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37.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38.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39.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0.xml" ContentType="application/vnd.openxmlformats-officedocument.drawingml.chart+xml"/>
  <Override PartName="/word/charts/style40.xml" ContentType="application/vnd.ms-office.chartstyle+xml"/>
  <Override PartName="/word/charts/colors40.xml" ContentType="application/vnd.ms-office.chartcolorstyle+xml"/>
  <Override PartName="/word/charts/chart41.xml" ContentType="application/vnd.openxmlformats-officedocument.drawingml.chart+xml"/>
  <Override PartName="/word/charts/style41.xml" ContentType="application/vnd.ms-office.chartstyle+xml"/>
  <Override PartName="/word/charts/colors41.xml" ContentType="application/vnd.ms-office.chartcolorstyle+xml"/>
  <Override PartName="/word/charts/chart42.xml" ContentType="application/vnd.openxmlformats-officedocument.drawingml.chart+xml"/>
  <Override PartName="/word/charts/style42.xml" ContentType="application/vnd.ms-office.chartstyle+xml"/>
  <Override PartName="/word/charts/colors42.xml" ContentType="application/vnd.ms-office.chartcolorstyle+xml"/>
  <Override PartName="/word/charts/chart43.xml" ContentType="application/vnd.openxmlformats-officedocument.drawingml.chart+xml"/>
  <Override PartName="/word/charts/style43.xml" ContentType="application/vnd.ms-office.chartstyle+xml"/>
  <Override PartName="/word/charts/colors43.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4A9CDB" w14:textId="14E378CE" w:rsidR="005B1686" w:rsidRPr="004143CB" w:rsidRDefault="00625C17" w:rsidP="005B1686">
      <w:pPr>
        <w:ind w:left="360" w:hanging="360"/>
        <w:rPr>
          <w:rFonts w:ascii="Segoe UI" w:hAnsi="Segoe UI" w:cs="Segoe UI"/>
        </w:rPr>
      </w:pPr>
      <w:r w:rsidRPr="004143CB">
        <w:rPr>
          <w:rFonts w:ascii="Segoe UI" w:hAnsi="Segoe UI" w:cs="Segoe UI"/>
          <w:b/>
          <w:bCs/>
          <w:noProof/>
        </w:rPr>
        <mc:AlternateContent>
          <mc:Choice Requires="wps">
            <w:drawing>
              <wp:anchor distT="0" distB="0" distL="114300" distR="114300" simplePos="0" relativeHeight="251658240" behindDoc="0" locked="0" layoutInCell="1" allowOverlap="1" wp14:anchorId="65B22E62" wp14:editId="570ED6A3">
                <wp:simplePos x="0" y="0"/>
                <wp:positionH relativeFrom="column">
                  <wp:posOffset>4671695</wp:posOffset>
                </wp:positionH>
                <wp:positionV relativeFrom="paragraph">
                  <wp:posOffset>-685800</wp:posOffset>
                </wp:positionV>
                <wp:extent cx="3553460" cy="647700"/>
                <wp:effectExtent l="0" t="0" r="8890" b="0"/>
                <wp:wrapNone/>
                <wp:docPr id="5" name="Rectangle: Rounded Corners 5"/>
                <wp:cNvGraphicFramePr/>
                <a:graphic xmlns:a="http://schemas.openxmlformats.org/drawingml/2006/main">
                  <a:graphicData uri="http://schemas.microsoft.com/office/word/2010/wordprocessingShape">
                    <wps:wsp>
                      <wps:cNvSpPr/>
                      <wps:spPr>
                        <a:xfrm>
                          <a:off x="0" y="0"/>
                          <a:ext cx="3553460" cy="647700"/>
                        </a:xfrm>
                        <a:prstGeom prst="roundRect">
                          <a:avLst/>
                        </a:prstGeom>
                        <a:solidFill>
                          <a:sysClr val="window" lastClr="FFFFFF"/>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A073BC3" id="Rectangle: Rounded Corners 5" o:spid="_x0000_s1026" style="position:absolute;margin-left:367.85pt;margin-top:-54pt;width:279.8pt;height:5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5KPhYAIAALcEAAAOAAAAZHJzL2Uyb0RvYy54bWysVEtv2zAMvg/YfxB0X52k6WNBnSJokWFA&#10;0RZrh54ZWYoFSKImKXGyXz9Kdpqu22mYDwopUnx8/Jir6501bCtD1OhqPj4ZcSadwEa7dc2/Py8/&#10;XXIWE7gGDDpZ872M/Hr+8cNV52dygi2aRgZGQVycdb7mbUp+VlVRtNJCPEEvHRkVBguJ1LCumgAd&#10;RbemmoxG51WHofEBhYyRbm97I5+X+EpJkR6UijIxU3OqLZUzlHOVz2p+BbN1AN9qMZQB/1CFBe0o&#10;6WuoW0jANkH/EcpqETCiSicCbYVKaSFLD9TNePSum6cWvCy9EDjRv8IU/19Ycb998o+BYOh8nEUS&#10;cxc7FWz+pfrYroC1fwVL7hITdHl6dnY6PSdMBdnOpxcXo4JmdXztQ0xfJFqWhZoH3LjmG02kAAXb&#10;u5goLfkf/HLGiEY3S21MUfbxxgS2BRoezbzBjjMDMdFlzZflywOkEL89M451xMVJrogJIFYpA4lE&#10;65uaR7fmDMya6CpSKLU4zBkLFXIttxDbPmkJ23PE6kRENdrW/HKUvyGzcblSWag2dHREMksrbPaP&#10;gQXsuRe9WGpKckd9PEIgslGRtEDpgQ5lkCrHQeKsxfDzb/fZnzhAVs46Ii919WMDQRI8Xx2x4/N4&#10;Os1sL8r07GJCSnhrWb21uI29QYJ4TKvqRRGzfzIHUQW0L7Rni5yVTOAE5e7xG5Sb1C8VbaqQi0Vx&#10;I4Z7SHfuyYscPOOU4X3evUDwAykS0ekeD0SH2Tta9L75pcPFJqHShTNHXGn6WaHtKDwYNjmv31u9&#10;eB3/b+a/AAAA//8DAFBLAwQUAAYACAAAACEAcv2ztuAAAAAMAQAADwAAAGRycy9kb3ducmV2Lnht&#10;bEyPy07DMBBF90j8gzVIbFBrt1UehDgVReqKBWrgA9zYJBHxOLKdNP17pitYzszRnXPL/WIHNhsf&#10;eocSNmsBzGDjdI+thK/P4yoHFqJCrQaHRsLVBNhX93elKrS74MnMdWwZhWAolIQuxrHgPDSdsSqs&#10;3WiQbt/OWxVp9C3XXl0o3A58K0TKreqRPnRqNG+daX7qyUpI+zp/8vNBTMl48NeP8N7ZYybl48Py&#10;+gIsmiX+wXDTJ3WoyOnsJtSBDRKyXZIRKmG1ETm1uiHb52QH7Ey7VACvSv6/RPULAAD//wMAUEsB&#10;Ai0AFAAGAAgAAAAhALaDOJL+AAAA4QEAABMAAAAAAAAAAAAAAAAAAAAAAFtDb250ZW50X1R5cGVz&#10;XS54bWxQSwECLQAUAAYACAAAACEAOP0h/9YAAACUAQAACwAAAAAAAAAAAAAAAAAvAQAAX3JlbHMv&#10;LnJlbHNQSwECLQAUAAYACAAAACEAbuSj4WACAAC3BAAADgAAAAAAAAAAAAAAAAAuAgAAZHJzL2Uy&#10;b0RvYy54bWxQSwECLQAUAAYACAAAACEAcv2ztuAAAAAMAQAADwAAAAAAAAAAAAAAAAC6BAAAZHJz&#10;L2Rvd25yZXYueG1sUEsFBgAAAAAEAAQA8wAAAMcFAAAAAA==&#10;" fillcolor="window" stroked="f" strokeweight="1pt">
                <v:stroke joinstyle="miter"/>
              </v:roundrect>
            </w:pict>
          </mc:Fallback>
        </mc:AlternateContent>
      </w:r>
      <w:r w:rsidRPr="004143CB">
        <w:rPr>
          <w:rFonts w:ascii="Segoe UI" w:hAnsi="Segoe UI" w:cs="Segoe UI"/>
          <w:b/>
          <w:bCs/>
          <w:noProof/>
        </w:rPr>
        <w:drawing>
          <wp:anchor distT="0" distB="0" distL="114300" distR="114300" simplePos="0" relativeHeight="251658242" behindDoc="0" locked="0" layoutInCell="1" allowOverlap="1" wp14:anchorId="3596440B" wp14:editId="4E4B29B0">
            <wp:simplePos x="0" y="0"/>
            <wp:positionH relativeFrom="column">
              <wp:posOffset>4694555</wp:posOffset>
            </wp:positionH>
            <wp:positionV relativeFrom="paragraph">
              <wp:posOffset>-525780</wp:posOffset>
            </wp:positionV>
            <wp:extent cx="1694815" cy="442595"/>
            <wp:effectExtent l="0" t="0" r="635" b="0"/>
            <wp:wrapNone/>
            <wp:docPr id="7" name="Picture 7" descr="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Text&#10;&#10;Description automatically generated with medium confidence"/>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694815" cy="442595"/>
                    </a:xfrm>
                    <a:prstGeom prst="rect">
                      <a:avLst/>
                    </a:prstGeom>
                  </pic:spPr>
                </pic:pic>
              </a:graphicData>
            </a:graphic>
            <wp14:sizeRelH relativeFrom="margin">
              <wp14:pctWidth>0</wp14:pctWidth>
            </wp14:sizeRelH>
            <wp14:sizeRelV relativeFrom="margin">
              <wp14:pctHeight>0</wp14:pctHeight>
            </wp14:sizeRelV>
          </wp:anchor>
        </w:drawing>
      </w:r>
      <w:r w:rsidR="00812DB7" w:rsidRPr="006D0D91">
        <w:rPr>
          <w:noProof/>
        </w:rPr>
        <mc:AlternateContent>
          <mc:Choice Requires="wps">
            <w:drawing>
              <wp:anchor distT="0" distB="0" distL="114300" distR="114300" simplePos="0" relativeHeight="251658243" behindDoc="1" locked="0" layoutInCell="1" allowOverlap="1" wp14:anchorId="52234A91" wp14:editId="74C2FC5D">
                <wp:simplePos x="0" y="0"/>
                <wp:positionH relativeFrom="page">
                  <wp:posOffset>193964</wp:posOffset>
                </wp:positionH>
                <wp:positionV relativeFrom="margin">
                  <wp:posOffset>-630382</wp:posOffset>
                </wp:positionV>
                <wp:extent cx="7197436" cy="10162252"/>
                <wp:effectExtent l="0" t="0" r="22860" b="10795"/>
                <wp:wrapNone/>
                <wp:docPr id="2" name="Rectangle 2" descr="coloured rectangle"/>
                <wp:cNvGraphicFramePr/>
                <a:graphic xmlns:a="http://schemas.openxmlformats.org/drawingml/2006/main">
                  <a:graphicData uri="http://schemas.microsoft.com/office/word/2010/wordprocessingShape">
                    <wps:wsp>
                      <wps:cNvSpPr/>
                      <wps:spPr>
                        <a:xfrm>
                          <a:off x="0" y="0"/>
                          <a:ext cx="7197436" cy="10162252"/>
                        </a:xfrm>
                        <a:prstGeom prst="rect">
                          <a:avLst/>
                        </a:prstGeom>
                        <a:solidFill>
                          <a:srgbClr val="FBCAD0"/>
                        </a:solidFill>
                        <a:ln>
                          <a:solidFill>
                            <a:srgbClr val="FBCAD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9D914BC" id="Rectangle 2" o:spid="_x0000_s1026" alt="coloured rectangle" style="position:absolute;margin-left:15.25pt;margin-top:-49.65pt;width:566.75pt;height:800.2pt;z-index:-251658237;visibility:visible;mso-wrap-style:square;mso-width-percent:0;mso-height-percent:0;mso-wrap-distance-left:9pt;mso-wrap-distance-top:0;mso-wrap-distance-right:9pt;mso-wrap-distance-bottom:0;mso-position-horizontal:absolute;mso-position-horizontal-relative:page;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y8c/fwIAAIoFAAAOAAAAZHJzL2Uyb0RvYy54bWysVE1v2zAMvQ/YfxB0X/2xtF2DOkWWIsOA&#10;oi3WDj0rshQLkEVNUuJkv36U7DhdW+xQLAeFMslH8onk5dWu1WQrnFdgKlqc5JQIw6FWZl3Rn4/L&#10;T18o8YGZmmkwoqJ74enV7OOHy85ORQkN6Fo4giDGTztb0SYEO80yzxvRMn8CVhhUSnAtC3h166x2&#10;rEP0Vmdlnp9lHbjaOuDCe/x63SvpLOFLKXi4k9KLQHRFMbeQTpfOVTyz2SWbrh2zjeJDGuwdWbRM&#10;GQw6Ql2zwMjGqVdQreIOPMhwwqHNQErFRaoBqynyF9U8NMyKVAuS4+1Ik/9/sPx2+2DvHdLQWT/1&#10;KMYqdtK18R/zI7tE1n4kS+wC4fjxvLg4n3w+o4SjrsiLs7I8LSOf2dHfOh++CWhJFCrq8DkSS2x7&#10;40NvejCJ4TxoVS+V1uni1quFdmTL8OmWXxfz6/RaiP6XmTbv80Sc6Jody05S2GsRAbX5ISRRNRZa&#10;ppRTR4oxIca5MKHoVQ2rRZ/naY6/gYTRI1GSACOyxPpG7AEgdvtr7J6gwT66itTQo3P+r8R659Ej&#10;RQYTRudWGXBvAWisaojc2x9I6qmJLK2g3t874qAfJ2/5UuED3zAf7pnD+cFJw50Q7vCQGrqKwiBR&#10;0oD7/db3aI9tjVpKOpzHivpfG+YEJfq7wYa/KCaTOMDpMjk9L/HinmtWzzVm0y4A+6bA7WN5EqN9&#10;0AdROmifcHXMY1RUMcMxdkV5cIfLIvR7ApcPF/N5MsOhtSzcmAfLI3hkNTbw4+6JOTt0ecAJuYXD&#10;7LLpi2bvbaOngfkmgFRpEo68DnzjwKfGGZZT3CjP78nquEJnfwAAAP//AwBQSwMEFAAGAAgAAAAh&#10;AJqKYLfjAAAADAEAAA8AAABkcnMvZG93bnJldi54bWxMj8FOwzAMhu9IvENkJC5oS8rYtJWmEwLK&#10;DsBhhQs3rzVttcYpTbaWt192gpstf/r9/cl6NK04Uu8ayxqiqQJBXNiy4UrD50c2WYJwHrnE1jJp&#10;+CUH6/TyIsG4tANv6Zj7SoQQdjFqqL3vYildUZNBN7Udcbh9296gD2tfybLHIYSbVt4qtZAGGw4f&#10;auzosaZinx+Mhp9Xtfni7GWgzVP+/HaD6j3L91pfX40P9yA8jf4PhrN+UIc0OO3sgUsnWg0zNQ+k&#10;hslqNQNxBqLFXWi3C9NcRRHINJH/S6QnAAAA//8DAFBLAQItABQABgAIAAAAIQC2gziS/gAAAOEB&#10;AAATAAAAAAAAAAAAAAAAAAAAAABbQ29udGVudF9UeXBlc10ueG1sUEsBAi0AFAAGAAgAAAAhADj9&#10;If/WAAAAlAEAAAsAAAAAAAAAAAAAAAAALwEAAF9yZWxzLy5yZWxzUEsBAi0AFAAGAAgAAAAhAGvL&#10;xz9/AgAAigUAAA4AAAAAAAAAAAAAAAAALgIAAGRycy9lMm9Eb2MueG1sUEsBAi0AFAAGAAgAAAAh&#10;AJqKYLfjAAAADAEAAA8AAAAAAAAAAAAAAAAA2QQAAGRycy9kb3ducmV2LnhtbFBLBQYAAAAABAAE&#10;APMAAADpBQAAAAA=&#10;" fillcolor="#fbcad0" strokecolor="#fbcad0" strokeweight="1.5pt">
                <w10:wrap anchorx="page" anchory="margin"/>
              </v:rect>
            </w:pict>
          </mc:Fallback>
        </mc:AlternateContent>
      </w:r>
      <w:bookmarkStart w:id="0" w:name="_Hlk199340586"/>
      <w:bookmarkEnd w:id="0"/>
      <w:r w:rsidR="5D3A3A4D">
        <w:rPr>
          <w:noProof/>
        </w:rPr>
        <w:drawing>
          <wp:anchor distT="0" distB="0" distL="114300" distR="114300" simplePos="0" relativeHeight="251658241" behindDoc="0" locked="0" layoutInCell="1" allowOverlap="1" wp14:anchorId="7A0900B0" wp14:editId="7211E51D">
            <wp:simplePos x="0" y="0"/>
            <wp:positionH relativeFrom="column">
              <wp:posOffset>4694555</wp:posOffset>
            </wp:positionH>
            <wp:positionV relativeFrom="paragraph">
              <wp:posOffset>-518160</wp:posOffset>
            </wp:positionV>
            <wp:extent cx="1694815" cy="442950"/>
            <wp:effectExtent l="0" t="0" r="635" b="0"/>
            <wp:wrapNone/>
            <wp:docPr id="721935385" name="Picture 7" descr="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1">
                      <a:extLst>
                        <a:ext uri="{28A0092B-C50C-407E-A947-70E740481C1C}">
                          <a14:useLocalDpi xmlns:a14="http://schemas.microsoft.com/office/drawing/2010/main" val="0"/>
                        </a:ext>
                      </a:extLst>
                    </a:blip>
                    <a:stretch>
                      <a:fillRect/>
                    </a:stretch>
                  </pic:blipFill>
                  <pic:spPr>
                    <a:xfrm>
                      <a:off x="0" y="0"/>
                      <a:ext cx="1694815" cy="442950"/>
                    </a:xfrm>
                    <a:prstGeom prst="rect">
                      <a:avLst/>
                    </a:prstGeom>
                  </pic:spPr>
                </pic:pic>
              </a:graphicData>
            </a:graphic>
            <wp14:sizeRelH relativeFrom="page">
              <wp14:pctWidth>0</wp14:pctWidth>
            </wp14:sizeRelH>
            <wp14:sizeRelV relativeFrom="page">
              <wp14:pctHeight>0</wp14:pctHeight>
            </wp14:sizeRelV>
          </wp:anchor>
        </w:drawing>
      </w:r>
    </w:p>
    <w:p w14:paraId="41F65AB3" w14:textId="55BCB9C5" w:rsidR="002564C3" w:rsidRPr="002418CF" w:rsidRDefault="002564C3">
      <w:pPr>
        <w:rPr>
          <w:rFonts w:ascii="Segoe UI" w:hAnsi="Segoe UI" w:cs="Segoe UI"/>
        </w:rPr>
      </w:pPr>
    </w:p>
    <w:p w14:paraId="472670DC" w14:textId="77777777" w:rsidR="002564C3" w:rsidRPr="002418CF" w:rsidRDefault="002564C3">
      <w:pPr>
        <w:rPr>
          <w:rFonts w:ascii="Segoe UI" w:hAnsi="Segoe UI" w:cs="Segoe UI"/>
        </w:rPr>
      </w:pPr>
    </w:p>
    <w:p w14:paraId="655B5B83" w14:textId="77777777" w:rsidR="00930901" w:rsidRPr="002418CF" w:rsidRDefault="00930901">
      <w:pPr>
        <w:rPr>
          <w:rFonts w:ascii="Segoe UI" w:hAnsi="Segoe UI" w:cs="Segoe UI"/>
        </w:rPr>
      </w:pPr>
    </w:p>
    <w:p w14:paraId="36E6EF2C" w14:textId="0ECB7D2A" w:rsidR="00930901" w:rsidRPr="000A2608" w:rsidRDefault="00930901">
      <w:pPr>
        <w:rPr>
          <w:rFonts w:ascii="Segoe UI" w:hAnsi="Segoe UI" w:cs="Segoe UI"/>
          <w:b/>
          <w:sz w:val="40"/>
          <w:szCs w:val="40"/>
        </w:rPr>
      </w:pPr>
      <w:r w:rsidRPr="000A2608">
        <w:rPr>
          <w:rFonts w:ascii="Segoe UI" w:hAnsi="Segoe UI" w:cs="Segoe UI"/>
          <w:b/>
          <w:sz w:val="40"/>
          <w:szCs w:val="40"/>
        </w:rPr>
        <w:t>Supported and Specialist Housing and Accommodation Needs Assessment</w:t>
      </w:r>
    </w:p>
    <w:p w14:paraId="3EEF6284" w14:textId="77777777" w:rsidR="00930901" w:rsidRPr="002418CF" w:rsidRDefault="00930901">
      <w:pPr>
        <w:rPr>
          <w:rFonts w:ascii="Segoe UI" w:hAnsi="Segoe UI" w:cs="Segoe UI"/>
        </w:rPr>
      </w:pPr>
    </w:p>
    <w:p w14:paraId="0E42CE90" w14:textId="053FF375" w:rsidR="00930901" w:rsidRPr="002418CF" w:rsidRDefault="00930901">
      <w:pPr>
        <w:rPr>
          <w:rFonts w:ascii="Segoe UI" w:hAnsi="Segoe UI" w:cs="Segoe UI"/>
          <w:b/>
          <w:bCs/>
        </w:rPr>
      </w:pPr>
      <w:r w:rsidRPr="002418CF">
        <w:rPr>
          <w:rFonts w:ascii="Segoe UI" w:hAnsi="Segoe UI" w:cs="Segoe UI"/>
          <w:b/>
          <w:bCs/>
        </w:rPr>
        <w:t xml:space="preserve">For </w:t>
      </w:r>
      <w:r w:rsidR="004301FE">
        <w:rPr>
          <w:rFonts w:ascii="Segoe UI" w:hAnsi="Segoe UI" w:cs="Segoe UI"/>
          <w:b/>
          <w:bCs/>
        </w:rPr>
        <w:t>Essex County Council</w:t>
      </w:r>
    </w:p>
    <w:p w14:paraId="2FD37FAF" w14:textId="77777777" w:rsidR="00930901" w:rsidRPr="002418CF" w:rsidRDefault="00930901">
      <w:pPr>
        <w:rPr>
          <w:rFonts w:ascii="Segoe UI" w:hAnsi="Segoe UI" w:cs="Segoe UI"/>
        </w:rPr>
      </w:pPr>
    </w:p>
    <w:p w14:paraId="36740362" w14:textId="77777777" w:rsidR="00930901" w:rsidRPr="002418CF" w:rsidRDefault="00930901">
      <w:pPr>
        <w:rPr>
          <w:rFonts w:ascii="Segoe UI" w:hAnsi="Segoe UI" w:cs="Segoe UI"/>
        </w:rPr>
      </w:pPr>
    </w:p>
    <w:p w14:paraId="2C77547C" w14:textId="77777777" w:rsidR="005C32A0" w:rsidRPr="002418CF" w:rsidRDefault="005C32A0">
      <w:pPr>
        <w:rPr>
          <w:rFonts w:ascii="Segoe UI" w:hAnsi="Segoe UI" w:cs="Segoe UI"/>
        </w:rPr>
      </w:pPr>
    </w:p>
    <w:p w14:paraId="6275CA87" w14:textId="77777777" w:rsidR="006A441D" w:rsidRPr="002418CF" w:rsidRDefault="006A441D">
      <w:pPr>
        <w:rPr>
          <w:rFonts w:ascii="Segoe UI" w:hAnsi="Segoe UI" w:cs="Segoe UI"/>
        </w:rPr>
      </w:pPr>
    </w:p>
    <w:p w14:paraId="5DED3E0D" w14:textId="77777777" w:rsidR="006A441D" w:rsidRPr="002418CF" w:rsidRDefault="006A441D">
      <w:pPr>
        <w:rPr>
          <w:rFonts w:ascii="Segoe UI" w:hAnsi="Segoe UI" w:cs="Segoe UI"/>
        </w:rPr>
      </w:pPr>
    </w:p>
    <w:p w14:paraId="4BD8B8D6" w14:textId="77777777" w:rsidR="006A441D" w:rsidRPr="002418CF" w:rsidRDefault="006A441D">
      <w:pPr>
        <w:rPr>
          <w:rFonts w:ascii="Segoe UI" w:hAnsi="Segoe UI" w:cs="Segoe UI"/>
        </w:rPr>
      </w:pPr>
    </w:p>
    <w:p w14:paraId="4EAE3F9E" w14:textId="77777777" w:rsidR="005C32A0" w:rsidRPr="002418CF" w:rsidRDefault="005C32A0">
      <w:pPr>
        <w:rPr>
          <w:rFonts w:ascii="Segoe UI" w:hAnsi="Segoe UI" w:cs="Segoe UI"/>
        </w:rPr>
      </w:pPr>
    </w:p>
    <w:p w14:paraId="52F35296" w14:textId="74D118D5" w:rsidR="005C32A0" w:rsidRPr="002418CF" w:rsidRDefault="0091735D">
      <w:pPr>
        <w:rPr>
          <w:rFonts w:ascii="Segoe UI" w:hAnsi="Segoe UI" w:cs="Segoe UI"/>
        </w:rPr>
      </w:pPr>
      <w:r>
        <w:rPr>
          <w:rFonts w:ascii="Segoe UI" w:hAnsi="Segoe UI" w:cs="Segoe UI"/>
        </w:rPr>
        <w:t>Final</w:t>
      </w:r>
      <w:r w:rsidR="006A441D" w:rsidRPr="002418CF">
        <w:rPr>
          <w:rFonts w:ascii="Segoe UI" w:hAnsi="Segoe UI" w:cs="Segoe UI"/>
        </w:rPr>
        <w:t xml:space="preserve"> version</w:t>
      </w:r>
    </w:p>
    <w:p w14:paraId="1585906B" w14:textId="57388AB4" w:rsidR="006A441D" w:rsidRPr="002418CF" w:rsidRDefault="00DB58A9">
      <w:pPr>
        <w:rPr>
          <w:rFonts w:ascii="Segoe UI" w:hAnsi="Segoe UI" w:cs="Segoe UI"/>
        </w:rPr>
      </w:pPr>
      <w:r>
        <w:rPr>
          <w:rFonts w:ascii="Segoe UI" w:hAnsi="Segoe UI" w:cs="Segoe UI"/>
        </w:rPr>
        <w:t>4</w:t>
      </w:r>
      <w:r w:rsidRPr="00DB58A9">
        <w:rPr>
          <w:rFonts w:ascii="Segoe UI" w:hAnsi="Segoe UI" w:cs="Segoe UI"/>
          <w:vertAlign w:val="superscript"/>
        </w:rPr>
        <w:t>th</w:t>
      </w:r>
      <w:r>
        <w:rPr>
          <w:rFonts w:ascii="Segoe UI" w:hAnsi="Segoe UI" w:cs="Segoe UI"/>
        </w:rPr>
        <w:t xml:space="preserve"> August </w:t>
      </w:r>
      <w:r w:rsidR="006A441D" w:rsidRPr="002418CF">
        <w:rPr>
          <w:rFonts w:ascii="Segoe UI" w:hAnsi="Segoe UI" w:cs="Segoe UI"/>
        </w:rPr>
        <w:t>2025</w:t>
      </w:r>
    </w:p>
    <w:p w14:paraId="2A9770B4" w14:textId="77777777" w:rsidR="00930901" w:rsidRPr="002418CF" w:rsidRDefault="00930901">
      <w:pPr>
        <w:rPr>
          <w:rFonts w:ascii="Segoe UI" w:hAnsi="Segoe UI" w:cs="Segoe UI"/>
        </w:rPr>
      </w:pPr>
    </w:p>
    <w:p w14:paraId="45445254" w14:textId="56CA1B15" w:rsidR="00B9013E" w:rsidRDefault="00B9013E">
      <w:pPr>
        <w:rPr>
          <w:rFonts w:ascii="Segoe UI" w:hAnsi="Segoe UI" w:cs="Segoe UI"/>
        </w:rPr>
        <w:sectPr w:rsidR="00B9013E" w:rsidSect="008F176A">
          <w:headerReference w:type="default" r:id="rId12"/>
          <w:headerReference w:type="first" r:id="rId13"/>
          <w:footerReference w:type="first" r:id="rId14"/>
          <w:pgSz w:w="11906" w:h="16838" w:code="9"/>
          <w:pgMar w:top="1440" w:right="1440" w:bottom="1440" w:left="1559" w:header="709" w:footer="709" w:gutter="0"/>
          <w:cols w:space="708"/>
          <w:docGrid w:linePitch="360"/>
        </w:sectPr>
      </w:pPr>
    </w:p>
    <w:sdt>
      <w:sdtPr>
        <w:rPr>
          <w:rFonts w:asciiTheme="minorHAnsi" w:eastAsiaTheme="minorEastAsia" w:hAnsiTheme="minorHAnsi" w:cstheme="minorBidi"/>
          <w:color w:val="auto"/>
          <w:kern w:val="2"/>
          <w:sz w:val="24"/>
          <w:szCs w:val="24"/>
          <w:lang w:val="en-GB"/>
          <w14:ligatures w14:val="standardContextual"/>
        </w:rPr>
        <w:id w:val="1453286743"/>
        <w:docPartObj>
          <w:docPartGallery w:val="Table of Contents"/>
          <w:docPartUnique/>
        </w:docPartObj>
      </w:sdtPr>
      <w:sdtEndPr>
        <w:rPr>
          <w:b/>
          <w:bCs/>
        </w:rPr>
      </w:sdtEndPr>
      <w:sdtContent>
        <w:p w14:paraId="1776DB53" w14:textId="78248003" w:rsidR="001A250A" w:rsidRPr="001E4603" w:rsidRDefault="001A250A" w:rsidP="00CC39D4">
          <w:pPr>
            <w:pStyle w:val="TOCHeading"/>
            <w:ind w:left="0"/>
          </w:pPr>
          <w:r w:rsidRPr="001E4603">
            <w:rPr>
              <w:lang w:val="en-GB"/>
            </w:rPr>
            <w:t>Contents</w:t>
          </w:r>
        </w:p>
        <w:p w14:paraId="2AABDD4C" w14:textId="44859EC0" w:rsidR="00571DC7" w:rsidRDefault="001A250A">
          <w:pPr>
            <w:pStyle w:val="TOC1"/>
            <w:rPr>
              <w:rFonts w:eastAsiaTheme="minorEastAsia"/>
              <w:noProof/>
              <w:kern w:val="2"/>
              <w:sz w:val="24"/>
              <w:szCs w:val="24"/>
              <w:lang w:eastAsia="en-GB"/>
              <w14:ligatures w14:val="standardContextual"/>
            </w:rPr>
          </w:pPr>
          <w:r>
            <w:fldChar w:fldCharType="begin"/>
          </w:r>
          <w:r>
            <w:instrText xml:space="preserve"> TOC \o "1-3" \h \z \u </w:instrText>
          </w:r>
          <w:r>
            <w:fldChar w:fldCharType="separate"/>
          </w:r>
          <w:hyperlink w:anchor="_Toc204005943" w:history="1">
            <w:r w:rsidR="00571DC7" w:rsidRPr="009A2C2C">
              <w:rPr>
                <w:rStyle w:val="Hyperlink"/>
                <w:noProof/>
              </w:rPr>
              <w:t>Executive summary</w:t>
            </w:r>
            <w:r w:rsidR="00571DC7">
              <w:rPr>
                <w:noProof/>
                <w:webHidden/>
              </w:rPr>
              <w:tab/>
            </w:r>
            <w:r w:rsidR="00571DC7">
              <w:rPr>
                <w:noProof/>
                <w:webHidden/>
              </w:rPr>
              <w:fldChar w:fldCharType="begin"/>
            </w:r>
            <w:r w:rsidR="00571DC7">
              <w:rPr>
                <w:noProof/>
                <w:webHidden/>
              </w:rPr>
              <w:instrText xml:space="preserve"> PAGEREF _Toc204005943 \h </w:instrText>
            </w:r>
            <w:r w:rsidR="00571DC7">
              <w:rPr>
                <w:noProof/>
                <w:webHidden/>
              </w:rPr>
            </w:r>
            <w:r w:rsidR="00571DC7">
              <w:rPr>
                <w:noProof/>
                <w:webHidden/>
              </w:rPr>
              <w:fldChar w:fldCharType="separate"/>
            </w:r>
            <w:r w:rsidR="002A5E74">
              <w:rPr>
                <w:noProof/>
                <w:webHidden/>
              </w:rPr>
              <w:t>5</w:t>
            </w:r>
            <w:r w:rsidR="00571DC7">
              <w:rPr>
                <w:noProof/>
                <w:webHidden/>
              </w:rPr>
              <w:fldChar w:fldCharType="end"/>
            </w:r>
          </w:hyperlink>
        </w:p>
        <w:p w14:paraId="1E5573DE" w14:textId="79CD5626" w:rsidR="00571DC7" w:rsidRDefault="00571DC7">
          <w:pPr>
            <w:pStyle w:val="TOC1"/>
            <w:tabs>
              <w:tab w:val="left" w:pos="440"/>
            </w:tabs>
            <w:rPr>
              <w:rFonts w:eastAsiaTheme="minorEastAsia"/>
              <w:noProof/>
              <w:kern w:val="2"/>
              <w:sz w:val="24"/>
              <w:szCs w:val="24"/>
              <w:lang w:eastAsia="en-GB"/>
              <w14:ligatures w14:val="standardContextual"/>
            </w:rPr>
          </w:pPr>
          <w:hyperlink w:anchor="_Toc204005944" w:history="1">
            <w:r w:rsidRPr="009A2C2C">
              <w:rPr>
                <w:rStyle w:val="Hyperlink"/>
                <w:rFonts w:cs="Segoe UI"/>
                <w:noProof/>
              </w:rPr>
              <w:t>1.</w:t>
            </w:r>
            <w:r>
              <w:rPr>
                <w:rFonts w:eastAsiaTheme="minorEastAsia"/>
                <w:noProof/>
                <w:kern w:val="2"/>
                <w:sz w:val="24"/>
                <w:szCs w:val="24"/>
                <w:lang w:eastAsia="en-GB"/>
                <w14:ligatures w14:val="standardContextual"/>
              </w:rPr>
              <w:tab/>
            </w:r>
            <w:r w:rsidRPr="009A2C2C">
              <w:rPr>
                <w:rStyle w:val="Hyperlink"/>
                <w:rFonts w:cs="Segoe UI"/>
                <w:noProof/>
              </w:rPr>
              <w:t>Introduction</w:t>
            </w:r>
            <w:r>
              <w:rPr>
                <w:noProof/>
                <w:webHidden/>
              </w:rPr>
              <w:tab/>
            </w:r>
            <w:r>
              <w:rPr>
                <w:noProof/>
                <w:webHidden/>
              </w:rPr>
              <w:fldChar w:fldCharType="begin"/>
            </w:r>
            <w:r>
              <w:rPr>
                <w:noProof/>
                <w:webHidden/>
              </w:rPr>
              <w:instrText xml:space="preserve"> PAGEREF _Toc204005944 \h </w:instrText>
            </w:r>
            <w:r>
              <w:rPr>
                <w:noProof/>
                <w:webHidden/>
              </w:rPr>
            </w:r>
            <w:r>
              <w:rPr>
                <w:noProof/>
                <w:webHidden/>
              </w:rPr>
              <w:fldChar w:fldCharType="separate"/>
            </w:r>
            <w:r w:rsidR="002A5E74">
              <w:rPr>
                <w:noProof/>
                <w:webHidden/>
              </w:rPr>
              <w:t>8</w:t>
            </w:r>
            <w:r>
              <w:rPr>
                <w:noProof/>
                <w:webHidden/>
              </w:rPr>
              <w:fldChar w:fldCharType="end"/>
            </w:r>
          </w:hyperlink>
        </w:p>
        <w:p w14:paraId="4F4ADB85" w14:textId="18DB326E"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45" w:history="1">
            <w:r w:rsidRPr="009A2C2C">
              <w:rPr>
                <w:rStyle w:val="Hyperlink"/>
                <w:rFonts w:ascii="Segoe UI" w:hAnsi="Segoe UI" w:cs="Segoe UI"/>
                <w:noProof/>
              </w:rPr>
              <w:t>Context</w:t>
            </w:r>
            <w:r>
              <w:rPr>
                <w:noProof/>
                <w:webHidden/>
              </w:rPr>
              <w:tab/>
            </w:r>
            <w:r>
              <w:rPr>
                <w:noProof/>
                <w:webHidden/>
              </w:rPr>
              <w:fldChar w:fldCharType="begin"/>
            </w:r>
            <w:r>
              <w:rPr>
                <w:noProof/>
                <w:webHidden/>
              </w:rPr>
              <w:instrText xml:space="preserve"> PAGEREF _Toc204005945 \h </w:instrText>
            </w:r>
            <w:r>
              <w:rPr>
                <w:noProof/>
                <w:webHidden/>
              </w:rPr>
            </w:r>
            <w:r>
              <w:rPr>
                <w:noProof/>
                <w:webHidden/>
              </w:rPr>
              <w:fldChar w:fldCharType="separate"/>
            </w:r>
            <w:r w:rsidR="002A5E74">
              <w:rPr>
                <w:noProof/>
                <w:webHidden/>
              </w:rPr>
              <w:t>8</w:t>
            </w:r>
            <w:r>
              <w:rPr>
                <w:noProof/>
                <w:webHidden/>
              </w:rPr>
              <w:fldChar w:fldCharType="end"/>
            </w:r>
          </w:hyperlink>
        </w:p>
        <w:p w14:paraId="05D46F49" w14:textId="6FE6CD28"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46" w:history="1">
            <w:r w:rsidRPr="009A2C2C">
              <w:rPr>
                <w:rStyle w:val="Hyperlink"/>
                <w:rFonts w:ascii="Segoe UI" w:hAnsi="Segoe UI" w:cs="Segoe UI"/>
                <w:noProof/>
              </w:rPr>
              <w:t>Purpose of the research</w:t>
            </w:r>
            <w:r>
              <w:rPr>
                <w:noProof/>
                <w:webHidden/>
              </w:rPr>
              <w:tab/>
            </w:r>
            <w:r>
              <w:rPr>
                <w:noProof/>
                <w:webHidden/>
              </w:rPr>
              <w:fldChar w:fldCharType="begin"/>
            </w:r>
            <w:r>
              <w:rPr>
                <w:noProof/>
                <w:webHidden/>
              </w:rPr>
              <w:instrText xml:space="preserve"> PAGEREF _Toc204005946 \h </w:instrText>
            </w:r>
            <w:r>
              <w:rPr>
                <w:noProof/>
                <w:webHidden/>
              </w:rPr>
            </w:r>
            <w:r>
              <w:rPr>
                <w:noProof/>
                <w:webHidden/>
              </w:rPr>
              <w:fldChar w:fldCharType="separate"/>
            </w:r>
            <w:r w:rsidR="002A5E74">
              <w:rPr>
                <w:noProof/>
                <w:webHidden/>
              </w:rPr>
              <w:t>9</w:t>
            </w:r>
            <w:r>
              <w:rPr>
                <w:noProof/>
                <w:webHidden/>
              </w:rPr>
              <w:fldChar w:fldCharType="end"/>
            </w:r>
          </w:hyperlink>
        </w:p>
        <w:p w14:paraId="41BE018F" w14:textId="7841CE62"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47" w:history="1">
            <w:r w:rsidRPr="009A2C2C">
              <w:rPr>
                <w:rStyle w:val="Hyperlink"/>
                <w:rFonts w:ascii="Segoe UI" w:hAnsi="Segoe UI" w:cs="Segoe UI"/>
                <w:noProof/>
              </w:rPr>
              <w:t>Structure of the research report</w:t>
            </w:r>
            <w:r>
              <w:rPr>
                <w:noProof/>
                <w:webHidden/>
              </w:rPr>
              <w:tab/>
            </w:r>
            <w:r>
              <w:rPr>
                <w:noProof/>
                <w:webHidden/>
              </w:rPr>
              <w:fldChar w:fldCharType="begin"/>
            </w:r>
            <w:r>
              <w:rPr>
                <w:noProof/>
                <w:webHidden/>
              </w:rPr>
              <w:instrText xml:space="preserve"> PAGEREF _Toc204005947 \h </w:instrText>
            </w:r>
            <w:r>
              <w:rPr>
                <w:noProof/>
                <w:webHidden/>
              </w:rPr>
            </w:r>
            <w:r>
              <w:rPr>
                <w:noProof/>
                <w:webHidden/>
              </w:rPr>
              <w:fldChar w:fldCharType="separate"/>
            </w:r>
            <w:r w:rsidR="002A5E74">
              <w:rPr>
                <w:noProof/>
                <w:webHidden/>
              </w:rPr>
              <w:t>10</w:t>
            </w:r>
            <w:r>
              <w:rPr>
                <w:noProof/>
                <w:webHidden/>
              </w:rPr>
              <w:fldChar w:fldCharType="end"/>
            </w:r>
          </w:hyperlink>
        </w:p>
        <w:p w14:paraId="314EB413" w14:textId="3FB64708"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48" w:history="1">
            <w:r w:rsidRPr="009A2C2C">
              <w:rPr>
                <w:rStyle w:val="Hyperlink"/>
                <w:rFonts w:ascii="Segoe UI" w:hAnsi="Segoe UI" w:cs="Segoe UI"/>
                <w:noProof/>
              </w:rPr>
              <w:t>Methodology and terminology</w:t>
            </w:r>
            <w:r>
              <w:rPr>
                <w:noProof/>
                <w:webHidden/>
              </w:rPr>
              <w:tab/>
            </w:r>
            <w:r>
              <w:rPr>
                <w:noProof/>
                <w:webHidden/>
              </w:rPr>
              <w:fldChar w:fldCharType="begin"/>
            </w:r>
            <w:r>
              <w:rPr>
                <w:noProof/>
                <w:webHidden/>
              </w:rPr>
              <w:instrText xml:space="preserve"> PAGEREF _Toc204005948 \h </w:instrText>
            </w:r>
            <w:r>
              <w:rPr>
                <w:noProof/>
                <w:webHidden/>
              </w:rPr>
            </w:r>
            <w:r>
              <w:rPr>
                <w:noProof/>
                <w:webHidden/>
              </w:rPr>
              <w:fldChar w:fldCharType="separate"/>
            </w:r>
            <w:r w:rsidR="002A5E74">
              <w:rPr>
                <w:noProof/>
                <w:webHidden/>
              </w:rPr>
              <w:t>11</w:t>
            </w:r>
            <w:r>
              <w:rPr>
                <w:noProof/>
                <w:webHidden/>
              </w:rPr>
              <w:fldChar w:fldCharType="end"/>
            </w:r>
          </w:hyperlink>
        </w:p>
        <w:p w14:paraId="335F10AC" w14:textId="18DC11CF" w:rsidR="00571DC7" w:rsidRDefault="00571DC7">
          <w:pPr>
            <w:pStyle w:val="TOC1"/>
            <w:tabs>
              <w:tab w:val="left" w:pos="440"/>
            </w:tabs>
            <w:rPr>
              <w:rFonts w:eastAsiaTheme="minorEastAsia"/>
              <w:noProof/>
              <w:kern w:val="2"/>
              <w:sz w:val="24"/>
              <w:szCs w:val="24"/>
              <w:lang w:eastAsia="en-GB"/>
              <w14:ligatures w14:val="standardContextual"/>
            </w:rPr>
          </w:pPr>
          <w:hyperlink w:anchor="_Toc204005949" w:history="1">
            <w:r w:rsidRPr="009A2C2C">
              <w:rPr>
                <w:rStyle w:val="Hyperlink"/>
                <w:rFonts w:cs="Segoe UI"/>
                <w:noProof/>
              </w:rPr>
              <w:t>2.</w:t>
            </w:r>
            <w:r>
              <w:rPr>
                <w:rFonts w:eastAsiaTheme="minorEastAsia"/>
                <w:noProof/>
                <w:kern w:val="2"/>
                <w:sz w:val="24"/>
                <w:szCs w:val="24"/>
                <w:lang w:eastAsia="en-GB"/>
                <w14:ligatures w14:val="standardContextual"/>
              </w:rPr>
              <w:tab/>
            </w:r>
            <w:r w:rsidRPr="009A2C2C">
              <w:rPr>
                <w:rStyle w:val="Hyperlink"/>
                <w:rFonts w:cs="Segoe UI"/>
                <w:noProof/>
              </w:rPr>
              <w:t>Summary of findings</w:t>
            </w:r>
            <w:r>
              <w:rPr>
                <w:noProof/>
                <w:webHidden/>
              </w:rPr>
              <w:tab/>
            </w:r>
            <w:r>
              <w:rPr>
                <w:noProof/>
                <w:webHidden/>
              </w:rPr>
              <w:fldChar w:fldCharType="begin"/>
            </w:r>
            <w:r>
              <w:rPr>
                <w:noProof/>
                <w:webHidden/>
              </w:rPr>
              <w:instrText xml:space="preserve"> PAGEREF _Toc204005949 \h </w:instrText>
            </w:r>
            <w:r>
              <w:rPr>
                <w:noProof/>
                <w:webHidden/>
              </w:rPr>
            </w:r>
            <w:r>
              <w:rPr>
                <w:noProof/>
                <w:webHidden/>
              </w:rPr>
              <w:fldChar w:fldCharType="separate"/>
            </w:r>
            <w:r w:rsidR="002A5E74">
              <w:rPr>
                <w:noProof/>
                <w:webHidden/>
              </w:rPr>
              <w:t>17</w:t>
            </w:r>
            <w:r>
              <w:rPr>
                <w:noProof/>
                <w:webHidden/>
              </w:rPr>
              <w:fldChar w:fldCharType="end"/>
            </w:r>
          </w:hyperlink>
        </w:p>
        <w:p w14:paraId="610F732B" w14:textId="24BA437F" w:rsidR="00571DC7" w:rsidRDefault="00571DC7">
          <w:pPr>
            <w:pStyle w:val="TOC1"/>
            <w:tabs>
              <w:tab w:val="left" w:pos="440"/>
            </w:tabs>
            <w:rPr>
              <w:rFonts w:eastAsiaTheme="minorEastAsia"/>
              <w:noProof/>
              <w:kern w:val="2"/>
              <w:sz w:val="24"/>
              <w:szCs w:val="24"/>
              <w:lang w:eastAsia="en-GB"/>
              <w14:ligatures w14:val="standardContextual"/>
            </w:rPr>
          </w:pPr>
          <w:hyperlink w:anchor="_Toc204005951" w:history="1">
            <w:r w:rsidRPr="009A2C2C">
              <w:rPr>
                <w:rStyle w:val="Hyperlink"/>
                <w:rFonts w:cs="Segoe UI"/>
                <w:noProof/>
              </w:rPr>
              <w:t>3.</w:t>
            </w:r>
            <w:r>
              <w:rPr>
                <w:rFonts w:eastAsiaTheme="minorEastAsia"/>
                <w:noProof/>
                <w:kern w:val="2"/>
                <w:sz w:val="24"/>
                <w:szCs w:val="24"/>
                <w:lang w:eastAsia="en-GB"/>
                <w14:ligatures w14:val="standardContextual"/>
              </w:rPr>
              <w:tab/>
            </w:r>
            <w:r w:rsidRPr="009A2C2C">
              <w:rPr>
                <w:rStyle w:val="Hyperlink"/>
                <w:rFonts w:cs="Segoe UI"/>
                <w:noProof/>
              </w:rPr>
              <w:t>People with a learning disability and/or people with learning disability who are Autistic</w:t>
            </w:r>
            <w:r>
              <w:rPr>
                <w:noProof/>
                <w:webHidden/>
              </w:rPr>
              <w:tab/>
            </w:r>
            <w:r>
              <w:rPr>
                <w:noProof/>
                <w:webHidden/>
              </w:rPr>
              <w:fldChar w:fldCharType="begin"/>
            </w:r>
            <w:r>
              <w:rPr>
                <w:noProof/>
                <w:webHidden/>
              </w:rPr>
              <w:instrText xml:space="preserve"> PAGEREF _Toc204005951 \h </w:instrText>
            </w:r>
            <w:r>
              <w:rPr>
                <w:noProof/>
                <w:webHidden/>
              </w:rPr>
            </w:r>
            <w:r>
              <w:rPr>
                <w:noProof/>
                <w:webHidden/>
              </w:rPr>
              <w:fldChar w:fldCharType="separate"/>
            </w:r>
            <w:r w:rsidR="002A5E74">
              <w:rPr>
                <w:noProof/>
                <w:webHidden/>
              </w:rPr>
              <w:t>49</w:t>
            </w:r>
            <w:r>
              <w:rPr>
                <w:noProof/>
                <w:webHidden/>
              </w:rPr>
              <w:fldChar w:fldCharType="end"/>
            </w:r>
          </w:hyperlink>
        </w:p>
        <w:p w14:paraId="28C22CE9" w14:textId="022002D7"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52" w:history="1">
            <w:r w:rsidRPr="009A2C2C">
              <w:rPr>
                <w:rStyle w:val="Hyperlink"/>
                <w:rFonts w:ascii="Segoe UI" w:eastAsiaTheme="majorEastAsia" w:hAnsi="Segoe UI" w:cs="Segoe UI"/>
                <w:noProof/>
              </w:rPr>
              <w:t>Introduction</w:t>
            </w:r>
            <w:r>
              <w:rPr>
                <w:noProof/>
                <w:webHidden/>
              </w:rPr>
              <w:tab/>
            </w:r>
            <w:r>
              <w:rPr>
                <w:noProof/>
                <w:webHidden/>
              </w:rPr>
              <w:fldChar w:fldCharType="begin"/>
            </w:r>
            <w:r>
              <w:rPr>
                <w:noProof/>
                <w:webHidden/>
              </w:rPr>
              <w:instrText xml:space="preserve"> PAGEREF _Toc204005952 \h </w:instrText>
            </w:r>
            <w:r>
              <w:rPr>
                <w:noProof/>
                <w:webHidden/>
              </w:rPr>
            </w:r>
            <w:r>
              <w:rPr>
                <w:noProof/>
                <w:webHidden/>
              </w:rPr>
              <w:fldChar w:fldCharType="separate"/>
            </w:r>
            <w:r w:rsidR="002A5E74">
              <w:rPr>
                <w:noProof/>
                <w:webHidden/>
              </w:rPr>
              <w:t>49</w:t>
            </w:r>
            <w:r>
              <w:rPr>
                <w:noProof/>
                <w:webHidden/>
              </w:rPr>
              <w:fldChar w:fldCharType="end"/>
            </w:r>
          </w:hyperlink>
        </w:p>
        <w:p w14:paraId="3C41BCE3" w14:textId="707EF077"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54" w:history="1">
            <w:r w:rsidRPr="009A2C2C">
              <w:rPr>
                <w:rStyle w:val="Hyperlink"/>
                <w:rFonts w:ascii="Segoe UI" w:eastAsiaTheme="majorEastAsia" w:hAnsi="Segoe UI" w:cs="Segoe UI"/>
                <w:noProof/>
              </w:rPr>
              <w:t>Baseline population and population projections</w:t>
            </w:r>
            <w:r>
              <w:rPr>
                <w:noProof/>
                <w:webHidden/>
              </w:rPr>
              <w:tab/>
            </w:r>
            <w:r>
              <w:rPr>
                <w:noProof/>
                <w:webHidden/>
              </w:rPr>
              <w:fldChar w:fldCharType="begin"/>
            </w:r>
            <w:r>
              <w:rPr>
                <w:noProof/>
                <w:webHidden/>
              </w:rPr>
              <w:instrText xml:space="preserve"> PAGEREF _Toc204005954 \h </w:instrText>
            </w:r>
            <w:r>
              <w:rPr>
                <w:noProof/>
                <w:webHidden/>
              </w:rPr>
            </w:r>
            <w:r>
              <w:rPr>
                <w:noProof/>
                <w:webHidden/>
              </w:rPr>
              <w:fldChar w:fldCharType="separate"/>
            </w:r>
            <w:r w:rsidR="002A5E74">
              <w:rPr>
                <w:noProof/>
                <w:webHidden/>
              </w:rPr>
              <w:t>50</w:t>
            </w:r>
            <w:r>
              <w:rPr>
                <w:noProof/>
                <w:webHidden/>
              </w:rPr>
              <w:fldChar w:fldCharType="end"/>
            </w:r>
          </w:hyperlink>
        </w:p>
        <w:p w14:paraId="40F82CED" w14:textId="1FE6B1D2"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55" w:history="1">
            <w:r w:rsidRPr="009A2C2C">
              <w:rPr>
                <w:rStyle w:val="Hyperlink"/>
                <w:rFonts w:ascii="Segoe UI" w:eastAsiaTheme="majorEastAsia" w:hAnsi="Segoe UI" w:cs="Segoe UI"/>
                <w:noProof/>
              </w:rPr>
              <w:t>Where people with learning disability and/or people with learning disability who are Autistic are living</w:t>
            </w:r>
            <w:r>
              <w:rPr>
                <w:noProof/>
                <w:webHidden/>
              </w:rPr>
              <w:tab/>
            </w:r>
            <w:r>
              <w:rPr>
                <w:noProof/>
                <w:webHidden/>
              </w:rPr>
              <w:fldChar w:fldCharType="begin"/>
            </w:r>
            <w:r>
              <w:rPr>
                <w:noProof/>
                <w:webHidden/>
              </w:rPr>
              <w:instrText xml:space="preserve"> PAGEREF _Toc204005955 \h </w:instrText>
            </w:r>
            <w:r>
              <w:rPr>
                <w:noProof/>
                <w:webHidden/>
              </w:rPr>
            </w:r>
            <w:r>
              <w:rPr>
                <w:noProof/>
                <w:webHidden/>
              </w:rPr>
              <w:fldChar w:fldCharType="separate"/>
            </w:r>
            <w:r w:rsidR="002A5E74">
              <w:rPr>
                <w:noProof/>
                <w:webHidden/>
              </w:rPr>
              <w:t>55</w:t>
            </w:r>
            <w:r>
              <w:rPr>
                <w:noProof/>
                <w:webHidden/>
              </w:rPr>
              <w:fldChar w:fldCharType="end"/>
            </w:r>
          </w:hyperlink>
        </w:p>
        <w:p w14:paraId="0BE05F7C" w14:textId="76571280"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56" w:history="1">
            <w:r w:rsidRPr="009A2C2C">
              <w:rPr>
                <w:rStyle w:val="Hyperlink"/>
                <w:rFonts w:ascii="Segoe UI" w:eastAsiaTheme="majorEastAsia" w:hAnsi="Segoe UI" w:cs="Segoe UI"/>
                <w:noProof/>
              </w:rPr>
              <w:t>Estimated need for specialist and supported accommodation for people with learning disability and/or people with learning disability who are Autistic who draw on adult social care from Essex County Council by 2039</w:t>
            </w:r>
            <w:r>
              <w:rPr>
                <w:noProof/>
                <w:webHidden/>
              </w:rPr>
              <w:tab/>
            </w:r>
            <w:r>
              <w:rPr>
                <w:noProof/>
                <w:webHidden/>
              </w:rPr>
              <w:fldChar w:fldCharType="begin"/>
            </w:r>
            <w:r>
              <w:rPr>
                <w:noProof/>
                <w:webHidden/>
              </w:rPr>
              <w:instrText xml:space="preserve"> PAGEREF _Toc204005956 \h </w:instrText>
            </w:r>
            <w:r>
              <w:rPr>
                <w:noProof/>
                <w:webHidden/>
              </w:rPr>
            </w:r>
            <w:r>
              <w:rPr>
                <w:noProof/>
                <w:webHidden/>
              </w:rPr>
              <w:fldChar w:fldCharType="separate"/>
            </w:r>
            <w:r w:rsidR="002A5E74">
              <w:rPr>
                <w:noProof/>
                <w:webHidden/>
              </w:rPr>
              <w:t>58</w:t>
            </w:r>
            <w:r>
              <w:rPr>
                <w:noProof/>
                <w:webHidden/>
              </w:rPr>
              <w:fldChar w:fldCharType="end"/>
            </w:r>
          </w:hyperlink>
        </w:p>
        <w:p w14:paraId="39BBD44A" w14:textId="59E9CA74" w:rsidR="00571DC7" w:rsidRDefault="00571DC7">
          <w:pPr>
            <w:pStyle w:val="TOC1"/>
            <w:tabs>
              <w:tab w:val="left" w:pos="440"/>
            </w:tabs>
            <w:rPr>
              <w:rFonts w:eastAsiaTheme="minorEastAsia"/>
              <w:noProof/>
              <w:kern w:val="2"/>
              <w:sz w:val="24"/>
              <w:szCs w:val="24"/>
              <w:lang w:eastAsia="en-GB"/>
              <w14:ligatures w14:val="standardContextual"/>
            </w:rPr>
          </w:pPr>
          <w:hyperlink w:anchor="_Toc204005957" w:history="1">
            <w:r w:rsidRPr="009A2C2C">
              <w:rPr>
                <w:rStyle w:val="Hyperlink"/>
                <w:noProof/>
              </w:rPr>
              <w:t>4.</w:t>
            </w:r>
            <w:r>
              <w:rPr>
                <w:rFonts w:eastAsiaTheme="minorEastAsia"/>
                <w:noProof/>
                <w:kern w:val="2"/>
                <w:sz w:val="24"/>
                <w:szCs w:val="24"/>
                <w:lang w:eastAsia="en-GB"/>
                <w14:ligatures w14:val="standardContextual"/>
              </w:rPr>
              <w:tab/>
            </w:r>
            <w:r w:rsidRPr="009A2C2C">
              <w:rPr>
                <w:rStyle w:val="Hyperlink"/>
                <w:noProof/>
              </w:rPr>
              <w:t>Autistic people</w:t>
            </w:r>
            <w:r>
              <w:rPr>
                <w:noProof/>
                <w:webHidden/>
              </w:rPr>
              <w:tab/>
            </w:r>
            <w:r>
              <w:rPr>
                <w:noProof/>
                <w:webHidden/>
              </w:rPr>
              <w:fldChar w:fldCharType="begin"/>
            </w:r>
            <w:r>
              <w:rPr>
                <w:noProof/>
                <w:webHidden/>
              </w:rPr>
              <w:instrText xml:space="preserve"> PAGEREF _Toc204005957 \h </w:instrText>
            </w:r>
            <w:r>
              <w:rPr>
                <w:noProof/>
                <w:webHidden/>
              </w:rPr>
            </w:r>
            <w:r>
              <w:rPr>
                <w:noProof/>
                <w:webHidden/>
              </w:rPr>
              <w:fldChar w:fldCharType="separate"/>
            </w:r>
            <w:r w:rsidR="002A5E74">
              <w:rPr>
                <w:noProof/>
                <w:webHidden/>
              </w:rPr>
              <w:t>77</w:t>
            </w:r>
            <w:r>
              <w:rPr>
                <w:noProof/>
                <w:webHidden/>
              </w:rPr>
              <w:fldChar w:fldCharType="end"/>
            </w:r>
          </w:hyperlink>
        </w:p>
        <w:p w14:paraId="75CBF638" w14:textId="59A1A35D"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58" w:history="1">
            <w:r w:rsidRPr="009A2C2C">
              <w:rPr>
                <w:rStyle w:val="Hyperlink"/>
                <w:rFonts w:ascii="Segoe UI" w:eastAsiaTheme="majorEastAsia" w:hAnsi="Segoe UI" w:cstheme="majorBidi"/>
                <w:noProof/>
              </w:rPr>
              <w:t>Introduction</w:t>
            </w:r>
            <w:r>
              <w:rPr>
                <w:noProof/>
                <w:webHidden/>
              </w:rPr>
              <w:tab/>
            </w:r>
            <w:r>
              <w:rPr>
                <w:noProof/>
                <w:webHidden/>
              </w:rPr>
              <w:fldChar w:fldCharType="begin"/>
            </w:r>
            <w:r>
              <w:rPr>
                <w:noProof/>
                <w:webHidden/>
              </w:rPr>
              <w:instrText xml:space="preserve"> PAGEREF _Toc204005958 \h </w:instrText>
            </w:r>
            <w:r>
              <w:rPr>
                <w:noProof/>
                <w:webHidden/>
              </w:rPr>
            </w:r>
            <w:r>
              <w:rPr>
                <w:noProof/>
                <w:webHidden/>
              </w:rPr>
              <w:fldChar w:fldCharType="separate"/>
            </w:r>
            <w:r w:rsidR="002A5E74">
              <w:rPr>
                <w:noProof/>
                <w:webHidden/>
              </w:rPr>
              <w:t>77</w:t>
            </w:r>
            <w:r>
              <w:rPr>
                <w:noProof/>
                <w:webHidden/>
              </w:rPr>
              <w:fldChar w:fldCharType="end"/>
            </w:r>
          </w:hyperlink>
        </w:p>
        <w:p w14:paraId="2CB1AC4B" w14:textId="43206754"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59" w:history="1">
            <w:r w:rsidRPr="009A2C2C">
              <w:rPr>
                <w:rStyle w:val="Hyperlink"/>
                <w:rFonts w:ascii="Segoe UI" w:eastAsiaTheme="majorEastAsia" w:hAnsi="Segoe UI" w:cstheme="majorBidi"/>
                <w:noProof/>
              </w:rPr>
              <w:t>Population of autistic people in Essex</w:t>
            </w:r>
            <w:r>
              <w:rPr>
                <w:noProof/>
                <w:webHidden/>
              </w:rPr>
              <w:tab/>
            </w:r>
            <w:r>
              <w:rPr>
                <w:noProof/>
                <w:webHidden/>
              </w:rPr>
              <w:fldChar w:fldCharType="begin"/>
            </w:r>
            <w:r>
              <w:rPr>
                <w:noProof/>
                <w:webHidden/>
              </w:rPr>
              <w:instrText xml:space="preserve"> PAGEREF _Toc204005959 \h </w:instrText>
            </w:r>
            <w:r>
              <w:rPr>
                <w:noProof/>
                <w:webHidden/>
              </w:rPr>
            </w:r>
            <w:r>
              <w:rPr>
                <w:noProof/>
                <w:webHidden/>
              </w:rPr>
              <w:fldChar w:fldCharType="separate"/>
            </w:r>
            <w:r w:rsidR="002A5E74">
              <w:rPr>
                <w:noProof/>
                <w:webHidden/>
              </w:rPr>
              <w:t>77</w:t>
            </w:r>
            <w:r>
              <w:rPr>
                <w:noProof/>
                <w:webHidden/>
              </w:rPr>
              <w:fldChar w:fldCharType="end"/>
            </w:r>
          </w:hyperlink>
        </w:p>
        <w:p w14:paraId="372B8D17" w14:textId="31B397E8"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0" w:history="1">
            <w:r w:rsidRPr="009A2C2C">
              <w:rPr>
                <w:rStyle w:val="Hyperlink"/>
                <w:rFonts w:ascii="Segoe UI" w:eastAsiaTheme="majorEastAsia" w:hAnsi="Segoe UI" w:cstheme="majorBidi"/>
                <w:noProof/>
              </w:rPr>
              <w:t>Use of housing support and other support services</w:t>
            </w:r>
            <w:r>
              <w:rPr>
                <w:noProof/>
                <w:webHidden/>
              </w:rPr>
              <w:tab/>
            </w:r>
            <w:r>
              <w:rPr>
                <w:noProof/>
                <w:webHidden/>
              </w:rPr>
              <w:fldChar w:fldCharType="begin"/>
            </w:r>
            <w:r>
              <w:rPr>
                <w:noProof/>
                <w:webHidden/>
              </w:rPr>
              <w:instrText xml:space="preserve"> PAGEREF _Toc204005960 \h </w:instrText>
            </w:r>
            <w:r>
              <w:rPr>
                <w:noProof/>
                <w:webHidden/>
              </w:rPr>
            </w:r>
            <w:r>
              <w:rPr>
                <w:noProof/>
                <w:webHidden/>
              </w:rPr>
              <w:fldChar w:fldCharType="separate"/>
            </w:r>
            <w:r w:rsidR="002A5E74">
              <w:rPr>
                <w:noProof/>
                <w:webHidden/>
              </w:rPr>
              <w:t>78</w:t>
            </w:r>
            <w:r>
              <w:rPr>
                <w:noProof/>
                <w:webHidden/>
              </w:rPr>
              <w:fldChar w:fldCharType="end"/>
            </w:r>
          </w:hyperlink>
        </w:p>
        <w:p w14:paraId="1CD08F03" w14:textId="50D8BCBF"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1" w:history="1">
            <w:r w:rsidRPr="009A2C2C">
              <w:rPr>
                <w:rStyle w:val="Hyperlink"/>
                <w:rFonts w:ascii="Segoe UI" w:eastAsiaTheme="majorEastAsia" w:hAnsi="Segoe UI" w:cstheme="majorBidi"/>
                <w:noProof/>
              </w:rPr>
              <w:t>Estimated need for housing and specialist/supported accommodation for autistic people by 2039</w:t>
            </w:r>
            <w:r>
              <w:rPr>
                <w:noProof/>
                <w:webHidden/>
              </w:rPr>
              <w:tab/>
            </w:r>
            <w:r>
              <w:rPr>
                <w:noProof/>
                <w:webHidden/>
              </w:rPr>
              <w:fldChar w:fldCharType="begin"/>
            </w:r>
            <w:r>
              <w:rPr>
                <w:noProof/>
                <w:webHidden/>
              </w:rPr>
              <w:instrText xml:space="preserve"> PAGEREF _Toc204005961 \h </w:instrText>
            </w:r>
            <w:r>
              <w:rPr>
                <w:noProof/>
                <w:webHidden/>
              </w:rPr>
            </w:r>
            <w:r>
              <w:rPr>
                <w:noProof/>
                <w:webHidden/>
              </w:rPr>
              <w:fldChar w:fldCharType="separate"/>
            </w:r>
            <w:r w:rsidR="002A5E74">
              <w:rPr>
                <w:noProof/>
                <w:webHidden/>
              </w:rPr>
              <w:t>79</w:t>
            </w:r>
            <w:r>
              <w:rPr>
                <w:noProof/>
                <w:webHidden/>
              </w:rPr>
              <w:fldChar w:fldCharType="end"/>
            </w:r>
          </w:hyperlink>
        </w:p>
        <w:p w14:paraId="080B2FE6" w14:textId="61CF16D8" w:rsidR="00571DC7" w:rsidRDefault="00571DC7">
          <w:pPr>
            <w:pStyle w:val="TOC1"/>
            <w:tabs>
              <w:tab w:val="left" w:pos="440"/>
            </w:tabs>
            <w:rPr>
              <w:rFonts w:eastAsiaTheme="minorEastAsia"/>
              <w:noProof/>
              <w:kern w:val="2"/>
              <w:sz w:val="24"/>
              <w:szCs w:val="24"/>
              <w:lang w:eastAsia="en-GB"/>
              <w14:ligatures w14:val="standardContextual"/>
            </w:rPr>
          </w:pPr>
          <w:hyperlink w:anchor="_Toc204005962" w:history="1">
            <w:r w:rsidRPr="009A2C2C">
              <w:rPr>
                <w:rStyle w:val="Hyperlink"/>
                <w:noProof/>
              </w:rPr>
              <w:t>5.</w:t>
            </w:r>
            <w:r>
              <w:rPr>
                <w:rFonts w:eastAsiaTheme="minorEastAsia"/>
                <w:noProof/>
                <w:kern w:val="2"/>
                <w:sz w:val="24"/>
                <w:szCs w:val="24"/>
                <w:lang w:eastAsia="en-GB"/>
                <w14:ligatures w14:val="standardContextual"/>
              </w:rPr>
              <w:tab/>
            </w:r>
            <w:r w:rsidRPr="009A2C2C">
              <w:rPr>
                <w:rStyle w:val="Hyperlink"/>
                <w:noProof/>
              </w:rPr>
              <w:t xml:space="preserve">Vulnerable young people and </w:t>
            </w:r>
            <w:r w:rsidR="00356023">
              <w:rPr>
                <w:rStyle w:val="Hyperlink"/>
                <w:noProof/>
              </w:rPr>
              <w:t>C</w:t>
            </w:r>
            <w:r w:rsidRPr="009A2C2C">
              <w:rPr>
                <w:rStyle w:val="Hyperlink"/>
                <w:noProof/>
              </w:rPr>
              <w:t xml:space="preserve">hildren in </w:t>
            </w:r>
            <w:r w:rsidR="00356023">
              <w:rPr>
                <w:rStyle w:val="Hyperlink"/>
                <w:noProof/>
              </w:rPr>
              <w:t>C</w:t>
            </w:r>
            <w:r w:rsidRPr="009A2C2C">
              <w:rPr>
                <w:rStyle w:val="Hyperlink"/>
                <w:noProof/>
              </w:rPr>
              <w:t>are</w:t>
            </w:r>
            <w:r>
              <w:rPr>
                <w:noProof/>
                <w:webHidden/>
              </w:rPr>
              <w:tab/>
            </w:r>
            <w:r>
              <w:rPr>
                <w:noProof/>
                <w:webHidden/>
              </w:rPr>
              <w:fldChar w:fldCharType="begin"/>
            </w:r>
            <w:r>
              <w:rPr>
                <w:noProof/>
                <w:webHidden/>
              </w:rPr>
              <w:instrText xml:space="preserve"> PAGEREF _Toc204005962 \h </w:instrText>
            </w:r>
            <w:r>
              <w:rPr>
                <w:noProof/>
                <w:webHidden/>
              </w:rPr>
            </w:r>
            <w:r>
              <w:rPr>
                <w:noProof/>
                <w:webHidden/>
              </w:rPr>
              <w:fldChar w:fldCharType="separate"/>
            </w:r>
            <w:r w:rsidR="002A5E74">
              <w:rPr>
                <w:noProof/>
                <w:webHidden/>
              </w:rPr>
              <w:t>81</w:t>
            </w:r>
            <w:r>
              <w:rPr>
                <w:noProof/>
                <w:webHidden/>
              </w:rPr>
              <w:fldChar w:fldCharType="end"/>
            </w:r>
          </w:hyperlink>
        </w:p>
        <w:p w14:paraId="30393ACF" w14:textId="4CEDE0DE"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3" w:history="1">
            <w:r w:rsidRPr="009A2C2C">
              <w:rPr>
                <w:rStyle w:val="Hyperlink"/>
                <w:rFonts w:ascii="Segoe UI" w:eastAsiaTheme="majorEastAsia" w:hAnsi="Segoe UI" w:cstheme="majorBidi"/>
                <w:noProof/>
              </w:rPr>
              <w:t>Introduction</w:t>
            </w:r>
            <w:r>
              <w:rPr>
                <w:noProof/>
                <w:webHidden/>
              </w:rPr>
              <w:tab/>
            </w:r>
            <w:r>
              <w:rPr>
                <w:noProof/>
                <w:webHidden/>
              </w:rPr>
              <w:fldChar w:fldCharType="begin"/>
            </w:r>
            <w:r>
              <w:rPr>
                <w:noProof/>
                <w:webHidden/>
              </w:rPr>
              <w:instrText xml:space="preserve"> PAGEREF _Toc204005963 \h </w:instrText>
            </w:r>
            <w:r>
              <w:rPr>
                <w:noProof/>
                <w:webHidden/>
              </w:rPr>
            </w:r>
            <w:r>
              <w:rPr>
                <w:noProof/>
                <w:webHidden/>
              </w:rPr>
              <w:fldChar w:fldCharType="separate"/>
            </w:r>
            <w:r w:rsidR="002A5E74">
              <w:rPr>
                <w:noProof/>
                <w:webHidden/>
              </w:rPr>
              <w:t>81</w:t>
            </w:r>
            <w:r>
              <w:rPr>
                <w:noProof/>
                <w:webHidden/>
              </w:rPr>
              <w:fldChar w:fldCharType="end"/>
            </w:r>
          </w:hyperlink>
        </w:p>
        <w:p w14:paraId="1E91F024" w14:textId="7787DDF1"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4" w:history="1">
            <w:r w:rsidRPr="009A2C2C">
              <w:rPr>
                <w:rStyle w:val="Hyperlink"/>
                <w:rFonts w:ascii="Segoe UI" w:eastAsiaTheme="majorEastAsia" w:hAnsi="Segoe UI" w:cstheme="majorBidi"/>
                <w:noProof/>
              </w:rPr>
              <w:t>Need for supported housing that is designated for young people</w:t>
            </w:r>
            <w:r>
              <w:rPr>
                <w:noProof/>
                <w:webHidden/>
              </w:rPr>
              <w:tab/>
            </w:r>
            <w:r>
              <w:rPr>
                <w:noProof/>
                <w:webHidden/>
              </w:rPr>
              <w:fldChar w:fldCharType="begin"/>
            </w:r>
            <w:r>
              <w:rPr>
                <w:noProof/>
                <w:webHidden/>
              </w:rPr>
              <w:instrText xml:space="preserve"> PAGEREF _Toc204005964 \h </w:instrText>
            </w:r>
            <w:r>
              <w:rPr>
                <w:noProof/>
                <w:webHidden/>
              </w:rPr>
            </w:r>
            <w:r>
              <w:rPr>
                <w:noProof/>
                <w:webHidden/>
              </w:rPr>
              <w:fldChar w:fldCharType="separate"/>
            </w:r>
            <w:r w:rsidR="002A5E74">
              <w:rPr>
                <w:noProof/>
                <w:webHidden/>
              </w:rPr>
              <w:t>81</w:t>
            </w:r>
            <w:r>
              <w:rPr>
                <w:noProof/>
                <w:webHidden/>
              </w:rPr>
              <w:fldChar w:fldCharType="end"/>
            </w:r>
          </w:hyperlink>
        </w:p>
        <w:p w14:paraId="5FB65FDB" w14:textId="51360B15"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5" w:history="1">
            <w:r w:rsidRPr="009A2C2C">
              <w:rPr>
                <w:rStyle w:val="Hyperlink"/>
                <w:rFonts w:ascii="Segoe UI" w:eastAsiaTheme="majorEastAsia" w:hAnsi="Segoe UI" w:cs="Segoe UI"/>
                <w:noProof/>
              </w:rPr>
              <w:t>Context: Baseline population and projections</w:t>
            </w:r>
            <w:r>
              <w:rPr>
                <w:noProof/>
                <w:webHidden/>
              </w:rPr>
              <w:tab/>
            </w:r>
            <w:r>
              <w:rPr>
                <w:noProof/>
                <w:webHidden/>
              </w:rPr>
              <w:fldChar w:fldCharType="begin"/>
            </w:r>
            <w:r>
              <w:rPr>
                <w:noProof/>
                <w:webHidden/>
              </w:rPr>
              <w:instrText xml:space="preserve"> PAGEREF _Toc204005965 \h </w:instrText>
            </w:r>
            <w:r>
              <w:rPr>
                <w:noProof/>
                <w:webHidden/>
              </w:rPr>
            </w:r>
            <w:r>
              <w:rPr>
                <w:noProof/>
                <w:webHidden/>
              </w:rPr>
              <w:fldChar w:fldCharType="separate"/>
            </w:r>
            <w:r w:rsidR="002A5E74">
              <w:rPr>
                <w:noProof/>
                <w:webHidden/>
              </w:rPr>
              <w:t>82</w:t>
            </w:r>
            <w:r>
              <w:rPr>
                <w:noProof/>
                <w:webHidden/>
              </w:rPr>
              <w:fldChar w:fldCharType="end"/>
            </w:r>
          </w:hyperlink>
        </w:p>
        <w:p w14:paraId="72883909" w14:textId="315B507A"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6" w:history="1">
            <w:r w:rsidRPr="009A2C2C">
              <w:rPr>
                <w:rStyle w:val="Hyperlink"/>
                <w:rFonts w:ascii="Segoe UI" w:eastAsiaTheme="majorEastAsia" w:hAnsi="Segoe UI" w:cs="Segoe UI"/>
                <w:noProof/>
              </w:rPr>
              <w:t>Current supply of supported housing for young people</w:t>
            </w:r>
            <w:r>
              <w:rPr>
                <w:noProof/>
                <w:webHidden/>
              </w:rPr>
              <w:tab/>
            </w:r>
            <w:r>
              <w:rPr>
                <w:noProof/>
                <w:webHidden/>
              </w:rPr>
              <w:fldChar w:fldCharType="begin"/>
            </w:r>
            <w:r>
              <w:rPr>
                <w:noProof/>
                <w:webHidden/>
              </w:rPr>
              <w:instrText xml:space="preserve"> PAGEREF _Toc204005966 \h </w:instrText>
            </w:r>
            <w:r>
              <w:rPr>
                <w:noProof/>
                <w:webHidden/>
              </w:rPr>
            </w:r>
            <w:r>
              <w:rPr>
                <w:noProof/>
                <w:webHidden/>
              </w:rPr>
              <w:fldChar w:fldCharType="separate"/>
            </w:r>
            <w:r w:rsidR="002A5E74">
              <w:rPr>
                <w:noProof/>
                <w:webHidden/>
              </w:rPr>
              <w:t>84</w:t>
            </w:r>
            <w:r>
              <w:rPr>
                <w:noProof/>
                <w:webHidden/>
              </w:rPr>
              <w:fldChar w:fldCharType="end"/>
            </w:r>
          </w:hyperlink>
        </w:p>
        <w:p w14:paraId="6F00FE5C" w14:textId="6FB73A7C"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7" w:history="1">
            <w:r w:rsidRPr="009A2C2C">
              <w:rPr>
                <w:rStyle w:val="Hyperlink"/>
                <w:rFonts w:ascii="Segoe UI" w:eastAsiaTheme="majorEastAsia" w:hAnsi="Segoe UI" w:cs="Segoe UI"/>
                <w:noProof/>
              </w:rPr>
              <w:t>The type of supported accommodation needed: Local context and stakeholder insights</w:t>
            </w:r>
            <w:r>
              <w:rPr>
                <w:noProof/>
                <w:webHidden/>
              </w:rPr>
              <w:tab/>
            </w:r>
            <w:r>
              <w:rPr>
                <w:noProof/>
                <w:webHidden/>
              </w:rPr>
              <w:fldChar w:fldCharType="begin"/>
            </w:r>
            <w:r>
              <w:rPr>
                <w:noProof/>
                <w:webHidden/>
              </w:rPr>
              <w:instrText xml:space="preserve"> PAGEREF _Toc204005967 \h </w:instrText>
            </w:r>
            <w:r>
              <w:rPr>
                <w:noProof/>
                <w:webHidden/>
              </w:rPr>
            </w:r>
            <w:r>
              <w:rPr>
                <w:noProof/>
                <w:webHidden/>
              </w:rPr>
              <w:fldChar w:fldCharType="separate"/>
            </w:r>
            <w:r w:rsidR="002A5E74">
              <w:rPr>
                <w:noProof/>
                <w:webHidden/>
              </w:rPr>
              <w:t>86</w:t>
            </w:r>
            <w:r>
              <w:rPr>
                <w:noProof/>
                <w:webHidden/>
              </w:rPr>
              <w:fldChar w:fldCharType="end"/>
            </w:r>
          </w:hyperlink>
        </w:p>
        <w:p w14:paraId="142B0570" w14:textId="6802F7EE"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8" w:history="1">
            <w:r w:rsidRPr="009A2C2C">
              <w:rPr>
                <w:rStyle w:val="Hyperlink"/>
                <w:rFonts w:ascii="Segoe UI" w:eastAsiaTheme="majorEastAsia" w:hAnsi="Segoe UI" w:cs="Segoe UI"/>
                <w:noProof/>
              </w:rPr>
              <w:t>Estimated future need for supported housing and move-on housing</w:t>
            </w:r>
            <w:r>
              <w:rPr>
                <w:noProof/>
                <w:webHidden/>
              </w:rPr>
              <w:tab/>
            </w:r>
            <w:r>
              <w:rPr>
                <w:noProof/>
                <w:webHidden/>
              </w:rPr>
              <w:fldChar w:fldCharType="begin"/>
            </w:r>
            <w:r>
              <w:rPr>
                <w:noProof/>
                <w:webHidden/>
              </w:rPr>
              <w:instrText xml:space="preserve"> PAGEREF _Toc204005968 \h </w:instrText>
            </w:r>
            <w:r>
              <w:rPr>
                <w:noProof/>
                <w:webHidden/>
              </w:rPr>
            </w:r>
            <w:r>
              <w:rPr>
                <w:noProof/>
                <w:webHidden/>
              </w:rPr>
              <w:fldChar w:fldCharType="separate"/>
            </w:r>
            <w:r w:rsidR="002A5E74">
              <w:rPr>
                <w:noProof/>
                <w:webHidden/>
              </w:rPr>
              <w:t>87</w:t>
            </w:r>
            <w:r>
              <w:rPr>
                <w:noProof/>
                <w:webHidden/>
              </w:rPr>
              <w:fldChar w:fldCharType="end"/>
            </w:r>
          </w:hyperlink>
        </w:p>
        <w:p w14:paraId="517C5076" w14:textId="54D3C990"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69" w:history="1">
            <w:r w:rsidRPr="009A2C2C">
              <w:rPr>
                <w:rStyle w:val="Hyperlink"/>
                <w:rFonts w:ascii="Segoe UI" w:hAnsi="Segoe UI" w:cs="Segoe UI"/>
                <w:noProof/>
              </w:rPr>
              <w:t xml:space="preserve">Children in </w:t>
            </w:r>
            <w:r w:rsidR="00356023">
              <w:rPr>
                <w:rStyle w:val="Hyperlink"/>
                <w:rFonts w:ascii="Segoe UI" w:hAnsi="Segoe UI" w:cs="Segoe UI"/>
                <w:noProof/>
              </w:rPr>
              <w:t>C</w:t>
            </w:r>
            <w:r w:rsidRPr="009A2C2C">
              <w:rPr>
                <w:rStyle w:val="Hyperlink"/>
                <w:rFonts w:ascii="Segoe UI" w:hAnsi="Segoe UI" w:cs="Segoe UI"/>
                <w:noProof/>
              </w:rPr>
              <w:t>are who require a residential placement</w:t>
            </w:r>
            <w:r>
              <w:rPr>
                <w:noProof/>
                <w:webHidden/>
              </w:rPr>
              <w:tab/>
            </w:r>
            <w:r>
              <w:rPr>
                <w:noProof/>
                <w:webHidden/>
              </w:rPr>
              <w:fldChar w:fldCharType="begin"/>
            </w:r>
            <w:r>
              <w:rPr>
                <w:noProof/>
                <w:webHidden/>
              </w:rPr>
              <w:instrText xml:space="preserve"> PAGEREF _Toc204005969 \h </w:instrText>
            </w:r>
            <w:r>
              <w:rPr>
                <w:noProof/>
                <w:webHidden/>
              </w:rPr>
            </w:r>
            <w:r>
              <w:rPr>
                <w:noProof/>
                <w:webHidden/>
              </w:rPr>
              <w:fldChar w:fldCharType="separate"/>
            </w:r>
            <w:r w:rsidR="002A5E74">
              <w:rPr>
                <w:noProof/>
                <w:webHidden/>
              </w:rPr>
              <w:t>94</w:t>
            </w:r>
            <w:r>
              <w:rPr>
                <w:noProof/>
                <w:webHidden/>
              </w:rPr>
              <w:fldChar w:fldCharType="end"/>
            </w:r>
          </w:hyperlink>
        </w:p>
        <w:p w14:paraId="2927903E" w14:textId="0256B129"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0" w:history="1">
            <w:r w:rsidRPr="009A2C2C">
              <w:rPr>
                <w:rStyle w:val="Hyperlink"/>
                <w:rFonts w:ascii="Segoe UI" w:eastAsiaTheme="majorEastAsia" w:hAnsi="Segoe UI" w:cs="Segoe UI"/>
                <w:noProof/>
              </w:rPr>
              <w:t>Context</w:t>
            </w:r>
            <w:r>
              <w:rPr>
                <w:noProof/>
                <w:webHidden/>
              </w:rPr>
              <w:tab/>
            </w:r>
            <w:r>
              <w:rPr>
                <w:noProof/>
                <w:webHidden/>
              </w:rPr>
              <w:fldChar w:fldCharType="begin"/>
            </w:r>
            <w:r>
              <w:rPr>
                <w:noProof/>
                <w:webHidden/>
              </w:rPr>
              <w:instrText xml:space="preserve"> PAGEREF _Toc204005970 \h </w:instrText>
            </w:r>
            <w:r>
              <w:rPr>
                <w:noProof/>
                <w:webHidden/>
              </w:rPr>
            </w:r>
            <w:r>
              <w:rPr>
                <w:noProof/>
                <w:webHidden/>
              </w:rPr>
              <w:fldChar w:fldCharType="separate"/>
            </w:r>
            <w:r w:rsidR="002A5E74">
              <w:rPr>
                <w:noProof/>
                <w:webHidden/>
              </w:rPr>
              <w:t>94</w:t>
            </w:r>
            <w:r>
              <w:rPr>
                <w:noProof/>
                <w:webHidden/>
              </w:rPr>
              <w:fldChar w:fldCharType="end"/>
            </w:r>
          </w:hyperlink>
        </w:p>
        <w:p w14:paraId="6DD55809" w14:textId="20DBB50B"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1" w:history="1">
            <w:r w:rsidRPr="009A2C2C">
              <w:rPr>
                <w:rStyle w:val="Hyperlink"/>
                <w:rFonts w:ascii="Segoe UI" w:eastAsiaTheme="majorEastAsia" w:hAnsi="Segoe UI" w:cs="Segoe UI"/>
                <w:noProof/>
              </w:rPr>
              <w:t>Current use of residential home provision for children</w:t>
            </w:r>
            <w:r>
              <w:rPr>
                <w:noProof/>
                <w:webHidden/>
              </w:rPr>
              <w:tab/>
            </w:r>
            <w:r>
              <w:rPr>
                <w:noProof/>
                <w:webHidden/>
              </w:rPr>
              <w:fldChar w:fldCharType="begin"/>
            </w:r>
            <w:r>
              <w:rPr>
                <w:noProof/>
                <w:webHidden/>
              </w:rPr>
              <w:instrText xml:space="preserve"> PAGEREF _Toc204005971 \h </w:instrText>
            </w:r>
            <w:r>
              <w:rPr>
                <w:noProof/>
                <w:webHidden/>
              </w:rPr>
            </w:r>
            <w:r>
              <w:rPr>
                <w:noProof/>
                <w:webHidden/>
              </w:rPr>
              <w:fldChar w:fldCharType="separate"/>
            </w:r>
            <w:r w:rsidR="002A5E74">
              <w:rPr>
                <w:noProof/>
                <w:webHidden/>
              </w:rPr>
              <w:t>95</w:t>
            </w:r>
            <w:r>
              <w:rPr>
                <w:noProof/>
                <w:webHidden/>
              </w:rPr>
              <w:fldChar w:fldCharType="end"/>
            </w:r>
          </w:hyperlink>
        </w:p>
        <w:p w14:paraId="2C9F5658" w14:textId="20F1B47D"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2" w:history="1">
            <w:r w:rsidRPr="009A2C2C">
              <w:rPr>
                <w:rStyle w:val="Hyperlink"/>
                <w:rFonts w:ascii="Segoe UI" w:eastAsiaTheme="majorEastAsia" w:hAnsi="Segoe UI" w:cs="Segoe UI"/>
                <w:noProof/>
              </w:rPr>
              <w:t>The type of supported accommodation needed: Local policy and stakeholder insights</w:t>
            </w:r>
            <w:r>
              <w:rPr>
                <w:noProof/>
                <w:webHidden/>
              </w:rPr>
              <w:tab/>
            </w:r>
            <w:r>
              <w:rPr>
                <w:noProof/>
                <w:webHidden/>
              </w:rPr>
              <w:fldChar w:fldCharType="begin"/>
            </w:r>
            <w:r>
              <w:rPr>
                <w:noProof/>
                <w:webHidden/>
              </w:rPr>
              <w:instrText xml:space="preserve"> PAGEREF _Toc204005972 \h </w:instrText>
            </w:r>
            <w:r>
              <w:rPr>
                <w:noProof/>
                <w:webHidden/>
              </w:rPr>
            </w:r>
            <w:r>
              <w:rPr>
                <w:noProof/>
                <w:webHidden/>
              </w:rPr>
              <w:fldChar w:fldCharType="separate"/>
            </w:r>
            <w:r w:rsidR="002A5E74">
              <w:rPr>
                <w:noProof/>
                <w:webHidden/>
              </w:rPr>
              <w:t>96</w:t>
            </w:r>
            <w:r>
              <w:rPr>
                <w:noProof/>
                <w:webHidden/>
              </w:rPr>
              <w:fldChar w:fldCharType="end"/>
            </w:r>
          </w:hyperlink>
        </w:p>
        <w:p w14:paraId="77C03838" w14:textId="3C8F5504"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3" w:history="1">
            <w:r w:rsidRPr="009A2C2C">
              <w:rPr>
                <w:rStyle w:val="Hyperlink"/>
                <w:rFonts w:ascii="Segoe UI" w:eastAsiaTheme="majorEastAsia" w:hAnsi="Segoe UI" w:cs="Segoe UI"/>
                <w:noProof/>
              </w:rPr>
              <w:t>Estimated future need for residential provision for children</w:t>
            </w:r>
            <w:r>
              <w:rPr>
                <w:noProof/>
                <w:webHidden/>
              </w:rPr>
              <w:tab/>
            </w:r>
            <w:r>
              <w:rPr>
                <w:noProof/>
                <w:webHidden/>
              </w:rPr>
              <w:fldChar w:fldCharType="begin"/>
            </w:r>
            <w:r>
              <w:rPr>
                <w:noProof/>
                <w:webHidden/>
              </w:rPr>
              <w:instrText xml:space="preserve"> PAGEREF _Toc204005973 \h </w:instrText>
            </w:r>
            <w:r>
              <w:rPr>
                <w:noProof/>
                <w:webHidden/>
              </w:rPr>
            </w:r>
            <w:r>
              <w:rPr>
                <w:noProof/>
                <w:webHidden/>
              </w:rPr>
              <w:fldChar w:fldCharType="separate"/>
            </w:r>
            <w:r w:rsidR="002A5E74">
              <w:rPr>
                <w:noProof/>
                <w:webHidden/>
              </w:rPr>
              <w:t>96</w:t>
            </w:r>
            <w:r>
              <w:rPr>
                <w:noProof/>
                <w:webHidden/>
              </w:rPr>
              <w:fldChar w:fldCharType="end"/>
            </w:r>
          </w:hyperlink>
        </w:p>
        <w:p w14:paraId="2439BCC6" w14:textId="35E7A379" w:rsidR="00571DC7" w:rsidRDefault="00571DC7">
          <w:pPr>
            <w:pStyle w:val="TOC1"/>
            <w:tabs>
              <w:tab w:val="left" w:pos="440"/>
            </w:tabs>
            <w:rPr>
              <w:rFonts w:eastAsiaTheme="minorEastAsia"/>
              <w:noProof/>
              <w:kern w:val="2"/>
              <w:sz w:val="24"/>
              <w:szCs w:val="24"/>
              <w:lang w:eastAsia="en-GB"/>
              <w14:ligatures w14:val="standardContextual"/>
            </w:rPr>
          </w:pPr>
          <w:hyperlink w:anchor="_Toc204005974" w:history="1">
            <w:r w:rsidRPr="009A2C2C">
              <w:rPr>
                <w:rStyle w:val="Hyperlink"/>
                <w:rFonts w:eastAsia="Calibri"/>
                <w:noProof/>
              </w:rPr>
              <w:t>6.</w:t>
            </w:r>
            <w:r>
              <w:rPr>
                <w:rFonts w:eastAsiaTheme="minorEastAsia"/>
                <w:noProof/>
                <w:kern w:val="2"/>
                <w:sz w:val="24"/>
                <w:szCs w:val="24"/>
                <w:lang w:eastAsia="en-GB"/>
                <w14:ligatures w14:val="standardContextual"/>
              </w:rPr>
              <w:tab/>
            </w:r>
            <w:r w:rsidRPr="009A2C2C">
              <w:rPr>
                <w:rStyle w:val="Hyperlink"/>
                <w:noProof/>
              </w:rPr>
              <w:t>People with mental health needs</w:t>
            </w:r>
            <w:r>
              <w:rPr>
                <w:noProof/>
                <w:webHidden/>
              </w:rPr>
              <w:tab/>
            </w:r>
            <w:r>
              <w:rPr>
                <w:noProof/>
                <w:webHidden/>
              </w:rPr>
              <w:fldChar w:fldCharType="begin"/>
            </w:r>
            <w:r>
              <w:rPr>
                <w:noProof/>
                <w:webHidden/>
              </w:rPr>
              <w:instrText xml:space="preserve"> PAGEREF _Toc204005974 \h </w:instrText>
            </w:r>
            <w:r>
              <w:rPr>
                <w:noProof/>
                <w:webHidden/>
              </w:rPr>
            </w:r>
            <w:r>
              <w:rPr>
                <w:noProof/>
                <w:webHidden/>
              </w:rPr>
              <w:fldChar w:fldCharType="separate"/>
            </w:r>
            <w:r w:rsidR="002A5E74">
              <w:rPr>
                <w:noProof/>
                <w:webHidden/>
              </w:rPr>
              <w:t>98</w:t>
            </w:r>
            <w:r>
              <w:rPr>
                <w:noProof/>
                <w:webHidden/>
              </w:rPr>
              <w:fldChar w:fldCharType="end"/>
            </w:r>
          </w:hyperlink>
        </w:p>
        <w:p w14:paraId="560BB84B" w14:textId="00635F1D"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5" w:history="1">
            <w:r w:rsidRPr="009A2C2C">
              <w:rPr>
                <w:rStyle w:val="Hyperlink"/>
                <w:rFonts w:ascii="Segoe UI" w:eastAsiaTheme="majorEastAsia" w:hAnsi="Segoe UI" w:cstheme="majorBidi"/>
                <w:noProof/>
              </w:rPr>
              <w:t>Introduction</w:t>
            </w:r>
            <w:r>
              <w:rPr>
                <w:noProof/>
                <w:webHidden/>
              </w:rPr>
              <w:tab/>
            </w:r>
            <w:r>
              <w:rPr>
                <w:noProof/>
                <w:webHidden/>
              </w:rPr>
              <w:fldChar w:fldCharType="begin"/>
            </w:r>
            <w:r>
              <w:rPr>
                <w:noProof/>
                <w:webHidden/>
              </w:rPr>
              <w:instrText xml:space="preserve"> PAGEREF _Toc204005975 \h </w:instrText>
            </w:r>
            <w:r>
              <w:rPr>
                <w:noProof/>
                <w:webHidden/>
              </w:rPr>
            </w:r>
            <w:r>
              <w:rPr>
                <w:noProof/>
                <w:webHidden/>
              </w:rPr>
              <w:fldChar w:fldCharType="separate"/>
            </w:r>
            <w:r w:rsidR="002A5E74">
              <w:rPr>
                <w:noProof/>
                <w:webHidden/>
              </w:rPr>
              <w:t>98</w:t>
            </w:r>
            <w:r>
              <w:rPr>
                <w:noProof/>
                <w:webHidden/>
              </w:rPr>
              <w:fldChar w:fldCharType="end"/>
            </w:r>
          </w:hyperlink>
        </w:p>
        <w:p w14:paraId="1AA9F036" w14:textId="06629E6B"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6" w:history="1">
            <w:r w:rsidRPr="009A2C2C">
              <w:rPr>
                <w:rStyle w:val="Hyperlink"/>
                <w:rFonts w:ascii="Segoe UI" w:eastAsiaTheme="majorEastAsia" w:hAnsi="Segoe UI" w:cstheme="majorBidi"/>
                <w:noProof/>
              </w:rPr>
              <w:t>Baseline population and population projections</w:t>
            </w:r>
            <w:r>
              <w:rPr>
                <w:noProof/>
                <w:webHidden/>
              </w:rPr>
              <w:tab/>
            </w:r>
            <w:r>
              <w:rPr>
                <w:noProof/>
                <w:webHidden/>
              </w:rPr>
              <w:fldChar w:fldCharType="begin"/>
            </w:r>
            <w:r>
              <w:rPr>
                <w:noProof/>
                <w:webHidden/>
              </w:rPr>
              <w:instrText xml:space="preserve"> PAGEREF _Toc204005976 \h </w:instrText>
            </w:r>
            <w:r>
              <w:rPr>
                <w:noProof/>
                <w:webHidden/>
              </w:rPr>
            </w:r>
            <w:r>
              <w:rPr>
                <w:noProof/>
                <w:webHidden/>
              </w:rPr>
              <w:fldChar w:fldCharType="separate"/>
            </w:r>
            <w:r w:rsidR="002A5E74">
              <w:rPr>
                <w:noProof/>
                <w:webHidden/>
              </w:rPr>
              <w:t>98</w:t>
            </w:r>
            <w:r>
              <w:rPr>
                <w:noProof/>
                <w:webHidden/>
              </w:rPr>
              <w:fldChar w:fldCharType="end"/>
            </w:r>
          </w:hyperlink>
        </w:p>
        <w:p w14:paraId="04710EBA" w14:textId="6E4CAD91"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7" w:history="1">
            <w:r w:rsidRPr="009A2C2C">
              <w:rPr>
                <w:rStyle w:val="Hyperlink"/>
                <w:rFonts w:ascii="Segoe UI" w:eastAsiaTheme="majorEastAsia" w:hAnsi="Segoe UI" w:cstheme="majorBidi"/>
                <w:noProof/>
              </w:rPr>
              <w:t>Where people with mental health needs are living</w:t>
            </w:r>
            <w:r>
              <w:rPr>
                <w:noProof/>
                <w:webHidden/>
              </w:rPr>
              <w:tab/>
            </w:r>
            <w:r>
              <w:rPr>
                <w:noProof/>
                <w:webHidden/>
              </w:rPr>
              <w:fldChar w:fldCharType="begin"/>
            </w:r>
            <w:r>
              <w:rPr>
                <w:noProof/>
                <w:webHidden/>
              </w:rPr>
              <w:instrText xml:space="preserve"> PAGEREF _Toc204005977 \h </w:instrText>
            </w:r>
            <w:r>
              <w:rPr>
                <w:noProof/>
                <w:webHidden/>
              </w:rPr>
            </w:r>
            <w:r>
              <w:rPr>
                <w:noProof/>
                <w:webHidden/>
              </w:rPr>
              <w:fldChar w:fldCharType="separate"/>
            </w:r>
            <w:r w:rsidR="002A5E74">
              <w:rPr>
                <w:noProof/>
                <w:webHidden/>
              </w:rPr>
              <w:t>101</w:t>
            </w:r>
            <w:r>
              <w:rPr>
                <w:noProof/>
                <w:webHidden/>
              </w:rPr>
              <w:fldChar w:fldCharType="end"/>
            </w:r>
          </w:hyperlink>
        </w:p>
        <w:p w14:paraId="004EB783" w14:textId="676BEF73"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8" w:history="1">
            <w:r w:rsidRPr="009A2C2C">
              <w:rPr>
                <w:rStyle w:val="Hyperlink"/>
                <w:rFonts w:ascii="Segoe UI" w:eastAsiaTheme="majorEastAsia" w:hAnsi="Segoe UI" w:cstheme="majorBidi"/>
                <w:noProof/>
              </w:rPr>
              <w:t>Local policy context and Essex County Council commissioner perspectives</w:t>
            </w:r>
            <w:r>
              <w:rPr>
                <w:noProof/>
                <w:webHidden/>
              </w:rPr>
              <w:tab/>
            </w:r>
            <w:r>
              <w:rPr>
                <w:noProof/>
                <w:webHidden/>
              </w:rPr>
              <w:fldChar w:fldCharType="begin"/>
            </w:r>
            <w:r>
              <w:rPr>
                <w:noProof/>
                <w:webHidden/>
              </w:rPr>
              <w:instrText xml:space="preserve"> PAGEREF _Toc204005978 \h </w:instrText>
            </w:r>
            <w:r>
              <w:rPr>
                <w:noProof/>
                <w:webHidden/>
              </w:rPr>
            </w:r>
            <w:r>
              <w:rPr>
                <w:noProof/>
                <w:webHidden/>
              </w:rPr>
              <w:fldChar w:fldCharType="separate"/>
            </w:r>
            <w:r w:rsidR="002A5E74">
              <w:rPr>
                <w:noProof/>
                <w:webHidden/>
              </w:rPr>
              <w:t>106</w:t>
            </w:r>
            <w:r>
              <w:rPr>
                <w:noProof/>
                <w:webHidden/>
              </w:rPr>
              <w:fldChar w:fldCharType="end"/>
            </w:r>
          </w:hyperlink>
        </w:p>
        <w:p w14:paraId="66E2CA12" w14:textId="222AD282"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79" w:history="1">
            <w:r w:rsidRPr="009A2C2C">
              <w:rPr>
                <w:rStyle w:val="Hyperlink"/>
                <w:rFonts w:ascii="Segoe UI" w:eastAsiaTheme="majorEastAsia" w:hAnsi="Segoe UI" w:cstheme="majorBidi"/>
                <w:noProof/>
              </w:rPr>
              <w:t>Estimated need for specialist/supported accommodation by 2039</w:t>
            </w:r>
            <w:r>
              <w:rPr>
                <w:noProof/>
                <w:webHidden/>
              </w:rPr>
              <w:tab/>
            </w:r>
            <w:r>
              <w:rPr>
                <w:noProof/>
                <w:webHidden/>
              </w:rPr>
              <w:fldChar w:fldCharType="begin"/>
            </w:r>
            <w:r>
              <w:rPr>
                <w:noProof/>
                <w:webHidden/>
              </w:rPr>
              <w:instrText xml:space="preserve"> PAGEREF _Toc204005979 \h </w:instrText>
            </w:r>
            <w:r>
              <w:rPr>
                <w:noProof/>
                <w:webHidden/>
              </w:rPr>
            </w:r>
            <w:r>
              <w:rPr>
                <w:noProof/>
                <w:webHidden/>
              </w:rPr>
              <w:fldChar w:fldCharType="separate"/>
            </w:r>
            <w:r w:rsidR="002A5E74">
              <w:rPr>
                <w:noProof/>
                <w:webHidden/>
              </w:rPr>
              <w:t>107</w:t>
            </w:r>
            <w:r>
              <w:rPr>
                <w:noProof/>
                <w:webHidden/>
              </w:rPr>
              <w:fldChar w:fldCharType="end"/>
            </w:r>
          </w:hyperlink>
        </w:p>
        <w:p w14:paraId="256EF832" w14:textId="608E06ED" w:rsidR="00571DC7" w:rsidRDefault="00571DC7">
          <w:pPr>
            <w:pStyle w:val="TOC1"/>
            <w:tabs>
              <w:tab w:val="left" w:pos="440"/>
            </w:tabs>
            <w:rPr>
              <w:rFonts w:eastAsiaTheme="minorEastAsia"/>
              <w:noProof/>
              <w:kern w:val="2"/>
              <w:sz w:val="24"/>
              <w:szCs w:val="24"/>
              <w:lang w:eastAsia="en-GB"/>
              <w14:ligatures w14:val="standardContextual"/>
            </w:rPr>
          </w:pPr>
          <w:hyperlink w:anchor="_Toc204005980" w:history="1">
            <w:r w:rsidRPr="009A2C2C">
              <w:rPr>
                <w:rStyle w:val="Hyperlink"/>
                <w:noProof/>
              </w:rPr>
              <w:t>7.</w:t>
            </w:r>
            <w:r>
              <w:rPr>
                <w:rFonts w:eastAsiaTheme="minorEastAsia"/>
                <w:noProof/>
                <w:kern w:val="2"/>
                <w:sz w:val="24"/>
                <w:szCs w:val="24"/>
                <w:lang w:eastAsia="en-GB"/>
                <w14:ligatures w14:val="standardContextual"/>
              </w:rPr>
              <w:tab/>
            </w:r>
            <w:r w:rsidRPr="009A2C2C">
              <w:rPr>
                <w:rStyle w:val="Hyperlink"/>
                <w:noProof/>
              </w:rPr>
              <w:t>People with physical disabilities</w:t>
            </w:r>
            <w:r>
              <w:rPr>
                <w:noProof/>
                <w:webHidden/>
              </w:rPr>
              <w:tab/>
            </w:r>
            <w:r>
              <w:rPr>
                <w:noProof/>
                <w:webHidden/>
              </w:rPr>
              <w:fldChar w:fldCharType="begin"/>
            </w:r>
            <w:r>
              <w:rPr>
                <w:noProof/>
                <w:webHidden/>
              </w:rPr>
              <w:instrText xml:space="preserve"> PAGEREF _Toc204005980 \h </w:instrText>
            </w:r>
            <w:r>
              <w:rPr>
                <w:noProof/>
                <w:webHidden/>
              </w:rPr>
            </w:r>
            <w:r>
              <w:rPr>
                <w:noProof/>
                <w:webHidden/>
              </w:rPr>
              <w:fldChar w:fldCharType="separate"/>
            </w:r>
            <w:r w:rsidR="002A5E74">
              <w:rPr>
                <w:noProof/>
                <w:webHidden/>
              </w:rPr>
              <w:t>132</w:t>
            </w:r>
            <w:r>
              <w:rPr>
                <w:noProof/>
                <w:webHidden/>
              </w:rPr>
              <w:fldChar w:fldCharType="end"/>
            </w:r>
          </w:hyperlink>
        </w:p>
        <w:p w14:paraId="2D346E5B" w14:textId="4DB7E567"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81" w:history="1">
            <w:r w:rsidRPr="009A2C2C">
              <w:rPr>
                <w:rStyle w:val="Hyperlink"/>
                <w:rFonts w:ascii="Segoe UI" w:eastAsiaTheme="majorEastAsia" w:hAnsi="Segoe UI" w:cstheme="majorBidi"/>
                <w:noProof/>
              </w:rPr>
              <w:t>Introduction</w:t>
            </w:r>
            <w:r>
              <w:rPr>
                <w:noProof/>
                <w:webHidden/>
              </w:rPr>
              <w:tab/>
            </w:r>
            <w:r>
              <w:rPr>
                <w:noProof/>
                <w:webHidden/>
              </w:rPr>
              <w:fldChar w:fldCharType="begin"/>
            </w:r>
            <w:r>
              <w:rPr>
                <w:noProof/>
                <w:webHidden/>
              </w:rPr>
              <w:instrText xml:space="preserve"> PAGEREF _Toc204005981 \h </w:instrText>
            </w:r>
            <w:r>
              <w:rPr>
                <w:noProof/>
                <w:webHidden/>
              </w:rPr>
            </w:r>
            <w:r>
              <w:rPr>
                <w:noProof/>
                <w:webHidden/>
              </w:rPr>
              <w:fldChar w:fldCharType="separate"/>
            </w:r>
            <w:r w:rsidR="002A5E74">
              <w:rPr>
                <w:noProof/>
                <w:webHidden/>
              </w:rPr>
              <w:t>132</w:t>
            </w:r>
            <w:r>
              <w:rPr>
                <w:noProof/>
                <w:webHidden/>
              </w:rPr>
              <w:fldChar w:fldCharType="end"/>
            </w:r>
          </w:hyperlink>
        </w:p>
        <w:p w14:paraId="4F7A6AE1" w14:textId="4B596B24"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82" w:history="1">
            <w:r w:rsidRPr="009A2C2C">
              <w:rPr>
                <w:rStyle w:val="Hyperlink"/>
                <w:rFonts w:ascii="Segoe UI" w:eastAsiaTheme="majorEastAsia" w:hAnsi="Segoe UI" w:cstheme="majorBidi"/>
                <w:noProof/>
              </w:rPr>
              <w:t>Baseline population of people with physical disabilities</w:t>
            </w:r>
            <w:r>
              <w:rPr>
                <w:noProof/>
                <w:webHidden/>
              </w:rPr>
              <w:tab/>
            </w:r>
            <w:r>
              <w:rPr>
                <w:noProof/>
                <w:webHidden/>
              </w:rPr>
              <w:fldChar w:fldCharType="begin"/>
            </w:r>
            <w:r>
              <w:rPr>
                <w:noProof/>
                <w:webHidden/>
              </w:rPr>
              <w:instrText xml:space="preserve"> PAGEREF _Toc204005982 \h </w:instrText>
            </w:r>
            <w:r>
              <w:rPr>
                <w:noProof/>
                <w:webHidden/>
              </w:rPr>
            </w:r>
            <w:r>
              <w:rPr>
                <w:noProof/>
                <w:webHidden/>
              </w:rPr>
              <w:fldChar w:fldCharType="separate"/>
            </w:r>
            <w:r w:rsidR="002A5E74">
              <w:rPr>
                <w:noProof/>
                <w:webHidden/>
              </w:rPr>
              <w:t>134</w:t>
            </w:r>
            <w:r>
              <w:rPr>
                <w:noProof/>
                <w:webHidden/>
              </w:rPr>
              <w:fldChar w:fldCharType="end"/>
            </w:r>
          </w:hyperlink>
        </w:p>
        <w:p w14:paraId="26632111" w14:textId="2794B96B"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83" w:history="1">
            <w:r w:rsidRPr="009A2C2C">
              <w:rPr>
                <w:rStyle w:val="Hyperlink"/>
                <w:rFonts w:ascii="Segoe UI" w:eastAsiaTheme="majorEastAsia" w:hAnsi="Segoe UI" w:cstheme="majorBidi"/>
                <w:noProof/>
              </w:rPr>
              <w:t>Estimated need for fully wheelchair accessible housing to 2044</w:t>
            </w:r>
            <w:r>
              <w:rPr>
                <w:noProof/>
                <w:webHidden/>
              </w:rPr>
              <w:tab/>
            </w:r>
            <w:r>
              <w:rPr>
                <w:noProof/>
                <w:webHidden/>
              </w:rPr>
              <w:fldChar w:fldCharType="begin"/>
            </w:r>
            <w:r>
              <w:rPr>
                <w:noProof/>
                <w:webHidden/>
              </w:rPr>
              <w:instrText xml:space="preserve"> PAGEREF _Toc204005983 \h </w:instrText>
            </w:r>
            <w:r>
              <w:rPr>
                <w:noProof/>
                <w:webHidden/>
              </w:rPr>
            </w:r>
            <w:r>
              <w:rPr>
                <w:noProof/>
                <w:webHidden/>
              </w:rPr>
              <w:fldChar w:fldCharType="separate"/>
            </w:r>
            <w:r w:rsidR="002A5E74">
              <w:rPr>
                <w:noProof/>
                <w:webHidden/>
              </w:rPr>
              <w:t>137</w:t>
            </w:r>
            <w:r>
              <w:rPr>
                <w:noProof/>
                <w:webHidden/>
              </w:rPr>
              <w:fldChar w:fldCharType="end"/>
            </w:r>
          </w:hyperlink>
        </w:p>
        <w:p w14:paraId="43F84F29" w14:textId="20708DA2"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84" w:history="1">
            <w:r w:rsidRPr="009A2C2C">
              <w:rPr>
                <w:rStyle w:val="Hyperlink"/>
                <w:rFonts w:ascii="Segoe UI" w:eastAsiaTheme="majorEastAsia" w:hAnsi="Segoe UI" w:cstheme="majorBidi"/>
                <w:noProof/>
              </w:rPr>
              <w:t>Need for wheelchair accessible homes: Contextual evidence</w:t>
            </w:r>
            <w:r>
              <w:rPr>
                <w:noProof/>
                <w:webHidden/>
              </w:rPr>
              <w:tab/>
            </w:r>
            <w:r>
              <w:rPr>
                <w:noProof/>
                <w:webHidden/>
              </w:rPr>
              <w:fldChar w:fldCharType="begin"/>
            </w:r>
            <w:r>
              <w:rPr>
                <w:noProof/>
                <w:webHidden/>
              </w:rPr>
              <w:instrText xml:space="preserve"> PAGEREF _Toc204005984 \h </w:instrText>
            </w:r>
            <w:r>
              <w:rPr>
                <w:noProof/>
                <w:webHidden/>
              </w:rPr>
            </w:r>
            <w:r>
              <w:rPr>
                <w:noProof/>
                <w:webHidden/>
              </w:rPr>
              <w:fldChar w:fldCharType="separate"/>
            </w:r>
            <w:r w:rsidR="002A5E74">
              <w:rPr>
                <w:noProof/>
                <w:webHidden/>
              </w:rPr>
              <w:t>145</w:t>
            </w:r>
            <w:r>
              <w:rPr>
                <w:noProof/>
                <w:webHidden/>
              </w:rPr>
              <w:fldChar w:fldCharType="end"/>
            </w:r>
          </w:hyperlink>
        </w:p>
        <w:p w14:paraId="2801A466" w14:textId="3D1555E6"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85" w:history="1">
            <w:r w:rsidRPr="009A2C2C">
              <w:rPr>
                <w:rStyle w:val="Hyperlink"/>
                <w:rFonts w:ascii="Segoe UI" w:eastAsiaTheme="majorEastAsia" w:hAnsi="Segoe UI" w:cstheme="majorBidi"/>
                <w:noProof/>
              </w:rPr>
              <w:t>Baseline population and population projections</w:t>
            </w:r>
            <w:r>
              <w:rPr>
                <w:noProof/>
                <w:webHidden/>
              </w:rPr>
              <w:tab/>
            </w:r>
            <w:r>
              <w:rPr>
                <w:noProof/>
                <w:webHidden/>
              </w:rPr>
              <w:fldChar w:fldCharType="begin"/>
            </w:r>
            <w:r>
              <w:rPr>
                <w:noProof/>
                <w:webHidden/>
              </w:rPr>
              <w:instrText xml:space="preserve"> PAGEREF _Toc204005985 \h </w:instrText>
            </w:r>
            <w:r>
              <w:rPr>
                <w:noProof/>
                <w:webHidden/>
              </w:rPr>
            </w:r>
            <w:r>
              <w:rPr>
                <w:noProof/>
                <w:webHidden/>
              </w:rPr>
              <w:fldChar w:fldCharType="separate"/>
            </w:r>
            <w:r w:rsidR="002A5E74">
              <w:rPr>
                <w:noProof/>
                <w:webHidden/>
              </w:rPr>
              <w:t>147</w:t>
            </w:r>
            <w:r>
              <w:rPr>
                <w:noProof/>
                <w:webHidden/>
              </w:rPr>
              <w:fldChar w:fldCharType="end"/>
            </w:r>
          </w:hyperlink>
        </w:p>
        <w:p w14:paraId="620CA1FD" w14:textId="1E60A612"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86" w:history="1">
            <w:r w:rsidRPr="009A2C2C">
              <w:rPr>
                <w:rStyle w:val="Hyperlink"/>
                <w:rFonts w:ascii="Segoe UI" w:eastAsiaTheme="majorEastAsia" w:hAnsi="Segoe UI" w:cstheme="majorBidi"/>
                <w:noProof/>
              </w:rPr>
              <w:t>Where people with physical disabilities and/or sensory impairment needs are living</w:t>
            </w:r>
            <w:r>
              <w:rPr>
                <w:noProof/>
                <w:webHidden/>
              </w:rPr>
              <w:tab/>
            </w:r>
            <w:r>
              <w:rPr>
                <w:noProof/>
                <w:webHidden/>
              </w:rPr>
              <w:fldChar w:fldCharType="begin"/>
            </w:r>
            <w:r>
              <w:rPr>
                <w:noProof/>
                <w:webHidden/>
              </w:rPr>
              <w:instrText xml:space="preserve"> PAGEREF _Toc204005986 \h </w:instrText>
            </w:r>
            <w:r>
              <w:rPr>
                <w:noProof/>
                <w:webHidden/>
              </w:rPr>
            </w:r>
            <w:r>
              <w:rPr>
                <w:noProof/>
                <w:webHidden/>
              </w:rPr>
              <w:fldChar w:fldCharType="separate"/>
            </w:r>
            <w:r w:rsidR="002A5E74">
              <w:rPr>
                <w:noProof/>
                <w:webHidden/>
              </w:rPr>
              <w:t>149</w:t>
            </w:r>
            <w:r>
              <w:rPr>
                <w:noProof/>
                <w:webHidden/>
              </w:rPr>
              <w:fldChar w:fldCharType="end"/>
            </w:r>
          </w:hyperlink>
        </w:p>
        <w:p w14:paraId="19AF44F3" w14:textId="470BD132"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87" w:history="1">
            <w:r w:rsidRPr="009A2C2C">
              <w:rPr>
                <w:rStyle w:val="Hyperlink"/>
                <w:rFonts w:ascii="Segoe UI" w:eastAsiaTheme="majorEastAsia" w:hAnsi="Segoe UI" w:cstheme="majorBidi"/>
                <w:noProof/>
              </w:rPr>
              <w:t>Local policy context</w:t>
            </w:r>
            <w:r>
              <w:rPr>
                <w:noProof/>
                <w:webHidden/>
              </w:rPr>
              <w:tab/>
            </w:r>
            <w:r>
              <w:rPr>
                <w:noProof/>
                <w:webHidden/>
              </w:rPr>
              <w:fldChar w:fldCharType="begin"/>
            </w:r>
            <w:r>
              <w:rPr>
                <w:noProof/>
                <w:webHidden/>
              </w:rPr>
              <w:instrText xml:space="preserve"> PAGEREF _Toc204005987 \h </w:instrText>
            </w:r>
            <w:r>
              <w:rPr>
                <w:noProof/>
                <w:webHidden/>
              </w:rPr>
            </w:r>
            <w:r>
              <w:rPr>
                <w:noProof/>
                <w:webHidden/>
              </w:rPr>
              <w:fldChar w:fldCharType="separate"/>
            </w:r>
            <w:r w:rsidR="002A5E74">
              <w:rPr>
                <w:noProof/>
                <w:webHidden/>
              </w:rPr>
              <w:t>151</w:t>
            </w:r>
            <w:r>
              <w:rPr>
                <w:noProof/>
                <w:webHidden/>
              </w:rPr>
              <w:fldChar w:fldCharType="end"/>
            </w:r>
          </w:hyperlink>
        </w:p>
        <w:p w14:paraId="73F4D02D" w14:textId="656B9C2C"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88" w:history="1">
            <w:r w:rsidRPr="009A2C2C">
              <w:rPr>
                <w:rStyle w:val="Hyperlink"/>
                <w:rFonts w:ascii="Segoe UI" w:eastAsiaTheme="majorEastAsia" w:hAnsi="Segoe UI" w:cstheme="majorBidi"/>
                <w:noProof/>
              </w:rPr>
              <w:t>Estimated need for specialist/supported accommodation for people with physical disabilities and/or sensory impairments</w:t>
            </w:r>
            <w:r>
              <w:rPr>
                <w:noProof/>
                <w:webHidden/>
              </w:rPr>
              <w:tab/>
            </w:r>
            <w:r>
              <w:rPr>
                <w:noProof/>
                <w:webHidden/>
              </w:rPr>
              <w:fldChar w:fldCharType="begin"/>
            </w:r>
            <w:r>
              <w:rPr>
                <w:noProof/>
                <w:webHidden/>
              </w:rPr>
              <w:instrText xml:space="preserve"> PAGEREF _Toc204005988 \h </w:instrText>
            </w:r>
            <w:r>
              <w:rPr>
                <w:noProof/>
                <w:webHidden/>
              </w:rPr>
            </w:r>
            <w:r>
              <w:rPr>
                <w:noProof/>
                <w:webHidden/>
              </w:rPr>
              <w:fldChar w:fldCharType="separate"/>
            </w:r>
            <w:r w:rsidR="002A5E74">
              <w:rPr>
                <w:noProof/>
                <w:webHidden/>
              </w:rPr>
              <w:t>151</w:t>
            </w:r>
            <w:r>
              <w:rPr>
                <w:noProof/>
                <w:webHidden/>
              </w:rPr>
              <w:fldChar w:fldCharType="end"/>
            </w:r>
          </w:hyperlink>
        </w:p>
        <w:p w14:paraId="11E34D81" w14:textId="50C4FE9C" w:rsidR="00571DC7" w:rsidRDefault="00571DC7">
          <w:pPr>
            <w:pStyle w:val="TOC1"/>
            <w:tabs>
              <w:tab w:val="left" w:pos="440"/>
            </w:tabs>
            <w:rPr>
              <w:rFonts w:eastAsiaTheme="minorEastAsia"/>
              <w:noProof/>
              <w:kern w:val="2"/>
              <w:sz w:val="24"/>
              <w:szCs w:val="24"/>
              <w:lang w:eastAsia="en-GB"/>
              <w14:ligatures w14:val="standardContextual"/>
            </w:rPr>
          </w:pPr>
          <w:hyperlink w:anchor="_Toc204005989" w:history="1">
            <w:r w:rsidRPr="009A2C2C">
              <w:rPr>
                <w:rStyle w:val="Hyperlink"/>
                <w:noProof/>
              </w:rPr>
              <w:t>8.</w:t>
            </w:r>
            <w:r>
              <w:rPr>
                <w:rFonts w:eastAsiaTheme="minorEastAsia"/>
                <w:noProof/>
                <w:kern w:val="2"/>
                <w:sz w:val="24"/>
                <w:szCs w:val="24"/>
                <w:lang w:eastAsia="en-GB"/>
                <w14:ligatures w14:val="standardContextual"/>
              </w:rPr>
              <w:tab/>
            </w:r>
            <w:r w:rsidRPr="009A2C2C">
              <w:rPr>
                <w:rStyle w:val="Hyperlink"/>
                <w:noProof/>
              </w:rPr>
              <w:t>Victims and survivors of domestic abuse</w:t>
            </w:r>
            <w:r>
              <w:rPr>
                <w:noProof/>
                <w:webHidden/>
              </w:rPr>
              <w:tab/>
            </w:r>
            <w:r>
              <w:rPr>
                <w:noProof/>
                <w:webHidden/>
              </w:rPr>
              <w:fldChar w:fldCharType="begin"/>
            </w:r>
            <w:r>
              <w:rPr>
                <w:noProof/>
                <w:webHidden/>
              </w:rPr>
              <w:instrText xml:space="preserve"> PAGEREF _Toc204005989 \h </w:instrText>
            </w:r>
            <w:r>
              <w:rPr>
                <w:noProof/>
                <w:webHidden/>
              </w:rPr>
            </w:r>
            <w:r>
              <w:rPr>
                <w:noProof/>
                <w:webHidden/>
              </w:rPr>
              <w:fldChar w:fldCharType="separate"/>
            </w:r>
            <w:r w:rsidR="002A5E74">
              <w:rPr>
                <w:noProof/>
                <w:webHidden/>
              </w:rPr>
              <w:t>169</w:t>
            </w:r>
            <w:r>
              <w:rPr>
                <w:noProof/>
                <w:webHidden/>
              </w:rPr>
              <w:fldChar w:fldCharType="end"/>
            </w:r>
          </w:hyperlink>
        </w:p>
        <w:p w14:paraId="58210AC7" w14:textId="3558E4C7"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0" w:history="1">
            <w:r w:rsidRPr="009A2C2C">
              <w:rPr>
                <w:rStyle w:val="Hyperlink"/>
                <w:rFonts w:ascii="Segoe UI" w:eastAsiaTheme="majorEastAsia" w:hAnsi="Segoe UI" w:cs="Segoe UI"/>
                <w:noProof/>
              </w:rPr>
              <w:t>Introduction</w:t>
            </w:r>
            <w:r>
              <w:rPr>
                <w:noProof/>
                <w:webHidden/>
              </w:rPr>
              <w:tab/>
            </w:r>
            <w:r>
              <w:rPr>
                <w:noProof/>
                <w:webHidden/>
              </w:rPr>
              <w:fldChar w:fldCharType="begin"/>
            </w:r>
            <w:r>
              <w:rPr>
                <w:noProof/>
                <w:webHidden/>
              </w:rPr>
              <w:instrText xml:space="preserve"> PAGEREF _Toc204005990 \h </w:instrText>
            </w:r>
            <w:r>
              <w:rPr>
                <w:noProof/>
                <w:webHidden/>
              </w:rPr>
            </w:r>
            <w:r>
              <w:rPr>
                <w:noProof/>
                <w:webHidden/>
              </w:rPr>
              <w:fldChar w:fldCharType="separate"/>
            </w:r>
            <w:r w:rsidR="002A5E74">
              <w:rPr>
                <w:noProof/>
                <w:webHidden/>
              </w:rPr>
              <w:t>169</w:t>
            </w:r>
            <w:r>
              <w:rPr>
                <w:noProof/>
                <w:webHidden/>
              </w:rPr>
              <w:fldChar w:fldCharType="end"/>
            </w:r>
          </w:hyperlink>
        </w:p>
        <w:p w14:paraId="06A767FC" w14:textId="6DFA2CDE"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1" w:history="1">
            <w:r w:rsidRPr="009A2C2C">
              <w:rPr>
                <w:rStyle w:val="Hyperlink"/>
                <w:rFonts w:ascii="Segoe UI" w:eastAsiaTheme="majorEastAsia" w:hAnsi="Segoe UI" w:cs="Segoe UI"/>
                <w:noProof/>
              </w:rPr>
              <w:t>Baseline population and projections</w:t>
            </w:r>
            <w:r>
              <w:rPr>
                <w:noProof/>
                <w:webHidden/>
              </w:rPr>
              <w:tab/>
            </w:r>
            <w:r>
              <w:rPr>
                <w:noProof/>
                <w:webHidden/>
              </w:rPr>
              <w:fldChar w:fldCharType="begin"/>
            </w:r>
            <w:r>
              <w:rPr>
                <w:noProof/>
                <w:webHidden/>
              </w:rPr>
              <w:instrText xml:space="preserve"> PAGEREF _Toc204005991 \h </w:instrText>
            </w:r>
            <w:r>
              <w:rPr>
                <w:noProof/>
                <w:webHidden/>
              </w:rPr>
            </w:r>
            <w:r>
              <w:rPr>
                <w:noProof/>
                <w:webHidden/>
              </w:rPr>
              <w:fldChar w:fldCharType="separate"/>
            </w:r>
            <w:r w:rsidR="002A5E74">
              <w:rPr>
                <w:noProof/>
                <w:webHidden/>
              </w:rPr>
              <w:t>169</w:t>
            </w:r>
            <w:r>
              <w:rPr>
                <w:noProof/>
                <w:webHidden/>
              </w:rPr>
              <w:fldChar w:fldCharType="end"/>
            </w:r>
          </w:hyperlink>
        </w:p>
        <w:p w14:paraId="5F4CF368" w14:textId="354267E1"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2" w:history="1">
            <w:r w:rsidRPr="009A2C2C">
              <w:rPr>
                <w:rStyle w:val="Hyperlink"/>
                <w:rFonts w:ascii="Segoe UI" w:eastAsiaTheme="majorEastAsia" w:hAnsi="Segoe UI" w:cs="Segoe UI"/>
                <w:noProof/>
              </w:rPr>
              <w:t>Current provision of safe accommodation (March 2025)</w:t>
            </w:r>
            <w:r>
              <w:rPr>
                <w:noProof/>
                <w:webHidden/>
              </w:rPr>
              <w:tab/>
            </w:r>
            <w:r>
              <w:rPr>
                <w:noProof/>
                <w:webHidden/>
              </w:rPr>
              <w:fldChar w:fldCharType="begin"/>
            </w:r>
            <w:r>
              <w:rPr>
                <w:noProof/>
                <w:webHidden/>
              </w:rPr>
              <w:instrText xml:space="preserve"> PAGEREF _Toc204005992 \h </w:instrText>
            </w:r>
            <w:r>
              <w:rPr>
                <w:noProof/>
                <w:webHidden/>
              </w:rPr>
            </w:r>
            <w:r>
              <w:rPr>
                <w:noProof/>
                <w:webHidden/>
              </w:rPr>
              <w:fldChar w:fldCharType="separate"/>
            </w:r>
            <w:r w:rsidR="002A5E74">
              <w:rPr>
                <w:noProof/>
                <w:webHidden/>
              </w:rPr>
              <w:t>175</w:t>
            </w:r>
            <w:r>
              <w:rPr>
                <w:noProof/>
                <w:webHidden/>
              </w:rPr>
              <w:fldChar w:fldCharType="end"/>
            </w:r>
          </w:hyperlink>
        </w:p>
        <w:p w14:paraId="2622B3DA" w14:textId="13CD366F"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3" w:history="1">
            <w:r w:rsidRPr="009A2C2C">
              <w:rPr>
                <w:rStyle w:val="Hyperlink"/>
                <w:rFonts w:ascii="Segoe UI" w:eastAsiaTheme="majorEastAsia" w:hAnsi="Segoe UI" w:cs="Segoe UI"/>
                <w:noProof/>
              </w:rPr>
              <w:t>The mix and range of accommodation needed to meet victim/survivor’s needs: Council perspectives and policy intentions</w:t>
            </w:r>
            <w:r>
              <w:rPr>
                <w:noProof/>
                <w:webHidden/>
              </w:rPr>
              <w:tab/>
            </w:r>
            <w:r>
              <w:rPr>
                <w:noProof/>
                <w:webHidden/>
              </w:rPr>
              <w:fldChar w:fldCharType="begin"/>
            </w:r>
            <w:r>
              <w:rPr>
                <w:noProof/>
                <w:webHidden/>
              </w:rPr>
              <w:instrText xml:space="preserve"> PAGEREF _Toc204005993 \h </w:instrText>
            </w:r>
            <w:r>
              <w:rPr>
                <w:noProof/>
                <w:webHidden/>
              </w:rPr>
            </w:r>
            <w:r>
              <w:rPr>
                <w:noProof/>
                <w:webHidden/>
              </w:rPr>
              <w:fldChar w:fldCharType="separate"/>
            </w:r>
            <w:r w:rsidR="002A5E74">
              <w:rPr>
                <w:noProof/>
                <w:webHidden/>
              </w:rPr>
              <w:t>177</w:t>
            </w:r>
            <w:r>
              <w:rPr>
                <w:noProof/>
                <w:webHidden/>
              </w:rPr>
              <w:fldChar w:fldCharType="end"/>
            </w:r>
          </w:hyperlink>
        </w:p>
        <w:p w14:paraId="1C5A6839" w14:textId="271E2942"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4" w:history="1">
            <w:r w:rsidRPr="009A2C2C">
              <w:rPr>
                <w:rStyle w:val="Hyperlink"/>
                <w:rFonts w:ascii="Segoe UI" w:eastAsiaTheme="majorEastAsia" w:hAnsi="Segoe UI" w:cs="Segoe UI"/>
                <w:noProof/>
              </w:rPr>
              <w:t>Estimated need for accommodation that safely supports victims and survivors of domestic abuse by 2039</w:t>
            </w:r>
            <w:r>
              <w:rPr>
                <w:noProof/>
                <w:webHidden/>
              </w:rPr>
              <w:tab/>
            </w:r>
            <w:r>
              <w:rPr>
                <w:noProof/>
                <w:webHidden/>
              </w:rPr>
              <w:fldChar w:fldCharType="begin"/>
            </w:r>
            <w:r>
              <w:rPr>
                <w:noProof/>
                <w:webHidden/>
              </w:rPr>
              <w:instrText xml:space="preserve"> PAGEREF _Toc204005994 \h </w:instrText>
            </w:r>
            <w:r>
              <w:rPr>
                <w:noProof/>
                <w:webHidden/>
              </w:rPr>
            </w:r>
            <w:r>
              <w:rPr>
                <w:noProof/>
                <w:webHidden/>
              </w:rPr>
              <w:fldChar w:fldCharType="separate"/>
            </w:r>
            <w:r w:rsidR="002A5E74">
              <w:rPr>
                <w:noProof/>
                <w:webHidden/>
              </w:rPr>
              <w:t>178</w:t>
            </w:r>
            <w:r>
              <w:rPr>
                <w:noProof/>
                <w:webHidden/>
              </w:rPr>
              <w:fldChar w:fldCharType="end"/>
            </w:r>
          </w:hyperlink>
        </w:p>
        <w:p w14:paraId="535D04C2" w14:textId="613142F9"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5" w:history="1">
            <w:r w:rsidRPr="009A2C2C">
              <w:rPr>
                <w:rStyle w:val="Hyperlink"/>
                <w:rFonts w:ascii="Segoe UI" w:eastAsiaTheme="majorEastAsia" w:hAnsi="Segoe UI" w:cs="Segoe UI"/>
                <w:noProof/>
              </w:rPr>
              <w:t>Practice examples from other local authorities and potential benefits of accommodating perpetrators</w:t>
            </w:r>
            <w:r>
              <w:rPr>
                <w:noProof/>
                <w:webHidden/>
              </w:rPr>
              <w:tab/>
            </w:r>
            <w:r>
              <w:rPr>
                <w:noProof/>
                <w:webHidden/>
              </w:rPr>
              <w:fldChar w:fldCharType="begin"/>
            </w:r>
            <w:r>
              <w:rPr>
                <w:noProof/>
                <w:webHidden/>
              </w:rPr>
              <w:instrText xml:space="preserve"> PAGEREF _Toc204005995 \h </w:instrText>
            </w:r>
            <w:r>
              <w:rPr>
                <w:noProof/>
                <w:webHidden/>
              </w:rPr>
            </w:r>
            <w:r>
              <w:rPr>
                <w:noProof/>
                <w:webHidden/>
              </w:rPr>
              <w:fldChar w:fldCharType="separate"/>
            </w:r>
            <w:r w:rsidR="002A5E74">
              <w:rPr>
                <w:noProof/>
                <w:webHidden/>
              </w:rPr>
              <w:t>181</w:t>
            </w:r>
            <w:r>
              <w:rPr>
                <w:noProof/>
                <w:webHidden/>
              </w:rPr>
              <w:fldChar w:fldCharType="end"/>
            </w:r>
          </w:hyperlink>
        </w:p>
        <w:p w14:paraId="328C6D34" w14:textId="5A252715" w:rsidR="00571DC7" w:rsidRDefault="00571DC7">
          <w:pPr>
            <w:pStyle w:val="TOC1"/>
            <w:tabs>
              <w:tab w:val="left" w:pos="440"/>
            </w:tabs>
            <w:rPr>
              <w:rFonts w:eastAsiaTheme="minorEastAsia"/>
              <w:noProof/>
              <w:kern w:val="2"/>
              <w:sz w:val="24"/>
              <w:szCs w:val="24"/>
              <w:lang w:eastAsia="en-GB"/>
              <w14:ligatures w14:val="standardContextual"/>
            </w:rPr>
          </w:pPr>
          <w:hyperlink w:anchor="_Toc204005996" w:history="1">
            <w:r w:rsidRPr="009A2C2C">
              <w:rPr>
                <w:rStyle w:val="Hyperlink"/>
                <w:noProof/>
              </w:rPr>
              <w:t>9.</w:t>
            </w:r>
            <w:r>
              <w:rPr>
                <w:rFonts w:eastAsiaTheme="minorEastAsia"/>
                <w:noProof/>
                <w:kern w:val="2"/>
                <w:sz w:val="24"/>
                <w:szCs w:val="24"/>
                <w:lang w:eastAsia="en-GB"/>
                <w14:ligatures w14:val="standardContextual"/>
              </w:rPr>
              <w:tab/>
            </w:r>
            <w:r w:rsidRPr="009A2C2C">
              <w:rPr>
                <w:rStyle w:val="Hyperlink"/>
                <w:noProof/>
              </w:rPr>
              <w:t>Older people</w:t>
            </w:r>
            <w:r>
              <w:rPr>
                <w:noProof/>
                <w:webHidden/>
              </w:rPr>
              <w:tab/>
            </w:r>
            <w:r>
              <w:rPr>
                <w:noProof/>
                <w:webHidden/>
              </w:rPr>
              <w:fldChar w:fldCharType="begin"/>
            </w:r>
            <w:r>
              <w:rPr>
                <w:noProof/>
                <w:webHidden/>
              </w:rPr>
              <w:instrText xml:space="preserve"> PAGEREF _Toc204005996 \h </w:instrText>
            </w:r>
            <w:r>
              <w:rPr>
                <w:noProof/>
                <w:webHidden/>
              </w:rPr>
            </w:r>
            <w:r>
              <w:rPr>
                <w:noProof/>
                <w:webHidden/>
              </w:rPr>
              <w:fldChar w:fldCharType="separate"/>
            </w:r>
            <w:r w:rsidR="002A5E74">
              <w:rPr>
                <w:noProof/>
                <w:webHidden/>
              </w:rPr>
              <w:t>184</w:t>
            </w:r>
            <w:r>
              <w:rPr>
                <w:noProof/>
                <w:webHidden/>
              </w:rPr>
              <w:fldChar w:fldCharType="end"/>
            </w:r>
          </w:hyperlink>
        </w:p>
        <w:p w14:paraId="50463EDA" w14:textId="1EADA489"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7" w:history="1">
            <w:r w:rsidRPr="009A2C2C">
              <w:rPr>
                <w:rStyle w:val="Hyperlink"/>
                <w:rFonts w:ascii="Segoe UI" w:eastAsiaTheme="majorEastAsia" w:hAnsi="Segoe UI" w:cstheme="majorBidi"/>
                <w:noProof/>
              </w:rPr>
              <w:t>Introduction</w:t>
            </w:r>
            <w:r>
              <w:rPr>
                <w:noProof/>
                <w:webHidden/>
              </w:rPr>
              <w:tab/>
            </w:r>
            <w:r>
              <w:rPr>
                <w:noProof/>
                <w:webHidden/>
              </w:rPr>
              <w:fldChar w:fldCharType="begin"/>
            </w:r>
            <w:r>
              <w:rPr>
                <w:noProof/>
                <w:webHidden/>
              </w:rPr>
              <w:instrText xml:space="preserve"> PAGEREF _Toc204005997 \h </w:instrText>
            </w:r>
            <w:r>
              <w:rPr>
                <w:noProof/>
                <w:webHidden/>
              </w:rPr>
            </w:r>
            <w:r>
              <w:rPr>
                <w:noProof/>
                <w:webHidden/>
              </w:rPr>
              <w:fldChar w:fldCharType="separate"/>
            </w:r>
            <w:r w:rsidR="002A5E74">
              <w:rPr>
                <w:noProof/>
                <w:webHidden/>
              </w:rPr>
              <w:t>184</w:t>
            </w:r>
            <w:r>
              <w:rPr>
                <w:noProof/>
                <w:webHidden/>
              </w:rPr>
              <w:fldChar w:fldCharType="end"/>
            </w:r>
          </w:hyperlink>
        </w:p>
        <w:p w14:paraId="31E61EAB" w14:textId="09BED0C7"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8" w:history="1">
            <w:r w:rsidRPr="009A2C2C">
              <w:rPr>
                <w:rStyle w:val="Hyperlink"/>
                <w:rFonts w:ascii="Segoe UI" w:eastAsiaTheme="majorEastAsia" w:hAnsi="Segoe UI" w:cstheme="majorBidi"/>
                <w:noProof/>
              </w:rPr>
              <w:t>Baseline population and population projections</w:t>
            </w:r>
            <w:r>
              <w:rPr>
                <w:noProof/>
                <w:webHidden/>
              </w:rPr>
              <w:tab/>
            </w:r>
            <w:r>
              <w:rPr>
                <w:noProof/>
                <w:webHidden/>
              </w:rPr>
              <w:fldChar w:fldCharType="begin"/>
            </w:r>
            <w:r>
              <w:rPr>
                <w:noProof/>
                <w:webHidden/>
              </w:rPr>
              <w:instrText xml:space="preserve"> PAGEREF _Toc204005998 \h </w:instrText>
            </w:r>
            <w:r>
              <w:rPr>
                <w:noProof/>
                <w:webHidden/>
              </w:rPr>
            </w:r>
            <w:r>
              <w:rPr>
                <w:noProof/>
                <w:webHidden/>
              </w:rPr>
              <w:fldChar w:fldCharType="separate"/>
            </w:r>
            <w:r w:rsidR="002A5E74">
              <w:rPr>
                <w:noProof/>
                <w:webHidden/>
              </w:rPr>
              <w:t>185</w:t>
            </w:r>
            <w:r>
              <w:rPr>
                <w:noProof/>
                <w:webHidden/>
              </w:rPr>
              <w:fldChar w:fldCharType="end"/>
            </w:r>
          </w:hyperlink>
        </w:p>
        <w:p w14:paraId="6433480E" w14:textId="7FD01754"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5999" w:history="1">
            <w:r w:rsidRPr="009A2C2C">
              <w:rPr>
                <w:rStyle w:val="Hyperlink"/>
                <w:rFonts w:ascii="Segoe UI" w:eastAsiaTheme="majorEastAsia" w:hAnsi="Segoe UI" w:cstheme="majorBidi"/>
                <w:noProof/>
              </w:rPr>
              <w:t>Current supply of specialist housing for older people</w:t>
            </w:r>
            <w:r>
              <w:rPr>
                <w:noProof/>
                <w:webHidden/>
              </w:rPr>
              <w:tab/>
            </w:r>
            <w:r>
              <w:rPr>
                <w:noProof/>
                <w:webHidden/>
              </w:rPr>
              <w:fldChar w:fldCharType="begin"/>
            </w:r>
            <w:r>
              <w:rPr>
                <w:noProof/>
                <w:webHidden/>
              </w:rPr>
              <w:instrText xml:space="preserve"> PAGEREF _Toc204005999 \h </w:instrText>
            </w:r>
            <w:r>
              <w:rPr>
                <w:noProof/>
                <w:webHidden/>
              </w:rPr>
            </w:r>
            <w:r>
              <w:rPr>
                <w:noProof/>
                <w:webHidden/>
              </w:rPr>
              <w:fldChar w:fldCharType="separate"/>
            </w:r>
            <w:r w:rsidR="002A5E74">
              <w:rPr>
                <w:noProof/>
                <w:webHidden/>
              </w:rPr>
              <w:t>191</w:t>
            </w:r>
            <w:r>
              <w:rPr>
                <w:noProof/>
                <w:webHidden/>
              </w:rPr>
              <w:fldChar w:fldCharType="end"/>
            </w:r>
          </w:hyperlink>
        </w:p>
        <w:p w14:paraId="1E603B4C" w14:textId="6573A1D0"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00" w:history="1">
            <w:r w:rsidRPr="009A2C2C">
              <w:rPr>
                <w:rStyle w:val="Hyperlink"/>
                <w:rFonts w:ascii="Segoe UI" w:eastAsiaTheme="majorEastAsia" w:hAnsi="Segoe UI" w:cstheme="majorBidi"/>
                <w:noProof/>
              </w:rPr>
              <w:t>Local policy context</w:t>
            </w:r>
            <w:r>
              <w:rPr>
                <w:noProof/>
                <w:webHidden/>
              </w:rPr>
              <w:tab/>
            </w:r>
            <w:r>
              <w:rPr>
                <w:noProof/>
                <w:webHidden/>
              </w:rPr>
              <w:fldChar w:fldCharType="begin"/>
            </w:r>
            <w:r>
              <w:rPr>
                <w:noProof/>
                <w:webHidden/>
              </w:rPr>
              <w:instrText xml:space="preserve"> PAGEREF _Toc204006000 \h </w:instrText>
            </w:r>
            <w:r>
              <w:rPr>
                <w:noProof/>
                <w:webHidden/>
              </w:rPr>
            </w:r>
            <w:r>
              <w:rPr>
                <w:noProof/>
                <w:webHidden/>
              </w:rPr>
              <w:fldChar w:fldCharType="separate"/>
            </w:r>
            <w:r w:rsidR="002A5E74">
              <w:rPr>
                <w:noProof/>
                <w:webHidden/>
              </w:rPr>
              <w:t>197</w:t>
            </w:r>
            <w:r>
              <w:rPr>
                <w:noProof/>
                <w:webHidden/>
              </w:rPr>
              <w:fldChar w:fldCharType="end"/>
            </w:r>
          </w:hyperlink>
        </w:p>
        <w:p w14:paraId="6CCF8FE6" w14:textId="27E036B2"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01" w:history="1">
            <w:r w:rsidRPr="009A2C2C">
              <w:rPr>
                <w:rStyle w:val="Hyperlink"/>
                <w:rFonts w:ascii="Segoe UI" w:eastAsiaTheme="majorEastAsia" w:hAnsi="Segoe UI" w:cstheme="majorBidi"/>
                <w:noProof/>
              </w:rPr>
              <w:t>Estimated need for retirement/sheltered housing and extra care housing</w:t>
            </w:r>
            <w:r>
              <w:rPr>
                <w:noProof/>
                <w:webHidden/>
              </w:rPr>
              <w:tab/>
            </w:r>
            <w:r>
              <w:rPr>
                <w:noProof/>
                <w:webHidden/>
              </w:rPr>
              <w:fldChar w:fldCharType="begin"/>
            </w:r>
            <w:r>
              <w:rPr>
                <w:noProof/>
                <w:webHidden/>
              </w:rPr>
              <w:instrText xml:space="preserve"> PAGEREF _Toc204006001 \h </w:instrText>
            </w:r>
            <w:r>
              <w:rPr>
                <w:noProof/>
                <w:webHidden/>
              </w:rPr>
            </w:r>
            <w:r>
              <w:rPr>
                <w:noProof/>
                <w:webHidden/>
              </w:rPr>
              <w:fldChar w:fldCharType="separate"/>
            </w:r>
            <w:r w:rsidR="002A5E74">
              <w:rPr>
                <w:noProof/>
                <w:webHidden/>
              </w:rPr>
              <w:t>198</w:t>
            </w:r>
            <w:r>
              <w:rPr>
                <w:noProof/>
                <w:webHidden/>
              </w:rPr>
              <w:fldChar w:fldCharType="end"/>
            </w:r>
          </w:hyperlink>
        </w:p>
        <w:p w14:paraId="71D05AB8" w14:textId="7376E681"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02" w:history="1">
            <w:r w:rsidRPr="009A2C2C">
              <w:rPr>
                <w:rStyle w:val="Hyperlink"/>
                <w:rFonts w:ascii="Segoe UI" w:eastAsiaTheme="majorEastAsia" w:hAnsi="Segoe UI" w:cs="Segoe UI"/>
                <w:noProof/>
              </w:rPr>
              <w:t>Supply of care homes in Essex</w:t>
            </w:r>
            <w:r>
              <w:rPr>
                <w:noProof/>
                <w:webHidden/>
              </w:rPr>
              <w:tab/>
            </w:r>
            <w:r>
              <w:rPr>
                <w:noProof/>
                <w:webHidden/>
              </w:rPr>
              <w:fldChar w:fldCharType="begin"/>
            </w:r>
            <w:r>
              <w:rPr>
                <w:noProof/>
                <w:webHidden/>
              </w:rPr>
              <w:instrText xml:space="preserve"> PAGEREF _Toc204006002 \h </w:instrText>
            </w:r>
            <w:r>
              <w:rPr>
                <w:noProof/>
                <w:webHidden/>
              </w:rPr>
            </w:r>
            <w:r>
              <w:rPr>
                <w:noProof/>
                <w:webHidden/>
              </w:rPr>
              <w:fldChar w:fldCharType="separate"/>
            </w:r>
            <w:r w:rsidR="002A5E74">
              <w:rPr>
                <w:noProof/>
                <w:webHidden/>
              </w:rPr>
              <w:t>211</w:t>
            </w:r>
            <w:r>
              <w:rPr>
                <w:noProof/>
                <w:webHidden/>
              </w:rPr>
              <w:fldChar w:fldCharType="end"/>
            </w:r>
          </w:hyperlink>
        </w:p>
        <w:p w14:paraId="613541E6" w14:textId="49C63541"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03" w:history="1">
            <w:r w:rsidRPr="009A2C2C">
              <w:rPr>
                <w:rStyle w:val="Hyperlink"/>
                <w:rFonts w:ascii="Segoe UI" w:eastAsiaTheme="majorEastAsia" w:hAnsi="Segoe UI" w:cs="Segoe UI"/>
                <w:noProof/>
              </w:rPr>
              <w:t>Estimated future care home capacity need in Essex</w:t>
            </w:r>
            <w:r>
              <w:rPr>
                <w:noProof/>
                <w:webHidden/>
              </w:rPr>
              <w:tab/>
            </w:r>
            <w:r>
              <w:rPr>
                <w:noProof/>
                <w:webHidden/>
              </w:rPr>
              <w:fldChar w:fldCharType="begin"/>
            </w:r>
            <w:r>
              <w:rPr>
                <w:noProof/>
                <w:webHidden/>
              </w:rPr>
              <w:instrText xml:space="preserve"> PAGEREF _Toc204006003 \h </w:instrText>
            </w:r>
            <w:r>
              <w:rPr>
                <w:noProof/>
                <w:webHidden/>
              </w:rPr>
            </w:r>
            <w:r>
              <w:rPr>
                <w:noProof/>
                <w:webHidden/>
              </w:rPr>
              <w:fldChar w:fldCharType="separate"/>
            </w:r>
            <w:r w:rsidR="002A5E74">
              <w:rPr>
                <w:noProof/>
                <w:webHidden/>
              </w:rPr>
              <w:t>214</w:t>
            </w:r>
            <w:r>
              <w:rPr>
                <w:noProof/>
                <w:webHidden/>
              </w:rPr>
              <w:fldChar w:fldCharType="end"/>
            </w:r>
          </w:hyperlink>
        </w:p>
        <w:p w14:paraId="532DF489" w14:textId="19A30A22" w:rsidR="00571DC7" w:rsidRDefault="00571DC7">
          <w:pPr>
            <w:pStyle w:val="TOC1"/>
            <w:tabs>
              <w:tab w:val="left" w:pos="720"/>
            </w:tabs>
            <w:rPr>
              <w:rFonts w:eastAsiaTheme="minorEastAsia"/>
              <w:noProof/>
              <w:kern w:val="2"/>
              <w:sz w:val="24"/>
              <w:szCs w:val="24"/>
              <w:lang w:eastAsia="en-GB"/>
              <w14:ligatures w14:val="standardContextual"/>
            </w:rPr>
          </w:pPr>
          <w:hyperlink w:anchor="_Toc204006004" w:history="1">
            <w:r w:rsidRPr="009A2C2C">
              <w:rPr>
                <w:rStyle w:val="Hyperlink"/>
                <w:noProof/>
              </w:rPr>
              <w:t>10.</w:t>
            </w:r>
            <w:r>
              <w:rPr>
                <w:rFonts w:eastAsiaTheme="minorEastAsia"/>
                <w:noProof/>
                <w:kern w:val="2"/>
                <w:sz w:val="24"/>
                <w:szCs w:val="24"/>
                <w:lang w:eastAsia="en-GB"/>
                <w14:ligatures w14:val="standardContextual"/>
              </w:rPr>
              <w:tab/>
            </w:r>
            <w:r w:rsidRPr="009A2C2C">
              <w:rPr>
                <w:rStyle w:val="Hyperlink"/>
                <w:noProof/>
              </w:rPr>
              <w:t>People with support needs</w:t>
            </w:r>
            <w:r>
              <w:rPr>
                <w:noProof/>
                <w:webHidden/>
              </w:rPr>
              <w:tab/>
            </w:r>
            <w:r>
              <w:rPr>
                <w:noProof/>
                <w:webHidden/>
              </w:rPr>
              <w:fldChar w:fldCharType="begin"/>
            </w:r>
            <w:r>
              <w:rPr>
                <w:noProof/>
                <w:webHidden/>
              </w:rPr>
              <w:instrText xml:space="preserve"> PAGEREF _Toc204006004 \h </w:instrText>
            </w:r>
            <w:r>
              <w:rPr>
                <w:noProof/>
                <w:webHidden/>
              </w:rPr>
            </w:r>
            <w:r>
              <w:rPr>
                <w:noProof/>
                <w:webHidden/>
              </w:rPr>
              <w:fldChar w:fldCharType="separate"/>
            </w:r>
            <w:r w:rsidR="002A5E74">
              <w:rPr>
                <w:noProof/>
                <w:webHidden/>
              </w:rPr>
              <w:t>229</w:t>
            </w:r>
            <w:r>
              <w:rPr>
                <w:noProof/>
                <w:webHidden/>
              </w:rPr>
              <w:fldChar w:fldCharType="end"/>
            </w:r>
          </w:hyperlink>
        </w:p>
        <w:p w14:paraId="250B1FC3" w14:textId="0D912881"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05" w:history="1">
            <w:r w:rsidRPr="009A2C2C">
              <w:rPr>
                <w:rStyle w:val="Hyperlink"/>
                <w:rFonts w:ascii="Segoe UI" w:eastAsiaTheme="majorEastAsia" w:hAnsi="Segoe UI" w:cstheme="majorBidi"/>
                <w:noProof/>
              </w:rPr>
              <w:t>Introduction</w:t>
            </w:r>
            <w:r>
              <w:rPr>
                <w:noProof/>
                <w:webHidden/>
              </w:rPr>
              <w:tab/>
            </w:r>
            <w:r>
              <w:rPr>
                <w:noProof/>
                <w:webHidden/>
              </w:rPr>
              <w:fldChar w:fldCharType="begin"/>
            </w:r>
            <w:r>
              <w:rPr>
                <w:noProof/>
                <w:webHidden/>
              </w:rPr>
              <w:instrText xml:space="preserve"> PAGEREF _Toc204006005 \h </w:instrText>
            </w:r>
            <w:r>
              <w:rPr>
                <w:noProof/>
                <w:webHidden/>
              </w:rPr>
            </w:r>
            <w:r>
              <w:rPr>
                <w:noProof/>
                <w:webHidden/>
              </w:rPr>
              <w:fldChar w:fldCharType="separate"/>
            </w:r>
            <w:r w:rsidR="002A5E74">
              <w:rPr>
                <w:noProof/>
                <w:webHidden/>
              </w:rPr>
              <w:t>229</w:t>
            </w:r>
            <w:r>
              <w:rPr>
                <w:noProof/>
                <w:webHidden/>
              </w:rPr>
              <w:fldChar w:fldCharType="end"/>
            </w:r>
          </w:hyperlink>
        </w:p>
        <w:p w14:paraId="36CE3636" w14:textId="62F3EE2D"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06" w:history="1">
            <w:r w:rsidRPr="009A2C2C">
              <w:rPr>
                <w:rStyle w:val="Hyperlink"/>
                <w:rFonts w:ascii="Segoe UI" w:eastAsiaTheme="majorEastAsia" w:hAnsi="Segoe UI" w:cstheme="majorBidi"/>
                <w:noProof/>
              </w:rPr>
              <w:t>Approach</w:t>
            </w:r>
            <w:r>
              <w:rPr>
                <w:noProof/>
                <w:webHidden/>
              </w:rPr>
              <w:tab/>
            </w:r>
            <w:r>
              <w:rPr>
                <w:noProof/>
                <w:webHidden/>
              </w:rPr>
              <w:fldChar w:fldCharType="begin"/>
            </w:r>
            <w:r>
              <w:rPr>
                <w:noProof/>
                <w:webHidden/>
              </w:rPr>
              <w:instrText xml:space="preserve"> PAGEREF _Toc204006006 \h </w:instrText>
            </w:r>
            <w:r>
              <w:rPr>
                <w:noProof/>
                <w:webHidden/>
              </w:rPr>
            </w:r>
            <w:r>
              <w:rPr>
                <w:noProof/>
                <w:webHidden/>
              </w:rPr>
              <w:fldChar w:fldCharType="separate"/>
            </w:r>
            <w:r w:rsidR="002A5E74">
              <w:rPr>
                <w:noProof/>
                <w:webHidden/>
              </w:rPr>
              <w:t>229</w:t>
            </w:r>
            <w:r>
              <w:rPr>
                <w:noProof/>
                <w:webHidden/>
              </w:rPr>
              <w:fldChar w:fldCharType="end"/>
            </w:r>
          </w:hyperlink>
        </w:p>
        <w:p w14:paraId="20027C34" w14:textId="38B282EC"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07" w:history="1">
            <w:r w:rsidRPr="009A2C2C">
              <w:rPr>
                <w:rStyle w:val="Hyperlink"/>
                <w:rFonts w:ascii="Segoe UI" w:eastAsiaTheme="majorEastAsia" w:hAnsi="Segoe UI" w:cstheme="majorBidi"/>
                <w:noProof/>
              </w:rPr>
              <w:t>Application to Essex district, borough and city councils</w:t>
            </w:r>
            <w:r>
              <w:rPr>
                <w:noProof/>
                <w:webHidden/>
              </w:rPr>
              <w:tab/>
            </w:r>
            <w:r>
              <w:rPr>
                <w:noProof/>
                <w:webHidden/>
              </w:rPr>
              <w:fldChar w:fldCharType="begin"/>
            </w:r>
            <w:r>
              <w:rPr>
                <w:noProof/>
                <w:webHidden/>
              </w:rPr>
              <w:instrText xml:space="preserve"> PAGEREF _Toc204006007 \h </w:instrText>
            </w:r>
            <w:r>
              <w:rPr>
                <w:noProof/>
                <w:webHidden/>
              </w:rPr>
            </w:r>
            <w:r>
              <w:rPr>
                <w:noProof/>
                <w:webHidden/>
              </w:rPr>
              <w:fldChar w:fldCharType="separate"/>
            </w:r>
            <w:r w:rsidR="002A5E74">
              <w:rPr>
                <w:noProof/>
                <w:webHidden/>
              </w:rPr>
              <w:t>231</w:t>
            </w:r>
            <w:r>
              <w:rPr>
                <w:noProof/>
                <w:webHidden/>
              </w:rPr>
              <w:fldChar w:fldCharType="end"/>
            </w:r>
          </w:hyperlink>
        </w:p>
        <w:p w14:paraId="1A638E6A" w14:textId="6FD3477F" w:rsidR="00571DC7" w:rsidRDefault="00571DC7">
          <w:pPr>
            <w:pStyle w:val="TOC1"/>
            <w:tabs>
              <w:tab w:val="left" w:pos="720"/>
            </w:tabs>
            <w:rPr>
              <w:rFonts w:eastAsiaTheme="minorEastAsia"/>
              <w:noProof/>
              <w:kern w:val="2"/>
              <w:sz w:val="24"/>
              <w:szCs w:val="24"/>
              <w:lang w:eastAsia="en-GB"/>
              <w14:ligatures w14:val="standardContextual"/>
            </w:rPr>
          </w:pPr>
          <w:hyperlink w:anchor="_Toc204006008" w:history="1">
            <w:r w:rsidRPr="009A2C2C">
              <w:rPr>
                <w:rStyle w:val="Hyperlink"/>
                <w:noProof/>
              </w:rPr>
              <w:t>11.</w:t>
            </w:r>
            <w:r>
              <w:rPr>
                <w:rFonts w:eastAsiaTheme="minorEastAsia"/>
                <w:noProof/>
                <w:kern w:val="2"/>
                <w:sz w:val="24"/>
                <w:szCs w:val="24"/>
                <w:lang w:eastAsia="en-GB"/>
                <w14:ligatures w14:val="standardContextual"/>
              </w:rPr>
              <w:tab/>
            </w:r>
            <w:r w:rsidRPr="009A2C2C">
              <w:rPr>
                <w:rStyle w:val="Hyperlink"/>
                <w:noProof/>
              </w:rPr>
              <w:t>Prevention</w:t>
            </w:r>
            <w:r>
              <w:rPr>
                <w:noProof/>
                <w:webHidden/>
              </w:rPr>
              <w:tab/>
            </w:r>
            <w:r>
              <w:rPr>
                <w:noProof/>
                <w:webHidden/>
              </w:rPr>
              <w:fldChar w:fldCharType="begin"/>
            </w:r>
            <w:r>
              <w:rPr>
                <w:noProof/>
                <w:webHidden/>
              </w:rPr>
              <w:instrText xml:space="preserve"> PAGEREF _Toc204006008 \h </w:instrText>
            </w:r>
            <w:r>
              <w:rPr>
                <w:noProof/>
                <w:webHidden/>
              </w:rPr>
            </w:r>
            <w:r>
              <w:rPr>
                <w:noProof/>
                <w:webHidden/>
              </w:rPr>
              <w:fldChar w:fldCharType="separate"/>
            </w:r>
            <w:r w:rsidR="002A5E74">
              <w:rPr>
                <w:noProof/>
                <w:webHidden/>
              </w:rPr>
              <w:t>247</w:t>
            </w:r>
            <w:r>
              <w:rPr>
                <w:noProof/>
                <w:webHidden/>
              </w:rPr>
              <w:fldChar w:fldCharType="end"/>
            </w:r>
          </w:hyperlink>
        </w:p>
        <w:p w14:paraId="785B42D5" w14:textId="7374D963"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09" w:history="1">
            <w:r w:rsidRPr="009A2C2C">
              <w:rPr>
                <w:rStyle w:val="Hyperlink"/>
                <w:rFonts w:ascii="Segoe UI" w:eastAsiaTheme="majorEastAsia" w:hAnsi="Segoe UI" w:cstheme="majorBidi"/>
                <w:noProof/>
              </w:rPr>
              <w:t>Introduction</w:t>
            </w:r>
            <w:r>
              <w:rPr>
                <w:noProof/>
                <w:webHidden/>
              </w:rPr>
              <w:tab/>
            </w:r>
            <w:r>
              <w:rPr>
                <w:noProof/>
                <w:webHidden/>
              </w:rPr>
              <w:fldChar w:fldCharType="begin"/>
            </w:r>
            <w:r>
              <w:rPr>
                <w:noProof/>
                <w:webHidden/>
              </w:rPr>
              <w:instrText xml:space="preserve"> PAGEREF _Toc204006009 \h </w:instrText>
            </w:r>
            <w:r>
              <w:rPr>
                <w:noProof/>
                <w:webHidden/>
              </w:rPr>
            </w:r>
            <w:r>
              <w:rPr>
                <w:noProof/>
                <w:webHidden/>
              </w:rPr>
              <w:fldChar w:fldCharType="separate"/>
            </w:r>
            <w:r w:rsidR="002A5E74">
              <w:rPr>
                <w:noProof/>
                <w:webHidden/>
              </w:rPr>
              <w:t>247</w:t>
            </w:r>
            <w:r>
              <w:rPr>
                <w:noProof/>
                <w:webHidden/>
              </w:rPr>
              <w:fldChar w:fldCharType="end"/>
            </w:r>
          </w:hyperlink>
        </w:p>
        <w:p w14:paraId="601FECC6" w14:textId="67F0020D"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10" w:history="1">
            <w:r w:rsidRPr="009A2C2C">
              <w:rPr>
                <w:rStyle w:val="Hyperlink"/>
                <w:rFonts w:ascii="Segoe UI" w:eastAsiaTheme="majorEastAsia" w:hAnsi="Segoe UI" w:cstheme="majorBidi"/>
                <w:noProof/>
              </w:rPr>
              <w:t>Early help services</w:t>
            </w:r>
            <w:r>
              <w:rPr>
                <w:noProof/>
                <w:webHidden/>
              </w:rPr>
              <w:tab/>
            </w:r>
            <w:r>
              <w:rPr>
                <w:noProof/>
                <w:webHidden/>
              </w:rPr>
              <w:fldChar w:fldCharType="begin"/>
            </w:r>
            <w:r>
              <w:rPr>
                <w:noProof/>
                <w:webHidden/>
              </w:rPr>
              <w:instrText xml:space="preserve"> PAGEREF _Toc204006010 \h </w:instrText>
            </w:r>
            <w:r>
              <w:rPr>
                <w:noProof/>
                <w:webHidden/>
              </w:rPr>
            </w:r>
            <w:r>
              <w:rPr>
                <w:noProof/>
                <w:webHidden/>
              </w:rPr>
              <w:fldChar w:fldCharType="separate"/>
            </w:r>
            <w:r w:rsidR="002A5E74">
              <w:rPr>
                <w:noProof/>
                <w:webHidden/>
              </w:rPr>
              <w:t>247</w:t>
            </w:r>
            <w:r>
              <w:rPr>
                <w:noProof/>
                <w:webHidden/>
              </w:rPr>
              <w:fldChar w:fldCharType="end"/>
            </w:r>
          </w:hyperlink>
        </w:p>
        <w:p w14:paraId="43CB4A76" w14:textId="72A0EFD4"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11" w:history="1">
            <w:r w:rsidRPr="009A2C2C">
              <w:rPr>
                <w:rStyle w:val="Hyperlink"/>
                <w:rFonts w:ascii="Segoe UI" w:eastAsiaTheme="majorEastAsia" w:hAnsi="Segoe UI" w:cstheme="majorBidi"/>
                <w:noProof/>
              </w:rPr>
              <w:t>Technology: care enabled technology and assistive technology</w:t>
            </w:r>
            <w:r>
              <w:rPr>
                <w:noProof/>
                <w:webHidden/>
              </w:rPr>
              <w:tab/>
            </w:r>
            <w:r>
              <w:rPr>
                <w:noProof/>
                <w:webHidden/>
              </w:rPr>
              <w:fldChar w:fldCharType="begin"/>
            </w:r>
            <w:r>
              <w:rPr>
                <w:noProof/>
                <w:webHidden/>
              </w:rPr>
              <w:instrText xml:space="preserve"> PAGEREF _Toc204006011 \h </w:instrText>
            </w:r>
            <w:r>
              <w:rPr>
                <w:noProof/>
                <w:webHidden/>
              </w:rPr>
            </w:r>
            <w:r>
              <w:rPr>
                <w:noProof/>
                <w:webHidden/>
              </w:rPr>
              <w:fldChar w:fldCharType="separate"/>
            </w:r>
            <w:r w:rsidR="002A5E74">
              <w:rPr>
                <w:noProof/>
                <w:webHidden/>
              </w:rPr>
              <w:t>249</w:t>
            </w:r>
            <w:r>
              <w:rPr>
                <w:noProof/>
                <w:webHidden/>
              </w:rPr>
              <w:fldChar w:fldCharType="end"/>
            </w:r>
          </w:hyperlink>
        </w:p>
        <w:p w14:paraId="68F4653C" w14:textId="3DD35737"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12" w:history="1">
            <w:r w:rsidRPr="009A2C2C">
              <w:rPr>
                <w:rStyle w:val="Hyperlink"/>
                <w:rFonts w:ascii="Segoe UI" w:eastAsiaTheme="majorEastAsia" w:hAnsi="Segoe UI" w:cstheme="majorBidi"/>
                <w:noProof/>
              </w:rPr>
              <w:t>Home adaptations, including through the use of Disabled Facilities Grants (DFGs)</w:t>
            </w:r>
            <w:r>
              <w:rPr>
                <w:noProof/>
                <w:webHidden/>
              </w:rPr>
              <w:tab/>
            </w:r>
            <w:r>
              <w:rPr>
                <w:noProof/>
                <w:webHidden/>
              </w:rPr>
              <w:fldChar w:fldCharType="begin"/>
            </w:r>
            <w:r>
              <w:rPr>
                <w:noProof/>
                <w:webHidden/>
              </w:rPr>
              <w:instrText xml:space="preserve"> PAGEREF _Toc204006012 \h </w:instrText>
            </w:r>
            <w:r>
              <w:rPr>
                <w:noProof/>
                <w:webHidden/>
              </w:rPr>
            </w:r>
            <w:r>
              <w:rPr>
                <w:noProof/>
                <w:webHidden/>
              </w:rPr>
              <w:fldChar w:fldCharType="separate"/>
            </w:r>
            <w:r w:rsidR="002A5E74">
              <w:rPr>
                <w:noProof/>
                <w:webHidden/>
              </w:rPr>
              <w:t>249</w:t>
            </w:r>
            <w:r>
              <w:rPr>
                <w:noProof/>
                <w:webHidden/>
              </w:rPr>
              <w:fldChar w:fldCharType="end"/>
            </w:r>
          </w:hyperlink>
        </w:p>
        <w:p w14:paraId="02DC9CDF" w14:textId="104FBE1C" w:rsidR="00571DC7" w:rsidRDefault="00571DC7">
          <w:pPr>
            <w:pStyle w:val="TOC2"/>
            <w:tabs>
              <w:tab w:val="right" w:leader="dot" w:pos="8897"/>
            </w:tabs>
            <w:rPr>
              <w:rFonts w:eastAsiaTheme="minorEastAsia"/>
              <w:noProof/>
              <w:kern w:val="2"/>
              <w:sz w:val="24"/>
              <w:szCs w:val="24"/>
              <w:lang w:eastAsia="en-GB"/>
              <w14:ligatures w14:val="standardContextual"/>
            </w:rPr>
          </w:pPr>
          <w:hyperlink w:anchor="_Toc204006013" w:history="1">
            <w:r w:rsidRPr="009A2C2C">
              <w:rPr>
                <w:rStyle w:val="Hyperlink"/>
                <w:rFonts w:ascii="Segoe UI" w:eastAsiaTheme="majorEastAsia" w:hAnsi="Segoe UI" w:cstheme="majorBidi"/>
                <w:noProof/>
              </w:rPr>
              <w:t>Public health funded supported housing and floating support services</w:t>
            </w:r>
            <w:r>
              <w:rPr>
                <w:noProof/>
                <w:webHidden/>
              </w:rPr>
              <w:tab/>
            </w:r>
            <w:r>
              <w:rPr>
                <w:noProof/>
                <w:webHidden/>
              </w:rPr>
              <w:fldChar w:fldCharType="begin"/>
            </w:r>
            <w:r>
              <w:rPr>
                <w:noProof/>
                <w:webHidden/>
              </w:rPr>
              <w:instrText xml:space="preserve"> PAGEREF _Toc204006013 \h </w:instrText>
            </w:r>
            <w:r>
              <w:rPr>
                <w:noProof/>
                <w:webHidden/>
              </w:rPr>
            </w:r>
            <w:r>
              <w:rPr>
                <w:noProof/>
                <w:webHidden/>
              </w:rPr>
              <w:fldChar w:fldCharType="separate"/>
            </w:r>
            <w:r w:rsidR="002A5E74">
              <w:rPr>
                <w:noProof/>
                <w:webHidden/>
              </w:rPr>
              <w:t>256</w:t>
            </w:r>
            <w:r>
              <w:rPr>
                <w:noProof/>
                <w:webHidden/>
              </w:rPr>
              <w:fldChar w:fldCharType="end"/>
            </w:r>
          </w:hyperlink>
        </w:p>
        <w:p w14:paraId="647AC3F8" w14:textId="61379BD7" w:rsidR="00571DC7" w:rsidRDefault="00571DC7">
          <w:pPr>
            <w:pStyle w:val="TOC1"/>
            <w:tabs>
              <w:tab w:val="left" w:pos="720"/>
            </w:tabs>
            <w:rPr>
              <w:rFonts w:eastAsiaTheme="minorEastAsia"/>
              <w:noProof/>
              <w:kern w:val="2"/>
              <w:sz w:val="24"/>
              <w:szCs w:val="24"/>
              <w:lang w:eastAsia="en-GB"/>
              <w14:ligatures w14:val="standardContextual"/>
            </w:rPr>
          </w:pPr>
          <w:hyperlink w:anchor="_Toc204006014" w:history="1">
            <w:r w:rsidRPr="009A2C2C">
              <w:rPr>
                <w:rStyle w:val="Hyperlink"/>
                <w:noProof/>
              </w:rPr>
              <w:t>12.</w:t>
            </w:r>
            <w:r>
              <w:rPr>
                <w:rFonts w:eastAsiaTheme="minorEastAsia"/>
                <w:noProof/>
                <w:kern w:val="2"/>
                <w:sz w:val="24"/>
                <w:szCs w:val="24"/>
                <w:lang w:eastAsia="en-GB"/>
                <w14:ligatures w14:val="standardContextual"/>
              </w:rPr>
              <w:tab/>
            </w:r>
            <w:r w:rsidRPr="009A2C2C">
              <w:rPr>
                <w:rStyle w:val="Hyperlink"/>
                <w:noProof/>
              </w:rPr>
              <w:t>Providers of Supported and Specialist Housing and Accommodation</w:t>
            </w:r>
            <w:r>
              <w:rPr>
                <w:noProof/>
                <w:webHidden/>
              </w:rPr>
              <w:tab/>
            </w:r>
            <w:r>
              <w:rPr>
                <w:noProof/>
                <w:webHidden/>
              </w:rPr>
              <w:fldChar w:fldCharType="begin"/>
            </w:r>
            <w:r>
              <w:rPr>
                <w:noProof/>
                <w:webHidden/>
              </w:rPr>
              <w:instrText xml:space="preserve"> PAGEREF _Toc204006014 \h </w:instrText>
            </w:r>
            <w:r>
              <w:rPr>
                <w:noProof/>
                <w:webHidden/>
              </w:rPr>
            </w:r>
            <w:r>
              <w:rPr>
                <w:noProof/>
                <w:webHidden/>
              </w:rPr>
              <w:fldChar w:fldCharType="separate"/>
            </w:r>
            <w:r w:rsidR="002A5E74">
              <w:rPr>
                <w:noProof/>
                <w:webHidden/>
              </w:rPr>
              <w:t>257</w:t>
            </w:r>
            <w:r>
              <w:rPr>
                <w:noProof/>
                <w:webHidden/>
              </w:rPr>
              <w:fldChar w:fldCharType="end"/>
            </w:r>
          </w:hyperlink>
        </w:p>
        <w:p w14:paraId="54BCDA56" w14:textId="323F34D0" w:rsidR="00571DC7" w:rsidRDefault="00571DC7">
          <w:pPr>
            <w:pStyle w:val="TOC1"/>
            <w:rPr>
              <w:rFonts w:eastAsiaTheme="minorEastAsia"/>
              <w:noProof/>
              <w:kern w:val="2"/>
              <w:sz w:val="24"/>
              <w:szCs w:val="24"/>
              <w:lang w:eastAsia="en-GB"/>
              <w14:ligatures w14:val="standardContextual"/>
            </w:rPr>
          </w:pPr>
          <w:hyperlink w:anchor="_Toc204006015" w:history="1">
            <w:r w:rsidRPr="009A2C2C">
              <w:rPr>
                <w:rStyle w:val="Hyperlink"/>
                <w:rFonts w:eastAsiaTheme="majorEastAsia"/>
                <w:noProof/>
              </w:rPr>
              <w:t>Annexe</w:t>
            </w:r>
            <w:r w:rsidRPr="009A2C2C">
              <w:rPr>
                <w:rStyle w:val="Hyperlink"/>
                <w:noProof/>
              </w:rPr>
              <w:t xml:space="preserve"> 1. Demographic evidence</w:t>
            </w:r>
            <w:r>
              <w:rPr>
                <w:noProof/>
                <w:webHidden/>
              </w:rPr>
              <w:tab/>
            </w:r>
            <w:r>
              <w:rPr>
                <w:noProof/>
                <w:webHidden/>
              </w:rPr>
              <w:fldChar w:fldCharType="begin"/>
            </w:r>
            <w:r>
              <w:rPr>
                <w:noProof/>
                <w:webHidden/>
              </w:rPr>
              <w:instrText xml:space="preserve"> PAGEREF _Toc204006015 \h </w:instrText>
            </w:r>
            <w:r>
              <w:rPr>
                <w:noProof/>
                <w:webHidden/>
              </w:rPr>
            </w:r>
            <w:r>
              <w:rPr>
                <w:noProof/>
                <w:webHidden/>
              </w:rPr>
              <w:fldChar w:fldCharType="separate"/>
            </w:r>
            <w:r w:rsidR="002A5E74">
              <w:rPr>
                <w:noProof/>
                <w:webHidden/>
              </w:rPr>
              <w:t>260</w:t>
            </w:r>
            <w:r>
              <w:rPr>
                <w:noProof/>
                <w:webHidden/>
              </w:rPr>
              <w:fldChar w:fldCharType="end"/>
            </w:r>
          </w:hyperlink>
        </w:p>
        <w:p w14:paraId="6C10EC88" w14:textId="6816118B" w:rsidR="00571DC7" w:rsidRDefault="00571DC7">
          <w:pPr>
            <w:pStyle w:val="TOC1"/>
            <w:rPr>
              <w:rFonts w:eastAsiaTheme="minorEastAsia"/>
              <w:noProof/>
              <w:kern w:val="2"/>
              <w:sz w:val="24"/>
              <w:szCs w:val="24"/>
              <w:lang w:eastAsia="en-GB"/>
              <w14:ligatures w14:val="standardContextual"/>
            </w:rPr>
          </w:pPr>
          <w:hyperlink w:anchor="_Toc204006016" w:history="1">
            <w:r w:rsidRPr="009A2C2C">
              <w:rPr>
                <w:rStyle w:val="Hyperlink"/>
                <w:noProof/>
              </w:rPr>
              <w:t>Annexe 2 Long Term Housing Requirements in Emerging Plans</w:t>
            </w:r>
            <w:r>
              <w:rPr>
                <w:noProof/>
                <w:webHidden/>
              </w:rPr>
              <w:tab/>
            </w:r>
            <w:r>
              <w:rPr>
                <w:noProof/>
                <w:webHidden/>
              </w:rPr>
              <w:fldChar w:fldCharType="begin"/>
            </w:r>
            <w:r>
              <w:rPr>
                <w:noProof/>
                <w:webHidden/>
              </w:rPr>
              <w:instrText xml:space="preserve"> PAGEREF _Toc204006016 \h </w:instrText>
            </w:r>
            <w:r>
              <w:rPr>
                <w:noProof/>
                <w:webHidden/>
              </w:rPr>
            </w:r>
            <w:r>
              <w:rPr>
                <w:noProof/>
                <w:webHidden/>
              </w:rPr>
              <w:fldChar w:fldCharType="separate"/>
            </w:r>
            <w:r w:rsidR="002A5E74">
              <w:rPr>
                <w:noProof/>
                <w:webHidden/>
              </w:rPr>
              <w:t>266</w:t>
            </w:r>
            <w:r>
              <w:rPr>
                <w:noProof/>
                <w:webHidden/>
              </w:rPr>
              <w:fldChar w:fldCharType="end"/>
            </w:r>
          </w:hyperlink>
        </w:p>
        <w:p w14:paraId="604F0EB2" w14:textId="2982FE7C" w:rsidR="00571DC7" w:rsidRDefault="00571DC7">
          <w:pPr>
            <w:pStyle w:val="TOC1"/>
            <w:rPr>
              <w:rFonts w:eastAsiaTheme="minorEastAsia"/>
              <w:noProof/>
              <w:kern w:val="2"/>
              <w:sz w:val="24"/>
              <w:szCs w:val="24"/>
              <w:lang w:eastAsia="en-GB"/>
              <w14:ligatures w14:val="standardContextual"/>
            </w:rPr>
          </w:pPr>
          <w:hyperlink w:anchor="_Toc204006017" w:history="1">
            <w:r w:rsidRPr="009A2C2C">
              <w:rPr>
                <w:rStyle w:val="Hyperlink"/>
                <w:noProof/>
              </w:rPr>
              <w:t>Annexe 3 Glossary</w:t>
            </w:r>
            <w:r>
              <w:rPr>
                <w:noProof/>
                <w:webHidden/>
              </w:rPr>
              <w:tab/>
            </w:r>
            <w:r>
              <w:rPr>
                <w:noProof/>
                <w:webHidden/>
              </w:rPr>
              <w:fldChar w:fldCharType="begin"/>
            </w:r>
            <w:r>
              <w:rPr>
                <w:noProof/>
                <w:webHidden/>
              </w:rPr>
              <w:instrText xml:space="preserve"> PAGEREF _Toc204006017 \h </w:instrText>
            </w:r>
            <w:r>
              <w:rPr>
                <w:noProof/>
                <w:webHidden/>
              </w:rPr>
            </w:r>
            <w:r>
              <w:rPr>
                <w:noProof/>
                <w:webHidden/>
              </w:rPr>
              <w:fldChar w:fldCharType="separate"/>
            </w:r>
            <w:r w:rsidR="002A5E74">
              <w:rPr>
                <w:noProof/>
                <w:webHidden/>
              </w:rPr>
              <w:t>268</w:t>
            </w:r>
            <w:r>
              <w:rPr>
                <w:noProof/>
                <w:webHidden/>
              </w:rPr>
              <w:fldChar w:fldCharType="end"/>
            </w:r>
          </w:hyperlink>
        </w:p>
        <w:p w14:paraId="63C411E4" w14:textId="53F3B514" w:rsidR="00CA5829" w:rsidRDefault="001A250A">
          <w:pPr>
            <w:rPr>
              <w:b/>
              <w:bCs/>
            </w:rPr>
          </w:pPr>
          <w:r>
            <w:rPr>
              <w:b/>
              <w:bCs/>
            </w:rPr>
            <w:fldChar w:fldCharType="end"/>
          </w:r>
        </w:p>
      </w:sdtContent>
    </w:sdt>
    <w:p w14:paraId="5E9B09A8" w14:textId="77777777" w:rsidR="0044644C" w:rsidRPr="0044644C" w:rsidRDefault="0044644C" w:rsidP="0044644C"/>
    <w:p w14:paraId="164941C0" w14:textId="77777777" w:rsidR="0044644C" w:rsidRPr="0044644C" w:rsidRDefault="0044644C" w:rsidP="0044644C"/>
    <w:p w14:paraId="33DA098A" w14:textId="77777777" w:rsidR="0044644C" w:rsidRPr="0044644C" w:rsidRDefault="0044644C" w:rsidP="0044644C"/>
    <w:p w14:paraId="522FACF2" w14:textId="77777777" w:rsidR="0044644C" w:rsidRPr="0044644C" w:rsidRDefault="0044644C" w:rsidP="0044644C"/>
    <w:p w14:paraId="53015B10" w14:textId="77777777" w:rsidR="0044644C" w:rsidRDefault="0044644C" w:rsidP="0044644C">
      <w:pPr>
        <w:rPr>
          <w:b/>
          <w:bCs/>
        </w:rPr>
      </w:pPr>
    </w:p>
    <w:p w14:paraId="77D61E28" w14:textId="2579E9AA" w:rsidR="0044644C" w:rsidRDefault="0044644C">
      <w:pPr>
        <w:rPr>
          <w:b/>
          <w:bCs/>
        </w:rPr>
      </w:pPr>
      <w:r>
        <w:rPr>
          <w:b/>
          <w:bCs/>
        </w:rPr>
        <w:br w:type="page"/>
      </w:r>
    </w:p>
    <w:p w14:paraId="42981A56" w14:textId="1745D46F" w:rsidR="0044644C" w:rsidRDefault="00C6267D" w:rsidP="0044644C">
      <w:pPr>
        <w:pStyle w:val="Heading1202"/>
        <w:numPr>
          <w:ilvl w:val="0"/>
          <w:numId w:val="0"/>
        </w:numPr>
        <w:ind w:left="360" w:hanging="360"/>
      </w:pPr>
      <w:bookmarkStart w:id="1" w:name="_Toc204005942"/>
      <w:r>
        <w:lastRenderedPageBreak/>
        <w:t>Acknowledgement</w:t>
      </w:r>
      <w:bookmarkEnd w:id="1"/>
      <w:r w:rsidR="00DC4303">
        <w:t>s</w:t>
      </w:r>
    </w:p>
    <w:p w14:paraId="386CD944" w14:textId="389F3700" w:rsidR="00E23BAB" w:rsidRDefault="00B840C8" w:rsidP="00025AFD">
      <w:pPr>
        <w:jc w:val="both"/>
        <w:rPr>
          <w:rFonts w:ascii="Segoe UI" w:hAnsi="Segoe UI" w:cs="Segoe UI"/>
          <w:sz w:val="22"/>
          <w:szCs w:val="22"/>
        </w:rPr>
      </w:pPr>
      <w:r>
        <w:rPr>
          <w:rFonts w:ascii="Segoe UI" w:hAnsi="Segoe UI" w:cs="Segoe UI"/>
          <w:sz w:val="22"/>
          <w:szCs w:val="22"/>
        </w:rPr>
        <w:t>Th</w:t>
      </w:r>
      <w:r w:rsidR="00287DA8">
        <w:rPr>
          <w:rFonts w:ascii="Segoe UI" w:hAnsi="Segoe UI" w:cs="Segoe UI"/>
          <w:sz w:val="22"/>
          <w:szCs w:val="22"/>
        </w:rPr>
        <w:t>e</w:t>
      </w:r>
      <w:r>
        <w:rPr>
          <w:rFonts w:ascii="Segoe UI" w:hAnsi="Segoe UI" w:cs="Segoe UI"/>
          <w:sz w:val="22"/>
          <w:szCs w:val="22"/>
        </w:rPr>
        <w:t xml:space="preserve"> </w:t>
      </w:r>
      <w:r w:rsidR="00287DA8">
        <w:rPr>
          <w:rFonts w:ascii="Segoe UI" w:hAnsi="Segoe UI" w:cs="Segoe UI"/>
          <w:sz w:val="22"/>
          <w:szCs w:val="22"/>
        </w:rPr>
        <w:t>assessment</w:t>
      </w:r>
      <w:r>
        <w:rPr>
          <w:rFonts w:ascii="Segoe UI" w:hAnsi="Segoe UI" w:cs="Segoe UI"/>
          <w:sz w:val="22"/>
          <w:szCs w:val="22"/>
        </w:rPr>
        <w:t xml:space="preserve"> </w:t>
      </w:r>
      <w:r w:rsidR="00287DA8">
        <w:rPr>
          <w:rFonts w:ascii="Segoe UI" w:hAnsi="Segoe UI" w:cs="Segoe UI"/>
          <w:sz w:val="22"/>
          <w:szCs w:val="22"/>
        </w:rPr>
        <w:t>of</w:t>
      </w:r>
      <w:r>
        <w:rPr>
          <w:rFonts w:ascii="Segoe UI" w:hAnsi="Segoe UI" w:cs="Segoe UI"/>
          <w:sz w:val="22"/>
          <w:szCs w:val="22"/>
        </w:rPr>
        <w:t xml:space="preserve"> need for supported and </w:t>
      </w:r>
      <w:r w:rsidR="00287DA8">
        <w:rPr>
          <w:rFonts w:ascii="Segoe UI" w:hAnsi="Segoe UI" w:cs="Segoe UI"/>
          <w:sz w:val="22"/>
          <w:szCs w:val="22"/>
        </w:rPr>
        <w:t>specialist</w:t>
      </w:r>
      <w:r>
        <w:rPr>
          <w:rFonts w:ascii="Segoe UI" w:hAnsi="Segoe UI" w:cs="Segoe UI"/>
          <w:sz w:val="22"/>
          <w:szCs w:val="22"/>
        </w:rPr>
        <w:t xml:space="preserve"> </w:t>
      </w:r>
      <w:r w:rsidR="00287DA8">
        <w:rPr>
          <w:rFonts w:ascii="Segoe UI" w:hAnsi="Segoe UI" w:cs="Segoe UI"/>
          <w:sz w:val="22"/>
          <w:szCs w:val="22"/>
        </w:rPr>
        <w:t>housing</w:t>
      </w:r>
      <w:r>
        <w:rPr>
          <w:rFonts w:ascii="Segoe UI" w:hAnsi="Segoe UI" w:cs="Segoe UI"/>
          <w:sz w:val="22"/>
          <w:szCs w:val="22"/>
        </w:rPr>
        <w:t xml:space="preserve"> and </w:t>
      </w:r>
      <w:r w:rsidR="00287DA8">
        <w:rPr>
          <w:rFonts w:ascii="Segoe UI" w:hAnsi="Segoe UI" w:cs="Segoe UI"/>
          <w:sz w:val="22"/>
          <w:szCs w:val="22"/>
        </w:rPr>
        <w:t>accommodation</w:t>
      </w:r>
      <w:r>
        <w:rPr>
          <w:rFonts w:ascii="Segoe UI" w:hAnsi="Segoe UI" w:cs="Segoe UI"/>
          <w:sz w:val="22"/>
          <w:szCs w:val="22"/>
        </w:rPr>
        <w:t xml:space="preserve"> in Essex was </w:t>
      </w:r>
      <w:r w:rsidR="00287DA8">
        <w:rPr>
          <w:rFonts w:ascii="Segoe UI" w:hAnsi="Segoe UI" w:cs="Segoe UI"/>
          <w:sz w:val="22"/>
          <w:szCs w:val="22"/>
        </w:rPr>
        <w:t>produced</w:t>
      </w:r>
      <w:r>
        <w:rPr>
          <w:rFonts w:ascii="Segoe UI" w:hAnsi="Segoe UI" w:cs="Segoe UI"/>
          <w:sz w:val="22"/>
          <w:szCs w:val="22"/>
        </w:rPr>
        <w:t xml:space="preserve"> </w:t>
      </w:r>
      <w:r w:rsidR="00291F9A">
        <w:rPr>
          <w:rFonts w:ascii="Segoe UI" w:hAnsi="Segoe UI" w:cs="Segoe UI"/>
          <w:sz w:val="22"/>
          <w:szCs w:val="22"/>
        </w:rPr>
        <w:t xml:space="preserve">with guidance </w:t>
      </w:r>
      <w:r w:rsidR="00F11B31">
        <w:rPr>
          <w:rFonts w:ascii="Segoe UI" w:hAnsi="Segoe UI" w:cs="Segoe UI"/>
          <w:sz w:val="22"/>
          <w:szCs w:val="22"/>
        </w:rPr>
        <w:t xml:space="preserve">and </w:t>
      </w:r>
      <w:r w:rsidR="00287DA8">
        <w:rPr>
          <w:rFonts w:ascii="Segoe UI" w:hAnsi="Segoe UI" w:cs="Segoe UI"/>
          <w:sz w:val="22"/>
          <w:szCs w:val="22"/>
        </w:rPr>
        <w:t>expert</w:t>
      </w:r>
      <w:r w:rsidR="00F11B31">
        <w:rPr>
          <w:rFonts w:ascii="Segoe UI" w:hAnsi="Segoe UI" w:cs="Segoe UI"/>
          <w:sz w:val="22"/>
          <w:szCs w:val="22"/>
        </w:rPr>
        <w:t xml:space="preserve"> advice </w:t>
      </w:r>
      <w:r w:rsidR="00291F9A">
        <w:rPr>
          <w:rFonts w:ascii="Segoe UI" w:hAnsi="Segoe UI" w:cs="Segoe UI"/>
          <w:sz w:val="22"/>
          <w:szCs w:val="22"/>
        </w:rPr>
        <w:t xml:space="preserve">from staff from Essex </w:t>
      </w:r>
      <w:r w:rsidR="00287DA8">
        <w:rPr>
          <w:rFonts w:ascii="Segoe UI" w:hAnsi="Segoe UI" w:cs="Segoe UI"/>
          <w:sz w:val="22"/>
          <w:szCs w:val="22"/>
        </w:rPr>
        <w:t>County</w:t>
      </w:r>
      <w:r w:rsidR="00291F9A">
        <w:rPr>
          <w:rFonts w:ascii="Segoe UI" w:hAnsi="Segoe UI" w:cs="Segoe UI"/>
          <w:sz w:val="22"/>
          <w:szCs w:val="22"/>
        </w:rPr>
        <w:t xml:space="preserve"> </w:t>
      </w:r>
      <w:r w:rsidR="00287DA8">
        <w:rPr>
          <w:rFonts w:ascii="Segoe UI" w:hAnsi="Segoe UI" w:cs="Segoe UI"/>
          <w:sz w:val="22"/>
          <w:szCs w:val="22"/>
        </w:rPr>
        <w:t>Council</w:t>
      </w:r>
      <w:r w:rsidR="00F11B31">
        <w:rPr>
          <w:rFonts w:ascii="Segoe UI" w:hAnsi="Segoe UI" w:cs="Segoe UI"/>
          <w:sz w:val="22"/>
          <w:szCs w:val="22"/>
        </w:rPr>
        <w:t xml:space="preserve">, </w:t>
      </w:r>
      <w:r w:rsidR="00287DA8">
        <w:rPr>
          <w:rFonts w:ascii="Segoe UI" w:hAnsi="Segoe UI" w:cs="Segoe UI"/>
          <w:sz w:val="22"/>
          <w:szCs w:val="22"/>
        </w:rPr>
        <w:t>including</w:t>
      </w:r>
      <w:r w:rsidR="00F11B31">
        <w:rPr>
          <w:rFonts w:ascii="Segoe UI" w:hAnsi="Segoe UI" w:cs="Segoe UI"/>
          <w:sz w:val="22"/>
          <w:szCs w:val="22"/>
        </w:rPr>
        <w:t xml:space="preserve"> from </w:t>
      </w:r>
      <w:r w:rsidR="00287DA8">
        <w:rPr>
          <w:rFonts w:ascii="Segoe UI" w:hAnsi="Segoe UI" w:cs="Segoe UI"/>
          <w:sz w:val="22"/>
          <w:szCs w:val="22"/>
        </w:rPr>
        <w:t>Adult</w:t>
      </w:r>
      <w:r w:rsidR="00F11B31">
        <w:rPr>
          <w:rFonts w:ascii="Segoe UI" w:hAnsi="Segoe UI" w:cs="Segoe UI"/>
          <w:sz w:val="22"/>
          <w:szCs w:val="22"/>
        </w:rPr>
        <w:t xml:space="preserve"> Social Care, </w:t>
      </w:r>
      <w:r w:rsidR="00287DA8">
        <w:rPr>
          <w:rFonts w:ascii="Segoe UI" w:hAnsi="Segoe UI" w:cs="Segoe UI"/>
          <w:sz w:val="22"/>
          <w:szCs w:val="22"/>
        </w:rPr>
        <w:t>Children’s</w:t>
      </w:r>
      <w:r w:rsidR="00F11B31">
        <w:rPr>
          <w:rFonts w:ascii="Segoe UI" w:hAnsi="Segoe UI" w:cs="Segoe UI"/>
          <w:sz w:val="22"/>
          <w:szCs w:val="22"/>
        </w:rPr>
        <w:t xml:space="preserve"> </w:t>
      </w:r>
      <w:r w:rsidR="00287DA8">
        <w:rPr>
          <w:rFonts w:ascii="Segoe UI" w:hAnsi="Segoe UI" w:cs="Segoe UI"/>
          <w:sz w:val="22"/>
          <w:szCs w:val="22"/>
        </w:rPr>
        <w:t>Services</w:t>
      </w:r>
      <w:r w:rsidR="00F11B31">
        <w:rPr>
          <w:rFonts w:ascii="Segoe UI" w:hAnsi="Segoe UI" w:cs="Segoe UI"/>
          <w:sz w:val="22"/>
          <w:szCs w:val="22"/>
        </w:rPr>
        <w:t xml:space="preserve">, </w:t>
      </w:r>
      <w:r w:rsidR="00287DA8">
        <w:rPr>
          <w:rFonts w:ascii="Segoe UI" w:hAnsi="Segoe UI" w:cs="Segoe UI"/>
          <w:sz w:val="22"/>
          <w:szCs w:val="22"/>
        </w:rPr>
        <w:t>Housing</w:t>
      </w:r>
      <w:r w:rsidR="00F11B31">
        <w:rPr>
          <w:rFonts w:ascii="Segoe UI" w:hAnsi="Segoe UI" w:cs="Segoe UI"/>
          <w:sz w:val="22"/>
          <w:szCs w:val="22"/>
        </w:rPr>
        <w:t xml:space="preserve"> </w:t>
      </w:r>
      <w:r w:rsidR="00287DA8">
        <w:rPr>
          <w:rFonts w:ascii="Segoe UI" w:hAnsi="Segoe UI" w:cs="Segoe UI"/>
          <w:sz w:val="22"/>
          <w:szCs w:val="22"/>
        </w:rPr>
        <w:t>Growth</w:t>
      </w:r>
      <w:r w:rsidR="00F11B31">
        <w:rPr>
          <w:rFonts w:ascii="Segoe UI" w:hAnsi="Segoe UI" w:cs="Segoe UI"/>
          <w:sz w:val="22"/>
          <w:szCs w:val="22"/>
        </w:rPr>
        <w:t xml:space="preserve"> and </w:t>
      </w:r>
      <w:r w:rsidR="00287DA8">
        <w:rPr>
          <w:rFonts w:ascii="Segoe UI" w:hAnsi="Segoe UI" w:cs="Segoe UI"/>
          <w:sz w:val="22"/>
          <w:szCs w:val="22"/>
        </w:rPr>
        <w:t>Planning</w:t>
      </w:r>
      <w:r w:rsidR="00F11B31">
        <w:rPr>
          <w:rFonts w:ascii="Segoe UI" w:hAnsi="Segoe UI" w:cs="Segoe UI"/>
          <w:sz w:val="22"/>
          <w:szCs w:val="22"/>
        </w:rPr>
        <w:t xml:space="preserve"> and </w:t>
      </w:r>
      <w:r w:rsidR="00287DA8">
        <w:rPr>
          <w:rFonts w:ascii="Segoe UI" w:hAnsi="Segoe UI" w:cs="Segoe UI"/>
          <w:sz w:val="22"/>
          <w:szCs w:val="22"/>
        </w:rPr>
        <w:t>Public</w:t>
      </w:r>
      <w:r w:rsidR="00F11B31">
        <w:rPr>
          <w:rFonts w:ascii="Segoe UI" w:hAnsi="Segoe UI" w:cs="Segoe UI"/>
          <w:sz w:val="22"/>
          <w:szCs w:val="22"/>
        </w:rPr>
        <w:t xml:space="preserve"> </w:t>
      </w:r>
      <w:r w:rsidR="00287DA8">
        <w:rPr>
          <w:rFonts w:ascii="Segoe UI" w:hAnsi="Segoe UI" w:cs="Segoe UI"/>
          <w:sz w:val="22"/>
          <w:szCs w:val="22"/>
        </w:rPr>
        <w:t>Health</w:t>
      </w:r>
      <w:r w:rsidR="00841BB4">
        <w:rPr>
          <w:rFonts w:ascii="Segoe UI" w:hAnsi="Segoe UI" w:cs="Segoe UI"/>
          <w:sz w:val="22"/>
          <w:szCs w:val="22"/>
        </w:rPr>
        <w:t>,</w:t>
      </w:r>
      <w:r w:rsidR="00B0452B">
        <w:rPr>
          <w:rFonts w:ascii="Segoe UI" w:hAnsi="Segoe UI" w:cs="Segoe UI"/>
          <w:sz w:val="22"/>
          <w:szCs w:val="22"/>
        </w:rPr>
        <w:t xml:space="preserve"> and </w:t>
      </w:r>
      <w:r w:rsidR="009260C4">
        <w:rPr>
          <w:rFonts w:ascii="Segoe UI" w:hAnsi="Segoe UI" w:cs="Segoe UI"/>
          <w:sz w:val="22"/>
          <w:szCs w:val="22"/>
        </w:rPr>
        <w:t xml:space="preserve">from staff from the </w:t>
      </w:r>
      <w:r w:rsidR="00287DA8">
        <w:rPr>
          <w:rFonts w:ascii="Segoe UI" w:hAnsi="Segoe UI" w:cs="Segoe UI"/>
          <w:sz w:val="22"/>
          <w:szCs w:val="22"/>
        </w:rPr>
        <w:t>District</w:t>
      </w:r>
      <w:r w:rsidR="009260C4">
        <w:rPr>
          <w:rFonts w:ascii="Segoe UI" w:hAnsi="Segoe UI" w:cs="Segoe UI"/>
          <w:sz w:val="22"/>
          <w:szCs w:val="22"/>
        </w:rPr>
        <w:t xml:space="preserve">, Borough </w:t>
      </w:r>
      <w:r w:rsidR="00287DA8">
        <w:rPr>
          <w:rFonts w:ascii="Segoe UI" w:hAnsi="Segoe UI" w:cs="Segoe UI"/>
          <w:sz w:val="22"/>
          <w:szCs w:val="22"/>
        </w:rPr>
        <w:t>and</w:t>
      </w:r>
      <w:r w:rsidR="009260C4">
        <w:rPr>
          <w:rFonts w:ascii="Segoe UI" w:hAnsi="Segoe UI" w:cs="Segoe UI"/>
          <w:sz w:val="22"/>
          <w:szCs w:val="22"/>
        </w:rPr>
        <w:t xml:space="preserve"> City Councils in </w:t>
      </w:r>
      <w:r w:rsidR="00287DA8">
        <w:rPr>
          <w:rFonts w:ascii="Segoe UI" w:hAnsi="Segoe UI" w:cs="Segoe UI"/>
          <w:sz w:val="22"/>
          <w:szCs w:val="22"/>
        </w:rPr>
        <w:t>Essex</w:t>
      </w:r>
      <w:r w:rsidR="009260C4">
        <w:rPr>
          <w:rFonts w:ascii="Segoe UI" w:hAnsi="Segoe UI" w:cs="Segoe UI"/>
          <w:sz w:val="22"/>
          <w:szCs w:val="22"/>
        </w:rPr>
        <w:t xml:space="preserve"> </w:t>
      </w:r>
      <w:r w:rsidR="00287DA8">
        <w:rPr>
          <w:rFonts w:ascii="Segoe UI" w:hAnsi="Segoe UI" w:cs="Segoe UI"/>
          <w:sz w:val="22"/>
          <w:szCs w:val="22"/>
        </w:rPr>
        <w:t>including</w:t>
      </w:r>
      <w:r w:rsidR="009260C4">
        <w:rPr>
          <w:rFonts w:ascii="Segoe UI" w:hAnsi="Segoe UI" w:cs="Segoe UI"/>
          <w:sz w:val="22"/>
          <w:szCs w:val="22"/>
        </w:rPr>
        <w:t xml:space="preserve"> from Planning and Housing</w:t>
      </w:r>
      <w:r w:rsidR="00841BB4">
        <w:rPr>
          <w:rFonts w:ascii="Segoe UI" w:hAnsi="Segoe UI" w:cs="Segoe UI"/>
          <w:sz w:val="22"/>
          <w:szCs w:val="22"/>
        </w:rPr>
        <w:t xml:space="preserve"> teams.</w:t>
      </w:r>
    </w:p>
    <w:p w14:paraId="416E2ECE" w14:textId="77815170" w:rsidR="00F11B31" w:rsidRPr="004E5C8E" w:rsidRDefault="00F11B31" w:rsidP="00025AFD">
      <w:pPr>
        <w:jc w:val="both"/>
        <w:rPr>
          <w:rFonts w:ascii="Segoe UI" w:hAnsi="Segoe UI" w:cs="Segoe UI"/>
          <w:sz w:val="22"/>
          <w:szCs w:val="22"/>
        </w:rPr>
      </w:pPr>
      <w:r>
        <w:rPr>
          <w:rFonts w:ascii="Segoe UI" w:hAnsi="Segoe UI" w:cs="Segoe UI"/>
          <w:sz w:val="22"/>
          <w:szCs w:val="22"/>
        </w:rPr>
        <w:t xml:space="preserve">The </w:t>
      </w:r>
      <w:r w:rsidR="00287DA8">
        <w:rPr>
          <w:rFonts w:ascii="Segoe UI" w:hAnsi="Segoe UI" w:cs="Segoe UI"/>
          <w:sz w:val="22"/>
          <w:szCs w:val="22"/>
        </w:rPr>
        <w:t>assessment</w:t>
      </w:r>
      <w:r>
        <w:rPr>
          <w:rFonts w:ascii="Segoe UI" w:hAnsi="Segoe UI" w:cs="Segoe UI"/>
          <w:sz w:val="22"/>
          <w:szCs w:val="22"/>
        </w:rPr>
        <w:t xml:space="preserve"> was </w:t>
      </w:r>
      <w:r w:rsidR="00287DA8">
        <w:rPr>
          <w:rFonts w:ascii="Segoe UI" w:hAnsi="Segoe UI" w:cs="Segoe UI"/>
          <w:sz w:val="22"/>
          <w:szCs w:val="22"/>
        </w:rPr>
        <w:t>produced</w:t>
      </w:r>
      <w:r>
        <w:rPr>
          <w:rFonts w:ascii="Segoe UI" w:hAnsi="Segoe UI" w:cs="Segoe UI"/>
          <w:sz w:val="22"/>
          <w:szCs w:val="22"/>
        </w:rPr>
        <w:t xml:space="preserve"> </w:t>
      </w:r>
      <w:r w:rsidR="00B0452B">
        <w:rPr>
          <w:rFonts w:ascii="Segoe UI" w:hAnsi="Segoe UI" w:cs="Segoe UI"/>
          <w:sz w:val="22"/>
          <w:szCs w:val="22"/>
        </w:rPr>
        <w:t xml:space="preserve">with </w:t>
      </w:r>
      <w:r w:rsidR="00841BB4">
        <w:rPr>
          <w:rFonts w:ascii="Segoe UI" w:hAnsi="Segoe UI" w:cs="Segoe UI"/>
          <w:sz w:val="22"/>
          <w:szCs w:val="22"/>
        </w:rPr>
        <w:t>i</w:t>
      </w:r>
      <w:r w:rsidR="00287DA8">
        <w:rPr>
          <w:rFonts w:ascii="Segoe UI" w:hAnsi="Segoe UI" w:cs="Segoe UI"/>
          <w:sz w:val="22"/>
          <w:szCs w:val="22"/>
        </w:rPr>
        <w:t>nput</w:t>
      </w:r>
      <w:r w:rsidR="002277E3">
        <w:rPr>
          <w:rFonts w:ascii="Segoe UI" w:hAnsi="Segoe UI" w:cs="Segoe UI"/>
          <w:sz w:val="22"/>
          <w:szCs w:val="22"/>
        </w:rPr>
        <w:t xml:space="preserve"> from the </w:t>
      </w:r>
      <w:r w:rsidR="00287DA8">
        <w:rPr>
          <w:rFonts w:ascii="Segoe UI" w:hAnsi="Segoe UI" w:cs="Segoe UI"/>
          <w:sz w:val="22"/>
          <w:szCs w:val="22"/>
        </w:rPr>
        <w:t>Integrated</w:t>
      </w:r>
      <w:r w:rsidR="002277E3">
        <w:rPr>
          <w:rFonts w:ascii="Segoe UI" w:hAnsi="Segoe UI" w:cs="Segoe UI"/>
          <w:sz w:val="22"/>
          <w:szCs w:val="22"/>
        </w:rPr>
        <w:t xml:space="preserve"> </w:t>
      </w:r>
      <w:r w:rsidR="00287DA8">
        <w:rPr>
          <w:rFonts w:ascii="Segoe UI" w:hAnsi="Segoe UI" w:cs="Segoe UI"/>
          <w:sz w:val="22"/>
          <w:szCs w:val="22"/>
        </w:rPr>
        <w:t>C</w:t>
      </w:r>
      <w:r w:rsidR="002277E3">
        <w:rPr>
          <w:rFonts w:ascii="Segoe UI" w:hAnsi="Segoe UI" w:cs="Segoe UI"/>
          <w:sz w:val="22"/>
          <w:szCs w:val="22"/>
        </w:rPr>
        <w:t xml:space="preserve">are Boards in Essex, housing providers, and care and support providers. </w:t>
      </w:r>
    </w:p>
    <w:p w14:paraId="6E06307F" w14:textId="6641436D" w:rsidR="004E5C8E" w:rsidRDefault="00716EB4" w:rsidP="00025AFD">
      <w:pPr>
        <w:jc w:val="both"/>
        <w:rPr>
          <w:rFonts w:ascii="Segoe UI" w:hAnsi="Segoe UI" w:cs="Segoe UI"/>
          <w:sz w:val="22"/>
          <w:szCs w:val="22"/>
        </w:rPr>
      </w:pPr>
      <w:r>
        <w:rPr>
          <w:rFonts w:ascii="Segoe UI" w:hAnsi="Segoe UI" w:cs="Segoe UI"/>
          <w:sz w:val="22"/>
          <w:szCs w:val="22"/>
        </w:rPr>
        <w:t>The assessment was directly produced by the following team:</w:t>
      </w:r>
    </w:p>
    <w:p w14:paraId="3C509B3F" w14:textId="74C8C4F1" w:rsidR="004E5C8E" w:rsidRPr="004E5C8E" w:rsidRDefault="004E5C8E" w:rsidP="00716EB4">
      <w:pPr>
        <w:rPr>
          <w:rFonts w:ascii="Segoe UI" w:hAnsi="Segoe UI" w:cs="Segoe UI"/>
          <w:sz w:val="22"/>
          <w:szCs w:val="22"/>
        </w:rPr>
      </w:pPr>
      <w:r w:rsidRPr="004E5C8E">
        <w:rPr>
          <w:rFonts w:ascii="Segoe UI" w:hAnsi="Segoe UI" w:cs="Segoe UI"/>
          <w:sz w:val="22"/>
          <w:szCs w:val="22"/>
        </w:rPr>
        <w:t xml:space="preserve">Essex </w:t>
      </w:r>
      <w:r>
        <w:rPr>
          <w:rFonts w:ascii="Segoe UI" w:hAnsi="Segoe UI" w:cs="Segoe UI"/>
          <w:sz w:val="22"/>
          <w:szCs w:val="22"/>
        </w:rPr>
        <w:t>C</w:t>
      </w:r>
      <w:r w:rsidRPr="004E5C8E">
        <w:rPr>
          <w:rFonts w:ascii="Segoe UI" w:hAnsi="Segoe UI" w:cs="Segoe UI"/>
          <w:sz w:val="22"/>
          <w:szCs w:val="22"/>
        </w:rPr>
        <w:t xml:space="preserve">ounty </w:t>
      </w:r>
      <w:r>
        <w:rPr>
          <w:rFonts w:ascii="Segoe UI" w:hAnsi="Segoe UI" w:cs="Segoe UI"/>
          <w:sz w:val="22"/>
          <w:szCs w:val="22"/>
        </w:rPr>
        <w:t>C</w:t>
      </w:r>
      <w:r w:rsidRPr="004E5C8E">
        <w:rPr>
          <w:rFonts w:ascii="Segoe UI" w:hAnsi="Segoe UI" w:cs="Segoe UI"/>
          <w:sz w:val="22"/>
          <w:szCs w:val="22"/>
        </w:rPr>
        <w:t>ouncil</w:t>
      </w:r>
      <w:r>
        <w:rPr>
          <w:rFonts w:ascii="Segoe UI" w:hAnsi="Segoe UI" w:cs="Segoe UI"/>
          <w:sz w:val="22"/>
          <w:szCs w:val="22"/>
        </w:rPr>
        <w:t>:</w:t>
      </w:r>
    </w:p>
    <w:p w14:paraId="7B609D05" w14:textId="77777777" w:rsidR="004E5C8E" w:rsidRPr="00716EB4" w:rsidRDefault="004E5C8E" w:rsidP="0038291F">
      <w:pPr>
        <w:pStyle w:val="ListParagraph"/>
        <w:numPr>
          <w:ilvl w:val="0"/>
          <w:numId w:val="56"/>
        </w:numPr>
        <w:contextualSpacing w:val="0"/>
        <w:rPr>
          <w:rFonts w:ascii="Segoe UI" w:hAnsi="Segoe UI" w:cs="Segoe UI"/>
          <w:sz w:val="22"/>
          <w:szCs w:val="22"/>
        </w:rPr>
      </w:pPr>
      <w:r w:rsidRPr="00716EB4">
        <w:rPr>
          <w:rFonts w:ascii="Segoe UI" w:hAnsi="Segoe UI" w:cs="Segoe UI"/>
          <w:sz w:val="22"/>
          <w:szCs w:val="22"/>
        </w:rPr>
        <w:t>Lead: Dr. Theonie Woodley</w:t>
      </w:r>
    </w:p>
    <w:p w14:paraId="4474C08D" w14:textId="77777777" w:rsidR="004E5C8E" w:rsidRPr="00716EB4" w:rsidRDefault="004E5C8E" w:rsidP="0038291F">
      <w:pPr>
        <w:pStyle w:val="ListParagraph"/>
        <w:numPr>
          <w:ilvl w:val="0"/>
          <w:numId w:val="56"/>
        </w:numPr>
        <w:contextualSpacing w:val="0"/>
        <w:rPr>
          <w:rFonts w:ascii="Segoe UI" w:hAnsi="Segoe UI" w:cs="Segoe UI"/>
          <w:sz w:val="22"/>
          <w:szCs w:val="22"/>
        </w:rPr>
      </w:pPr>
      <w:r w:rsidRPr="00716EB4">
        <w:rPr>
          <w:rFonts w:ascii="Segoe UI" w:hAnsi="Segoe UI" w:cs="Segoe UI"/>
          <w:sz w:val="22"/>
          <w:szCs w:val="22"/>
        </w:rPr>
        <w:t>Data and analytics: David Hagan</w:t>
      </w:r>
    </w:p>
    <w:p w14:paraId="271FCC58" w14:textId="5654D329" w:rsidR="002716C2" w:rsidRPr="004E5C8E" w:rsidRDefault="002716C2" w:rsidP="00716EB4">
      <w:pPr>
        <w:spacing w:after="120"/>
        <w:rPr>
          <w:rFonts w:ascii="Segoe UI" w:hAnsi="Segoe UI" w:cs="Segoe UI"/>
          <w:sz w:val="22"/>
          <w:szCs w:val="22"/>
        </w:rPr>
      </w:pPr>
      <w:r w:rsidRPr="004E5C8E">
        <w:rPr>
          <w:rFonts w:ascii="Segoe UI" w:hAnsi="Segoe UI" w:cs="Segoe UI"/>
          <w:sz w:val="22"/>
          <w:szCs w:val="22"/>
        </w:rPr>
        <w:t>Housing L</w:t>
      </w:r>
      <w:r w:rsidR="004E5C8E">
        <w:rPr>
          <w:rFonts w:ascii="Segoe UI" w:hAnsi="Segoe UI" w:cs="Segoe UI"/>
          <w:sz w:val="22"/>
          <w:szCs w:val="22"/>
        </w:rPr>
        <w:t xml:space="preserve">earning &amp; </w:t>
      </w:r>
      <w:r w:rsidRPr="004E5C8E">
        <w:rPr>
          <w:rFonts w:ascii="Segoe UI" w:hAnsi="Segoe UI" w:cs="Segoe UI"/>
          <w:sz w:val="22"/>
          <w:szCs w:val="22"/>
        </w:rPr>
        <w:t>I</w:t>
      </w:r>
      <w:r w:rsidR="004E5C8E">
        <w:rPr>
          <w:rFonts w:ascii="Segoe UI" w:hAnsi="Segoe UI" w:cs="Segoe UI"/>
          <w:sz w:val="22"/>
          <w:szCs w:val="22"/>
        </w:rPr>
        <w:t xml:space="preserve">mprovement </w:t>
      </w:r>
      <w:r w:rsidRPr="004E5C8E">
        <w:rPr>
          <w:rFonts w:ascii="Segoe UI" w:hAnsi="Segoe UI" w:cs="Segoe UI"/>
          <w:sz w:val="22"/>
          <w:szCs w:val="22"/>
        </w:rPr>
        <w:t>N</w:t>
      </w:r>
      <w:r w:rsidR="004E5C8E">
        <w:rPr>
          <w:rFonts w:ascii="Segoe UI" w:hAnsi="Segoe UI" w:cs="Segoe UI"/>
          <w:sz w:val="22"/>
          <w:szCs w:val="22"/>
        </w:rPr>
        <w:t>etwork:</w:t>
      </w:r>
    </w:p>
    <w:p w14:paraId="7704ABD9" w14:textId="074FCD5D" w:rsidR="002716C2" w:rsidRPr="00716EB4" w:rsidRDefault="002716C2" w:rsidP="0038291F">
      <w:pPr>
        <w:pStyle w:val="ListParagraph"/>
        <w:numPr>
          <w:ilvl w:val="0"/>
          <w:numId w:val="57"/>
        </w:numPr>
        <w:spacing w:after="120"/>
        <w:contextualSpacing w:val="0"/>
        <w:rPr>
          <w:rFonts w:ascii="Segoe UI" w:hAnsi="Segoe UI" w:cs="Segoe UI"/>
          <w:sz w:val="22"/>
          <w:szCs w:val="22"/>
        </w:rPr>
      </w:pPr>
      <w:r w:rsidRPr="00716EB4">
        <w:rPr>
          <w:rFonts w:ascii="Segoe UI" w:hAnsi="Segoe UI" w:cs="Segoe UI"/>
          <w:sz w:val="22"/>
          <w:szCs w:val="22"/>
        </w:rPr>
        <w:t>Lois Beech</w:t>
      </w:r>
    </w:p>
    <w:p w14:paraId="5810E884" w14:textId="77777777" w:rsidR="002716C2" w:rsidRPr="00716EB4" w:rsidRDefault="002716C2" w:rsidP="0038291F">
      <w:pPr>
        <w:pStyle w:val="ListParagraph"/>
        <w:numPr>
          <w:ilvl w:val="0"/>
          <w:numId w:val="57"/>
        </w:numPr>
        <w:spacing w:after="120"/>
        <w:contextualSpacing w:val="0"/>
        <w:rPr>
          <w:rFonts w:ascii="Segoe UI" w:hAnsi="Segoe UI" w:cs="Segoe UI"/>
          <w:sz w:val="22"/>
          <w:szCs w:val="22"/>
        </w:rPr>
      </w:pPr>
      <w:r w:rsidRPr="00716EB4">
        <w:rPr>
          <w:rFonts w:ascii="Segoe UI" w:hAnsi="Segoe UI" w:cs="Segoe UI"/>
          <w:sz w:val="22"/>
          <w:szCs w:val="22"/>
        </w:rPr>
        <w:t>Cicily Biju</w:t>
      </w:r>
    </w:p>
    <w:p w14:paraId="75EE5170" w14:textId="77777777" w:rsidR="002716C2" w:rsidRPr="00716EB4" w:rsidRDefault="002716C2" w:rsidP="0038291F">
      <w:pPr>
        <w:pStyle w:val="ListParagraph"/>
        <w:numPr>
          <w:ilvl w:val="0"/>
          <w:numId w:val="57"/>
        </w:numPr>
        <w:spacing w:after="120"/>
        <w:contextualSpacing w:val="0"/>
        <w:rPr>
          <w:rFonts w:ascii="Segoe UI" w:hAnsi="Segoe UI" w:cs="Segoe UI"/>
          <w:sz w:val="22"/>
          <w:szCs w:val="22"/>
        </w:rPr>
      </w:pPr>
      <w:r w:rsidRPr="00716EB4">
        <w:rPr>
          <w:rFonts w:ascii="Segoe UI" w:hAnsi="Segoe UI" w:cs="Segoe UI"/>
          <w:sz w:val="22"/>
          <w:szCs w:val="22"/>
        </w:rPr>
        <w:t>Ian Copeman</w:t>
      </w:r>
    </w:p>
    <w:p w14:paraId="55682DF1" w14:textId="77777777" w:rsidR="002716C2" w:rsidRPr="004E5C8E" w:rsidRDefault="002716C2" w:rsidP="002716C2">
      <w:pPr>
        <w:spacing w:after="0"/>
        <w:rPr>
          <w:rFonts w:ascii="Segoe UI" w:hAnsi="Segoe UI" w:cs="Segoe UI"/>
          <w:sz w:val="22"/>
          <w:szCs w:val="22"/>
        </w:rPr>
      </w:pPr>
    </w:p>
    <w:p w14:paraId="4D90A71C" w14:textId="7EA7CEF7" w:rsidR="00A47CAA" w:rsidRDefault="00A47CAA">
      <w:pPr>
        <w:rPr>
          <w:rFonts w:ascii="Segoe UI" w:hAnsi="Segoe UI" w:cs="Segoe UI"/>
          <w:sz w:val="22"/>
          <w:szCs w:val="22"/>
        </w:rPr>
      </w:pPr>
      <w:r>
        <w:rPr>
          <w:rFonts w:ascii="Segoe UI" w:hAnsi="Segoe UI" w:cs="Segoe UI"/>
          <w:sz w:val="22"/>
          <w:szCs w:val="22"/>
        </w:rPr>
        <w:br w:type="page"/>
      </w:r>
    </w:p>
    <w:p w14:paraId="06BBC88E" w14:textId="77777777" w:rsidR="002716C2" w:rsidRPr="004E5C8E" w:rsidRDefault="002716C2" w:rsidP="002716C2">
      <w:pPr>
        <w:spacing w:after="0"/>
        <w:rPr>
          <w:rFonts w:ascii="Segoe UI" w:hAnsi="Segoe UI" w:cs="Segoe UI"/>
          <w:sz w:val="22"/>
          <w:szCs w:val="22"/>
        </w:rPr>
      </w:pPr>
    </w:p>
    <w:p w14:paraId="64EC9F94" w14:textId="07A67D9D" w:rsidR="008A6BF3" w:rsidRDefault="008A6BF3" w:rsidP="00762CAD">
      <w:pPr>
        <w:pStyle w:val="Heading1202"/>
        <w:numPr>
          <w:ilvl w:val="0"/>
          <w:numId w:val="0"/>
        </w:numPr>
        <w:ind w:left="360" w:hanging="360"/>
      </w:pPr>
      <w:bookmarkStart w:id="2" w:name="_Toc204005943"/>
      <w:r>
        <w:t>Executive summary</w:t>
      </w:r>
      <w:bookmarkEnd w:id="2"/>
    </w:p>
    <w:p w14:paraId="232651CE" w14:textId="35F25426" w:rsidR="00253F79" w:rsidRPr="00253F79" w:rsidRDefault="00253F79" w:rsidP="00D63220">
      <w:pPr>
        <w:jc w:val="both"/>
        <w:rPr>
          <w:rFonts w:ascii="Segoe UI" w:hAnsi="Segoe UI" w:cs="Segoe UI"/>
          <w:sz w:val="22"/>
          <w:szCs w:val="22"/>
        </w:rPr>
      </w:pPr>
      <w:bookmarkStart w:id="3" w:name="_Hlk202427688"/>
      <w:r w:rsidRPr="00253F79">
        <w:rPr>
          <w:rFonts w:ascii="Segoe UI" w:hAnsi="Segoe UI" w:cs="Segoe UI"/>
          <w:sz w:val="22"/>
          <w:szCs w:val="22"/>
        </w:rPr>
        <w:t>The purpose of this research is to provide an evidence base that pro</w:t>
      </w:r>
      <w:r w:rsidR="00513261">
        <w:rPr>
          <w:rFonts w:ascii="Segoe UI" w:hAnsi="Segoe UI" w:cs="Segoe UI"/>
          <w:sz w:val="22"/>
          <w:szCs w:val="22"/>
        </w:rPr>
        <w:t>vides</w:t>
      </w:r>
      <w:r w:rsidRPr="00253F79">
        <w:rPr>
          <w:rFonts w:ascii="Segoe UI" w:hAnsi="Segoe UI" w:cs="Segoe UI"/>
          <w:sz w:val="22"/>
          <w:szCs w:val="22"/>
        </w:rPr>
        <w:t xml:space="preserve"> estimates of future need for supported and specialist housing and accommodation for the administrative area of </w:t>
      </w:r>
      <w:r w:rsidR="004301FE">
        <w:rPr>
          <w:rFonts w:ascii="Segoe UI" w:hAnsi="Segoe UI" w:cs="Segoe UI"/>
          <w:sz w:val="22"/>
          <w:szCs w:val="22"/>
        </w:rPr>
        <w:t>Essex County Council</w:t>
      </w:r>
      <w:r w:rsidRPr="00253F79">
        <w:rPr>
          <w:rFonts w:ascii="Segoe UI" w:hAnsi="Segoe UI" w:cs="Segoe UI"/>
          <w:sz w:val="22"/>
          <w:szCs w:val="22"/>
        </w:rPr>
        <w:t xml:space="preserve">. It does not include the unitary authorities of Southend-on-Sea and Thurrock.  </w:t>
      </w:r>
    </w:p>
    <w:p w14:paraId="101D0F80" w14:textId="54307157"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 xml:space="preserve">The assessment covers </w:t>
      </w:r>
      <w:r w:rsidR="009A4F3E">
        <w:rPr>
          <w:rFonts w:ascii="Segoe UI" w:hAnsi="Segoe UI" w:cs="Segoe UI"/>
          <w:sz w:val="22"/>
          <w:szCs w:val="22"/>
        </w:rPr>
        <w:t>population groups</w:t>
      </w:r>
      <w:r w:rsidRPr="00253F79">
        <w:rPr>
          <w:rFonts w:ascii="Segoe UI" w:hAnsi="Segoe UI" w:cs="Segoe UI"/>
          <w:sz w:val="22"/>
          <w:szCs w:val="22"/>
        </w:rPr>
        <w:t xml:space="preserve"> </w:t>
      </w:r>
      <w:r w:rsidR="002820A2">
        <w:rPr>
          <w:rFonts w:ascii="Segoe UI" w:hAnsi="Segoe UI" w:cs="Segoe UI"/>
          <w:sz w:val="22"/>
          <w:szCs w:val="22"/>
        </w:rPr>
        <w:t xml:space="preserve">who draw on adult social care </w:t>
      </w:r>
      <w:r w:rsidR="0014300F">
        <w:rPr>
          <w:rFonts w:ascii="Segoe UI" w:hAnsi="Segoe UI" w:cs="Segoe UI"/>
          <w:sz w:val="22"/>
          <w:szCs w:val="22"/>
        </w:rPr>
        <w:t>support</w:t>
      </w:r>
      <w:r w:rsidR="00BE0E92">
        <w:rPr>
          <w:rFonts w:ascii="Segoe UI" w:hAnsi="Segoe UI" w:cs="Segoe UI"/>
          <w:sz w:val="22"/>
          <w:szCs w:val="22"/>
        </w:rPr>
        <w:t xml:space="preserve"> </w:t>
      </w:r>
      <w:r w:rsidRPr="00253F79">
        <w:rPr>
          <w:rFonts w:ascii="Segoe UI" w:hAnsi="Segoe UI" w:cs="Segoe UI"/>
          <w:sz w:val="22"/>
          <w:szCs w:val="22"/>
        </w:rPr>
        <w:t xml:space="preserve">funded by </w:t>
      </w:r>
      <w:r w:rsidR="004301FE">
        <w:rPr>
          <w:rFonts w:ascii="Segoe UI" w:hAnsi="Segoe UI" w:cs="Segoe UI"/>
          <w:sz w:val="22"/>
          <w:szCs w:val="22"/>
        </w:rPr>
        <w:t>Essex County Council</w:t>
      </w:r>
      <w:r w:rsidRPr="00253F79">
        <w:rPr>
          <w:rFonts w:ascii="Segoe UI" w:hAnsi="Segoe UI" w:cs="Segoe UI"/>
          <w:sz w:val="22"/>
          <w:szCs w:val="22"/>
        </w:rPr>
        <w:t xml:space="preserve"> and others with </w:t>
      </w:r>
      <w:r w:rsidR="006263A4" w:rsidRPr="00253F79">
        <w:rPr>
          <w:rFonts w:ascii="Segoe UI" w:hAnsi="Segoe UI" w:cs="Segoe UI"/>
          <w:sz w:val="22"/>
          <w:szCs w:val="22"/>
        </w:rPr>
        <w:t>lower-level</w:t>
      </w:r>
      <w:r w:rsidRPr="00253F79">
        <w:rPr>
          <w:rFonts w:ascii="Segoe UI" w:hAnsi="Segoe UI" w:cs="Segoe UI"/>
          <w:sz w:val="22"/>
          <w:szCs w:val="22"/>
        </w:rPr>
        <w:t xml:space="preserve"> needs who may </w:t>
      </w:r>
      <w:r w:rsidR="00AD57CE">
        <w:rPr>
          <w:rFonts w:ascii="Segoe UI" w:hAnsi="Segoe UI" w:cs="Segoe UI"/>
          <w:sz w:val="22"/>
          <w:szCs w:val="22"/>
        </w:rPr>
        <w:t>not draw on adult social care from Essex County Council</w:t>
      </w:r>
      <w:r w:rsidRPr="00253F79">
        <w:rPr>
          <w:rFonts w:ascii="Segoe UI" w:hAnsi="Segoe UI" w:cs="Segoe UI"/>
          <w:sz w:val="22"/>
          <w:szCs w:val="22"/>
        </w:rPr>
        <w:t xml:space="preserve"> but who have support needs that affect their </w:t>
      </w:r>
      <w:r w:rsidR="00CF6898">
        <w:rPr>
          <w:rFonts w:ascii="Segoe UI" w:hAnsi="Segoe UI" w:cs="Segoe UI"/>
          <w:sz w:val="22"/>
          <w:szCs w:val="22"/>
        </w:rPr>
        <w:t xml:space="preserve">ability to maintain their </w:t>
      </w:r>
      <w:r w:rsidRPr="00253F79">
        <w:rPr>
          <w:rFonts w:ascii="Segoe UI" w:hAnsi="Segoe UI" w:cs="Segoe UI"/>
          <w:sz w:val="22"/>
          <w:szCs w:val="22"/>
        </w:rPr>
        <w:t xml:space="preserve">housing and/or accommodation. </w:t>
      </w:r>
    </w:p>
    <w:bookmarkEnd w:id="3"/>
    <w:p w14:paraId="45E855CD" w14:textId="77777777"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A range of sources of data and evidence have been used as part of the methodology including:</w:t>
      </w:r>
    </w:p>
    <w:p w14:paraId="7D306B11" w14:textId="03877525" w:rsidR="00253F79" w:rsidRPr="00253F79" w:rsidRDefault="00253F79" w:rsidP="00D63220">
      <w:pPr>
        <w:numPr>
          <w:ilvl w:val="0"/>
          <w:numId w:val="3"/>
        </w:numPr>
        <w:spacing w:before="120" w:after="120" w:line="259" w:lineRule="auto"/>
        <w:jc w:val="both"/>
        <w:rPr>
          <w:rFonts w:ascii="Segoe UI" w:eastAsia="Calibri" w:hAnsi="Segoe UI" w:cs="Segoe UI"/>
          <w:kern w:val="0"/>
          <w:sz w:val="22"/>
          <w:szCs w:val="20"/>
          <w14:ligatures w14:val="none"/>
        </w:rPr>
      </w:pPr>
      <w:r w:rsidRPr="00253F79">
        <w:rPr>
          <w:rFonts w:ascii="Segoe UI" w:eastAsia="Calibri" w:hAnsi="Segoe UI" w:cs="Segoe UI"/>
          <w:kern w:val="0"/>
          <w:sz w:val="22"/>
          <w:szCs w:val="20"/>
          <w14:ligatures w14:val="none"/>
        </w:rPr>
        <w:t>Demographic data and projections produced by the Office for National Statistics</w:t>
      </w:r>
      <w:r w:rsidR="00BD2FB3">
        <w:rPr>
          <w:rFonts w:ascii="Segoe UI" w:eastAsia="Calibri" w:hAnsi="Segoe UI" w:cs="Segoe UI"/>
          <w:kern w:val="0"/>
          <w:sz w:val="22"/>
          <w:szCs w:val="20"/>
          <w14:ligatures w14:val="none"/>
        </w:rPr>
        <w:t xml:space="preserve"> and data from the </w:t>
      </w:r>
      <w:r w:rsidR="00BD2FB3" w:rsidRPr="00BD2FB3">
        <w:rPr>
          <w:rFonts w:ascii="Segoe UI" w:eastAsia="Calibri" w:hAnsi="Segoe UI" w:cs="Segoe UI"/>
          <w:kern w:val="0"/>
          <w:sz w:val="22"/>
          <w:szCs w:val="20"/>
          <w14:ligatures w14:val="none"/>
        </w:rPr>
        <w:t>Department of Health</w:t>
      </w:r>
      <w:r w:rsidR="00BD2FB3">
        <w:rPr>
          <w:rFonts w:ascii="Segoe UI" w:eastAsia="Calibri" w:hAnsi="Segoe UI" w:cs="Segoe UI"/>
          <w:kern w:val="0"/>
          <w:sz w:val="22"/>
          <w:szCs w:val="20"/>
          <w14:ligatures w14:val="none"/>
        </w:rPr>
        <w:t xml:space="preserve"> and Social </w:t>
      </w:r>
      <w:r w:rsidR="007878C7">
        <w:rPr>
          <w:rFonts w:ascii="Segoe UI" w:eastAsia="Calibri" w:hAnsi="Segoe UI" w:cs="Segoe UI"/>
          <w:kern w:val="0"/>
          <w:sz w:val="22"/>
          <w:szCs w:val="20"/>
          <w14:ligatures w14:val="none"/>
        </w:rPr>
        <w:t>C</w:t>
      </w:r>
      <w:r w:rsidR="00BD2FB3">
        <w:rPr>
          <w:rFonts w:ascii="Segoe UI" w:eastAsia="Calibri" w:hAnsi="Segoe UI" w:cs="Segoe UI"/>
          <w:kern w:val="0"/>
          <w:sz w:val="22"/>
          <w:szCs w:val="20"/>
          <w14:ligatures w14:val="none"/>
        </w:rPr>
        <w:t>are</w:t>
      </w:r>
      <w:r w:rsidR="00BD2FB3" w:rsidRPr="00BD2FB3">
        <w:rPr>
          <w:rFonts w:ascii="Segoe UI" w:eastAsia="Calibri" w:hAnsi="Segoe UI" w:cs="Segoe UI"/>
          <w:kern w:val="0"/>
          <w:sz w:val="22"/>
          <w:szCs w:val="20"/>
          <w14:ligatures w14:val="none"/>
        </w:rPr>
        <w:t xml:space="preserve">, Department </w:t>
      </w:r>
      <w:r w:rsidR="007878C7">
        <w:rPr>
          <w:rFonts w:ascii="Segoe UI" w:eastAsia="Calibri" w:hAnsi="Segoe UI" w:cs="Segoe UI"/>
          <w:kern w:val="0"/>
          <w:sz w:val="22"/>
          <w:szCs w:val="20"/>
          <w14:ligatures w14:val="none"/>
        </w:rPr>
        <w:t>for</w:t>
      </w:r>
      <w:r w:rsidR="00BD2FB3" w:rsidRPr="00BD2FB3">
        <w:rPr>
          <w:rFonts w:ascii="Segoe UI" w:eastAsia="Calibri" w:hAnsi="Segoe UI" w:cs="Segoe UI"/>
          <w:kern w:val="0"/>
          <w:sz w:val="22"/>
          <w:szCs w:val="20"/>
          <w14:ligatures w14:val="none"/>
        </w:rPr>
        <w:t xml:space="preserve"> Education, </w:t>
      </w:r>
      <w:r w:rsidR="00BD2FB3">
        <w:rPr>
          <w:rFonts w:ascii="Segoe UI" w:eastAsia="Calibri" w:hAnsi="Segoe UI" w:cs="Segoe UI"/>
          <w:kern w:val="0"/>
          <w:sz w:val="22"/>
          <w:szCs w:val="20"/>
          <w14:ligatures w14:val="none"/>
        </w:rPr>
        <w:t xml:space="preserve">and </w:t>
      </w:r>
      <w:r w:rsidR="00BD2FB3" w:rsidRPr="00BD2FB3">
        <w:rPr>
          <w:rFonts w:ascii="Segoe UI" w:eastAsia="Calibri" w:hAnsi="Segoe UI" w:cs="Segoe UI"/>
          <w:kern w:val="0"/>
          <w:sz w:val="22"/>
          <w:szCs w:val="20"/>
          <w14:ligatures w14:val="none"/>
        </w:rPr>
        <w:t>M</w:t>
      </w:r>
      <w:r w:rsidR="00BD2FB3">
        <w:rPr>
          <w:rFonts w:ascii="Segoe UI" w:eastAsia="Calibri" w:hAnsi="Segoe UI" w:cs="Segoe UI"/>
          <w:kern w:val="0"/>
          <w:sz w:val="22"/>
          <w:szCs w:val="20"/>
          <w14:ligatures w14:val="none"/>
        </w:rPr>
        <w:t xml:space="preserve">inistry of </w:t>
      </w:r>
      <w:r w:rsidR="00BD2FB3" w:rsidRPr="00BD2FB3">
        <w:rPr>
          <w:rFonts w:ascii="Segoe UI" w:eastAsia="Calibri" w:hAnsi="Segoe UI" w:cs="Segoe UI"/>
          <w:kern w:val="0"/>
          <w:sz w:val="22"/>
          <w:szCs w:val="20"/>
          <w14:ligatures w14:val="none"/>
        </w:rPr>
        <w:t>H</w:t>
      </w:r>
      <w:r w:rsidR="00BD2FB3">
        <w:rPr>
          <w:rFonts w:ascii="Segoe UI" w:eastAsia="Calibri" w:hAnsi="Segoe UI" w:cs="Segoe UI"/>
          <w:kern w:val="0"/>
          <w:sz w:val="22"/>
          <w:szCs w:val="20"/>
          <w14:ligatures w14:val="none"/>
        </w:rPr>
        <w:t xml:space="preserve">ousing </w:t>
      </w:r>
      <w:r w:rsidR="00BD2FB3" w:rsidRPr="00BD2FB3">
        <w:rPr>
          <w:rFonts w:ascii="Segoe UI" w:eastAsia="Calibri" w:hAnsi="Segoe UI" w:cs="Segoe UI"/>
          <w:kern w:val="0"/>
          <w:sz w:val="22"/>
          <w:szCs w:val="20"/>
          <w14:ligatures w14:val="none"/>
        </w:rPr>
        <w:t>C</w:t>
      </w:r>
      <w:r w:rsidR="00BD2FB3">
        <w:rPr>
          <w:rFonts w:ascii="Segoe UI" w:eastAsia="Calibri" w:hAnsi="Segoe UI" w:cs="Segoe UI"/>
          <w:kern w:val="0"/>
          <w:sz w:val="22"/>
          <w:szCs w:val="20"/>
          <w14:ligatures w14:val="none"/>
        </w:rPr>
        <w:t xml:space="preserve">ommunities and </w:t>
      </w:r>
      <w:r w:rsidR="00BD2FB3" w:rsidRPr="00BD2FB3">
        <w:rPr>
          <w:rFonts w:ascii="Segoe UI" w:eastAsia="Calibri" w:hAnsi="Segoe UI" w:cs="Segoe UI"/>
          <w:kern w:val="0"/>
          <w:sz w:val="22"/>
          <w:szCs w:val="20"/>
          <w14:ligatures w14:val="none"/>
        </w:rPr>
        <w:t>L</w:t>
      </w:r>
      <w:r w:rsidR="00BD2FB3">
        <w:rPr>
          <w:rFonts w:ascii="Segoe UI" w:eastAsia="Calibri" w:hAnsi="Segoe UI" w:cs="Segoe UI"/>
          <w:kern w:val="0"/>
          <w:sz w:val="22"/>
          <w:szCs w:val="20"/>
          <w14:ligatures w14:val="none"/>
        </w:rPr>
        <w:t xml:space="preserve">ocal </w:t>
      </w:r>
      <w:r w:rsidR="00BD2FB3" w:rsidRPr="00BD2FB3">
        <w:rPr>
          <w:rFonts w:ascii="Segoe UI" w:eastAsia="Calibri" w:hAnsi="Segoe UI" w:cs="Segoe UI"/>
          <w:kern w:val="0"/>
          <w:sz w:val="22"/>
          <w:szCs w:val="20"/>
          <w14:ligatures w14:val="none"/>
        </w:rPr>
        <w:t>G</w:t>
      </w:r>
      <w:r w:rsidR="00BD2FB3">
        <w:rPr>
          <w:rFonts w:ascii="Segoe UI" w:eastAsia="Calibri" w:hAnsi="Segoe UI" w:cs="Segoe UI"/>
          <w:kern w:val="0"/>
          <w:sz w:val="22"/>
          <w:szCs w:val="20"/>
          <w14:ligatures w14:val="none"/>
        </w:rPr>
        <w:t>overnment</w:t>
      </w:r>
    </w:p>
    <w:p w14:paraId="458863F6" w14:textId="34FA4D2F" w:rsidR="00253F79" w:rsidRPr="00253F79" w:rsidRDefault="00253F79" w:rsidP="00D63220">
      <w:pPr>
        <w:numPr>
          <w:ilvl w:val="0"/>
          <w:numId w:val="3"/>
        </w:numPr>
        <w:spacing w:before="120" w:after="120" w:line="259" w:lineRule="auto"/>
        <w:jc w:val="both"/>
        <w:rPr>
          <w:rFonts w:ascii="Segoe UI" w:eastAsia="Calibri" w:hAnsi="Segoe UI" w:cs="Segoe UI"/>
          <w:kern w:val="0"/>
          <w:sz w:val="22"/>
          <w:szCs w:val="20"/>
          <w14:ligatures w14:val="none"/>
        </w:rPr>
      </w:pPr>
      <w:r w:rsidRPr="00253F79">
        <w:rPr>
          <w:rFonts w:ascii="Segoe UI" w:eastAsia="Calibri" w:hAnsi="Segoe UI" w:cs="Segoe UI"/>
          <w:kern w:val="0"/>
          <w:sz w:val="22"/>
          <w:szCs w:val="20"/>
          <w14:ligatures w14:val="none"/>
        </w:rPr>
        <w:t xml:space="preserve">Data produced by </w:t>
      </w:r>
      <w:r w:rsidR="004301FE">
        <w:rPr>
          <w:rFonts w:ascii="Segoe UI" w:eastAsia="Calibri" w:hAnsi="Segoe UI" w:cs="Segoe UI"/>
          <w:kern w:val="0"/>
          <w:sz w:val="22"/>
          <w:szCs w:val="20"/>
          <w14:ligatures w14:val="none"/>
        </w:rPr>
        <w:t>Essex County Council</w:t>
      </w:r>
      <w:r w:rsidRPr="00253F79">
        <w:rPr>
          <w:rFonts w:ascii="Segoe UI" w:eastAsia="Calibri" w:hAnsi="Segoe UI" w:cs="Segoe UI"/>
          <w:kern w:val="0"/>
          <w:sz w:val="22"/>
          <w:szCs w:val="20"/>
          <w14:ligatures w14:val="none"/>
        </w:rPr>
        <w:t xml:space="preserve"> in relation to the size and characteristics of many of the </w:t>
      </w:r>
      <w:r w:rsidR="009A4F3E">
        <w:rPr>
          <w:rFonts w:ascii="Segoe UI" w:eastAsia="Calibri" w:hAnsi="Segoe UI" w:cs="Segoe UI"/>
          <w:kern w:val="0"/>
          <w:sz w:val="22"/>
          <w:szCs w:val="20"/>
          <w14:ligatures w14:val="none"/>
        </w:rPr>
        <w:t>population groups</w:t>
      </w:r>
      <w:r w:rsidRPr="00253F79">
        <w:rPr>
          <w:rFonts w:ascii="Segoe UI" w:eastAsia="Calibri" w:hAnsi="Segoe UI" w:cs="Segoe UI"/>
          <w:kern w:val="0"/>
          <w:sz w:val="22"/>
          <w:szCs w:val="20"/>
          <w14:ligatures w14:val="none"/>
        </w:rPr>
        <w:t xml:space="preserve"> listed in the table below</w:t>
      </w:r>
    </w:p>
    <w:p w14:paraId="1C6FA6B7" w14:textId="77777777" w:rsidR="00253F79" w:rsidRPr="00253F79" w:rsidRDefault="00253F79" w:rsidP="00D63220">
      <w:pPr>
        <w:numPr>
          <w:ilvl w:val="0"/>
          <w:numId w:val="3"/>
        </w:numPr>
        <w:spacing w:before="120" w:after="120" w:line="259" w:lineRule="auto"/>
        <w:jc w:val="both"/>
        <w:rPr>
          <w:rFonts w:ascii="Segoe UI" w:eastAsia="Calibri" w:hAnsi="Segoe UI" w:cs="Segoe UI"/>
          <w:kern w:val="0"/>
          <w:sz w:val="22"/>
          <w:szCs w:val="20"/>
          <w14:ligatures w14:val="none"/>
        </w:rPr>
      </w:pPr>
      <w:r w:rsidRPr="00253F79">
        <w:rPr>
          <w:rFonts w:ascii="Segoe UI" w:eastAsia="Calibri" w:hAnsi="Segoe UI" w:cs="Segoe UI"/>
          <w:kern w:val="0"/>
          <w:sz w:val="22"/>
          <w:szCs w:val="20"/>
          <w14:ligatures w14:val="none"/>
        </w:rPr>
        <w:t>Data produced by the 12 Essex district, borough and city councils</w:t>
      </w:r>
    </w:p>
    <w:p w14:paraId="025B85DD" w14:textId="77777777" w:rsidR="00253F79" w:rsidRPr="00253F79" w:rsidRDefault="00253F79" w:rsidP="00D63220">
      <w:pPr>
        <w:numPr>
          <w:ilvl w:val="0"/>
          <w:numId w:val="3"/>
        </w:numPr>
        <w:spacing w:before="120" w:after="120" w:line="259" w:lineRule="auto"/>
        <w:jc w:val="both"/>
        <w:rPr>
          <w:rFonts w:ascii="Segoe UI" w:eastAsia="Calibri" w:hAnsi="Segoe UI" w:cs="Segoe UI"/>
          <w:kern w:val="0"/>
          <w:sz w:val="22"/>
          <w:szCs w:val="20"/>
          <w14:ligatures w14:val="none"/>
        </w:rPr>
      </w:pPr>
      <w:r w:rsidRPr="00253F79">
        <w:rPr>
          <w:rFonts w:ascii="Segoe UI" w:eastAsia="Calibri" w:hAnsi="Segoe UI" w:cs="Segoe UI"/>
          <w:kern w:val="0"/>
          <w:sz w:val="22"/>
          <w:szCs w:val="20"/>
          <w14:ligatures w14:val="none"/>
        </w:rPr>
        <w:t>Expertise and insights from a wide range of stakeholders</w:t>
      </w:r>
    </w:p>
    <w:p w14:paraId="0C2B186D" w14:textId="550C8AB7"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 xml:space="preserve">The estimates of the need for supported and specialist housing and accommodation are produced in five-year intervals from a base year of 2024. In general, the larger the size of the </w:t>
      </w:r>
      <w:r w:rsidR="009A4F3E">
        <w:rPr>
          <w:rFonts w:ascii="Segoe UI" w:hAnsi="Segoe UI" w:cs="Segoe UI"/>
          <w:sz w:val="22"/>
          <w:szCs w:val="22"/>
        </w:rPr>
        <w:t>population groups</w:t>
      </w:r>
      <w:r w:rsidRPr="00253F79">
        <w:rPr>
          <w:rFonts w:ascii="Segoe UI" w:hAnsi="Segoe UI" w:cs="Segoe UI"/>
          <w:sz w:val="22"/>
          <w:szCs w:val="22"/>
        </w:rPr>
        <w:t xml:space="preserve"> the longer the </w:t>
      </w:r>
      <w:proofErr w:type="gramStart"/>
      <w:r w:rsidRPr="00253F79">
        <w:rPr>
          <w:rFonts w:ascii="Segoe UI" w:hAnsi="Segoe UI" w:cs="Segoe UI"/>
          <w:sz w:val="22"/>
          <w:szCs w:val="22"/>
        </w:rPr>
        <w:t>time period</w:t>
      </w:r>
      <w:proofErr w:type="gramEnd"/>
      <w:r w:rsidRPr="00253F79">
        <w:rPr>
          <w:rFonts w:ascii="Segoe UI" w:hAnsi="Segoe UI" w:cs="Segoe UI"/>
          <w:sz w:val="22"/>
          <w:szCs w:val="22"/>
        </w:rPr>
        <w:t xml:space="preserve"> into the future the estimates of need for supported and specialist housing and accommodation cover. For example, estimates of need for specialised and supported housing for older people are estimated to 2044 whereas estimates of need for short term supported housing for vulnerable young people are estimated to 2029. </w:t>
      </w:r>
    </w:p>
    <w:p w14:paraId="6C54B65C" w14:textId="370385C3"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 xml:space="preserve">The table below shows estimated need for supported and specialist housing and accommodation for the </w:t>
      </w:r>
      <w:r w:rsidR="009A4F3E">
        <w:rPr>
          <w:rFonts w:ascii="Segoe UI" w:hAnsi="Segoe UI" w:cs="Segoe UI"/>
          <w:sz w:val="22"/>
          <w:szCs w:val="22"/>
        </w:rPr>
        <w:t>population groups</w:t>
      </w:r>
      <w:r w:rsidRPr="00253F79">
        <w:rPr>
          <w:rFonts w:ascii="Segoe UI" w:hAnsi="Segoe UI" w:cs="Segoe UI"/>
          <w:sz w:val="22"/>
          <w:szCs w:val="22"/>
        </w:rPr>
        <w:t xml:space="preserve"> covered by this research in Essex over the period to 2044.</w:t>
      </w:r>
    </w:p>
    <w:p w14:paraId="08E4D111" w14:textId="77777777" w:rsidR="00253F79" w:rsidRPr="00253F79" w:rsidRDefault="00253F79" w:rsidP="00D63220">
      <w:pPr>
        <w:jc w:val="both"/>
        <w:rPr>
          <w:rFonts w:ascii="Segoe UI" w:hAnsi="Segoe UI" w:cs="Segoe UI"/>
          <w:sz w:val="22"/>
          <w:szCs w:val="22"/>
        </w:rPr>
      </w:pPr>
      <w:bookmarkStart w:id="4" w:name="_Hlk202427768"/>
      <w:r w:rsidRPr="00253F79">
        <w:rPr>
          <w:rFonts w:ascii="Segoe UI" w:hAnsi="Segoe UI" w:cs="Segoe UI"/>
          <w:sz w:val="22"/>
          <w:szCs w:val="22"/>
        </w:rPr>
        <w:t xml:space="preserve">These estimates are further disaggregated by the 12 Essex district, borough and city council areas and by Essex quadrants. </w:t>
      </w:r>
    </w:p>
    <w:bookmarkEnd w:id="4"/>
    <w:p w14:paraId="4D3521DD" w14:textId="77777777"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 xml:space="preserve">It is recommended that these estimates are reviewed and refreshed at least every 5 years. However, the evidence base used to produce these estimates of need for supported and specialist housing and accommodation is available using Power BI tools so can be amended as often as is necessary. </w:t>
      </w:r>
    </w:p>
    <w:p w14:paraId="428956BD" w14:textId="39FF4AB3" w:rsidR="00253F79" w:rsidRPr="00253F79" w:rsidRDefault="00253F79" w:rsidP="00D63220">
      <w:pPr>
        <w:spacing w:after="120" w:line="254" w:lineRule="auto"/>
        <w:jc w:val="both"/>
        <w:rPr>
          <w:rFonts w:ascii="Segoe UI" w:hAnsi="Segoe UI" w:cs="Segoe UI"/>
          <w:sz w:val="22"/>
          <w:szCs w:val="22"/>
        </w:rPr>
      </w:pPr>
      <w:r w:rsidRPr="00253F79">
        <w:rPr>
          <w:rFonts w:ascii="Segoe UI" w:hAnsi="Segoe UI" w:cs="Segoe UI"/>
          <w:sz w:val="22"/>
          <w:szCs w:val="22"/>
        </w:rPr>
        <w:lastRenderedPageBreak/>
        <w:t xml:space="preserve">Estimated need for supported and specialist housing and accommodation for the </w:t>
      </w:r>
      <w:r w:rsidR="009A4F3E">
        <w:rPr>
          <w:rFonts w:ascii="Segoe UI" w:hAnsi="Segoe UI" w:cs="Segoe UI"/>
          <w:sz w:val="22"/>
          <w:szCs w:val="22"/>
        </w:rPr>
        <w:t>population groups</w:t>
      </w:r>
      <w:r w:rsidRPr="00253F79">
        <w:rPr>
          <w:rFonts w:ascii="Segoe UI" w:hAnsi="Segoe UI" w:cs="Segoe UI"/>
          <w:sz w:val="22"/>
          <w:szCs w:val="22"/>
        </w:rPr>
        <w:t xml:space="preserve"> covered by this research in Essex over the period to 2044 (units/dwellings)</w:t>
      </w:r>
    </w:p>
    <w:tbl>
      <w:tblPr>
        <w:tblStyle w:val="GridTable5Dark-Accent4"/>
        <w:tblW w:w="0" w:type="auto"/>
        <w:tblLayout w:type="fixed"/>
        <w:tblLook w:val="04A0" w:firstRow="1" w:lastRow="0" w:firstColumn="1" w:lastColumn="0" w:noHBand="0" w:noVBand="1"/>
      </w:tblPr>
      <w:tblGrid>
        <w:gridCol w:w="5665"/>
        <w:gridCol w:w="851"/>
        <w:gridCol w:w="850"/>
        <w:gridCol w:w="851"/>
        <w:gridCol w:w="799"/>
      </w:tblGrid>
      <w:tr w:rsidR="00253F79" w:rsidRPr="00253F79" w14:paraId="64F95E82" w14:textId="7777777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665" w:type="dxa"/>
            <w:shd w:val="clear" w:color="auto" w:fill="FBCAD0"/>
            <w:noWrap/>
            <w:hideMark/>
          </w:tcPr>
          <w:p w14:paraId="29D175AA" w14:textId="147AB49A" w:rsidR="00253F79" w:rsidRPr="00253F79" w:rsidRDefault="009A4F3E" w:rsidP="00253F79">
            <w:pPr>
              <w:rPr>
                <w:rFonts w:eastAsia="Times New Roman" w:cs="Segoe UI"/>
                <w:color w:val="000000"/>
              </w:rPr>
            </w:pPr>
            <w:r>
              <w:rPr>
                <w:rFonts w:eastAsia="Times New Roman" w:cs="Segoe UI"/>
                <w:color w:val="000000"/>
              </w:rPr>
              <w:t>Population groups</w:t>
            </w:r>
          </w:p>
        </w:tc>
        <w:tc>
          <w:tcPr>
            <w:tcW w:w="851" w:type="dxa"/>
            <w:shd w:val="clear" w:color="auto" w:fill="FBCAD0"/>
            <w:noWrap/>
            <w:hideMark/>
          </w:tcPr>
          <w:p w14:paraId="639BCEE7" w14:textId="77777777" w:rsidR="00253F79" w:rsidRPr="00253F79" w:rsidRDefault="00253F79" w:rsidP="00253F7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53F79">
              <w:rPr>
                <w:rFonts w:eastAsia="Times New Roman" w:cs="Segoe UI"/>
                <w:color w:val="000000"/>
              </w:rPr>
              <w:t>2029</w:t>
            </w:r>
          </w:p>
        </w:tc>
        <w:tc>
          <w:tcPr>
            <w:tcW w:w="850" w:type="dxa"/>
            <w:shd w:val="clear" w:color="auto" w:fill="FBCAD0"/>
            <w:noWrap/>
            <w:hideMark/>
          </w:tcPr>
          <w:p w14:paraId="6B5D4D15" w14:textId="77777777" w:rsidR="00253F79" w:rsidRPr="00253F79" w:rsidRDefault="00253F79" w:rsidP="00253F7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53F79">
              <w:rPr>
                <w:rFonts w:eastAsia="Times New Roman" w:cs="Segoe UI"/>
                <w:color w:val="000000"/>
              </w:rPr>
              <w:t>2034</w:t>
            </w:r>
          </w:p>
        </w:tc>
        <w:tc>
          <w:tcPr>
            <w:tcW w:w="851" w:type="dxa"/>
            <w:shd w:val="clear" w:color="auto" w:fill="FBCAD0"/>
            <w:noWrap/>
            <w:hideMark/>
          </w:tcPr>
          <w:p w14:paraId="7562FE4F" w14:textId="77777777" w:rsidR="00253F79" w:rsidRPr="00253F79" w:rsidRDefault="00253F79" w:rsidP="00253F7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53F79">
              <w:rPr>
                <w:rFonts w:eastAsia="Times New Roman" w:cs="Segoe UI"/>
                <w:color w:val="000000"/>
              </w:rPr>
              <w:t>2039</w:t>
            </w:r>
          </w:p>
        </w:tc>
        <w:tc>
          <w:tcPr>
            <w:tcW w:w="799" w:type="dxa"/>
            <w:shd w:val="clear" w:color="auto" w:fill="FBCAD0"/>
            <w:noWrap/>
            <w:hideMark/>
          </w:tcPr>
          <w:p w14:paraId="71C31B40" w14:textId="77777777" w:rsidR="00253F79" w:rsidRPr="00253F79" w:rsidRDefault="00253F79" w:rsidP="00253F7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53F79">
              <w:rPr>
                <w:rFonts w:eastAsia="Times New Roman" w:cs="Segoe UI"/>
                <w:color w:val="000000"/>
              </w:rPr>
              <w:t>2044</w:t>
            </w:r>
          </w:p>
        </w:tc>
      </w:tr>
      <w:tr w:rsidR="00253F79" w:rsidRPr="00253F79" w14:paraId="277EFC1C"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DAB8F98" w14:textId="77777777" w:rsidR="00253F79" w:rsidRPr="00253F79" w:rsidRDefault="00253F79" w:rsidP="00253F79">
            <w:pPr>
              <w:rPr>
                <w:rFonts w:eastAsia="Times New Roman" w:cs="Segoe UI"/>
                <w:color w:val="000000"/>
              </w:rPr>
            </w:pPr>
            <w:r w:rsidRPr="00253F79">
              <w:rPr>
                <w:rFonts w:eastAsia="Times New Roman" w:cs="Segoe UI"/>
                <w:color w:val="000000"/>
              </w:rPr>
              <w:t>People with learning disability/people with learning disability who are Autistic</w:t>
            </w:r>
          </w:p>
        </w:tc>
        <w:tc>
          <w:tcPr>
            <w:tcW w:w="851" w:type="dxa"/>
            <w:noWrap/>
            <w:vAlign w:val="center"/>
            <w:hideMark/>
          </w:tcPr>
          <w:p w14:paraId="49B0A969"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hideMark/>
          </w:tcPr>
          <w:p w14:paraId="19601044"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155CC27E"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229E21AF"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253F79" w:rsidRPr="00253F79" w14:paraId="78AC58BC"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D9A873A"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Supported housing</w:t>
            </w:r>
          </w:p>
        </w:tc>
        <w:tc>
          <w:tcPr>
            <w:tcW w:w="851" w:type="dxa"/>
            <w:noWrap/>
            <w:vAlign w:val="center"/>
            <w:hideMark/>
          </w:tcPr>
          <w:p w14:paraId="3C4299BB" w14:textId="0583D7D5"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107</w:t>
            </w:r>
          </w:p>
        </w:tc>
        <w:tc>
          <w:tcPr>
            <w:tcW w:w="850" w:type="dxa"/>
            <w:noWrap/>
            <w:vAlign w:val="center"/>
            <w:hideMark/>
          </w:tcPr>
          <w:p w14:paraId="621076B8" w14:textId="2FEFF762"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211</w:t>
            </w:r>
          </w:p>
        </w:tc>
        <w:tc>
          <w:tcPr>
            <w:tcW w:w="851" w:type="dxa"/>
            <w:noWrap/>
            <w:vAlign w:val="center"/>
            <w:hideMark/>
          </w:tcPr>
          <w:p w14:paraId="2CA75E3E" w14:textId="1E838862"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319</w:t>
            </w:r>
          </w:p>
        </w:tc>
        <w:tc>
          <w:tcPr>
            <w:tcW w:w="799" w:type="dxa"/>
            <w:noWrap/>
            <w:vAlign w:val="center"/>
            <w:hideMark/>
          </w:tcPr>
          <w:p w14:paraId="2BD72B7E" w14:textId="0F343AFD"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2F728516"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6D52DF2"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Shared Lives* accommodation</w:t>
            </w:r>
          </w:p>
        </w:tc>
        <w:tc>
          <w:tcPr>
            <w:tcW w:w="851" w:type="dxa"/>
            <w:noWrap/>
            <w:vAlign w:val="center"/>
            <w:hideMark/>
          </w:tcPr>
          <w:p w14:paraId="3B5043F4" w14:textId="47FE93D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27</w:t>
            </w:r>
          </w:p>
        </w:tc>
        <w:tc>
          <w:tcPr>
            <w:tcW w:w="850" w:type="dxa"/>
            <w:noWrap/>
            <w:vAlign w:val="center"/>
            <w:hideMark/>
          </w:tcPr>
          <w:p w14:paraId="114BB379" w14:textId="501FFD5D"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56</w:t>
            </w:r>
          </w:p>
        </w:tc>
        <w:tc>
          <w:tcPr>
            <w:tcW w:w="851" w:type="dxa"/>
            <w:noWrap/>
            <w:vAlign w:val="center"/>
            <w:hideMark/>
          </w:tcPr>
          <w:p w14:paraId="2030D58B" w14:textId="38266F9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87</w:t>
            </w:r>
          </w:p>
        </w:tc>
        <w:tc>
          <w:tcPr>
            <w:tcW w:w="799" w:type="dxa"/>
            <w:noWrap/>
            <w:vAlign w:val="center"/>
            <w:hideMark/>
          </w:tcPr>
          <w:p w14:paraId="0C7CEBE6" w14:textId="01558234"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38F778D5"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7686F1D" w14:textId="036ACFEF" w:rsidR="00253F79" w:rsidRPr="00253F79" w:rsidRDefault="00253F79" w:rsidP="00253F79">
            <w:pPr>
              <w:rPr>
                <w:rFonts w:eastAsia="Times New Roman" w:cs="Segoe UI"/>
                <w:color w:val="000000"/>
              </w:rPr>
            </w:pPr>
            <w:r w:rsidRPr="00253F79">
              <w:rPr>
                <w:rFonts w:eastAsia="Times New Roman" w:cs="Segoe UI"/>
                <w:color w:val="000000"/>
              </w:rPr>
              <w:t xml:space="preserve">Vulnerable young people including </w:t>
            </w:r>
            <w:r w:rsidR="00803E1D">
              <w:rPr>
                <w:rFonts w:eastAsia="Times New Roman" w:cs="Segoe UI"/>
                <w:color w:val="000000"/>
              </w:rPr>
              <w:t>c</w:t>
            </w:r>
            <w:r w:rsidRPr="00253F79">
              <w:rPr>
                <w:rFonts w:eastAsia="Times New Roman" w:cs="Segoe UI"/>
                <w:color w:val="000000"/>
              </w:rPr>
              <w:t xml:space="preserve">are leavers </w:t>
            </w:r>
          </w:p>
        </w:tc>
        <w:tc>
          <w:tcPr>
            <w:tcW w:w="851" w:type="dxa"/>
            <w:noWrap/>
            <w:vAlign w:val="center"/>
          </w:tcPr>
          <w:p w14:paraId="5C7B885F"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0A2B8061"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41E8B0E0"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6D65E97"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253F79" w:rsidRPr="00253F79" w14:paraId="7BED0774" w14:textId="77777777" w:rsidTr="00205E7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8E36324"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Supported housing</w:t>
            </w:r>
          </w:p>
        </w:tc>
        <w:tc>
          <w:tcPr>
            <w:tcW w:w="851" w:type="dxa"/>
            <w:noWrap/>
            <w:vAlign w:val="center"/>
            <w:hideMark/>
          </w:tcPr>
          <w:p w14:paraId="165F14CD" w14:textId="276EFF0C"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77</w:t>
            </w:r>
          </w:p>
        </w:tc>
        <w:tc>
          <w:tcPr>
            <w:tcW w:w="850" w:type="dxa"/>
            <w:noWrap/>
            <w:vAlign w:val="center"/>
            <w:hideMark/>
          </w:tcPr>
          <w:p w14:paraId="58ADC334" w14:textId="4365F2DE"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851" w:type="dxa"/>
            <w:noWrap/>
            <w:vAlign w:val="center"/>
            <w:hideMark/>
          </w:tcPr>
          <w:p w14:paraId="1D268DB7" w14:textId="0E012C7E"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799" w:type="dxa"/>
            <w:noWrap/>
            <w:vAlign w:val="center"/>
            <w:hideMark/>
          </w:tcPr>
          <w:p w14:paraId="6B176791" w14:textId="5890595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0AC8C6A9" w14:textId="77777777" w:rsidTr="00205E7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F43EEFE"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Move on housing**</w:t>
            </w:r>
          </w:p>
        </w:tc>
        <w:tc>
          <w:tcPr>
            <w:tcW w:w="851" w:type="dxa"/>
            <w:noWrap/>
            <w:vAlign w:val="center"/>
            <w:hideMark/>
          </w:tcPr>
          <w:p w14:paraId="7C3457DE" w14:textId="4EAF4EA9" w:rsidR="00253F79" w:rsidRPr="00253F79" w:rsidRDefault="00205E77"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128</w:t>
            </w:r>
          </w:p>
        </w:tc>
        <w:tc>
          <w:tcPr>
            <w:tcW w:w="850" w:type="dxa"/>
            <w:noWrap/>
            <w:vAlign w:val="center"/>
            <w:hideMark/>
          </w:tcPr>
          <w:p w14:paraId="7F1BD86E" w14:textId="0AD92F95"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851" w:type="dxa"/>
            <w:noWrap/>
            <w:vAlign w:val="center"/>
            <w:hideMark/>
          </w:tcPr>
          <w:p w14:paraId="6A4AECAB" w14:textId="16FB1FAA"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799" w:type="dxa"/>
            <w:noWrap/>
            <w:vAlign w:val="center"/>
            <w:hideMark/>
          </w:tcPr>
          <w:p w14:paraId="57664DF0" w14:textId="36E6C5FE"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4491AC0E" w14:textId="77777777" w:rsidTr="00205E7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379E609" w14:textId="5F163AD1" w:rsidR="00253F79" w:rsidRPr="00253F79" w:rsidRDefault="00253F79" w:rsidP="00253F79">
            <w:pPr>
              <w:rPr>
                <w:rFonts w:eastAsia="Times New Roman" w:cs="Segoe UI"/>
                <w:color w:val="000000"/>
              </w:rPr>
            </w:pPr>
            <w:r w:rsidRPr="00253F79">
              <w:rPr>
                <w:rFonts w:eastAsia="Times New Roman" w:cs="Segoe UI"/>
                <w:color w:val="000000"/>
              </w:rPr>
              <w:t xml:space="preserve">Children in </w:t>
            </w:r>
            <w:r w:rsidR="00356023">
              <w:rPr>
                <w:rFonts w:eastAsia="Times New Roman" w:cs="Segoe UI"/>
                <w:color w:val="000000"/>
              </w:rPr>
              <w:t>C</w:t>
            </w:r>
            <w:r w:rsidRPr="00253F79">
              <w:rPr>
                <w:rFonts w:eastAsia="Times New Roman" w:cs="Segoe UI"/>
                <w:color w:val="000000"/>
              </w:rPr>
              <w:t xml:space="preserve">are who need residential care </w:t>
            </w:r>
          </w:p>
        </w:tc>
        <w:tc>
          <w:tcPr>
            <w:tcW w:w="851" w:type="dxa"/>
            <w:noWrap/>
            <w:vAlign w:val="center"/>
            <w:hideMark/>
          </w:tcPr>
          <w:p w14:paraId="067ABA4B"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hideMark/>
          </w:tcPr>
          <w:p w14:paraId="2D498C9D"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79A433CE"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2B645EB2"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253F79" w:rsidRPr="00253F79" w14:paraId="42BE2FEB"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3826350"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 xml:space="preserve">Number of residential care placements required </w:t>
            </w:r>
          </w:p>
        </w:tc>
        <w:tc>
          <w:tcPr>
            <w:tcW w:w="851" w:type="dxa"/>
            <w:noWrap/>
            <w:vAlign w:val="center"/>
            <w:hideMark/>
          </w:tcPr>
          <w:p w14:paraId="5C28BFD0" w14:textId="7FEE04B7" w:rsidR="00253F79" w:rsidRPr="00253F79" w:rsidRDefault="00205E77"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200</w:t>
            </w:r>
          </w:p>
        </w:tc>
        <w:tc>
          <w:tcPr>
            <w:tcW w:w="850" w:type="dxa"/>
            <w:noWrap/>
            <w:vAlign w:val="center"/>
            <w:hideMark/>
          </w:tcPr>
          <w:p w14:paraId="225380E8" w14:textId="1D1B691F"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851" w:type="dxa"/>
            <w:noWrap/>
            <w:vAlign w:val="center"/>
            <w:hideMark/>
          </w:tcPr>
          <w:p w14:paraId="7884FECC" w14:textId="762DF82D"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799" w:type="dxa"/>
            <w:noWrap/>
            <w:vAlign w:val="center"/>
            <w:hideMark/>
          </w:tcPr>
          <w:p w14:paraId="212FD2FE" w14:textId="20C31BA1"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7D44A693" w14:textId="77777777" w:rsidTr="00205E7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5411574" w14:textId="77777777" w:rsidR="00253F79" w:rsidRPr="00253F79" w:rsidRDefault="00253F79" w:rsidP="00253F79">
            <w:pPr>
              <w:rPr>
                <w:rFonts w:eastAsia="Times New Roman" w:cs="Segoe UI"/>
                <w:color w:val="000000"/>
              </w:rPr>
            </w:pPr>
            <w:r w:rsidRPr="00253F79">
              <w:rPr>
                <w:rFonts w:eastAsia="Times New Roman" w:cs="Segoe UI"/>
                <w:color w:val="000000"/>
              </w:rPr>
              <w:t xml:space="preserve">People with mental health needs </w:t>
            </w:r>
          </w:p>
        </w:tc>
        <w:tc>
          <w:tcPr>
            <w:tcW w:w="851" w:type="dxa"/>
            <w:noWrap/>
            <w:vAlign w:val="center"/>
            <w:hideMark/>
          </w:tcPr>
          <w:p w14:paraId="7CE0B6C3"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hideMark/>
          </w:tcPr>
          <w:p w14:paraId="53D05CD0"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7B8568B5"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480EDD17"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253F79" w:rsidRPr="00253F79" w14:paraId="13C80CB4"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DB752D5"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Supported housing</w:t>
            </w:r>
          </w:p>
        </w:tc>
        <w:tc>
          <w:tcPr>
            <w:tcW w:w="851" w:type="dxa"/>
            <w:noWrap/>
            <w:vAlign w:val="center"/>
            <w:hideMark/>
          </w:tcPr>
          <w:p w14:paraId="0CF191EB" w14:textId="5D369386"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35</w:t>
            </w:r>
          </w:p>
        </w:tc>
        <w:tc>
          <w:tcPr>
            <w:tcW w:w="850" w:type="dxa"/>
            <w:noWrap/>
            <w:vAlign w:val="center"/>
            <w:hideMark/>
          </w:tcPr>
          <w:p w14:paraId="2A77A45D" w14:textId="0241502E"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70</w:t>
            </w:r>
          </w:p>
        </w:tc>
        <w:tc>
          <w:tcPr>
            <w:tcW w:w="851" w:type="dxa"/>
            <w:noWrap/>
            <w:vAlign w:val="center"/>
            <w:hideMark/>
          </w:tcPr>
          <w:p w14:paraId="4AE93BE8" w14:textId="073C8990"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105</w:t>
            </w:r>
          </w:p>
        </w:tc>
        <w:tc>
          <w:tcPr>
            <w:tcW w:w="799" w:type="dxa"/>
            <w:noWrap/>
            <w:vAlign w:val="center"/>
            <w:hideMark/>
          </w:tcPr>
          <w:p w14:paraId="70AC0EFE" w14:textId="258D3F45"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5A209856"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C9C148D"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Move on housing**</w:t>
            </w:r>
          </w:p>
        </w:tc>
        <w:tc>
          <w:tcPr>
            <w:tcW w:w="851" w:type="dxa"/>
            <w:noWrap/>
            <w:vAlign w:val="center"/>
            <w:hideMark/>
          </w:tcPr>
          <w:p w14:paraId="0ACD6A26" w14:textId="23EBF345" w:rsidR="00253F79" w:rsidRPr="00253F79" w:rsidRDefault="000A200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t>90</w:t>
            </w:r>
          </w:p>
        </w:tc>
        <w:tc>
          <w:tcPr>
            <w:tcW w:w="850" w:type="dxa"/>
            <w:noWrap/>
            <w:vAlign w:val="center"/>
            <w:hideMark/>
          </w:tcPr>
          <w:p w14:paraId="056DF047" w14:textId="147420B3"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851" w:type="dxa"/>
            <w:noWrap/>
            <w:vAlign w:val="center"/>
            <w:hideMark/>
          </w:tcPr>
          <w:p w14:paraId="65A7774F" w14:textId="04EFE93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799" w:type="dxa"/>
            <w:noWrap/>
            <w:vAlign w:val="center"/>
            <w:hideMark/>
          </w:tcPr>
          <w:p w14:paraId="6498EF48" w14:textId="63E5B80B"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533ADBE1" w14:textId="77777777" w:rsidTr="00205E77">
        <w:trPr>
          <w:trHeight w:val="823"/>
        </w:trPr>
        <w:tc>
          <w:tcPr>
            <w:cnfStyle w:val="001000000000" w:firstRow="0" w:lastRow="0" w:firstColumn="1" w:lastColumn="0" w:oddVBand="0" w:evenVBand="0" w:oddHBand="0" w:evenHBand="0" w:firstRowFirstColumn="0" w:firstRowLastColumn="0" w:lastRowFirstColumn="0" w:lastRowLastColumn="0"/>
            <w:tcW w:w="5665" w:type="dxa"/>
            <w:hideMark/>
          </w:tcPr>
          <w:p w14:paraId="2F810CC3" w14:textId="77777777" w:rsidR="00253F79" w:rsidRPr="00253F79" w:rsidRDefault="00253F79" w:rsidP="00253F79">
            <w:pPr>
              <w:rPr>
                <w:rFonts w:eastAsia="Times New Roman" w:cs="Segoe UI"/>
                <w:color w:val="000000"/>
              </w:rPr>
            </w:pPr>
            <w:r w:rsidRPr="00253F79">
              <w:rPr>
                <w:rFonts w:eastAsia="Times New Roman" w:cs="Segoe UI"/>
                <w:color w:val="000000"/>
              </w:rPr>
              <w:t xml:space="preserve">People with a physical/sensory disability, including wheelchair users and people with other long-term conditions </w:t>
            </w:r>
          </w:p>
        </w:tc>
        <w:tc>
          <w:tcPr>
            <w:tcW w:w="851" w:type="dxa"/>
            <w:noWrap/>
            <w:vAlign w:val="center"/>
          </w:tcPr>
          <w:p w14:paraId="04D34F70"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399B30D0"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11AC6D16"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EE1B073"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253F79" w:rsidRPr="00253F79" w14:paraId="481C9E62"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412381C"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Wheelchair accessible housing</w:t>
            </w:r>
            <w:r w:rsidRPr="00B75C78">
              <w:rPr>
                <w:rFonts w:eastAsia="Times New Roman" w:cs="Segoe UI"/>
                <w:b w:val="0"/>
                <w:bCs w:val="0"/>
                <w:color w:val="000000"/>
                <w:vertAlign w:val="superscript"/>
              </w:rPr>
              <w:footnoteReference w:id="2"/>
            </w:r>
            <w:r w:rsidRPr="00B75C78">
              <w:rPr>
                <w:rFonts w:eastAsia="Times New Roman" w:cs="Segoe UI"/>
                <w:b w:val="0"/>
                <w:bCs w:val="0"/>
                <w:color w:val="000000"/>
              </w:rPr>
              <w:t xml:space="preserve"> </w:t>
            </w:r>
          </w:p>
        </w:tc>
        <w:tc>
          <w:tcPr>
            <w:tcW w:w="851" w:type="dxa"/>
            <w:noWrap/>
            <w:vAlign w:val="center"/>
            <w:hideMark/>
          </w:tcPr>
          <w:p w14:paraId="19FF36D5" w14:textId="6B90FB1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2,109</w:t>
            </w:r>
          </w:p>
        </w:tc>
        <w:tc>
          <w:tcPr>
            <w:tcW w:w="850" w:type="dxa"/>
            <w:noWrap/>
            <w:vAlign w:val="center"/>
            <w:hideMark/>
          </w:tcPr>
          <w:p w14:paraId="6EE746BE" w14:textId="202C6ABD"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2,228</w:t>
            </w:r>
          </w:p>
        </w:tc>
        <w:tc>
          <w:tcPr>
            <w:tcW w:w="851" w:type="dxa"/>
            <w:noWrap/>
            <w:vAlign w:val="center"/>
            <w:hideMark/>
          </w:tcPr>
          <w:p w14:paraId="3991DE29" w14:textId="355CFD1A"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2,315</w:t>
            </w:r>
          </w:p>
        </w:tc>
        <w:tc>
          <w:tcPr>
            <w:tcW w:w="799" w:type="dxa"/>
            <w:noWrap/>
            <w:vAlign w:val="center"/>
            <w:hideMark/>
          </w:tcPr>
          <w:p w14:paraId="2C049D8B" w14:textId="386D5711"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2,416</w:t>
            </w:r>
          </w:p>
        </w:tc>
      </w:tr>
      <w:tr w:rsidR="00253F79" w:rsidRPr="00253F79" w14:paraId="3946DC36"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CF4FAFC"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Supported housing</w:t>
            </w:r>
          </w:p>
        </w:tc>
        <w:tc>
          <w:tcPr>
            <w:tcW w:w="851" w:type="dxa"/>
            <w:noWrap/>
            <w:vAlign w:val="center"/>
            <w:hideMark/>
          </w:tcPr>
          <w:p w14:paraId="2D4D3FCF" w14:textId="2A61D6AB"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45</w:t>
            </w:r>
          </w:p>
        </w:tc>
        <w:tc>
          <w:tcPr>
            <w:tcW w:w="850" w:type="dxa"/>
            <w:noWrap/>
            <w:vAlign w:val="center"/>
            <w:hideMark/>
          </w:tcPr>
          <w:p w14:paraId="0795ACC3" w14:textId="56FCAC0D"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90</w:t>
            </w:r>
          </w:p>
        </w:tc>
        <w:tc>
          <w:tcPr>
            <w:tcW w:w="851" w:type="dxa"/>
            <w:noWrap/>
            <w:vAlign w:val="center"/>
            <w:hideMark/>
          </w:tcPr>
          <w:p w14:paraId="14117009" w14:textId="4E8B1E14"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135</w:t>
            </w:r>
          </w:p>
        </w:tc>
        <w:tc>
          <w:tcPr>
            <w:tcW w:w="799" w:type="dxa"/>
            <w:noWrap/>
            <w:vAlign w:val="center"/>
            <w:hideMark/>
          </w:tcPr>
          <w:p w14:paraId="7C03CFC6" w14:textId="0B1EAF5B"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126A36D7" w14:textId="77777777" w:rsidTr="00205E7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E7AD211" w14:textId="77777777" w:rsidR="00253F79" w:rsidRPr="00253F79" w:rsidRDefault="00253F79" w:rsidP="00253F79">
            <w:pPr>
              <w:rPr>
                <w:rFonts w:eastAsia="Times New Roman" w:cs="Segoe UI"/>
                <w:color w:val="000000"/>
              </w:rPr>
            </w:pPr>
            <w:r w:rsidRPr="00253F79">
              <w:rPr>
                <w:rFonts w:eastAsia="Times New Roman" w:cs="Segoe UI"/>
                <w:color w:val="000000"/>
              </w:rPr>
              <w:t>Victims, survivors and perpetrators of domestic abuse</w:t>
            </w:r>
          </w:p>
        </w:tc>
        <w:tc>
          <w:tcPr>
            <w:tcW w:w="851" w:type="dxa"/>
            <w:noWrap/>
            <w:vAlign w:val="center"/>
          </w:tcPr>
          <w:p w14:paraId="78D9B6D5"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5347EF81"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9BC17E2"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0FED01C9"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253F79" w:rsidRPr="00253F79" w14:paraId="3DB56ACA"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FC6A023"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Safe accommodation</w:t>
            </w:r>
          </w:p>
        </w:tc>
        <w:tc>
          <w:tcPr>
            <w:tcW w:w="851" w:type="dxa"/>
            <w:noWrap/>
            <w:vAlign w:val="center"/>
            <w:hideMark/>
          </w:tcPr>
          <w:p w14:paraId="51FA23DF" w14:textId="51B807CF" w:rsidR="00253F79" w:rsidRPr="00253F79" w:rsidRDefault="00310A56"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6</w:t>
            </w:r>
            <w:r w:rsidR="0070460B" w:rsidRPr="00D958A7">
              <w:t>8</w:t>
            </w:r>
          </w:p>
        </w:tc>
        <w:tc>
          <w:tcPr>
            <w:tcW w:w="850" w:type="dxa"/>
            <w:noWrap/>
            <w:vAlign w:val="center"/>
            <w:hideMark/>
          </w:tcPr>
          <w:p w14:paraId="043F14F5" w14:textId="3DD7A6C3" w:rsidR="00253F79" w:rsidRPr="00253F79" w:rsidRDefault="0070460B"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81</w:t>
            </w:r>
          </w:p>
        </w:tc>
        <w:tc>
          <w:tcPr>
            <w:tcW w:w="851" w:type="dxa"/>
            <w:noWrap/>
            <w:vAlign w:val="center"/>
            <w:hideMark/>
          </w:tcPr>
          <w:p w14:paraId="0313A08C" w14:textId="537F8177" w:rsidR="00253F79" w:rsidRPr="00253F79" w:rsidRDefault="0070460B"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9</w:t>
            </w:r>
            <w:r w:rsidR="003C06F2" w:rsidRPr="00D958A7">
              <w:t>5</w:t>
            </w:r>
          </w:p>
        </w:tc>
        <w:tc>
          <w:tcPr>
            <w:tcW w:w="799" w:type="dxa"/>
            <w:noWrap/>
            <w:vAlign w:val="center"/>
            <w:hideMark/>
          </w:tcPr>
          <w:p w14:paraId="2302CE6A" w14:textId="71F8D22F"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25898DAA" w14:textId="77777777" w:rsidTr="00205E7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3CE8D4A" w14:textId="77777777" w:rsidR="00253F79" w:rsidRPr="00253F79" w:rsidRDefault="00253F79" w:rsidP="00253F79">
            <w:pPr>
              <w:rPr>
                <w:rFonts w:eastAsia="Times New Roman" w:cs="Segoe UI"/>
                <w:color w:val="000000"/>
              </w:rPr>
            </w:pPr>
            <w:r w:rsidRPr="00253F79">
              <w:rPr>
                <w:rFonts w:eastAsia="Times New Roman" w:cs="Segoe UI"/>
                <w:color w:val="000000"/>
              </w:rPr>
              <w:t xml:space="preserve">Older people </w:t>
            </w:r>
          </w:p>
        </w:tc>
        <w:tc>
          <w:tcPr>
            <w:tcW w:w="851" w:type="dxa"/>
            <w:noWrap/>
            <w:vAlign w:val="center"/>
            <w:hideMark/>
          </w:tcPr>
          <w:p w14:paraId="560F3BC7" w14:textId="47F27BEB"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850" w:type="dxa"/>
            <w:noWrap/>
            <w:vAlign w:val="center"/>
            <w:hideMark/>
          </w:tcPr>
          <w:p w14:paraId="217530B7" w14:textId="63DE3953"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851" w:type="dxa"/>
            <w:noWrap/>
            <w:vAlign w:val="center"/>
            <w:hideMark/>
          </w:tcPr>
          <w:p w14:paraId="27DA93C8" w14:textId="368E5383"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c>
          <w:tcPr>
            <w:tcW w:w="799" w:type="dxa"/>
            <w:noWrap/>
            <w:vAlign w:val="center"/>
            <w:hideMark/>
          </w:tcPr>
          <w:p w14:paraId="07641515" w14:textId="1E49269A"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r w:rsidR="00253F79" w:rsidRPr="00253F79" w14:paraId="79A4CD31"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90C6DBA"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 xml:space="preserve">Retirement/sheltered housing </w:t>
            </w:r>
          </w:p>
        </w:tc>
        <w:tc>
          <w:tcPr>
            <w:tcW w:w="851" w:type="dxa"/>
            <w:noWrap/>
            <w:vAlign w:val="center"/>
            <w:hideMark/>
          </w:tcPr>
          <w:p w14:paraId="5CDA5089" w14:textId="69E0D95E"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4,941</w:t>
            </w:r>
          </w:p>
        </w:tc>
        <w:tc>
          <w:tcPr>
            <w:tcW w:w="850" w:type="dxa"/>
            <w:noWrap/>
            <w:vAlign w:val="center"/>
            <w:hideMark/>
          </w:tcPr>
          <w:p w14:paraId="3E507B0D" w14:textId="015F3419"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8,254</w:t>
            </w:r>
          </w:p>
        </w:tc>
        <w:tc>
          <w:tcPr>
            <w:tcW w:w="851" w:type="dxa"/>
            <w:noWrap/>
            <w:vAlign w:val="center"/>
            <w:hideMark/>
          </w:tcPr>
          <w:p w14:paraId="308D6F0D" w14:textId="07BE998F"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11,531</w:t>
            </w:r>
          </w:p>
        </w:tc>
        <w:tc>
          <w:tcPr>
            <w:tcW w:w="799" w:type="dxa"/>
            <w:noWrap/>
            <w:vAlign w:val="center"/>
            <w:hideMark/>
          </w:tcPr>
          <w:p w14:paraId="3CEA0A95" w14:textId="7CD5C4CE"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14,690</w:t>
            </w:r>
          </w:p>
        </w:tc>
      </w:tr>
      <w:tr w:rsidR="00253F79" w:rsidRPr="00253F79" w14:paraId="5E5DE944"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260D38D"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Extra care housing***</w:t>
            </w:r>
          </w:p>
        </w:tc>
        <w:tc>
          <w:tcPr>
            <w:tcW w:w="851" w:type="dxa"/>
            <w:noWrap/>
            <w:vAlign w:val="center"/>
            <w:hideMark/>
          </w:tcPr>
          <w:p w14:paraId="17A0A0B7" w14:textId="0EC896A0"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3,411</w:t>
            </w:r>
          </w:p>
        </w:tc>
        <w:tc>
          <w:tcPr>
            <w:tcW w:w="850" w:type="dxa"/>
            <w:noWrap/>
            <w:vAlign w:val="center"/>
            <w:hideMark/>
          </w:tcPr>
          <w:p w14:paraId="084253D1" w14:textId="08C77D6F"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5,165</w:t>
            </w:r>
          </w:p>
        </w:tc>
        <w:tc>
          <w:tcPr>
            <w:tcW w:w="851" w:type="dxa"/>
            <w:noWrap/>
            <w:vAlign w:val="center"/>
            <w:hideMark/>
          </w:tcPr>
          <w:p w14:paraId="73962967" w14:textId="40E2530C"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6,900</w:t>
            </w:r>
          </w:p>
        </w:tc>
        <w:tc>
          <w:tcPr>
            <w:tcW w:w="799" w:type="dxa"/>
            <w:noWrap/>
            <w:vAlign w:val="center"/>
            <w:hideMark/>
          </w:tcPr>
          <w:p w14:paraId="62BF4243" w14:textId="10F99B3B"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8,573</w:t>
            </w:r>
          </w:p>
        </w:tc>
      </w:tr>
      <w:tr w:rsidR="00253F79" w:rsidRPr="00253F79" w14:paraId="656831BF"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3CAC93E"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Residential care home (beds)</w:t>
            </w:r>
          </w:p>
        </w:tc>
        <w:tc>
          <w:tcPr>
            <w:tcW w:w="851" w:type="dxa"/>
            <w:noWrap/>
            <w:vAlign w:val="center"/>
            <w:hideMark/>
          </w:tcPr>
          <w:p w14:paraId="25972CD0" w14:textId="64C8F2BD"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23</w:t>
            </w:r>
          </w:p>
        </w:tc>
        <w:tc>
          <w:tcPr>
            <w:tcW w:w="850" w:type="dxa"/>
            <w:noWrap/>
            <w:vAlign w:val="center"/>
            <w:hideMark/>
          </w:tcPr>
          <w:p w14:paraId="339EE082" w14:textId="210712EC"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1,072</w:t>
            </w:r>
          </w:p>
        </w:tc>
        <w:tc>
          <w:tcPr>
            <w:tcW w:w="851" w:type="dxa"/>
            <w:noWrap/>
            <w:vAlign w:val="center"/>
            <w:hideMark/>
          </w:tcPr>
          <w:p w14:paraId="7117B6DC" w14:textId="3699EDBE"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1,357</w:t>
            </w:r>
          </w:p>
        </w:tc>
        <w:tc>
          <w:tcPr>
            <w:tcW w:w="799" w:type="dxa"/>
            <w:noWrap/>
            <w:vAlign w:val="center"/>
            <w:hideMark/>
          </w:tcPr>
          <w:p w14:paraId="35CF1BBF" w14:textId="6F28865D"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1,625</w:t>
            </w:r>
          </w:p>
        </w:tc>
      </w:tr>
      <w:tr w:rsidR="00253F79" w:rsidRPr="00253F79" w14:paraId="4F820792" w14:textId="77777777" w:rsidTr="00205E7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949518A"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Nursing care home (beds)</w:t>
            </w:r>
          </w:p>
        </w:tc>
        <w:tc>
          <w:tcPr>
            <w:tcW w:w="851" w:type="dxa"/>
            <w:noWrap/>
            <w:vAlign w:val="center"/>
            <w:hideMark/>
          </w:tcPr>
          <w:p w14:paraId="3CC9FD37" w14:textId="1BF04A38"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814</w:t>
            </w:r>
          </w:p>
        </w:tc>
        <w:tc>
          <w:tcPr>
            <w:tcW w:w="850" w:type="dxa"/>
            <w:noWrap/>
            <w:vAlign w:val="center"/>
            <w:hideMark/>
          </w:tcPr>
          <w:p w14:paraId="2C03F7E8" w14:textId="20F8DA0A"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1,805</w:t>
            </w:r>
          </w:p>
        </w:tc>
        <w:tc>
          <w:tcPr>
            <w:tcW w:w="851" w:type="dxa"/>
            <w:noWrap/>
            <w:vAlign w:val="center"/>
            <w:hideMark/>
          </w:tcPr>
          <w:p w14:paraId="2F4A395A" w14:textId="5153C47A"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2,532</w:t>
            </w:r>
          </w:p>
        </w:tc>
        <w:tc>
          <w:tcPr>
            <w:tcW w:w="799" w:type="dxa"/>
            <w:noWrap/>
            <w:vAlign w:val="center"/>
            <w:hideMark/>
          </w:tcPr>
          <w:p w14:paraId="4D8702C4" w14:textId="01D340FC"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3,329</w:t>
            </w:r>
          </w:p>
        </w:tc>
      </w:tr>
      <w:tr w:rsidR="00253F79" w:rsidRPr="00253F79" w14:paraId="49E95EA4" w14:textId="77777777" w:rsidTr="00205E77">
        <w:trPr>
          <w:trHeight w:val="908"/>
        </w:trPr>
        <w:tc>
          <w:tcPr>
            <w:cnfStyle w:val="001000000000" w:firstRow="0" w:lastRow="0" w:firstColumn="1" w:lastColumn="0" w:oddVBand="0" w:evenVBand="0" w:oddHBand="0" w:evenHBand="0" w:firstRowFirstColumn="0" w:firstRowLastColumn="0" w:lastRowFirstColumn="0" w:lastRowLastColumn="0"/>
            <w:tcW w:w="5665" w:type="dxa"/>
            <w:hideMark/>
          </w:tcPr>
          <w:p w14:paraId="4A695B3B" w14:textId="0A4C6C08" w:rsidR="00253F79" w:rsidRPr="00253F79" w:rsidRDefault="00253F79" w:rsidP="00253F79">
            <w:pPr>
              <w:rPr>
                <w:rFonts w:eastAsia="Times New Roman" w:cs="Segoe UI"/>
                <w:color w:val="000000"/>
              </w:rPr>
            </w:pPr>
            <w:r w:rsidRPr="00253F79">
              <w:rPr>
                <w:rFonts w:eastAsia="Times New Roman" w:cs="Segoe UI"/>
                <w:color w:val="000000"/>
              </w:rPr>
              <w:t xml:space="preserve">People with </w:t>
            </w:r>
            <w:r w:rsidR="00B97B00" w:rsidRPr="00253F79">
              <w:rPr>
                <w:rFonts w:eastAsia="Times New Roman" w:cs="Segoe UI"/>
                <w:color w:val="000000"/>
              </w:rPr>
              <w:t>lower-level</w:t>
            </w:r>
            <w:r w:rsidRPr="00253F79">
              <w:rPr>
                <w:rFonts w:eastAsia="Times New Roman" w:cs="Segoe UI"/>
                <w:color w:val="000000"/>
              </w:rPr>
              <w:t xml:space="preserve"> needs who may </w:t>
            </w:r>
            <w:r w:rsidR="00AD57CE">
              <w:rPr>
                <w:rFonts w:eastAsia="Times New Roman" w:cs="Segoe UI"/>
                <w:color w:val="000000"/>
              </w:rPr>
              <w:t>not draw on adult social care from Essex County Council</w:t>
            </w:r>
            <w:r w:rsidRPr="00253F79">
              <w:rPr>
                <w:rFonts w:eastAsia="Times New Roman" w:cs="Segoe UI"/>
                <w:color w:val="000000"/>
              </w:rPr>
              <w:t xml:space="preserve"> but have support needs that affect their housing and/or accommodation</w:t>
            </w:r>
          </w:p>
        </w:tc>
        <w:tc>
          <w:tcPr>
            <w:tcW w:w="851" w:type="dxa"/>
            <w:noWrap/>
            <w:vAlign w:val="center"/>
          </w:tcPr>
          <w:p w14:paraId="46DDD58D"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47566A5F"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593BAAC8"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6113A68D" w14:textId="7777777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253F79" w:rsidRPr="00253F79" w14:paraId="1BA05772" w14:textId="77777777" w:rsidTr="00205E77">
        <w:trPr>
          <w:trHeight w:val="288"/>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8E0973E" w14:textId="77777777" w:rsidR="00253F79" w:rsidRPr="00B75C78" w:rsidRDefault="00253F79" w:rsidP="00253F79">
            <w:pPr>
              <w:rPr>
                <w:rFonts w:eastAsia="Times New Roman" w:cs="Segoe UI"/>
                <w:b w:val="0"/>
                <w:bCs w:val="0"/>
                <w:color w:val="000000"/>
              </w:rPr>
            </w:pPr>
            <w:r w:rsidRPr="00B75C78">
              <w:rPr>
                <w:rFonts w:eastAsia="Times New Roman" w:cs="Segoe UI"/>
                <w:b w:val="0"/>
                <w:bCs w:val="0"/>
                <w:color w:val="000000"/>
              </w:rPr>
              <w:t>Supported housing</w:t>
            </w:r>
          </w:p>
        </w:tc>
        <w:tc>
          <w:tcPr>
            <w:tcW w:w="851" w:type="dxa"/>
            <w:noWrap/>
            <w:vAlign w:val="center"/>
            <w:hideMark/>
          </w:tcPr>
          <w:p w14:paraId="7B16DAF2" w14:textId="20E4DEF1"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1,039</w:t>
            </w:r>
          </w:p>
        </w:tc>
        <w:tc>
          <w:tcPr>
            <w:tcW w:w="850" w:type="dxa"/>
            <w:noWrap/>
            <w:vAlign w:val="center"/>
            <w:hideMark/>
          </w:tcPr>
          <w:p w14:paraId="36DA634F" w14:textId="28AA363E"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1,072</w:t>
            </w:r>
          </w:p>
        </w:tc>
        <w:tc>
          <w:tcPr>
            <w:tcW w:w="851" w:type="dxa"/>
            <w:noWrap/>
            <w:vAlign w:val="center"/>
            <w:hideMark/>
          </w:tcPr>
          <w:p w14:paraId="7320AF07" w14:textId="1A3A3B67"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1,096</w:t>
            </w:r>
          </w:p>
        </w:tc>
        <w:tc>
          <w:tcPr>
            <w:tcW w:w="799" w:type="dxa"/>
            <w:noWrap/>
            <w:vAlign w:val="center"/>
            <w:hideMark/>
          </w:tcPr>
          <w:p w14:paraId="47E79DDF" w14:textId="3EBA4D55" w:rsidR="00253F79" w:rsidRPr="00253F79" w:rsidRDefault="00253F79" w:rsidP="00253F7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958A7">
              <w:t>-</w:t>
            </w:r>
          </w:p>
        </w:tc>
      </w:tr>
    </w:tbl>
    <w:p w14:paraId="71476550" w14:textId="77777777" w:rsidR="00253F79" w:rsidRPr="00253F79" w:rsidRDefault="00253F79" w:rsidP="00253F79">
      <w:pPr>
        <w:spacing w:after="0" w:line="240" w:lineRule="auto"/>
        <w:rPr>
          <w:rFonts w:ascii="Segoe UI" w:hAnsi="Segoe UI" w:cs="Segoe UI"/>
          <w:sz w:val="18"/>
          <w:szCs w:val="18"/>
        </w:rPr>
      </w:pPr>
      <w:r w:rsidRPr="00253F79">
        <w:rPr>
          <w:rFonts w:ascii="Segoe UI" w:hAnsi="Segoe UI" w:cs="Segoe UI"/>
          <w:sz w:val="18"/>
          <w:szCs w:val="18"/>
        </w:rPr>
        <w:t>Estimated need is non-cumulative.</w:t>
      </w:r>
    </w:p>
    <w:p w14:paraId="5B06910B" w14:textId="77777777" w:rsidR="00253F79" w:rsidRPr="00253F79" w:rsidRDefault="00253F79" w:rsidP="00253F79">
      <w:pPr>
        <w:spacing w:after="0" w:line="240" w:lineRule="auto"/>
        <w:rPr>
          <w:rFonts w:ascii="Segoe UI" w:hAnsi="Segoe UI" w:cs="Segoe UI"/>
          <w:sz w:val="18"/>
          <w:szCs w:val="18"/>
        </w:rPr>
      </w:pPr>
      <w:r w:rsidRPr="00253F79">
        <w:rPr>
          <w:rFonts w:ascii="Segoe UI" w:hAnsi="Segoe UI" w:cs="Segoe UI"/>
          <w:sz w:val="18"/>
          <w:szCs w:val="18"/>
        </w:rPr>
        <w:t>* Shared Lives. This is not new provision/new build but the number of people who require host families to support them in the host families’ home</w:t>
      </w:r>
    </w:p>
    <w:p w14:paraId="25F72AE4" w14:textId="77777777" w:rsidR="00253F79" w:rsidRPr="00253F79" w:rsidRDefault="00253F79" w:rsidP="00253F79">
      <w:pPr>
        <w:spacing w:after="0" w:line="240" w:lineRule="auto"/>
        <w:rPr>
          <w:rFonts w:ascii="Segoe UI" w:hAnsi="Segoe UI" w:cs="Segoe UI"/>
          <w:sz w:val="18"/>
          <w:szCs w:val="18"/>
        </w:rPr>
      </w:pPr>
      <w:r w:rsidRPr="00253F79">
        <w:rPr>
          <w:rFonts w:ascii="Segoe UI" w:hAnsi="Segoe UI" w:cs="Segoe UI"/>
          <w:sz w:val="18"/>
          <w:szCs w:val="18"/>
        </w:rPr>
        <w:t xml:space="preserve">** Move on housing. This refers to the estimated need for general needs housing (in the social housing sector and private sector) that people will need when they move on from shorter term supported housing. Estimates are shown as the annual requirement at the specified </w:t>
      </w:r>
      <w:proofErr w:type="gramStart"/>
      <w:r w:rsidRPr="00253F79">
        <w:rPr>
          <w:rFonts w:ascii="Segoe UI" w:hAnsi="Segoe UI" w:cs="Segoe UI"/>
          <w:sz w:val="18"/>
          <w:szCs w:val="18"/>
        </w:rPr>
        <w:t>time period</w:t>
      </w:r>
      <w:proofErr w:type="gramEnd"/>
      <w:r w:rsidRPr="00253F79">
        <w:rPr>
          <w:rFonts w:ascii="Segoe UI" w:hAnsi="Segoe UI" w:cs="Segoe UI"/>
          <w:sz w:val="18"/>
          <w:szCs w:val="18"/>
        </w:rPr>
        <w:t xml:space="preserve">. The need for move-on housing is not modelled beyond 2029 as need beyond this timeframe will depend on operational factors such as length of stay in supported housing as well as whether the estimated need for future supported housing is met. </w:t>
      </w:r>
    </w:p>
    <w:p w14:paraId="163522C8" w14:textId="53A06B7C" w:rsidR="00253F79" w:rsidRPr="00253F79" w:rsidRDefault="00253F79" w:rsidP="00253F79">
      <w:pPr>
        <w:spacing w:after="0" w:line="240" w:lineRule="auto"/>
        <w:rPr>
          <w:rFonts w:ascii="Segoe UI" w:hAnsi="Segoe UI" w:cs="Segoe UI"/>
          <w:sz w:val="18"/>
          <w:szCs w:val="18"/>
        </w:rPr>
      </w:pPr>
      <w:r w:rsidRPr="00253F79">
        <w:rPr>
          <w:rFonts w:ascii="Segoe UI" w:hAnsi="Segoe UI" w:cs="Segoe UI"/>
          <w:sz w:val="18"/>
          <w:szCs w:val="18"/>
        </w:rPr>
        <w:t xml:space="preserve">*** Extra care housing. </w:t>
      </w:r>
      <w:r w:rsidR="004301FE">
        <w:rPr>
          <w:rFonts w:ascii="Segoe UI" w:hAnsi="Segoe UI" w:cs="Segoe UI"/>
          <w:sz w:val="18"/>
          <w:szCs w:val="18"/>
        </w:rPr>
        <w:t>Essex County Council</w:t>
      </w:r>
      <w:r w:rsidRPr="00253F79">
        <w:rPr>
          <w:rFonts w:ascii="Segoe UI" w:hAnsi="Segoe UI" w:cs="Segoe UI"/>
          <w:sz w:val="18"/>
          <w:szCs w:val="18"/>
        </w:rPr>
        <w:t xml:space="preserve"> commissioned extra care is also for adults with a disability, mental health need both over and under the age of 55 where extra care is suitable to meet their needs</w:t>
      </w:r>
    </w:p>
    <w:p w14:paraId="0F83FDBE" w14:textId="77777777" w:rsidR="00253F79" w:rsidRPr="00253F79" w:rsidRDefault="00253F79" w:rsidP="00253F79">
      <w:pPr>
        <w:rPr>
          <w:rFonts w:ascii="Segoe UI" w:hAnsi="Segoe UI" w:cs="Segoe UI"/>
          <w:sz w:val="22"/>
          <w:szCs w:val="22"/>
        </w:rPr>
      </w:pPr>
    </w:p>
    <w:p w14:paraId="55AA2682" w14:textId="7B493B95" w:rsidR="00253F79" w:rsidRPr="00253F79" w:rsidRDefault="00253F79" w:rsidP="00253F79">
      <w:pPr>
        <w:rPr>
          <w:rFonts w:ascii="Segoe UI" w:hAnsi="Segoe UI" w:cs="Segoe UI"/>
          <w:sz w:val="22"/>
          <w:szCs w:val="22"/>
        </w:rPr>
      </w:pPr>
      <w:r w:rsidRPr="00253F79">
        <w:rPr>
          <w:rFonts w:ascii="Segoe UI" w:hAnsi="Segoe UI" w:cs="Segoe UI"/>
          <w:sz w:val="22"/>
          <w:szCs w:val="22"/>
        </w:rPr>
        <w:lastRenderedPageBreak/>
        <w:t>The evidence base produced showing estimated need for supported and specialist housing and accommodation is designed to enable the current local authorities in Essex and future unitary local authorities</w:t>
      </w:r>
      <w:r w:rsidR="0066527D">
        <w:rPr>
          <w:rFonts w:ascii="Segoe UI" w:hAnsi="Segoe UI" w:cs="Segoe UI"/>
          <w:sz w:val="22"/>
          <w:szCs w:val="22"/>
        </w:rPr>
        <w:t xml:space="preserve"> and </w:t>
      </w:r>
      <w:r w:rsidR="00B976DB">
        <w:rPr>
          <w:rFonts w:ascii="Segoe UI" w:hAnsi="Segoe UI" w:cs="Segoe UI"/>
          <w:sz w:val="22"/>
          <w:szCs w:val="22"/>
        </w:rPr>
        <w:t xml:space="preserve">future Greater Essex </w:t>
      </w:r>
      <w:r w:rsidR="0066527D">
        <w:rPr>
          <w:rFonts w:ascii="Segoe UI" w:hAnsi="Segoe UI" w:cs="Segoe UI"/>
          <w:sz w:val="22"/>
          <w:szCs w:val="22"/>
        </w:rPr>
        <w:t>Mayor</w:t>
      </w:r>
      <w:r w:rsidRPr="00253F79">
        <w:rPr>
          <w:rFonts w:ascii="Segoe UI" w:hAnsi="Segoe UI" w:cs="Segoe UI"/>
          <w:sz w:val="22"/>
          <w:szCs w:val="22"/>
        </w:rPr>
        <w:t xml:space="preserve"> to produce the following:</w:t>
      </w:r>
    </w:p>
    <w:p w14:paraId="7B9423D0" w14:textId="77777777" w:rsidR="00253F79" w:rsidRPr="00253F79" w:rsidRDefault="00253F79" w:rsidP="00253F79">
      <w:pPr>
        <w:numPr>
          <w:ilvl w:val="0"/>
          <w:numId w:val="3"/>
        </w:numPr>
        <w:spacing w:after="120" w:line="259" w:lineRule="auto"/>
        <w:ind w:left="714" w:hanging="357"/>
        <w:jc w:val="both"/>
        <w:rPr>
          <w:rFonts w:ascii="Segoe UI" w:eastAsia="Calibri" w:hAnsi="Segoe UI" w:cs="Segoe UI"/>
          <w:kern w:val="0"/>
          <w:sz w:val="22"/>
          <w:szCs w:val="20"/>
          <w14:ligatures w14:val="none"/>
        </w:rPr>
      </w:pPr>
      <w:r w:rsidRPr="00253F79">
        <w:rPr>
          <w:rFonts w:ascii="Segoe UI" w:eastAsia="Calibri" w:hAnsi="Segoe UI" w:cs="Segoe UI"/>
          <w:kern w:val="0"/>
          <w:sz w:val="22"/>
          <w:szCs w:val="20"/>
          <w14:ligatures w14:val="none"/>
        </w:rPr>
        <w:t xml:space="preserve">Commissioning intentions for supported and specialist housing and accommodation </w:t>
      </w:r>
    </w:p>
    <w:p w14:paraId="7D2ED38D" w14:textId="28DE7D15" w:rsidR="00253F79" w:rsidRPr="00253F79" w:rsidRDefault="00253F79" w:rsidP="00253F79">
      <w:pPr>
        <w:numPr>
          <w:ilvl w:val="0"/>
          <w:numId w:val="3"/>
        </w:numPr>
        <w:spacing w:after="120" w:line="259" w:lineRule="auto"/>
        <w:ind w:left="714" w:hanging="357"/>
        <w:jc w:val="both"/>
        <w:rPr>
          <w:rFonts w:ascii="Segoe UI" w:eastAsia="Calibri" w:hAnsi="Segoe UI" w:cs="Segoe UI"/>
          <w:kern w:val="0"/>
          <w:sz w:val="22"/>
          <w:szCs w:val="20"/>
          <w14:ligatures w14:val="none"/>
        </w:rPr>
      </w:pPr>
      <w:r w:rsidRPr="00253F79">
        <w:rPr>
          <w:rFonts w:ascii="Segoe UI" w:eastAsia="Calibri" w:hAnsi="Segoe UI" w:cs="Segoe UI"/>
          <w:kern w:val="0"/>
          <w:sz w:val="22"/>
          <w:szCs w:val="20"/>
          <w14:ligatures w14:val="none"/>
        </w:rPr>
        <w:t>Market position statements, for example</w:t>
      </w:r>
      <w:r w:rsidR="00971C60">
        <w:rPr>
          <w:rFonts w:ascii="Segoe UI" w:eastAsia="Calibri" w:hAnsi="Segoe UI" w:cs="Segoe UI"/>
          <w:kern w:val="0"/>
          <w:sz w:val="22"/>
          <w:szCs w:val="20"/>
          <w14:ligatures w14:val="none"/>
        </w:rPr>
        <w:t>,</w:t>
      </w:r>
      <w:r w:rsidRPr="00253F79">
        <w:rPr>
          <w:rFonts w:ascii="Segoe UI" w:eastAsia="Calibri" w:hAnsi="Segoe UI" w:cs="Segoe UI"/>
          <w:kern w:val="0"/>
          <w:sz w:val="22"/>
          <w:szCs w:val="20"/>
          <w14:ligatures w14:val="none"/>
        </w:rPr>
        <w:t xml:space="preserve"> in relation to housing and for supported and specialist housing and accommodation for older people or to cover the supported and specialist housing and accommodation requirements of working age adults with Care Act eligible needs</w:t>
      </w:r>
    </w:p>
    <w:p w14:paraId="0876C522" w14:textId="0CFCB32D" w:rsidR="00253F79" w:rsidRPr="00253F79" w:rsidRDefault="00253F79" w:rsidP="00253F79">
      <w:pPr>
        <w:numPr>
          <w:ilvl w:val="0"/>
          <w:numId w:val="3"/>
        </w:numPr>
        <w:spacing w:after="120" w:line="259" w:lineRule="auto"/>
        <w:ind w:left="714" w:hanging="357"/>
        <w:jc w:val="both"/>
        <w:rPr>
          <w:rFonts w:ascii="Segoe UI" w:eastAsia="Calibri" w:hAnsi="Segoe UI" w:cs="Segoe UI"/>
          <w:kern w:val="0"/>
          <w:sz w:val="22"/>
          <w:szCs w:val="20"/>
          <w14:ligatures w14:val="none"/>
        </w:rPr>
      </w:pPr>
      <w:r w:rsidRPr="00253F79">
        <w:rPr>
          <w:rFonts w:ascii="Segoe UI" w:eastAsia="Calibri" w:hAnsi="Segoe UI" w:cs="Segoe UI"/>
          <w:kern w:val="0"/>
          <w:sz w:val="22"/>
          <w:szCs w:val="20"/>
          <w14:ligatures w14:val="none"/>
        </w:rPr>
        <w:t>Other local housing plans and strategies, for example</w:t>
      </w:r>
      <w:r w:rsidR="009B7EC1">
        <w:rPr>
          <w:rFonts w:ascii="Segoe UI" w:eastAsia="Calibri" w:hAnsi="Segoe UI" w:cs="Segoe UI"/>
          <w:kern w:val="0"/>
          <w:sz w:val="22"/>
          <w:szCs w:val="20"/>
          <w14:ligatures w14:val="none"/>
        </w:rPr>
        <w:t>,</w:t>
      </w:r>
      <w:r w:rsidRPr="00253F79">
        <w:rPr>
          <w:rFonts w:ascii="Segoe UI" w:eastAsia="Calibri" w:hAnsi="Segoe UI" w:cs="Segoe UI"/>
          <w:kern w:val="0"/>
          <w:sz w:val="22"/>
          <w:szCs w:val="20"/>
          <w14:ligatures w14:val="none"/>
        </w:rPr>
        <w:t xml:space="preserve"> identifying the potential need for supported and specialist housing and accommodation that can be delivered and accommodated in the proposed new towns/garden villages in Essex </w:t>
      </w:r>
    </w:p>
    <w:p w14:paraId="4F755509" w14:textId="6EAB9B82" w:rsidR="00253F79" w:rsidRPr="00253F79" w:rsidRDefault="00253F79" w:rsidP="00253F79">
      <w:pPr>
        <w:numPr>
          <w:ilvl w:val="0"/>
          <w:numId w:val="3"/>
        </w:numPr>
        <w:spacing w:after="120" w:line="259" w:lineRule="auto"/>
        <w:ind w:left="714" w:hanging="357"/>
        <w:jc w:val="both"/>
        <w:rPr>
          <w:rFonts w:ascii="Segoe UI" w:eastAsia="Calibri" w:hAnsi="Segoe UI" w:cs="Segoe UI"/>
          <w:kern w:val="0"/>
          <w:sz w:val="22"/>
          <w:szCs w:val="20"/>
          <w14:ligatures w14:val="none"/>
        </w:rPr>
      </w:pPr>
      <w:r w:rsidRPr="00253F79">
        <w:rPr>
          <w:rFonts w:ascii="Segoe UI" w:eastAsia="Calibri" w:hAnsi="Segoe UI" w:cs="Segoe UI"/>
          <w:kern w:val="0"/>
          <w:sz w:val="22"/>
          <w:szCs w:val="20"/>
          <w14:ligatures w14:val="none"/>
        </w:rPr>
        <w:t>Supplementary Planning Documents</w:t>
      </w:r>
      <w:r w:rsidR="00AC1012">
        <w:rPr>
          <w:rFonts w:ascii="Segoe UI" w:eastAsia="Calibri" w:hAnsi="Segoe UI" w:cs="Segoe UI"/>
          <w:kern w:val="0"/>
          <w:sz w:val="22"/>
          <w:szCs w:val="20"/>
          <w14:ligatures w14:val="none"/>
        </w:rPr>
        <w:t>, local housing need assessments,</w:t>
      </w:r>
      <w:r w:rsidRPr="00253F79">
        <w:rPr>
          <w:rFonts w:ascii="Segoe UI" w:eastAsia="Calibri" w:hAnsi="Segoe UI" w:cs="Segoe UI"/>
          <w:kern w:val="0"/>
          <w:sz w:val="22"/>
          <w:szCs w:val="20"/>
          <w14:ligatures w14:val="none"/>
        </w:rPr>
        <w:t xml:space="preserve"> and other planning guidance for housing developers in relation to, for example, the proportion of affordable homes that could potentially be delivered as supported and specialised housing and accommodation</w:t>
      </w:r>
    </w:p>
    <w:p w14:paraId="634C1023" w14:textId="1E7C20E0"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 xml:space="preserve">The evidence produced showing estimated need for supported and specialist housing and accommodation is intended to provide a part of the evidence base for the next iteration of Local </w:t>
      </w:r>
      <w:r w:rsidR="0094627D" w:rsidRPr="00253F79">
        <w:rPr>
          <w:rFonts w:ascii="Segoe UI" w:hAnsi="Segoe UI" w:cs="Segoe UI"/>
          <w:sz w:val="22"/>
          <w:szCs w:val="22"/>
        </w:rPr>
        <w:t xml:space="preserve">Plans, </w:t>
      </w:r>
      <w:r w:rsidR="0094627D">
        <w:rPr>
          <w:rFonts w:ascii="Segoe UI" w:hAnsi="Segoe UI" w:cs="Segoe UI"/>
          <w:sz w:val="22"/>
          <w:szCs w:val="22"/>
        </w:rPr>
        <w:t xml:space="preserve">and future Unitary Local Plans and the Spatial Development Strategy to be produced by the Greater Essex Mayor. </w:t>
      </w:r>
    </w:p>
    <w:p w14:paraId="7813EEB2" w14:textId="11222707"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The evidence of the need for supported and specialist housing and accommodation provides a baseline for both the current local authorities in Essex and the future unitary local authorities in Essex to meet statutory responsibilities placed on local authorities under Supported Housing (Regulatory Oversight) Act (2023)</w:t>
      </w:r>
      <w:r w:rsidRPr="00253F79">
        <w:rPr>
          <w:rFonts w:ascii="Segoe UI" w:hAnsi="Segoe UI" w:cs="Segoe UI"/>
          <w:sz w:val="22"/>
          <w:szCs w:val="22"/>
          <w:vertAlign w:val="superscript"/>
        </w:rPr>
        <w:footnoteReference w:id="3"/>
      </w:r>
      <w:r w:rsidRPr="00253F79">
        <w:rPr>
          <w:rFonts w:ascii="Segoe UI" w:hAnsi="Segoe UI" w:cs="Segoe UI"/>
          <w:sz w:val="22"/>
          <w:szCs w:val="22"/>
        </w:rPr>
        <w:t xml:space="preserve">. </w:t>
      </w:r>
    </w:p>
    <w:p w14:paraId="2FB916A8" w14:textId="77777777"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 xml:space="preserve">A key challenge in addressing the identified estimated need for a range of supported and specialist housing and accommodation is developing additional supply of affordable housing, particularly general needs social housing at social and affordable rents. </w:t>
      </w:r>
    </w:p>
    <w:p w14:paraId="6AA6E566" w14:textId="77777777" w:rsidR="00253F79" w:rsidRPr="00253F79" w:rsidRDefault="00253F79" w:rsidP="00D63220">
      <w:pPr>
        <w:jc w:val="both"/>
        <w:rPr>
          <w:rFonts w:ascii="Segoe UI" w:hAnsi="Segoe UI" w:cs="Segoe UI"/>
          <w:sz w:val="22"/>
          <w:szCs w:val="22"/>
        </w:rPr>
      </w:pPr>
      <w:r w:rsidRPr="00253F79">
        <w:rPr>
          <w:rFonts w:ascii="Segoe UI" w:hAnsi="Segoe UI" w:cs="Segoe UI"/>
          <w:sz w:val="22"/>
          <w:szCs w:val="22"/>
        </w:rPr>
        <w:t>The evidence of estimated need for supported and specialist housing and accommodation highlights the need for supported housing for a range of people who have low level support needs or who are unlikely to have Care Act eligible needs, but may need support to maintain a tenancy, for example from a floating housing support service.</w:t>
      </w:r>
    </w:p>
    <w:p w14:paraId="3DE912EE" w14:textId="5B8F55BD" w:rsidR="008A6BF3" w:rsidRDefault="00253F79" w:rsidP="00DA7D83">
      <w:pPr>
        <w:jc w:val="both"/>
        <w:rPr>
          <w:rFonts w:ascii="Segoe UI" w:hAnsi="Segoe UI" w:cs="Segoe UI"/>
          <w:sz w:val="22"/>
          <w:szCs w:val="22"/>
        </w:rPr>
      </w:pPr>
      <w:r w:rsidRPr="00253F79">
        <w:rPr>
          <w:rFonts w:ascii="Segoe UI" w:hAnsi="Segoe UI" w:cs="Segoe UI"/>
          <w:sz w:val="22"/>
          <w:szCs w:val="22"/>
        </w:rPr>
        <w:t>Proposals for Local Government Reorganisation in Greater Essex are currently being prepared with the new unitary local authorities planned to be in place by 2028. To be able to use this evidence fully by any future unitary local authorities in Essex</w:t>
      </w:r>
      <w:r w:rsidR="00245BAA" w:rsidRPr="00245BAA">
        <w:t xml:space="preserve"> </w:t>
      </w:r>
      <w:r w:rsidR="00245BAA" w:rsidRPr="00245BAA">
        <w:rPr>
          <w:rFonts w:ascii="Segoe UI" w:hAnsi="Segoe UI" w:cs="Segoe UI"/>
          <w:sz w:val="22"/>
          <w:szCs w:val="22"/>
        </w:rPr>
        <w:t xml:space="preserve">and </w:t>
      </w:r>
      <w:r w:rsidR="00483AC9">
        <w:rPr>
          <w:rFonts w:ascii="Segoe UI" w:hAnsi="Segoe UI" w:cs="Segoe UI"/>
          <w:sz w:val="22"/>
          <w:szCs w:val="22"/>
        </w:rPr>
        <w:t xml:space="preserve">the </w:t>
      </w:r>
      <w:r w:rsidR="00245BAA" w:rsidRPr="00245BAA">
        <w:rPr>
          <w:rFonts w:ascii="Segoe UI" w:hAnsi="Segoe UI" w:cs="Segoe UI"/>
          <w:sz w:val="22"/>
          <w:szCs w:val="22"/>
        </w:rPr>
        <w:t>future Greater Essex Mayor</w:t>
      </w:r>
      <w:r w:rsidRPr="00253F79">
        <w:rPr>
          <w:rFonts w:ascii="Segoe UI" w:hAnsi="Segoe UI" w:cs="Segoe UI"/>
          <w:sz w:val="22"/>
          <w:szCs w:val="22"/>
        </w:rPr>
        <w:t xml:space="preserve">, it would be necessary to undertake equivalent research for Southend-on-Sea and Thurrock. </w:t>
      </w:r>
      <w:r w:rsidR="008A6BF3">
        <w:rPr>
          <w:rFonts w:ascii="Segoe UI" w:hAnsi="Segoe UI" w:cs="Segoe UI"/>
          <w:sz w:val="22"/>
          <w:szCs w:val="22"/>
        </w:rPr>
        <w:br w:type="page"/>
      </w:r>
    </w:p>
    <w:p w14:paraId="5C09AB5B" w14:textId="77777777" w:rsidR="008A6BF3" w:rsidRPr="002418CF" w:rsidRDefault="008A6BF3" w:rsidP="008A6BF3">
      <w:pPr>
        <w:pStyle w:val="Heading1"/>
        <w:numPr>
          <w:ilvl w:val="0"/>
          <w:numId w:val="22"/>
        </w:numPr>
        <w:spacing w:after="120"/>
        <w:rPr>
          <w:rFonts w:cs="Segoe UI"/>
          <w:sz w:val="32"/>
          <w:szCs w:val="32"/>
        </w:rPr>
      </w:pPr>
      <w:bookmarkStart w:id="5" w:name="_Toc204005944"/>
      <w:r w:rsidRPr="002418CF">
        <w:rPr>
          <w:rFonts w:cs="Segoe UI"/>
          <w:sz w:val="32"/>
          <w:szCs w:val="32"/>
        </w:rPr>
        <w:lastRenderedPageBreak/>
        <w:t>Introduction</w:t>
      </w:r>
      <w:bookmarkEnd w:id="5"/>
    </w:p>
    <w:p w14:paraId="3D167C10" w14:textId="7D93465F" w:rsidR="002564C3" w:rsidRPr="002418CF" w:rsidRDefault="002564C3" w:rsidP="002418CF">
      <w:pPr>
        <w:pStyle w:val="Heading2"/>
        <w:rPr>
          <w:rFonts w:ascii="Segoe UI" w:hAnsi="Segoe UI" w:cs="Segoe UI"/>
          <w:sz w:val="28"/>
          <w:szCs w:val="28"/>
        </w:rPr>
      </w:pPr>
      <w:bookmarkStart w:id="6" w:name="_Toc204005945"/>
      <w:r w:rsidRPr="002418CF">
        <w:rPr>
          <w:rFonts w:ascii="Segoe UI" w:hAnsi="Segoe UI" w:cs="Segoe UI"/>
          <w:sz w:val="28"/>
          <w:szCs w:val="28"/>
        </w:rPr>
        <w:t>Context</w:t>
      </w:r>
      <w:bookmarkEnd w:id="6"/>
    </w:p>
    <w:p w14:paraId="5C9DE53A" w14:textId="0B70DFB2" w:rsidR="002A21A0" w:rsidRPr="002A21A0" w:rsidRDefault="002A21A0" w:rsidP="001537E1">
      <w:pPr>
        <w:pStyle w:val="Numberedpara1202"/>
      </w:pPr>
      <w:r w:rsidRPr="002A21A0">
        <w:t xml:space="preserve">Essex is one of the largest two-tier authorities in </w:t>
      </w:r>
      <w:r w:rsidR="00B6667A">
        <w:t>England</w:t>
      </w:r>
      <w:r w:rsidRPr="002A21A0">
        <w:t xml:space="preserve"> with a population of 1.5 million residents living in urban, rural and coastal communities. There are 12 </w:t>
      </w:r>
      <w:r w:rsidR="005F2AB1">
        <w:t>d</w:t>
      </w:r>
      <w:r w:rsidRPr="002A21A0">
        <w:t>istrict</w:t>
      </w:r>
      <w:r w:rsidR="00B6667A">
        <w:t>,</w:t>
      </w:r>
      <w:r w:rsidRPr="002A21A0">
        <w:t xml:space="preserve"> </w:t>
      </w:r>
      <w:r w:rsidR="005F2AB1">
        <w:t>b</w:t>
      </w:r>
      <w:r w:rsidRPr="002A21A0">
        <w:t xml:space="preserve">orough and </w:t>
      </w:r>
      <w:r w:rsidR="005F2AB1">
        <w:t>c</w:t>
      </w:r>
      <w:r w:rsidRPr="002A21A0">
        <w:t xml:space="preserve">ity </w:t>
      </w:r>
      <w:r w:rsidR="005F2AB1">
        <w:t>c</w:t>
      </w:r>
      <w:r w:rsidRPr="002A21A0">
        <w:t xml:space="preserve">ouncils in the </w:t>
      </w:r>
      <w:r w:rsidR="004301FE">
        <w:t>Essex County Council</w:t>
      </w:r>
      <w:r w:rsidR="005F2AB1">
        <w:t xml:space="preserve"> geographic</w:t>
      </w:r>
      <w:r w:rsidRPr="002A21A0">
        <w:t xml:space="preserve"> footprint.  </w:t>
      </w:r>
    </w:p>
    <w:p w14:paraId="31F2D90B" w14:textId="52DBD548" w:rsidR="00917BC7" w:rsidRPr="00917BC7" w:rsidRDefault="002A21A0" w:rsidP="001537E1">
      <w:pPr>
        <w:pStyle w:val="Numberedpara1202"/>
      </w:pPr>
      <w:r w:rsidRPr="002A21A0">
        <w:t xml:space="preserve">Essex has an older population than the England average with the fastest levels of population growth being amongst the 70-74 </w:t>
      </w:r>
      <w:r w:rsidR="00FA07B7">
        <w:t xml:space="preserve">years </w:t>
      </w:r>
      <w:r w:rsidRPr="002A21A0">
        <w:t xml:space="preserve">age group which has grown by 44% over the past decade and nearly twice as fast as </w:t>
      </w:r>
      <w:r w:rsidR="00FA07B7">
        <w:t xml:space="preserve">the </w:t>
      </w:r>
      <w:r w:rsidRPr="002A21A0">
        <w:t xml:space="preserve">working age </w:t>
      </w:r>
      <w:r w:rsidR="00FA07B7">
        <w:t>population</w:t>
      </w:r>
      <w:r w:rsidRPr="002A21A0">
        <w:t xml:space="preserve">. </w:t>
      </w:r>
      <w:r w:rsidR="00FA07B7" w:rsidRPr="002A21A0">
        <w:t>A</w:t>
      </w:r>
      <w:r w:rsidR="00FA07B7">
        <w:t>pproximately</w:t>
      </w:r>
      <w:r w:rsidRPr="002A21A0">
        <w:t xml:space="preserve"> 21% of the Essex population (3</w:t>
      </w:r>
      <w:r w:rsidR="00660B93">
        <w:t>23</w:t>
      </w:r>
      <w:r w:rsidR="003B5900">
        <w:t>,138</w:t>
      </w:r>
      <w:r w:rsidRPr="002A21A0">
        <w:t xml:space="preserve"> people) are over the age of 65, </w:t>
      </w:r>
      <w:r w:rsidRPr="006E7731">
        <w:t>about 21,000 have</w:t>
      </w:r>
      <w:r w:rsidRPr="002A21A0">
        <w:t xml:space="preserve"> a learning disability, and a further 1</w:t>
      </w:r>
      <w:r w:rsidR="00807E1C">
        <w:t>2</w:t>
      </w:r>
      <w:r w:rsidRPr="002A21A0">
        <w:t>,000 have autism</w:t>
      </w:r>
      <w:r w:rsidR="00465AEB">
        <w:rPr>
          <w:rStyle w:val="FootnoteReference"/>
        </w:rPr>
        <w:footnoteReference w:id="4"/>
      </w:r>
      <w:r w:rsidRPr="002A21A0">
        <w:t xml:space="preserve">. </w:t>
      </w:r>
    </w:p>
    <w:p w14:paraId="306FD430" w14:textId="0060FF15" w:rsidR="002A21A0" w:rsidRPr="002A21A0" w:rsidRDefault="002A21A0" w:rsidP="001537E1">
      <w:pPr>
        <w:pStyle w:val="Numberedpara1202"/>
      </w:pPr>
      <w:r w:rsidRPr="002A21A0">
        <w:t xml:space="preserve">The percentage of the Essex population living in the 20% most deprived neighbourhoods in England has doubled resulting in </w:t>
      </w:r>
      <w:r w:rsidR="004301FE">
        <w:t>Essex County Council</w:t>
      </w:r>
      <w:r w:rsidRPr="002A21A0">
        <w:t xml:space="preserve"> prioritising the improvement of physical and mental health and wellbeing and living conditions (housing is one of the determinants of health) to support long-term independence and reduce health inequalities</w:t>
      </w:r>
      <w:r w:rsidR="00465AEB">
        <w:rPr>
          <w:rStyle w:val="FootnoteReference"/>
        </w:rPr>
        <w:footnoteReference w:id="5"/>
      </w:r>
      <w:r w:rsidRPr="002A21A0">
        <w:t xml:space="preserve">. </w:t>
      </w:r>
    </w:p>
    <w:p w14:paraId="4D2C016A" w14:textId="770D402D" w:rsidR="002A21A0" w:rsidRPr="002A21A0" w:rsidRDefault="002A21A0" w:rsidP="001537E1">
      <w:pPr>
        <w:pStyle w:val="Numberedpara1202"/>
      </w:pPr>
      <w:r w:rsidRPr="002A21A0">
        <w:t xml:space="preserve">The demand for adult social care has been growing each year. At any time, </w:t>
      </w:r>
      <w:r w:rsidR="004301FE">
        <w:t>Essex County Council</w:t>
      </w:r>
      <w:r w:rsidRPr="002A21A0">
        <w:t xml:space="preserve"> is supporting 8,600 older people</w:t>
      </w:r>
      <w:r w:rsidR="00936B26">
        <w:t xml:space="preserve"> (65+)</w:t>
      </w:r>
      <w:r w:rsidRPr="002A21A0">
        <w:t>, 3,800 adults with learning disabilities and autism</w:t>
      </w:r>
      <w:r w:rsidR="00936B26">
        <w:t xml:space="preserve"> (18+)</w:t>
      </w:r>
      <w:r w:rsidRPr="002A21A0">
        <w:t>, 2,000 with physical and sensory impairments</w:t>
      </w:r>
      <w:r w:rsidR="00936B26">
        <w:t xml:space="preserve"> (18+)</w:t>
      </w:r>
      <w:r w:rsidRPr="002A21A0">
        <w:t xml:space="preserve"> and 1,000 adults with mental health needs</w:t>
      </w:r>
      <w:r w:rsidR="00936B26">
        <w:t xml:space="preserve"> (18+)</w:t>
      </w:r>
      <w:r w:rsidRPr="002A21A0">
        <w:t xml:space="preserve">. </w:t>
      </w:r>
      <w:r w:rsidR="00DF6AE6">
        <w:t>In relation to children and young people, a</w:t>
      </w:r>
      <w:r w:rsidR="002644A2" w:rsidRPr="002644A2">
        <w:t>s of December 2024, there were 1,131 Children in Care in Essex. Forecasts show that numbers may rise to 1,170 by March 2026</w:t>
      </w:r>
      <w:r w:rsidR="002644A2">
        <w:t xml:space="preserve">. </w:t>
      </w:r>
      <w:r w:rsidR="00DF6AE6">
        <w:t xml:space="preserve">There has been an </w:t>
      </w:r>
      <w:r w:rsidR="00DF6AE6" w:rsidRPr="00DF6AE6">
        <w:t xml:space="preserve">increase in the number of </w:t>
      </w:r>
      <w:r w:rsidR="00B97B00" w:rsidRPr="00DF6AE6">
        <w:t>17–21-year-old</w:t>
      </w:r>
      <w:r w:rsidR="00DF6AE6" w:rsidRPr="00DF6AE6">
        <w:t xml:space="preserve"> care leavers of 17% over the period from 2020 to 2024</w:t>
      </w:r>
      <w:r w:rsidR="00DF6AE6">
        <w:t>.</w:t>
      </w:r>
      <w:r w:rsidR="00DF6AE6" w:rsidRPr="00DF6AE6">
        <w:t xml:space="preserve"> </w:t>
      </w:r>
      <w:r w:rsidR="002644A2">
        <w:t>T</w:t>
      </w:r>
      <w:r w:rsidRPr="002A21A0">
        <w:t xml:space="preserve">he </w:t>
      </w:r>
      <w:r w:rsidR="004301FE">
        <w:t>Essex County Council</w:t>
      </w:r>
      <w:r w:rsidR="007C7D73">
        <w:t xml:space="preserve"> </w:t>
      </w:r>
      <w:r w:rsidRPr="002A21A0">
        <w:t>Adult Social Care Business Plan 202</w:t>
      </w:r>
      <w:r w:rsidR="009B0697">
        <w:t>4</w:t>
      </w:r>
      <w:r w:rsidRPr="002A21A0">
        <w:t>-</w:t>
      </w:r>
      <w:r w:rsidR="009B0697">
        <w:t>30</w:t>
      </w:r>
      <w:r w:rsidR="003449D9">
        <w:rPr>
          <w:rStyle w:val="FootnoteReference"/>
        </w:rPr>
        <w:footnoteReference w:id="6"/>
      </w:r>
      <w:r w:rsidRPr="002A21A0">
        <w:t xml:space="preserve"> sets out three priority areas of focus: </w:t>
      </w:r>
    </w:p>
    <w:p w14:paraId="2C3F2064" w14:textId="77777777" w:rsidR="002A21A0" w:rsidRPr="002A21A0" w:rsidRDefault="002A21A0" w:rsidP="001867FF">
      <w:pPr>
        <w:pStyle w:val="bulletptsecondlineplus"/>
        <w:rPr>
          <w:bCs/>
          <w:iCs/>
          <w:szCs w:val="22"/>
        </w:rPr>
      </w:pPr>
      <w:r w:rsidRPr="002A21A0">
        <w:t>develop community-based support and early help</w:t>
      </w:r>
    </w:p>
    <w:p w14:paraId="0CCA70DA" w14:textId="77777777" w:rsidR="002A21A0" w:rsidRPr="002A21A0" w:rsidRDefault="002A21A0" w:rsidP="001867FF">
      <w:pPr>
        <w:pStyle w:val="bulletptsecondlineplus"/>
        <w:rPr>
          <w:bCs/>
          <w:iCs/>
          <w:szCs w:val="22"/>
        </w:rPr>
      </w:pPr>
      <w:r w:rsidRPr="002A21A0">
        <w:t>shape the care and support offer for Essex residents and</w:t>
      </w:r>
    </w:p>
    <w:p w14:paraId="4D580A79" w14:textId="6CBEF9F1" w:rsidR="002A21A0" w:rsidRPr="002A21A0" w:rsidRDefault="002A21A0" w:rsidP="001867FF">
      <w:pPr>
        <w:pStyle w:val="bulletptsecondlineplus"/>
      </w:pPr>
      <w:r w:rsidRPr="002A21A0">
        <w:t xml:space="preserve">build operational resilience and excellence  </w:t>
      </w:r>
    </w:p>
    <w:p w14:paraId="4596B566" w14:textId="77777777" w:rsidR="002A21A0" w:rsidRPr="002A21A0" w:rsidRDefault="002A21A0" w:rsidP="001537E1">
      <w:pPr>
        <w:pStyle w:val="Numberedpara1202"/>
        <w:rPr>
          <w:bCs/>
          <w:iCs/>
          <w:szCs w:val="22"/>
        </w:rPr>
      </w:pPr>
      <w:r w:rsidRPr="002A21A0">
        <w:t>The outcomes it seeks to achieve include maximising independence and wellbeing, giving residents choice and control over health and care, access to a place called home, and helping people free themselves of neglect and abuse whilst gaining a positive experience of social care through a community-based delivery model which is preventative and localised.</w:t>
      </w:r>
    </w:p>
    <w:p w14:paraId="41B9E40B" w14:textId="7559729B" w:rsidR="002A21A0" w:rsidRPr="002A21A0" w:rsidRDefault="002A21A0" w:rsidP="001537E1">
      <w:pPr>
        <w:pStyle w:val="Numberedpara1202"/>
        <w:rPr>
          <w:bCs/>
          <w:iCs/>
          <w:szCs w:val="22"/>
        </w:rPr>
      </w:pPr>
      <w:r w:rsidRPr="002A21A0">
        <w:t xml:space="preserve">In the summer of 2023 </w:t>
      </w:r>
      <w:r w:rsidR="004301FE">
        <w:t>Essex County Council</w:t>
      </w:r>
      <w:r w:rsidRPr="002A21A0">
        <w:t xml:space="preserve"> started compiling its supported and specialist accommodation strategy which will be sitting beneath the </w:t>
      </w:r>
      <w:r w:rsidR="004301FE">
        <w:t>Essex County Council</w:t>
      </w:r>
      <w:r w:rsidR="00B01D05">
        <w:t xml:space="preserve"> </w:t>
      </w:r>
      <w:r w:rsidRPr="002A21A0">
        <w:t xml:space="preserve">Housing Strategy. It outlines ambitions and intentions around housing and </w:t>
      </w:r>
      <w:r w:rsidRPr="002A21A0">
        <w:lastRenderedPageBreak/>
        <w:t xml:space="preserve">accommodation to contribute to the </w:t>
      </w:r>
      <w:r w:rsidR="004301FE">
        <w:t>Essex County Council</w:t>
      </w:r>
      <w:r w:rsidR="005163F6">
        <w:t xml:space="preserve"> </w:t>
      </w:r>
      <w:r w:rsidR="005163F6" w:rsidRPr="002A21A0">
        <w:t>A</w:t>
      </w:r>
      <w:r w:rsidR="005163F6">
        <w:t xml:space="preserve">dult </w:t>
      </w:r>
      <w:r w:rsidRPr="002A21A0">
        <w:t>S</w:t>
      </w:r>
      <w:r w:rsidR="005163F6">
        <w:t xml:space="preserve">ocial </w:t>
      </w:r>
      <w:r w:rsidRPr="002A21A0">
        <w:t>C</w:t>
      </w:r>
      <w:r w:rsidR="005163F6">
        <w:t>are</w:t>
      </w:r>
      <w:r w:rsidRPr="002A21A0">
        <w:t xml:space="preserve"> vision to enable people to live life to the fullest. The strategy aspires to deliver against the following aims: </w:t>
      </w:r>
    </w:p>
    <w:p w14:paraId="136E599C" w14:textId="77777777" w:rsidR="002A21A0" w:rsidRPr="002A21A0" w:rsidRDefault="002A21A0" w:rsidP="001537E1">
      <w:pPr>
        <w:pStyle w:val="Firstbullet"/>
        <w:rPr>
          <w:bCs/>
          <w:iCs/>
          <w:szCs w:val="22"/>
        </w:rPr>
      </w:pPr>
      <w:r w:rsidRPr="002A21A0">
        <w:t>New homes are designed for residents to live independent and healthy lives</w:t>
      </w:r>
    </w:p>
    <w:p w14:paraId="0B706076" w14:textId="77777777" w:rsidR="002A21A0" w:rsidRPr="002A21A0" w:rsidRDefault="002A21A0" w:rsidP="001537E1">
      <w:pPr>
        <w:pStyle w:val="Firstbullet"/>
        <w:rPr>
          <w:bCs/>
          <w:iCs/>
          <w:szCs w:val="22"/>
        </w:rPr>
      </w:pPr>
      <w:r w:rsidRPr="002A21A0">
        <w:t>Homes are adapted and digital technologies adopted to support residents to live independently</w:t>
      </w:r>
    </w:p>
    <w:p w14:paraId="7131377A" w14:textId="77777777" w:rsidR="002A21A0" w:rsidRPr="002A21A0" w:rsidRDefault="002A21A0" w:rsidP="001537E1">
      <w:pPr>
        <w:pStyle w:val="Firstbullet"/>
        <w:rPr>
          <w:bCs/>
          <w:iCs/>
          <w:szCs w:val="22"/>
        </w:rPr>
      </w:pPr>
      <w:r w:rsidRPr="002A21A0">
        <w:t>People can access high quality specialist, supported and safe accommodation that meets their needs and maximises their independence</w:t>
      </w:r>
    </w:p>
    <w:p w14:paraId="67FFEF27" w14:textId="77777777" w:rsidR="006A441D" w:rsidRPr="002418CF" w:rsidRDefault="006A441D">
      <w:pPr>
        <w:rPr>
          <w:rFonts w:ascii="Segoe UI" w:hAnsi="Segoe UI" w:cs="Segoe UI"/>
          <w:sz w:val="22"/>
          <w:szCs w:val="22"/>
        </w:rPr>
      </w:pPr>
    </w:p>
    <w:p w14:paraId="2263244F" w14:textId="147563E6" w:rsidR="002564C3" w:rsidRPr="002418CF" w:rsidRDefault="002564C3" w:rsidP="002418CF">
      <w:pPr>
        <w:pStyle w:val="Heading2"/>
        <w:rPr>
          <w:rFonts w:ascii="Segoe UI" w:hAnsi="Segoe UI" w:cs="Segoe UI"/>
          <w:sz w:val="28"/>
          <w:szCs w:val="28"/>
        </w:rPr>
      </w:pPr>
      <w:bookmarkStart w:id="7" w:name="_Toc204005946"/>
      <w:r w:rsidRPr="002418CF">
        <w:rPr>
          <w:rFonts w:ascii="Segoe UI" w:hAnsi="Segoe UI" w:cs="Segoe UI"/>
          <w:sz w:val="28"/>
          <w:szCs w:val="28"/>
        </w:rPr>
        <w:t>Purpose of th</w:t>
      </w:r>
      <w:r w:rsidR="00B96C1A" w:rsidRPr="002418CF">
        <w:rPr>
          <w:rFonts w:ascii="Segoe UI" w:hAnsi="Segoe UI" w:cs="Segoe UI"/>
          <w:sz w:val="28"/>
          <w:szCs w:val="28"/>
        </w:rPr>
        <w:t>e</w:t>
      </w:r>
      <w:r w:rsidRPr="002418CF">
        <w:rPr>
          <w:rFonts w:ascii="Segoe UI" w:hAnsi="Segoe UI" w:cs="Segoe UI"/>
          <w:sz w:val="28"/>
          <w:szCs w:val="28"/>
        </w:rPr>
        <w:t xml:space="preserve"> research</w:t>
      </w:r>
      <w:bookmarkEnd w:id="7"/>
    </w:p>
    <w:p w14:paraId="6E862AA6" w14:textId="3D1868F6" w:rsidR="21691969" w:rsidRPr="0054630E" w:rsidRDefault="6B81D2B0" w:rsidP="09D5ADD3">
      <w:pPr>
        <w:pStyle w:val="Numberedpara1202"/>
        <w:rPr>
          <w:rFonts w:eastAsia="Segoe UI"/>
          <w:color w:val="0B0C0C"/>
        </w:rPr>
      </w:pPr>
      <w:r>
        <w:t xml:space="preserve">The purpose of this research is to provide an evidence base </w:t>
      </w:r>
      <w:r w:rsidR="722E999C">
        <w:t>that</w:t>
      </w:r>
      <w:r>
        <w:t xml:space="preserve"> produce</w:t>
      </w:r>
      <w:r w:rsidR="722E999C">
        <w:t>s</w:t>
      </w:r>
      <w:r>
        <w:t xml:space="preserve"> estimates of future need for supported and specialist housing and accommodation for the </w:t>
      </w:r>
      <w:r w:rsidR="009A4F3E">
        <w:t>population groups</w:t>
      </w:r>
      <w:r>
        <w:t xml:space="preserve"> listed below.</w:t>
      </w:r>
      <w:r w:rsidR="61162419">
        <w:t xml:space="preserve"> </w:t>
      </w:r>
      <w:r w:rsidR="7CAEA726" w:rsidRPr="09D5ADD3">
        <w:rPr>
          <w:rFonts w:eastAsia="Segoe UI"/>
        </w:rPr>
        <w:t xml:space="preserve"> </w:t>
      </w:r>
    </w:p>
    <w:p w14:paraId="4B875644" w14:textId="40BE62D0" w:rsidR="00BE6841" w:rsidRPr="00AF5428" w:rsidRDefault="00D9730E" w:rsidP="001537E1">
      <w:pPr>
        <w:pStyle w:val="Numberedpara1202"/>
      </w:pPr>
      <w:r w:rsidRPr="00AF5428">
        <w:t>The assessment cover</w:t>
      </w:r>
      <w:r w:rsidR="00286097" w:rsidRPr="00AF5428">
        <w:t>s</w:t>
      </w:r>
      <w:r w:rsidRPr="00AF5428">
        <w:t xml:space="preserve"> </w:t>
      </w:r>
      <w:r w:rsidR="009A4F3E">
        <w:t>population groups</w:t>
      </w:r>
      <w:r w:rsidRPr="00AF5428">
        <w:t xml:space="preserve"> </w:t>
      </w:r>
      <w:r w:rsidR="002820A2">
        <w:t xml:space="preserve">who draw on adult social care </w:t>
      </w:r>
      <w:r w:rsidR="0014300F">
        <w:t>support</w:t>
      </w:r>
      <w:r w:rsidR="00BE0E92">
        <w:t xml:space="preserve"> </w:t>
      </w:r>
      <w:r w:rsidR="00286097" w:rsidRPr="00AF5428">
        <w:t xml:space="preserve">funded by </w:t>
      </w:r>
      <w:r w:rsidR="004301FE">
        <w:t>Essex County Council</w:t>
      </w:r>
      <w:r w:rsidR="00286097" w:rsidRPr="00AF5428">
        <w:t xml:space="preserve"> </w:t>
      </w:r>
      <w:r w:rsidRPr="00AF5428">
        <w:t xml:space="preserve">and others with </w:t>
      </w:r>
      <w:r w:rsidR="009F4732" w:rsidRPr="00AF5428">
        <w:t>lower-level</w:t>
      </w:r>
      <w:r w:rsidRPr="00AF5428">
        <w:t xml:space="preserve"> needs who may </w:t>
      </w:r>
      <w:r w:rsidR="00AD57CE">
        <w:t>not draw on adult social care from Essex County Council</w:t>
      </w:r>
      <w:r w:rsidRPr="00AF5428">
        <w:t xml:space="preserve"> but </w:t>
      </w:r>
      <w:r w:rsidR="00AD0642">
        <w:t xml:space="preserve">who </w:t>
      </w:r>
      <w:r w:rsidRPr="00AF5428">
        <w:t xml:space="preserve">have support needs that affect their housing and/or </w:t>
      </w:r>
      <w:r w:rsidR="0045632A" w:rsidRPr="00AF5428">
        <w:t xml:space="preserve">accommodation. </w:t>
      </w:r>
      <w:r w:rsidR="00EC5C76" w:rsidRPr="00AF5428">
        <w:t xml:space="preserve">This assessment covers the administrative area of </w:t>
      </w:r>
      <w:r w:rsidR="004301FE">
        <w:t>Essex County Council</w:t>
      </w:r>
      <w:r w:rsidR="00EC5C76" w:rsidRPr="00AF5428">
        <w:t>, which includes the following district</w:t>
      </w:r>
      <w:r w:rsidR="00AF5428" w:rsidRPr="00AF5428">
        <w:t>, borough and city</w:t>
      </w:r>
      <w:r w:rsidR="00EC5C76" w:rsidRPr="00AF5428">
        <w:t xml:space="preserve"> councils: Basildon, Braintree, Brentwood, </w:t>
      </w:r>
      <w:r w:rsidR="00D30CB8">
        <w:t>Castle Point</w:t>
      </w:r>
      <w:r w:rsidR="00EC5C76" w:rsidRPr="00AF5428">
        <w:t>, Chelmsford, Colchester, Epping Forest, Harlow, Maldon, Rochford, Tendring, and Uttlesford. It does not cover the unitary authorities of Southend-on-Sea and Thurrock.</w:t>
      </w:r>
      <w:r w:rsidRPr="00AF5428">
        <w:t xml:space="preserve">  </w:t>
      </w:r>
    </w:p>
    <w:p w14:paraId="0200C381" w14:textId="5250D8CE" w:rsidR="00AD0642" w:rsidRPr="00AF5428" w:rsidRDefault="00AD0642" w:rsidP="001537E1">
      <w:pPr>
        <w:pStyle w:val="Numberedpara1202"/>
      </w:pPr>
      <w:bookmarkStart w:id="8" w:name="_Ref202454584"/>
      <w:r>
        <w:t xml:space="preserve">It covers the following </w:t>
      </w:r>
      <w:r w:rsidR="009A4F3E">
        <w:t>population groups</w:t>
      </w:r>
      <w:r>
        <w:t>:</w:t>
      </w:r>
      <w:bookmarkEnd w:id="8"/>
    </w:p>
    <w:p w14:paraId="40C033B3" w14:textId="1F381A7A" w:rsidR="00AD7EFC" w:rsidRPr="002418CF" w:rsidRDefault="00AD7EFC" w:rsidP="001867FF">
      <w:pPr>
        <w:pStyle w:val="bulletptsecondlineplus"/>
        <w:rPr>
          <w:szCs w:val="22"/>
        </w:rPr>
      </w:pPr>
      <w:bookmarkStart w:id="9" w:name="_Hlk159612044"/>
      <w:r w:rsidRPr="00AF5428">
        <w:t>People with a learning disability, including young people with learning</w:t>
      </w:r>
      <w:r w:rsidRPr="002418CF">
        <w:t xml:space="preserve"> disability/autism going through transition to adult social care</w:t>
      </w:r>
      <w:r w:rsidR="00E05110">
        <w:rPr>
          <w:szCs w:val="22"/>
        </w:rPr>
        <w:t xml:space="preserve"> </w:t>
      </w:r>
      <w:r w:rsidR="00750892">
        <w:rPr>
          <w:szCs w:val="22"/>
        </w:rPr>
        <w:t>(</w:t>
      </w:r>
      <w:r w:rsidR="00AD57CE">
        <w:rPr>
          <w:szCs w:val="22"/>
        </w:rPr>
        <w:t xml:space="preserve">who </w:t>
      </w:r>
      <w:r w:rsidR="00BE0E92">
        <w:rPr>
          <w:szCs w:val="22"/>
        </w:rPr>
        <w:t>draw on adult social care</w:t>
      </w:r>
      <w:r w:rsidR="0014300F">
        <w:rPr>
          <w:szCs w:val="22"/>
        </w:rPr>
        <w:t xml:space="preserve"> support</w:t>
      </w:r>
      <w:r w:rsidR="00BE0E92">
        <w:rPr>
          <w:szCs w:val="22"/>
        </w:rPr>
        <w:t xml:space="preserve"> </w:t>
      </w:r>
      <w:r w:rsidR="00750892" w:rsidRPr="00750892">
        <w:rPr>
          <w:szCs w:val="22"/>
        </w:rPr>
        <w:t xml:space="preserve">funded by </w:t>
      </w:r>
      <w:r w:rsidR="004301FE">
        <w:rPr>
          <w:szCs w:val="22"/>
        </w:rPr>
        <w:t>Essex County Council</w:t>
      </w:r>
      <w:r w:rsidR="00750892">
        <w:rPr>
          <w:szCs w:val="22"/>
        </w:rPr>
        <w:t>)</w:t>
      </w:r>
    </w:p>
    <w:p w14:paraId="6CB4B8FB" w14:textId="625A98D2" w:rsidR="00AD7EFC" w:rsidRPr="002418CF" w:rsidRDefault="00AD7EFC" w:rsidP="001867FF">
      <w:pPr>
        <w:pStyle w:val="bulletptsecondlineplus"/>
      </w:pPr>
      <w:r w:rsidRPr="002418CF">
        <w:t>Autistic people</w:t>
      </w:r>
      <w:r w:rsidR="00750892">
        <w:t xml:space="preserve"> (including people </w:t>
      </w:r>
      <w:r w:rsidR="00993057">
        <w:t>who draw on</w:t>
      </w:r>
      <w:r w:rsidR="00BE0E92">
        <w:t xml:space="preserve"> adult social care </w:t>
      </w:r>
      <w:r w:rsidR="0014300F">
        <w:t xml:space="preserve">support </w:t>
      </w:r>
      <w:r w:rsidR="00750892">
        <w:t xml:space="preserve">funded by </w:t>
      </w:r>
      <w:r w:rsidR="004301FE">
        <w:t>Essex County Council</w:t>
      </w:r>
      <w:r w:rsidR="00C70C28">
        <w:t xml:space="preserve"> and people who do not</w:t>
      </w:r>
      <w:r w:rsidR="00750892">
        <w:t>)</w:t>
      </w:r>
    </w:p>
    <w:p w14:paraId="65584056" w14:textId="671E7866" w:rsidR="00AD7EFC" w:rsidRPr="002418CF" w:rsidRDefault="00B600AC" w:rsidP="001867FF">
      <w:pPr>
        <w:pStyle w:val="bulletptsecondlineplus"/>
        <w:rPr>
          <w:szCs w:val="22"/>
        </w:rPr>
      </w:pPr>
      <w:r>
        <w:t xml:space="preserve">Vulnerable young people including </w:t>
      </w:r>
      <w:r w:rsidR="00BE49B8">
        <w:rPr>
          <w:szCs w:val="22"/>
        </w:rPr>
        <w:t>c</w:t>
      </w:r>
      <w:r w:rsidR="00AD7EFC" w:rsidRPr="002418CF">
        <w:rPr>
          <w:szCs w:val="22"/>
        </w:rPr>
        <w:t>are leavers</w:t>
      </w:r>
      <w:r w:rsidR="00750892">
        <w:rPr>
          <w:szCs w:val="22"/>
        </w:rPr>
        <w:t xml:space="preserve"> </w:t>
      </w:r>
      <w:r w:rsidR="00E05110">
        <w:rPr>
          <w:szCs w:val="22"/>
        </w:rPr>
        <w:t xml:space="preserve">(including young </w:t>
      </w:r>
      <w:r w:rsidR="00E05110" w:rsidRPr="00750892">
        <w:rPr>
          <w:szCs w:val="22"/>
        </w:rPr>
        <w:t xml:space="preserve">people </w:t>
      </w:r>
      <w:r w:rsidR="00FF107F">
        <w:rPr>
          <w:szCs w:val="22"/>
        </w:rPr>
        <w:t xml:space="preserve">receiving </w:t>
      </w:r>
      <w:r w:rsidR="00E05110">
        <w:rPr>
          <w:szCs w:val="22"/>
        </w:rPr>
        <w:t xml:space="preserve">support from </w:t>
      </w:r>
      <w:r w:rsidR="004301FE">
        <w:rPr>
          <w:szCs w:val="22"/>
        </w:rPr>
        <w:t>Essex County Council</w:t>
      </w:r>
      <w:r w:rsidR="00E05110">
        <w:rPr>
          <w:szCs w:val="22"/>
        </w:rPr>
        <w:t xml:space="preserve"> Children’s Services)</w:t>
      </w:r>
    </w:p>
    <w:p w14:paraId="5D85023C" w14:textId="6047B517" w:rsidR="00AD7EFC" w:rsidRPr="002418CF" w:rsidRDefault="00AD7EFC" w:rsidP="001867FF">
      <w:pPr>
        <w:pStyle w:val="bulletptsecondlineplus"/>
        <w:rPr>
          <w:szCs w:val="22"/>
        </w:rPr>
      </w:pPr>
      <w:r w:rsidRPr="002418CF">
        <w:t xml:space="preserve">Children in </w:t>
      </w:r>
      <w:r w:rsidR="00356023">
        <w:t>C</w:t>
      </w:r>
      <w:r w:rsidRPr="002418CF">
        <w:t xml:space="preserve">are who need </w:t>
      </w:r>
      <w:r w:rsidRPr="002418CF">
        <w:rPr>
          <w:szCs w:val="22"/>
        </w:rPr>
        <w:t>residential care</w:t>
      </w:r>
      <w:r w:rsidR="00FF107F">
        <w:rPr>
          <w:szCs w:val="22"/>
        </w:rPr>
        <w:t xml:space="preserve"> (children receiving </w:t>
      </w:r>
      <w:r w:rsidR="00FF107F" w:rsidRPr="00FF107F">
        <w:rPr>
          <w:szCs w:val="22"/>
        </w:rPr>
        <w:t xml:space="preserve">support from </w:t>
      </w:r>
      <w:r w:rsidR="004301FE">
        <w:rPr>
          <w:szCs w:val="22"/>
        </w:rPr>
        <w:t>Essex County Council</w:t>
      </w:r>
      <w:r w:rsidR="00FF107F" w:rsidRPr="00FF107F">
        <w:rPr>
          <w:szCs w:val="22"/>
        </w:rPr>
        <w:t xml:space="preserve"> Children’s Services</w:t>
      </w:r>
      <w:r w:rsidR="00FF107F">
        <w:rPr>
          <w:szCs w:val="22"/>
        </w:rPr>
        <w:t>)</w:t>
      </w:r>
    </w:p>
    <w:p w14:paraId="55D23423" w14:textId="39D9DFD5" w:rsidR="00AD7EFC" w:rsidRPr="002418CF" w:rsidRDefault="00AD7EFC" w:rsidP="001867FF">
      <w:pPr>
        <w:pStyle w:val="bulletptsecondlineplus"/>
        <w:rPr>
          <w:szCs w:val="22"/>
        </w:rPr>
      </w:pPr>
      <w:r w:rsidRPr="002418CF">
        <w:t>People wit</w:t>
      </w:r>
      <w:r w:rsidR="00CC39D4">
        <w:t>h</w:t>
      </w:r>
      <w:r w:rsidRPr="002418CF">
        <w:t xml:space="preserve"> mental health needs</w:t>
      </w:r>
      <w:r w:rsidR="00FF107F">
        <w:rPr>
          <w:szCs w:val="22"/>
        </w:rPr>
        <w:t xml:space="preserve"> (</w:t>
      </w:r>
      <w:r w:rsidR="00C70C28">
        <w:rPr>
          <w:szCs w:val="22"/>
        </w:rPr>
        <w:t>who</w:t>
      </w:r>
      <w:r w:rsidR="00BE0E92">
        <w:rPr>
          <w:szCs w:val="22"/>
        </w:rPr>
        <w:t xml:space="preserve"> draw on adult social care</w:t>
      </w:r>
      <w:r w:rsidR="0014300F">
        <w:rPr>
          <w:szCs w:val="22"/>
        </w:rPr>
        <w:t xml:space="preserve"> support</w:t>
      </w:r>
      <w:r w:rsidR="00BE0E92">
        <w:rPr>
          <w:szCs w:val="22"/>
        </w:rPr>
        <w:t xml:space="preserve"> </w:t>
      </w:r>
      <w:r w:rsidR="00FF107F" w:rsidRPr="00FF107F">
        <w:rPr>
          <w:szCs w:val="22"/>
        </w:rPr>
        <w:t xml:space="preserve">funded by </w:t>
      </w:r>
      <w:r w:rsidR="004301FE">
        <w:rPr>
          <w:szCs w:val="22"/>
        </w:rPr>
        <w:t>Essex County Council</w:t>
      </w:r>
      <w:r w:rsidR="00FF107F" w:rsidRPr="00FF107F">
        <w:rPr>
          <w:szCs w:val="22"/>
        </w:rPr>
        <w:t>)</w:t>
      </w:r>
    </w:p>
    <w:p w14:paraId="513B5C96" w14:textId="33CF458F" w:rsidR="00AD7EFC" w:rsidRPr="002418CF" w:rsidRDefault="00AD7EFC" w:rsidP="001867FF">
      <w:pPr>
        <w:pStyle w:val="bulletptsecondlineplus"/>
      </w:pPr>
      <w:r w:rsidRPr="002418CF">
        <w:t>People with a physical/sensory disability, including wheelchair users and people with other long-term conditions</w:t>
      </w:r>
      <w:r w:rsidR="00FF107F">
        <w:t xml:space="preserve"> (including people</w:t>
      </w:r>
      <w:r w:rsidR="00C70C28">
        <w:t xml:space="preserve"> who draw on adult social care</w:t>
      </w:r>
      <w:r w:rsidR="0014300F">
        <w:t xml:space="preserve"> support</w:t>
      </w:r>
      <w:r w:rsidR="00C70C28">
        <w:t xml:space="preserve"> funded by Essex County Council and people who do not</w:t>
      </w:r>
      <w:r w:rsidR="00FF107F">
        <w:t>)</w:t>
      </w:r>
    </w:p>
    <w:p w14:paraId="2FCC72A9" w14:textId="6ACF18FF" w:rsidR="00AD7EFC" w:rsidRDefault="00AD7EFC" w:rsidP="001867FF">
      <w:pPr>
        <w:pStyle w:val="bulletptsecondlineplus"/>
        <w:rPr>
          <w:szCs w:val="22"/>
        </w:rPr>
      </w:pPr>
      <w:r w:rsidRPr="002418CF">
        <w:t>Victims, survivors and perpetrators of domestic abuse</w:t>
      </w:r>
    </w:p>
    <w:p w14:paraId="7CD2CC8E" w14:textId="6C2B066E" w:rsidR="00FF6C90" w:rsidRDefault="00E712A1" w:rsidP="00ED43C5">
      <w:pPr>
        <w:pStyle w:val="bulletptsecondlineplus"/>
      </w:pPr>
      <w:r w:rsidRPr="002418CF">
        <w:lastRenderedPageBreak/>
        <w:t>Older people</w:t>
      </w:r>
      <w:r w:rsidR="00984D07">
        <w:t xml:space="preserve"> (65+)</w:t>
      </w:r>
      <w:r w:rsidR="003F6492">
        <w:t xml:space="preserve">, </w:t>
      </w:r>
      <w:r>
        <w:t xml:space="preserve">including older </w:t>
      </w:r>
      <w:r w:rsidR="00FF6C90">
        <w:t xml:space="preserve">people who draw on adult social care </w:t>
      </w:r>
      <w:r w:rsidR="0014300F">
        <w:t xml:space="preserve">support </w:t>
      </w:r>
      <w:r w:rsidR="00FF6C90">
        <w:t>funded by Essex County Council and people who do not</w:t>
      </w:r>
      <w:r w:rsidR="00FF6C90" w:rsidRPr="000D7511">
        <w:t xml:space="preserve"> </w:t>
      </w:r>
    </w:p>
    <w:p w14:paraId="78B8F609" w14:textId="69D3C8FF" w:rsidR="006656C8" w:rsidRPr="000D7511" w:rsidRDefault="000D7511" w:rsidP="00ED43C5">
      <w:pPr>
        <w:pStyle w:val="bulletptsecondlineplus"/>
      </w:pPr>
      <w:r w:rsidRPr="000D7511">
        <w:t xml:space="preserve">People with </w:t>
      </w:r>
      <w:r w:rsidR="009F4732" w:rsidRPr="000D7511">
        <w:t>lower-level</w:t>
      </w:r>
      <w:r>
        <w:t xml:space="preserve"> needs who may </w:t>
      </w:r>
      <w:r w:rsidR="00AD57CE">
        <w:t>not draw on adult social care from Essex County Council</w:t>
      </w:r>
      <w:r>
        <w:t xml:space="preserve"> but have support needs that affect their housing and/or accommodation</w:t>
      </w:r>
      <w:bookmarkEnd w:id="9"/>
    </w:p>
    <w:p w14:paraId="7DBBD3B4" w14:textId="73F90419" w:rsidR="00FF5D18" w:rsidRDefault="00FF5D18" w:rsidP="001537E1">
      <w:pPr>
        <w:pStyle w:val="Numberedpara1202"/>
      </w:pPr>
      <w:r>
        <w:t xml:space="preserve">A summary of the estimated need for supported and specialist housing and accommodation for these </w:t>
      </w:r>
      <w:r w:rsidR="009A4F3E">
        <w:t>population groups</w:t>
      </w:r>
      <w:r>
        <w:t xml:space="preserve"> is shown at table 1. </w:t>
      </w:r>
    </w:p>
    <w:p w14:paraId="74C2F281" w14:textId="3CACB86F" w:rsidR="00D27B98" w:rsidRPr="004D3AE5" w:rsidRDefault="00E6640E" w:rsidP="001537E1">
      <w:pPr>
        <w:pStyle w:val="Numberedpara1202"/>
      </w:pPr>
      <w:r>
        <w:t xml:space="preserve">A detailed assessment of the </w:t>
      </w:r>
      <w:r w:rsidR="0073262E" w:rsidRPr="004D3AE5">
        <w:t xml:space="preserve">housing and accommodation needs of people who are homeless who </w:t>
      </w:r>
      <w:r w:rsidR="00EF1D42" w:rsidRPr="004D3AE5">
        <w:t>do not have</w:t>
      </w:r>
      <w:r w:rsidR="0073262E" w:rsidRPr="004D3AE5">
        <w:t xml:space="preserve"> a support need</w:t>
      </w:r>
      <w:r w:rsidR="004D3AE5" w:rsidRPr="004D3AE5">
        <w:t>/s</w:t>
      </w:r>
      <w:r w:rsidR="0073262E" w:rsidRPr="004D3AE5">
        <w:t xml:space="preserve"> that affects their housing or accommodation needs, </w:t>
      </w:r>
      <w:r w:rsidR="0011166E">
        <w:t>is</w:t>
      </w:r>
      <w:r w:rsidR="0073262E" w:rsidRPr="004D3AE5">
        <w:t xml:space="preserve"> out of scope of this </w:t>
      </w:r>
      <w:r w:rsidR="00D27B98" w:rsidRPr="004D3AE5">
        <w:t xml:space="preserve">supported and specialist housing and accommodation assessment. </w:t>
      </w:r>
      <w:r w:rsidR="0011166E">
        <w:t>However, as noted above, the assessment does include p</w:t>
      </w:r>
      <w:r w:rsidR="0011166E" w:rsidRPr="0011166E">
        <w:t xml:space="preserve">eople with </w:t>
      </w:r>
      <w:r w:rsidR="009F4732" w:rsidRPr="0011166E">
        <w:t>lower-level</w:t>
      </w:r>
      <w:r w:rsidR="0011166E" w:rsidRPr="0011166E">
        <w:t xml:space="preserve"> needs who may </w:t>
      </w:r>
      <w:r w:rsidR="00AD57CE">
        <w:t>not draw on adult social care from Essex County Council</w:t>
      </w:r>
      <w:r w:rsidR="0011166E" w:rsidRPr="0011166E">
        <w:t xml:space="preserve"> but have support needs that affect their housing and/or accommodation</w:t>
      </w:r>
      <w:r w:rsidR="0011166E">
        <w:t xml:space="preserve">, which may be a result of homelessness or risk of homelessness. </w:t>
      </w:r>
    </w:p>
    <w:p w14:paraId="2BAF056D" w14:textId="49C477BF" w:rsidR="005B6FA2" w:rsidRPr="00C60707" w:rsidRDefault="005B6FA2" w:rsidP="001537E1">
      <w:pPr>
        <w:pStyle w:val="Numberedpara1202"/>
        <w:rPr>
          <w:szCs w:val="22"/>
        </w:rPr>
      </w:pPr>
      <w:r w:rsidRPr="00C60707">
        <w:t>Estimates of the need for supported and specialist housing and accommodation are:</w:t>
      </w:r>
    </w:p>
    <w:p w14:paraId="746FF08D" w14:textId="6673CB15" w:rsidR="005B6FA2" w:rsidRPr="00C60707" w:rsidRDefault="004C41CE" w:rsidP="001867FF">
      <w:pPr>
        <w:pStyle w:val="bulletptsecondlineplus"/>
      </w:pPr>
      <w:r>
        <w:t xml:space="preserve">Shown at </w:t>
      </w:r>
      <w:r w:rsidR="005B6FA2" w:rsidRPr="00C60707">
        <w:t xml:space="preserve">Essex level (the </w:t>
      </w:r>
      <w:r w:rsidR="004301FE">
        <w:t>Essex County Council</w:t>
      </w:r>
      <w:r w:rsidR="005B6FA2" w:rsidRPr="00C60707">
        <w:t xml:space="preserve"> geographic footprint</w:t>
      </w:r>
      <w:r w:rsidR="00C60707" w:rsidRPr="00C60707">
        <w:t xml:space="preserve"> covering the </w:t>
      </w:r>
      <w:r w:rsidR="008E6158" w:rsidRPr="00C60707">
        <w:t>district</w:t>
      </w:r>
      <w:r w:rsidR="00C60707" w:rsidRPr="00C60707">
        <w:t>, borough and city</w:t>
      </w:r>
      <w:r w:rsidR="008E6158" w:rsidRPr="00C60707">
        <w:t xml:space="preserve"> councils: Basildon, Braintree, Brentwood, </w:t>
      </w:r>
      <w:r w:rsidR="00D30CB8">
        <w:t>Castle Point</w:t>
      </w:r>
      <w:r w:rsidR="008E6158" w:rsidRPr="00C60707">
        <w:t>, Chelmsford, Colchester, Epping Forest, Harlow, Maldon, Rochford, Tendring, and Uttlesford</w:t>
      </w:r>
      <w:r w:rsidR="005B6FA2" w:rsidRPr="00C60707">
        <w:t>)</w:t>
      </w:r>
    </w:p>
    <w:p w14:paraId="056C35C8" w14:textId="653AC1FE" w:rsidR="005B6FA2" w:rsidRPr="002418CF" w:rsidRDefault="005B6FA2" w:rsidP="001867FF">
      <w:pPr>
        <w:pStyle w:val="bulletptsecondlineplus"/>
      </w:pPr>
      <w:r w:rsidRPr="002418CF">
        <w:t xml:space="preserve">Disaggregated to the 12 Essex </w:t>
      </w:r>
      <w:r w:rsidR="004C41CE">
        <w:t>d</w:t>
      </w:r>
      <w:r w:rsidRPr="002418CF">
        <w:t xml:space="preserve">istrict, </w:t>
      </w:r>
      <w:r w:rsidR="004C41CE">
        <w:t>b</w:t>
      </w:r>
      <w:r w:rsidRPr="002418CF">
        <w:t xml:space="preserve">orough and </w:t>
      </w:r>
      <w:r w:rsidR="004C41CE">
        <w:t>c</w:t>
      </w:r>
      <w:r w:rsidRPr="002418CF">
        <w:t xml:space="preserve">ity </w:t>
      </w:r>
      <w:r w:rsidR="004C41CE">
        <w:t>c</w:t>
      </w:r>
      <w:r w:rsidRPr="002418CF">
        <w:t>ouncils</w:t>
      </w:r>
      <w:r w:rsidR="00E6083B">
        <w:t xml:space="preserve"> (</w:t>
      </w:r>
      <w:r w:rsidR="00E6083B" w:rsidRPr="00AF5428">
        <w:t xml:space="preserve">Basildon, Braintree, Brentwood, </w:t>
      </w:r>
      <w:r w:rsidR="00D30CB8">
        <w:t>Castle Point</w:t>
      </w:r>
      <w:r w:rsidR="00E6083B" w:rsidRPr="00AF5428">
        <w:t>, Chelmsford, Colchester, Epping Forest, Harlow, Maldon, Rochford, Tendring, and Uttlesford</w:t>
      </w:r>
      <w:r w:rsidR="00E6083B">
        <w:t>)</w:t>
      </w:r>
    </w:p>
    <w:p w14:paraId="2357E425" w14:textId="20D9F8BE" w:rsidR="005B6FA2" w:rsidRPr="007D732F" w:rsidRDefault="005B6FA2" w:rsidP="00AB409A">
      <w:pPr>
        <w:pStyle w:val="bulletptsecondlineplus"/>
        <w:rPr>
          <w:szCs w:val="22"/>
        </w:rPr>
      </w:pPr>
      <w:bookmarkStart w:id="10" w:name="_Hlk201251804"/>
      <w:r w:rsidRPr="002418CF">
        <w:t xml:space="preserve">Disaggregated to quadrants in Essex containing the 12 </w:t>
      </w:r>
      <w:r w:rsidR="004C41CE">
        <w:t>d</w:t>
      </w:r>
      <w:r w:rsidRPr="002418CF">
        <w:t xml:space="preserve">istrict, </w:t>
      </w:r>
      <w:r w:rsidR="004C41CE">
        <w:t>b</w:t>
      </w:r>
      <w:r w:rsidRPr="002418CF">
        <w:t xml:space="preserve">orough and </w:t>
      </w:r>
      <w:r w:rsidR="004C41CE">
        <w:t>c</w:t>
      </w:r>
      <w:r w:rsidRPr="002418CF">
        <w:t>ity Councils.</w:t>
      </w:r>
      <w:r w:rsidR="00AB3B1F">
        <w:t xml:space="preserve"> (</w:t>
      </w:r>
      <w:r w:rsidR="005C3905" w:rsidRPr="00AB3B1F">
        <w:t>The North Essex quadrant includes Colchester</w:t>
      </w:r>
      <w:r w:rsidR="0082647F">
        <w:t xml:space="preserve"> and</w:t>
      </w:r>
      <w:r w:rsidR="005C3905" w:rsidRPr="00AB3B1F">
        <w:t xml:space="preserve"> Tendring. Mid Essex </w:t>
      </w:r>
      <w:r w:rsidR="0082647F">
        <w:t>includes</w:t>
      </w:r>
      <w:r w:rsidR="00497B7A">
        <w:t xml:space="preserve"> Braintree, Chelmsford</w:t>
      </w:r>
      <w:r w:rsidR="00107442">
        <w:t xml:space="preserve"> and Maldon</w:t>
      </w:r>
      <w:r w:rsidR="005C3905" w:rsidRPr="00AB3B1F">
        <w:t xml:space="preserve">. South Essex </w:t>
      </w:r>
      <w:r w:rsidR="0082647F">
        <w:t>includes</w:t>
      </w:r>
      <w:r w:rsidR="001C1AE7">
        <w:t xml:space="preserve"> Brentwood, Basildon</w:t>
      </w:r>
      <w:r w:rsidR="005C3905" w:rsidRPr="00AB3B1F">
        <w:t>,</w:t>
      </w:r>
      <w:r w:rsidR="001C1AE7">
        <w:t xml:space="preserve"> Castlepoint and Rochford</w:t>
      </w:r>
      <w:r w:rsidR="0082647F">
        <w:t>;</w:t>
      </w:r>
      <w:r w:rsidR="005C3905" w:rsidRPr="00AB3B1F">
        <w:t xml:space="preserve"> West Essex includes Epping Forest</w:t>
      </w:r>
      <w:r w:rsidR="001C1AE7">
        <w:t xml:space="preserve">, </w:t>
      </w:r>
      <w:r w:rsidR="005C3905" w:rsidRPr="00AB3B1F">
        <w:t>Harlow</w:t>
      </w:r>
      <w:r w:rsidR="001C1AE7">
        <w:t xml:space="preserve"> and Uttlesford</w:t>
      </w:r>
      <w:r w:rsidR="00AB3B1F">
        <w:t>)</w:t>
      </w:r>
    </w:p>
    <w:p w14:paraId="3A0BF744" w14:textId="42AA1369" w:rsidR="007D732F" w:rsidRPr="00B00552" w:rsidRDefault="007D732F" w:rsidP="0013207E">
      <w:pPr>
        <w:pStyle w:val="Numberedpara1202"/>
        <w:rPr>
          <w:szCs w:val="22"/>
        </w:rPr>
      </w:pPr>
      <w:bookmarkStart w:id="11" w:name="_Hlk201147564"/>
      <w:bookmarkEnd w:id="10"/>
      <w:r>
        <w:t xml:space="preserve">As </w:t>
      </w:r>
      <w:r w:rsidR="00B00552">
        <w:t xml:space="preserve">the data are disaggregated by </w:t>
      </w:r>
      <w:r w:rsidR="00B00552" w:rsidRPr="00B00552">
        <w:t xml:space="preserve">district, borough and city councils, the findings will apply to any Essex Social Care Commissioning Authority that would come into existence </w:t>
      </w:r>
      <w:r w:rsidR="009C7B8D" w:rsidRPr="00B00552">
        <w:t>because of</w:t>
      </w:r>
      <w:r w:rsidR="00B00552" w:rsidRPr="00B00552">
        <w:t xml:space="preserve"> planned Local Government Reorganisation</w:t>
      </w:r>
      <w:r w:rsidR="00411BD4">
        <w:t>.</w:t>
      </w:r>
      <w:r w:rsidR="00453918" w:rsidRPr="00453918">
        <w:rPr>
          <w:rFonts w:eastAsiaTheme="minorHAnsi"/>
          <w:kern w:val="2"/>
          <w:szCs w:val="22"/>
          <w14:ligatures w14:val="standardContextual"/>
        </w:rPr>
        <w:t xml:space="preserve"> </w:t>
      </w:r>
      <w:r w:rsidR="00453918" w:rsidRPr="00453918">
        <w:t>To be able to use this evidence fully by any future unitary local authorities in Essex and the future Greater Essex Mayor, it would be necessary to undertake equivalent research for Southend-on-Sea and Thurrock.</w:t>
      </w:r>
    </w:p>
    <w:bookmarkEnd w:id="11"/>
    <w:p w14:paraId="072A88F7" w14:textId="77777777" w:rsidR="00B00552" w:rsidRPr="007D732F" w:rsidRDefault="00B00552" w:rsidP="00B00552">
      <w:pPr>
        <w:pStyle w:val="Numberedpara1202"/>
        <w:numPr>
          <w:ilvl w:val="0"/>
          <w:numId w:val="0"/>
        </w:numPr>
        <w:rPr>
          <w:szCs w:val="22"/>
        </w:rPr>
      </w:pPr>
    </w:p>
    <w:p w14:paraId="6CD6B7D8" w14:textId="4806BAA1" w:rsidR="002564C3" w:rsidRPr="002418CF" w:rsidRDefault="002564C3" w:rsidP="002418CF">
      <w:pPr>
        <w:pStyle w:val="Heading2"/>
        <w:rPr>
          <w:rFonts w:ascii="Segoe UI" w:hAnsi="Segoe UI" w:cs="Segoe UI"/>
          <w:sz w:val="28"/>
          <w:szCs w:val="28"/>
        </w:rPr>
      </w:pPr>
      <w:bookmarkStart w:id="12" w:name="_Toc204005947"/>
      <w:r w:rsidRPr="002418CF">
        <w:rPr>
          <w:rFonts w:ascii="Segoe UI" w:hAnsi="Segoe UI" w:cs="Segoe UI"/>
          <w:sz w:val="28"/>
          <w:szCs w:val="28"/>
        </w:rPr>
        <w:t xml:space="preserve">Structure of the </w:t>
      </w:r>
      <w:r w:rsidR="00E23868" w:rsidRPr="002418CF">
        <w:rPr>
          <w:rFonts w:ascii="Segoe UI" w:hAnsi="Segoe UI" w:cs="Segoe UI"/>
          <w:sz w:val="28"/>
          <w:szCs w:val="28"/>
        </w:rPr>
        <w:t>research report</w:t>
      </w:r>
      <w:bookmarkEnd w:id="12"/>
    </w:p>
    <w:p w14:paraId="41CDA6B4" w14:textId="27136F53" w:rsidR="00E23868" w:rsidRDefault="00077B31" w:rsidP="001537E1">
      <w:pPr>
        <w:pStyle w:val="Numberedpara1202"/>
        <w:rPr>
          <w:szCs w:val="22"/>
        </w:rPr>
      </w:pPr>
      <w:r>
        <w:t>Th</w:t>
      </w:r>
      <w:r w:rsidR="00F91DB5">
        <w:rPr>
          <w:szCs w:val="22"/>
        </w:rPr>
        <w:t xml:space="preserve">is assessment of </w:t>
      </w:r>
      <w:r w:rsidR="00F91DB5" w:rsidRPr="00F91DB5">
        <w:rPr>
          <w:szCs w:val="22"/>
        </w:rPr>
        <w:t>need for supported and specialist housing and accommodation</w:t>
      </w:r>
      <w:r w:rsidR="00F91DB5">
        <w:rPr>
          <w:szCs w:val="22"/>
        </w:rPr>
        <w:t xml:space="preserve"> contains:</w:t>
      </w:r>
    </w:p>
    <w:p w14:paraId="092BF374" w14:textId="203CE3C3" w:rsidR="00F91DB5" w:rsidRPr="00166971" w:rsidRDefault="00F91DB5" w:rsidP="001867FF">
      <w:pPr>
        <w:pStyle w:val="bulletptsecondlineplus"/>
        <w:rPr>
          <w:szCs w:val="22"/>
        </w:rPr>
      </w:pPr>
      <w:r w:rsidRPr="00166971">
        <w:t xml:space="preserve">Introduction: </w:t>
      </w:r>
      <w:r w:rsidR="00041FBC" w:rsidRPr="00166971">
        <w:rPr>
          <w:szCs w:val="22"/>
        </w:rPr>
        <w:t>context, purpose of the research, methodology and terminology</w:t>
      </w:r>
    </w:p>
    <w:p w14:paraId="04DCCEF6" w14:textId="559D053B" w:rsidR="00AB5FFD" w:rsidRPr="00166971" w:rsidRDefault="00041FBC" w:rsidP="001867FF">
      <w:pPr>
        <w:pStyle w:val="bulletptsecondlineplus"/>
        <w:rPr>
          <w:szCs w:val="22"/>
        </w:rPr>
      </w:pPr>
      <w:r w:rsidRPr="00166971">
        <w:lastRenderedPageBreak/>
        <w:t>Summary of findings</w:t>
      </w:r>
      <w:r w:rsidR="00AB5FFD" w:rsidRPr="00166971">
        <w:rPr>
          <w:szCs w:val="22"/>
        </w:rPr>
        <w:t>: The key findings in relation to the estimates of the need for supported and specialist housing and accommodation are summarised at:</w:t>
      </w:r>
    </w:p>
    <w:p w14:paraId="25FC6C2A" w14:textId="35EA6CBA" w:rsidR="00AB5FFD" w:rsidRPr="00AB5FFD" w:rsidRDefault="00AB5FFD" w:rsidP="000E0642">
      <w:pPr>
        <w:pStyle w:val="bulletptsecondlineplus"/>
        <w:numPr>
          <w:ilvl w:val="1"/>
          <w:numId w:val="14"/>
        </w:numPr>
        <w:rPr>
          <w:szCs w:val="22"/>
        </w:rPr>
      </w:pPr>
      <w:r w:rsidRPr="00AB5FFD">
        <w:t xml:space="preserve">Essex level (covering the </w:t>
      </w:r>
      <w:r w:rsidR="004301FE">
        <w:t>Essex County Council</w:t>
      </w:r>
      <w:r w:rsidRPr="00AB5FFD">
        <w:t xml:space="preserve"> geographic footprint)</w:t>
      </w:r>
    </w:p>
    <w:p w14:paraId="5FCE54F5" w14:textId="3BAC24CF" w:rsidR="00AB5FFD" w:rsidRPr="00AB5FFD" w:rsidRDefault="00AB5FFD" w:rsidP="000E0642">
      <w:pPr>
        <w:pStyle w:val="bulletptsecondlineplus"/>
        <w:numPr>
          <w:ilvl w:val="1"/>
          <w:numId w:val="14"/>
        </w:numPr>
        <w:rPr>
          <w:szCs w:val="22"/>
        </w:rPr>
      </w:pPr>
      <w:r w:rsidRPr="00AB5FFD">
        <w:t xml:space="preserve">Disaggregated by the 12 Essex </w:t>
      </w:r>
      <w:r w:rsidR="00B01D05">
        <w:t>d</w:t>
      </w:r>
      <w:r w:rsidRPr="00AB5FFD">
        <w:t xml:space="preserve">istrict, </w:t>
      </w:r>
      <w:r w:rsidR="00B01D05">
        <w:t>b</w:t>
      </w:r>
      <w:r w:rsidRPr="00AB5FFD">
        <w:t xml:space="preserve">orough and </w:t>
      </w:r>
      <w:r w:rsidR="00B01D05">
        <w:t>c</w:t>
      </w:r>
      <w:r w:rsidRPr="00AB5FFD">
        <w:t xml:space="preserve">ity </w:t>
      </w:r>
      <w:r w:rsidR="00B01D05">
        <w:t>c</w:t>
      </w:r>
      <w:r w:rsidRPr="00AB5FFD">
        <w:t>ouncils</w:t>
      </w:r>
    </w:p>
    <w:p w14:paraId="099E22B5" w14:textId="669BBEDF" w:rsidR="00AB5FFD" w:rsidRPr="00AB5FFD" w:rsidRDefault="00AB5FFD" w:rsidP="000E0642">
      <w:pPr>
        <w:pStyle w:val="bulletptsecondlineplus"/>
        <w:numPr>
          <w:ilvl w:val="1"/>
          <w:numId w:val="14"/>
        </w:numPr>
        <w:rPr>
          <w:szCs w:val="22"/>
        </w:rPr>
      </w:pPr>
      <w:r w:rsidRPr="00AB5FFD">
        <w:t xml:space="preserve">Disaggregated by quadrants in Essex containing the 12 </w:t>
      </w:r>
      <w:r w:rsidR="00B01D05">
        <w:t>d</w:t>
      </w:r>
      <w:r w:rsidRPr="00AB5FFD">
        <w:t xml:space="preserve">istrict, </w:t>
      </w:r>
      <w:r w:rsidR="00B01D05">
        <w:t>b</w:t>
      </w:r>
      <w:r w:rsidRPr="00AB5FFD">
        <w:t xml:space="preserve">orough and </w:t>
      </w:r>
      <w:r w:rsidR="00B01D05">
        <w:t>c</w:t>
      </w:r>
      <w:r w:rsidRPr="00AB5FFD">
        <w:t xml:space="preserve">ity </w:t>
      </w:r>
      <w:r w:rsidR="00B01D05">
        <w:t>c</w:t>
      </w:r>
      <w:r w:rsidRPr="00AB5FFD">
        <w:t>ouncils</w:t>
      </w:r>
    </w:p>
    <w:p w14:paraId="69486BE4" w14:textId="14A4D993" w:rsidR="00D02136" w:rsidRPr="00E126B9" w:rsidRDefault="003B3CD9" w:rsidP="0013207E">
      <w:pPr>
        <w:pStyle w:val="bulletptsecondlineplus"/>
        <w:rPr>
          <w:szCs w:val="22"/>
        </w:rPr>
      </w:pPr>
      <w:r w:rsidRPr="00166971">
        <w:t>D</w:t>
      </w:r>
      <w:r w:rsidR="00AB5FFD" w:rsidRPr="00E126B9">
        <w:rPr>
          <w:szCs w:val="22"/>
        </w:rPr>
        <w:t xml:space="preserve">etail in relation to the estimates of the need for supported and specialist housing and accommodation for each </w:t>
      </w:r>
      <w:r w:rsidR="00D02BCE">
        <w:rPr>
          <w:szCs w:val="22"/>
        </w:rPr>
        <w:t>population group</w:t>
      </w:r>
      <w:r w:rsidR="00AB5FFD" w:rsidRPr="00E126B9">
        <w:rPr>
          <w:szCs w:val="22"/>
        </w:rPr>
        <w:t xml:space="preserve"> are provided in chapters </w:t>
      </w:r>
      <w:r w:rsidR="008F09BE" w:rsidRPr="00E126B9">
        <w:rPr>
          <w:szCs w:val="22"/>
        </w:rPr>
        <w:t>3</w:t>
      </w:r>
      <w:r w:rsidR="00AB5FFD" w:rsidRPr="00E126B9">
        <w:rPr>
          <w:szCs w:val="22"/>
        </w:rPr>
        <w:t xml:space="preserve"> to </w:t>
      </w:r>
      <w:r w:rsidR="008F09BE" w:rsidRPr="00E126B9">
        <w:rPr>
          <w:szCs w:val="22"/>
        </w:rPr>
        <w:t>10</w:t>
      </w:r>
      <w:r w:rsidR="00AB5FFD" w:rsidRPr="00E126B9">
        <w:rPr>
          <w:szCs w:val="22"/>
        </w:rPr>
        <w:t>.</w:t>
      </w:r>
      <w:r w:rsidR="00E126B9" w:rsidRPr="00E126B9">
        <w:rPr>
          <w:szCs w:val="22"/>
        </w:rPr>
        <w:t xml:space="preserve"> </w:t>
      </w:r>
      <w:r w:rsidR="00D02136" w:rsidRPr="00E126B9">
        <w:rPr>
          <w:szCs w:val="22"/>
        </w:rPr>
        <w:t xml:space="preserve">Estimates of the need for supported and specialist housing and accommodation are produced in five-year intervals from a base year of 2024. In general, the larger the size of </w:t>
      </w:r>
      <w:r w:rsidR="009A4F3E">
        <w:rPr>
          <w:szCs w:val="22"/>
        </w:rPr>
        <w:t>population groups</w:t>
      </w:r>
      <w:r w:rsidR="00D02136" w:rsidRPr="00E126B9">
        <w:rPr>
          <w:szCs w:val="22"/>
        </w:rPr>
        <w:t xml:space="preserve"> listed above the longer the </w:t>
      </w:r>
      <w:proofErr w:type="gramStart"/>
      <w:r w:rsidR="00D02136" w:rsidRPr="00E126B9">
        <w:rPr>
          <w:szCs w:val="22"/>
        </w:rPr>
        <w:t>time period</w:t>
      </w:r>
      <w:proofErr w:type="gramEnd"/>
      <w:r w:rsidR="00D02136" w:rsidRPr="00E126B9">
        <w:rPr>
          <w:szCs w:val="22"/>
        </w:rPr>
        <w:t xml:space="preserve"> into the future the estimates of need for supported and specialist housing and accommodation cover</w:t>
      </w:r>
    </w:p>
    <w:p w14:paraId="4AE4AA74" w14:textId="2EC17DA9" w:rsidR="0078497F" w:rsidRDefault="003B3CD9" w:rsidP="001867FF">
      <w:pPr>
        <w:pStyle w:val="bulletptsecondlineplus"/>
        <w:rPr>
          <w:szCs w:val="22"/>
        </w:rPr>
      </w:pPr>
      <w:r w:rsidRPr="00166971">
        <w:t>Annexe</w:t>
      </w:r>
      <w:r w:rsidR="0078497F">
        <w:rPr>
          <w:szCs w:val="22"/>
        </w:rPr>
        <w:t xml:space="preserve"> 1: </w:t>
      </w:r>
      <w:r w:rsidR="00C323B3">
        <w:rPr>
          <w:szCs w:val="22"/>
        </w:rPr>
        <w:t>Supporting demographic evidence</w:t>
      </w:r>
    </w:p>
    <w:p w14:paraId="708FEBFD" w14:textId="719D90FD" w:rsidR="00C323B3" w:rsidRPr="00166971" w:rsidRDefault="00C323B3" w:rsidP="001867FF">
      <w:pPr>
        <w:pStyle w:val="bulletptsecondlineplus"/>
        <w:rPr>
          <w:szCs w:val="22"/>
        </w:rPr>
      </w:pPr>
      <w:r>
        <w:rPr>
          <w:szCs w:val="22"/>
        </w:rPr>
        <w:t xml:space="preserve">Annexe 2: </w:t>
      </w:r>
      <w:r w:rsidR="00D946E1" w:rsidRPr="00D946E1">
        <w:rPr>
          <w:szCs w:val="22"/>
        </w:rPr>
        <w:t>Long Term Housing Requirements in Emerging Plans</w:t>
      </w:r>
    </w:p>
    <w:p w14:paraId="3DA8E7D4" w14:textId="57BCD539" w:rsidR="00E64D0E" w:rsidRDefault="003B3CD9" w:rsidP="001867FF">
      <w:pPr>
        <w:pStyle w:val="bulletptsecondlineplus"/>
      </w:pPr>
      <w:r w:rsidRPr="00166971">
        <w:t>Annexe</w:t>
      </w:r>
      <w:r w:rsidR="0078497F">
        <w:t xml:space="preserve"> </w:t>
      </w:r>
      <w:r w:rsidR="00C323B3">
        <w:t>3</w:t>
      </w:r>
      <w:r w:rsidR="00166971" w:rsidRPr="00166971">
        <w:t xml:space="preserve">: </w:t>
      </w:r>
      <w:r w:rsidR="00307B77">
        <w:t>G</w:t>
      </w:r>
      <w:r w:rsidR="00166971" w:rsidRPr="00166971">
        <w:t>lossary</w:t>
      </w:r>
    </w:p>
    <w:p w14:paraId="1D8C92FC" w14:textId="77777777" w:rsidR="00A40184" w:rsidRDefault="00A40184" w:rsidP="00A40184">
      <w:pPr>
        <w:pStyle w:val="bulletptsecondlineplus"/>
        <w:numPr>
          <w:ilvl w:val="0"/>
          <w:numId w:val="0"/>
        </w:numPr>
      </w:pPr>
    </w:p>
    <w:p w14:paraId="2998C66D" w14:textId="189D584B" w:rsidR="00B96C1A" w:rsidRPr="002418CF" w:rsidRDefault="6ECF108F" w:rsidP="002418CF">
      <w:pPr>
        <w:pStyle w:val="Heading2"/>
        <w:rPr>
          <w:rFonts w:ascii="Segoe UI" w:hAnsi="Segoe UI" w:cs="Segoe UI"/>
          <w:sz w:val="28"/>
          <w:szCs w:val="28"/>
        </w:rPr>
      </w:pPr>
      <w:bookmarkStart w:id="13" w:name="_Toc204005948"/>
      <w:r w:rsidRPr="30FAF108">
        <w:rPr>
          <w:rFonts w:ascii="Segoe UI" w:hAnsi="Segoe UI" w:cs="Segoe UI"/>
          <w:sz w:val="28"/>
          <w:szCs w:val="28"/>
        </w:rPr>
        <w:t>Methodology and terminology</w:t>
      </w:r>
      <w:bookmarkEnd w:id="13"/>
    </w:p>
    <w:p w14:paraId="297ACAA9" w14:textId="4BA0A03F" w:rsidR="00B96C1A" w:rsidRPr="002418CF" w:rsidRDefault="00FE7868">
      <w:pPr>
        <w:rPr>
          <w:rFonts w:ascii="Segoe UI" w:hAnsi="Segoe UI" w:cs="Segoe UI"/>
          <w:i/>
          <w:iCs/>
          <w:sz w:val="22"/>
          <w:szCs w:val="22"/>
        </w:rPr>
      </w:pPr>
      <w:r w:rsidRPr="002418CF">
        <w:rPr>
          <w:rFonts w:ascii="Segoe UI" w:hAnsi="Segoe UI" w:cs="Segoe UI"/>
          <w:i/>
          <w:iCs/>
          <w:sz w:val="22"/>
          <w:szCs w:val="22"/>
        </w:rPr>
        <w:t>Methodology</w:t>
      </w:r>
    </w:p>
    <w:p w14:paraId="7A9468E7" w14:textId="05E6C6EA" w:rsidR="009800B9" w:rsidRPr="002418CF" w:rsidRDefault="0095183A" w:rsidP="001537E1">
      <w:pPr>
        <w:pStyle w:val="Numberedpara1202"/>
        <w:rPr>
          <w:szCs w:val="22"/>
        </w:rPr>
      </w:pPr>
      <w:r w:rsidRPr="002418CF">
        <w:t>A similar methodological approach has been taken</w:t>
      </w:r>
      <w:r w:rsidR="009800B9" w:rsidRPr="002418CF">
        <w:rPr>
          <w:szCs w:val="22"/>
        </w:rPr>
        <w:t xml:space="preserve"> to creating the evidence base to produce estimates of future need for supported and specialist housing and accommodation for the </w:t>
      </w:r>
      <w:r w:rsidR="009A4F3E">
        <w:rPr>
          <w:szCs w:val="22"/>
        </w:rPr>
        <w:t>population groups</w:t>
      </w:r>
      <w:r w:rsidR="009800B9" w:rsidRPr="002418CF">
        <w:rPr>
          <w:szCs w:val="22"/>
        </w:rPr>
        <w:t xml:space="preserve"> listed above</w:t>
      </w:r>
      <w:r w:rsidRPr="002418CF">
        <w:rPr>
          <w:szCs w:val="22"/>
        </w:rPr>
        <w:t>. This consistent methodological approach</w:t>
      </w:r>
      <w:r w:rsidR="009800B9" w:rsidRPr="002418CF">
        <w:rPr>
          <w:szCs w:val="22"/>
        </w:rPr>
        <w:t xml:space="preserve"> </w:t>
      </w:r>
      <w:r w:rsidRPr="002418CF">
        <w:rPr>
          <w:szCs w:val="22"/>
        </w:rPr>
        <w:t>has</w:t>
      </w:r>
      <w:r w:rsidR="009800B9" w:rsidRPr="002418CF">
        <w:rPr>
          <w:szCs w:val="22"/>
        </w:rPr>
        <w:t xml:space="preserve"> the following components:</w:t>
      </w:r>
    </w:p>
    <w:p w14:paraId="6A318562" w14:textId="4FDB433E" w:rsidR="009800B9" w:rsidRPr="002418CF" w:rsidRDefault="006706D0" w:rsidP="001867FF">
      <w:pPr>
        <w:pStyle w:val="bulletptsecondlineplus"/>
        <w:rPr>
          <w:szCs w:val="22"/>
        </w:rPr>
      </w:pPr>
      <w:r w:rsidRPr="002418CF">
        <w:t xml:space="preserve">The current baseline population for each </w:t>
      </w:r>
      <w:r w:rsidR="00D02BCE">
        <w:t>population group</w:t>
      </w:r>
    </w:p>
    <w:p w14:paraId="1D60554D" w14:textId="4BF15265" w:rsidR="006706D0" w:rsidRPr="002418CF" w:rsidRDefault="006706D0" w:rsidP="001867FF">
      <w:pPr>
        <w:pStyle w:val="bulletptsecondlineplus"/>
        <w:rPr>
          <w:szCs w:val="22"/>
        </w:rPr>
      </w:pPr>
      <w:r w:rsidRPr="002418CF">
        <w:t xml:space="preserve">Evidence in relation to likely trends in each </w:t>
      </w:r>
      <w:r w:rsidR="00D02BCE">
        <w:t>population group</w:t>
      </w:r>
      <w:r w:rsidRPr="002418CF">
        <w:t xml:space="preserve"> in the future</w:t>
      </w:r>
    </w:p>
    <w:p w14:paraId="06E752DA" w14:textId="17299961" w:rsidR="006706D0" w:rsidRPr="002418CF" w:rsidRDefault="006706D0" w:rsidP="001867FF">
      <w:pPr>
        <w:pStyle w:val="bulletptsecondlineplus"/>
        <w:rPr>
          <w:szCs w:val="22"/>
        </w:rPr>
      </w:pPr>
      <w:r w:rsidRPr="002418CF">
        <w:t xml:space="preserve">The current supply of supported and </w:t>
      </w:r>
      <w:r w:rsidRPr="002418CF">
        <w:rPr>
          <w:szCs w:val="22"/>
        </w:rPr>
        <w:t xml:space="preserve">specialist housing and accommodation for each </w:t>
      </w:r>
      <w:r w:rsidR="00D02BCE">
        <w:rPr>
          <w:szCs w:val="22"/>
        </w:rPr>
        <w:t>population group</w:t>
      </w:r>
    </w:p>
    <w:p w14:paraId="25D1CC0D" w14:textId="0BA18A82" w:rsidR="006706D0" w:rsidRPr="002418CF" w:rsidRDefault="006706D0" w:rsidP="001867FF">
      <w:pPr>
        <w:pStyle w:val="bulletptsecondlineplus"/>
        <w:rPr>
          <w:szCs w:val="22"/>
        </w:rPr>
      </w:pPr>
      <w:r w:rsidRPr="002418CF">
        <w:t xml:space="preserve">Stakeholder expertise and insights in relation to each </w:t>
      </w:r>
      <w:r w:rsidR="00D02BCE">
        <w:t>population group</w:t>
      </w:r>
    </w:p>
    <w:p w14:paraId="2DF19D26" w14:textId="53562A98" w:rsidR="006706D0" w:rsidRPr="002418CF" w:rsidRDefault="006706D0" w:rsidP="001867FF">
      <w:pPr>
        <w:pStyle w:val="bulletptsecondlineplus"/>
        <w:rPr>
          <w:szCs w:val="22"/>
        </w:rPr>
      </w:pPr>
      <w:r w:rsidRPr="002418CF">
        <w:t>Evidence of the views of people with lived experience, where this is available</w:t>
      </w:r>
    </w:p>
    <w:p w14:paraId="28F3CAD8" w14:textId="19FBDD31" w:rsidR="006706D0" w:rsidRPr="002418CF" w:rsidRDefault="006706D0" w:rsidP="001867FF">
      <w:pPr>
        <w:pStyle w:val="bulletptsecondlineplus"/>
        <w:rPr>
          <w:szCs w:val="22"/>
        </w:rPr>
      </w:pPr>
      <w:r w:rsidRPr="002418CF">
        <w:t xml:space="preserve">Using these sources of evidence to produce estimates of likely need in the future for supported and specialist housing and accommodation for each </w:t>
      </w:r>
      <w:r w:rsidR="00D02BCE">
        <w:t>population group</w:t>
      </w:r>
    </w:p>
    <w:p w14:paraId="0144F92D" w14:textId="124E2CCF" w:rsidR="006706D0" w:rsidRPr="002418CF" w:rsidRDefault="00F77A9D" w:rsidP="001867FF">
      <w:pPr>
        <w:pStyle w:val="Numberedpara1202"/>
        <w:rPr>
          <w:szCs w:val="22"/>
        </w:rPr>
      </w:pPr>
      <w:r w:rsidRPr="002418CF">
        <w:t>A range of sources of data and evidence have been used as part of this consistent methodological approach including:</w:t>
      </w:r>
    </w:p>
    <w:p w14:paraId="6296B29C" w14:textId="21B511F4" w:rsidR="00F77A9D" w:rsidRDefault="008E440B" w:rsidP="001867FF">
      <w:pPr>
        <w:pStyle w:val="bulletptsecondlineplus"/>
        <w:rPr>
          <w:szCs w:val="22"/>
        </w:rPr>
      </w:pPr>
      <w:r w:rsidRPr="002418CF">
        <w:t>D</w:t>
      </w:r>
      <w:r w:rsidR="00F77A9D" w:rsidRPr="002418CF">
        <w:rPr>
          <w:szCs w:val="22"/>
        </w:rPr>
        <w:t xml:space="preserve">emographic data and projections produced by the </w:t>
      </w:r>
      <w:r w:rsidR="006B09BE" w:rsidRPr="002418CF">
        <w:rPr>
          <w:szCs w:val="22"/>
        </w:rPr>
        <w:t>O</w:t>
      </w:r>
      <w:r w:rsidR="00F77A9D" w:rsidRPr="002418CF">
        <w:rPr>
          <w:szCs w:val="22"/>
        </w:rPr>
        <w:t>ffice for National Statistics</w:t>
      </w:r>
    </w:p>
    <w:p w14:paraId="13F31F81" w14:textId="5FB370E2" w:rsidR="00D14395" w:rsidRPr="00D14395" w:rsidRDefault="007878C7" w:rsidP="00D14395">
      <w:pPr>
        <w:pStyle w:val="bulletptsecondlineplus"/>
        <w:rPr>
          <w:szCs w:val="22"/>
        </w:rPr>
      </w:pPr>
      <w:r>
        <w:rPr>
          <w:szCs w:val="22"/>
        </w:rPr>
        <w:lastRenderedPageBreak/>
        <w:t>D</w:t>
      </w:r>
      <w:r w:rsidR="00D14395" w:rsidRPr="00D14395">
        <w:rPr>
          <w:szCs w:val="22"/>
        </w:rPr>
        <w:t xml:space="preserve">ata from the Department of Health and Social </w:t>
      </w:r>
      <w:r w:rsidR="00AF638E">
        <w:rPr>
          <w:szCs w:val="22"/>
        </w:rPr>
        <w:t>C</w:t>
      </w:r>
      <w:r w:rsidR="00D14395" w:rsidRPr="00D14395">
        <w:rPr>
          <w:szCs w:val="22"/>
        </w:rPr>
        <w:t xml:space="preserve">are, Department </w:t>
      </w:r>
      <w:r>
        <w:rPr>
          <w:szCs w:val="22"/>
        </w:rPr>
        <w:t>for</w:t>
      </w:r>
      <w:r w:rsidR="00D14395" w:rsidRPr="00D14395">
        <w:rPr>
          <w:szCs w:val="22"/>
        </w:rPr>
        <w:t xml:space="preserve"> Education, and Ministry of Housing Communities and Local Government</w:t>
      </w:r>
    </w:p>
    <w:p w14:paraId="5FEFA7E4" w14:textId="6405C133" w:rsidR="00F77A9D" w:rsidRPr="002418CF" w:rsidRDefault="00F77A9D" w:rsidP="001867FF">
      <w:pPr>
        <w:pStyle w:val="bulletptsecondlineplus"/>
      </w:pPr>
      <w:r w:rsidRPr="002418CF">
        <w:t xml:space="preserve">Data produced by </w:t>
      </w:r>
      <w:r w:rsidR="004301FE">
        <w:t>Essex County Council</w:t>
      </w:r>
      <w:r w:rsidRPr="002418CF">
        <w:t xml:space="preserve"> in relation to the size and characteristics of many of the </w:t>
      </w:r>
      <w:r w:rsidR="009A4F3E">
        <w:t>population groups</w:t>
      </w:r>
      <w:r w:rsidRPr="002418CF">
        <w:t xml:space="preserve"> listed above </w:t>
      </w:r>
      <w:r w:rsidR="00A15260">
        <w:t xml:space="preserve">at paragraph </w:t>
      </w:r>
      <w:r w:rsidR="00DA465D">
        <w:fldChar w:fldCharType="begin"/>
      </w:r>
      <w:r w:rsidR="00DA465D">
        <w:instrText xml:space="preserve"> REF _Ref202454584 \n \h </w:instrText>
      </w:r>
      <w:r w:rsidR="00DA465D">
        <w:fldChar w:fldCharType="separate"/>
      </w:r>
      <w:r w:rsidR="00971C60">
        <w:t>1.09</w:t>
      </w:r>
      <w:r w:rsidR="00DA465D">
        <w:fldChar w:fldCharType="end"/>
      </w:r>
      <w:r w:rsidR="00A15260">
        <w:t xml:space="preserve">, </w:t>
      </w:r>
      <w:r w:rsidRPr="002418CF">
        <w:t xml:space="preserve">specifically </w:t>
      </w:r>
      <w:r w:rsidR="006A2AE3">
        <w:t>those</w:t>
      </w:r>
      <w:r>
        <w:t xml:space="preserve"> </w:t>
      </w:r>
      <w:r w:rsidR="009A4F3E">
        <w:t>population groups</w:t>
      </w:r>
      <w:r>
        <w:t xml:space="preserve"> </w:t>
      </w:r>
      <w:r w:rsidR="00EC1B16">
        <w:t xml:space="preserve">who </w:t>
      </w:r>
      <w:r w:rsidR="00BE0E92">
        <w:t xml:space="preserve">draw on adult social care </w:t>
      </w:r>
      <w:r>
        <w:t xml:space="preserve">or children's social care from </w:t>
      </w:r>
      <w:r w:rsidR="004301FE">
        <w:t>Essex County Council</w:t>
      </w:r>
    </w:p>
    <w:p w14:paraId="49FD08F7" w14:textId="58653F08" w:rsidR="006A2AE3" w:rsidRPr="002418CF" w:rsidRDefault="006A2AE3" w:rsidP="001867FF">
      <w:pPr>
        <w:pStyle w:val="bulletptsecondlineplus"/>
        <w:rPr>
          <w:szCs w:val="22"/>
        </w:rPr>
      </w:pPr>
      <w:r w:rsidRPr="002418CF">
        <w:t xml:space="preserve">Data produced by </w:t>
      </w:r>
      <w:r w:rsidR="00A40184">
        <w:t xml:space="preserve">the </w:t>
      </w:r>
      <w:r w:rsidR="00D24AB7">
        <w:t xml:space="preserve">12 </w:t>
      </w:r>
      <w:r w:rsidRPr="002418CF">
        <w:t xml:space="preserve">Essex </w:t>
      </w:r>
      <w:r w:rsidR="00034F1B">
        <w:t>d</w:t>
      </w:r>
      <w:r w:rsidRPr="002418CF">
        <w:t xml:space="preserve">istrict, </w:t>
      </w:r>
      <w:r w:rsidR="00034F1B">
        <w:t>b</w:t>
      </w:r>
      <w:r w:rsidRPr="002418CF">
        <w:t xml:space="preserve">orough and </w:t>
      </w:r>
      <w:r w:rsidR="00034F1B">
        <w:t>c</w:t>
      </w:r>
      <w:r w:rsidRPr="002418CF">
        <w:t xml:space="preserve">ity </w:t>
      </w:r>
      <w:r w:rsidR="00034F1B">
        <w:t>c</w:t>
      </w:r>
      <w:r w:rsidRPr="002418CF">
        <w:t xml:space="preserve">ouncils in relation to the size and characteristics of some of the </w:t>
      </w:r>
      <w:r w:rsidR="009A4F3E">
        <w:t>population groups</w:t>
      </w:r>
      <w:r w:rsidRPr="002418CF">
        <w:t xml:space="preserve"> listed above</w:t>
      </w:r>
    </w:p>
    <w:p w14:paraId="6FF576F1" w14:textId="4695D3D6" w:rsidR="00F77A9D" w:rsidRPr="002418CF" w:rsidRDefault="009E3115" w:rsidP="001867FF">
      <w:pPr>
        <w:pStyle w:val="bulletptsecondlineplus"/>
        <w:rPr>
          <w:szCs w:val="22"/>
        </w:rPr>
      </w:pPr>
      <w:r w:rsidRPr="002418CF">
        <w:t>Expertise and insights from a wide range of stakeholders including:</w:t>
      </w:r>
    </w:p>
    <w:p w14:paraId="1910E010" w14:textId="6FE520B5" w:rsidR="00034F1B" w:rsidRDefault="004301FE" w:rsidP="000E5D2E">
      <w:pPr>
        <w:pStyle w:val="bulletptsecondlineplus"/>
        <w:numPr>
          <w:ilvl w:val="1"/>
          <w:numId w:val="14"/>
        </w:numPr>
        <w:rPr>
          <w:szCs w:val="22"/>
        </w:rPr>
      </w:pPr>
      <w:r>
        <w:t>Essex County Council</w:t>
      </w:r>
      <w:r w:rsidR="009E3115" w:rsidRPr="002418CF">
        <w:t xml:space="preserve"> </w:t>
      </w:r>
      <w:r w:rsidR="004C4355">
        <w:t>Officers</w:t>
      </w:r>
      <w:r w:rsidR="00CF5E26">
        <w:t xml:space="preserve"> </w:t>
      </w:r>
      <w:r w:rsidR="009E3115" w:rsidRPr="002418CF">
        <w:t>from adult services, children</w:t>
      </w:r>
      <w:r w:rsidR="006575EE">
        <w:t>’s</w:t>
      </w:r>
      <w:r w:rsidR="009E3115" w:rsidRPr="002418CF">
        <w:t xml:space="preserve"> services, </w:t>
      </w:r>
      <w:r w:rsidR="008E440B" w:rsidRPr="002418CF">
        <w:rPr>
          <w:szCs w:val="22"/>
        </w:rPr>
        <w:t xml:space="preserve">public health, </w:t>
      </w:r>
      <w:r w:rsidR="009E3115" w:rsidRPr="002418CF">
        <w:rPr>
          <w:szCs w:val="22"/>
        </w:rPr>
        <w:t>housing and planning</w:t>
      </w:r>
    </w:p>
    <w:p w14:paraId="18BDA6F4" w14:textId="4AFD0039" w:rsidR="009E3115" w:rsidRPr="002418CF" w:rsidRDefault="009E3115" w:rsidP="000E5D2E">
      <w:pPr>
        <w:pStyle w:val="bulletptsecondlineplus"/>
        <w:numPr>
          <w:ilvl w:val="1"/>
          <w:numId w:val="14"/>
        </w:numPr>
        <w:rPr>
          <w:szCs w:val="22"/>
        </w:rPr>
      </w:pPr>
      <w:r w:rsidRPr="002418CF">
        <w:rPr>
          <w:szCs w:val="22"/>
        </w:rPr>
        <w:t xml:space="preserve">Essex </w:t>
      </w:r>
      <w:r w:rsidR="00034F1B">
        <w:rPr>
          <w:szCs w:val="22"/>
        </w:rPr>
        <w:t>d</w:t>
      </w:r>
      <w:r w:rsidRPr="002418CF">
        <w:rPr>
          <w:szCs w:val="22"/>
        </w:rPr>
        <w:t xml:space="preserve">istrict, </w:t>
      </w:r>
      <w:r w:rsidR="00034F1B">
        <w:rPr>
          <w:szCs w:val="22"/>
        </w:rPr>
        <w:t>b</w:t>
      </w:r>
      <w:r w:rsidRPr="002418CF">
        <w:rPr>
          <w:szCs w:val="22"/>
        </w:rPr>
        <w:t xml:space="preserve">orough and </w:t>
      </w:r>
      <w:r w:rsidR="00034F1B">
        <w:rPr>
          <w:szCs w:val="22"/>
        </w:rPr>
        <w:t>c</w:t>
      </w:r>
      <w:r w:rsidRPr="002418CF">
        <w:rPr>
          <w:szCs w:val="22"/>
        </w:rPr>
        <w:t xml:space="preserve">ity </w:t>
      </w:r>
      <w:r w:rsidR="00034F1B">
        <w:rPr>
          <w:szCs w:val="22"/>
        </w:rPr>
        <w:t>c</w:t>
      </w:r>
      <w:r w:rsidRPr="002418CF">
        <w:rPr>
          <w:szCs w:val="22"/>
        </w:rPr>
        <w:t>ouncil staff from housing and planning</w:t>
      </w:r>
    </w:p>
    <w:p w14:paraId="54A72E1C" w14:textId="66FE66F1" w:rsidR="009E3115" w:rsidRPr="002418CF" w:rsidRDefault="008E440B" w:rsidP="000E5D2E">
      <w:pPr>
        <w:pStyle w:val="bulletptsecondlineplus"/>
        <w:numPr>
          <w:ilvl w:val="1"/>
          <w:numId w:val="14"/>
        </w:numPr>
        <w:rPr>
          <w:szCs w:val="22"/>
        </w:rPr>
      </w:pPr>
      <w:r w:rsidRPr="002418CF">
        <w:t xml:space="preserve">NHS staff from </w:t>
      </w:r>
      <w:r w:rsidR="006B09BE" w:rsidRPr="002418CF">
        <w:rPr>
          <w:szCs w:val="22"/>
        </w:rPr>
        <w:t>I</w:t>
      </w:r>
      <w:r w:rsidRPr="002418CF">
        <w:rPr>
          <w:szCs w:val="22"/>
        </w:rPr>
        <w:t xml:space="preserve">ntegrated </w:t>
      </w:r>
      <w:r w:rsidR="006B09BE" w:rsidRPr="002418CF">
        <w:rPr>
          <w:szCs w:val="22"/>
        </w:rPr>
        <w:t>C</w:t>
      </w:r>
      <w:r w:rsidRPr="002418CF">
        <w:rPr>
          <w:szCs w:val="22"/>
        </w:rPr>
        <w:t xml:space="preserve">are </w:t>
      </w:r>
      <w:r w:rsidR="006B09BE" w:rsidRPr="002418CF">
        <w:rPr>
          <w:szCs w:val="22"/>
        </w:rPr>
        <w:t>B</w:t>
      </w:r>
      <w:r w:rsidRPr="002418CF">
        <w:rPr>
          <w:szCs w:val="22"/>
        </w:rPr>
        <w:t>oards in Essex</w:t>
      </w:r>
    </w:p>
    <w:p w14:paraId="30550D29" w14:textId="2D48315F" w:rsidR="008E440B" w:rsidRPr="002418CF" w:rsidRDefault="00034F1B" w:rsidP="000E5D2E">
      <w:pPr>
        <w:pStyle w:val="bulletptsecondlineplus"/>
        <w:numPr>
          <w:ilvl w:val="1"/>
          <w:numId w:val="14"/>
        </w:numPr>
        <w:rPr>
          <w:szCs w:val="22"/>
        </w:rPr>
      </w:pPr>
      <w:r>
        <w:t xml:space="preserve">A sample of </w:t>
      </w:r>
      <w:r w:rsidR="008E440B" w:rsidRPr="002418CF">
        <w:t xml:space="preserve">providers of supported </w:t>
      </w:r>
      <w:r>
        <w:t xml:space="preserve">and specialist </w:t>
      </w:r>
      <w:r w:rsidR="008E440B" w:rsidRPr="002418CF">
        <w:t xml:space="preserve">housing and </w:t>
      </w:r>
      <w:r w:rsidR="008E440B" w:rsidRPr="002418CF">
        <w:rPr>
          <w:szCs w:val="22"/>
        </w:rPr>
        <w:t xml:space="preserve">accommodation for the </w:t>
      </w:r>
      <w:r w:rsidR="009A4F3E">
        <w:rPr>
          <w:szCs w:val="22"/>
        </w:rPr>
        <w:t>population groups</w:t>
      </w:r>
      <w:r w:rsidR="008E440B" w:rsidRPr="002418CF">
        <w:rPr>
          <w:szCs w:val="22"/>
        </w:rPr>
        <w:t xml:space="preserve"> listed above</w:t>
      </w:r>
    </w:p>
    <w:p w14:paraId="6A1EF207" w14:textId="6050598A" w:rsidR="00FE7868" w:rsidRPr="002418CF" w:rsidRDefault="006B09BE" w:rsidP="001867FF">
      <w:pPr>
        <w:pStyle w:val="Numberedpara1202"/>
        <w:rPr>
          <w:szCs w:val="22"/>
        </w:rPr>
      </w:pPr>
      <w:r w:rsidRPr="002418CF">
        <w:t xml:space="preserve">Whilst a consistent methodological approach has been used, given the different sizes of the </w:t>
      </w:r>
      <w:r w:rsidR="009A4F3E">
        <w:t>population groups</w:t>
      </w:r>
      <w:r w:rsidRPr="002418CF">
        <w:t xml:space="preserve"> and their different characteristics, the most appropriate and relevant sources of evidence and data have been used to estimate the need for supported and specialist housing and accommodation.</w:t>
      </w:r>
      <w:r w:rsidR="00AD7EFC" w:rsidRPr="002418CF">
        <w:rPr>
          <w:szCs w:val="22"/>
        </w:rPr>
        <w:t xml:space="preserve"> This is set out in </w:t>
      </w:r>
      <w:r w:rsidR="00AD7EFC" w:rsidRPr="00E9376C">
        <w:rPr>
          <w:szCs w:val="22"/>
        </w:rPr>
        <w:t xml:space="preserve">chapters </w:t>
      </w:r>
      <w:r w:rsidR="00E9376C" w:rsidRPr="00E9376C">
        <w:rPr>
          <w:szCs w:val="22"/>
        </w:rPr>
        <w:t>3</w:t>
      </w:r>
      <w:r w:rsidR="00AD7EFC" w:rsidRPr="00E9376C">
        <w:rPr>
          <w:szCs w:val="22"/>
        </w:rPr>
        <w:t xml:space="preserve"> to </w:t>
      </w:r>
      <w:r w:rsidR="00E9376C" w:rsidRPr="00E9376C">
        <w:rPr>
          <w:szCs w:val="22"/>
        </w:rPr>
        <w:t>10</w:t>
      </w:r>
      <w:r w:rsidR="00AD7EFC" w:rsidRPr="00E9376C">
        <w:rPr>
          <w:szCs w:val="22"/>
        </w:rPr>
        <w:t>.</w:t>
      </w:r>
      <w:r w:rsidR="00AD7EFC" w:rsidRPr="002418CF">
        <w:rPr>
          <w:szCs w:val="22"/>
        </w:rPr>
        <w:t xml:space="preserve"> </w:t>
      </w:r>
    </w:p>
    <w:p w14:paraId="2EF393D0" w14:textId="10D2E5C4" w:rsidR="006B09BE" w:rsidRPr="002418CF" w:rsidRDefault="006A2AE3" w:rsidP="001867FF">
      <w:pPr>
        <w:pStyle w:val="Numberedpara1202"/>
        <w:rPr>
          <w:szCs w:val="22"/>
        </w:rPr>
      </w:pPr>
      <w:bookmarkStart w:id="14" w:name="_Hlk201146567"/>
      <w:r w:rsidRPr="002418CF">
        <w:t>Estimates of the need for supported and specialist housing and accommodation</w:t>
      </w:r>
      <w:r w:rsidR="00AD7EFC" w:rsidRPr="002418CF">
        <w:t xml:space="preserve"> are produced in </w:t>
      </w:r>
      <w:r w:rsidR="00A469FD" w:rsidRPr="002418CF">
        <w:t>five-year</w:t>
      </w:r>
      <w:r w:rsidR="00AD7EFC" w:rsidRPr="002418CF">
        <w:t xml:space="preserve"> intervals from a base year of 2024. In general, the larger the size of the </w:t>
      </w:r>
      <w:r w:rsidR="009A4F3E">
        <w:t>population group</w:t>
      </w:r>
      <w:r w:rsidR="008735B6">
        <w:t>s</w:t>
      </w:r>
      <w:r w:rsidR="00AD7EFC" w:rsidRPr="002418CF">
        <w:t xml:space="preserve"> listed above the longer the </w:t>
      </w:r>
      <w:proofErr w:type="gramStart"/>
      <w:r w:rsidR="00AD7EFC" w:rsidRPr="002418CF">
        <w:t xml:space="preserve">time </w:t>
      </w:r>
      <w:r w:rsidR="005F30CA" w:rsidRPr="002418CF">
        <w:rPr>
          <w:szCs w:val="22"/>
        </w:rPr>
        <w:t>period</w:t>
      </w:r>
      <w:proofErr w:type="gramEnd"/>
      <w:r w:rsidR="005F30CA" w:rsidRPr="002418CF">
        <w:rPr>
          <w:szCs w:val="22"/>
        </w:rPr>
        <w:t xml:space="preserve"> into the future the estimates of need for supported and specialist housing and accommodation cover</w:t>
      </w:r>
      <w:r w:rsidR="00AD7EFC" w:rsidRPr="002418CF">
        <w:rPr>
          <w:szCs w:val="22"/>
        </w:rPr>
        <w:t xml:space="preserve">. </w:t>
      </w:r>
      <w:r w:rsidR="001D5D5F">
        <w:rPr>
          <w:szCs w:val="22"/>
        </w:rPr>
        <w:t xml:space="preserve">It would be prudent to update </w:t>
      </w:r>
      <w:r w:rsidR="00A15260">
        <w:rPr>
          <w:szCs w:val="22"/>
        </w:rPr>
        <w:t>estimates at least every 5 years.</w:t>
      </w:r>
    </w:p>
    <w:bookmarkEnd w:id="14"/>
    <w:p w14:paraId="696F5A5C" w14:textId="1A2A2D76" w:rsidR="00AD7EFC" w:rsidRPr="002418CF" w:rsidRDefault="00AD7EFC" w:rsidP="001867FF">
      <w:pPr>
        <w:pStyle w:val="Numberedpara1202"/>
        <w:rPr>
          <w:szCs w:val="22"/>
        </w:rPr>
      </w:pPr>
      <w:r w:rsidRPr="002418CF">
        <w:t xml:space="preserve">For the following </w:t>
      </w:r>
      <w:r w:rsidR="009A4F3E">
        <w:t>population groups</w:t>
      </w:r>
      <w:r w:rsidRPr="002418CF">
        <w:t xml:space="preserve"> the need for supported and specialist housing and accommodation has been estimated until 2044:</w:t>
      </w:r>
    </w:p>
    <w:p w14:paraId="6AABA89C" w14:textId="336C9A6C" w:rsidR="00AD7EFC" w:rsidRPr="002418CF" w:rsidRDefault="00AD7EFC" w:rsidP="001867FF">
      <w:pPr>
        <w:pStyle w:val="bulletptsecondlineplus"/>
        <w:rPr>
          <w:szCs w:val="22"/>
        </w:rPr>
      </w:pPr>
      <w:r w:rsidRPr="002418CF">
        <w:t>Older people</w:t>
      </w:r>
    </w:p>
    <w:p w14:paraId="3FFBC819" w14:textId="4411611C" w:rsidR="00AD7EFC" w:rsidRPr="002418CF" w:rsidRDefault="00043D4A" w:rsidP="001867FF">
      <w:pPr>
        <w:pStyle w:val="bulletptsecondlineplus"/>
        <w:rPr>
          <w:szCs w:val="22"/>
        </w:rPr>
      </w:pPr>
      <w:r w:rsidRPr="002418CF">
        <w:t>People with a physical/sensory disability who are wheelchair users</w:t>
      </w:r>
    </w:p>
    <w:p w14:paraId="60C1C4B6" w14:textId="580E25F1" w:rsidR="00AD7EFC" w:rsidRPr="002418CF" w:rsidRDefault="00AD7EFC" w:rsidP="001867FF">
      <w:pPr>
        <w:pStyle w:val="Numberedpara1202"/>
        <w:rPr>
          <w:szCs w:val="22"/>
        </w:rPr>
      </w:pPr>
      <w:r w:rsidRPr="002418CF">
        <w:t xml:space="preserve">For the following </w:t>
      </w:r>
      <w:r w:rsidR="009A4F3E">
        <w:t>population groups</w:t>
      </w:r>
      <w:r w:rsidR="00FB44D7">
        <w:t xml:space="preserve">, where the population sizes are significantly lower than for the </w:t>
      </w:r>
      <w:r w:rsidR="009A4F3E">
        <w:t>population groups</w:t>
      </w:r>
      <w:r w:rsidR="00FB44D7">
        <w:t xml:space="preserve"> above, </w:t>
      </w:r>
      <w:r w:rsidRPr="002418CF">
        <w:t>the need for supported and specialist housing and accommodation has been estimated until 2039:</w:t>
      </w:r>
    </w:p>
    <w:p w14:paraId="3B0E9695" w14:textId="69C74929" w:rsidR="00AD7EFC" w:rsidRPr="002418CF" w:rsidRDefault="00AD7EFC" w:rsidP="001867FF">
      <w:pPr>
        <w:pStyle w:val="bulletptsecondlineplus"/>
        <w:rPr>
          <w:szCs w:val="22"/>
        </w:rPr>
      </w:pPr>
      <w:r w:rsidRPr="002418CF">
        <w:t>People with a learning disability, including young people with learning disability/autism going through transition to adult social care</w:t>
      </w:r>
    </w:p>
    <w:p w14:paraId="39B3AF6A" w14:textId="391EAE47" w:rsidR="00AD7EFC" w:rsidRPr="002418CF" w:rsidRDefault="00AD7EFC" w:rsidP="001867FF">
      <w:pPr>
        <w:pStyle w:val="bulletptsecondlineplus"/>
        <w:rPr>
          <w:szCs w:val="22"/>
        </w:rPr>
      </w:pPr>
      <w:r w:rsidRPr="002418CF">
        <w:t>Autistic people</w:t>
      </w:r>
    </w:p>
    <w:p w14:paraId="66609B6E" w14:textId="658D479F" w:rsidR="00AD7EFC" w:rsidRPr="002418CF" w:rsidRDefault="00AD7EFC" w:rsidP="001867FF">
      <w:pPr>
        <w:pStyle w:val="bulletptsecondlineplus"/>
        <w:rPr>
          <w:szCs w:val="22"/>
        </w:rPr>
      </w:pPr>
      <w:r w:rsidRPr="002418CF">
        <w:t>People with mental health related needs</w:t>
      </w:r>
    </w:p>
    <w:p w14:paraId="554EE81C" w14:textId="4172372F" w:rsidR="00AD7EFC" w:rsidRPr="002418CF" w:rsidRDefault="00AD7EFC" w:rsidP="001867FF">
      <w:pPr>
        <w:pStyle w:val="bulletptsecondlineplus"/>
        <w:rPr>
          <w:szCs w:val="22"/>
        </w:rPr>
      </w:pPr>
      <w:r w:rsidRPr="002418CF">
        <w:lastRenderedPageBreak/>
        <w:t>People with a physical/sensory disability and people with other long-term conditions</w:t>
      </w:r>
    </w:p>
    <w:p w14:paraId="3F3D1819" w14:textId="77777777" w:rsidR="00076CB6" w:rsidRPr="002418CF" w:rsidRDefault="00076CB6" w:rsidP="00076CB6">
      <w:pPr>
        <w:pStyle w:val="bulletptsecondlineplus"/>
        <w:rPr>
          <w:szCs w:val="22"/>
        </w:rPr>
      </w:pPr>
      <w:r w:rsidRPr="002418CF">
        <w:t xml:space="preserve">Victims, survivors and perpetrators of domestic abuse </w:t>
      </w:r>
    </w:p>
    <w:p w14:paraId="44481EE1" w14:textId="3FC31B16" w:rsidR="00AD7EFC" w:rsidRPr="002418CF" w:rsidRDefault="00AD7EFC" w:rsidP="001867FF">
      <w:pPr>
        <w:pStyle w:val="Numberedpara1202"/>
        <w:rPr>
          <w:szCs w:val="22"/>
        </w:rPr>
      </w:pPr>
      <w:bookmarkStart w:id="15" w:name="_Hlk201146625"/>
      <w:r w:rsidRPr="002418CF">
        <w:t xml:space="preserve">For the following </w:t>
      </w:r>
      <w:r w:rsidR="009A4F3E">
        <w:t>population groups</w:t>
      </w:r>
      <w:r w:rsidRPr="002418CF">
        <w:t xml:space="preserve"> the need for supported and specialist housing and accommodation has been estimated until 2029</w:t>
      </w:r>
      <w:r w:rsidR="00635F34">
        <w:t xml:space="preserve"> (</w:t>
      </w:r>
      <w:r w:rsidR="00965760">
        <w:t xml:space="preserve">as the </w:t>
      </w:r>
      <w:r w:rsidR="001B07D4">
        <w:t>population</w:t>
      </w:r>
      <w:r w:rsidR="002D2515">
        <w:t xml:space="preserve"> si</w:t>
      </w:r>
      <w:r w:rsidR="001B07D4">
        <w:t>z</w:t>
      </w:r>
      <w:r w:rsidR="002D2515">
        <w:t xml:space="preserve">es are either </w:t>
      </w:r>
      <w:r w:rsidR="001B07D4">
        <w:t>significantly</w:t>
      </w:r>
      <w:r w:rsidR="002D2515">
        <w:t xml:space="preserve"> lower than the </w:t>
      </w:r>
      <w:r w:rsidR="009A4F3E">
        <w:t>population groups</w:t>
      </w:r>
      <w:r w:rsidR="002D2515">
        <w:t xml:space="preserve"> above and/or the need is for short term</w:t>
      </w:r>
      <w:r w:rsidR="001B07D4">
        <w:t xml:space="preserve">/temporary </w:t>
      </w:r>
      <w:r w:rsidR="002D2515">
        <w:t xml:space="preserve">supported and </w:t>
      </w:r>
      <w:r w:rsidR="001B07D4">
        <w:t>specialist</w:t>
      </w:r>
      <w:r w:rsidR="002D2515">
        <w:t xml:space="preserve"> </w:t>
      </w:r>
      <w:r w:rsidR="001B07D4">
        <w:t>housing</w:t>
      </w:r>
      <w:r w:rsidR="002D2515">
        <w:t xml:space="preserve"> </w:t>
      </w:r>
      <w:r w:rsidR="001B07D4">
        <w:t>a</w:t>
      </w:r>
      <w:r w:rsidR="002D2515">
        <w:t xml:space="preserve">nd </w:t>
      </w:r>
      <w:r w:rsidR="001B07D4">
        <w:t>accommodation)</w:t>
      </w:r>
      <w:r w:rsidRPr="002418CF">
        <w:t>:</w:t>
      </w:r>
    </w:p>
    <w:p w14:paraId="18996CB7" w14:textId="77777777" w:rsidR="00AD7EFC" w:rsidRPr="002418CF" w:rsidRDefault="00AD7EFC" w:rsidP="001867FF">
      <w:pPr>
        <w:pStyle w:val="bulletptsecondlineplus"/>
        <w:rPr>
          <w:szCs w:val="22"/>
        </w:rPr>
      </w:pPr>
      <w:r w:rsidRPr="002418CF">
        <w:t>Care leavers, including young people with emotional/behavioural difficulties</w:t>
      </w:r>
    </w:p>
    <w:p w14:paraId="50EC5D74" w14:textId="14827741" w:rsidR="00AD7EFC" w:rsidRPr="002418CF" w:rsidRDefault="00AD7EFC" w:rsidP="001867FF">
      <w:pPr>
        <w:pStyle w:val="bulletptsecondlineplus"/>
        <w:rPr>
          <w:szCs w:val="22"/>
        </w:rPr>
      </w:pPr>
      <w:r w:rsidRPr="002418CF">
        <w:t xml:space="preserve">Children in </w:t>
      </w:r>
      <w:r w:rsidR="00DD522D">
        <w:t>C</w:t>
      </w:r>
      <w:r w:rsidRPr="002418CF">
        <w:t>are who need residential care</w:t>
      </w:r>
    </w:p>
    <w:bookmarkEnd w:id="15"/>
    <w:p w14:paraId="1AA84E61" w14:textId="0E9AD978" w:rsidR="00043D4A" w:rsidRPr="002418CF" w:rsidRDefault="00043D4A" w:rsidP="001867FF">
      <w:pPr>
        <w:pStyle w:val="Numberedpara1202"/>
        <w:rPr>
          <w:szCs w:val="22"/>
        </w:rPr>
      </w:pPr>
      <w:r w:rsidRPr="002418CF">
        <w:t>Estimates of the need for supported and specialist housing and accommodation are:</w:t>
      </w:r>
    </w:p>
    <w:p w14:paraId="1A754D99" w14:textId="4EBD0495" w:rsidR="00043D4A" w:rsidRPr="002418CF" w:rsidRDefault="001B07D4" w:rsidP="00D503B7">
      <w:pPr>
        <w:pStyle w:val="bulletptsecondlineplus"/>
        <w:rPr>
          <w:szCs w:val="22"/>
        </w:rPr>
      </w:pPr>
      <w:r>
        <w:t xml:space="preserve">Shown at </w:t>
      </w:r>
      <w:r w:rsidR="00043D4A" w:rsidRPr="002418CF">
        <w:t xml:space="preserve">Essex level (covering the </w:t>
      </w:r>
      <w:r w:rsidR="004301FE">
        <w:t>Essex County Council</w:t>
      </w:r>
      <w:r w:rsidR="00043D4A" w:rsidRPr="002418CF">
        <w:t xml:space="preserve"> </w:t>
      </w:r>
      <w:r w:rsidR="00043D4A" w:rsidRPr="002418CF">
        <w:rPr>
          <w:szCs w:val="22"/>
        </w:rPr>
        <w:t>geographic footprint)</w:t>
      </w:r>
    </w:p>
    <w:p w14:paraId="6CA74E99" w14:textId="25922C72" w:rsidR="00043D4A" w:rsidRPr="002418CF" w:rsidRDefault="00043D4A" w:rsidP="00D503B7">
      <w:pPr>
        <w:pStyle w:val="bulletptsecondlineplus"/>
        <w:rPr>
          <w:szCs w:val="22"/>
        </w:rPr>
      </w:pPr>
      <w:r w:rsidRPr="002418CF">
        <w:t xml:space="preserve">Disaggregated to the 12 Essex </w:t>
      </w:r>
      <w:r w:rsidR="001B07D4">
        <w:t>d</w:t>
      </w:r>
      <w:r w:rsidRPr="002418CF">
        <w:t xml:space="preserve">istrict, </w:t>
      </w:r>
      <w:r w:rsidR="001B07D4">
        <w:t>b</w:t>
      </w:r>
      <w:r w:rsidRPr="002418CF">
        <w:t xml:space="preserve">orough and </w:t>
      </w:r>
      <w:r w:rsidR="001B07D4">
        <w:t>c</w:t>
      </w:r>
      <w:r w:rsidRPr="002418CF">
        <w:t xml:space="preserve">ity </w:t>
      </w:r>
      <w:r w:rsidR="001B07D4">
        <w:t>c</w:t>
      </w:r>
      <w:r w:rsidRPr="002418CF">
        <w:t>ouncils</w:t>
      </w:r>
    </w:p>
    <w:p w14:paraId="3AC36787" w14:textId="1962EDF8" w:rsidR="00043D4A" w:rsidRPr="002418CF" w:rsidRDefault="00043D4A" w:rsidP="00D503B7">
      <w:pPr>
        <w:pStyle w:val="bulletptsecondlineplus"/>
        <w:rPr>
          <w:szCs w:val="22"/>
        </w:rPr>
      </w:pPr>
      <w:r w:rsidRPr="002418CF">
        <w:t xml:space="preserve">Disaggregated to quadrants in Essex </w:t>
      </w:r>
      <w:r w:rsidR="001B07D4" w:rsidRPr="002418CF">
        <w:t>co</w:t>
      </w:r>
      <w:r w:rsidR="001B07D4">
        <w:t>vering</w:t>
      </w:r>
      <w:r w:rsidRPr="002418CF">
        <w:t xml:space="preserve"> the 12 </w:t>
      </w:r>
      <w:r w:rsidR="001B07D4">
        <w:t>d</w:t>
      </w:r>
      <w:r w:rsidRPr="002418CF">
        <w:t xml:space="preserve">istrict, </w:t>
      </w:r>
      <w:r w:rsidR="001B07D4">
        <w:t>b</w:t>
      </w:r>
      <w:r w:rsidRPr="002418CF">
        <w:t xml:space="preserve">orough and </w:t>
      </w:r>
      <w:r w:rsidR="001B07D4">
        <w:t>c</w:t>
      </w:r>
      <w:r w:rsidRPr="002418CF">
        <w:t xml:space="preserve">ity </w:t>
      </w:r>
      <w:r w:rsidR="001B07D4">
        <w:t>c</w:t>
      </w:r>
      <w:r w:rsidRPr="002418CF">
        <w:t>ouncils</w:t>
      </w:r>
    </w:p>
    <w:p w14:paraId="524CE091" w14:textId="586AD129" w:rsidR="00A423D5" w:rsidRPr="00434C45" w:rsidRDefault="00A423D5" w:rsidP="00A423D5">
      <w:pPr>
        <w:pStyle w:val="Numberedpara1202"/>
        <w:rPr>
          <w:szCs w:val="22"/>
        </w:rPr>
      </w:pPr>
      <w:r w:rsidRPr="002418CF">
        <w:t xml:space="preserve">Estimates </w:t>
      </w:r>
      <w:r>
        <w:t xml:space="preserve">of need for </w:t>
      </w:r>
      <w:r w:rsidRPr="002418CF">
        <w:t>supported and specialist housing and accommodation are</w:t>
      </w:r>
      <w:r>
        <w:t xml:space="preserve"> provided either </w:t>
      </w:r>
      <w:r w:rsidR="00561B9D">
        <w:t xml:space="preserve">as a specific number or as an approximate number. In practice estimates of need for </w:t>
      </w:r>
      <w:r w:rsidR="00561B9D" w:rsidRPr="00561B9D">
        <w:t>supported and specialist housing and accommodation</w:t>
      </w:r>
      <w:r w:rsidR="00C251EF">
        <w:t xml:space="preserve"> should be </w:t>
      </w:r>
      <w:r w:rsidR="0088463F">
        <w:t>treated</w:t>
      </w:r>
      <w:r w:rsidR="00C251EF">
        <w:t xml:space="preserve"> as a guide</w:t>
      </w:r>
      <w:r w:rsidR="00374CF7">
        <w:t>,</w:t>
      </w:r>
      <w:r w:rsidR="00C251EF">
        <w:t xml:space="preserve"> and it is prudent to consider that actual need may be in a</w:t>
      </w:r>
      <w:r w:rsidR="0088463F">
        <w:t xml:space="preserve">n approximate range based on the estimates provided in this assessment. </w:t>
      </w:r>
    </w:p>
    <w:p w14:paraId="392C0BE0" w14:textId="77777777" w:rsidR="00DF660C" w:rsidRDefault="00DF660C" w:rsidP="00DF660C">
      <w:pPr>
        <w:pStyle w:val="Numberedpara1202"/>
        <w:rPr>
          <w:szCs w:val="22"/>
        </w:rPr>
      </w:pPr>
      <w:r w:rsidRPr="00DF660C">
        <w:rPr>
          <w:szCs w:val="22"/>
        </w:rPr>
        <w:t>It is important to recognise that many of the District, Borough and City Councils in Essex have previously commissioned Strategic Housing Market Assessments and similar assessments of need for housing that have contained estimates of future need for some types of supported and specialist housing and accommodation, particularly in relation to specialist housing and accommodation for older people.</w:t>
      </w:r>
    </w:p>
    <w:p w14:paraId="69D0712E" w14:textId="691A6BE2" w:rsidR="00DF660C" w:rsidRDefault="00DF660C" w:rsidP="00DF660C">
      <w:pPr>
        <w:pStyle w:val="Numberedpara1202"/>
        <w:rPr>
          <w:szCs w:val="22"/>
        </w:rPr>
      </w:pPr>
      <w:r w:rsidRPr="00DF660C">
        <w:rPr>
          <w:szCs w:val="22"/>
        </w:rPr>
        <w:t>These previous assessments have been based on a range of methodologies and evidence. It is anticipated that</w:t>
      </w:r>
      <w:r w:rsidR="005D2108">
        <w:rPr>
          <w:szCs w:val="22"/>
        </w:rPr>
        <w:t>,</w:t>
      </w:r>
      <w:r w:rsidRPr="00DF660C">
        <w:rPr>
          <w:szCs w:val="22"/>
        </w:rPr>
        <w:t xml:space="preserve"> as this assessment of need for supported and specialist housing and accommodation is the most recent version in Essex using the most up to date evidence available, it will be used by the District, Borough and City Councils as well as Essex County Council and their successor unitary local authorities in preference to earlier assessments of need for supported and specialist housing and accommodation.</w:t>
      </w:r>
    </w:p>
    <w:p w14:paraId="7C92E59F" w14:textId="42C83C80" w:rsidR="00DF660C" w:rsidRPr="00DF660C" w:rsidRDefault="00DF660C" w:rsidP="00DF660C">
      <w:pPr>
        <w:pStyle w:val="Numberedpara1202"/>
        <w:rPr>
          <w:szCs w:val="22"/>
        </w:rPr>
      </w:pPr>
      <w:r w:rsidRPr="00DF660C">
        <w:rPr>
          <w:szCs w:val="22"/>
        </w:rPr>
        <w:t xml:space="preserve">However, decisions in relation to which source of evidence of need for supported and specialist housing and accommodation will ultimately be taken by District, Borough and City Councils and their successor unitary local authorities </w:t>
      </w:r>
      <w:r w:rsidR="00BA6DBB">
        <w:rPr>
          <w:szCs w:val="22"/>
        </w:rPr>
        <w:t xml:space="preserve">should be </w:t>
      </w:r>
      <w:r w:rsidRPr="00DF660C">
        <w:rPr>
          <w:szCs w:val="22"/>
        </w:rPr>
        <w:t xml:space="preserve">based on their local circumstances. </w:t>
      </w:r>
    </w:p>
    <w:p w14:paraId="23DB48BB" w14:textId="77777777" w:rsidR="0029659B" w:rsidRPr="002418CF" w:rsidRDefault="0029659B">
      <w:pPr>
        <w:rPr>
          <w:rFonts w:ascii="Segoe UI" w:hAnsi="Segoe UI" w:cs="Segoe UI"/>
          <w:sz w:val="22"/>
          <w:szCs w:val="22"/>
        </w:rPr>
      </w:pPr>
    </w:p>
    <w:p w14:paraId="1D29BE91" w14:textId="77777777" w:rsidR="009A4206" w:rsidRDefault="009A4206">
      <w:pPr>
        <w:rPr>
          <w:rFonts w:ascii="Segoe UI" w:hAnsi="Segoe UI" w:cs="Segoe UI"/>
          <w:i/>
          <w:iCs/>
          <w:sz w:val="22"/>
          <w:szCs w:val="22"/>
        </w:rPr>
      </w:pPr>
    </w:p>
    <w:p w14:paraId="0BC6CFEA" w14:textId="77777777" w:rsidR="009A4206" w:rsidRDefault="009A4206">
      <w:pPr>
        <w:rPr>
          <w:rFonts w:ascii="Segoe UI" w:hAnsi="Segoe UI" w:cs="Segoe UI"/>
          <w:i/>
          <w:iCs/>
          <w:sz w:val="22"/>
          <w:szCs w:val="22"/>
        </w:rPr>
      </w:pPr>
    </w:p>
    <w:p w14:paraId="38C08B95" w14:textId="47D989CC" w:rsidR="00FE7868" w:rsidRPr="002418CF" w:rsidRDefault="00FE7868">
      <w:pPr>
        <w:rPr>
          <w:rFonts w:ascii="Segoe UI" w:hAnsi="Segoe UI" w:cs="Segoe UI"/>
          <w:i/>
          <w:iCs/>
          <w:sz w:val="22"/>
          <w:szCs w:val="22"/>
        </w:rPr>
      </w:pPr>
      <w:r w:rsidRPr="002418CF">
        <w:rPr>
          <w:rFonts w:ascii="Segoe UI" w:hAnsi="Segoe UI" w:cs="Segoe UI"/>
          <w:i/>
          <w:iCs/>
          <w:sz w:val="22"/>
          <w:szCs w:val="22"/>
        </w:rPr>
        <w:lastRenderedPageBreak/>
        <w:t>Terminology</w:t>
      </w:r>
      <w:r w:rsidR="005B6FA2" w:rsidRPr="002418CF">
        <w:rPr>
          <w:rFonts w:ascii="Segoe UI" w:hAnsi="Segoe UI" w:cs="Segoe UI"/>
          <w:i/>
          <w:iCs/>
          <w:sz w:val="22"/>
          <w:szCs w:val="22"/>
        </w:rPr>
        <w:t xml:space="preserve"> and definitions</w:t>
      </w:r>
    </w:p>
    <w:p w14:paraId="1CD77009" w14:textId="2D94C4CF" w:rsidR="00A9407D" w:rsidRPr="00A9407D" w:rsidRDefault="00A9407D" w:rsidP="001867FF">
      <w:pPr>
        <w:pStyle w:val="Numberedpara1202"/>
        <w:rPr>
          <w:szCs w:val="22"/>
        </w:rPr>
      </w:pPr>
      <w:r>
        <w:t xml:space="preserve">This </w:t>
      </w:r>
      <w:r w:rsidR="002C0B9A">
        <w:rPr>
          <w:szCs w:val="22"/>
        </w:rPr>
        <w:t>assessment</w:t>
      </w:r>
      <w:r>
        <w:rPr>
          <w:szCs w:val="22"/>
        </w:rPr>
        <w:t xml:space="preserve"> uses the term </w:t>
      </w:r>
      <w:r w:rsidRPr="00A9407D">
        <w:rPr>
          <w:i/>
          <w:iCs/>
          <w:szCs w:val="22"/>
        </w:rPr>
        <w:t>supported and specialist housing and accommodation</w:t>
      </w:r>
      <w:r>
        <w:rPr>
          <w:szCs w:val="22"/>
        </w:rPr>
        <w:t xml:space="preserve"> to refer to a </w:t>
      </w:r>
      <w:r w:rsidR="002C0B9A">
        <w:rPr>
          <w:szCs w:val="22"/>
        </w:rPr>
        <w:t xml:space="preserve">range of types of supported housing that are used and needed by the </w:t>
      </w:r>
      <w:r w:rsidR="009A4F3E">
        <w:rPr>
          <w:szCs w:val="22"/>
        </w:rPr>
        <w:t>population groups</w:t>
      </w:r>
      <w:r w:rsidR="002C0B9A">
        <w:rPr>
          <w:szCs w:val="22"/>
        </w:rPr>
        <w:t xml:space="preserve"> covered by this assessment. </w:t>
      </w:r>
    </w:p>
    <w:p w14:paraId="5D83EEEC" w14:textId="77FB1AE7" w:rsidR="00A9407D" w:rsidRDefault="007E7707" w:rsidP="001867FF">
      <w:pPr>
        <w:pStyle w:val="Numberedpara1202"/>
        <w:rPr>
          <w:szCs w:val="22"/>
        </w:rPr>
      </w:pPr>
      <w:r>
        <w:t xml:space="preserve">The </w:t>
      </w:r>
      <w:r w:rsidR="0097576F">
        <w:rPr>
          <w:szCs w:val="22"/>
        </w:rPr>
        <w:t>chapters</w:t>
      </w:r>
      <w:r>
        <w:rPr>
          <w:szCs w:val="22"/>
        </w:rPr>
        <w:t xml:space="preserve"> that cover each </w:t>
      </w:r>
      <w:r w:rsidR="00D02BCE">
        <w:rPr>
          <w:szCs w:val="22"/>
        </w:rPr>
        <w:t>population group</w:t>
      </w:r>
      <w:r>
        <w:rPr>
          <w:szCs w:val="22"/>
        </w:rPr>
        <w:t xml:space="preserve"> provide further detail </w:t>
      </w:r>
      <w:r w:rsidR="0097576F">
        <w:rPr>
          <w:szCs w:val="22"/>
        </w:rPr>
        <w:t>about</w:t>
      </w:r>
      <w:r>
        <w:rPr>
          <w:szCs w:val="22"/>
        </w:rPr>
        <w:t xml:space="preserve"> the </w:t>
      </w:r>
      <w:r w:rsidR="0097576F">
        <w:rPr>
          <w:szCs w:val="22"/>
        </w:rPr>
        <w:t xml:space="preserve">types of supported and </w:t>
      </w:r>
      <w:r w:rsidR="0097576F" w:rsidRPr="0097576F">
        <w:rPr>
          <w:szCs w:val="22"/>
        </w:rPr>
        <w:t xml:space="preserve">specialist housing and accommodation </w:t>
      </w:r>
      <w:r w:rsidR="0097576F">
        <w:rPr>
          <w:szCs w:val="22"/>
        </w:rPr>
        <w:t xml:space="preserve">that are used and needed by each </w:t>
      </w:r>
      <w:r w:rsidR="00D02BCE">
        <w:rPr>
          <w:szCs w:val="22"/>
        </w:rPr>
        <w:t>population group</w:t>
      </w:r>
      <w:r w:rsidR="0097576F">
        <w:rPr>
          <w:szCs w:val="22"/>
        </w:rPr>
        <w:t xml:space="preserve">. </w:t>
      </w:r>
    </w:p>
    <w:p w14:paraId="6DD65CB1" w14:textId="0CEDB8DA" w:rsidR="00F71879" w:rsidRDefault="00F71879" w:rsidP="001867FF">
      <w:pPr>
        <w:pStyle w:val="Numberedpara1202"/>
        <w:rPr>
          <w:szCs w:val="22"/>
        </w:rPr>
      </w:pPr>
      <w:r w:rsidRPr="00F71879">
        <w:rPr>
          <w:szCs w:val="22"/>
        </w:rPr>
        <w:t xml:space="preserve">In practice, </w:t>
      </w:r>
      <w:bookmarkStart w:id="16" w:name="_Hlk202428327"/>
      <w:r w:rsidRPr="00F71879">
        <w:rPr>
          <w:szCs w:val="22"/>
        </w:rPr>
        <w:t xml:space="preserve">supported housing includes both schemes that offer </w:t>
      </w:r>
      <w:r w:rsidR="00C376C5">
        <w:rPr>
          <w:szCs w:val="22"/>
        </w:rPr>
        <w:t xml:space="preserve">long term </w:t>
      </w:r>
      <w:r w:rsidRPr="00F71879">
        <w:rPr>
          <w:szCs w:val="22"/>
        </w:rPr>
        <w:t>accommodation where individuals can receive care and</w:t>
      </w:r>
      <w:r w:rsidR="00C376C5">
        <w:rPr>
          <w:szCs w:val="22"/>
        </w:rPr>
        <w:t>/or</w:t>
      </w:r>
      <w:r w:rsidRPr="00F71879">
        <w:rPr>
          <w:szCs w:val="22"/>
        </w:rPr>
        <w:t xml:space="preserve"> support, and s</w:t>
      </w:r>
      <w:r w:rsidR="00C376C5">
        <w:rPr>
          <w:szCs w:val="22"/>
        </w:rPr>
        <w:t>hort term accommodation</w:t>
      </w:r>
      <w:r w:rsidRPr="00F71879">
        <w:rPr>
          <w:szCs w:val="22"/>
        </w:rPr>
        <w:t xml:space="preserve"> that provide housing for people in urgent need who, without sufficient on-site support, would be unable to manage in other types of housing</w:t>
      </w:r>
      <w:bookmarkEnd w:id="16"/>
      <w:r w:rsidRPr="00F71879">
        <w:rPr>
          <w:szCs w:val="22"/>
        </w:rPr>
        <w:t>.</w:t>
      </w:r>
    </w:p>
    <w:p w14:paraId="32664A39" w14:textId="1FD198DC" w:rsidR="004F6A93" w:rsidRDefault="004F6A93" w:rsidP="001867FF">
      <w:pPr>
        <w:pStyle w:val="Numberedpara1202"/>
        <w:rPr>
          <w:szCs w:val="22"/>
        </w:rPr>
      </w:pPr>
      <w:r>
        <w:rPr>
          <w:szCs w:val="22"/>
        </w:rPr>
        <w:t xml:space="preserve">The </w:t>
      </w:r>
      <w:r w:rsidRPr="004F6A93">
        <w:rPr>
          <w:szCs w:val="22"/>
        </w:rPr>
        <w:t>National Planning Policy Framework</w:t>
      </w:r>
      <w:r>
        <w:rPr>
          <w:rStyle w:val="FootnoteReference"/>
          <w:szCs w:val="22"/>
        </w:rPr>
        <w:footnoteReference w:id="7"/>
      </w:r>
      <w:r>
        <w:rPr>
          <w:szCs w:val="22"/>
        </w:rPr>
        <w:t xml:space="preserve"> </w:t>
      </w:r>
      <w:r w:rsidR="009F0969">
        <w:rPr>
          <w:szCs w:val="22"/>
        </w:rPr>
        <w:t xml:space="preserve">(2024) </w:t>
      </w:r>
      <w:r>
        <w:rPr>
          <w:szCs w:val="22"/>
        </w:rPr>
        <w:t>at paragraph 63 states:</w:t>
      </w:r>
    </w:p>
    <w:p w14:paraId="2C1C9CE5" w14:textId="5420863F" w:rsidR="004F6A93" w:rsidRPr="004F6A93" w:rsidRDefault="004F6A93" w:rsidP="00F41BAA">
      <w:pPr>
        <w:pStyle w:val="Numberedpara1202"/>
        <w:numPr>
          <w:ilvl w:val="0"/>
          <w:numId w:val="0"/>
        </w:numPr>
        <w:ind w:left="720"/>
        <w:rPr>
          <w:i/>
          <w:iCs/>
          <w:szCs w:val="22"/>
        </w:rPr>
      </w:pPr>
      <w:r w:rsidRPr="004F6A93">
        <w:rPr>
          <w:i/>
          <w:iCs/>
          <w:szCs w:val="22"/>
        </w:rPr>
        <w:t>Within this context of establishing need, the size, type and tenure of housing needed for different groups in the community should be assessed and reflected in planning policies. These groups should include (but are not limited to) those who require affordable housing (including Social Rent); families with children; looked after children; older people (including those who require retirement housing, housing-with-care and care homes); students; people with disabilities; service families; travellers; people who rent their homes and people wishing to commission or build their own homes.</w:t>
      </w:r>
    </w:p>
    <w:p w14:paraId="4BBD68DB" w14:textId="71BB25E4" w:rsidR="004F6A93" w:rsidRDefault="004F6A93" w:rsidP="001867FF">
      <w:pPr>
        <w:pStyle w:val="Numberedpara1202"/>
        <w:rPr>
          <w:szCs w:val="22"/>
        </w:rPr>
      </w:pPr>
      <w:r>
        <w:rPr>
          <w:szCs w:val="22"/>
        </w:rPr>
        <w:t>This assessment meets these requirements as follows:</w:t>
      </w:r>
    </w:p>
    <w:p w14:paraId="08B84878" w14:textId="4C2317E7" w:rsidR="004F6A93" w:rsidRDefault="004F6A93" w:rsidP="0038291F">
      <w:pPr>
        <w:pStyle w:val="Numberedpara1202"/>
        <w:numPr>
          <w:ilvl w:val="0"/>
          <w:numId w:val="55"/>
        </w:numPr>
        <w:spacing w:line="257" w:lineRule="auto"/>
        <w:ind w:left="1077" w:hanging="357"/>
        <w:rPr>
          <w:szCs w:val="22"/>
        </w:rPr>
      </w:pPr>
      <w:r>
        <w:rPr>
          <w:szCs w:val="22"/>
        </w:rPr>
        <w:t xml:space="preserve">Chapter 5 covers the supported housing and housing needs of </w:t>
      </w:r>
      <w:r w:rsidR="00D8138D">
        <w:rPr>
          <w:szCs w:val="22"/>
        </w:rPr>
        <w:t>Children in Care</w:t>
      </w:r>
      <w:r>
        <w:rPr>
          <w:szCs w:val="22"/>
        </w:rPr>
        <w:t xml:space="preserve"> and care leavers</w:t>
      </w:r>
    </w:p>
    <w:p w14:paraId="61E375D0" w14:textId="1D6A0D27" w:rsidR="004F6A93" w:rsidRDefault="004F6A93" w:rsidP="0038291F">
      <w:pPr>
        <w:pStyle w:val="Numberedpara1202"/>
        <w:numPr>
          <w:ilvl w:val="0"/>
          <w:numId w:val="55"/>
        </w:numPr>
        <w:spacing w:line="257" w:lineRule="auto"/>
        <w:ind w:left="1077" w:hanging="357"/>
        <w:rPr>
          <w:szCs w:val="22"/>
        </w:rPr>
      </w:pPr>
      <w:r>
        <w:rPr>
          <w:szCs w:val="22"/>
        </w:rPr>
        <w:t xml:space="preserve">Chapter 9 covers the specialist housing and accommodation needs of older people including </w:t>
      </w:r>
      <w:r w:rsidRPr="004F6A93">
        <w:rPr>
          <w:szCs w:val="22"/>
        </w:rPr>
        <w:t>retirement</w:t>
      </w:r>
      <w:r w:rsidR="00870C3C">
        <w:rPr>
          <w:szCs w:val="22"/>
        </w:rPr>
        <w:t>/sheltered</w:t>
      </w:r>
      <w:r w:rsidRPr="004F6A93">
        <w:rPr>
          <w:szCs w:val="22"/>
        </w:rPr>
        <w:t xml:space="preserve"> housing, </w:t>
      </w:r>
      <w:r w:rsidR="00DA3CD2">
        <w:rPr>
          <w:szCs w:val="22"/>
        </w:rPr>
        <w:t xml:space="preserve">extra care </w:t>
      </w:r>
      <w:r>
        <w:rPr>
          <w:szCs w:val="22"/>
        </w:rPr>
        <w:t>housing</w:t>
      </w:r>
      <w:r w:rsidRPr="004F6A93">
        <w:rPr>
          <w:szCs w:val="22"/>
        </w:rPr>
        <w:t xml:space="preserve"> and care homes</w:t>
      </w:r>
    </w:p>
    <w:p w14:paraId="55BEA41C" w14:textId="44935447" w:rsidR="004F6A93" w:rsidRDefault="004F6A93" w:rsidP="0038291F">
      <w:pPr>
        <w:pStyle w:val="Numberedpara1202"/>
        <w:numPr>
          <w:ilvl w:val="0"/>
          <w:numId w:val="55"/>
        </w:numPr>
        <w:spacing w:line="257" w:lineRule="auto"/>
        <w:ind w:left="1077" w:hanging="357"/>
        <w:rPr>
          <w:szCs w:val="22"/>
        </w:rPr>
      </w:pPr>
      <w:r>
        <w:rPr>
          <w:szCs w:val="22"/>
        </w:rPr>
        <w:t>Chapters 3, 6 and 7 cover the supported housing and housing needs of people with disabilities (learning disability, physical disability, and mental health needs)</w:t>
      </w:r>
    </w:p>
    <w:p w14:paraId="7A3772D8" w14:textId="57CE4027" w:rsidR="00E5535D" w:rsidRDefault="004301FE" w:rsidP="001867FF">
      <w:pPr>
        <w:pStyle w:val="Numberedpara1202"/>
      </w:pPr>
      <w:r>
        <w:t>Essex County Council</w:t>
      </w:r>
      <w:r w:rsidR="0097576F">
        <w:t xml:space="preserve"> has produced a Housing with Care Planning Note that </w:t>
      </w:r>
      <w:r w:rsidR="00834CB5">
        <w:t xml:space="preserve">defines </w:t>
      </w:r>
      <w:r>
        <w:t>Essex County Council</w:t>
      </w:r>
      <w:r w:rsidR="00834CB5">
        <w:t xml:space="preserve">’s areas of responsibility and </w:t>
      </w:r>
      <w:r w:rsidR="0097576F">
        <w:t>provides further definitions of types of supported and specialist housing and accommodation</w:t>
      </w:r>
      <w:r w:rsidR="00062AA5">
        <w:t xml:space="preserve"> and uses the</w:t>
      </w:r>
      <w:r w:rsidR="0097576F">
        <w:t xml:space="preserve"> </w:t>
      </w:r>
      <w:r w:rsidR="00253B67">
        <w:t xml:space="preserve">term </w:t>
      </w:r>
      <w:r w:rsidR="000C1BCF">
        <w:t>Supported and Specialist Housing (SSH)</w:t>
      </w:r>
      <w:r w:rsidR="00253B67">
        <w:t xml:space="preserve"> to describe these</w:t>
      </w:r>
      <w:r w:rsidR="000C1BCF">
        <w:t>.</w:t>
      </w:r>
    </w:p>
    <w:p w14:paraId="10BB3814" w14:textId="1141CF0D" w:rsidR="00E5535D" w:rsidRDefault="00F97527" w:rsidP="001867FF">
      <w:pPr>
        <w:pStyle w:val="Numberedpara1202"/>
        <w:rPr>
          <w:szCs w:val="22"/>
        </w:rPr>
      </w:pPr>
      <w:r w:rsidRPr="00A41E37">
        <w:t>SSH</w:t>
      </w:r>
      <w:r w:rsidR="00B636CB" w:rsidRPr="00A41E37">
        <w:rPr>
          <w:szCs w:val="22"/>
        </w:rPr>
        <w:t xml:space="preserve"> means</w:t>
      </w:r>
      <w:r w:rsidRPr="00A41E37">
        <w:rPr>
          <w:szCs w:val="22"/>
        </w:rPr>
        <w:t xml:space="preserve"> homes which are specifically designed and or designated for occupation by residents who benefit from accommodation-based support.</w:t>
      </w:r>
      <w:r w:rsidRPr="00F97527">
        <w:rPr>
          <w:szCs w:val="22"/>
        </w:rPr>
        <w:t xml:space="preserve"> SSH provision takes several different forms, responding to different levels of support need, and includes extra care </w:t>
      </w:r>
      <w:r w:rsidR="004F6A93">
        <w:rPr>
          <w:szCs w:val="22"/>
        </w:rPr>
        <w:t xml:space="preserve">housing </w:t>
      </w:r>
      <w:r w:rsidRPr="00F97527">
        <w:rPr>
          <w:szCs w:val="22"/>
        </w:rPr>
        <w:t xml:space="preserve">schemes (also known as independent living or assisted living), and residential care homes (including nursing homes). Often such housing schemes are restricted to adults aged 55 and over. Specialist provision also includes supported housing schemes designed for, and restricted to, people with learning disabilities, physical and/or sensory impairments, support needs related to mental health, and </w:t>
      </w:r>
      <w:r w:rsidRPr="00F97527">
        <w:rPr>
          <w:szCs w:val="22"/>
        </w:rPr>
        <w:lastRenderedPageBreak/>
        <w:t>complex needs that often require specialist support. Residents within specialist provision include adults of all ages.</w:t>
      </w:r>
    </w:p>
    <w:p w14:paraId="601516B8" w14:textId="2188CDE3" w:rsidR="00FE7868" w:rsidRDefault="00CF5E26" w:rsidP="001867FF">
      <w:pPr>
        <w:pStyle w:val="Numberedpara1202"/>
        <w:rPr>
          <w:szCs w:val="22"/>
        </w:rPr>
      </w:pPr>
      <w:r>
        <w:t>T</w:t>
      </w:r>
      <w:r w:rsidR="00D62A77">
        <w:t xml:space="preserve">he UK Government has </w:t>
      </w:r>
      <w:r w:rsidR="00A939D5">
        <w:rPr>
          <w:szCs w:val="22"/>
        </w:rPr>
        <w:t>defined</w:t>
      </w:r>
      <w:r w:rsidR="00D62A77">
        <w:rPr>
          <w:szCs w:val="22"/>
        </w:rPr>
        <w:t xml:space="preserve"> supported </w:t>
      </w:r>
      <w:r w:rsidR="00A939D5">
        <w:rPr>
          <w:szCs w:val="22"/>
        </w:rPr>
        <w:t>housing</w:t>
      </w:r>
      <w:r w:rsidR="00D62A77">
        <w:rPr>
          <w:szCs w:val="22"/>
        </w:rPr>
        <w:t xml:space="preserve"> in the Supported Housing (</w:t>
      </w:r>
      <w:r w:rsidR="0021149E">
        <w:rPr>
          <w:szCs w:val="22"/>
        </w:rPr>
        <w:t>R</w:t>
      </w:r>
      <w:r w:rsidR="00A939D5">
        <w:rPr>
          <w:szCs w:val="22"/>
        </w:rPr>
        <w:t>egulatory</w:t>
      </w:r>
      <w:r w:rsidR="00D62A77">
        <w:rPr>
          <w:szCs w:val="22"/>
        </w:rPr>
        <w:t xml:space="preserve"> </w:t>
      </w:r>
      <w:r w:rsidR="00A939D5">
        <w:rPr>
          <w:szCs w:val="22"/>
        </w:rPr>
        <w:t>Oversight</w:t>
      </w:r>
      <w:r w:rsidR="00D62A77">
        <w:rPr>
          <w:szCs w:val="22"/>
        </w:rPr>
        <w:t xml:space="preserve">) Act (2023). </w:t>
      </w:r>
      <w:r w:rsidR="00A939D5">
        <w:rPr>
          <w:szCs w:val="22"/>
        </w:rPr>
        <w:t xml:space="preserve">The Act uses the current </w:t>
      </w:r>
      <w:r w:rsidR="00D770E5">
        <w:rPr>
          <w:szCs w:val="22"/>
        </w:rPr>
        <w:t>definition</w:t>
      </w:r>
      <w:r w:rsidR="00A939D5">
        <w:rPr>
          <w:szCs w:val="22"/>
        </w:rPr>
        <w:t xml:space="preserve"> </w:t>
      </w:r>
      <w:r w:rsidR="00D770E5">
        <w:rPr>
          <w:szCs w:val="22"/>
        </w:rPr>
        <w:t>of</w:t>
      </w:r>
      <w:r w:rsidR="00A939D5">
        <w:rPr>
          <w:szCs w:val="22"/>
        </w:rPr>
        <w:t xml:space="preserve"> supported </w:t>
      </w:r>
      <w:r w:rsidR="00D770E5">
        <w:rPr>
          <w:szCs w:val="22"/>
        </w:rPr>
        <w:t>housing</w:t>
      </w:r>
      <w:r w:rsidR="00A939D5">
        <w:rPr>
          <w:szCs w:val="22"/>
        </w:rPr>
        <w:t xml:space="preserve"> that is used as part </w:t>
      </w:r>
      <w:r w:rsidR="00D770E5">
        <w:rPr>
          <w:szCs w:val="22"/>
        </w:rPr>
        <w:t>of</w:t>
      </w:r>
      <w:r w:rsidR="00A939D5">
        <w:rPr>
          <w:szCs w:val="22"/>
        </w:rPr>
        <w:t xml:space="preserve"> the </w:t>
      </w:r>
      <w:r w:rsidR="00D770E5">
        <w:rPr>
          <w:szCs w:val="22"/>
        </w:rPr>
        <w:t>Housing</w:t>
      </w:r>
      <w:r w:rsidR="00A939D5">
        <w:rPr>
          <w:szCs w:val="22"/>
        </w:rPr>
        <w:t xml:space="preserve"> Benefit </w:t>
      </w:r>
      <w:r w:rsidR="00D770E5">
        <w:rPr>
          <w:szCs w:val="22"/>
        </w:rPr>
        <w:t>regulations</w:t>
      </w:r>
      <w:r w:rsidR="00A939D5">
        <w:rPr>
          <w:szCs w:val="22"/>
        </w:rPr>
        <w:t xml:space="preserve"> </w:t>
      </w:r>
      <w:r w:rsidR="00D770E5">
        <w:rPr>
          <w:szCs w:val="22"/>
        </w:rPr>
        <w:t>in relation to ‘specified accommodation’. The definition used in the Act is:</w:t>
      </w:r>
    </w:p>
    <w:p w14:paraId="4BA55ABC" w14:textId="482C7F1A" w:rsidR="006A6A72" w:rsidRPr="006A6A72" w:rsidRDefault="00E00A04" w:rsidP="001B07D4">
      <w:pPr>
        <w:spacing w:before="120"/>
        <w:ind w:left="720"/>
        <w:rPr>
          <w:rFonts w:ascii="Segoe UI" w:hAnsi="Segoe UI" w:cs="Segoe UI"/>
          <w:i/>
          <w:iCs/>
          <w:sz w:val="22"/>
          <w:szCs w:val="22"/>
        </w:rPr>
      </w:pPr>
      <w:r>
        <w:rPr>
          <w:rFonts w:ascii="Segoe UI" w:hAnsi="Segoe UI" w:cs="Segoe UI"/>
          <w:i/>
          <w:iCs/>
          <w:sz w:val="22"/>
          <w:szCs w:val="22"/>
        </w:rPr>
        <w:t>(1)</w:t>
      </w:r>
      <w:r w:rsidR="006A6A72" w:rsidRPr="006A6A72">
        <w:rPr>
          <w:rFonts w:ascii="Segoe UI" w:hAnsi="Segoe UI" w:cs="Segoe UI"/>
          <w:i/>
          <w:iCs/>
          <w:sz w:val="22"/>
          <w:szCs w:val="22"/>
        </w:rPr>
        <w:t>In th</w:t>
      </w:r>
      <w:r w:rsidR="009C2CFD">
        <w:rPr>
          <w:rFonts w:ascii="Segoe UI" w:hAnsi="Segoe UI" w:cs="Segoe UI"/>
          <w:i/>
          <w:iCs/>
          <w:sz w:val="22"/>
          <w:szCs w:val="22"/>
        </w:rPr>
        <w:t>is</w:t>
      </w:r>
      <w:r w:rsidR="006A6A72" w:rsidRPr="006A6A72">
        <w:rPr>
          <w:rFonts w:ascii="Segoe UI" w:hAnsi="Segoe UI" w:cs="Segoe UI"/>
          <w:i/>
          <w:iCs/>
          <w:sz w:val="22"/>
          <w:szCs w:val="22"/>
        </w:rPr>
        <w:t xml:space="preserve"> Act “supported exempt accommodation” means—</w:t>
      </w:r>
    </w:p>
    <w:p w14:paraId="2196B13F" w14:textId="4D8EF236"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 xml:space="preserve">(a)accommodation within </w:t>
      </w:r>
      <w:hyperlink r:id="rId15" w:anchor="section-12-2" w:tooltip="Go to s. 12(2)" w:history="1">
        <w:r w:rsidRPr="006A6A72">
          <w:rPr>
            <w:rStyle w:val="Hyperlink"/>
            <w:rFonts w:ascii="Segoe UI" w:hAnsi="Segoe UI" w:cs="Segoe UI"/>
            <w:i/>
            <w:iCs/>
            <w:sz w:val="22"/>
            <w:szCs w:val="22"/>
          </w:rPr>
          <w:t>subsection (2)</w:t>
        </w:r>
      </w:hyperlink>
      <w:r w:rsidRPr="006A6A72">
        <w:rPr>
          <w:rFonts w:ascii="Segoe UI" w:hAnsi="Segoe UI" w:cs="Segoe UI"/>
          <w:i/>
          <w:iCs/>
          <w:sz w:val="22"/>
          <w:szCs w:val="22"/>
        </w:rPr>
        <w:t>,</w:t>
      </w:r>
    </w:p>
    <w:p w14:paraId="2D1A7449" w14:textId="77777777"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(b)managed properties in England,</w:t>
      </w:r>
    </w:p>
    <w:p w14:paraId="6AEBE969" w14:textId="77777777"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(c)refuges in England, or</w:t>
      </w:r>
    </w:p>
    <w:p w14:paraId="776659A0" w14:textId="77777777"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(d)local authority hostels in England.</w:t>
      </w:r>
    </w:p>
    <w:p w14:paraId="2C895253" w14:textId="77777777" w:rsidR="006A6A72" w:rsidRPr="006A6A72" w:rsidRDefault="006A6A72" w:rsidP="001B07D4">
      <w:pPr>
        <w:ind w:left="720"/>
        <w:rPr>
          <w:rFonts w:ascii="Segoe UI" w:hAnsi="Segoe UI" w:cs="Segoe UI"/>
          <w:i/>
          <w:iCs/>
          <w:sz w:val="22"/>
          <w:szCs w:val="22"/>
        </w:rPr>
      </w:pPr>
      <w:r w:rsidRPr="006A6A72">
        <w:rPr>
          <w:rFonts w:ascii="Segoe UI" w:hAnsi="Segoe UI" w:cs="Segoe UI"/>
          <w:i/>
          <w:iCs/>
          <w:sz w:val="22"/>
          <w:szCs w:val="22"/>
        </w:rPr>
        <w:t>(2)The accommodation within this subsection is accommodation in England—</w:t>
      </w:r>
    </w:p>
    <w:p w14:paraId="2B281617" w14:textId="77777777"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(a)which is a resettlement place provided by persons to whom the Secretary of State has given assistance by way of grant pursuant to section 30 of the Jobseekers Act 1995 (grants for resettlement places), or</w:t>
      </w:r>
    </w:p>
    <w:p w14:paraId="3BE44553" w14:textId="77777777"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(b)which is provided by—</w:t>
      </w:r>
    </w:p>
    <w:p w14:paraId="3F445A3E" w14:textId="4E0F5531" w:rsidR="006A6A72" w:rsidRPr="006A6A72" w:rsidRDefault="006A6A72" w:rsidP="001B07D4">
      <w:pPr>
        <w:ind w:left="2160"/>
        <w:rPr>
          <w:rFonts w:ascii="Segoe UI" w:hAnsi="Segoe UI" w:cs="Segoe UI"/>
          <w:i/>
          <w:iCs/>
          <w:sz w:val="22"/>
          <w:szCs w:val="22"/>
        </w:rPr>
      </w:pPr>
      <w:r w:rsidRPr="006A6A72">
        <w:rPr>
          <w:rFonts w:ascii="Segoe UI" w:hAnsi="Segoe UI" w:cs="Segoe UI"/>
          <w:i/>
          <w:iCs/>
          <w:sz w:val="22"/>
          <w:szCs w:val="22"/>
        </w:rPr>
        <w:t>(</w:t>
      </w:r>
      <w:proofErr w:type="spellStart"/>
      <w:r w:rsidRPr="006A6A72">
        <w:rPr>
          <w:rFonts w:ascii="Segoe UI" w:hAnsi="Segoe UI" w:cs="Segoe UI"/>
          <w:i/>
          <w:iCs/>
          <w:sz w:val="22"/>
          <w:szCs w:val="22"/>
        </w:rPr>
        <w:t>i</w:t>
      </w:r>
      <w:proofErr w:type="spellEnd"/>
      <w:r w:rsidRPr="006A6A72">
        <w:rPr>
          <w:rFonts w:ascii="Segoe UI" w:hAnsi="Segoe UI" w:cs="Segoe UI"/>
          <w:i/>
          <w:iCs/>
          <w:sz w:val="22"/>
          <w:szCs w:val="22"/>
        </w:rPr>
        <w:t>)</w:t>
      </w:r>
      <w:r w:rsidR="009C2CFD">
        <w:rPr>
          <w:rFonts w:ascii="Segoe UI" w:hAnsi="Segoe UI" w:cs="Segoe UI"/>
          <w:i/>
          <w:iCs/>
          <w:sz w:val="22"/>
          <w:szCs w:val="22"/>
        </w:rPr>
        <w:t xml:space="preserve"> </w:t>
      </w:r>
      <w:r w:rsidRPr="006A6A72">
        <w:rPr>
          <w:rFonts w:ascii="Segoe UI" w:hAnsi="Segoe UI" w:cs="Segoe UI"/>
          <w:i/>
          <w:iCs/>
          <w:sz w:val="22"/>
          <w:szCs w:val="22"/>
        </w:rPr>
        <w:t>a non-metropolitan county council in England,</w:t>
      </w:r>
    </w:p>
    <w:p w14:paraId="3C46D53D" w14:textId="3D440AFF" w:rsidR="006A6A72" w:rsidRPr="006A6A72" w:rsidRDefault="006A6A72" w:rsidP="001B07D4">
      <w:pPr>
        <w:ind w:left="2160"/>
        <w:rPr>
          <w:rFonts w:ascii="Segoe UI" w:hAnsi="Segoe UI" w:cs="Segoe UI"/>
          <w:i/>
          <w:iCs/>
          <w:sz w:val="22"/>
          <w:szCs w:val="22"/>
        </w:rPr>
      </w:pPr>
      <w:r w:rsidRPr="006A6A72">
        <w:rPr>
          <w:rFonts w:ascii="Segoe UI" w:hAnsi="Segoe UI" w:cs="Segoe UI"/>
          <w:i/>
          <w:iCs/>
          <w:sz w:val="22"/>
          <w:szCs w:val="22"/>
        </w:rPr>
        <w:t>(ii)</w:t>
      </w:r>
      <w:r w:rsidR="009C2CFD">
        <w:rPr>
          <w:rFonts w:ascii="Segoe UI" w:hAnsi="Segoe UI" w:cs="Segoe UI"/>
          <w:i/>
          <w:iCs/>
          <w:sz w:val="22"/>
          <w:szCs w:val="22"/>
        </w:rPr>
        <w:t xml:space="preserve"> </w:t>
      </w:r>
      <w:r w:rsidRPr="006A6A72">
        <w:rPr>
          <w:rFonts w:ascii="Segoe UI" w:hAnsi="Segoe UI" w:cs="Segoe UI"/>
          <w:i/>
          <w:iCs/>
          <w:sz w:val="22"/>
          <w:szCs w:val="22"/>
        </w:rPr>
        <w:t>a housing association,</w:t>
      </w:r>
    </w:p>
    <w:p w14:paraId="046F6167" w14:textId="7666BC70" w:rsidR="006A6A72" w:rsidRPr="006A6A72" w:rsidRDefault="006A6A72" w:rsidP="001B07D4">
      <w:pPr>
        <w:ind w:left="2160"/>
        <w:rPr>
          <w:rFonts w:ascii="Segoe UI" w:hAnsi="Segoe UI" w:cs="Segoe UI"/>
          <w:i/>
          <w:iCs/>
          <w:sz w:val="22"/>
          <w:szCs w:val="22"/>
        </w:rPr>
      </w:pPr>
      <w:r w:rsidRPr="006A6A72">
        <w:rPr>
          <w:rFonts w:ascii="Segoe UI" w:hAnsi="Segoe UI" w:cs="Segoe UI"/>
          <w:i/>
          <w:iCs/>
          <w:sz w:val="22"/>
          <w:szCs w:val="22"/>
        </w:rPr>
        <w:t>(iii)</w:t>
      </w:r>
      <w:r w:rsidR="009C2CFD">
        <w:rPr>
          <w:rFonts w:ascii="Segoe UI" w:hAnsi="Segoe UI" w:cs="Segoe UI"/>
          <w:i/>
          <w:iCs/>
          <w:sz w:val="22"/>
          <w:szCs w:val="22"/>
        </w:rPr>
        <w:t xml:space="preserve"> </w:t>
      </w:r>
      <w:r w:rsidRPr="006A6A72">
        <w:rPr>
          <w:rFonts w:ascii="Segoe UI" w:hAnsi="Segoe UI" w:cs="Segoe UI"/>
          <w:i/>
          <w:iCs/>
          <w:sz w:val="22"/>
          <w:szCs w:val="22"/>
        </w:rPr>
        <w:t>a registered charity, or</w:t>
      </w:r>
    </w:p>
    <w:p w14:paraId="3FF85089" w14:textId="5E5812CA" w:rsidR="006A6A72" w:rsidRPr="006A6A72" w:rsidRDefault="006A6A72" w:rsidP="001B07D4">
      <w:pPr>
        <w:ind w:left="2160"/>
        <w:rPr>
          <w:rFonts w:ascii="Segoe UI" w:hAnsi="Segoe UI" w:cs="Segoe UI"/>
          <w:i/>
          <w:iCs/>
          <w:sz w:val="22"/>
          <w:szCs w:val="22"/>
        </w:rPr>
      </w:pPr>
      <w:r w:rsidRPr="006A6A72">
        <w:rPr>
          <w:rFonts w:ascii="Segoe UI" w:hAnsi="Segoe UI" w:cs="Segoe UI"/>
          <w:i/>
          <w:iCs/>
          <w:sz w:val="22"/>
          <w:szCs w:val="22"/>
        </w:rPr>
        <w:t>(iv)</w:t>
      </w:r>
      <w:r w:rsidR="009C2CFD">
        <w:rPr>
          <w:rFonts w:ascii="Segoe UI" w:hAnsi="Segoe UI" w:cs="Segoe UI"/>
          <w:i/>
          <w:iCs/>
          <w:sz w:val="22"/>
          <w:szCs w:val="22"/>
        </w:rPr>
        <w:t xml:space="preserve"> </w:t>
      </w:r>
      <w:r w:rsidRPr="006A6A72">
        <w:rPr>
          <w:rFonts w:ascii="Segoe UI" w:hAnsi="Segoe UI" w:cs="Segoe UI"/>
          <w:i/>
          <w:iCs/>
          <w:sz w:val="22"/>
          <w:szCs w:val="22"/>
        </w:rPr>
        <w:t>a voluntary organisation,</w:t>
      </w:r>
    </w:p>
    <w:p w14:paraId="34366060" w14:textId="77777777"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where that body, or a person acting on its behalf, also provides a person resident in the accommodation with care, support or supervision.</w:t>
      </w:r>
    </w:p>
    <w:p w14:paraId="251C1D17" w14:textId="77777777" w:rsidR="006A6A72" w:rsidRPr="006A6A72" w:rsidRDefault="006A6A72" w:rsidP="001B07D4">
      <w:pPr>
        <w:ind w:left="720"/>
        <w:rPr>
          <w:rFonts w:ascii="Segoe UI" w:hAnsi="Segoe UI" w:cs="Segoe UI"/>
          <w:i/>
          <w:iCs/>
          <w:sz w:val="22"/>
          <w:szCs w:val="22"/>
        </w:rPr>
      </w:pPr>
      <w:r w:rsidRPr="006A6A72">
        <w:rPr>
          <w:rFonts w:ascii="Segoe UI" w:hAnsi="Segoe UI" w:cs="Segoe UI"/>
          <w:i/>
          <w:iCs/>
          <w:sz w:val="22"/>
          <w:szCs w:val="22"/>
        </w:rPr>
        <w:t>(3)A “managed property” is accommodation—</w:t>
      </w:r>
    </w:p>
    <w:p w14:paraId="4294C981" w14:textId="73D5C431"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(a)</w:t>
      </w:r>
      <w:r w:rsidR="009C2CFD">
        <w:rPr>
          <w:rFonts w:ascii="Segoe UI" w:hAnsi="Segoe UI" w:cs="Segoe UI"/>
          <w:i/>
          <w:iCs/>
          <w:sz w:val="22"/>
          <w:szCs w:val="22"/>
        </w:rPr>
        <w:t xml:space="preserve"> </w:t>
      </w:r>
      <w:r w:rsidRPr="006A6A72">
        <w:rPr>
          <w:rFonts w:ascii="Segoe UI" w:hAnsi="Segoe UI" w:cs="Segoe UI"/>
          <w:i/>
          <w:iCs/>
          <w:sz w:val="22"/>
          <w:szCs w:val="22"/>
        </w:rPr>
        <w:t>which is provided by a relevant body,</w:t>
      </w:r>
    </w:p>
    <w:p w14:paraId="61034502" w14:textId="6AD492D2"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(b)</w:t>
      </w:r>
      <w:r w:rsidR="009C2CFD">
        <w:rPr>
          <w:rFonts w:ascii="Segoe UI" w:hAnsi="Segoe UI" w:cs="Segoe UI"/>
          <w:i/>
          <w:iCs/>
          <w:sz w:val="22"/>
          <w:szCs w:val="22"/>
        </w:rPr>
        <w:t xml:space="preserve"> </w:t>
      </w:r>
      <w:r w:rsidRPr="006A6A72">
        <w:rPr>
          <w:rFonts w:ascii="Segoe UI" w:hAnsi="Segoe UI" w:cs="Segoe UI"/>
          <w:i/>
          <w:iCs/>
          <w:sz w:val="22"/>
          <w:szCs w:val="22"/>
        </w:rPr>
        <w:t xml:space="preserve">into which a person has been admitted </w:t>
      </w:r>
      <w:proofErr w:type="gramStart"/>
      <w:r w:rsidRPr="006A6A72">
        <w:rPr>
          <w:rFonts w:ascii="Segoe UI" w:hAnsi="Segoe UI" w:cs="Segoe UI"/>
          <w:i/>
          <w:iCs/>
          <w:sz w:val="22"/>
          <w:szCs w:val="22"/>
        </w:rPr>
        <w:t>in order to</w:t>
      </w:r>
      <w:proofErr w:type="gramEnd"/>
      <w:r w:rsidRPr="006A6A72">
        <w:rPr>
          <w:rFonts w:ascii="Segoe UI" w:hAnsi="Segoe UI" w:cs="Segoe UI"/>
          <w:i/>
          <w:iCs/>
          <w:sz w:val="22"/>
          <w:szCs w:val="22"/>
        </w:rPr>
        <w:t xml:space="preserve"> meet a need for care, support or supervision, and</w:t>
      </w:r>
    </w:p>
    <w:p w14:paraId="557B5430" w14:textId="7811686A"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(c)</w:t>
      </w:r>
      <w:r w:rsidR="009C2CFD">
        <w:rPr>
          <w:rFonts w:ascii="Segoe UI" w:hAnsi="Segoe UI" w:cs="Segoe UI"/>
          <w:i/>
          <w:iCs/>
          <w:sz w:val="22"/>
          <w:szCs w:val="22"/>
        </w:rPr>
        <w:t xml:space="preserve"> </w:t>
      </w:r>
      <w:r w:rsidRPr="006A6A72">
        <w:rPr>
          <w:rFonts w:ascii="Segoe UI" w:hAnsi="Segoe UI" w:cs="Segoe UI"/>
          <w:i/>
          <w:iCs/>
          <w:sz w:val="22"/>
          <w:szCs w:val="22"/>
        </w:rPr>
        <w:t>where that person receives care, support or supervision.</w:t>
      </w:r>
    </w:p>
    <w:p w14:paraId="775995F1" w14:textId="77777777" w:rsidR="006A6A72" w:rsidRPr="006A6A72" w:rsidRDefault="006A6A72" w:rsidP="001B07D4">
      <w:pPr>
        <w:ind w:left="720"/>
        <w:rPr>
          <w:rFonts w:ascii="Segoe UI" w:hAnsi="Segoe UI" w:cs="Segoe UI"/>
          <w:i/>
          <w:iCs/>
          <w:sz w:val="22"/>
          <w:szCs w:val="22"/>
        </w:rPr>
      </w:pPr>
      <w:r w:rsidRPr="006A6A72">
        <w:rPr>
          <w:rFonts w:ascii="Segoe UI" w:hAnsi="Segoe UI" w:cs="Segoe UI"/>
          <w:i/>
          <w:iCs/>
          <w:sz w:val="22"/>
          <w:szCs w:val="22"/>
        </w:rPr>
        <w:t>(4)A “refuge” is accommodation which—</w:t>
      </w:r>
    </w:p>
    <w:p w14:paraId="42DA3CF4" w14:textId="4EDF9A86"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(a)</w:t>
      </w:r>
      <w:r w:rsidR="009C2CFD">
        <w:rPr>
          <w:rFonts w:ascii="Segoe UI" w:hAnsi="Segoe UI" w:cs="Segoe UI"/>
          <w:i/>
          <w:iCs/>
          <w:sz w:val="22"/>
          <w:szCs w:val="22"/>
        </w:rPr>
        <w:t xml:space="preserve"> </w:t>
      </w:r>
      <w:r w:rsidRPr="006A6A72">
        <w:rPr>
          <w:rFonts w:ascii="Segoe UI" w:hAnsi="Segoe UI" w:cs="Segoe UI"/>
          <w:i/>
          <w:iCs/>
          <w:sz w:val="22"/>
          <w:szCs w:val="22"/>
        </w:rPr>
        <w:t xml:space="preserve">is provided by a relevant authority or a relevant body to a person because the person has left their home </w:t>
      </w:r>
      <w:proofErr w:type="gramStart"/>
      <w:r w:rsidRPr="006A6A72">
        <w:rPr>
          <w:rFonts w:ascii="Segoe UI" w:hAnsi="Segoe UI" w:cs="Segoe UI"/>
          <w:i/>
          <w:iCs/>
          <w:sz w:val="22"/>
          <w:szCs w:val="22"/>
        </w:rPr>
        <w:t>as a result of</w:t>
      </w:r>
      <w:proofErr w:type="gramEnd"/>
      <w:r w:rsidRPr="006A6A72">
        <w:rPr>
          <w:rFonts w:ascii="Segoe UI" w:hAnsi="Segoe UI" w:cs="Segoe UI"/>
          <w:i/>
          <w:iCs/>
          <w:sz w:val="22"/>
          <w:szCs w:val="22"/>
        </w:rPr>
        <w:t xml:space="preserve"> domestic violence, and</w:t>
      </w:r>
    </w:p>
    <w:p w14:paraId="496146F7" w14:textId="7337F5CC"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lastRenderedPageBreak/>
        <w:t>(b)</w:t>
      </w:r>
      <w:r w:rsidR="009C2CFD">
        <w:rPr>
          <w:rFonts w:ascii="Segoe UI" w:hAnsi="Segoe UI" w:cs="Segoe UI"/>
          <w:i/>
          <w:iCs/>
          <w:sz w:val="22"/>
          <w:szCs w:val="22"/>
        </w:rPr>
        <w:t xml:space="preserve"> </w:t>
      </w:r>
      <w:r w:rsidRPr="006A6A72">
        <w:rPr>
          <w:rFonts w:ascii="Segoe UI" w:hAnsi="Segoe UI" w:cs="Segoe UI"/>
          <w:i/>
          <w:iCs/>
          <w:sz w:val="22"/>
          <w:szCs w:val="22"/>
        </w:rPr>
        <w:t xml:space="preserve">consists of a building, or part of a building, which is used wholly or mainly for the non-permanent accommodation of persons who have left their homes </w:t>
      </w:r>
      <w:proofErr w:type="gramStart"/>
      <w:r w:rsidRPr="006A6A72">
        <w:rPr>
          <w:rFonts w:ascii="Segoe UI" w:hAnsi="Segoe UI" w:cs="Segoe UI"/>
          <w:i/>
          <w:iCs/>
          <w:sz w:val="22"/>
          <w:szCs w:val="22"/>
        </w:rPr>
        <w:t>as a result of</w:t>
      </w:r>
      <w:proofErr w:type="gramEnd"/>
      <w:r w:rsidRPr="006A6A72">
        <w:rPr>
          <w:rFonts w:ascii="Segoe UI" w:hAnsi="Segoe UI" w:cs="Segoe UI"/>
          <w:i/>
          <w:iCs/>
          <w:sz w:val="22"/>
          <w:szCs w:val="22"/>
        </w:rPr>
        <w:t xml:space="preserve"> domestic violence.</w:t>
      </w:r>
    </w:p>
    <w:p w14:paraId="33EC41E8" w14:textId="77777777" w:rsidR="006A6A72" w:rsidRPr="006A6A72" w:rsidRDefault="006A6A72" w:rsidP="001B07D4">
      <w:pPr>
        <w:ind w:left="720"/>
        <w:rPr>
          <w:rFonts w:ascii="Segoe UI" w:hAnsi="Segoe UI" w:cs="Segoe UI"/>
          <w:i/>
          <w:iCs/>
          <w:sz w:val="22"/>
          <w:szCs w:val="22"/>
        </w:rPr>
      </w:pPr>
      <w:r w:rsidRPr="006A6A72">
        <w:rPr>
          <w:rFonts w:ascii="Segoe UI" w:hAnsi="Segoe UI" w:cs="Segoe UI"/>
          <w:i/>
          <w:iCs/>
          <w:sz w:val="22"/>
          <w:szCs w:val="22"/>
        </w:rPr>
        <w:t>(5)A “local authority hostel” is accommodation—</w:t>
      </w:r>
    </w:p>
    <w:p w14:paraId="09A92266" w14:textId="44DD7B42"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(a)</w:t>
      </w:r>
      <w:r w:rsidR="009C2CFD">
        <w:rPr>
          <w:rFonts w:ascii="Segoe UI" w:hAnsi="Segoe UI" w:cs="Segoe UI"/>
          <w:i/>
          <w:iCs/>
          <w:sz w:val="22"/>
          <w:szCs w:val="22"/>
        </w:rPr>
        <w:t xml:space="preserve"> </w:t>
      </w:r>
      <w:r w:rsidRPr="006A6A72">
        <w:rPr>
          <w:rFonts w:ascii="Segoe UI" w:hAnsi="Segoe UI" w:cs="Segoe UI"/>
          <w:i/>
          <w:iCs/>
          <w:sz w:val="22"/>
          <w:szCs w:val="22"/>
        </w:rPr>
        <w:t>which would be a hostel within the meaning given by paragraph 29(10) of Schedule 4 to the Universal Credit Regulations 2013 (</w:t>
      </w:r>
      <w:hyperlink r:id="rId16" w:tooltip="Go to item of legislation" w:history="1">
        <w:r w:rsidRPr="006A6A72">
          <w:rPr>
            <w:rStyle w:val="Hyperlink"/>
            <w:rFonts w:ascii="Segoe UI" w:hAnsi="Segoe UI" w:cs="Segoe UI"/>
            <w:i/>
            <w:iCs/>
            <w:sz w:val="22"/>
            <w:szCs w:val="22"/>
          </w:rPr>
          <w:t>S.I. 2013/376</w:t>
        </w:r>
      </w:hyperlink>
      <w:r w:rsidRPr="006A6A72">
        <w:rPr>
          <w:rFonts w:ascii="Segoe UI" w:hAnsi="Segoe UI" w:cs="Segoe UI"/>
          <w:i/>
          <w:iCs/>
          <w:sz w:val="22"/>
          <w:szCs w:val="22"/>
        </w:rPr>
        <w:t>) (renters excepted from shared accommodation) but for it being owned or managed by a relevant authority, and</w:t>
      </w:r>
    </w:p>
    <w:p w14:paraId="3899509D" w14:textId="6CD6073C" w:rsidR="006A6A72" w:rsidRPr="006A6A72" w:rsidRDefault="006A6A72" w:rsidP="001B07D4">
      <w:pPr>
        <w:ind w:left="1440"/>
        <w:rPr>
          <w:rFonts w:ascii="Segoe UI" w:hAnsi="Segoe UI" w:cs="Segoe UI"/>
          <w:i/>
          <w:iCs/>
          <w:sz w:val="22"/>
          <w:szCs w:val="22"/>
        </w:rPr>
      </w:pPr>
      <w:r w:rsidRPr="006A6A72">
        <w:rPr>
          <w:rFonts w:ascii="Segoe UI" w:hAnsi="Segoe UI" w:cs="Segoe UI"/>
          <w:i/>
          <w:iCs/>
          <w:sz w:val="22"/>
          <w:szCs w:val="22"/>
        </w:rPr>
        <w:t>(b)</w:t>
      </w:r>
      <w:r w:rsidR="003832AA">
        <w:rPr>
          <w:rFonts w:ascii="Segoe UI" w:hAnsi="Segoe UI" w:cs="Segoe UI"/>
          <w:i/>
          <w:iCs/>
          <w:sz w:val="22"/>
          <w:szCs w:val="22"/>
        </w:rPr>
        <w:t xml:space="preserve"> </w:t>
      </w:r>
      <w:r w:rsidRPr="006A6A72">
        <w:rPr>
          <w:rFonts w:ascii="Segoe UI" w:hAnsi="Segoe UI" w:cs="Segoe UI"/>
          <w:i/>
          <w:iCs/>
          <w:sz w:val="22"/>
          <w:szCs w:val="22"/>
        </w:rPr>
        <w:t>where a person resident in the accommodation receives care, support or supervision.</w:t>
      </w:r>
    </w:p>
    <w:p w14:paraId="286F8663" w14:textId="781EA753" w:rsidR="00D770E5" w:rsidRPr="002418CF" w:rsidRDefault="002333E4" w:rsidP="00E00A04">
      <w:pPr>
        <w:pStyle w:val="Numberedpara1202"/>
        <w:rPr>
          <w:szCs w:val="22"/>
        </w:rPr>
      </w:pPr>
      <w:r>
        <w:t xml:space="preserve">Within the </w:t>
      </w:r>
      <w:r w:rsidR="009043F3">
        <w:rPr>
          <w:szCs w:val="22"/>
        </w:rPr>
        <w:t>context</w:t>
      </w:r>
      <w:r>
        <w:rPr>
          <w:szCs w:val="22"/>
        </w:rPr>
        <w:t xml:space="preserve"> of this </w:t>
      </w:r>
      <w:r w:rsidR="009043F3">
        <w:rPr>
          <w:szCs w:val="22"/>
        </w:rPr>
        <w:t>assessment</w:t>
      </w:r>
      <w:r>
        <w:rPr>
          <w:szCs w:val="22"/>
        </w:rPr>
        <w:t xml:space="preserve">, </w:t>
      </w:r>
      <w:r w:rsidR="009043F3">
        <w:rPr>
          <w:szCs w:val="22"/>
        </w:rPr>
        <w:t xml:space="preserve">supported and specialised housing and accommodation for the following </w:t>
      </w:r>
      <w:r w:rsidR="009A4F3E">
        <w:rPr>
          <w:szCs w:val="22"/>
        </w:rPr>
        <w:t>population groups</w:t>
      </w:r>
      <w:r w:rsidR="009043F3">
        <w:rPr>
          <w:szCs w:val="22"/>
        </w:rPr>
        <w:t xml:space="preserve"> is likely to fall within the definition of ‘supported exempt accommodation’:</w:t>
      </w:r>
    </w:p>
    <w:p w14:paraId="5B43824F" w14:textId="67F601EA" w:rsidR="002333E4" w:rsidRPr="002333E4" w:rsidRDefault="002333E4" w:rsidP="00E00A04">
      <w:pPr>
        <w:pStyle w:val="bulletptsecondlineplus"/>
        <w:rPr>
          <w:szCs w:val="22"/>
        </w:rPr>
      </w:pPr>
      <w:r w:rsidRPr="002333E4">
        <w:t xml:space="preserve">People with a learning disability, </w:t>
      </w:r>
      <w:r w:rsidRPr="002333E4">
        <w:rPr>
          <w:szCs w:val="22"/>
        </w:rPr>
        <w:t>including young people with learning disability/autism going through transition to adult social care</w:t>
      </w:r>
    </w:p>
    <w:p w14:paraId="198DC94F" w14:textId="184F46AC" w:rsidR="002333E4" w:rsidRPr="002333E4" w:rsidRDefault="002333E4" w:rsidP="00E00A04">
      <w:pPr>
        <w:pStyle w:val="bulletptsecondlineplus"/>
        <w:rPr>
          <w:szCs w:val="22"/>
        </w:rPr>
      </w:pPr>
      <w:r w:rsidRPr="002333E4">
        <w:t>Vulnerable young people including</w:t>
      </w:r>
      <w:r w:rsidR="00EB6851">
        <w:t xml:space="preserve"> c</w:t>
      </w:r>
      <w:r w:rsidRPr="002333E4">
        <w:t xml:space="preserve">are </w:t>
      </w:r>
      <w:r w:rsidR="00EB6851">
        <w:rPr>
          <w:szCs w:val="22"/>
        </w:rPr>
        <w:t>l</w:t>
      </w:r>
      <w:r w:rsidRPr="002333E4">
        <w:rPr>
          <w:szCs w:val="22"/>
        </w:rPr>
        <w:t>eavers</w:t>
      </w:r>
    </w:p>
    <w:p w14:paraId="4D737489" w14:textId="3456F9B8" w:rsidR="002333E4" w:rsidRPr="002333E4" w:rsidRDefault="002333E4" w:rsidP="00E00A04">
      <w:pPr>
        <w:pStyle w:val="bulletptsecondlineplus"/>
        <w:rPr>
          <w:szCs w:val="22"/>
        </w:rPr>
      </w:pPr>
      <w:r w:rsidRPr="002333E4">
        <w:t>People with mental health needs</w:t>
      </w:r>
    </w:p>
    <w:p w14:paraId="5926D980" w14:textId="07B6DB64" w:rsidR="009043F3" w:rsidRPr="006554FE" w:rsidRDefault="009043F3" w:rsidP="00E00A04">
      <w:pPr>
        <w:pStyle w:val="bulletptsecondlineplus"/>
        <w:rPr>
          <w:szCs w:val="22"/>
        </w:rPr>
      </w:pPr>
      <w:r w:rsidRPr="002333E4">
        <w:t>Victims, survivors and perpetrators of domestic abuse</w:t>
      </w:r>
    </w:p>
    <w:p w14:paraId="44089B9D" w14:textId="0D0B531D" w:rsidR="006554FE" w:rsidRDefault="006554FE" w:rsidP="00E00A04">
      <w:pPr>
        <w:pStyle w:val="bulletptsecondlineplus"/>
        <w:rPr>
          <w:szCs w:val="22"/>
        </w:rPr>
      </w:pPr>
      <w:r>
        <w:t>Older people (in relation to extra care housing)</w:t>
      </w:r>
    </w:p>
    <w:p w14:paraId="2630D732" w14:textId="4057D1A4" w:rsidR="009043F3" w:rsidRPr="002333E4" w:rsidRDefault="009043F3" w:rsidP="00E00A04">
      <w:pPr>
        <w:pStyle w:val="Numberedpara1202"/>
        <w:rPr>
          <w:szCs w:val="22"/>
        </w:rPr>
      </w:pPr>
      <w:r>
        <w:t>Some</w:t>
      </w:r>
      <w:r w:rsidR="0085161B">
        <w:t>,</w:t>
      </w:r>
      <w:r>
        <w:t xml:space="preserve"> but not all</w:t>
      </w:r>
      <w:r w:rsidR="0085161B">
        <w:t>,</w:t>
      </w:r>
      <w:r>
        <w:t xml:space="preserve"> s</w:t>
      </w:r>
      <w:r w:rsidRPr="009043F3">
        <w:rPr>
          <w:szCs w:val="22"/>
        </w:rPr>
        <w:t xml:space="preserve">upported and specialised housing and accommodation for the following </w:t>
      </w:r>
      <w:r w:rsidR="009A4F3E">
        <w:rPr>
          <w:szCs w:val="22"/>
        </w:rPr>
        <w:t>population groups</w:t>
      </w:r>
      <w:r w:rsidRPr="009043F3">
        <w:rPr>
          <w:szCs w:val="22"/>
        </w:rPr>
        <w:t xml:space="preserve"> is likely to fall within the definition of ‘supported exempt accommodation’:</w:t>
      </w:r>
    </w:p>
    <w:p w14:paraId="614A841C" w14:textId="06803377" w:rsidR="002333E4" w:rsidRPr="002333E4" w:rsidRDefault="002333E4" w:rsidP="007E7BBE">
      <w:pPr>
        <w:pStyle w:val="bulletptsecondlineplus"/>
        <w:rPr>
          <w:szCs w:val="22"/>
        </w:rPr>
      </w:pPr>
      <w:r w:rsidRPr="007E7BBE">
        <w:t>People with a physical/sensory disability, including wheelchair users and people with other long-term conditions</w:t>
      </w:r>
    </w:p>
    <w:p w14:paraId="62BEFD69" w14:textId="36F46F83" w:rsidR="009043F3" w:rsidRPr="002333E4" w:rsidRDefault="009043F3" w:rsidP="007E7BBE">
      <w:pPr>
        <w:pStyle w:val="bulletptsecondlineplus"/>
        <w:rPr>
          <w:szCs w:val="22"/>
        </w:rPr>
      </w:pPr>
      <w:r w:rsidRPr="007E7BBE">
        <w:t>Autistic people</w:t>
      </w:r>
    </w:p>
    <w:p w14:paraId="5BDF5A8B" w14:textId="4A094C93" w:rsidR="002333E4" w:rsidRPr="002333E4" w:rsidRDefault="002333E4" w:rsidP="007E7BBE">
      <w:pPr>
        <w:pStyle w:val="bulletptsecondlineplus"/>
        <w:rPr>
          <w:szCs w:val="22"/>
        </w:rPr>
      </w:pPr>
      <w:r w:rsidRPr="007E7BBE">
        <w:t>Older people</w:t>
      </w:r>
      <w:r w:rsidR="006554FE">
        <w:t xml:space="preserve"> (typically sheltered housing and retirement housing)</w:t>
      </w:r>
    </w:p>
    <w:p w14:paraId="0EC2BE47" w14:textId="057C716E" w:rsidR="00B96C1A" w:rsidRPr="002418CF" w:rsidRDefault="009043F3" w:rsidP="00E00A04">
      <w:pPr>
        <w:pStyle w:val="Numberedpara1202"/>
        <w:rPr>
          <w:szCs w:val="22"/>
        </w:rPr>
      </w:pPr>
      <w:r>
        <w:t xml:space="preserve">The following </w:t>
      </w:r>
      <w:r w:rsidR="00D02BCE">
        <w:t>population group</w:t>
      </w:r>
      <w:r>
        <w:t xml:space="preserve"> is </w:t>
      </w:r>
      <w:r w:rsidR="00D0560C">
        <w:rPr>
          <w:szCs w:val="22"/>
        </w:rPr>
        <w:t>outside</w:t>
      </w:r>
      <w:r>
        <w:rPr>
          <w:szCs w:val="22"/>
        </w:rPr>
        <w:t xml:space="preserve"> the </w:t>
      </w:r>
      <w:r w:rsidR="00D0560C">
        <w:rPr>
          <w:szCs w:val="22"/>
        </w:rPr>
        <w:t>definition</w:t>
      </w:r>
      <w:r>
        <w:rPr>
          <w:szCs w:val="22"/>
        </w:rPr>
        <w:t xml:space="preserve"> of </w:t>
      </w:r>
      <w:r w:rsidRPr="009043F3">
        <w:rPr>
          <w:szCs w:val="22"/>
        </w:rPr>
        <w:t>‘supported exempt accommodation’</w:t>
      </w:r>
      <w:r>
        <w:rPr>
          <w:szCs w:val="22"/>
        </w:rPr>
        <w:t xml:space="preserve"> (because they are </w:t>
      </w:r>
      <w:r w:rsidR="00D0560C">
        <w:rPr>
          <w:szCs w:val="22"/>
        </w:rPr>
        <w:t xml:space="preserve">under 18 years). </w:t>
      </w:r>
    </w:p>
    <w:p w14:paraId="7CB93FF3" w14:textId="66C80742" w:rsidR="009043F3" w:rsidRPr="002333E4" w:rsidRDefault="009043F3" w:rsidP="0074061E">
      <w:pPr>
        <w:pStyle w:val="bulletptsecondlineplus"/>
        <w:rPr>
          <w:szCs w:val="22"/>
        </w:rPr>
      </w:pPr>
      <w:r w:rsidRPr="002333E4">
        <w:t xml:space="preserve">Children in </w:t>
      </w:r>
      <w:r w:rsidR="008E5B4A">
        <w:t>C</w:t>
      </w:r>
      <w:r w:rsidRPr="002333E4">
        <w:t>are who need residential care</w:t>
      </w:r>
    </w:p>
    <w:p w14:paraId="20695E54" w14:textId="74B194F5" w:rsidR="00FE7868" w:rsidRPr="002418CF" w:rsidRDefault="00FE7868">
      <w:pPr>
        <w:rPr>
          <w:rFonts w:ascii="Segoe UI" w:hAnsi="Segoe UI" w:cs="Segoe UI"/>
          <w:sz w:val="22"/>
          <w:szCs w:val="22"/>
        </w:rPr>
      </w:pPr>
      <w:r w:rsidRPr="002418CF">
        <w:rPr>
          <w:rFonts w:ascii="Segoe UI" w:hAnsi="Segoe UI" w:cs="Segoe UI"/>
          <w:sz w:val="22"/>
          <w:szCs w:val="22"/>
        </w:rPr>
        <w:br w:type="page"/>
      </w:r>
    </w:p>
    <w:p w14:paraId="75A550F0" w14:textId="5B891F57" w:rsidR="00B96C1A" w:rsidRPr="002418CF" w:rsidRDefault="00FE7868" w:rsidP="000E5D2E">
      <w:pPr>
        <w:pStyle w:val="Heading1"/>
        <w:numPr>
          <w:ilvl w:val="0"/>
          <w:numId w:val="22"/>
        </w:numPr>
        <w:spacing w:after="120"/>
        <w:rPr>
          <w:rFonts w:cs="Segoe UI"/>
          <w:sz w:val="32"/>
          <w:szCs w:val="32"/>
        </w:rPr>
      </w:pPr>
      <w:bookmarkStart w:id="17" w:name="_Toc204005949"/>
      <w:r w:rsidRPr="002418CF">
        <w:rPr>
          <w:rFonts w:cs="Segoe UI"/>
          <w:sz w:val="32"/>
          <w:szCs w:val="32"/>
        </w:rPr>
        <w:lastRenderedPageBreak/>
        <w:t>Summary of findings</w:t>
      </w:r>
      <w:bookmarkEnd w:id="17"/>
    </w:p>
    <w:p w14:paraId="115D2786" w14:textId="77777777" w:rsidR="0074061E" w:rsidRPr="0074061E" w:rsidRDefault="0074061E" w:rsidP="00A14C3F">
      <w:pPr>
        <w:pStyle w:val="ListParagraph"/>
        <w:keepNext/>
        <w:keepLines/>
        <w:numPr>
          <w:ilvl w:val="0"/>
          <w:numId w:val="4"/>
        </w:numPr>
        <w:suppressAutoHyphens/>
        <w:spacing w:before="400" w:after="240" w:line="259" w:lineRule="auto"/>
        <w:contextualSpacing w:val="0"/>
        <w:jc w:val="both"/>
        <w:outlineLvl w:val="0"/>
        <w:rPr>
          <w:rFonts w:ascii="Segoe UI" w:eastAsia="Times New Roman" w:hAnsi="Segoe UI" w:cs="Segoe UI"/>
          <w:vanish/>
          <w:color w:val="0F4761" w:themeColor="accent1" w:themeShade="BF"/>
          <w:kern w:val="0"/>
          <w:sz w:val="36"/>
          <w:szCs w:val="36"/>
          <w14:ligatures w14:val="none"/>
        </w:rPr>
      </w:pPr>
      <w:bookmarkStart w:id="18" w:name="_Toc199238822"/>
      <w:bookmarkStart w:id="19" w:name="_Toc199257564"/>
      <w:bookmarkStart w:id="20" w:name="_Toc199340516"/>
      <w:bookmarkStart w:id="21" w:name="_Toc199344807"/>
      <w:bookmarkStart w:id="22" w:name="_Toc201085951"/>
      <w:bookmarkStart w:id="23" w:name="_Toc201086177"/>
      <w:bookmarkStart w:id="24" w:name="_Toc201332257"/>
      <w:bookmarkStart w:id="25" w:name="_Toc201587376"/>
      <w:bookmarkStart w:id="26" w:name="_Toc202177466"/>
      <w:bookmarkStart w:id="27" w:name="_Toc202455307"/>
      <w:bookmarkStart w:id="28" w:name="_Toc203141808"/>
      <w:bookmarkStart w:id="29" w:name="_Toc204005636"/>
      <w:bookmarkStart w:id="30" w:name="_Toc204005950"/>
      <w:bookmarkEnd w:id="18"/>
      <w:bookmarkEnd w:id="19"/>
      <w:bookmarkEnd w:id="20"/>
      <w:bookmarkEnd w:id="21"/>
      <w:bookmarkEnd w:id="22"/>
      <w:bookmarkEnd w:id="23"/>
      <w:bookmarkEnd w:id="24"/>
      <w:bookmarkEnd w:id="25"/>
      <w:bookmarkEnd w:id="26"/>
      <w:bookmarkEnd w:id="27"/>
      <w:bookmarkEnd w:id="28"/>
      <w:bookmarkEnd w:id="29"/>
      <w:bookmarkEnd w:id="30"/>
    </w:p>
    <w:p w14:paraId="7BE17164" w14:textId="572714FE" w:rsidR="005C448A" w:rsidRPr="002418CF" w:rsidRDefault="005C448A" w:rsidP="0074061E">
      <w:pPr>
        <w:pStyle w:val="Numberedpara1202"/>
        <w:rPr>
          <w:szCs w:val="22"/>
        </w:rPr>
      </w:pPr>
      <w:r w:rsidRPr="002418CF">
        <w:t xml:space="preserve">The key </w:t>
      </w:r>
      <w:r w:rsidRPr="002418CF">
        <w:rPr>
          <w:szCs w:val="22"/>
        </w:rPr>
        <w:t>findings in relation to the estimates of the need for supported and specialist housing and accommodation are summarised at:</w:t>
      </w:r>
    </w:p>
    <w:p w14:paraId="12C812D3" w14:textId="2F03966C" w:rsidR="005C448A" w:rsidRPr="002418CF" w:rsidRDefault="005C448A" w:rsidP="007E7BBE">
      <w:pPr>
        <w:pStyle w:val="bulletptsecondlineplus"/>
        <w:rPr>
          <w:szCs w:val="22"/>
        </w:rPr>
      </w:pPr>
      <w:r w:rsidRPr="002418CF">
        <w:t xml:space="preserve">Essex level (covering the </w:t>
      </w:r>
      <w:r w:rsidR="004301FE">
        <w:t>Essex County Council</w:t>
      </w:r>
      <w:r w:rsidRPr="002418CF">
        <w:t xml:space="preserve"> geographic footprint)</w:t>
      </w:r>
    </w:p>
    <w:p w14:paraId="2086E81E" w14:textId="5CAFD307" w:rsidR="005C448A" w:rsidRPr="002418CF" w:rsidRDefault="005C448A" w:rsidP="007E7BBE">
      <w:pPr>
        <w:pStyle w:val="bulletptsecondlineplus"/>
        <w:rPr>
          <w:szCs w:val="22"/>
        </w:rPr>
      </w:pPr>
      <w:r w:rsidRPr="002418CF">
        <w:t xml:space="preserve">Disaggregated </w:t>
      </w:r>
      <w:r w:rsidR="00017C8B" w:rsidRPr="002418CF">
        <w:rPr>
          <w:szCs w:val="22"/>
        </w:rPr>
        <w:t>by</w:t>
      </w:r>
      <w:r w:rsidRPr="002418CF">
        <w:rPr>
          <w:szCs w:val="22"/>
        </w:rPr>
        <w:t xml:space="preserve"> the 12 Essex </w:t>
      </w:r>
      <w:r w:rsidR="0085161B">
        <w:rPr>
          <w:szCs w:val="22"/>
        </w:rPr>
        <w:t>d</w:t>
      </w:r>
      <w:r w:rsidRPr="002418CF">
        <w:rPr>
          <w:szCs w:val="22"/>
        </w:rPr>
        <w:t xml:space="preserve">istrict, </w:t>
      </w:r>
      <w:r w:rsidR="0085161B">
        <w:rPr>
          <w:szCs w:val="22"/>
        </w:rPr>
        <w:t>b</w:t>
      </w:r>
      <w:r w:rsidRPr="002418CF">
        <w:rPr>
          <w:szCs w:val="22"/>
        </w:rPr>
        <w:t xml:space="preserve">orough and </w:t>
      </w:r>
      <w:r w:rsidR="0085161B">
        <w:rPr>
          <w:szCs w:val="22"/>
        </w:rPr>
        <w:t>c</w:t>
      </w:r>
      <w:r w:rsidRPr="002418CF">
        <w:rPr>
          <w:szCs w:val="22"/>
        </w:rPr>
        <w:t xml:space="preserve">ity </w:t>
      </w:r>
      <w:r w:rsidR="0085161B">
        <w:rPr>
          <w:szCs w:val="22"/>
        </w:rPr>
        <w:t>c</w:t>
      </w:r>
      <w:r w:rsidRPr="002418CF">
        <w:rPr>
          <w:szCs w:val="22"/>
        </w:rPr>
        <w:t>ouncils</w:t>
      </w:r>
    </w:p>
    <w:p w14:paraId="72839AF7" w14:textId="63B46B36" w:rsidR="005C448A" w:rsidRPr="002418CF" w:rsidRDefault="005C448A" w:rsidP="007E7BBE">
      <w:pPr>
        <w:pStyle w:val="bulletptsecondlineplus"/>
        <w:rPr>
          <w:szCs w:val="22"/>
        </w:rPr>
      </w:pPr>
      <w:r w:rsidRPr="002418CF">
        <w:t xml:space="preserve">Disaggregated </w:t>
      </w:r>
      <w:r w:rsidR="00017C8B" w:rsidRPr="002418CF">
        <w:rPr>
          <w:szCs w:val="22"/>
        </w:rPr>
        <w:t>by</w:t>
      </w:r>
      <w:r w:rsidRPr="002418CF">
        <w:rPr>
          <w:szCs w:val="22"/>
        </w:rPr>
        <w:t xml:space="preserve"> quadrants in Essex containing the 12 </w:t>
      </w:r>
      <w:r w:rsidR="0085161B">
        <w:rPr>
          <w:szCs w:val="22"/>
        </w:rPr>
        <w:t>d</w:t>
      </w:r>
      <w:r w:rsidRPr="002418CF">
        <w:rPr>
          <w:szCs w:val="22"/>
        </w:rPr>
        <w:t xml:space="preserve">istrict, </w:t>
      </w:r>
      <w:r w:rsidR="0085161B">
        <w:rPr>
          <w:szCs w:val="22"/>
        </w:rPr>
        <w:t>b</w:t>
      </w:r>
      <w:r w:rsidRPr="002418CF">
        <w:rPr>
          <w:szCs w:val="22"/>
        </w:rPr>
        <w:t xml:space="preserve">orough and </w:t>
      </w:r>
      <w:r w:rsidR="0085161B">
        <w:rPr>
          <w:szCs w:val="22"/>
        </w:rPr>
        <w:t>c</w:t>
      </w:r>
      <w:r w:rsidRPr="002418CF">
        <w:rPr>
          <w:szCs w:val="22"/>
        </w:rPr>
        <w:t xml:space="preserve">ity </w:t>
      </w:r>
      <w:r w:rsidR="0085161B">
        <w:rPr>
          <w:szCs w:val="22"/>
        </w:rPr>
        <w:t>c</w:t>
      </w:r>
      <w:r w:rsidRPr="002418CF">
        <w:rPr>
          <w:szCs w:val="22"/>
        </w:rPr>
        <w:t>ouncils</w:t>
      </w:r>
    </w:p>
    <w:p w14:paraId="793737E2" w14:textId="49294B76" w:rsidR="005C448A" w:rsidRPr="00823F80" w:rsidRDefault="005C448A" w:rsidP="00B97EAF">
      <w:pPr>
        <w:pStyle w:val="Numberedpara1202"/>
        <w:rPr>
          <w:szCs w:val="22"/>
        </w:rPr>
      </w:pPr>
      <w:r w:rsidRPr="002418CF">
        <w:t xml:space="preserve">Further detail in relation to the estimates of the need for supported and specialist housing and accommodation for each </w:t>
      </w:r>
      <w:r w:rsidR="00D02BCE">
        <w:t>population group</w:t>
      </w:r>
      <w:r w:rsidRPr="002418CF">
        <w:t xml:space="preserve"> are provided in </w:t>
      </w:r>
      <w:r w:rsidRPr="00823F80">
        <w:rPr>
          <w:szCs w:val="22"/>
        </w:rPr>
        <w:t xml:space="preserve">chapters </w:t>
      </w:r>
      <w:r w:rsidR="00823F80" w:rsidRPr="00823F80">
        <w:rPr>
          <w:szCs w:val="22"/>
        </w:rPr>
        <w:t>3</w:t>
      </w:r>
      <w:r w:rsidRPr="00823F80">
        <w:rPr>
          <w:szCs w:val="22"/>
        </w:rPr>
        <w:t xml:space="preserve"> to </w:t>
      </w:r>
      <w:r w:rsidR="00823F80" w:rsidRPr="00823F80">
        <w:rPr>
          <w:szCs w:val="22"/>
        </w:rPr>
        <w:t>10</w:t>
      </w:r>
      <w:r w:rsidRPr="00823F80">
        <w:rPr>
          <w:szCs w:val="22"/>
        </w:rPr>
        <w:t xml:space="preserve">. </w:t>
      </w:r>
    </w:p>
    <w:p w14:paraId="7144EA67" w14:textId="77777777" w:rsidR="005C448A" w:rsidRPr="002418CF" w:rsidRDefault="005C448A">
      <w:pPr>
        <w:rPr>
          <w:rFonts w:ascii="Segoe UI" w:hAnsi="Segoe UI" w:cs="Segoe UI"/>
          <w:sz w:val="22"/>
          <w:szCs w:val="22"/>
        </w:rPr>
      </w:pPr>
    </w:p>
    <w:p w14:paraId="3F8D43F5" w14:textId="28A330A4" w:rsidR="005C448A" w:rsidRPr="006251A9" w:rsidRDefault="005C448A">
      <w:pPr>
        <w:rPr>
          <w:rFonts w:ascii="Segoe UI" w:hAnsi="Segoe UI" w:cs="Segoe UI"/>
          <w:b/>
          <w:bCs/>
          <w:sz w:val="22"/>
          <w:szCs w:val="22"/>
        </w:rPr>
      </w:pPr>
      <w:r w:rsidRPr="006251A9">
        <w:rPr>
          <w:rFonts w:ascii="Segoe UI" w:hAnsi="Segoe UI" w:cs="Segoe UI"/>
          <w:b/>
          <w:bCs/>
          <w:sz w:val="22"/>
          <w:szCs w:val="22"/>
        </w:rPr>
        <w:t>Essex level summary of estimated need for supported and specialist housing and accommodation</w:t>
      </w:r>
    </w:p>
    <w:p w14:paraId="637FD4A2" w14:textId="4FD8A465" w:rsidR="00EC1F7F" w:rsidRDefault="005C448A" w:rsidP="00653146">
      <w:pPr>
        <w:pStyle w:val="Numberedpara1202"/>
      </w:pPr>
      <w:r w:rsidRPr="002418CF">
        <w:t xml:space="preserve">The table below shows the estimated need for supported and specialist housing and accommodation for the </w:t>
      </w:r>
      <w:r w:rsidR="009A4F3E">
        <w:t>population groups</w:t>
      </w:r>
      <w:r w:rsidRPr="002418CF">
        <w:t xml:space="preserve"> covered by this research in Essex over the period to 2044</w:t>
      </w:r>
      <w:r w:rsidR="00EC1F7F">
        <w:t>.</w:t>
      </w:r>
    </w:p>
    <w:p w14:paraId="29D189D9" w14:textId="3441A2BA" w:rsidR="00653146" w:rsidRDefault="00EC1F7F" w:rsidP="00653146">
      <w:pPr>
        <w:pStyle w:val="Numberedpara1202"/>
      </w:pPr>
      <w:r>
        <w:t>As set out in the previous section, es</w:t>
      </w:r>
      <w:r w:rsidRPr="00EC1F7F">
        <w:t xml:space="preserve">timates of the need for supported and specialist housing and accommodation are produced in five-year intervals from a base year of 2024. In general, the larger the size of the </w:t>
      </w:r>
      <w:r w:rsidR="009A4F3E">
        <w:t>population groups</w:t>
      </w:r>
      <w:r w:rsidRPr="00EC1F7F">
        <w:t xml:space="preserve"> listed above the longer the </w:t>
      </w:r>
      <w:proofErr w:type="gramStart"/>
      <w:r w:rsidRPr="00EC1F7F">
        <w:t>time period</w:t>
      </w:r>
      <w:proofErr w:type="gramEnd"/>
      <w:r w:rsidRPr="00EC1F7F">
        <w:t xml:space="preserve"> into the future the estimates of need for supported and specialist housing and accommodation cover</w:t>
      </w:r>
      <w:r w:rsidR="00DD3376">
        <w:t xml:space="preserve"> (a ‘dash’ in table 1 indicates that estimated need has not been calculated for this </w:t>
      </w:r>
      <w:proofErr w:type="gramStart"/>
      <w:r w:rsidR="00DD3376">
        <w:t>time period</w:t>
      </w:r>
      <w:proofErr w:type="gramEnd"/>
      <w:r w:rsidR="00DD3376">
        <w:t>, based on the explanation below)</w:t>
      </w:r>
      <w:r w:rsidR="00EA2C43">
        <w:t>, specifically:</w:t>
      </w:r>
    </w:p>
    <w:p w14:paraId="2ADF6B4B" w14:textId="0DA4B52C" w:rsidR="00796340" w:rsidRPr="00796340" w:rsidRDefault="00796340" w:rsidP="00796340">
      <w:pPr>
        <w:pStyle w:val="bulletptsecondlineplus"/>
      </w:pPr>
      <w:r w:rsidRPr="00796340">
        <w:t xml:space="preserve">For the following </w:t>
      </w:r>
      <w:r w:rsidR="009A4F3E">
        <w:t>population groups</w:t>
      </w:r>
      <w:r w:rsidRPr="00796340">
        <w:t xml:space="preserve"> the need for supported and specialist housing and accommodation has been estimated until 2044:</w:t>
      </w:r>
    </w:p>
    <w:p w14:paraId="5823F1E3" w14:textId="77777777" w:rsidR="00796340" w:rsidRPr="00796340" w:rsidRDefault="00796340" w:rsidP="00796340">
      <w:pPr>
        <w:pStyle w:val="Numberedpara1202"/>
        <w:numPr>
          <w:ilvl w:val="1"/>
          <w:numId w:val="14"/>
        </w:numPr>
      </w:pPr>
      <w:r w:rsidRPr="00796340">
        <w:t>Older people</w:t>
      </w:r>
    </w:p>
    <w:p w14:paraId="760382E7" w14:textId="1B837D5F" w:rsidR="00796340" w:rsidRPr="00796340" w:rsidRDefault="00796340" w:rsidP="00796340">
      <w:pPr>
        <w:pStyle w:val="Numberedpara1202"/>
        <w:numPr>
          <w:ilvl w:val="1"/>
          <w:numId w:val="14"/>
        </w:numPr>
      </w:pPr>
      <w:r w:rsidRPr="00796340">
        <w:t>People with a physical/sensory disability who are wheelchair users</w:t>
      </w:r>
    </w:p>
    <w:p w14:paraId="7FC1D844" w14:textId="28256850" w:rsidR="00796340" w:rsidRPr="00796340" w:rsidRDefault="00796340" w:rsidP="00796340">
      <w:pPr>
        <w:pStyle w:val="bulletptsecondlineplus"/>
      </w:pPr>
      <w:r w:rsidRPr="00796340">
        <w:t xml:space="preserve">For the following </w:t>
      </w:r>
      <w:r w:rsidR="009A4F3E">
        <w:t>population groups</w:t>
      </w:r>
      <w:r w:rsidRPr="00796340">
        <w:t xml:space="preserve">, where the population sizes are significantly lower than for the </w:t>
      </w:r>
      <w:r w:rsidR="009A4F3E">
        <w:t>population groups</w:t>
      </w:r>
      <w:r w:rsidRPr="00796340">
        <w:t xml:space="preserve"> above, the need for supported and specialist housing and accommodation has been estimated until 2039:</w:t>
      </w:r>
    </w:p>
    <w:p w14:paraId="4A92AEC0" w14:textId="6497A205" w:rsidR="00796340" w:rsidRPr="00796340" w:rsidRDefault="00796340" w:rsidP="00796340">
      <w:pPr>
        <w:pStyle w:val="Numberedpara1202"/>
        <w:numPr>
          <w:ilvl w:val="1"/>
          <w:numId w:val="14"/>
        </w:numPr>
      </w:pPr>
      <w:r w:rsidRPr="00796340">
        <w:t>People with a learning disability, including young people with learning disability/autism going through transition to adult social care</w:t>
      </w:r>
    </w:p>
    <w:p w14:paraId="7846D3F0" w14:textId="7DB318C9" w:rsidR="00796340" w:rsidRPr="00796340" w:rsidRDefault="00796340" w:rsidP="00796340">
      <w:pPr>
        <w:pStyle w:val="Numberedpara1202"/>
        <w:numPr>
          <w:ilvl w:val="1"/>
          <w:numId w:val="14"/>
        </w:numPr>
      </w:pPr>
      <w:r w:rsidRPr="00796340">
        <w:t>Autistic people</w:t>
      </w:r>
    </w:p>
    <w:p w14:paraId="503D965F" w14:textId="5A85189B" w:rsidR="00796340" w:rsidRPr="00796340" w:rsidRDefault="00796340" w:rsidP="00796340">
      <w:pPr>
        <w:pStyle w:val="Numberedpara1202"/>
        <w:numPr>
          <w:ilvl w:val="1"/>
          <w:numId w:val="14"/>
        </w:numPr>
      </w:pPr>
      <w:r w:rsidRPr="00796340">
        <w:t>People with mental health needs</w:t>
      </w:r>
    </w:p>
    <w:p w14:paraId="65BEA1D6" w14:textId="77777777" w:rsidR="00796340" w:rsidRDefault="00796340" w:rsidP="00796340">
      <w:pPr>
        <w:pStyle w:val="Numberedpara1202"/>
        <w:numPr>
          <w:ilvl w:val="1"/>
          <w:numId w:val="14"/>
        </w:numPr>
      </w:pPr>
      <w:r w:rsidRPr="00796340">
        <w:t>People with a physical/sensory disability and people with other long-term conditions</w:t>
      </w:r>
    </w:p>
    <w:p w14:paraId="53F7A700" w14:textId="619745F0" w:rsidR="005804A8" w:rsidRPr="00796340" w:rsidRDefault="005804A8" w:rsidP="005804A8">
      <w:pPr>
        <w:pStyle w:val="Numberedpara1202"/>
        <w:numPr>
          <w:ilvl w:val="1"/>
          <w:numId w:val="14"/>
        </w:numPr>
      </w:pPr>
      <w:r w:rsidRPr="00796340">
        <w:t xml:space="preserve">Victims, survivors and perpetrators of domestic abuse </w:t>
      </w:r>
    </w:p>
    <w:p w14:paraId="5D537B16" w14:textId="2E06298F" w:rsidR="00796340" w:rsidRPr="00796340" w:rsidRDefault="00796340" w:rsidP="00796340">
      <w:pPr>
        <w:pStyle w:val="bulletptsecondlineplus"/>
      </w:pPr>
      <w:r w:rsidRPr="00796340">
        <w:lastRenderedPageBreak/>
        <w:t xml:space="preserve">For the following </w:t>
      </w:r>
      <w:r w:rsidR="009A4F3E">
        <w:t>population groups</w:t>
      </w:r>
      <w:r w:rsidRPr="00796340">
        <w:t xml:space="preserve"> the need for supported and specialist housing and accommodation has been estimated until 2029 (as the population sizes are either significantly lower than the </w:t>
      </w:r>
      <w:r w:rsidR="009A4F3E">
        <w:t>population groups</w:t>
      </w:r>
      <w:r w:rsidRPr="00796340">
        <w:t xml:space="preserve"> above and/or the need is for short term/temporary supported and specialist housing and accommodation):</w:t>
      </w:r>
    </w:p>
    <w:p w14:paraId="66A5EDDB" w14:textId="77777777" w:rsidR="00796340" w:rsidRPr="00796340" w:rsidRDefault="00796340" w:rsidP="00796340">
      <w:pPr>
        <w:pStyle w:val="Numberedpara1202"/>
        <w:numPr>
          <w:ilvl w:val="1"/>
          <w:numId w:val="14"/>
        </w:numPr>
      </w:pPr>
      <w:r w:rsidRPr="00796340">
        <w:t>Care leavers, including young people with emotional/behavioural difficulties</w:t>
      </w:r>
    </w:p>
    <w:p w14:paraId="06A2D5DC" w14:textId="703317DD" w:rsidR="00796340" w:rsidRPr="00796340" w:rsidRDefault="00796340" w:rsidP="00796340">
      <w:pPr>
        <w:pStyle w:val="Numberedpara1202"/>
        <w:numPr>
          <w:ilvl w:val="1"/>
          <w:numId w:val="14"/>
        </w:numPr>
      </w:pPr>
      <w:r w:rsidRPr="00796340">
        <w:t xml:space="preserve">Children in </w:t>
      </w:r>
      <w:r w:rsidR="008E5B4A">
        <w:t>C</w:t>
      </w:r>
      <w:r w:rsidRPr="00796340">
        <w:t>are who need residential care</w:t>
      </w:r>
    </w:p>
    <w:p w14:paraId="51D36D77" w14:textId="5EB28FBE" w:rsidR="005D4721" w:rsidRDefault="005D4721">
      <w:pPr>
        <w:rPr>
          <w:rFonts w:ascii="Segoe UI" w:eastAsia="Calibri" w:hAnsi="Segoe UI" w:cs="Segoe UI"/>
          <w:kern w:val="0"/>
          <w:sz w:val="22"/>
          <w:szCs w:val="20"/>
          <w14:ligatures w14:val="none"/>
        </w:rPr>
      </w:pPr>
      <w:r>
        <w:br w:type="page"/>
      </w:r>
    </w:p>
    <w:p w14:paraId="0C2362A8" w14:textId="4DB2B775" w:rsidR="005B464A" w:rsidRDefault="005B464A" w:rsidP="005B464A">
      <w:pPr>
        <w:pStyle w:val="Caption"/>
      </w:pPr>
      <w:bookmarkStart w:id="31" w:name="_Ref199248945"/>
      <w:r>
        <w:lastRenderedPageBreak/>
        <w:t xml:space="preserve">Table </w:t>
      </w:r>
      <w:fldSimple w:instr=" SEQ Table \* ARABIC ">
        <w:r w:rsidR="00971C60">
          <w:rPr>
            <w:noProof/>
          </w:rPr>
          <w:t>1</w:t>
        </w:r>
      </w:fldSimple>
      <w:bookmarkEnd w:id="31"/>
      <w:r>
        <w:t xml:space="preserve">. </w:t>
      </w:r>
      <w:r w:rsidRPr="002A241E">
        <w:t xml:space="preserve">Estimated need for supported and specialist housing and accommodation for the </w:t>
      </w:r>
      <w:r w:rsidR="009A4F3E">
        <w:t>population groups</w:t>
      </w:r>
      <w:r w:rsidRPr="002A241E">
        <w:t xml:space="preserve"> covered by this research in Essex over the period to 2044</w:t>
      </w:r>
      <w:r w:rsidR="008A45CE">
        <w:t xml:space="preserve"> (units/dwellings)</w:t>
      </w:r>
    </w:p>
    <w:tbl>
      <w:tblPr>
        <w:tblStyle w:val="GridTable5Dark-Accent4"/>
        <w:tblW w:w="0" w:type="auto"/>
        <w:tblLayout w:type="fixed"/>
        <w:tblLook w:val="04A0" w:firstRow="1" w:lastRow="0" w:firstColumn="1" w:lastColumn="0" w:noHBand="0" w:noVBand="1"/>
      </w:tblPr>
      <w:tblGrid>
        <w:gridCol w:w="5665"/>
        <w:gridCol w:w="851"/>
        <w:gridCol w:w="850"/>
        <w:gridCol w:w="851"/>
        <w:gridCol w:w="799"/>
      </w:tblGrid>
      <w:tr w:rsidR="0062052A" w:rsidRPr="002D1942" w14:paraId="023CCDA9" w14:textId="77777777" w:rsidTr="00326AF1">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665" w:type="dxa"/>
            <w:shd w:val="clear" w:color="auto" w:fill="FBCAD0"/>
            <w:noWrap/>
            <w:hideMark/>
          </w:tcPr>
          <w:p w14:paraId="6C105D0B" w14:textId="6288D26B" w:rsidR="008B3FF3" w:rsidRPr="002D1942" w:rsidRDefault="009A4F3E" w:rsidP="008B3FF3">
            <w:pPr>
              <w:rPr>
                <w:rFonts w:eastAsia="Times New Roman" w:cs="Segoe UI"/>
                <w:color w:val="000000"/>
              </w:rPr>
            </w:pPr>
            <w:bookmarkStart w:id="32" w:name="_Hlk202348847"/>
            <w:r>
              <w:rPr>
                <w:rFonts w:eastAsia="Times New Roman" w:cs="Segoe UI"/>
                <w:color w:val="000000"/>
              </w:rPr>
              <w:t>Population groups</w:t>
            </w:r>
          </w:p>
        </w:tc>
        <w:tc>
          <w:tcPr>
            <w:tcW w:w="851" w:type="dxa"/>
            <w:shd w:val="clear" w:color="auto" w:fill="FBCAD0"/>
            <w:noWrap/>
            <w:hideMark/>
          </w:tcPr>
          <w:p w14:paraId="4ACE538D" w14:textId="77777777" w:rsidR="008B3FF3" w:rsidRPr="002D1942" w:rsidRDefault="008B3FF3" w:rsidP="008B3F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eastAsia="Times New Roman" w:cs="Segoe UI"/>
                <w:color w:val="000000"/>
              </w:rPr>
              <w:t>2029</w:t>
            </w:r>
          </w:p>
        </w:tc>
        <w:tc>
          <w:tcPr>
            <w:tcW w:w="850" w:type="dxa"/>
            <w:shd w:val="clear" w:color="auto" w:fill="FBCAD0"/>
            <w:noWrap/>
            <w:hideMark/>
          </w:tcPr>
          <w:p w14:paraId="68681911" w14:textId="77777777" w:rsidR="008B3FF3" w:rsidRPr="002D1942" w:rsidRDefault="008B3FF3" w:rsidP="008B3F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eastAsia="Times New Roman" w:cs="Segoe UI"/>
                <w:color w:val="000000"/>
              </w:rPr>
              <w:t>2034</w:t>
            </w:r>
          </w:p>
        </w:tc>
        <w:tc>
          <w:tcPr>
            <w:tcW w:w="851" w:type="dxa"/>
            <w:shd w:val="clear" w:color="auto" w:fill="FBCAD0"/>
            <w:noWrap/>
            <w:hideMark/>
          </w:tcPr>
          <w:p w14:paraId="7C96A100" w14:textId="77777777" w:rsidR="008B3FF3" w:rsidRPr="002D1942" w:rsidRDefault="008B3FF3" w:rsidP="008B3F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eastAsia="Times New Roman" w:cs="Segoe UI"/>
                <w:color w:val="000000"/>
              </w:rPr>
              <w:t>2039</w:t>
            </w:r>
          </w:p>
        </w:tc>
        <w:tc>
          <w:tcPr>
            <w:tcW w:w="799" w:type="dxa"/>
            <w:shd w:val="clear" w:color="auto" w:fill="FBCAD0"/>
            <w:noWrap/>
            <w:hideMark/>
          </w:tcPr>
          <w:p w14:paraId="39AB788F" w14:textId="77777777" w:rsidR="008B3FF3" w:rsidRPr="002D1942" w:rsidRDefault="008B3FF3" w:rsidP="008B3F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eastAsia="Times New Roman" w:cs="Segoe UI"/>
                <w:color w:val="000000"/>
              </w:rPr>
              <w:t>2044</w:t>
            </w:r>
          </w:p>
        </w:tc>
      </w:tr>
      <w:tr w:rsidR="0062052A" w:rsidRPr="002D1942" w14:paraId="30718BEB"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1AA7959" w14:textId="28AFB822" w:rsidR="00653A82" w:rsidRPr="002D1942" w:rsidRDefault="00653A82" w:rsidP="00653A82">
            <w:pPr>
              <w:rPr>
                <w:rFonts w:eastAsia="Times New Roman" w:cs="Segoe UI"/>
                <w:color w:val="000000"/>
              </w:rPr>
            </w:pPr>
            <w:r w:rsidRPr="002D1942">
              <w:rPr>
                <w:rFonts w:eastAsia="Times New Roman" w:cs="Segoe UI"/>
                <w:color w:val="000000"/>
              </w:rPr>
              <w:t>People with learning disability</w:t>
            </w:r>
            <w:r w:rsidR="00243485" w:rsidRPr="002D1942">
              <w:rPr>
                <w:rFonts w:eastAsia="Times New Roman" w:cs="Segoe UI"/>
                <w:color w:val="000000"/>
              </w:rPr>
              <w:t>/people with learning disability who are Autistic</w:t>
            </w:r>
          </w:p>
        </w:tc>
        <w:tc>
          <w:tcPr>
            <w:tcW w:w="851" w:type="dxa"/>
            <w:noWrap/>
            <w:hideMark/>
          </w:tcPr>
          <w:p w14:paraId="33FE4AF0" w14:textId="1E135126"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hideMark/>
          </w:tcPr>
          <w:p w14:paraId="3D8DB07B" w14:textId="661CD700"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hideMark/>
          </w:tcPr>
          <w:p w14:paraId="7FB8299C" w14:textId="7B70FDAD"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hideMark/>
          </w:tcPr>
          <w:p w14:paraId="57213816" w14:textId="38C0DE85"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2052A" w:rsidRPr="002D1942" w14:paraId="1C0B7F16"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F118DBE" w14:textId="77777777" w:rsidR="00653A82" w:rsidRPr="002D1942" w:rsidRDefault="00653A82" w:rsidP="00653A82">
            <w:pPr>
              <w:rPr>
                <w:rFonts w:eastAsia="Times New Roman" w:cs="Segoe UI"/>
                <w:b w:val="0"/>
                <w:color w:val="000000"/>
              </w:rPr>
            </w:pPr>
            <w:r w:rsidRPr="0064550A">
              <w:rPr>
                <w:rFonts w:eastAsia="Times New Roman" w:cs="Segoe UI"/>
                <w:b w:val="0"/>
                <w:color w:val="000000"/>
              </w:rPr>
              <w:t>Supported housing</w:t>
            </w:r>
          </w:p>
        </w:tc>
        <w:tc>
          <w:tcPr>
            <w:tcW w:w="851" w:type="dxa"/>
            <w:noWrap/>
            <w:hideMark/>
          </w:tcPr>
          <w:p w14:paraId="2F775D8F" w14:textId="650BF3B9"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107</w:t>
            </w:r>
          </w:p>
        </w:tc>
        <w:tc>
          <w:tcPr>
            <w:tcW w:w="850" w:type="dxa"/>
            <w:noWrap/>
            <w:hideMark/>
          </w:tcPr>
          <w:p w14:paraId="114CFEE2" w14:textId="79015B01"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211</w:t>
            </w:r>
          </w:p>
        </w:tc>
        <w:tc>
          <w:tcPr>
            <w:tcW w:w="851" w:type="dxa"/>
            <w:noWrap/>
            <w:hideMark/>
          </w:tcPr>
          <w:p w14:paraId="51DAE5F6" w14:textId="497C510B"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319</w:t>
            </w:r>
          </w:p>
        </w:tc>
        <w:tc>
          <w:tcPr>
            <w:tcW w:w="799" w:type="dxa"/>
            <w:noWrap/>
            <w:hideMark/>
          </w:tcPr>
          <w:p w14:paraId="55B5019B" w14:textId="00B933A6"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62052A" w:rsidRPr="002D1942" w14:paraId="3451BC4B"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017386D" w14:textId="6CD5156F" w:rsidR="00653A82" w:rsidRPr="002D1942" w:rsidRDefault="00653A82" w:rsidP="00653A82">
            <w:pPr>
              <w:rPr>
                <w:rFonts w:eastAsia="Times New Roman" w:cs="Segoe UI"/>
                <w:b w:val="0"/>
                <w:color w:val="000000"/>
              </w:rPr>
            </w:pPr>
            <w:r w:rsidRPr="002D1942">
              <w:rPr>
                <w:rFonts w:eastAsia="Times New Roman" w:cs="Segoe UI"/>
                <w:b w:val="0"/>
                <w:color w:val="000000"/>
              </w:rPr>
              <w:t>Shared Lives</w:t>
            </w:r>
            <w:r w:rsidR="0089568A" w:rsidRPr="002D1942">
              <w:rPr>
                <w:rFonts w:eastAsia="Times New Roman" w:cs="Segoe UI"/>
                <w:b w:val="0"/>
                <w:color w:val="000000"/>
              </w:rPr>
              <w:t>*</w:t>
            </w:r>
            <w:r w:rsidRPr="002D1942">
              <w:rPr>
                <w:rFonts w:eastAsia="Times New Roman" w:cs="Segoe UI"/>
                <w:b w:val="0"/>
                <w:color w:val="000000"/>
              </w:rPr>
              <w:t xml:space="preserve"> accommodation</w:t>
            </w:r>
          </w:p>
        </w:tc>
        <w:tc>
          <w:tcPr>
            <w:tcW w:w="851" w:type="dxa"/>
            <w:noWrap/>
            <w:hideMark/>
          </w:tcPr>
          <w:p w14:paraId="15DC6160" w14:textId="65EC8E3B"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27</w:t>
            </w:r>
          </w:p>
        </w:tc>
        <w:tc>
          <w:tcPr>
            <w:tcW w:w="850" w:type="dxa"/>
            <w:noWrap/>
            <w:hideMark/>
          </w:tcPr>
          <w:p w14:paraId="4290670F" w14:textId="4B22F3D2"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56</w:t>
            </w:r>
          </w:p>
        </w:tc>
        <w:tc>
          <w:tcPr>
            <w:tcW w:w="851" w:type="dxa"/>
            <w:noWrap/>
            <w:hideMark/>
          </w:tcPr>
          <w:p w14:paraId="38CE8103" w14:textId="28490BFD"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87</w:t>
            </w:r>
          </w:p>
        </w:tc>
        <w:tc>
          <w:tcPr>
            <w:tcW w:w="799" w:type="dxa"/>
            <w:noWrap/>
            <w:hideMark/>
          </w:tcPr>
          <w:p w14:paraId="65381A31" w14:textId="45EBB51E"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62052A" w:rsidRPr="002D1942" w14:paraId="7EA03613"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3EB151B4" w14:textId="19C94D98" w:rsidR="00653A82" w:rsidRPr="002D1942" w:rsidRDefault="00653A82" w:rsidP="00653A82">
            <w:pPr>
              <w:rPr>
                <w:rFonts w:eastAsia="Times New Roman" w:cs="Segoe UI"/>
                <w:color w:val="000000"/>
              </w:rPr>
            </w:pPr>
            <w:r w:rsidRPr="002D1942">
              <w:rPr>
                <w:rFonts w:eastAsia="Times New Roman" w:cs="Segoe UI"/>
                <w:color w:val="000000"/>
              </w:rPr>
              <w:t xml:space="preserve">Vulnerable young people including </w:t>
            </w:r>
            <w:r w:rsidR="0009711A">
              <w:rPr>
                <w:rFonts w:eastAsia="Times New Roman" w:cs="Segoe UI"/>
                <w:color w:val="000000"/>
              </w:rPr>
              <w:t>c</w:t>
            </w:r>
            <w:r w:rsidRPr="002D1942">
              <w:rPr>
                <w:rFonts w:eastAsia="Times New Roman" w:cs="Segoe UI"/>
                <w:color w:val="000000"/>
              </w:rPr>
              <w:t xml:space="preserve">are leavers </w:t>
            </w:r>
          </w:p>
        </w:tc>
        <w:tc>
          <w:tcPr>
            <w:tcW w:w="851" w:type="dxa"/>
            <w:noWrap/>
          </w:tcPr>
          <w:p w14:paraId="339832AB" w14:textId="526A3BFA"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tcPr>
          <w:p w14:paraId="70DCA083" w14:textId="3267C7D6"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tcPr>
          <w:p w14:paraId="5B06ABFD" w14:textId="6D175013"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tcPr>
          <w:p w14:paraId="2A00E00E" w14:textId="3AD088A7"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2052A" w:rsidRPr="002D1942" w14:paraId="2A688D4B" w14:textId="77777777" w:rsidTr="00326AF1">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347718F" w14:textId="77777777" w:rsidR="00653A82" w:rsidRPr="002D1942" w:rsidRDefault="00653A82" w:rsidP="00653A82">
            <w:pPr>
              <w:rPr>
                <w:rFonts w:eastAsia="Times New Roman" w:cs="Segoe UI"/>
                <w:b w:val="0"/>
                <w:color w:val="000000"/>
              </w:rPr>
            </w:pPr>
            <w:r w:rsidRPr="0064550A">
              <w:rPr>
                <w:rFonts w:eastAsia="Times New Roman" w:cs="Segoe UI"/>
                <w:b w:val="0"/>
                <w:color w:val="000000"/>
              </w:rPr>
              <w:t>Supported housing</w:t>
            </w:r>
          </w:p>
        </w:tc>
        <w:tc>
          <w:tcPr>
            <w:tcW w:w="851" w:type="dxa"/>
            <w:noWrap/>
            <w:hideMark/>
          </w:tcPr>
          <w:p w14:paraId="46DC6220" w14:textId="78509DE4"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themeColor="text1"/>
              </w:rPr>
              <w:t>77</w:t>
            </w:r>
          </w:p>
        </w:tc>
        <w:tc>
          <w:tcPr>
            <w:tcW w:w="850" w:type="dxa"/>
            <w:noWrap/>
            <w:hideMark/>
          </w:tcPr>
          <w:p w14:paraId="0FAD440A" w14:textId="15D3162E"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c>
          <w:tcPr>
            <w:tcW w:w="851" w:type="dxa"/>
            <w:noWrap/>
            <w:hideMark/>
          </w:tcPr>
          <w:p w14:paraId="0517E204" w14:textId="3DA2A246"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c>
          <w:tcPr>
            <w:tcW w:w="799" w:type="dxa"/>
            <w:noWrap/>
            <w:hideMark/>
          </w:tcPr>
          <w:p w14:paraId="004677A4" w14:textId="3D84D8B7"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62052A" w:rsidRPr="002D1942" w14:paraId="09C339A2" w14:textId="77777777" w:rsidTr="00326AF1">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801515D" w14:textId="7F302228" w:rsidR="00653A82" w:rsidRPr="002D1942" w:rsidRDefault="00653A82" w:rsidP="00653A82">
            <w:pPr>
              <w:rPr>
                <w:rFonts w:eastAsia="Times New Roman" w:cs="Segoe UI"/>
                <w:b w:val="0"/>
                <w:color w:val="000000"/>
              </w:rPr>
            </w:pPr>
            <w:r w:rsidRPr="002D1942">
              <w:rPr>
                <w:rFonts w:eastAsia="Times New Roman" w:cs="Segoe UI"/>
                <w:b w:val="0"/>
                <w:color w:val="000000"/>
              </w:rPr>
              <w:t>Move on housing</w:t>
            </w:r>
            <w:r w:rsidR="008067FB" w:rsidRPr="002D1942">
              <w:rPr>
                <w:rFonts w:eastAsia="Times New Roman" w:cs="Segoe UI"/>
                <w:b w:val="0"/>
                <w:color w:val="000000"/>
              </w:rPr>
              <w:t>*</w:t>
            </w:r>
            <w:r w:rsidR="00B71EF6">
              <w:rPr>
                <w:rFonts w:eastAsia="Times New Roman" w:cs="Segoe UI"/>
                <w:b w:val="0"/>
                <w:color w:val="000000"/>
              </w:rPr>
              <w:t>*</w:t>
            </w:r>
          </w:p>
        </w:tc>
        <w:tc>
          <w:tcPr>
            <w:tcW w:w="851" w:type="dxa"/>
            <w:noWrap/>
            <w:hideMark/>
          </w:tcPr>
          <w:p w14:paraId="359B19DA" w14:textId="019FB762" w:rsidR="00653A82" w:rsidRPr="002D1942" w:rsidRDefault="008067FB"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7082">
              <w:rPr>
                <w:rFonts w:cs="Segoe UI"/>
                <w:color w:val="000000"/>
              </w:rPr>
              <w:t>1</w:t>
            </w:r>
            <w:r w:rsidR="0095552A" w:rsidRPr="00417082">
              <w:rPr>
                <w:rFonts w:cs="Segoe UI"/>
                <w:color w:val="000000"/>
              </w:rPr>
              <w:t>2</w:t>
            </w:r>
            <w:r w:rsidR="002E76DD">
              <w:rPr>
                <w:rFonts w:cs="Segoe UI"/>
                <w:color w:val="000000"/>
              </w:rPr>
              <w:t>8</w:t>
            </w:r>
          </w:p>
        </w:tc>
        <w:tc>
          <w:tcPr>
            <w:tcW w:w="850" w:type="dxa"/>
            <w:noWrap/>
            <w:hideMark/>
          </w:tcPr>
          <w:p w14:paraId="1A3B9B76" w14:textId="3D463B09"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c>
          <w:tcPr>
            <w:tcW w:w="851" w:type="dxa"/>
            <w:noWrap/>
            <w:hideMark/>
          </w:tcPr>
          <w:p w14:paraId="7BC7BA7B" w14:textId="05D7F9D7"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c>
          <w:tcPr>
            <w:tcW w:w="799" w:type="dxa"/>
            <w:noWrap/>
            <w:hideMark/>
          </w:tcPr>
          <w:p w14:paraId="3849FEDD" w14:textId="73C6FC6E"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62052A" w:rsidRPr="002D1942" w14:paraId="3023F00D" w14:textId="77777777" w:rsidTr="00326AF1">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186AB0F" w14:textId="4C8940DD" w:rsidR="00653A82" w:rsidRPr="002D1942" w:rsidRDefault="00653A82" w:rsidP="00653A82">
            <w:pPr>
              <w:rPr>
                <w:rFonts w:eastAsia="Times New Roman" w:cs="Segoe UI"/>
                <w:color w:val="000000"/>
              </w:rPr>
            </w:pPr>
            <w:r w:rsidRPr="002D1942">
              <w:rPr>
                <w:rFonts w:eastAsia="Times New Roman" w:cs="Segoe UI"/>
                <w:color w:val="000000"/>
              </w:rPr>
              <w:t xml:space="preserve">Children in </w:t>
            </w:r>
            <w:r w:rsidR="008E5B4A">
              <w:rPr>
                <w:rFonts w:eastAsia="Times New Roman" w:cs="Segoe UI"/>
                <w:color w:val="000000"/>
              </w:rPr>
              <w:t>C</w:t>
            </w:r>
            <w:r w:rsidRPr="002D1942">
              <w:rPr>
                <w:rFonts w:eastAsia="Times New Roman" w:cs="Segoe UI"/>
                <w:color w:val="000000"/>
              </w:rPr>
              <w:t xml:space="preserve">are who need residential care </w:t>
            </w:r>
          </w:p>
        </w:tc>
        <w:tc>
          <w:tcPr>
            <w:tcW w:w="851" w:type="dxa"/>
            <w:noWrap/>
            <w:hideMark/>
          </w:tcPr>
          <w:p w14:paraId="465D228F" w14:textId="3B12F375"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hideMark/>
          </w:tcPr>
          <w:p w14:paraId="7E03A60E" w14:textId="036454B9"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hideMark/>
          </w:tcPr>
          <w:p w14:paraId="6D066CAE" w14:textId="61793E9F"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hideMark/>
          </w:tcPr>
          <w:p w14:paraId="2A844A52" w14:textId="13CAADC6"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2052A" w:rsidRPr="002D1942" w14:paraId="6BF600FB"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DBCE867" w14:textId="6B700AA2" w:rsidR="00653A82" w:rsidRPr="002D1942" w:rsidRDefault="00653A82" w:rsidP="00653A82">
            <w:pPr>
              <w:rPr>
                <w:rFonts w:eastAsia="Times New Roman" w:cs="Segoe UI"/>
                <w:b w:val="0"/>
                <w:color w:val="000000"/>
              </w:rPr>
            </w:pPr>
            <w:r w:rsidRPr="002D1942">
              <w:rPr>
                <w:rFonts w:eastAsia="Times New Roman" w:cs="Segoe UI"/>
                <w:b w:val="0"/>
                <w:color w:val="000000"/>
              </w:rPr>
              <w:t>Number of residential care placements required</w:t>
            </w:r>
            <w:r w:rsidR="008A45CE" w:rsidRPr="002D1942">
              <w:rPr>
                <w:rFonts w:eastAsia="Times New Roman" w:cs="Segoe UI"/>
                <w:b w:val="0"/>
                <w:color w:val="000000"/>
              </w:rPr>
              <w:t xml:space="preserve"> </w:t>
            </w:r>
          </w:p>
        </w:tc>
        <w:tc>
          <w:tcPr>
            <w:tcW w:w="851" w:type="dxa"/>
            <w:noWrap/>
            <w:hideMark/>
          </w:tcPr>
          <w:p w14:paraId="032CB4C7" w14:textId="204FC776" w:rsidR="00653A82" w:rsidRPr="002D1942" w:rsidRDefault="002E76DD"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themeColor="text1"/>
              </w:rPr>
              <w:t>200</w:t>
            </w:r>
          </w:p>
        </w:tc>
        <w:tc>
          <w:tcPr>
            <w:tcW w:w="850" w:type="dxa"/>
            <w:noWrap/>
            <w:hideMark/>
          </w:tcPr>
          <w:p w14:paraId="651FE56C" w14:textId="5F2994C2"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c>
          <w:tcPr>
            <w:tcW w:w="851" w:type="dxa"/>
            <w:noWrap/>
            <w:hideMark/>
          </w:tcPr>
          <w:p w14:paraId="13B143BF" w14:textId="07C0AB0D"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c>
          <w:tcPr>
            <w:tcW w:w="799" w:type="dxa"/>
            <w:noWrap/>
            <w:hideMark/>
          </w:tcPr>
          <w:p w14:paraId="1280A2E6" w14:textId="05288BDC"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62052A" w:rsidRPr="002D1942" w14:paraId="21BA5D8F" w14:textId="77777777" w:rsidTr="00326AF1">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7909C90" w14:textId="235138D3" w:rsidR="00653A82" w:rsidRPr="002D1942" w:rsidRDefault="00653A82" w:rsidP="00653A82">
            <w:pPr>
              <w:rPr>
                <w:rFonts w:eastAsia="Times New Roman" w:cs="Segoe UI"/>
                <w:color w:val="000000"/>
              </w:rPr>
            </w:pPr>
            <w:r w:rsidRPr="002D1942">
              <w:rPr>
                <w:rFonts w:eastAsia="Times New Roman" w:cs="Segoe UI"/>
                <w:color w:val="000000"/>
              </w:rPr>
              <w:t xml:space="preserve">People with mental health needs </w:t>
            </w:r>
          </w:p>
        </w:tc>
        <w:tc>
          <w:tcPr>
            <w:tcW w:w="851" w:type="dxa"/>
            <w:noWrap/>
            <w:hideMark/>
          </w:tcPr>
          <w:p w14:paraId="61D3120F" w14:textId="44405739"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hideMark/>
          </w:tcPr>
          <w:p w14:paraId="7968A9CE" w14:textId="57D93E85"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hideMark/>
          </w:tcPr>
          <w:p w14:paraId="3F47344E" w14:textId="2123073C"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hideMark/>
          </w:tcPr>
          <w:p w14:paraId="29AE608A" w14:textId="61129676"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2052A" w:rsidRPr="002D1942" w14:paraId="75E093FB"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5A3FF1C" w14:textId="77777777" w:rsidR="00653A82" w:rsidRPr="002D1942" w:rsidRDefault="00653A82" w:rsidP="00653A82">
            <w:pPr>
              <w:rPr>
                <w:rFonts w:eastAsia="Times New Roman" w:cs="Segoe UI"/>
                <w:b w:val="0"/>
                <w:color w:val="000000"/>
              </w:rPr>
            </w:pPr>
            <w:r w:rsidRPr="0064550A">
              <w:rPr>
                <w:rFonts w:eastAsia="Times New Roman" w:cs="Segoe UI"/>
                <w:b w:val="0"/>
                <w:color w:val="000000"/>
              </w:rPr>
              <w:t>Supported housing</w:t>
            </w:r>
          </w:p>
        </w:tc>
        <w:tc>
          <w:tcPr>
            <w:tcW w:w="851" w:type="dxa"/>
            <w:noWrap/>
            <w:hideMark/>
          </w:tcPr>
          <w:p w14:paraId="7F7E8592" w14:textId="737B8DA8"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35</w:t>
            </w:r>
          </w:p>
        </w:tc>
        <w:tc>
          <w:tcPr>
            <w:tcW w:w="850" w:type="dxa"/>
            <w:noWrap/>
            <w:hideMark/>
          </w:tcPr>
          <w:p w14:paraId="33D73F48" w14:textId="349B0D23"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70</w:t>
            </w:r>
          </w:p>
        </w:tc>
        <w:tc>
          <w:tcPr>
            <w:tcW w:w="851" w:type="dxa"/>
            <w:noWrap/>
            <w:hideMark/>
          </w:tcPr>
          <w:p w14:paraId="63A36FC4" w14:textId="17E33A0C"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105</w:t>
            </w:r>
          </w:p>
        </w:tc>
        <w:tc>
          <w:tcPr>
            <w:tcW w:w="799" w:type="dxa"/>
            <w:noWrap/>
            <w:hideMark/>
          </w:tcPr>
          <w:p w14:paraId="10039E67" w14:textId="61F55459"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62052A" w:rsidRPr="002D1942" w14:paraId="6E343C34"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399F7B9" w14:textId="749B495F" w:rsidR="00653A82" w:rsidRPr="002D1942" w:rsidRDefault="00653A82" w:rsidP="00653A82">
            <w:pPr>
              <w:rPr>
                <w:rFonts w:eastAsia="Times New Roman" w:cs="Segoe UI"/>
                <w:b w:val="0"/>
                <w:color w:val="000000"/>
              </w:rPr>
            </w:pPr>
            <w:r w:rsidRPr="002D1942">
              <w:rPr>
                <w:rFonts w:eastAsia="Times New Roman" w:cs="Segoe UI"/>
                <w:b w:val="0"/>
                <w:color w:val="000000"/>
              </w:rPr>
              <w:t>Move on housing</w:t>
            </w:r>
            <w:r w:rsidR="008067FB" w:rsidRPr="002D1942">
              <w:rPr>
                <w:rFonts w:eastAsia="Times New Roman" w:cs="Segoe UI"/>
                <w:b w:val="0"/>
                <w:color w:val="000000"/>
              </w:rPr>
              <w:t>*</w:t>
            </w:r>
            <w:r w:rsidR="00B71EF6">
              <w:rPr>
                <w:rFonts w:eastAsia="Times New Roman" w:cs="Segoe UI"/>
                <w:b w:val="0"/>
                <w:color w:val="000000"/>
              </w:rPr>
              <w:t>*</w:t>
            </w:r>
          </w:p>
        </w:tc>
        <w:tc>
          <w:tcPr>
            <w:tcW w:w="851" w:type="dxa"/>
            <w:noWrap/>
            <w:hideMark/>
          </w:tcPr>
          <w:p w14:paraId="04C151A6" w14:textId="68350788" w:rsidR="00653A82" w:rsidRPr="002D1942" w:rsidRDefault="00163C88"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90</w:t>
            </w:r>
          </w:p>
        </w:tc>
        <w:tc>
          <w:tcPr>
            <w:tcW w:w="850" w:type="dxa"/>
            <w:noWrap/>
            <w:hideMark/>
          </w:tcPr>
          <w:p w14:paraId="0765EDD4" w14:textId="7C8DD340"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c>
          <w:tcPr>
            <w:tcW w:w="851" w:type="dxa"/>
            <w:noWrap/>
            <w:hideMark/>
          </w:tcPr>
          <w:p w14:paraId="6C618B0C" w14:textId="389708A2"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c>
          <w:tcPr>
            <w:tcW w:w="799" w:type="dxa"/>
            <w:noWrap/>
            <w:hideMark/>
          </w:tcPr>
          <w:p w14:paraId="75202B90" w14:textId="5E85C6A4"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62052A" w:rsidRPr="002D1942" w14:paraId="60C97C54" w14:textId="77777777" w:rsidTr="00326AF1">
        <w:trPr>
          <w:trHeight w:val="1008"/>
        </w:trPr>
        <w:tc>
          <w:tcPr>
            <w:cnfStyle w:val="001000000000" w:firstRow="0" w:lastRow="0" w:firstColumn="1" w:lastColumn="0" w:oddVBand="0" w:evenVBand="0" w:oddHBand="0" w:evenHBand="0" w:firstRowFirstColumn="0" w:firstRowLastColumn="0" w:lastRowFirstColumn="0" w:lastRowLastColumn="0"/>
            <w:tcW w:w="5665" w:type="dxa"/>
            <w:hideMark/>
          </w:tcPr>
          <w:p w14:paraId="64F691B2" w14:textId="77777777" w:rsidR="00653A82" w:rsidRPr="002D1942" w:rsidRDefault="00653A82" w:rsidP="00653A82">
            <w:pPr>
              <w:rPr>
                <w:rFonts w:eastAsia="Times New Roman" w:cs="Segoe UI"/>
                <w:color w:val="000000"/>
              </w:rPr>
            </w:pPr>
            <w:r w:rsidRPr="002D1942">
              <w:rPr>
                <w:rFonts w:eastAsia="Times New Roman" w:cs="Segoe UI"/>
                <w:color w:val="000000"/>
              </w:rPr>
              <w:t xml:space="preserve">People with a physical/sensory disability, including wheelchair users and people with other long-term conditions </w:t>
            </w:r>
          </w:p>
        </w:tc>
        <w:tc>
          <w:tcPr>
            <w:tcW w:w="851" w:type="dxa"/>
            <w:noWrap/>
          </w:tcPr>
          <w:p w14:paraId="62404EC6" w14:textId="39CA77EB"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tcPr>
          <w:p w14:paraId="581AFE76" w14:textId="74CEBA35"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tcPr>
          <w:p w14:paraId="1EA0CA5D" w14:textId="175D63EA"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tcPr>
          <w:p w14:paraId="19800EEE" w14:textId="532A431C"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2052A" w:rsidRPr="002D1942" w14:paraId="22766BFC"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CB38160" w14:textId="4D03F8A8" w:rsidR="00653A82" w:rsidRPr="002D1942" w:rsidRDefault="007B1E43" w:rsidP="00653A82">
            <w:pPr>
              <w:rPr>
                <w:rFonts w:eastAsia="Times New Roman" w:cs="Segoe UI"/>
                <w:b w:val="0"/>
                <w:color w:val="000000"/>
              </w:rPr>
            </w:pPr>
            <w:r w:rsidRPr="002D1942">
              <w:rPr>
                <w:rFonts w:eastAsia="Times New Roman" w:cs="Segoe UI"/>
                <w:b w:val="0"/>
                <w:color w:val="000000"/>
              </w:rPr>
              <w:t>W</w:t>
            </w:r>
            <w:r w:rsidR="00653A82" w:rsidRPr="002D1942">
              <w:rPr>
                <w:rFonts w:eastAsia="Times New Roman" w:cs="Segoe UI"/>
                <w:b w:val="0"/>
                <w:color w:val="000000"/>
              </w:rPr>
              <w:t>heelchair accessible housing</w:t>
            </w:r>
            <w:r w:rsidRPr="002D1942">
              <w:rPr>
                <w:rStyle w:val="FootnoteReference"/>
                <w:rFonts w:eastAsia="Times New Roman" w:cs="Segoe UI"/>
                <w:b w:val="0"/>
                <w:color w:val="000000"/>
              </w:rPr>
              <w:footnoteReference w:id="8"/>
            </w:r>
            <w:r w:rsidR="00653A82" w:rsidRPr="002D1942">
              <w:rPr>
                <w:rFonts w:eastAsia="Times New Roman" w:cs="Segoe UI"/>
                <w:b w:val="0"/>
                <w:color w:val="000000"/>
              </w:rPr>
              <w:t xml:space="preserve"> </w:t>
            </w:r>
          </w:p>
        </w:tc>
        <w:tc>
          <w:tcPr>
            <w:tcW w:w="851" w:type="dxa"/>
            <w:noWrap/>
            <w:hideMark/>
          </w:tcPr>
          <w:p w14:paraId="7D771810" w14:textId="433E6E12"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2,109</w:t>
            </w:r>
          </w:p>
        </w:tc>
        <w:tc>
          <w:tcPr>
            <w:tcW w:w="850" w:type="dxa"/>
            <w:noWrap/>
            <w:hideMark/>
          </w:tcPr>
          <w:p w14:paraId="5CE315FF" w14:textId="32848344"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2,228</w:t>
            </w:r>
          </w:p>
        </w:tc>
        <w:tc>
          <w:tcPr>
            <w:tcW w:w="851" w:type="dxa"/>
            <w:noWrap/>
            <w:hideMark/>
          </w:tcPr>
          <w:p w14:paraId="0ECFBEF7" w14:textId="193CC8FE"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2,315</w:t>
            </w:r>
          </w:p>
        </w:tc>
        <w:tc>
          <w:tcPr>
            <w:tcW w:w="799" w:type="dxa"/>
            <w:noWrap/>
            <w:hideMark/>
          </w:tcPr>
          <w:p w14:paraId="52DDCFB6" w14:textId="6CE7E230"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2,416</w:t>
            </w:r>
          </w:p>
        </w:tc>
      </w:tr>
      <w:tr w:rsidR="0062052A" w:rsidRPr="002D1942" w14:paraId="1723E5C3"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3419677B" w14:textId="77777777" w:rsidR="00653A82" w:rsidRPr="002D1942" w:rsidRDefault="00653A82" w:rsidP="00653A82">
            <w:pPr>
              <w:rPr>
                <w:rFonts w:eastAsia="Times New Roman" w:cs="Segoe UI"/>
                <w:b w:val="0"/>
                <w:color w:val="000000"/>
              </w:rPr>
            </w:pPr>
            <w:r w:rsidRPr="0064550A">
              <w:rPr>
                <w:rFonts w:eastAsia="Times New Roman" w:cs="Segoe UI"/>
                <w:b w:val="0"/>
                <w:color w:val="000000"/>
              </w:rPr>
              <w:t>Supported housing</w:t>
            </w:r>
          </w:p>
        </w:tc>
        <w:tc>
          <w:tcPr>
            <w:tcW w:w="851" w:type="dxa"/>
            <w:noWrap/>
            <w:hideMark/>
          </w:tcPr>
          <w:p w14:paraId="4DA3B7B8" w14:textId="414FD40C"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45</w:t>
            </w:r>
          </w:p>
        </w:tc>
        <w:tc>
          <w:tcPr>
            <w:tcW w:w="850" w:type="dxa"/>
            <w:noWrap/>
            <w:hideMark/>
          </w:tcPr>
          <w:p w14:paraId="1CCBE61D" w14:textId="013EC10E"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90</w:t>
            </w:r>
          </w:p>
        </w:tc>
        <w:tc>
          <w:tcPr>
            <w:tcW w:w="851" w:type="dxa"/>
            <w:noWrap/>
            <w:hideMark/>
          </w:tcPr>
          <w:p w14:paraId="554798F6" w14:textId="6E2B7AE4"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135</w:t>
            </w:r>
          </w:p>
        </w:tc>
        <w:tc>
          <w:tcPr>
            <w:tcW w:w="799" w:type="dxa"/>
            <w:noWrap/>
            <w:hideMark/>
          </w:tcPr>
          <w:p w14:paraId="36C3F893" w14:textId="17E78EC3"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62052A" w:rsidRPr="002D1942" w14:paraId="0CFB9725" w14:textId="77777777" w:rsidTr="00326AF1">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73232D2" w14:textId="77777777" w:rsidR="00653A82" w:rsidRPr="002D1942" w:rsidRDefault="00653A82" w:rsidP="00653A82">
            <w:pPr>
              <w:rPr>
                <w:rFonts w:eastAsia="Times New Roman" w:cs="Segoe UI"/>
                <w:color w:val="000000"/>
              </w:rPr>
            </w:pPr>
            <w:r w:rsidRPr="002D1942">
              <w:rPr>
                <w:rFonts w:eastAsia="Times New Roman" w:cs="Segoe UI"/>
                <w:color w:val="000000"/>
              </w:rPr>
              <w:t>Victims, survivors and perpetrators of domestic abuse</w:t>
            </w:r>
          </w:p>
        </w:tc>
        <w:tc>
          <w:tcPr>
            <w:tcW w:w="851" w:type="dxa"/>
            <w:noWrap/>
          </w:tcPr>
          <w:p w14:paraId="3BD478FB" w14:textId="71387598"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tcPr>
          <w:p w14:paraId="61321517" w14:textId="75A25F8C"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tcPr>
          <w:p w14:paraId="59600060" w14:textId="3FD55172"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tcPr>
          <w:p w14:paraId="52FB47BA" w14:textId="2767452B"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2052A" w:rsidRPr="002D1942" w14:paraId="74C8ED1C"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AE2217D" w14:textId="77777777" w:rsidR="00653A82" w:rsidRPr="002D1942" w:rsidRDefault="00653A82" w:rsidP="00653A82">
            <w:pPr>
              <w:rPr>
                <w:rFonts w:eastAsia="Times New Roman" w:cs="Segoe UI"/>
                <w:b w:val="0"/>
                <w:color w:val="000000"/>
              </w:rPr>
            </w:pPr>
            <w:r w:rsidRPr="0064550A">
              <w:rPr>
                <w:rFonts w:eastAsia="Times New Roman" w:cs="Segoe UI"/>
                <w:b w:val="0"/>
                <w:color w:val="000000"/>
              </w:rPr>
              <w:t>Safe accommodation</w:t>
            </w:r>
          </w:p>
        </w:tc>
        <w:tc>
          <w:tcPr>
            <w:tcW w:w="851" w:type="dxa"/>
            <w:noWrap/>
            <w:hideMark/>
          </w:tcPr>
          <w:p w14:paraId="402B70FB" w14:textId="2D3CED96" w:rsidR="00653A82" w:rsidRPr="002D1942" w:rsidRDefault="00A16B09"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6</w:t>
            </w:r>
            <w:r w:rsidR="007F7AE6">
              <w:rPr>
                <w:rFonts w:eastAsia="Times New Roman" w:cs="Segoe UI"/>
                <w:color w:val="000000"/>
              </w:rPr>
              <w:t>8</w:t>
            </w:r>
          </w:p>
        </w:tc>
        <w:tc>
          <w:tcPr>
            <w:tcW w:w="850" w:type="dxa"/>
            <w:noWrap/>
            <w:hideMark/>
          </w:tcPr>
          <w:p w14:paraId="5D9A2C57" w14:textId="3A572289" w:rsidR="00653A82" w:rsidRPr="002D1942" w:rsidRDefault="007F7AE6"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81</w:t>
            </w:r>
          </w:p>
        </w:tc>
        <w:tc>
          <w:tcPr>
            <w:tcW w:w="851" w:type="dxa"/>
            <w:noWrap/>
            <w:hideMark/>
          </w:tcPr>
          <w:p w14:paraId="7EA3F9AA" w14:textId="479E6DCE" w:rsidR="00653A82" w:rsidRPr="002D1942" w:rsidRDefault="007F7AE6"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w:t>
            </w:r>
            <w:r w:rsidR="003C06F2">
              <w:rPr>
                <w:rFonts w:cs="Segoe UI"/>
                <w:color w:val="000000"/>
              </w:rPr>
              <w:t>5</w:t>
            </w:r>
          </w:p>
        </w:tc>
        <w:tc>
          <w:tcPr>
            <w:tcW w:w="799" w:type="dxa"/>
            <w:noWrap/>
            <w:hideMark/>
          </w:tcPr>
          <w:p w14:paraId="73ADFCD2" w14:textId="6B4D2446" w:rsidR="00653A82" w:rsidRPr="002D1942" w:rsidRDefault="00653A82" w:rsidP="00D671B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w:t>
            </w:r>
          </w:p>
        </w:tc>
      </w:tr>
      <w:tr w:rsidR="00176A17" w:rsidRPr="002D1942" w14:paraId="724DC2A2" w14:textId="77777777" w:rsidTr="00176A1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B3D4FDE" w14:textId="6A5F9E6F" w:rsidR="00176A17" w:rsidRPr="002D1942" w:rsidRDefault="00176A17" w:rsidP="00176A17">
            <w:pPr>
              <w:rPr>
                <w:rFonts w:eastAsia="Times New Roman" w:cs="Segoe UI"/>
                <w:color w:val="000000"/>
              </w:rPr>
            </w:pPr>
            <w:r w:rsidRPr="002D1942">
              <w:rPr>
                <w:rFonts w:eastAsia="Times New Roman" w:cs="Segoe UI"/>
                <w:color w:val="000000"/>
              </w:rPr>
              <w:t xml:space="preserve">Older people </w:t>
            </w:r>
          </w:p>
        </w:tc>
        <w:tc>
          <w:tcPr>
            <w:tcW w:w="851" w:type="dxa"/>
            <w:noWrap/>
          </w:tcPr>
          <w:p w14:paraId="5A2DEBDC" w14:textId="6AC47F67"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tcPr>
          <w:p w14:paraId="2EBE4C90" w14:textId="41BC2AD8"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tcPr>
          <w:p w14:paraId="558BEA88" w14:textId="3396F830"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tcPr>
          <w:p w14:paraId="73B1426A" w14:textId="18028437"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176A17" w:rsidRPr="002D1942" w14:paraId="4A215A8B"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C30B0DF" w14:textId="5A12D10E" w:rsidR="00176A17" w:rsidRPr="0064550A" w:rsidRDefault="00176A17" w:rsidP="00176A17">
            <w:pPr>
              <w:rPr>
                <w:rFonts w:eastAsia="Times New Roman" w:cs="Segoe UI"/>
                <w:b w:val="0"/>
                <w:color w:val="000000"/>
              </w:rPr>
            </w:pPr>
            <w:r w:rsidRPr="0064550A">
              <w:rPr>
                <w:rFonts w:eastAsia="Times New Roman" w:cs="Segoe UI"/>
                <w:b w:val="0"/>
                <w:color w:val="000000"/>
              </w:rPr>
              <w:t xml:space="preserve">Retirement/sheltered housing </w:t>
            </w:r>
          </w:p>
        </w:tc>
        <w:tc>
          <w:tcPr>
            <w:tcW w:w="851" w:type="dxa"/>
            <w:noWrap/>
            <w:hideMark/>
          </w:tcPr>
          <w:p w14:paraId="62FE23C4" w14:textId="36DC1365"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4,941</w:t>
            </w:r>
          </w:p>
        </w:tc>
        <w:tc>
          <w:tcPr>
            <w:tcW w:w="850" w:type="dxa"/>
            <w:noWrap/>
            <w:hideMark/>
          </w:tcPr>
          <w:p w14:paraId="4AAEFE5A" w14:textId="55324DD4"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8,254</w:t>
            </w:r>
          </w:p>
        </w:tc>
        <w:tc>
          <w:tcPr>
            <w:tcW w:w="851" w:type="dxa"/>
            <w:noWrap/>
            <w:hideMark/>
          </w:tcPr>
          <w:p w14:paraId="3660AEF8" w14:textId="14C6D761"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11,531</w:t>
            </w:r>
          </w:p>
        </w:tc>
        <w:tc>
          <w:tcPr>
            <w:tcW w:w="799" w:type="dxa"/>
            <w:noWrap/>
            <w:hideMark/>
          </w:tcPr>
          <w:p w14:paraId="362525A1" w14:textId="0680E5A1"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1942">
              <w:rPr>
                <w:rFonts w:cs="Segoe UI"/>
                <w:color w:val="000000"/>
              </w:rPr>
              <w:t>14,690</w:t>
            </w:r>
          </w:p>
        </w:tc>
      </w:tr>
      <w:tr w:rsidR="00176A17" w:rsidRPr="002D1942" w14:paraId="02595AF3" w14:textId="77777777" w:rsidTr="00DA3EA8">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7C9B6427" w14:textId="0CD338CC" w:rsidR="00176A17" w:rsidRPr="0064550A" w:rsidRDefault="00176A17" w:rsidP="00176A17">
            <w:pPr>
              <w:rPr>
                <w:rFonts w:eastAsia="Times New Roman" w:cs="Segoe UI"/>
                <w:b w:val="0"/>
                <w:color w:val="000000"/>
              </w:rPr>
            </w:pPr>
            <w:r w:rsidRPr="00A020FF">
              <w:rPr>
                <w:rFonts w:cs="Segoe UI"/>
                <w:b w:val="0"/>
                <w:bCs w:val="0"/>
                <w:i/>
                <w:iCs/>
                <w:color w:val="000000" w:themeColor="text1"/>
              </w:rPr>
              <w:t>Market housing</w:t>
            </w:r>
          </w:p>
        </w:tc>
        <w:tc>
          <w:tcPr>
            <w:tcW w:w="851" w:type="dxa"/>
            <w:noWrap/>
            <w:vAlign w:val="center"/>
            <w:hideMark/>
          </w:tcPr>
          <w:p w14:paraId="705E2E51" w14:textId="2EF8044C"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3,813</w:t>
            </w:r>
          </w:p>
        </w:tc>
        <w:tc>
          <w:tcPr>
            <w:tcW w:w="850" w:type="dxa"/>
            <w:noWrap/>
            <w:vAlign w:val="center"/>
            <w:hideMark/>
          </w:tcPr>
          <w:p w14:paraId="6823C6E5" w14:textId="011CD7CF"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5,652</w:t>
            </w:r>
          </w:p>
        </w:tc>
        <w:tc>
          <w:tcPr>
            <w:tcW w:w="851" w:type="dxa"/>
            <w:noWrap/>
            <w:vAlign w:val="center"/>
            <w:hideMark/>
          </w:tcPr>
          <w:p w14:paraId="3F922791" w14:textId="0CE04CB2"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7,893</w:t>
            </w:r>
          </w:p>
        </w:tc>
        <w:tc>
          <w:tcPr>
            <w:tcW w:w="799" w:type="dxa"/>
            <w:noWrap/>
            <w:vAlign w:val="center"/>
            <w:hideMark/>
          </w:tcPr>
          <w:p w14:paraId="6504C07D" w14:textId="36E67920"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10,052</w:t>
            </w:r>
          </w:p>
        </w:tc>
      </w:tr>
      <w:tr w:rsidR="00176A17" w:rsidRPr="002D1942" w14:paraId="44C3553A" w14:textId="77777777" w:rsidTr="00DA3EA8">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3902C018" w14:textId="15DA153A" w:rsidR="00176A17" w:rsidRPr="002D1942" w:rsidRDefault="00176A17" w:rsidP="00176A17">
            <w:pPr>
              <w:rPr>
                <w:rFonts w:eastAsia="Times New Roman" w:cs="Segoe UI"/>
                <w:b w:val="0"/>
                <w:color w:val="000000"/>
              </w:rPr>
            </w:pPr>
            <w:r w:rsidRPr="00A020FF">
              <w:rPr>
                <w:rFonts w:cs="Segoe UI"/>
                <w:b w:val="0"/>
                <w:bCs w:val="0"/>
                <w:i/>
                <w:iCs/>
                <w:color w:val="000000" w:themeColor="text1"/>
              </w:rPr>
              <w:t>Affordable/social housing</w:t>
            </w:r>
          </w:p>
        </w:tc>
        <w:tc>
          <w:tcPr>
            <w:tcW w:w="851" w:type="dxa"/>
            <w:noWrap/>
            <w:vAlign w:val="center"/>
            <w:hideMark/>
          </w:tcPr>
          <w:p w14:paraId="39902BD1" w14:textId="766E9B84"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1,128</w:t>
            </w:r>
          </w:p>
        </w:tc>
        <w:tc>
          <w:tcPr>
            <w:tcW w:w="850" w:type="dxa"/>
            <w:noWrap/>
            <w:vAlign w:val="center"/>
            <w:hideMark/>
          </w:tcPr>
          <w:p w14:paraId="6AEDCC43" w14:textId="1C6E1CAA"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2,602</w:t>
            </w:r>
          </w:p>
        </w:tc>
        <w:tc>
          <w:tcPr>
            <w:tcW w:w="851" w:type="dxa"/>
            <w:noWrap/>
            <w:vAlign w:val="center"/>
            <w:hideMark/>
          </w:tcPr>
          <w:p w14:paraId="3FC2104A" w14:textId="2693A403"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3,638</w:t>
            </w:r>
          </w:p>
        </w:tc>
        <w:tc>
          <w:tcPr>
            <w:tcW w:w="799" w:type="dxa"/>
            <w:noWrap/>
            <w:vAlign w:val="center"/>
            <w:hideMark/>
          </w:tcPr>
          <w:p w14:paraId="12F7BABB" w14:textId="08B27CAC"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4,637</w:t>
            </w:r>
          </w:p>
        </w:tc>
      </w:tr>
      <w:tr w:rsidR="00176A17" w:rsidRPr="002D1942" w14:paraId="655609BB" w14:textId="77777777" w:rsidTr="00326AF1">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4A95BE1" w14:textId="49783B11" w:rsidR="00176A17" w:rsidRPr="002D1942" w:rsidRDefault="00176A17" w:rsidP="00176A17">
            <w:pPr>
              <w:rPr>
                <w:rFonts w:eastAsia="Times New Roman" w:cs="Segoe UI"/>
                <w:b w:val="0"/>
                <w:color w:val="000000"/>
              </w:rPr>
            </w:pPr>
            <w:r w:rsidRPr="00A020FF">
              <w:rPr>
                <w:rFonts w:eastAsia="Times New Roman" w:cs="Segoe UI"/>
                <w:b w:val="0"/>
                <w:color w:val="000000" w:themeColor="text1"/>
              </w:rPr>
              <w:t xml:space="preserve">Extra care housing*** </w:t>
            </w:r>
          </w:p>
        </w:tc>
        <w:tc>
          <w:tcPr>
            <w:tcW w:w="851" w:type="dxa"/>
            <w:noWrap/>
            <w:hideMark/>
          </w:tcPr>
          <w:p w14:paraId="403676FE" w14:textId="33458F07"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color w:val="000000" w:themeColor="text1"/>
              </w:rPr>
              <w:t>3,411</w:t>
            </w:r>
          </w:p>
        </w:tc>
        <w:tc>
          <w:tcPr>
            <w:tcW w:w="850" w:type="dxa"/>
            <w:noWrap/>
            <w:hideMark/>
          </w:tcPr>
          <w:p w14:paraId="047FC738" w14:textId="4B71024D"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color w:val="000000" w:themeColor="text1"/>
              </w:rPr>
              <w:t>5,165</w:t>
            </w:r>
          </w:p>
        </w:tc>
        <w:tc>
          <w:tcPr>
            <w:tcW w:w="851" w:type="dxa"/>
            <w:noWrap/>
            <w:hideMark/>
          </w:tcPr>
          <w:p w14:paraId="350A53C3" w14:textId="39CEE7A8"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color w:val="000000" w:themeColor="text1"/>
              </w:rPr>
              <w:t>6,900</w:t>
            </w:r>
          </w:p>
        </w:tc>
        <w:tc>
          <w:tcPr>
            <w:tcW w:w="799" w:type="dxa"/>
            <w:noWrap/>
            <w:hideMark/>
          </w:tcPr>
          <w:p w14:paraId="683C1DF4" w14:textId="1ADADE6F"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color w:val="000000" w:themeColor="text1"/>
              </w:rPr>
              <w:t>8,573</w:t>
            </w:r>
          </w:p>
        </w:tc>
      </w:tr>
      <w:tr w:rsidR="00176A17" w:rsidRPr="002D1942" w14:paraId="3505AD22" w14:textId="77777777" w:rsidTr="00176A17">
        <w:trPr>
          <w:trHeight w:val="353"/>
        </w:trPr>
        <w:tc>
          <w:tcPr>
            <w:cnfStyle w:val="001000000000" w:firstRow="0" w:lastRow="0" w:firstColumn="1" w:lastColumn="0" w:oddVBand="0" w:evenVBand="0" w:oddHBand="0" w:evenHBand="0" w:firstRowFirstColumn="0" w:firstRowLastColumn="0" w:lastRowFirstColumn="0" w:lastRowLastColumn="0"/>
            <w:tcW w:w="5665" w:type="dxa"/>
            <w:vAlign w:val="center"/>
            <w:hideMark/>
          </w:tcPr>
          <w:p w14:paraId="30C040F2" w14:textId="20E16E99" w:rsidR="00176A17" w:rsidRPr="002D1942" w:rsidRDefault="00176A17" w:rsidP="00176A17">
            <w:pPr>
              <w:rPr>
                <w:rFonts w:eastAsia="Times New Roman" w:cs="Segoe UI"/>
                <w:color w:val="000000"/>
              </w:rPr>
            </w:pPr>
            <w:r w:rsidRPr="00A020FF">
              <w:rPr>
                <w:rFonts w:cs="Segoe UI"/>
                <w:b w:val="0"/>
                <w:bCs w:val="0"/>
                <w:i/>
                <w:iCs/>
                <w:color w:val="000000" w:themeColor="text1"/>
              </w:rPr>
              <w:t>Market housing</w:t>
            </w:r>
          </w:p>
        </w:tc>
        <w:tc>
          <w:tcPr>
            <w:tcW w:w="851" w:type="dxa"/>
            <w:noWrap/>
            <w:vAlign w:val="center"/>
          </w:tcPr>
          <w:p w14:paraId="5A8860F9" w14:textId="035CAFDD"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2,277</w:t>
            </w:r>
          </w:p>
        </w:tc>
        <w:tc>
          <w:tcPr>
            <w:tcW w:w="850" w:type="dxa"/>
            <w:noWrap/>
            <w:vAlign w:val="center"/>
          </w:tcPr>
          <w:p w14:paraId="3CFD213A" w14:textId="15D36151"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3,265</w:t>
            </w:r>
          </w:p>
        </w:tc>
        <w:tc>
          <w:tcPr>
            <w:tcW w:w="851" w:type="dxa"/>
            <w:noWrap/>
            <w:vAlign w:val="center"/>
          </w:tcPr>
          <w:p w14:paraId="55F06FB5" w14:textId="69492475"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4,365</w:t>
            </w:r>
          </w:p>
        </w:tc>
        <w:tc>
          <w:tcPr>
            <w:tcW w:w="799" w:type="dxa"/>
            <w:noWrap/>
            <w:vAlign w:val="center"/>
          </w:tcPr>
          <w:p w14:paraId="03FA5118" w14:textId="36089A02"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5,424</w:t>
            </w:r>
          </w:p>
        </w:tc>
      </w:tr>
      <w:tr w:rsidR="00176A17" w:rsidRPr="002D1942" w14:paraId="150E4F4E" w14:textId="77777777" w:rsidTr="00DA3EA8">
        <w:trPr>
          <w:trHeight w:val="288"/>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35CFB9A9" w14:textId="106D53ED" w:rsidR="00176A17" w:rsidRPr="002D1942" w:rsidRDefault="00176A17" w:rsidP="00176A17">
            <w:pPr>
              <w:rPr>
                <w:rFonts w:eastAsia="Times New Roman" w:cs="Segoe UI"/>
                <w:b w:val="0"/>
                <w:color w:val="000000"/>
              </w:rPr>
            </w:pPr>
            <w:r w:rsidRPr="00A020FF">
              <w:rPr>
                <w:rFonts w:cs="Segoe UI"/>
                <w:b w:val="0"/>
                <w:bCs w:val="0"/>
                <w:i/>
                <w:iCs/>
                <w:color w:val="000000" w:themeColor="text1"/>
              </w:rPr>
              <w:t>Affordable/social housing</w:t>
            </w:r>
          </w:p>
        </w:tc>
        <w:tc>
          <w:tcPr>
            <w:tcW w:w="851" w:type="dxa"/>
            <w:noWrap/>
            <w:vAlign w:val="bottom"/>
            <w:hideMark/>
          </w:tcPr>
          <w:p w14:paraId="7D1246BB" w14:textId="2EEADF30"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1,134</w:t>
            </w:r>
          </w:p>
        </w:tc>
        <w:tc>
          <w:tcPr>
            <w:tcW w:w="850" w:type="dxa"/>
            <w:noWrap/>
            <w:vAlign w:val="bottom"/>
            <w:hideMark/>
          </w:tcPr>
          <w:p w14:paraId="413078EE" w14:textId="078C5CCC"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1,900</w:t>
            </w:r>
          </w:p>
        </w:tc>
        <w:tc>
          <w:tcPr>
            <w:tcW w:w="851" w:type="dxa"/>
            <w:noWrap/>
            <w:vAlign w:val="bottom"/>
            <w:hideMark/>
          </w:tcPr>
          <w:p w14:paraId="7B9C2C2E" w14:textId="196CFFD2"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2,536</w:t>
            </w:r>
          </w:p>
        </w:tc>
        <w:tc>
          <w:tcPr>
            <w:tcW w:w="799" w:type="dxa"/>
            <w:noWrap/>
            <w:vAlign w:val="bottom"/>
            <w:hideMark/>
          </w:tcPr>
          <w:p w14:paraId="3157EC3B" w14:textId="380D4B46"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020FF">
              <w:rPr>
                <w:rFonts w:cs="Segoe UI"/>
                <w:i/>
                <w:iCs/>
                <w:color w:val="000000" w:themeColor="text1"/>
              </w:rPr>
              <w:t>3,148</w:t>
            </w:r>
          </w:p>
        </w:tc>
      </w:tr>
      <w:tr w:rsidR="00176A17" w:rsidRPr="002D1942" w14:paraId="60C93690" w14:textId="77777777" w:rsidTr="00326AF1">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2E85A6DA" w14:textId="710D887B" w:rsidR="00176A17" w:rsidRPr="0064550A" w:rsidRDefault="00176A17" w:rsidP="00176A17">
            <w:pPr>
              <w:rPr>
                <w:rFonts w:eastAsia="Times New Roman" w:cs="Segoe UI"/>
                <w:color w:val="000000"/>
              </w:rPr>
            </w:pPr>
            <w:r w:rsidRPr="002D1942">
              <w:rPr>
                <w:rFonts w:eastAsia="Times New Roman" w:cs="Segoe UI"/>
                <w:b w:val="0"/>
                <w:color w:val="000000"/>
              </w:rPr>
              <w:t>Residential care home (beds)</w:t>
            </w:r>
          </w:p>
        </w:tc>
        <w:tc>
          <w:tcPr>
            <w:tcW w:w="851" w:type="dxa"/>
            <w:noWrap/>
          </w:tcPr>
          <w:p w14:paraId="585EB6B6" w14:textId="2F39BE89"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23</w:t>
            </w:r>
          </w:p>
        </w:tc>
        <w:tc>
          <w:tcPr>
            <w:tcW w:w="850" w:type="dxa"/>
            <w:noWrap/>
          </w:tcPr>
          <w:p w14:paraId="449442D4" w14:textId="554F5E51"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1,072</w:t>
            </w:r>
          </w:p>
        </w:tc>
        <w:tc>
          <w:tcPr>
            <w:tcW w:w="851" w:type="dxa"/>
            <w:noWrap/>
          </w:tcPr>
          <w:p w14:paraId="06D48946" w14:textId="60E22D61"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1,357</w:t>
            </w:r>
          </w:p>
        </w:tc>
        <w:tc>
          <w:tcPr>
            <w:tcW w:w="799" w:type="dxa"/>
            <w:noWrap/>
          </w:tcPr>
          <w:p w14:paraId="22A2F622" w14:textId="5FF3C7EA"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1,625</w:t>
            </w:r>
          </w:p>
        </w:tc>
      </w:tr>
      <w:tr w:rsidR="00176A17" w:rsidRPr="002D1942" w14:paraId="6A3037D5" w14:textId="77777777" w:rsidTr="00326AF1">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54EFABEF" w14:textId="26494882" w:rsidR="00176A17" w:rsidRPr="0064550A" w:rsidRDefault="00176A17" w:rsidP="00176A17">
            <w:pPr>
              <w:rPr>
                <w:rFonts w:eastAsia="Times New Roman" w:cs="Segoe UI"/>
                <w:color w:val="000000"/>
              </w:rPr>
            </w:pPr>
            <w:r w:rsidRPr="002D1942">
              <w:rPr>
                <w:rFonts w:eastAsia="Times New Roman" w:cs="Segoe UI"/>
                <w:b w:val="0"/>
                <w:color w:val="000000"/>
              </w:rPr>
              <w:t>Nursing care home (beds)</w:t>
            </w:r>
          </w:p>
        </w:tc>
        <w:tc>
          <w:tcPr>
            <w:tcW w:w="851" w:type="dxa"/>
            <w:noWrap/>
          </w:tcPr>
          <w:p w14:paraId="09A3C6E5" w14:textId="646F574D"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814</w:t>
            </w:r>
          </w:p>
        </w:tc>
        <w:tc>
          <w:tcPr>
            <w:tcW w:w="850" w:type="dxa"/>
            <w:noWrap/>
          </w:tcPr>
          <w:p w14:paraId="6B11F536" w14:textId="1E750808"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1,805</w:t>
            </w:r>
          </w:p>
        </w:tc>
        <w:tc>
          <w:tcPr>
            <w:tcW w:w="851" w:type="dxa"/>
            <w:noWrap/>
          </w:tcPr>
          <w:p w14:paraId="2AF91766" w14:textId="0AC1D355"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2,532</w:t>
            </w:r>
          </w:p>
        </w:tc>
        <w:tc>
          <w:tcPr>
            <w:tcW w:w="799" w:type="dxa"/>
            <w:noWrap/>
          </w:tcPr>
          <w:p w14:paraId="3103646B" w14:textId="48D50EBD"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3,329</w:t>
            </w:r>
          </w:p>
        </w:tc>
      </w:tr>
      <w:tr w:rsidR="00176A17" w:rsidRPr="002D1942" w14:paraId="689E616A" w14:textId="77777777" w:rsidTr="00326AF1">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61C18256" w14:textId="30A33E9B" w:rsidR="00176A17" w:rsidRPr="0064550A" w:rsidRDefault="00176A17" w:rsidP="00176A17">
            <w:pPr>
              <w:rPr>
                <w:rFonts w:eastAsia="Times New Roman" w:cs="Segoe UI"/>
                <w:color w:val="000000"/>
              </w:rPr>
            </w:pPr>
            <w:r w:rsidRPr="002D1942">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2D1942">
              <w:rPr>
                <w:rFonts w:eastAsia="Times New Roman" w:cs="Segoe UI"/>
                <w:color w:val="000000"/>
              </w:rPr>
              <w:t xml:space="preserve"> but have support needs that affect their housing and/or accommodation</w:t>
            </w:r>
          </w:p>
        </w:tc>
        <w:tc>
          <w:tcPr>
            <w:tcW w:w="851" w:type="dxa"/>
            <w:noWrap/>
          </w:tcPr>
          <w:p w14:paraId="57B1F62E" w14:textId="77777777"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0" w:type="dxa"/>
            <w:noWrap/>
          </w:tcPr>
          <w:p w14:paraId="613E33DA" w14:textId="77777777"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1" w:type="dxa"/>
            <w:noWrap/>
          </w:tcPr>
          <w:p w14:paraId="2A5816AD" w14:textId="77777777"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799" w:type="dxa"/>
            <w:noWrap/>
          </w:tcPr>
          <w:p w14:paraId="106AB495" w14:textId="77777777"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r>
      <w:tr w:rsidR="00176A17" w:rsidRPr="002D1942" w14:paraId="37B3FE9B" w14:textId="77777777" w:rsidTr="00326AF1">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233A6561" w14:textId="01A580E7" w:rsidR="00176A17" w:rsidRPr="0064550A" w:rsidRDefault="00176A17" w:rsidP="00176A17">
            <w:pPr>
              <w:rPr>
                <w:rFonts w:eastAsia="Times New Roman" w:cs="Segoe UI"/>
                <w:color w:val="000000"/>
              </w:rPr>
            </w:pPr>
            <w:r w:rsidRPr="0064550A">
              <w:rPr>
                <w:rFonts w:eastAsia="Times New Roman" w:cs="Segoe UI"/>
                <w:b w:val="0"/>
                <w:color w:val="000000"/>
              </w:rPr>
              <w:t>Supported housing</w:t>
            </w:r>
          </w:p>
        </w:tc>
        <w:tc>
          <w:tcPr>
            <w:tcW w:w="851" w:type="dxa"/>
            <w:noWrap/>
          </w:tcPr>
          <w:p w14:paraId="124FF895" w14:textId="454EC10F"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1,039</w:t>
            </w:r>
          </w:p>
        </w:tc>
        <w:tc>
          <w:tcPr>
            <w:tcW w:w="850" w:type="dxa"/>
            <w:noWrap/>
          </w:tcPr>
          <w:p w14:paraId="21002467" w14:textId="79513D8E"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1,072</w:t>
            </w:r>
          </w:p>
        </w:tc>
        <w:tc>
          <w:tcPr>
            <w:tcW w:w="851" w:type="dxa"/>
            <w:noWrap/>
          </w:tcPr>
          <w:p w14:paraId="1D8146B5" w14:textId="3CB36579"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1,096</w:t>
            </w:r>
          </w:p>
        </w:tc>
        <w:tc>
          <w:tcPr>
            <w:tcW w:w="799" w:type="dxa"/>
            <w:noWrap/>
          </w:tcPr>
          <w:p w14:paraId="03824594" w14:textId="4948BA95" w:rsidR="00176A17" w:rsidRPr="002D1942" w:rsidRDefault="00176A17" w:rsidP="00176A1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D1942">
              <w:rPr>
                <w:rFonts w:cs="Segoe UI"/>
                <w:color w:val="000000"/>
              </w:rPr>
              <w:t>-</w:t>
            </w:r>
          </w:p>
        </w:tc>
      </w:tr>
    </w:tbl>
    <w:bookmarkEnd w:id="32"/>
    <w:p w14:paraId="53BD886D" w14:textId="2B186109" w:rsidR="00BE0BFC" w:rsidRPr="00BE0BFC" w:rsidRDefault="00BE0BFC" w:rsidP="00A16A55">
      <w:pPr>
        <w:spacing w:after="0" w:line="240" w:lineRule="auto"/>
        <w:jc w:val="both"/>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5E41EA57" w14:textId="24AE74A4" w:rsidR="005C448A" w:rsidRPr="00BE0BFC" w:rsidRDefault="00D65C0D" w:rsidP="00A16A55">
      <w:pPr>
        <w:spacing w:after="0" w:line="240" w:lineRule="auto"/>
        <w:jc w:val="both"/>
        <w:rPr>
          <w:rFonts w:ascii="Segoe UI" w:hAnsi="Segoe UI" w:cs="Segoe UI"/>
          <w:sz w:val="18"/>
          <w:szCs w:val="18"/>
        </w:rPr>
      </w:pPr>
      <w:r w:rsidRPr="00BE0BFC">
        <w:rPr>
          <w:rFonts w:ascii="Segoe UI" w:hAnsi="Segoe UI" w:cs="Segoe UI"/>
          <w:sz w:val="18"/>
          <w:szCs w:val="18"/>
        </w:rPr>
        <w:t>N.B: The totals for individual Essex districts will not sum to the overall Essex figure for learning disability move-on housing requirements, as the district level estimate also includes out-of-county placements and demand not allocated to a specific district.</w:t>
      </w:r>
    </w:p>
    <w:p w14:paraId="5A90F641" w14:textId="29C2FC8C" w:rsidR="0089568A" w:rsidRPr="00BE0BFC" w:rsidRDefault="0089568A" w:rsidP="00A16A55">
      <w:pPr>
        <w:spacing w:after="0" w:line="240" w:lineRule="auto"/>
        <w:jc w:val="both"/>
        <w:rPr>
          <w:rFonts w:ascii="Segoe UI" w:hAnsi="Segoe UI" w:cs="Segoe UI"/>
          <w:sz w:val="18"/>
          <w:szCs w:val="18"/>
        </w:rPr>
      </w:pPr>
      <w:r w:rsidRPr="00BE0BFC">
        <w:rPr>
          <w:rFonts w:ascii="Segoe UI" w:hAnsi="Segoe UI" w:cs="Segoe UI"/>
          <w:sz w:val="18"/>
          <w:szCs w:val="18"/>
        </w:rPr>
        <w:t xml:space="preserve">* Shared Lives. </w:t>
      </w:r>
      <w:r w:rsidR="005A680C" w:rsidRPr="00BE0BFC">
        <w:rPr>
          <w:rFonts w:ascii="Segoe UI" w:hAnsi="Segoe UI" w:cs="Segoe UI"/>
          <w:sz w:val="18"/>
          <w:szCs w:val="18"/>
        </w:rPr>
        <w:t>This is not new provision/new build but the number of people who require host</w:t>
      </w:r>
      <w:r w:rsidR="004D254C" w:rsidRPr="00BE0BFC">
        <w:rPr>
          <w:rFonts w:ascii="Segoe UI" w:hAnsi="Segoe UI" w:cs="Segoe UI"/>
          <w:sz w:val="18"/>
          <w:szCs w:val="18"/>
        </w:rPr>
        <w:t xml:space="preserve"> </w:t>
      </w:r>
      <w:r w:rsidR="005A680C" w:rsidRPr="00BE0BFC">
        <w:rPr>
          <w:rFonts w:ascii="Segoe UI" w:hAnsi="Segoe UI" w:cs="Segoe UI"/>
          <w:sz w:val="18"/>
          <w:szCs w:val="18"/>
        </w:rPr>
        <w:t>families to support them in the</w:t>
      </w:r>
      <w:r w:rsidR="004D254C" w:rsidRPr="00BE0BFC">
        <w:rPr>
          <w:rFonts w:ascii="Segoe UI" w:hAnsi="Segoe UI" w:cs="Segoe UI"/>
          <w:sz w:val="18"/>
          <w:szCs w:val="18"/>
        </w:rPr>
        <w:t xml:space="preserve"> host families’</w:t>
      </w:r>
      <w:r w:rsidR="005A680C" w:rsidRPr="00BE0BFC">
        <w:rPr>
          <w:rFonts w:ascii="Segoe UI" w:hAnsi="Segoe UI" w:cs="Segoe UI"/>
          <w:sz w:val="18"/>
          <w:szCs w:val="18"/>
        </w:rPr>
        <w:t xml:space="preserve"> home</w:t>
      </w:r>
    </w:p>
    <w:p w14:paraId="35D77253" w14:textId="25F0515C" w:rsidR="008067FB" w:rsidRPr="00BE0BFC" w:rsidRDefault="008067FB" w:rsidP="00A16A55">
      <w:pPr>
        <w:spacing w:after="0" w:line="240" w:lineRule="auto"/>
        <w:jc w:val="both"/>
        <w:rPr>
          <w:rFonts w:ascii="Segoe UI" w:hAnsi="Segoe UI" w:cs="Segoe UI"/>
          <w:sz w:val="18"/>
          <w:szCs w:val="18"/>
        </w:rPr>
      </w:pPr>
      <w:r w:rsidRPr="00BE0BFC">
        <w:rPr>
          <w:rFonts w:ascii="Segoe UI" w:hAnsi="Segoe UI" w:cs="Segoe UI"/>
          <w:sz w:val="18"/>
          <w:szCs w:val="18"/>
        </w:rPr>
        <w:t>*</w:t>
      </w:r>
      <w:r w:rsidR="00B71EF6">
        <w:rPr>
          <w:rFonts w:ascii="Segoe UI" w:hAnsi="Segoe UI" w:cs="Segoe UI"/>
          <w:sz w:val="18"/>
          <w:szCs w:val="18"/>
        </w:rPr>
        <w:t>*</w:t>
      </w:r>
      <w:r w:rsidRPr="00BE0BFC">
        <w:rPr>
          <w:rFonts w:ascii="Segoe UI" w:hAnsi="Segoe UI" w:cs="Segoe UI"/>
          <w:sz w:val="18"/>
          <w:szCs w:val="18"/>
        </w:rPr>
        <w:t xml:space="preserve"> Move on housing. </w:t>
      </w:r>
      <w:r w:rsidR="00C82ECE" w:rsidRPr="00BE0BFC">
        <w:rPr>
          <w:rFonts w:ascii="Segoe UI" w:hAnsi="Segoe UI" w:cs="Segoe UI"/>
          <w:sz w:val="18"/>
          <w:szCs w:val="18"/>
        </w:rPr>
        <w:t>This refers to the est</w:t>
      </w:r>
      <w:r w:rsidR="00C07E24" w:rsidRPr="00BE0BFC">
        <w:rPr>
          <w:rFonts w:ascii="Segoe UI" w:hAnsi="Segoe UI" w:cs="Segoe UI"/>
          <w:sz w:val="18"/>
          <w:szCs w:val="18"/>
        </w:rPr>
        <w:t>imated</w:t>
      </w:r>
      <w:r w:rsidR="00C82ECE" w:rsidRPr="00BE0BFC">
        <w:rPr>
          <w:rFonts w:ascii="Segoe UI" w:hAnsi="Segoe UI" w:cs="Segoe UI"/>
          <w:sz w:val="18"/>
          <w:szCs w:val="18"/>
        </w:rPr>
        <w:t xml:space="preserve"> need for </w:t>
      </w:r>
      <w:r w:rsidR="003A2137" w:rsidRPr="00BE0BFC">
        <w:rPr>
          <w:rFonts w:ascii="Segoe UI" w:hAnsi="Segoe UI" w:cs="Segoe UI"/>
          <w:sz w:val="18"/>
          <w:szCs w:val="18"/>
        </w:rPr>
        <w:t>ge</w:t>
      </w:r>
      <w:r w:rsidR="00C07E24" w:rsidRPr="00BE0BFC">
        <w:rPr>
          <w:rFonts w:ascii="Segoe UI" w:hAnsi="Segoe UI" w:cs="Segoe UI"/>
          <w:sz w:val="18"/>
          <w:szCs w:val="18"/>
        </w:rPr>
        <w:t>neral</w:t>
      </w:r>
      <w:r w:rsidR="003A2137" w:rsidRPr="00BE0BFC">
        <w:rPr>
          <w:rFonts w:ascii="Segoe UI" w:hAnsi="Segoe UI" w:cs="Segoe UI"/>
          <w:sz w:val="18"/>
          <w:szCs w:val="18"/>
        </w:rPr>
        <w:t xml:space="preserve"> needs housing (in the </w:t>
      </w:r>
      <w:r w:rsidR="00C07E24" w:rsidRPr="00BE0BFC">
        <w:rPr>
          <w:rFonts w:ascii="Segoe UI" w:hAnsi="Segoe UI" w:cs="Segoe UI"/>
          <w:sz w:val="18"/>
          <w:szCs w:val="18"/>
        </w:rPr>
        <w:t>social</w:t>
      </w:r>
      <w:r w:rsidR="003A2137" w:rsidRPr="00BE0BFC">
        <w:rPr>
          <w:rFonts w:ascii="Segoe UI" w:hAnsi="Segoe UI" w:cs="Segoe UI"/>
          <w:sz w:val="18"/>
          <w:szCs w:val="18"/>
        </w:rPr>
        <w:t xml:space="preserve"> ho</w:t>
      </w:r>
      <w:r w:rsidR="00C07E24" w:rsidRPr="00BE0BFC">
        <w:rPr>
          <w:rFonts w:ascii="Segoe UI" w:hAnsi="Segoe UI" w:cs="Segoe UI"/>
          <w:sz w:val="18"/>
          <w:szCs w:val="18"/>
        </w:rPr>
        <w:t>using</w:t>
      </w:r>
      <w:r w:rsidR="003A2137" w:rsidRPr="00BE0BFC">
        <w:rPr>
          <w:rFonts w:ascii="Segoe UI" w:hAnsi="Segoe UI" w:cs="Segoe UI"/>
          <w:sz w:val="18"/>
          <w:szCs w:val="18"/>
        </w:rPr>
        <w:t xml:space="preserve"> sector and </w:t>
      </w:r>
      <w:r w:rsidR="00C07E24" w:rsidRPr="00BE0BFC">
        <w:rPr>
          <w:rFonts w:ascii="Segoe UI" w:hAnsi="Segoe UI" w:cs="Segoe UI"/>
          <w:sz w:val="18"/>
          <w:szCs w:val="18"/>
        </w:rPr>
        <w:t>private</w:t>
      </w:r>
      <w:r w:rsidR="003A2137" w:rsidRPr="00BE0BFC">
        <w:rPr>
          <w:rFonts w:ascii="Segoe UI" w:hAnsi="Segoe UI" w:cs="Segoe UI"/>
          <w:sz w:val="18"/>
          <w:szCs w:val="18"/>
        </w:rPr>
        <w:t xml:space="preserve"> sector) that peo</w:t>
      </w:r>
      <w:r w:rsidR="00C07E24" w:rsidRPr="00BE0BFC">
        <w:rPr>
          <w:rFonts w:ascii="Segoe UI" w:hAnsi="Segoe UI" w:cs="Segoe UI"/>
          <w:sz w:val="18"/>
          <w:szCs w:val="18"/>
        </w:rPr>
        <w:t>ple</w:t>
      </w:r>
      <w:r w:rsidR="003A2137" w:rsidRPr="00BE0BFC">
        <w:rPr>
          <w:rFonts w:ascii="Segoe UI" w:hAnsi="Segoe UI" w:cs="Segoe UI"/>
          <w:sz w:val="18"/>
          <w:szCs w:val="18"/>
        </w:rPr>
        <w:t xml:space="preserve"> will need when they move on from shorter term supported </w:t>
      </w:r>
      <w:r w:rsidR="00C07E24" w:rsidRPr="00BE0BFC">
        <w:rPr>
          <w:rFonts w:ascii="Segoe UI" w:hAnsi="Segoe UI" w:cs="Segoe UI"/>
          <w:sz w:val="18"/>
          <w:szCs w:val="18"/>
        </w:rPr>
        <w:t>housing</w:t>
      </w:r>
      <w:r w:rsidR="003A2137" w:rsidRPr="00BE0BFC">
        <w:rPr>
          <w:rFonts w:ascii="Segoe UI" w:hAnsi="Segoe UI" w:cs="Segoe UI"/>
          <w:sz w:val="18"/>
          <w:szCs w:val="18"/>
        </w:rPr>
        <w:t xml:space="preserve">. Estimates are </w:t>
      </w:r>
      <w:r w:rsidR="00C07E24" w:rsidRPr="00BE0BFC">
        <w:rPr>
          <w:rFonts w:ascii="Segoe UI" w:hAnsi="Segoe UI" w:cs="Segoe UI"/>
          <w:sz w:val="18"/>
          <w:szCs w:val="18"/>
        </w:rPr>
        <w:t>shown</w:t>
      </w:r>
      <w:r w:rsidR="003A2137" w:rsidRPr="00BE0BFC">
        <w:rPr>
          <w:rFonts w:ascii="Segoe UI" w:hAnsi="Segoe UI" w:cs="Segoe UI"/>
          <w:sz w:val="18"/>
          <w:szCs w:val="18"/>
        </w:rPr>
        <w:t xml:space="preserve"> </w:t>
      </w:r>
      <w:r w:rsidR="003A2137" w:rsidRPr="00BE0BFC">
        <w:rPr>
          <w:rFonts w:ascii="Segoe UI" w:hAnsi="Segoe UI" w:cs="Segoe UI"/>
          <w:sz w:val="18"/>
          <w:szCs w:val="18"/>
        </w:rPr>
        <w:lastRenderedPageBreak/>
        <w:t xml:space="preserve">as the annual </w:t>
      </w:r>
      <w:r w:rsidR="00C07E24" w:rsidRPr="00BE0BFC">
        <w:rPr>
          <w:rFonts w:ascii="Segoe UI" w:hAnsi="Segoe UI" w:cs="Segoe UI"/>
          <w:sz w:val="18"/>
          <w:szCs w:val="18"/>
        </w:rPr>
        <w:t>requirement</w:t>
      </w:r>
      <w:r w:rsidR="003A2137" w:rsidRPr="00BE0BFC">
        <w:rPr>
          <w:rFonts w:ascii="Segoe UI" w:hAnsi="Segoe UI" w:cs="Segoe UI"/>
          <w:sz w:val="18"/>
          <w:szCs w:val="18"/>
        </w:rPr>
        <w:t xml:space="preserve"> at the </w:t>
      </w:r>
      <w:r w:rsidR="00C07E24" w:rsidRPr="00BE0BFC">
        <w:rPr>
          <w:rFonts w:ascii="Segoe UI" w:hAnsi="Segoe UI" w:cs="Segoe UI"/>
          <w:sz w:val="18"/>
          <w:szCs w:val="18"/>
        </w:rPr>
        <w:t>specified</w:t>
      </w:r>
      <w:r w:rsidR="003A2137" w:rsidRPr="00BE0BFC">
        <w:rPr>
          <w:rFonts w:ascii="Segoe UI" w:hAnsi="Segoe UI" w:cs="Segoe UI"/>
          <w:sz w:val="18"/>
          <w:szCs w:val="18"/>
        </w:rPr>
        <w:t xml:space="preserve"> </w:t>
      </w:r>
      <w:proofErr w:type="gramStart"/>
      <w:r w:rsidR="003A2137" w:rsidRPr="00BE0BFC">
        <w:rPr>
          <w:rFonts w:ascii="Segoe UI" w:hAnsi="Segoe UI" w:cs="Segoe UI"/>
          <w:sz w:val="18"/>
          <w:szCs w:val="18"/>
        </w:rPr>
        <w:t xml:space="preserve">time </w:t>
      </w:r>
      <w:r w:rsidR="00C07E24" w:rsidRPr="00BE0BFC">
        <w:rPr>
          <w:rFonts w:ascii="Segoe UI" w:hAnsi="Segoe UI" w:cs="Segoe UI"/>
          <w:sz w:val="18"/>
          <w:szCs w:val="18"/>
        </w:rPr>
        <w:t>period</w:t>
      </w:r>
      <w:proofErr w:type="gramEnd"/>
      <w:r w:rsidR="00C07E24" w:rsidRPr="00BE0BFC">
        <w:rPr>
          <w:rFonts w:ascii="Segoe UI" w:hAnsi="Segoe UI" w:cs="Segoe UI"/>
          <w:sz w:val="18"/>
          <w:szCs w:val="18"/>
        </w:rPr>
        <w:t>.</w:t>
      </w:r>
      <w:r w:rsidR="00A935E9" w:rsidRPr="00BE0BFC">
        <w:rPr>
          <w:rFonts w:ascii="Segoe UI" w:hAnsi="Segoe UI" w:cs="Segoe UI"/>
          <w:sz w:val="18"/>
          <w:szCs w:val="18"/>
        </w:rPr>
        <w:t xml:space="preserve"> The need for move-on housing is not modelled beyond 2029 </w:t>
      </w:r>
      <w:r w:rsidR="0095173B" w:rsidRPr="00BE0BFC">
        <w:rPr>
          <w:rFonts w:ascii="Segoe UI" w:hAnsi="Segoe UI" w:cs="Segoe UI"/>
          <w:sz w:val="18"/>
          <w:szCs w:val="18"/>
        </w:rPr>
        <w:t xml:space="preserve">as need beyond this timeframe will depend on operational </w:t>
      </w:r>
      <w:r w:rsidR="00261420" w:rsidRPr="00BE0BFC">
        <w:rPr>
          <w:rFonts w:ascii="Segoe UI" w:hAnsi="Segoe UI" w:cs="Segoe UI"/>
          <w:sz w:val="18"/>
          <w:szCs w:val="18"/>
        </w:rPr>
        <w:t>factors</w:t>
      </w:r>
      <w:r w:rsidR="0095173B" w:rsidRPr="00BE0BFC">
        <w:rPr>
          <w:rFonts w:ascii="Segoe UI" w:hAnsi="Segoe UI" w:cs="Segoe UI"/>
          <w:sz w:val="18"/>
          <w:szCs w:val="18"/>
        </w:rPr>
        <w:t xml:space="preserve"> such as length </w:t>
      </w:r>
      <w:r w:rsidR="00261420" w:rsidRPr="00BE0BFC">
        <w:rPr>
          <w:rFonts w:ascii="Segoe UI" w:hAnsi="Segoe UI" w:cs="Segoe UI"/>
          <w:sz w:val="18"/>
          <w:szCs w:val="18"/>
        </w:rPr>
        <w:t>of</w:t>
      </w:r>
      <w:r w:rsidR="0095173B" w:rsidRPr="00BE0BFC">
        <w:rPr>
          <w:rFonts w:ascii="Segoe UI" w:hAnsi="Segoe UI" w:cs="Segoe UI"/>
          <w:sz w:val="18"/>
          <w:szCs w:val="18"/>
        </w:rPr>
        <w:t xml:space="preserve"> stay </w:t>
      </w:r>
      <w:r w:rsidR="00261420" w:rsidRPr="00BE0BFC">
        <w:rPr>
          <w:rFonts w:ascii="Segoe UI" w:hAnsi="Segoe UI" w:cs="Segoe UI"/>
          <w:sz w:val="18"/>
          <w:szCs w:val="18"/>
        </w:rPr>
        <w:t xml:space="preserve">in supported housing as well as whether the estimated need for future supported housing is met. </w:t>
      </w:r>
    </w:p>
    <w:p w14:paraId="6DC01A49" w14:textId="3DD411D3" w:rsidR="002B4698" w:rsidRPr="00BE0BFC" w:rsidRDefault="00B71EF6" w:rsidP="00A16A55">
      <w:pPr>
        <w:spacing w:after="0" w:line="240" w:lineRule="auto"/>
        <w:jc w:val="both"/>
        <w:rPr>
          <w:rFonts w:ascii="Segoe UI" w:hAnsi="Segoe UI" w:cs="Segoe UI"/>
          <w:sz w:val="18"/>
          <w:szCs w:val="18"/>
        </w:rPr>
      </w:pPr>
      <w:r>
        <w:rPr>
          <w:rFonts w:ascii="Segoe UI" w:hAnsi="Segoe UI" w:cs="Segoe UI"/>
          <w:sz w:val="18"/>
          <w:szCs w:val="18"/>
        </w:rPr>
        <w:t xml:space="preserve">*** </w:t>
      </w:r>
      <w:r w:rsidR="002B4698" w:rsidRPr="00BE0BFC">
        <w:rPr>
          <w:rFonts w:ascii="Segoe UI" w:hAnsi="Segoe UI" w:cs="Segoe UI"/>
          <w:sz w:val="18"/>
          <w:szCs w:val="18"/>
        </w:rPr>
        <w:t xml:space="preserve">Extra care housing. </w:t>
      </w:r>
      <w:r w:rsidR="004301FE">
        <w:rPr>
          <w:rFonts w:ascii="Segoe UI" w:hAnsi="Segoe UI" w:cs="Segoe UI"/>
          <w:sz w:val="18"/>
          <w:szCs w:val="18"/>
        </w:rPr>
        <w:t>Essex County Council</w:t>
      </w:r>
      <w:r w:rsidR="006C7E92" w:rsidRPr="00BE0BFC">
        <w:rPr>
          <w:rFonts w:ascii="Segoe UI" w:hAnsi="Segoe UI" w:cs="Segoe UI"/>
          <w:sz w:val="18"/>
          <w:szCs w:val="18"/>
        </w:rPr>
        <w:t xml:space="preserve"> commissioned extra care is also for adults with a disability, mental health need both over and under the age of 55 where extra care is suitable to meet their needs</w:t>
      </w:r>
    </w:p>
    <w:p w14:paraId="187D9E19" w14:textId="7EA5DC45" w:rsidR="003257AF" w:rsidRPr="002418CF" w:rsidRDefault="003257AF" w:rsidP="003257AF">
      <w:pPr>
        <w:pStyle w:val="Numberedpara1202"/>
      </w:pPr>
      <w:r w:rsidRPr="003257AF">
        <w:t xml:space="preserve">The estimated need for supported and specialist housing and accommodation </w:t>
      </w:r>
      <w:r w:rsidR="000174FA">
        <w:t xml:space="preserve">disaggregated </w:t>
      </w:r>
      <w:r w:rsidRPr="003257AF">
        <w:t>for the</w:t>
      </w:r>
      <w:r w:rsidR="00266B9F">
        <w:t xml:space="preserve"> </w:t>
      </w:r>
      <w:r w:rsidRPr="003257AF">
        <w:t>12 Essex district, borough and city councils is set out below.</w:t>
      </w:r>
    </w:p>
    <w:p w14:paraId="06D8E1F8" w14:textId="77777777" w:rsidR="003257AF" w:rsidRPr="003257AF" w:rsidRDefault="003257AF">
      <w:pPr>
        <w:rPr>
          <w:rFonts w:ascii="Segoe UI" w:hAnsi="Segoe UI" w:cs="Segoe UI"/>
          <w:sz w:val="22"/>
          <w:szCs w:val="22"/>
        </w:rPr>
      </w:pPr>
    </w:p>
    <w:p w14:paraId="3590BD2D" w14:textId="26BB47FB" w:rsidR="005C448A" w:rsidRPr="002418CF" w:rsidRDefault="005C448A">
      <w:pPr>
        <w:rPr>
          <w:rFonts w:ascii="Segoe UI" w:hAnsi="Segoe UI" w:cs="Segoe UI"/>
          <w:i/>
          <w:iCs/>
          <w:sz w:val="22"/>
          <w:szCs w:val="22"/>
        </w:rPr>
      </w:pPr>
      <w:r w:rsidRPr="002418CF">
        <w:rPr>
          <w:rFonts w:ascii="Segoe UI" w:hAnsi="Segoe UI" w:cs="Segoe UI"/>
          <w:i/>
          <w:iCs/>
          <w:sz w:val="22"/>
          <w:szCs w:val="22"/>
        </w:rPr>
        <w:t>Implications and considerations</w:t>
      </w:r>
    </w:p>
    <w:p w14:paraId="0E87DAF1" w14:textId="4D5C0894" w:rsidR="00E910B6" w:rsidRPr="002418CF" w:rsidRDefault="00E910B6" w:rsidP="00B97EAF">
      <w:pPr>
        <w:pStyle w:val="Numberedpara1202"/>
        <w:rPr>
          <w:szCs w:val="22"/>
        </w:rPr>
      </w:pPr>
      <w:r w:rsidRPr="002418CF">
        <w:t xml:space="preserve">The implications </w:t>
      </w:r>
      <w:r w:rsidR="006B74BE" w:rsidRPr="002418CF">
        <w:rPr>
          <w:szCs w:val="22"/>
        </w:rPr>
        <w:t xml:space="preserve">and considerations </w:t>
      </w:r>
      <w:r w:rsidRPr="002418CF">
        <w:rPr>
          <w:szCs w:val="22"/>
        </w:rPr>
        <w:t xml:space="preserve">of the estimates of the need for supported and specialist housing and accommodation </w:t>
      </w:r>
      <w:r w:rsidR="00B37159" w:rsidRPr="002418CF">
        <w:rPr>
          <w:szCs w:val="22"/>
        </w:rPr>
        <w:t>(</w:t>
      </w:r>
      <w:r w:rsidR="003A387C" w:rsidRPr="003A387C">
        <w:rPr>
          <w:szCs w:val="22"/>
        </w:rPr>
        <w:fldChar w:fldCharType="begin"/>
      </w:r>
      <w:r w:rsidR="003A387C" w:rsidRPr="003A387C">
        <w:rPr>
          <w:szCs w:val="22"/>
        </w:rPr>
        <w:instrText xml:space="preserve"> REF _Ref199248945 \h </w:instrText>
      </w:r>
      <w:r w:rsidR="003A387C">
        <w:rPr>
          <w:szCs w:val="22"/>
        </w:rPr>
        <w:instrText xml:space="preserve"> \* MERGEFORMAT </w:instrText>
      </w:r>
      <w:r w:rsidR="003A387C" w:rsidRPr="003A387C">
        <w:rPr>
          <w:szCs w:val="22"/>
        </w:rPr>
      </w:r>
      <w:r w:rsidR="003A387C" w:rsidRPr="003A387C">
        <w:rPr>
          <w:szCs w:val="22"/>
        </w:rPr>
        <w:fldChar w:fldCharType="separate"/>
      </w:r>
      <w:r w:rsidR="00971C60">
        <w:t xml:space="preserve">Table </w:t>
      </w:r>
      <w:r w:rsidR="00971C60">
        <w:rPr>
          <w:noProof/>
        </w:rPr>
        <w:t>1</w:t>
      </w:r>
      <w:r w:rsidR="003A387C" w:rsidRPr="003A387C">
        <w:rPr>
          <w:szCs w:val="22"/>
        </w:rPr>
        <w:fldChar w:fldCharType="end"/>
      </w:r>
      <w:r w:rsidR="00B37159" w:rsidRPr="003A387C">
        <w:rPr>
          <w:szCs w:val="22"/>
        </w:rPr>
        <w:t xml:space="preserve"> above</w:t>
      </w:r>
      <w:r w:rsidR="00B37159" w:rsidRPr="002418CF">
        <w:rPr>
          <w:szCs w:val="22"/>
        </w:rPr>
        <w:t xml:space="preserve">) </w:t>
      </w:r>
      <w:r w:rsidRPr="002418CF">
        <w:rPr>
          <w:szCs w:val="22"/>
        </w:rPr>
        <w:t xml:space="preserve">are summarised below. </w:t>
      </w:r>
    </w:p>
    <w:p w14:paraId="794EC377" w14:textId="77777777" w:rsidR="006A441D" w:rsidRPr="002418CF" w:rsidRDefault="006A441D" w:rsidP="00E910B6">
      <w:pPr>
        <w:rPr>
          <w:rFonts w:ascii="Segoe UI" w:hAnsi="Segoe UI" w:cs="Segoe UI"/>
          <w:sz w:val="22"/>
          <w:szCs w:val="22"/>
        </w:rPr>
      </w:pPr>
    </w:p>
    <w:p w14:paraId="1527E1E7" w14:textId="35E9326F" w:rsidR="008A1242" w:rsidRPr="008F694C" w:rsidRDefault="008A1242" w:rsidP="008A1242">
      <w:pPr>
        <w:rPr>
          <w:rFonts w:ascii="Segoe UI" w:hAnsi="Segoe UI" w:cs="Segoe UI"/>
          <w:i/>
          <w:iCs/>
          <w:sz w:val="22"/>
          <w:szCs w:val="22"/>
          <w:u w:val="single"/>
        </w:rPr>
      </w:pPr>
      <w:r>
        <w:rPr>
          <w:rFonts w:ascii="Segoe UI" w:hAnsi="Segoe UI" w:cs="Segoe UI"/>
          <w:i/>
          <w:iCs/>
          <w:sz w:val="22"/>
          <w:szCs w:val="22"/>
          <w:u w:val="single"/>
        </w:rPr>
        <w:t xml:space="preserve">Summary: </w:t>
      </w:r>
      <w:r w:rsidRPr="008F694C">
        <w:rPr>
          <w:rFonts w:ascii="Segoe UI" w:hAnsi="Segoe UI" w:cs="Segoe UI"/>
          <w:i/>
          <w:iCs/>
          <w:sz w:val="22"/>
          <w:szCs w:val="22"/>
          <w:u w:val="single"/>
        </w:rPr>
        <w:t>Overall implication</w:t>
      </w:r>
      <w:r w:rsidR="00366159">
        <w:rPr>
          <w:rFonts w:ascii="Segoe UI" w:hAnsi="Segoe UI" w:cs="Segoe UI"/>
          <w:i/>
          <w:iCs/>
          <w:sz w:val="22"/>
          <w:szCs w:val="22"/>
          <w:u w:val="single"/>
        </w:rPr>
        <w:t>s</w:t>
      </w:r>
      <w:r w:rsidRPr="008F694C">
        <w:rPr>
          <w:rFonts w:ascii="Segoe UI" w:hAnsi="Segoe UI" w:cs="Segoe UI"/>
          <w:i/>
          <w:iCs/>
          <w:sz w:val="22"/>
          <w:szCs w:val="22"/>
          <w:u w:val="single"/>
        </w:rPr>
        <w:t xml:space="preserve"> and considerations</w:t>
      </w:r>
    </w:p>
    <w:p w14:paraId="3C7E7914" w14:textId="6324DCF7" w:rsidR="00EF0A7E" w:rsidRPr="002D77C1" w:rsidRDefault="00EF0A7E" w:rsidP="00EF0A7E">
      <w:pPr>
        <w:pStyle w:val="Numberedpara1202"/>
      </w:pPr>
      <w:r w:rsidRPr="002D77C1">
        <w:t xml:space="preserve">The evidence base produced showing estimated need for supported and specialist housing and accommodation is designed to enable the current local authorities in Essex and future unitary local authorities </w:t>
      </w:r>
      <w:r w:rsidR="00D02997">
        <w:t xml:space="preserve">and Mayor </w:t>
      </w:r>
      <w:r w:rsidRPr="002D77C1">
        <w:t>in Essex to produce the following:</w:t>
      </w:r>
    </w:p>
    <w:p w14:paraId="5AF7C410" w14:textId="1DA906EB" w:rsidR="00EF0A7E" w:rsidRPr="002D77C1" w:rsidRDefault="00EF0A7E" w:rsidP="00EF0A7E">
      <w:pPr>
        <w:pStyle w:val="bulletptsecondlineplus"/>
      </w:pPr>
      <w:r w:rsidRPr="002D77C1">
        <w:t xml:space="preserve">Commissioning intentions for supported and specialist housing and accommodation. The way in which the evidence base has been produced enables current and future local authorities to produce commissioning intentions for individual </w:t>
      </w:r>
      <w:r w:rsidR="009A4F3E">
        <w:t>population groups</w:t>
      </w:r>
      <w:r w:rsidRPr="002D77C1">
        <w:t xml:space="preserve"> or combined </w:t>
      </w:r>
      <w:r w:rsidR="009A4F3E">
        <w:t>population groups</w:t>
      </w:r>
      <w:r w:rsidRPr="002D77C1">
        <w:t xml:space="preserve"> over the current </w:t>
      </w:r>
      <w:r w:rsidR="004301FE">
        <w:t>Essex County Council</w:t>
      </w:r>
      <w:r w:rsidRPr="002D77C1">
        <w:t xml:space="preserve"> footprint and for each of the 12 district, borough and city council footprints</w:t>
      </w:r>
    </w:p>
    <w:p w14:paraId="6E2984CF" w14:textId="3DC86720" w:rsidR="00EF0A7E" w:rsidRPr="002D77C1" w:rsidRDefault="00EF0A7E" w:rsidP="00EF0A7E">
      <w:pPr>
        <w:pStyle w:val="bulletptsecondlineplus"/>
      </w:pPr>
      <w:r w:rsidRPr="002D77C1">
        <w:t>Market position statements, for example</w:t>
      </w:r>
      <w:r w:rsidR="00FF57D3">
        <w:t>,</w:t>
      </w:r>
      <w:r w:rsidRPr="002D77C1">
        <w:t xml:space="preserve"> in relation to housing and for supported and specialist housing and accommodation for older people or to cover the supported and specialist housing and accommodation requirements of working age adults with Care Act eligible needs. The way in which the evidence base has been produced enables current and future local authorities to produce market position statements over the current </w:t>
      </w:r>
      <w:r w:rsidR="004301FE">
        <w:t>Essex County Council</w:t>
      </w:r>
      <w:r w:rsidRPr="002D77C1">
        <w:t xml:space="preserve"> footprint and for each of the 12 district, borough and city council footprints</w:t>
      </w:r>
    </w:p>
    <w:p w14:paraId="49D8E1B9" w14:textId="19630A8C" w:rsidR="00EF0A7E" w:rsidRPr="002D77C1" w:rsidRDefault="00EF0A7E" w:rsidP="00EF0A7E">
      <w:pPr>
        <w:pStyle w:val="bulletptsecondlineplus"/>
      </w:pPr>
      <w:r w:rsidRPr="002D77C1">
        <w:t>Other local housing plans and strategies, for example identifying the potential need for supported and specialist housing and accommodation that can be delivered and accommodated in the proposed new towns/garden villages in Essex; the way that supported and specialist housing and accommodation can reduce the need for care home provision (e.g. for people with learning disabilities and people with serious mental ill health); the role of additional supported housing in alleviating demand for</w:t>
      </w:r>
      <w:r>
        <w:t>,</w:t>
      </w:r>
      <w:r w:rsidRPr="002D77C1">
        <w:t xml:space="preserve"> or the use of</w:t>
      </w:r>
      <w:r>
        <w:t>,</w:t>
      </w:r>
      <w:r w:rsidRPr="002D77C1">
        <w:t xml:space="preserve"> temporary accommodation </w:t>
      </w:r>
    </w:p>
    <w:p w14:paraId="20585F09" w14:textId="6AACA779" w:rsidR="00EF0A7E" w:rsidRPr="002D77C1" w:rsidRDefault="00EF0A7E" w:rsidP="00EF0A7E">
      <w:pPr>
        <w:pStyle w:val="bulletptsecondlineplus"/>
      </w:pPr>
      <w:r w:rsidRPr="002D77C1">
        <w:t>Supplementary Planning Documents</w:t>
      </w:r>
      <w:r w:rsidR="000E6DEB">
        <w:t>, local housing need assessments,</w:t>
      </w:r>
      <w:r w:rsidRPr="002D77C1">
        <w:t xml:space="preserve"> and other </w:t>
      </w:r>
      <w:r w:rsidR="00770681">
        <w:t xml:space="preserve">planning </w:t>
      </w:r>
      <w:r w:rsidRPr="002D77C1">
        <w:t>guid</w:t>
      </w:r>
      <w:r w:rsidR="00770681">
        <w:t>ance</w:t>
      </w:r>
      <w:r w:rsidRPr="002D77C1">
        <w:t xml:space="preserve"> for housing developers in relation to, for example, the proportion of affordable homes that </w:t>
      </w:r>
      <w:r>
        <w:t>could potentially</w:t>
      </w:r>
      <w:r w:rsidRPr="002D77C1">
        <w:t xml:space="preserve"> be delivered as supported and specialised housing and accommodation; the number of homes that should be </w:t>
      </w:r>
      <w:r w:rsidRPr="002D77C1">
        <w:lastRenderedPageBreak/>
        <w:t>delivered across all tenures designed to accommodate full time wheelchair user households</w:t>
      </w:r>
    </w:p>
    <w:p w14:paraId="7942942A" w14:textId="64B75F95" w:rsidR="00EF0A7E" w:rsidRPr="002D77C1" w:rsidRDefault="00EF0A7E" w:rsidP="00EF0A7E">
      <w:pPr>
        <w:pStyle w:val="Numberedpara1202"/>
      </w:pPr>
      <w:r w:rsidRPr="002D77C1">
        <w:t>The evidence produced showing estimated need for supported and specialist housing and accommodation is intended to provide a part of the evidence base for the next iteration</w:t>
      </w:r>
      <w:r w:rsidR="000E6DEB">
        <w:t xml:space="preserve"> </w:t>
      </w:r>
      <w:r w:rsidRPr="002D77C1">
        <w:t xml:space="preserve">of Local Plans, </w:t>
      </w:r>
      <w:r w:rsidR="00EC273D">
        <w:t>and future Unitary Local Plans</w:t>
      </w:r>
      <w:r w:rsidRPr="002D77C1">
        <w:t xml:space="preserve"> in Essex.</w:t>
      </w:r>
      <w:r>
        <w:t xml:space="preserve"> </w:t>
      </w:r>
      <w:r w:rsidRPr="001328F0">
        <w:t xml:space="preserve">The evidence should be a key data input to the preparation of Strategic Housing Market Assessments to inform Local Plans (and their policies) </w:t>
      </w:r>
      <w:r w:rsidR="008176EC">
        <w:t xml:space="preserve">and future Local Plans </w:t>
      </w:r>
      <w:r w:rsidRPr="001328F0">
        <w:t>of the housing needs of different groups and needs of older and disabled people, along with providing detailed responses to planning applications. The evidence produce</w:t>
      </w:r>
      <w:r w:rsidR="009F57A5">
        <w:t>d</w:t>
      </w:r>
      <w:r w:rsidRPr="001328F0">
        <w:t xml:space="preserve"> will also help inform the Strategic Housing Market Assessment to inform the Mayor’s Spatial Development Strategy</w:t>
      </w:r>
      <w:r w:rsidRPr="00235FD6">
        <w:t xml:space="preserve">. </w:t>
      </w:r>
      <w:r w:rsidR="00F1675F" w:rsidRPr="00235FD6">
        <w:t xml:space="preserve">The </w:t>
      </w:r>
      <w:r w:rsidR="00E95526" w:rsidRPr="00235FD6">
        <w:t xml:space="preserve">estimated requirements for supported and specialist housing is shown as a percentage of the overall housing supply requirements </w:t>
      </w:r>
      <w:r w:rsidR="00833861" w:rsidRPr="00235FD6">
        <w:t xml:space="preserve">in emerging plans </w:t>
      </w:r>
      <w:r w:rsidR="00E95526" w:rsidRPr="00235FD6">
        <w:t xml:space="preserve">for Essex and the 12 district, borough and city councils at Annexe </w:t>
      </w:r>
      <w:r w:rsidR="00FB4C88" w:rsidRPr="00235FD6">
        <w:t>2.</w:t>
      </w:r>
      <w:r w:rsidR="00FB4C88">
        <w:t xml:space="preserve"> </w:t>
      </w:r>
    </w:p>
    <w:p w14:paraId="0A3AFC6F" w14:textId="77777777" w:rsidR="00EF0A7E" w:rsidRPr="002D77C1" w:rsidRDefault="00EF0A7E" w:rsidP="00EF0A7E">
      <w:pPr>
        <w:pStyle w:val="Numberedpara1202"/>
      </w:pPr>
      <w:bookmarkStart w:id="33" w:name="_Hlk202428599"/>
      <w:r w:rsidRPr="002D77C1">
        <w:t xml:space="preserve">The evidence of the need for supported and specialist housing and accommodation provides a baseline for both the current local authorities in Essex and the future unitary local authorities in Essex to meet </w:t>
      </w:r>
      <w:proofErr w:type="gramStart"/>
      <w:r w:rsidRPr="002D77C1">
        <w:t>a number of</w:t>
      </w:r>
      <w:proofErr w:type="gramEnd"/>
      <w:r w:rsidRPr="002D77C1">
        <w:t xml:space="preserve"> statutory responsibilities placed on local authorities under Supported Housing (Regulatory Oversight) Act (2023)</w:t>
      </w:r>
      <w:r w:rsidRPr="002D77C1">
        <w:rPr>
          <w:rStyle w:val="FootnoteReference"/>
          <w:szCs w:val="22"/>
        </w:rPr>
        <w:footnoteReference w:id="9"/>
      </w:r>
      <w:r w:rsidRPr="002D77C1">
        <w:t>, including:</w:t>
      </w:r>
    </w:p>
    <w:p w14:paraId="13F2D477" w14:textId="6725DE65" w:rsidR="00EF0A7E" w:rsidRPr="002D77C1" w:rsidRDefault="00EF0A7E" w:rsidP="00EF0A7E">
      <w:pPr>
        <w:pStyle w:val="bulletptsecondlineplus"/>
      </w:pPr>
      <w:r w:rsidRPr="002D77C1">
        <w:t>Undertaking an assessment of the supply of supported housing</w:t>
      </w:r>
    </w:p>
    <w:p w14:paraId="65CD9E2A" w14:textId="32D1C466" w:rsidR="00EF0A7E" w:rsidRPr="002D77C1" w:rsidRDefault="00EF0A7E" w:rsidP="00EF0A7E">
      <w:pPr>
        <w:pStyle w:val="bulletptsecondlineplus"/>
      </w:pPr>
      <w:r w:rsidRPr="002D77C1">
        <w:t>Understanding the need for supported housing</w:t>
      </w:r>
    </w:p>
    <w:p w14:paraId="1C398F4C" w14:textId="701CD82A" w:rsidR="00EF0A7E" w:rsidRPr="002D77C1" w:rsidRDefault="00EF0A7E" w:rsidP="00EF0A7E">
      <w:pPr>
        <w:pStyle w:val="bulletptsecondlineplus"/>
      </w:pPr>
      <w:r w:rsidRPr="002D77C1">
        <w:t>Using this evidence as a basis for a 5</w:t>
      </w:r>
      <w:r w:rsidR="00870D26" w:rsidRPr="002D77C1">
        <w:t>-</w:t>
      </w:r>
      <w:r w:rsidRPr="002D77C1">
        <w:t>year supported housing strategy</w:t>
      </w:r>
    </w:p>
    <w:bookmarkEnd w:id="33"/>
    <w:p w14:paraId="673B0882" w14:textId="21D28459" w:rsidR="00EF0A7E" w:rsidRPr="002D77C1" w:rsidRDefault="00EF0A7E" w:rsidP="00EF0A7E">
      <w:pPr>
        <w:pStyle w:val="bulletptsecondlineplus"/>
      </w:pPr>
      <w:r w:rsidRPr="002D77C1">
        <w:t xml:space="preserve">Using the evidence of the supply of supported and specialist housing and accommodation </w:t>
      </w:r>
      <w:r w:rsidR="00081E5A" w:rsidRPr="002D77C1">
        <w:t>to</w:t>
      </w:r>
      <w:r w:rsidRPr="002D77C1">
        <w:t xml:space="preserve"> undertake a more detailed analysis of local authority housing benefit records of “supported exempt accommodation” (as supported housing is defined in the Act) as the basis for a licensing system for supported housing providers and to then audit the quality of supported housing services </w:t>
      </w:r>
    </w:p>
    <w:p w14:paraId="5EC26261" w14:textId="5C36B5BC" w:rsidR="00EF0A7E" w:rsidRPr="002D77C1" w:rsidRDefault="00EF0A7E" w:rsidP="00EF0A7E">
      <w:pPr>
        <w:pStyle w:val="Numberedpara1202"/>
      </w:pPr>
      <w:r w:rsidRPr="002D77C1">
        <w:t>The supported and specialist housing and accommodation need assessment provides a basis for both the current local authorities in Essex and the future unitary local authorities in Essex to build on the existing specialised accommodation design guides (for example the Extra Care Housing design guide</w:t>
      </w:r>
      <w:r w:rsidRPr="002D77C1">
        <w:rPr>
          <w:rStyle w:val="FootnoteReference"/>
          <w:szCs w:val="22"/>
        </w:rPr>
        <w:footnoteReference w:id="10"/>
      </w:r>
      <w:r w:rsidRPr="002D77C1">
        <w:t>, the Mental Health Recovery design guidance</w:t>
      </w:r>
      <w:r w:rsidRPr="002D77C1">
        <w:rPr>
          <w:rStyle w:val="FootnoteReference"/>
          <w:szCs w:val="22"/>
        </w:rPr>
        <w:footnoteReference w:id="11"/>
      </w:r>
      <w:r w:rsidRPr="002D77C1">
        <w:t xml:space="preserve"> and the design guide for Supported Living Accommodation for Adults with Complex Needs</w:t>
      </w:r>
      <w:r w:rsidRPr="002D77C1">
        <w:rPr>
          <w:rStyle w:val="FootnoteReference"/>
          <w:szCs w:val="22"/>
        </w:rPr>
        <w:footnoteReference w:id="12"/>
      </w:r>
      <w:r w:rsidRPr="002D77C1">
        <w:t xml:space="preserve">) that have been developed by </w:t>
      </w:r>
      <w:r w:rsidR="004301FE">
        <w:t>Essex County Council</w:t>
      </w:r>
      <w:r w:rsidR="0065574D">
        <w:t>,</w:t>
      </w:r>
      <w:r w:rsidRPr="002D77C1">
        <w:t xml:space="preserve"> by developing similar guides for other types of supported housing to influence the design and quality of the supported and specialist housing and accommodation that is required to meet identified need. </w:t>
      </w:r>
    </w:p>
    <w:p w14:paraId="62450671" w14:textId="278316D7" w:rsidR="00EF0A7E" w:rsidRDefault="00EF0A7E" w:rsidP="00EF0A7E">
      <w:pPr>
        <w:pStyle w:val="Numberedpara1202"/>
      </w:pPr>
      <w:r w:rsidRPr="002D77C1">
        <w:lastRenderedPageBreak/>
        <w:t xml:space="preserve">A key challenge in addressing the identified estimated need for a range of supported and specialist housing and accommodation is developing additional supply of affordable housing, particularly general needs social housing at social and affordable rents. This is a huge challenge generally for the local authorities in Essex in order to meet the growing demand for affordable housing from a wide range of </w:t>
      </w:r>
      <w:r w:rsidR="009A4F3E">
        <w:t>population groups</w:t>
      </w:r>
      <w:r w:rsidRPr="00C17A34">
        <w:t xml:space="preserve"> </w:t>
      </w:r>
      <w:r>
        <w:t>e</w:t>
      </w:r>
      <w:r w:rsidRPr="00C17A34">
        <w:t>specially for the growing number of households in temporary accommodation, a large proportion of which are families</w:t>
      </w:r>
      <w:r w:rsidRPr="002D77C1">
        <w:t>; it is specifically important in relation to the functioning of short term supported housing, such as for vulnerable young people and people with serious mental ill health, who need to move on from supported housing to general needs housing.</w:t>
      </w:r>
    </w:p>
    <w:p w14:paraId="0D1509C6" w14:textId="77777777" w:rsidR="00EF0A7E" w:rsidRPr="002D77C1" w:rsidRDefault="00EF0A7E" w:rsidP="00EF0A7E">
      <w:pPr>
        <w:pStyle w:val="Numberedpara1202"/>
      </w:pPr>
      <w:r>
        <w:t>T</w:t>
      </w:r>
      <w:r w:rsidRPr="00895F05">
        <w:t>o some extent these needs will be competing against each other whether for use of existing stock or new build and so there should be agreement as to how need is to be managed more widely and new supply prioritised</w:t>
      </w:r>
      <w:r>
        <w:t>.</w:t>
      </w:r>
    </w:p>
    <w:p w14:paraId="7B24B9E8" w14:textId="0A452C5B" w:rsidR="00EF0A7E" w:rsidRPr="002D77C1" w:rsidRDefault="00EF0A7E" w:rsidP="00EF0A7E">
      <w:pPr>
        <w:pStyle w:val="Numberedpara1202"/>
      </w:pPr>
      <w:r w:rsidRPr="002D77C1">
        <w:t xml:space="preserve">The evidence of estimated need for supported and specialist housing and accommodation highlights the need for supported housing for a range of people who have low level support needs or who are unlikely to have Care Act eligible needs, but may need support to maintain a tenancy, for example some autistic people and some people with learning disability. In these circumstances people may benefit from a floating housing support service or accommodation based supported housing with a low level of support provided. </w:t>
      </w:r>
    </w:p>
    <w:p w14:paraId="4AFCF656" w14:textId="3CF2755A" w:rsidR="00EF0A7E" w:rsidRDefault="00EF0A7E" w:rsidP="00EF0A7E">
      <w:pPr>
        <w:pStyle w:val="Numberedpara1202"/>
      </w:pPr>
      <w:r>
        <w:t xml:space="preserve">A key message from some providers of supported and specialist housing and accommodation was that there needs to be a partnership with </w:t>
      </w:r>
      <w:r w:rsidR="004301FE">
        <w:t>Essex County Council</w:t>
      </w:r>
      <w:r>
        <w:t>, the district/borough/city council and other referrers in relation to addressing and man</w:t>
      </w:r>
      <w:r w:rsidR="001E158B">
        <w:t>a</w:t>
      </w:r>
      <w:r>
        <w:t xml:space="preserve">ging voids in some supported housing, particularly in relation to the timely filling of voids. </w:t>
      </w:r>
    </w:p>
    <w:p w14:paraId="729E7BB1" w14:textId="1B0429DD" w:rsidR="00EF0A7E" w:rsidRDefault="00EF0A7E" w:rsidP="00EF0A7E">
      <w:pPr>
        <w:pStyle w:val="Numberedpara1202"/>
      </w:pPr>
      <w:r>
        <w:t xml:space="preserve">It would be prudent to </w:t>
      </w:r>
      <w:r w:rsidR="00A33A66">
        <w:t xml:space="preserve">regularly update the supply evidence (including the </w:t>
      </w:r>
      <w:r w:rsidR="00453F7E">
        <w:t xml:space="preserve">type of provider) </w:t>
      </w:r>
      <w:r w:rsidR="00A33A66">
        <w:t>and</w:t>
      </w:r>
      <w:r>
        <w:t xml:space="preserve"> to consider updating the data and evidence that has been used to create the estimates of need for supported and specialist housing and accommodation on a regular basis, at least every 5 years, to ensure that the estimates of need are kept up to date and to support work to produce and keep up to date a comprehensive list of the supply of supported housing in Essex (as required by the Supported Housing (Regulatory Oversight) Act</w:t>
      </w:r>
      <w:r w:rsidR="00882DF4">
        <w:t xml:space="preserve"> (2023)</w:t>
      </w:r>
      <w:r>
        <w:t xml:space="preserve">). </w:t>
      </w:r>
    </w:p>
    <w:p w14:paraId="153A8F2D" w14:textId="1CE4D513" w:rsidR="00D2024D" w:rsidRDefault="00D2024D" w:rsidP="00D2024D">
      <w:pPr>
        <w:pStyle w:val="Numberedpara1202"/>
      </w:pPr>
      <w:r>
        <w:t xml:space="preserve">Proposals for Local Government Reorganisation in Greater Essex are currently being prepared. To be able to use this evidence fully by any </w:t>
      </w:r>
      <w:r w:rsidRPr="00C2461F">
        <w:t>future unitary local authorities in Essex</w:t>
      </w:r>
      <w:r>
        <w:t xml:space="preserve">, it would be necessary to undertake equivalent research for Southend-on-Sea and Thurrock. These new unitary local authorities are planned to be in place by 2028. </w:t>
      </w:r>
    </w:p>
    <w:p w14:paraId="15D2899A" w14:textId="0A28ACEF" w:rsidR="009976A7" w:rsidRDefault="009976A7" w:rsidP="009976A7">
      <w:pPr>
        <w:pStyle w:val="Numberedpara1202"/>
      </w:pPr>
      <w:r>
        <w:t>In relation to people who are eligible for a care and support package from Essex County Council who are currently living in Southend</w:t>
      </w:r>
      <w:r w:rsidR="00B63C5E">
        <w:t>-on-Sea</w:t>
      </w:r>
      <w:r>
        <w:t xml:space="preserve"> and Thurrock:</w:t>
      </w:r>
    </w:p>
    <w:p w14:paraId="48F58DFF" w14:textId="66D2069B" w:rsidR="009976A7" w:rsidRDefault="009976A7" w:rsidP="0038291F">
      <w:pPr>
        <w:pStyle w:val="Numberedpara1202"/>
        <w:numPr>
          <w:ilvl w:val="0"/>
          <w:numId w:val="54"/>
        </w:numPr>
        <w:spacing w:line="257" w:lineRule="auto"/>
        <w:ind w:left="1077" w:hanging="357"/>
      </w:pPr>
      <w:r>
        <w:t>There are 33 supported living placements in Southend</w:t>
      </w:r>
      <w:r w:rsidR="00B63C5E">
        <w:t>-on-Sea</w:t>
      </w:r>
      <w:r>
        <w:t xml:space="preserve"> and 6 supported living placements in Thurrock for people with learning disability</w:t>
      </w:r>
    </w:p>
    <w:p w14:paraId="0F553A32" w14:textId="08B1A5E1" w:rsidR="009976A7" w:rsidRDefault="009976A7" w:rsidP="0038291F">
      <w:pPr>
        <w:pStyle w:val="Numberedpara1202"/>
        <w:numPr>
          <w:ilvl w:val="0"/>
          <w:numId w:val="54"/>
        </w:numPr>
        <w:spacing w:line="257" w:lineRule="auto"/>
        <w:ind w:left="1077" w:hanging="357"/>
      </w:pPr>
      <w:r>
        <w:lastRenderedPageBreak/>
        <w:t>There are 13 supported living placements in Southend</w:t>
      </w:r>
      <w:r w:rsidR="00B63C5E">
        <w:t>-on-Sea</w:t>
      </w:r>
      <w:r>
        <w:t xml:space="preserve"> and 13 supported living placements in Thurrock for people with mental health needs</w:t>
      </w:r>
    </w:p>
    <w:p w14:paraId="53A63960" w14:textId="264FA532" w:rsidR="009976A7" w:rsidRDefault="009976A7" w:rsidP="0038291F">
      <w:pPr>
        <w:pStyle w:val="Numberedpara1202"/>
        <w:numPr>
          <w:ilvl w:val="0"/>
          <w:numId w:val="54"/>
        </w:numPr>
        <w:spacing w:line="257" w:lineRule="auto"/>
        <w:ind w:left="1077" w:hanging="357"/>
      </w:pPr>
      <w:r>
        <w:t>There is 1 supported living placement in Southend</w:t>
      </w:r>
      <w:r w:rsidR="00B63C5E">
        <w:t>-on-Sea</w:t>
      </w:r>
      <w:r>
        <w:t xml:space="preserve"> for people with physical disability and/or sensory impairment</w:t>
      </w:r>
    </w:p>
    <w:p w14:paraId="545DFCAF" w14:textId="77777777" w:rsidR="00DF6528" w:rsidRPr="002418CF" w:rsidRDefault="00DF6528" w:rsidP="00E910B6">
      <w:pPr>
        <w:rPr>
          <w:rFonts w:ascii="Segoe UI" w:hAnsi="Segoe UI" w:cs="Segoe UI"/>
          <w:sz w:val="22"/>
          <w:szCs w:val="22"/>
        </w:rPr>
      </w:pPr>
    </w:p>
    <w:p w14:paraId="04B7CF2E" w14:textId="69934B9C" w:rsidR="005C448A" w:rsidRPr="002418CF" w:rsidRDefault="005C448A" w:rsidP="00E910B6">
      <w:pPr>
        <w:rPr>
          <w:rFonts w:ascii="Segoe UI" w:hAnsi="Segoe UI" w:cs="Segoe UI"/>
          <w:sz w:val="22"/>
          <w:szCs w:val="22"/>
          <w:u w:val="single"/>
        </w:rPr>
      </w:pPr>
      <w:bookmarkStart w:id="34" w:name="_Hlk197356523"/>
      <w:r w:rsidRPr="002418CF">
        <w:rPr>
          <w:rFonts w:ascii="Segoe UI" w:hAnsi="Segoe UI" w:cs="Segoe UI"/>
          <w:sz w:val="22"/>
          <w:szCs w:val="22"/>
          <w:u w:val="single"/>
        </w:rPr>
        <w:t>People with a learning disability</w:t>
      </w:r>
      <w:r w:rsidR="00946ADF" w:rsidRPr="002418CF">
        <w:rPr>
          <w:rFonts w:ascii="Segoe UI" w:hAnsi="Segoe UI" w:cs="Segoe UI"/>
          <w:sz w:val="22"/>
          <w:szCs w:val="22"/>
          <w:u w:val="single"/>
        </w:rPr>
        <w:t xml:space="preserve"> and/or people with learning disability who are autistic</w:t>
      </w:r>
      <w:r w:rsidRPr="002418CF">
        <w:rPr>
          <w:rFonts w:ascii="Segoe UI" w:hAnsi="Segoe UI" w:cs="Segoe UI"/>
          <w:sz w:val="22"/>
          <w:szCs w:val="22"/>
          <w:u w:val="single"/>
        </w:rPr>
        <w:t>, including young people with learning disability/autism going through transition to adult social care</w:t>
      </w:r>
    </w:p>
    <w:p w14:paraId="452E9897" w14:textId="5EC0149A" w:rsidR="00946ADF" w:rsidRPr="002418CF" w:rsidRDefault="00946ADF" w:rsidP="00B97EAF">
      <w:pPr>
        <w:pStyle w:val="Numberedpara1202"/>
        <w:rPr>
          <w:szCs w:val="22"/>
        </w:rPr>
      </w:pPr>
      <w:r w:rsidRPr="00B97EAF">
        <w:t xml:space="preserve">The </w:t>
      </w:r>
      <w:r w:rsidR="004301FE">
        <w:t>Essex County Council</w:t>
      </w:r>
      <w:r w:rsidRPr="00B97EAF">
        <w:t xml:space="preserve"> Supported Living Demand Bulletin from October 2024 identified that of the 122 people with learning disability or autism seeking supported living (i.e. supported housing), 29% were people with complex support needs and 71% were people with non-complex support needs. Applying these percentages to the estimated need for supported living (supported housing) shown at </w:t>
      </w:r>
      <w:r w:rsidR="00F26B2B">
        <w:rPr>
          <w:szCs w:val="22"/>
          <w:highlight w:val="yellow"/>
        </w:rPr>
        <w:fldChar w:fldCharType="begin"/>
      </w:r>
      <w:r w:rsidR="00F26B2B">
        <w:instrText xml:space="preserve"> REF _Ref189050561 \h </w:instrText>
      </w:r>
      <w:r w:rsidR="00F26B2B">
        <w:rPr>
          <w:szCs w:val="22"/>
          <w:highlight w:val="yellow"/>
        </w:rPr>
      </w:r>
      <w:r w:rsidR="00F26B2B">
        <w:rPr>
          <w:szCs w:val="22"/>
          <w:highlight w:val="yellow"/>
        </w:rPr>
        <w:fldChar w:fldCharType="separate"/>
      </w:r>
      <w:r w:rsidR="00971C60" w:rsidRPr="002418CF">
        <w:t xml:space="preserve">Table </w:t>
      </w:r>
      <w:r w:rsidR="00971C60">
        <w:rPr>
          <w:noProof/>
        </w:rPr>
        <w:t>23</w:t>
      </w:r>
      <w:r w:rsidR="00F26B2B">
        <w:rPr>
          <w:szCs w:val="22"/>
          <w:highlight w:val="yellow"/>
        </w:rPr>
        <w:fldChar w:fldCharType="end"/>
      </w:r>
      <w:r w:rsidRPr="002418CF">
        <w:rPr>
          <w:szCs w:val="22"/>
        </w:rPr>
        <w:t>, suggests that:</w:t>
      </w:r>
    </w:p>
    <w:p w14:paraId="27A0A655" w14:textId="258AE22F" w:rsidR="00946ADF" w:rsidRPr="002418CF" w:rsidRDefault="00946ADF" w:rsidP="007E7BBE">
      <w:pPr>
        <w:pStyle w:val="bulletptsecondlineplus"/>
        <w:rPr>
          <w:szCs w:val="22"/>
        </w:rPr>
      </w:pPr>
      <w:r w:rsidRPr="007E7BBE">
        <w:t xml:space="preserve">Of the additional c.110 units of supported living needed by 2029, 32 are estimated to be required for people with complex support needs, 78 are estimated be required for people with non-complex support needs </w:t>
      </w:r>
    </w:p>
    <w:p w14:paraId="5919DDAC" w14:textId="5C13F0FA" w:rsidR="00946ADF" w:rsidRPr="002418CF" w:rsidRDefault="00946ADF" w:rsidP="007E7BBE">
      <w:pPr>
        <w:pStyle w:val="bulletptsecondlineplus"/>
        <w:rPr>
          <w:szCs w:val="22"/>
        </w:rPr>
      </w:pPr>
      <w:r w:rsidRPr="007E7BBE">
        <w:t>Of the additional c.220 units of supported living needed by 20</w:t>
      </w:r>
      <w:r w:rsidR="00666C15" w:rsidRPr="002418CF">
        <w:rPr>
          <w:szCs w:val="22"/>
        </w:rPr>
        <w:t>34</w:t>
      </w:r>
      <w:r w:rsidRPr="002418CF">
        <w:rPr>
          <w:szCs w:val="22"/>
        </w:rPr>
        <w:t xml:space="preserve">, 64 are estimated to be required for people with complex support needs, 156 are estimated be required for people with non-complex support needs </w:t>
      </w:r>
    </w:p>
    <w:p w14:paraId="505A04AC" w14:textId="041080BD" w:rsidR="00946ADF" w:rsidRPr="002418CF" w:rsidRDefault="00946ADF" w:rsidP="007E7BBE">
      <w:pPr>
        <w:pStyle w:val="bulletptsecondlineplus"/>
        <w:rPr>
          <w:szCs w:val="22"/>
        </w:rPr>
      </w:pPr>
      <w:r w:rsidRPr="007E7BBE">
        <w:t>Of the additional c.320 units of supported living needed by 20</w:t>
      </w:r>
      <w:r w:rsidR="00666C15" w:rsidRPr="002418CF">
        <w:rPr>
          <w:szCs w:val="22"/>
        </w:rPr>
        <w:t>3</w:t>
      </w:r>
      <w:r w:rsidRPr="002418CF">
        <w:rPr>
          <w:szCs w:val="22"/>
        </w:rPr>
        <w:t xml:space="preserve">9, 93 are estimated to be required for people with complex support needs, 227 are estimated be required for people with non-complex support needs </w:t>
      </w:r>
    </w:p>
    <w:p w14:paraId="0AC9BD0F" w14:textId="08910CA2" w:rsidR="00E910B6" w:rsidRDefault="00946ADF" w:rsidP="00B97EAF">
      <w:pPr>
        <w:pStyle w:val="Numberedpara1202"/>
        <w:rPr>
          <w:szCs w:val="22"/>
        </w:rPr>
      </w:pPr>
      <w:r w:rsidRPr="002418CF">
        <w:t xml:space="preserve">There is a requirement to expand the capacity of the current Shared Lives scheme to </w:t>
      </w:r>
      <w:r w:rsidR="00510682">
        <w:t xml:space="preserve">recruit additional hosts to </w:t>
      </w:r>
      <w:r w:rsidRPr="002418CF">
        <w:t xml:space="preserve">accommodate an additional c.90 people with a learning disability and/or people with learning disability who are autistic over the </w:t>
      </w:r>
      <w:r w:rsidR="00666C15" w:rsidRPr="002418CF">
        <w:rPr>
          <w:szCs w:val="22"/>
        </w:rPr>
        <w:t>period to 2039</w:t>
      </w:r>
      <w:r w:rsidRPr="002418CF">
        <w:rPr>
          <w:szCs w:val="22"/>
        </w:rPr>
        <w:t xml:space="preserve">. </w:t>
      </w:r>
    </w:p>
    <w:p w14:paraId="1EA596C7" w14:textId="7B120DAB" w:rsidR="005756BE" w:rsidRPr="002D77C1" w:rsidRDefault="005756BE" w:rsidP="005756BE">
      <w:pPr>
        <w:pStyle w:val="Numberedpara1202"/>
      </w:pPr>
      <w:r w:rsidRPr="002D77C1">
        <w:t xml:space="preserve">Over the period to 2039 it is estimated that approximately 110 people with a learning disability and/or people with learning disability who are autistic will </w:t>
      </w:r>
      <w:r>
        <w:t xml:space="preserve">need to </w:t>
      </w:r>
      <w:r w:rsidRPr="002D77C1">
        <w:t xml:space="preserve">live in mainstream housing (most likely general needs social housing) with a package of care/support funded by </w:t>
      </w:r>
      <w:r w:rsidR="004301FE">
        <w:t>Essex County Council</w:t>
      </w:r>
      <w:r w:rsidRPr="002D77C1">
        <w:t xml:space="preserve">. </w:t>
      </w:r>
    </w:p>
    <w:p w14:paraId="6BF5144D" w14:textId="6FC698A8" w:rsidR="00666C15" w:rsidRPr="002418CF" w:rsidRDefault="00666C15" w:rsidP="00B97EAF">
      <w:pPr>
        <w:pStyle w:val="Numberedpara1202"/>
      </w:pPr>
      <w:r w:rsidRPr="002418CF">
        <w:t xml:space="preserve">The evidence indicates a need for 56 units of </w:t>
      </w:r>
      <w:r w:rsidR="000969B3">
        <w:t>h</w:t>
      </w:r>
      <w:r w:rsidRPr="002418CF">
        <w:t xml:space="preserve">ousing </w:t>
      </w:r>
      <w:r w:rsidR="000969B3">
        <w:t>r</w:t>
      </w:r>
      <w:r w:rsidRPr="002418CF">
        <w:t xml:space="preserve">elated </w:t>
      </w:r>
      <w:r w:rsidR="000969B3">
        <w:t>s</w:t>
      </w:r>
      <w:r w:rsidRPr="002418CF">
        <w:t>upport</w:t>
      </w:r>
      <w:r w:rsidR="000969B3">
        <w:t xml:space="preserve"> for people with learning disability</w:t>
      </w:r>
      <w:r w:rsidRPr="002418CF">
        <w:t xml:space="preserve"> by 2039, an increase of 15 units (compared with 2024). </w:t>
      </w:r>
      <w:r w:rsidR="00D84961">
        <w:t xml:space="preserve">This </w:t>
      </w:r>
      <w:r w:rsidR="001F666F">
        <w:t xml:space="preserve">is </w:t>
      </w:r>
      <w:r w:rsidR="00D84961">
        <w:t xml:space="preserve">separate and </w:t>
      </w:r>
      <w:r w:rsidR="001F666F">
        <w:t>i</w:t>
      </w:r>
      <w:r w:rsidR="00D84961">
        <w:t xml:space="preserve">n addition to the estimated additional need for supported living (supported housing). </w:t>
      </w:r>
      <w:r>
        <w:t>There is need for additional capacity in the North</w:t>
      </w:r>
      <w:r w:rsidR="001A347B">
        <w:t>-</w:t>
      </w:r>
      <w:r>
        <w:t>East and West Quadrants (where there is currently no housing re</w:t>
      </w:r>
      <w:r w:rsidR="001F666F">
        <w:t>lated</w:t>
      </w:r>
      <w:r>
        <w:t xml:space="preserve"> support provision</w:t>
      </w:r>
      <w:r w:rsidR="000969B3">
        <w:t xml:space="preserve"> for people with</w:t>
      </w:r>
      <w:r w:rsidR="00474D61">
        <w:t xml:space="preserve"> learning disability</w:t>
      </w:r>
      <w:r>
        <w:t>).</w:t>
      </w:r>
    </w:p>
    <w:p w14:paraId="3946CAC2" w14:textId="77777777" w:rsidR="00A15F28" w:rsidRDefault="00A15F28" w:rsidP="00A15F28">
      <w:pPr>
        <w:pStyle w:val="Numberedpara1202"/>
      </w:pPr>
      <w:r w:rsidRPr="002D77C1">
        <w:t xml:space="preserve">To meet this identified need for supported and specialist housing and accommodation, there is likely to be a need to develop commissioning intentions that set out this evidence base to stimulate responses from housing and support providers. </w:t>
      </w:r>
    </w:p>
    <w:p w14:paraId="22ED5829" w14:textId="3E849CDD" w:rsidR="00A626ED" w:rsidRDefault="004301FE" w:rsidP="00A15F28">
      <w:pPr>
        <w:pStyle w:val="Numberedpara1202"/>
      </w:pPr>
      <w:r>
        <w:lastRenderedPageBreak/>
        <w:t>Essex County Council</w:t>
      </w:r>
      <w:r w:rsidR="001978C8">
        <w:t>’</w:t>
      </w:r>
      <w:r w:rsidR="00B72DE9">
        <w:t>s c</w:t>
      </w:r>
      <w:r w:rsidR="001A3268">
        <w:t>ommissioners note</w:t>
      </w:r>
      <w:r w:rsidR="00B72DE9">
        <w:t xml:space="preserve"> that:</w:t>
      </w:r>
    </w:p>
    <w:p w14:paraId="427B43E1" w14:textId="61165724" w:rsidR="00965152" w:rsidRPr="00965152" w:rsidRDefault="004301FE" w:rsidP="0038291F">
      <w:pPr>
        <w:pStyle w:val="ListParagraph"/>
        <w:numPr>
          <w:ilvl w:val="0"/>
          <w:numId w:val="49"/>
        </w:numPr>
        <w:rPr>
          <w:rFonts w:ascii="Segoe UI" w:hAnsi="Segoe UI" w:cs="Segoe UI"/>
          <w:sz w:val="22"/>
          <w:szCs w:val="22"/>
        </w:rPr>
      </w:pPr>
      <w:r>
        <w:rPr>
          <w:rFonts w:ascii="Segoe UI" w:hAnsi="Segoe UI" w:cs="Segoe UI"/>
          <w:sz w:val="22"/>
          <w:szCs w:val="22"/>
        </w:rPr>
        <w:t>Essex County Council</w:t>
      </w:r>
      <w:r w:rsidR="00965152" w:rsidRPr="00965152">
        <w:rPr>
          <w:rFonts w:ascii="Segoe UI" w:hAnsi="Segoe UI" w:cs="Segoe UI"/>
          <w:sz w:val="22"/>
          <w:szCs w:val="22"/>
        </w:rPr>
        <w:t xml:space="preserve"> provides regular Supported Living demand information to the market to enable them to make decisions on where to develop new services, and works closely with providers, landlords and developers on their development proposals to ensure the proposal meets local demand, are of good quality and are sustainable in the long term</w:t>
      </w:r>
    </w:p>
    <w:p w14:paraId="14B588BC" w14:textId="5389693F" w:rsidR="00965152" w:rsidRPr="00965152" w:rsidRDefault="00965152" w:rsidP="0038291F">
      <w:pPr>
        <w:pStyle w:val="ListParagraph"/>
        <w:numPr>
          <w:ilvl w:val="0"/>
          <w:numId w:val="49"/>
        </w:numPr>
        <w:rPr>
          <w:rFonts w:ascii="Segoe UI" w:hAnsi="Segoe UI" w:cs="Segoe UI"/>
          <w:sz w:val="22"/>
          <w:szCs w:val="22"/>
        </w:rPr>
      </w:pPr>
      <w:r w:rsidRPr="00965152">
        <w:rPr>
          <w:rFonts w:ascii="Segoe UI" w:hAnsi="Segoe UI" w:cs="Segoe UI"/>
          <w:sz w:val="22"/>
          <w:szCs w:val="22"/>
        </w:rPr>
        <w:t xml:space="preserve">The need identified in the report will feed through to </w:t>
      </w:r>
      <w:r w:rsidR="004301FE">
        <w:rPr>
          <w:rFonts w:ascii="Segoe UI" w:hAnsi="Segoe UI" w:cs="Segoe UI"/>
          <w:sz w:val="22"/>
          <w:szCs w:val="22"/>
        </w:rPr>
        <w:t>Essex County Council</w:t>
      </w:r>
      <w:r w:rsidR="00AF5968">
        <w:rPr>
          <w:rFonts w:ascii="Segoe UI" w:hAnsi="Segoe UI" w:cs="Segoe UI"/>
          <w:sz w:val="22"/>
          <w:szCs w:val="22"/>
        </w:rPr>
        <w:t>’</w:t>
      </w:r>
      <w:r w:rsidRPr="00965152">
        <w:rPr>
          <w:rFonts w:ascii="Segoe UI" w:hAnsi="Segoe UI" w:cs="Segoe UI"/>
          <w:sz w:val="22"/>
          <w:szCs w:val="22"/>
        </w:rPr>
        <w:t>s regular demand information communications with the market to ensure that any areas of need or gaps are identified</w:t>
      </w:r>
    </w:p>
    <w:p w14:paraId="2D883E52" w14:textId="533D5603" w:rsidR="00B72DE9" w:rsidRDefault="00173A7A" w:rsidP="0038291F">
      <w:pPr>
        <w:pStyle w:val="ListParagraph"/>
        <w:numPr>
          <w:ilvl w:val="0"/>
          <w:numId w:val="49"/>
        </w:numPr>
        <w:rPr>
          <w:rFonts w:ascii="Segoe UI" w:hAnsi="Segoe UI" w:cs="Segoe UI"/>
          <w:sz w:val="22"/>
          <w:szCs w:val="22"/>
        </w:rPr>
      </w:pPr>
      <w:r w:rsidRPr="00965152">
        <w:rPr>
          <w:rFonts w:ascii="Segoe UI" w:hAnsi="Segoe UI" w:cs="Segoe UI"/>
          <w:sz w:val="22"/>
          <w:szCs w:val="22"/>
        </w:rPr>
        <w:t>Also,</w:t>
      </w:r>
      <w:r w:rsidR="00965152" w:rsidRPr="00965152">
        <w:rPr>
          <w:rFonts w:ascii="Segoe UI" w:hAnsi="Segoe UI" w:cs="Segoe UI"/>
          <w:sz w:val="22"/>
          <w:szCs w:val="22"/>
        </w:rPr>
        <w:t xml:space="preserve"> in conjunction with Essex Housing, </w:t>
      </w:r>
      <w:r w:rsidR="004301FE">
        <w:rPr>
          <w:rFonts w:ascii="Segoe UI" w:hAnsi="Segoe UI" w:cs="Segoe UI"/>
          <w:sz w:val="22"/>
          <w:szCs w:val="22"/>
        </w:rPr>
        <w:t>Essex County Council</w:t>
      </w:r>
      <w:r w:rsidR="00965152" w:rsidRPr="00965152">
        <w:rPr>
          <w:rFonts w:ascii="Segoe UI" w:hAnsi="Segoe UI" w:cs="Segoe UI"/>
          <w:sz w:val="22"/>
          <w:szCs w:val="22"/>
        </w:rPr>
        <w:t xml:space="preserve"> continues to develop a small amount of new, purpose</w:t>
      </w:r>
      <w:r w:rsidR="00BD1B0E">
        <w:rPr>
          <w:rFonts w:ascii="Segoe UI" w:hAnsi="Segoe UI" w:cs="Segoe UI"/>
          <w:sz w:val="22"/>
          <w:szCs w:val="22"/>
        </w:rPr>
        <w:t>-</w:t>
      </w:r>
      <w:r w:rsidR="00965152" w:rsidRPr="00965152">
        <w:rPr>
          <w:rFonts w:ascii="Segoe UI" w:hAnsi="Segoe UI" w:cs="Segoe UI"/>
          <w:sz w:val="22"/>
          <w:szCs w:val="22"/>
        </w:rPr>
        <w:t>built Supported Living schemes</w:t>
      </w:r>
      <w:r w:rsidR="00BD1B0E">
        <w:rPr>
          <w:rFonts w:ascii="Segoe UI" w:hAnsi="Segoe UI" w:cs="Segoe UI"/>
          <w:sz w:val="22"/>
          <w:szCs w:val="22"/>
        </w:rPr>
        <w:t>;</w:t>
      </w:r>
      <w:r w:rsidR="00965152" w:rsidRPr="00965152">
        <w:rPr>
          <w:rFonts w:ascii="Segoe UI" w:hAnsi="Segoe UI" w:cs="Segoe UI"/>
          <w:sz w:val="22"/>
          <w:szCs w:val="22"/>
        </w:rPr>
        <w:t xml:space="preserve"> the report will also inform the planning decisions for these</w:t>
      </w:r>
    </w:p>
    <w:p w14:paraId="5E3DAD21" w14:textId="77777777" w:rsidR="0020637D" w:rsidRPr="0020637D" w:rsidRDefault="0020637D" w:rsidP="0020637D">
      <w:pPr>
        <w:pStyle w:val="ListParagraph"/>
        <w:ind w:left="1080"/>
        <w:rPr>
          <w:rFonts w:ascii="Segoe UI" w:hAnsi="Segoe UI" w:cs="Segoe UI"/>
          <w:sz w:val="22"/>
          <w:szCs w:val="22"/>
        </w:rPr>
      </w:pPr>
    </w:p>
    <w:p w14:paraId="1A93CE09" w14:textId="53D0C97F" w:rsidR="005C448A" w:rsidRPr="002418CF" w:rsidRDefault="005C448A" w:rsidP="00E910B6">
      <w:pPr>
        <w:rPr>
          <w:rFonts w:ascii="Segoe UI" w:hAnsi="Segoe UI" w:cs="Segoe UI"/>
          <w:sz w:val="22"/>
          <w:szCs w:val="22"/>
          <w:u w:val="single"/>
        </w:rPr>
      </w:pPr>
      <w:r w:rsidRPr="001C4E5C">
        <w:rPr>
          <w:rFonts w:ascii="Segoe UI" w:hAnsi="Segoe UI" w:cs="Segoe UI"/>
          <w:sz w:val="22"/>
          <w:szCs w:val="22"/>
          <w:u w:val="single"/>
        </w:rPr>
        <w:t>Autistic people</w:t>
      </w:r>
    </w:p>
    <w:p w14:paraId="7915FF69" w14:textId="77413199" w:rsidR="00E910B6" w:rsidRPr="002418CF" w:rsidRDefault="00DD120D" w:rsidP="00B97EAF">
      <w:pPr>
        <w:pStyle w:val="Numberedpara1202"/>
        <w:rPr>
          <w:szCs w:val="22"/>
        </w:rPr>
      </w:pPr>
      <w:r w:rsidRPr="002418CF">
        <w:t xml:space="preserve">It is likely that </w:t>
      </w:r>
      <w:proofErr w:type="gramStart"/>
      <w:r w:rsidRPr="002418CF">
        <w:t>a majority of</w:t>
      </w:r>
      <w:proofErr w:type="gramEnd"/>
      <w:r w:rsidRPr="002418CF">
        <w:t xml:space="preserve"> the estimated population of autistic people in Essex are unlikely to </w:t>
      </w:r>
      <w:r w:rsidR="00BE0E92">
        <w:t xml:space="preserve">draw on adult social care </w:t>
      </w:r>
      <w:r w:rsidRPr="002418CF">
        <w:t xml:space="preserve">support from </w:t>
      </w:r>
      <w:r w:rsidR="004301FE">
        <w:t>Essex County Council</w:t>
      </w:r>
      <w:r w:rsidRPr="002418CF">
        <w:t>.</w:t>
      </w:r>
    </w:p>
    <w:p w14:paraId="0F182CD3" w14:textId="490FFBA1" w:rsidR="00373366" w:rsidRPr="002418CF" w:rsidRDefault="00373366" w:rsidP="00B97EAF">
      <w:pPr>
        <w:pStyle w:val="Numberedpara1202"/>
      </w:pPr>
      <w:r w:rsidRPr="002418CF">
        <w:t xml:space="preserve">It is anticipated that </w:t>
      </w:r>
      <w:proofErr w:type="gramStart"/>
      <w:r w:rsidRPr="002418CF">
        <w:t>the majority of</w:t>
      </w:r>
      <w:proofErr w:type="gramEnd"/>
      <w:r w:rsidRPr="002418CF">
        <w:t xml:space="preserve"> this </w:t>
      </w:r>
      <w:r>
        <w:t xml:space="preserve">population are unlikely to require supported and specialist housing and accommodation. </w:t>
      </w:r>
      <w:r w:rsidR="3F83D3AA">
        <w:t>Where</w:t>
      </w:r>
      <w:r w:rsidR="00352335">
        <w:t xml:space="preserve"> </w:t>
      </w:r>
      <w:r w:rsidR="00D95732">
        <w:t xml:space="preserve">autistic </w:t>
      </w:r>
      <w:r w:rsidR="3F83D3AA">
        <w:t>people with</w:t>
      </w:r>
      <w:r w:rsidR="1DB25E00">
        <w:t xml:space="preserve"> complex needs </w:t>
      </w:r>
      <w:r w:rsidR="00D95732">
        <w:t>who also have learning disability</w:t>
      </w:r>
      <w:r w:rsidR="00352335">
        <w:t xml:space="preserve"> do have a need for supported and specialist housing and accommodation</w:t>
      </w:r>
      <w:r w:rsidR="00D95732">
        <w:t xml:space="preserve">, </w:t>
      </w:r>
      <w:r w:rsidR="001F4345">
        <w:t>this need</w:t>
      </w:r>
      <w:r w:rsidR="1DB25E00">
        <w:t xml:space="preserve"> </w:t>
      </w:r>
      <w:r w:rsidR="001F4345">
        <w:t xml:space="preserve">is </w:t>
      </w:r>
      <w:r w:rsidR="1DB25E00">
        <w:t xml:space="preserve">included </w:t>
      </w:r>
      <w:r w:rsidR="3A384AA0">
        <w:t>in table</w:t>
      </w:r>
      <w:r w:rsidR="001F4345">
        <w:t xml:space="preserve"> 1</w:t>
      </w:r>
      <w:r w:rsidR="3A384AA0">
        <w:t>.</w:t>
      </w:r>
      <w:r>
        <w:t xml:space="preserve"> </w:t>
      </w:r>
      <w:r w:rsidR="7C539703">
        <w:t>Additionally</w:t>
      </w:r>
      <w:r>
        <w:t xml:space="preserve">, based on the evidence summarised above </w:t>
      </w:r>
      <w:r w:rsidR="10AE8DF6">
        <w:t xml:space="preserve">where </w:t>
      </w:r>
      <w:r w:rsidR="001F4345">
        <w:t>autistic people</w:t>
      </w:r>
      <w:r w:rsidR="007F757C">
        <w:t xml:space="preserve"> </w:t>
      </w:r>
      <w:r>
        <w:t xml:space="preserve">may </w:t>
      </w:r>
      <w:r w:rsidR="7076E2F0">
        <w:t xml:space="preserve">experience housing need, this </w:t>
      </w:r>
      <w:r>
        <w:t>may include:</w:t>
      </w:r>
    </w:p>
    <w:p w14:paraId="2D7C6249" w14:textId="10CDA558" w:rsidR="00373366" w:rsidRPr="001C4E5C" w:rsidRDefault="3E50198A" w:rsidP="007E7BBE">
      <w:pPr>
        <w:pStyle w:val="bulletptsecondlineplus"/>
      </w:pPr>
      <w:r>
        <w:t xml:space="preserve">Where income is limited (including those autistic people who employment is limited by their condition), </w:t>
      </w:r>
      <w:r w:rsidR="223B9353">
        <w:t>a</w:t>
      </w:r>
      <w:r w:rsidR="00373366">
        <w:t xml:space="preserve">ccess to predominantly affordable housing to rent, i.e. </w:t>
      </w:r>
      <w:r w:rsidR="00373366" w:rsidRPr="001C4E5C">
        <w:t>social housing from a housing association or local authority to rent</w:t>
      </w:r>
    </w:p>
    <w:p w14:paraId="17D356E0" w14:textId="3C4CDCFD" w:rsidR="00373366" w:rsidRPr="001C4E5C" w:rsidRDefault="00373366" w:rsidP="007E7BBE">
      <w:pPr>
        <w:pStyle w:val="bulletptsecondlineplus"/>
        <w:rPr>
          <w:szCs w:val="22"/>
        </w:rPr>
      </w:pPr>
      <w:r w:rsidRPr="001C4E5C">
        <w:t>Potentially, support to access social housing, particularly in relation to using choice-based lettings systems</w:t>
      </w:r>
    </w:p>
    <w:p w14:paraId="21B88660" w14:textId="6BC69C57" w:rsidR="00373366" w:rsidRPr="001C4E5C" w:rsidRDefault="00373366" w:rsidP="007E7BBE">
      <w:pPr>
        <w:pStyle w:val="bulletptsecondlineplus"/>
        <w:rPr>
          <w:szCs w:val="22"/>
        </w:rPr>
      </w:pPr>
      <w:r w:rsidRPr="001C4E5C">
        <w:t xml:space="preserve">In some instances, ‘sensitive’ </w:t>
      </w:r>
      <w:proofErr w:type="spellStart"/>
      <w:r w:rsidRPr="001C4E5C">
        <w:t>lets</w:t>
      </w:r>
      <w:proofErr w:type="spellEnd"/>
      <w:r w:rsidRPr="001C4E5C">
        <w:t xml:space="preserve"> to ensure that people are not housed in locations where they may be vulnerable to abuse and/or hate crime</w:t>
      </w:r>
    </w:p>
    <w:p w14:paraId="350BAD64" w14:textId="7F7CA364" w:rsidR="008D52F3" w:rsidRPr="002D77C1" w:rsidRDefault="008D52F3" w:rsidP="008D52F3">
      <w:pPr>
        <w:pStyle w:val="Numberedpara1202"/>
      </w:pPr>
      <w:r w:rsidRPr="002D77C1">
        <w:t>In circumstances where people do not have Care Act eligible needs, some people may benefit from a floating housing support service</w:t>
      </w:r>
      <w:r w:rsidR="007F757C">
        <w:t>.</w:t>
      </w:r>
    </w:p>
    <w:p w14:paraId="7F0B28D9" w14:textId="77777777" w:rsidR="008D52F3" w:rsidRPr="002418CF" w:rsidRDefault="008D52F3" w:rsidP="00E910B6">
      <w:pPr>
        <w:rPr>
          <w:rFonts w:ascii="Segoe UI" w:hAnsi="Segoe UI" w:cs="Segoe UI"/>
          <w:sz w:val="22"/>
          <w:szCs w:val="22"/>
        </w:rPr>
      </w:pPr>
    </w:p>
    <w:p w14:paraId="3353FD32" w14:textId="15F5FBD2" w:rsidR="005C448A" w:rsidRPr="002418CF" w:rsidRDefault="00B43AF6" w:rsidP="00E910B6">
      <w:pPr>
        <w:rPr>
          <w:rFonts w:ascii="Segoe UI" w:hAnsi="Segoe UI" w:cs="Segoe UI"/>
          <w:sz w:val="22"/>
          <w:szCs w:val="22"/>
          <w:u w:val="single"/>
        </w:rPr>
      </w:pPr>
      <w:r w:rsidRPr="002418CF">
        <w:rPr>
          <w:rFonts w:ascii="Segoe UI" w:hAnsi="Segoe UI" w:cs="Segoe UI"/>
          <w:sz w:val="22"/>
          <w:szCs w:val="22"/>
          <w:u w:val="single"/>
        </w:rPr>
        <w:t>Vulnerable young people</w:t>
      </w:r>
    </w:p>
    <w:p w14:paraId="2CC97290" w14:textId="1EBF840A" w:rsidR="00B43AF6" w:rsidRDefault="00B43AF6" w:rsidP="00B97EAF">
      <w:pPr>
        <w:pStyle w:val="Numberedpara1202"/>
      </w:pPr>
      <w:r w:rsidRPr="00B97EAF">
        <w:t xml:space="preserve">There is a need for supported housing that is designated for young people including </w:t>
      </w:r>
      <w:r w:rsidRPr="00B97EAF" w:rsidDel="007179FD">
        <w:t xml:space="preserve">care </w:t>
      </w:r>
      <w:r w:rsidRPr="00B97EAF">
        <w:t xml:space="preserve">experienced young people (care leavers) for whom </w:t>
      </w:r>
      <w:r w:rsidR="004301FE">
        <w:t>Essex County Council</w:t>
      </w:r>
      <w:r w:rsidRPr="00B97EAF">
        <w:t xml:space="preserve"> has corporate parenting responsibilities including Separated Migrant Children, </w:t>
      </w:r>
      <w:r w:rsidR="00E86E0E">
        <w:t xml:space="preserve">young people aged </w:t>
      </w:r>
      <w:r w:rsidRPr="00B97EAF">
        <w:t xml:space="preserve">16-17 at risk of homelessness, vulnerable young parents and other vulnerable </w:t>
      </w:r>
      <w:r w:rsidR="00A54BF4" w:rsidRPr="00B97EAF">
        <w:t>18–21-year-olds</w:t>
      </w:r>
      <w:r w:rsidRPr="00B97EAF">
        <w:t>.</w:t>
      </w:r>
    </w:p>
    <w:p w14:paraId="6B65916B" w14:textId="4E8F4D31" w:rsidR="00917351" w:rsidRPr="00B97EAF" w:rsidRDefault="004301FE" w:rsidP="0013207E">
      <w:pPr>
        <w:pStyle w:val="Numberedpara1202"/>
      </w:pPr>
      <w:r>
        <w:lastRenderedPageBreak/>
        <w:t>Essex County Council</w:t>
      </w:r>
      <w:r w:rsidR="00917351" w:rsidRPr="008D564E">
        <w:t xml:space="preserve"> commissions a housing related support service for young people with support needs in Essex. </w:t>
      </w:r>
      <w:r w:rsidR="00917351">
        <w:t>T</w:t>
      </w:r>
      <w:r w:rsidR="00917351" w:rsidRPr="008E44E5">
        <w:t xml:space="preserve">he commissioned </w:t>
      </w:r>
      <w:r w:rsidR="00917351">
        <w:t>housing related support</w:t>
      </w:r>
      <w:r w:rsidR="00917351" w:rsidRPr="008E44E5">
        <w:t xml:space="preserve"> service is called </w:t>
      </w:r>
      <w:r w:rsidR="00917351">
        <w:t xml:space="preserve">the </w:t>
      </w:r>
      <w:r w:rsidR="00917351" w:rsidRPr="008E44E5">
        <w:t xml:space="preserve">‘Essex </w:t>
      </w:r>
      <w:r w:rsidR="00917351">
        <w:t xml:space="preserve">Nacro Education Support and Transition (NEST)’ service. </w:t>
      </w:r>
    </w:p>
    <w:p w14:paraId="064D85D9" w14:textId="048FD351" w:rsidR="00863107" w:rsidRDefault="00B43AF6" w:rsidP="00863107">
      <w:pPr>
        <w:pStyle w:val="Numberedpara1202"/>
      </w:pPr>
      <w:r w:rsidRPr="00B97EAF">
        <w:t xml:space="preserve">The </w:t>
      </w:r>
      <w:r w:rsidR="00863107">
        <w:t xml:space="preserve">estimated additional need for supported housing at 2025/26 is 63 units. By 2029/30 the estimated additional need for supported housing </w:t>
      </w:r>
      <w:r w:rsidR="00382AF5">
        <w:t>is</w:t>
      </w:r>
      <w:r w:rsidR="00863107">
        <w:t xml:space="preserve"> 77 units</w:t>
      </w:r>
      <w:r w:rsidR="00EA4478">
        <w:t>.</w:t>
      </w:r>
    </w:p>
    <w:p w14:paraId="6714833D" w14:textId="675988D8" w:rsidR="00863107" w:rsidRDefault="00863107" w:rsidP="00863107">
      <w:pPr>
        <w:pStyle w:val="Numberedpara1202"/>
      </w:pPr>
      <w:r>
        <w:t xml:space="preserve">It should be noted that this estimated additional need for 77 supported housing units (in addition to the currently available 199 units of supported housing) could be met within the scope of the existing NEST contract, which has an upper capacity of 270 units (compared to the 199 units currently being provided). </w:t>
      </w:r>
    </w:p>
    <w:p w14:paraId="5825FB48" w14:textId="682E0655" w:rsidR="00B43AF6" w:rsidRPr="00417082" w:rsidRDefault="00B43AF6" w:rsidP="00863107">
      <w:pPr>
        <w:pStyle w:val="Numberedpara1202"/>
      </w:pPr>
      <w:proofErr w:type="gramStart"/>
      <w:r w:rsidRPr="00417082">
        <w:t>The majority of</w:t>
      </w:r>
      <w:proofErr w:type="gramEnd"/>
      <w:r w:rsidRPr="00417082">
        <w:t xml:space="preserve"> young people leaving supported housing will require move-on housing. There is a need for 1</w:t>
      </w:r>
      <w:r w:rsidR="001342E2" w:rsidRPr="00417082">
        <w:t>1</w:t>
      </w:r>
      <w:r w:rsidR="0061422B">
        <w:t>7</w:t>
      </w:r>
      <w:r w:rsidRPr="00417082">
        <w:t xml:space="preserve"> units of general needs housing (a mix of general needs social housing and private rented sector housing) for move on from supported housing per annum</w:t>
      </w:r>
      <w:r w:rsidR="009E46AA" w:rsidRPr="00417082">
        <w:t xml:space="preserve"> (at 2024/25)</w:t>
      </w:r>
      <w:r w:rsidR="00417082" w:rsidRPr="00417082">
        <w:t xml:space="preserve"> increasing to 12</w:t>
      </w:r>
      <w:r w:rsidR="008F146A">
        <w:t>8</w:t>
      </w:r>
      <w:r w:rsidR="00417082" w:rsidRPr="00417082">
        <w:t xml:space="preserve"> units of general needs housing</w:t>
      </w:r>
      <w:r w:rsidR="00F73715">
        <w:t xml:space="preserve"> </w:t>
      </w:r>
      <w:r w:rsidR="00417082" w:rsidRPr="00417082">
        <w:t>(by 2029/30)</w:t>
      </w:r>
      <w:r w:rsidRPr="00417082">
        <w:t xml:space="preserve">. </w:t>
      </w:r>
    </w:p>
    <w:p w14:paraId="22368053" w14:textId="5E2F13F6" w:rsidR="003130B5" w:rsidRDefault="003130B5" w:rsidP="003130B5">
      <w:pPr>
        <w:pStyle w:val="Numberedpara1202"/>
      </w:pPr>
      <w:r w:rsidRPr="00C85552">
        <w:t>It is a particular challenge for the housing providers delivering supported housing for young people to be able to access sufficient general needs housing, both in the social housing sector and in the private rented sector, to assist young people to move on from supported housing. This is likely to require further growth in the development of housing for social and affordable rent in Essex and in its successor unitary councils.</w:t>
      </w:r>
      <w:r>
        <w:t xml:space="preserve"> However, s</w:t>
      </w:r>
      <w:r w:rsidRPr="00C30B4D">
        <w:t>ocial rent is currently a challenge for R</w:t>
      </w:r>
      <w:r w:rsidR="00D0162B">
        <w:t xml:space="preserve">egistered </w:t>
      </w:r>
      <w:r w:rsidRPr="00C30B4D">
        <w:t>P</w:t>
      </w:r>
      <w:r w:rsidR="00D0162B">
        <w:t>rovider</w:t>
      </w:r>
      <w:r w:rsidRPr="00C30B4D">
        <w:t xml:space="preserve">s and </w:t>
      </w:r>
      <w:r>
        <w:t>c</w:t>
      </w:r>
      <w:r w:rsidRPr="00C30B4D">
        <w:t xml:space="preserve">ouncil </w:t>
      </w:r>
      <w:r>
        <w:t>h</w:t>
      </w:r>
      <w:r w:rsidRPr="00C30B4D">
        <w:t>ouse building in terms of viability. Most new schemes are affordable rent</w:t>
      </w:r>
      <w:r w:rsidR="00AA3954">
        <w:t xml:space="preserve"> (80% of the market rent)</w:t>
      </w:r>
      <w:r w:rsidR="00453360">
        <w:t xml:space="preserve"> which may not be affordable for this </w:t>
      </w:r>
      <w:r w:rsidR="00D02BCE">
        <w:t>population group</w:t>
      </w:r>
      <w:r w:rsidRPr="00C30B4D">
        <w:t>.</w:t>
      </w:r>
    </w:p>
    <w:p w14:paraId="24F7C137" w14:textId="786C5B0D" w:rsidR="000811E2" w:rsidRPr="000811E2" w:rsidRDefault="004301FE" w:rsidP="000811E2">
      <w:pPr>
        <w:pStyle w:val="Numberedpara1202"/>
      </w:pPr>
      <w:r>
        <w:t>Essex County Council</w:t>
      </w:r>
      <w:r w:rsidR="000811E2" w:rsidRPr="000811E2">
        <w:t xml:space="preserve"> commissioners note that the NEST contract runs until 2027 with the option to extend for up to 2 years. There is provision within the contract to increase the number of accommodation units should this be required. </w:t>
      </w:r>
      <w:r>
        <w:t>Essex County Council</w:t>
      </w:r>
      <w:r w:rsidR="000811E2" w:rsidRPr="000811E2">
        <w:t xml:space="preserve"> is currently working with the NEST provider to identify additional accommodation units in the areas where </w:t>
      </w:r>
      <w:r w:rsidR="00D040E9">
        <w:t>there are</w:t>
      </w:r>
      <w:r w:rsidR="000811E2" w:rsidRPr="000811E2">
        <w:t xml:space="preserve"> currently waiting lists for the scheme. </w:t>
      </w:r>
      <w:r w:rsidR="009E6A0D">
        <w:t>Commissioners</w:t>
      </w:r>
      <w:r w:rsidR="000811E2" w:rsidRPr="000811E2">
        <w:t xml:space="preserve"> will continue to closely monitor referrals into the service and occupancy levels.</w:t>
      </w:r>
    </w:p>
    <w:p w14:paraId="03E0C425" w14:textId="77777777" w:rsidR="003130B5" w:rsidRPr="002418CF" w:rsidRDefault="003130B5" w:rsidP="00B43AF6">
      <w:pPr>
        <w:pStyle w:val="Numberedpara1202"/>
        <w:numPr>
          <w:ilvl w:val="0"/>
          <w:numId w:val="0"/>
        </w:numPr>
        <w:spacing w:line="254" w:lineRule="auto"/>
        <w:rPr>
          <w:szCs w:val="22"/>
        </w:rPr>
      </w:pPr>
    </w:p>
    <w:p w14:paraId="38253D68" w14:textId="7A27AED4" w:rsidR="005C448A" w:rsidRPr="002418CF" w:rsidRDefault="005C448A" w:rsidP="00E910B6">
      <w:pPr>
        <w:rPr>
          <w:rFonts w:ascii="Segoe UI" w:hAnsi="Segoe UI" w:cs="Segoe UI"/>
          <w:sz w:val="22"/>
          <w:szCs w:val="22"/>
          <w:u w:val="single"/>
        </w:rPr>
      </w:pPr>
      <w:r w:rsidRPr="002418CF">
        <w:rPr>
          <w:rFonts w:ascii="Segoe UI" w:hAnsi="Segoe UI" w:cs="Segoe UI"/>
          <w:sz w:val="22"/>
          <w:szCs w:val="22"/>
          <w:u w:val="single"/>
        </w:rPr>
        <w:t xml:space="preserve">Children in </w:t>
      </w:r>
      <w:r w:rsidR="008E5B4A">
        <w:rPr>
          <w:rFonts w:ascii="Segoe UI" w:hAnsi="Segoe UI" w:cs="Segoe UI"/>
          <w:sz w:val="22"/>
          <w:szCs w:val="22"/>
          <w:u w:val="single"/>
        </w:rPr>
        <w:t>C</w:t>
      </w:r>
      <w:r w:rsidRPr="002418CF">
        <w:rPr>
          <w:rFonts w:ascii="Segoe UI" w:hAnsi="Segoe UI" w:cs="Segoe UI"/>
          <w:sz w:val="22"/>
          <w:szCs w:val="22"/>
          <w:u w:val="single"/>
        </w:rPr>
        <w:t>are who need residential care</w:t>
      </w:r>
    </w:p>
    <w:p w14:paraId="2CDAD677" w14:textId="2E457B33" w:rsidR="00B43AF6" w:rsidRPr="002418CF" w:rsidRDefault="00B43AF6" w:rsidP="00B97EAF">
      <w:pPr>
        <w:pStyle w:val="Numberedpara1202"/>
        <w:rPr>
          <w:szCs w:val="22"/>
        </w:rPr>
      </w:pPr>
      <w:r w:rsidRPr="002418CF">
        <w:t xml:space="preserve">There is likely to be a requirement for </w:t>
      </w:r>
      <w:r w:rsidR="008F146A">
        <w:t>200</w:t>
      </w:r>
      <w:r w:rsidRPr="002418CF">
        <w:t xml:space="preserve"> residential placements for Children in Care by September 2029, compared to 135 residential placements in September 2024. </w:t>
      </w:r>
    </w:p>
    <w:p w14:paraId="55BAA231" w14:textId="198F499E" w:rsidR="00B43AF6" w:rsidRPr="002418CF" w:rsidRDefault="004301FE" w:rsidP="00B97EAF">
      <w:pPr>
        <w:pStyle w:val="Numberedpara1202"/>
        <w:rPr>
          <w:szCs w:val="22"/>
        </w:rPr>
      </w:pPr>
      <w:r>
        <w:t>Essex County Council</w:t>
      </w:r>
      <w:r w:rsidR="00B43AF6" w:rsidRPr="002418CF">
        <w:t xml:space="preserve"> has a policy of proactively developing and using residential care capacity in Essex for Children in Care. Between September 2020 and September 2024, the use of out of county placements as a percentage of total placements decreased from 70% to </w:t>
      </w:r>
      <w:r w:rsidR="00DC02B8">
        <w:t>57</w:t>
      </w:r>
      <w:r w:rsidR="00B43AF6" w:rsidRPr="002418CF">
        <w:t>%.</w:t>
      </w:r>
    </w:p>
    <w:p w14:paraId="73ED1D78" w14:textId="69E8D5F2" w:rsidR="00B43AF6" w:rsidRPr="002418CF" w:rsidRDefault="00B43AF6" w:rsidP="00B97EAF">
      <w:pPr>
        <w:pStyle w:val="Numberedpara1202"/>
      </w:pPr>
      <w:r w:rsidRPr="002418CF">
        <w:t xml:space="preserve">If this policy results in at least the same level of reduction in the use of out of county placements, by 2029 it is anticipated that no more </w:t>
      </w:r>
      <w:r>
        <w:t xml:space="preserve">than </w:t>
      </w:r>
      <w:r w:rsidR="00DC02B8">
        <w:t>41</w:t>
      </w:r>
      <w:r>
        <w:t xml:space="preserve">% of placements would be out of county, i.e. at least </w:t>
      </w:r>
      <w:r w:rsidR="003A63C0">
        <w:t>59</w:t>
      </w:r>
      <w:r>
        <w:t>% of residential placements would be in Essex.</w:t>
      </w:r>
    </w:p>
    <w:p w14:paraId="6A908578" w14:textId="1A618CC9" w:rsidR="00B43AF6" w:rsidRPr="002418CF" w:rsidRDefault="00B43AF6" w:rsidP="00B97EAF">
      <w:pPr>
        <w:pStyle w:val="Numberedpara1202"/>
      </w:pPr>
      <w:r w:rsidRPr="002418CF">
        <w:t xml:space="preserve">This suggests that by 2029, of a projected </w:t>
      </w:r>
      <w:r w:rsidR="008F146A">
        <w:t>200</w:t>
      </w:r>
      <w:r w:rsidRPr="002418CF">
        <w:t xml:space="preserve"> residential placements being required, a minimum of </w:t>
      </w:r>
      <w:r w:rsidR="003A63C0">
        <w:t>11</w:t>
      </w:r>
      <w:r w:rsidR="008F146A">
        <w:t>8</w:t>
      </w:r>
      <w:r w:rsidRPr="002418CF">
        <w:t xml:space="preserve"> placements would be in Essex. </w:t>
      </w:r>
    </w:p>
    <w:p w14:paraId="5FC9F719" w14:textId="07DEC6FF" w:rsidR="0048570F" w:rsidRDefault="0048570F" w:rsidP="0048570F">
      <w:pPr>
        <w:pStyle w:val="Numberedpara1202"/>
      </w:pPr>
      <w:r>
        <w:lastRenderedPageBreak/>
        <w:fldChar w:fldCharType="begin"/>
      </w:r>
      <w:r>
        <w:instrText xml:space="preserve"> REF _Ref199339805 \h </w:instrText>
      </w:r>
      <w:r>
        <w:fldChar w:fldCharType="separate"/>
      </w:r>
      <w:r w:rsidR="00971C60">
        <w:t xml:space="preserve">Table </w:t>
      </w:r>
      <w:r w:rsidR="00971C60">
        <w:rPr>
          <w:noProof/>
        </w:rPr>
        <w:t>49</w:t>
      </w:r>
      <w:r>
        <w:fldChar w:fldCharType="end"/>
      </w:r>
      <w:r w:rsidR="00BD109D">
        <w:t xml:space="preserve"> </w:t>
      </w:r>
      <w:r>
        <w:t xml:space="preserve">gives </w:t>
      </w:r>
      <w:r w:rsidR="002369AF">
        <w:t xml:space="preserve">a </w:t>
      </w:r>
      <w:r>
        <w:t xml:space="preserve">summary of the estimated potential need for residential placements by 2029/30 by district, based on the distribution of placements by district </w:t>
      </w:r>
      <w:r w:rsidR="00CB4B5A">
        <w:t>in</w:t>
      </w:r>
      <w:r>
        <w:t xml:space="preserve"> September 2024. </w:t>
      </w:r>
    </w:p>
    <w:p w14:paraId="62196D9F" w14:textId="2ECB56E5" w:rsidR="0048570F" w:rsidRPr="002D77C1" w:rsidRDefault="0048570F" w:rsidP="0048570F">
      <w:pPr>
        <w:pStyle w:val="Numberedpara1202"/>
      </w:pPr>
      <w:r w:rsidRPr="002D77C1">
        <w:t xml:space="preserve">To meet this identified need, </w:t>
      </w:r>
      <w:r>
        <w:t xml:space="preserve">it is </w:t>
      </w:r>
      <w:r w:rsidRPr="002D77C1">
        <w:t>suggest</w:t>
      </w:r>
      <w:r>
        <w:t>ed</w:t>
      </w:r>
      <w:r w:rsidRPr="002D77C1">
        <w:t xml:space="preserve"> that that </w:t>
      </w:r>
      <w:r w:rsidR="004301FE">
        <w:t>Essex County Council</w:t>
      </w:r>
      <w:r w:rsidRPr="002D77C1">
        <w:t xml:space="preserve"> and its successor unitary councils will need to maintain a policy of proactively developing and using residential care capacity in Essex for Children in Care</w:t>
      </w:r>
      <w:r w:rsidR="00857973">
        <w:t xml:space="preserve"> from Essex</w:t>
      </w:r>
      <w:r w:rsidRPr="002D77C1">
        <w:t>.</w:t>
      </w:r>
    </w:p>
    <w:p w14:paraId="758C2905" w14:textId="77777777" w:rsidR="00EF03CA" w:rsidRPr="002418CF" w:rsidRDefault="00EF03CA" w:rsidP="00E910B6">
      <w:pPr>
        <w:rPr>
          <w:rFonts w:ascii="Segoe UI" w:hAnsi="Segoe UI" w:cs="Segoe UI"/>
          <w:sz w:val="22"/>
          <w:szCs w:val="22"/>
        </w:rPr>
      </w:pPr>
    </w:p>
    <w:p w14:paraId="07B19B3F" w14:textId="458B368E" w:rsidR="005C448A" w:rsidRPr="002418CF" w:rsidRDefault="005C448A" w:rsidP="00E910B6">
      <w:pPr>
        <w:rPr>
          <w:rFonts w:ascii="Segoe UI" w:hAnsi="Segoe UI" w:cs="Segoe UI"/>
          <w:sz w:val="22"/>
          <w:szCs w:val="22"/>
          <w:u w:val="single"/>
        </w:rPr>
      </w:pPr>
      <w:r w:rsidRPr="002418CF">
        <w:rPr>
          <w:rFonts w:ascii="Segoe UI" w:hAnsi="Segoe UI" w:cs="Segoe UI"/>
          <w:sz w:val="22"/>
          <w:szCs w:val="22"/>
          <w:u w:val="single"/>
        </w:rPr>
        <w:t xml:space="preserve">People </w:t>
      </w:r>
      <w:r w:rsidR="006251A9">
        <w:rPr>
          <w:rFonts w:ascii="Segoe UI" w:hAnsi="Segoe UI" w:cs="Segoe UI"/>
          <w:sz w:val="22"/>
          <w:szCs w:val="22"/>
          <w:u w:val="single"/>
        </w:rPr>
        <w:t>with</w:t>
      </w:r>
      <w:r w:rsidRPr="002418CF">
        <w:rPr>
          <w:rFonts w:ascii="Segoe UI" w:hAnsi="Segoe UI" w:cs="Segoe UI"/>
          <w:sz w:val="22"/>
          <w:szCs w:val="22"/>
          <w:u w:val="single"/>
        </w:rPr>
        <w:t xml:space="preserve"> mental health needs</w:t>
      </w:r>
    </w:p>
    <w:p w14:paraId="10389D53" w14:textId="7DFCD483" w:rsidR="002930D1" w:rsidRPr="002930D1" w:rsidRDefault="002930D1" w:rsidP="0013207E">
      <w:pPr>
        <w:pStyle w:val="Numberedpara1202"/>
        <w:rPr>
          <w:szCs w:val="22"/>
        </w:rPr>
      </w:pPr>
      <w:r w:rsidRPr="002930D1">
        <w:rPr>
          <w:szCs w:val="22"/>
        </w:rPr>
        <w:t xml:space="preserve">The intention of this assessment is to identify the need for specialist/supported and move on accommodation for people with mental health care and support needs who are eligible for mental health community-based accommodation from </w:t>
      </w:r>
      <w:r w:rsidR="004301FE">
        <w:rPr>
          <w:szCs w:val="22"/>
        </w:rPr>
        <w:t>Essex County Council</w:t>
      </w:r>
      <w:r w:rsidRPr="002930D1">
        <w:rPr>
          <w:szCs w:val="22"/>
        </w:rPr>
        <w:t xml:space="preserve"> and Essex Partnership University NHS Foundation Trust </w:t>
      </w:r>
    </w:p>
    <w:p w14:paraId="4621199F" w14:textId="6DA28E43" w:rsidR="005340D8" w:rsidRPr="002418CF" w:rsidRDefault="001F666F" w:rsidP="00B97EAF">
      <w:pPr>
        <w:pStyle w:val="Numberedpara1202"/>
        <w:rPr>
          <w:szCs w:val="22"/>
        </w:rPr>
      </w:pPr>
      <w:r w:rsidRPr="002418CF">
        <w:t>I</w:t>
      </w:r>
      <w:r w:rsidR="005340D8" w:rsidRPr="002418CF">
        <w:rPr>
          <w:szCs w:val="22"/>
        </w:rPr>
        <w:t>t is estimated for Essex overall that:</w:t>
      </w:r>
    </w:p>
    <w:p w14:paraId="7EE0D04F" w14:textId="3D68ABEB" w:rsidR="005340D8" w:rsidRPr="002418CF" w:rsidRDefault="005340D8" w:rsidP="007E7BBE">
      <w:pPr>
        <w:pStyle w:val="bulletptsecondlineplus"/>
        <w:rPr>
          <w:szCs w:val="22"/>
        </w:rPr>
      </w:pPr>
      <w:r w:rsidRPr="002418CF">
        <w:t>An additional c.35 units of mental health specialist and supported housing and accommodation will be needed by 2029</w:t>
      </w:r>
    </w:p>
    <w:p w14:paraId="11A467F4" w14:textId="73982904" w:rsidR="005340D8" w:rsidRPr="002418CF" w:rsidRDefault="005340D8" w:rsidP="007E7BBE">
      <w:pPr>
        <w:pStyle w:val="bulletptsecondlineplus"/>
        <w:rPr>
          <w:szCs w:val="22"/>
        </w:rPr>
      </w:pPr>
      <w:r w:rsidRPr="002418CF">
        <w:t>An additional c.70 units of mental health specialist and supported housing and accommodation will be needed by 2034</w:t>
      </w:r>
    </w:p>
    <w:p w14:paraId="6B34BBDA" w14:textId="2F6A65B5" w:rsidR="005340D8" w:rsidRPr="002418CF" w:rsidRDefault="005340D8" w:rsidP="007E7BBE">
      <w:pPr>
        <w:pStyle w:val="bulletptsecondlineplus"/>
        <w:rPr>
          <w:szCs w:val="22"/>
        </w:rPr>
      </w:pPr>
      <w:r w:rsidRPr="002418CF">
        <w:t>An additional c.105 units of mental health specialist and supported housing and accommodation will be needed by 2039</w:t>
      </w:r>
    </w:p>
    <w:p w14:paraId="357400C8" w14:textId="33F61EB5" w:rsidR="00D84961" w:rsidRPr="002418CF" w:rsidRDefault="00D84961" w:rsidP="00B97EAF">
      <w:pPr>
        <w:pStyle w:val="Numberedpara1202"/>
        <w:rPr>
          <w:szCs w:val="22"/>
        </w:rPr>
      </w:pPr>
      <w:r w:rsidRPr="002418CF">
        <w:t>Based on the geographic distribution of the current mental health supported and specialist housing and accommodation, it is assumed that in relation to the estimated need for 105 additional places by 2039:</w:t>
      </w:r>
    </w:p>
    <w:p w14:paraId="3E4EC1A3" w14:textId="0404DE9F" w:rsidR="00D84961" w:rsidRPr="002418CF" w:rsidRDefault="00D84961" w:rsidP="007E7BBE">
      <w:pPr>
        <w:pStyle w:val="bulletptsecondlineplus"/>
        <w:rPr>
          <w:szCs w:val="22"/>
        </w:rPr>
      </w:pPr>
      <w:r w:rsidRPr="002418CF">
        <w:t>At least 4 additional units would be for Intensive Assessment Beds (IAB).</w:t>
      </w:r>
    </w:p>
    <w:p w14:paraId="6E6760E8" w14:textId="1FCC8FEC" w:rsidR="00D84961" w:rsidRPr="002418CF" w:rsidRDefault="00D84961" w:rsidP="007E7BBE">
      <w:pPr>
        <w:pStyle w:val="bulletptsecondlineplus"/>
        <w:rPr>
          <w:szCs w:val="22"/>
        </w:rPr>
      </w:pPr>
      <w:r w:rsidRPr="002418CF">
        <w:t xml:space="preserve">At least 5 additional units would be for complex provision (supported accommodation with 24/7 onsite support) </w:t>
      </w:r>
    </w:p>
    <w:p w14:paraId="0EFD8431" w14:textId="05BA08EF" w:rsidR="00D84961" w:rsidRPr="002418CF" w:rsidRDefault="00D84961" w:rsidP="007E7BBE">
      <w:pPr>
        <w:pStyle w:val="bulletptsecondlineplus"/>
        <w:rPr>
          <w:szCs w:val="22"/>
        </w:rPr>
      </w:pPr>
      <w:r w:rsidRPr="002418CF">
        <w:t xml:space="preserve">Provision of intensive assessment beds and complex places would be required in Mid and South Essex </w:t>
      </w:r>
    </w:p>
    <w:p w14:paraId="2EC51276" w14:textId="4CF57524" w:rsidR="00D84961" w:rsidRPr="002418CF" w:rsidRDefault="00D84961" w:rsidP="007E7BBE">
      <w:pPr>
        <w:pStyle w:val="bulletptsecondlineplus"/>
      </w:pPr>
      <w:r w:rsidRPr="00475C39">
        <w:t xml:space="preserve">The remaining estimated need for c.95 </w:t>
      </w:r>
      <w:r w:rsidR="005340D8">
        <w:t xml:space="preserve">specialist and supported housing and accommodation </w:t>
      </w:r>
      <w:r>
        <w:t xml:space="preserve">units would be for a mix of high support and medium/low support </w:t>
      </w:r>
    </w:p>
    <w:p w14:paraId="43A5DF0C" w14:textId="2B923A7C" w:rsidR="00E910B6" w:rsidRPr="00475C39" w:rsidRDefault="005340D8" w:rsidP="00B97EAF">
      <w:pPr>
        <w:pStyle w:val="Numberedpara1202"/>
      </w:pPr>
      <w:r w:rsidRPr="00475C39">
        <w:t xml:space="preserve">Based on the assessment of need for specialist and supported housing and accommodation provision, there is an estimated annual requirement for 84 units of general needs housing per annum </w:t>
      </w:r>
      <w:r>
        <w:t>(typically general needs social housing), specifically to meet the needs of people moving on from the high-level support and medium/low support tiers of specialist and supported housing and accommodation.</w:t>
      </w:r>
    </w:p>
    <w:p w14:paraId="6228AA4B" w14:textId="77777777" w:rsidR="00C00797" w:rsidRPr="00F35C3A" w:rsidRDefault="00C00797" w:rsidP="00C00797">
      <w:pPr>
        <w:pStyle w:val="Numberedpara1202"/>
      </w:pPr>
      <w:r w:rsidRPr="00F35C3A">
        <w:t xml:space="preserve">To meet this identified need for supported and specialist housing and accommodation, there is likely to be a need to develop commissioning intentions that set out this evidence base to stimulate responses from housing and support providers. </w:t>
      </w:r>
    </w:p>
    <w:p w14:paraId="4557B61D" w14:textId="77777777" w:rsidR="000A680E" w:rsidRPr="00F35C3A" w:rsidRDefault="000A680E" w:rsidP="000A680E">
      <w:pPr>
        <w:pStyle w:val="Numberedpara1202"/>
      </w:pPr>
      <w:r w:rsidRPr="00F35C3A">
        <w:lastRenderedPageBreak/>
        <w:t xml:space="preserve">It is a particular challenge for the housing providers delivering supported housing for people with mental illness to be able to access sufficient general needs housing, both in the social housing sector and in the private rented sector, to assist people to move on from supported housing. This is likely to require further growth in the development of housing for social and affordable rent in Essex and in its successor unitary councils. </w:t>
      </w:r>
    </w:p>
    <w:p w14:paraId="23CE4336" w14:textId="0BF28584" w:rsidR="000902B9" w:rsidRPr="00F35C3A" w:rsidRDefault="004301FE" w:rsidP="000A680E">
      <w:pPr>
        <w:pStyle w:val="Numberedpara1202"/>
      </w:pPr>
      <w:r>
        <w:t>Essex County Council</w:t>
      </w:r>
      <w:r w:rsidR="000902B9">
        <w:t xml:space="preserve"> commissioners note that:</w:t>
      </w:r>
    </w:p>
    <w:p w14:paraId="40AAD257" w14:textId="6B6D9349" w:rsidR="000902B9" w:rsidRPr="00366255" w:rsidRDefault="004301FE" w:rsidP="0038291F">
      <w:pPr>
        <w:pStyle w:val="ListParagraph"/>
        <w:numPr>
          <w:ilvl w:val="0"/>
          <w:numId w:val="52"/>
        </w:numPr>
        <w:jc w:val="both"/>
        <w:rPr>
          <w:rFonts w:ascii="Segoe UI" w:hAnsi="Segoe UI" w:cs="Segoe UI"/>
          <w:sz w:val="22"/>
          <w:szCs w:val="22"/>
        </w:rPr>
      </w:pPr>
      <w:r>
        <w:rPr>
          <w:rFonts w:ascii="Segoe UI" w:hAnsi="Segoe UI" w:cs="Segoe UI"/>
          <w:sz w:val="22"/>
          <w:szCs w:val="22"/>
        </w:rPr>
        <w:t>Essex County Council</w:t>
      </w:r>
      <w:r w:rsidR="006E59E7" w:rsidRPr="006E59E7">
        <w:rPr>
          <w:rFonts w:ascii="Segoe UI" w:hAnsi="Segoe UI" w:cs="Segoe UI"/>
          <w:sz w:val="22"/>
          <w:szCs w:val="22"/>
        </w:rPr>
        <w:t xml:space="preserve"> commissions a M</w:t>
      </w:r>
      <w:r w:rsidR="00BB022D">
        <w:rPr>
          <w:rFonts w:ascii="Segoe UI" w:hAnsi="Segoe UI" w:cs="Segoe UI"/>
          <w:sz w:val="22"/>
          <w:szCs w:val="22"/>
        </w:rPr>
        <w:t xml:space="preserve">ental </w:t>
      </w:r>
      <w:r w:rsidR="006E59E7" w:rsidRPr="006E59E7">
        <w:rPr>
          <w:rFonts w:ascii="Segoe UI" w:hAnsi="Segoe UI" w:cs="Segoe UI"/>
          <w:sz w:val="22"/>
          <w:szCs w:val="22"/>
        </w:rPr>
        <w:t>H</w:t>
      </w:r>
      <w:r w:rsidR="00BB022D">
        <w:rPr>
          <w:rFonts w:ascii="Segoe UI" w:hAnsi="Segoe UI" w:cs="Segoe UI"/>
          <w:sz w:val="22"/>
          <w:szCs w:val="22"/>
        </w:rPr>
        <w:t>ealth</w:t>
      </w:r>
      <w:r w:rsidR="006E59E7" w:rsidRPr="006E59E7">
        <w:rPr>
          <w:rFonts w:ascii="Segoe UI" w:hAnsi="Segoe UI" w:cs="Segoe UI"/>
          <w:sz w:val="22"/>
          <w:szCs w:val="22"/>
        </w:rPr>
        <w:t xml:space="preserve"> Supported Accommodation provision which has mobilised in North</w:t>
      </w:r>
      <w:r w:rsidR="001A347B">
        <w:rPr>
          <w:rFonts w:ascii="Segoe UI" w:hAnsi="Segoe UI" w:cs="Segoe UI"/>
          <w:sz w:val="22"/>
          <w:szCs w:val="22"/>
        </w:rPr>
        <w:t>-</w:t>
      </w:r>
      <w:r w:rsidR="00192028">
        <w:rPr>
          <w:rFonts w:ascii="Segoe UI" w:hAnsi="Segoe UI" w:cs="Segoe UI"/>
          <w:sz w:val="22"/>
          <w:szCs w:val="22"/>
        </w:rPr>
        <w:t>E</w:t>
      </w:r>
      <w:r w:rsidR="006E59E7" w:rsidRPr="006E59E7">
        <w:rPr>
          <w:rFonts w:ascii="Segoe UI" w:hAnsi="Segoe UI" w:cs="Segoe UI"/>
          <w:sz w:val="22"/>
          <w:szCs w:val="22"/>
        </w:rPr>
        <w:t xml:space="preserve">ast, Mid and West Essex and continues to mobilise in South Essex in 2025. </w:t>
      </w:r>
      <w:r>
        <w:rPr>
          <w:rFonts w:ascii="Segoe UI" w:hAnsi="Segoe UI" w:cs="Segoe UI"/>
          <w:sz w:val="22"/>
          <w:szCs w:val="22"/>
        </w:rPr>
        <w:t>Essex County Council</w:t>
      </w:r>
      <w:r w:rsidR="006E59E7" w:rsidRPr="006E59E7">
        <w:rPr>
          <w:rFonts w:ascii="Segoe UI" w:hAnsi="Segoe UI" w:cs="Segoe UI"/>
          <w:sz w:val="22"/>
          <w:szCs w:val="22"/>
        </w:rPr>
        <w:t xml:space="preserve"> has commenced a review of mental health residential and nursing accommodation provision countywide including a review of all individuals care and support needs in provision both in and out of the county. This also includes those in high-cost placements. Reviews will inform </w:t>
      </w:r>
      <w:r>
        <w:rPr>
          <w:rFonts w:ascii="Segoe UI" w:hAnsi="Segoe UI" w:cs="Segoe UI"/>
          <w:sz w:val="22"/>
          <w:szCs w:val="22"/>
        </w:rPr>
        <w:t>Essex County Council</w:t>
      </w:r>
      <w:r w:rsidR="006E59E7" w:rsidRPr="006E59E7">
        <w:rPr>
          <w:rFonts w:ascii="Segoe UI" w:hAnsi="Segoe UI" w:cs="Segoe UI"/>
          <w:sz w:val="22"/>
          <w:szCs w:val="22"/>
        </w:rPr>
        <w:t xml:space="preserve">’s need and demand and the commissioning and procurement of an offer to meet the care and support needs of </w:t>
      </w:r>
      <w:r w:rsidR="00305158">
        <w:rPr>
          <w:rFonts w:ascii="Segoe UI" w:hAnsi="Segoe UI" w:cs="Segoe UI"/>
          <w:sz w:val="22"/>
          <w:szCs w:val="22"/>
        </w:rPr>
        <w:t>Essex</w:t>
      </w:r>
      <w:r w:rsidR="006E59E7" w:rsidRPr="006E59E7">
        <w:rPr>
          <w:rFonts w:ascii="Segoe UI" w:hAnsi="Segoe UI" w:cs="Segoe UI"/>
          <w:sz w:val="22"/>
          <w:szCs w:val="22"/>
        </w:rPr>
        <w:t xml:space="preserve"> residents</w:t>
      </w:r>
    </w:p>
    <w:p w14:paraId="5B662B56" w14:textId="40D1D44B" w:rsidR="000902B9" w:rsidRPr="00366255" w:rsidRDefault="004301FE" w:rsidP="0038291F">
      <w:pPr>
        <w:pStyle w:val="ListParagraph"/>
        <w:numPr>
          <w:ilvl w:val="0"/>
          <w:numId w:val="52"/>
        </w:numPr>
        <w:jc w:val="both"/>
        <w:rPr>
          <w:rFonts w:ascii="Segoe UI" w:hAnsi="Segoe UI" w:cs="Segoe UI"/>
          <w:sz w:val="22"/>
          <w:szCs w:val="22"/>
        </w:rPr>
      </w:pPr>
      <w:r>
        <w:rPr>
          <w:rFonts w:ascii="Segoe UI" w:hAnsi="Segoe UI" w:cs="Segoe UI"/>
          <w:sz w:val="22"/>
          <w:szCs w:val="22"/>
        </w:rPr>
        <w:t>Essex County Council</w:t>
      </w:r>
      <w:r w:rsidR="00967A92" w:rsidRPr="00967A92">
        <w:rPr>
          <w:rFonts w:ascii="Segoe UI" w:hAnsi="Segoe UI" w:cs="Segoe UI"/>
          <w:sz w:val="22"/>
          <w:szCs w:val="22"/>
        </w:rPr>
        <w:t xml:space="preserve"> has commissioned a transformational Mental Health Supported Accommodation pathway. As part of this work, a review of people’s care and support needs was undertaken to inform Mental Health Supported Accommodation need and demand and led to the commissioning of a new Mental Health Supported Accommodation pathway. </w:t>
      </w:r>
      <w:r>
        <w:rPr>
          <w:rFonts w:ascii="Segoe UI" w:hAnsi="Segoe UI" w:cs="Segoe UI"/>
          <w:sz w:val="22"/>
          <w:szCs w:val="22"/>
        </w:rPr>
        <w:t>Essex County Council</w:t>
      </w:r>
      <w:r w:rsidR="00967A92" w:rsidRPr="00967A92">
        <w:rPr>
          <w:rFonts w:ascii="Segoe UI" w:hAnsi="Segoe UI" w:cs="Segoe UI"/>
          <w:sz w:val="22"/>
          <w:szCs w:val="22"/>
        </w:rPr>
        <w:t xml:space="preserve"> will use need identified in this need assessment to support commissioning intentions and category plans used to inform commissioning and procurement activity</w:t>
      </w:r>
    </w:p>
    <w:p w14:paraId="1EB712A1" w14:textId="0C3EFA87" w:rsidR="000902B9" w:rsidRPr="00366255" w:rsidRDefault="00366255" w:rsidP="0038291F">
      <w:pPr>
        <w:pStyle w:val="ListParagraph"/>
        <w:numPr>
          <w:ilvl w:val="0"/>
          <w:numId w:val="52"/>
        </w:numPr>
        <w:jc w:val="both"/>
        <w:rPr>
          <w:rFonts w:ascii="Segoe UI" w:hAnsi="Segoe UI" w:cs="Segoe UI"/>
          <w:sz w:val="22"/>
          <w:szCs w:val="22"/>
        </w:rPr>
      </w:pPr>
      <w:r w:rsidRPr="00366255">
        <w:rPr>
          <w:rFonts w:ascii="Segoe UI" w:hAnsi="Segoe UI" w:cs="Segoe UI"/>
          <w:sz w:val="22"/>
          <w:szCs w:val="22"/>
        </w:rPr>
        <w:t>There are no individuals residing in M</w:t>
      </w:r>
      <w:r w:rsidR="0063596F">
        <w:rPr>
          <w:rFonts w:ascii="Segoe UI" w:hAnsi="Segoe UI" w:cs="Segoe UI"/>
          <w:sz w:val="22"/>
          <w:szCs w:val="22"/>
        </w:rPr>
        <w:t xml:space="preserve">ental </w:t>
      </w:r>
      <w:r w:rsidRPr="00366255">
        <w:rPr>
          <w:rFonts w:ascii="Segoe UI" w:hAnsi="Segoe UI" w:cs="Segoe UI"/>
          <w:sz w:val="22"/>
          <w:szCs w:val="22"/>
        </w:rPr>
        <w:t>H</w:t>
      </w:r>
      <w:r w:rsidR="0063596F">
        <w:rPr>
          <w:rFonts w:ascii="Segoe UI" w:hAnsi="Segoe UI" w:cs="Segoe UI"/>
          <w:sz w:val="22"/>
          <w:szCs w:val="22"/>
        </w:rPr>
        <w:t>ealth</w:t>
      </w:r>
      <w:r w:rsidRPr="00366255">
        <w:rPr>
          <w:rFonts w:ascii="Segoe UI" w:hAnsi="Segoe UI" w:cs="Segoe UI"/>
          <w:sz w:val="22"/>
          <w:szCs w:val="22"/>
        </w:rPr>
        <w:t xml:space="preserve"> Supported Accommodation out of county. 13 individuals reside in spot purchase</w:t>
      </w:r>
      <w:r w:rsidR="00042412">
        <w:rPr>
          <w:rFonts w:ascii="Segoe UI" w:hAnsi="Segoe UI" w:cs="Segoe UI"/>
          <w:sz w:val="22"/>
          <w:szCs w:val="22"/>
        </w:rPr>
        <w:t>d</w:t>
      </w:r>
      <w:r w:rsidRPr="00366255">
        <w:rPr>
          <w:rFonts w:ascii="Segoe UI" w:hAnsi="Segoe UI" w:cs="Segoe UI"/>
          <w:sz w:val="22"/>
          <w:szCs w:val="22"/>
        </w:rPr>
        <w:t xml:space="preserve"> M</w:t>
      </w:r>
      <w:r w:rsidR="0063596F">
        <w:rPr>
          <w:rFonts w:ascii="Segoe UI" w:hAnsi="Segoe UI" w:cs="Segoe UI"/>
          <w:sz w:val="22"/>
          <w:szCs w:val="22"/>
        </w:rPr>
        <w:t xml:space="preserve">ental </w:t>
      </w:r>
      <w:r w:rsidRPr="00366255">
        <w:rPr>
          <w:rFonts w:ascii="Segoe UI" w:hAnsi="Segoe UI" w:cs="Segoe UI"/>
          <w:sz w:val="22"/>
          <w:szCs w:val="22"/>
        </w:rPr>
        <w:t>H</w:t>
      </w:r>
      <w:r w:rsidR="0063596F">
        <w:rPr>
          <w:rFonts w:ascii="Segoe UI" w:hAnsi="Segoe UI" w:cs="Segoe UI"/>
          <w:sz w:val="22"/>
          <w:szCs w:val="22"/>
        </w:rPr>
        <w:t>ealth</w:t>
      </w:r>
      <w:r w:rsidRPr="00366255">
        <w:rPr>
          <w:rFonts w:ascii="Segoe UI" w:hAnsi="Segoe UI" w:cs="Segoe UI"/>
          <w:sz w:val="22"/>
          <w:szCs w:val="22"/>
        </w:rPr>
        <w:t xml:space="preserve"> Supported Accommodation in Southend on Sea and 13 individuals reside in spot purchase M</w:t>
      </w:r>
      <w:r w:rsidR="0063596F">
        <w:rPr>
          <w:rFonts w:ascii="Segoe UI" w:hAnsi="Segoe UI" w:cs="Segoe UI"/>
          <w:sz w:val="22"/>
          <w:szCs w:val="22"/>
        </w:rPr>
        <w:t xml:space="preserve">ental </w:t>
      </w:r>
      <w:r w:rsidRPr="00366255">
        <w:rPr>
          <w:rFonts w:ascii="Segoe UI" w:hAnsi="Segoe UI" w:cs="Segoe UI"/>
          <w:sz w:val="22"/>
          <w:szCs w:val="22"/>
        </w:rPr>
        <w:t>H</w:t>
      </w:r>
      <w:r w:rsidR="0063596F">
        <w:rPr>
          <w:rFonts w:ascii="Segoe UI" w:hAnsi="Segoe UI" w:cs="Segoe UI"/>
          <w:sz w:val="22"/>
          <w:szCs w:val="22"/>
        </w:rPr>
        <w:t>ealth</w:t>
      </w:r>
      <w:r w:rsidRPr="00366255">
        <w:rPr>
          <w:rFonts w:ascii="Segoe UI" w:hAnsi="Segoe UI" w:cs="Segoe UI"/>
          <w:sz w:val="22"/>
          <w:szCs w:val="22"/>
        </w:rPr>
        <w:t xml:space="preserve"> Supported Accommodation in Thurrock. Work is ongoing to move people into the new M</w:t>
      </w:r>
      <w:r w:rsidR="0063596F">
        <w:rPr>
          <w:rFonts w:ascii="Segoe UI" w:hAnsi="Segoe UI" w:cs="Segoe UI"/>
          <w:sz w:val="22"/>
          <w:szCs w:val="22"/>
        </w:rPr>
        <w:t xml:space="preserve">ental </w:t>
      </w:r>
      <w:r w:rsidRPr="00366255">
        <w:rPr>
          <w:rFonts w:ascii="Segoe UI" w:hAnsi="Segoe UI" w:cs="Segoe UI"/>
          <w:sz w:val="22"/>
          <w:szCs w:val="22"/>
        </w:rPr>
        <w:t>H</w:t>
      </w:r>
      <w:r w:rsidR="0063596F">
        <w:rPr>
          <w:rFonts w:ascii="Segoe UI" w:hAnsi="Segoe UI" w:cs="Segoe UI"/>
          <w:sz w:val="22"/>
          <w:szCs w:val="22"/>
        </w:rPr>
        <w:t>ealth</w:t>
      </w:r>
      <w:r w:rsidRPr="00366255">
        <w:rPr>
          <w:rFonts w:ascii="Segoe UI" w:hAnsi="Segoe UI" w:cs="Segoe UI"/>
          <w:sz w:val="22"/>
          <w:szCs w:val="22"/>
        </w:rPr>
        <w:t xml:space="preserve"> Supported Accommodation pathway commissioned. Care and support reviews are being undertaken of all individuals residing in M</w:t>
      </w:r>
      <w:r w:rsidR="0063596F">
        <w:rPr>
          <w:rFonts w:ascii="Segoe UI" w:hAnsi="Segoe UI" w:cs="Segoe UI"/>
          <w:sz w:val="22"/>
          <w:szCs w:val="22"/>
        </w:rPr>
        <w:t>ental Health</w:t>
      </w:r>
      <w:r w:rsidRPr="00366255">
        <w:rPr>
          <w:rFonts w:ascii="Segoe UI" w:hAnsi="Segoe UI" w:cs="Segoe UI"/>
          <w:sz w:val="22"/>
          <w:szCs w:val="22"/>
        </w:rPr>
        <w:t xml:space="preserve"> Residential and Nursing provision to inform need and demand and support commissioning and procurement activity. This includes 227 individuals in Essex and individuals residing out of county</w:t>
      </w:r>
    </w:p>
    <w:p w14:paraId="268934C3" w14:textId="77777777" w:rsidR="000902B9" w:rsidRPr="002418CF" w:rsidRDefault="000902B9" w:rsidP="00E910B6">
      <w:pPr>
        <w:rPr>
          <w:rFonts w:ascii="Segoe UI" w:hAnsi="Segoe UI" w:cs="Segoe UI"/>
          <w:sz w:val="22"/>
          <w:szCs w:val="22"/>
          <w:highlight w:val="yellow"/>
        </w:rPr>
      </w:pPr>
    </w:p>
    <w:p w14:paraId="0B343EE4" w14:textId="0E3CB90C" w:rsidR="005C448A" w:rsidRPr="002418CF" w:rsidRDefault="005C448A" w:rsidP="00E910B6">
      <w:pPr>
        <w:rPr>
          <w:rFonts w:ascii="Segoe UI" w:hAnsi="Segoe UI" w:cs="Segoe UI"/>
          <w:sz w:val="22"/>
          <w:szCs w:val="22"/>
          <w:u w:val="single"/>
        </w:rPr>
      </w:pPr>
      <w:r w:rsidRPr="002418CF">
        <w:rPr>
          <w:rFonts w:ascii="Segoe UI" w:hAnsi="Segoe UI" w:cs="Segoe UI"/>
          <w:sz w:val="22"/>
          <w:szCs w:val="22"/>
          <w:u w:val="single"/>
        </w:rPr>
        <w:t>People with a physical/sensory disability, including wheelchair users</w:t>
      </w:r>
      <w:r w:rsidR="00E86A19">
        <w:rPr>
          <w:rFonts w:ascii="Segoe UI" w:hAnsi="Segoe UI" w:cs="Segoe UI"/>
          <w:sz w:val="22"/>
          <w:szCs w:val="22"/>
          <w:u w:val="single"/>
        </w:rPr>
        <w:t>,</w:t>
      </w:r>
      <w:r w:rsidRPr="002418CF">
        <w:rPr>
          <w:rFonts w:ascii="Segoe UI" w:hAnsi="Segoe UI" w:cs="Segoe UI"/>
          <w:sz w:val="22"/>
          <w:szCs w:val="22"/>
          <w:u w:val="single"/>
        </w:rPr>
        <w:t xml:space="preserve"> and people with other long-term conditions</w:t>
      </w:r>
    </w:p>
    <w:p w14:paraId="5421F580" w14:textId="08B6AF81" w:rsidR="00E910B6" w:rsidRPr="002418CF" w:rsidRDefault="002067D7" w:rsidP="00B97EAF">
      <w:pPr>
        <w:pStyle w:val="Numberedpara1202"/>
      </w:pPr>
      <w:r w:rsidRPr="002418CF">
        <w:t>There is an estimated requirement for an additional 2,</w:t>
      </w:r>
      <w:r w:rsidR="00B23B88">
        <w:t>4</w:t>
      </w:r>
      <w:r w:rsidRPr="002418CF">
        <w:t xml:space="preserve">00 wheelchair accessible homes </w:t>
      </w:r>
      <w:r w:rsidR="00AA6D52">
        <w:t>(M4(3) standard)</w:t>
      </w:r>
      <w:r w:rsidR="00D45803">
        <w:rPr>
          <w:rStyle w:val="FootnoteReference"/>
        </w:rPr>
        <w:footnoteReference w:id="13"/>
      </w:r>
      <w:r w:rsidR="00AA6D52">
        <w:t xml:space="preserve"> </w:t>
      </w:r>
      <w:r w:rsidRPr="002418CF">
        <w:t xml:space="preserve">in Essex by 2044. </w:t>
      </w:r>
    </w:p>
    <w:p w14:paraId="6747F0F3" w14:textId="2102F69B" w:rsidR="001A2DCD" w:rsidRPr="002418CF" w:rsidRDefault="001A2DCD" w:rsidP="00B97EAF">
      <w:pPr>
        <w:pStyle w:val="Numberedpara1202"/>
        <w:rPr>
          <w:szCs w:val="22"/>
        </w:rPr>
      </w:pPr>
      <w:r w:rsidRPr="002418CF">
        <w:lastRenderedPageBreak/>
        <w:t>This is wheelchair accessible housing</w:t>
      </w:r>
      <w:r w:rsidR="000A38D0" w:rsidRPr="002418CF">
        <w:rPr>
          <w:szCs w:val="22"/>
        </w:rPr>
        <w:t xml:space="preserve"> both</w:t>
      </w:r>
      <w:r w:rsidRPr="002418CF">
        <w:rPr>
          <w:szCs w:val="22"/>
        </w:rPr>
        <w:t xml:space="preserve"> for people with physical disabilities who </w:t>
      </w:r>
      <w:r w:rsidR="00BE0E92">
        <w:rPr>
          <w:szCs w:val="22"/>
        </w:rPr>
        <w:t xml:space="preserve">draw on adult social care </w:t>
      </w:r>
      <w:r w:rsidRPr="002418CF">
        <w:rPr>
          <w:szCs w:val="22"/>
        </w:rPr>
        <w:t xml:space="preserve">support from </w:t>
      </w:r>
      <w:r w:rsidR="004301FE">
        <w:rPr>
          <w:szCs w:val="22"/>
        </w:rPr>
        <w:t>Essex County Council</w:t>
      </w:r>
      <w:r w:rsidRPr="002418CF">
        <w:rPr>
          <w:szCs w:val="22"/>
        </w:rPr>
        <w:t xml:space="preserve"> and people with physical disabilities who </w:t>
      </w:r>
      <w:r w:rsidR="0031295F">
        <w:rPr>
          <w:szCs w:val="22"/>
        </w:rPr>
        <w:t>don’t.</w:t>
      </w:r>
    </w:p>
    <w:p w14:paraId="0B96B9A4" w14:textId="648F560C" w:rsidR="002067D7" w:rsidRPr="002418CF" w:rsidRDefault="002067D7" w:rsidP="00B97EAF">
      <w:pPr>
        <w:pStyle w:val="Numberedpara1202"/>
        <w:rPr>
          <w:szCs w:val="22"/>
        </w:rPr>
      </w:pPr>
      <w:r w:rsidRPr="002418CF">
        <w:t xml:space="preserve">Approximately </w:t>
      </w:r>
      <w:r w:rsidR="007B55F9">
        <w:t>910</w:t>
      </w:r>
      <w:r w:rsidRPr="002418CF">
        <w:t xml:space="preserve"> of these wheelchair accessible homes are required by households headed by a person aged under 65, and approximately 1,</w:t>
      </w:r>
      <w:r w:rsidR="007B55F9">
        <w:t>500</w:t>
      </w:r>
      <w:r w:rsidRPr="002418CF">
        <w:t xml:space="preserve"> of these wheelchair accessible homes are required by households headed by a person aged over 65.</w:t>
      </w:r>
    </w:p>
    <w:p w14:paraId="5C12FEC1" w14:textId="5B57CB2D" w:rsidR="00F809CA" w:rsidRPr="002418CF" w:rsidRDefault="00F809CA" w:rsidP="00B97EAF">
      <w:pPr>
        <w:pStyle w:val="Numberedpara1202"/>
      </w:pPr>
      <w:r w:rsidRPr="002418CF">
        <w:t xml:space="preserve">It is estimated that approximately 34% of the need for wheelchair accessible home is for households living in social housing (in local authority or housing association homes), 58% for households who are owner-occupiers and 8% for households living in the private rented sector. </w:t>
      </w:r>
    </w:p>
    <w:p w14:paraId="1C48971C" w14:textId="19BBA7AA" w:rsidR="000A38D0" w:rsidRPr="002418CF" w:rsidRDefault="000A38D0" w:rsidP="00B97EAF">
      <w:pPr>
        <w:pStyle w:val="Numberedpara1202"/>
        <w:rPr>
          <w:szCs w:val="22"/>
        </w:rPr>
      </w:pPr>
      <w:r w:rsidRPr="002418CF">
        <w:t xml:space="preserve">In addition to the need for fully wheelchair homes, there is </w:t>
      </w:r>
      <w:r w:rsidR="001A2DCD" w:rsidRPr="002418CF">
        <w:rPr>
          <w:szCs w:val="22"/>
        </w:rPr>
        <w:t xml:space="preserve">estimated additional need for </w:t>
      </w:r>
      <w:r w:rsidRPr="002418CF">
        <w:rPr>
          <w:szCs w:val="22"/>
        </w:rPr>
        <w:t>specialist and supported housing and accommodation</w:t>
      </w:r>
      <w:r w:rsidR="001A2DCD" w:rsidRPr="002418CF">
        <w:rPr>
          <w:szCs w:val="22"/>
        </w:rPr>
        <w:t xml:space="preserve"> for people with </w:t>
      </w:r>
      <w:r w:rsidRPr="002418CF">
        <w:rPr>
          <w:szCs w:val="22"/>
        </w:rPr>
        <w:t>physical and sensory impairment</w:t>
      </w:r>
      <w:r w:rsidR="009B0E45">
        <w:rPr>
          <w:szCs w:val="22"/>
        </w:rPr>
        <w:t xml:space="preserve"> (PSI)</w:t>
      </w:r>
      <w:r w:rsidRPr="002418CF">
        <w:rPr>
          <w:szCs w:val="22"/>
        </w:rPr>
        <w:t xml:space="preserve"> who </w:t>
      </w:r>
      <w:r w:rsidR="00BE0E92">
        <w:rPr>
          <w:szCs w:val="22"/>
        </w:rPr>
        <w:t xml:space="preserve">draw on adult social care </w:t>
      </w:r>
      <w:r w:rsidRPr="002418CF">
        <w:rPr>
          <w:szCs w:val="22"/>
        </w:rPr>
        <w:t xml:space="preserve">support from </w:t>
      </w:r>
      <w:r w:rsidR="004301FE">
        <w:rPr>
          <w:szCs w:val="22"/>
        </w:rPr>
        <w:t>Essex County Council</w:t>
      </w:r>
      <w:r w:rsidRPr="002418CF">
        <w:rPr>
          <w:szCs w:val="22"/>
        </w:rPr>
        <w:t xml:space="preserve"> of:</w:t>
      </w:r>
    </w:p>
    <w:p w14:paraId="107F39C3" w14:textId="77777777" w:rsidR="000A38D0" w:rsidRPr="002418CF" w:rsidRDefault="001A2DCD" w:rsidP="007E7BBE">
      <w:pPr>
        <w:pStyle w:val="bulletptsecondlineplus"/>
        <w:rPr>
          <w:szCs w:val="22"/>
        </w:rPr>
      </w:pPr>
      <w:r w:rsidRPr="002418CF">
        <w:t xml:space="preserve">c.45 units by 2029, </w:t>
      </w:r>
    </w:p>
    <w:p w14:paraId="1A0F7534" w14:textId="77777777" w:rsidR="000A38D0" w:rsidRPr="002418CF" w:rsidRDefault="001A2DCD" w:rsidP="007E7BBE">
      <w:pPr>
        <w:pStyle w:val="bulletptsecondlineplus"/>
        <w:rPr>
          <w:szCs w:val="22"/>
        </w:rPr>
      </w:pPr>
      <w:r w:rsidRPr="002418CF">
        <w:t xml:space="preserve">c.90 units by 2034 and </w:t>
      </w:r>
    </w:p>
    <w:p w14:paraId="290BD8CA" w14:textId="7F9BC861" w:rsidR="001A2DCD" w:rsidRPr="002418CF" w:rsidRDefault="001A2DCD" w:rsidP="007E7BBE">
      <w:pPr>
        <w:pStyle w:val="bulletptsecondlineplus"/>
        <w:rPr>
          <w:szCs w:val="22"/>
        </w:rPr>
      </w:pPr>
      <w:r w:rsidRPr="002418CF">
        <w:t>c.135 units by 2039</w:t>
      </w:r>
    </w:p>
    <w:p w14:paraId="39750723" w14:textId="282842D2" w:rsidR="003F6342" w:rsidRDefault="004301FE" w:rsidP="003F6342">
      <w:pPr>
        <w:pStyle w:val="Numberedpara1202"/>
      </w:pPr>
      <w:r>
        <w:t>Essex County Council</w:t>
      </w:r>
      <w:r w:rsidR="003F6342">
        <w:t xml:space="preserve"> commissioners note that </w:t>
      </w:r>
      <w:r w:rsidR="00A83A55">
        <w:t>c</w:t>
      </w:r>
      <w:r w:rsidR="003F6342">
        <w:t>urrently, when an adult with PSI requires Supported Living, their allocated worker completes an Accommodation Needs Assessment (ANA) and submits it to the Specialist Accommodation Leads (SALs). The SALs review the ANA and, if deemed appropriate, schedule the worker to attend the next monthly Living Options Forum (LOF), where a decision is made regarding Supported Living provision. If the adult is not considered suitable for Supported Living, the forum will provide recommendations for alternative arrangements.</w:t>
      </w:r>
    </w:p>
    <w:p w14:paraId="51B7A56B" w14:textId="28B61EF9" w:rsidR="00055D5A" w:rsidRDefault="003F6342" w:rsidP="003F6342">
      <w:pPr>
        <w:pStyle w:val="Numberedpara1202"/>
      </w:pPr>
      <w:r>
        <w:t xml:space="preserve">In 2020/21, the PSI Commissioning Team conducted a data analysis to quantify the number of individuals currently in Supported Living and to assess future demand. While this analysis remains valid, </w:t>
      </w:r>
      <w:r w:rsidR="004301FE">
        <w:t>Essex County Council</w:t>
      </w:r>
      <w:r>
        <w:t xml:space="preserve"> is committed to regularly reviewing the data in response to changing demand, working closely with internal colleagues and external stakeholders. At present, the PSI Commissioning Team is undertaking a review of individuals with PSI who have been placed in residential settings over recent years. The aim of this review is to identify whether some of these individuals might benefit from Supported Living as a more appropriate alternative. This analysis is expected to conclude in </w:t>
      </w:r>
      <w:r w:rsidR="00A0071F">
        <w:t>September</w:t>
      </w:r>
      <w:r>
        <w:t xml:space="preserve"> 2025 and will inform </w:t>
      </w:r>
      <w:r w:rsidR="005E5622">
        <w:t>the</w:t>
      </w:r>
      <w:r>
        <w:t xml:space="preserve"> ongoing assessment of the accommodation needs of individuals with PSI.</w:t>
      </w:r>
    </w:p>
    <w:p w14:paraId="7F09B666" w14:textId="0FFC00CE" w:rsidR="00E86A19" w:rsidRPr="002D77C1" w:rsidRDefault="00E86A19" w:rsidP="00E86A19">
      <w:pPr>
        <w:pStyle w:val="Numberedpara1202"/>
      </w:pPr>
      <w:r w:rsidRPr="002D77C1">
        <w:t>The need for more accessible homes, specifically for wheelchair using households, will need to be met through a mix of new build homes in the social housing sector and market housing sector that are designed to be accessible to wheelchair users, as well as adaptations to existing homes.</w:t>
      </w:r>
      <w:r>
        <w:t xml:space="preserve"> This is consistent with Essex district, borough and city councils that adopt specific targets, for example for M4(3) standard homes, and planning policies in relation to the delivery of wheelchair accessible homes. </w:t>
      </w:r>
    </w:p>
    <w:p w14:paraId="32A76A41" w14:textId="46C0847A" w:rsidR="00E86A19" w:rsidRDefault="00E86A19" w:rsidP="00E86A19">
      <w:pPr>
        <w:pStyle w:val="Numberedpara1202"/>
      </w:pPr>
      <w:r w:rsidRPr="002D77C1">
        <w:lastRenderedPageBreak/>
        <w:t xml:space="preserve">The evidence presented in relation to the use of disabled facilities grants, indicates an increasing likely need </w:t>
      </w:r>
      <w:r w:rsidR="00745A4A">
        <w:t>o</w:t>
      </w:r>
      <w:r w:rsidRPr="002D77C1">
        <w:t xml:space="preserve">ver the next 10 to 20 years for adaptations to people's homes to make them sufficiently accessible to enable a range of people (who are not </w:t>
      </w:r>
      <w:r w:rsidR="00B40F1A">
        <w:t>necessarily</w:t>
      </w:r>
      <w:r w:rsidRPr="002D77C1">
        <w:t xml:space="preserve"> wheelchair users</w:t>
      </w:r>
      <w:r w:rsidR="00B40F1A">
        <w:t xml:space="preserve"> or eligible for </w:t>
      </w:r>
      <w:r w:rsidR="009571B5">
        <w:t>social care support</w:t>
      </w:r>
      <w:r w:rsidRPr="002D77C1">
        <w:t xml:space="preserve">) to remain living in their existing homes. These adaptations are often typically level access showers, stair lifts and entrance ramps. </w:t>
      </w:r>
    </w:p>
    <w:p w14:paraId="2BAC7C1B" w14:textId="77777777" w:rsidR="00E86A19" w:rsidRPr="002418CF" w:rsidRDefault="00E86A19" w:rsidP="00E910B6">
      <w:pPr>
        <w:rPr>
          <w:rFonts w:ascii="Segoe UI" w:hAnsi="Segoe UI" w:cs="Segoe UI"/>
          <w:sz w:val="22"/>
          <w:szCs w:val="22"/>
        </w:rPr>
      </w:pPr>
    </w:p>
    <w:p w14:paraId="6E5D65CD" w14:textId="28E15488" w:rsidR="005C448A" w:rsidRPr="002418CF" w:rsidRDefault="005C448A" w:rsidP="00E910B6">
      <w:pPr>
        <w:rPr>
          <w:rFonts w:ascii="Segoe UI" w:hAnsi="Segoe UI" w:cs="Segoe UI"/>
          <w:sz w:val="22"/>
          <w:szCs w:val="22"/>
          <w:u w:val="single"/>
        </w:rPr>
      </w:pPr>
      <w:r w:rsidRPr="002418CF">
        <w:rPr>
          <w:rFonts w:ascii="Segoe UI" w:hAnsi="Segoe UI" w:cs="Segoe UI"/>
          <w:sz w:val="22"/>
          <w:szCs w:val="22"/>
          <w:u w:val="single"/>
        </w:rPr>
        <w:t>Victims, survivors and perpetrators of domestic abuse</w:t>
      </w:r>
    </w:p>
    <w:p w14:paraId="0DCE73C6" w14:textId="7A43E1E4" w:rsidR="001F666F" w:rsidRPr="002418CF" w:rsidRDefault="001F666F" w:rsidP="00B97EAF">
      <w:pPr>
        <w:pStyle w:val="Numberedpara1202"/>
        <w:rPr>
          <w:szCs w:val="22"/>
        </w:rPr>
      </w:pPr>
      <w:r w:rsidRPr="002418CF">
        <w:t>The estimated need for additional accommodation that safely supports victims and survivors of domestic abuse is estimated to be 5</w:t>
      </w:r>
      <w:r w:rsidR="007F7AE6">
        <w:t>8</w:t>
      </w:r>
      <w:r w:rsidRPr="002418CF">
        <w:t xml:space="preserve"> units in 2024/25 and </w:t>
      </w:r>
      <w:r w:rsidR="007F7AE6">
        <w:t>9</w:t>
      </w:r>
      <w:r w:rsidR="003C06F2">
        <w:t>5</w:t>
      </w:r>
      <w:r w:rsidRPr="002418CF">
        <w:t xml:space="preserve"> units by 2039/40. </w:t>
      </w:r>
    </w:p>
    <w:p w14:paraId="527A96E0" w14:textId="0A1FCFB6" w:rsidR="001F666F" w:rsidRPr="002418CF" w:rsidRDefault="001F666F" w:rsidP="00B97EAF">
      <w:pPr>
        <w:pStyle w:val="Numberedpara1202"/>
        <w:rPr>
          <w:szCs w:val="22"/>
        </w:rPr>
      </w:pPr>
      <w:r w:rsidRPr="002418CF">
        <w:t xml:space="preserve">This is in addition to the current supply of 95 units of safe accommodation in Essex for victims and survivors of domestic abuse. </w:t>
      </w:r>
    </w:p>
    <w:p w14:paraId="23F102F2" w14:textId="6E2C6281" w:rsidR="001F666F" w:rsidRPr="002418CF" w:rsidRDefault="001F666F" w:rsidP="00B97EAF">
      <w:pPr>
        <w:pStyle w:val="Numberedpara1202"/>
        <w:rPr>
          <w:szCs w:val="22"/>
        </w:rPr>
      </w:pPr>
      <w:r w:rsidRPr="002418CF">
        <w:t xml:space="preserve">This estimated additional need could be met through the provision of additional safe accommodation, i.e. to accommodate victims and survivors of domestic abuse. </w:t>
      </w:r>
    </w:p>
    <w:p w14:paraId="5A09DA71" w14:textId="00B870DB" w:rsidR="001F666F" w:rsidRPr="002418CF" w:rsidRDefault="001F666F" w:rsidP="00B97EAF">
      <w:pPr>
        <w:pStyle w:val="Numberedpara1202"/>
      </w:pPr>
      <w:r w:rsidRPr="002418CF">
        <w:t xml:space="preserve">However, it is the intention of </w:t>
      </w:r>
      <w:r w:rsidR="004301FE">
        <w:t>Essex County Council</w:t>
      </w:r>
      <w:r w:rsidRPr="002418CF">
        <w:t xml:space="preserve"> to consider whether </w:t>
      </w:r>
      <w:r w:rsidR="4EBCA8BA">
        <w:t>a proportion</w:t>
      </w:r>
      <w:r>
        <w:t xml:space="preserve"> </w:t>
      </w:r>
      <w:r w:rsidR="003E3D2B">
        <w:t xml:space="preserve">of </w:t>
      </w:r>
      <w:r w:rsidRPr="002418CF">
        <w:t>this is provided as accommodation for perpetrators, to enable victims to safely stay in their own home.</w:t>
      </w:r>
    </w:p>
    <w:bookmarkEnd w:id="34"/>
    <w:p w14:paraId="727E206A" w14:textId="09E37448" w:rsidR="009A6B10" w:rsidRPr="009A6B10" w:rsidRDefault="004301FE" w:rsidP="009A6B10">
      <w:pPr>
        <w:pStyle w:val="Numberedpara1202"/>
      </w:pPr>
      <w:r>
        <w:t>Essex County Council</w:t>
      </w:r>
      <w:r w:rsidR="009A6B10" w:rsidRPr="009A6B10">
        <w:t xml:space="preserve"> commissioners note that</w:t>
      </w:r>
      <w:r w:rsidR="00E36249">
        <w:t>:</w:t>
      </w:r>
      <w:r w:rsidR="009A6B10" w:rsidRPr="009A6B10">
        <w:t xml:space="preserve"> </w:t>
      </w:r>
    </w:p>
    <w:p w14:paraId="6BAE7EF6" w14:textId="00D59982" w:rsidR="009A6B10" w:rsidRPr="009A6B10" w:rsidRDefault="009A6B10" w:rsidP="0038291F">
      <w:pPr>
        <w:pStyle w:val="Numberedpara1202"/>
        <w:numPr>
          <w:ilvl w:val="0"/>
          <w:numId w:val="51"/>
        </w:numPr>
      </w:pPr>
      <w:r w:rsidRPr="009A6B10">
        <w:t>Refuge and dispersed accommodation for victims will increase in the next 5 years through the recently joint commissioned domestic abuse offer with Southend</w:t>
      </w:r>
      <w:r w:rsidR="00322EB9">
        <w:t>-on-Sea</w:t>
      </w:r>
      <w:r w:rsidRPr="009A6B10">
        <w:t xml:space="preserve"> and Thurrock. This will provide opportunities for victims to move </w:t>
      </w:r>
      <w:r w:rsidR="003D313E">
        <w:t xml:space="preserve">to </w:t>
      </w:r>
      <w:r w:rsidRPr="009A6B10">
        <w:t xml:space="preserve">areas within </w:t>
      </w:r>
      <w:r w:rsidR="003D313E">
        <w:t>G</w:t>
      </w:r>
      <w:r w:rsidRPr="009A6B10">
        <w:t>reater Essex to be safe, whilst still maintaining their local connections. This offer includes developing safe accommodation for under-served groups such as young people, men, LGBTQ+, large families. The domestic abuse providers will also continue to support victims to stay in their own home where it is safe, the perpetrator does not reside</w:t>
      </w:r>
      <w:r w:rsidR="005E4A13">
        <w:t>,</w:t>
      </w:r>
      <w:r w:rsidRPr="009A6B10">
        <w:t xml:space="preserve"> and additional security measures are in place</w:t>
      </w:r>
    </w:p>
    <w:p w14:paraId="20499855" w14:textId="69DFAED6" w:rsidR="009A6B10" w:rsidRPr="009A6B10" w:rsidRDefault="009A6B10" w:rsidP="0038291F">
      <w:pPr>
        <w:pStyle w:val="Numberedpara1202"/>
        <w:numPr>
          <w:ilvl w:val="0"/>
          <w:numId w:val="51"/>
        </w:numPr>
      </w:pPr>
      <w:r w:rsidRPr="009A6B10">
        <w:t>To support victims to safely stay in their own home (where appropriate), we need to identify how we support perpetrators with their housing options. We will be working with partners, including domestic abuse perpetrator services, housing authorities and private landlords to deliver a perpetrator housing pilot, which will include accommodation alongside support to engage with behaviour change programmes. The pilot will be funded from the P</w:t>
      </w:r>
      <w:r w:rsidR="00672127">
        <w:t xml:space="preserve">olice </w:t>
      </w:r>
      <w:r w:rsidRPr="009A6B10">
        <w:t>F</w:t>
      </w:r>
      <w:r w:rsidR="00672127">
        <w:t xml:space="preserve">ire and </w:t>
      </w:r>
      <w:r w:rsidRPr="009A6B10">
        <w:t>C</w:t>
      </w:r>
      <w:r w:rsidR="00672127">
        <w:t xml:space="preserve">rime </w:t>
      </w:r>
      <w:r w:rsidRPr="009A6B10">
        <w:t>C</w:t>
      </w:r>
      <w:r w:rsidR="00672127">
        <w:t>ommissioner</w:t>
      </w:r>
      <w:r w:rsidR="00727C05">
        <w:t xml:space="preserve"> for Essex’s</w:t>
      </w:r>
      <w:r w:rsidRPr="009A6B10">
        <w:t xml:space="preserve"> perpetrator Home Office grant and will be evaluated</w:t>
      </w:r>
    </w:p>
    <w:p w14:paraId="1F1AC7D7" w14:textId="77777777" w:rsidR="00DD120D" w:rsidRDefault="00DD120D">
      <w:pPr>
        <w:rPr>
          <w:rFonts w:ascii="Segoe UI" w:hAnsi="Segoe UI" w:cs="Segoe UI"/>
          <w:sz w:val="22"/>
          <w:szCs w:val="22"/>
        </w:rPr>
      </w:pPr>
    </w:p>
    <w:p w14:paraId="4CB90D83" w14:textId="77777777" w:rsidR="006A441D" w:rsidRPr="002418CF" w:rsidRDefault="006A441D" w:rsidP="006A441D">
      <w:pPr>
        <w:rPr>
          <w:rFonts w:ascii="Segoe UI" w:hAnsi="Segoe UI" w:cs="Segoe UI"/>
          <w:sz w:val="22"/>
          <w:szCs w:val="22"/>
          <w:u w:val="single"/>
        </w:rPr>
      </w:pPr>
      <w:r w:rsidRPr="002418CF">
        <w:rPr>
          <w:rFonts w:ascii="Segoe UI" w:hAnsi="Segoe UI" w:cs="Segoe UI"/>
          <w:sz w:val="22"/>
          <w:szCs w:val="22"/>
          <w:u w:val="single"/>
        </w:rPr>
        <w:t>Older people</w:t>
      </w:r>
    </w:p>
    <w:p w14:paraId="2F8AE813" w14:textId="77777777" w:rsidR="00457A90" w:rsidRPr="002C3CAF" w:rsidRDefault="00457A90" w:rsidP="00457A90">
      <w:pPr>
        <w:pStyle w:val="Numberedpara1202"/>
      </w:pPr>
      <w:r w:rsidRPr="002C3CAF">
        <w:t xml:space="preserve">The estimated </w:t>
      </w:r>
      <w:r>
        <w:t>additional</w:t>
      </w:r>
      <w:r w:rsidRPr="002C3CAF">
        <w:t xml:space="preserve"> need </w:t>
      </w:r>
      <w:r>
        <w:t>for retirement/sheltered housing by</w:t>
      </w:r>
      <w:r w:rsidRPr="002C3CAF">
        <w:t xml:space="preserve"> 2034 is c.</w:t>
      </w:r>
      <w:r>
        <w:t>8,250</w:t>
      </w:r>
      <w:r w:rsidRPr="002C3CAF">
        <w:t xml:space="preserve"> homes of which c.</w:t>
      </w:r>
      <w:r>
        <w:t xml:space="preserve">5,650 </w:t>
      </w:r>
      <w:r w:rsidRPr="002C3CAF">
        <w:t xml:space="preserve">homes are estimated to be required </w:t>
      </w:r>
      <w:r>
        <w:t>as</w:t>
      </w:r>
      <w:r w:rsidRPr="002C3CAF">
        <w:t xml:space="preserve"> market </w:t>
      </w:r>
      <w:r>
        <w:t>housing</w:t>
      </w:r>
      <w:r w:rsidRPr="002C3CAF">
        <w:t xml:space="preserve"> and c.</w:t>
      </w:r>
      <w:r>
        <w:t>2,600</w:t>
      </w:r>
      <w:r w:rsidRPr="002C3CAF">
        <w:t xml:space="preserve"> </w:t>
      </w:r>
      <w:r>
        <w:t>are</w:t>
      </w:r>
      <w:r w:rsidRPr="002C3CAF">
        <w:t xml:space="preserve"> estimated to be required </w:t>
      </w:r>
      <w:r>
        <w:t>as affordable/social housing</w:t>
      </w:r>
      <w:r w:rsidRPr="002C3CAF">
        <w:t xml:space="preserve">. </w:t>
      </w:r>
    </w:p>
    <w:p w14:paraId="7EF5FEA3" w14:textId="77777777" w:rsidR="00457A90" w:rsidRPr="00695E03" w:rsidRDefault="00457A90" w:rsidP="00457A90">
      <w:pPr>
        <w:pStyle w:val="Numberedpara1202"/>
      </w:pPr>
      <w:r w:rsidRPr="00695E03">
        <w:lastRenderedPageBreak/>
        <w:t xml:space="preserve">The estimated additional need </w:t>
      </w:r>
      <w:r>
        <w:t>for retirement/sheltered housing by</w:t>
      </w:r>
      <w:r w:rsidRPr="00695E03">
        <w:t xml:space="preserve"> 2044 is c.</w:t>
      </w:r>
      <w:r>
        <w:t>14,690</w:t>
      </w:r>
      <w:r w:rsidRPr="00695E03">
        <w:t xml:space="preserve"> homes of which c.</w:t>
      </w:r>
      <w:r>
        <w:t>10,050</w:t>
      </w:r>
      <w:r w:rsidRPr="00695E03">
        <w:t xml:space="preserve"> are estimated to be required </w:t>
      </w:r>
      <w:r>
        <w:t>as</w:t>
      </w:r>
      <w:r w:rsidRPr="00695E03">
        <w:t xml:space="preserve"> market </w:t>
      </w:r>
      <w:r>
        <w:t xml:space="preserve">housing and </w:t>
      </w:r>
      <w:r w:rsidRPr="00695E03">
        <w:t>c.</w:t>
      </w:r>
      <w:r>
        <w:t>4,640</w:t>
      </w:r>
      <w:r w:rsidRPr="00695E03">
        <w:t xml:space="preserve"> </w:t>
      </w:r>
      <w:r>
        <w:t>are</w:t>
      </w:r>
      <w:r w:rsidRPr="00695E03">
        <w:t xml:space="preserve"> estimated to be required </w:t>
      </w:r>
      <w:r>
        <w:t>as affordable/social housing</w:t>
      </w:r>
      <w:r w:rsidRPr="00695E03">
        <w:t>.</w:t>
      </w:r>
    </w:p>
    <w:p w14:paraId="3E36ACF9" w14:textId="77777777" w:rsidR="00457A90" w:rsidRPr="00AF5E30" w:rsidRDefault="00457A90" w:rsidP="00457A90">
      <w:pPr>
        <w:pStyle w:val="Numberedpara1202"/>
      </w:pPr>
      <w:r w:rsidRPr="00AF5E30">
        <w:t xml:space="preserve">The estimated </w:t>
      </w:r>
      <w:r>
        <w:t>additional</w:t>
      </w:r>
      <w:r w:rsidRPr="00AF5E30">
        <w:t xml:space="preserve"> need </w:t>
      </w:r>
      <w:r>
        <w:t>for extra care housing by</w:t>
      </w:r>
      <w:r w:rsidRPr="00AF5E30">
        <w:t xml:space="preserve"> 2034 is c.</w:t>
      </w:r>
      <w:r>
        <w:t>5,165</w:t>
      </w:r>
      <w:r w:rsidRPr="00AF5E30">
        <w:t xml:space="preserve"> homes of which c.</w:t>
      </w:r>
      <w:r>
        <w:t>3,265</w:t>
      </w:r>
      <w:r w:rsidRPr="00AF5E30">
        <w:t xml:space="preserve"> are estimated to be required </w:t>
      </w:r>
      <w:r>
        <w:t>as</w:t>
      </w:r>
      <w:r w:rsidRPr="00AF5E30">
        <w:t xml:space="preserve"> market </w:t>
      </w:r>
      <w:r>
        <w:t>housing</w:t>
      </w:r>
      <w:r w:rsidRPr="00AF5E30">
        <w:t xml:space="preserve">, </w:t>
      </w:r>
      <w:r>
        <w:t xml:space="preserve">and </w:t>
      </w:r>
      <w:r w:rsidRPr="00AF5E30">
        <w:t>c.</w:t>
      </w:r>
      <w:r>
        <w:t>1,900</w:t>
      </w:r>
      <w:r w:rsidRPr="00AF5E30">
        <w:t xml:space="preserve"> </w:t>
      </w:r>
      <w:r>
        <w:t>are estimated to be required as affordable/social housing</w:t>
      </w:r>
      <w:r w:rsidRPr="00AF5E30">
        <w:t>.</w:t>
      </w:r>
    </w:p>
    <w:p w14:paraId="5296ACBD" w14:textId="77777777" w:rsidR="00457A90" w:rsidRDefault="00457A90" w:rsidP="00457A90">
      <w:pPr>
        <w:pStyle w:val="Numberedpara1202"/>
      </w:pPr>
      <w:r w:rsidRPr="00AF5E30">
        <w:t xml:space="preserve">The estimated additional need </w:t>
      </w:r>
      <w:r>
        <w:t>for extra care housing by</w:t>
      </w:r>
      <w:r w:rsidRPr="00AF5E30">
        <w:t xml:space="preserve"> 2044 is c.</w:t>
      </w:r>
      <w:r>
        <w:t>8,575 homes</w:t>
      </w:r>
      <w:r w:rsidRPr="00AF5E30">
        <w:t xml:space="preserve"> of which c.</w:t>
      </w:r>
      <w:r>
        <w:t>5,425</w:t>
      </w:r>
      <w:r w:rsidRPr="00AF5E30">
        <w:t xml:space="preserve"> are estimated to be required </w:t>
      </w:r>
      <w:r>
        <w:t>as market housing</w:t>
      </w:r>
      <w:r w:rsidRPr="00AF5E30">
        <w:t>,</w:t>
      </w:r>
      <w:r>
        <w:t xml:space="preserve"> and</w:t>
      </w:r>
      <w:r w:rsidRPr="00AF5E30">
        <w:t xml:space="preserve"> c.</w:t>
      </w:r>
      <w:r>
        <w:t>3,150</w:t>
      </w:r>
      <w:r w:rsidRPr="00AF5E30">
        <w:t xml:space="preserve"> </w:t>
      </w:r>
      <w:r>
        <w:t xml:space="preserve">are estimated to be required as affordable/social housing. </w:t>
      </w:r>
    </w:p>
    <w:p w14:paraId="7248278A" w14:textId="688C0C4F" w:rsidR="006A441D" w:rsidRPr="002418CF" w:rsidRDefault="006A441D" w:rsidP="00B97EAF">
      <w:pPr>
        <w:pStyle w:val="Numberedpara1202"/>
      </w:pPr>
      <w:r w:rsidRPr="002418CF">
        <w:t>There is a requirement for additional extra care housing for social/affordable rent in all Essex Districts over the next 20 years</w:t>
      </w:r>
      <w:r w:rsidR="300846C6">
        <w:t xml:space="preserve">. There is presently no provision </w:t>
      </w:r>
      <w:r w:rsidR="4C3D99B1">
        <w:t xml:space="preserve">in </w:t>
      </w:r>
      <w:r w:rsidRPr="002418CF">
        <w:t xml:space="preserve">Maldon and </w:t>
      </w:r>
      <w:r w:rsidR="00D30CB8">
        <w:t>Castle Point</w:t>
      </w:r>
      <w:r>
        <w:t xml:space="preserve">. </w:t>
      </w:r>
      <w:r w:rsidR="001F37E6">
        <w:t xml:space="preserve"> </w:t>
      </w:r>
      <w:r w:rsidR="004301FE">
        <w:t>Essex County Council</w:t>
      </w:r>
      <w:r>
        <w:t xml:space="preserve">’s extra care housing </w:t>
      </w:r>
      <w:r w:rsidR="001C6127">
        <w:t xml:space="preserve">development </w:t>
      </w:r>
      <w:r>
        <w:t xml:space="preserve">programme </w:t>
      </w:r>
      <w:r w:rsidR="2B6C17F4">
        <w:t>aim</w:t>
      </w:r>
      <w:r w:rsidR="00EF0B5F">
        <w:t>s</w:t>
      </w:r>
      <w:r w:rsidR="2B6C17F4">
        <w:t xml:space="preserve"> to </w:t>
      </w:r>
      <w:r>
        <w:t>provide for approximately</w:t>
      </w:r>
      <w:r w:rsidR="00CE6B29">
        <w:t xml:space="preserve"> </w:t>
      </w:r>
      <w:r w:rsidR="00383440">
        <w:t>50</w:t>
      </w:r>
      <w:r>
        <w:t xml:space="preserve">% of </w:t>
      </w:r>
      <w:r w:rsidR="00325ABC">
        <w:t>extra care</w:t>
      </w:r>
      <w:r w:rsidR="00DD7EB8">
        <w:t xml:space="preserve"> housing</w:t>
      </w:r>
      <w:r>
        <w:t xml:space="preserve"> need over the next 5+ years. </w:t>
      </w:r>
      <w:r w:rsidR="004301FE">
        <w:t>Essex County Council</w:t>
      </w:r>
      <w:r w:rsidR="003C65CD">
        <w:t>-</w:t>
      </w:r>
      <w:r w:rsidR="00364756">
        <w:t xml:space="preserve">commissioned extra care housing is also available to </w:t>
      </w:r>
      <w:r w:rsidR="00364756" w:rsidRPr="00364756">
        <w:t>adults with a disability, mental health need</w:t>
      </w:r>
      <w:r w:rsidR="003C65CD">
        <w:t>,</w:t>
      </w:r>
      <w:r w:rsidR="00364756" w:rsidRPr="00364756">
        <w:t xml:space="preserve"> both over and under the age of 55</w:t>
      </w:r>
      <w:r w:rsidR="003C65CD">
        <w:t>,</w:t>
      </w:r>
      <w:r w:rsidR="00364756" w:rsidRPr="00364756">
        <w:t xml:space="preserve"> where extra care is suitable to meet their needs</w:t>
      </w:r>
      <w:r w:rsidR="00364756">
        <w:t>.</w:t>
      </w:r>
    </w:p>
    <w:p w14:paraId="5521C7E0" w14:textId="28C5688F" w:rsidR="006A441D" w:rsidRPr="002418CF" w:rsidRDefault="006A441D" w:rsidP="00B97EAF">
      <w:pPr>
        <w:pStyle w:val="Numberedpara1202"/>
      </w:pPr>
      <w:r w:rsidRPr="002418CF">
        <w:t xml:space="preserve">There is a need for market extra care housing </w:t>
      </w:r>
      <w:r w:rsidR="00254F44">
        <w:t xml:space="preserve">with care and support provided on site 24/7 </w:t>
      </w:r>
      <w:r w:rsidRPr="002418CF">
        <w:t>to be promoted and developed in all Essex Districts; there is relatively little available currently for older people who are seeking extra care housing for market sale or market rent.</w:t>
      </w:r>
    </w:p>
    <w:p w14:paraId="0BFDC833" w14:textId="47381A83" w:rsidR="006A441D" w:rsidRPr="002418CF" w:rsidRDefault="006A441D" w:rsidP="00B97EAF">
      <w:pPr>
        <w:pStyle w:val="Numberedpara1202"/>
      </w:pPr>
      <w:r w:rsidRPr="002418CF">
        <w:t>There is an ongoing need for market retirement housing in all Essex Districts over the next 20 years</w:t>
      </w:r>
      <w:r w:rsidR="003D4201">
        <w:t>.</w:t>
      </w:r>
    </w:p>
    <w:p w14:paraId="21F60E9E" w14:textId="79B340FE" w:rsidR="006A441D" w:rsidRPr="002418CF" w:rsidRDefault="006A441D" w:rsidP="00B97EAF">
      <w:pPr>
        <w:pStyle w:val="Numberedpara1202"/>
      </w:pPr>
      <w:r w:rsidRPr="002418CF">
        <w:t>There is a need for social/affordable sheltered housing to rent for older people. Some of this need may be met through refurbishment and upgrading of existing social/affordable ‘sheltered’ housing.</w:t>
      </w:r>
    </w:p>
    <w:p w14:paraId="779B7ED0" w14:textId="7CF2EE2C" w:rsidR="006A441D" w:rsidRPr="002418CF" w:rsidRDefault="006A441D" w:rsidP="00B97EAF">
      <w:pPr>
        <w:pStyle w:val="Numberedpara1202"/>
      </w:pPr>
      <w:r w:rsidRPr="002418CF">
        <w:t xml:space="preserve">Additional care home bed capacity is required over the period to 2044, particularly nursing care bed capacity. </w:t>
      </w:r>
      <w:r w:rsidR="37AC00A2">
        <w:t xml:space="preserve">Notably, a negligible amount of residential care beds </w:t>
      </w:r>
      <w:r w:rsidR="008735B6">
        <w:t>is</w:t>
      </w:r>
      <w:r w:rsidR="37AC00A2">
        <w:t xml:space="preserve"> </w:t>
      </w:r>
      <w:r w:rsidR="00E07E14">
        <w:t xml:space="preserve">estimated to be </w:t>
      </w:r>
      <w:r w:rsidR="37AC00A2">
        <w:t>needed until the 2030s, reflecting current adequacy</w:t>
      </w:r>
      <w:r w:rsidR="738E60E1">
        <w:t xml:space="preserve"> of supply and occupancy. </w:t>
      </w:r>
      <w:r w:rsidRPr="002418CF">
        <w:t xml:space="preserve">The focus for the care home market will </w:t>
      </w:r>
      <w:r w:rsidR="1E7077F3">
        <w:t xml:space="preserve">increasingly </w:t>
      </w:r>
      <w:r w:rsidRPr="002418CF">
        <w:t xml:space="preserve">be on meeting the needs of older people with higher acuity and complex care and health needs. </w:t>
      </w:r>
    </w:p>
    <w:p w14:paraId="2FC01DE2" w14:textId="4425E85D" w:rsidR="001C7D4B" w:rsidRPr="002D77C1" w:rsidRDefault="001C7D4B" w:rsidP="001C7D4B">
      <w:pPr>
        <w:pStyle w:val="Numberedpara1202"/>
      </w:pPr>
      <w:r w:rsidRPr="002D77C1">
        <w:t xml:space="preserve">The development of supported and specialist housing and accommodation designated for older people should be seen in the context of evidence that </w:t>
      </w:r>
      <w:proofErr w:type="gramStart"/>
      <w:r w:rsidRPr="002D77C1">
        <w:t>the majority of</w:t>
      </w:r>
      <w:proofErr w:type="gramEnd"/>
      <w:r w:rsidRPr="002D77C1">
        <w:t xml:space="preserve"> older people either wanting to ‘stay put’ or to move to ‘mainstream’ housing to better meet their needs as they age (rather than move to supported and specialist housing and accommodation). The recent Ipsos/Housing LIN primary research</w:t>
      </w:r>
      <w:r w:rsidR="006D12B4">
        <w:rPr>
          <w:rStyle w:val="FootnoteReference"/>
        </w:rPr>
        <w:footnoteReference w:id="14"/>
      </w:r>
      <w:r w:rsidRPr="002D77C1">
        <w:t xml:space="preserve"> with a representative sample of approximately 6,000 people aged 50+ in the UK suggests that it is necessary to consider and develop a range of responses to meet the diverse housing needs of older people including:</w:t>
      </w:r>
    </w:p>
    <w:p w14:paraId="33FE703C" w14:textId="77777777" w:rsidR="0020637D" w:rsidRDefault="0020637D" w:rsidP="00FC5B44">
      <w:pPr>
        <w:rPr>
          <w:rFonts w:ascii="Segoe UI" w:hAnsi="Segoe UI" w:cs="Segoe UI"/>
          <w:i/>
          <w:iCs/>
          <w:sz w:val="22"/>
          <w:szCs w:val="22"/>
        </w:rPr>
      </w:pPr>
    </w:p>
    <w:p w14:paraId="0FDCFC81" w14:textId="77777777" w:rsidR="002F3814" w:rsidRDefault="002F3814" w:rsidP="00FC5B44">
      <w:pPr>
        <w:rPr>
          <w:rFonts w:ascii="Segoe UI" w:hAnsi="Segoe UI" w:cs="Segoe UI"/>
          <w:i/>
          <w:iCs/>
          <w:sz w:val="22"/>
          <w:szCs w:val="22"/>
        </w:rPr>
      </w:pPr>
    </w:p>
    <w:p w14:paraId="5FFDB5F2" w14:textId="7F27C6B1" w:rsidR="001C7D4B" w:rsidRPr="006D12B4" w:rsidRDefault="001C7D4B" w:rsidP="00FC5B44">
      <w:pPr>
        <w:rPr>
          <w:rFonts w:ascii="Segoe UI" w:hAnsi="Segoe UI" w:cs="Segoe UI"/>
          <w:i/>
          <w:iCs/>
          <w:sz w:val="22"/>
          <w:szCs w:val="22"/>
        </w:rPr>
      </w:pPr>
      <w:r w:rsidRPr="006D12B4">
        <w:rPr>
          <w:rFonts w:ascii="Segoe UI" w:hAnsi="Segoe UI" w:cs="Segoe UI"/>
          <w:i/>
          <w:iCs/>
          <w:sz w:val="22"/>
          <w:szCs w:val="22"/>
        </w:rPr>
        <w:t>Staying put: Supporting older people to age in place in their existing homes</w:t>
      </w:r>
    </w:p>
    <w:p w14:paraId="2339F4EF" w14:textId="20276E87" w:rsidR="001C7D4B" w:rsidRPr="002D77C1" w:rsidRDefault="001C7D4B" w:rsidP="001C7D4B">
      <w:pPr>
        <w:numPr>
          <w:ilvl w:val="0"/>
          <w:numId w:val="7"/>
        </w:numPr>
        <w:ind w:left="567"/>
        <w:rPr>
          <w:rFonts w:ascii="Segoe UI" w:hAnsi="Segoe UI" w:cs="Segoe UI"/>
          <w:sz w:val="22"/>
          <w:szCs w:val="22"/>
        </w:rPr>
      </w:pPr>
      <w:r w:rsidRPr="002D77C1">
        <w:rPr>
          <w:rFonts w:ascii="Segoe UI" w:hAnsi="Segoe UI" w:cs="Segoe UI"/>
          <w:sz w:val="22"/>
          <w:szCs w:val="22"/>
        </w:rPr>
        <w:t xml:space="preserve">Maximise access to adaptations for people to remain living in their existing homes, for older people eligible for local authority funded through Disabled Facilities Grant and other grants, as well increasing the availability of information and advice for self-funders in relation to home adaptations </w:t>
      </w:r>
    </w:p>
    <w:p w14:paraId="01763D82" w14:textId="48C01A6D" w:rsidR="001C7D4B" w:rsidRPr="002D77C1" w:rsidRDefault="001C7D4B" w:rsidP="001C7D4B">
      <w:pPr>
        <w:numPr>
          <w:ilvl w:val="0"/>
          <w:numId w:val="7"/>
        </w:numPr>
        <w:ind w:left="567"/>
        <w:rPr>
          <w:rFonts w:ascii="Segoe UI" w:hAnsi="Segoe UI" w:cs="Segoe UI"/>
          <w:sz w:val="22"/>
          <w:szCs w:val="22"/>
        </w:rPr>
      </w:pPr>
      <w:r w:rsidRPr="002D77C1">
        <w:rPr>
          <w:rFonts w:ascii="Segoe UI" w:hAnsi="Segoe UI" w:cs="Segoe UI"/>
          <w:sz w:val="22"/>
          <w:szCs w:val="22"/>
        </w:rPr>
        <w:t xml:space="preserve">Provide practical housing-related support as well as domiciliary care to enable people to remain living in their existing homes </w:t>
      </w:r>
    </w:p>
    <w:p w14:paraId="30225F0C" w14:textId="0AEF6886" w:rsidR="001C7D4B" w:rsidRPr="002D77C1" w:rsidRDefault="001C7D4B" w:rsidP="001C7D4B">
      <w:pPr>
        <w:numPr>
          <w:ilvl w:val="0"/>
          <w:numId w:val="7"/>
        </w:numPr>
        <w:ind w:left="567"/>
        <w:rPr>
          <w:rFonts w:ascii="Segoe UI" w:hAnsi="Segoe UI" w:cs="Segoe UI"/>
          <w:sz w:val="22"/>
          <w:szCs w:val="22"/>
        </w:rPr>
      </w:pPr>
      <w:r w:rsidRPr="002D77C1">
        <w:rPr>
          <w:rFonts w:ascii="Segoe UI" w:hAnsi="Segoe UI" w:cs="Segoe UI"/>
          <w:sz w:val="22"/>
          <w:szCs w:val="22"/>
        </w:rPr>
        <w:t xml:space="preserve">Use housing related support and adaptations services to address any housing related barriers that delay hospital discharges </w:t>
      </w:r>
    </w:p>
    <w:p w14:paraId="31A51964" w14:textId="17271F8D" w:rsidR="001C7D4B" w:rsidRPr="002D77C1" w:rsidRDefault="001C7D4B" w:rsidP="001C7D4B">
      <w:pPr>
        <w:numPr>
          <w:ilvl w:val="0"/>
          <w:numId w:val="7"/>
        </w:numPr>
        <w:ind w:left="567"/>
        <w:rPr>
          <w:rFonts w:ascii="Segoe UI" w:hAnsi="Segoe UI" w:cs="Segoe UI"/>
          <w:sz w:val="22"/>
          <w:szCs w:val="22"/>
        </w:rPr>
      </w:pPr>
      <w:r w:rsidRPr="002D77C1">
        <w:rPr>
          <w:rFonts w:ascii="Segoe UI" w:hAnsi="Segoe UI" w:cs="Segoe UI"/>
          <w:sz w:val="22"/>
          <w:szCs w:val="22"/>
        </w:rPr>
        <w:t>Provide and strengthen local reablement service offers to support people to return to their own home after a hospital stay</w:t>
      </w:r>
    </w:p>
    <w:p w14:paraId="25CBE1FE" w14:textId="241FCF65" w:rsidR="001C7D4B" w:rsidRPr="002D77C1" w:rsidRDefault="001C7D4B" w:rsidP="001C7D4B">
      <w:pPr>
        <w:numPr>
          <w:ilvl w:val="0"/>
          <w:numId w:val="7"/>
        </w:numPr>
        <w:ind w:left="567"/>
        <w:rPr>
          <w:rFonts w:ascii="Segoe UI" w:hAnsi="Segoe UI" w:cs="Segoe UI"/>
          <w:sz w:val="22"/>
          <w:szCs w:val="22"/>
        </w:rPr>
      </w:pPr>
      <w:r w:rsidRPr="002D77C1">
        <w:rPr>
          <w:rFonts w:ascii="Segoe UI" w:hAnsi="Segoe UI" w:cs="Segoe UI"/>
          <w:sz w:val="22"/>
          <w:szCs w:val="22"/>
        </w:rPr>
        <w:t xml:space="preserve">Provide and make use of social prescribing </w:t>
      </w:r>
      <w:r w:rsidR="00F3449B">
        <w:rPr>
          <w:rFonts w:ascii="Segoe UI" w:hAnsi="Segoe UI" w:cs="Segoe UI"/>
          <w:sz w:val="22"/>
          <w:szCs w:val="22"/>
        </w:rPr>
        <w:t>and other support</w:t>
      </w:r>
      <w:r w:rsidRPr="002D77C1">
        <w:rPr>
          <w:rFonts w:ascii="Segoe UI" w:hAnsi="Segoe UI" w:cs="Segoe UI"/>
          <w:sz w:val="22"/>
          <w:szCs w:val="22"/>
        </w:rPr>
        <w:t xml:space="preserve"> services as part of the local preventative offer to sustain older people in housing settings and minimise moves to care homes </w:t>
      </w:r>
    </w:p>
    <w:p w14:paraId="19A98223" w14:textId="37B9C852" w:rsidR="001C7D4B" w:rsidRPr="002D43BA" w:rsidRDefault="001C7D4B" w:rsidP="001C7D4B">
      <w:pPr>
        <w:numPr>
          <w:ilvl w:val="0"/>
          <w:numId w:val="7"/>
        </w:numPr>
        <w:ind w:left="567"/>
        <w:rPr>
          <w:rFonts w:ascii="Segoe UI" w:hAnsi="Segoe UI" w:cs="Segoe UI"/>
          <w:sz w:val="22"/>
          <w:szCs w:val="22"/>
        </w:rPr>
      </w:pPr>
      <w:r w:rsidRPr="002D77C1">
        <w:rPr>
          <w:rFonts w:ascii="Segoe UI" w:hAnsi="Segoe UI" w:cs="Segoe UI"/>
          <w:sz w:val="22"/>
          <w:szCs w:val="22"/>
        </w:rPr>
        <w:t xml:space="preserve">Maximise the use of care enabling technology to support people to remain in their existing homes </w:t>
      </w:r>
    </w:p>
    <w:p w14:paraId="16F24508" w14:textId="1331CE4F" w:rsidR="001C7D4B" w:rsidRPr="006D12B4" w:rsidRDefault="001C7D4B" w:rsidP="001C7D4B">
      <w:pPr>
        <w:ind w:left="-76"/>
        <w:rPr>
          <w:rFonts w:ascii="Segoe UI" w:hAnsi="Segoe UI" w:cs="Segoe UI"/>
          <w:i/>
          <w:iCs/>
          <w:sz w:val="22"/>
          <w:szCs w:val="22"/>
        </w:rPr>
      </w:pPr>
      <w:r w:rsidRPr="006D12B4">
        <w:rPr>
          <w:rFonts w:ascii="Segoe UI" w:hAnsi="Segoe UI" w:cs="Segoe UI"/>
          <w:i/>
          <w:iCs/>
          <w:sz w:val="22"/>
          <w:szCs w:val="22"/>
        </w:rPr>
        <w:t>New build general needs housing that better suits ageing in place</w:t>
      </w:r>
    </w:p>
    <w:p w14:paraId="674F0A99" w14:textId="2EA14D02" w:rsidR="001C7D4B" w:rsidRPr="002D77C1" w:rsidRDefault="001C7D4B" w:rsidP="001B6DD2">
      <w:pPr>
        <w:numPr>
          <w:ilvl w:val="0"/>
          <w:numId w:val="8"/>
        </w:numPr>
        <w:ind w:left="567"/>
        <w:jc w:val="both"/>
        <w:rPr>
          <w:rFonts w:ascii="Segoe UI" w:hAnsi="Segoe UI" w:cs="Segoe UI"/>
          <w:sz w:val="22"/>
          <w:szCs w:val="22"/>
        </w:rPr>
      </w:pPr>
      <w:r w:rsidRPr="002D77C1">
        <w:rPr>
          <w:rFonts w:ascii="Segoe UI" w:hAnsi="Segoe UI" w:cs="Segoe UI"/>
          <w:sz w:val="22"/>
          <w:szCs w:val="22"/>
        </w:rPr>
        <w:t>Promote and encourage the development of new mainstream housing designed to be ‘care ready’ and better suited to suit ageing in place. This goes beyond housing built to M4/2 standards and is the application of some/</w:t>
      </w:r>
      <w:proofErr w:type="gramStart"/>
      <w:r w:rsidRPr="002D77C1">
        <w:rPr>
          <w:rFonts w:ascii="Segoe UI" w:hAnsi="Segoe UI" w:cs="Segoe UI"/>
          <w:sz w:val="22"/>
          <w:szCs w:val="22"/>
        </w:rPr>
        <w:t>all of</w:t>
      </w:r>
      <w:proofErr w:type="gramEnd"/>
      <w:r w:rsidRPr="002D77C1">
        <w:rPr>
          <w:rFonts w:ascii="Segoe UI" w:hAnsi="Segoe UI" w:cs="Segoe UI"/>
          <w:sz w:val="22"/>
          <w:szCs w:val="22"/>
        </w:rPr>
        <w:t xml:space="preserve"> the Housing our Ageing Population Panel for Innovation (HAPPI)</w:t>
      </w:r>
      <w:r w:rsidRPr="002D77C1">
        <w:rPr>
          <w:rStyle w:val="FootnoteReference"/>
          <w:rFonts w:ascii="Segoe UI" w:hAnsi="Segoe UI" w:cs="Segoe UI"/>
          <w:sz w:val="22"/>
          <w:szCs w:val="22"/>
        </w:rPr>
        <w:footnoteReference w:id="15"/>
      </w:r>
      <w:r w:rsidRPr="002D77C1">
        <w:rPr>
          <w:rFonts w:ascii="Segoe UI" w:hAnsi="Segoe UI" w:cs="Segoe UI"/>
          <w:sz w:val="22"/>
          <w:szCs w:val="22"/>
        </w:rPr>
        <w:t xml:space="preserve"> design standards to new general needs homes for social/affordable rent, shared ownership and market sale</w:t>
      </w:r>
    </w:p>
    <w:p w14:paraId="5E568B1A" w14:textId="1B0CC818" w:rsidR="001C7D4B" w:rsidRPr="002D77C1" w:rsidRDefault="001C7D4B" w:rsidP="001B6DD2">
      <w:pPr>
        <w:numPr>
          <w:ilvl w:val="0"/>
          <w:numId w:val="8"/>
        </w:numPr>
        <w:ind w:left="567"/>
        <w:jc w:val="both"/>
        <w:rPr>
          <w:rFonts w:ascii="Segoe UI" w:hAnsi="Segoe UI" w:cs="Segoe UI"/>
          <w:sz w:val="22"/>
          <w:szCs w:val="22"/>
        </w:rPr>
      </w:pPr>
      <w:r w:rsidRPr="002D77C1">
        <w:rPr>
          <w:rFonts w:ascii="Segoe UI" w:hAnsi="Segoe UI" w:cs="Segoe UI"/>
          <w:sz w:val="22"/>
          <w:szCs w:val="22"/>
        </w:rPr>
        <w:t xml:space="preserve">Encourage and enable a mix of housing types: small houses, bungalows, dormer bungalows as well as flats, that are likely to be attractive to older people </w:t>
      </w:r>
    </w:p>
    <w:p w14:paraId="39233BD0" w14:textId="423AF1E5" w:rsidR="001C7D4B" w:rsidRPr="002D77C1" w:rsidRDefault="001C7D4B" w:rsidP="001B6DD2">
      <w:pPr>
        <w:numPr>
          <w:ilvl w:val="0"/>
          <w:numId w:val="8"/>
        </w:numPr>
        <w:ind w:left="567"/>
        <w:jc w:val="both"/>
        <w:rPr>
          <w:rFonts w:ascii="Segoe UI" w:hAnsi="Segoe UI" w:cs="Segoe UI"/>
          <w:sz w:val="22"/>
          <w:szCs w:val="22"/>
        </w:rPr>
      </w:pPr>
      <w:r w:rsidRPr="002D77C1">
        <w:rPr>
          <w:rFonts w:ascii="Segoe UI" w:hAnsi="Segoe UI" w:cs="Segoe UI"/>
          <w:sz w:val="22"/>
          <w:szCs w:val="22"/>
        </w:rPr>
        <w:t xml:space="preserve">Use local authority planning policy and joint Council/NHS market position statements to encourage the development of general needs housing of all tenures that is better designed to suit the needs of older people and to better facilitate ageing in place </w:t>
      </w:r>
    </w:p>
    <w:p w14:paraId="65DFB2CC" w14:textId="77777777" w:rsidR="001C7D4B" w:rsidRPr="006D12B4" w:rsidRDefault="001C7D4B" w:rsidP="001C7D4B">
      <w:pPr>
        <w:ind w:left="-76"/>
        <w:rPr>
          <w:rFonts w:ascii="Segoe UI" w:hAnsi="Segoe UI" w:cs="Segoe UI"/>
          <w:i/>
          <w:iCs/>
          <w:sz w:val="22"/>
          <w:szCs w:val="22"/>
        </w:rPr>
      </w:pPr>
      <w:r w:rsidRPr="006D12B4">
        <w:rPr>
          <w:rFonts w:ascii="Segoe UI" w:hAnsi="Segoe UI" w:cs="Segoe UI"/>
          <w:i/>
          <w:iCs/>
          <w:sz w:val="22"/>
          <w:szCs w:val="22"/>
        </w:rPr>
        <w:t>Making best use of existing sheltered and retirement housing</w:t>
      </w:r>
    </w:p>
    <w:p w14:paraId="51DB2455" w14:textId="3A10CA38" w:rsidR="001C7D4B" w:rsidRPr="002D77C1" w:rsidRDefault="001C7D4B" w:rsidP="001B6DD2">
      <w:pPr>
        <w:numPr>
          <w:ilvl w:val="0"/>
          <w:numId w:val="9"/>
        </w:numPr>
        <w:ind w:left="567"/>
        <w:jc w:val="both"/>
        <w:rPr>
          <w:rFonts w:ascii="Segoe UI" w:hAnsi="Segoe UI" w:cs="Segoe UI"/>
          <w:sz w:val="22"/>
          <w:szCs w:val="22"/>
        </w:rPr>
      </w:pPr>
      <w:r w:rsidRPr="002D77C1">
        <w:rPr>
          <w:rFonts w:ascii="Segoe UI" w:hAnsi="Segoe UI" w:cs="Segoe UI"/>
          <w:sz w:val="22"/>
          <w:szCs w:val="22"/>
        </w:rPr>
        <w:t xml:space="preserve">Work with social housing providers to encourage the upgrading and refurbishment of existing sheltered housing (and with private companies that provide/manage market </w:t>
      </w:r>
      <w:r w:rsidRPr="002D77C1">
        <w:rPr>
          <w:rFonts w:ascii="Segoe UI" w:hAnsi="Segoe UI" w:cs="Segoe UI"/>
          <w:sz w:val="22"/>
          <w:szCs w:val="22"/>
        </w:rPr>
        <w:lastRenderedPageBreak/>
        <w:t xml:space="preserve">retirement housing) where feasible to extend its useful life and </w:t>
      </w:r>
      <w:r w:rsidR="00DC17B0">
        <w:rPr>
          <w:rFonts w:ascii="Segoe UI" w:hAnsi="Segoe UI" w:cs="Segoe UI"/>
          <w:sz w:val="22"/>
          <w:szCs w:val="22"/>
        </w:rPr>
        <w:t xml:space="preserve">reduce the </w:t>
      </w:r>
      <w:proofErr w:type="gramStart"/>
      <w:r w:rsidR="00DC17B0">
        <w:rPr>
          <w:rFonts w:ascii="Segoe UI" w:hAnsi="Segoe UI" w:cs="Segoe UI"/>
          <w:sz w:val="22"/>
          <w:szCs w:val="22"/>
        </w:rPr>
        <w:t>amount</w:t>
      </w:r>
      <w:proofErr w:type="gramEnd"/>
      <w:r w:rsidR="00DC17B0">
        <w:rPr>
          <w:rFonts w:ascii="Segoe UI" w:hAnsi="Segoe UI" w:cs="Segoe UI"/>
          <w:sz w:val="22"/>
          <w:szCs w:val="22"/>
        </w:rPr>
        <w:t xml:space="preserve"> of voids by</w:t>
      </w:r>
      <w:r w:rsidRPr="002D77C1">
        <w:rPr>
          <w:rFonts w:ascii="Segoe UI" w:hAnsi="Segoe UI" w:cs="Segoe UI"/>
          <w:sz w:val="22"/>
          <w:szCs w:val="22"/>
        </w:rPr>
        <w:t xml:space="preserve"> mak</w:t>
      </w:r>
      <w:r w:rsidR="00DC17B0">
        <w:rPr>
          <w:rFonts w:ascii="Segoe UI" w:hAnsi="Segoe UI" w:cs="Segoe UI"/>
          <w:sz w:val="22"/>
          <w:szCs w:val="22"/>
        </w:rPr>
        <w:t>ing</w:t>
      </w:r>
      <w:r w:rsidRPr="002D77C1">
        <w:rPr>
          <w:rFonts w:ascii="Segoe UI" w:hAnsi="Segoe UI" w:cs="Segoe UI"/>
          <w:sz w:val="22"/>
          <w:szCs w:val="22"/>
        </w:rPr>
        <w:t xml:space="preserve"> it a more attractive housing option for older people, including consideration of:</w:t>
      </w:r>
    </w:p>
    <w:p w14:paraId="5F0DC41E" w14:textId="3CA8E1A5" w:rsidR="001C7D4B" w:rsidRPr="002D77C1" w:rsidRDefault="001C7D4B" w:rsidP="001B6DD2">
      <w:pPr>
        <w:numPr>
          <w:ilvl w:val="0"/>
          <w:numId w:val="10"/>
        </w:numPr>
        <w:ind w:left="993"/>
        <w:jc w:val="both"/>
        <w:rPr>
          <w:rFonts w:ascii="Segoe UI" w:hAnsi="Segoe UI" w:cs="Segoe UI"/>
          <w:sz w:val="22"/>
          <w:szCs w:val="22"/>
        </w:rPr>
      </w:pPr>
      <w:r w:rsidRPr="002D77C1">
        <w:rPr>
          <w:rFonts w:ascii="Segoe UI" w:hAnsi="Segoe UI" w:cs="Segoe UI"/>
          <w:sz w:val="22"/>
          <w:szCs w:val="22"/>
        </w:rPr>
        <w:t>Some sheltered housing may be suitable for adaptation to provide accommodation for older people with significant care/support needs</w:t>
      </w:r>
      <w:r>
        <w:rPr>
          <w:rFonts w:ascii="Segoe UI" w:hAnsi="Segoe UI" w:cs="Segoe UI"/>
          <w:sz w:val="22"/>
          <w:szCs w:val="22"/>
        </w:rPr>
        <w:t xml:space="preserve">; this will require working closely with Registered Providers in relation to the type and scale of adaptations required </w:t>
      </w:r>
    </w:p>
    <w:p w14:paraId="2E299AAD" w14:textId="5725D075" w:rsidR="001C7D4B" w:rsidRPr="002D77C1" w:rsidRDefault="001C7D4B" w:rsidP="001B6DD2">
      <w:pPr>
        <w:numPr>
          <w:ilvl w:val="0"/>
          <w:numId w:val="10"/>
        </w:numPr>
        <w:ind w:left="993"/>
        <w:jc w:val="both"/>
        <w:rPr>
          <w:rFonts w:ascii="Segoe UI" w:hAnsi="Segoe UI" w:cs="Segoe UI"/>
          <w:sz w:val="22"/>
          <w:szCs w:val="22"/>
        </w:rPr>
      </w:pPr>
      <w:r w:rsidRPr="002D77C1">
        <w:rPr>
          <w:rFonts w:ascii="Segoe UI" w:hAnsi="Segoe UI" w:cs="Segoe UI"/>
          <w:sz w:val="22"/>
          <w:szCs w:val="22"/>
        </w:rPr>
        <w:t xml:space="preserve">Some sheltered </w:t>
      </w:r>
      <w:r w:rsidR="00F548A4">
        <w:rPr>
          <w:rFonts w:ascii="Segoe UI" w:hAnsi="Segoe UI" w:cs="Segoe UI"/>
          <w:sz w:val="22"/>
          <w:szCs w:val="22"/>
        </w:rPr>
        <w:t>housing</w:t>
      </w:r>
      <w:r w:rsidRPr="002D77C1">
        <w:rPr>
          <w:rFonts w:ascii="Segoe UI" w:hAnsi="Segoe UI" w:cs="Segoe UI"/>
          <w:sz w:val="22"/>
          <w:szCs w:val="22"/>
        </w:rPr>
        <w:t xml:space="preserve"> may be suitable for use as ‘step down’ accommodation from hospital </w:t>
      </w:r>
    </w:p>
    <w:p w14:paraId="183DAD8C" w14:textId="17BEB83E" w:rsidR="009D502C" w:rsidRPr="0020637D" w:rsidRDefault="001C7D4B" w:rsidP="0020637D">
      <w:pPr>
        <w:numPr>
          <w:ilvl w:val="0"/>
          <w:numId w:val="11"/>
        </w:numPr>
        <w:ind w:left="567"/>
        <w:jc w:val="both"/>
        <w:rPr>
          <w:rFonts w:ascii="Segoe UI" w:hAnsi="Segoe UI" w:cs="Segoe UI"/>
          <w:sz w:val="22"/>
          <w:szCs w:val="22"/>
        </w:rPr>
      </w:pPr>
      <w:r w:rsidRPr="00D14B45">
        <w:rPr>
          <w:rFonts w:ascii="Segoe UI" w:hAnsi="Segoe UI" w:cs="Segoe UI"/>
          <w:sz w:val="22"/>
          <w:szCs w:val="22"/>
        </w:rPr>
        <w:t xml:space="preserve">Maximise the use of care enabling technology to be available to support people living in specialist housing including sheltered/retirement housing; this may include reviewing the </w:t>
      </w:r>
      <w:r>
        <w:rPr>
          <w:rFonts w:ascii="Segoe UI" w:hAnsi="Segoe UI" w:cs="Segoe UI"/>
          <w:sz w:val="22"/>
          <w:szCs w:val="22"/>
        </w:rPr>
        <w:t>d</w:t>
      </w:r>
      <w:r w:rsidRPr="00D14B45">
        <w:rPr>
          <w:rFonts w:ascii="Segoe UI" w:hAnsi="Segoe UI" w:cs="Segoe UI"/>
          <w:sz w:val="22"/>
          <w:szCs w:val="22"/>
        </w:rPr>
        <w:t>istrict</w:t>
      </w:r>
      <w:r>
        <w:rPr>
          <w:rFonts w:ascii="Segoe UI" w:hAnsi="Segoe UI" w:cs="Segoe UI"/>
          <w:sz w:val="22"/>
          <w:szCs w:val="22"/>
        </w:rPr>
        <w:t xml:space="preserve"> councils’</w:t>
      </w:r>
      <w:r w:rsidRPr="00D14B45">
        <w:rPr>
          <w:rFonts w:ascii="Segoe UI" w:hAnsi="Segoe UI" w:cs="Segoe UI"/>
          <w:sz w:val="22"/>
          <w:szCs w:val="22"/>
        </w:rPr>
        <w:t xml:space="preserve"> </w:t>
      </w:r>
      <w:r>
        <w:rPr>
          <w:rFonts w:ascii="Segoe UI" w:hAnsi="Segoe UI" w:cs="Segoe UI"/>
          <w:sz w:val="22"/>
          <w:szCs w:val="22"/>
        </w:rPr>
        <w:t>h</w:t>
      </w:r>
      <w:r w:rsidRPr="00D14B45">
        <w:rPr>
          <w:rFonts w:ascii="Segoe UI" w:hAnsi="Segoe UI" w:cs="Segoe UI"/>
          <w:sz w:val="22"/>
          <w:szCs w:val="22"/>
        </w:rPr>
        <w:t xml:space="preserve">ousing </w:t>
      </w:r>
      <w:r>
        <w:rPr>
          <w:rFonts w:ascii="Segoe UI" w:hAnsi="Segoe UI" w:cs="Segoe UI"/>
          <w:sz w:val="22"/>
          <w:szCs w:val="22"/>
        </w:rPr>
        <w:t>a</w:t>
      </w:r>
      <w:r w:rsidRPr="00D14B45">
        <w:rPr>
          <w:rFonts w:ascii="Segoe UI" w:hAnsi="Segoe UI" w:cs="Segoe UI"/>
          <w:sz w:val="22"/>
          <w:szCs w:val="22"/>
        </w:rPr>
        <w:t xml:space="preserve">ssistance </w:t>
      </w:r>
      <w:r>
        <w:rPr>
          <w:rFonts w:ascii="Segoe UI" w:hAnsi="Segoe UI" w:cs="Segoe UI"/>
          <w:sz w:val="22"/>
          <w:szCs w:val="22"/>
        </w:rPr>
        <w:t>p</w:t>
      </w:r>
      <w:r w:rsidRPr="00D14B45">
        <w:rPr>
          <w:rFonts w:ascii="Segoe UI" w:hAnsi="Segoe UI" w:cs="Segoe UI"/>
          <w:sz w:val="22"/>
          <w:szCs w:val="22"/>
        </w:rPr>
        <w:t>olicies to enable investment in assistive technology</w:t>
      </w:r>
      <w:r w:rsidR="0087354E">
        <w:rPr>
          <w:rFonts w:ascii="Segoe UI" w:hAnsi="Segoe UI" w:cs="Segoe UI"/>
          <w:sz w:val="22"/>
          <w:szCs w:val="22"/>
        </w:rPr>
        <w:t>, including Disabled Facilities Grant investment</w:t>
      </w:r>
    </w:p>
    <w:p w14:paraId="4C7E2E8B" w14:textId="77777777" w:rsidR="00BE50D0" w:rsidRDefault="00BE50D0">
      <w:pPr>
        <w:rPr>
          <w:rFonts w:ascii="Segoe UI" w:hAnsi="Segoe UI" w:cs="Segoe UI"/>
          <w:sz w:val="22"/>
          <w:szCs w:val="22"/>
          <w:highlight w:val="yellow"/>
          <w:u w:val="single"/>
        </w:rPr>
      </w:pPr>
    </w:p>
    <w:p w14:paraId="62A7DFC8" w14:textId="630FCF56" w:rsidR="006A441D" w:rsidRDefault="003D7BE2">
      <w:pPr>
        <w:rPr>
          <w:rFonts w:ascii="Segoe UI" w:hAnsi="Segoe UI" w:cs="Segoe UI"/>
          <w:sz w:val="22"/>
          <w:szCs w:val="22"/>
          <w:u w:val="single"/>
        </w:rPr>
      </w:pPr>
      <w:r w:rsidRPr="0070388A">
        <w:rPr>
          <w:rFonts w:ascii="Segoe UI" w:hAnsi="Segoe UI" w:cs="Segoe UI"/>
          <w:sz w:val="22"/>
          <w:szCs w:val="22"/>
          <w:u w:val="single"/>
        </w:rPr>
        <w:t xml:space="preserve">Supported housing for </w:t>
      </w:r>
      <w:r w:rsidR="0032088C">
        <w:rPr>
          <w:rFonts w:ascii="Segoe UI" w:hAnsi="Segoe UI" w:cs="Segoe UI"/>
          <w:sz w:val="22"/>
          <w:szCs w:val="22"/>
          <w:u w:val="single"/>
        </w:rPr>
        <w:t>p</w:t>
      </w:r>
      <w:r w:rsidR="0032088C" w:rsidRPr="0032088C">
        <w:rPr>
          <w:rFonts w:ascii="Segoe UI" w:hAnsi="Segoe UI" w:cs="Segoe UI"/>
          <w:sz w:val="22"/>
          <w:szCs w:val="22"/>
          <w:u w:val="single"/>
        </w:rPr>
        <w:t>eople with support needs (</w:t>
      </w:r>
      <w:r w:rsidR="0031295F" w:rsidRPr="00406217">
        <w:rPr>
          <w:rFonts w:ascii="Segoe UI" w:hAnsi="Segoe UI" w:cs="Segoe UI"/>
          <w:sz w:val="22"/>
          <w:szCs w:val="22"/>
          <w:u w:val="single"/>
        </w:rPr>
        <w:t>who may or may not draw</w:t>
      </w:r>
      <w:r w:rsidR="0031295F" w:rsidRPr="0032088C">
        <w:rPr>
          <w:rFonts w:ascii="Segoe UI" w:hAnsi="Segoe UI" w:cs="Segoe UI"/>
          <w:sz w:val="22"/>
          <w:szCs w:val="22"/>
          <w:u w:val="single"/>
        </w:rPr>
        <w:t xml:space="preserve"> </w:t>
      </w:r>
      <w:r w:rsidR="00406217">
        <w:rPr>
          <w:rFonts w:ascii="Segoe UI" w:hAnsi="Segoe UI" w:cs="Segoe UI"/>
          <w:sz w:val="22"/>
          <w:szCs w:val="22"/>
          <w:u w:val="single"/>
        </w:rPr>
        <w:t xml:space="preserve">on </w:t>
      </w:r>
      <w:r w:rsidR="0032088C" w:rsidRPr="0032088C">
        <w:rPr>
          <w:rFonts w:ascii="Segoe UI" w:hAnsi="Segoe UI" w:cs="Segoe UI"/>
          <w:sz w:val="22"/>
          <w:szCs w:val="22"/>
          <w:u w:val="single"/>
        </w:rPr>
        <w:t>adult social care)</w:t>
      </w:r>
    </w:p>
    <w:p w14:paraId="10D6A3AD" w14:textId="293CCFEE" w:rsidR="0032088C" w:rsidRDefault="002B6357" w:rsidP="002B6357">
      <w:pPr>
        <w:pStyle w:val="Numberedpara1202"/>
      </w:pPr>
      <w:r w:rsidRPr="002B6357">
        <w:t xml:space="preserve">The estimated need for supported housing for households </w:t>
      </w:r>
      <w:r w:rsidR="006779ED">
        <w:t xml:space="preserve">with support needs who </w:t>
      </w:r>
      <w:r w:rsidR="0031295F">
        <w:t xml:space="preserve">may or may not </w:t>
      </w:r>
      <w:r w:rsidR="00BE0E92">
        <w:t xml:space="preserve">draw on adult social care </w:t>
      </w:r>
      <w:r w:rsidR="006779ED">
        <w:t>(</w:t>
      </w:r>
      <w:r w:rsidR="00A13385">
        <w:t xml:space="preserve">for the purpose of this assessment based on households </w:t>
      </w:r>
      <w:r w:rsidRPr="002B6357">
        <w:t>living in temporary accommodation</w:t>
      </w:r>
      <w:r w:rsidR="00A13385">
        <w:t>)</w:t>
      </w:r>
      <w:r w:rsidRPr="002B6357">
        <w:t xml:space="preserve"> in Essex is projected to increase from 1,008 households in 2024/25 to 1,039 households by 2029/30, based on adult population growth projections.</w:t>
      </w:r>
    </w:p>
    <w:p w14:paraId="12012A53" w14:textId="1BCF8052" w:rsidR="002B6357" w:rsidRPr="0050421D" w:rsidRDefault="0050421D" w:rsidP="002B6357">
      <w:pPr>
        <w:pStyle w:val="Numberedpara1202"/>
      </w:pPr>
      <w:r w:rsidRPr="0050421D">
        <w:t>The greatest future pressures are expected in Basildon, Chelmsford, Colchester, and Harlow, where needs remain consistently high</w:t>
      </w:r>
      <w:r w:rsidR="003E3D2B">
        <w:t>.</w:t>
      </w:r>
    </w:p>
    <w:p w14:paraId="49BF848B" w14:textId="77777777" w:rsidR="009D502C" w:rsidRPr="009F3A28" w:rsidRDefault="009D502C" w:rsidP="00017C8B">
      <w:pPr>
        <w:rPr>
          <w:rFonts w:ascii="Segoe UI" w:hAnsi="Segoe UI" w:cs="Segoe UI"/>
          <w:sz w:val="22"/>
          <w:szCs w:val="22"/>
        </w:rPr>
      </w:pPr>
    </w:p>
    <w:p w14:paraId="129C3919" w14:textId="7D82E0D5" w:rsidR="005C448A" w:rsidRPr="002418CF" w:rsidRDefault="00017C8B" w:rsidP="00017C8B">
      <w:pPr>
        <w:rPr>
          <w:rFonts w:ascii="Segoe UI" w:hAnsi="Segoe UI" w:cs="Segoe UI"/>
          <w:i/>
          <w:iCs/>
          <w:sz w:val="22"/>
          <w:szCs w:val="22"/>
        </w:rPr>
      </w:pPr>
      <w:r w:rsidRPr="002418CF">
        <w:rPr>
          <w:rFonts w:ascii="Segoe UI" w:hAnsi="Segoe UI" w:cs="Segoe UI"/>
          <w:i/>
          <w:iCs/>
          <w:sz w:val="22"/>
          <w:szCs w:val="22"/>
        </w:rPr>
        <w:t xml:space="preserve">Summary of estimated need for supported and specialist housing and accommodation </w:t>
      </w:r>
      <w:r w:rsidR="0092303B">
        <w:rPr>
          <w:rFonts w:ascii="Segoe UI" w:hAnsi="Segoe UI" w:cs="Segoe UI"/>
          <w:i/>
          <w:iCs/>
          <w:sz w:val="22"/>
          <w:szCs w:val="22"/>
        </w:rPr>
        <w:t xml:space="preserve">for each of </w:t>
      </w:r>
      <w:r w:rsidRPr="002418CF">
        <w:rPr>
          <w:rFonts w:ascii="Segoe UI" w:hAnsi="Segoe UI" w:cs="Segoe UI"/>
          <w:i/>
          <w:iCs/>
          <w:sz w:val="22"/>
          <w:szCs w:val="22"/>
        </w:rPr>
        <w:t xml:space="preserve">the 12 Essex </w:t>
      </w:r>
      <w:r w:rsidR="003633EA">
        <w:rPr>
          <w:rFonts w:ascii="Segoe UI" w:hAnsi="Segoe UI" w:cs="Segoe UI"/>
          <w:i/>
          <w:iCs/>
          <w:sz w:val="22"/>
          <w:szCs w:val="22"/>
        </w:rPr>
        <w:t>d</w:t>
      </w:r>
      <w:r w:rsidRPr="002418CF">
        <w:rPr>
          <w:rFonts w:ascii="Segoe UI" w:hAnsi="Segoe UI" w:cs="Segoe UI"/>
          <w:i/>
          <w:iCs/>
          <w:sz w:val="22"/>
          <w:szCs w:val="22"/>
        </w:rPr>
        <w:t xml:space="preserve">istrict, </w:t>
      </w:r>
      <w:r w:rsidR="003633EA">
        <w:rPr>
          <w:rFonts w:ascii="Segoe UI" w:hAnsi="Segoe UI" w:cs="Segoe UI"/>
          <w:i/>
          <w:iCs/>
          <w:sz w:val="22"/>
          <w:szCs w:val="22"/>
        </w:rPr>
        <w:t>b</w:t>
      </w:r>
      <w:r w:rsidRPr="002418CF">
        <w:rPr>
          <w:rFonts w:ascii="Segoe UI" w:hAnsi="Segoe UI" w:cs="Segoe UI"/>
          <w:i/>
          <w:iCs/>
          <w:sz w:val="22"/>
          <w:szCs w:val="22"/>
        </w:rPr>
        <w:t xml:space="preserve">orough and </w:t>
      </w:r>
      <w:r w:rsidR="003633EA">
        <w:rPr>
          <w:rFonts w:ascii="Segoe UI" w:hAnsi="Segoe UI" w:cs="Segoe UI"/>
          <w:i/>
          <w:iCs/>
          <w:sz w:val="22"/>
          <w:szCs w:val="22"/>
        </w:rPr>
        <w:t>c</w:t>
      </w:r>
      <w:r w:rsidRPr="002418CF">
        <w:rPr>
          <w:rFonts w:ascii="Segoe UI" w:hAnsi="Segoe UI" w:cs="Segoe UI"/>
          <w:i/>
          <w:iCs/>
          <w:sz w:val="22"/>
          <w:szCs w:val="22"/>
        </w:rPr>
        <w:t xml:space="preserve">ity </w:t>
      </w:r>
      <w:r w:rsidR="003633EA">
        <w:rPr>
          <w:rFonts w:ascii="Segoe UI" w:hAnsi="Segoe UI" w:cs="Segoe UI"/>
          <w:i/>
          <w:iCs/>
          <w:sz w:val="22"/>
          <w:szCs w:val="22"/>
        </w:rPr>
        <w:t>c</w:t>
      </w:r>
      <w:r w:rsidRPr="002418CF">
        <w:rPr>
          <w:rFonts w:ascii="Segoe UI" w:hAnsi="Segoe UI" w:cs="Segoe UI"/>
          <w:i/>
          <w:iCs/>
          <w:sz w:val="22"/>
          <w:szCs w:val="22"/>
        </w:rPr>
        <w:t>ouncils.</w:t>
      </w:r>
    </w:p>
    <w:p w14:paraId="418C035D" w14:textId="2D33190E" w:rsidR="00017C8B" w:rsidRPr="00B86CE3" w:rsidRDefault="00017C8B" w:rsidP="00017C8B">
      <w:pPr>
        <w:pStyle w:val="Numberedpara1202"/>
        <w:rPr>
          <w:szCs w:val="22"/>
        </w:rPr>
      </w:pPr>
      <w:r w:rsidRPr="002418CF">
        <w:t xml:space="preserve">The table below shows the estimated need for supported and specialist housing and accommodation for the </w:t>
      </w:r>
      <w:r w:rsidR="009A4F3E">
        <w:t>population groups</w:t>
      </w:r>
      <w:r w:rsidRPr="002418CF">
        <w:t xml:space="preserve"> covered by this research in Essex disaggregated by the 12 Essex </w:t>
      </w:r>
      <w:r w:rsidR="00C30A80">
        <w:t>d</w:t>
      </w:r>
      <w:r w:rsidRPr="002418CF">
        <w:t xml:space="preserve">istrict, </w:t>
      </w:r>
      <w:r w:rsidR="00C30A80">
        <w:t>b</w:t>
      </w:r>
      <w:r w:rsidRPr="002418CF">
        <w:t xml:space="preserve">orough and </w:t>
      </w:r>
      <w:r w:rsidR="00C30A80">
        <w:t>c</w:t>
      </w:r>
      <w:r w:rsidRPr="002418CF">
        <w:t xml:space="preserve">ity </w:t>
      </w:r>
      <w:r w:rsidR="00C30A80">
        <w:t>c</w:t>
      </w:r>
      <w:r w:rsidRPr="002418CF">
        <w:t xml:space="preserve">ouncils, over the period to 2044 (subject to the guidance in the methodology section above regarding differing time frames for estimated need for different </w:t>
      </w:r>
      <w:r w:rsidR="009A4F3E">
        <w:t>population groups</w:t>
      </w:r>
      <w:r w:rsidRPr="002418CF">
        <w:t xml:space="preserve">). </w:t>
      </w:r>
      <w:r w:rsidR="00BE0BFC">
        <w:t>The footnotes under table 1 apply to tables 2 – 13.</w:t>
      </w:r>
    </w:p>
    <w:p w14:paraId="5E7DBDD6" w14:textId="321B8EBC" w:rsidR="00B86CE3" w:rsidRPr="00EC27FA" w:rsidRDefault="00B86CE3" w:rsidP="00EC27FA">
      <w:pPr>
        <w:rPr>
          <w:rFonts w:ascii="Segoe UI" w:eastAsia="Calibri" w:hAnsi="Segoe UI" w:cs="Segoe UI"/>
          <w:kern w:val="0"/>
          <w:sz w:val="22"/>
          <w:szCs w:val="20"/>
          <w14:ligatures w14:val="none"/>
        </w:rPr>
      </w:pPr>
      <w:r>
        <w:br w:type="page"/>
      </w:r>
    </w:p>
    <w:p w14:paraId="1CB8E760" w14:textId="3F697953" w:rsidR="00A84FC2" w:rsidRDefault="00A84FC2" w:rsidP="00A84FC2">
      <w:pPr>
        <w:pStyle w:val="Caption"/>
      </w:pPr>
      <w:r>
        <w:lastRenderedPageBreak/>
        <w:t xml:space="preserve">Table </w:t>
      </w:r>
      <w:fldSimple w:instr=" SEQ Table \* ARABIC ">
        <w:r w:rsidR="00971C60">
          <w:rPr>
            <w:noProof/>
          </w:rPr>
          <w:t>2</w:t>
        </w:r>
      </w:fldSimple>
      <w:r>
        <w:t xml:space="preserve">. Basildon: </w:t>
      </w:r>
      <w:r w:rsidRPr="00662F0D">
        <w:t xml:space="preserve">Estimated need for supported and specialist housing and accommodation for the </w:t>
      </w:r>
      <w:r w:rsidR="009A4F3E">
        <w:t>population groups</w:t>
      </w:r>
      <w:r w:rsidRPr="00662F0D">
        <w:t xml:space="preserve"> </w:t>
      </w:r>
      <w:r w:rsidR="00CE3301">
        <w:t xml:space="preserve">covered over </w:t>
      </w:r>
      <w:r w:rsidRPr="00662F0D">
        <w:t>the period to 2044</w:t>
      </w:r>
      <w:r w:rsidR="003633EA">
        <w:t xml:space="preserve"> (units/dwellings)</w:t>
      </w:r>
    </w:p>
    <w:tbl>
      <w:tblPr>
        <w:tblStyle w:val="GridTable5Dark-Accent4"/>
        <w:tblW w:w="0" w:type="auto"/>
        <w:tblLook w:val="04A0" w:firstRow="1" w:lastRow="0" w:firstColumn="1" w:lastColumn="0" w:noHBand="0" w:noVBand="1"/>
      </w:tblPr>
      <w:tblGrid>
        <w:gridCol w:w="5665"/>
        <w:gridCol w:w="851"/>
        <w:gridCol w:w="846"/>
        <w:gridCol w:w="855"/>
        <w:gridCol w:w="799"/>
      </w:tblGrid>
      <w:tr w:rsidR="008838F1" w:rsidRPr="0000528D" w14:paraId="7C7ACD3B" w14:textId="77777777" w:rsidTr="00EE54E7">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5665" w:type="dxa"/>
            <w:shd w:val="clear" w:color="auto" w:fill="FBCAD0"/>
            <w:noWrap/>
            <w:hideMark/>
          </w:tcPr>
          <w:p w14:paraId="58863B65" w14:textId="0B3C268F" w:rsidR="00A84FC2" w:rsidRPr="00DA6893" w:rsidRDefault="009A4F3E" w:rsidP="00DC05B9">
            <w:pPr>
              <w:rPr>
                <w:rFonts w:eastAsia="Times New Roman" w:cs="Segoe UI"/>
                <w:color w:val="000000"/>
              </w:rPr>
            </w:pPr>
            <w:r>
              <w:rPr>
                <w:rFonts w:eastAsia="Times New Roman" w:cs="Segoe UI"/>
                <w:color w:val="000000"/>
              </w:rPr>
              <w:t>Population groups</w:t>
            </w:r>
          </w:p>
        </w:tc>
        <w:tc>
          <w:tcPr>
            <w:tcW w:w="851" w:type="dxa"/>
            <w:shd w:val="clear" w:color="auto" w:fill="FBCAD0"/>
            <w:noWrap/>
            <w:hideMark/>
          </w:tcPr>
          <w:p w14:paraId="30A17665" w14:textId="77777777" w:rsidR="00A84FC2" w:rsidRPr="00DA689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eastAsia="Times New Roman" w:cs="Segoe UI"/>
                <w:color w:val="000000"/>
              </w:rPr>
              <w:t>2029</w:t>
            </w:r>
          </w:p>
        </w:tc>
        <w:tc>
          <w:tcPr>
            <w:tcW w:w="846" w:type="dxa"/>
            <w:shd w:val="clear" w:color="auto" w:fill="FBCAD0"/>
            <w:noWrap/>
            <w:hideMark/>
          </w:tcPr>
          <w:p w14:paraId="3D47DF54" w14:textId="77777777" w:rsidR="00A84FC2" w:rsidRPr="00DA689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eastAsia="Times New Roman" w:cs="Segoe UI"/>
                <w:color w:val="000000"/>
              </w:rPr>
              <w:t>2034</w:t>
            </w:r>
          </w:p>
        </w:tc>
        <w:tc>
          <w:tcPr>
            <w:tcW w:w="855" w:type="dxa"/>
            <w:shd w:val="clear" w:color="auto" w:fill="FBCAD0"/>
            <w:noWrap/>
            <w:hideMark/>
          </w:tcPr>
          <w:p w14:paraId="094F5CCE" w14:textId="77777777" w:rsidR="00A84FC2" w:rsidRPr="00DA689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eastAsia="Times New Roman" w:cs="Segoe UI"/>
                <w:color w:val="000000"/>
              </w:rPr>
              <w:t>2039</w:t>
            </w:r>
          </w:p>
        </w:tc>
        <w:tc>
          <w:tcPr>
            <w:tcW w:w="799" w:type="dxa"/>
            <w:shd w:val="clear" w:color="auto" w:fill="FBCAD0"/>
            <w:noWrap/>
            <w:hideMark/>
          </w:tcPr>
          <w:p w14:paraId="44A802A8" w14:textId="77777777" w:rsidR="00A84FC2" w:rsidRPr="00DA689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eastAsia="Times New Roman" w:cs="Segoe UI"/>
                <w:color w:val="000000"/>
              </w:rPr>
              <w:t>2044</w:t>
            </w:r>
          </w:p>
        </w:tc>
      </w:tr>
      <w:tr w:rsidR="00D671B3" w:rsidRPr="0000528D" w14:paraId="5360BEE0" w14:textId="77777777" w:rsidTr="005048DF">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0E204759" w14:textId="35DB9762" w:rsidR="00D671B3" w:rsidRPr="00DA6893" w:rsidRDefault="003633EA" w:rsidP="00D671B3">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851" w:type="dxa"/>
            <w:noWrap/>
            <w:vAlign w:val="center"/>
            <w:hideMark/>
          </w:tcPr>
          <w:p w14:paraId="075DDF00" w14:textId="0D780A79"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46" w:type="dxa"/>
            <w:noWrap/>
            <w:vAlign w:val="center"/>
            <w:hideMark/>
          </w:tcPr>
          <w:p w14:paraId="3740C949" w14:textId="51367256"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5" w:type="dxa"/>
            <w:noWrap/>
            <w:vAlign w:val="center"/>
            <w:hideMark/>
          </w:tcPr>
          <w:p w14:paraId="4B76B788" w14:textId="30CD37CB"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246BB739" w14:textId="4BE22576"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D671B3" w:rsidRPr="0000528D" w14:paraId="1A4F5994"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18787EB" w14:textId="77777777" w:rsidR="00D671B3" w:rsidRPr="00DA6893" w:rsidRDefault="00D671B3" w:rsidP="00D671B3">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07761578" w14:textId="2280443B"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11</w:t>
            </w:r>
          </w:p>
        </w:tc>
        <w:tc>
          <w:tcPr>
            <w:tcW w:w="846" w:type="dxa"/>
            <w:noWrap/>
            <w:vAlign w:val="center"/>
          </w:tcPr>
          <w:p w14:paraId="582260ED" w14:textId="2A56D795"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21</w:t>
            </w:r>
          </w:p>
        </w:tc>
        <w:tc>
          <w:tcPr>
            <w:tcW w:w="855" w:type="dxa"/>
            <w:noWrap/>
            <w:vAlign w:val="center"/>
          </w:tcPr>
          <w:p w14:paraId="39ED571D" w14:textId="73FB7EFA"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32</w:t>
            </w:r>
          </w:p>
        </w:tc>
        <w:tc>
          <w:tcPr>
            <w:tcW w:w="799" w:type="dxa"/>
            <w:noWrap/>
            <w:vAlign w:val="center"/>
          </w:tcPr>
          <w:p w14:paraId="6133C667" w14:textId="497C9A24" w:rsidR="00D671B3" w:rsidRPr="00DA6893" w:rsidRDefault="0000528D"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r>
      <w:tr w:rsidR="00D671B3" w:rsidRPr="0000528D" w14:paraId="1E2B24A3"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12C356A" w14:textId="77777777" w:rsidR="00D671B3" w:rsidRPr="00DA6893" w:rsidRDefault="00D671B3" w:rsidP="00D671B3">
            <w:pPr>
              <w:rPr>
                <w:rFonts w:eastAsia="Times New Roman" w:cs="Segoe UI"/>
                <w:b w:val="0"/>
                <w:color w:val="000000"/>
              </w:rPr>
            </w:pPr>
            <w:r w:rsidRPr="00DA6893">
              <w:rPr>
                <w:rFonts w:eastAsia="Times New Roman" w:cs="Segoe UI"/>
                <w:b w:val="0"/>
                <w:color w:val="000000"/>
              </w:rPr>
              <w:t>Shared Lives accommodation</w:t>
            </w:r>
          </w:p>
        </w:tc>
        <w:tc>
          <w:tcPr>
            <w:tcW w:w="851" w:type="dxa"/>
            <w:noWrap/>
            <w:vAlign w:val="center"/>
          </w:tcPr>
          <w:p w14:paraId="480A1B9E" w14:textId="40BF21EB"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2</w:t>
            </w:r>
          </w:p>
        </w:tc>
        <w:tc>
          <w:tcPr>
            <w:tcW w:w="846" w:type="dxa"/>
            <w:noWrap/>
            <w:vAlign w:val="center"/>
          </w:tcPr>
          <w:p w14:paraId="46D25CD5" w14:textId="2E903E84"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5</w:t>
            </w:r>
          </w:p>
        </w:tc>
        <w:tc>
          <w:tcPr>
            <w:tcW w:w="855" w:type="dxa"/>
            <w:noWrap/>
            <w:vAlign w:val="center"/>
          </w:tcPr>
          <w:p w14:paraId="0F402874" w14:textId="192C93E0"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8</w:t>
            </w:r>
          </w:p>
        </w:tc>
        <w:tc>
          <w:tcPr>
            <w:tcW w:w="799" w:type="dxa"/>
            <w:noWrap/>
            <w:vAlign w:val="center"/>
          </w:tcPr>
          <w:p w14:paraId="2B5CB226" w14:textId="3B8BA48E" w:rsidR="00D671B3" w:rsidRPr="00DA6893" w:rsidRDefault="0000528D"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r>
      <w:tr w:rsidR="00D671B3" w:rsidRPr="0000528D" w14:paraId="778C92B3"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82949F8" w14:textId="365666FA" w:rsidR="00D671B3" w:rsidRPr="00DA6893" w:rsidRDefault="00D671B3" w:rsidP="00D671B3">
            <w:pPr>
              <w:rPr>
                <w:rFonts w:eastAsia="Times New Roman" w:cs="Segoe UI"/>
                <w:color w:val="000000"/>
              </w:rPr>
            </w:pPr>
            <w:r w:rsidRPr="00DA6893">
              <w:rPr>
                <w:rFonts w:eastAsia="Times New Roman" w:cs="Segoe UI"/>
                <w:color w:val="000000"/>
              </w:rPr>
              <w:t xml:space="preserve">Vulnerable young people including </w:t>
            </w:r>
            <w:r w:rsidR="003633EA">
              <w:rPr>
                <w:rFonts w:eastAsia="Times New Roman" w:cs="Segoe UI"/>
                <w:color w:val="000000"/>
              </w:rPr>
              <w:t>c</w:t>
            </w:r>
            <w:r w:rsidRPr="00DA6893">
              <w:rPr>
                <w:rFonts w:eastAsia="Times New Roman" w:cs="Segoe UI"/>
                <w:color w:val="000000"/>
              </w:rPr>
              <w:t xml:space="preserve">are leavers </w:t>
            </w:r>
          </w:p>
        </w:tc>
        <w:tc>
          <w:tcPr>
            <w:tcW w:w="851" w:type="dxa"/>
            <w:noWrap/>
            <w:vAlign w:val="center"/>
          </w:tcPr>
          <w:p w14:paraId="6307973E" w14:textId="6474A03A"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46" w:type="dxa"/>
            <w:noWrap/>
            <w:vAlign w:val="center"/>
          </w:tcPr>
          <w:p w14:paraId="354211F2" w14:textId="6933AFC7"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5" w:type="dxa"/>
            <w:noWrap/>
            <w:vAlign w:val="center"/>
          </w:tcPr>
          <w:p w14:paraId="42B74462" w14:textId="7EEB55E8"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0BC74AC8" w14:textId="254BA5B6"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00528D" w14:paraId="32D21524"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5" w:type="dxa"/>
            <w:noWrap/>
            <w:vAlign w:val="bottom"/>
            <w:hideMark/>
          </w:tcPr>
          <w:p w14:paraId="66E4D822" w14:textId="5278D4A7" w:rsidR="0084674A" w:rsidRPr="00DA6893" w:rsidRDefault="0084674A" w:rsidP="0084674A">
            <w:pPr>
              <w:rPr>
                <w:rFonts w:eastAsia="Times New Roman" w:cs="Segoe UI"/>
                <w:b w:val="0"/>
                <w:color w:val="000000"/>
              </w:rPr>
            </w:pPr>
            <w:r w:rsidRPr="006934D1">
              <w:rPr>
                <w:rFonts w:cs="Segoe UI"/>
                <w:b w:val="0"/>
                <w:color w:val="000000"/>
              </w:rPr>
              <w:t xml:space="preserve">Supported housing (This figure represents the total predicted need for the </w:t>
            </w:r>
            <w:r w:rsidR="00BE0BFC">
              <w:rPr>
                <w:rFonts w:cs="Segoe UI"/>
                <w:b w:val="0"/>
                <w:color w:val="000000"/>
              </w:rPr>
              <w:t xml:space="preserve">relevant </w:t>
            </w:r>
            <w:r w:rsidRPr="006934D1">
              <w:rPr>
                <w:rFonts w:cs="Segoe UI"/>
                <w:b w:val="0"/>
                <w:color w:val="000000"/>
              </w:rPr>
              <w:t xml:space="preserve">quadrant and is not specific to </w:t>
            </w:r>
            <w:r w:rsidR="003633EA">
              <w:rPr>
                <w:rFonts w:cs="Segoe UI"/>
                <w:b w:val="0"/>
                <w:color w:val="000000"/>
              </w:rPr>
              <w:t xml:space="preserve">this </w:t>
            </w:r>
            <w:r w:rsidRPr="006934D1">
              <w:rPr>
                <w:rFonts w:cs="Segoe UI"/>
                <w:b w:val="0"/>
                <w:color w:val="000000"/>
              </w:rPr>
              <w:t xml:space="preserve">district </w:t>
            </w:r>
            <w:r w:rsidR="003633EA">
              <w:rPr>
                <w:rFonts w:cs="Segoe UI"/>
                <w:b w:val="0"/>
                <w:color w:val="000000"/>
              </w:rPr>
              <w:t>solely</w:t>
            </w:r>
            <w:r w:rsidRPr="006934D1">
              <w:rPr>
                <w:rFonts w:cs="Segoe UI"/>
                <w:b w:val="0"/>
                <w:color w:val="000000"/>
              </w:rPr>
              <w:t>)</w:t>
            </w:r>
          </w:p>
        </w:tc>
        <w:tc>
          <w:tcPr>
            <w:tcW w:w="851" w:type="dxa"/>
            <w:noWrap/>
            <w:vAlign w:val="center"/>
          </w:tcPr>
          <w:p w14:paraId="74447AF9" w14:textId="25C304A6" w:rsidR="0084674A" w:rsidRPr="00DA6893" w:rsidRDefault="0084674A" w:rsidP="0084674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16</w:t>
            </w:r>
          </w:p>
        </w:tc>
        <w:tc>
          <w:tcPr>
            <w:tcW w:w="846" w:type="dxa"/>
            <w:noWrap/>
            <w:vAlign w:val="center"/>
          </w:tcPr>
          <w:p w14:paraId="022E8E82" w14:textId="1A7FE7BC" w:rsidR="0084674A" w:rsidRPr="00DA6893" w:rsidRDefault="0000528D" w:rsidP="0000528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c>
          <w:tcPr>
            <w:tcW w:w="855" w:type="dxa"/>
            <w:noWrap/>
            <w:vAlign w:val="center"/>
          </w:tcPr>
          <w:p w14:paraId="4F1DC201" w14:textId="02EF6FC4" w:rsidR="0084674A" w:rsidRPr="00DA6893" w:rsidRDefault="0000528D" w:rsidP="0000528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c>
          <w:tcPr>
            <w:tcW w:w="799" w:type="dxa"/>
            <w:noWrap/>
            <w:vAlign w:val="center"/>
          </w:tcPr>
          <w:p w14:paraId="43A883B8" w14:textId="3988E625" w:rsidR="0084674A" w:rsidRPr="00DA6893" w:rsidRDefault="0000528D" w:rsidP="0000528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r>
      <w:tr w:rsidR="008838F1" w:rsidRPr="0000528D" w14:paraId="29217853"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5" w:type="dxa"/>
            <w:noWrap/>
            <w:vAlign w:val="bottom"/>
            <w:hideMark/>
          </w:tcPr>
          <w:p w14:paraId="4081E41D" w14:textId="0A15D7FB" w:rsidR="0084674A" w:rsidRPr="00DA6893" w:rsidRDefault="0084674A" w:rsidP="0084674A">
            <w:pPr>
              <w:rPr>
                <w:rFonts w:eastAsia="Times New Roman" w:cs="Segoe UI"/>
                <w:b w:val="0"/>
                <w:color w:val="000000"/>
              </w:rPr>
            </w:pPr>
            <w:r w:rsidRPr="006934D1">
              <w:rPr>
                <w:rFonts w:cs="Segoe UI"/>
                <w:b w:val="0"/>
                <w:color w:val="000000"/>
              </w:rPr>
              <w:t>Move on housing (This figure represents the total predicted need for the</w:t>
            </w:r>
            <w:r w:rsidR="00BE0BFC">
              <w:rPr>
                <w:rFonts w:cs="Segoe UI"/>
                <w:b w:val="0"/>
                <w:color w:val="000000"/>
              </w:rPr>
              <w:t xml:space="preserve"> relevant</w:t>
            </w:r>
            <w:r w:rsidRPr="006934D1">
              <w:rPr>
                <w:rFonts w:cs="Segoe UI"/>
                <w:b w:val="0"/>
                <w:color w:val="000000"/>
              </w:rPr>
              <w:t xml:space="preserve"> quadrant and is not specific to </w:t>
            </w:r>
            <w:r w:rsidR="003633EA">
              <w:rPr>
                <w:rFonts w:cs="Segoe UI"/>
                <w:b w:val="0"/>
                <w:color w:val="000000"/>
              </w:rPr>
              <w:t xml:space="preserve">this </w:t>
            </w:r>
            <w:r w:rsidRPr="006934D1">
              <w:rPr>
                <w:rFonts w:cs="Segoe UI"/>
                <w:b w:val="0"/>
                <w:color w:val="000000"/>
              </w:rPr>
              <w:t xml:space="preserve">district </w:t>
            </w:r>
            <w:r w:rsidR="003633EA">
              <w:rPr>
                <w:rFonts w:cs="Segoe UI"/>
                <w:b w:val="0"/>
                <w:color w:val="000000"/>
              </w:rPr>
              <w:t>solely</w:t>
            </w:r>
            <w:r w:rsidRPr="006934D1">
              <w:rPr>
                <w:rFonts w:cs="Segoe UI"/>
                <w:b w:val="0"/>
                <w:color w:val="000000"/>
              </w:rPr>
              <w:t>)</w:t>
            </w:r>
          </w:p>
        </w:tc>
        <w:tc>
          <w:tcPr>
            <w:tcW w:w="851" w:type="dxa"/>
            <w:noWrap/>
            <w:vAlign w:val="center"/>
          </w:tcPr>
          <w:p w14:paraId="521904CD" w14:textId="5A79C0E7" w:rsidR="0084674A" w:rsidRPr="00DA6893" w:rsidRDefault="0084674A" w:rsidP="0084674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2</w:t>
            </w:r>
            <w:r w:rsidR="00626AB2">
              <w:rPr>
                <w:rFonts w:cs="Segoe UI"/>
                <w:color w:val="000000"/>
              </w:rPr>
              <w:t>6</w:t>
            </w:r>
          </w:p>
        </w:tc>
        <w:tc>
          <w:tcPr>
            <w:tcW w:w="846" w:type="dxa"/>
            <w:noWrap/>
            <w:vAlign w:val="center"/>
          </w:tcPr>
          <w:p w14:paraId="24DA0544" w14:textId="262AAFF8" w:rsidR="0084674A" w:rsidRPr="00DA6893" w:rsidRDefault="0000528D" w:rsidP="0084674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c>
          <w:tcPr>
            <w:tcW w:w="855" w:type="dxa"/>
            <w:noWrap/>
            <w:vAlign w:val="center"/>
          </w:tcPr>
          <w:p w14:paraId="5B08BE8B" w14:textId="4EAD8699" w:rsidR="0084674A" w:rsidRPr="00DA6893" w:rsidRDefault="0000528D" w:rsidP="0084674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c>
          <w:tcPr>
            <w:tcW w:w="799" w:type="dxa"/>
            <w:noWrap/>
            <w:vAlign w:val="center"/>
          </w:tcPr>
          <w:p w14:paraId="7982C737" w14:textId="72117CB0" w:rsidR="0084674A" w:rsidRPr="00DA6893" w:rsidRDefault="0000528D" w:rsidP="0084674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r>
      <w:tr w:rsidR="00D671B3" w:rsidRPr="0000528D" w14:paraId="0C8A40E6"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411DF00" w14:textId="2400FE71" w:rsidR="00D671B3" w:rsidRPr="00DA6893" w:rsidRDefault="00D671B3" w:rsidP="00D671B3">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851" w:type="dxa"/>
            <w:noWrap/>
            <w:vAlign w:val="center"/>
          </w:tcPr>
          <w:p w14:paraId="3CA4A41E" w14:textId="74140461"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46" w:type="dxa"/>
            <w:noWrap/>
            <w:vAlign w:val="center"/>
          </w:tcPr>
          <w:p w14:paraId="1338F7AE" w14:textId="3EF8EE01"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5" w:type="dxa"/>
            <w:noWrap/>
            <w:vAlign w:val="center"/>
          </w:tcPr>
          <w:p w14:paraId="0B828D74" w14:textId="6ECF8470"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2A795A4F" w14:textId="2A18A1FE"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D671B3" w:rsidRPr="0000528D" w14:paraId="1FB3C273"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EE873E0" w14:textId="77777777" w:rsidR="00D671B3" w:rsidRPr="00DA6893" w:rsidRDefault="00D671B3" w:rsidP="00D671B3">
            <w:pPr>
              <w:rPr>
                <w:rFonts w:eastAsia="Times New Roman" w:cs="Segoe UI"/>
                <w:b w:val="0"/>
                <w:color w:val="000000"/>
              </w:rPr>
            </w:pPr>
            <w:r w:rsidRPr="00DA6893">
              <w:rPr>
                <w:rFonts w:eastAsia="Times New Roman" w:cs="Segoe UI"/>
                <w:b w:val="0"/>
                <w:color w:val="000000"/>
              </w:rPr>
              <w:t>Number of residential care placements required</w:t>
            </w:r>
          </w:p>
        </w:tc>
        <w:tc>
          <w:tcPr>
            <w:tcW w:w="851" w:type="dxa"/>
            <w:noWrap/>
            <w:vAlign w:val="center"/>
          </w:tcPr>
          <w:p w14:paraId="26B21452" w14:textId="6412B124"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10</w:t>
            </w:r>
          </w:p>
        </w:tc>
        <w:tc>
          <w:tcPr>
            <w:tcW w:w="846" w:type="dxa"/>
            <w:noWrap/>
            <w:vAlign w:val="center"/>
          </w:tcPr>
          <w:p w14:paraId="18C24D42" w14:textId="21736451" w:rsidR="00D671B3" w:rsidRPr="00DA6893" w:rsidRDefault="0000528D" w:rsidP="0000528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cs="Segoe UI"/>
                <w:color w:val="000000"/>
              </w:rPr>
              <w:t>-</w:t>
            </w:r>
          </w:p>
        </w:tc>
        <w:tc>
          <w:tcPr>
            <w:tcW w:w="855" w:type="dxa"/>
            <w:noWrap/>
            <w:vAlign w:val="center"/>
          </w:tcPr>
          <w:p w14:paraId="711A8AAE" w14:textId="3540FC41" w:rsidR="00D671B3" w:rsidRPr="00DA6893" w:rsidRDefault="0000528D" w:rsidP="0000528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c>
          <w:tcPr>
            <w:tcW w:w="799" w:type="dxa"/>
            <w:noWrap/>
            <w:vAlign w:val="center"/>
          </w:tcPr>
          <w:p w14:paraId="22472DC6" w14:textId="16933B92" w:rsidR="00D671B3" w:rsidRPr="00DA6893" w:rsidRDefault="0000528D" w:rsidP="0000528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r>
      <w:tr w:rsidR="00D671B3" w:rsidRPr="0000528D" w14:paraId="651BFEF8"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E376E1F" w14:textId="16532156" w:rsidR="00D671B3" w:rsidRPr="00DA6893" w:rsidRDefault="009B37D9" w:rsidP="00D671B3">
            <w:pPr>
              <w:rPr>
                <w:rFonts w:eastAsia="Times New Roman" w:cs="Segoe UI"/>
                <w:color w:val="000000"/>
              </w:rPr>
            </w:pPr>
            <w:r>
              <w:rPr>
                <w:rFonts w:eastAsia="Times New Roman" w:cs="Segoe UI"/>
                <w:color w:val="000000"/>
              </w:rPr>
              <w:t xml:space="preserve">People with mental health needs </w:t>
            </w:r>
          </w:p>
        </w:tc>
        <w:tc>
          <w:tcPr>
            <w:tcW w:w="851" w:type="dxa"/>
            <w:noWrap/>
            <w:vAlign w:val="center"/>
          </w:tcPr>
          <w:p w14:paraId="3F888BE1" w14:textId="2FEA3155"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46" w:type="dxa"/>
            <w:noWrap/>
            <w:vAlign w:val="center"/>
          </w:tcPr>
          <w:p w14:paraId="746B10CD" w14:textId="46735F26"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5" w:type="dxa"/>
            <w:noWrap/>
            <w:vAlign w:val="center"/>
          </w:tcPr>
          <w:p w14:paraId="4A706F0D" w14:textId="53160367"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566112D3" w14:textId="0E8D7504"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D671B3" w:rsidRPr="0000528D" w14:paraId="5D1B6996"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E115385" w14:textId="77777777" w:rsidR="00D671B3" w:rsidRPr="00DA6893" w:rsidRDefault="00D671B3" w:rsidP="00D671B3">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79BE16F0" w14:textId="10546E69"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3</w:t>
            </w:r>
          </w:p>
        </w:tc>
        <w:tc>
          <w:tcPr>
            <w:tcW w:w="846" w:type="dxa"/>
            <w:noWrap/>
            <w:vAlign w:val="center"/>
          </w:tcPr>
          <w:p w14:paraId="0C82FEAF" w14:textId="68C37BCA"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6</w:t>
            </w:r>
          </w:p>
        </w:tc>
        <w:tc>
          <w:tcPr>
            <w:tcW w:w="855" w:type="dxa"/>
            <w:noWrap/>
            <w:vAlign w:val="center"/>
          </w:tcPr>
          <w:p w14:paraId="18713F0B" w14:textId="3D94F97A"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8</w:t>
            </w:r>
          </w:p>
        </w:tc>
        <w:tc>
          <w:tcPr>
            <w:tcW w:w="799" w:type="dxa"/>
            <w:noWrap/>
            <w:vAlign w:val="center"/>
          </w:tcPr>
          <w:p w14:paraId="4B8C36B4" w14:textId="0C9C706D" w:rsidR="00D671B3" w:rsidRPr="00DA6893" w:rsidRDefault="0000528D"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r>
      <w:tr w:rsidR="00D671B3" w:rsidRPr="0000528D" w14:paraId="602FC774"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FAE834B" w14:textId="77777777" w:rsidR="00D671B3" w:rsidRPr="00DA6893" w:rsidRDefault="00D671B3" w:rsidP="00D671B3">
            <w:pPr>
              <w:rPr>
                <w:rFonts w:eastAsia="Times New Roman" w:cs="Segoe UI"/>
                <w:b w:val="0"/>
                <w:color w:val="000000"/>
              </w:rPr>
            </w:pPr>
            <w:r w:rsidRPr="00DA6893">
              <w:rPr>
                <w:rFonts w:eastAsia="Times New Roman" w:cs="Segoe UI"/>
                <w:b w:val="0"/>
                <w:color w:val="000000"/>
              </w:rPr>
              <w:t>Move on housing</w:t>
            </w:r>
          </w:p>
        </w:tc>
        <w:tc>
          <w:tcPr>
            <w:tcW w:w="851" w:type="dxa"/>
            <w:noWrap/>
            <w:vAlign w:val="center"/>
          </w:tcPr>
          <w:p w14:paraId="64EFD259" w14:textId="0BA5F264" w:rsidR="00D671B3" w:rsidRPr="00DA6893" w:rsidRDefault="00A545AF"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5</w:t>
            </w:r>
          </w:p>
        </w:tc>
        <w:tc>
          <w:tcPr>
            <w:tcW w:w="846" w:type="dxa"/>
            <w:noWrap/>
            <w:vAlign w:val="center"/>
          </w:tcPr>
          <w:p w14:paraId="5F659525" w14:textId="173D44F6" w:rsidR="00D671B3" w:rsidRPr="00DA6893" w:rsidRDefault="0000528D"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c>
          <w:tcPr>
            <w:tcW w:w="855" w:type="dxa"/>
            <w:noWrap/>
            <w:vAlign w:val="center"/>
          </w:tcPr>
          <w:p w14:paraId="57178D19" w14:textId="3DF039E9" w:rsidR="00D671B3" w:rsidRPr="00DA6893" w:rsidRDefault="0000528D"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c>
          <w:tcPr>
            <w:tcW w:w="799" w:type="dxa"/>
            <w:noWrap/>
            <w:vAlign w:val="center"/>
          </w:tcPr>
          <w:p w14:paraId="3D8CDE0F" w14:textId="3AD76FAB" w:rsidR="00D671B3" w:rsidRPr="00DA6893" w:rsidRDefault="0000528D"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eastAsia="Times New Roman" w:cs="Segoe UI"/>
                <w:color w:val="000000"/>
              </w:rPr>
              <w:t>-</w:t>
            </w:r>
          </w:p>
        </w:tc>
      </w:tr>
      <w:tr w:rsidR="00D671B3" w:rsidRPr="0000528D" w14:paraId="1D30A74F"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665" w:type="dxa"/>
            <w:hideMark/>
          </w:tcPr>
          <w:p w14:paraId="24039D76" w14:textId="77777777" w:rsidR="00D671B3" w:rsidRPr="00DA6893" w:rsidRDefault="00D671B3" w:rsidP="00D671B3">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851" w:type="dxa"/>
            <w:noWrap/>
            <w:vAlign w:val="center"/>
          </w:tcPr>
          <w:p w14:paraId="39BC760F" w14:textId="2A24D6C8"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46" w:type="dxa"/>
            <w:noWrap/>
            <w:vAlign w:val="center"/>
          </w:tcPr>
          <w:p w14:paraId="0E09EE26" w14:textId="62508C39"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5" w:type="dxa"/>
            <w:noWrap/>
            <w:vAlign w:val="center"/>
          </w:tcPr>
          <w:p w14:paraId="2E01F355" w14:textId="4720512E"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BE0E151" w14:textId="3DD72FD2"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D671B3" w:rsidRPr="0000528D" w14:paraId="6EC4518C"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E8F5518" w14:textId="5E13C403" w:rsidR="00D671B3" w:rsidRPr="00DA6893" w:rsidRDefault="003633EA" w:rsidP="00D671B3">
            <w:pPr>
              <w:rPr>
                <w:rFonts w:eastAsia="Times New Roman" w:cs="Segoe UI"/>
                <w:b w:val="0"/>
                <w:color w:val="000000"/>
              </w:rPr>
            </w:pPr>
            <w:r>
              <w:rPr>
                <w:rFonts w:eastAsia="Times New Roman" w:cs="Segoe UI"/>
                <w:b w:val="0"/>
                <w:color w:val="000000"/>
              </w:rPr>
              <w:t>W</w:t>
            </w:r>
            <w:r w:rsidR="00D671B3" w:rsidRPr="00DA6893">
              <w:rPr>
                <w:rFonts w:eastAsia="Times New Roman" w:cs="Segoe UI"/>
                <w:b w:val="0"/>
                <w:color w:val="000000"/>
              </w:rPr>
              <w:t xml:space="preserve">heelchair accessible housing </w:t>
            </w:r>
          </w:p>
        </w:tc>
        <w:tc>
          <w:tcPr>
            <w:tcW w:w="851" w:type="dxa"/>
            <w:noWrap/>
            <w:vAlign w:val="center"/>
          </w:tcPr>
          <w:p w14:paraId="0BC059EE" w14:textId="0BCD6B5A"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242</w:t>
            </w:r>
          </w:p>
        </w:tc>
        <w:tc>
          <w:tcPr>
            <w:tcW w:w="846" w:type="dxa"/>
            <w:noWrap/>
            <w:vAlign w:val="center"/>
          </w:tcPr>
          <w:p w14:paraId="6D46BBA0" w14:textId="1974A2D7"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255</w:t>
            </w:r>
          </w:p>
        </w:tc>
        <w:tc>
          <w:tcPr>
            <w:tcW w:w="855" w:type="dxa"/>
            <w:noWrap/>
            <w:vAlign w:val="center"/>
          </w:tcPr>
          <w:p w14:paraId="4D98E3DB" w14:textId="1DBFBD11"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265</w:t>
            </w:r>
          </w:p>
        </w:tc>
        <w:tc>
          <w:tcPr>
            <w:tcW w:w="799" w:type="dxa"/>
            <w:noWrap/>
            <w:vAlign w:val="center"/>
          </w:tcPr>
          <w:p w14:paraId="7D6A36C6" w14:textId="23A1D7DD"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277</w:t>
            </w:r>
          </w:p>
        </w:tc>
      </w:tr>
      <w:tr w:rsidR="00D671B3" w:rsidRPr="0000528D" w14:paraId="48A3E23E"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C795F5E" w14:textId="77777777" w:rsidR="00D671B3" w:rsidRPr="00DA6893" w:rsidRDefault="00D671B3" w:rsidP="00D671B3">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574C8E8F" w14:textId="28BB4E54"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5</w:t>
            </w:r>
          </w:p>
        </w:tc>
        <w:tc>
          <w:tcPr>
            <w:tcW w:w="846" w:type="dxa"/>
            <w:noWrap/>
            <w:vAlign w:val="center"/>
          </w:tcPr>
          <w:p w14:paraId="2F05F611" w14:textId="2F0BC954"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11</w:t>
            </w:r>
          </w:p>
        </w:tc>
        <w:tc>
          <w:tcPr>
            <w:tcW w:w="855" w:type="dxa"/>
            <w:noWrap/>
            <w:vAlign w:val="center"/>
          </w:tcPr>
          <w:p w14:paraId="12BDB628" w14:textId="518D3909"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16</w:t>
            </w:r>
          </w:p>
        </w:tc>
        <w:tc>
          <w:tcPr>
            <w:tcW w:w="799" w:type="dxa"/>
            <w:noWrap/>
            <w:vAlign w:val="center"/>
          </w:tcPr>
          <w:p w14:paraId="1301D70E" w14:textId="656CB85A" w:rsidR="00D671B3" w:rsidRPr="00DA6893" w:rsidRDefault="0000528D"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cs="Segoe UI"/>
                <w:color w:val="000000"/>
              </w:rPr>
              <w:t>-</w:t>
            </w:r>
          </w:p>
        </w:tc>
      </w:tr>
      <w:tr w:rsidR="00D671B3" w:rsidRPr="0000528D" w14:paraId="5B085A57"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22B3A2A" w14:textId="77777777" w:rsidR="00D671B3" w:rsidRPr="00DA6893" w:rsidRDefault="00D671B3" w:rsidP="00D671B3">
            <w:pPr>
              <w:rPr>
                <w:rFonts w:eastAsia="Times New Roman" w:cs="Segoe UI"/>
                <w:color w:val="000000"/>
              </w:rPr>
            </w:pPr>
            <w:r w:rsidRPr="00DA6893">
              <w:rPr>
                <w:rFonts w:eastAsia="Times New Roman" w:cs="Segoe UI"/>
                <w:color w:val="000000"/>
              </w:rPr>
              <w:t>Victims, survivors and perpetrators of domestic abuse</w:t>
            </w:r>
          </w:p>
        </w:tc>
        <w:tc>
          <w:tcPr>
            <w:tcW w:w="851" w:type="dxa"/>
            <w:noWrap/>
            <w:vAlign w:val="center"/>
          </w:tcPr>
          <w:p w14:paraId="5F634EB3" w14:textId="6D737925"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46" w:type="dxa"/>
            <w:noWrap/>
            <w:vAlign w:val="center"/>
          </w:tcPr>
          <w:p w14:paraId="7FCF0303" w14:textId="01FB6500"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5" w:type="dxa"/>
            <w:noWrap/>
            <w:vAlign w:val="center"/>
          </w:tcPr>
          <w:p w14:paraId="43B39010" w14:textId="245E5B7D"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5AAA86F5" w14:textId="52E87D83"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DF06EA" w:rsidRPr="0000528D" w14:paraId="7BA82406"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A7EA6AD" w14:textId="64498FA3" w:rsidR="00DF06EA" w:rsidRPr="00DA6893" w:rsidRDefault="00DF06EA" w:rsidP="00DF06EA">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851" w:type="dxa"/>
            <w:noWrap/>
            <w:vAlign w:val="center"/>
          </w:tcPr>
          <w:p w14:paraId="17CD2A58" w14:textId="0E559EB6" w:rsidR="00DF06EA" w:rsidRPr="00DA6893" w:rsidRDefault="0000528D" w:rsidP="00DF06E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cs="Segoe UI"/>
                <w:color w:val="000000"/>
              </w:rPr>
              <w:t>-</w:t>
            </w:r>
          </w:p>
        </w:tc>
        <w:tc>
          <w:tcPr>
            <w:tcW w:w="846" w:type="dxa"/>
            <w:noWrap/>
          </w:tcPr>
          <w:p w14:paraId="34DE303C" w14:textId="6BD4E0E0" w:rsidR="00DF06EA" w:rsidRPr="00DA6893" w:rsidRDefault="0000528D" w:rsidP="00DF06E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cs="Segoe UI"/>
                <w:color w:val="000000"/>
              </w:rPr>
              <w:t>-</w:t>
            </w:r>
          </w:p>
        </w:tc>
        <w:tc>
          <w:tcPr>
            <w:tcW w:w="855" w:type="dxa"/>
            <w:noWrap/>
          </w:tcPr>
          <w:p w14:paraId="4AED4576" w14:textId="555FEBCF" w:rsidR="00DF06EA" w:rsidRPr="00DA6893" w:rsidRDefault="0000528D" w:rsidP="00DF06E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cs="Segoe UI"/>
                <w:color w:val="000000"/>
              </w:rPr>
              <w:t>-</w:t>
            </w:r>
          </w:p>
        </w:tc>
        <w:tc>
          <w:tcPr>
            <w:tcW w:w="799" w:type="dxa"/>
            <w:noWrap/>
          </w:tcPr>
          <w:p w14:paraId="0B8EADA4" w14:textId="2BDB2C50" w:rsidR="00DF06EA" w:rsidRPr="00DA6893" w:rsidRDefault="0000528D" w:rsidP="00DF06E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0528D">
              <w:rPr>
                <w:rFonts w:cs="Segoe UI"/>
                <w:color w:val="000000"/>
              </w:rPr>
              <w:t>-</w:t>
            </w:r>
          </w:p>
        </w:tc>
      </w:tr>
      <w:tr w:rsidR="00D671B3" w:rsidRPr="0000528D" w14:paraId="2DC8795F"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C7AE3E6" w14:textId="77777777" w:rsidR="00D671B3" w:rsidRPr="00DA6893" w:rsidRDefault="00D671B3" w:rsidP="00D671B3">
            <w:pPr>
              <w:rPr>
                <w:rFonts w:eastAsia="Times New Roman" w:cs="Segoe UI"/>
                <w:color w:val="000000"/>
              </w:rPr>
            </w:pPr>
            <w:r w:rsidRPr="00DA6893">
              <w:rPr>
                <w:rFonts w:eastAsia="Times New Roman" w:cs="Segoe UI"/>
                <w:color w:val="000000"/>
              </w:rPr>
              <w:t xml:space="preserve">Older people </w:t>
            </w:r>
          </w:p>
        </w:tc>
        <w:tc>
          <w:tcPr>
            <w:tcW w:w="851" w:type="dxa"/>
            <w:noWrap/>
            <w:vAlign w:val="center"/>
          </w:tcPr>
          <w:p w14:paraId="1185FA26" w14:textId="54EF9CD4"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46" w:type="dxa"/>
            <w:noWrap/>
            <w:vAlign w:val="center"/>
          </w:tcPr>
          <w:p w14:paraId="5BDA4690" w14:textId="07605A98"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5" w:type="dxa"/>
            <w:noWrap/>
            <w:vAlign w:val="center"/>
          </w:tcPr>
          <w:p w14:paraId="5FD1FC72" w14:textId="16802A13"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5CE7E1A" w14:textId="4DDADEDD"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D671B3" w:rsidRPr="0000528D" w14:paraId="1055A439"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EE507C0" w14:textId="55E70842" w:rsidR="00D671B3" w:rsidRPr="00DA6893" w:rsidRDefault="00D671B3" w:rsidP="00D671B3">
            <w:pPr>
              <w:rPr>
                <w:rFonts w:eastAsia="Times New Roman" w:cs="Segoe UI"/>
                <w:b w:val="0"/>
                <w:color w:val="000000"/>
              </w:rPr>
            </w:pPr>
            <w:r w:rsidRPr="00DA6893">
              <w:rPr>
                <w:rFonts w:eastAsia="Times New Roman" w:cs="Segoe UI"/>
                <w:b w:val="0"/>
                <w:color w:val="000000"/>
              </w:rPr>
              <w:t>Retirement/sheltered housing</w:t>
            </w:r>
          </w:p>
        </w:tc>
        <w:tc>
          <w:tcPr>
            <w:tcW w:w="851" w:type="dxa"/>
            <w:noWrap/>
            <w:vAlign w:val="center"/>
          </w:tcPr>
          <w:p w14:paraId="33675393" w14:textId="24E033FB"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402</w:t>
            </w:r>
          </w:p>
        </w:tc>
        <w:tc>
          <w:tcPr>
            <w:tcW w:w="846" w:type="dxa"/>
            <w:noWrap/>
            <w:vAlign w:val="center"/>
          </w:tcPr>
          <w:p w14:paraId="1DFE0DF0" w14:textId="7FD8E811"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713</w:t>
            </w:r>
          </w:p>
        </w:tc>
        <w:tc>
          <w:tcPr>
            <w:tcW w:w="855" w:type="dxa"/>
            <w:noWrap/>
            <w:vAlign w:val="center"/>
          </w:tcPr>
          <w:p w14:paraId="36697A5E" w14:textId="581A21D9"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1,018</w:t>
            </w:r>
          </w:p>
        </w:tc>
        <w:tc>
          <w:tcPr>
            <w:tcW w:w="799" w:type="dxa"/>
            <w:noWrap/>
            <w:vAlign w:val="center"/>
          </w:tcPr>
          <w:p w14:paraId="07883B3F" w14:textId="4DE3B6BB" w:rsidR="00D671B3" w:rsidRPr="00DA6893" w:rsidRDefault="00D671B3" w:rsidP="00D32EB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1,310</w:t>
            </w:r>
          </w:p>
        </w:tc>
      </w:tr>
      <w:tr w:rsidR="00975D69" w:rsidRPr="0000528D" w14:paraId="2477DF15" w14:textId="77777777" w:rsidTr="00975D69">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4089EB5C" w14:textId="186B0F92" w:rsidR="00975D69" w:rsidRPr="00DA6893" w:rsidRDefault="00975D69" w:rsidP="00975D69">
            <w:pPr>
              <w:rPr>
                <w:rFonts w:eastAsia="Times New Roman" w:cs="Segoe UI"/>
                <w:b w:val="0"/>
                <w:color w:val="000000"/>
              </w:rPr>
            </w:pPr>
            <w:r w:rsidRPr="00A020FF">
              <w:rPr>
                <w:rFonts w:cs="Segoe UI"/>
                <w:b w:val="0"/>
                <w:bCs w:val="0"/>
                <w:i/>
                <w:iCs/>
                <w:color w:val="000000" w:themeColor="text1"/>
              </w:rPr>
              <w:t>Market housing</w:t>
            </w:r>
          </w:p>
        </w:tc>
        <w:tc>
          <w:tcPr>
            <w:tcW w:w="851" w:type="dxa"/>
            <w:noWrap/>
            <w:vAlign w:val="center"/>
          </w:tcPr>
          <w:p w14:paraId="0616FB4C" w14:textId="036A9ADB"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BF75CB">
              <w:rPr>
                <w:rFonts w:cs="Segoe UI"/>
                <w:i/>
                <w:iCs/>
                <w:color w:val="000000"/>
              </w:rPr>
              <w:t>287</w:t>
            </w:r>
          </w:p>
        </w:tc>
        <w:tc>
          <w:tcPr>
            <w:tcW w:w="846" w:type="dxa"/>
            <w:noWrap/>
            <w:vAlign w:val="center"/>
          </w:tcPr>
          <w:p w14:paraId="3AB3420A" w14:textId="0666B2AD"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BF75CB">
              <w:rPr>
                <w:rFonts w:cs="Segoe UI"/>
                <w:i/>
                <w:iCs/>
                <w:color w:val="000000"/>
              </w:rPr>
              <w:t>448</w:t>
            </w:r>
          </w:p>
        </w:tc>
        <w:tc>
          <w:tcPr>
            <w:tcW w:w="855" w:type="dxa"/>
            <w:noWrap/>
            <w:vAlign w:val="center"/>
          </w:tcPr>
          <w:p w14:paraId="09F952A7" w14:textId="59D344FD"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BF75CB">
              <w:rPr>
                <w:rFonts w:cs="Segoe UI"/>
                <w:i/>
                <w:iCs/>
                <w:color w:val="000000"/>
              </w:rPr>
              <w:t>640</w:t>
            </w:r>
          </w:p>
        </w:tc>
        <w:tc>
          <w:tcPr>
            <w:tcW w:w="799" w:type="dxa"/>
            <w:noWrap/>
            <w:vAlign w:val="center"/>
          </w:tcPr>
          <w:p w14:paraId="3CE47C0D" w14:textId="415EB566"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BF75CB">
              <w:rPr>
                <w:rFonts w:cs="Segoe UI"/>
                <w:i/>
                <w:iCs/>
                <w:color w:val="000000"/>
              </w:rPr>
              <w:t>823</w:t>
            </w:r>
          </w:p>
        </w:tc>
      </w:tr>
      <w:tr w:rsidR="00975D69" w:rsidRPr="0000528D" w14:paraId="32597BBF" w14:textId="77777777" w:rsidTr="00975D69">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25B5F2BC" w14:textId="68545DAF" w:rsidR="00975D69" w:rsidRPr="00DA6893" w:rsidRDefault="00975D69" w:rsidP="00975D69">
            <w:pPr>
              <w:rPr>
                <w:rFonts w:eastAsia="Times New Roman" w:cs="Segoe UI"/>
                <w:b w:val="0"/>
                <w:color w:val="000000"/>
              </w:rPr>
            </w:pPr>
            <w:r w:rsidRPr="00A020FF">
              <w:rPr>
                <w:rFonts w:cs="Segoe UI"/>
                <w:b w:val="0"/>
                <w:bCs w:val="0"/>
                <w:i/>
                <w:iCs/>
                <w:color w:val="000000" w:themeColor="text1"/>
              </w:rPr>
              <w:t>Affordable/social housing</w:t>
            </w:r>
          </w:p>
        </w:tc>
        <w:tc>
          <w:tcPr>
            <w:tcW w:w="851" w:type="dxa"/>
            <w:noWrap/>
            <w:vAlign w:val="center"/>
          </w:tcPr>
          <w:p w14:paraId="502DE26C" w14:textId="5F4DCEE8"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BF75CB">
              <w:rPr>
                <w:rFonts w:cs="Segoe UI"/>
                <w:i/>
                <w:iCs/>
                <w:color w:val="000000"/>
              </w:rPr>
              <w:t>115</w:t>
            </w:r>
          </w:p>
        </w:tc>
        <w:tc>
          <w:tcPr>
            <w:tcW w:w="846" w:type="dxa"/>
            <w:noWrap/>
            <w:vAlign w:val="center"/>
          </w:tcPr>
          <w:p w14:paraId="0B54380F" w14:textId="0457B6EE"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BF75CB">
              <w:rPr>
                <w:rFonts w:cs="Segoe UI"/>
                <w:i/>
                <w:iCs/>
                <w:color w:val="000000"/>
              </w:rPr>
              <w:t>265</w:t>
            </w:r>
          </w:p>
        </w:tc>
        <w:tc>
          <w:tcPr>
            <w:tcW w:w="855" w:type="dxa"/>
            <w:noWrap/>
            <w:vAlign w:val="center"/>
          </w:tcPr>
          <w:p w14:paraId="38F73D5D" w14:textId="1BD56E7E"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BF75CB">
              <w:rPr>
                <w:rFonts w:cs="Segoe UI"/>
                <w:i/>
                <w:iCs/>
                <w:color w:val="000000"/>
              </w:rPr>
              <w:t>378</w:t>
            </w:r>
          </w:p>
        </w:tc>
        <w:tc>
          <w:tcPr>
            <w:tcW w:w="799" w:type="dxa"/>
            <w:noWrap/>
            <w:vAlign w:val="center"/>
          </w:tcPr>
          <w:p w14:paraId="7FF9EF2D" w14:textId="28FD53CE"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BF75CB">
              <w:rPr>
                <w:rFonts w:cs="Segoe UI"/>
                <w:i/>
                <w:iCs/>
                <w:color w:val="000000"/>
              </w:rPr>
              <w:t>487</w:t>
            </w:r>
          </w:p>
        </w:tc>
      </w:tr>
      <w:tr w:rsidR="00975D69" w:rsidRPr="0000528D" w14:paraId="5CC5CBF5" w14:textId="77777777" w:rsidTr="00975D69">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DED2588" w14:textId="17C83591" w:rsidR="00975D69" w:rsidRPr="00DA6893" w:rsidRDefault="00975D69" w:rsidP="00975D69">
            <w:pPr>
              <w:rPr>
                <w:rFonts w:eastAsia="Times New Roman" w:cs="Segoe UI"/>
                <w:b w:val="0"/>
                <w:color w:val="000000"/>
              </w:rPr>
            </w:pPr>
            <w:r w:rsidRPr="00DA6893">
              <w:rPr>
                <w:rFonts w:eastAsia="Times New Roman" w:cs="Segoe UI"/>
                <w:b w:val="0"/>
                <w:color w:val="000000"/>
              </w:rPr>
              <w:t>Extra care housing</w:t>
            </w:r>
          </w:p>
        </w:tc>
        <w:tc>
          <w:tcPr>
            <w:tcW w:w="851" w:type="dxa"/>
            <w:noWrap/>
            <w:vAlign w:val="center"/>
          </w:tcPr>
          <w:p w14:paraId="7DC58F65" w14:textId="1CE7328D"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330</w:t>
            </w:r>
          </w:p>
        </w:tc>
        <w:tc>
          <w:tcPr>
            <w:tcW w:w="846" w:type="dxa"/>
            <w:noWrap/>
            <w:vAlign w:val="center"/>
          </w:tcPr>
          <w:p w14:paraId="1F1B105A" w14:textId="3050718A"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495</w:t>
            </w:r>
          </w:p>
        </w:tc>
        <w:tc>
          <w:tcPr>
            <w:tcW w:w="855" w:type="dxa"/>
            <w:noWrap/>
            <w:vAlign w:val="center"/>
          </w:tcPr>
          <w:p w14:paraId="6C4F0D82" w14:textId="0F2B86B9"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656</w:t>
            </w:r>
          </w:p>
        </w:tc>
        <w:tc>
          <w:tcPr>
            <w:tcW w:w="799" w:type="dxa"/>
            <w:noWrap/>
            <w:vAlign w:val="center"/>
          </w:tcPr>
          <w:p w14:paraId="2FC612A3" w14:textId="7E4EB95D"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A6893">
              <w:rPr>
                <w:rFonts w:cs="Segoe UI"/>
                <w:color w:val="000000"/>
              </w:rPr>
              <w:t>811</w:t>
            </w:r>
          </w:p>
        </w:tc>
      </w:tr>
      <w:tr w:rsidR="00975D69" w:rsidRPr="0000528D" w14:paraId="07C2C81D" w14:textId="77777777" w:rsidTr="00975D69">
        <w:trPr>
          <w:trHeight w:val="251"/>
        </w:trPr>
        <w:tc>
          <w:tcPr>
            <w:cnfStyle w:val="001000000000" w:firstRow="0" w:lastRow="0" w:firstColumn="1" w:lastColumn="0" w:oddVBand="0" w:evenVBand="0" w:oddHBand="0" w:evenHBand="0" w:firstRowFirstColumn="0" w:firstRowLastColumn="0" w:lastRowFirstColumn="0" w:lastRowLastColumn="0"/>
            <w:tcW w:w="5665" w:type="dxa"/>
            <w:vAlign w:val="center"/>
            <w:hideMark/>
          </w:tcPr>
          <w:p w14:paraId="2B2E608E" w14:textId="4380DF2D" w:rsidR="00975D69" w:rsidRPr="00DA6893" w:rsidRDefault="00975D69" w:rsidP="00975D69">
            <w:pPr>
              <w:rPr>
                <w:rFonts w:eastAsia="Times New Roman" w:cs="Segoe UI"/>
                <w:color w:val="000000"/>
              </w:rPr>
            </w:pPr>
            <w:r w:rsidRPr="00A020FF">
              <w:rPr>
                <w:rFonts w:cs="Segoe UI"/>
                <w:b w:val="0"/>
                <w:bCs w:val="0"/>
                <w:i/>
                <w:iCs/>
                <w:color w:val="000000" w:themeColor="text1"/>
              </w:rPr>
              <w:t>Market housing</w:t>
            </w:r>
          </w:p>
        </w:tc>
        <w:tc>
          <w:tcPr>
            <w:tcW w:w="851" w:type="dxa"/>
            <w:noWrap/>
            <w:vAlign w:val="center"/>
          </w:tcPr>
          <w:p w14:paraId="2D3AE64D" w14:textId="41FE9D82"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2E85">
              <w:rPr>
                <w:rFonts w:cs="Segoe UI"/>
                <w:i/>
                <w:iCs/>
                <w:color w:val="000000"/>
              </w:rPr>
              <w:t>202</w:t>
            </w:r>
          </w:p>
        </w:tc>
        <w:tc>
          <w:tcPr>
            <w:tcW w:w="846" w:type="dxa"/>
            <w:noWrap/>
            <w:vAlign w:val="center"/>
          </w:tcPr>
          <w:p w14:paraId="47A1F316" w14:textId="5FED6E19"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2E85">
              <w:rPr>
                <w:rFonts w:cs="Segoe UI"/>
                <w:i/>
                <w:iCs/>
                <w:color w:val="000000"/>
              </w:rPr>
              <w:t>285</w:t>
            </w:r>
          </w:p>
        </w:tc>
        <w:tc>
          <w:tcPr>
            <w:tcW w:w="855" w:type="dxa"/>
            <w:noWrap/>
            <w:vAlign w:val="center"/>
          </w:tcPr>
          <w:p w14:paraId="2AF7680A" w14:textId="32A5A82C"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2E85">
              <w:rPr>
                <w:rFonts w:cs="Segoe UI"/>
                <w:i/>
                <w:iCs/>
                <w:color w:val="000000"/>
              </w:rPr>
              <w:t>379</w:t>
            </w:r>
          </w:p>
        </w:tc>
        <w:tc>
          <w:tcPr>
            <w:tcW w:w="799" w:type="dxa"/>
            <w:noWrap/>
            <w:vAlign w:val="center"/>
          </w:tcPr>
          <w:p w14:paraId="705F0153" w14:textId="183179D3"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2E85">
              <w:rPr>
                <w:rFonts w:cs="Segoe UI"/>
                <w:i/>
                <w:iCs/>
                <w:color w:val="000000"/>
              </w:rPr>
              <w:t>468</w:t>
            </w:r>
          </w:p>
        </w:tc>
      </w:tr>
      <w:tr w:rsidR="00975D69" w:rsidRPr="0000528D" w14:paraId="09B3BE4E" w14:textId="77777777" w:rsidTr="00975D69">
        <w:trPr>
          <w:trHeight w:val="288"/>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5683B6DB" w14:textId="5F0AFA8A" w:rsidR="00975D69" w:rsidRPr="00DA6893" w:rsidRDefault="00975D69" w:rsidP="00975D69">
            <w:pPr>
              <w:rPr>
                <w:rFonts w:eastAsia="Times New Roman" w:cs="Segoe UI"/>
                <w:b w:val="0"/>
                <w:color w:val="000000"/>
              </w:rPr>
            </w:pPr>
            <w:r w:rsidRPr="00A020FF">
              <w:rPr>
                <w:rFonts w:cs="Segoe UI"/>
                <w:b w:val="0"/>
                <w:bCs w:val="0"/>
                <w:i/>
                <w:iCs/>
                <w:color w:val="000000" w:themeColor="text1"/>
              </w:rPr>
              <w:t>Affordable/social housing</w:t>
            </w:r>
          </w:p>
        </w:tc>
        <w:tc>
          <w:tcPr>
            <w:tcW w:w="851" w:type="dxa"/>
            <w:noWrap/>
            <w:vAlign w:val="center"/>
          </w:tcPr>
          <w:p w14:paraId="160AE3DA" w14:textId="349CA8F6"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2E85">
              <w:rPr>
                <w:rFonts w:cs="Segoe UI"/>
                <w:i/>
                <w:iCs/>
                <w:color w:val="000000"/>
              </w:rPr>
              <w:t>128</w:t>
            </w:r>
          </w:p>
        </w:tc>
        <w:tc>
          <w:tcPr>
            <w:tcW w:w="846" w:type="dxa"/>
            <w:noWrap/>
            <w:vAlign w:val="center"/>
          </w:tcPr>
          <w:p w14:paraId="3AD3D213" w14:textId="2A425DDA"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2E85">
              <w:rPr>
                <w:rFonts w:cs="Segoe UI"/>
                <w:i/>
                <w:iCs/>
                <w:color w:val="000000"/>
              </w:rPr>
              <w:t>209</w:t>
            </w:r>
          </w:p>
        </w:tc>
        <w:tc>
          <w:tcPr>
            <w:tcW w:w="855" w:type="dxa"/>
            <w:noWrap/>
            <w:vAlign w:val="center"/>
          </w:tcPr>
          <w:p w14:paraId="6B2EFF5D" w14:textId="4B5049FE"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2E85">
              <w:rPr>
                <w:rFonts w:cs="Segoe UI"/>
                <w:i/>
                <w:iCs/>
                <w:color w:val="000000"/>
              </w:rPr>
              <w:t>277</w:t>
            </w:r>
          </w:p>
        </w:tc>
        <w:tc>
          <w:tcPr>
            <w:tcW w:w="799" w:type="dxa"/>
            <w:noWrap/>
            <w:vAlign w:val="center"/>
          </w:tcPr>
          <w:p w14:paraId="0507722C" w14:textId="6D25DB94"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2E85">
              <w:rPr>
                <w:rFonts w:cs="Segoe UI"/>
                <w:i/>
                <w:iCs/>
                <w:color w:val="000000"/>
              </w:rPr>
              <w:t>343</w:t>
            </w:r>
          </w:p>
        </w:tc>
      </w:tr>
      <w:tr w:rsidR="00975D69" w:rsidRPr="0000528D" w14:paraId="3D28E599" w14:textId="77777777" w:rsidTr="00975D69">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3AEA301A" w14:textId="6065BF37" w:rsidR="00975D69" w:rsidRPr="00DA6893" w:rsidRDefault="00975D69" w:rsidP="00975D69">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51" w:type="dxa"/>
            <w:noWrap/>
            <w:vAlign w:val="center"/>
          </w:tcPr>
          <w:p w14:paraId="454418CE" w14:textId="3A6583F6"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63</w:t>
            </w:r>
          </w:p>
        </w:tc>
        <w:tc>
          <w:tcPr>
            <w:tcW w:w="846" w:type="dxa"/>
            <w:noWrap/>
            <w:vAlign w:val="center"/>
          </w:tcPr>
          <w:p w14:paraId="60787BFD" w14:textId="63844C2E"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153</w:t>
            </w:r>
          </w:p>
        </w:tc>
        <w:tc>
          <w:tcPr>
            <w:tcW w:w="855" w:type="dxa"/>
            <w:noWrap/>
            <w:vAlign w:val="center"/>
          </w:tcPr>
          <w:p w14:paraId="09397AFF" w14:textId="656B7C6A"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173</w:t>
            </w:r>
          </w:p>
        </w:tc>
        <w:tc>
          <w:tcPr>
            <w:tcW w:w="799" w:type="dxa"/>
            <w:noWrap/>
            <w:vAlign w:val="center"/>
          </w:tcPr>
          <w:p w14:paraId="7D303331" w14:textId="6790EA70" w:rsidR="00975D69" w:rsidRPr="0000528D"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191</w:t>
            </w:r>
          </w:p>
        </w:tc>
      </w:tr>
      <w:tr w:rsidR="00975D69" w:rsidRPr="0000528D" w14:paraId="590F5E6B" w14:textId="77777777" w:rsidTr="00975D69">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190EEFD8" w14:textId="3D7EB529" w:rsidR="00975D69" w:rsidRPr="00DA6893" w:rsidRDefault="00975D69" w:rsidP="00975D69">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51" w:type="dxa"/>
            <w:noWrap/>
            <w:vAlign w:val="center"/>
          </w:tcPr>
          <w:p w14:paraId="6D13F8DF" w14:textId="40F8C401"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127</w:t>
            </w:r>
          </w:p>
        </w:tc>
        <w:tc>
          <w:tcPr>
            <w:tcW w:w="846" w:type="dxa"/>
            <w:noWrap/>
            <w:vAlign w:val="center"/>
          </w:tcPr>
          <w:p w14:paraId="323F8730" w14:textId="22843999"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199</w:t>
            </w:r>
          </w:p>
        </w:tc>
        <w:tc>
          <w:tcPr>
            <w:tcW w:w="855" w:type="dxa"/>
            <w:noWrap/>
            <w:vAlign w:val="center"/>
          </w:tcPr>
          <w:p w14:paraId="4A31FFCC" w14:textId="45A27740"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250</w:t>
            </w:r>
          </w:p>
        </w:tc>
        <w:tc>
          <w:tcPr>
            <w:tcW w:w="799" w:type="dxa"/>
            <w:noWrap/>
            <w:vAlign w:val="center"/>
          </w:tcPr>
          <w:p w14:paraId="7B2F1A42" w14:textId="04C5B5D5" w:rsidR="00975D69" w:rsidRPr="0000528D"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305</w:t>
            </w:r>
          </w:p>
        </w:tc>
      </w:tr>
      <w:tr w:rsidR="00975D69" w:rsidRPr="0000528D" w14:paraId="5E64EC1B" w14:textId="77777777" w:rsidTr="00975D69">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6D8EA6A2" w14:textId="2FDD6F37" w:rsidR="00975D69" w:rsidRPr="00DA6893" w:rsidRDefault="00975D69" w:rsidP="00975D69">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851" w:type="dxa"/>
            <w:noWrap/>
            <w:vAlign w:val="center"/>
          </w:tcPr>
          <w:p w14:paraId="149B7EE1" w14:textId="77777777"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46" w:type="dxa"/>
            <w:noWrap/>
            <w:vAlign w:val="center"/>
          </w:tcPr>
          <w:p w14:paraId="2C5F321D" w14:textId="77777777"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5" w:type="dxa"/>
            <w:noWrap/>
            <w:vAlign w:val="center"/>
          </w:tcPr>
          <w:p w14:paraId="5B125B19" w14:textId="77777777"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799" w:type="dxa"/>
            <w:noWrap/>
            <w:vAlign w:val="center"/>
          </w:tcPr>
          <w:p w14:paraId="6A3DC2BE" w14:textId="77777777" w:rsidR="00975D69" w:rsidRPr="0000528D"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r>
      <w:tr w:rsidR="00975D69" w:rsidRPr="0000528D" w14:paraId="1706BB99" w14:textId="77777777" w:rsidTr="00975D69">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51BC9A3C" w14:textId="5D006BB8" w:rsidR="00975D69" w:rsidRPr="00DA6893" w:rsidRDefault="00975D69" w:rsidP="00975D69">
            <w:pPr>
              <w:rPr>
                <w:rFonts w:eastAsia="Times New Roman" w:cs="Segoe UI"/>
                <w:color w:val="000000"/>
              </w:rPr>
            </w:pPr>
            <w:r w:rsidRPr="00DA6893">
              <w:rPr>
                <w:rFonts w:eastAsia="Times New Roman" w:cs="Segoe UI"/>
                <w:b w:val="0"/>
                <w:color w:val="000000"/>
              </w:rPr>
              <w:t>Supported housing</w:t>
            </w:r>
          </w:p>
        </w:tc>
        <w:tc>
          <w:tcPr>
            <w:tcW w:w="851" w:type="dxa"/>
            <w:noWrap/>
            <w:vAlign w:val="center"/>
          </w:tcPr>
          <w:p w14:paraId="4B75DB78" w14:textId="74314A68"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291</w:t>
            </w:r>
          </w:p>
        </w:tc>
        <w:tc>
          <w:tcPr>
            <w:tcW w:w="846" w:type="dxa"/>
            <w:noWrap/>
            <w:vAlign w:val="center"/>
          </w:tcPr>
          <w:p w14:paraId="0371651C" w14:textId="22006C72"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300</w:t>
            </w:r>
          </w:p>
        </w:tc>
        <w:tc>
          <w:tcPr>
            <w:tcW w:w="855" w:type="dxa"/>
            <w:noWrap/>
            <w:vAlign w:val="center"/>
          </w:tcPr>
          <w:p w14:paraId="3040A6D5" w14:textId="054D2437" w:rsidR="00975D69" w:rsidRPr="00DA6893"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A6893">
              <w:rPr>
                <w:rFonts w:cs="Segoe UI"/>
                <w:color w:val="000000"/>
              </w:rPr>
              <w:t>306</w:t>
            </w:r>
          </w:p>
        </w:tc>
        <w:tc>
          <w:tcPr>
            <w:tcW w:w="799" w:type="dxa"/>
            <w:noWrap/>
            <w:vAlign w:val="center"/>
          </w:tcPr>
          <w:p w14:paraId="3B4D140B" w14:textId="7B72FA70" w:rsidR="00975D69" w:rsidRPr="0000528D" w:rsidRDefault="00975D69" w:rsidP="00975D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00528D">
              <w:rPr>
                <w:rFonts w:cs="Segoe UI"/>
                <w:color w:val="000000"/>
              </w:rPr>
              <w:t>-</w:t>
            </w:r>
          </w:p>
        </w:tc>
      </w:tr>
    </w:tbl>
    <w:p w14:paraId="51EEFC27" w14:textId="20FC13D4"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0B01C8F0" w14:textId="38ED05F6" w:rsidR="003633EA" w:rsidRDefault="003633EA">
      <w:pPr>
        <w:rPr>
          <w:rFonts w:ascii="Segoe UI" w:hAnsi="Segoe UI" w:cs="Segoe UI"/>
          <w:iCs/>
          <w:sz w:val="22"/>
          <w:szCs w:val="22"/>
        </w:rPr>
      </w:pPr>
    </w:p>
    <w:p w14:paraId="780A6F8D" w14:textId="77777777" w:rsidR="003633EA" w:rsidRDefault="003633EA">
      <w:pPr>
        <w:rPr>
          <w:rFonts w:ascii="Segoe UI" w:hAnsi="Segoe UI" w:cs="Segoe UI"/>
          <w:iCs/>
          <w:sz w:val="22"/>
          <w:szCs w:val="22"/>
        </w:rPr>
      </w:pPr>
      <w:r>
        <w:rPr>
          <w:rFonts w:ascii="Segoe UI" w:hAnsi="Segoe UI" w:cs="Segoe UI"/>
          <w:iCs/>
          <w:sz w:val="22"/>
          <w:szCs w:val="22"/>
        </w:rPr>
        <w:br w:type="page"/>
      </w:r>
    </w:p>
    <w:p w14:paraId="6E4A5EBC" w14:textId="54B25E73" w:rsidR="00A84FC2" w:rsidRDefault="00A84FC2" w:rsidP="00A84FC2">
      <w:pPr>
        <w:pStyle w:val="Caption"/>
      </w:pPr>
      <w:r>
        <w:lastRenderedPageBreak/>
        <w:t>Table</w:t>
      </w:r>
      <w:r w:rsidR="00200585">
        <w:t xml:space="preserve"> </w:t>
      </w:r>
      <w:fldSimple w:instr=" SEQ Table \* ARABIC ">
        <w:r w:rsidR="00971C60">
          <w:rPr>
            <w:noProof/>
          </w:rPr>
          <w:t>3</w:t>
        </w:r>
      </w:fldSimple>
      <w:r>
        <w:t xml:space="preserve">. </w:t>
      </w:r>
      <w:r w:rsidRPr="00E0620F">
        <w:t>B</w:t>
      </w:r>
      <w:r>
        <w:t>raintree</w:t>
      </w:r>
      <w:r w:rsidRPr="00E0620F">
        <w:t xml:space="preserve">: Estimated need for supported and specialist housing and accommodation for the </w:t>
      </w:r>
      <w:r w:rsidR="009A4F3E">
        <w:t>population groups</w:t>
      </w:r>
      <w:r w:rsidRPr="00E0620F">
        <w:t xml:space="preserve"> </w:t>
      </w:r>
      <w:r w:rsidR="00CE3301">
        <w:t xml:space="preserve">covered over </w:t>
      </w:r>
      <w:r w:rsidRPr="00E0620F">
        <w:t>the period to 2044</w:t>
      </w:r>
      <w:r w:rsidR="003633EA">
        <w:t xml:space="preserve"> (units/dwellings)</w:t>
      </w:r>
    </w:p>
    <w:tbl>
      <w:tblPr>
        <w:tblStyle w:val="GridTable5Dark-Accent4"/>
        <w:tblW w:w="0" w:type="auto"/>
        <w:tblLook w:val="04A0" w:firstRow="1" w:lastRow="0" w:firstColumn="1" w:lastColumn="0" w:noHBand="0" w:noVBand="1"/>
      </w:tblPr>
      <w:tblGrid>
        <w:gridCol w:w="5524"/>
        <w:gridCol w:w="992"/>
        <w:gridCol w:w="850"/>
        <w:gridCol w:w="851"/>
        <w:gridCol w:w="799"/>
      </w:tblGrid>
      <w:tr w:rsidR="00A84FC2" w:rsidRPr="00653146" w14:paraId="535DBDED" w14:textId="77777777" w:rsidTr="00EE54E7">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5524" w:type="dxa"/>
            <w:shd w:val="clear" w:color="auto" w:fill="FBCAD0"/>
            <w:noWrap/>
            <w:hideMark/>
          </w:tcPr>
          <w:p w14:paraId="2DFA40FD" w14:textId="1B40D4D3" w:rsidR="00A84FC2" w:rsidRPr="008B3FF3" w:rsidRDefault="009A4F3E" w:rsidP="00DC05B9">
            <w:pPr>
              <w:rPr>
                <w:rFonts w:eastAsia="Times New Roman" w:cs="Segoe UI"/>
                <w:color w:val="000000"/>
              </w:rPr>
            </w:pPr>
            <w:r>
              <w:rPr>
                <w:rFonts w:eastAsia="Times New Roman" w:cs="Segoe UI"/>
                <w:color w:val="000000"/>
              </w:rPr>
              <w:t>Population groups</w:t>
            </w:r>
          </w:p>
        </w:tc>
        <w:tc>
          <w:tcPr>
            <w:tcW w:w="992" w:type="dxa"/>
            <w:shd w:val="clear" w:color="auto" w:fill="FBCAD0"/>
            <w:noWrap/>
            <w:hideMark/>
          </w:tcPr>
          <w:p w14:paraId="749BE3FA"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850" w:type="dxa"/>
            <w:shd w:val="clear" w:color="auto" w:fill="FBCAD0"/>
            <w:noWrap/>
            <w:hideMark/>
          </w:tcPr>
          <w:p w14:paraId="1B85E542"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851" w:type="dxa"/>
            <w:shd w:val="clear" w:color="auto" w:fill="FBCAD0"/>
            <w:noWrap/>
            <w:hideMark/>
          </w:tcPr>
          <w:p w14:paraId="7AB8DD21"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799" w:type="dxa"/>
            <w:shd w:val="clear" w:color="auto" w:fill="FBCAD0"/>
            <w:noWrap/>
            <w:hideMark/>
          </w:tcPr>
          <w:p w14:paraId="2108381F"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7C0AD5C1"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4E4BFD92" w14:textId="42BC3753"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992" w:type="dxa"/>
            <w:noWrap/>
            <w:vAlign w:val="center"/>
            <w:hideMark/>
          </w:tcPr>
          <w:p w14:paraId="544BA706"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hideMark/>
          </w:tcPr>
          <w:p w14:paraId="75537AFA"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1EA1B4F2"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3CA75F96"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2AABFA1"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46B74C44" w14:textId="07461058"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992" w:type="dxa"/>
            <w:noWrap/>
            <w:vAlign w:val="center"/>
          </w:tcPr>
          <w:p w14:paraId="00F5AFFD" w14:textId="316DCE53"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12</w:t>
            </w:r>
          </w:p>
        </w:tc>
        <w:tc>
          <w:tcPr>
            <w:tcW w:w="850" w:type="dxa"/>
            <w:noWrap/>
            <w:vAlign w:val="center"/>
          </w:tcPr>
          <w:p w14:paraId="6C6D23DF" w14:textId="42ED4E54"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24</w:t>
            </w:r>
          </w:p>
        </w:tc>
        <w:tc>
          <w:tcPr>
            <w:tcW w:w="851" w:type="dxa"/>
            <w:noWrap/>
            <w:vAlign w:val="center"/>
          </w:tcPr>
          <w:p w14:paraId="32060D3D" w14:textId="2CF70AAD"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37</w:t>
            </w:r>
          </w:p>
        </w:tc>
        <w:tc>
          <w:tcPr>
            <w:tcW w:w="799" w:type="dxa"/>
            <w:noWrap/>
            <w:vAlign w:val="center"/>
          </w:tcPr>
          <w:p w14:paraId="2D36997B" w14:textId="3AC456FF"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6BC60CB3"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0B8642F5" w14:textId="28694C5A"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992" w:type="dxa"/>
            <w:noWrap/>
            <w:vAlign w:val="center"/>
          </w:tcPr>
          <w:p w14:paraId="38C35EB6" w14:textId="141F07DA"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2</w:t>
            </w:r>
          </w:p>
        </w:tc>
        <w:tc>
          <w:tcPr>
            <w:tcW w:w="850" w:type="dxa"/>
            <w:noWrap/>
            <w:vAlign w:val="center"/>
          </w:tcPr>
          <w:p w14:paraId="3A153E50" w14:textId="25A42B92"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5</w:t>
            </w:r>
          </w:p>
        </w:tc>
        <w:tc>
          <w:tcPr>
            <w:tcW w:w="851" w:type="dxa"/>
            <w:noWrap/>
            <w:vAlign w:val="center"/>
          </w:tcPr>
          <w:p w14:paraId="5C0466DE" w14:textId="717AC788"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8</w:t>
            </w:r>
          </w:p>
        </w:tc>
        <w:tc>
          <w:tcPr>
            <w:tcW w:w="799" w:type="dxa"/>
            <w:noWrap/>
            <w:vAlign w:val="center"/>
          </w:tcPr>
          <w:p w14:paraId="2FEB2A64" w14:textId="4F0B3A06"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F5F5454"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27E22F15" w14:textId="03377D62"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992" w:type="dxa"/>
            <w:noWrap/>
            <w:vAlign w:val="center"/>
          </w:tcPr>
          <w:p w14:paraId="2B34FC71"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2AC53D4A"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6BCD093C"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33E83C55"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33A2BD4C"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524" w:type="dxa"/>
            <w:noWrap/>
            <w:vAlign w:val="bottom"/>
            <w:hideMark/>
          </w:tcPr>
          <w:p w14:paraId="37331759" w14:textId="4635A570"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992" w:type="dxa"/>
            <w:noWrap/>
            <w:vAlign w:val="center"/>
          </w:tcPr>
          <w:p w14:paraId="3E137C7C" w14:textId="13A79084"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21</w:t>
            </w:r>
          </w:p>
        </w:tc>
        <w:tc>
          <w:tcPr>
            <w:tcW w:w="850" w:type="dxa"/>
            <w:noWrap/>
            <w:vAlign w:val="center"/>
          </w:tcPr>
          <w:p w14:paraId="0C9B8202" w14:textId="7D5A8421"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75AA5">
              <w:rPr>
                <w:rFonts w:cs="Segoe UI"/>
                <w:color w:val="000000"/>
              </w:rPr>
              <w:t>-</w:t>
            </w:r>
          </w:p>
        </w:tc>
        <w:tc>
          <w:tcPr>
            <w:tcW w:w="851" w:type="dxa"/>
            <w:noWrap/>
            <w:vAlign w:val="center"/>
          </w:tcPr>
          <w:p w14:paraId="44D73BDA" w14:textId="53645611"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75AA5">
              <w:rPr>
                <w:rFonts w:cs="Segoe UI"/>
                <w:color w:val="000000"/>
              </w:rPr>
              <w:t>-</w:t>
            </w:r>
          </w:p>
        </w:tc>
        <w:tc>
          <w:tcPr>
            <w:tcW w:w="799" w:type="dxa"/>
            <w:noWrap/>
            <w:vAlign w:val="center"/>
          </w:tcPr>
          <w:p w14:paraId="101FEBB8" w14:textId="730E7C98"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75AA5">
              <w:rPr>
                <w:rFonts w:cs="Segoe UI"/>
                <w:color w:val="000000"/>
              </w:rPr>
              <w:t>-</w:t>
            </w:r>
          </w:p>
        </w:tc>
      </w:tr>
      <w:tr w:rsidR="00BE0BFC" w:rsidRPr="00653146" w14:paraId="7291FEAD"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524" w:type="dxa"/>
            <w:noWrap/>
            <w:vAlign w:val="bottom"/>
            <w:hideMark/>
          </w:tcPr>
          <w:p w14:paraId="0544E315" w14:textId="32EE4E0B"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992" w:type="dxa"/>
            <w:noWrap/>
            <w:vAlign w:val="center"/>
          </w:tcPr>
          <w:p w14:paraId="3EC84145" w14:textId="510A8785"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3</w:t>
            </w:r>
            <w:r w:rsidR="008341E4">
              <w:rPr>
                <w:rFonts w:cs="Segoe UI"/>
                <w:color w:val="000000"/>
              </w:rPr>
              <w:t>5</w:t>
            </w:r>
          </w:p>
        </w:tc>
        <w:tc>
          <w:tcPr>
            <w:tcW w:w="850" w:type="dxa"/>
            <w:noWrap/>
            <w:vAlign w:val="center"/>
          </w:tcPr>
          <w:p w14:paraId="237CC717" w14:textId="391A5795"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75AA5">
              <w:rPr>
                <w:rFonts w:cs="Segoe UI"/>
                <w:color w:val="000000"/>
              </w:rPr>
              <w:t>-</w:t>
            </w:r>
          </w:p>
        </w:tc>
        <w:tc>
          <w:tcPr>
            <w:tcW w:w="851" w:type="dxa"/>
            <w:noWrap/>
            <w:vAlign w:val="center"/>
          </w:tcPr>
          <w:p w14:paraId="04EE7ABA" w14:textId="429EAE5E"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75AA5">
              <w:rPr>
                <w:rFonts w:cs="Segoe UI"/>
                <w:color w:val="000000"/>
              </w:rPr>
              <w:t>-</w:t>
            </w:r>
          </w:p>
        </w:tc>
        <w:tc>
          <w:tcPr>
            <w:tcW w:w="799" w:type="dxa"/>
            <w:noWrap/>
            <w:vAlign w:val="center"/>
          </w:tcPr>
          <w:p w14:paraId="4BE6DBFB" w14:textId="5C9431AD"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75AA5">
              <w:rPr>
                <w:rFonts w:cs="Segoe UI"/>
                <w:color w:val="000000"/>
              </w:rPr>
              <w:t>-</w:t>
            </w:r>
          </w:p>
        </w:tc>
      </w:tr>
      <w:tr w:rsidR="00BE0BFC" w:rsidRPr="00653146" w14:paraId="28B3C37A"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524" w:type="dxa"/>
            <w:noWrap/>
            <w:hideMark/>
          </w:tcPr>
          <w:p w14:paraId="65E43286" w14:textId="5E88E5D7"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992" w:type="dxa"/>
            <w:noWrap/>
            <w:vAlign w:val="center"/>
          </w:tcPr>
          <w:p w14:paraId="7E732C4C"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237755D9"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34253196"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1EC1379"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39C42D9B"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135EF3D8" w14:textId="7F8DD42B"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992" w:type="dxa"/>
            <w:noWrap/>
            <w:vAlign w:val="center"/>
          </w:tcPr>
          <w:p w14:paraId="3CBD54C0" w14:textId="4C928132" w:rsidR="00BE0BFC" w:rsidRPr="006B764B" w:rsidRDefault="008341E4"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8</w:t>
            </w:r>
          </w:p>
        </w:tc>
        <w:tc>
          <w:tcPr>
            <w:tcW w:w="850" w:type="dxa"/>
            <w:noWrap/>
            <w:vAlign w:val="center"/>
          </w:tcPr>
          <w:p w14:paraId="466914D4" w14:textId="30B1F302"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F2636">
              <w:rPr>
                <w:rFonts w:cs="Segoe UI"/>
                <w:color w:val="000000"/>
              </w:rPr>
              <w:t>-</w:t>
            </w:r>
          </w:p>
        </w:tc>
        <w:tc>
          <w:tcPr>
            <w:tcW w:w="851" w:type="dxa"/>
            <w:noWrap/>
            <w:vAlign w:val="center"/>
          </w:tcPr>
          <w:p w14:paraId="4850E301" w14:textId="49FCF8BF"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F2636">
              <w:rPr>
                <w:rFonts w:cs="Segoe UI"/>
                <w:color w:val="000000"/>
              </w:rPr>
              <w:t>-</w:t>
            </w:r>
          </w:p>
        </w:tc>
        <w:tc>
          <w:tcPr>
            <w:tcW w:w="799" w:type="dxa"/>
            <w:noWrap/>
            <w:vAlign w:val="center"/>
          </w:tcPr>
          <w:p w14:paraId="62217CF8" w14:textId="0468A905"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F2636">
              <w:rPr>
                <w:rFonts w:cs="Segoe UI"/>
                <w:color w:val="000000"/>
              </w:rPr>
              <w:t>-</w:t>
            </w:r>
          </w:p>
        </w:tc>
      </w:tr>
      <w:tr w:rsidR="00BE0BFC" w:rsidRPr="00653146" w14:paraId="3C2F03C0"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524" w:type="dxa"/>
            <w:noWrap/>
            <w:hideMark/>
          </w:tcPr>
          <w:p w14:paraId="36166249" w14:textId="5AB6FED9"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992" w:type="dxa"/>
            <w:noWrap/>
            <w:vAlign w:val="center"/>
          </w:tcPr>
          <w:p w14:paraId="13C54F3B"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137D5391"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49FB9FF1"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5533B837"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6390D0C"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72AFBA8F" w14:textId="0DC31566"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992" w:type="dxa"/>
            <w:noWrap/>
            <w:vAlign w:val="center"/>
          </w:tcPr>
          <w:p w14:paraId="5A94E9AC" w14:textId="106B3FE3"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3</w:t>
            </w:r>
          </w:p>
        </w:tc>
        <w:tc>
          <w:tcPr>
            <w:tcW w:w="850" w:type="dxa"/>
            <w:noWrap/>
            <w:vAlign w:val="center"/>
          </w:tcPr>
          <w:p w14:paraId="1DD550B7" w14:textId="7E72310E"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6</w:t>
            </w:r>
          </w:p>
        </w:tc>
        <w:tc>
          <w:tcPr>
            <w:tcW w:w="851" w:type="dxa"/>
            <w:noWrap/>
            <w:vAlign w:val="center"/>
          </w:tcPr>
          <w:p w14:paraId="1B863F2B" w14:textId="4F9B9399"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9</w:t>
            </w:r>
          </w:p>
        </w:tc>
        <w:tc>
          <w:tcPr>
            <w:tcW w:w="799" w:type="dxa"/>
            <w:noWrap/>
            <w:vAlign w:val="center"/>
          </w:tcPr>
          <w:p w14:paraId="0832216D" w14:textId="038E0998"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1EBCDE78"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55B62C8C" w14:textId="1BD8F6A6"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992" w:type="dxa"/>
            <w:noWrap/>
            <w:vAlign w:val="center"/>
          </w:tcPr>
          <w:p w14:paraId="48D7D0A0" w14:textId="3CED7089"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10</w:t>
            </w:r>
          </w:p>
        </w:tc>
        <w:tc>
          <w:tcPr>
            <w:tcW w:w="850" w:type="dxa"/>
            <w:noWrap/>
            <w:vAlign w:val="center"/>
          </w:tcPr>
          <w:p w14:paraId="1A6B54D5" w14:textId="6AB8CEE7"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17C1">
              <w:rPr>
                <w:rFonts w:cs="Segoe UI"/>
                <w:color w:val="000000"/>
              </w:rPr>
              <w:t>-</w:t>
            </w:r>
          </w:p>
        </w:tc>
        <w:tc>
          <w:tcPr>
            <w:tcW w:w="851" w:type="dxa"/>
            <w:noWrap/>
            <w:vAlign w:val="center"/>
          </w:tcPr>
          <w:p w14:paraId="22A22687" w14:textId="794F62F3"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17C1">
              <w:rPr>
                <w:rFonts w:cs="Segoe UI"/>
                <w:color w:val="000000"/>
              </w:rPr>
              <w:t>-</w:t>
            </w:r>
          </w:p>
        </w:tc>
        <w:tc>
          <w:tcPr>
            <w:tcW w:w="799" w:type="dxa"/>
            <w:noWrap/>
            <w:vAlign w:val="center"/>
          </w:tcPr>
          <w:p w14:paraId="41ACD6E5" w14:textId="48774BB5"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17C1">
              <w:rPr>
                <w:rFonts w:cs="Segoe UI"/>
                <w:color w:val="000000"/>
              </w:rPr>
              <w:t>-</w:t>
            </w:r>
          </w:p>
        </w:tc>
      </w:tr>
      <w:tr w:rsidR="00BE0BFC" w:rsidRPr="00653146" w14:paraId="50567453"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524" w:type="dxa"/>
            <w:hideMark/>
          </w:tcPr>
          <w:p w14:paraId="4EAF5BD0" w14:textId="5DA4932D" w:rsidR="00BE0BFC" w:rsidRPr="008B3FF3" w:rsidRDefault="00BE0BFC" w:rsidP="00BE0BFC">
            <w:pPr>
              <w:rPr>
                <w:rFonts w:eastAsia="Times New Roman" w:cs="Segoe UI"/>
                <w:color w:val="000000"/>
              </w:rPr>
            </w:pPr>
            <w:r w:rsidRPr="00DA6893">
              <w:rPr>
                <w:rFonts w:eastAsia="Times New Roman" w:cs="Segoe UI"/>
                <w:color w:val="000000"/>
              </w:rPr>
              <w:t>People with a physical/sensory disability, including wheelchair users and people with other long-term conditions</w:t>
            </w:r>
          </w:p>
        </w:tc>
        <w:tc>
          <w:tcPr>
            <w:tcW w:w="992" w:type="dxa"/>
            <w:noWrap/>
            <w:vAlign w:val="center"/>
          </w:tcPr>
          <w:p w14:paraId="38621993"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267BDC2B"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78BA2733"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87EB79B"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604F2BA9"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1FB964C7" w14:textId="531265B9"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992" w:type="dxa"/>
            <w:noWrap/>
            <w:vAlign w:val="center"/>
          </w:tcPr>
          <w:p w14:paraId="265BEADB" w14:textId="5DBDF499"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217</w:t>
            </w:r>
          </w:p>
        </w:tc>
        <w:tc>
          <w:tcPr>
            <w:tcW w:w="850" w:type="dxa"/>
            <w:noWrap/>
            <w:vAlign w:val="center"/>
          </w:tcPr>
          <w:p w14:paraId="2F4D8EC1" w14:textId="295686C3"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229</w:t>
            </w:r>
          </w:p>
        </w:tc>
        <w:tc>
          <w:tcPr>
            <w:tcW w:w="851" w:type="dxa"/>
            <w:noWrap/>
            <w:vAlign w:val="center"/>
          </w:tcPr>
          <w:p w14:paraId="4D6A489F" w14:textId="062419F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238</w:t>
            </w:r>
          </w:p>
        </w:tc>
        <w:tc>
          <w:tcPr>
            <w:tcW w:w="799" w:type="dxa"/>
            <w:noWrap/>
            <w:vAlign w:val="center"/>
          </w:tcPr>
          <w:p w14:paraId="0170D2AF" w14:textId="7FFABDD1"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248</w:t>
            </w:r>
          </w:p>
        </w:tc>
      </w:tr>
      <w:tr w:rsidR="00BE0BFC" w:rsidRPr="00653146" w14:paraId="47D9987E"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584AD30D" w14:textId="27C2D07B"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992" w:type="dxa"/>
            <w:noWrap/>
            <w:vAlign w:val="center"/>
          </w:tcPr>
          <w:p w14:paraId="498F8B2A" w14:textId="27CDD49F"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5</w:t>
            </w:r>
          </w:p>
        </w:tc>
        <w:tc>
          <w:tcPr>
            <w:tcW w:w="850" w:type="dxa"/>
            <w:noWrap/>
            <w:vAlign w:val="center"/>
          </w:tcPr>
          <w:p w14:paraId="22DAA440" w14:textId="47534003"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10</w:t>
            </w:r>
          </w:p>
        </w:tc>
        <w:tc>
          <w:tcPr>
            <w:tcW w:w="851" w:type="dxa"/>
            <w:noWrap/>
            <w:vAlign w:val="center"/>
          </w:tcPr>
          <w:p w14:paraId="38DBE47F" w14:textId="1D270C70"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16</w:t>
            </w:r>
          </w:p>
        </w:tc>
        <w:tc>
          <w:tcPr>
            <w:tcW w:w="799" w:type="dxa"/>
            <w:noWrap/>
            <w:vAlign w:val="center"/>
          </w:tcPr>
          <w:p w14:paraId="66D9AD48" w14:textId="1BAC862E"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B4AE245"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524" w:type="dxa"/>
            <w:noWrap/>
            <w:hideMark/>
          </w:tcPr>
          <w:p w14:paraId="01BC04DA" w14:textId="53F8B244"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992" w:type="dxa"/>
            <w:noWrap/>
            <w:vAlign w:val="center"/>
          </w:tcPr>
          <w:p w14:paraId="2512C1F7"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5BA7DEFF"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5222CB4E"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BDE540B"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B2202F3"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42D7345A" w14:textId="38B7E6FE"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992" w:type="dxa"/>
            <w:noWrap/>
            <w:vAlign w:val="center"/>
          </w:tcPr>
          <w:p w14:paraId="55003EE1" w14:textId="4C78805E"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A17C3">
              <w:rPr>
                <w:rFonts w:cs="Segoe UI"/>
                <w:color w:val="000000"/>
              </w:rPr>
              <w:t>-</w:t>
            </w:r>
          </w:p>
        </w:tc>
        <w:tc>
          <w:tcPr>
            <w:tcW w:w="850" w:type="dxa"/>
            <w:noWrap/>
            <w:vAlign w:val="center"/>
          </w:tcPr>
          <w:p w14:paraId="057923F2" w14:textId="7777AD36"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A17C3">
              <w:rPr>
                <w:rFonts w:cs="Segoe UI"/>
                <w:color w:val="000000"/>
              </w:rPr>
              <w:t>-</w:t>
            </w:r>
          </w:p>
        </w:tc>
        <w:tc>
          <w:tcPr>
            <w:tcW w:w="851" w:type="dxa"/>
            <w:noWrap/>
            <w:vAlign w:val="center"/>
          </w:tcPr>
          <w:p w14:paraId="1364A51A" w14:textId="4F81E7EE"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A17C3">
              <w:rPr>
                <w:rFonts w:cs="Segoe UI"/>
                <w:color w:val="000000"/>
              </w:rPr>
              <w:t>-</w:t>
            </w:r>
          </w:p>
        </w:tc>
        <w:tc>
          <w:tcPr>
            <w:tcW w:w="799" w:type="dxa"/>
            <w:noWrap/>
            <w:vAlign w:val="center"/>
          </w:tcPr>
          <w:p w14:paraId="171E940A" w14:textId="5D9A45FA" w:rsidR="00BE0BFC" w:rsidRPr="006B764B" w:rsidRDefault="00E805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A17C3">
              <w:rPr>
                <w:rFonts w:cs="Segoe UI"/>
                <w:color w:val="000000"/>
              </w:rPr>
              <w:t>-</w:t>
            </w:r>
          </w:p>
        </w:tc>
      </w:tr>
      <w:tr w:rsidR="00BE0BFC" w:rsidRPr="00653146" w14:paraId="03458263"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524" w:type="dxa"/>
            <w:noWrap/>
            <w:hideMark/>
          </w:tcPr>
          <w:p w14:paraId="32D7EA69" w14:textId="712A9177"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992" w:type="dxa"/>
            <w:noWrap/>
            <w:vAlign w:val="center"/>
          </w:tcPr>
          <w:p w14:paraId="20489896"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1C126F30"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A403CDD"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5D6B9525" w14:textId="77777777"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0B33564"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1CA7D08E" w14:textId="7D795B3D"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992" w:type="dxa"/>
            <w:noWrap/>
            <w:vAlign w:val="center"/>
          </w:tcPr>
          <w:p w14:paraId="6CF8A117" w14:textId="0C8EC6EC"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537</w:t>
            </w:r>
          </w:p>
        </w:tc>
        <w:tc>
          <w:tcPr>
            <w:tcW w:w="850" w:type="dxa"/>
            <w:noWrap/>
            <w:vAlign w:val="center"/>
          </w:tcPr>
          <w:p w14:paraId="1948E778" w14:textId="1CFF44CA"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885</w:t>
            </w:r>
          </w:p>
        </w:tc>
        <w:tc>
          <w:tcPr>
            <w:tcW w:w="851" w:type="dxa"/>
            <w:noWrap/>
            <w:vAlign w:val="center"/>
          </w:tcPr>
          <w:p w14:paraId="1CE4A0AA" w14:textId="5495936A"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1,230</w:t>
            </w:r>
          </w:p>
        </w:tc>
        <w:tc>
          <w:tcPr>
            <w:tcW w:w="799" w:type="dxa"/>
            <w:noWrap/>
            <w:vAlign w:val="center"/>
          </w:tcPr>
          <w:p w14:paraId="09F46AD5" w14:textId="3E300A92" w:rsidR="00BE0BFC" w:rsidRPr="006B764B"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1,559</w:t>
            </w:r>
          </w:p>
        </w:tc>
      </w:tr>
      <w:tr w:rsidR="00B27C2B" w:rsidRPr="00653146" w14:paraId="077AD147" w14:textId="77777777" w:rsidTr="002F666C">
        <w:trPr>
          <w:trHeight w:val="300"/>
        </w:trPr>
        <w:tc>
          <w:tcPr>
            <w:cnfStyle w:val="001000000000" w:firstRow="0" w:lastRow="0" w:firstColumn="1" w:lastColumn="0" w:oddVBand="0" w:evenVBand="0" w:oddHBand="0" w:evenHBand="0" w:firstRowFirstColumn="0" w:firstRowLastColumn="0" w:lastRowFirstColumn="0" w:lastRowLastColumn="0"/>
            <w:tcW w:w="5524" w:type="dxa"/>
            <w:noWrap/>
            <w:vAlign w:val="center"/>
            <w:hideMark/>
          </w:tcPr>
          <w:p w14:paraId="7613DFCB" w14:textId="50154448" w:rsidR="00B27C2B" w:rsidRPr="008B3FF3" w:rsidRDefault="00B27C2B" w:rsidP="00B27C2B">
            <w:pPr>
              <w:rPr>
                <w:rFonts w:eastAsia="Times New Roman" w:cs="Segoe UI"/>
                <w:b w:val="0"/>
                <w:color w:val="000000"/>
              </w:rPr>
            </w:pPr>
            <w:r w:rsidRPr="00A020FF">
              <w:rPr>
                <w:rFonts w:cs="Segoe UI"/>
                <w:b w:val="0"/>
                <w:bCs w:val="0"/>
                <w:i/>
                <w:iCs/>
                <w:color w:val="000000" w:themeColor="text1"/>
              </w:rPr>
              <w:t>Market housing</w:t>
            </w:r>
          </w:p>
        </w:tc>
        <w:tc>
          <w:tcPr>
            <w:tcW w:w="992" w:type="dxa"/>
            <w:noWrap/>
            <w:vAlign w:val="bottom"/>
          </w:tcPr>
          <w:p w14:paraId="737D5DDD" w14:textId="4748C7A2"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393</w:t>
            </w:r>
          </w:p>
        </w:tc>
        <w:tc>
          <w:tcPr>
            <w:tcW w:w="850" w:type="dxa"/>
            <w:noWrap/>
            <w:vAlign w:val="bottom"/>
          </w:tcPr>
          <w:p w14:paraId="2B86DB0D" w14:textId="267336F9"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587</w:t>
            </w:r>
          </w:p>
        </w:tc>
        <w:tc>
          <w:tcPr>
            <w:tcW w:w="851" w:type="dxa"/>
            <w:noWrap/>
            <w:vAlign w:val="bottom"/>
          </w:tcPr>
          <w:p w14:paraId="6F8E4D9F" w14:textId="77CF9E0E"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815</w:t>
            </w:r>
          </w:p>
        </w:tc>
        <w:tc>
          <w:tcPr>
            <w:tcW w:w="799" w:type="dxa"/>
            <w:noWrap/>
            <w:vAlign w:val="bottom"/>
          </w:tcPr>
          <w:p w14:paraId="4144CD0A" w14:textId="66D6A3F1"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1,034</w:t>
            </w:r>
          </w:p>
        </w:tc>
      </w:tr>
      <w:tr w:rsidR="00B27C2B" w:rsidRPr="00653146" w14:paraId="4564E397" w14:textId="77777777" w:rsidTr="002F666C">
        <w:trPr>
          <w:trHeight w:val="300"/>
        </w:trPr>
        <w:tc>
          <w:tcPr>
            <w:cnfStyle w:val="001000000000" w:firstRow="0" w:lastRow="0" w:firstColumn="1" w:lastColumn="0" w:oddVBand="0" w:evenVBand="0" w:oddHBand="0" w:evenHBand="0" w:firstRowFirstColumn="0" w:firstRowLastColumn="0" w:lastRowFirstColumn="0" w:lastRowLastColumn="0"/>
            <w:tcW w:w="5524" w:type="dxa"/>
            <w:noWrap/>
            <w:vAlign w:val="center"/>
            <w:hideMark/>
          </w:tcPr>
          <w:p w14:paraId="0DBB3FB4" w14:textId="1488EBB1" w:rsidR="00B27C2B" w:rsidRPr="008B3FF3" w:rsidRDefault="00B27C2B" w:rsidP="00B27C2B">
            <w:pPr>
              <w:rPr>
                <w:rFonts w:eastAsia="Times New Roman" w:cs="Segoe UI"/>
                <w:b w:val="0"/>
                <w:color w:val="000000"/>
              </w:rPr>
            </w:pPr>
            <w:r w:rsidRPr="00A020FF">
              <w:rPr>
                <w:rFonts w:cs="Segoe UI"/>
                <w:b w:val="0"/>
                <w:bCs w:val="0"/>
                <w:i/>
                <w:iCs/>
                <w:color w:val="000000" w:themeColor="text1"/>
              </w:rPr>
              <w:t>Affordable/social housing</w:t>
            </w:r>
          </w:p>
        </w:tc>
        <w:tc>
          <w:tcPr>
            <w:tcW w:w="992" w:type="dxa"/>
            <w:noWrap/>
            <w:vAlign w:val="bottom"/>
          </w:tcPr>
          <w:p w14:paraId="638784A0" w14:textId="53AF29AC"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143</w:t>
            </w:r>
          </w:p>
        </w:tc>
        <w:tc>
          <w:tcPr>
            <w:tcW w:w="850" w:type="dxa"/>
            <w:noWrap/>
            <w:vAlign w:val="bottom"/>
          </w:tcPr>
          <w:p w14:paraId="60F7DCB8" w14:textId="52D579FE"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298</w:t>
            </w:r>
          </w:p>
        </w:tc>
        <w:tc>
          <w:tcPr>
            <w:tcW w:w="851" w:type="dxa"/>
            <w:noWrap/>
            <w:vAlign w:val="bottom"/>
          </w:tcPr>
          <w:p w14:paraId="1FDB5C95" w14:textId="7853EC27"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414</w:t>
            </w:r>
          </w:p>
        </w:tc>
        <w:tc>
          <w:tcPr>
            <w:tcW w:w="799" w:type="dxa"/>
            <w:noWrap/>
            <w:vAlign w:val="bottom"/>
          </w:tcPr>
          <w:p w14:paraId="3D7B7C86" w14:textId="3ED38177"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525</w:t>
            </w:r>
          </w:p>
        </w:tc>
      </w:tr>
      <w:tr w:rsidR="00B27C2B" w:rsidRPr="00653146" w14:paraId="0286DFF9"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4A7BF990" w14:textId="3C068584" w:rsidR="00B27C2B" w:rsidRPr="008B3FF3" w:rsidRDefault="00B27C2B" w:rsidP="00B27C2B">
            <w:pPr>
              <w:rPr>
                <w:rFonts w:eastAsia="Times New Roman" w:cs="Segoe UI"/>
                <w:b w:val="0"/>
                <w:color w:val="000000"/>
              </w:rPr>
            </w:pPr>
            <w:r w:rsidRPr="00DA6893">
              <w:rPr>
                <w:rFonts w:eastAsia="Times New Roman" w:cs="Segoe UI"/>
                <w:b w:val="0"/>
                <w:color w:val="000000"/>
              </w:rPr>
              <w:t>Extra care housing</w:t>
            </w:r>
          </w:p>
        </w:tc>
        <w:tc>
          <w:tcPr>
            <w:tcW w:w="992" w:type="dxa"/>
            <w:noWrap/>
            <w:vAlign w:val="center"/>
          </w:tcPr>
          <w:p w14:paraId="1121DDC3" w14:textId="76BD2FA3"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346</w:t>
            </w:r>
          </w:p>
        </w:tc>
        <w:tc>
          <w:tcPr>
            <w:tcW w:w="850" w:type="dxa"/>
            <w:noWrap/>
            <w:vAlign w:val="center"/>
          </w:tcPr>
          <w:p w14:paraId="5B452A26" w14:textId="79A822A7"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530</w:t>
            </w:r>
          </w:p>
        </w:tc>
        <w:tc>
          <w:tcPr>
            <w:tcW w:w="851" w:type="dxa"/>
            <w:noWrap/>
            <w:vAlign w:val="center"/>
          </w:tcPr>
          <w:p w14:paraId="076EE95F" w14:textId="1E615AF8"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713</w:t>
            </w:r>
          </w:p>
        </w:tc>
        <w:tc>
          <w:tcPr>
            <w:tcW w:w="799" w:type="dxa"/>
            <w:noWrap/>
            <w:vAlign w:val="center"/>
          </w:tcPr>
          <w:p w14:paraId="44FB94C3" w14:textId="45202C7E"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B764B">
              <w:rPr>
                <w:rFonts w:cs="Segoe UI"/>
                <w:color w:val="000000"/>
              </w:rPr>
              <w:t>887</w:t>
            </w:r>
          </w:p>
        </w:tc>
      </w:tr>
      <w:tr w:rsidR="00B27C2B" w:rsidRPr="00653146" w14:paraId="42A46EA6" w14:textId="77777777" w:rsidTr="00B27C2B">
        <w:trPr>
          <w:trHeight w:val="252"/>
        </w:trPr>
        <w:tc>
          <w:tcPr>
            <w:cnfStyle w:val="001000000000" w:firstRow="0" w:lastRow="0" w:firstColumn="1" w:lastColumn="0" w:oddVBand="0" w:evenVBand="0" w:oddHBand="0" w:evenHBand="0" w:firstRowFirstColumn="0" w:firstRowLastColumn="0" w:lastRowFirstColumn="0" w:lastRowLastColumn="0"/>
            <w:tcW w:w="5524" w:type="dxa"/>
            <w:vAlign w:val="center"/>
            <w:hideMark/>
          </w:tcPr>
          <w:p w14:paraId="0B4B12DA" w14:textId="066830FF" w:rsidR="00B27C2B" w:rsidRPr="008B3FF3" w:rsidRDefault="00B27C2B" w:rsidP="00B27C2B">
            <w:pPr>
              <w:rPr>
                <w:rFonts w:eastAsia="Times New Roman" w:cs="Segoe UI"/>
                <w:color w:val="000000"/>
              </w:rPr>
            </w:pPr>
            <w:r w:rsidRPr="00A020FF">
              <w:rPr>
                <w:rFonts w:cs="Segoe UI"/>
                <w:b w:val="0"/>
                <w:bCs w:val="0"/>
                <w:i/>
                <w:iCs/>
                <w:color w:val="000000" w:themeColor="text1"/>
              </w:rPr>
              <w:t>Market housing</w:t>
            </w:r>
          </w:p>
        </w:tc>
        <w:tc>
          <w:tcPr>
            <w:tcW w:w="992" w:type="dxa"/>
            <w:noWrap/>
            <w:vAlign w:val="bottom"/>
          </w:tcPr>
          <w:p w14:paraId="5A1EDBEF" w14:textId="662C4FEC"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218</w:t>
            </w:r>
          </w:p>
        </w:tc>
        <w:tc>
          <w:tcPr>
            <w:tcW w:w="850" w:type="dxa"/>
            <w:noWrap/>
            <w:vAlign w:val="bottom"/>
          </w:tcPr>
          <w:p w14:paraId="6CE84D22" w14:textId="4D02EDCB"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324</w:t>
            </w:r>
          </w:p>
        </w:tc>
        <w:tc>
          <w:tcPr>
            <w:tcW w:w="851" w:type="dxa"/>
            <w:noWrap/>
            <w:vAlign w:val="bottom"/>
          </w:tcPr>
          <w:p w14:paraId="26E402CB" w14:textId="04697584"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436</w:t>
            </w:r>
          </w:p>
        </w:tc>
        <w:tc>
          <w:tcPr>
            <w:tcW w:w="799" w:type="dxa"/>
            <w:noWrap/>
            <w:vAlign w:val="bottom"/>
          </w:tcPr>
          <w:p w14:paraId="144BFFE3" w14:textId="5CCE0A97"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543</w:t>
            </w:r>
          </w:p>
        </w:tc>
      </w:tr>
      <w:tr w:rsidR="00B27C2B" w:rsidRPr="00653146" w14:paraId="754A2266" w14:textId="77777777" w:rsidTr="002F666C">
        <w:trPr>
          <w:trHeight w:val="288"/>
        </w:trPr>
        <w:tc>
          <w:tcPr>
            <w:cnfStyle w:val="001000000000" w:firstRow="0" w:lastRow="0" w:firstColumn="1" w:lastColumn="0" w:oddVBand="0" w:evenVBand="0" w:oddHBand="0" w:evenHBand="0" w:firstRowFirstColumn="0" w:firstRowLastColumn="0" w:lastRowFirstColumn="0" w:lastRowLastColumn="0"/>
            <w:tcW w:w="5524" w:type="dxa"/>
            <w:noWrap/>
            <w:vAlign w:val="center"/>
            <w:hideMark/>
          </w:tcPr>
          <w:p w14:paraId="39359F36" w14:textId="2CFB2294" w:rsidR="00B27C2B" w:rsidRPr="008B3FF3" w:rsidRDefault="00B27C2B" w:rsidP="00B27C2B">
            <w:pPr>
              <w:rPr>
                <w:rFonts w:eastAsia="Times New Roman" w:cs="Segoe UI"/>
                <w:b w:val="0"/>
                <w:color w:val="000000"/>
              </w:rPr>
            </w:pPr>
            <w:r w:rsidRPr="00A020FF">
              <w:rPr>
                <w:rFonts w:cs="Segoe UI"/>
                <w:b w:val="0"/>
                <w:bCs w:val="0"/>
                <w:i/>
                <w:iCs/>
                <w:color w:val="000000" w:themeColor="text1"/>
              </w:rPr>
              <w:t>Affordable/social housing</w:t>
            </w:r>
          </w:p>
        </w:tc>
        <w:tc>
          <w:tcPr>
            <w:tcW w:w="992" w:type="dxa"/>
            <w:noWrap/>
            <w:vAlign w:val="bottom"/>
          </w:tcPr>
          <w:p w14:paraId="5929AA57" w14:textId="3E8EA73E"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128</w:t>
            </w:r>
          </w:p>
        </w:tc>
        <w:tc>
          <w:tcPr>
            <w:tcW w:w="850" w:type="dxa"/>
            <w:noWrap/>
            <w:vAlign w:val="bottom"/>
          </w:tcPr>
          <w:p w14:paraId="2E78AFA3" w14:textId="4481EC2E"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206</w:t>
            </w:r>
          </w:p>
        </w:tc>
        <w:tc>
          <w:tcPr>
            <w:tcW w:w="851" w:type="dxa"/>
            <w:noWrap/>
            <w:vAlign w:val="bottom"/>
          </w:tcPr>
          <w:p w14:paraId="66F6C67F" w14:textId="29671466"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277</w:t>
            </w:r>
          </w:p>
        </w:tc>
        <w:tc>
          <w:tcPr>
            <w:tcW w:w="799" w:type="dxa"/>
            <w:noWrap/>
            <w:vAlign w:val="bottom"/>
          </w:tcPr>
          <w:p w14:paraId="2429DE84" w14:textId="2665F08D"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4828">
              <w:rPr>
                <w:rFonts w:cs="Segoe UI"/>
                <w:i/>
                <w:iCs/>
                <w:color w:val="000000"/>
              </w:rPr>
              <w:t>344</w:t>
            </w:r>
          </w:p>
        </w:tc>
      </w:tr>
      <w:tr w:rsidR="00B27C2B" w:rsidRPr="00653146" w14:paraId="07B7F821" w14:textId="77777777" w:rsidTr="00EE54E7">
        <w:trPr>
          <w:trHeight w:val="288"/>
        </w:trPr>
        <w:tc>
          <w:tcPr>
            <w:cnfStyle w:val="001000000000" w:firstRow="0" w:lastRow="0" w:firstColumn="1" w:lastColumn="0" w:oddVBand="0" w:evenVBand="0" w:oddHBand="0" w:evenHBand="0" w:firstRowFirstColumn="0" w:firstRowLastColumn="0" w:lastRowFirstColumn="0" w:lastRowLastColumn="0"/>
            <w:tcW w:w="5524" w:type="dxa"/>
            <w:noWrap/>
          </w:tcPr>
          <w:p w14:paraId="5129C75B" w14:textId="2FCA108A" w:rsidR="00B27C2B" w:rsidRPr="00DA6893" w:rsidRDefault="00B27C2B" w:rsidP="00B27C2B">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992" w:type="dxa"/>
            <w:noWrap/>
            <w:vAlign w:val="center"/>
          </w:tcPr>
          <w:p w14:paraId="4AD1D1CA" w14:textId="75E94443"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4</w:t>
            </w:r>
          </w:p>
        </w:tc>
        <w:tc>
          <w:tcPr>
            <w:tcW w:w="850" w:type="dxa"/>
            <w:noWrap/>
            <w:vAlign w:val="center"/>
          </w:tcPr>
          <w:p w14:paraId="6E6A0327" w14:textId="10ECBF25"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145</w:t>
            </w:r>
          </w:p>
        </w:tc>
        <w:tc>
          <w:tcPr>
            <w:tcW w:w="851" w:type="dxa"/>
            <w:noWrap/>
            <w:vAlign w:val="center"/>
          </w:tcPr>
          <w:p w14:paraId="7407E806" w14:textId="656DAB35"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184</w:t>
            </w:r>
          </w:p>
        </w:tc>
        <w:tc>
          <w:tcPr>
            <w:tcW w:w="799" w:type="dxa"/>
            <w:noWrap/>
            <w:vAlign w:val="center"/>
          </w:tcPr>
          <w:p w14:paraId="6E5D2DEE" w14:textId="3B4DF602" w:rsidR="00B27C2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229</w:t>
            </w:r>
          </w:p>
        </w:tc>
      </w:tr>
      <w:tr w:rsidR="00B27C2B" w:rsidRPr="00653146" w14:paraId="224BF3FE" w14:textId="77777777" w:rsidTr="00EE54E7">
        <w:trPr>
          <w:trHeight w:val="288"/>
        </w:trPr>
        <w:tc>
          <w:tcPr>
            <w:cnfStyle w:val="001000000000" w:firstRow="0" w:lastRow="0" w:firstColumn="1" w:lastColumn="0" w:oddVBand="0" w:evenVBand="0" w:oddHBand="0" w:evenHBand="0" w:firstRowFirstColumn="0" w:firstRowLastColumn="0" w:lastRowFirstColumn="0" w:lastRowLastColumn="0"/>
            <w:tcW w:w="5524" w:type="dxa"/>
            <w:noWrap/>
          </w:tcPr>
          <w:p w14:paraId="7B4898DB" w14:textId="38E377D4" w:rsidR="00B27C2B" w:rsidRPr="00DA6893" w:rsidRDefault="00B27C2B" w:rsidP="00B27C2B">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992" w:type="dxa"/>
            <w:noWrap/>
            <w:vAlign w:val="center"/>
          </w:tcPr>
          <w:p w14:paraId="2B1CFA8D" w14:textId="0978D656"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64</w:t>
            </w:r>
          </w:p>
        </w:tc>
        <w:tc>
          <w:tcPr>
            <w:tcW w:w="850" w:type="dxa"/>
            <w:noWrap/>
            <w:vAlign w:val="center"/>
          </w:tcPr>
          <w:p w14:paraId="11C4C9C5" w14:textId="7BC35E4E"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198</w:t>
            </w:r>
          </w:p>
        </w:tc>
        <w:tc>
          <w:tcPr>
            <w:tcW w:w="851" w:type="dxa"/>
            <w:noWrap/>
            <w:vAlign w:val="center"/>
          </w:tcPr>
          <w:p w14:paraId="457D362D" w14:textId="1105D7F7"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297</w:t>
            </w:r>
          </w:p>
        </w:tc>
        <w:tc>
          <w:tcPr>
            <w:tcW w:w="799" w:type="dxa"/>
            <w:noWrap/>
            <w:vAlign w:val="center"/>
          </w:tcPr>
          <w:p w14:paraId="6F942B3F" w14:textId="283ADB80" w:rsidR="00B27C2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410</w:t>
            </w:r>
          </w:p>
        </w:tc>
      </w:tr>
      <w:tr w:rsidR="00B27C2B" w:rsidRPr="00653146" w14:paraId="2A178DDA" w14:textId="77777777" w:rsidTr="00EE54E7">
        <w:trPr>
          <w:trHeight w:val="288"/>
        </w:trPr>
        <w:tc>
          <w:tcPr>
            <w:cnfStyle w:val="001000000000" w:firstRow="0" w:lastRow="0" w:firstColumn="1" w:lastColumn="0" w:oddVBand="0" w:evenVBand="0" w:oddHBand="0" w:evenHBand="0" w:firstRowFirstColumn="0" w:firstRowLastColumn="0" w:lastRowFirstColumn="0" w:lastRowLastColumn="0"/>
            <w:tcW w:w="5524" w:type="dxa"/>
            <w:noWrap/>
          </w:tcPr>
          <w:p w14:paraId="36E0D092" w14:textId="75037CE3" w:rsidR="00B27C2B" w:rsidRPr="00DA6893" w:rsidRDefault="00B27C2B" w:rsidP="00B27C2B">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992" w:type="dxa"/>
            <w:noWrap/>
            <w:vAlign w:val="center"/>
          </w:tcPr>
          <w:p w14:paraId="69AE4A20" w14:textId="77777777"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0" w:type="dxa"/>
            <w:noWrap/>
            <w:vAlign w:val="center"/>
          </w:tcPr>
          <w:p w14:paraId="5E5EACB4" w14:textId="77777777"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1" w:type="dxa"/>
            <w:noWrap/>
            <w:vAlign w:val="center"/>
          </w:tcPr>
          <w:p w14:paraId="711451A0" w14:textId="77777777"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799" w:type="dxa"/>
            <w:noWrap/>
            <w:vAlign w:val="center"/>
          </w:tcPr>
          <w:p w14:paraId="338C57F8" w14:textId="77777777" w:rsidR="00B27C2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r>
      <w:tr w:rsidR="00B27C2B" w:rsidRPr="00653146" w14:paraId="50E09672" w14:textId="77777777" w:rsidTr="00EE54E7">
        <w:trPr>
          <w:trHeight w:val="288"/>
        </w:trPr>
        <w:tc>
          <w:tcPr>
            <w:cnfStyle w:val="001000000000" w:firstRow="0" w:lastRow="0" w:firstColumn="1" w:lastColumn="0" w:oddVBand="0" w:evenVBand="0" w:oddHBand="0" w:evenHBand="0" w:firstRowFirstColumn="0" w:firstRowLastColumn="0" w:lastRowFirstColumn="0" w:lastRowLastColumn="0"/>
            <w:tcW w:w="5524" w:type="dxa"/>
            <w:noWrap/>
          </w:tcPr>
          <w:p w14:paraId="60F39A5E" w14:textId="21DB03EE" w:rsidR="00B27C2B" w:rsidRPr="00DA6893" w:rsidRDefault="00B27C2B" w:rsidP="00B27C2B">
            <w:pPr>
              <w:rPr>
                <w:rFonts w:eastAsia="Times New Roman" w:cs="Segoe UI"/>
                <w:color w:val="000000"/>
              </w:rPr>
            </w:pPr>
            <w:r w:rsidRPr="00DA6893">
              <w:rPr>
                <w:rFonts w:eastAsia="Times New Roman" w:cs="Segoe UI"/>
                <w:b w:val="0"/>
                <w:color w:val="000000"/>
              </w:rPr>
              <w:t>Supported housing</w:t>
            </w:r>
          </w:p>
        </w:tc>
        <w:tc>
          <w:tcPr>
            <w:tcW w:w="992" w:type="dxa"/>
            <w:noWrap/>
            <w:vAlign w:val="center"/>
          </w:tcPr>
          <w:p w14:paraId="7C75F58A" w14:textId="6A3297DA"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14</w:t>
            </w:r>
          </w:p>
        </w:tc>
        <w:tc>
          <w:tcPr>
            <w:tcW w:w="850" w:type="dxa"/>
            <w:noWrap/>
            <w:vAlign w:val="center"/>
          </w:tcPr>
          <w:p w14:paraId="5459B6D4" w14:textId="31F87098"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14</w:t>
            </w:r>
          </w:p>
        </w:tc>
        <w:tc>
          <w:tcPr>
            <w:tcW w:w="851" w:type="dxa"/>
            <w:noWrap/>
            <w:vAlign w:val="center"/>
          </w:tcPr>
          <w:p w14:paraId="10C7BB0F" w14:textId="23044E5D" w:rsidR="00B27C2B" w:rsidRPr="006B764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B764B">
              <w:rPr>
                <w:rFonts w:cs="Segoe UI"/>
                <w:color w:val="000000"/>
              </w:rPr>
              <w:t>14</w:t>
            </w:r>
          </w:p>
        </w:tc>
        <w:tc>
          <w:tcPr>
            <w:tcW w:w="799" w:type="dxa"/>
            <w:noWrap/>
            <w:vAlign w:val="center"/>
          </w:tcPr>
          <w:p w14:paraId="595FF255" w14:textId="773F02C6" w:rsidR="00B27C2B" w:rsidRDefault="00B27C2B" w:rsidP="00B27C2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w:t>
            </w:r>
          </w:p>
        </w:tc>
      </w:tr>
    </w:tbl>
    <w:p w14:paraId="52649091" w14:textId="519510E9"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450A0F50" w14:textId="72DEA605" w:rsidR="003633EA" w:rsidRDefault="003633EA">
      <w:pPr>
        <w:rPr>
          <w:rFonts w:ascii="Segoe UI" w:hAnsi="Segoe UI" w:cs="Segoe UI"/>
          <w:sz w:val="22"/>
          <w:szCs w:val="22"/>
        </w:rPr>
      </w:pPr>
    </w:p>
    <w:p w14:paraId="6293F631" w14:textId="77777777" w:rsidR="003633EA" w:rsidRDefault="003633EA">
      <w:pPr>
        <w:rPr>
          <w:rFonts w:ascii="Segoe UI" w:hAnsi="Segoe UI" w:cs="Segoe UI"/>
          <w:sz w:val="22"/>
          <w:szCs w:val="22"/>
        </w:rPr>
      </w:pPr>
      <w:r>
        <w:rPr>
          <w:rFonts w:ascii="Segoe UI" w:hAnsi="Segoe UI" w:cs="Segoe UI"/>
          <w:sz w:val="22"/>
          <w:szCs w:val="22"/>
        </w:rPr>
        <w:br w:type="page"/>
      </w:r>
    </w:p>
    <w:p w14:paraId="671D850A" w14:textId="43D2B551" w:rsidR="00A84FC2" w:rsidRDefault="00A84FC2" w:rsidP="00A84FC2">
      <w:pPr>
        <w:pStyle w:val="Caption"/>
      </w:pPr>
      <w:r>
        <w:lastRenderedPageBreak/>
        <w:t xml:space="preserve">Table </w:t>
      </w:r>
      <w:fldSimple w:instr=" SEQ Table \* ARABIC ">
        <w:r w:rsidR="00971C60">
          <w:rPr>
            <w:noProof/>
          </w:rPr>
          <w:t>4</w:t>
        </w:r>
      </w:fldSimple>
      <w:r>
        <w:t xml:space="preserve">: Brentwood: </w:t>
      </w:r>
      <w:r w:rsidRPr="00E0620F">
        <w:t xml:space="preserve">Estimated need for supported and specialist housing and accommodation for the </w:t>
      </w:r>
      <w:r w:rsidR="009A4F3E">
        <w:t>population groups</w:t>
      </w:r>
      <w:r w:rsidRPr="00E0620F">
        <w:t xml:space="preserve"> </w:t>
      </w:r>
      <w:r w:rsidR="00CE3301">
        <w:t xml:space="preserve">covered over </w:t>
      </w:r>
      <w:r w:rsidRPr="00E0620F">
        <w:t>the period to 2044</w:t>
      </w:r>
      <w:r w:rsidR="00BE0BFC">
        <w:t xml:space="preserve"> </w:t>
      </w:r>
      <w:r w:rsidR="00BE0BFC" w:rsidRPr="00BE0BFC">
        <w:t>(units/dwellings)</w:t>
      </w:r>
    </w:p>
    <w:tbl>
      <w:tblPr>
        <w:tblStyle w:val="GridTable5Dark-Accent4"/>
        <w:tblW w:w="0" w:type="auto"/>
        <w:tblLook w:val="04A0" w:firstRow="1" w:lastRow="0" w:firstColumn="1" w:lastColumn="0" w:noHBand="0" w:noVBand="1"/>
      </w:tblPr>
      <w:tblGrid>
        <w:gridCol w:w="5663"/>
        <w:gridCol w:w="853"/>
        <w:gridCol w:w="850"/>
        <w:gridCol w:w="851"/>
        <w:gridCol w:w="799"/>
      </w:tblGrid>
      <w:tr w:rsidR="0084674A" w:rsidRPr="00653146" w14:paraId="6A355655" w14:textId="77777777" w:rsidTr="00EE54E7">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5663" w:type="dxa"/>
            <w:shd w:val="clear" w:color="auto" w:fill="FBCAD0"/>
            <w:noWrap/>
            <w:hideMark/>
          </w:tcPr>
          <w:p w14:paraId="6B4AC541" w14:textId="7F57B0BB" w:rsidR="00A84FC2" w:rsidRPr="008B3FF3" w:rsidRDefault="009A4F3E" w:rsidP="00DC05B9">
            <w:pPr>
              <w:rPr>
                <w:rFonts w:eastAsia="Times New Roman" w:cs="Segoe UI"/>
                <w:color w:val="000000"/>
              </w:rPr>
            </w:pPr>
            <w:r>
              <w:rPr>
                <w:rFonts w:eastAsia="Times New Roman" w:cs="Segoe UI"/>
                <w:color w:val="000000"/>
              </w:rPr>
              <w:t>Population groups</w:t>
            </w:r>
          </w:p>
        </w:tc>
        <w:tc>
          <w:tcPr>
            <w:tcW w:w="853" w:type="dxa"/>
            <w:shd w:val="clear" w:color="auto" w:fill="FBCAD0"/>
            <w:noWrap/>
            <w:hideMark/>
          </w:tcPr>
          <w:p w14:paraId="2E7E3531"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850" w:type="dxa"/>
            <w:shd w:val="clear" w:color="auto" w:fill="FBCAD0"/>
            <w:noWrap/>
            <w:hideMark/>
          </w:tcPr>
          <w:p w14:paraId="3ACB65E7"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851" w:type="dxa"/>
            <w:shd w:val="clear" w:color="auto" w:fill="FBCAD0"/>
            <w:noWrap/>
            <w:hideMark/>
          </w:tcPr>
          <w:p w14:paraId="2811253D"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799" w:type="dxa"/>
            <w:shd w:val="clear" w:color="auto" w:fill="FBCAD0"/>
            <w:noWrap/>
            <w:hideMark/>
          </w:tcPr>
          <w:p w14:paraId="34CE523A"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4B9CE5EF"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1B3DDDDD" w14:textId="49A33C39"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853" w:type="dxa"/>
            <w:noWrap/>
            <w:vAlign w:val="center"/>
            <w:hideMark/>
          </w:tcPr>
          <w:p w14:paraId="2F7518BD" w14:textId="34B20686"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hideMark/>
          </w:tcPr>
          <w:p w14:paraId="3A42E001" w14:textId="2CB10BA9"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32985BEF" w14:textId="1F192917"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1A0BA3F0" w14:textId="234A10E7"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26FFABA"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5D2DE10E" w14:textId="41CE56D7"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3" w:type="dxa"/>
            <w:noWrap/>
            <w:vAlign w:val="center"/>
          </w:tcPr>
          <w:p w14:paraId="441FD11E" w14:textId="5728D041"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4</w:t>
            </w:r>
          </w:p>
        </w:tc>
        <w:tc>
          <w:tcPr>
            <w:tcW w:w="850" w:type="dxa"/>
            <w:noWrap/>
            <w:vAlign w:val="center"/>
          </w:tcPr>
          <w:p w14:paraId="13A64F7B" w14:textId="102CBE3A"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8</w:t>
            </w:r>
          </w:p>
        </w:tc>
        <w:tc>
          <w:tcPr>
            <w:tcW w:w="851" w:type="dxa"/>
            <w:noWrap/>
            <w:vAlign w:val="center"/>
          </w:tcPr>
          <w:p w14:paraId="6E43E484" w14:textId="1BAD93F7"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13</w:t>
            </w:r>
          </w:p>
        </w:tc>
        <w:tc>
          <w:tcPr>
            <w:tcW w:w="799" w:type="dxa"/>
            <w:noWrap/>
            <w:vAlign w:val="center"/>
          </w:tcPr>
          <w:p w14:paraId="3DA29D0E" w14:textId="08CE4454"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r>
      <w:tr w:rsidR="00BE0BFC" w:rsidRPr="00653146" w14:paraId="12482FEC"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3CF286D7" w14:textId="544E1754"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853" w:type="dxa"/>
            <w:noWrap/>
            <w:vAlign w:val="center"/>
          </w:tcPr>
          <w:p w14:paraId="3F2BB4B5" w14:textId="4D262E5C"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w:t>
            </w:r>
          </w:p>
        </w:tc>
        <w:tc>
          <w:tcPr>
            <w:tcW w:w="850" w:type="dxa"/>
            <w:noWrap/>
            <w:vAlign w:val="center"/>
          </w:tcPr>
          <w:p w14:paraId="0AC04BFD" w14:textId="7D78CA6A"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w:t>
            </w:r>
          </w:p>
        </w:tc>
        <w:tc>
          <w:tcPr>
            <w:tcW w:w="851" w:type="dxa"/>
            <w:noWrap/>
            <w:vAlign w:val="center"/>
          </w:tcPr>
          <w:p w14:paraId="0E2FE049" w14:textId="22594C41"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2</w:t>
            </w:r>
          </w:p>
        </w:tc>
        <w:tc>
          <w:tcPr>
            <w:tcW w:w="799" w:type="dxa"/>
            <w:noWrap/>
            <w:vAlign w:val="center"/>
          </w:tcPr>
          <w:p w14:paraId="5DBC0CE9" w14:textId="23C15B0A"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r>
      <w:tr w:rsidR="00BE0BFC" w:rsidRPr="00653146" w14:paraId="4DADE460"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76632C13" w14:textId="3C9C2436"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853" w:type="dxa"/>
            <w:noWrap/>
            <w:vAlign w:val="center"/>
          </w:tcPr>
          <w:p w14:paraId="559ECFB5" w14:textId="4D5877AA"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489347DE" w14:textId="55F39FFB"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5538E5D1" w14:textId="7E4D373F"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02D5586C" w14:textId="734D6EA2"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4665E3A"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3" w:type="dxa"/>
            <w:noWrap/>
            <w:vAlign w:val="bottom"/>
            <w:hideMark/>
          </w:tcPr>
          <w:p w14:paraId="231F191C" w14:textId="473BE4B6"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53" w:type="dxa"/>
            <w:noWrap/>
            <w:vAlign w:val="center"/>
          </w:tcPr>
          <w:p w14:paraId="7B1316AB" w14:textId="2AE922E7" w:rsidR="00BE0BFC" w:rsidRPr="00223674" w:rsidRDefault="00024CEB"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22</w:t>
            </w:r>
          </w:p>
        </w:tc>
        <w:tc>
          <w:tcPr>
            <w:tcW w:w="850" w:type="dxa"/>
            <w:noWrap/>
            <w:vAlign w:val="center"/>
          </w:tcPr>
          <w:p w14:paraId="2659939C" w14:textId="64A29043"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851" w:type="dxa"/>
            <w:noWrap/>
            <w:vAlign w:val="center"/>
          </w:tcPr>
          <w:p w14:paraId="55809A51" w14:textId="519F89D4"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799" w:type="dxa"/>
            <w:noWrap/>
            <w:vAlign w:val="center"/>
          </w:tcPr>
          <w:p w14:paraId="41ACFCAD" w14:textId="309D4A74"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r>
      <w:tr w:rsidR="00BE0BFC" w:rsidRPr="00653146" w14:paraId="797886FF"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3" w:type="dxa"/>
            <w:noWrap/>
            <w:vAlign w:val="bottom"/>
            <w:hideMark/>
          </w:tcPr>
          <w:p w14:paraId="0639A7B2" w14:textId="2C856906"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53" w:type="dxa"/>
            <w:noWrap/>
            <w:vAlign w:val="center"/>
          </w:tcPr>
          <w:p w14:paraId="6CE31C39" w14:textId="30CDF877" w:rsidR="00BE0BFC" w:rsidRPr="00223674" w:rsidRDefault="00E51A81"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3</w:t>
            </w:r>
            <w:r w:rsidR="00024CEB">
              <w:rPr>
                <w:rFonts w:eastAsia="Times New Roman" w:cs="Segoe UI"/>
                <w:color w:val="000000"/>
              </w:rPr>
              <w:t>5</w:t>
            </w:r>
          </w:p>
        </w:tc>
        <w:tc>
          <w:tcPr>
            <w:tcW w:w="850" w:type="dxa"/>
            <w:noWrap/>
            <w:vAlign w:val="center"/>
          </w:tcPr>
          <w:p w14:paraId="5FBE9843" w14:textId="779B1754"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851" w:type="dxa"/>
            <w:noWrap/>
            <w:vAlign w:val="center"/>
          </w:tcPr>
          <w:p w14:paraId="2DE42F5D" w14:textId="13DAF325"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799" w:type="dxa"/>
            <w:noWrap/>
            <w:vAlign w:val="center"/>
          </w:tcPr>
          <w:p w14:paraId="25F9C147" w14:textId="51AE8F35"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r>
      <w:tr w:rsidR="00BE0BFC" w:rsidRPr="00653146" w14:paraId="59B7ED61"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3" w:type="dxa"/>
            <w:noWrap/>
            <w:hideMark/>
          </w:tcPr>
          <w:p w14:paraId="1FDFEC69" w14:textId="5449458E"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853" w:type="dxa"/>
            <w:noWrap/>
            <w:vAlign w:val="center"/>
          </w:tcPr>
          <w:p w14:paraId="6C7D30B7" w14:textId="73702BF6"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19C2BBA4" w14:textId="315379B9"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5EA5506D" w14:textId="6A7183B3"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070B5B3D" w14:textId="1FD64D89"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6F661490"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001A8140" w14:textId="0A4D812A"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853" w:type="dxa"/>
            <w:noWrap/>
            <w:vAlign w:val="center"/>
          </w:tcPr>
          <w:p w14:paraId="13DD3404" w14:textId="0F481814"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3</w:t>
            </w:r>
          </w:p>
        </w:tc>
        <w:tc>
          <w:tcPr>
            <w:tcW w:w="850" w:type="dxa"/>
            <w:noWrap/>
            <w:vAlign w:val="center"/>
          </w:tcPr>
          <w:p w14:paraId="28214709" w14:textId="0A7F45C8"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851" w:type="dxa"/>
            <w:noWrap/>
            <w:vAlign w:val="center"/>
          </w:tcPr>
          <w:p w14:paraId="1FAEF45A" w14:textId="7C6BE4DE"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799" w:type="dxa"/>
            <w:noWrap/>
            <w:vAlign w:val="center"/>
          </w:tcPr>
          <w:p w14:paraId="15E0E2B6" w14:textId="4C0A415B"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r>
      <w:tr w:rsidR="00BE0BFC" w:rsidRPr="00653146" w14:paraId="115D0B78"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3" w:type="dxa"/>
            <w:noWrap/>
            <w:hideMark/>
          </w:tcPr>
          <w:p w14:paraId="3A2FDE36" w14:textId="4EA16693"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853" w:type="dxa"/>
            <w:noWrap/>
            <w:vAlign w:val="center"/>
          </w:tcPr>
          <w:p w14:paraId="596C87DF" w14:textId="38FED1DD"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33A55014" w14:textId="22C5CE46"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67FDCF7A" w14:textId="198715BE"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0F0D6EB7" w14:textId="6E59EA58"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4B1278C"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398DBBC8" w14:textId="24AA5E20"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3" w:type="dxa"/>
            <w:noWrap/>
            <w:vAlign w:val="center"/>
          </w:tcPr>
          <w:p w14:paraId="0D69C28C" w14:textId="7173A65A"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w:t>
            </w:r>
          </w:p>
        </w:tc>
        <w:tc>
          <w:tcPr>
            <w:tcW w:w="850" w:type="dxa"/>
            <w:noWrap/>
            <w:vAlign w:val="center"/>
          </w:tcPr>
          <w:p w14:paraId="2D593500" w14:textId="2F7DE34E"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2</w:t>
            </w:r>
          </w:p>
        </w:tc>
        <w:tc>
          <w:tcPr>
            <w:tcW w:w="851" w:type="dxa"/>
            <w:noWrap/>
            <w:vAlign w:val="center"/>
          </w:tcPr>
          <w:p w14:paraId="5253070F" w14:textId="2A75A03C"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2</w:t>
            </w:r>
          </w:p>
        </w:tc>
        <w:tc>
          <w:tcPr>
            <w:tcW w:w="799" w:type="dxa"/>
            <w:noWrap/>
            <w:vAlign w:val="center"/>
          </w:tcPr>
          <w:p w14:paraId="56429DEB" w14:textId="3952CECF"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r>
      <w:tr w:rsidR="00BE0BFC" w:rsidRPr="00653146" w14:paraId="10E61304"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2B470445" w14:textId="4115B294"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853" w:type="dxa"/>
            <w:noWrap/>
            <w:vAlign w:val="center"/>
          </w:tcPr>
          <w:p w14:paraId="5E7B9FCF" w14:textId="2CAE98B7"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w:t>
            </w:r>
          </w:p>
        </w:tc>
        <w:tc>
          <w:tcPr>
            <w:tcW w:w="850" w:type="dxa"/>
            <w:noWrap/>
            <w:vAlign w:val="center"/>
          </w:tcPr>
          <w:p w14:paraId="47AEB2BF" w14:textId="55AD8F5B"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851" w:type="dxa"/>
            <w:noWrap/>
            <w:vAlign w:val="center"/>
          </w:tcPr>
          <w:p w14:paraId="140C2E78" w14:textId="7C7BABCC"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799" w:type="dxa"/>
            <w:noWrap/>
            <w:vAlign w:val="center"/>
          </w:tcPr>
          <w:p w14:paraId="325F6658" w14:textId="12F0C4CB"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r>
      <w:tr w:rsidR="00BE0BFC" w:rsidRPr="00653146" w14:paraId="53016172"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663" w:type="dxa"/>
            <w:hideMark/>
          </w:tcPr>
          <w:p w14:paraId="65743A25" w14:textId="1391790E"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853" w:type="dxa"/>
            <w:noWrap/>
            <w:vAlign w:val="center"/>
          </w:tcPr>
          <w:p w14:paraId="36E79866" w14:textId="77667234"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6DCE5DAA" w14:textId="30382822"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20EC3015" w14:textId="756861E9"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FFD49B5" w14:textId="40812560"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A8A52E5"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77043132" w14:textId="2FFAD916"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853" w:type="dxa"/>
            <w:noWrap/>
            <w:vAlign w:val="center"/>
          </w:tcPr>
          <w:p w14:paraId="76E042BF" w14:textId="1681249B"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107</w:t>
            </w:r>
          </w:p>
        </w:tc>
        <w:tc>
          <w:tcPr>
            <w:tcW w:w="850" w:type="dxa"/>
            <w:noWrap/>
            <w:vAlign w:val="center"/>
          </w:tcPr>
          <w:p w14:paraId="146D95B2" w14:textId="2C4B0317"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113</w:t>
            </w:r>
          </w:p>
        </w:tc>
        <w:tc>
          <w:tcPr>
            <w:tcW w:w="851" w:type="dxa"/>
            <w:noWrap/>
            <w:vAlign w:val="center"/>
          </w:tcPr>
          <w:p w14:paraId="4B148E54" w14:textId="3BACFD27"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118</w:t>
            </w:r>
          </w:p>
        </w:tc>
        <w:tc>
          <w:tcPr>
            <w:tcW w:w="799" w:type="dxa"/>
            <w:noWrap/>
            <w:vAlign w:val="center"/>
          </w:tcPr>
          <w:p w14:paraId="6EA4FCFC" w14:textId="0C7AA66B"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123</w:t>
            </w:r>
          </w:p>
        </w:tc>
      </w:tr>
      <w:tr w:rsidR="00BE0BFC" w:rsidRPr="00653146" w14:paraId="3CAE9B64"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379B0511" w14:textId="1600051D"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3" w:type="dxa"/>
            <w:noWrap/>
            <w:vAlign w:val="center"/>
          </w:tcPr>
          <w:p w14:paraId="511E29E7" w14:textId="6C60BD96"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2</w:t>
            </w:r>
          </w:p>
        </w:tc>
        <w:tc>
          <w:tcPr>
            <w:tcW w:w="850" w:type="dxa"/>
            <w:noWrap/>
            <w:vAlign w:val="center"/>
          </w:tcPr>
          <w:p w14:paraId="0D3A5CC3" w14:textId="3FC70AE1"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4</w:t>
            </w:r>
          </w:p>
        </w:tc>
        <w:tc>
          <w:tcPr>
            <w:tcW w:w="851" w:type="dxa"/>
            <w:noWrap/>
            <w:vAlign w:val="center"/>
          </w:tcPr>
          <w:p w14:paraId="13055027" w14:textId="603F664E"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6</w:t>
            </w:r>
          </w:p>
        </w:tc>
        <w:tc>
          <w:tcPr>
            <w:tcW w:w="799" w:type="dxa"/>
            <w:noWrap/>
            <w:vAlign w:val="center"/>
          </w:tcPr>
          <w:p w14:paraId="4DE09B32" w14:textId="53155399"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eastAsia="Times New Roman" w:cs="Segoe UI"/>
                <w:color w:val="000000"/>
              </w:rPr>
              <w:t>-</w:t>
            </w:r>
          </w:p>
        </w:tc>
      </w:tr>
      <w:tr w:rsidR="00BE0BFC" w:rsidRPr="00653146" w14:paraId="0A86CF68"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3" w:type="dxa"/>
            <w:noWrap/>
            <w:hideMark/>
          </w:tcPr>
          <w:p w14:paraId="118C1715" w14:textId="7C1A9500"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853" w:type="dxa"/>
            <w:noWrap/>
            <w:vAlign w:val="center"/>
          </w:tcPr>
          <w:p w14:paraId="465E4C9B" w14:textId="73A8CDF8"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2AADB731" w14:textId="2DF287CC"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6559A751" w14:textId="4C507BBE"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3B74CA6F" w14:textId="46A811AC"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7460BBA8"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70CF7C67" w14:textId="18B35962"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853" w:type="dxa"/>
            <w:noWrap/>
            <w:vAlign w:val="center"/>
          </w:tcPr>
          <w:p w14:paraId="62E48163" w14:textId="217C3DEA"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850" w:type="dxa"/>
            <w:noWrap/>
            <w:vAlign w:val="center"/>
          </w:tcPr>
          <w:p w14:paraId="7344AA79" w14:textId="1E3125A7"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851" w:type="dxa"/>
            <w:noWrap/>
            <w:vAlign w:val="center"/>
          </w:tcPr>
          <w:p w14:paraId="2C4CD94C" w14:textId="2DA26A11"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c>
          <w:tcPr>
            <w:tcW w:w="799" w:type="dxa"/>
            <w:noWrap/>
            <w:vAlign w:val="center"/>
          </w:tcPr>
          <w:p w14:paraId="1B38FD79" w14:textId="083539CC" w:rsidR="00BE0BFC" w:rsidRPr="00223674" w:rsidRDefault="00C46D1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cs="Segoe UI"/>
                <w:color w:val="000000"/>
              </w:rPr>
              <w:t>-</w:t>
            </w:r>
          </w:p>
        </w:tc>
      </w:tr>
      <w:tr w:rsidR="00BE0BFC" w:rsidRPr="00653146" w14:paraId="444BE2E4" w14:textId="77777777" w:rsidTr="00EE54E7">
        <w:trPr>
          <w:trHeight w:val="336"/>
        </w:trPr>
        <w:tc>
          <w:tcPr>
            <w:cnfStyle w:val="001000000000" w:firstRow="0" w:lastRow="0" w:firstColumn="1" w:lastColumn="0" w:oddVBand="0" w:evenVBand="0" w:oddHBand="0" w:evenHBand="0" w:firstRowFirstColumn="0" w:firstRowLastColumn="0" w:lastRowFirstColumn="0" w:lastRowLastColumn="0"/>
            <w:tcW w:w="5663" w:type="dxa"/>
            <w:noWrap/>
            <w:hideMark/>
          </w:tcPr>
          <w:p w14:paraId="3E0C1EC8" w14:textId="38F88BEA"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853" w:type="dxa"/>
            <w:noWrap/>
            <w:vAlign w:val="center"/>
          </w:tcPr>
          <w:p w14:paraId="7205B725" w14:textId="33035E83"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604FF423" w14:textId="234DA720"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7655B98E" w14:textId="751140CD"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51BC6A6E" w14:textId="31EFF1EF"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811C221"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2E4C1201" w14:textId="03F93F55"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853" w:type="dxa"/>
            <w:noWrap/>
            <w:vAlign w:val="center"/>
          </w:tcPr>
          <w:p w14:paraId="375B8DA6" w14:textId="5B2B2B6A"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239</w:t>
            </w:r>
          </w:p>
        </w:tc>
        <w:tc>
          <w:tcPr>
            <w:tcW w:w="850" w:type="dxa"/>
            <w:noWrap/>
            <w:vAlign w:val="center"/>
          </w:tcPr>
          <w:p w14:paraId="4E55F89D" w14:textId="452C87EE"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396</w:t>
            </w:r>
          </w:p>
        </w:tc>
        <w:tc>
          <w:tcPr>
            <w:tcW w:w="851" w:type="dxa"/>
            <w:noWrap/>
            <w:vAlign w:val="center"/>
          </w:tcPr>
          <w:p w14:paraId="532F7AAC" w14:textId="174A9626"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548</w:t>
            </w:r>
          </w:p>
        </w:tc>
        <w:tc>
          <w:tcPr>
            <w:tcW w:w="799" w:type="dxa"/>
            <w:noWrap/>
            <w:vAlign w:val="center"/>
          </w:tcPr>
          <w:p w14:paraId="5F81F7F1" w14:textId="71540457" w:rsidR="00BE0BFC" w:rsidRPr="00223674"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692</w:t>
            </w:r>
          </w:p>
        </w:tc>
      </w:tr>
      <w:tr w:rsidR="00A92269" w:rsidRPr="00653146" w14:paraId="3EC4A4A6" w14:textId="77777777" w:rsidTr="00464947">
        <w:trPr>
          <w:trHeight w:val="300"/>
        </w:trPr>
        <w:tc>
          <w:tcPr>
            <w:cnfStyle w:val="001000000000" w:firstRow="0" w:lastRow="0" w:firstColumn="1" w:lastColumn="0" w:oddVBand="0" w:evenVBand="0" w:oddHBand="0" w:evenHBand="0" w:firstRowFirstColumn="0" w:firstRowLastColumn="0" w:lastRowFirstColumn="0" w:lastRowLastColumn="0"/>
            <w:tcW w:w="5663" w:type="dxa"/>
            <w:noWrap/>
            <w:vAlign w:val="center"/>
            <w:hideMark/>
          </w:tcPr>
          <w:p w14:paraId="7C511CD7" w14:textId="74579E9B" w:rsidR="00A92269" w:rsidRPr="008B3FF3" w:rsidRDefault="00A92269" w:rsidP="00A92269">
            <w:pPr>
              <w:rPr>
                <w:rFonts w:eastAsia="Times New Roman" w:cs="Segoe UI"/>
                <w:b w:val="0"/>
                <w:color w:val="000000"/>
              </w:rPr>
            </w:pPr>
            <w:r w:rsidRPr="00A020FF">
              <w:rPr>
                <w:rFonts w:cs="Segoe UI"/>
                <w:b w:val="0"/>
                <w:bCs w:val="0"/>
                <w:i/>
                <w:iCs/>
                <w:color w:val="000000" w:themeColor="text1"/>
              </w:rPr>
              <w:t>Market housing</w:t>
            </w:r>
          </w:p>
        </w:tc>
        <w:tc>
          <w:tcPr>
            <w:tcW w:w="853" w:type="dxa"/>
            <w:noWrap/>
            <w:vAlign w:val="bottom"/>
          </w:tcPr>
          <w:p w14:paraId="4ECC4E6E" w14:textId="3FE9AF45"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91D29">
              <w:rPr>
                <w:rFonts w:cs="Segoe UI"/>
                <w:i/>
                <w:iCs/>
                <w:color w:val="000000"/>
              </w:rPr>
              <w:t>189</w:t>
            </w:r>
          </w:p>
        </w:tc>
        <w:tc>
          <w:tcPr>
            <w:tcW w:w="850" w:type="dxa"/>
            <w:noWrap/>
            <w:vAlign w:val="bottom"/>
          </w:tcPr>
          <w:p w14:paraId="0EE9A236" w14:textId="2B8E7441"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91D29">
              <w:rPr>
                <w:rFonts w:cs="Segoe UI"/>
                <w:i/>
                <w:iCs/>
                <w:color w:val="000000"/>
              </w:rPr>
              <w:t>269</w:t>
            </w:r>
          </w:p>
        </w:tc>
        <w:tc>
          <w:tcPr>
            <w:tcW w:w="851" w:type="dxa"/>
            <w:noWrap/>
            <w:vAlign w:val="bottom"/>
          </w:tcPr>
          <w:p w14:paraId="3400B9B3" w14:textId="342F3CDD"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91D29">
              <w:rPr>
                <w:rFonts w:cs="Segoe UI"/>
                <w:i/>
                <w:iCs/>
                <w:color w:val="000000"/>
              </w:rPr>
              <w:t>371</w:t>
            </w:r>
          </w:p>
        </w:tc>
        <w:tc>
          <w:tcPr>
            <w:tcW w:w="799" w:type="dxa"/>
            <w:noWrap/>
            <w:vAlign w:val="bottom"/>
          </w:tcPr>
          <w:p w14:paraId="1AE0D7D4" w14:textId="692D9A59"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91D29">
              <w:rPr>
                <w:rFonts w:cs="Segoe UI"/>
                <w:i/>
                <w:iCs/>
                <w:color w:val="000000"/>
              </w:rPr>
              <w:t>469</w:t>
            </w:r>
          </w:p>
        </w:tc>
      </w:tr>
      <w:tr w:rsidR="00A92269" w:rsidRPr="00653146" w14:paraId="26E1B2EC" w14:textId="77777777" w:rsidTr="00464947">
        <w:trPr>
          <w:trHeight w:val="300"/>
        </w:trPr>
        <w:tc>
          <w:tcPr>
            <w:cnfStyle w:val="001000000000" w:firstRow="0" w:lastRow="0" w:firstColumn="1" w:lastColumn="0" w:oddVBand="0" w:evenVBand="0" w:oddHBand="0" w:evenHBand="0" w:firstRowFirstColumn="0" w:firstRowLastColumn="0" w:lastRowFirstColumn="0" w:lastRowLastColumn="0"/>
            <w:tcW w:w="5663" w:type="dxa"/>
            <w:noWrap/>
            <w:vAlign w:val="center"/>
            <w:hideMark/>
          </w:tcPr>
          <w:p w14:paraId="18ED5CD5" w14:textId="7F222207" w:rsidR="00A92269" w:rsidRPr="008B3FF3" w:rsidRDefault="00A92269" w:rsidP="00A92269">
            <w:pPr>
              <w:rPr>
                <w:rFonts w:eastAsia="Times New Roman" w:cs="Segoe UI"/>
                <w:b w:val="0"/>
                <w:color w:val="000000"/>
              </w:rPr>
            </w:pPr>
            <w:r w:rsidRPr="00A020FF">
              <w:rPr>
                <w:rFonts w:cs="Segoe UI"/>
                <w:b w:val="0"/>
                <w:bCs w:val="0"/>
                <w:i/>
                <w:iCs/>
                <w:color w:val="000000" w:themeColor="text1"/>
              </w:rPr>
              <w:t>Affordable/social housing</w:t>
            </w:r>
          </w:p>
        </w:tc>
        <w:tc>
          <w:tcPr>
            <w:tcW w:w="853" w:type="dxa"/>
            <w:noWrap/>
            <w:vAlign w:val="bottom"/>
          </w:tcPr>
          <w:p w14:paraId="650F19C3" w14:textId="6848BB40"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91D29">
              <w:rPr>
                <w:rFonts w:cs="Segoe UI"/>
                <w:i/>
                <w:iCs/>
                <w:color w:val="000000"/>
              </w:rPr>
              <w:t>50</w:t>
            </w:r>
          </w:p>
        </w:tc>
        <w:tc>
          <w:tcPr>
            <w:tcW w:w="850" w:type="dxa"/>
            <w:noWrap/>
            <w:vAlign w:val="bottom"/>
          </w:tcPr>
          <w:p w14:paraId="0F5C4B7F" w14:textId="6499454D"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91D29">
              <w:rPr>
                <w:rFonts w:cs="Segoe UI"/>
                <w:i/>
                <w:iCs/>
                <w:color w:val="000000"/>
              </w:rPr>
              <w:t>128</w:t>
            </w:r>
          </w:p>
        </w:tc>
        <w:tc>
          <w:tcPr>
            <w:tcW w:w="851" w:type="dxa"/>
            <w:noWrap/>
            <w:vAlign w:val="bottom"/>
          </w:tcPr>
          <w:p w14:paraId="62C91210" w14:textId="361E0664"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91D29">
              <w:rPr>
                <w:rFonts w:cs="Segoe UI"/>
                <w:i/>
                <w:iCs/>
                <w:color w:val="000000"/>
              </w:rPr>
              <w:t>176</w:t>
            </w:r>
          </w:p>
        </w:tc>
        <w:tc>
          <w:tcPr>
            <w:tcW w:w="799" w:type="dxa"/>
            <w:noWrap/>
            <w:vAlign w:val="bottom"/>
          </w:tcPr>
          <w:p w14:paraId="56C6E23A" w14:textId="38988FEC"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91D29">
              <w:rPr>
                <w:rFonts w:cs="Segoe UI"/>
                <w:i/>
                <w:iCs/>
                <w:color w:val="000000"/>
              </w:rPr>
              <w:t>223</w:t>
            </w:r>
          </w:p>
        </w:tc>
      </w:tr>
      <w:tr w:rsidR="00A92269" w:rsidRPr="00653146" w14:paraId="0F0ECFE3" w14:textId="77777777" w:rsidTr="00EE54E7">
        <w:trPr>
          <w:trHeight w:val="300"/>
        </w:trPr>
        <w:tc>
          <w:tcPr>
            <w:cnfStyle w:val="001000000000" w:firstRow="0" w:lastRow="0" w:firstColumn="1" w:lastColumn="0" w:oddVBand="0" w:evenVBand="0" w:oddHBand="0" w:evenHBand="0" w:firstRowFirstColumn="0" w:firstRowLastColumn="0" w:lastRowFirstColumn="0" w:lastRowLastColumn="0"/>
            <w:tcW w:w="5663" w:type="dxa"/>
            <w:noWrap/>
            <w:hideMark/>
          </w:tcPr>
          <w:p w14:paraId="3B99D822" w14:textId="6565C3FF" w:rsidR="00A92269" w:rsidRPr="008B3FF3" w:rsidRDefault="00A92269" w:rsidP="00A92269">
            <w:pPr>
              <w:rPr>
                <w:rFonts w:eastAsia="Times New Roman" w:cs="Segoe UI"/>
                <w:b w:val="0"/>
                <w:color w:val="000000"/>
              </w:rPr>
            </w:pPr>
            <w:r w:rsidRPr="00DA6893">
              <w:rPr>
                <w:rFonts w:eastAsia="Times New Roman" w:cs="Segoe UI"/>
                <w:b w:val="0"/>
                <w:color w:val="000000"/>
              </w:rPr>
              <w:t>Extra care housing</w:t>
            </w:r>
          </w:p>
        </w:tc>
        <w:tc>
          <w:tcPr>
            <w:tcW w:w="853" w:type="dxa"/>
            <w:noWrap/>
            <w:vAlign w:val="center"/>
          </w:tcPr>
          <w:p w14:paraId="1805665F" w14:textId="4E364A7B"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171</w:t>
            </w:r>
          </w:p>
        </w:tc>
        <w:tc>
          <w:tcPr>
            <w:tcW w:w="850" w:type="dxa"/>
            <w:noWrap/>
            <w:vAlign w:val="center"/>
          </w:tcPr>
          <w:p w14:paraId="22351212" w14:textId="4D3F4A8D"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255</w:t>
            </w:r>
          </w:p>
        </w:tc>
        <w:tc>
          <w:tcPr>
            <w:tcW w:w="851" w:type="dxa"/>
            <w:noWrap/>
            <w:vAlign w:val="center"/>
          </w:tcPr>
          <w:p w14:paraId="690301EC" w14:textId="16EB6CC6"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335</w:t>
            </w:r>
          </w:p>
        </w:tc>
        <w:tc>
          <w:tcPr>
            <w:tcW w:w="799" w:type="dxa"/>
            <w:noWrap/>
            <w:vAlign w:val="center"/>
          </w:tcPr>
          <w:p w14:paraId="336D9C38" w14:textId="264B49A7"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411</w:t>
            </w:r>
          </w:p>
        </w:tc>
      </w:tr>
      <w:tr w:rsidR="00A92269" w:rsidRPr="00653146" w14:paraId="1F85A0A0" w14:textId="77777777" w:rsidTr="00A92269">
        <w:trPr>
          <w:trHeight w:val="252"/>
        </w:trPr>
        <w:tc>
          <w:tcPr>
            <w:cnfStyle w:val="001000000000" w:firstRow="0" w:lastRow="0" w:firstColumn="1" w:lastColumn="0" w:oddVBand="0" w:evenVBand="0" w:oddHBand="0" w:evenHBand="0" w:firstRowFirstColumn="0" w:firstRowLastColumn="0" w:lastRowFirstColumn="0" w:lastRowLastColumn="0"/>
            <w:tcW w:w="5663" w:type="dxa"/>
            <w:vAlign w:val="center"/>
            <w:hideMark/>
          </w:tcPr>
          <w:p w14:paraId="4649EC24" w14:textId="306C88B5" w:rsidR="00A92269" w:rsidRPr="008B3FF3" w:rsidRDefault="00A92269" w:rsidP="00A92269">
            <w:pPr>
              <w:rPr>
                <w:rFonts w:eastAsia="Times New Roman" w:cs="Segoe UI"/>
                <w:color w:val="000000"/>
              </w:rPr>
            </w:pPr>
            <w:r w:rsidRPr="00A020FF">
              <w:rPr>
                <w:rFonts w:cs="Segoe UI"/>
                <w:b w:val="0"/>
                <w:bCs w:val="0"/>
                <w:i/>
                <w:iCs/>
                <w:color w:val="000000" w:themeColor="text1"/>
              </w:rPr>
              <w:t>Market housing</w:t>
            </w:r>
          </w:p>
        </w:tc>
        <w:tc>
          <w:tcPr>
            <w:tcW w:w="853" w:type="dxa"/>
            <w:noWrap/>
            <w:vAlign w:val="bottom"/>
          </w:tcPr>
          <w:p w14:paraId="1CF4EF28" w14:textId="4EC55022"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118</w:t>
            </w:r>
          </w:p>
        </w:tc>
        <w:tc>
          <w:tcPr>
            <w:tcW w:w="850" w:type="dxa"/>
            <w:noWrap/>
            <w:vAlign w:val="bottom"/>
          </w:tcPr>
          <w:p w14:paraId="7B878F58" w14:textId="02A01407"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159</w:t>
            </w:r>
          </w:p>
        </w:tc>
        <w:tc>
          <w:tcPr>
            <w:tcW w:w="851" w:type="dxa"/>
            <w:noWrap/>
            <w:vAlign w:val="bottom"/>
          </w:tcPr>
          <w:p w14:paraId="1A931D8E" w14:textId="522D04B1"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210</w:t>
            </w:r>
          </w:p>
        </w:tc>
        <w:tc>
          <w:tcPr>
            <w:tcW w:w="799" w:type="dxa"/>
            <w:noWrap/>
            <w:vAlign w:val="bottom"/>
          </w:tcPr>
          <w:p w14:paraId="18E18A5C" w14:textId="2419E454"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258</w:t>
            </w:r>
          </w:p>
        </w:tc>
      </w:tr>
      <w:tr w:rsidR="00A92269" w:rsidRPr="00653146" w14:paraId="3555B043" w14:textId="77777777" w:rsidTr="00464947">
        <w:trPr>
          <w:trHeight w:val="288"/>
        </w:trPr>
        <w:tc>
          <w:tcPr>
            <w:cnfStyle w:val="001000000000" w:firstRow="0" w:lastRow="0" w:firstColumn="1" w:lastColumn="0" w:oddVBand="0" w:evenVBand="0" w:oddHBand="0" w:evenHBand="0" w:firstRowFirstColumn="0" w:firstRowLastColumn="0" w:lastRowFirstColumn="0" w:lastRowLastColumn="0"/>
            <w:tcW w:w="5663" w:type="dxa"/>
            <w:noWrap/>
            <w:vAlign w:val="center"/>
            <w:hideMark/>
          </w:tcPr>
          <w:p w14:paraId="646FCC40" w14:textId="497281D2" w:rsidR="00A92269" w:rsidRPr="008B3FF3" w:rsidRDefault="00A92269" w:rsidP="00A92269">
            <w:pPr>
              <w:rPr>
                <w:rFonts w:eastAsia="Times New Roman" w:cs="Segoe UI"/>
                <w:b w:val="0"/>
                <w:color w:val="000000"/>
              </w:rPr>
            </w:pPr>
            <w:r w:rsidRPr="00A020FF">
              <w:rPr>
                <w:rFonts w:cs="Segoe UI"/>
                <w:b w:val="0"/>
                <w:bCs w:val="0"/>
                <w:i/>
                <w:iCs/>
                <w:color w:val="000000" w:themeColor="text1"/>
              </w:rPr>
              <w:t>Affordable/social housing</w:t>
            </w:r>
          </w:p>
        </w:tc>
        <w:tc>
          <w:tcPr>
            <w:tcW w:w="853" w:type="dxa"/>
            <w:noWrap/>
            <w:vAlign w:val="bottom"/>
          </w:tcPr>
          <w:p w14:paraId="2FFBA0F2" w14:textId="007EE20C"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53</w:t>
            </w:r>
          </w:p>
        </w:tc>
        <w:tc>
          <w:tcPr>
            <w:tcW w:w="850" w:type="dxa"/>
            <w:noWrap/>
            <w:vAlign w:val="bottom"/>
          </w:tcPr>
          <w:p w14:paraId="635A3AC1" w14:textId="418E5D67"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95</w:t>
            </w:r>
          </w:p>
        </w:tc>
        <w:tc>
          <w:tcPr>
            <w:tcW w:w="851" w:type="dxa"/>
            <w:noWrap/>
            <w:vAlign w:val="bottom"/>
          </w:tcPr>
          <w:p w14:paraId="178CEBF6" w14:textId="1DB30EFA"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125</w:t>
            </w:r>
          </w:p>
        </w:tc>
        <w:tc>
          <w:tcPr>
            <w:tcW w:w="799" w:type="dxa"/>
            <w:noWrap/>
            <w:vAlign w:val="bottom"/>
          </w:tcPr>
          <w:p w14:paraId="1444FAC9" w14:textId="664814F3"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153</w:t>
            </w:r>
          </w:p>
        </w:tc>
      </w:tr>
      <w:tr w:rsidR="00A92269" w:rsidRPr="00653146" w14:paraId="545E33F4" w14:textId="77777777" w:rsidTr="00EE54E7">
        <w:trPr>
          <w:trHeight w:val="288"/>
        </w:trPr>
        <w:tc>
          <w:tcPr>
            <w:cnfStyle w:val="001000000000" w:firstRow="0" w:lastRow="0" w:firstColumn="1" w:lastColumn="0" w:oddVBand="0" w:evenVBand="0" w:oddHBand="0" w:evenHBand="0" w:firstRowFirstColumn="0" w:firstRowLastColumn="0" w:lastRowFirstColumn="0" w:lastRowLastColumn="0"/>
            <w:tcW w:w="5663" w:type="dxa"/>
            <w:noWrap/>
          </w:tcPr>
          <w:p w14:paraId="676EC701" w14:textId="76588D35" w:rsidR="00A92269" w:rsidRPr="00DA6893" w:rsidRDefault="00A92269" w:rsidP="00A92269">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53" w:type="dxa"/>
            <w:noWrap/>
            <w:vAlign w:val="center"/>
          </w:tcPr>
          <w:p w14:paraId="1FD56834" w14:textId="3E2E2FC7"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46D10">
              <w:rPr>
                <w:rFonts w:cs="Segoe UI"/>
                <w:color w:val="000000"/>
              </w:rPr>
              <w:t>-16</w:t>
            </w:r>
          </w:p>
        </w:tc>
        <w:tc>
          <w:tcPr>
            <w:tcW w:w="850" w:type="dxa"/>
            <w:noWrap/>
            <w:vAlign w:val="center"/>
          </w:tcPr>
          <w:p w14:paraId="590B4983" w14:textId="0CEBB326"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23674">
              <w:rPr>
                <w:rFonts w:cs="Segoe UI"/>
                <w:color w:val="000000"/>
              </w:rPr>
              <w:t>64</w:t>
            </w:r>
          </w:p>
        </w:tc>
        <w:tc>
          <w:tcPr>
            <w:tcW w:w="851" w:type="dxa"/>
            <w:noWrap/>
            <w:vAlign w:val="center"/>
          </w:tcPr>
          <w:p w14:paraId="21101064" w14:textId="494461B7"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23674">
              <w:rPr>
                <w:rFonts w:cs="Segoe UI"/>
                <w:color w:val="000000"/>
              </w:rPr>
              <w:t>80</w:t>
            </w:r>
          </w:p>
        </w:tc>
        <w:tc>
          <w:tcPr>
            <w:tcW w:w="799" w:type="dxa"/>
            <w:noWrap/>
            <w:vAlign w:val="center"/>
          </w:tcPr>
          <w:p w14:paraId="00519217" w14:textId="5F658A10" w:rsidR="00A92269" w:rsidRPr="00C46D10"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90</w:t>
            </w:r>
          </w:p>
        </w:tc>
      </w:tr>
      <w:tr w:rsidR="00A92269" w:rsidRPr="00653146" w14:paraId="4786DFCF" w14:textId="77777777" w:rsidTr="00EE54E7">
        <w:trPr>
          <w:trHeight w:val="288"/>
        </w:trPr>
        <w:tc>
          <w:tcPr>
            <w:cnfStyle w:val="001000000000" w:firstRow="0" w:lastRow="0" w:firstColumn="1" w:lastColumn="0" w:oddVBand="0" w:evenVBand="0" w:oddHBand="0" w:evenHBand="0" w:firstRowFirstColumn="0" w:firstRowLastColumn="0" w:lastRowFirstColumn="0" w:lastRowLastColumn="0"/>
            <w:tcW w:w="5663" w:type="dxa"/>
            <w:noWrap/>
          </w:tcPr>
          <w:p w14:paraId="6FA29363" w14:textId="556E66D2" w:rsidR="00A92269" w:rsidRPr="00DA6893" w:rsidRDefault="00A92269" w:rsidP="00A92269">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53" w:type="dxa"/>
            <w:noWrap/>
            <w:vAlign w:val="center"/>
          </w:tcPr>
          <w:p w14:paraId="4AFD29AF" w14:textId="076B6C6C"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23674">
              <w:rPr>
                <w:rFonts w:cs="Segoe UI"/>
                <w:color w:val="000000"/>
              </w:rPr>
              <w:t>28</w:t>
            </w:r>
          </w:p>
        </w:tc>
        <w:tc>
          <w:tcPr>
            <w:tcW w:w="850" w:type="dxa"/>
            <w:noWrap/>
            <w:vAlign w:val="center"/>
          </w:tcPr>
          <w:p w14:paraId="6D350DFD" w14:textId="3F2B0E73"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23674">
              <w:rPr>
                <w:rFonts w:cs="Segoe UI"/>
                <w:color w:val="000000"/>
              </w:rPr>
              <w:t>103</w:t>
            </w:r>
          </w:p>
        </w:tc>
        <w:tc>
          <w:tcPr>
            <w:tcW w:w="851" w:type="dxa"/>
            <w:noWrap/>
            <w:vAlign w:val="center"/>
          </w:tcPr>
          <w:p w14:paraId="2766A6F0" w14:textId="71D639DA"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23674">
              <w:rPr>
                <w:rFonts w:cs="Segoe UI"/>
                <w:color w:val="000000"/>
              </w:rPr>
              <w:t>155</w:t>
            </w:r>
          </w:p>
        </w:tc>
        <w:tc>
          <w:tcPr>
            <w:tcW w:w="799" w:type="dxa"/>
            <w:noWrap/>
            <w:vAlign w:val="center"/>
          </w:tcPr>
          <w:p w14:paraId="281EFAC3" w14:textId="42764580" w:rsidR="00A92269" w:rsidRPr="00C46D10"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23674">
              <w:rPr>
                <w:rFonts w:cs="Segoe UI"/>
                <w:color w:val="000000"/>
              </w:rPr>
              <w:t>208</w:t>
            </w:r>
          </w:p>
        </w:tc>
      </w:tr>
      <w:tr w:rsidR="00A92269" w:rsidRPr="00653146" w14:paraId="24D7D564" w14:textId="77777777" w:rsidTr="00EE54E7">
        <w:trPr>
          <w:trHeight w:val="288"/>
        </w:trPr>
        <w:tc>
          <w:tcPr>
            <w:cnfStyle w:val="001000000000" w:firstRow="0" w:lastRow="0" w:firstColumn="1" w:lastColumn="0" w:oddVBand="0" w:evenVBand="0" w:oddHBand="0" w:evenHBand="0" w:firstRowFirstColumn="0" w:firstRowLastColumn="0" w:lastRowFirstColumn="0" w:lastRowLastColumn="0"/>
            <w:tcW w:w="5663" w:type="dxa"/>
            <w:noWrap/>
          </w:tcPr>
          <w:p w14:paraId="77F3B2F0" w14:textId="4E550927" w:rsidR="00A92269" w:rsidRPr="00DA6893" w:rsidRDefault="00A92269" w:rsidP="00A92269">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853" w:type="dxa"/>
            <w:noWrap/>
            <w:vAlign w:val="center"/>
          </w:tcPr>
          <w:p w14:paraId="5B248D75" w14:textId="77777777"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0" w:type="dxa"/>
            <w:noWrap/>
            <w:vAlign w:val="center"/>
          </w:tcPr>
          <w:p w14:paraId="2453AD7A" w14:textId="77777777"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1" w:type="dxa"/>
            <w:noWrap/>
            <w:vAlign w:val="center"/>
          </w:tcPr>
          <w:p w14:paraId="3932F158" w14:textId="77777777"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799" w:type="dxa"/>
            <w:noWrap/>
            <w:vAlign w:val="center"/>
          </w:tcPr>
          <w:p w14:paraId="72619681" w14:textId="77777777" w:rsidR="00A92269" w:rsidRPr="00C46D10"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A92269" w:rsidRPr="00653146" w14:paraId="6F32D2A7" w14:textId="77777777" w:rsidTr="00EE54E7">
        <w:trPr>
          <w:trHeight w:val="288"/>
        </w:trPr>
        <w:tc>
          <w:tcPr>
            <w:cnfStyle w:val="001000000000" w:firstRow="0" w:lastRow="0" w:firstColumn="1" w:lastColumn="0" w:oddVBand="0" w:evenVBand="0" w:oddHBand="0" w:evenHBand="0" w:firstRowFirstColumn="0" w:firstRowLastColumn="0" w:lastRowFirstColumn="0" w:lastRowLastColumn="0"/>
            <w:tcW w:w="5663" w:type="dxa"/>
            <w:noWrap/>
          </w:tcPr>
          <w:p w14:paraId="4C893F82" w14:textId="2F4D0C37" w:rsidR="00A92269" w:rsidRPr="00DA6893" w:rsidRDefault="00A92269" w:rsidP="00A92269">
            <w:pPr>
              <w:rPr>
                <w:rFonts w:eastAsia="Times New Roman" w:cs="Segoe UI"/>
                <w:color w:val="000000"/>
              </w:rPr>
            </w:pPr>
            <w:r w:rsidRPr="00DA6893">
              <w:rPr>
                <w:rFonts w:eastAsia="Times New Roman" w:cs="Segoe UI"/>
                <w:b w:val="0"/>
                <w:color w:val="000000"/>
              </w:rPr>
              <w:t>Supported housing</w:t>
            </w:r>
          </w:p>
        </w:tc>
        <w:tc>
          <w:tcPr>
            <w:tcW w:w="853" w:type="dxa"/>
            <w:noWrap/>
            <w:vAlign w:val="center"/>
          </w:tcPr>
          <w:p w14:paraId="48562DBA" w14:textId="39DA54CD"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23674">
              <w:rPr>
                <w:rFonts w:cs="Segoe UI"/>
                <w:color w:val="000000"/>
              </w:rPr>
              <w:t>12</w:t>
            </w:r>
          </w:p>
        </w:tc>
        <w:tc>
          <w:tcPr>
            <w:tcW w:w="850" w:type="dxa"/>
            <w:noWrap/>
            <w:vAlign w:val="center"/>
          </w:tcPr>
          <w:p w14:paraId="2D2507B2" w14:textId="07F40681"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23674">
              <w:rPr>
                <w:rFonts w:cs="Segoe UI"/>
                <w:color w:val="000000"/>
              </w:rPr>
              <w:t>12</w:t>
            </w:r>
          </w:p>
        </w:tc>
        <w:tc>
          <w:tcPr>
            <w:tcW w:w="851" w:type="dxa"/>
            <w:noWrap/>
            <w:vAlign w:val="center"/>
          </w:tcPr>
          <w:p w14:paraId="00A50A50" w14:textId="37AA4806" w:rsidR="00A92269" w:rsidRPr="00223674" w:rsidRDefault="00A92269" w:rsidP="00A92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23674">
              <w:rPr>
                <w:rFonts w:cs="Segoe UI"/>
                <w:color w:val="000000"/>
              </w:rPr>
              <w:t>12</w:t>
            </w:r>
          </w:p>
        </w:tc>
        <w:tc>
          <w:tcPr>
            <w:tcW w:w="799" w:type="dxa"/>
            <w:noWrap/>
            <w:vAlign w:val="center"/>
          </w:tcPr>
          <w:p w14:paraId="56895FF3" w14:textId="1A99DAC2" w:rsidR="00A92269" w:rsidRPr="00C46D10" w:rsidRDefault="00A92269" w:rsidP="00A92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46D10">
              <w:rPr>
                <w:rFonts w:eastAsia="Times New Roman" w:cs="Segoe UI"/>
                <w:color w:val="000000"/>
              </w:rPr>
              <w:t>-</w:t>
            </w:r>
          </w:p>
        </w:tc>
      </w:tr>
    </w:tbl>
    <w:p w14:paraId="40B098C5" w14:textId="38CA120E"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585C62E5" w14:textId="2E4CE875" w:rsidR="003633EA" w:rsidRDefault="003633EA">
      <w:pPr>
        <w:rPr>
          <w:rFonts w:ascii="Segoe UI" w:hAnsi="Segoe UI" w:cs="Segoe UI"/>
          <w:sz w:val="22"/>
          <w:szCs w:val="22"/>
        </w:rPr>
      </w:pPr>
    </w:p>
    <w:p w14:paraId="577E8EFE" w14:textId="77777777" w:rsidR="003633EA" w:rsidRDefault="003633EA">
      <w:pPr>
        <w:rPr>
          <w:rFonts w:ascii="Segoe UI" w:hAnsi="Segoe UI" w:cs="Segoe UI"/>
          <w:sz w:val="22"/>
          <w:szCs w:val="22"/>
        </w:rPr>
      </w:pPr>
      <w:r>
        <w:rPr>
          <w:rFonts w:ascii="Segoe UI" w:hAnsi="Segoe UI" w:cs="Segoe UI"/>
          <w:sz w:val="22"/>
          <w:szCs w:val="22"/>
        </w:rPr>
        <w:br w:type="page"/>
      </w:r>
    </w:p>
    <w:p w14:paraId="7B85A24D" w14:textId="281E335F" w:rsidR="00A84FC2" w:rsidRDefault="00A84FC2" w:rsidP="00A84FC2">
      <w:pPr>
        <w:pStyle w:val="Caption"/>
      </w:pPr>
      <w:r>
        <w:lastRenderedPageBreak/>
        <w:t xml:space="preserve">Table </w:t>
      </w:r>
      <w:fldSimple w:instr=" SEQ Table \* ARABIC ">
        <w:r w:rsidR="00971C60">
          <w:rPr>
            <w:noProof/>
          </w:rPr>
          <w:t>5</w:t>
        </w:r>
      </w:fldSimple>
      <w:r>
        <w:t xml:space="preserve">: </w:t>
      </w:r>
      <w:r w:rsidR="00D30CB8">
        <w:t>Castle Point</w:t>
      </w:r>
      <w:r>
        <w:t xml:space="preserve">: </w:t>
      </w:r>
      <w:r w:rsidRPr="00FF0E1D">
        <w:t xml:space="preserve">Estimated need for supported and specialist housing and accommodation for the </w:t>
      </w:r>
      <w:r w:rsidR="009A4F3E">
        <w:t>population groups</w:t>
      </w:r>
      <w:r w:rsidRPr="00FF0E1D">
        <w:t xml:space="preserve"> </w:t>
      </w:r>
      <w:r w:rsidR="00CE3301">
        <w:t xml:space="preserve">covered over </w:t>
      </w:r>
      <w:r w:rsidRPr="00FF0E1D">
        <w:t>the period to 2044</w:t>
      </w:r>
      <w:r w:rsidR="00BE0BFC">
        <w:t xml:space="preserve"> </w:t>
      </w:r>
      <w:r w:rsidR="00BE0BFC" w:rsidRPr="00BE0BFC">
        <w:t>(units/dwellings)</w:t>
      </w:r>
    </w:p>
    <w:tbl>
      <w:tblPr>
        <w:tblStyle w:val="GridTable5Dark-Accent4"/>
        <w:tblW w:w="0" w:type="auto"/>
        <w:tblLayout w:type="fixed"/>
        <w:tblLook w:val="04A0" w:firstRow="1" w:lastRow="0" w:firstColumn="1" w:lastColumn="0" w:noHBand="0" w:noVBand="1"/>
      </w:tblPr>
      <w:tblGrid>
        <w:gridCol w:w="5665"/>
        <w:gridCol w:w="851"/>
        <w:gridCol w:w="850"/>
        <w:gridCol w:w="851"/>
        <w:gridCol w:w="799"/>
      </w:tblGrid>
      <w:tr w:rsidR="00A84FC2" w:rsidRPr="00653146" w14:paraId="3DD24E8E" w14:textId="77777777" w:rsidTr="008F0B0E">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5665" w:type="dxa"/>
            <w:shd w:val="clear" w:color="auto" w:fill="FBCAD0"/>
            <w:noWrap/>
            <w:hideMark/>
          </w:tcPr>
          <w:p w14:paraId="57D6D9EA" w14:textId="046D6ABC" w:rsidR="00A84FC2" w:rsidRPr="008B3FF3" w:rsidRDefault="009A4F3E" w:rsidP="00DC05B9">
            <w:pPr>
              <w:rPr>
                <w:rFonts w:eastAsia="Times New Roman" w:cs="Segoe UI"/>
                <w:color w:val="000000"/>
              </w:rPr>
            </w:pPr>
            <w:r>
              <w:rPr>
                <w:rFonts w:eastAsia="Times New Roman" w:cs="Segoe UI"/>
                <w:color w:val="000000"/>
              </w:rPr>
              <w:t>Population groups</w:t>
            </w:r>
          </w:p>
        </w:tc>
        <w:tc>
          <w:tcPr>
            <w:tcW w:w="851" w:type="dxa"/>
            <w:shd w:val="clear" w:color="auto" w:fill="FBCAD0"/>
            <w:noWrap/>
            <w:hideMark/>
          </w:tcPr>
          <w:p w14:paraId="6872C850"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850" w:type="dxa"/>
            <w:shd w:val="clear" w:color="auto" w:fill="FBCAD0"/>
            <w:noWrap/>
            <w:hideMark/>
          </w:tcPr>
          <w:p w14:paraId="167B8AE5"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851" w:type="dxa"/>
            <w:shd w:val="clear" w:color="auto" w:fill="FBCAD0"/>
            <w:noWrap/>
            <w:hideMark/>
          </w:tcPr>
          <w:p w14:paraId="1C8C20E6"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799" w:type="dxa"/>
            <w:shd w:val="clear" w:color="auto" w:fill="FBCAD0"/>
            <w:noWrap/>
            <w:hideMark/>
          </w:tcPr>
          <w:p w14:paraId="46D6E9C0"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75513F88"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81C7554" w14:textId="73C36113"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851" w:type="dxa"/>
            <w:noWrap/>
            <w:vAlign w:val="center"/>
            <w:hideMark/>
          </w:tcPr>
          <w:p w14:paraId="06CDE5E5"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hideMark/>
          </w:tcPr>
          <w:p w14:paraId="23F93585"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2A86F30E"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16271B5B"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A9FC7E4"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8FF3D91" w14:textId="42BDBDFB"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02E9B294" w14:textId="19E92D2B"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4</w:t>
            </w:r>
          </w:p>
        </w:tc>
        <w:tc>
          <w:tcPr>
            <w:tcW w:w="850" w:type="dxa"/>
            <w:noWrap/>
            <w:vAlign w:val="center"/>
          </w:tcPr>
          <w:p w14:paraId="5A749581" w14:textId="5A4071B5"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7</w:t>
            </w:r>
          </w:p>
        </w:tc>
        <w:tc>
          <w:tcPr>
            <w:tcW w:w="851" w:type="dxa"/>
            <w:noWrap/>
            <w:vAlign w:val="center"/>
          </w:tcPr>
          <w:p w14:paraId="4598697B" w14:textId="2B3C71FF"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11</w:t>
            </w:r>
          </w:p>
        </w:tc>
        <w:tc>
          <w:tcPr>
            <w:tcW w:w="799" w:type="dxa"/>
            <w:noWrap/>
            <w:vAlign w:val="center"/>
          </w:tcPr>
          <w:p w14:paraId="03136895" w14:textId="6BD3B834"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E7884F5"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EC42C4D" w14:textId="791951A4"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851" w:type="dxa"/>
            <w:noWrap/>
            <w:vAlign w:val="center"/>
          </w:tcPr>
          <w:p w14:paraId="46E478D6" w14:textId="29C1E4BD"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w:t>
            </w:r>
          </w:p>
        </w:tc>
        <w:tc>
          <w:tcPr>
            <w:tcW w:w="850" w:type="dxa"/>
            <w:noWrap/>
            <w:vAlign w:val="center"/>
          </w:tcPr>
          <w:p w14:paraId="45FC951D" w14:textId="1BD49239"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3</w:t>
            </w:r>
          </w:p>
        </w:tc>
        <w:tc>
          <w:tcPr>
            <w:tcW w:w="851" w:type="dxa"/>
            <w:noWrap/>
            <w:vAlign w:val="center"/>
          </w:tcPr>
          <w:p w14:paraId="05F15E8B" w14:textId="53E8FFA1"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4</w:t>
            </w:r>
          </w:p>
        </w:tc>
        <w:tc>
          <w:tcPr>
            <w:tcW w:w="799" w:type="dxa"/>
            <w:noWrap/>
            <w:vAlign w:val="center"/>
          </w:tcPr>
          <w:p w14:paraId="17C4A848" w14:textId="445E494C"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1A3BCB0C"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0918AB1" w14:textId="3F599587"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851" w:type="dxa"/>
            <w:noWrap/>
            <w:vAlign w:val="center"/>
          </w:tcPr>
          <w:p w14:paraId="0A825A22"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45C875CF"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365C6D87"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2E29A07"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8682AD6"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vAlign w:val="bottom"/>
            <w:hideMark/>
          </w:tcPr>
          <w:p w14:paraId="02E9504C" w14:textId="671AF7F5"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51" w:type="dxa"/>
            <w:noWrap/>
            <w:vAlign w:val="center"/>
          </w:tcPr>
          <w:p w14:paraId="4BBA2B48" w14:textId="5EDEB811"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16</w:t>
            </w:r>
          </w:p>
        </w:tc>
        <w:tc>
          <w:tcPr>
            <w:tcW w:w="850" w:type="dxa"/>
            <w:noWrap/>
            <w:vAlign w:val="center"/>
          </w:tcPr>
          <w:p w14:paraId="401B416D" w14:textId="7C3CFA6A"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70A9BC06" w14:textId="67D9CA47"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3A9F32AF" w14:textId="4E5F1682"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53DF014A"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vAlign w:val="bottom"/>
            <w:hideMark/>
          </w:tcPr>
          <w:p w14:paraId="1F3FFD41" w14:textId="002ECB73"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51" w:type="dxa"/>
            <w:noWrap/>
            <w:vAlign w:val="center"/>
          </w:tcPr>
          <w:p w14:paraId="74E37237" w14:textId="3C86FDBB"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2</w:t>
            </w:r>
            <w:r w:rsidR="00FD0E2C">
              <w:rPr>
                <w:rFonts w:cs="Segoe UI"/>
                <w:color w:val="000000"/>
              </w:rPr>
              <w:t>6</w:t>
            </w:r>
          </w:p>
        </w:tc>
        <w:tc>
          <w:tcPr>
            <w:tcW w:w="850" w:type="dxa"/>
            <w:noWrap/>
            <w:vAlign w:val="center"/>
          </w:tcPr>
          <w:p w14:paraId="54A18C62" w14:textId="28B703BE"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549374BA" w14:textId="101753FD"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37F1D757" w14:textId="69FDBAB8"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59A5073F"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D41682C" w14:textId="48516C3A"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851" w:type="dxa"/>
            <w:noWrap/>
            <w:vAlign w:val="center"/>
          </w:tcPr>
          <w:p w14:paraId="4146363A"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3D9B2B88"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4E1DFCB"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68532AFC"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BFBB217"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B13E5D6" w14:textId="1927D553"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851" w:type="dxa"/>
            <w:noWrap/>
            <w:vAlign w:val="center"/>
          </w:tcPr>
          <w:p w14:paraId="35651670" w14:textId="389B2D36"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15</w:t>
            </w:r>
          </w:p>
        </w:tc>
        <w:tc>
          <w:tcPr>
            <w:tcW w:w="850" w:type="dxa"/>
            <w:noWrap/>
            <w:vAlign w:val="center"/>
          </w:tcPr>
          <w:p w14:paraId="021A9C69" w14:textId="240BD62F"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51EF13D4" w14:textId="17575608"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5BD881E2" w14:textId="77A1922B"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26BD78B"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21EBE0EB" w14:textId="4233A3D5"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851" w:type="dxa"/>
            <w:noWrap/>
            <w:vAlign w:val="center"/>
          </w:tcPr>
          <w:p w14:paraId="71205290"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000C4B30"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72AD2110"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76DA5E98"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DB4AE01"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E38BFBE" w14:textId="56C93E65"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1220CA79" w14:textId="1317C55A"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2</w:t>
            </w:r>
          </w:p>
        </w:tc>
        <w:tc>
          <w:tcPr>
            <w:tcW w:w="850" w:type="dxa"/>
            <w:noWrap/>
            <w:vAlign w:val="center"/>
          </w:tcPr>
          <w:p w14:paraId="0F042D8C" w14:textId="5B9AE91D"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5</w:t>
            </w:r>
          </w:p>
        </w:tc>
        <w:tc>
          <w:tcPr>
            <w:tcW w:w="851" w:type="dxa"/>
            <w:noWrap/>
            <w:vAlign w:val="center"/>
          </w:tcPr>
          <w:p w14:paraId="2E540012" w14:textId="1F976D9C"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7</w:t>
            </w:r>
          </w:p>
        </w:tc>
        <w:tc>
          <w:tcPr>
            <w:tcW w:w="799" w:type="dxa"/>
            <w:noWrap/>
            <w:vAlign w:val="center"/>
          </w:tcPr>
          <w:p w14:paraId="67936C75" w14:textId="21CFA1CE"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2C6DF1F"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37842C9D" w14:textId="145EAE60"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851" w:type="dxa"/>
            <w:noWrap/>
            <w:vAlign w:val="center"/>
          </w:tcPr>
          <w:p w14:paraId="64B04B1D" w14:textId="44F4C47A"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w:t>
            </w:r>
          </w:p>
        </w:tc>
        <w:tc>
          <w:tcPr>
            <w:tcW w:w="850" w:type="dxa"/>
            <w:noWrap/>
            <w:vAlign w:val="center"/>
          </w:tcPr>
          <w:p w14:paraId="5A3E8DB2" w14:textId="4FA7D2BE"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2CCED0AA" w14:textId="3D01F23E"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1527CBEC" w14:textId="1D41F365"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0B989C56"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665" w:type="dxa"/>
            <w:hideMark/>
          </w:tcPr>
          <w:p w14:paraId="126A7F8E" w14:textId="305DF1BB"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851" w:type="dxa"/>
            <w:noWrap/>
            <w:vAlign w:val="center"/>
          </w:tcPr>
          <w:p w14:paraId="1AAC3584"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5B8DD501"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6B316F36"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62846160"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636DB2AD"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8B23767" w14:textId="2D698E11"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851" w:type="dxa"/>
            <w:noWrap/>
            <w:vAlign w:val="center"/>
          </w:tcPr>
          <w:p w14:paraId="6804520B" w14:textId="3C663AD6"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138</w:t>
            </w:r>
          </w:p>
        </w:tc>
        <w:tc>
          <w:tcPr>
            <w:tcW w:w="850" w:type="dxa"/>
            <w:noWrap/>
            <w:vAlign w:val="center"/>
          </w:tcPr>
          <w:p w14:paraId="08CC51EE" w14:textId="4E8C0466"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146</w:t>
            </w:r>
          </w:p>
        </w:tc>
        <w:tc>
          <w:tcPr>
            <w:tcW w:w="851" w:type="dxa"/>
            <w:noWrap/>
            <w:vAlign w:val="center"/>
          </w:tcPr>
          <w:p w14:paraId="216FDA73" w14:textId="27EC45A6"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151</w:t>
            </w:r>
          </w:p>
        </w:tc>
        <w:tc>
          <w:tcPr>
            <w:tcW w:w="799" w:type="dxa"/>
            <w:noWrap/>
            <w:vAlign w:val="center"/>
          </w:tcPr>
          <w:p w14:paraId="5B1C3016" w14:textId="53A25E71"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158</w:t>
            </w:r>
          </w:p>
        </w:tc>
      </w:tr>
      <w:tr w:rsidR="00BE0BFC" w:rsidRPr="00653146" w14:paraId="5792B218"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26C8C44" w14:textId="3BDE3C79"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194DB205" w14:textId="0C1F77AD"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3</w:t>
            </w:r>
          </w:p>
        </w:tc>
        <w:tc>
          <w:tcPr>
            <w:tcW w:w="850" w:type="dxa"/>
            <w:noWrap/>
            <w:vAlign w:val="center"/>
          </w:tcPr>
          <w:p w14:paraId="54B32ED4" w14:textId="3E147DF1"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7</w:t>
            </w:r>
          </w:p>
        </w:tc>
        <w:tc>
          <w:tcPr>
            <w:tcW w:w="851" w:type="dxa"/>
            <w:noWrap/>
            <w:vAlign w:val="center"/>
          </w:tcPr>
          <w:p w14:paraId="791850A8" w14:textId="63AF19D3"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10</w:t>
            </w:r>
          </w:p>
        </w:tc>
        <w:tc>
          <w:tcPr>
            <w:tcW w:w="799" w:type="dxa"/>
            <w:noWrap/>
            <w:vAlign w:val="center"/>
          </w:tcPr>
          <w:p w14:paraId="34DB2E79" w14:textId="385C85EF"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44EB25EF"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31C73044" w14:textId="654F9C1A"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851" w:type="dxa"/>
            <w:noWrap/>
            <w:vAlign w:val="center"/>
          </w:tcPr>
          <w:p w14:paraId="4193699C"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4F475565"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7EA3E7B8"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70FD6A7D"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235AEAE"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C1B2AA7" w14:textId="22823DB4"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851" w:type="dxa"/>
            <w:noWrap/>
            <w:vAlign w:val="center"/>
          </w:tcPr>
          <w:p w14:paraId="09400091" w14:textId="5027B53E"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0" w:type="dxa"/>
            <w:noWrap/>
            <w:vAlign w:val="center"/>
          </w:tcPr>
          <w:p w14:paraId="7762817B" w14:textId="04DC0304"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190E3E7A" w14:textId="62C14476"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527F8C49" w14:textId="74952413" w:rsidR="00BE0BFC" w:rsidRPr="002F684D"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0A8A86A1"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07AFABD" w14:textId="1EEBD181"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851" w:type="dxa"/>
            <w:noWrap/>
            <w:vAlign w:val="center"/>
          </w:tcPr>
          <w:p w14:paraId="68F200F9"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271C38E9"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0BFFE11"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60828739" w14:textId="77777777"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0A9E37A"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F5B8329" w14:textId="0746D1EF"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851" w:type="dxa"/>
            <w:noWrap/>
            <w:vAlign w:val="center"/>
          </w:tcPr>
          <w:p w14:paraId="74C3B055" w14:textId="26AA7472"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413</w:t>
            </w:r>
          </w:p>
        </w:tc>
        <w:tc>
          <w:tcPr>
            <w:tcW w:w="850" w:type="dxa"/>
            <w:noWrap/>
            <w:vAlign w:val="center"/>
          </w:tcPr>
          <w:p w14:paraId="12509136" w14:textId="23EF8D0C"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638</w:t>
            </w:r>
          </w:p>
        </w:tc>
        <w:tc>
          <w:tcPr>
            <w:tcW w:w="851" w:type="dxa"/>
            <w:noWrap/>
            <w:vAlign w:val="center"/>
          </w:tcPr>
          <w:p w14:paraId="37DF807C" w14:textId="60A3FFEC"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854</w:t>
            </w:r>
          </w:p>
        </w:tc>
        <w:tc>
          <w:tcPr>
            <w:tcW w:w="799" w:type="dxa"/>
            <w:noWrap/>
            <w:vAlign w:val="center"/>
          </w:tcPr>
          <w:p w14:paraId="1450F3E9" w14:textId="5C24250D" w:rsidR="00BE0BFC" w:rsidRPr="002F684D"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1,056</w:t>
            </w:r>
          </w:p>
        </w:tc>
      </w:tr>
      <w:tr w:rsidR="00C01F26" w:rsidRPr="00653146" w14:paraId="7304F70D" w14:textId="77777777" w:rsidTr="0056145F">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10886AC8" w14:textId="5EEF8263" w:rsidR="00C01F26" w:rsidRPr="008B3FF3" w:rsidRDefault="00C01F26" w:rsidP="00C01F26">
            <w:pPr>
              <w:rPr>
                <w:rFonts w:eastAsia="Times New Roman" w:cs="Segoe UI"/>
                <w:b w:val="0"/>
                <w:color w:val="000000"/>
              </w:rPr>
            </w:pPr>
            <w:r w:rsidRPr="00A020FF">
              <w:rPr>
                <w:rFonts w:cs="Segoe UI"/>
                <w:b w:val="0"/>
                <w:bCs w:val="0"/>
                <w:i/>
                <w:iCs/>
                <w:color w:val="000000" w:themeColor="text1"/>
              </w:rPr>
              <w:t>Market housing</w:t>
            </w:r>
          </w:p>
        </w:tc>
        <w:tc>
          <w:tcPr>
            <w:tcW w:w="851" w:type="dxa"/>
            <w:noWrap/>
            <w:vAlign w:val="bottom"/>
          </w:tcPr>
          <w:p w14:paraId="5C753B9E" w14:textId="6E5791AF"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351</w:t>
            </w:r>
          </w:p>
        </w:tc>
        <w:tc>
          <w:tcPr>
            <w:tcW w:w="850" w:type="dxa"/>
            <w:noWrap/>
            <w:vAlign w:val="bottom"/>
          </w:tcPr>
          <w:p w14:paraId="187D1440" w14:textId="3E4484F1"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485</w:t>
            </w:r>
          </w:p>
        </w:tc>
        <w:tc>
          <w:tcPr>
            <w:tcW w:w="851" w:type="dxa"/>
            <w:noWrap/>
            <w:vAlign w:val="bottom"/>
          </w:tcPr>
          <w:p w14:paraId="117E9001" w14:textId="3353E995"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649</w:t>
            </w:r>
          </w:p>
        </w:tc>
        <w:tc>
          <w:tcPr>
            <w:tcW w:w="799" w:type="dxa"/>
            <w:noWrap/>
            <w:vAlign w:val="bottom"/>
          </w:tcPr>
          <w:p w14:paraId="3F67250B" w14:textId="44FEB7BE"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802</w:t>
            </w:r>
          </w:p>
        </w:tc>
      </w:tr>
      <w:tr w:rsidR="00C01F26" w:rsidRPr="00653146" w14:paraId="00859156" w14:textId="77777777" w:rsidTr="0056145F">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2086A8AF" w14:textId="5CFF8E42" w:rsidR="00C01F26" w:rsidRPr="008B3FF3" w:rsidRDefault="00C01F26" w:rsidP="00C01F26">
            <w:pPr>
              <w:rPr>
                <w:rFonts w:eastAsia="Times New Roman" w:cs="Segoe UI"/>
                <w:b w:val="0"/>
                <w:color w:val="000000"/>
              </w:rPr>
            </w:pPr>
            <w:r w:rsidRPr="00A020FF">
              <w:rPr>
                <w:rFonts w:cs="Segoe UI"/>
                <w:b w:val="0"/>
                <w:bCs w:val="0"/>
                <w:i/>
                <w:iCs/>
                <w:color w:val="000000" w:themeColor="text1"/>
              </w:rPr>
              <w:t>Affordable/social housing</w:t>
            </w:r>
          </w:p>
        </w:tc>
        <w:tc>
          <w:tcPr>
            <w:tcW w:w="851" w:type="dxa"/>
            <w:noWrap/>
            <w:vAlign w:val="bottom"/>
          </w:tcPr>
          <w:p w14:paraId="6901F7E5" w14:textId="773DF079"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62</w:t>
            </w:r>
          </w:p>
        </w:tc>
        <w:tc>
          <w:tcPr>
            <w:tcW w:w="850" w:type="dxa"/>
            <w:noWrap/>
            <w:vAlign w:val="bottom"/>
          </w:tcPr>
          <w:p w14:paraId="0B90007C" w14:textId="7A296FB6"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153</w:t>
            </w:r>
          </w:p>
        </w:tc>
        <w:tc>
          <w:tcPr>
            <w:tcW w:w="851" w:type="dxa"/>
            <w:noWrap/>
            <w:vAlign w:val="bottom"/>
          </w:tcPr>
          <w:p w14:paraId="2E6F44ED" w14:textId="47293EA2"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205</w:t>
            </w:r>
          </w:p>
        </w:tc>
        <w:tc>
          <w:tcPr>
            <w:tcW w:w="799" w:type="dxa"/>
            <w:noWrap/>
            <w:vAlign w:val="bottom"/>
          </w:tcPr>
          <w:p w14:paraId="7DB4148E" w14:textId="10F5AA2C"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253</w:t>
            </w:r>
          </w:p>
        </w:tc>
      </w:tr>
      <w:tr w:rsidR="00C01F26" w:rsidRPr="00653146" w14:paraId="0E755346"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F254C90" w14:textId="530920A7" w:rsidR="00C01F26" w:rsidRPr="008B3FF3" w:rsidRDefault="00C01F26" w:rsidP="00C01F26">
            <w:pPr>
              <w:rPr>
                <w:rFonts w:eastAsia="Times New Roman" w:cs="Segoe UI"/>
                <w:b w:val="0"/>
                <w:color w:val="000000"/>
              </w:rPr>
            </w:pPr>
            <w:r w:rsidRPr="00DA6893">
              <w:rPr>
                <w:rFonts w:eastAsia="Times New Roman" w:cs="Segoe UI"/>
                <w:b w:val="0"/>
                <w:color w:val="000000"/>
              </w:rPr>
              <w:t>Extra care housing</w:t>
            </w:r>
          </w:p>
        </w:tc>
        <w:tc>
          <w:tcPr>
            <w:tcW w:w="851" w:type="dxa"/>
            <w:noWrap/>
            <w:vAlign w:val="center"/>
          </w:tcPr>
          <w:p w14:paraId="74F6EC41" w14:textId="655473C0"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253</w:t>
            </w:r>
          </w:p>
        </w:tc>
        <w:tc>
          <w:tcPr>
            <w:tcW w:w="850" w:type="dxa"/>
            <w:noWrap/>
            <w:vAlign w:val="center"/>
          </w:tcPr>
          <w:p w14:paraId="3FD26AF1" w14:textId="5FFCB364"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372</w:t>
            </w:r>
          </w:p>
        </w:tc>
        <w:tc>
          <w:tcPr>
            <w:tcW w:w="851" w:type="dxa"/>
            <w:noWrap/>
            <w:vAlign w:val="center"/>
          </w:tcPr>
          <w:p w14:paraId="065D8263" w14:textId="13636B30"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487</w:t>
            </w:r>
          </w:p>
        </w:tc>
        <w:tc>
          <w:tcPr>
            <w:tcW w:w="799" w:type="dxa"/>
            <w:noWrap/>
            <w:vAlign w:val="center"/>
          </w:tcPr>
          <w:p w14:paraId="4C5FB37B" w14:textId="5C241917"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F684D">
              <w:rPr>
                <w:rFonts w:cs="Segoe UI"/>
                <w:color w:val="000000"/>
              </w:rPr>
              <w:t>594</w:t>
            </w:r>
          </w:p>
        </w:tc>
      </w:tr>
      <w:tr w:rsidR="00C01F26" w:rsidRPr="00653146" w14:paraId="0890340F" w14:textId="77777777" w:rsidTr="00C01F26">
        <w:trPr>
          <w:trHeight w:val="251"/>
        </w:trPr>
        <w:tc>
          <w:tcPr>
            <w:cnfStyle w:val="001000000000" w:firstRow="0" w:lastRow="0" w:firstColumn="1" w:lastColumn="0" w:oddVBand="0" w:evenVBand="0" w:oddHBand="0" w:evenHBand="0" w:firstRowFirstColumn="0" w:firstRowLastColumn="0" w:lastRowFirstColumn="0" w:lastRowLastColumn="0"/>
            <w:tcW w:w="5665" w:type="dxa"/>
            <w:vAlign w:val="center"/>
            <w:hideMark/>
          </w:tcPr>
          <w:p w14:paraId="460852E3" w14:textId="009BD246" w:rsidR="00C01F26" w:rsidRPr="008B3FF3" w:rsidRDefault="00C01F26" w:rsidP="00C01F26">
            <w:pPr>
              <w:rPr>
                <w:rFonts w:eastAsia="Times New Roman" w:cs="Segoe UI"/>
                <w:color w:val="000000"/>
              </w:rPr>
            </w:pPr>
            <w:r w:rsidRPr="00A020FF">
              <w:rPr>
                <w:rFonts w:cs="Segoe UI"/>
                <w:b w:val="0"/>
                <w:bCs w:val="0"/>
                <w:i/>
                <w:iCs/>
                <w:color w:val="000000" w:themeColor="text1"/>
              </w:rPr>
              <w:t>Market housing</w:t>
            </w:r>
          </w:p>
        </w:tc>
        <w:tc>
          <w:tcPr>
            <w:tcW w:w="851" w:type="dxa"/>
            <w:noWrap/>
            <w:vAlign w:val="bottom"/>
          </w:tcPr>
          <w:p w14:paraId="4860999E" w14:textId="74DE67B9"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189</w:t>
            </w:r>
          </w:p>
        </w:tc>
        <w:tc>
          <w:tcPr>
            <w:tcW w:w="850" w:type="dxa"/>
            <w:noWrap/>
            <w:vAlign w:val="bottom"/>
          </w:tcPr>
          <w:p w14:paraId="3CF2235B" w14:textId="133E0911"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264</w:t>
            </w:r>
          </w:p>
        </w:tc>
        <w:tc>
          <w:tcPr>
            <w:tcW w:w="851" w:type="dxa"/>
            <w:noWrap/>
            <w:vAlign w:val="bottom"/>
          </w:tcPr>
          <w:p w14:paraId="3043358C" w14:textId="4DEE7C8F"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345</w:t>
            </w:r>
          </w:p>
        </w:tc>
        <w:tc>
          <w:tcPr>
            <w:tcW w:w="799" w:type="dxa"/>
            <w:noWrap/>
            <w:vAlign w:val="bottom"/>
          </w:tcPr>
          <w:p w14:paraId="1D6A0D62" w14:textId="512D5A4E"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421</w:t>
            </w:r>
          </w:p>
        </w:tc>
      </w:tr>
      <w:tr w:rsidR="00C01F26" w:rsidRPr="00653146" w14:paraId="790A379F" w14:textId="77777777" w:rsidTr="0056145F">
        <w:trPr>
          <w:trHeight w:val="288"/>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1F29D38E" w14:textId="78EB74F6" w:rsidR="00C01F26" w:rsidRPr="008B3FF3" w:rsidRDefault="00C01F26" w:rsidP="00C01F26">
            <w:pPr>
              <w:rPr>
                <w:rFonts w:eastAsia="Times New Roman" w:cs="Segoe UI"/>
                <w:b w:val="0"/>
                <w:color w:val="000000"/>
              </w:rPr>
            </w:pPr>
            <w:r w:rsidRPr="00A020FF">
              <w:rPr>
                <w:rFonts w:cs="Segoe UI"/>
                <w:b w:val="0"/>
                <w:bCs w:val="0"/>
                <w:i/>
                <w:iCs/>
                <w:color w:val="000000" w:themeColor="text1"/>
              </w:rPr>
              <w:t>Affordable/social housing</w:t>
            </w:r>
          </w:p>
        </w:tc>
        <w:tc>
          <w:tcPr>
            <w:tcW w:w="851" w:type="dxa"/>
            <w:noWrap/>
            <w:vAlign w:val="bottom"/>
          </w:tcPr>
          <w:p w14:paraId="22A5B997" w14:textId="31F52DCA"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64</w:t>
            </w:r>
          </w:p>
        </w:tc>
        <w:tc>
          <w:tcPr>
            <w:tcW w:w="850" w:type="dxa"/>
            <w:noWrap/>
            <w:vAlign w:val="bottom"/>
          </w:tcPr>
          <w:p w14:paraId="4ACDA8E0" w14:textId="2F9CEE2C"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109</w:t>
            </w:r>
          </w:p>
        </w:tc>
        <w:tc>
          <w:tcPr>
            <w:tcW w:w="851" w:type="dxa"/>
            <w:noWrap/>
            <w:vAlign w:val="bottom"/>
          </w:tcPr>
          <w:p w14:paraId="4ED47D1B" w14:textId="22F82673"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142</w:t>
            </w:r>
          </w:p>
        </w:tc>
        <w:tc>
          <w:tcPr>
            <w:tcW w:w="799" w:type="dxa"/>
            <w:noWrap/>
            <w:vAlign w:val="bottom"/>
          </w:tcPr>
          <w:p w14:paraId="48D04595" w14:textId="6AA1A948"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173</w:t>
            </w:r>
          </w:p>
        </w:tc>
      </w:tr>
      <w:tr w:rsidR="00C01F26" w:rsidRPr="00653146" w14:paraId="18F83044"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7A61462A" w14:textId="56E81D3A" w:rsidR="00C01F26" w:rsidRPr="00DA6893" w:rsidRDefault="00C01F26" w:rsidP="00C01F26">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51" w:type="dxa"/>
            <w:noWrap/>
            <w:vAlign w:val="center"/>
          </w:tcPr>
          <w:p w14:paraId="00CDA54F" w14:textId="21B60D65"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66</w:t>
            </w:r>
          </w:p>
        </w:tc>
        <w:tc>
          <w:tcPr>
            <w:tcW w:w="850" w:type="dxa"/>
            <w:noWrap/>
            <w:vAlign w:val="center"/>
          </w:tcPr>
          <w:p w14:paraId="6C4B787A" w14:textId="602C8E91"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119</w:t>
            </w:r>
          </w:p>
        </w:tc>
        <w:tc>
          <w:tcPr>
            <w:tcW w:w="851" w:type="dxa"/>
            <w:noWrap/>
            <w:vAlign w:val="center"/>
          </w:tcPr>
          <w:p w14:paraId="2659C3AE" w14:textId="28663754"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127</w:t>
            </w:r>
          </w:p>
        </w:tc>
        <w:tc>
          <w:tcPr>
            <w:tcW w:w="799" w:type="dxa"/>
            <w:noWrap/>
            <w:vAlign w:val="center"/>
          </w:tcPr>
          <w:p w14:paraId="5CB4A3AE" w14:textId="74656582" w:rsidR="00C01F26"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139</w:t>
            </w:r>
          </w:p>
        </w:tc>
      </w:tr>
      <w:tr w:rsidR="00C01F26" w:rsidRPr="00653146" w14:paraId="3192E3E4"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3009B2E1" w14:textId="70F41DD1" w:rsidR="00C01F26" w:rsidRPr="00DA6893" w:rsidRDefault="00C01F26" w:rsidP="00C01F26">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51" w:type="dxa"/>
            <w:noWrap/>
            <w:vAlign w:val="center"/>
          </w:tcPr>
          <w:p w14:paraId="7F202E16" w14:textId="6028C2DA"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17</w:t>
            </w:r>
          </w:p>
        </w:tc>
        <w:tc>
          <w:tcPr>
            <w:tcW w:w="850" w:type="dxa"/>
            <w:noWrap/>
            <w:vAlign w:val="center"/>
          </w:tcPr>
          <w:p w14:paraId="109505B8" w14:textId="16C7FCA4"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65</w:t>
            </w:r>
          </w:p>
        </w:tc>
        <w:tc>
          <w:tcPr>
            <w:tcW w:w="851" w:type="dxa"/>
            <w:noWrap/>
            <w:vAlign w:val="center"/>
          </w:tcPr>
          <w:p w14:paraId="400923E8" w14:textId="1133D215"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99</w:t>
            </w:r>
          </w:p>
        </w:tc>
        <w:tc>
          <w:tcPr>
            <w:tcW w:w="799" w:type="dxa"/>
            <w:noWrap/>
            <w:vAlign w:val="center"/>
          </w:tcPr>
          <w:p w14:paraId="39B360BC" w14:textId="0C0F3371" w:rsidR="00C01F26"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138</w:t>
            </w:r>
          </w:p>
        </w:tc>
      </w:tr>
      <w:tr w:rsidR="00C01F26" w:rsidRPr="00653146" w14:paraId="163D80D8"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6934D439" w14:textId="3E35384A" w:rsidR="00C01F26" w:rsidRPr="00DA6893" w:rsidRDefault="00C01F26" w:rsidP="00C01F26">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851" w:type="dxa"/>
            <w:noWrap/>
            <w:vAlign w:val="center"/>
          </w:tcPr>
          <w:p w14:paraId="2ABE8B3D" w14:textId="77777777"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0" w:type="dxa"/>
            <w:noWrap/>
            <w:vAlign w:val="center"/>
          </w:tcPr>
          <w:p w14:paraId="6AF078A7" w14:textId="77777777"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1" w:type="dxa"/>
            <w:noWrap/>
            <w:vAlign w:val="center"/>
          </w:tcPr>
          <w:p w14:paraId="2651822D" w14:textId="77777777"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799" w:type="dxa"/>
            <w:noWrap/>
            <w:vAlign w:val="center"/>
          </w:tcPr>
          <w:p w14:paraId="1FFBB438" w14:textId="77777777" w:rsidR="00C01F26"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r>
      <w:tr w:rsidR="00C01F26" w:rsidRPr="00653146" w14:paraId="00D236F7"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2EF70A1A" w14:textId="1ABD383D" w:rsidR="00C01F26" w:rsidRPr="00DA6893" w:rsidRDefault="00C01F26" w:rsidP="00C01F26">
            <w:pPr>
              <w:rPr>
                <w:rFonts w:eastAsia="Times New Roman" w:cs="Segoe UI"/>
                <w:color w:val="000000"/>
              </w:rPr>
            </w:pPr>
            <w:r w:rsidRPr="00DA6893">
              <w:rPr>
                <w:rFonts w:eastAsia="Times New Roman" w:cs="Segoe UI"/>
                <w:b w:val="0"/>
                <w:color w:val="000000"/>
              </w:rPr>
              <w:t>Supported housing</w:t>
            </w:r>
          </w:p>
        </w:tc>
        <w:tc>
          <w:tcPr>
            <w:tcW w:w="851" w:type="dxa"/>
            <w:noWrap/>
            <w:vAlign w:val="center"/>
          </w:tcPr>
          <w:p w14:paraId="564B657B" w14:textId="68234F54"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53</w:t>
            </w:r>
          </w:p>
        </w:tc>
        <w:tc>
          <w:tcPr>
            <w:tcW w:w="850" w:type="dxa"/>
            <w:noWrap/>
            <w:vAlign w:val="center"/>
          </w:tcPr>
          <w:p w14:paraId="2580F7F3" w14:textId="2DA73B2F"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54</w:t>
            </w:r>
          </w:p>
        </w:tc>
        <w:tc>
          <w:tcPr>
            <w:tcW w:w="851" w:type="dxa"/>
            <w:noWrap/>
            <w:vAlign w:val="center"/>
          </w:tcPr>
          <w:p w14:paraId="5FB4FE11" w14:textId="0396429C" w:rsidR="00C01F26" w:rsidRPr="002F684D"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2F684D">
              <w:rPr>
                <w:rFonts w:cs="Segoe UI"/>
                <w:color w:val="000000"/>
              </w:rPr>
              <w:t>55</w:t>
            </w:r>
          </w:p>
        </w:tc>
        <w:tc>
          <w:tcPr>
            <w:tcW w:w="799" w:type="dxa"/>
            <w:noWrap/>
            <w:vAlign w:val="center"/>
          </w:tcPr>
          <w:p w14:paraId="3D83B562" w14:textId="3686078E" w:rsidR="00C01F26" w:rsidRDefault="00C01F26" w:rsidP="00C01F26">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w:t>
            </w:r>
          </w:p>
        </w:tc>
      </w:tr>
    </w:tbl>
    <w:p w14:paraId="173172C8" w14:textId="68C2D3D9"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4774686C" w14:textId="4DA4EE72" w:rsidR="003633EA" w:rsidRDefault="003633EA">
      <w:pPr>
        <w:rPr>
          <w:rFonts w:ascii="Segoe UI" w:hAnsi="Segoe UI" w:cs="Segoe UI"/>
          <w:sz w:val="22"/>
          <w:szCs w:val="22"/>
        </w:rPr>
      </w:pPr>
    </w:p>
    <w:p w14:paraId="4B5C5944" w14:textId="77777777" w:rsidR="003633EA" w:rsidRDefault="003633EA">
      <w:pPr>
        <w:rPr>
          <w:rFonts w:ascii="Segoe UI" w:hAnsi="Segoe UI" w:cs="Segoe UI"/>
          <w:sz w:val="22"/>
          <w:szCs w:val="22"/>
        </w:rPr>
      </w:pPr>
      <w:r>
        <w:rPr>
          <w:rFonts w:ascii="Segoe UI" w:hAnsi="Segoe UI" w:cs="Segoe UI"/>
          <w:sz w:val="22"/>
          <w:szCs w:val="22"/>
        </w:rPr>
        <w:br w:type="page"/>
      </w:r>
    </w:p>
    <w:p w14:paraId="6823D0DF" w14:textId="162CD8AF" w:rsidR="00A84FC2" w:rsidRDefault="00A84FC2" w:rsidP="00A84FC2">
      <w:pPr>
        <w:pStyle w:val="Caption"/>
      </w:pPr>
      <w:r>
        <w:lastRenderedPageBreak/>
        <w:t xml:space="preserve">Table </w:t>
      </w:r>
      <w:fldSimple w:instr=" SEQ Table \* ARABIC ">
        <w:r w:rsidR="00971C60">
          <w:rPr>
            <w:noProof/>
          </w:rPr>
          <w:t>6</w:t>
        </w:r>
      </w:fldSimple>
      <w:r>
        <w:t xml:space="preserve">: </w:t>
      </w:r>
      <w:r w:rsidR="002F684D">
        <w:t>C</w:t>
      </w:r>
      <w:r>
        <w:t xml:space="preserve">helmsford: </w:t>
      </w:r>
      <w:r w:rsidRPr="008F76F9">
        <w:t xml:space="preserve">Estimated need for supported and specialist housing and accommodation for the </w:t>
      </w:r>
      <w:r w:rsidR="009A4F3E">
        <w:t>population groups</w:t>
      </w:r>
      <w:r w:rsidRPr="008F76F9">
        <w:t xml:space="preserve"> </w:t>
      </w:r>
      <w:r w:rsidR="00CE3301">
        <w:t xml:space="preserve">covered over </w:t>
      </w:r>
      <w:r w:rsidRPr="008F76F9">
        <w:t>the period to 2044</w:t>
      </w:r>
      <w:r w:rsidR="00BE0BFC">
        <w:t xml:space="preserve"> </w:t>
      </w:r>
      <w:r w:rsidR="00BE0BFC" w:rsidRPr="00BE0BFC">
        <w:t>(units/dwellings)</w:t>
      </w:r>
    </w:p>
    <w:tbl>
      <w:tblPr>
        <w:tblStyle w:val="GridTable5Dark-Accent4"/>
        <w:tblW w:w="0" w:type="auto"/>
        <w:tblLook w:val="04A0" w:firstRow="1" w:lastRow="0" w:firstColumn="1" w:lastColumn="0" w:noHBand="0" w:noVBand="1"/>
      </w:tblPr>
      <w:tblGrid>
        <w:gridCol w:w="5665"/>
        <w:gridCol w:w="851"/>
        <w:gridCol w:w="850"/>
        <w:gridCol w:w="851"/>
        <w:gridCol w:w="799"/>
      </w:tblGrid>
      <w:tr w:rsidR="006934D1" w:rsidRPr="00653146" w14:paraId="4E91F668" w14:textId="77777777" w:rsidTr="008F0B0E">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665" w:type="dxa"/>
            <w:shd w:val="clear" w:color="auto" w:fill="FBCAD0"/>
            <w:noWrap/>
            <w:hideMark/>
          </w:tcPr>
          <w:p w14:paraId="77C38292" w14:textId="60ED14B0" w:rsidR="00A84FC2" w:rsidRPr="008B3FF3" w:rsidRDefault="009A4F3E" w:rsidP="00DC05B9">
            <w:pPr>
              <w:rPr>
                <w:rFonts w:eastAsia="Times New Roman" w:cs="Segoe UI"/>
                <w:color w:val="000000"/>
              </w:rPr>
            </w:pPr>
            <w:r>
              <w:rPr>
                <w:rFonts w:eastAsia="Times New Roman" w:cs="Segoe UI"/>
                <w:color w:val="000000"/>
              </w:rPr>
              <w:t>Population groups</w:t>
            </w:r>
          </w:p>
        </w:tc>
        <w:tc>
          <w:tcPr>
            <w:tcW w:w="851" w:type="dxa"/>
            <w:shd w:val="clear" w:color="auto" w:fill="FBCAD0"/>
            <w:noWrap/>
            <w:hideMark/>
          </w:tcPr>
          <w:p w14:paraId="22750D02"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850" w:type="dxa"/>
            <w:shd w:val="clear" w:color="auto" w:fill="FBCAD0"/>
            <w:noWrap/>
            <w:hideMark/>
          </w:tcPr>
          <w:p w14:paraId="7F80C3D7"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851" w:type="dxa"/>
            <w:shd w:val="clear" w:color="auto" w:fill="FBCAD0"/>
            <w:noWrap/>
            <w:hideMark/>
          </w:tcPr>
          <w:p w14:paraId="09E5FF34"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799" w:type="dxa"/>
            <w:shd w:val="clear" w:color="auto" w:fill="FBCAD0"/>
            <w:noWrap/>
            <w:hideMark/>
          </w:tcPr>
          <w:p w14:paraId="577C172D"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32170E93"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0A6E48C" w14:textId="164A4514"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851" w:type="dxa"/>
            <w:noWrap/>
            <w:vAlign w:val="center"/>
            <w:hideMark/>
          </w:tcPr>
          <w:p w14:paraId="2D9AB6DC"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hideMark/>
          </w:tcPr>
          <w:p w14:paraId="2365F442"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195855C1"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6CDE956B"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DAB854E"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3996FC0A" w14:textId="2ABEA2CF"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704FCEEA" w14:textId="335D23EE"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13</w:t>
            </w:r>
          </w:p>
        </w:tc>
        <w:tc>
          <w:tcPr>
            <w:tcW w:w="850" w:type="dxa"/>
            <w:noWrap/>
            <w:vAlign w:val="center"/>
          </w:tcPr>
          <w:p w14:paraId="40C1EB8E" w14:textId="6381480E"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25</w:t>
            </w:r>
          </w:p>
        </w:tc>
        <w:tc>
          <w:tcPr>
            <w:tcW w:w="851" w:type="dxa"/>
            <w:noWrap/>
            <w:vAlign w:val="center"/>
          </w:tcPr>
          <w:p w14:paraId="6A768CDC" w14:textId="7707D028"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38</w:t>
            </w:r>
          </w:p>
        </w:tc>
        <w:tc>
          <w:tcPr>
            <w:tcW w:w="799" w:type="dxa"/>
            <w:noWrap/>
            <w:vAlign w:val="center"/>
          </w:tcPr>
          <w:p w14:paraId="6106D1CD" w14:textId="70B9AB28"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05C74FA2"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825E764" w14:textId="23B3BC1B"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851" w:type="dxa"/>
            <w:noWrap/>
            <w:vAlign w:val="center"/>
          </w:tcPr>
          <w:p w14:paraId="012AA9F2" w14:textId="62D9D113"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1</w:t>
            </w:r>
          </w:p>
        </w:tc>
        <w:tc>
          <w:tcPr>
            <w:tcW w:w="850" w:type="dxa"/>
            <w:noWrap/>
            <w:vAlign w:val="center"/>
          </w:tcPr>
          <w:p w14:paraId="5CC64862" w14:textId="2515CE96"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3</w:t>
            </w:r>
          </w:p>
        </w:tc>
        <w:tc>
          <w:tcPr>
            <w:tcW w:w="851" w:type="dxa"/>
            <w:noWrap/>
            <w:vAlign w:val="center"/>
          </w:tcPr>
          <w:p w14:paraId="3DD3BC88" w14:textId="1C1DAD43"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4</w:t>
            </w:r>
          </w:p>
        </w:tc>
        <w:tc>
          <w:tcPr>
            <w:tcW w:w="799" w:type="dxa"/>
            <w:noWrap/>
            <w:vAlign w:val="center"/>
          </w:tcPr>
          <w:p w14:paraId="7EF4860B" w14:textId="6D2E2297"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500D6D9E"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A46A23D" w14:textId="6E5A142F"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851" w:type="dxa"/>
            <w:noWrap/>
            <w:vAlign w:val="center"/>
          </w:tcPr>
          <w:p w14:paraId="12CAD455"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0A407003"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6515E03B"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34819AB"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A50436D"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vAlign w:val="bottom"/>
            <w:hideMark/>
          </w:tcPr>
          <w:p w14:paraId="2E331E97" w14:textId="7A3A82A9"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51" w:type="dxa"/>
            <w:noWrap/>
            <w:vAlign w:val="center"/>
          </w:tcPr>
          <w:p w14:paraId="7A2958AD" w14:textId="54B826A4"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21</w:t>
            </w:r>
          </w:p>
        </w:tc>
        <w:tc>
          <w:tcPr>
            <w:tcW w:w="850" w:type="dxa"/>
            <w:noWrap/>
            <w:vAlign w:val="center"/>
          </w:tcPr>
          <w:p w14:paraId="1F3BCC2D" w14:textId="1820BA05"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5414A068" w14:textId="5083AF3C"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365A8941" w14:textId="31565839"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1BFB9BFD"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vAlign w:val="bottom"/>
            <w:hideMark/>
          </w:tcPr>
          <w:p w14:paraId="04378B03" w14:textId="4F8B60EB"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51" w:type="dxa"/>
            <w:noWrap/>
            <w:vAlign w:val="center"/>
          </w:tcPr>
          <w:p w14:paraId="61DCA078" w14:textId="7C05A40C"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3</w:t>
            </w:r>
            <w:r w:rsidR="00FD0E2C">
              <w:rPr>
                <w:rFonts w:cs="Segoe UI"/>
                <w:color w:val="000000"/>
              </w:rPr>
              <w:t>5</w:t>
            </w:r>
          </w:p>
        </w:tc>
        <w:tc>
          <w:tcPr>
            <w:tcW w:w="850" w:type="dxa"/>
            <w:noWrap/>
            <w:vAlign w:val="center"/>
          </w:tcPr>
          <w:p w14:paraId="68050624" w14:textId="4206E628"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23C97829" w14:textId="1DB860D4"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031371A6" w14:textId="456765C1"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FA2782C"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E9BF29C" w14:textId="1C0097A4"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851" w:type="dxa"/>
            <w:noWrap/>
            <w:vAlign w:val="center"/>
          </w:tcPr>
          <w:p w14:paraId="5FB70FE7"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0CEA0AD4"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9AE2ECD"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7A462265"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036AC2E"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6E91703" w14:textId="60CCE4EA"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851" w:type="dxa"/>
            <w:noWrap/>
            <w:vAlign w:val="center"/>
          </w:tcPr>
          <w:p w14:paraId="77249EA2" w14:textId="069199FB"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1</w:t>
            </w:r>
            <w:r w:rsidR="00FD0E2C">
              <w:rPr>
                <w:rFonts w:cs="Segoe UI"/>
                <w:color w:val="000000"/>
              </w:rPr>
              <w:t>3</w:t>
            </w:r>
          </w:p>
        </w:tc>
        <w:tc>
          <w:tcPr>
            <w:tcW w:w="850" w:type="dxa"/>
            <w:noWrap/>
            <w:vAlign w:val="center"/>
          </w:tcPr>
          <w:p w14:paraId="52E6B72B" w14:textId="2D1E2E37"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780DD272" w14:textId="188912BE"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454F59D9" w14:textId="7A1017F6"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0767449A"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C782C17" w14:textId="7EC2C01B"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851" w:type="dxa"/>
            <w:noWrap/>
            <w:vAlign w:val="center"/>
          </w:tcPr>
          <w:p w14:paraId="49403DDB"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4091C9AF"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33F31139"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0EE87899"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668A627F"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FBF7235" w14:textId="05A9CC89"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0E8D1FD1" w14:textId="452415A6"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4</w:t>
            </w:r>
          </w:p>
        </w:tc>
        <w:tc>
          <w:tcPr>
            <w:tcW w:w="850" w:type="dxa"/>
            <w:noWrap/>
            <w:vAlign w:val="center"/>
          </w:tcPr>
          <w:p w14:paraId="570A501E" w14:textId="283897A0"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7</w:t>
            </w:r>
          </w:p>
        </w:tc>
        <w:tc>
          <w:tcPr>
            <w:tcW w:w="851" w:type="dxa"/>
            <w:noWrap/>
            <w:vAlign w:val="center"/>
          </w:tcPr>
          <w:p w14:paraId="41B07BC5" w14:textId="71360946"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11</w:t>
            </w:r>
          </w:p>
        </w:tc>
        <w:tc>
          <w:tcPr>
            <w:tcW w:w="799" w:type="dxa"/>
            <w:noWrap/>
            <w:vAlign w:val="center"/>
          </w:tcPr>
          <w:p w14:paraId="2A890B7C" w14:textId="23FFCE21"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0F3D1BF0"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5F182CB" w14:textId="657C0D34"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851" w:type="dxa"/>
            <w:noWrap/>
            <w:vAlign w:val="center"/>
          </w:tcPr>
          <w:p w14:paraId="7D338BB8" w14:textId="05220D4B"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14</w:t>
            </w:r>
          </w:p>
        </w:tc>
        <w:tc>
          <w:tcPr>
            <w:tcW w:w="850" w:type="dxa"/>
            <w:noWrap/>
            <w:vAlign w:val="center"/>
          </w:tcPr>
          <w:p w14:paraId="3D841A37" w14:textId="4084772E"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0FEE79F0" w14:textId="19A6C732"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4AC8AA61" w14:textId="2E877249"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EF92823"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665" w:type="dxa"/>
            <w:hideMark/>
          </w:tcPr>
          <w:p w14:paraId="366591B7" w14:textId="7EAB3F4B"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851" w:type="dxa"/>
            <w:noWrap/>
            <w:vAlign w:val="center"/>
          </w:tcPr>
          <w:p w14:paraId="7193F6EA"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54745C41"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F03FD29"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2713D5AD"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69FB991"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7859BD5" w14:textId="6D735ECC"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851" w:type="dxa"/>
            <w:noWrap/>
            <w:vAlign w:val="center"/>
          </w:tcPr>
          <w:p w14:paraId="5BB82167" w14:textId="6F8D40D1"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247</w:t>
            </w:r>
          </w:p>
        </w:tc>
        <w:tc>
          <w:tcPr>
            <w:tcW w:w="850" w:type="dxa"/>
            <w:noWrap/>
            <w:vAlign w:val="center"/>
          </w:tcPr>
          <w:p w14:paraId="41E66354" w14:textId="2873FC4B"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261</w:t>
            </w:r>
          </w:p>
        </w:tc>
        <w:tc>
          <w:tcPr>
            <w:tcW w:w="851" w:type="dxa"/>
            <w:noWrap/>
            <w:vAlign w:val="center"/>
          </w:tcPr>
          <w:p w14:paraId="3E7D7178" w14:textId="6D6E7F23"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272</w:t>
            </w:r>
          </w:p>
        </w:tc>
        <w:tc>
          <w:tcPr>
            <w:tcW w:w="799" w:type="dxa"/>
            <w:noWrap/>
            <w:vAlign w:val="center"/>
          </w:tcPr>
          <w:p w14:paraId="6D76EE45" w14:textId="64C03A9B"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283</w:t>
            </w:r>
          </w:p>
        </w:tc>
      </w:tr>
      <w:tr w:rsidR="00BE0BFC" w:rsidRPr="00653146" w14:paraId="56BDBB5C"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389EA3C0" w14:textId="2D7FDED0"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51" w:type="dxa"/>
            <w:noWrap/>
            <w:vAlign w:val="center"/>
          </w:tcPr>
          <w:p w14:paraId="38FCDFCE" w14:textId="1E49ECF4"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5</w:t>
            </w:r>
          </w:p>
        </w:tc>
        <w:tc>
          <w:tcPr>
            <w:tcW w:w="850" w:type="dxa"/>
            <w:noWrap/>
            <w:vAlign w:val="center"/>
          </w:tcPr>
          <w:p w14:paraId="5822C09E" w14:textId="3CA5A171"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10</w:t>
            </w:r>
          </w:p>
        </w:tc>
        <w:tc>
          <w:tcPr>
            <w:tcW w:w="851" w:type="dxa"/>
            <w:noWrap/>
            <w:vAlign w:val="center"/>
          </w:tcPr>
          <w:p w14:paraId="484464FC" w14:textId="624353E8"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14</w:t>
            </w:r>
          </w:p>
        </w:tc>
        <w:tc>
          <w:tcPr>
            <w:tcW w:w="799" w:type="dxa"/>
            <w:noWrap/>
            <w:vAlign w:val="center"/>
          </w:tcPr>
          <w:p w14:paraId="02E2ED7E" w14:textId="05B0F561"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5F3EADCE"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7C9A84B" w14:textId="40B1134E"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851" w:type="dxa"/>
            <w:noWrap/>
            <w:vAlign w:val="center"/>
          </w:tcPr>
          <w:p w14:paraId="1E4A16FF"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1B60EEA2"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70AF86F4"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8D93122"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8635CA2"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029EAA7B" w14:textId="47D0FC51"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851" w:type="dxa"/>
            <w:noWrap/>
            <w:vAlign w:val="center"/>
          </w:tcPr>
          <w:p w14:paraId="1BFEE0B7" w14:textId="06538D82"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0" w:type="dxa"/>
            <w:noWrap/>
            <w:vAlign w:val="center"/>
          </w:tcPr>
          <w:p w14:paraId="1BFF9085" w14:textId="191C9682"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36580619" w14:textId="7D545396"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69EEC75E" w14:textId="51FBEBE4" w:rsidR="00BE0BFC" w:rsidRPr="0068303C"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E47604E"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6E57383" w14:textId="59C3C869"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851" w:type="dxa"/>
            <w:noWrap/>
            <w:vAlign w:val="center"/>
          </w:tcPr>
          <w:p w14:paraId="0B8D5F6E"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4992B595"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1C4CFEEE"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50DCB638" w14:textId="77777777"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5918156"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34661A2" w14:textId="6F32884E"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851" w:type="dxa"/>
            <w:noWrap/>
            <w:vAlign w:val="center"/>
          </w:tcPr>
          <w:p w14:paraId="4E1C60C3" w14:textId="181708FE"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561</w:t>
            </w:r>
          </w:p>
        </w:tc>
        <w:tc>
          <w:tcPr>
            <w:tcW w:w="850" w:type="dxa"/>
            <w:noWrap/>
            <w:vAlign w:val="center"/>
          </w:tcPr>
          <w:p w14:paraId="31B8FBAC" w14:textId="6B8933E4"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941</w:t>
            </w:r>
          </w:p>
        </w:tc>
        <w:tc>
          <w:tcPr>
            <w:tcW w:w="851" w:type="dxa"/>
            <w:noWrap/>
            <w:vAlign w:val="center"/>
          </w:tcPr>
          <w:p w14:paraId="209BBF5E" w14:textId="3DF63C7D"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1,316</w:t>
            </w:r>
          </w:p>
        </w:tc>
        <w:tc>
          <w:tcPr>
            <w:tcW w:w="799" w:type="dxa"/>
            <w:noWrap/>
            <w:vAlign w:val="center"/>
          </w:tcPr>
          <w:p w14:paraId="12093060" w14:textId="5B03BDC6" w:rsidR="00BE0BFC" w:rsidRPr="0068303C"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1,681</w:t>
            </w:r>
          </w:p>
        </w:tc>
      </w:tr>
      <w:tr w:rsidR="00D76269" w:rsidRPr="00653146" w14:paraId="4285FCB0" w14:textId="77777777" w:rsidTr="00DB57AE">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3A1B6508" w14:textId="6BE72495" w:rsidR="00D76269" w:rsidRPr="008B3FF3" w:rsidRDefault="00D76269" w:rsidP="00D76269">
            <w:pPr>
              <w:rPr>
                <w:rFonts w:eastAsia="Times New Roman" w:cs="Segoe UI"/>
                <w:b w:val="0"/>
                <w:color w:val="000000"/>
              </w:rPr>
            </w:pPr>
            <w:r w:rsidRPr="00A020FF">
              <w:rPr>
                <w:rFonts w:cs="Segoe UI"/>
                <w:b w:val="0"/>
                <w:bCs w:val="0"/>
                <w:i/>
                <w:iCs/>
                <w:color w:val="000000" w:themeColor="text1"/>
              </w:rPr>
              <w:t>Market housing</w:t>
            </w:r>
          </w:p>
        </w:tc>
        <w:tc>
          <w:tcPr>
            <w:tcW w:w="851" w:type="dxa"/>
            <w:noWrap/>
            <w:vAlign w:val="bottom"/>
          </w:tcPr>
          <w:p w14:paraId="47FFC4DD" w14:textId="6F3159BA"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442</w:t>
            </w:r>
          </w:p>
        </w:tc>
        <w:tc>
          <w:tcPr>
            <w:tcW w:w="850" w:type="dxa"/>
            <w:noWrap/>
            <w:vAlign w:val="bottom"/>
          </w:tcPr>
          <w:p w14:paraId="3A302DC6" w14:textId="2C1E9270"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638</w:t>
            </w:r>
          </w:p>
        </w:tc>
        <w:tc>
          <w:tcPr>
            <w:tcW w:w="851" w:type="dxa"/>
            <w:noWrap/>
            <w:vAlign w:val="bottom"/>
          </w:tcPr>
          <w:p w14:paraId="6558D673" w14:textId="7A2F5D17"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893</w:t>
            </w:r>
          </w:p>
        </w:tc>
        <w:tc>
          <w:tcPr>
            <w:tcW w:w="799" w:type="dxa"/>
            <w:noWrap/>
            <w:vAlign w:val="bottom"/>
          </w:tcPr>
          <w:p w14:paraId="1C27EB99" w14:textId="27F8301E"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1,140</w:t>
            </w:r>
          </w:p>
        </w:tc>
      </w:tr>
      <w:tr w:rsidR="00D76269" w:rsidRPr="00653146" w14:paraId="5263BC85" w14:textId="77777777" w:rsidTr="00DB57AE">
        <w:trPr>
          <w:trHeight w:val="300"/>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293BB6F1" w14:textId="6FBCF8E0" w:rsidR="00D76269" w:rsidRPr="008B3FF3" w:rsidRDefault="00D76269" w:rsidP="00D76269">
            <w:pPr>
              <w:rPr>
                <w:rFonts w:eastAsia="Times New Roman" w:cs="Segoe UI"/>
                <w:b w:val="0"/>
                <w:color w:val="000000"/>
              </w:rPr>
            </w:pPr>
            <w:r w:rsidRPr="00A020FF">
              <w:rPr>
                <w:rFonts w:cs="Segoe UI"/>
                <w:b w:val="0"/>
                <w:bCs w:val="0"/>
                <w:i/>
                <w:iCs/>
                <w:color w:val="000000" w:themeColor="text1"/>
              </w:rPr>
              <w:t>Affordable/social housing</w:t>
            </w:r>
          </w:p>
        </w:tc>
        <w:tc>
          <w:tcPr>
            <w:tcW w:w="851" w:type="dxa"/>
            <w:noWrap/>
            <w:vAlign w:val="bottom"/>
          </w:tcPr>
          <w:p w14:paraId="72E60E92" w14:textId="27A64B92" w:rsidR="00D76269" w:rsidRPr="0068303C" w:rsidRDefault="00D76269" w:rsidP="00D7626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119</w:t>
            </w:r>
          </w:p>
        </w:tc>
        <w:tc>
          <w:tcPr>
            <w:tcW w:w="850" w:type="dxa"/>
            <w:noWrap/>
            <w:vAlign w:val="bottom"/>
          </w:tcPr>
          <w:p w14:paraId="7EC9DAC4" w14:textId="781BF825"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303</w:t>
            </w:r>
          </w:p>
        </w:tc>
        <w:tc>
          <w:tcPr>
            <w:tcW w:w="851" w:type="dxa"/>
            <w:noWrap/>
            <w:vAlign w:val="bottom"/>
          </w:tcPr>
          <w:p w14:paraId="20DA886B" w14:textId="29EB8CCC"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424</w:t>
            </w:r>
          </w:p>
        </w:tc>
        <w:tc>
          <w:tcPr>
            <w:tcW w:w="799" w:type="dxa"/>
            <w:noWrap/>
            <w:vAlign w:val="bottom"/>
          </w:tcPr>
          <w:p w14:paraId="7AB0240B" w14:textId="2BEA57B5"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541</w:t>
            </w:r>
          </w:p>
        </w:tc>
      </w:tr>
      <w:tr w:rsidR="00D76269" w:rsidRPr="00653146" w14:paraId="05F1BBAB"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7442457" w14:textId="4AE45EE7" w:rsidR="00D76269" w:rsidRPr="008B3FF3" w:rsidRDefault="00D76269" w:rsidP="00D76269">
            <w:pPr>
              <w:rPr>
                <w:rFonts w:eastAsia="Times New Roman" w:cs="Segoe UI"/>
                <w:b w:val="0"/>
                <w:color w:val="000000"/>
              </w:rPr>
            </w:pPr>
            <w:r w:rsidRPr="00DA6893">
              <w:rPr>
                <w:rFonts w:eastAsia="Times New Roman" w:cs="Segoe UI"/>
                <w:b w:val="0"/>
                <w:color w:val="000000"/>
              </w:rPr>
              <w:t>Extra care housing</w:t>
            </w:r>
          </w:p>
        </w:tc>
        <w:tc>
          <w:tcPr>
            <w:tcW w:w="851" w:type="dxa"/>
            <w:noWrap/>
            <w:vAlign w:val="center"/>
          </w:tcPr>
          <w:p w14:paraId="6C32F844" w14:textId="11277D3F"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390</w:t>
            </w:r>
          </w:p>
        </w:tc>
        <w:tc>
          <w:tcPr>
            <w:tcW w:w="850" w:type="dxa"/>
            <w:noWrap/>
            <w:vAlign w:val="center"/>
          </w:tcPr>
          <w:p w14:paraId="7A6B40A9" w14:textId="1C7D6955"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591</w:t>
            </w:r>
          </w:p>
        </w:tc>
        <w:tc>
          <w:tcPr>
            <w:tcW w:w="851" w:type="dxa"/>
            <w:noWrap/>
            <w:vAlign w:val="center"/>
          </w:tcPr>
          <w:p w14:paraId="7F9C8C40" w14:textId="07EB9F1A"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790</w:t>
            </w:r>
          </w:p>
        </w:tc>
        <w:tc>
          <w:tcPr>
            <w:tcW w:w="799" w:type="dxa"/>
            <w:noWrap/>
            <w:vAlign w:val="center"/>
          </w:tcPr>
          <w:p w14:paraId="33BD7301" w14:textId="354111DD"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983</w:t>
            </w:r>
          </w:p>
        </w:tc>
      </w:tr>
      <w:tr w:rsidR="00D76269" w:rsidRPr="00653146" w14:paraId="15D50469" w14:textId="77777777" w:rsidTr="00D76269">
        <w:trPr>
          <w:trHeight w:val="252"/>
        </w:trPr>
        <w:tc>
          <w:tcPr>
            <w:cnfStyle w:val="001000000000" w:firstRow="0" w:lastRow="0" w:firstColumn="1" w:lastColumn="0" w:oddVBand="0" w:evenVBand="0" w:oddHBand="0" w:evenHBand="0" w:firstRowFirstColumn="0" w:firstRowLastColumn="0" w:lastRowFirstColumn="0" w:lastRowLastColumn="0"/>
            <w:tcW w:w="5665" w:type="dxa"/>
            <w:vAlign w:val="center"/>
            <w:hideMark/>
          </w:tcPr>
          <w:p w14:paraId="25B93B7B" w14:textId="53BFAABF" w:rsidR="00D76269" w:rsidRPr="008B3FF3" w:rsidRDefault="00D76269" w:rsidP="00D76269">
            <w:pPr>
              <w:rPr>
                <w:rFonts w:eastAsia="Times New Roman" w:cs="Segoe UI"/>
                <w:color w:val="000000"/>
              </w:rPr>
            </w:pPr>
            <w:r w:rsidRPr="00A020FF">
              <w:rPr>
                <w:rFonts w:cs="Segoe UI"/>
                <w:b w:val="0"/>
                <w:bCs w:val="0"/>
                <w:i/>
                <w:iCs/>
                <w:color w:val="000000" w:themeColor="text1"/>
              </w:rPr>
              <w:t>Market housing</w:t>
            </w:r>
          </w:p>
        </w:tc>
        <w:tc>
          <w:tcPr>
            <w:tcW w:w="851" w:type="dxa"/>
            <w:noWrap/>
            <w:vAlign w:val="bottom"/>
          </w:tcPr>
          <w:p w14:paraId="4E2BA58A" w14:textId="7B06530D"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267</w:t>
            </w:r>
          </w:p>
        </w:tc>
        <w:tc>
          <w:tcPr>
            <w:tcW w:w="850" w:type="dxa"/>
            <w:noWrap/>
            <w:vAlign w:val="bottom"/>
          </w:tcPr>
          <w:p w14:paraId="7B7A8063" w14:textId="3CAD089E"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370</w:t>
            </w:r>
          </w:p>
        </w:tc>
        <w:tc>
          <w:tcPr>
            <w:tcW w:w="851" w:type="dxa"/>
            <w:noWrap/>
            <w:vAlign w:val="bottom"/>
          </w:tcPr>
          <w:p w14:paraId="259C4D54" w14:textId="553068A5"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495</w:t>
            </w:r>
          </w:p>
        </w:tc>
        <w:tc>
          <w:tcPr>
            <w:tcW w:w="799" w:type="dxa"/>
            <w:noWrap/>
            <w:vAlign w:val="bottom"/>
          </w:tcPr>
          <w:p w14:paraId="784F50A0" w14:textId="3D2B5437"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616</w:t>
            </w:r>
          </w:p>
        </w:tc>
      </w:tr>
      <w:tr w:rsidR="00D76269" w:rsidRPr="00653146" w14:paraId="3841FE53" w14:textId="77777777" w:rsidTr="00DB57AE">
        <w:trPr>
          <w:trHeight w:val="288"/>
        </w:trPr>
        <w:tc>
          <w:tcPr>
            <w:cnfStyle w:val="001000000000" w:firstRow="0" w:lastRow="0" w:firstColumn="1" w:lastColumn="0" w:oddVBand="0" w:evenVBand="0" w:oddHBand="0" w:evenHBand="0" w:firstRowFirstColumn="0" w:firstRowLastColumn="0" w:lastRowFirstColumn="0" w:lastRowLastColumn="0"/>
            <w:tcW w:w="5665" w:type="dxa"/>
            <w:noWrap/>
            <w:vAlign w:val="center"/>
            <w:hideMark/>
          </w:tcPr>
          <w:p w14:paraId="2816F468" w14:textId="40127DF3" w:rsidR="00D76269" w:rsidRPr="008B3FF3" w:rsidRDefault="00D76269" w:rsidP="00D76269">
            <w:pPr>
              <w:rPr>
                <w:rFonts w:eastAsia="Times New Roman" w:cs="Segoe UI"/>
                <w:b w:val="0"/>
                <w:color w:val="000000"/>
              </w:rPr>
            </w:pPr>
            <w:r w:rsidRPr="00A020FF">
              <w:rPr>
                <w:rFonts w:cs="Segoe UI"/>
                <w:b w:val="0"/>
                <w:bCs w:val="0"/>
                <w:i/>
                <w:iCs/>
                <w:color w:val="000000" w:themeColor="text1"/>
              </w:rPr>
              <w:t>Affordable/social housing</w:t>
            </w:r>
          </w:p>
        </w:tc>
        <w:tc>
          <w:tcPr>
            <w:tcW w:w="851" w:type="dxa"/>
            <w:noWrap/>
            <w:vAlign w:val="bottom"/>
          </w:tcPr>
          <w:p w14:paraId="13AAFF78" w14:textId="0232BCB7"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123</w:t>
            </w:r>
          </w:p>
        </w:tc>
        <w:tc>
          <w:tcPr>
            <w:tcW w:w="850" w:type="dxa"/>
            <w:noWrap/>
            <w:vAlign w:val="bottom"/>
          </w:tcPr>
          <w:p w14:paraId="22174F39" w14:textId="5F59AF2D"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221</w:t>
            </w:r>
          </w:p>
        </w:tc>
        <w:tc>
          <w:tcPr>
            <w:tcW w:w="851" w:type="dxa"/>
            <w:noWrap/>
            <w:vAlign w:val="bottom"/>
          </w:tcPr>
          <w:p w14:paraId="7347131F" w14:textId="0316EBCC"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295</w:t>
            </w:r>
          </w:p>
        </w:tc>
        <w:tc>
          <w:tcPr>
            <w:tcW w:w="799" w:type="dxa"/>
            <w:noWrap/>
            <w:vAlign w:val="bottom"/>
          </w:tcPr>
          <w:p w14:paraId="08B58F2A" w14:textId="12D928B4"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367</w:t>
            </w:r>
          </w:p>
        </w:tc>
      </w:tr>
      <w:tr w:rsidR="00D76269" w:rsidRPr="00653146" w14:paraId="15DB6184"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45E22110" w14:textId="2FFB4EDE" w:rsidR="00D76269" w:rsidRPr="00DA6893" w:rsidRDefault="00D76269" w:rsidP="00D76269">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51" w:type="dxa"/>
            <w:noWrap/>
            <w:vAlign w:val="center"/>
          </w:tcPr>
          <w:p w14:paraId="0F1B3CF4" w14:textId="570D6D71"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 xml:space="preserve">      </w:t>
            </w:r>
            <w:r>
              <w:rPr>
                <w:rFonts w:cs="Segoe UI"/>
                <w:color w:val="000000"/>
              </w:rPr>
              <w:t>-7</w:t>
            </w:r>
            <w:r w:rsidRPr="0068303C">
              <w:rPr>
                <w:rFonts w:cs="Segoe UI"/>
                <w:color w:val="000000"/>
              </w:rPr>
              <w:t>9</w:t>
            </w:r>
          </w:p>
        </w:tc>
        <w:tc>
          <w:tcPr>
            <w:tcW w:w="850" w:type="dxa"/>
            <w:noWrap/>
            <w:vAlign w:val="center"/>
          </w:tcPr>
          <w:p w14:paraId="22FE23D3" w14:textId="392C7D3D"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11</w:t>
            </w:r>
          </w:p>
        </w:tc>
        <w:tc>
          <w:tcPr>
            <w:tcW w:w="851" w:type="dxa"/>
            <w:noWrap/>
            <w:vAlign w:val="center"/>
          </w:tcPr>
          <w:p w14:paraId="0AB11E90" w14:textId="7ACD6A4B"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33</w:t>
            </w:r>
          </w:p>
        </w:tc>
        <w:tc>
          <w:tcPr>
            <w:tcW w:w="799" w:type="dxa"/>
            <w:noWrap/>
            <w:vAlign w:val="center"/>
          </w:tcPr>
          <w:p w14:paraId="47EE23AC" w14:textId="3573B6FC" w:rsidR="00D76269"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56</w:t>
            </w:r>
          </w:p>
        </w:tc>
      </w:tr>
      <w:tr w:rsidR="00D76269" w:rsidRPr="00653146" w14:paraId="599F9E7E"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6A57145B" w14:textId="333F9F37" w:rsidR="00D76269" w:rsidRPr="00DA6893" w:rsidRDefault="00D76269" w:rsidP="00D76269">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51" w:type="dxa"/>
            <w:noWrap/>
            <w:vAlign w:val="center"/>
          </w:tcPr>
          <w:p w14:paraId="29B4D1C2" w14:textId="2ACBC744"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20</w:t>
            </w:r>
          </w:p>
        </w:tc>
        <w:tc>
          <w:tcPr>
            <w:tcW w:w="850" w:type="dxa"/>
            <w:noWrap/>
            <w:vAlign w:val="center"/>
          </w:tcPr>
          <w:p w14:paraId="18DFCC22" w14:textId="66A83DB7"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137</w:t>
            </w:r>
          </w:p>
        </w:tc>
        <w:tc>
          <w:tcPr>
            <w:tcW w:w="851" w:type="dxa"/>
            <w:noWrap/>
            <w:vAlign w:val="center"/>
          </w:tcPr>
          <w:p w14:paraId="5CA6E0DC" w14:textId="5F54704B"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221</w:t>
            </w:r>
          </w:p>
        </w:tc>
        <w:tc>
          <w:tcPr>
            <w:tcW w:w="799" w:type="dxa"/>
            <w:noWrap/>
            <w:vAlign w:val="center"/>
          </w:tcPr>
          <w:p w14:paraId="090D2DB8" w14:textId="4564CCC8" w:rsidR="00D76269"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8303C">
              <w:rPr>
                <w:rFonts w:cs="Segoe UI"/>
                <w:color w:val="000000"/>
              </w:rPr>
              <w:t>315</w:t>
            </w:r>
          </w:p>
        </w:tc>
      </w:tr>
      <w:tr w:rsidR="00D76269" w:rsidRPr="00653146" w14:paraId="16E87507"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7191F5A0" w14:textId="4710DED6" w:rsidR="00D76269" w:rsidRPr="00DA6893" w:rsidRDefault="00D76269" w:rsidP="00D76269">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851" w:type="dxa"/>
            <w:noWrap/>
            <w:vAlign w:val="center"/>
          </w:tcPr>
          <w:p w14:paraId="0788FEDA" w14:textId="77777777"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0" w:type="dxa"/>
            <w:noWrap/>
            <w:vAlign w:val="center"/>
          </w:tcPr>
          <w:p w14:paraId="2DA5B143" w14:textId="77777777"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1" w:type="dxa"/>
            <w:noWrap/>
            <w:vAlign w:val="center"/>
          </w:tcPr>
          <w:p w14:paraId="488E166E" w14:textId="77777777"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799" w:type="dxa"/>
            <w:noWrap/>
            <w:vAlign w:val="center"/>
          </w:tcPr>
          <w:p w14:paraId="0DFF518E" w14:textId="77777777" w:rsidR="00D76269"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D76269" w:rsidRPr="00653146" w14:paraId="35DF0D26"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665" w:type="dxa"/>
            <w:noWrap/>
          </w:tcPr>
          <w:p w14:paraId="4100ACEF" w14:textId="6D418AD6" w:rsidR="00D76269" w:rsidRPr="00DA6893" w:rsidRDefault="00D76269" w:rsidP="00D76269">
            <w:pPr>
              <w:rPr>
                <w:rFonts w:eastAsia="Times New Roman" w:cs="Segoe UI"/>
                <w:color w:val="000000"/>
              </w:rPr>
            </w:pPr>
            <w:r w:rsidRPr="00DA6893">
              <w:rPr>
                <w:rFonts w:eastAsia="Times New Roman" w:cs="Segoe UI"/>
                <w:b w:val="0"/>
                <w:color w:val="000000"/>
              </w:rPr>
              <w:t>Supported housing</w:t>
            </w:r>
          </w:p>
        </w:tc>
        <w:tc>
          <w:tcPr>
            <w:tcW w:w="851" w:type="dxa"/>
            <w:noWrap/>
            <w:vAlign w:val="center"/>
          </w:tcPr>
          <w:p w14:paraId="51F73127" w14:textId="06781E72"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199</w:t>
            </w:r>
          </w:p>
        </w:tc>
        <w:tc>
          <w:tcPr>
            <w:tcW w:w="850" w:type="dxa"/>
            <w:noWrap/>
            <w:vAlign w:val="center"/>
          </w:tcPr>
          <w:p w14:paraId="13258754" w14:textId="4934A1B4"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206</w:t>
            </w:r>
          </w:p>
        </w:tc>
        <w:tc>
          <w:tcPr>
            <w:tcW w:w="851" w:type="dxa"/>
            <w:noWrap/>
            <w:vAlign w:val="center"/>
          </w:tcPr>
          <w:p w14:paraId="21C5530C" w14:textId="032C4944" w:rsidR="00D76269" w:rsidRPr="0068303C" w:rsidRDefault="00D76269" w:rsidP="00D7626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68303C">
              <w:rPr>
                <w:rFonts w:cs="Segoe UI"/>
                <w:color w:val="000000"/>
              </w:rPr>
              <w:t>211</w:t>
            </w:r>
          </w:p>
        </w:tc>
        <w:tc>
          <w:tcPr>
            <w:tcW w:w="799" w:type="dxa"/>
            <w:noWrap/>
            <w:vAlign w:val="center"/>
          </w:tcPr>
          <w:p w14:paraId="2A0FA94F" w14:textId="55036522" w:rsidR="00D76269" w:rsidRDefault="00D76269" w:rsidP="00D7626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bl>
    <w:p w14:paraId="676B823F" w14:textId="51CAAE54"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0B708C50" w14:textId="065E8EEE" w:rsidR="003633EA" w:rsidRDefault="003633EA">
      <w:pPr>
        <w:rPr>
          <w:rFonts w:ascii="Segoe UI" w:hAnsi="Segoe UI" w:cs="Segoe UI"/>
          <w:sz w:val="22"/>
          <w:szCs w:val="22"/>
        </w:rPr>
      </w:pPr>
    </w:p>
    <w:p w14:paraId="749DF56F" w14:textId="77777777" w:rsidR="003633EA" w:rsidRDefault="003633EA">
      <w:pPr>
        <w:rPr>
          <w:rFonts w:ascii="Segoe UI" w:hAnsi="Segoe UI" w:cs="Segoe UI"/>
          <w:sz w:val="22"/>
          <w:szCs w:val="22"/>
        </w:rPr>
      </w:pPr>
      <w:r>
        <w:rPr>
          <w:rFonts w:ascii="Segoe UI" w:hAnsi="Segoe UI" w:cs="Segoe UI"/>
          <w:sz w:val="22"/>
          <w:szCs w:val="22"/>
        </w:rPr>
        <w:br w:type="page"/>
      </w:r>
    </w:p>
    <w:p w14:paraId="122E2A30" w14:textId="415DF204" w:rsidR="00A84FC2" w:rsidRDefault="00A84FC2" w:rsidP="00A84FC2">
      <w:pPr>
        <w:pStyle w:val="Caption"/>
      </w:pPr>
      <w:r>
        <w:lastRenderedPageBreak/>
        <w:t xml:space="preserve">Table </w:t>
      </w:r>
      <w:fldSimple w:instr=" SEQ Table \* ARABIC ">
        <w:r w:rsidR="00971C60">
          <w:rPr>
            <w:noProof/>
          </w:rPr>
          <w:t>7</w:t>
        </w:r>
      </w:fldSimple>
      <w:r>
        <w:t xml:space="preserve">: Colchester: </w:t>
      </w:r>
      <w:r w:rsidRPr="00635502">
        <w:t xml:space="preserve">Estimated need for supported and specialist housing and accommodation for the </w:t>
      </w:r>
      <w:r w:rsidR="009A4F3E">
        <w:t>population groups</w:t>
      </w:r>
      <w:r w:rsidRPr="00635502">
        <w:t xml:space="preserve"> </w:t>
      </w:r>
      <w:r w:rsidR="00CE3301">
        <w:t xml:space="preserve">covered over </w:t>
      </w:r>
      <w:r w:rsidRPr="00635502">
        <w:t>the period to 2044</w:t>
      </w:r>
      <w:r w:rsidR="00BE0BFC">
        <w:t xml:space="preserve"> </w:t>
      </w:r>
      <w:r w:rsidR="00BE0BFC" w:rsidRPr="00BE0BFC">
        <w:t>(units/dwellings)</w:t>
      </w:r>
    </w:p>
    <w:tbl>
      <w:tblPr>
        <w:tblStyle w:val="GridTable5Dark-Accent4"/>
        <w:tblW w:w="0" w:type="auto"/>
        <w:tblLook w:val="04A0" w:firstRow="1" w:lastRow="0" w:firstColumn="1" w:lastColumn="0" w:noHBand="0" w:noVBand="1"/>
      </w:tblPr>
      <w:tblGrid>
        <w:gridCol w:w="5524"/>
        <w:gridCol w:w="941"/>
        <w:gridCol w:w="901"/>
        <w:gridCol w:w="851"/>
        <w:gridCol w:w="799"/>
      </w:tblGrid>
      <w:tr w:rsidR="00A84FC2" w:rsidRPr="00653146" w14:paraId="3ED019A4" w14:textId="77777777" w:rsidTr="008F0B0E">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524" w:type="dxa"/>
            <w:shd w:val="clear" w:color="auto" w:fill="FBCAD0"/>
            <w:noWrap/>
            <w:hideMark/>
          </w:tcPr>
          <w:p w14:paraId="2C5A7657" w14:textId="1F9AE9A1" w:rsidR="00A84FC2" w:rsidRPr="008B3FF3" w:rsidRDefault="009A4F3E" w:rsidP="00DC05B9">
            <w:pPr>
              <w:rPr>
                <w:rFonts w:eastAsia="Times New Roman" w:cs="Segoe UI"/>
                <w:color w:val="000000"/>
              </w:rPr>
            </w:pPr>
            <w:r>
              <w:rPr>
                <w:rFonts w:eastAsia="Times New Roman" w:cs="Segoe UI"/>
                <w:color w:val="000000"/>
              </w:rPr>
              <w:t>Population groups</w:t>
            </w:r>
          </w:p>
        </w:tc>
        <w:tc>
          <w:tcPr>
            <w:tcW w:w="941" w:type="dxa"/>
            <w:shd w:val="clear" w:color="auto" w:fill="FBCAD0"/>
            <w:noWrap/>
            <w:hideMark/>
          </w:tcPr>
          <w:p w14:paraId="257AA32D"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901" w:type="dxa"/>
            <w:shd w:val="clear" w:color="auto" w:fill="FBCAD0"/>
            <w:noWrap/>
            <w:hideMark/>
          </w:tcPr>
          <w:p w14:paraId="6CD2B855"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851" w:type="dxa"/>
            <w:shd w:val="clear" w:color="auto" w:fill="FBCAD0"/>
            <w:noWrap/>
            <w:hideMark/>
          </w:tcPr>
          <w:p w14:paraId="6AF67D8D"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799" w:type="dxa"/>
            <w:shd w:val="clear" w:color="auto" w:fill="FBCAD0"/>
            <w:noWrap/>
            <w:hideMark/>
          </w:tcPr>
          <w:p w14:paraId="0D3B80FD"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0467CF32"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5074771A" w14:textId="1F15C713"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941" w:type="dxa"/>
            <w:noWrap/>
            <w:vAlign w:val="center"/>
            <w:hideMark/>
          </w:tcPr>
          <w:p w14:paraId="1F0A0813"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01" w:type="dxa"/>
            <w:noWrap/>
            <w:vAlign w:val="center"/>
            <w:hideMark/>
          </w:tcPr>
          <w:p w14:paraId="5EE47C65"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7E851112"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51ECCC56"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78E36E9"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1D845D60" w14:textId="14E4ED62"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941" w:type="dxa"/>
            <w:noWrap/>
            <w:vAlign w:val="center"/>
          </w:tcPr>
          <w:p w14:paraId="79FEE5CB" w14:textId="41A91D36"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23</w:t>
            </w:r>
          </w:p>
        </w:tc>
        <w:tc>
          <w:tcPr>
            <w:tcW w:w="901" w:type="dxa"/>
            <w:noWrap/>
            <w:vAlign w:val="center"/>
          </w:tcPr>
          <w:p w14:paraId="42C2863F" w14:textId="1B03B168"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45</w:t>
            </w:r>
          </w:p>
        </w:tc>
        <w:tc>
          <w:tcPr>
            <w:tcW w:w="851" w:type="dxa"/>
            <w:noWrap/>
            <w:vAlign w:val="center"/>
          </w:tcPr>
          <w:p w14:paraId="3BA4EF23" w14:textId="2A18E1DC"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68</w:t>
            </w:r>
          </w:p>
        </w:tc>
        <w:tc>
          <w:tcPr>
            <w:tcW w:w="799" w:type="dxa"/>
            <w:noWrap/>
            <w:vAlign w:val="center"/>
          </w:tcPr>
          <w:p w14:paraId="4176D9CC" w14:textId="31334E88" w:rsidR="00BE0BFC" w:rsidRPr="00F156C1"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762B8B8E"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75DD4D47" w14:textId="45EF9475"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941" w:type="dxa"/>
            <w:noWrap/>
            <w:vAlign w:val="center"/>
          </w:tcPr>
          <w:p w14:paraId="45EA8551" w14:textId="4677774A"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w:t>
            </w:r>
          </w:p>
        </w:tc>
        <w:tc>
          <w:tcPr>
            <w:tcW w:w="901" w:type="dxa"/>
            <w:noWrap/>
            <w:vAlign w:val="center"/>
          </w:tcPr>
          <w:p w14:paraId="51095D40" w14:textId="4F81311F"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w:t>
            </w:r>
          </w:p>
        </w:tc>
        <w:tc>
          <w:tcPr>
            <w:tcW w:w="851" w:type="dxa"/>
            <w:noWrap/>
            <w:vAlign w:val="center"/>
          </w:tcPr>
          <w:p w14:paraId="6F4B3E82" w14:textId="65EDD299"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2</w:t>
            </w:r>
          </w:p>
        </w:tc>
        <w:tc>
          <w:tcPr>
            <w:tcW w:w="799" w:type="dxa"/>
            <w:noWrap/>
            <w:vAlign w:val="center"/>
          </w:tcPr>
          <w:p w14:paraId="34A9EE66" w14:textId="159E5408" w:rsidR="00BE0BFC" w:rsidRPr="00F156C1" w:rsidRDefault="00557FB0"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7C26BB51"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7F95B1E1" w14:textId="2F285775"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941" w:type="dxa"/>
            <w:noWrap/>
            <w:vAlign w:val="center"/>
          </w:tcPr>
          <w:p w14:paraId="2CD60923"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01" w:type="dxa"/>
            <w:noWrap/>
            <w:vAlign w:val="center"/>
          </w:tcPr>
          <w:p w14:paraId="2A295C0F"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FBD64D9"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6FD2918D"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E388113"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524" w:type="dxa"/>
            <w:noWrap/>
            <w:vAlign w:val="bottom"/>
            <w:hideMark/>
          </w:tcPr>
          <w:p w14:paraId="74ECFE3F" w14:textId="2F04513D"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941" w:type="dxa"/>
            <w:noWrap/>
            <w:vAlign w:val="center"/>
          </w:tcPr>
          <w:p w14:paraId="42E29F69" w14:textId="41AE1F46"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18</w:t>
            </w:r>
          </w:p>
        </w:tc>
        <w:tc>
          <w:tcPr>
            <w:tcW w:w="901" w:type="dxa"/>
            <w:noWrap/>
            <w:vAlign w:val="center"/>
          </w:tcPr>
          <w:p w14:paraId="0B0A67F9" w14:textId="785C5241"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2943735B" w14:textId="273BA8DA"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1BAD30DE" w14:textId="6C069185"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68D26E1"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524" w:type="dxa"/>
            <w:noWrap/>
            <w:vAlign w:val="bottom"/>
            <w:hideMark/>
          </w:tcPr>
          <w:p w14:paraId="38BC9A3B" w14:textId="3BDDF3FA"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941" w:type="dxa"/>
            <w:noWrap/>
            <w:vAlign w:val="center"/>
          </w:tcPr>
          <w:p w14:paraId="3675AB97" w14:textId="60738E9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3</w:t>
            </w:r>
            <w:r w:rsidR="00035EC3">
              <w:rPr>
                <w:rFonts w:cs="Segoe UI"/>
                <w:color w:val="000000"/>
              </w:rPr>
              <w:t>2</w:t>
            </w:r>
          </w:p>
        </w:tc>
        <w:tc>
          <w:tcPr>
            <w:tcW w:w="901" w:type="dxa"/>
            <w:noWrap/>
            <w:vAlign w:val="center"/>
          </w:tcPr>
          <w:p w14:paraId="5B4497BF" w14:textId="5DEA9F9E"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717E56B2" w14:textId="0CFA570E"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16D0E27A" w14:textId="7AEA61B7"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52C70C62"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524" w:type="dxa"/>
            <w:noWrap/>
            <w:hideMark/>
          </w:tcPr>
          <w:p w14:paraId="5019674B" w14:textId="1565C124"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941" w:type="dxa"/>
            <w:noWrap/>
            <w:vAlign w:val="center"/>
          </w:tcPr>
          <w:p w14:paraId="799C951D"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01" w:type="dxa"/>
            <w:noWrap/>
            <w:vAlign w:val="center"/>
          </w:tcPr>
          <w:p w14:paraId="071176D2"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4407FE60"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01B68989"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A7A8799"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3932ED9C" w14:textId="346EAA8C"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941" w:type="dxa"/>
            <w:noWrap/>
            <w:vAlign w:val="center"/>
          </w:tcPr>
          <w:p w14:paraId="71D25AA0" w14:textId="222214E8"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15</w:t>
            </w:r>
          </w:p>
        </w:tc>
        <w:tc>
          <w:tcPr>
            <w:tcW w:w="901" w:type="dxa"/>
            <w:noWrap/>
            <w:vAlign w:val="center"/>
          </w:tcPr>
          <w:p w14:paraId="2DEBADFA" w14:textId="27EF9DDC"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457E216B" w14:textId="28EF49E8"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12D4D84C" w14:textId="4ED3E23D"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1062B1D2"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524" w:type="dxa"/>
            <w:noWrap/>
            <w:hideMark/>
          </w:tcPr>
          <w:p w14:paraId="19B09D99" w14:textId="2F778C66"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941" w:type="dxa"/>
            <w:noWrap/>
            <w:vAlign w:val="center"/>
          </w:tcPr>
          <w:p w14:paraId="279AC615"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01" w:type="dxa"/>
            <w:noWrap/>
            <w:vAlign w:val="center"/>
          </w:tcPr>
          <w:p w14:paraId="77ADE2C0"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64E0D8C2"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20E871CE"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C80BCF4"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354C91CB" w14:textId="1CEE85E4"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941" w:type="dxa"/>
            <w:noWrap/>
            <w:vAlign w:val="center"/>
          </w:tcPr>
          <w:p w14:paraId="5581DDAE" w14:textId="00873BDC"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8</w:t>
            </w:r>
          </w:p>
        </w:tc>
        <w:tc>
          <w:tcPr>
            <w:tcW w:w="901" w:type="dxa"/>
            <w:noWrap/>
            <w:vAlign w:val="center"/>
          </w:tcPr>
          <w:p w14:paraId="72223A3E" w14:textId="05F46233"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16</w:t>
            </w:r>
          </w:p>
        </w:tc>
        <w:tc>
          <w:tcPr>
            <w:tcW w:w="851" w:type="dxa"/>
            <w:noWrap/>
            <w:vAlign w:val="center"/>
          </w:tcPr>
          <w:p w14:paraId="26215B27" w14:textId="2E6B3A26"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24</w:t>
            </w:r>
          </w:p>
        </w:tc>
        <w:tc>
          <w:tcPr>
            <w:tcW w:w="799" w:type="dxa"/>
            <w:noWrap/>
            <w:vAlign w:val="center"/>
          </w:tcPr>
          <w:p w14:paraId="68B2C01B" w14:textId="0471AA75"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686D857E"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61DD9AC1" w14:textId="7D8452BC"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941" w:type="dxa"/>
            <w:noWrap/>
            <w:vAlign w:val="center"/>
          </w:tcPr>
          <w:p w14:paraId="0D86CE36" w14:textId="5904AEF5"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14</w:t>
            </w:r>
          </w:p>
        </w:tc>
        <w:tc>
          <w:tcPr>
            <w:tcW w:w="901" w:type="dxa"/>
            <w:noWrap/>
            <w:vAlign w:val="center"/>
          </w:tcPr>
          <w:p w14:paraId="07A196E8" w14:textId="29594589"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5D26F8FA" w14:textId="3F6019A5"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3B2A7F97" w14:textId="6701D889"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8F39CBD"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524" w:type="dxa"/>
            <w:hideMark/>
          </w:tcPr>
          <w:p w14:paraId="4CA7111C" w14:textId="7E4B1E01"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941" w:type="dxa"/>
            <w:noWrap/>
            <w:vAlign w:val="center"/>
          </w:tcPr>
          <w:p w14:paraId="40482CF3"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01" w:type="dxa"/>
            <w:noWrap/>
            <w:vAlign w:val="center"/>
          </w:tcPr>
          <w:p w14:paraId="2BF12E96"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5E94EED5"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29B4004"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FDD8C15"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64D0DCD8" w14:textId="60C81E5A"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941" w:type="dxa"/>
            <w:noWrap/>
            <w:vAlign w:val="center"/>
          </w:tcPr>
          <w:p w14:paraId="3BB530AC" w14:textId="2545BCD4"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253</w:t>
            </w:r>
          </w:p>
        </w:tc>
        <w:tc>
          <w:tcPr>
            <w:tcW w:w="901" w:type="dxa"/>
            <w:noWrap/>
            <w:vAlign w:val="center"/>
          </w:tcPr>
          <w:p w14:paraId="31190709" w14:textId="1872DE23"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267</w:t>
            </w:r>
          </w:p>
        </w:tc>
        <w:tc>
          <w:tcPr>
            <w:tcW w:w="851" w:type="dxa"/>
            <w:noWrap/>
            <w:vAlign w:val="center"/>
          </w:tcPr>
          <w:p w14:paraId="282FA1DD" w14:textId="3E16D06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278</w:t>
            </w:r>
          </w:p>
        </w:tc>
        <w:tc>
          <w:tcPr>
            <w:tcW w:w="799" w:type="dxa"/>
            <w:noWrap/>
            <w:vAlign w:val="center"/>
          </w:tcPr>
          <w:p w14:paraId="46615A99" w14:textId="6D92D752"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290</w:t>
            </w:r>
          </w:p>
        </w:tc>
      </w:tr>
      <w:tr w:rsidR="00BE0BFC" w:rsidRPr="00653146" w14:paraId="17668A41"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1153B5B5" w14:textId="7CA4A3F1"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941" w:type="dxa"/>
            <w:noWrap/>
            <w:vAlign w:val="center"/>
          </w:tcPr>
          <w:p w14:paraId="536E9D72" w14:textId="0B755619"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6</w:t>
            </w:r>
          </w:p>
        </w:tc>
        <w:tc>
          <w:tcPr>
            <w:tcW w:w="901" w:type="dxa"/>
            <w:noWrap/>
            <w:vAlign w:val="center"/>
          </w:tcPr>
          <w:p w14:paraId="559AFD33" w14:textId="298F5C2B"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13</w:t>
            </w:r>
          </w:p>
        </w:tc>
        <w:tc>
          <w:tcPr>
            <w:tcW w:w="851" w:type="dxa"/>
            <w:noWrap/>
            <w:vAlign w:val="center"/>
          </w:tcPr>
          <w:p w14:paraId="35F05EC0" w14:textId="675702B9"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19</w:t>
            </w:r>
          </w:p>
        </w:tc>
        <w:tc>
          <w:tcPr>
            <w:tcW w:w="799" w:type="dxa"/>
            <w:noWrap/>
            <w:vAlign w:val="center"/>
          </w:tcPr>
          <w:p w14:paraId="616FC1B1" w14:textId="6AC95A4B"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116B9B89"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524" w:type="dxa"/>
            <w:noWrap/>
            <w:hideMark/>
          </w:tcPr>
          <w:p w14:paraId="53D2A91E" w14:textId="4DE176BD"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941" w:type="dxa"/>
            <w:noWrap/>
            <w:vAlign w:val="center"/>
          </w:tcPr>
          <w:p w14:paraId="53AEC501"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01" w:type="dxa"/>
            <w:noWrap/>
            <w:vAlign w:val="center"/>
          </w:tcPr>
          <w:p w14:paraId="72C8A0C9"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15CD2EAA"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7B83FC1B"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2021D9C"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683A96D5" w14:textId="395C06B3"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941" w:type="dxa"/>
            <w:noWrap/>
            <w:vAlign w:val="center"/>
          </w:tcPr>
          <w:p w14:paraId="2AB94ED5" w14:textId="06430D62"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901" w:type="dxa"/>
            <w:noWrap/>
            <w:vAlign w:val="center"/>
          </w:tcPr>
          <w:p w14:paraId="221218F9" w14:textId="231B3B21"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2B54C8E6" w14:textId="41BECAD4"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6EABDB1F" w14:textId="4BC54C36" w:rsidR="00BE0BFC" w:rsidRPr="00F156C1"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9D7D875" w14:textId="77777777" w:rsidTr="008F0B0E">
        <w:trPr>
          <w:trHeight w:val="336"/>
        </w:trPr>
        <w:tc>
          <w:tcPr>
            <w:cnfStyle w:val="001000000000" w:firstRow="0" w:lastRow="0" w:firstColumn="1" w:lastColumn="0" w:oddVBand="0" w:evenVBand="0" w:oddHBand="0" w:evenHBand="0" w:firstRowFirstColumn="0" w:firstRowLastColumn="0" w:lastRowFirstColumn="0" w:lastRowLastColumn="0"/>
            <w:tcW w:w="5524" w:type="dxa"/>
            <w:noWrap/>
            <w:hideMark/>
          </w:tcPr>
          <w:p w14:paraId="3636D27F" w14:textId="4E5B7901"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941" w:type="dxa"/>
            <w:noWrap/>
            <w:vAlign w:val="center"/>
          </w:tcPr>
          <w:p w14:paraId="70363065"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01" w:type="dxa"/>
            <w:noWrap/>
            <w:vAlign w:val="center"/>
          </w:tcPr>
          <w:p w14:paraId="69EB7FDC"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A950DCA"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33EC352" w14:textId="77777777"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23C0B89"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1897FF23" w14:textId="311187C8"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941" w:type="dxa"/>
            <w:noWrap/>
            <w:vAlign w:val="center"/>
          </w:tcPr>
          <w:p w14:paraId="1A239425" w14:textId="74EA38A1"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598</w:t>
            </w:r>
          </w:p>
        </w:tc>
        <w:tc>
          <w:tcPr>
            <w:tcW w:w="901" w:type="dxa"/>
            <w:noWrap/>
            <w:vAlign w:val="center"/>
          </w:tcPr>
          <w:p w14:paraId="61F70C48" w14:textId="7AA4A468"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970</w:t>
            </w:r>
          </w:p>
        </w:tc>
        <w:tc>
          <w:tcPr>
            <w:tcW w:w="851" w:type="dxa"/>
            <w:noWrap/>
            <w:vAlign w:val="center"/>
          </w:tcPr>
          <w:p w14:paraId="5D9F12E0" w14:textId="642E7B32"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1,339</w:t>
            </w:r>
          </w:p>
        </w:tc>
        <w:tc>
          <w:tcPr>
            <w:tcW w:w="799" w:type="dxa"/>
            <w:noWrap/>
            <w:vAlign w:val="center"/>
          </w:tcPr>
          <w:p w14:paraId="3AA40AB8" w14:textId="36FF09D1" w:rsidR="00BE0BFC" w:rsidRPr="00F156C1"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1,695</w:t>
            </w:r>
          </w:p>
        </w:tc>
      </w:tr>
      <w:tr w:rsidR="005854DE" w:rsidRPr="00653146" w14:paraId="2FAEF4A1" w14:textId="77777777" w:rsidTr="00641575">
        <w:trPr>
          <w:trHeight w:val="300"/>
        </w:trPr>
        <w:tc>
          <w:tcPr>
            <w:cnfStyle w:val="001000000000" w:firstRow="0" w:lastRow="0" w:firstColumn="1" w:lastColumn="0" w:oddVBand="0" w:evenVBand="0" w:oddHBand="0" w:evenHBand="0" w:firstRowFirstColumn="0" w:firstRowLastColumn="0" w:lastRowFirstColumn="0" w:lastRowLastColumn="0"/>
            <w:tcW w:w="5524" w:type="dxa"/>
            <w:noWrap/>
            <w:vAlign w:val="center"/>
            <w:hideMark/>
          </w:tcPr>
          <w:p w14:paraId="149366AE" w14:textId="1F528BE1" w:rsidR="005854DE" w:rsidRPr="008B3FF3" w:rsidRDefault="005854DE" w:rsidP="005854DE">
            <w:pPr>
              <w:rPr>
                <w:rFonts w:eastAsia="Times New Roman" w:cs="Segoe UI"/>
                <w:b w:val="0"/>
                <w:color w:val="000000"/>
              </w:rPr>
            </w:pPr>
            <w:r w:rsidRPr="00A020FF">
              <w:rPr>
                <w:rFonts w:cs="Segoe UI"/>
                <w:b w:val="0"/>
                <w:bCs w:val="0"/>
                <w:i/>
                <w:iCs/>
                <w:color w:val="000000" w:themeColor="text1"/>
              </w:rPr>
              <w:t>Market housing</w:t>
            </w:r>
          </w:p>
        </w:tc>
        <w:tc>
          <w:tcPr>
            <w:tcW w:w="941" w:type="dxa"/>
            <w:noWrap/>
            <w:vAlign w:val="bottom"/>
          </w:tcPr>
          <w:p w14:paraId="75D6E7DE" w14:textId="1E52F9DC"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465</w:t>
            </w:r>
          </w:p>
        </w:tc>
        <w:tc>
          <w:tcPr>
            <w:tcW w:w="901" w:type="dxa"/>
            <w:noWrap/>
            <w:vAlign w:val="bottom"/>
          </w:tcPr>
          <w:p w14:paraId="508A1480" w14:textId="1B576BFC"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658</w:t>
            </w:r>
          </w:p>
        </w:tc>
        <w:tc>
          <w:tcPr>
            <w:tcW w:w="851" w:type="dxa"/>
            <w:noWrap/>
            <w:vAlign w:val="bottom"/>
          </w:tcPr>
          <w:p w14:paraId="5C415F38" w14:textId="54F344B5"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908</w:t>
            </w:r>
          </w:p>
        </w:tc>
        <w:tc>
          <w:tcPr>
            <w:tcW w:w="799" w:type="dxa"/>
            <w:noWrap/>
            <w:vAlign w:val="bottom"/>
          </w:tcPr>
          <w:p w14:paraId="52EED6B0" w14:textId="70CAA6C4"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1,149</w:t>
            </w:r>
          </w:p>
        </w:tc>
      </w:tr>
      <w:tr w:rsidR="005854DE" w:rsidRPr="00653146" w14:paraId="1A394411" w14:textId="77777777" w:rsidTr="00641575">
        <w:trPr>
          <w:trHeight w:val="300"/>
        </w:trPr>
        <w:tc>
          <w:tcPr>
            <w:cnfStyle w:val="001000000000" w:firstRow="0" w:lastRow="0" w:firstColumn="1" w:lastColumn="0" w:oddVBand="0" w:evenVBand="0" w:oddHBand="0" w:evenHBand="0" w:firstRowFirstColumn="0" w:firstRowLastColumn="0" w:lastRowFirstColumn="0" w:lastRowLastColumn="0"/>
            <w:tcW w:w="5524" w:type="dxa"/>
            <w:noWrap/>
            <w:vAlign w:val="center"/>
            <w:hideMark/>
          </w:tcPr>
          <w:p w14:paraId="65EBA465" w14:textId="47D55115" w:rsidR="005854DE" w:rsidRPr="008B3FF3" w:rsidRDefault="005854DE" w:rsidP="005854DE">
            <w:pPr>
              <w:rPr>
                <w:rFonts w:eastAsia="Times New Roman" w:cs="Segoe UI"/>
                <w:b w:val="0"/>
                <w:color w:val="000000"/>
              </w:rPr>
            </w:pPr>
            <w:r w:rsidRPr="00A020FF">
              <w:rPr>
                <w:rFonts w:cs="Segoe UI"/>
                <w:b w:val="0"/>
                <w:bCs w:val="0"/>
                <w:i/>
                <w:iCs/>
                <w:color w:val="000000" w:themeColor="text1"/>
              </w:rPr>
              <w:t>Affordable/social housing</w:t>
            </w:r>
          </w:p>
        </w:tc>
        <w:tc>
          <w:tcPr>
            <w:tcW w:w="941" w:type="dxa"/>
            <w:noWrap/>
            <w:vAlign w:val="bottom"/>
          </w:tcPr>
          <w:p w14:paraId="1C0EA3B7" w14:textId="219C2E92"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134</w:t>
            </w:r>
          </w:p>
        </w:tc>
        <w:tc>
          <w:tcPr>
            <w:tcW w:w="901" w:type="dxa"/>
            <w:noWrap/>
            <w:vAlign w:val="bottom"/>
          </w:tcPr>
          <w:p w14:paraId="78AB61F8" w14:textId="1E8041A2"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312</w:t>
            </w:r>
          </w:p>
        </w:tc>
        <w:tc>
          <w:tcPr>
            <w:tcW w:w="851" w:type="dxa"/>
            <w:noWrap/>
            <w:vAlign w:val="bottom"/>
          </w:tcPr>
          <w:p w14:paraId="61DA53AA" w14:textId="189EA8CF"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431</w:t>
            </w:r>
          </w:p>
        </w:tc>
        <w:tc>
          <w:tcPr>
            <w:tcW w:w="799" w:type="dxa"/>
            <w:noWrap/>
            <w:vAlign w:val="bottom"/>
          </w:tcPr>
          <w:p w14:paraId="0FC8823E" w14:textId="465FB99B"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546</w:t>
            </w:r>
          </w:p>
        </w:tc>
      </w:tr>
      <w:tr w:rsidR="005854DE" w:rsidRPr="00653146" w14:paraId="38F6591D" w14:textId="77777777" w:rsidTr="008F0B0E">
        <w:trPr>
          <w:trHeight w:val="300"/>
        </w:trPr>
        <w:tc>
          <w:tcPr>
            <w:cnfStyle w:val="001000000000" w:firstRow="0" w:lastRow="0" w:firstColumn="1" w:lastColumn="0" w:oddVBand="0" w:evenVBand="0" w:oddHBand="0" w:evenHBand="0" w:firstRowFirstColumn="0" w:firstRowLastColumn="0" w:lastRowFirstColumn="0" w:lastRowLastColumn="0"/>
            <w:tcW w:w="5524" w:type="dxa"/>
            <w:noWrap/>
            <w:hideMark/>
          </w:tcPr>
          <w:p w14:paraId="21F4F4DA" w14:textId="45590EAF" w:rsidR="005854DE" w:rsidRPr="008B3FF3" w:rsidRDefault="005854DE" w:rsidP="005854DE">
            <w:pPr>
              <w:rPr>
                <w:rFonts w:eastAsia="Times New Roman" w:cs="Segoe UI"/>
                <w:b w:val="0"/>
                <w:color w:val="000000"/>
              </w:rPr>
            </w:pPr>
            <w:r w:rsidRPr="00DA6893">
              <w:rPr>
                <w:rFonts w:eastAsia="Times New Roman" w:cs="Segoe UI"/>
                <w:b w:val="0"/>
                <w:color w:val="000000"/>
              </w:rPr>
              <w:t>Extra care housing</w:t>
            </w:r>
          </w:p>
        </w:tc>
        <w:tc>
          <w:tcPr>
            <w:tcW w:w="941" w:type="dxa"/>
            <w:noWrap/>
            <w:vAlign w:val="center"/>
          </w:tcPr>
          <w:p w14:paraId="4D621D45" w14:textId="6A374F9B"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381</w:t>
            </w:r>
          </w:p>
        </w:tc>
        <w:tc>
          <w:tcPr>
            <w:tcW w:w="901" w:type="dxa"/>
            <w:noWrap/>
            <w:vAlign w:val="center"/>
          </w:tcPr>
          <w:p w14:paraId="4809C43F" w14:textId="03DF09AE"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578</w:t>
            </w:r>
          </w:p>
        </w:tc>
        <w:tc>
          <w:tcPr>
            <w:tcW w:w="851" w:type="dxa"/>
            <w:noWrap/>
            <w:vAlign w:val="center"/>
          </w:tcPr>
          <w:p w14:paraId="39BA791B" w14:textId="23787B37"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773</w:t>
            </w:r>
          </w:p>
        </w:tc>
        <w:tc>
          <w:tcPr>
            <w:tcW w:w="799" w:type="dxa"/>
            <w:noWrap/>
            <w:vAlign w:val="center"/>
          </w:tcPr>
          <w:p w14:paraId="41C4E0F1" w14:textId="237C456A"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962</w:t>
            </w:r>
          </w:p>
        </w:tc>
      </w:tr>
      <w:tr w:rsidR="005854DE" w:rsidRPr="00653146" w14:paraId="76FA7E74" w14:textId="77777777" w:rsidTr="005854DE">
        <w:trPr>
          <w:trHeight w:val="110"/>
        </w:trPr>
        <w:tc>
          <w:tcPr>
            <w:cnfStyle w:val="001000000000" w:firstRow="0" w:lastRow="0" w:firstColumn="1" w:lastColumn="0" w:oddVBand="0" w:evenVBand="0" w:oddHBand="0" w:evenHBand="0" w:firstRowFirstColumn="0" w:firstRowLastColumn="0" w:lastRowFirstColumn="0" w:lastRowLastColumn="0"/>
            <w:tcW w:w="5524" w:type="dxa"/>
            <w:vAlign w:val="center"/>
            <w:hideMark/>
          </w:tcPr>
          <w:p w14:paraId="5DC58606" w14:textId="4A21989D" w:rsidR="005854DE" w:rsidRPr="008B3FF3" w:rsidRDefault="005854DE" w:rsidP="005854DE">
            <w:pPr>
              <w:rPr>
                <w:rFonts w:eastAsia="Times New Roman" w:cs="Segoe UI"/>
                <w:color w:val="000000"/>
              </w:rPr>
            </w:pPr>
            <w:r w:rsidRPr="00A020FF">
              <w:rPr>
                <w:rFonts w:cs="Segoe UI"/>
                <w:b w:val="0"/>
                <w:bCs w:val="0"/>
                <w:i/>
                <w:iCs/>
                <w:color w:val="000000" w:themeColor="text1"/>
              </w:rPr>
              <w:t>Market housing</w:t>
            </w:r>
          </w:p>
        </w:tc>
        <w:tc>
          <w:tcPr>
            <w:tcW w:w="941" w:type="dxa"/>
            <w:noWrap/>
            <w:vAlign w:val="bottom"/>
          </w:tcPr>
          <w:p w14:paraId="7DB381DF" w14:textId="05E89FC5"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257</w:t>
            </w:r>
          </w:p>
        </w:tc>
        <w:tc>
          <w:tcPr>
            <w:tcW w:w="901" w:type="dxa"/>
            <w:noWrap/>
            <w:vAlign w:val="bottom"/>
          </w:tcPr>
          <w:p w14:paraId="6A8A4537" w14:textId="48460F26"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362</w:t>
            </w:r>
          </w:p>
        </w:tc>
        <w:tc>
          <w:tcPr>
            <w:tcW w:w="851" w:type="dxa"/>
            <w:noWrap/>
            <w:vAlign w:val="bottom"/>
          </w:tcPr>
          <w:p w14:paraId="558E3CE6" w14:textId="42C002B1"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485</w:t>
            </w:r>
          </w:p>
        </w:tc>
        <w:tc>
          <w:tcPr>
            <w:tcW w:w="799" w:type="dxa"/>
            <w:noWrap/>
            <w:vAlign w:val="bottom"/>
          </w:tcPr>
          <w:p w14:paraId="4CC32F4D" w14:textId="5B340AA1"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603</w:t>
            </w:r>
          </w:p>
        </w:tc>
      </w:tr>
      <w:tr w:rsidR="005854DE" w:rsidRPr="00653146" w14:paraId="0D972ED3" w14:textId="77777777" w:rsidTr="00641575">
        <w:trPr>
          <w:trHeight w:val="288"/>
        </w:trPr>
        <w:tc>
          <w:tcPr>
            <w:cnfStyle w:val="001000000000" w:firstRow="0" w:lastRow="0" w:firstColumn="1" w:lastColumn="0" w:oddVBand="0" w:evenVBand="0" w:oddHBand="0" w:evenHBand="0" w:firstRowFirstColumn="0" w:firstRowLastColumn="0" w:lastRowFirstColumn="0" w:lastRowLastColumn="0"/>
            <w:tcW w:w="5524" w:type="dxa"/>
            <w:noWrap/>
            <w:vAlign w:val="center"/>
            <w:hideMark/>
          </w:tcPr>
          <w:p w14:paraId="02D20E0C" w14:textId="72F607C5" w:rsidR="005854DE" w:rsidRPr="008B3FF3" w:rsidRDefault="005854DE" w:rsidP="005854DE">
            <w:pPr>
              <w:rPr>
                <w:rFonts w:eastAsia="Times New Roman" w:cs="Segoe UI"/>
                <w:b w:val="0"/>
                <w:color w:val="000000"/>
              </w:rPr>
            </w:pPr>
            <w:r w:rsidRPr="00A020FF">
              <w:rPr>
                <w:rFonts w:cs="Segoe UI"/>
                <w:b w:val="0"/>
                <w:bCs w:val="0"/>
                <w:i/>
                <w:iCs/>
                <w:color w:val="000000" w:themeColor="text1"/>
              </w:rPr>
              <w:t>Affordable/social housing</w:t>
            </w:r>
          </w:p>
        </w:tc>
        <w:tc>
          <w:tcPr>
            <w:tcW w:w="941" w:type="dxa"/>
            <w:noWrap/>
            <w:vAlign w:val="bottom"/>
          </w:tcPr>
          <w:p w14:paraId="4F719709" w14:textId="66D9BC85"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125</w:t>
            </w:r>
          </w:p>
        </w:tc>
        <w:tc>
          <w:tcPr>
            <w:tcW w:w="901" w:type="dxa"/>
            <w:noWrap/>
            <w:vAlign w:val="bottom"/>
          </w:tcPr>
          <w:p w14:paraId="53BC0259" w14:textId="1CF28016"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216</w:t>
            </w:r>
          </w:p>
        </w:tc>
        <w:tc>
          <w:tcPr>
            <w:tcW w:w="851" w:type="dxa"/>
            <w:noWrap/>
            <w:vAlign w:val="bottom"/>
          </w:tcPr>
          <w:p w14:paraId="6EB2E526" w14:textId="16B12219"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289</w:t>
            </w:r>
          </w:p>
        </w:tc>
        <w:tc>
          <w:tcPr>
            <w:tcW w:w="799" w:type="dxa"/>
            <w:noWrap/>
            <w:vAlign w:val="bottom"/>
          </w:tcPr>
          <w:p w14:paraId="600DD452" w14:textId="59E15155"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359</w:t>
            </w:r>
          </w:p>
        </w:tc>
      </w:tr>
      <w:tr w:rsidR="005854DE" w:rsidRPr="00653146" w14:paraId="395F0B1F"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524" w:type="dxa"/>
            <w:noWrap/>
          </w:tcPr>
          <w:p w14:paraId="7FBD114A" w14:textId="33F9FE66" w:rsidR="005854DE" w:rsidRPr="00DA6893" w:rsidRDefault="005854DE" w:rsidP="005854DE">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941" w:type="dxa"/>
            <w:noWrap/>
            <w:vAlign w:val="center"/>
          </w:tcPr>
          <w:p w14:paraId="134D4A3B" w14:textId="18A164B3"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5</w:t>
            </w:r>
          </w:p>
        </w:tc>
        <w:tc>
          <w:tcPr>
            <w:tcW w:w="901" w:type="dxa"/>
            <w:noWrap/>
            <w:vAlign w:val="center"/>
          </w:tcPr>
          <w:p w14:paraId="17258723" w14:textId="02A0F21C"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110</w:t>
            </w:r>
          </w:p>
        </w:tc>
        <w:tc>
          <w:tcPr>
            <w:tcW w:w="851" w:type="dxa"/>
            <w:noWrap/>
            <w:vAlign w:val="center"/>
          </w:tcPr>
          <w:p w14:paraId="15BE0B0E" w14:textId="7374CFCB"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140</w:t>
            </w:r>
          </w:p>
        </w:tc>
        <w:tc>
          <w:tcPr>
            <w:tcW w:w="799" w:type="dxa"/>
            <w:noWrap/>
            <w:vAlign w:val="center"/>
          </w:tcPr>
          <w:p w14:paraId="36BADA8C" w14:textId="6354A4B8" w:rsidR="005854DE"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169</w:t>
            </w:r>
          </w:p>
        </w:tc>
      </w:tr>
      <w:tr w:rsidR="005854DE" w:rsidRPr="00653146" w14:paraId="1A81E63C"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524" w:type="dxa"/>
            <w:noWrap/>
          </w:tcPr>
          <w:p w14:paraId="6699D2BA" w14:textId="41400F12" w:rsidR="005854DE" w:rsidRPr="00DA6893" w:rsidRDefault="005854DE" w:rsidP="005854DE">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941" w:type="dxa"/>
            <w:noWrap/>
            <w:vAlign w:val="center"/>
          </w:tcPr>
          <w:p w14:paraId="363621D5" w14:textId="518EF26A"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61</w:t>
            </w:r>
          </w:p>
        </w:tc>
        <w:tc>
          <w:tcPr>
            <w:tcW w:w="901" w:type="dxa"/>
            <w:noWrap/>
            <w:vAlign w:val="center"/>
          </w:tcPr>
          <w:p w14:paraId="55BCB04F" w14:textId="73F6B448"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182</w:t>
            </w:r>
          </w:p>
        </w:tc>
        <w:tc>
          <w:tcPr>
            <w:tcW w:w="851" w:type="dxa"/>
            <w:noWrap/>
            <w:vAlign w:val="center"/>
          </w:tcPr>
          <w:p w14:paraId="42C4AEED" w14:textId="5A6F1DF3"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272</w:t>
            </w:r>
          </w:p>
        </w:tc>
        <w:tc>
          <w:tcPr>
            <w:tcW w:w="799" w:type="dxa"/>
            <w:noWrap/>
            <w:vAlign w:val="center"/>
          </w:tcPr>
          <w:p w14:paraId="0E7786FA" w14:textId="73DCCD6A" w:rsidR="005854DE"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156C1">
              <w:rPr>
                <w:rFonts w:cs="Segoe UI"/>
                <w:color w:val="000000"/>
              </w:rPr>
              <w:t>372</w:t>
            </w:r>
          </w:p>
        </w:tc>
      </w:tr>
      <w:tr w:rsidR="005854DE" w:rsidRPr="00653146" w14:paraId="04015316"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524" w:type="dxa"/>
            <w:noWrap/>
          </w:tcPr>
          <w:p w14:paraId="7B5B582D" w14:textId="78C1490D" w:rsidR="005854DE" w:rsidRPr="00DA6893" w:rsidRDefault="005854DE" w:rsidP="005854DE">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941" w:type="dxa"/>
            <w:noWrap/>
            <w:vAlign w:val="center"/>
          </w:tcPr>
          <w:p w14:paraId="7A52A3BD" w14:textId="77777777"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901" w:type="dxa"/>
            <w:noWrap/>
            <w:vAlign w:val="center"/>
          </w:tcPr>
          <w:p w14:paraId="4F60915B" w14:textId="77777777"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1" w:type="dxa"/>
            <w:noWrap/>
            <w:vAlign w:val="center"/>
          </w:tcPr>
          <w:p w14:paraId="46B52819" w14:textId="77777777"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799" w:type="dxa"/>
            <w:noWrap/>
            <w:vAlign w:val="center"/>
          </w:tcPr>
          <w:p w14:paraId="2ED03155" w14:textId="77777777" w:rsidR="005854DE"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5854DE" w:rsidRPr="00653146" w14:paraId="30BD009D" w14:textId="77777777" w:rsidTr="008F0B0E">
        <w:trPr>
          <w:trHeight w:val="288"/>
        </w:trPr>
        <w:tc>
          <w:tcPr>
            <w:cnfStyle w:val="001000000000" w:firstRow="0" w:lastRow="0" w:firstColumn="1" w:lastColumn="0" w:oddVBand="0" w:evenVBand="0" w:oddHBand="0" w:evenHBand="0" w:firstRowFirstColumn="0" w:firstRowLastColumn="0" w:lastRowFirstColumn="0" w:lastRowLastColumn="0"/>
            <w:tcW w:w="5524" w:type="dxa"/>
            <w:noWrap/>
          </w:tcPr>
          <w:p w14:paraId="639782CB" w14:textId="2A1C6725" w:rsidR="005854DE" w:rsidRPr="00DA6893" w:rsidRDefault="005854DE" w:rsidP="005854DE">
            <w:pPr>
              <w:rPr>
                <w:rFonts w:eastAsia="Times New Roman" w:cs="Segoe UI"/>
                <w:color w:val="000000"/>
              </w:rPr>
            </w:pPr>
            <w:r w:rsidRPr="00DA6893">
              <w:rPr>
                <w:rFonts w:eastAsia="Times New Roman" w:cs="Segoe UI"/>
                <w:b w:val="0"/>
                <w:color w:val="000000"/>
              </w:rPr>
              <w:t>Supported housing</w:t>
            </w:r>
          </w:p>
        </w:tc>
        <w:tc>
          <w:tcPr>
            <w:tcW w:w="941" w:type="dxa"/>
            <w:noWrap/>
            <w:vAlign w:val="center"/>
          </w:tcPr>
          <w:p w14:paraId="46819876" w14:textId="1EADADD1"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160</w:t>
            </w:r>
          </w:p>
        </w:tc>
        <w:tc>
          <w:tcPr>
            <w:tcW w:w="901" w:type="dxa"/>
            <w:noWrap/>
            <w:vAlign w:val="center"/>
          </w:tcPr>
          <w:p w14:paraId="74C2C43A" w14:textId="07F1E752"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166</w:t>
            </w:r>
          </w:p>
        </w:tc>
        <w:tc>
          <w:tcPr>
            <w:tcW w:w="851" w:type="dxa"/>
            <w:noWrap/>
            <w:vAlign w:val="center"/>
          </w:tcPr>
          <w:p w14:paraId="6EEECB58" w14:textId="6643F7B3" w:rsidR="005854DE" w:rsidRPr="00F156C1" w:rsidRDefault="005854DE" w:rsidP="005854D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156C1">
              <w:rPr>
                <w:rFonts w:cs="Segoe UI"/>
                <w:color w:val="000000"/>
              </w:rPr>
              <w:t>170</w:t>
            </w:r>
          </w:p>
        </w:tc>
        <w:tc>
          <w:tcPr>
            <w:tcW w:w="799" w:type="dxa"/>
            <w:noWrap/>
            <w:vAlign w:val="center"/>
          </w:tcPr>
          <w:p w14:paraId="59FBECEC" w14:textId="58826FBC" w:rsidR="005854DE" w:rsidRDefault="005854DE" w:rsidP="005854D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bl>
    <w:p w14:paraId="506ED9D1" w14:textId="7D4684EC"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168CA31E" w14:textId="7B1C1C36" w:rsidR="003633EA" w:rsidRDefault="003633EA">
      <w:pPr>
        <w:rPr>
          <w:rFonts w:ascii="Segoe UI" w:hAnsi="Segoe UI" w:cs="Segoe UI"/>
          <w:sz w:val="22"/>
          <w:szCs w:val="22"/>
        </w:rPr>
      </w:pPr>
    </w:p>
    <w:p w14:paraId="00732B79" w14:textId="77777777" w:rsidR="003633EA" w:rsidRDefault="003633EA">
      <w:pPr>
        <w:rPr>
          <w:rFonts w:ascii="Segoe UI" w:hAnsi="Segoe UI" w:cs="Segoe UI"/>
          <w:sz w:val="22"/>
          <w:szCs w:val="22"/>
        </w:rPr>
      </w:pPr>
      <w:r>
        <w:rPr>
          <w:rFonts w:ascii="Segoe UI" w:hAnsi="Segoe UI" w:cs="Segoe UI"/>
          <w:sz w:val="22"/>
          <w:szCs w:val="22"/>
        </w:rPr>
        <w:br w:type="page"/>
      </w:r>
    </w:p>
    <w:p w14:paraId="0FEE4AE1" w14:textId="183B91D9" w:rsidR="00A84FC2" w:rsidRDefault="00A84FC2" w:rsidP="00A84FC2">
      <w:pPr>
        <w:pStyle w:val="Caption"/>
      </w:pPr>
      <w:r>
        <w:lastRenderedPageBreak/>
        <w:t xml:space="preserve">Table </w:t>
      </w:r>
      <w:fldSimple w:instr=" SEQ Table \* ARABIC ">
        <w:r w:rsidR="00971C60">
          <w:rPr>
            <w:noProof/>
          </w:rPr>
          <w:t>8</w:t>
        </w:r>
      </w:fldSimple>
      <w:r>
        <w:t xml:space="preserve">: </w:t>
      </w:r>
      <w:r w:rsidR="00913F95">
        <w:t>Epping Forest</w:t>
      </w:r>
      <w:r>
        <w:t xml:space="preserve">: </w:t>
      </w:r>
      <w:r w:rsidRPr="00B738DA">
        <w:t xml:space="preserve">Estimated need for supported and specialist housing and accommodation for the </w:t>
      </w:r>
      <w:r w:rsidR="009A4F3E">
        <w:t>population groups</w:t>
      </w:r>
      <w:r w:rsidRPr="00B738DA">
        <w:t xml:space="preserve"> </w:t>
      </w:r>
      <w:r w:rsidR="00CE3301">
        <w:t xml:space="preserve">covered over </w:t>
      </w:r>
      <w:r w:rsidRPr="00B738DA">
        <w:t>the period to 2044</w:t>
      </w:r>
      <w:r w:rsidR="00BE0BFC">
        <w:t xml:space="preserve"> </w:t>
      </w:r>
      <w:r w:rsidR="00BE0BFC" w:rsidRPr="00BE0BFC">
        <w:t>(units/dwellings)</w:t>
      </w:r>
    </w:p>
    <w:tbl>
      <w:tblPr>
        <w:tblStyle w:val="GridTable5Dark-Accent4"/>
        <w:tblW w:w="0" w:type="auto"/>
        <w:tblLayout w:type="fixed"/>
        <w:tblLook w:val="04A0" w:firstRow="1" w:lastRow="0" w:firstColumn="1" w:lastColumn="0" w:noHBand="0" w:noVBand="1"/>
      </w:tblPr>
      <w:tblGrid>
        <w:gridCol w:w="5382"/>
        <w:gridCol w:w="1134"/>
        <w:gridCol w:w="850"/>
        <w:gridCol w:w="851"/>
        <w:gridCol w:w="799"/>
      </w:tblGrid>
      <w:tr w:rsidR="006934D1" w:rsidRPr="00653146" w14:paraId="34BFF82D" w14:textId="77777777" w:rsidTr="006374FF">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5382" w:type="dxa"/>
            <w:shd w:val="clear" w:color="auto" w:fill="FBCAD0"/>
            <w:noWrap/>
            <w:hideMark/>
          </w:tcPr>
          <w:p w14:paraId="2367DD4A" w14:textId="7F67F450" w:rsidR="00A84FC2" w:rsidRPr="008B3FF3" w:rsidRDefault="009A4F3E" w:rsidP="00DC05B9">
            <w:pPr>
              <w:rPr>
                <w:rFonts w:eastAsia="Times New Roman" w:cs="Segoe UI"/>
                <w:color w:val="000000"/>
              </w:rPr>
            </w:pPr>
            <w:r>
              <w:rPr>
                <w:rFonts w:eastAsia="Times New Roman" w:cs="Segoe UI"/>
                <w:color w:val="000000"/>
              </w:rPr>
              <w:t>Population groups</w:t>
            </w:r>
          </w:p>
        </w:tc>
        <w:tc>
          <w:tcPr>
            <w:tcW w:w="1134" w:type="dxa"/>
            <w:shd w:val="clear" w:color="auto" w:fill="FBCAD0"/>
            <w:noWrap/>
            <w:hideMark/>
          </w:tcPr>
          <w:p w14:paraId="62A1136F"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850" w:type="dxa"/>
            <w:shd w:val="clear" w:color="auto" w:fill="FBCAD0"/>
            <w:noWrap/>
            <w:hideMark/>
          </w:tcPr>
          <w:p w14:paraId="587361F7"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851" w:type="dxa"/>
            <w:shd w:val="clear" w:color="auto" w:fill="FBCAD0"/>
            <w:noWrap/>
            <w:hideMark/>
          </w:tcPr>
          <w:p w14:paraId="5D8215FF"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799" w:type="dxa"/>
            <w:shd w:val="clear" w:color="auto" w:fill="FBCAD0"/>
            <w:noWrap/>
            <w:hideMark/>
          </w:tcPr>
          <w:p w14:paraId="6292CC99"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1FE7E894"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43A0B415" w14:textId="2182E3E5"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1134" w:type="dxa"/>
            <w:noWrap/>
            <w:vAlign w:val="center"/>
            <w:hideMark/>
          </w:tcPr>
          <w:p w14:paraId="07296C63"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hideMark/>
          </w:tcPr>
          <w:p w14:paraId="5B2FD4E0"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hideMark/>
          </w:tcPr>
          <w:p w14:paraId="55067715"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hideMark/>
          </w:tcPr>
          <w:p w14:paraId="74133512"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36F2E49A"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1ED2451E" w14:textId="4B500AF8"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1134" w:type="dxa"/>
            <w:noWrap/>
            <w:vAlign w:val="center"/>
          </w:tcPr>
          <w:p w14:paraId="03B25117" w14:textId="76DCADB8"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5</w:t>
            </w:r>
          </w:p>
        </w:tc>
        <w:tc>
          <w:tcPr>
            <w:tcW w:w="850" w:type="dxa"/>
            <w:noWrap/>
            <w:vAlign w:val="center"/>
          </w:tcPr>
          <w:p w14:paraId="6ADD93E1" w14:textId="4EE02E06"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9</w:t>
            </w:r>
          </w:p>
        </w:tc>
        <w:tc>
          <w:tcPr>
            <w:tcW w:w="851" w:type="dxa"/>
            <w:noWrap/>
            <w:vAlign w:val="center"/>
          </w:tcPr>
          <w:p w14:paraId="517F053D" w14:textId="39DFE280"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14</w:t>
            </w:r>
          </w:p>
        </w:tc>
        <w:tc>
          <w:tcPr>
            <w:tcW w:w="799" w:type="dxa"/>
            <w:noWrap/>
            <w:vAlign w:val="center"/>
          </w:tcPr>
          <w:p w14:paraId="10F8E196" w14:textId="7C075AB1"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D69AD56"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1F38A8C3" w14:textId="1707BF02"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1134" w:type="dxa"/>
            <w:noWrap/>
            <w:vAlign w:val="center"/>
          </w:tcPr>
          <w:p w14:paraId="5BAEF8E3" w14:textId="770C7862"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1</w:t>
            </w:r>
          </w:p>
        </w:tc>
        <w:tc>
          <w:tcPr>
            <w:tcW w:w="850" w:type="dxa"/>
            <w:noWrap/>
            <w:vAlign w:val="center"/>
          </w:tcPr>
          <w:p w14:paraId="628EF135" w14:textId="459F1B45"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3</w:t>
            </w:r>
          </w:p>
        </w:tc>
        <w:tc>
          <w:tcPr>
            <w:tcW w:w="851" w:type="dxa"/>
            <w:noWrap/>
            <w:vAlign w:val="center"/>
          </w:tcPr>
          <w:p w14:paraId="20C868CE" w14:textId="29C25704"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4</w:t>
            </w:r>
          </w:p>
        </w:tc>
        <w:tc>
          <w:tcPr>
            <w:tcW w:w="799" w:type="dxa"/>
            <w:noWrap/>
            <w:vAlign w:val="center"/>
          </w:tcPr>
          <w:p w14:paraId="4369658D" w14:textId="4ADCA717"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57A2986F"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1A2B914A" w14:textId="2E0D4F39"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1134" w:type="dxa"/>
            <w:noWrap/>
            <w:vAlign w:val="center"/>
          </w:tcPr>
          <w:p w14:paraId="14717D95"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60EB6B5C"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42828509"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2436713B"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BBF6F15"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5382" w:type="dxa"/>
            <w:noWrap/>
            <w:vAlign w:val="bottom"/>
            <w:hideMark/>
          </w:tcPr>
          <w:p w14:paraId="13BEB66A" w14:textId="0A62D499"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1134" w:type="dxa"/>
            <w:noWrap/>
            <w:vAlign w:val="center"/>
          </w:tcPr>
          <w:p w14:paraId="1668BD0E" w14:textId="45CC9E0D"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22</w:t>
            </w:r>
          </w:p>
        </w:tc>
        <w:tc>
          <w:tcPr>
            <w:tcW w:w="850" w:type="dxa"/>
            <w:noWrap/>
            <w:vAlign w:val="center"/>
          </w:tcPr>
          <w:p w14:paraId="4B296C92" w14:textId="28EF645C"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0F36F682" w14:textId="62D12D41"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4A9B880E" w14:textId="66DE9C09"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798CCD4"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5382" w:type="dxa"/>
            <w:noWrap/>
            <w:vAlign w:val="bottom"/>
            <w:hideMark/>
          </w:tcPr>
          <w:p w14:paraId="0A1544FC" w14:textId="0A146CDC"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1134" w:type="dxa"/>
            <w:noWrap/>
            <w:vAlign w:val="center"/>
          </w:tcPr>
          <w:p w14:paraId="6D042E8B" w14:textId="378C304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3</w:t>
            </w:r>
            <w:r w:rsidR="00035EC3">
              <w:rPr>
                <w:rFonts w:cs="Segoe UI"/>
                <w:color w:val="000000"/>
              </w:rPr>
              <w:t>5</w:t>
            </w:r>
          </w:p>
        </w:tc>
        <w:tc>
          <w:tcPr>
            <w:tcW w:w="850" w:type="dxa"/>
            <w:noWrap/>
            <w:vAlign w:val="center"/>
          </w:tcPr>
          <w:p w14:paraId="547A70C6" w14:textId="499D9A05"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78453385" w14:textId="3E2A880F"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11D65C1F" w14:textId="00B283EA"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1A1C997B"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5382" w:type="dxa"/>
            <w:noWrap/>
            <w:hideMark/>
          </w:tcPr>
          <w:p w14:paraId="6BF6CA5D" w14:textId="0B899B8E"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1134" w:type="dxa"/>
            <w:noWrap/>
            <w:vAlign w:val="center"/>
          </w:tcPr>
          <w:p w14:paraId="75BE3A75"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1DD59145"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2532B3CC"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252867A3"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7FFE78D1"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5638BF2D" w14:textId="699016A8"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1134" w:type="dxa"/>
            <w:noWrap/>
            <w:vAlign w:val="center"/>
          </w:tcPr>
          <w:p w14:paraId="5A0B03BA" w14:textId="0F798D9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3</w:t>
            </w:r>
          </w:p>
        </w:tc>
        <w:tc>
          <w:tcPr>
            <w:tcW w:w="850" w:type="dxa"/>
            <w:noWrap/>
            <w:vAlign w:val="center"/>
          </w:tcPr>
          <w:p w14:paraId="739AE35D" w14:textId="0853349E"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18115D1A" w14:textId="22935D92"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6D2D5ABA" w14:textId="71C82BCA"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5FFA621C"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5382" w:type="dxa"/>
            <w:noWrap/>
            <w:hideMark/>
          </w:tcPr>
          <w:p w14:paraId="606DF5D1" w14:textId="4A024805"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1134" w:type="dxa"/>
            <w:noWrap/>
            <w:vAlign w:val="center"/>
          </w:tcPr>
          <w:p w14:paraId="757C318F"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38862499"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D36DFEC"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0D390826"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8FFBF38"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2392B0E1" w14:textId="758B898A"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1134" w:type="dxa"/>
            <w:noWrap/>
            <w:vAlign w:val="center"/>
          </w:tcPr>
          <w:p w14:paraId="4D986002" w14:textId="142DA808"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2</w:t>
            </w:r>
          </w:p>
        </w:tc>
        <w:tc>
          <w:tcPr>
            <w:tcW w:w="850" w:type="dxa"/>
            <w:noWrap/>
            <w:vAlign w:val="center"/>
          </w:tcPr>
          <w:p w14:paraId="69A81660" w14:textId="664F1EB3"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4</w:t>
            </w:r>
          </w:p>
        </w:tc>
        <w:tc>
          <w:tcPr>
            <w:tcW w:w="851" w:type="dxa"/>
            <w:noWrap/>
            <w:vAlign w:val="center"/>
          </w:tcPr>
          <w:p w14:paraId="706F3F0F" w14:textId="7EB6FA09"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7</w:t>
            </w:r>
          </w:p>
        </w:tc>
        <w:tc>
          <w:tcPr>
            <w:tcW w:w="799" w:type="dxa"/>
            <w:noWrap/>
            <w:vAlign w:val="center"/>
          </w:tcPr>
          <w:p w14:paraId="76D308A6" w14:textId="44100F2F"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5D9A6CB1"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26578503" w14:textId="78E3BE55"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1134" w:type="dxa"/>
            <w:noWrap/>
            <w:vAlign w:val="center"/>
          </w:tcPr>
          <w:p w14:paraId="06968A60" w14:textId="664DE3CA"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850" w:type="dxa"/>
            <w:noWrap/>
            <w:vAlign w:val="center"/>
          </w:tcPr>
          <w:p w14:paraId="584746E3" w14:textId="35983AED"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41774D47" w14:textId="67E0C0A2"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18DC7C54" w14:textId="3B15CFE2"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784EFC97"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382" w:type="dxa"/>
            <w:hideMark/>
          </w:tcPr>
          <w:p w14:paraId="0848BBC3" w14:textId="14827A7B"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1134" w:type="dxa"/>
            <w:noWrap/>
            <w:vAlign w:val="center"/>
          </w:tcPr>
          <w:p w14:paraId="6957EC2C"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6D0C46FF"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0B0C9DE0"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7E1149F3"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37A01378"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093D1CE0" w14:textId="0AE923F0"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1134" w:type="dxa"/>
            <w:noWrap/>
            <w:vAlign w:val="center"/>
          </w:tcPr>
          <w:p w14:paraId="08898622" w14:textId="25C1AAE5"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181</w:t>
            </w:r>
          </w:p>
        </w:tc>
        <w:tc>
          <w:tcPr>
            <w:tcW w:w="850" w:type="dxa"/>
            <w:noWrap/>
            <w:vAlign w:val="center"/>
          </w:tcPr>
          <w:p w14:paraId="1EEB8824" w14:textId="7045C789"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191</w:t>
            </w:r>
          </w:p>
        </w:tc>
        <w:tc>
          <w:tcPr>
            <w:tcW w:w="851" w:type="dxa"/>
            <w:noWrap/>
            <w:vAlign w:val="center"/>
          </w:tcPr>
          <w:p w14:paraId="4CD292FC" w14:textId="0FDCFD26"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198</w:t>
            </w:r>
          </w:p>
        </w:tc>
        <w:tc>
          <w:tcPr>
            <w:tcW w:w="799" w:type="dxa"/>
            <w:noWrap/>
            <w:vAlign w:val="center"/>
          </w:tcPr>
          <w:p w14:paraId="455DB972" w14:textId="0858259E"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207</w:t>
            </w:r>
          </w:p>
        </w:tc>
      </w:tr>
      <w:tr w:rsidR="00BE0BFC" w:rsidRPr="00653146" w14:paraId="27884026"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1317C042" w14:textId="030D3BC2"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1134" w:type="dxa"/>
            <w:noWrap/>
            <w:vAlign w:val="center"/>
          </w:tcPr>
          <w:p w14:paraId="11375967" w14:textId="1B9B13FC"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4</w:t>
            </w:r>
          </w:p>
        </w:tc>
        <w:tc>
          <w:tcPr>
            <w:tcW w:w="850" w:type="dxa"/>
            <w:noWrap/>
            <w:vAlign w:val="center"/>
          </w:tcPr>
          <w:p w14:paraId="136D8B74" w14:textId="54BB50F9"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7</w:t>
            </w:r>
          </w:p>
        </w:tc>
        <w:tc>
          <w:tcPr>
            <w:tcW w:w="851" w:type="dxa"/>
            <w:noWrap/>
            <w:vAlign w:val="center"/>
          </w:tcPr>
          <w:p w14:paraId="6C8B9C1B" w14:textId="73C87813"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11</w:t>
            </w:r>
          </w:p>
        </w:tc>
        <w:tc>
          <w:tcPr>
            <w:tcW w:w="799" w:type="dxa"/>
            <w:noWrap/>
            <w:vAlign w:val="center"/>
          </w:tcPr>
          <w:p w14:paraId="42F0B623" w14:textId="6435238E"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E99D009"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5382" w:type="dxa"/>
            <w:noWrap/>
            <w:hideMark/>
          </w:tcPr>
          <w:p w14:paraId="3111A6B5" w14:textId="5E34A7CB"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1134" w:type="dxa"/>
            <w:noWrap/>
            <w:vAlign w:val="center"/>
          </w:tcPr>
          <w:p w14:paraId="0D352A60"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4BA75654"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6DA7A9DB"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542C327D"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2A2D83E"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2DCEAEF4" w14:textId="57174C84"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1134" w:type="dxa"/>
            <w:noWrap/>
            <w:vAlign w:val="center"/>
          </w:tcPr>
          <w:p w14:paraId="6D1A9DA1" w14:textId="32908A0B"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0" w:type="dxa"/>
            <w:noWrap/>
            <w:vAlign w:val="center"/>
          </w:tcPr>
          <w:p w14:paraId="311E2545" w14:textId="736D5A26"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51" w:type="dxa"/>
            <w:noWrap/>
            <w:vAlign w:val="center"/>
          </w:tcPr>
          <w:p w14:paraId="6C88A49A" w14:textId="35EE1C60"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799" w:type="dxa"/>
            <w:noWrap/>
            <w:vAlign w:val="center"/>
          </w:tcPr>
          <w:p w14:paraId="511F8E4C" w14:textId="056FA7D6" w:rsidR="00BE0BFC" w:rsidRPr="00AB389A"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2F08E275"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5382" w:type="dxa"/>
            <w:noWrap/>
            <w:hideMark/>
          </w:tcPr>
          <w:p w14:paraId="7C4EAC2B" w14:textId="16440711"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1134" w:type="dxa"/>
            <w:noWrap/>
            <w:vAlign w:val="center"/>
          </w:tcPr>
          <w:p w14:paraId="712FF22B"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0" w:type="dxa"/>
            <w:noWrap/>
            <w:vAlign w:val="center"/>
          </w:tcPr>
          <w:p w14:paraId="576A41E6"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51" w:type="dxa"/>
            <w:noWrap/>
            <w:vAlign w:val="center"/>
          </w:tcPr>
          <w:p w14:paraId="226EEC26"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99" w:type="dxa"/>
            <w:noWrap/>
            <w:vAlign w:val="center"/>
          </w:tcPr>
          <w:p w14:paraId="14662E3F" w14:textId="7777777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E9EF872"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02E4657E" w14:textId="23A3778E"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1134" w:type="dxa"/>
            <w:noWrap/>
            <w:vAlign w:val="center"/>
          </w:tcPr>
          <w:p w14:paraId="0F165517" w14:textId="64016A78"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431</w:t>
            </w:r>
          </w:p>
        </w:tc>
        <w:tc>
          <w:tcPr>
            <w:tcW w:w="850" w:type="dxa"/>
            <w:noWrap/>
            <w:vAlign w:val="center"/>
          </w:tcPr>
          <w:p w14:paraId="66CAFD51" w14:textId="30DF7CE4"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712</w:t>
            </w:r>
          </w:p>
        </w:tc>
        <w:tc>
          <w:tcPr>
            <w:tcW w:w="851" w:type="dxa"/>
            <w:noWrap/>
            <w:vAlign w:val="center"/>
          </w:tcPr>
          <w:p w14:paraId="1464F27B" w14:textId="578C8527"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994</w:t>
            </w:r>
          </w:p>
        </w:tc>
        <w:tc>
          <w:tcPr>
            <w:tcW w:w="799" w:type="dxa"/>
            <w:noWrap/>
            <w:vAlign w:val="center"/>
          </w:tcPr>
          <w:p w14:paraId="7FB71B4B" w14:textId="724701AA" w:rsidR="00BE0BFC" w:rsidRPr="00AB389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1,269</w:t>
            </w:r>
          </w:p>
        </w:tc>
      </w:tr>
      <w:tr w:rsidR="00946605" w:rsidRPr="00653146" w14:paraId="3093463D" w14:textId="77777777" w:rsidTr="00A54DF1">
        <w:trPr>
          <w:trHeight w:val="300"/>
        </w:trPr>
        <w:tc>
          <w:tcPr>
            <w:cnfStyle w:val="001000000000" w:firstRow="0" w:lastRow="0" w:firstColumn="1" w:lastColumn="0" w:oddVBand="0" w:evenVBand="0" w:oddHBand="0" w:evenHBand="0" w:firstRowFirstColumn="0" w:firstRowLastColumn="0" w:lastRowFirstColumn="0" w:lastRowLastColumn="0"/>
            <w:tcW w:w="5382" w:type="dxa"/>
            <w:noWrap/>
            <w:vAlign w:val="center"/>
            <w:hideMark/>
          </w:tcPr>
          <w:p w14:paraId="23ADEBFB" w14:textId="039F6B74" w:rsidR="00946605" w:rsidRPr="008B3FF3" w:rsidRDefault="00946605" w:rsidP="00946605">
            <w:pPr>
              <w:rPr>
                <w:rFonts w:eastAsia="Times New Roman" w:cs="Segoe UI"/>
                <w:b w:val="0"/>
                <w:color w:val="000000"/>
              </w:rPr>
            </w:pPr>
            <w:r w:rsidRPr="00A020FF">
              <w:rPr>
                <w:rFonts w:cs="Segoe UI"/>
                <w:b w:val="0"/>
                <w:bCs w:val="0"/>
                <w:i/>
                <w:iCs/>
                <w:color w:val="000000" w:themeColor="text1"/>
              </w:rPr>
              <w:t>Market housing</w:t>
            </w:r>
          </w:p>
        </w:tc>
        <w:tc>
          <w:tcPr>
            <w:tcW w:w="1134" w:type="dxa"/>
            <w:noWrap/>
            <w:vAlign w:val="bottom"/>
          </w:tcPr>
          <w:p w14:paraId="6242C95C" w14:textId="4AE16880"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327</w:t>
            </w:r>
          </w:p>
        </w:tc>
        <w:tc>
          <w:tcPr>
            <w:tcW w:w="850" w:type="dxa"/>
            <w:noWrap/>
            <w:vAlign w:val="bottom"/>
          </w:tcPr>
          <w:p w14:paraId="3733ABB5" w14:textId="068F4A2C"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483</w:t>
            </w:r>
          </w:p>
        </w:tc>
        <w:tc>
          <w:tcPr>
            <w:tcW w:w="851" w:type="dxa"/>
            <w:noWrap/>
            <w:vAlign w:val="bottom"/>
          </w:tcPr>
          <w:p w14:paraId="544F1E10" w14:textId="77347934"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674</w:t>
            </w:r>
          </w:p>
        </w:tc>
        <w:tc>
          <w:tcPr>
            <w:tcW w:w="799" w:type="dxa"/>
            <w:noWrap/>
            <w:vAlign w:val="bottom"/>
          </w:tcPr>
          <w:p w14:paraId="7A412772" w14:textId="250BA1AC"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860</w:t>
            </w:r>
          </w:p>
        </w:tc>
      </w:tr>
      <w:tr w:rsidR="00946605" w:rsidRPr="00653146" w14:paraId="28AB8913" w14:textId="77777777" w:rsidTr="00A54DF1">
        <w:trPr>
          <w:trHeight w:val="300"/>
        </w:trPr>
        <w:tc>
          <w:tcPr>
            <w:cnfStyle w:val="001000000000" w:firstRow="0" w:lastRow="0" w:firstColumn="1" w:lastColumn="0" w:oddVBand="0" w:evenVBand="0" w:oddHBand="0" w:evenHBand="0" w:firstRowFirstColumn="0" w:firstRowLastColumn="0" w:lastRowFirstColumn="0" w:lastRowLastColumn="0"/>
            <w:tcW w:w="5382" w:type="dxa"/>
            <w:noWrap/>
            <w:vAlign w:val="center"/>
            <w:hideMark/>
          </w:tcPr>
          <w:p w14:paraId="1CFA5586" w14:textId="7E1973BF" w:rsidR="00946605" w:rsidRPr="008B3FF3" w:rsidRDefault="00946605" w:rsidP="00946605">
            <w:pPr>
              <w:rPr>
                <w:rFonts w:eastAsia="Times New Roman" w:cs="Segoe UI"/>
                <w:b w:val="0"/>
                <w:color w:val="000000"/>
              </w:rPr>
            </w:pPr>
            <w:r w:rsidRPr="00A020FF">
              <w:rPr>
                <w:rFonts w:cs="Segoe UI"/>
                <w:b w:val="0"/>
                <w:bCs w:val="0"/>
                <w:i/>
                <w:iCs/>
                <w:color w:val="000000" w:themeColor="text1"/>
              </w:rPr>
              <w:t>Affordable/social housing</w:t>
            </w:r>
          </w:p>
        </w:tc>
        <w:tc>
          <w:tcPr>
            <w:tcW w:w="1134" w:type="dxa"/>
            <w:noWrap/>
            <w:vAlign w:val="bottom"/>
          </w:tcPr>
          <w:p w14:paraId="4AAFB478" w14:textId="3C4C083B"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103</w:t>
            </w:r>
          </w:p>
        </w:tc>
        <w:tc>
          <w:tcPr>
            <w:tcW w:w="850" w:type="dxa"/>
            <w:noWrap/>
            <w:vAlign w:val="bottom"/>
          </w:tcPr>
          <w:p w14:paraId="51AB41AD" w14:textId="1BA8064D"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229</w:t>
            </w:r>
          </w:p>
        </w:tc>
        <w:tc>
          <w:tcPr>
            <w:tcW w:w="851" w:type="dxa"/>
            <w:noWrap/>
            <w:vAlign w:val="bottom"/>
          </w:tcPr>
          <w:p w14:paraId="32035AC5" w14:textId="4E039685"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320</w:t>
            </w:r>
          </w:p>
        </w:tc>
        <w:tc>
          <w:tcPr>
            <w:tcW w:w="799" w:type="dxa"/>
            <w:noWrap/>
            <w:vAlign w:val="bottom"/>
          </w:tcPr>
          <w:p w14:paraId="45BE1800" w14:textId="2556D167"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409</w:t>
            </w:r>
          </w:p>
        </w:tc>
      </w:tr>
      <w:tr w:rsidR="00946605" w:rsidRPr="00653146" w14:paraId="634FE3E9"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5382" w:type="dxa"/>
            <w:noWrap/>
            <w:hideMark/>
          </w:tcPr>
          <w:p w14:paraId="57B665E8" w14:textId="7BF5BE53" w:rsidR="00946605" w:rsidRPr="008B3FF3" w:rsidRDefault="00946605" w:rsidP="00946605">
            <w:pPr>
              <w:rPr>
                <w:rFonts w:eastAsia="Times New Roman" w:cs="Segoe UI"/>
                <w:b w:val="0"/>
                <w:color w:val="000000"/>
              </w:rPr>
            </w:pPr>
            <w:r w:rsidRPr="00DA6893">
              <w:rPr>
                <w:rFonts w:eastAsia="Times New Roman" w:cs="Segoe UI"/>
                <w:b w:val="0"/>
                <w:color w:val="000000"/>
              </w:rPr>
              <w:t>Extra care housing</w:t>
            </w:r>
          </w:p>
        </w:tc>
        <w:tc>
          <w:tcPr>
            <w:tcW w:w="1134" w:type="dxa"/>
            <w:noWrap/>
            <w:vAlign w:val="center"/>
          </w:tcPr>
          <w:p w14:paraId="0B70647A" w14:textId="39F4780D"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286</w:t>
            </w:r>
          </w:p>
        </w:tc>
        <w:tc>
          <w:tcPr>
            <w:tcW w:w="850" w:type="dxa"/>
            <w:noWrap/>
            <w:vAlign w:val="center"/>
          </w:tcPr>
          <w:p w14:paraId="71CB6513" w14:textId="27F2D2E0"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435</w:t>
            </w:r>
          </w:p>
        </w:tc>
        <w:tc>
          <w:tcPr>
            <w:tcW w:w="851" w:type="dxa"/>
            <w:noWrap/>
            <w:vAlign w:val="center"/>
          </w:tcPr>
          <w:p w14:paraId="22F1720E" w14:textId="2A3DCD70"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584</w:t>
            </w:r>
          </w:p>
        </w:tc>
        <w:tc>
          <w:tcPr>
            <w:tcW w:w="799" w:type="dxa"/>
            <w:noWrap/>
            <w:vAlign w:val="center"/>
          </w:tcPr>
          <w:p w14:paraId="23B14925" w14:textId="15CD7E61"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730</w:t>
            </w:r>
          </w:p>
        </w:tc>
      </w:tr>
      <w:tr w:rsidR="00946605" w:rsidRPr="00653146" w14:paraId="067F9C27" w14:textId="77777777" w:rsidTr="00946605">
        <w:trPr>
          <w:trHeight w:val="251"/>
        </w:trPr>
        <w:tc>
          <w:tcPr>
            <w:cnfStyle w:val="001000000000" w:firstRow="0" w:lastRow="0" w:firstColumn="1" w:lastColumn="0" w:oddVBand="0" w:evenVBand="0" w:oddHBand="0" w:evenHBand="0" w:firstRowFirstColumn="0" w:firstRowLastColumn="0" w:lastRowFirstColumn="0" w:lastRowLastColumn="0"/>
            <w:tcW w:w="5382" w:type="dxa"/>
            <w:vAlign w:val="center"/>
            <w:hideMark/>
          </w:tcPr>
          <w:p w14:paraId="0AE748D3" w14:textId="540B46E5" w:rsidR="00946605" w:rsidRPr="008B3FF3" w:rsidRDefault="00946605" w:rsidP="00946605">
            <w:pPr>
              <w:rPr>
                <w:rFonts w:eastAsia="Times New Roman" w:cs="Segoe UI"/>
                <w:color w:val="000000"/>
              </w:rPr>
            </w:pPr>
            <w:r w:rsidRPr="00A020FF">
              <w:rPr>
                <w:rFonts w:cs="Segoe UI"/>
                <w:b w:val="0"/>
                <w:bCs w:val="0"/>
                <w:i/>
                <w:iCs/>
                <w:color w:val="000000" w:themeColor="text1"/>
              </w:rPr>
              <w:t>Market housing</w:t>
            </w:r>
          </w:p>
        </w:tc>
        <w:tc>
          <w:tcPr>
            <w:tcW w:w="1134" w:type="dxa"/>
            <w:noWrap/>
            <w:vAlign w:val="bottom"/>
          </w:tcPr>
          <w:p w14:paraId="65E17EB2" w14:textId="4FABA205"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188</w:t>
            </w:r>
          </w:p>
        </w:tc>
        <w:tc>
          <w:tcPr>
            <w:tcW w:w="850" w:type="dxa"/>
            <w:noWrap/>
            <w:vAlign w:val="bottom"/>
          </w:tcPr>
          <w:p w14:paraId="16C66DC6" w14:textId="06738A10"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273</w:t>
            </w:r>
          </w:p>
        </w:tc>
        <w:tc>
          <w:tcPr>
            <w:tcW w:w="851" w:type="dxa"/>
            <w:noWrap/>
            <w:vAlign w:val="bottom"/>
          </w:tcPr>
          <w:p w14:paraId="556E091D" w14:textId="19843F0A"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366</w:t>
            </w:r>
          </w:p>
        </w:tc>
        <w:tc>
          <w:tcPr>
            <w:tcW w:w="799" w:type="dxa"/>
            <w:noWrap/>
            <w:vAlign w:val="bottom"/>
          </w:tcPr>
          <w:p w14:paraId="7960829C" w14:textId="01731118"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458</w:t>
            </w:r>
          </w:p>
        </w:tc>
      </w:tr>
      <w:tr w:rsidR="00946605" w:rsidRPr="00653146" w14:paraId="1EDFEAC0" w14:textId="77777777" w:rsidTr="00A54DF1">
        <w:trPr>
          <w:trHeight w:val="288"/>
        </w:trPr>
        <w:tc>
          <w:tcPr>
            <w:cnfStyle w:val="001000000000" w:firstRow="0" w:lastRow="0" w:firstColumn="1" w:lastColumn="0" w:oddVBand="0" w:evenVBand="0" w:oddHBand="0" w:evenHBand="0" w:firstRowFirstColumn="0" w:firstRowLastColumn="0" w:lastRowFirstColumn="0" w:lastRowLastColumn="0"/>
            <w:tcW w:w="5382" w:type="dxa"/>
            <w:noWrap/>
            <w:vAlign w:val="center"/>
            <w:hideMark/>
          </w:tcPr>
          <w:p w14:paraId="689632D9" w14:textId="1EF9DE30" w:rsidR="00946605" w:rsidRPr="008B3FF3" w:rsidRDefault="00946605" w:rsidP="00946605">
            <w:pPr>
              <w:rPr>
                <w:rFonts w:eastAsia="Times New Roman" w:cs="Segoe UI"/>
                <w:b w:val="0"/>
                <w:color w:val="000000"/>
              </w:rPr>
            </w:pPr>
            <w:r w:rsidRPr="00A020FF">
              <w:rPr>
                <w:rFonts w:cs="Segoe UI"/>
                <w:b w:val="0"/>
                <w:bCs w:val="0"/>
                <w:i/>
                <w:iCs/>
                <w:color w:val="000000" w:themeColor="text1"/>
              </w:rPr>
              <w:t>Affordable/social housing</w:t>
            </w:r>
          </w:p>
        </w:tc>
        <w:tc>
          <w:tcPr>
            <w:tcW w:w="1134" w:type="dxa"/>
            <w:noWrap/>
            <w:vAlign w:val="bottom"/>
          </w:tcPr>
          <w:p w14:paraId="65298EE3" w14:textId="544E0E0C"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98</w:t>
            </w:r>
          </w:p>
        </w:tc>
        <w:tc>
          <w:tcPr>
            <w:tcW w:w="850" w:type="dxa"/>
            <w:noWrap/>
            <w:vAlign w:val="bottom"/>
          </w:tcPr>
          <w:p w14:paraId="065B956D" w14:textId="60C37586"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163</w:t>
            </w:r>
          </w:p>
        </w:tc>
        <w:tc>
          <w:tcPr>
            <w:tcW w:w="851" w:type="dxa"/>
            <w:noWrap/>
            <w:vAlign w:val="bottom"/>
          </w:tcPr>
          <w:p w14:paraId="02802CDA" w14:textId="6DE97477"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218</w:t>
            </w:r>
          </w:p>
        </w:tc>
        <w:tc>
          <w:tcPr>
            <w:tcW w:w="799" w:type="dxa"/>
            <w:noWrap/>
            <w:vAlign w:val="bottom"/>
          </w:tcPr>
          <w:p w14:paraId="0A4547CB" w14:textId="39C84120"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272</w:t>
            </w:r>
          </w:p>
        </w:tc>
      </w:tr>
      <w:tr w:rsidR="00946605" w:rsidRPr="00653146" w14:paraId="51E5A23C" w14:textId="77777777" w:rsidTr="006934D1">
        <w:trPr>
          <w:trHeight w:val="288"/>
        </w:trPr>
        <w:tc>
          <w:tcPr>
            <w:cnfStyle w:val="001000000000" w:firstRow="0" w:lastRow="0" w:firstColumn="1" w:lastColumn="0" w:oddVBand="0" w:evenVBand="0" w:oddHBand="0" w:evenHBand="0" w:firstRowFirstColumn="0" w:firstRowLastColumn="0" w:lastRowFirstColumn="0" w:lastRowLastColumn="0"/>
            <w:tcW w:w="5382" w:type="dxa"/>
            <w:noWrap/>
          </w:tcPr>
          <w:p w14:paraId="4BA7DC7A" w14:textId="5277483C" w:rsidR="00946605" w:rsidRPr="00DA6893" w:rsidRDefault="00946605" w:rsidP="00946605">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1134" w:type="dxa"/>
            <w:noWrap/>
            <w:vAlign w:val="center"/>
          </w:tcPr>
          <w:p w14:paraId="01C20E17" w14:textId="451AF6F2"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 xml:space="preserve">          </w:t>
            </w:r>
            <w:r>
              <w:rPr>
                <w:rFonts w:cs="Segoe UI"/>
                <w:color w:val="000000"/>
              </w:rPr>
              <w:t>-</w:t>
            </w:r>
            <w:r w:rsidRPr="00AB389A">
              <w:rPr>
                <w:rFonts w:cs="Segoe UI"/>
                <w:color w:val="000000"/>
              </w:rPr>
              <w:t>16</w:t>
            </w:r>
          </w:p>
        </w:tc>
        <w:tc>
          <w:tcPr>
            <w:tcW w:w="850" w:type="dxa"/>
            <w:noWrap/>
            <w:vAlign w:val="center"/>
          </w:tcPr>
          <w:p w14:paraId="0CA32CB3" w14:textId="368070E4"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85</w:t>
            </w:r>
          </w:p>
        </w:tc>
        <w:tc>
          <w:tcPr>
            <w:tcW w:w="851" w:type="dxa"/>
            <w:noWrap/>
            <w:vAlign w:val="center"/>
          </w:tcPr>
          <w:p w14:paraId="6AF6862D" w14:textId="78779F89"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115</w:t>
            </w:r>
          </w:p>
        </w:tc>
        <w:tc>
          <w:tcPr>
            <w:tcW w:w="799" w:type="dxa"/>
            <w:noWrap/>
            <w:vAlign w:val="center"/>
          </w:tcPr>
          <w:p w14:paraId="0E865132" w14:textId="20303A44" w:rsidR="00946605"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138</w:t>
            </w:r>
          </w:p>
        </w:tc>
      </w:tr>
      <w:tr w:rsidR="00946605" w:rsidRPr="00653146" w14:paraId="31C32249" w14:textId="77777777" w:rsidTr="006934D1">
        <w:trPr>
          <w:trHeight w:val="288"/>
        </w:trPr>
        <w:tc>
          <w:tcPr>
            <w:cnfStyle w:val="001000000000" w:firstRow="0" w:lastRow="0" w:firstColumn="1" w:lastColumn="0" w:oddVBand="0" w:evenVBand="0" w:oddHBand="0" w:evenHBand="0" w:firstRowFirstColumn="0" w:firstRowLastColumn="0" w:lastRowFirstColumn="0" w:lastRowLastColumn="0"/>
            <w:tcW w:w="5382" w:type="dxa"/>
            <w:noWrap/>
          </w:tcPr>
          <w:p w14:paraId="6E891DE0" w14:textId="753800F7" w:rsidR="00946605" w:rsidRPr="00DA6893" w:rsidRDefault="00946605" w:rsidP="00946605">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1134" w:type="dxa"/>
            <w:noWrap/>
            <w:vAlign w:val="center"/>
          </w:tcPr>
          <w:p w14:paraId="1D4C108A" w14:textId="008A01C4"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54</w:t>
            </w:r>
          </w:p>
        </w:tc>
        <w:tc>
          <w:tcPr>
            <w:tcW w:w="850" w:type="dxa"/>
            <w:noWrap/>
            <w:vAlign w:val="center"/>
          </w:tcPr>
          <w:p w14:paraId="0A2342D8" w14:textId="49725D65"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188</w:t>
            </w:r>
          </w:p>
        </w:tc>
        <w:tc>
          <w:tcPr>
            <w:tcW w:w="851" w:type="dxa"/>
            <w:noWrap/>
            <w:vAlign w:val="center"/>
          </w:tcPr>
          <w:p w14:paraId="05C8219A" w14:textId="4375D771"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287</w:t>
            </w:r>
          </w:p>
        </w:tc>
        <w:tc>
          <w:tcPr>
            <w:tcW w:w="799" w:type="dxa"/>
            <w:noWrap/>
            <w:vAlign w:val="center"/>
          </w:tcPr>
          <w:p w14:paraId="69BDCF35" w14:textId="1AD6D0A3" w:rsidR="00946605"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B389A">
              <w:rPr>
                <w:rFonts w:cs="Segoe UI"/>
                <w:color w:val="000000"/>
              </w:rPr>
              <w:t>391</w:t>
            </w:r>
          </w:p>
        </w:tc>
      </w:tr>
      <w:tr w:rsidR="00946605" w:rsidRPr="00653146" w14:paraId="32844E02" w14:textId="77777777" w:rsidTr="006934D1">
        <w:trPr>
          <w:trHeight w:val="288"/>
        </w:trPr>
        <w:tc>
          <w:tcPr>
            <w:cnfStyle w:val="001000000000" w:firstRow="0" w:lastRow="0" w:firstColumn="1" w:lastColumn="0" w:oddVBand="0" w:evenVBand="0" w:oddHBand="0" w:evenHBand="0" w:firstRowFirstColumn="0" w:firstRowLastColumn="0" w:lastRowFirstColumn="0" w:lastRowLastColumn="0"/>
            <w:tcW w:w="5382" w:type="dxa"/>
            <w:noWrap/>
          </w:tcPr>
          <w:p w14:paraId="3F392CF4" w14:textId="3E0EB4BD" w:rsidR="00946605" w:rsidRPr="00DA6893" w:rsidRDefault="00946605" w:rsidP="00946605">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1134" w:type="dxa"/>
            <w:noWrap/>
            <w:vAlign w:val="center"/>
          </w:tcPr>
          <w:p w14:paraId="0F7E6955" w14:textId="77777777"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0" w:type="dxa"/>
            <w:noWrap/>
            <w:vAlign w:val="center"/>
          </w:tcPr>
          <w:p w14:paraId="7F9B8970" w14:textId="77777777"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51" w:type="dxa"/>
            <w:noWrap/>
            <w:vAlign w:val="center"/>
          </w:tcPr>
          <w:p w14:paraId="0CF48A4C" w14:textId="77777777"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799" w:type="dxa"/>
            <w:noWrap/>
            <w:vAlign w:val="center"/>
          </w:tcPr>
          <w:p w14:paraId="1C6A3BC9" w14:textId="77777777" w:rsidR="00946605"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946605" w:rsidRPr="00653146" w14:paraId="5D44409D" w14:textId="77777777" w:rsidTr="006934D1">
        <w:trPr>
          <w:trHeight w:val="288"/>
        </w:trPr>
        <w:tc>
          <w:tcPr>
            <w:cnfStyle w:val="001000000000" w:firstRow="0" w:lastRow="0" w:firstColumn="1" w:lastColumn="0" w:oddVBand="0" w:evenVBand="0" w:oddHBand="0" w:evenHBand="0" w:firstRowFirstColumn="0" w:firstRowLastColumn="0" w:lastRowFirstColumn="0" w:lastRowLastColumn="0"/>
            <w:tcW w:w="5382" w:type="dxa"/>
            <w:noWrap/>
          </w:tcPr>
          <w:p w14:paraId="03BF6156" w14:textId="553880FD" w:rsidR="00946605" w:rsidRPr="00DA6893" w:rsidRDefault="00946605" w:rsidP="00946605">
            <w:pPr>
              <w:rPr>
                <w:rFonts w:eastAsia="Times New Roman" w:cs="Segoe UI"/>
                <w:color w:val="000000"/>
              </w:rPr>
            </w:pPr>
            <w:r w:rsidRPr="00DA6893">
              <w:rPr>
                <w:rFonts w:eastAsia="Times New Roman" w:cs="Segoe UI"/>
                <w:b w:val="0"/>
                <w:color w:val="000000"/>
              </w:rPr>
              <w:t>Supported housing</w:t>
            </w:r>
          </w:p>
        </w:tc>
        <w:tc>
          <w:tcPr>
            <w:tcW w:w="1134" w:type="dxa"/>
            <w:noWrap/>
            <w:vAlign w:val="center"/>
          </w:tcPr>
          <w:p w14:paraId="6005DC2F" w14:textId="73B94AF1"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50</w:t>
            </w:r>
          </w:p>
        </w:tc>
        <w:tc>
          <w:tcPr>
            <w:tcW w:w="850" w:type="dxa"/>
            <w:noWrap/>
            <w:vAlign w:val="center"/>
          </w:tcPr>
          <w:p w14:paraId="5BDCDCE7" w14:textId="267CE202"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52</w:t>
            </w:r>
          </w:p>
        </w:tc>
        <w:tc>
          <w:tcPr>
            <w:tcW w:w="851" w:type="dxa"/>
            <w:noWrap/>
            <w:vAlign w:val="center"/>
          </w:tcPr>
          <w:p w14:paraId="43135DFD" w14:textId="1FF73448" w:rsidR="00946605" w:rsidRPr="00AB389A" w:rsidRDefault="00946605" w:rsidP="0094660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B389A">
              <w:rPr>
                <w:rFonts w:cs="Segoe UI"/>
                <w:color w:val="000000"/>
              </w:rPr>
              <w:t>53</w:t>
            </w:r>
          </w:p>
        </w:tc>
        <w:tc>
          <w:tcPr>
            <w:tcW w:w="799" w:type="dxa"/>
            <w:noWrap/>
            <w:vAlign w:val="center"/>
          </w:tcPr>
          <w:p w14:paraId="5909851B" w14:textId="699D618E" w:rsidR="00946605" w:rsidRDefault="00946605" w:rsidP="0094660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bl>
    <w:p w14:paraId="31FBB659" w14:textId="2AD9E806"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2A4B3CCA" w14:textId="743EA7F0" w:rsidR="003633EA" w:rsidRDefault="003633EA">
      <w:pPr>
        <w:rPr>
          <w:rFonts w:ascii="Segoe UI" w:hAnsi="Segoe UI" w:cs="Segoe UI"/>
          <w:sz w:val="22"/>
          <w:szCs w:val="22"/>
        </w:rPr>
      </w:pPr>
    </w:p>
    <w:p w14:paraId="22BD85EB" w14:textId="77777777" w:rsidR="003633EA" w:rsidRDefault="003633EA">
      <w:pPr>
        <w:rPr>
          <w:rFonts w:ascii="Segoe UI" w:hAnsi="Segoe UI" w:cs="Segoe UI"/>
          <w:sz w:val="22"/>
          <w:szCs w:val="22"/>
        </w:rPr>
      </w:pPr>
      <w:r>
        <w:rPr>
          <w:rFonts w:ascii="Segoe UI" w:hAnsi="Segoe UI" w:cs="Segoe UI"/>
          <w:sz w:val="22"/>
          <w:szCs w:val="22"/>
        </w:rPr>
        <w:br w:type="page"/>
      </w:r>
    </w:p>
    <w:p w14:paraId="502E9933" w14:textId="0EC78407" w:rsidR="00A84FC2" w:rsidRDefault="00A84FC2" w:rsidP="00A84FC2">
      <w:pPr>
        <w:pStyle w:val="Caption"/>
      </w:pPr>
      <w:r>
        <w:lastRenderedPageBreak/>
        <w:t xml:space="preserve">Table </w:t>
      </w:r>
      <w:fldSimple w:instr=" SEQ Table \* ARABIC ">
        <w:r w:rsidR="00971C60">
          <w:rPr>
            <w:noProof/>
          </w:rPr>
          <w:t>9</w:t>
        </w:r>
      </w:fldSimple>
      <w:r>
        <w:t xml:space="preserve">: Harlow: </w:t>
      </w:r>
      <w:r w:rsidRPr="00F676D3">
        <w:t xml:space="preserve">Estimated need for supported and specialist housing and accommodation for the </w:t>
      </w:r>
      <w:r w:rsidR="009A4F3E">
        <w:t>population groups</w:t>
      </w:r>
      <w:r w:rsidRPr="00F676D3">
        <w:t xml:space="preserve"> </w:t>
      </w:r>
      <w:r w:rsidR="00CE3301">
        <w:t xml:space="preserve">covered over </w:t>
      </w:r>
      <w:r w:rsidRPr="00F676D3">
        <w:t>the period to 2044</w:t>
      </w:r>
      <w:r w:rsidR="00BE0BFC">
        <w:t xml:space="preserve"> </w:t>
      </w:r>
      <w:r w:rsidR="00BE0BFC" w:rsidRPr="00BE0BFC">
        <w:t>(units/dwellings)</w:t>
      </w:r>
    </w:p>
    <w:tbl>
      <w:tblPr>
        <w:tblStyle w:val="GridTable5Dark-Accent4"/>
        <w:tblW w:w="0" w:type="auto"/>
        <w:tblLook w:val="04A0" w:firstRow="1" w:lastRow="0" w:firstColumn="1" w:lastColumn="0" w:noHBand="0" w:noVBand="1"/>
      </w:tblPr>
      <w:tblGrid>
        <w:gridCol w:w="5808"/>
        <w:gridCol w:w="801"/>
        <w:gridCol w:w="896"/>
        <w:gridCol w:w="834"/>
        <w:gridCol w:w="677"/>
      </w:tblGrid>
      <w:tr w:rsidR="00A84FC2" w:rsidRPr="00653146" w14:paraId="22F5E057" w14:textId="77777777" w:rsidTr="006374FF">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5808" w:type="dxa"/>
            <w:shd w:val="clear" w:color="auto" w:fill="FBCAD0"/>
            <w:noWrap/>
            <w:hideMark/>
          </w:tcPr>
          <w:p w14:paraId="60431350" w14:textId="13FBCE95" w:rsidR="00A84FC2" w:rsidRPr="008B3FF3" w:rsidRDefault="009A4F3E" w:rsidP="00DC05B9">
            <w:pPr>
              <w:rPr>
                <w:rFonts w:eastAsia="Times New Roman" w:cs="Segoe UI"/>
                <w:color w:val="000000"/>
              </w:rPr>
            </w:pPr>
            <w:r>
              <w:rPr>
                <w:rFonts w:eastAsia="Times New Roman" w:cs="Segoe UI"/>
                <w:color w:val="000000"/>
              </w:rPr>
              <w:t>Population groups</w:t>
            </w:r>
          </w:p>
        </w:tc>
        <w:tc>
          <w:tcPr>
            <w:tcW w:w="801" w:type="dxa"/>
            <w:shd w:val="clear" w:color="auto" w:fill="FBCAD0"/>
            <w:noWrap/>
            <w:hideMark/>
          </w:tcPr>
          <w:p w14:paraId="0848CB51"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896" w:type="dxa"/>
            <w:shd w:val="clear" w:color="auto" w:fill="FBCAD0"/>
            <w:noWrap/>
            <w:hideMark/>
          </w:tcPr>
          <w:p w14:paraId="6BACA170"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834" w:type="dxa"/>
            <w:shd w:val="clear" w:color="auto" w:fill="FBCAD0"/>
            <w:noWrap/>
            <w:hideMark/>
          </w:tcPr>
          <w:p w14:paraId="58BA3CAC"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0" w:type="auto"/>
            <w:shd w:val="clear" w:color="auto" w:fill="FBCAD0"/>
            <w:noWrap/>
            <w:hideMark/>
          </w:tcPr>
          <w:p w14:paraId="7BB67D67"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2A97357F"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4DAC3043" w14:textId="356D8050"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801" w:type="dxa"/>
            <w:noWrap/>
            <w:vAlign w:val="center"/>
            <w:hideMark/>
          </w:tcPr>
          <w:p w14:paraId="61C45F31"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hideMark/>
          </w:tcPr>
          <w:p w14:paraId="4584C75F"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hideMark/>
          </w:tcPr>
          <w:p w14:paraId="11E168EC"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hideMark/>
          </w:tcPr>
          <w:p w14:paraId="0F82DE4F"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31DD979C"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05EC16D7" w14:textId="7F1FD6C4"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01" w:type="dxa"/>
            <w:noWrap/>
            <w:vAlign w:val="center"/>
          </w:tcPr>
          <w:p w14:paraId="4D34F771" w14:textId="386061A9"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3</w:t>
            </w:r>
          </w:p>
        </w:tc>
        <w:tc>
          <w:tcPr>
            <w:tcW w:w="896" w:type="dxa"/>
            <w:noWrap/>
            <w:vAlign w:val="center"/>
          </w:tcPr>
          <w:p w14:paraId="040592E1" w14:textId="6CF3F114"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6</w:t>
            </w:r>
          </w:p>
        </w:tc>
        <w:tc>
          <w:tcPr>
            <w:tcW w:w="834" w:type="dxa"/>
            <w:noWrap/>
            <w:vAlign w:val="center"/>
          </w:tcPr>
          <w:p w14:paraId="64E079A2" w14:textId="41521F61"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9</w:t>
            </w:r>
          </w:p>
        </w:tc>
        <w:tc>
          <w:tcPr>
            <w:tcW w:w="0" w:type="auto"/>
            <w:noWrap/>
            <w:vAlign w:val="center"/>
          </w:tcPr>
          <w:p w14:paraId="12A72906" w14:textId="2E6F19B6"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48A2DA29"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1D0DF9A4" w14:textId="3C3C4BB0"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801" w:type="dxa"/>
            <w:noWrap/>
            <w:vAlign w:val="center"/>
          </w:tcPr>
          <w:p w14:paraId="3C2EC45F" w14:textId="76AB6F18"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2</w:t>
            </w:r>
          </w:p>
        </w:tc>
        <w:tc>
          <w:tcPr>
            <w:tcW w:w="896" w:type="dxa"/>
            <w:noWrap/>
            <w:vAlign w:val="center"/>
          </w:tcPr>
          <w:p w14:paraId="69304867" w14:textId="7463195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5</w:t>
            </w:r>
          </w:p>
        </w:tc>
        <w:tc>
          <w:tcPr>
            <w:tcW w:w="834" w:type="dxa"/>
            <w:noWrap/>
            <w:vAlign w:val="center"/>
          </w:tcPr>
          <w:p w14:paraId="7C5673BA" w14:textId="04575039"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8</w:t>
            </w:r>
          </w:p>
        </w:tc>
        <w:tc>
          <w:tcPr>
            <w:tcW w:w="0" w:type="auto"/>
            <w:noWrap/>
            <w:vAlign w:val="center"/>
          </w:tcPr>
          <w:p w14:paraId="1BA29E62" w14:textId="0E259728"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0CF80E6B"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2A983874" w14:textId="0D06ADF2"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801" w:type="dxa"/>
            <w:noWrap/>
            <w:vAlign w:val="center"/>
          </w:tcPr>
          <w:p w14:paraId="2CBA80A6"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09E6373A"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5FE15428"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62666330"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74765DFB"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vAlign w:val="bottom"/>
            <w:hideMark/>
          </w:tcPr>
          <w:p w14:paraId="234DDA84" w14:textId="7B13632B"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01" w:type="dxa"/>
            <w:noWrap/>
            <w:vAlign w:val="center"/>
          </w:tcPr>
          <w:p w14:paraId="7CC4C3E7" w14:textId="71E72669"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22</w:t>
            </w:r>
          </w:p>
        </w:tc>
        <w:tc>
          <w:tcPr>
            <w:tcW w:w="896" w:type="dxa"/>
            <w:noWrap/>
            <w:vAlign w:val="center"/>
          </w:tcPr>
          <w:p w14:paraId="239C7FD6" w14:textId="72C6A2B7"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45E10597" w14:textId="1B9E2B9D"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64A04B51" w14:textId="6654F466"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797040AB"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vAlign w:val="bottom"/>
            <w:hideMark/>
          </w:tcPr>
          <w:p w14:paraId="7C00542D" w14:textId="24F5E585"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01" w:type="dxa"/>
            <w:noWrap/>
            <w:vAlign w:val="center"/>
          </w:tcPr>
          <w:p w14:paraId="33AA3510" w14:textId="57FA0994"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3</w:t>
            </w:r>
            <w:r w:rsidR="00F7641E">
              <w:rPr>
                <w:rFonts w:cs="Segoe UI"/>
                <w:color w:val="000000"/>
              </w:rPr>
              <w:t>5</w:t>
            </w:r>
          </w:p>
        </w:tc>
        <w:tc>
          <w:tcPr>
            <w:tcW w:w="896" w:type="dxa"/>
            <w:noWrap/>
            <w:vAlign w:val="center"/>
          </w:tcPr>
          <w:p w14:paraId="23C28440" w14:textId="78C7D170"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78585221" w14:textId="24BAB1EC"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6F53B5BF" w14:textId="29486481"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57397F9E"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hideMark/>
          </w:tcPr>
          <w:p w14:paraId="626DC9B1" w14:textId="4D7F1558"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801" w:type="dxa"/>
            <w:noWrap/>
            <w:vAlign w:val="center"/>
          </w:tcPr>
          <w:p w14:paraId="28DF88F5"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2295E9EF"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6C3C41E0"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5EB81639"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EAEA3D9"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53E1B45A" w14:textId="2BA4F40E"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801" w:type="dxa"/>
            <w:noWrap/>
            <w:vAlign w:val="center"/>
          </w:tcPr>
          <w:p w14:paraId="14D0C660" w14:textId="596FEC09" w:rsidR="00BE0BFC" w:rsidRPr="001E2788" w:rsidRDefault="00035EC3"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8</w:t>
            </w:r>
          </w:p>
        </w:tc>
        <w:tc>
          <w:tcPr>
            <w:tcW w:w="896" w:type="dxa"/>
            <w:noWrap/>
            <w:vAlign w:val="center"/>
          </w:tcPr>
          <w:p w14:paraId="28571702" w14:textId="42681F13"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301A822B" w14:textId="670935E9"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04006851" w14:textId="52A7B84B"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958DE00"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hideMark/>
          </w:tcPr>
          <w:p w14:paraId="2CD08D0E" w14:textId="3EE742A4"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801" w:type="dxa"/>
            <w:noWrap/>
            <w:vAlign w:val="center"/>
          </w:tcPr>
          <w:p w14:paraId="57C02807"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01CC7B80"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1CAA80A5"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5415F4B0"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675960E2"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11498C94" w14:textId="652A2EC8"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01" w:type="dxa"/>
            <w:noWrap/>
            <w:vAlign w:val="center"/>
          </w:tcPr>
          <w:p w14:paraId="4DA2D6CB" w14:textId="5D130CF6"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2</w:t>
            </w:r>
          </w:p>
        </w:tc>
        <w:tc>
          <w:tcPr>
            <w:tcW w:w="896" w:type="dxa"/>
            <w:noWrap/>
            <w:vAlign w:val="center"/>
          </w:tcPr>
          <w:p w14:paraId="7B16F918" w14:textId="77469118"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4</w:t>
            </w:r>
          </w:p>
        </w:tc>
        <w:tc>
          <w:tcPr>
            <w:tcW w:w="834" w:type="dxa"/>
            <w:noWrap/>
            <w:vAlign w:val="center"/>
          </w:tcPr>
          <w:p w14:paraId="3B5EF545" w14:textId="51932AA4"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6</w:t>
            </w:r>
          </w:p>
        </w:tc>
        <w:tc>
          <w:tcPr>
            <w:tcW w:w="0" w:type="auto"/>
            <w:noWrap/>
            <w:vAlign w:val="center"/>
          </w:tcPr>
          <w:p w14:paraId="44F4331B" w14:textId="575B7546"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2A59AC35"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6AE6A247" w14:textId="3966FC61"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801" w:type="dxa"/>
            <w:noWrap/>
            <w:vAlign w:val="center"/>
          </w:tcPr>
          <w:p w14:paraId="2CEC7861" w14:textId="7DDA1234"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5</w:t>
            </w:r>
          </w:p>
        </w:tc>
        <w:tc>
          <w:tcPr>
            <w:tcW w:w="896" w:type="dxa"/>
            <w:noWrap/>
            <w:vAlign w:val="center"/>
          </w:tcPr>
          <w:p w14:paraId="06D2DB03" w14:textId="3C623167"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6228B74A" w14:textId="1B9B891E"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4F0C6A5F" w14:textId="3AC1393B"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198F1F7"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808" w:type="dxa"/>
            <w:hideMark/>
          </w:tcPr>
          <w:p w14:paraId="4D304418" w14:textId="1F9A4699"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801" w:type="dxa"/>
            <w:noWrap/>
            <w:vAlign w:val="center"/>
          </w:tcPr>
          <w:p w14:paraId="4FB13A90"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5D208B17"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4484D6F5"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37375A88"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345BAD21"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43877369" w14:textId="352D90A6"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801" w:type="dxa"/>
            <w:noWrap/>
            <w:vAlign w:val="center"/>
          </w:tcPr>
          <w:p w14:paraId="3E636573" w14:textId="347C3FF0"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114</w:t>
            </w:r>
          </w:p>
        </w:tc>
        <w:tc>
          <w:tcPr>
            <w:tcW w:w="896" w:type="dxa"/>
            <w:noWrap/>
            <w:vAlign w:val="center"/>
          </w:tcPr>
          <w:p w14:paraId="0637D29C" w14:textId="2AA6F050"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120</w:t>
            </w:r>
          </w:p>
        </w:tc>
        <w:tc>
          <w:tcPr>
            <w:tcW w:w="834" w:type="dxa"/>
            <w:noWrap/>
            <w:vAlign w:val="center"/>
          </w:tcPr>
          <w:p w14:paraId="26975861" w14:textId="6D7E11A2"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125</w:t>
            </w:r>
          </w:p>
        </w:tc>
        <w:tc>
          <w:tcPr>
            <w:tcW w:w="0" w:type="auto"/>
            <w:noWrap/>
            <w:vAlign w:val="center"/>
          </w:tcPr>
          <w:p w14:paraId="17265370" w14:textId="379846D5"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130</w:t>
            </w:r>
          </w:p>
        </w:tc>
      </w:tr>
      <w:tr w:rsidR="00BE0BFC" w:rsidRPr="00653146" w14:paraId="5A3855C8"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3C0DA2BB" w14:textId="66D1EF98"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01" w:type="dxa"/>
            <w:noWrap/>
            <w:vAlign w:val="center"/>
          </w:tcPr>
          <w:p w14:paraId="7228AE4E" w14:textId="6D1E4E24"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3</w:t>
            </w:r>
          </w:p>
        </w:tc>
        <w:tc>
          <w:tcPr>
            <w:tcW w:w="896" w:type="dxa"/>
            <w:noWrap/>
            <w:vAlign w:val="center"/>
          </w:tcPr>
          <w:p w14:paraId="1DB3E664" w14:textId="680C0303"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5</w:t>
            </w:r>
          </w:p>
        </w:tc>
        <w:tc>
          <w:tcPr>
            <w:tcW w:w="834" w:type="dxa"/>
            <w:noWrap/>
            <w:vAlign w:val="center"/>
          </w:tcPr>
          <w:p w14:paraId="199A4E24" w14:textId="35628E1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8</w:t>
            </w:r>
          </w:p>
        </w:tc>
        <w:tc>
          <w:tcPr>
            <w:tcW w:w="0" w:type="auto"/>
            <w:noWrap/>
            <w:vAlign w:val="center"/>
          </w:tcPr>
          <w:p w14:paraId="4FB47D50" w14:textId="51245B4E"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59EB22E8"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hideMark/>
          </w:tcPr>
          <w:p w14:paraId="3E3FACD4" w14:textId="4ABDEEA8"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801" w:type="dxa"/>
            <w:noWrap/>
            <w:vAlign w:val="center"/>
          </w:tcPr>
          <w:p w14:paraId="2BD60C52"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4DA36E52"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11CC130A"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5D03128A"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D10BC78"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2CA6F1E7" w14:textId="1484E209"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801" w:type="dxa"/>
            <w:noWrap/>
            <w:vAlign w:val="center"/>
          </w:tcPr>
          <w:p w14:paraId="1B9AF9AC" w14:textId="52C0620A"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96" w:type="dxa"/>
            <w:noWrap/>
            <w:vAlign w:val="center"/>
          </w:tcPr>
          <w:p w14:paraId="2368EB4A" w14:textId="2E5CECDD"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0B174B61" w14:textId="638C585F"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17B38562" w14:textId="6AAE5E37" w:rsidR="00BE0BFC" w:rsidRPr="001E2788" w:rsidRDefault="006374FF"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2C3D0681"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hideMark/>
          </w:tcPr>
          <w:p w14:paraId="661B2673" w14:textId="5A803BF4"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801" w:type="dxa"/>
            <w:noWrap/>
            <w:vAlign w:val="center"/>
          </w:tcPr>
          <w:p w14:paraId="3A9F0855"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020F76B4"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2649985B"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7066A10B" w14:textId="77777777"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6221B6D4"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3C2F3EBB" w14:textId="1367BA33"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801" w:type="dxa"/>
            <w:noWrap/>
            <w:vAlign w:val="center"/>
          </w:tcPr>
          <w:p w14:paraId="7B866ACA" w14:textId="75BC82FF"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179</w:t>
            </w:r>
          </w:p>
        </w:tc>
        <w:tc>
          <w:tcPr>
            <w:tcW w:w="896" w:type="dxa"/>
            <w:noWrap/>
            <w:vAlign w:val="center"/>
          </w:tcPr>
          <w:p w14:paraId="6EBBC5EF" w14:textId="2E6C4072"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303</w:t>
            </w:r>
          </w:p>
        </w:tc>
        <w:tc>
          <w:tcPr>
            <w:tcW w:w="834" w:type="dxa"/>
            <w:noWrap/>
            <w:vAlign w:val="center"/>
          </w:tcPr>
          <w:p w14:paraId="34A55A16" w14:textId="054CBB2D"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426</w:t>
            </w:r>
          </w:p>
        </w:tc>
        <w:tc>
          <w:tcPr>
            <w:tcW w:w="0" w:type="auto"/>
            <w:noWrap/>
            <w:vAlign w:val="center"/>
          </w:tcPr>
          <w:p w14:paraId="467DC600" w14:textId="28C62B06" w:rsidR="00BE0BFC" w:rsidRPr="001E278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543</w:t>
            </w:r>
          </w:p>
        </w:tc>
      </w:tr>
      <w:tr w:rsidR="004C3600" w:rsidRPr="00653146" w14:paraId="36CAF02E" w14:textId="77777777" w:rsidTr="00336D87">
        <w:trPr>
          <w:trHeight w:val="300"/>
        </w:trPr>
        <w:tc>
          <w:tcPr>
            <w:cnfStyle w:val="001000000000" w:firstRow="0" w:lastRow="0" w:firstColumn="1" w:lastColumn="0" w:oddVBand="0" w:evenVBand="0" w:oddHBand="0" w:evenHBand="0" w:firstRowFirstColumn="0" w:firstRowLastColumn="0" w:lastRowFirstColumn="0" w:lastRowLastColumn="0"/>
            <w:tcW w:w="5808" w:type="dxa"/>
            <w:noWrap/>
            <w:vAlign w:val="center"/>
            <w:hideMark/>
          </w:tcPr>
          <w:p w14:paraId="426FD222" w14:textId="47FAF2B8" w:rsidR="004C3600" w:rsidRPr="008B3FF3" w:rsidRDefault="004C3600" w:rsidP="004C3600">
            <w:pPr>
              <w:rPr>
                <w:rFonts w:eastAsia="Times New Roman" w:cs="Segoe UI"/>
                <w:b w:val="0"/>
                <w:color w:val="000000"/>
              </w:rPr>
            </w:pPr>
            <w:r w:rsidRPr="00A020FF">
              <w:rPr>
                <w:rFonts w:cs="Segoe UI"/>
                <w:b w:val="0"/>
                <w:bCs w:val="0"/>
                <w:i/>
                <w:iCs/>
                <w:color w:val="000000" w:themeColor="text1"/>
              </w:rPr>
              <w:t>Market housing</w:t>
            </w:r>
          </w:p>
        </w:tc>
        <w:tc>
          <w:tcPr>
            <w:tcW w:w="801" w:type="dxa"/>
            <w:noWrap/>
            <w:vAlign w:val="bottom"/>
          </w:tcPr>
          <w:p w14:paraId="56DD4A80" w14:textId="4FF4E4B8"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108</w:t>
            </w:r>
          </w:p>
        </w:tc>
        <w:tc>
          <w:tcPr>
            <w:tcW w:w="896" w:type="dxa"/>
            <w:noWrap/>
            <w:vAlign w:val="bottom"/>
          </w:tcPr>
          <w:p w14:paraId="027FFCC7" w14:textId="29C9A795"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164</w:t>
            </w:r>
          </w:p>
        </w:tc>
        <w:tc>
          <w:tcPr>
            <w:tcW w:w="834" w:type="dxa"/>
            <w:noWrap/>
            <w:vAlign w:val="bottom"/>
          </w:tcPr>
          <w:p w14:paraId="0310FD78" w14:textId="73BD3383"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230</w:t>
            </w:r>
          </w:p>
        </w:tc>
        <w:tc>
          <w:tcPr>
            <w:tcW w:w="0" w:type="auto"/>
            <w:noWrap/>
            <w:vAlign w:val="bottom"/>
          </w:tcPr>
          <w:p w14:paraId="3DD8874A" w14:textId="67C9B4CE"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294</w:t>
            </w:r>
          </w:p>
        </w:tc>
      </w:tr>
      <w:tr w:rsidR="004C3600" w:rsidRPr="00653146" w14:paraId="7588DCF8" w14:textId="77777777" w:rsidTr="00336D87">
        <w:trPr>
          <w:trHeight w:val="300"/>
        </w:trPr>
        <w:tc>
          <w:tcPr>
            <w:cnfStyle w:val="001000000000" w:firstRow="0" w:lastRow="0" w:firstColumn="1" w:lastColumn="0" w:oddVBand="0" w:evenVBand="0" w:oddHBand="0" w:evenHBand="0" w:firstRowFirstColumn="0" w:firstRowLastColumn="0" w:lastRowFirstColumn="0" w:lastRowLastColumn="0"/>
            <w:tcW w:w="5808" w:type="dxa"/>
            <w:noWrap/>
            <w:vAlign w:val="center"/>
            <w:hideMark/>
          </w:tcPr>
          <w:p w14:paraId="226CDFCB" w14:textId="2F0A5770" w:rsidR="004C3600" w:rsidRPr="008B3FF3" w:rsidRDefault="004C3600" w:rsidP="004C3600">
            <w:pPr>
              <w:rPr>
                <w:rFonts w:eastAsia="Times New Roman" w:cs="Segoe UI"/>
                <w:b w:val="0"/>
                <w:color w:val="000000"/>
              </w:rPr>
            </w:pPr>
            <w:r w:rsidRPr="00A020FF">
              <w:rPr>
                <w:rFonts w:cs="Segoe UI"/>
                <w:b w:val="0"/>
                <w:bCs w:val="0"/>
                <w:i/>
                <w:iCs/>
                <w:color w:val="000000" w:themeColor="text1"/>
              </w:rPr>
              <w:t>Affordable/social housing</w:t>
            </w:r>
          </w:p>
        </w:tc>
        <w:tc>
          <w:tcPr>
            <w:tcW w:w="801" w:type="dxa"/>
            <w:noWrap/>
            <w:vAlign w:val="bottom"/>
          </w:tcPr>
          <w:p w14:paraId="45D2225F" w14:textId="52BDB312"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70</w:t>
            </w:r>
          </w:p>
        </w:tc>
        <w:tc>
          <w:tcPr>
            <w:tcW w:w="896" w:type="dxa"/>
            <w:noWrap/>
            <w:vAlign w:val="bottom"/>
          </w:tcPr>
          <w:p w14:paraId="297D761F" w14:textId="51C6C935"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139</w:t>
            </w:r>
          </w:p>
        </w:tc>
        <w:tc>
          <w:tcPr>
            <w:tcW w:w="834" w:type="dxa"/>
            <w:noWrap/>
            <w:vAlign w:val="bottom"/>
          </w:tcPr>
          <w:p w14:paraId="4D295469" w14:textId="78EDBB38"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196</w:t>
            </w:r>
          </w:p>
        </w:tc>
        <w:tc>
          <w:tcPr>
            <w:tcW w:w="0" w:type="auto"/>
            <w:noWrap/>
            <w:vAlign w:val="bottom"/>
          </w:tcPr>
          <w:p w14:paraId="45980F1E" w14:textId="1A088D17"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250</w:t>
            </w:r>
          </w:p>
        </w:tc>
      </w:tr>
      <w:tr w:rsidR="004C3600" w:rsidRPr="00653146" w14:paraId="558E213A"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1E920597" w14:textId="489D0B75" w:rsidR="004C3600" w:rsidRPr="008B3FF3" w:rsidRDefault="004C3600" w:rsidP="004C3600">
            <w:pPr>
              <w:rPr>
                <w:rFonts w:eastAsia="Times New Roman" w:cs="Segoe UI"/>
                <w:b w:val="0"/>
                <w:color w:val="000000"/>
              </w:rPr>
            </w:pPr>
            <w:r w:rsidRPr="00DA6893">
              <w:rPr>
                <w:rFonts w:eastAsia="Times New Roman" w:cs="Segoe UI"/>
                <w:b w:val="0"/>
                <w:color w:val="000000"/>
              </w:rPr>
              <w:t>Extra care housing</w:t>
            </w:r>
          </w:p>
        </w:tc>
        <w:tc>
          <w:tcPr>
            <w:tcW w:w="801" w:type="dxa"/>
            <w:noWrap/>
            <w:vAlign w:val="center"/>
          </w:tcPr>
          <w:p w14:paraId="62ED301E" w14:textId="20F12095"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128</w:t>
            </w:r>
          </w:p>
        </w:tc>
        <w:tc>
          <w:tcPr>
            <w:tcW w:w="896" w:type="dxa"/>
            <w:noWrap/>
            <w:vAlign w:val="center"/>
          </w:tcPr>
          <w:p w14:paraId="405BECEE" w14:textId="6F4C2F46"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194</w:t>
            </w:r>
          </w:p>
        </w:tc>
        <w:tc>
          <w:tcPr>
            <w:tcW w:w="834" w:type="dxa"/>
            <w:noWrap/>
            <w:vAlign w:val="center"/>
          </w:tcPr>
          <w:p w14:paraId="219D2DDF" w14:textId="21CDC7E1"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259</w:t>
            </w:r>
          </w:p>
        </w:tc>
        <w:tc>
          <w:tcPr>
            <w:tcW w:w="0" w:type="auto"/>
            <w:noWrap/>
            <w:vAlign w:val="center"/>
          </w:tcPr>
          <w:p w14:paraId="25F57B76" w14:textId="50E82FC7"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321</w:t>
            </w:r>
          </w:p>
        </w:tc>
      </w:tr>
      <w:tr w:rsidR="004C3600" w:rsidRPr="00653146" w14:paraId="04B15A97" w14:textId="77777777" w:rsidTr="004C3600">
        <w:trPr>
          <w:trHeight w:val="251"/>
        </w:trPr>
        <w:tc>
          <w:tcPr>
            <w:cnfStyle w:val="001000000000" w:firstRow="0" w:lastRow="0" w:firstColumn="1" w:lastColumn="0" w:oddVBand="0" w:evenVBand="0" w:oddHBand="0" w:evenHBand="0" w:firstRowFirstColumn="0" w:firstRowLastColumn="0" w:lastRowFirstColumn="0" w:lastRowLastColumn="0"/>
            <w:tcW w:w="5808" w:type="dxa"/>
            <w:vAlign w:val="center"/>
            <w:hideMark/>
          </w:tcPr>
          <w:p w14:paraId="489D9339" w14:textId="521D0162" w:rsidR="004C3600" w:rsidRPr="008B3FF3" w:rsidRDefault="004C3600" w:rsidP="004C3600">
            <w:pPr>
              <w:rPr>
                <w:rFonts w:eastAsia="Times New Roman" w:cs="Segoe UI"/>
                <w:color w:val="000000"/>
              </w:rPr>
            </w:pPr>
            <w:r w:rsidRPr="00A020FF">
              <w:rPr>
                <w:rFonts w:cs="Segoe UI"/>
                <w:b w:val="0"/>
                <w:bCs w:val="0"/>
                <w:i/>
                <w:iCs/>
                <w:color w:val="000000" w:themeColor="text1"/>
              </w:rPr>
              <w:t>Market housing</w:t>
            </w:r>
          </w:p>
        </w:tc>
        <w:tc>
          <w:tcPr>
            <w:tcW w:w="801" w:type="dxa"/>
            <w:noWrap/>
            <w:vAlign w:val="bottom"/>
          </w:tcPr>
          <w:p w14:paraId="6025D3C9" w14:textId="3DCAF2BB"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65</w:t>
            </w:r>
          </w:p>
        </w:tc>
        <w:tc>
          <w:tcPr>
            <w:tcW w:w="896" w:type="dxa"/>
            <w:noWrap/>
            <w:vAlign w:val="bottom"/>
          </w:tcPr>
          <w:p w14:paraId="263ABD4F" w14:textId="2DCEB984"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95</w:t>
            </w:r>
          </w:p>
        </w:tc>
        <w:tc>
          <w:tcPr>
            <w:tcW w:w="834" w:type="dxa"/>
            <w:noWrap/>
            <w:vAlign w:val="bottom"/>
          </w:tcPr>
          <w:p w14:paraId="367D39C5" w14:textId="6EAFBEAA"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127</w:t>
            </w:r>
          </w:p>
        </w:tc>
        <w:tc>
          <w:tcPr>
            <w:tcW w:w="0" w:type="auto"/>
            <w:noWrap/>
            <w:vAlign w:val="bottom"/>
          </w:tcPr>
          <w:p w14:paraId="7D1E0BA3" w14:textId="6732650F"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157</w:t>
            </w:r>
          </w:p>
        </w:tc>
      </w:tr>
      <w:tr w:rsidR="004C3600" w:rsidRPr="00653146" w14:paraId="2A3696E2" w14:textId="77777777" w:rsidTr="00336D87">
        <w:trPr>
          <w:trHeight w:val="288"/>
        </w:trPr>
        <w:tc>
          <w:tcPr>
            <w:cnfStyle w:val="001000000000" w:firstRow="0" w:lastRow="0" w:firstColumn="1" w:lastColumn="0" w:oddVBand="0" w:evenVBand="0" w:oddHBand="0" w:evenHBand="0" w:firstRowFirstColumn="0" w:firstRowLastColumn="0" w:lastRowFirstColumn="0" w:lastRowLastColumn="0"/>
            <w:tcW w:w="5808" w:type="dxa"/>
            <w:noWrap/>
            <w:vAlign w:val="center"/>
            <w:hideMark/>
          </w:tcPr>
          <w:p w14:paraId="22ECF566" w14:textId="46BF2446" w:rsidR="004C3600" w:rsidRPr="008B3FF3" w:rsidRDefault="004C3600" w:rsidP="004C3600">
            <w:pPr>
              <w:rPr>
                <w:rFonts w:eastAsia="Times New Roman" w:cs="Segoe UI"/>
                <w:b w:val="0"/>
                <w:color w:val="000000"/>
              </w:rPr>
            </w:pPr>
            <w:r w:rsidRPr="00A020FF">
              <w:rPr>
                <w:rFonts w:cs="Segoe UI"/>
                <w:b w:val="0"/>
                <w:bCs w:val="0"/>
                <w:i/>
                <w:iCs/>
                <w:color w:val="000000" w:themeColor="text1"/>
              </w:rPr>
              <w:t>Affordable/social housing</w:t>
            </w:r>
          </w:p>
        </w:tc>
        <w:tc>
          <w:tcPr>
            <w:tcW w:w="801" w:type="dxa"/>
            <w:noWrap/>
            <w:vAlign w:val="bottom"/>
          </w:tcPr>
          <w:p w14:paraId="778F19C6" w14:textId="703CBB10"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64</w:t>
            </w:r>
          </w:p>
        </w:tc>
        <w:tc>
          <w:tcPr>
            <w:tcW w:w="896" w:type="dxa"/>
            <w:noWrap/>
            <w:vAlign w:val="bottom"/>
          </w:tcPr>
          <w:p w14:paraId="47DCCB52" w14:textId="306DEFE5"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99</w:t>
            </w:r>
          </w:p>
        </w:tc>
        <w:tc>
          <w:tcPr>
            <w:tcW w:w="834" w:type="dxa"/>
            <w:noWrap/>
            <w:vAlign w:val="bottom"/>
          </w:tcPr>
          <w:p w14:paraId="7C70F582" w14:textId="7B4AF69A"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132</w:t>
            </w:r>
          </w:p>
        </w:tc>
        <w:tc>
          <w:tcPr>
            <w:tcW w:w="0" w:type="auto"/>
            <w:noWrap/>
            <w:vAlign w:val="bottom"/>
          </w:tcPr>
          <w:p w14:paraId="14876B93" w14:textId="017F4EE7"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164</w:t>
            </w:r>
          </w:p>
        </w:tc>
      </w:tr>
      <w:tr w:rsidR="004C3600" w:rsidRPr="00653146" w14:paraId="29832A8B"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808" w:type="dxa"/>
            <w:noWrap/>
          </w:tcPr>
          <w:p w14:paraId="51E91300" w14:textId="0C02ADEA" w:rsidR="004C3600" w:rsidRPr="00DA6893" w:rsidRDefault="004C3600" w:rsidP="004C3600">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01" w:type="dxa"/>
            <w:noWrap/>
            <w:vAlign w:val="center"/>
          </w:tcPr>
          <w:p w14:paraId="758AB9CB" w14:textId="5DD6B41D"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120</w:t>
            </w:r>
          </w:p>
        </w:tc>
        <w:tc>
          <w:tcPr>
            <w:tcW w:w="896" w:type="dxa"/>
            <w:noWrap/>
            <w:vAlign w:val="center"/>
          </w:tcPr>
          <w:p w14:paraId="660695EF" w14:textId="10C8942B"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166</w:t>
            </w:r>
          </w:p>
        </w:tc>
        <w:tc>
          <w:tcPr>
            <w:tcW w:w="834" w:type="dxa"/>
            <w:noWrap/>
            <w:vAlign w:val="center"/>
          </w:tcPr>
          <w:p w14:paraId="25B2CEF6" w14:textId="79E8E652"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178</w:t>
            </w:r>
          </w:p>
        </w:tc>
        <w:tc>
          <w:tcPr>
            <w:tcW w:w="0" w:type="auto"/>
            <w:noWrap/>
            <w:vAlign w:val="center"/>
          </w:tcPr>
          <w:p w14:paraId="57BA84BD" w14:textId="76D8DA89" w:rsidR="004C3600"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186</w:t>
            </w:r>
          </w:p>
        </w:tc>
      </w:tr>
      <w:tr w:rsidR="004C3600" w:rsidRPr="00653146" w14:paraId="3DCA165D"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808" w:type="dxa"/>
            <w:noWrap/>
          </w:tcPr>
          <w:p w14:paraId="1365C972" w14:textId="7844B89F" w:rsidR="004C3600" w:rsidRPr="00DA6893" w:rsidRDefault="004C3600" w:rsidP="004C3600">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01" w:type="dxa"/>
            <w:noWrap/>
            <w:vAlign w:val="center"/>
          </w:tcPr>
          <w:p w14:paraId="42EDDB9A" w14:textId="7F6B9987"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46</w:t>
            </w:r>
          </w:p>
        </w:tc>
        <w:tc>
          <w:tcPr>
            <w:tcW w:w="896" w:type="dxa"/>
            <w:noWrap/>
            <w:vAlign w:val="center"/>
          </w:tcPr>
          <w:p w14:paraId="3A0E7DD6" w14:textId="5DEDD44A"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102</w:t>
            </w:r>
          </w:p>
        </w:tc>
        <w:tc>
          <w:tcPr>
            <w:tcW w:w="834" w:type="dxa"/>
            <w:noWrap/>
            <w:vAlign w:val="center"/>
          </w:tcPr>
          <w:p w14:paraId="58FE3AE1" w14:textId="07F60BA7"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141</w:t>
            </w:r>
          </w:p>
        </w:tc>
        <w:tc>
          <w:tcPr>
            <w:tcW w:w="0" w:type="auto"/>
            <w:noWrap/>
            <w:vAlign w:val="center"/>
          </w:tcPr>
          <w:p w14:paraId="2C25B629" w14:textId="0529C74F" w:rsidR="004C3600"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E2788">
              <w:rPr>
                <w:rFonts w:cs="Segoe UI"/>
                <w:color w:val="000000"/>
              </w:rPr>
              <w:t>182</w:t>
            </w:r>
          </w:p>
        </w:tc>
      </w:tr>
      <w:tr w:rsidR="004C3600" w:rsidRPr="00653146" w14:paraId="5930CE6D"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808" w:type="dxa"/>
            <w:noWrap/>
          </w:tcPr>
          <w:p w14:paraId="4BB0C97A" w14:textId="2ECFD9AC" w:rsidR="004C3600" w:rsidRPr="00DA6893" w:rsidRDefault="004C3600" w:rsidP="004C3600">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801" w:type="dxa"/>
            <w:noWrap/>
            <w:vAlign w:val="center"/>
          </w:tcPr>
          <w:p w14:paraId="582E225D" w14:textId="77777777"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96" w:type="dxa"/>
            <w:noWrap/>
            <w:vAlign w:val="center"/>
          </w:tcPr>
          <w:p w14:paraId="7CE929D7" w14:textId="77777777"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34" w:type="dxa"/>
            <w:noWrap/>
            <w:vAlign w:val="center"/>
          </w:tcPr>
          <w:p w14:paraId="17F71811" w14:textId="77777777"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0" w:type="auto"/>
            <w:noWrap/>
            <w:vAlign w:val="center"/>
          </w:tcPr>
          <w:p w14:paraId="7D62FA7F" w14:textId="77777777" w:rsidR="004C3600"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4C3600" w:rsidRPr="00653146" w14:paraId="42FA25A1"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808" w:type="dxa"/>
            <w:noWrap/>
          </w:tcPr>
          <w:p w14:paraId="644EB22E" w14:textId="76DE6942" w:rsidR="004C3600" w:rsidRPr="00DA6893" w:rsidRDefault="004C3600" w:rsidP="004C3600">
            <w:pPr>
              <w:rPr>
                <w:rFonts w:eastAsia="Times New Roman" w:cs="Segoe UI"/>
                <w:color w:val="000000"/>
              </w:rPr>
            </w:pPr>
            <w:r w:rsidRPr="00DA6893">
              <w:rPr>
                <w:rFonts w:eastAsia="Times New Roman" w:cs="Segoe UI"/>
                <w:b w:val="0"/>
                <w:color w:val="000000"/>
              </w:rPr>
              <w:t>Supported housing</w:t>
            </w:r>
          </w:p>
        </w:tc>
        <w:tc>
          <w:tcPr>
            <w:tcW w:w="801" w:type="dxa"/>
            <w:noWrap/>
            <w:vAlign w:val="center"/>
          </w:tcPr>
          <w:p w14:paraId="3A1688C5" w14:textId="4D78F7A5"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138</w:t>
            </w:r>
          </w:p>
        </w:tc>
        <w:tc>
          <w:tcPr>
            <w:tcW w:w="896" w:type="dxa"/>
            <w:noWrap/>
            <w:vAlign w:val="center"/>
          </w:tcPr>
          <w:p w14:paraId="0D89C34A" w14:textId="34C159B9"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141</w:t>
            </w:r>
          </w:p>
        </w:tc>
        <w:tc>
          <w:tcPr>
            <w:tcW w:w="834" w:type="dxa"/>
            <w:noWrap/>
            <w:vAlign w:val="center"/>
          </w:tcPr>
          <w:p w14:paraId="79159990" w14:textId="789BCD72" w:rsidR="004C3600" w:rsidRPr="001E2788" w:rsidRDefault="004C3600" w:rsidP="004C360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E2788">
              <w:rPr>
                <w:rFonts w:cs="Segoe UI"/>
                <w:color w:val="000000"/>
              </w:rPr>
              <w:t>143</w:t>
            </w:r>
          </w:p>
        </w:tc>
        <w:tc>
          <w:tcPr>
            <w:tcW w:w="0" w:type="auto"/>
            <w:noWrap/>
            <w:vAlign w:val="center"/>
          </w:tcPr>
          <w:p w14:paraId="4CB1258B" w14:textId="0C2573F2" w:rsidR="004C3600" w:rsidRDefault="004C3600" w:rsidP="004C360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bl>
    <w:p w14:paraId="2376CD68" w14:textId="6C98E2F7"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48758A2F" w14:textId="2550D2F6" w:rsidR="003633EA" w:rsidRDefault="003633EA">
      <w:pPr>
        <w:rPr>
          <w:rFonts w:ascii="Segoe UI" w:hAnsi="Segoe UI" w:cs="Segoe UI"/>
          <w:sz w:val="22"/>
          <w:szCs w:val="22"/>
        </w:rPr>
      </w:pPr>
    </w:p>
    <w:p w14:paraId="28B9F7FE" w14:textId="77777777" w:rsidR="003633EA" w:rsidRDefault="003633EA">
      <w:pPr>
        <w:rPr>
          <w:rFonts w:ascii="Segoe UI" w:hAnsi="Segoe UI" w:cs="Segoe UI"/>
          <w:sz w:val="22"/>
          <w:szCs w:val="22"/>
        </w:rPr>
      </w:pPr>
      <w:r>
        <w:rPr>
          <w:rFonts w:ascii="Segoe UI" w:hAnsi="Segoe UI" w:cs="Segoe UI"/>
          <w:sz w:val="22"/>
          <w:szCs w:val="22"/>
        </w:rPr>
        <w:br w:type="page"/>
      </w:r>
    </w:p>
    <w:p w14:paraId="017EA1BD" w14:textId="411AF4A8" w:rsidR="00A84FC2" w:rsidRDefault="00A84FC2" w:rsidP="00A84FC2">
      <w:pPr>
        <w:pStyle w:val="Caption"/>
      </w:pPr>
      <w:r>
        <w:lastRenderedPageBreak/>
        <w:t xml:space="preserve">Table </w:t>
      </w:r>
      <w:fldSimple w:instr=" SEQ Table \* ARABIC ">
        <w:r w:rsidR="00971C60">
          <w:rPr>
            <w:noProof/>
          </w:rPr>
          <w:t>10</w:t>
        </w:r>
      </w:fldSimple>
      <w:r>
        <w:t xml:space="preserve">: Maldon: </w:t>
      </w:r>
      <w:r w:rsidRPr="00F37B0F">
        <w:t xml:space="preserve">Estimated need for supported and specialist housing and accommodation for the </w:t>
      </w:r>
      <w:r w:rsidR="009A4F3E">
        <w:t>population groups</w:t>
      </w:r>
      <w:r w:rsidRPr="00F37B0F">
        <w:t xml:space="preserve"> </w:t>
      </w:r>
      <w:r w:rsidR="00CE3301">
        <w:t xml:space="preserve">covered over </w:t>
      </w:r>
      <w:r w:rsidRPr="00F37B0F">
        <w:t>the period to 2044</w:t>
      </w:r>
      <w:r w:rsidR="00BE0BFC">
        <w:t xml:space="preserve"> </w:t>
      </w:r>
      <w:r w:rsidR="00BE0BFC" w:rsidRPr="00BE0BFC">
        <w:t>(units/dwellings)</w:t>
      </w:r>
    </w:p>
    <w:tbl>
      <w:tblPr>
        <w:tblStyle w:val="GridTable5Dark-Accent4"/>
        <w:tblW w:w="0" w:type="auto"/>
        <w:tblLook w:val="04A0" w:firstRow="1" w:lastRow="0" w:firstColumn="1" w:lastColumn="0" w:noHBand="0" w:noVBand="1"/>
      </w:tblPr>
      <w:tblGrid>
        <w:gridCol w:w="5254"/>
        <w:gridCol w:w="1071"/>
        <w:gridCol w:w="896"/>
        <w:gridCol w:w="1118"/>
        <w:gridCol w:w="677"/>
      </w:tblGrid>
      <w:tr w:rsidR="006934D1" w:rsidRPr="00653146" w14:paraId="7BEF5AE2" w14:textId="77777777" w:rsidTr="009C334D">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5254" w:type="dxa"/>
            <w:shd w:val="clear" w:color="auto" w:fill="FBCAD0"/>
            <w:noWrap/>
            <w:hideMark/>
          </w:tcPr>
          <w:p w14:paraId="2DFC7CE3" w14:textId="18729EBA" w:rsidR="00A84FC2" w:rsidRPr="008B3FF3" w:rsidRDefault="009A4F3E" w:rsidP="00DC05B9">
            <w:pPr>
              <w:rPr>
                <w:rFonts w:eastAsia="Times New Roman" w:cs="Segoe UI"/>
                <w:color w:val="000000"/>
              </w:rPr>
            </w:pPr>
            <w:r>
              <w:rPr>
                <w:rFonts w:eastAsia="Times New Roman" w:cs="Segoe UI"/>
                <w:color w:val="000000"/>
              </w:rPr>
              <w:t>Population groups</w:t>
            </w:r>
          </w:p>
        </w:tc>
        <w:tc>
          <w:tcPr>
            <w:tcW w:w="1071" w:type="dxa"/>
            <w:shd w:val="clear" w:color="auto" w:fill="FBCAD0"/>
            <w:noWrap/>
            <w:hideMark/>
          </w:tcPr>
          <w:p w14:paraId="4A4FCFA1"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896" w:type="dxa"/>
            <w:shd w:val="clear" w:color="auto" w:fill="FBCAD0"/>
            <w:noWrap/>
            <w:hideMark/>
          </w:tcPr>
          <w:p w14:paraId="72DD320C"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1118" w:type="dxa"/>
            <w:shd w:val="clear" w:color="auto" w:fill="FBCAD0"/>
            <w:noWrap/>
            <w:hideMark/>
          </w:tcPr>
          <w:p w14:paraId="2AD5D90B"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0" w:type="auto"/>
            <w:shd w:val="clear" w:color="auto" w:fill="FBCAD0"/>
            <w:noWrap/>
            <w:hideMark/>
          </w:tcPr>
          <w:p w14:paraId="68F43703"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616B2CEF"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287E866A" w14:textId="0F72292D"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1071" w:type="dxa"/>
            <w:noWrap/>
            <w:vAlign w:val="center"/>
            <w:hideMark/>
          </w:tcPr>
          <w:p w14:paraId="18F76328" w14:textId="4A2F8AD8"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hideMark/>
          </w:tcPr>
          <w:p w14:paraId="65A3B66B" w14:textId="1CEE5F1B"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118" w:type="dxa"/>
            <w:noWrap/>
            <w:vAlign w:val="center"/>
            <w:hideMark/>
          </w:tcPr>
          <w:p w14:paraId="549A0C40" w14:textId="7FC35217"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hideMark/>
          </w:tcPr>
          <w:p w14:paraId="34D4C3E0" w14:textId="033140E8"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4A703C2"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67A7AE61" w14:textId="342F8684"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1071" w:type="dxa"/>
            <w:noWrap/>
            <w:vAlign w:val="center"/>
          </w:tcPr>
          <w:p w14:paraId="26D9AC1C" w14:textId="26DA89AF"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2</w:t>
            </w:r>
          </w:p>
        </w:tc>
        <w:tc>
          <w:tcPr>
            <w:tcW w:w="896" w:type="dxa"/>
            <w:noWrap/>
            <w:vAlign w:val="center"/>
          </w:tcPr>
          <w:p w14:paraId="07AC8518" w14:textId="5373DC58"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4</w:t>
            </w:r>
          </w:p>
        </w:tc>
        <w:tc>
          <w:tcPr>
            <w:tcW w:w="1118" w:type="dxa"/>
            <w:noWrap/>
            <w:vAlign w:val="center"/>
          </w:tcPr>
          <w:p w14:paraId="007A91CF" w14:textId="06BF1C54"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6</w:t>
            </w:r>
          </w:p>
        </w:tc>
        <w:tc>
          <w:tcPr>
            <w:tcW w:w="0" w:type="auto"/>
            <w:noWrap/>
            <w:vAlign w:val="center"/>
          </w:tcPr>
          <w:p w14:paraId="79386C7E" w14:textId="750C1748"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42EDE219"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1647CA5F" w14:textId="544731A7"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1071" w:type="dxa"/>
            <w:noWrap/>
            <w:vAlign w:val="center"/>
          </w:tcPr>
          <w:p w14:paraId="5B2B6E62" w14:textId="1F8614A9"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1</w:t>
            </w:r>
          </w:p>
        </w:tc>
        <w:tc>
          <w:tcPr>
            <w:tcW w:w="896" w:type="dxa"/>
            <w:noWrap/>
            <w:vAlign w:val="center"/>
          </w:tcPr>
          <w:p w14:paraId="2C369792" w14:textId="49B4D31A"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3</w:t>
            </w:r>
          </w:p>
        </w:tc>
        <w:tc>
          <w:tcPr>
            <w:tcW w:w="1118" w:type="dxa"/>
            <w:noWrap/>
            <w:vAlign w:val="center"/>
          </w:tcPr>
          <w:p w14:paraId="45617A14" w14:textId="37115E29"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4</w:t>
            </w:r>
          </w:p>
        </w:tc>
        <w:tc>
          <w:tcPr>
            <w:tcW w:w="0" w:type="auto"/>
            <w:noWrap/>
            <w:vAlign w:val="center"/>
          </w:tcPr>
          <w:p w14:paraId="47953A64" w14:textId="744B8D96"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7277D7EE"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3B07B5C5" w14:textId="64A1DE74"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1071" w:type="dxa"/>
            <w:noWrap/>
            <w:vAlign w:val="center"/>
          </w:tcPr>
          <w:p w14:paraId="31D5147E" w14:textId="01175373"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567FFC04" w14:textId="76E908C3"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118" w:type="dxa"/>
            <w:noWrap/>
            <w:vAlign w:val="center"/>
          </w:tcPr>
          <w:p w14:paraId="06F401EB" w14:textId="65022490"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59FA4D64" w14:textId="1E419A22"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FE276D9"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254" w:type="dxa"/>
            <w:noWrap/>
            <w:vAlign w:val="bottom"/>
            <w:hideMark/>
          </w:tcPr>
          <w:p w14:paraId="7AA3C729" w14:textId="1937BCFC"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1071" w:type="dxa"/>
            <w:noWrap/>
            <w:vAlign w:val="center"/>
          </w:tcPr>
          <w:p w14:paraId="781C59EA" w14:textId="2A77E582"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21</w:t>
            </w:r>
          </w:p>
        </w:tc>
        <w:tc>
          <w:tcPr>
            <w:tcW w:w="896" w:type="dxa"/>
            <w:noWrap/>
            <w:vAlign w:val="center"/>
          </w:tcPr>
          <w:p w14:paraId="72B2671B" w14:textId="5CDC7CB8"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1118" w:type="dxa"/>
            <w:noWrap/>
            <w:vAlign w:val="center"/>
          </w:tcPr>
          <w:p w14:paraId="412A75D0" w14:textId="2F67ADA6"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14F681E9" w14:textId="67CAA0E1"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40767578"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254" w:type="dxa"/>
            <w:noWrap/>
            <w:vAlign w:val="bottom"/>
            <w:hideMark/>
          </w:tcPr>
          <w:p w14:paraId="3DF64D4E" w14:textId="3441C4D2"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1071" w:type="dxa"/>
            <w:noWrap/>
            <w:vAlign w:val="center"/>
          </w:tcPr>
          <w:p w14:paraId="2D008773" w14:textId="1138F5CE"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3</w:t>
            </w:r>
            <w:r w:rsidR="00F7641E">
              <w:rPr>
                <w:rFonts w:cs="Segoe UI"/>
                <w:color w:val="000000"/>
              </w:rPr>
              <w:t>5</w:t>
            </w:r>
          </w:p>
        </w:tc>
        <w:tc>
          <w:tcPr>
            <w:tcW w:w="896" w:type="dxa"/>
            <w:noWrap/>
            <w:vAlign w:val="center"/>
          </w:tcPr>
          <w:p w14:paraId="0858FFA7" w14:textId="638ABD30"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1118" w:type="dxa"/>
            <w:noWrap/>
            <w:vAlign w:val="center"/>
          </w:tcPr>
          <w:p w14:paraId="595457F9" w14:textId="5C88D864"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13BFCF0A" w14:textId="08E25B22"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1683A0A6"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254" w:type="dxa"/>
            <w:noWrap/>
            <w:hideMark/>
          </w:tcPr>
          <w:p w14:paraId="1B855756" w14:textId="2A6A3467"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1071" w:type="dxa"/>
            <w:noWrap/>
            <w:vAlign w:val="center"/>
          </w:tcPr>
          <w:p w14:paraId="65743071" w14:textId="6DC58A88"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357353B7" w14:textId="4E606410"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118" w:type="dxa"/>
            <w:noWrap/>
            <w:vAlign w:val="center"/>
          </w:tcPr>
          <w:p w14:paraId="245F6634" w14:textId="62EB9FF0"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7AE0A0BE" w14:textId="0463AA22"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820F403"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52B6AB17" w14:textId="5B94DA27"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1071" w:type="dxa"/>
            <w:noWrap/>
            <w:vAlign w:val="center"/>
          </w:tcPr>
          <w:p w14:paraId="44CE6054" w14:textId="73A9F71D"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5</w:t>
            </w:r>
          </w:p>
        </w:tc>
        <w:tc>
          <w:tcPr>
            <w:tcW w:w="896" w:type="dxa"/>
            <w:noWrap/>
            <w:vAlign w:val="center"/>
          </w:tcPr>
          <w:p w14:paraId="3C526197" w14:textId="028BF9E3"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1118" w:type="dxa"/>
            <w:noWrap/>
            <w:vAlign w:val="center"/>
          </w:tcPr>
          <w:p w14:paraId="3F76A6FC" w14:textId="060F4240"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45F0F62D" w14:textId="03461884"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22EEB859"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254" w:type="dxa"/>
            <w:noWrap/>
            <w:hideMark/>
          </w:tcPr>
          <w:p w14:paraId="333E04DC" w14:textId="2A628EE9"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1071" w:type="dxa"/>
            <w:noWrap/>
            <w:vAlign w:val="center"/>
          </w:tcPr>
          <w:p w14:paraId="6D4D49BB" w14:textId="7DDDA73E"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491274A8" w14:textId="3B65F7AD"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118" w:type="dxa"/>
            <w:noWrap/>
            <w:vAlign w:val="center"/>
          </w:tcPr>
          <w:p w14:paraId="64123642" w14:textId="51DB6EF4"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29B86B07" w14:textId="6A3C6EF0"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15353F2"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3B22E8C7" w14:textId="098D94FD"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1071" w:type="dxa"/>
            <w:noWrap/>
            <w:vAlign w:val="center"/>
          </w:tcPr>
          <w:p w14:paraId="4548E7D8" w14:textId="5851F158"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1</w:t>
            </w:r>
          </w:p>
        </w:tc>
        <w:tc>
          <w:tcPr>
            <w:tcW w:w="896" w:type="dxa"/>
            <w:noWrap/>
            <w:vAlign w:val="center"/>
          </w:tcPr>
          <w:p w14:paraId="18F3233C" w14:textId="7A92EE54"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1</w:t>
            </w:r>
          </w:p>
        </w:tc>
        <w:tc>
          <w:tcPr>
            <w:tcW w:w="1118" w:type="dxa"/>
            <w:noWrap/>
            <w:vAlign w:val="center"/>
          </w:tcPr>
          <w:p w14:paraId="429B7F80" w14:textId="08A84225"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2</w:t>
            </w:r>
          </w:p>
        </w:tc>
        <w:tc>
          <w:tcPr>
            <w:tcW w:w="0" w:type="auto"/>
            <w:noWrap/>
            <w:vAlign w:val="center"/>
          </w:tcPr>
          <w:p w14:paraId="62772F02" w14:textId="5DF6ED06"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2C998DB9"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44C813D3" w14:textId="727EE188"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1071" w:type="dxa"/>
            <w:noWrap/>
            <w:vAlign w:val="center"/>
          </w:tcPr>
          <w:p w14:paraId="4AAD663C" w14:textId="0CA6E01F"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w:t>
            </w:r>
          </w:p>
        </w:tc>
        <w:tc>
          <w:tcPr>
            <w:tcW w:w="896" w:type="dxa"/>
            <w:noWrap/>
            <w:vAlign w:val="center"/>
          </w:tcPr>
          <w:p w14:paraId="7937EACE" w14:textId="56E6B276"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1118" w:type="dxa"/>
            <w:noWrap/>
            <w:vAlign w:val="center"/>
          </w:tcPr>
          <w:p w14:paraId="7137C6F6" w14:textId="59066F66"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03D8BB64" w14:textId="1873A3DE"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265C726"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254" w:type="dxa"/>
            <w:hideMark/>
          </w:tcPr>
          <w:p w14:paraId="19DEB3FF" w14:textId="5801FF79"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1071" w:type="dxa"/>
            <w:noWrap/>
            <w:vAlign w:val="center"/>
          </w:tcPr>
          <w:p w14:paraId="0FAC038C" w14:textId="337E45F7"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5510D764" w14:textId="0E4EEDF9"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118" w:type="dxa"/>
            <w:noWrap/>
            <w:vAlign w:val="center"/>
          </w:tcPr>
          <w:p w14:paraId="022406C0" w14:textId="050C29C0"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3B23AB0C" w14:textId="3EAA5862"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68D21AEC"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7595DAD6" w14:textId="6606814D"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1071" w:type="dxa"/>
            <w:noWrap/>
            <w:vAlign w:val="center"/>
          </w:tcPr>
          <w:p w14:paraId="10F94260" w14:textId="26FB16F1"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101</w:t>
            </w:r>
          </w:p>
        </w:tc>
        <w:tc>
          <w:tcPr>
            <w:tcW w:w="896" w:type="dxa"/>
            <w:noWrap/>
            <w:vAlign w:val="center"/>
          </w:tcPr>
          <w:p w14:paraId="45740F74" w14:textId="2492F345"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106</w:t>
            </w:r>
          </w:p>
        </w:tc>
        <w:tc>
          <w:tcPr>
            <w:tcW w:w="1118" w:type="dxa"/>
            <w:noWrap/>
            <w:vAlign w:val="center"/>
          </w:tcPr>
          <w:p w14:paraId="10819FEC" w14:textId="62D4CFDC"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111</w:t>
            </w:r>
          </w:p>
        </w:tc>
        <w:tc>
          <w:tcPr>
            <w:tcW w:w="0" w:type="auto"/>
            <w:noWrap/>
            <w:vAlign w:val="center"/>
          </w:tcPr>
          <w:p w14:paraId="57E0DED9" w14:textId="728CF2AB"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115</w:t>
            </w:r>
          </w:p>
        </w:tc>
      </w:tr>
      <w:tr w:rsidR="00BE0BFC" w:rsidRPr="00653146" w14:paraId="42D694CF"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5F5FC5BF" w14:textId="3B2BC50D"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1071" w:type="dxa"/>
            <w:noWrap/>
            <w:vAlign w:val="center"/>
          </w:tcPr>
          <w:p w14:paraId="78320D72" w14:textId="3EBFE026"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2</w:t>
            </w:r>
          </w:p>
        </w:tc>
        <w:tc>
          <w:tcPr>
            <w:tcW w:w="896" w:type="dxa"/>
            <w:noWrap/>
            <w:vAlign w:val="center"/>
          </w:tcPr>
          <w:p w14:paraId="333ABF2F" w14:textId="3BBF2AD1"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3</w:t>
            </w:r>
          </w:p>
        </w:tc>
        <w:tc>
          <w:tcPr>
            <w:tcW w:w="1118" w:type="dxa"/>
            <w:noWrap/>
            <w:vAlign w:val="center"/>
          </w:tcPr>
          <w:p w14:paraId="6FC52FC9" w14:textId="682DBB55"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5</w:t>
            </w:r>
          </w:p>
        </w:tc>
        <w:tc>
          <w:tcPr>
            <w:tcW w:w="0" w:type="auto"/>
            <w:noWrap/>
            <w:vAlign w:val="center"/>
          </w:tcPr>
          <w:p w14:paraId="7AC71752" w14:textId="64D531A5"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27B1A699"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254" w:type="dxa"/>
            <w:noWrap/>
            <w:hideMark/>
          </w:tcPr>
          <w:p w14:paraId="3D1791F5" w14:textId="62069594"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1071" w:type="dxa"/>
            <w:noWrap/>
            <w:vAlign w:val="center"/>
          </w:tcPr>
          <w:p w14:paraId="4C4725CA" w14:textId="0F8034E7"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6081A2A7" w14:textId="447A3B17"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118" w:type="dxa"/>
            <w:noWrap/>
            <w:vAlign w:val="center"/>
          </w:tcPr>
          <w:p w14:paraId="6849CC90" w14:textId="2039AB89"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72399FBA" w14:textId="5F7679DD"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3D80052A"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6550F127" w14:textId="2AC29513"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1071" w:type="dxa"/>
            <w:noWrap/>
            <w:vAlign w:val="center"/>
          </w:tcPr>
          <w:p w14:paraId="6D40607F" w14:textId="488F05D2"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96" w:type="dxa"/>
            <w:noWrap/>
            <w:vAlign w:val="center"/>
          </w:tcPr>
          <w:p w14:paraId="59C2E797" w14:textId="5750C64C"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1118" w:type="dxa"/>
            <w:noWrap/>
            <w:vAlign w:val="center"/>
          </w:tcPr>
          <w:p w14:paraId="253B64A6" w14:textId="7A5980FE"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7290F125" w14:textId="3436310D" w:rsidR="00BE0BFC" w:rsidRPr="00CF5B92"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59003B83"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254" w:type="dxa"/>
            <w:noWrap/>
            <w:hideMark/>
          </w:tcPr>
          <w:p w14:paraId="7352E54F" w14:textId="261FFF17"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1071" w:type="dxa"/>
            <w:noWrap/>
            <w:vAlign w:val="center"/>
          </w:tcPr>
          <w:p w14:paraId="4E340BB9" w14:textId="6549EF6D"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3DB29425" w14:textId="607314DE"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118" w:type="dxa"/>
            <w:noWrap/>
            <w:vAlign w:val="center"/>
          </w:tcPr>
          <w:p w14:paraId="06EA246A" w14:textId="39F4748C"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5F83A93C" w14:textId="7227E7E9"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32DC241"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78F7ECD3" w14:textId="28E6D724"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1071" w:type="dxa"/>
            <w:noWrap/>
            <w:vAlign w:val="center"/>
          </w:tcPr>
          <w:p w14:paraId="5A454B7E" w14:textId="08C35110"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262</w:t>
            </w:r>
          </w:p>
        </w:tc>
        <w:tc>
          <w:tcPr>
            <w:tcW w:w="896" w:type="dxa"/>
            <w:noWrap/>
            <w:vAlign w:val="center"/>
          </w:tcPr>
          <w:p w14:paraId="2F6E0FE5" w14:textId="2FB99ED5"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455</w:t>
            </w:r>
          </w:p>
        </w:tc>
        <w:tc>
          <w:tcPr>
            <w:tcW w:w="1118" w:type="dxa"/>
            <w:noWrap/>
            <w:vAlign w:val="center"/>
          </w:tcPr>
          <w:p w14:paraId="2C6485FB" w14:textId="03309E13"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646</w:t>
            </w:r>
          </w:p>
        </w:tc>
        <w:tc>
          <w:tcPr>
            <w:tcW w:w="0" w:type="auto"/>
            <w:noWrap/>
            <w:vAlign w:val="center"/>
          </w:tcPr>
          <w:p w14:paraId="2774B418" w14:textId="0386E582" w:rsidR="00BE0BFC" w:rsidRPr="00CF5B92"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828</w:t>
            </w:r>
          </w:p>
        </w:tc>
      </w:tr>
      <w:tr w:rsidR="00BE3855" w:rsidRPr="00653146" w14:paraId="1AF4C25B" w14:textId="77777777" w:rsidTr="004744CE">
        <w:trPr>
          <w:trHeight w:val="300"/>
        </w:trPr>
        <w:tc>
          <w:tcPr>
            <w:cnfStyle w:val="001000000000" w:firstRow="0" w:lastRow="0" w:firstColumn="1" w:lastColumn="0" w:oddVBand="0" w:evenVBand="0" w:oddHBand="0" w:evenHBand="0" w:firstRowFirstColumn="0" w:firstRowLastColumn="0" w:lastRowFirstColumn="0" w:lastRowLastColumn="0"/>
            <w:tcW w:w="5254" w:type="dxa"/>
            <w:noWrap/>
            <w:vAlign w:val="center"/>
            <w:hideMark/>
          </w:tcPr>
          <w:p w14:paraId="4D8200AB" w14:textId="059865A4" w:rsidR="00BE3855" w:rsidRPr="008B3FF3" w:rsidRDefault="00BE3855" w:rsidP="00BE3855">
            <w:pPr>
              <w:rPr>
                <w:rFonts w:eastAsia="Times New Roman" w:cs="Segoe UI"/>
                <w:b w:val="0"/>
                <w:color w:val="000000"/>
              </w:rPr>
            </w:pPr>
            <w:r w:rsidRPr="00A020FF">
              <w:rPr>
                <w:rFonts w:cs="Segoe UI"/>
                <w:b w:val="0"/>
                <w:bCs w:val="0"/>
                <w:i/>
                <w:iCs/>
                <w:color w:val="000000" w:themeColor="text1"/>
              </w:rPr>
              <w:t>Market housing</w:t>
            </w:r>
          </w:p>
        </w:tc>
        <w:tc>
          <w:tcPr>
            <w:tcW w:w="1071" w:type="dxa"/>
            <w:noWrap/>
            <w:vAlign w:val="bottom"/>
          </w:tcPr>
          <w:p w14:paraId="0F607DC9" w14:textId="4136CFF3"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208</w:t>
            </w:r>
          </w:p>
        </w:tc>
        <w:tc>
          <w:tcPr>
            <w:tcW w:w="896" w:type="dxa"/>
            <w:noWrap/>
            <w:vAlign w:val="bottom"/>
          </w:tcPr>
          <w:p w14:paraId="03C63D73" w14:textId="679A0F30"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336</w:t>
            </w:r>
          </w:p>
        </w:tc>
        <w:tc>
          <w:tcPr>
            <w:tcW w:w="1118" w:type="dxa"/>
            <w:noWrap/>
            <w:vAlign w:val="bottom"/>
          </w:tcPr>
          <w:p w14:paraId="67300572" w14:textId="36C9F940"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477</w:t>
            </w:r>
          </w:p>
        </w:tc>
        <w:tc>
          <w:tcPr>
            <w:tcW w:w="0" w:type="auto"/>
            <w:noWrap/>
            <w:vAlign w:val="bottom"/>
          </w:tcPr>
          <w:p w14:paraId="384DC7BF" w14:textId="2F5592CE"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612</w:t>
            </w:r>
          </w:p>
        </w:tc>
      </w:tr>
      <w:tr w:rsidR="00BE3855" w:rsidRPr="00653146" w14:paraId="408AF7F0" w14:textId="77777777" w:rsidTr="004744CE">
        <w:trPr>
          <w:trHeight w:val="300"/>
        </w:trPr>
        <w:tc>
          <w:tcPr>
            <w:cnfStyle w:val="001000000000" w:firstRow="0" w:lastRow="0" w:firstColumn="1" w:lastColumn="0" w:oddVBand="0" w:evenVBand="0" w:oddHBand="0" w:evenHBand="0" w:firstRowFirstColumn="0" w:firstRowLastColumn="0" w:lastRowFirstColumn="0" w:lastRowLastColumn="0"/>
            <w:tcW w:w="5254" w:type="dxa"/>
            <w:noWrap/>
            <w:vAlign w:val="center"/>
            <w:hideMark/>
          </w:tcPr>
          <w:p w14:paraId="3AD0D9FA" w14:textId="3A35D0D5" w:rsidR="00BE3855" w:rsidRPr="008B3FF3" w:rsidRDefault="00BE3855" w:rsidP="00BE3855">
            <w:pPr>
              <w:rPr>
                <w:rFonts w:eastAsia="Times New Roman" w:cs="Segoe UI"/>
                <w:b w:val="0"/>
                <w:color w:val="000000"/>
              </w:rPr>
            </w:pPr>
            <w:r w:rsidRPr="00A020FF">
              <w:rPr>
                <w:rFonts w:cs="Segoe UI"/>
                <w:b w:val="0"/>
                <w:bCs w:val="0"/>
                <w:i/>
                <w:iCs/>
                <w:color w:val="000000" w:themeColor="text1"/>
              </w:rPr>
              <w:t>Affordable/social housing</w:t>
            </w:r>
          </w:p>
        </w:tc>
        <w:tc>
          <w:tcPr>
            <w:tcW w:w="1071" w:type="dxa"/>
            <w:noWrap/>
            <w:vAlign w:val="bottom"/>
          </w:tcPr>
          <w:p w14:paraId="79471925" w14:textId="3F755653"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54</w:t>
            </w:r>
          </w:p>
        </w:tc>
        <w:tc>
          <w:tcPr>
            <w:tcW w:w="896" w:type="dxa"/>
            <w:noWrap/>
            <w:vAlign w:val="bottom"/>
          </w:tcPr>
          <w:p w14:paraId="379C8BAA" w14:textId="50026206"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119</w:t>
            </w:r>
          </w:p>
        </w:tc>
        <w:tc>
          <w:tcPr>
            <w:tcW w:w="1118" w:type="dxa"/>
            <w:noWrap/>
            <w:vAlign w:val="bottom"/>
          </w:tcPr>
          <w:p w14:paraId="0BA6CFE7" w14:textId="2EA24283"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168</w:t>
            </w:r>
          </w:p>
        </w:tc>
        <w:tc>
          <w:tcPr>
            <w:tcW w:w="0" w:type="auto"/>
            <w:noWrap/>
            <w:vAlign w:val="bottom"/>
          </w:tcPr>
          <w:p w14:paraId="19828DEA" w14:textId="6BF8C967"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216</w:t>
            </w:r>
          </w:p>
        </w:tc>
      </w:tr>
      <w:tr w:rsidR="00BE3855" w:rsidRPr="00653146" w14:paraId="54C9DDCB"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254" w:type="dxa"/>
            <w:noWrap/>
            <w:hideMark/>
          </w:tcPr>
          <w:p w14:paraId="2E56994A" w14:textId="12389CEE" w:rsidR="00BE3855" w:rsidRPr="008B3FF3" w:rsidRDefault="00BE3855" w:rsidP="00BE3855">
            <w:pPr>
              <w:rPr>
                <w:rFonts w:eastAsia="Times New Roman" w:cs="Segoe UI"/>
                <w:b w:val="0"/>
                <w:color w:val="000000"/>
              </w:rPr>
            </w:pPr>
            <w:r w:rsidRPr="00DA6893">
              <w:rPr>
                <w:rFonts w:eastAsia="Times New Roman" w:cs="Segoe UI"/>
                <w:b w:val="0"/>
                <w:color w:val="000000"/>
              </w:rPr>
              <w:t>Extra care housing</w:t>
            </w:r>
          </w:p>
        </w:tc>
        <w:tc>
          <w:tcPr>
            <w:tcW w:w="1071" w:type="dxa"/>
            <w:noWrap/>
            <w:vAlign w:val="center"/>
          </w:tcPr>
          <w:p w14:paraId="4B438353" w14:textId="272C2DFE"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200</w:t>
            </w:r>
          </w:p>
        </w:tc>
        <w:tc>
          <w:tcPr>
            <w:tcW w:w="896" w:type="dxa"/>
            <w:noWrap/>
            <w:vAlign w:val="center"/>
          </w:tcPr>
          <w:p w14:paraId="7811E004" w14:textId="78019D15"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302</w:t>
            </w:r>
          </w:p>
        </w:tc>
        <w:tc>
          <w:tcPr>
            <w:tcW w:w="1118" w:type="dxa"/>
            <w:noWrap/>
            <w:vAlign w:val="center"/>
          </w:tcPr>
          <w:p w14:paraId="60CBE3A0" w14:textId="6120256F"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403</w:t>
            </w:r>
          </w:p>
        </w:tc>
        <w:tc>
          <w:tcPr>
            <w:tcW w:w="0" w:type="auto"/>
            <w:noWrap/>
            <w:vAlign w:val="center"/>
          </w:tcPr>
          <w:p w14:paraId="08E859CE" w14:textId="709F14D2"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500</w:t>
            </w:r>
          </w:p>
        </w:tc>
      </w:tr>
      <w:tr w:rsidR="00BE3855" w:rsidRPr="00653146" w14:paraId="5CC04B71" w14:textId="77777777" w:rsidTr="00BE3855">
        <w:trPr>
          <w:trHeight w:val="183"/>
        </w:trPr>
        <w:tc>
          <w:tcPr>
            <w:cnfStyle w:val="001000000000" w:firstRow="0" w:lastRow="0" w:firstColumn="1" w:lastColumn="0" w:oddVBand="0" w:evenVBand="0" w:oddHBand="0" w:evenHBand="0" w:firstRowFirstColumn="0" w:firstRowLastColumn="0" w:lastRowFirstColumn="0" w:lastRowLastColumn="0"/>
            <w:tcW w:w="5254" w:type="dxa"/>
            <w:vAlign w:val="center"/>
            <w:hideMark/>
          </w:tcPr>
          <w:p w14:paraId="5F4EAA28" w14:textId="5BD0E167" w:rsidR="00BE3855" w:rsidRPr="008B3FF3" w:rsidRDefault="00BE3855" w:rsidP="00BE3855">
            <w:pPr>
              <w:rPr>
                <w:rFonts w:eastAsia="Times New Roman" w:cs="Segoe UI"/>
                <w:color w:val="000000"/>
              </w:rPr>
            </w:pPr>
            <w:r w:rsidRPr="00A020FF">
              <w:rPr>
                <w:rFonts w:cs="Segoe UI"/>
                <w:b w:val="0"/>
                <w:bCs w:val="0"/>
                <w:i/>
                <w:iCs/>
                <w:color w:val="000000" w:themeColor="text1"/>
              </w:rPr>
              <w:t>Market housing</w:t>
            </w:r>
          </w:p>
        </w:tc>
        <w:tc>
          <w:tcPr>
            <w:tcW w:w="1071" w:type="dxa"/>
            <w:noWrap/>
            <w:vAlign w:val="bottom"/>
          </w:tcPr>
          <w:p w14:paraId="67E2B292" w14:textId="77641251"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138</w:t>
            </w:r>
          </w:p>
        </w:tc>
        <w:tc>
          <w:tcPr>
            <w:tcW w:w="896" w:type="dxa"/>
            <w:noWrap/>
            <w:vAlign w:val="bottom"/>
          </w:tcPr>
          <w:p w14:paraId="7EE97668" w14:textId="551FAED3"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208</w:t>
            </w:r>
          </w:p>
        </w:tc>
        <w:tc>
          <w:tcPr>
            <w:tcW w:w="1118" w:type="dxa"/>
            <w:noWrap/>
            <w:vAlign w:val="bottom"/>
          </w:tcPr>
          <w:p w14:paraId="5D707F25" w14:textId="3B82C92B"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277</w:t>
            </w:r>
          </w:p>
        </w:tc>
        <w:tc>
          <w:tcPr>
            <w:tcW w:w="0" w:type="auto"/>
            <w:noWrap/>
            <w:vAlign w:val="bottom"/>
          </w:tcPr>
          <w:p w14:paraId="3FCAA8F3" w14:textId="236C3B68"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344</w:t>
            </w:r>
          </w:p>
        </w:tc>
      </w:tr>
      <w:tr w:rsidR="00BE3855" w:rsidRPr="00653146" w14:paraId="184E15CA" w14:textId="77777777" w:rsidTr="004744CE">
        <w:trPr>
          <w:trHeight w:val="288"/>
        </w:trPr>
        <w:tc>
          <w:tcPr>
            <w:cnfStyle w:val="001000000000" w:firstRow="0" w:lastRow="0" w:firstColumn="1" w:lastColumn="0" w:oddVBand="0" w:evenVBand="0" w:oddHBand="0" w:evenHBand="0" w:firstRowFirstColumn="0" w:firstRowLastColumn="0" w:lastRowFirstColumn="0" w:lastRowLastColumn="0"/>
            <w:tcW w:w="5254" w:type="dxa"/>
            <w:noWrap/>
            <w:vAlign w:val="center"/>
            <w:hideMark/>
          </w:tcPr>
          <w:p w14:paraId="581B0DBC" w14:textId="68069C3E" w:rsidR="00BE3855" w:rsidRPr="008B3FF3" w:rsidRDefault="00BE3855" w:rsidP="00BE3855">
            <w:pPr>
              <w:rPr>
                <w:rFonts w:eastAsia="Times New Roman" w:cs="Segoe UI"/>
                <w:b w:val="0"/>
                <w:color w:val="000000"/>
              </w:rPr>
            </w:pPr>
            <w:r w:rsidRPr="00A020FF">
              <w:rPr>
                <w:rFonts w:cs="Segoe UI"/>
                <w:b w:val="0"/>
                <w:bCs w:val="0"/>
                <w:i/>
                <w:iCs/>
                <w:color w:val="000000" w:themeColor="text1"/>
              </w:rPr>
              <w:t>Affordable/social housing</w:t>
            </w:r>
          </w:p>
        </w:tc>
        <w:tc>
          <w:tcPr>
            <w:tcW w:w="1071" w:type="dxa"/>
            <w:noWrap/>
            <w:vAlign w:val="bottom"/>
          </w:tcPr>
          <w:p w14:paraId="20EABD6A" w14:textId="33551259"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62</w:t>
            </w:r>
          </w:p>
        </w:tc>
        <w:tc>
          <w:tcPr>
            <w:tcW w:w="896" w:type="dxa"/>
            <w:noWrap/>
            <w:vAlign w:val="bottom"/>
          </w:tcPr>
          <w:p w14:paraId="6871565C" w14:textId="5E4DD85D"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94</w:t>
            </w:r>
          </w:p>
        </w:tc>
        <w:tc>
          <w:tcPr>
            <w:tcW w:w="1118" w:type="dxa"/>
            <w:noWrap/>
            <w:vAlign w:val="bottom"/>
          </w:tcPr>
          <w:p w14:paraId="5F0AF2DE" w14:textId="1E1AB173"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126</w:t>
            </w:r>
          </w:p>
        </w:tc>
        <w:tc>
          <w:tcPr>
            <w:tcW w:w="0" w:type="auto"/>
            <w:noWrap/>
            <w:vAlign w:val="bottom"/>
          </w:tcPr>
          <w:p w14:paraId="42141A9F" w14:textId="4D295A40"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156</w:t>
            </w:r>
          </w:p>
        </w:tc>
      </w:tr>
      <w:tr w:rsidR="00BE3855" w:rsidRPr="00653146" w14:paraId="2AD57A53"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254" w:type="dxa"/>
            <w:noWrap/>
          </w:tcPr>
          <w:p w14:paraId="2235E47E" w14:textId="46782809" w:rsidR="00BE3855" w:rsidRPr="00DA6893" w:rsidRDefault="00BE3855" w:rsidP="00BE3855">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1071" w:type="dxa"/>
            <w:noWrap/>
            <w:vAlign w:val="center"/>
          </w:tcPr>
          <w:p w14:paraId="088B710C" w14:textId="0AA4BDF6"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 xml:space="preserve">       </w:t>
            </w:r>
            <w:r>
              <w:rPr>
                <w:rFonts w:cs="Segoe UI"/>
                <w:color w:val="000000"/>
              </w:rPr>
              <w:t>-</w:t>
            </w:r>
            <w:r w:rsidRPr="00CF5B92">
              <w:rPr>
                <w:rFonts w:cs="Segoe UI"/>
                <w:color w:val="000000"/>
              </w:rPr>
              <w:t>27</w:t>
            </w:r>
            <w:r>
              <w:rPr>
                <w:rFonts w:cs="Segoe UI"/>
                <w:color w:val="000000"/>
              </w:rPr>
              <w:t xml:space="preserve"> </w:t>
            </w:r>
          </w:p>
        </w:tc>
        <w:tc>
          <w:tcPr>
            <w:tcW w:w="896" w:type="dxa"/>
            <w:noWrap/>
            <w:vAlign w:val="center"/>
          </w:tcPr>
          <w:p w14:paraId="687C8078" w14:textId="6D182DED"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23</w:t>
            </w:r>
          </w:p>
        </w:tc>
        <w:tc>
          <w:tcPr>
            <w:tcW w:w="1118" w:type="dxa"/>
            <w:noWrap/>
            <w:vAlign w:val="center"/>
          </w:tcPr>
          <w:p w14:paraId="0B5974C2" w14:textId="53A6D9B4"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36</w:t>
            </w:r>
          </w:p>
        </w:tc>
        <w:tc>
          <w:tcPr>
            <w:tcW w:w="0" w:type="auto"/>
            <w:noWrap/>
            <w:vAlign w:val="center"/>
          </w:tcPr>
          <w:p w14:paraId="01E0DEF1" w14:textId="42FAAAED" w:rsidR="00BE3855"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54</w:t>
            </w:r>
          </w:p>
        </w:tc>
      </w:tr>
      <w:tr w:rsidR="00BE3855" w:rsidRPr="00653146" w14:paraId="7A67B959"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254" w:type="dxa"/>
            <w:noWrap/>
          </w:tcPr>
          <w:p w14:paraId="3EC0EEC5" w14:textId="257C2C74" w:rsidR="00BE3855" w:rsidRPr="00DA6893" w:rsidRDefault="00BE3855" w:rsidP="00BE3855">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1071" w:type="dxa"/>
            <w:noWrap/>
            <w:vAlign w:val="center"/>
          </w:tcPr>
          <w:p w14:paraId="0A94C8F9" w14:textId="27C21644"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55</w:t>
            </w:r>
          </w:p>
        </w:tc>
        <w:tc>
          <w:tcPr>
            <w:tcW w:w="896" w:type="dxa"/>
            <w:noWrap/>
            <w:vAlign w:val="center"/>
          </w:tcPr>
          <w:p w14:paraId="08EE9DED" w14:textId="5BDCE40D"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91</w:t>
            </w:r>
          </w:p>
        </w:tc>
        <w:tc>
          <w:tcPr>
            <w:tcW w:w="1118" w:type="dxa"/>
            <w:noWrap/>
            <w:vAlign w:val="center"/>
          </w:tcPr>
          <w:p w14:paraId="452D39AE" w14:textId="4425AD26"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117</w:t>
            </w:r>
          </w:p>
        </w:tc>
        <w:tc>
          <w:tcPr>
            <w:tcW w:w="0" w:type="auto"/>
            <w:noWrap/>
            <w:vAlign w:val="center"/>
          </w:tcPr>
          <w:p w14:paraId="730AA4F8" w14:textId="74707041" w:rsidR="00BE3855"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F5B92">
              <w:rPr>
                <w:rFonts w:cs="Segoe UI"/>
                <w:color w:val="000000"/>
              </w:rPr>
              <w:t>148</w:t>
            </w:r>
          </w:p>
        </w:tc>
      </w:tr>
      <w:tr w:rsidR="00BE3855" w:rsidRPr="00653146" w14:paraId="76251CF3"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254" w:type="dxa"/>
            <w:noWrap/>
          </w:tcPr>
          <w:p w14:paraId="6F083DF3" w14:textId="188F6B92" w:rsidR="00BE3855" w:rsidRPr="00DA6893" w:rsidRDefault="00BE3855" w:rsidP="00BE3855">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1071" w:type="dxa"/>
            <w:noWrap/>
            <w:vAlign w:val="center"/>
          </w:tcPr>
          <w:p w14:paraId="2A3D8326" w14:textId="77777777"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96" w:type="dxa"/>
            <w:noWrap/>
            <w:vAlign w:val="center"/>
          </w:tcPr>
          <w:p w14:paraId="14DD03A0" w14:textId="77777777"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1118" w:type="dxa"/>
            <w:noWrap/>
            <w:vAlign w:val="center"/>
          </w:tcPr>
          <w:p w14:paraId="7DE0DB27" w14:textId="77777777"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0" w:type="auto"/>
            <w:noWrap/>
            <w:vAlign w:val="center"/>
          </w:tcPr>
          <w:p w14:paraId="364452B1" w14:textId="77777777" w:rsidR="00BE3855"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3855" w:rsidRPr="00653146" w14:paraId="1D5CA813"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254" w:type="dxa"/>
            <w:noWrap/>
          </w:tcPr>
          <w:p w14:paraId="6B62F950" w14:textId="511E808D" w:rsidR="00BE3855" w:rsidRPr="00DA6893" w:rsidRDefault="00BE3855" w:rsidP="00BE3855">
            <w:pPr>
              <w:rPr>
                <w:rFonts w:eastAsia="Times New Roman" w:cs="Segoe UI"/>
                <w:color w:val="000000"/>
              </w:rPr>
            </w:pPr>
            <w:r w:rsidRPr="00DA6893">
              <w:rPr>
                <w:rFonts w:eastAsia="Times New Roman" w:cs="Segoe UI"/>
                <w:b w:val="0"/>
                <w:color w:val="000000"/>
              </w:rPr>
              <w:t>Supported housing</w:t>
            </w:r>
          </w:p>
        </w:tc>
        <w:tc>
          <w:tcPr>
            <w:tcW w:w="1071" w:type="dxa"/>
            <w:noWrap/>
            <w:vAlign w:val="center"/>
          </w:tcPr>
          <w:p w14:paraId="4F0361B4" w14:textId="1A368A20"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14</w:t>
            </w:r>
          </w:p>
        </w:tc>
        <w:tc>
          <w:tcPr>
            <w:tcW w:w="896" w:type="dxa"/>
            <w:noWrap/>
            <w:vAlign w:val="center"/>
          </w:tcPr>
          <w:p w14:paraId="4FC8291B" w14:textId="395DAC7E"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14</w:t>
            </w:r>
          </w:p>
        </w:tc>
        <w:tc>
          <w:tcPr>
            <w:tcW w:w="1118" w:type="dxa"/>
            <w:noWrap/>
            <w:vAlign w:val="center"/>
          </w:tcPr>
          <w:p w14:paraId="4CDDCE2B" w14:textId="59AF2075" w:rsidR="00BE3855" w:rsidRPr="00CF5B92" w:rsidRDefault="00BE3855" w:rsidP="00BE3855">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CF5B92">
              <w:rPr>
                <w:rFonts w:cs="Segoe UI"/>
                <w:color w:val="000000"/>
              </w:rPr>
              <w:t>14</w:t>
            </w:r>
          </w:p>
        </w:tc>
        <w:tc>
          <w:tcPr>
            <w:tcW w:w="0" w:type="auto"/>
            <w:noWrap/>
            <w:vAlign w:val="center"/>
          </w:tcPr>
          <w:p w14:paraId="743B2DE5" w14:textId="2E7D1BAC" w:rsidR="00BE3855" w:rsidRDefault="00BE3855" w:rsidP="00BE385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bl>
    <w:p w14:paraId="2E3BE16A" w14:textId="5AC71D74"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432CEFE8" w14:textId="1FFA48A8" w:rsidR="003633EA" w:rsidRDefault="003633EA">
      <w:pPr>
        <w:rPr>
          <w:rFonts w:ascii="Segoe UI" w:hAnsi="Segoe UI" w:cs="Segoe UI"/>
          <w:sz w:val="22"/>
          <w:szCs w:val="22"/>
        </w:rPr>
      </w:pPr>
    </w:p>
    <w:p w14:paraId="5FC2262D" w14:textId="77777777" w:rsidR="003633EA" w:rsidRDefault="003633EA">
      <w:pPr>
        <w:rPr>
          <w:rFonts w:ascii="Segoe UI" w:hAnsi="Segoe UI" w:cs="Segoe UI"/>
          <w:sz w:val="22"/>
          <w:szCs w:val="22"/>
        </w:rPr>
      </w:pPr>
      <w:r>
        <w:rPr>
          <w:rFonts w:ascii="Segoe UI" w:hAnsi="Segoe UI" w:cs="Segoe UI"/>
          <w:sz w:val="22"/>
          <w:szCs w:val="22"/>
        </w:rPr>
        <w:br w:type="page"/>
      </w:r>
    </w:p>
    <w:p w14:paraId="4EFED676" w14:textId="40C15AF8" w:rsidR="00A84FC2" w:rsidRDefault="00A84FC2" w:rsidP="00A84FC2">
      <w:pPr>
        <w:pStyle w:val="Caption"/>
      </w:pPr>
      <w:r>
        <w:lastRenderedPageBreak/>
        <w:t xml:space="preserve">Table </w:t>
      </w:r>
      <w:fldSimple w:instr=" SEQ Table \* ARABIC ">
        <w:r w:rsidR="00971C60">
          <w:rPr>
            <w:noProof/>
          </w:rPr>
          <w:t>11</w:t>
        </w:r>
      </w:fldSimple>
      <w:r>
        <w:t xml:space="preserve">: Rochford: </w:t>
      </w:r>
      <w:r w:rsidRPr="007F74B3">
        <w:t xml:space="preserve">Estimated need for supported and specialist housing and accommodation for the </w:t>
      </w:r>
      <w:r w:rsidR="009A4F3E">
        <w:t>population groups</w:t>
      </w:r>
      <w:r w:rsidRPr="007F74B3">
        <w:t xml:space="preserve"> </w:t>
      </w:r>
      <w:r w:rsidR="00CE3301">
        <w:t xml:space="preserve">covered over </w:t>
      </w:r>
      <w:r w:rsidRPr="007F74B3">
        <w:t>the period to 2044</w:t>
      </w:r>
      <w:r w:rsidR="00BE0BFC">
        <w:t xml:space="preserve"> </w:t>
      </w:r>
      <w:r w:rsidR="00BE0BFC" w:rsidRPr="00BE0BFC">
        <w:t>(units/dwellings)</w:t>
      </w:r>
    </w:p>
    <w:tbl>
      <w:tblPr>
        <w:tblStyle w:val="GridTable5Dark-Accent4"/>
        <w:tblW w:w="0" w:type="auto"/>
        <w:tblLook w:val="04A0" w:firstRow="1" w:lastRow="0" w:firstColumn="1" w:lastColumn="0" w:noHBand="0" w:noVBand="1"/>
      </w:tblPr>
      <w:tblGrid>
        <w:gridCol w:w="5808"/>
        <w:gridCol w:w="801"/>
        <w:gridCol w:w="896"/>
        <w:gridCol w:w="834"/>
        <w:gridCol w:w="677"/>
      </w:tblGrid>
      <w:tr w:rsidR="006934D1" w:rsidRPr="00653146" w14:paraId="4CD6FCC3" w14:textId="77777777" w:rsidTr="009C334D">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5808" w:type="dxa"/>
            <w:shd w:val="clear" w:color="auto" w:fill="FBCAD0"/>
            <w:noWrap/>
            <w:hideMark/>
          </w:tcPr>
          <w:p w14:paraId="6C451F0B" w14:textId="6BF9E2D0" w:rsidR="00A84FC2" w:rsidRPr="008B3FF3" w:rsidRDefault="009A4F3E" w:rsidP="00DC05B9">
            <w:pPr>
              <w:rPr>
                <w:rFonts w:eastAsia="Times New Roman" w:cs="Segoe UI"/>
                <w:color w:val="000000"/>
              </w:rPr>
            </w:pPr>
            <w:r>
              <w:rPr>
                <w:rFonts w:eastAsia="Times New Roman" w:cs="Segoe UI"/>
                <w:color w:val="000000"/>
              </w:rPr>
              <w:t>Population groups</w:t>
            </w:r>
          </w:p>
        </w:tc>
        <w:tc>
          <w:tcPr>
            <w:tcW w:w="801" w:type="dxa"/>
            <w:shd w:val="clear" w:color="auto" w:fill="FBCAD0"/>
            <w:noWrap/>
            <w:hideMark/>
          </w:tcPr>
          <w:p w14:paraId="32C4DC16"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896" w:type="dxa"/>
            <w:shd w:val="clear" w:color="auto" w:fill="FBCAD0"/>
            <w:noWrap/>
            <w:hideMark/>
          </w:tcPr>
          <w:p w14:paraId="453C11D5"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834" w:type="dxa"/>
            <w:shd w:val="clear" w:color="auto" w:fill="FBCAD0"/>
            <w:noWrap/>
            <w:hideMark/>
          </w:tcPr>
          <w:p w14:paraId="2C84EA0D"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0" w:type="auto"/>
            <w:shd w:val="clear" w:color="auto" w:fill="FBCAD0"/>
            <w:noWrap/>
            <w:hideMark/>
          </w:tcPr>
          <w:p w14:paraId="0213CE1E"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2E1F182A"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6EAB9098" w14:textId="29A24A89"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801" w:type="dxa"/>
            <w:noWrap/>
            <w:vAlign w:val="center"/>
            <w:hideMark/>
          </w:tcPr>
          <w:p w14:paraId="46D6FA33"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hideMark/>
          </w:tcPr>
          <w:p w14:paraId="40494E6B"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hideMark/>
          </w:tcPr>
          <w:p w14:paraId="57523B2F"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hideMark/>
          </w:tcPr>
          <w:p w14:paraId="08B54B86"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DD99E37"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79EEDDD8" w14:textId="1714A6DF"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01" w:type="dxa"/>
            <w:noWrap/>
            <w:vAlign w:val="center"/>
          </w:tcPr>
          <w:p w14:paraId="5BC19876" w14:textId="16167B05"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4</w:t>
            </w:r>
          </w:p>
        </w:tc>
        <w:tc>
          <w:tcPr>
            <w:tcW w:w="896" w:type="dxa"/>
            <w:noWrap/>
            <w:vAlign w:val="center"/>
          </w:tcPr>
          <w:p w14:paraId="2D02BD69" w14:textId="225D361C"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8</w:t>
            </w:r>
          </w:p>
        </w:tc>
        <w:tc>
          <w:tcPr>
            <w:tcW w:w="834" w:type="dxa"/>
            <w:noWrap/>
            <w:vAlign w:val="center"/>
          </w:tcPr>
          <w:p w14:paraId="5D29371D" w14:textId="0DC38A63"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12</w:t>
            </w:r>
          </w:p>
        </w:tc>
        <w:tc>
          <w:tcPr>
            <w:tcW w:w="0" w:type="auto"/>
            <w:noWrap/>
            <w:vAlign w:val="center"/>
          </w:tcPr>
          <w:p w14:paraId="113448CD" w14:textId="512C3827"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3DA1CE86"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4097713B" w14:textId="0A6C50D8"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801" w:type="dxa"/>
            <w:noWrap/>
            <w:vAlign w:val="center"/>
          </w:tcPr>
          <w:p w14:paraId="0CDFC8B1" w14:textId="1E63DCCF"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w:t>
            </w:r>
          </w:p>
        </w:tc>
        <w:tc>
          <w:tcPr>
            <w:tcW w:w="896" w:type="dxa"/>
            <w:noWrap/>
            <w:vAlign w:val="center"/>
          </w:tcPr>
          <w:p w14:paraId="0022E321" w14:textId="34CFA89E"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w:t>
            </w:r>
          </w:p>
        </w:tc>
        <w:tc>
          <w:tcPr>
            <w:tcW w:w="834" w:type="dxa"/>
            <w:noWrap/>
            <w:vAlign w:val="center"/>
          </w:tcPr>
          <w:p w14:paraId="55701EA3" w14:textId="028BDC6C"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w:t>
            </w:r>
          </w:p>
        </w:tc>
        <w:tc>
          <w:tcPr>
            <w:tcW w:w="0" w:type="auto"/>
            <w:noWrap/>
            <w:vAlign w:val="center"/>
          </w:tcPr>
          <w:p w14:paraId="49542F27" w14:textId="2ACD2F98"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2206390F"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037CBEFA" w14:textId="03AF35E1"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801" w:type="dxa"/>
            <w:noWrap/>
            <w:vAlign w:val="center"/>
          </w:tcPr>
          <w:p w14:paraId="63B73D8E"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07C16E65"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22B4CB32"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0CE400FA"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2F6944F"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vAlign w:val="bottom"/>
            <w:hideMark/>
          </w:tcPr>
          <w:p w14:paraId="63C7BDCD" w14:textId="29548258" w:rsidR="00BE0BFC" w:rsidRPr="008B3FF3"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01" w:type="dxa"/>
            <w:noWrap/>
            <w:vAlign w:val="center"/>
          </w:tcPr>
          <w:p w14:paraId="00C95B03" w14:textId="3C526761"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16</w:t>
            </w:r>
          </w:p>
        </w:tc>
        <w:tc>
          <w:tcPr>
            <w:tcW w:w="896" w:type="dxa"/>
            <w:noWrap/>
            <w:vAlign w:val="center"/>
          </w:tcPr>
          <w:p w14:paraId="47B52708" w14:textId="5D2D5FFD"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0BA72671" w14:textId="0DB6AC48"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267A7566" w14:textId="62D0029A"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C32D95A"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vAlign w:val="bottom"/>
            <w:hideMark/>
          </w:tcPr>
          <w:p w14:paraId="08A474C4" w14:textId="2206DF04" w:rsidR="00BE0BFC" w:rsidRPr="008B3FF3"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801" w:type="dxa"/>
            <w:noWrap/>
            <w:vAlign w:val="center"/>
          </w:tcPr>
          <w:p w14:paraId="2820436B" w14:textId="009B75A3"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2</w:t>
            </w:r>
            <w:r w:rsidR="00290975">
              <w:rPr>
                <w:rFonts w:cs="Segoe UI"/>
                <w:color w:val="000000"/>
              </w:rPr>
              <w:t>6</w:t>
            </w:r>
          </w:p>
        </w:tc>
        <w:tc>
          <w:tcPr>
            <w:tcW w:w="896" w:type="dxa"/>
            <w:noWrap/>
            <w:vAlign w:val="center"/>
          </w:tcPr>
          <w:p w14:paraId="78C72CE5" w14:textId="6100BAE4"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0C1242E8" w14:textId="740E9AB6"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339D7F8B" w14:textId="6F5228CF"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1239AA2D"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hideMark/>
          </w:tcPr>
          <w:p w14:paraId="05C93414" w14:textId="2739A2D3"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801" w:type="dxa"/>
            <w:noWrap/>
            <w:vAlign w:val="center"/>
          </w:tcPr>
          <w:p w14:paraId="12DFA9B4"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297E07FA"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6304D464"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4B54E09C"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66FD6F65"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49422A3B" w14:textId="12726F32"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801" w:type="dxa"/>
            <w:noWrap/>
            <w:vAlign w:val="center"/>
          </w:tcPr>
          <w:p w14:paraId="0A5B07E2" w14:textId="37C8684F"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5</w:t>
            </w:r>
          </w:p>
        </w:tc>
        <w:tc>
          <w:tcPr>
            <w:tcW w:w="896" w:type="dxa"/>
            <w:noWrap/>
            <w:vAlign w:val="center"/>
          </w:tcPr>
          <w:p w14:paraId="614A1289" w14:textId="6196B0B6"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71B5FCC4" w14:textId="1F39DDAD"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6DAED3BA" w14:textId="53E0622B"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4C10245F"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hideMark/>
          </w:tcPr>
          <w:p w14:paraId="23A75407" w14:textId="3D2AEF9C"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801" w:type="dxa"/>
            <w:noWrap/>
            <w:vAlign w:val="center"/>
          </w:tcPr>
          <w:p w14:paraId="654F5E51"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30E23819"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718ED56B"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0F9E6EDF"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82AB932"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225035AB" w14:textId="5E98D418"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01" w:type="dxa"/>
            <w:noWrap/>
            <w:vAlign w:val="center"/>
          </w:tcPr>
          <w:p w14:paraId="7A279CD6" w14:textId="58DD3284"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w:t>
            </w:r>
          </w:p>
        </w:tc>
        <w:tc>
          <w:tcPr>
            <w:tcW w:w="896" w:type="dxa"/>
            <w:noWrap/>
            <w:vAlign w:val="center"/>
          </w:tcPr>
          <w:p w14:paraId="5CB8B507" w14:textId="2F4B5EE0"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w:t>
            </w:r>
          </w:p>
        </w:tc>
        <w:tc>
          <w:tcPr>
            <w:tcW w:w="834" w:type="dxa"/>
            <w:noWrap/>
            <w:vAlign w:val="center"/>
          </w:tcPr>
          <w:p w14:paraId="3505ADFA" w14:textId="4791DAB6"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2</w:t>
            </w:r>
          </w:p>
        </w:tc>
        <w:tc>
          <w:tcPr>
            <w:tcW w:w="0" w:type="auto"/>
            <w:noWrap/>
            <w:vAlign w:val="center"/>
          </w:tcPr>
          <w:p w14:paraId="35F020E5" w14:textId="34D89409"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7E210777"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7A0FA25B" w14:textId="27F758B5"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801" w:type="dxa"/>
            <w:noWrap/>
            <w:vAlign w:val="center"/>
          </w:tcPr>
          <w:p w14:paraId="44D46C2D" w14:textId="667A04CB"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w:t>
            </w:r>
          </w:p>
        </w:tc>
        <w:tc>
          <w:tcPr>
            <w:tcW w:w="896" w:type="dxa"/>
            <w:noWrap/>
            <w:vAlign w:val="center"/>
          </w:tcPr>
          <w:p w14:paraId="2446E293" w14:textId="229DC2C5"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4E6EEE47" w14:textId="271E331D"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10B80192" w14:textId="0D419831"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503AA2C3"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5808" w:type="dxa"/>
            <w:hideMark/>
          </w:tcPr>
          <w:p w14:paraId="542860BB" w14:textId="0C412C1A"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801" w:type="dxa"/>
            <w:noWrap/>
            <w:vAlign w:val="center"/>
          </w:tcPr>
          <w:p w14:paraId="2C13D38E"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0FA7BE76"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31428079"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5F475FFF"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795FEE0"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7482E69B" w14:textId="7843A9D5"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801" w:type="dxa"/>
            <w:noWrap/>
            <w:vAlign w:val="center"/>
          </w:tcPr>
          <w:p w14:paraId="5CD5CB5B" w14:textId="5563B62B"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127</w:t>
            </w:r>
          </w:p>
        </w:tc>
        <w:tc>
          <w:tcPr>
            <w:tcW w:w="896" w:type="dxa"/>
            <w:noWrap/>
            <w:vAlign w:val="center"/>
          </w:tcPr>
          <w:p w14:paraId="10E7566D" w14:textId="41214315"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134</w:t>
            </w:r>
          </w:p>
        </w:tc>
        <w:tc>
          <w:tcPr>
            <w:tcW w:w="834" w:type="dxa"/>
            <w:noWrap/>
            <w:vAlign w:val="center"/>
          </w:tcPr>
          <w:p w14:paraId="15EB4A73" w14:textId="7E124EA0"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139</w:t>
            </w:r>
          </w:p>
        </w:tc>
        <w:tc>
          <w:tcPr>
            <w:tcW w:w="0" w:type="auto"/>
            <w:noWrap/>
            <w:vAlign w:val="center"/>
          </w:tcPr>
          <w:p w14:paraId="7E93CFC0" w14:textId="255786C0"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145</w:t>
            </w:r>
          </w:p>
        </w:tc>
      </w:tr>
      <w:tr w:rsidR="00BE0BFC" w:rsidRPr="00653146" w14:paraId="16B66A17"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205F903F" w14:textId="1D74B34B"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801" w:type="dxa"/>
            <w:noWrap/>
            <w:vAlign w:val="center"/>
          </w:tcPr>
          <w:p w14:paraId="0D2D958F" w14:textId="0BEAC06D"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2</w:t>
            </w:r>
          </w:p>
        </w:tc>
        <w:tc>
          <w:tcPr>
            <w:tcW w:w="896" w:type="dxa"/>
            <w:noWrap/>
            <w:vAlign w:val="center"/>
          </w:tcPr>
          <w:p w14:paraId="28CF4C2B" w14:textId="2E92949F"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4</w:t>
            </w:r>
          </w:p>
        </w:tc>
        <w:tc>
          <w:tcPr>
            <w:tcW w:w="834" w:type="dxa"/>
            <w:noWrap/>
            <w:vAlign w:val="center"/>
          </w:tcPr>
          <w:p w14:paraId="33A9D075" w14:textId="18C4C911"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6</w:t>
            </w:r>
          </w:p>
        </w:tc>
        <w:tc>
          <w:tcPr>
            <w:tcW w:w="0" w:type="auto"/>
            <w:noWrap/>
            <w:vAlign w:val="center"/>
          </w:tcPr>
          <w:p w14:paraId="14AEF33F" w14:textId="0E16F14E"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40189B8A"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hideMark/>
          </w:tcPr>
          <w:p w14:paraId="6F10C2A7" w14:textId="5661E475"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801" w:type="dxa"/>
            <w:noWrap/>
            <w:vAlign w:val="center"/>
          </w:tcPr>
          <w:p w14:paraId="710879C0"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6D33A8F8"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71E6136C"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228414A4"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0B4F1E99"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0B13CD4F" w14:textId="2AC30C72"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801" w:type="dxa"/>
            <w:noWrap/>
            <w:vAlign w:val="center"/>
          </w:tcPr>
          <w:p w14:paraId="11B810D1" w14:textId="41E67678"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96" w:type="dxa"/>
            <w:noWrap/>
            <w:vAlign w:val="center"/>
          </w:tcPr>
          <w:p w14:paraId="5D69CF7B" w14:textId="76E290C7"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834" w:type="dxa"/>
            <w:noWrap/>
            <w:vAlign w:val="center"/>
          </w:tcPr>
          <w:p w14:paraId="3F498C4F" w14:textId="5E3034C9"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0" w:type="auto"/>
            <w:noWrap/>
            <w:vAlign w:val="center"/>
          </w:tcPr>
          <w:p w14:paraId="03987863" w14:textId="330A1C3F" w:rsidR="00BE0BFC" w:rsidRPr="00A13C78"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29EC5082" w14:textId="77777777" w:rsidTr="005928FC">
        <w:trPr>
          <w:trHeight w:val="336"/>
        </w:trPr>
        <w:tc>
          <w:tcPr>
            <w:cnfStyle w:val="001000000000" w:firstRow="0" w:lastRow="0" w:firstColumn="1" w:lastColumn="0" w:oddVBand="0" w:evenVBand="0" w:oddHBand="0" w:evenHBand="0" w:firstRowFirstColumn="0" w:firstRowLastColumn="0" w:lastRowFirstColumn="0" w:lastRowLastColumn="0"/>
            <w:tcW w:w="5808" w:type="dxa"/>
            <w:noWrap/>
            <w:hideMark/>
          </w:tcPr>
          <w:p w14:paraId="755582A2" w14:textId="6B46073E"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801" w:type="dxa"/>
            <w:noWrap/>
            <w:vAlign w:val="center"/>
          </w:tcPr>
          <w:p w14:paraId="6C8183C0"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96" w:type="dxa"/>
            <w:noWrap/>
            <w:vAlign w:val="center"/>
          </w:tcPr>
          <w:p w14:paraId="3FA8432D"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834" w:type="dxa"/>
            <w:noWrap/>
            <w:vAlign w:val="center"/>
          </w:tcPr>
          <w:p w14:paraId="3525FAE0"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0" w:type="auto"/>
            <w:noWrap/>
            <w:vAlign w:val="center"/>
          </w:tcPr>
          <w:p w14:paraId="0D1641F0" w14:textId="77777777"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D02BA13"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69D9472B" w14:textId="65C904BC"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801" w:type="dxa"/>
            <w:noWrap/>
            <w:vAlign w:val="center"/>
          </w:tcPr>
          <w:p w14:paraId="4F8C2273" w14:textId="401D4AA8"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322</w:t>
            </w:r>
          </w:p>
        </w:tc>
        <w:tc>
          <w:tcPr>
            <w:tcW w:w="896" w:type="dxa"/>
            <w:noWrap/>
            <w:vAlign w:val="center"/>
          </w:tcPr>
          <w:p w14:paraId="4E1269D9" w14:textId="46812758"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541</w:t>
            </w:r>
          </w:p>
        </w:tc>
        <w:tc>
          <w:tcPr>
            <w:tcW w:w="834" w:type="dxa"/>
            <w:noWrap/>
            <w:vAlign w:val="center"/>
          </w:tcPr>
          <w:p w14:paraId="33737C08" w14:textId="1DE2099E"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757</w:t>
            </w:r>
          </w:p>
        </w:tc>
        <w:tc>
          <w:tcPr>
            <w:tcW w:w="0" w:type="auto"/>
            <w:noWrap/>
            <w:vAlign w:val="center"/>
          </w:tcPr>
          <w:p w14:paraId="7069FC58" w14:textId="6D1C4486" w:rsidR="00BE0BFC" w:rsidRPr="00A13C78"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963</w:t>
            </w:r>
          </w:p>
        </w:tc>
      </w:tr>
      <w:tr w:rsidR="00943324" w:rsidRPr="00653146" w14:paraId="6EF86732" w14:textId="77777777" w:rsidTr="0005314F">
        <w:trPr>
          <w:trHeight w:val="300"/>
        </w:trPr>
        <w:tc>
          <w:tcPr>
            <w:cnfStyle w:val="001000000000" w:firstRow="0" w:lastRow="0" w:firstColumn="1" w:lastColumn="0" w:oddVBand="0" w:evenVBand="0" w:oddHBand="0" w:evenHBand="0" w:firstRowFirstColumn="0" w:firstRowLastColumn="0" w:lastRowFirstColumn="0" w:lastRowLastColumn="0"/>
            <w:tcW w:w="5808" w:type="dxa"/>
            <w:noWrap/>
            <w:vAlign w:val="center"/>
            <w:hideMark/>
          </w:tcPr>
          <w:p w14:paraId="5CA9395A" w14:textId="74AD6284" w:rsidR="00943324" w:rsidRPr="008B3FF3" w:rsidRDefault="00943324" w:rsidP="00943324">
            <w:pPr>
              <w:rPr>
                <w:rFonts w:eastAsia="Times New Roman" w:cs="Segoe UI"/>
                <w:b w:val="0"/>
                <w:color w:val="000000"/>
              </w:rPr>
            </w:pPr>
            <w:r w:rsidRPr="00A020FF">
              <w:rPr>
                <w:rFonts w:cs="Segoe UI"/>
                <w:b w:val="0"/>
                <w:bCs w:val="0"/>
                <w:i/>
                <w:iCs/>
                <w:color w:val="000000" w:themeColor="text1"/>
              </w:rPr>
              <w:t>Market housing</w:t>
            </w:r>
          </w:p>
        </w:tc>
        <w:tc>
          <w:tcPr>
            <w:tcW w:w="801" w:type="dxa"/>
            <w:noWrap/>
            <w:vAlign w:val="bottom"/>
          </w:tcPr>
          <w:p w14:paraId="630A125A" w14:textId="0C16ADAA"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266</w:t>
            </w:r>
          </w:p>
        </w:tc>
        <w:tc>
          <w:tcPr>
            <w:tcW w:w="896" w:type="dxa"/>
            <w:noWrap/>
            <w:vAlign w:val="bottom"/>
          </w:tcPr>
          <w:p w14:paraId="146EECAD" w14:textId="6F4EB2CE"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422</w:t>
            </w:r>
          </w:p>
        </w:tc>
        <w:tc>
          <w:tcPr>
            <w:tcW w:w="834" w:type="dxa"/>
            <w:noWrap/>
            <w:vAlign w:val="bottom"/>
          </w:tcPr>
          <w:p w14:paraId="7E7A647D" w14:textId="47A58951"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591</w:t>
            </w:r>
          </w:p>
        </w:tc>
        <w:tc>
          <w:tcPr>
            <w:tcW w:w="0" w:type="auto"/>
            <w:noWrap/>
            <w:vAlign w:val="bottom"/>
          </w:tcPr>
          <w:p w14:paraId="386DFFBA" w14:textId="5591AAFD"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753</w:t>
            </w:r>
          </w:p>
        </w:tc>
      </w:tr>
      <w:tr w:rsidR="00943324" w:rsidRPr="00653146" w14:paraId="44A7035A" w14:textId="77777777" w:rsidTr="0005314F">
        <w:trPr>
          <w:trHeight w:val="300"/>
        </w:trPr>
        <w:tc>
          <w:tcPr>
            <w:cnfStyle w:val="001000000000" w:firstRow="0" w:lastRow="0" w:firstColumn="1" w:lastColumn="0" w:oddVBand="0" w:evenVBand="0" w:oddHBand="0" w:evenHBand="0" w:firstRowFirstColumn="0" w:firstRowLastColumn="0" w:lastRowFirstColumn="0" w:lastRowLastColumn="0"/>
            <w:tcW w:w="5808" w:type="dxa"/>
            <w:noWrap/>
            <w:vAlign w:val="center"/>
            <w:hideMark/>
          </w:tcPr>
          <w:p w14:paraId="4A9BE731" w14:textId="1627C005" w:rsidR="00943324" w:rsidRPr="008B3FF3" w:rsidRDefault="00943324" w:rsidP="00943324">
            <w:pPr>
              <w:rPr>
                <w:rFonts w:eastAsia="Times New Roman" w:cs="Segoe UI"/>
                <w:b w:val="0"/>
                <w:color w:val="000000"/>
              </w:rPr>
            </w:pPr>
            <w:r w:rsidRPr="00A020FF">
              <w:rPr>
                <w:rFonts w:cs="Segoe UI"/>
                <w:b w:val="0"/>
                <w:bCs w:val="0"/>
                <w:i/>
                <w:iCs/>
                <w:color w:val="000000" w:themeColor="text1"/>
              </w:rPr>
              <w:t>Affordable/social housing</w:t>
            </w:r>
          </w:p>
        </w:tc>
        <w:tc>
          <w:tcPr>
            <w:tcW w:w="801" w:type="dxa"/>
            <w:noWrap/>
            <w:vAlign w:val="bottom"/>
          </w:tcPr>
          <w:p w14:paraId="5A0130B8" w14:textId="6C0B3587"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56</w:t>
            </w:r>
          </w:p>
        </w:tc>
        <w:tc>
          <w:tcPr>
            <w:tcW w:w="896" w:type="dxa"/>
            <w:noWrap/>
            <w:vAlign w:val="bottom"/>
          </w:tcPr>
          <w:p w14:paraId="7AB6EE96" w14:textId="08ECC4AD"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118</w:t>
            </w:r>
          </w:p>
        </w:tc>
        <w:tc>
          <w:tcPr>
            <w:tcW w:w="834" w:type="dxa"/>
            <w:noWrap/>
            <w:vAlign w:val="bottom"/>
          </w:tcPr>
          <w:p w14:paraId="56EBF856" w14:textId="40894E28"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165</w:t>
            </w:r>
          </w:p>
        </w:tc>
        <w:tc>
          <w:tcPr>
            <w:tcW w:w="0" w:type="auto"/>
            <w:noWrap/>
            <w:vAlign w:val="bottom"/>
          </w:tcPr>
          <w:p w14:paraId="35A2E138" w14:textId="7B506E32"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211</w:t>
            </w:r>
          </w:p>
        </w:tc>
      </w:tr>
      <w:tr w:rsidR="00943324" w:rsidRPr="00653146" w14:paraId="677890AB" w14:textId="77777777" w:rsidTr="005928FC">
        <w:trPr>
          <w:trHeight w:val="300"/>
        </w:trPr>
        <w:tc>
          <w:tcPr>
            <w:cnfStyle w:val="001000000000" w:firstRow="0" w:lastRow="0" w:firstColumn="1" w:lastColumn="0" w:oddVBand="0" w:evenVBand="0" w:oddHBand="0" w:evenHBand="0" w:firstRowFirstColumn="0" w:firstRowLastColumn="0" w:lastRowFirstColumn="0" w:lastRowLastColumn="0"/>
            <w:tcW w:w="5808" w:type="dxa"/>
            <w:noWrap/>
            <w:hideMark/>
          </w:tcPr>
          <w:p w14:paraId="56385DA6" w14:textId="400A9E00" w:rsidR="00943324" w:rsidRPr="008B3FF3" w:rsidRDefault="00943324" w:rsidP="00943324">
            <w:pPr>
              <w:rPr>
                <w:rFonts w:eastAsia="Times New Roman" w:cs="Segoe UI"/>
                <w:b w:val="0"/>
                <w:color w:val="000000"/>
              </w:rPr>
            </w:pPr>
            <w:r w:rsidRPr="00DA6893">
              <w:rPr>
                <w:rFonts w:eastAsia="Times New Roman" w:cs="Segoe UI"/>
                <w:b w:val="0"/>
                <w:color w:val="000000"/>
              </w:rPr>
              <w:t>Extra care housing</w:t>
            </w:r>
          </w:p>
        </w:tc>
        <w:tc>
          <w:tcPr>
            <w:tcW w:w="801" w:type="dxa"/>
            <w:noWrap/>
            <w:vAlign w:val="center"/>
          </w:tcPr>
          <w:p w14:paraId="4B6D8DDC" w14:textId="593D7EF0"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229</w:t>
            </w:r>
          </w:p>
        </w:tc>
        <w:tc>
          <w:tcPr>
            <w:tcW w:w="896" w:type="dxa"/>
            <w:noWrap/>
            <w:vAlign w:val="center"/>
          </w:tcPr>
          <w:p w14:paraId="44E8019F" w14:textId="36F7D85E"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345</w:t>
            </w:r>
          </w:p>
        </w:tc>
        <w:tc>
          <w:tcPr>
            <w:tcW w:w="834" w:type="dxa"/>
            <w:noWrap/>
            <w:vAlign w:val="center"/>
          </w:tcPr>
          <w:p w14:paraId="1392FC4B" w14:textId="3CD13A3D"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460</w:t>
            </w:r>
          </w:p>
        </w:tc>
        <w:tc>
          <w:tcPr>
            <w:tcW w:w="0" w:type="auto"/>
            <w:noWrap/>
            <w:vAlign w:val="center"/>
          </w:tcPr>
          <w:p w14:paraId="08E58052" w14:textId="35A84CB9"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569</w:t>
            </w:r>
          </w:p>
        </w:tc>
      </w:tr>
      <w:tr w:rsidR="00943324" w:rsidRPr="00653146" w14:paraId="76B0EBF6" w14:textId="77777777" w:rsidTr="00943324">
        <w:trPr>
          <w:trHeight w:val="251"/>
        </w:trPr>
        <w:tc>
          <w:tcPr>
            <w:cnfStyle w:val="001000000000" w:firstRow="0" w:lastRow="0" w:firstColumn="1" w:lastColumn="0" w:oddVBand="0" w:evenVBand="0" w:oddHBand="0" w:evenHBand="0" w:firstRowFirstColumn="0" w:firstRowLastColumn="0" w:lastRowFirstColumn="0" w:lastRowLastColumn="0"/>
            <w:tcW w:w="5808" w:type="dxa"/>
            <w:vAlign w:val="center"/>
            <w:hideMark/>
          </w:tcPr>
          <w:p w14:paraId="1752E9E2" w14:textId="117C4C74" w:rsidR="00943324" w:rsidRPr="008B3FF3" w:rsidRDefault="00943324" w:rsidP="00943324">
            <w:pPr>
              <w:rPr>
                <w:rFonts w:eastAsia="Times New Roman" w:cs="Segoe UI"/>
                <w:color w:val="000000"/>
              </w:rPr>
            </w:pPr>
            <w:r w:rsidRPr="00A020FF">
              <w:rPr>
                <w:rFonts w:cs="Segoe UI"/>
                <w:b w:val="0"/>
                <w:bCs w:val="0"/>
                <w:i/>
                <w:iCs/>
                <w:color w:val="000000" w:themeColor="text1"/>
              </w:rPr>
              <w:t>Market housing</w:t>
            </w:r>
          </w:p>
        </w:tc>
        <w:tc>
          <w:tcPr>
            <w:tcW w:w="801" w:type="dxa"/>
            <w:noWrap/>
            <w:vAlign w:val="bottom"/>
          </w:tcPr>
          <w:p w14:paraId="62E33CF2" w14:textId="688DA879"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166</w:t>
            </w:r>
          </w:p>
        </w:tc>
        <w:tc>
          <w:tcPr>
            <w:tcW w:w="896" w:type="dxa"/>
            <w:noWrap/>
            <w:vAlign w:val="bottom"/>
          </w:tcPr>
          <w:p w14:paraId="42A5F272" w14:textId="1D851BDA"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252</w:t>
            </w:r>
          </w:p>
        </w:tc>
        <w:tc>
          <w:tcPr>
            <w:tcW w:w="834" w:type="dxa"/>
            <w:noWrap/>
            <w:vAlign w:val="bottom"/>
          </w:tcPr>
          <w:p w14:paraId="7352D3C8" w14:textId="168A3145"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335</w:t>
            </w:r>
          </w:p>
        </w:tc>
        <w:tc>
          <w:tcPr>
            <w:tcW w:w="0" w:type="auto"/>
            <w:noWrap/>
            <w:vAlign w:val="bottom"/>
          </w:tcPr>
          <w:p w14:paraId="4B938DBA" w14:textId="4E90EAF3"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416</w:t>
            </w:r>
          </w:p>
        </w:tc>
      </w:tr>
      <w:tr w:rsidR="00943324" w:rsidRPr="00653146" w14:paraId="4EF0DE6C" w14:textId="77777777" w:rsidTr="0005314F">
        <w:trPr>
          <w:trHeight w:val="288"/>
        </w:trPr>
        <w:tc>
          <w:tcPr>
            <w:cnfStyle w:val="001000000000" w:firstRow="0" w:lastRow="0" w:firstColumn="1" w:lastColumn="0" w:oddVBand="0" w:evenVBand="0" w:oddHBand="0" w:evenHBand="0" w:firstRowFirstColumn="0" w:firstRowLastColumn="0" w:lastRowFirstColumn="0" w:lastRowLastColumn="0"/>
            <w:tcW w:w="5808" w:type="dxa"/>
            <w:noWrap/>
            <w:vAlign w:val="center"/>
            <w:hideMark/>
          </w:tcPr>
          <w:p w14:paraId="7C5942EF" w14:textId="0DA189B2" w:rsidR="00943324" w:rsidRPr="008B3FF3" w:rsidRDefault="00943324" w:rsidP="00943324">
            <w:pPr>
              <w:rPr>
                <w:rFonts w:eastAsia="Times New Roman" w:cs="Segoe UI"/>
                <w:b w:val="0"/>
                <w:color w:val="000000"/>
              </w:rPr>
            </w:pPr>
            <w:r w:rsidRPr="00A020FF">
              <w:rPr>
                <w:rFonts w:cs="Segoe UI"/>
                <w:b w:val="0"/>
                <w:bCs w:val="0"/>
                <w:i/>
                <w:iCs/>
                <w:color w:val="000000" w:themeColor="text1"/>
              </w:rPr>
              <w:t>Affordable/social housing</w:t>
            </w:r>
          </w:p>
        </w:tc>
        <w:tc>
          <w:tcPr>
            <w:tcW w:w="801" w:type="dxa"/>
            <w:noWrap/>
            <w:vAlign w:val="bottom"/>
          </w:tcPr>
          <w:p w14:paraId="0769D3B9" w14:textId="7EE718BF"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63</w:t>
            </w:r>
          </w:p>
        </w:tc>
        <w:tc>
          <w:tcPr>
            <w:tcW w:w="896" w:type="dxa"/>
            <w:noWrap/>
            <w:vAlign w:val="bottom"/>
          </w:tcPr>
          <w:p w14:paraId="01EC0E4B" w14:textId="4C4E6CE6"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93</w:t>
            </w:r>
          </w:p>
        </w:tc>
        <w:tc>
          <w:tcPr>
            <w:tcW w:w="834" w:type="dxa"/>
            <w:noWrap/>
            <w:vAlign w:val="bottom"/>
          </w:tcPr>
          <w:p w14:paraId="57ECFB8E" w14:textId="6595995F"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124</w:t>
            </w:r>
          </w:p>
        </w:tc>
        <w:tc>
          <w:tcPr>
            <w:tcW w:w="0" w:type="auto"/>
            <w:noWrap/>
            <w:vAlign w:val="bottom"/>
          </w:tcPr>
          <w:p w14:paraId="397B6C27" w14:textId="583743FB"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154</w:t>
            </w:r>
          </w:p>
        </w:tc>
      </w:tr>
      <w:tr w:rsidR="00943324" w:rsidRPr="00653146" w14:paraId="50905A51"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808" w:type="dxa"/>
            <w:noWrap/>
          </w:tcPr>
          <w:p w14:paraId="6F477751" w14:textId="5B37E58C" w:rsidR="00943324" w:rsidRPr="00DA6893" w:rsidRDefault="00943324" w:rsidP="00943324">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01" w:type="dxa"/>
            <w:noWrap/>
            <w:vAlign w:val="center"/>
          </w:tcPr>
          <w:p w14:paraId="23B96214" w14:textId="0A6E253F"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15</w:t>
            </w:r>
          </w:p>
        </w:tc>
        <w:tc>
          <w:tcPr>
            <w:tcW w:w="896" w:type="dxa"/>
            <w:noWrap/>
            <w:vAlign w:val="center"/>
          </w:tcPr>
          <w:p w14:paraId="19F4524A" w14:textId="3E979F41"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59</w:t>
            </w:r>
          </w:p>
        </w:tc>
        <w:tc>
          <w:tcPr>
            <w:tcW w:w="834" w:type="dxa"/>
            <w:noWrap/>
            <w:vAlign w:val="center"/>
          </w:tcPr>
          <w:p w14:paraId="4D059D20" w14:textId="59C55162"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70</w:t>
            </w:r>
          </w:p>
        </w:tc>
        <w:tc>
          <w:tcPr>
            <w:tcW w:w="0" w:type="auto"/>
            <w:noWrap/>
            <w:vAlign w:val="center"/>
          </w:tcPr>
          <w:p w14:paraId="6B69AFF6" w14:textId="01D01577" w:rsidR="00943324"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81</w:t>
            </w:r>
          </w:p>
        </w:tc>
      </w:tr>
      <w:tr w:rsidR="00943324" w:rsidRPr="00653146" w14:paraId="5BD63970"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808" w:type="dxa"/>
            <w:noWrap/>
          </w:tcPr>
          <w:p w14:paraId="7EF83E70" w14:textId="26D4292F" w:rsidR="00943324" w:rsidRPr="00DA6893" w:rsidRDefault="00943324" w:rsidP="00943324">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801" w:type="dxa"/>
            <w:noWrap/>
            <w:vAlign w:val="center"/>
          </w:tcPr>
          <w:p w14:paraId="14805988" w14:textId="343CB756"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58</w:t>
            </w:r>
          </w:p>
        </w:tc>
        <w:tc>
          <w:tcPr>
            <w:tcW w:w="896" w:type="dxa"/>
            <w:noWrap/>
            <w:vAlign w:val="center"/>
          </w:tcPr>
          <w:p w14:paraId="1AF78037" w14:textId="18521EC2"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94</w:t>
            </w:r>
          </w:p>
        </w:tc>
        <w:tc>
          <w:tcPr>
            <w:tcW w:w="834" w:type="dxa"/>
            <w:noWrap/>
            <w:vAlign w:val="center"/>
          </w:tcPr>
          <w:p w14:paraId="23FE6E3D" w14:textId="2172BB04"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119</w:t>
            </w:r>
          </w:p>
        </w:tc>
        <w:tc>
          <w:tcPr>
            <w:tcW w:w="0" w:type="auto"/>
            <w:noWrap/>
            <w:vAlign w:val="center"/>
          </w:tcPr>
          <w:p w14:paraId="72D7CCBC" w14:textId="497D4751" w:rsidR="00943324"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13C78">
              <w:rPr>
                <w:rFonts w:cs="Segoe UI"/>
                <w:color w:val="000000"/>
              </w:rPr>
              <w:t>148</w:t>
            </w:r>
          </w:p>
        </w:tc>
      </w:tr>
      <w:tr w:rsidR="00943324" w:rsidRPr="00653146" w14:paraId="5E22A9FF"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808" w:type="dxa"/>
            <w:noWrap/>
          </w:tcPr>
          <w:p w14:paraId="56A9C396" w14:textId="6625D779" w:rsidR="00943324" w:rsidRPr="00DA6893" w:rsidRDefault="00943324" w:rsidP="00943324">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801" w:type="dxa"/>
            <w:noWrap/>
            <w:vAlign w:val="center"/>
          </w:tcPr>
          <w:p w14:paraId="49C13A8B" w14:textId="77777777"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96" w:type="dxa"/>
            <w:noWrap/>
            <w:vAlign w:val="center"/>
          </w:tcPr>
          <w:p w14:paraId="14EFB34D" w14:textId="77777777"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834" w:type="dxa"/>
            <w:noWrap/>
            <w:vAlign w:val="center"/>
          </w:tcPr>
          <w:p w14:paraId="4ABE4B6B" w14:textId="77777777"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0" w:type="auto"/>
            <w:noWrap/>
            <w:vAlign w:val="center"/>
          </w:tcPr>
          <w:p w14:paraId="0160156D" w14:textId="77777777" w:rsidR="00943324"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943324" w:rsidRPr="00653146" w14:paraId="7A4E66D4" w14:textId="77777777" w:rsidTr="005928FC">
        <w:trPr>
          <w:trHeight w:val="288"/>
        </w:trPr>
        <w:tc>
          <w:tcPr>
            <w:cnfStyle w:val="001000000000" w:firstRow="0" w:lastRow="0" w:firstColumn="1" w:lastColumn="0" w:oddVBand="0" w:evenVBand="0" w:oddHBand="0" w:evenHBand="0" w:firstRowFirstColumn="0" w:firstRowLastColumn="0" w:lastRowFirstColumn="0" w:lastRowLastColumn="0"/>
            <w:tcW w:w="5808" w:type="dxa"/>
            <w:noWrap/>
          </w:tcPr>
          <w:p w14:paraId="059C5B9C" w14:textId="54C8301F" w:rsidR="00943324" w:rsidRPr="00DA6893" w:rsidRDefault="00943324" w:rsidP="00943324">
            <w:pPr>
              <w:rPr>
                <w:rFonts w:eastAsia="Times New Roman" w:cs="Segoe UI"/>
                <w:color w:val="000000"/>
              </w:rPr>
            </w:pPr>
            <w:r w:rsidRPr="00DA6893">
              <w:rPr>
                <w:rFonts w:eastAsia="Times New Roman" w:cs="Segoe UI"/>
                <w:b w:val="0"/>
                <w:color w:val="000000"/>
              </w:rPr>
              <w:t>Supported housing</w:t>
            </w:r>
          </w:p>
        </w:tc>
        <w:tc>
          <w:tcPr>
            <w:tcW w:w="801" w:type="dxa"/>
            <w:noWrap/>
            <w:vAlign w:val="center"/>
          </w:tcPr>
          <w:p w14:paraId="5A732519" w14:textId="1EEAF612"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22</w:t>
            </w:r>
          </w:p>
        </w:tc>
        <w:tc>
          <w:tcPr>
            <w:tcW w:w="896" w:type="dxa"/>
            <w:noWrap/>
            <w:vAlign w:val="center"/>
          </w:tcPr>
          <w:p w14:paraId="0E630E1C" w14:textId="36EEDE17"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23</w:t>
            </w:r>
          </w:p>
        </w:tc>
        <w:tc>
          <w:tcPr>
            <w:tcW w:w="834" w:type="dxa"/>
            <w:noWrap/>
            <w:vAlign w:val="center"/>
          </w:tcPr>
          <w:p w14:paraId="09211128" w14:textId="04CAF220" w:rsidR="00943324" w:rsidRPr="00A13C78" w:rsidRDefault="00943324" w:rsidP="009433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13C78">
              <w:rPr>
                <w:rFonts w:cs="Segoe UI"/>
                <w:color w:val="000000"/>
              </w:rPr>
              <w:t>24</w:t>
            </w:r>
          </w:p>
        </w:tc>
        <w:tc>
          <w:tcPr>
            <w:tcW w:w="0" w:type="auto"/>
            <w:noWrap/>
            <w:vAlign w:val="center"/>
          </w:tcPr>
          <w:p w14:paraId="549BDBDC" w14:textId="78B759F6" w:rsidR="00943324" w:rsidRDefault="00943324" w:rsidP="0094332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bl>
    <w:p w14:paraId="3FA743A5" w14:textId="4148F6E6"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082DC3DA" w14:textId="77777777" w:rsidR="003633EA" w:rsidRDefault="003633EA">
      <w:pPr>
        <w:rPr>
          <w:rFonts w:ascii="Segoe UI" w:hAnsi="Segoe UI" w:cs="Segoe UI"/>
          <w:sz w:val="22"/>
          <w:szCs w:val="22"/>
        </w:rPr>
      </w:pPr>
      <w:r>
        <w:rPr>
          <w:rFonts w:ascii="Segoe UI" w:hAnsi="Segoe UI" w:cs="Segoe UI"/>
          <w:sz w:val="22"/>
          <w:szCs w:val="22"/>
        </w:rPr>
        <w:br w:type="page"/>
      </w:r>
    </w:p>
    <w:p w14:paraId="1D58EC3D" w14:textId="71CF6350" w:rsidR="00A84FC2" w:rsidRDefault="00A84FC2" w:rsidP="00A84FC2">
      <w:pPr>
        <w:pStyle w:val="Caption"/>
      </w:pPr>
      <w:r>
        <w:lastRenderedPageBreak/>
        <w:t xml:space="preserve">Table </w:t>
      </w:r>
      <w:fldSimple w:instr=" SEQ Table \* ARABIC ">
        <w:r w:rsidR="00971C60">
          <w:rPr>
            <w:noProof/>
          </w:rPr>
          <w:t>12</w:t>
        </w:r>
      </w:fldSimple>
      <w:r>
        <w:t xml:space="preserve">: Tendring: </w:t>
      </w:r>
      <w:r w:rsidRPr="0087564D">
        <w:t xml:space="preserve">Estimated need for supported and specialist housing and accommodation for the </w:t>
      </w:r>
      <w:r w:rsidR="009A4F3E">
        <w:t>population groups</w:t>
      </w:r>
      <w:r w:rsidRPr="0087564D">
        <w:t xml:space="preserve"> </w:t>
      </w:r>
      <w:r w:rsidR="00CE3301">
        <w:t xml:space="preserve">covered over </w:t>
      </w:r>
      <w:r w:rsidRPr="0087564D">
        <w:t>the period to 2044</w:t>
      </w:r>
      <w:r w:rsidR="00BE0BFC">
        <w:t xml:space="preserve"> </w:t>
      </w:r>
      <w:r w:rsidR="00BE0BFC" w:rsidRPr="00BE0BFC">
        <w:t>(units/dwellings)</w:t>
      </w:r>
    </w:p>
    <w:tbl>
      <w:tblPr>
        <w:tblStyle w:val="GridTable5Dark-Accent4"/>
        <w:tblW w:w="5000" w:type="pct"/>
        <w:tblLayout w:type="fixed"/>
        <w:tblLook w:val="04A0" w:firstRow="1" w:lastRow="0" w:firstColumn="1" w:lastColumn="0" w:noHBand="0" w:noVBand="1"/>
      </w:tblPr>
      <w:tblGrid>
        <w:gridCol w:w="5667"/>
        <w:gridCol w:w="1132"/>
        <w:gridCol w:w="709"/>
        <w:gridCol w:w="709"/>
        <w:gridCol w:w="799"/>
      </w:tblGrid>
      <w:tr w:rsidR="006934D1" w:rsidRPr="00653146" w14:paraId="0D996DBD" w14:textId="77777777" w:rsidTr="009C334D">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3143" w:type="pct"/>
            <w:shd w:val="clear" w:color="auto" w:fill="FBCAD0"/>
            <w:noWrap/>
            <w:hideMark/>
          </w:tcPr>
          <w:p w14:paraId="30784777" w14:textId="036BAAAC" w:rsidR="00A84FC2" w:rsidRPr="008B3FF3" w:rsidRDefault="009A4F3E" w:rsidP="00DC05B9">
            <w:pPr>
              <w:rPr>
                <w:rFonts w:eastAsia="Times New Roman" w:cs="Segoe UI"/>
                <w:color w:val="000000"/>
              </w:rPr>
            </w:pPr>
            <w:r>
              <w:rPr>
                <w:rFonts w:eastAsia="Times New Roman" w:cs="Segoe UI"/>
                <w:color w:val="000000"/>
              </w:rPr>
              <w:t>Population groups</w:t>
            </w:r>
          </w:p>
        </w:tc>
        <w:tc>
          <w:tcPr>
            <w:tcW w:w="628" w:type="pct"/>
            <w:shd w:val="clear" w:color="auto" w:fill="FBCAD0"/>
            <w:noWrap/>
            <w:hideMark/>
          </w:tcPr>
          <w:p w14:paraId="115A6F95"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393" w:type="pct"/>
            <w:shd w:val="clear" w:color="auto" w:fill="FBCAD0"/>
            <w:noWrap/>
            <w:hideMark/>
          </w:tcPr>
          <w:p w14:paraId="55776851"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393" w:type="pct"/>
            <w:shd w:val="clear" w:color="auto" w:fill="FBCAD0"/>
            <w:noWrap/>
            <w:hideMark/>
          </w:tcPr>
          <w:p w14:paraId="60E9C650"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443" w:type="pct"/>
            <w:shd w:val="clear" w:color="auto" w:fill="FBCAD0"/>
            <w:noWrap/>
            <w:hideMark/>
          </w:tcPr>
          <w:p w14:paraId="0369D192"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4539C582"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521398C4" w14:textId="52124388" w:rsidR="00BE0BFC" w:rsidRPr="008B3FF3" w:rsidRDefault="00BE0BFC" w:rsidP="00BE0BFC">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628" w:type="pct"/>
            <w:noWrap/>
            <w:vAlign w:val="center"/>
            <w:hideMark/>
          </w:tcPr>
          <w:p w14:paraId="54D87E61"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hideMark/>
          </w:tcPr>
          <w:p w14:paraId="10752DA7"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hideMark/>
          </w:tcPr>
          <w:p w14:paraId="7A650E0C"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hideMark/>
          </w:tcPr>
          <w:p w14:paraId="11D8CCE9"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01C7CC0"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545AF546" w14:textId="02F27B95"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628" w:type="pct"/>
            <w:noWrap/>
            <w:vAlign w:val="center"/>
          </w:tcPr>
          <w:p w14:paraId="40807198" w14:textId="305453FC"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14</w:t>
            </w:r>
          </w:p>
        </w:tc>
        <w:tc>
          <w:tcPr>
            <w:tcW w:w="393" w:type="pct"/>
            <w:noWrap/>
            <w:vAlign w:val="center"/>
          </w:tcPr>
          <w:p w14:paraId="1A92B507" w14:textId="1F23A8D5"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28</w:t>
            </w:r>
          </w:p>
        </w:tc>
        <w:tc>
          <w:tcPr>
            <w:tcW w:w="393" w:type="pct"/>
            <w:noWrap/>
            <w:vAlign w:val="center"/>
          </w:tcPr>
          <w:p w14:paraId="09379B19" w14:textId="378D74DA"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42</w:t>
            </w:r>
          </w:p>
        </w:tc>
        <w:tc>
          <w:tcPr>
            <w:tcW w:w="443" w:type="pct"/>
            <w:noWrap/>
            <w:vAlign w:val="center"/>
          </w:tcPr>
          <w:p w14:paraId="3545C17C" w14:textId="62AAF041"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2620D27E"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6FEAAF42" w14:textId="418CA757" w:rsidR="00BE0BFC" w:rsidRPr="008B3FF3" w:rsidRDefault="00BE0BFC" w:rsidP="00BE0BFC">
            <w:pPr>
              <w:rPr>
                <w:rFonts w:eastAsia="Times New Roman" w:cs="Segoe UI"/>
                <w:b w:val="0"/>
                <w:color w:val="000000"/>
              </w:rPr>
            </w:pPr>
            <w:r w:rsidRPr="00DA6893">
              <w:rPr>
                <w:rFonts w:eastAsia="Times New Roman" w:cs="Segoe UI"/>
                <w:b w:val="0"/>
                <w:color w:val="000000"/>
              </w:rPr>
              <w:t>Shared Lives accommodation</w:t>
            </w:r>
          </w:p>
        </w:tc>
        <w:tc>
          <w:tcPr>
            <w:tcW w:w="628" w:type="pct"/>
            <w:noWrap/>
            <w:vAlign w:val="center"/>
          </w:tcPr>
          <w:p w14:paraId="19526B31" w14:textId="3DF9F05F"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7</w:t>
            </w:r>
          </w:p>
        </w:tc>
        <w:tc>
          <w:tcPr>
            <w:tcW w:w="393" w:type="pct"/>
            <w:noWrap/>
            <w:vAlign w:val="center"/>
          </w:tcPr>
          <w:p w14:paraId="09E70627" w14:textId="37948886"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14</w:t>
            </w:r>
          </w:p>
        </w:tc>
        <w:tc>
          <w:tcPr>
            <w:tcW w:w="393" w:type="pct"/>
            <w:noWrap/>
            <w:vAlign w:val="center"/>
          </w:tcPr>
          <w:p w14:paraId="7EE3C75A" w14:textId="1DF0784D"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22</w:t>
            </w:r>
          </w:p>
        </w:tc>
        <w:tc>
          <w:tcPr>
            <w:tcW w:w="443" w:type="pct"/>
            <w:noWrap/>
            <w:vAlign w:val="center"/>
          </w:tcPr>
          <w:p w14:paraId="0363C8F3" w14:textId="58F26301"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4E323AA6"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5437F8CC" w14:textId="32C93EE6" w:rsidR="00BE0BFC" w:rsidRPr="008B3FF3" w:rsidRDefault="00BE0BFC" w:rsidP="00BE0BFC">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628" w:type="pct"/>
            <w:noWrap/>
            <w:vAlign w:val="center"/>
          </w:tcPr>
          <w:p w14:paraId="02509FD3"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6A1022D6"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08156D00"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390349C7"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49AC82F"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3" w:type="pct"/>
            <w:noWrap/>
            <w:vAlign w:val="bottom"/>
            <w:hideMark/>
          </w:tcPr>
          <w:p w14:paraId="7800C699" w14:textId="332EB0FD" w:rsidR="00BE0BFC" w:rsidRPr="006934D1" w:rsidRDefault="00BE0BFC" w:rsidP="00BE0BFC">
            <w:pPr>
              <w:rPr>
                <w:rFonts w:eastAsia="Times New Roman" w:cs="Segoe UI"/>
                <w:b w:val="0"/>
                <w:color w:val="000000"/>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628" w:type="pct"/>
            <w:noWrap/>
            <w:vAlign w:val="center"/>
          </w:tcPr>
          <w:p w14:paraId="50CFC2AF" w14:textId="6E13B088"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18</w:t>
            </w:r>
          </w:p>
        </w:tc>
        <w:tc>
          <w:tcPr>
            <w:tcW w:w="393" w:type="pct"/>
            <w:noWrap/>
            <w:vAlign w:val="center"/>
          </w:tcPr>
          <w:p w14:paraId="4D6C8B04" w14:textId="4EAE2A90"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393" w:type="pct"/>
            <w:noWrap/>
            <w:vAlign w:val="center"/>
          </w:tcPr>
          <w:p w14:paraId="581DF151" w14:textId="4821D1E1"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0FBF9A9A" w14:textId="6C3FF304"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19C2EB5E"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3" w:type="pct"/>
            <w:noWrap/>
            <w:vAlign w:val="bottom"/>
            <w:hideMark/>
          </w:tcPr>
          <w:p w14:paraId="00FE7C6F" w14:textId="7CB1A397" w:rsidR="00BE0BFC" w:rsidRPr="006934D1" w:rsidRDefault="00BE0BFC" w:rsidP="00BE0BFC">
            <w:pPr>
              <w:rPr>
                <w:rFonts w:eastAsia="Times New Roman" w:cs="Segoe UI"/>
                <w:b w:val="0"/>
                <w:color w:val="000000"/>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628" w:type="pct"/>
            <w:noWrap/>
            <w:vAlign w:val="center"/>
          </w:tcPr>
          <w:p w14:paraId="3DF85B22" w14:textId="48B379A4"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3</w:t>
            </w:r>
            <w:r w:rsidR="00290975">
              <w:rPr>
                <w:rFonts w:cs="Segoe UI"/>
                <w:color w:val="000000"/>
              </w:rPr>
              <w:t>2</w:t>
            </w:r>
          </w:p>
        </w:tc>
        <w:tc>
          <w:tcPr>
            <w:tcW w:w="393" w:type="pct"/>
            <w:noWrap/>
            <w:vAlign w:val="center"/>
          </w:tcPr>
          <w:p w14:paraId="7BCCF2A7" w14:textId="2C0E4CBB"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393" w:type="pct"/>
            <w:noWrap/>
            <w:vAlign w:val="center"/>
          </w:tcPr>
          <w:p w14:paraId="0085EB08" w14:textId="3BA27B06"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2C9636D9" w14:textId="63566DE5"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0A770767"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3" w:type="pct"/>
            <w:noWrap/>
            <w:hideMark/>
          </w:tcPr>
          <w:p w14:paraId="65CC2D88" w14:textId="497BCE42" w:rsidR="00BE0BFC" w:rsidRPr="008B3FF3" w:rsidRDefault="00BE0BFC" w:rsidP="00BE0BFC">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628" w:type="pct"/>
            <w:noWrap/>
            <w:vAlign w:val="center"/>
          </w:tcPr>
          <w:p w14:paraId="64FB9B53"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2382AA4D"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66CC1C12"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3F5DBF0C"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4A795AAB"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1363BE4E" w14:textId="1C775364" w:rsidR="00BE0BFC" w:rsidRPr="008B3FF3" w:rsidRDefault="00BE0BFC" w:rsidP="00BE0BFC">
            <w:pPr>
              <w:rPr>
                <w:rFonts w:eastAsia="Times New Roman" w:cs="Segoe UI"/>
                <w:b w:val="0"/>
                <w:color w:val="000000"/>
              </w:rPr>
            </w:pPr>
            <w:r w:rsidRPr="00DA6893">
              <w:rPr>
                <w:rFonts w:eastAsia="Times New Roman" w:cs="Segoe UI"/>
                <w:b w:val="0"/>
                <w:color w:val="000000"/>
              </w:rPr>
              <w:t>Number of residential care placements required</w:t>
            </w:r>
          </w:p>
        </w:tc>
        <w:tc>
          <w:tcPr>
            <w:tcW w:w="628" w:type="pct"/>
            <w:noWrap/>
            <w:vAlign w:val="center"/>
          </w:tcPr>
          <w:p w14:paraId="74887F8A" w14:textId="60AFA539"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w:t>
            </w:r>
            <w:r w:rsidR="00290975">
              <w:rPr>
                <w:rFonts w:cs="Segoe UI"/>
                <w:color w:val="000000"/>
              </w:rPr>
              <w:t>8</w:t>
            </w:r>
          </w:p>
        </w:tc>
        <w:tc>
          <w:tcPr>
            <w:tcW w:w="393" w:type="pct"/>
            <w:noWrap/>
            <w:vAlign w:val="center"/>
          </w:tcPr>
          <w:p w14:paraId="3391BCBB" w14:textId="0CD73004"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393" w:type="pct"/>
            <w:noWrap/>
            <w:vAlign w:val="center"/>
          </w:tcPr>
          <w:p w14:paraId="7902257A" w14:textId="2F0781B9"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6264A777" w14:textId="353AE879"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06DB7565"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3" w:type="pct"/>
            <w:noWrap/>
            <w:hideMark/>
          </w:tcPr>
          <w:p w14:paraId="2C98352E" w14:textId="708CFE99" w:rsidR="00BE0BFC" w:rsidRPr="008B3FF3" w:rsidRDefault="00BE0BFC" w:rsidP="00BE0BFC">
            <w:pPr>
              <w:rPr>
                <w:rFonts w:eastAsia="Times New Roman" w:cs="Segoe UI"/>
                <w:color w:val="000000"/>
              </w:rPr>
            </w:pPr>
            <w:r>
              <w:rPr>
                <w:rFonts w:eastAsia="Times New Roman" w:cs="Segoe UI"/>
                <w:color w:val="000000"/>
              </w:rPr>
              <w:t xml:space="preserve">People with mental health needs </w:t>
            </w:r>
          </w:p>
        </w:tc>
        <w:tc>
          <w:tcPr>
            <w:tcW w:w="628" w:type="pct"/>
            <w:noWrap/>
            <w:vAlign w:val="center"/>
          </w:tcPr>
          <w:p w14:paraId="663CDE21"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48228F93"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70EAD058"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7B47A6EB"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C0DA525"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2C334616" w14:textId="4354E690"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628" w:type="pct"/>
            <w:noWrap/>
            <w:vAlign w:val="center"/>
          </w:tcPr>
          <w:p w14:paraId="46147BC7" w14:textId="60628FAF"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8</w:t>
            </w:r>
          </w:p>
        </w:tc>
        <w:tc>
          <w:tcPr>
            <w:tcW w:w="393" w:type="pct"/>
            <w:noWrap/>
            <w:vAlign w:val="center"/>
          </w:tcPr>
          <w:p w14:paraId="1ADD6D91" w14:textId="6AFB554D"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16</w:t>
            </w:r>
          </w:p>
        </w:tc>
        <w:tc>
          <w:tcPr>
            <w:tcW w:w="393" w:type="pct"/>
            <w:noWrap/>
            <w:vAlign w:val="center"/>
          </w:tcPr>
          <w:p w14:paraId="3BC11936" w14:textId="0DE9E209"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24</w:t>
            </w:r>
          </w:p>
        </w:tc>
        <w:tc>
          <w:tcPr>
            <w:tcW w:w="443" w:type="pct"/>
            <w:noWrap/>
            <w:vAlign w:val="center"/>
          </w:tcPr>
          <w:p w14:paraId="79F0F5AB" w14:textId="24DE0D84"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048F70F0"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22855861" w14:textId="3A591F14" w:rsidR="00BE0BFC" w:rsidRPr="008B3FF3" w:rsidRDefault="00BE0BFC" w:rsidP="00BE0BFC">
            <w:pPr>
              <w:rPr>
                <w:rFonts w:eastAsia="Times New Roman" w:cs="Segoe UI"/>
                <w:b w:val="0"/>
                <w:color w:val="000000"/>
              </w:rPr>
            </w:pPr>
            <w:r w:rsidRPr="00DA6893">
              <w:rPr>
                <w:rFonts w:eastAsia="Times New Roman" w:cs="Segoe UI"/>
                <w:b w:val="0"/>
                <w:color w:val="000000"/>
              </w:rPr>
              <w:t>Move on housing</w:t>
            </w:r>
          </w:p>
        </w:tc>
        <w:tc>
          <w:tcPr>
            <w:tcW w:w="628" w:type="pct"/>
            <w:noWrap/>
            <w:vAlign w:val="center"/>
          </w:tcPr>
          <w:p w14:paraId="709C5634" w14:textId="5DE22D3F"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37</w:t>
            </w:r>
          </w:p>
        </w:tc>
        <w:tc>
          <w:tcPr>
            <w:tcW w:w="393" w:type="pct"/>
            <w:noWrap/>
            <w:vAlign w:val="center"/>
          </w:tcPr>
          <w:p w14:paraId="38A40858" w14:textId="28AABEB3"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393" w:type="pct"/>
            <w:noWrap/>
            <w:vAlign w:val="center"/>
          </w:tcPr>
          <w:p w14:paraId="07E0F0C3" w14:textId="18A31546"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5B8125AE" w14:textId="4F876916"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7B6BEE6F"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3143" w:type="pct"/>
            <w:hideMark/>
          </w:tcPr>
          <w:p w14:paraId="0DEC49CF" w14:textId="075DC40D" w:rsidR="00BE0BFC" w:rsidRPr="008B3FF3" w:rsidRDefault="00BE0BFC" w:rsidP="00BE0BFC">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628" w:type="pct"/>
            <w:noWrap/>
            <w:vAlign w:val="center"/>
          </w:tcPr>
          <w:p w14:paraId="3CD83A87"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4E4A2CF3"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0EAB534D"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5DA76F76"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727783BC"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76A72017" w14:textId="5D1B08A4" w:rsidR="00BE0BFC" w:rsidRPr="008B3FF3" w:rsidRDefault="00BE0BFC" w:rsidP="00BE0BFC">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628" w:type="pct"/>
            <w:noWrap/>
            <w:vAlign w:val="center"/>
          </w:tcPr>
          <w:p w14:paraId="048717A8" w14:textId="09B3C61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260</w:t>
            </w:r>
          </w:p>
        </w:tc>
        <w:tc>
          <w:tcPr>
            <w:tcW w:w="393" w:type="pct"/>
            <w:noWrap/>
            <w:vAlign w:val="center"/>
          </w:tcPr>
          <w:p w14:paraId="4DA340E7" w14:textId="6607ED9E"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275</w:t>
            </w:r>
          </w:p>
        </w:tc>
        <w:tc>
          <w:tcPr>
            <w:tcW w:w="393" w:type="pct"/>
            <w:noWrap/>
            <w:vAlign w:val="center"/>
          </w:tcPr>
          <w:p w14:paraId="0AFDB297" w14:textId="31FAD7C2"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286</w:t>
            </w:r>
          </w:p>
        </w:tc>
        <w:tc>
          <w:tcPr>
            <w:tcW w:w="443" w:type="pct"/>
            <w:noWrap/>
            <w:vAlign w:val="center"/>
          </w:tcPr>
          <w:p w14:paraId="41B90812" w14:textId="06BC6620"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298</w:t>
            </w:r>
          </w:p>
        </w:tc>
      </w:tr>
      <w:tr w:rsidR="00BE0BFC" w:rsidRPr="00653146" w14:paraId="3242B24F"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6E05C465" w14:textId="117CC813" w:rsidR="00BE0BFC" w:rsidRPr="008B3FF3" w:rsidRDefault="00BE0BFC" w:rsidP="00BE0BFC">
            <w:pPr>
              <w:rPr>
                <w:rFonts w:eastAsia="Times New Roman" w:cs="Segoe UI"/>
                <w:b w:val="0"/>
                <w:color w:val="000000"/>
              </w:rPr>
            </w:pPr>
            <w:r w:rsidRPr="00DA6893">
              <w:rPr>
                <w:rFonts w:eastAsia="Times New Roman" w:cs="Segoe UI"/>
                <w:b w:val="0"/>
                <w:color w:val="000000"/>
              </w:rPr>
              <w:t>Supported housing</w:t>
            </w:r>
          </w:p>
        </w:tc>
        <w:tc>
          <w:tcPr>
            <w:tcW w:w="628" w:type="pct"/>
            <w:noWrap/>
            <w:vAlign w:val="center"/>
          </w:tcPr>
          <w:p w14:paraId="6E4C55B1" w14:textId="02078C93"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7</w:t>
            </w:r>
          </w:p>
        </w:tc>
        <w:tc>
          <w:tcPr>
            <w:tcW w:w="393" w:type="pct"/>
            <w:noWrap/>
            <w:vAlign w:val="center"/>
          </w:tcPr>
          <w:p w14:paraId="01806303" w14:textId="3A836081"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13</w:t>
            </w:r>
          </w:p>
        </w:tc>
        <w:tc>
          <w:tcPr>
            <w:tcW w:w="393" w:type="pct"/>
            <w:noWrap/>
            <w:vAlign w:val="center"/>
          </w:tcPr>
          <w:p w14:paraId="3563195F" w14:textId="486B86D3"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20</w:t>
            </w:r>
          </w:p>
        </w:tc>
        <w:tc>
          <w:tcPr>
            <w:tcW w:w="443" w:type="pct"/>
            <w:noWrap/>
            <w:vAlign w:val="center"/>
          </w:tcPr>
          <w:p w14:paraId="35D11C98" w14:textId="71E5797E"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33D04792"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3" w:type="pct"/>
            <w:noWrap/>
            <w:hideMark/>
          </w:tcPr>
          <w:p w14:paraId="43BF584A" w14:textId="52832F64" w:rsidR="00BE0BFC" w:rsidRPr="008B3FF3" w:rsidRDefault="00BE0BFC" w:rsidP="00BE0BFC">
            <w:pPr>
              <w:rPr>
                <w:rFonts w:eastAsia="Times New Roman" w:cs="Segoe UI"/>
                <w:color w:val="000000"/>
              </w:rPr>
            </w:pPr>
            <w:r w:rsidRPr="00DA6893">
              <w:rPr>
                <w:rFonts w:eastAsia="Times New Roman" w:cs="Segoe UI"/>
                <w:color w:val="000000"/>
              </w:rPr>
              <w:t>Victims, survivors and perpetrators of domestic abuse</w:t>
            </w:r>
          </w:p>
        </w:tc>
        <w:tc>
          <w:tcPr>
            <w:tcW w:w="628" w:type="pct"/>
            <w:noWrap/>
            <w:vAlign w:val="center"/>
          </w:tcPr>
          <w:p w14:paraId="1EAAF5B0"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1FA01C82"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5C726A36"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2C61824B"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62F7FC8"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58567B16" w14:textId="4A3C6191" w:rsidR="00BE0BFC" w:rsidRPr="008B3FF3" w:rsidRDefault="00BE0BFC" w:rsidP="00BE0BFC">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628" w:type="pct"/>
            <w:noWrap/>
            <w:vAlign w:val="center"/>
          </w:tcPr>
          <w:p w14:paraId="08BCED09" w14:textId="6C35574C"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393" w:type="pct"/>
            <w:noWrap/>
            <w:vAlign w:val="center"/>
          </w:tcPr>
          <w:p w14:paraId="52DE3747" w14:textId="4D6116BA"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393" w:type="pct"/>
            <w:noWrap/>
            <w:vAlign w:val="center"/>
          </w:tcPr>
          <w:p w14:paraId="31FB83CC" w14:textId="5CD328F2"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18FBFD42" w14:textId="652E8872" w:rsidR="00BE0BFC" w:rsidRPr="00E6343A" w:rsidRDefault="009C334D"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475E122F"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3" w:type="pct"/>
            <w:noWrap/>
            <w:hideMark/>
          </w:tcPr>
          <w:p w14:paraId="3745D4FA" w14:textId="56FDABFC" w:rsidR="00BE0BFC" w:rsidRPr="008B3FF3" w:rsidRDefault="00BE0BFC" w:rsidP="00BE0BFC">
            <w:pPr>
              <w:rPr>
                <w:rFonts w:eastAsia="Times New Roman" w:cs="Segoe UI"/>
                <w:color w:val="000000"/>
              </w:rPr>
            </w:pPr>
            <w:r w:rsidRPr="00DA6893">
              <w:rPr>
                <w:rFonts w:eastAsia="Times New Roman" w:cs="Segoe UI"/>
                <w:color w:val="000000"/>
              </w:rPr>
              <w:t xml:space="preserve">Older people </w:t>
            </w:r>
          </w:p>
        </w:tc>
        <w:tc>
          <w:tcPr>
            <w:tcW w:w="628" w:type="pct"/>
            <w:noWrap/>
            <w:vAlign w:val="center"/>
          </w:tcPr>
          <w:p w14:paraId="0D0852F0"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13628C0B"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3" w:type="pct"/>
            <w:noWrap/>
            <w:vAlign w:val="center"/>
          </w:tcPr>
          <w:p w14:paraId="46A34714"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00EAB63E" w14:textId="7777777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49277AC"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7EEC6E9C" w14:textId="2867FCF3" w:rsidR="00BE0BFC" w:rsidRPr="008B3FF3" w:rsidRDefault="00BE0BFC" w:rsidP="00BE0BFC">
            <w:pPr>
              <w:rPr>
                <w:rFonts w:eastAsia="Times New Roman" w:cs="Segoe UI"/>
                <w:b w:val="0"/>
                <w:color w:val="000000"/>
              </w:rPr>
            </w:pPr>
            <w:r w:rsidRPr="00DA6893">
              <w:rPr>
                <w:rFonts w:eastAsia="Times New Roman" w:cs="Segoe UI"/>
                <w:b w:val="0"/>
                <w:color w:val="000000"/>
              </w:rPr>
              <w:t>Retirement/sheltered housing</w:t>
            </w:r>
          </w:p>
        </w:tc>
        <w:tc>
          <w:tcPr>
            <w:tcW w:w="628" w:type="pct"/>
            <w:noWrap/>
            <w:vAlign w:val="center"/>
          </w:tcPr>
          <w:p w14:paraId="4F5C64A9" w14:textId="37D51B90"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659</w:t>
            </w:r>
          </w:p>
        </w:tc>
        <w:tc>
          <w:tcPr>
            <w:tcW w:w="393" w:type="pct"/>
            <w:noWrap/>
            <w:vAlign w:val="center"/>
          </w:tcPr>
          <w:p w14:paraId="268E8954" w14:textId="5F781D63"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1,130</w:t>
            </w:r>
          </w:p>
        </w:tc>
        <w:tc>
          <w:tcPr>
            <w:tcW w:w="393" w:type="pct"/>
            <w:noWrap/>
            <w:vAlign w:val="center"/>
          </w:tcPr>
          <w:p w14:paraId="45371E80" w14:textId="57D1D2A7"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1,601</w:t>
            </w:r>
          </w:p>
        </w:tc>
        <w:tc>
          <w:tcPr>
            <w:tcW w:w="443" w:type="pct"/>
            <w:noWrap/>
            <w:vAlign w:val="center"/>
          </w:tcPr>
          <w:p w14:paraId="6E99FD2C" w14:textId="1FF639E5" w:rsidR="00BE0BFC" w:rsidRPr="00E6343A" w:rsidRDefault="00BE0BFC" w:rsidP="00BE0B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2,056</w:t>
            </w:r>
          </w:p>
        </w:tc>
      </w:tr>
      <w:tr w:rsidR="007C7B3D" w:rsidRPr="00653146" w14:paraId="15BD5252" w14:textId="77777777" w:rsidTr="00F02999">
        <w:trPr>
          <w:trHeight w:val="300"/>
        </w:trPr>
        <w:tc>
          <w:tcPr>
            <w:cnfStyle w:val="001000000000" w:firstRow="0" w:lastRow="0" w:firstColumn="1" w:lastColumn="0" w:oddVBand="0" w:evenVBand="0" w:oddHBand="0" w:evenHBand="0" w:firstRowFirstColumn="0" w:firstRowLastColumn="0" w:lastRowFirstColumn="0" w:lastRowLastColumn="0"/>
            <w:tcW w:w="3143" w:type="pct"/>
            <w:noWrap/>
            <w:vAlign w:val="center"/>
            <w:hideMark/>
          </w:tcPr>
          <w:p w14:paraId="2205D089" w14:textId="29ECA19A" w:rsidR="007C7B3D" w:rsidRPr="008B3FF3" w:rsidRDefault="007C7B3D" w:rsidP="007C7B3D">
            <w:pPr>
              <w:rPr>
                <w:rFonts w:eastAsia="Times New Roman" w:cs="Segoe UI"/>
                <w:b w:val="0"/>
                <w:color w:val="000000"/>
              </w:rPr>
            </w:pPr>
            <w:r w:rsidRPr="00A020FF">
              <w:rPr>
                <w:rFonts w:cs="Segoe UI"/>
                <w:b w:val="0"/>
                <w:bCs w:val="0"/>
                <w:i/>
                <w:iCs/>
                <w:color w:val="000000" w:themeColor="text1"/>
              </w:rPr>
              <w:t>Market housing</w:t>
            </w:r>
          </w:p>
        </w:tc>
        <w:tc>
          <w:tcPr>
            <w:tcW w:w="628" w:type="pct"/>
            <w:noWrap/>
            <w:vAlign w:val="bottom"/>
          </w:tcPr>
          <w:p w14:paraId="541DE372" w14:textId="077DE4AC"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523</w:t>
            </w:r>
          </w:p>
        </w:tc>
        <w:tc>
          <w:tcPr>
            <w:tcW w:w="393" w:type="pct"/>
            <w:noWrap/>
            <w:vAlign w:val="bottom"/>
          </w:tcPr>
          <w:p w14:paraId="19AB77CA" w14:textId="1CDAAD37"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759</w:t>
            </w:r>
          </w:p>
        </w:tc>
        <w:tc>
          <w:tcPr>
            <w:tcW w:w="393" w:type="pct"/>
            <w:noWrap/>
            <w:vAlign w:val="bottom"/>
          </w:tcPr>
          <w:p w14:paraId="621F3F05" w14:textId="3B8E694B"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1,075</w:t>
            </w:r>
          </w:p>
        </w:tc>
        <w:tc>
          <w:tcPr>
            <w:tcW w:w="443" w:type="pct"/>
            <w:noWrap/>
            <w:vAlign w:val="bottom"/>
          </w:tcPr>
          <w:p w14:paraId="63C19D53" w14:textId="4550557D"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1,380</w:t>
            </w:r>
          </w:p>
        </w:tc>
      </w:tr>
      <w:tr w:rsidR="007C7B3D" w:rsidRPr="00653146" w14:paraId="50F9C1BC" w14:textId="77777777" w:rsidTr="00F02999">
        <w:trPr>
          <w:trHeight w:val="300"/>
        </w:trPr>
        <w:tc>
          <w:tcPr>
            <w:cnfStyle w:val="001000000000" w:firstRow="0" w:lastRow="0" w:firstColumn="1" w:lastColumn="0" w:oddVBand="0" w:evenVBand="0" w:oddHBand="0" w:evenHBand="0" w:firstRowFirstColumn="0" w:firstRowLastColumn="0" w:lastRowFirstColumn="0" w:lastRowLastColumn="0"/>
            <w:tcW w:w="3143" w:type="pct"/>
            <w:noWrap/>
            <w:vAlign w:val="center"/>
            <w:hideMark/>
          </w:tcPr>
          <w:p w14:paraId="1B0BCD1D" w14:textId="4CD477A9" w:rsidR="007C7B3D" w:rsidRPr="008B3FF3" w:rsidRDefault="007C7B3D" w:rsidP="007C7B3D">
            <w:pPr>
              <w:rPr>
                <w:rFonts w:eastAsia="Times New Roman" w:cs="Segoe UI"/>
                <w:b w:val="0"/>
                <w:color w:val="000000"/>
              </w:rPr>
            </w:pPr>
            <w:r w:rsidRPr="00A020FF">
              <w:rPr>
                <w:rFonts w:cs="Segoe UI"/>
                <w:b w:val="0"/>
                <w:bCs w:val="0"/>
                <w:i/>
                <w:iCs/>
                <w:color w:val="000000" w:themeColor="text1"/>
              </w:rPr>
              <w:t>Affordable/social housing</w:t>
            </w:r>
          </w:p>
        </w:tc>
        <w:tc>
          <w:tcPr>
            <w:tcW w:w="628" w:type="pct"/>
            <w:noWrap/>
            <w:vAlign w:val="bottom"/>
          </w:tcPr>
          <w:p w14:paraId="2EC8834A" w14:textId="1C1A82C7"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136</w:t>
            </w:r>
          </w:p>
        </w:tc>
        <w:tc>
          <w:tcPr>
            <w:tcW w:w="393" w:type="pct"/>
            <w:noWrap/>
            <w:vAlign w:val="bottom"/>
          </w:tcPr>
          <w:p w14:paraId="5D6178BC" w14:textId="6EBF4536"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371</w:t>
            </w:r>
          </w:p>
        </w:tc>
        <w:tc>
          <w:tcPr>
            <w:tcW w:w="393" w:type="pct"/>
            <w:noWrap/>
            <w:vAlign w:val="bottom"/>
          </w:tcPr>
          <w:p w14:paraId="7F61AFBE" w14:textId="380D55A8"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526</w:t>
            </w:r>
          </w:p>
        </w:tc>
        <w:tc>
          <w:tcPr>
            <w:tcW w:w="443" w:type="pct"/>
            <w:noWrap/>
            <w:vAlign w:val="bottom"/>
          </w:tcPr>
          <w:p w14:paraId="619FF7FE" w14:textId="6320BBEA"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676</w:t>
            </w:r>
          </w:p>
        </w:tc>
      </w:tr>
      <w:tr w:rsidR="007C7B3D" w:rsidRPr="00653146" w14:paraId="77637314"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3" w:type="pct"/>
            <w:noWrap/>
            <w:hideMark/>
          </w:tcPr>
          <w:p w14:paraId="188A29CF" w14:textId="1D4F5D48" w:rsidR="007C7B3D" w:rsidRPr="008B3FF3" w:rsidRDefault="007C7B3D" w:rsidP="007C7B3D">
            <w:pPr>
              <w:rPr>
                <w:rFonts w:eastAsia="Times New Roman" w:cs="Segoe UI"/>
                <w:b w:val="0"/>
                <w:color w:val="000000"/>
              </w:rPr>
            </w:pPr>
            <w:r w:rsidRPr="00DA6893">
              <w:rPr>
                <w:rFonts w:eastAsia="Times New Roman" w:cs="Segoe UI"/>
                <w:b w:val="0"/>
                <w:color w:val="000000"/>
              </w:rPr>
              <w:t>Extra care housing</w:t>
            </w:r>
          </w:p>
        </w:tc>
        <w:tc>
          <w:tcPr>
            <w:tcW w:w="628" w:type="pct"/>
            <w:noWrap/>
            <w:vAlign w:val="center"/>
          </w:tcPr>
          <w:p w14:paraId="07729BE1" w14:textId="6E317B24"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476</w:t>
            </w:r>
          </w:p>
        </w:tc>
        <w:tc>
          <w:tcPr>
            <w:tcW w:w="393" w:type="pct"/>
            <w:noWrap/>
            <w:vAlign w:val="center"/>
          </w:tcPr>
          <w:p w14:paraId="52D2CA9F" w14:textId="7AC0BEAE"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726</w:t>
            </w:r>
          </w:p>
        </w:tc>
        <w:tc>
          <w:tcPr>
            <w:tcW w:w="393" w:type="pct"/>
            <w:noWrap/>
            <w:vAlign w:val="center"/>
          </w:tcPr>
          <w:p w14:paraId="7BB42554" w14:textId="333A9A96"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975</w:t>
            </w:r>
          </w:p>
        </w:tc>
        <w:tc>
          <w:tcPr>
            <w:tcW w:w="443" w:type="pct"/>
            <w:noWrap/>
            <w:vAlign w:val="center"/>
          </w:tcPr>
          <w:p w14:paraId="4908F31D" w14:textId="159AF965"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1,216</w:t>
            </w:r>
          </w:p>
        </w:tc>
      </w:tr>
      <w:tr w:rsidR="007C7B3D" w:rsidRPr="00653146" w14:paraId="607A8462" w14:textId="77777777" w:rsidTr="007C7B3D">
        <w:trPr>
          <w:trHeight w:val="251"/>
        </w:trPr>
        <w:tc>
          <w:tcPr>
            <w:cnfStyle w:val="001000000000" w:firstRow="0" w:lastRow="0" w:firstColumn="1" w:lastColumn="0" w:oddVBand="0" w:evenVBand="0" w:oddHBand="0" w:evenHBand="0" w:firstRowFirstColumn="0" w:firstRowLastColumn="0" w:lastRowFirstColumn="0" w:lastRowLastColumn="0"/>
            <w:tcW w:w="3143" w:type="pct"/>
            <w:vAlign w:val="center"/>
            <w:hideMark/>
          </w:tcPr>
          <w:p w14:paraId="3D42B469" w14:textId="3D23260B" w:rsidR="007C7B3D" w:rsidRPr="008B3FF3" w:rsidRDefault="007C7B3D" w:rsidP="007C7B3D">
            <w:pPr>
              <w:rPr>
                <w:rFonts w:eastAsia="Times New Roman" w:cs="Segoe UI"/>
                <w:color w:val="000000"/>
              </w:rPr>
            </w:pPr>
            <w:r w:rsidRPr="00A020FF">
              <w:rPr>
                <w:rFonts w:cs="Segoe UI"/>
                <w:b w:val="0"/>
                <w:bCs w:val="0"/>
                <w:i/>
                <w:iCs/>
                <w:color w:val="000000" w:themeColor="text1"/>
              </w:rPr>
              <w:t>Market housing</w:t>
            </w:r>
          </w:p>
        </w:tc>
        <w:tc>
          <w:tcPr>
            <w:tcW w:w="628" w:type="pct"/>
            <w:noWrap/>
            <w:vAlign w:val="bottom"/>
          </w:tcPr>
          <w:p w14:paraId="430FFA95" w14:textId="087751E3"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329</w:t>
            </w:r>
          </w:p>
        </w:tc>
        <w:tc>
          <w:tcPr>
            <w:tcW w:w="393" w:type="pct"/>
            <w:noWrap/>
            <w:vAlign w:val="bottom"/>
          </w:tcPr>
          <w:p w14:paraId="570D092F" w14:textId="648D156E"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450</w:t>
            </w:r>
          </w:p>
        </w:tc>
        <w:tc>
          <w:tcPr>
            <w:tcW w:w="393" w:type="pct"/>
            <w:noWrap/>
            <w:vAlign w:val="bottom"/>
          </w:tcPr>
          <w:p w14:paraId="2A262EDC" w14:textId="137BFDFF"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604</w:t>
            </w:r>
          </w:p>
        </w:tc>
        <w:tc>
          <w:tcPr>
            <w:tcW w:w="443" w:type="pct"/>
            <w:noWrap/>
            <w:vAlign w:val="bottom"/>
          </w:tcPr>
          <w:p w14:paraId="15E07F26" w14:textId="16CBDBBB"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754</w:t>
            </w:r>
          </w:p>
        </w:tc>
      </w:tr>
      <w:tr w:rsidR="007C7B3D" w:rsidRPr="00653146" w14:paraId="53B8AF1D" w14:textId="77777777" w:rsidTr="00F02999">
        <w:trPr>
          <w:trHeight w:val="288"/>
        </w:trPr>
        <w:tc>
          <w:tcPr>
            <w:cnfStyle w:val="001000000000" w:firstRow="0" w:lastRow="0" w:firstColumn="1" w:lastColumn="0" w:oddVBand="0" w:evenVBand="0" w:oddHBand="0" w:evenHBand="0" w:firstRowFirstColumn="0" w:firstRowLastColumn="0" w:lastRowFirstColumn="0" w:lastRowLastColumn="0"/>
            <w:tcW w:w="3143" w:type="pct"/>
            <w:noWrap/>
            <w:vAlign w:val="center"/>
            <w:hideMark/>
          </w:tcPr>
          <w:p w14:paraId="57358A8D" w14:textId="53FE4912" w:rsidR="007C7B3D" w:rsidRPr="008B3FF3" w:rsidRDefault="007C7B3D" w:rsidP="007C7B3D">
            <w:pPr>
              <w:rPr>
                <w:rFonts w:eastAsia="Times New Roman" w:cs="Segoe UI"/>
                <w:b w:val="0"/>
                <w:color w:val="000000"/>
              </w:rPr>
            </w:pPr>
            <w:r w:rsidRPr="00A020FF">
              <w:rPr>
                <w:rFonts w:cs="Segoe UI"/>
                <w:b w:val="0"/>
                <w:bCs w:val="0"/>
                <w:i/>
                <w:iCs/>
                <w:color w:val="000000" w:themeColor="text1"/>
              </w:rPr>
              <w:t>Affordable/social housing</w:t>
            </w:r>
          </w:p>
        </w:tc>
        <w:tc>
          <w:tcPr>
            <w:tcW w:w="628" w:type="pct"/>
            <w:noWrap/>
            <w:vAlign w:val="bottom"/>
          </w:tcPr>
          <w:p w14:paraId="3C113317" w14:textId="630D13CE"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147</w:t>
            </w:r>
          </w:p>
        </w:tc>
        <w:tc>
          <w:tcPr>
            <w:tcW w:w="393" w:type="pct"/>
            <w:noWrap/>
            <w:vAlign w:val="bottom"/>
          </w:tcPr>
          <w:p w14:paraId="7AE1DA76" w14:textId="15A587D8"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276</w:t>
            </w:r>
          </w:p>
        </w:tc>
        <w:tc>
          <w:tcPr>
            <w:tcW w:w="393" w:type="pct"/>
            <w:noWrap/>
            <w:vAlign w:val="bottom"/>
          </w:tcPr>
          <w:p w14:paraId="4586CA4B" w14:textId="182B3C6A"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371</w:t>
            </w:r>
          </w:p>
        </w:tc>
        <w:tc>
          <w:tcPr>
            <w:tcW w:w="443" w:type="pct"/>
            <w:noWrap/>
            <w:vAlign w:val="bottom"/>
          </w:tcPr>
          <w:p w14:paraId="5F0B6899" w14:textId="5FEA6470"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462</w:t>
            </w:r>
          </w:p>
        </w:tc>
      </w:tr>
      <w:tr w:rsidR="007C7B3D" w:rsidRPr="00653146" w14:paraId="1E1C3FDC" w14:textId="77777777" w:rsidTr="006934D1">
        <w:trPr>
          <w:trHeight w:val="288"/>
        </w:trPr>
        <w:tc>
          <w:tcPr>
            <w:cnfStyle w:val="001000000000" w:firstRow="0" w:lastRow="0" w:firstColumn="1" w:lastColumn="0" w:oddVBand="0" w:evenVBand="0" w:oddHBand="0" w:evenHBand="0" w:firstRowFirstColumn="0" w:firstRowLastColumn="0" w:lastRowFirstColumn="0" w:lastRowLastColumn="0"/>
            <w:tcW w:w="3143" w:type="pct"/>
            <w:noWrap/>
          </w:tcPr>
          <w:p w14:paraId="6D998F2B" w14:textId="3E1BF507" w:rsidR="007C7B3D" w:rsidRPr="00DA6893" w:rsidRDefault="007C7B3D" w:rsidP="007C7B3D">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628" w:type="pct"/>
            <w:noWrap/>
            <w:vAlign w:val="center"/>
          </w:tcPr>
          <w:p w14:paraId="37164415" w14:textId="5193ED4D"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- 83</w:t>
            </w:r>
          </w:p>
        </w:tc>
        <w:tc>
          <w:tcPr>
            <w:tcW w:w="393" w:type="pct"/>
            <w:noWrap/>
            <w:vAlign w:val="center"/>
          </w:tcPr>
          <w:p w14:paraId="6C3E9CFD" w14:textId="3303820F"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81</w:t>
            </w:r>
          </w:p>
        </w:tc>
        <w:tc>
          <w:tcPr>
            <w:tcW w:w="393" w:type="pct"/>
            <w:noWrap/>
            <w:vAlign w:val="center"/>
          </w:tcPr>
          <w:p w14:paraId="39197B10" w14:textId="28A1402F"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132</w:t>
            </w:r>
          </w:p>
        </w:tc>
        <w:tc>
          <w:tcPr>
            <w:tcW w:w="443" w:type="pct"/>
            <w:noWrap/>
            <w:vAlign w:val="center"/>
          </w:tcPr>
          <w:p w14:paraId="2192F70C" w14:textId="4D281088" w:rsidR="007C7B3D"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176</w:t>
            </w:r>
          </w:p>
        </w:tc>
      </w:tr>
      <w:tr w:rsidR="007C7B3D" w:rsidRPr="00653146" w14:paraId="290BBE69" w14:textId="77777777" w:rsidTr="006934D1">
        <w:trPr>
          <w:trHeight w:val="288"/>
        </w:trPr>
        <w:tc>
          <w:tcPr>
            <w:cnfStyle w:val="001000000000" w:firstRow="0" w:lastRow="0" w:firstColumn="1" w:lastColumn="0" w:oddVBand="0" w:evenVBand="0" w:oddHBand="0" w:evenHBand="0" w:firstRowFirstColumn="0" w:firstRowLastColumn="0" w:lastRowFirstColumn="0" w:lastRowLastColumn="0"/>
            <w:tcW w:w="3143" w:type="pct"/>
            <w:noWrap/>
          </w:tcPr>
          <w:p w14:paraId="5BFEF17E" w14:textId="150F19DC" w:rsidR="007C7B3D" w:rsidRPr="00DA6893" w:rsidRDefault="007C7B3D" w:rsidP="007C7B3D">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628" w:type="pct"/>
            <w:noWrap/>
            <w:vAlign w:val="center"/>
          </w:tcPr>
          <w:p w14:paraId="5E834CCF" w14:textId="7F5FC856"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206</w:t>
            </w:r>
          </w:p>
        </w:tc>
        <w:tc>
          <w:tcPr>
            <w:tcW w:w="393" w:type="pct"/>
            <w:noWrap/>
            <w:vAlign w:val="center"/>
          </w:tcPr>
          <w:p w14:paraId="6E267976" w14:textId="18958D05"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319</w:t>
            </w:r>
          </w:p>
        </w:tc>
        <w:tc>
          <w:tcPr>
            <w:tcW w:w="393" w:type="pct"/>
            <w:noWrap/>
            <w:vAlign w:val="center"/>
          </w:tcPr>
          <w:p w14:paraId="550EA305" w14:textId="3C4FC35F"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404</w:t>
            </w:r>
          </w:p>
        </w:tc>
        <w:tc>
          <w:tcPr>
            <w:tcW w:w="443" w:type="pct"/>
            <w:noWrap/>
            <w:vAlign w:val="center"/>
          </w:tcPr>
          <w:p w14:paraId="2D90DA19" w14:textId="5B06E316" w:rsidR="007C7B3D"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6343A">
              <w:rPr>
                <w:rFonts w:cs="Segoe UI"/>
                <w:color w:val="000000"/>
              </w:rPr>
              <w:t>496</w:t>
            </w:r>
          </w:p>
        </w:tc>
      </w:tr>
      <w:tr w:rsidR="007C7B3D" w:rsidRPr="00653146" w14:paraId="10062581" w14:textId="77777777" w:rsidTr="006934D1">
        <w:trPr>
          <w:trHeight w:val="288"/>
        </w:trPr>
        <w:tc>
          <w:tcPr>
            <w:cnfStyle w:val="001000000000" w:firstRow="0" w:lastRow="0" w:firstColumn="1" w:lastColumn="0" w:oddVBand="0" w:evenVBand="0" w:oddHBand="0" w:evenHBand="0" w:firstRowFirstColumn="0" w:firstRowLastColumn="0" w:lastRowFirstColumn="0" w:lastRowLastColumn="0"/>
            <w:tcW w:w="3143" w:type="pct"/>
            <w:noWrap/>
          </w:tcPr>
          <w:p w14:paraId="74EC3F7F" w14:textId="32429916" w:rsidR="007C7B3D" w:rsidRPr="00DA6893" w:rsidRDefault="007C7B3D" w:rsidP="007C7B3D">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628" w:type="pct"/>
            <w:noWrap/>
            <w:vAlign w:val="center"/>
          </w:tcPr>
          <w:p w14:paraId="264CEF9D" w14:textId="77777777"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393" w:type="pct"/>
            <w:noWrap/>
            <w:vAlign w:val="center"/>
          </w:tcPr>
          <w:p w14:paraId="709112E7" w14:textId="77777777"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393" w:type="pct"/>
            <w:noWrap/>
            <w:vAlign w:val="center"/>
          </w:tcPr>
          <w:p w14:paraId="088F22F4" w14:textId="77777777"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443" w:type="pct"/>
            <w:noWrap/>
            <w:vAlign w:val="center"/>
          </w:tcPr>
          <w:p w14:paraId="763CA801" w14:textId="77777777" w:rsidR="007C7B3D"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7C7B3D" w:rsidRPr="00653146" w14:paraId="3B47ED32" w14:textId="77777777" w:rsidTr="006934D1">
        <w:trPr>
          <w:trHeight w:val="288"/>
        </w:trPr>
        <w:tc>
          <w:tcPr>
            <w:cnfStyle w:val="001000000000" w:firstRow="0" w:lastRow="0" w:firstColumn="1" w:lastColumn="0" w:oddVBand="0" w:evenVBand="0" w:oddHBand="0" w:evenHBand="0" w:firstRowFirstColumn="0" w:firstRowLastColumn="0" w:lastRowFirstColumn="0" w:lastRowLastColumn="0"/>
            <w:tcW w:w="3143" w:type="pct"/>
            <w:noWrap/>
          </w:tcPr>
          <w:p w14:paraId="51DF614A" w14:textId="3FF7AF84" w:rsidR="007C7B3D" w:rsidRPr="00DA6893" w:rsidRDefault="007C7B3D" w:rsidP="007C7B3D">
            <w:pPr>
              <w:rPr>
                <w:rFonts w:eastAsia="Times New Roman" w:cs="Segoe UI"/>
                <w:color w:val="000000"/>
              </w:rPr>
            </w:pPr>
            <w:r w:rsidRPr="00DA6893">
              <w:rPr>
                <w:rFonts w:eastAsia="Times New Roman" w:cs="Segoe UI"/>
                <w:b w:val="0"/>
                <w:color w:val="000000"/>
              </w:rPr>
              <w:t>Supported housing</w:t>
            </w:r>
          </w:p>
        </w:tc>
        <w:tc>
          <w:tcPr>
            <w:tcW w:w="628" w:type="pct"/>
            <w:noWrap/>
            <w:vAlign w:val="center"/>
          </w:tcPr>
          <w:p w14:paraId="01A43D03" w14:textId="1C154295"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70</w:t>
            </w:r>
          </w:p>
        </w:tc>
        <w:tc>
          <w:tcPr>
            <w:tcW w:w="393" w:type="pct"/>
            <w:noWrap/>
            <w:vAlign w:val="center"/>
          </w:tcPr>
          <w:p w14:paraId="14C54980" w14:textId="76A8099E"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73</w:t>
            </w:r>
          </w:p>
        </w:tc>
        <w:tc>
          <w:tcPr>
            <w:tcW w:w="393" w:type="pct"/>
            <w:noWrap/>
            <w:vAlign w:val="center"/>
          </w:tcPr>
          <w:p w14:paraId="6FA169D2" w14:textId="2785FB25" w:rsidR="007C7B3D" w:rsidRPr="00E6343A" w:rsidRDefault="007C7B3D" w:rsidP="007C7B3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6343A">
              <w:rPr>
                <w:rFonts w:cs="Segoe UI"/>
                <w:color w:val="000000"/>
              </w:rPr>
              <w:t>76</w:t>
            </w:r>
          </w:p>
        </w:tc>
        <w:tc>
          <w:tcPr>
            <w:tcW w:w="443" w:type="pct"/>
            <w:noWrap/>
            <w:vAlign w:val="center"/>
          </w:tcPr>
          <w:p w14:paraId="1E659D15" w14:textId="5A0080F3" w:rsidR="007C7B3D" w:rsidRDefault="007C7B3D" w:rsidP="007C7B3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bl>
    <w:p w14:paraId="14760A6B" w14:textId="6D5AE61A"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34FEDD30" w14:textId="34C82D57" w:rsidR="003633EA" w:rsidRDefault="003633EA">
      <w:pPr>
        <w:rPr>
          <w:rFonts w:ascii="Segoe UI" w:hAnsi="Segoe UI" w:cs="Segoe UI"/>
          <w:sz w:val="22"/>
          <w:szCs w:val="22"/>
        </w:rPr>
      </w:pPr>
    </w:p>
    <w:p w14:paraId="7E803818" w14:textId="77777777" w:rsidR="003633EA" w:rsidRDefault="003633EA">
      <w:pPr>
        <w:rPr>
          <w:rFonts w:ascii="Segoe UI" w:hAnsi="Segoe UI" w:cs="Segoe UI"/>
          <w:sz w:val="22"/>
          <w:szCs w:val="22"/>
        </w:rPr>
      </w:pPr>
      <w:r>
        <w:rPr>
          <w:rFonts w:ascii="Segoe UI" w:hAnsi="Segoe UI" w:cs="Segoe UI"/>
          <w:sz w:val="22"/>
          <w:szCs w:val="22"/>
        </w:rPr>
        <w:br w:type="page"/>
      </w:r>
    </w:p>
    <w:p w14:paraId="3191E9F9" w14:textId="02BDF952" w:rsidR="00A84FC2" w:rsidRDefault="00A84FC2" w:rsidP="00A84FC2">
      <w:pPr>
        <w:pStyle w:val="Caption"/>
      </w:pPr>
      <w:r>
        <w:lastRenderedPageBreak/>
        <w:t xml:space="preserve">Table </w:t>
      </w:r>
      <w:fldSimple w:instr=" SEQ Table \* ARABIC ">
        <w:r w:rsidR="00971C60">
          <w:rPr>
            <w:noProof/>
          </w:rPr>
          <w:t>13</w:t>
        </w:r>
      </w:fldSimple>
      <w:r>
        <w:t xml:space="preserve">: Uttlesford: </w:t>
      </w:r>
      <w:r w:rsidRPr="002568DE">
        <w:t xml:space="preserve">Estimated need for supported and specialist housing and accommodation for the </w:t>
      </w:r>
      <w:r w:rsidR="009A4F3E">
        <w:t>population groups</w:t>
      </w:r>
      <w:r w:rsidRPr="002568DE">
        <w:t xml:space="preserve"> </w:t>
      </w:r>
      <w:r w:rsidR="00CE3301">
        <w:t xml:space="preserve">covered over </w:t>
      </w:r>
      <w:r w:rsidRPr="002568DE">
        <w:t>the period to 2044</w:t>
      </w:r>
      <w:r w:rsidR="00BE0BFC">
        <w:t xml:space="preserve"> </w:t>
      </w:r>
      <w:r w:rsidR="00BE0BFC" w:rsidRPr="00BE0BFC">
        <w:t>(units/dwellings)</w:t>
      </w:r>
    </w:p>
    <w:tbl>
      <w:tblPr>
        <w:tblStyle w:val="GridTable5Dark-Accent4"/>
        <w:tblW w:w="5000" w:type="pct"/>
        <w:tblLayout w:type="fixed"/>
        <w:tblLook w:val="04A0" w:firstRow="1" w:lastRow="0" w:firstColumn="1" w:lastColumn="0" w:noHBand="0" w:noVBand="1"/>
      </w:tblPr>
      <w:tblGrid>
        <w:gridCol w:w="5665"/>
        <w:gridCol w:w="994"/>
        <w:gridCol w:w="707"/>
        <w:gridCol w:w="851"/>
        <w:gridCol w:w="799"/>
      </w:tblGrid>
      <w:tr w:rsidR="006934D1" w:rsidRPr="00653146" w14:paraId="6E751596" w14:textId="77777777" w:rsidTr="009C334D">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142" w:type="pct"/>
            <w:shd w:val="clear" w:color="auto" w:fill="FBCAD0"/>
            <w:noWrap/>
            <w:hideMark/>
          </w:tcPr>
          <w:p w14:paraId="61F0EE7A" w14:textId="0D490A78" w:rsidR="00A84FC2" w:rsidRPr="008B3FF3" w:rsidRDefault="009A4F3E" w:rsidP="00C0653F">
            <w:pPr>
              <w:rPr>
                <w:rFonts w:eastAsia="Times New Roman" w:cs="Segoe UI"/>
                <w:color w:val="000000"/>
              </w:rPr>
            </w:pPr>
            <w:r>
              <w:rPr>
                <w:rFonts w:eastAsia="Times New Roman" w:cs="Segoe UI"/>
                <w:color w:val="000000"/>
              </w:rPr>
              <w:t>Population groups</w:t>
            </w:r>
          </w:p>
        </w:tc>
        <w:tc>
          <w:tcPr>
            <w:tcW w:w="551" w:type="pct"/>
            <w:shd w:val="clear" w:color="auto" w:fill="FBCAD0"/>
            <w:noWrap/>
            <w:hideMark/>
          </w:tcPr>
          <w:p w14:paraId="72F9B6F4" w14:textId="77777777" w:rsidR="00A84FC2" w:rsidRPr="008B3FF3" w:rsidRDefault="00A84FC2" w:rsidP="00C0653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392" w:type="pct"/>
            <w:shd w:val="clear" w:color="auto" w:fill="FBCAD0"/>
            <w:noWrap/>
            <w:hideMark/>
          </w:tcPr>
          <w:p w14:paraId="70EC9969" w14:textId="77777777" w:rsidR="00A84FC2" w:rsidRPr="008B3FF3" w:rsidRDefault="00A84FC2" w:rsidP="00C0653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472" w:type="pct"/>
            <w:shd w:val="clear" w:color="auto" w:fill="FBCAD0"/>
            <w:noWrap/>
            <w:hideMark/>
          </w:tcPr>
          <w:p w14:paraId="3FC64B34" w14:textId="77777777" w:rsidR="00A84FC2" w:rsidRPr="008B3FF3" w:rsidRDefault="00A84FC2" w:rsidP="00C0653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443" w:type="pct"/>
            <w:shd w:val="clear" w:color="auto" w:fill="FBCAD0"/>
            <w:noWrap/>
            <w:hideMark/>
          </w:tcPr>
          <w:p w14:paraId="353FDFAF" w14:textId="77777777" w:rsidR="00A84FC2" w:rsidRPr="008B3FF3" w:rsidRDefault="00A84FC2" w:rsidP="00C0653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BE0BFC" w:rsidRPr="00653146" w14:paraId="7146EE44"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1CCA139B" w14:textId="417203D0" w:rsidR="00BE0BFC" w:rsidRPr="008B3FF3" w:rsidRDefault="00BE0BFC" w:rsidP="00C0653F">
            <w:pPr>
              <w:rPr>
                <w:rFonts w:eastAsia="Times New Roman" w:cs="Segoe UI"/>
                <w:color w:val="000000"/>
              </w:rPr>
            </w:pPr>
            <w:r w:rsidRPr="003633EA">
              <w:rPr>
                <w:rFonts w:eastAsia="Times New Roman" w:cs="Segoe UI"/>
                <w:color w:val="000000"/>
              </w:rPr>
              <w:t>People with a learning disability/people with learning disability who are Autistic</w:t>
            </w:r>
          </w:p>
        </w:tc>
        <w:tc>
          <w:tcPr>
            <w:tcW w:w="551" w:type="pct"/>
            <w:noWrap/>
            <w:vAlign w:val="center"/>
            <w:hideMark/>
          </w:tcPr>
          <w:p w14:paraId="0F5EDB62" w14:textId="69E00D32"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2" w:type="pct"/>
            <w:noWrap/>
            <w:vAlign w:val="center"/>
            <w:hideMark/>
          </w:tcPr>
          <w:p w14:paraId="4512E950" w14:textId="536725D5"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72" w:type="pct"/>
            <w:noWrap/>
            <w:vAlign w:val="center"/>
            <w:hideMark/>
          </w:tcPr>
          <w:p w14:paraId="018D6A13" w14:textId="37234115"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hideMark/>
          </w:tcPr>
          <w:p w14:paraId="292AFD5F" w14:textId="5E84A143"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B237EA5"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92F9A5B" w14:textId="2511EE22" w:rsidR="00BE0BFC" w:rsidRPr="008B3FF3" w:rsidRDefault="00BE0BFC" w:rsidP="00C0653F">
            <w:pPr>
              <w:rPr>
                <w:rFonts w:eastAsia="Times New Roman" w:cs="Segoe UI"/>
                <w:b w:val="0"/>
                <w:color w:val="000000"/>
              </w:rPr>
            </w:pPr>
            <w:r w:rsidRPr="00DA6893">
              <w:rPr>
                <w:rFonts w:eastAsia="Times New Roman" w:cs="Segoe UI"/>
                <w:b w:val="0"/>
                <w:color w:val="000000"/>
              </w:rPr>
              <w:t>Supported housing</w:t>
            </w:r>
          </w:p>
        </w:tc>
        <w:tc>
          <w:tcPr>
            <w:tcW w:w="551" w:type="pct"/>
            <w:noWrap/>
            <w:vAlign w:val="center"/>
          </w:tcPr>
          <w:p w14:paraId="424169A7" w14:textId="1A9A7819"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4</w:t>
            </w:r>
          </w:p>
        </w:tc>
        <w:tc>
          <w:tcPr>
            <w:tcW w:w="392" w:type="pct"/>
            <w:noWrap/>
            <w:vAlign w:val="center"/>
          </w:tcPr>
          <w:p w14:paraId="627F0847" w14:textId="58C22C48"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9</w:t>
            </w:r>
          </w:p>
        </w:tc>
        <w:tc>
          <w:tcPr>
            <w:tcW w:w="472" w:type="pct"/>
            <w:noWrap/>
            <w:vAlign w:val="center"/>
          </w:tcPr>
          <w:p w14:paraId="3E6D791D" w14:textId="556FD9D9"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13</w:t>
            </w:r>
          </w:p>
        </w:tc>
        <w:tc>
          <w:tcPr>
            <w:tcW w:w="443" w:type="pct"/>
            <w:noWrap/>
            <w:vAlign w:val="center"/>
          </w:tcPr>
          <w:p w14:paraId="08CC27E7" w14:textId="59C80985"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3043C2BE"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3BBE3C7C" w14:textId="7EAED243" w:rsidR="00BE0BFC" w:rsidRPr="008B3FF3" w:rsidRDefault="00BE0BFC" w:rsidP="00C0653F">
            <w:pPr>
              <w:rPr>
                <w:rFonts w:eastAsia="Times New Roman" w:cs="Segoe UI"/>
                <w:b w:val="0"/>
                <w:color w:val="000000"/>
              </w:rPr>
            </w:pPr>
            <w:r w:rsidRPr="00DA6893">
              <w:rPr>
                <w:rFonts w:eastAsia="Times New Roman" w:cs="Segoe UI"/>
                <w:b w:val="0"/>
                <w:color w:val="000000"/>
              </w:rPr>
              <w:t>Shared Lives accommodation</w:t>
            </w:r>
          </w:p>
        </w:tc>
        <w:tc>
          <w:tcPr>
            <w:tcW w:w="551" w:type="pct"/>
            <w:noWrap/>
            <w:vAlign w:val="center"/>
          </w:tcPr>
          <w:p w14:paraId="0C2331E6" w14:textId="7DA3A072"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w:t>
            </w:r>
          </w:p>
        </w:tc>
        <w:tc>
          <w:tcPr>
            <w:tcW w:w="392" w:type="pct"/>
            <w:noWrap/>
            <w:vAlign w:val="center"/>
          </w:tcPr>
          <w:p w14:paraId="3D3DF7A8" w14:textId="3D7E2EF1"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w:t>
            </w:r>
          </w:p>
        </w:tc>
        <w:tc>
          <w:tcPr>
            <w:tcW w:w="472" w:type="pct"/>
            <w:noWrap/>
            <w:vAlign w:val="center"/>
          </w:tcPr>
          <w:p w14:paraId="0D52BD3A" w14:textId="048EB05F"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w:t>
            </w:r>
          </w:p>
        </w:tc>
        <w:tc>
          <w:tcPr>
            <w:tcW w:w="443" w:type="pct"/>
            <w:noWrap/>
            <w:vAlign w:val="center"/>
          </w:tcPr>
          <w:p w14:paraId="3A3221B4" w14:textId="2672006D"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23B23235"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3292D063" w14:textId="132C96F9" w:rsidR="00BE0BFC" w:rsidRPr="008B3FF3" w:rsidRDefault="00BE0BFC" w:rsidP="00C0653F">
            <w:pPr>
              <w:rPr>
                <w:rFonts w:eastAsia="Times New Roman" w:cs="Segoe UI"/>
                <w:color w:val="000000"/>
              </w:rPr>
            </w:pPr>
            <w:r w:rsidRPr="00DA6893">
              <w:rPr>
                <w:rFonts w:eastAsia="Times New Roman" w:cs="Segoe UI"/>
                <w:color w:val="000000"/>
              </w:rPr>
              <w:t xml:space="preserve">Vulnerable young people including </w:t>
            </w:r>
            <w:r>
              <w:rPr>
                <w:rFonts w:eastAsia="Times New Roman" w:cs="Segoe UI"/>
                <w:color w:val="000000"/>
              </w:rPr>
              <w:t>c</w:t>
            </w:r>
            <w:r w:rsidRPr="00DA6893">
              <w:rPr>
                <w:rFonts w:eastAsia="Times New Roman" w:cs="Segoe UI"/>
                <w:color w:val="000000"/>
              </w:rPr>
              <w:t xml:space="preserve">are leavers </w:t>
            </w:r>
          </w:p>
        </w:tc>
        <w:tc>
          <w:tcPr>
            <w:tcW w:w="551" w:type="pct"/>
            <w:noWrap/>
            <w:vAlign w:val="center"/>
          </w:tcPr>
          <w:p w14:paraId="455125E1" w14:textId="68E352FC"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2" w:type="pct"/>
            <w:noWrap/>
            <w:vAlign w:val="center"/>
          </w:tcPr>
          <w:p w14:paraId="55270041" w14:textId="73F38714"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72" w:type="pct"/>
            <w:noWrap/>
            <w:vAlign w:val="center"/>
          </w:tcPr>
          <w:p w14:paraId="54419D72" w14:textId="6091FBEE"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74420477" w14:textId="5B7AC86E"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BDCB6DA" w14:textId="77777777" w:rsidTr="0013207E">
        <w:trPr>
          <w:trHeight w:val="336"/>
        </w:trPr>
        <w:tc>
          <w:tcPr>
            <w:cnfStyle w:val="001000000000" w:firstRow="0" w:lastRow="0" w:firstColumn="1" w:lastColumn="0" w:oddVBand="0" w:evenVBand="0" w:oddHBand="0" w:evenHBand="0" w:firstRowFirstColumn="0" w:firstRowLastColumn="0" w:lastRowFirstColumn="0" w:lastRowLastColumn="0"/>
            <w:tcW w:w="3142" w:type="pct"/>
            <w:noWrap/>
            <w:vAlign w:val="bottom"/>
            <w:hideMark/>
          </w:tcPr>
          <w:p w14:paraId="063CE12A" w14:textId="4F22763E" w:rsidR="00BE0BFC" w:rsidRPr="006934D1" w:rsidRDefault="00BE0BFC" w:rsidP="00C0653F">
            <w:pPr>
              <w:rPr>
                <w:rFonts w:eastAsia="Times New Roman" w:cs="Segoe UI"/>
                <w:b w:val="0"/>
                <w:color w:val="000000" w:themeColor="text1"/>
              </w:rPr>
            </w:pPr>
            <w:r w:rsidRPr="006934D1">
              <w:rPr>
                <w:rFonts w:cs="Segoe UI"/>
                <w:b w:val="0"/>
                <w:color w:val="000000"/>
              </w:rPr>
              <w:t xml:space="preserve">Supported housing (This figure represents the total predicted need for the </w:t>
            </w:r>
            <w:r>
              <w:rPr>
                <w:rFonts w:cs="Segoe UI"/>
                <w:b w:val="0"/>
                <w:color w:val="000000"/>
              </w:rPr>
              <w:t xml:space="preserve">relevant </w:t>
            </w:r>
            <w:r w:rsidRPr="006934D1">
              <w:rPr>
                <w:rFonts w:cs="Segoe UI"/>
                <w:b w:val="0"/>
                <w:color w:val="000000"/>
              </w:rPr>
              <w:t xml:space="preserve">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551" w:type="pct"/>
            <w:noWrap/>
            <w:vAlign w:val="center"/>
          </w:tcPr>
          <w:p w14:paraId="6896CDCA" w14:textId="008ED281"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22</w:t>
            </w:r>
          </w:p>
        </w:tc>
        <w:tc>
          <w:tcPr>
            <w:tcW w:w="392" w:type="pct"/>
            <w:noWrap/>
            <w:vAlign w:val="center"/>
          </w:tcPr>
          <w:p w14:paraId="7C61ADCC" w14:textId="19DCFE95"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72" w:type="pct"/>
            <w:noWrap/>
            <w:vAlign w:val="center"/>
          </w:tcPr>
          <w:p w14:paraId="4A556F22" w14:textId="233B961C"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4A95474A" w14:textId="0773DEF3"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2FBFE359" w14:textId="77777777" w:rsidTr="0013207E">
        <w:trPr>
          <w:trHeight w:val="336"/>
        </w:trPr>
        <w:tc>
          <w:tcPr>
            <w:cnfStyle w:val="001000000000" w:firstRow="0" w:lastRow="0" w:firstColumn="1" w:lastColumn="0" w:oddVBand="0" w:evenVBand="0" w:oddHBand="0" w:evenHBand="0" w:firstRowFirstColumn="0" w:firstRowLastColumn="0" w:lastRowFirstColumn="0" w:lastRowLastColumn="0"/>
            <w:tcW w:w="3142" w:type="pct"/>
            <w:noWrap/>
            <w:vAlign w:val="bottom"/>
            <w:hideMark/>
          </w:tcPr>
          <w:p w14:paraId="3D5FA249" w14:textId="570F6DF3" w:rsidR="00BE0BFC" w:rsidRPr="006934D1" w:rsidRDefault="00BE0BFC" w:rsidP="00C0653F">
            <w:pPr>
              <w:rPr>
                <w:rFonts w:eastAsia="Times New Roman" w:cs="Segoe UI"/>
                <w:b w:val="0"/>
                <w:color w:val="000000" w:themeColor="text1"/>
              </w:rPr>
            </w:pPr>
            <w:r w:rsidRPr="006934D1">
              <w:rPr>
                <w:rFonts w:cs="Segoe UI"/>
                <w:b w:val="0"/>
                <w:color w:val="000000"/>
              </w:rPr>
              <w:t>Move on housing (This figure represents the total predicted need for the</w:t>
            </w:r>
            <w:r>
              <w:rPr>
                <w:rFonts w:cs="Segoe UI"/>
                <w:b w:val="0"/>
                <w:color w:val="000000"/>
              </w:rPr>
              <w:t xml:space="preserve"> relevant</w:t>
            </w:r>
            <w:r w:rsidRPr="006934D1">
              <w:rPr>
                <w:rFonts w:cs="Segoe UI"/>
                <w:b w:val="0"/>
                <w:color w:val="000000"/>
              </w:rPr>
              <w:t xml:space="preserve"> quadrant and is not specific to </w:t>
            </w:r>
            <w:r>
              <w:rPr>
                <w:rFonts w:cs="Segoe UI"/>
                <w:b w:val="0"/>
                <w:color w:val="000000"/>
              </w:rPr>
              <w:t xml:space="preserve">this </w:t>
            </w:r>
            <w:r w:rsidRPr="006934D1">
              <w:rPr>
                <w:rFonts w:cs="Segoe UI"/>
                <w:b w:val="0"/>
                <w:color w:val="000000"/>
              </w:rPr>
              <w:t xml:space="preserve">district </w:t>
            </w:r>
            <w:r>
              <w:rPr>
                <w:rFonts w:cs="Segoe UI"/>
                <w:b w:val="0"/>
                <w:color w:val="000000"/>
              </w:rPr>
              <w:t>solely</w:t>
            </w:r>
            <w:r w:rsidRPr="006934D1">
              <w:rPr>
                <w:rFonts w:cs="Segoe UI"/>
                <w:b w:val="0"/>
                <w:color w:val="000000"/>
              </w:rPr>
              <w:t>)</w:t>
            </w:r>
          </w:p>
        </w:tc>
        <w:tc>
          <w:tcPr>
            <w:tcW w:w="551" w:type="pct"/>
            <w:noWrap/>
            <w:vAlign w:val="center"/>
          </w:tcPr>
          <w:p w14:paraId="18E1A33D" w14:textId="434203A0"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3</w:t>
            </w:r>
            <w:r w:rsidR="005D5CB5">
              <w:rPr>
                <w:rFonts w:cs="Segoe UI"/>
                <w:color w:val="000000"/>
              </w:rPr>
              <w:t>5</w:t>
            </w:r>
          </w:p>
        </w:tc>
        <w:tc>
          <w:tcPr>
            <w:tcW w:w="392" w:type="pct"/>
            <w:noWrap/>
            <w:vAlign w:val="center"/>
          </w:tcPr>
          <w:p w14:paraId="23401109" w14:textId="033CC6AE"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72" w:type="pct"/>
            <w:noWrap/>
            <w:vAlign w:val="center"/>
          </w:tcPr>
          <w:p w14:paraId="6BDA50BF" w14:textId="4D9EAFBE"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31589E5B" w14:textId="5BC8DE25"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4D31E1D6"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2" w:type="pct"/>
            <w:noWrap/>
            <w:hideMark/>
          </w:tcPr>
          <w:p w14:paraId="6F81A273" w14:textId="1D828DB4" w:rsidR="00BE0BFC" w:rsidRPr="008B3FF3" w:rsidRDefault="00BE0BFC" w:rsidP="00C0653F">
            <w:pPr>
              <w:rPr>
                <w:rFonts w:eastAsia="Times New Roman" w:cs="Segoe UI"/>
                <w:color w:val="000000"/>
              </w:rPr>
            </w:pPr>
            <w:r w:rsidRPr="00DA6893">
              <w:rPr>
                <w:rFonts w:eastAsia="Times New Roman" w:cs="Segoe UI"/>
                <w:color w:val="000000"/>
              </w:rPr>
              <w:t xml:space="preserve">Children in </w:t>
            </w:r>
            <w:r w:rsidR="008E5B4A">
              <w:rPr>
                <w:rFonts w:eastAsia="Times New Roman" w:cs="Segoe UI"/>
                <w:color w:val="000000"/>
              </w:rPr>
              <w:t>C</w:t>
            </w:r>
            <w:r w:rsidRPr="00DA6893">
              <w:rPr>
                <w:rFonts w:eastAsia="Times New Roman" w:cs="Segoe UI"/>
                <w:color w:val="000000"/>
              </w:rPr>
              <w:t xml:space="preserve">are who need residential care </w:t>
            </w:r>
          </w:p>
        </w:tc>
        <w:tc>
          <w:tcPr>
            <w:tcW w:w="551" w:type="pct"/>
            <w:noWrap/>
            <w:vAlign w:val="center"/>
          </w:tcPr>
          <w:p w14:paraId="5B41FCCD" w14:textId="7FBE34F8"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2" w:type="pct"/>
            <w:noWrap/>
            <w:vAlign w:val="center"/>
          </w:tcPr>
          <w:p w14:paraId="0D8C3B63" w14:textId="3F03139E"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72" w:type="pct"/>
            <w:noWrap/>
            <w:vAlign w:val="center"/>
          </w:tcPr>
          <w:p w14:paraId="57CF028E" w14:textId="7414623F"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3BA1E744" w14:textId="4D0A0086"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E60F417"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0DB1A92F" w14:textId="223061B0" w:rsidR="00BE0BFC" w:rsidRPr="008B3FF3" w:rsidRDefault="00BE0BFC" w:rsidP="00C0653F">
            <w:pPr>
              <w:rPr>
                <w:rFonts w:eastAsia="Times New Roman" w:cs="Segoe UI"/>
                <w:b w:val="0"/>
                <w:color w:val="000000"/>
              </w:rPr>
            </w:pPr>
            <w:r w:rsidRPr="00DA6893">
              <w:rPr>
                <w:rFonts w:eastAsia="Times New Roman" w:cs="Segoe UI"/>
                <w:b w:val="0"/>
                <w:color w:val="000000"/>
              </w:rPr>
              <w:t>Number of residential care placements required</w:t>
            </w:r>
          </w:p>
        </w:tc>
        <w:tc>
          <w:tcPr>
            <w:tcW w:w="551" w:type="pct"/>
            <w:noWrap/>
            <w:vAlign w:val="center"/>
          </w:tcPr>
          <w:p w14:paraId="73B42CC3" w14:textId="55C36715" w:rsidR="00BE0BFC" w:rsidRPr="001F68B2" w:rsidRDefault="005D5CB5"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8</w:t>
            </w:r>
          </w:p>
        </w:tc>
        <w:tc>
          <w:tcPr>
            <w:tcW w:w="392" w:type="pct"/>
            <w:noWrap/>
            <w:vAlign w:val="center"/>
          </w:tcPr>
          <w:p w14:paraId="622639FC" w14:textId="56ECB55D"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72" w:type="pct"/>
            <w:noWrap/>
            <w:vAlign w:val="center"/>
          </w:tcPr>
          <w:p w14:paraId="6F8B7034" w14:textId="7A9E28E1"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535C7E2A" w14:textId="4B7ED881"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24056039"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2" w:type="pct"/>
            <w:noWrap/>
            <w:hideMark/>
          </w:tcPr>
          <w:p w14:paraId="0880E03D" w14:textId="345ABCF0" w:rsidR="00BE0BFC" w:rsidRPr="008B3FF3" w:rsidRDefault="00BE0BFC" w:rsidP="00C0653F">
            <w:pPr>
              <w:rPr>
                <w:rFonts w:eastAsia="Times New Roman" w:cs="Segoe UI"/>
                <w:color w:val="000000"/>
              </w:rPr>
            </w:pPr>
            <w:r>
              <w:rPr>
                <w:rFonts w:eastAsia="Times New Roman" w:cs="Segoe UI"/>
                <w:color w:val="000000"/>
              </w:rPr>
              <w:t xml:space="preserve">People with mental health needs </w:t>
            </w:r>
          </w:p>
        </w:tc>
        <w:tc>
          <w:tcPr>
            <w:tcW w:w="551" w:type="pct"/>
            <w:noWrap/>
            <w:vAlign w:val="center"/>
          </w:tcPr>
          <w:p w14:paraId="53273B62" w14:textId="1D829379"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2" w:type="pct"/>
            <w:noWrap/>
            <w:vAlign w:val="center"/>
          </w:tcPr>
          <w:p w14:paraId="231DF36C" w14:textId="35603F5B"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72" w:type="pct"/>
            <w:noWrap/>
            <w:vAlign w:val="center"/>
          </w:tcPr>
          <w:p w14:paraId="4F104163" w14:textId="486B5AF4"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3DA953EC" w14:textId="598D14C3"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58EAF217"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7D493C3A" w14:textId="16B12907" w:rsidR="00BE0BFC" w:rsidRPr="008B3FF3" w:rsidRDefault="00BE0BFC" w:rsidP="00C0653F">
            <w:pPr>
              <w:rPr>
                <w:rFonts w:eastAsia="Times New Roman" w:cs="Segoe UI"/>
                <w:b w:val="0"/>
                <w:color w:val="000000"/>
              </w:rPr>
            </w:pPr>
            <w:r w:rsidRPr="00DA6893">
              <w:rPr>
                <w:rFonts w:eastAsia="Times New Roman" w:cs="Segoe UI"/>
                <w:b w:val="0"/>
                <w:color w:val="000000"/>
              </w:rPr>
              <w:t>Supported housing</w:t>
            </w:r>
          </w:p>
        </w:tc>
        <w:tc>
          <w:tcPr>
            <w:tcW w:w="551" w:type="pct"/>
            <w:noWrap/>
            <w:vAlign w:val="center"/>
          </w:tcPr>
          <w:p w14:paraId="7D986EE2" w14:textId="1C171DB6"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1</w:t>
            </w:r>
          </w:p>
        </w:tc>
        <w:tc>
          <w:tcPr>
            <w:tcW w:w="392" w:type="pct"/>
            <w:noWrap/>
            <w:vAlign w:val="center"/>
          </w:tcPr>
          <w:p w14:paraId="5BE2D101" w14:textId="2D27651C"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2</w:t>
            </w:r>
          </w:p>
        </w:tc>
        <w:tc>
          <w:tcPr>
            <w:tcW w:w="472" w:type="pct"/>
            <w:noWrap/>
            <w:vAlign w:val="center"/>
          </w:tcPr>
          <w:p w14:paraId="27790BC6" w14:textId="5C4C7059"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2</w:t>
            </w:r>
          </w:p>
        </w:tc>
        <w:tc>
          <w:tcPr>
            <w:tcW w:w="443" w:type="pct"/>
            <w:noWrap/>
            <w:vAlign w:val="center"/>
          </w:tcPr>
          <w:p w14:paraId="69C580CC" w14:textId="7E157257"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605E0FA4"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8565058" w14:textId="2FBEE1E6" w:rsidR="00BE0BFC" w:rsidRPr="008B3FF3" w:rsidRDefault="00BE0BFC" w:rsidP="00C0653F">
            <w:pPr>
              <w:rPr>
                <w:rFonts w:eastAsia="Times New Roman" w:cs="Segoe UI"/>
                <w:b w:val="0"/>
                <w:color w:val="000000"/>
              </w:rPr>
            </w:pPr>
            <w:r w:rsidRPr="00DA6893">
              <w:rPr>
                <w:rFonts w:eastAsia="Times New Roman" w:cs="Segoe UI"/>
                <w:b w:val="0"/>
                <w:color w:val="000000"/>
              </w:rPr>
              <w:t>Move on housing</w:t>
            </w:r>
          </w:p>
        </w:tc>
        <w:tc>
          <w:tcPr>
            <w:tcW w:w="551" w:type="pct"/>
            <w:noWrap/>
            <w:vAlign w:val="center"/>
          </w:tcPr>
          <w:p w14:paraId="325520B4" w14:textId="19EBEAA8"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w:t>
            </w:r>
          </w:p>
        </w:tc>
        <w:tc>
          <w:tcPr>
            <w:tcW w:w="392" w:type="pct"/>
            <w:noWrap/>
            <w:vAlign w:val="center"/>
          </w:tcPr>
          <w:p w14:paraId="06D45FFA" w14:textId="7AC3D941"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72" w:type="pct"/>
            <w:noWrap/>
            <w:vAlign w:val="center"/>
          </w:tcPr>
          <w:p w14:paraId="1C72B158" w14:textId="31DF2B79"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c>
          <w:tcPr>
            <w:tcW w:w="443" w:type="pct"/>
            <w:noWrap/>
            <w:vAlign w:val="center"/>
          </w:tcPr>
          <w:p w14:paraId="770A474B" w14:textId="33117CB5"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73CC9D35" w14:textId="77777777" w:rsidTr="002B74C6">
        <w:trPr>
          <w:trHeight w:val="906"/>
        </w:trPr>
        <w:tc>
          <w:tcPr>
            <w:cnfStyle w:val="001000000000" w:firstRow="0" w:lastRow="0" w:firstColumn="1" w:lastColumn="0" w:oddVBand="0" w:evenVBand="0" w:oddHBand="0" w:evenHBand="0" w:firstRowFirstColumn="0" w:firstRowLastColumn="0" w:lastRowFirstColumn="0" w:lastRowLastColumn="0"/>
            <w:tcW w:w="3142" w:type="pct"/>
            <w:hideMark/>
          </w:tcPr>
          <w:p w14:paraId="138AE91D" w14:textId="48D54FCB" w:rsidR="00BE0BFC" w:rsidRPr="008B3FF3" w:rsidRDefault="00BE0BFC" w:rsidP="00C0653F">
            <w:pPr>
              <w:rPr>
                <w:rFonts w:eastAsia="Times New Roman" w:cs="Segoe UI"/>
                <w:color w:val="000000"/>
              </w:rPr>
            </w:pPr>
            <w:r w:rsidRPr="00DA6893">
              <w:rPr>
                <w:rFonts w:eastAsia="Times New Roman" w:cs="Segoe UI"/>
                <w:color w:val="000000"/>
              </w:rPr>
              <w:t xml:space="preserve">People with a physical/sensory disability, including wheelchair users and people with other long-term conditions </w:t>
            </w:r>
          </w:p>
        </w:tc>
        <w:tc>
          <w:tcPr>
            <w:tcW w:w="551" w:type="pct"/>
            <w:noWrap/>
            <w:vAlign w:val="center"/>
          </w:tcPr>
          <w:p w14:paraId="531DAB8A" w14:textId="152E2B19"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2" w:type="pct"/>
            <w:noWrap/>
            <w:vAlign w:val="center"/>
          </w:tcPr>
          <w:p w14:paraId="344ABB34" w14:textId="27381A54"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72" w:type="pct"/>
            <w:noWrap/>
            <w:vAlign w:val="center"/>
          </w:tcPr>
          <w:p w14:paraId="31FC8D36" w14:textId="2E56BD7E"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40C229DB" w14:textId="50B04E5C"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3A9B33FD"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0BB7F49E" w14:textId="04C7430F" w:rsidR="00BE0BFC" w:rsidRPr="008B3FF3" w:rsidRDefault="00BE0BFC" w:rsidP="00C0653F">
            <w:pPr>
              <w:rPr>
                <w:rFonts w:eastAsia="Times New Roman" w:cs="Segoe UI"/>
                <w:b w:val="0"/>
                <w:color w:val="000000"/>
              </w:rPr>
            </w:pPr>
            <w:r>
              <w:rPr>
                <w:rFonts w:eastAsia="Times New Roman" w:cs="Segoe UI"/>
                <w:b w:val="0"/>
                <w:color w:val="000000"/>
              </w:rPr>
              <w:t>W</w:t>
            </w:r>
            <w:r w:rsidRPr="00DA6893">
              <w:rPr>
                <w:rFonts w:eastAsia="Times New Roman" w:cs="Segoe UI"/>
                <w:b w:val="0"/>
                <w:color w:val="000000"/>
              </w:rPr>
              <w:t xml:space="preserve">heelchair accessible housing </w:t>
            </w:r>
          </w:p>
        </w:tc>
        <w:tc>
          <w:tcPr>
            <w:tcW w:w="551" w:type="pct"/>
            <w:noWrap/>
            <w:vAlign w:val="center"/>
          </w:tcPr>
          <w:p w14:paraId="2B2FF657" w14:textId="1D0D9B9E"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123</w:t>
            </w:r>
          </w:p>
        </w:tc>
        <w:tc>
          <w:tcPr>
            <w:tcW w:w="392" w:type="pct"/>
            <w:noWrap/>
            <w:vAlign w:val="center"/>
          </w:tcPr>
          <w:p w14:paraId="6A0A3022" w14:textId="6257C148"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130</w:t>
            </w:r>
          </w:p>
        </w:tc>
        <w:tc>
          <w:tcPr>
            <w:tcW w:w="472" w:type="pct"/>
            <w:noWrap/>
            <w:vAlign w:val="center"/>
          </w:tcPr>
          <w:p w14:paraId="23E581F6" w14:textId="754A7DB3"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135</w:t>
            </w:r>
          </w:p>
        </w:tc>
        <w:tc>
          <w:tcPr>
            <w:tcW w:w="443" w:type="pct"/>
            <w:noWrap/>
            <w:vAlign w:val="center"/>
          </w:tcPr>
          <w:p w14:paraId="36B78CA4" w14:textId="3BACE948"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141</w:t>
            </w:r>
          </w:p>
        </w:tc>
      </w:tr>
      <w:tr w:rsidR="00BE0BFC" w:rsidRPr="00653146" w14:paraId="7B58C7CB"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6F264487" w14:textId="04437A71" w:rsidR="00BE0BFC" w:rsidRPr="008B3FF3" w:rsidRDefault="00BE0BFC" w:rsidP="00C0653F">
            <w:pPr>
              <w:rPr>
                <w:rFonts w:eastAsia="Times New Roman" w:cs="Segoe UI"/>
                <w:b w:val="0"/>
                <w:color w:val="000000"/>
              </w:rPr>
            </w:pPr>
            <w:r w:rsidRPr="00DA6893">
              <w:rPr>
                <w:rFonts w:eastAsia="Times New Roman" w:cs="Segoe UI"/>
                <w:b w:val="0"/>
                <w:color w:val="000000"/>
              </w:rPr>
              <w:t>Supported housing</w:t>
            </w:r>
          </w:p>
        </w:tc>
        <w:tc>
          <w:tcPr>
            <w:tcW w:w="551" w:type="pct"/>
            <w:noWrap/>
            <w:vAlign w:val="center"/>
          </w:tcPr>
          <w:p w14:paraId="2A1FE428" w14:textId="5069BD4C"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2</w:t>
            </w:r>
          </w:p>
        </w:tc>
        <w:tc>
          <w:tcPr>
            <w:tcW w:w="392" w:type="pct"/>
            <w:noWrap/>
            <w:vAlign w:val="center"/>
          </w:tcPr>
          <w:p w14:paraId="2480A8C7" w14:textId="43ADCE42"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4</w:t>
            </w:r>
          </w:p>
        </w:tc>
        <w:tc>
          <w:tcPr>
            <w:tcW w:w="472" w:type="pct"/>
            <w:noWrap/>
            <w:vAlign w:val="center"/>
          </w:tcPr>
          <w:p w14:paraId="76D79063" w14:textId="79378886"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6</w:t>
            </w:r>
          </w:p>
        </w:tc>
        <w:tc>
          <w:tcPr>
            <w:tcW w:w="443" w:type="pct"/>
            <w:noWrap/>
            <w:vAlign w:val="center"/>
          </w:tcPr>
          <w:p w14:paraId="46CB2BB6" w14:textId="3E508862"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BE0BFC" w:rsidRPr="00653146" w14:paraId="7F813044"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2" w:type="pct"/>
            <w:noWrap/>
            <w:hideMark/>
          </w:tcPr>
          <w:p w14:paraId="17F5BF6B" w14:textId="0BC127ED" w:rsidR="00BE0BFC" w:rsidRPr="008B3FF3" w:rsidRDefault="00BE0BFC" w:rsidP="00C0653F">
            <w:pPr>
              <w:rPr>
                <w:rFonts w:eastAsia="Times New Roman" w:cs="Segoe UI"/>
                <w:color w:val="000000"/>
              </w:rPr>
            </w:pPr>
            <w:r w:rsidRPr="00DA6893">
              <w:rPr>
                <w:rFonts w:eastAsia="Times New Roman" w:cs="Segoe UI"/>
                <w:color w:val="000000"/>
              </w:rPr>
              <w:t>Victims, survivors and perpetrators of domestic abuse</w:t>
            </w:r>
          </w:p>
        </w:tc>
        <w:tc>
          <w:tcPr>
            <w:tcW w:w="551" w:type="pct"/>
            <w:noWrap/>
            <w:vAlign w:val="center"/>
          </w:tcPr>
          <w:p w14:paraId="49BD2B56" w14:textId="34B13CE2"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2" w:type="pct"/>
            <w:noWrap/>
            <w:vAlign w:val="center"/>
          </w:tcPr>
          <w:p w14:paraId="7934564F" w14:textId="0E79824C"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72" w:type="pct"/>
            <w:noWrap/>
            <w:vAlign w:val="center"/>
          </w:tcPr>
          <w:p w14:paraId="67E00D42" w14:textId="66884911"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196980DC" w14:textId="1567F881"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2D96C69E"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1A259153" w14:textId="0F71C807" w:rsidR="00BE0BFC" w:rsidRPr="008B3FF3" w:rsidRDefault="00BE0BFC" w:rsidP="00C0653F">
            <w:pPr>
              <w:rPr>
                <w:rFonts w:eastAsia="Times New Roman" w:cs="Segoe UI"/>
                <w:b w:val="0"/>
                <w:color w:val="000000"/>
              </w:rPr>
            </w:pPr>
            <w:r w:rsidRPr="00DA6893">
              <w:rPr>
                <w:rFonts w:eastAsia="Times New Roman" w:cs="Segoe UI"/>
                <w:b w:val="0"/>
                <w:color w:val="000000"/>
              </w:rPr>
              <w:t>Safe accommodation</w:t>
            </w:r>
            <w:r>
              <w:rPr>
                <w:rFonts w:eastAsia="Times New Roman" w:cs="Segoe UI"/>
                <w:b w:val="0"/>
                <w:color w:val="000000"/>
              </w:rPr>
              <w:t xml:space="preserve"> (Estimates shown at county level)</w:t>
            </w:r>
          </w:p>
        </w:tc>
        <w:tc>
          <w:tcPr>
            <w:tcW w:w="551" w:type="pct"/>
            <w:noWrap/>
            <w:vAlign w:val="center"/>
          </w:tcPr>
          <w:p w14:paraId="2E44D0EE" w14:textId="339F5A7D" w:rsidR="00BE0BFC" w:rsidRPr="001F68B2"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92" w:type="pct"/>
            <w:noWrap/>
            <w:vAlign w:val="center"/>
          </w:tcPr>
          <w:p w14:paraId="211001A5" w14:textId="373689BB" w:rsidR="00BE0BFC" w:rsidRPr="001F68B2"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472" w:type="pct"/>
            <w:noWrap/>
            <w:vAlign w:val="center"/>
          </w:tcPr>
          <w:p w14:paraId="7E1BDFD8" w14:textId="0315B130" w:rsidR="00BE0BFC" w:rsidRPr="001F68B2"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443" w:type="pct"/>
            <w:noWrap/>
            <w:vAlign w:val="center"/>
          </w:tcPr>
          <w:p w14:paraId="0E67578F" w14:textId="1421DA97" w:rsidR="00BE0BFC" w:rsidRPr="001F68B2" w:rsidRDefault="009C334D"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t>
            </w:r>
          </w:p>
        </w:tc>
      </w:tr>
      <w:tr w:rsidR="00BE0BFC" w:rsidRPr="00653146" w14:paraId="3C4B140C" w14:textId="77777777" w:rsidTr="006934D1">
        <w:trPr>
          <w:trHeight w:val="336"/>
        </w:trPr>
        <w:tc>
          <w:tcPr>
            <w:cnfStyle w:val="001000000000" w:firstRow="0" w:lastRow="0" w:firstColumn="1" w:lastColumn="0" w:oddVBand="0" w:evenVBand="0" w:oddHBand="0" w:evenHBand="0" w:firstRowFirstColumn="0" w:firstRowLastColumn="0" w:lastRowFirstColumn="0" w:lastRowLastColumn="0"/>
            <w:tcW w:w="3142" w:type="pct"/>
            <w:noWrap/>
            <w:hideMark/>
          </w:tcPr>
          <w:p w14:paraId="0C4E61AF" w14:textId="54C93F9F" w:rsidR="00BE0BFC" w:rsidRPr="008B3FF3" w:rsidRDefault="00BE0BFC" w:rsidP="00C0653F">
            <w:pPr>
              <w:rPr>
                <w:rFonts w:eastAsia="Times New Roman" w:cs="Segoe UI"/>
                <w:color w:val="000000"/>
              </w:rPr>
            </w:pPr>
            <w:r w:rsidRPr="00DA6893">
              <w:rPr>
                <w:rFonts w:eastAsia="Times New Roman" w:cs="Segoe UI"/>
                <w:color w:val="000000"/>
              </w:rPr>
              <w:t xml:space="preserve">Older people </w:t>
            </w:r>
          </w:p>
        </w:tc>
        <w:tc>
          <w:tcPr>
            <w:tcW w:w="551" w:type="pct"/>
            <w:noWrap/>
            <w:vAlign w:val="center"/>
          </w:tcPr>
          <w:p w14:paraId="36063896" w14:textId="1A0246E5"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92" w:type="pct"/>
            <w:noWrap/>
            <w:vAlign w:val="center"/>
          </w:tcPr>
          <w:p w14:paraId="27B5AD4F" w14:textId="6466858C"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72" w:type="pct"/>
            <w:noWrap/>
            <w:vAlign w:val="center"/>
          </w:tcPr>
          <w:p w14:paraId="7FC668DE" w14:textId="4C1E3B34"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43" w:type="pct"/>
            <w:noWrap/>
            <w:vAlign w:val="center"/>
          </w:tcPr>
          <w:p w14:paraId="79B1FD30" w14:textId="3ED21095"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BE0BFC" w:rsidRPr="00653146" w14:paraId="15461794" w14:textId="77777777" w:rsidTr="006934D1">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274CE2B5" w14:textId="128FD441" w:rsidR="00BE0BFC" w:rsidRPr="008B3FF3" w:rsidRDefault="00BE0BFC" w:rsidP="00C0653F">
            <w:pPr>
              <w:rPr>
                <w:rFonts w:eastAsia="Times New Roman" w:cs="Segoe UI"/>
                <w:b w:val="0"/>
                <w:color w:val="000000"/>
              </w:rPr>
            </w:pPr>
            <w:r w:rsidRPr="00DA6893">
              <w:rPr>
                <w:rFonts w:eastAsia="Times New Roman" w:cs="Segoe UI"/>
                <w:b w:val="0"/>
                <w:color w:val="000000"/>
              </w:rPr>
              <w:t>Retirement/sheltered housing</w:t>
            </w:r>
          </w:p>
        </w:tc>
        <w:tc>
          <w:tcPr>
            <w:tcW w:w="551" w:type="pct"/>
            <w:noWrap/>
            <w:vAlign w:val="center"/>
          </w:tcPr>
          <w:p w14:paraId="4BA20522" w14:textId="094EBA4B"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338</w:t>
            </w:r>
          </w:p>
        </w:tc>
        <w:tc>
          <w:tcPr>
            <w:tcW w:w="392" w:type="pct"/>
            <w:noWrap/>
            <w:vAlign w:val="center"/>
          </w:tcPr>
          <w:p w14:paraId="21ABB8DA" w14:textId="364351DE"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569</w:t>
            </w:r>
          </w:p>
        </w:tc>
        <w:tc>
          <w:tcPr>
            <w:tcW w:w="472" w:type="pct"/>
            <w:noWrap/>
            <w:vAlign w:val="center"/>
          </w:tcPr>
          <w:p w14:paraId="53DF5252" w14:textId="111E5F06"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805</w:t>
            </w:r>
          </w:p>
        </w:tc>
        <w:tc>
          <w:tcPr>
            <w:tcW w:w="443" w:type="pct"/>
            <w:noWrap/>
            <w:vAlign w:val="center"/>
          </w:tcPr>
          <w:p w14:paraId="3965E670" w14:textId="32944186" w:rsidR="00BE0BFC" w:rsidRPr="001F68B2" w:rsidRDefault="00BE0BFC"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1,037</w:t>
            </w:r>
          </w:p>
        </w:tc>
      </w:tr>
      <w:tr w:rsidR="005C2DFC" w:rsidRPr="00653146" w14:paraId="774081FE" w14:textId="77777777" w:rsidTr="005C2DFC">
        <w:trPr>
          <w:trHeight w:val="300"/>
        </w:trPr>
        <w:tc>
          <w:tcPr>
            <w:cnfStyle w:val="001000000000" w:firstRow="0" w:lastRow="0" w:firstColumn="1" w:lastColumn="0" w:oddVBand="0" w:evenVBand="0" w:oddHBand="0" w:evenHBand="0" w:firstRowFirstColumn="0" w:firstRowLastColumn="0" w:lastRowFirstColumn="0" w:lastRowLastColumn="0"/>
            <w:tcW w:w="3142" w:type="pct"/>
            <w:noWrap/>
            <w:vAlign w:val="center"/>
            <w:hideMark/>
          </w:tcPr>
          <w:p w14:paraId="3D0347C8" w14:textId="7C057522" w:rsidR="005C2DFC" w:rsidRPr="008B3FF3" w:rsidRDefault="005C2DFC" w:rsidP="005C2DFC">
            <w:pPr>
              <w:rPr>
                <w:rFonts w:eastAsia="Times New Roman" w:cs="Segoe UI"/>
                <w:b w:val="0"/>
                <w:color w:val="000000"/>
              </w:rPr>
            </w:pPr>
            <w:r w:rsidRPr="00A020FF">
              <w:rPr>
                <w:rFonts w:cs="Segoe UI"/>
                <w:b w:val="0"/>
                <w:bCs w:val="0"/>
                <w:i/>
                <w:iCs/>
                <w:color w:val="000000" w:themeColor="text1"/>
              </w:rPr>
              <w:t>Market housing</w:t>
            </w:r>
          </w:p>
        </w:tc>
        <w:tc>
          <w:tcPr>
            <w:tcW w:w="551" w:type="pct"/>
            <w:noWrap/>
            <w:vAlign w:val="center"/>
          </w:tcPr>
          <w:p w14:paraId="41E59448" w14:textId="524DB593"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253</w:t>
            </w:r>
          </w:p>
        </w:tc>
        <w:tc>
          <w:tcPr>
            <w:tcW w:w="392" w:type="pct"/>
            <w:noWrap/>
            <w:vAlign w:val="center"/>
          </w:tcPr>
          <w:p w14:paraId="1F7652B8" w14:textId="2DDFE9C8"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403</w:t>
            </w:r>
          </w:p>
        </w:tc>
        <w:tc>
          <w:tcPr>
            <w:tcW w:w="472" w:type="pct"/>
            <w:noWrap/>
            <w:vAlign w:val="center"/>
          </w:tcPr>
          <w:p w14:paraId="1950180A" w14:textId="7DCFEA46"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570</w:t>
            </w:r>
          </w:p>
        </w:tc>
        <w:tc>
          <w:tcPr>
            <w:tcW w:w="443" w:type="pct"/>
            <w:noWrap/>
            <w:vAlign w:val="center"/>
          </w:tcPr>
          <w:p w14:paraId="30B6FE24" w14:textId="4C33DE6D"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735</w:t>
            </w:r>
          </w:p>
        </w:tc>
      </w:tr>
      <w:tr w:rsidR="005C2DFC" w:rsidRPr="00653146" w14:paraId="74E602CB" w14:textId="77777777" w:rsidTr="005C2DFC">
        <w:trPr>
          <w:trHeight w:val="300"/>
        </w:trPr>
        <w:tc>
          <w:tcPr>
            <w:cnfStyle w:val="001000000000" w:firstRow="0" w:lastRow="0" w:firstColumn="1" w:lastColumn="0" w:oddVBand="0" w:evenVBand="0" w:oddHBand="0" w:evenHBand="0" w:firstRowFirstColumn="0" w:firstRowLastColumn="0" w:lastRowFirstColumn="0" w:lastRowLastColumn="0"/>
            <w:tcW w:w="3142" w:type="pct"/>
            <w:noWrap/>
            <w:vAlign w:val="center"/>
            <w:hideMark/>
          </w:tcPr>
          <w:p w14:paraId="00C7E217" w14:textId="0937738C" w:rsidR="005C2DFC" w:rsidRPr="008B3FF3" w:rsidRDefault="005C2DFC" w:rsidP="005C2DFC">
            <w:pPr>
              <w:rPr>
                <w:rFonts w:eastAsia="Times New Roman" w:cs="Segoe UI"/>
                <w:b w:val="0"/>
                <w:color w:val="000000"/>
              </w:rPr>
            </w:pPr>
            <w:r w:rsidRPr="00A020FF">
              <w:rPr>
                <w:rFonts w:cs="Segoe UI"/>
                <w:b w:val="0"/>
                <w:bCs w:val="0"/>
                <w:i/>
                <w:iCs/>
                <w:color w:val="000000" w:themeColor="text1"/>
              </w:rPr>
              <w:t>Affordable/social housing</w:t>
            </w:r>
          </w:p>
        </w:tc>
        <w:tc>
          <w:tcPr>
            <w:tcW w:w="551" w:type="pct"/>
            <w:noWrap/>
            <w:vAlign w:val="center"/>
          </w:tcPr>
          <w:p w14:paraId="0F3946BA" w14:textId="700D30BD"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86</w:t>
            </w:r>
          </w:p>
        </w:tc>
        <w:tc>
          <w:tcPr>
            <w:tcW w:w="392" w:type="pct"/>
            <w:noWrap/>
            <w:vAlign w:val="center"/>
          </w:tcPr>
          <w:p w14:paraId="235B1428" w14:textId="20613E78"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166</w:t>
            </w:r>
          </w:p>
        </w:tc>
        <w:tc>
          <w:tcPr>
            <w:tcW w:w="472" w:type="pct"/>
            <w:noWrap/>
            <w:vAlign w:val="center"/>
          </w:tcPr>
          <w:p w14:paraId="7821058D" w14:textId="7D209BC4"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234</w:t>
            </w:r>
          </w:p>
        </w:tc>
        <w:tc>
          <w:tcPr>
            <w:tcW w:w="443" w:type="pct"/>
            <w:noWrap/>
            <w:vAlign w:val="center"/>
          </w:tcPr>
          <w:p w14:paraId="25DEF191" w14:textId="3A7B33E7"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302</w:t>
            </w:r>
          </w:p>
        </w:tc>
      </w:tr>
      <w:tr w:rsidR="005C2DFC" w:rsidRPr="00653146" w14:paraId="686F8275" w14:textId="77777777" w:rsidTr="005C2DFC">
        <w:trPr>
          <w:trHeight w:val="30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37060BA6" w14:textId="7526369E" w:rsidR="005C2DFC" w:rsidRPr="008B3FF3" w:rsidRDefault="005C2DFC" w:rsidP="005C2DFC">
            <w:pPr>
              <w:rPr>
                <w:rFonts w:eastAsia="Times New Roman" w:cs="Segoe UI"/>
                <w:b w:val="0"/>
                <w:color w:val="000000"/>
              </w:rPr>
            </w:pPr>
            <w:r w:rsidRPr="00DA6893">
              <w:rPr>
                <w:rFonts w:eastAsia="Times New Roman" w:cs="Segoe UI"/>
                <w:b w:val="0"/>
                <w:color w:val="000000"/>
              </w:rPr>
              <w:t>Extra care housing</w:t>
            </w:r>
          </w:p>
        </w:tc>
        <w:tc>
          <w:tcPr>
            <w:tcW w:w="551" w:type="pct"/>
            <w:noWrap/>
            <w:vAlign w:val="center"/>
          </w:tcPr>
          <w:p w14:paraId="7DF9BA57" w14:textId="62AD1401"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220</w:t>
            </w:r>
          </w:p>
        </w:tc>
        <w:tc>
          <w:tcPr>
            <w:tcW w:w="392" w:type="pct"/>
            <w:noWrap/>
            <w:vAlign w:val="center"/>
          </w:tcPr>
          <w:p w14:paraId="706E900B" w14:textId="0EE5BD7B"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342</w:t>
            </w:r>
          </w:p>
        </w:tc>
        <w:tc>
          <w:tcPr>
            <w:tcW w:w="472" w:type="pct"/>
            <w:noWrap/>
            <w:vAlign w:val="center"/>
          </w:tcPr>
          <w:p w14:paraId="5C98DA53" w14:textId="698BF0B5"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467</w:t>
            </w:r>
          </w:p>
        </w:tc>
        <w:tc>
          <w:tcPr>
            <w:tcW w:w="443" w:type="pct"/>
            <w:noWrap/>
            <w:vAlign w:val="center"/>
          </w:tcPr>
          <w:p w14:paraId="6EFC8461" w14:textId="28D38531"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589</w:t>
            </w:r>
          </w:p>
        </w:tc>
      </w:tr>
      <w:tr w:rsidR="005C2DFC" w:rsidRPr="00653146" w14:paraId="7391E871" w14:textId="77777777" w:rsidTr="005C2DFC">
        <w:trPr>
          <w:trHeight w:val="393"/>
        </w:trPr>
        <w:tc>
          <w:tcPr>
            <w:cnfStyle w:val="001000000000" w:firstRow="0" w:lastRow="0" w:firstColumn="1" w:lastColumn="0" w:oddVBand="0" w:evenVBand="0" w:oddHBand="0" w:evenHBand="0" w:firstRowFirstColumn="0" w:firstRowLastColumn="0" w:lastRowFirstColumn="0" w:lastRowLastColumn="0"/>
            <w:tcW w:w="3142" w:type="pct"/>
            <w:vAlign w:val="center"/>
            <w:hideMark/>
          </w:tcPr>
          <w:p w14:paraId="18ECC136" w14:textId="5FFAA24C" w:rsidR="005C2DFC" w:rsidRPr="008B3FF3" w:rsidRDefault="005C2DFC" w:rsidP="005C2DFC">
            <w:pPr>
              <w:rPr>
                <w:rFonts w:eastAsia="Times New Roman" w:cs="Segoe UI"/>
                <w:color w:val="000000"/>
              </w:rPr>
            </w:pPr>
            <w:r w:rsidRPr="00A020FF">
              <w:rPr>
                <w:rFonts w:cs="Segoe UI"/>
                <w:b w:val="0"/>
                <w:bCs w:val="0"/>
                <w:i/>
                <w:iCs/>
                <w:color w:val="000000" w:themeColor="text1"/>
              </w:rPr>
              <w:t>Market housing</w:t>
            </w:r>
          </w:p>
        </w:tc>
        <w:tc>
          <w:tcPr>
            <w:tcW w:w="551" w:type="pct"/>
            <w:noWrap/>
            <w:vAlign w:val="center"/>
          </w:tcPr>
          <w:p w14:paraId="4DBCEE03" w14:textId="2D311B45"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141</w:t>
            </w:r>
          </w:p>
        </w:tc>
        <w:tc>
          <w:tcPr>
            <w:tcW w:w="392" w:type="pct"/>
            <w:noWrap/>
            <w:vAlign w:val="center"/>
          </w:tcPr>
          <w:p w14:paraId="6403C82C" w14:textId="4FF001DA"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225</w:t>
            </w:r>
          </w:p>
        </w:tc>
        <w:tc>
          <w:tcPr>
            <w:tcW w:w="472" w:type="pct"/>
            <w:noWrap/>
            <w:vAlign w:val="center"/>
          </w:tcPr>
          <w:p w14:paraId="00232D16" w14:textId="4583F597"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307</w:t>
            </w:r>
          </w:p>
        </w:tc>
        <w:tc>
          <w:tcPr>
            <w:tcW w:w="443" w:type="pct"/>
            <w:noWrap/>
            <w:vAlign w:val="center"/>
          </w:tcPr>
          <w:p w14:paraId="60854416" w14:textId="7271832F"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388</w:t>
            </w:r>
          </w:p>
        </w:tc>
      </w:tr>
      <w:tr w:rsidR="005C2DFC" w:rsidRPr="00653146" w14:paraId="71D8C192" w14:textId="77777777" w:rsidTr="005C2DFC">
        <w:trPr>
          <w:trHeight w:val="288"/>
        </w:trPr>
        <w:tc>
          <w:tcPr>
            <w:cnfStyle w:val="001000000000" w:firstRow="0" w:lastRow="0" w:firstColumn="1" w:lastColumn="0" w:oddVBand="0" w:evenVBand="0" w:oddHBand="0" w:evenHBand="0" w:firstRowFirstColumn="0" w:firstRowLastColumn="0" w:lastRowFirstColumn="0" w:lastRowLastColumn="0"/>
            <w:tcW w:w="3142" w:type="pct"/>
            <w:noWrap/>
            <w:vAlign w:val="center"/>
            <w:hideMark/>
          </w:tcPr>
          <w:p w14:paraId="3F8F2738" w14:textId="509072D9" w:rsidR="005C2DFC" w:rsidRPr="008B3FF3" w:rsidRDefault="005C2DFC" w:rsidP="005C2DFC">
            <w:pPr>
              <w:rPr>
                <w:rFonts w:eastAsia="Times New Roman" w:cs="Segoe UI"/>
                <w:b w:val="0"/>
                <w:color w:val="000000"/>
              </w:rPr>
            </w:pPr>
            <w:r w:rsidRPr="00A020FF">
              <w:rPr>
                <w:rFonts w:cs="Segoe UI"/>
                <w:b w:val="0"/>
                <w:bCs w:val="0"/>
                <w:i/>
                <w:iCs/>
                <w:color w:val="000000" w:themeColor="text1"/>
              </w:rPr>
              <w:t>Affordable/social housing</w:t>
            </w:r>
          </w:p>
        </w:tc>
        <w:tc>
          <w:tcPr>
            <w:tcW w:w="551" w:type="pct"/>
            <w:noWrap/>
            <w:vAlign w:val="center"/>
          </w:tcPr>
          <w:p w14:paraId="71E06608" w14:textId="2A5FDDB3"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78</w:t>
            </w:r>
          </w:p>
        </w:tc>
        <w:tc>
          <w:tcPr>
            <w:tcW w:w="392" w:type="pct"/>
            <w:noWrap/>
            <w:vAlign w:val="center"/>
          </w:tcPr>
          <w:p w14:paraId="48B7472D" w14:textId="4A3F7AD0"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117</w:t>
            </w:r>
          </w:p>
        </w:tc>
        <w:tc>
          <w:tcPr>
            <w:tcW w:w="472" w:type="pct"/>
            <w:noWrap/>
            <w:vAlign w:val="center"/>
          </w:tcPr>
          <w:p w14:paraId="3A32765E" w14:textId="311D0376"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160</w:t>
            </w:r>
          </w:p>
        </w:tc>
        <w:tc>
          <w:tcPr>
            <w:tcW w:w="443" w:type="pct"/>
            <w:noWrap/>
            <w:vAlign w:val="center"/>
          </w:tcPr>
          <w:p w14:paraId="3CF3D901" w14:textId="36119B71"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iCs/>
                <w:color w:val="000000"/>
              </w:rPr>
              <w:t>202</w:t>
            </w:r>
          </w:p>
        </w:tc>
      </w:tr>
      <w:tr w:rsidR="005C2DFC" w:rsidRPr="00653146" w14:paraId="373D9ABB" w14:textId="77777777" w:rsidTr="005C2DFC">
        <w:trPr>
          <w:trHeight w:val="288"/>
        </w:trPr>
        <w:tc>
          <w:tcPr>
            <w:cnfStyle w:val="001000000000" w:firstRow="0" w:lastRow="0" w:firstColumn="1" w:lastColumn="0" w:oddVBand="0" w:evenVBand="0" w:oddHBand="0" w:evenHBand="0" w:firstRowFirstColumn="0" w:firstRowLastColumn="0" w:lastRowFirstColumn="0" w:lastRowLastColumn="0"/>
            <w:tcW w:w="3142" w:type="pct"/>
            <w:noWrap/>
          </w:tcPr>
          <w:p w14:paraId="019423BF" w14:textId="5C850DEC" w:rsidR="005C2DFC" w:rsidRPr="00DA6893" w:rsidRDefault="005C2DFC" w:rsidP="005C2DFC">
            <w:pPr>
              <w:rPr>
                <w:rFonts w:eastAsia="Times New Roman" w:cs="Segoe UI"/>
                <w:color w:val="000000"/>
              </w:rPr>
            </w:pPr>
            <w:r w:rsidRPr="00DA6893">
              <w:rPr>
                <w:rFonts w:eastAsia="Times New Roman" w:cs="Segoe UI"/>
                <w:b w:val="0"/>
                <w:color w:val="000000"/>
              </w:rPr>
              <w:t xml:space="preserve">Residential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551" w:type="pct"/>
            <w:noWrap/>
            <w:vAlign w:val="center"/>
          </w:tcPr>
          <w:p w14:paraId="2B2C0751" w14:textId="0569EB95"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w:t>
            </w:r>
            <w:r w:rsidRPr="001F68B2">
              <w:rPr>
                <w:rFonts w:cs="Segoe UI"/>
                <w:color w:val="000000"/>
              </w:rPr>
              <w:t>28</w:t>
            </w:r>
          </w:p>
        </w:tc>
        <w:tc>
          <w:tcPr>
            <w:tcW w:w="392" w:type="pct"/>
            <w:noWrap/>
            <w:vAlign w:val="center"/>
          </w:tcPr>
          <w:p w14:paraId="5321795B" w14:textId="397E9F6F"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F68B2">
              <w:rPr>
                <w:rFonts w:cs="Segoe UI"/>
                <w:color w:val="000000"/>
              </w:rPr>
              <w:t>57</w:t>
            </w:r>
          </w:p>
        </w:tc>
        <w:tc>
          <w:tcPr>
            <w:tcW w:w="472" w:type="pct"/>
            <w:noWrap/>
            <w:vAlign w:val="center"/>
          </w:tcPr>
          <w:p w14:paraId="46396F9D" w14:textId="49B72816"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F68B2">
              <w:rPr>
                <w:rFonts w:cs="Segoe UI"/>
                <w:color w:val="000000"/>
              </w:rPr>
              <w:t>89</w:t>
            </w:r>
          </w:p>
        </w:tc>
        <w:tc>
          <w:tcPr>
            <w:tcW w:w="443" w:type="pct"/>
            <w:noWrap/>
            <w:vAlign w:val="center"/>
          </w:tcPr>
          <w:p w14:paraId="247BAA36" w14:textId="1289A7C4" w:rsidR="005C2DFC"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117</w:t>
            </w:r>
          </w:p>
        </w:tc>
      </w:tr>
      <w:tr w:rsidR="005C2DFC" w:rsidRPr="00653146" w14:paraId="22ADCC26" w14:textId="77777777" w:rsidTr="005C2DFC">
        <w:trPr>
          <w:trHeight w:val="288"/>
        </w:trPr>
        <w:tc>
          <w:tcPr>
            <w:cnfStyle w:val="001000000000" w:firstRow="0" w:lastRow="0" w:firstColumn="1" w:lastColumn="0" w:oddVBand="0" w:evenVBand="0" w:oddHBand="0" w:evenHBand="0" w:firstRowFirstColumn="0" w:firstRowLastColumn="0" w:lastRowFirstColumn="0" w:lastRowLastColumn="0"/>
            <w:tcW w:w="3142" w:type="pct"/>
            <w:noWrap/>
          </w:tcPr>
          <w:p w14:paraId="01B1EBB4" w14:textId="45F5C087" w:rsidR="005C2DFC" w:rsidRPr="00DA6893" w:rsidRDefault="005C2DFC" w:rsidP="005C2DFC">
            <w:pPr>
              <w:rPr>
                <w:rFonts w:eastAsia="Times New Roman" w:cs="Segoe UI"/>
                <w:color w:val="000000"/>
              </w:rPr>
            </w:pPr>
            <w:r w:rsidRPr="00DA6893">
              <w:rPr>
                <w:rFonts w:eastAsia="Times New Roman" w:cs="Segoe UI"/>
                <w:b w:val="0"/>
                <w:color w:val="000000"/>
              </w:rPr>
              <w:t xml:space="preserve">Nursing care home </w:t>
            </w:r>
            <w:r>
              <w:rPr>
                <w:rFonts w:eastAsia="Times New Roman" w:cs="Segoe UI"/>
                <w:b w:val="0"/>
                <w:color w:val="000000"/>
              </w:rPr>
              <w:t>(</w:t>
            </w:r>
            <w:r w:rsidRPr="00DA6893">
              <w:rPr>
                <w:rFonts w:eastAsia="Times New Roman" w:cs="Segoe UI"/>
                <w:b w:val="0"/>
                <w:color w:val="000000"/>
              </w:rPr>
              <w:t>beds</w:t>
            </w:r>
            <w:r>
              <w:rPr>
                <w:rFonts w:eastAsia="Times New Roman" w:cs="Segoe UI"/>
                <w:b w:val="0"/>
                <w:color w:val="000000"/>
              </w:rPr>
              <w:t>)</w:t>
            </w:r>
          </w:p>
        </w:tc>
        <w:tc>
          <w:tcPr>
            <w:tcW w:w="551" w:type="pct"/>
            <w:noWrap/>
            <w:vAlign w:val="center"/>
          </w:tcPr>
          <w:p w14:paraId="21AC1862" w14:textId="7FE7C8F7"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F68B2">
              <w:rPr>
                <w:rFonts w:cs="Segoe UI"/>
                <w:color w:val="000000"/>
              </w:rPr>
              <w:t>78</w:t>
            </w:r>
          </w:p>
        </w:tc>
        <w:tc>
          <w:tcPr>
            <w:tcW w:w="392" w:type="pct"/>
            <w:noWrap/>
            <w:vAlign w:val="center"/>
          </w:tcPr>
          <w:p w14:paraId="62301FB9" w14:textId="7A15A855"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F68B2">
              <w:rPr>
                <w:rFonts w:cs="Segoe UI"/>
                <w:color w:val="000000"/>
              </w:rPr>
              <w:t>130</w:t>
            </w:r>
          </w:p>
        </w:tc>
        <w:tc>
          <w:tcPr>
            <w:tcW w:w="472" w:type="pct"/>
            <w:noWrap/>
            <w:vAlign w:val="center"/>
          </w:tcPr>
          <w:p w14:paraId="6B3DEEEC" w14:textId="2BE7C7C8"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F68B2">
              <w:rPr>
                <w:rFonts w:cs="Segoe UI"/>
                <w:color w:val="000000"/>
              </w:rPr>
              <w:t>170</w:t>
            </w:r>
          </w:p>
        </w:tc>
        <w:tc>
          <w:tcPr>
            <w:tcW w:w="443" w:type="pct"/>
            <w:noWrap/>
            <w:vAlign w:val="center"/>
          </w:tcPr>
          <w:p w14:paraId="4203B118" w14:textId="75E803B8" w:rsidR="005C2DFC"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F68B2">
              <w:rPr>
                <w:rFonts w:cs="Segoe UI"/>
                <w:color w:val="000000"/>
              </w:rPr>
              <w:t>214</w:t>
            </w:r>
          </w:p>
        </w:tc>
      </w:tr>
      <w:tr w:rsidR="005C2DFC" w:rsidRPr="00653146" w14:paraId="22BEAFA1" w14:textId="77777777" w:rsidTr="005C2DFC">
        <w:trPr>
          <w:trHeight w:val="288"/>
        </w:trPr>
        <w:tc>
          <w:tcPr>
            <w:cnfStyle w:val="001000000000" w:firstRow="0" w:lastRow="0" w:firstColumn="1" w:lastColumn="0" w:oddVBand="0" w:evenVBand="0" w:oddHBand="0" w:evenHBand="0" w:firstRowFirstColumn="0" w:firstRowLastColumn="0" w:lastRowFirstColumn="0" w:lastRowLastColumn="0"/>
            <w:tcW w:w="3142" w:type="pct"/>
            <w:noWrap/>
          </w:tcPr>
          <w:p w14:paraId="4FB3D153" w14:textId="60E38F4C" w:rsidR="005C2DFC" w:rsidRPr="00DA6893" w:rsidRDefault="005C2DFC" w:rsidP="005C2DFC">
            <w:pPr>
              <w:rPr>
                <w:rFonts w:eastAsia="Times New Roman" w:cs="Segoe UI"/>
                <w:color w:val="000000"/>
              </w:rPr>
            </w:pPr>
            <w:r w:rsidRPr="00DA6893">
              <w:rPr>
                <w:rFonts w:eastAsia="Times New Roman" w:cs="Segoe UI"/>
                <w:color w:val="000000"/>
              </w:rPr>
              <w:t xml:space="preserve">People with lower-level needs who may </w:t>
            </w:r>
            <w:r>
              <w:rPr>
                <w:rFonts w:eastAsia="Times New Roman" w:cs="Segoe UI"/>
                <w:color w:val="000000"/>
              </w:rPr>
              <w:t>not draw on adult social care from Essex County Council</w:t>
            </w:r>
            <w:r w:rsidRPr="00DA6893">
              <w:rPr>
                <w:rFonts w:eastAsia="Times New Roman" w:cs="Segoe UI"/>
                <w:color w:val="000000"/>
              </w:rPr>
              <w:t xml:space="preserve"> but have support needs that affect their housing and/or accommodation</w:t>
            </w:r>
          </w:p>
        </w:tc>
        <w:tc>
          <w:tcPr>
            <w:tcW w:w="551" w:type="pct"/>
            <w:noWrap/>
            <w:vAlign w:val="center"/>
          </w:tcPr>
          <w:p w14:paraId="407237BE" w14:textId="77777777"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392" w:type="pct"/>
            <w:noWrap/>
            <w:vAlign w:val="center"/>
          </w:tcPr>
          <w:p w14:paraId="78D13EA6" w14:textId="77777777"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472" w:type="pct"/>
            <w:noWrap/>
            <w:vAlign w:val="center"/>
          </w:tcPr>
          <w:p w14:paraId="0E5D6337" w14:textId="77777777"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p>
        </w:tc>
        <w:tc>
          <w:tcPr>
            <w:tcW w:w="443" w:type="pct"/>
            <w:noWrap/>
            <w:vAlign w:val="center"/>
          </w:tcPr>
          <w:p w14:paraId="2FB3E0AA" w14:textId="77777777" w:rsidR="005C2DFC"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5C2DFC" w:rsidRPr="00653146" w14:paraId="1EAAAFBB" w14:textId="77777777" w:rsidTr="005C2DFC">
        <w:trPr>
          <w:trHeight w:val="288"/>
        </w:trPr>
        <w:tc>
          <w:tcPr>
            <w:cnfStyle w:val="001000000000" w:firstRow="0" w:lastRow="0" w:firstColumn="1" w:lastColumn="0" w:oddVBand="0" w:evenVBand="0" w:oddHBand="0" w:evenHBand="0" w:firstRowFirstColumn="0" w:firstRowLastColumn="0" w:lastRowFirstColumn="0" w:lastRowLastColumn="0"/>
            <w:tcW w:w="3142" w:type="pct"/>
            <w:noWrap/>
          </w:tcPr>
          <w:p w14:paraId="41901A13" w14:textId="14FD2E5A" w:rsidR="005C2DFC" w:rsidRPr="00DA6893" w:rsidRDefault="005C2DFC" w:rsidP="005C2DFC">
            <w:pPr>
              <w:rPr>
                <w:rFonts w:eastAsia="Times New Roman" w:cs="Segoe UI"/>
                <w:color w:val="000000"/>
              </w:rPr>
            </w:pPr>
            <w:r w:rsidRPr="00DA6893">
              <w:rPr>
                <w:rFonts w:eastAsia="Times New Roman" w:cs="Segoe UI"/>
                <w:b w:val="0"/>
                <w:color w:val="000000"/>
              </w:rPr>
              <w:t>Supported housing</w:t>
            </w:r>
          </w:p>
        </w:tc>
        <w:tc>
          <w:tcPr>
            <w:tcW w:w="551" w:type="pct"/>
            <w:noWrap/>
            <w:vAlign w:val="center"/>
          </w:tcPr>
          <w:p w14:paraId="504532E7" w14:textId="4FE80112"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F68B2">
              <w:rPr>
                <w:rFonts w:cs="Segoe UI"/>
                <w:color w:val="000000"/>
              </w:rPr>
              <w:t>16</w:t>
            </w:r>
          </w:p>
        </w:tc>
        <w:tc>
          <w:tcPr>
            <w:tcW w:w="392" w:type="pct"/>
            <w:noWrap/>
            <w:vAlign w:val="center"/>
          </w:tcPr>
          <w:p w14:paraId="09BEB1B8" w14:textId="127DE93B"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F68B2">
              <w:rPr>
                <w:rFonts w:cs="Segoe UI"/>
                <w:color w:val="000000"/>
              </w:rPr>
              <w:t>17</w:t>
            </w:r>
          </w:p>
        </w:tc>
        <w:tc>
          <w:tcPr>
            <w:tcW w:w="472" w:type="pct"/>
            <w:noWrap/>
            <w:vAlign w:val="center"/>
          </w:tcPr>
          <w:p w14:paraId="73B4A599" w14:textId="0369402C" w:rsidR="005C2DFC" w:rsidRPr="001F68B2" w:rsidRDefault="005C2DFC" w:rsidP="005C2DF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1F68B2">
              <w:rPr>
                <w:rFonts w:cs="Segoe UI"/>
                <w:color w:val="000000"/>
              </w:rPr>
              <w:t>17</w:t>
            </w:r>
          </w:p>
        </w:tc>
        <w:tc>
          <w:tcPr>
            <w:tcW w:w="443" w:type="pct"/>
            <w:noWrap/>
            <w:vAlign w:val="center"/>
          </w:tcPr>
          <w:p w14:paraId="7441E2E7" w14:textId="77CF9340" w:rsidR="005C2DFC" w:rsidRDefault="005C2DFC" w:rsidP="005C2DF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bl>
    <w:p w14:paraId="500F6F28" w14:textId="76D3BA75" w:rsidR="00BE0BFC" w:rsidRPr="00BE0BFC" w:rsidRDefault="00BE0BFC" w:rsidP="00BE0BFC">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278CDC6C" w14:textId="7E973BD3" w:rsidR="00B913C7" w:rsidRDefault="00B913C7">
      <w:pPr>
        <w:rPr>
          <w:rFonts w:ascii="Segoe UI" w:hAnsi="Segoe UI" w:cs="Segoe UI"/>
          <w:i/>
          <w:iCs/>
          <w:sz w:val="22"/>
          <w:szCs w:val="22"/>
        </w:rPr>
      </w:pPr>
      <w:r>
        <w:rPr>
          <w:rFonts w:ascii="Segoe UI" w:hAnsi="Segoe UI" w:cs="Segoe UI"/>
          <w:i/>
          <w:iCs/>
          <w:sz w:val="22"/>
          <w:szCs w:val="22"/>
        </w:rPr>
        <w:br w:type="page"/>
      </w:r>
    </w:p>
    <w:p w14:paraId="58AA0BA9" w14:textId="64858198" w:rsidR="00017C8B" w:rsidRPr="00B97EAF" w:rsidRDefault="00017C8B">
      <w:pPr>
        <w:rPr>
          <w:rFonts w:ascii="Segoe UI" w:hAnsi="Segoe UI" w:cs="Segoe UI"/>
          <w:i/>
          <w:sz w:val="22"/>
          <w:szCs w:val="22"/>
        </w:rPr>
      </w:pPr>
      <w:r w:rsidRPr="002418CF">
        <w:rPr>
          <w:rFonts w:ascii="Segoe UI" w:hAnsi="Segoe UI" w:cs="Segoe UI"/>
          <w:i/>
          <w:iCs/>
          <w:sz w:val="22"/>
          <w:szCs w:val="22"/>
        </w:rPr>
        <w:lastRenderedPageBreak/>
        <w:t xml:space="preserve">Summary of estimated need for supported and specialist housing and accommodation disaggregated by quadrants in Essex containing the 12 </w:t>
      </w:r>
      <w:r w:rsidR="00043A8C">
        <w:rPr>
          <w:rFonts w:ascii="Segoe UI" w:hAnsi="Segoe UI" w:cs="Segoe UI"/>
          <w:i/>
          <w:iCs/>
          <w:sz w:val="22"/>
          <w:szCs w:val="22"/>
        </w:rPr>
        <w:t>d</w:t>
      </w:r>
      <w:r w:rsidRPr="002418CF">
        <w:rPr>
          <w:rFonts w:ascii="Segoe UI" w:hAnsi="Segoe UI" w:cs="Segoe UI"/>
          <w:i/>
          <w:iCs/>
          <w:sz w:val="22"/>
          <w:szCs w:val="22"/>
        </w:rPr>
        <w:t xml:space="preserve">istrict, </w:t>
      </w:r>
      <w:r w:rsidR="00043A8C">
        <w:rPr>
          <w:rFonts w:ascii="Segoe UI" w:hAnsi="Segoe UI" w:cs="Segoe UI"/>
          <w:i/>
          <w:iCs/>
          <w:sz w:val="22"/>
          <w:szCs w:val="22"/>
        </w:rPr>
        <w:t>b</w:t>
      </w:r>
      <w:r w:rsidRPr="002418CF">
        <w:rPr>
          <w:rFonts w:ascii="Segoe UI" w:hAnsi="Segoe UI" w:cs="Segoe UI"/>
          <w:i/>
          <w:iCs/>
          <w:sz w:val="22"/>
          <w:szCs w:val="22"/>
        </w:rPr>
        <w:t xml:space="preserve">orough and </w:t>
      </w:r>
      <w:r w:rsidR="00043A8C">
        <w:rPr>
          <w:rFonts w:ascii="Segoe UI" w:hAnsi="Segoe UI" w:cs="Segoe UI"/>
          <w:i/>
          <w:iCs/>
          <w:sz w:val="22"/>
          <w:szCs w:val="22"/>
        </w:rPr>
        <w:t>c</w:t>
      </w:r>
      <w:r w:rsidRPr="002418CF">
        <w:rPr>
          <w:rFonts w:ascii="Segoe UI" w:hAnsi="Segoe UI" w:cs="Segoe UI"/>
          <w:i/>
          <w:iCs/>
          <w:sz w:val="22"/>
          <w:szCs w:val="22"/>
        </w:rPr>
        <w:t xml:space="preserve">ity </w:t>
      </w:r>
      <w:r w:rsidR="00043A8C">
        <w:rPr>
          <w:rFonts w:ascii="Segoe UI" w:hAnsi="Segoe UI" w:cs="Segoe UI"/>
          <w:i/>
          <w:iCs/>
          <w:sz w:val="22"/>
          <w:szCs w:val="22"/>
        </w:rPr>
        <w:t>c</w:t>
      </w:r>
      <w:r w:rsidRPr="002418CF">
        <w:rPr>
          <w:rFonts w:ascii="Segoe UI" w:hAnsi="Segoe UI" w:cs="Segoe UI"/>
          <w:i/>
          <w:iCs/>
          <w:sz w:val="22"/>
          <w:szCs w:val="22"/>
        </w:rPr>
        <w:t>ouncils</w:t>
      </w:r>
    </w:p>
    <w:p w14:paraId="3D3FCC3F" w14:textId="7CA2815B" w:rsidR="009C334D" w:rsidRDefault="00017C8B" w:rsidP="00C52461">
      <w:pPr>
        <w:pStyle w:val="Numberedpara1202"/>
      </w:pPr>
      <w:r w:rsidRPr="002418CF">
        <w:t xml:space="preserve">The table below shows the estimated need for </w:t>
      </w:r>
      <w:r>
        <w:t xml:space="preserve">supported and specialist housing and accommodation for the </w:t>
      </w:r>
      <w:r w:rsidR="009A4F3E">
        <w:t>population groups</w:t>
      </w:r>
      <w:r>
        <w:t xml:space="preserve"> covered by this research in Essex disaggregated by quadrants in Essex co</w:t>
      </w:r>
      <w:r w:rsidR="00043A8C">
        <w:t>vering</w:t>
      </w:r>
      <w:r>
        <w:t xml:space="preserve"> the 12 </w:t>
      </w:r>
      <w:r w:rsidR="00043A8C">
        <w:t>d</w:t>
      </w:r>
      <w:r>
        <w:t xml:space="preserve">istrict, </w:t>
      </w:r>
      <w:r w:rsidR="00043A8C">
        <w:t>b</w:t>
      </w:r>
      <w:r>
        <w:t xml:space="preserve">orough and </w:t>
      </w:r>
      <w:r w:rsidR="00043A8C">
        <w:t>c</w:t>
      </w:r>
      <w:r>
        <w:t xml:space="preserve">ity </w:t>
      </w:r>
      <w:r w:rsidR="00043A8C">
        <w:t>c</w:t>
      </w:r>
      <w:r>
        <w:t xml:space="preserve">ouncils (subject to the guidance in the methodology section above regarding differing time frames for estimated need for different </w:t>
      </w:r>
      <w:r w:rsidR="009A4F3E">
        <w:t>population groups</w:t>
      </w:r>
      <w:r>
        <w:t>).</w:t>
      </w:r>
      <w:r w:rsidR="00C0653F">
        <w:t xml:space="preserve"> </w:t>
      </w:r>
      <w:r w:rsidR="00C0653F" w:rsidRPr="00C0653F">
        <w:t xml:space="preserve">The footnotes under table 1 apply to tables </w:t>
      </w:r>
      <w:r w:rsidR="00C0653F">
        <w:t>14</w:t>
      </w:r>
      <w:r w:rsidR="00C0653F" w:rsidRPr="00C0653F">
        <w:t xml:space="preserve"> – 1</w:t>
      </w:r>
      <w:r w:rsidR="00C0653F">
        <w:t>7</w:t>
      </w:r>
      <w:r w:rsidR="00C0653F" w:rsidRPr="00C0653F">
        <w:t>.</w:t>
      </w:r>
      <w:r w:rsidR="009C334D">
        <w:t xml:space="preserve"> </w:t>
      </w:r>
    </w:p>
    <w:p w14:paraId="63946599" w14:textId="37F7982B" w:rsidR="00A84FC2" w:rsidRDefault="00A84FC2" w:rsidP="00A84FC2">
      <w:pPr>
        <w:pStyle w:val="Caption"/>
      </w:pPr>
      <w:r>
        <w:t xml:space="preserve">Table </w:t>
      </w:r>
      <w:fldSimple w:instr=" SEQ Table \* ARABIC ">
        <w:r w:rsidR="00971C60">
          <w:rPr>
            <w:noProof/>
          </w:rPr>
          <w:t>14</w:t>
        </w:r>
      </w:fldSimple>
      <w:r>
        <w:t xml:space="preserve">: Mid </w:t>
      </w:r>
      <w:r w:rsidR="2106E388">
        <w:t xml:space="preserve">Essex </w:t>
      </w:r>
      <w:r>
        <w:t>quadrant</w:t>
      </w:r>
      <w:r w:rsidR="38CE9BA5">
        <w:t xml:space="preserve"> </w:t>
      </w:r>
      <w:r w:rsidR="38CE9BA5" w:rsidRPr="00C0653F">
        <w:rPr>
          <w:szCs w:val="22"/>
        </w:rPr>
        <w:t>(</w:t>
      </w:r>
      <w:r w:rsidR="70A10339" w:rsidRPr="00E77E29">
        <w:rPr>
          <w:rFonts w:eastAsia="Segoe UI" w:cs="Segoe UI"/>
          <w:color w:val="000000" w:themeColor="text1"/>
          <w:szCs w:val="22"/>
        </w:rPr>
        <w:t>Braintree, Chelmsford and Maldon</w:t>
      </w:r>
      <w:r w:rsidR="70A10339" w:rsidRPr="00C0653F">
        <w:rPr>
          <w:rFonts w:eastAsia="Segoe UI" w:cs="Segoe UI"/>
          <w:iCs w:val="0"/>
          <w:color w:val="333333"/>
          <w:szCs w:val="22"/>
        </w:rPr>
        <w:t>)</w:t>
      </w:r>
      <w:r w:rsidRPr="00C0653F">
        <w:rPr>
          <w:szCs w:val="22"/>
        </w:rPr>
        <w:t xml:space="preserve">: </w:t>
      </w:r>
      <w:r w:rsidRPr="00A233BA">
        <w:t xml:space="preserve">Estimated need for supported and specialist housing and accommodation for the </w:t>
      </w:r>
      <w:r w:rsidR="009A4F3E">
        <w:t>population groups</w:t>
      </w:r>
      <w:r w:rsidRPr="00A233BA">
        <w:t xml:space="preserve"> </w:t>
      </w:r>
      <w:r w:rsidR="00CE3301">
        <w:t xml:space="preserve">covered over </w:t>
      </w:r>
      <w:r w:rsidRPr="00A233BA">
        <w:t>the period to 2044</w:t>
      </w:r>
      <w:r w:rsidR="00C0653F">
        <w:t xml:space="preserve"> (units/dwellings)</w:t>
      </w:r>
    </w:p>
    <w:tbl>
      <w:tblPr>
        <w:tblStyle w:val="GridTable5Dark-Accent4"/>
        <w:tblW w:w="5000" w:type="pct"/>
        <w:tblLook w:val="04A0" w:firstRow="1" w:lastRow="0" w:firstColumn="1" w:lastColumn="0" w:noHBand="0" w:noVBand="1"/>
      </w:tblPr>
      <w:tblGrid>
        <w:gridCol w:w="5300"/>
        <w:gridCol w:w="1277"/>
        <w:gridCol w:w="766"/>
        <w:gridCol w:w="838"/>
        <w:gridCol w:w="835"/>
      </w:tblGrid>
      <w:tr w:rsidR="00A84FC2" w:rsidRPr="00653146" w14:paraId="1F5C5D67" w14:textId="77777777" w:rsidTr="002D00F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2939" w:type="pct"/>
            <w:shd w:val="clear" w:color="auto" w:fill="FBCAD0"/>
            <w:noWrap/>
            <w:hideMark/>
          </w:tcPr>
          <w:p w14:paraId="3249955B" w14:textId="70403128" w:rsidR="00A84FC2" w:rsidRPr="008B3FF3" w:rsidRDefault="009A4F3E" w:rsidP="00DC05B9">
            <w:pPr>
              <w:rPr>
                <w:rFonts w:eastAsia="Times New Roman" w:cs="Segoe UI"/>
                <w:color w:val="000000"/>
              </w:rPr>
            </w:pPr>
            <w:r>
              <w:rPr>
                <w:rFonts w:eastAsia="Times New Roman" w:cs="Segoe UI"/>
                <w:color w:val="000000"/>
              </w:rPr>
              <w:t>Population groups</w:t>
            </w:r>
          </w:p>
        </w:tc>
        <w:tc>
          <w:tcPr>
            <w:tcW w:w="708" w:type="pct"/>
            <w:shd w:val="clear" w:color="auto" w:fill="FBCAD0"/>
            <w:noWrap/>
            <w:hideMark/>
          </w:tcPr>
          <w:p w14:paraId="4BF39D3A"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425" w:type="pct"/>
            <w:shd w:val="clear" w:color="auto" w:fill="FBCAD0"/>
            <w:noWrap/>
            <w:hideMark/>
          </w:tcPr>
          <w:p w14:paraId="5BE38A64"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465" w:type="pct"/>
            <w:shd w:val="clear" w:color="auto" w:fill="FBCAD0"/>
            <w:noWrap/>
            <w:hideMark/>
          </w:tcPr>
          <w:p w14:paraId="434113BE"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463" w:type="pct"/>
            <w:shd w:val="clear" w:color="auto" w:fill="FBCAD0"/>
            <w:noWrap/>
            <w:hideMark/>
          </w:tcPr>
          <w:p w14:paraId="329F2BB4"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8838F1" w:rsidRPr="00653146" w14:paraId="0CC88C13"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70FB34FB" w14:textId="77777777" w:rsidR="00C0653F" w:rsidRDefault="008838F1" w:rsidP="008838F1">
            <w:pPr>
              <w:rPr>
                <w:rFonts w:eastAsia="Times New Roman" w:cs="Segoe UI"/>
                <w:b w:val="0"/>
                <w:bCs w:val="0"/>
                <w:color w:val="000000"/>
              </w:rPr>
            </w:pPr>
            <w:r w:rsidRPr="008B3FF3">
              <w:rPr>
                <w:rFonts w:eastAsia="Times New Roman" w:cs="Segoe UI"/>
                <w:color w:val="000000"/>
              </w:rPr>
              <w:t>People with a learning disability</w:t>
            </w:r>
            <w:r w:rsidR="00C0653F">
              <w:rPr>
                <w:rFonts w:eastAsia="Times New Roman" w:cs="Segoe UI"/>
                <w:color w:val="000000"/>
              </w:rPr>
              <w:t>/people with a</w:t>
            </w:r>
          </w:p>
          <w:p w14:paraId="3577F70F" w14:textId="10D5A521" w:rsidR="00C0653F" w:rsidRPr="00C0653F" w:rsidRDefault="00266D8D" w:rsidP="008838F1">
            <w:pPr>
              <w:rPr>
                <w:rFonts w:eastAsia="Times New Roman" w:cs="Segoe UI"/>
                <w:b w:val="0"/>
                <w:bCs w:val="0"/>
                <w:color w:val="000000"/>
              </w:rPr>
            </w:pPr>
            <w:proofErr w:type="gramStart"/>
            <w:r>
              <w:rPr>
                <w:rFonts w:eastAsia="Times New Roman" w:cs="Segoe UI"/>
                <w:color w:val="000000"/>
              </w:rPr>
              <w:t>l</w:t>
            </w:r>
            <w:r w:rsidR="00C0653F">
              <w:rPr>
                <w:rFonts w:eastAsia="Times New Roman" w:cs="Segoe UI"/>
                <w:color w:val="000000"/>
              </w:rPr>
              <w:t>earning</w:t>
            </w:r>
            <w:proofErr w:type="gramEnd"/>
            <w:r w:rsidR="00C0653F">
              <w:rPr>
                <w:rFonts w:eastAsia="Times New Roman" w:cs="Segoe UI"/>
                <w:color w:val="000000"/>
              </w:rPr>
              <w:t xml:space="preserve"> disability who are autistic</w:t>
            </w:r>
          </w:p>
        </w:tc>
        <w:tc>
          <w:tcPr>
            <w:tcW w:w="708" w:type="pct"/>
            <w:noWrap/>
            <w:vAlign w:val="center"/>
            <w:hideMark/>
          </w:tcPr>
          <w:p w14:paraId="564DCE98"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25" w:type="pct"/>
            <w:noWrap/>
            <w:vAlign w:val="center"/>
            <w:hideMark/>
          </w:tcPr>
          <w:p w14:paraId="01FB7663"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5" w:type="pct"/>
            <w:noWrap/>
            <w:vAlign w:val="center"/>
            <w:hideMark/>
          </w:tcPr>
          <w:p w14:paraId="26F96D49"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3" w:type="pct"/>
            <w:noWrap/>
            <w:vAlign w:val="center"/>
            <w:hideMark/>
          </w:tcPr>
          <w:p w14:paraId="49E261A3"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653146" w14:paraId="0BA59E25"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04B270ED"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Supported housing</w:t>
            </w:r>
          </w:p>
        </w:tc>
        <w:tc>
          <w:tcPr>
            <w:tcW w:w="708" w:type="pct"/>
            <w:noWrap/>
            <w:vAlign w:val="center"/>
          </w:tcPr>
          <w:p w14:paraId="4CA2D42B" w14:textId="53E499AC"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27</w:t>
            </w:r>
          </w:p>
        </w:tc>
        <w:tc>
          <w:tcPr>
            <w:tcW w:w="425" w:type="pct"/>
            <w:noWrap/>
            <w:vAlign w:val="center"/>
          </w:tcPr>
          <w:p w14:paraId="1DB24592" w14:textId="0182DE1A"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54</w:t>
            </w:r>
          </w:p>
        </w:tc>
        <w:tc>
          <w:tcPr>
            <w:tcW w:w="465" w:type="pct"/>
            <w:noWrap/>
            <w:vAlign w:val="center"/>
          </w:tcPr>
          <w:p w14:paraId="5B23C49C" w14:textId="537117CF"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81</w:t>
            </w:r>
          </w:p>
        </w:tc>
        <w:tc>
          <w:tcPr>
            <w:tcW w:w="463" w:type="pct"/>
            <w:noWrap/>
            <w:vAlign w:val="center"/>
          </w:tcPr>
          <w:p w14:paraId="063A74F5" w14:textId="2713BC76"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r w:rsidR="008838F1" w:rsidRPr="00653146" w14:paraId="4D78CCD6"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6BB09B53"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Shared Lives accommodation</w:t>
            </w:r>
          </w:p>
        </w:tc>
        <w:tc>
          <w:tcPr>
            <w:tcW w:w="708" w:type="pct"/>
            <w:noWrap/>
            <w:vAlign w:val="center"/>
          </w:tcPr>
          <w:p w14:paraId="7143AD98" w14:textId="7FBA4C71"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5</w:t>
            </w:r>
          </w:p>
        </w:tc>
        <w:tc>
          <w:tcPr>
            <w:tcW w:w="425" w:type="pct"/>
            <w:noWrap/>
            <w:vAlign w:val="center"/>
          </w:tcPr>
          <w:p w14:paraId="4C679688" w14:textId="6E73071E"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10</w:t>
            </w:r>
          </w:p>
        </w:tc>
        <w:tc>
          <w:tcPr>
            <w:tcW w:w="465" w:type="pct"/>
            <w:noWrap/>
            <w:vAlign w:val="center"/>
          </w:tcPr>
          <w:p w14:paraId="3D06B20D" w14:textId="61E4B143"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16</w:t>
            </w:r>
          </w:p>
        </w:tc>
        <w:tc>
          <w:tcPr>
            <w:tcW w:w="463" w:type="pct"/>
            <w:noWrap/>
            <w:vAlign w:val="center"/>
          </w:tcPr>
          <w:p w14:paraId="44E983F9" w14:textId="1F71EA18"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r w:rsidR="008838F1" w:rsidRPr="00653146" w14:paraId="60A34074"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2E56FE5E" w14:textId="22FB7E85" w:rsidR="008838F1" w:rsidRPr="008B3FF3" w:rsidRDefault="008838F1" w:rsidP="008838F1">
            <w:pPr>
              <w:rPr>
                <w:rFonts w:eastAsia="Times New Roman" w:cs="Segoe UI"/>
                <w:color w:val="000000"/>
              </w:rPr>
            </w:pPr>
            <w:r w:rsidRPr="008B3FF3">
              <w:rPr>
                <w:rFonts w:eastAsia="Times New Roman" w:cs="Segoe UI"/>
                <w:color w:val="000000"/>
              </w:rPr>
              <w:t xml:space="preserve">Vulnerable young people including </w:t>
            </w:r>
            <w:r w:rsidR="00FD3B68">
              <w:rPr>
                <w:rFonts w:eastAsia="Times New Roman" w:cs="Segoe UI"/>
                <w:color w:val="000000"/>
              </w:rPr>
              <w:t>c</w:t>
            </w:r>
            <w:r w:rsidRPr="008B3FF3">
              <w:rPr>
                <w:rFonts w:eastAsia="Times New Roman" w:cs="Segoe UI"/>
                <w:color w:val="000000"/>
              </w:rPr>
              <w:t xml:space="preserve">are leavers </w:t>
            </w:r>
          </w:p>
        </w:tc>
        <w:tc>
          <w:tcPr>
            <w:tcW w:w="708" w:type="pct"/>
            <w:noWrap/>
            <w:vAlign w:val="center"/>
          </w:tcPr>
          <w:p w14:paraId="5A6920B5"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25" w:type="pct"/>
            <w:noWrap/>
            <w:vAlign w:val="center"/>
          </w:tcPr>
          <w:p w14:paraId="0E18A150"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5" w:type="pct"/>
            <w:noWrap/>
            <w:vAlign w:val="center"/>
          </w:tcPr>
          <w:p w14:paraId="61F14091"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3" w:type="pct"/>
            <w:noWrap/>
            <w:vAlign w:val="center"/>
          </w:tcPr>
          <w:p w14:paraId="7F46F7F4"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653146" w14:paraId="0B49BC41"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71EC82DF"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Supported housing</w:t>
            </w:r>
          </w:p>
        </w:tc>
        <w:tc>
          <w:tcPr>
            <w:tcW w:w="708" w:type="pct"/>
            <w:noWrap/>
            <w:vAlign w:val="center"/>
          </w:tcPr>
          <w:p w14:paraId="196591F6" w14:textId="0ED2F552"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21</w:t>
            </w:r>
          </w:p>
        </w:tc>
        <w:tc>
          <w:tcPr>
            <w:tcW w:w="425" w:type="pct"/>
            <w:noWrap/>
            <w:vAlign w:val="center"/>
          </w:tcPr>
          <w:p w14:paraId="689D4209" w14:textId="56D1C1A6"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c>
          <w:tcPr>
            <w:tcW w:w="465" w:type="pct"/>
            <w:noWrap/>
            <w:vAlign w:val="center"/>
          </w:tcPr>
          <w:p w14:paraId="73FB51E5" w14:textId="18E09D7A"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c>
          <w:tcPr>
            <w:tcW w:w="463" w:type="pct"/>
            <w:noWrap/>
            <w:vAlign w:val="center"/>
          </w:tcPr>
          <w:p w14:paraId="0B81BD59" w14:textId="0D23E119"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r w:rsidR="008838F1" w:rsidRPr="00653146" w14:paraId="150F41ED"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26C7B094"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Move on housing</w:t>
            </w:r>
          </w:p>
        </w:tc>
        <w:tc>
          <w:tcPr>
            <w:tcW w:w="708" w:type="pct"/>
            <w:noWrap/>
            <w:vAlign w:val="center"/>
          </w:tcPr>
          <w:p w14:paraId="55CDE2A0" w14:textId="495BB04D"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3</w:t>
            </w:r>
            <w:r w:rsidR="00D959B5">
              <w:rPr>
                <w:rFonts w:cs="Segoe UI"/>
                <w:color w:val="000000"/>
              </w:rPr>
              <w:t>5</w:t>
            </w:r>
          </w:p>
        </w:tc>
        <w:tc>
          <w:tcPr>
            <w:tcW w:w="425" w:type="pct"/>
            <w:noWrap/>
            <w:vAlign w:val="center"/>
          </w:tcPr>
          <w:p w14:paraId="567BEB31" w14:textId="52F20501"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c>
          <w:tcPr>
            <w:tcW w:w="465" w:type="pct"/>
            <w:noWrap/>
            <w:vAlign w:val="center"/>
          </w:tcPr>
          <w:p w14:paraId="6AFA932F" w14:textId="684D697D"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c>
          <w:tcPr>
            <w:tcW w:w="463" w:type="pct"/>
            <w:noWrap/>
            <w:vAlign w:val="center"/>
          </w:tcPr>
          <w:p w14:paraId="29ED70DB" w14:textId="09F9A3E8"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r w:rsidR="008838F1" w:rsidRPr="00653146" w14:paraId="01078091"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0560D5B4" w14:textId="1FFAE1D1" w:rsidR="008838F1" w:rsidRPr="008B3FF3" w:rsidRDefault="008838F1" w:rsidP="008838F1">
            <w:pPr>
              <w:rPr>
                <w:rFonts w:eastAsia="Times New Roman" w:cs="Segoe UI"/>
                <w:color w:val="000000"/>
              </w:rPr>
            </w:pPr>
            <w:r w:rsidRPr="008B3FF3">
              <w:rPr>
                <w:rFonts w:eastAsia="Times New Roman" w:cs="Segoe UI"/>
                <w:color w:val="000000"/>
              </w:rPr>
              <w:t xml:space="preserve">Children in </w:t>
            </w:r>
            <w:r w:rsidR="008E5B4A">
              <w:rPr>
                <w:rFonts w:eastAsia="Times New Roman" w:cs="Segoe UI"/>
                <w:color w:val="000000"/>
              </w:rPr>
              <w:t>C</w:t>
            </w:r>
            <w:r w:rsidRPr="008B3FF3">
              <w:rPr>
                <w:rFonts w:eastAsia="Times New Roman" w:cs="Segoe UI"/>
                <w:color w:val="000000"/>
              </w:rPr>
              <w:t xml:space="preserve">are who need residential care </w:t>
            </w:r>
          </w:p>
        </w:tc>
        <w:tc>
          <w:tcPr>
            <w:tcW w:w="708" w:type="pct"/>
            <w:noWrap/>
            <w:vAlign w:val="center"/>
          </w:tcPr>
          <w:p w14:paraId="6EF2FB22"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25" w:type="pct"/>
            <w:noWrap/>
            <w:vAlign w:val="center"/>
          </w:tcPr>
          <w:p w14:paraId="7A992FA6"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5" w:type="pct"/>
            <w:noWrap/>
            <w:vAlign w:val="center"/>
          </w:tcPr>
          <w:p w14:paraId="61C5ED83"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3" w:type="pct"/>
            <w:noWrap/>
            <w:vAlign w:val="center"/>
          </w:tcPr>
          <w:p w14:paraId="01359E53"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653146" w14:paraId="53023639"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17DBE6D0"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Number of residential care placements required</w:t>
            </w:r>
          </w:p>
        </w:tc>
        <w:tc>
          <w:tcPr>
            <w:tcW w:w="708" w:type="pct"/>
            <w:noWrap/>
            <w:vAlign w:val="center"/>
          </w:tcPr>
          <w:p w14:paraId="6A327803" w14:textId="103BB7C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w:t>
            </w:r>
            <w:r w:rsidR="00C467F1">
              <w:rPr>
                <w:rFonts w:cs="Segoe UI"/>
                <w:color w:val="000000"/>
              </w:rPr>
              <w:t>5</w:t>
            </w:r>
          </w:p>
        </w:tc>
        <w:tc>
          <w:tcPr>
            <w:tcW w:w="425" w:type="pct"/>
            <w:noWrap/>
            <w:vAlign w:val="center"/>
          </w:tcPr>
          <w:p w14:paraId="2D32F05B" w14:textId="5027728C"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c>
          <w:tcPr>
            <w:tcW w:w="465" w:type="pct"/>
            <w:noWrap/>
            <w:vAlign w:val="center"/>
          </w:tcPr>
          <w:p w14:paraId="163BAC60" w14:textId="1AF78914"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c>
          <w:tcPr>
            <w:tcW w:w="463" w:type="pct"/>
            <w:noWrap/>
            <w:vAlign w:val="center"/>
          </w:tcPr>
          <w:p w14:paraId="0A50A623" w14:textId="681EC1D0"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r w:rsidR="008838F1" w:rsidRPr="00653146" w14:paraId="0EE0487E"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16E71AAD" w14:textId="3F1DAF9D" w:rsidR="008838F1" w:rsidRPr="008B3FF3" w:rsidRDefault="009B37D9" w:rsidP="008838F1">
            <w:pPr>
              <w:rPr>
                <w:rFonts w:eastAsia="Times New Roman" w:cs="Segoe UI"/>
                <w:color w:val="000000"/>
              </w:rPr>
            </w:pPr>
            <w:r>
              <w:rPr>
                <w:rFonts w:eastAsia="Times New Roman" w:cs="Segoe UI"/>
                <w:color w:val="000000"/>
              </w:rPr>
              <w:t xml:space="preserve">People with mental health needs </w:t>
            </w:r>
          </w:p>
        </w:tc>
        <w:tc>
          <w:tcPr>
            <w:tcW w:w="708" w:type="pct"/>
            <w:noWrap/>
            <w:vAlign w:val="center"/>
          </w:tcPr>
          <w:p w14:paraId="3AF71CE4"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25" w:type="pct"/>
            <w:noWrap/>
            <w:vAlign w:val="center"/>
          </w:tcPr>
          <w:p w14:paraId="351C1997"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5" w:type="pct"/>
            <w:noWrap/>
            <w:vAlign w:val="center"/>
          </w:tcPr>
          <w:p w14:paraId="120E89A1"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3" w:type="pct"/>
            <w:noWrap/>
            <w:vAlign w:val="center"/>
          </w:tcPr>
          <w:p w14:paraId="52C29BCF"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653146" w14:paraId="5FEE9DBE"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4D49B9A7"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Supported housing</w:t>
            </w:r>
          </w:p>
        </w:tc>
        <w:tc>
          <w:tcPr>
            <w:tcW w:w="708" w:type="pct"/>
            <w:noWrap/>
            <w:vAlign w:val="center"/>
          </w:tcPr>
          <w:p w14:paraId="20641822" w14:textId="6A5CEFFB"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7</w:t>
            </w:r>
          </w:p>
        </w:tc>
        <w:tc>
          <w:tcPr>
            <w:tcW w:w="425" w:type="pct"/>
            <w:noWrap/>
            <w:vAlign w:val="center"/>
          </w:tcPr>
          <w:p w14:paraId="3AFE895F" w14:textId="6B54EFE4"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15</w:t>
            </w:r>
          </w:p>
        </w:tc>
        <w:tc>
          <w:tcPr>
            <w:tcW w:w="465" w:type="pct"/>
            <w:noWrap/>
            <w:vAlign w:val="center"/>
          </w:tcPr>
          <w:p w14:paraId="51E8E41E" w14:textId="45147D7B"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22</w:t>
            </w:r>
          </w:p>
        </w:tc>
        <w:tc>
          <w:tcPr>
            <w:tcW w:w="463" w:type="pct"/>
            <w:noWrap/>
            <w:vAlign w:val="center"/>
          </w:tcPr>
          <w:p w14:paraId="6E842E3C" w14:textId="3A22D823"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r w:rsidR="008838F1" w:rsidRPr="00653146" w14:paraId="461C342F"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60267C3B"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Move on housing</w:t>
            </w:r>
          </w:p>
        </w:tc>
        <w:tc>
          <w:tcPr>
            <w:tcW w:w="708" w:type="pct"/>
            <w:noWrap/>
            <w:vAlign w:val="center"/>
          </w:tcPr>
          <w:p w14:paraId="3F78C717" w14:textId="7F74A66C" w:rsidR="008838F1" w:rsidRPr="008838F1" w:rsidRDefault="003F3056"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24</w:t>
            </w:r>
          </w:p>
        </w:tc>
        <w:tc>
          <w:tcPr>
            <w:tcW w:w="425" w:type="pct"/>
            <w:noWrap/>
            <w:vAlign w:val="center"/>
          </w:tcPr>
          <w:p w14:paraId="177A872A" w14:textId="22710A86"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c>
          <w:tcPr>
            <w:tcW w:w="465" w:type="pct"/>
            <w:noWrap/>
            <w:vAlign w:val="center"/>
          </w:tcPr>
          <w:p w14:paraId="52A00683" w14:textId="4AF9193E"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c>
          <w:tcPr>
            <w:tcW w:w="463" w:type="pct"/>
            <w:noWrap/>
            <w:vAlign w:val="center"/>
          </w:tcPr>
          <w:p w14:paraId="6026A887" w14:textId="29000584"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r w:rsidR="008838F1" w:rsidRPr="00653146" w14:paraId="7BA8EA6C"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hideMark/>
          </w:tcPr>
          <w:p w14:paraId="430AD38E" w14:textId="77777777" w:rsidR="008838F1" w:rsidRPr="008B3FF3" w:rsidRDefault="008838F1" w:rsidP="008838F1">
            <w:pPr>
              <w:rPr>
                <w:rFonts w:eastAsia="Times New Roman" w:cs="Segoe UI"/>
                <w:color w:val="000000"/>
              </w:rPr>
            </w:pPr>
            <w:r w:rsidRPr="008B3FF3">
              <w:rPr>
                <w:rFonts w:eastAsia="Times New Roman" w:cs="Segoe UI"/>
                <w:color w:val="000000"/>
              </w:rPr>
              <w:t xml:space="preserve">People with a physical/sensory disability, including wheelchair users and people with other long-term conditions </w:t>
            </w:r>
          </w:p>
        </w:tc>
        <w:tc>
          <w:tcPr>
            <w:tcW w:w="708" w:type="pct"/>
            <w:noWrap/>
            <w:vAlign w:val="center"/>
          </w:tcPr>
          <w:p w14:paraId="1162B852"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25" w:type="pct"/>
            <w:noWrap/>
            <w:vAlign w:val="center"/>
          </w:tcPr>
          <w:p w14:paraId="1345CB14"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5" w:type="pct"/>
            <w:noWrap/>
            <w:vAlign w:val="center"/>
          </w:tcPr>
          <w:p w14:paraId="778C74F6"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3" w:type="pct"/>
            <w:noWrap/>
            <w:vAlign w:val="center"/>
          </w:tcPr>
          <w:p w14:paraId="626FF222"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653146" w14:paraId="3D13F661"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1A363CE7"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 xml:space="preserve">Fully wheelchair accessible housing </w:t>
            </w:r>
          </w:p>
        </w:tc>
        <w:tc>
          <w:tcPr>
            <w:tcW w:w="708" w:type="pct"/>
            <w:noWrap/>
            <w:vAlign w:val="center"/>
          </w:tcPr>
          <w:p w14:paraId="2DCB3393" w14:textId="51555B3B"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565</w:t>
            </w:r>
          </w:p>
        </w:tc>
        <w:tc>
          <w:tcPr>
            <w:tcW w:w="425" w:type="pct"/>
            <w:noWrap/>
            <w:vAlign w:val="center"/>
          </w:tcPr>
          <w:p w14:paraId="67865715" w14:textId="72C4E8D1"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597</w:t>
            </w:r>
          </w:p>
        </w:tc>
        <w:tc>
          <w:tcPr>
            <w:tcW w:w="465" w:type="pct"/>
            <w:noWrap/>
            <w:vAlign w:val="center"/>
          </w:tcPr>
          <w:p w14:paraId="27C7A1D0" w14:textId="23536910"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620</w:t>
            </w:r>
          </w:p>
        </w:tc>
        <w:tc>
          <w:tcPr>
            <w:tcW w:w="463" w:type="pct"/>
            <w:noWrap/>
            <w:vAlign w:val="center"/>
          </w:tcPr>
          <w:p w14:paraId="30977298" w14:textId="58FE2401"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647</w:t>
            </w:r>
          </w:p>
        </w:tc>
      </w:tr>
      <w:tr w:rsidR="008838F1" w:rsidRPr="00653146" w14:paraId="6C3301F3"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41DFB3D1"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Supported housing</w:t>
            </w:r>
          </w:p>
        </w:tc>
        <w:tc>
          <w:tcPr>
            <w:tcW w:w="708" w:type="pct"/>
            <w:noWrap/>
            <w:vAlign w:val="center"/>
          </w:tcPr>
          <w:p w14:paraId="3E0224D4" w14:textId="3CA355C2"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12</w:t>
            </w:r>
          </w:p>
        </w:tc>
        <w:tc>
          <w:tcPr>
            <w:tcW w:w="425" w:type="pct"/>
            <w:noWrap/>
            <w:vAlign w:val="center"/>
          </w:tcPr>
          <w:p w14:paraId="734BB2ED" w14:textId="4C15F3BB"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23</w:t>
            </w:r>
          </w:p>
        </w:tc>
        <w:tc>
          <w:tcPr>
            <w:tcW w:w="465" w:type="pct"/>
            <w:noWrap/>
            <w:vAlign w:val="center"/>
          </w:tcPr>
          <w:p w14:paraId="3A1C2D1A" w14:textId="4A2D5B2D"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35</w:t>
            </w:r>
          </w:p>
        </w:tc>
        <w:tc>
          <w:tcPr>
            <w:tcW w:w="463" w:type="pct"/>
            <w:noWrap/>
            <w:vAlign w:val="center"/>
          </w:tcPr>
          <w:p w14:paraId="65FB13C9" w14:textId="7A8A82AE"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r w:rsidR="008838F1" w:rsidRPr="00653146" w14:paraId="7BC85294"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7BDEB1BF" w14:textId="77777777" w:rsidR="008838F1" w:rsidRPr="008B3FF3" w:rsidRDefault="008838F1" w:rsidP="008838F1">
            <w:pPr>
              <w:rPr>
                <w:rFonts w:eastAsia="Times New Roman" w:cs="Segoe UI"/>
                <w:color w:val="000000"/>
              </w:rPr>
            </w:pPr>
            <w:r w:rsidRPr="008B3FF3">
              <w:rPr>
                <w:rFonts w:eastAsia="Times New Roman" w:cs="Segoe UI"/>
                <w:color w:val="000000"/>
              </w:rPr>
              <w:t>Victims, survivors and perpetrators of domestic abuse</w:t>
            </w:r>
          </w:p>
        </w:tc>
        <w:tc>
          <w:tcPr>
            <w:tcW w:w="708" w:type="pct"/>
            <w:noWrap/>
            <w:vAlign w:val="center"/>
          </w:tcPr>
          <w:p w14:paraId="2955F0F0"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25" w:type="pct"/>
            <w:noWrap/>
            <w:vAlign w:val="center"/>
          </w:tcPr>
          <w:p w14:paraId="6108E71A"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5" w:type="pct"/>
            <w:noWrap/>
            <w:vAlign w:val="center"/>
          </w:tcPr>
          <w:p w14:paraId="2D96A7F7"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3" w:type="pct"/>
            <w:noWrap/>
            <w:vAlign w:val="center"/>
          </w:tcPr>
          <w:p w14:paraId="07B66834"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653146" w14:paraId="573B77F8"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4F14E0BD" w14:textId="3025C8D8" w:rsidR="008838F1" w:rsidRPr="008B3FF3" w:rsidRDefault="008838F1" w:rsidP="008838F1">
            <w:pPr>
              <w:rPr>
                <w:rFonts w:eastAsia="Times New Roman" w:cs="Segoe UI"/>
                <w:b w:val="0"/>
                <w:color w:val="000000"/>
              </w:rPr>
            </w:pPr>
            <w:r w:rsidRPr="008B3FF3">
              <w:rPr>
                <w:rFonts w:eastAsia="Times New Roman" w:cs="Segoe UI"/>
                <w:b w:val="0"/>
                <w:color w:val="000000"/>
              </w:rPr>
              <w:t>Safe accommodation</w:t>
            </w:r>
            <w:r w:rsidR="00C0653F">
              <w:rPr>
                <w:rFonts w:eastAsia="Times New Roman" w:cs="Segoe UI"/>
                <w:b w:val="0"/>
                <w:color w:val="000000"/>
              </w:rPr>
              <w:t xml:space="preserve"> (Estimates shown at county level)</w:t>
            </w:r>
          </w:p>
        </w:tc>
        <w:tc>
          <w:tcPr>
            <w:tcW w:w="708" w:type="pct"/>
            <w:noWrap/>
            <w:vAlign w:val="center"/>
          </w:tcPr>
          <w:p w14:paraId="6EFE9EEE" w14:textId="283AA495" w:rsidR="008838F1" w:rsidRPr="008838F1" w:rsidRDefault="00C0653F"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425" w:type="pct"/>
            <w:noWrap/>
            <w:vAlign w:val="center"/>
          </w:tcPr>
          <w:p w14:paraId="3923FC5C" w14:textId="043B9543" w:rsidR="008838F1" w:rsidRPr="008838F1" w:rsidRDefault="00C0653F"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465" w:type="pct"/>
            <w:noWrap/>
            <w:vAlign w:val="center"/>
          </w:tcPr>
          <w:p w14:paraId="34951E7A" w14:textId="725CBEAF" w:rsidR="008838F1" w:rsidRPr="008838F1" w:rsidRDefault="00C0653F"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463" w:type="pct"/>
            <w:noWrap/>
            <w:vAlign w:val="center"/>
          </w:tcPr>
          <w:p w14:paraId="57BF0BFB" w14:textId="6B0C2CAB" w:rsidR="008838F1" w:rsidRPr="008838F1" w:rsidRDefault="00C0653F"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8838F1" w:rsidRPr="00653146" w14:paraId="19BFF2DA"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1F76527E" w14:textId="77777777" w:rsidR="008838F1" w:rsidRPr="008B3FF3" w:rsidRDefault="008838F1" w:rsidP="008838F1">
            <w:pPr>
              <w:rPr>
                <w:rFonts w:eastAsia="Times New Roman" w:cs="Segoe UI"/>
                <w:color w:val="000000"/>
              </w:rPr>
            </w:pPr>
            <w:r w:rsidRPr="008B3FF3">
              <w:rPr>
                <w:rFonts w:eastAsia="Times New Roman" w:cs="Segoe UI"/>
                <w:color w:val="000000"/>
              </w:rPr>
              <w:t xml:space="preserve">Older people </w:t>
            </w:r>
          </w:p>
        </w:tc>
        <w:tc>
          <w:tcPr>
            <w:tcW w:w="708" w:type="pct"/>
            <w:noWrap/>
            <w:vAlign w:val="center"/>
          </w:tcPr>
          <w:p w14:paraId="194766BF"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25" w:type="pct"/>
            <w:noWrap/>
            <w:vAlign w:val="center"/>
          </w:tcPr>
          <w:p w14:paraId="633D5EFD"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5" w:type="pct"/>
            <w:noWrap/>
            <w:vAlign w:val="center"/>
          </w:tcPr>
          <w:p w14:paraId="4471F331"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3" w:type="pct"/>
            <w:noWrap/>
            <w:vAlign w:val="center"/>
          </w:tcPr>
          <w:p w14:paraId="628B6C20"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653146" w14:paraId="1BAE30FB"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73D445E5"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Retirement/sheltered housing (units)</w:t>
            </w:r>
          </w:p>
        </w:tc>
        <w:tc>
          <w:tcPr>
            <w:tcW w:w="708" w:type="pct"/>
            <w:noWrap/>
            <w:vAlign w:val="center"/>
          </w:tcPr>
          <w:p w14:paraId="318A64F1" w14:textId="794D92FD"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1,360</w:t>
            </w:r>
          </w:p>
        </w:tc>
        <w:tc>
          <w:tcPr>
            <w:tcW w:w="425" w:type="pct"/>
            <w:noWrap/>
            <w:vAlign w:val="center"/>
          </w:tcPr>
          <w:p w14:paraId="254F4A0B" w14:textId="79A22970"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2,281</w:t>
            </w:r>
          </w:p>
        </w:tc>
        <w:tc>
          <w:tcPr>
            <w:tcW w:w="465" w:type="pct"/>
            <w:noWrap/>
            <w:vAlign w:val="center"/>
          </w:tcPr>
          <w:p w14:paraId="6DD84F53" w14:textId="2EB8477A"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3,192</w:t>
            </w:r>
          </w:p>
        </w:tc>
        <w:tc>
          <w:tcPr>
            <w:tcW w:w="463" w:type="pct"/>
            <w:noWrap/>
            <w:vAlign w:val="center"/>
          </w:tcPr>
          <w:p w14:paraId="1E68205C" w14:textId="481334DE"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4,069</w:t>
            </w:r>
          </w:p>
        </w:tc>
      </w:tr>
      <w:tr w:rsidR="00E3037D" w:rsidRPr="00653146" w14:paraId="60385491" w14:textId="77777777" w:rsidTr="003B0BC4">
        <w:trPr>
          <w:trHeight w:val="20"/>
        </w:trPr>
        <w:tc>
          <w:tcPr>
            <w:cnfStyle w:val="001000000000" w:firstRow="0" w:lastRow="0" w:firstColumn="1" w:lastColumn="0" w:oddVBand="0" w:evenVBand="0" w:oddHBand="0" w:evenHBand="0" w:firstRowFirstColumn="0" w:firstRowLastColumn="0" w:lastRowFirstColumn="0" w:lastRowLastColumn="0"/>
            <w:tcW w:w="2939" w:type="pct"/>
            <w:noWrap/>
            <w:vAlign w:val="center"/>
          </w:tcPr>
          <w:p w14:paraId="7639C75D" w14:textId="192B7A80" w:rsidR="00E3037D" w:rsidRPr="008B3FF3" w:rsidRDefault="00E3037D" w:rsidP="00E3037D">
            <w:pPr>
              <w:rPr>
                <w:rFonts w:eastAsia="Times New Roman" w:cs="Segoe UI"/>
                <w:color w:val="000000"/>
              </w:rPr>
            </w:pPr>
            <w:r w:rsidRPr="00A020FF">
              <w:rPr>
                <w:rFonts w:cs="Segoe UI"/>
                <w:b w:val="0"/>
                <w:bCs w:val="0"/>
                <w:i/>
                <w:iCs/>
                <w:color w:val="000000" w:themeColor="text1"/>
              </w:rPr>
              <w:t>Market housing</w:t>
            </w:r>
          </w:p>
        </w:tc>
        <w:tc>
          <w:tcPr>
            <w:tcW w:w="708" w:type="pct"/>
            <w:noWrap/>
            <w:vAlign w:val="bottom"/>
          </w:tcPr>
          <w:p w14:paraId="21A23D9D" w14:textId="340747C2" w:rsidR="00E3037D" w:rsidRPr="008838F1" w:rsidRDefault="00E3037D" w:rsidP="00E3037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1,044</w:t>
            </w:r>
          </w:p>
        </w:tc>
        <w:tc>
          <w:tcPr>
            <w:tcW w:w="425" w:type="pct"/>
            <w:noWrap/>
            <w:vAlign w:val="bottom"/>
          </w:tcPr>
          <w:p w14:paraId="68226934" w14:textId="1658AD5A" w:rsidR="00E3037D" w:rsidRPr="008838F1" w:rsidRDefault="00E3037D" w:rsidP="00E3037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1,561</w:t>
            </w:r>
          </w:p>
        </w:tc>
        <w:tc>
          <w:tcPr>
            <w:tcW w:w="465" w:type="pct"/>
            <w:noWrap/>
            <w:vAlign w:val="bottom"/>
          </w:tcPr>
          <w:p w14:paraId="0B2AE070" w14:textId="62FF214C" w:rsidR="00E3037D" w:rsidRPr="008838F1" w:rsidRDefault="00E3037D" w:rsidP="00E3037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2,185</w:t>
            </w:r>
          </w:p>
        </w:tc>
        <w:tc>
          <w:tcPr>
            <w:tcW w:w="463" w:type="pct"/>
            <w:noWrap/>
            <w:vAlign w:val="bottom"/>
          </w:tcPr>
          <w:p w14:paraId="06F0D56C" w14:textId="70AD4503" w:rsidR="00E3037D" w:rsidRPr="008838F1" w:rsidRDefault="00E3037D" w:rsidP="00E3037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2,786</w:t>
            </w:r>
          </w:p>
        </w:tc>
      </w:tr>
      <w:tr w:rsidR="00E3037D" w:rsidRPr="00653146" w14:paraId="786D2281" w14:textId="77777777" w:rsidTr="003B0BC4">
        <w:trPr>
          <w:trHeight w:val="20"/>
        </w:trPr>
        <w:tc>
          <w:tcPr>
            <w:cnfStyle w:val="001000000000" w:firstRow="0" w:lastRow="0" w:firstColumn="1" w:lastColumn="0" w:oddVBand="0" w:evenVBand="0" w:oddHBand="0" w:evenHBand="0" w:firstRowFirstColumn="0" w:firstRowLastColumn="0" w:lastRowFirstColumn="0" w:lastRowLastColumn="0"/>
            <w:tcW w:w="2939" w:type="pct"/>
            <w:noWrap/>
            <w:vAlign w:val="center"/>
          </w:tcPr>
          <w:p w14:paraId="31B9082E" w14:textId="423D6D37" w:rsidR="00E3037D" w:rsidRPr="008B3FF3" w:rsidRDefault="00E3037D" w:rsidP="00E3037D">
            <w:pPr>
              <w:rPr>
                <w:rFonts w:eastAsia="Times New Roman" w:cs="Segoe UI"/>
                <w:color w:val="000000"/>
              </w:rPr>
            </w:pPr>
            <w:r w:rsidRPr="00A020FF">
              <w:rPr>
                <w:rFonts w:cs="Segoe UI"/>
                <w:b w:val="0"/>
                <w:bCs w:val="0"/>
                <w:i/>
                <w:iCs/>
                <w:color w:val="000000" w:themeColor="text1"/>
              </w:rPr>
              <w:t>Affordable/social housing</w:t>
            </w:r>
          </w:p>
        </w:tc>
        <w:tc>
          <w:tcPr>
            <w:tcW w:w="708" w:type="pct"/>
            <w:noWrap/>
            <w:vAlign w:val="bottom"/>
          </w:tcPr>
          <w:p w14:paraId="227B8FC6" w14:textId="4993AAD3" w:rsidR="00E3037D" w:rsidRPr="008838F1" w:rsidRDefault="00E3037D" w:rsidP="00E3037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316</w:t>
            </w:r>
          </w:p>
        </w:tc>
        <w:tc>
          <w:tcPr>
            <w:tcW w:w="425" w:type="pct"/>
            <w:noWrap/>
            <w:vAlign w:val="bottom"/>
          </w:tcPr>
          <w:p w14:paraId="79476835" w14:textId="410D444F" w:rsidR="00E3037D" w:rsidRPr="008838F1" w:rsidRDefault="00E3037D" w:rsidP="00E3037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720</w:t>
            </w:r>
          </w:p>
        </w:tc>
        <w:tc>
          <w:tcPr>
            <w:tcW w:w="465" w:type="pct"/>
            <w:noWrap/>
            <w:vAlign w:val="bottom"/>
          </w:tcPr>
          <w:p w14:paraId="4375ABD2" w14:textId="35025481" w:rsidR="00E3037D" w:rsidRPr="008838F1" w:rsidRDefault="00E3037D" w:rsidP="00E3037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1,006</w:t>
            </w:r>
          </w:p>
        </w:tc>
        <w:tc>
          <w:tcPr>
            <w:tcW w:w="463" w:type="pct"/>
            <w:noWrap/>
            <w:vAlign w:val="bottom"/>
          </w:tcPr>
          <w:p w14:paraId="144D66CA" w14:textId="3570AF7B" w:rsidR="00E3037D" w:rsidRPr="008838F1" w:rsidRDefault="00E3037D" w:rsidP="00E3037D">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1,282</w:t>
            </w:r>
          </w:p>
        </w:tc>
      </w:tr>
      <w:tr w:rsidR="008838F1" w:rsidRPr="00653146" w14:paraId="7C88C3F8"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0499D292"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Extra care housing (units)</w:t>
            </w:r>
          </w:p>
        </w:tc>
        <w:tc>
          <w:tcPr>
            <w:tcW w:w="708" w:type="pct"/>
            <w:noWrap/>
            <w:vAlign w:val="center"/>
          </w:tcPr>
          <w:p w14:paraId="1C2FE629" w14:textId="6610ECF5"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936</w:t>
            </w:r>
          </w:p>
        </w:tc>
        <w:tc>
          <w:tcPr>
            <w:tcW w:w="425" w:type="pct"/>
            <w:noWrap/>
            <w:vAlign w:val="center"/>
          </w:tcPr>
          <w:p w14:paraId="749D726E" w14:textId="0EBD3901"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1,423</w:t>
            </w:r>
          </w:p>
        </w:tc>
        <w:tc>
          <w:tcPr>
            <w:tcW w:w="465" w:type="pct"/>
            <w:noWrap/>
            <w:vAlign w:val="center"/>
          </w:tcPr>
          <w:p w14:paraId="573BE75C" w14:textId="2438D9D5"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1,905</w:t>
            </w:r>
          </w:p>
        </w:tc>
        <w:tc>
          <w:tcPr>
            <w:tcW w:w="463" w:type="pct"/>
            <w:noWrap/>
            <w:vAlign w:val="center"/>
          </w:tcPr>
          <w:p w14:paraId="3027A8F0" w14:textId="69F36720"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2,370</w:t>
            </w:r>
          </w:p>
        </w:tc>
      </w:tr>
      <w:tr w:rsidR="00377739" w:rsidRPr="00653146" w14:paraId="5CD12696" w14:textId="77777777" w:rsidTr="002642E1">
        <w:trPr>
          <w:trHeight w:val="20"/>
        </w:trPr>
        <w:tc>
          <w:tcPr>
            <w:cnfStyle w:val="001000000000" w:firstRow="0" w:lastRow="0" w:firstColumn="1" w:lastColumn="0" w:oddVBand="0" w:evenVBand="0" w:oddHBand="0" w:evenHBand="0" w:firstRowFirstColumn="0" w:firstRowLastColumn="0" w:lastRowFirstColumn="0" w:lastRowLastColumn="0"/>
            <w:tcW w:w="2939" w:type="pct"/>
            <w:noWrap/>
            <w:vAlign w:val="center"/>
          </w:tcPr>
          <w:p w14:paraId="5B9D532F" w14:textId="6D6961F2" w:rsidR="00377739" w:rsidRPr="008B3FF3" w:rsidRDefault="00377739" w:rsidP="00377739">
            <w:pPr>
              <w:rPr>
                <w:rFonts w:eastAsia="Times New Roman" w:cs="Segoe UI"/>
                <w:color w:val="000000"/>
              </w:rPr>
            </w:pPr>
            <w:r w:rsidRPr="00A020FF">
              <w:rPr>
                <w:rFonts w:cs="Segoe UI"/>
                <w:b w:val="0"/>
                <w:bCs w:val="0"/>
                <w:i/>
                <w:iCs/>
                <w:color w:val="000000" w:themeColor="text1"/>
              </w:rPr>
              <w:t>Market housing</w:t>
            </w:r>
          </w:p>
        </w:tc>
        <w:tc>
          <w:tcPr>
            <w:tcW w:w="708" w:type="pct"/>
            <w:noWrap/>
            <w:vAlign w:val="bottom"/>
          </w:tcPr>
          <w:p w14:paraId="3D8D0A0A" w14:textId="7EDF6A69" w:rsidR="00377739" w:rsidRPr="008838F1" w:rsidRDefault="00377739" w:rsidP="0037773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623</w:t>
            </w:r>
          </w:p>
        </w:tc>
        <w:tc>
          <w:tcPr>
            <w:tcW w:w="425" w:type="pct"/>
            <w:noWrap/>
            <w:vAlign w:val="bottom"/>
          </w:tcPr>
          <w:p w14:paraId="66C704E9" w14:textId="5C0234C1" w:rsidR="00377739" w:rsidRPr="008838F1" w:rsidRDefault="00377739" w:rsidP="0037773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902</w:t>
            </w:r>
          </w:p>
        </w:tc>
        <w:tc>
          <w:tcPr>
            <w:tcW w:w="465" w:type="pct"/>
            <w:noWrap/>
            <w:vAlign w:val="bottom"/>
          </w:tcPr>
          <w:p w14:paraId="7C145255" w14:textId="5BAEBEA2" w:rsidR="00377739" w:rsidRPr="008838F1" w:rsidRDefault="00377739" w:rsidP="0037773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1,208</w:t>
            </w:r>
          </w:p>
        </w:tc>
        <w:tc>
          <w:tcPr>
            <w:tcW w:w="463" w:type="pct"/>
            <w:noWrap/>
            <w:vAlign w:val="bottom"/>
          </w:tcPr>
          <w:p w14:paraId="32A7721A" w14:textId="59D4239E" w:rsidR="00377739" w:rsidRPr="008838F1" w:rsidRDefault="00377739" w:rsidP="0037773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1,503</w:t>
            </w:r>
          </w:p>
        </w:tc>
      </w:tr>
      <w:tr w:rsidR="00377739" w:rsidRPr="00653146" w14:paraId="18CB367C" w14:textId="77777777" w:rsidTr="002642E1">
        <w:trPr>
          <w:trHeight w:val="20"/>
        </w:trPr>
        <w:tc>
          <w:tcPr>
            <w:cnfStyle w:val="001000000000" w:firstRow="0" w:lastRow="0" w:firstColumn="1" w:lastColumn="0" w:oddVBand="0" w:evenVBand="0" w:oddHBand="0" w:evenHBand="0" w:firstRowFirstColumn="0" w:firstRowLastColumn="0" w:lastRowFirstColumn="0" w:lastRowLastColumn="0"/>
            <w:tcW w:w="2939" w:type="pct"/>
            <w:noWrap/>
            <w:vAlign w:val="center"/>
          </w:tcPr>
          <w:p w14:paraId="7DCD5AD0" w14:textId="3A674B47" w:rsidR="00377739" w:rsidRPr="008B3FF3" w:rsidRDefault="00377739" w:rsidP="00377739">
            <w:pPr>
              <w:rPr>
                <w:rFonts w:eastAsia="Times New Roman" w:cs="Segoe UI"/>
                <w:color w:val="000000"/>
              </w:rPr>
            </w:pPr>
            <w:r w:rsidRPr="00A020FF">
              <w:rPr>
                <w:rFonts w:cs="Segoe UI"/>
                <w:b w:val="0"/>
                <w:bCs w:val="0"/>
                <w:i/>
                <w:iCs/>
                <w:color w:val="000000" w:themeColor="text1"/>
              </w:rPr>
              <w:t>Affordable/social housing</w:t>
            </w:r>
          </w:p>
        </w:tc>
        <w:tc>
          <w:tcPr>
            <w:tcW w:w="708" w:type="pct"/>
            <w:noWrap/>
            <w:vAlign w:val="bottom"/>
          </w:tcPr>
          <w:p w14:paraId="4A21C629" w14:textId="27BFA555" w:rsidR="00377739" w:rsidRPr="008838F1" w:rsidRDefault="00377739" w:rsidP="0037773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313</w:t>
            </w:r>
          </w:p>
        </w:tc>
        <w:tc>
          <w:tcPr>
            <w:tcW w:w="425" w:type="pct"/>
            <w:noWrap/>
            <w:vAlign w:val="bottom"/>
          </w:tcPr>
          <w:p w14:paraId="0CBC029E" w14:textId="7E366CBE" w:rsidR="00377739" w:rsidRPr="008838F1" w:rsidRDefault="00377739" w:rsidP="0037773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521</w:t>
            </w:r>
          </w:p>
        </w:tc>
        <w:tc>
          <w:tcPr>
            <w:tcW w:w="465" w:type="pct"/>
            <w:noWrap/>
            <w:vAlign w:val="bottom"/>
          </w:tcPr>
          <w:p w14:paraId="23BD1435" w14:textId="08F69E14" w:rsidR="00377739" w:rsidRPr="008838F1" w:rsidRDefault="00377739" w:rsidP="0037773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697</w:t>
            </w:r>
          </w:p>
        </w:tc>
        <w:tc>
          <w:tcPr>
            <w:tcW w:w="463" w:type="pct"/>
            <w:noWrap/>
            <w:vAlign w:val="bottom"/>
          </w:tcPr>
          <w:p w14:paraId="27BD008F" w14:textId="781B0BDA" w:rsidR="00377739" w:rsidRPr="008838F1" w:rsidRDefault="00377739" w:rsidP="0037773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867</w:t>
            </w:r>
          </w:p>
        </w:tc>
      </w:tr>
      <w:tr w:rsidR="008838F1" w:rsidRPr="00653146" w14:paraId="4702D5E5"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25D2F78F"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Residential care home beds</w:t>
            </w:r>
          </w:p>
        </w:tc>
        <w:tc>
          <w:tcPr>
            <w:tcW w:w="708" w:type="pct"/>
            <w:noWrap/>
            <w:vAlign w:val="center"/>
          </w:tcPr>
          <w:p w14:paraId="296FE32C" w14:textId="73CAF726"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-103</w:t>
            </w:r>
          </w:p>
        </w:tc>
        <w:tc>
          <w:tcPr>
            <w:tcW w:w="425" w:type="pct"/>
            <w:noWrap/>
            <w:vAlign w:val="center"/>
          </w:tcPr>
          <w:p w14:paraId="446AC7A1" w14:textId="799D3258"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179</w:t>
            </w:r>
          </w:p>
        </w:tc>
        <w:tc>
          <w:tcPr>
            <w:tcW w:w="465" w:type="pct"/>
            <w:noWrap/>
            <w:vAlign w:val="center"/>
          </w:tcPr>
          <w:p w14:paraId="4F79519D" w14:textId="2D9A4C7E"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253</w:t>
            </w:r>
          </w:p>
        </w:tc>
        <w:tc>
          <w:tcPr>
            <w:tcW w:w="463" w:type="pct"/>
            <w:noWrap/>
            <w:vAlign w:val="center"/>
          </w:tcPr>
          <w:p w14:paraId="7C3CE3FA" w14:textId="1322C816"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338</w:t>
            </w:r>
          </w:p>
        </w:tc>
      </w:tr>
      <w:tr w:rsidR="008838F1" w:rsidRPr="00653146" w14:paraId="65EBB800"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52D49792"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Nursing care home beds</w:t>
            </w:r>
          </w:p>
        </w:tc>
        <w:tc>
          <w:tcPr>
            <w:tcW w:w="708" w:type="pct"/>
            <w:noWrap/>
            <w:vAlign w:val="center"/>
          </w:tcPr>
          <w:p w14:paraId="40C78CAA" w14:textId="3E96B78C"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139</w:t>
            </w:r>
          </w:p>
        </w:tc>
        <w:tc>
          <w:tcPr>
            <w:tcW w:w="425" w:type="pct"/>
            <w:noWrap/>
            <w:vAlign w:val="center"/>
          </w:tcPr>
          <w:p w14:paraId="426C1A51" w14:textId="6D43843E"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425</w:t>
            </w:r>
          </w:p>
        </w:tc>
        <w:tc>
          <w:tcPr>
            <w:tcW w:w="465" w:type="pct"/>
            <w:noWrap/>
            <w:vAlign w:val="center"/>
          </w:tcPr>
          <w:p w14:paraId="483A76FB" w14:textId="5C4D3E6D"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635</w:t>
            </w:r>
          </w:p>
        </w:tc>
        <w:tc>
          <w:tcPr>
            <w:tcW w:w="463" w:type="pct"/>
            <w:noWrap/>
            <w:vAlign w:val="center"/>
          </w:tcPr>
          <w:p w14:paraId="05F3680F" w14:textId="0E33D7CC"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874</w:t>
            </w:r>
          </w:p>
        </w:tc>
      </w:tr>
      <w:tr w:rsidR="008838F1" w:rsidRPr="00653146" w14:paraId="60B0935D"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hideMark/>
          </w:tcPr>
          <w:p w14:paraId="1EFECCD1" w14:textId="57B5E7D4" w:rsidR="008838F1" w:rsidRPr="008B3FF3" w:rsidRDefault="008838F1" w:rsidP="008838F1">
            <w:pPr>
              <w:rPr>
                <w:rFonts w:eastAsia="Times New Roman" w:cs="Segoe UI"/>
                <w:color w:val="000000"/>
              </w:rPr>
            </w:pPr>
            <w:r w:rsidRPr="008B3FF3">
              <w:rPr>
                <w:rFonts w:eastAsia="Times New Roman" w:cs="Segoe UI"/>
                <w:color w:val="000000"/>
              </w:rPr>
              <w:t xml:space="preserve">People with </w:t>
            </w:r>
            <w:r w:rsidR="00CE5DDB" w:rsidRPr="008B3FF3">
              <w:rPr>
                <w:rFonts w:eastAsia="Times New Roman" w:cs="Segoe UI"/>
                <w:color w:val="000000"/>
              </w:rPr>
              <w:t>lower-level</w:t>
            </w:r>
            <w:r w:rsidRPr="008B3FF3">
              <w:rPr>
                <w:rFonts w:eastAsia="Times New Roman" w:cs="Segoe UI"/>
                <w:color w:val="000000"/>
              </w:rPr>
              <w:t xml:space="preserve"> needs who may </w:t>
            </w:r>
            <w:r w:rsidR="00AD57CE">
              <w:rPr>
                <w:rFonts w:eastAsia="Times New Roman" w:cs="Segoe UI"/>
                <w:color w:val="000000"/>
              </w:rPr>
              <w:t>not draw on adult social care from Essex County Council</w:t>
            </w:r>
            <w:r w:rsidRPr="008B3FF3">
              <w:rPr>
                <w:rFonts w:eastAsia="Times New Roman" w:cs="Segoe UI"/>
                <w:color w:val="000000"/>
              </w:rPr>
              <w:t xml:space="preserve"> but have support needs that affect their housing and/or accommodation</w:t>
            </w:r>
          </w:p>
        </w:tc>
        <w:tc>
          <w:tcPr>
            <w:tcW w:w="708" w:type="pct"/>
            <w:noWrap/>
            <w:vAlign w:val="center"/>
          </w:tcPr>
          <w:p w14:paraId="30042839"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25" w:type="pct"/>
            <w:noWrap/>
            <w:vAlign w:val="center"/>
          </w:tcPr>
          <w:p w14:paraId="2A87D253"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5" w:type="pct"/>
            <w:noWrap/>
            <w:vAlign w:val="center"/>
          </w:tcPr>
          <w:p w14:paraId="379C75CC"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63" w:type="pct"/>
            <w:noWrap/>
            <w:vAlign w:val="center"/>
          </w:tcPr>
          <w:p w14:paraId="085FDD11" w14:textId="7777777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8838F1" w:rsidRPr="00653146" w14:paraId="5F782662" w14:textId="77777777" w:rsidTr="002D00FA">
        <w:trPr>
          <w:trHeight w:val="2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71124DD8" w14:textId="77777777" w:rsidR="008838F1" w:rsidRPr="008B3FF3" w:rsidRDefault="008838F1" w:rsidP="008838F1">
            <w:pPr>
              <w:rPr>
                <w:rFonts w:eastAsia="Times New Roman" w:cs="Segoe UI"/>
                <w:b w:val="0"/>
                <w:color w:val="000000"/>
              </w:rPr>
            </w:pPr>
            <w:r w:rsidRPr="008B3FF3">
              <w:rPr>
                <w:rFonts w:eastAsia="Times New Roman" w:cs="Segoe UI"/>
                <w:b w:val="0"/>
                <w:color w:val="000000"/>
              </w:rPr>
              <w:t>Supported housing</w:t>
            </w:r>
          </w:p>
        </w:tc>
        <w:tc>
          <w:tcPr>
            <w:tcW w:w="708" w:type="pct"/>
            <w:noWrap/>
            <w:vAlign w:val="center"/>
          </w:tcPr>
          <w:p w14:paraId="6641495C" w14:textId="28FFB1A7"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227</w:t>
            </w:r>
          </w:p>
        </w:tc>
        <w:tc>
          <w:tcPr>
            <w:tcW w:w="425" w:type="pct"/>
            <w:noWrap/>
            <w:vAlign w:val="center"/>
          </w:tcPr>
          <w:p w14:paraId="71A82BDB" w14:textId="18645603"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234</w:t>
            </w:r>
          </w:p>
        </w:tc>
        <w:tc>
          <w:tcPr>
            <w:tcW w:w="465" w:type="pct"/>
            <w:noWrap/>
            <w:vAlign w:val="center"/>
          </w:tcPr>
          <w:p w14:paraId="5BA75DCD" w14:textId="468DE374"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240</w:t>
            </w:r>
          </w:p>
        </w:tc>
        <w:tc>
          <w:tcPr>
            <w:tcW w:w="463" w:type="pct"/>
            <w:noWrap/>
            <w:vAlign w:val="center"/>
          </w:tcPr>
          <w:p w14:paraId="3EC67B62" w14:textId="726FF590" w:rsidR="008838F1" w:rsidRPr="008838F1" w:rsidRDefault="008838F1" w:rsidP="008838F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838F1">
              <w:rPr>
                <w:rFonts w:cs="Segoe UI"/>
                <w:color w:val="000000"/>
              </w:rPr>
              <w:t>-</w:t>
            </w:r>
          </w:p>
        </w:tc>
      </w:tr>
    </w:tbl>
    <w:p w14:paraId="00687224" w14:textId="283B0321" w:rsidR="00C0653F" w:rsidRPr="00BE0BFC" w:rsidRDefault="00C0653F" w:rsidP="00C0653F">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48A3B73C" w14:textId="77777777" w:rsidR="00C0653F" w:rsidRDefault="00C0653F">
      <w:pPr>
        <w:rPr>
          <w:rFonts w:ascii="Segoe UI" w:hAnsi="Segoe UI" w:cs="Segoe UI"/>
          <w:sz w:val="22"/>
          <w:szCs w:val="22"/>
        </w:rPr>
      </w:pPr>
      <w:r>
        <w:rPr>
          <w:rFonts w:ascii="Segoe UI" w:hAnsi="Segoe UI" w:cs="Segoe UI"/>
          <w:sz w:val="22"/>
          <w:szCs w:val="22"/>
        </w:rPr>
        <w:br w:type="page"/>
      </w:r>
    </w:p>
    <w:p w14:paraId="1969FA22" w14:textId="46E0DAE1" w:rsidR="00A84FC2" w:rsidRDefault="00A84FC2" w:rsidP="00A84FC2">
      <w:pPr>
        <w:pStyle w:val="Caption"/>
      </w:pPr>
      <w:r>
        <w:lastRenderedPageBreak/>
        <w:t xml:space="preserve">Table </w:t>
      </w:r>
      <w:fldSimple w:instr=" SEQ Table \* ARABIC ">
        <w:r w:rsidR="00971C60">
          <w:rPr>
            <w:noProof/>
          </w:rPr>
          <w:t>15</w:t>
        </w:r>
      </w:fldSimple>
      <w:r>
        <w:t xml:space="preserve">: North </w:t>
      </w:r>
      <w:r w:rsidR="06B41A35">
        <w:t xml:space="preserve">Essex </w:t>
      </w:r>
      <w:r>
        <w:t>quadrant</w:t>
      </w:r>
      <w:r w:rsidR="590DAC5D">
        <w:t xml:space="preserve"> </w:t>
      </w:r>
      <w:r w:rsidR="590DAC5D" w:rsidRPr="00C0653F">
        <w:rPr>
          <w:szCs w:val="22"/>
        </w:rPr>
        <w:t>(</w:t>
      </w:r>
      <w:r w:rsidR="590DAC5D" w:rsidRPr="00C0653F">
        <w:rPr>
          <w:rFonts w:eastAsia="Segoe UI" w:cs="Segoe UI"/>
          <w:iCs w:val="0"/>
          <w:color w:val="333333"/>
          <w:szCs w:val="22"/>
        </w:rPr>
        <w:t>Colchester and Tendring)</w:t>
      </w:r>
      <w:r w:rsidRPr="00C0653F">
        <w:rPr>
          <w:szCs w:val="22"/>
        </w:rPr>
        <w:t>:</w:t>
      </w:r>
      <w:r>
        <w:t xml:space="preserve"> </w:t>
      </w:r>
      <w:r w:rsidRPr="008109C8">
        <w:t xml:space="preserve">Estimated need for supported and specialist housing and accommodation for the </w:t>
      </w:r>
      <w:r w:rsidR="009A4F3E">
        <w:t>population groups</w:t>
      </w:r>
      <w:r w:rsidRPr="008109C8">
        <w:t xml:space="preserve"> </w:t>
      </w:r>
      <w:r w:rsidR="00CE3301">
        <w:t xml:space="preserve">covered over </w:t>
      </w:r>
      <w:r w:rsidRPr="008109C8">
        <w:t>the period to 2044</w:t>
      </w:r>
      <w:r w:rsidR="00C0653F">
        <w:t xml:space="preserve"> (units/dwellings)</w:t>
      </w:r>
    </w:p>
    <w:tbl>
      <w:tblPr>
        <w:tblStyle w:val="GridTable5Dark-Accent4"/>
        <w:tblW w:w="5000" w:type="pct"/>
        <w:tblLook w:val="04A0" w:firstRow="1" w:lastRow="0" w:firstColumn="1" w:lastColumn="0" w:noHBand="0" w:noVBand="1"/>
      </w:tblPr>
      <w:tblGrid>
        <w:gridCol w:w="5279"/>
        <w:gridCol w:w="1434"/>
        <w:gridCol w:w="921"/>
        <w:gridCol w:w="691"/>
        <w:gridCol w:w="691"/>
      </w:tblGrid>
      <w:tr w:rsidR="00A84FC2" w:rsidRPr="00653146" w14:paraId="471A4637" w14:textId="77777777" w:rsidTr="002D00FA">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2928" w:type="pct"/>
            <w:shd w:val="clear" w:color="auto" w:fill="FBCAD0"/>
            <w:noWrap/>
            <w:hideMark/>
          </w:tcPr>
          <w:p w14:paraId="55EA1CF0" w14:textId="489E3291" w:rsidR="00A84FC2" w:rsidRPr="008B3FF3" w:rsidRDefault="009A4F3E" w:rsidP="00DC05B9">
            <w:pPr>
              <w:rPr>
                <w:rFonts w:eastAsia="Times New Roman" w:cs="Segoe UI"/>
                <w:color w:val="000000"/>
              </w:rPr>
            </w:pPr>
            <w:r>
              <w:rPr>
                <w:rFonts w:eastAsia="Times New Roman" w:cs="Segoe UI"/>
                <w:color w:val="000000"/>
              </w:rPr>
              <w:t>Population groups</w:t>
            </w:r>
          </w:p>
        </w:tc>
        <w:tc>
          <w:tcPr>
            <w:tcW w:w="795" w:type="pct"/>
            <w:shd w:val="clear" w:color="auto" w:fill="FBCAD0"/>
            <w:noWrap/>
            <w:hideMark/>
          </w:tcPr>
          <w:p w14:paraId="11651A07"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511" w:type="pct"/>
            <w:shd w:val="clear" w:color="auto" w:fill="FBCAD0"/>
            <w:noWrap/>
            <w:hideMark/>
          </w:tcPr>
          <w:p w14:paraId="6EA4352A"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383" w:type="pct"/>
            <w:shd w:val="clear" w:color="auto" w:fill="FBCAD0"/>
            <w:noWrap/>
            <w:hideMark/>
          </w:tcPr>
          <w:p w14:paraId="2C98760F"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383" w:type="pct"/>
            <w:shd w:val="clear" w:color="auto" w:fill="FBCAD0"/>
            <w:noWrap/>
            <w:hideMark/>
          </w:tcPr>
          <w:p w14:paraId="6FF5E334"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C0653F" w:rsidRPr="00653146" w14:paraId="6BD0CAE5"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347C64AC" w14:textId="77777777" w:rsidR="00C0653F" w:rsidRDefault="00C0653F" w:rsidP="00C0653F">
            <w:pPr>
              <w:rPr>
                <w:rFonts w:eastAsia="Times New Roman" w:cs="Segoe UI"/>
                <w:b w:val="0"/>
                <w:bCs w:val="0"/>
                <w:color w:val="000000"/>
              </w:rPr>
            </w:pPr>
            <w:r w:rsidRPr="008B3FF3">
              <w:rPr>
                <w:rFonts w:eastAsia="Times New Roman" w:cs="Segoe UI"/>
                <w:color w:val="000000"/>
              </w:rPr>
              <w:t>People with a learning disability</w:t>
            </w:r>
            <w:r>
              <w:rPr>
                <w:rFonts w:eastAsia="Times New Roman" w:cs="Segoe UI"/>
                <w:color w:val="000000"/>
              </w:rPr>
              <w:t>/people with a</w:t>
            </w:r>
          </w:p>
          <w:p w14:paraId="56047D6D" w14:textId="5CA825C2" w:rsidR="00C0653F" w:rsidRPr="008B3FF3" w:rsidRDefault="00977A3F" w:rsidP="00C0653F">
            <w:pPr>
              <w:rPr>
                <w:rFonts w:eastAsia="Times New Roman" w:cs="Segoe UI"/>
                <w:color w:val="000000"/>
              </w:rPr>
            </w:pPr>
            <w:proofErr w:type="gramStart"/>
            <w:r>
              <w:rPr>
                <w:rFonts w:eastAsia="Times New Roman" w:cs="Segoe UI"/>
                <w:color w:val="000000"/>
              </w:rPr>
              <w:t>l</w:t>
            </w:r>
            <w:r w:rsidR="00C0653F">
              <w:rPr>
                <w:rFonts w:eastAsia="Times New Roman" w:cs="Segoe UI"/>
                <w:color w:val="000000"/>
              </w:rPr>
              <w:t>earning</w:t>
            </w:r>
            <w:proofErr w:type="gramEnd"/>
            <w:r w:rsidR="00C0653F">
              <w:rPr>
                <w:rFonts w:eastAsia="Times New Roman" w:cs="Segoe UI"/>
                <w:color w:val="000000"/>
              </w:rPr>
              <w:t xml:space="preserve"> disability who are autistic</w:t>
            </w:r>
          </w:p>
        </w:tc>
        <w:tc>
          <w:tcPr>
            <w:tcW w:w="795" w:type="pct"/>
            <w:noWrap/>
            <w:vAlign w:val="center"/>
            <w:hideMark/>
          </w:tcPr>
          <w:p w14:paraId="054CA97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hideMark/>
          </w:tcPr>
          <w:p w14:paraId="690D5500"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hideMark/>
          </w:tcPr>
          <w:p w14:paraId="3F82D1FE"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hideMark/>
          </w:tcPr>
          <w:p w14:paraId="18BED3D1"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1CDB5CE9"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4404A874" w14:textId="7D591671"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795" w:type="pct"/>
            <w:noWrap/>
            <w:vAlign w:val="center"/>
          </w:tcPr>
          <w:p w14:paraId="01BF4E53" w14:textId="6A5F275E"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37</w:t>
            </w:r>
          </w:p>
        </w:tc>
        <w:tc>
          <w:tcPr>
            <w:tcW w:w="511" w:type="pct"/>
            <w:noWrap/>
            <w:vAlign w:val="center"/>
          </w:tcPr>
          <w:p w14:paraId="232C7403" w14:textId="5585391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73</w:t>
            </w:r>
          </w:p>
        </w:tc>
        <w:tc>
          <w:tcPr>
            <w:tcW w:w="383" w:type="pct"/>
            <w:noWrap/>
            <w:vAlign w:val="center"/>
          </w:tcPr>
          <w:p w14:paraId="7B6B50DC" w14:textId="4E1F9CD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110</w:t>
            </w:r>
          </w:p>
        </w:tc>
        <w:tc>
          <w:tcPr>
            <w:tcW w:w="383" w:type="pct"/>
            <w:noWrap/>
            <w:vAlign w:val="center"/>
          </w:tcPr>
          <w:p w14:paraId="5F09FA7C" w14:textId="60AE98FB"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0C34882F"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268825C5" w14:textId="7FCED1DF" w:rsidR="00C0653F" w:rsidRPr="008B3FF3" w:rsidRDefault="00C0653F" w:rsidP="00C0653F">
            <w:pPr>
              <w:rPr>
                <w:rFonts w:eastAsia="Times New Roman" w:cs="Segoe UI"/>
                <w:b w:val="0"/>
                <w:color w:val="000000"/>
              </w:rPr>
            </w:pPr>
            <w:r w:rsidRPr="008B3FF3">
              <w:rPr>
                <w:rFonts w:eastAsia="Times New Roman" w:cs="Segoe UI"/>
                <w:b w:val="0"/>
                <w:color w:val="000000"/>
              </w:rPr>
              <w:t>Shared Lives accommodation</w:t>
            </w:r>
          </w:p>
        </w:tc>
        <w:tc>
          <w:tcPr>
            <w:tcW w:w="795" w:type="pct"/>
            <w:noWrap/>
            <w:vAlign w:val="center"/>
          </w:tcPr>
          <w:p w14:paraId="501DC936" w14:textId="35E95659"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7</w:t>
            </w:r>
          </w:p>
        </w:tc>
        <w:tc>
          <w:tcPr>
            <w:tcW w:w="511" w:type="pct"/>
            <w:noWrap/>
            <w:vAlign w:val="center"/>
          </w:tcPr>
          <w:p w14:paraId="21BD03DF" w14:textId="15D1890B"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15</w:t>
            </w:r>
          </w:p>
        </w:tc>
        <w:tc>
          <w:tcPr>
            <w:tcW w:w="383" w:type="pct"/>
            <w:noWrap/>
            <w:vAlign w:val="center"/>
          </w:tcPr>
          <w:p w14:paraId="6B4A4106" w14:textId="1D4B819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24</w:t>
            </w:r>
          </w:p>
        </w:tc>
        <w:tc>
          <w:tcPr>
            <w:tcW w:w="383" w:type="pct"/>
            <w:noWrap/>
            <w:vAlign w:val="center"/>
          </w:tcPr>
          <w:p w14:paraId="1AAD7A2B" w14:textId="21B8A1AE"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682F1CE7"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56592E44" w14:textId="7894CCCC" w:rsidR="00C0653F" w:rsidRPr="008B3FF3" w:rsidRDefault="00C0653F" w:rsidP="00C0653F">
            <w:pPr>
              <w:rPr>
                <w:rFonts w:eastAsia="Times New Roman" w:cs="Segoe UI"/>
                <w:color w:val="000000"/>
              </w:rPr>
            </w:pPr>
            <w:r w:rsidRPr="008B3FF3">
              <w:rPr>
                <w:rFonts w:eastAsia="Times New Roman" w:cs="Segoe UI"/>
                <w:color w:val="000000"/>
              </w:rPr>
              <w:t xml:space="preserve">Vulnerable young people including </w:t>
            </w:r>
            <w:r w:rsidR="00FD3B68">
              <w:rPr>
                <w:rFonts w:eastAsia="Times New Roman" w:cs="Segoe UI"/>
                <w:color w:val="000000"/>
              </w:rPr>
              <w:t>c</w:t>
            </w:r>
            <w:r w:rsidRPr="008B3FF3">
              <w:rPr>
                <w:rFonts w:eastAsia="Times New Roman" w:cs="Segoe UI"/>
                <w:color w:val="000000"/>
              </w:rPr>
              <w:t xml:space="preserve">are leavers </w:t>
            </w:r>
          </w:p>
        </w:tc>
        <w:tc>
          <w:tcPr>
            <w:tcW w:w="795" w:type="pct"/>
            <w:noWrap/>
            <w:vAlign w:val="center"/>
          </w:tcPr>
          <w:p w14:paraId="3650D39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tcPr>
          <w:p w14:paraId="55D18551"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61F4693D"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787629D1"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29200377" w14:textId="77777777" w:rsidTr="002D00FA">
        <w:trPr>
          <w:trHeight w:val="336"/>
        </w:trPr>
        <w:tc>
          <w:tcPr>
            <w:cnfStyle w:val="001000000000" w:firstRow="0" w:lastRow="0" w:firstColumn="1" w:lastColumn="0" w:oddVBand="0" w:evenVBand="0" w:oddHBand="0" w:evenHBand="0" w:firstRowFirstColumn="0" w:firstRowLastColumn="0" w:lastRowFirstColumn="0" w:lastRowLastColumn="0"/>
            <w:tcW w:w="2928" w:type="pct"/>
            <w:noWrap/>
            <w:hideMark/>
          </w:tcPr>
          <w:p w14:paraId="7274ABFF" w14:textId="652CC487"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795" w:type="pct"/>
            <w:noWrap/>
            <w:vAlign w:val="center"/>
          </w:tcPr>
          <w:p w14:paraId="00F74CED" w14:textId="1BAE2400"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18</w:t>
            </w:r>
          </w:p>
        </w:tc>
        <w:tc>
          <w:tcPr>
            <w:tcW w:w="511" w:type="pct"/>
            <w:noWrap/>
            <w:vAlign w:val="center"/>
          </w:tcPr>
          <w:p w14:paraId="2A4EDA2B" w14:textId="7B0694B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383" w:type="pct"/>
            <w:noWrap/>
            <w:vAlign w:val="center"/>
          </w:tcPr>
          <w:p w14:paraId="2E1474B2" w14:textId="38690189"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383" w:type="pct"/>
            <w:noWrap/>
            <w:vAlign w:val="center"/>
          </w:tcPr>
          <w:p w14:paraId="61CDA42B" w14:textId="78DF2398"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1610237B" w14:textId="77777777" w:rsidTr="002D00FA">
        <w:trPr>
          <w:trHeight w:val="336"/>
        </w:trPr>
        <w:tc>
          <w:tcPr>
            <w:cnfStyle w:val="001000000000" w:firstRow="0" w:lastRow="0" w:firstColumn="1" w:lastColumn="0" w:oddVBand="0" w:evenVBand="0" w:oddHBand="0" w:evenHBand="0" w:firstRowFirstColumn="0" w:firstRowLastColumn="0" w:lastRowFirstColumn="0" w:lastRowLastColumn="0"/>
            <w:tcW w:w="2928" w:type="pct"/>
            <w:noWrap/>
            <w:hideMark/>
          </w:tcPr>
          <w:p w14:paraId="4C31B55C" w14:textId="1B467245" w:rsidR="00C0653F" w:rsidRPr="008B3FF3" w:rsidRDefault="00C0653F" w:rsidP="00C0653F">
            <w:pPr>
              <w:rPr>
                <w:rFonts w:eastAsia="Times New Roman" w:cs="Segoe UI"/>
                <w:b w:val="0"/>
                <w:color w:val="000000"/>
              </w:rPr>
            </w:pPr>
            <w:r w:rsidRPr="008B3FF3">
              <w:rPr>
                <w:rFonts w:eastAsia="Times New Roman" w:cs="Segoe UI"/>
                <w:b w:val="0"/>
                <w:color w:val="000000"/>
              </w:rPr>
              <w:t>Move on housing</w:t>
            </w:r>
          </w:p>
        </w:tc>
        <w:tc>
          <w:tcPr>
            <w:tcW w:w="795" w:type="pct"/>
            <w:noWrap/>
            <w:vAlign w:val="center"/>
          </w:tcPr>
          <w:p w14:paraId="2A076F0D" w14:textId="7BBE831A"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w:t>
            </w:r>
            <w:r w:rsidR="00D959B5">
              <w:rPr>
                <w:rFonts w:cs="Segoe UI"/>
                <w:color w:val="000000"/>
              </w:rPr>
              <w:t>2</w:t>
            </w:r>
          </w:p>
        </w:tc>
        <w:tc>
          <w:tcPr>
            <w:tcW w:w="511" w:type="pct"/>
            <w:noWrap/>
            <w:vAlign w:val="center"/>
          </w:tcPr>
          <w:p w14:paraId="7A3C1D63" w14:textId="0CD7125A"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383" w:type="pct"/>
            <w:noWrap/>
            <w:vAlign w:val="center"/>
          </w:tcPr>
          <w:p w14:paraId="6F404CBB" w14:textId="219BDEA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383" w:type="pct"/>
            <w:noWrap/>
            <w:vAlign w:val="center"/>
          </w:tcPr>
          <w:p w14:paraId="10CCA62F" w14:textId="0F8F09C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3A325510" w14:textId="77777777" w:rsidTr="002D00FA">
        <w:trPr>
          <w:trHeight w:val="336"/>
        </w:trPr>
        <w:tc>
          <w:tcPr>
            <w:cnfStyle w:val="001000000000" w:firstRow="0" w:lastRow="0" w:firstColumn="1" w:lastColumn="0" w:oddVBand="0" w:evenVBand="0" w:oddHBand="0" w:evenHBand="0" w:firstRowFirstColumn="0" w:firstRowLastColumn="0" w:lastRowFirstColumn="0" w:lastRowLastColumn="0"/>
            <w:tcW w:w="2928" w:type="pct"/>
            <w:noWrap/>
            <w:hideMark/>
          </w:tcPr>
          <w:p w14:paraId="042DE753" w14:textId="3ABE03BD" w:rsidR="00C0653F" w:rsidRPr="008B3FF3" w:rsidRDefault="00C0653F" w:rsidP="00C0653F">
            <w:pPr>
              <w:rPr>
                <w:rFonts w:eastAsia="Times New Roman" w:cs="Segoe UI"/>
                <w:color w:val="000000"/>
              </w:rPr>
            </w:pPr>
            <w:r w:rsidRPr="008B3FF3">
              <w:rPr>
                <w:rFonts w:eastAsia="Times New Roman" w:cs="Segoe UI"/>
                <w:color w:val="000000"/>
              </w:rPr>
              <w:t xml:space="preserve">Children in </w:t>
            </w:r>
            <w:r w:rsidR="008E5B4A">
              <w:rPr>
                <w:rFonts w:eastAsia="Times New Roman" w:cs="Segoe UI"/>
                <w:color w:val="000000"/>
              </w:rPr>
              <w:t>C</w:t>
            </w:r>
            <w:r w:rsidRPr="008B3FF3">
              <w:rPr>
                <w:rFonts w:eastAsia="Times New Roman" w:cs="Segoe UI"/>
                <w:color w:val="000000"/>
              </w:rPr>
              <w:t xml:space="preserve">are who need residential care </w:t>
            </w:r>
          </w:p>
        </w:tc>
        <w:tc>
          <w:tcPr>
            <w:tcW w:w="795" w:type="pct"/>
            <w:noWrap/>
            <w:vAlign w:val="center"/>
          </w:tcPr>
          <w:p w14:paraId="7010131F"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tcPr>
          <w:p w14:paraId="33BA8067"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14DCB7E0"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7286D8A6"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6F2372A1"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37F60AEC" w14:textId="119F1F41" w:rsidR="00C0653F" w:rsidRPr="008B3FF3" w:rsidRDefault="00C0653F" w:rsidP="00C0653F">
            <w:pPr>
              <w:rPr>
                <w:rFonts w:eastAsia="Times New Roman" w:cs="Segoe UI"/>
                <w:b w:val="0"/>
                <w:color w:val="000000"/>
              </w:rPr>
            </w:pPr>
            <w:r w:rsidRPr="008B3FF3">
              <w:rPr>
                <w:rFonts w:eastAsia="Times New Roman" w:cs="Segoe UI"/>
                <w:b w:val="0"/>
                <w:color w:val="000000"/>
              </w:rPr>
              <w:t>Number of residential care placements required</w:t>
            </w:r>
          </w:p>
        </w:tc>
        <w:tc>
          <w:tcPr>
            <w:tcW w:w="795" w:type="pct"/>
            <w:noWrap/>
            <w:vAlign w:val="center"/>
          </w:tcPr>
          <w:p w14:paraId="750DDDD7" w14:textId="3ED74969"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4</w:t>
            </w:r>
            <w:r w:rsidR="006F3875">
              <w:rPr>
                <w:rFonts w:cs="Segoe UI"/>
                <w:color w:val="000000"/>
              </w:rPr>
              <w:t>3</w:t>
            </w:r>
          </w:p>
        </w:tc>
        <w:tc>
          <w:tcPr>
            <w:tcW w:w="511" w:type="pct"/>
            <w:noWrap/>
            <w:vAlign w:val="center"/>
          </w:tcPr>
          <w:p w14:paraId="300486B4" w14:textId="64D405E8"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383" w:type="pct"/>
            <w:noWrap/>
            <w:vAlign w:val="center"/>
          </w:tcPr>
          <w:p w14:paraId="38B07C23" w14:textId="7C2E3095"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383" w:type="pct"/>
            <w:noWrap/>
            <w:vAlign w:val="center"/>
          </w:tcPr>
          <w:p w14:paraId="65970EE6" w14:textId="1EB90706"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78789C0E" w14:textId="77777777" w:rsidTr="002D00FA">
        <w:trPr>
          <w:trHeight w:val="336"/>
        </w:trPr>
        <w:tc>
          <w:tcPr>
            <w:cnfStyle w:val="001000000000" w:firstRow="0" w:lastRow="0" w:firstColumn="1" w:lastColumn="0" w:oddVBand="0" w:evenVBand="0" w:oddHBand="0" w:evenHBand="0" w:firstRowFirstColumn="0" w:firstRowLastColumn="0" w:lastRowFirstColumn="0" w:lastRowLastColumn="0"/>
            <w:tcW w:w="2928" w:type="pct"/>
            <w:noWrap/>
            <w:hideMark/>
          </w:tcPr>
          <w:p w14:paraId="3DF18BF7" w14:textId="397914E3" w:rsidR="00C0653F" w:rsidRPr="008B3FF3" w:rsidRDefault="00C0653F" w:rsidP="00C0653F">
            <w:pPr>
              <w:rPr>
                <w:rFonts w:eastAsia="Times New Roman" w:cs="Segoe UI"/>
                <w:color w:val="000000"/>
              </w:rPr>
            </w:pPr>
            <w:r>
              <w:rPr>
                <w:rFonts w:eastAsia="Times New Roman" w:cs="Segoe UI"/>
                <w:color w:val="000000"/>
              </w:rPr>
              <w:t xml:space="preserve">People with mental health needs </w:t>
            </w:r>
          </w:p>
        </w:tc>
        <w:tc>
          <w:tcPr>
            <w:tcW w:w="795" w:type="pct"/>
            <w:noWrap/>
            <w:vAlign w:val="center"/>
          </w:tcPr>
          <w:p w14:paraId="769357C5"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tcPr>
          <w:p w14:paraId="0D9B26FE"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14338CA8"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18A7CD38"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188663ED"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4607C690" w14:textId="606C160F"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795" w:type="pct"/>
            <w:noWrap/>
            <w:vAlign w:val="center"/>
          </w:tcPr>
          <w:p w14:paraId="3359575B" w14:textId="63751FE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16</w:t>
            </w:r>
          </w:p>
        </w:tc>
        <w:tc>
          <w:tcPr>
            <w:tcW w:w="511" w:type="pct"/>
            <w:noWrap/>
            <w:vAlign w:val="center"/>
          </w:tcPr>
          <w:p w14:paraId="05791E1F" w14:textId="5DC9F66C"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32</w:t>
            </w:r>
          </w:p>
        </w:tc>
        <w:tc>
          <w:tcPr>
            <w:tcW w:w="383" w:type="pct"/>
            <w:noWrap/>
            <w:vAlign w:val="center"/>
          </w:tcPr>
          <w:p w14:paraId="1285397F" w14:textId="0CAC0F5F"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48</w:t>
            </w:r>
          </w:p>
        </w:tc>
        <w:tc>
          <w:tcPr>
            <w:tcW w:w="383" w:type="pct"/>
            <w:noWrap/>
            <w:vAlign w:val="center"/>
          </w:tcPr>
          <w:p w14:paraId="1BFB7363" w14:textId="1DA920B5"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7BA79588"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76B42F18" w14:textId="18AA4074" w:rsidR="00C0653F" w:rsidRPr="008B3FF3" w:rsidRDefault="00C0653F" w:rsidP="00C0653F">
            <w:pPr>
              <w:rPr>
                <w:rFonts w:eastAsia="Times New Roman" w:cs="Segoe UI"/>
                <w:b w:val="0"/>
                <w:color w:val="000000"/>
              </w:rPr>
            </w:pPr>
            <w:r w:rsidRPr="008B3FF3">
              <w:rPr>
                <w:rFonts w:eastAsia="Times New Roman" w:cs="Segoe UI"/>
                <w:b w:val="0"/>
                <w:color w:val="000000"/>
              </w:rPr>
              <w:t>Move on housing</w:t>
            </w:r>
          </w:p>
        </w:tc>
        <w:tc>
          <w:tcPr>
            <w:tcW w:w="795" w:type="pct"/>
            <w:noWrap/>
            <w:vAlign w:val="center"/>
          </w:tcPr>
          <w:p w14:paraId="797FAE2A" w14:textId="268781E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51</w:t>
            </w:r>
          </w:p>
        </w:tc>
        <w:tc>
          <w:tcPr>
            <w:tcW w:w="511" w:type="pct"/>
            <w:noWrap/>
            <w:vAlign w:val="center"/>
          </w:tcPr>
          <w:p w14:paraId="32498A9A" w14:textId="1A28AB0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383" w:type="pct"/>
            <w:noWrap/>
            <w:vAlign w:val="center"/>
          </w:tcPr>
          <w:p w14:paraId="4A570DD6" w14:textId="11E6E82E"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383" w:type="pct"/>
            <w:noWrap/>
            <w:vAlign w:val="center"/>
          </w:tcPr>
          <w:p w14:paraId="08BAA70F" w14:textId="7D27B72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0BD0A1D5" w14:textId="77777777" w:rsidTr="002D00FA">
        <w:trPr>
          <w:trHeight w:val="826"/>
        </w:trPr>
        <w:tc>
          <w:tcPr>
            <w:cnfStyle w:val="001000000000" w:firstRow="0" w:lastRow="0" w:firstColumn="1" w:lastColumn="0" w:oddVBand="0" w:evenVBand="0" w:oddHBand="0" w:evenHBand="0" w:firstRowFirstColumn="0" w:firstRowLastColumn="0" w:lastRowFirstColumn="0" w:lastRowLastColumn="0"/>
            <w:tcW w:w="2928" w:type="pct"/>
            <w:hideMark/>
          </w:tcPr>
          <w:p w14:paraId="67206D40" w14:textId="3D7804EA" w:rsidR="00C0653F" w:rsidRPr="008B3FF3" w:rsidRDefault="00C0653F" w:rsidP="00C0653F">
            <w:pPr>
              <w:rPr>
                <w:rFonts w:eastAsia="Times New Roman" w:cs="Segoe UI"/>
                <w:color w:val="000000"/>
              </w:rPr>
            </w:pPr>
            <w:r w:rsidRPr="008B3FF3">
              <w:rPr>
                <w:rFonts w:eastAsia="Times New Roman" w:cs="Segoe UI"/>
                <w:color w:val="000000"/>
              </w:rPr>
              <w:t xml:space="preserve">People with a physical/sensory disability, including wheelchair users and people with other long-term conditions </w:t>
            </w:r>
          </w:p>
        </w:tc>
        <w:tc>
          <w:tcPr>
            <w:tcW w:w="795" w:type="pct"/>
            <w:noWrap/>
            <w:vAlign w:val="center"/>
          </w:tcPr>
          <w:p w14:paraId="620C315A"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tcPr>
          <w:p w14:paraId="08CE2244"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670532A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4D74904C"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2CEC525C"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5DDD2345" w14:textId="6F392244" w:rsidR="00C0653F" w:rsidRPr="008B3FF3" w:rsidRDefault="00C0653F" w:rsidP="00C0653F">
            <w:pPr>
              <w:rPr>
                <w:rFonts w:eastAsia="Times New Roman" w:cs="Segoe UI"/>
                <w:b w:val="0"/>
                <w:color w:val="000000"/>
              </w:rPr>
            </w:pPr>
            <w:r w:rsidRPr="008B3FF3">
              <w:rPr>
                <w:rFonts w:eastAsia="Times New Roman" w:cs="Segoe UI"/>
                <w:b w:val="0"/>
                <w:color w:val="000000"/>
              </w:rPr>
              <w:t xml:space="preserve">Fully wheelchair accessible housing </w:t>
            </w:r>
          </w:p>
        </w:tc>
        <w:tc>
          <w:tcPr>
            <w:tcW w:w="795" w:type="pct"/>
            <w:noWrap/>
            <w:vAlign w:val="center"/>
          </w:tcPr>
          <w:p w14:paraId="079F056E" w14:textId="5F3932D8"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513</w:t>
            </w:r>
          </w:p>
        </w:tc>
        <w:tc>
          <w:tcPr>
            <w:tcW w:w="511" w:type="pct"/>
            <w:noWrap/>
            <w:vAlign w:val="center"/>
          </w:tcPr>
          <w:p w14:paraId="7AA00DFF" w14:textId="7EB64AB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542</w:t>
            </w:r>
          </w:p>
        </w:tc>
        <w:tc>
          <w:tcPr>
            <w:tcW w:w="383" w:type="pct"/>
            <w:noWrap/>
            <w:vAlign w:val="center"/>
          </w:tcPr>
          <w:p w14:paraId="6945E2F3" w14:textId="2B873440"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563</w:t>
            </w:r>
          </w:p>
        </w:tc>
        <w:tc>
          <w:tcPr>
            <w:tcW w:w="383" w:type="pct"/>
            <w:noWrap/>
            <w:vAlign w:val="center"/>
          </w:tcPr>
          <w:p w14:paraId="39207319" w14:textId="1094D006"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588</w:t>
            </w:r>
          </w:p>
        </w:tc>
      </w:tr>
      <w:tr w:rsidR="00C0653F" w:rsidRPr="00653146" w14:paraId="64DD939B"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012069D1" w14:textId="3FFD22B5"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795" w:type="pct"/>
            <w:noWrap/>
            <w:vAlign w:val="center"/>
          </w:tcPr>
          <w:p w14:paraId="53883AF6" w14:textId="06E61BB0"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13</w:t>
            </w:r>
          </w:p>
        </w:tc>
        <w:tc>
          <w:tcPr>
            <w:tcW w:w="511" w:type="pct"/>
            <w:noWrap/>
            <w:vAlign w:val="center"/>
          </w:tcPr>
          <w:p w14:paraId="2C4AC683" w14:textId="389DB87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26</w:t>
            </w:r>
          </w:p>
        </w:tc>
        <w:tc>
          <w:tcPr>
            <w:tcW w:w="383" w:type="pct"/>
            <w:noWrap/>
            <w:vAlign w:val="center"/>
          </w:tcPr>
          <w:p w14:paraId="4BAE580C" w14:textId="1E4719B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38</w:t>
            </w:r>
          </w:p>
        </w:tc>
        <w:tc>
          <w:tcPr>
            <w:tcW w:w="383" w:type="pct"/>
            <w:noWrap/>
            <w:vAlign w:val="center"/>
          </w:tcPr>
          <w:p w14:paraId="7A7490A2" w14:textId="7B5B516B"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5D29A427" w14:textId="77777777" w:rsidTr="002D00FA">
        <w:trPr>
          <w:trHeight w:val="336"/>
        </w:trPr>
        <w:tc>
          <w:tcPr>
            <w:cnfStyle w:val="001000000000" w:firstRow="0" w:lastRow="0" w:firstColumn="1" w:lastColumn="0" w:oddVBand="0" w:evenVBand="0" w:oddHBand="0" w:evenHBand="0" w:firstRowFirstColumn="0" w:firstRowLastColumn="0" w:lastRowFirstColumn="0" w:lastRowLastColumn="0"/>
            <w:tcW w:w="2928" w:type="pct"/>
            <w:noWrap/>
            <w:hideMark/>
          </w:tcPr>
          <w:p w14:paraId="23748BC9" w14:textId="634B18FA" w:rsidR="00C0653F" w:rsidRPr="008B3FF3" w:rsidRDefault="00C0653F" w:rsidP="00C0653F">
            <w:pPr>
              <w:rPr>
                <w:rFonts w:eastAsia="Times New Roman" w:cs="Segoe UI"/>
                <w:color w:val="000000"/>
              </w:rPr>
            </w:pPr>
            <w:r w:rsidRPr="008B3FF3">
              <w:rPr>
                <w:rFonts w:eastAsia="Times New Roman" w:cs="Segoe UI"/>
                <w:color w:val="000000"/>
              </w:rPr>
              <w:t>Victims, survivors and perpetrators of domestic abuse</w:t>
            </w:r>
          </w:p>
        </w:tc>
        <w:tc>
          <w:tcPr>
            <w:tcW w:w="795" w:type="pct"/>
            <w:noWrap/>
            <w:vAlign w:val="center"/>
          </w:tcPr>
          <w:p w14:paraId="492355C4"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tcPr>
          <w:p w14:paraId="6B9E1F6F"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2C28E05C"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3733E6CA"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4DB7DA2A"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218B6508" w14:textId="47BDD63B" w:rsidR="00C0653F" w:rsidRPr="008B3FF3" w:rsidRDefault="00C0653F" w:rsidP="00C0653F">
            <w:pPr>
              <w:rPr>
                <w:rFonts w:eastAsia="Times New Roman" w:cs="Segoe UI"/>
                <w:b w:val="0"/>
                <w:color w:val="000000"/>
              </w:rPr>
            </w:pPr>
            <w:r w:rsidRPr="008B3FF3">
              <w:rPr>
                <w:rFonts w:eastAsia="Times New Roman" w:cs="Segoe UI"/>
                <w:b w:val="0"/>
                <w:color w:val="000000"/>
              </w:rPr>
              <w:t>Safe accommodation</w:t>
            </w:r>
            <w:r>
              <w:rPr>
                <w:rFonts w:eastAsia="Times New Roman" w:cs="Segoe UI"/>
                <w:b w:val="0"/>
                <w:color w:val="000000"/>
              </w:rPr>
              <w:t xml:space="preserve"> (Estimates shown at county level)</w:t>
            </w:r>
          </w:p>
        </w:tc>
        <w:tc>
          <w:tcPr>
            <w:tcW w:w="795" w:type="pct"/>
            <w:noWrap/>
            <w:vAlign w:val="center"/>
          </w:tcPr>
          <w:p w14:paraId="7BAF96DB"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tcPr>
          <w:p w14:paraId="1A3B3D2E"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6DA6DDA8"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35926EF7"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30A95F19" w14:textId="77777777" w:rsidTr="002D00FA">
        <w:trPr>
          <w:trHeight w:val="336"/>
        </w:trPr>
        <w:tc>
          <w:tcPr>
            <w:cnfStyle w:val="001000000000" w:firstRow="0" w:lastRow="0" w:firstColumn="1" w:lastColumn="0" w:oddVBand="0" w:evenVBand="0" w:oddHBand="0" w:evenHBand="0" w:firstRowFirstColumn="0" w:firstRowLastColumn="0" w:lastRowFirstColumn="0" w:lastRowLastColumn="0"/>
            <w:tcW w:w="2928" w:type="pct"/>
            <w:noWrap/>
            <w:hideMark/>
          </w:tcPr>
          <w:p w14:paraId="21394E55" w14:textId="51D344E0" w:rsidR="00C0653F" w:rsidRPr="008B3FF3" w:rsidRDefault="00C0653F" w:rsidP="00C0653F">
            <w:pPr>
              <w:rPr>
                <w:rFonts w:eastAsia="Times New Roman" w:cs="Segoe UI"/>
                <w:color w:val="000000"/>
              </w:rPr>
            </w:pPr>
            <w:r w:rsidRPr="008B3FF3">
              <w:rPr>
                <w:rFonts w:eastAsia="Times New Roman" w:cs="Segoe UI"/>
                <w:color w:val="000000"/>
              </w:rPr>
              <w:t xml:space="preserve">Older people </w:t>
            </w:r>
          </w:p>
        </w:tc>
        <w:tc>
          <w:tcPr>
            <w:tcW w:w="795" w:type="pct"/>
            <w:noWrap/>
            <w:vAlign w:val="center"/>
          </w:tcPr>
          <w:p w14:paraId="2E7EDAE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tcPr>
          <w:p w14:paraId="539FFF4B"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3C11CF5E"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124D0AF0"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10349B0D"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6CB2079D" w14:textId="513EE5CB" w:rsidR="00C0653F" w:rsidRPr="008B3FF3" w:rsidRDefault="00C0653F" w:rsidP="00C0653F">
            <w:pPr>
              <w:rPr>
                <w:rFonts w:eastAsia="Times New Roman" w:cs="Segoe UI"/>
                <w:b w:val="0"/>
                <w:color w:val="000000"/>
              </w:rPr>
            </w:pPr>
            <w:r w:rsidRPr="008B3FF3">
              <w:rPr>
                <w:rFonts w:eastAsia="Times New Roman" w:cs="Segoe UI"/>
                <w:b w:val="0"/>
                <w:color w:val="000000"/>
              </w:rPr>
              <w:t>Retirement/sheltered housing (units)</w:t>
            </w:r>
          </w:p>
        </w:tc>
        <w:tc>
          <w:tcPr>
            <w:tcW w:w="795" w:type="pct"/>
            <w:noWrap/>
            <w:vAlign w:val="center"/>
          </w:tcPr>
          <w:p w14:paraId="04DB0175" w14:textId="614EDA2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1,258</w:t>
            </w:r>
          </w:p>
        </w:tc>
        <w:tc>
          <w:tcPr>
            <w:tcW w:w="511" w:type="pct"/>
            <w:noWrap/>
            <w:vAlign w:val="center"/>
          </w:tcPr>
          <w:p w14:paraId="60D39CE0" w14:textId="1DB4641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2,100</w:t>
            </w:r>
          </w:p>
        </w:tc>
        <w:tc>
          <w:tcPr>
            <w:tcW w:w="383" w:type="pct"/>
            <w:noWrap/>
            <w:vAlign w:val="center"/>
          </w:tcPr>
          <w:p w14:paraId="31362022" w14:textId="617D3028"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2,939</w:t>
            </w:r>
          </w:p>
        </w:tc>
        <w:tc>
          <w:tcPr>
            <w:tcW w:w="383" w:type="pct"/>
            <w:noWrap/>
            <w:vAlign w:val="center"/>
          </w:tcPr>
          <w:p w14:paraId="047B7B44" w14:textId="09E87AB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3,751</w:t>
            </w:r>
          </w:p>
        </w:tc>
      </w:tr>
      <w:tr w:rsidR="00052F1C" w:rsidRPr="00653146" w14:paraId="4C75331F" w14:textId="77777777" w:rsidTr="009D17B9">
        <w:trPr>
          <w:trHeight w:val="300"/>
        </w:trPr>
        <w:tc>
          <w:tcPr>
            <w:cnfStyle w:val="001000000000" w:firstRow="0" w:lastRow="0" w:firstColumn="1" w:lastColumn="0" w:oddVBand="0" w:evenVBand="0" w:oddHBand="0" w:evenHBand="0" w:firstRowFirstColumn="0" w:firstRowLastColumn="0" w:lastRowFirstColumn="0" w:lastRowLastColumn="0"/>
            <w:tcW w:w="2928" w:type="pct"/>
            <w:noWrap/>
            <w:vAlign w:val="center"/>
          </w:tcPr>
          <w:p w14:paraId="43F4BF05" w14:textId="45F3C994" w:rsidR="00052F1C" w:rsidRPr="008B3FF3" w:rsidRDefault="00052F1C" w:rsidP="00052F1C">
            <w:pPr>
              <w:rPr>
                <w:rFonts w:eastAsia="Times New Roman" w:cs="Segoe UI"/>
                <w:color w:val="000000"/>
              </w:rPr>
            </w:pPr>
            <w:r w:rsidRPr="00A020FF">
              <w:rPr>
                <w:rFonts w:cs="Segoe UI"/>
                <w:b w:val="0"/>
                <w:bCs w:val="0"/>
                <w:i/>
                <w:iCs/>
                <w:color w:val="000000" w:themeColor="text1"/>
              </w:rPr>
              <w:t>Market housing</w:t>
            </w:r>
          </w:p>
        </w:tc>
        <w:tc>
          <w:tcPr>
            <w:tcW w:w="795" w:type="pct"/>
            <w:noWrap/>
            <w:vAlign w:val="bottom"/>
          </w:tcPr>
          <w:p w14:paraId="1F50F95C" w14:textId="34891273" w:rsidR="00052F1C" w:rsidRPr="00FB6A54" w:rsidRDefault="00052F1C" w:rsidP="00052F1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988</w:t>
            </w:r>
          </w:p>
        </w:tc>
        <w:tc>
          <w:tcPr>
            <w:tcW w:w="511" w:type="pct"/>
            <w:noWrap/>
            <w:vAlign w:val="bottom"/>
          </w:tcPr>
          <w:p w14:paraId="007B1066" w14:textId="09959DE6" w:rsidR="00052F1C" w:rsidRPr="00FB6A54" w:rsidRDefault="00052F1C" w:rsidP="00052F1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1,416</w:t>
            </w:r>
          </w:p>
        </w:tc>
        <w:tc>
          <w:tcPr>
            <w:tcW w:w="383" w:type="pct"/>
            <w:noWrap/>
            <w:vAlign w:val="bottom"/>
          </w:tcPr>
          <w:p w14:paraId="0C30C198" w14:textId="4BD7250B" w:rsidR="00052F1C" w:rsidRPr="00FB6A54" w:rsidRDefault="00052F1C" w:rsidP="00052F1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1,982</w:t>
            </w:r>
          </w:p>
        </w:tc>
        <w:tc>
          <w:tcPr>
            <w:tcW w:w="383" w:type="pct"/>
            <w:noWrap/>
            <w:vAlign w:val="bottom"/>
          </w:tcPr>
          <w:p w14:paraId="457FA1F6" w14:textId="17B50272" w:rsidR="00052F1C" w:rsidRPr="00FB6A54" w:rsidRDefault="00052F1C" w:rsidP="00052F1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2,530</w:t>
            </w:r>
          </w:p>
        </w:tc>
      </w:tr>
      <w:tr w:rsidR="00052F1C" w:rsidRPr="00653146" w14:paraId="67F4AF27" w14:textId="77777777" w:rsidTr="009D17B9">
        <w:trPr>
          <w:trHeight w:val="300"/>
        </w:trPr>
        <w:tc>
          <w:tcPr>
            <w:cnfStyle w:val="001000000000" w:firstRow="0" w:lastRow="0" w:firstColumn="1" w:lastColumn="0" w:oddVBand="0" w:evenVBand="0" w:oddHBand="0" w:evenHBand="0" w:firstRowFirstColumn="0" w:firstRowLastColumn="0" w:lastRowFirstColumn="0" w:lastRowLastColumn="0"/>
            <w:tcW w:w="2928" w:type="pct"/>
            <w:noWrap/>
            <w:vAlign w:val="center"/>
          </w:tcPr>
          <w:p w14:paraId="64BF70A2" w14:textId="162B9506" w:rsidR="00052F1C" w:rsidRPr="008B3FF3" w:rsidRDefault="00052F1C" w:rsidP="00052F1C">
            <w:pPr>
              <w:rPr>
                <w:rFonts w:eastAsia="Times New Roman" w:cs="Segoe UI"/>
                <w:color w:val="000000"/>
              </w:rPr>
            </w:pPr>
            <w:r w:rsidRPr="00A020FF">
              <w:rPr>
                <w:rFonts w:cs="Segoe UI"/>
                <w:b w:val="0"/>
                <w:bCs w:val="0"/>
                <w:i/>
                <w:iCs/>
                <w:color w:val="000000" w:themeColor="text1"/>
              </w:rPr>
              <w:t>Affordable/social housing</w:t>
            </w:r>
          </w:p>
        </w:tc>
        <w:tc>
          <w:tcPr>
            <w:tcW w:w="795" w:type="pct"/>
            <w:noWrap/>
            <w:vAlign w:val="bottom"/>
          </w:tcPr>
          <w:p w14:paraId="1F50E573" w14:textId="2100D735" w:rsidR="00052F1C" w:rsidRPr="00FB6A54" w:rsidRDefault="00052F1C" w:rsidP="00052F1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270</w:t>
            </w:r>
          </w:p>
        </w:tc>
        <w:tc>
          <w:tcPr>
            <w:tcW w:w="511" w:type="pct"/>
            <w:noWrap/>
            <w:vAlign w:val="bottom"/>
          </w:tcPr>
          <w:p w14:paraId="7D7F2425" w14:textId="384CBF6E" w:rsidR="00052F1C" w:rsidRPr="00FB6A54" w:rsidRDefault="00052F1C" w:rsidP="00052F1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684</w:t>
            </w:r>
          </w:p>
        </w:tc>
        <w:tc>
          <w:tcPr>
            <w:tcW w:w="383" w:type="pct"/>
            <w:noWrap/>
            <w:vAlign w:val="bottom"/>
          </w:tcPr>
          <w:p w14:paraId="119AA890" w14:textId="7358BB1F" w:rsidR="00052F1C" w:rsidRPr="00FB6A54" w:rsidRDefault="00052F1C" w:rsidP="00052F1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957</w:t>
            </w:r>
          </w:p>
        </w:tc>
        <w:tc>
          <w:tcPr>
            <w:tcW w:w="383" w:type="pct"/>
            <w:noWrap/>
            <w:vAlign w:val="bottom"/>
          </w:tcPr>
          <w:p w14:paraId="75415F5F" w14:textId="2E0F7E23" w:rsidR="00052F1C" w:rsidRPr="00FB6A54" w:rsidRDefault="00052F1C" w:rsidP="00052F1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1,222</w:t>
            </w:r>
          </w:p>
        </w:tc>
      </w:tr>
      <w:tr w:rsidR="00C0653F" w:rsidRPr="00653146" w14:paraId="12F397F5"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4D2CEFCE" w14:textId="79E571A9" w:rsidR="00C0653F" w:rsidRPr="008B3FF3" w:rsidRDefault="00C0653F" w:rsidP="00C0653F">
            <w:pPr>
              <w:rPr>
                <w:rFonts w:eastAsia="Times New Roman" w:cs="Segoe UI"/>
                <w:b w:val="0"/>
                <w:color w:val="000000"/>
              </w:rPr>
            </w:pPr>
            <w:r w:rsidRPr="008B3FF3">
              <w:rPr>
                <w:rFonts w:eastAsia="Times New Roman" w:cs="Segoe UI"/>
                <w:b w:val="0"/>
                <w:color w:val="000000"/>
              </w:rPr>
              <w:t>Extra care housing (units)</w:t>
            </w:r>
          </w:p>
        </w:tc>
        <w:tc>
          <w:tcPr>
            <w:tcW w:w="795" w:type="pct"/>
            <w:noWrap/>
            <w:vAlign w:val="center"/>
          </w:tcPr>
          <w:p w14:paraId="4FF88083" w14:textId="4386FABA"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858</w:t>
            </w:r>
          </w:p>
        </w:tc>
        <w:tc>
          <w:tcPr>
            <w:tcW w:w="511" w:type="pct"/>
            <w:noWrap/>
            <w:vAlign w:val="center"/>
          </w:tcPr>
          <w:p w14:paraId="0B66F0CB" w14:textId="383FF1EB"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1,304</w:t>
            </w:r>
          </w:p>
        </w:tc>
        <w:tc>
          <w:tcPr>
            <w:tcW w:w="383" w:type="pct"/>
            <w:noWrap/>
            <w:vAlign w:val="center"/>
          </w:tcPr>
          <w:p w14:paraId="07304F00" w14:textId="4A2726D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1,748</w:t>
            </w:r>
          </w:p>
        </w:tc>
        <w:tc>
          <w:tcPr>
            <w:tcW w:w="383" w:type="pct"/>
            <w:noWrap/>
            <w:vAlign w:val="center"/>
          </w:tcPr>
          <w:p w14:paraId="63536FC4" w14:textId="10FB7DC1"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2,178</w:t>
            </w:r>
          </w:p>
        </w:tc>
      </w:tr>
      <w:tr w:rsidR="005A3C60" w:rsidRPr="00653146" w14:paraId="5AA85477" w14:textId="77777777" w:rsidTr="00AC40F7">
        <w:trPr>
          <w:trHeight w:val="300"/>
        </w:trPr>
        <w:tc>
          <w:tcPr>
            <w:cnfStyle w:val="001000000000" w:firstRow="0" w:lastRow="0" w:firstColumn="1" w:lastColumn="0" w:oddVBand="0" w:evenVBand="0" w:oddHBand="0" w:evenHBand="0" w:firstRowFirstColumn="0" w:firstRowLastColumn="0" w:lastRowFirstColumn="0" w:lastRowLastColumn="0"/>
            <w:tcW w:w="2928" w:type="pct"/>
            <w:noWrap/>
            <w:vAlign w:val="center"/>
          </w:tcPr>
          <w:p w14:paraId="7B20301B" w14:textId="79C72D75" w:rsidR="005A3C60" w:rsidRPr="008B3FF3" w:rsidRDefault="005A3C60" w:rsidP="005A3C60">
            <w:pPr>
              <w:rPr>
                <w:rFonts w:eastAsia="Times New Roman" w:cs="Segoe UI"/>
                <w:color w:val="000000"/>
              </w:rPr>
            </w:pPr>
            <w:r w:rsidRPr="00A020FF">
              <w:rPr>
                <w:rFonts w:cs="Segoe UI"/>
                <w:b w:val="0"/>
                <w:bCs w:val="0"/>
                <w:i/>
                <w:iCs/>
                <w:color w:val="000000" w:themeColor="text1"/>
              </w:rPr>
              <w:t>Market housing</w:t>
            </w:r>
          </w:p>
        </w:tc>
        <w:tc>
          <w:tcPr>
            <w:tcW w:w="795" w:type="pct"/>
            <w:noWrap/>
            <w:vAlign w:val="bottom"/>
          </w:tcPr>
          <w:p w14:paraId="1CE27CB0" w14:textId="6927D3EB" w:rsidR="005A3C60" w:rsidRPr="00FB6A54" w:rsidRDefault="005A3C60" w:rsidP="005A3C6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586</w:t>
            </w:r>
          </w:p>
        </w:tc>
        <w:tc>
          <w:tcPr>
            <w:tcW w:w="511" w:type="pct"/>
            <w:noWrap/>
            <w:vAlign w:val="bottom"/>
          </w:tcPr>
          <w:p w14:paraId="37D62F99" w14:textId="37F9C64C" w:rsidR="005A3C60" w:rsidRPr="00FB6A54" w:rsidRDefault="005A3C60" w:rsidP="005A3C6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811</w:t>
            </w:r>
          </w:p>
        </w:tc>
        <w:tc>
          <w:tcPr>
            <w:tcW w:w="383" w:type="pct"/>
            <w:noWrap/>
            <w:vAlign w:val="bottom"/>
          </w:tcPr>
          <w:p w14:paraId="2EECDB3F" w14:textId="043928FB" w:rsidR="005A3C60" w:rsidRPr="00FB6A54" w:rsidRDefault="005A3C60" w:rsidP="005A3C6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1,089</w:t>
            </w:r>
          </w:p>
        </w:tc>
        <w:tc>
          <w:tcPr>
            <w:tcW w:w="383" w:type="pct"/>
            <w:noWrap/>
            <w:vAlign w:val="bottom"/>
          </w:tcPr>
          <w:p w14:paraId="4FA3D17C" w14:textId="1FE5D0B8" w:rsidR="005A3C60" w:rsidRPr="00FB6A54" w:rsidRDefault="005A3C60" w:rsidP="005A3C6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1,357</w:t>
            </w:r>
          </w:p>
        </w:tc>
      </w:tr>
      <w:tr w:rsidR="005A3C60" w:rsidRPr="00653146" w14:paraId="7F0AA8D3" w14:textId="77777777" w:rsidTr="00AC40F7">
        <w:trPr>
          <w:trHeight w:val="300"/>
        </w:trPr>
        <w:tc>
          <w:tcPr>
            <w:cnfStyle w:val="001000000000" w:firstRow="0" w:lastRow="0" w:firstColumn="1" w:lastColumn="0" w:oddVBand="0" w:evenVBand="0" w:oddHBand="0" w:evenHBand="0" w:firstRowFirstColumn="0" w:firstRowLastColumn="0" w:lastRowFirstColumn="0" w:lastRowLastColumn="0"/>
            <w:tcW w:w="2928" w:type="pct"/>
            <w:noWrap/>
            <w:vAlign w:val="center"/>
          </w:tcPr>
          <w:p w14:paraId="58D5221F" w14:textId="4E84EAC6" w:rsidR="005A3C60" w:rsidRPr="008B3FF3" w:rsidRDefault="005A3C60" w:rsidP="005A3C60">
            <w:pPr>
              <w:rPr>
                <w:rFonts w:eastAsia="Times New Roman" w:cs="Segoe UI"/>
                <w:color w:val="000000"/>
              </w:rPr>
            </w:pPr>
            <w:r w:rsidRPr="00A020FF">
              <w:rPr>
                <w:rFonts w:cs="Segoe UI"/>
                <w:b w:val="0"/>
                <w:bCs w:val="0"/>
                <w:i/>
                <w:iCs/>
                <w:color w:val="000000" w:themeColor="text1"/>
              </w:rPr>
              <w:t>Affordable/social housing</w:t>
            </w:r>
          </w:p>
        </w:tc>
        <w:tc>
          <w:tcPr>
            <w:tcW w:w="795" w:type="pct"/>
            <w:noWrap/>
            <w:vAlign w:val="bottom"/>
          </w:tcPr>
          <w:p w14:paraId="038AE4A5" w14:textId="5C2F9627" w:rsidR="005A3C60" w:rsidRPr="00FB6A54" w:rsidRDefault="005A3C60" w:rsidP="005A3C6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272</w:t>
            </w:r>
          </w:p>
        </w:tc>
        <w:tc>
          <w:tcPr>
            <w:tcW w:w="511" w:type="pct"/>
            <w:noWrap/>
            <w:vAlign w:val="bottom"/>
          </w:tcPr>
          <w:p w14:paraId="02723834" w14:textId="28A04969" w:rsidR="005A3C60" w:rsidRPr="00FB6A54" w:rsidRDefault="005A3C60" w:rsidP="005A3C6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492</w:t>
            </w:r>
          </w:p>
        </w:tc>
        <w:tc>
          <w:tcPr>
            <w:tcW w:w="383" w:type="pct"/>
            <w:noWrap/>
            <w:vAlign w:val="bottom"/>
          </w:tcPr>
          <w:p w14:paraId="72E2E772" w14:textId="282D028F" w:rsidR="005A3C60" w:rsidRPr="00FB6A54" w:rsidRDefault="005A3C60" w:rsidP="005A3C6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659</w:t>
            </w:r>
          </w:p>
        </w:tc>
        <w:tc>
          <w:tcPr>
            <w:tcW w:w="383" w:type="pct"/>
            <w:noWrap/>
            <w:vAlign w:val="bottom"/>
          </w:tcPr>
          <w:p w14:paraId="05D60857" w14:textId="61C7F161" w:rsidR="005A3C60" w:rsidRPr="00FB6A54" w:rsidRDefault="005A3C60" w:rsidP="005A3C60">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821</w:t>
            </w:r>
          </w:p>
        </w:tc>
      </w:tr>
      <w:tr w:rsidR="00C0653F" w:rsidRPr="00653146" w14:paraId="5F04BD9E"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26195F1B" w14:textId="123690D9" w:rsidR="00C0653F" w:rsidRPr="008B3FF3" w:rsidRDefault="00C0653F" w:rsidP="00C0653F">
            <w:pPr>
              <w:rPr>
                <w:rFonts w:eastAsia="Times New Roman" w:cs="Segoe UI"/>
                <w:b w:val="0"/>
                <w:color w:val="000000"/>
              </w:rPr>
            </w:pPr>
            <w:r w:rsidRPr="008B3FF3">
              <w:rPr>
                <w:rFonts w:eastAsia="Times New Roman" w:cs="Segoe UI"/>
                <w:b w:val="0"/>
                <w:color w:val="000000"/>
              </w:rPr>
              <w:t>Residential care home beds</w:t>
            </w:r>
          </w:p>
        </w:tc>
        <w:tc>
          <w:tcPr>
            <w:tcW w:w="795" w:type="pct"/>
            <w:noWrap/>
            <w:vAlign w:val="center"/>
          </w:tcPr>
          <w:p w14:paraId="36626520" w14:textId="07DED63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- 78</w:t>
            </w:r>
          </w:p>
        </w:tc>
        <w:tc>
          <w:tcPr>
            <w:tcW w:w="511" w:type="pct"/>
            <w:noWrap/>
            <w:vAlign w:val="center"/>
          </w:tcPr>
          <w:p w14:paraId="77CE600D" w14:textId="326BBF69"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191</w:t>
            </w:r>
          </w:p>
        </w:tc>
        <w:tc>
          <w:tcPr>
            <w:tcW w:w="383" w:type="pct"/>
            <w:noWrap/>
            <w:vAlign w:val="center"/>
          </w:tcPr>
          <w:p w14:paraId="4347D459" w14:textId="52D9550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272</w:t>
            </w:r>
          </w:p>
        </w:tc>
        <w:tc>
          <w:tcPr>
            <w:tcW w:w="383" w:type="pct"/>
            <w:noWrap/>
            <w:vAlign w:val="center"/>
          </w:tcPr>
          <w:p w14:paraId="35AA3D77" w14:textId="0D9C7A1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345</w:t>
            </w:r>
          </w:p>
        </w:tc>
      </w:tr>
      <w:tr w:rsidR="00C0653F" w:rsidRPr="00653146" w14:paraId="4497CB7B" w14:textId="77777777" w:rsidTr="002D00FA">
        <w:trPr>
          <w:trHeight w:val="300"/>
        </w:trPr>
        <w:tc>
          <w:tcPr>
            <w:cnfStyle w:val="001000000000" w:firstRow="0" w:lastRow="0" w:firstColumn="1" w:lastColumn="0" w:oddVBand="0" w:evenVBand="0" w:oddHBand="0" w:evenHBand="0" w:firstRowFirstColumn="0" w:firstRowLastColumn="0" w:lastRowFirstColumn="0" w:lastRowLastColumn="0"/>
            <w:tcW w:w="2928" w:type="pct"/>
            <w:noWrap/>
            <w:hideMark/>
          </w:tcPr>
          <w:p w14:paraId="53EB49DD" w14:textId="36CC070F" w:rsidR="00C0653F" w:rsidRPr="008B3FF3" w:rsidRDefault="00C0653F" w:rsidP="00C0653F">
            <w:pPr>
              <w:rPr>
                <w:rFonts w:eastAsia="Times New Roman" w:cs="Segoe UI"/>
                <w:b w:val="0"/>
                <w:color w:val="000000"/>
              </w:rPr>
            </w:pPr>
            <w:r w:rsidRPr="008B3FF3">
              <w:rPr>
                <w:rFonts w:eastAsia="Times New Roman" w:cs="Segoe UI"/>
                <w:b w:val="0"/>
                <w:color w:val="000000"/>
              </w:rPr>
              <w:t>Nursing care home beds</w:t>
            </w:r>
          </w:p>
        </w:tc>
        <w:tc>
          <w:tcPr>
            <w:tcW w:w="795" w:type="pct"/>
            <w:noWrap/>
            <w:vAlign w:val="center"/>
          </w:tcPr>
          <w:p w14:paraId="047D799B" w14:textId="79ED071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267</w:t>
            </w:r>
          </w:p>
        </w:tc>
        <w:tc>
          <w:tcPr>
            <w:tcW w:w="511" w:type="pct"/>
            <w:noWrap/>
            <w:vAlign w:val="center"/>
          </w:tcPr>
          <w:p w14:paraId="5CAEEC60" w14:textId="76A051D5"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501</w:t>
            </w:r>
          </w:p>
        </w:tc>
        <w:tc>
          <w:tcPr>
            <w:tcW w:w="383" w:type="pct"/>
            <w:noWrap/>
            <w:vAlign w:val="center"/>
          </w:tcPr>
          <w:p w14:paraId="3DAEFA23" w14:textId="1547EF31"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676</w:t>
            </w:r>
          </w:p>
        </w:tc>
        <w:tc>
          <w:tcPr>
            <w:tcW w:w="383" w:type="pct"/>
            <w:noWrap/>
            <w:vAlign w:val="center"/>
          </w:tcPr>
          <w:p w14:paraId="7CBEF3B1" w14:textId="0C14A54C"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868</w:t>
            </w:r>
          </w:p>
        </w:tc>
      </w:tr>
      <w:tr w:rsidR="00C0653F" w:rsidRPr="00653146" w14:paraId="38BA0F90" w14:textId="77777777" w:rsidTr="002D00FA">
        <w:trPr>
          <w:trHeight w:val="1032"/>
        </w:trPr>
        <w:tc>
          <w:tcPr>
            <w:cnfStyle w:val="001000000000" w:firstRow="0" w:lastRow="0" w:firstColumn="1" w:lastColumn="0" w:oddVBand="0" w:evenVBand="0" w:oddHBand="0" w:evenHBand="0" w:firstRowFirstColumn="0" w:firstRowLastColumn="0" w:lastRowFirstColumn="0" w:lastRowLastColumn="0"/>
            <w:tcW w:w="2928" w:type="pct"/>
            <w:hideMark/>
          </w:tcPr>
          <w:p w14:paraId="0E660308" w14:textId="788B86A1" w:rsidR="00C0653F" w:rsidRPr="008B3FF3" w:rsidRDefault="00C0653F" w:rsidP="00C0653F">
            <w:pPr>
              <w:rPr>
                <w:rFonts w:eastAsia="Times New Roman" w:cs="Segoe UI"/>
                <w:color w:val="000000"/>
              </w:rPr>
            </w:pPr>
            <w:r w:rsidRPr="008B3FF3">
              <w:rPr>
                <w:rFonts w:eastAsia="Times New Roman" w:cs="Segoe UI"/>
                <w:color w:val="000000"/>
              </w:rPr>
              <w:t xml:space="preserve">People with </w:t>
            </w:r>
            <w:r w:rsidR="00CE5DDB" w:rsidRPr="008B3FF3">
              <w:rPr>
                <w:rFonts w:eastAsia="Times New Roman" w:cs="Segoe UI"/>
                <w:color w:val="000000"/>
              </w:rPr>
              <w:t>lower-level</w:t>
            </w:r>
            <w:r w:rsidRPr="008B3FF3">
              <w:rPr>
                <w:rFonts w:eastAsia="Times New Roman" w:cs="Segoe UI"/>
                <w:color w:val="000000"/>
              </w:rPr>
              <w:t xml:space="preserve"> needs who may </w:t>
            </w:r>
            <w:r w:rsidR="00AD57CE">
              <w:rPr>
                <w:rFonts w:eastAsia="Times New Roman" w:cs="Segoe UI"/>
                <w:color w:val="000000"/>
              </w:rPr>
              <w:t>not draw on adult social care from Essex County Council</w:t>
            </w:r>
            <w:r w:rsidRPr="008B3FF3">
              <w:rPr>
                <w:rFonts w:eastAsia="Times New Roman" w:cs="Segoe UI"/>
                <w:color w:val="000000"/>
              </w:rPr>
              <w:t xml:space="preserve"> but have support needs that affect their housing and/or accommodation</w:t>
            </w:r>
          </w:p>
        </w:tc>
        <w:tc>
          <w:tcPr>
            <w:tcW w:w="795" w:type="pct"/>
            <w:noWrap/>
            <w:vAlign w:val="center"/>
          </w:tcPr>
          <w:p w14:paraId="7A8EF91C"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11" w:type="pct"/>
            <w:noWrap/>
            <w:vAlign w:val="center"/>
          </w:tcPr>
          <w:p w14:paraId="59F791A5"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099B4521"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383" w:type="pct"/>
            <w:noWrap/>
            <w:vAlign w:val="center"/>
          </w:tcPr>
          <w:p w14:paraId="24B7C2D4"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39EE325A" w14:textId="77777777" w:rsidTr="002D00FA">
        <w:trPr>
          <w:trHeight w:val="288"/>
        </w:trPr>
        <w:tc>
          <w:tcPr>
            <w:cnfStyle w:val="001000000000" w:firstRow="0" w:lastRow="0" w:firstColumn="1" w:lastColumn="0" w:oddVBand="0" w:evenVBand="0" w:oddHBand="0" w:evenHBand="0" w:firstRowFirstColumn="0" w:firstRowLastColumn="0" w:lastRowFirstColumn="0" w:lastRowLastColumn="0"/>
            <w:tcW w:w="2928" w:type="pct"/>
            <w:noWrap/>
            <w:hideMark/>
          </w:tcPr>
          <w:p w14:paraId="54F3EB44" w14:textId="595BFB67"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795" w:type="pct"/>
            <w:noWrap/>
            <w:vAlign w:val="center"/>
          </w:tcPr>
          <w:p w14:paraId="2C957562" w14:textId="26CE131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230</w:t>
            </w:r>
          </w:p>
        </w:tc>
        <w:tc>
          <w:tcPr>
            <w:tcW w:w="511" w:type="pct"/>
            <w:noWrap/>
            <w:vAlign w:val="center"/>
          </w:tcPr>
          <w:p w14:paraId="7CC4F6BB" w14:textId="03AE4C55"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239</w:t>
            </w:r>
          </w:p>
        </w:tc>
        <w:tc>
          <w:tcPr>
            <w:tcW w:w="383" w:type="pct"/>
            <w:noWrap/>
            <w:vAlign w:val="center"/>
          </w:tcPr>
          <w:p w14:paraId="2B3A64BD" w14:textId="013581FE"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246</w:t>
            </w:r>
          </w:p>
        </w:tc>
        <w:tc>
          <w:tcPr>
            <w:tcW w:w="383" w:type="pct"/>
            <w:noWrap/>
            <w:vAlign w:val="center"/>
          </w:tcPr>
          <w:p w14:paraId="7A37636C" w14:textId="3650487F"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bl>
    <w:p w14:paraId="612BCDE2" w14:textId="208867BC" w:rsidR="00C0653F" w:rsidRPr="00BE0BFC" w:rsidRDefault="00C0653F" w:rsidP="00C0653F">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1298A33B" w14:textId="77777777" w:rsidR="00C0653F" w:rsidRDefault="00C0653F">
      <w:pPr>
        <w:rPr>
          <w:rFonts w:ascii="Segoe UI" w:hAnsi="Segoe UI" w:cs="Segoe UI"/>
          <w:sz w:val="22"/>
          <w:szCs w:val="22"/>
        </w:rPr>
      </w:pPr>
      <w:r>
        <w:rPr>
          <w:rFonts w:ascii="Segoe UI" w:hAnsi="Segoe UI" w:cs="Segoe UI"/>
          <w:sz w:val="22"/>
          <w:szCs w:val="22"/>
        </w:rPr>
        <w:br w:type="page"/>
      </w:r>
    </w:p>
    <w:p w14:paraId="2436D8C1" w14:textId="0B700287" w:rsidR="00A84FC2" w:rsidRDefault="00A84FC2" w:rsidP="00A84FC2">
      <w:pPr>
        <w:pStyle w:val="Caption"/>
      </w:pPr>
      <w:r>
        <w:lastRenderedPageBreak/>
        <w:t xml:space="preserve">Table </w:t>
      </w:r>
      <w:fldSimple w:instr=" SEQ Table \* ARABIC ">
        <w:r w:rsidR="00971C60">
          <w:rPr>
            <w:noProof/>
          </w:rPr>
          <w:t>16</w:t>
        </w:r>
      </w:fldSimple>
      <w:r>
        <w:t xml:space="preserve">: South </w:t>
      </w:r>
      <w:r w:rsidR="6A18F560">
        <w:t xml:space="preserve">Essex </w:t>
      </w:r>
      <w:r>
        <w:t>quadrant</w:t>
      </w:r>
      <w:r w:rsidR="1E9371E8">
        <w:t xml:space="preserve"> </w:t>
      </w:r>
      <w:r w:rsidR="1E9371E8" w:rsidRPr="00C0653F">
        <w:rPr>
          <w:szCs w:val="22"/>
        </w:rPr>
        <w:t>(</w:t>
      </w:r>
      <w:r w:rsidR="1E9371E8" w:rsidRPr="00C0653F">
        <w:rPr>
          <w:rFonts w:eastAsia="Segoe UI" w:cs="Segoe UI"/>
          <w:iCs w:val="0"/>
          <w:color w:val="333333"/>
          <w:szCs w:val="22"/>
        </w:rPr>
        <w:t>Brentwood, Basildon, Castlepoint and Rochford)</w:t>
      </w:r>
      <w:r w:rsidRPr="00C0653F">
        <w:rPr>
          <w:szCs w:val="22"/>
        </w:rPr>
        <w:t>:</w:t>
      </w:r>
      <w:r>
        <w:t xml:space="preserve"> </w:t>
      </w:r>
      <w:r w:rsidRPr="00FB5B1B">
        <w:t xml:space="preserve">Estimated need for supported and specialist housing and accommodation for the </w:t>
      </w:r>
      <w:r w:rsidR="009A4F3E">
        <w:t>population groups</w:t>
      </w:r>
      <w:r w:rsidRPr="00FB5B1B">
        <w:t xml:space="preserve"> </w:t>
      </w:r>
      <w:r w:rsidR="00CE3301">
        <w:t xml:space="preserve">covered over </w:t>
      </w:r>
      <w:r w:rsidRPr="00FB5B1B">
        <w:t>the period to 2044</w:t>
      </w:r>
      <w:r w:rsidR="00C0653F">
        <w:t xml:space="preserve"> (units/dwellings)</w:t>
      </w:r>
    </w:p>
    <w:tbl>
      <w:tblPr>
        <w:tblStyle w:val="GridTable5Dark-Accent4"/>
        <w:tblW w:w="5000" w:type="pct"/>
        <w:tblLook w:val="04A0" w:firstRow="1" w:lastRow="0" w:firstColumn="1" w:lastColumn="0" w:noHBand="0" w:noVBand="1"/>
      </w:tblPr>
      <w:tblGrid>
        <w:gridCol w:w="5350"/>
        <w:gridCol w:w="1073"/>
        <w:gridCol w:w="817"/>
        <w:gridCol w:w="889"/>
        <w:gridCol w:w="887"/>
      </w:tblGrid>
      <w:tr w:rsidR="00A84FC2" w:rsidRPr="00653146" w14:paraId="64E6AAB7" w14:textId="77777777" w:rsidTr="00FD3B68">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2967" w:type="pct"/>
            <w:shd w:val="clear" w:color="auto" w:fill="FBCAD0"/>
            <w:noWrap/>
            <w:hideMark/>
          </w:tcPr>
          <w:p w14:paraId="5D1E1FCF" w14:textId="6F37884E" w:rsidR="00A84FC2" w:rsidRPr="008B3FF3" w:rsidRDefault="009A4F3E" w:rsidP="00DC05B9">
            <w:pPr>
              <w:rPr>
                <w:rFonts w:eastAsia="Times New Roman" w:cs="Segoe UI"/>
                <w:color w:val="000000"/>
              </w:rPr>
            </w:pPr>
            <w:r>
              <w:rPr>
                <w:rFonts w:eastAsia="Times New Roman" w:cs="Segoe UI"/>
                <w:color w:val="000000"/>
              </w:rPr>
              <w:t>Population groups</w:t>
            </w:r>
          </w:p>
        </w:tc>
        <w:tc>
          <w:tcPr>
            <w:tcW w:w="595" w:type="pct"/>
            <w:shd w:val="clear" w:color="auto" w:fill="FBCAD0"/>
            <w:noWrap/>
            <w:hideMark/>
          </w:tcPr>
          <w:p w14:paraId="67B73B36"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453" w:type="pct"/>
            <w:shd w:val="clear" w:color="auto" w:fill="FBCAD0"/>
            <w:noWrap/>
            <w:hideMark/>
          </w:tcPr>
          <w:p w14:paraId="7B677FD9"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493" w:type="pct"/>
            <w:shd w:val="clear" w:color="auto" w:fill="FBCAD0"/>
            <w:noWrap/>
            <w:hideMark/>
          </w:tcPr>
          <w:p w14:paraId="4CA0A3FD"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492" w:type="pct"/>
            <w:shd w:val="clear" w:color="auto" w:fill="FBCAD0"/>
            <w:noWrap/>
            <w:hideMark/>
          </w:tcPr>
          <w:p w14:paraId="49BFFA00"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C0653F" w:rsidRPr="00653146" w14:paraId="0B43A903"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3D91806D" w14:textId="77777777" w:rsidR="00C0653F" w:rsidRDefault="00C0653F" w:rsidP="00C0653F">
            <w:pPr>
              <w:rPr>
                <w:rFonts w:eastAsia="Times New Roman" w:cs="Segoe UI"/>
                <w:b w:val="0"/>
                <w:bCs w:val="0"/>
                <w:color w:val="000000"/>
              </w:rPr>
            </w:pPr>
            <w:r w:rsidRPr="008B3FF3">
              <w:rPr>
                <w:rFonts w:eastAsia="Times New Roman" w:cs="Segoe UI"/>
                <w:color w:val="000000"/>
              </w:rPr>
              <w:t>People with a learning disability</w:t>
            </w:r>
            <w:r>
              <w:rPr>
                <w:rFonts w:eastAsia="Times New Roman" w:cs="Segoe UI"/>
                <w:color w:val="000000"/>
              </w:rPr>
              <w:t>/people with a</w:t>
            </w:r>
          </w:p>
          <w:p w14:paraId="00300AB9" w14:textId="04D0EE49" w:rsidR="00C0653F" w:rsidRPr="008B3FF3" w:rsidRDefault="00266D8D" w:rsidP="00C0653F">
            <w:pPr>
              <w:rPr>
                <w:rFonts w:eastAsia="Times New Roman" w:cs="Segoe UI"/>
                <w:color w:val="000000"/>
              </w:rPr>
            </w:pPr>
            <w:proofErr w:type="gramStart"/>
            <w:r>
              <w:rPr>
                <w:rFonts w:eastAsia="Times New Roman" w:cs="Segoe UI"/>
                <w:color w:val="000000"/>
              </w:rPr>
              <w:t>l</w:t>
            </w:r>
            <w:r w:rsidR="00C0653F">
              <w:rPr>
                <w:rFonts w:eastAsia="Times New Roman" w:cs="Segoe UI"/>
                <w:color w:val="000000"/>
              </w:rPr>
              <w:t>earning</w:t>
            </w:r>
            <w:proofErr w:type="gramEnd"/>
            <w:r w:rsidR="00C0653F">
              <w:rPr>
                <w:rFonts w:eastAsia="Times New Roman" w:cs="Segoe UI"/>
                <w:color w:val="000000"/>
              </w:rPr>
              <w:t xml:space="preserve"> disability who are autistic</w:t>
            </w:r>
          </w:p>
        </w:tc>
        <w:tc>
          <w:tcPr>
            <w:tcW w:w="595" w:type="pct"/>
            <w:noWrap/>
            <w:vAlign w:val="center"/>
            <w:hideMark/>
          </w:tcPr>
          <w:p w14:paraId="4E17FF52"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hideMark/>
          </w:tcPr>
          <w:p w14:paraId="09AADBC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hideMark/>
          </w:tcPr>
          <w:p w14:paraId="7ABD8A1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hideMark/>
          </w:tcPr>
          <w:p w14:paraId="5466EA9F"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67FC40D7"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3DB78400" w14:textId="72F8210F"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444FB869" w14:textId="28A8F595"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23</w:t>
            </w:r>
          </w:p>
        </w:tc>
        <w:tc>
          <w:tcPr>
            <w:tcW w:w="453" w:type="pct"/>
            <w:noWrap/>
            <w:vAlign w:val="center"/>
          </w:tcPr>
          <w:p w14:paraId="416267C4" w14:textId="1F796816"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45</w:t>
            </w:r>
          </w:p>
        </w:tc>
        <w:tc>
          <w:tcPr>
            <w:tcW w:w="493" w:type="pct"/>
            <w:noWrap/>
            <w:vAlign w:val="center"/>
          </w:tcPr>
          <w:p w14:paraId="773398F3" w14:textId="40841106"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68</w:t>
            </w:r>
          </w:p>
        </w:tc>
        <w:tc>
          <w:tcPr>
            <w:tcW w:w="492" w:type="pct"/>
            <w:noWrap/>
            <w:vAlign w:val="center"/>
          </w:tcPr>
          <w:p w14:paraId="117F9ED0" w14:textId="50A26C4C"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3535DD93"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5350698C" w14:textId="42C9376C" w:rsidR="00C0653F" w:rsidRPr="008B3FF3" w:rsidRDefault="00C0653F" w:rsidP="00C0653F">
            <w:pPr>
              <w:rPr>
                <w:rFonts w:eastAsia="Times New Roman" w:cs="Segoe UI"/>
                <w:b w:val="0"/>
                <w:color w:val="000000"/>
              </w:rPr>
            </w:pPr>
            <w:r w:rsidRPr="008B3FF3">
              <w:rPr>
                <w:rFonts w:eastAsia="Times New Roman" w:cs="Segoe UI"/>
                <w:b w:val="0"/>
                <w:color w:val="000000"/>
              </w:rPr>
              <w:t>Shared Lives accommodation</w:t>
            </w:r>
          </w:p>
        </w:tc>
        <w:tc>
          <w:tcPr>
            <w:tcW w:w="595" w:type="pct"/>
            <w:noWrap/>
            <w:vAlign w:val="center"/>
          </w:tcPr>
          <w:p w14:paraId="4EEDF9D9" w14:textId="5C1161DC"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4</w:t>
            </w:r>
          </w:p>
        </w:tc>
        <w:tc>
          <w:tcPr>
            <w:tcW w:w="453" w:type="pct"/>
            <w:noWrap/>
            <w:vAlign w:val="center"/>
          </w:tcPr>
          <w:p w14:paraId="1A96D971" w14:textId="449E7CF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9</w:t>
            </w:r>
          </w:p>
        </w:tc>
        <w:tc>
          <w:tcPr>
            <w:tcW w:w="493" w:type="pct"/>
            <w:noWrap/>
            <w:vAlign w:val="center"/>
          </w:tcPr>
          <w:p w14:paraId="28209533" w14:textId="2DCEB15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14</w:t>
            </w:r>
          </w:p>
        </w:tc>
        <w:tc>
          <w:tcPr>
            <w:tcW w:w="492" w:type="pct"/>
            <w:noWrap/>
            <w:vAlign w:val="center"/>
          </w:tcPr>
          <w:p w14:paraId="05089481" w14:textId="55FA1FBE"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293EA079"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E821988" w14:textId="29F84831" w:rsidR="00C0653F" w:rsidRPr="008B3FF3" w:rsidRDefault="00C0653F" w:rsidP="00C0653F">
            <w:pPr>
              <w:rPr>
                <w:rFonts w:eastAsia="Times New Roman" w:cs="Segoe UI"/>
                <w:color w:val="000000"/>
              </w:rPr>
            </w:pPr>
            <w:r w:rsidRPr="008B3FF3">
              <w:rPr>
                <w:rFonts w:eastAsia="Times New Roman" w:cs="Segoe UI"/>
                <w:color w:val="000000"/>
              </w:rPr>
              <w:t xml:space="preserve">Vulnerable young people including </w:t>
            </w:r>
            <w:r w:rsidR="00FD3B68">
              <w:rPr>
                <w:rFonts w:eastAsia="Times New Roman" w:cs="Segoe UI"/>
                <w:color w:val="000000"/>
              </w:rPr>
              <w:t>c</w:t>
            </w:r>
            <w:r w:rsidRPr="008B3FF3">
              <w:rPr>
                <w:rFonts w:eastAsia="Times New Roman" w:cs="Segoe UI"/>
                <w:color w:val="000000"/>
              </w:rPr>
              <w:t xml:space="preserve">are leavers </w:t>
            </w:r>
          </w:p>
        </w:tc>
        <w:tc>
          <w:tcPr>
            <w:tcW w:w="595" w:type="pct"/>
            <w:noWrap/>
            <w:vAlign w:val="center"/>
          </w:tcPr>
          <w:p w14:paraId="101A5B0A"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5E234002"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095B8178"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16828BEC"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50BFDF09" w14:textId="77777777" w:rsidTr="00FB6A54">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29EFD39" w14:textId="0BFC8392"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0865678D" w14:textId="1C6C0769"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16</w:t>
            </w:r>
          </w:p>
        </w:tc>
        <w:tc>
          <w:tcPr>
            <w:tcW w:w="453" w:type="pct"/>
            <w:noWrap/>
            <w:vAlign w:val="center"/>
          </w:tcPr>
          <w:p w14:paraId="354238A8" w14:textId="783FF3CF"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493" w:type="pct"/>
            <w:noWrap/>
            <w:vAlign w:val="center"/>
          </w:tcPr>
          <w:p w14:paraId="488453DB" w14:textId="705DDE3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492" w:type="pct"/>
            <w:noWrap/>
            <w:vAlign w:val="center"/>
          </w:tcPr>
          <w:p w14:paraId="1791D5B2" w14:textId="25051A08"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26CC0C48" w14:textId="77777777" w:rsidTr="00FB6A54">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BDC4026" w14:textId="2B09DF7B" w:rsidR="00C0653F" w:rsidRPr="008B3FF3" w:rsidRDefault="00C0653F" w:rsidP="00C0653F">
            <w:pPr>
              <w:rPr>
                <w:rFonts w:eastAsia="Times New Roman" w:cs="Segoe UI"/>
                <w:b w:val="0"/>
                <w:color w:val="000000"/>
              </w:rPr>
            </w:pPr>
            <w:r w:rsidRPr="008B3FF3">
              <w:rPr>
                <w:rFonts w:eastAsia="Times New Roman" w:cs="Segoe UI"/>
                <w:b w:val="0"/>
                <w:color w:val="000000"/>
              </w:rPr>
              <w:t>Move on housing</w:t>
            </w:r>
          </w:p>
        </w:tc>
        <w:tc>
          <w:tcPr>
            <w:tcW w:w="595" w:type="pct"/>
            <w:noWrap/>
            <w:vAlign w:val="center"/>
          </w:tcPr>
          <w:p w14:paraId="7B95D083" w14:textId="6097A868"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w:t>
            </w:r>
            <w:r w:rsidR="006F3875">
              <w:rPr>
                <w:rFonts w:cs="Segoe UI"/>
                <w:color w:val="000000"/>
              </w:rPr>
              <w:t>6</w:t>
            </w:r>
          </w:p>
        </w:tc>
        <w:tc>
          <w:tcPr>
            <w:tcW w:w="453" w:type="pct"/>
            <w:noWrap/>
            <w:vAlign w:val="center"/>
          </w:tcPr>
          <w:p w14:paraId="3D6D2235" w14:textId="1CD0425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493" w:type="pct"/>
            <w:noWrap/>
            <w:vAlign w:val="center"/>
          </w:tcPr>
          <w:p w14:paraId="1EC62565" w14:textId="0B0ACD4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492" w:type="pct"/>
            <w:noWrap/>
            <w:vAlign w:val="center"/>
          </w:tcPr>
          <w:p w14:paraId="32955AE0" w14:textId="7F898D2B"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2D7EB836" w14:textId="77777777" w:rsidTr="00FB6A54">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7CFFF5E0" w14:textId="3A1B5623" w:rsidR="00C0653F" w:rsidRPr="008B3FF3" w:rsidRDefault="00C0653F" w:rsidP="00C0653F">
            <w:pPr>
              <w:rPr>
                <w:rFonts w:eastAsia="Times New Roman" w:cs="Segoe UI"/>
                <w:color w:val="000000"/>
              </w:rPr>
            </w:pPr>
            <w:r w:rsidRPr="008B3FF3">
              <w:rPr>
                <w:rFonts w:eastAsia="Times New Roman" w:cs="Segoe UI"/>
                <w:color w:val="000000"/>
              </w:rPr>
              <w:t xml:space="preserve">Children in </w:t>
            </w:r>
            <w:r w:rsidR="008E5B4A">
              <w:rPr>
                <w:rFonts w:eastAsia="Times New Roman" w:cs="Segoe UI"/>
                <w:color w:val="000000"/>
              </w:rPr>
              <w:t>C</w:t>
            </w:r>
            <w:r w:rsidRPr="008B3FF3">
              <w:rPr>
                <w:rFonts w:eastAsia="Times New Roman" w:cs="Segoe UI"/>
                <w:color w:val="000000"/>
              </w:rPr>
              <w:t xml:space="preserve">are who need residential care </w:t>
            </w:r>
          </w:p>
        </w:tc>
        <w:tc>
          <w:tcPr>
            <w:tcW w:w="595" w:type="pct"/>
            <w:noWrap/>
            <w:vAlign w:val="center"/>
          </w:tcPr>
          <w:p w14:paraId="02889CC6"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4DF2F7EC"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7D1E0814"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0428D4F7"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5BE5B5F2"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716DB719" w14:textId="4261A45F" w:rsidR="00C0653F" w:rsidRPr="008B3FF3" w:rsidRDefault="00C0653F" w:rsidP="00C0653F">
            <w:pPr>
              <w:rPr>
                <w:rFonts w:eastAsia="Times New Roman" w:cs="Segoe UI"/>
                <w:b w:val="0"/>
                <w:color w:val="000000"/>
              </w:rPr>
            </w:pPr>
            <w:r w:rsidRPr="008B3FF3">
              <w:rPr>
                <w:rFonts w:eastAsia="Times New Roman" w:cs="Segoe UI"/>
                <w:b w:val="0"/>
                <w:color w:val="000000"/>
              </w:rPr>
              <w:t>Number of residential care placements required</w:t>
            </w:r>
          </w:p>
        </w:tc>
        <w:tc>
          <w:tcPr>
            <w:tcW w:w="595" w:type="pct"/>
            <w:noWrap/>
            <w:vAlign w:val="center"/>
          </w:tcPr>
          <w:p w14:paraId="19161EDD" w14:textId="6182949C"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w:t>
            </w:r>
            <w:r w:rsidR="006F3875">
              <w:rPr>
                <w:rFonts w:cs="Segoe UI"/>
                <w:color w:val="000000"/>
              </w:rPr>
              <w:t>0</w:t>
            </w:r>
          </w:p>
        </w:tc>
        <w:tc>
          <w:tcPr>
            <w:tcW w:w="453" w:type="pct"/>
            <w:noWrap/>
            <w:vAlign w:val="center"/>
          </w:tcPr>
          <w:p w14:paraId="00AAC39B" w14:textId="2E7D8B8F"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493" w:type="pct"/>
            <w:noWrap/>
            <w:vAlign w:val="center"/>
          </w:tcPr>
          <w:p w14:paraId="321EB114" w14:textId="6F85A5A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492" w:type="pct"/>
            <w:noWrap/>
            <w:vAlign w:val="center"/>
          </w:tcPr>
          <w:p w14:paraId="5E7C26B4" w14:textId="61B8FA86"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4B9D2043" w14:textId="77777777" w:rsidTr="00FB6A54">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1681F250" w14:textId="0718F138" w:rsidR="00C0653F" w:rsidRPr="008B3FF3" w:rsidRDefault="00C0653F" w:rsidP="00C0653F">
            <w:pPr>
              <w:rPr>
                <w:rFonts w:eastAsia="Times New Roman" w:cs="Segoe UI"/>
                <w:color w:val="000000"/>
              </w:rPr>
            </w:pPr>
            <w:r>
              <w:rPr>
                <w:rFonts w:eastAsia="Times New Roman" w:cs="Segoe UI"/>
                <w:color w:val="000000"/>
              </w:rPr>
              <w:t xml:space="preserve">People with mental health needs </w:t>
            </w:r>
          </w:p>
        </w:tc>
        <w:tc>
          <w:tcPr>
            <w:tcW w:w="595" w:type="pct"/>
            <w:noWrap/>
            <w:vAlign w:val="center"/>
          </w:tcPr>
          <w:p w14:paraId="1239A209"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4809E4DF"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3E9E224B"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53966492"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3BF37034"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5EB8168" w14:textId="60544BDB"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16D04F2C" w14:textId="6B361090"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7</w:t>
            </w:r>
          </w:p>
        </w:tc>
        <w:tc>
          <w:tcPr>
            <w:tcW w:w="453" w:type="pct"/>
            <w:noWrap/>
            <w:vAlign w:val="center"/>
          </w:tcPr>
          <w:p w14:paraId="5079FD09" w14:textId="1F6C736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13</w:t>
            </w:r>
          </w:p>
        </w:tc>
        <w:tc>
          <w:tcPr>
            <w:tcW w:w="493" w:type="pct"/>
            <w:noWrap/>
            <w:vAlign w:val="center"/>
          </w:tcPr>
          <w:p w14:paraId="72ED28FE" w14:textId="1F68F326"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20</w:t>
            </w:r>
          </w:p>
        </w:tc>
        <w:tc>
          <w:tcPr>
            <w:tcW w:w="492" w:type="pct"/>
            <w:noWrap/>
            <w:vAlign w:val="center"/>
          </w:tcPr>
          <w:p w14:paraId="0F4A999A" w14:textId="217D4AB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4330F792"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05244AC5" w14:textId="14586018" w:rsidR="00C0653F" w:rsidRPr="008B3FF3" w:rsidRDefault="00C0653F" w:rsidP="00C0653F">
            <w:pPr>
              <w:rPr>
                <w:rFonts w:eastAsia="Times New Roman" w:cs="Segoe UI"/>
                <w:b w:val="0"/>
                <w:color w:val="000000"/>
              </w:rPr>
            </w:pPr>
            <w:r w:rsidRPr="008B3FF3">
              <w:rPr>
                <w:rFonts w:eastAsia="Times New Roman" w:cs="Segoe UI"/>
                <w:b w:val="0"/>
                <w:color w:val="000000"/>
              </w:rPr>
              <w:t>Move on housing</w:t>
            </w:r>
          </w:p>
        </w:tc>
        <w:tc>
          <w:tcPr>
            <w:tcW w:w="595" w:type="pct"/>
            <w:noWrap/>
            <w:vAlign w:val="center"/>
          </w:tcPr>
          <w:p w14:paraId="5C550CCE" w14:textId="500969DF"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4</w:t>
            </w:r>
          </w:p>
        </w:tc>
        <w:tc>
          <w:tcPr>
            <w:tcW w:w="453" w:type="pct"/>
            <w:noWrap/>
            <w:vAlign w:val="center"/>
          </w:tcPr>
          <w:p w14:paraId="45D91F3D" w14:textId="57CD8A0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493" w:type="pct"/>
            <w:noWrap/>
            <w:vAlign w:val="center"/>
          </w:tcPr>
          <w:p w14:paraId="35905049" w14:textId="091B457B"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c>
          <w:tcPr>
            <w:tcW w:w="492" w:type="pct"/>
            <w:noWrap/>
            <w:vAlign w:val="center"/>
          </w:tcPr>
          <w:p w14:paraId="7C64D449" w14:textId="55AF0CBE"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2009072A" w14:textId="77777777" w:rsidTr="00D23910">
        <w:trPr>
          <w:trHeight w:val="826"/>
        </w:trPr>
        <w:tc>
          <w:tcPr>
            <w:cnfStyle w:val="001000000000" w:firstRow="0" w:lastRow="0" w:firstColumn="1" w:lastColumn="0" w:oddVBand="0" w:evenVBand="0" w:oddHBand="0" w:evenHBand="0" w:firstRowFirstColumn="0" w:firstRowLastColumn="0" w:lastRowFirstColumn="0" w:lastRowLastColumn="0"/>
            <w:tcW w:w="2967" w:type="pct"/>
            <w:hideMark/>
          </w:tcPr>
          <w:p w14:paraId="48966A0A" w14:textId="32495A52" w:rsidR="00C0653F" w:rsidRPr="008B3FF3" w:rsidRDefault="00C0653F" w:rsidP="00C0653F">
            <w:pPr>
              <w:rPr>
                <w:rFonts w:eastAsia="Times New Roman" w:cs="Segoe UI"/>
                <w:color w:val="000000"/>
              </w:rPr>
            </w:pPr>
            <w:r w:rsidRPr="008B3FF3">
              <w:rPr>
                <w:rFonts w:eastAsia="Times New Roman" w:cs="Segoe UI"/>
                <w:color w:val="000000"/>
              </w:rPr>
              <w:t xml:space="preserve">People with a physical/sensory disability, including wheelchair users and people with other long-term conditions </w:t>
            </w:r>
          </w:p>
        </w:tc>
        <w:tc>
          <w:tcPr>
            <w:tcW w:w="595" w:type="pct"/>
            <w:noWrap/>
            <w:vAlign w:val="center"/>
          </w:tcPr>
          <w:p w14:paraId="4D6EDED8"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3167DCCF"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788ED0F4"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19F32617"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07628FE6"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1564A2B0" w14:textId="779F11DD" w:rsidR="00C0653F" w:rsidRPr="008B3FF3" w:rsidRDefault="00C0653F" w:rsidP="00C0653F">
            <w:pPr>
              <w:rPr>
                <w:rFonts w:eastAsia="Times New Roman" w:cs="Segoe UI"/>
                <w:b w:val="0"/>
                <w:color w:val="000000"/>
              </w:rPr>
            </w:pPr>
            <w:r w:rsidRPr="008B3FF3">
              <w:rPr>
                <w:rFonts w:eastAsia="Times New Roman" w:cs="Segoe UI"/>
                <w:b w:val="0"/>
                <w:color w:val="000000"/>
              </w:rPr>
              <w:t xml:space="preserve">Fully wheelchair accessible housing </w:t>
            </w:r>
          </w:p>
        </w:tc>
        <w:tc>
          <w:tcPr>
            <w:tcW w:w="595" w:type="pct"/>
            <w:noWrap/>
            <w:vAlign w:val="center"/>
          </w:tcPr>
          <w:p w14:paraId="50C1F7E7" w14:textId="1999BA46"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614</w:t>
            </w:r>
          </w:p>
        </w:tc>
        <w:tc>
          <w:tcPr>
            <w:tcW w:w="453" w:type="pct"/>
            <w:noWrap/>
            <w:vAlign w:val="center"/>
          </w:tcPr>
          <w:p w14:paraId="3C503B13" w14:textId="4392BB01"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648</w:t>
            </w:r>
          </w:p>
        </w:tc>
        <w:tc>
          <w:tcPr>
            <w:tcW w:w="493" w:type="pct"/>
            <w:noWrap/>
            <w:vAlign w:val="center"/>
          </w:tcPr>
          <w:p w14:paraId="6CF71FCA" w14:textId="41B00AFB"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674</w:t>
            </w:r>
          </w:p>
        </w:tc>
        <w:tc>
          <w:tcPr>
            <w:tcW w:w="492" w:type="pct"/>
            <w:noWrap/>
            <w:vAlign w:val="center"/>
          </w:tcPr>
          <w:p w14:paraId="5F8B8B0E" w14:textId="794DDC5E"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703</w:t>
            </w:r>
          </w:p>
        </w:tc>
      </w:tr>
      <w:tr w:rsidR="00C0653F" w:rsidRPr="00653146" w14:paraId="40DA4660"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B372F09" w14:textId="5D4751D9"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3F146D39" w14:textId="5610D076"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12</w:t>
            </w:r>
          </w:p>
        </w:tc>
        <w:tc>
          <w:tcPr>
            <w:tcW w:w="453" w:type="pct"/>
            <w:noWrap/>
            <w:vAlign w:val="center"/>
          </w:tcPr>
          <w:p w14:paraId="0DAEEE6A" w14:textId="293894AE"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25</w:t>
            </w:r>
          </w:p>
        </w:tc>
        <w:tc>
          <w:tcPr>
            <w:tcW w:w="493" w:type="pct"/>
            <w:noWrap/>
            <w:vAlign w:val="center"/>
          </w:tcPr>
          <w:p w14:paraId="0AFD0FA9" w14:textId="4A3CDD7F"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37</w:t>
            </w:r>
          </w:p>
        </w:tc>
        <w:tc>
          <w:tcPr>
            <w:tcW w:w="492" w:type="pct"/>
            <w:noWrap/>
            <w:vAlign w:val="center"/>
          </w:tcPr>
          <w:p w14:paraId="294E6DE2" w14:textId="4AF1E395"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r w:rsidR="00C0653F" w:rsidRPr="00653146" w14:paraId="31AFEA14" w14:textId="77777777" w:rsidTr="00FB6A54">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10CAB176" w14:textId="08C8FE04" w:rsidR="00C0653F" w:rsidRPr="008B3FF3" w:rsidRDefault="00C0653F" w:rsidP="00C0653F">
            <w:pPr>
              <w:rPr>
                <w:rFonts w:eastAsia="Times New Roman" w:cs="Segoe UI"/>
                <w:color w:val="000000"/>
              </w:rPr>
            </w:pPr>
            <w:r w:rsidRPr="008B3FF3">
              <w:rPr>
                <w:rFonts w:eastAsia="Times New Roman" w:cs="Segoe UI"/>
                <w:color w:val="000000"/>
              </w:rPr>
              <w:t>Victims, survivors and perpetrators of domestic abuse</w:t>
            </w:r>
          </w:p>
        </w:tc>
        <w:tc>
          <w:tcPr>
            <w:tcW w:w="595" w:type="pct"/>
            <w:noWrap/>
            <w:vAlign w:val="center"/>
          </w:tcPr>
          <w:p w14:paraId="4B06B48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5B47EBB7"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712ABB6C"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0F650650"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0AFD7B83"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44B3D1E3" w14:textId="31CDFB37" w:rsidR="00C0653F" w:rsidRPr="008B3FF3" w:rsidRDefault="00C0653F" w:rsidP="00C0653F">
            <w:pPr>
              <w:rPr>
                <w:rFonts w:eastAsia="Times New Roman" w:cs="Segoe UI"/>
                <w:b w:val="0"/>
                <w:color w:val="000000"/>
              </w:rPr>
            </w:pPr>
            <w:r w:rsidRPr="008B3FF3">
              <w:rPr>
                <w:rFonts w:eastAsia="Times New Roman" w:cs="Segoe UI"/>
                <w:b w:val="0"/>
                <w:color w:val="000000"/>
              </w:rPr>
              <w:t>Safe accommodation</w:t>
            </w:r>
            <w:r>
              <w:rPr>
                <w:rFonts w:eastAsia="Times New Roman" w:cs="Segoe UI"/>
                <w:b w:val="0"/>
                <w:color w:val="000000"/>
              </w:rPr>
              <w:t xml:space="preserve"> (Estimates shown at county level)</w:t>
            </w:r>
          </w:p>
        </w:tc>
        <w:tc>
          <w:tcPr>
            <w:tcW w:w="595" w:type="pct"/>
            <w:noWrap/>
            <w:vAlign w:val="center"/>
          </w:tcPr>
          <w:p w14:paraId="4187DC6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141EA386"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7674122F"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5DEA925A"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055BFD3C" w14:textId="77777777" w:rsidTr="00FB6A54">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39780AE3" w14:textId="0265F934" w:rsidR="00C0653F" w:rsidRPr="008B3FF3" w:rsidRDefault="00C0653F" w:rsidP="00C0653F">
            <w:pPr>
              <w:rPr>
                <w:rFonts w:eastAsia="Times New Roman" w:cs="Segoe UI"/>
                <w:color w:val="000000"/>
              </w:rPr>
            </w:pPr>
            <w:r w:rsidRPr="008B3FF3">
              <w:rPr>
                <w:rFonts w:eastAsia="Times New Roman" w:cs="Segoe UI"/>
                <w:color w:val="000000"/>
              </w:rPr>
              <w:t xml:space="preserve">Older people </w:t>
            </w:r>
          </w:p>
        </w:tc>
        <w:tc>
          <w:tcPr>
            <w:tcW w:w="595" w:type="pct"/>
            <w:noWrap/>
            <w:vAlign w:val="center"/>
          </w:tcPr>
          <w:p w14:paraId="4D466614"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20C6EF46"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0AD61A63"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52BF0628"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5277248D"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350E8BF6" w14:textId="6BD32997" w:rsidR="00C0653F" w:rsidRPr="008B3FF3" w:rsidRDefault="00C0653F" w:rsidP="00C0653F">
            <w:pPr>
              <w:rPr>
                <w:rFonts w:eastAsia="Times New Roman" w:cs="Segoe UI"/>
                <w:b w:val="0"/>
                <w:color w:val="000000"/>
              </w:rPr>
            </w:pPr>
            <w:r w:rsidRPr="008B3FF3">
              <w:rPr>
                <w:rFonts w:eastAsia="Times New Roman" w:cs="Segoe UI"/>
                <w:b w:val="0"/>
                <w:color w:val="000000"/>
              </w:rPr>
              <w:t>Retirement/sheltered housing (units)</w:t>
            </w:r>
          </w:p>
        </w:tc>
        <w:tc>
          <w:tcPr>
            <w:tcW w:w="595" w:type="pct"/>
            <w:noWrap/>
            <w:vAlign w:val="center"/>
          </w:tcPr>
          <w:p w14:paraId="0A1C39CE" w14:textId="7EA2F869"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1,375</w:t>
            </w:r>
          </w:p>
        </w:tc>
        <w:tc>
          <w:tcPr>
            <w:tcW w:w="453" w:type="pct"/>
            <w:noWrap/>
            <w:vAlign w:val="center"/>
          </w:tcPr>
          <w:p w14:paraId="77E25AB7" w14:textId="7C96AD7F"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2,288</w:t>
            </w:r>
          </w:p>
        </w:tc>
        <w:tc>
          <w:tcPr>
            <w:tcW w:w="493" w:type="pct"/>
            <w:noWrap/>
            <w:vAlign w:val="center"/>
          </w:tcPr>
          <w:p w14:paraId="41BF183D" w14:textId="58DCC4F8"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3,176</w:t>
            </w:r>
          </w:p>
        </w:tc>
        <w:tc>
          <w:tcPr>
            <w:tcW w:w="492" w:type="pct"/>
            <w:noWrap/>
            <w:vAlign w:val="center"/>
          </w:tcPr>
          <w:p w14:paraId="5B11BC71" w14:textId="6B470A69"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4,021</w:t>
            </w:r>
          </w:p>
        </w:tc>
      </w:tr>
      <w:tr w:rsidR="00085918" w:rsidRPr="00653146" w14:paraId="56139B22" w14:textId="77777777" w:rsidTr="00837077">
        <w:trPr>
          <w:trHeight w:val="300"/>
        </w:trPr>
        <w:tc>
          <w:tcPr>
            <w:cnfStyle w:val="001000000000" w:firstRow="0" w:lastRow="0" w:firstColumn="1" w:lastColumn="0" w:oddVBand="0" w:evenVBand="0" w:oddHBand="0" w:evenHBand="0" w:firstRowFirstColumn="0" w:firstRowLastColumn="0" w:lastRowFirstColumn="0" w:lastRowLastColumn="0"/>
            <w:tcW w:w="2967" w:type="pct"/>
            <w:noWrap/>
            <w:vAlign w:val="center"/>
          </w:tcPr>
          <w:p w14:paraId="3099F37E" w14:textId="44DCA73F" w:rsidR="00085918" w:rsidRPr="008B3FF3" w:rsidRDefault="00085918" w:rsidP="00085918">
            <w:pPr>
              <w:rPr>
                <w:rFonts w:eastAsia="Times New Roman" w:cs="Segoe UI"/>
                <w:color w:val="000000"/>
              </w:rPr>
            </w:pPr>
            <w:r w:rsidRPr="00A020FF">
              <w:rPr>
                <w:rFonts w:cs="Segoe UI"/>
                <w:b w:val="0"/>
                <w:bCs w:val="0"/>
                <w:i/>
                <w:iCs/>
                <w:color w:val="000000" w:themeColor="text1"/>
              </w:rPr>
              <w:t>Market housing</w:t>
            </w:r>
          </w:p>
        </w:tc>
        <w:tc>
          <w:tcPr>
            <w:tcW w:w="595" w:type="pct"/>
            <w:noWrap/>
            <w:vAlign w:val="bottom"/>
          </w:tcPr>
          <w:p w14:paraId="1D1EF474" w14:textId="6008E40B" w:rsidR="00085918" w:rsidRPr="00FB6A54" w:rsidRDefault="00085918" w:rsidP="00085918">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1,093</w:t>
            </w:r>
          </w:p>
        </w:tc>
        <w:tc>
          <w:tcPr>
            <w:tcW w:w="453" w:type="pct"/>
            <w:noWrap/>
            <w:vAlign w:val="bottom"/>
          </w:tcPr>
          <w:p w14:paraId="4794CB26" w14:textId="502150C3" w:rsidR="00085918" w:rsidRPr="00FB6A54" w:rsidRDefault="00085918" w:rsidP="00085918">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1,624</w:t>
            </w:r>
          </w:p>
        </w:tc>
        <w:tc>
          <w:tcPr>
            <w:tcW w:w="493" w:type="pct"/>
            <w:noWrap/>
            <w:vAlign w:val="bottom"/>
          </w:tcPr>
          <w:p w14:paraId="324255CF" w14:textId="29242FB8" w:rsidR="00085918" w:rsidRPr="00FB6A54" w:rsidRDefault="00085918" w:rsidP="00085918">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2,251</w:t>
            </w:r>
          </w:p>
        </w:tc>
        <w:tc>
          <w:tcPr>
            <w:tcW w:w="492" w:type="pct"/>
            <w:noWrap/>
            <w:vAlign w:val="bottom"/>
          </w:tcPr>
          <w:p w14:paraId="35E2BA58" w14:textId="6C476861" w:rsidR="00085918" w:rsidRPr="00FB6A54" w:rsidRDefault="00085918" w:rsidP="00085918">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2,848</w:t>
            </w:r>
          </w:p>
        </w:tc>
      </w:tr>
      <w:tr w:rsidR="00085918" w:rsidRPr="00653146" w14:paraId="374A8949" w14:textId="77777777" w:rsidTr="00837077">
        <w:trPr>
          <w:trHeight w:val="300"/>
        </w:trPr>
        <w:tc>
          <w:tcPr>
            <w:cnfStyle w:val="001000000000" w:firstRow="0" w:lastRow="0" w:firstColumn="1" w:lastColumn="0" w:oddVBand="0" w:evenVBand="0" w:oddHBand="0" w:evenHBand="0" w:firstRowFirstColumn="0" w:firstRowLastColumn="0" w:lastRowFirstColumn="0" w:lastRowLastColumn="0"/>
            <w:tcW w:w="2967" w:type="pct"/>
            <w:noWrap/>
            <w:vAlign w:val="center"/>
          </w:tcPr>
          <w:p w14:paraId="1525AE13" w14:textId="0A7C3678" w:rsidR="00085918" w:rsidRPr="008B3FF3" w:rsidRDefault="00085918" w:rsidP="00085918">
            <w:pPr>
              <w:rPr>
                <w:rFonts w:eastAsia="Times New Roman" w:cs="Segoe UI"/>
                <w:color w:val="000000"/>
              </w:rPr>
            </w:pPr>
            <w:r w:rsidRPr="00A020FF">
              <w:rPr>
                <w:rFonts w:cs="Segoe UI"/>
                <w:b w:val="0"/>
                <w:bCs w:val="0"/>
                <w:i/>
                <w:iCs/>
                <w:color w:val="000000" w:themeColor="text1"/>
              </w:rPr>
              <w:t>Affordable/social housing</w:t>
            </w:r>
          </w:p>
        </w:tc>
        <w:tc>
          <w:tcPr>
            <w:tcW w:w="595" w:type="pct"/>
            <w:noWrap/>
            <w:vAlign w:val="bottom"/>
          </w:tcPr>
          <w:p w14:paraId="6193C214" w14:textId="5A425C5B" w:rsidR="00085918" w:rsidRPr="00FB6A54" w:rsidRDefault="00085918" w:rsidP="00085918">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283</w:t>
            </w:r>
          </w:p>
        </w:tc>
        <w:tc>
          <w:tcPr>
            <w:tcW w:w="453" w:type="pct"/>
            <w:noWrap/>
            <w:vAlign w:val="bottom"/>
          </w:tcPr>
          <w:p w14:paraId="7C89556D" w14:textId="3EDDE2D4" w:rsidR="00085918" w:rsidRPr="00FB6A54" w:rsidRDefault="00085918" w:rsidP="00085918">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664</w:t>
            </w:r>
          </w:p>
        </w:tc>
        <w:tc>
          <w:tcPr>
            <w:tcW w:w="493" w:type="pct"/>
            <w:noWrap/>
            <w:vAlign w:val="bottom"/>
          </w:tcPr>
          <w:p w14:paraId="3B9F2079" w14:textId="6153BBB3" w:rsidR="00085918" w:rsidRPr="00FB6A54" w:rsidRDefault="00085918" w:rsidP="00085918">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925</w:t>
            </w:r>
          </w:p>
        </w:tc>
        <w:tc>
          <w:tcPr>
            <w:tcW w:w="492" w:type="pct"/>
            <w:noWrap/>
            <w:vAlign w:val="bottom"/>
          </w:tcPr>
          <w:p w14:paraId="62AD8EC2" w14:textId="6454B650" w:rsidR="00085918" w:rsidRPr="00FB6A54" w:rsidRDefault="00085918" w:rsidP="00085918">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1,173</w:t>
            </w:r>
          </w:p>
        </w:tc>
      </w:tr>
      <w:tr w:rsidR="00C0653F" w:rsidRPr="00653146" w14:paraId="00D232CC"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3FC20579" w14:textId="64F40AD5" w:rsidR="00C0653F" w:rsidRPr="008B3FF3" w:rsidRDefault="00C0653F" w:rsidP="00C0653F">
            <w:pPr>
              <w:rPr>
                <w:rFonts w:eastAsia="Times New Roman" w:cs="Segoe UI"/>
                <w:b w:val="0"/>
                <w:color w:val="000000"/>
              </w:rPr>
            </w:pPr>
            <w:r w:rsidRPr="008B3FF3">
              <w:rPr>
                <w:rFonts w:eastAsia="Times New Roman" w:cs="Segoe UI"/>
                <w:b w:val="0"/>
                <w:color w:val="000000"/>
              </w:rPr>
              <w:t>Extra care housing (units)</w:t>
            </w:r>
          </w:p>
        </w:tc>
        <w:tc>
          <w:tcPr>
            <w:tcW w:w="595" w:type="pct"/>
            <w:noWrap/>
            <w:vAlign w:val="center"/>
          </w:tcPr>
          <w:p w14:paraId="1158BB0B" w14:textId="590ECB5C"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984</w:t>
            </w:r>
          </w:p>
        </w:tc>
        <w:tc>
          <w:tcPr>
            <w:tcW w:w="453" w:type="pct"/>
            <w:noWrap/>
            <w:vAlign w:val="center"/>
          </w:tcPr>
          <w:p w14:paraId="140C3E6F" w14:textId="37977D50"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1,467</w:t>
            </w:r>
          </w:p>
        </w:tc>
        <w:tc>
          <w:tcPr>
            <w:tcW w:w="493" w:type="pct"/>
            <w:noWrap/>
            <w:vAlign w:val="center"/>
          </w:tcPr>
          <w:p w14:paraId="34C3ECF6" w14:textId="602855A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1,937</w:t>
            </w:r>
          </w:p>
        </w:tc>
        <w:tc>
          <w:tcPr>
            <w:tcW w:w="492" w:type="pct"/>
            <w:noWrap/>
            <w:vAlign w:val="center"/>
          </w:tcPr>
          <w:p w14:paraId="5B665B87" w14:textId="32220C2A"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2,384</w:t>
            </w:r>
          </w:p>
        </w:tc>
      </w:tr>
      <w:tr w:rsidR="00D32DB2" w:rsidRPr="00653146" w14:paraId="7B96668F" w14:textId="77777777" w:rsidTr="00804B56">
        <w:trPr>
          <w:trHeight w:val="300"/>
        </w:trPr>
        <w:tc>
          <w:tcPr>
            <w:cnfStyle w:val="001000000000" w:firstRow="0" w:lastRow="0" w:firstColumn="1" w:lastColumn="0" w:oddVBand="0" w:evenVBand="0" w:oddHBand="0" w:evenHBand="0" w:firstRowFirstColumn="0" w:firstRowLastColumn="0" w:lastRowFirstColumn="0" w:lastRowLastColumn="0"/>
            <w:tcW w:w="2967" w:type="pct"/>
            <w:noWrap/>
            <w:vAlign w:val="center"/>
          </w:tcPr>
          <w:p w14:paraId="129A6086" w14:textId="74A717A5" w:rsidR="00D32DB2" w:rsidRPr="008B3FF3" w:rsidRDefault="00D32DB2" w:rsidP="00D32DB2">
            <w:pPr>
              <w:rPr>
                <w:rFonts w:eastAsia="Times New Roman" w:cs="Segoe UI"/>
                <w:color w:val="000000"/>
              </w:rPr>
            </w:pPr>
            <w:r w:rsidRPr="00A020FF">
              <w:rPr>
                <w:rFonts w:cs="Segoe UI"/>
                <w:b w:val="0"/>
                <w:bCs w:val="0"/>
                <w:i/>
                <w:iCs/>
                <w:color w:val="000000" w:themeColor="text1"/>
              </w:rPr>
              <w:t>Market housing</w:t>
            </w:r>
          </w:p>
        </w:tc>
        <w:tc>
          <w:tcPr>
            <w:tcW w:w="595" w:type="pct"/>
            <w:noWrap/>
            <w:vAlign w:val="bottom"/>
          </w:tcPr>
          <w:p w14:paraId="4775AEE6" w14:textId="49431152" w:rsidR="00D32DB2" w:rsidRPr="00FB6A54" w:rsidRDefault="00D32DB2" w:rsidP="00D32DB2">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674</w:t>
            </w:r>
          </w:p>
        </w:tc>
        <w:tc>
          <w:tcPr>
            <w:tcW w:w="453" w:type="pct"/>
            <w:noWrap/>
            <w:vAlign w:val="bottom"/>
          </w:tcPr>
          <w:p w14:paraId="08C38C91" w14:textId="2CFC64B6" w:rsidR="00D32DB2" w:rsidRPr="00FB6A54" w:rsidRDefault="00D32DB2" w:rsidP="00D32DB2">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960</w:t>
            </w:r>
          </w:p>
        </w:tc>
        <w:tc>
          <w:tcPr>
            <w:tcW w:w="493" w:type="pct"/>
            <w:noWrap/>
            <w:vAlign w:val="bottom"/>
          </w:tcPr>
          <w:p w14:paraId="50F45670" w14:textId="69B05F80" w:rsidR="00D32DB2" w:rsidRPr="00FB6A54" w:rsidRDefault="00D32DB2" w:rsidP="00D32DB2">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1,268</w:t>
            </w:r>
          </w:p>
        </w:tc>
        <w:tc>
          <w:tcPr>
            <w:tcW w:w="492" w:type="pct"/>
            <w:noWrap/>
            <w:vAlign w:val="bottom"/>
          </w:tcPr>
          <w:p w14:paraId="48A4F6A1" w14:textId="2E4C92FC" w:rsidR="00D32DB2" w:rsidRPr="00FB6A54" w:rsidRDefault="00D32DB2" w:rsidP="00D32DB2">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1,562</w:t>
            </w:r>
          </w:p>
        </w:tc>
      </w:tr>
      <w:tr w:rsidR="00D32DB2" w:rsidRPr="00653146" w14:paraId="6E186DC5" w14:textId="77777777" w:rsidTr="00804B56">
        <w:trPr>
          <w:trHeight w:val="300"/>
        </w:trPr>
        <w:tc>
          <w:tcPr>
            <w:cnfStyle w:val="001000000000" w:firstRow="0" w:lastRow="0" w:firstColumn="1" w:lastColumn="0" w:oddVBand="0" w:evenVBand="0" w:oddHBand="0" w:evenHBand="0" w:firstRowFirstColumn="0" w:firstRowLastColumn="0" w:lastRowFirstColumn="0" w:lastRowLastColumn="0"/>
            <w:tcW w:w="2967" w:type="pct"/>
            <w:noWrap/>
            <w:vAlign w:val="center"/>
          </w:tcPr>
          <w:p w14:paraId="125085CC" w14:textId="4AAF8D16" w:rsidR="00D32DB2" w:rsidRPr="008B3FF3" w:rsidRDefault="00D32DB2" w:rsidP="00D32DB2">
            <w:pPr>
              <w:rPr>
                <w:rFonts w:eastAsia="Times New Roman" w:cs="Segoe UI"/>
                <w:color w:val="000000"/>
              </w:rPr>
            </w:pPr>
            <w:r w:rsidRPr="00A020FF">
              <w:rPr>
                <w:rFonts w:cs="Segoe UI"/>
                <w:b w:val="0"/>
                <w:bCs w:val="0"/>
                <w:i/>
                <w:iCs/>
                <w:color w:val="000000" w:themeColor="text1"/>
              </w:rPr>
              <w:t>Affordable/social housing</w:t>
            </w:r>
          </w:p>
        </w:tc>
        <w:tc>
          <w:tcPr>
            <w:tcW w:w="595" w:type="pct"/>
            <w:noWrap/>
            <w:vAlign w:val="bottom"/>
          </w:tcPr>
          <w:p w14:paraId="3629AFB0" w14:textId="4BC46008" w:rsidR="00D32DB2" w:rsidRPr="00FB6A54" w:rsidRDefault="00D32DB2" w:rsidP="00D32DB2">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309</w:t>
            </w:r>
          </w:p>
        </w:tc>
        <w:tc>
          <w:tcPr>
            <w:tcW w:w="453" w:type="pct"/>
            <w:noWrap/>
            <w:vAlign w:val="bottom"/>
          </w:tcPr>
          <w:p w14:paraId="7845BED6" w14:textId="47A4E0FB" w:rsidR="00D32DB2" w:rsidRPr="00FB6A54" w:rsidRDefault="00D32DB2" w:rsidP="00D32DB2">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507</w:t>
            </w:r>
          </w:p>
        </w:tc>
        <w:tc>
          <w:tcPr>
            <w:tcW w:w="493" w:type="pct"/>
            <w:noWrap/>
            <w:vAlign w:val="bottom"/>
          </w:tcPr>
          <w:p w14:paraId="26B71805" w14:textId="1B57E15E" w:rsidR="00D32DB2" w:rsidRPr="00FB6A54" w:rsidRDefault="00D32DB2" w:rsidP="00D32DB2">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669</w:t>
            </w:r>
          </w:p>
        </w:tc>
        <w:tc>
          <w:tcPr>
            <w:tcW w:w="492" w:type="pct"/>
            <w:noWrap/>
            <w:vAlign w:val="bottom"/>
          </w:tcPr>
          <w:p w14:paraId="59215075" w14:textId="156D8102" w:rsidR="00D32DB2" w:rsidRPr="00FB6A54" w:rsidRDefault="00D32DB2" w:rsidP="00D32DB2">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823</w:t>
            </w:r>
          </w:p>
        </w:tc>
      </w:tr>
      <w:tr w:rsidR="00C0653F" w:rsidRPr="00653146" w14:paraId="214C2F3F"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1AF36D0A" w14:textId="0965C98A" w:rsidR="00C0653F" w:rsidRPr="008B3FF3" w:rsidRDefault="00C0653F" w:rsidP="00C0653F">
            <w:pPr>
              <w:rPr>
                <w:rFonts w:eastAsia="Times New Roman" w:cs="Segoe UI"/>
                <w:b w:val="0"/>
                <w:color w:val="000000"/>
              </w:rPr>
            </w:pPr>
            <w:r w:rsidRPr="008B3FF3">
              <w:rPr>
                <w:rFonts w:eastAsia="Times New Roman" w:cs="Segoe UI"/>
                <w:b w:val="0"/>
                <w:color w:val="000000"/>
              </w:rPr>
              <w:t>Residential care home beds</w:t>
            </w:r>
          </w:p>
        </w:tc>
        <w:tc>
          <w:tcPr>
            <w:tcW w:w="595" w:type="pct"/>
            <w:noWrap/>
            <w:vAlign w:val="center"/>
          </w:tcPr>
          <w:p w14:paraId="07AAE391" w14:textId="3948EE3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128</w:t>
            </w:r>
          </w:p>
        </w:tc>
        <w:tc>
          <w:tcPr>
            <w:tcW w:w="453" w:type="pct"/>
            <w:noWrap/>
            <w:vAlign w:val="center"/>
          </w:tcPr>
          <w:p w14:paraId="41E8E2DE" w14:textId="76F0A631"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395</w:t>
            </w:r>
          </w:p>
        </w:tc>
        <w:tc>
          <w:tcPr>
            <w:tcW w:w="493" w:type="pct"/>
            <w:noWrap/>
            <w:vAlign w:val="center"/>
          </w:tcPr>
          <w:p w14:paraId="1E542EC9" w14:textId="5C213BA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450</w:t>
            </w:r>
          </w:p>
        </w:tc>
        <w:tc>
          <w:tcPr>
            <w:tcW w:w="492" w:type="pct"/>
            <w:noWrap/>
            <w:vAlign w:val="center"/>
          </w:tcPr>
          <w:p w14:paraId="1E93A5CB" w14:textId="5D9FEFC2"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501</w:t>
            </w:r>
          </w:p>
        </w:tc>
      </w:tr>
      <w:tr w:rsidR="00C0653F" w:rsidRPr="00653146" w14:paraId="5D0BAA30" w14:textId="77777777" w:rsidTr="00FB6A54">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02BD36D8" w14:textId="676D722E" w:rsidR="00C0653F" w:rsidRPr="008B3FF3" w:rsidRDefault="00C0653F" w:rsidP="00C0653F">
            <w:pPr>
              <w:rPr>
                <w:rFonts w:eastAsia="Times New Roman" w:cs="Segoe UI"/>
                <w:b w:val="0"/>
                <w:color w:val="000000"/>
              </w:rPr>
            </w:pPr>
            <w:r w:rsidRPr="008B3FF3">
              <w:rPr>
                <w:rFonts w:eastAsia="Times New Roman" w:cs="Segoe UI"/>
                <w:b w:val="0"/>
                <w:color w:val="000000"/>
              </w:rPr>
              <w:t>Nursing care home beds</w:t>
            </w:r>
          </w:p>
        </w:tc>
        <w:tc>
          <w:tcPr>
            <w:tcW w:w="595" w:type="pct"/>
            <w:noWrap/>
            <w:vAlign w:val="center"/>
          </w:tcPr>
          <w:p w14:paraId="2FED9D5D" w14:textId="192AD18F"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230</w:t>
            </w:r>
          </w:p>
        </w:tc>
        <w:tc>
          <w:tcPr>
            <w:tcW w:w="453" w:type="pct"/>
            <w:noWrap/>
            <w:vAlign w:val="center"/>
          </w:tcPr>
          <w:p w14:paraId="49BAC8A9" w14:textId="59E348C3"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460</w:t>
            </w:r>
          </w:p>
        </w:tc>
        <w:tc>
          <w:tcPr>
            <w:tcW w:w="493" w:type="pct"/>
            <w:noWrap/>
            <w:vAlign w:val="center"/>
          </w:tcPr>
          <w:p w14:paraId="1DB0DE01" w14:textId="51DEDE0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623</w:t>
            </w:r>
          </w:p>
        </w:tc>
        <w:tc>
          <w:tcPr>
            <w:tcW w:w="492" w:type="pct"/>
            <w:noWrap/>
            <w:vAlign w:val="center"/>
          </w:tcPr>
          <w:p w14:paraId="25418157" w14:textId="17C937AD"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799</w:t>
            </w:r>
          </w:p>
        </w:tc>
      </w:tr>
      <w:tr w:rsidR="00C0653F" w:rsidRPr="00653146" w14:paraId="44C5CF44" w14:textId="77777777" w:rsidTr="00FB6A54">
        <w:trPr>
          <w:trHeight w:val="1032"/>
        </w:trPr>
        <w:tc>
          <w:tcPr>
            <w:cnfStyle w:val="001000000000" w:firstRow="0" w:lastRow="0" w:firstColumn="1" w:lastColumn="0" w:oddVBand="0" w:evenVBand="0" w:oddHBand="0" w:evenHBand="0" w:firstRowFirstColumn="0" w:firstRowLastColumn="0" w:lastRowFirstColumn="0" w:lastRowLastColumn="0"/>
            <w:tcW w:w="2967" w:type="pct"/>
            <w:hideMark/>
          </w:tcPr>
          <w:p w14:paraId="238CED7F" w14:textId="1BB8CDCB" w:rsidR="00C0653F" w:rsidRPr="008B3FF3" w:rsidRDefault="00C0653F" w:rsidP="00C0653F">
            <w:pPr>
              <w:rPr>
                <w:rFonts w:eastAsia="Times New Roman" w:cs="Segoe UI"/>
                <w:color w:val="000000"/>
              </w:rPr>
            </w:pPr>
            <w:r w:rsidRPr="008B3FF3">
              <w:rPr>
                <w:rFonts w:eastAsia="Times New Roman" w:cs="Segoe UI"/>
                <w:color w:val="000000"/>
              </w:rPr>
              <w:t xml:space="preserve">People with </w:t>
            </w:r>
            <w:r w:rsidR="00CE5DDB" w:rsidRPr="008B3FF3">
              <w:rPr>
                <w:rFonts w:eastAsia="Times New Roman" w:cs="Segoe UI"/>
                <w:color w:val="000000"/>
              </w:rPr>
              <w:t>lower-level</w:t>
            </w:r>
            <w:r w:rsidRPr="008B3FF3">
              <w:rPr>
                <w:rFonts w:eastAsia="Times New Roman" w:cs="Segoe UI"/>
                <w:color w:val="000000"/>
              </w:rPr>
              <w:t xml:space="preserve"> needs who may </w:t>
            </w:r>
            <w:r w:rsidR="00AD57CE">
              <w:rPr>
                <w:rFonts w:eastAsia="Times New Roman" w:cs="Segoe UI"/>
                <w:color w:val="000000"/>
              </w:rPr>
              <w:t>not draw on adult social care from Essex County Council</w:t>
            </w:r>
            <w:r w:rsidRPr="008B3FF3">
              <w:rPr>
                <w:rFonts w:eastAsia="Times New Roman" w:cs="Segoe UI"/>
                <w:color w:val="000000"/>
              </w:rPr>
              <w:t xml:space="preserve"> but have support needs that affect their housing and/or accommodation</w:t>
            </w:r>
          </w:p>
        </w:tc>
        <w:tc>
          <w:tcPr>
            <w:tcW w:w="595" w:type="pct"/>
            <w:noWrap/>
            <w:vAlign w:val="center"/>
          </w:tcPr>
          <w:p w14:paraId="707FF6DA"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782E019A"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18006D41"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636C1746" w14:textId="777777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2E30FCC3" w14:textId="77777777" w:rsidTr="00FB6A54">
        <w:trPr>
          <w:trHeight w:val="288"/>
        </w:trPr>
        <w:tc>
          <w:tcPr>
            <w:cnfStyle w:val="001000000000" w:firstRow="0" w:lastRow="0" w:firstColumn="1" w:lastColumn="0" w:oddVBand="0" w:evenVBand="0" w:oddHBand="0" w:evenHBand="0" w:firstRowFirstColumn="0" w:firstRowLastColumn="0" w:lastRowFirstColumn="0" w:lastRowLastColumn="0"/>
            <w:tcW w:w="2967" w:type="pct"/>
            <w:noWrap/>
            <w:hideMark/>
          </w:tcPr>
          <w:p w14:paraId="73AD40B0" w14:textId="64F5A348"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589789BC" w14:textId="5056F077"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378</w:t>
            </w:r>
          </w:p>
        </w:tc>
        <w:tc>
          <w:tcPr>
            <w:tcW w:w="453" w:type="pct"/>
            <w:noWrap/>
            <w:vAlign w:val="center"/>
          </w:tcPr>
          <w:p w14:paraId="488BDD6B" w14:textId="574B1F9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388</w:t>
            </w:r>
          </w:p>
        </w:tc>
        <w:tc>
          <w:tcPr>
            <w:tcW w:w="493" w:type="pct"/>
            <w:noWrap/>
            <w:vAlign w:val="center"/>
          </w:tcPr>
          <w:p w14:paraId="38BA2FD5" w14:textId="4E8322EA"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396</w:t>
            </w:r>
          </w:p>
        </w:tc>
        <w:tc>
          <w:tcPr>
            <w:tcW w:w="492" w:type="pct"/>
            <w:noWrap/>
            <w:vAlign w:val="center"/>
          </w:tcPr>
          <w:p w14:paraId="59C9CFAD" w14:textId="6CA2FC04" w:rsidR="00C0653F" w:rsidRPr="00FB6A54"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B6A54">
              <w:rPr>
                <w:rFonts w:cs="Segoe UI"/>
                <w:color w:val="000000"/>
              </w:rPr>
              <w:t>-</w:t>
            </w:r>
          </w:p>
        </w:tc>
      </w:tr>
    </w:tbl>
    <w:p w14:paraId="47F3548B" w14:textId="3FEDC90C" w:rsidR="00C0653F" w:rsidRPr="00BE0BFC" w:rsidRDefault="00C0653F" w:rsidP="00C0653F">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22FC7D82" w14:textId="77777777" w:rsidR="00C0653F" w:rsidRDefault="00C0653F">
      <w:pPr>
        <w:rPr>
          <w:rFonts w:ascii="Segoe UI" w:hAnsi="Segoe UI" w:cs="Segoe UI"/>
          <w:sz w:val="22"/>
          <w:szCs w:val="22"/>
        </w:rPr>
      </w:pPr>
      <w:r>
        <w:rPr>
          <w:rFonts w:ascii="Segoe UI" w:hAnsi="Segoe UI" w:cs="Segoe UI"/>
          <w:sz w:val="22"/>
          <w:szCs w:val="22"/>
        </w:rPr>
        <w:br w:type="page"/>
      </w:r>
    </w:p>
    <w:p w14:paraId="0AB83BA4" w14:textId="271CFBEE" w:rsidR="00A84FC2" w:rsidRDefault="00A84FC2" w:rsidP="00A84FC2">
      <w:pPr>
        <w:pStyle w:val="Caption"/>
      </w:pPr>
      <w:r>
        <w:lastRenderedPageBreak/>
        <w:t xml:space="preserve">Table </w:t>
      </w:r>
      <w:fldSimple w:instr=" SEQ Table \* ARABIC ">
        <w:r w:rsidR="00971C60">
          <w:rPr>
            <w:noProof/>
          </w:rPr>
          <w:t>17</w:t>
        </w:r>
      </w:fldSimple>
      <w:r>
        <w:t xml:space="preserve">: West </w:t>
      </w:r>
      <w:r w:rsidR="5DF7484C">
        <w:t xml:space="preserve">Essex </w:t>
      </w:r>
      <w:r>
        <w:t>quadrant</w:t>
      </w:r>
      <w:r w:rsidR="7B111172" w:rsidRPr="00C0653F">
        <w:rPr>
          <w:szCs w:val="22"/>
        </w:rPr>
        <w:t xml:space="preserve"> (E</w:t>
      </w:r>
      <w:r w:rsidR="7B111172" w:rsidRPr="00C0653F">
        <w:rPr>
          <w:rFonts w:eastAsia="Segoe UI" w:cs="Segoe UI"/>
          <w:iCs w:val="0"/>
          <w:color w:val="333333"/>
          <w:szCs w:val="22"/>
        </w:rPr>
        <w:t>pping Forest, Harlow and Uttlesford)</w:t>
      </w:r>
      <w:r w:rsidRPr="00C0653F">
        <w:rPr>
          <w:szCs w:val="22"/>
        </w:rPr>
        <w:t xml:space="preserve">: </w:t>
      </w:r>
      <w:r w:rsidRPr="00785A5D">
        <w:t xml:space="preserve">Estimated need for supported and specialist housing and accommodation for the </w:t>
      </w:r>
      <w:r w:rsidR="009A4F3E">
        <w:t>population groups</w:t>
      </w:r>
      <w:r w:rsidRPr="00785A5D">
        <w:t xml:space="preserve"> </w:t>
      </w:r>
      <w:r w:rsidR="00CE3301">
        <w:t xml:space="preserve">covered over </w:t>
      </w:r>
      <w:r w:rsidRPr="00785A5D">
        <w:t>the period to 2044</w:t>
      </w:r>
      <w:r w:rsidR="00C0653F">
        <w:t xml:space="preserve"> (units/dwellings)</w:t>
      </w:r>
    </w:p>
    <w:tbl>
      <w:tblPr>
        <w:tblStyle w:val="GridTable5Dark-Accent4"/>
        <w:tblW w:w="5000" w:type="pct"/>
        <w:tblLook w:val="04A0" w:firstRow="1" w:lastRow="0" w:firstColumn="1" w:lastColumn="0" w:noHBand="0" w:noVBand="1"/>
      </w:tblPr>
      <w:tblGrid>
        <w:gridCol w:w="5350"/>
        <w:gridCol w:w="1073"/>
        <w:gridCol w:w="817"/>
        <w:gridCol w:w="889"/>
        <w:gridCol w:w="887"/>
      </w:tblGrid>
      <w:tr w:rsidR="00A84FC2" w:rsidRPr="00653146" w14:paraId="529519D2" w14:textId="77777777" w:rsidTr="0003244A">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2967" w:type="pct"/>
            <w:shd w:val="clear" w:color="auto" w:fill="FBCAD0"/>
            <w:noWrap/>
            <w:hideMark/>
          </w:tcPr>
          <w:p w14:paraId="137C745B" w14:textId="0C3E666B" w:rsidR="00A84FC2" w:rsidRPr="008B3FF3" w:rsidRDefault="009A4F3E" w:rsidP="00DC05B9">
            <w:pPr>
              <w:rPr>
                <w:rFonts w:eastAsia="Times New Roman" w:cs="Segoe UI"/>
                <w:color w:val="000000"/>
              </w:rPr>
            </w:pPr>
            <w:r>
              <w:rPr>
                <w:rFonts w:eastAsia="Times New Roman" w:cs="Segoe UI"/>
                <w:color w:val="000000"/>
              </w:rPr>
              <w:t>Population groups</w:t>
            </w:r>
          </w:p>
        </w:tc>
        <w:tc>
          <w:tcPr>
            <w:tcW w:w="595" w:type="pct"/>
            <w:shd w:val="clear" w:color="auto" w:fill="FBCAD0"/>
            <w:noWrap/>
            <w:hideMark/>
          </w:tcPr>
          <w:p w14:paraId="28887584"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2029</w:t>
            </w:r>
          </w:p>
        </w:tc>
        <w:tc>
          <w:tcPr>
            <w:tcW w:w="453" w:type="pct"/>
            <w:shd w:val="clear" w:color="auto" w:fill="FBCAD0"/>
            <w:noWrap/>
            <w:hideMark/>
          </w:tcPr>
          <w:p w14:paraId="1611141C"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2034</w:t>
            </w:r>
          </w:p>
        </w:tc>
        <w:tc>
          <w:tcPr>
            <w:tcW w:w="493" w:type="pct"/>
            <w:shd w:val="clear" w:color="auto" w:fill="FBCAD0"/>
            <w:noWrap/>
            <w:hideMark/>
          </w:tcPr>
          <w:p w14:paraId="283D30C5"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2039</w:t>
            </w:r>
          </w:p>
        </w:tc>
        <w:tc>
          <w:tcPr>
            <w:tcW w:w="492" w:type="pct"/>
            <w:shd w:val="clear" w:color="auto" w:fill="FBCAD0"/>
            <w:noWrap/>
            <w:hideMark/>
          </w:tcPr>
          <w:p w14:paraId="4E84AAB1" w14:textId="77777777" w:rsidR="00A84FC2" w:rsidRPr="008B3FF3" w:rsidRDefault="00A84FC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B3FF3">
              <w:rPr>
                <w:rFonts w:eastAsia="Times New Roman" w:cs="Segoe UI"/>
                <w:color w:val="000000"/>
              </w:rPr>
              <w:t>2044</w:t>
            </w:r>
          </w:p>
        </w:tc>
      </w:tr>
      <w:tr w:rsidR="00C0653F" w:rsidRPr="00653146" w14:paraId="76D54C9D"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BB44A0A" w14:textId="77777777" w:rsidR="00C0653F" w:rsidRDefault="00C0653F" w:rsidP="00C0653F">
            <w:pPr>
              <w:rPr>
                <w:rFonts w:eastAsia="Times New Roman" w:cs="Segoe UI"/>
                <w:b w:val="0"/>
                <w:bCs w:val="0"/>
                <w:color w:val="000000"/>
              </w:rPr>
            </w:pPr>
            <w:r w:rsidRPr="008B3FF3">
              <w:rPr>
                <w:rFonts w:eastAsia="Times New Roman" w:cs="Segoe UI"/>
                <w:color w:val="000000"/>
              </w:rPr>
              <w:t>People with a learning disability</w:t>
            </w:r>
            <w:r>
              <w:rPr>
                <w:rFonts w:eastAsia="Times New Roman" w:cs="Segoe UI"/>
                <w:color w:val="000000"/>
              </w:rPr>
              <w:t>/people with a</w:t>
            </w:r>
          </w:p>
          <w:p w14:paraId="3D0C7F1B" w14:textId="4C012AB4" w:rsidR="00C0653F" w:rsidRPr="008B3FF3" w:rsidRDefault="00C0268F" w:rsidP="00C0653F">
            <w:pPr>
              <w:rPr>
                <w:rFonts w:eastAsia="Times New Roman" w:cs="Segoe UI"/>
                <w:color w:val="000000"/>
              </w:rPr>
            </w:pPr>
            <w:proofErr w:type="gramStart"/>
            <w:r>
              <w:rPr>
                <w:rFonts w:eastAsia="Times New Roman" w:cs="Segoe UI"/>
                <w:color w:val="000000"/>
              </w:rPr>
              <w:t>l</w:t>
            </w:r>
            <w:r w:rsidR="00C0653F">
              <w:rPr>
                <w:rFonts w:eastAsia="Times New Roman" w:cs="Segoe UI"/>
                <w:color w:val="000000"/>
              </w:rPr>
              <w:t>earning</w:t>
            </w:r>
            <w:proofErr w:type="gramEnd"/>
            <w:r w:rsidR="00C0653F">
              <w:rPr>
                <w:rFonts w:eastAsia="Times New Roman" w:cs="Segoe UI"/>
                <w:color w:val="000000"/>
              </w:rPr>
              <w:t xml:space="preserve"> disability who are autistic</w:t>
            </w:r>
          </w:p>
        </w:tc>
        <w:tc>
          <w:tcPr>
            <w:tcW w:w="595" w:type="pct"/>
            <w:noWrap/>
            <w:vAlign w:val="center"/>
            <w:hideMark/>
          </w:tcPr>
          <w:p w14:paraId="23750547"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hideMark/>
          </w:tcPr>
          <w:p w14:paraId="5B583FCB"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hideMark/>
          </w:tcPr>
          <w:p w14:paraId="63944821"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hideMark/>
          </w:tcPr>
          <w:p w14:paraId="4A9FFDB8"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714FEB37"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FE91BE4" w14:textId="1C885E12"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5CDFF994" w14:textId="35C88D08"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12</w:t>
            </w:r>
          </w:p>
        </w:tc>
        <w:tc>
          <w:tcPr>
            <w:tcW w:w="453" w:type="pct"/>
            <w:noWrap/>
            <w:vAlign w:val="center"/>
          </w:tcPr>
          <w:p w14:paraId="1776976F" w14:textId="0111B3C8"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24</w:t>
            </w:r>
          </w:p>
        </w:tc>
        <w:tc>
          <w:tcPr>
            <w:tcW w:w="493" w:type="pct"/>
            <w:noWrap/>
            <w:vAlign w:val="center"/>
          </w:tcPr>
          <w:p w14:paraId="3B9C29AF" w14:textId="4274E48E"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36</w:t>
            </w:r>
          </w:p>
        </w:tc>
        <w:tc>
          <w:tcPr>
            <w:tcW w:w="492" w:type="pct"/>
            <w:noWrap/>
            <w:vAlign w:val="center"/>
          </w:tcPr>
          <w:p w14:paraId="70F7E66E" w14:textId="1AB138C3"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r w:rsidR="00C0653F" w:rsidRPr="00653146" w14:paraId="0BAE639D"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21FF947E" w14:textId="727D21E0" w:rsidR="00C0653F" w:rsidRPr="008B3FF3" w:rsidRDefault="00C0653F" w:rsidP="00C0653F">
            <w:pPr>
              <w:rPr>
                <w:rFonts w:eastAsia="Times New Roman" w:cs="Segoe UI"/>
                <w:b w:val="0"/>
                <w:color w:val="000000"/>
              </w:rPr>
            </w:pPr>
            <w:r w:rsidRPr="008B3FF3">
              <w:rPr>
                <w:rFonts w:eastAsia="Times New Roman" w:cs="Segoe UI"/>
                <w:b w:val="0"/>
                <w:color w:val="000000"/>
              </w:rPr>
              <w:t>Shared Lives accommodation</w:t>
            </w:r>
          </w:p>
        </w:tc>
        <w:tc>
          <w:tcPr>
            <w:tcW w:w="595" w:type="pct"/>
            <w:noWrap/>
            <w:vAlign w:val="center"/>
          </w:tcPr>
          <w:p w14:paraId="64F074D2" w14:textId="455A2ECA"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4</w:t>
            </w:r>
          </w:p>
        </w:tc>
        <w:tc>
          <w:tcPr>
            <w:tcW w:w="453" w:type="pct"/>
            <w:noWrap/>
            <w:vAlign w:val="center"/>
          </w:tcPr>
          <w:p w14:paraId="77BE8E54" w14:textId="387A1043"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8</w:t>
            </w:r>
          </w:p>
        </w:tc>
        <w:tc>
          <w:tcPr>
            <w:tcW w:w="493" w:type="pct"/>
            <w:noWrap/>
            <w:vAlign w:val="center"/>
          </w:tcPr>
          <w:p w14:paraId="646717E3" w14:textId="3C00301C"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12</w:t>
            </w:r>
          </w:p>
        </w:tc>
        <w:tc>
          <w:tcPr>
            <w:tcW w:w="492" w:type="pct"/>
            <w:noWrap/>
            <w:vAlign w:val="center"/>
          </w:tcPr>
          <w:p w14:paraId="620C448B" w14:textId="07D00E70"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r w:rsidR="00C0653F" w:rsidRPr="00653146" w14:paraId="4ACF4545"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3C302CB7" w14:textId="28852511" w:rsidR="00C0653F" w:rsidRPr="008B3FF3" w:rsidRDefault="00C0653F" w:rsidP="00C0653F">
            <w:pPr>
              <w:rPr>
                <w:rFonts w:eastAsia="Times New Roman" w:cs="Segoe UI"/>
                <w:color w:val="000000"/>
              </w:rPr>
            </w:pPr>
            <w:r w:rsidRPr="008B3FF3">
              <w:rPr>
                <w:rFonts w:eastAsia="Times New Roman" w:cs="Segoe UI"/>
                <w:color w:val="000000"/>
              </w:rPr>
              <w:t xml:space="preserve">Vulnerable young people including </w:t>
            </w:r>
            <w:r w:rsidR="0003244A">
              <w:rPr>
                <w:rFonts w:eastAsia="Times New Roman" w:cs="Segoe UI"/>
                <w:color w:val="000000"/>
              </w:rPr>
              <w:t>c</w:t>
            </w:r>
            <w:r w:rsidRPr="008B3FF3">
              <w:rPr>
                <w:rFonts w:eastAsia="Times New Roman" w:cs="Segoe UI"/>
                <w:color w:val="000000"/>
              </w:rPr>
              <w:t xml:space="preserve">are leavers </w:t>
            </w:r>
          </w:p>
        </w:tc>
        <w:tc>
          <w:tcPr>
            <w:tcW w:w="595" w:type="pct"/>
            <w:noWrap/>
            <w:vAlign w:val="center"/>
          </w:tcPr>
          <w:p w14:paraId="1F30488A"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1A5BAABB"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49B17E2E"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39429808"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2ABDEFB9" w14:textId="77777777" w:rsidTr="006A4A2A">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0CA14428" w14:textId="614333A7"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21C06F13" w14:textId="2D436F45"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22</w:t>
            </w:r>
          </w:p>
        </w:tc>
        <w:tc>
          <w:tcPr>
            <w:tcW w:w="453" w:type="pct"/>
            <w:noWrap/>
            <w:vAlign w:val="center"/>
          </w:tcPr>
          <w:p w14:paraId="6E71FCBF" w14:textId="0511CA71"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c>
          <w:tcPr>
            <w:tcW w:w="493" w:type="pct"/>
            <w:noWrap/>
            <w:vAlign w:val="center"/>
          </w:tcPr>
          <w:p w14:paraId="25FA2B37" w14:textId="30CDA0E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c>
          <w:tcPr>
            <w:tcW w:w="492" w:type="pct"/>
            <w:noWrap/>
            <w:vAlign w:val="center"/>
          </w:tcPr>
          <w:p w14:paraId="0958B254" w14:textId="0520DC1F"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r w:rsidR="00C0653F" w:rsidRPr="00653146" w14:paraId="71F5733E" w14:textId="77777777" w:rsidTr="006A4A2A">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53A25051" w14:textId="200826D4" w:rsidR="00C0653F" w:rsidRPr="008B3FF3" w:rsidRDefault="00C0653F" w:rsidP="00C0653F">
            <w:pPr>
              <w:rPr>
                <w:rFonts w:eastAsia="Times New Roman" w:cs="Segoe UI"/>
                <w:b w:val="0"/>
                <w:color w:val="000000"/>
              </w:rPr>
            </w:pPr>
            <w:r w:rsidRPr="008B3FF3">
              <w:rPr>
                <w:rFonts w:eastAsia="Times New Roman" w:cs="Segoe UI"/>
                <w:b w:val="0"/>
                <w:color w:val="000000"/>
              </w:rPr>
              <w:t>Move on housing</w:t>
            </w:r>
          </w:p>
        </w:tc>
        <w:tc>
          <w:tcPr>
            <w:tcW w:w="595" w:type="pct"/>
            <w:noWrap/>
            <w:vAlign w:val="center"/>
          </w:tcPr>
          <w:p w14:paraId="14F0118A" w14:textId="571E719E"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3</w:t>
            </w:r>
            <w:r w:rsidR="006F3875">
              <w:rPr>
                <w:rFonts w:cs="Segoe UI"/>
                <w:color w:val="000000"/>
              </w:rPr>
              <w:t>5</w:t>
            </w:r>
          </w:p>
        </w:tc>
        <w:tc>
          <w:tcPr>
            <w:tcW w:w="453" w:type="pct"/>
            <w:noWrap/>
            <w:vAlign w:val="center"/>
          </w:tcPr>
          <w:p w14:paraId="58DD9401" w14:textId="28B660A4"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c>
          <w:tcPr>
            <w:tcW w:w="493" w:type="pct"/>
            <w:noWrap/>
            <w:vAlign w:val="center"/>
          </w:tcPr>
          <w:p w14:paraId="4783BF08" w14:textId="3EAA9970"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c>
          <w:tcPr>
            <w:tcW w:w="492" w:type="pct"/>
            <w:noWrap/>
            <w:vAlign w:val="center"/>
          </w:tcPr>
          <w:p w14:paraId="2444797D" w14:textId="25C46B2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r w:rsidR="00C0653F" w:rsidRPr="00653146" w14:paraId="106C40A7" w14:textId="77777777" w:rsidTr="006A4A2A">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7053129F" w14:textId="6F5889C1" w:rsidR="00C0653F" w:rsidRPr="008B3FF3" w:rsidRDefault="00C0653F" w:rsidP="00C0653F">
            <w:pPr>
              <w:rPr>
                <w:rFonts w:eastAsia="Times New Roman" w:cs="Segoe UI"/>
                <w:color w:val="000000"/>
              </w:rPr>
            </w:pPr>
            <w:r w:rsidRPr="008B3FF3">
              <w:rPr>
                <w:rFonts w:eastAsia="Times New Roman" w:cs="Segoe UI"/>
                <w:color w:val="000000"/>
              </w:rPr>
              <w:t>Children in</w:t>
            </w:r>
            <w:r w:rsidR="008E5B4A">
              <w:rPr>
                <w:rFonts w:eastAsia="Times New Roman" w:cs="Segoe UI"/>
                <w:color w:val="000000"/>
              </w:rPr>
              <w:t xml:space="preserve"> C</w:t>
            </w:r>
            <w:r w:rsidRPr="008B3FF3">
              <w:rPr>
                <w:rFonts w:eastAsia="Times New Roman" w:cs="Segoe UI"/>
                <w:color w:val="000000"/>
              </w:rPr>
              <w:t xml:space="preserve">are who need residential care </w:t>
            </w:r>
          </w:p>
        </w:tc>
        <w:tc>
          <w:tcPr>
            <w:tcW w:w="595" w:type="pct"/>
            <w:noWrap/>
            <w:vAlign w:val="center"/>
          </w:tcPr>
          <w:p w14:paraId="3DFE5CC4"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6239A08B"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57D0F06D"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05A47013"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49778686"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23F8FF8A" w14:textId="5762C001" w:rsidR="00C0653F" w:rsidRPr="008B3FF3" w:rsidRDefault="00C0653F" w:rsidP="00C0653F">
            <w:pPr>
              <w:rPr>
                <w:rFonts w:eastAsia="Times New Roman" w:cs="Segoe UI"/>
                <w:b w:val="0"/>
                <w:color w:val="000000"/>
              </w:rPr>
            </w:pPr>
            <w:r w:rsidRPr="008B3FF3">
              <w:rPr>
                <w:rFonts w:eastAsia="Times New Roman" w:cs="Segoe UI"/>
                <w:b w:val="0"/>
                <w:color w:val="000000"/>
              </w:rPr>
              <w:t>Number of residential care placements required</w:t>
            </w:r>
          </w:p>
        </w:tc>
        <w:tc>
          <w:tcPr>
            <w:tcW w:w="595" w:type="pct"/>
            <w:noWrap/>
            <w:vAlign w:val="center"/>
          </w:tcPr>
          <w:p w14:paraId="227025CE" w14:textId="65A41355" w:rsidR="00C0653F" w:rsidRPr="006A4A2A" w:rsidRDefault="006F3875"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20</w:t>
            </w:r>
          </w:p>
        </w:tc>
        <w:tc>
          <w:tcPr>
            <w:tcW w:w="453" w:type="pct"/>
            <w:noWrap/>
            <w:vAlign w:val="center"/>
          </w:tcPr>
          <w:p w14:paraId="43670D0D" w14:textId="1EE34526"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c>
          <w:tcPr>
            <w:tcW w:w="493" w:type="pct"/>
            <w:noWrap/>
            <w:vAlign w:val="center"/>
          </w:tcPr>
          <w:p w14:paraId="636C94EC" w14:textId="30A23FC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c>
          <w:tcPr>
            <w:tcW w:w="492" w:type="pct"/>
            <w:noWrap/>
            <w:vAlign w:val="center"/>
          </w:tcPr>
          <w:p w14:paraId="5799FC79" w14:textId="479961AE"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r w:rsidR="00C0653F" w:rsidRPr="00653146" w14:paraId="67760848" w14:textId="77777777" w:rsidTr="006A4A2A">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097090FC" w14:textId="24B409ED" w:rsidR="00C0653F" w:rsidRPr="008B3FF3" w:rsidRDefault="00C0653F" w:rsidP="00C0653F">
            <w:pPr>
              <w:rPr>
                <w:rFonts w:eastAsia="Times New Roman" w:cs="Segoe UI"/>
                <w:color w:val="000000"/>
              </w:rPr>
            </w:pPr>
            <w:r>
              <w:rPr>
                <w:rFonts w:eastAsia="Times New Roman" w:cs="Segoe UI"/>
                <w:color w:val="000000"/>
              </w:rPr>
              <w:t xml:space="preserve">People with mental health needs </w:t>
            </w:r>
          </w:p>
        </w:tc>
        <w:tc>
          <w:tcPr>
            <w:tcW w:w="595" w:type="pct"/>
            <w:noWrap/>
            <w:vAlign w:val="center"/>
          </w:tcPr>
          <w:p w14:paraId="3E76BFE8"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6CACEF23"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415EF2F9"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729C0B9A"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4AB3765F"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36289D61" w14:textId="17BF9159"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4F2A694E" w14:textId="168C17F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5</w:t>
            </w:r>
          </w:p>
        </w:tc>
        <w:tc>
          <w:tcPr>
            <w:tcW w:w="453" w:type="pct"/>
            <w:noWrap/>
            <w:vAlign w:val="center"/>
          </w:tcPr>
          <w:p w14:paraId="2916B1B9" w14:textId="2A8EA72A"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10</w:t>
            </w:r>
          </w:p>
        </w:tc>
        <w:tc>
          <w:tcPr>
            <w:tcW w:w="493" w:type="pct"/>
            <w:noWrap/>
            <w:vAlign w:val="center"/>
          </w:tcPr>
          <w:p w14:paraId="66ACDE9F" w14:textId="1AA179D8"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15</w:t>
            </w:r>
          </w:p>
        </w:tc>
        <w:tc>
          <w:tcPr>
            <w:tcW w:w="492" w:type="pct"/>
            <w:noWrap/>
            <w:vAlign w:val="center"/>
          </w:tcPr>
          <w:p w14:paraId="10E5607E" w14:textId="15F60CC1"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r w:rsidR="00C0653F" w:rsidRPr="00653146" w14:paraId="6714BDE3"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1D107FB" w14:textId="127B7FBD" w:rsidR="00C0653F" w:rsidRPr="008B3FF3" w:rsidRDefault="00C0653F" w:rsidP="00C0653F">
            <w:pPr>
              <w:rPr>
                <w:rFonts w:eastAsia="Times New Roman" w:cs="Segoe UI"/>
                <w:b w:val="0"/>
                <w:color w:val="000000"/>
              </w:rPr>
            </w:pPr>
            <w:r w:rsidRPr="008B3FF3">
              <w:rPr>
                <w:rFonts w:eastAsia="Times New Roman" w:cs="Segoe UI"/>
                <w:b w:val="0"/>
                <w:color w:val="000000"/>
              </w:rPr>
              <w:t>Move on housing</w:t>
            </w:r>
          </w:p>
        </w:tc>
        <w:tc>
          <w:tcPr>
            <w:tcW w:w="595" w:type="pct"/>
            <w:noWrap/>
            <w:vAlign w:val="center"/>
          </w:tcPr>
          <w:p w14:paraId="2B2C107C" w14:textId="1CBFEAB9"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10</w:t>
            </w:r>
          </w:p>
        </w:tc>
        <w:tc>
          <w:tcPr>
            <w:tcW w:w="453" w:type="pct"/>
            <w:noWrap/>
            <w:vAlign w:val="center"/>
          </w:tcPr>
          <w:p w14:paraId="548138E4" w14:textId="5632EB60"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c>
          <w:tcPr>
            <w:tcW w:w="493" w:type="pct"/>
            <w:noWrap/>
            <w:vAlign w:val="center"/>
          </w:tcPr>
          <w:p w14:paraId="7C70667B" w14:textId="1C3A4CF4"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c>
          <w:tcPr>
            <w:tcW w:w="492" w:type="pct"/>
            <w:noWrap/>
            <w:vAlign w:val="center"/>
          </w:tcPr>
          <w:p w14:paraId="7F186CD9" w14:textId="35552089"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r w:rsidR="00C0653F" w:rsidRPr="00653146" w14:paraId="2662AE49" w14:textId="77777777" w:rsidTr="00D23910">
        <w:trPr>
          <w:trHeight w:val="826"/>
        </w:trPr>
        <w:tc>
          <w:tcPr>
            <w:cnfStyle w:val="001000000000" w:firstRow="0" w:lastRow="0" w:firstColumn="1" w:lastColumn="0" w:oddVBand="0" w:evenVBand="0" w:oddHBand="0" w:evenHBand="0" w:firstRowFirstColumn="0" w:firstRowLastColumn="0" w:lastRowFirstColumn="0" w:lastRowLastColumn="0"/>
            <w:tcW w:w="2967" w:type="pct"/>
            <w:hideMark/>
          </w:tcPr>
          <w:p w14:paraId="21C58D73" w14:textId="00A8349D" w:rsidR="00C0653F" w:rsidRPr="008B3FF3" w:rsidRDefault="00C0653F" w:rsidP="00C0653F">
            <w:pPr>
              <w:rPr>
                <w:rFonts w:eastAsia="Times New Roman" w:cs="Segoe UI"/>
                <w:color w:val="000000"/>
              </w:rPr>
            </w:pPr>
            <w:r w:rsidRPr="008B3FF3">
              <w:rPr>
                <w:rFonts w:eastAsia="Times New Roman" w:cs="Segoe UI"/>
                <w:color w:val="000000"/>
              </w:rPr>
              <w:t xml:space="preserve">People with a physical/sensory disability, including wheelchair users and people with other long-term conditions </w:t>
            </w:r>
          </w:p>
        </w:tc>
        <w:tc>
          <w:tcPr>
            <w:tcW w:w="595" w:type="pct"/>
            <w:noWrap/>
            <w:vAlign w:val="center"/>
          </w:tcPr>
          <w:p w14:paraId="32D04267"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7A904A26"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0C7980C1"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2C4D23C9"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2EF1317D"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32C4FF50" w14:textId="58544280" w:rsidR="00C0653F" w:rsidRPr="008B3FF3" w:rsidRDefault="00C0653F" w:rsidP="00C0653F">
            <w:pPr>
              <w:rPr>
                <w:rFonts w:eastAsia="Times New Roman" w:cs="Segoe UI"/>
                <w:b w:val="0"/>
                <w:color w:val="000000"/>
              </w:rPr>
            </w:pPr>
            <w:r w:rsidRPr="008B3FF3">
              <w:rPr>
                <w:rFonts w:eastAsia="Times New Roman" w:cs="Segoe UI"/>
                <w:b w:val="0"/>
                <w:color w:val="000000"/>
              </w:rPr>
              <w:t xml:space="preserve">Fully wheelchair accessible housing </w:t>
            </w:r>
          </w:p>
        </w:tc>
        <w:tc>
          <w:tcPr>
            <w:tcW w:w="595" w:type="pct"/>
            <w:noWrap/>
            <w:vAlign w:val="center"/>
          </w:tcPr>
          <w:p w14:paraId="4A835CE7" w14:textId="6019608B"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417</w:t>
            </w:r>
          </w:p>
        </w:tc>
        <w:tc>
          <w:tcPr>
            <w:tcW w:w="453" w:type="pct"/>
            <w:noWrap/>
            <w:vAlign w:val="center"/>
          </w:tcPr>
          <w:p w14:paraId="2C8FF6A4" w14:textId="48888D4C"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441</w:t>
            </w:r>
          </w:p>
        </w:tc>
        <w:tc>
          <w:tcPr>
            <w:tcW w:w="493" w:type="pct"/>
            <w:noWrap/>
            <w:vAlign w:val="center"/>
          </w:tcPr>
          <w:p w14:paraId="29F5BA8F" w14:textId="0485F1B8"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458</w:t>
            </w:r>
          </w:p>
        </w:tc>
        <w:tc>
          <w:tcPr>
            <w:tcW w:w="492" w:type="pct"/>
            <w:noWrap/>
            <w:vAlign w:val="center"/>
          </w:tcPr>
          <w:p w14:paraId="5302D6A4" w14:textId="2FF9BC33"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478</w:t>
            </w:r>
          </w:p>
        </w:tc>
      </w:tr>
      <w:tr w:rsidR="00C0653F" w:rsidRPr="00653146" w14:paraId="7F67B99C"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76044F11" w14:textId="05FF1C10"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1E5A2408" w14:textId="477B13DA"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8</w:t>
            </w:r>
          </w:p>
        </w:tc>
        <w:tc>
          <w:tcPr>
            <w:tcW w:w="453" w:type="pct"/>
            <w:noWrap/>
            <w:vAlign w:val="center"/>
          </w:tcPr>
          <w:p w14:paraId="03250D45" w14:textId="656BCD89"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17</w:t>
            </w:r>
          </w:p>
        </w:tc>
        <w:tc>
          <w:tcPr>
            <w:tcW w:w="493" w:type="pct"/>
            <w:noWrap/>
            <w:vAlign w:val="center"/>
          </w:tcPr>
          <w:p w14:paraId="3F7AB2AF" w14:textId="18566570"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25</w:t>
            </w:r>
          </w:p>
        </w:tc>
        <w:tc>
          <w:tcPr>
            <w:tcW w:w="492" w:type="pct"/>
            <w:noWrap/>
            <w:vAlign w:val="center"/>
          </w:tcPr>
          <w:p w14:paraId="6125BA44" w14:textId="166920FB"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r w:rsidR="00C0653F" w:rsidRPr="00653146" w14:paraId="0080A4CA" w14:textId="77777777" w:rsidTr="006A4A2A">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49489FFD" w14:textId="1E7F56D7" w:rsidR="00C0653F" w:rsidRPr="008B3FF3" w:rsidRDefault="00C0653F" w:rsidP="00C0653F">
            <w:pPr>
              <w:rPr>
                <w:rFonts w:eastAsia="Times New Roman" w:cs="Segoe UI"/>
                <w:color w:val="000000"/>
              </w:rPr>
            </w:pPr>
            <w:r w:rsidRPr="008B3FF3">
              <w:rPr>
                <w:rFonts w:eastAsia="Times New Roman" w:cs="Segoe UI"/>
                <w:color w:val="000000"/>
              </w:rPr>
              <w:t>Victims, survivors and perpetrators of domestic abuse</w:t>
            </w:r>
          </w:p>
        </w:tc>
        <w:tc>
          <w:tcPr>
            <w:tcW w:w="595" w:type="pct"/>
            <w:noWrap/>
            <w:vAlign w:val="center"/>
          </w:tcPr>
          <w:p w14:paraId="022E92BE"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4FC030BB"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1B1A4823"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5A4E14CB"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2A20BEFD"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23E8238" w14:textId="4804FA4E" w:rsidR="00C0653F" w:rsidRPr="008B3FF3" w:rsidRDefault="00C0653F" w:rsidP="00C0653F">
            <w:pPr>
              <w:rPr>
                <w:rFonts w:eastAsia="Times New Roman" w:cs="Segoe UI"/>
                <w:b w:val="0"/>
                <w:color w:val="000000"/>
              </w:rPr>
            </w:pPr>
            <w:r w:rsidRPr="008B3FF3">
              <w:rPr>
                <w:rFonts w:eastAsia="Times New Roman" w:cs="Segoe UI"/>
                <w:b w:val="0"/>
                <w:color w:val="000000"/>
              </w:rPr>
              <w:t>Safe accommodation</w:t>
            </w:r>
            <w:r>
              <w:rPr>
                <w:rFonts w:eastAsia="Times New Roman" w:cs="Segoe UI"/>
                <w:b w:val="0"/>
                <w:color w:val="000000"/>
              </w:rPr>
              <w:t xml:space="preserve"> (Estimates shown at county level)</w:t>
            </w:r>
          </w:p>
        </w:tc>
        <w:tc>
          <w:tcPr>
            <w:tcW w:w="595" w:type="pct"/>
            <w:noWrap/>
            <w:vAlign w:val="center"/>
          </w:tcPr>
          <w:p w14:paraId="131677F6"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6004E099"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36292B51"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646FA52E"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760CD534" w14:textId="77777777" w:rsidTr="006A4A2A">
        <w:trPr>
          <w:trHeight w:val="336"/>
        </w:trPr>
        <w:tc>
          <w:tcPr>
            <w:cnfStyle w:val="001000000000" w:firstRow="0" w:lastRow="0" w:firstColumn="1" w:lastColumn="0" w:oddVBand="0" w:evenVBand="0" w:oddHBand="0" w:evenHBand="0" w:firstRowFirstColumn="0" w:firstRowLastColumn="0" w:lastRowFirstColumn="0" w:lastRowLastColumn="0"/>
            <w:tcW w:w="2967" w:type="pct"/>
            <w:noWrap/>
            <w:hideMark/>
          </w:tcPr>
          <w:p w14:paraId="454BAB41" w14:textId="5441EF8C" w:rsidR="00C0653F" w:rsidRPr="008B3FF3" w:rsidRDefault="00C0653F" w:rsidP="00C0653F">
            <w:pPr>
              <w:rPr>
                <w:rFonts w:eastAsia="Times New Roman" w:cs="Segoe UI"/>
                <w:color w:val="000000"/>
              </w:rPr>
            </w:pPr>
            <w:r w:rsidRPr="008B3FF3">
              <w:rPr>
                <w:rFonts w:eastAsia="Times New Roman" w:cs="Segoe UI"/>
                <w:color w:val="000000"/>
              </w:rPr>
              <w:t xml:space="preserve">Older people </w:t>
            </w:r>
          </w:p>
        </w:tc>
        <w:tc>
          <w:tcPr>
            <w:tcW w:w="595" w:type="pct"/>
            <w:noWrap/>
            <w:vAlign w:val="center"/>
          </w:tcPr>
          <w:p w14:paraId="02F5B110"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26965B20"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7132A9D3"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3FA9F445"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162D0243"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655C196F" w14:textId="2354F8DE" w:rsidR="00C0653F" w:rsidRPr="008B3FF3" w:rsidRDefault="00C0653F" w:rsidP="00C0653F">
            <w:pPr>
              <w:rPr>
                <w:rFonts w:eastAsia="Times New Roman" w:cs="Segoe UI"/>
                <w:b w:val="0"/>
                <w:color w:val="000000"/>
              </w:rPr>
            </w:pPr>
            <w:r w:rsidRPr="008B3FF3">
              <w:rPr>
                <w:rFonts w:eastAsia="Times New Roman" w:cs="Segoe UI"/>
                <w:b w:val="0"/>
                <w:color w:val="000000"/>
              </w:rPr>
              <w:t>Retirement/sheltered housing (units)</w:t>
            </w:r>
          </w:p>
        </w:tc>
        <w:tc>
          <w:tcPr>
            <w:tcW w:w="595" w:type="pct"/>
            <w:noWrap/>
            <w:vAlign w:val="center"/>
          </w:tcPr>
          <w:p w14:paraId="1948A6BF" w14:textId="4BD49411"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948</w:t>
            </w:r>
          </w:p>
        </w:tc>
        <w:tc>
          <w:tcPr>
            <w:tcW w:w="453" w:type="pct"/>
            <w:noWrap/>
            <w:vAlign w:val="center"/>
          </w:tcPr>
          <w:p w14:paraId="1331A4B0" w14:textId="1F23D691"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1,585</w:t>
            </w:r>
          </w:p>
        </w:tc>
        <w:tc>
          <w:tcPr>
            <w:tcW w:w="493" w:type="pct"/>
            <w:noWrap/>
            <w:vAlign w:val="center"/>
          </w:tcPr>
          <w:p w14:paraId="7287A95C" w14:textId="29CF4EE1"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2,224</w:t>
            </w:r>
          </w:p>
        </w:tc>
        <w:tc>
          <w:tcPr>
            <w:tcW w:w="492" w:type="pct"/>
            <w:noWrap/>
            <w:vAlign w:val="center"/>
          </w:tcPr>
          <w:p w14:paraId="59791BD1" w14:textId="7319B689"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2,849</w:t>
            </w:r>
          </w:p>
        </w:tc>
      </w:tr>
      <w:tr w:rsidR="00181883" w:rsidRPr="00653146" w14:paraId="1D1E6041" w14:textId="77777777" w:rsidTr="00F56554">
        <w:trPr>
          <w:trHeight w:val="300"/>
        </w:trPr>
        <w:tc>
          <w:tcPr>
            <w:cnfStyle w:val="001000000000" w:firstRow="0" w:lastRow="0" w:firstColumn="1" w:lastColumn="0" w:oddVBand="0" w:evenVBand="0" w:oddHBand="0" w:evenHBand="0" w:firstRowFirstColumn="0" w:firstRowLastColumn="0" w:lastRowFirstColumn="0" w:lastRowLastColumn="0"/>
            <w:tcW w:w="2967" w:type="pct"/>
            <w:noWrap/>
            <w:vAlign w:val="center"/>
          </w:tcPr>
          <w:p w14:paraId="75EF8592" w14:textId="1AFF1C8F" w:rsidR="00181883" w:rsidRPr="008B3FF3" w:rsidRDefault="00181883" w:rsidP="00181883">
            <w:pPr>
              <w:rPr>
                <w:rFonts w:eastAsia="Times New Roman" w:cs="Segoe UI"/>
                <w:color w:val="000000"/>
              </w:rPr>
            </w:pPr>
            <w:r w:rsidRPr="00A020FF">
              <w:rPr>
                <w:rFonts w:cs="Segoe UI"/>
                <w:b w:val="0"/>
                <w:bCs w:val="0"/>
                <w:i/>
                <w:iCs/>
                <w:color w:val="000000" w:themeColor="text1"/>
              </w:rPr>
              <w:t>Market housing</w:t>
            </w:r>
          </w:p>
        </w:tc>
        <w:tc>
          <w:tcPr>
            <w:tcW w:w="595" w:type="pct"/>
            <w:noWrap/>
            <w:vAlign w:val="bottom"/>
          </w:tcPr>
          <w:p w14:paraId="00E415EC" w14:textId="47F7512C" w:rsidR="00181883" w:rsidRPr="006A4A2A" w:rsidRDefault="00181883" w:rsidP="00181883">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689</w:t>
            </w:r>
          </w:p>
        </w:tc>
        <w:tc>
          <w:tcPr>
            <w:tcW w:w="453" w:type="pct"/>
            <w:noWrap/>
            <w:vAlign w:val="bottom"/>
          </w:tcPr>
          <w:p w14:paraId="4929B728" w14:textId="75F1D9CD" w:rsidR="00181883" w:rsidRPr="006A4A2A" w:rsidRDefault="00181883" w:rsidP="00181883">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1,050</w:t>
            </w:r>
          </w:p>
        </w:tc>
        <w:tc>
          <w:tcPr>
            <w:tcW w:w="493" w:type="pct"/>
            <w:noWrap/>
            <w:vAlign w:val="bottom"/>
          </w:tcPr>
          <w:p w14:paraId="60644AC1" w14:textId="5A3D7EFD" w:rsidR="00181883" w:rsidRPr="006A4A2A" w:rsidRDefault="00181883" w:rsidP="00181883">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1,474</w:t>
            </w:r>
          </w:p>
        </w:tc>
        <w:tc>
          <w:tcPr>
            <w:tcW w:w="492" w:type="pct"/>
            <w:noWrap/>
            <w:vAlign w:val="bottom"/>
          </w:tcPr>
          <w:p w14:paraId="0294AF86" w14:textId="043D90F2" w:rsidR="00181883" w:rsidRPr="006A4A2A" w:rsidRDefault="00181883" w:rsidP="00181883">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1,889</w:t>
            </w:r>
          </w:p>
        </w:tc>
      </w:tr>
      <w:tr w:rsidR="00181883" w:rsidRPr="00653146" w14:paraId="0D332788" w14:textId="77777777" w:rsidTr="00F56554">
        <w:trPr>
          <w:trHeight w:val="300"/>
        </w:trPr>
        <w:tc>
          <w:tcPr>
            <w:cnfStyle w:val="001000000000" w:firstRow="0" w:lastRow="0" w:firstColumn="1" w:lastColumn="0" w:oddVBand="0" w:evenVBand="0" w:oddHBand="0" w:evenHBand="0" w:firstRowFirstColumn="0" w:firstRowLastColumn="0" w:lastRowFirstColumn="0" w:lastRowLastColumn="0"/>
            <w:tcW w:w="2967" w:type="pct"/>
            <w:noWrap/>
            <w:vAlign w:val="center"/>
          </w:tcPr>
          <w:p w14:paraId="0E07BFF1" w14:textId="48EE5002" w:rsidR="00181883" w:rsidRPr="008B3FF3" w:rsidRDefault="00181883" w:rsidP="00181883">
            <w:pPr>
              <w:rPr>
                <w:rFonts w:eastAsia="Times New Roman" w:cs="Segoe UI"/>
                <w:color w:val="000000"/>
              </w:rPr>
            </w:pPr>
            <w:r w:rsidRPr="00A020FF">
              <w:rPr>
                <w:rFonts w:cs="Segoe UI"/>
                <w:b w:val="0"/>
                <w:bCs w:val="0"/>
                <w:i/>
                <w:iCs/>
                <w:color w:val="000000" w:themeColor="text1"/>
              </w:rPr>
              <w:t>Affordable/social housing</w:t>
            </w:r>
          </w:p>
        </w:tc>
        <w:tc>
          <w:tcPr>
            <w:tcW w:w="595" w:type="pct"/>
            <w:noWrap/>
            <w:vAlign w:val="bottom"/>
          </w:tcPr>
          <w:p w14:paraId="5A5B2ABC" w14:textId="79802A20" w:rsidR="00181883" w:rsidRPr="006A4A2A" w:rsidRDefault="00181883" w:rsidP="00181883">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259</w:t>
            </w:r>
          </w:p>
        </w:tc>
        <w:tc>
          <w:tcPr>
            <w:tcW w:w="453" w:type="pct"/>
            <w:noWrap/>
            <w:vAlign w:val="bottom"/>
          </w:tcPr>
          <w:p w14:paraId="76835240" w14:textId="44DCFFD1" w:rsidR="00181883" w:rsidRPr="006A4A2A" w:rsidRDefault="00181883" w:rsidP="00181883">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535</w:t>
            </w:r>
          </w:p>
        </w:tc>
        <w:tc>
          <w:tcPr>
            <w:tcW w:w="493" w:type="pct"/>
            <w:noWrap/>
            <w:vAlign w:val="bottom"/>
          </w:tcPr>
          <w:p w14:paraId="26F746EE" w14:textId="6D4EC7DE" w:rsidR="00181883" w:rsidRPr="006A4A2A" w:rsidRDefault="00181883" w:rsidP="00181883">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750</w:t>
            </w:r>
          </w:p>
        </w:tc>
        <w:tc>
          <w:tcPr>
            <w:tcW w:w="492" w:type="pct"/>
            <w:noWrap/>
            <w:vAlign w:val="bottom"/>
          </w:tcPr>
          <w:p w14:paraId="7768DEAA" w14:textId="025692C7" w:rsidR="00181883" w:rsidRPr="006A4A2A" w:rsidRDefault="00181883" w:rsidP="00181883">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960</w:t>
            </w:r>
          </w:p>
        </w:tc>
      </w:tr>
      <w:tr w:rsidR="00C0653F" w:rsidRPr="00653146" w14:paraId="6DE5D4D4"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57BC75F1" w14:textId="4FDEE7BA" w:rsidR="00C0653F" w:rsidRPr="008B3FF3" w:rsidRDefault="00C0653F" w:rsidP="00C0653F">
            <w:pPr>
              <w:rPr>
                <w:rFonts w:eastAsia="Times New Roman" w:cs="Segoe UI"/>
                <w:b w:val="0"/>
                <w:color w:val="000000"/>
              </w:rPr>
            </w:pPr>
            <w:r w:rsidRPr="008B3FF3">
              <w:rPr>
                <w:rFonts w:eastAsia="Times New Roman" w:cs="Segoe UI"/>
                <w:b w:val="0"/>
                <w:color w:val="000000"/>
              </w:rPr>
              <w:t>Extra care housing (units)</w:t>
            </w:r>
          </w:p>
        </w:tc>
        <w:tc>
          <w:tcPr>
            <w:tcW w:w="595" w:type="pct"/>
            <w:noWrap/>
            <w:vAlign w:val="center"/>
          </w:tcPr>
          <w:p w14:paraId="740581D4" w14:textId="12C78C5A"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634</w:t>
            </w:r>
          </w:p>
        </w:tc>
        <w:tc>
          <w:tcPr>
            <w:tcW w:w="453" w:type="pct"/>
            <w:noWrap/>
            <w:vAlign w:val="center"/>
          </w:tcPr>
          <w:p w14:paraId="125295B5" w14:textId="5B60E9EC"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972</w:t>
            </w:r>
          </w:p>
        </w:tc>
        <w:tc>
          <w:tcPr>
            <w:tcW w:w="493" w:type="pct"/>
            <w:noWrap/>
            <w:vAlign w:val="center"/>
          </w:tcPr>
          <w:p w14:paraId="0546059E" w14:textId="48FD81C5"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1,310</w:t>
            </w:r>
          </w:p>
        </w:tc>
        <w:tc>
          <w:tcPr>
            <w:tcW w:w="492" w:type="pct"/>
            <w:noWrap/>
            <w:vAlign w:val="center"/>
          </w:tcPr>
          <w:p w14:paraId="6A522F19" w14:textId="77F0E9D3"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1,641</w:t>
            </w:r>
          </w:p>
        </w:tc>
      </w:tr>
      <w:tr w:rsidR="00EA6224" w:rsidRPr="00653146" w14:paraId="1271546B" w14:textId="77777777" w:rsidTr="0055639E">
        <w:trPr>
          <w:trHeight w:val="300"/>
        </w:trPr>
        <w:tc>
          <w:tcPr>
            <w:cnfStyle w:val="001000000000" w:firstRow="0" w:lastRow="0" w:firstColumn="1" w:lastColumn="0" w:oddVBand="0" w:evenVBand="0" w:oddHBand="0" w:evenHBand="0" w:firstRowFirstColumn="0" w:firstRowLastColumn="0" w:lastRowFirstColumn="0" w:lastRowLastColumn="0"/>
            <w:tcW w:w="2967" w:type="pct"/>
            <w:noWrap/>
            <w:vAlign w:val="center"/>
          </w:tcPr>
          <w:p w14:paraId="385F7747" w14:textId="6B3298BC" w:rsidR="00EA6224" w:rsidRPr="008B3FF3" w:rsidRDefault="00EA6224" w:rsidP="00EA6224">
            <w:pPr>
              <w:rPr>
                <w:rFonts w:eastAsia="Times New Roman" w:cs="Segoe UI"/>
                <w:color w:val="000000"/>
              </w:rPr>
            </w:pPr>
            <w:r w:rsidRPr="00A020FF">
              <w:rPr>
                <w:rFonts w:cs="Segoe UI"/>
                <w:b w:val="0"/>
                <w:bCs w:val="0"/>
                <w:i/>
                <w:iCs/>
                <w:color w:val="000000" w:themeColor="text1"/>
              </w:rPr>
              <w:t>Market housing</w:t>
            </w:r>
          </w:p>
        </w:tc>
        <w:tc>
          <w:tcPr>
            <w:tcW w:w="595" w:type="pct"/>
            <w:noWrap/>
            <w:vAlign w:val="bottom"/>
          </w:tcPr>
          <w:p w14:paraId="416F9E8F" w14:textId="0F1A4961" w:rsidR="00EA6224" w:rsidRPr="006A4A2A" w:rsidRDefault="00EA6224" w:rsidP="00EA62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394</w:t>
            </w:r>
          </w:p>
        </w:tc>
        <w:tc>
          <w:tcPr>
            <w:tcW w:w="453" w:type="pct"/>
            <w:noWrap/>
            <w:vAlign w:val="bottom"/>
          </w:tcPr>
          <w:p w14:paraId="72229D87" w14:textId="7E7DC30F" w:rsidR="00EA6224" w:rsidRPr="006A4A2A" w:rsidRDefault="00EA6224" w:rsidP="00EA62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592</w:t>
            </w:r>
          </w:p>
        </w:tc>
        <w:tc>
          <w:tcPr>
            <w:tcW w:w="493" w:type="pct"/>
            <w:noWrap/>
            <w:vAlign w:val="bottom"/>
          </w:tcPr>
          <w:p w14:paraId="35022C1F" w14:textId="39B118D3" w:rsidR="00EA6224" w:rsidRPr="006A4A2A" w:rsidRDefault="00EA6224" w:rsidP="00EA62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800</w:t>
            </w:r>
          </w:p>
        </w:tc>
        <w:tc>
          <w:tcPr>
            <w:tcW w:w="492" w:type="pct"/>
            <w:noWrap/>
            <w:vAlign w:val="bottom"/>
          </w:tcPr>
          <w:p w14:paraId="2F636047" w14:textId="5A123297" w:rsidR="00EA6224" w:rsidRPr="006A4A2A" w:rsidRDefault="00EA6224" w:rsidP="00EA62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1,002</w:t>
            </w:r>
          </w:p>
        </w:tc>
      </w:tr>
      <w:tr w:rsidR="00EA6224" w:rsidRPr="00653146" w14:paraId="06256FBF" w14:textId="77777777" w:rsidTr="0055639E">
        <w:trPr>
          <w:trHeight w:val="300"/>
        </w:trPr>
        <w:tc>
          <w:tcPr>
            <w:cnfStyle w:val="001000000000" w:firstRow="0" w:lastRow="0" w:firstColumn="1" w:lastColumn="0" w:oddVBand="0" w:evenVBand="0" w:oddHBand="0" w:evenHBand="0" w:firstRowFirstColumn="0" w:firstRowLastColumn="0" w:lastRowFirstColumn="0" w:lastRowLastColumn="0"/>
            <w:tcW w:w="2967" w:type="pct"/>
            <w:noWrap/>
            <w:vAlign w:val="center"/>
          </w:tcPr>
          <w:p w14:paraId="2F2A7A12" w14:textId="072B9FD4" w:rsidR="00EA6224" w:rsidRPr="008B3FF3" w:rsidRDefault="00EA6224" w:rsidP="00EA6224">
            <w:pPr>
              <w:rPr>
                <w:rFonts w:eastAsia="Times New Roman" w:cs="Segoe UI"/>
                <w:color w:val="000000"/>
              </w:rPr>
            </w:pPr>
            <w:r w:rsidRPr="00A020FF">
              <w:rPr>
                <w:rFonts w:cs="Segoe UI"/>
                <w:b w:val="0"/>
                <w:bCs w:val="0"/>
                <w:i/>
                <w:iCs/>
                <w:color w:val="000000" w:themeColor="text1"/>
              </w:rPr>
              <w:t>Affordable/social housing</w:t>
            </w:r>
          </w:p>
        </w:tc>
        <w:tc>
          <w:tcPr>
            <w:tcW w:w="595" w:type="pct"/>
            <w:noWrap/>
            <w:vAlign w:val="bottom"/>
          </w:tcPr>
          <w:p w14:paraId="0B99C428" w14:textId="2F9F3ABE" w:rsidR="00EA6224" w:rsidRPr="006A4A2A" w:rsidRDefault="00EA6224" w:rsidP="00EA62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240</w:t>
            </w:r>
          </w:p>
        </w:tc>
        <w:tc>
          <w:tcPr>
            <w:tcW w:w="453" w:type="pct"/>
            <w:noWrap/>
            <w:vAlign w:val="bottom"/>
          </w:tcPr>
          <w:p w14:paraId="2506EE2D" w14:textId="0A9D63BE" w:rsidR="00EA6224" w:rsidRPr="006A4A2A" w:rsidRDefault="00EA6224" w:rsidP="00EA62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379</w:t>
            </w:r>
          </w:p>
        </w:tc>
        <w:tc>
          <w:tcPr>
            <w:tcW w:w="493" w:type="pct"/>
            <w:noWrap/>
            <w:vAlign w:val="bottom"/>
          </w:tcPr>
          <w:p w14:paraId="15EBFE4E" w14:textId="530825E5" w:rsidR="00EA6224" w:rsidRPr="006A4A2A" w:rsidRDefault="00EA6224" w:rsidP="00EA62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510</w:t>
            </w:r>
          </w:p>
        </w:tc>
        <w:tc>
          <w:tcPr>
            <w:tcW w:w="492" w:type="pct"/>
            <w:noWrap/>
            <w:vAlign w:val="bottom"/>
          </w:tcPr>
          <w:p w14:paraId="1987B487" w14:textId="7AA2B308" w:rsidR="00EA6224" w:rsidRPr="006A4A2A" w:rsidRDefault="00EA6224" w:rsidP="00EA622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i/>
                <w:iCs/>
                <w:color w:val="000000"/>
              </w:rPr>
              <w:t>638</w:t>
            </w:r>
          </w:p>
        </w:tc>
      </w:tr>
      <w:tr w:rsidR="00C0653F" w:rsidRPr="00653146" w14:paraId="66CE66A0"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2522C7CC" w14:textId="2504653F" w:rsidR="00C0653F" w:rsidRPr="008B3FF3" w:rsidRDefault="00C0653F" w:rsidP="00C0653F">
            <w:pPr>
              <w:rPr>
                <w:rFonts w:eastAsia="Times New Roman" w:cs="Segoe UI"/>
                <w:b w:val="0"/>
                <w:color w:val="000000"/>
              </w:rPr>
            </w:pPr>
            <w:r w:rsidRPr="008B3FF3">
              <w:rPr>
                <w:rFonts w:eastAsia="Times New Roman" w:cs="Segoe UI"/>
                <w:b w:val="0"/>
                <w:color w:val="000000"/>
              </w:rPr>
              <w:t>Residential care home beds</w:t>
            </w:r>
          </w:p>
        </w:tc>
        <w:tc>
          <w:tcPr>
            <w:tcW w:w="595" w:type="pct"/>
            <w:noWrap/>
            <w:vAlign w:val="center"/>
          </w:tcPr>
          <w:p w14:paraId="42579D79" w14:textId="768D768D"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75</w:t>
            </w:r>
          </w:p>
        </w:tc>
        <w:tc>
          <w:tcPr>
            <w:tcW w:w="453" w:type="pct"/>
            <w:noWrap/>
            <w:vAlign w:val="center"/>
          </w:tcPr>
          <w:p w14:paraId="364105EC" w14:textId="13CFEA6C"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308</w:t>
            </w:r>
          </w:p>
        </w:tc>
        <w:tc>
          <w:tcPr>
            <w:tcW w:w="493" w:type="pct"/>
            <w:noWrap/>
            <w:vAlign w:val="center"/>
          </w:tcPr>
          <w:p w14:paraId="778CF5D7" w14:textId="611C1855"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382</w:t>
            </w:r>
          </w:p>
        </w:tc>
        <w:tc>
          <w:tcPr>
            <w:tcW w:w="492" w:type="pct"/>
            <w:noWrap/>
            <w:vAlign w:val="center"/>
          </w:tcPr>
          <w:p w14:paraId="75C02167" w14:textId="26D77F7D"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441</w:t>
            </w:r>
          </w:p>
        </w:tc>
      </w:tr>
      <w:tr w:rsidR="00C0653F" w:rsidRPr="00653146" w14:paraId="62C20A52" w14:textId="77777777" w:rsidTr="006A4A2A">
        <w:trPr>
          <w:trHeight w:val="300"/>
        </w:trPr>
        <w:tc>
          <w:tcPr>
            <w:cnfStyle w:val="001000000000" w:firstRow="0" w:lastRow="0" w:firstColumn="1" w:lastColumn="0" w:oddVBand="0" w:evenVBand="0" w:oddHBand="0" w:evenHBand="0" w:firstRowFirstColumn="0" w:firstRowLastColumn="0" w:lastRowFirstColumn="0" w:lastRowLastColumn="0"/>
            <w:tcW w:w="2967" w:type="pct"/>
            <w:noWrap/>
            <w:hideMark/>
          </w:tcPr>
          <w:p w14:paraId="1743EBDB" w14:textId="68FD3A5D" w:rsidR="00C0653F" w:rsidRPr="008B3FF3" w:rsidRDefault="00C0653F" w:rsidP="00C0653F">
            <w:pPr>
              <w:rPr>
                <w:rFonts w:eastAsia="Times New Roman" w:cs="Segoe UI"/>
                <w:b w:val="0"/>
                <w:color w:val="000000"/>
              </w:rPr>
            </w:pPr>
            <w:r w:rsidRPr="008B3FF3">
              <w:rPr>
                <w:rFonts w:eastAsia="Times New Roman" w:cs="Segoe UI"/>
                <w:b w:val="0"/>
                <w:color w:val="000000"/>
              </w:rPr>
              <w:t>Nursing care home beds</w:t>
            </w:r>
          </w:p>
        </w:tc>
        <w:tc>
          <w:tcPr>
            <w:tcW w:w="595" w:type="pct"/>
            <w:noWrap/>
            <w:vAlign w:val="center"/>
          </w:tcPr>
          <w:p w14:paraId="23BC0155" w14:textId="7BF9FF92"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178</w:t>
            </w:r>
          </w:p>
        </w:tc>
        <w:tc>
          <w:tcPr>
            <w:tcW w:w="453" w:type="pct"/>
            <w:noWrap/>
            <w:vAlign w:val="center"/>
          </w:tcPr>
          <w:p w14:paraId="7E8BEC5F" w14:textId="4A8694CB"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419</w:t>
            </w:r>
          </w:p>
        </w:tc>
        <w:tc>
          <w:tcPr>
            <w:tcW w:w="493" w:type="pct"/>
            <w:noWrap/>
            <w:vAlign w:val="center"/>
          </w:tcPr>
          <w:p w14:paraId="58F7F830" w14:textId="3343976E"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599</w:t>
            </w:r>
          </w:p>
        </w:tc>
        <w:tc>
          <w:tcPr>
            <w:tcW w:w="492" w:type="pct"/>
            <w:noWrap/>
            <w:vAlign w:val="center"/>
          </w:tcPr>
          <w:p w14:paraId="3BF9370F" w14:textId="1CC1F3E2"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788</w:t>
            </w:r>
          </w:p>
        </w:tc>
      </w:tr>
      <w:tr w:rsidR="00C0653F" w:rsidRPr="00653146" w14:paraId="0033B8D3" w14:textId="77777777" w:rsidTr="006A4A2A">
        <w:trPr>
          <w:trHeight w:val="1032"/>
        </w:trPr>
        <w:tc>
          <w:tcPr>
            <w:cnfStyle w:val="001000000000" w:firstRow="0" w:lastRow="0" w:firstColumn="1" w:lastColumn="0" w:oddVBand="0" w:evenVBand="0" w:oddHBand="0" w:evenHBand="0" w:firstRowFirstColumn="0" w:firstRowLastColumn="0" w:lastRowFirstColumn="0" w:lastRowLastColumn="0"/>
            <w:tcW w:w="2967" w:type="pct"/>
            <w:hideMark/>
          </w:tcPr>
          <w:p w14:paraId="4912DDC1" w14:textId="1BBBAF9A" w:rsidR="00C0653F" w:rsidRPr="008B3FF3" w:rsidRDefault="00C0653F" w:rsidP="00C0653F">
            <w:pPr>
              <w:rPr>
                <w:rFonts w:eastAsia="Times New Roman" w:cs="Segoe UI"/>
                <w:color w:val="000000"/>
              </w:rPr>
            </w:pPr>
            <w:r w:rsidRPr="008B3FF3">
              <w:rPr>
                <w:rFonts w:eastAsia="Times New Roman" w:cs="Segoe UI"/>
                <w:color w:val="000000"/>
              </w:rPr>
              <w:t xml:space="preserve">People with </w:t>
            </w:r>
            <w:r w:rsidR="00CE5DDB" w:rsidRPr="008B3FF3">
              <w:rPr>
                <w:rFonts w:eastAsia="Times New Roman" w:cs="Segoe UI"/>
                <w:color w:val="000000"/>
              </w:rPr>
              <w:t>lower-level</w:t>
            </w:r>
            <w:r w:rsidRPr="008B3FF3">
              <w:rPr>
                <w:rFonts w:eastAsia="Times New Roman" w:cs="Segoe UI"/>
                <w:color w:val="000000"/>
              </w:rPr>
              <w:t xml:space="preserve"> needs who may </w:t>
            </w:r>
            <w:r w:rsidR="00AD57CE">
              <w:rPr>
                <w:rFonts w:eastAsia="Times New Roman" w:cs="Segoe UI"/>
                <w:color w:val="000000"/>
              </w:rPr>
              <w:t>not draw on adult social care from Essex County Council</w:t>
            </w:r>
            <w:r w:rsidRPr="008B3FF3">
              <w:rPr>
                <w:rFonts w:eastAsia="Times New Roman" w:cs="Segoe UI"/>
                <w:color w:val="000000"/>
              </w:rPr>
              <w:t xml:space="preserve"> but have support needs that affect their housing and/or accommodation</w:t>
            </w:r>
          </w:p>
        </w:tc>
        <w:tc>
          <w:tcPr>
            <w:tcW w:w="595" w:type="pct"/>
            <w:noWrap/>
            <w:vAlign w:val="center"/>
          </w:tcPr>
          <w:p w14:paraId="73D21984"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3" w:type="pct"/>
            <w:noWrap/>
            <w:vAlign w:val="center"/>
          </w:tcPr>
          <w:p w14:paraId="5E29C613"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vAlign w:val="center"/>
          </w:tcPr>
          <w:p w14:paraId="03A0C11D"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2" w:type="pct"/>
            <w:noWrap/>
            <w:vAlign w:val="center"/>
          </w:tcPr>
          <w:p w14:paraId="491D32D4" w14:textId="77777777"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C0653F" w:rsidRPr="00653146" w14:paraId="37BE1B83" w14:textId="77777777" w:rsidTr="006A4A2A">
        <w:trPr>
          <w:trHeight w:val="288"/>
        </w:trPr>
        <w:tc>
          <w:tcPr>
            <w:cnfStyle w:val="001000000000" w:firstRow="0" w:lastRow="0" w:firstColumn="1" w:lastColumn="0" w:oddVBand="0" w:evenVBand="0" w:oddHBand="0" w:evenHBand="0" w:firstRowFirstColumn="0" w:firstRowLastColumn="0" w:lastRowFirstColumn="0" w:lastRowLastColumn="0"/>
            <w:tcW w:w="2967" w:type="pct"/>
            <w:noWrap/>
            <w:hideMark/>
          </w:tcPr>
          <w:p w14:paraId="5B4626E8" w14:textId="5C18CD19" w:rsidR="00C0653F" w:rsidRPr="008B3FF3" w:rsidRDefault="00C0653F" w:rsidP="00C0653F">
            <w:pPr>
              <w:rPr>
                <w:rFonts w:eastAsia="Times New Roman" w:cs="Segoe UI"/>
                <w:b w:val="0"/>
                <w:color w:val="000000"/>
              </w:rPr>
            </w:pPr>
            <w:r w:rsidRPr="008B3FF3">
              <w:rPr>
                <w:rFonts w:eastAsia="Times New Roman" w:cs="Segoe UI"/>
                <w:b w:val="0"/>
                <w:color w:val="000000"/>
              </w:rPr>
              <w:t>Supported housing</w:t>
            </w:r>
          </w:p>
        </w:tc>
        <w:tc>
          <w:tcPr>
            <w:tcW w:w="595" w:type="pct"/>
            <w:noWrap/>
            <w:vAlign w:val="center"/>
          </w:tcPr>
          <w:p w14:paraId="2D4F6B39" w14:textId="470FE578"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204</w:t>
            </w:r>
          </w:p>
        </w:tc>
        <w:tc>
          <w:tcPr>
            <w:tcW w:w="453" w:type="pct"/>
            <w:noWrap/>
            <w:vAlign w:val="center"/>
          </w:tcPr>
          <w:p w14:paraId="5AD142DF" w14:textId="6DB98821"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209</w:t>
            </w:r>
          </w:p>
        </w:tc>
        <w:tc>
          <w:tcPr>
            <w:tcW w:w="493" w:type="pct"/>
            <w:noWrap/>
            <w:vAlign w:val="center"/>
          </w:tcPr>
          <w:p w14:paraId="28FF44B2" w14:textId="2FBEBC66"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213</w:t>
            </w:r>
          </w:p>
        </w:tc>
        <w:tc>
          <w:tcPr>
            <w:tcW w:w="492" w:type="pct"/>
            <w:noWrap/>
            <w:vAlign w:val="center"/>
          </w:tcPr>
          <w:p w14:paraId="63FB38C7" w14:textId="2FDF2873" w:rsidR="00C0653F" w:rsidRPr="006A4A2A" w:rsidRDefault="00C0653F" w:rsidP="00C0653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A4A2A">
              <w:rPr>
                <w:rFonts w:cs="Segoe UI"/>
                <w:color w:val="000000"/>
              </w:rPr>
              <w:t>-</w:t>
            </w:r>
          </w:p>
        </w:tc>
      </w:tr>
    </w:tbl>
    <w:p w14:paraId="00867178" w14:textId="0B5E6FF1" w:rsidR="00C0653F" w:rsidRPr="00BE0BFC" w:rsidRDefault="00C0653F" w:rsidP="00C0653F">
      <w:pPr>
        <w:spacing w:after="0" w:line="240" w:lineRule="auto"/>
        <w:rPr>
          <w:rFonts w:ascii="Segoe UI" w:hAnsi="Segoe UI" w:cs="Segoe UI"/>
          <w:sz w:val="18"/>
          <w:szCs w:val="18"/>
        </w:rPr>
      </w:pPr>
      <w:r w:rsidRPr="00BE0BFC">
        <w:rPr>
          <w:rFonts w:ascii="Segoe UI" w:hAnsi="Segoe UI" w:cs="Segoe UI"/>
          <w:sz w:val="18"/>
          <w:szCs w:val="18"/>
        </w:rPr>
        <w:t>Estimated need is non-cumulative.</w:t>
      </w:r>
      <w:r w:rsidR="004B41E5">
        <w:rPr>
          <w:rFonts w:ascii="Segoe UI" w:hAnsi="Segoe UI" w:cs="Segoe UI"/>
          <w:sz w:val="18"/>
          <w:szCs w:val="18"/>
        </w:rPr>
        <w:t xml:space="preserve"> </w:t>
      </w:r>
      <w:r w:rsidR="004B41E5" w:rsidRPr="000973B8">
        <w:rPr>
          <w:rFonts w:ascii="Segoe UI" w:hAnsi="Segoe UI" w:cs="Segoe UI"/>
          <w:sz w:val="18"/>
          <w:szCs w:val="18"/>
        </w:rPr>
        <w:t>Figures may not sum exactly due to rounding.</w:t>
      </w:r>
    </w:p>
    <w:p w14:paraId="1C85FB41" w14:textId="1DEE80C4" w:rsidR="000E3F2C" w:rsidRDefault="000E3F2C">
      <w:pPr>
        <w:rPr>
          <w:rFonts w:ascii="Segoe UI" w:hAnsi="Segoe UI" w:cs="Segoe UI"/>
        </w:rPr>
      </w:pPr>
      <w:r>
        <w:rPr>
          <w:rFonts w:ascii="Segoe UI" w:hAnsi="Segoe UI" w:cs="Segoe UI"/>
        </w:rPr>
        <w:br w:type="page"/>
      </w:r>
    </w:p>
    <w:p w14:paraId="44B769AE" w14:textId="13E74826" w:rsidR="008662F8" w:rsidRPr="00137264" w:rsidRDefault="00C610F1" w:rsidP="0013207E">
      <w:pPr>
        <w:pStyle w:val="Heading1"/>
        <w:numPr>
          <w:ilvl w:val="0"/>
          <w:numId w:val="22"/>
        </w:numPr>
        <w:rPr>
          <w:rFonts w:cs="Segoe UI"/>
          <w:sz w:val="32"/>
          <w:szCs w:val="32"/>
        </w:rPr>
      </w:pPr>
      <w:bookmarkStart w:id="35" w:name="_Toc204005951"/>
      <w:r w:rsidRPr="00AA63D2">
        <w:rPr>
          <w:rFonts w:cs="Segoe UI"/>
          <w:sz w:val="32"/>
          <w:szCs w:val="32"/>
        </w:rPr>
        <w:lastRenderedPageBreak/>
        <w:t>P</w:t>
      </w:r>
      <w:r w:rsidR="002418CF" w:rsidRPr="00AA63D2">
        <w:rPr>
          <w:rFonts w:cs="Segoe UI"/>
          <w:sz w:val="32"/>
          <w:szCs w:val="32"/>
        </w:rPr>
        <w:t>eople with a learning disability and/or people with learning disability who are Autistic</w:t>
      </w:r>
      <w:bookmarkEnd w:id="35"/>
    </w:p>
    <w:p w14:paraId="05E1C3EA" w14:textId="77777777" w:rsidR="001135F3" w:rsidRPr="002418CF" w:rsidRDefault="001135F3" w:rsidP="001135F3">
      <w:pPr>
        <w:keepNext/>
        <w:keepLines/>
        <w:spacing w:before="40"/>
        <w:outlineLvl w:val="1"/>
        <w:rPr>
          <w:rFonts w:ascii="Segoe UI" w:eastAsiaTheme="majorEastAsia" w:hAnsi="Segoe UI" w:cs="Segoe UI"/>
          <w:color w:val="0F4761" w:themeColor="accent1" w:themeShade="BF"/>
          <w:sz w:val="28"/>
          <w:szCs w:val="28"/>
        </w:rPr>
      </w:pPr>
      <w:bookmarkStart w:id="36" w:name="_Toc195701821"/>
      <w:bookmarkStart w:id="37" w:name="_Toc204005952"/>
      <w:r w:rsidRPr="002418CF">
        <w:rPr>
          <w:rFonts w:ascii="Segoe UI" w:eastAsiaTheme="majorEastAsia" w:hAnsi="Segoe UI" w:cs="Segoe UI"/>
          <w:color w:val="0F4761" w:themeColor="accent1" w:themeShade="BF"/>
          <w:sz w:val="28"/>
          <w:szCs w:val="28"/>
        </w:rPr>
        <w:t>Introduction</w:t>
      </w:r>
      <w:bookmarkEnd w:id="36"/>
      <w:bookmarkEnd w:id="37"/>
    </w:p>
    <w:p w14:paraId="41E0C070" w14:textId="77777777" w:rsidR="002418CF" w:rsidRPr="002418CF" w:rsidRDefault="002418CF" w:rsidP="00A14C3F">
      <w:pPr>
        <w:pStyle w:val="ListParagraph"/>
        <w:keepNext/>
        <w:keepLines/>
        <w:numPr>
          <w:ilvl w:val="0"/>
          <w:numId w:val="4"/>
        </w:numPr>
        <w:suppressAutoHyphens/>
        <w:spacing w:before="400" w:after="240" w:line="259" w:lineRule="auto"/>
        <w:contextualSpacing w:val="0"/>
        <w:jc w:val="both"/>
        <w:outlineLvl w:val="0"/>
        <w:rPr>
          <w:rFonts w:ascii="Segoe UI" w:eastAsia="Times New Roman" w:hAnsi="Segoe UI" w:cs="Segoe UI"/>
          <w:vanish/>
          <w:color w:val="0F4761" w:themeColor="accent1" w:themeShade="BF"/>
          <w:kern w:val="0"/>
          <w:sz w:val="36"/>
          <w:szCs w:val="36"/>
          <w14:ligatures w14:val="none"/>
        </w:rPr>
      </w:pPr>
      <w:bookmarkStart w:id="38" w:name="_Toc197412333"/>
      <w:bookmarkStart w:id="39" w:name="_Toc197429978"/>
      <w:bookmarkStart w:id="40" w:name="_Toc197430111"/>
      <w:bookmarkStart w:id="41" w:name="_Toc199238825"/>
      <w:bookmarkStart w:id="42" w:name="_Toc199257567"/>
      <w:bookmarkStart w:id="43" w:name="_Toc199340519"/>
      <w:bookmarkStart w:id="44" w:name="_Toc199344810"/>
      <w:bookmarkStart w:id="45" w:name="_Toc201085954"/>
      <w:bookmarkStart w:id="46" w:name="_Toc201086180"/>
      <w:bookmarkStart w:id="47" w:name="_Toc201332260"/>
      <w:bookmarkStart w:id="48" w:name="_Toc201587379"/>
      <w:bookmarkStart w:id="49" w:name="_Toc202177469"/>
      <w:bookmarkStart w:id="50" w:name="_Toc202455310"/>
      <w:bookmarkStart w:id="51" w:name="_Toc203141811"/>
      <w:bookmarkStart w:id="52" w:name="_Toc204005639"/>
      <w:bookmarkStart w:id="53" w:name="_Toc204005953"/>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p>
    <w:p w14:paraId="41259EDB" w14:textId="5B0EF963" w:rsidR="001135F3" w:rsidRPr="002418CF" w:rsidRDefault="001135F3" w:rsidP="002418CF">
      <w:pPr>
        <w:pStyle w:val="Numberedpara1202"/>
      </w:pPr>
      <w:bookmarkStart w:id="54" w:name="_Hlk201143550"/>
      <w:r w:rsidRPr="002418CF">
        <w:t xml:space="preserve">This component of the needs assessment relates to people with a learning disability and/or people with learning disability who are Autistic who </w:t>
      </w:r>
      <w:r w:rsidR="00BE0E92">
        <w:t xml:space="preserve">draw on adult social care </w:t>
      </w:r>
      <w:r w:rsidRPr="002418CF">
        <w:t xml:space="preserve">support from </w:t>
      </w:r>
      <w:r w:rsidR="000717DD">
        <w:t>Essex County Council</w:t>
      </w:r>
      <w:r w:rsidRPr="002418CF">
        <w:t xml:space="preserve">. </w:t>
      </w:r>
    </w:p>
    <w:bookmarkEnd w:id="54"/>
    <w:p w14:paraId="5B4C0FE6" w14:textId="77777777" w:rsidR="001135F3" w:rsidRPr="002418CF" w:rsidRDefault="001135F3" w:rsidP="001135F3">
      <w:pPr>
        <w:pStyle w:val="Numberedpara1202"/>
        <w:rPr>
          <w:bCs/>
        </w:rPr>
      </w:pPr>
      <w:r w:rsidRPr="002418CF">
        <w:t>The assessment of need for specialist/supported accommodation draws on a range of evidence, including:</w:t>
      </w:r>
    </w:p>
    <w:p w14:paraId="100ACA51" w14:textId="2891DA34" w:rsidR="001135F3" w:rsidRPr="002418CF" w:rsidRDefault="001135F3" w:rsidP="001135F3">
      <w:pPr>
        <w:pStyle w:val="Bulletptfirstline"/>
        <w:ind w:left="1069"/>
        <w:rPr>
          <w:kern w:val="2"/>
          <w:szCs w:val="18"/>
          <w:lang w:eastAsia="en-GB"/>
          <w14:ligatures w14:val="standardContextual"/>
        </w:rPr>
      </w:pPr>
      <w:r w:rsidRPr="002418CF">
        <w:t xml:space="preserve">Demographic context: current population and projected population of people with learning disability and/or people with learning disability who are Autistic </w:t>
      </w:r>
      <w:r w:rsidRPr="002418CF">
        <w:rPr>
          <w:kern w:val="2"/>
          <w:szCs w:val="18"/>
          <w:lang w:eastAsia="en-GB"/>
          <w14:ligatures w14:val="standardContextual"/>
        </w:rPr>
        <w:t>who</w:t>
      </w:r>
      <w:r w:rsidR="00BE0E92">
        <w:rPr>
          <w:kern w:val="2"/>
          <w:szCs w:val="18"/>
          <w:lang w:eastAsia="en-GB"/>
          <w14:ligatures w14:val="standardContextual"/>
        </w:rPr>
        <w:t xml:space="preserve"> draw on adult social care </w:t>
      </w:r>
      <w:r w:rsidRPr="002418CF">
        <w:rPr>
          <w:kern w:val="2"/>
          <w:szCs w:val="18"/>
          <w:lang w:eastAsia="en-GB"/>
          <w14:ligatures w14:val="standardContextual"/>
        </w:rPr>
        <w:t xml:space="preserve">support from </w:t>
      </w:r>
      <w:r w:rsidR="000717DD">
        <w:rPr>
          <w:kern w:val="2"/>
          <w:szCs w:val="18"/>
          <w:lang w:eastAsia="en-GB"/>
          <w14:ligatures w14:val="standardContextual"/>
        </w:rPr>
        <w:t>Essex County Council</w:t>
      </w:r>
      <w:r w:rsidRPr="002418CF">
        <w:rPr>
          <w:kern w:val="2"/>
          <w:szCs w:val="18"/>
          <w:lang w:eastAsia="en-GB"/>
          <w14:ligatures w14:val="standardContextual"/>
        </w:rPr>
        <w:t xml:space="preserve"> </w:t>
      </w:r>
    </w:p>
    <w:p w14:paraId="09003E26" w14:textId="456E3503" w:rsidR="001135F3" w:rsidRPr="002418CF" w:rsidRDefault="001135F3" w:rsidP="00A14C3F">
      <w:pPr>
        <w:pStyle w:val="Bulletpt"/>
        <w:numPr>
          <w:ilvl w:val="0"/>
          <w:numId w:val="3"/>
        </w:numPr>
        <w:ind w:left="1080"/>
        <w:jc w:val="left"/>
      </w:pPr>
      <w:r w:rsidRPr="002418CF">
        <w:t>Current provision of specialist/supported accommodation</w:t>
      </w:r>
    </w:p>
    <w:p w14:paraId="695CFE89" w14:textId="2FF4A04A" w:rsidR="001135F3" w:rsidRPr="002418CF" w:rsidRDefault="001135F3" w:rsidP="00A14C3F">
      <w:pPr>
        <w:pStyle w:val="Bulletpt"/>
        <w:numPr>
          <w:ilvl w:val="0"/>
          <w:numId w:val="3"/>
        </w:numPr>
        <w:ind w:left="1080"/>
        <w:jc w:val="left"/>
      </w:pPr>
      <w:r w:rsidRPr="002418CF">
        <w:t>Local commissioner perspectives and intelligence</w:t>
      </w:r>
    </w:p>
    <w:p w14:paraId="2F9DB998" w14:textId="32D5BF57" w:rsidR="001135F3" w:rsidRPr="002418CF" w:rsidRDefault="00B11C98" w:rsidP="001135F3">
      <w:pPr>
        <w:pStyle w:val="Numberedpara1202"/>
      </w:pPr>
      <w:r>
        <w:fldChar w:fldCharType="begin"/>
      </w:r>
      <w:r>
        <w:instrText xml:space="preserve"> REF _Ref199250318 \h </w:instrText>
      </w:r>
      <w:r>
        <w:fldChar w:fldCharType="separate"/>
      </w:r>
      <w:r w:rsidR="00971C60">
        <w:t xml:space="preserve">Table </w:t>
      </w:r>
      <w:r w:rsidR="00971C60">
        <w:rPr>
          <w:noProof/>
        </w:rPr>
        <w:t>18</w:t>
      </w:r>
      <w:r>
        <w:fldChar w:fldCharType="end"/>
      </w:r>
      <w:r w:rsidR="00D701D3">
        <w:t xml:space="preserve"> </w:t>
      </w:r>
      <w:r w:rsidR="001135F3" w:rsidRPr="002418CF">
        <w:t xml:space="preserve">summarises the estimated need for supported and specialist accommodation for people with learning disability and/or people with learning disability who are Autistic </w:t>
      </w:r>
      <w:r w:rsidR="00406217">
        <w:rPr>
          <w:rFonts w:eastAsia="Aptos"/>
        </w:rPr>
        <w:t xml:space="preserve">who draw on adult social care </w:t>
      </w:r>
      <w:r w:rsidR="001135F3" w:rsidRPr="002418CF">
        <w:rPr>
          <w:rFonts w:eastAsia="Aptos"/>
        </w:rPr>
        <w:t xml:space="preserve">support from </w:t>
      </w:r>
      <w:r w:rsidR="000717DD">
        <w:rPr>
          <w:rFonts w:eastAsia="Aptos"/>
        </w:rPr>
        <w:t>Essex County Council</w:t>
      </w:r>
      <w:r w:rsidR="001135F3" w:rsidRPr="002418CF">
        <w:rPr>
          <w:rFonts w:eastAsia="Aptos"/>
        </w:rPr>
        <w:t xml:space="preserve">. Estimated need for supported and specialist accommodation is based on assumptions set out at paragraph </w:t>
      </w:r>
      <w:r w:rsidR="003F1115">
        <w:rPr>
          <w:rFonts w:eastAsia="Aptos"/>
        </w:rPr>
        <w:fldChar w:fldCharType="begin"/>
      </w:r>
      <w:r w:rsidR="003F1115">
        <w:rPr>
          <w:rFonts w:eastAsia="Aptos"/>
        </w:rPr>
        <w:instrText xml:space="preserve"> REF _Ref144717199 \n \h </w:instrText>
      </w:r>
      <w:r w:rsidR="003F1115">
        <w:rPr>
          <w:rFonts w:eastAsia="Aptos"/>
        </w:rPr>
      </w:r>
      <w:r w:rsidR="003F1115">
        <w:rPr>
          <w:rFonts w:eastAsia="Aptos"/>
        </w:rPr>
        <w:fldChar w:fldCharType="separate"/>
      </w:r>
      <w:r w:rsidR="00971C60">
        <w:rPr>
          <w:rFonts w:eastAsia="Aptos"/>
        </w:rPr>
        <w:t>3.07</w:t>
      </w:r>
      <w:r w:rsidR="003F1115">
        <w:rPr>
          <w:rFonts w:eastAsia="Aptos"/>
        </w:rPr>
        <w:fldChar w:fldCharType="end"/>
      </w:r>
      <w:r w:rsidR="001135F3" w:rsidRPr="002418CF">
        <w:rPr>
          <w:rFonts w:eastAsia="Aptos"/>
        </w:rPr>
        <w:t>. This shows:</w:t>
      </w:r>
    </w:p>
    <w:p w14:paraId="50E5BE4E" w14:textId="3810A34A" w:rsidR="001135F3" w:rsidRPr="00653146" w:rsidRDefault="001135F3" w:rsidP="000E5D2E">
      <w:pPr>
        <w:numPr>
          <w:ilvl w:val="0"/>
          <w:numId w:val="19"/>
        </w:numPr>
        <w:spacing w:before="120" w:after="0" w:line="259" w:lineRule="auto"/>
        <w:jc w:val="both"/>
        <w:rPr>
          <w:rFonts w:ascii="Segoe UI" w:eastAsia="Aptos" w:hAnsi="Segoe UI" w:cs="Segoe UI"/>
          <w:sz w:val="22"/>
          <w:szCs w:val="22"/>
        </w:rPr>
      </w:pPr>
      <w:r w:rsidRPr="00653146">
        <w:rPr>
          <w:rFonts w:ascii="Segoe UI" w:eastAsia="Aptos" w:hAnsi="Segoe UI" w:cs="Segoe UI"/>
          <w:sz w:val="22"/>
          <w:szCs w:val="22"/>
        </w:rPr>
        <w:t xml:space="preserve">The projected population of people with learning disability and/or people with learning disability who are Autistic </w:t>
      </w:r>
      <w:r w:rsidR="1D51276F" w:rsidRPr="09D5ADD3">
        <w:rPr>
          <w:rFonts w:ascii="Segoe UI" w:eastAsia="Aptos" w:hAnsi="Segoe UI" w:cs="Segoe UI"/>
          <w:sz w:val="22"/>
          <w:szCs w:val="22"/>
        </w:rPr>
        <w:t xml:space="preserve">will </w:t>
      </w:r>
      <w:r w:rsidRPr="09D5ADD3">
        <w:rPr>
          <w:rFonts w:ascii="Segoe UI" w:eastAsia="Aptos" w:hAnsi="Segoe UI" w:cs="Segoe UI"/>
          <w:sz w:val="22"/>
          <w:szCs w:val="22"/>
        </w:rPr>
        <w:t>increas</w:t>
      </w:r>
      <w:r w:rsidR="1267C86F" w:rsidRPr="09D5ADD3">
        <w:rPr>
          <w:rFonts w:ascii="Segoe UI" w:eastAsia="Aptos" w:hAnsi="Segoe UI" w:cs="Segoe UI"/>
          <w:sz w:val="22"/>
          <w:szCs w:val="22"/>
        </w:rPr>
        <w:t>e</w:t>
      </w:r>
      <w:r w:rsidRPr="00653146">
        <w:rPr>
          <w:rFonts w:ascii="Segoe UI" w:eastAsia="Aptos" w:hAnsi="Segoe UI" w:cs="Segoe UI"/>
          <w:sz w:val="22"/>
          <w:szCs w:val="22"/>
        </w:rPr>
        <w:t xml:space="preserve"> from 3,852 in 2024 to 4,236 in 2039.</w:t>
      </w:r>
    </w:p>
    <w:p w14:paraId="18C2981F" w14:textId="77777777" w:rsidR="001135F3" w:rsidRPr="00653146" w:rsidRDefault="001135F3" w:rsidP="000E5D2E">
      <w:pPr>
        <w:numPr>
          <w:ilvl w:val="0"/>
          <w:numId w:val="19"/>
        </w:numPr>
        <w:spacing w:before="120" w:after="0" w:line="259" w:lineRule="auto"/>
        <w:jc w:val="both"/>
        <w:rPr>
          <w:rFonts w:ascii="Segoe UI" w:eastAsia="Aptos" w:hAnsi="Segoe UI" w:cs="Segoe UI"/>
          <w:sz w:val="22"/>
          <w:szCs w:val="22"/>
        </w:rPr>
      </w:pPr>
      <w:r w:rsidRPr="00653146">
        <w:rPr>
          <w:rFonts w:ascii="Segoe UI" w:eastAsia="Aptos" w:hAnsi="Segoe UI" w:cs="Segoe UI"/>
          <w:sz w:val="22"/>
          <w:szCs w:val="22"/>
        </w:rPr>
        <w:t>The estimated need for:</w:t>
      </w:r>
    </w:p>
    <w:p w14:paraId="7C52924F" w14:textId="1E2A542E" w:rsidR="001135F3" w:rsidRPr="00653146" w:rsidRDefault="001135F3" w:rsidP="000E5D2E">
      <w:pPr>
        <w:numPr>
          <w:ilvl w:val="1"/>
          <w:numId w:val="19"/>
        </w:numPr>
        <w:spacing w:before="120" w:after="0" w:line="259" w:lineRule="auto"/>
        <w:jc w:val="both"/>
        <w:rPr>
          <w:rFonts w:ascii="Segoe UI" w:eastAsia="Aptos" w:hAnsi="Segoe UI" w:cs="Segoe UI"/>
          <w:sz w:val="22"/>
          <w:szCs w:val="22"/>
        </w:rPr>
      </w:pPr>
      <w:r w:rsidRPr="00653146">
        <w:rPr>
          <w:rFonts w:ascii="Segoe UI" w:eastAsia="Aptos" w:hAnsi="Segoe UI" w:cs="Segoe UI"/>
          <w:sz w:val="22"/>
          <w:szCs w:val="22"/>
        </w:rPr>
        <w:t>Supported living</w:t>
      </w:r>
      <w:r w:rsidR="00C610F1">
        <w:rPr>
          <w:rFonts w:ascii="Segoe UI" w:eastAsia="Aptos" w:hAnsi="Segoe UI" w:cs="Segoe UI"/>
          <w:sz w:val="22"/>
          <w:szCs w:val="22"/>
        </w:rPr>
        <w:t xml:space="preserve">: </w:t>
      </w:r>
      <w:r w:rsidRPr="00653146">
        <w:rPr>
          <w:rFonts w:ascii="Segoe UI" w:eastAsia="Aptos" w:hAnsi="Segoe UI" w:cs="Segoe UI"/>
          <w:sz w:val="22"/>
          <w:szCs w:val="22"/>
        </w:rPr>
        <w:t>approximately 300 units by 2039</w:t>
      </w:r>
    </w:p>
    <w:p w14:paraId="06C3D19F" w14:textId="08E5D3B3" w:rsidR="001135F3" w:rsidRPr="00653146" w:rsidRDefault="001135F3" w:rsidP="000E5D2E">
      <w:pPr>
        <w:numPr>
          <w:ilvl w:val="1"/>
          <w:numId w:val="19"/>
        </w:numPr>
        <w:spacing w:before="120" w:after="0" w:line="259" w:lineRule="auto"/>
        <w:jc w:val="both"/>
        <w:rPr>
          <w:rFonts w:ascii="Segoe UI" w:eastAsia="Aptos" w:hAnsi="Segoe UI" w:cs="Segoe UI"/>
          <w:sz w:val="22"/>
          <w:szCs w:val="22"/>
        </w:rPr>
      </w:pPr>
      <w:r w:rsidRPr="00653146">
        <w:rPr>
          <w:rFonts w:ascii="Segoe UI" w:eastAsia="Aptos" w:hAnsi="Segoe UI" w:cs="Segoe UI"/>
          <w:sz w:val="22"/>
          <w:szCs w:val="22"/>
        </w:rPr>
        <w:t>Shared Lives</w:t>
      </w:r>
      <w:r w:rsidR="00C610F1">
        <w:rPr>
          <w:rFonts w:ascii="Segoe UI" w:eastAsia="Aptos" w:hAnsi="Segoe UI" w:cs="Segoe UI"/>
          <w:sz w:val="22"/>
          <w:szCs w:val="22"/>
        </w:rPr>
        <w:t xml:space="preserve">: </w:t>
      </w:r>
      <w:r w:rsidRPr="00653146">
        <w:rPr>
          <w:rFonts w:ascii="Segoe UI" w:eastAsia="Aptos" w:hAnsi="Segoe UI" w:cs="Segoe UI"/>
          <w:sz w:val="22"/>
          <w:szCs w:val="22"/>
        </w:rPr>
        <w:t>approximately 85 places by 2039</w:t>
      </w:r>
    </w:p>
    <w:p w14:paraId="31EA2B6C" w14:textId="4901A3A8" w:rsidR="001135F3" w:rsidRPr="00047DF5" w:rsidRDefault="001135F3" w:rsidP="00047DF5">
      <w:pPr>
        <w:rPr>
          <w:rFonts w:ascii="Segoe UI" w:eastAsia="Aptos" w:hAnsi="Segoe UI" w:cs="Segoe UI"/>
        </w:rPr>
      </w:pPr>
      <w:r w:rsidRPr="002418CF">
        <w:rPr>
          <w:rFonts w:ascii="Segoe UI" w:eastAsia="Aptos" w:hAnsi="Segoe UI" w:cs="Segoe UI"/>
        </w:rPr>
        <w:br w:type="page"/>
      </w:r>
    </w:p>
    <w:p w14:paraId="1539D364" w14:textId="5792DBF5" w:rsidR="00047DF5" w:rsidRDefault="00047DF5" w:rsidP="00047DF5">
      <w:pPr>
        <w:pStyle w:val="Caption"/>
      </w:pPr>
      <w:bookmarkStart w:id="55" w:name="_Ref199250318"/>
      <w:r>
        <w:lastRenderedPageBreak/>
        <w:t xml:space="preserve">Table </w:t>
      </w:r>
      <w:fldSimple w:instr=" SEQ Table \* ARABIC ">
        <w:r w:rsidR="00971C60">
          <w:rPr>
            <w:noProof/>
          </w:rPr>
          <w:t>18</w:t>
        </w:r>
      </w:fldSimple>
      <w:bookmarkEnd w:id="55"/>
      <w:r>
        <w:t xml:space="preserve">. </w:t>
      </w:r>
      <w:r w:rsidRPr="00C673CC">
        <w:t xml:space="preserve">Summary of the estimated need for supported and specialist accommodation for people with learning disability and/or people with learning disability who are Autistic </w:t>
      </w:r>
      <w:r w:rsidR="00424BD2">
        <w:t xml:space="preserve">who </w:t>
      </w:r>
      <w:r w:rsidR="00BE0E92">
        <w:t xml:space="preserve">draw on adult social care </w:t>
      </w:r>
      <w:r w:rsidRPr="00C673CC">
        <w:t xml:space="preserve">support from </w:t>
      </w:r>
      <w:r w:rsidR="000717DD">
        <w:t>Essex County Council</w:t>
      </w:r>
    </w:p>
    <w:tbl>
      <w:tblPr>
        <w:tblStyle w:val="GridTable5Dark-Accent4"/>
        <w:tblW w:w="5000" w:type="pct"/>
        <w:tblLook w:val="04A0" w:firstRow="1" w:lastRow="0" w:firstColumn="1" w:lastColumn="0" w:noHBand="0" w:noVBand="1"/>
      </w:tblPr>
      <w:tblGrid>
        <w:gridCol w:w="2801"/>
        <w:gridCol w:w="1655"/>
        <w:gridCol w:w="1520"/>
        <w:gridCol w:w="1520"/>
        <w:gridCol w:w="1520"/>
      </w:tblGrid>
      <w:tr w:rsidR="001135F3" w:rsidRPr="00DA333C" w14:paraId="71048DE8" w14:textId="77777777" w:rsidTr="00DA333C">
        <w:trPr>
          <w:cnfStyle w:val="100000000000" w:firstRow="1" w:lastRow="0" w:firstColumn="0" w:lastColumn="0" w:oddVBand="0" w:evenVBand="0" w:oddHBand="0" w:evenHBand="0" w:firstRowFirstColumn="0" w:firstRowLastColumn="0" w:lastRowFirstColumn="0" w:lastRowLastColumn="0"/>
          <w:trHeight w:val="1705"/>
        </w:trPr>
        <w:tc>
          <w:tcPr>
            <w:cnfStyle w:val="001000000000" w:firstRow="0" w:lastRow="0" w:firstColumn="1" w:lastColumn="0" w:oddVBand="0" w:evenVBand="0" w:oddHBand="0" w:evenHBand="0" w:firstRowFirstColumn="0" w:firstRowLastColumn="0" w:lastRowFirstColumn="0" w:lastRowLastColumn="0"/>
            <w:tcW w:w="1553" w:type="pct"/>
            <w:shd w:val="clear" w:color="auto" w:fill="FBCAD0"/>
            <w:noWrap/>
            <w:hideMark/>
          </w:tcPr>
          <w:p w14:paraId="7F9098A2" w14:textId="77777777" w:rsidR="001135F3" w:rsidRPr="00C610F1" w:rsidRDefault="001135F3" w:rsidP="00C610F1">
            <w:pPr>
              <w:pStyle w:val="Heading1202"/>
              <w:numPr>
                <w:ilvl w:val="0"/>
                <w:numId w:val="0"/>
              </w:numPr>
              <w:spacing w:before="0" w:after="0" w:line="240" w:lineRule="auto"/>
              <w:ind w:left="360"/>
              <w:jc w:val="center"/>
              <w:rPr>
                <w:sz w:val="20"/>
                <w:szCs w:val="20"/>
              </w:rPr>
            </w:pPr>
          </w:p>
        </w:tc>
        <w:tc>
          <w:tcPr>
            <w:tcW w:w="918" w:type="pct"/>
            <w:shd w:val="clear" w:color="auto" w:fill="FBCAD0"/>
          </w:tcPr>
          <w:p w14:paraId="693C8D37" w14:textId="77777777" w:rsidR="001135F3" w:rsidRPr="00C610F1" w:rsidRDefault="001135F3" w:rsidP="00C610F1">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C610F1">
              <w:rPr>
                <w:rFonts w:cs="Segoe UI"/>
                <w:color w:val="000000"/>
              </w:rPr>
              <w:t>Current provision and population (2024)</w:t>
            </w:r>
          </w:p>
          <w:p w14:paraId="53025550" w14:textId="77777777" w:rsidR="001135F3" w:rsidRPr="00C610F1" w:rsidRDefault="001135F3" w:rsidP="00C610F1">
            <w:pPr>
              <w:ind w:firstLine="1191"/>
              <w:cnfStyle w:val="100000000000" w:firstRow="1" w:lastRow="0" w:firstColumn="0" w:lastColumn="0" w:oddVBand="0" w:evenVBand="0" w:oddHBand="0" w:evenHBand="0" w:firstRowFirstColumn="0" w:firstRowLastColumn="0" w:lastRowFirstColumn="0" w:lastRowLastColumn="0"/>
              <w:rPr>
                <w:rFonts w:cs="Segoe UI"/>
                <w:b w:val="0"/>
              </w:rPr>
            </w:pPr>
          </w:p>
        </w:tc>
        <w:tc>
          <w:tcPr>
            <w:tcW w:w="843" w:type="pct"/>
            <w:shd w:val="clear" w:color="auto" w:fill="FBCAD0"/>
          </w:tcPr>
          <w:p w14:paraId="1B8FD234" w14:textId="77777777" w:rsidR="001135F3" w:rsidRPr="00C610F1" w:rsidRDefault="001135F3" w:rsidP="00C610F1">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C610F1">
              <w:rPr>
                <w:rFonts w:cs="Segoe UI"/>
                <w:color w:val="000000"/>
              </w:rPr>
              <w:t xml:space="preserve">Adult pop. by 2029 and estimated need for housing &amp; </w:t>
            </w:r>
            <w:proofErr w:type="spellStart"/>
            <w:r w:rsidRPr="00C610F1">
              <w:rPr>
                <w:rFonts w:cs="Segoe UI"/>
                <w:color w:val="000000"/>
              </w:rPr>
              <w:t>accomm</w:t>
            </w:r>
            <w:proofErr w:type="spellEnd"/>
            <w:r w:rsidRPr="00C610F1">
              <w:rPr>
                <w:rFonts w:cs="Segoe UI"/>
                <w:color w:val="000000"/>
              </w:rPr>
              <w:t>.</w:t>
            </w:r>
          </w:p>
          <w:p w14:paraId="777FDD32" w14:textId="77777777" w:rsidR="001135F3" w:rsidRPr="00C610F1" w:rsidRDefault="001135F3" w:rsidP="00C610F1">
            <w:pPr>
              <w:ind w:firstLine="1191"/>
              <w:cnfStyle w:val="100000000000" w:firstRow="1" w:lastRow="0" w:firstColumn="0" w:lastColumn="0" w:oddVBand="0" w:evenVBand="0" w:oddHBand="0" w:evenHBand="0" w:firstRowFirstColumn="0" w:firstRowLastColumn="0" w:lastRowFirstColumn="0" w:lastRowLastColumn="0"/>
              <w:rPr>
                <w:rFonts w:cs="Segoe UI"/>
                <w:b w:val="0"/>
              </w:rPr>
            </w:pPr>
          </w:p>
        </w:tc>
        <w:tc>
          <w:tcPr>
            <w:tcW w:w="843" w:type="pct"/>
            <w:shd w:val="clear" w:color="auto" w:fill="FBCAD0"/>
          </w:tcPr>
          <w:p w14:paraId="7F55ABDD" w14:textId="77777777" w:rsidR="001135F3" w:rsidRPr="00C610F1" w:rsidRDefault="001135F3" w:rsidP="00C610F1">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C610F1">
              <w:rPr>
                <w:rFonts w:cs="Segoe UI"/>
                <w:color w:val="000000"/>
              </w:rPr>
              <w:t xml:space="preserve">Adult pop. by 2034 and estimated need for housing &amp; </w:t>
            </w:r>
            <w:proofErr w:type="spellStart"/>
            <w:r w:rsidRPr="00C610F1">
              <w:rPr>
                <w:rFonts w:cs="Segoe UI"/>
                <w:color w:val="000000"/>
              </w:rPr>
              <w:t>accomm</w:t>
            </w:r>
            <w:proofErr w:type="spellEnd"/>
            <w:r w:rsidRPr="00C610F1">
              <w:rPr>
                <w:rFonts w:cs="Segoe UI"/>
                <w:color w:val="000000"/>
              </w:rPr>
              <w:t>.</w:t>
            </w:r>
          </w:p>
          <w:p w14:paraId="14AF4249" w14:textId="77777777" w:rsidR="001135F3" w:rsidRPr="00C610F1" w:rsidRDefault="001135F3" w:rsidP="00C610F1">
            <w:pPr>
              <w:ind w:firstLine="1191"/>
              <w:cnfStyle w:val="100000000000" w:firstRow="1" w:lastRow="0" w:firstColumn="0" w:lastColumn="0" w:oddVBand="0" w:evenVBand="0" w:oddHBand="0" w:evenHBand="0" w:firstRowFirstColumn="0" w:firstRowLastColumn="0" w:lastRowFirstColumn="0" w:lastRowLastColumn="0"/>
              <w:rPr>
                <w:rFonts w:cs="Segoe UI"/>
                <w:b w:val="0"/>
              </w:rPr>
            </w:pPr>
          </w:p>
        </w:tc>
        <w:tc>
          <w:tcPr>
            <w:tcW w:w="843" w:type="pct"/>
            <w:shd w:val="clear" w:color="auto" w:fill="FBCAD0"/>
          </w:tcPr>
          <w:p w14:paraId="228EADE2" w14:textId="77777777" w:rsidR="001135F3" w:rsidRPr="00C610F1" w:rsidRDefault="001135F3" w:rsidP="00C610F1">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C610F1">
              <w:rPr>
                <w:rFonts w:cs="Segoe UI"/>
                <w:color w:val="000000"/>
              </w:rPr>
              <w:t xml:space="preserve">Adult pop. by 2039 and estimated need for housing &amp; </w:t>
            </w:r>
            <w:proofErr w:type="spellStart"/>
            <w:r w:rsidRPr="00C610F1">
              <w:rPr>
                <w:rFonts w:cs="Segoe UI"/>
                <w:color w:val="000000"/>
              </w:rPr>
              <w:t>accomm</w:t>
            </w:r>
            <w:proofErr w:type="spellEnd"/>
            <w:r w:rsidRPr="00C610F1">
              <w:rPr>
                <w:rFonts w:cs="Segoe UI"/>
                <w:color w:val="000000"/>
              </w:rPr>
              <w:t>.</w:t>
            </w:r>
          </w:p>
          <w:p w14:paraId="56B175E4" w14:textId="77777777" w:rsidR="001135F3" w:rsidRPr="00C610F1" w:rsidRDefault="001135F3" w:rsidP="00C610F1">
            <w:pPr>
              <w:ind w:firstLine="1191"/>
              <w:cnfStyle w:val="100000000000" w:firstRow="1" w:lastRow="0" w:firstColumn="0" w:lastColumn="0" w:oddVBand="0" w:evenVBand="0" w:oddHBand="0" w:evenHBand="0" w:firstRowFirstColumn="0" w:firstRowLastColumn="0" w:lastRowFirstColumn="0" w:lastRowLastColumn="0"/>
              <w:rPr>
                <w:rFonts w:cs="Segoe UI"/>
                <w:b w:val="0"/>
              </w:rPr>
            </w:pPr>
          </w:p>
        </w:tc>
      </w:tr>
      <w:tr w:rsidR="001135F3" w:rsidRPr="00DA333C" w14:paraId="7AA096EF" w14:textId="77777777">
        <w:trPr>
          <w:trHeight w:val="320"/>
        </w:trPr>
        <w:tc>
          <w:tcPr>
            <w:cnfStyle w:val="001000000000" w:firstRow="0" w:lastRow="0" w:firstColumn="1" w:lastColumn="0" w:oddVBand="0" w:evenVBand="0" w:oddHBand="0" w:evenHBand="0" w:firstRowFirstColumn="0" w:firstRowLastColumn="0" w:lastRowFirstColumn="0" w:lastRowLastColumn="0"/>
            <w:tcW w:w="1553" w:type="pct"/>
            <w:noWrap/>
            <w:hideMark/>
          </w:tcPr>
          <w:p w14:paraId="56C4F491" w14:textId="77777777" w:rsidR="001135F3" w:rsidRPr="00C610F1" w:rsidRDefault="001135F3" w:rsidP="00C610F1">
            <w:pPr>
              <w:rPr>
                <w:rFonts w:cs="Segoe UI"/>
                <w:b w:val="0"/>
                <w:color w:val="000000" w:themeColor="text1"/>
              </w:rPr>
            </w:pPr>
            <w:r w:rsidRPr="00C610F1">
              <w:rPr>
                <w:rFonts w:cs="Segoe UI"/>
                <w:color w:val="000000" w:themeColor="text1"/>
              </w:rPr>
              <w:t xml:space="preserve">Population </w:t>
            </w:r>
          </w:p>
        </w:tc>
        <w:tc>
          <w:tcPr>
            <w:tcW w:w="918" w:type="pct"/>
            <w:noWrap/>
            <w:vAlign w:val="center"/>
          </w:tcPr>
          <w:p w14:paraId="5CE73F1B"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b/>
              </w:rPr>
            </w:pPr>
            <w:r w:rsidRPr="00C610F1">
              <w:rPr>
                <w:rFonts w:cs="Segoe UI"/>
                <w:b/>
              </w:rPr>
              <w:t xml:space="preserve"> 3,852 </w:t>
            </w:r>
          </w:p>
        </w:tc>
        <w:tc>
          <w:tcPr>
            <w:tcW w:w="843" w:type="pct"/>
            <w:noWrap/>
            <w:vAlign w:val="center"/>
          </w:tcPr>
          <w:p w14:paraId="2E6CE63F" w14:textId="1C84824F"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b/>
              </w:rPr>
            </w:pPr>
            <w:r w:rsidRPr="00C610F1">
              <w:rPr>
                <w:rFonts w:cs="Segoe UI"/>
                <w:b/>
              </w:rPr>
              <w:t xml:space="preserve"> </w:t>
            </w:r>
            <w:r w:rsidR="00787518">
              <w:rPr>
                <w:rFonts w:cs="Segoe UI"/>
                <w:b/>
              </w:rPr>
              <w:t>3,996</w:t>
            </w:r>
            <w:r w:rsidRPr="00C610F1">
              <w:rPr>
                <w:rFonts w:cs="Segoe UI"/>
                <w:b/>
              </w:rPr>
              <w:t xml:space="preserve"> </w:t>
            </w:r>
          </w:p>
        </w:tc>
        <w:tc>
          <w:tcPr>
            <w:tcW w:w="843" w:type="pct"/>
            <w:noWrap/>
            <w:vAlign w:val="center"/>
          </w:tcPr>
          <w:p w14:paraId="22C9C6E5" w14:textId="0A026ABB"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b/>
              </w:rPr>
            </w:pPr>
            <w:r w:rsidRPr="00C610F1">
              <w:rPr>
                <w:rFonts w:cs="Segoe UI"/>
                <w:b/>
              </w:rPr>
              <w:t xml:space="preserve"> 4,</w:t>
            </w:r>
            <w:r w:rsidRPr="00DA333C">
              <w:rPr>
                <w:rFonts w:cs="Segoe UI"/>
                <w:b/>
              </w:rPr>
              <w:t>1</w:t>
            </w:r>
            <w:r w:rsidR="00787518">
              <w:rPr>
                <w:rFonts w:cs="Segoe UI"/>
                <w:b/>
              </w:rPr>
              <w:t>16</w:t>
            </w:r>
            <w:r w:rsidRPr="00C610F1">
              <w:rPr>
                <w:rFonts w:cs="Segoe UI"/>
                <w:b/>
              </w:rPr>
              <w:t xml:space="preserve"> </w:t>
            </w:r>
          </w:p>
        </w:tc>
        <w:tc>
          <w:tcPr>
            <w:tcW w:w="843" w:type="pct"/>
            <w:noWrap/>
            <w:vAlign w:val="center"/>
          </w:tcPr>
          <w:p w14:paraId="31E00806" w14:textId="1F117B43"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b/>
              </w:rPr>
            </w:pPr>
            <w:r w:rsidRPr="00C610F1">
              <w:rPr>
                <w:rFonts w:cs="Segoe UI"/>
                <w:b/>
              </w:rPr>
              <w:t xml:space="preserve"> 4,</w:t>
            </w:r>
            <w:r w:rsidRPr="00DA333C">
              <w:rPr>
                <w:rFonts w:cs="Segoe UI"/>
                <w:b/>
              </w:rPr>
              <w:t>2</w:t>
            </w:r>
            <w:r w:rsidR="00500D7A">
              <w:rPr>
                <w:rFonts w:cs="Segoe UI"/>
                <w:b/>
              </w:rPr>
              <w:t>36</w:t>
            </w:r>
            <w:r w:rsidRPr="00C610F1">
              <w:rPr>
                <w:rFonts w:cs="Segoe UI"/>
                <w:b/>
              </w:rPr>
              <w:t xml:space="preserve"> </w:t>
            </w:r>
          </w:p>
        </w:tc>
      </w:tr>
      <w:tr w:rsidR="001135F3" w:rsidRPr="00DA333C" w14:paraId="54F9C659" w14:textId="77777777">
        <w:trPr>
          <w:trHeight w:val="320"/>
        </w:trPr>
        <w:tc>
          <w:tcPr>
            <w:cnfStyle w:val="001000000000" w:firstRow="0" w:lastRow="0" w:firstColumn="1" w:lastColumn="0" w:oddVBand="0" w:evenVBand="0" w:oddHBand="0" w:evenHBand="0" w:firstRowFirstColumn="0" w:firstRowLastColumn="0" w:lastRowFirstColumn="0" w:lastRowLastColumn="0"/>
            <w:tcW w:w="1553" w:type="pct"/>
            <w:hideMark/>
          </w:tcPr>
          <w:p w14:paraId="7DCB36F9" w14:textId="77777777" w:rsidR="001135F3" w:rsidRPr="008A2546" w:rsidRDefault="001135F3" w:rsidP="00C610F1">
            <w:pPr>
              <w:rPr>
                <w:rFonts w:cs="Segoe UI"/>
                <w:b w:val="0"/>
                <w:bCs w:val="0"/>
                <w:color w:val="000000" w:themeColor="text1"/>
              </w:rPr>
            </w:pPr>
            <w:r w:rsidRPr="00DA333C">
              <w:rPr>
                <w:rFonts w:cs="Segoe UI"/>
                <w:color w:val="000000" w:themeColor="text1"/>
              </w:rPr>
              <w:t>Housing &amp; accommodation types</w:t>
            </w:r>
          </w:p>
        </w:tc>
        <w:tc>
          <w:tcPr>
            <w:tcW w:w="918" w:type="pct"/>
            <w:noWrap/>
            <w:vAlign w:val="center"/>
          </w:tcPr>
          <w:p w14:paraId="7808DAE0" w14:textId="77777777" w:rsidR="001135F3" w:rsidRPr="00C610F1" w:rsidRDefault="001135F3" w:rsidP="00C610F1">
            <w:pPr>
              <w:ind w:firstLine="1191"/>
              <w:jc w:val="right"/>
              <w:cnfStyle w:val="000000000000" w:firstRow="0" w:lastRow="0" w:firstColumn="0" w:lastColumn="0" w:oddVBand="0" w:evenVBand="0" w:oddHBand="0" w:evenHBand="0" w:firstRowFirstColumn="0" w:firstRowLastColumn="0" w:lastRowFirstColumn="0" w:lastRowLastColumn="0"/>
              <w:rPr>
                <w:rFonts w:cs="Segoe UI"/>
                <w:b/>
              </w:rPr>
            </w:pPr>
          </w:p>
        </w:tc>
        <w:tc>
          <w:tcPr>
            <w:tcW w:w="843" w:type="pct"/>
            <w:noWrap/>
            <w:vAlign w:val="center"/>
          </w:tcPr>
          <w:p w14:paraId="06C1BD4A" w14:textId="77777777" w:rsidR="001135F3" w:rsidRPr="00C610F1" w:rsidRDefault="001135F3" w:rsidP="00C610F1">
            <w:pPr>
              <w:ind w:firstLine="1191"/>
              <w:jc w:val="right"/>
              <w:cnfStyle w:val="000000000000" w:firstRow="0" w:lastRow="0" w:firstColumn="0" w:lastColumn="0" w:oddVBand="0" w:evenVBand="0" w:oddHBand="0" w:evenHBand="0" w:firstRowFirstColumn="0" w:firstRowLastColumn="0" w:lastRowFirstColumn="0" w:lastRowLastColumn="0"/>
              <w:rPr>
                <w:rFonts w:cs="Segoe UI"/>
              </w:rPr>
            </w:pPr>
          </w:p>
        </w:tc>
        <w:tc>
          <w:tcPr>
            <w:tcW w:w="843" w:type="pct"/>
            <w:noWrap/>
            <w:vAlign w:val="center"/>
          </w:tcPr>
          <w:p w14:paraId="51876160" w14:textId="77777777" w:rsidR="001135F3" w:rsidRPr="00C610F1" w:rsidRDefault="001135F3" w:rsidP="00C610F1">
            <w:pPr>
              <w:ind w:firstLine="1191"/>
              <w:jc w:val="right"/>
              <w:cnfStyle w:val="000000000000" w:firstRow="0" w:lastRow="0" w:firstColumn="0" w:lastColumn="0" w:oddVBand="0" w:evenVBand="0" w:oddHBand="0" w:evenHBand="0" w:firstRowFirstColumn="0" w:firstRowLastColumn="0" w:lastRowFirstColumn="0" w:lastRowLastColumn="0"/>
              <w:rPr>
                <w:rFonts w:cs="Segoe UI"/>
              </w:rPr>
            </w:pPr>
          </w:p>
        </w:tc>
        <w:tc>
          <w:tcPr>
            <w:tcW w:w="843" w:type="pct"/>
            <w:noWrap/>
            <w:vAlign w:val="center"/>
          </w:tcPr>
          <w:p w14:paraId="51AF8122" w14:textId="77777777" w:rsidR="001135F3" w:rsidRPr="00C610F1" w:rsidRDefault="001135F3" w:rsidP="00C610F1">
            <w:pPr>
              <w:ind w:firstLine="1191"/>
              <w:jc w:val="right"/>
              <w:cnfStyle w:val="000000000000" w:firstRow="0" w:lastRow="0" w:firstColumn="0" w:lastColumn="0" w:oddVBand="0" w:evenVBand="0" w:oddHBand="0" w:evenHBand="0" w:firstRowFirstColumn="0" w:firstRowLastColumn="0" w:lastRowFirstColumn="0" w:lastRowLastColumn="0"/>
              <w:rPr>
                <w:rFonts w:cs="Segoe UI"/>
              </w:rPr>
            </w:pPr>
          </w:p>
        </w:tc>
      </w:tr>
      <w:tr w:rsidR="001135F3" w:rsidRPr="00DA333C" w14:paraId="657481CE" w14:textId="77777777">
        <w:trPr>
          <w:trHeight w:val="320"/>
        </w:trPr>
        <w:tc>
          <w:tcPr>
            <w:cnfStyle w:val="001000000000" w:firstRow="0" w:lastRow="0" w:firstColumn="1" w:lastColumn="0" w:oddVBand="0" w:evenVBand="0" w:oddHBand="0" w:evenHBand="0" w:firstRowFirstColumn="0" w:firstRowLastColumn="0" w:lastRowFirstColumn="0" w:lastRowLastColumn="0"/>
            <w:tcW w:w="1553" w:type="pct"/>
            <w:hideMark/>
          </w:tcPr>
          <w:p w14:paraId="0D3B2BBD" w14:textId="77777777" w:rsidR="001135F3" w:rsidRPr="008A2546" w:rsidRDefault="001135F3" w:rsidP="00C610F1">
            <w:pPr>
              <w:rPr>
                <w:rFonts w:cs="Segoe UI"/>
                <w:b w:val="0"/>
                <w:bCs w:val="0"/>
                <w:color w:val="000000" w:themeColor="text1"/>
              </w:rPr>
            </w:pPr>
            <w:r w:rsidRPr="005C124E">
              <w:rPr>
                <w:rFonts w:cs="Segoe UI"/>
                <w:b w:val="0"/>
                <w:color w:val="000000" w:themeColor="text1"/>
              </w:rPr>
              <w:t>Residential/nursing care</w:t>
            </w:r>
          </w:p>
        </w:tc>
        <w:tc>
          <w:tcPr>
            <w:tcW w:w="918" w:type="pct"/>
            <w:noWrap/>
            <w:vAlign w:val="center"/>
          </w:tcPr>
          <w:p w14:paraId="32099840"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rPr>
              <w:t xml:space="preserve"> 886 </w:t>
            </w:r>
          </w:p>
        </w:tc>
        <w:tc>
          <w:tcPr>
            <w:tcW w:w="843" w:type="pct"/>
            <w:noWrap/>
            <w:vAlign w:val="center"/>
          </w:tcPr>
          <w:p w14:paraId="352297A2"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877</w:t>
            </w:r>
          </w:p>
        </w:tc>
        <w:tc>
          <w:tcPr>
            <w:tcW w:w="843" w:type="pct"/>
            <w:noWrap/>
            <w:vAlign w:val="center"/>
          </w:tcPr>
          <w:p w14:paraId="0B1FE72A"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860</w:t>
            </w:r>
          </w:p>
        </w:tc>
        <w:tc>
          <w:tcPr>
            <w:tcW w:w="843" w:type="pct"/>
            <w:noWrap/>
            <w:vAlign w:val="center"/>
          </w:tcPr>
          <w:p w14:paraId="61F3EA68"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841</w:t>
            </w:r>
          </w:p>
        </w:tc>
      </w:tr>
      <w:tr w:rsidR="001135F3" w:rsidRPr="00DA333C" w14:paraId="45A07223" w14:textId="77777777">
        <w:trPr>
          <w:trHeight w:val="320"/>
        </w:trPr>
        <w:tc>
          <w:tcPr>
            <w:cnfStyle w:val="001000000000" w:firstRow="0" w:lastRow="0" w:firstColumn="1" w:lastColumn="0" w:oddVBand="0" w:evenVBand="0" w:oddHBand="0" w:evenHBand="0" w:firstRowFirstColumn="0" w:firstRowLastColumn="0" w:lastRowFirstColumn="0" w:lastRowLastColumn="0"/>
            <w:tcW w:w="1553" w:type="pct"/>
            <w:hideMark/>
          </w:tcPr>
          <w:p w14:paraId="41A49680" w14:textId="77777777" w:rsidR="001135F3" w:rsidRPr="008A2546" w:rsidRDefault="001135F3" w:rsidP="00C610F1">
            <w:pPr>
              <w:rPr>
                <w:rFonts w:cs="Segoe UI"/>
                <w:b w:val="0"/>
                <w:bCs w:val="0"/>
                <w:color w:val="000000" w:themeColor="text1"/>
              </w:rPr>
            </w:pPr>
            <w:r w:rsidRPr="005C124E">
              <w:rPr>
                <w:rFonts w:cs="Segoe UI"/>
                <w:b w:val="0"/>
                <w:color w:val="000000" w:themeColor="text1"/>
              </w:rPr>
              <w:t>Shared Lives (adult placement)</w:t>
            </w:r>
          </w:p>
        </w:tc>
        <w:tc>
          <w:tcPr>
            <w:tcW w:w="918" w:type="pct"/>
            <w:noWrap/>
            <w:vAlign w:val="center"/>
          </w:tcPr>
          <w:p w14:paraId="622E7E18"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rPr>
              <w:t xml:space="preserve"> 44 </w:t>
            </w:r>
          </w:p>
        </w:tc>
        <w:tc>
          <w:tcPr>
            <w:tcW w:w="843" w:type="pct"/>
            <w:noWrap/>
            <w:vAlign w:val="center"/>
          </w:tcPr>
          <w:p w14:paraId="2CA85781"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71</w:t>
            </w:r>
          </w:p>
        </w:tc>
        <w:tc>
          <w:tcPr>
            <w:tcW w:w="843" w:type="pct"/>
            <w:noWrap/>
            <w:vAlign w:val="center"/>
          </w:tcPr>
          <w:p w14:paraId="5131C235"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100</w:t>
            </w:r>
          </w:p>
        </w:tc>
        <w:tc>
          <w:tcPr>
            <w:tcW w:w="843" w:type="pct"/>
            <w:noWrap/>
            <w:vAlign w:val="center"/>
          </w:tcPr>
          <w:p w14:paraId="7CF45CFE"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131</w:t>
            </w:r>
          </w:p>
        </w:tc>
      </w:tr>
      <w:tr w:rsidR="001135F3" w:rsidRPr="00DA333C" w14:paraId="303AFDC1" w14:textId="77777777">
        <w:trPr>
          <w:trHeight w:val="450"/>
        </w:trPr>
        <w:tc>
          <w:tcPr>
            <w:cnfStyle w:val="001000000000" w:firstRow="0" w:lastRow="0" w:firstColumn="1" w:lastColumn="0" w:oddVBand="0" w:evenVBand="0" w:oddHBand="0" w:evenHBand="0" w:firstRowFirstColumn="0" w:firstRowLastColumn="0" w:lastRowFirstColumn="0" w:lastRowLastColumn="0"/>
            <w:tcW w:w="1553" w:type="pct"/>
            <w:hideMark/>
          </w:tcPr>
          <w:p w14:paraId="374777EA" w14:textId="77777777" w:rsidR="001135F3" w:rsidRPr="008A2546" w:rsidRDefault="001135F3" w:rsidP="00C610F1">
            <w:pPr>
              <w:rPr>
                <w:rFonts w:cs="Segoe UI"/>
                <w:b w:val="0"/>
                <w:bCs w:val="0"/>
                <w:color w:val="000000" w:themeColor="text1"/>
              </w:rPr>
            </w:pPr>
            <w:r w:rsidRPr="005C124E">
              <w:rPr>
                <w:rFonts w:eastAsia="Times New Roman" w:cs="Segoe UI"/>
                <w:b w:val="0"/>
                <w:color w:val="000000"/>
              </w:rPr>
              <w:t>Supported living</w:t>
            </w:r>
          </w:p>
        </w:tc>
        <w:tc>
          <w:tcPr>
            <w:tcW w:w="918" w:type="pct"/>
            <w:noWrap/>
            <w:vAlign w:val="center"/>
          </w:tcPr>
          <w:p w14:paraId="4BD0259F"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rPr>
              <w:t xml:space="preserve"> 1,094 </w:t>
            </w:r>
          </w:p>
        </w:tc>
        <w:tc>
          <w:tcPr>
            <w:tcW w:w="843" w:type="pct"/>
            <w:noWrap/>
            <w:vAlign w:val="center"/>
          </w:tcPr>
          <w:p w14:paraId="0B4027E5"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1,201</w:t>
            </w:r>
          </w:p>
        </w:tc>
        <w:tc>
          <w:tcPr>
            <w:tcW w:w="843" w:type="pct"/>
            <w:noWrap/>
            <w:vAlign w:val="center"/>
          </w:tcPr>
          <w:p w14:paraId="37473B95"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1,305</w:t>
            </w:r>
          </w:p>
        </w:tc>
        <w:tc>
          <w:tcPr>
            <w:tcW w:w="843" w:type="pct"/>
            <w:noWrap/>
            <w:vAlign w:val="center"/>
          </w:tcPr>
          <w:p w14:paraId="42C5903B"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1,413</w:t>
            </w:r>
          </w:p>
        </w:tc>
      </w:tr>
      <w:tr w:rsidR="001135F3" w:rsidRPr="00DA333C" w14:paraId="2B2DC0D3" w14:textId="77777777">
        <w:trPr>
          <w:trHeight w:val="320"/>
        </w:trPr>
        <w:tc>
          <w:tcPr>
            <w:cnfStyle w:val="001000000000" w:firstRow="0" w:lastRow="0" w:firstColumn="1" w:lastColumn="0" w:oddVBand="0" w:evenVBand="0" w:oddHBand="0" w:evenHBand="0" w:firstRowFirstColumn="0" w:firstRowLastColumn="0" w:lastRowFirstColumn="0" w:lastRowLastColumn="0"/>
            <w:tcW w:w="1553" w:type="pct"/>
            <w:hideMark/>
          </w:tcPr>
          <w:p w14:paraId="6225922E" w14:textId="77777777" w:rsidR="001135F3" w:rsidRPr="008A2546" w:rsidRDefault="001135F3" w:rsidP="00C610F1">
            <w:pPr>
              <w:rPr>
                <w:rFonts w:cs="Segoe UI"/>
                <w:b w:val="0"/>
                <w:bCs w:val="0"/>
                <w:color w:val="000000" w:themeColor="text1"/>
              </w:rPr>
            </w:pPr>
            <w:r w:rsidRPr="005C124E">
              <w:rPr>
                <w:rFonts w:cs="Segoe UI"/>
                <w:b w:val="0"/>
                <w:color w:val="000000" w:themeColor="text1"/>
              </w:rPr>
              <w:t xml:space="preserve">Living with family / friends </w:t>
            </w:r>
          </w:p>
        </w:tc>
        <w:tc>
          <w:tcPr>
            <w:tcW w:w="918" w:type="pct"/>
            <w:noWrap/>
            <w:vAlign w:val="center"/>
          </w:tcPr>
          <w:p w14:paraId="5665C9F9"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rPr>
              <w:t xml:space="preserve"> 877 </w:t>
            </w:r>
          </w:p>
        </w:tc>
        <w:tc>
          <w:tcPr>
            <w:tcW w:w="843" w:type="pct"/>
            <w:noWrap/>
            <w:vAlign w:val="center"/>
          </w:tcPr>
          <w:p w14:paraId="1A023871"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855</w:t>
            </w:r>
          </w:p>
        </w:tc>
        <w:tc>
          <w:tcPr>
            <w:tcW w:w="843" w:type="pct"/>
            <w:noWrap/>
            <w:vAlign w:val="center"/>
          </w:tcPr>
          <w:p w14:paraId="623BF880"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824</w:t>
            </w:r>
          </w:p>
        </w:tc>
        <w:tc>
          <w:tcPr>
            <w:tcW w:w="843" w:type="pct"/>
            <w:noWrap/>
            <w:vAlign w:val="center"/>
          </w:tcPr>
          <w:p w14:paraId="31B94235"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790</w:t>
            </w:r>
          </w:p>
        </w:tc>
      </w:tr>
      <w:tr w:rsidR="001135F3" w:rsidRPr="00DA333C" w14:paraId="1F8E68AE" w14:textId="77777777">
        <w:trPr>
          <w:trHeight w:val="320"/>
        </w:trPr>
        <w:tc>
          <w:tcPr>
            <w:cnfStyle w:val="001000000000" w:firstRow="0" w:lastRow="0" w:firstColumn="1" w:lastColumn="0" w:oddVBand="0" w:evenVBand="0" w:oddHBand="0" w:evenHBand="0" w:firstRowFirstColumn="0" w:firstRowLastColumn="0" w:lastRowFirstColumn="0" w:lastRowLastColumn="0"/>
            <w:tcW w:w="1553" w:type="pct"/>
            <w:hideMark/>
          </w:tcPr>
          <w:p w14:paraId="154B22C4" w14:textId="77777777" w:rsidR="001135F3" w:rsidRPr="008A2546" w:rsidRDefault="001135F3" w:rsidP="00C610F1">
            <w:pPr>
              <w:rPr>
                <w:rFonts w:cs="Segoe UI"/>
                <w:b w:val="0"/>
                <w:bCs w:val="0"/>
                <w:color w:val="000000" w:themeColor="text1"/>
              </w:rPr>
            </w:pPr>
            <w:r w:rsidRPr="005C124E">
              <w:rPr>
                <w:rFonts w:cs="Segoe UI"/>
                <w:b w:val="0"/>
                <w:color w:val="000000" w:themeColor="text1"/>
              </w:rPr>
              <w:t xml:space="preserve">Mainstream housing </w:t>
            </w:r>
          </w:p>
        </w:tc>
        <w:tc>
          <w:tcPr>
            <w:tcW w:w="918" w:type="pct"/>
            <w:noWrap/>
            <w:vAlign w:val="center"/>
          </w:tcPr>
          <w:p w14:paraId="7E8170F2"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rPr>
              <w:t xml:space="preserve"> 951 </w:t>
            </w:r>
          </w:p>
        </w:tc>
        <w:tc>
          <w:tcPr>
            <w:tcW w:w="843" w:type="pct"/>
            <w:noWrap/>
            <w:vAlign w:val="center"/>
          </w:tcPr>
          <w:p w14:paraId="46D6F983"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991</w:t>
            </w:r>
          </w:p>
        </w:tc>
        <w:tc>
          <w:tcPr>
            <w:tcW w:w="843" w:type="pct"/>
            <w:noWrap/>
            <w:vAlign w:val="center"/>
          </w:tcPr>
          <w:p w14:paraId="402EEB56"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1,026</w:t>
            </w:r>
          </w:p>
        </w:tc>
        <w:tc>
          <w:tcPr>
            <w:tcW w:w="843" w:type="pct"/>
            <w:noWrap/>
            <w:vAlign w:val="center"/>
          </w:tcPr>
          <w:p w14:paraId="6307066D"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C610F1">
              <w:rPr>
                <w:rFonts w:cs="Segoe UI"/>
                <w:color w:val="000000"/>
              </w:rPr>
              <w:t>1,061</w:t>
            </w:r>
          </w:p>
        </w:tc>
      </w:tr>
      <w:tr w:rsidR="001135F3" w:rsidRPr="00DA333C" w14:paraId="55FDBF5A" w14:textId="77777777">
        <w:trPr>
          <w:trHeight w:val="320"/>
        </w:trPr>
        <w:tc>
          <w:tcPr>
            <w:cnfStyle w:val="001000000000" w:firstRow="0" w:lastRow="0" w:firstColumn="1" w:lastColumn="0" w:oddVBand="0" w:evenVBand="0" w:oddHBand="0" w:evenHBand="0" w:firstRowFirstColumn="0" w:firstRowLastColumn="0" w:lastRowFirstColumn="0" w:lastRowLastColumn="0"/>
            <w:tcW w:w="1553" w:type="pct"/>
            <w:hideMark/>
          </w:tcPr>
          <w:p w14:paraId="35528FF6" w14:textId="77777777" w:rsidR="001135F3" w:rsidRPr="008A2546" w:rsidRDefault="001135F3" w:rsidP="00C610F1">
            <w:pPr>
              <w:rPr>
                <w:rFonts w:cs="Segoe UI"/>
                <w:b w:val="0"/>
                <w:bCs w:val="0"/>
                <w:color w:val="000000" w:themeColor="text1"/>
              </w:rPr>
            </w:pPr>
            <w:r w:rsidRPr="00DA333C">
              <w:rPr>
                <w:rFonts w:cs="Segoe UI"/>
                <w:color w:val="000000" w:themeColor="text1"/>
              </w:rPr>
              <w:t>Totals</w:t>
            </w:r>
          </w:p>
        </w:tc>
        <w:tc>
          <w:tcPr>
            <w:tcW w:w="918" w:type="pct"/>
            <w:noWrap/>
            <w:vAlign w:val="center"/>
          </w:tcPr>
          <w:p w14:paraId="3B69A569"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b/>
              </w:rPr>
            </w:pPr>
            <w:r w:rsidRPr="00E82943">
              <w:rPr>
                <w:rFonts w:cs="Segoe UI"/>
                <w:b/>
              </w:rPr>
              <w:t xml:space="preserve"> 3,852 </w:t>
            </w:r>
          </w:p>
        </w:tc>
        <w:tc>
          <w:tcPr>
            <w:tcW w:w="843" w:type="pct"/>
            <w:noWrap/>
            <w:vAlign w:val="center"/>
          </w:tcPr>
          <w:p w14:paraId="5EFB8D33"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b/>
              </w:rPr>
            </w:pPr>
            <w:r w:rsidRPr="00E82943">
              <w:rPr>
                <w:rFonts w:cs="Segoe UI"/>
                <w:b/>
                <w:color w:val="000000"/>
              </w:rPr>
              <w:t>3,996</w:t>
            </w:r>
          </w:p>
        </w:tc>
        <w:tc>
          <w:tcPr>
            <w:tcW w:w="843" w:type="pct"/>
            <w:noWrap/>
            <w:vAlign w:val="center"/>
          </w:tcPr>
          <w:p w14:paraId="7364D87B"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b/>
              </w:rPr>
            </w:pPr>
            <w:r w:rsidRPr="00E82943">
              <w:rPr>
                <w:rFonts w:cs="Segoe UI"/>
                <w:b/>
                <w:color w:val="000000"/>
              </w:rPr>
              <w:t>4,116</w:t>
            </w:r>
          </w:p>
        </w:tc>
        <w:tc>
          <w:tcPr>
            <w:tcW w:w="843" w:type="pct"/>
            <w:noWrap/>
            <w:vAlign w:val="center"/>
          </w:tcPr>
          <w:p w14:paraId="7ED1E9A8" w14:textId="77777777" w:rsidR="001135F3" w:rsidRPr="00C610F1"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b/>
              </w:rPr>
            </w:pPr>
            <w:r w:rsidRPr="00E82943">
              <w:rPr>
                <w:rFonts w:cs="Segoe UI"/>
                <w:b/>
                <w:color w:val="000000"/>
              </w:rPr>
              <w:t>4,236</w:t>
            </w:r>
          </w:p>
        </w:tc>
      </w:tr>
      <w:tr w:rsidR="001135F3" w:rsidRPr="00DA333C" w14:paraId="0C34F161" w14:textId="77777777">
        <w:trPr>
          <w:trHeight w:val="385"/>
        </w:trPr>
        <w:tc>
          <w:tcPr>
            <w:cnfStyle w:val="001000000000" w:firstRow="0" w:lastRow="0" w:firstColumn="1" w:lastColumn="0" w:oddVBand="0" w:evenVBand="0" w:oddHBand="0" w:evenHBand="0" w:firstRowFirstColumn="0" w:firstRowLastColumn="0" w:lastRowFirstColumn="0" w:lastRowLastColumn="0"/>
            <w:tcW w:w="1553" w:type="pct"/>
            <w:hideMark/>
          </w:tcPr>
          <w:p w14:paraId="01D365DB" w14:textId="77777777" w:rsidR="001135F3" w:rsidRPr="008A2546" w:rsidRDefault="001135F3" w:rsidP="00C610F1">
            <w:pPr>
              <w:rPr>
                <w:rFonts w:cs="Segoe UI"/>
                <w:b w:val="0"/>
                <w:bCs w:val="0"/>
                <w:color w:val="000000" w:themeColor="text1"/>
              </w:rPr>
            </w:pPr>
            <w:r w:rsidRPr="00DA333C">
              <w:rPr>
                <w:rFonts w:cs="Segoe UI"/>
                <w:color w:val="000000" w:themeColor="text1"/>
              </w:rPr>
              <w:t>Additional need for</w:t>
            </w:r>
          </w:p>
          <w:p w14:paraId="25F72E18" w14:textId="77777777" w:rsidR="001135F3" w:rsidRPr="008A2546" w:rsidRDefault="001135F3" w:rsidP="00C610F1">
            <w:pPr>
              <w:rPr>
                <w:rFonts w:cs="Segoe UI"/>
                <w:b w:val="0"/>
                <w:bCs w:val="0"/>
                <w:color w:val="000000" w:themeColor="text1"/>
              </w:rPr>
            </w:pPr>
            <w:r w:rsidRPr="00DA333C">
              <w:rPr>
                <w:rFonts w:cs="Segoe UI"/>
                <w:color w:val="000000" w:themeColor="text1"/>
              </w:rPr>
              <w:t xml:space="preserve">Shared Lives </w:t>
            </w:r>
            <w:r w:rsidRPr="00DA333C">
              <w:rPr>
                <w:rFonts w:eastAsia="Times New Roman" w:cs="Segoe UI"/>
                <w:color w:val="000000"/>
              </w:rPr>
              <w:t>placements</w:t>
            </w:r>
          </w:p>
        </w:tc>
        <w:tc>
          <w:tcPr>
            <w:tcW w:w="918" w:type="pct"/>
            <w:noWrap/>
            <w:vAlign w:val="center"/>
          </w:tcPr>
          <w:p w14:paraId="16B016A8" w14:textId="77777777" w:rsidR="001135F3" w:rsidRPr="00C610F1" w:rsidRDefault="001135F3" w:rsidP="00C610F1">
            <w:pPr>
              <w:ind w:firstLine="1191"/>
              <w:jc w:val="right"/>
              <w:cnfStyle w:val="000000000000" w:firstRow="0" w:lastRow="0" w:firstColumn="0" w:lastColumn="0" w:oddVBand="0" w:evenVBand="0" w:oddHBand="0" w:evenHBand="0" w:firstRowFirstColumn="0" w:firstRowLastColumn="0" w:lastRowFirstColumn="0" w:lastRowLastColumn="0"/>
              <w:rPr>
                <w:rFonts w:cs="Segoe UI"/>
              </w:rPr>
            </w:pPr>
          </w:p>
        </w:tc>
        <w:tc>
          <w:tcPr>
            <w:tcW w:w="843" w:type="pct"/>
            <w:noWrap/>
            <w:vAlign w:val="center"/>
          </w:tcPr>
          <w:p w14:paraId="7C61DD88" w14:textId="77777777" w:rsidR="001135F3" w:rsidRPr="009A4206"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9A4206">
              <w:rPr>
                <w:rFonts w:cs="Segoe UI"/>
                <w:color w:val="000000"/>
              </w:rPr>
              <w:t>27</w:t>
            </w:r>
          </w:p>
        </w:tc>
        <w:tc>
          <w:tcPr>
            <w:tcW w:w="843" w:type="pct"/>
            <w:noWrap/>
            <w:vAlign w:val="center"/>
          </w:tcPr>
          <w:p w14:paraId="517C9494" w14:textId="77777777" w:rsidR="001135F3" w:rsidRPr="009A4206"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9A4206">
              <w:rPr>
                <w:rFonts w:cs="Segoe UI"/>
                <w:color w:val="000000"/>
              </w:rPr>
              <w:t>56</w:t>
            </w:r>
          </w:p>
        </w:tc>
        <w:tc>
          <w:tcPr>
            <w:tcW w:w="843" w:type="pct"/>
            <w:noWrap/>
            <w:vAlign w:val="center"/>
          </w:tcPr>
          <w:p w14:paraId="335CDA71" w14:textId="77777777" w:rsidR="001135F3" w:rsidRPr="009A4206"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9A4206">
              <w:rPr>
                <w:rFonts w:cs="Segoe UI"/>
                <w:color w:val="000000"/>
              </w:rPr>
              <w:t>87</w:t>
            </w:r>
          </w:p>
        </w:tc>
      </w:tr>
      <w:tr w:rsidR="001135F3" w:rsidRPr="00DA333C" w14:paraId="703AA513" w14:textId="77777777">
        <w:trPr>
          <w:trHeight w:val="385"/>
        </w:trPr>
        <w:tc>
          <w:tcPr>
            <w:cnfStyle w:val="001000000000" w:firstRow="0" w:lastRow="0" w:firstColumn="1" w:lastColumn="0" w:oddVBand="0" w:evenVBand="0" w:oddHBand="0" w:evenHBand="0" w:firstRowFirstColumn="0" w:firstRowLastColumn="0" w:lastRowFirstColumn="0" w:lastRowLastColumn="0"/>
            <w:tcW w:w="1553" w:type="pct"/>
            <w:hideMark/>
          </w:tcPr>
          <w:p w14:paraId="661CBEEC" w14:textId="77777777" w:rsidR="001135F3" w:rsidRPr="008A2546" w:rsidRDefault="001135F3" w:rsidP="00C610F1">
            <w:pPr>
              <w:rPr>
                <w:rFonts w:cs="Segoe UI"/>
                <w:b w:val="0"/>
                <w:bCs w:val="0"/>
                <w:color w:val="000000" w:themeColor="text1"/>
              </w:rPr>
            </w:pPr>
            <w:r w:rsidRPr="00DA333C">
              <w:rPr>
                <w:rFonts w:cs="Segoe UI"/>
                <w:color w:val="000000" w:themeColor="text1"/>
              </w:rPr>
              <w:t>Additional need for</w:t>
            </w:r>
          </w:p>
          <w:p w14:paraId="77D555C6" w14:textId="77777777" w:rsidR="001135F3" w:rsidRPr="008A2546" w:rsidRDefault="001135F3" w:rsidP="00C610F1">
            <w:pPr>
              <w:rPr>
                <w:rFonts w:cs="Segoe UI"/>
                <w:b w:val="0"/>
                <w:bCs w:val="0"/>
                <w:color w:val="000000" w:themeColor="text1"/>
              </w:rPr>
            </w:pPr>
            <w:r w:rsidRPr="00DA333C">
              <w:rPr>
                <w:rFonts w:eastAsia="Times New Roman" w:cs="Segoe UI"/>
                <w:color w:val="000000"/>
              </w:rPr>
              <w:t>Supported living</w:t>
            </w:r>
          </w:p>
        </w:tc>
        <w:tc>
          <w:tcPr>
            <w:tcW w:w="918" w:type="pct"/>
            <w:noWrap/>
            <w:vAlign w:val="center"/>
          </w:tcPr>
          <w:p w14:paraId="4E48784D" w14:textId="77777777" w:rsidR="001135F3" w:rsidRPr="00C610F1" w:rsidRDefault="001135F3" w:rsidP="00C610F1">
            <w:pPr>
              <w:ind w:firstLine="1191"/>
              <w:jc w:val="right"/>
              <w:cnfStyle w:val="000000000000" w:firstRow="0" w:lastRow="0" w:firstColumn="0" w:lastColumn="0" w:oddVBand="0" w:evenVBand="0" w:oddHBand="0" w:evenHBand="0" w:firstRowFirstColumn="0" w:firstRowLastColumn="0" w:lastRowFirstColumn="0" w:lastRowLastColumn="0"/>
              <w:rPr>
                <w:rFonts w:cs="Segoe UI"/>
              </w:rPr>
            </w:pPr>
          </w:p>
        </w:tc>
        <w:tc>
          <w:tcPr>
            <w:tcW w:w="843" w:type="pct"/>
            <w:noWrap/>
            <w:vAlign w:val="center"/>
          </w:tcPr>
          <w:p w14:paraId="4D3C070D" w14:textId="77777777" w:rsidR="001135F3" w:rsidRPr="009A4206"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9A4206">
              <w:rPr>
                <w:rFonts w:cs="Segoe UI"/>
                <w:color w:val="000000"/>
              </w:rPr>
              <w:t>107</w:t>
            </w:r>
          </w:p>
        </w:tc>
        <w:tc>
          <w:tcPr>
            <w:tcW w:w="843" w:type="pct"/>
            <w:noWrap/>
            <w:vAlign w:val="center"/>
          </w:tcPr>
          <w:p w14:paraId="12E758D7" w14:textId="77777777" w:rsidR="001135F3" w:rsidRPr="009A4206"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9A4206">
              <w:rPr>
                <w:rFonts w:cs="Segoe UI"/>
                <w:color w:val="000000"/>
              </w:rPr>
              <w:t>211</w:t>
            </w:r>
          </w:p>
        </w:tc>
        <w:tc>
          <w:tcPr>
            <w:tcW w:w="843" w:type="pct"/>
            <w:noWrap/>
            <w:vAlign w:val="center"/>
          </w:tcPr>
          <w:p w14:paraId="5047DEC9" w14:textId="0800AD16" w:rsidR="001135F3" w:rsidRPr="009A4206" w:rsidRDefault="001135F3" w:rsidP="00C610F1">
            <w:pPr>
              <w:jc w:val="right"/>
              <w:cnfStyle w:val="000000000000" w:firstRow="0" w:lastRow="0" w:firstColumn="0" w:lastColumn="0" w:oddVBand="0" w:evenVBand="0" w:oddHBand="0" w:evenHBand="0" w:firstRowFirstColumn="0" w:firstRowLastColumn="0" w:lastRowFirstColumn="0" w:lastRowLastColumn="0"/>
              <w:rPr>
                <w:rFonts w:cs="Segoe UI"/>
              </w:rPr>
            </w:pPr>
            <w:r w:rsidRPr="009A4206">
              <w:rPr>
                <w:rFonts w:cs="Segoe UI"/>
                <w:color w:val="000000"/>
              </w:rPr>
              <w:t>319</w:t>
            </w:r>
          </w:p>
        </w:tc>
      </w:tr>
    </w:tbl>
    <w:p w14:paraId="7A46C51D" w14:textId="77777777" w:rsidR="00C610F1" w:rsidRPr="00BE0BFC" w:rsidRDefault="00C610F1" w:rsidP="00C610F1">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14DBC4DD" w14:textId="77777777" w:rsidR="001135F3" w:rsidRPr="002418CF" w:rsidRDefault="001135F3" w:rsidP="001135F3">
      <w:pPr>
        <w:pStyle w:val="Bulletpt"/>
        <w:ind w:left="0" w:firstLine="0"/>
        <w:jc w:val="left"/>
      </w:pPr>
    </w:p>
    <w:p w14:paraId="4E1C089C" w14:textId="77777777" w:rsidR="001135F3" w:rsidRPr="002418CF" w:rsidRDefault="001135F3" w:rsidP="001135F3">
      <w:pPr>
        <w:keepNext/>
        <w:keepLines/>
        <w:spacing w:before="40"/>
        <w:outlineLvl w:val="1"/>
        <w:rPr>
          <w:rFonts w:ascii="Segoe UI" w:eastAsiaTheme="majorEastAsia" w:hAnsi="Segoe UI" w:cs="Segoe UI"/>
          <w:color w:val="0F4761" w:themeColor="accent1" w:themeShade="BF"/>
          <w:sz w:val="28"/>
          <w:szCs w:val="28"/>
        </w:rPr>
      </w:pPr>
      <w:bookmarkStart w:id="56" w:name="_Toc126317829"/>
      <w:bookmarkStart w:id="57" w:name="_Toc132729368"/>
      <w:bookmarkStart w:id="58" w:name="_Toc195701822"/>
      <w:bookmarkStart w:id="59" w:name="_Toc204005954"/>
      <w:r w:rsidRPr="002418CF">
        <w:rPr>
          <w:rFonts w:ascii="Segoe UI" w:eastAsiaTheme="majorEastAsia" w:hAnsi="Segoe UI" w:cs="Segoe UI"/>
          <w:color w:val="0F4761" w:themeColor="accent1" w:themeShade="BF"/>
          <w:sz w:val="28"/>
          <w:szCs w:val="28"/>
        </w:rPr>
        <w:t>Baseline population and population projections</w:t>
      </w:r>
      <w:bookmarkEnd w:id="56"/>
      <w:bookmarkEnd w:id="57"/>
      <w:bookmarkEnd w:id="58"/>
      <w:bookmarkEnd w:id="59"/>
    </w:p>
    <w:p w14:paraId="24831699" w14:textId="77777777" w:rsidR="001135F3" w:rsidRPr="002418CF" w:rsidRDefault="001135F3" w:rsidP="001135F3">
      <w:pPr>
        <w:pStyle w:val="Numberedpara1202"/>
        <w:numPr>
          <w:ilvl w:val="0"/>
          <w:numId w:val="0"/>
        </w:numPr>
        <w:rPr>
          <w:b/>
          <w:bCs/>
        </w:rPr>
      </w:pPr>
      <w:r w:rsidRPr="002418CF">
        <w:rPr>
          <w:b/>
          <w:bCs/>
        </w:rPr>
        <w:t xml:space="preserve">People with learning disability and/or people with learning disability who are Autistic </w:t>
      </w:r>
    </w:p>
    <w:p w14:paraId="5406C1D3" w14:textId="23A07DEC" w:rsidR="001135F3" w:rsidRPr="002418CF" w:rsidRDefault="001135F3" w:rsidP="001135F3">
      <w:pPr>
        <w:pStyle w:val="Numberedpara1202"/>
      </w:pPr>
      <w:r w:rsidRPr="002418CF">
        <w:t>The data from MOSAIC</w:t>
      </w:r>
      <w:r w:rsidR="005670FB">
        <w:t xml:space="preserve"> (the adult social care data recording system used by </w:t>
      </w:r>
      <w:r w:rsidR="004301FE">
        <w:t>Essex County Council</w:t>
      </w:r>
      <w:r w:rsidR="005670FB">
        <w:t>)</w:t>
      </w:r>
      <w:r w:rsidRPr="002418CF">
        <w:t xml:space="preserve"> has been used to calculate the population of people aged 18+ </w:t>
      </w:r>
      <w:r w:rsidR="002820A2">
        <w:t xml:space="preserve">who draw on </w:t>
      </w:r>
      <w:r w:rsidR="001956EE">
        <w:t xml:space="preserve">adult social care support </w:t>
      </w:r>
      <w:r w:rsidRPr="002418CF">
        <w:t xml:space="preserve">from </w:t>
      </w:r>
      <w:r w:rsidR="000717DD">
        <w:t>Essex County Council</w:t>
      </w:r>
      <w:r w:rsidRPr="002418CF">
        <w:t>. This calculation is based on data that includes individuals living in various types of accommodation, such as specialist/supported accommodation, residential care, and those receiving care in their own homes.</w:t>
      </w:r>
    </w:p>
    <w:p w14:paraId="2246981E" w14:textId="77777777" w:rsidR="001135F3" w:rsidRPr="002418CF" w:rsidRDefault="001135F3" w:rsidP="001135F3">
      <w:pPr>
        <w:pStyle w:val="Numberedpara1202"/>
      </w:pPr>
      <w:r w:rsidRPr="002418CF">
        <w:t>The total population of people with learning disabilities and/or people with learning disability who are Autistic for all 12 districts, including the ones in out of county category, has been taken as the Essex population.</w:t>
      </w:r>
    </w:p>
    <w:p w14:paraId="09466FEC" w14:textId="3DC52840" w:rsidR="001135F3" w:rsidRPr="002418CF" w:rsidRDefault="001135F3" w:rsidP="001135F3">
      <w:pPr>
        <w:pStyle w:val="Numberedpara1202"/>
      </w:pPr>
      <w:r w:rsidRPr="002418CF">
        <w:t xml:space="preserve">There is currently c.3,850 people with learning disabilities and/or people with learning disability who are Autistic receiving a care/support service from </w:t>
      </w:r>
      <w:r w:rsidR="000717DD">
        <w:t>Essex County Council</w:t>
      </w:r>
      <w:r w:rsidRPr="002418CF">
        <w:t xml:space="preserve"> (from latest MOSAIC snapshot in September 2024).</w:t>
      </w:r>
    </w:p>
    <w:p w14:paraId="77549AD4" w14:textId="71BD984A" w:rsidR="00047DF5" w:rsidRDefault="00047DF5" w:rsidP="00047DF5">
      <w:pPr>
        <w:pStyle w:val="Caption"/>
        <w:ind w:left="720"/>
      </w:pPr>
      <w:r>
        <w:lastRenderedPageBreak/>
        <w:t xml:space="preserve">Figure </w:t>
      </w:r>
      <w:fldSimple w:instr=" SEQ Figure \* ARABIC ">
        <w:r w:rsidR="00971C60">
          <w:rPr>
            <w:noProof/>
          </w:rPr>
          <w:t>1</w:t>
        </w:r>
      </w:fldSimple>
      <w:r>
        <w:t xml:space="preserve">. </w:t>
      </w:r>
      <w:r w:rsidRPr="00E46B28">
        <w:t xml:space="preserve">Population of people with a learning disability and/or people with learning disability who are Autistic </w:t>
      </w:r>
      <w:r w:rsidR="00424BD2">
        <w:t xml:space="preserve">who draw on </w:t>
      </w:r>
      <w:r w:rsidR="001956EE">
        <w:t xml:space="preserve">adult social care support </w:t>
      </w:r>
      <w:r w:rsidRPr="00E46B28">
        <w:t xml:space="preserve">from </w:t>
      </w:r>
      <w:r w:rsidR="000717DD">
        <w:t>Essex County Council</w:t>
      </w:r>
      <w:r w:rsidRPr="00E46B28">
        <w:t xml:space="preserve"> by district</w:t>
      </w:r>
      <w:r w:rsidR="2C326D77">
        <w:t>, borough and city</w:t>
      </w:r>
      <w:r w:rsidRPr="00E46B28">
        <w:t xml:space="preserve"> in 2024</w:t>
      </w:r>
    </w:p>
    <w:p w14:paraId="38A18E29" w14:textId="77777777" w:rsidR="001135F3" w:rsidRPr="002418CF" w:rsidRDefault="001135F3" w:rsidP="001135F3">
      <w:pPr>
        <w:pStyle w:val="Numberedpara1202"/>
        <w:numPr>
          <w:ilvl w:val="0"/>
          <w:numId w:val="0"/>
        </w:numPr>
        <w:ind w:left="720"/>
      </w:pPr>
      <w:r w:rsidRPr="002418CF">
        <w:rPr>
          <w:noProof/>
          <w14:ligatures w14:val="standardContextual"/>
        </w:rPr>
        <w:drawing>
          <wp:inline distT="0" distB="0" distL="0" distR="0" wp14:anchorId="2AF45794" wp14:editId="7AD09F01">
            <wp:extent cx="5257800" cy="2354580"/>
            <wp:effectExtent l="0" t="0" r="0" b="7620"/>
            <wp:docPr id="1248952502" name="Chart 1">
              <a:extLst xmlns:a="http://schemas.openxmlformats.org/drawingml/2006/main">
                <a:ext uri="{FF2B5EF4-FFF2-40B4-BE49-F238E27FC236}">
                  <a16:creationId xmlns:a16="http://schemas.microsoft.com/office/drawing/2014/main" id="{FCBB6140-D15F-426D-4AF5-C52A9A90C9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28D77E8E" w14:textId="01A2DABB" w:rsidR="001135F3" w:rsidRPr="002418CF" w:rsidRDefault="001135F3" w:rsidP="001135F3">
      <w:pPr>
        <w:pStyle w:val="Numberedpara1202"/>
        <w:numPr>
          <w:ilvl w:val="0"/>
          <w:numId w:val="0"/>
        </w:numPr>
        <w:spacing w:before="0"/>
        <w:ind w:left="720"/>
        <w:rPr>
          <w:sz w:val="18"/>
          <w:szCs w:val="18"/>
        </w:rPr>
      </w:pPr>
      <w:r w:rsidRPr="002418CF">
        <w:rPr>
          <w:sz w:val="18"/>
          <w:szCs w:val="18"/>
        </w:rPr>
        <w:t xml:space="preserve">Source: </w:t>
      </w:r>
      <w:r w:rsidR="000717DD">
        <w:rPr>
          <w:sz w:val="18"/>
          <w:szCs w:val="18"/>
        </w:rPr>
        <w:t>Essex County Council</w:t>
      </w:r>
      <w:r w:rsidRPr="002418CF">
        <w:rPr>
          <w:sz w:val="18"/>
          <w:szCs w:val="18"/>
        </w:rPr>
        <w:t xml:space="preserve"> (MOSAIC)</w:t>
      </w:r>
    </w:p>
    <w:p w14:paraId="6E1EE83F" w14:textId="77777777" w:rsidR="001135F3" w:rsidRPr="002418CF" w:rsidRDefault="001135F3" w:rsidP="001135F3">
      <w:pPr>
        <w:pStyle w:val="Numberedpara1202"/>
        <w:numPr>
          <w:ilvl w:val="0"/>
          <w:numId w:val="0"/>
        </w:numPr>
        <w:spacing w:before="0"/>
        <w:ind w:left="720"/>
        <w:rPr>
          <w:sz w:val="18"/>
          <w:szCs w:val="18"/>
        </w:rPr>
      </w:pPr>
      <w:r w:rsidRPr="002418CF">
        <w:rPr>
          <w:sz w:val="18"/>
          <w:szCs w:val="18"/>
        </w:rPr>
        <w:t xml:space="preserve">Population as </w:t>
      </w:r>
      <w:proofErr w:type="gramStart"/>
      <w:r w:rsidRPr="002418CF">
        <w:rPr>
          <w:sz w:val="18"/>
          <w:szCs w:val="18"/>
        </w:rPr>
        <w:t>at</w:t>
      </w:r>
      <w:proofErr w:type="gramEnd"/>
      <w:r w:rsidRPr="002418CF">
        <w:rPr>
          <w:sz w:val="18"/>
          <w:szCs w:val="18"/>
        </w:rPr>
        <w:t xml:space="preserve"> September 2024</w:t>
      </w:r>
    </w:p>
    <w:p w14:paraId="32C0B0D9" w14:textId="189794B9" w:rsidR="001135F3" w:rsidRPr="002418CF" w:rsidRDefault="001135F3" w:rsidP="001135F3">
      <w:pPr>
        <w:pStyle w:val="Numberedpara1202"/>
      </w:pPr>
      <w:bookmarkStart w:id="60" w:name="_Ref144717199"/>
      <w:proofErr w:type="gramStart"/>
      <w:r w:rsidRPr="002418CF">
        <w:t>In order to</w:t>
      </w:r>
      <w:proofErr w:type="gramEnd"/>
      <w:r w:rsidRPr="002418CF">
        <w:t xml:space="preserve"> project forward the population of people with learning disability and/or people with learning disability who are Autistic aged 18+ </w:t>
      </w:r>
      <w:r w:rsidR="00424BD2">
        <w:t xml:space="preserve">who draw on </w:t>
      </w:r>
      <w:r w:rsidR="001956EE">
        <w:t xml:space="preserve">adult social care support </w:t>
      </w:r>
      <w:r w:rsidRPr="002418CF">
        <w:t xml:space="preserve">from </w:t>
      </w:r>
      <w:r w:rsidR="000717DD">
        <w:t>Essex County Council</w:t>
      </w:r>
      <w:r w:rsidRPr="002418CF">
        <w:t xml:space="preserve"> to 2039, the following method has been used:</w:t>
      </w:r>
      <w:bookmarkEnd w:id="60"/>
    </w:p>
    <w:p w14:paraId="254D4754" w14:textId="0A3141D8" w:rsidR="001135F3" w:rsidRPr="002418CF" w:rsidRDefault="001135F3" w:rsidP="00A14C3F">
      <w:pPr>
        <w:pStyle w:val="Bulletpt"/>
        <w:numPr>
          <w:ilvl w:val="0"/>
          <w:numId w:val="3"/>
        </w:numPr>
        <w:ind w:left="1080"/>
      </w:pPr>
      <w:r w:rsidRPr="002418CF">
        <w:t xml:space="preserve">The baseline population has been calculated as the number of people </w:t>
      </w:r>
      <w:r w:rsidR="00424BD2">
        <w:t xml:space="preserve">who draw on </w:t>
      </w:r>
      <w:r w:rsidR="001956EE">
        <w:t>adult social care support</w:t>
      </w:r>
      <w:r w:rsidRPr="002418CF">
        <w:t xml:space="preserve">, using the MOSAIC dataset. This is used to calculate the baseline population for each future year. This population has been used as these individuals are most likely to be eligible for a care/support package from </w:t>
      </w:r>
      <w:r w:rsidR="000717DD">
        <w:t>Essex County Council</w:t>
      </w:r>
    </w:p>
    <w:p w14:paraId="20B63AD5" w14:textId="2DA77E6E" w:rsidR="001135F3" w:rsidRPr="002418CF" w:rsidRDefault="001135F3" w:rsidP="00A14C3F">
      <w:pPr>
        <w:pStyle w:val="Bulletpt"/>
        <w:numPr>
          <w:ilvl w:val="0"/>
          <w:numId w:val="3"/>
        </w:numPr>
        <w:ind w:left="1080"/>
      </w:pPr>
      <w:r w:rsidRPr="002418CF">
        <w:t xml:space="preserve">The average annual number of children with learning disability and/or children with learning disability who are Autistic likely to transition to Adult Social Care at 18 years. This is estimated by taking the average of the number of children expected to ‘transition’ from the Resource Co-ordinator registers to require specialist/supported accommodation for 2022/23 to 2025/26 </w:t>
      </w:r>
      <w:r w:rsidR="0A46D27C">
        <w:t>(</w:t>
      </w:r>
      <w:r w:rsidRPr="002418CF">
        <w:t>i.e. 40 children per annum on average</w:t>
      </w:r>
      <w:r w:rsidR="79DC32CA">
        <w:t>)</w:t>
      </w:r>
    </w:p>
    <w:p w14:paraId="09FBC4A4" w14:textId="4B20E6F3"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19</w:t>
      </w:r>
      <w:r w:rsidRPr="002418CF">
        <w:rPr>
          <w:rFonts w:cs="Segoe UI"/>
          <w:noProof/>
        </w:rPr>
        <w:fldChar w:fldCharType="end"/>
      </w:r>
      <w:r w:rsidRPr="002418CF">
        <w:rPr>
          <w:rFonts w:cs="Segoe UI"/>
        </w:rPr>
        <w:t>. Annual number of children with learning disability and/or children with learning disability who are Autistic estimated to transition to Adult Social Care and require specialist/supported accommodation</w:t>
      </w:r>
    </w:p>
    <w:tbl>
      <w:tblPr>
        <w:tblStyle w:val="GridTable5Dark-Accent4"/>
        <w:tblW w:w="5000" w:type="pct"/>
        <w:tblLook w:val="04A0" w:firstRow="1" w:lastRow="0" w:firstColumn="1" w:lastColumn="0" w:noHBand="0" w:noVBand="1"/>
      </w:tblPr>
      <w:tblGrid>
        <w:gridCol w:w="4635"/>
        <w:gridCol w:w="1096"/>
        <w:gridCol w:w="1096"/>
        <w:gridCol w:w="1096"/>
        <w:gridCol w:w="1093"/>
      </w:tblGrid>
      <w:tr w:rsidR="001135F3" w:rsidRPr="002418CF" w14:paraId="7846668E" w14:textId="77777777" w:rsidTr="00272473">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70" w:type="pct"/>
            <w:shd w:val="clear" w:color="auto" w:fill="FBCAD0"/>
            <w:noWrap/>
            <w:hideMark/>
          </w:tcPr>
          <w:p w14:paraId="1AB37117" w14:textId="77777777" w:rsidR="001135F3" w:rsidRPr="002418CF" w:rsidRDefault="001135F3">
            <w:pPr>
              <w:rPr>
                <w:rFonts w:eastAsia="Times New Roman" w:cs="Segoe UI"/>
                <w:color w:val="000000"/>
              </w:rPr>
            </w:pPr>
            <w:r w:rsidRPr="002418CF">
              <w:rPr>
                <w:rFonts w:eastAsia="Times New Roman" w:cs="Segoe UI"/>
                <w:color w:val="000000"/>
              </w:rPr>
              <w:t>Year</w:t>
            </w:r>
          </w:p>
        </w:tc>
        <w:tc>
          <w:tcPr>
            <w:tcW w:w="608" w:type="pct"/>
            <w:shd w:val="clear" w:color="auto" w:fill="FBCAD0"/>
            <w:noWrap/>
            <w:hideMark/>
          </w:tcPr>
          <w:p w14:paraId="71064AF5"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2022/23</w:t>
            </w:r>
          </w:p>
        </w:tc>
        <w:tc>
          <w:tcPr>
            <w:tcW w:w="608" w:type="pct"/>
            <w:shd w:val="clear" w:color="auto" w:fill="FBCAD0"/>
            <w:noWrap/>
            <w:hideMark/>
          </w:tcPr>
          <w:p w14:paraId="19767D69"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2023/24</w:t>
            </w:r>
          </w:p>
        </w:tc>
        <w:tc>
          <w:tcPr>
            <w:tcW w:w="608" w:type="pct"/>
            <w:shd w:val="clear" w:color="auto" w:fill="FBCAD0"/>
            <w:noWrap/>
            <w:hideMark/>
          </w:tcPr>
          <w:p w14:paraId="71B5E7E7"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2024/25</w:t>
            </w:r>
          </w:p>
        </w:tc>
        <w:tc>
          <w:tcPr>
            <w:tcW w:w="606" w:type="pct"/>
            <w:shd w:val="clear" w:color="auto" w:fill="FBCAD0"/>
            <w:noWrap/>
            <w:hideMark/>
          </w:tcPr>
          <w:p w14:paraId="6A8E830C"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2025/26</w:t>
            </w:r>
          </w:p>
        </w:tc>
      </w:tr>
      <w:tr w:rsidR="001135F3" w:rsidRPr="002418CF" w14:paraId="5DE781B0" w14:textId="77777777">
        <w:trPr>
          <w:trHeight w:val="300"/>
        </w:trPr>
        <w:tc>
          <w:tcPr>
            <w:cnfStyle w:val="001000000000" w:firstRow="0" w:lastRow="0" w:firstColumn="1" w:lastColumn="0" w:oddVBand="0" w:evenVBand="0" w:oddHBand="0" w:evenHBand="0" w:firstRowFirstColumn="0" w:firstRowLastColumn="0" w:lastRowFirstColumn="0" w:lastRowLastColumn="0"/>
            <w:tcW w:w="2570" w:type="pct"/>
            <w:noWrap/>
            <w:hideMark/>
          </w:tcPr>
          <w:p w14:paraId="3FD957D0" w14:textId="77777777" w:rsidR="001135F3" w:rsidRPr="002418CF" w:rsidRDefault="001135F3">
            <w:pPr>
              <w:rPr>
                <w:rFonts w:eastAsia="Times New Roman" w:cs="Segoe UI"/>
                <w:b w:val="0"/>
                <w:color w:val="000000"/>
              </w:rPr>
            </w:pPr>
            <w:r w:rsidRPr="002418CF">
              <w:rPr>
                <w:rFonts w:eastAsia="Times New Roman" w:cs="Segoe UI"/>
                <w:b w:val="0"/>
                <w:color w:val="000000"/>
              </w:rPr>
              <w:t>Number of young people turning 18</w:t>
            </w:r>
          </w:p>
        </w:tc>
        <w:tc>
          <w:tcPr>
            <w:tcW w:w="608" w:type="pct"/>
            <w:noWrap/>
            <w:hideMark/>
          </w:tcPr>
          <w:p w14:paraId="100A94B7"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34</w:t>
            </w:r>
          </w:p>
        </w:tc>
        <w:tc>
          <w:tcPr>
            <w:tcW w:w="608" w:type="pct"/>
            <w:noWrap/>
            <w:hideMark/>
          </w:tcPr>
          <w:p w14:paraId="00F7F545"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43</w:t>
            </w:r>
          </w:p>
        </w:tc>
        <w:tc>
          <w:tcPr>
            <w:tcW w:w="608" w:type="pct"/>
            <w:noWrap/>
            <w:hideMark/>
          </w:tcPr>
          <w:p w14:paraId="438901CD"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27</w:t>
            </w:r>
          </w:p>
        </w:tc>
        <w:tc>
          <w:tcPr>
            <w:tcW w:w="606" w:type="pct"/>
            <w:noWrap/>
            <w:hideMark/>
          </w:tcPr>
          <w:p w14:paraId="7A16F5FA"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57</w:t>
            </w:r>
          </w:p>
        </w:tc>
      </w:tr>
    </w:tbl>
    <w:p w14:paraId="15671F2C" w14:textId="3DC28A1C" w:rsidR="001135F3" w:rsidRPr="002418CF" w:rsidRDefault="001135F3" w:rsidP="001135F3">
      <w:pPr>
        <w:pStyle w:val="Tablesourcenote"/>
        <w:rPr>
          <w:rFonts w:cs="Segoe UI"/>
          <w:lang w:eastAsia="en-GB"/>
        </w:rPr>
      </w:pPr>
      <w:r w:rsidRPr="002418CF">
        <w:rPr>
          <w:rFonts w:cs="Segoe UI"/>
        </w:rPr>
        <w:t xml:space="preserve">Source: </w:t>
      </w:r>
      <w:r w:rsidR="004301FE">
        <w:rPr>
          <w:rFonts w:cs="Segoe UI"/>
        </w:rPr>
        <w:t>Essex County Council</w:t>
      </w:r>
      <w:r w:rsidRPr="002418CF">
        <w:rPr>
          <w:rFonts w:cs="Segoe UI"/>
        </w:rPr>
        <w:t xml:space="preserve"> </w:t>
      </w:r>
    </w:p>
    <w:p w14:paraId="3023937B" w14:textId="0A45F41A" w:rsidR="001135F3" w:rsidRPr="002418CF" w:rsidRDefault="001135F3" w:rsidP="00633B7B">
      <w:pPr>
        <w:pStyle w:val="Bulletpt"/>
        <w:numPr>
          <w:ilvl w:val="0"/>
          <w:numId w:val="3"/>
        </w:numPr>
        <w:ind w:left="1080"/>
      </w:pPr>
      <w:r w:rsidRPr="002418CF">
        <w:t xml:space="preserve">The average annual number of deaths among people with learning disability and/or people with learning disability who are Autistic was calculated using </w:t>
      </w:r>
      <w:r w:rsidR="009F39C6">
        <w:t>t</w:t>
      </w:r>
      <w:r w:rsidRPr="002418CF">
        <w:t>he Learning Disabilities Mortality Review (LeDeR) Programme</w:t>
      </w:r>
      <w:r w:rsidRPr="002418CF">
        <w:rPr>
          <w:vertAlign w:val="superscript"/>
        </w:rPr>
        <w:footnoteReference w:id="16"/>
      </w:r>
      <w:r w:rsidRPr="002418CF">
        <w:t xml:space="preserve"> data from 2018 to 2022. To estimate the number of deaths amongst the population eligible for social care in </w:t>
      </w:r>
      <w:r w:rsidRPr="002418CF">
        <w:lastRenderedPageBreak/>
        <w:t>Essex, the proportion of Essex's 18+ population with a learning disability, some of whom were also autistic was applied to the national total. This figure was then adjusted using the national percentage of adults eligible for social care. Based on these calculations, it is estimated that there are 16 deaths per year of people with learning disability and/or people with learning disability who are Autistic eligible for social care in Essex</w:t>
      </w:r>
    </w:p>
    <w:p w14:paraId="5FDDADDF" w14:textId="0C0733AC" w:rsidR="001135F3" w:rsidRPr="002418CF" w:rsidRDefault="001135F3" w:rsidP="00A14C3F">
      <w:pPr>
        <w:pStyle w:val="Bulletpt"/>
        <w:numPr>
          <w:ilvl w:val="0"/>
          <w:numId w:val="3"/>
        </w:numPr>
        <w:ind w:left="1080"/>
      </w:pPr>
      <w:r w:rsidRPr="002418CF">
        <w:t>To estimate the projected growth of the 18+ years population of people with learning disability and/or people with learning disability who are Autistic, the average annual number of transitions into Adult Social Care eligibility and the average annual number of deaths are added and subtracted respectively, to the baseline population. These adjustments are applied each year and their cumulative impact over time results in a net population change projected through to 2039</w:t>
      </w:r>
    </w:p>
    <w:p w14:paraId="5E66317D" w14:textId="446999AF" w:rsidR="001135F3" w:rsidRPr="002418CF" w:rsidRDefault="001135F3" w:rsidP="007E7BBE">
      <w:pPr>
        <w:pStyle w:val="Numberedpara1202"/>
      </w:pPr>
      <w:r w:rsidRPr="002418CF">
        <w:t xml:space="preserve">Based on this approach there are an estimated to be c.3,850 people with learning disability and/or people with learning disability who are Autistic aged 18+ years living in Essex, </w:t>
      </w:r>
      <w:r w:rsidR="00406217">
        <w:t xml:space="preserve">who draw on adult social care </w:t>
      </w:r>
      <w:r w:rsidRPr="002418CF">
        <w:t xml:space="preserve">support from </w:t>
      </w:r>
      <w:r w:rsidR="000717DD">
        <w:t>Essex County Council</w:t>
      </w:r>
      <w:r w:rsidRPr="002418CF">
        <w:t xml:space="preserve"> as of 2024/25.</w:t>
      </w:r>
    </w:p>
    <w:p w14:paraId="118574C2" w14:textId="47D73FA9"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20</w:t>
      </w:r>
      <w:r w:rsidRPr="002418CF">
        <w:rPr>
          <w:rFonts w:cs="Segoe UI"/>
          <w:noProof/>
        </w:rPr>
        <w:fldChar w:fldCharType="end"/>
      </w:r>
      <w:r w:rsidRPr="002418CF">
        <w:rPr>
          <w:rFonts w:cs="Segoe UI"/>
        </w:rPr>
        <w:t xml:space="preserve">. Population projection of people with learning disability and/or people with learning disability who are Autistic aged 18+ years </w:t>
      </w:r>
      <w:r w:rsidR="00445CFD">
        <w:rPr>
          <w:rFonts w:cs="Segoe UI"/>
        </w:rPr>
        <w:t xml:space="preserve">in Essex </w:t>
      </w:r>
      <w:r w:rsidR="00D053EE">
        <w:rPr>
          <w:rFonts w:cs="Segoe UI"/>
        </w:rPr>
        <w:t xml:space="preserve">drawing on adult social care </w:t>
      </w:r>
      <w:r w:rsidRPr="002418CF">
        <w:rPr>
          <w:rFonts w:cs="Segoe UI"/>
        </w:rPr>
        <w:t>support</w:t>
      </w:r>
      <w:r w:rsidRPr="3BACB8C1">
        <w:rPr>
          <w:rFonts w:cs="Segoe UI"/>
        </w:rPr>
        <w:t xml:space="preserve"> </w:t>
      </w:r>
      <w:r w:rsidRPr="002418CF">
        <w:rPr>
          <w:rFonts w:cs="Segoe UI"/>
        </w:rPr>
        <w:t xml:space="preserve">provided by </w:t>
      </w:r>
      <w:r w:rsidR="000717DD">
        <w:rPr>
          <w:rFonts w:cs="Segoe UI"/>
        </w:rPr>
        <w:t>Essex County Council</w:t>
      </w:r>
    </w:p>
    <w:tbl>
      <w:tblPr>
        <w:tblStyle w:val="GridTable5Dark-Accent4"/>
        <w:tblW w:w="5000" w:type="pct"/>
        <w:tblLook w:val="04A0" w:firstRow="1" w:lastRow="0" w:firstColumn="1" w:lastColumn="0" w:noHBand="0" w:noVBand="1"/>
      </w:tblPr>
      <w:tblGrid>
        <w:gridCol w:w="3897"/>
        <w:gridCol w:w="1271"/>
        <w:gridCol w:w="1273"/>
        <w:gridCol w:w="1273"/>
        <w:gridCol w:w="1302"/>
      </w:tblGrid>
      <w:tr w:rsidR="001135F3" w:rsidRPr="002418CF" w14:paraId="0DF306A6" w14:textId="77777777" w:rsidTr="00E5124D">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2125" w:type="pct"/>
            <w:shd w:val="clear" w:color="auto" w:fill="FBCAD0"/>
            <w:noWrap/>
            <w:hideMark/>
          </w:tcPr>
          <w:p w14:paraId="47DD02FA" w14:textId="6159E724" w:rsidR="001135F3" w:rsidRPr="002418CF" w:rsidRDefault="00E5124D">
            <w:pPr>
              <w:rPr>
                <w:rFonts w:eastAsia="Times New Roman" w:cs="Segoe UI"/>
                <w:color w:val="000000"/>
              </w:rPr>
            </w:pPr>
            <w:r>
              <w:rPr>
                <w:rFonts w:eastAsia="Times New Roman" w:cs="Segoe UI"/>
                <w:color w:val="000000"/>
              </w:rPr>
              <w:t>Year</w:t>
            </w:r>
          </w:p>
        </w:tc>
        <w:tc>
          <w:tcPr>
            <w:tcW w:w="714" w:type="pct"/>
            <w:shd w:val="clear" w:color="auto" w:fill="FBCAD0"/>
            <w:hideMark/>
          </w:tcPr>
          <w:p w14:paraId="04C81C1F"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2024/25</w:t>
            </w:r>
          </w:p>
        </w:tc>
        <w:tc>
          <w:tcPr>
            <w:tcW w:w="715" w:type="pct"/>
            <w:shd w:val="clear" w:color="auto" w:fill="FBCAD0"/>
            <w:hideMark/>
          </w:tcPr>
          <w:p w14:paraId="0BEB88F0"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2029/30</w:t>
            </w:r>
          </w:p>
        </w:tc>
        <w:tc>
          <w:tcPr>
            <w:tcW w:w="715" w:type="pct"/>
            <w:shd w:val="clear" w:color="auto" w:fill="FBCAD0"/>
            <w:hideMark/>
          </w:tcPr>
          <w:p w14:paraId="65F11116"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2034/35</w:t>
            </w:r>
          </w:p>
        </w:tc>
        <w:tc>
          <w:tcPr>
            <w:tcW w:w="731" w:type="pct"/>
            <w:shd w:val="clear" w:color="auto" w:fill="FBCAD0"/>
            <w:hideMark/>
          </w:tcPr>
          <w:p w14:paraId="6C297825"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2039/40</w:t>
            </w:r>
          </w:p>
        </w:tc>
      </w:tr>
      <w:tr w:rsidR="001135F3" w:rsidRPr="002418CF" w14:paraId="4DAF9BB4" w14:textId="77777777">
        <w:trPr>
          <w:trHeight w:val="288"/>
        </w:trPr>
        <w:tc>
          <w:tcPr>
            <w:cnfStyle w:val="001000000000" w:firstRow="0" w:lastRow="0" w:firstColumn="1" w:lastColumn="0" w:oddVBand="0" w:evenVBand="0" w:oddHBand="0" w:evenHBand="0" w:firstRowFirstColumn="0" w:firstRowLastColumn="0" w:lastRowFirstColumn="0" w:lastRowLastColumn="0"/>
            <w:tcW w:w="2125" w:type="pct"/>
            <w:noWrap/>
            <w:hideMark/>
          </w:tcPr>
          <w:p w14:paraId="3F52D4AA" w14:textId="77777777" w:rsidR="001135F3" w:rsidRPr="002418CF" w:rsidRDefault="001135F3">
            <w:pPr>
              <w:rPr>
                <w:rFonts w:eastAsia="Times New Roman" w:cs="Segoe UI"/>
                <w:b w:val="0"/>
                <w:color w:val="000000"/>
              </w:rPr>
            </w:pPr>
            <w:r w:rsidRPr="002418CF">
              <w:rPr>
                <w:rFonts w:eastAsia="Times New Roman" w:cs="Segoe UI"/>
                <w:color w:val="000000"/>
              </w:rPr>
              <w:t>Baseline population of people</w:t>
            </w:r>
          </w:p>
          <w:p w14:paraId="67B546BC" w14:textId="0DE790D3" w:rsidR="001135F3" w:rsidRPr="002418CF" w:rsidRDefault="002820A2">
            <w:pPr>
              <w:rPr>
                <w:rFonts w:eastAsia="Times New Roman" w:cs="Segoe UI"/>
                <w:b w:val="0"/>
                <w:color w:val="000000"/>
              </w:rPr>
            </w:pPr>
            <w:r>
              <w:rPr>
                <w:rFonts w:eastAsia="Times New Roman" w:cs="Segoe UI"/>
                <w:color w:val="000000"/>
              </w:rPr>
              <w:t xml:space="preserve">who draw on </w:t>
            </w:r>
            <w:r w:rsidR="001956EE">
              <w:rPr>
                <w:rFonts w:eastAsia="Times New Roman" w:cs="Segoe UI"/>
                <w:color w:val="000000"/>
              </w:rPr>
              <w:t>adult social care support</w:t>
            </w:r>
            <w:r w:rsidR="001135F3" w:rsidRPr="002418CF">
              <w:rPr>
                <w:rFonts w:eastAsia="Times New Roman" w:cs="Segoe UI"/>
                <w:color w:val="000000"/>
              </w:rPr>
              <w:t>*</w:t>
            </w:r>
          </w:p>
        </w:tc>
        <w:tc>
          <w:tcPr>
            <w:tcW w:w="714" w:type="pct"/>
            <w:noWrap/>
            <w:vAlign w:val="center"/>
            <w:hideMark/>
          </w:tcPr>
          <w:p w14:paraId="3067975A"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3,852</w:t>
            </w:r>
          </w:p>
        </w:tc>
        <w:tc>
          <w:tcPr>
            <w:tcW w:w="715" w:type="pct"/>
            <w:noWrap/>
            <w:vAlign w:val="center"/>
            <w:hideMark/>
          </w:tcPr>
          <w:p w14:paraId="1126379B"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3,852</w:t>
            </w:r>
          </w:p>
        </w:tc>
        <w:tc>
          <w:tcPr>
            <w:tcW w:w="715" w:type="pct"/>
            <w:noWrap/>
            <w:vAlign w:val="center"/>
            <w:hideMark/>
          </w:tcPr>
          <w:p w14:paraId="022FFBF8"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3,852</w:t>
            </w:r>
          </w:p>
        </w:tc>
        <w:tc>
          <w:tcPr>
            <w:tcW w:w="731" w:type="pct"/>
            <w:noWrap/>
            <w:vAlign w:val="center"/>
            <w:hideMark/>
          </w:tcPr>
          <w:p w14:paraId="05E2179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3,852</w:t>
            </w:r>
          </w:p>
        </w:tc>
      </w:tr>
      <w:tr w:rsidR="001135F3" w:rsidRPr="002418CF" w14:paraId="6375B24D" w14:textId="77777777">
        <w:trPr>
          <w:trHeight w:val="864"/>
        </w:trPr>
        <w:tc>
          <w:tcPr>
            <w:cnfStyle w:val="001000000000" w:firstRow="0" w:lastRow="0" w:firstColumn="1" w:lastColumn="0" w:oddVBand="0" w:evenVBand="0" w:oddHBand="0" w:evenHBand="0" w:firstRowFirstColumn="0" w:firstRowLastColumn="0" w:lastRowFirstColumn="0" w:lastRowLastColumn="0"/>
            <w:tcW w:w="2125" w:type="pct"/>
            <w:hideMark/>
          </w:tcPr>
          <w:p w14:paraId="64F51A6D" w14:textId="77777777" w:rsidR="001135F3" w:rsidRPr="002418CF" w:rsidRDefault="001135F3">
            <w:pPr>
              <w:rPr>
                <w:rFonts w:eastAsia="Times New Roman" w:cs="Segoe UI"/>
                <w:b w:val="0"/>
                <w:color w:val="000000"/>
              </w:rPr>
            </w:pPr>
            <w:r w:rsidRPr="002418CF">
              <w:rPr>
                <w:rFonts w:eastAsia="Times New Roman" w:cs="Segoe UI"/>
                <w:b w:val="0"/>
                <w:color w:val="000000"/>
              </w:rPr>
              <w:t>Number of children with learning disability and children with learning disability who are Autistic likely to transition to Adult Social Care at 18</w:t>
            </w:r>
          </w:p>
        </w:tc>
        <w:tc>
          <w:tcPr>
            <w:tcW w:w="714" w:type="pct"/>
            <w:noWrap/>
            <w:vAlign w:val="center"/>
            <w:hideMark/>
          </w:tcPr>
          <w:p w14:paraId="2A03B48C"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40</w:t>
            </w:r>
          </w:p>
        </w:tc>
        <w:tc>
          <w:tcPr>
            <w:tcW w:w="715" w:type="pct"/>
            <w:noWrap/>
            <w:vAlign w:val="center"/>
            <w:hideMark/>
          </w:tcPr>
          <w:p w14:paraId="6B321661"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242</w:t>
            </w:r>
          </w:p>
        </w:tc>
        <w:tc>
          <w:tcPr>
            <w:tcW w:w="715" w:type="pct"/>
            <w:noWrap/>
            <w:vAlign w:val="center"/>
            <w:hideMark/>
          </w:tcPr>
          <w:p w14:paraId="7B9177ED"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443</w:t>
            </w:r>
          </w:p>
        </w:tc>
        <w:tc>
          <w:tcPr>
            <w:tcW w:w="731" w:type="pct"/>
            <w:noWrap/>
            <w:vAlign w:val="center"/>
            <w:hideMark/>
          </w:tcPr>
          <w:p w14:paraId="16B2C67F"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644</w:t>
            </w:r>
          </w:p>
        </w:tc>
      </w:tr>
      <w:tr w:rsidR="001135F3" w:rsidRPr="002418CF" w14:paraId="7C183A7E" w14:textId="77777777">
        <w:trPr>
          <w:trHeight w:val="864"/>
        </w:trPr>
        <w:tc>
          <w:tcPr>
            <w:cnfStyle w:val="001000000000" w:firstRow="0" w:lastRow="0" w:firstColumn="1" w:lastColumn="0" w:oddVBand="0" w:evenVBand="0" w:oddHBand="0" w:evenHBand="0" w:firstRowFirstColumn="0" w:firstRowLastColumn="0" w:lastRowFirstColumn="0" w:lastRowLastColumn="0"/>
            <w:tcW w:w="2125" w:type="pct"/>
            <w:hideMark/>
          </w:tcPr>
          <w:p w14:paraId="35462EB5" w14:textId="5BA53294" w:rsidR="001135F3" w:rsidRPr="002418CF" w:rsidRDefault="001135F3">
            <w:pPr>
              <w:rPr>
                <w:rFonts w:eastAsia="Times New Roman" w:cs="Segoe UI"/>
                <w:b w:val="0"/>
                <w:color w:val="000000"/>
              </w:rPr>
            </w:pPr>
            <w:r w:rsidRPr="002418CF">
              <w:rPr>
                <w:rFonts w:eastAsia="Times New Roman" w:cs="Segoe UI"/>
                <w:b w:val="0"/>
                <w:color w:val="000000"/>
              </w:rPr>
              <w:t xml:space="preserve">Estimated number of deaths among the population of people with learning disability and people with learning disability who are Autistic </w:t>
            </w:r>
            <w:r w:rsidR="002820A2">
              <w:rPr>
                <w:rFonts w:eastAsia="Times New Roman" w:cs="Segoe UI"/>
                <w:b w:val="0"/>
                <w:color w:val="000000"/>
              </w:rPr>
              <w:t xml:space="preserve">who draw on </w:t>
            </w:r>
            <w:r w:rsidR="001956EE">
              <w:rPr>
                <w:rFonts w:eastAsia="Times New Roman" w:cs="Segoe UI"/>
                <w:b w:val="0"/>
                <w:color w:val="000000"/>
              </w:rPr>
              <w:t xml:space="preserve">adult social care support </w:t>
            </w:r>
          </w:p>
        </w:tc>
        <w:tc>
          <w:tcPr>
            <w:tcW w:w="714" w:type="pct"/>
            <w:noWrap/>
            <w:vAlign w:val="center"/>
            <w:hideMark/>
          </w:tcPr>
          <w:p w14:paraId="607A9D75"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16</w:t>
            </w:r>
          </w:p>
        </w:tc>
        <w:tc>
          <w:tcPr>
            <w:tcW w:w="715" w:type="pct"/>
            <w:noWrap/>
            <w:vAlign w:val="center"/>
            <w:hideMark/>
          </w:tcPr>
          <w:p w14:paraId="5AF78B30"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97</w:t>
            </w:r>
          </w:p>
        </w:tc>
        <w:tc>
          <w:tcPr>
            <w:tcW w:w="715" w:type="pct"/>
            <w:noWrap/>
            <w:vAlign w:val="center"/>
            <w:hideMark/>
          </w:tcPr>
          <w:p w14:paraId="65A389AD"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179</w:t>
            </w:r>
          </w:p>
        </w:tc>
        <w:tc>
          <w:tcPr>
            <w:tcW w:w="731" w:type="pct"/>
            <w:noWrap/>
            <w:vAlign w:val="center"/>
            <w:hideMark/>
          </w:tcPr>
          <w:p w14:paraId="4DE59880"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260</w:t>
            </w:r>
          </w:p>
        </w:tc>
      </w:tr>
      <w:tr w:rsidR="001135F3" w:rsidRPr="002418CF" w14:paraId="3F5874B2" w14:textId="77777777">
        <w:trPr>
          <w:trHeight w:val="864"/>
        </w:trPr>
        <w:tc>
          <w:tcPr>
            <w:cnfStyle w:val="001000000000" w:firstRow="0" w:lastRow="0" w:firstColumn="1" w:lastColumn="0" w:oddVBand="0" w:evenVBand="0" w:oddHBand="0" w:evenHBand="0" w:firstRowFirstColumn="0" w:firstRowLastColumn="0" w:lastRowFirstColumn="0" w:lastRowLastColumn="0"/>
            <w:tcW w:w="2125" w:type="pct"/>
            <w:hideMark/>
          </w:tcPr>
          <w:p w14:paraId="4888E55D" w14:textId="626BFA25" w:rsidR="001135F3" w:rsidRPr="002418CF" w:rsidRDefault="001135F3">
            <w:pPr>
              <w:rPr>
                <w:rFonts w:eastAsia="Times New Roman" w:cs="Segoe UI"/>
                <w:b w:val="0"/>
                <w:color w:val="000000"/>
              </w:rPr>
            </w:pPr>
            <w:r w:rsidRPr="002418CF">
              <w:rPr>
                <w:rFonts w:eastAsia="Times New Roman" w:cs="Segoe UI"/>
                <w:b w:val="0"/>
                <w:color w:val="000000"/>
              </w:rPr>
              <w:t xml:space="preserve">Estimated population of people with learning disability and people with learning disability who are Autistic </w:t>
            </w:r>
            <w:r w:rsidR="002820A2">
              <w:rPr>
                <w:rFonts w:eastAsia="Times New Roman" w:cs="Segoe UI"/>
                <w:b w:val="0"/>
                <w:color w:val="000000"/>
              </w:rPr>
              <w:t xml:space="preserve">who draw on </w:t>
            </w:r>
            <w:r w:rsidR="001956EE">
              <w:rPr>
                <w:rFonts w:eastAsia="Times New Roman" w:cs="Segoe UI"/>
                <w:b w:val="0"/>
                <w:color w:val="000000"/>
              </w:rPr>
              <w:t xml:space="preserve">adult social care support </w:t>
            </w:r>
          </w:p>
        </w:tc>
        <w:tc>
          <w:tcPr>
            <w:tcW w:w="714" w:type="pct"/>
            <w:noWrap/>
            <w:vAlign w:val="center"/>
            <w:hideMark/>
          </w:tcPr>
          <w:p w14:paraId="46D408B6" w14:textId="1FFD511D"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15" w:type="pct"/>
            <w:noWrap/>
            <w:vAlign w:val="center"/>
            <w:hideMark/>
          </w:tcPr>
          <w:p w14:paraId="4F5F057C"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3,996</w:t>
            </w:r>
          </w:p>
        </w:tc>
        <w:tc>
          <w:tcPr>
            <w:tcW w:w="715" w:type="pct"/>
            <w:noWrap/>
            <w:vAlign w:val="center"/>
            <w:hideMark/>
          </w:tcPr>
          <w:p w14:paraId="0B6237F2"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4,116</w:t>
            </w:r>
          </w:p>
        </w:tc>
        <w:tc>
          <w:tcPr>
            <w:tcW w:w="731" w:type="pct"/>
            <w:noWrap/>
            <w:vAlign w:val="center"/>
            <w:hideMark/>
          </w:tcPr>
          <w:p w14:paraId="520906D8"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4,236</w:t>
            </w:r>
          </w:p>
        </w:tc>
      </w:tr>
      <w:tr w:rsidR="001135F3" w:rsidRPr="002418CF" w14:paraId="1930539E" w14:textId="77777777">
        <w:trPr>
          <w:trHeight w:val="300"/>
        </w:trPr>
        <w:tc>
          <w:tcPr>
            <w:cnfStyle w:val="001000000000" w:firstRow="0" w:lastRow="0" w:firstColumn="1" w:lastColumn="0" w:oddVBand="0" w:evenVBand="0" w:oddHBand="0" w:evenHBand="0" w:firstRowFirstColumn="0" w:firstRowLastColumn="0" w:lastRowFirstColumn="0" w:lastRowLastColumn="0"/>
            <w:tcW w:w="2125" w:type="pct"/>
            <w:noWrap/>
            <w:hideMark/>
          </w:tcPr>
          <w:p w14:paraId="3F819D8A" w14:textId="77777777" w:rsidR="001135F3" w:rsidRPr="002418CF" w:rsidRDefault="001135F3">
            <w:pPr>
              <w:rPr>
                <w:rFonts w:eastAsia="Times New Roman" w:cs="Segoe UI"/>
                <w:b w:val="0"/>
                <w:color w:val="000000"/>
              </w:rPr>
            </w:pPr>
            <w:r w:rsidRPr="002418CF">
              <w:rPr>
                <w:rFonts w:eastAsia="Times New Roman" w:cs="Segoe UI"/>
                <w:b w:val="0"/>
                <w:color w:val="000000"/>
              </w:rPr>
              <w:t>% change (relative to 2024)</w:t>
            </w:r>
          </w:p>
        </w:tc>
        <w:tc>
          <w:tcPr>
            <w:tcW w:w="714" w:type="pct"/>
            <w:noWrap/>
            <w:vAlign w:val="center"/>
            <w:hideMark/>
          </w:tcPr>
          <w:p w14:paraId="6A859EE8"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15" w:type="pct"/>
            <w:noWrap/>
            <w:vAlign w:val="center"/>
            <w:hideMark/>
          </w:tcPr>
          <w:p w14:paraId="232E1A14"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3.7%</w:t>
            </w:r>
          </w:p>
        </w:tc>
        <w:tc>
          <w:tcPr>
            <w:tcW w:w="715" w:type="pct"/>
            <w:noWrap/>
            <w:vAlign w:val="center"/>
            <w:hideMark/>
          </w:tcPr>
          <w:p w14:paraId="3AAB250B"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6.9%</w:t>
            </w:r>
          </w:p>
        </w:tc>
        <w:tc>
          <w:tcPr>
            <w:tcW w:w="731" w:type="pct"/>
            <w:noWrap/>
            <w:vAlign w:val="center"/>
            <w:hideMark/>
          </w:tcPr>
          <w:p w14:paraId="52B8DE2D"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cs="Segoe UI"/>
                <w:color w:val="000000"/>
              </w:rPr>
              <w:t>10.0%</w:t>
            </w:r>
          </w:p>
        </w:tc>
      </w:tr>
    </w:tbl>
    <w:p w14:paraId="6E04A41F" w14:textId="59E4817B"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(MOSAIC and Resource Co-ordinator Registers), LeDeR and HLIN</w:t>
      </w:r>
    </w:p>
    <w:p w14:paraId="43191D4B" w14:textId="77777777" w:rsidR="001135F3" w:rsidRPr="002418CF" w:rsidRDefault="001135F3" w:rsidP="001135F3">
      <w:pPr>
        <w:pStyle w:val="Tablesourcenote"/>
        <w:rPr>
          <w:rFonts w:cs="Segoe UI"/>
        </w:rPr>
      </w:pPr>
      <w:r w:rsidRPr="002418CF">
        <w:rPr>
          <w:rFonts w:cs="Segoe UI"/>
        </w:rPr>
        <w:t xml:space="preserve">*Population as </w:t>
      </w:r>
      <w:proofErr w:type="gramStart"/>
      <w:r w:rsidRPr="002418CF">
        <w:rPr>
          <w:rFonts w:cs="Segoe UI"/>
        </w:rPr>
        <w:t>at</w:t>
      </w:r>
      <w:proofErr w:type="gramEnd"/>
      <w:r w:rsidRPr="002418CF">
        <w:rPr>
          <w:rFonts w:cs="Segoe UI"/>
        </w:rPr>
        <w:t xml:space="preserve"> September 2024</w:t>
      </w:r>
    </w:p>
    <w:p w14:paraId="35858C9B" w14:textId="3E04A37C" w:rsidR="001135F3" w:rsidRPr="002418CF" w:rsidRDefault="001135F3" w:rsidP="001135F3">
      <w:pPr>
        <w:pStyle w:val="Numberedpara1202"/>
      </w:pPr>
      <w:r w:rsidRPr="002418CF">
        <w:t xml:space="preserve">The 18+ population of people with learning disability and/or people with learning disability who are Autistic </w:t>
      </w:r>
      <w:r w:rsidR="00406217">
        <w:t xml:space="preserve">who draw on adult social care </w:t>
      </w:r>
      <w:r w:rsidRPr="002418CF">
        <w:t xml:space="preserve">support from </w:t>
      </w:r>
      <w:r w:rsidR="000717DD">
        <w:t>Essex County Council</w:t>
      </w:r>
      <w:r w:rsidRPr="002418CF">
        <w:t xml:space="preserve"> is estimated to increase to 3,996 people by 2029/30; 4,116 people by 2034/35; and 4,236 people by 2039</w:t>
      </w:r>
      <w:r w:rsidR="00B4057F">
        <w:t>/40</w:t>
      </w:r>
      <w:r w:rsidRPr="002418CF">
        <w:t xml:space="preserve">. </w:t>
      </w:r>
    </w:p>
    <w:p w14:paraId="5F6FDF4A" w14:textId="6214A55D" w:rsidR="001135F3" w:rsidRPr="002418CF" w:rsidRDefault="001135F3" w:rsidP="001135F3">
      <w:pPr>
        <w:pStyle w:val="Caption"/>
        <w:ind w:left="720"/>
        <w:rPr>
          <w:rFonts w:cs="Segoe UI"/>
        </w:rPr>
      </w:pPr>
      <w:r w:rsidRPr="002418CF">
        <w:rPr>
          <w:rFonts w:cs="Segoe UI"/>
        </w:rPr>
        <w:lastRenderedPageBreak/>
        <w:t xml:space="preserve">Figure </w:t>
      </w:r>
      <w:r w:rsidRPr="002418CF">
        <w:rPr>
          <w:rFonts w:cs="Segoe UI"/>
        </w:rPr>
        <w:fldChar w:fldCharType="begin"/>
      </w:r>
      <w:r w:rsidRPr="002418CF">
        <w:rPr>
          <w:rFonts w:cs="Segoe UI"/>
        </w:rPr>
        <w:instrText xml:space="preserve"> SEQ Figure \* ARABIC </w:instrText>
      </w:r>
      <w:r w:rsidRPr="002418CF">
        <w:rPr>
          <w:rFonts w:cs="Segoe UI"/>
        </w:rPr>
        <w:fldChar w:fldCharType="separate"/>
      </w:r>
      <w:r w:rsidR="00971C60">
        <w:rPr>
          <w:rFonts w:cs="Segoe UI"/>
          <w:noProof/>
        </w:rPr>
        <w:t>2</w:t>
      </w:r>
      <w:r w:rsidRPr="002418CF">
        <w:rPr>
          <w:rFonts w:cs="Segoe UI"/>
          <w:noProof/>
        </w:rPr>
        <w:fldChar w:fldCharType="end"/>
      </w:r>
      <w:r w:rsidRPr="002418CF">
        <w:rPr>
          <w:rFonts w:cs="Segoe UI"/>
        </w:rPr>
        <w:t>. Estimated population of people with learning disability and/or people with learning disability who are Autistic with Care Act eligible needs projected to 2039</w:t>
      </w:r>
      <w:r w:rsidR="00A729F0">
        <w:rPr>
          <w:rFonts w:cs="Segoe UI"/>
        </w:rPr>
        <w:t>/40</w:t>
      </w:r>
    </w:p>
    <w:p w14:paraId="61D5F093" w14:textId="77777777" w:rsidR="001135F3" w:rsidRPr="002418CF" w:rsidRDefault="001135F3" w:rsidP="001135F3">
      <w:pPr>
        <w:pStyle w:val="Numberedpara1202"/>
        <w:numPr>
          <w:ilvl w:val="0"/>
          <w:numId w:val="0"/>
        </w:numPr>
        <w:ind w:left="720"/>
      </w:pPr>
      <w:r w:rsidRPr="002418CF">
        <w:rPr>
          <w:noProof/>
          <w14:ligatures w14:val="standardContextual"/>
        </w:rPr>
        <w:drawing>
          <wp:inline distT="0" distB="0" distL="0" distR="0" wp14:anchorId="3070EC30" wp14:editId="7721CCF8">
            <wp:extent cx="5158740" cy="2286000"/>
            <wp:effectExtent l="0" t="0" r="3810" b="0"/>
            <wp:docPr id="1426028122" name="Chart 1">
              <a:extLst xmlns:a="http://schemas.openxmlformats.org/drawingml/2006/main">
                <a:ext uri="{FF2B5EF4-FFF2-40B4-BE49-F238E27FC236}">
                  <a16:creationId xmlns:a16="http://schemas.microsoft.com/office/drawing/2014/main" id="{18EB60E5-BEC0-0162-7135-E19649D0282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677B174F" w14:textId="425BF5D6" w:rsidR="001135F3" w:rsidRPr="002418CF" w:rsidRDefault="001135F3" w:rsidP="001135F3">
      <w:pPr>
        <w:ind w:firstLine="720"/>
        <w:rPr>
          <w:rFonts w:ascii="Segoe UI" w:hAnsi="Segoe UI" w:cs="Segoe UI"/>
          <w:sz w:val="18"/>
          <w:szCs w:val="18"/>
        </w:rPr>
      </w:pPr>
      <w:r w:rsidRPr="002418CF">
        <w:rPr>
          <w:rFonts w:ascii="Segoe UI" w:hAnsi="Segoe UI" w:cs="Segoe UI"/>
          <w:sz w:val="18"/>
          <w:szCs w:val="18"/>
        </w:rPr>
        <w:t xml:space="preserve">Source: </w:t>
      </w:r>
      <w:r w:rsidR="000717DD">
        <w:rPr>
          <w:rFonts w:ascii="Segoe UI" w:hAnsi="Segoe UI" w:cs="Segoe UI"/>
          <w:sz w:val="18"/>
          <w:szCs w:val="18"/>
        </w:rPr>
        <w:t>Essex County Council</w:t>
      </w:r>
      <w:r w:rsidRPr="002418CF">
        <w:rPr>
          <w:rFonts w:ascii="Segoe UI" w:hAnsi="Segoe UI" w:cs="Segoe UI"/>
          <w:sz w:val="18"/>
          <w:szCs w:val="18"/>
        </w:rPr>
        <w:t xml:space="preserve"> (MOSAIC and Resource Co-ordinator Registers), LeDeR and Housing LIN</w:t>
      </w:r>
    </w:p>
    <w:p w14:paraId="783A1EB7" w14:textId="496BB5E8" w:rsidR="001135F3" w:rsidRPr="002418CF" w:rsidRDefault="001135F3" w:rsidP="001135F3">
      <w:pPr>
        <w:pStyle w:val="Numberedpara1202"/>
      </w:pPr>
      <w:r w:rsidRPr="002418CF">
        <w:t xml:space="preserve">The same methodology (see </w:t>
      </w:r>
      <w:r w:rsidRPr="002418CF">
        <w:fldChar w:fldCharType="begin"/>
      </w:r>
      <w:r w:rsidRPr="002418CF">
        <w:instrText xml:space="preserve"> REF _Ref144717199 \n \h  \* MERGEFORMAT </w:instrText>
      </w:r>
      <w:r w:rsidRPr="002418CF">
        <w:fldChar w:fldCharType="separate"/>
      </w:r>
      <w:r w:rsidR="00971C60">
        <w:t>3.07</w:t>
      </w:r>
      <w:r w:rsidRPr="002418CF">
        <w:fldChar w:fldCharType="end"/>
      </w:r>
      <w:r w:rsidRPr="002418CF">
        <w:t xml:space="preserve">) is applied to each of the districts to project the estimated number of people with learning disability and/or people with learning disability who are Autistic </w:t>
      </w:r>
      <w:r w:rsidR="00406217">
        <w:t xml:space="preserve">who draw on adult social care </w:t>
      </w:r>
      <w:r w:rsidRPr="002418CF">
        <w:t xml:space="preserve">support from </w:t>
      </w:r>
      <w:r w:rsidR="000717DD">
        <w:t>Essex County Council</w:t>
      </w:r>
      <w:r w:rsidRPr="002418CF">
        <w:t xml:space="preserve"> to 2039 by district.</w:t>
      </w:r>
    </w:p>
    <w:p w14:paraId="68B95DB2" w14:textId="77777777" w:rsidR="001135F3" w:rsidRPr="002418CF" w:rsidRDefault="001135F3" w:rsidP="001135F3">
      <w:pPr>
        <w:pStyle w:val="Numberedpara1202"/>
      </w:pPr>
      <w:r w:rsidRPr="002418CF">
        <w:t>The data used are:</w:t>
      </w:r>
    </w:p>
    <w:p w14:paraId="2A4C6263" w14:textId="28AC0F7F" w:rsidR="001135F3" w:rsidRPr="002418CF" w:rsidRDefault="001135F3" w:rsidP="001135F3">
      <w:pPr>
        <w:pStyle w:val="Firstbullet"/>
      </w:pPr>
      <w:r w:rsidRPr="002418CF">
        <w:t xml:space="preserve">The baseline population which has been calculated as the number of people </w:t>
      </w:r>
      <w:r w:rsidR="002820A2">
        <w:t xml:space="preserve">who draw on </w:t>
      </w:r>
      <w:r w:rsidR="001956EE">
        <w:t xml:space="preserve">adult social care support </w:t>
      </w:r>
      <w:r w:rsidRPr="002418CF">
        <w:t xml:space="preserve">for each district, using the MOSAIC dataset </w:t>
      </w:r>
    </w:p>
    <w:p w14:paraId="4F6738F2" w14:textId="7EF0DDB5" w:rsidR="001135F3" w:rsidRPr="002418CF" w:rsidRDefault="001135F3" w:rsidP="001135F3">
      <w:pPr>
        <w:pStyle w:val="Firstbullet"/>
      </w:pPr>
      <w:r w:rsidRPr="002418CF">
        <w:t xml:space="preserve">The average of the number of children expected to ‘transition’ to Adult Social Care and require supported/specialist housing from the Resource Co-ordinator registers, an average of 40 per annum for Essex. Since this figure is not disaggregated by district, it is assumed that this is proportionate to the percentage of the overall people with learning disability and/or people with learning disability who are Autistic population for Essex living in each district </w:t>
      </w:r>
    </w:p>
    <w:p w14:paraId="4600729B" w14:textId="6BDB4683" w:rsidR="001135F3" w:rsidRPr="002418CF" w:rsidRDefault="001135F3" w:rsidP="001135F3">
      <w:pPr>
        <w:pStyle w:val="Firstbullet"/>
      </w:pPr>
      <w:r w:rsidRPr="002418CF">
        <w:t xml:space="preserve">The average annual number of deaths among people with learning disability and/or people with learning disability who are Autistic </w:t>
      </w:r>
      <w:r w:rsidR="002820A2">
        <w:t>who draw on adult social care</w:t>
      </w:r>
      <w:r w:rsidR="00BE0E92">
        <w:t xml:space="preserve"> </w:t>
      </w:r>
      <w:r w:rsidRPr="002418CF">
        <w:t>is calculated from the LeDeR data for each district</w:t>
      </w:r>
    </w:p>
    <w:p w14:paraId="1A398438" w14:textId="23527E31" w:rsidR="001135F3" w:rsidRPr="002418CF" w:rsidRDefault="001135F3" w:rsidP="00AE58B3">
      <w:pPr>
        <w:pStyle w:val="Numberedpara1202"/>
      </w:pPr>
      <w:r w:rsidRPr="002418CF">
        <w:t xml:space="preserve">The data indicates an increase in estimated population of people with learning disability and/or people with learning disability who are Autistic </w:t>
      </w:r>
      <w:r w:rsidR="00406217">
        <w:t xml:space="preserve">who draw on adult social care </w:t>
      </w:r>
      <w:r w:rsidRPr="002418CF">
        <w:t>support across all districts from 2024 to 2039.</w:t>
      </w:r>
    </w:p>
    <w:p w14:paraId="2B921F01" w14:textId="77777777" w:rsidR="001135F3" w:rsidRPr="002418CF" w:rsidRDefault="001135F3" w:rsidP="001135F3">
      <w:pPr>
        <w:pStyle w:val="Numberedpara1202"/>
        <w:numPr>
          <w:ilvl w:val="0"/>
          <w:numId w:val="0"/>
        </w:numPr>
      </w:pPr>
    </w:p>
    <w:p w14:paraId="1FBC27DB" w14:textId="77777777" w:rsidR="001135F3" w:rsidRPr="002418CF" w:rsidRDefault="001135F3" w:rsidP="001135F3">
      <w:pPr>
        <w:pStyle w:val="Numberedpara1202"/>
        <w:numPr>
          <w:ilvl w:val="0"/>
          <w:numId w:val="0"/>
        </w:numPr>
      </w:pPr>
    </w:p>
    <w:p w14:paraId="1051C2C5" w14:textId="77777777" w:rsidR="001135F3" w:rsidRDefault="001135F3" w:rsidP="001135F3">
      <w:pPr>
        <w:pStyle w:val="Numberedpara1202"/>
        <w:numPr>
          <w:ilvl w:val="0"/>
          <w:numId w:val="0"/>
        </w:numPr>
      </w:pPr>
    </w:p>
    <w:p w14:paraId="13A3763D" w14:textId="77777777" w:rsidR="00AE58B3" w:rsidRPr="002418CF" w:rsidRDefault="00AE58B3" w:rsidP="001135F3">
      <w:pPr>
        <w:pStyle w:val="Numberedpara1202"/>
        <w:numPr>
          <w:ilvl w:val="0"/>
          <w:numId w:val="0"/>
        </w:numPr>
      </w:pPr>
    </w:p>
    <w:p w14:paraId="2BA9BA9D" w14:textId="681E548D" w:rsidR="001135F3" w:rsidRPr="002418CF" w:rsidRDefault="001135F3" w:rsidP="001135F3">
      <w:pPr>
        <w:pStyle w:val="Caption"/>
        <w:rPr>
          <w:rFonts w:cs="Segoe UI"/>
        </w:rPr>
      </w:pPr>
      <w:r w:rsidRPr="002418CF">
        <w:rPr>
          <w:rFonts w:cs="Segoe UI"/>
        </w:rPr>
        <w:lastRenderedPageBreak/>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21</w:t>
      </w:r>
      <w:r w:rsidRPr="002418CF">
        <w:rPr>
          <w:rFonts w:cs="Segoe UI"/>
          <w:noProof/>
        </w:rPr>
        <w:fldChar w:fldCharType="end"/>
      </w:r>
      <w:r w:rsidRPr="002418CF">
        <w:rPr>
          <w:rFonts w:cs="Segoe UI"/>
        </w:rPr>
        <w:t xml:space="preserve">. Estimated population of people with learning disability and/or people with learning disability who are Autistic </w:t>
      </w:r>
      <w:r w:rsidR="00406217">
        <w:rPr>
          <w:rFonts w:cs="Segoe UI"/>
        </w:rPr>
        <w:t xml:space="preserve">who draw on adult social care </w:t>
      </w:r>
      <w:r w:rsidRPr="002418CF">
        <w:rPr>
          <w:rFonts w:cs="Segoe UI"/>
        </w:rPr>
        <w:t xml:space="preserve">support from </w:t>
      </w:r>
      <w:r w:rsidR="000717DD">
        <w:rPr>
          <w:rFonts w:cs="Segoe UI"/>
        </w:rPr>
        <w:t>Essex County Council</w:t>
      </w:r>
      <w:r w:rsidRPr="002418CF">
        <w:rPr>
          <w:rFonts w:cs="Segoe UI"/>
        </w:rPr>
        <w:t xml:space="preserve"> by district</w:t>
      </w:r>
      <w:r w:rsidR="2E0AF591" w:rsidRPr="3DB13D52">
        <w:rPr>
          <w:rFonts w:cs="Segoe UI"/>
        </w:rPr>
        <w:t>, borough and city</w:t>
      </w:r>
      <w:r w:rsidRPr="002418CF">
        <w:rPr>
          <w:rFonts w:cs="Segoe UI"/>
        </w:rPr>
        <w:t xml:space="preserve"> projected to 2039</w:t>
      </w:r>
    </w:p>
    <w:tbl>
      <w:tblPr>
        <w:tblStyle w:val="GridTable5Dark-Accent4"/>
        <w:tblW w:w="5000" w:type="pct"/>
        <w:tblLook w:val="04A0" w:firstRow="1" w:lastRow="0" w:firstColumn="1" w:lastColumn="0" w:noHBand="0" w:noVBand="1"/>
      </w:tblPr>
      <w:tblGrid>
        <w:gridCol w:w="6092"/>
        <w:gridCol w:w="731"/>
        <w:gridCol w:w="731"/>
        <w:gridCol w:w="731"/>
        <w:gridCol w:w="731"/>
      </w:tblGrid>
      <w:tr w:rsidR="001135F3" w:rsidRPr="002418CF" w14:paraId="28C543EC" w14:textId="77777777" w:rsidTr="00E5124D">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68" w:type="pct"/>
            <w:shd w:val="clear" w:color="auto" w:fill="FBCAD0"/>
            <w:noWrap/>
            <w:hideMark/>
          </w:tcPr>
          <w:p w14:paraId="2968D19C" w14:textId="77777777" w:rsidR="001135F3" w:rsidRPr="002418CF" w:rsidRDefault="001135F3">
            <w:pPr>
              <w:rPr>
                <w:rFonts w:eastAsia="Times New Roman" w:cs="Segoe UI"/>
                <w:color w:val="000000"/>
              </w:rPr>
            </w:pPr>
            <w:r w:rsidRPr="002418CF">
              <w:rPr>
                <w:rFonts w:eastAsia="Times New Roman" w:cs="Segoe UI"/>
                <w:color w:val="000000"/>
              </w:rPr>
              <w:t>Districts</w:t>
            </w:r>
          </w:p>
        </w:tc>
        <w:tc>
          <w:tcPr>
            <w:tcW w:w="0" w:type="pct"/>
            <w:shd w:val="clear" w:color="auto" w:fill="FBCAD0"/>
            <w:noWrap/>
            <w:hideMark/>
          </w:tcPr>
          <w:p w14:paraId="353E0678"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2024</w:t>
            </w:r>
          </w:p>
        </w:tc>
        <w:tc>
          <w:tcPr>
            <w:tcW w:w="0" w:type="pct"/>
            <w:shd w:val="clear" w:color="auto" w:fill="FBCAD0"/>
            <w:noWrap/>
            <w:hideMark/>
          </w:tcPr>
          <w:p w14:paraId="278AF74C"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2029</w:t>
            </w:r>
          </w:p>
        </w:tc>
        <w:tc>
          <w:tcPr>
            <w:tcW w:w="0" w:type="pct"/>
            <w:shd w:val="clear" w:color="auto" w:fill="FBCAD0"/>
            <w:noWrap/>
            <w:hideMark/>
          </w:tcPr>
          <w:p w14:paraId="193DDFF3"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2034</w:t>
            </w:r>
          </w:p>
        </w:tc>
        <w:tc>
          <w:tcPr>
            <w:tcW w:w="0" w:type="pct"/>
            <w:shd w:val="clear" w:color="auto" w:fill="FBCAD0"/>
            <w:noWrap/>
            <w:hideMark/>
          </w:tcPr>
          <w:p w14:paraId="75C52FBC"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2039</w:t>
            </w:r>
          </w:p>
        </w:tc>
      </w:tr>
      <w:tr w:rsidR="001135F3" w:rsidRPr="002418CF" w14:paraId="56C30AAC"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32CB7BB1" w14:textId="77777777" w:rsidR="001135F3" w:rsidRPr="00653146" w:rsidRDefault="001135F3">
            <w:pPr>
              <w:rPr>
                <w:rFonts w:eastAsia="Times New Roman" w:cs="Segoe UI"/>
                <w:b w:val="0"/>
                <w:color w:val="000000"/>
              </w:rPr>
            </w:pPr>
            <w:r w:rsidRPr="00653146">
              <w:rPr>
                <w:rFonts w:eastAsia="Times New Roman" w:cs="Segoe UI"/>
                <w:b w:val="0"/>
                <w:color w:val="000000"/>
              </w:rPr>
              <w:t>Basildon</w:t>
            </w:r>
          </w:p>
        </w:tc>
        <w:tc>
          <w:tcPr>
            <w:tcW w:w="0" w:type="pct"/>
            <w:noWrap/>
            <w:vAlign w:val="center"/>
            <w:hideMark/>
          </w:tcPr>
          <w:p w14:paraId="43550FAA"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406</w:t>
            </w:r>
          </w:p>
        </w:tc>
        <w:tc>
          <w:tcPr>
            <w:tcW w:w="0" w:type="pct"/>
            <w:noWrap/>
            <w:vAlign w:val="center"/>
            <w:hideMark/>
          </w:tcPr>
          <w:p w14:paraId="3146C8D9"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421</w:t>
            </w:r>
          </w:p>
        </w:tc>
        <w:tc>
          <w:tcPr>
            <w:tcW w:w="0" w:type="pct"/>
            <w:noWrap/>
            <w:vAlign w:val="center"/>
            <w:hideMark/>
          </w:tcPr>
          <w:p w14:paraId="0393E961"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434</w:t>
            </w:r>
          </w:p>
        </w:tc>
        <w:tc>
          <w:tcPr>
            <w:tcW w:w="0" w:type="pct"/>
            <w:noWrap/>
            <w:vAlign w:val="center"/>
            <w:hideMark/>
          </w:tcPr>
          <w:p w14:paraId="5C6CD8B9"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446</w:t>
            </w:r>
          </w:p>
        </w:tc>
      </w:tr>
      <w:tr w:rsidR="001135F3" w:rsidRPr="002418CF" w14:paraId="03AD32A7"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137D3DAE" w14:textId="77777777" w:rsidR="001135F3" w:rsidRPr="00653146" w:rsidRDefault="001135F3">
            <w:pPr>
              <w:rPr>
                <w:rFonts w:eastAsia="Times New Roman" w:cs="Segoe UI"/>
                <w:b w:val="0"/>
                <w:color w:val="000000"/>
              </w:rPr>
            </w:pPr>
            <w:r w:rsidRPr="00653146">
              <w:rPr>
                <w:rFonts w:eastAsia="Times New Roman" w:cs="Segoe UI"/>
                <w:b w:val="0"/>
                <w:color w:val="000000"/>
              </w:rPr>
              <w:t>Braintree</w:t>
            </w:r>
          </w:p>
        </w:tc>
        <w:tc>
          <w:tcPr>
            <w:tcW w:w="0" w:type="pct"/>
            <w:noWrap/>
            <w:vAlign w:val="center"/>
            <w:hideMark/>
          </w:tcPr>
          <w:p w14:paraId="46B403D8"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405</w:t>
            </w:r>
          </w:p>
        </w:tc>
        <w:tc>
          <w:tcPr>
            <w:tcW w:w="0" w:type="pct"/>
            <w:noWrap/>
            <w:vAlign w:val="center"/>
            <w:hideMark/>
          </w:tcPr>
          <w:p w14:paraId="030441D3"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420</w:t>
            </w:r>
          </w:p>
        </w:tc>
        <w:tc>
          <w:tcPr>
            <w:tcW w:w="0" w:type="pct"/>
            <w:noWrap/>
            <w:vAlign w:val="center"/>
            <w:hideMark/>
          </w:tcPr>
          <w:p w14:paraId="555DF2A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433</w:t>
            </w:r>
          </w:p>
        </w:tc>
        <w:tc>
          <w:tcPr>
            <w:tcW w:w="0" w:type="pct"/>
            <w:noWrap/>
            <w:vAlign w:val="center"/>
            <w:hideMark/>
          </w:tcPr>
          <w:p w14:paraId="1032B09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445</w:t>
            </w:r>
          </w:p>
        </w:tc>
      </w:tr>
      <w:tr w:rsidR="001135F3" w:rsidRPr="002418CF" w14:paraId="144BA019"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267CE113" w14:textId="77777777" w:rsidR="001135F3" w:rsidRPr="00653146" w:rsidRDefault="001135F3">
            <w:pPr>
              <w:rPr>
                <w:rFonts w:eastAsia="Times New Roman" w:cs="Segoe UI"/>
                <w:b w:val="0"/>
                <w:color w:val="000000"/>
              </w:rPr>
            </w:pPr>
            <w:r w:rsidRPr="00653146">
              <w:rPr>
                <w:rFonts w:eastAsia="Times New Roman" w:cs="Segoe UI"/>
                <w:b w:val="0"/>
                <w:color w:val="000000"/>
              </w:rPr>
              <w:t>Brentwood</w:t>
            </w:r>
          </w:p>
        </w:tc>
        <w:tc>
          <w:tcPr>
            <w:tcW w:w="0" w:type="pct"/>
            <w:noWrap/>
            <w:vAlign w:val="center"/>
            <w:hideMark/>
          </w:tcPr>
          <w:p w14:paraId="1FD3566B"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152</w:t>
            </w:r>
          </w:p>
        </w:tc>
        <w:tc>
          <w:tcPr>
            <w:tcW w:w="0" w:type="pct"/>
            <w:noWrap/>
            <w:vAlign w:val="center"/>
            <w:hideMark/>
          </w:tcPr>
          <w:p w14:paraId="09A70969"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158</w:t>
            </w:r>
          </w:p>
        </w:tc>
        <w:tc>
          <w:tcPr>
            <w:tcW w:w="0" w:type="pct"/>
            <w:noWrap/>
            <w:vAlign w:val="center"/>
            <w:hideMark/>
          </w:tcPr>
          <w:p w14:paraId="6820C002"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162</w:t>
            </w:r>
          </w:p>
        </w:tc>
        <w:tc>
          <w:tcPr>
            <w:tcW w:w="0" w:type="pct"/>
            <w:noWrap/>
            <w:vAlign w:val="center"/>
            <w:hideMark/>
          </w:tcPr>
          <w:p w14:paraId="4B72F5C7"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167</w:t>
            </w:r>
          </w:p>
        </w:tc>
      </w:tr>
      <w:tr w:rsidR="001135F3" w:rsidRPr="002418CF" w14:paraId="0671F5B2"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34499987" w14:textId="2DEC5E57" w:rsidR="001135F3" w:rsidRPr="00653146" w:rsidRDefault="00D30CB8">
            <w:pPr>
              <w:rPr>
                <w:rFonts w:eastAsia="Times New Roman" w:cs="Segoe UI"/>
                <w:b w:val="0"/>
                <w:color w:val="000000"/>
              </w:rPr>
            </w:pPr>
            <w:r>
              <w:rPr>
                <w:rFonts w:eastAsia="Times New Roman" w:cs="Segoe UI"/>
                <w:b w:val="0"/>
                <w:color w:val="000000"/>
              </w:rPr>
              <w:t>Castle Point</w:t>
            </w:r>
          </w:p>
        </w:tc>
        <w:tc>
          <w:tcPr>
            <w:tcW w:w="0" w:type="pct"/>
            <w:noWrap/>
            <w:vAlign w:val="center"/>
            <w:hideMark/>
          </w:tcPr>
          <w:p w14:paraId="06939D99"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156</w:t>
            </w:r>
          </w:p>
        </w:tc>
        <w:tc>
          <w:tcPr>
            <w:tcW w:w="0" w:type="pct"/>
            <w:noWrap/>
            <w:vAlign w:val="center"/>
            <w:hideMark/>
          </w:tcPr>
          <w:p w14:paraId="6811A9FB"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162</w:t>
            </w:r>
          </w:p>
        </w:tc>
        <w:tc>
          <w:tcPr>
            <w:tcW w:w="0" w:type="pct"/>
            <w:noWrap/>
            <w:vAlign w:val="center"/>
            <w:hideMark/>
          </w:tcPr>
          <w:p w14:paraId="08B2F341"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167</w:t>
            </w:r>
          </w:p>
        </w:tc>
        <w:tc>
          <w:tcPr>
            <w:tcW w:w="0" w:type="pct"/>
            <w:noWrap/>
            <w:vAlign w:val="center"/>
            <w:hideMark/>
          </w:tcPr>
          <w:p w14:paraId="542ABBC2"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172</w:t>
            </w:r>
          </w:p>
        </w:tc>
      </w:tr>
      <w:tr w:rsidR="001135F3" w:rsidRPr="002418CF" w14:paraId="08C0909B"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5CEB5693" w14:textId="77777777" w:rsidR="001135F3" w:rsidRPr="00653146" w:rsidRDefault="001135F3">
            <w:pPr>
              <w:rPr>
                <w:rFonts w:eastAsia="Times New Roman" w:cs="Segoe UI"/>
                <w:b w:val="0"/>
                <w:color w:val="000000"/>
              </w:rPr>
            </w:pPr>
            <w:r w:rsidRPr="00653146">
              <w:rPr>
                <w:rFonts w:eastAsia="Times New Roman" w:cs="Segoe UI"/>
                <w:b w:val="0"/>
                <w:color w:val="000000"/>
              </w:rPr>
              <w:t>Chelmsford</w:t>
            </w:r>
          </w:p>
        </w:tc>
        <w:tc>
          <w:tcPr>
            <w:tcW w:w="0" w:type="pct"/>
            <w:noWrap/>
            <w:vAlign w:val="center"/>
            <w:hideMark/>
          </w:tcPr>
          <w:p w14:paraId="4B6525FC"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434</w:t>
            </w:r>
          </w:p>
        </w:tc>
        <w:tc>
          <w:tcPr>
            <w:tcW w:w="0" w:type="pct"/>
            <w:noWrap/>
            <w:vAlign w:val="center"/>
            <w:hideMark/>
          </w:tcPr>
          <w:p w14:paraId="026F138F"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450</w:t>
            </w:r>
          </w:p>
        </w:tc>
        <w:tc>
          <w:tcPr>
            <w:tcW w:w="0" w:type="pct"/>
            <w:noWrap/>
            <w:vAlign w:val="center"/>
            <w:hideMark/>
          </w:tcPr>
          <w:p w14:paraId="7A4E14B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464</w:t>
            </w:r>
          </w:p>
        </w:tc>
        <w:tc>
          <w:tcPr>
            <w:tcW w:w="0" w:type="pct"/>
            <w:noWrap/>
            <w:vAlign w:val="center"/>
            <w:hideMark/>
          </w:tcPr>
          <w:p w14:paraId="207D7A11"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477</w:t>
            </w:r>
          </w:p>
        </w:tc>
      </w:tr>
      <w:tr w:rsidR="001135F3" w:rsidRPr="002418CF" w14:paraId="01996F65"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5E784726" w14:textId="77777777" w:rsidR="001135F3" w:rsidRPr="00653146" w:rsidRDefault="001135F3">
            <w:pPr>
              <w:rPr>
                <w:rFonts w:eastAsia="Times New Roman" w:cs="Segoe UI"/>
                <w:b w:val="0"/>
                <w:color w:val="000000"/>
              </w:rPr>
            </w:pPr>
            <w:r w:rsidRPr="00653146">
              <w:rPr>
                <w:rFonts w:eastAsia="Times New Roman" w:cs="Segoe UI"/>
                <w:b w:val="0"/>
                <w:color w:val="000000"/>
              </w:rPr>
              <w:t>Colchester</w:t>
            </w:r>
          </w:p>
        </w:tc>
        <w:tc>
          <w:tcPr>
            <w:tcW w:w="0" w:type="pct"/>
            <w:noWrap/>
            <w:vAlign w:val="center"/>
            <w:hideMark/>
          </w:tcPr>
          <w:p w14:paraId="474E6987"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658</w:t>
            </w:r>
          </w:p>
        </w:tc>
        <w:tc>
          <w:tcPr>
            <w:tcW w:w="0" w:type="pct"/>
            <w:noWrap/>
            <w:vAlign w:val="center"/>
            <w:hideMark/>
          </w:tcPr>
          <w:p w14:paraId="2633290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683</w:t>
            </w:r>
          </w:p>
        </w:tc>
        <w:tc>
          <w:tcPr>
            <w:tcW w:w="0" w:type="pct"/>
            <w:noWrap/>
            <w:vAlign w:val="center"/>
            <w:hideMark/>
          </w:tcPr>
          <w:p w14:paraId="13B9A1E0"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703</w:t>
            </w:r>
          </w:p>
        </w:tc>
        <w:tc>
          <w:tcPr>
            <w:tcW w:w="0" w:type="pct"/>
            <w:noWrap/>
            <w:vAlign w:val="center"/>
            <w:hideMark/>
          </w:tcPr>
          <w:p w14:paraId="5383C7EB"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724</w:t>
            </w:r>
          </w:p>
        </w:tc>
      </w:tr>
      <w:tr w:rsidR="001135F3" w:rsidRPr="002418CF" w14:paraId="61022175"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7653342E" w14:textId="77777777" w:rsidR="001135F3" w:rsidRPr="00653146" w:rsidRDefault="001135F3">
            <w:pPr>
              <w:rPr>
                <w:rFonts w:eastAsia="Times New Roman" w:cs="Segoe UI"/>
                <w:b w:val="0"/>
                <w:color w:val="000000"/>
              </w:rPr>
            </w:pPr>
            <w:r w:rsidRPr="00653146">
              <w:rPr>
                <w:rFonts w:eastAsia="Times New Roman" w:cs="Segoe UI"/>
                <w:b w:val="0"/>
                <w:color w:val="000000"/>
              </w:rPr>
              <w:t>Epping Forest</w:t>
            </w:r>
          </w:p>
        </w:tc>
        <w:tc>
          <w:tcPr>
            <w:tcW w:w="0" w:type="pct"/>
            <w:noWrap/>
            <w:vAlign w:val="center"/>
            <w:hideMark/>
          </w:tcPr>
          <w:p w14:paraId="7105B548"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191</w:t>
            </w:r>
          </w:p>
        </w:tc>
        <w:tc>
          <w:tcPr>
            <w:tcW w:w="0" w:type="pct"/>
            <w:noWrap/>
            <w:vAlign w:val="center"/>
            <w:hideMark/>
          </w:tcPr>
          <w:p w14:paraId="0308782E"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198</w:t>
            </w:r>
          </w:p>
        </w:tc>
        <w:tc>
          <w:tcPr>
            <w:tcW w:w="0" w:type="pct"/>
            <w:noWrap/>
            <w:vAlign w:val="center"/>
            <w:hideMark/>
          </w:tcPr>
          <w:p w14:paraId="76F73B4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204</w:t>
            </w:r>
          </w:p>
        </w:tc>
        <w:tc>
          <w:tcPr>
            <w:tcW w:w="0" w:type="pct"/>
            <w:noWrap/>
            <w:vAlign w:val="center"/>
            <w:hideMark/>
          </w:tcPr>
          <w:p w14:paraId="05A9DFFA"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210</w:t>
            </w:r>
          </w:p>
        </w:tc>
      </w:tr>
      <w:tr w:rsidR="001135F3" w:rsidRPr="002418CF" w14:paraId="0B849C44"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29CA62B7" w14:textId="77777777" w:rsidR="001135F3" w:rsidRPr="00653146" w:rsidRDefault="001135F3">
            <w:pPr>
              <w:rPr>
                <w:rFonts w:eastAsia="Times New Roman" w:cs="Segoe UI"/>
                <w:b w:val="0"/>
                <w:color w:val="000000"/>
              </w:rPr>
            </w:pPr>
            <w:r w:rsidRPr="00653146">
              <w:rPr>
                <w:rFonts w:eastAsia="Times New Roman" w:cs="Segoe UI"/>
                <w:b w:val="0"/>
                <w:color w:val="000000"/>
              </w:rPr>
              <w:t>Harlow</w:t>
            </w:r>
          </w:p>
        </w:tc>
        <w:tc>
          <w:tcPr>
            <w:tcW w:w="0" w:type="pct"/>
            <w:noWrap/>
            <w:vAlign w:val="center"/>
            <w:hideMark/>
          </w:tcPr>
          <w:p w14:paraId="5439DED2"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178</w:t>
            </w:r>
          </w:p>
        </w:tc>
        <w:tc>
          <w:tcPr>
            <w:tcW w:w="0" w:type="pct"/>
            <w:noWrap/>
            <w:vAlign w:val="center"/>
            <w:hideMark/>
          </w:tcPr>
          <w:p w14:paraId="4B25FE0C"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185</w:t>
            </w:r>
          </w:p>
        </w:tc>
        <w:tc>
          <w:tcPr>
            <w:tcW w:w="0" w:type="pct"/>
            <w:noWrap/>
            <w:vAlign w:val="center"/>
            <w:hideMark/>
          </w:tcPr>
          <w:p w14:paraId="0B8FF172"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190</w:t>
            </w:r>
          </w:p>
        </w:tc>
        <w:tc>
          <w:tcPr>
            <w:tcW w:w="0" w:type="pct"/>
            <w:noWrap/>
            <w:vAlign w:val="center"/>
            <w:hideMark/>
          </w:tcPr>
          <w:p w14:paraId="2C2E692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196</w:t>
            </w:r>
          </w:p>
        </w:tc>
      </w:tr>
      <w:tr w:rsidR="001135F3" w:rsidRPr="002418CF" w14:paraId="1A477E8D"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796B9EC9" w14:textId="77777777" w:rsidR="001135F3" w:rsidRPr="00653146" w:rsidRDefault="001135F3">
            <w:pPr>
              <w:rPr>
                <w:rFonts w:eastAsia="Times New Roman" w:cs="Segoe UI"/>
                <w:b w:val="0"/>
                <w:color w:val="000000"/>
              </w:rPr>
            </w:pPr>
            <w:r w:rsidRPr="00653146">
              <w:rPr>
                <w:rFonts w:eastAsia="Times New Roman" w:cs="Segoe UI"/>
                <w:b w:val="0"/>
                <w:color w:val="000000"/>
              </w:rPr>
              <w:t>Maldon</w:t>
            </w:r>
          </w:p>
        </w:tc>
        <w:tc>
          <w:tcPr>
            <w:tcW w:w="0" w:type="pct"/>
            <w:noWrap/>
            <w:vAlign w:val="center"/>
            <w:hideMark/>
          </w:tcPr>
          <w:p w14:paraId="30B78D2A"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101</w:t>
            </w:r>
          </w:p>
        </w:tc>
        <w:tc>
          <w:tcPr>
            <w:tcW w:w="0" w:type="pct"/>
            <w:noWrap/>
            <w:vAlign w:val="center"/>
            <w:hideMark/>
          </w:tcPr>
          <w:p w14:paraId="0CAF5FC0"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105</w:t>
            </w:r>
          </w:p>
        </w:tc>
        <w:tc>
          <w:tcPr>
            <w:tcW w:w="0" w:type="pct"/>
            <w:noWrap/>
            <w:vAlign w:val="center"/>
            <w:hideMark/>
          </w:tcPr>
          <w:p w14:paraId="3EF8F3E9"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108</w:t>
            </w:r>
          </w:p>
        </w:tc>
        <w:tc>
          <w:tcPr>
            <w:tcW w:w="0" w:type="pct"/>
            <w:noWrap/>
            <w:vAlign w:val="center"/>
            <w:hideMark/>
          </w:tcPr>
          <w:p w14:paraId="6FB1FD18"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111</w:t>
            </w:r>
          </w:p>
        </w:tc>
      </w:tr>
      <w:tr w:rsidR="001135F3" w:rsidRPr="002418CF" w14:paraId="4267A10C"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43CEB260" w14:textId="77777777" w:rsidR="001135F3" w:rsidRPr="00653146" w:rsidRDefault="001135F3">
            <w:pPr>
              <w:rPr>
                <w:rFonts w:eastAsia="Times New Roman" w:cs="Segoe UI"/>
                <w:b w:val="0"/>
                <w:color w:val="000000"/>
              </w:rPr>
            </w:pPr>
            <w:r w:rsidRPr="00653146">
              <w:rPr>
                <w:rFonts w:eastAsia="Times New Roman" w:cs="Segoe UI"/>
                <w:b w:val="0"/>
                <w:color w:val="000000"/>
              </w:rPr>
              <w:t>Rochford</w:t>
            </w:r>
          </w:p>
        </w:tc>
        <w:tc>
          <w:tcPr>
            <w:tcW w:w="0" w:type="pct"/>
            <w:noWrap/>
            <w:vAlign w:val="center"/>
            <w:hideMark/>
          </w:tcPr>
          <w:p w14:paraId="6B9DEDD4"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127</w:t>
            </w:r>
          </w:p>
        </w:tc>
        <w:tc>
          <w:tcPr>
            <w:tcW w:w="0" w:type="pct"/>
            <w:noWrap/>
            <w:vAlign w:val="center"/>
            <w:hideMark/>
          </w:tcPr>
          <w:p w14:paraId="24B9DFDE"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132</w:t>
            </w:r>
          </w:p>
        </w:tc>
        <w:tc>
          <w:tcPr>
            <w:tcW w:w="0" w:type="pct"/>
            <w:noWrap/>
            <w:vAlign w:val="center"/>
            <w:hideMark/>
          </w:tcPr>
          <w:p w14:paraId="09CE1940"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136</w:t>
            </w:r>
          </w:p>
        </w:tc>
        <w:tc>
          <w:tcPr>
            <w:tcW w:w="0" w:type="pct"/>
            <w:noWrap/>
            <w:vAlign w:val="center"/>
            <w:hideMark/>
          </w:tcPr>
          <w:p w14:paraId="42AB584F"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140</w:t>
            </w:r>
          </w:p>
        </w:tc>
      </w:tr>
      <w:tr w:rsidR="001135F3" w:rsidRPr="002418CF" w14:paraId="54798E47"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1C9A14BD" w14:textId="77777777" w:rsidR="001135F3" w:rsidRPr="00653146" w:rsidRDefault="001135F3">
            <w:pPr>
              <w:rPr>
                <w:rFonts w:eastAsia="Times New Roman" w:cs="Segoe UI"/>
                <w:b w:val="0"/>
                <w:color w:val="000000"/>
              </w:rPr>
            </w:pPr>
            <w:r w:rsidRPr="00653146">
              <w:rPr>
                <w:rFonts w:eastAsia="Times New Roman" w:cs="Segoe UI"/>
                <w:b w:val="0"/>
                <w:color w:val="000000"/>
              </w:rPr>
              <w:t>Tendring</w:t>
            </w:r>
          </w:p>
        </w:tc>
        <w:tc>
          <w:tcPr>
            <w:tcW w:w="0" w:type="pct"/>
            <w:noWrap/>
            <w:vAlign w:val="center"/>
            <w:hideMark/>
          </w:tcPr>
          <w:p w14:paraId="5E1A6628"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575</w:t>
            </w:r>
          </w:p>
        </w:tc>
        <w:tc>
          <w:tcPr>
            <w:tcW w:w="0" w:type="pct"/>
            <w:noWrap/>
            <w:vAlign w:val="center"/>
            <w:hideMark/>
          </w:tcPr>
          <w:p w14:paraId="35CE0205"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596</w:t>
            </w:r>
          </w:p>
        </w:tc>
        <w:tc>
          <w:tcPr>
            <w:tcW w:w="0" w:type="pct"/>
            <w:noWrap/>
            <w:vAlign w:val="center"/>
            <w:hideMark/>
          </w:tcPr>
          <w:p w14:paraId="3B304C77"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614</w:t>
            </w:r>
          </w:p>
        </w:tc>
        <w:tc>
          <w:tcPr>
            <w:tcW w:w="0" w:type="pct"/>
            <w:noWrap/>
            <w:vAlign w:val="center"/>
            <w:hideMark/>
          </w:tcPr>
          <w:p w14:paraId="46F2321E"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632</w:t>
            </w:r>
          </w:p>
        </w:tc>
      </w:tr>
      <w:tr w:rsidR="001135F3" w:rsidRPr="002418CF" w14:paraId="1523C846"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56540A6A" w14:textId="77777777" w:rsidR="001135F3" w:rsidRPr="00653146" w:rsidRDefault="001135F3">
            <w:pPr>
              <w:rPr>
                <w:rFonts w:eastAsia="Times New Roman" w:cs="Segoe UI"/>
                <w:b w:val="0"/>
                <w:color w:val="000000"/>
              </w:rPr>
            </w:pPr>
            <w:r w:rsidRPr="00653146">
              <w:rPr>
                <w:rFonts w:eastAsia="Times New Roman" w:cs="Segoe UI"/>
                <w:b w:val="0"/>
                <w:color w:val="000000"/>
              </w:rPr>
              <w:t>Uttlesford</w:t>
            </w:r>
          </w:p>
        </w:tc>
        <w:tc>
          <w:tcPr>
            <w:tcW w:w="0" w:type="pct"/>
            <w:noWrap/>
            <w:vAlign w:val="center"/>
            <w:hideMark/>
          </w:tcPr>
          <w:p w14:paraId="71206F6E"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136</w:t>
            </w:r>
          </w:p>
        </w:tc>
        <w:tc>
          <w:tcPr>
            <w:tcW w:w="0" w:type="pct"/>
            <w:noWrap/>
            <w:vAlign w:val="center"/>
            <w:hideMark/>
          </w:tcPr>
          <w:p w14:paraId="045FB08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141</w:t>
            </w:r>
          </w:p>
        </w:tc>
        <w:tc>
          <w:tcPr>
            <w:tcW w:w="0" w:type="pct"/>
            <w:noWrap/>
            <w:vAlign w:val="center"/>
            <w:hideMark/>
          </w:tcPr>
          <w:p w14:paraId="6603A4F9"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145</w:t>
            </w:r>
          </w:p>
        </w:tc>
        <w:tc>
          <w:tcPr>
            <w:tcW w:w="0" w:type="pct"/>
            <w:noWrap/>
            <w:vAlign w:val="center"/>
            <w:hideMark/>
          </w:tcPr>
          <w:p w14:paraId="34DCC950"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150</w:t>
            </w:r>
          </w:p>
        </w:tc>
      </w:tr>
      <w:tr w:rsidR="001135F3" w:rsidRPr="002418CF" w14:paraId="3AC86935"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18C6E07A" w14:textId="77777777" w:rsidR="001135F3" w:rsidRPr="00653146" w:rsidRDefault="001135F3">
            <w:pPr>
              <w:rPr>
                <w:rFonts w:eastAsia="Times New Roman" w:cs="Segoe UI"/>
                <w:b w:val="0"/>
                <w:i/>
                <w:color w:val="000000"/>
              </w:rPr>
            </w:pPr>
            <w:r w:rsidRPr="00653146">
              <w:rPr>
                <w:rFonts w:eastAsia="Times New Roman" w:cs="Segoe UI"/>
                <w:b w:val="0"/>
                <w:i/>
                <w:color w:val="000000"/>
              </w:rPr>
              <w:t>Out of County</w:t>
            </w:r>
          </w:p>
        </w:tc>
        <w:tc>
          <w:tcPr>
            <w:tcW w:w="0" w:type="pct"/>
            <w:noWrap/>
            <w:vAlign w:val="center"/>
            <w:hideMark/>
          </w:tcPr>
          <w:p w14:paraId="209E60E5"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2418CF">
              <w:rPr>
                <w:rFonts w:eastAsia="Times New Roman" w:cs="Segoe UI"/>
                <w:i/>
                <w:color w:val="000000"/>
              </w:rPr>
              <w:t>333</w:t>
            </w:r>
          </w:p>
        </w:tc>
        <w:tc>
          <w:tcPr>
            <w:tcW w:w="0" w:type="pct"/>
            <w:noWrap/>
            <w:vAlign w:val="center"/>
            <w:hideMark/>
          </w:tcPr>
          <w:p w14:paraId="76F7E9FC"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2418CF">
              <w:rPr>
                <w:rFonts w:eastAsia="Times New Roman" w:cs="Segoe UI"/>
                <w:i/>
                <w:color w:val="000000"/>
              </w:rPr>
              <w:t>345</w:t>
            </w:r>
          </w:p>
        </w:tc>
        <w:tc>
          <w:tcPr>
            <w:tcW w:w="0" w:type="pct"/>
            <w:noWrap/>
            <w:vAlign w:val="center"/>
            <w:hideMark/>
          </w:tcPr>
          <w:p w14:paraId="1FD85C9D"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2418CF">
              <w:rPr>
                <w:rFonts w:eastAsia="Times New Roman" w:cs="Segoe UI"/>
                <w:i/>
                <w:color w:val="000000"/>
              </w:rPr>
              <w:t>356</w:t>
            </w:r>
          </w:p>
        </w:tc>
        <w:tc>
          <w:tcPr>
            <w:tcW w:w="0" w:type="pct"/>
            <w:noWrap/>
            <w:vAlign w:val="center"/>
            <w:hideMark/>
          </w:tcPr>
          <w:p w14:paraId="4A65B472"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2418CF">
              <w:rPr>
                <w:rFonts w:eastAsia="Times New Roman" w:cs="Segoe UI"/>
                <w:i/>
                <w:color w:val="000000"/>
              </w:rPr>
              <w:t>366</w:t>
            </w:r>
          </w:p>
        </w:tc>
      </w:tr>
      <w:tr w:rsidR="001135F3" w:rsidRPr="002418CF" w14:paraId="06D630B0" w14:textId="77777777">
        <w:trPr>
          <w:trHeight w:val="288"/>
        </w:trPr>
        <w:tc>
          <w:tcPr>
            <w:cnfStyle w:val="001000000000" w:firstRow="0" w:lastRow="0" w:firstColumn="1" w:lastColumn="0" w:oddVBand="0" w:evenVBand="0" w:oddHBand="0" w:evenHBand="0" w:firstRowFirstColumn="0" w:firstRowLastColumn="0" w:lastRowFirstColumn="0" w:lastRowLastColumn="0"/>
            <w:tcW w:w="1168" w:type="pct"/>
            <w:noWrap/>
            <w:hideMark/>
          </w:tcPr>
          <w:p w14:paraId="3578F065" w14:textId="77777777" w:rsidR="001135F3" w:rsidRPr="002418CF" w:rsidRDefault="001135F3">
            <w:pPr>
              <w:rPr>
                <w:rFonts w:eastAsia="Times New Roman" w:cs="Segoe UI"/>
                <w:color w:val="000000"/>
              </w:rPr>
            </w:pPr>
            <w:r w:rsidRPr="002418CF">
              <w:rPr>
                <w:rFonts w:eastAsia="Times New Roman" w:cs="Segoe UI"/>
                <w:color w:val="000000"/>
              </w:rPr>
              <w:t>Essex</w:t>
            </w:r>
          </w:p>
        </w:tc>
        <w:tc>
          <w:tcPr>
            <w:tcW w:w="0" w:type="pct"/>
            <w:noWrap/>
            <w:vAlign w:val="center"/>
            <w:hideMark/>
          </w:tcPr>
          <w:p w14:paraId="7BAB19DF"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3,852</w:t>
            </w:r>
          </w:p>
        </w:tc>
        <w:tc>
          <w:tcPr>
            <w:tcW w:w="0" w:type="pct"/>
            <w:noWrap/>
            <w:vAlign w:val="center"/>
            <w:hideMark/>
          </w:tcPr>
          <w:p w14:paraId="6E0C6F47"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3,996</w:t>
            </w:r>
          </w:p>
        </w:tc>
        <w:tc>
          <w:tcPr>
            <w:tcW w:w="0" w:type="pct"/>
            <w:noWrap/>
            <w:vAlign w:val="center"/>
            <w:hideMark/>
          </w:tcPr>
          <w:p w14:paraId="6E15ECF4"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4,116</w:t>
            </w:r>
          </w:p>
        </w:tc>
        <w:tc>
          <w:tcPr>
            <w:tcW w:w="0" w:type="pct"/>
            <w:noWrap/>
            <w:vAlign w:val="center"/>
            <w:hideMark/>
          </w:tcPr>
          <w:p w14:paraId="5A3037B6" w14:textId="77777777" w:rsidR="001135F3" w:rsidRPr="002418CF"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4,236</w:t>
            </w:r>
          </w:p>
        </w:tc>
      </w:tr>
    </w:tbl>
    <w:p w14:paraId="6216952B" w14:textId="543CC2EE" w:rsidR="001135F3" w:rsidRPr="002418CF" w:rsidRDefault="001135F3" w:rsidP="001135F3">
      <w:pPr>
        <w:rPr>
          <w:rFonts w:ascii="Segoe UI" w:hAnsi="Segoe UI" w:cs="Segoe UI"/>
          <w:sz w:val="18"/>
          <w:szCs w:val="18"/>
        </w:rPr>
      </w:pPr>
      <w:r w:rsidRPr="002418CF">
        <w:rPr>
          <w:rFonts w:ascii="Segoe UI" w:hAnsi="Segoe UI" w:cs="Segoe UI"/>
          <w:sz w:val="18"/>
          <w:szCs w:val="18"/>
        </w:rPr>
        <w:t xml:space="preserve">Source: </w:t>
      </w:r>
      <w:r w:rsidR="000717DD">
        <w:rPr>
          <w:rFonts w:ascii="Segoe UI" w:hAnsi="Segoe UI" w:cs="Segoe UI"/>
          <w:sz w:val="18"/>
          <w:szCs w:val="18"/>
        </w:rPr>
        <w:t>Essex County Council</w:t>
      </w:r>
      <w:r w:rsidRPr="002418CF">
        <w:rPr>
          <w:rFonts w:ascii="Segoe UI" w:hAnsi="Segoe UI" w:cs="Segoe UI"/>
          <w:sz w:val="18"/>
          <w:szCs w:val="18"/>
        </w:rPr>
        <w:t xml:space="preserve">, LeDeR and HLIN. Out of county placements reflect the number of people with learning disability and people with learning disability who are Autistic </w:t>
      </w:r>
      <w:r w:rsidR="00406217">
        <w:rPr>
          <w:rFonts w:ascii="Segoe UI" w:hAnsi="Segoe UI" w:cs="Segoe UI"/>
          <w:sz w:val="18"/>
          <w:szCs w:val="18"/>
        </w:rPr>
        <w:t xml:space="preserve">who draw on adult social care </w:t>
      </w:r>
      <w:r w:rsidRPr="002418CF">
        <w:rPr>
          <w:rFonts w:ascii="Segoe UI" w:hAnsi="Segoe UI" w:cs="Segoe UI"/>
          <w:sz w:val="18"/>
          <w:szCs w:val="18"/>
        </w:rPr>
        <w:t xml:space="preserve">support from </w:t>
      </w:r>
      <w:r w:rsidR="000717DD">
        <w:rPr>
          <w:rFonts w:ascii="Segoe UI" w:hAnsi="Segoe UI" w:cs="Segoe UI"/>
          <w:sz w:val="18"/>
          <w:szCs w:val="18"/>
        </w:rPr>
        <w:t>Essex County Council</w:t>
      </w:r>
      <w:r w:rsidRPr="002418CF">
        <w:rPr>
          <w:rFonts w:ascii="Segoe UI" w:hAnsi="Segoe UI" w:cs="Segoe UI"/>
          <w:sz w:val="18"/>
          <w:szCs w:val="18"/>
        </w:rPr>
        <w:t xml:space="preserve"> who are living in services outside of Essex. </w:t>
      </w:r>
    </w:p>
    <w:p w14:paraId="17658C88" w14:textId="6A71B29D" w:rsidR="001135F3" w:rsidRPr="002418CF" w:rsidRDefault="001135F3" w:rsidP="001135F3">
      <w:pPr>
        <w:pStyle w:val="Numberedpara1202"/>
      </w:pPr>
      <w:r w:rsidRPr="002418CF">
        <w:fldChar w:fldCharType="begin"/>
      </w:r>
      <w:r w:rsidRPr="002418CF">
        <w:instrText xml:space="preserve"> REF _Ref195259478 \h </w:instrText>
      </w:r>
      <w:r w:rsidR="002418CF">
        <w:instrText xml:space="preserve"> \* MERGEFORMAT </w:instrText>
      </w:r>
      <w:r w:rsidRPr="002418CF">
        <w:fldChar w:fldCharType="separate"/>
      </w:r>
      <w:r w:rsidR="00971C60" w:rsidRPr="002418CF">
        <w:t xml:space="preserve">Figure </w:t>
      </w:r>
      <w:r w:rsidR="00971C60">
        <w:rPr>
          <w:noProof/>
        </w:rPr>
        <w:t>3</w:t>
      </w:r>
      <w:r w:rsidRPr="002418CF">
        <w:fldChar w:fldCharType="end"/>
      </w:r>
      <w:r w:rsidRPr="002418CF">
        <w:t xml:space="preserve"> shows the number of people with learning disability and/or people with learning disability who are Autistic </w:t>
      </w:r>
      <w:r w:rsidR="00406217">
        <w:t xml:space="preserve">who draw on adult social care </w:t>
      </w:r>
      <w:r w:rsidRPr="002418CF">
        <w:t xml:space="preserve">support from </w:t>
      </w:r>
      <w:r w:rsidR="000717DD">
        <w:t>Essex County Council</w:t>
      </w:r>
      <w:r w:rsidRPr="002418CF">
        <w:t xml:space="preserve"> for each district in Essex projected to 2039. </w:t>
      </w:r>
    </w:p>
    <w:p w14:paraId="2DCD0530" w14:textId="2A402DCD" w:rsidR="001135F3" w:rsidRPr="002418CF" w:rsidRDefault="001135F3" w:rsidP="001135F3">
      <w:pPr>
        <w:pStyle w:val="Caption"/>
        <w:ind w:left="720"/>
        <w:rPr>
          <w:rFonts w:cs="Segoe UI"/>
        </w:rPr>
      </w:pPr>
      <w:bookmarkStart w:id="61" w:name="_Ref195259478"/>
      <w:r w:rsidRPr="002418CF">
        <w:rPr>
          <w:rFonts w:cs="Segoe UI"/>
        </w:rPr>
        <w:t xml:space="preserve">Figure </w:t>
      </w:r>
      <w:r w:rsidRPr="002418CF">
        <w:rPr>
          <w:rFonts w:cs="Segoe UI"/>
        </w:rPr>
        <w:fldChar w:fldCharType="begin"/>
      </w:r>
      <w:r w:rsidRPr="002418CF">
        <w:rPr>
          <w:rFonts w:cs="Segoe UI"/>
        </w:rPr>
        <w:instrText xml:space="preserve"> SEQ Figure \* ARABIC </w:instrText>
      </w:r>
      <w:r w:rsidRPr="002418CF">
        <w:rPr>
          <w:rFonts w:cs="Segoe UI"/>
        </w:rPr>
        <w:fldChar w:fldCharType="separate"/>
      </w:r>
      <w:r w:rsidR="00971C60">
        <w:rPr>
          <w:rFonts w:cs="Segoe UI"/>
          <w:noProof/>
        </w:rPr>
        <w:t>3</w:t>
      </w:r>
      <w:r w:rsidRPr="002418CF">
        <w:rPr>
          <w:rFonts w:cs="Segoe UI"/>
          <w:noProof/>
        </w:rPr>
        <w:fldChar w:fldCharType="end"/>
      </w:r>
      <w:bookmarkEnd w:id="61"/>
      <w:r w:rsidRPr="002418CF">
        <w:rPr>
          <w:rFonts w:cs="Segoe UI"/>
        </w:rPr>
        <w:t xml:space="preserve">. The number of people with learning disability and/or people with learning disability who are Autistic </w:t>
      </w:r>
      <w:r w:rsidR="00406217">
        <w:rPr>
          <w:rFonts w:cs="Segoe UI"/>
        </w:rPr>
        <w:t xml:space="preserve">who draw on adult social care </w:t>
      </w:r>
      <w:r w:rsidRPr="002418CF">
        <w:rPr>
          <w:rFonts w:cs="Segoe UI"/>
        </w:rPr>
        <w:t xml:space="preserve">support from </w:t>
      </w:r>
      <w:r w:rsidR="000717DD">
        <w:rPr>
          <w:rFonts w:cs="Segoe UI"/>
        </w:rPr>
        <w:t>Essex County Council</w:t>
      </w:r>
      <w:r w:rsidRPr="002418CF">
        <w:rPr>
          <w:rFonts w:cs="Segoe UI"/>
        </w:rPr>
        <w:t xml:space="preserve"> for each district in Essex projected to 2039</w:t>
      </w:r>
    </w:p>
    <w:p w14:paraId="2D4CDCBA" w14:textId="77777777" w:rsidR="001135F3" w:rsidRPr="002418CF" w:rsidRDefault="001135F3" w:rsidP="001135F3">
      <w:pPr>
        <w:pStyle w:val="Numberedpara1202"/>
        <w:numPr>
          <w:ilvl w:val="0"/>
          <w:numId w:val="0"/>
        </w:numPr>
        <w:ind w:left="720"/>
      </w:pPr>
      <w:r w:rsidRPr="002418CF">
        <w:rPr>
          <w:noProof/>
          <w14:ligatures w14:val="standardContextual"/>
        </w:rPr>
        <w:drawing>
          <wp:inline distT="0" distB="0" distL="0" distR="0" wp14:anchorId="66C136A2" wp14:editId="738D9CCB">
            <wp:extent cx="5158740" cy="2232660"/>
            <wp:effectExtent l="0" t="0" r="3810" b="15240"/>
            <wp:docPr id="495658535" name="Chart 1">
              <a:extLst xmlns:a="http://schemas.openxmlformats.org/drawingml/2006/main">
                <a:ext uri="{FF2B5EF4-FFF2-40B4-BE49-F238E27FC236}">
                  <a16:creationId xmlns:a16="http://schemas.microsoft.com/office/drawing/2014/main" id="{6006FF5B-88B4-A92A-5F46-D68182A7A9E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78BCA0B0" w14:textId="638A2D55" w:rsidR="001135F3" w:rsidRPr="00D54184" w:rsidRDefault="001135F3" w:rsidP="00D54184">
      <w:pPr>
        <w:ind w:firstLine="720"/>
        <w:rPr>
          <w:rFonts w:ascii="Segoe UI" w:hAnsi="Segoe UI" w:cs="Segoe UI"/>
          <w:sz w:val="18"/>
          <w:szCs w:val="18"/>
        </w:rPr>
      </w:pPr>
      <w:r w:rsidRPr="00D54184">
        <w:rPr>
          <w:rFonts w:ascii="Segoe UI" w:hAnsi="Segoe UI" w:cs="Segoe UI"/>
          <w:sz w:val="18"/>
          <w:szCs w:val="18"/>
        </w:rPr>
        <w:t xml:space="preserve">Source: </w:t>
      </w:r>
      <w:r w:rsidR="000717DD">
        <w:rPr>
          <w:rFonts w:ascii="Segoe UI" w:hAnsi="Segoe UI" w:cs="Segoe UI"/>
          <w:sz w:val="18"/>
          <w:szCs w:val="18"/>
        </w:rPr>
        <w:t>Essex County Council</w:t>
      </w:r>
      <w:r w:rsidRPr="00D54184">
        <w:rPr>
          <w:rFonts w:ascii="Segoe UI" w:hAnsi="Segoe UI" w:cs="Segoe UI"/>
          <w:sz w:val="18"/>
          <w:szCs w:val="18"/>
        </w:rPr>
        <w:t xml:space="preserve"> and HLIN</w:t>
      </w:r>
    </w:p>
    <w:p w14:paraId="3B13E247" w14:textId="77777777" w:rsidR="001135F3" w:rsidRPr="002418CF" w:rsidRDefault="001135F3" w:rsidP="001135F3">
      <w:pPr>
        <w:keepNext/>
        <w:keepLines/>
        <w:spacing w:before="40"/>
        <w:outlineLvl w:val="1"/>
        <w:rPr>
          <w:rFonts w:ascii="Segoe UI" w:eastAsiaTheme="majorEastAsia" w:hAnsi="Segoe UI" w:cs="Segoe UI"/>
          <w:color w:val="0F4761" w:themeColor="accent1" w:themeShade="BF"/>
          <w:sz w:val="26"/>
          <w:szCs w:val="26"/>
        </w:rPr>
      </w:pPr>
      <w:bookmarkStart w:id="62" w:name="_Toc187331579"/>
      <w:bookmarkStart w:id="63" w:name="_Toc195701823"/>
      <w:bookmarkStart w:id="64" w:name="_Toc204005955"/>
      <w:r w:rsidRPr="002418CF">
        <w:rPr>
          <w:rFonts w:ascii="Segoe UI" w:eastAsiaTheme="majorEastAsia" w:hAnsi="Segoe UI" w:cs="Segoe UI"/>
          <w:color w:val="0F4761" w:themeColor="accent1" w:themeShade="BF"/>
          <w:sz w:val="26"/>
          <w:szCs w:val="26"/>
        </w:rPr>
        <w:lastRenderedPageBreak/>
        <w:t xml:space="preserve">Where people with learning disability and/or people with learning disability who are Autistic </w:t>
      </w:r>
      <w:bookmarkEnd w:id="62"/>
      <w:r w:rsidRPr="002418CF">
        <w:rPr>
          <w:rFonts w:ascii="Segoe UI" w:eastAsiaTheme="majorEastAsia" w:hAnsi="Segoe UI" w:cs="Segoe UI"/>
          <w:color w:val="0F4761" w:themeColor="accent1" w:themeShade="BF"/>
          <w:sz w:val="26"/>
          <w:szCs w:val="26"/>
        </w:rPr>
        <w:t>are living</w:t>
      </w:r>
      <w:bookmarkEnd w:id="63"/>
      <w:bookmarkEnd w:id="64"/>
    </w:p>
    <w:p w14:paraId="04DCA1D4" w14:textId="245BC6A9" w:rsidR="001135F3" w:rsidRPr="002418CF" w:rsidRDefault="001135F3" w:rsidP="001135F3">
      <w:pPr>
        <w:pStyle w:val="Numberedpara1202"/>
      </w:pPr>
      <w:r w:rsidRPr="002418CF">
        <w:t xml:space="preserve">The data from </w:t>
      </w:r>
      <w:r w:rsidR="000717DD">
        <w:t>Essex County Council</w:t>
      </w:r>
      <w:r w:rsidRPr="002418CF">
        <w:t xml:space="preserve"> indicates that </w:t>
      </w:r>
      <w:r w:rsidR="00795707" w:rsidRPr="002418CF">
        <w:t>most</w:t>
      </w:r>
      <w:r w:rsidRPr="002418CF">
        <w:t xml:space="preserve"> people with learning disability and/or people with learning disability who are Autistic (51%) </w:t>
      </w:r>
      <w:r w:rsidR="00406217">
        <w:t xml:space="preserve">who draw on adult social care </w:t>
      </w:r>
      <w:r w:rsidRPr="002418CF">
        <w:t xml:space="preserve">from </w:t>
      </w:r>
      <w:r w:rsidR="000717DD">
        <w:t>Essex County Council</w:t>
      </w:r>
      <w:r w:rsidRPr="002418CF">
        <w:t xml:space="preserve"> are living in ordinary housing, either in mainstream housing with support or with family/friends.</w:t>
      </w:r>
    </w:p>
    <w:p w14:paraId="1F38E1F0" w14:textId="77777777" w:rsidR="001135F3" w:rsidRPr="002418CF" w:rsidRDefault="001135F3" w:rsidP="001135F3">
      <w:pPr>
        <w:pStyle w:val="Numberedpara1202"/>
      </w:pPr>
      <w:r w:rsidRPr="002418CF">
        <w:t>Just over a quarter of people are living in supported living and just under a quarter are living in a care home. A minority are living in a Shared Lives placement.</w:t>
      </w:r>
      <w:bookmarkStart w:id="65" w:name="_Hlk188957673"/>
    </w:p>
    <w:p w14:paraId="64407633" w14:textId="63CFFEFD" w:rsidR="001135F3" w:rsidRPr="002418CF" w:rsidRDefault="001135F3" w:rsidP="001135F3">
      <w:pPr>
        <w:pStyle w:val="Numberedpara1202"/>
        <w:numPr>
          <w:ilvl w:val="0"/>
          <w:numId w:val="0"/>
        </w:numPr>
        <w:ind w:left="709"/>
      </w:pPr>
      <w:r w:rsidRPr="002418CF">
        <w:t xml:space="preserve">Figure </w:t>
      </w:r>
      <w:fldSimple w:instr=" SEQ Figure \* ARABIC ">
        <w:r w:rsidR="00971C60">
          <w:rPr>
            <w:noProof/>
          </w:rPr>
          <w:t>4</w:t>
        </w:r>
      </w:fldSimple>
      <w:r w:rsidRPr="002418CF">
        <w:t xml:space="preserve">. Accommodation status of people with learning disability and/or people with learning disability who are Autistic </w:t>
      </w:r>
      <w:r w:rsidR="00406217">
        <w:t>who draw on adult social care</w:t>
      </w:r>
      <w:r w:rsidR="00062E60">
        <w:t xml:space="preserve"> support</w:t>
      </w:r>
      <w:r w:rsidR="00406217">
        <w:t xml:space="preserve"> </w:t>
      </w:r>
      <w:r w:rsidRPr="002418CF">
        <w:t xml:space="preserve">from </w:t>
      </w:r>
      <w:r w:rsidR="000717DD">
        <w:t>Essex County Council</w:t>
      </w:r>
    </w:p>
    <w:p w14:paraId="18035D58" w14:textId="77777777" w:rsidR="001135F3" w:rsidRPr="002418CF" w:rsidRDefault="001135F3" w:rsidP="001135F3">
      <w:pPr>
        <w:ind w:left="709"/>
        <w:jc w:val="center"/>
        <w:rPr>
          <w:rFonts w:ascii="Segoe UI" w:hAnsi="Segoe UI" w:cs="Segoe UI"/>
        </w:rPr>
      </w:pPr>
      <w:r w:rsidRPr="002418CF">
        <w:rPr>
          <w:rFonts w:ascii="Segoe UI" w:hAnsi="Segoe UI" w:cs="Segoe UI"/>
          <w:noProof/>
        </w:rPr>
        <w:drawing>
          <wp:inline distT="0" distB="0" distL="0" distR="0" wp14:anchorId="1BB82724" wp14:editId="02C2547E">
            <wp:extent cx="5547360" cy="2689860"/>
            <wp:effectExtent l="0" t="0" r="15240" b="15240"/>
            <wp:docPr id="194743458" name="Chart 1">
              <a:extLst xmlns:a="http://schemas.openxmlformats.org/drawingml/2006/main">
                <a:ext uri="{FF2B5EF4-FFF2-40B4-BE49-F238E27FC236}">
                  <a16:creationId xmlns:a16="http://schemas.microsoft.com/office/drawing/2014/main" id="{7AACC914-DBCC-5FBF-AC86-2406DB6769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bookmarkEnd w:id="65"/>
    <w:p w14:paraId="5420B223" w14:textId="6C96ABD0" w:rsidR="001135F3" w:rsidRPr="002418CF" w:rsidRDefault="001135F3" w:rsidP="00062E60">
      <w:pPr>
        <w:pStyle w:val="Bulletpt"/>
        <w:spacing w:before="0" w:after="0"/>
        <w:ind w:left="709" w:firstLine="11"/>
        <w:rPr>
          <w:rStyle w:val="TablesourcenoteChar"/>
        </w:rPr>
      </w:pPr>
      <w:r w:rsidRPr="002418CF">
        <w:rPr>
          <w:rStyle w:val="TablesourcenoteChar"/>
        </w:rPr>
        <w:t xml:space="preserve">Source: </w:t>
      </w:r>
      <w:r w:rsidR="000717DD">
        <w:rPr>
          <w:rStyle w:val="TablesourcenoteChar"/>
        </w:rPr>
        <w:t>Essex County Council</w:t>
      </w:r>
      <w:r w:rsidRPr="002418CF">
        <w:rPr>
          <w:rStyle w:val="TablesourcenoteChar"/>
        </w:rPr>
        <w:t xml:space="preserve">. </w:t>
      </w:r>
      <w:r w:rsidRPr="002418CF">
        <w:rPr>
          <w:kern w:val="0"/>
          <w:sz w:val="18"/>
          <w:szCs w:val="10"/>
          <w14:ligatures w14:val="none"/>
        </w:rPr>
        <w:t>NB: The total number of individuals living at home has been categorised into mainstream housing and living with family based on the proportions derived from the SALT 2021/22 data.</w:t>
      </w:r>
    </w:p>
    <w:p w14:paraId="5FD8CF19" w14:textId="77777777" w:rsidR="001A0E64" w:rsidRDefault="001135F3" w:rsidP="001135F3">
      <w:pPr>
        <w:pStyle w:val="Numberedpara1202"/>
        <w:rPr>
          <w:rStyle w:val="TablesourcenoteChar"/>
          <w:sz w:val="22"/>
          <w:szCs w:val="22"/>
        </w:rPr>
      </w:pPr>
      <w:r w:rsidRPr="00DD7526">
        <w:rPr>
          <w:rStyle w:val="TablesourcenoteChar"/>
          <w:sz w:val="22"/>
          <w:szCs w:val="22"/>
        </w:rPr>
        <w:t>The accommodation status data demonstrates that the highest percentage of people are living in supported living (28%) and 25% of people are living in mainstream housing.</w:t>
      </w:r>
    </w:p>
    <w:p w14:paraId="29A130BC" w14:textId="77777777" w:rsidR="001A0E64" w:rsidRDefault="001A0E64" w:rsidP="001A0E64">
      <w:pPr>
        <w:pStyle w:val="Numberedpara1202"/>
        <w:numPr>
          <w:ilvl w:val="0"/>
          <w:numId w:val="0"/>
        </w:numPr>
        <w:rPr>
          <w:rStyle w:val="TablesourcenoteChar"/>
          <w:sz w:val="22"/>
          <w:szCs w:val="22"/>
        </w:rPr>
      </w:pPr>
    </w:p>
    <w:p w14:paraId="0F68F390" w14:textId="77777777" w:rsidR="001A0E64" w:rsidRDefault="001A0E64" w:rsidP="001A0E64">
      <w:pPr>
        <w:pStyle w:val="Numberedpara1202"/>
        <w:numPr>
          <w:ilvl w:val="0"/>
          <w:numId w:val="0"/>
        </w:numPr>
        <w:rPr>
          <w:rStyle w:val="TablesourcenoteChar"/>
          <w:sz w:val="22"/>
          <w:szCs w:val="22"/>
        </w:rPr>
      </w:pPr>
    </w:p>
    <w:p w14:paraId="709A5A2C" w14:textId="77777777" w:rsidR="001A0E64" w:rsidRDefault="001A0E64" w:rsidP="001A0E64">
      <w:pPr>
        <w:pStyle w:val="Numberedpara1202"/>
        <w:numPr>
          <w:ilvl w:val="0"/>
          <w:numId w:val="0"/>
        </w:numPr>
        <w:rPr>
          <w:rStyle w:val="TablesourcenoteChar"/>
          <w:sz w:val="22"/>
          <w:szCs w:val="22"/>
        </w:rPr>
      </w:pPr>
    </w:p>
    <w:p w14:paraId="59659339" w14:textId="77777777" w:rsidR="001A0E64" w:rsidRDefault="001A0E64" w:rsidP="001A0E64">
      <w:pPr>
        <w:pStyle w:val="Numberedpara1202"/>
        <w:numPr>
          <w:ilvl w:val="0"/>
          <w:numId w:val="0"/>
        </w:numPr>
        <w:rPr>
          <w:rStyle w:val="TablesourcenoteChar"/>
          <w:sz w:val="22"/>
          <w:szCs w:val="22"/>
        </w:rPr>
      </w:pPr>
    </w:p>
    <w:p w14:paraId="7C67F01C" w14:textId="77777777" w:rsidR="001A0E64" w:rsidRDefault="001A0E64" w:rsidP="001A0E64">
      <w:pPr>
        <w:pStyle w:val="Numberedpara1202"/>
        <w:numPr>
          <w:ilvl w:val="0"/>
          <w:numId w:val="0"/>
        </w:numPr>
        <w:rPr>
          <w:rStyle w:val="TablesourcenoteChar"/>
          <w:sz w:val="22"/>
          <w:szCs w:val="22"/>
        </w:rPr>
      </w:pPr>
    </w:p>
    <w:p w14:paraId="78CE0065" w14:textId="77777777" w:rsidR="001A0E64" w:rsidRDefault="001A0E64" w:rsidP="001A0E64">
      <w:pPr>
        <w:pStyle w:val="Numberedpara1202"/>
        <w:numPr>
          <w:ilvl w:val="0"/>
          <w:numId w:val="0"/>
        </w:numPr>
        <w:rPr>
          <w:rStyle w:val="TablesourcenoteChar"/>
          <w:sz w:val="22"/>
          <w:szCs w:val="22"/>
        </w:rPr>
      </w:pPr>
    </w:p>
    <w:p w14:paraId="055ED943" w14:textId="11F20A18" w:rsidR="001135F3" w:rsidRPr="00DD7526" w:rsidRDefault="001135F3" w:rsidP="001A0E64">
      <w:pPr>
        <w:pStyle w:val="Numberedpara1202"/>
        <w:numPr>
          <w:ilvl w:val="0"/>
          <w:numId w:val="0"/>
        </w:numPr>
        <w:rPr>
          <w:rStyle w:val="TablesourcenoteChar"/>
          <w:sz w:val="22"/>
          <w:szCs w:val="22"/>
        </w:rPr>
      </w:pPr>
      <w:r w:rsidRPr="00DD7526">
        <w:rPr>
          <w:rStyle w:val="TablesourcenoteChar"/>
          <w:sz w:val="22"/>
          <w:szCs w:val="22"/>
        </w:rPr>
        <w:t xml:space="preserve"> </w:t>
      </w:r>
    </w:p>
    <w:p w14:paraId="22C18C13" w14:textId="738568A4" w:rsidR="001135F3" w:rsidRPr="002418CF" w:rsidRDefault="001135F3" w:rsidP="001135F3">
      <w:pPr>
        <w:pStyle w:val="Numberedpara1202"/>
        <w:numPr>
          <w:ilvl w:val="0"/>
          <w:numId w:val="0"/>
        </w:numPr>
        <w:ind w:hanging="709"/>
        <w:rPr>
          <w:szCs w:val="22"/>
        </w:rPr>
      </w:pPr>
      <w:r w:rsidRPr="002418CF">
        <w:lastRenderedPageBreak/>
        <w:t xml:space="preserve">           Table </w:t>
      </w:r>
      <w:fldSimple w:instr=" SEQ Table \* ARABIC ">
        <w:r w:rsidR="00971C60">
          <w:rPr>
            <w:noProof/>
          </w:rPr>
          <w:t>22</w:t>
        </w:r>
      </w:fldSimple>
      <w:r w:rsidRPr="002418CF">
        <w:t xml:space="preserve">. Accommodation status of people with learning disability and/or people with learning disability who are Autistic </w:t>
      </w:r>
      <w:r w:rsidR="00406217">
        <w:t>who draw on adult social care</w:t>
      </w:r>
      <w:r w:rsidR="00B52B03">
        <w:t xml:space="preserve"> support</w:t>
      </w:r>
      <w:r w:rsidR="00406217">
        <w:t xml:space="preserve"> </w:t>
      </w:r>
      <w:r w:rsidRPr="002418CF">
        <w:t xml:space="preserve">from </w:t>
      </w:r>
      <w:r w:rsidR="000717DD">
        <w:t>Essex County Council</w:t>
      </w:r>
      <w:r w:rsidRPr="002418CF">
        <w:t xml:space="preserve"> by district in 2024</w:t>
      </w:r>
    </w:p>
    <w:tbl>
      <w:tblPr>
        <w:tblStyle w:val="GridTable5Dark-Accent4"/>
        <w:tblW w:w="4841" w:type="pct"/>
        <w:tblLook w:val="04A0" w:firstRow="1" w:lastRow="0" w:firstColumn="1" w:lastColumn="0" w:noHBand="0" w:noVBand="1"/>
      </w:tblPr>
      <w:tblGrid>
        <w:gridCol w:w="1874"/>
        <w:gridCol w:w="1640"/>
        <w:gridCol w:w="1653"/>
        <w:gridCol w:w="1119"/>
        <w:gridCol w:w="1245"/>
        <w:gridCol w:w="1198"/>
      </w:tblGrid>
      <w:tr w:rsidR="001135F3" w:rsidRPr="00506511" w14:paraId="74BDC3D6" w14:textId="77777777" w:rsidTr="00C026BF">
        <w:trPr>
          <w:cnfStyle w:val="100000000000" w:firstRow="1" w:lastRow="0" w:firstColumn="0" w:lastColumn="0" w:oddVBand="0" w:evenVBand="0" w:oddHBand="0" w:evenHBand="0" w:firstRowFirstColumn="0" w:firstRowLastColumn="0" w:lastRowFirstColumn="0" w:lastRowLastColumn="0"/>
          <w:trHeight w:val="519"/>
          <w:tblHeader/>
        </w:trPr>
        <w:tc>
          <w:tcPr>
            <w:cnfStyle w:val="001000000000" w:firstRow="0" w:lastRow="0" w:firstColumn="1" w:lastColumn="0" w:oddVBand="0" w:evenVBand="0" w:oddHBand="0" w:evenHBand="0" w:firstRowFirstColumn="0" w:firstRowLastColumn="0" w:lastRowFirstColumn="0" w:lastRowLastColumn="0"/>
            <w:tcW w:w="1073" w:type="pct"/>
            <w:shd w:val="clear" w:color="auto" w:fill="FBCAD0"/>
            <w:noWrap/>
            <w:hideMark/>
          </w:tcPr>
          <w:p w14:paraId="7627793C" w14:textId="77777777" w:rsidR="001135F3" w:rsidRPr="00506511" w:rsidRDefault="001135F3" w:rsidP="00C026BF">
            <w:pPr>
              <w:rPr>
                <w:rFonts w:eastAsia="Times New Roman" w:cs="Segoe UI"/>
                <w:color w:val="000000"/>
              </w:rPr>
            </w:pPr>
            <w:r w:rsidRPr="00506511">
              <w:rPr>
                <w:rFonts w:eastAsia="Times New Roman" w:cs="Segoe UI"/>
                <w:color w:val="000000"/>
              </w:rPr>
              <w:t>Districts</w:t>
            </w:r>
          </w:p>
        </w:tc>
        <w:tc>
          <w:tcPr>
            <w:tcW w:w="939" w:type="pct"/>
            <w:shd w:val="clear" w:color="auto" w:fill="FBCAD0"/>
            <w:hideMark/>
          </w:tcPr>
          <w:p w14:paraId="6362E5CF" w14:textId="77777777" w:rsidR="001135F3" w:rsidRPr="00506511" w:rsidRDefault="001135F3" w:rsidP="00C026B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Living at home</w:t>
            </w:r>
          </w:p>
        </w:tc>
        <w:tc>
          <w:tcPr>
            <w:tcW w:w="947" w:type="pct"/>
            <w:shd w:val="clear" w:color="auto" w:fill="FBCAD0"/>
            <w:hideMark/>
          </w:tcPr>
          <w:p w14:paraId="64172F82" w14:textId="77777777" w:rsidR="001135F3" w:rsidRPr="00506511" w:rsidRDefault="001135F3" w:rsidP="00C026B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Supported living</w:t>
            </w:r>
          </w:p>
        </w:tc>
        <w:tc>
          <w:tcPr>
            <w:tcW w:w="641" w:type="pct"/>
            <w:shd w:val="clear" w:color="auto" w:fill="FBCAD0"/>
            <w:hideMark/>
          </w:tcPr>
          <w:p w14:paraId="68866AFC" w14:textId="77777777" w:rsidR="001135F3" w:rsidRPr="00506511" w:rsidRDefault="001135F3" w:rsidP="00C026B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Care home</w:t>
            </w:r>
          </w:p>
        </w:tc>
        <w:tc>
          <w:tcPr>
            <w:tcW w:w="713" w:type="pct"/>
            <w:shd w:val="clear" w:color="auto" w:fill="FBCAD0"/>
            <w:hideMark/>
          </w:tcPr>
          <w:p w14:paraId="07C340CF" w14:textId="77777777" w:rsidR="001135F3" w:rsidRPr="00506511" w:rsidRDefault="001135F3" w:rsidP="00C026B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Shared Lives</w:t>
            </w:r>
          </w:p>
        </w:tc>
        <w:tc>
          <w:tcPr>
            <w:tcW w:w="686" w:type="pct"/>
            <w:shd w:val="clear" w:color="auto" w:fill="FBCAD0"/>
            <w:hideMark/>
          </w:tcPr>
          <w:p w14:paraId="6899F0F5" w14:textId="77777777" w:rsidR="001135F3" w:rsidRPr="00506511" w:rsidRDefault="001135F3" w:rsidP="00C026BF">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Total</w:t>
            </w:r>
          </w:p>
        </w:tc>
      </w:tr>
      <w:tr w:rsidR="001135F3" w:rsidRPr="00506511" w14:paraId="398C7BA0"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2F0EEAF8" w14:textId="77777777" w:rsidR="001135F3" w:rsidRPr="00506511" w:rsidRDefault="001135F3">
            <w:pPr>
              <w:rPr>
                <w:rFonts w:eastAsia="Times New Roman" w:cs="Segoe UI"/>
                <w:b w:val="0"/>
                <w:color w:val="000000"/>
              </w:rPr>
            </w:pPr>
            <w:r w:rsidRPr="00506511">
              <w:rPr>
                <w:rFonts w:eastAsia="Times New Roman" w:cs="Segoe UI"/>
                <w:b w:val="0"/>
                <w:color w:val="000000"/>
              </w:rPr>
              <w:t>Basildon</w:t>
            </w:r>
          </w:p>
        </w:tc>
        <w:tc>
          <w:tcPr>
            <w:tcW w:w="939" w:type="pct"/>
            <w:noWrap/>
            <w:hideMark/>
          </w:tcPr>
          <w:p w14:paraId="6A58FA3E"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229</w:t>
            </w:r>
          </w:p>
        </w:tc>
        <w:tc>
          <w:tcPr>
            <w:tcW w:w="947" w:type="pct"/>
            <w:noWrap/>
            <w:hideMark/>
          </w:tcPr>
          <w:p w14:paraId="728507AB"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124</w:t>
            </w:r>
          </w:p>
        </w:tc>
        <w:tc>
          <w:tcPr>
            <w:tcW w:w="641" w:type="pct"/>
            <w:noWrap/>
            <w:hideMark/>
          </w:tcPr>
          <w:p w14:paraId="74842194"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49</w:t>
            </w:r>
          </w:p>
        </w:tc>
        <w:tc>
          <w:tcPr>
            <w:tcW w:w="713" w:type="pct"/>
            <w:noWrap/>
            <w:hideMark/>
          </w:tcPr>
          <w:p w14:paraId="0C0931B7"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4</w:t>
            </w:r>
          </w:p>
        </w:tc>
        <w:tc>
          <w:tcPr>
            <w:tcW w:w="686" w:type="pct"/>
            <w:noWrap/>
            <w:hideMark/>
          </w:tcPr>
          <w:p w14:paraId="57C4F233"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406</w:t>
            </w:r>
          </w:p>
        </w:tc>
      </w:tr>
      <w:tr w:rsidR="001135F3" w:rsidRPr="00506511" w14:paraId="7E66585A"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5D6F6E95" w14:textId="77777777" w:rsidR="001135F3" w:rsidRPr="00506511" w:rsidRDefault="001135F3">
            <w:pPr>
              <w:rPr>
                <w:rFonts w:eastAsia="Times New Roman" w:cs="Segoe UI"/>
                <w:b w:val="0"/>
                <w:color w:val="000000"/>
              </w:rPr>
            </w:pPr>
            <w:r w:rsidRPr="00506511">
              <w:rPr>
                <w:rFonts w:eastAsia="Times New Roman" w:cs="Segoe UI"/>
                <w:b w:val="0"/>
                <w:color w:val="000000"/>
              </w:rPr>
              <w:t>Braintree</w:t>
            </w:r>
          </w:p>
        </w:tc>
        <w:tc>
          <w:tcPr>
            <w:tcW w:w="939" w:type="pct"/>
            <w:noWrap/>
            <w:hideMark/>
          </w:tcPr>
          <w:p w14:paraId="16F23295"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147</w:t>
            </w:r>
          </w:p>
        </w:tc>
        <w:tc>
          <w:tcPr>
            <w:tcW w:w="947" w:type="pct"/>
            <w:noWrap/>
            <w:hideMark/>
          </w:tcPr>
          <w:p w14:paraId="648B398C"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134</w:t>
            </w:r>
          </w:p>
        </w:tc>
        <w:tc>
          <w:tcPr>
            <w:tcW w:w="641" w:type="pct"/>
            <w:noWrap/>
            <w:hideMark/>
          </w:tcPr>
          <w:p w14:paraId="4C2B8B45"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120</w:t>
            </w:r>
          </w:p>
        </w:tc>
        <w:tc>
          <w:tcPr>
            <w:tcW w:w="713" w:type="pct"/>
            <w:noWrap/>
            <w:hideMark/>
          </w:tcPr>
          <w:p w14:paraId="3D8AC6FC"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4</w:t>
            </w:r>
          </w:p>
        </w:tc>
        <w:tc>
          <w:tcPr>
            <w:tcW w:w="686" w:type="pct"/>
            <w:noWrap/>
            <w:hideMark/>
          </w:tcPr>
          <w:p w14:paraId="10008120"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405</w:t>
            </w:r>
          </w:p>
        </w:tc>
      </w:tr>
      <w:tr w:rsidR="001135F3" w:rsidRPr="00506511" w14:paraId="5CB1FB62"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37586996" w14:textId="77777777" w:rsidR="001135F3" w:rsidRPr="00506511" w:rsidRDefault="001135F3">
            <w:pPr>
              <w:rPr>
                <w:rFonts w:eastAsia="Times New Roman" w:cs="Segoe UI"/>
                <w:b w:val="0"/>
                <w:color w:val="000000"/>
              </w:rPr>
            </w:pPr>
            <w:r w:rsidRPr="00506511">
              <w:rPr>
                <w:rFonts w:eastAsia="Times New Roman" w:cs="Segoe UI"/>
                <w:b w:val="0"/>
                <w:color w:val="000000"/>
              </w:rPr>
              <w:t>Brentwood</w:t>
            </w:r>
          </w:p>
        </w:tc>
        <w:tc>
          <w:tcPr>
            <w:tcW w:w="939" w:type="pct"/>
            <w:noWrap/>
            <w:hideMark/>
          </w:tcPr>
          <w:p w14:paraId="55D760C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80</w:t>
            </w:r>
          </w:p>
        </w:tc>
        <w:tc>
          <w:tcPr>
            <w:tcW w:w="947" w:type="pct"/>
            <w:noWrap/>
            <w:hideMark/>
          </w:tcPr>
          <w:p w14:paraId="42A7ADF8"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64</w:t>
            </w:r>
          </w:p>
        </w:tc>
        <w:tc>
          <w:tcPr>
            <w:tcW w:w="641" w:type="pct"/>
            <w:noWrap/>
            <w:hideMark/>
          </w:tcPr>
          <w:p w14:paraId="35C9E57A"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7</w:t>
            </w:r>
          </w:p>
        </w:tc>
        <w:tc>
          <w:tcPr>
            <w:tcW w:w="713" w:type="pct"/>
            <w:noWrap/>
            <w:hideMark/>
          </w:tcPr>
          <w:p w14:paraId="1D753FC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w:t>
            </w:r>
          </w:p>
        </w:tc>
        <w:tc>
          <w:tcPr>
            <w:tcW w:w="686" w:type="pct"/>
            <w:noWrap/>
            <w:hideMark/>
          </w:tcPr>
          <w:p w14:paraId="361B9F10"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152</w:t>
            </w:r>
          </w:p>
        </w:tc>
      </w:tr>
      <w:tr w:rsidR="001135F3" w:rsidRPr="00506511" w14:paraId="767E22A8"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3305BEE3" w14:textId="7DD704B6" w:rsidR="001135F3" w:rsidRPr="00506511" w:rsidRDefault="00D30CB8">
            <w:pPr>
              <w:rPr>
                <w:rFonts w:eastAsia="Times New Roman" w:cs="Segoe UI"/>
                <w:b w:val="0"/>
                <w:color w:val="000000"/>
              </w:rPr>
            </w:pPr>
            <w:r w:rsidRPr="00506511">
              <w:rPr>
                <w:rFonts w:eastAsia="Times New Roman" w:cs="Segoe UI"/>
                <w:b w:val="0"/>
                <w:color w:val="000000"/>
              </w:rPr>
              <w:t>Castle Point</w:t>
            </w:r>
          </w:p>
        </w:tc>
        <w:tc>
          <w:tcPr>
            <w:tcW w:w="939" w:type="pct"/>
            <w:noWrap/>
            <w:hideMark/>
          </w:tcPr>
          <w:p w14:paraId="7E78CD99"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113</w:t>
            </w:r>
          </w:p>
        </w:tc>
        <w:tc>
          <w:tcPr>
            <w:tcW w:w="947" w:type="pct"/>
            <w:noWrap/>
            <w:hideMark/>
          </w:tcPr>
          <w:p w14:paraId="7B745D3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27</w:t>
            </w:r>
          </w:p>
        </w:tc>
        <w:tc>
          <w:tcPr>
            <w:tcW w:w="641" w:type="pct"/>
            <w:noWrap/>
            <w:hideMark/>
          </w:tcPr>
          <w:p w14:paraId="3A280F52"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14</w:t>
            </w:r>
          </w:p>
        </w:tc>
        <w:tc>
          <w:tcPr>
            <w:tcW w:w="713" w:type="pct"/>
            <w:noWrap/>
            <w:hideMark/>
          </w:tcPr>
          <w:p w14:paraId="2DE093A2"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w:t>
            </w:r>
          </w:p>
        </w:tc>
        <w:tc>
          <w:tcPr>
            <w:tcW w:w="686" w:type="pct"/>
            <w:noWrap/>
            <w:hideMark/>
          </w:tcPr>
          <w:p w14:paraId="1B8C7556"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156</w:t>
            </w:r>
          </w:p>
        </w:tc>
      </w:tr>
      <w:tr w:rsidR="001135F3" w:rsidRPr="00506511" w14:paraId="1E8A8646"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60046CA2" w14:textId="77777777" w:rsidR="001135F3" w:rsidRPr="00506511" w:rsidRDefault="001135F3">
            <w:pPr>
              <w:rPr>
                <w:rFonts w:eastAsia="Times New Roman" w:cs="Segoe UI"/>
                <w:b w:val="0"/>
                <w:color w:val="000000"/>
              </w:rPr>
            </w:pPr>
            <w:r w:rsidRPr="00506511">
              <w:rPr>
                <w:rFonts w:eastAsia="Times New Roman" w:cs="Segoe UI"/>
                <w:b w:val="0"/>
                <w:color w:val="000000"/>
              </w:rPr>
              <w:t>Chelmsford</w:t>
            </w:r>
          </w:p>
        </w:tc>
        <w:tc>
          <w:tcPr>
            <w:tcW w:w="939" w:type="pct"/>
            <w:noWrap/>
            <w:hideMark/>
          </w:tcPr>
          <w:p w14:paraId="24C86862"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251</w:t>
            </w:r>
          </w:p>
        </w:tc>
        <w:tc>
          <w:tcPr>
            <w:tcW w:w="947" w:type="pct"/>
            <w:noWrap/>
            <w:hideMark/>
          </w:tcPr>
          <w:p w14:paraId="37592FCC"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136</w:t>
            </w:r>
          </w:p>
        </w:tc>
        <w:tc>
          <w:tcPr>
            <w:tcW w:w="641" w:type="pct"/>
            <w:noWrap/>
            <w:hideMark/>
          </w:tcPr>
          <w:p w14:paraId="738B87CA"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45</w:t>
            </w:r>
          </w:p>
        </w:tc>
        <w:tc>
          <w:tcPr>
            <w:tcW w:w="713" w:type="pct"/>
            <w:noWrap/>
            <w:hideMark/>
          </w:tcPr>
          <w:p w14:paraId="4AE532B0"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w:t>
            </w:r>
          </w:p>
        </w:tc>
        <w:tc>
          <w:tcPr>
            <w:tcW w:w="686" w:type="pct"/>
            <w:noWrap/>
            <w:hideMark/>
          </w:tcPr>
          <w:p w14:paraId="55D66FC4"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434</w:t>
            </w:r>
          </w:p>
        </w:tc>
      </w:tr>
      <w:tr w:rsidR="001135F3" w:rsidRPr="00506511" w14:paraId="514E0C3A"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434DFDA0" w14:textId="77777777" w:rsidR="001135F3" w:rsidRPr="00506511" w:rsidRDefault="001135F3">
            <w:pPr>
              <w:rPr>
                <w:rFonts w:eastAsia="Times New Roman" w:cs="Segoe UI"/>
                <w:b w:val="0"/>
                <w:color w:val="000000"/>
              </w:rPr>
            </w:pPr>
            <w:r w:rsidRPr="00506511">
              <w:rPr>
                <w:rFonts w:eastAsia="Times New Roman" w:cs="Segoe UI"/>
                <w:b w:val="0"/>
                <w:color w:val="000000"/>
              </w:rPr>
              <w:t>Colchester</w:t>
            </w:r>
          </w:p>
        </w:tc>
        <w:tc>
          <w:tcPr>
            <w:tcW w:w="939" w:type="pct"/>
            <w:noWrap/>
            <w:hideMark/>
          </w:tcPr>
          <w:p w14:paraId="2207C6EE"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259</w:t>
            </w:r>
          </w:p>
        </w:tc>
        <w:tc>
          <w:tcPr>
            <w:tcW w:w="947" w:type="pct"/>
            <w:noWrap/>
            <w:hideMark/>
          </w:tcPr>
          <w:p w14:paraId="1F677034"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249</w:t>
            </w:r>
          </w:p>
        </w:tc>
        <w:tc>
          <w:tcPr>
            <w:tcW w:w="641" w:type="pct"/>
            <w:noWrap/>
            <w:hideMark/>
          </w:tcPr>
          <w:p w14:paraId="5E484944"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149</w:t>
            </w:r>
          </w:p>
        </w:tc>
        <w:tc>
          <w:tcPr>
            <w:tcW w:w="713" w:type="pct"/>
            <w:noWrap/>
            <w:hideMark/>
          </w:tcPr>
          <w:p w14:paraId="162F8F65"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w:t>
            </w:r>
          </w:p>
        </w:tc>
        <w:tc>
          <w:tcPr>
            <w:tcW w:w="686" w:type="pct"/>
            <w:noWrap/>
            <w:hideMark/>
          </w:tcPr>
          <w:p w14:paraId="399CD96D"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658</w:t>
            </w:r>
          </w:p>
        </w:tc>
      </w:tr>
      <w:tr w:rsidR="001135F3" w:rsidRPr="00506511" w14:paraId="3F135A99"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3A3800E9" w14:textId="77777777" w:rsidR="001135F3" w:rsidRPr="00506511" w:rsidRDefault="001135F3">
            <w:pPr>
              <w:rPr>
                <w:rFonts w:eastAsia="Times New Roman" w:cs="Segoe UI"/>
                <w:b w:val="0"/>
                <w:color w:val="000000"/>
              </w:rPr>
            </w:pPr>
            <w:r w:rsidRPr="00506511">
              <w:rPr>
                <w:rFonts w:eastAsia="Times New Roman" w:cs="Segoe UI"/>
                <w:b w:val="0"/>
                <w:color w:val="000000"/>
              </w:rPr>
              <w:t>Epping Forest</w:t>
            </w:r>
          </w:p>
        </w:tc>
        <w:tc>
          <w:tcPr>
            <w:tcW w:w="939" w:type="pct"/>
            <w:noWrap/>
            <w:hideMark/>
          </w:tcPr>
          <w:p w14:paraId="1187BD72"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130</w:t>
            </w:r>
          </w:p>
        </w:tc>
        <w:tc>
          <w:tcPr>
            <w:tcW w:w="947" w:type="pct"/>
            <w:noWrap/>
            <w:hideMark/>
          </w:tcPr>
          <w:p w14:paraId="1F7B66E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50</w:t>
            </w:r>
          </w:p>
        </w:tc>
        <w:tc>
          <w:tcPr>
            <w:tcW w:w="641" w:type="pct"/>
            <w:noWrap/>
            <w:hideMark/>
          </w:tcPr>
          <w:p w14:paraId="5C267C82"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9</w:t>
            </w:r>
          </w:p>
        </w:tc>
        <w:tc>
          <w:tcPr>
            <w:tcW w:w="713" w:type="pct"/>
            <w:noWrap/>
            <w:hideMark/>
          </w:tcPr>
          <w:p w14:paraId="4B837EF6"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w:t>
            </w:r>
          </w:p>
        </w:tc>
        <w:tc>
          <w:tcPr>
            <w:tcW w:w="686" w:type="pct"/>
            <w:noWrap/>
            <w:hideMark/>
          </w:tcPr>
          <w:p w14:paraId="0EAA8740"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191</w:t>
            </w:r>
          </w:p>
        </w:tc>
      </w:tr>
      <w:tr w:rsidR="001135F3" w:rsidRPr="00506511" w14:paraId="33F583AB"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648769D6" w14:textId="77777777" w:rsidR="001135F3" w:rsidRPr="00506511" w:rsidRDefault="001135F3">
            <w:pPr>
              <w:rPr>
                <w:rFonts w:eastAsia="Times New Roman" w:cs="Segoe UI"/>
                <w:b w:val="0"/>
                <w:color w:val="000000"/>
              </w:rPr>
            </w:pPr>
            <w:r w:rsidRPr="00506511">
              <w:rPr>
                <w:rFonts w:eastAsia="Times New Roman" w:cs="Segoe UI"/>
                <w:b w:val="0"/>
                <w:color w:val="000000"/>
              </w:rPr>
              <w:t>Harlow</w:t>
            </w:r>
          </w:p>
        </w:tc>
        <w:tc>
          <w:tcPr>
            <w:tcW w:w="939" w:type="pct"/>
            <w:noWrap/>
            <w:hideMark/>
          </w:tcPr>
          <w:p w14:paraId="39F410CF"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122</w:t>
            </w:r>
          </w:p>
        </w:tc>
        <w:tc>
          <w:tcPr>
            <w:tcW w:w="947" w:type="pct"/>
            <w:noWrap/>
            <w:hideMark/>
          </w:tcPr>
          <w:p w14:paraId="63359569"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36</w:t>
            </w:r>
          </w:p>
        </w:tc>
        <w:tc>
          <w:tcPr>
            <w:tcW w:w="641" w:type="pct"/>
            <w:noWrap/>
            <w:hideMark/>
          </w:tcPr>
          <w:p w14:paraId="19B1D089"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16</w:t>
            </w:r>
          </w:p>
        </w:tc>
        <w:tc>
          <w:tcPr>
            <w:tcW w:w="713" w:type="pct"/>
            <w:noWrap/>
            <w:hideMark/>
          </w:tcPr>
          <w:p w14:paraId="5599E71E"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4</w:t>
            </w:r>
          </w:p>
        </w:tc>
        <w:tc>
          <w:tcPr>
            <w:tcW w:w="686" w:type="pct"/>
            <w:noWrap/>
            <w:hideMark/>
          </w:tcPr>
          <w:p w14:paraId="0C445174"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178</w:t>
            </w:r>
          </w:p>
        </w:tc>
      </w:tr>
      <w:tr w:rsidR="001135F3" w:rsidRPr="00506511" w14:paraId="222B42DD"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6CC8F742" w14:textId="77777777" w:rsidR="001135F3" w:rsidRPr="00506511" w:rsidRDefault="001135F3">
            <w:pPr>
              <w:rPr>
                <w:rFonts w:eastAsia="Times New Roman" w:cs="Segoe UI"/>
                <w:b w:val="0"/>
                <w:color w:val="000000"/>
              </w:rPr>
            </w:pPr>
            <w:r w:rsidRPr="00506511">
              <w:rPr>
                <w:rFonts w:eastAsia="Times New Roman" w:cs="Segoe UI"/>
                <w:b w:val="0"/>
                <w:color w:val="000000"/>
              </w:rPr>
              <w:t>Maldon</w:t>
            </w:r>
          </w:p>
        </w:tc>
        <w:tc>
          <w:tcPr>
            <w:tcW w:w="939" w:type="pct"/>
            <w:noWrap/>
            <w:hideMark/>
          </w:tcPr>
          <w:p w14:paraId="74C28B65"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78</w:t>
            </w:r>
          </w:p>
        </w:tc>
        <w:tc>
          <w:tcPr>
            <w:tcW w:w="947" w:type="pct"/>
            <w:noWrap/>
            <w:hideMark/>
          </w:tcPr>
          <w:p w14:paraId="666A9B99"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7</w:t>
            </w:r>
          </w:p>
        </w:tc>
        <w:tc>
          <w:tcPr>
            <w:tcW w:w="641" w:type="pct"/>
            <w:noWrap/>
            <w:hideMark/>
          </w:tcPr>
          <w:p w14:paraId="22E02ACE"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14</w:t>
            </w:r>
          </w:p>
        </w:tc>
        <w:tc>
          <w:tcPr>
            <w:tcW w:w="713" w:type="pct"/>
            <w:noWrap/>
            <w:hideMark/>
          </w:tcPr>
          <w:p w14:paraId="0CD6DBBC"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w:t>
            </w:r>
          </w:p>
        </w:tc>
        <w:tc>
          <w:tcPr>
            <w:tcW w:w="686" w:type="pct"/>
            <w:noWrap/>
            <w:hideMark/>
          </w:tcPr>
          <w:p w14:paraId="29B865EF"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101</w:t>
            </w:r>
          </w:p>
        </w:tc>
      </w:tr>
      <w:tr w:rsidR="001135F3" w:rsidRPr="00506511" w14:paraId="17C5418B"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70B0E53C" w14:textId="77777777" w:rsidR="001135F3" w:rsidRPr="00506511" w:rsidRDefault="001135F3">
            <w:pPr>
              <w:rPr>
                <w:rFonts w:eastAsia="Times New Roman" w:cs="Segoe UI"/>
                <w:b w:val="0"/>
                <w:color w:val="000000"/>
              </w:rPr>
            </w:pPr>
            <w:r w:rsidRPr="00506511">
              <w:rPr>
                <w:rFonts w:eastAsia="Times New Roman" w:cs="Segoe UI"/>
                <w:b w:val="0"/>
                <w:color w:val="000000"/>
              </w:rPr>
              <w:t>Rochford</w:t>
            </w:r>
          </w:p>
        </w:tc>
        <w:tc>
          <w:tcPr>
            <w:tcW w:w="939" w:type="pct"/>
            <w:noWrap/>
            <w:hideMark/>
          </w:tcPr>
          <w:p w14:paraId="4D571D8A"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89</w:t>
            </w:r>
          </w:p>
        </w:tc>
        <w:tc>
          <w:tcPr>
            <w:tcW w:w="947" w:type="pct"/>
            <w:noWrap/>
            <w:hideMark/>
          </w:tcPr>
          <w:p w14:paraId="221522F5"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29</w:t>
            </w:r>
          </w:p>
        </w:tc>
        <w:tc>
          <w:tcPr>
            <w:tcW w:w="641" w:type="pct"/>
            <w:noWrap/>
            <w:hideMark/>
          </w:tcPr>
          <w:p w14:paraId="1FEAD318"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9</w:t>
            </w:r>
          </w:p>
        </w:tc>
        <w:tc>
          <w:tcPr>
            <w:tcW w:w="713" w:type="pct"/>
            <w:noWrap/>
            <w:hideMark/>
          </w:tcPr>
          <w:p w14:paraId="0EB0FB24"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0</w:t>
            </w:r>
          </w:p>
        </w:tc>
        <w:tc>
          <w:tcPr>
            <w:tcW w:w="686" w:type="pct"/>
            <w:noWrap/>
            <w:hideMark/>
          </w:tcPr>
          <w:p w14:paraId="369F492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127</w:t>
            </w:r>
          </w:p>
        </w:tc>
      </w:tr>
      <w:tr w:rsidR="001135F3" w:rsidRPr="00506511" w14:paraId="3E936E7C"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05704113" w14:textId="77777777" w:rsidR="001135F3" w:rsidRPr="00506511" w:rsidRDefault="001135F3">
            <w:pPr>
              <w:rPr>
                <w:rFonts w:eastAsia="Times New Roman" w:cs="Segoe UI"/>
                <w:b w:val="0"/>
                <w:color w:val="000000"/>
              </w:rPr>
            </w:pPr>
            <w:r w:rsidRPr="00506511">
              <w:rPr>
                <w:rFonts w:eastAsia="Times New Roman" w:cs="Segoe UI"/>
                <w:b w:val="0"/>
                <w:color w:val="000000"/>
              </w:rPr>
              <w:t>Tendring</w:t>
            </w:r>
          </w:p>
        </w:tc>
        <w:tc>
          <w:tcPr>
            <w:tcW w:w="939" w:type="pct"/>
            <w:noWrap/>
            <w:hideMark/>
          </w:tcPr>
          <w:p w14:paraId="3E7D25A2"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193</w:t>
            </w:r>
          </w:p>
        </w:tc>
        <w:tc>
          <w:tcPr>
            <w:tcW w:w="947" w:type="pct"/>
            <w:noWrap/>
            <w:hideMark/>
          </w:tcPr>
          <w:p w14:paraId="62198660"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206</w:t>
            </w:r>
          </w:p>
        </w:tc>
        <w:tc>
          <w:tcPr>
            <w:tcW w:w="641" w:type="pct"/>
            <w:noWrap/>
            <w:hideMark/>
          </w:tcPr>
          <w:p w14:paraId="0844F88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165</w:t>
            </w:r>
          </w:p>
        </w:tc>
        <w:tc>
          <w:tcPr>
            <w:tcW w:w="713" w:type="pct"/>
            <w:noWrap/>
            <w:hideMark/>
          </w:tcPr>
          <w:p w14:paraId="58FE285B"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11</w:t>
            </w:r>
          </w:p>
        </w:tc>
        <w:tc>
          <w:tcPr>
            <w:tcW w:w="686" w:type="pct"/>
            <w:noWrap/>
            <w:hideMark/>
          </w:tcPr>
          <w:p w14:paraId="295F0D7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575</w:t>
            </w:r>
          </w:p>
        </w:tc>
      </w:tr>
      <w:tr w:rsidR="001135F3" w:rsidRPr="00506511" w14:paraId="06433E07"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39025AFF" w14:textId="77777777" w:rsidR="001135F3" w:rsidRPr="00506511" w:rsidRDefault="001135F3">
            <w:pPr>
              <w:rPr>
                <w:rFonts w:eastAsia="Times New Roman" w:cs="Segoe UI"/>
                <w:b w:val="0"/>
                <w:color w:val="000000"/>
              </w:rPr>
            </w:pPr>
            <w:r w:rsidRPr="00506511">
              <w:rPr>
                <w:rFonts w:eastAsia="Times New Roman" w:cs="Segoe UI"/>
                <w:b w:val="0"/>
                <w:color w:val="000000"/>
              </w:rPr>
              <w:t>Uttlesford</w:t>
            </w:r>
          </w:p>
        </w:tc>
        <w:tc>
          <w:tcPr>
            <w:tcW w:w="939" w:type="pct"/>
            <w:noWrap/>
            <w:hideMark/>
          </w:tcPr>
          <w:p w14:paraId="2A69BB36"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91</w:t>
            </w:r>
          </w:p>
        </w:tc>
        <w:tc>
          <w:tcPr>
            <w:tcW w:w="947" w:type="pct"/>
            <w:noWrap/>
            <w:hideMark/>
          </w:tcPr>
          <w:p w14:paraId="353FC08A"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31</w:t>
            </w:r>
          </w:p>
        </w:tc>
        <w:tc>
          <w:tcPr>
            <w:tcW w:w="641" w:type="pct"/>
            <w:noWrap/>
            <w:hideMark/>
          </w:tcPr>
          <w:p w14:paraId="69CA3144"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14</w:t>
            </w:r>
          </w:p>
        </w:tc>
        <w:tc>
          <w:tcPr>
            <w:tcW w:w="713" w:type="pct"/>
            <w:noWrap/>
            <w:hideMark/>
          </w:tcPr>
          <w:p w14:paraId="0CD0F45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0</w:t>
            </w:r>
          </w:p>
        </w:tc>
        <w:tc>
          <w:tcPr>
            <w:tcW w:w="686" w:type="pct"/>
            <w:noWrap/>
            <w:hideMark/>
          </w:tcPr>
          <w:p w14:paraId="47398F82"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06511">
              <w:rPr>
                <w:rFonts w:eastAsia="Times New Roman" w:cs="Segoe UI"/>
                <w:color w:val="000000"/>
              </w:rPr>
              <w:t>136</w:t>
            </w:r>
          </w:p>
        </w:tc>
      </w:tr>
      <w:tr w:rsidR="001135F3" w:rsidRPr="00506511" w14:paraId="06471BF2"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5CAF572D" w14:textId="7EA3BE51" w:rsidR="001135F3" w:rsidRPr="00506511" w:rsidRDefault="001135F3">
            <w:pPr>
              <w:rPr>
                <w:rFonts w:eastAsia="Times New Roman" w:cs="Segoe UI"/>
                <w:b w:val="0"/>
                <w:i/>
                <w:color w:val="000000"/>
              </w:rPr>
            </w:pPr>
            <w:r w:rsidRPr="00506511">
              <w:rPr>
                <w:rFonts w:eastAsia="Times New Roman" w:cs="Segoe UI"/>
                <w:b w:val="0"/>
                <w:i/>
                <w:color w:val="000000"/>
              </w:rPr>
              <w:t>Out of County</w:t>
            </w:r>
            <w:r w:rsidR="00D673F3">
              <w:rPr>
                <w:rFonts w:eastAsia="Times New Roman" w:cs="Segoe UI"/>
                <w:b w:val="0"/>
                <w:i/>
                <w:color w:val="000000"/>
              </w:rPr>
              <w:t xml:space="preserve"> </w:t>
            </w:r>
          </w:p>
        </w:tc>
        <w:tc>
          <w:tcPr>
            <w:tcW w:w="939" w:type="pct"/>
            <w:noWrap/>
            <w:hideMark/>
          </w:tcPr>
          <w:p w14:paraId="4DB041DF"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506511">
              <w:rPr>
                <w:rFonts w:eastAsia="Times New Roman" w:cs="Segoe UI"/>
                <w:i/>
                <w:color w:val="000000"/>
              </w:rPr>
              <w:t>46</w:t>
            </w:r>
          </w:p>
        </w:tc>
        <w:tc>
          <w:tcPr>
            <w:tcW w:w="947" w:type="pct"/>
            <w:noWrap/>
            <w:hideMark/>
          </w:tcPr>
          <w:p w14:paraId="7DDBF0C2"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506511">
              <w:rPr>
                <w:rFonts w:eastAsia="Times New Roman" w:cs="Segoe UI"/>
                <w:i/>
                <w:color w:val="000000"/>
              </w:rPr>
              <w:t>1</w:t>
            </w:r>
          </w:p>
        </w:tc>
        <w:tc>
          <w:tcPr>
            <w:tcW w:w="641" w:type="pct"/>
            <w:noWrap/>
            <w:hideMark/>
          </w:tcPr>
          <w:p w14:paraId="79B04021"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506511">
              <w:rPr>
                <w:rFonts w:eastAsia="Times New Roman" w:cs="Segoe UI"/>
                <w:i/>
                <w:color w:val="000000"/>
              </w:rPr>
              <w:t>275</w:t>
            </w:r>
          </w:p>
        </w:tc>
        <w:tc>
          <w:tcPr>
            <w:tcW w:w="713" w:type="pct"/>
            <w:noWrap/>
            <w:hideMark/>
          </w:tcPr>
          <w:p w14:paraId="7999235A"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506511">
              <w:rPr>
                <w:rFonts w:eastAsia="Times New Roman" w:cs="Segoe UI"/>
                <w:i/>
                <w:color w:val="000000"/>
              </w:rPr>
              <w:t>11</w:t>
            </w:r>
          </w:p>
        </w:tc>
        <w:tc>
          <w:tcPr>
            <w:tcW w:w="686" w:type="pct"/>
            <w:noWrap/>
            <w:hideMark/>
          </w:tcPr>
          <w:p w14:paraId="02EE2D28"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506511">
              <w:rPr>
                <w:rFonts w:eastAsia="Times New Roman" w:cs="Segoe UI"/>
                <w:i/>
                <w:color w:val="000000"/>
              </w:rPr>
              <w:t>333</w:t>
            </w:r>
          </w:p>
        </w:tc>
      </w:tr>
      <w:tr w:rsidR="001135F3" w:rsidRPr="00506511" w14:paraId="755E0CF3" w14:textId="77777777">
        <w:trPr>
          <w:trHeight w:val="259"/>
        </w:trPr>
        <w:tc>
          <w:tcPr>
            <w:cnfStyle w:val="001000000000" w:firstRow="0" w:lastRow="0" w:firstColumn="1" w:lastColumn="0" w:oddVBand="0" w:evenVBand="0" w:oddHBand="0" w:evenHBand="0" w:firstRowFirstColumn="0" w:firstRowLastColumn="0" w:lastRowFirstColumn="0" w:lastRowLastColumn="0"/>
            <w:tcW w:w="1073" w:type="pct"/>
            <w:noWrap/>
            <w:hideMark/>
          </w:tcPr>
          <w:p w14:paraId="7107C02C" w14:textId="77777777" w:rsidR="001135F3" w:rsidRPr="00506511" w:rsidRDefault="001135F3">
            <w:pPr>
              <w:rPr>
                <w:rFonts w:eastAsia="Times New Roman" w:cs="Segoe UI"/>
                <w:color w:val="000000"/>
              </w:rPr>
            </w:pPr>
            <w:r w:rsidRPr="00506511">
              <w:rPr>
                <w:rFonts w:eastAsia="Times New Roman" w:cs="Segoe UI"/>
                <w:color w:val="000000"/>
              </w:rPr>
              <w:t>Essex</w:t>
            </w:r>
          </w:p>
        </w:tc>
        <w:tc>
          <w:tcPr>
            <w:tcW w:w="939" w:type="pct"/>
            <w:noWrap/>
            <w:hideMark/>
          </w:tcPr>
          <w:p w14:paraId="51643DBA"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06511">
              <w:rPr>
                <w:rFonts w:eastAsia="Times New Roman" w:cs="Segoe UI"/>
                <w:b/>
                <w:color w:val="000000"/>
              </w:rPr>
              <w:t xml:space="preserve">       1,828 </w:t>
            </w:r>
          </w:p>
        </w:tc>
        <w:tc>
          <w:tcPr>
            <w:tcW w:w="947" w:type="pct"/>
            <w:noWrap/>
            <w:hideMark/>
          </w:tcPr>
          <w:p w14:paraId="0DA0ECE7"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06511">
              <w:rPr>
                <w:rFonts w:eastAsia="Times New Roman" w:cs="Segoe UI"/>
                <w:b/>
                <w:color w:val="000000"/>
              </w:rPr>
              <w:t xml:space="preserve">1,094 </w:t>
            </w:r>
          </w:p>
        </w:tc>
        <w:tc>
          <w:tcPr>
            <w:tcW w:w="641" w:type="pct"/>
            <w:noWrap/>
            <w:hideMark/>
          </w:tcPr>
          <w:p w14:paraId="71AD15B5"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06511">
              <w:rPr>
                <w:rFonts w:eastAsia="Times New Roman" w:cs="Segoe UI"/>
                <w:b/>
                <w:color w:val="000000"/>
              </w:rPr>
              <w:t>886</w:t>
            </w:r>
          </w:p>
        </w:tc>
        <w:tc>
          <w:tcPr>
            <w:tcW w:w="713" w:type="pct"/>
            <w:noWrap/>
            <w:hideMark/>
          </w:tcPr>
          <w:p w14:paraId="1826BF03"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06511">
              <w:rPr>
                <w:rFonts w:eastAsia="Times New Roman" w:cs="Segoe UI"/>
                <w:b/>
                <w:color w:val="000000"/>
              </w:rPr>
              <w:t xml:space="preserve">        44 </w:t>
            </w:r>
          </w:p>
        </w:tc>
        <w:tc>
          <w:tcPr>
            <w:tcW w:w="686" w:type="pct"/>
            <w:noWrap/>
            <w:hideMark/>
          </w:tcPr>
          <w:p w14:paraId="217A8C1E" w14:textId="77777777" w:rsidR="001135F3" w:rsidRPr="00506511"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06511">
              <w:rPr>
                <w:rFonts w:eastAsia="Times New Roman" w:cs="Segoe UI"/>
                <w:b/>
                <w:color w:val="000000"/>
              </w:rPr>
              <w:t>3,852</w:t>
            </w:r>
          </w:p>
        </w:tc>
      </w:tr>
    </w:tbl>
    <w:p w14:paraId="3423AD01" w14:textId="13631989" w:rsidR="001135F3" w:rsidRPr="002418CF" w:rsidRDefault="001135F3" w:rsidP="001135F3">
      <w:pPr>
        <w:spacing w:line="240" w:lineRule="auto"/>
        <w:rPr>
          <w:rFonts w:ascii="Segoe UI" w:hAnsi="Segoe UI" w:cs="Segoe UI"/>
          <w:sz w:val="18"/>
          <w:szCs w:val="18"/>
        </w:rPr>
      </w:pPr>
      <w:r w:rsidRPr="002418CF">
        <w:rPr>
          <w:rFonts w:ascii="Segoe UI" w:hAnsi="Segoe UI" w:cs="Segoe UI"/>
          <w:sz w:val="18"/>
          <w:szCs w:val="18"/>
        </w:rPr>
        <w:t xml:space="preserve">Source: </w:t>
      </w:r>
      <w:r w:rsidR="000717DD">
        <w:rPr>
          <w:rFonts w:ascii="Segoe UI" w:hAnsi="Segoe UI" w:cs="Segoe UI"/>
          <w:sz w:val="18"/>
          <w:szCs w:val="18"/>
        </w:rPr>
        <w:t>Essex County Council</w:t>
      </w:r>
      <w:r w:rsidRPr="002418CF">
        <w:rPr>
          <w:rFonts w:ascii="Segoe UI" w:hAnsi="Segoe UI" w:cs="Segoe UI"/>
          <w:sz w:val="18"/>
          <w:szCs w:val="18"/>
        </w:rPr>
        <w:t>. NB: It should also be noted that domiciliary care data for the “out of area” category has been excluded from living at home</w:t>
      </w:r>
    </w:p>
    <w:p w14:paraId="2B4E80A4" w14:textId="6BC1676F" w:rsidR="001F2926" w:rsidRDefault="0042047E" w:rsidP="001135F3">
      <w:pPr>
        <w:pStyle w:val="Numberedpara1202"/>
      </w:pPr>
      <w:bookmarkStart w:id="66" w:name="_Hlk202348202"/>
      <w:r>
        <w:t>Of the out of county placements, t</w:t>
      </w:r>
      <w:r w:rsidR="001F2926">
        <w:t>here are 33</w:t>
      </w:r>
      <w:r w:rsidR="00D673F3">
        <w:t xml:space="preserve"> </w:t>
      </w:r>
      <w:r w:rsidR="001F2926">
        <w:t>supported living placements in Southen</w:t>
      </w:r>
      <w:r w:rsidR="00B52B03">
        <w:t>d-on-Sea</w:t>
      </w:r>
      <w:r w:rsidR="001F2926">
        <w:t xml:space="preserve"> and 6 supported living placements in Thurrock. </w:t>
      </w:r>
    </w:p>
    <w:bookmarkEnd w:id="66"/>
    <w:p w14:paraId="57B0DA66" w14:textId="2CBB5F94" w:rsidR="001135F3" w:rsidRPr="002418CF" w:rsidRDefault="000717DD" w:rsidP="001135F3">
      <w:pPr>
        <w:pStyle w:val="Numberedpara1202"/>
      </w:pPr>
      <w:r>
        <w:t>Essex County Council</w:t>
      </w:r>
      <w:r w:rsidR="001135F3" w:rsidRPr="002418CF">
        <w:t xml:space="preserve"> also commissions Housing Related Support (HRS) services to provide short term, focused, accommodation-based support to prepare adults (18-65) with learning disabilities/and autism (LDA) or adults (18-65) with an acquired Brain Injury (ABI) to progress to live as independently as possible.</w:t>
      </w:r>
    </w:p>
    <w:p w14:paraId="36B76F7F" w14:textId="77777777" w:rsidR="001135F3" w:rsidRPr="002418CF" w:rsidRDefault="001135F3" w:rsidP="001135F3">
      <w:pPr>
        <w:pStyle w:val="Numberedpara1202"/>
      </w:pPr>
      <w:r w:rsidRPr="002418CF">
        <w:t xml:space="preserve">HRS services are not the same as supported living; adults who enter HRS schemes would not generally have Care Act eligible needs for Supported Living or will have very low needs and great potential to live independently </w:t>
      </w:r>
      <w:proofErr w:type="gramStart"/>
      <w:r w:rsidRPr="002418CF">
        <w:t>in the near future</w:t>
      </w:r>
      <w:proofErr w:type="gramEnd"/>
      <w:r w:rsidRPr="002418CF">
        <w:t xml:space="preserve">. </w:t>
      </w:r>
    </w:p>
    <w:p w14:paraId="363D18F4" w14:textId="716BAD62" w:rsidR="001135F3" w:rsidRPr="002418CF" w:rsidRDefault="001135F3" w:rsidP="001135F3">
      <w:pPr>
        <w:pStyle w:val="Numberedpara1202"/>
      </w:pPr>
      <w:r w:rsidRPr="002418CF">
        <w:t xml:space="preserve">Referrals into the service come from </w:t>
      </w:r>
      <w:r w:rsidR="000717DD">
        <w:t>Essex County Council</w:t>
      </w:r>
      <w:r w:rsidRPr="002418CF">
        <w:t xml:space="preserve"> Adult Social care, but also District Joint Referral Panels, Hospital Neuro Teams, District, Borough and City Housing Services, rehabilitation providers.</w:t>
      </w:r>
    </w:p>
    <w:p w14:paraId="60F31CDC" w14:textId="2C619C13" w:rsidR="001135F3" w:rsidRPr="002418CF" w:rsidRDefault="001135F3" w:rsidP="001135F3">
      <w:pPr>
        <w:pStyle w:val="Numberedpara1202"/>
      </w:pPr>
      <w:r w:rsidRPr="002418CF">
        <w:t xml:space="preserve">In relation to people with learning disabilities, </w:t>
      </w:r>
      <w:r w:rsidR="000717DD">
        <w:t>Essex County Council</w:t>
      </w:r>
      <w:r w:rsidRPr="002418CF">
        <w:t xml:space="preserve"> commissions 3 HRS services:</w:t>
      </w:r>
    </w:p>
    <w:p w14:paraId="69A7040D" w14:textId="345833CB" w:rsidR="001135F3" w:rsidRPr="002418CF" w:rsidRDefault="001135F3" w:rsidP="000E5D2E">
      <w:pPr>
        <w:pStyle w:val="Numberedpara1202"/>
        <w:numPr>
          <w:ilvl w:val="0"/>
          <w:numId w:val="20"/>
        </w:numPr>
      </w:pPr>
      <w:r w:rsidRPr="002418CF">
        <w:t>Chelmsford. Shared houses. 21 units</w:t>
      </w:r>
    </w:p>
    <w:p w14:paraId="475368A6" w14:textId="77777777" w:rsidR="001135F3" w:rsidRPr="002418CF" w:rsidRDefault="001135F3" w:rsidP="000E5D2E">
      <w:pPr>
        <w:pStyle w:val="Numberedpara1202"/>
        <w:numPr>
          <w:ilvl w:val="0"/>
          <w:numId w:val="20"/>
        </w:numPr>
      </w:pPr>
      <w:r w:rsidRPr="002418CF">
        <w:t>Chelmsford. Self-contained flats. 8 units</w:t>
      </w:r>
    </w:p>
    <w:p w14:paraId="65E280CB" w14:textId="36C7C159" w:rsidR="001135F3" w:rsidRPr="002418CF" w:rsidRDefault="001135F3" w:rsidP="000E5D2E">
      <w:pPr>
        <w:pStyle w:val="Numberedpara1202"/>
        <w:numPr>
          <w:ilvl w:val="0"/>
          <w:numId w:val="20"/>
        </w:numPr>
      </w:pPr>
      <w:r w:rsidRPr="002418CF">
        <w:t xml:space="preserve">Basildon. Self-contained flats. 12 units </w:t>
      </w:r>
    </w:p>
    <w:p w14:paraId="3D73D971" w14:textId="77777777" w:rsidR="001135F3" w:rsidRPr="002418CF" w:rsidRDefault="001135F3" w:rsidP="001135F3">
      <w:pPr>
        <w:pStyle w:val="Numberedpara1202"/>
        <w:numPr>
          <w:ilvl w:val="0"/>
          <w:numId w:val="0"/>
        </w:numPr>
        <w:ind w:left="1080"/>
      </w:pPr>
    </w:p>
    <w:p w14:paraId="5C09364E" w14:textId="77777777" w:rsidR="00CC7E16" w:rsidRDefault="00CC7E16" w:rsidP="001135F3">
      <w:pPr>
        <w:pStyle w:val="Numberedpara1202"/>
        <w:numPr>
          <w:ilvl w:val="0"/>
          <w:numId w:val="0"/>
        </w:numPr>
        <w:rPr>
          <w:i/>
          <w:iCs/>
        </w:rPr>
      </w:pPr>
    </w:p>
    <w:p w14:paraId="4B6DC58E" w14:textId="77777777" w:rsidR="00FA69FE" w:rsidRDefault="00FA69FE" w:rsidP="001135F3">
      <w:pPr>
        <w:pStyle w:val="Numberedpara1202"/>
        <w:numPr>
          <w:ilvl w:val="0"/>
          <w:numId w:val="0"/>
        </w:numPr>
        <w:rPr>
          <w:i/>
          <w:iCs/>
        </w:rPr>
      </w:pPr>
    </w:p>
    <w:p w14:paraId="20699AE5" w14:textId="28D415D6" w:rsidR="001135F3" w:rsidRPr="002418CF" w:rsidRDefault="001135F3" w:rsidP="001135F3">
      <w:pPr>
        <w:pStyle w:val="Numberedpara1202"/>
        <w:numPr>
          <w:ilvl w:val="0"/>
          <w:numId w:val="0"/>
        </w:numPr>
        <w:rPr>
          <w:i/>
          <w:iCs/>
        </w:rPr>
      </w:pPr>
      <w:r w:rsidRPr="002418CF">
        <w:rPr>
          <w:i/>
          <w:iCs/>
        </w:rPr>
        <w:lastRenderedPageBreak/>
        <w:t xml:space="preserve">Trends in </w:t>
      </w:r>
      <w:r w:rsidR="003C0DA3">
        <w:rPr>
          <w:i/>
          <w:iCs/>
        </w:rPr>
        <w:t>a</w:t>
      </w:r>
      <w:r w:rsidRPr="002418CF">
        <w:rPr>
          <w:i/>
          <w:iCs/>
        </w:rPr>
        <w:t xml:space="preserve">ccommodation status for people with learning disability and/or people with learning disability who are Autistic </w:t>
      </w:r>
      <w:r w:rsidR="00406217">
        <w:rPr>
          <w:i/>
          <w:iCs/>
        </w:rPr>
        <w:t xml:space="preserve">who draw on adult social care </w:t>
      </w:r>
      <w:r w:rsidRPr="002418CF">
        <w:rPr>
          <w:i/>
          <w:iCs/>
        </w:rPr>
        <w:t xml:space="preserve">from </w:t>
      </w:r>
      <w:r w:rsidR="000717DD">
        <w:rPr>
          <w:i/>
          <w:iCs/>
        </w:rPr>
        <w:t>Essex County Council</w:t>
      </w:r>
      <w:r w:rsidRPr="002418CF">
        <w:rPr>
          <w:i/>
          <w:iCs/>
        </w:rPr>
        <w:t xml:space="preserve"> 2021–2023</w:t>
      </w:r>
    </w:p>
    <w:p w14:paraId="0E680AAD" w14:textId="77777777" w:rsidR="001135F3" w:rsidRPr="002418CF" w:rsidRDefault="001135F3" w:rsidP="001135F3">
      <w:pPr>
        <w:pStyle w:val="Numberedpara1202"/>
      </w:pPr>
      <w:bookmarkStart w:id="67" w:name="_Ref199341743"/>
      <w:r w:rsidRPr="002418CF">
        <w:t>Based on the trend data for 2021–2024, the ‘Living at Home’ (i.e. people accessing support to live at home, which is likely to include people receiving significant support in some instances) category shows a gradual upward trend. It started with a small decline of 0.1% in 2021, stabilised with an increase of 0.4% in 2022, and then increased steadily by 0.3% in 2023 and 2.8% in 2024.</w:t>
      </w:r>
      <w:bookmarkEnd w:id="67"/>
    </w:p>
    <w:p w14:paraId="486E4D43" w14:textId="77777777" w:rsidR="001135F3" w:rsidRPr="002418CF" w:rsidRDefault="001135F3" w:rsidP="001135F3">
      <w:pPr>
        <w:pStyle w:val="Numberedpara1202"/>
      </w:pPr>
      <w:r w:rsidRPr="002418CF">
        <w:t>For supported living, the percentage change showed an increase overall. There was a slight decrease in 2021 (-0.7%), increased significantly by 4.4% in 2022, increased slightly to 2.4% in 2023, and then by 5.2% in 2024.</w:t>
      </w:r>
    </w:p>
    <w:p w14:paraId="4A96E8F1" w14:textId="77777777" w:rsidR="001135F3" w:rsidRPr="002418CF" w:rsidRDefault="001135F3" w:rsidP="001135F3">
      <w:pPr>
        <w:pStyle w:val="Numberedpara1202"/>
      </w:pPr>
      <w:r w:rsidRPr="002418CF">
        <w:t>Residential/nursing care demonstrated a greater fluctuating trend. Use increased slightly by 1% in 2021, further by 2.8% in 2022, then consistently decreased by 4.3% in 2023, and by 0.3% in 2024.</w:t>
      </w:r>
    </w:p>
    <w:p w14:paraId="1A734B15" w14:textId="42570472" w:rsidR="001135F3" w:rsidRPr="002418CF" w:rsidRDefault="001135F3" w:rsidP="001135F3">
      <w:pPr>
        <w:pStyle w:val="Numberedpara1202"/>
      </w:pPr>
      <w:bookmarkStart w:id="68" w:name="_Ref189050418"/>
      <w:bookmarkStart w:id="69" w:name="_Ref199341754"/>
      <w:r w:rsidRPr="002418CF">
        <w:t>Overall, the trends highlight a gradual upward trend for people living at home with an average annual increase of 0.8%. Supported living also shows an upward trend, averaging an annual increase of 2.8%. Residential/nursing care shows a declining trend, with an average annual decrease of 0.3%</w:t>
      </w:r>
      <w:bookmarkEnd w:id="68"/>
      <w:r w:rsidRPr="002418CF">
        <w:t xml:space="preserve">. This reflects </w:t>
      </w:r>
      <w:r w:rsidR="000717DD">
        <w:t>Essex County Council</w:t>
      </w:r>
      <w:r w:rsidRPr="002418CF">
        <w:t>’s policy objectives to reduce the number of people living in residential care and increase supported living options.</w:t>
      </w:r>
      <w:bookmarkEnd w:id="69"/>
      <w:r w:rsidRPr="002418CF">
        <w:rPr>
          <w:noProof/>
          <w14:ligatures w14:val="standardContextual"/>
        </w:rPr>
        <w:t xml:space="preserve"> </w:t>
      </w:r>
    </w:p>
    <w:p w14:paraId="54141CD3" w14:textId="72C4B54F" w:rsidR="001135F3" w:rsidRPr="002418CF" w:rsidRDefault="001135F3" w:rsidP="001135F3">
      <w:pPr>
        <w:pStyle w:val="Caption"/>
        <w:ind w:left="851"/>
        <w:jc w:val="left"/>
        <w:rPr>
          <w:rFonts w:cs="Segoe UI"/>
        </w:rPr>
      </w:pPr>
      <w:r w:rsidRPr="002418CF">
        <w:rPr>
          <w:rFonts w:cs="Segoe UI"/>
        </w:rPr>
        <w:t xml:space="preserve">Figure </w:t>
      </w:r>
      <w:r w:rsidRPr="002418CF">
        <w:rPr>
          <w:rFonts w:cs="Segoe UI"/>
        </w:rPr>
        <w:fldChar w:fldCharType="begin"/>
      </w:r>
      <w:r w:rsidRPr="002418CF">
        <w:rPr>
          <w:rFonts w:cs="Segoe UI"/>
        </w:rPr>
        <w:instrText xml:space="preserve"> SEQ Figure \* ARABIC </w:instrText>
      </w:r>
      <w:r w:rsidRPr="002418CF">
        <w:rPr>
          <w:rFonts w:cs="Segoe UI"/>
        </w:rPr>
        <w:fldChar w:fldCharType="separate"/>
      </w:r>
      <w:r w:rsidR="00971C60">
        <w:rPr>
          <w:rFonts w:cs="Segoe UI"/>
          <w:noProof/>
        </w:rPr>
        <w:t>5</w:t>
      </w:r>
      <w:r w:rsidRPr="002418CF">
        <w:rPr>
          <w:rFonts w:cs="Segoe UI"/>
          <w:noProof/>
        </w:rPr>
        <w:fldChar w:fldCharType="end"/>
      </w:r>
      <w:r w:rsidRPr="002418CF">
        <w:rPr>
          <w:rFonts w:cs="Segoe UI"/>
        </w:rPr>
        <w:t xml:space="preserve">. Trends in accommodation status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2021-2024</w:t>
      </w:r>
    </w:p>
    <w:p w14:paraId="22A2AD56" w14:textId="77777777" w:rsidR="001135F3" w:rsidRPr="002418CF" w:rsidRDefault="001135F3" w:rsidP="001135F3">
      <w:pPr>
        <w:pStyle w:val="Numberedpara1202"/>
        <w:numPr>
          <w:ilvl w:val="0"/>
          <w:numId w:val="0"/>
        </w:numPr>
        <w:jc w:val="center"/>
      </w:pPr>
      <w:r w:rsidRPr="002418CF">
        <w:rPr>
          <w:noProof/>
          <w14:ligatures w14:val="standardContextual"/>
        </w:rPr>
        <w:drawing>
          <wp:inline distT="0" distB="0" distL="0" distR="0" wp14:anchorId="74301307" wp14:editId="27D214A9">
            <wp:extent cx="4617720" cy="2453640"/>
            <wp:effectExtent l="0" t="0" r="11430" b="3810"/>
            <wp:docPr id="1625817379" name="Chart 1">
              <a:extLst xmlns:a="http://schemas.openxmlformats.org/drawingml/2006/main">
                <a:ext uri="{FF2B5EF4-FFF2-40B4-BE49-F238E27FC236}">
                  <a16:creationId xmlns:a16="http://schemas.microsoft.com/office/drawing/2014/main" id="{B0F7580F-8122-B695-0E01-7491EB455C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55E0782F" w14:textId="2641F65D" w:rsidR="001135F3" w:rsidRPr="002418CF" w:rsidRDefault="001135F3" w:rsidP="001135F3">
      <w:pPr>
        <w:pStyle w:val="Tablesourcenote"/>
        <w:ind w:left="720"/>
        <w:rPr>
          <w:rFonts w:cs="Segoe UI"/>
        </w:rPr>
      </w:pPr>
      <w:r w:rsidRPr="002418CF">
        <w:rPr>
          <w:rFonts w:cs="Segoe UI"/>
        </w:rPr>
        <w:t xml:space="preserve">   Source: </w:t>
      </w:r>
      <w:r w:rsidR="000717DD">
        <w:rPr>
          <w:rFonts w:cs="Segoe UI"/>
        </w:rPr>
        <w:t>Essex County Council</w:t>
      </w:r>
      <w:r w:rsidRPr="002418CF">
        <w:rPr>
          <w:rFonts w:cs="Segoe UI"/>
        </w:rPr>
        <w:t>: MOSAIC</w:t>
      </w:r>
    </w:p>
    <w:p w14:paraId="1F6F88E7" w14:textId="77777777" w:rsidR="001135F3" w:rsidRPr="002418CF" w:rsidRDefault="001135F3" w:rsidP="001135F3">
      <w:pPr>
        <w:pStyle w:val="Numberedpara1202"/>
        <w:numPr>
          <w:ilvl w:val="0"/>
          <w:numId w:val="0"/>
        </w:numPr>
      </w:pPr>
    </w:p>
    <w:p w14:paraId="14E3D9FE" w14:textId="4934D0A6" w:rsidR="001135F3" w:rsidRPr="002418CF" w:rsidRDefault="001135F3" w:rsidP="001135F3">
      <w:pPr>
        <w:keepNext/>
        <w:keepLines/>
        <w:spacing w:before="240"/>
        <w:outlineLvl w:val="1"/>
        <w:rPr>
          <w:rFonts w:ascii="Segoe UI" w:eastAsiaTheme="majorEastAsia" w:hAnsi="Segoe UI" w:cs="Segoe UI"/>
          <w:color w:val="0F4761" w:themeColor="accent1" w:themeShade="BF"/>
          <w:sz w:val="26"/>
          <w:szCs w:val="26"/>
        </w:rPr>
      </w:pPr>
      <w:bookmarkStart w:id="70" w:name="_Toc132729374"/>
      <w:bookmarkStart w:id="71" w:name="_Toc195701824"/>
      <w:bookmarkStart w:id="72" w:name="_Toc204005956"/>
      <w:r w:rsidRPr="002418CF">
        <w:rPr>
          <w:rFonts w:ascii="Segoe UI" w:eastAsiaTheme="majorEastAsia" w:hAnsi="Segoe UI" w:cs="Segoe UI"/>
          <w:color w:val="0F4761" w:themeColor="accent1" w:themeShade="BF"/>
          <w:sz w:val="26"/>
          <w:szCs w:val="26"/>
        </w:rPr>
        <w:lastRenderedPageBreak/>
        <w:t>Estimated need for specialist and supported accommodation</w:t>
      </w:r>
      <w:r w:rsidRPr="002418CF" w:rsidDel="009632AD">
        <w:rPr>
          <w:rFonts w:ascii="Segoe UI" w:eastAsiaTheme="majorEastAsia" w:hAnsi="Segoe UI" w:cs="Segoe UI"/>
          <w:color w:val="0F4761" w:themeColor="accent1" w:themeShade="BF"/>
          <w:sz w:val="26"/>
          <w:szCs w:val="26"/>
        </w:rPr>
        <w:t xml:space="preserve"> </w:t>
      </w:r>
      <w:r w:rsidRPr="002418CF">
        <w:rPr>
          <w:rFonts w:ascii="Segoe UI" w:eastAsiaTheme="majorEastAsia" w:hAnsi="Segoe UI" w:cs="Segoe UI"/>
          <w:color w:val="0F4761" w:themeColor="accent1" w:themeShade="BF"/>
          <w:sz w:val="26"/>
          <w:szCs w:val="26"/>
        </w:rPr>
        <w:t xml:space="preserve">for people with learning disability and/or people with learning disability who are Autistic </w:t>
      </w:r>
      <w:r w:rsidR="00406217">
        <w:rPr>
          <w:rFonts w:ascii="Segoe UI" w:eastAsiaTheme="majorEastAsia" w:hAnsi="Segoe UI" w:cs="Segoe UI"/>
          <w:color w:val="0F4761" w:themeColor="accent1" w:themeShade="BF"/>
          <w:sz w:val="26"/>
          <w:szCs w:val="26"/>
        </w:rPr>
        <w:t xml:space="preserve">who draw on adult social care </w:t>
      </w:r>
      <w:r w:rsidRPr="002418CF">
        <w:rPr>
          <w:rFonts w:ascii="Segoe UI" w:eastAsiaTheme="majorEastAsia" w:hAnsi="Segoe UI" w:cs="Segoe UI"/>
          <w:color w:val="0F4761" w:themeColor="accent1" w:themeShade="BF"/>
          <w:sz w:val="26"/>
          <w:szCs w:val="26"/>
        </w:rPr>
        <w:t xml:space="preserve">from </w:t>
      </w:r>
      <w:r w:rsidR="000717DD">
        <w:rPr>
          <w:rFonts w:ascii="Segoe UI" w:eastAsiaTheme="majorEastAsia" w:hAnsi="Segoe UI" w:cs="Segoe UI"/>
          <w:color w:val="0F4761" w:themeColor="accent1" w:themeShade="BF"/>
          <w:sz w:val="26"/>
          <w:szCs w:val="26"/>
        </w:rPr>
        <w:t>Essex County Council</w:t>
      </w:r>
      <w:r w:rsidRPr="002418CF">
        <w:rPr>
          <w:rFonts w:ascii="Segoe UI" w:eastAsiaTheme="majorEastAsia" w:hAnsi="Segoe UI" w:cs="Segoe UI"/>
          <w:color w:val="0F4761" w:themeColor="accent1" w:themeShade="BF"/>
          <w:sz w:val="26"/>
          <w:szCs w:val="26"/>
        </w:rPr>
        <w:t xml:space="preserve"> </w:t>
      </w:r>
      <w:r w:rsidRPr="002418CF" w:rsidDel="009632AD">
        <w:rPr>
          <w:rFonts w:ascii="Segoe UI" w:eastAsiaTheme="majorEastAsia" w:hAnsi="Segoe UI" w:cs="Segoe UI"/>
          <w:color w:val="0F4761" w:themeColor="accent1" w:themeShade="BF"/>
          <w:sz w:val="26"/>
          <w:szCs w:val="26"/>
        </w:rPr>
        <w:t xml:space="preserve">by </w:t>
      </w:r>
      <w:bookmarkEnd w:id="70"/>
      <w:r w:rsidRPr="002418CF">
        <w:rPr>
          <w:rFonts w:ascii="Segoe UI" w:eastAsiaTheme="majorEastAsia" w:hAnsi="Segoe UI" w:cs="Segoe UI"/>
          <w:color w:val="0F4761" w:themeColor="accent1" w:themeShade="BF"/>
          <w:sz w:val="26"/>
          <w:szCs w:val="26"/>
        </w:rPr>
        <w:t>2039</w:t>
      </w:r>
      <w:bookmarkEnd w:id="71"/>
      <w:bookmarkEnd w:id="72"/>
    </w:p>
    <w:p w14:paraId="042E911C" w14:textId="414806EC" w:rsidR="001135F3" w:rsidRPr="002418CF" w:rsidRDefault="001135F3" w:rsidP="001135F3">
      <w:pPr>
        <w:pStyle w:val="Numberedpara1202"/>
      </w:pPr>
      <w:r w:rsidRPr="002418CF">
        <w:t xml:space="preserve">The estimate of need for specialist/supported accommodation for people with learning disability and/or people with learning disability who are Autistic </w:t>
      </w:r>
      <w:r w:rsidR="00406217">
        <w:t xml:space="preserve">who draw on adult social care </w:t>
      </w:r>
      <w:r w:rsidRPr="002418CF">
        <w:t xml:space="preserve">from </w:t>
      </w:r>
      <w:r w:rsidR="000717DD">
        <w:t>Essex County Council</w:t>
      </w:r>
      <w:r w:rsidRPr="002418CF">
        <w:t xml:space="preserve"> is based on the following approach. </w:t>
      </w:r>
    </w:p>
    <w:p w14:paraId="09819C9E" w14:textId="77777777" w:rsidR="001135F3" w:rsidRPr="002418CF" w:rsidRDefault="001135F3" w:rsidP="001135F3">
      <w:pPr>
        <w:pStyle w:val="Numberedpara1202"/>
      </w:pPr>
      <w:r w:rsidRPr="002418CF">
        <w:t xml:space="preserve">Projections in relation to population growth and specialist and supported accommodation need are based on the following assumptions and considerations: </w:t>
      </w:r>
    </w:p>
    <w:p w14:paraId="4C620AC7" w14:textId="4FC1B00C" w:rsidR="001135F3" w:rsidRPr="002418CF" w:rsidRDefault="001135F3" w:rsidP="00A14C3F">
      <w:pPr>
        <w:pStyle w:val="Bulletpt"/>
        <w:numPr>
          <w:ilvl w:val="0"/>
          <w:numId w:val="3"/>
        </w:numPr>
        <w:ind w:left="1080"/>
      </w:pPr>
      <w:r w:rsidRPr="002418CF">
        <w:t xml:space="preserve">There are 3,852 people with learning disability and/or people with learning disability who are Autistic aged 18+ years </w:t>
      </w:r>
      <w:r w:rsidR="00406217">
        <w:t xml:space="preserve">who draw on adult social care </w:t>
      </w:r>
      <w:r w:rsidRPr="002418CF">
        <w:t xml:space="preserve">support from </w:t>
      </w:r>
      <w:r w:rsidR="000717DD">
        <w:t>Essex County Council</w:t>
      </w:r>
      <w:r w:rsidRPr="002418CF">
        <w:t xml:space="preserve"> (2024/25)</w:t>
      </w:r>
    </w:p>
    <w:p w14:paraId="684442AA" w14:textId="0101C885" w:rsidR="001135F3" w:rsidRPr="002418CF" w:rsidRDefault="001135F3" w:rsidP="00A14C3F">
      <w:pPr>
        <w:pStyle w:val="Bulletpt"/>
        <w:numPr>
          <w:ilvl w:val="0"/>
          <w:numId w:val="3"/>
        </w:numPr>
        <w:ind w:left="1080"/>
      </w:pPr>
      <w:r w:rsidRPr="002418CF">
        <w:t xml:space="preserve">The population of people with learning disability and/or people with learning disability who are Autistic in Essex changes in line with the average number of deaths per year amongst the population of people with learning disability and/or people with learning disability who are Autistic and the number of 18-year-olds transitioning to eligibility for Adult Social Care with </w:t>
      </w:r>
      <w:r w:rsidR="000717DD">
        <w:t>Essex County Council</w:t>
      </w:r>
    </w:p>
    <w:p w14:paraId="1DBE73D0" w14:textId="28513B91" w:rsidR="001135F3" w:rsidRPr="002418CF" w:rsidRDefault="001135F3" w:rsidP="00A14C3F">
      <w:pPr>
        <w:pStyle w:val="Bulletpt"/>
        <w:numPr>
          <w:ilvl w:val="0"/>
          <w:numId w:val="3"/>
        </w:numPr>
        <w:ind w:left="1080"/>
      </w:pPr>
      <w:r w:rsidRPr="002418CF">
        <w:t>On this basis the population of people with learning disability and/or people with learning disability who are Autistic is projected to increase to 3,996 people by 2029/30; 4,116 people by 2034/35; and 4,236 people by 2039</w:t>
      </w:r>
    </w:p>
    <w:p w14:paraId="2E6DB64D" w14:textId="42348D66" w:rsidR="001135F3" w:rsidRPr="002418CF" w:rsidRDefault="001135F3" w:rsidP="00A14C3F">
      <w:pPr>
        <w:pStyle w:val="Bulletpt"/>
        <w:numPr>
          <w:ilvl w:val="0"/>
          <w:numId w:val="3"/>
        </w:numPr>
        <w:ind w:left="1080"/>
      </w:pPr>
      <w:r w:rsidRPr="002418CF">
        <w:t xml:space="preserve">Based on the trends seen (paragraphs </w:t>
      </w:r>
      <w:r w:rsidR="00924A40">
        <w:fldChar w:fldCharType="begin"/>
      </w:r>
      <w:r w:rsidR="00924A40">
        <w:instrText xml:space="preserve"> REF _Ref199341743 \n \h </w:instrText>
      </w:r>
      <w:r w:rsidR="00924A40">
        <w:fldChar w:fldCharType="separate"/>
      </w:r>
      <w:r w:rsidR="00971C60">
        <w:t>3.22</w:t>
      </w:r>
      <w:r w:rsidR="00924A40">
        <w:fldChar w:fldCharType="end"/>
      </w:r>
      <w:r w:rsidRPr="002418CF">
        <w:t>-</w:t>
      </w:r>
      <w:r w:rsidR="00924A40">
        <w:fldChar w:fldCharType="begin"/>
      </w:r>
      <w:r w:rsidR="00924A40">
        <w:instrText xml:space="preserve"> REF _Ref199341754 \n \h </w:instrText>
      </w:r>
      <w:r w:rsidR="00924A40">
        <w:fldChar w:fldCharType="separate"/>
      </w:r>
      <w:r w:rsidR="00971C60">
        <w:t>3.25</w:t>
      </w:r>
      <w:r w:rsidR="00924A40">
        <w:fldChar w:fldCharType="end"/>
      </w:r>
      <w:r w:rsidRPr="002418CF">
        <w:t>) in the population of people with learning disability and/or people with learning disability who are Autistic from 2020 to 2024 (based on MOSAIC data):</w:t>
      </w:r>
    </w:p>
    <w:p w14:paraId="41F7633E" w14:textId="4F66E10C" w:rsidR="001135F3" w:rsidRPr="002418CF" w:rsidRDefault="001135F3" w:rsidP="000E5D2E">
      <w:pPr>
        <w:pStyle w:val="Bulletpt"/>
        <w:numPr>
          <w:ilvl w:val="0"/>
          <w:numId w:val="18"/>
        </w:numPr>
      </w:pPr>
      <w:r w:rsidRPr="002418CF">
        <w:t>The need for residential care is estimated to decrease by 0.3% per year. It is anticipated to decrease from c.23% of the population living in care homes in 2024 to c.18% by 2039</w:t>
      </w:r>
    </w:p>
    <w:p w14:paraId="4AA70F00" w14:textId="38D46C1E" w:rsidR="001135F3" w:rsidRPr="002418CF" w:rsidRDefault="001135F3" w:rsidP="000E5D2E">
      <w:pPr>
        <w:pStyle w:val="Bulletpt"/>
        <w:numPr>
          <w:ilvl w:val="0"/>
          <w:numId w:val="18"/>
        </w:numPr>
      </w:pPr>
      <w:r w:rsidRPr="002418CF">
        <w:t xml:space="preserve">The percentage of the population living in supported living is estimated to increase by 2.8% per year to c.38% by 2039 due to the increasing overall population, the anticipated reduction in the need for residential care and from people no longer able to live with older and ageing carers </w:t>
      </w:r>
    </w:p>
    <w:p w14:paraId="05F745CD" w14:textId="1E8CDE5B" w:rsidR="001135F3" w:rsidRPr="002418CF" w:rsidRDefault="001135F3" w:rsidP="00A14C3F">
      <w:pPr>
        <w:pStyle w:val="Bulletpt"/>
        <w:numPr>
          <w:ilvl w:val="0"/>
          <w:numId w:val="2"/>
        </w:numPr>
        <w:ind w:left="1134"/>
      </w:pPr>
      <w:bookmarkStart w:id="73" w:name="_Hlk201146184"/>
      <w:r w:rsidRPr="002418CF">
        <w:t xml:space="preserve">Based on discussion with </w:t>
      </w:r>
      <w:r w:rsidR="000717DD">
        <w:t>Essex County Council</w:t>
      </w:r>
      <w:r w:rsidRPr="002418CF">
        <w:t xml:space="preserve"> Officers it is assumed that:</w:t>
      </w:r>
    </w:p>
    <w:p w14:paraId="7A3D71EE" w14:textId="48447DCF" w:rsidR="001135F3" w:rsidRPr="002418CF" w:rsidRDefault="001135F3" w:rsidP="000E5D2E">
      <w:pPr>
        <w:pStyle w:val="Bulletpt"/>
        <w:numPr>
          <w:ilvl w:val="0"/>
          <w:numId w:val="18"/>
        </w:numPr>
      </w:pPr>
      <w:r w:rsidRPr="002418CF">
        <w:t>Living with family/informal carers: based on similar assessments for other local authorities it is assumed that the percentage of people living with family carers, specifically the balance between people living with older carers who may no longer be in a position to provide care/support to their family member and young adults remaining living with family carers, is assumed to decrease by c.10% by 2039</w:t>
      </w:r>
    </w:p>
    <w:bookmarkEnd w:id="73"/>
    <w:p w14:paraId="2248BAF6" w14:textId="069B4FE9" w:rsidR="001135F3" w:rsidRPr="002418CF" w:rsidRDefault="001135F3" w:rsidP="000E5D2E">
      <w:pPr>
        <w:pStyle w:val="Bulletpt"/>
        <w:numPr>
          <w:ilvl w:val="0"/>
          <w:numId w:val="18"/>
        </w:numPr>
      </w:pPr>
      <w:r w:rsidRPr="002418CF">
        <w:t>Need for mainstream housing with a care/support package (such as domiciliary care) is estimated to increase 0.8% per year due to the increase in the overall population of adults with a learning disability</w:t>
      </w:r>
    </w:p>
    <w:p w14:paraId="5B3940D0" w14:textId="64033579" w:rsidR="001135F3" w:rsidRPr="002418CF" w:rsidRDefault="001135F3" w:rsidP="000E5D2E">
      <w:pPr>
        <w:pStyle w:val="Firstbullet"/>
        <w:numPr>
          <w:ilvl w:val="1"/>
          <w:numId w:val="15"/>
        </w:numPr>
        <w:ind w:left="1418"/>
      </w:pPr>
      <w:r w:rsidRPr="002418CF">
        <w:lastRenderedPageBreak/>
        <w:t xml:space="preserve">Based on the proposed Shared Lives recruitment plan by </w:t>
      </w:r>
      <w:r w:rsidR="000717DD">
        <w:t>Essex County Council</w:t>
      </w:r>
      <w:r w:rsidRPr="002418CF">
        <w:t>, it has been proposed to recruit at least 8 new Shared Lives Hosts per year. Currently, there are 44 people using Shared Lives services supported by 61 hosts, resulting in a people-to-host ratio of approximately 0.72. Applying this ratio to the additional 120 hosts expected to be recruited over the next 15 years (2024–2039) results in an increase of approximately 87 people living in Shared Lives. When added to the existing 44 people, the total projected number of people using Shared Lives services by 2039 is estimated to be 131 individuals. This growth has been assumed for Shared Lives over the period to 2039</w:t>
      </w:r>
    </w:p>
    <w:p w14:paraId="3E785669" w14:textId="77777777" w:rsidR="001135F3" w:rsidRPr="002418CF" w:rsidRDefault="001135F3" w:rsidP="001135F3">
      <w:pPr>
        <w:pStyle w:val="Numberedpara1202"/>
      </w:pPr>
      <w:r w:rsidRPr="002418CF">
        <w:t>Additional specialist and supported accommodation requirements to meet projected housing need and changes in the types of specialist/supported accommodation required are based on applying the assumptions above. This is adjusted for identified population change over the period to 2039.</w:t>
      </w:r>
    </w:p>
    <w:p w14:paraId="2997D4BC" w14:textId="32CF0EC7" w:rsidR="001135F3" w:rsidRPr="002418CF" w:rsidRDefault="001135F3" w:rsidP="001135F3">
      <w:pPr>
        <w:pStyle w:val="Numberedpara1202"/>
        <w:sectPr w:rsidR="001135F3" w:rsidRPr="002418CF" w:rsidSect="00C779EB">
          <w:headerReference w:type="default" r:id="rId22"/>
          <w:footerReference w:type="default" r:id="rId23"/>
          <w:footerReference w:type="first" r:id="rId24"/>
          <w:pgSz w:w="11906" w:h="16838" w:code="9"/>
          <w:pgMar w:top="1440" w:right="1440" w:bottom="1440" w:left="1440" w:header="340" w:footer="567" w:gutter="0"/>
          <w:pgNumType w:start="1"/>
          <w:cols w:space="708"/>
          <w:titlePg/>
          <w:docGrid w:linePitch="360"/>
        </w:sectPr>
      </w:pPr>
      <w:r w:rsidRPr="002418CF">
        <w:t xml:space="preserve">The estimated need for specialist and supported accommodation for people with learning disability and/or people with learning disability who are Autistic is shown in </w:t>
      </w:r>
      <w:r w:rsidRPr="002418CF">
        <w:fldChar w:fldCharType="begin"/>
      </w:r>
      <w:r w:rsidRPr="002418CF">
        <w:instrText xml:space="preserve"> REF _Ref189050561 \h </w:instrText>
      </w:r>
      <w:r w:rsidR="002418CF">
        <w:instrText xml:space="preserve"> \* MERGEFORMAT </w:instrText>
      </w:r>
      <w:r w:rsidRPr="002418CF">
        <w:fldChar w:fldCharType="separate"/>
      </w:r>
      <w:r w:rsidR="00971C60" w:rsidRPr="002418CF">
        <w:t xml:space="preserve">Table </w:t>
      </w:r>
      <w:r w:rsidR="00971C60">
        <w:rPr>
          <w:noProof/>
        </w:rPr>
        <w:t>23</w:t>
      </w:r>
      <w:r w:rsidRPr="002418CF">
        <w:fldChar w:fldCharType="end"/>
      </w:r>
      <w:r w:rsidRPr="002418CF">
        <w:t>. This shows the number of additional homes required to meet estimated unmet need by 2029, 2034, and 2039.</w:t>
      </w:r>
    </w:p>
    <w:p w14:paraId="40C8FAED" w14:textId="1C0D04AD" w:rsidR="001135F3" w:rsidRPr="002418CF" w:rsidRDefault="001135F3" w:rsidP="001135F3">
      <w:pPr>
        <w:pStyle w:val="Caption"/>
        <w:rPr>
          <w:rFonts w:cs="Segoe UI"/>
        </w:rPr>
      </w:pPr>
      <w:bookmarkStart w:id="74" w:name="_Ref189050561"/>
      <w:r w:rsidRPr="002418CF">
        <w:rPr>
          <w:rFonts w:cs="Segoe UI"/>
        </w:rPr>
        <w:lastRenderedPageBreak/>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23</w:t>
      </w:r>
      <w:r w:rsidRPr="002418CF">
        <w:rPr>
          <w:rFonts w:cs="Segoe UI"/>
          <w:noProof/>
        </w:rPr>
        <w:fldChar w:fldCharType="end"/>
      </w:r>
      <w:bookmarkEnd w:id="74"/>
      <w:r w:rsidRPr="002418CF">
        <w:rPr>
          <w:rFonts w:cs="Segoe UI"/>
        </w:rPr>
        <w:t xml:space="preserve">. Essex: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2506"/>
        <w:gridCol w:w="1555"/>
        <w:gridCol w:w="1323"/>
        <w:gridCol w:w="1429"/>
        <w:gridCol w:w="1426"/>
        <w:gridCol w:w="1429"/>
        <w:gridCol w:w="1426"/>
        <w:gridCol w:w="1429"/>
        <w:gridCol w:w="1425"/>
      </w:tblGrid>
      <w:tr w:rsidR="000773FA" w:rsidRPr="000167B4" w14:paraId="7DC46E32" w14:textId="77777777" w:rsidTr="000773FA">
        <w:trPr>
          <w:cnfStyle w:val="100000000000" w:firstRow="1" w:lastRow="0" w:firstColumn="0" w:lastColumn="0" w:oddVBand="0" w:evenVBand="0" w:oddHBand="0" w:evenHBand="0" w:firstRowFirstColumn="0" w:firstRowLastColumn="0" w:lastRowFirstColumn="0" w:lastRowLastColumn="0"/>
          <w:trHeight w:val="1240"/>
        </w:trPr>
        <w:tc>
          <w:tcPr>
            <w:cnfStyle w:val="001000000000" w:firstRow="0" w:lastRow="0" w:firstColumn="1" w:lastColumn="0" w:oddVBand="0" w:evenVBand="0" w:oddHBand="0" w:evenHBand="0" w:firstRowFirstColumn="0" w:firstRowLastColumn="0" w:lastRowFirstColumn="0" w:lastRowLastColumn="0"/>
            <w:tcW w:w="898" w:type="pct"/>
            <w:shd w:val="clear" w:color="auto" w:fill="FBCAD0"/>
            <w:noWrap/>
            <w:hideMark/>
          </w:tcPr>
          <w:p w14:paraId="794F2CA3" w14:textId="77777777" w:rsidR="001135F3" w:rsidRPr="000167B4" w:rsidRDefault="001135F3" w:rsidP="000773FA">
            <w:pPr>
              <w:pStyle w:val="Heading1202"/>
              <w:numPr>
                <w:ilvl w:val="0"/>
                <w:numId w:val="0"/>
              </w:numPr>
              <w:spacing w:before="0"/>
              <w:ind w:left="360"/>
              <w:jc w:val="center"/>
              <w:rPr>
                <w:sz w:val="18"/>
                <w:szCs w:val="18"/>
              </w:rPr>
            </w:pPr>
          </w:p>
        </w:tc>
        <w:tc>
          <w:tcPr>
            <w:tcW w:w="557" w:type="pct"/>
            <w:shd w:val="clear" w:color="auto" w:fill="FBCAD0"/>
          </w:tcPr>
          <w:p w14:paraId="6D70618C"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Current provision and population (2024)</w:t>
            </w:r>
          </w:p>
          <w:p w14:paraId="0B5B2D47" w14:textId="77777777" w:rsidR="001135F3" w:rsidRPr="000167B4" w:rsidRDefault="001135F3" w:rsidP="000773FA">
            <w:pPr>
              <w:ind w:firstLine="1191"/>
              <w:cnfStyle w:val="100000000000" w:firstRow="1" w:lastRow="0" w:firstColumn="0" w:lastColumn="0" w:oddVBand="0" w:evenVBand="0" w:oddHBand="0" w:evenHBand="0" w:firstRowFirstColumn="0" w:firstRowLastColumn="0" w:lastRowFirstColumn="0" w:lastRowLastColumn="0"/>
              <w:rPr>
                <w:rFonts w:cs="Segoe UI"/>
                <w:b w:val="0"/>
                <w:sz w:val="18"/>
                <w:szCs w:val="18"/>
              </w:rPr>
            </w:pPr>
          </w:p>
        </w:tc>
        <w:tc>
          <w:tcPr>
            <w:tcW w:w="474" w:type="pct"/>
            <w:shd w:val="clear" w:color="auto" w:fill="FBCAD0"/>
          </w:tcPr>
          <w:p w14:paraId="43E4A22F"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Existing supply of housing &amp; </w:t>
            </w:r>
            <w:proofErr w:type="spellStart"/>
            <w:r w:rsidRPr="000167B4">
              <w:rPr>
                <w:rFonts w:cs="Segoe UI"/>
                <w:color w:val="000000"/>
                <w:sz w:val="18"/>
                <w:szCs w:val="18"/>
              </w:rPr>
              <w:t>accomm</w:t>
            </w:r>
            <w:proofErr w:type="spellEnd"/>
            <w:r w:rsidRPr="000167B4">
              <w:rPr>
                <w:rFonts w:cs="Segoe UI"/>
                <w:color w:val="000000"/>
                <w:sz w:val="18"/>
                <w:szCs w:val="18"/>
              </w:rPr>
              <w:t>. types (%)</w:t>
            </w:r>
          </w:p>
          <w:p w14:paraId="352EB10D" w14:textId="77777777" w:rsidR="001135F3" w:rsidRPr="000167B4" w:rsidRDefault="001135F3" w:rsidP="000773FA">
            <w:pPr>
              <w:ind w:firstLine="1191"/>
              <w:cnfStyle w:val="100000000000" w:firstRow="1" w:lastRow="0" w:firstColumn="0" w:lastColumn="0" w:oddVBand="0" w:evenVBand="0" w:oddHBand="0" w:evenHBand="0" w:firstRowFirstColumn="0" w:firstRowLastColumn="0" w:lastRowFirstColumn="0" w:lastRowLastColumn="0"/>
              <w:rPr>
                <w:rFonts w:cs="Segoe UI"/>
                <w:b w:val="0"/>
                <w:sz w:val="18"/>
                <w:szCs w:val="18"/>
              </w:rPr>
            </w:pPr>
          </w:p>
        </w:tc>
        <w:tc>
          <w:tcPr>
            <w:tcW w:w="512" w:type="pct"/>
            <w:shd w:val="clear" w:color="auto" w:fill="FBCAD0"/>
          </w:tcPr>
          <w:p w14:paraId="5B4B209B"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Adult pop. by 2029 and 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w:t>
            </w:r>
          </w:p>
          <w:p w14:paraId="6C2EAED3" w14:textId="77777777" w:rsidR="001135F3" w:rsidRPr="000167B4" w:rsidRDefault="001135F3" w:rsidP="000773FA">
            <w:pPr>
              <w:ind w:firstLine="1191"/>
              <w:cnfStyle w:val="100000000000" w:firstRow="1" w:lastRow="0" w:firstColumn="0" w:lastColumn="0" w:oddVBand="0" w:evenVBand="0" w:oddHBand="0" w:evenHBand="0" w:firstRowFirstColumn="0" w:firstRowLastColumn="0" w:lastRowFirstColumn="0" w:lastRowLastColumn="0"/>
              <w:rPr>
                <w:rFonts w:cs="Segoe UI"/>
                <w:b w:val="0"/>
                <w:sz w:val="18"/>
                <w:szCs w:val="18"/>
              </w:rPr>
            </w:pPr>
          </w:p>
        </w:tc>
        <w:tc>
          <w:tcPr>
            <w:tcW w:w="511" w:type="pct"/>
            <w:shd w:val="clear" w:color="auto" w:fill="FBCAD0"/>
          </w:tcPr>
          <w:p w14:paraId="55F5D0A8"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 types (%)</w:t>
            </w:r>
          </w:p>
          <w:p w14:paraId="5252AE8C" w14:textId="77777777" w:rsidR="001135F3" w:rsidRPr="000167B4" w:rsidRDefault="001135F3" w:rsidP="000773FA">
            <w:pPr>
              <w:ind w:firstLine="1191"/>
              <w:cnfStyle w:val="100000000000" w:firstRow="1" w:lastRow="0" w:firstColumn="0" w:lastColumn="0" w:oddVBand="0" w:evenVBand="0" w:oddHBand="0" w:evenHBand="0" w:firstRowFirstColumn="0" w:firstRowLastColumn="0" w:lastRowFirstColumn="0" w:lastRowLastColumn="0"/>
              <w:rPr>
                <w:rFonts w:cs="Segoe UI"/>
                <w:b w:val="0"/>
                <w:sz w:val="18"/>
                <w:szCs w:val="18"/>
              </w:rPr>
            </w:pPr>
          </w:p>
        </w:tc>
        <w:tc>
          <w:tcPr>
            <w:tcW w:w="512" w:type="pct"/>
            <w:shd w:val="clear" w:color="auto" w:fill="FBCAD0"/>
          </w:tcPr>
          <w:p w14:paraId="48FF11D1"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Adult pop. by 2034 and 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w:t>
            </w:r>
          </w:p>
          <w:p w14:paraId="7C5B5A69" w14:textId="77777777" w:rsidR="001135F3" w:rsidRPr="000167B4" w:rsidRDefault="001135F3" w:rsidP="000773FA">
            <w:pPr>
              <w:ind w:firstLine="1191"/>
              <w:cnfStyle w:val="100000000000" w:firstRow="1" w:lastRow="0" w:firstColumn="0" w:lastColumn="0" w:oddVBand="0" w:evenVBand="0" w:oddHBand="0" w:evenHBand="0" w:firstRowFirstColumn="0" w:firstRowLastColumn="0" w:lastRowFirstColumn="0" w:lastRowLastColumn="0"/>
              <w:rPr>
                <w:rFonts w:cs="Segoe UI"/>
                <w:b w:val="0"/>
                <w:sz w:val="18"/>
                <w:szCs w:val="18"/>
              </w:rPr>
            </w:pPr>
          </w:p>
        </w:tc>
        <w:tc>
          <w:tcPr>
            <w:tcW w:w="511" w:type="pct"/>
            <w:shd w:val="clear" w:color="auto" w:fill="FBCAD0"/>
          </w:tcPr>
          <w:p w14:paraId="57A86607"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 types (%)</w:t>
            </w:r>
          </w:p>
          <w:p w14:paraId="725F0C5B" w14:textId="77777777" w:rsidR="001135F3" w:rsidRPr="000167B4" w:rsidRDefault="001135F3" w:rsidP="000773FA">
            <w:pPr>
              <w:ind w:firstLine="1191"/>
              <w:cnfStyle w:val="100000000000" w:firstRow="1" w:lastRow="0" w:firstColumn="0" w:lastColumn="0" w:oddVBand="0" w:evenVBand="0" w:oddHBand="0" w:evenHBand="0" w:firstRowFirstColumn="0" w:firstRowLastColumn="0" w:lastRowFirstColumn="0" w:lastRowLastColumn="0"/>
              <w:rPr>
                <w:rFonts w:cs="Segoe UI"/>
                <w:b w:val="0"/>
                <w:sz w:val="18"/>
                <w:szCs w:val="18"/>
              </w:rPr>
            </w:pPr>
          </w:p>
        </w:tc>
        <w:tc>
          <w:tcPr>
            <w:tcW w:w="512" w:type="pct"/>
            <w:shd w:val="clear" w:color="auto" w:fill="FBCAD0"/>
          </w:tcPr>
          <w:p w14:paraId="4369FBE4"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Adult pop. by 2039 and 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w:t>
            </w:r>
          </w:p>
          <w:p w14:paraId="53F124FB" w14:textId="77777777" w:rsidR="001135F3" w:rsidRPr="000167B4" w:rsidRDefault="001135F3" w:rsidP="000773FA">
            <w:pPr>
              <w:ind w:firstLine="1191"/>
              <w:cnfStyle w:val="100000000000" w:firstRow="1" w:lastRow="0" w:firstColumn="0" w:lastColumn="0" w:oddVBand="0" w:evenVBand="0" w:oddHBand="0" w:evenHBand="0" w:firstRowFirstColumn="0" w:firstRowLastColumn="0" w:lastRowFirstColumn="0" w:lastRowLastColumn="0"/>
              <w:rPr>
                <w:rFonts w:cs="Segoe UI"/>
                <w:b w:val="0"/>
                <w:sz w:val="18"/>
                <w:szCs w:val="18"/>
              </w:rPr>
            </w:pPr>
          </w:p>
        </w:tc>
        <w:tc>
          <w:tcPr>
            <w:tcW w:w="511" w:type="pct"/>
            <w:shd w:val="clear" w:color="auto" w:fill="FBCAD0"/>
          </w:tcPr>
          <w:p w14:paraId="65249224"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 types (%)</w:t>
            </w:r>
          </w:p>
          <w:p w14:paraId="47074A91" w14:textId="77777777" w:rsidR="001135F3" w:rsidRPr="000167B4" w:rsidRDefault="001135F3" w:rsidP="000773FA">
            <w:pPr>
              <w:ind w:firstLine="1191"/>
              <w:cnfStyle w:val="100000000000" w:firstRow="1" w:lastRow="0" w:firstColumn="0" w:lastColumn="0" w:oddVBand="0" w:evenVBand="0" w:oddHBand="0" w:evenHBand="0" w:firstRowFirstColumn="0" w:firstRowLastColumn="0" w:lastRowFirstColumn="0" w:lastRowLastColumn="0"/>
              <w:rPr>
                <w:rFonts w:cs="Segoe UI"/>
                <w:b w:val="0"/>
                <w:sz w:val="18"/>
                <w:szCs w:val="18"/>
              </w:rPr>
            </w:pPr>
          </w:p>
        </w:tc>
      </w:tr>
      <w:tr w:rsidR="0050421D" w:rsidRPr="000167B4" w14:paraId="10B58630" w14:textId="77777777">
        <w:trPr>
          <w:trHeight w:val="320"/>
        </w:trPr>
        <w:tc>
          <w:tcPr>
            <w:cnfStyle w:val="001000000000" w:firstRow="0" w:lastRow="0" w:firstColumn="1" w:lastColumn="0" w:oddVBand="0" w:evenVBand="0" w:oddHBand="0" w:evenHBand="0" w:firstRowFirstColumn="0" w:firstRowLastColumn="0" w:lastRowFirstColumn="0" w:lastRowLastColumn="0"/>
            <w:tcW w:w="898" w:type="pct"/>
            <w:noWrap/>
            <w:hideMark/>
          </w:tcPr>
          <w:p w14:paraId="73C465FA" w14:textId="77777777" w:rsidR="001135F3" w:rsidRPr="000167B4" w:rsidRDefault="001135F3">
            <w:pPr>
              <w:rPr>
                <w:rFonts w:cs="Segoe UI"/>
                <w:b w:val="0"/>
                <w:color w:val="000000" w:themeColor="text1"/>
                <w:sz w:val="18"/>
                <w:szCs w:val="18"/>
              </w:rPr>
            </w:pPr>
            <w:r w:rsidRPr="000167B4">
              <w:rPr>
                <w:rFonts w:cs="Segoe UI"/>
                <w:color w:val="000000" w:themeColor="text1"/>
                <w:sz w:val="18"/>
                <w:szCs w:val="18"/>
              </w:rPr>
              <w:t xml:space="preserve">Population </w:t>
            </w:r>
          </w:p>
        </w:tc>
        <w:tc>
          <w:tcPr>
            <w:tcW w:w="557" w:type="pct"/>
            <w:noWrap/>
            <w:vAlign w:val="center"/>
          </w:tcPr>
          <w:p w14:paraId="508924B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3,852</w:t>
            </w:r>
          </w:p>
        </w:tc>
        <w:tc>
          <w:tcPr>
            <w:tcW w:w="474" w:type="pct"/>
            <w:noWrap/>
            <w:vAlign w:val="center"/>
          </w:tcPr>
          <w:p w14:paraId="3852C59E"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c>
          <w:tcPr>
            <w:tcW w:w="512" w:type="pct"/>
            <w:noWrap/>
            <w:vAlign w:val="center"/>
          </w:tcPr>
          <w:p w14:paraId="5A741444"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3,996</w:t>
            </w:r>
          </w:p>
        </w:tc>
        <w:tc>
          <w:tcPr>
            <w:tcW w:w="511" w:type="pct"/>
            <w:noWrap/>
            <w:vAlign w:val="center"/>
          </w:tcPr>
          <w:p w14:paraId="323A54B0"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c>
          <w:tcPr>
            <w:tcW w:w="512" w:type="pct"/>
            <w:noWrap/>
            <w:vAlign w:val="center"/>
          </w:tcPr>
          <w:p w14:paraId="02CFB19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4,116</w:t>
            </w:r>
          </w:p>
        </w:tc>
        <w:tc>
          <w:tcPr>
            <w:tcW w:w="511" w:type="pct"/>
            <w:noWrap/>
            <w:vAlign w:val="center"/>
          </w:tcPr>
          <w:p w14:paraId="74DBC20B"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c>
          <w:tcPr>
            <w:tcW w:w="512" w:type="pct"/>
            <w:noWrap/>
            <w:vAlign w:val="center"/>
          </w:tcPr>
          <w:p w14:paraId="2DB00CF2"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4,236</w:t>
            </w:r>
          </w:p>
        </w:tc>
        <w:tc>
          <w:tcPr>
            <w:tcW w:w="511" w:type="pct"/>
            <w:noWrap/>
            <w:vAlign w:val="center"/>
          </w:tcPr>
          <w:p w14:paraId="55ED6E83"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r>
      <w:tr w:rsidR="0050421D" w:rsidRPr="000167B4" w14:paraId="2F413B48" w14:textId="77777777">
        <w:trPr>
          <w:trHeight w:val="320"/>
        </w:trPr>
        <w:tc>
          <w:tcPr>
            <w:cnfStyle w:val="001000000000" w:firstRow="0" w:lastRow="0" w:firstColumn="1" w:lastColumn="0" w:oddVBand="0" w:evenVBand="0" w:oddHBand="0" w:evenHBand="0" w:firstRowFirstColumn="0" w:firstRowLastColumn="0" w:lastRowFirstColumn="0" w:lastRowLastColumn="0"/>
            <w:tcW w:w="898" w:type="pct"/>
            <w:hideMark/>
          </w:tcPr>
          <w:p w14:paraId="1EE996D0" w14:textId="77777777" w:rsidR="001135F3" w:rsidRPr="000167B4" w:rsidRDefault="001135F3">
            <w:pPr>
              <w:rPr>
                <w:rFonts w:cs="Segoe UI"/>
                <w:b w:val="0"/>
                <w:color w:val="000000" w:themeColor="text1"/>
                <w:sz w:val="18"/>
                <w:szCs w:val="18"/>
              </w:rPr>
            </w:pPr>
            <w:r w:rsidRPr="000167B4">
              <w:rPr>
                <w:rFonts w:cs="Segoe UI"/>
                <w:color w:val="000000" w:themeColor="text1"/>
                <w:sz w:val="18"/>
                <w:szCs w:val="18"/>
              </w:rPr>
              <w:t>Housing &amp; accommodation types</w:t>
            </w:r>
          </w:p>
        </w:tc>
        <w:tc>
          <w:tcPr>
            <w:tcW w:w="557" w:type="pct"/>
            <w:noWrap/>
            <w:vAlign w:val="center"/>
          </w:tcPr>
          <w:p w14:paraId="024B65F5"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c>
          <w:tcPr>
            <w:tcW w:w="474" w:type="pct"/>
            <w:noWrap/>
            <w:vAlign w:val="center"/>
          </w:tcPr>
          <w:p w14:paraId="21932AEB"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2" w:type="pct"/>
            <w:noWrap/>
            <w:vAlign w:val="center"/>
          </w:tcPr>
          <w:p w14:paraId="25E234B8"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1" w:type="pct"/>
            <w:noWrap/>
            <w:vAlign w:val="center"/>
          </w:tcPr>
          <w:p w14:paraId="720D3BED"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2" w:type="pct"/>
            <w:noWrap/>
            <w:vAlign w:val="center"/>
          </w:tcPr>
          <w:p w14:paraId="00C0DF13"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1" w:type="pct"/>
            <w:noWrap/>
            <w:vAlign w:val="center"/>
          </w:tcPr>
          <w:p w14:paraId="023A85A4"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2" w:type="pct"/>
            <w:noWrap/>
            <w:vAlign w:val="center"/>
          </w:tcPr>
          <w:p w14:paraId="1A259EBA"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1" w:type="pct"/>
            <w:noWrap/>
            <w:vAlign w:val="center"/>
          </w:tcPr>
          <w:p w14:paraId="304702C0"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r>
      <w:tr w:rsidR="0050421D" w:rsidRPr="000167B4" w14:paraId="2918BF2C" w14:textId="77777777">
        <w:trPr>
          <w:trHeight w:val="320"/>
        </w:trPr>
        <w:tc>
          <w:tcPr>
            <w:cnfStyle w:val="001000000000" w:firstRow="0" w:lastRow="0" w:firstColumn="1" w:lastColumn="0" w:oddVBand="0" w:evenVBand="0" w:oddHBand="0" w:evenHBand="0" w:firstRowFirstColumn="0" w:firstRowLastColumn="0" w:lastRowFirstColumn="0" w:lastRowLastColumn="0"/>
            <w:tcW w:w="898" w:type="pct"/>
            <w:hideMark/>
          </w:tcPr>
          <w:p w14:paraId="748C0BD6" w14:textId="77777777" w:rsidR="001135F3" w:rsidRPr="000167B4" w:rsidRDefault="001135F3">
            <w:pPr>
              <w:rPr>
                <w:rFonts w:cs="Segoe UI"/>
                <w:b w:val="0"/>
                <w:color w:val="000000" w:themeColor="text1"/>
                <w:sz w:val="18"/>
                <w:szCs w:val="18"/>
              </w:rPr>
            </w:pPr>
            <w:r w:rsidRPr="000167B4">
              <w:rPr>
                <w:rFonts w:cs="Segoe UI"/>
                <w:b w:val="0"/>
                <w:color w:val="000000" w:themeColor="text1"/>
                <w:sz w:val="18"/>
                <w:szCs w:val="18"/>
              </w:rPr>
              <w:t>Residential/nursing care</w:t>
            </w:r>
          </w:p>
        </w:tc>
        <w:tc>
          <w:tcPr>
            <w:tcW w:w="557" w:type="pct"/>
            <w:noWrap/>
            <w:vAlign w:val="center"/>
          </w:tcPr>
          <w:p w14:paraId="3BAF0EA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886</w:t>
            </w:r>
          </w:p>
        </w:tc>
        <w:tc>
          <w:tcPr>
            <w:tcW w:w="474" w:type="pct"/>
            <w:noWrap/>
            <w:vAlign w:val="center"/>
          </w:tcPr>
          <w:p w14:paraId="45D239A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23%</w:t>
            </w:r>
          </w:p>
        </w:tc>
        <w:tc>
          <w:tcPr>
            <w:tcW w:w="512" w:type="pct"/>
            <w:noWrap/>
            <w:vAlign w:val="center"/>
          </w:tcPr>
          <w:p w14:paraId="2CFA3706"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877</w:t>
            </w:r>
          </w:p>
        </w:tc>
        <w:tc>
          <w:tcPr>
            <w:tcW w:w="511" w:type="pct"/>
            <w:noWrap/>
            <w:vAlign w:val="center"/>
          </w:tcPr>
          <w:p w14:paraId="161DB0FB"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22%</w:t>
            </w:r>
          </w:p>
        </w:tc>
        <w:tc>
          <w:tcPr>
            <w:tcW w:w="512" w:type="pct"/>
            <w:noWrap/>
            <w:vAlign w:val="center"/>
          </w:tcPr>
          <w:p w14:paraId="0C1B51D2"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860</w:t>
            </w:r>
          </w:p>
        </w:tc>
        <w:tc>
          <w:tcPr>
            <w:tcW w:w="511" w:type="pct"/>
            <w:noWrap/>
            <w:vAlign w:val="center"/>
          </w:tcPr>
          <w:p w14:paraId="0F1EA774"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21%</w:t>
            </w:r>
          </w:p>
        </w:tc>
        <w:tc>
          <w:tcPr>
            <w:tcW w:w="512" w:type="pct"/>
            <w:noWrap/>
            <w:vAlign w:val="center"/>
          </w:tcPr>
          <w:p w14:paraId="260ACF8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841</w:t>
            </w:r>
          </w:p>
        </w:tc>
        <w:tc>
          <w:tcPr>
            <w:tcW w:w="511" w:type="pct"/>
            <w:noWrap/>
            <w:vAlign w:val="center"/>
          </w:tcPr>
          <w:p w14:paraId="07C8455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20%</w:t>
            </w:r>
          </w:p>
        </w:tc>
      </w:tr>
      <w:tr w:rsidR="0050421D" w:rsidRPr="000167B4" w14:paraId="1844DA11" w14:textId="77777777">
        <w:trPr>
          <w:trHeight w:val="320"/>
        </w:trPr>
        <w:tc>
          <w:tcPr>
            <w:cnfStyle w:val="001000000000" w:firstRow="0" w:lastRow="0" w:firstColumn="1" w:lastColumn="0" w:oddVBand="0" w:evenVBand="0" w:oddHBand="0" w:evenHBand="0" w:firstRowFirstColumn="0" w:firstRowLastColumn="0" w:lastRowFirstColumn="0" w:lastRowLastColumn="0"/>
            <w:tcW w:w="898" w:type="pct"/>
            <w:hideMark/>
          </w:tcPr>
          <w:p w14:paraId="356AC70A" w14:textId="77777777" w:rsidR="001135F3" w:rsidRPr="000167B4" w:rsidRDefault="001135F3">
            <w:pPr>
              <w:rPr>
                <w:rFonts w:cs="Segoe UI"/>
                <w:b w:val="0"/>
                <w:color w:val="000000" w:themeColor="text1"/>
                <w:sz w:val="18"/>
                <w:szCs w:val="18"/>
              </w:rPr>
            </w:pPr>
            <w:r w:rsidRPr="000167B4">
              <w:rPr>
                <w:rFonts w:cs="Segoe UI"/>
                <w:b w:val="0"/>
                <w:color w:val="000000" w:themeColor="text1"/>
                <w:sz w:val="18"/>
                <w:szCs w:val="18"/>
              </w:rPr>
              <w:t>Shared Lives (adult placement)</w:t>
            </w:r>
          </w:p>
        </w:tc>
        <w:tc>
          <w:tcPr>
            <w:tcW w:w="557" w:type="pct"/>
            <w:noWrap/>
            <w:vAlign w:val="center"/>
          </w:tcPr>
          <w:p w14:paraId="5C628C1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44</w:t>
            </w:r>
          </w:p>
        </w:tc>
        <w:tc>
          <w:tcPr>
            <w:tcW w:w="474" w:type="pct"/>
            <w:noWrap/>
            <w:vAlign w:val="center"/>
          </w:tcPr>
          <w:p w14:paraId="4BA651A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1%</w:t>
            </w:r>
          </w:p>
        </w:tc>
        <w:tc>
          <w:tcPr>
            <w:tcW w:w="512" w:type="pct"/>
            <w:noWrap/>
            <w:vAlign w:val="center"/>
          </w:tcPr>
          <w:p w14:paraId="4697966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71</w:t>
            </w:r>
          </w:p>
        </w:tc>
        <w:tc>
          <w:tcPr>
            <w:tcW w:w="511" w:type="pct"/>
            <w:noWrap/>
            <w:vAlign w:val="center"/>
          </w:tcPr>
          <w:p w14:paraId="4072281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w:t>
            </w:r>
          </w:p>
        </w:tc>
        <w:tc>
          <w:tcPr>
            <w:tcW w:w="512" w:type="pct"/>
            <w:noWrap/>
            <w:vAlign w:val="center"/>
          </w:tcPr>
          <w:p w14:paraId="7677D98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100</w:t>
            </w:r>
          </w:p>
        </w:tc>
        <w:tc>
          <w:tcPr>
            <w:tcW w:w="511" w:type="pct"/>
            <w:noWrap/>
            <w:vAlign w:val="center"/>
          </w:tcPr>
          <w:p w14:paraId="6EE2246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w:t>
            </w:r>
          </w:p>
        </w:tc>
        <w:tc>
          <w:tcPr>
            <w:tcW w:w="512" w:type="pct"/>
            <w:noWrap/>
            <w:vAlign w:val="center"/>
          </w:tcPr>
          <w:p w14:paraId="749C75E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131</w:t>
            </w:r>
          </w:p>
        </w:tc>
        <w:tc>
          <w:tcPr>
            <w:tcW w:w="511" w:type="pct"/>
            <w:noWrap/>
            <w:vAlign w:val="center"/>
          </w:tcPr>
          <w:p w14:paraId="31655A4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3%</w:t>
            </w:r>
          </w:p>
        </w:tc>
      </w:tr>
      <w:tr w:rsidR="0050421D" w:rsidRPr="000167B4" w14:paraId="2DCCB069" w14:textId="77777777">
        <w:trPr>
          <w:trHeight w:val="450"/>
        </w:trPr>
        <w:tc>
          <w:tcPr>
            <w:cnfStyle w:val="001000000000" w:firstRow="0" w:lastRow="0" w:firstColumn="1" w:lastColumn="0" w:oddVBand="0" w:evenVBand="0" w:oddHBand="0" w:evenHBand="0" w:firstRowFirstColumn="0" w:firstRowLastColumn="0" w:lastRowFirstColumn="0" w:lastRowLastColumn="0"/>
            <w:tcW w:w="898" w:type="pct"/>
            <w:hideMark/>
          </w:tcPr>
          <w:p w14:paraId="246E7F37" w14:textId="77777777" w:rsidR="001135F3" w:rsidRPr="000167B4" w:rsidRDefault="001135F3">
            <w:pPr>
              <w:rPr>
                <w:rFonts w:cs="Segoe UI"/>
                <w:b w:val="0"/>
                <w:color w:val="000000" w:themeColor="text1"/>
                <w:sz w:val="18"/>
                <w:szCs w:val="18"/>
              </w:rPr>
            </w:pPr>
            <w:r w:rsidRPr="000167B4">
              <w:rPr>
                <w:rFonts w:eastAsia="Times New Roman" w:cs="Segoe UI"/>
                <w:b w:val="0"/>
                <w:color w:val="000000"/>
                <w:sz w:val="18"/>
                <w:szCs w:val="18"/>
              </w:rPr>
              <w:t>Supported living</w:t>
            </w:r>
          </w:p>
        </w:tc>
        <w:tc>
          <w:tcPr>
            <w:tcW w:w="557" w:type="pct"/>
            <w:noWrap/>
            <w:vAlign w:val="center"/>
          </w:tcPr>
          <w:p w14:paraId="3E132DE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1,094</w:t>
            </w:r>
          </w:p>
        </w:tc>
        <w:tc>
          <w:tcPr>
            <w:tcW w:w="474" w:type="pct"/>
            <w:noWrap/>
            <w:vAlign w:val="center"/>
          </w:tcPr>
          <w:p w14:paraId="00D5F236"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28%</w:t>
            </w:r>
          </w:p>
        </w:tc>
        <w:tc>
          <w:tcPr>
            <w:tcW w:w="512" w:type="pct"/>
            <w:noWrap/>
            <w:vAlign w:val="center"/>
          </w:tcPr>
          <w:p w14:paraId="2AB9A090"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1,201</w:t>
            </w:r>
          </w:p>
        </w:tc>
        <w:tc>
          <w:tcPr>
            <w:tcW w:w="511" w:type="pct"/>
            <w:noWrap/>
            <w:vAlign w:val="center"/>
          </w:tcPr>
          <w:p w14:paraId="2E518ED4"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30%</w:t>
            </w:r>
          </w:p>
        </w:tc>
        <w:tc>
          <w:tcPr>
            <w:tcW w:w="512" w:type="pct"/>
            <w:noWrap/>
            <w:vAlign w:val="center"/>
          </w:tcPr>
          <w:p w14:paraId="09E12A2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1,305</w:t>
            </w:r>
          </w:p>
        </w:tc>
        <w:tc>
          <w:tcPr>
            <w:tcW w:w="511" w:type="pct"/>
            <w:noWrap/>
            <w:vAlign w:val="center"/>
          </w:tcPr>
          <w:p w14:paraId="1E1BE9A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32%</w:t>
            </w:r>
          </w:p>
        </w:tc>
        <w:tc>
          <w:tcPr>
            <w:tcW w:w="512" w:type="pct"/>
            <w:noWrap/>
            <w:vAlign w:val="center"/>
          </w:tcPr>
          <w:p w14:paraId="2FDFCA68"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1,413</w:t>
            </w:r>
          </w:p>
        </w:tc>
        <w:tc>
          <w:tcPr>
            <w:tcW w:w="511" w:type="pct"/>
            <w:noWrap/>
            <w:vAlign w:val="center"/>
          </w:tcPr>
          <w:p w14:paraId="3764B6F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33%</w:t>
            </w:r>
          </w:p>
        </w:tc>
      </w:tr>
      <w:tr w:rsidR="0050421D" w:rsidRPr="000167B4" w14:paraId="664E9647" w14:textId="77777777">
        <w:trPr>
          <w:trHeight w:val="320"/>
        </w:trPr>
        <w:tc>
          <w:tcPr>
            <w:cnfStyle w:val="001000000000" w:firstRow="0" w:lastRow="0" w:firstColumn="1" w:lastColumn="0" w:oddVBand="0" w:evenVBand="0" w:oddHBand="0" w:evenHBand="0" w:firstRowFirstColumn="0" w:firstRowLastColumn="0" w:lastRowFirstColumn="0" w:lastRowLastColumn="0"/>
            <w:tcW w:w="898" w:type="pct"/>
            <w:hideMark/>
          </w:tcPr>
          <w:p w14:paraId="2098799F" w14:textId="77777777" w:rsidR="001135F3" w:rsidRPr="000167B4" w:rsidRDefault="001135F3">
            <w:pPr>
              <w:rPr>
                <w:rFonts w:cs="Segoe UI"/>
                <w:b w:val="0"/>
                <w:color w:val="000000" w:themeColor="text1"/>
                <w:sz w:val="18"/>
                <w:szCs w:val="18"/>
              </w:rPr>
            </w:pPr>
            <w:r w:rsidRPr="000167B4">
              <w:rPr>
                <w:rFonts w:cs="Segoe UI"/>
                <w:b w:val="0"/>
                <w:color w:val="000000" w:themeColor="text1"/>
                <w:sz w:val="18"/>
                <w:szCs w:val="18"/>
              </w:rPr>
              <w:t xml:space="preserve">Living with family / friends </w:t>
            </w:r>
          </w:p>
        </w:tc>
        <w:tc>
          <w:tcPr>
            <w:tcW w:w="557" w:type="pct"/>
            <w:noWrap/>
            <w:vAlign w:val="center"/>
          </w:tcPr>
          <w:p w14:paraId="147E9B8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877</w:t>
            </w:r>
          </w:p>
        </w:tc>
        <w:tc>
          <w:tcPr>
            <w:tcW w:w="474" w:type="pct"/>
            <w:noWrap/>
            <w:vAlign w:val="center"/>
          </w:tcPr>
          <w:p w14:paraId="58228BC6"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23%</w:t>
            </w:r>
          </w:p>
        </w:tc>
        <w:tc>
          <w:tcPr>
            <w:tcW w:w="512" w:type="pct"/>
            <w:noWrap/>
            <w:vAlign w:val="center"/>
          </w:tcPr>
          <w:p w14:paraId="4059081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855</w:t>
            </w:r>
          </w:p>
        </w:tc>
        <w:tc>
          <w:tcPr>
            <w:tcW w:w="511" w:type="pct"/>
            <w:noWrap/>
            <w:vAlign w:val="center"/>
          </w:tcPr>
          <w:p w14:paraId="3297458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21%</w:t>
            </w:r>
          </w:p>
        </w:tc>
        <w:tc>
          <w:tcPr>
            <w:tcW w:w="512" w:type="pct"/>
            <w:noWrap/>
            <w:vAlign w:val="center"/>
          </w:tcPr>
          <w:p w14:paraId="7053EFB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824</w:t>
            </w:r>
          </w:p>
        </w:tc>
        <w:tc>
          <w:tcPr>
            <w:tcW w:w="511" w:type="pct"/>
            <w:noWrap/>
            <w:vAlign w:val="center"/>
          </w:tcPr>
          <w:p w14:paraId="5F21045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20%</w:t>
            </w:r>
          </w:p>
        </w:tc>
        <w:tc>
          <w:tcPr>
            <w:tcW w:w="512" w:type="pct"/>
            <w:noWrap/>
            <w:vAlign w:val="center"/>
          </w:tcPr>
          <w:p w14:paraId="10B17AC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790</w:t>
            </w:r>
          </w:p>
        </w:tc>
        <w:tc>
          <w:tcPr>
            <w:tcW w:w="511" w:type="pct"/>
            <w:noWrap/>
            <w:vAlign w:val="center"/>
          </w:tcPr>
          <w:p w14:paraId="03BF8B4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19%</w:t>
            </w:r>
          </w:p>
        </w:tc>
      </w:tr>
      <w:tr w:rsidR="0050421D" w:rsidRPr="000167B4" w14:paraId="285FD7B5" w14:textId="77777777">
        <w:trPr>
          <w:trHeight w:val="320"/>
        </w:trPr>
        <w:tc>
          <w:tcPr>
            <w:cnfStyle w:val="001000000000" w:firstRow="0" w:lastRow="0" w:firstColumn="1" w:lastColumn="0" w:oddVBand="0" w:evenVBand="0" w:oddHBand="0" w:evenHBand="0" w:firstRowFirstColumn="0" w:firstRowLastColumn="0" w:lastRowFirstColumn="0" w:lastRowLastColumn="0"/>
            <w:tcW w:w="898" w:type="pct"/>
            <w:hideMark/>
          </w:tcPr>
          <w:p w14:paraId="6FE8152E" w14:textId="77777777" w:rsidR="001135F3" w:rsidRPr="000167B4" w:rsidRDefault="001135F3">
            <w:pPr>
              <w:rPr>
                <w:rFonts w:cs="Segoe UI"/>
                <w:b w:val="0"/>
                <w:color w:val="000000" w:themeColor="text1"/>
                <w:sz w:val="18"/>
                <w:szCs w:val="18"/>
              </w:rPr>
            </w:pPr>
            <w:r w:rsidRPr="000167B4">
              <w:rPr>
                <w:rFonts w:cs="Segoe UI"/>
                <w:b w:val="0"/>
                <w:color w:val="000000" w:themeColor="text1"/>
                <w:sz w:val="18"/>
                <w:szCs w:val="18"/>
              </w:rPr>
              <w:t xml:space="preserve">Mainstream housing </w:t>
            </w:r>
          </w:p>
        </w:tc>
        <w:tc>
          <w:tcPr>
            <w:tcW w:w="557" w:type="pct"/>
            <w:noWrap/>
            <w:vAlign w:val="center"/>
          </w:tcPr>
          <w:p w14:paraId="35817B6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951</w:t>
            </w:r>
          </w:p>
        </w:tc>
        <w:tc>
          <w:tcPr>
            <w:tcW w:w="474" w:type="pct"/>
            <w:noWrap/>
            <w:vAlign w:val="center"/>
          </w:tcPr>
          <w:p w14:paraId="4368C5D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25%</w:t>
            </w:r>
          </w:p>
        </w:tc>
        <w:tc>
          <w:tcPr>
            <w:tcW w:w="512" w:type="pct"/>
            <w:noWrap/>
            <w:vAlign w:val="center"/>
          </w:tcPr>
          <w:p w14:paraId="257B6AC8"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991</w:t>
            </w:r>
          </w:p>
        </w:tc>
        <w:tc>
          <w:tcPr>
            <w:tcW w:w="511" w:type="pct"/>
            <w:noWrap/>
            <w:vAlign w:val="center"/>
          </w:tcPr>
          <w:p w14:paraId="0ABC36A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25%</w:t>
            </w:r>
          </w:p>
        </w:tc>
        <w:tc>
          <w:tcPr>
            <w:tcW w:w="512" w:type="pct"/>
            <w:noWrap/>
            <w:vAlign w:val="center"/>
          </w:tcPr>
          <w:p w14:paraId="718A514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1,026</w:t>
            </w:r>
          </w:p>
        </w:tc>
        <w:tc>
          <w:tcPr>
            <w:tcW w:w="511" w:type="pct"/>
            <w:noWrap/>
            <w:vAlign w:val="center"/>
          </w:tcPr>
          <w:p w14:paraId="625D071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25%</w:t>
            </w:r>
          </w:p>
        </w:tc>
        <w:tc>
          <w:tcPr>
            <w:tcW w:w="512" w:type="pct"/>
            <w:noWrap/>
            <w:vAlign w:val="center"/>
          </w:tcPr>
          <w:p w14:paraId="25E6697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r w:rsidRPr="000167B4">
              <w:rPr>
                <w:rFonts w:cs="Segoe UI"/>
                <w:color w:val="000000"/>
                <w:sz w:val="18"/>
                <w:szCs w:val="18"/>
              </w:rPr>
              <w:t>1,061</w:t>
            </w:r>
          </w:p>
        </w:tc>
        <w:tc>
          <w:tcPr>
            <w:tcW w:w="511" w:type="pct"/>
            <w:noWrap/>
            <w:vAlign w:val="center"/>
          </w:tcPr>
          <w:p w14:paraId="13686E6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i/>
                <w:sz w:val="18"/>
                <w:szCs w:val="18"/>
              </w:rPr>
            </w:pPr>
            <w:r w:rsidRPr="000167B4">
              <w:rPr>
                <w:rFonts w:cs="Segoe UI"/>
                <w:color w:val="000000"/>
                <w:sz w:val="18"/>
                <w:szCs w:val="18"/>
              </w:rPr>
              <w:t>25%</w:t>
            </w:r>
          </w:p>
        </w:tc>
      </w:tr>
      <w:tr w:rsidR="0050421D" w:rsidRPr="000167B4" w14:paraId="31361158" w14:textId="77777777">
        <w:trPr>
          <w:trHeight w:val="320"/>
        </w:trPr>
        <w:tc>
          <w:tcPr>
            <w:cnfStyle w:val="001000000000" w:firstRow="0" w:lastRow="0" w:firstColumn="1" w:lastColumn="0" w:oddVBand="0" w:evenVBand="0" w:oddHBand="0" w:evenHBand="0" w:firstRowFirstColumn="0" w:firstRowLastColumn="0" w:lastRowFirstColumn="0" w:lastRowLastColumn="0"/>
            <w:tcW w:w="898" w:type="pct"/>
            <w:hideMark/>
          </w:tcPr>
          <w:p w14:paraId="7FE30B60" w14:textId="77777777" w:rsidR="001135F3" w:rsidRPr="000167B4" w:rsidRDefault="001135F3">
            <w:pPr>
              <w:rPr>
                <w:rFonts w:cs="Segoe UI"/>
                <w:b w:val="0"/>
                <w:color w:val="000000" w:themeColor="text1"/>
                <w:sz w:val="18"/>
                <w:szCs w:val="18"/>
              </w:rPr>
            </w:pPr>
            <w:r w:rsidRPr="000167B4">
              <w:rPr>
                <w:rFonts w:cs="Segoe UI"/>
                <w:color w:val="000000" w:themeColor="text1"/>
                <w:sz w:val="18"/>
                <w:szCs w:val="18"/>
              </w:rPr>
              <w:t>Totals</w:t>
            </w:r>
          </w:p>
        </w:tc>
        <w:tc>
          <w:tcPr>
            <w:tcW w:w="557" w:type="pct"/>
            <w:noWrap/>
            <w:vAlign w:val="center"/>
          </w:tcPr>
          <w:p w14:paraId="44384CC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3,852</w:t>
            </w:r>
          </w:p>
        </w:tc>
        <w:tc>
          <w:tcPr>
            <w:tcW w:w="474" w:type="pct"/>
            <w:noWrap/>
            <w:vAlign w:val="center"/>
          </w:tcPr>
          <w:p w14:paraId="3EE70FB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i/>
                <w:sz w:val="18"/>
                <w:szCs w:val="18"/>
              </w:rPr>
            </w:pPr>
            <w:r w:rsidRPr="000167B4">
              <w:rPr>
                <w:rFonts w:cs="Segoe UI"/>
                <w:b/>
                <w:color w:val="000000"/>
                <w:sz w:val="18"/>
                <w:szCs w:val="18"/>
              </w:rPr>
              <w:t>100%</w:t>
            </w:r>
          </w:p>
        </w:tc>
        <w:tc>
          <w:tcPr>
            <w:tcW w:w="512" w:type="pct"/>
            <w:noWrap/>
            <w:vAlign w:val="center"/>
          </w:tcPr>
          <w:p w14:paraId="4153B980"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3,996</w:t>
            </w:r>
          </w:p>
        </w:tc>
        <w:tc>
          <w:tcPr>
            <w:tcW w:w="511" w:type="pct"/>
            <w:noWrap/>
            <w:vAlign w:val="center"/>
          </w:tcPr>
          <w:p w14:paraId="4400364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i/>
                <w:sz w:val="18"/>
                <w:szCs w:val="18"/>
              </w:rPr>
            </w:pPr>
            <w:r w:rsidRPr="000167B4">
              <w:rPr>
                <w:rFonts w:cs="Segoe UI"/>
                <w:b/>
                <w:color w:val="000000"/>
                <w:sz w:val="18"/>
                <w:szCs w:val="18"/>
              </w:rPr>
              <w:t>100%</w:t>
            </w:r>
          </w:p>
        </w:tc>
        <w:tc>
          <w:tcPr>
            <w:tcW w:w="512" w:type="pct"/>
            <w:noWrap/>
            <w:vAlign w:val="center"/>
          </w:tcPr>
          <w:p w14:paraId="572FD06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4,116</w:t>
            </w:r>
          </w:p>
        </w:tc>
        <w:tc>
          <w:tcPr>
            <w:tcW w:w="511" w:type="pct"/>
            <w:noWrap/>
            <w:vAlign w:val="center"/>
          </w:tcPr>
          <w:p w14:paraId="605C0F7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i/>
                <w:sz w:val="18"/>
                <w:szCs w:val="18"/>
              </w:rPr>
            </w:pPr>
            <w:r w:rsidRPr="000167B4">
              <w:rPr>
                <w:rFonts w:cs="Segoe UI"/>
                <w:b/>
                <w:color w:val="000000"/>
                <w:sz w:val="18"/>
                <w:szCs w:val="18"/>
              </w:rPr>
              <w:t>100%</w:t>
            </w:r>
          </w:p>
        </w:tc>
        <w:tc>
          <w:tcPr>
            <w:tcW w:w="512" w:type="pct"/>
            <w:noWrap/>
            <w:vAlign w:val="center"/>
          </w:tcPr>
          <w:p w14:paraId="46C9F33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4,236</w:t>
            </w:r>
          </w:p>
        </w:tc>
        <w:tc>
          <w:tcPr>
            <w:tcW w:w="511" w:type="pct"/>
            <w:noWrap/>
            <w:vAlign w:val="center"/>
          </w:tcPr>
          <w:p w14:paraId="4C854F0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i/>
                <w:sz w:val="18"/>
                <w:szCs w:val="18"/>
              </w:rPr>
            </w:pPr>
            <w:r w:rsidRPr="000167B4">
              <w:rPr>
                <w:rFonts w:cs="Segoe UI"/>
                <w:b/>
                <w:color w:val="000000"/>
                <w:sz w:val="18"/>
                <w:szCs w:val="18"/>
              </w:rPr>
              <w:t>100%</w:t>
            </w:r>
          </w:p>
        </w:tc>
      </w:tr>
      <w:tr w:rsidR="0050421D" w:rsidRPr="000167B4" w14:paraId="03E05B2E" w14:textId="77777777">
        <w:trPr>
          <w:trHeight w:val="643"/>
        </w:trPr>
        <w:tc>
          <w:tcPr>
            <w:cnfStyle w:val="001000000000" w:firstRow="0" w:lastRow="0" w:firstColumn="1" w:lastColumn="0" w:oddVBand="0" w:evenVBand="0" w:oddHBand="0" w:evenHBand="0" w:firstRowFirstColumn="0" w:firstRowLastColumn="0" w:lastRowFirstColumn="0" w:lastRowLastColumn="0"/>
            <w:tcW w:w="898" w:type="pct"/>
            <w:hideMark/>
          </w:tcPr>
          <w:p w14:paraId="0244273A" w14:textId="77777777" w:rsidR="001135F3" w:rsidRPr="000167B4" w:rsidRDefault="001135F3">
            <w:pPr>
              <w:rPr>
                <w:rFonts w:cs="Segoe UI"/>
                <w:b w:val="0"/>
                <w:color w:val="000000" w:themeColor="text1"/>
                <w:sz w:val="18"/>
                <w:szCs w:val="18"/>
              </w:rPr>
            </w:pPr>
            <w:r w:rsidRPr="000167B4">
              <w:rPr>
                <w:rFonts w:cs="Segoe UI"/>
                <w:color w:val="000000" w:themeColor="text1"/>
                <w:sz w:val="18"/>
                <w:szCs w:val="18"/>
              </w:rPr>
              <w:t>Total additional specialist/supported accommodation requirements</w:t>
            </w:r>
          </w:p>
        </w:tc>
        <w:tc>
          <w:tcPr>
            <w:tcW w:w="557" w:type="pct"/>
            <w:noWrap/>
            <w:vAlign w:val="center"/>
          </w:tcPr>
          <w:p w14:paraId="0BA18FC6"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474" w:type="pct"/>
            <w:noWrap/>
            <w:vAlign w:val="center"/>
          </w:tcPr>
          <w:p w14:paraId="50155F25"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2" w:type="pct"/>
            <w:noWrap/>
            <w:vAlign w:val="center"/>
          </w:tcPr>
          <w:p w14:paraId="5EEFF276"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134</w:t>
            </w:r>
          </w:p>
        </w:tc>
        <w:tc>
          <w:tcPr>
            <w:tcW w:w="511" w:type="pct"/>
            <w:noWrap/>
            <w:vAlign w:val="center"/>
          </w:tcPr>
          <w:p w14:paraId="3635763B"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c>
          <w:tcPr>
            <w:tcW w:w="512" w:type="pct"/>
            <w:noWrap/>
            <w:vAlign w:val="center"/>
          </w:tcPr>
          <w:p w14:paraId="3C05755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267</w:t>
            </w:r>
          </w:p>
        </w:tc>
        <w:tc>
          <w:tcPr>
            <w:tcW w:w="511" w:type="pct"/>
            <w:noWrap/>
            <w:vAlign w:val="center"/>
          </w:tcPr>
          <w:p w14:paraId="3873AED9"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c>
          <w:tcPr>
            <w:tcW w:w="512" w:type="pct"/>
            <w:noWrap/>
            <w:vAlign w:val="center"/>
          </w:tcPr>
          <w:p w14:paraId="49079AA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b/>
                <w:color w:val="000000"/>
                <w:sz w:val="18"/>
                <w:szCs w:val="18"/>
              </w:rPr>
              <w:t>406</w:t>
            </w:r>
          </w:p>
        </w:tc>
        <w:tc>
          <w:tcPr>
            <w:tcW w:w="511" w:type="pct"/>
            <w:noWrap/>
            <w:vAlign w:val="center"/>
          </w:tcPr>
          <w:p w14:paraId="43C551CF"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r>
      <w:tr w:rsidR="0050421D" w:rsidRPr="000167B4" w14:paraId="519298E2" w14:textId="77777777">
        <w:trPr>
          <w:trHeight w:val="385"/>
        </w:trPr>
        <w:tc>
          <w:tcPr>
            <w:cnfStyle w:val="001000000000" w:firstRow="0" w:lastRow="0" w:firstColumn="1" w:lastColumn="0" w:oddVBand="0" w:evenVBand="0" w:oddHBand="0" w:evenHBand="0" w:firstRowFirstColumn="0" w:firstRowLastColumn="0" w:lastRowFirstColumn="0" w:lastRowLastColumn="0"/>
            <w:tcW w:w="898" w:type="pct"/>
            <w:hideMark/>
          </w:tcPr>
          <w:p w14:paraId="5116932E" w14:textId="77777777" w:rsidR="001135F3" w:rsidRPr="000167B4" w:rsidRDefault="001135F3">
            <w:pPr>
              <w:rPr>
                <w:rFonts w:cs="Segoe UI"/>
                <w:color w:val="000000" w:themeColor="text1"/>
                <w:sz w:val="18"/>
                <w:szCs w:val="18"/>
              </w:rPr>
            </w:pPr>
            <w:r w:rsidRPr="000167B4">
              <w:rPr>
                <w:rFonts w:cs="Segoe UI"/>
                <w:b w:val="0"/>
                <w:color w:val="000000" w:themeColor="text1"/>
                <w:sz w:val="18"/>
                <w:szCs w:val="18"/>
              </w:rPr>
              <w:t>Of which additional need for</w:t>
            </w:r>
          </w:p>
          <w:p w14:paraId="6A1930A3" w14:textId="77777777" w:rsidR="001135F3" w:rsidRPr="000167B4" w:rsidRDefault="001135F3">
            <w:pPr>
              <w:rPr>
                <w:rFonts w:cs="Segoe UI"/>
                <w:b w:val="0"/>
                <w:color w:val="000000" w:themeColor="text1"/>
                <w:sz w:val="18"/>
                <w:szCs w:val="18"/>
              </w:rPr>
            </w:pPr>
            <w:r w:rsidRPr="000167B4">
              <w:rPr>
                <w:rFonts w:cs="Segoe UI"/>
                <w:b w:val="0"/>
                <w:color w:val="000000" w:themeColor="text1"/>
                <w:sz w:val="18"/>
                <w:szCs w:val="18"/>
              </w:rPr>
              <w:t xml:space="preserve">Shared Lives </w:t>
            </w:r>
            <w:r w:rsidRPr="000167B4">
              <w:rPr>
                <w:rFonts w:eastAsia="Times New Roman" w:cs="Segoe UI"/>
                <w:b w:val="0"/>
                <w:color w:val="000000"/>
                <w:sz w:val="18"/>
                <w:szCs w:val="18"/>
              </w:rPr>
              <w:t>placements</w:t>
            </w:r>
          </w:p>
        </w:tc>
        <w:tc>
          <w:tcPr>
            <w:tcW w:w="557" w:type="pct"/>
            <w:noWrap/>
            <w:vAlign w:val="center"/>
          </w:tcPr>
          <w:p w14:paraId="636BD0C1"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474" w:type="pct"/>
            <w:noWrap/>
            <w:vAlign w:val="center"/>
          </w:tcPr>
          <w:p w14:paraId="3A345966"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2" w:type="pct"/>
            <w:noWrap/>
            <w:vAlign w:val="center"/>
          </w:tcPr>
          <w:p w14:paraId="05567D5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color w:val="000000"/>
                <w:sz w:val="18"/>
                <w:szCs w:val="18"/>
              </w:rPr>
              <w:t>27</w:t>
            </w:r>
          </w:p>
        </w:tc>
        <w:tc>
          <w:tcPr>
            <w:tcW w:w="511" w:type="pct"/>
            <w:noWrap/>
            <w:vAlign w:val="center"/>
          </w:tcPr>
          <w:p w14:paraId="6214346C"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c>
          <w:tcPr>
            <w:tcW w:w="512" w:type="pct"/>
            <w:noWrap/>
            <w:vAlign w:val="center"/>
          </w:tcPr>
          <w:p w14:paraId="3C2BF2B2"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color w:val="000000"/>
                <w:sz w:val="18"/>
                <w:szCs w:val="18"/>
              </w:rPr>
              <w:t>56</w:t>
            </w:r>
          </w:p>
        </w:tc>
        <w:tc>
          <w:tcPr>
            <w:tcW w:w="511" w:type="pct"/>
            <w:noWrap/>
            <w:vAlign w:val="center"/>
          </w:tcPr>
          <w:p w14:paraId="7D0A59DF"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2" w:type="pct"/>
            <w:noWrap/>
            <w:vAlign w:val="center"/>
          </w:tcPr>
          <w:p w14:paraId="1126BD98"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color w:val="000000"/>
                <w:sz w:val="18"/>
                <w:szCs w:val="18"/>
              </w:rPr>
              <w:t>87</w:t>
            </w:r>
          </w:p>
        </w:tc>
        <w:tc>
          <w:tcPr>
            <w:tcW w:w="511" w:type="pct"/>
            <w:noWrap/>
            <w:vAlign w:val="center"/>
          </w:tcPr>
          <w:p w14:paraId="1644342E"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r>
      <w:tr w:rsidR="0050421D" w:rsidRPr="000167B4" w14:paraId="69F7BECD" w14:textId="77777777">
        <w:trPr>
          <w:trHeight w:val="385"/>
        </w:trPr>
        <w:tc>
          <w:tcPr>
            <w:cnfStyle w:val="001000000000" w:firstRow="0" w:lastRow="0" w:firstColumn="1" w:lastColumn="0" w:oddVBand="0" w:evenVBand="0" w:oddHBand="0" w:evenHBand="0" w:firstRowFirstColumn="0" w:firstRowLastColumn="0" w:lastRowFirstColumn="0" w:lastRowLastColumn="0"/>
            <w:tcW w:w="898" w:type="pct"/>
            <w:hideMark/>
          </w:tcPr>
          <w:p w14:paraId="7FFFFD93" w14:textId="77777777" w:rsidR="001135F3" w:rsidRPr="000167B4" w:rsidRDefault="001135F3">
            <w:pPr>
              <w:rPr>
                <w:rFonts w:cs="Segoe UI"/>
                <w:color w:val="000000" w:themeColor="text1"/>
                <w:sz w:val="18"/>
                <w:szCs w:val="18"/>
              </w:rPr>
            </w:pPr>
            <w:r w:rsidRPr="000167B4">
              <w:rPr>
                <w:rFonts w:cs="Segoe UI"/>
                <w:b w:val="0"/>
                <w:color w:val="000000" w:themeColor="text1"/>
                <w:sz w:val="18"/>
                <w:szCs w:val="18"/>
              </w:rPr>
              <w:t>Of which additional need for</w:t>
            </w:r>
          </w:p>
          <w:p w14:paraId="1AAFEAB0" w14:textId="77777777" w:rsidR="001135F3" w:rsidRPr="000167B4" w:rsidRDefault="001135F3">
            <w:pPr>
              <w:rPr>
                <w:rFonts w:cs="Segoe UI"/>
                <w:b w:val="0"/>
                <w:color w:val="000000" w:themeColor="text1"/>
                <w:sz w:val="18"/>
                <w:szCs w:val="18"/>
              </w:rPr>
            </w:pPr>
            <w:r w:rsidRPr="000167B4">
              <w:rPr>
                <w:rFonts w:eastAsia="Times New Roman" w:cs="Segoe UI"/>
                <w:b w:val="0"/>
                <w:color w:val="000000"/>
                <w:sz w:val="18"/>
                <w:szCs w:val="18"/>
              </w:rPr>
              <w:t>Supported living</w:t>
            </w:r>
          </w:p>
        </w:tc>
        <w:tc>
          <w:tcPr>
            <w:tcW w:w="557" w:type="pct"/>
            <w:noWrap/>
            <w:vAlign w:val="center"/>
          </w:tcPr>
          <w:p w14:paraId="69CB2632"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474" w:type="pct"/>
            <w:noWrap/>
            <w:vAlign w:val="center"/>
          </w:tcPr>
          <w:p w14:paraId="31853836"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2" w:type="pct"/>
            <w:noWrap/>
            <w:vAlign w:val="center"/>
          </w:tcPr>
          <w:p w14:paraId="5ECA469B"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color w:val="000000"/>
                <w:sz w:val="18"/>
                <w:szCs w:val="18"/>
              </w:rPr>
              <w:t>107</w:t>
            </w:r>
          </w:p>
        </w:tc>
        <w:tc>
          <w:tcPr>
            <w:tcW w:w="511" w:type="pct"/>
            <w:noWrap/>
            <w:vAlign w:val="center"/>
          </w:tcPr>
          <w:p w14:paraId="1103A418"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p>
        </w:tc>
        <w:tc>
          <w:tcPr>
            <w:tcW w:w="512" w:type="pct"/>
            <w:noWrap/>
            <w:vAlign w:val="center"/>
          </w:tcPr>
          <w:p w14:paraId="53BAE2E4"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color w:val="000000"/>
                <w:sz w:val="18"/>
                <w:szCs w:val="18"/>
              </w:rPr>
              <w:t>211</w:t>
            </w:r>
          </w:p>
        </w:tc>
        <w:tc>
          <w:tcPr>
            <w:tcW w:w="511" w:type="pct"/>
            <w:noWrap/>
            <w:vAlign w:val="center"/>
          </w:tcPr>
          <w:p w14:paraId="439F2B2E"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c>
          <w:tcPr>
            <w:tcW w:w="512" w:type="pct"/>
            <w:noWrap/>
            <w:vAlign w:val="center"/>
          </w:tcPr>
          <w:p w14:paraId="4C486232"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cs="Segoe UI"/>
                <w:b/>
                <w:sz w:val="18"/>
                <w:szCs w:val="18"/>
              </w:rPr>
            </w:pPr>
            <w:r w:rsidRPr="000167B4">
              <w:rPr>
                <w:rFonts w:cs="Segoe UI"/>
                <w:color w:val="000000"/>
                <w:sz w:val="18"/>
                <w:szCs w:val="18"/>
              </w:rPr>
              <w:t>319</w:t>
            </w:r>
          </w:p>
        </w:tc>
        <w:tc>
          <w:tcPr>
            <w:tcW w:w="511" w:type="pct"/>
            <w:noWrap/>
            <w:vAlign w:val="center"/>
          </w:tcPr>
          <w:p w14:paraId="0FEBF3E1" w14:textId="77777777" w:rsidR="001135F3" w:rsidRPr="000167B4" w:rsidRDefault="001135F3">
            <w:pPr>
              <w:ind w:firstLine="1191"/>
              <w:jc w:val="right"/>
              <w:cnfStyle w:val="000000000000" w:firstRow="0" w:lastRow="0" w:firstColumn="0" w:lastColumn="0" w:oddVBand="0" w:evenVBand="0" w:oddHBand="0" w:evenHBand="0" w:firstRowFirstColumn="0" w:firstRowLastColumn="0" w:lastRowFirstColumn="0" w:lastRowLastColumn="0"/>
              <w:rPr>
                <w:rFonts w:cs="Segoe UI"/>
                <w:sz w:val="18"/>
                <w:szCs w:val="18"/>
              </w:rPr>
            </w:pPr>
          </w:p>
        </w:tc>
      </w:tr>
    </w:tbl>
    <w:p w14:paraId="605FA3ED" w14:textId="5FD89F8D"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5715F74B" w14:textId="46207FDE" w:rsidR="007F0A04" w:rsidRPr="0083187A" w:rsidRDefault="007F0A04" w:rsidP="0083187A">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502092B0" w14:textId="77777777" w:rsidR="001135F3" w:rsidRPr="002418CF" w:rsidRDefault="001135F3" w:rsidP="001135F3">
      <w:pPr>
        <w:pStyle w:val="Tablesourcenote"/>
        <w:rPr>
          <w:rFonts w:cs="Segoe UI"/>
        </w:rPr>
        <w:sectPr w:rsidR="001135F3" w:rsidRPr="002418CF" w:rsidSect="001135F3">
          <w:pgSz w:w="16838" w:h="11906" w:orient="landscape"/>
          <w:pgMar w:top="1440" w:right="1440" w:bottom="1440" w:left="1440" w:header="708" w:footer="708" w:gutter="0"/>
          <w:cols w:space="708"/>
          <w:docGrid w:linePitch="360"/>
        </w:sectPr>
      </w:pPr>
    </w:p>
    <w:p w14:paraId="0CA850BE" w14:textId="03C11B51" w:rsidR="001135F3" w:rsidRPr="002418CF" w:rsidRDefault="001135F3" w:rsidP="001135F3">
      <w:pPr>
        <w:pStyle w:val="Numberedpara1202"/>
      </w:pPr>
      <w:r w:rsidRPr="002418CF">
        <w:lastRenderedPageBreak/>
        <w:t xml:space="preserve">In summary, the need for specialist and supported accommodation for people with learning disability and/or people with learning disability who are Autistic </w:t>
      </w:r>
      <w:r w:rsidR="00406217">
        <w:t xml:space="preserve">who draw on adult social care </w:t>
      </w:r>
      <w:r w:rsidRPr="002418CF">
        <w:t xml:space="preserve">from </w:t>
      </w:r>
      <w:r w:rsidR="000717DD">
        <w:t>Essex County Council</w:t>
      </w:r>
      <w:r w:rsidRPr="002418CF">
        <w:t xml:space="preserve"> is:</w:t>
      </w:r>
    </w:p>
    <w:p w14:paraId="302E4498" w14:textId="5A0FC37C" w:rsidR="001135F3" w:rsidRPr="002418CF" w:rsidRDefault="001135F3" w:rsidP="00A14C3F">
      <w:pPr>
        <w:pStyle w:val="Bulletpt"/>
        <w:numPr>
          <w:ilvl w:val="0"/>
          <w:numId w:val="3"/>
        </w:numPr>
        <w:ind w:left="1080"/>
        <w:jc w:val="left"/>
      </w:pPr>
      <w:r w:rsidRPr="002418CF">
        <w:t>an additional c.110 units of supported living and c.30 shared lives places are needed by 2029</w:t>
      </w:r>
    </w:p>
    <w:p w14:paraId="7A0A3E34" w14:textId="29CB4F7A" w:rsidR="001135F3" w:rsidRPr="002418CF" w:rsidRDefault="001135F3" w:rsidP="00A14C3F">
      <w:pPr>
        <w:pStyle w:val="Bulletpt"/>
        <w:numPr>
          <w:ilvl w:val="0"/>
          <w:numId w:val="3"/>
        </w:numPr>
        <w:ind w:left="1080"/>
        <w:jc w:val="left"/>
      </w:pPr>
      <w:r w:rsidRPr="002418CF">
        <w:t>an additional c.220 units of supported living and c.55 shared lives places are needed by 2034</w:t>
      </w:r>
    </w:p>
    <w:p w14:paraId="76013990" w14:textId="77B4D694" w:rsidR="001135F3" w:rsidRPr="002418CF" w:rsidRDefault="001135F3" w:rsidP="00A14C3F">
      <w:pPr>
        <w:pStyle w:val="Bulletpt"/>
        <w:numPr>
          <w:ilvl w:val="0"/>
          <w:numId w:val="3"/>
        </w:numPr>
        <w:ind w:left="1080"/>
        <w:jc w:val="left"/>
      </w:pPr>
      <w:r w:rsidRPr="002418CF">
        <w:t>an additional c.320 units of supported living and c.90 shared lives places are needed by 2039</w:t>
      </w:r>
    </w:p>
    <w:p w14:paraId="280A4013" w14:textId="132F960B" w:rsidR="001135F3" w:rsidRPr="002418CF" w:rsidRDefault="001135F3" w:rsidP="001135F3">
      <w:pPr>
        <w:pStyle w:val="Numberedpara1202"/>
      </w:pPr>
      <w:r w:rsidRPr="002418CF">
        <w:t xml:space="preserve">The </w:t>
      </w:r>
      <w:r w:rsidR="004301FE">
        <w:t>Essex County Council</w:t>
      </w:r>
      <w:r w:rsidRPr="002418CF">
        <w:t xml:space="preserve"> Supported Living Demand Bulletin from October 2024 identified that of the 122 people with learning disability or autism seeking supported living, 29% were people with complex support needs and 71% were people with non-complex support needs. Applying these percentages to the estimated need for supported living shown at </w:t>
      </w:r>
      <w:r w:rsidRPr="002418CF">
        <w:fldChar w:fldCharType="begin"/>
      </w:r>
      <w:r w:rsidRPr="002418CF">
        <w:instrText xml:space="preserve"> REF _Ref189050561 \h </w:instrText>
      </w:r>
      <w:r w:rsidR="002418CF">
        <w:instrText xml:space="preserve"> \* MERGEFORMAT </w:instrText>
      </w:r>
      <w:r w:rsidRPr="002418CF">
        <w:fldChar w:fldCharType="separate"/>
      </w:r>
      <w:r w:rsidR="00971C60" w:rsidRPr="002418CF">
        <w:t xml:space="preserve">Table </w:t>
      </w:r>
      <w:r w:rsidR="00971C60">
        <w:rPr>
          <w:noProof/>
        </w:rPr>
        <w:t>23</w:t>
      </w:r>
      <w:r w:rsidRPr="002418CF">
        <w:fldChar w:fldCharType="end"/>
      </w:r>
      <w:r w:rsidRPr="002418CF">
        <w:t>, suggests that:</w:t>
      </w:r>
    </w:p>
    <w:p w14:paraId="2C48EEFF" w14:textId="6F98F51B" w:rsidR="001135F3" w:rsidRPr="00653146" w:rsidRDefault="001135F3" w:rsidP="00B11C98">
      <w:pPr>
        <w:pStyle w:val="bulletptsecondlineplus"/>
      </w:pPr>
      <w:r w:rsidRPr="00653146">
        <w:t xml:space="preserve">Of the additional c.110 units of supported living needed by 2029, 32 are estimated to be required for people with complex support needs, 78 are estimated be required for people with non-complex support needs </w:t>
      </w:r>
    </w:p>
    <w:p w14:paraId="05057B2A" w14:textId="4EB54133" w:rsidR="001135F3" w:rsidRPr="00653146" w:rsidRDefault="001135F3" w:rsidP="00B11C98">
      <w:pPr>
        <w:pStyle w:val="bulletptsecondlineplus"/>
      </w:pPr>
      <w:r w:rsidRPr="00653146">
        <w:t>Of the additional c.220 units of supported living needed by 2034, 64 are estimated to be required for people with complex support needs, 156 are estimated be required for people with non-complex support needs</w:t>
      </w:r>
    </w:p>
    <w:p w14:paraId="3E52BB85" w14:textId="18571948" w:rsidR="001135F3" w:rsidRPr="00653146" w:rsidRDefault="001135F3" w:rsidP="00B11C98">
      <w:pPr>
        <w:pStyle w:val="bulletptsecondlineplus"/>
      </w:pPr>
      <w:r w:rsidRPr="00653146">
        <w:t>Of the additional c.320 units of supported living needed by 2039, 93 are estimated to be required for people with complex support needs, 227 are estimated be required for people with non-complex support needs</w:t>
      </w:r>
    </w:p>
    <w:p w14:paraId="06F0BF2D" w14:textId="77777777" w:rsidR="001135F3" w:rsidRDefault="001135F3" w:rsidP="001135F3">
      <w:pPr>
        <w:pStyle w:val="Numberedpara1202"/>
      </w:pPr>
      <w:r w:rsidRPr="002418CF">
        <w:t>The same methodology is used to estimate specialist and supported accommodation need by district to 2039. These estimates are shown in the following tables.</w:t>
      </w:r>
    </w:p>
    <w:p w14:paraId="16B537B6" w14:textId="77777777" w:rsidR="004B2FA8" w:rsidRPr="004B2FA8" w:rsidRDefault="004B2FA8" w:rsidP="004B2FA8">
      <w:pPr>
        <w:pStyle w:val="Numberedpara1202"/>
      </w:pPr>
      <w:r w:rsidRPr="004B2FA8">
        <w:t xml:space="preserve">There is a requirement to expand the capacity of the current Shared Lives scheme to recruit additional hosts to accommodate an additional c.90 people with a learning disability and/or people with learning disability who are autistic over the period to 2039. </w:t>
      </w:r>
    </w:p>
    <w:p w14:paraId="41270A79" w14:textId="742CAA52" w:rsidR="004B2FA8" w:rsidRPr="004B2FA8" w:rsidRDefault="004B2FA8" w:rsidP="004B2FA8">
      <w:pPr>
        <w:pStyle w:val="Numberedpara1202"/>
      </w:pPr>
      <w:r w:rsidRPr="004B2FA8">
        <w:t xml:space="preserve">Over the period to 2039 it is estimated that approximately 110 people with a learning disability and/or people with learning disability who are autistic will need to live in mainstream housing (most likely general needs social housing) with a package of care/support funded by </w:t>
      </w:r>
      <w:r w:rsidR="004301FE">
        <w:t>Essex County Council</w:t>
      </w:r>
      <w:r w:rsidRPr="004B2FA8">
        <w:t xml:space="preserve">. </w:t>
      </w:r>
    </w:p>
    <w:p w14:paraId="11C99721" w14:textId="54E8C4CC" w:rsidR="004B2FA8" w:rsidRPr="004B2FA8" w:rsidRDefault="004B2FA8" w:rsidP="004B2FA8">
      <w:pPr>
        <w:pStyle w:val="Numberedpara1202"/>
      </w:pPr>
      <w:r w:rsidRPr="004B2FA8">
        <w:t>The evidence indicates a need for 56 units of housing related support for people with learning disability by 2039, an increase of 15 units (compared with 2024). This is separate and in addition to the estimated additional need for supported living (supported housing). There is need for additional capacity in the North</w:t>
      </w:r>
      <w:r w:rsidR="00DE463D">
        <w:t>-</w:t>
      </w:r>
      <w:r w:rsidRPr="004B2FA8">
        <w:t>East and West Quadrants (where there is currently no housing related support provision for people with learning disability).</w:t>
      </w:r>
    </w:p>
    <w:p w14:paraId="7DB7984A" w14:textId="77777777" w:rsidR="004B2FA8" w:rsidRDefault="004B2FA8" w:rsidP="004B2FA8">
      <w:pPr>
        <w:pStyle w:val="Numberedpara1202"/>
      </w:pPr>
      <w:r w:rsidRPr="004B2FA8">
        <w:lastRenderedPageBreak/>
        <w:t xml:space="preserve">To meet this identified need for supported and specialist housing and accommodation, there is likely to be a need to develop commissioning intentions that set out this evidence base to stimulate responses from housing and support providers. </w:t>
      </w:r>
    </w:p>
    <w:p w14:paraId="103C1FE8" w14:textId="6AB0D46F" w:rsidR="003F2FDE" w:rsidRPr="004B2FA8" w:rsidRDefault="003F2FDE" w:rsidP="004B2FA8">
      <w:pPr>
        <w:pStyle w:val="Numberedpara1202"/>
      </w:pPr>
      <w:r>
        <w:t xml:space="preserve">It should be noted that </w:t>
      </w:r>
      <w:r w:rsidR="00427915">
        <w:t xml:space="preserve">there are 33 people with </w:t>
      </w:r>
      <w:r w:rsidR="004A572A">
        <w:t>learning disability placed in Southend</w:t>
      </w:r>
      <w:r w:rsidR="00CB1824">
        <w:t>-on-Sea</w:t>
      </w:r>
      <w:r w:rsidR="004A572A">
        <w:t xml:space="preserve"> and 6 placed in Thurrock. </w:t>
      </w:r>
    </w:p>
    <w:p w14:paraId="075A3DC8" w14:textId="37C983AE" w:rsidR="004B2FA8" w:rsidRPr="004B2FA8" w:rsidRDefault="004301FE" w:rsidP="004B2FA8">
      <w:pPr>
        <w:pStyle w:val="Numberedpara1202"/>
      </w:pPr>
      <w:r>
        <w:t>Essex County Council</w:t>
      </w:r>
      <w:r w:rsidR="004B2FA8" w:rsidRPr="004B2FA8">
        <w:t>s commissioners note that:</w:t>
      </w:r>
    </w:p>
    <w:p w14:paraId="2C00CE8A" w14:textId="0F163AFC" w:rsidR="004B2FA8" w:rsidRPr="004B2FA8" w:rsidRDefault="004301FE" w:rsidP="004B2FA8">
      <w:pPr>
        <w:pStyle w:val="Numberedpara1202"/>
      </w:pPr>
      <w:r>
        <w:t>Essex County Council</w:t>
      </w:r>
      <w:r w:rsidR="004B2FA8" w:rsidRPr="004B2FA8">
        <w:t xml:space="preserve"> provides regular Supported Living demand information to the market to enable them to make decisions on where to develop new services, and works closely with providers, landlords and developers on their development proposals to ensure the proposal meets local demand, are of good quality and are sustainable in the long term.</w:t>
      </w:r>
    </w:p>
    <w:p w14:paraId="36005668" w14:textId="021BB3CE" w:rsidR="004B2FA8" w:rsidRPr="004B2FA8" w:rsidRDefault="004B2FA8" w:rsidP="004B2FA8">
      <w:pPr>
        <w:pStyle w:val="Numberedpara1202"/>
      </w:pPr>
      <w:r w:rsidRPr="004B2FA8">
        <w:t xml:space="preserve">The need identified in the report will feed through to </w:t>
      </w:r>
      <w:r w:rsidR="004301FE">
        <w:t>Essex County Council</w:t>
      </w:r>
      <w:r w:rsidRPr="004B2FA8">
        <w:t>s regular demand information communications with the market to ensure that any areas of need or gaps are identified.</w:t>
      </w:r>
    </w:p>
    <w:p w14:paraId="45FF9831" w14:textId="6C9447E3" w:rsidR="004B2FA8" w:rsidRPr="004B2FA8" w:rsidRDefault="004B2FA8" w:rsidP="004B2FA8">
      <w:pPr>
        <w:pStyle w:val="Numberedpara1202"/>
      </w:pPr>
      <w:r w:rsidRPr="004B2FA8">
        <w:t xml:space="preserve">Also, in conjunction with Essex Housing, </w:t>
      </w:r>
      <w:r w:rsidR="004301FE">
        <w:t>Essex County Council</w:t>
      </w:r>
      <w:r w:rsidRPr="004B2FA8">
        <w:t xml:space="preserve"> continues to develop a small amount of new, </w:t>
      </w:r>
      <w:r w:rsidR="00362B8A" w:rsidRPr="004B2FA8">
        <w:t>purpose-built</w:t>
      </w:r>
      <w:r w:rsidRPr="004B2FA8">
        <w:t xml:space="preserve"> Supported Living schemes</w:t>
      </w:r>
      <w:r w:rsidR="0081587C">
        <w:t>;</w:t>
      </w:r>
      <w:r w:rsidRPr="004B2FA8">
        <w:t xml:space="preserve"> the report will also inform the planning decisions for these.</w:t>
      </w:r>
    </w:p>
    <w:p w14:paraId="5CE2DD5D" w14:textId="77777777" w:rsidR="001135F3" w:rsidRPr="002418CF" w:rsidRDefault="001135F3" w:rsidP="001135F3">
      <w:pPr>
        <w:pStyle w:val="Numberedpara1202"/>
        <w:numPr>
          <w:ilvl w:val="0"/>
          <w:numId w:val="0"/>
        </w:numPr>
        <w:ind w:left="720"/>
      </w:pPr>
    </w:p>
    <w:p w14:paraId="06532596" w14:textId="77777777" w:rsidR="001135F3" w:rsidRPr="002418CF" w:rsidRDefault="001135F3" w:rsidP="001135F3">
      <w:pPr>
        <w:pStyle w:val="Numberedpara1202"/>
        <w:numPr>
          <w:ilvl w:val="0"/>
          <w:numId w:val="0"/>
        </w:numPr>
        <w:ind w:left="720"/>
      </w:pPr>
    </w:p>
    <w:p w14:paraId="3ED59514" w14:textId="77777777" w:rsidR="001135F3" w:rsidRPr="002418CF" w:rsidRDefault="001135F3" w:rsidP="001135F3">
      <w:pPr>
        <w:pStyle w:val="Numberedpara1202"/>
        <w:numPr>
          <w:ilvl w:val="0"/>
          <w:numId w:val="0"/>
        </w:numPr>
        <w:ind w:left="720"/>
        <w:sectPr w:rsidR="001135F3" w:rsidRPr="002418CF" w:rsidSect="001135F3">
          <w:pgSz w:w="11906" w:h="16838"/>
          <w:pgMar w:top="1440" w:right="1440" w:bottom="1440" w:left="1440" w:header="708" w:footer="708" w:gutter="0"/>
          <w:cols w:space="708"/>
          <w:docGrid w:linePitch="360"/>
        </w:sectPr>
      </w:pPr>
    </w:p>
    <w:p w14:paraId="22C4F2D7" w14:textId="447AB947" w:rsidR="001135F3" w:rsidRPr="002418CF" w:rsidRDefault="001135F3" w:rsidP="001135F3">
      <w:pPr>
        <w:pStyle w:val="Caption"/>
        <w:rPr>
          <w:rFonts w:cs="Segoe UI"/>
        </w:rPr>
      </w:pPr>
      <w:r w:rsidRPr="002418CF">
        <w:rPr>
          <w:rFonts w:cs="Segoe UI"/>
        </w:rPr>
        <w:lastRenderedPageBreak/>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24</w:t>
      </w:r>
      <w:r w:rsidRPr="002418CF">
        <w:rPr>
          <w:rFonts w:cs="Segoe UI"/>
          <w:noProof/>
        </w:rPr>
        <w:fldChar w:fldCharType="end"/>
      </w:r>
      <w:r w:rsidRPr="002418CF">
        <w:rPr>
          <w:rFonts w:cs="Segoe UI"/>
        </w:rPr>
        <w:t xml:space="preserve">. Basildon: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3"/>
        <w:gridCol w:w="1533"/>
        <w:gridCol w:w="1253"/>
        <w:gridCol w:w="1055"/>
        <w:gridCol w:w="1250"/>
        <w:gridCol w:w="1055"/>
        <w:gridCol w:w="1250"/>
        <w:gridCol w:w="1055"/>
        <w:gridCol w:w="1244"/>
      </w:tblGrid>
      <w:tr w:rsidR="0050421D" w:rsidRPr="000167B4" w14:paraId="25FABF0C" w14:textId="77777777" w:rsidTr="000773FA">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78A4DC06" w14:textId="77777777" w:rsidR="001135F3" w:rsidRPr="000167B4" w:rsidRDefault="001135F3" w:rsidP="000773FA">
            <w:pPr>
              <w:rPr>
                <w:rFonts w:eastAsia="Times New Roman" w:cs="Segoe UI"/>
                <w:color w:val="000000"/>
                <w:sz w:val="18"/>
                <w:szCs w:val="18"/>
              </w:rPr>
            </w:pPr>
          </w:p>
        </w:tc>
        <w:tc>
          <w:tcPr>
            <w:tcW w:w="550" w:type="pct"/>
            <w:shd w:val="clear" w:color="auto" w:fill="FBCAD0"/>
          </w:tcPr>
          <w:p w14:paraId="6799BBAD"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Current provision and population (2024)</w:t>
            </w:r>
          </w:p>
          <w:p w14:paraId="0FC1D276"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9" w:type="pct"/>
            <w:shd w:val="clear" w:color="auto" w:fill="FBCAD0"/>
          </w:tcPr>
          <w:p w14:paraId="19B3C0F3"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Existing supply of housing &amp; </w:t>
            </w:r>
            <w:proofErr w:type="spellStart"/>
            <w:r w:rsidRPr="000167B4">
              <w:rPr>
                <w:rFonts w:cs="Segoe UI"/>
                <w:color w:val="000000"/>
                <w:sz w:val="18"/>
                <w:szCs w:val="18"/>
              </w:rPr>
              <w:t>accomm</w:t>
            </w:r>
            <w:proofErr w:type="spellEnd"/>
            <w:r w:rsidRPr="000167B4">
              <w:rPr>
                <w:rFonts w:cs="Segoe UI"/>
                <w:color w:val="000000"/>
                <w:sz w:val="18"/>
                <w:szCs w:val="18"/>
              </w:rPr>
              <w:t>. types (%)</w:t>
            </w:r>
          </w:p>
          <w:p w14:paraId="1FFDFA14"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6D6F95E6"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Adult pop. by 2029 and 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w:t>
            </w:r>
          </w:p>
          <w:p w14:paraId="6CD68114"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8" w:type="pct"/>
            <w:shd w:val="clear" w:color="auto" w:fill="FBCAD0"/>
          </w:tcPr>
          <w:p w14:paraId="7C22C516"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 types (%)</w:t>
            </w:r>
          </w:p>
          <w:p w14:paraId="5CEFE1B0"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79B21126"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Adult pop. by 2034 and 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w:t>
            </w:r>
          </w:p>
          <w:p w14:paraId="3F48D471"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8" w:type="pct"/>
            <w:shd w:val="clear" w:color="auto" w:fill="FBCAD0"/>
          </w:tcPr>
          <w:p w14:paraId="680AD3C8"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 types (%)</w:t>
            </w:r>
          </w:p>
          <w:p w14:paraId="026B8C9B"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72FDCDD4"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Adult pop. by 2039 and 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w:t>
            </w:r>
          </w:p>
          <w:p w14:paraId="0DCE2EB7"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6" w:type="pct"/>
            <w:shd w:val="clear" w:color="auto" w:fill="FBCAD0"/>
          </w:tcPr>
          <w:p w14:paraId="39E2CDDD"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0167B4">
              <w:rPr>
                <w:rFonts w:cs="Segoe UI"/>
                <w:color w:val="000000"/>
                <w:sz w:val="18"/>
                <w:szCs w:val="18"/>
              </w:rPr>
              <w:t xml:space="preserve">Estimated need for housing &amp; </w:t>
            </w:r>
            <w:proofErr w:type="spellStart"/>
            <w:r w:rsidRPr="000167B4">
              <w:rPr>
                <w:rFonts w:cs="Segoe UI"/>
                <w:color w:val="000000"/>
                <w:sz w:val="18"/>
                <w:szCs w:val="18"/>
              </w:rPr>
              <w:t>accomm</w:t>
            </w:r>
            <w:proofErr w:type="spellEnd"/>
            <w:r w:rsidRPr="000167B4">
              <w:rPr>
                <w:rFonts w:cs="Segoe UI"/>
                <w:color w:val="000000"/>
                <w:sz w:val="18"/>
                <w:szCs w:val="18"/>
              </w:rPr>
              <w:t>. types (%)</w:t>
            </w:r>
          </w:p>
          <w:p w14:paraId="4D0077A4" w14:textId="77777777" w:rsidR="001135F3" w:rsidRPr="000167B4"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161C6C" w:rsidRPr="000167B4" w14:paraId="1B92D6C0"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F7FFB7D" w14:textId="77777777" w:rsidR="001135F3" w:rsidRPr="000167B4" w:rsidRDefault="001135F3">
            <w:pPr>
              <w:rPr>
                <w:rFonts w:eastAsia="Times New Roman" w:cs="Segoe UI"/>
                <w:color w:val="000000"/>
                <w:sz w:val="18"/>
                <w:szCs w:val="18"/>
              </w:rPr>
            </w:pPr>
            <w:r w:rsidRPr="000167B4">
              <w:rPr>
                <w:rFonts w:eastAsia="Times New Roman" w:cs="Segoe UI"/>
                <w:color w:val="000000"/>
                <w:sz w:val="18"/>
                <w:szCs w:val="18"/>
              </w:rPr>
              <w:t xml:space="preserve">Population </w:t>
            </w:r>
          </w:p>
        </w:tc>
        <w:tc>
          <w:tcPr>
            <w:tcW w:w="550" w:type="pct"/>
            <w:noWrap/>
            <w:vAlign w:val="center"/>
            <w:hideMark/>
          </w:tcPr>
          <w:p w14:paraId="0BDFB2D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406</w:t>
            </w:r>
          </w:p>
        </w:tc>
        <w:tc>
          <w:tcPr>
            <w:tcW w:w="449" w:type="pct"/>
            <w:noWrap/>
            <w:vAlign w:val="center"/>
            <w:hideMark/>
          </w:tcPr>
          <w:p w14:paraId="1FDDBAE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858EC7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421</w:t>
            </w:r>
          </w:p>
        </w:tc>
        <w:tc>
          <w:tcPr>
            <w:tcW w:w="448" w:type="pct"/>
            <w:noWrap/>
            <w:vAlign w:val="center"/>
            <w:hideMark/>
          </w:tcPr>
          <w:p w14:paraId="267561C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00361958"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434</w:t>
            </w:r>
          </w:p>
        </w:tc>
        <w:tc>
          <w:tcPr>
            <w:tcW w:w="448" w:type="pct"/>
            <w:noWrap/>
            <w:vAlign w:val="center"/>
            <w:hideMark/>
          </w:tcPr>
          <w:p w14:paraId="367701F6"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0E930EAB"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446</w:t>
            </w:r>
          </w:p>
        </w:tc>
        <w:tc>
          <w:tcPr>
            <w:tcW w:w="446" w:type="pct"/>
            <w:noWrap/>
            <w:vAlign w:val="center"/>
            <w:hideMark/>
          </w:tcPr>
          <w:p w14:paraId="3AA65EE2"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161C6C" w:rsidRPr="000167B4" w14:paraId="3A726205" w14:textId="77777777" w:rsidTr="00271C2E">
        <w:trPr>
          <w:trHeight w:val="351"/>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B4544A3" w14:textId="77777777" w:rsidR="001135F3" w:rsidRPr="000167B4" w:rsidRDefault="001135F3">
            <w:pPr>
              <w:rPr>
                <w:rFonts w:eastAsia="Times New Roman" w:cs="Segoe UI"/>
                <w:color w:val="000000"/>
                <w:sz w:val="18"/>
                <w:szCs w:val="18"/>
              </w:rPr>
            </w:pPr>
            <w:r w:rsidRPr="000167B4">
              <w:rPr>
                <w:rFonts w:eastAsia="Times New Roman" w:cs="Segoe UI"/>
                <w:color w:val="000000"/>
                <w:sz w:val="18"/>
                <w:szCs w:val="18"/>
              </w:rPr>
              <w:t>Housing &amp; accommodation types</w:t>
            </w:r>
          </w:p>
        </w:tc>
        <w:tc>
          <w:tcPr>
            <w:tcW w:w="550" w:type="pct"/>
            <w:noWrap/>
            <w:vAlign w:val="center"/>
            <w:hideMark/>
          </w:tcPr>
          <w:p w14:paraId="5B67069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9" w:type="pct"/>
            <w:noWrap/>
            <w:vAlign w:val="center"/>
            <w:hideMark/>
          </w:tcPr>
          <w:p w14:paraId="1A74C5EB"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CD993E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8" w:type="pct"/>
            <w:noWrap/>
            <w:vAlign w:val="center"/>
            <w:hideMark/>
          </w:tcPr>
          <w:p w14:paraId="120BBBF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737C62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8" w:type="pct"/>
            <w:noWrap/>
            <w:vAlign w:val="center"/>
            <w:hideMark/>
          </w:tcPr>
          <w:p w14:paraId="61B9BFE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E04C74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6" w:type="pct"/>
            <w:noWrap/>
            <w:vAlign w:val="center"/>
            <w:hideMark/>
          </w:tcPr>
          <w:p w14:paraId="085EDDD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161C6C" w:rsidRPr="000167B4" w14:paraId="0D5F02A9"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1272186" w14:textId="77777777" w:rsidR="001135F3" w:rsidRPr="000167B4" w:rsidRDefault="001135F3">
            <w:pPr>
              <w:rPr>
                <w:rFonts w:eastAsia="Times New Roman" w:cs="Segoe UI"/>
                <w:b w:val="0"/>
                <w:color w:val="000000"/>
                <w:sz w:val="18"/>
                <w:szCs w:val="18"/>
              </w:rPr>
            </w:pPr>
            <w:r w:rsidRPr="000167B4">
              <w:rPr>
                <w:rFonts w:eastAsia="Times New Roman" w:cs="Segoe UI"/>
                <w:b w:val="0"/>
                <w:color w:val="000000"/>
                <w:sz w:val="18"/>
                <w:szCs w:val="18"/>
              </w:rPr>
              <w:t>Residential/nursing care</w:t>
            </w:r>
          </w:p>
        </w:tc>
        <w:tc>
          <w:tcPr>
            <w:tcW w:w="550" w:type="pct"/>
            <w:noWrap/>
            <w:vAlign w:val="center"/>
            <w:hideMark/>
          </w:tcPr>
          <w:p w14:paraId="653DE4F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49</w:t>
            </w:r>
          </w:p>
        </w:tc>
        <w:tc>
          <w:tcPr>
            <w:tcW w:w="449" w:type="pct"/>
            <w:noWrap/>
            <w:vAlign w:val="center"/>
            <w:hideMark/>
          </w:tcPr>
          <w:p w14:paraId="12870A3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12%</w:t>
            </w:r>
          </w:p>
        </w:tc>
        <w:tc>
          <w:tcPr>
            <w:tcW w:w="378" w:type="pct"/>
            <w:noWrap/>
            <w:vAlign w:val="center"/>
            <w:hideMark/>
          </w:tcPr>
          <w:p w14:paraId="61A0ACC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49</w:t>
            </w:r>
          </w:p>
        </w:tc>
        <w:tc>
          <w:tcPr>
            <w:tcW w:w="448" w:type="pct"/>
            <w:noWrap/>
            <w:vAlign w:val="center"/>
            <w:hideMark/>
          </w:tcPr>
          <w:p w14:paraId="6C127B8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12%</w:t>
            </w:r>
          </w:p>
        </w:tc>
        <w:tc>
          <w:tcPr>
            <w:tcW w:w="378" w:type="pct"/>
            <w:noWrap/>
            <w:vAlign w:val="center"/>
            <w:hideMark/>
          </w:tcPr>
          <w:p w14:paraId="1C1AE82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48</w:t>
            </w:r>
          </w:p>
        </w:tc>
        <w:tc>
          <w:tcPr>
            <w:tcW w:w="448" w:type="pct"/>
            <w:noWrap/>
            <w:vAlign w:val="center"/>
            <w:hideMark/>
          </w:tcPr>
          <w:p w14:paraId="4F49EE46"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11%</w:t>
            </w:r>
          </w:p>
        </w:tc>
        <w:tc>
          <w:tcPr>
            <w:tcW w:w="378" w:type="pct"/>
            <w:noWrap/>
            <w:vAlign w:val="center"/>
            <w:hideMark/>
          </w:tcPr>
          <w:p w14:paraId="6246CACB"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47</w:t>
            </w:r>
          </w:p>
        </w:tc>
        <w:tc>
          <w:tcPr>
            <w:tcW w:w="446" w:type="pct"/>
            <w:noWrap/>
            <w:vAlign w:val="center"/>
            <w:hideMark/>
          </w:tcPr>
          <w:p w14:paraId="50DEC60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10%</w:t>
            </w:r>
          </w:p>
        </w:tc>
      </w:tr>
      <w:tr w:rsidR="00161C6C" w:rsidRPr="000167B4" w14:paraId="5D5044D7"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0F5CF42" w14:textId="77777777" w:rsidR="001135F3" w:rsidRPr="000167B4" w:rsidRDefault="001135F3">
            <w:pPr>
              <w:rPr>
                <w:rFonts w:eastAsia="Times New Roman" w:cs="Segoe UI"/>
                <w:b w:val="0"/>
                <w:color w:val="000000"/>
                <w:sz w:val="18"/>
                <w:szCs w:val="18"/>
              </w:rPr>
            </w:pPr>
            <w:r w:rsidRPr="000167B4">
              <w:rPr>
                <w:rFonts w:eastAsia="Times New Roman" w:cs="Segoe UI"/>
                <w:b w:val="0"/>
                <w:color w:val="000000"/>
                <w:sz w:val="18"/>
                <w:szCs w:val="18"/>
              </w:rPr>
              <w:t>Shared Lives (adult placement)</w:t>
            </w:r>
          </w:p>
        </w:tc>
        <w:tc>
          <w:tcPr>
            <w:tcW w:w="550" w:type="pct"/>
            <w:noWrap/>
            <w:vAlign w:val="center"/>
            <w:hideMark/>
          </w:tcPr>
          <w:p w14:paraId="411CE3D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4</w:t>
            </w:r>
          </w:p>
        </w:tc>
        <w:tc>
          <w:tcPr>
            <w:tcW w:w="449" w:type="pct"/>
            <w:noWrap/>
            <w:vAlign w:val="center"/>
            <w:hideMark/>
          </w:tcPr>
          <w:p w14:paraId="0C5E09F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w:t>
            </w:r>
          </w:p>
        </w:tc>
        <w:tc>
          <w:tcPr>
            <w:tcW w:w="378" w:type="pct"/>
            <w:noWrap/>
            <w:vAlign w:val="center"/>
            <w:hideMark/>
          </w:tcPr>
          <w:p w14:paraId="0EB15EE4"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6</w:t>
            </w:r>
          </w:p>
        </w:tc>
        <w:tc>
          <w:tcPr>
            <w:tcW w:w="448" w:type="pct"/>
            <w:noWrap/>
            <w:vAlign w:val="center"/>
            <w:hideMark/>
          </w:tcPr>
          <w:p w14:paraId="4592049B"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w:t>
            </w:r>
          </w:p>
        </w:tc>
        <w:tc>
          <w:tcPr>
            <w:tcW w:w="378" w:type="pct"/>
            <w:noWrap/>
            <w:vAlign w:val="center"/>
            <w:hideMark/>
          </w:tcPr>
          <w:p w14:paraId="0DC7757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9</w:t>
            </w:r>
          </w:p>
        </w:tc>
        <w:tc>
          <w:tcPr>
            <w:tcW w:w="448" w:type="pct"/>
            <w:noWrap/>
            <w:vAlign w:val="center"/>
            <w:hideMark/>
          </w:tcPr>
          <w:p w14:paraId="37F32BA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w:t>
            </w:r>
          </w:p>
        </w:tc>
        <w:tc>
          <w:tcPr>
            <w:tcW w:w="378" w:type="pct"/>
            <w:noWrap/>
            <w:vAlign w:val="center"/>
            <w:hideMark/>
          </w:tcPr>
          <w:p w14:paraId="06DF81F0"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12</w:t>
            </w:r>
          </w:p>
        </w:tc>
        <w:tc>
          <w:tcPr>
            <w:tcW w:w="446" w:type="pct"/>
            <w:noWrap/>
            <w:vAlign w:val="center"/>
            <w:hideMark/>
          </w:tcPr>
          <w:p w14:paraId="478891D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3%</w:t>
            </w:r>
          </w:p>
        </w:tc>
      </w:tr>
      <w:tr w:rsidR="00161C6C" w:rsidRPr="000167B4" w14:paraId="5417B06D"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B6DD47A" w14:textId="77777777" w:rsidR="001135F3" w:rsidRPr="000167B4" w:rsidRDefault="001135F3">
            <w:pPr>
              <w:rPr>
                <w:rFonts w:eastAsia="Times New Roman" w:cs="Segoe UI"/>
                <w:b w:val="0"/>
                <w:color w:val="000000"/>
                <w:sz w:val="18"/>
                <w:szCs w:val="18"/>
              </w:rPr>
            </w:pPr>
            <w:r w:rsidRPr="000167B4">
              <w:rPr>
                <w:rFonts w:eastAsia="Times New Roman" w:cs="Segoe UI"/>
                <w:b w:val="0"/>
                <w:color w:val="000000"/>
                <w:sz w:val="18"/>
                <w:szCs w:val="18"/>
              </w:rPr>
              <w:t>Supported living</w:t>
            </w:r>
          </w:p>
        </w:tc>
        <w:tc>
          <w:tcPr>
            <w:tcW w:w="550" w:type="pct"/>
            <w:noWrap/>
            <w:vAlign w:val="center"/>
            <w:hideMark/>
          </w:tcPr>
          <w:p w14:paraId="6F7D4D7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124</w:t>
            </w:r>
          </w:p>
        </w:tc>
        <w:tc>
          <w:tcPr>
            <w:tcW w:w="449" w:type="pct"/>
            <w:noWrap/>
            <w:vAlign w:val="center"/>
            <w:hideMark/>
          </w:tcPr>
          <w:p w14:paraId="3512E0A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31%</w:t>
            </w:r>
          </w:p>
        </w:tc>
        <w:tc>
          <w:tcPr>
            <w:tcW w:w="378" w:type="pct"/>
            <w:noWrap/>
            <w:vAlign w:val="center"/>
            <w:hideMark/>
          </w:tcPr>
          <w:p w14:paraId="3041F0B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135</w:t>
            </w:r>
          </w:p>
        </w:tc>
        <w:tc>
          <w:tcPr>
            <w:tcW w:w="448" w:type="pct"/>
            <w:noWrap/>
            <w:vAlign w:val="center"/>
            <w:hideMark/>
          </w:tcPr>
          <w:p w14:paraId="6CBD5CB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32%</w:t>
            </w:r>
          </w:p>
        </w:tc>
        <w:tc>
          <w:tcPr>
            <w:tcW w:w="378" w:type="pct"/>
            <w:noWrap/>
            <w:vAlign w:val="center"/>
            <w:hideMark/>
          </w:tcPr>
          <w:p w14:paraId="379B0BC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145</w:t>
            </w:r>
          </w:p>
        </w:tc>
        <w:tc>
          <w:tcPr>
            <w:tcW w:w="448" w:type="pct"/>
            <w:noWrap/>
            <w:vAlign w:val="center"/>
            <w:hideMark/>
          </w:tcPr>
          <w:p w14:paraId="521FEB1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34%</w:t>
            </w:r>
          </w:p>
        </w:tc>
        <w:tc>
          <w:tcPr>
            <w:tcW w:w="378" w:type="pct"/>
            <w:noWrap/>
            <w:vAlign w:val="center"/>
            <w:hideMark/>
          </w:tcPr>
          <w:p w14:paraId="2D8BDA9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156</w:t>
            </w:r>
          </w:p>
        </w:tc>
        <w:tc>
          <w:tcPr>
            <w:tcW w:w="446" w:type="pct"/>
            <w:noWrap/>
            <w:vAlign w:val="center"/>
            <w:hideMark/>
          </w:tcPr>
          <w:p w14:paraId="694D433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35%</w:t>
            </w:r>
          </w:p>
        </w:tc>
      </w:tr>
      <w:tr w:rsidR="00161C6C" w:rsidRPr="000167B4" w14:paraId="4C260A41"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BD82894" w14:textId="77777777" w:rsidR="001135F3" w:rsidRPr="000167B4" w:rsidRDefault="001135F3">
            <w:pPr>
              <w:rPr>
                <w:rFonts w:eastAsia="Times New Roman" w:cs="Segoe UI"/>
                <w:b w:val="0"/>
                <w:color w:val="000000"/>
                <w:sz w:val="18"/>
                <w:szCs w:val="18"/>
              </w:rPr>
            </w:pPr>
            <w:r w:rsidRPr="000167B4">
              <w:rPr>
                <w:rFonts w:eastAsia="Times New Roman" w:cs="Segoe UI"/>
                <w:b w:val="0"/>
                <w:color w:val="000000"/>
                <w:sz w:val="18"/>
                <w:szCs w:val="18"/>
              </w:rPr>
              <w:t>Living with family/friends</w:t>
            </w:r>
          </w:p>
        </w:tc>
        <w:tc>
          <w:tcPr>
            <w:tcW w:w="550" w:type="pct"/>
            <w:noWrap/>
            <w:vAlign w:val="center"/>
            <w:hideMark/>
          </w:tcPr>
          <w:p w14:paraId="1E998D9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110</w:t>
            </w:r>
          </w:p>
        </w:tc>
        <w:tc>
          <w:tcPr>
            <w:tcW w:w="449" w:type="pct"/>
            <w:noWrap/>
            <w:vAlign w:val="center"/>
            <w:hideMark/>
          </w:tcPr>
          <w:p w14:paraId="03D9627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27%</w:t>
            </w:r>
          </w:p>
        </w:tc>
        <w:tc>
          <w:tcPr>
            <w:tcW w:w="378" w:type="pct"/>
            <w:noWrap/>
            <w:vAlign w:val="center"/>
            <w:hideMark/>
          </w:tcPr>
          <w:p w14:paraId="45A39186"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107</w:t>
            </w:r>
          </w:p>
        </w:tc>
        <w:tc>
          <w:tcPr>
            <w:tcW w:w="448" w:type="pct"/>
            <w:noWrap/>
            <w:vAlign w:val="center"/>
            <w:hideMark/>
          </w:tcPr>
          <w:p w14:paraId="2F12AC2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25%</w:t>
            </w:r>
          </w:p>
        </w:tc>
        <w:tc>
          <w:tcPr>
            <w:tcW w:w="378" w:type="pct"/>
            <w:noWrap/>
            <w:vAlign w:val="center"/>
            <w:hideMark/>
          </w:tcPr>
          <w:p w14:paraId="7A633246"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103</w:t>
            </w:r>
          </w:p>
        </w:tc>
        <w:tc>
          <w:tcPr>
            <w:tcW w:w="448" w:type="pct"/>
            <w:noWrap/>
            <w:vAlign w:val="center"/>
            <w:hideMark/>
          </w:tcPr>
          <w:p w14:paraId="4A8CAD0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24%</w:t>
            </w:r>
          </w:p>
        </w:tc>
        <w:tc>
          <w:tcPr>
            <w:tcW w:w="378" w:type="pct"/>
            <w:noWrap/>
            <w:vAlign w:val="center"/>
            <w:hideMark/>
          </w:tcPr>
          <w:p w14:paraId="11D6BA4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99</w:t>
            </w:r>
          </w:p>
        </w:tc>
        <w:tc>
          <w:tcPr>
            <w:tcW w:w="446" w:type="pct"/>
            <w:noWrap/>
            <w:vAlign w:val="center"/>
            <w:hideMark/>
          </w:tcPr>
          <w:p w14:paraId="75B56D1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22%</w:t>
            </w:r>
          </w:p>
        </w:tc>
      </w:tr>
      <w:tr w:rsidR="00161C6C" w:rsidRPr="000167B4" w14:paraId="0BA1629E"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A643ACC" w14:textId="77777777" w:rsidR="001135F3" w:rsidRPr="000167B4" w:rsidRDefault="001135F3">
            <w:pPr>
              <w:rPr>
                <w:rFonts w:eastAsia="Times New Roman" w:cs="Segoe UI"/>
                <w:b w:val="0"/>
                <w:color w:val="000000"/>
                <w:sz w:val="18"/>
                <w:szCs w:val="18"/>
              </w:rPr>
            </w:pPr>
            <w:r w:rsidRPr="000167B4">
              <w:rPr>
                <w:rFonts w:eastAsia="Times New Roman" w:cs="Segoe UI"/>
                <w:b w:val="0"/>
                <w:color w:val="000000"/>
                <w:sz w:val="18"/>
                <w:szCs w:val="18"/>
              </w:rPr>
              <w:t>Mainstream housing</w:t>
            </w:r>
          </w:p>
        </w:tc>
        <w:tc>
          <w:tcPr>
            <w:tcW w:w="550" w:type="pct"/>
            <w:noWrap/>
            <w:vAlign w:val="center"/>
            <w:hideMark/>
          </w:tcPr>
          <w:p w14:paraId="2230A67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119</w:t>
            </w:r>
          </w:p>
        </w:tc>
        <w:tc>
          <w:tcPr>
            <w:tcW w:w="449" w:type="pct"/>
            <w:noWrap/>
            <w:vAlign w:val="center"/>
            <w:hideMark/>
          </w:tcPr>
          <w:p w14:paraId="3F6FBEF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29%</w:t>
            </w:r>
          </w:p>
        </w:tc>
        <w:tc>
          <w:tcPr>
            <w:tcW w:w="378" w:type="pct"/>
            <w:noWrap/>
            <w:vAlign w:val="center"/>
            <w:hideMark/>
          </w:tcPr>
          <w:p w14:paraId="3CFE9E84"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124</w:t>
            </w:r>
          </w:p>
        </w:tc>
        <w:tc>
          <w:tcPr>
            <w:tcW w:w="448" w:type="pct"/>
            <w:noWrap/>
            <w:vAlign w:val="center"/>
            <w:hideMark/>
          </w:tcPr>
          <w:p w14:paraId="0F14070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29%</w:t>
            </w:r>
          </w:p>
        </w:tc>
        <w:tc>
          <w:tcPr>
            <w:tcW w:w="378" w:type="pct"/>
            <w:noWrap/>
            <w:vAlign w:val="center"/>
            <w:hideMark/>
          </w:tcPr>
          <w:p w14:paraId="0E5F09B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129</w:t>
            </w:r>
          </w:p>
        </w:tc>
        <w:tc>
          <w:tcPr>
            <w:tcW w:w="448" w:type="pct"/>
            <w:noWrap/>
            <w:vAlign w:val="center"/>
            <w:hideMark/>
          </w:tcPr>
          <w:p w14:paraId="6F04675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30%</w:t>
            </w:r>
          </w:p>
        </w:tc>
        <w:tc>
          <w:tcPr>
            <w:tcW w:w="378" w:type="pct"/>
            <w:noWrap/>
            <w:vAlign w:val="center"/>
            <w:hideMark/>
          </w:tcPr>
          <w:p w14:paraId="16FDD88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133</w:t>
            </w:r>
          </w:p>
        </w:tc>
        <w:tc>
          <w:tcPr>
            <w:tcW w:w="446" w:type="pct"/>
            <w:noWrap/>
            <w:vAlign w:val="center"/>
            <w:hideMark/>
          </w:tcPr>
          <w:p w14:paraId="2368EEE4"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30%</w:t>
            </w:r>
          </w:p>
        </w:tc>
      </w:tr>
      <w:tr w:rsidR="00161C6C" w:rsidRPr="000167B4" w14:paraId="5B15285F"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9510D4E" w14:textId="77777777" w:rsidR="001135F3" w:rsidRPr="000167B4" w:rsidRDefault="001135F3">
            <w:pPr>
              <w:rPr>
                <w:rFonts w:eastAsia="Times New Roman" w:cs="Segoe UI"/>
                <w:color w:val="000000"/>
                <w:sz w:val="18"/>
                <w:szCs w:val="18"/>
              </w:rPr>
            </w:pPr>
            <w:r w:rsidRPr="000167B4">
              <w:rPr>
                <w:rFonts w:eastAsia="Times New Roman" w:cs="Segoe UI"/>
                <w:color w:val="000000"/>
                <w:sz w:val="18"/>
                <w:szCs w:val="18"/>
              </w:rPr>
              <w:t>Totals</w:t>
            </w:r>
          </w:p>
        </w:tc>
        <w:tc>
          <w:tcPr>
            <w:tcW w:w="550" w:type="pct"/>
            <w:noWrap/>
            <w:vAlign w:val="center"/>
            <w:hideMark/>
          </w:tcPr>
          <w:p w14:paraId="4578553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406</w:t>
            </w:r>
          </w:p>
        </w:tc>
        <w:tc>
          <w:tcPr>
            <w:tcW w:w="449" w:type="pct"/>
            <w:noWrap/>
            <w:vAlign w:val="center"/>
            <w:hideMark/>
          </w:tcPr>
          <w:p w14:paraId="346AA7D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100%</w:t>
            </w:r>
          </w:p>
        </w:tc>
        <w:tc>
          <w:tcPr>
            <w:tcW w:w="378" w:type="pct"/>
            <w:noWrap/>
            <w:vAlign w:val="center"/>
            <w:hideMark/>
          </w:tcPr>
          <w:p w14:paraId="7AB633D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421</w:t>
            </w:r>
          </w:p>
        </w:tc>
        <w:tc>
          <w:tcPr>
            <w:tcW w:w="448" w:type="pct"/>
            <w:noWrap/>
            <w:vAlign w:val="center"/>
            <w:hideMark/>
          </w:tcPr>
          <w:p w14:paraId="3AF0345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100%</w:t>
            </w:r>
          </w:p>
        </w:tc>
        <w:tc>
          <w:tcPr>
            <w:tcW w:w="378" w:type="pct"/>
            <w:noWrap/>
            <w:vAlign w:val="center"/>
            <w:hideMark/>
          </w:tcPr>
          <w:p w14:paraId="2C15017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434</w:t>
            </w:r>
          </w:p>
        </w:tc>
        <w:tc>
          <w:tcPr>
            <w:tcW w:w="448" w:type="pct"/>
            <w:noWrap/>
            <w:vAlign w:val="center"/>
            <w:hideMark/>
          </w:tcPr>
          <w:p w14:paraId="3CE50DF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100%</w:t>
            </w:r>
          </w:p>
        </w:tc>
        <w:tc>
          <w:tcPr>
            <w:tcW w:w="378" w:type="pct"/>
            <w:noWrap/>
            <w:vAlign w:val="center"/>
            <w:hideMark/>
          </w:tcPr>
          <w:p w14:paraId="3A5676C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446</w:t>
            </w:r>
          </w:p>
        </w:tc>
        <w:tc>
          <w:tcPr>
            <w:tcW w:w="446" w:type="pct"/>
            <w:noWrap/>
            <w:vAlign w:val="center"/>
            <w:hideMark/>
          </w:tcPr>
          <w:p w14:paraId="2216ADC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100%</w:t>
            </w:r>
          </w:p>
        </w:tc>
      </w:tr>
      <w:tr w:rsidR="00161C6C" w:rsidRPr="000167B4" w14:paraId="62B3BE52"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55BA9B21" w14:textId="77777777" w:rsidR="001135F3" w:rsidRPr="000167B4" w:rsidRDefault="001135F3">
            <w:pPr>
              <w:rPr>
                <w:rFonts w:eastAsia="Times New Roman" w:cs="Segoe UI"/>
                <w:color w:val="000000"/>
                <w:sz w:val="18"/>
                <w:szCs w:val="18"/>
              </w:rPr>
            </w:pPr>
            <w:r w:rsidRPr="000167B4">
              <w:rPr>
                <w:rFonts w:cs="Segoe UI"/>
                <w:color w:val="000000" w:themeColor="text1"/>
                <w:sz w:val="18"/>
                <w:szCs w:val="18"/>
              </w:rPr>
              <w:t>Total additional specialist/supported accommodation requirements</w:t>
            </w:r>
          </w:p>
        </w:tc>
        <w:tc>
          <w:tcPr>
            <w:tcW w:w="550" w:type="pct"/>
            <w:noWrap/>
            <w:vAlign w:val="center"/>
            <w:hideMark/>
          </w:tcPr>
          <w:p w14:paraId="72DE19E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9" w:type="pct"/>
            <w:noWrap/>
            <w:vAlign w:val="center"/>
            <w:hideMark/>
          </w:tcPr>
          <w:p w14:paraId="4D958A3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CE52AC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13</w:t>
            </w:r>
          </w:p>
        </w:tc>
        <w:tc>
          <w:tcPr>
            <w:tcW w:w="448" w:type="pct"/>
            <w:noWrap/>
            <w:vAlign w:val="center"/>
            <w:hideMark/>
          </w:tcPr>
          <w:p w14:paraId="7EA75F0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75F63D4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26</w:t>
            </w:r>
          </w:p>
        </w:tc>
        <w:tc>
          <w:tcPr>
            <w:tcW w:w="448" w:type="pct"/>
            <w:noWrap/>
            <w:vAlign w:val="center"/>
            <w:hideMark/>
          </w:tcPr>
          <w:p w14:paraId="0299B89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E4C478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167B4">
              <w:rPr>
                <w:rFonts w:cs="Segoe UI"/>
                <w:b/>
                <w:color w:val="000000"/>
                <w:sz w:val="18"/>
                <w:szCs w:val="18"/>
              </w:rPr>
              <w:t>40</w:t>
            </w:r>
          </w:p>
        </w:tc>
        <w:tc>
          <w:tcPr>
            <w:tcW w:w="446" w:type="pct"/>
            <w:noWrap/>
            <w:vAlign w:val="center"/>
            <w:hideMark/>
          </w:tcPr>
          <w:p w14:paraId="2F6221B4"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161C6C" w:rsidRPr="000167B4" w14:paraId="7713F233"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4993804" w14:textId="77777777" w:rsidR="001135F3" w:rsidRPr="000167B4" w:rsidRDefault="001135F3">
            <w:pPr>
              <w:rPr>
                <w:rFonts w:cs="Segoe UI"/>
                <w:color w:val="000000" w:themeColor="text1"/>
                <w:sz w:val="18"/>
                <w:szCs w:val="18"/>
              </w:rPr>
            </w:pPr>
            <w:r w:rsidRPr="000167B4">
              <w:rPr>
                <w:rFonts w:cs="Segoe UI"/>
                <w:b w:val="0"/>
                <w:color w:val="000000" w:themeColor="text1"/>
                <w:sz w:val="18"/>
                <w:szCs w:val="18"/>
              </w:rPr>
              <w:t>Of which additional need for</w:t>
            </w:r>
          </w:p>
          <w:p w14:paraId="2506BE55" w14:textId="77777777" w:rsidR="001135F3" w:rsidRPr="000167B4" w:rsidRDefault="001135F3">
            <w:pPr>
              <w:rPr>
                <w:rFonts w:eastAsia="Times New Roman" w:cs="Segoe UI"/>
                <w:b w:val="0"/>
                <w:color w:val="000000"/>
                <w:sz w:val="18"/>
                <w:szCs w:val="18"/>
              </w:rPr>
            </w:pPr>
            <w:r w:rsidRPr="000167B4">
              <w:rPr>
                <w:rFonts w:cs="Segoe UI"/>
                <w:b w:val="0"/>
                <w:color w:val="000000" w:themeColor="text1"/>
                <w:sz w:val="18"/>
                <w:szCs w:val="18"/>
              </w:rPr>
              <w:t xml:space="preserve">Shared Lives </w:t>
            </w:r>
            <w:r w:rsidRPr="000167B4">
              <w:rPr>
                <w:rFonts w:eastAsia="Times New Roman" w:cs="Segoe UI"/>
                <w:b w:val="0"/>
                <w:color w:val="000000"/>
                <w:sz w:val="18"/>
                <w:szCs w:val="18"/>
              </w:rPr>
              <w:t>placements</w:t>
            </w:r>
          </w:p>
        </w:tc>
        <w:tc>
          <w:tcPr>
            <w:tcW w:w="550" w:type="pct"/>
            <w:noWrap/>
            <w:vAlign w:val="center"/>
            <w:hideMark/>
          </w:tcPr>
          <w:p w14:paraId="0EC0844B"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9" w:type="pct"/>
            <w:noWrap/>
            <w:vAlign w:val="center"/>
            <w:hideMark/>
          </w:tcPr>
          <w:p w14:paraId="0A9FFAA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66098FD"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w:t>
            </w:r>
          </w:p>
        </w:tc>
        <w:tc>
          <w:tcPr>
            <w:tcW w:w="448" w:type="pct"/>
            <w:noWrap/>
            <w:vAlign w:val="center"/>
            <w:hideMark/>
          </w:tcPr>
          <w:p w14:paraId="32D9E918"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CD0069F"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5</w:t>
            </w:r>
          </w:p>
        </w:tc>
        <w:tc>
          <w:tcPr>
            <w:tcW w:w="448" w:type="pct"/>
            <w:noWrap/>
            <w:vAlign w:val="center"/>
            <w:hideMark/>
          </w:tcPr>
          <w:p w14:paraId="039AF7D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B2323DC"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8</w:t>
            </w:r>
          </w:p>
        </w:tc>
        <w:tc>
          <w:tcPr>
            <w:tcW w:w="446" w:type="pct"/>
            <w:noWrap/>
            <w:vAlign w:val="center"/>
            <w:hideMark/>
          </w:tcPr>
          <w:p w14:paraId="3E239B9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161C6C" w:rsidRPr="000167B4" w14:paraId="173CDCB9"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33F7747" w14:textId="77777777" w:rsidR="001135F3" w:rsidRPr="000167B4" w:rsidRDefault="001135F3">
            <w:pPr>
              <w:rPr>
                <w:rFonts w:cs="Segoe UI"/>
                <w:color w:val="000000" w:themeColor="text1"/>
                <w:sz w:val="18"/>
                <w:szCs w:val="18"/>
              </w:rPr>
            </w:pPr>
            <w:r w:rsidRPr="000167B4">
              <w:rPr>
                <w:rFonts w:cs="Segoe UI"/>
                <w:b w:val="0"/>
                <w:color w:val="000000" w:themeColor="text1"/>
                <w:sz w:val="18"/>
                <w:szCs w:val="18"/>
              </w:rPr>
              <w:t>Of which additional need for</w:t>
            </w:r>
          </w:p>
          <w:p w14:paraId="44CFB63C" w14:textId="77777777" w:rsidR="001135F3" w:rsidRPr="000167B4" w:rsidRDefault="001135F3">
            <w:pPr>
              <w:rPr>
                <w:rFonts w:eastAsia="Times New Roman" w:cs="Segoe UI"/>
                <w:b w:val="0"/>
                <w:color w:val="000000"/>
                <w:sz w:val="18"/>
                <w:szCs w:val="18"/>
              </w:rPr>
            </w:pPr>
            <w:r w:rsidRPr="000167B4">
              <w:rPr>
                <w:rFonts w:eastAsia="Times New Roman" w:cs="Segoe UI"/>
                <w:b w:val="0"/>
                <w:color w:val="000000"/>
                <w:sz w:val="18"/>
                <w:szCs w:val="18"/>
              </w:rPr>
              <w:t>Supported living</w:t>
            </w:r>
          </w:p>
        </w:tc>
        <w:tc>
          <w:tcPr>
            <w:tcW w:w="550" w:type="pct"/>
            <w:noWrap/>
            <w:vAlign w:val="center"/>
            <w:hideMark/>
          </w:tcPr>
          <w:p w14:paraId="6F8EF4A9"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49" w:type="pct"/>
            <w:noWrap/>
            <w:vAlign w:val="center"/>
            <w:hideMark/>
          </w:tcPr>
          <w:p w14:paraId="5A4CE191"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276605A"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11</w:t>
            </w:r>
          </w:p>
        </w:tc>
        <w:tc>
          <w:tcPr>
            <w:tcW w:w="448" w:type="pct"/>
            <w:noWrap/>
            <w:vAlign w:val="center"/>
            <w:hideMark/>
          </w:tcPr>
          <w:p w14:paraId="225B2D05"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EDAE7DE"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21</w:t>
            </w:r>
          </w:p>
        </w:tc>
        <w:tc>
          <w:tcPr>
            <w:tcW w:w="448" w:type="pct"/>
            <w:noWrap/>
            <w:vAlign w:val="center"/>
            <w:hideMark/>
          </w:tcPr>
          <w:p w14:paraId="4EFDFB53"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09F8A87"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167B4">
              <w:rPr>
                <w:rFonts w:cs="Segoe UI"/>
                <w:color w:val="000000"/>
                <w:sz w:val="18"/>
                <w:szCs w:val="18"/>
              </w:rPr>
              <w:t>32</w:t>
            </w:r>
          </w:p>
        </w:tc>
        <w:tc>
          <w:tcPr>
            <w:tcW w:w="446" w:type="pct"/>
            <w:noWrap/>
            <w:vAlign w:val="center"/>
            <w:hideMark/>
          </w:tcPr>
          <w:p w14:paraId="03921BB0" w14:textId="77777777" w:rsidR="001135F3" w:rsidRPr="000167B4"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14EC6382" w14:textId="64E6AC59"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2475493C" w14:textId="257CA4B0" w:rsidR="0083187A" w:rsidRPr="0083187A" w:rsidRDefault="0083187A" w:rsidP="0083187A">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4BB23292" w14:textId="77777777" w:rsidR="001135F3" w:rsidRPr="002418CF" w:rsidRDefault="001135F3" w:rsidP="001135F3">
      <w:pPr>
        <w:pStyle w:val="Numberedpara1202"/>
        <w:numPr>
          <w:ilvl w:val="0"/>
          <w:numId w:val="0"/>
        </w:numPr>
        <w:ind w:left="720"/>
      </w:pPr>
    </w:p>
    <w:p w14:paraId="0E4AEDDB"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6B9395F1" w14:textId="77777777" w:rsidR="001135F3" w:rsidRPr="002418CF" w:rsidRDefault="001135F3" w:rsidP="001135F3">
      <w:pPr>
        <w:pStyle w:val="Numberedpara1202"/>
        <w:numPr>
          <w:ilvl w:val="0"/>
          <w:numId w:val="0"/>
        </w:numPr>
        <w:ind w:left="720"/>
      </w:pPr>
    </w:p>
    <w:p w14:paraId="17EC1EE9" w14:textId="3398886D"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25</w:t>
      </w:r>
      <w:r w:rsidRPr="002418CF">
        <w:rPr>
          <w:rFonts w:cs="Segoe UI"/>
          <w:noProof/>
        </w:rPr>
        <w:fldChar w:fldCharType="end"/>
      </w:r>
      <w:r w:rsidRPr="002418CF">
        <w:rPr>
          <w:rFonts w:cs="Segoe UI"/>
        </w:rPr>
        <w:t xml:space="preserve">. Braintree: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16617772" w14:textId="77777777" w:rsidTr="000773FA">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586A9AE6" w14:textId="77777777" w:rsidR="001135F3" w:rsidRPr="00D27CC3" w:rsidRDefault="001135F3" w:rsidP="000773FA">
            <w:pPr>
              <w:rPr>
                <w:rFonts w:eastAsia="Times New Roman" w:cs="Segoe UI"/>
                <w:color w:val="000000"/>
                <w:sz w:val="18"/>
                <w:szCs w:val="18"/>
              </w:rPr>
            </w:pPr>
          </w:p>
        </w:tc>
        <w:tc>
          <w:tcPr>
            <w:tcW w:w="483" w:type="pct"/>
            <w:shd w:val="clear" w:color="auto" w:fill="FBCAD0"/>
          </w:tcPr>
          <w:p w14:paraId="0CC5439F"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06BFEAFB"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0BA645DA"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04D2652F"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16807D44"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5A524E3A"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228FED93"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0699E677"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592B1056"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641E9A6B"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0516D949"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589A73E6"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385D291A"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68FEAF85"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0DA082CC"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61C67ACA" w14:textId="77777777" w:rsidR="001135F3" w:rsidRPr="00D27CC3" w:rsidRDefault="001135F3" w:rsidP="000773F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485E378A"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42FFEA5"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3048DC8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405</w:t>
            </w:r>
          </w:p>
        </w:tc>
        <w:tc>
          <w:tcPr>
            <w:tcW w:w="483" w:type="pct"/>
            <w:noWrap/>
            <w:vAlign w:val="center"/>
            <w:hideMark/>
          </w:tcPr>
          <w:p w14:paraId="7641FA8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C3580D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420</w:t>
            </w:r>
          </w:p>
        </w:tc>
        <w:tc>
          <w:tcPr>
            <w:tcW w:w="413" w:type="pct"/>
            <w:noWrap/>
            <w:vAlign w:val="center"/>
            <w:hideMark/>
          </w:tcPr>
          <w:p w14:paraId="0B9D542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DB2736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433</w:t>
            </w:r>
          </w:p>
        </w:tc>
        <w:tc>
          <w:tcPr>
            <w:tcW w:w="483" w:type="pct"/>
            <w:noWrap/>
            <w:vAlign w:val="center"/>
            <w:hideMark/>
          </w:tcPr>
          <w:p w14:paraId="3200F27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96332E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445</w:t>
            </w:r>
          </w:p>
        </w:tc>
        <w:tc>
          <w:tcPr>
            <w:tcW w:w="479" w:type="pct"/>
            <w:noWrap/>
            <w:vAlign w:val="center"/>
            <w:hideMark/>
          </w:tcPr>
          <w:p w14:paraId="1DA46FB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F8921D3"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185793B"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5888ACF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E5F719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E95981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4BF90D0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C7517C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231D6E5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B1F5CB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3D34D98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041CA0C"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AE36E13"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4202A14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120</w:t>
            </w:r>
          </w:p>
        </w:tc>
        <w:tc>
          <w:tcPr>
            <w:tcW w:w="483" w:type="pct"/>
            <w:noWrap/>
            <w:vAlign w:val="center"/>
            <w:hideMark/>
          </w:tcPr>
          <w:p w14:paraId="79F0DFA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30%</w:t>
            </w:r>
          </w:p>
        </w:tc>
        <w:tc>
          <w:tcPr>
            <w:tcW w:w="378" w:type="pct"/>
            <w:noWrap/>
            <w:vAlign w:val="center"/>
            <w:hideMark/>
          </w:tcPr>
          <w:p w14:paraId="28BFF2F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119</w:t>
            </w:r>
          </w:p>
        </w:tc>
        <w:tc>
          <w:tcPr>
            <w:tcW w:w="413" w:type="pct"/>
            <w:noWrap/>
            <w:vAlign w:val="center"/>
            <w:hideMark/>
          </w:tcPr>
          <w:p w14:paraId="66D9A3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c>
          <w:tcPr>
            <w:tcW w:w="378" w:type="pct"/>
            <w:noWrap/>
            <w:vAlign w:val="center"/>
            <w:hideMark/>
          </w:tcPr>
          <w:p w14:paraId="465342C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117</w:t>
            </w:r>
          </w:p>
        </w:tc>
        <w:tc>
          <w:tcPr>
            <w:tcW w:w="483" w:type="pct"/>
            <w:noWrap/>
            <w:vAlign w:val="center"/>
            <w:hideMark/>
          </w:tcPr>
          <w:p w14:paraId="0335FC2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w:t>
            </w:r>
          </w:p>
        </w:tc>
        <w:tc>
          <w:tcPr>
            <w:tcW w:w="378" w:type="pct"/>
            <w:noWrap/>
            <w:vAlign w:val="center"/>
            <w:hideMark/>
          </w:tcPr>
          <w:p w14:paraId="4917238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114</w:t>
            </w:r>
          </w:p>
        </w:tc>
        <w:tc>
          <w:tcPr>
            <w:tcW w:w="479" w:type="pct"/>
            <w:noWrap/>
            <w:vAlign w:val="center"/>
            <w:hideMark/>
          </w:tcPr>
          <w:p w14:paraId="17BBF20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26%</w:t>
            </w:r>
          </w:p>
        </w:tc>
      </w:tr>
      <w:tr w:rsidR="0050421D" w:rsidRPr="00D27CC3" w14:paraId="1D884180"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6F0E25D"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3228BF8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83" w:type="pct"/>
            <w:noWrap/>
            <w:vAlign w:val="center"/>
            <w:hideMark/>
          </w:tcPr>
          <w:p w14:paraId="6047C12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378" w:type="pct"/>
            <w:noWrap/>
            <w:vAlign w:val="center"/>
            <w:hideMark/>
          </w:tcPr>
          <w:p w14:paraId="3BC9063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413" w:type="pct"/>
            <w:noWrap/>
            <w:vAlign w:val="center"/>
            <w:hideMark/>
          </w:tcPr>
          <w:p w14:paraId="29FFABF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378" w:type="pct"/>
            <w:noWrap/>
            <w:vAlign w:val="center"/>
            <w:hideMark/>
          </w:tcPr>
          <w:p w14:paraId="5076047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83" w:type="pct"/>
            <w:noWrap/>
            <w:vAlign w:val="center"/>
            <w:hideMark/>
          </w:tcPr>
          <w:p w14:paraId="5A96373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378" w:type="pct"/>
            <w:noWrap/>
            <w:vAlign w:val="center"/>
            <w:hideMark/>
          </w:tcPr>
          <w:p w14:paraId="4FD1786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w:t>
            </w:r>
          </w:p>
        </w:tc>
        <w:tc>
          <w:tcPr>
            <w:tcW w:w="479" w:type="pct"/>
            <w:noWrap/>
            <w:vAlign w:val="center"/>
            <w:hideMark/>
          </w:tcPr>
          <w:p w14:paraId="3205A49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r>
      <w:tr w:rsidR="0050421D" w:rsidRPr="00D27CC3" w14:paraId="5F3E6230"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F457CA8"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77CBF28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134</w:t>
            </w:r>
          </w:p>
        </w:tc>
        <w:tc>
          <w:tcPr>
            <w:tcW w:w="483" w:type="pct"/>
            <w:noWrap/>
            <w:vAlign w:val="center"/>
            <w:hideMark/>
          </w:tcPr>
          <w:p w14:paraId="6622FE8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33%</w:t>
            </w:r>
          </w:p>
        </w:tc>
        <w:tc>
          <w:tcPr>
            <w:tcW w:w="378" w:type="pct"/>
            <w:noWrap/>
            <w:vAlign w:val="center"/>
            <w:hideMark/>
          </w:tcPr>
          <w:p w14:paraId="678C505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146</w:t>
            </w:r>
          </w:p>
        </w:tc>
        <w:tc>
          <w:tcPr>
            <w:tcW w:w="413" w:type="pct"/>
            <w:noWrap/>
            <w:vAlign w:val="center"/>
            <w:hideMark/>
          </w:tcPr>
          <w:p w14:paraId="0CF33A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378" w:type="pct"/>
            <w:noWrap/>
            <w:vAlign w:val="center"/>
            <w:hideMark/>
          </w:tcPr>
          <w:p w14:paraId="6A08D42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158</w:t>
            </w:r>
          </w:p>
        </w:tc>
        <w:tc>
          <w:tcPr>
            <w:tcW w:w="483" w:type="pct"/>
            <w:noWrap/>
            <w:vAlign w:val="center"/>
            <w:hideMark/>
          </w:tcPr>
          <w:p w14:paraId="6FBEEA4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378" w:type="pct"/>
            <w:noWrap/>
            <w:vAlign w:val="center"/>
            <w:hideMark/>
          </w:tcPr>
          <w:p w14:paraId="0A2E7C0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171</w:t>
            </w:r>
          </w:p>
        </w:tc>
        <w:tc>
          <w:tcPr>
            <w:tcW w:w="479" w:type="pct"/>
            <w:noWrap/>
            <w:vAlign w:val="center"/>
            <w:hideMark/>
          </w:tcPr>
          <w:p w14:paraId="345941C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r>
      <w:tr w:rsidR="0050421D" w:rsidRPr="00D27CC3" w14:paraId="34BEB5D2"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749A9EB"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60089E7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71</w:t>
            </w:r>
          </w:p>
        </w:tc>
        <w:tc>
          <w:tcPr>
            <w:tcW w:w="483" w:type="pct"/>
            <w:noWrap/>
            <w:vAlign w:val="center"/>
            <w:hideMark/>
          </w:tcPr>
          <w:p w14:paraId="45B361D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17%</w:t>
            </w:r>
          </w:p>
        </w:tc>
        <w:tc>
          <w:tcPr>
            <w:tcW w:w="378" w:type="pct"/>
            <w:noWrap/>
            <w:vAlign w:val="center"/>
            <w:hideMark/>
          </w:tcPr>
          <w:p w14:paraId="0DBD5A9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69</w:t>
            </w:r>
          </w:p>
        </w:tc>
        <w:tc>
          <w:tcPr>
            <w:tcW w:w="413" w:type="pct"/>
            <w:noWrap/>
            <w:vAlign w:val="center"/>
            <w:hideMark/>
          </w:tcPr>
          <w:p w14:paraId="3447F78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w:t>
            </w:r>
          </w:p>
        </w:tc>
        <w:tc>
          <w:tcPr>
            <w:tcW w:w="378" w:type="pct"/>
            <w:noWrap/>
            <w:vAlign w:val="center"/>
            <w:hideMark/>
          </w:tcPr>
          <w:p w14:paraId="47F04FE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66</w:t>
            </w:r>
          </w:p>
        </w:tc>
        <w:tc>
          <w:tcPr>
            <w:tcW w:w="483" w:type="pct"/>
            <w:noWrap/>
            <w:vAlign w:val="center"/>
            <w:hideMark/>
          </w:tcPr>
          <w:p w14:paraId="693765C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15%</w:t>
            </w:r>
          </w:p>
        </w:tc>
        <w:tc>
          <w:tcPr>
            <w:tcW w:w="378" w:type="pct"/>
            <w:noWrap/>
            <w:vAlign w:val="center"/>
            <w:hideMark/>
          </w:tcPr>
          <w:p w14:paraId="0D47867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64</w:t>
            </w:r>
          </w:p>
        </w:tc>
        <w:tc>
          <w:tcPr>
            <w:tcW w:w="479" w:type="pct"/>
            <w:noWrap/>
            <w:vAlign w:val="center"/>
            <w:hideMark/>
          </w:tcPr>
          <w:p w14:paraId="0BFE458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r>
      <w:tr w:rsidR="0050421D" w:rsidRPr="00D27CC3" w14:paraId="31153F55"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3520857"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4D16BD4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76</w:t>
            </w:r>
          </w:p>
        </w:tc>
        <w:tc>
          <w:tcPr>
            <w:tcW w:w="483" w:type="pct"/>
            <w:noWrap/>
            <w:vAlign w:val="center"/>
            <w:hideMark/>
          </w:tcPr>
          <w:p w14:paraId="7C685E8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19%</w:t>
            </w:r>
          </w:p>
        </w:tc>
        <w:tc>
          <w:tcPr>
            <w:tcW w:w="378" w:type="pct"/>
            <w:noWrap/>
            <w:vAlign w:val="center"/>
            <w:hideMark/>
          </w:tcPr>
          <w:p w14:paraId="4AFF460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80</w:t>
            </w:r>
          </w:p>
        </w:tc>
        <w:tc>
          <w:tcPr>
            <w:tcW w:w="413" w:type="pct"/>
            <w:noWrap/>
            <w:vAlign w:val="center"/>
            <w:hideMark/>
          </w:tcPr>
          <w:p w14:paraId="3E2F0E8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19%</w:t>
            </w:r>
          </w:p>
        </w:tc>
        <w:tc>
          <w:tcPr>
            <w:tcW w:w="378" w:type="pct"/>
            <w:noWrap/>
            <w:vAlign w:val="center"/>
            <w:hideMark/>
          </w:tcPr>
          <w:p w14:paraId="2E4C440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83</w:t>
            </w:r>
          </w:p>
        </w:tc>
        <w:tc>
          <w:tcPr>
            <w:tcW w:w="483" w:type="pct"/>
            <w:noWrap/>
            <w:vAlign w:val="center"/>
            <w:hideMark/>
          </w:tcPr>
          <w:p w14:paraId="3EDAA0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19%</w:t>
            </w:r>
          </w:p>
        </w:tc>
        <w:tc>
          <w:tcPr>
            <w:tcW w:w="378" w:type="pct"/>
            <w:noWrap/>
            <w:vAlign w:val="center"/>
            <w:hideMark/>
          </w:tcPr>
          <w:p w14:paraId="6441A92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85</w:t>
            </w:r>
          </w:p>
        </w:tc>
        <w:tc>
          <w:tcPr>
            <w:tcW w:w="479" w:type="pct"/>
            <w:noWrap/>
            <w:vAlign w:val="center"/>
            <w:hideMark/>
          </w:tcPr>
          <w:p w14:paraId="4604614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19%</w:t>
            </w:r>
          </w:p>
        </w:tc>
      </w:tr>
      <w:tr w:rsidR="0050421D" w:rsidRPr="00D27CC3" w14:paraId="74C91B4F"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72B657D"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76E13C6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405</w:t>
            </w:r>
          </w:p>
        </w:tc>
        <w:tc>
          <w:tcPr>
            <w:tcW w:w="483" w:type="pct"/>
            <w:noWrap/>
            <w:vAlign w:val="center"/>
            <w:hideMark/>
          </w:tcPr>
          <w:p w14:paraId="39D847D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3949C58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420</w:t>
            </w:r>
          </w:p>
        </w:tc>
        <w:tc>
          <w:tcPr>
            <w:tcW w:w="413" w:type="pct"/>
            <w:noWrap/>
            <w:vAlign w:val="center"/>
            <w:hideMark/>
          </w:tcPr>
          <w:p w14:paraId="5E2B702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437A9D8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433</w:t>
            </w:r>
          </w:p>
        </w:tc>
        <w:tc>
          <w:tcPr>
            <w:tcW w:w="483" w:type="pct"/>
            <w:noWrap/>
            <w:vAlign w:val="center"/>
            <w:hideMark/>
          </w:tcPr>
          <w:p w14:paraId="51F911B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5B2967A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445</w:t>
            </w:r>
          </w:p>
        </w:tc>
        <w:tc>
          <w:tcPr>
            <w:tcW w:w="479" w:type="pct"/>
            <w:noWrap/>
            <w:vAlign w:val="center"/>
            <w:hideMark/>
          </w:tcPr>
          <w:p w14:paraId="5E7976A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44D4F745"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6229AC92"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73CE351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8D72A8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186D35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w:t>
            </w:r>
          </w:p>
        </w:tc>
        <w:tc>
          <w:tcPr>
            <w:tcW w:w="413" w:type="pct"/>
            <w:noWrap/>
            <w:vAlign w:val="center"/>
            <w:hideMark/>
          </w:tcPr>
          <w:p w14:paraId="2C6550D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45DC465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29</w:t>
            </w:r>
          </w:p>
        </w:tc>
        <w:tc>
          <w:tcPr>
            <w:tcW w:w="483" w:type="pct"/>
            <w:noWrap/>
            <w:vAlign w:val="center"/>
            <w:hideMark/>
          </w:tcPr>
          <w:p w14:paraId="2E82657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B7B1B5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45</w:t>
            </w:r>
          </w:p>
        </w:tc>
        <w:tc>
          <w:tcPr>
            <w:tcW w:w="479" w:type="pct"/>
            <w:noWrap/>
            <w:vAlign w:val="center"/>
            <w:hideMark/>
          </w:tcPr>
          <w:p w14:paraId="1CD57AC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935FB7B"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91EE204"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70D18605"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310F747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38F3BC7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991124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13" w:type="pct"/>
            <w:noWrap/>
            <w:vAlign w:val="center"/>
            <w:hideMark/>
          </w:tcPr>
          <w:p w14:paraId="4D76A5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BA5CDC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483" w:type="pct"/>
            <w:noWrap/>
            <w:vAlign w:val="center"/>
            <w:hideMark/>
          </w:tcPr>
          <w:p w14:paraId="02D4ACD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3F710D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c>
          <w:tcPr>
            <w:tcW w:w="479" w:type="pct"/>
            <w:noWrap/>
            <w:vAlign w:val="center"/>
            <w:hideMark/>
          </w:tcPr>
          <w:p w14:paraId="284CE69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272E47E"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6FD5702"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0FFF997B"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5BAFCE8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293493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76CAEF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w:t>
            </w:r>
          </w:p>
        </w:tc>
        <w:tc>
          <w:tcPr>
            <w:tcW w:w="413" w:type="pct"/>
            <w:noWrap/>
            <w:vAlign w:val="center"/>
            <w:hideMark/>
          </w:tcPr>
          <w:p w14:paraId="4F8096A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320E84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24</w:t>
            </w:r>
          </w:p>
        </w:tc>
        <w:tc>
          <w:tcPr>
            <w:tcW w:w="483" w:type="pct"/>
            <w:noWrap/>
            <w:vAlign w:val="center"/>
            <w:hideMark/>
          </w:tcPr>
          <w:p w14:paraId="707CA51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8D567D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479" w:type="pct"/>
            <w:noWrap/>
            <w:vAlign w:val="center"/>
            <w:hideMark/>
          </w:tcPr>
          <w:p w14:paraId="2DFEC9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2CB46C2C" w14:textId="045B4F57"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16AF4C8F" w14:textId="660077B5" w:rsidR="0083187A" w:rsidRPr="0083187A" w:rsidRDefault="0083187A" w:rsidP="0083187A">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20A6A8E1"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34A991DC" w14:textId="77777777" w:rsidR="001135F3" w:rsidRPr="002418CF" w:rsidRDefault="001135F3" w:rsidP="001135F3">
      <w:pPr>
        <w:pStyle w:val="Numberedpara1202"/>
        <w:numPr>
          <w:ilvl w:val="0"/>
          <w:numId w:val="0"/>
        </w:numPr>
        <w:ind w:left="720"/>
      </w:pPr>
    </w:p>
    <w:p w14:paraId="684D81C2" w14:textId="24F573B3"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26</w:t>
      </w:r>
      <w:r w:rsidRPr="002418CF">
        <w:rPr>
          <w:rFonts w:cs="Segoe UI"/>
          <w:noProof/>
        </w:rPr>
        <w:fldChar w:fldCharType="end"/>
      </w:r>
      <w:r w:rsidRPr="002418CF">
        <w:rPr>
          <w:rFonts w:cs="Segoe UI"/>
        </w:rPr>
        <w:t xml:space="preserve">. Brentwood: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3A6030D9" w14:textId="77777777" w:rsidTr="005B4AD6">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0077CB58" w14:textId="77777777" w:rsidR="001135F3" w:rsidRPr="00D27CC3" w:rsidRDefault="001135F3" w:rsidP="005B4AD6">
            <w:pPr>
              <w:rPr>
                <w:rFonts w:eastAsia="Times New Roman" w:cs="Segoe UI"/>
                <w:color w:val="000000"/>
                <w:sz w:val="18"/>
                <w:szCs w:val="18"/>
              </w:rPr>
            </w:pPr>
          </w:p>
        </w:tc>
        <w:tc>
          <w:tcPr>
            <w:tcW w:w="483" w:type="pct"/>
            <w:shd w:val="clear" w:color="auto" w:fill="FBCAD0"/>
          </w:tcPr>
          <w:p w14:paraId="0EC0969C"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0D5E9586"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009AF32A"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536F33F0"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6C285DAF"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639EE7F3"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62354C56"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31BE7122"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720702C9"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1202C645"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0F7CF240"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47664908"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3A0C9232"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0F515D49"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3F747A2F"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72802D8B"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4CF4808F"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73EB858"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5C32D4B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152</w:t>
            </w:r>
          </w:p>
        </w:tc>
        <w:tc>
          <w:tcPr>
            <w:tcW w:w="483" w:type="pct"/>
            <w:noWrap/>
            <w:vAlign w:val="center"/>
            <w:hideMark/>
          </w:tcPr>
          <w:p w14:paraId="25168A8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CCC488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158</w:t>
            </w:r>
          </w:p>
        </w:tc>
        <w:tc>
          <w:tcPr>
            <w:tcW w:w="413" w:type="pct"/>
            <w:noWrap/>
            <w:vAlign w:val="center"/>
            <w:hideMark/>
          </w:tcPr>
          <w:p w14:paraId="7407892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025B83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162</w:t>
            </w:r>
          </w:p>
        </w:tc>
        <w:tc>
          <w:tcPr>
            <w:tcW w:w="483" w:type="pct"/>
            <w:noWrap/>
            <w:vAlign w:val="center"/>
            <w:hideMark/>
          </w:tcPr>
          <w:p w14:paraId="221828F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3E8343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167</w:t>
            </w:r>
          </w:p>
        </w:tc>
        <w:tc>
          <w:tcPr>
            <w:tcW w:w="479" w:type="pct"/>
            <w:noWrap/>
            <w:vAlign w:val="center"/>
            <w:hideMark/>
          </w:tcPr>
          <w:p w14:paraId="4E2718F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15939A2C"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AF4D1D4"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7D2290B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3216F9D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67AEDC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25014BE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DCAB25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24298FE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981420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1ECF664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ECBC97A"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A8E3E6F"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1DFE07D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483" w:type="pct"/>
            <w:noWrap/>
            <w:vAlign w:val="center"/>
            <w:hideMark/>
          </w:tcPr>
          <w:p w14:paraId="35804D1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378" w:type="pct"/>
            <w:noWrap/>
            <w:vAlign w:val="center"/>
            <w:hideMark/>
          </w:tcPr>
          <w:p w14:paraId="161AB18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413" w:type="pct"/>
            <w:noWrap/>
            <w:vAlign w:val="center"/>
            <w:hideMark/>
          </w:tcPr>
          <w:p w14:paraId="1919E5D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378" w:type="pct"/>
            <w:noWrap/>
            <w:vAlign w:val="center"/>
            <w:hideMark/>
          </w:tcPr>
          <w:p w14:paraId="1192E90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483" w:type="pct"/>
            <w:noWrap/>
            <w:vAlign w:val="center"/>
            <w:hideMark/>
          </w:tcPr>
          <w:p w14:paraId="4C02AAC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378" w:type="pct"/>
            <w:noWrap/>
            <w:vAlign w:val="center"/>
            <w:hideMark/>
          </w:tcPr>
          <w:p w14:paraId="1D5E6A1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479" w:type="pct"/>
            <w:noWrap/>
            <w:vAlign w:val="center"/>
            <w:hideMark/>
          </w:tcPr>
          <w:p w14:paraId="4A18A7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r>
      <w:tr w:rsidR="0050421D" w:rsidRPr="00D27CC3" w14:paraId="119A3598"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AFD0750"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380E788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83" w:type="pct"/>
            <w:noWrap/>
            <w:vAlign w:val="center"/>
            <w:hideMark/>
          </w:tcPr>
          <w:p w14:paraId="1E32C58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378" w:type="pct"/>
            <w:noWrap/>
            <w:vAlign w:val="center"/>
            <w:hideMark/>
          </w:tcPr>
          <w:p w14:paraId="1CD0E1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13" w:type="pct"/>
            <w:noWrap/>
            <w:vAlign w:val="center"/>
            <w:hideMark/>
          </w:tcPr>
          <w:p w14:paraId="145D3A5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378" w:type="pct"/>
            <w:noWrap/>
            <w:vAlign w:val="center"/>
            <w:hideMark/>
          </w:tcPr>
          <w:p w14:paraId="57943EB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83" w:type="pct"/>
            <w:noWrap/>
            <w:vAlign w:val="center"/>
            <w:hideMark/>
          </w:tcPr>
          <w:p w14:paraId="6D37299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378" w:type="pct"/>
            <w:noWrap/>
            <w:vAlign w:val="center"/>
            <w:hideMark/>
          </w:tcPr>
          <w:p w14:paraId="7843F67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79" w:type="pct"/>
            <w:noWrap/>
            <w:vAlign w:val="center"/>
            <w:hideMark/>
          </w:tcPr>
          <w:p w14:paraId="62527D3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r>
      <w:tr w:rsidR="0050421D" w:rsidRPr="00D27CC3" w14:paraId="51451199"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406CBCD"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73C5718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64</w:t>
            </w:r>
          </w:p>
        </w:tc>
        <w:tc>
          <w:tcPr>
            <w:tcW w:w="483" w:type="pct"/>
            <w:noWrap/>
            <w:vAlign w:val="center"/>
            <w:hideMark/>
          </w:tcPr>
          <w:p w14:paraId="78A1441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42%</w:t>
            </w:r>
          </w:p>
        </w:tc>
        <w:tc>
          <w:tcPr>
            <w:tcW w:w="378" w:type="pct"/>
            <w:noWrap/>
            <w:vAlign w:val="center"/>
            <w:hideMark/>
          </w:tcPr>
          <w:p w14:paraId="5DBF51A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68</w:t>
            </w:r>
          </w:p>
        </w:tc>
        <w:tc>
          <w:tcPr>
            <w:tcW w:w="413" w:type="pct"/>
            <w:noWrap/>
            <w:vAlign w:val="center"/>
            <w:hideMark/>
          </w:tcPr>
          <w:p w14:paraId="0FAD096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43%</w:t>
            </w:r>
          </w:p>
        </w:tc>
        <w:tc>
          <w:tcPr>
            <w:tcW w:w="378" w:type="pct"/>
            <w:noWrap/>
            <w:vAlign w:val="center"/>
            <w:hideMark/>
          </w:tcPr>
          <w:p w14:paraId="7C4F818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72</w:t>
            </w:r>
          </w:p>
        </w:tc>
        <w:tc>
          <w:tcPr>
            <w:tcW w:w="483" w:type="pct"/>
            <w:noWrap/>
            <w:vAlign w:val="center"/>
            <w:hideMark/>
          </w:tcPr>
          <w:p w14:paraId="1129C7B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45%</w:t>
            </w:r>
          </w:p>
        </w:tc>
        <w:tc>
          <w:tcPr>
            <w:tcW w:w="378" w:type="pct"/>
            <w:noWrap/>
            <w:vAlign w:val="center"/>
            <w:hideMark/>
          </w:tcPr>
          <w:p w14:paraId="0AE00BC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77</w:t>
            </w:r>
          </w:p>
        </w:tc>
        <w:tc>
          <w:tcPr>
            <w:tcW w:w="479" w:type="pct"/>
            <w:noWrap/>
            <w:vAlign w:val="center"/>
            <w:hideMark/>
          </w:tcPr>
          <w:p w14:paraId="502FB52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46%</w:t>
            </w:r>
          </w:p>
        </w:tc>
      </w:tr>
      <w:tr w:rsidR="0050421D" w:rsidRPr="00D27CC3" w14:paraId="44BA60AC"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1C10D85"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4630999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483" w:type="pct"/>
            <w:noWrap/>
            <w:vAlign w:val="center"/>
            <w:hideMark/>
          </w:tcPr>
          <w:p w14:paraId="5180C30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25%</w:t>
            </w:r>
          </w:p>
        </w:tc>
        <w:tc>
          <w:tcPr>
            <w:tcW w:w="378" w:type="pct"/>
            <w:noWrap/>
            <w:vAlign w:val="center"/>
            <w:hideMark/>
          </w:tcPr>
          <w:p w14:paraId="53C755A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413" w:type="pct"/>
            <w:noWrap/>
            <w:vAlign w:val="center"/>
            <w:hideMark/>
          </w:tcPr>
          <w:p w14:paraId="212D237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24%</w:t>
            </w:r>
          </w:p>
        </w:tc>
        <w:tc>
          <w:tcPr>
            <w:tcW w:w="378" w:type="pct"/>
            <w:noWrap/>
            <w:vAlign w:val="center"/>
            <w:hideMark/>
          </w:tcPr>
          <w:p w14:paraId="5BB71AA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483" w:type="pct"/>
            <w:noWrap/>
            <w:vAlign w:val="center"/>
            <w:hideMark/>
          </w:tcPr>
          <w:p w14:paraId="1A861A8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22%</w:t>
            </w:r>
          </w:p>
        </w:tc>
        <w:tc>
          <w:tcPr>
            <w:tcW w:w="378" w:type="pct"/>
            <w:noWrap/>
            <w:vAlign w:val="center"/>
            <w:hideMark/>
          </w:tcPr>
          <w:p w14:paraId="25B4D78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479" w:type="pct"/>
            <w:noWrap/>
            <w:vAlign w:val="center"/>
            <w:hideMark/>
          </w:tcPr>
          <w:p w14:paraId="25BC529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21%</w:t>
            </w:r>
          </w:p>
        </w:tc>
      </w:tr>
      <w:tr w:rsidR="0050421D" w:rsidRPr="00D27CC3" w14:paraId="4AB5231F"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D1B8831"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6444943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42</w:t>
            </w:r>
          </w:p>
        </w:tc>
        <w:tc>
          <w:tcPr>
            <w:tcW w:w="483" w:type="pct"/>
            <w:noWrap/>
            <w:vAlign w:val="center"/>
            <w:hideMark/>
          </w:tcPr>
          <w:p w14:paraId="35F8039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w:t>
            </w:r>
          </w:p>
        </w:tc>
        <w:tc>
          <w:tcPr>
            <w:tcW w:w="378" w:type="pct"/>
            <w:noWrap/>
            <w:vAlign w:val="center"/>
            <w:hideMark/>
          </w:tcPr>
          <w:p w14:paraId="06AD7A8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43</w:t>
            </w:r>
          </w:p>
        </w:tc>
        <w:tc>
          <w:tcPr>
            <w:tcW w:w="413" w:type="pct"/>
            <w:noWrap/>
            <w:vAlign w:val="center"/>
            <w:hideMark/>
          </w:tcPr>
          <w:p w14:paraId="4841CD3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c>
          <w:tcPr>
            <w:tcW w:w="378" w:type="pct"/>
            <w:noWrap/>
            <w:vAlign w:val="center"/>
            <w:hideMark/>
          </w:tcPr>
          <w:p w14:paraId="1F6A270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45</w:t>
            </w:r>
          </w:p>
        </w:tc>
        <w:tc>
          <w:tcPr>
            <w:tcW w:w="483" w:type="pct"/>
            <w:noWrap/>
            <w:vAlign w:val="center"/>
            <w:hideMark/>
          </w:tcPr>
          <w:p w14:paraId="4667D09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c>
          <w:tcPr>
            <w:tcW w:w="378" w:type="pct"/>
            <w:noWrap/>
            <w:vAlign w:val="center"/>
            <w:hideMark/>
          </w:tcPr>
          <w:p w14:paraId="17B93E2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46</w:t>
            </w:r>
          </w:p>
        </w:tc>
        <w:tc>
          <w:tcPr>
            <w:tcW w:w="479" w:type="pct"/>
            <w:noWrap/>
            <w:vAlign w:val="center"/>
            <w:hideMark/>
          </w:tcPr>
          <w:p w14:paraId="3891C16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r>
      <w:tr w:rsidR="0050421D" w:rsidRPr="00D27CC3" w14:paraId="65B7FE53"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2113787"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098BF2A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152</w:t>
            </w:r>
          </w:p>
        </w:tc>
        <w:tc>
          <w:tcPr>
            <w:tcW w:w="483" w:type="pct"/>
            <w:noWrap/>
            <w:vAlign w:val="center"/>
            <w:hideMark/>
          </w:tcPr>
          <w:p w14:paraId="58E9153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00DF8DF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158</w:t>
            </w:r>
          </w:p>
        </w:tc>
        <w:tc>
          <w:tcPr>
            <w:tcW w:w="413" w:type="pct"/>
            <w:noWrap/>
            <w:vAlign w:val="center"/>
            <w:hideMark/>
          </w:tcPr>
          <w:p w14:paraId="1B55EBF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4A491A4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162</w:t>
            </w:r>
          </w:p>
        </w:tc>
        <w:tc>
          <w:tcPr>
            <w:tcW w:w="483" w:type="pct"/>
            <w:noWrap/>
            <w:vAlign w:val="center"/>
            <w:hideMark/>
          </w:tcPr>
          <w:p w14:paraId="7182BF3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3FEEB5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167</w:t>
            </w:r>
          </w:p>
        </w:tc>
        <w:tc>
          <w:tcPr>
            <w:tcW w:w="479" w:type="pct"/>
            <w:noWrap/>
            <w:vAlign w:val="center"/>
            <w:hideMark/>
          </w:tcPr>
          <w:p w14:paraId="43A9D75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4E83E8E2"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5EA49370"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6AB90EF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881284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DF2E4E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5</w:t>
            </w:r>
          </w:p>
        </w:tc>
        <w:tc>
          <w:tcPr>
            <w:tcW w:w="413" w:type="pct"/>
            <w:noWrap/>
            <w:vAlign w:val="center"/>
            <w:hideMark/>
          </w:tcPr>
          <w:p w14:paraId="1A43C20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3477D0E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w:t>
            </w:r>
          </w:p>
        </w:tc>
        <w:tc>
          <w:tcPr>
            <w:tcW w:w="483" w:type="pct"/>
            <w:noWrap/>
            <w:vAlign w:val="center"/>
            <w:hideMark/>
          </w:tcPr>
          <w:p w14:paraId="7396DF0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7DF6DB9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14</w:t>
            </w:r>
          </w:p>
        </w:tc>
        <w:tc>
          <w:tcPr>
            <w:tcW w:w="479" w:type="pct"/>
            <w:noWrap/>
            <w:vAlign w:val="center"/>
            <w:hideMark/>
          </w:tcPr>
          <w:p w14:paraId="02533E2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1141B88F"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589FEF8"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0A074AE9"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54D185D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5076D1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8F177E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13" w:type="pct"/>
            <w:noWrap/>
            <w:vAlign w:val="center"/>
            <w:hideMark/>
          </w:tcPr>
          <w:p w14:paraId="3291C3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D0A510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83" w:type="pct"/>
            <w:noWrap/>
            <w:vAlign w:val="center"/>
            <w:hideMark/>
          </w:tcPr>
          <w:p w14:paraId="2FD4329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AA5C7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79" w:type="pct"/>
            <w:noWrap/>
            <w:vAlign w:val="center"/>
            <w:hideMark/>
          </w:tcPr>
          <w:p w14:paraId="44D097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D304F14"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151FFF2"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61D4B104"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3797D8F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76A845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C64FCC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13" w:type="pct"/>
            <w:noWrap/>
            <w:vAlign w:val="center"/>
            <w:hideMark/>
          </w:tcPr>
          <w:p w14:paraId="3942A7C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D2B415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c>
          <w:tcPr>
            <w:tcW w:w="483" w:type="pct"/>
            <w:noWrap/>
            <w:vAlign w:val="center"/>
            <w:hideMark/>
          </w:tcPr>
          <w:p w14:paraId="0F760AA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E83B26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479" w:type="pct"/>
            <w:noWrap/>
            <w:vAlign w:val="center"/>
            <w:hideMark/>
          </w:tcPr>
          <w:p w14:paraId="5D5F544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315689B5" w14:textId="7C815CDF"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22A3112E" w14:textId="1DA65F4C" w:rsidR="0083187A" w:rsidRPr="0083187A" w:rsidRDefault="0083187A" w:rsidP="0083187A">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5FEDBD9E"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3E904092" w14:textId="77777777" w:rsidR="001135F3" w:rsidRPr="002418CF" w:rsidRDefault="001135F3" w:rsidP="001135F3">
      <w:pPr>
        <w:pStyle w:val="Numberedpara1202"/>
        <w:numPr>
          <w:ilvl w:val="0"/>
          <w:numId w:val="0"/>
        </w:numPr>
        <w:ind w:left="720"/>
      </w:pPr>
    </w:p>
    <w:p w14:paraId="3F0A09A4" w14:textId="45140A7A"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27</w:t>
      </w:r>
      <w:r w:rsidRPr="002418CF">
        <w:rPr>
          <w:rFonts w:cs="Segoe UI"/>
          <w:noProof/>
        </w:rPr>
        <w:fldChar w:fldCharType="end"/>
      </w:r>
      <w:r w:rsidRPr="002418CF">
        <w:rPr>
          <w:rFonts w:cs="Segoe UI"/>
        </w:rPr>
        <w:t xml:space="preserve">. </w:t>
      </w:r>
      <w:r w:rsidR="00D30CB8">
        <w:rPr>
          <w:rFonts w:cs="Segoe UI"/>
        </w:rPr>
        <w:t>Castle Point</w:t>
      </w:r>
      <w:r w:rsidRPr="002418CF">
        <w:rPr>
          <w:rFonts w:cs="Segoe UI"/>
        </w:rPr>
        <w:t xml:space="preserve">: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4BD54639" w14:textId="77777777" w:rsidTr="005B4AD6">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7F20A1EE" w14:textId="77777777" w:rsidR="001135F3" w:rsidRPr="00D27CC3" w:rsidRDefault="001135F3" w:rsidP="005B4AD6">
            <w:pPr>
              <w:rPr>
                <w:rFonts w:eastAsia="Times New Roman" w:cs="Segoe UI"/>
                <w:color w:val="000000"/>
                <w:sz w:val="18"/>
                <w:szCs w:val="18"/>
              </w:rPr>
            </w:pPr>
          </w:p>
        </w:tc>
        <w:tc>
          <w:tcPr>
            <w:tcW w:w="483" w:type="pct"/>
            <w:shd w:val="clear" w:color="auto" w:fill="FBCAD0"/>
          </w:tcPr>
          <w:p w14:paraId="21F120FF"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3A8BA217"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19D622D3"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4702C3A8"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5018D70D"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63FEF173"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4681BFEA"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7AAC4680"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3E199C2E"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778957F7"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6B0094F7"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105FB9D9"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436985E2"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424216F4"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7C775F09"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0A85D8A7"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186A089B"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FF3E474"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5A90179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156</w:t>
            </w:r>
          </w:p>
        </w:tc>
        <w:tc>
          <w:tcPr>
            <w:tcW w:w="483" w:type="pct"/>
            <w:noWrap/>
            <w:vAlign w:val="center"/>
            <w:hideMark/>
          </w:tcPr>
          <w:p w14:paraId="64E714A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01098C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162</w:t>
            </w:r>
          </w:p>
        </w:tc>
        <w:tc>
          <w:tcPr>
            <w:tcW w:w="413" w:type="pct"/>
            <w:noWrap/>
            <w:vAlign w:val="center"/>
            <w:hideMark/>
          </w:tcPr>
          <w:p w14:paraId="67C2982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F55274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167</w:t>
            </w:r>
          </w:p>
        </w:tc>
        <w:tc>
          <w:tcPr>
            <w:tcW w:w="483" w:type="pct"/>
            <w:noWrap/>
            <w:vAlign w:val="center"/>
            <w:hideMark/>
          </w:tcPr>
          <w:p w14:paraId="70CFBCD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C8C178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172</w:t>
            </w:r>
          </w:p>
        </w:tc>
        <w:tc>
          <w:tcPr>
            <w:tcW w:w="479" w:type="pct"/>
            <w:noWrap/>
            <w:vAlign w:val="center"/>
            <w:hideMark/>
          </w:tcPr>
          <w:p w14:paraId="556ED8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3C76F72F"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6D8EC7D"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3AF54A8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F38218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76C5DF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735D9FA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9C38C9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DF611B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412798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43CD77B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992227C"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AF58D08"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7930464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83" w:type="pct"/>
            <w:noWrap/>
            <w:vAlign w:val="center"/>
            <w:hideMark/>
          </w:tcPr>
          <w:p w14:paraId="4C04A12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378" w:type="pct"/>
            <w:noWrap/>
            <w:vAlign w:val="center"/>
            <w:hideMark/>
          </w:tcPr>
          <w:p w14:paraId="68A7382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13" w:type="pct"/>
            <w:noWrap/>
            <w:vAlign w:val="center"/>
            <w:hideMark/>
          </w:tcPr>
          <w:p w14:paraId="7221E1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378" w:type="pct"/>
            <w:noWrap/>
            <w:vAlign w:val="center"/>
            <w:hideMark/>
          </w:tcPr>
          <w:p w14:paraId="18D9661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83" w:type="pct"/>
            <w:noWrap/>
            <w:vAlign w:val="center"/>
            <w:hideMark/>
          </w:tcPr>
          <w:p w14:paraId="672EEF7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c>
          <w:tcPr>
            <w:tcW w:w="378" w:type="pct"/>
            <w:noWrap/>
            <w:vAlign w:val="center"/>
            <w:hideMark/>
          </w:tcPr>
          <w:p w14:paraId="0EA5003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479" w:type="pct"/>
            <w:noWrap/>
            <w:vAlign w:val="center"/>
            <w:hideMark/>
          </w:tcPr>
          <w:p w14:paraId="6B063E5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r>
      <w:tr w:rsidR="0050421D" w:rsidRPr="00D27CC3" w14:paraId="3A858B48"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641E68F"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4936CAE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83" w:type="pct"/>
            <w:noWrap/>
            <w:vAlign w:val="center"/>
            <w:hideMark/>
          </w:tcPr>
          <w:p w14:paraId="5613AAC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378" w:type="pct"/>
            <w:noWrap/>
            <w:vAlign w:val="center"/>
            <w:hideMark/>
          </w:tcPr>
          <w:p w14:paraId="4B8C905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13" w:type="pct"/>
            <w:noWrap/>
            <w:vAlign w:val="center"/>
            <w:hideMark/>
          </w:tcPr>
          <w:p w14:paraId="6A89CB2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378" w:type="pct"/>
            <w:noWrap/>
            <w:vAlign w:val="center"/>
            <w:hideMark/>
          </w:tcPr>
          <w:p w14:paraId="4343221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483" w:type="pct"/>
            <w:noWrap/>
            <w:vAlign w:val="center"/>
            <w:hideMark/>
          </w:tcPr>
          <w:p w14:paraId="0180539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378" w:type="pct"/>
            <w:noWrap/>
            <w:vAlign w:val="center"/>
            <w:hideMark/>
          </w:tcPr>
          <w:p w14:paraId="3313329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479" w:type="pct"/>
            <w:noWrap/>
            <w:vAlign w:val="center"/>
            <w:hideMark/>
          </w:tcPr>
          <w:p w14:paraId="02881B2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r>
      <w:tr w:rsidR="0050421D" w:rsidRPr="00D27CC3" w14:paraId="025BB504"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03D1387"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3222E3F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w:t>
            </w:r>
          </w:p>
        </w:tc>
        <w:tc>
          <w:tcPr>
            <w:tcW w:w="483" w:type="pct"/>
            <w:noWrap/>
            <w:vAlign w:val="center"/>
            <w:hideMark/>
          </w:tcPr>
          <w:p w14:paraId="7F90E80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17%</w:t>
            </w:r>
          </w:p>
        </w:tc>
        <w:tc>
          <w:tcPr>
            <w:tcW w:w="378" w:type="pct"/>
            <w:noWrap/>
            <w:vAlign w:val="center"/>
            <w:hideMark/>
          </w:tcPr>
          <w:p w14:paraId="7522383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31</w:t>
            </w:r>
          </w:p>
        </w:tc>
        <w:tc>
          <w:tcPr>
            <w:tcW w:w="413" w:type="pct"/>
            <w:noWrap/>
            <w:vAlign w:val="center"/>
            <w:hideMark/>
          </w:tcPr>
          <w:p w14:paraId="3CD2C67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19%</w:t>
            </w:r>
          </w:p>
        </w:tc>
        <w:tc>
          <w:tcPr>
            <w:tcW w:w="378" w:type="pct"/>
            <w:noWrap/>
            <w:vAlign w:val="center"/>
            <w:hideMark/>
          </w:tcPr>
          <w:p w14:paraId="7D15414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34</w:t>
            </w:r>
          </w:p>
        </w:tc>
        <w:tc>
          <w:tcPr>
            <w:tcW w:w="483" w:type="pct"/>
            <w:noWrap/>
            <w:vAlign w:val="center"/>
            <w:hideMark/>
          </w:tcPr>
          <w:p w14:paraId="337771B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20%</w:t>
            </w:r>
          </w:p>
        </w:tc>
        <w:tc>
          <w:tcPr>
            <w:tcW w:w="378" w:type="pct"/>
            <w:noWrap/>
            <w:vAlign w:val="center"/>
            <w:hideMark/>
          </w:tcPr>
          <w:p w14:paraId="0852DA7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479" w:type="pct"/>
            <w:noWrap/>
            <w:vAlign w:val="center"/>
            <w:hideMark/>
          </w:tcPr>
          <w:p w14:paraId="6D94D92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22%</w:t>
            </w:r>
          </w:p>
        </w:tc>
      </w:tr>
      <w:tr w:rsidR="0050421D" w:rsidRPr="00D27CC3" w14:paraId="6AE6F063"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33C1A12"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03C0E0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54</w:t>
            </w:r>
          </w:p>
        </w:tc>
        <w:tc>
          <w:tcPr>
            <w:tcW w:w="483" w:type="pct"/>
            <w:noWrap/>
            <w:vAlign w:val="center"/>
            <w:hideMark/>
          </w:tcPr>
          <w:p w14:paraId="19654C0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378" w:type="pct"/>
            <w:noWrap/>
            <w:vAlign w:val="center"/>
            <w:hideMark/>
          </w:tcPr>
          <w:p w14:paraId="5E22AA6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53</w:t>
            </w:r>
          </w:p>
        </w:tc>
        <w:tc>
          <w:tcPr>
            <w:tcW w:w="413" w:type="pct"/>
            <w:noWrap/>
            <w:vAlign w:val="center"/>
            <w:hideMark/>
          </w:tcPr>
          <w:p w14:paraId="72EFB63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33%</w:t>
            </w:r>
          </w:p>
        </w:tc>
        <w:tc>
          <w:tcPr>
            <w:tcW w:w="378" w:type="pct"/>
            <w:noWrap/>
            <w:vAlign w:val="center"/>
            <w:hideMark/>
          </w:tcPr>
          <w:p w14:paraId="712E276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51</w:t>
            </w:r>
          </w:p>
        </w:tc>
        <w:tc>
          <w:tcPr>
            <w:tcW w:w="483" w:type="pct"/>
            <w:noWrap/>
            <w:vAlign w:val="center"/>
            <w:hideMark/>
          </w:tcPr>
          <w:p w14:paraId="12ABA3D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31%</w:t>
            </w:r>
          </w:p>
        </w:tc>
        <w:tc>
          <w:tcPr>
            <w:tcW w:w="378" w:type="pct"/>
            <w:noWrap/>
            <w:vAlign w:val="center"/>
            <w:hideMark/>
          </w:tcPr>
          <w:p w14:paraId="5DBA4DB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49</w:t>
            </w:r>
          </w:p>
        </w:tc>
        <w:tc>
          <w:tcPr>
            <w:tcW w:w="479" w:type="pct"/>
            <w:noWrap/>
            <w:vAlign w:val="center"/>
            <w:hideMark/>
          </w:tcPr>
          <w:p w14:paraId="4F437B8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r>
      <w:tr w:rsidR="0050421D" w:rsidRPr="00D27CC3" w14:paraId="128DAE2F"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8A0F9F4"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12A1E66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59</w:t>
            </w:r>
          </w:p>
        </w:tc>
        <w:tc>
          <w:tcPr>
            <w:tcW w:w="483" w:type="pct"/>
            <w:noWrap/>
            <w:vAlign w:val="center"/>
            <w:hideMark/>
          </w:tcPr>
          <w:p w14:paraId="680FB77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378" w:type="pct"/>
            <w:noWrap/>
            <w:vAlign w:val="center"/>
            <w:hideMark/>
          </w:tcPr>
          <w:p w14:paraId="3DFDE16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61</w:t>
            </w:r>
          </w:p>
        </w:tc>
        <w:tc>
          <w:tcPr>
            <w:tcW w:w="413" w:type="pct"/>
            <w:noWrap/>
            <w:vAlign w:val="center"/>
            <w:hideMark/>
          </w:tcPr>
          <w:p w14:paraId="4FBC83A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378" w:type="pct"/>
            <w:noWrap/>
            <w:vAlign w:val="center"/>
            <w:hideMark/>
          </w:tcPr>
          <w:p w14:paraId="0E13A51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63</w:t>
            </w:r>
          </w:p>
        </w:tc>
        <w:tc>
          <w:tcPr>
            <w:tcW w:w="483" w:type="pct"/>
            <w:noWrap/>
            <w:vAlign w:val="center"/>
            <w:hideMark/>
          </w:tcPr>
          <w:p w14:paraId="22B0394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378" w:type="pct"/>
            <w:noWrap/>
            <w:vAlign w:val="center"/>
            <w:hideMark/>
          </w:tcPr>
          <w:p w14:paraId="5D91D97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66</w:t>
            </w:r>
          </w:p>
        </w:tc>
        <w:tc>
          <w:tcPr>
            <w:tcW w:w="479" w:type="pct"/>
            <w:noWrap/>
            <w:vAlign w:val="center"/>
            <w:hideMark/>
          </w:tcPr>
          <w:p w14:paraId="3F509C6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r>
      <w:tr w:rsidR="0050421D" w:rsidRPr="00D27CC3" w14:paraId="00C3EC45"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05FF778"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5CA5B1D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156</w:t>
            </w:r>
          </w:p>
        </w:tc>
        <w:tc>
          <w:tcPr>
            <w:tcW w:w="483" w:type="pct"/>
            <w:noWrap/>
            <w:vAlign w:val="center"/>
            <w:hideMark/>
          </w:tcPr>
          <w:p w14:paraId="5BA4CA5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5BF2624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162</w:t>
            </w:r>
          </w:p>
        </w:tc>
        <w:tc>
          <w:tcPr>
            <w:tcW w:w="413" w:type="pct"/>
            <w:noWrap/>
            <w:vAlign w:val="center"/>
            <w:hideMark/>
          </w:tcPr>
          <w:p w14:paraId="7CB0803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1A3318E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167</w:t>
            </w:r>
          </w:p>
        </w:tc>
        <w:tc>
          <w:tcPr>
            <w:tcW w:w="483" w:type="pct"/>
            <w:noWrap/>
            <w:vAlign w:val="center"/>
            <w:hideMark/>
          </w:tcPr>
          <w:p w14:paraId="354EC01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292CF7D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172</w:t>
            </w:r>
          </w:p>
        </w:tc>
        <w:tc>
          <w:tcPr>
            <w:tcW w:w="479" w:type="pct"/>
            <w:noWrap/>
            <w:vAlign w:val="center"/>
            <w:hideMark/>
          </w:tcPr>
          <w:p w14:paraId="3D2CF5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60F5908A"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774BD646"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3368390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05FF79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CAA2AF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5</w:t>
            </w:r>
          </w:p>
        </w:tc>
        <w:tc>
          <w:tcPr>
            <w:tcW w:w="413" w:type="pct"/>
            <w:noWrap/>
            <w:vAlign w:val="center"/>
            <w:hideMark/>
          </w:tcPr>
          <w:p w14:paraId="673FB1D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195F94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w:t>
            </w:r>
          </w:p>
        </w:tc>
        <w:tc>
          <w:tcPr>
            <w:tcW w:w="483" w:type="pct"/>
            <w:noWrap/>
            <w:vAlign w:val="center"/>
            <w:hideMark/>
          </w:tcPr>
          <w:p w14:paraId="41888B1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E4C754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w:t>
            </w:r>
          </w:p>
        </w:tc>
        <w:tc>
          <w:tcPr>
            <w:tcW w:w="479" w:type="pct"/>
            <w:noWrap/>
            <w:vAlign w:val="center"/>
            <w:hideMark/>
          </w:tcPr>
          <w:p w14:paraId="463B032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51FD3E2D"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7B6EB01"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4F625C48"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0B7B049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96C8EF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4B57FB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13" w:type="pct"/>
            <w:noWrap/>
            <w:vAlign w:val="center"/>
            <w:hideMark/>
          </w:tcPr>
          <w:p w14:paraId="61F124C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B1C16C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83" w:type="pct"/>
            <w:noWrap/>
            <w:vAlign w:val="center"/>
            <w:hideMark/>
          </w:tcPr>
          <w:p w14:paraId="7FA34E4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6FFB0D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79" w:type="pct"/>
            <w:noWrap/>
            <w:vAlign w:val="center"/>
            <w:hideMark/>
          </w:tcPr>
          <w:p w14:paraId="0A2F41D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3AF81094"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B472E38"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74C50D6E"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46A1352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31815E0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B002CB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13" w:type="pct"/>
            <w:noWrap/>
            <w:vAlign w:val="center"/>
            <w:hideMark/>
          </w:tcPr>
          <w:p w14:paraId="60C07F4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3E0EC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483" w:type="pct"/>
            <w:noWrap/>
            <w:vAlign w:val="center"/>
            <w:hideMark/>
          </w:tcPr>
          <w:p w14:paraId="76D1DC4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BFB9C4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w:t>
            </w:r>
          </w:p>
        </w:tc>
        <w:tc>
          <w:tcPr>
            <w:tcW w:w="479" w:type="pct"/>
            <w:noWrap/>
            <w:vAlign w:val="center"/>
            <w:hideMark/>
          </w:tcPr>
          <w:p w14:paraId="2EA6402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59A0D3A2" w14:textId="05BC3611"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07287FB0" w14:textId="0F666DB3" w:rsidR="0083187A" w:rsidRPr="0083187A" w:rsidRDefault="0083187A" w:rsidP="0083187A">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09E3CDD7"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035C585F" w14:textId="77777777" w:rsidR="001135F3" w:rsidRPr="002418CF" w:rsidRDefault="001135F3" w:rsidP="001135F3">
      <w:pPr>
        <w:pStyle w:val="Numberedpara1202"/>
        <w:numPr>
          <w:ilvl w:val="0"/>
          <w:numId w:val="0"/>
        </w:numPr>
        <w:ind w:left="720"/>
      </w:pPr>
    </w:p>
    <w:p w14:paraId="08B6EEE2" w14:textId="2E96544F"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28</w:t>
      </w:r>
      <w:r w:rsidRPr="002418CF">
        <w:rPr>
          <w:rFonts w:cs="Segoe UI"/>
          <w:noProof/>
        </w:rPr>
        <w:fldChar w:fldCharType="end"/>
      </w:r>
      <w:r w:rsidRPr="002418CF">
        <w:rPr>
          <w:rFonts w:cs="Segoe UI"/>
        </w:rPr>
        <w:t xml:space="preserve">. Chelmsford: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5A16C3A1" w14:textId="77777777" w:rsidTr="005B4AD6">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6CF71AAE" w14:textId="77777777" w:rsidR="001135F3" w:rsidRPr="00D27CC3" w:rsidRDefault="001135F3" w:rsidP="005B4AD6">
            <w:pPr>
              <w:rPr>
                <w:rFonts w:eastAsia="Times New Roman" w:cs="Segoe UI"/>
                <w:color w:val="000000"/>
                <w:sz w:val="18"/>
                <w:szCs w:val="18"/>
              </w:rPr>
            </w:pPr>
          </w:p>
        </w:tc>
        <w:tc>
          <w:tcPr>
            <w:tcW w:w="483" w:type="pct"/>
            <w:shd w:val="clear" w:color="auto" w:fill="FBCAD0"/>
          </w:tcPr>
          <w:p w14:paraId="5EC78975"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27F13E46"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6CEEC511"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1F0AFB83"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035F9E72"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064E2454"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7ED464BB"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35295F4F"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0F3A1977"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42EFB3CF"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00D1F447"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119506BC"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1D3023F4"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5AE01BD2"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6298371E"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04876ABF"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184DE961"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65BD1B4"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7B88B48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434</w:t>
            </w:r>
          </w:p>
        </w:tc>
        <w:tc>
          <w:tcPr>
            <w:tcW w:w="483" w:type="pct"/>
            <w:noWrap/>
            <w:vAlign w:val="center"/>
            <w:hideMark/>
          </w:tcPr>
          <w:p w14:paraId="4682FD4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A3B836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450</w:t>
            </w:r>
          </w:p>
        </w:tc>
        <w:tc>
          <w:tcPr>
            <w:tcW w:w="413" w:type="pct"/>
            <w:noWrap/>
            <w:vAlign w:val="center"/>
            <w:hideMark/>
          </w:tcPr>
          <w:p w14:paraId="482CF4D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7FBA921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464</w:t>
            </w:r>
          </w:p>
        </w:tc>
        <w:tc>
          <w:tcPr>
            <w:tcW w:w="483" w:type="pct"/>
            <w:noWrap/>
            <w:vAlign w:val="center"/>
            <w:hideMark/>
          </w:tcPr>
          <w:p w14:paraId="33831AA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47A154A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477</w:t>
            </w:r>
          </w:p>
        </w:tc>
        <w:tc>
          <w:tcPr>
            <w:tcW w:w="479" w:type="pct"/>
            <w:noWrap/>
            <w:vAlign w:val="center"/>
            <w:hideMark/>
          </w:tcPr>
          <w:p w14:paraId="13394D0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5FE1F11D"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FFEF92A"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73A9B2A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038586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CA48B9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6F8BD25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211D73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17ADB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134917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18BE84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062B17B1"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9EBD0E7"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66BA394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45</w:t>
            </w:r>
          </w:p>
        </w:tc>
        <w:tc>
          <w:tcPr>
            <w:tcW w:w="483" w:type="pct"/>
            <w:noWrap/>
            <w:vAlign w:val="center"/>
            <w:hideMark/>
          </w:tcPr>
          <w:p w14:paraId="113479A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w:t>
            </w:r>
          </w:p>
        </w:tc>
        <w:tc>
          <w:tcPr>
            <w:tcW w:w="378" w:type="pct"/>
            <w:noWrap/>
            <w:vAlign w:val="center"/>
            <w:hideMark/>
          </w:tcPr>
          <w:p w14:paraId="252C47E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45</w:t>
            </w:r>
          </w:p>
        </w:tc>
        <w:tc>
          <w:tcPr>
            <w:tcW w:w="413" w:type="pct"/>
            <w:noWrap/>
            <w:vAlign w:val="center"/>
            <w:hideMark/>
          </w:tcPr>
          <w:p w14:paraId="2ED0086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w:t>
            </w:r>
          </w:p>
        </w:tc>
        <w:tc>
          <w:tcPr>
            <w:tcW w:w="378" w:type="pct"/>
            <w:noWrap/>
            <w:vAlign w:val="center"/>
            <w:hideMark/>
          </w:tcPr>
          <w:p w14:paraId="7DDFC8F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44</w:t>
            </w:r>
          </w:p>
        </w:tc>
        <w:tc>
          <w:tcPr>
            <w:tcW w:w="483" w:type="pct"/>
            <w:noWrap/>
            <w:vAlign w:val="center"/>
            <w:hideMark/>
          </w:tcPr>
          <w:p w14:paraId="0D2E5CC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378" w:type="pct"/>
            <w:noWrap/>
            <w:vAlign w:val="center"/>
            <w:hideMark/>
          </w:tcPr>
          <w:p w14:paraId="46A9905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43</w:t>
            </w:r>
          </w:p>
        </w:tc>
        <w:tc>
          <w:tcPr>
            <w:tcW w:w="479" w:type="pct"/>
            <w:noWrap/>
            <w:vAlign w:val="center"/>
            <w:hideMark/>
          </w:tcPr>
          <w:p w14:paraId="72140C5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r>
      <w:tr w:rsidR="0050421D" w:rsidRPr="00D27CC3" w14:paraId="3899BACC"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E3894ED"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1BB627B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83" w:type="pct"/>
            <w:noWrap/>
            <w:vAlign w:val="center"/>
            <w:hideMark/>
          </w:tcPr>
          <w:p w14:paraId="361E1BE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3C213BE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13" w:type="pct"/>
            <w:noWrap/>
            <w:vAlign w:val="center"/>
            <w:hideMark/>
          </w:tcPr>
          <w:p w14:paraId="620384E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378" w:type="pct"/>
            <w:noWrap/>
            <w:vAlign w:val="center"/>
            <w:hideMark/>
          </w:tcPr>
          <w:p w14:paraId="3C0E5B0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483" w:type="pct"/>
            <w:noWrap/>
            <w:vAlign w:val="center"/>
            <w:hideMark/>
          </w:tcPr>
          <w:p w14:paraId="0DC7BFF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378" w:type="pct"/>
            <w:noWrap/>
            <w:vAlign w:val="center"/>
            <w:hideMark/>
          </w:tcPr>
          <w:p w14:paraId="431D249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479" w:type="pct"/>
            <w:noWrap/>
            <w:vAlign w:val="center"/>
            <w:hideMark/>
          </w:tcPr>
          <w:p w14:paraId="5011092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r>
      <w:tr w:rsidR="0050421D" w:rsidRPr="00D27CC3" w14:paraId="124257A1"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C9FE777"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1D7FCBC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136</w:t>
            </w:r>
          </w:p>
        </w:tc>
        <w:tc>
          <w:tcPr>
            <w:tcW w:w="483" w:type="pct"/>
            <w:noWrap/>
            <w:vAlign w:val="center"/>
            <w:hideMark/>
          </w:tcPr>
          <w:p w14:paraId="4AB840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31%</w:t>
            </w:r>
          </w:p>
        </w:tc>
        <w:tc>
          <w:tcPr>
            <w:tcW w:w="378" w:type="pct"/>
            <w:noWrap/>
            <w:vAlign w:val="center"/>
            <w:hideMark/>
          </w:tcPr>
          <w:p w14:paraId="1993CC4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149</w:t>
            </w:r>
          </w:p>
        </w:tc>
        <w:tc>
          <w:tcPr>
            <w:tcW w:w="413" w:type="pct"/>
            <w:noWrap/>
            <w:vAlign w:val="center"/>
            <w:hideMark/>
          </w:tcPr>
          <w:p w14:paraId="560FD82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33%</w:t>
            </w:r>
          </w:p>
        </w:tc>
        <w:tc>
          <w:tcPr>
            <w:tcW w:w="378" w:type="pct"/>
            <w:noWrap/>
            <w:vAlign w:val="center"/>
            <w:hideMark/>
          </w:tcPr>
          <w:p w14:paraId="38E4BB7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161</w:t>
            </w:r>
          </w:p>
        </w:tc>
        <w:tc>
          <w:tcPr>
            <w:tcW w:w="483" w:type="pct"/>
            <w:noWrap/>
            <w:vAlign w:val="center"/>
            <w:hideMark/>
          </w:tcPr>
          <w:p w14:paraId="39F7C56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378" w:type="pct"/>
            <w:noWrap/>
            <w:vAlign w:val="center"/>
            <w:hideMark/>
          </w:tcPr>
          <w:p w14:paraId="715BE03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174</w:t>
            </w:r>
          </w:p>
        </w:tc>
        <w:tc>
          <w:tcPr>
            <w:tcW w:w="479" w:type="pct"/>
            <w:noWrap/>
            <w:vAlign w:val="center"/>
            <w:hideMark/>
          </w:tcPr>
          <w:p w14:paraId="6CB5B73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r>
      <w:tr w:rsidR="0050421D" w:rsidRPr="00D27CC3" w14:paraId="0165FA99"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6287A35"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29E4F80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120</w:t>
            </w:r>
          </w:p>
        </w:tc>
        <w:tc>
          <w:tcPr>
            <w:tcW w:w="483" w:type="pct"/>
            <w:noWrap/>
            <w:vAlign w:val="center"/>
            <w:hideMark/>
          </w:tcPr>
          <w:p w14:paraId="500B136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c>
          <w:tcPr>
            <w:tcW w:w="378" w:type="pct"/>
            <w:noWrap/>
            <w:vAlign w:val="center"/>
            <w:hideMark/>
          </w:tcPr>
          <w:p w14:paraId="53F45CD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117</w:t>
            </w:r>
          </w:p>
        </w:tc>
        <w:tc>
          <w:tcPr>
            <w:tcW w:w="413" w:type="pct"/>
            <w:noWrap/>
            <w:vAlign w:val="center"/>
            <w:hideMark/>
          </w:tcPr>
          <w:p w14:paraId="609A78B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26%</w:t>
            </w:r>
          </w:p>
        </w:tc>
        <w:tc>
          <w:tcPr>
            <w:tcW w:w="378" w:type="pct"/>
            <w:noWrap/>
            <w:vAlign w:val="center"/>
            <w:hideMark/>
          </w:tcPr>
          <w:p w14:paraId="211547A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113</w:t>
            </w:r>
          </w:p>
        </w:tc>
        <w:tc>
          <w:tcPr>
            <w:tcW w:w="483" w:type="pct"/>
            <w:noWrap/>
            <w:vAlign w:val="center"/>
            <w:hideMark/>
          </w:tcPr>
          <w:p w14:paraId="486A258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24%</w:t>
            </w:r>
          </w:p>
        </w:tc>
        <w:tc>
          <w:tcPr>
            <w:tcW w:w="378" w:type="pct"/>
            <w:noWrap/>
            <w:vAlign w:val="center"/>
            <w:hideMark/>
          </w:tcPr>
          <w:p w14:paraId="2B2ED32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108</w:t>
            </w:r>
          </w:p>
        </w:tc>
        <w:tc>
          <w:tcPr>
            <w:tcW w:w="479" w:type="pct"/>
            <w:noWrap/>
            <w:vAlign w:val="center"/>
            <w:hideMark/>
          </w:tcPr>
          <w:p w14:paraId="3E669B7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23%</w:t>
            </w:r>
          </w:p>
        </w:tc>
      </w:tr>
      <w:tr w:rsidR="0050421D" w:rsidRPr="00D27CC3" w14:paraId="48E82E2B"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04B6A11"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2830E7A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131</w:t>
            </w:r>
          </w:p>
        </w:tc>
        <w:tc>
          <w:tcPr>
            <w:tcW w:w="483" w:type="pct"/>
            <w:noWrap/>
            <w:vAlign w:val="center"/>
            <w:hideMark/>
          </w:tcPr>
          <w:p w14:paraId="77335F3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30%</w:t>
            </w:r>
          </w:p>
        </w:tc>
        <w:tc>
          <w:tcPr>
            <w:tcW w:w="378" w:type="pct"/>
            <w:noWrap/>
            <w:vAlign w:val="center"/>
            <w:hideMark/>
          </w:tcPr>
          <w:p w14:paraId="08D966C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136</w:t>
            </w:r>
          </w:p>
        </w:tc>
        <w:tc>
          <w:tcPr>
            <w:tcW w:w="413" w:type="pct"/>
            <w:noWrap/>
            <w:vAlign w:val="center"/>
            <w:hideMark/>
          </w:tcPr>
          <w:p w14:paraId="17489C0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30%</w:t>
            </w:r>
          </w:p>
        </w:tc>
        <w:tc>
          <w:tcPr>
            <w:tcW w:w="378" w:type="pct"/>
            <w:noWrap/>
            <w:vAlign w:val="center"/>
            <w:hideMark/>
          </w:tcPr>
          <w:p w14:paraId="5795F00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141</w:t>
            </w:r>
          </w:p>
        </w:tc>
        <w:tc>
          <w:tcPr>
            <w:tcW w:w="483" w:type="pct"/>
            <w:noWrap/>
            <w:vAlign w:val="center"/>
            <w:hideMark/>
          </w:tcPr>
          <w:p w14:paraId="2E25838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30%</w:t>
            </w:r>
          </w:p>
        </w:tc>
        <w:tc>
          <w:tcPr>
            <w:tcW w:w="378" w:type="pct"/>
            <w:noWrap/>
            <w:vAlign w:val="center"/>
            <w:hideMark/>
          </w:tcPr>
          <w:p w14:paraId="70337CC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146</w:t>
            </w:r>
          </w:p>
        </w:tc>
        <w:tc>
          <w:tcPr>
            <w:tcW w:w="479" w:type="pct"/>
            <w:noWrap/>
            <w:vAlign w:val="center"/>
            <w:hideMark/>
          </w:tcPr>
          <w:p w14:paraId="0245C02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31%</w:t>
            </w:r>
          </w:p>
        </w:tc>
      </w:tr>
      <w:tr w:rsidR="0050421D" w:rsidRPr="00D27CC3" w14:paraId="67E67B86"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E3FF75A"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4700E60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434</w:t>
            </w:r>
          </w:p>
        </w:tc>
        <w:tc>
          <w:tcPr>
            <w:tcW w:w="483" w:type="pct"/>
            <w:noWrap/>
            <w:vAlign w:val="center"/>
            <w:hideMark/>
          </w:tcPr>
          <w:p w14:paraId="0884719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5C0623F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450</w:t>
            </w:r>
          </w:p>
        </w:tc>
        <w:tc>
          <w:tcPr>
            <w:tcW w:w="413" w:type="pct"/>
            <w:noWrap/>
            <w:vAlign w:val="center"/>
            <w:hideMark/>
          </w:tcPr>
          <w:p w14:paraId="729E957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48D8F52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464</w:t>
            </w:r>
          </w:p>
        </w:tc>
        <w:tc>
          <w:tcPr>
            <w:tcW w:w="483" w:type="pct"/>
            <w:noWrap/>
            <w:vAlign w:val="center"/>
            <w:hideMark/>
          </w:tcPr>
          <w:p w14:paraId="4641F45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6B47B4A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477</w:t>
            </w:r>
          </w:p>
        </w:tc>
        <w:tc>
          <w:tcPr>
            <w:tcW w:w="479" w:type="pct"/>
            <w:noWrap/>
            <w:vAlign w:val="center"/>
            <w:hideMark/>
          </w:tcPr>
          <w:p w14:paraId="38E9441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377195C0"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101DBAF8"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5F9A762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3B3FA5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A9756E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14</w:t>
            </w:r>
          </w:p>
        </w:tc>
        <w:tc>
          <w:tcPr>
            <w:tcW w:w="413" w:type="pct"/>
            <w:noWrap/>
            <w:vAlign w:val="center"/>
            <w:hideMark/>
          </w:tcPr>
          <w:p w14:paraId="4AED0B4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02D72B5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28</w:t>
            </w:r>
          </w:p>
        </w:tc>
        <w:tc>
          <w:tcPr>
            <w:tcW w:w="483" w:type="pct"/>
            <w:noWrap/>
            <w:vAlign w:val="center"/>
            <w:hideMark/>
          </w:tcPr>
          <w:p w14:paraId="13A776F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A8A9B1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42</w:t>
            </w:r>
          </w:p>
        </w:tc>
        <w:tc>
          <w:tcPr>
            <w:tcW w:w="479" w:type="pct"/>
            <w:noWrap/>
            <w:vAlign w:val="center"/>
            <w:hideMark/>
          </w:tcPr>
          <w:p w14:paraId="526CEA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6732C27"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B8AC53D"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35BD6A83"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3EABE3A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349631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16C73D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13" w:type="pct"/>
            <w:noWrap/>
            <w:vAlign w:val="center"/>
            <w:hideMark/>
          </w:tcPr>
          <w:p w14:paraId="08A5590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A54109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83" w:type="pct"/>
            <w:noWrap/>
            <w:vAlign w:val="center"/>
            <w:hideMark/>
          </w:tcPr>
          <w:p w14:paraId="160C74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6CBF2D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79" w:type="pct"/>
            <w:noWrap/>
            <w:vAlign w:val="center"/>
            <w:hideMark/>
          </w:tcPr>
          <w:p w14:paraId="09308BE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4B6D992"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B719FD9"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410E0CD7"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530F791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13A5FB5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1A72B9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413" w:type="pct"/>
            <w:noWrap/>
            <w:vAlign w:val="center"/>
            <w:hideMark/>
          </w:tcPr>
          <w:p w14:paraId="65401F8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806C93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25</w:t>
            </w:r>
          </w:p>
        </w:tc>
        <w:tc>
          <w:tcPr>
            <w:tcW w:w="483" w:type="pct"/>
            <w:noWrap/>
            <w:vAlign w:val="center"/>
            <w:hideMark/>
          </w:tcPr>
          <w:p w14:paraId="6763671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B773BE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479" w:type="pct"/>
            <w:noWrap/>
            <w:vAlign w:val="center"/>
            <w:hideMark/>
          </w:tcPr>
          <w:p w14:paraId="584185C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55C5968C" w14:textId="036A2462"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62974341" w14:textId="4C051990" w:rsidR="0083187A" w:rsidRPr="0083187A" w:rsidRDefault="0083187A" w:rsidP="0083187A">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182D50E7"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1D8571CE" w14:textId="77777777" w:rsidR="001135F3" w:rsidRPr="002418CF" w:rsidRDefault="001135F3" w:rsidP="001135F3">
      <w:pPr>
        <w:pStyle w:val="Numberedpara1202"/>
        <w:numPr>
          <w:ilvl w:val="0"/>
          <w:numId w:val="0"/>
        </w:numPr>
        <w:ind w:left="720"/>
      </w:pPr>
    </w:p>
    <w:p w14:paraId="236BB50B" w14:textId="7E454FDC"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29</w:t>
      </w:r>
      <w:r w:rsidRPr="002418CF">
        <w:rPr>
          <w:rFonts w:cs="Segoe UI"/>
          <w:noProof/>
        </w:rPr>
        <w:fldChar w:fldCharType="end"/>
      </w:r>
      <w:r w:rsidRPr="002418CF">
        <w:rPr>
          <w:rFonts w:cs="Segoe UI"/>
        </w:rPr>
        <w:t xml:space="preserve">. Colchester: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526DA7BC" w14:textId="77777777" w:rsidTr="005B4AD6">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760D2C3A" w14:textId="77777777" w:rsidR="001135F3" w:rsidRPr="00D27CC3" w:rsidRDefault="001135F3" w:rsidP="005B4AD6">
            <w:pPr>
              <w:rPr>
                <w:rFonts w:eastAsia="Times New Roman" w:cs="Segoe UI"/>
                <w:color w:val="000000"/>
                <w:sz w:val="18"/>
                <w:szCs w:val="18"/>
              </w:rPr>
            </w:pPr>
          </w:p>
        </w:tc>
        <w:tc>
          <w:tcPr>
            <w:tcW w:w="483" w:type="pct"/>
            <w:shd w:val="clear" w:color="auto" w:fill="FBCAD0"/>
          </w:tcPr>
          <w:p w14:paraId="7266A6FA"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6720B30A"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6C8167F6"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3B7E46B2"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766AFE17"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01A2B9FC"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5AC5B550"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6DC9A3D0"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6B9E617D"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360EED39"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75AF8470"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6978A9A2"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551089E3"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7686A1BA"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25F75BBA"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1D86AB7D" w14:textId="77777777" w:rsidR="001135F3" w:rsidRPr="00D27CC3" w:rsidRDefault="001135F3" w:rsidP="005B4AD6">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013BE911"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3C8C285"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57DB3F6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658</w:t>
            </w:r>
          </w:p>
        </w:tc>
        <w:tc>
          <w:tcPr>
            <w:tcW w:w="483" w:type="pct"/>
            <w:noWrap/>
            <w:vAlign w:val="center"/>
            <w:hideMark/>
          </w:tcPr>
          <w:p w14:paraId="111B6EF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47DB85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683</w:t>
            </w:r>
          </w:p>
        </w:tc>
        <w:tc>
          <w:tcPr>
            <w:tcW w:w="413" w:type="pct"/>
            <w:noWrap/>
            <w:vAlign w:val="center"/>
            <w:hideMark/>
          </w:tcPr>
          <w:p w14:paraId="46152EE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35B448B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703</w:t>
            </w:r>
          </w:p>
        </w:tc>
        <w:tc>
          <w:tcPr>
            <w:tcW w:w="483" w:type="pct"/>
            <w:noWrap/>
            <w:vAlign w:val="center"/>
            <w:hideMark/>
          </w:tcPr>
          <w:p w14:paraId="6055E87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AC5387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724</w:t>
            </w:r>
          </w:p>
        </w:tc>
        <w:tc>
          <w:tcPr>
            <w:tcW w:w="479" w:type="pct"/>
            <w:noWrap/>
            <w:vAlign w:val="center"/>
            <w:hideMark/>
          </w:tcPr>
          <w:p w14:paraId="5B12F48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00373AB8"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268D49D"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3AB1880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7BBE5E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E70CB8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183DD63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75098D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A04FA5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C042A2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46D1F88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B37E5A7"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1D44DC1"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28B7C5B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149</w:t>
            </w:r>
          </w:p>
        </w:tc>
        <w:tc>
          <w:tcPr>
            <w:tcW w:w="483" w:type="pct"/>
            <w:noWrap/>
            <w:vAlign w:val="center"/>
            <w:hideMark/>
          </w:tcPr>
          <w:p w14:paraId="2D282B1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23%</w:t>
            </w:r>
          </w:p>
        </w:tc>
        <w:tc>
          <w:tcPr>
            <w:tcW w:w="378" w:type="pct"/>
            <w:noWrap/>
            <w:vAlign w:val="center"/>
            <w:hideMark/>
          </w:tcPr>
          <w:p w14:paraId="7908BFC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148</w:t>
            </w:r>
          </w:p>
        </w:tc>
        <w:tc>
          <w:tcPr>
            <w:tcW w:w="413" w:type="pct"/>
            <w:noWrap/>
            <w:vAlign w:val="center"/>
            <w:hideMark/>
          </w:tcPr>
          <w:p w14:paraId="5FB2339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22%</w:t>
            </w:r>
          </w:p>
        </w:tc>
        <w:tc>
          <w:tcPr>
            <w:tcW w:w="378" w:type="pct"/>
            <w:noWrap/>
            <w:vAlign w:val="center"/>
            <w:hideMark/>
          </w:tcPr>
          <w:p w14:paraId="52733E3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145</w:t>
            </w:r>
          </w:p>
        </w:tc>
        <w:tc>
          <w:tcPr>
            <w:tcW w:w="483" w:type="pct"/>
            <w:noWrap/>
            <w:vAlign w:val="center"/>
            <w:hideMark/>
          </w:tcPr>
          <w:p w14:paraId="2A25B91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21%</w:t>
            </w:r>
          </w:p>
        </w:tc>
        <w:tc>
          <w:tcPr>
            <w:tcW w:w="378" w:type="pct"/>
            <w:noWrap/>
            <w:vAlign w:val="center"/>
            <w:hideMark/>
          </w:tcPr>
          <w:p w14:paraId="04397DC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141</w:t>
            </w:r>
          </w:p>
        </w:tc>
        <w:tc>
          <w:tcPr>
            <w:tcW w:w="479" w:type="pct"/>
            <w:noWrap/>
            <w:vAlign w:val="center"/>
            <w:hideMark/>
          </w:tcPr>
          <w:p w14:paraId="2C9BAC9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20%</w:t>
            </w:r>
          </w:p>
        </w:tc>
      </w:tr>
      <w:tr w:rsidR="0050421D" w:rsidRPr="00D27CC3" w14:paraId="5467852B"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A723399"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6A325F3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83" w:type="pct"/>
            <w:noWrap/>
            <w:vAlign w:val="center"/>
            <w:hideMark/>
          </w:tcPr>
          <w:p w14:paraId="297B39F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776A832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13" w:type="pct"/>
            <w:noWrap/>
            <w:vAlign w:val="center"/>
            <w:hideMark/>
          </w:tcPr>
          <w:p w14:paraId="4C37512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01303B8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83" w:type="pct"/>
            <w:noWrap/>
            <w:vAlign w:val="center"/>
            <w:hideMark/>
          </w:tcPr>
          <w:p w14:paraId="32686A0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6AB8936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79" w:type="pct"/>
            <w:noWrap/>
            <w:vAlign w:val="center"/>
            <w:hideMark/>
          </w:tcPr>
          <w:p w14:paraId="45FB4A8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r>
      <w:tr w:rsidR="0050421D" w:rsidRPr="00D27CC3" w14:paraId="245F41E7"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26CB830"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3FE2BCB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249</w:t>
            </w:r>
          </w:p>
        </w:tc>
        <w:tc>
          <w:tcPr>
            <w:tcW w:w="483" w:type="pct"/>
            <w:noWrap/>
            <w:vAlign w:val="center"/>
            <w:hideMark/>
          </w:tcPr>
          <w:p w14:paraId="786D8F1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378" w:type="pct"/>
            <w:noWrap/>
            <w:vAlign w:val="center"/>
            <w:hideMark/>
          </w:tcPr>
          <w:p w14:paraId="1E1664E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272</w:t>
            </w:r>
          </w:p>
        </w:tc>
        <w:tc>
          <w:tcPr>
            <w:tcW w:w="413" w:type="pct"/>
            <w:noWrap/>
            <w:vAlign w:val="center"/>
            <w:hideMark/>
          </w:tcPr>
          <w:p w14:paraId="5C2ACBB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40%</w:t>
            </w:r>
          </w:p>
        </w:tc>
        <w:tc>
          <w:tcPr>
            <w:tcW w:w="378" w:type="pct"/>
            <w:noWrap/>
            <w:vAlign w:val="center"/>
            <w:hideMark/>
          </w:tcPr>
          <w:p w14:paraId="70D5E95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294</w:t>
            </w:r>
          </w:p>
        </w:tc>
        <w:tc>
          <w:tcPr>
            <w:tcW w:w="483" w:type="pct"/>
            <w:noWrap/>
            <w:vAlign w:val="center"/>
            <w:hideMark/>
          </w:tcPr>
          <w:p w14:paraId="5966BCB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42%</w:t>
            </w:r>
          </w:p>
        </w:tc>
        <w:tc>
          <w:tcPr>
            <w:tcW w:w="378" w:type="pct"/>
            <w:noWrap/>
            <w:vAlign w:val="center"/>
            <w:hideMark/>
          </w:tcPr>
          <w:p w14:paraId="5561FB1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317</w:t>
            </w:r>
          </w:p>
        </w:tc>
        <w:tc>
          <w:tcPr>
            <w:tcW w:w="479" w:type="pct"/>
            <w:noWrap/>
            <w:vAlign w:val="center"/>
            <w:hideMark/>
          </w:tcPr>
          <w:p w14:paraId="2AEB6A7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44%</w:t>
            </w:r>
          </w:p>
        </w:tc>
      </w:tr>
      <w:tr w:rsidR="0050421D" w:rsidRPr="00D27CC3" w14:paraId="1A2D628A"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56FEE04"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620B0B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124</w:t>
            </w:r>
          </w:p>
        </w:tc>
        <w:tc>
          <w:tcPr>
            <w:tcW w:w="483" w:type="pct"/>
            <w:noWrap/>
            <w:vAlign w:val="center"/>
            <w:hideMark/>
          </w:tcPr>
          <w:p w14:paraId="5CB239C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19%</w:t>
            </w:r>
          </w:p>
        </w:tc>
        <w:tc>
          <w:tcPr>
            <w:tcW w:w="378" w:type="pct"/>
            <w:noWrap/>
            <w:vAlign w:val="center"/>
            <w:hideMark/>
          </w:tcPr>
          <w:p w14:paraId="3C601A6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121</w:t>
            </w:r>
          </w:p>
        </w:tc>
        <w:tc>
          <w:tcPr>
            <w:tcW w:w="413" w:type="pct"/>
            <w:noWrap/>
            <w:vAlign w:val="center"/>
            <w:hideMark/>
          </w:tcPr>
          <w:p w14:paraId="4DE2C73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18%</w:t>
            </w:r>
          </w:p>
        </w:tc>
        <w:tc>
          <w:tcPr>
            <w:tcW w:w="378" w:type="pct"/>
            <w:noWrap/>
            <w:vAlign w:val="center"/>
            <w:hideMark/>
          </w:tcPr>
          <w:p w14:paraId="1000D62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117</w:t>
            </w:r>
          </w:p>
        </w:tc>
        <w:tc>
          <w:tcPr>
            <w:tcW w:w="483" w:type="pct"/>
            <w:noWrap/>
            <w:vAlign w:val="center"/>
            <w:hideMark/>
          </w:tcPr>
          <w:p w14:paraId="0B2576B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17%</w:t>
            </w:r>
          </w:p>
        </w:tc>
        <w:tc>
          <w:tcPr>
            <w:tcW w:w="378" w:type="pct"/>
            <w:noWrap/>
            <w:vAlign w:val="center"/>
            <w:hideMark/>
          </w:tcPr>
          <w:p w14:paraId="3747C8F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112</w:t>
            </w:r>
          </w:p>
        </w:tc>
        <w:tc>
          <w:tcPr>
            <w:tcW w:w="479" w:type="pct"/>
            <w:noWrap/>
            <w:vAlign w:val="center"/>
            <w:hideMark/>
          </w:tcPr>
          <w:p w14:paraId="57F62D1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15%</w:t>
            </w:r>
          </w:p>
        </w:tc>
      </w:tr>
      <w:tr w:rsidR="0050421D" w:rsidRPr="00D27CC3" w14:paraId="414D18DD"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A2A1A07"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1C356CD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135</w:t>
            </w:r>
          </w:p>
        </w:tc>
        <w:tc>
          <w:tcPr>
            <w:tcW w:w="483" w:type="pct"/>
            <w:noWrap/>
            <w:vAlign w:val="center"/>
            <w:hideMark/>
          </w:tcPr>
          <w:p w14:paraId="489D35F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20%</w:t>
            </w:r>
          </w:p>
        </w:tc>
        <w:tc>
          <w:tcPr>
            <w:tcW w:w="378" w:type="pct"/>
            <w:noWrap/>
            <w:vAlign w:val="center"/>
            <w:hideMark/>
          </w:tcPr>
          <w:p w14:paraId="522C37F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140</w:t>
            </w:r>
          </w:p>
        </w:tc>
        <w:tc>
          <w:tcPr>
            <w:tcW w:w="413" w:type="pct"/>
            <w:noWrap/>
            <w:vAlign w:val="center"/>
            <w:hideMark/>
          </w:tcPr>
          <w:p w14:paraId="056C0CE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21%</w:t>
            </w:r>
          </w:p>
        </w:tc>
        <w:tc>
          <w:tcPr>
            <w:tcW w:w="378" w:type="pct"/>
            <w:noWrap/>
            <w:vAlign w:val="center"/>
            <w:hideMark/>
          </w:tcPr>
          <w:p w14:paraId="1D36907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145</w:t>
            </w:r>
          </w:p>
        </w:tc>
        <w:tc>
          <w:tcPr>
            <w:tcW w:w="483" w:type="pct"/>
            <w:noWrap/>
            <w:vAlign w:val="center"/>
            <w:hideMark/>
          </w:tcPr>
          <w:p w14:paraId="515019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21%</w:t>
            </w:r>
          </w:p>
        </w:tc>
        <w:tc>
          <w:tcPr>
            <w:tcW w:w="378" w:type="pct"/>
            <w:noWrap/>
            <w:vAlign w:val="center"/>
            <w:hideMark/>
          </w:tcPr>
          <w:p w14:paraId="08E333F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150</w:t>
            </w:r>
          </w:p>
        </w:tc>
        <w:tc>
          <w:tcPr>
            <w:tcW w:w="479" w:type="pct"/>
            <w:noWrap/>
            <w:vAlign w:val="center"/>
            <w:hideMark/>
          </w:tcPr>
          <w:p w14:paraId="0F4E137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21%</w:t>
            </w:r>
          </w:p>
        </w:tc>
      </w:tr>
      <w:tr w:rsidR="0050421D" w:rsidRPr="00D27CC3" w14:paraId="65283124"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5BFBA50"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675B7BB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658</w:t>
            </w:r>
          </w:p>
        </w:tc>
        <w:tc>
          <w:tcPr>
            <w:tcW w:w="483" w:type="pct"/>
            <w:noWrap/>
            <w:vAlign w:val="center"/>
            <w:hideMark/>
          </w:tcPr>
          <w:p w14:paraId="3BA5B72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5F6F47C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683</w:t>
            </w:r>
          </w:p>
        </w:tc>
        <w:tc>
          <w:tcPr>
            <w:tcW w:w="413" w:type="pct"/>
            <w:noWrap/>
            <w:vAlign w:val="center"/>
            <w:hideMark/>
          </w:tcPr>
          <w:p w14:paraId="4B2263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013D0DE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703</w:t>
            </w:r>
          </w:p>
        </w:tc>
        <w:tc>
          <w:tcPr>
            <w:tcW w:w="483" w:type="pct"/>
            <w:noWrap/>
            <w:vAlign w:val="center"/>
            <w:hideMark/>
          </w:tcPr>
          <w:p w14:paraId="1E4B506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4A575D9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724</w:t>
            </w:r>
          </w:p>
        </w:tc>
        <w:tc>
          <w:tcPr>
            <w:tcW w:w="479" w:type="pct"/>
            <w:noWrap/>
            <w:vAlign w:val="center"/>
            <w:hideMark/>
          </w:tcPr>
          <w:p w14:paraId="14ADA88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42CF8F2D"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51F21EF3"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509A273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4DE779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59FA2B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23</w:t>
            </w:r>
          </w:p>
        </w:tc>
        <w:tc>
          <w:tcPr>
            <w:tcW w:w="413" w:type="pct"/>
            <w:noWrap/>
            <w:vAlign w:val="center"/>
            <w:hideMark/>
          </w:tcPr>
          <w:p w14:paraId="7831464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561F3C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46</w:t>
            </w:r>
          </w:p>
        </w:tc>
        <w:tc>
          <w:tcPr>
            <w:tcW w:w="483" w:type="pct"/>
            <w:noWrap/>
            <w:vAlign w:val="center"/>
            <w:hideMark/>
          </w:tcPr>
          <w:p w14:paraId="69D2C96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6863F2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70</w:t>
            </w:r>
          </w:p>
        </w:tc>
        <w:tc>
          <w:tcPr>
            <w:tcW w:w="479" w:type="pct"/>
            <w:noWrap/>
            <w:vAlign w:val="center"/>
            <w:hideMark/>
          </w:tcPr>
          <w:p w14:paraId="77318BD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C7DA0C3"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FB48EC9"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3CD67BE7"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0B5C205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8507D4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2E2A29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13" w:type="pct"/>
            <w:noWrap/>
            <w:vAlign w:val="center"/>
            <w:hideMark/>
          </w:tcPr>
          <w:p w14:paraId="7B849BF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95FA78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83" w:type="pct"/>
            <w:noWrap/>
            <w:vAlign w:val="center"/>
            <w:hideMark/>
          </w:tcPr>
          <w:p w14:paraId="55A9947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5B1978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79" w:type="pct"/>
            <w:noWrap/>
            <w:vAlign w:val="center"/>
            <w:hideMark/>
          </w:tcPr>
          <w:p w14:paraId="69102C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30CEE47C"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A8D1DB2"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42B93318"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55E9FC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C7970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9D3216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23</w:t>
            </w:r>
          </w:p>
        </w:tc>
        <w:tc>
          <w:tcPr>
            <w:tcW w:w="413" w:type="pct"/>
            <w:noWrap/>
            <w:vAlign w:val="center"/>
            <w:hideMark/>
          </w:tcPr>
          <w:p w14:paraId="23B67A4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A7E2FF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45</w:t>
            </w:r>
          </w:p>
        </w:tc>
        <w:tc>
          <w:tcPr>
            <w:tcW w:w="483" w:type="pct"/>
            <w:noWrap/>
            <w:vAlign w:val="center"/>
            <w:hideMark/>
          </w:tcPr>
          <w:p w14:paraId="4603E53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E7D1C7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68</w:t>
            </w:r>
          </w:p>
        </w:tc>
        <w:tc>
          <w:tcPr>
            <w:tcW w:w="479" w:type="pct"/>
            <w:noWrap/>
            <w:vAlign w:val="center"/>
            <w:hideMark/>
          </w:tcPr>
          <w:p w14:paraId="40B9BE8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0C203FAB" w14:textId="7840C826"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2B754E3E" w14:textId="77777777" w:rsidR="000010C5" w:rsidRPr="00BE0BFC" w:rsidRDefault="000010C5" w:rsidP="000010C5">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38AEF838" w14:textId="77777777" w:rsidR="000010C5" w:rsidRPr="002418CF" w:rsidRDefault="000010C5" w:rsidP="001135F3">
      <w:pPr>
        <w:pStyle w:val="Tablesourcenote"/>
        <w:rPr>
          <w:rFonts w:cs="Segoe UI"/>
        </w:rPr>
      </w:pPr>
    </w:p>
    <w:p w14:paraId="4C3735B3"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7D13DECD" w14:textId="77777777" w:rsidR="001135F3" w:rsidRPr="002418CF" w:rsidRDefault="001135F3" w:rsidP="001135F3">
      <w:pPr>
        <w:pStyle w:val="Numberedpara1202"/>
        <w:numPr>
          <w:ilvl w:val="0"/>
          <w:numId w:val="0"/>
        </w:numPr>
      </w:pPr>
    </w:p>
    <w:p w14:paraId="7E576950" w14:textId="5166618A"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30</w:t>
      </w:r>
      <w:r w:rsidRPr="002418CF">
        <w:rPr>
          <w:rFonts w:cs="Segoe UI"/>
          <w:noProof/>
        </w:rPr>
        <w:fldChar w:fldCharType="end"/>
      </w:r>
      <w:r w:rsidRPr="002418CF">
        <w:rPr>
          <w:rFonts w:cs="Segoe UI"/>
        </w:rPr>
        <w:t xml:space="preserve">. Epping Forest: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3DCCB3B0" w14:textId="77777777" w:rsidTr="004D7DDA">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7A70123A" w14:textId="77777777" w:rsidR="001135F3" w:rsidRPr="00D27CC3" w:rsidRDefault="001135F3" w:rsidP="004D7DDA">
            <w:pPr>
              <w:rPr>
                <w:rFonts w:eastAsia="Times New Roman" w:cs="Segoe UI"/>
                <w:color w:val="000000"/>
                <w:sz w:val="18"/>
                <w:szCs w:val="18"/>
              </w:rPr>
            </w:pPr>
          </w:p>
        </w:tc>
        <w:tc>
          <w:tcPr>
            <w:tcW w:w="483" w:type="pct"/>
            <w:shd w:val="clear" w:color="auto" w:fill="FBCAD0"/>
          </w:tcPr>
          <w:p w14:paraId="38783820"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770E039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6FAD454C"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65485557"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22FED7A1"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25A2F9F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785CD863"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1CE655B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4B73EC3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393A7298"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124AFEEC"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62226512"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5C8C4C5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0D5A6A0C"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60A3152A"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6B6FDF0C"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0A9F8CF7"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116492A"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7F01D57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191</w:t>
            </w:r>
          </w:p>
        </w:tc>
        <w:tc>
          <w:tcPr>
            <w:tcW w:w="483" w:type="pct"/>
            <w:noWrap/>
            <w:vAlign w:val="center"/>
            <w:hideMark/>
          </w:tcPr>
          <w:p w14:paraId="0467A8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7A5CE0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198</w:t>
            </w:r>
          </w:p>
        </w:tc>
        <w:tc>
          <w:tcPr>
            <w:tcW w:w="413" w:type="pct"/>
            <w:noWrap/>
            <w:vAlign w:val="center"/>
            <w:hideMark/>
          </w:tcPr>
          <w:p w14:paraId="4EDD2F2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666610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204</w:t>
            </w:r>
          </w:p>
        </w:tc>
        <w:tc>
          <w:tcPr>
            <w:tcW w:w="483" w:type="pct"/>
            <w:noWrap/>
            <w:vAlign w:val="center"/>
            <w:hideMark/>
          </w:tcPr>
          <w:p w14:paraId="70A61BE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F89EB4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210</w:t>
            </w:r>
          </w:p>
        </w:tc>
        <w:tc>
          <w:tcPr>
            <w:tcW w:w="479" w:type="pct"/>
            <w:noWrap/>
            <w:vAlign w:val="center"/>
            <w:hideMark/>
          </w:tcPr>
          <w:p w14:paraId="5914B63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DA3885C"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5EF948F"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7322E79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1D1BB48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AE9275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6D97D47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4BF474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91E4B7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A427BA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738FC5C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5B686838"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5B31142"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31A9D0B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83" w:type="pct"/>
            <w:noWrap/>
            <w:vAlign w:val="center"/>
            <w:hideMark/>
          </w:tcPr>
          <w:p w14:paraId="5AB9D29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378" w:type="pct"/>
            <w:noWrap/>
            <w:vAlign w:val="center"/>
            <w:hideMark/>
          </w:tcPr>
          <w:p w14:paraId="25D1460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13" w:type="pct"/>
            <w:noWrap/>
            <w:vAlign w:val="center"/>
            <w:hideMark/>
          </w:tcPr>
          <w:p w14:paraId="6878131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378" w:type="pct"/>
            <w:noWrap/>
            <w:vAlign w:val="center"/>
            <w:hideMark/>
          </w:tcPr>
          <w:p w14:paraId="618255E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83" w:type="pct"/>
            <w:noWrap/>
            <w:vAlign w:val="center"/>
            <w:hideMark/>
          </w:tcPr>
          <w:p w14:paraId="6026E10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378" w:type="pct"/>
            <w:noWrap/>
            <w:vAlign w:val="center"/>
            <w:hideMark/>
          </w:tcPr>
          <w:p w14:paraId="4E9490E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79" w:type="pct"/>
            <w:noWrap/>
            <w:vAlign w:val="center"/>
            <w:hideMark/>
          </w:tcPr>
          <w:p w14:paraId="3487DE5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r>
      <w:tr w:rsidR="0050421D" w:rsidRPr="00D27CC3" w14:paraId="584017CB"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F731F48"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0E83FF6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83" w:type="pct"/>
            <w:noWrap/>
            <w:vAlign w:val="center"/>
            <w:hideMark/>
          </w:tcPr>
          <w:p w14:paraId="78EAAC2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378" w:type="pct"/>
            <w:noWrap/>
            <w:vAlign w:val="center"/>
            <w:hideMark/>
          </w:tcPr>
          <w:p w14:paraId="5DDB067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13" w:type="pct"/>
            <w:noWrap/>
            <w:vAlign w:val="center"/>
            <w:hideMark/>
          </w:tcPr>
          <w:p w14:paraId="369318C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378" w:type="pct"/>
            <w:noWrap/>
            <w:vAlign w:val="center"/>
            <w:hideMark/>
          </w:tcPr>
          <w:p w14:paraId="4429A00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483" w:type="pct"/>
            <w:noWrap/>
            <w:vAlign w:val="center"/>
            <w:hideMark/>
          </w:tcPr>
          <w:p w14:paraId="0BEDB07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378" w:type="pct"/>
            <w:noWrap/>
            <w:vAlign w:val="center"/>
            <w:hideMark/>
          </w:tcPr>
          <w:p w14:paraId="3897C9B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479" w:type="pct"/>
            <w:noWrap/>
            <w:vAlign w:val="center"/>
            <w:hideMark/>
          </w:tcPr>
          <w:p w14:paraId="3221DDA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r>
      <w:tr w:rsidR="0050421D" w:rsidRPr="00D27CC3" w14:paraId="23DF7B18"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DDDAA54"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2BDC1B5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50</w:t>
            </w:r>
          </w:p>
        </w:tc>
        <w:tc>
          <w:tcPr>
            <w:tcW w:w="483" w:type="pct"/>
            <w:noWrap/>
            <w:vAlign w:val="center"/>
            <w:hideMark/>
          </w:tcPr>
          <w:p w14:paraId="3612266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26%</w:t>
            </w:r>
          </w:p>
        </w:tc>
        <w:tc>
          <w:tcPr>
            <w:tcW w:w="378" w:type="pct"/>
            <w:noWrap/>
            <w:vAlign w:val="center"/>
            <w:hideMark/>
          </w:tcPr>
          <w:p w14:paraId="715948E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55</w:t>
            </w:r>
          </w:p>
        </w:tc>
        <w:tc>
          <w:tcPr>
            <w:tcW w:w="413" w:type="pct"/>
            <w:noWrap/>
            <w:vAlign w:val="center"/>
            <w:hideMark/>
          </w:tcPr>
          <w:p w14:paraId="094E212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c>
          <w:tcPr>
            <w:tcW w:w="378" w:type="pct"/>
            <w:noWrap/>
            <w:vAlign w:val="center"/>
            <w:hideMark/>
          </w:tcPr>
          <w:p w14:paraId="1559C1C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59</w:t>
            </w:r>
          </w:p>
        </w:tc>
        <w:tc>
          <w:tcPr>
            <w:tcW w:w="483" w:type="pct"/>
            <w:noWrap/>
            <w:vAlign w:val="center"/>
            <w:hideMark/>
          </w:tcPr>
          <w:p w14:paraId="2F6C0AD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29%</w:t>
            </w:r>
          </w:p>
        </w:tc>
        <w:tc>
          <w:tcPr>
            <w:tcW w:w="378" w:type="pct"/>
            <w:noWrap/>
            <w:vAlign w:val="center"/>
            <w:hideMark/>
          </w:tcPr>
          <w:p w14:paraId="5EE8DD9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64</w:t>
            </w:r>
          </w:p>
        </w:tc>
        <w:tc>
          <w:tcPr>
            <w:tcW w:w="479" w:type="pct"/>
            <w:noWrap/>
            <w:vAlign w:val="center"/>
            <w:hideMark/>
          </w:tcPr>
          <w:p w14:paraId="268A54A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30%</w:t>
            </w:r>
          </w:p>
        </w:tc>
      </w:tr>
      <w:tr w:rsidR="0050421D" w:rsidRPr="00D27CC3" w14:paraId="1B3096FE"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F820010"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4949566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62</w:t>
            </w:r>
          </w:p>
        </w:tc>
        <w:tc>
          <w:tcPr>
            <w:tcW w:w="483" w:type="pct"/>
            <w:noWrap/>
            <w:vAlign w:val="center"/>
            <w:hideMark/>
          </w:tcPr>
          <w:p w14:paraId="1D8594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33%</w:t>
            </w:r>
          </w:p>
        </w:tc>
        <w:tc>
          <w:tcPr>
            <w:tcW w:w="378" w:type="pct"/>
            <w:noWrap/>
            <w:vAlign w:val="center"/>
            <w:hideMark/>
          </w:tcPr>
          <w:p w14:paraId="288C90C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61</w:t>
            </w:r>
          </w:p>
        </w:tc>
        <w:tc>
          <w:tcPr>
            <w:tcW w:w="413" w:type="pct"/>
            <w:noWrap/>
            <w:vAlign w:val="center"/>
            <w:hideMark/>
          </w:tcPr>
          <w:p w14:paraId="339A2F8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31%</w:t>
            </w:r>
          </w:p>
        </w:tc>
        <w:tc>
          <w:tcPr>
            <w:tcW w:w="378" w:type="pct"/>
            <w:noWrap/>
            <w:vAlign w:val="center"/>
            <w:hideMark/>
          </w:tcPr>
          <w:p w14:paraId="3D1D373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59</w:t>
            </w:r>
          </w:p>
        </w:tc>
        <w:tc>
          <w:tcPr>
            <w:tcW w:w="483" w:type="pct"/>
            <w:noWrap/>
            <w:vAlign w:val="center"/>
            <w:hideMark/>
          </w:tcPr>
          <w:p w14:paraId="24DBFA2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29%</w:t>
            </w:r>
          </w:p>
        </w:tc>
        <w:tc>
          <w:tcPr>
            <w:tcW w:w="378" w:type="pct"/>
            <w:noWrap/>
            <w:vAlign w:val="center"/>
            <w:hideMark/>
          </w:tcPr>
          <w:p w14:paraId="26191E8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56</w:t>
            </w:r>
          </w:p>
        </w:tc>
        <w:tc>
          <w:tcPr>
            <w:tcW w:w="479" w:type="pct"/>
            <w:noWrap/>
            <w:vAlign w:val="center"/>
            <w:hideMark/>
          </w:tcPr>
          <w:p w14:paraId="2CB447B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w:t>
            </w:r>
          </w:p>
        </w:tc>
      </w:tr>
      <w:tr w:rsidR="0050421D" w:rsidRPr="00D27CC3" w14:paraId="29E23885"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21D61BF"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2C3B9D3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68</w:t>
            </w:r>
          </w:p>
        </w:tc>
        <w:tc>
          <w:tcPr>
            <w:tcW w:w="483" w:type="pct"/>
            <w:noWrap/>
            <w:vAlign w:val="center"/>
            <w:hideMark/>
          </w:tcPr>
          <w:p w14:paraId="060A8BF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378" w:type="pct"/>
            <w:noWrap/>
            <w:vAlign w:val="center"/>
            <w:hideMark/>
          </w:tcPr>
          <w:p w14:paraId="5DA74AE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70</w:t>
            </w:r>
          </w:p>
        </w:tc>
        <w:tc>
          <w:tcPr>
            <w:tcW w:w="413" w:type="pct"/>
            <w:noWrap/>
            <w:vAlign w:val="center"/>
            <w:hideMark/>
          </w:tcPr>
          <w:p w14:paraId="75F277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378" w:type="pct"/>
            <w:noWrap/>
            <w:vAlign w:val="center"/>
            <w:hideMark/>
          </w:tcPr>
          <w:p w14:paraId="71CC6CC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73</w:t>
            </w:r>
          </w:p>
        </w:tc>
        <w:tc>
          <w:tcPr>
            <w:tcW w:w="483" w:type="pct"/>
            <w:noWrap/>
            <w:vAlign w:val="center"/>
            <w:hideMark/>
          </w:tcPr>
          <w:p w14:paraId="4A76F60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378" w:type="pct"/>
            <w:noWrap/>
            <w:vAlign w:val="center"/>
            <w:hideMark/>
          </w:tcPr>
          <w:p w14:paraId="50C9204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75</w:t>
            </w:r>
          </w:p>
        </w:tc>
        <w:tc>
          <w:tcPr>
            <w:tcW w:w="479" w:type="pct"/>
            <w:noWrap/>
            <w:vAlign w:val="center"/>
            <w:hideMark/>
          </w:tcPr>
          <w:p w14:paraId="4EE7B39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r>
      <w:tr w:rsidR="0050421D" w:rsidRPr="00D27CC3" w14:paraId="79B5E4BD"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69F1FC7"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019310D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191</w:t>
            </w:r>
          </w:p>
        </w:tc>
        <w:tc>
          <w:tcPr>
            <w:tcW w:w="483" w:type="pct"/>
            <w:noWrap/>
            <w:vAlign w:val="center"/>
            <w:hideMark/>
          </w:tcPr>
          <w:p w14:paraId="01FA42D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78E28B5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198</w:t>
            </w:r>
          </w:p>
        </w:tc>
        <w:tc>
          <w:tcPr>
            <w:tcW w:w="413" w:type="pct"/>
            <w:noWrap/>
            <w:vAlign w:val="center"/>
            <w:hideMark/>
          </w:tcPr>
          <w:p w14:paraId="26097E0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5533F0C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204</w:t>
            </w:r>
          </w:p>
        </w:tc>
        <w:tc>
          <w:tcPr>
            <w:tcW w:w="483" w:type="pct"/>
            <w:noWrap/>
            <w:vAlign w:val="center"/>
            <w:hideMark/>
          </w:tcPr>
          <w:p w14:paraId="44A841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05D6819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210</w:t>
            </w:r>
          </w:p>
        </w:tc>
        <w:tc>
          <w:tcPr>
            <w:tcW w:w="479" w:type="pct"/>
            <w:noWrap/>
            <w:vAlign w:val="center"/>
            <w:hideMark/>
          </w:tcPr>
          <w:p w14:paraId="1136ADC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044F9B38"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52151601"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0DF9FB3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A26E7B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194FC1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w:t>
            </w:r>
          </w:p>
        </w:tc>
        <w:tc>
          <w:tcPr>
            <w:tcW w:w="413" w:type="pct"/>
            <w:noWrap/>
            <w:vAlign w:val="center"/>
            <w:hideMark/>
          </w:tcPr>
          <w:p w14:paraId="5B974A8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6121C6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12</w:t>
            </w:r>
          </w:p>
        </w:tc>
        <w:tc>
          <w:tcPr>
            <w:tcW w:w="483" w:type="pct"/>
            <w:noWrap/>
            <w:vAlign w:val="center"/>
            <w:hideMark/>
          </w:tcPr>
          <w:p w14:paraId="0FD806E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D8D152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18</w:t>
            </w:r>
          </w:p>
        </w:tc>
        <w:tc>
          <w:tcPr>
            <w:tcW w:w="479" w:type="pct"/>
            <w:noWrap/>
            <w:vAlign w:val="center"/>
            <w:hideMark/>
          </w:tcPr>
          <w:p w14:paraId="58710EB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2D3ED4B"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D02610C"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5F5201EB"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6820784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0B20DF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9CE60A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13" w:type="pct"/>
            <w:noWrap/>
            <w:vAlign w:val="center"/>
            <w:hideMark/>
          </w:tcPr>
          <w:p w14:paraId="4D5D8DD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916BE3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83" w:type="pct"/>
            <w:noWrap/>
            <w:vAlign w:val="center"/>
            <w:hideMark/>
          </w:tcPr>
          <w:p w14:paraId="188CAA7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774403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79" w:type="pct"/>
            <w:noWrap/>
            <w:vAlign w:val="center"/>
            <w:hideMark/>
          </w:tcPr>
          <w:p w14:paraId="71D0658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046A2E99"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7433CD2"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698137AD"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1D41DD9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2DD9E8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B166F6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413" w:type="pct"/>
            <w:noWrap/>
            <w:vAlign w:val="center"/>
            <w:hideMark/>
          </w:tcPr>
          <w:p w14:paraId="76BC0F7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7AA4BA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83" w:type="pct"/>
            <w:noWrap/>
            <w:vAlign w:val="center"/>
            <w:hideMark/>
          </w:tcPr>
          <w:p w14:paraId="4B24DA9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FE206E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79" w:type="pct"/>
            <w:noWrap/>
            <w:vAlign w:val="center"/>
            <w:hideMark/>
          </w:tcPr>
          <w:p w14:paraId="7D2EB88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788A5A5A" w14:textId="5EDE1137"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2066F0F4" w14:textId="1981ACCD" w:rsidR="000010C5" w:rsidRPr="000010C5" w:rsidRDefault="000010C5" w:rsidP="000010C5">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6EB9266E"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50042DFD" w14:textId="77777777" w:rsidR="001135F3" w:rsidRPr="002418CF" w:rsidRDefault="001135F3" w:rsidP="001135F3">
      <w:pPr>
        <w:pStyle w:val="Numberedpara1202"/>
        <w:numPr>
          <w:ilvl w:val="0"/>
          <w:numId w:val="0"/>
        </w:numPr>
      </w:pPr>
    </w:p>
    <w:p w14:paraId="4B652FA1" w14:textId="525C42EA"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31</w:t>
      </w:r>
      <w:r w:rsidRPr="002418CF">
        <w:rPr>
          <w:rFonts w:cs="Segoe UI"/>
          <w:noProof/>
        </w:rPr>
        <w:fldChar w:fldCharType="end"/>
      </w:r>
      <w:r w:rsidRPr="002418CF">
        <w:rPr>
          <w:rFonts w:cs="Segoe UI"/>
        </w:rPr>
        <w:t xml:space="preserve">. Harlow: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5EEBCBF2" w14:textId="77777777" w:rsidTr="004D7DDA">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03E122D6" w14:textId="77777777" w:rsidR="001135F3" w:rsidRPr="00D27CC3" w:rsidRDefault="001135F3" w:rsidP="004D7DDA">
            <w:pPr>
              <w:rPr>
                <w:rFonts w:eastAsia="Times New Roman" w:cs="Segoe UI"/>
                <w:color w:val="000000"/>
                <w:sz w:val="18"/>
                <w:szCs w:val="18"/>
              </w:rPr>
            </w:pPr>
          </w:p>
        </w:tc>
        <w:tc>
          <w:tcPr>
            <w:tcW w:w="483" w:type="pct"/>
            <w:shd w:val="clear" w:color="auto" w:fill="FBCAD0"/>
          </w:tcPr>
          <w:p w14:paraId="6F021C12"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3EFBBE73"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5AC6086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7A3E6F2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483BFDE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408901DA"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6318EE19"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4E73101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2F3E4357"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02AA1E6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535DE974"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54D1E746"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13A25B00"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5689B80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7C6705F7"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175CD1D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8941E23"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6FBF9C1"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5BA917B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178</w:t>
            </w:r>
          </w:p>
        </w:tc>
        <w:tc>
          <w:tcPr>
            <w:tcW w:w="483" w:type="pct"/>
            <w:noWrap/>
            <w:vAlign w:val="center"/>
            <w:hideMark/>
          </w:tcPr>
          <w:p w14:paraId="0100711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08FF91D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185</w:t>
            </w:r>
          </w:p>
        </w:tc>
        <w:tc>
          <w:tcPr>
            <w:tcW w:w="413" w:type="pct"/>
            <w:noWrap/>
            <w:vAlign w:val="center"/>
            <w:hideMark/>
          </w:tcPr>
          <w:p w14:paraId="4F8AC31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96A3FF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190</w:t>
            </w:r>
          </w:p>
        </w:tc>
        <w:tc>
          <w:tcPr>
            <w:tcW w:w="483" w:type="pct"/>
            <w:noWrap/>
            <w:vAlign w:val="center"/>
            <w:hideMark/>
          </w:tcPr>
          <w:p w14:paraId="1C251F0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7252FA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196</w:t>
            </w:r>
          </w:p>
        </w:tc>
        <w:tc>
          <w:tcPr>
            <w:tcW w:w="479" w:type="pct"/>
            <w:noWrap/>
            <w:vAlign w:val="center"/>
            <w:hideMark/>
          </w:tcPr>
          <w:p w14:paraId="48A121A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19B4BE94"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5552033"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7DC105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70F0F94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797CF9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4602BF1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26AF3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0BFD53C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0832A8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1303F4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71126253"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600030A"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0981773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w:t>
            </w:r>
          </w:p>
        </w:tc>
        <w:tc>
          <w:tcPr>
            <w:tcW w:w="483" w:type="pct"/>
            <w:noWrap/>
            <w:vAlign w:val="center"/>
            <w:hideMark/>
          </w:tcPr>
          <w:p w14:paraId="46C757F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378" w:type="pct"/>
            <w:noWrap/>
            <w:vAlign w:val="center"/>
            <w:hideMark/>
          </w:tcPr>
          <w:p w14:paraId="68876B0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w:t>
            </w:r>
          </w:p>
        </w:tc>
        <w:tc>
          <w:tcPr>
            <w:tcW w:w="413" w:type="pct"/>
            <w:noWrap/>
            <w:vAlign w:val="center"/>
            <w:hideMark/>
          </w:tcPr>
          <w:p w14:paraId="2E22283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378" w:type="pct"/>
            <w:noWrap/>
            <w:vAlign w:val="center"/>
            <w:hideMark/>
          </w:tcPr>
          <w:p w14:paraId="6F6D87B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w:t>
            </w:r>
          </w:p>
        </w:tc>
        <w:tc>
          <w:tcPr>
            <w:tcW w:w="483" w:type="pct"/>
            <w:noWrap/>
            <w:vAlign w:val="center"/>
            <w:hideMark/>
          </w:tcPr>
          <w:p w14:paraId="57FB769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c>
          <w:tcPr>
            <w:tcW w:w="378" w:type="pct"/>
            <w:noWrap/>
            <w:vAlign w:val="center"/>
            <w:hideMark/>
          </w:tcPr>
          <w:p w14:paraId="6501E1F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15</w:t>
            </w:r>
          </w:p>
        </w:tc>
        <w:tc>
          <w:tcPr>
            <w:tcW w:w="479" w:type="pct"/>
            <w:noWrap/>
            <w:vAlign w:val="center"/>
            <w:hideMark/>
          </w:tcPr>
          <w:p w14:paraId="1446896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r>
      <w:tr w:rsidR="0050421D" w:rsidRPr="00D27CC3" w14:paraId="1D3625B5"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952FA8B"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2F62920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83" w:type="pct"/>
            <w:noWrap/>
            <w:vAlign w:val="center"/>
            <w:hideMark/>
          </w:tcPr>
          <w:p w14:paraId="7388966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378" w:type="pct"/>
            <w:noWrap/>
            <w:vAlign w:val="center"/>
            <w:hideMark/>
          </w:tcPr>
          <w:p w14:paraId="59FE6C9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413" w:type="pct"/>
            <w:noWrap/>
            <w:vAlign w:val="center"/>
            <w:hideMark/>
          </w:tcPr>
          <w:p w14:paraId="1098DD3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378" w:type="pct"/>
            <w:noWrap/>
            <w:vAlign w:val="center"/>
            <w:hideMark/>
          </w:tcPr>
          <w:p w14:paraId="536B19D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83" w:type="pct"/>
            <w:noWrap/>
            <w:vAlign w:val="center"/>
            <w:hideMark/>
          </w:tcPr>
          <w:p w14:paraId="4ECC046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378" w:type="pct"/>
            <w:noWrap/>
            <w:vAlign w:val="center"/>
            <w:hideMark/>
          </w:tcPr>
          <w:p w14:paraId="03D2E54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w:t>
            </w:r>
          </w:p>
        </w:tc>
        <w:tc>
          <w:tcPr>
            <w:tcW w:w="479" w:type="pct"/>
            <w:noWrap/>
            <w:vAlign w:val="center"/>
            <w:hideMark/>
          </w:tcPr>
          <w:p w14:paraId="4CB37FA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r>
      <w:tr w:rsidR="0050421D" w:rsidRPr="00D27CC3" w14:paraId="435C8950"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1514F05"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67514A7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483" w:type="pct"/>
            <w:noWrap/>
            <w:vAlign w:val="center"/>
            <w:hideMark/>
          </w:tcPr>
          <w:p w14:paraId="34A33E7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20%</w:t>
            </w:r>
          </w:p>
        </w:tc>
        <w:tc>
          <w:tcPr>
            <w:tcW w:w="378" w:type="pct"/>
            <w:noWrap/>
            <w:vAlign w:val="center"/>
            <w:hideMark/>
          </w:tcPr>
          <w:p w14:paraId="759FC5F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39</w:t>
            </w:r>
          </w:p>
        </w:tc>
        <w:tc>
          <w:tcPr>
            <w:tcW w:w="413" w:type="pct"/>
            <w:noWrap/>
            <w:vAlign w:val="center"/>
            <w:hideMark/>
          </w:tcPr>
          <w:p w14:paraId="0D79E50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21%</w:t>
            </w:r>
          </w:p>
        </w:tc>
        <w:tc>
          <w:tcPr>
            <w:tcW w:w="378" w:type="pct"/>
            <w:noWrap/>
            <w:vAlign w:val="center"/>
            <w:hideMark/>
          </w:tcPr>
          <w:p w14:paraId="1853163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42</w:t>
            </w:r>
          </w:p>
        </w:tc>
        <w:tc>
          <w:tcPr>
            <w:tcW w:w="483" w:type="pct"/>
            <w:noWrap/>
            <w:vAlign w:val="center"/>
            <w:hideMark/>
          </w:tcPr>
          <w:p w14:paraId="4688981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22%</w:t>
            </w:r>
          </w:p>
        </w:tc>
        <w:tc>
          <w:tcPr>
            <w:tcW w:w="378" w:type="pct"/>
            <w:noWrap/>
            <w:vAlign w:val="center"/>
            <w:hideMark/>
          </w:tcPr>
          <w:p w14:paraId="0140AA1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45</w:t>
            </w:r>
          </w:p>
        </w:tc>
        <w:tc>
          <w:tcPr>
            <w:tcW w:w="479" w:type="pct"/>
            <w:noWrap/>
            <w:vAlign w:val="center"/>
            <w:hideMark/>
          </w:tcPr>
          <w:p w14:paraId="28C9089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23%</w:t>
            </w:r>
          </w:p>
        </w:tc>
      </w:tr>
      <w:tr w:rsidR="0050421D" w:rsidRPr="00D27CC3" w14:paraId="4E8EC1E8"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00CA754"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107C1AD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59</w:t>
            </w:r>
          </w:p>
        </w:tc>
        <w:tc>
          <w:tcPr>
            <w:tcW w:w="483" w:type="pct"/>
            <w:noWrap/>
            <w:vAlign w:val="center"/>
            <w:hideMark/>
          </w:tcPr>
          <w:p w14:paraId="041E24A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33%</w:t>
            </w:r>
          </w:p>
        </w:tc>
        <w:tc>
          <w:tcPr>
            <w:tcW w:w="378" w:type="pct"/>
            <w:noWrap/>
            <w:vAlign w:val="center"/>
            <w:hideMark/>
          </w:tcPr>
          <w:p w14:paraId="1370511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57</w:t>
            </w:r>
          </w:p>
        </w:tc>
        <w:tc>
          <w:tcPr>
            <w:tcW w:w="413" w:type="pct"/>
            <w:noWrap/>
            <w:vAlign w:val="center"/>
            <w:hideMark/>
          </w:tcPr>
          <w:p w14:paraId="56E3AAF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31%</w:t>
            </w:r>
          </w:p>
        </w:tc>
        <w:tc>
          <w:tcPr>
            <w:tcW w:w="378" w:type="pct"/>
            <w:noWrap/>
            <w:vAlign w:val="center"/>
            <w:hideMark/>
          </w:tcPr>
          <w:p w14:paraId="77225D6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55</w:t>
            </w:r>
          </w:p>
        </w:tc>
        <w:tc>
          <w:tcPr>
            <w:tcW w:w="483" w:type="pct"/>
            <w:noWrap/>
            <w:vAlign w:val="center"/>
            <w:hideMark/>
          </w:tcPr>
          <w:p w14:paraId="7C6647E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29%</w:t>
            </w:r>
          </w:p>
        </w:tc>
        <w:tc>
          <w:tcPr>
            <w:tcW w:w="378" w:type="pct"/>
            <w:noWrap/>
            <w:vAlign w:val="center"/>
            <w:hideMark/>
          </w:tcPr>
          <w:p w14:paraId="7AE1631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53</w:t>
            </w:r>
          </w:p>
        </w:tc>
        <w:tc>
          <w:tcPr>
            <w:tcW w:w="479" w:type="pct"/>
            <w:noWrap/>
            <w:vAlign w:val="center"/>
            <w:hideMark/>
          </w:tcPr>
          <w:p w14:paraId="33A4A65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w:t>
            </w:r>
          </w:p>
        </w:tc>
      </w:tr>
      <w:tr w:rsidR="0050421D" w:rsidRPr="00D27CC3" w14:paraId="2F8FAB0C"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5B1BABF"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1E56069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63</w:t>
            </w:r>
          </w:p>
        </w:tc>
        <w:tc>
          <w:tcPr>
            <w:tcW w:w="483" w:type="pct"/>
            <w:noWrap/>
            <w:vAlign w:val="center"/>
            <w:hideMark/>
          </w:tcPr>
          <w:p w14:paraId="654749C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378" w:type="pct"/>
            <w:noWrap/>
            <w:vAlign w:val="center"/>
            <w:hideMark/>
          </w:tcPr>
          <w:p w14:paraId="7AE58A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66</w:t>
            </w:r>
          </w:p>
        </w:tc>
        <w:tc>
          <w:tcPr>
            <w:tcW w:w="413" w:type="pct"/>
            <w:noWrap/>
            <w:vAlign w:val="center"/>
            <w:hideMark/>
          </w:tcPr>
          <w:p w14:paraId="52F3572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378" w:type="pct"/>
            <w:noWrap/>
            <w:vAlign w:val="center"/>
            <w:hideMark/>
          </w:tcPr>
          <w:p w14:paraId="5C63A65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68</w:t>
            </w:r>
          </w:p>
        </w:tc>
        <w:tc>
          <w:tcPr>
            <w:tcW w:w="483" w:type="pct"/>
            <w:noWrap/>
            <w:vAlign w:val="center"/>
            <w:hideMark/>
          </w:tcPr>
          <w:p w14:paraId="75F07D3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378" w:type="pct"/>
            <w:noWrap/>
            <w:vAlign w:val="center"/>
            <w:hideMark/>
          </w:tcPr>
          <w:p w14:paraId="26018B1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71</w:t>
            </w:r>
          </w:p>
        </w:tc>
        <w:tc>
          <w:tcPr>
            <w:tcW w:w="479" w:type="pct"/>
            <w:noWrap/>
            <w:vAlign w:val="center"/>
            <w:hideMark/>
          </w:tcPr>
          <w:p w14:paraId="2442BE6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r>
      <w:tr w:rsidR="0050421D" w:rsidRPr="00D27CC3" w14:paraId="26D1C553"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5A1AA3A"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160C35C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178</w:t>
            </w:r>
          </w:p>
        </w:tc>
        <w:tc>
          <w:tcPr>
            <w:tcW w:w="483" w:type="pct"/>
            <w:noWrap/>
            <w:vAlign w:val="center"/>
            <w:hideMark/>
          </w:tcPr>
          <w:p w14:paraId="6D77204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0E1E249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185</w:t>
            </w:r>
          </w:p>
        </w:tc>
        <w:tc>
          <w:tcPr>
            <w:tcW w:w="413" w:type="pct"/>
            <w:noWrap/>
            <w:vAlign w:val="center"/>
            <w:hideMark/>
          </w:tcPr>
          <w:p w14:paraId="356EF57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7CCCE2E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190</w:t>
            </w:r>
          </w:p>
        </w:tc>
        <w:tc>
          <w:tcPr>
            <w:tcW w:w="483" w:type="pct"/>
            <w:noWrap/>
            <w:vAlign w:val="center"/>
            <w:hideMark/>
          </w:tcPr>
          <w:p w14:paraId="5B29829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6284EB5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196</w:t>
            </w:r>
          </w:p>
        </w:tc>
        <w:tc>
          <w:tcPr>
            <w:tcW w:w="479" w:type="pct"/>
            <w:noWrap/>
            <w:vAlign w:val="center"/>
            <w:hideMark/>
          </w:tcPr>
          <w:p w14:paraId="20458A2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40D10074"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588BBBBF"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03AE69E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52087E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C0A4E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w:t>
            </w:r>
          </w:p>
        </w:tc>
        <w:tc>
          <w:tcPr>
            <w:tcW w:w="413" w:type="pct"/>
            <w:noWrap/>
            <w:vAlign w:val="center"/>
            <w:hideMark/>
          </w:tcPr>
          <w:p w14:paraId="125F793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73B93E2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11</w:t>
            </w:r>
          </w:p>
        </w:tc>
        <w:tc>
          <w:tcPr>
            <w:tcW w:w="483" w:type="pct"/>
            <w:noWrap/>
            <w:vAlign w:val="center"/>
            <w:hideMark/>
          </w:tcPr>
          <w:p w14:paraId="2492CAA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E74D94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17</w:t>
            </w:r>
          </w:p>
        </w:tc>
        <w:tc>
          <w:tcPr>
            <w:tcW w:w="479" w:type="pct"/>
            <w:noWrap/>
            <w:vAlign w:val="center"/>
            <w:hideMark/>
          </w:tcPr>
          <w:p w14:paraId="53C17C7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7B412F09"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D0B3B75"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22F4BEC3"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22470EB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1B0C4E1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21C600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13" w:type="pct"/>
            <w:noWrap/>
            <w:vAlign w:val="center"/>
            <w:hideMark/>
          </w:tcPr>
          <w:p w14:paraId="559CFC0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27D92A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483" w:type="pct"/>
            <w:noWrap/>
            <w:vAlign w:val="center"/>
            <w:hideMark/>
          </w:tcPr>
          <w:p w14:paraId="2670D38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16FFCB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c>
          <w:tcPr>
            <w:tcW w:w="479" w:type="pct"/>
            <w:noWrap/>
            <w:vAlign w:val="center"/>
            <w:hideMark/>
          </w:tcPr>
          <w:p w14:paraId="503E25E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77B24157"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EB672D8"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086084A4"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79CD359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08D833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FEF0EE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13" w:type="pct"/>
            <w:noWrap/>
            <w:vAlign w:val="center"/>
            <w:hideMark/>
          </w:tcPr>
          <w:p w14:paraId="711C53F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6CD271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483" w:type="pct"/>
            <w:noWrap/>
            <w:vAlign w:val="center"/>
            <w:hideMark/>
          </w:tcPr>
          <w:p w14:paraId="6761251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4D8189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79" w:type="pct"/>
            <w:noWrap/>
            <w:vAlign w:val="center"/>
            <w:hideMark/>
          </w:tcPr>
          <w:p w14:paraId="4133B4F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0C81B01A" w14:textId="26FF00F5"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2BE4FCA6" w14:textId="77777777" w:rsidR="000010C5" w:rsidRPr="00BE0BFC" w:rsidRDefault="000010C5" w:rsidP="000010C5">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06093FE6" w14:textId="77777777" w:rsidR="000010C5" w:rsidRPr="002418CF" w:rsidRDefault="000010C5" w:rsidP="001135F3">
      <w:pPr>
        <w:pStyle w:val="Tablesourcenote"/>
        <w:rPr>
          <w:rFonts w:cs="Segoe UI"/>
        </w:rPr>
      </w:pPr>
    </w:p>
    <w:p w14:paraId="664D94E8"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495682B7" w14:textId="77777777" w:rsidR="001135F3" w:rsidRPr="002418CF" w:rsidRDefault="001135F3" w:rsidP="001135F3">
      <w:pPr>
        <w:pStyle w:val="Numberedpara1202"/>
        <w:numPr>
          <w:ilvl w:val="0"/>
          <w:numId w:val="0"/>
        </w:numPr>
      </w:pPr>
    </w:p>
    <w:p w14:paraId="16E178AE" w14:textId="34C2EC77"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32</w:t>
      </w:r>
      <w:r w:rsidRPr="002418CF">
        <w:rPr>
          <w:rFonts w:cs="Segoe UI"/>
          <w:noProof/>
        </w:rPr>
        <w:fldChar w:fldCharType="end"/>
      </w:r>
      <w:r w:rsidRPr="002418CF">
        <w:rPr>
          <w:rFonts w:cs="Segoe UI"/>
        </w:rPr>
        <w:t xml:space="preserve">. Maldon: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7C025085" w14:textId="77777777" w:rsidTr="004D7DDA">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62DF68A6" w14:textId="758BE950" w:rsidR="001135F3" w:rsidRPr="00D27CC3" w:rsidRDefault="001135F3" w:rsidP="004D7DDA">
            <w:pPr>
              <w:rPr>
                <w:rFonts w:eastAsia="Times New Roman" w:cs="Segoe UI"/>
                <w:color w:val="000000"/>
                <w:sz w:val="18"/>
                <w:szCs w:val="18"/>
              </w:rPr>
            </w:pPr>
          </w:p>
        </w:tc>
        <w:tc>
          <w:tcPr>
            <w:tcW w:w="483" w:type="pct"/>
            <w:shd w:val="clear" w:color="auto" w:fill="FBCAD0"/>
          </w:tcPr>
          <w:p w14:paraId="2FBEA669"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4002D885"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48394001"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57595076"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1870A080"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33CA1BFA"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6BA0189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77DD3438"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7C294BD7"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574F6EEA"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1D5EF1E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5E741904"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26F09B53"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77839611"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0E20FEFE"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22E310A5"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3DF54803"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FD80290"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1CE73F1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101</w:t>
            </w:r>
          </w:p>
        </w:tc>
        <w:tc>
          <w:tcPr>
            <w:tcW w:w="483" w:type="pct"/>
            <w:noWrap/>
            <w:vAlign w:val="center"/>
            <w:hideMark/>
          </w:tcPr>
          <w:p w14:paraId="6E6BCA5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383E50E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105</w:t>
            </w:r>
          </w:p>
        </w:tc>
        <w:tc>
          <w:tcPr>
            <w:tcW w:w="413" w:type="pct"/>
            <w:noWrap/>
            <w:vAlign w:val="center"/>
            <w:hideMark/>
          </w:tcPr>
          <w:p w14:paraId="49B2C44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A2186A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108</w:t>
            </w:r>
          </w:p>
        </w:tc>
        <w:tc>
          <w:tcPr>
            <w:tcW w:w="483" w:type="pct"/>
            <w:noWrap/>
            <w:vAlign w:val="center"/>
            <w:hideMark/>
          </w:tcPr>
          <w:p w14:paraId="233795D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67C96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111</w:t>
            </w:r>
          </w:p>
        </w:tc>
        <w:tc>
          <w:tcPr>
            <w:tcW w:w="479" w:type="pct"/>
            <w:noWrap/>
            <w:vAlign w:val="center"/>
            <w:hideMark/>
          </w:tcPr>
          <w:p w14:paraId="149BF43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4810B246"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5D866FF"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59F3F8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7F85221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1792E8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10FB0C8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A1C207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74170A8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2FC33A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1055D67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8C3DEB8"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393FF9F"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1FC2489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83" w:type="pct"/>
            <w:noWrap/>
            <w:vAlign w:val="center"/>
            <w:hideMark/>
          </w:tcPr>
          <w:p w14:paraId="7B67637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378" w:type="pct"/>
            <w:noWrap/>
            <w:vAlign w:val="center"/>
            <w:hideMark/>
          </w:tcPr>
          <w:p w14:paraId="485F457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13" w:type="pct"/>
            <w:noWrap/>
            <w:vAlign w:val="center"/>
            <w:hideMark/>
          </w:tcPr>
          <w:p w14:paraId="09F9991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378" w:type="pct"/>
            <w:noWrap/>
            <w:vAlign w:val="center"/>
            <w:hideMark/>
          </w:tcPr>
          <w:p w14:paraId="4771CDA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83" w:type="pct"/>
            <w:noWrap/>
            <w:vAlign w:val="center"/>
            <w:hideMark/>
          </w:tcPr>
          <w:p w14:paraId="73EC885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378" w:type="pct"/>
            <w:noWrap/>
            <w:vAlign w:val="center"/>
            <w:hideMark/>
          </w:tcPr>
          <w:p w14:paraId="5438572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479" w:type="pct"/>
            <w:noWrap/>
            <w:vAlign w:val="center"/>
            <w:hideMark/>
          </w:tcPr>
          <w:p w14:paraId="1074B8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w:t>
            </w:r>
          </w:p>
        </w:tc>
      </w:tr>
      <w:tr w:rsidR="0050421D" w:rsidRPr="00D27CC3" w14:paraId="16E4A40F"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D442950"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7AF1AE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83" w:type="pct"/>
            <w:noWrap/>
            <w:vAlign w:val="center"/>
            <w:hideMark/>
          </w:tcPr>
          <w:p w14:paraId="24B4564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378" w:type="pct"/>
            <w:noWrap/>
            <w:vAlign w:val="center"/>
            <w:hideMark/>
          </w:tcPr>
          <w:p w14:paraId="355DEE5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13" w:type="pct"/>
            <w:noWrap/>
            <w:vAlign w:val="center"/>
            <w:hideMark/>
          </w:tcPr>
          <w:p w14:paraId="6F8CE9E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378" w:type="pct"/>
            <w:noWrap/>
            <w:vAlign w:val="center"/>
            <w:hideMark/>
          </w:tcPr>
          <w:p w14:paraId="0BF51CA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c>
          <w:tcPr>
            <w:tcW w:w="483" w:type="pct"/>
            <w:noWrap/>
            <w:vAlign w:val="center"/>
            <w:hideMark/>
          </w:tcPr>
          <w:p w14:paraId="55590A4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378" w:type="pct"/>
            <w:noWrap/>
            <w:vAlign w:val="center"/>
            <w:hideMark/>
          </w:tcPr>
          <w:p w14:paraId="53EB6CC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479" w:type="pct"/>
            <w:noWrap/>
            <w:vAlign w:val="center"/>
            <w:hideMark/>
          </w:tcPr>
          <w:p w14:paraId="09B8F0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r>
      <w:tr w:rsidR="0050421D" w:rsidRPr="00D27CC3" w14:paraId="330A149B"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C7695C2"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4C5C2A2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483" w:type="pct"/>
            <w:noWrap/>
            <w:vAlign w:val="center"/>
            <w:hideMark/>
          </w:tcPr>
          <w:p w14:paraId="06CA5C5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378" w:type="pct"/>
            <w:noWrap/>
            <w:vAlign w:val="center"/>
            <w:hideMark/>
          </w:tcPr>
          <w:p w14:paraId="1C440E6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13" w:type="pct"/>
            <w:noWrap/>
            <w:vAlign w:val="center"/>
            <w:hideMark/>
          </w:tcPr>
          <w:p w14:paraId="79E8643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c>
          <w:tcPr>
            <w:tcW w:w="378" w:type="pct"/>
            <w:noWrap/>
            <w:vAlign w:val="center"/>
            <w:hideMark/>
          </w:tcPr>
          <w:p w14:paraId="635AA9E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w:t>
            </w:r>
          </w:p>
        </w:tc>
        <w:tc>
          <w:tcPr>
            <w:tcW w:w="483" w:type="pct"/>
            <w:noWrap/>
            <w:vAlign w:val="center"/>
            <w:hideMark/>
          </w:tcPr>
          <w:p w14:paraId="283463F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w:t>
            </w:r>
          </w:p>
        </w:tc>
        <w:tc>
          <w:tcPr>
            <w:tcW w:w="378" w:type="pct"/>
            <w:noWrap/>
            <w:vAlign w:val="center"/>
            <w:hideMark/>
          </w:tcPr>
          <w:p w14:paraId="7CEC20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479" w:type="pct"/>
            <w:noWrap/>
            <w:vAlign w:val="center"/>
            <w:hideMark/>
          </w:tcPr>
          <w:p w14:paraId="09AC537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w:t>
            </w:r>
          </w:p>
        </w:tc>
      </w:tr>
      <w:tr w:rsidR="0050421D" w:rsidRPr="00D27CC3" w14:paraId="3160C891"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4C55022"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409FE95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483" w:type="pct"/>
            <w:noWrap/>
            <w:vAlign w:val="center"/>
            <w:hideMark/>
          </w:tcPr>
          <w:p w14:paraId="51C68E6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378" w:type="pct"/>
            <w:noWrap/>
            <w:vAlign w:val="center"/>
            <w:hideMark/>
          </w:tcPr>
          <w:p w14:paraId="49521EA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413" w:type="pct"/>
            <w:noWrap/>
            <w:vAlign w:val="center"/>
            <w:hideMark/>
          </w:tcPr>
          <w:p w14:paraId="6E6E8B3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378" w:type="pct"/>
            <w:noWrap/>
            <w:vAlign w:val="center"/>
            <w:hideMark/>
          </w:tcPr>
          <w:p w14:paraId="21E0813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483" w:type="pct"/>
            <w:noWrap/>
            <w:vAlign w:val="center"/>
            <w:hideMark/>
          </w:tcPr>
          <w:p w14:paraId="3CC9338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33%</w:t>
            </w:r>
          </w:p>
        </w:tc>
        <w:tc>
          <w:tcPr>
            <w:tcW w:w="378" w:type="pct"/>
            <w:noWrap/>
            <w:vAlign w:val="center"/>
            <w:hideMark/>
          </w:tcPr>
          <w:p w14:paraId="0DC9BBA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34</w:t>
            </w:r>
          </w:p>
        </w:tc>
        <w:tc>
          <w:tcPr>
            <w:tcW w:w="479" w:type="pct"/>
            <w:noWrap/>
            <w:vAlign w:val="center"/>
            <w:hideMark/>
          </w:tcPr>
          <w:p w14:paraId="0F2FA1D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30%</w:t>
            </w:r>
          </w:p>
        </w:tc>
      </w:tr>
      <w:tr w:rsidR="0050421D" w:rsidRPr="00D27CC3" w14:paraId="63DBFFD1"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8FB2822"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063F88C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41</w:t>
            </w:r>
          </w:p>
        </w:tc>
        <w:tc>
          <w:tcPr>
            <w:tcW w:w="483" w:type="pct"/>
            <w:noWrap/>
            <w:vAlign w:val="center"/>
            <w:hideMark/>
          </w:tcPr>
          <w:p w14:paraId="4E70024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40%</w:t>
            </w:r>
          </w:p>
        </w:tc>
        <w:tc>
          <w:tcPr>
            <w:tcW w:w="378" w:type="pct"/>
            <w:noWrap/>
            <w:vAlign w:val="center"/>
            <w:hideMark/>
          </w:tcPr>
          <w:p w14:paraId="3A1353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42</w:t>
            </w:r>
          </w:p>
        </w:tc>
        <w:tc>
          <w:tcPr>
            <w:tcW w:w="413" w:type="pct"/>
            <w:noWrap/>
            <w:vAlign w:val="center"/>
            <w:hideMark/>
          </w:tcPr>
          <w:p w14:paraId="1264FE1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40%</w:t>
            </w:r>
          </w:p>
        </w:tc>
        <w:tc>
          <w:tcPr>
            <w:tcW w:w="378" w:type="pct"/>
            <w:noWrap/>
            <w:vAlign w:val="center"/>
            <w:hideMark/>
          </w:tcPr>
          <w:p w14:paraId="4774D4A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44</w:t>
            </w:r>
          </w:p>
        </w:tc>
        <w:tc>
          <w:tcPr>
            <w:tcW w:w="483" w:type="pct"/>
            <w:noWrap/>
            <w:vAlign w:val="center"/>
            <w:hideMark/>
          </w:tcPr>
          <w:p w14:paraId="680F071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41%</w:t>
            </w:r>
          </w:p>
        </w:tc>
        <w:tc>
          <w:tcPr>
            <w:tcW w:w="378" w:type="pct"/>
            <w:noWrap/>
            <w:vAlign w:val="center"/>
            <w:hideMark/>
          </w:tcPr>
          <w:p w14:paraId="2391252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45</w:t>
            </w:r>
          </w:p>
        </w:tc>
        <w:tc>
          <w:tcPr>
            <w:tcW w:w="479" w:type="pct"/>
            <w:noWrap/>
            <w:vAlign w:val="center"/>
            <w:hideMark/>
          </w:tcPr>
          <w:p w14:paraId="124B0A6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41%</w:t>
            </w:r>
          </w:p>
        </w:tc>
      </w:tr>
      <w:tr w:rsidR="0050421D" w:rsidRPr="00D27CC3" w14:paraId="2D41B8A7"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9F1D74F"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1DDDB82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101</w:t>
            </w:r>
          </w:p>
        </w:tc>
        <w:tc>
          <w:tcPr>
            <w:tcW w:w="483" w:type="pct"/>
            <w:noWrap/>
            <w:vAlign w:val="center"/>
            <w:hideMark/>
          </w:tcPr>
          <w:p w14:paraId="5DEDC04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04F71C8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105</w:t>
            </w:r>
          </w:p>
        </w:tc>
        <w:tc>
          <w:tcPr>
            <w:tcW w:w="413" w:type="pct"/>
            <w:noWrap/>
            <w:vAlign w:val="center"/>
            <w:hideMark/>
          </w:tcPr>
          <w:p w14:paraId="170EE0C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30D21BC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108</w:t>
            </w:r>
          </w:p>
        </w:tc>
        <w:tc>
          <w:tcPr>
            <w:tcW w:w="483" w:type="pct"/>
            <w:noWrap/>
            <w:vAlign w:val="center"/>
            <w:hideMark/>
          </w:tcPr>
          <w:p w14:paraId="07810B0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7C8FA0B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111</w:t>
            </w:r>
          </w:p>
        </w:tc>
        <w:tc>
          <w:tcPr>
            <w:tcW w:w="479" w:type="pct"/>
            <w:noWrap/>
            <w:vAlign w:val="center"/>
            <w:hideMark/>
          </w:tcPr>
          <w:p w14:paraId="2D1582A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238BC10B"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4D55A7CC"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6A1321B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7B02275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CAB88E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3</w:t>
            </w:r>
          </w:p>
        </w:tc>
        <w:tc>
          <w:tcPr>
            <w:tcW w:w="413" w:type="pct"/>
            <w:noWrap/>
            <w:vAlign w:val="center"/>
            <w:hideMark/>
          </w:tcPr>
          <w:p w14:paraId="7BB0A3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4281D51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w:t>
            </w:r>
          </w:p>
        </w:tc>
        <w:tc>
          <w:tcPr>
            <w:tcW w:w="483" w:type="pct"/>
            <w:noWrap/>
            <w:vAlign w:val="center"/>
            <w:hideMark/>
          </w:tcPr>
          <w:p w14:paraId="09D8B46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98D1C6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w:t>
            </w:r>
          </w:p>
        </w:tc>
        <w:tc>
          <w:tcPr>
            <w:tcW w:w="479" w:type="pct"/>
            <w:noWrap/>
            <w:vAlign w:val="center"/>
            <w:hideMark/>
          </w:tcPr>
          <w:p w14:paraId="158828A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7BFFC40B"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37995F1"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2A7A1B50"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2976A0F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709A92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8AA0D7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w:t>
            </w:r>
          </w:p>
        </w:tc>
        <w:tc>
          <w:tcPr>
            <w:tcW w:w="413" w:type="pct"/>
            <w:noWrap/>
            <w:vAlign w:val="center"/>
            <w:hideMark/>
          </w:tcPr>
          <w:p w14:paraId="0ED343B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9DA2AE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483" w:type="pct"/>
            <w:noWrap/>
            <w:vAlign w:val="center"/>
            <w:hideMark/>
          </w:tcPr>
          <w:p w14:paraId="21ADF00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8DE619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79" w:type="pct"/>
            <w:noWrap/>
            <w:vAlign w:val="center"/>
            <w:hideMark/>
          </w:tcPr>
          <w:p w14:paraId="76537D6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71EF9F5F"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E10C72B"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04B58920"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435A558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7B912CF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B7797D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413" w:type="pct"/>
            <w:noWrap/>
            <w:vAlign w:val="center"/>
            <w:hideMark/>
          </w:tcPr>
          <w:p w14:paraId="0607DF8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71622A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83" w:type="pct"/>
            <w:noWrap/>
            <w:vAlign w:val="center"/>
            <w:hideMark/>
          </w:tcPr>
          <w:p w14:paraId="273BD20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CF6534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479" w:type="pct"/>
            <w:noWrap/>
            <w:vAlign w:val="center"/>
            <w:hideMark/>
          </w:tcPr>
          <w:p w14:paraId="50E4BB3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10C1F0A8" w14:textId="4759FC56"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23178B96" w14:textId="602531CF" w:rsidR="001372FD" w:rsidRPr="001372FD" w:rsidRDefault="001372FD" w:rsidP="001372FD">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7B3A1B4B"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7F360A46" w14:textId="77777777" w:rsidR="001135F3" w:rsidRPr="002418CF" w:rsidRDefault="001135F3" w:rsidP="001135F3">
      <w:pPr>
        <w:pStyle w:val="Numberedpara1202"/>
        <w:numPr>
          <w:ilvl w:val="0"/>
          <w:numId w:val="0"/>
        </w:numPr>
      </w:pPr>
    </w:p>
    <w:p w14:paraId="57350D59" w14:textId="332AEE62"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33</w:t>
      </w:r>
      <w:r w:rsidRPr="002418CF">
        <w:rPr>
          <w:rFonts w:cs="Segoe UI"/>
          <w:noProof/>
        </w:rPr>
        <w:fldChar w:fldCharType="end"/>
      </w:r>
      <w:r w:rsidRPr="002418CF">
        <w:rPr>
          <w:rFonts w:cs="Segoe UI"/>
        </w:rPr>
        <w:t xml:space="preserve">. Rochford: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07B8A0F1" w14:textId="77777777" w:rsidTr="004D7DDA">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294DFB28" w14:textId="1382A75D" w:rsidR="001135F3" w:rsidRPr="00D27CC3" w:rsidRDefault="001135F3" w:rsidP="004D7DDA">
            <w:pPr>
              <w:rPr>
                <w:rFonts w:eastAsia="Times New Roman" w:cs="Segoe UI"/>
                <w:color w:val="000000"/>
                <w:sz w:val="18"/>
                <w:szCs w:val="18"/>
              </w:rPr>
            </w:pPr>
          </w:p>
        </w:tc>
        <w:tc>
          <w:tcPr>
            <w:tcW w:w="483" w:type="pct"/>
            <w:shd w:val="clear" w:color="auto" w:fill="FBCAD0"/>
          </w:tcPr>
          <w:p w14:paraId="2FA8EF9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7EFD622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59AC5A1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440A482E"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597FDC49"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1932B29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48FAFF8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602AF893"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6B8F0142"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6830235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19C946E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59B2EF60"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40962AB0"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5BF08298"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34CEE732"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00884B2D"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343CE561"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102FBBE"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7A80843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127</w:t>
            </w:r>
          </w:p>
        </w:tc>
        <w:tc>
          <w:tcPr>
            <w:tcW w:w="483" w:type="pct"/>
            <w:noWrap/>
            <w:vAlign w:val="center"/>
            <w:hideMark/>
          </w:tcPr>
          <w:p w14:paraId="2F5D58E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B2923E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132</w:t>
            </w:r>
          </w:p>
        </w:tc>
        <w:tc>
          <w:tcPr>
            <w:tcW w:w="413" w:type="pct"/>
            <w:noWrap/>
            <w:vAlign w:val="center"/>
            <w:hideMark/>
          </w:tcPr>
          <w:p w14:paraId="6452803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4C0EE75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136</w:t>
            </w:r>
          </w:p>
        </w:tc>
        <w:tc>
          <w:tcPr>
            <w:tcW w:w="483" w:type="pct"/>
            <w:noWrap/>
            <w:vAlign w:val="center"/>
            <w:hideMark/>
          </w:tcPr>
          <w:p w14:paraId="72CE21D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8F50D2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140</w:t>
            </w:r>
          </w:p>
        </w:tc>
        <w:tc>
          <w:tcPr>
            <w:tcW w:w="479" w:type="pct"/>
            <w:noWrap/>
            <w:vAlign w:val="center"/>
            <w:hideMark/>
          </w:tcPr>
          <w:p w14:paraId="1C062EC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B30ED8F"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F387B5A"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54E0FF9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6BB14A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2145D1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42439F4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7417C6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64E0B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B11966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4CC48BB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A43EB56"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F164704"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64AF238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83" w:type="pct"/>
            <w:noWrap/>
            <w:vAlign w:val="center"/>
            <w:hideMark/>
          </w:tcPr>
          <w:p w14:paraId="2DF3631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378" w:type="pct"/>
            <w:noWrap/>
            <w:vAlign w:val="center"/>
            <w:hideMark/>
          </w:tcPr>
          <w:p w14:paraId="6D2D29C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13" w:type="pct"/>
            <w:noWrap/>
            <w:vAlign w:val="center"/>
            <w:hideMark/>
          </w:tcPr>
          <w:p w14:paraId="78A932A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378" w:type="pct"/>
            <w:noWrap/>
            <w:vAlign w:val="center"/>
            <w:hideMark/>
          </w:tcPr>
          <w:p w14:paraId="0E0A004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83" w:type="pct"/>
            <w:noWrap/>
            <w:vAlign w:val="center"/>
            <w:hideMark/>
          </w:tcPr>
          <w:p w14:paraId="30B946C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c>
          <w:tcPr>
            <w:tcW w:w="378" w:type="pct"/>
            <w:noWrap/>
            <w:vAlign w:val="center"/>
            <w:hideMark/>
          </w:tcPr>
          <w:p w14:paraId="4EDD60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79" w:type="pct"/>
            <w:noWrap/>
            <w:vAlign w:val="center"/>
            <w:hideMark/>
          </w:tcPr>
          <w:p w14:paraId="1DC003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6%</w:t>
            </w:r>
          </w:p>
        </w:tc>
      </w:tr>
      <w:tr w:rsidR="0050421D" w:rsidRPr="00D27CC3" w14:paraId="48922C81"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AA83BDA"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330CEC78" w14:textId="6C85E8A8" w:rsidR="001135F3" w:rsidRPr="00D27CC3" w:rsidRDefault="00DB6CA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83" w:type="pct"/>
            <w:noWrap/>
            <w:vAlign w:val="center"/>
            <w:hideMark/>
          </w:tcPr>
          <w:p w14:paraId="11D87C0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391A05FC" w14:textId="4B133BB8" w:rsidR="001135F3" w:rsidRPr="00D27CC3" w:rsidRDefault="00DB6CA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13" w:type="pct"/>
            <w:noWrap/>
            <w:vAlign w:val="center"/>
            <w:hideMark/>
          </w:tcPr>
          <w:p w14:paraId="3664634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444230C7" w14:textId="64A406BF" w:rsidR="001135F3" w:rsidRPr="00D27CC3" w:rsidRDefault="00DB6CA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83" w:type="pct"/>
            <w:noWrap/>
            <w:vAlign w:val="center"/>
            <w:hideMark/>
          </w:tcPr>
          <w:p w14:paraId="3A5617C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13DB5D87" w14:textId="3A7B14EA" w:rsidR="001135F3" w:rsidRPr="00D27CC3" w:rsidRDefault="00DB6CA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79" w:type="pct"/>
            <w:noWrap/>
            <w:vAlign w:val="center"/>
            <w:hideMark/>
          </w:tcPr>
          <w:p w14:paraId="619FBFE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r>
      <w:tr w:rsidR="0050421D" w:rsidRPr="00D27CC3" w14:paraId="2F353C43"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AC2290E"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75ADCFE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29</w:t>
            </w:r>
          </w:p>
        </w:tc>
        <w:tc>
          <w:tcPr>
            <w:tcW w:w="483" w:type="pct"/>
            <w:noWrap/>
            <w:vAlign w:val="center"/>
            <w:hideMark/>
          </w:tcPr>
          <w:p w14:paraId="280DDE9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23%</w:t>
            </w:r>
          </w:p>
        </w:tc>
        <w:tc>
          <w:tcPr>
            <w:tcW w:w="378" w:type="pct"/>
            <w:noWrap/>
            <w:vAlign w:val="center"/>
            <w:hideMark/>
          </w:tcPr>
          <w:p w14:paraId="3721CCB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33</w:t>
            </w:r>
          </w:p>
        </w:tc>
        <w:tc>
          <w:tcPr>
            <w:tcW w:w="413" w:type="pct"/>
            <w:noWrap/>
            <w:vAlign w:val="center"/>
            <w:hideMark/>
          </w:tcPr>
          <w:p w14:paraId="26B7F56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25%</w:t>
            </w:r>
          </w:p>
        </w:tc>
        <w:tc>
          <w:tcPr>
            <w:tcW w:w="378" w:type="pct"/>
            <w:noWrap/>
            <w:vAlign w:val="center"/>
            <w:hideMark/>
          </w:tcPr>
          <w:p w14:paraId="7A4E579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483" w:type="pct"/>
            <w:noWrap/>
            <w:vAlign w:val="center"/>
            <w:hideMark/>
          </w:tcPr>
          <w:p w14:paraId="2A8340A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w:t>
            </w:r>
          </w:p>
        </w:tc>
        <w:tc>
          <w:tcPr>
            <w:tcW w:w="378" w:type="pct"/>
            <w:noWrap/>
            <w:vAlign w:val="center"/>
            <w:hideMark/>
          </w:tcPr>
          <w:p w14:paraId="0853353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41</w:t>
            </w:r>
          </w:p>
        </w:tc>
        <w:tc>
          <w:tcPr>
            <w:tcW w:w="479" w:type="pct"/>
            <w:noWrap/>
            <w:vAlign w:val="center"/>
            <w:hideMark/>
          </w:tcPr>
          <w:p w14:paraId="7B2E02F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29%</w:t>
            </w:r>
          </w:p>
        </w:tc>
      </w:tr>
      <w:tr w:rsidR="0050421D" w:rsidRPr="00D27CC3" w14:paraId="36E01C0D"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855B188"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7A88640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43</w:t>
            </w:r>
          </w:p>
        </w:tc>
        <w:tc>
          <w:tcPr>
            <w:tcW w:w="483" w:type="pct"/>
            <w:noWrap/>
            <w:vAlign w:val="center"/>
            <w:hideMark/>
          </w:tcPr>
          <w:p w14:paraId="5D73490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34%</w:t>
            </w:r>
          </w:p>
        </w:tc>
        <w:tc>
          <w:tcPr>
            <w:tcW w:w="378" w:type="pct"/>
            <w:noWrap/>
            <w:vAlign w:val="center"/>
            <w:hideMark/>
          </w:tcPr>
          <w:p w14:paraId="2AC5403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42</w:t>
            </w:r>
          </w:p>
        </w:tc>
        <w:tc>
          <w:tcPr>
            <w:tcW w:w="413" w:type="pct"/>
            <w:noWrap/>
            <w:vAlign w:val="center"/>
            <w:hideMark/>
          </w:tcPr>
          <w:p w14:paraId="6C3DAAC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32%</w:t>
            </w:r>
          </w:p>
        </w:tc>
        <w:tc>
          <w:tcPr>
            <w:tcW w:w="378" w:type="pct"/>
            <w:noWrap/>
            <w:vAlign w:val="center"/>
            <w:hideMark/>
          </w:tcPr>
          <w:p w14:paraId="14CCF5C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40</w:t>
            </w:r>
          </w:p>
        </w:tc>
        <w:tc>
          <w:tcPr>
            <w:tcW w:w="483" w:type="pct"/>
            <w:noWrap/>
            <w:vAlign w:val="center"/>
            <w:hideMark/>
          </w:tcPr>
          <w:p w14:paraId="15FE6FC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30%</w:t>
            </w:r>
          </w:p>
        </w:tc>
        <w:tc>
          <w:tcPr>
            <w:tcW w:w="378" w:type="pct"/>
            <w:noWrap/>
            <w:vAlign w:val="center"/>
            <w:hideMark/>
          </w:tcPr>
          <w:p w14:paraId="5D13B30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479" w:type="pct"/>
            <w:noWrap/>
            <w:vAlign w:val="center"/>
            <w:hideMark/>
          </w:tcPr>
          <w:p w14:paraId="57C8368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r>
      <w:tr w:rsidR="0050421D" w:rsidRPr="00D27CC3" w14:paraId="2E064E2C"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EA0FE1B"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1141346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46</w:t>
            </w:r>
          </w:p>
        </w:tc>
        <w:tc>
          <w:tcPr>
            <w:tcW w:w="483" w:type="pct"/>
            <w:noWrap/>
            <w:vAlign w:val="center"/>
            <w:hideMark/>
          </w:tcPr>
          <w:p w14:paraId="0D84A1D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378" w:type="pct"/>
            <w:noWrap/>
            <w:vAlign w:val="center"/>
            <w:hideMark/>
          </w:tcPr>
          <w:p w14:paraId="3441C56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48</w:t>
            </w:r>
          </w:p>
        </w:tc>
        <w:tc>
          <w:tcPr>
            <w:tcW w:w="413" w:type="pct"/>
            <w:noWrap/>
            <w:vAlign w:val="center"/>
            <w:hideMark/>
          </w:tcPr>
          <w:p w14:paraId="5A3F6D9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378" w:type="pct"/>
            <w:noWrap/>
            <w:vAlign w:val="center"/>
            <w:hideMark/>
          </w:tcPr>
          <w:p w14:paraId="4E5B296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50</w:t>
            </w:r>
          </w:p>
        </w:tc>
        <w:tc>
          <w:tcPr>
            <w:tcW w:w="483" w:type="pct"/>
            <w:noWrap/>
            <w:vAlign w:val="center"/>
            <w:hideMark/>
          </w:tcPr>
          <w:p w14:paraId="1A4FD9B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378" w:type="pct"/>
            <w:noWrap/>
            <w:vAlign w:val="center"/>
            <w:hideMark/>
          </w:tcPr>
          <w:p w14:paraId="0460FD8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52</w:t>
            </w:r>
          </w:p>
        </w:tc>
        <w:tc>
          <w:tcPr>
            <w:tcW w:w="479" w:type="pct"/>
            <w:noWrap/>
            <w:vAlign w:val="center"/>
            <w:hideMark/>
          </w:tcPr>
          <w:p w14:paraId="17EB04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r>
      <w:tr w:rsidR="0050421D" w:rsidRPr="00D27CC3" w14:paraId="0AFA2F55"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2F1A85B"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4BD471A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127</w:t>
            </w:r>
          </w:p>
        </w:tc>
        <w:tc>
          <w:tcPr>
            <w:tcW w:w="483" w:type="pct"/>
            <w:noWrap/>
            <w:vAlign w:val="center"/>
            <w:hideMark/>
          </w:tcPr>
          <w:p w14:paraId="30187E7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36B8658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132</w:t>
            </w:r>
          </w:p>
        </w:tc>
        <w:tc>
          <w:tcPr>
            <w:tcW w:w="413" w:type="pct"/>
            <w:noWrap/>
            <w:vAlign w:val="center"/>
            <w:hideMark/>
          </w:tcPr>
          <w:p w14:paraId="5B1CFFF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029522A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136</w:t>
            </w:r>
          </w:p>
        </w:tc>
        <w:tc>
          <w:tcPr>
            <w:tcW w:w="483" w:type="pct"/>
            <w:noWrap/>
            <w:vAlign w:val="center"/>
            <w:hideMark/>
          </w:tcPr>
          <w:p w14:paraId="2E5EBAF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0337FB0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140</w:t>
            </w:r>
          </w:p>
        </w:tc>
        <w:tc>
          <w:tcPr>
            <w:tcW w:w="479" w:type="pct"/>
            <w:noWrap/>
            <w:vAlign w:val="center"/>
            <w:hideMark/>
          </w:tcPr>
          <w:p w14:paraId="15A58C0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0F00C7EB"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3AF6963D"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20EE6B2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75911AC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ABCD77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w:t>
            </w:r>
          </w:p>
        </w:tc>
        <w:tc>
          <w:tcPr>
            <w:tcW w:w="413" w:type="pct"/>
            <w:noWrap/>
            <w:vAlign w:val="center"/>
            <w:hideMark/>
          </w:tcPr>
          <w:p w14:paraId="19A329F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38E40A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8</w:t>
            </w:r>
          </w:p>
        </w:tc>
        <w:tc>
          <w:tcPr>
            <w:tcW w:w="483" w:type="pct"/>
            <w:noWrap/>
            <w:vAlign w:val="center"/>
            <w:hideMark/>
          </w:tcPr>
          <w:p w14:paraId="2353F30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6A0417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12</w:t>
            </w:r>
          </w:p>
        </w:tc>
        <w:tc>
          <w:tcPr>
            <w:tcW w:w="479" w:type="pct"/>
            <w:noWrap/>
            <w:vAlign w:val="center"/>
            <w:hideMark/>
          </w:tcPr>
          <w:p w14:paraId="2CFD5DB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4C0208D8"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C0229B6"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6A06EC74"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26AA06F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3DA0FF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FA44A1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13" w:type="pct"/>
            <w:noWrap/>
            <w:vAlign w:val="center"/>
            <w:hideMark/>
          </w:tcPr>
          <w:p w14:paraId="1CBAD40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666016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83" w:type="pct"/>
            <w:noWrap/>
            <w:vAlign w:val="center"/>
            <w:hideMark/>
          </w:tcPr>
          <w:p w14:paraId="525121A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0D854EA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79" w:type="pct"/>
            <w:noWrap/>
            <w:vAlign w:val="center"/>
            <w:hideMark/>
          </w:tcPr>
          <w:p w14:paraId="4E2712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2B7574A2"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51A3152"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58E2CB03"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0F93231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1AB5B32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7A770F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13" w:type="pct"/>
            <w:noWrap/>
            <w:vAlign w:val="center"/>
            <w:hideMark/>
          </w:tcPr>
          <w:p w14:paraId="7DA535E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611C30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w:t>
            </w:r>
          </w:p>
        </w:tc>
        <w:tc>
          <w:tcPr>
            <w:tcW w:w="483" w:type="pct"/>
            <w:noWrap/>
            <w:vAlign w:val="center"/>
            <w:hideMark/>
          </w:tcPr>
          <w:p w14:paraId="32738A6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592823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12</w:t>
            </w:r>
          </w:p>
        </w:tc>
        <w:tc>
          <w:tcPr>
            <w:tcW w:w="479" w:type="pct"/>
            <w:noWrap/>
            <w:vAlign w:val="center"/>
            <w:hideMark/>
          </w:tcPr>
          <w:p w14:paraId="309A532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540846CA" w14:textId="435B8195"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7909C887" w14:textId="082D3440" w:rsidR="00503CDE" w:rsidRDefault="00503CDE" w:rsidP="001372FD">
      <w:pPr>
        <w:spacing w:after="0" w:line="240" w:lineRule="auto"/>
        <w:rPr>
          <w:rFonts w:ascii="Segoe UI" w:hAnsi="Segoe UI" w:cs="Segoe UI"/>
          <w:sz w:val="18"/>
          <w:szCs w:val="18"/>
        </w:rPr>
      </w:pPr>
      <w:r w:rsidRPr="00503CDE">
        <w:rPr>
          <w:rFonts w:ascii="Segoe UI" w:hAnsi="Segoe UI" w:cs="Segoe UI"/>
          <w:sz w:val="18"/>
          <w:szCs w:val="18"/>
        </w:rPr>
        <w:t xml:space="preserve">Rochford </w:t>
      </w:r>
      <w:r>
        <w:rPr>
          <w:rFonts w:ascii="Segoe UI" w:hAnsi="Segoe UI" w:cs="Segoe UI"/>
          <w:sz w:val="18"/>
          <w:szCs w:val="18"/>
        </w:rPr>
        <w:t>has</w:t>
      </w:r>
      <w:r w:rsidRPr="00503CDE">
        <w:rPr>
          <w:rFonts w:ascii="Segoe UI" w:hAnsi="Segoe UI" w:cs="Segoe UI"/>
          <w:sz w:val="18"/>
          <w:szCs w:val="18"/>
        </w:rPr>
        <w:t xml:space="preserve"> zero projected need for Shared Lives placements. This should be reviewed by 2029 to assess whether the evidence of need has changed.</w:t>
      </w:r>
    </w:p>
    <w:p w14:paraId="028C3E5D" w14:textId="1801DDD4" w:rsidR="001372FD" w:rsidRPr="001372FD" w:rsidRDefault="001372FD" w:rsidP="001372FD">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5C90885A"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2FCBBDC9" w14:textId="77777777" w:rsidR="001135F3" w:rsidRPr="002418CF" w:rsidRDefault="001135F3" w:rsidP="001135F3">
      <w:pPr>
        <w:pStyle w:val="Numberedpara1202"/>
        <w:numPr>
          <w:ilvl w:val="0"/>
          <w:numId w:val="0"/>
        </w:numPr>
      </w:pPr>
    </w:p>
    <w:p w14:paraId="363CA0BC" w14:textId="1A402F19"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34</w:t>
      </w:r>
      <w:r w:rsidRPr="002418CF">
        <w:rPr>
          <w:rFonts w:cs="Segoe UI"/>
          <w:noProof/>
        </w:rPr>
        <w:fldChar w:fldCharType="end"/>
      </w:r>
      <w:r w:rsidRPr="002418CF">
        <w:rPr>
          <w:rFonts w:cs="Segoe UI"/>
        </w:rPr>
        <w:t xml:space="preserve">. Tendring: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46ABB8FA" w14:textId="77777777" w:rsidTr="004D7DDA">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4EEF2888" w14:textId="77777777" w:rsidR="001135F3" w:rsidRPr="00D27CC3" w:rsidRDefault="001135F3" w:rsidP="004D7DDA">
            <w:pPr>
              <w:rPr>
                <w:rFonts w:eastAsia="Times New Roman" w:cs="Segoe UI"/>
                <w:color w:val="000000"/>
                <w:sz w:val="18"/>
                <w:szCs w:val="18"/>
              </w:rPr>
            </w:pPr>
          </w:p>
        </w:tc>
        <w:tc>
          <w:tcPr>
            <w:tcW w:w="483" w:type="pct"/>
            <w:shd w:val="clear" w:color="auto" w:fill="FBCAD0"/>
          </w:tcPr>
          <w:p w14:paraId="47F2DA40"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4AAB91D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330758C6"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3BE57215"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6C565469"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46F1369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2EC8B8E4"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6569E1D6"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2A09B4D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516C9897"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4E26C0EE"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3FC44FC4"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6934DBD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2BE34F9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4A71A821"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054BC405"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5DB806EB"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4E41B66"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 xml:space="preserve">Population </w:t>
            </w:r>
          </w:p>
        </w:tc>
        <w:tc>
          <w:tcPr>
            <w:tcW w:w="483" w:type="pct"/>
            <w:noWrap/>
            <w:vAlign w:val="center"/>
            <w:hideMark/>
          </w:tcPr>
          <w:p w14:paraId="7DFBE3F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575</w:t>
            </w:r>
          </w:p>
        </w:tc>
        <w:tc>
          <w:tcPr>
            <w:tcW w:w="483" w:type="pct"/>
            <w:noWrap/>
            <w:vAlign w:val="center"/>
            <w:hideMark/>
          </w:tcPr>
          <w:p w14:paraId="436507E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15ED9B0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596</w:t>
            </w:r>
          </w:p>
        </w:tc>
        <w:tc>
          <w:tcPr>
            <w:tcW w:w="413" w:type="pct"/>
            <w:noWrap/>
            <w:vAlign w:val="center"/>
            <w:hideMark/>
          </w:tcPr>
          <w:p w14:paraId="5760975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2F9B730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614</w:t>
            </w:r>
          </w:p>
        </w:tc>
        <w:tc>
          <w:tcPr>
            <w:tcW w:w="483" w:type="pct"/>
            <w:noWrap/>
            <w:vAlign w:val="center"/>
            <w:hideMark/>
          </w:tcPr>
          <w:p w14:paraId="7998756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68DD1AE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632</w:t>
            </w:r>
          </w:p>
        </w:tc>
        <w:tc>
          <w:tcPr>
            <w:tcW w:w="479" w:type="pct"/>
            <w:noWrap/>
            <w:vAlign w:val="center"/>
            <w:hideMark/>
          </w:tcPr>
          <w:p w14:paraId="055D0C9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59BB31D0" w14:textId="77777777" w:rsidTr="00D27CC3">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7EE42F4"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0A8B85D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2599BAC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5A051C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426EB43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C05335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E8E9C3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00CCCF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2620F74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0DAE3EB3"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D72DC4A"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3A79FA0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165</w:t>
            </w:r>
          </w:p>
        </w:tc>
        <w:tc>
          <w:tcPr>
            <w:tcW w:w="483" w:type="pct"/>
            <w:noWrap/>
            <w:vAlign w:val="center"/>
            <w:hideMark/>
          </w:tcPr>
          <w:p w14:paraId="7479647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29%</w:t>
            </w:r>
          </w:p>
        </w:tc>
        <w:tc>
          <w:tcPr>
            <w:tcW w:w="378" w:type="pct"/>
            <w:noWrap/>
            <w:vAlign w:val="center"/>
            <w:hideMark/>
          </w:tcPr>
          <w:p w14:paraId="700FEA1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163</w:t>
            </w:r>
          </w:p>
        </w:tc>
        <w:tc>
          <w:tcPr>
            <w:tcW w:w="413" w:type="pct"/>
            <w:noWrap/>
            <w:vAlign w:val="center"/>
            <w:hideMark/>
          </w:tcPr>
          <w:p w14:paraId="2D95666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w:t>
            </w:r>
          </w:p>
        </w:tc>
        <w:tc>
          <w:tcPr>
            <w:tcW w:w="378" w:type="pct"/>
            <w:noWrap/>
            <w:vAlign w:val="center"/>
            <w:hideMark/>
          </w:tcPr>
          <w:p w14:paraId="5787423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160</w:t>
            </w:r>
          </w:p>
        </w:tc>
        <w:tc>
          <w:tcPr>
            <w:tcW w:w="483" w:type="pct"/>
            <w:noWrap/>
            <w:vAlign w:val="center"/>
            <w:hideMark/>
          </w:tcPr>
          <w:p w14:paraId="7B04BB1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26%</w:t>
            </w:r>
          </w:p>
        </w:tc>
        <w:tc>
          <w:tcPr>
            <w:tcW w:w="378" w:type="pct"/>
            <w:noWrap/>
            <w:vAlign w:val="center"/>
            <w:hideMark/>
          </w:tcPr>
          <w:p w14:paraId="7F89F2C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157</w:t>
            </w:r>
          </w:p>
        </w:tc>
        <w:tc>
          <w:tcPr>
            <w:tcW w:w="479" w:type="pct"/>
            <w:noWrap/>
            <w:vAlign w:val="center"/>
            <w:hideMark/>
          </w:tcPr>
          <w:p w14:paraId="6A34FBD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25%</w:t>
            </w:r>
          </w:p>
        </w:tc>
      </w:tr>
      <w:tr w:rsidR="0050421D" w:rsidRPr="00D27CC3" w14:paraId="1C91A2FD"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0A81977"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7BE5CC2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w:t>
            </w:r>
          </w:p>
        </w:tc>
        <w:tc>
          <w:tcPr>
            <w:tcW w:w="483" w:type="pct"/>
            <w:noWrap/>
            <w:vAlign w:val="center"/>
            <w:hideMark/>
          </w:tcPr>
          <w:p w14:paraId="39D62A5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w:t>
            </w:r>
          </w:p>
        </w:tc>
        <w:tc>
          <w:tcPr>
            <w:tcW w:w="378" w:type="pct"/>
            <w:noWrap/>
            <w:vAlign w:val="center"/>
            <w:hideMark/>
          </w:tcPr>
          <w:p w14:paraId="6822552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18</w:t>
            </w:r>
          </w:p>
        </w:tc>
        <w:tc>
          <w:tcPr>
            <w:tcW w:w="413" w:type="pct"/>
            <w:noWrap/>
            <w:vAlign w:val="center"/>
            <w:hideMark/>
          </w:tcPr>
          <w:p w14:paraId="08293F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w:t>
            </w:r>
          </w:p>
        </w:tc>
        <w:tc>
          <w:tcPr>
            <w:tcW w:w="378" w:type="pct"/>
            <w:noWrap/>
            <w:vAlign w:val="center"/>
            <w:hideMark/>
          </w:tcPr>
          <w:p w14:paraId="317A355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25</w:t>
            </w:r>
          </w:p>
        </w:tc>
        <w:tc>
          <w:tcPr>
            <w:tcW w:w="483" w:type="pct"/>
            <w:noWrap/>
            <w:vAlign w:val="center"/>
            <w:hideMark/>
          </w:tcPr>
          <w:p w14:paraId="385D132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378" w:type="pct"/>
            <w:noWrap/>
            <w:vAlign w:val="center"/>
            <w:hideMark/>
          </w:tcPr>
          <w:p w14:paraId="65B3F8F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33</w:t>
            </w:r>
          </w:p>
        </w:tc>
        <w:tc>
          <w:tcPr>
            <w:tcW w:w="479" w:type="pct"/>
            <w:noWrap/>
            <w:vAlign w:val="center"/>
            <w:hideMark/>
          </w:tcPr>
          <w:p w14:paraId="4462C7A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w:t>
            </w:r>
          </w:p>
        </w:tc>
      </w:tr>
      <w:tr w:rsidR="0050421D" w:rsidRPr="00D27CC3" w14:paraId="0932CA10"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A269788"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55900B2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206</w:t>
            </w:r>
          </w:p>
        </w:tc>
        <w:tc>
          <w:tcPr>
            <w:tcW w:w="483" w:type="pct"/>
            <w:noWrap/>
            <w:vAlign w:val="center"/>
            <w:hideMark/>
          </w:tcPr>
          <w:p w14:paraId="1208D3B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36%</w:t>
            </w:r>
          </w:p>
        </w:tc>
        <w:tc>
          <w:tcPr>
            <w:tcW w:w="378" w:type="pct"/>
            <w:noWrap/>
            <w:vAlign w:val="center"/>
            <w:hideMark/>
          </w:tcPr>
          <w:p w14:paraId="77AE4F8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220</w:t>
            </w:r>
          </w:p>
        </w:tc>
        <w:tc>
          <w:tcPr>
            <w:tcW w:w="413" w:type="pct"/>
            <w:noWrap/>
            <w:vAlign w:val="center"/>
            <w:hideMark/>
          </w:tcPr>
          <w:p w14:paraId="752D84D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37%</w:t>
            </w:r>
          </w:p>
        </w:tc>
        <w:tc>
          <w:tcPr>
            <w:tcW w:w="378" w:type="pct"/>
            <w:noWrap/>
            <w:vAlign w:val="center"/>
            <w:hideMark/>
          </w:tcPr>
          <w:p w14:paraId="6E4D4E8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234</w:t>
            </w:r>
          </w:p>
        </w:tc>
        <w:tc>
          <w:tcPr>
            <w:tcW w:w="483" w:type="pct"/>
            <w:noWrap/>
            <w:vAlign w:val="center"/>
            <w:hideMark/>
          </w:tcPr>
          <w:p w14:paraId="26CA234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38%</w:t>
            </w:r>
          </w:p>
        </w:tc>
        <w:tc>
          <w:tcPr>
            <w:tcW w:w="378" w:type="pct"/>
            <w:noWrap/>
            <w:vAlign w:val="center"/>
            <w:hideMark/>
          </w:tcPr>
          <w:p w14:paraId="33B72D7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248</w:t>
            </w:r>
          </w:p>
        </w:tc>
        <w:tc>
          <w:tcPr>
            <w:tcW w:w="479" w:type="pct"/>
            <w:noWrap/>
            <w:vAlign w:val="center"/>
            <w:hideMark/>
          </w:tcPr>
          <w:p w14:paraId="1558C2B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39%</w:t>
            </w:r>
          </w:p>
        </w:tc>
      </w:tr>
      <w:tr w:rsidR="0050421D" w:rsidRPr="00D27CC3" w14:paraId="50D4E244"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7C7E8AA5"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1D99DD0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93</w:t>
            </w:r>
          </w:p>
        </w:tc>
        <w:tc>
          <w:tcPr>
            <w:tcW w:w="483" w:type="pct"/>
            <w:noWrap/>
            <w:vAlign w:val="center"/>
            <w:hideMark/>
          </w:tcPr>
          <w:p w14:paraId="32C1C7A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16%</w:t>
            </w:r>
          </w:p>
        </w:tc>
        <w:tc>
          <w:tcPr>
            <w:tcW w:w="378" w:type="pct"/>
            <w:noWrap/>
            <w:vAlign w:val="center"/>
            <w:hideMark/>
          </w:tcPr>
          <w:p w14:paraId="4F148D7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90</w:t>
            </w:r>
          </w:p>
        </w:tc>
        <w:tc>
          <w:tcPr>
            <w:tcW w:w="413" w:type="pct"/>
            <w:noWrap/>
            <w:vAlign w:val="center"/>
            <w:hideMark/>
          </w:tcPr>
          <w:p w14:paraId="62849CA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15%</w:t>
            </w:r>
          </w:p>
        </w:tc>
        <w:tc>
          <w:tcPr>
            <w:tcW w:w="378" w:type="pct"/>
            <w:noWrap/>
            <w:vAlign w:val="center"/>
            <w:hideMark/>
          </w:tcPr>
          <w:p w14:paraId="147A548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87</w:t>
            </w:r>
          </w:p>
        </w:tc>
        <w:tc>
          <w:tcPr>
            <w:tcW w:w="483" w:type="pct"/>
            <w:noWrap/>
            <w:vAlign w:val="center"/>
            <w:hideMark/>
          </w:tcPr>
          <w:p w14:paraId="3409E98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378" w:type="pct"/>
            <w:noWrap/>
            <w:vAlign w:val="center"/>
            <w:hideMark/>
          </w:tcPr>
          <w:p w14:paraId="7B4FDC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83</w:t>
            </w:r>
          </w:p>
        </w:tc>
        <w:tc>
          <w:tcPr>
            <w:tcW w:w="479" w:type="pct"/>
            <w:noWrap/>
            <w:vAlign w:val="center"/>
            <w:hideMark/>
          </w:tcPr>
          <w:p w14:paraId="41CF82A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r>
      <w:tr w:rsidR="0050421D" w:rsidRPr="00D27CC3" w14:paraId="4404CABC"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1F9261E"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1E38177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100</w:t>
            </w:r>
          </w:p>
        </w:tc>
        <w:tc>
          <w:tcPr>
            <w:tcW w:w="483" w:type="pct"/>
            <w:noWrap/>
            <w:vAlign w:val="center"/>
            <w:hideMark/>
          </w:tcPr>
          <w:p w14:paraId="68E88CB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17%</w:t>
            </w:r>
          </w:p>
        </w:tc>
        <w:tc>
          <w:tcPr>
            <w:tcW w:w="378" w:type="pct"/>
            <w:noWrap/>
            <w:vAlign w:val="center"/>
            <w:hideMark/>
          </w:tcPr>
          <w:p w14:paraId="3C6B1E9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105</w:t>
            </w:r>
          </w:p>
        </w:tc>
        <w:tc>
          <w:tcPr>
            <w:tcW w:w="413" w:type="pct"/>
            <w:noWrap/>
            <w:vAlign w:val="center"/>
            <w:hideMark/>
          </w:tcPr>
          <w:p w14:paraId="7480BBE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18%</w:t>
            </w:r>
          </w:p>
        </w:tc>
        <w:tc>
          <w:tcPr>
            <w:tcW w:w="378" w:type="pct"/>
            <w:noWrap/>
            <w:vAlign w:val="center"/>
            <w:hideMark/>
          </w:tcPr>
          <w:p w14:paraId="09B65AB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108</w:t>
            </w:r>
          </w:p>
        </w:tc>
        <w:tc>
          <w:tcPr>
            <w:tcW w:w="483" w:type="pct"/>
            <w:noWrap/>
            <w:vAlign w:val="center"/>
            <w:hideMark/>
          </w:tcPr>
          <w:p w14:paraId="33C34D2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18%</w:t>
            </w:r>
          </w:p>
        </w:tc>
        <w:tc>
          <w:tcPr>
            <w:tcW w:w="378" w:type="pct"/>
            <w:noWrap/>
            <w:vAlign w:val="center"/>
            <w:hideMark/>
          </w:tcPr>
          <w:p w14:paraId="6673211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112</w:t>
            </w:r>
          </w:p>
        </w:tc>
        <w:tc>
          <w:tcPr>
            <w:tcW w:w="479" w:type="pct"/>
            <w:noWrap/>
            <w:vAlign w:val="center"/>
            <w:hideMark/>
          </w:tcPr>
          <w:p w14:paraId="69C84B7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18%</w:t>
            </w:r>
          </w:p>
        </w:tc>
      </w:tr>
      <w:tr w:rsidR="0050421D" w:rsidRPr="00D27CC3" w14:paraId="23D182C5"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6E25D5A"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3523EB0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575</w:t>
            </w:r>
          </w:p>
        </w:tc>
        <w:tc>
          <w:tcPr>
            <w:tcW w:w="483" w:type="pct"/>
            <w:noWrap/>
            <w:vAlign w:val="center"/>
            <w:hideMark/>
          </w:tcPr>
          <w:p w14:paraId="3DFB971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77E07F1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596</w:t>
            </w:r>
          </w:p>
        </w:tc>
        <w:tc>
          <w:tcPr>
            <w:tcW w:w="413" w:type="pct"/>
            <w:noWrap/>
            <w:vAlign w:val="center"/>
            <w:hideMark/>
          </w:tcPr>
          <w:p w14:paraId="7A78432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72B46EF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614</w:t>
            </w:r>
          </w:p>
        </w:tc>
        <w:tc>
          <w:tcPr>
            <w:tcW w:w="483" w:type="pct"/>
            <w:noWrap/>
            <w:vAlign w:val="center"/>
            <w:hideMark/>
          </w:tcPr>
          <w:p w14:paraId="0F116D5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2A9D8A3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632</w:t>
            </w:r>
          </w:p>
        </w:tc>
        <w:tc>
          <w:tcPr>
            <w:tcW w:w="479" w:type="pct"/>
            <w:noWrap/>
            <w:vAlign w:val="center"/>
            <w:hideMark/>
          </w:tcPr>
          <w:p w14:paraId="78CB218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4BB7E147"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379293DD"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0D3F46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483" w:type="pct"/>
            <w:noWrap/>
            <w:vAlign w:val="center"/>
            <w:hideMark/>
          </w:tcPr>
          <w:p w14:paraId="4F6E2B9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508C4BA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21</w:t>
            </w:r>
          </w:p>
        </w:tc>
        <w:tc>
          <w:tcPr>
            <w:tcW w:w="413" w:type="pct"/>
            <w:noWrap/>
            <w:vAlign w:val="center"/>
            <w:hideMark/>
          </w:tcPr>
          <w:p w14:paraId="313E234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37DD033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42</w:t>
            </w:r>
          </w:p>
        </w:tc>
        <w:tc>
          <w:tcPr>
            <w:tcW w:w="483" w:type="pct"/>
            <w:noWrap/>
            <w:vAlign w:val="center"/>
            <w:hideMark/>
          </w:tcPr>
          <w:p w14:paraId="34D0F7F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4FC5DEA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63</w:t>
            </w:r>
          </w:p>
        </w:tc>
        <w:tc>
          <w:tcPr>
            <w:tcW w:w="479" w:type="pct"/>
            <w:noWrap/>
            <w:vAlign w:val="center"/>
            <w:hideMark/>
          </w:tcPr>
          <w:p w14:paraId="74FA91C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r>
      <w:tr w:rsidR="0050421D" w:rsidRPr="00D27CC3" w14:paraId="30D77450"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84A3409"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01BB35E9"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060FC9B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26B95EE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07B697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7</w:t>
            </w:r>
          </w:p>
        </w:tc>
        <w:tc>
          <w:tcPr>
            <w:tcW w:w="413" w:type="pct"/>
            <w:noWrap/>
            <w:vAlign w:val="center"/>
            <w:hideMark/>
          </w:tcPr>
          <w:p w14:paraId="098A518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A66DFA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83" w:type="pct"/>
            <w:noWrap/>
            <w:vAlign w:val="center"/>
            <w:hideMark/>
          </w:tcPr>
          <w:p w14:paraId="779EFAE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90D0B7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22</w:t>
            </w:r>
          </w:p>
        </w:tc>
        <w:tc>
          <w:tcPr>
            <w:tcW w:w="479" w:type="pct"/>
            <w:noWrap/>
            <w:vAlign w:val="center"/>
            <w:hideMark/>
          </w:tcPr>
          <w:p w14:paraId="747E6AE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4875EA59"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5495DFA0"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14B0F0AB"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630D870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1902904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266DBF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13" w:type="pct"/>
            <w:noWrap/>
            <w:vAlign w:val="center"/>
            <w:hideMark/>
          </w:tcPr>
          <w:p w14:paraId="0F11BEE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6D6009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c>
          <w:tcPr>
            <w:tcW w:w="483" w:type="pct"/>
            <w:noWrap/>
            <w:vAlign w:val="center"/>
            <w:hideMark/>
          </w:tcPr>
          <w:p w14:paraId="4AE12B5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3B48B94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42</w:t>
            </w:r>
          </w:p>
        </w:tc>
        <w:tc>
          <w:tcPr>
            <w:tcW w:w="479" w:type="pct"/>
            <w:noWrap/>
            <w:vAlign w:val="center"/>
            <w:hideMark/>
          </w:tcPr>
          <w:p w14:paraId="6FF9426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6EAC2C53" w14:textId="619FF40C"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2A2985C2" w14:textId="7B45C918" w:rsidR="001372FD" w:rsidRPr="001372FD" w:rsidRDefault="001372FD" w:rsidP="001372FD">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5E2D5DBE" w14:textId="77777777" w:rsidR="001135F3" w:rsidRPr="002418CF" w:rsidRDefault="001135F3" w:rsidP="001135F3">
      <w:pPr>
        <w:rPr>
          <w:rFonts w:ascii="Segoe UI" w:eastAsia="Calibri" w:hAnsi="Segoe UI" w:cs="Segoe UI"/>
          <w:szCs w:val="20"/>
        </w:rPr>
      </w:pPr>
      <w:r w:rsidRPr="002418CF">
        <w:rPr>
          <w:rFonts w:ascii="Segoe UI" w:hAnsi="Segoe UI" w:cs="Segoe UI"/>
        </w:rPr>
        <w:br w:type="page"/>
      </w:r>
    </w:p>
    <w:p w14:paraId="0D7229F4" w14:textId="77777777" w:rsidR="001135F3" w:rsidRPr="002418CF" w:rsidRDefault="001135F3" w:rsidP="001135F3">
      <w:pPr>
        <w:pStyle w:val="Numberedpara1202"/>
        <w:numPr>
          <w:ilvl w:val="0"/>
          <w:numId w:val="0"/>
        </w:numPr>
      </w:pPr>
    </w:p>
    <w:p w14:paraId="6FC026A4" w14:textId="22403189"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35</w:t>
      </w:r>
      <w:r w:rsidRPr="002418CF">
        <w:rPr>
          <w:rFonts w:cs="Segoe UI"/>
          <w:noProof/>
        </w:rPr>
        <w:fldChar w:fldCharType="end"/>
      </w:r>
      <w:r w:rsidRPr="002418CF">
        <w:rPr>
          <w:rFonts w:cs="Segoe UI"/>
        </w:rPr>
        <w:t xml:space="preserve">. Uttlesford: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to 2039.</w:t>
      </w:r>
    </w:p>
    <w:tbl>
      <w:tblPr>
        <w:tblStyle w:val="GridTable5Dark-Accent4"/>
        <w:tblW w:w="5000" w:type="pct"/>
        <w:tblLook w:val="04A0" w:firstRow="1" w:lastRow="0" w:firstColumn="1" w:lastColumn="0" w:noHBand="0" w:noVBand="1"/>
      </w:tblPr>
      <w:tblGrid>
        <w:gridCol w:w="4254"/>
        <w:gridCol w:w="1347"/>
        <w:gridCol w:w="1347"/>
        <w:gridCol w:w="1055"/>
        <w:gridCol w:w="1152"/>
        <w:gridCol w:w="1055"/>
        <w:gridCol w:w="1347"/>
        <w:gridCol w:w="1055"/>
        <w:gridCol w:w="1336"/>
      </w:tblGrid>
      <w:tr w:rsidR="0050421D" w:rsidRPr="00D27CC3" w14:paraId="4984272E" w14:textId="77777777" w:rsidTr="004D7DDA">
        <w:trPr>
          <w:cnfStyle w:val="100000000000" w:firstRow="1" w:lastRow="0" w:firstColumn="0" w:lastColumn="0" w:oddVBand="0" w:evenVBand="0" w:oddHBand="0" w:evenHBand="0" w:firstRowFirstColumn="0" w:firstRowLastColumn="0" w:lastRowFirstColumn="0" w:lastRowLastColumn="0"/>
          <w:trHeight w:val="1164"/>
        </w:trPr>
        <w:tc>
          <w:tcPr>
            <w:cnfStyle w:val="001000000000" w:firstRow="0" w:lastRow="0" w:firstColumn="1" w:lastColumn="0" w:oddVBand="0" w:evenVBand="0" w:oddHBand="0" w:evenHBand="0" w:firstRowFirstColumn="0" w:firstRowLastColumn="0" w:lastRowFirstColumn="0" w:lastRowLastColumn="0"/>
            <w:tcW w:w="1525" w:type="pct"/>
            <w:shd w:val="clear" w:color="auto" w:fill="FBCAD0"/>
            <w:hideMark/>
          </w:tcPr>
          <w:p w14:paraId="399759D7" w14:textId="77777777" w:rsidR="001135F3" w:rsidRPr="00D27CC3" w:rsidRDefault="001135F3" w:rsidP="004D7DDA">
            <w:pPr>
              <w:rPr>
                <w:rFonts w:eastAsia="Times New Roman" w:cs="Segoe UI"/>
                <w:color w:val="000000"/>
                <w:sz w:val="18"/>
                <w:szCs w:val="18"/>
              </w:rPr>
            </w:pPr>
          </w:p>
        </w:tc>
        <w:tc>
          <w:tcPr>
            <w:tcW w:w="483" w:type="pct"/>
            <w:shd w:val="clear" w:color="auto" w:fill="FBCAD0"/>
          </w:tcPr>
          <w:p w14:paraId="7E5E551C"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Current provision and population (2024)</w:t>
            </w:r>
          </w:p>
          <w:p w14:paraId="03F4025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430B98E7"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Existing supply of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2EF5BE12"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24897E73"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2029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49C4C74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shd w:val="clear" w:color="auto" w:fill="FBCAD0"/>
          </w:tcPr>
          <w:p w14:paraId="1D1F111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4BE0898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000A0EBE"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2034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1CE42FB2"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shd w:val="clear" w:color="auto" w:fill="FBCAD0"/>
          </w:tcPr>
          <w:p w14:paraId="79067AA2"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089B7E75"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shd w:val="clear" w:color="auto" w:fill="FBCAD0"/>
          </w:tcPr>
          <w:p w14:paraId="504F0DAB"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Adult pop. by 2039 and 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w:t>
            </w:r>
          </w:p>
          <w:p w14:paraId="03CC37AF"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shd w:val="clear" w:color="auto" w:fill="FBCAD0"/>
          </w:tcPr>
          <w:p w14:paraId="4C80F0E4"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cs="Segoe UI"/>
                <w:b w:val="0"/>
                <w:color w:val="000000"/>
                <w:sz w:val="18"/>
                <w:szCs w:val="18"/>
              </w:rPr>
            </w:pPr>
            <w:r w:rsidRPr="00D27CC3">
              <w:rPr>
                <w:rFonts w:cs="Segoe UI"/>
                <w:color w:val="000000"/>
                <w:sz w:val="18"/>
                <w:szCs w:val="18"/>
              </w:rPr>
              <w:t xml:space="preserve">Estimated need for housing &amp; </w:t>
            </w:r>
            <w:proofErr w:type="spellStart"/>
            <w:r w:rsidRPr="00D27CC3">
              <w:rPr>
                <w:rFonts w:cs="Segoe UI"/>
                <w:color w:val="000000"/>
                <w:sz w:val="18"/>
                <w:szCs w:val="18"/>
              </w:rPr>
              <w:t>accomm</w:t>
            </w:r>
            <w:proofErr w:type="spellEnd"/>
            <w:r w:rsidRPr="00D27CC3">
              <w:rPr>
                <w:rFonts w:cs="Segoe UI"/>
                <w:color w:val="000000"/>
                <w:sz w:val="18"/>
                <w:szCs w:val="18"/>
              </w:rPr>
              <w:t>. types (%)</w:t>
            </w:r>
          </w:p>
          <w:p w14:paraId="09A63D23" w14:textId="77777777" w:rsidR="001135F3" w:rsidRPr="00D27CC3" w:rsidRDefault="001135F3" w:rsidP="004D7DD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60E142D7"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DDFE3C7" w14:textId="1D8519DE"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Population</w:t>
            </w:r>
          </w:p>
        </w:tc>
        <w:tc>
          <w:tcPr>
            <w:tcW w:w="483" w:type="pct"/>
            <w:noWrap/>
            <w:vAlign w:val="center"/>
            <w:hideMark/>
          </w:tcPr>
          <w:p w14:paraId="413241D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136</w:t>
            </w:r>
          </w:p>
        </w:tc>
        <w:tc>
          <w:tcPr>
            <w:tcW w:w="483" w:type="pct"/>
            <w:noWrap/>
            <w:vAlign w:val="center"/>
            <w:hideMark/>
          </w:tcPr>
          <w:p w14:paraId="40152C1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0748B39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141</w:t>
            </w:r>
          </w:p>
        </w:tc>
        <w:tc>
          <w:tcPr>
            <w:tcW w:w="413" w:type="pct"/>
            <w:noWrap/>
            <w:vAlign w:val="center"/>
            <w:hideMark/>
          </w:tcPr>
          <w:p w14:paraId="0B1F584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4C8AE8F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145</w:t>
            </w:r>
          </w:p>
        </w:tc>
        <w:tc>
          <w:tcPr>
            <w:tcW w:w="483" w:type="pct"/>
            <w:noWrap/>
            <w:vAlign w:val="center"/>
            <w:hideMark/>
          </w:tcPr>
          <w:p w14:paraId="0817727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069018C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150</w:t>
            </w:r>
          </w:p>
        </w:tc>
        <w:tc>
          <w:tcPr>
            <w:tcW w:w="479" w:type="pct"/>
            <w:noWrap/>
            <w:vAlign w:val="center"/>
            <w:hideMark/>
          </w:tcPr>
          <w:p w14:paraId="61143FD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75037262" w14:textId="77777777" w:rsidTr="0025571C">
        <w:trPr>
          <w:trHeight w:val="327"/>
        </w:trPr>
        <w:tc>
          <w:tcPr>
            <w:cnfStyle w:val="001000000000" w:firstRow="0" w:lastRow="0" w:firstColumn="1" w:lastColumn="0" w:oddVBand="0" w:evenVBand="0" w:oddHBand="0" w:evenHBand="0" w:firstRowFirstColumn="0" w:firstRowLastColumn="0" w:lastRowFirstColumn="0" w:lastRowLastColumn="0"/>
            <w:tcW w:w="1525" w:type="pct"/>
            <w:noWrap/>
            <w:hideMark/>
          </w:tcPr>
          <w:p w14:paraId="3CCE0CFE"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Housing &amp; accommodation types</w:t>
            </w:r>
          </w:p>
        </w:tc>
        <w:tc>
          <w:tcPr>
            <w:tcW w:w="483" w:type="pct"/>
            <w:noWrap/>
            <w:vAlign w:val="center"/>
            <w:hideMark/>
          </w:tcPr>
          <w:p w14:paraId="47D552C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DD5625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5E2AEA2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13" w:type="pct"/>
            <w:noWrap/>
            <w:vAlign w:val="center"/>
            <w:hideMark/>
          </w:tcPr>
          <w:p w14:paraId="2F66346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EF664B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4D83550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2624B4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79" w:type="pct"/>
            <w:noWrap/>
            <w:vAlign w:val="center"/>
            <w:hideMark/>
          </w:tcPr>
          <w:p w14:paraId="4FEDE8A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51571E36"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0481563"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Residential/nursing care</w:t>
            </w:r>
          </w:p>
        </w:tc>
        <w:tc>
          <w:tcPr>
            <w:tcW w:w="483" w:type="pct"/>
            <w:noWrap/>
            <w:vAlign w:val="center"/>
            <w:hideMark/>
          </w:tcPr>
          <w:p w14:paraId="08692D2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83" w:type="pct"/>
            <w:noWrap/>
            <w:vAlign w:val="center"/>
            <w:hideMark/>
          </w:tcPr>
          <w:p w14:paraId="45F57E1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w:t>
            </w:r>
          </w:p>
        </w:tc>
        <w:tc>
          <w:tcPr>
            <w:tcW w:w="378" w:type="pct"/>
            <w:noWrap/>
            <w:vAlign w:val="center"/>
            <w:hideMark/>
          </w:tcPr>
          <w:p w14:paraId="75F230A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13" w:type="pct"/>
            <w:noWrap/>
            <w:vAlign w:val="center"/>
            <w:hideMark/>
          </w:tcPr>
          <w:p w14:paraId="67419F1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10%</w:t>
            </w:r>
          </w:p>
        </w:tc>
        <w:tc>
          <w:tcPr>
            <w:tcW w:w="378" w:type="pct"/>
            <w:noWrap/>
            <w:vAlign w:val="center"/>
            <w:hideMark/>
          </w:tcPr>
          <w:p w14:paraId="5B81B53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14</w:t>
            </w:r>
          </w:p>
        </w:tc>
        <w:tc>
          <w:tcPr>
            <w:tcW w:w="483" w:type="pct"/>
            <w:noWrap/>
            <w:vAlign w:val="center"/>
            <w:hideMark/>
          </w:tcPr>
          <w:p w14:paraId="1A12A44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378" w:type="pct"/>
            <w:noWrap/>
            <w:vAlign w:val="center"/>
            <w:hideMark/>
          </w:tcPr>
          <w:p w14:paraId="583402D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479" w:type="pct"/>
            <w:noWrap/>
            <w:vAlign w:val="center"/>
            <w:hideMark/>
          </w:tcPr>
          <w:p w14:paraId="5E5DD8E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r>
      <w:tr w:rsidR="0050421D" w:rsidRPr="00D27CC3" w14:paraId="386C5737"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62EE6F8"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Shared Lives (adult placement)</w:t>
            </w:r>
          </w:p>
        </w:tc>
        <w:tc>
          <w:tcPr>
            <w:tcW w:w="483" w:type="pct"/>
            <w:noWrap/>
            <w:vAlign w:val="center"/>
            <w:hideMark/>
          </w:tcPr>
          <w:p w14:paraId="205F7A68" w14:textId="22446764" w:rsidR="001135F3" w:rsidRPr="00D27CC3" w:rsidRDefault="00CA558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83" w:type="pct"/>
            <w:noWrap/>
            <w:vAlign w:val="center"/>
            <w:hideMark/>
          </w:tcPr>
          <w:p w14:paraId="09E7B81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198EB2DC" w14:textId="563B25B9" w:rsidR="001135F3" w:rsidRPr="00D27CC3" w:rsidRDefault="00CA558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13" w:type="pct"/>
            <w:noWrap/>
            <w:vAlign w:val="center"/>
            <w:hideMark/>
          </w:tcPr>
          <w:p w14:paraId="12706D9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7E2971F3" w14:textId="1448F0A1" w:rsidR="001135F3" w:rsidRPr="00D27CC3" w:rsidRDefault="00DB6CA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83" w:type="pct"/>
            <w:noWrap/>
            <w:vAlign w:val="center"/>
            <w:hideMark/>
          </w:tcPr>
          <w:p w14:paraId="170582A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c>
          <w:tcPr>
            <w:tcW w:w="378" w:type="pct"/>
            <w:noWrap/>
            <w:vAlign w:val="center"/>
            <w:hideMark/>
          </w:tcPr>
          <w:p w14:paraId="4971C816" w14:textId="464D4169" w:rsidR="001135F3" w:rsidRPr="00D27CC3" w:rsidRDefault="00DB6CA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79" w:type="pct"/>
            <w:noWrap/>
            <w:vAlign w:val="center"/>
            <w:hideMark/>
          </w:tcPr>
          <w:p w14:paraId="2D15CD2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0%</w:t>
            </w:r>
          </w:p>
        </w:tc>
      </w:tr>
      <w:tr w:rsidR="0050421D" w:rsidRPr="00D27CC3" w14:paraId="7D5AF647"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F5AB119"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4548D6E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31</w:t>
            </w:r>
          </w:p>
        </w:tc>
        <w:tc>
          <w:tcPr>
            <w:tcW w:w="483" w:type="pct"/>
            <w:noWrap/>
            <w:vAlign w:val="center"/>
            <w:hideMark/>
          </w:tcPr>
          <w:p w14:paraId="166A7A4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23%</w:t>
            </w:r>
          </w:p>
        </w:tc>
        <w:tc>
          <w:tcPr>
            <w:tcW w:w="378" w:type="pct"/>
            <w:noWrap/>
            <w:vAlign w:val="center"/>
            <w:hideMark/>
          </w:tcPr>
          <w:p w14:paraId="0DE1950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413" w:type="pct"/>
            <w:noWrap/>
            <w:vAlign w:val="center"/>
            <w:hideMark/>
          </w:tcPr>
          <w:p w14:paraId="221F70A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25%</w:t>
            </w:r>
          </w:p>
        </w:tc>
        <w:tc>
          <w:tcPr>
            <w:tcW w:w="378" w:type="pct"/>
            <w:noWrap/>
            <w:vAlign w:val="center"/>
            <w:hideMark/>
          </w:tcPr>
          <w:p w14:paraId="2B31B69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40</w:t>
            </w:r>
          </w:p>
        </w:tc>
        <w:tc>
          <w:tcPr>
            <w:tcW w:w="483" w:type="pct"/>
            <w:noWrap/>
            <w:vAlign w:val="center"/>
            <w:hideMark/>
          </w:tcPr>
          <w:p w14:paraId="2D35DB3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27%</w:t>
            </w:r>
          </w:p>
        </w:tc>
        <w:tc>
          <w:tcPr>
            <w:tcW w:w="378" w:type="pct"/>
            <w:noWrap/>
            <w:vAlign w:val="center"/>
            <w:hideMark/>
          </w:tcPr>
          <w:p w14:paraId="06271D6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44</w:t>
            </w:r>
          </w:p>
        </w:tc>
        <w:tc>
          <w:tcPr>
            <w:tcW w:w="479" w:type="pct"/>
            <w:noWrap/>
            <w:vAlign w:val="center"/>
            <w:hideMark/>
          </w:tcPr>
          <w:p w14:paraId="259FC52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29%</w:t>
            </w:r>
          </w:p>
        </w:tc>
      </w:tr>
      <w:tr w:rsidR="0050421D" w:rsidRPr="00D27CC3" w14:paraId="058481E9"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25A6F9D4"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Living with family/friends</w:t>
            </w:r>
          </w:p>
        </w:tc>
        <w:tc>
          <w:tcPr>
            <w:tcW w:w="483" w:type="pct"/>
            <w:noWrap/>
            <w:vAlign w:val="center"/>
            <w:hideMark/>
          </w:tcPr>
          <w:p w14:paraId="11CB138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44</w:t>
            </w:r>
          </w:p>
        </w:tc>
        <w:tc>
          <w:tcPr>
            <w:tcW w:w="483" w:type="pct"/>
            <w:noWrap/>
            <w:vAlign w:val="center"/>
            <w:hideMark/>
          </w:tcPr>
          <w:p w14:paraId="36BA0AC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32%</w:t>
            </w:r>
          </w:p>
        </w:tc>
        <w:tc>
          <w:tcPr>
            <w:tcW w:w="378" w:type="pct"/>
            <w:noWrap/>
            <w:vAlign w:val="center"/>
            <w:hideMark/>
          </w:tcPr>
          <w:p w14:paraId="1A3B2B4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43</w:t>
            </w:r>
          </w:p>
        </w:tc>
        <w:tc>
          <w:tcPr>
            <w:tcW w:w="413" w:type="pct"/>
            <w:noWrap/>
            <w:vAlign w:val="center"/>
            <w:hideMark/>
          </w:tcPr>
          <w:p w14:paraId="6AF7761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30%</w:t>
            </w:r>
          </w:p>
        </w:tc>
        <w:tc>
          <w:tcPr>
            <w:tcW w:w="378" w:type="pct"/>
            <w:noWrap/>
            <w:vAlign w:val="center"/>
            <w:hideMark/>
          </w:tcPr>
          <w:p w14:paraId="3279440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41</w:t>
            </w:r>
          </w:p>
        </w:tc>
        <w:tc>
          <w:tcPr>
            <w:tcW w:w="483" w:type="pct"/>
            <w:noWrap/>
            <w:vAlign w:val="center"/>
            <w:hideMark/>
          </w:tcPr>
          <w:p w14:paraId="71331F3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28%</w:t>
            </w:r>
          </w:p>
        </w:tc>
        <w:tc>
          <w:tcPr>
            <w:tcW w:w="378" w:type="pct"/>
            <w:noWrap/>
            <w:vAlign w:val="center"/>
            <w:hideMark/>
          </w:tcPr>
          <w:p w14:paraId="5140C7E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39</w:t>
            </w:r>
          </w:p>
        </w:tc>
        <w:tc>
          <w:tcPr>
            <w:tcW w:w="479" w:type="pct"/>
            <w:noWrap/>
            <w:vAlign w:val="center"/>
            <w:hideMark/>
          </w:tcPr>
          <w:p w14:paraId="3D4119B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26%</w:t>
            </w:r>
          </w:p>
        </w:tc>
      </w:tr>
      <w:tr w:rsidR="0050421D" w:rsidRPr="00D27CC3" w14:paraId="7DF0F264" w14:textId="77777777">
        <w:trPr>
          <w:trHeight w:val="432"/>
        </w:trPr>
        <w:tc>
          <w:tcPr>
            <w:cnfStyle w:val="001000000000" w:firstRow="0" w:lastRow="0" w:firstColumn="1" w:lastColumn="0" w:oddVBand="0" w:evenVBand="0" w:oddHBand="0" w:evenHBand="0" w:firstRowFirstColumn="0" w:firstRowLastColumn="0" w:lastRowFirstColumn="0" w:lastRowLastColumn="0"/>
            <w:tcW w:w="1525" w:type="pct"/>
            <w:noWrap/>
            <w:hideMark/>
          </w:tcPr>
          <w:p w14:paraId="477887DC"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Mainstream housing</w:t>
            </w:r>
          </w:p>
        </w:tc>
        <w:tc>
          <w:tcPr>
            <w:tcW w:w="483" w:type="pct"/>
            <w:noWrap/>
            <w:vAlign w:val="center"/>
            <w:hideMark/>
          </w:tcPr>
          <w:p w14:paraId="7600CFF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47</w:t>
            </w:r>
          </w:p>
        </w:tc>
        <w:tc>
          <w:tcPr>
            <w:tcW w:w="483" w:type="pct"/>
            <w:noWrap/>
            <w:vAlign w:val="center"/>
            <w:hideMark/>
          </w:tcPr>
          <w:p w14:paraId="18366CA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378" w:type="pct"/>
            <w:noWrap/>
            <w:vAlign w:val="center"/>
            <w:hideMark/>
          </w:tcPr>
          <w:p w14:paraId="7AF21DBF"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49</w:t>
            </w:r>
          </w:p>
        </w:tc>
        <w:tc>
          <w:tcPr>
            <w:tcW w:w="413" w:type="pct"/>
            <w:noWrap/>
            <w:vAlign w:val="center"/>
            <w:hideMark/>
          </w:tcPr>
          <w:p w14:paraId="356C309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378" w:type="pct"/>
            <w:noWrap/>
            <w:vAlign w:val="center"/>
            <w:hideMark/>
          </w:tcPr>
          <w:p w14:paraId="12918CD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51</w:t>
            </w:r>
          </w:p>
        </w:tc>
        <w:tc>
          <w:tcPr>
            <w:tcW w:w="483" w:type="pct"/>
            <w:noWrap/>
            <w:vAlign w:val="center"/>
            <w:hideMark/>
          </w:tcPr>
          <w:p w14:paraId="74D4E87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c>
          <w:tcPr>
            <w:tcW w:w="378" w:type="pct"/>
            <w:noWrap/>
            <w:vAlign w:val="center"/>
            <w:hideMark/>
          </w:tcPr>
          <w:p w14:paraId="26E7580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53</w:t>
            </w:r>
          </w:p>
        </w:tc>
        <w:tc>
          <w:tcPr>
            <w:tcW w:w="479" w:type="pct"/>
            <w:noWrap/>
            <w:vAlign w:val="center"/>
            <w:hideMark/>
          </w:tcPr>
          <w:p w14:paraId="1428D7F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35%</w:t>
            </w:r>
          </w:p>
        </w:tc>
      </w:tr>
      <w:tr w:rsidR="0050421D" w:rsidRPr="00D27CC3" w14:paraId="349FF552"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1F8FEF39" w14:textId="77777777" w:rsidR="001135F3" w:rsidRPr="00D27CC3" w:rsidRDefault="001135F3">
            <w:pPr>
              <w:rPr>
                <w:rFonts w:eastAsia="Times New Roman" w:cs="Segoe UI"/>
                <w:color w:val="000000"/>
                <w:sz w:val="18"/>
                <w:szCs w:val="18"/>
              </w:rPr>
            </w:pPr>
            <w:r w:rsidRPr="00D27CC3">
              <w:rPr>
                <w:rFonts w:eastAsia="Times New Roman" w:cs="Segoe UI"/>
                <w:color w:val="000000"/>
                <w:sz w:val="18"/>
                <w:szCs w:val="18"/>
              </w:rPr>
              <w:t>Totals</w:t>
            </w:r>
          </w:p>
        </w:tc>
        <w:tc>
          <w:tcPr>
            <w:tcW w:w="483" w:type="pct"/>
            <w:noWrap/>
            <w:vAlign w:val="center"/>
            <w:hideMark/>
          </w:tcPr>
          <w:p w14:paraId="6FD9322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136</w:t>
            </w:r>
          </w:p>
        </w:tc>
        <w:tc>
          <w:tcPr>
            <w:tcW w:w="483" w:type="pct"/>
            <w:noWrap/>
            <w:vAlign w:val="center"/>
            <w:hideMark/>
          </w:tcPr>
          <w:p w14:paraId="7A65D0D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2F09BDD2"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141</w:t>
            </w:r>
          </w:p>
        </w:tc>
        <w:tc>
          <w:tcPr>
            <w:tcW w:w="413" w:type="pct"/>
            <w:noWrap/>
            <w:vAlign w:val="center"/>
            <w:hideMark/>
          </w:tcPr>
          <w:p w14:paraId="23C3E28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2CD71D1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145</w:t>
            </w:r>
          </w:p>
        </w:tc>
        <w:tc>
          <w:tcPr>
            <w:tcW w:w="483" w:type="pct"/>
            <w:noWrap/>
            <w:vAlign w:val="center"/>
            <w:hideMark/>
          </w:tcPr>
          <w:p w14:paraId="53836AA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c>
          <w:tcPr>
            <w:tcW w:w="378" w:type="pct"/>
            <w:noWrap/>
            <w:vAlign w:val="center"/>
            <w:hideMark/>
          </w:tcPr>
          <w:p w14:paraId="739F28B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150</w:t>
            </w:r>
          </w:p>
        </w:tc>
        <w:tc>
          <w:tcPr>
            <w:tcW w:w="479" w:type="pct"/>
            <w:noWrap/>
            <w:vAlign w:val="center"/>
            <w:hideMark/>
          </w:tcPr>
          <w:p w14:paraId="3BEAAA9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100%</w:t>
            </w:r>
          </w:p>
        </w:tc>
      </w:tr>
      <w:tr w:rsidR="0050421D" w:rsidRPr="00D27CC3" w14:paraId="798881E6" w14:textId="77777777">
        <w:trPr>
          <w:trHeight w:val="576"/>
        </w:trPr>
        <w:tc>
          <w:tcPr>
            <w:cnfStyle w:val="001000000000" w:firstRow="0" w:lastRow="0" w:firstColumn="1" w:lastColumn="0" w:oddVBand="0" w:evenVBand="0" w:oddHBand="0" w:evenHBand="0" w:firstRowFirstColumn="0" w:firstRowLastColumn="0" w:lastRowFirstColumn="0" w:lastRowLastColumn="0"/>
            <w:tcW w:w="1525" w:type="pct"/>
            <w:hideMark/>
          </w:tcPr>
          <w:p w14:paraId="77930BAD" w14:textId="77777777" w:rsidR="001135F3" w:rsidRPr="00D27CC3" w:rsidRDefault="001135F3">
            <w:pPr>
              <w:rPr>
                <w:rFonts w:eastAsia="Times New Roman" w:cs="Segoe UI"/>
                <w:color w:val="000000"/>
                <w:sz w:val="18"/>
                <w:szCs w:val="18"/>
              </w:rPr>
            </w:pPr>
            <w:r w:rsidRPr="00D27CC3">
              <w:rPr>
                <w:rFonts w:cs="Segoe UI"/>
                <w:color w:val="000000" w:themeColor="text1"/>
                <w:sz w:val="18"/>
                <w:szCs w:val="18"/>
              </w:rPr>
              <w:t>Total additional specialist/supported accommodation requirements</w:t>
            </w:r>
          </w:p>
        </w:tc>
        <w:tc>
          <w:tcPr>
            <w:tcW w:w="483" w:type="pct"/>
            <w:noWrap/>
            <w:vAlign w:val="center"/>
            <w:hideMark/>
          </w:tcPr>
          <w:p w14:paraId="5F33D13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1EE6EC4"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131C4719"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4</w:t>
            </w:r>
          </w:p>
        </w:tc>
        <w:tc>
          <w:tcPr>
            <w:tcW w:w="413" w:type="pct"/>
            <w:noWrap/>
            <w:vAlign w:val="center"/>
            <w:hideMark/>
          </w:tcPr>
          <w:p w14:paraId="3EE0412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3C30626A"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9</w:t>
            </w:r>
          </w:p>
        </w:tc>
        <w:tc>
          <w:tcPr>
            <w:tcW w:w="483" w:type="pct"/>
            <w:noWrap/>
            <w:vAlign w:val="center"/>
            <w:hideMark/>
          </w:tcPr>
          <w:p w14:paraId="273C4FE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378" w:type="pct"/>
            <w:noWrap/>
            <w:vAlign w:val="center"/>
            <w:hideMark/>
          </w:tcPr>
          <w:p w14:paraId="4FD2312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D27CC3">
              <w:rPr>
                <w:rFonts w:cs="Segoe UI"/>
                <w:b/>
                <w:color w:val="000000"/>
                <w:sz w:val="18"/>
                <w:szCs w:val="18"/>
              </w:rPr>
              <w:t>13</w:t>
            </w:r>
          </w:p>
        </w:tc>
        <w:tc>
          <w:tcPr>
            <w:tcW w:w="479" w:type="pct"/>
            <w:noWrap/>
            <w:vAlign w:val="center"/>
            <w:hideMark/>
          </w:tcPr>
          <w:p w14:paraId="4DB37B28"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4AE8EDC1" w14:textId="77777777">
        <w:trPr>
          <w:trHeight w:val="288"/>
        </w:trPr>
        <w:tc>
          <w:tcPr>
            <w:cnfStyle w:val="001000000000" w:firstRow="0" w:lastRow="0" w:firstColumn="1" w:lastColumn="0" w:oddVBand="0" w:evenVBand="0" w:oddHBand="0" w:evenHBand="0" w:firstRowFirstColumn="0" w:firstRowLastColumn="0" w:lastRowFirstColumn="0" w:lastRowLastColumn="0"/>
            <w:tcW w:w="1525" w:type="pct"/>
            <w:noWrap/>
            <w:hideMark/>
          </w:tcPr>
          <w:p w14:paraId="04EC42A1"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76C4C784" w14:textId="77777777" w:rsidR="001135F3" w:rsidRPr="00D27CC3" w:rsidRDefault="001135F3">
            <w:pPr>
              <w:rPr>
                <w:rFonts w:eastAsia="Times New Roman" w:cs="Segoe UI"/>
                <w:b w:val="0"/>
                <w:color w:val="000000"/>
                <w:sz w:val="18"/>
                <w:szCs w:val="18"/>
              </w:rPr>
            </w:pPr>
            <w:r w:rsidRPr="00D27CC3">
              <w:rPr>
                <w:rFonts w:cs="Segoe UI"/>
                <w:b w:val="0"/>
                <w:color w:val="000000" w:themeColor="text1"/>
                <w:sz w:val="18"/>
                <w:szCs w:val="18"/>
              </w:rPr>
              <w:t xml:space="preserve">Shared Lives </w:t>
            </w:r>
            <w:r w:rsidRPr="00D27CC3">
              <w:rPr>
                <w:rFonts w:eastAsia="Times New Roman" w:cs="Segoe UI"/>
                <w:b w:val="0"/>
                <w:color w:val="000000"/>
                <w:sz w:val="18"/>
                <w:szCs w:val="18"/>
              </w:rPr>
              <w:t>placements</w:t>
            </w:r>
          </w:p>
        </w:tc>
        <w:tc>
          <w:tcPr>
            <w:tcW w:w="483" w:type="pct"/>
            <w:noWrap/>
            <w:vAlign w:val="center"/>
            <w:hideMark/>
          </w:tcPr>
          <w:p w14:paraId="76271985"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550B0C3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3E0481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13" w:type="pct"/>
            <w:noWrap/>
            <w:vAlign w:val="center"/>
            <w:hideMark/>
          </w:tcPr>
          <w:p w14:paraId="6E395C7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99DF69C"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83" w:type="pct"/>
            <w:noWrap/>
            <w:vAlign w:val="center"/>
            <w:hideMark/>
          </w:tcPr>
          <w:p w14:paraId="2C0A985D"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2D83EB86"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eastAsia="Times New Roman" w:cs="Segoe UI"/>
                <w:color w:val="000000"/>
                <w:sz w:val="18"/>
                <w:szCs w:val="18"/>
              </w:rPr>
              <w:t>0</w:t>
            </w:r>
          </w:p>
        </w:tc>
        <w:tc>
          <w:tcPr>
            <w:tcW w:w="479" w:type="pct"/>
            <w:noWrap/>
            <w:vAlign w:val="center"/>
            <w:hideMark/>
          </w:tcPr>
          <w:p w14:paraId="38EF2EF3"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50421D" w:rsidRPr="00D27CC3" w14:paraId="1022B8BA" w14:textId="77777777">
        <w:trPr>
          <w:trHeight w:val="300"/>
        </w:trPr>
        <w:tc>
          <w:tcPr>
            <w:cnfStyle w:val="001000000000" w:firstRow="0" w:lastRow="0" w:firstColumn="1" w:lastColumn="0" w:oddVBand="0" w:evenVBand="0" w:oddHBand="0" w:evenHBand="0" w:firstRowFirstColumn="0" w:firstRowLastColumn="0" w:lastRowFirstColumn="0" w:lastRowLastColumn="0"/>
            <w:tcW w:w="1525" w:type="pct"/>
            <w:noWrap/>
            <w:hideMark/>
          </w:tcPr>
          <w:p w14:paraId="64F5D7E8" w14:textId="77777777" w:rsidR="001135F3" w:rsidRPr="00D27CC3" w:rsidRDefault="001135F3">
            <w:pPr>
              <w:rPr>
                <w:rFonts w:cs="Segoe UI"/>
                <w:color w:val="000000" w:themeColor="text1"/>
                <w:sz w:val="18"/>
                <w:szCs w:val="18"/>
              </w:rPr>
            </w:pPr>
            <w:r w:rsidRPr="00D27CC3">
              <w:rPr>
                <w:rFonts w:cs="Segoe UI"/>
                <w:b w:val="0"/>
                <w:color w:val="000000" w:themeColor="text1"/>
                <w:sz w:val="18"/>
                <w:szCs w:val="18"/>
              </w:rPr>
              <w:t>Of which additional need for</w:t>
            </w:r>
          </w:p>
          <w:p w14:paraId="4668D478" w14:textId="77777777" w:rsidR="001135F3" w:rsidRPr="00D27CC3" w:rsidRDefault="001135F3">
            <w:pPr>
              <w:rPr>
                <w:rFonts w:eastAsia="Times New Roman" w:cs="Segoe UI"/>
                <w:b w:val="0"/>
                <w:color w:val="000000"/>
                <w:sz w:val="18"/>
                <w:szCs w:val="18"/>
              </w:rPr>
            </w:pPr>
            <w:r w:rsidRPr="00D27CC3">
              <w:rPr>
                <w:rFonts w:eastAsia="Times New Roman" w:cs="Segoe UI"/>
                <w:b w:val="0"/>
                <w:color w:val="000000"/>
                <w:sz w:val="18"/>
                <w:szCs w:val="18"/>
              </w:rPr>
              <w:t>Supported living</w:t>
            </w:r>
          </w:p>
        </w:tc>
        <w:tc>
          <w:tcPr>
            <w:tcW w:w="483" w:type="pct"/>
            <w:noWrap/>
            <w:vAlign w:val="center"/>
            <w:hideMark/>
          </w:tcPr>
          <w:p w14:paraId="3EABDCBB"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483" w:type="pct"/>
            <w:noWrap/>
            <w:vAlign w:val="center"/>
            <w:hideMark/>
          </w:tcPr>
          <w:p w14:paraId="623FC34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43346B3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4</w:t>
            </w:r>
          </w:p>
        </w:tc>
        <w:tc>
          <w:tcPr>
            <w:tcW w:w="413" w:type="pct"/>
            <w:noWrap/>
            <w:vAlign w:val="center"/>
            <w:hideMark/>
          </w:tcPr>
          <w:p w14:paraId="4D01FBB0"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60217F8E"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9</w:t>
            </w:r>
          </w:p>
        </w:tc>
        <w:tc>
          <w:tcPr>
            <w:tcW w:w="483" w:type="pct"/>
            <w:noWrap/>
            <w:vAlign w:val="center"/>
            <w:hideMark/>
          </w:tcPr>
          <w:p w14:paraId="002744A7"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378" w:type="pct"/>
            <w:noWrap/>
            <w:vAlign w:val="center"/>
            <w:hideMark/>
          </w:tcPr>
          <w:p w14:paraId="7D817AE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D27CC3">
              <w:rPr>
                <w:rFonts w:cs="Segoe UI"/>
                <w:color w:val="000000"/>
                <w:sz w:val="18"/>
                <w:szCs w:val="18"/>
              </w:rPr>
              <w:t>13</w:t>
            </w:r>
          </w:p>
        </w:tc>
        <w:tc>
          <w:tcPr>
            <w:tcW w:w="479" w:type="pct"/>
            <w:noWrap/>
            <w:vAlign w:val="center"/>
            <w:hideMark/>
          </w:tcPr>
          <w:p w14:paraId="6B53FD21" w14:textId="77777777" w:rsidR="001135F3" w:rsidRPr="00D27CC3" w:rsidRDefault="001135F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1F15740A" w14:textId="3C0DA636" w:rsidR="001135F3" w:rsidRPr="002418CF" w:rsidRDefault="001135F3" w:rsidP="001135F3">
      <w:pPr>
        <w:pStyle w:val="Tablesourcenote"/>
        <w:rPr>
          <w:rFonts w:cs="Segoe UI"/>
        </w:rPr>
      </w:pPr>
      <w:r w:rsidRPr="002418CF">
        <w:rPr>
          <w:rFonts w:cs="Segoe UI"/>
        </w:rPr>
        <w:t xml:space="preserve">Source: </w:t>
      </w:r>
      <w:r w:rsidR="000717DD">
        <w:rPr>
          <w:rFonts w:cs="Segoe UI"/>
        </w:rPr>
        <w:t>Essex County Council</w:t>
      </w:r>
      <w:r w:rsidRPr="002418CF">
        <w:rPr>
          <w:rFonts w:cs="Segoe UI"/>
        </w:rPr>
        <w:t xml:space="preserve"> and HLIN</w:t>
      </w:r>
    </w:p>
    <w:p w14:paraId="77C35FEE" w14:textId="57C6FCC2" w:rsidR="00503CDE" w:rsidRDefault="00503CDE" w:rsidP="001372FD">
      <w:pPr>
        <w:spacing w:after="0" w:line="240" w:lineRule="auto"/>
        <w:rPr>
          <w:rFonts w:ascii="Segoe UI" w:hAnsi="Segoe UI" w:cs="Segoe UI"/>
          <w:sz w:val="18"/>
          <w:szCs w:val="18"/>
        </w:rPr>
      </w:pPr>
      <w:r w:rsidRPr="00503CDE">
        <w:rPr>
          <w:rFonts w:ascii="Segoe UI" w:hAnsi="Segoe UI" w:cs="Segoe UI"/>
          <w:sz w:val="18"/>
          <w:szCs w:val="18"/>
        </w:rPr>
        <w:t xml:space="preserve">Uttlesford </w:t>
      </w:r>
      <w:r>
        <w:rPr>
          <w:rFonts w:ascii="Segoe UI" w:hAnsi="Segoe UI" w:cs="Segoe UI"/>
          <w:sz w:val="18"/>
          <w:szCs w:val="18"/>
        </w:rPr>
        <w:t>has</w:t>
      </w:r>
      <w:r w:rsidRPr="00503CDE">
        <w:rPr>
          <w:rFonts w:ascii="Segoe UI" w:hAnsi="Segoe UI" w:cs="Segoe UI"/>
          <w:sz w:val="18"/>
          <w:szCs w:val="18"/>
        </w:rPr>
        <w:t xml:space="preserve"> zero projected need for Shared Lives placements. This should be reviewed by 2029 to assess whether the evidence of need has changed.</w:t>
      </w:r>
    </w:p>
    <w:p w14:paraId="2A033A6C" w14:textId="2B638CF8" w:rsidR="001372FD" w:rsidRPr="001372FD" w:rsidRDefault="001372FD" w:rsidP="001372FD">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58A3182D" w14:textId="77777777" w:rsidR="001135F3" w:rsidRPr="002418CF" w:rsidRDefault="001135F3" w:rsidP="00EB31E2">
      <w:pPr>
        <w:pStyle w:val="Numberedpara1202"/>
        <w:numPr>
          <w:ilvl w:val="0"/>
          <w:numId w:val="0"/>
        </w:numPr>
        <w:sectPr w:rsidR="001135F3" w:rsidRPr="002418CF" w:rsidSect="001135F3">
          <w:pgSz w:w="16838" w:h="11906" w:orient="landscape"/>
          <w:pgMar w:top="1440" w:right="1440" w:bottom="1440" w:left="1440" w:header="708" w:footer="708" w:gutter="0"/>
          <w:cols w:space="708"/>
          <w:docGrid w:linePitch="360"/>
        </w:sectPr>
      </w:pPr>
    </w:p>
    <w:p w14:paraId="03E34B2C" w14:textId="77777777" w:rsidR="001135F3" w:rsidRPr="002418CF" w:rsidRDefault="001135F3" w:rsidP="001135F3">
      <w:pPr>
        <w:pStyle w:val="Numberedpara1202"/>
      </w:pPr>
      <w:r w:rsidRPr="002418CF">
        <w:lastRenderedPageBreak/>
        <w:t>The summary of estimated need for specialist/supported accommodation for people with learning disability and/or people with learning disability who are Autistic across all district/borough/city councils and for Essex is shown in the table below.</w:t>
      </w:r>
    </w:p>
    <w:p w14:paraId="41C77BC6" w14:textId="1E139597" w:rsidR="001135F3" w:rsidRPr="002418CF" w:rsidRDefault="001135F3" w:rsidP="001135F3">
      <w:pPr>
        <w:pStyle w:val="Caption"/>
        <w:rPr>
          <w:rFonts w:cs="Segoe UI"/>
        </w:rPr>
      </w:pPr>
      <w:r w:rsidRPr="002418CF">
        <w:rPr>
          <w:rFonts w:cs="Segoe UI"/>
        </w:rPr>
        <w:t xml:space="preserve">Table </w:t>
      </w:r>
      <w:r w:rsidRPr="002418CF">
        <w:rPr>
          <w:rFonts w:cs="Segoe UI"/>
        </w:rPr>
        <w:fldChar w:fldCharType="begin"/>
      </w:r>
      <w:r w:rsidRPr="002418CF">
        <w:rPr>
          <w:rFonts w:cs="Segoe UI"/>
        </w:rPr>
        <w:instrText xml:space="preserve"> SEQ Table \* ARABIC </w:instrText>
      </w:r>
      <w:r w:rsidRPr="002418CF">
        <w:rPr>
          <w:rFonts w:cs="Segoe UI"/>
        </w:rPr>
        <w:fldChar w:fldCharType="separate"/>
      </w:r>
      <w:r w:rsidR="00971C60">
        <w:rPr>
          <w:rFonts w:cs="Segoe UI"/>
          <w:noProof/>
        </w:rPr>
        <w:t>36</w:t>
      </w:r>
      <w:r w:rsidRPr="002418CF">
        <w:rPr>
          <w:rFonts w:cs="Segoe UI"/>
          <w:noProof/>
        </w:rPr>
        <w:fldChar w:fldCharType="end"/>
      </w:r>
      <w:r w:rsidRPr="002418CF">
        <w:rPr>
          <w:rFonts w:cs="Segoe UI"/>
        </w:rPr>
        <w:t xml:space="preserve">. Estimated need for specialist/supported accommodation for people with learning disability and/or people with learning disability who are Autistic </w:t>
      </w:r>
      <w:r w:rsidR="00406217">
        <w:rPr>
          <w:rFonts w:cs="Segoe UI"/>
        </w:rPr>
        <w:t xml:space="preserve">who draw on adult social care </w:t>
      </w:r>
      <w:r w:rsidRPr="002418CF">
        <w:rPr>
          <w:rFonts w:cs="Segoe UI"/>
        </w:rPr>
        <w:t xml:space="preserve">from </w:t>
      </w:r>
      <w:r w:rsidR="000717DD">
        <w:rPr>
          <w:rFonts w:cs="Segoe UI"/>
        </w:rPr>
        <w:t>Essex County Council</w:t>
      </w:r>
      <w:r w:rsidRPr="002418CF">
        <w:rPr>
          <w:rFonts w:cs="Segoe UI"/>
        </w:rPr>
        <w:t xml:space="preserve"> by district</w:t>
      </w:r>
    </w:p>
    <w:tbl>
      <w:tblPr>
        <w:tblStyle w:val="GridTable5Dark-Accent4"/>
        <w:tblW w:w="5000" w:type="pct"/>
        <w:tblLook w:val="04A0" w:firstRow="1" w:lastRow="0" w:firstColumn="1" w:lastColumn="0" w:noHBand="0" w:noVBand="1"/>
      </w:tblPr>
      <w:tblGrid>
        <w:gridCol w:w="1892"/>
        <w:gridCol w:w="1114"/>
        <w:gridCol w:w="1114"/>
        <w:gridCol w:w="1102"/>
        <w:gridCol w:w="1565"/>
        <w:gridCol w:w="1116"/>
        <w:gridCol w:w="1113"/>
      </w:tblGrid>
      <w:tr w:rsidR="001135F3" w:rsidRPr="002418CF" w14:paraId="70AE9295" w14:textId="77777777" w:rsidTr="005C6A16">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49" w:type="pct"/>
            <w:vMerge w:val="restart"/>
            <w:shd w:val="clear" w:color="auto" w:fill="FBCAD0"/>
            <w:noWrap/>
            <w:hideMark/>
          </w:tcPr>
          <w:p w14:paraId="1CE43BE4" w14:textId="77777777" w:rsidR="001135F3" w:rsidRPr="002418CF" w:rsidRDefault="001135F3">
            <w:pPr>
              <w:rPr>
                <w:rFonts w:eastAsia="Times New Roman" w:cs="Segoe UI"/>
                <w:b w:val="0"/>
                <w:color w:val="000000"/>
              </w:rPr>
            </w:pPr>
            <w:r w:rsidRPr="002418CF">
              <w:rPr>
                <w:rFonts w:eastAsia="Times New Roman" w:cs="Segoe UI"/>
                <w:color w:val="000000"/>
              </w:rPr>
              <w:t>District/Borough/</w:t>
            </w:r>
          </w:p>
          <w:p w14:paraId="7ADA4EF3" w14:textId="77777777" w:rsidR="001135F3" w:rsidRPr="002418CF" w:rsidRDefault="001135F3">
            <w:pPr>
              <w:rPr>
                <w:rFonts w:eastAsia="Times New Roman" w:cs="Segoe UI"/>
                <w:color w:val="000000"/>
              </w:rPr>
            </w:pPr>
            <w:r w:rsidRPr="002418CF">
              <w:rPr>
                <w:rFonts w:eastAsia="Times New Roman" w:cs="Segoe UI"/>
                <w:color w:val="000000"/>
              </w:rPr>
              <w:t>City Council</w:t>
            </w:r>
          </w:p>
        </w:tc>
        <w:tc>
          <w:tcPr>
            <w:tcW w:w="1847" w:type="pct"/>
            <w:gridSpan w:val="3"/>
            <w:shd w:val="clear" w:color="auto" w:fill="FBCAD0"/>
            <w:hideMark/>
          </w:tcPr>
          <w:p w14:paraId="2413B82A" w14:textId="77777777"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Supported living (units)</w:t>
            </w:r>
          </w:p>
        </w:tc>
        <w:tc>
          <w:tcPr>
            <w:tcW w:w="2104" w:type="pct"/>
            <w:gridSpan w:val="3"/>
            <w:shd w:val="clear" w:color="auto" w:fill="FBCAD0"/>
            <w:hideMark/>
          </w:tcPr>
          <w:p w14:paraId="238CEEB6" w14:textId="066CE32C" w:rsidR="001135F3" w:rsidRPr="002418CF" w:rsidRDefault="001135F3">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18CF">
              <w:rPr>
                <w:rFonts w:eastAsia="Times New Roman" w:cs="Segoe UI"/>
                <w:color w:val="000000"/>
              </w:rPr>
              <w:t>Shared Lives (placement</w:t>
            </w:r>
            <w:r w:rsidR="005F660F">
              <w:rPr>
                <w:rFonts w:eastAsia="Times New Roman" w:cs="Segoe UI"/>
                <w:color w:val="000000"/>
              </w:rPr>
              <w:t>s</w:t>
            </w:r>
            <w:r w:rsidRPr="002418CF">
              <w:rPr>
                <w:rFonts w:eastAsia="Times New Roman" w:cs="Segoe UI"/>
                <w:color w:val="000000"/>
              </w:rPr>
              <w:t>)</w:t>
            </w:r>
          </w:p>
        </w:tc>
      </w:tr>
      <w:tr w:rsidR="001135F3" w:rsidRPr="002418CF" w14:paraId="6C9E913C" w14:textId="77777777" w:rsidTr="005C6A16">
        <w:trPr>
          <w:trHeight w:val="288"/>
        </w:trPr>
        <w:tc>
          <w:tcPr>
            <w:cnfStyle w:val="001000000000" w:firstRow="0" w:lastRow="0" w:firstColumn="1" w:lastColumn="0" w:oddVBand="0" w:evenVBand="0" w:oddHBand="0" w:evenHBand="0" w:firstRowFirstColumn="0" w:firstRowLastColumn="0" w:lastRowFirstColumn="0" w:lastRowLastColumn="0"/>
            <w:tcW w:w="1049" w:type="pct"/>
            <w:vMerge/>
            <w:shd w:val="clear" w:color="auto" w:fill="FBCAD0"/>
            <w:vAlign w:val="center"/>
            <w:hideMark/>
          </w:tcPr>
          <w:p w14:paraId="743A4F7E" w14:textId="77777777" w:rsidR="001135F3" w:rsidRPr="002418CF" w:rsidRDefault="001135F3">
            <w:pPr>
              <w:jc w:val="center"/>
              <w:rPr>
                <w:rFonts w:eastAsia="Times New Roman" w:cs="Segoe UI"/>
                <w:color w:val="000000"/>
              </w:rPr>
            </w:pPr>
          </w:p>
        </w:tc>
        <w:tc>
          <w:tcPr>
            <w:tcW w:w="618" w:type="pct"/>
            <w:shd w:val="clear" w:color="auto" w:fill="FBCAD0"/>
            <w:vAlign w:val="center"/>
            <w:hideMark/>
          </w:tcPr>
          <w:p w14:paraId="7C088E3B" w14:textId="77777777" w:rsidR="001135F3" w:rsidRPr="002418CF" w:rsidRDefault="001135F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By 2029</w:t>
            </w:r>
          </w:p>
        </w:tc>
        <w:tc>
          <w:tcPr>
            <w:tcW w:w="618" w:type="pct"/>
            <w:shd w:val="clear" w:color="auto" w:fill="FBCAD0"/>
            <w:vAlign w:val="center"/>
            <w:hideMark/>
          </w:tcPr>
          <w:p w14:paraId="6F455834" w14:textId="77777777" w:rsidR="001135F3" w:rsidRPr="002418CF" w:rsidRDefault="001135F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By 2034</w:t>
            </w:r>
          </w:p>
        </w:tc>
        <w:tc>
          <w:tcPr>
            <w:tcW w:w="611" w:type="pct"/>
            <w:shd w:val="clear" w:color="auto" w:fill="FBCAD0"/>
            <w:vAlign w:val="center"/>
            <w:hideMark/>
          </w:tcPr>
          <w:p w14:paraId="5255BCF3" w14:textId="77777777" w:rsidR="001135F3" w:rsidRPr="002418CF" w:rsidRDefault="001135F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By 2039</w:t>
            </w:r>
          </w:p>
        </w:tc>
        <w:tc>
          <w:tcPr>
            <w:tcW w:w="868" w:type="pct"/>
            <w:shd w:val="clear" w:color="auto" w:fill="FBCAD0"/>
            <w:vAlign w:val="center"/>
            <w:hideMark/>
          </w:tcPr>
          <w:p w14:paraId="3E3E8C12" w14:textId="77777777" w:rsidR="001135F3" w:rsidRPr="002418CF" w:rsidRDefault="001135F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By 2029</w:t>
            </w:r>
          </w:p>
        </w:tc>
        <w:tc>
          <w:tcPr>
            <w:tcW w:w="619" w:type="pct"/>
            <w:shd w:val="clear" w:color="auto" w:fill="FBCAD0"/>
            <w:vAlign w:val="center"/>
            <w:hideMark/>
          </w:tcPr>
          <w:p w14:paraId="0090678F" w14:textId="77777777" w:rsidR="001135F3" w:rsidRPr="002418CF" w:rsidRDefault="001135F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By 2034</w:t>
            </w:r>
          </w:p>
        </w:tc>
        <w:tc>
          <w:tcPr>
            <w:tcW w:w="617" w:type="pct"/>
            <w:shd w:val="clear" w:color="auto" w:fill="FBCAD0"/>
            <w:vAlign w:val="center"/>
            <w:hideMark/>
          </w:tcPr>
          <w:p w14:paraId="3EE18455" w14:textId="77777777" w:rsidR="001135F3" w:rsidRPr="002418CF" w:rsidRDefault="001135F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18CF">
              <w:rPr>
                <w:rFonts w:eastAsia="Times New Roman" w:cs="Segoe UI"/>
                <w:b/>
                <w:color w:val="000000"/>
              </w:rPr>
              <w:t>By 2039</w:t>
            </w:r>
          </w:p>
        </w:tc>
      </w:tr>
      <w:tr w:rsidR="004C1615" w:rsidRPr="002418CF" w14:paraId="1EE0140C"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1A36A6BB"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Basildon</w:t>
            </w:r>
          </w:p>
        </w:tc>
        <w:tc>
          <w:tcPr>
            <w:tcW w:w="618" w:type="pct"/>
            <w:noWrap/>
            <w:vAlign w:val="center"/>
            <w:hideMark/>
          </w:tcPr>
          <w:p w14:paraId="3DA71832" w14:textId="5AB18C63"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11</w:t>
            </w:r>
          </w:p>
        </w:tc>
        <w:tc>
          <w:tcPr>
            <w:tcW w:w="618" w:type="pct"/>
            <w:noWrap/>
            <w:vAlign w:val="center"/>
            <w:hideMark/>
          </w:tcPr>
          <w:p w14:paraId="4E57FBD9" w14:textId="4FAC1BDA"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21</w:t>
            </w:r>
          </w:p>
        </w:tc>
        <w:tc>
          <w:tcPr>
            <w:tcW w:w="611" w:type="pct"/>
            <w:noWrap/>
            <w:vAlign w:val="center"/>
            <w:hideMark/>
          </w:tcPr>
          <w:p w14:paraId="20658AD3" w14:textId="7D71857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32</w:t>
            </w:r>
          </w:p>
        </w:tc>
        <w:tc>
          <w:tcPr>
            <w:tcW w:w="868" w:type="pct"/>
            <w:noWrap/>
            <w:vAlign w:val="center"/>
            <w:hideMark/>
          </w:tcPr>
          <w:p w14:paraId="728B9611" w14:textId="6CEB649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w:t>
            </w:r>
          </w:p>
        </w:tc>
        <w:tc>
          <w:tcPr>
            <w:tcW w:w="619" w:type="pct"/>
            <w:noWrap/>
            <w:vAlign w:val="center"/>
            <w:hideMark/>
          </w:tcPr>
          <w:p w14:paraId="70090D13" w14:textId="06D44DA9"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5</w:t>
            </w:r>
          </w:p>
        </w:tc>
        <w:tc>
          <w:tcPr>
            <w:tcW w:w="617" w:type="pct"/>
            <w:noWrap/>
            <w:vAlign w:val="center"/>
            <w:hideMark/>
          </w:tcPr>
          <w:p w14:paraId="26477855" w14:textId="29C4FBAD"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8</w:t>
            </w:r>
          </w:p>
        </w:tc>
      </w:tr>
      <w:tr w:rsidR="004C1615" w:rsidRPr="002418CF" w14:paraId="253BD61E"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156DC88F"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Braintree</w:t>
            </w:r>
          </w:p>
        </w:tc>
        <w:tc>
          <w:tcPr>
            <w:tcW w:w="618" w:type="pct"/>
            <w:noWrap/>
            <w:vAlign w:val="center"/>
            <w:hideMark/>
          </w:tcPr>
          <w:p w14:paraId="2FB3D245" w14:textId="35A2293E"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12</w:t>
            </w:r>
          </w:p>
        </w:tc>
        <w:tc>
          <w:tcPr>
            <w:tcW w:w="618" w:type="pct"/>
            <w:noWrap/>
            <w:vAlign w:val="center"/>
            <w:hideMark/>
          </w:tcPr>
          <w:p w14:paraId="20965D03" w14:textId="25DBB48E"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24</w:t>
            </w:r>
          </w:p>
        </w:tc>
        <w:tc>
          <w:tcPr>
            <w:tcW w:w="611" w:type="pct"/>
            <w:noWrap/>
            <w:vAlign w:val="center"/>
            <w:hideMark/>
          </w:tcPr>
          <w:p w14:paraId="437AFB8E" w14:textId="3F0FEC5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37</w:t>
            </w:r>
          </w:p>
        </w:tc>
        <w:tc>
          <w:tcPr>
            <w:tcW w:w="868" w:type="pct"/>
            <w:noWrap/>
            <w:vAlign w:val="center"/>
            <w:hideMark/>
          </w:tcPr>
          <w:p w14:paraId="60114AA7" w14:textId="7F644F2B"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w:t>
            </w:r>
          </w:p>
        </w:tc>
        <w:tc>
          <w:tcPr>
            <w:tcW w:w="619" w:type="pct"/>
            <w:noWrap/>
            <w:vAlign w:val="center"/>
            <w:hideMark/>
          </w:tcPr>
          <w:p w14:paraId="1269E13B" w14:textId="57AD54B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5</w:t>
            </w:r>
          </w:p>
        </w:tc>
        <w:tc>
          <w:tcPr>
            <w:tcW w:w="617" w:type="pct"/>
            <w:noWrap/>
            <w:vAlign w:val="center"/>
            <w:hideMark/>
          </w:tcPr>
          <w:p w14:paraId="02F251E1" w14:textId="4EC8BC1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8</w:t>
            </w:r>
          </w:p>
        </w:tc>
      </w:tr>
      <w:tr w:rsidR="004C1615" w:rsidRPr="002418CF" w14:paraId="1AF47419"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03920B48"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Brentwood</w:t>
            </w:r>
          </w:p>
        </w:tc>
        <w:tc>
          <w:tcPr>
            <w:tcW w:w="618" w:type="pct"/>
            <w:noWrap/>
            <w:vAlign w:val="center"/>
            <w:hideMark/>
          </w:tcPr>
          <w:p w14:paraId="14C76D20" w14:textId="06A4E98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c>
          <w:tcPr>
            <w:tcW w:w="618" w:type="pct"/>
            <w:noWrap/>
            <w:vAlign w:val="center"/>
            <w:hideMark/>
          </w:tcPr>
          <w:p w14:paraId="41B21F4B" w14:textId="0843F39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8</w:t>
            </w:r>
          </w:p>
        </w:tc>
        <w:tc>
          <w:tcPr>
            <w:tcW w:w="611" w:type="pct"/>
            <w:noWrap/>
            <w:vAlign w:val="center"/>
            <w:hideMark/>
          </w:tcPr>
          <w:p w14:paraId="696762B3" w14:textId="00D5B979"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13</w:t>
            </w:r>
          </w:p>
        </w:tc>
        <w:tc>
          <w:tcPr>
            <w:tcW w:w="868" w:type="pct"/>
            <w:noWrap/>
            <w:vAlign w:val="center"/>
            <w:hideMark/>
          </w:tcPr>
          <w:p w14:paraId="3E4260CB" w14:textId="030CC216"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w:t>
            </w:r>
          </w:p>
        </w:tc>
        <w:tc>
          <w:tcPr>
            <w:tcW w:w="619" w:type="pct"/>
            <w:noWrap/>
            <w:vAlign w:val="center"/>
            <w:hideMark/>
          </w:tcPr>
          <w:p w14:paraId="13881794" w14:textId="5C8FA325"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w:t>
            </w:r>
          </w:p>
        </w:tc>
        <w:tc>
          <w:tcPr>
            <w:tcW w:w="617" w:type="pct"/>
            <w:noWrap/>
            <w:vAlign w:val="center"/>
            <w:hideMark/>
          </w:tcPr>
          <w:p w14:paraId="66FD3559" w14:textId="017EF0BF"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w:t>
            </w:r>
          </w:p>
        </w:tc>
      </w:tr>
      <w:tr w:rsidR="004C1615" w:rsidRPr="002418CF" w14:paraId="03B61337"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2F16919D" w14:textId="0C08B584" w:rsidR="004C1615" w:rsidRPr="002418CF" w:rsidRDefault="004C1615" w:rsidP="004C1615">
            <w:pPr>
              <w:rPr>
                <w:rFonts w:eastAsia="Times New Roman" w:cs="Segoe UI"/>
                <w:b w:val="0"/>
                <w:color w:val="000000"/>
              </w:rPr>
            </w:pPr>
            <w:r>
              <w:rPr>
                <w:rFonts w:eastAsia="Times New Roman" w:cs="Segoe UI"/>
                <w:b w:val="0"/>
                <w:color w:val="000000"/>
              </w:rPr>
              <w:t>Castle Point</w:t>
            </w:r>
          </w:p>
        </w:tc>
        <w:tc>
          <w:tcPr>
            <w:tcW w:w="618" w:type="pct"/>
            <w:noWrap/>
            <w:vAlign w:val="center"/>
            <w:hideMark/>
          </w:tcPr>
          <w:p w14:paraId="0FDD0629" w14:textId="0F76671E"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c>
          <w:tcPr>
            <w:tcW w:w="618" w:type="pct"/>
            <w:noWrap/>
            <w:vAlign w:val="center"/>
            <w:hideMark/>
          </w:tcPr>
          <w:p w14:paraId="2D42095E" w14:textId="645B0276"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7</w:t>
            </w:r>
          </w:p>
        </w:tc>
        <w:tc>
          <w:tcPr>
            <w:tcW w:w="611" w:type="pct"/>
            <w:noWrap/>
            <w:vAlign w:val="center"/>
            <w:hideMark/>
          </w:tcPr>
          <w:p w14:paraId="596E3702" w14:textId="77C566C4"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11</w:t>
            </w:r>
          </w:p>
        </w:tc>
        <w:tc>
          <w:tcPr>
            <w:tcW w:w="868" w:type="pct"/>
            <w:noWrap/>
            <w:vAlign w:val="center"/>
            <w:hideMark/>
          </w:tcPr>
          <w:p w14:paraId="74413C16" w14:textId="24983883"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w:t>
            </w:r>
          </w:p>
        </w:tc>
        <w:tc>
          <w:tcPr>
            <w:tcW w:w="619" w:type="pct"/>
            <w:noWrap/>
            <w:vAlign w:val="center"/>
            <w:hideMark/>
          </w:tcPr>
          <w:p w14:paraId="05AB1B92" w14:textId="2A3954F7"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3</w:t>
            </w:r>
          </w:p>
        </w:tc>
        <w:tc>
          <w:tcPr>
            <w:tcW w:w="617" w:type="pct"/>
            <w:noWrap/>
            <w:vAlign w:val="center"/>
            <w:hideMark/>
          </w:tcPr>
          <w:p w14:paraId="104D6205" w14:textId="082EFA1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r>
      <w:tr w:rsidR="004C1615" w:rsidRPr="002418CF" w14:paraId="177E52A0"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7B0BDDB3"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Chelmsford</w:t>
            </w:r>
          </w:p>
        </w:tc>
        <w:tc>
          <w:tcPr>
            <w:tcW w:w="618" w:type="pct"/>
            <w:noWrap/>
            <w:vAlign w:val="center"/>
            <w:hideMark/>
          </w:tcPr>
          <w:p w14:paraId="11450920" w14:textId="4C5CE2F9"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13</w:t>
            </w:r>
          </w:p>
        </w:tc>
        <w:tc>
          <w:tcPr>
            <w:tcW w:w="618" w:type="pct"/>
            <w:noWrap/>
            <w:vAlign w:val="center"/>
            <w:hideMark/>
          </w:tcPr>
          <w:p w14:paraId="207BD616" w14:textId="12F6391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25</w:t>
            </w:r>
          </w:p>
        </w:tc>
        <w:tc>
          <w:tcPr>
            <w:tcW w:w="611" w:type="pct"/>
            <w:noWrap/>
            <w:vAlign w:val="center"/>
            <w:hideMark/>
          </w:tcPr>
          <w:p w14:paraId="49D0CC14" w14:textId="603BB858"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38</w:t>
            </w:r>
          </w:p>
        </w:tc>
        <w:tc>
          <w:tcPr>
            <w:tcW w:w="868" w:type="pct"/>
            <w:noWrap/>
            <w:vAlign w:val="center"/>
            <w:hideMark/>
          </w:tcPr>
          <w:p w14:paraId="6A31FD0B" w14:textId="437B1CC7"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w:t>
            </w:r>
          </w:p>
        </w:tc>
        <w:tc>
          <w:tcPr>
            <w:tcW w:w="619" w:type="pct"/>
            <w:noWrap/>
            <w:vAlign w:val="center"/>
            <w:hideMark/>
          </w:tcPr>
          <w:p w14:paraId="1AC590C6" w14:textId="13BCD306"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3</w:t>
            </w:r>
          </w:p>
        </w:tc>
        <w:tc>
          <w:tcPr>
            <w:tcW w:w="617" w:type="pct"/>
            <w:noWrap/>
            <w:vAlign w:val="center"/>
            <w:hideMark/>
          </w:tcPr>
          <w:p w14:paraId="284FC67C" w14:textId="4ADD5BC9"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r>
      <w:tr w:rsidR="004C1615" w:rsidRPr="002418CF" w14:paraId="05F8A70E"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643473DA"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Colchester</w:t>
            </w:r>
          </w:p>
        </w:tc>
        <w:tc>
          <w:tcPr>
            <w:tcW w:w="618" w:type="pct"/>
            <w:noWrap/>
            <w:vAlign w:val="center"/>
            <w:hideMark/>
          </w:tcPr>
          <w:p w14:paraId="4B4D6715" w14:textId="737E55A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23</w:t>
            </w:r>
          </w:p>
        </w:tc>
        <w:tc>
          <w:tcPr>
            <w:tcW w:w="618" w:type="pct"/>
            <w:noWrap/>
            <w:vAlign w:val="center"/>
            <w:hideMark/>
          </w:tcPr>
          <w:p w14:paraId="73787840" w14:textId="51B5C159"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45</w:t>
            </w:r>
          </w:p>
        </w:tc>
        <w:tc>
          <w:tcPr>
            <w:tcW w:w="611" w:type="pct"/>
            <w:noWrap/>
            <w:vAlign w:val="center"/>
            <w:hideMark/>
          </w:tcPr>
          <w:p w14:paraId="6FAA3778" w14:textId="30101E5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68</w:t>
            </w:r>
          </w:p>
        </w:tc>
        <w:tc>
          <w:tcPr>
            <w:tcW w:w="868" w:type="pct"/>
            <w:noWrap/>
            <w:vAlign w:val="center"/>
            <w:hideMark/>
          </w:tcPr>
          <w:p w14:paraId="701ED91F" w14:textId="2C64267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w:t>
            </w:r>
          </w:p>
        </w:tc>
        <w:tc>
          <w:tcPr>
            <w:tcW w:w="619" w:type="pct"/>
            <w:noWrap/>
            <w:vAlign w:val="center"/>
            <w:hideMark/>
          </w:tcPr>
          <w:p w14:paraId="6A7C7511" w14:textId="7EB5075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w:t>
            </w:r>
          </w:p>
        </w:tc>
        <w:tc>
          <w:tcPr>
            <w:tcW w:w="617" w:type="pct"/>
            <w:noWrap/>
            <w:vAlign w:val="center"/>
            <w:hideMark/>
          </w:tcPr>
          <w:p w14:paraId="43A4024A" w14:textId="089B35B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w:t>
            </w:r>
          </w:p>
        </w:tc>
      </w:tr>
      <w:tr w:rsidR="004C1615" w:rsidRPr="002418CF" w14:paraId="20F06641"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2F2D7338"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Epping Forest</w:t>
            </w:r>
          </w:p>
        </w:tc>
        <w:tc>
          <w:tcPr>
            <w:tcW w:w="618" w:type="pct"/>
            <w:noWrap/>
            <w:vAlign w:val="center"/>
            <w:hideMark/>
          </w:tcPr>
          <w:p w14:paraId="7DA9E87B" w14:textId="2A15588B"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5</w:t>
            </w:r>
          </w:p>
        </w:tc>
        <w:tc>
          <w:tcPr>
            <w:tcW w:w="618" w:type="pct"/>
            <w:noWrap/>
            <w:vAlign w:val="center"/>
            <w:hideMark/>
          </w:tcPr>
          <w:p w14:paraId="7A48BF46" w14:textId="6854A066"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9</w:t>
            </w:r>
          </w:p>
        </w:tc>
        <w:tc>
          <w:tcPr>
            <w:tcW w:w="611" w:type="pct"/>
            <w:noWrap/>
            <w:vAlign w:val="center"/>
            <w:hideMark/>
          </w:tcPr>
          <w:p w14:paraId="53DEE5BA" w14:textId="68C83D0C"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14</w:t>
            </w:r>
          </w:p>
        </w:tc>
        <w:tc>
          <w:tcPr>
            <w:tcW w:w="868" w:type="pct"/>
            <w:noWrap/>
            <w:vAlign w:val="center"/>
            <w:hideMark/>
          </w:tcPr>
          <w:p w14:paraId="291FEFCE" w14:textId="3C8783F4"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w:t>
            </w:r>
          </w:p>
        </w:tc>
        <w:tc>
          <w:tcPr>
            <w:tcW w:w="619" w:type="pct"/>
            <w:noWrap/>
            <w:vAlign w:val="center"/>
            <w:hideMark/>
          </w:tcPr>
          <w:p w14:paraId="493F8681" w14:textId="213659FF"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3</w:t>
            </w:r>
          </w:p>
        </w:tc>
        <w:tc>
          <w:tcPr>
            <w:tcW w:w="617" w:type="pct"/>
            <w:noWrap/>
            <w:vAlign w:val="center"/>
            <w:hideMark/>
          </w:tcPr>
          <w:p w14:paraId="2517E672" w14:textId="26CC8047"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r>
      <w:tr w:rsidR="004C1615" w:rsidRPr="002418CF" w14:paraId="4229CE5F"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418F7FFD"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Harlow</w:t>
            </w:r>
          </w:p>
        </w:tc>
        <w:tc>
          <w:tcPr>
            <w:tcW w:w="618" w:type="pct"/>
            <w:noWrap/>
            <w:vAlign w:val="center"/>
            <w:hideMark/>
          </w:tcPr>
          <w:p w14:paraId="392DE57A" w14:textId="5BF6737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3</w:t>
            </w:r>
          </w:p>
        </w:tc>
        <w:tc>
          <w:tcPr>
            <w:tcW w:w="618" w:type="pct"/>
            <w:noWrap/>
            <w:vAlign w:val="center"/>
            <w:hideMark/>
          </w:tcPr>
          <w:p w14:paraId="30C9479F" w14:textId="57B2D17F"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6</w:t>
            </w:r>
          </w:p>
        </w:tc>
        <w:tc>
          <w:tcPr>
            <w:tcW w:w="611" w:type="pct"/>
            <w:noWrap/>
            <w:vAlign w:val="center"/>
            <w:hideMark/>
          </w:tcPr>
          <w:p w14:paraId="34CD717C" w14:textId="0041DA19"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9</w:t>
            </w:r>
          </w:p>
        </w:tc>
        <w:tc>
          <w:tcPr>
            <w:tcW w:w="868" w:type="pct"/>
            <w:noWrap/>
            <w:vAlign w:val="center"/>
            <w:hideMark/>
          </w:tcPr>
          <w:p w14:paraId="488769E7" w14:textId="5A9C546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w:t>
            </w:r>
          </w:p>
        </w:tc>
        <w:tc>
          <w:tcPr>
            <w:tcW w:w="619" w:type="pct"/>
            <w:noWrap/>
            <w:vAlign w:val="center"/>
            <w:hideMark/>
          </w:tcPr>
          <w:p w14:paraId="0DF6A42E" w14:textId="38E247B9"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5</w:t>
            </w:r>
          </w:p>
        </w:tc>
        <w:tc>
          <w:tcPr>
            <w:tcW w:w="617" w:type="pct"/>
            <w:noWrap/>
            <w:vAlign w:val="center"/>
            <w:hideMark/>
          </w:tcPr>
          <w:p w14:paraId="4A052358" w14:textId="2F56C82C"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8</w:t>
            </w:r>
          </w:p>
        </w:tc>
      </w:tr>
      <w:tr w:rsidR="004C1615" w:rsidRPr="002418CF" w14:paraId="1E41FF63"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58DEDF76"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Maldon</w:t>
            </w:r>
          </w:p>
        </w:tc>
        <w:tc>
          <w:tcPr>
            <w:tcW w:w="618" w:type="pct"/>
            <w:noWrap/>
            <w:vAlign w:val="center"/>
            <w:hideMark/>
          </w:tcPr>
          <w:p w14:paraId="792FA09C" w14:textId="45806B59"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w:t>
            </w:r>
          </w:p>
        </w:tc>
        <w:tc>
          <w:tcPr>
            <w:tcW w:w="618" w:type="pct"/>
            <w:noWrap/>
            <w:vAlign w:val="center"/>
            <w:hideMark/>
          </w:tcPr>
          <w:p w14:paraId="33316C58" w14:textId="0A11791D"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c>
          <w:tcPr>
            <w:tcW w:w="611" w:type="pct"/>
            <w:noWrap/>
            <w:vAlign w:val="center"/>
            <w:hideMark/>
          </w:tcPr>
          <w:p w14:paraId="0A164690" w14:textId="0AE5FADB"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6</w:t>
            </w:r>
          </w:p>
        </w:tc>
        <w:tc>
          <w:tcPr>
            <w:tcW w:w="868" w:type="pct"/>
            <w:noWrap/>
            <w:vAlign w:val="center"/>
            <w:hideMark/>
          </w:tcPr>
          <w:p w14:paraId="139DA695" w14:textId="197BD153"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w:t>
            </w:r>
          </w:p>
        </w:tc>
        <w:tc>
          <w:tcPr>
            <w:tcW w:w="619" w:type="pct"/>
            <w:noWrap/>
            <w:vAlign w:val="center"/>
            <w:hideMark/>
          </w:tcPr>
          <w:p w14:paraId="220C524F" w14:textId="0B8664F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3</w:t>
            </w:r>
          </w:p>
        </w:tc>
        <w:tc>
          <w:tcPr>
            <w:tcW w:w="617" w:type="pct"/>
            <w:noWrap/>
            <w:vAlign w:val="center"/>
            <w:hideMark/>
          </w:tcPr>
          <w:p w14:paraId="4DBE72AC" w14:textId="13BF2493"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r>
      <w:tr w:rsidR="004C1615" w:rsidRPr="002418CF" w14:paraId="6D293C23"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64EF36B4"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Rochford</w:t>
            </w:r>
          </w:p>
        </w:tc>
        <w:tc>
          <w:tcPr>
            <w:tcW w:w="618" w:type="pct"/>
            <w:noWrap/>
            <w:vAlign w:val="center"/>
            <w:hideMark/>
          </w:tcPr>
          <w:p w14:paraId="48128B01" w14:textId="1868A6EA"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c>
          <w:tcPr>
            <w:tcW w:w="618" w:type="pct"/>
            <w:noWrap/>
            <w:vAlign w:val="center"/>
            <w:hideMark/>
          </w:tcPr>
          <w:p w14:paraId="0A6B899F" w14:textId="5A8BE23C"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8</w:t>
            </w:r>
          </w:p>
        </w:tc>
        <w:tc>
          <w:tcPr>
            <w:tcW w:w="611" w:type="pct"/>
            <w:noWrap/>
            <w:vAlign w:val="center"/>
            <w:hideMark/>
          </w:tcPr>
          <w:p w14:paraId="5A8B4D96" w14:textId="2B6DA5BD"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12</w:t>
            </w:r>
          </w:p>
        </w:tc>
        <w:tc>
          <w:tcPr>
            <w:tcW w:w="868" w:type="pct"/>
            <w:noWrap/>
            <w:vAlign w:val="center"/>
            <w:hideMark/>
          </w:tcPr>
          <w:p w14:paraId="2D2C4F81" w14:textId="5F6D5198" w:rsidR="004C1615" w:rsidRPr="003F0B8D"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eastAsia="Times New Roman" w:cs="Segoe UI"/>
                <w:color w:val="000000"/>
              </w:rPr>
              <w:t>0</w:t>
            </w:r>
          </w:p>
        </w:tc>
        <w:tc>
          <w:tcPr>
            <w:tcW w:w="619" w:type="pct"/>
            <w:noWrap/>
            <w:vAlign w:val="center"/>
            <w:hideMark/>
          </w:tcPr>
          <w:p w14:paraId="17F2E3CE" w14:textId="677CE786" w:rsidR="004C1615" w:rsidRPr="003F0B8D"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eastAsia="Times New Roman" w:cs="Segoe UI"/>
                <w:color w:val="000000"/>
              </w:rPr>
              <w:t>0</w:t>
            </w:r>
          </w:p>
        </w:tc>
        <w:tc>
          <w:tcPr>
            <w:tcW w:w="617" w:type="pct"/>
            <w:noWrap/>
            <w:vAlign w:val="center"/>
            <w:hideMark/>
          </w:tcPr>
          <w:p w14:paraId="5C1A0471" w14:textId="59D2753D" w:rsidR="004C1615" w:rsidRPr="003F0B8D"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eastAsia="Times New Roman" w:cs="Segoe UI"/>
                <w:color w:val="000000"/>
              </w:rPr>
              <w:t>0</w:t>
            </w:r>
          </w:p>
        </w:tc>
      </w:tr>
      <w:tr w:rsidR="004C1615" w:rsidRPr="002418CF" w14:paraId="3ABC3E56"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61F509CB"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Tendring</w:t>
            </w:r>
          </w:p>
        </w:tc>
        <w:tc>
          <w:tcPr>
            <w:tcW w:w="618" w:type="pct"/>
            <w:noWrap/>
            <w:vAlign w:val="center"/>
            <w:hideMark/>
          </w:tcPr>
          <w:p w14:paraId="10858CFC" w14:textId="667C1ABD"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14</w:t>
            </w:r>
          </w:p>
        </w:tc>
        <w:tc>
          <w:tcPr>
            <w:tcW w:w="618" w:type="pct"/>
            <w:noWrap/>
            <w:vAlign w:val="center"/>
            <w:hideMark/>
          </w:tcPr>
          <w:p w14:paraId="6E7E6A06" w14:textId="14CEC8B0"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28</w:t>
            </w:r>
          </w:p>
        </w:tc>
        <w:tc>
          <w:tcPr>
            <w:tcW w:w="611" w:type="pct"/>
            <w:noWrap/>
            <w:vAlign w:val="center"/>
            <w:hideMark/>
          </w:tcPr>
          <w:p w14:paraId="02B65727" w14:textId="7FFDC254"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42</w:t>
            </w:r>
          </w:p>
        </w:tc>
        <w:tc>
          <w:tcPr>
            <w:tcW w:w="868" w:type="pct"/>
            <w:noWrap/>
            <w:vAlign w:val="center"/>
            <w:hideMark/>
          </w:tcPr>
          <w:p w14:paraId="283A2718" w14:textId="527A483F" w:rsidR="004C1615" w:rsidRPr="003F0B8D"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cs="Segoe UI"/>
                <w:color w:val="000000"/>
              </w:rPr>
              <w:t>7</w:t>
            </w:r>
          </w:p>
        </w:tc>
        <w:tc>
          <w:tcPr>
            <w:tcW w:w="619" w:type="pct"/>
            <w:noWrap/>
            <w:vAlign w:val="center"/>
            <w:hideMark/>
          </w:tcPr>
          <w:p w14:paraId="59FA98D7" w14:textId="05451A45" w:rsidR="004C1615" w:rsidRPr="003F0B8D"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cs="Segoe UI"/>
                <w:color w:val="000000"/>
              </w:rPr>
              <w:t>14</w:t>
            </w:r>
          </w:p>
        </w:tc>
        <w:tc>
          <w:tcPr>
            <w:tcW w:w="617" w:type="pct"/>
            <w:noWrap/>
            <w:vAlign w:val="center"/>
            <w:hideMark/>
          </w:tcPr>
          <w:p w14:paraId="7DC647C5" w14:textId="691CACF0" w:rsidR="004C1615" w:rsidRPr="003F0B8D"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cs="Segoe UI"/>
                <w:color w:val="000000"/>
              </w:rPr>
              <w:t>22</w:t>
            </w:r>
          </w:p>
        </w:tc>
      </w:tr>
      <w:tr w:rsidR="004C1615" w:rsidRPr="002418CF" w14:paraId="022E0CDF"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62B04720" w14:textId="77777777" w:rsidR="004C1615" w:rsidRPr="002418CF" w:rsidRDefault="004C1615" w:rsidP="004C1615">
            <w:pPr>
              <w:rPr>
                <w:rFonts w:eastAsia="Times New Roman" w:cs="Segoe UI"/>
                <w:b w:val="0"/>
                <w:color w:val="000000"/>
              </w:rPr>
            </w:pPr>
            <w:r w:rsidRPr="002418CF">
              <w:rPr>
                <w:rFonts w:eastAsia="Times New Roman" w:cs="Segoe UI"/>
                <w:b w:val="0"/>
                <w:color w:val="000000"/>
              </w:rPr>
              <w:t>Uttlesford</w:t>
            </w:r>
          </w:p>
        </w:tc>
        <w:tc>
          <w:tcPr>
            <w:tcW w:w="618" w:type="pct"/>
            <w:noWrap/>
            <w:vAlign w:val="center"/>
            <w:hideMark/>
          </w:tcPr>
          <w:p w14:paraId="1FA58752" w14:textId="42996858"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4</w:t>
            </w:r>
          </w:p>
        </w:tc>
        <w:tc>
          <w:tcPr>
            <w:tcW w:w="618" w:type="pct"/>
            <w:noWrap/>
            <w:vAlign w:val="center"/>
            <w:hideMark/>
          </w:tcPr>
          <w:p w14:paraId="2C450F76" w14:textId="73183C0D"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9</w:t>
            </w:r>
          </w:p>
        </w:tc>
        <w:tc>
          <w:tcPr>
            <w:tcW w:w="611" w:type="pct"/>
            <w:noWrap/>
            <w:vAlign w:val="center"/>
            <w:hideMark/>
          </w:tcPr>
          <w:p w14:paraId="706EDDF5" w14:textId="2E4D76E1"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C1615">
              <w:rPr>
                <w:rFonts w:cs="Segoe UI"/>
                <w:color w:val="000000"/>
              </w:rPr>
              <w:t>13</w:t>
            </w:r>
          </w:p>
        </w:tc>
        <w:tc>
          <w:tcPr>
            <w:tcW w:w="868" w:type="pct"/>
            <w:noWrap/>
            <w:vAlign w:val="center"/>
            <w:hideMark/>
          </w:tcPr>
          <w:p w14:paraId="6845F3C4" w14:textId="697DA5E2" w:rsidR="004C1615" w:rsidRPr="003F0B8D" w:rsidRDefault="008523AD"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eastAsia="Times New Roman" w:cs="Segoe UI"/>
                <w:color w:val="000000"/>
              </w:rPr>
              <w:t>0</w:t>
            </w:r>
          </w:p>
        </w:tc>
        <w:tc>
          <w:tcPr>
            <w:tcW w:w="619" w:type="pct"/>
            <w:noWrap/>
            <w:vAlign w:val="center"/>
            <w:hideMark/>
          </w:tcPr>
          <w:p w14:paraId="5EA59878" w14:textId="2F2074F7" w:rsidR="004C1615" w:rsidRPr="003F0B8D"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eastAsia="Times New Roman" w:cs="Segoe UI"/>
                <w:color w:val="000000"/>
              </w:rPr>
              <w:t>0</w:t>
            </w:r>
          </w:p>
        </w:tc>
        <w:tc>
          <w:tcPr>
            <w:tcW w:w="617" w:type="pct"/>
            <w:noWrap/>
            <w:vAlign w:val="center"/>
            <w:hideMark/>
          </w:tcPr>
          <w:p w14:paraId="11D70D83" w14:textId="0EE1DC6D" w:rsidR="004C1615" w:rsidRPr="003F0B8D"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0B8D">
              <w:rPr>
                <w:rFonts w:eastAsia="Times New Roman" w:cs="Segoe UI"/>
                <w:color w:val="000000"/>
              </w:rPr>
              <w:t>0</w:t>
            </w:r>
          </w:p>
        </w:tc>
      </w:tr>
      <w:tr w:rsidR="004C1615" w:rsidRPr="002418CF" w14:paraId="4BCA7FC7"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3BB075EB" w14:textId="77777777" w:rsidR="004C1615" w:rsidRPr="002418CF" w:rsidRDefault="004C1615" w:rsidP="004C1615">
            <w:pPr>
              <w:rPr>
                <w:rFonts w:eastAsia="Times New Roman" w:cs="Segoe UI"/>
                <w:b w:val="0"/>
                <w:i/>
                <w:color w:val="000000"/>
              </w:rPr>
            </w:pPr>
            <w:r w:rsidRPr="002418CF">
              <w:rPr>
                <w:rFonts w:eastAsia="Times New Roman" w:cs="Segoe UI"/>
                <w:b w:val="0"/>
                <w:i/>
                <w:color w:val="000000"/>
              </w:rPr>
              <w:t>Out of County</w:t>
            </w:r>
          </w:p>
        </w:tc>
        <w:tc>
          <w:tcPr>
            <w:tcW w:w="618" w:type="pct"/>
            <w:noWrap/>
            <w:vAlign w:val="center"/>
            <w:hideMark/>
          </w:tcPr>
          <w:p w14:paraId="7BA886F8" w14:textId="7B04A303" w:rsidR="004C1615" w:rsidRPr="001D3684"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i/>
                <w:iCs/>
                <w:color w:val="000000"/>
              </w:rPr>
            </w:pPr>
            <w:r w:rsidRPr="001D3684">
              <w:rPr>
                <w:rFonts w:cs="Segoe UI"/>
                <w:i/>
                <w:iCs/>
                <w:color w:val="000000"/>
              </w:rPr>
              <w:t>8</w:t>
            </w:r>
          </w:p>
        </w:tc>
        <w:tc>
          <w:tcPr>
            <w:tcW w:w="618" w:type="pct"/>
            <w:noWrap/>
            <w:vAlign w:val="center"/>
            <w:hideMark/>
          </w:tcPr>
          <w:p w14:paraId="0B4EDDB2" w14:textId="0AA3B80E" w:rsidR="004C1615" w:rsidRPr="001D3684"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i/>
                <w:iCs/>
                <w:color w:val="000000"/>
              </w:rPr>
            </w:pPr>
            <w:r w:rsidRPr="001D3684">
              <w:rPr>
                <w:rFonts w:cs="Segoe UI"/>
                <w:i/>
                <w:iCs/>
                <w:color w:val="000000"/>
              </w:rPr>
              <w:t>16</w:t>
            </w:r>
          </w:p>
        </w:tc>
        <w:tc>
          <w:tcPr>
            <w:tcW w:w="611" w:type="pct"/>
            <w:noWrap/>
            <w:vAlign w:val="center"/>
            <w:hideMark/>
          </w:tcPr>
          <w:p w14:paraId="6B9BA40B" w14:textId="20F4D398" w:rsidR="004C1615" w:rsidRPr="001D3684"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i/>
                <w:iCs/>
                <w:color w:val="000000"/>
              </w:rPr>
            </w:pPr>
            <w:r w:rsidRPr="001D3684">
              <w:rPr>
                <w:rFonts w:cs="Segoe UI"/>
                <w:i/>
                <w:iCs/>
                <w:color w:val="000000"/>
              </w:rPr>
              <w:t>25</w:t>
            </w:r>
          </w:p>
        </w:tc>
        <w:tc>
          <w:tcPr>
            <w:tcW w:w="868" w:type="pct"/>
            <w:noWrap/>
            <w:vAlign w:val="center"/>
            <w:hideMark/>
          </w:tcPr>
          <w:p w14:paraId="4CF1248B" w14:textId="49A2EA44" w:rsidR="004C1615" w:rsidRPr="001D3684"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i/>
                <w:iCs/>
                <w:color w:val="000000"/>
              </w:rPr>
            </w:pPr>
            <w:r w:rsidRPr="001D3684">
              <w:rPr>
                <w:rFonts w:cs="Segoe UI"/>
                <w:i/>
                <w:iCs/>
                <w:color w:val="000000"/>
              </w:rPr>
              <w:t>7</w:t>
            </w:r>
          </w:p>
        </w:tc>
        <w:tc>
          <w:tcPr>
            <w:tcW w:w="619" w:type="pct"/>
            <w:noWrap/>
            <w:vAlign w:val="center"/>
            <w:hideMark/>
          </w:tcPr>
          <w:p w14:paraId="5A13CDB9" w14:textId="0A940E96" w:rsidR="004C1615" w:rsidRPr="001D3684"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i/>
                <w:iCs/>
                <w:color w:val="000000"/>
              </w:rPr>
            </w:pPr>
            <w:r w:rsidRPr="001D3684">
              <w:rPr>
                <w:rFonts w:cs="Segoe UI"/>
                <w:i/>
                <w:iCs/>
                <w:color w:val="000000"/>
              </w:rPr>
              <w:t>14</w:t>
            </w:r>
          </w:p>
        </w:tc>
        <w:tc>
          <w:tcPr>
            <w:tcW w:w="617" w:type="pct"/>
            <w:noWrap/>
            <w:vAlign w:val="center"/>
            <w:hideMark/>
          </w:tcPr>
          <w:p w14:paraId="44C81B42" w14:textId="3FF6FEDA" w:rsidR="004C1615" w:rsidRPr="001D3684"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i/>
                <w:iCs/>
                <w:color w:val="000000"/>
              </w:rPr>
            </w:pPr>
            <w:r w:rsidRPr="001D3684">
              <w:rPr>
                <w:rFonts w:cs="Segoe UI"/>
                <w:i/>
                <w:iCs/>
                <w:color w:val="000000"/>
              </w:rPr>
              <w:t>22</w:t>
            </w:r>
          </w:p>
        </w:tc>
      </w:tr>
      <w:tr w:rsidR="004C1615" w:rsidRPr="002418CF" w14:paraId="33C27B0B" w14:textId="77777777" w:rsidTr="004C1615">
        <w:trPr>
          <w:trHeight w:val="288"/>
        </w:trPr>
        <w:tc>
          <w:tcPr>
            <w:cnfStyle w:val="001000000000" w:firstRow="0" w:lastRow="0" w:firstColumn="1" w:lastColumn="0" w:oddVBand="0" w:evenVBand="0" w:oddHBand="0" w:evenHBand="0" w:firstRowFirstColumn="0" w:firstRowLastColumn="0" w:lastRowFirstColumn="0" w:lastRowLastColumn="0"/>
            <w:tcW w:w="1049" w:type="pct"/>
            <w:noWrap/>
            <w:hideMark/>
          </w:tcPr>
          <w:p w14:paraId="3294D61A" w14:textId="77777777" w:rsidR="004C1615" w:rsidRPr="002418CF" w:rsidRDefault="004C1615" w:rsidP="004C1615">
            <w:pPr>
              <w:rPr>
                <w:rFonts w:eastAsia="Times New Roman" w:cs="Segoe UI"/>
                <w:color w:val="000000"/>
              </w:rPr>
            </w:pPr>
            <w:r w:rsidRPr="002418CF">
              <w:rPr>
                <w:rFonts w:eastAsia="Times New Roman" w:cs="Segoe UI"/>
                <w:color w:val="000000"/>
              </w:rPr>
              <w:t>Essex</w:t>
            </w:r>
          </w:p>
        </w:tc>
        <w:tc>
          <w:tcPr>
            <w:tcW w:w="618" w:type="pct"/>
            <w:noWrap/>
            <w:vAlign w:val="center"/>
            <w:hideMark/>
          </w:tcPr>
          <w:p w14:paraId="12E67100" w14:textId="4D988EAB"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4C1615">
              <w:rPr>
                <w:rFonts w:cs="Segoe UI"/>
                <w:b/>
                <w:bCs/>
                <w:color w:val="000000"/>
              </w:rPr>
              <w:t>107</w:t>
            </w:r>
          </w:p>
        </w:tc>
        <w:tc>
          <w:tcPr>
            <w:tcW w:w="618" w:type="pct"/>
            <w:noWrap/>
            <w:vAlign w:val="center"/>
            <w:hideMark/>
          </w:tcPr>
          <w:p w14:paraId="2D89C067" w14:textId="30994CA8"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4C1615">
              <w:rPr>
                <w:rFonts w:cs="Segoe UI"/>
                <w:b/>
                <w:bCs/>
                <w:color w:val="000000"/>
              </w:rPr>
              <w:t>211</w:t>
            </w:r>
          </w:p>
        </w:tc>
        <w:tc>
          <w:tcPr>
            <w:tcW w:w="611" w:type="pct"/>
            <w:noWrap/>
            <w:vAlign w:val="center"/>
            <w:hideMark/>
          </w:tcPr>
          <w:p w14:paraId="18A6FA20" w14:textId="2375780D"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4C1615">
              <w:rPr>
                <w:rFonts w:cs="Segoe UI"/>
                <w:b/>
                <w:bCs/>
                <w:color w:val="000000"/>
              </w:rPr>
              <w:t>319</w:t>
            </w:r>
          </w:p>
        </w:tc>
        <w:tc>
          <w:tcPr>
            <w:tcW w:w="868" w:type="pct"/>
            <w:noWrap/>
            <w:vAlign w:val="center"/>
            <w:hideMark/>
          </w:tcPr>
          <w:p w14:paraId="58D654C5" w14:textId="38E8CDA5"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4C1615">
              <w:rPr>
                <w:rFonts w:cs="Segoe UI"/>
                <w:b/>
                <w:bCs/>
                <w:color w:val="000000"/>
              </w:rPr>
              <w:t>27</w:t>
            </w:r>
          </w:p>
        </w:tc>
        <w:tc>
          <w:tcPr>
            <w:tcW w:w="619" w:type="pct"/>
            <w:noWrap/>
            <w:vAlign w:val="center"/>
            <w:hideMark/>
          </w:tcPr>
          <w:p w14:paraId="317EFDC8" w14:textId="08DCD356"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4C1615">
              <w:rPr>
                <w:rFonts w:cs="Segoe UI"/>
                <w:b/>
                <w:bCs/>
                <w:color w:val="000000"/>
              </w:rPr>
              <w:t>56</w:t>
            </w:r>
          </w:p>
        </w:tc>
        <w:tc>
          <w:tcPr>
            <w:tcW w:w="617" w:type="pct"/>
            <w:noWrap/>
            <w:vAlign w:val="center"/>
            <w:hideMark/>
          </w:tcPr>
          <w:p w14:paraId="6FDAB0EE" w14:textId="2C02B4F2" w:rsidR="004C1615" w:rsidRPr="004C1615" w:rsidRDefault="004C1615" w:rsidP="004C161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4C1615">
              <w:rPr>
                <w:rFonts w:cs="Segoe UI"/>
                <w:b/>
                <w:bCs/>
                <w:color w:val="000000"/>
              </w:rPr>
              <w:t>87</w:t>
            </w:r>
          </w:p>
        </w:tc>
      </w:tr>
    </w:tbl>
    <w:p w14:paraId="29022611" w14:textId="1F1FE38B" w:rsidR="005C6A16" w:rsidRDefault="005C6A16" w:rsidP="005C6A16">
      <w:pPr>
        <w:spacing w:after="0" w:line="240" w:lineRule="auto"/>
        <w:rPr>
          <w:rFonts w:ascii="Segoe UI" w:hAnsi="Segoe UI" w:cs="Segoe UI"/>
          <w:sz w:val="18"/>
          <w:szCs w:val="18"/>
        </w:rPr>
      </w:pPr>
      <w:r>
        <w:rPr>
          <w:rFonts w:ascii="Segoe UI" w:hAnsi="Segoe UI" w:cs="Segoe UI"/>
          <w:sz w:val="18"/>
          <w:szCs w:val="18"/>
        </w:rPr>
        <w:t xml:space="preserve">Source: </w:t>
      </w:r>
      <w:r w:rsidR="000717DD">
        <w:rPr>
          <w:rFonts w:ascii="Segoe UI" w:hAnsi="Segoe UI" w:cs="Segoe UI"/>
          <w:sz w:val="18"/>
          <w:szCs w:val="18"/>
        </w:rPr>
        <w:t>Essex County Council</w:t>
      </w:r>
      <w:r>
        <w:rPr>
          <w:rFonts w:ascii="Segoe UI" w:hAnsi="Segoe UI" w:cs="Segoe UI"/>
          <w:sz w:val="18"/>
          <w:szCs w:val="18"/>
        </w:rPr>
        <w:t xml:space="preserve"> and HLIN</w:t>
      </w:r>
    </w:p>
    <w:p w14:paraId="6F678B09" w14:textId="4FBD8180" w:rsidR="00EB31E2" w:rsidRDefault="00EB31E2" w:rsidP="00CA5589">
      <w:pPr>
        <w:spacing w:after="0" w:line="240" w:lineRule="auto"/>
        <w:rPr>
          <w:rFonts w:ascii="Segoe UI" w:hAnsi="Segoe UI" w:cs="Segoe UI"/>
          <w:sz w:val="18"/>
          <w:szCs w:val="18"/>
        </w:rPr>
      </w:pPr>
      <w:r w:rsidRPr="005F674C">
        <w:rPr>
          <w:rFonts w:ascii="Segoe UI" w:hAnsi="Segoe UI" w:cs="Segoe UI"/>
          <w:sz w:val="18"/>
          <w:szCs w:val="18"/>
        </w:rPr>
        <w:t xml:space="preserve">Rochford and Uttlesford </w:t>
      </w:r>
      <w:r w:rsidR="005668C4">
        <w:rPr>
          <w:rFonts w:ascii="Segoe UI" w:hAnsi="Segoe UI" w:cs="Segoe UI"/>
          <w:sz w:val="18"/>
          <w:szCs w:val="18"/>
        </w:rPr>
        <w:t xml:space="preserve">have </w:t>
      </w:r>
      <w:r w:rsidRPr="005F674C">
        <w:rPr>
          <w:rFonts w:ascii="Segoe UI" w:hAnsi="Segoe UI" w:cs="Segoe UI"/>
          <w:sz w:val="18"/>
          <w:szCs w:val="18"/>
        </w:rPr>
        <w:t xml:space="preserve">zero projected </w:t>
      </w:r>
      <w:r w:rsidR="005A3320" w:rsidRPr="005F674C">
        <w:rPr>
          <w:rFonts w:ascii="Segoe UI" w:hAnsi="Segoe UI" w:cs="Segoe UI"/>
          <w:sz w:val="18"/>
          <w:szCs w:val="18"/>
        </w:rPr>
        <w:t>need for S</w:t>
      </w:r>
      <w:r w:rsidRPr="005F674C">
        <w:rPr>
          <w:rFonts w:ascii="Segoe UI" w:hAnsi="Segoe UI" w:cs="Segoe UI"/>
          <w:sz w:val="18"/>
          <w:szCs w:val="18"/>
        </w:rPr>
        <w:t xml:space="preserve">hared </w:t>
      </w:r>
      <w:r w:rsidR="005A3320" w:rsidRPr="005F674C">
        <w:rPr>
          <w:rFonts w:ascii="Segoe UI" w:hAnsi="Segoe UI" w:cs="Segoe UI"/>
          <w:sz w:val="18"/>
          <w:szCs w:val="18"/>
        </w:rPr>
        <w:t>L</w:t>
      </w:r>
      <w:r w:rsidRPr="005F674C">
        <w:rPr>
          <w:rFonts w:ascii="Segoe UI" w:hAnsi="Segoe UI" w:cs="Segoe UI"/>
          <w:sz w:val="18"/>
          <w:szCs w:val="18"/>
        </w:rPr>
        <w:t xml:space="preserve">ives </w:t>
      </w:r>
      <w:r w:rsidR="005A3320" w:rsidRPr="005F674C">
        <w:rPr>
          <w:rFonts w:ascii="Segoe UI" w:hAnsi="Segoe UI" w:cs="Segoe UI"/>
          <w:sz w:val="18"/>
          <w:szCs w:val="18"/>
        </w:rPr>
        <w:t xml:space="preserve">placements. This should be reviewed by 2029 to </w:t>
      </w:r>
      <w:r w:rsidR="005F674C" w:rsidRPr="005F674C">
        <w:rPr>
          <w:rFonts w:ascii="Segoe UI" w:hAnsi="Segoe UI" w:cs="Segoe UI"/>
          <w:sz w:val="18"/>
          <w:szCs w:val="18"/>
        </w:rPr>
        <w:t>assess</w:t>
      </w:r>
      <w:r w:rsidR="005A3320" w:rsidRPr="005F674C">
        <w:rPr>
          <w:rFonts w:ascii="Segoe UI" w:hAnsi="Segoe UI" w:cs="Segoe UI"/>
          <w:sz w:val="18"/>
          <w:szCs w:val="18"/>
        </w:rPr>
        <w:t xml:space="preserve"> whether </w:t>
      </w:r>
      <w:r w:rsidR="005F674C" w:rsidRPr="005F674C">
        <w:rPr>
          <w:rFonts w:ascii="Segoe UI" w:hAnsi="Segoe UI" w:cs="Segoe UI"/>
          <w:sz w:val="18"/>
          <w:szCs w:val="18"/>
        </w:rPr>
        <w:t>the evidence of need has changed.</w:t>
      </w:r>
      <w:r w:rsidR="005F674C">
        <w:rPr>
          <w:rFonts w:ascii="Segoe UI" w:hAnsi="Segoe UI" w:cs="Segoe UI"/>
          <w:sz w:val="18"/>
          <w:szCs w:val="18"/>
        </w:rPr>
        <w:t xml:space="preserve"> </w:t>
      </w:r>
    </w:p>
    <w:p w14:paraId="02A26CC2" w14:textId="2DC4BBDB" w:rsidR="008153FC" w:rsidRPr="00CA5589" w:rsidRDefault="005C6A16" w:rsidP="00CA5589">
      <w:pPr>
        <w:spacing w:after="0" w:line="240" w:lineRule="auto"/>
        <w:rPr>
          <w:rFonts w:ascii="Segoe UI" w:hAnsi="Segoe UI" w:cs="Segoe UI"/>
          <w:sz w:val="18"/>
          <w:szCs w:val="18"/>
        </w:rPr>
      </w:pPr>
      <w:r w:rsidRPr="00BE0BFC">
        <w:rPr>
          <w:rFonts w:ascii="Segoe UI" w:hAnsi="Segoe UI" w:cs="Segoe UI"/>
          <w:sz w:val="18"/>
          <w:szCs w:val="18"/>
        </w:rPr>
        <w:t>Estimated need is non-cumulative.</w:t>
      </w:r>
    </w:p>
    <w:p w14:paraId="3F95B819" w14:textId="04BC1E09" w:rsidR="00963F60" w:rsidRDefault="009D4EF2" w:rsidP="001135F3">
      <w:pPr>
        <w:pStyle w:val="Numberedpara1202"/>
      </w:pPr>
      <w:r>
        <w:t xml:space="preserve">Evidence in relation to people with </w:t>
      </w:r>
      <w:r w:rsidR="00E24466">
        <w:t>learning</w:t>
      </w:r>
      <w:r w:rsidR="00BC082D">
        <w:t xml:space="preserve"> disability </w:t>
      </w:r>
      <w:r w:rsidR="00406217">
        <w:t xml:space="preserve">who draw on adult social care </w:t>
      </w:r>
      <w:r w:rsidR="00BC082D">
        <w:t xml:space="preserve">from </w:t>
      </w:r>
      <w:r w:rsidR="004301FE">
        <w:t>Essex County Council</w:t>
      </w:r>
      <w:r w:rsidR="00BC082D">
        <w:t>, indicates that between 2022</w:t>
      </w:r>
      <w:r w:rsidR="003E63AE">
        <w:t>-2025</w:t>
      </w:r>
      <w:r w:rsidR="00837A21">
        <w:t>,</w:t>
      </w:r>
      <w:r w:rsidR="003E63AE">
        <w:t xml:space="preserve"> 25 </w:t>
      </w:r>
      <w:r w:rsidR="00E24466">
        <w:t>people</w:t>
      </w:r>
      <w:r w:rsidR="003E63AE">
        <w:t xml:space="preserve"> moved into e</w:t>
      </w:r>
      <w:r w:rsidR="00E24466">
        <w:t>xtra</w:t>
      </w:r>
      <w:r w:rsidR="003E63AE">
        <w:t xml:space="preserve"> care housing</w:t>
      </w:r>
      <w:r w:rsidR="008F47D7">
        <w:t xml:space="preserve">, on average approximately </w:t>
      </w:r>
      <w:r w:rsidR="007F0165">
        <w:t>8 people with learning disability aged 45+ moved into extra care housing</w:t>
      </w:r>
      <w:r w:rsidR="00837A21">
        <w:t xml:space="preserve"> per annum</w:t>
      </w:r>
      <w:r w:rsidR="003E63AE">
        <w:t xml:space="preserve">. It is </w:t>
      </w:r>
      <w:r w:rsidR="00E24466">
        <w:t>anticipated</w:t>
      </w:r>
      <w:r w:rsidR="003E63AE">
        <w:t xml:space="preserve"> that </w:t>
      </w:r>
      <w:r w:rsidR="00E24466">
        <w:t>this trend will contin</w:t>
      </w:r>
      <w:r w:rsidR="00837A21">
        <w:t>ue; this need is in addition to the estimated need for supported housing/supported living shown in table 36.</w:t>
      </w:r>
    </w:p>
    <w:p w14:paraId="1495D05D" w14:textId="6502ECEB" w:rsidR="001135F3" w:rsidRPr="002418CF" w:rsidRDefault="001135F3" w:rsidP="001135F3">
      <w:pPr>
        <w:pStyle w:val="Numberedpara1202"/>
      </w:pPr>
      <w:r w:rsidRPr="002418CF">
        <w:t xml:space="preserve">In relation to Housing Related Support services, evidence from </w:t>
      </w:r>
      <w:r w:rsidR="000717DD">
        <w:t>Essex County Council</w:t>
      </w:r>
      <w:r w:rsidRPr="002418CF">
        <w:t xml:space="preserve"> commissioners indicates that in addition to the current HRS capacity in Chelmsford and Basildon, </w:t>
      </w:r>
      <w:bookmarkStart w:id="75" w:name="_Hlk197248935"/>
      <w:r w:rsidRPr="002418CF">
        <w:t>there is need for additional HRS capacity in the North</w:t>
      </w:r>
      <w:r w:rsidR="003F30F6">
        <w:t>-</w:t>
      </w:r>
      <w:r w:rsidRPr="002418CF">
        <w:t>East and West Quadrants (where there is currently no HRS provision).</w:t>
      </w:r>
    </w:p>
    <w:bookmarkEnd w:id="75"/>
    <w:p w14:paraId="5267453E" w14:textId="294432C5" w:rsidR="001135F3" w:rsidRPr="002418CF" w:rsidRDefault="001135F3" w:rsidP="001135F3">
      <w:pPr>
        <w:pStyle w:val="Numberedpara1202"/>
      </w:pPr>
      <w:r w:rsidRPr="002418CF">
        <w:t xml:space="preserve">To attempt to quantify this qualitative assessment of need for additional HRS capacity, the growth in need for specialised accommodation (supported living and Shared Lives) from 2024 to 2039, as set out in </w:t>
      </w:r>
      <w:r w:rsidRPr="002418CF">
        <w:fldChar w:fldCharType="begin"/>
      </w:r>
      <w:r w:rsidRPr="002418CF">
        <w:instrText xml:space="preserve"> REF _Ref189050561 \h </w:instrText>
      </w:r>
      <w:r w:rsidR="002418CF">
        <w:instrText xml:space="preserve"> \* MERGEFORMAT </w:instrText>
      </w:r>
      <w:r w:rsidRPr="002418CF">
        <w:fldChar w:fldCharType="separate"/>
      </w:r>
      <w:r w:rsidR="00971C60" w:rsidRPr="002418CF">
        <w:t xml:space="preserve">Table </w:t>
      </w:r>
      <w:r w:rsidR="00971C60">
        <w:rPr>
          <w:noProof/>
        </w:rPr>
        <w:t>23</w:t>
      </w:r>
      <w:r w:rsidRPr="002418CF">
        <w:fldChar w:fldCharType="end"/>
      </w:r>
      <w:r w:rsidRPr="002418CF">
        <w:t>, has been applied to the current baseline HRS service capacity.</w:t>
      </w:r>
    </w:p>
    <w:p w14:paraId="5ED843F9" w14:textId="79151905" w:rsidR="001135F3" w:rsidRPr="002418CF" w:rsidRDefault="001135F3" w:rsidP="001135F3">
      <w:pPr>
        <w:pStyle w:val="Numberedpara1202"/>
      </w:pPr>
      <w:r w:rsidRPr="002418CF">
        <w:t xml:space="preserve">The evidence set out in </w:t>
      </w:r>
      <w:r w:rsidRPr="002418CF">
        <w:fldChar w:fldCharType="begin"/>
      </w:r>
      <w:r w:rsidRPr="002418CF">
        <w:instrText xml:space="preserve"> REF _Ref189050561 \h </w:instrText>
      </w:r>
      <w:r w:rsidR="002418CF">
        <w:instrText xml:space="preserve"> \* MERGEFORMAT </w:instrText>
      </w:r>
      <w:r w:rsidRPr="002418CF">
        <w:fldChar w:fldCharType="separate"/>
      </w:r>
      <w:r w:rsidR="00971C60" w:rsidRPr="002418CF">
        <w:t xml:space="preserve">Table </w:t>
      </w:r>
      <w:r w:rsidR="00971C60">
        <w:rPr>
          <w:noProof/>
        </w:rPr>
        <w:t>23</w:t>
      </w:r>
      <w:r w:rsidRPr="002418CF">
        <w:fldChar w:fldCharType="end"/>
      </w:r>
      <w:r w:rsidRPr="002418CF">
        <w:t xml:space="preserve"> indicates that estimated need for specialised accommodation (supported living and Shared Lives) is 406 additional units over the period from 2024 to 2039. Current supply of specialised accommodation (supported </w:t>
      </w:r>
      <w:r w:rsidRPr="002418CF">
        <w:lastRenderedPageBreak/>
        <w:t>living and Shared Lives) is 1,138 units. The estimated additional need to 2039 represents a 36% increase in supply over the period to 2039.</w:t>
      </w:r>
    </w:p>
    <w:p w14:paraId="29B4893D" w14:textId="77777777" w:rsidR="001135F3" w:rsidRPr="002418CF" w:rsidRDefault="001135F3" w:rsidP="001135F3">
      <w:pPr>
        <w:pStyle w:val="Numberedpara1202"/>
      </w:pPr>
      <w:bookmarkStart w:id="76" w:name="_Hlk197248850"/>
      <w:r w:rsidRPr="002418CF">
        <w:t xml:space="preserve">Applying an equivalent increase in the estimated capacity of HRS to 2039 suggests a need for 56 units of HRS by 2039, an increase of 15 units of HRS. </w:t>
      </w:r>
    </w:p>
    <w:p w14:paraId="73B0B007" w14:textId="69C65C3C" w:rsidR="00506D37" w:rsidRDefault="00506D37" w:rsidP="001135F3">
      <w:pPr>
        <w:pStyle w:val="Numberedpara1202"/>
      </w:pPr>
      <w:bookmarkStart w:id="77" w:name="_Hlk199326224"/>
      <w:bookmarkEnd w:id="76"/>
      <w:r>
        <w:t>In addition</w:t>
      </w:r>
      <w:r w:rsidR="00DF0223">
        <w:t xml:space="preserve"> to the </w:t>
      </w:r>
      <w:r w:rsidR="0044202B">
        <w:t>estimated</w:t>
      </w:r>
      <w:r w:rsidR="00DF0223">
        <w:t xml:space="preserve"> </w:t>
      </w:r>
      <w:r w:rsidR="0044202B">
        <w:t>need</w:t>
      </w:r>
      <w:r w:rsidR="00DF0223">
        <w:t xml:space="preserve"> for </w:t>
      </w:r>
      <w:r w:rsidR="005D6F60">
        <w:t xml:space="preserve">supported and </w:t>
      </w:r>
      <w:r w:rsidR="0044202B">
        <w:t>specialist</w:t>
      </w:r>
      <w:r w:rsidR="005D6F60">
        <w:t xml:space="preserve"> </w:t>
      </w:r>
      <w:r w:rsidR="0044202B">
        <w:t>housing</w:t>
      </w:r>
      <w:r w:rsidR="005D6F60">
        <w:t xml:space="preserve"> and </w:t>
      </w:r>
      <w:r w:rsidR="0044202B">
        <w:t>accommodation</w:t>
      </w:r>
      <w:r w:rsidR="005D6F60">
        <w:t xml:space="preserve"> identified above</w:t>
      </w:r>
      <w:r>
        <w:t>, the Learning Disability &amp; Autism Health Eq</w:t>
      </w:r>
      <w:r w:rsidR="00C13323">
        <w:t>ualities</w:t>
      </w:r>
      <w:r>
        <w:t xml:space="preserve"> Team</w:t>
      </w:r>
      <w:r w:rsidR="005D6F60">
        <w:t xml:space="preserve"> </w:t>
      </w:r>
      <w:r w:rsidR="00905C30">
        <w:t xml:space="preserve">is seeking to find supported </w:t>
      </w:r>
      <w:r w:rsidR="0044202B">
        <w:t>accommodation</w:t>
      </w:r>
      <w:r w:rsidR="00905C30">
        <w:t xml:space="preserve"> for </w:t>
      </w:r>
      <w:r w:rsidR="0044202B">
        <w:t>people</w:t>
      </w:r>
      <w:r w:rsidR="00905C30">
        <w:t xml:space="preserve"> with learning </w:t>
      </w:r>
      <w:r w:rsidR="0044202B">
        <w:t>disability</w:t>
      </w:r>
      <w:r w:rsidR="00905C30">
        <w:t xml:space="preserve">, </w:t>
      </w:r>
      <w:bookmarkEnd w:id="77"/>
      <w:r w:rsidR="0044202B">
        <w:t>autistic</w:t>
      </w:r>
      <w:r w:rsidR="00905C30">
        <w:t xml:space="preserve"> </w:t>
      </w:r>
      <w:r w:rsidR="0044202B">
        <w:t>people</w:t>
      </w:r>
      <w:r w:rsidR="00905C30">
        <w:t xml:space="preserve"> and </w:t>
      </w:r>
      <w:r w:rsidR="0044202B">
        <w:t>people</w:t>
      </w:r>
      <w:r w:rsidR="00905C30">
        <w:t xml:space="preserve"> with </w:t>
      </w:r>
      <w:r w:rsidR="0044202B">
        <w:t>mental</w:t>
      </w:r>
      <w:r w:rsidR="00905C30">
        <w:t xml:space="preserve"> health needs who have been placed in </w:t>
      </w:r>
      <w:r w:rsidR="0044202B">
        <w:t>inpatient</w:t>
      </w:r>
      <w:r w:rsidR="00905C30">
        <w:t xml:space="preserve"> </w:t>
      </w:r>
      <w:r w:rsidR="0044202B">
        <w:t xml:space="preserve">hospital </w:t>
      </w:r>
      <w:r w:rsidR="00905C30">
        <w:t xml:space="preserve">beds. </w:t>
      </w:r>
    </w:p>
    <w:p w14:paraId="373E53E6" w14:textId="361ACAC0" w:rsidR="001963FD" w:rsidRPr="006048E3" w:rsidRDefault="006048E3" w:rsidP="001963FD">
      <w:pPr>
        <w:pStyle w:val="Numberedpara1202"/>
      </w:pPr>
      <w:r>
        <w:rPr>
          <w:szCs w:val="22"/>
        </w:rPr>
        <w:t xml:space="preserve">There </w:t>
      </w:r>
      <w:r w:rsidR="0090742D">
        <w:rPr>
          <w:szCs w:val="22"/>
        </w:rPr>
        <w:t>were</w:t>
      </w:r>
      <w:r w:rsidR="001963FD" w:rsidRPr="006048E3">
        <w:rPr>
          <w:szCs w:val="22"/>
        </w:rPr>
        <w:t xml:space="preserve"> 39 adults with learning disability and/or autism and mental health needs </w:t>
      </w:r>
      <w:r w:rsidR="0090742D">
        <w:rPr>
          <w:szCs w:val="22"/>
        </w:rPr>
        <w:t xml:space="preserve">(as </w:t>
      </w:r>
      <w:r w:rsidR="00CC7E16">
        <w:rPr>
          <w:szCs w:val="22"/>
        </w:rPr>
        <w:t>of</w:t>
      </w:r>
      <w:r w:rsidR="0090742D">
        <w:rPr>
          <w:szCs w:val="22"/>
        </w:rPr>
        <w:t xml:space="preserve"> May 2024) </w:t>
      </w:r>
      <w:r w:rsidR="001963FD" w:rsidRPr="006048E3">
        <w:rPr>
          <w:szCs w:val="22"/>
        </w:rPr>
        <w:t>such that they require detention under the Mental Health act and are admitted into</w:t>
      </w:r>
      <w:r w:rsidR="00DA3C28">
        <w:rPr>
          <w:szCs w:val="22"/>
        </w:rPr>
        <w:t>:</w:t>
      </w:r>
    </w:p>
    <w:p w14:paraId="6D256CED" w14:textId="77777777" w:rsidR="001963FD" w:rsidRPr="001963FD" w:rsidRDefault="001963FD" w:rsidP="0038291F">
      <w:pPr>
        <w:numPr>
          <w:ilvl w:val="0"/>
          <w:numId w:val="47"/>
        </w:numPr>
        <w:rPr>
          <w:rFonts w:ascii="Segoe UI" w:hAnsi="Segoe UI" w:cs="Segoe UI"/>
          <w:sz w:val="22"/>
          <w:szCs w:val="22"/>
        </w:rPr>
      </w:pPr>
      <w:r w:rsidRPr="001963FD">
        <w:rPr>
          <w:rFonts w:ascii="Segoe UI" w:hAnsi="Segoe UI" w:cs="Segoe UI"/>
          <w:sz w:val="22"/>
          <w:szCs w:val="22"/>
        </w:rPr>
        <w:t>A local LD Assessment and Treatment unit (12)</w:t>
      </w:r>
    </w:p>
    <w:p w14:paraId="4FD0C026" w14:textId="77777777" w:rsidR="001963FD" w:rsidRPr="001963FD" w:rsidRDefault="001963FD" w:rsidP="0038291F">
      <w:pPr>
        <w:numPr>
          <w:ilvl w:val="0"/>
          <w:numId w:val="47"/>
        </w:numPr>
        <w:rPr>
          <w:rFonts w:ascii="Segoe UI" w:hAnsi="Segoe UI" w:cs="Segoe UI"/>
          <w:sz w:val="22"/>
          <w:szCs w:val="22"/>
        </w:rPr>
      </w:pPr>
      <w:r w:rsidRPr="001963FD">
        <w:rPr>
          <w:rFonts w:ascii="Segoe UI" w:hAnsi="Segoe UI" w:cs="Segoe UI"/>
          <w:sz w:val="22"/>
          <w:szCs w:val="22"/>
        </w:rPr>
        <w:t>An IPT commissioned bed (12)</w:t>
      </w:r>
    </w:p>
    <w:p w14:paraId="16685BFB" w14:textId="77777777" w:rsidR="001963FD" w:rsidRPr="001963FD" w:rsidRDefault="001963FD" w:rsidP="0038291F">
      <w:pPr>
        <w:numPr>
          <w:ilvl w:val="0"/>
          <w:numId w:val="47"/>
        </w:numPr>
        <w:rPr>
          <w:rFonts w:ascii="Segoe UI" w:hAnsi="Segoe UI" w:cs="Segoe UI"/>
          <w:sz w:val="22"/>
          <w:szCs w:val="22"/>
        </w:rPr>
      </w:pPr>
      <w:r w:rsidRPr="001963FD">
        <w:rPr>
          <w:rFonts w:ascii="Segoe UI" w:hAnsi="Segoe UI" w:cs="Segoe UI"/>
          <w:sz w:val="22"/>
          <w:szCs w:val="22"/>
        </w:rPr>
        <w:t>Provider Collaborative Secure or Locked Rehab Bed (14)</w:t>
      </w:r>
    </w:p>
    <w:p w14:paraId="010659A7" w14:textId="0703637E" w:rsidR="0090742D" w:rsidRDefault="0090742D" w:rsidP="0090742D">
      <w:pPr>
        <w:pStyle w:val="Numberedpara1202"/>
      </w:pPr>
      <w:r>
        <w:t xml:space="preserve">These </w:t>
      </w:r>
      <w:r w:rsidR="009368E6">
        <w:t>individuals</w:t>
      </w:r>
      <w:r>
        <w:t xml:space="preserve"> will require </w:t>
      </w:r>
      <w:r w:rsidR="009D3A31">
        <w:t>housing</w:t>
      </w:r>
      <w:r w:rsidR="00C154B1">
        <w:t xml:space="preserve"> </w:t>
      </w:r>
      <w:r w:rsidR="009D3A31">
        <w:t>solutions</w:t>
      </w:r>
      <w:r w:rsidR="00C154B1">
        <w:t xml:space="preserve"> to enable them to move from </w:t>
      </w:r>
      <w:r w:rsidR="009D3A31">
        <w:t>inpatient</w:t>
      </w:r>
      <w:r w:rsidR="00C154B1">
        <w:t xml:space="preserve"> </w:t>
      </w:r>
      <w:r w:rsidR="009D3A31">
        <w:t>settings</w:t>
      </w:r>
      <w:r w:rsidR="00C154B1">
        <w:t xml:space="preserve"> and </w:t>
      </w:r>
      <w:r w:rsidR="009D3A31">
        <w:t>into</w:t>
      </w:r>
      <w:r w:rsidR="00C154B1">
        <w:t xml:space="preserve"> community settings. Some of this need will be for </w:t>
      </w:r>
      <w:r w:rsidR="009368E6">
        <w:t xml:space="preserve">supported and specialist </w:t>
      </w:r>
      <w:r w:rsidR="009D3A31">
        <w:t>housing</w:t>
      </w:r>
      <w:r w:rsidR="009368E6">
        <w:t xml:space="preserve"> and </w:t>
      </w:r>
      <w:r w:rsidR="009D3A31">
        <w:t>accommodation</w:t>
      </w:r>
      <w:r w:rsidR="009368E6">
        <w:t xml:space="preserve">. </w:t>
      </w:r>
      <w:r>
        <w:t xml:space="preserve"> </w:t>
      </w:r>
    </w:p>
    <w:p w14:paraId="596FAD5C" w14:textId="130A0BBB" w:rsidR="00C13323" w:rsidRPr="008762D8" w:rsidRDefault="00994D7A" w:rsidP="00C13323">
      <w:pPr>
        <w:pStyle w:val="Numberedpara1202"/>
      </w:pPr>
      <w:r w:rsidRPr="008762D8">
        <w:rPr>
          <w:szCs w:val="22"/>
        </w:rPr>
        <w:t xml:space="preserve">There is also a small but significant number of children and young people with learning disability and/or autism and mental health needs such that they require detention under the Mental Health act and are admitted </w:t>
      </w:r>
      <w:proofErr w:type="gramStart"/>
      <w:r w:rsidRPr="008762D8">
        <w:rPr>
          <w:szCs w:val="22"/>
        </w:rPr>
        <w:t>to Tier</w:t>
      </w:r>
      <w:proofErr w:type="gramEnd"/>
      <w:r w:rsidRPr="008762D8">
        <w:rPr>
          <w:szCs w:val="22"/>
        </w:rPr>
        <w:t xml:space="preserve"> 4 mental health beds.</w:t>
      </w:r>
    </w:p>
    <w:p w14:paraId="2121A80F" w14:textId="30557F5B" w:rsidR="008762D8" w:rsidRDefault="002069E2" w:rsidP="00C13323">
      <w:pPr>
        <w:pStyle w:val="Numberedpara1202"/>
      </w:pPr>
      <w:r>
        <w:t xml:space="preserve">There is a need for </w:t>
      </w:r>
      <w:r w:rsidR="007E4BAB">
        <w:t xml:space="preserve">specific </w:t>
      </w:r>
      <w:r w:rsidR="00D21BCC">
        <w:t>accommodation</w:t>
      </w:r>
      <w:r w:rsidR="007E4BAB">
        <w:t xml:space="preserve"> for young people to help </w:t>
      </w:r>
      <w:r w:rsidR="00D21BCC">
        <w:t>avoid</w:t>
      </w:r>
      <w:r w:rsidR="007E4BAB">
        <w:t xml:space="preserve"> </w:t>
      </w:r>
      <w:r w:rsidR="00D21BCC">
        <w:t>inpatient</w:t>
      </w:r>
      <w:r w:rsidR="007E4BAB">
        <w:t xml:space="preserve"> hospital </w:t>
      </w:r>
      <w:r w:rsidR="00D21BCC">
        <w:t>admission</w:t>
      </w:r>
      <w:r w:rsidR="007E4BAB">
        <w:t xml:space="preserve"> and </w:t>
      </w:r>
      <w:r w:rsidR="00D21BCC">
        <w:t xml:space="preserve">for accommodation </w:t>
      </w:r>
      <w:r w:rsidR="007E4BAB">
        <w:t xml:space="preserve">to </w:t>
      </w:r>
      <w:r w:rsidR="00D21BCC">
        <w:t>enable</w:t>
      </w:r>
      <w:r w:rsidR="007E4BAB">
        <w:t xml:space="preserve"> young people </w:t>
      </w:r>
      <w:r w:rsidR="00D21BCC">
        <w:t xml:space="preserve">who have been admitted to hospital settings to be discharged to community settings. </w:t>
      </w:r>
    </w:p>
    <w:p w14:paraId="265A43BB" w14:textId="77777777" w:rsidR="00C13323" w:rsidRDefault="00C13323" w:rsidP="00C13323">
      <w:pPr>
        <w:rPr>
          <w:rFonts w:ascii="Segoe UI" w:hAnsi="Segoe UI" w:cs="Segoe UI"/>
        </w:rPr>
      </w:pPr>
    </w:p>
    <w:p w14:paraId="6981546D" w14:textId="77777777" w:rsidR="005F792A" w:rsidRDefault="005F792A" w:rsidP="00C13323">
      <w:pPr>
        <w:rPr>
          <w:rFonts w:ascii="Segoe UI" w:hAnsi="Segoe UI" w:cs="Segoe UI"/>
        </w:rPr>
      </w:pPr>
    </w:p>
    <w:p w14:paraId="4C8A8472" w14:textId="77777777" w:rsidR="005F792A" w:rsidRDefault="005F792A" w:rsidP="00C13323">
      <w:pPr>
        <w:rPr>
          <w:rFonts w:ascii="Segoe UI" w:hAnsi="Segoe UI" w:cs="Segoe UI"/>
        </w:rPr>
      </w:pPr>
    </w:p>
    <w:p w14:paraId="40E7CC4A" w14:textId="77777777" w:rsidR="005F792A" w:rsidRDefault="005F792A" w:rsidP="00C13323">
      <w:pPr>
        <w:rPr>
          <w:rFonts w:ascii="Segoe UI" w:hAnsi="Segoe UI" w:cs="Segoe UI"/>
        </w:rPr>
      </w:pPr>
    </w:p>
    <w:p w14:paraId="4E604C7F" w14:textId="77777777" w:rsidR="005F792A" w:rsidRDefault="005F792A" w:rsidP="00C13323">
      <w:pPr>
        <w:rPr>
          <w:rFonts w:ascii="Segoe UI" w:hAnsi="Segoe UI" w:cs="Segoe UI"/>
        </w:rPr>
      </w:pPr>
    </w:p>
    <w:p w14:paraId="0751EC95" w14:textId="77777777" w:rsidR="005F792A" w:rsidRPr="00C13323" w:rsidRDefault="005F792A" w:rsidP="00C13323">
      <w:pPr>
        <w:rPr>
          <w:rFonts w:ascii="Segoe UI" w:hAnsi="Segoe UI" w:cs="Segoe UI"/>
        </w:rPr>
      </w:pPr>
    </w:p>
    <w:p w14:paraId="0E01C493" w14:textId="3CB1274A" w:rsidR="001135F3" w:rsidRPr="002418CF" w:rsidRDefault="001135F3">
      <w:pPr>
        <w:rPr>
          <w:rFonts w:ascii="Segoe UI" w:eastAsia="Calibri" w:hAnsi="Segoe UI" w:cs="Segoe UI"/>
          <w:kern w:val="0"/>
          <w:sz w:val="22"/>
          <w:szCs w:val="20"/>
          <w14:ligatures w14:val="none"/>
        </w:rPr>
      </w:pPr>
      <w:r w:rsidRPr="002418CF">
        <w:rPr>
          <w:rFonts w:ascii="Segoe UI" w:hAnsi="Segoe UI" w:cs="Segoe UI"/>
        </w:rPr>
        <w:br w:type="page"/>
      </w:r>
    </w:p>
    <w:p w14:paraId="17417EE6" w14:textId="23495249" w:rsidR="002418CF" w:rsidRPr="008E070E" w:rsidRDefault="00BD6C8B" w:rsidP="008E070E">
      <w:pPr>
        <w:pStyle w:val="Heading1202"/>
        <w:rPr>
          <w:sz w:val="32"/>
          <w:szCs w:val="32"/>
        </w:rPr>
      </w:pPr>
      <w:bookmarkStart w:id="78" w:name="_Toc204005957"/>
      <w:r>
        <w:rPr>
          <w:sz w:val="32"/>
          <w:szCs w:val="32"/>
        </w:rPr>
        <w:lastRenderedPageBreak/>
        <w:t>A</w:t>
      </w:r>
      <w:r w:rsidR="008E070E" w:rsidRPr="008E070E">
        <w:rPr>
          <w:sz w:val="32"/>
          <w:szCs w:val="32"/>
        </w:rPr>
        <w:t>utistic people</w:t>
      </w:r>
      <w:bookmarkEnd w:id="78"/>
    </w:p>
    <w:p w14:paraId="35ED0B58" w14:textId="77777777" w:rsidR="008E070E" w:rsidRPr="008E070E" w:rsidRDefault="008E070E" w:rsidP="002418CF">
      <w:pPr>
        <w:rPr>
          <w:rFonts w:ascii="Segoe UI" w:hAnsi="Segoe UI" w:cs="Segoe UI"/>
          <w:sz w:val="22"/>
          <w:szCs w:val="22"/>
        </w:rPr>
      </w:pPr>
    </w:p>
    <w:p w14:paraId="46ADF095" w14:textId="77777777" w:rsidR="00BF0055" w:rsidRPr="00BF0055" w:rsidRDefault="00BF0055" w:rsidP="00BF0055">
      <w:pPr>
        <w:keepNext/>
        <w:keepLines/>
        <w:spacing w:before="40"/>
        <w:outlineLvl w:val="1"/>
        <w:rPr>
          <w:rFonts w:ascii="Segoe UI" w:eastAsiaTheme="majorEastAsia" w:hAnsi="Segoe UI" w:cstheme="majorBidi"/>
          <w:color w:val="0F4761" w:themeColor="accent1" w:themeShade="BF"/>
          <w:sz w:val="26"/>
          <w:szCs w:val="26"/>
        </w:rPr>
      </w:pPr>
      <w:bookmarkStart w:id="79" w:name="_Toc196734384"/>
      <w:bookmarkStart w:id="80" w:name="_Toc204005958"/>
      <w:r w:rsidRPr="00BF0055">
        <w:rPr>
          <w:rFonts w:ascii="Segoe UI" w:eastAsiaTheme="majorEastAsia" w:hAnsi="Segoe UI" w:cstheme="majorBidi"/>
          <w:color w:val="0F4761" w:themeColor="accent1" w:themeShade="BF"/>
          <w:sz w:val="26"/>
          <w:szCs w:val="26"/>
        </w:rPr>
        <w:t>Introduction</w:t>
      </w:r>
      <w:bookmarkEnd w:id="79"/>
      <w:bookmarkEnd w:id="80"/>
    </w:p>
    <w:p w14:paraId="26AB38D0" w14:textId="352292B6" w:rsidR="00BF0055" w:rsidRPr="00A77D02" w:rsidRDefault="00BF0055" w:rsidP="00BF0055">
      <w:pPr>
        <w:pStyle w:val="Numberedpara1202"/>
      </w:pPr>
      <w:r w:rsidRPr="00A77D02">
        <w:t xml:space="preserve">The focus of this part of the housing need assessment is autistic people who </w:t>
      </w:r>
      <w:r w:rsidR="000F0C56">
        <w:t xml:space="preserve">do not draw or are not likely to draw </w:t>
      </w:r>
      <w:r w:rsidR="002820A2">
        <w:t xml:space="preserve">on </w:t>
      </w:r>
      <w:r w:rsidR="001956EE">
        <w:t xml:space="preserve">adult social care support </w:t>
      </w:r>
      <w:r w:rsidRPr="00A77D02">
        <w:t xml:space="preserve">from </w:t>
      </w:r>
      <w:r w:rsidR="004301FE">
        <w:t>Essex County Council</w:t>
      </w:r>
      <w:r w:rsidR="00110BE2">
        <w:t>.</w:t>
      </w:r>
    </w:p>
    <w:p w14:paraId="11AF4F8B" w14:textId="77777777" w:rsidR="00BF0055" w:rsidRPr="00A77D02" w:rsidRDefault="00BF0055" w:rsidP="00BF0055">
      <w:pPr>
        <w:rPr>
          <w:rFonts w:ascii="Segoe UI" w:hAnsi="Segoe UI" w:cs="Segoe UI"/>
        </w:rPr>
      </w:pPr>
    </w:p>
    <w:p w14:paraId="0D8B4205" w14:textId="77777777" w:rsidR="00BF0055" w:rsidRPr="00BF0055" w:rsidRDefault="00BF0055" w:rsidP="00BF0055">
      <w:pPr>
        <w:keepNext/>
        <w:keepLines/>
        <w:spacing w:before="40"/>
        <w:outlineLvl w:val="1"/>
        <w:rPr>
          <w:rFonts w:ascii="Segoe UI" w:eastAsiaTheme="majorEastAsia" w:hAnsi="Segoe UI" w:cstheme="majorBidi"/>
          <w:color w:val="0F4761" w:themeColor="accent1" w:themeShade="BF"/>
          <w:sz w:val="26"/>
          <w:szCs w:val="26"/>
        </w:rPr>
      </w:pPr>
      <w:bookmarkStart w:id="81" w:name="_Toc196734385"/>
      <w:bookmarkStart w:id="82" w:name="_Toc204005959"/>
      <w:r w:rsidRPr="00BF0055">
        <w:rPr>
          <w:rFonts w:ascii="Segoe UI" w:eastAsiaTheme="majorEastAsia" w:hAnsi="Segoe UI" w:cstheme="majorBidi"/>
          <w:color w:val="0F4761" w:themeColor="accent1" w:themeShade="BF"/>
          <w:sz w:val="26"/>
          <w:szCs w:val="26"/>
        </w:rPr>
        <w:t>Population of autistic people in Essex</w:t>
      </w:r>
      <w:bookmarkEnd w:id="81"/>
      <w:bookmarkEnd w:id="82"/>
    </w:p>
    <w:p w14:paraId="327067F9" w14:textId="4D651398" w:rsidR="00BF0055" w:rsidRDefault="00BF0055" w:rsidP="00BF0055">
      <w:pPr>
        <w:pStyle w:val="Numberedpara1202"/>
      </w:pPr>
      <w:r w:rsidRPr="008C5DEE">
        <w:t xml:space="preserve">The estimated number of </w:t>
      </w:r>
      <w:r>
        <w:t xml:space="preserve">autistic </w:t>
      </w:r>
      <w:r w:rsidRPr="008C5DEE">
        <w:t>people in Essex is derived from the national prevalence rate of autism, which</w:t>
      </w:r>
      <w:r>
        <w:t xml:space="preserve">, </w:t>
      </w:r>
      <w:r w:rsidRPr="000F64FE">
        <w:t>according to the National Institute for Health and Care Excellence (NICE) Clinical Knowledge Summaries</w:t>
      </w:r>
      <w:r w:rsidR="00943EBB">
        <w:t>,</w:t>
      </w:r>
      <w:r w:rsidRPr="008C5DEE">
        <w:t xml:space="preserve"> is </w:t>
      </w:r>
      <w:r>
        <w:t xml:space="preserve">1.1% for adults. </w:t>
      </w:r>
      <w:r w:rsidRPr="005B252C">
        <w:t xml:space="preserve">The rate among men (1.8%) </w:t>
      </w:r>
      <w:r>
        <w:t>is</w:t>
      </w:r>
      <w:r w:rsidRPr="005B252C">
        <w:t xml:space="preserve"> higher than that among women (0.2%)</w:t>
      </w:r>
      <w:r>
        <w:rPr>
          <w:rStyle w:val="FootnoteReference"/>
        </w:rPr>
        <w:footnoteReference w:id="17"/>
      </w:r>
    </w:p>
    <w:p w14:paraId="4B49BB85" w14:textId="77777777" w:rsidR="00BF0055" w:rsidRDefault="00BF0055" w:rsidP="00BF0055">
      <w:pPr>
        <w:pStyle w:val="Numberedpara1202"/>
      </w:pPr>
      <w:r>
        <w:t>The 1.1</w:t>
      </w:r>
      <w:r w:rsidRPr="00A92D7A">
        <w:t>% prevalence rate</w:t>
      </w:r>
      <w:r>
        <w:t xml:space="preserve"> is applied</w:t>
      </w:r>
      <w:r w:rsidRPr="00A92D7A">
        <w:t xml:space="preserve"> to the total </w:t>
      </w:r>
      <w:r w:rsidRPr="00965EAE">
        <w:t>18+ population of Essex</w:t>
      </w:r>
      <w:r>
        <w:t xml:space="preserve"> to </w:t>
      </w:r>
      <w:r w:rsidRPr="008C5DEE">
        <w:t>estima</w:t>
      </w:r>
      <w:r>
        <w:t>te the</w:t>
      </w:r>
      <w:r w:rsidRPr="008C5DEE">
        <w:t xml:space="preserve"> number of </w:t>
      </w:r>
      <w:r>
        <w:t xml:space="preserve">autistic </w:t>
      </w:r>
      <w:r w:rsidRPr="008C5DEE">
        <w:t>people in Essex</w:t>
      </w:r>
      <w:r w:rsidRPr="00965EAE">
        <w:t xml:space="preserve">. </w:t>
      </w:r>
    </w:p>
    <w:p w14:paraId="66ABB701" w14:textId="77777777" w:rsidR="00BF0055" w:rsidRDefault="00BF0055" w:rsidP="00BF0055">
      <w:pPr>
        <w:pStyle w:val="Numberedpara1202"/>
      </w:pPr>
      <w:r w:rsidRPr="00346568">
        <w:t>The current</w:t>
      </w:r>
      <w:r>
        <w:t xml:space="preserve"> (2024)</w:t>
      </w:r>
      <w:r w:rsidRPr="00346568">
        <w:t xml:space="preserve"> estimated </w:t>
      </w:r>
      <w:r>
        <w:t xml:space="preserve">autistic </w:t>
      </w:r>
      <w:r w:rsidRPr="00346568">
        <w:t xml:space="preserve">population </w:t>
      </w:r>
      <w:r>
        <w:t>aged 18+</w:t>
      </w:r>
      <w:r w:rsidRPr="00346568">
        <w:t xml:space="preserve"> in Essex is </w:t>
      </w:r>
      <w:r>
        <w:t>c.</w:t>
      </w:r>
      <w:r w:rsidRPr="00346568">
        <w:t>1</w:t>
      </w:r>
      <w:r>
        <w:t>3</w:t>
      </w:r>
      <w:r w:rsidRPr="00346568">
        <w:t>,</w:t>
      </w:r>
      <w:r>
        <w:t>3</w:t>
      </w:r>
      <w:r w:rsidRPr="00346568">
        <w:t>00.</w:t>
      </w:r>
    </w:p>
    <w:p w14:paraId="64988B76" w14:textId="77777777" w:rsidR="00BF0055" w:rsidRDefault="00BF0055" w:rsidP="00BF0055">
      <w:pPr>
        <w:pStyle w:val="Numberedpara1202"/>
      </w:pPr>
      <w:r w:rsidRPr="00346568">
        <w:t xml:space="preserve">Based on the 2021 Census, 48% of the 18+ population in Essex is male, and 52% is female. </w:t>
      </w:r>
      <w:r>
        <w:t>A</w:t>
      </w:r>
      <w:r w:rsidRPr="00706EB9">
        <w:t>pplying the commonly accepted male-to-female autism diagnosis ratio of 4:1, it is estimated that approximately</w:t>
      </w:r>
      <w:r>
        <w:t xml:space="preserve"> </w:t>
      </w:r>
      <w:r w:rsidRPr="00706EB9">
        <w:t xml:space="preserve">9,840 of these individuals are men and </w:t>
      </w:r>
      <w:r>
        <w:t xml:space="preserve">approximately </w:t>
      </w:r>
      <w:r w:rsidRPr="00706EB9">
        <w:t xml:space="preserve">2,460 are women. </w:t>
      </w:r>
    </w:p>
    <w:p w14:paraId="5F51A914" w14:textId="05C9361D" w:rsidR="00BF0055" w:rsidRDefault="00BF0055" w:rsidP="00BF0055">
      <w:pPr>
        <w:pStyle w:val="Numberedpara1202"/>
      </w:pPr>
      <w:r>
        <w:t>The population of autistic people is estimated to rise in line with the average growth in the adult population; that is</w:t>
      </w:r>
      <w:r w:rsidRPr="00C732EA">
        <w:t xml:space="preserve"> 2</w:t>
      </w:r>
      <w:r>
        <w:t>.6</w:t>
      </w:r>
      <w:r w:rsidRPr="00C732EA">
        <w:t xml:space="preserve">% </w:t>
      </w:r>
      <w:r>
        <w:t xml:space="preserve">average </w:t>
      </w:r>
      <w:r w:rsidRPr="00C732EA">
        <w:t>annual growth rate</w:t>
      </w:r>
      <w:r>
        <w:t xml:space="preserve"> (SNPP 2018)</w:t>
      </w:r>
      <w:r w:rsidRPr="00C732EA">
        <w:t xml:space="preserve">, a linear projection method has been applied to estimate the future population </w:t>
      </w:r>
      <w:r>
        <w:t>to 2039</w:t>
      </w:r>
      <w:r w:rsidRPr="00C732EA">
        <w:t>.</w:t>
      </w:r>
    </w:p>
    <w:p w14:paraId="213BA484" w14:textId="377AF110" w:rsidR="00B11C98" w:rsidRDefault="00B11C98" w:rsidP="00B11C98">
      <w:pPr>
        <w:pStyle w:val="Caption"/>
      </w:pPr>
      <w:r>
        <w:t xml:space="preserve">Table </w:t>
      </w:r>
      <w:fldSimple w:instr=" SEQ Table \* ARABIC ">
        <w:r w:rsidR="00971C60">
          <w:rPr>
            <w:noProof/>
          </w:rPr>
          <w:t>37</w:t>
        </w:r>
      </w:fldSimple>
      <w:r>
        <w:t xml:space="preserve">. </w:t>
      </w:r>
      <w:r w:rsidRPr="00F864CE">
        <w:t>Population projection of people aged 18+ in Essex</w:t>
      </w:r>
    </w:p>
    <w:tbl>
      <w:tblPr>
        <w:tblStyle w:val="GridTable5Dark-Accent4"/>
        <w:tblW w:w="5000" w:type="pct"/>
        <w:tblLook w:val="04A0" w:firstRow="1" w:lastRow="0" w:firstColumn="1" w:lastColumn="0" w:noHBand="0" w:noVBand="1"/>
      </w:tblPr>
      <w:tblGrid>
        <w:gridCol w:w="1804"/>
        <w:gridCol w:w="1803"/>
        <w:gridCol w:w="1803"/>
        <w:gridCol w:w="1803"/>
        <w:gridCol w:w="1803"/>
      </w:tblGrid>
      <w:tr w:rsidR="00BF0055" w:rsidRPr="00431F3D" w14:paraId="39B532D1" w14:textId="77777777" w:rsidTr="00F868B5">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00" w:type="pct"/>
            <w:shd w:val="clear" w:color="auto" w:fill="FBCAD0"/>
            <w:hideMark/>
          </w:tcPr>
          <w:p w14:paraId="5AD0599A" w14:textId="77777777" w:rsidR="00BF0055" w:rsidRPr="00431F3D" w:rsidRDefault="00BF0055" w:rsidP="00DC05B9">
            <w:pPr>
              <w:rPr>
                <w:rFonts w:eastAsia="Times New Roman" w:cs="Segoe UI"/>
                <w:color w:val="000000" w:themeColor="text1"/>
              </w:rPr>
            </w:pPr>
            <w:r w:rsidRPr="00431F3D">
              <w:rPr>
                <w:rFonts w:eastAsia="Times New Roman" w:cs="Segoe UI"/>
                <w:color w:val="000000" w:themeColor="text1"/>
              </w:rPr>
              <w:t>2021</w:t>
            </w:r>
          </w:p>
        </w:tc>
        <w:tc>
          <w:tcPr>
            <w:tcW w:w="1000" w:type="pct"/>
            <w:shd w:val="clear" w:color="auto" w:fill="FBCAD0"/>
            <w:hideMark/>
          </w:tcPr>
          <w:p w14:paraId="060A5406" w14:textId="77777777" w:rsidR="00BF0055" w:rsidRPr="00431F3D" w:rsidRDefault="00BF0055"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431F3D">
              <w:rPr>
                <w:rFonts w:eastAsia="Times New Roman" w:cs="Segoe UI"/>
                <w:color w:val="000000" w:themeColor="text1"/>
              </w:rPr>
              <w:t>2024</w:t>
            </w:r>
          </w:p>
        </w:tc>
        <w:tc>
          <w:tcPr>
            <w:tcW w:w="1000" w:type="pct"/>
            <w:shd w:val="clear" w:color="auto" w:fill="FBCAD0"/>
            <w:noWrap/>
            <w:hideMark/>
          </w:tcPr>
          <w:p w14:paraId="55460CF2" w14:textId="77777777" w:rsidR="00BF0055" w:rsidRPr="00431F3D" w:rsidRDefault="00BF0055"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431F3D">
              <w:rPr>
                <w:rFonts w:eastAsia="Times New Roman" w:cs="Segoe UI"/>
                <w:color w:val="000000" w:themeColor="text1"/>
              </w:rPr>
              <w:t>2029</w:t>
            </w:r>
          </w:p>
        </w:tc>
        <w:tc>
          <w:tcPr>
            <w:tcW w:w="1000" w:type="pct"/>
            <w:shd w:val="clear" w:color="auto" w:fill="FBCAD0"/>
            <w:noWrap/>
            <w:hideMark/>
          </w:tcPr>
          <w:p w14:paraId="7B6B848A" w14:textId="77777777" w:rsidR="00BF0055" w:rsidRPr="00431F3D" w:rsidRDefault="00BF0055"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431F3D">
              <w:rPr>
                <w:rFonts w:eastAsia="Times New Roman" w:cs="Segoe UI"/>
                <w:color w:val="000000" w:themeColor="text1"/>
              </w:rPr>
              <w:t>2034</w:t>
            </w:r>
          </w:p>
        </w:tc>
        <w:tc>
          <w:tcPr>
            <w:tcW w:w="1000" w:type="pct"/>
            <w:shd w:val="clear" w:color="auto" w:fill="FBCAD0"/>
            <w:noWrap/>
            <w:hideMark/>
          </w:tcPr>
          <w:p w14:paraId="66C8A029" w14:textId="77777777" w:rsidR="00BF0055" w:rsidRPr="00431F3D" w:rsidRDefault="00BF0055"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431F3D">
              <w:rPr>
                <w:rFonts w:eastAsia="Times New Roman" w:cs="Segoe UI"/>
                <w:color w:val="000000" w:themeColor="text1"/>
              </w:rPr>
              <w:t>2039</w:t>
            </w:r>
          </w:p>
        </w:tc>
      </w:tr>
      <w:tr w:rsidR="00BF0055" w:rsidRPr="00431F3D" w14:paraId="1C2D4234"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000" w:type="pct"/>
            <w:noWrap/>
            <w:vAlign w:val="bottom"/>
            <w:hideMark/>
          </w:tcPr>
          <w:p w14:paraId="776B414E" w14:textId="77777777" w:rsidR="00BF0055" w:rsidRPr="00764793" w:rsidRDefault="00BF0055" w:rsidP="00DC05B9">
            <w:pPr>
              <w:jc w:val="right"/>
              <w:rPr>
                <w:rFonts w:eastAsia="Times New Roman" w:cs="Segoe UI"/>
                <w:b w:val="0"/>
                <w:color w:val="000000" w:themeColor="text1"/>
              </w:rPr>
            </w:pPr>
            <w:r w:rsidRPr="00764793">
              <w:rPr>
                <w:rFonts w:cs="Segoe UI"/>
                <w:b w:val="0"/>
                <w:color w:val="000000"/>
              </w:rPr>
              <w:t xml:space="preserve">            1,190,238 </w:t>
            </w:r>
          </w:p>
        </w:tc>
        <w:tc>
          <w:tcPr>
            <w:tcW w:w="1000" w:type="pct"/>
            <w:noWrap/>
            <w:vAlign w:val="bottom"/>
            <w:hideMark/>
          </w:tcPr>
          <w:p w14:paraId="68B5552E" w14:textId="77777777" w:rsidR="00BF0055" w:rsidRPr="00764793" w:rsidRDefault="00BF0055"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64793">
              <w:rPr>
                <w:rFonts w:cs="Segoe UI"/>
                <w:color w:val="000000"/>
              </w:rPr>
              <w:t xml:space="preserve">           1,212,212 </w:t>
            </w:r>
          </w:p>
        </w:tc>
        <w:tc>
          <w:tcPr>
            <w:tcW w:w="1000" w:type="pct"/>
            <w:noWrap/>
            <w:vAlign w:val="bottom"/>
            <w:hideMark/>
          </w:tcPr>
          <w:p w14:paraId="0F91ABB1" w14:textId="77777777" w:rsidR="00BF0055" w:rsidRPr="00764793" w:rsidRDefault="00BF0055"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64793">
              <w:rPr>
                <w:rFonts w:cs="Segoe UI"/>
                <w:color w:val="000000"/>
              </w:rPr>
              <w:t xml:space="preserve">           1,251,292 </w:t>
            </w:r>
          </w:p>
        </w:tc>
        <w:tc>
          <w:tcPr>
            <w:tcW w:w="1000" w:type="pct"/>
            <w:noWrap/>
            <w:vAlign w:val="bottom"/>
            <w:hideMark/>
          </w:tcPr>
          <w:p w14:paraId="627460F1" w14:textId="77777777" w:rsidR="00BF0055" w:rsidRPr="00764793" w:rsidRDefault="00BF0055"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64793">
              <w:rPr>
                <w:rFonts w:cs="Segoe UI"/>
                <w:color w:val="000000"/>
              </w:rPr>
              <w:t xml:space="preserve">           1,290,428 </w:t>
            </w:r>
          </w:p>
        </w:tc>
        <w:tc>
          <w:tcPr>
            <w:tcW w:w="1000" w:type="pct"/>
            <w:noWrap/>
            <w:vAlign w:val="bottom"/>
            <w:hideMark/>
          </w:tcPr>
          <w:p w14:paraId="25B7EDDF" w14:textId="77777777" w:rsidR="00BF0055" w:rsidRPr="00764793" w:rsidRDefault="00BF0055"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64793">
              <w:rPr>
                <w:rFonts w:cs="Segoe UI"/>
                <w:color w:val="000000"/>
              </w:rPr>
              <w:t xml:space="preserve">           1,320,545 </w:t>
            </w:r>
          </w:p>
        </w:tc>
      </w:tr>
    </w:tbl>
    <w:p w14:paraId="0F519597" w14:textId="77777777" w:rsidR="00BF0055" w:rsidRDefault="00BF0055" w:rsidP="00BF0055">
      <w:pPr>
        <w:pStyle w:val="Tablesourcenote"/>
      </w:pPr>
      <w:r>
        <w:t>Source: ONS 2021 and sub national population projections</w:t>
      </w:r>
    </w:p>
    <w:p w14:paraId="47E48D62" w14:textId="77777777" w:rsidR="00BF0055" w:rsidRDefault="00BF0055" w:rsidP="00BF0055">
      <w:pPr>
        <w:pStyle w:val="Tablesourcenote"/>
      </w:pPr>
    </w:p>
    <w:p w14:paraId="2610C60A" w14:textId="3087A77F" w:rsidR="00BF0055" w:rsidRDefault="00BF0055" w:rsidP="00BF0055">
      <w:pPr>
        <w:pStyle w:val="Numberedpara1202"/>
      </w:pPr>
      <w:r>
        <w:t xml:space="preserve">The figure below shows the population projection of people aged 18+ who are autistic in Essex. The number of autistic people is estimated to increase 39% to c.18,600 by 2039. </w:t>
      </w:r>
    </w:p>
    <w:p w14:paraId="42E5C6D8" w14:textId="517097DD" w:rsidR="00F6416B" w:rsidRDefault="00F6416B" w:rsidP="00F6416B">
      <w:pPr>
        <w:pStyle w:val="Caption"/>
        <w:ind w:firstLine="720"/>
      </w:pPr>
      <w:r>
        <w:lastRenderedPageBreak/>
        <w:t xml:space="preserve">Figure </w:t>
      </w:r>
      <w:fldSimple w:instr=" SEQ Figure \* ARABIC ">
        <w:r w:rsidR="00971C60">
          <w:rPr>
            <w:noProof/>
          </w:rPr>
          <w:t>6</w:t>
        </w:r>
      </w:fldSimple>
      <w:r>
        <w:t xml:space="preserve">. </w:t>
      </w:r>
      <w:r w:rsidRPr="006B1BD6">
        <w:t>The projected population of autistic people aged 18+ in Essex to 2039</w:t>
      </w:r>
      <w:r>
        <w:tab/>
      </w:r>
    </w:p>
    <w:p w14:paraId="602522AB" w14:textId="77777777" w:rsidR="00BF0055" w:rsidRDefault="00BF0055" w:rsidP="00BF0055">
      <w:pPr>
        <w:pStyle w:val="Numberedpara1202"/>
        <w:numPr>
          <w:ilvl w:val="0"/>
          <w:numId w:val="0"/>
        </w:numPr>
        <w:ind w:left="720"/>
      </w:pPr>
      <w:r>
        <w:rPr>
          <w:noProof/>
          <w14:ligatures w14:val="standardContextual"/>
        </w:rPr>
        <w:drawing>
          <wp:inline distT="0" distB="0" distL="0" distR="0" wp14:anchorId="673BC5A8" wp14:editId="7633173A">
            <wp:extent cx="5204460" cy="2034540"/>
            <wp:effectExtent l="0" t="0" r="15240" b="3810"/>
            <wp:docPr id="1672895296" name="Chart 1">
              <a:extLst xmlns:a="http://schemas.openxmlformats.org/drawingml/2006/main">
                <a:ext uri="{FF2B5EF4-FFF2-40B4-BE49-F238E27FC236}">
                  <a16:creationId xmlns:a16="http://schemas.microsoft.com/office/drawing/2014/main" id="{4BF15EF4-8E92-474B-1786-ED3E1DF626C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59DB599D" w14:textId="77777777" w:rsidR="00BF0055" w:rsidRDefault="00BF0055" w:rsidP="00BF0055">
      <w:pPr>
        <w:pStyle w:val="Tablesourcenote"/>
        <w:ind w:firstLine="720"/>
      </w:pPr>
      <w:r>
        <w:t>Source: Autism prevalence UK, ONS 2021, SNPP 2018</w:t>
      </w:r>
    </w:p>
    <w:p w14:paraId="4F09C589" w14:textId="77777777" w:rsidR="00BF0055" w:rsidRDefault="00BF0055" w:rsidP="00BF0055">
      <w:pPr>
        <w:pStyle w:val="Numberedpara1202"/>
      </w:pPr>
      <w:r w:rsidRPr="004A20FD">
        <w:t>This projection is based on a</w:t>
      </w:r>
      <w:r>
        <w:t>n assumed</w:t>
      </w:r>
      <w:r w:rsidRPr="004A20FD">
        <w:t xml:space="preserve"> </w:t>
      </w:r>
      <w:r>
        <w:t xml:space="preserve">average </w:t>
      </w:r>
      <w:r w:rsidRPr="004A20FD">
        <w:t xml:space="preserve">annual increase of </w:t>
      </w:r>
      <w:r>
        <w:t>2.6</w:t>
      </w:r>
      <w:r w:rsidRPr="004A20FD">
        <w:t>% of the 2024 population</w:t>
      </w:r>
      <w:r>
        <w:t xml:space="preserve">. </w:t>
      </w:r>
      <w:r w:rsidRPr="00BD7759">
        <w:t>This approach assumes that the prevalence of autis</w:t>
      </w:r>
      <w:r>
        <w:t>m</w:t>
      </w:r>
      <w:r w:rsidRPr="00BD7759">
        <w:t xml:space="preserve"> remains constant over time and reflects the broader demographic trends in population growth.</w:t>
      </w:r>
    </w:p>
    <w:p w14:paraId="44EBE905" w14:textId="77777777" w:rsidR="00BF0055" w:rsidRDefault="00BF0055" w:rsidP="00BF0055">
      <w:pPr>
        <w:pStyle w:val="Numberedpara1202"/>
        <w:numPr>
          <w:ilvl w:val="0"/>
          <w:numId w:val="0"/>
        </w:numPr>
      </w:pPr>
    </w:p>
    <w:p w14:paraId="29572CE6" w14:textId="77777777" w:rsidR="00BF0055" w:rsidRPr="00BF0055" w:rsidRDefault="00BF0055" w:rsidP="00BF0055">
      <w:pPr>
        <w:keepNext/>
        <w:keepLines/>
        <w:spacing w:before="40"/>
        <w:outlineLvl w:val="1"/>
        <w:rPr>
          <w:rFonts w:ascii="Segoe UI" w:eastAsiaTheme="majorEastAsia" w:hAnsi="Segoe UI" w:cstheme="majorBidi"/>
          <w:color w:val="0F4761" w:themeColor="accent1" w:themeShade="BF"/>
          <w:sz w:val="26"/>
          <w:szCs w:val="26"/>
        </w:rPr>
      </w:pPr>
      <w:bookmarkStart w:id="83" w:name="_Toc196734386"/>
      <w:bookmarkStart w:id="84" w:name="_Toc204005960"/>
      <w:r w:rsidRPr="00BF0055">
        <w:rPr>
          <w:rFonts w:ascii="Segoe UI" w:eastAsiaTheme="majorEastAsia" w:hAnsi="Segoe UI" w:cstheme="majorBidi"/>
          <w:color w:val="0F4761" w:themeColor="accent1" w:themeShade="BF"/>
          <w:sz w:val="26"/>
          <w:szCs w:val="26"/>
        </w:rPr>
        <w:t>Use of housing support and other support services</w:t>
      </w:r>
      <w:bookmarkEnd w:id="83"/>
      <w:bookmarkEnd w:id="84"/>
    </w:p>
    <w:p w14:paraId="2D14A35D" w14:textId="38075DE6" w:rsidR="00BF0055" w:rsidRDefault="00BF0055" w:rsidP="00BF0055">
      <w:pPr>
        <w:pStyle w:val="Numberedpara1202"/>
      </w:pPr>
      <w:r w:rsidRPr="0063029F">
        <w:t xml:space="preserve">The Autism Navigation Service supports adults without a learning disability to seek an assessment of autism and provides support pre/mid/post diagnosis. </w:t>
      </w:r>
      <w:r>
        <w:t xml:space="preserve">People receive </w:t>
      </w:r>
      <w:r w:rsidRPr="0063029F">
        <w:t xml:space="preserve">housing-related support </w:t>
      </w:r>
      <w:r w:rsidR="00CC7E16" w:rsidRPr="0063029F">
        <w:t>such as</w:t>
      </w:r>
      <w:r w:rsidRPr="0063029F">
        <w:t xml:space="preserve"> liaising with landlords to resolve issues, support to register on the housing list, disputes with neighbours (generally noise), unlawful eviction, breakdown of family relationships resulting in homelessness.</w:t>
      </w:r>
    </w:p>
    <w:p w14:paraId="1062435B" w14:textId="10461775" w:rsidR="00BF0055" w:rsidRDefault="00BF0055" w:rsidP="00BF0055">
      <w:pPr>
        <w:pStyle w:val="Numberedpara1202"/>
      </w:pPr>
      <w:r>
        <w:t>Data from SUMMIT, an A</w:t>
      </w:r>
      <w:r w:rsidRPr="00C32CC4">
        <w:t>utism Navigation Suppor</w:t>
      </w:r>
      <w:r>
        <w:t xml:space="preserve">t Service in Essex indicated that </w:t>
      </w:r>
      <w:r w:rsidRPr="009D2323">
        <w:t>between 1st December 2023 and 31st August 2024</w:t>
      </w:r>
      <w:r>
        <w:t xml:space="preserve"> there were 31 autistic people receiving housing support from the service </w:t>
      </w:r>
      <w:r w:rsidRPr="00CB7F52">
        <w:t>such as</w:t>
      </w:r>
      <w:r>
        <w:t>,</w:t>
      </w:r>
      <w:r w:rsidRPr="00CB7F52">
        <w:t xml:space="preserve"> liaising with landlords to resolve issues, support to register on the housing list, disputes with neighbours (generally noise), unlawful eviction, breakdown of family relationships resulting in homelessness </w:t>
      </w:r>
      <w:r>
        <w:t xml:space="preserve">(this is separate to the accommodation-based housing related support service commissioned by </w:t>
      </w:r>
      <w:r w:rsidR="000717DD">
        <w:t>Essex County Council</w:t>
      </w:r>
      <w:r>
        <w:t xml:space="preserve"> adult social care for people with learning disability).</w:t>
      </w:r>
    </w:p>
    <w:p w14:paraId="44A674D3" w14:textId="77777777" w:rsidR="00BF0055" w:rsidRPr="0063029F" w:rsidRDefault="00BF0055" w:rsidP="00BF0055">
      <w:pPr>
        <w:pStyle w:val="Numberedpara1202"/>
      </w:pPr>
      <w:r>
        <w:t>The evidence from SUMMIT is that the r</w:t>
      </w:r>
      <w:r w:rsidRPr="0063029F">
        <w:t xml:space="preserve">equests for housing-related support are increasing. </w:t>
      </w:r>
    </w:p>
    <w:p w14:paraId="40DCAB67" w14:textId="5469B00C" w:rsidR="00BF0055" w:rsidRDefault="00BF0055" w:rsidP="00BF0055">
      <w:pPr>
        <w:pStyle w:val="Numberedpara1202"/>
      </w:pPr>
      <w:r>
        <w:t>Essex Local Linked Support (LLS) provides a range of services that s</w:t>
      </w:r>
      <w:r w:rsidRPr="00F02F04">
        <w:t>upport</w:t>
      </w:r>
      <w:r>
        <w:t xml:space="preserve"> </w:t>
      </w:r>
      <w:r w:rsidRPr="00F02F04">
        <w:t>autistic adults, adults with learning disabilities</w:t>
      </w:r>
      <w:r>
        <w:t xml:space="preserve"> </w:t>
      </w:r>
      <w:r w:rsidR="00C66D82">
        <w:t>who</w:t>
      </w:r>
      <w:r>
        <w:t xml:space="preserve"> are not receiving funded care or supported through Adult Social Care</w:t>
      </w:r>
      <w:r w:rsidR="009529D4">
        <w:t>,</w:t>
      </w:r>
      <w:r w:rsidRPr="00F02F04">
        <w:t xml:space="preserve"> and their </w:t>
      </w:r>
      <w:proofErr w:type="spellStart"/>
      <w:r w:rsidRPr="00F02F04">
        <w:t>carers</w:t>
      </w:r>
      <w:proofErr w:type="spellEnd"/>
      <w:r>
        <w:t>. In 2023/24 LLS recorded a total of 26 referrals for housing-related support, it was the most accessed service of those services provided.</w:t>
      </w:r>
    </w:p>
    <w:p w14:paraId="6CA865B5" w14:textId="5F317991" w:rsidR="00BF0055" w:rsidRDefault="00BF0055" w:rsidP="00BF0055">
      <w:pPr>
        <w:pStyle w:val="Numberedpara1202"/>
      </w:pPr>
      <w:r>
        <w:t xml:space="preserve">The data from LLS for April 2021 to March 2024 shows an increase in referral activity for housing-related support. </w:t>
      </w:r>
      <w:r w:rsidRPr="009E7F9E">
        <w:t xml:space="preserve">The main requests that LLS get relate to </w:t>
      </w:r>
      <w:r>
        <w:t>occupational therapy</w:t>
      </w:r>
      <w:r w:rsidRPr="009E7F9E">
        <w:t xml:space="preserve"> </w:t>
      </w:r>
      <w:r>
        <w:t>h</w:t>
      </w:r>
      <w:r w:rsidRPr="009E7F9E">
        <w:t xml:space="preserve">ousing </w:t>
      </w:r>
      <w:r>
        <w:t>n</w:t>
      </w:r>
      <w:r w:rsidRPr="009E7F9E">
        <w:t xml:space="preserve">eeds reports which highlight the person's sensory processing issues. </w:t>
      </w:r>
      <w:r>
        <w:lastRenderedPageBreak/>
        <w:t>This indicates that there is potentially a demand for support services that enable people to remain living in mainstream housing with support.</w:t>
      </w:r>
    </w:p>
    <w:p w14:paraId="055D5A30" w14:textId="7538CB0A" w:rsidR="00F6416B" w:rsidRDefault="00F6416B" w:rsidP="00F6416B">
      <w:pPr>
        <w:pStyle w:val="Caption"/>
        <w:jc w:val="center"/>
      </w:pPr>
      <w:r>
        <w:t xml:space="preserve">          Figure </w:t>
      </w:r>
      <w:fldSimple w:instr=" SEQ Figure \* ARABIC ">
        <w:r w:rsidR="00971C60">
          <w:rPr>
            <w:noProof/>
          </w:rPr>
          <w:t>7</w:t>
        </w:r>
      </w:fldSimple>
      <w:r>
        <w:t xml:space="preserve">. </w:t>
      </w:r>
      <w:r w:rsidRPr="00BF0B3B">
        <w:t>Number of referrals for housing-related support from 2021/22 to 2023/24</w:t>
      </w:r>
    </w:p>
    <w:p w14:paraId="68EB1269" w14:textId="4247A1D8" w:rsidR="00BF0055" w:rsidRDefault="00BF0055" w:rsidP="00BF0055">
      <w:pPr>
        <w:pStyle w:val="Numberedpara1202"/>
        <w:numPr>
          <w:ilvl w:val="0"/>
          <w:numId w:val="0"/>
        </w:numPr>
        <w:ind w:left="720"/>
        <w:jc w:val="center"/>
      </w:pPr>
      <w:r>
        <w:rPr>
          <w:noProof/>
          <w14:ligatures w14:val="standardContextual"/>
        </w:rPr>
        <w:drawing>
          <wp:inline distT="0" distB="0" distL="0" distR="0" wp14:anchorId="47FBC3C4" wp14:editId="66718526">
            <wp:extent cx="5151120" cy="1661160"/>
            <wp:effectExtent l="0" t="0" r="11430" b="15240"/>
            <wp:docPr id="673680907" name="Chart 1">
              <a:extLst xmlns:a="http://schemas.openxmlformats.org/drawingml/2006/main">
                <a:ext uri="{FF2B5EF4-FFF2-40B4-BE49-F238E27FC236}">
                  <a16:creationId xmlns:a16="http://schemas.microsoft.com/office/drawing/2014/main" id="{8AF149AA-7BEE-C4F9-B73D-188935B66F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1D2E2DFF" w14:textId="77777777" w:rsidR="00BF0055" w:rsidRDefault="00BF0055" w:rsidP="00BF0055">
      <w:pPr>
        <w:pStyle w:val="Numberedpara1202"/>
        <w:numPr>
          <w:ilvl w:val="0"/>
          <w:numId w:val="0"/>
        </w:numPr>
        <w:spacing w:before="0"/>
        <w:ind w:left="720"/>
        <w:rPr>
          <w:sz w:val="18"/>
          <w:szCs w:val="18"/>
        </w:rPr>
      </w:pPr>
      <w:r w:rsidRPr="00B46E99">
        <w:rPr>
          <w:sz w:val="18"/>
          <w:szCs w:val="18"/>
        </w:rPr>
        <w:t xml:space="preserve">Source: </w:t>
      </w:r>
      <w:r>
        <w:rPr>
          <w:sz w:val="18"/>
          <w:szCs w:val="18"/>
        </w:rPr>
        <w:t>LLS (2024)</w:t>
      </w:r>
    </w:p>
    <w:p w14:paraId="0FA7600A" w14:textId="77777777" w:rsidR="00BF0055" w:rsidRDefault="00BF0055" w:rsidP="00BF0055">
      <w:pPr>
        <w:pStyle w:val="Numberedpara1202"/>
        <w:numPr>
          <w:ilvl w:val="0"/>
          <w:numId w:val="0"/>
        </w:numPr>
        <w:ind w:left="720" w:hanging="720"/>
      </w:pPr>
    </w:p>
    <w:p w14:paraId="231C0F4A" w14:textId="77777777" w:rsidR="00BF0055" w:rsidRPr="00BF0055" w:rsidRDefault="00BF0055" w:rsidP="00BF0055">
      <w:pPr>
        <w:keepNext/>
        <w:keepLines/>
        <w:spacing w:before="40"/>
        <w:outlineLvl w:val="1"/>
        <w:rPr>
          <w:rFonts w:ascii="Segoe UI" w:eastAsiaTheme="majorEastAsia" w:hAnsi="Segoe UI" w:cstheme="majorBidi"/>
          <w:color w:val="0F4761" w:themeColor="accent1" w:themeShade="BF"/>
          <w:sz w:val="26"/>
          <w:szCs w:val="26"/>
        </w:rPr>
      </w:pPr>
      <w:bookmarkStart w:id="85" w:name="_Toc196734387"/>
      <w:bookmarkStart w:id="86" w:name="_Toc204005961"/>
      <w:r w:rsidRPr="00BF0055">
        <w:rPr>
          <w:rFonts w:ascii="Segoe UI" w:eastAsiaTheme="majorEastAsia" w:hAnsi="Segoe UI" w:cstheme="majorBidi"/>
          <w:color w:val="0F4761" w:themeColor="accent1" w:themeShade="BF"/>
          <w:sz w:val="26"/>
          <w:szCs w:val="26"/>
        </w:rPr>
        <w:t>Estimated need for housing and specialist/supported accommodation for autistic people</w:t>
      </w:r>
      <w:r w:rsidRPr="00BF0055" w:rsidDel="009632AD">
        <w:rPr>
          <w:rFonts w:ascii="Segoe UI" w:eastAsiaTheme="majorEastAsia" w:hAnsi="Segoe UI" w:cstheme="majorBidi"/>
          <w:color w:val="0F4761" w:themeColor="accent1" w:themeShade="BF"/>
          <w:sz w:val="26"/>
          <w:szCs w:val="26"/>
        </w:rPr>
        <w:t xml:space="preserve"> by </w:t>
      </w:r>
      <w:r w:rsidRPr="00BF0055">
        <w:rPr>
          <w:rFonts w:ascii="Segoe UI" w:eastAsiaTheme="majorEastAsia" w:hAnsi="Segoe UI" w:cstheme="majorBidi"/>
          <w:color w:val="0F4761" w:themeColor="accent1" w:themeShade="BF"/>
          <w:sz w:val="26"/>
          <w:szCs w:val="26"/>
        </w:rPr>
        <w:t>2039</w:t>
      </w:r>
      <w:bookmarkEnd w:id="85"/>
      <w:bookmarkEnd w:id="86"/>
    </w:p>
    <w:p w14:paraId="06835171" w14:textId="73AC3013" w:rsidR="00BF0055" w:rsidRDefault="00BF0055" w:rsidP="00BF0055">
      <w:pPr>
        <w:pStyle w:val="Numberedpara1202"/>
      </w:pPr>
      <w:r>
        <w:t xml:space="preserve">This section focuses on the estimated need for housing and specialist/supported accommodation for autistic people. It should be noted that </w:t>
      </w:r>
      <w:r w:rsidRPr="007C1459">
        <w:t xml:space="preserve">it is likely that </w:t>
      </w:r>
      <w:proofErr w:type="gramStart"/>
      <w:r w:rsidRPr="007C1459">
        <w:t>a majority of</w:t>
      </w:r>
      <w:proofErr w:type="gramEnd"/>
      <w:r w:rsidRPr="007C1459">
        <w:t xml:space="preserve"> the estimated population of </w:t>
      </w:r>
      <w:r>
        <w:t>autistic people in Essex are unlikely to</w:t>
      </w:r>
      <w:r w:rsidR="002820A2">
        <w:t xml:space="preserve"> draw on </w:t>
      </w:r>
      <w:r w:rsidR="001956EE">
        <w:t xml:space="preserve">adult social care </w:t>
      </w:r>
      <w:proofErr w:type="gramStart"/>
      <w:r w:rsidR="001956EE">
        <w:t xml:space="preserve">support </w:t>
      </w:r>
      <w:r>
        <w:t xml:space="preserve"> from</w:t>
      </w:r>
      <w:proofErr w:type="gramEnd"/>
      <w:r>
        <w:t xml:space="preserve"> </w:t>
      </w:r>
      <w:r w:rsidR="000717DD">
        <w:t>Essex County Council</w:t>
      </w:r>
      <w:r>
        <w:t>.</w:t>
      </w:r>
    </w:p>
    <w:p w14:paraId="76D8216E" w14:textId="77777777" w:rsidR="00BF0055" w:rsidRDefault="00BF0055" w:rsidP="00BF0055">
      <w:pPr>
        <w:pStyle w:val="Numberedpara1202"/>
      </w:pPr>
      <w:bookmarkStart w:id="87" w:name="_Ref189814415"/>
      <w:r>
        <w:t>Evidence from local commissioners and the Essex All Age Autism Strategy</w:t>
      </w:r>
      <w:r>
        <w:rPr>
          <w:rStyle w:val="FootnoteReference"/>
        </w:rPr>
        <w:footnoteReference w:id="18"/>
      </w:r>
      <w:r>
        <w:t xml:space="preserve"> suggests the following</w:t>
      </w:r>
      <w:bookmarkEnd w:id="87"/>
      <w:r>
        <w:t>:</w:t>
      </w:r>
    </w:p>
    <w:p w14:paraId="5C8780CE" w14:textId="1686A2F8" w:rsidR="00BF0055" w:rsidRDefault="00BF0055" w:rsidP="00BF0055">
      <w:pPr>
        <w:pStyle w:val="bulletptsecondlineplus"/>
      </w:pPr>
      <w:r>
        <w:t>There is limited evidence available about the housing needs of autistic people who are not eligible for local authority Adult Social Care</w:t>
      </w:r>
    </w:p>
    <w:p w14:paraId="44A5492E" w14:textId="58BE924B" w:rsidR="00BF0055" w:rsidRDefault="00BF0055" w:rsidP="00BF0055">
      <w:pPr>
        <w:pStyle w:val="bulletptsecondlineplus"/>
      </w:pPr>
      <w:r>
        <w:t>Evidence from Essex LLS indicates that many autistic adults are</w:t>
      </w:r>
      <w:r w:rsidRPr="009E7F9E">
        <w:t xml:space="preserve"> cared for by their ageing parents who are then unprepared for looking after themselves once their parents are no longer able to support them</w:t>
      </w:r>
    </w:p>
    <w:p w14:paraId="556544D0" w14:textId="3557662D" w:rsidR="00BF0055" w:rsidRDefault="00BF0055" w:rsidP="00BF0055">
      <w:pPr>
        <w:pStyle w:val="bulletptsecondlineplus"/>
      </w:pPr>
      <w:r>
        <w:t xml:space="preserve">There is evidence that people in this </w:t>
      </w:r>
      <w:r w:rsidR="00D02BCE">
        <w:t>population group</w:t>
      </w:r>
      <w:r>
        <w:t xml:space="preserve"> may need support to access mainstream general needs housing in the social housing sector, e.g. support to be able to use choice-based lettings system</w:t>
      </w:r>
      <w:r w:rsidR="00445395">
        <w:t>s</w:t>
      </w:r>
    </w:p>
    <w:p w14:paraId="290DC192" w14:textId="09EE8756" w:rsidR="00BF0055" w:rsidRPr="00A26073" w:rsidRDefault="00BF0055" w:rsidP="00BF0055">
      <w:pPr>
        <w:pStyle w:val="bulletptsecondlineplus"/>
      </w:pPr>
      <w:r>
        <w:t xml:space="preserve">There is an awareness that some people may need support to maintain a tenancy and to prevent their needs from escalating towards eligibility for Adult Social Care services </w:t>
      </w:r>
    </w:p>
    <w:p w14:paraId="236EDBBF" w14:textId="6E2C090E" w:rsidR="00BF0055" w:rsidRDefault="00BF0055" w:rsidP="00BF0055">
      <w:pPr>
        <w:pStyle w:val="Numberedpara1202"/>
      </w:pPr>
      <w:r>
        <w:t>T</w:t>
      </w:r>
      <w:r w:rsidRPr="00DC4A68">
        <w:t>he Essex All Age Autism Strategy</w:t>
      </w:r>
      <w:r>
        <w:t xml:space="preserve"> identified the following housing related objectives, (however it should be noted that this strategy expires in </w:t>
      </w:r>
      <w:r w:rsidR="004647CC">
        <w:t>2025,</w:t>
      </w:r>
      <w:r>
        <w:t xml:space="preserve"> and it is not yet confirmed whether housing objectives will be part of the next iteration):</w:t>
      </w:r>
    </w:p>
    <w:p w14:paraId="6EF1018E" w14:textId="4DD320A7" w:rsidR="00BF0055" w:rsidRDefault="00BF0055" w:rsidP="000E5D2E">
      <w:pPr>
        <w:pStyle w:val="Numberedpara1202"/>
        <w:numPr>
          <w:ilvl w:val="0"/>
          <w:numId w:val="21"/>
        </w:numPr>
        <w:spacing w:line="257" w:lineRule="auto"/>
        <w:ind w:left="1077" w:hanging="357"/>
      </w:pPr>
      <w:r>
        <w:t>A range of suitable housing options are required</w:t>
      </w:r>
    </w:p>
    <w:p w14:paraId="67AD78B6" w14:textId="379876EB" w:rsidR="00BF0055" w:rsidRDefault="00BF0055" w:rsidP="000E5D2E">
      <w:pPr>
        <w:pStyle w:val="Numberedpara1202"/>
        <w:numPr>
          <w:ilvl w:val="0"/>
          <w:numId w:val="21"/>
        </w:numPr>
        <w:spacing w:line="257" w:lineRule="auto"/>
        <w:ind w:left="1077" w:hanging="357"/>
      </w:pPr>
      <w:r>
        <w:lastRenderedPageBreak/>
        <w:t>Support for people with autism to understand their housing options</w:t>
      </w:r>
    </w:p>
    <w:p w14:paraId="52F20438" w14:textId="6F16DD73" w:rsidR="00BF0055" w:rsidRDefault="00BF0055" w:rsidP="000E5D2E">
      <w:pPr>
        <w:pStyle w:val="Numberedpara1202"/>
        <w:numPr>
          <w:ilvl w:val="0"/>
          <w:numId w:val="21"/>
        </w:numPr>
        <w:spacing w:line="257" w:lineRule="auto"/>
        <w:ind w:left="1077" w:hanging="357"/>
      </w:pPr>
      <w:r>
        <w:t xml:space="preserve">Support for people to develop the life skills needed to live independently through </w:t>
      </w:r>
      <w:r w:rsidRPr="007B4629">
        <w:t>develop</w:t>
      </w:r>
      <w:r>
        <w:t>ing</w:t>
      </w:r>
      <w:r w:rsidRPr="007B4629">
        <w:t xml:space="preserve"> increased confidence and independence in home-management skills</w:t>
      </w:r>
    </w:p>
    <w:p w14:paraId="116D0E09" w14:textId="2819AD7C" w:rsidR="00BF0055" w:rsidRDefault="00BF0055" w:rsidP="00BF0055">
      <w:pPr>
        <w:pStyle w:val="Numberedpara1202"/>
      </w:pPr>
      <w:r>
        <w:t>Evidence from UK wide research undertaken by University of York</w:t>
      </w:r>
      <w:r>
        <w:rPr>
          <w:rStyle w:val="FootnoteReference"/>
        </w:rPr>
        <w:footnoteReference w:id="19"/>
      </w:r>
      <w:r>
        <w:t xml:space="preserve"> (NB this was not research specific to Essex) in relation to the housing needs and requirements of people with learning disabilities and autistic people not eligible for social care support suggests:</w:t>
      </w:r>
    </w:p>
    <w:p w14:paraId="1FC01CC1" w14:textId="5B3A7AF0" w:rsidR="00BF0055" w:rsidRDefault="00BF0055" w:rsidP="00485ED5">
      <w:pPr>
        <w:pStyle w:val="Bulletpt"/>
        <w:numPr>
          <w:ilvl w:val="0"/>
          <w:numId w:val="3"/>
        </w:numPr>
        <w:ind w:left="1134"/>
      </w:pPr>
      <w:proofErr w:type="gramStart"/>
      <w:r>
        <w:t>The majority of</w:t>
      </w:r>
      <w:proofErr w:type="gramEnd"/>
      <w:r>
        <w:t xml:space="preserve"> people tend to not require ‘specialist housing’ but are able to live in ‘mainstream’ housing (i.e. non-specialist housing) with the right practical and housing related support to maintain their tenancy</w:t>
      </w:r>
    </w:p>
    <w:p w14:paraId="281BD568" w14:textId="6D8B3442" w:rsidR="00BF0055" w:rsidRDefault="00BF0055" w:rsidP="00485ED5">
      <w:pPr>
        <w:pStyle w:val="Bulletpt"/>
        <w:numPr>
          <w:ilvl w:val="0"/>
          <w:numId w:val="3"/>
        </w:numPr>
        <w:ind w:left="1134"/>
      </w:pPr>
      <w:r>
        <w:t>Support to maintain tenancies tends to be provided by families or community organisations and in some cases landlords</w:t>
      </w:r>
    </w:p>
    <w:p w14:paraId="1297FF89" w14:textId="1060B779" w:rsidR="00BF0055" w:rsidRDefault="00BF0055" w:rsidP="00485ED5">
      <w:pPr>
        <w:pStyle w:val="Bulletpt"/>
        <w:numPr>
          <w:ilvl w:val="0"/>
          <w:numId w:val="3"/>
        </w:numPr>
        <w:ind w:left="1134"/>
      </w:pPr>
      <w:r>
        <w:t>In some cases, there are people that better suit a supported housing option</w:t>
      </w:r>
    </w:p>
    <w:p w14:paraId="1FA7111D" w14:textId="2FBD45BC" w:rsidR="00BF0055" w:rsidRDefault="00BF0055" w:rsidP="00485ED5">
      <w:pPr>
        <w:pStyle w:val="Bulletpt"/>
        <w:numPr>
          <w:ilvl w:val="0"/>
          <w:numId w:val="3"/>
        </w:numPr>
        <w:ind w:left="1134"/>
      </w:pPr>
      <w:r>
        <w:t xml:space="preserve">People are seeking homes where they can feel safe and secure. The research identified that social landlords may sometimes need to make ‘management’ </w:t>
      </w:r>
      <w:proofErr w:type="spellStart"/>
      <w:r w:rsidR="004647CC">
        <w:t>lets</w:t>
      </w:r>
      <w:proofErr w:type="spellEnd"/>
      <w:r>
        <w:t xml:space="preserve"> outside of </w:t>
      </w:r>
      <w:r w:rsidR="004647CC">
        <w:t>choice-based</w:t>
      </w:r>
      <w:r>
        <w:t xml:space="preserve"> lettings systems to ensure that autistic people are housed in locations where they will be safe</w:t>
      </w:r>
    </w:p>
    <w:p w14:paraId="6748381C" w14:textId="0AE53749" w:rsidR="00BF0055" w:rsidRDefault="00BF0055" w:rsidP="00485ED5">
      <w:pPr>
        <w:pStyle w:val="Bulletpt"/>
        <w:numPr>
          <w:ilvl w:val="0"/>
          <w:numId w:val="3"/>
        </w:numPr>
        <w:ind w:left="1134"/>
      </w:pPr>
      <w:r>
        <w:t>There is also a need for more accessible mainstream housing, and better access to aids and adaptations, particularly as people get older and their needs change</w:t>
      </w:r>
    </w:p>
    <w:p w14:paraId="589D7B50" w14:textId="1EDE166C" w:rsidR="00BF0055" w:rsidRDefault="00BF0055" w:rsidP="00485ED5">
      <w:pPr>
        <w:pStyle w:val="Numberedpara1202"/>
      </w:pPr>
      <w:r>
        <w:t xml:space="preserve">It is anticipated that </w:t>
      </w:r>
      <w:proofErr w:type="gramStart"/>
      <w:r>
        <w:t>the majority of</w:t>
      </w:r>
      <w:proofErr w:type="gramEnd"/>
      <w:r>
        <w:t xml:space="preserve"> this population are unlikely to require specialist/supported accommodation. Based on the evidence summarised above the housing needs of this population</w:t>
      </w:r>
      <w:r w:rsidR="00D02BCE">
        <w:t xml:space="preserve"> group</w:t>
      </w:r>
      <w:r>
        <w:t xml:space="preserve"> may include:</w:t>
      </w:r>
    </w:p>
    <w:p w14:paraId="2C90908B" w14:textId="1ECAB640" w:rsidR="00BF0055" w:rsidRDefault="00BF0055" w:rsidP="00485ED5">
      <w:pPr>
        <w:pStyle w:val="Bulletptfirstline"/>
        <w:ind w:left="1069"/>
      </w:pPr>
      <w:r>
        <w:t>Access to predominantly affordable housing to rent, i.e. social housing from a housing association or local authority to rent</w:t>
      </w:r>
    </w:p>
    <w:p w14:paraId="4105EE3A" w14:textId="61BE7E14" w:rsidR="00BF0055" w:rsidRDefault="00BF0055" w:rsidP="00485ED5">
      <w:pPr>
        <w:pStyle w:val="Bulletptfirstline"/>
        <w:ind w:left="1069"/>
      </w:pPr>
      <w:r>
        <w:t>Potentially, support to access social housing, particularly in relation to using choice-based lettings systems</w:t>
      </w:r>
    </w:p>
    <w:p w14:paraId="1B90F6B9" w14:textId="2912E93D" w:rsidR="00BF0055" w:rsidRDefault="00BF0055" w:rsidP="00485ED5">
      <w:pPr>
        <w:pStyle w:val="Bulletptfirstline"/>
        <w:ind w:left="1069"/>
      </w:pPr>
      <w:r>
        <w:t xml:space="preserve">In some instances, ‘sensitive’ </w:t>
      </w:r>
      <w:r w:rsidR="00A24DD4">
        <w:t>let’s</w:t>
      </w:r>
      <w:r>
        <w:t xml:space="preserve"> to ensure that people are not housed in locations where they may be vulnerable to abuse and/or hate crime</w:t>
      </w:r>
    </w:p>
    <w:p w14:paraId="1042A189" w14:textId="77777777" w:rsidR="00BF0055" w:rsidRDefault="00BF0055" w:rsidP="00485ED5">
      <w:pPr>
        <w:pStyle w:val="Numberedpara1202"/>
      </w:pPr>
      <w:r>
        <w:t xml:space="preserve">Based on the local and national evidence summarised above, some autistic people may need </w:t>
      </w:r>
      <w:r w:rsidRPr="007B4629">
        <w:t xml:space="preserve">access to practical and housing related support </w:t>
      </w:r>
      <w:r>
        <w:t xml:space="preserve">in a range of mainstream housing settings rather than specialist/supported accommodation.  </w:t>
      </w:r>
    </w:p>
    <w:p w14:paraId="2F6F12B4" w14:textId="74802A27" w:rsidR="008E070E" w:rsidRDefault="008E070E">
      <w:pPr>
        <w:rPr>
          <w:rFonts w:ascii="Segoe UI" w:hAnsi="Segoe UI" w:cs="Segoe UI"/>
        </w:rPr>
      </w:pPr>
      <w:r>
        <w:rPr>
          <w:rFonts w:ascii="Segoe UI" w:hAnsi="Segoe UI" w:cs="Segoe UI"/>
        </w:rPr>
        <w:br w:type="page"/>
      </w:r>
    </w:p>
    <w:p w14:paraId="62C9AF72" w14:textId="771217DE" w:rsidR="00AA2D33" w:rsidRPr="00AA2D33" w:rsidRDefault="00A934A1" w:rsidP="00AA2D33">
      <w:pPr>
        <w:pStyle w:val="Heading1202"/>
      </w:pPr>
      <w:bookmarkStart w:id="88" w:name="_Toc204005962"/>
      <w:r>
        <w:lastRenderedPageBreak/>
        <w:t>V</w:t>
      </w:r>
      <w:r w:rsidR="009E3601" w:rsidRPr="00867225">
        <w:t xml:space="preserve">ulnerable young people and </w:t>
      </w:r>
      <w:r w:rsidR="008E5B4A">
        <w:t>C</w:t>
      </w:r>
      <w:r w:rsidR="009E3601" w:rsidRPr="00867225">
        <w:t xml:space="preserve">hildren in </w:t>
      </w:r>
      <w:r w:rsidR="008E5B4A">
        <w:t>C</w:t>
      </w:r>
      <w:r w:rsidR="009E3601" w:rsidRPr="00867225">
        <w:t>are</w:t>
      </w:r>
      <w:bookmarkStart w:id="89" w:name="_Hlk197250642"/>
      <w:bookmarkEnd w:id="88"/>
    </w:p>
    <w:p w14:paraId="71553A95" w14:textId="2D5F776D" w:rsidR="00AA2D33" w:rsidRPr="00AA2D33" w:rsidRDefault="00AA2D33" w:rsidP="00AA2D33">
      <w:pPr>
        <w:keepNext/>
        <w:keepLines/>
        <w:spacing w:before="40"/>
        <w:outlineLvl w:val="1"/>
        <w:rPr>
          <w:rFonts w:ascii="Segoe UI" w:eastAsiaTheme="majorEastAsia" w:hAnsi="Segoe UI" w:cstheme="majorBidi"/>
          <w:color w:val="0F4761" w:themeColor="accent1" w:themeShade="BF"/>
          <w:sz w:val="26"/>
          <w:szCs w:val="26"/>
        </w:rPr>
      </w:pPr>
      <w:bookmarkStart w:id="90" w:name="_Toc193284764"/>
      <w:bookmarkStart w:id="91" w:name="_Toc198821234"/>
      <w:bookmarkStart w:id="92" w:name="_Toc204005963"/>
      <w:r w:rsidRPr="00AA2D33">
        <w:rPr>
          <w:rFonts w:ascii="Segoe UI" w:eastAsiaTheme="majorEastAsia" w:hAnsi="Segoe UI" w:cstheme="majorBidi"/>
          <w:color w:val="0F4761" w:themeColor="accent1" w:themeShade="BF"/>
          <w:sz w:val="26"/>
          <w:szCs w:val="26"/>
        </w:rPr>
        <w:t>Introduction</w:t>
      </w:r>
      <w:bookmarkStart w:id="93" w:name="_Hlk182316790"/>
      <w:bookmarkEnd w:id="90"/>
      <w:bookmarkEnd w:id="91"/>
      <w:bookmarkEnd w:id="92"/>
    </w:p>
    <w:p w14:paraId="6DB5564B" w14:textId="77777777" w:rsidR="00AA2D33" w:rsidRDefault="00AA2D33" w:rsidP="00AA2D33">
      <w:pPr>
        <w:pStyle w:val="Numberedpara1202"/>
      </w:pPr>
      <w:bookmarkStart w:id="94" w:name="_Toc183781843"/>
      <w:bookmarkStart w:id="95" w:name="_Toc183781904"/>
      <w:bookmarkStart w:id="96" w:name="_Toc183782020"/>
      <w:bookmarkStart w:id="97" w:name="_Toc183783445"/>
      <w:bookmarkStart w:id="98" w:name="_Toc183791239"/>
      <w:bookmarkStart w:id="99" w:name="_Toc184730500"/>
      <w:bookmarkStart w:id="100" w:name="_Toc184730727"/>
      <w:bookmarkStart w:id="101" w:name="_Toc187315955"/>
      <w:bookmarkStart w:id="102" w:name="_Toc187331627"/>
      <w:bookmarkStart w:id="103" w:name="_Toc193283498"/>
      <w:bookmarkStart w:id="104" w:name="_Toc193284765"/>
      <w:bookmarkStart w:id="105" w:name="_Toc183781844"/>
      <w:bookmarkStart w:id="106" w:name="_Toc183781905"/>
      <w:bookmarkStart w:id="107" w:name="_Toc183782021"/>
      <w:bookmarkStart w:id="108" w:name="_Toc183783446"/>
      <w:bookmarkStart w:id="109" w:name="_Toc183791240"/>
      <w:bookmarkStart w:id="110" w:name="_Toc184730501"/>
      <w:bookmarkStart w:id="111" w:name="_Toc184730728"/>
      <w:bookmarkStart w:id="112" w:name="_Toc187315956"/>
      <w:bookmarkStart w:id="113" w:name="_Toc187331628"/>
      <w:bookmarkStart w:id="114" w:name="_Toc193283499"/>
      <w:bookmarkStart w:id="115" w:name="_Toc193284766"/>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r w:rsidRPr="0041227D">
        <w:t xml:space="preserve">This section of the supported housing </w:t>
      </w:r>
      <w:r>
        <w:t xml:space="preserve">and accommodation </w:t>
      </w:r>
      <w:r w:rsidRPr="0041227D">
        <w:t>need assessment covers</w:t>
      </w:r>
      <w:r>
        <w:t>:</w:t>
      </w:r>
    </w:p>
    <w:p w14:paraId="60BC784D" w14:textId="42C726BB" w:rsidR="00AA2D33" w:rsidRDefault="00AA2D33" w:rsidP="00AA2D33">
      <w:pPr>
        <w:pStyle w:val="Numberedpara1202"/>
        <w:numPr>
          <w:ilvl w:val="0"/>
          <w:numId w:val="5"/>
        </w:numPr>
      </w:pPr>
      <w:r>
        <w:t>T</w:t>
      </w:r>
      <w:r w:rsidRPr="0041227D">
        <w:t xml:space="preserve">he need for supported housing that is designated for young people including </w:t>
      </w:r>
      <w:r w:rsidRPr="0041227D" w:rsidDel="007179FD">
        <w:t xml:space="preserve">care </w:t>
      </w:r>
      <w:r w:rsidRPr="0041227D">
        <w:t xml:space="preserve">experienced young people (care leavers) for whom </w:t>
      </w:r>
      <w:r w:rsidR="004301FE">
        <w:t>Essex County Council</w:t>
      </w:r>
      <w:r w:rsidR="00110BE2">
        <w:t xml:space="preserve"> </w:t>
      </w:r>
      <w:r w:rsidRPr="0041227D">
        <w:t>has corporate parenting responsibilities</w:t>
      </w:r>
      <w:r w:rsidRPr="00BA6F39">
        <w:t xml:space="preserve"> </w:t>
      </w:r>
      <w:r>
        <w:t>including Separated Migrant Children</w:t>
      </w:r>
      <w:r w:rsidRPr="0041227D">
        <w:t xml:space="preserve">, 16-17 young people at risk of homelessness, vulnerable young parents and other vulnerable </w:t>
      </w:r>
      <w:r w:rsidR="00A24DD4" w:rsidRPr="0041227D">
        <w:t>18–21-year-olds</w:t>
      </w:r>
      <w:r w:rsidRPr="0041227D">
        <w:t>.</w:t>
      </w:r>
      <w:r>
        <w:t xml:space="preserve"> (NB the supported accommodation needs of looked after children/care leavers with learning disability or with learning disability and autism, are included as part of the supported and specialised accommodation need assessment for people with learning disability) </w:t>
      </w:r>
    </w:p>
    <w:p w14:paraId="396001F5" w14:textId="584676E8" w:rsidR="00AA2D33" w:rsidRDefault="00AA2D33" w:rsidP="00AA2D33">
      <w:pPr>
        <w:pStyle w:val="Numberedpara1202"/>
        <w:numPr>
          <w:ilvl w:val="0"/>
          <w:numId w:val="5"/>
        </w:numPr>
      </w:pPr>
      <w:r>
        <w:t xml:space="preserve">Children in </w:t>
      </w:r>
      <w:r w:rsidR="008E5B4A">
        <w:t>C</w:t>
      </w:r>
      <w:r>
        <w:t xml:space="preserve">are who require a residential placement </w:t>
      </w:r>
    </w:p>
    <w:p w14:paraId="681BCA85" w14:textId="7B8D1F3B" w:rsidR="002943DD" w:rsidRPr="002943DD" w:rsidRDefault="002943DD" w:rsidP="002943DD">
      <w:pPr>
        <w:pStyle w:val="Numberedpara1202"/>
        <w:numPr>
          <w:ilvl w:val="0"/>
          <w:numId w:val="5"/>
        </w:numPr>
      </w:pPr>
      <w:r w:rsidRPr="002943DD">
        <w:t>Supported Accommodation (formerly called Semi Independent Accommodation) offers housing with support for 16 and 17-year-old Children in Care and care leavers, helping them to live semi-independently. As children mature and approach adulthood, they naturally gain more independence from their parents. The care system aims to mirror this transition to independence. From the age of 16, a looked after child can leave care (becoming a 'care leaver') and/or move to Supported Accommodation if they are ready. This option can be suitable for some older children who desire it and where it meets their needs and ensures their safety as part of a carefully managed transition to independence. Supported Accommodation aims to help young people develop their independence in preparation for adult life while keeping them safe in a nurturing and homely environment.</w:t>
      </w:r>
      <w:r>
        <w:t xml:space="preserve"> </w:t>
      </w:r>
      <w:r w:rsidRPr="002943DD">
        <w:t xml:space="preserve">Essex County Council currently operates a Framework for this type of Supported Accommodation and there is sufficient capacity at the present time. Therefore, Supported Accommodation for Children in Care and </w:t>
      </w:r>
      <w:r w:rsidR="00CB082E">
        <w:t>c</w:t>
      </w:r>
      <w:r w:rsidRPr="002943DD">
        <w:t xml:space="preserve">are </w:t>
      </w:r>
      <w:r w:rsidR="00CB082E">
        <w:t>l</w:t>
      </w:r>
      <w:r w:rsidRPr="002943DD">
        <w:t xml:space="preserve">eavers has not been included in this </w:t>
      </w:r>
      <w:r w:rsidR="00CB082E">
        <w:t>n</w:t>
      </w:r>
      <w:r w:rsidRPr="002943DD">
        <w:t xml:space="preserve">eed </w:t>
      </w:r>
      <w:r w:rsidR="00CB082E">
        <w:t>a</w:t>
      </w:r>
      <w:r w:rsidRPr="002943DD">
        <w:t>ssessment.</w:t>
      </w:r>
    </w:p>
    <w:p w14:paraId="1270B646" w14:textId="77777777" w:rsidR="00416DAE" w:rsidRDefault="00416DAE" w:rsidP="00AA2D33">
      <w:pPr>
        <w:pStyle w:val="Numberedpara1202"/>
        <w:numPr>
          <w:ilvl w:val="0"/>
          <w:numId w:val="0"/>
        </w:numPr>
      </w:pPr>
    </w:p>
    <w:p w14:paraId="01D7BE3A" w14:textId="77777777" w:rsidR="00AA2D33" w:rsidRPr="00AA2D33" w:rsidRDefault="00AA2D33" w:rsidP="00AA2D33">
      <w:pPr>
        <w:keepNext/>
        <w:keepLines/>
        <w:spacing w:before="40"/>
        <w:outlineLvl w:val="1"/>
        <w:rPr>
          <w:rFonts w:ascii="Segoe UI" w:eastAsiaTheme="majorEastAsia" w:hAnsi="Segoe UI" w:cstheme="majorBidi"/>
          <w:color w:val="0F4761" w:themeColor="accent1" w:themeShade="BF"/>
          <w:sz w:val="26"/>
          <w:szCs w:val="26"/>
        </w:rPr>
      </w:pPr>
      <w:bookmarkStart w:id="116" w:name="_Toc198821235"/>
      <w:bookmarkStart w:id="117" w:name="_Toc204005964"/>
      <w:r w:rsidRPr="00AA2D33">
        <w:rPr>
          <w:rFonts w:ascii="Segoe UI" w:eastAsiaTheme="majorEastAsia" w:hAnsi="Segoe UI" w:cstheme="majorBidi"/>
          <w:color w:val="0F4761" w:themeColor="accent1" w:themeShade="BF"/>
          <w:sz w:val="26"/>
          <w:szCs w:val="26"/>
        </w:rPr>
        <w:t>Need for supported housing that is designated for young people</w:t>
      </w:r>
      <w:bookmarkEnd w:id="116"/>
      <w:bookmarkEnd w:id="117"/>
    </w:p>
    <w:p w14:paraId="4CA9574A" w14:textId="5BB31DA4" w:rsidR="00AA2D33" w:rsidRDefault="00AA2D33" w:rsidP="00AA2D33">
      <w:pPr>
        <w:pStyle w:val="Numberedpara1202"/>
      </w:pPr>
      <w:r w:rsidRPr="0041227D">
        <w:t xml:space="preserve">This section of the supported housing need assessment covers the need for supported housing that is designated for young people including </w:t>
      </w:r>
      <w:r w:rsidRPr="0041227D" w:rsidDel="007179FD">
        <w:t xml:space="preserve">care </w:t>
      </w:r>
      <w:r w:rsidRPr="0041227D">
        <w:t xml:space="preserve">experienced young people (care leavers) for whom </w:t>
      </w:r>
      <w:r w:rsidR="004301FE">
        <w:t>Essex County Council</w:t>
      </w:r>
      <w:r w:rsidRPr="0041227D">
        <w:t xml:space="preserve"> has corporate parenting responsibilities</w:t>
      </w:r>
      <w:r w:rsidRPr="00EB37BD">
        <w:t xml:space="preserve"> </w:t>
      </w:r>
      <w:r>
        <w:t>including Separated Migrant Children</w:t>
      </w:r>
      <w:r w:rsidRPr="0041227D">
        <w:t xml:space="preserve">, 16-17 young people at risk of homelessness, vulnerable young parents and other vulnerable </w:t>
      </w:r>
      <w:r w:rsidR="00A24DD4" w:rsidRPr="0041227D">
        <w:t>18–21-year-olds</w:t>
      </w:r>
      <w:r w:rsidRPr="0041227D">
        <w:t>.</w:t>
      </w:r>
    </w:p>
    <w:p w14:paraId="17868FC6" w14:textId="2A52A2DC" w:rsidR="00AA2D33" w:rsidRDefault="00AA2D33" w:rsidP="00AA2D33">
      <w:pPr>
        <w:pStyle w:val="Numberedpara1202"/>
      </w:pPr>
      <w:r>
        <w:t xml:space="preserve">Within this </w:t>
      </w:r>
      <w:r w:rsidR="00D02BCE">
        <w:t>population group</w:t>
      </w:r>
      <w:r>
        <w:t xml:space="preserve"> there will be young people with high support needs (for example linked with poor mental health) who may require 24/7 support as well as young people who have </w:t>
      </w:r>
      <w:r w:rsidR="00A24DD4">
        <w:t>lower-level</w:t>
      </w:r>
      <w:r>
        <w:t xml:space="preserve"> support needs.</w:t>
      </w:r>
    </w:p>
    <w:p w14:paraId="45F3A485" w14:textId="2C6FE027" w:rsidR="00AA2D33" w:rsidRDefault="00AA2D33" w:rsidP="00AA2D33">
      <w:pPr>
        <w:pStyle w:val="Numberedpara1202"/>
      </w:pPr>
      <w:r>
        <w:lastRenderedPageBreak/>
        <w:t xml:space="preserve">Currently a supported housing need assessment tool is </w:t>
      </w:r>
      <w:r w:rsidR="00A24DD4">
        <w:t>used,</w:t>
      </w:r>
      <w:r>
        <w:t xml:space="preserve"> and providers use the outcome star or equivalent to assess levels of support required for young people using the Essex </w:t>
      </w:r>
      <w:r w:rsidR="006D227D">
        <w:t>Nacro Education support and Transition (</w:t>
      </w:r>
      <w:r>
        <w:t>NEST</w:t>
      </w:r>
      <w:r w:rsidR="006D227D">
        <w:t>)</w:t>
      </w:r>
      <w:r>
        <w:t xml:space="preserve"> service. </w:t>
      </w:r>
    </w:p>
    <w:p w14:paraId="40B25B7F" w14:textId="77777777" w:rsidR="00AA2D33" w:rsidRPr="00AA2D33" w:rsidRDefault="00AA2D33" w:rsidP="00AA2D33">
      <w:pPr>
        <w:pStyle w:val="Numberedpara1202"/>
        <w:numPr>
          <w:ilvl w:val="0"/>
          <w:numId w:val="0"/>
        </w:numPr>
        <w:ind w:left="720"/>
      </w:pPr>
    </w:p>
    <w:p w14:paraId="2EFB6599" w14:textId="77777777" w:rsidR="00AA2D33" w:rsidRPr="0041227D" w:rsidRDefault="00AA2D33" w:rsidP="00AA2D33">
      <w:pPr>
        <w:keepNext/>
        <w:keepLines/>
        <w:spacing w:before="40"/>
        <w:outlineLvl w:val="1"/>
        <w:rPr>
          <w:rFonts w:ascii="Segoe UI" w:eastAsiaTheme="majorEastAsia" w:hAnsi="Segoe UI" w:cs="Segoe UI"/>
          <w:color w:val="0F4761" w:themeColor="accent1" w:themeShade="BF"/>
          <w:sz w:val="26"/>
          <w:szCs w:val="26"/>
        </w:rPr>
      </w:pPr>
      <w:bookmarkStart w:id="118" w:name="_Toc178094563"/>
      <w:bookmarkStart w:id="119" w:name="_Toc181718758"/>
      <w:bookmarkStart w:id="120" w:name="_Toc193284768"/>
      <w:bookmarkStart w:id="121" w:name="_Toc198821236"/>
      <w:bookmarkStart w:id="122" w:name="_Toc204005965"/>
      <w:r w:rsidRPr="0041227D">
        <w:rPr>
          <w:rFonts w:ascii="Segoe UI" w:eastAsiaTheme="majorEastAsia" w:hAnsi="Segoe UI" w:cs="Segoe UI"/>
          <w:color w:val="0F4761" w:themeColor="accent1" w:themeShade="BF"/>
          <w:sz w:val="26"/>
          <w:szCs w:val="26"/>
        </w:rPr>
        <w:t>Context: Baseline population and projections</w:t>
      </w:r>
      <w:bookmarkEnd w:id="118"/>
      <w:bookmarkEnd w:id="119"/>
      <w:bookmarkEnd w:id="120"/>
      <w:bookmarkEnd w:id="121"/>
      <w:bookmarkEnd w:id="122"/>
    </w:p>
    <w:p w14:paraId="7D756BE8" w14:textId="2912F70F" w:rsidR="00AA2D33" w:rsidRPr="0041227D" w:rsidRDefault="00AA2D33" w:rsidP="00AA2D33">
      <w:pPr>
        <w:pStyle w:val="Numberedpara1202"/>
      </w:pPr>
      <w:r w:rsidRPr="0041227D">
        <w:t xml:space="preserve">Evidence from </w:t>
      </w:r>
      <w:r w:rsidR="000717DD">
        <w:t>Essex County Council</w:t>
      </w:r>
      <w:r w:rsidRPr="0041227D">
        <w:t>’s Sufficiency Strategy for Children in Care and Care Leavers in Essex 2023 – 2026</w:t>
      </w:r>
      <w:r>
        <w:rPr>
          <w:rStyle w:val="FootnoteReference"/>
        </w:rPr>
        <w:footnoteReference w:id="20"/>
      </w:r>
      <w:r w:rsidRPr="0041227D">
        <w:t xml:space="preserve"> </w:t>
      </w:r>
      <w:r>
        <w:t xml:space="preserve">(updated 2025) </w:t>
      </w:r>
      <w:r w:rsidRPr="0041227D">
        <w:t>provides the following contextual evidence.</w:t>
      </w:r>
    </w:p>
    <w:p w14:paraId="1CB98E82" w14:textId="3E9378B2" w:rsidR="00AA2D33" w:rsidRDefault="00AA2D33" w:rsidP="00AA2D33">
      <w:pPr>
        <w:pStyle w:val="Numberedpara1202"/>
        <w:numPr>
          <w:ilvl w:val="0"/>
          <w:numId w:val="24"/>
        </w:numPr>
        <w:ind w:left="1134"/>
      </w:pPr>
      <w:r w:rsidRPr="0041227D">
        <w:t xml:space="preserve">As of </w:t>
      </w:r>
      <w:r>
        <w:t>December</w:t>
      </w:r>
      <w:r w:rsidRPr="0041227D">
        <w:t xml:space="preserve"> 202</w:t>
      </w:r>
      <w:r>
        <w:t>4</w:t>
      </w:r>
      <w:r w:rsidRPr="0041227D">
        <w:t>, there were 1,1</w:t>
      </w:r>
      <w:r>
        <w:t>31</w:t>
      </w:r>
      <w:r w:rsidRPr="0041227D">
        <w:t xml:space="preserve"> Children in Care in Essex. Forecasts show</w:t>
      </w:r>
      <w:r>
        <w:t xml:space="preserve"> that</w:t>
      </w:r>
      <w:r w:rsidRPr="0041227D">
        <w:t xml:space="preserve"> numbers may rise to 1,</w:t>
      </w:r>
      <w:r>
        <w:t>170</w:t>
      </w:r>
      <w:r w:rsidRPr="0041227D">
        <w:t xml:space="preserve"> </w:t>
      </w:r>
      <w:r>
        <w:t>by March 2026</w:t>
      </w:r>
      <w:r w:rsidRPr="0041227D">
        <w:t xml:space="preserve"> considering pressures from increased separated migrant children, court delays and increased referrals into the system</w:t>
      </w:r>
    </w:p>
    <w:p w14:paraId="159CC202" w14:textId="6CEF761F" w:rsidR="00AA2D33" w:rsidRPr="0041227D" w:rsidRDefault="00AA2D33" w:rsidP="00AA2D33">
      <w:pPr>
        <w:pStyle w:val="Numberedpara1202"/>
        <w:numPr>
          <w:ilvl w:val="0"/>
          <w:numId w:val="24"/>
        </w:numPr>
        <w:ind w:left="1134"/>
      </w:pPr>
      <w:r w:rsidRPr="007D2436">
        <w:t>Of the 1</w:t>
      </w:r>
      <w:r>
        <w:t>,</w:t>
      </w:r>
      <w:r w:rsidRPr="007D2436">
        <w:t xml:space="preserve">131 </w:t>
      </w:r>
      <w:r>
        <w:t>C</w:t>
      </w:r>
      <w:r w:rsidRPr="007D2436">
        <w:t xml:space="preserve">hildren in </w:t>
      </w:r>
      <w:r>
        <w:t>C</w:t>
      </w:r>
      <w:r w:rsidRPr="007D2436">
        <w:t>are as of December 2024, 1</w:t>
      </w:r>
      <w:r>
        <w:t>,</w:t>
      </w:r>
      <w:r w:rsidRPr="007D2436">
        <w:t>012 were from Essex while 119 were Separated Migrant Children</w:t>
      </w:r>
      <w:r>
        <w:t xml:space="preserve"> (SMC)</w:t>
      </w:r>
      <w:r w:rsidRPr="007D2436">
        <w:t xml:space="preserve">, 33% down from the 178 SMC </w:t>
      </w:r>
      <w:r w:rsidR="008E5B4A">
        <w:t>C</w:t>
      </w:r>
      <w:r w:rsidRPr="007D2436">
        <w:t xml:space="preserve">hildren in </w:t>
      </w:r>
      <w:r w:rsidR="008E5B4A">
        <w:t>C</w:t>
      </w:r>
      <w:r w:rsidRPr="007D2436">
        <w:t>are in December 2023</w:t>
      </w:r>
    </w:p>
    <w:p w14:paraId="39CB83B8" w14:textId="77777777" w:rsidR="00AA2D33" w:rsidRPr="0041227D" w:rsidRDefault="00AA2D33" w:rsidP="00AA2D33">
      <w:pPr>
        <w:pStyle w:val="Numberedpara1202"/>
        <w:numPr>
          <w:ilvl w:val="0"/>
          <w:numId w:val="24"/>
        </w:numPr>
        <w:ind w:left="1134"/>
      </w:pPr>
      <w:r w:rsidRPr="004F600E">
        <w:t>The number of Children in Care in Essex has remained below England, East of England, and Statistical Neighbour averages since 2012/13. As shown in Graph 2, since 2017/18 Essex has risen slightly from 33 Children in Care per 10,000 to 36 Children in Care per 10,000</w:t>
      </w:r>
    </w:p>
    <w:p w14:paraId="4F88FE23" w14:textId="34A32269" w:rsidR="00AA2D33" w:rsidRPr="0041227D" w:rsidRDefault="00AA2D33" w:rsidP="00AA2D33">
      <w:pPr>
        <w:pStyle w:val="Numberedpara1202"/>
      </w:pPr>
      <w:r w:rsidRPr="0041227D">
        <w:t>Data from the Department for Education</w:t>
      </w:r>
      <w:r w:rsidRPr="0041227D">
        <w:rPr>
          <w:rStyle w:val="FootnoteReference"/>
          <w:szCs w:val="22"/>
        </w:rPr>
        <w:footnoteReference w:id="21"/>
      </w:r>
      <w:r w:rsidRPr="0041227D">
        <w:t xml:space="preserve"> and from </w:t>
      </w:r>
      <w:r w:rsidR="000717DD">
        <w:t>Essex County Council</w:t>
      </w:r>
      <w:r w:rsidRPr="0041227D">
        <w:t xml:space="preserve"> indicates that the number of </w:t>
      </w:r>
      <w:r w:rsidRPr="0041227D" w:rsidDel="007179FD">
        <w:t xml:space="preserve">care </w:t>
      </w:r>
      <w:r w:rsidRPr="0041227D">
        <w:t xml:space="preserve">leavers aged 17 – 21 years in Essex was 935 young people in 2024/25, 252 </w:t>
      </w:r>
      <w:r>
        <w:t xml:space="preserve">of whom were </w:t>
      </w:r>
      <w:r w:rsidRPr="0041227D">
        <w:t xml:space="preserve">young people aged 17-18 years and 683 </w:t>
      </w:r>
      <w:r>
        <w:t xml:space="preserve">of whom were </w:t>
      </w:r>
      <w:r w:rsidRPr="0041227D">
        <w:t xml:space="preserve">young people aged 19-21 years. </w:t>
      </w:r>
    </w:p>
    <w:p w14:paraId="558A6BD1" w14:textId="49A39B43" w:rsidR="00AA2D33" w:rsidRPr="0041227D" w:rsidRDefault="00AA2D33" w:rsidP="00AA2D33">
      <w:pPr>
        <w:pStyle w:val="Numberedpara1202"/>
      </w:pPr>
      <w:r w:rsidRPr="0041227D">
        <w:t>The equivalent figures for care leavers in 2020/21 was that the number of care leavers aged 17 – 21 years in Essex was 798 young people</w:t>
      </w:r>
      <w:r w:rsidR="001708B6">
        <w:t xml:space="preserve">, of whom </w:t>
      </w:r>
      <w:r w:rsidR="007612AC">
        <w:t>221 were</w:t>
      </w:r>
      <w:r w:rsidRPr="0041227D">
        <w:t xml:space="preserve"> young people aged 17-18 years and 577 </w:t>
      </w:r>
      <w:r w:rsidR="007612AC">
        <w:t xml:space="preserve">of whom were </w:t>
      </w:r>
      <w:r w:rsidRPr="0041227D">
        <w:t xml:space="preserve">young people aged 19-21 years. </w:t>
      </w:r>
    </w:p>
    <w:p w14:paraId="3A57085E" w14:textId="01327600" w:rsidR="00AA2D33" w:rsidRPr="0041227D" w:rsidRDefault="00AA2D33" w:rsidP="00AA2D33">
      <w:pPr>
        <w:pStyle w:val="Numberedpara1202"/>
      </w:pPr>
      <w:r w:rsidRPr="0041227D">
        <w:t xml:space="preserve">This indicates an increase in the number of </w:t>
      </w:r>
      <w:r w:rsidR="00A24DD4" w:rsidRPr="0041227D">
        <w:t>17–21-year-old</w:t>
      </w:r>
      <w:r w:rsidRPr="0041227D">
        <w:t xml:space="preserve"> care leavers of 17% over the period from 2020 to 2024, equivalent to an approximate 4% increase per annum. </w:t>
      </w:r>
    </w:p>
    <w:p w14:paraId="37E8D704" w14:textId="77777777" w:rsidR="00AA2D33" w:rsidRPr="0041227D" w:rsidRDefault="00AA2D33" w:rsidP="00AA2D33">
      <w:pPr>
        <w:pStyle w:val="Numberedpara1202"/>
      </w:pPr>
      <w:bookmarkStart w:id="123" w:name="_Ref183697170"/>
      <w:r w:rsidRPr="0041227D">
        <w:t xml:space="preserve">On the basis of this evidence, i.e. evidence of an increase in the number of </w:t>
      </w:r>
      <w:r w:rsidRPr="0041227D" w:rsidDel="007179FD">
        <w:t xml:space="preserve">care </w:t>
      </w:r>
      <w:r w:rsidRPr="0041227D">
        <w:t xml:space="preserve">leavers over the period of 2020 to 2024 and qualitative evidence from Council Officers that the number of </w:t>
      </w:r>
      <w:r w:rsidRPr="0041227D" w:rsidDel="007179FD">
        <w:t xml:space="preserve">care </w:t>
      </w:r>
      <w:r w:rsidRPr="0041227D">
        <w:t>leavers is increasing, it has been assumed that over the next 5 years the care leaver population will increase at an average annual growth rate of c.4% per annum.</w:t>
      </w:r>
      <w:bookmarkEnd w:id="123"/>
      <w:r w:rsidRPr="0041227D">
        <w:t xml:space="preserve"> </w:t>
      </w:r>
    </w:p>
    <w:p w14:paraId="7A8D7843" w14:textId="77777777" w:rsidR="00AA2D33" w:rsidRPr="0041227D" w:rsidRDefault="00AA2D33" w:rsidP="00AA2D33">
      <w:pPr>
        <w:pStyle w:val="Numberedpara1202"/>
      </w:pPr>
      <w:r w:rsidRPr="0041227D">
        <w:t xml:space="preserve">Projected over the next five years, the number of </w:t>
      </w:r>
      <w:r w:rsidRPr="0041227D" w:rsidDel="007179FD">
        <w:t xml:space="preserve">care </w:t>
      </w:r>
      <w:r w:rsidRPr="0041227D">
        <w:t xml:space="preserve">leavers is estimated to be c.1,135 by 2029/2030, assuming the current annual growth rate of 4% continues. This is </w:t>
      </w:r>
      <w:r w:rsidRPr="0041227D">
        <w:lastRenderedPageBreak/>
        <w:t xml:space="preserve">equivalent to an average increase of c.40 additional </w:t>
      </w:r>
      <w:r w:rsidRPr="0041227D" w:rsidDel="007179FD">
        <w:t xml:space="preserve">care </w:t>
      </w:r>
      <w:r w:rsidRPr="0041227D">
        <w:t xml:space="preserve">leavers per annum from 2024/25 to 2029/30. This projection suggests a likely increase in need for supported housing for </w:t>
      </w:r>
      <w:r w:rsidRPr="0041227D" w:rsidDel="007179FD">
        <w:t xml:space="preserve">care </w:t>
      </w:r>
      <w:r w:rsidRPr="0041227D">
        <w:t xml:space="preserve">leavers. </w:t>
      </w:r>
    </w:p>
    <w:p w14:paraId="77CCBE0B" w14:textId="7E24197A" w:rsidR="00F6416B" w:rsidRDefault="00F6416B" w:rsidP="00F6416B">
      <w:pPr>
        <w:pStyle w:val="Caption"/>
        <w:jc w:val="center"/>
      </w:pPr>
      <w:r>
        <w:t xml:space="preserve">           Figure </w:t>
      </w:r>
      <w:fldSimple w:instr=" SEQ Figure \* ARABIC ">
        <w:r w:rsidR="00971C60">
          <w:rPr>
            <w:noProof/>
          </w:rPr>
          <w:t>8</w:t>
        </w:r>
      </w:fldSimple>
      <w:r>
        <w:t xml:space="preserve">. </w:t>
      </w:r>
      <w:r w:rsidRPr="00B97635">
        <w:t>Projected number of care leavers in Essex over the next five years to 2029/30</w:t>
      </w:r>
    </w:p>
    <w:p w14:paraId="0D1E08E9" w14:textId="77777777" w:rsidR="00AA2D33" w:rsidRPr="0041227D" w:rsidRDefault="00AA2D33" w:rsidP="007F05B0">
      <w:pPr>
        <w:jc w:val="center"/>
        <w:rPr>
          <w:rFonts w:ascii="Segoe UI" w:hAnsi="Segoe UI" w:cs="Segoe UI"/>
        </w:rPr>
      </w:pPr>
      <w:r w:rsidRPr="0041227D">
        <w:rPr>
          <w:rFonts w:ascii="Segoe UI" w:hAnsi="Segoe UI" w:cs="Segoe UI"/>
          <w:noProof/>
        </w:rPr>
        <w:drawing>
          <wp:inline distT="0" distB="0" distL="0" distR="0" wp14:anchorId="5336439B" wp14:editId="37F454F2">
            <wp:extent cx="4846320" cy="2103120"/>
            <wp:effectExtent l="0" t="0" r="11430" b="11430"/>
            <wp:docPr id="1085462922" name="Chart 1">
              <a:extLst xmlns:a="http://schemas.openxmlformats.org/drawingml/2006/main">
                <a:ext uri="{FF2B5EF4-FFF2-40B4-BE49-F238E27FC236}">
                  <a16:creationId xmlns:a16="http://schemas.microsoft.com/office/drawing/2014/main" id="{7596D6EA-BFEE-47FC-0ABA-F234EF493B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54487F73" w14:textId="77777777" w:rsidR="00AA2D33" w:rsidRPr="0041227D" w:rsidRDefault="00AA2D33" w:rsidP="00AA2D33">
      <w:pPr>
        <w:pStyle w:val="Tablesourcenote"/>
        <w:ind w:firstLine="851"/>
        <w:rPr>
          <w:rFonts w:cs="Segoe UI"/>
          <w:lang w:eastAsia="en-GB"/>
        </w:rPr>
      </w:pPr>
      <w:r w:rsidRPr="0041227D">
        <w:rPr>
          <w:rFonts w:cs="Segoe UI"/>
          <w:lang w:eastAsia="en-GB"/>
        </w:rPr>
        <w:t xml:space="preserve">Source: DfE (2025); </w:t>
      </w:r>
      <w:r w:rsidRPr="0041227D">
        <w:rPr>
          <w:rFonts w:cs="Segoe UI"/>
        </w:rPr>
        <w:t>HLIN</w:t>
      </w:r>
    </w:p>
    <w:p w14:paraId="7C4E5071" w14:textId="77777777" w:rsidR="00AA2D33" w:rsidRPr="0041227D" w:rsidRDefault="00AA2D33" w:rsidP="00AA2D33">
      <w:pPr>
        <w:pStyle w:val="Numberedpara1202"/>
      </w:pPr>
      <w:r w:rsidRPr="0041227D">
        <w:t>In relation to 16-17 young people at risk of homelessness, evidence from MHCLG</w:t>
      </w:r>
      <w:r w:rsidRPr="0041227D">
        <w:rPr>
          <w:rStyle w:val="FootnoteReference"/>
        </w:rPr>
        <w:footnoteReference w:id="22"/>
      </w:r>
      <w:r>
        <w:t xml:space="preserve">, (which is </w:t>
      </w:r>
      <w:r w:rsidRPr="0041227D">
        <w:t>based on data returned by local authorities in relation to people presenting as homeless or at risk of homelessness</w:t>
      </w:r>
      <w:r>
        <w:t>),</w:t>
      </w:r>
      <w:r w:rsidRPr="0041227D">
        <w:t xml:space="preserve"> identifies that:</w:t>
      </w:r>
    </w:p>
    <w:p w14:paraId="6370EDF1" w14:textId="0E6C5717" w:rsidR="00AA2D33" w:rsidRPr="0041227D" w:rsidRDefault="00AA2D33" w:rsidP="00AA2D33">
      <w:pPr>
        <w:pStyle w:val="Numberedpara1202"/>
      </w:pPr>
      <w:r w:rsidRPr="0041227D">
        <w:t xml:space="preserve">In 2022/23 there were 76 </w:t>
      </w:r>
      <w:r w:rsidR="00A24DD4" w:rsidRPr="0041227D">
        <w:t>16–17-year-olds</w:t>
      </w:r>
      <w:r w:rsidRPr="0041227D">
        <w:t xml:space="preserve"> owed a prevention or relief duty by the 12 district/borough/city councils in Essex</w:t>
      </w:r>
    </w:p>
    <w:p w14:paraId="7E653028" w14:textId="0E422813" w:rsidR="00AA2D33" w:rsidRPr="0041227D" w:rsidRDefault="75F43C22" w:rsidP="00AA2D33">
      <w:pPr>
        <w:pStyle w:val="Numberedpara1202"/>
      </w:pPr>
      <w:r>
        <w:t xml:space="preserve">In 2023/24 there were 84 </w:t>
      </w:r>
      <w:r w:rsidR="00A24DD4">
        <w:t>16–17-year-olds</w:t>
      </w:r>
      <w:r>
        <w:t xml:space="preserve"> owed a prevention or relief duty by the 12 district/borough/city councils in Essex</w:t>
      </w:r>
      <w:r w:rsidR="000C28B5">
        <w:t>.</w:t>
      </w:r>
    </w:p>
    <w:p w14:paraId="723DA9D2" w14:textId="2F8F4F75" w:rsidR="003C7EEC" w:rsidRDefault="00AA2D33" w:rsidP="003C7EEC">
      <w:pPr>
        <w:pStyle w:val="Numberedpara1202"/>
      </w:pPr>
      <w:r w:rsidRPr="008D564E">
        <w:t xml:space="preserve">This is shown in </w:t>
      </w:r>
      <w:r w:rsidR="00633B7B">
        <w:fldChar w:fldCharType="begin"/>
      </w:r>
      <w:r w:rsidR="00633B7B">
        <w:instrText xml:space="preserve"> REF _Ref199337003 \h </w:instrText>
      </w:r>
      <w:r w:rsidR="00633B7B">
        <w:fldChar w:fldCharType="separate"/>
      </w:r>
      <w:r w:rsidR="00971C60">
        <w:t xml:space="preserve">Table </w:t>
      </w:r>
      <w:r w:rsidR="00971C60">
        <w:rPr>
          <w:noProof/>
        </w:rPr>
        <w:t>38</w:t>
      </w:r>
      <w:r w:rsidR="00633B7B">
        <w:fldChar w:fldCharType="end"/>
      </w:r>
      <w:r w:rsidRPr="008D564E">
        <w:t xml:space="preserve"> below. </w:t>
      </w:r>
    </w:p>
    <w:p w14:paraId="2143CAF4" w14:textId="131E0B82" w:rsidR="00633B7B" w:rsidRDefault="00633B7B" w:rsidP="00633B7B">
      <w:pPr>
        <w:pStyle w:val="Caption"/>
      </w:pPr>
      <w:bookmarkStart w:id="124" w:name="_Ref199337003"/>
      <w:r>
        <w:t xml:space="preserve">Table </w:t>
      </w:r>
      <w:fldSimple w:instr=" SEQ Table \* ARABIC ">
        <w:r w:rsidR="00971C60">
          <w:rPr>
            <w:noProof/>
          </w:rPr>
          <w:t>38</w:t>
        </w:r>
      </w:fldSimple>
      <w:bookmarkEnd w:id="124"/>
      <w:r>
        <w:t xml:space="preserve">. </w:t>
      </w:r>
      <w:r w:rsidRPr="00B45637">
        <w:t>Number of 16/17 year olds owed a prevention or relief duty in Essex for 2022/23 and 2023/24</w:t>
      </w:r>
    </w:p>
    <w:tbl>
      <w:tblPr>
        <w:tblStyle w:val="GridTable5Dark-Accent4"/>
        <w:tblW w:w="5000" w:type="pct"/>
        <w:tblLook w:val="04A0" w:firstRow="1" w:lastRow="0" w:firstColumn="1" w:lastColumn="0" w:noHBand="0" w:noVBand="1"/>
      </w:tblPr>
      <w:tblGrid>
        <w:gridCol w:w="5000"/>
        <w:gridCol w:w="2009"/>
        <w:gridCol w:w="2007"/>
      </w:tblGrid>
      <w:tr w:rsidR="00AA2D33" w:rsidRPr="008D564E" w14:paraId="3C99B22F" w14:textId="77777777" w:rsidTr="00FA39D9">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2773" w:type="pct"/>
            <w:shd w:val="clear" w:color="auto" w:fill="FBCAD0"/>
            <w:noWrap/>
            <w:hideMark/>
          </w:tcPr>
          <w:p w14:paraId="6BCB4344" w14:textId="77777777" w:rsidR="00AA2D33" w:rsidRPr="008D564E" w:rsidRDefault="00AA2D33" w:rsidP="00DC05B9">
            <w:pPr>
              <w:rPr>
                <w:rFonts w:eastAsia="Times New Roman" w:cs="Segoe UI"/>
                <w:b w:val="0"/>
                <w:color w:val="000000"/>
              </w:rPr>
            </w:pPr>
            <w:r w:rsidRPr="008D564E">
              <w:rPr>
                <w:rFonts w:eastAsia="Times New Roman" w:cs="Segoe UI"/>
                <w:color w:val="000000"/>
              </w:rPr>
              <w:t>Local authority</w:t>
            </w:r>
          </w:p>
        </w:tc>
        <w:tc>
          <w:tcPr>
            <w:tcW w:w="1114" w:type="pct"/>
            <w:shd w:val="clear" w:color="auto" w:fill="FBCAD0"/>
            <w:noWrap/>
            <w:hideMark/>
          </w:tcPr>
          <w:p w14:paraId="6FE07492" w14:textId="77777777" w:rsidR="00AA2D33" w:rsidRPr="008D564E" w:rsidRDefault="00AA2D33"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8D564E">
              <w:rPr>
                <w:rFonts w:eastAsia="Times New Roman" w:cs="Segoe UI"/>
                <w:color w:val="000000"/>
              </w:rPr>
              <w:t>2022/23</w:t>
            </w:r>
          </w:p>
        </w:tc>
        <w:tc>
          <w:tcPr>
            <w:tcW w:w="1113" w:type="pct"/>
            <w:shd w:val="clear" w:color="auto" w:fill="FBCAD0"/>
            <w:noWrap/>
            <w:hideMark/>
          </w:tcPr>
          <w:p w14:paraId="10E50266" w14:textId="77777777" w:rsidR="00AA2D33" w:rsidRPr="008D564E" w:rsidRDefault="00AA2D33"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8D564E">
              <w:rPr>
                <w:rFonts w:eastAsia="Times New Roman" w:cs="Segoe UI"/>
                <w:color w:val="000000"/>
              </w:rPr>
              <w:t>2023/24</w:t>
            </w:r>
          </w:p>
        </w:tc>
      </w:tr>
      <w:tr w:rsidR="00AA2D33" w:rsidRPr="008D564E" w14:paraId="46D52033"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6F559894"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Basildon</w:t>
            </w:r>
          </w:p>
        </w:tc>
        <w:tc>
          <w:tcPr>
            <w:tcW w:w="1114" w:type="pct"/>
            <w:noWrap/>
            <w:hideMark/>
          </w:tcPr>
          <w:p w14:paraId="41CB47FF"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7</w:t>
            </w:r>
          </w:p>
        </w:tc>
        <w:tc>
          <w:tcPr>
            <w:tcW w:w="1113" w:type="pct"/>
            <w:noWrap/>
            <w:hideMark/>
          </w:tcPr>
          <w:p w14:paraId="2E95E092"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5</w:t>
            </w:r>
          </w:p>
        </w:tc>
      </w:tr>
      <w:tr w:rsidR="00AA2D33" w:rsidRPr="008D564E" w14:paraId="6D5B8296"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7941123A"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Braintree</w:t>
            </w:r>
          </w:p>
        </w:tc>
        <w:tc>
          <w:tcPr>
            <w:tcW w:w="1114" w:type="pct"/>
            <w:noWrap/>
            <w:hideMark/>
          </w:tcPr>
          <w:p w14:paraId="506522C5"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8</w:t>
            </w:r>
          </w:p>
        </w:tc>
        <w:tc>
          <w:tcPr>
            <w:tcW w:w="1113" w:type="pct"/>
            <w:noWrap/>
            <w:hideMark/>
          </w:tcPr>
          <w:p w14:paraId="52F3C864"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5</w:t>
            </w:r>
          </w:p>
        </w:tc>
      </w:tr>
      <w:tr w:rsidR="00AA2D33" w:rsidRPr="008D564E" w14:paraId="1001A978"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6AADA1A9"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Brentwood</w:t>
            </w:r>
          </w:p>
        </w:tc>
        <w:tc>
          <w:tcPr>
            <w:tcW w:w="1114" w:type="pct"/>
            <w:noWrap/>
            <w:hideMark/>
          </w:tcPr>
          <w:p w14:paraId="221FC343"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0</w:t>
            </w:r>
          </w:p>
        </w:tc>
        <w:tc>
          <w:tcPr>
            <w:tcW w:w="1113" w:type="pct"/>
            <w:noWrap/>
            <w:hideMark/>
          </w:tcPr>
          <w:p w14:paraId="3792A646"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7</w:t>
            </w:r>
          </w:p>
        </w:tc>
      </w:tr>
      <w:tr w:rsidR="00AA2D33" w:rsidRPr="008D564E" w14:paraId="117A1BB2"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2ACF127F"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Castle Point</w:t>
            </w:r>
          </w:p>
        </w:tc>
        <w:tc>
          <w:tcPr>
            <w:tcW w:w="1114" w:type="pct"/>
            <w:noWrap/>
            <w:hideMark/>
          </w:tcPr>
          <w:p w14:paraId="65056AED"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2</w:t>
            </w:r>
          </w:p>
        </w:tc>
        <w:tc>
          <w:tcPr>
            <w:tcW w:w="1113" w:type="pct"/>
            <w:noWrap/>
            <w:hideMark/>
          </w:tcPr>
          <w:p w14:paraId="1BE3E94E"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2</w:t>
            </w:r>
          </w:p>
        </w:tc>
      </w:tr>
      <w:tr w:rsidR="00AA2D33" w:rsidRPr="008D564E" w14:paraId="06D53180"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148544A6"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Chelmsford</w:t>
            </w:r>
          </w:p>
        </w:tc>
        <w:tc>
          <w:tcPr>
            <w:tcW w:w="1114" w:type="pct"/>
            <w:noWrap/>
            <w:hideMark/>
          </w:tcPr>
          <w:p w14:paraId="57A744A2"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12</w:t>
            </w:r>
          </w:p>
        </w:tc>
        <w:tc>
          <w:tcPr>
            <w:tcW w:w="1113" w:type="pct"/>
            <w:noWrap/>
            <w:hideMark/>
          </w:tcPr>
          <w:p w14:paraId="4700DAC2"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C64F35">
              <w:rPr>
                <w:rFonts w:eastAsia="Times New Roman" w:cs="Segoe UI"/>
                <w:color w:val="000000"/>
              </w:rPr>
              <w:t>11</w:t>
            </w:r>
          </w:p>
        </w:tc>
      </w:tr>
      <w:tr w:rsidR="00AA2D33" w:rsidRPr="008D564E" w14:paraId="1EFC044B"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3BD8B9FE"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Colchester</w:t>
            </w:r>
          </w:p>
        </w:tc>
        <w:tc>
          <w:tcPr>
            <w:tcW w:w="1114" w:type="pct"/>
            <w:noWrap/>
            <w:hideMark/>
          </w:tcPr>
          <w:p w14:paraId="04640B7C"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16</w:t>
            </w:r>
          </w:p>
        </w:tc>
        <w:tc>
          <w:tcPr>
            <w:tcW w:w="1113" w:type="pct"/>
            <w:noWrap/>
            <w:hideMark/>
          </w:tcPr>
          <w:p w14:paraId="0D194F18"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16</w:t>
            </w:r>
          </w:p>
        </w:tc>
      </w:tr>
      <w:tr w:rsidR="00AA2D33" w:rsidRPr="008D564E" w14:paraId="41B5F99C"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453D6A0B"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Epping Forest</w:t>
            </w:r>
          </w:p>
        </w:tc>
        <w:tc>
          <w:tcPr>
            <w:tcW w:w="1114" w:type="pct"/>
            <w:noWrap/>
            <w:hideMark/>
          </w:tcPr>
          <w:p w14:paraId="6019F5B2"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10</w:t>
            </w:r>
          </w:p>
        </w:tc>
        <w:tc>
          <w:tcPr>
            <w:tcW w:w="1113" w:type="pct"/>
            <w:noWrap/>
            <w:hideMark/>
          </w:tcPr>
          <w:p w14:paraId="5EF3955D"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11</w:t>
            </w:r>
          </w:p>
        </w:tc>
      </w:tr>
      <w:tr w:rsidR="00AA2D33" w:rsidRPr="008D564E" w14:paraId="48EA5CFE"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7D35B3EE"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Harlow</w:t>
            </w:r>
          </w:p>
        </w:tc>
        <w:tc>
          <w:tcPr>
            <w:tcW w:w="1114" w:type="pct"/>
            <w:noWrap/>
            <w:hideMark/>
          </w:tcPr>
          <w:p w14:paraId="10449EA2"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4</w:t>
            </w:r>
          </w:p>
        </w:tc>
        <w:tc>
          <w:tcPr>
            <w:tcW w:w="1113" w:type="pct"/>
            <w:noWrap/>
            <w:hideMark/>
          </w:tcPr>
          <w:p w14:paraId="3386795B"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6</w:t>
            </w:r>
          </w:p>
        </w:tc>
      </w:tr>
      <w:tr w:rsidR="00AA2D33" w:rsidRPr="008D564E" w14:paraId="02041D9A"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61FE5A4F"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Maldon</w:t>
            </w:r>
          </w:p>
        </w:tc>
        <w:tc>
          <w:tcPr>
            <w:tcW w:w="1114" w:type="pct"/>
            <w:noWrap/>
            <w:hideMark/>
          </w:tcPr>
          <w:p w14:paraId="75DB60F6"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3</w:t>
            </w:r>
          </w:p>
        </w:tc>
        <w:tc>
          <w:tcPr>
            <w:tcW w:w="1113" w:type="pct"/>
            <w:noWrap/>
            <w:hideMark/>
          </w:tcPr>
          <w:p w14:paraId="7C23BC84"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3</w:t>
            </w:r>
          </w:p>
        </w:tc>
      </w:tr>
      <w:tr w:rsidR="00AA2D33" w:rsidRPr="008D564E" w14:paraId="0CB08439"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72F043FB"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Rochford</w:t>
            </w:r>
          </w:p>
        </w:tc>
        <w:tc>
          <w:tcPr>
            <w:tcW w:w="1114" w:type="pct"/>
            <w:noWrap/>
            <w:hideMark/>
          </w:tcPr>
          <w:p w14:paraId="066CE661"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3</w:t>
            </w:r>
          </w:p>
        </w:tc>
        <w:tc>
          <w:tcPr>
            <w:tcW w:w="1113" w:type="pct"/>
            <w:noWrap/>
            <w:hideMark/>
          </w:tcPr>
          <w:p w14:paraId="1ACEDAE7"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2</w:t>
            </w:r>
          </w:p>
        </w:tc>
      </w:tr>
      <w:tr w:rsidR="00AA2D33" w:rsidRPr="008D564E" w14:paraId="61567836"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6ACD29F0"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Tendring</w:t>
            </w:r>
          </w:p>
        </w:tc>
        <w:tc>
          <w:tcPr>
            <w:tcW w:w="1114" w:type="pct"/>
            <w:noWrap/>
            <w:hideMark/>
          </w:tcPr>
          <w:p w14:paraId="5BCED4F8"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10</w:t>
            </w:r>
          </w:p>
        </w:tc>
        <w:tc>
          <w:tcPr>
            <w:tcW w:w="1113" w:type="pct"/>
            <w:noWrap/>
            <w:hideMark/>
          </w:tcPr>
          <w:p w14:paraId="28CD26CE"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16</w:t>
            </w:r>
          </w:p>
        </w:tc>
      </w:tr>
      <w:tr w:rsidR="00AA2D33" w:rsidRPr="008D564E" w14:paraId="4D057EB8"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4D4EA57B" w14:textId="77777777" w:rsidR="00AA2D33" w:rsidRPr="003C7EEC" w:rsidRDefault="00AA2D33" w:rsidP="00DC05B9">
            <w:pPr>
              <w:rPr>
                <w:rFonts w:eastAsia="Times New Roman" w:cs="Segoe UI"/>
                <w:b w:val="0"/>
                <w:color w:val="000000"/>
              </w:rPr>
            </w:pPr>
            <w:r w:rsidRPr="003C7EEC">
              <w:rPr>
                <w:rFonts w:eastAsia="Times New Roman" w:cs="Segoe UI"/>
                <w:b w:val="0"/>
                <w:color w:val="000000"/>
              </w:rPr>
              <w:t>Uttlesford</w:t>
            </w:r>
          </w:p>
        </w:tc>
        <w:tc>
          <w:tcPr>
            <w:tcW w:w="1114" w:type="pct"/>
            <w:noWrap/>
            <w:hideMark/>
          </w:tcPr>
          <w:p w14:paraId="5D2F2ECE"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1</w:t>
            </w:r>
          </w:p>
        </w:tc>
        <w:tc>
          <w:tcPr>
            <w:tcW w:w="1113" w:type="pct"/>
            <w:noWrap/>
            <w:hideMark/>
          </w:tcPr>
          <w:p w14:paraId="76238DD8" w14:textId="77777777" w:rsidR="00AA2D33" w:rsidRPr="008D564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D564E">
              <w:rPr>
                <w:rFonts w:eastAsia="Times New Roman" w:cs="Segoe UI"/>
                <w:color w:val="000000"/>
              </w:rPr>
              <w:t>0</w:t>
            </w:r>
          </w:p>
        </w:tc>
      </w:tr>
      <w:tr w:rsidR="00AA2D33" w:rsidRPr="008D564E" w14:paraId="14CBD0A7" w14:textId="77777777" w:rsidTr="003C7EEC">
        <w:trPr>
          <w:trHeight w:val="290"/>
        </w:trPr>
        <w:tc>
          <w:tcPr>
            <w:cnfStyle w:val="001000000000" w:firstRow="0" w:lastRow="0" w:firstColumn="1" w:lastColumn="0" w:oddVBand="0" w:evenVBand="0" w:oddHBand="0" w:evenHBand="0" w:firstRowFirstColumn="0" w:firstRowLastColumn="0" w:lastRowFirstColumn="0" w:lastRowLastColumn="0"/>
            <w:tcW w:w="2773" w:type="pct"/>
            <w:noWrap/>
            <w:hideMark/>
          </w:tcPr>
          <w:p w14:paraId="66DB3E5F" w14:textId="77777777" w:rsidR="00AA2D33" w:rsidRPr="008D564E" w:rsidRDefault="00AA2D33" w:rsidP="00DC05B9">
            <w:pPr>
              <w:rPr>
                <w:rFonts w:eastAsia="Times New Roman" w:cs="Segoe UI"/>
                <w:color w:val="000000"/>
              </w:rPr>
            </w:pPr>
            <w:r w:rsidRPr="008D564E">
              <w:rPr>
                <w:rFonts w:eastAsia="Times New Roman" w:cs="Segoe UI"/>
                <w:color w:val="000000"/>
              </w:rPr>
              <w:t>Total</w:t>
            </w:r>
          </w:p>
        </w:tc>
        <w:tc>
          <w:tcPr>
            <w:tcW w:w="1114" w:type="pct"/>
            <w:noWrap/>
            <w:hideMark/>
          </w:tcPr>
          <w:p w14:paraId="03F4A113" w14:textId="77777777" w:rsidR="00AA2D33" w:rsidRPr="00FA39D9"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FA39D9">
              <w:rPr>
                <w:rFonts w:eastAsia="Times New Roman" w:cs="Segoe UI"/>
                <w:b/>
                <w:color w:val="000000"/>
              </w:rPr>
              <w:t>76</w:t>
            </w:r>
          </w:p>
        </w:tc>
        <w:tc>
          <w:tcPr>
            <w:tcW w:w="1113" w:type="pct"/>
            <w:noWrap/>
            <w:hideMark/>
          </w:tcPr>
          <w:p w14:paraId="5AD41238" w14:textId="77777777" w:rsidR="00AA2D33" w:rsidRPr="00FA39D9"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FA39D9">
              <w:rPr>
                <w:rFonts w:eastAsia="Times New Roman" w:cs="Segoe UI"/>
                <w:b/>
                <w:color w:val="000000"/>
              </w:rPr>
              <w:t>84</w:t>
            </w:r>
          </w:p>
        </w:tc>
      </w:tr>
    </w:tbl>
    <w:p w14:paraId="6A105621" w14:textId="77777777" w:rsidR="00AA2D33" w:rsidRPr="0041227D" w:rsidRDefault="00AA2D33" w:rsidP="00AA2D33">
      <w:pPr>
        <w:pStyle w:val="Annexenumberedparatext"/>
        <w:numPr>
          <w:ilvl w:val="0"/>
          <w:numId w:val="0"/>
        </w:numPr>
        <w:spacing w:before="0" w:line="240" w:lineRule="auto"/>
        <w:rPr>
          <w:rFonts w:ascii="Segoe UI" w:hAnsi="Segoe UI"/>
          <w:sz w:val="18"/>
          <w:szCs w:val="14"/>
        </w:rPr>
      </w:pPr>
      <w:r w:rsidRPr="0041227D">
        <w:rPr>
          <w:rFonts w:ascii="Segoe UI" w:hAnsi="Segoe UI"/>
          <w:sz w:val="18"/>
          <w:szCs w:val="14"/>
        </w:rPr>
        <w:t xml:space="preserve">Source: MHCLG data tables </w:t>
      </w:r>
      <w:r>
        <w:rPr>
          <w:rFonts w:ascii="Segoe UI" w:hAnsi="Segoe UI"/>
          <w:sz w:val="18"/>
          <w:szCs w:val="14"/>
        </w:rPr>
        <w:t>statutory</w:t>
      </w:r>
      <w:r w:rsidRPr="0041227D">
        <w:rPr>
          <w:rFonts w:ascii="Segoe UI" w:hAnsi="Segoe UI"/>
          <w:sz w:val="18"/>
          <w:szCs w:val="14"/>
        </w:rPr>
        <w:t xml:space="preserve"> homelessness</w:t>
      </w:r>
      <w:r>
        <w:rPr>
          <w:rFonts w:ascii="Segoe UI" w:hAnsi="Segoe UI"/>
          <w:sz w:val="18"/>
          <w:szCs w:val="14"/>
        </w:rPr>
        <w:t xml:space="preserve"> (2025)</w:t>
      </w:r>
    </w:p>
    <w:p w14:paraId="0FC52A6D" w14:textId="220DC760" w:rsidR="00AA2D33" w:rsidRPr="00AB0FF0" w:rsidRDefault="00AA2D33" w:rsidP="00AA2D33">
      <w:pPr>
        <w:pStyle w:val="Numberedpara1202"/>
      </w:pPr>
      <w:r w:rsidRPr="00AB0FF0">
        <w:lastRenderedPageBreak/>
        <w:t xml:space="preserve">This evidence shows that the number of </w:t>
      </w:r>
      <w:r w:rsidR="00A24DD4" w:rsidRPr="00AB0FF0">
        <w:t>16–17-year-olds</w:t>
      </w:r>
      <w:r w:rsidRPr="00AB0FF0">
        <w:t xml:space="preserve"> owed a prevention or relief duty in Essex has increased over the period from 2022/23 to 2023/24. This is corroborated by qualitative evidence from stakeholders. </w:t>
      </w:r>
    </w:p>
    <w:p w14:paraId="19F9436F" w14:textId="77777777" w:rsidR="00AA2D33" w:rsidRPr="0041227D" w:rsidRDefault="00AA2D33" w:rsidP="00AA2D33">
      <w:pPr>
        <w:pStyle w:val="Numberedpara1202"/>
        <w:numPr>
          <w:ilvl w:val="0"/>
          <w:numId w:val="0"/>
        </w:numPr>
      </w:pPr>
    </w:p>
    <w:p w14:paraId="0A9CB6C5" w14:textId="77777777" w:rsidR="00AA2D33" w:rsidRPr="0041227D" w:rsidRDefault="00AA2D33" w:rsidP="00AA2D33">
      <w:pPr>
        <w:keepNext/>
        <w:keepLines/>
        <w:spacing w:before="40"/>
        <w:outlineLvl w:val="1"/>
        <w:rPr>
          <w:rFonts w:ascii="Segoe UI" w:eastAsiaTheme="majorEastAsia" w:hAnsi="Segoe UI" w:cs="Segoe UI"/>
          <w:i/>
          <w:color w:val="0F4761" w:themeColor="accent1" w:themeShade="BF"/>
          <w:sz w:val="26"/>
          <w:szCs w:val="26"/>
        </w:rPr>
      </w:pPr>
      <w:bookmarkStart w:id="125" w:name="_Toc181718759"/>
      <w:bookmarkStart w:id="126" w:name="_Toc193284769"/>
      <w:bookmarkStart w:id="127" w:name="_Toc198821237"/>
      <w:bookmarkStart w:id="128" w:name="_Toc204005966"/>
      <w:r w:rsidRPr="0041227D">
        <w:rPr>
          <w:rFonts w:ascii="Segoe UI" w:eastAsiaTheme="majorEastAsia" w:hAnsi="Segoe UI" w:cs="Segoe UI"/>
          <w:color w:val="0F4761" w:themeColor="accent1" w:themeShade="BF"/>
          <w:sz w:val="26"/>
          <w:szCs w:val="26"/>
        </w:rPr>
        <w:t xml:space="preserve">Current supply of supported housing for </w:t>
      </w:r>
      <w:bookmarkEnd w:id="125"/>
      <w:r w:rsidRPr="0041227D">
        <w:rPr>
          <w:rFonts w:ascii="Segoe UI" w:eastAsiaTheme="majorEastAsia" w:hAnsi="Segoe UI" w:cs="Segoe UI"/>
          <w:color w:val="0F4761" w:themeColor="accent1" w:themeShade="BF"/>
          <w:sz w:val="26"/>
          <w:szCs w:val="26"/>
        </w:rPr>
        <w:t>young people</w:t>
      </w:r>
      <w:bookmarkEnd w:id="126"/>
      <w:bookmarkEnd w:id="127"/>
      <w:bookmarkEnd w:id="128"/>
    </w:p>
    <w:p w14:paraId="391C54F2" w14:textId="55B43EC7" w:rsidR="00AA2D33" w:rsidRDefault="000717DD" w:rsidP="00AA2D33">
      <w:pPr>
        <w:pStyle w:val="Numberedpara1202"/>
        <w:rPr>
          <w:szCs w:val="22"/>
        </w:rPr>
      </w:pPr>
      <w:r>
        <w:rPr>
          <w:szCs w:val="22"/>
        </w:rPr>
        <w:t>Essex County Council</w:t>
      </w:r>
      <w:r w:rsidR="00AA2D33" w:rsidRPr="008D564E">
        <w:rPr>
          <w:szCs w:val="22"/>
        </w:rPr>
        <w:t xml:space="preserve"> commissions a housing related support service for young people with support needs in Essex. </w:t>
      </w:r>
      <w:r w:rsidR="00AA2D33">
        <w:rPr>
          <w:szCs w:val="22"/>
        </w:rPr>
        <w:t>T</w:t>
      </w:r>
      <w:r w:rsidR="00AA2D33" w:rsidRPr="008E44E5">
        <w:rPr>
          <w:szCs w:val="22"/>
        </w:rPr>
        <w:t xml:space="preserve">he commissioned </w:t>
      </w:r>
      <w:r w:rsidR="00AA2D33">
        <w:rPr>
          <w:szCs w:val="22"/>
        </w:rPr>
        <w:t>housing related support</w:t>
      </w:r>
      <w:r w:rsidR="00AA2D33" w:rsidRPr="008E44E5">
        <w:rPr>
          <w:szCs w:val="22"/>
        </w:rPr>
        <w:t xml:space="preserve"> service is called </w:t>
      </w:r>
      <w:r w:rsidR="00AA2D33">
        <w:rPr>
          <w:szCs w:val="22"/>
        </w:rPr>
        <w:t xml:space="preserve">the </w:t>
      </w:r>
      <w:r w:rsidR="00AA2D33" w:rsidRPr="008E44E5">
        <w:rPr>
          <w:szCs w:val="22"/>
        </w:rPr>
        <w:t xml:space="preserve">‘Essex </w:t>
      </w:r>
      <w:r w:rsidR="00AA2D33">
        <w:rPr>
          <w:szCs w:val="22"/>
        </w:rPr>
        <w:t xml:space="preserve">Nacro Education Support and Transition (NEST)’ service. </w:t>
      </w:r>
    </w:p>
    <w:p w14:paraId="0EF3964B" w14:textId="2AE7CD69" w:rsidR="00AA2D33" w:rsidRPr="008D564E" w:rsidRDefault="00AA2D33" w:rsidP="00AA2D33">
      <w:pPr>
        <w:pStyle w:val="Numberedpara1202"/>
        <w:rPr>
          <w:szCs w:val="22"/>
        </w:rPr>
      </w:pPr>
      <w:r>
        <w:rPr>
          <w:szCs w:val="22"/>
        </w:rPr>
        <w:t xml:space="preserve">The Essex NEST service provides a range of practical and emotional support to enable young people to live in supported housing. </w:t>
      </w:r>
      <w:r w:rsidR="000717DD">
        <w:rPr>
          <w:szCs w:val="22"/>
        </w:rPr>
        <w:t>Essex County Council</w:t>
      </w:r>
      <w:r>
        <w:rPr>
          <w:szCs w:val="22"/>
        </w:rPr>
        <w:t xml:space="preserve"> funds the support service within supported housing that is delivered by housing providers. Young people using the supported housing are responsible for meeting the rent and service charges (funded by housing benefit for young people who are eligible). </w:t>
      </w:r>
      <w:r w:rsidR="009C3FD8">
        <w:rPr>
          <w:szCs w:val="22"/>
        </w:rPr>
        <w:t>NEST</w:t>
      </w:r>
      <w:r w:rsidRPr="008D564E">
        <w:rPr>
          <w:szCs w:val="22"/>
        </w:rPr>
        <w:t xml:space="preserve"> provides supported housing and associated support for young people with a range of needs and circumstances including:</w:t>
      </w:r>
    </w:p>
    <w:p w14:paraId="31D96E93" w14:textId="01D71EAE" w:rsidR="00AA2D33" w:rsidRPr="008D564E" w:rsidRDefault="00321A1F" w:rsidP="00AA2D33">
      <w:pPr>
        <w:pStyle w:val="Bulletptfirstline"/>
        <w:ind w:left="1069"/>
      </w:pPr>
      <w:r w:rsidRPr="008D564E">
        <w:t>16–17-year-olds</w:t>
      </w:r>
      <w:r w:rsidR="00AA2D33" w:rsidRPr="008D564E">
        <w:t xml:space="preserve"> at risk of homelessness</w:t>
      </w:r>
    </w:p>
    <w:p w14:paraId="7D73C122" w14:textId="463437D4" w:rsidR="00AA2D33" w:rsidRPr="008D564E" w:rsidRDefault="00AA2D33" w:rsidP="00AA2D33">
      <w:pPr>
        <w:pStyle w:val="Bulletptfirstline"/>
        <w:ind w:left="1069"/>
      </w:pPr>
      <w:r w:rsidRPr="008D564E">
        <w:t xml:space="preserve">Care </w:t>
      </w:r>
      <w:r w:rsidR="00E803A6">
        <w:t>l</w:t>
      </w:r>
      <w:r w:rsidRPr="008D564E">
        <w:t>eavers</w:t>
      </w:r>
      <w:r>
        <w:t>, including Separated Migrant Children</w:t>
      </w:r>
    </w:p>
    <w:p w14:paraId="5CC53D58" w14:textId="77777777" w:rsidR="00AA2D33" w:rsidRPr="008D564E" w:rsidRDefault="00AA2D33" w:rsidP="00AA2D33">
      <w:pPr>
        <w:pStyle w:val="Bulletptfirstline"/>
        <w:ind w:left="1069"/>
      </w:pPr>
      <w:r w:rsidRPr="008D564E">
        <w:t>Vulnerable young parents</w:t>
      </w:r>
    </w:p>
    <w:p w14:paraId="15CF4CE3" w14:textId="5D1B3FB7" w:rsidR="00AA2D33" w:rsidRPr="008D564E" w:rsidRDefault="00AA2D33" w:rsidP="00AA2D33">
      <w:pPr>
        <w:pStyle w:val="Bulletptfirstline"/>
        <w:ind w:left="1069"/>
      </w:pPr>
      <w:r w:rsidRPr="008D564E">
        <w:t xml:space="preserve">Other vulnerable </w:t>
      </w:r>
      <w:r w:rsidR="00321A1F" w:rsidRPr="008D564E">
        <w:t>18–21-year-olds</w:t>
      </w:r>
    </w:p>
    <w:p w14:paraId="4CC553DD" w14:textId="77777777" w:rsidR="00AA2D33" w:rsidRPr="008D564E" w:rsidRDefault="00AA2D33" w:rsidP="00AA2D33">
      <w:pPr>
        <w:pStyle w:val="Numberedpara1202"/>
        <w:rPr>
          <w:szCs w:val="22"/>
        </w:rPr>
      </w:pPr>
      <w:r w:rsidRPr="008D564E">
        <w:rPr>
          <w:szCs w:val="22"/>
        </w:rPr>
        <w:t xml:space="preserve">The </w:t>
      </w:r>
      <w:r>
        <w:rPr>
          <w:szCs w:val="22"/>
        </w:rPr>
        <w:t xml:space="preserve">Essex NEST service </w:t>
      </w:r>
      <w:r w:rsidRPr="008D564E">
        <w:rPr>
          <w:szCs w:val="22"/>
        </w:rPr>
        <w:t xml:space="preserve">covers all 12 city, borough and district councils within 4 quadrants: </w:t>
      </w:r>
    </w:p>
    <w:p w14:paraId="492F365A" w14:textId="77777777" w:rsidR="00AA2D33" w:rsidRPr="00DF79A0" w:rsidRDefault="00AA2D33" w:rsidP="00AA2D33">
      <w:pPr>
        <w:pStyle w:val="Bulletptfirstline"/>
        <w:ind w:left="1069"/>
      </w:pPr>
      <w:r w:rsidRPr="00DF79A0">
        <w:t>Mid Essex: Braintree, Chelmsford and Maldon</w:t>
      </w:r>
    </w:p>
    <w:p w14:paraId="3344F835" w14:textId="77777777" w:rsidR="00AA2D33" w:rsidRPr="00DF79A0" w:rsidRDefault="00AA2D33" w:rsidP="00AA2D33">
      <w:pPr>
        <w:pStyle w:val="Bulletptfirstline"/>
        <w:ind w:left="1069"/>
      </w:pPr>
      <w:r w:rsidRPr="00DF79A0">
        <w:t>North Essex: Colchester and Tendring</w:t>
      </w:r>
    </w:p>
    <w:p w14:paraId="77F2D71A" w14:textId="47DBF4C2" w:rsidR="00AA2D33" w:rsidRPr="00DF79A0" w:rsidRDefault="00AA2D33" w:rsidP="00AA2D33">
      <w:pPr>
        <w:pStyle w:val="Bulletptfirstline"/>
        <w:ind w:left="1069"/>
      </w:pPr>
      <w:r w:rsidRPr="00DF79A0">
        <w:t>South Essex: Basildon</w:t>
      </w:r>
      <w:r w:rsidR="00835FAE" w:rsidRPr="00DF79A0">
        <w:t xml:space="preserve">, </w:t>
      </w:r>
      <w:r w:rsidRPr="00DF79A0">
        <w:t>Castlepoint, Rochford</w:t>
      </w:r>
    </w:p>
    <w:p w14:paraId="3A32F615" w14:textId="6A2B3135" w:rsidR="00AA2D33" w:rsidRPr="00DF79A0" w:rsidRDefault="00AA2D33" w:rsidP="00AA2D33">
      <w:pPr>
        <w:pStyle w:val="Bulletptfirstline"/>
        <w:ind w:left="1069"/>
      </w:pPr>
      <w:r w:rsidRPr="00DF79A0">
        <w:t xml:space="preserve">West Essex: </w:t>
      </w:r>
      <w:r w:rsidR="00277AA4" w:rsidRPr="00DF79A0">
        <w:t>Brentwood</w:t>
      </w:r>
      <w:r w:rsidR="00277AA4">
        <w:t>,</w:t>
      </w:r>
      <w:r w:rsidR="000E28B2">
        <w:t xml:space="preserve"> </w:t>
      </w:r>
      <w:r w:rsidRPr="00DF79A0">
        <w:t xml:space="preserve">Epping Forest, Harlow, Uttlesford </w:t>
      </w:r>
    </w:p>
    <w:p w14:paraId="5017645C" w14:textId="77777777" w:rsidR="00AA2D33" w:rsidRPr="008D564E" w:rsidRDefault="00AA2D33" w:rsidP="00AA2D33">
      <w:pPr>
        <w:pStyle w:val="Numberedpara1202"/>
      </w:pPr>
      <w:r w:rsidRPr="008D564E">
        <w:t xml:space="preserve">The </w:t>
      </w:r>
      <w:r>
        <w:t xml:space="preserve">Essex NEST </w:t>
      </w:r>
      <w:r w:rsidRPr="008D564E">
        <w:t>service specification includes that t</w:t>
      </w:r>
      <w:r w:rsidRPr="008D564E">
        <w:rPr>
          <w:iCs/>
        </w:rPr>
        <w:t>he providers must deliver the following:</w:t>
      </w:r>
    </w:p>
    <w:p w14:paraId="2C720A5E" w14:textId="77777777" w:rsidR="00AA2D33" w:rsidRPr="008D564E" w:rsidRDefault="00AA2D33" w:rsidP="00AA2D33">
      <w:pPr>
        <w:pStyle w:val="Bulletptfirstline"/>
        <w:ind w:left="1069"/>
        <w:rPr>
          <w:b/>
        </w:rPr>
      </w:pPr>
      <w:r w:rsidRPr="008D564E">
        <w:t>A flexible support service for up to a maximum of 270 young people at any one time</w:t>
      </w:r>
    </w:p>
    <w:p w14:paraId="2E049609" w14:textId="6449557D" w:rsidR="00AA2D33" w:rsidRPr="008D564E" w:rsidRDefault="00AA2D33" w:rsidP="00AA2D33">
      <w:pPr>
        <w:pStyle w:val="Bulletptfirstline"/>
        <w:ind w:left="1069"/>
        <w:rPr>
          <w:b/>
        </w:rPr>
      </w:pPr>
      <w:r w:rsidRPr="008D564E">
        <w:t xml:space="preserve">The service to be available to accept all new clients allocated via the </w:t>
      </w:r>
      <w:r w:rsidR="000717DD">
        <w:t>Essex County Council</w:t>
      </w:r>
      <w:r w:rsidRPr="008D564E">
        <w:t>-run Gateway Service</w:t>
      </w:r>
    </w:p>
    <w:p w14:paraId="00FCA19A" w14:textId="2A727CF0" w:rsidR="00AA2D33" w:rsidRPr="008D564E" w:rsidRDefault="00AA2D33" w:rsidP="00AA2D33">
      <w:pPr>
        <w:pStyle w:val="Bulletptfirstline"/>
        <w:ind w:left="1069"/>
        <w:rPr>
          <w:b/>
        </w:rPr>
      </w:pPr>
      <w:r w:rsidRPr="008D564E">
        <w:t>All young people in the service to have access to between 1-10 hours of support per week, depending on assessed need</w:t>
      </w:r>
    </w:p>
    <w:p w14:paraId="76D04B9C" w14:textId="052FC846" w:rsidR="00AA2D33" w:rsidRPr="008D564E" w:rsidRDefault="00AA2D33" w:rsidP="00AA2D33">
      <w:pPr>
        <w:pStyle w:val="Bulletptfirstline"/>
        <w:ind w:left="1069"/>
        <w:rPr>
          <w:b/>
        </w:rPr>
      </w:pPr>
      <w:r w:rsidRPr="008D564E">
        <w:t>All young people to have access to support through transition (both into and out of the service), depending on assessed need</w:t>
      </w:r>
    </w:p>
    <w:p w14:paraId="2FF1A87E" w14:textId="77777777" w:rsidR="00AA2D33" w:rsidRPr="008D564E" w:rsidRDefault="00AA2D33" w:rsidP="00AA2D33">
      <w:pPr>
        <w:pStyle w:val="Numberedpara1202"/>
      </w:pPr>
      <w:r>
        <w:lastRenderedPageBreak/>
        <w:t>In terms of accommodation units (of supported housing) provided, the service consists of the following:</w:t>
      </w:r>
    </w:p>
    <w:p w14:paraId="0A04C062" w14:textId="77777777" w:rsidR="001B77B6" w:rsidRPr="00DF79A0" w:rsidRDefault="001B77B6" w:rsidP="001B77B6">
      <w:pPr>
        <w:pStyle w:val="Bulletptfirstline"/>
        <w:ind w:left="1069"/>
      </w:pPr>
      <w:r w:rsidRPr="00DF79A0">
        <w:t xml:space="preserve">North </w:t>
      </w:r>
      <w:r>
        <w:t>Q</w:t>
      </w:r>
      <w:r w:rsidRPr="00DF79A0">
        <w:t>uadrant: 46 units</w:t>
      </w:r>
    </w:p>
    <w:p w14:paraId="110FB143" w14:textId="47B5577B" w:rsidR="00AA2D33" w:rsidRPr="00DF79A0" w:rsidRDefault="00AA2D33" w:rsidP="00AA2D33">
      <w:pPr>
        <w:pStyle w:val="Bulletptfirstline"/>
        <w:ind w:left="1069"/>
      </w:pPr>
      <w:r w:rsidRPr="00DF79A0">
        <w:t xml:space="preserve">Mid </w:t>
      </w:r>
      <w:r w:rsidR="00EB0BFE">
        <w:t>Q</w:t>
      </w:r>
      <w:r w:rsidRPr="00DF79A0">
        <w:t>uadrant: 51 units</w:t>
      </w:r>
    </w:p>
    <w:p w14:paraId="22101575" w14:textId="316B819F" w:rsidR="00AA2D33" w:rsidRDefault="00AA2D33" w:rsidP="00AA2D33">
      <w:pPr>
        <w:pStyle w:val="Bulletptfirstline"/>
        <w:ind w:left="1069"/>
      </w:pPr>
      <w:r w:rsidRPr="00DF79A0">
        <w:t xml:space="preserve">South </w:t>
      </w:r>
      <w:r w:rsidR="00EB0BFE">
        <w:t>Q</w:t>
      </w:r>
      <w:r w:rsidRPr="00DF79A0">
        <w:t>uadrant: 39 units</w:t>
      </w:r>
    </w:p>
    <w:p w14:paraId="5345F6AF" w14:textId="651369FF" w:rsidR="001B77B6" w:rsidRPr="00DF79A0" w:rsidRDefault="001B77B6" w:rsidP="001B77B6">
      <w:pPr>
        <w:pStyle w:val="Bulletptfirstline"/>
        <w:ind w:left="1069"/>
      </w:pPr>
      <w:r w:rsidRPr="00DF79A0">
        <w:t xml:space="preserve">West </w:t>
      </w:r>
      <w:r>
        <w:t>Q</w:t>
      </w:r>
      <w:r w:rsidRPr="00DF79A0">
        <w:t>uadrant: 53 units</w:t>
      </w:r>
    </w:p>
    <w:p w14:paraId="3E671472" w14:textId="77777777" w:rsidR="00AA2D33" w:rsidRPr="008D564E" w:rsidRDefault="00AA2D33" w:rsidP="00AA2D33">
      <w:pPr>
        <w:pStyle w:val="Numberedpara1202"/>
      </w:pPr>
      <w:r w:rsidRPr="008D564E">
        <w:t>In addition, the supported housing providers are required to make provision for the following emergency accommodation to be available at any given time:</w:t>
      </w:r>
    </w:p>
    <w:p w14:paraId="1388367A" w14:textId="77777777" w:rsidR="00AA2D33" w:rsidRPr="00DF79A0" w:rsidRDefault="00AA2D33" w:rsidP="00AA2D33">
      <w:pPr>
        <w:pStyle w:val="Bulletptfirstline"/>
        <w:ind w:left="1069"/>
      </w:pPr>
      <w:r w:rsidRPr="00DF79A0">
        <w:t>North Quadrant: 3 units</w:t>
      </w:r>
    </w:p>
    <w:p w14:paraId="6B9EB0B9" w14:textId="77777777" w:rsidR="00AA2D33" w:rsidRPr="00DF79A0" w:rsidRDefault="00AA2D33" w:rsidP="00AA2D33">
      <w:pPr>
        <w:pStyle w:val="Bulletptfirstline"/>
        <w:ind w:left="1069"/>
      </w:pPr>
      <w:r w:rsidRPr="00DF79A0">
        <w:t>Mid Quadrant: 3 units</w:t>
      </w:r>
    </w:p>
    <w:p w14:paraId="41EE9135" w14:textId="77777777" w:rsidR="00AA2D33" w:rsidRPr="00DF79A0" w:rsidRDefault="00AA2D33" w:rsidP="00AA2D33">
      <w:pPr>
        <w:pStyle w:val="Bulletptfirstline"/>
        <w:ind w:left="1069"/>
      </w:pPr>
      <w:r w:rsidRPr="00DF79A0">
        <w:t>South Quadrant: 2 units</w:t>
      </w:r>
    </w:p>
    <w:p w14:paraId="78457C96" w14:textId="77777777" w:rsidR="00AA2D33" w:rsidRPr="00DF79A0" w:rsidRDefault="00AA2D33" w:rsidP="00AA2D33">
      <w:pPr>
        <w:pStyle w:val="Bulletptfirstline"/>
        <w:ind w:left="1069"/>
      </w:pPr>
      <w:r w:rsidRPr="00DF79A0">
        <w:t>West Quadrant: 2 units</w:t>
      </w:r>
    </w:p>
    <w:p w14:paraId="570BDFFA" w14:textId="4A15FBEF" w:rsidR="00AA2D33" w:rsidRPr="00DF79A0" w:rsidRDefault="00AA2D33" w:rsidP="00212C4E">
      <w:pPr>
        <w:pStyle w:val="Numberedpara1202"/>
      </w:pPr>
      <w:r w:rsidRPr="008D564E">
        <w:t xml:space="preserve">The total number of </w:t>
      </w:r>
      <w:r>
        <w:t xml:space="preserve">accommodation </w:t>
      </w:r>
      <w:r w:rsidRPr="008D564E">
        <w:t xml:space="preserve">units </w:t>
      </w:r>
      <w:r>
        <w:t>(</w:t>
      </w:r>
      <w:r w:rsidRPr="008D564E">
        <w:t>of supported housing</w:t>
      </w:r>
      <w:r>
        <w:t>)</w:t>
      </w:r>
      <w:r w:rsidRPr="008D564E">
        <w:t xml:space="preserve"> provided is 199 units. This is shown in </w:t>
      </w:r>
      <w:r w:rsidR="00633B7B">
        <w:fldChar w:fldCharType="begin"/>
      </w:r>
      <w:r w:rsidR="00633B7B">
        <w:instrText xml:space="preserve"> REF _Ref199337028 \h </w:instrText>
      </w:r>
      <w:r w:rsidR="00633B7B">
        <w:fldChar w:fldCharType="separate"/>
      </w:r>
      <w:r w:rsidR="00971C60">
        <w:t xml:space="preserve">Table </w:t>
      </w:r>
      <w:r w:rsidR="00971C60">
        <w:rPr>
          <w:noProof/>
        </w:rPr>
        <w:t>39</w:t>
      </w:r>
      <w:r w:rsidR="00633B7B">
        <w:fldChar w:fldCharType="end"/>
      </w:r>
      <w:r w:rsidRPr="008D564E">
        <w:t>. Approximately one third of th</w:t>
      </w:r>
      <w:r>
        <w:t>ese accommodation units (of</w:t>
      </w:r>
      <w:r w:rsidRPr="008D564E">
        <w:t xml:space="preserve"> supported housing</w:t>
      </w:r>
      <w:r>
        <w:t>)</w:t>
      </w:r>
      <w:r w:rsidRPr="008D564E">
        <w:t xml:space="preserve"> is intended to be provided with 24/7 support, equally distributed </w:t>
      </w:r>
      <w:r>
        <w:t xml:space="preserve">for </w:t>
      </w:r>
      <w:r w:rsidRPr="008D564E">
        <w:t xml:space="preserve">each quadrant. </w:t>
      </w:r>
    </w:p>
    <w:p w14:paraId="2959C7FF" w14:textId="3734A1B3" w:rsidR="003C7EEC" w:rsidRDefault="003C7EEC" w:rsidP="003C7EEC">
      <w:pPr>
        <w:pStyle w:val="Caption"/>
      </w:pPr>
      <w:bookmarkStart w:id="129" w:name="_Ref199337028"/>
      <w:r>
        <w:t xml:space="preserve">Table </w:t>
      </w:r>
      <w:fldSimple w:instr=" SEQ Table \* ARABIC ">
        <w:r w:rsidR="00971C60">
          <w:rPr>
            <w:noProof/>
          </w:rPr>
          <w:t>39</w:t>
        </w:r>
      </w:fldSimple>
      <w:bookmarkEnd w:id="129"/>
      <w:r>
        <w:t xml:space="preserve">. </w:t>
      </w:r>
      <w:r w:rsidRPr="00B91CA4">
        <w:t>Essex NEST service accommodation units (of supported housing) by quadrant</w:t>
      </w:r>
    </w:p>
    <w:tbl>
      <w:tblPr>
        <w:tblStyle w:val="GridTable5Dark-Accent4"/>
        <w:tblW w:w="0" w:type="auto"/>
        <w:tblLook w:val="04A0" w:firstRow="1" w:lastRow="0" w:firstColumn="1" w:lastColumn="0" w:noHBand="0" w:noVBand="1"/>
      </w:tblPr>
      <w:tblGrid>
        <w:gridCol w:w="5098"/>
        <w:gridCol w:w="3918"/>
      </w:tblGrid>
      <w:tr w:rsidR="003C7EEC" w:rsidRPr="003C7EEC" w14:paraId="3AC9DCCC" w14:textId="77777777" w:rsidTr="00FA39D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98" w:type="dxa"/>
            <w:shd w:val="clear" w:color="auto" w:fill="FBCAD0"/>
          </w:tcPr>
          <w:p w14:paraId="7D9C505C" w14:textId="77777777" w:rsidR="00AA2D33" w:rsidRPr="003C7EEC" w:rsidRDefault="00AA2D33" w:rsidP="00DC05B9">
            <w:pPr>
              <w:rPr>
                <w:rFonts w:cs="Segoe UI"/>
                <w:b w:val="0"/>
                <w:color w:val="000000" w:themeColor="text1"/>
              </w:rPr>
            </w:pPr>
            <w:r w:rsidRPr="003C7EEC">
              <w:rPr>
                <w:rFonts w:cs="Segoe UI"/>
                <w:color w:val="000000" w:themeColor="text1"/>
              </w:rPr>
              <w:t>Quadrant/Districts</w:t>
            </w:r>
          </w:p>
          <w:p w14:paraId="70C3D1C1" w14:textId="77777777" w:rsidR="00AA2D33" w:rsidRPr="003C7EEC" w:rsidRDefault="00AA2D33" w:rsidP="00DC05B9">
            <w:pPr>
              <w:rPr>
                <w:rFonts w:cs="Segoe UI"/>
                <w:b w:val="0"/>
                <w:color w:val="000000" w:themeColor="text1"/>
              </w:rPr>
            </w:pPr>
          </w:p>
        </w:tc>
        <w:tc>
          <w:tcPr>
            <w:tcW w:w="3918" w:type="dxa"/>
            <w:shd w:val="clear" w:color="auto" w:fill="FBCAD0"/>
          </w:tcPr>
          <w:p w14:paraId="2352CE87" w14:textId="77777777" w:rsidR="00AA2D33" w:rsidRPr="003C7EEC" w:rsidRDefault="00AA2D33" w:rsidP="00DC05B9">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3C7EEC">
              <w:rPr>
                <w:rFonts w:cs="Segoe UI"/>
                <w:color w:val="000000" w:themeColor="text1"/>
              </w:rPr>
              <w:t>Number of accommodation units (of supported housing) including emergency access units</w:t>
            </w:r>
          </w:p>
        </w:tc>
      </w:tr>
      <w:tr w:rsidR="003C7EEC" w:rsidRPr="003C7EEC" w14:paraId="37DBCB8E" w14:textId="77777777" w:rsidTr="003C7EEC">
        <w:tc>
          <w:tcPr>
            <w:cnfStyle w:val="001000000000" w:firstRow="0" w:lastRow="0" w:firstColumn="1" w:lastColumn="0" w:oddVBand="0" w:evenVBand="0" w:oddHBand="0" w:evenHBand="0" w:firstRowFirstColumn="0" w:firstRowLastColumn="0" w:lastRowFirstColumn="0" w:lastRowLastColumn="0"/>
            <w:tcW w:w="5098" w:type="dxa"/>
          </w:tcPr>
          <w:p w14:paraId="6D284A16" w14:textId="77777777" w:rsidR="00AA2D33" w:rsidRPr="003C7EEC" w:rsidRDefault="00AA2D33" w:rsidP="00DC05B9">
            <w:pPr>
              <w:rPr>
                <w:rFonts w:cs="Segoe UI"/>
                <w:b w:val="0"/>
                <w:color w:val="000000" w:themeColor="text1"/>
              </w:rPr>
            </w:pPr>
            <w:r w:rsidRPr="003C7EEC">
              <w:rPr>
                <w:rFonts w:cs="Segoe UI"/>
                <w:color w:val="000000" w:themeColor="text1"/>
              </w:rPr>
              <w:t>South</w:t>
            </w:r>
          </w:p>
          <w:p w14:paraId="3DAF0EE0" w14:textId="77777777" w:rsidR="00AA2D33" w:rsidRPr="003C7EEC" w:rsidRDefault="00AA2D33" w:rsidP="00DC05B9">
            <w:pPr>
              <w:rPr>
                <w:rFonts w:cs="Segoe UI"/>
                <w:b w:val="0"/>
                <w:color w:val="000000" w:themeColor="text1"/>
              </w:rPr>
            </w:pPr>
            <w:r w:rsidRPr="003C7EEC">
              <w:rPr>
                <w:rFonts w:cs="Segoe UI"/>
                <w:b w:val="0"/>
                <w:color w:val="000000" w:themeColor="text1"/>
              </w:rPr>
              <w:t>Basildon</w:t>
            </w:r>
          </w:p>
          <w:p w14:paraId="7FDA7BF7" w14:textId="77777777" w:rsidR="00AA2D33" w:rsidRPr="003C7EEC" w:rsidRDefault="00AA2D33" w:rsidP="00DC05B9">
            <w:pPr>
              <w:rPr>
                <w:rFonts w:cs="Segoe UI"/>
                <w:b w:val="0"/>
                <w:color w:val="000000" w:themeColor="text1"/>
              </w:rPr>
            </w:pPr>
            <w:r w:rsidRPr="003C7EEC">
              <w:rPr>
                <w:rFonts w:cs="Segoe UI"/>
                <w:b w:val="0"/>
                <w:color w:val="000000" w:themeColor="text1"/>
              </w:rPr>
              <w:t>Castle Point</w:t>
            </w:r>
          </w:p>
          <w:p w14:paraId="7BD2B5B4" w14:textId="77777777" w:rsidR="00AA2D33" w:rsidRPr="003C7EEC" w:rsidRDefault="00AA2D33" w:rsidP="00DC05B9">
            <w:pPr>
              <w:rPr>
                <w:rFonts w:cs="Segoe UI"/>
                <w:color w:val="000000" w:themeColor="text1"/>
              </w:rPr>
            </w:pPr>
            <w:r w:rsidRPr="003C7EEC">
              <w:rPr>
                <w:rFonts w:cs="Segoe UI"/>
                <w:b w:val="0"/>
                <w:color w:val="000000" w:themeColor="text1"/>
              </w:rPr>
              <w:t>Rochford</w:t>
            </w:r>
          </w:p>
        </w:tc>
        <w:tc>
          <w:tcPr>
            <w:tcW w:w="3918" w:type="dxa"/>
          </w:tcPr>
          <w:p w14:paraId="5D91A7B6" w14:textId="77777777" w:rsidR="00AA2D33" w:rsidRPr="003C7EEC" w:rsidRDefault="00AA2D33"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3C7EEC">
              <w:rPr>
                <w:rFonts w:cs="Segoe UI"/>
                <w:color w:val="000000" w:themeColor="text1"/>
              </w:rPr>
              <w:t>41</w:t>
            </w:r>
          </w:p>
        </w:tc>
      </w:tr>
      <w:tr w:rsidR="003C7EEC" w:rsidRPr="003C7EEC" w14:paraId="3B200269" w14:textId="77777777" w:rsidTr="003C7EEC">
        <w:tc>
          <w:tcPr>
            <w:cnfStyle w:val="001000000000" w:firstRow="0" w:lastRow="0" w:firstColumn="1" w:lastColumn="0" w:oddVBand="0" w:evenVBand="0" w:oddHBand="0" w:evenHBand="0" w:firstRowFirstColumn="0" w:firstRowLastColumn="0" w:lastRowFirstColumn="0" w:lastRowLastColumn="0"/>
            <w:tcW w:w="5098" w:type="dxa"/>
          </w:tcPr>
          <w:p w14:paraId="061CE9A5" w14:textId="77777777" w:rsidR="00AA2D33" w:rsidRPr="003C7EEC" w:rsidRDefault="00AA2D33" w:rsidP="00DC05B9">
            <w:pPr>
              <w:rPr>
                <w:rFonts w:cs="Segoe UI"/>
                <w:b w:val="0"/>
                <w:color w:val="000000" w:themeColor="text1"/>
              </w:rPr>
            </w:pPr>
            <w:r w:rsidRPr="003C7EEC">
              <w:rPr>
                <w:rFonts w:cs="Segoe UI"/>
                <w:color w:val="000000" w:themeColor="text1"/>
              </w:rPr>
              <w:t>Mid</w:t>
            </w:r>
          </w:p>
          <w:p w14:paraId="1E3C175D" w14:textId="77777777" w:rsidR="00AA2D33" w:rsidRPr="003C7EEC" w:rsidRDefault="00AA2D33" w:rsidP="00DC05B9">
            <w:pPr>
              <w:rPr>
                <w:rFonts w:cs="Segoe UI"/>
                <w:b w:val="0"/>
                <w:color w:val="000000" w:themeColor="text1"/>
              </w:rPr>
            </w:pPr>
            <w:r w:rsidRPr="003C7EEC">
              <w:rPr>
                <w:rFonts w:cs="Segoe UI"/>
                <w:b w:val="0"/>
                <w:color w:val="000000" w:themeColor="text1"/>
              </w:rPr>
              <w:t>Braintree</w:t>
            </w:r>
          </w:p>
          <w:p w14:paraId="02591C03" w14:textId="77777777" w:rsidR="00AA2D33" w:rsidRPr="003C7EEC" w:rsidRDefault="00AA2D33" w:rsidP="00DC05B9">
            <w:pPr>
              <w:rPr>
                <w:rFonts w:cs="Segoe UI"/>
                <w:b w:val="0"/>
                <w:color w:val="000000" w:themeColor="text1"/>
              </w:rPr>
            </w:pPr>
            <w:r w:rsidRPr="003C7EEC">
              <w:rPr>
                <w:rFonts w:cs="Segoe UI"/>
                <w:b w:val="0"/>
                <w:color w:val="000000" w:themeColor="text1"/>
              </w:rPr>
              <w:t>Chelmsford</w:t>
            </w:r>
          </w:p>
          <w:p w14:paraId="2F944EAC" w14:textId="77777777" w:rsidR="00AA2D33" w:rsidRPr="003C7EEC" w:rsidRDefault="00AA2D33" w:rsidP="00DC05B9">
            <w:pPr>
              <w:rPr>
                <w:rFonts w:cs="Segoe UI"/>
                <w:color w:val="000000" w:themeColor="text1"/>
              </w:rPr>
            </w:pPr>
            <w:r w:rsidRPr="003C7EEC">
              <w:rPr>
                <w:rFonts w:cs="Segoe UI"/>
                <w:b w:val="0"/>
                <w:color w:val="000000" w:themeColor="text1"/>
              </w:rPr>
              <w:t>Maldon</w:t>
            </w:r>
          </w:p>
        </w:tc>
        <w:tc>
          <w:tcPr>
            <w:tcW w:w="3918" w:type="dxa"/>
          </w:tcPr>
          <w:p w14:paraId="679ADD13" w14:textId="77777777" w:rsidR="00AA2D33" w:rsidRPr="003C7EEC" w:rsidRDefault="00AA2D33"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3C7EEC">
              <w:rPr>
                <w:rFonts w:cs="Segoe UI"/>
                <w:color w:val="000000" w:themeColor="text1"/>
              </w:rPr>
              <w:t>54</w:t>
            </w:r>
          </w:p>
        </w:tc>
      </w:tr>
      <w:tr w:rsidR="003C7EEC" w:rsidRPr="003C7EEC" w14:paraId="1B88CE94" w14:textId="77777777" w:rsidTr="003C7EEC">
        <w:tc>
          <w:tcPr>
            <w:cnfStyle w:val="001000000000" w:firstRow="0" w:lastRow="0" w:firstColumn="1" w:lastColumn="0" w:oddVBand="0" w:evenVBand="0" w:oddHBand="0" w:evenHBand="0" w:firstRowFirstColumn="0" w:firstRowLastColumn="0" w:lastRowFirstColumn="0" w:lastRowLastColumn="0"/>
            <w:tcW w:w="5098" w:type="dxa"/>
          </w:tcPr>
          <w:p w14:paraId="56094E2F" w14:textId="77777777" w:rsidR="00AA2D33" w:rsidRPr="003C7EEC" w:rsidRDefault="00AA2D33" w:rsidP="00DC05B9">
            <w:pPr>
              <w:rPr>
                <w:rFonts w:cs="Segoe UI"/>
                <w:b w:val="0"/>
                <w:color w:val="000000" w:themeColor="text1"/>
              </w:rPr>
            </w:pPr>
            <w:r w:rsidRPr="003C7EEC">
              <w:rPr>
                <w:rFonts w:cs="Segoe UI"/>
                <w:color w:val="000000" w:themeColor="text1"/>
              </w:rPr>
              <w:t>North</w:t>
            </w:r>
          </w:p>
          <w:p w14:paraId="3E094B53" w14:textId="77777777" w:rsidR="00AA2D33" w:rsidRPr="003C7EEC" w:rsidRDefault="00AA2D33" w:rsidP="00DC05B9">
            <w:pPr>
              <w:rPr>
                <w:rFonts w:cs="Segoe UI"/>
                <w:b w:val="0"/>
                <w:color w:val="000000" w:themeColor="text1"/>
              </w:rPr>
            </w:pPr>
            <w:r w:rsidRPr="003C7EEC">
              <w:rPr>
                <w:rFonts w:cs="Segoe UI"/>
                <w:b w:val="0"/>
                <w:color w:val="000000" w:themeColor="text1"/>
              </w:rPr>
              <w:t>Colchester</w:t>
            </w:r>
          </w:p>
          <w:p w14:paraId="059B785C" w14:textId="77777777" w:rsidR="00AA2D33" w:rsidRPr="003C7EEC" w:rsidRDefault="00AA2D33" w:rsidP="00DC05B9">
            <w:pPr>
              <w:rPr>
                <w:rFonts w:cs="Segoe UI"/>
                <w:color w:val="000000" w:themeColor="text1"/>
              </w:rPr>
            </w:pPr>
            <w:r w:rsidRPr="003C7EEC">
              <w:rPr>
                <w:rFonts w:cs="Segoe UI"/>
                <w:b w:val="0"/>
                <w:color w:val="000000" w:themeColor="text1"/>
              </w:rPr>
              <w:t>Tendring</w:t>
            </w:r>
          </w:p>
        </w:tc>
        <w:tc>
          <w:tcPr>
            <w:tcW w:w="3918" w:type="dxa"/>
          </w:tcPr>
          <w:p w14:paraId="386526A8" w14:textId="77777777" w:rsidR="00AA2D33" w:rsidRPr="003C7EEC" w:rsidRDefault="00AA2D33"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3C7EEC">
              <w:rPr>
                <w:rFonts w:cs="Segoe UI"/>
                <w:color w:val="000000" w:themeColor="text1"/>
              </w:rPr>
              <w:t>49</w:t>
            </w:r>
          </w:p>
        </w:tc>
      </w:tr>
      <w:tr w:rsidR="003C7EEC" w:rsidRPr="003C7EEC" w14:paraId="5B3B76E6" w14:textId="77777777" w:rsidTr="003C7EEC">
        <w:tc>
          <w:tcPr>
            <w:cnfStyle w:val="001000000000" w:firstRow="0" w:lastRow="0" w:firstColumn="1" w:lastColumn="0" w:oddVBand="0" w:evenVBand="0" w:oddHBand="0" w:evenHBand="0" w:firstRowFirstColumn="0" w:firstRowLastColumn="0" w:lastRowFirstColumn="0" w:lastRowLastColumn="0"/>
            <w:tcW w:w="5098" w:type="dxa"/>
          </w:tcPr>
          <w:p w14:paraId="6A69CB8B" w14:textId="77777777" w:rsidR="00AA2D33" w:rsidRPr="003C7EEC" w:rsidRDefault="00AA2D33" w:rsidP="00DC05B9">
            <w:pPr>
              <w:rPr>
                <w:rFonts w:cs="Segoe UI"/>
                <w:b w:val="0"/>
                <w:color w:val="000000" w:themeColor="text1"/>
              </w:rPr>
            </w:pPr>
            <w:r w:rsidRPr="003C7EEC">
              <w:rPr>
                <w:rFonts w:cs="Segoe UI"/>
                <w:color w:val="000000" w:themeColor="text1"/>
              </w:rPr>
              <w:t>West</w:t>
            </w:r>
          </w:p>
          <w:p w14:paraId="7683CBB0" w14:textId="7338AF3A" w:rsidR="000643BB" w:rsidRPr="002B0DAF" w:rsidRDefault="002B0DAF" w:rsidP="00DC05B9">
            <w:pPr>
              <w:rPr>
                <w:rFonts w:cs="Segoe UI"/>
                <w:b w:val="0"/>
                <w:color w:val="000000" w:themeColor="text1"/>
              </w:rPr>
            </w:pPr>
            <w:r w:rsidRPr="003C7EEC">
              <w:rPr>
                <w:rFonts w:cs="Segoe UI"/>
                <w:b w:val="0"/>
                <w:color w:val="000000" w:themeColor="text1"/>
              </w:rPr>
              <w:t>Brentwood</w:t>
            </w:r>
          </w:p>
          <w:p w14:paraId="18EA4AED" w14:textId="21E2026D" w:rsidR="00AA2D33" w:rsidRPr="003C7EEC" w:rsidRDefault="00AA2D33" w:rsidP="00DC05B9">
            <w:pPr>
              <w:rPr>
                <w:rFonts w:cs="Segoe UI"/>
                <w:b w:val="0"/>
                <w:color w:val="000000" w:themeColor="text1"/>
              </w:rPr>
            </w:pPr>
            <w:r w:rsidRPr="003C7EEC">
              <w:rPr>
                <w:rFonts w:cs="Segoe UI"/>
                <w:b w:val="0"/>
                <w:color w:val="000000" w:themeColor="text1"/>
              </w:rPr>
              <w:t>Harlow</w:t>
            </w:r>
          </w:p>
          <w:p w14:paraId="6F4926C2" w14:textId="77777777" w:rsidR="00AA2D33" w:rsidRPr="003C7EEC" w:rsidRDefault="00AA2D33" w:rsidP="00DC05B9">
            <w:pPr>
              <w:rPr>
                <w:rFonts w:cs="Segoe UI"/>
                <w:b w:val="0"/>
                <w:color w:val="000000" w:themeColor="text1"/>
              </w:rPr>
            </w:pPr>
            <w:r w:rsidRPr="003C7EEC">
              <w:rPr>
                <w:rFonts w:cs="Segoe UI"/>
                <w:b w:val="0"/>
                <w:color w:val="000000" w:themeColor="text1"/>
              </w:rPr>
              <w:t>Epping Forest</w:t>
            </w:r>
          </w:p>
          <w:p w14:paraId="6460D750" w14:textId="77777777" w:rsidR="00AA2D33" w:rsidRPr="003C7EEC" w:rsidRDefault="00AA2D33" w:rsidP="00DC05B9">
            <w:pPr>
              <w:rPr>
                <w:rFonts w:cs="Segoe UI"/>
                <w:color w:val="000000" w:themeColor="text1"/>
              </w:rPr>
            </w:pPr>
            <w:r w:rsidRPr="003C7EEC">
              <w:rPr>
                <w:rFonts w:cs="Segoe UI"/>
                <w:b w:val="0"/>
                <w:color w:val="000000" w:themeColor="text1"/>
              </w:rPr>
              <w:t>Uttlesford</w:t>
            </w:r>
          </w:p>
        </w:tc>
        <w:tc>
          <w:tcPr>
            <w:tcW w:w="3918" w:type="dxa"/>
          </w:tcPr>
          <w:p w14:paraId="7230F532" w14:textId="77777777" w:rsidR="00AA2D33" w:rsidRPr="003C7EEC" w:rsidRDefault="00AA2D33"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3C7EEC">
              <w:rPr>
                <w:rFonts w:cs="Segoe UI"/>
                <w:color w:val="000000" w:themeColor="text1"/>
              </w:rPr>
              <w:t>55</w:t>
            </w:r>
          </w:p>
        </w:tc>
      </w:tr>
      <w:tr w:rsidR="003C7EEC" w:rsidRPr="003C7EEC" w14:paraId="642F954E" w14:textId="77777777" w:rsidTr="003C7EEC">
        <w:tc>
          <w:tcPr>
            <w:cnfStyle w:val="001000000000" w:firstRow="0" w:lastRow="0" w:firstColumn="1" w:lastColumn="0" w:oddVBand="0" w:evenVBand="0" w:oddHBand="0" w:evenHBand="0" w:firstRowFirstColumn="0" w:firstRowLastColumn="0" w:lastRowFirstColumn="0" w:lastRowLastColumn="0"/>
            <w:tcW w:w="5098" w:type="dxa"/>
          </w:tcPr>
          <w:p w14:paraId="134D3996" w14:textId="77777777" w:rsidR="00AA2D33" w:rsidRPr="003C7EEC" w:rsidRDefault="00AA2D33" w:rsidP="00DC05B9">
            <w:pPr>
              <w:rPr>
                <w:rFonts w:cs="Segoe UI"/>
                <w:color w:val="000000" w:themeColor="text1"/>
              </w:rPr>
            </w:pPr>
            <w:r w:rsidRPr="003C7EEC">
              <w:rPr>
                <w:rFonts w:cs="Segoe UI"/>
                <w:color w:val="000000" w:themeColor="text1"/>
              </w:rPr>
              <w:t>Total</w:t>
            </w:r>
          </w:p>
        </w:tc>
        <w:tc>
          <w:tcPr>
            <w:tcW w:w="3918" w:type="dxa"/>
          </w:tcPr>
          <w:p w14:paraId="14A6F5C7" w14:textId="77777777" w:rsidR="00AA2D33" w:rsidRPr="00EC2590" w:rsidRDefault="00AA2D33"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themeColor="text1"/>
              </w:rPr>
            </w:pPr>
            <w:r w:rsidRPr="00EC2590">
              <w:rPr>
                <w:rFonts w:cs="Segoe UI"/>
                <w:b/>
                <w:color w:val="000000" w:themeColor="text1"/>
              </w:rPr>
              <w:t>199</w:t>
            </w:r>
          </w:p>
        </w:tc>
      </w:tr>
    </w:tbl>
    <w:p w14:paraId="107FAC27" w14:textId="75973DAA" w:rsidR="00AA2D33" w:rsidRDefault="00AA2D33" w:rsidP="00AA2D33">
      <w:pPr>
        <w:rPr>
          <w:rFonts w:ascii="Segoe UI" w:hAnsi="Segoe UI" w:cs="Segoe UI"/>
          <w:sz w:val="18"/>
          <w:szCs w:val="18"/>
        </w:rPr>
      </w:pPr>
      <w:r w:rsidRPr="00293676">
        <w:rPr>
          <w:rFonts w:ascii="Segoe UI" w:hAnsi="Segoe UI" w:cs="Segoe UI"/>
          <w:sz w:val="18"/>
          <w:szCs w:val="18"/>
        </w:rPr>
        <w:t xml:space="preserve">Source: </w:t>
      </w:r>
      <w:r w:rsidR="000717DD">
        <w:rPr>
          <w:rFonts w:ascii="Segoe UI" w:hAnsi="Segoe UI" w:cs="Segoe UI"/>
          <w:sz w:val="18"/>
          <w:szCs w:val="18"/>
        </w:rPr>
        <w:t>Essex County Council</w:t>
      </w:r>
      <w:r w:rsidRPr="00293676">
        <w:rPr>
          <w:rFonts w:ascii="Segoe UI" w:hAnsi="Segoe UI" w:cs="Segoe UI"/>
          <w:sz w:val="18"/>
          <w:szCs w:val="18"/>
        </w:rPr>
        <w:t xml:space="preserve"> (2025)</w:t>
      </w:r>
    </w:p>
    <w:p w14:paraId="079AAC3B" w14:textId="77777777" w:rsidR="002B0DAF" w:rsidRPr="00293676" w:rsidRDefault="002B0DAF" w:rsidP="00AA2D33">
      <w:pPr>
        <w:rPr>
          <w:rFonts w:ascii="Segoe UI" w:hAnsi="Segoe UI" w:cs="Segoe UI"/>
          <w:sz w:val="18"/>
          <w:szCs w:val="18"/>
        </w:rPr>
      </w:pPr>
    </w:p>
    <w:p w14:paraId="0CFC0D57" w14:textId="77777777" w:rsidR="00AA2D33" w:rsidRPr="0041227D" w:rsidRDefault="00AA2D33" w:rsidP="00AA2D33">
      <w:pPr>
        <w:pStyle w:val="Numberedpara1202"/>
        <w:numPr>
          <w:ilvl w:val="0"/>
          <w:numId w:val="0"/>
        </w:numPr>
      </w:pPr>
    </w:p>
    <w:p w14:paraId="3C988CC9" w14:textId="77777777" w:rsidR="00AA2D33" w:rsidRPr="0041227D" w:rsidRDefault="00AA2D33" w:rsidP="00AA2D33">
      <w:pPr>
        <w:keepNext/>
        <w:keepLines/>
        <w:spacing w:before="40"/>
        <w:outlineLvl w:val="1"/>
        <w:rPr>
          <w:rFonts w:ascii="Segoe UI" w:eastAsiaTheme="majorEastAsia" w:hAnsi="Segoe UI" w:cs="Segoe UI"/>
          <w:color w:val="0F4761" w:themeColor="accent1" w:themeShade="BF"/>
          <w:sz w:val="26"/>
          <w:szCs w:val="26"/>
        </w:rPr>
      </w:pPr>
      <w:bookmarkStart w:id="130" w:name="_Toc181718760"/>
      <w:bookmarkStart w:id="131" w:name="_Toc193284770"/>
      <w:bookmarkStart w:id="132" w:name="_Toc198821238"/>
      <w:bookmarkStart w:id="133" w:name="_Toc204005967"/>
      <w:r w:rsidRPr="0041227D">
        <w:rPr>
          <w:rFonts w:ascii="Segoe UI" w:eastAsiaTheme="majorEastAsia" w:hAnsi="Segoe UI" w:cs="Segoe UI"/>
          <w:color w:val="0F4761" w:themeColor="accent1" w:themeShade="BF"/>
          <w:sz w:val="26"/>
          <w:szCs w:val="26"/>
        </w:rPr>
        <w:lastRenderedPageBreak/>
        <w:t>The type of supported accommodation needed: Local context and stakeholder insights</w:t>
      </w:r>
      <w:bookmarkEnd w:id="130"/>
      <w:bookmarkEnd w:id="131"/>
      <w:bookmarkEnd w:id="132"/>
      <w:bookmarkEnd w:id="133"/>
    </w:p>
    <w:p w14:paraId="435DCE1D" w14:textId="77777777" w:rsidR="00AA2D33" w:rsidRPr="0041227D" w:rsidRDefault="00AA2D33" w:rsidP="00AA2D33">
      <w:pPr>
        <w:pStyle w:val="Numberedpara1202"/>
      </w:pPr>
      <w:r w:rsidRPr="0041227D">
        <w:t xml:space="preserve">As part of the qualitative evidence for this needs assessment, we spoke </w:t>
      </w:r>
      <w:r>
        <w:t xml:space="preserve">with </w:t>
      </w:r>
      <w:r w:rsidRPr="0041227D">
        <w:t>Council Officers to gain insight and context about the current housing provision and the changing needs of</w:t>
      </w:r>
      <w:r w:rsidRPr="0041227D" w:rsidDel="009F79CA">
        <w:t xml:space="preserve"> </w:t>
      </w:r>
      <w:r w:rsidRPr="0041227D">
        <w:t>care experienced young people and 16/17 years olds at risk of homelessness across the county. The key themes are summarised below</w:t>
      </w:r>
      <w:r>
        <w:t>:</w:t>
      </w:r>
      <w:r w:rsidRPr="0041227D">
        <w:t xml:space="preserve"> </w:t>
      </w:r>
    </w:p>
    <w:p w14:paraId="00B9193D" w14:textId="77777777" w:rsidR="00AA2D33" w:rsidRPr="00CE3BCB" w:rsidRDefault="00AA2D33" w:rsidP="00AA2D33">
      <w:pPr>
        <w:pStyle w:val="Numberedpara1202"/>
        <w:numPr>
          <w:ilvl w:val="0"/>
          <w:numId w:val="0"/>
        </w:numPr>
        <w:rPr>
          <w:i/>
          <w:szCs w:val="22"/>
        </w:rPr>
      </w:pPr>
      <w:r w:rsidRPr="00CE3BCB">
        <w:rPr>
          <w:i/>
          <w:szCs w:val="22"/>
        </w:rPr>
        <w:t>Changes in needs and trends</w:t>
      </w:r>
    </w:p>
    <w:p w14:paraId="5809DF73" w14:textId="77777777" w:rsidR="00AA2D33" w:rsidRPr="0041227D" w:rsidRDefault="00AA2D33" w:rsidP="00AA2D33">
      <w:pPr>
        <w:pStyle w:val="Numberedpara1202"/>
      </w:pPr>
      <w:r w:rsidRPr="0041227D">
        <w:t xml:space="preserve">Demand for supported housing: There is increasing need for additional supported accommodation for </w:t>
      </w:r>
      <w:r w:rsidRPr="0041227D" w:rsidDel="007179FD">
        <w:t xml:space="preserve">care </w:t>
      </w:r>
      <w:r w:rsidRPr="0041227D">
        <w:t xml:space="preserve">leavers and other vulnerable young people.  </w:t>
      </w:r>
    </w:p>
    <w:p w14:paraId="0DCE11A7" w14:textId="77777777" w:rsidR="00AA2D33" w:rsidRPr="0041227D" w:rsidRDefault="00AA2D33" w:rsidP="00AA2D33">
      <w:pPr>
        <w:pStyle w:val="Numberedpara1202"/>
      </w:pPr>
      <w:r w:rsidRPr="0041227D">
        <w:t>Provider capacity: There may be a need for contracted providers to deliver additional supported accommodation in response to evidence of increasing need for supported accommodation</w:t>
      </w:r>
      <w:r>
        <w:t xml:space="preserve"> up to contracted service capacity of 270 units</w:t>
      </w:r>
      <w:r w:rsidRPr="0041227D">
        <w:t xml:space="preserve">. </w:t>
      </w:r>
    </w:p>
    <w:p w14:paraId="3587EE90" w14:textId="0EED8782" w:rsidR="00AA2D33" w:rsidRPr="0041227D" w:rsidRDefault="00AA2D33" w:rsidP="00AA2D33">
      <w:pPr>
        <w:pStyle w:val="Numberedpara1202"/>
      </w:pPr>
      <w:r w:rsidRPr="0041227D">
        <w:t xml:space="preserve">There is work in progress to review and finalise the existing </w:t>
      </w:r>
      <w:r>
        <w:t>Joint P</w:t>
      </w:r>
      <w:r w:rsidRPr="0041227D">
        <w:t xml:space="preserve">rotocol </w:t>
      </w:r>
      <w:r>
        <w:t>(between</w:t>
      </w:r>
      <w:r w:rsidRPr="0096130B">
        <w:t xml:space="preserve"> the 12 housing authorities and Children’s Services at </w:t>
      </w:r>
      <w:r w:rsidR="000717DD">
        <w:t>Essex County Council</w:t>
      </w:r>
      <w:r>
        <w:t>)</w:t>
      </w:r>
      <w:r w:rsidRPr="0096130B">
        <w:t xml:space="preserve"> </w:t>
      </w:r>
      <w:r w:rsidRPr="0041227D">
        <w:t>and associated arrangements for homeless 16/17-year-olds.</w:t>
      </w:r>
      <w:r>
        <w:t xml:space="preserve"> This protocol sets out the roles and responsibilities on the 12 housing authorities and Children’s Services at </w:t>
      </w:r>
      <w:r w:rsidR="000717DD">
        <w:t>Essex County Council</w:t>
      </w:r>
      <w:r>
        <w:t xml:space="preserve"> in relation to meeting the housing and support needs of </w:t>
      </w:r>
      <w:r w:rsidRPr="0019370C">
        <w:t>for homeless 16/17-year-olds</w:t>
      </w:r>
      <w:r>
        <w:t>.</w:t>
      </w:r>
    </w:p>
    <w:p w14:paraId="3AD7DB50" w14:textId="77777777" w:rsidR="00AA2D33" w:rsidRDefault="00AA2D33" w:rsidP="00AA2D33">
      <w:pPr>
        <w:pStyle w:val="Numberedpara1202"/>
        <w:numPr>
          <w:ilvl w:val="0"/>
          <w:numId w:val="0"/>
        </w:numPr>
        <w:rPr>
          <w:i/>
          <w:sz w:val="24"/>
          <w:szCs w:val="22"/>
        </w:rPr>
      </w:pPr>
    </w:p>
    <w:p w14:paraId="06054D1B" w14:textId="6E2D8457" w:rsidR="00AA2D33" w:rsidRPr="00414C93" w:rsidRDefault="00AA2D33" w:rsidP="00AA2D33">
      <w:pPr>
        <w:pStyle w:val="Numberedpara1202"/>
        <w:numPr>
          <w:ilvl w:val="0"/>
          <w:numId w:val="0"/>
        </w:numPr>
        <w:rPr>
          <w:i/>
          <w:szCs w:val="22"/>
        </w:rPr>
      </w:pPr>
      <w:r w:rsidRPr="00414C93">
        <w:rPr>
          <w:i/>
          <w:szCs w:val="22"/>
        </w:rPr>
        <w:t>Effectiveness of the current Essex NEST service and the associated accommodation units (supported housing)</w:t>
      </w:r>
    </w:p>
    <w:p w14:paraId="146BAB66" w14:textId="47AD4D21" w:rsidR="00AA2D33" w:rsidRPr="0041227D" w:rsidRDefault="00AA2D33" w:rsidP="00AA2D33">
      <w:pPr>
        <w:pStyle w:val="Numberedpara1202"/>
      </w:pPr>
      <w:r w:rsidRPr="0041227D">
        <w:t>Location and accessibility</w:t>
      </w:r>
      <w:r w:rsidR="00455EE4">
        <w:t>:</w:t>
      </w:r>
      <w:r w:rsidRPr="0041227D">
        <w:t xml:space="preserve"> </w:t>
      </w:r>
      <w:bookmarkStart w:id="134" w:name="_Hlk195119822"/>
      <w:r w:rsidRPr="0041227D">
        <w:t xml:space="preserve">The contract for </w:t>
      </w:r>
      <w:r>
        <w:t xml:space="preserve">the Essex NEST service </w:t>
      </w:r>
      <w:r w:rsidRPr="0041227D">
        <w:t>requires that s</w:t>
      </w:r>
      <w:bookmarkEnd w:id="134"/>
      <w:r w:rsidRPr="0041227D">
        <w:t xml:space="preserve">upported housing is distributed across all four quadrants. This is consistent with young people typically wishing to live in locations that have access to public transport, colleges, training and employment opportunities, and leisure facilities. </w:t>
      </w:r>
    </w:p>
    <w:p w14:paraId="019B3071" w14:textId="77777777" w:rsidR="00AA2D33" w:rsidRPr="0041227D" w:rsidRDefault="00AA2D33" w:rsidP="00AA2D33">
      <w:pPr>
        <w:pStyle w:val="Numberedpara1202"/>
      </w:pPr>
      <w:r w:rsidRPr="0041227D">
        <w:t xml:space="preserve">Ongoing support: The contract for </w:t>
      </w:r>
      <w:r>
        <w:t xml:space="preserve">the Essex NEST service </w:t>
      </w:r>
      <w:r w:rsidRPr="0041227D">
        <w:t>requires that support is provided to all young people who have a planned entry to or exit from accommodation-based support. This reflects that the transition from living in supported accommodation to more independent living can be a challenging period for young people.</w:t>
      </w:r>
    </w:p>
    <w:p w14:paraId="399DFDFF" w14:textId="77777777" w:rsidR="00AA2D33" w:rsidRPr="0041227D" w:rsidRDefault="00AA2D33" w:rsidP="00AA2D33">
      <w:pPr>
        <w:pStyle w:val="Numberedpara1202"/>
      </w:pPr>
      <w:r w:rsidRPr="0041227D">
        <w:t>Affordability of housing: There are issues in relation to rent levels in independent general needs housing and balancing this with young people seeking/securing employment. Young people face paying rents in general needs housing (once they are 18 years) after leaving supported accommodation, where rent levels can be higher than they can afford, which can deter them from moving on from supported accommodation.</w:t>
      </w:r>
      <w:r>
        <w:t xml:space="preserve"> It should be noted that young people</w:t>
      </w:r>
      <w:r w:rsidRPr="006C778D">
        <w:t xml:space="preserve"> using the supported housing are responsible for meeting the rent and service charges (funded by housing benefit for young people who are eligible).</w:t>
      </w:r>
    </w:p>
    <w:p w14:paraId="7D25FA26" w14:textId="77777777" w:rsidR="00AA2D33" w:rsidRPr="0041227D" w:rsidRDefault="00AA2D33" w:rsidP="00AA2D33">
      <w:pPr>
        <w:pStyle w:val="Numberedpara1202"/>
      </w:pPr>
      <w:r w:rsidRPr="0041227D">
        <w:lastRenderedPageBreak/>
        <w:t>Housing models</w:t>
      </w:r>
      <w:r>
        <w:t>:</w:t>
      </w:r>
      <w:r w:rsidRPr="0041227D">
        <w:t xml:space="preserve"> The supported housing delivered by housing providers includes shared supported accommodation and self-contained accommodation. Whilst shared supported housing has merits in terms of assisting young people to learn to live with others, for some young people there is a need for self-contained supported accommodation to avoid conflict with other residents/tenants. </w:t>
      </w:r>
    </w:p>
    <w:p w14:paraId="34FA794B" w14:textId="77777777" w:rsidR="00AA2D33" w:rsidRDefault="00AA2D33" w:rsidP="00AA2D33">
      <w:pPr>
        <w:pStyle w:val="Numberedpara1202"/>
        <w:numPr>
          <w:ilvl w:val="0"/>
          <w:numId w:val="0"/>
        </w:numPr>
        <w:rPr>
          <w:i/>
          <w:sz w:val="24"/>
          <w:szCs w:val="22"/>
        </w:rPr>
      </w:pPr>
    </w:p>
    <w:p w14:paraId="080C04E5" w14:textId="4837B3EC" w:rsidR="00AA2D33" w:rsidRPr="00A25F1E" w:rsidRDefault="00AA2D33" w:rsidP="00AA2D33">
      <w:pPr>
        <w:pStyle w:val="Numberedpara1202"/>
        <w:numPr>
          <w:ilvl w:val="0"/>
          <w:numId w:val="0"/>
        </w:numPr>
        <w:rPr>
          <w:i/>
          <w:szCs w:val="22"/>
        </w:rPr>
      </w:pPr>
      <w:r w:rsidRPr="00A25F1E">
        <w:rPr>
          <w:i/>
          <w:szCs w:val="22"/>
        </w:rPr>
        <w:t>Move on opportunities</w:t>
      </w:r>
    </w:p>
    <w:p w14:paraId="50248614" w14:textId="77777777" w:rsidR="00AA2D33" w:rsidRDefault="00AA2D33" w:rsidP="00AA2D33">
      <w:pPr>
        <w:pStyle w:val="Numberedpara1202"/>
      </w:pPr>
      <w:r w:rsidRPr="0041227D">
        <w:t xml:space="preserve">Barriers to move-on readiness: Young people can face barriers in </w:t>
      </w:r>
      <w:r>
        <w:t xml:space="preserve">not </w:t>
      </w:r>
      <w:r w:rsidRPr="0041227D">
        <w:t xml:space="preserve">being deemed ‘tenancy ready’ by some providers of general needs housing which can hinder their ability to move on from supported accommodation. </w:t>
      </w:r>
    </w:p>
    <w:p w14:paraId="243892A5" w14:textId="77777777" w:rsidR="00AA2D33" w:rsidRDefault="00AA2D33" w:rsidP="00AA2D33">
      <w:pPr>
        <w:pStyle w:val="Numberedpara1202"/>
      </w:pPr>
      <w:r>
        <w:t xml:space="preserve">Disparities in access to move on housing between Essex housing authorities: there are differing rules in relation to qualifying for inclusion on housing registers and in relation to young people who move between housing authority areas. </w:t>
      </w:r>
    </w:p>
    <w:p w14:paraId="295E9491" w14:textId="782E21C7" w:rsidR="00AA2D33" w:rsidRPr="0041227D" w:rsidRDefault="00AA2D33" w:rsidP="00AA2D33">
      <w:pPr>
        <w:pStyle w:val="Numberedpara1202"/>
      </w:pPr>
      <w:r>
        <w:t xml:space="preserve">There are differences in </w:t>
      </w:r>
      <w:r w:rsidRPr="0055592E">
        <w:t xml:space="preserve">length of stay </w:t>
      </w:r>
      <w:r>
        <w:t xml:space="preserve">that are caused by variation in housing nominations and access to district council housing registers which can effectively close down move-on housing opportunities. </w:t>
      </w:r>
      <w:r w:rsidR="00770492">
        <w:t>However, n</w:t>
      </w:r>
      <w:r w:rsidR="00770492" w:rsidRPr="00770492">
        <w:t xml:space="preserve">ominations from housing authorities </w:t>
      </w:r>
      <w:r w:rsidR="001B127E">
        <w:t>are</w:t>
      </w:r>
      <w:r w:rsidR="00770492" w:rsidRPr="00770492">
        <w:t xml:space="preserve"> discretionary and therefore probably based on demand in each area</w:t>
      </w:r>
      <w:r w:rsidR="00770492">
        <w:t>.</w:t>
      </w:r>
    </w:p>
    <w:p w14:paraId="2C76433D" w14:textId="77777777" w:rsidR="00AA2D33" w:rsidRPr="0041227D" w:rsidRDefault="00AA2D33" w:rsidP="00AA2D33">
      <w:pPr>
        <w:pStyle w:val="Numberedpara1202"/>
      </w:pPr>
      <w:r w:rsidRPr="0041227D">
        <w:t>Limited availability of move-on properties: There is significant competition for 1 bed social housing dwellings and equivalent housing stock in the private rented sector that is affordable. This can make it challenging to support young people to move on from supported accommodation in a timely way when an individual no longer needs supported accommodation.</w:t>
      </w:r>
    </w:p>
    <w:p w14:paraId="4FFE365A" w14:textId="77777777" w:rsidR="00AA2D33" w:rsidRPr="0041227D" w:rsidRDefault="00AA2D33" w:rsidP="00AA2D33">
      <w:pPr>
        <w:pStyle w:val="Numberedpara1202"/>
      </w:pPr>
      <w:r w:rsidRPr="0041227D">
        <w:t>Impact on employment and skills development: The lack of available housing for move on from supported accommodation can adversely affect young people’s employment opportunities.</w:t>
      </w:r>
    </w:p>
    <w:p w14:paraId="66780790" w14:textId="08FF1547" w:rsidR="00AA2D33" w:rsidRPr="0041227D" w:rsidRDefault="00AA2D33" w:rsidP="00AA2D33">
      <w:pPr>
        <w:pStyle w:val="Numberedpara1202"/>
      </w:pPr>
      <w:r>
        <w:t xml:space="preserve">Joint Protocol (between the 12 housing authorities and Children’s Services at </w:t>
      </w:r>
      <w:r w:rsidR="000717DD">
        <w:t>Essex County Council</w:t>
      </w:r>
      <w:r>
        <w:t xml:space="preserve">) development: There is work in progress to review and finalise the existing protocol and associated arrangements for homeless 16/17-year-olds and the separate protocol for care leavers to clarify what care experienced young people can expect regarding housing and move-on support. </w:t>
      </w:r>
    </w:p>
    <w:p w14:paraId="25C71C98" w14:textId="77777777" w:rsidR="00AA2D33" w:rsidRPr="0041227D" w:rsidRDefault="00AA2D33" w:rsidP="00AA2D33">
      <w:pPr>
        <w:pStyle w:val="Numberedpara1202"/>
        <w:numPr>
          <w:ilvl w:val="0"/>
          <w:numId w:val="0"/>
        </w:numPr>
      </w:pPr>
    </w:p>
    <w:p w14:paraId="62A0C1AB" w14:textId="77777777" w:rsidR="00AA2D33" w:rsidRPr="0041227D" w:rsidRDefault="00AA2D33" w:rsidP="00AA2D33">
      <w:pPr>
        <w:keepNext/>
        <w:keepLines/>
        <w:outlineLvl w:val="1"/>
        <w:rPr>
          <w:rFonts w:ascii="Segoe UI" w:eastAsiaTheme="majorEastAsia" w:hAnsi="Segoe UI" w:cs="Segoe UI"/>
          <w:color w:val="0F4761" w:themeColor="accent1" w:themeShade="BF"/>
          <w:sz w:val="26"/>
          <w:szCs w:val="26"/>
        </w:rPr>
      </w:pPr>
      <w:bookmarkStart w:id="135" w:name="_Toc178094566"/>
      <w:bookmarkStart w:id="136" w:name="_Toc181718762"/>
      <w:bookmarkStart w:id="137" w:name="_Toc193284772"/>
      <w:bookmarkStart w:id="138" w:name="_Toc198821239"/>
      <w:bookmarkStart w:id="139" w:name="_Toc204005968"/>
      <w:r w:rsidRPr="0041227D">
        <w:rPr>
          <w:rFonts w:ascii="Segoe UI" w:eastAsiaTheme="majorEastAsia" w:hAnsi="Segoe UI" w:cs="Segoe UI"/>
          <w:color w:val="0F4761" w:themeColor="accent1" w:themeShade="BF"/>
          <w:sz w:val="26"/>
          <w:szCs w:val="26"/>
        </w:rPr>
        <w:t>Estimated future need for supported housing and move-on housing</w:t>
      </w:r>
      <w:bookmarkEnd w:id="135"/>
      <w:bookmarkEnd w:id="136"/>
      <w:bookmarkEnd w:id="137"/>
      <w:bookmarkEnd w:id="138"/>
      <w:bookmarkEnd w:id="139"/>
    </w:p>
    <w:p w14:paraId="4C329DC7" w14:textId="77777777" w:rsidR="00AA2D33" w:rsidRDefault="00AA2D33" w:rsidP="00AA2D33">
      <w:pPr>
        <w:pStyle w:val="Numberedpara1202"/>
      </w:pPr>
      <w:r w:rsidRPr="0041227D">
        <w:t>Estimated future need for supported housing for young people in Essex is based on</w:t>
      </w:r>
      <w:r>
        <w:t>:</w:t>
      </w:r>
    </w:p>
    <w:p w14:paraId="4CDBC145" w14:textId="0E0DDEDE" w:rsidR="00AA2D33" w:rsidRDefault="00AA2D33" w:rsidP="0038291F">
      <w:pPr>
        <w:pStyle w:val="Numberedpara1202"/>
        <w:numPr>
          <w:ilvl w:val="0"/>
          <w:numId w:val="46"/>
        </w:numPr>
      </w:pPr>
      <w:r w:rsidRPr="0041227D">
        <w:t xml:space="preserve">the evidence of demand and the use of </w:t>
      </w:r>
      <w:r>
        <w:t>the Essex NEST service,</w:t>
      </w:r>
      <w:r w:rsidRPr="0041227D">
        <w:t xml:space="preserve"> and</w:t>
      </w:r>
    </w:p>
    <w:p w14:paraId="25925613" w14:textId="6050C611" w:rsidR="00AA2D33" w:rsidRPr="0041227D" w:rsidRDefault="00AA2D33" w:rsidP="0038291F">
      <w:pPr>
        <w:pStyle w:val="Numberedpara1202"/>
        <w:numPr>
          <w:ilvl w:val="0"/>
          <w:numId w:val="46"/>
        </w:numPr>
      </w:pPr>
      <w:r w:rsidRPr="0041227D">
        <w:t>the contextual and qualitative evidence set out above</w:t>
      </w:r>
    </w:p>
    <w:p w14:paraId="754B161C" w14:textId="64707DAA" w:rsidR="00AA2D33" w:rsidRDefault="00633B7B" w:rsidP="008E1521">
      <w:pPr>
        <w:pStyle w:val="Numberedpara1202"/>
      </w:pPr>
      <w:r>
        <w:fldChar w:fldCharType="begin"/>
      </w:r>
      <w:r>
        <w:instrText xml:space="preserve"> REF _Ref199337041 \h </w:instrText>
      </w:r>
      <w:r>
        <w:fldChar w:fldCharType="separate"/>
      </w:r>
      <w:r w:rsidR="00971C60">
        <w:t xml:space="preserve">Table </w:t>
      </w:r>
      <w:r w:rsidR="00971C60">
        <w:rPr>
          <w:noProof/>
        </w:rPr>
        <w:t>40</w:t>
      </w:r>
      <w:r>
        <w:fldChar w:fldCharType="end"/>
      </w:r>
      <w:r w:rsidR="00AA2D33" w:rsidRPr="00AA5220">
        <w:t xml:space="preserve"> shows the number of referrals to the </w:t>
      </w:r>
      <w:r w:rsidR="00AA2D33">
        <w:t xml:space="preserve">Essex NEST </w:t>
      </w:r>
      <w:r w:rsidR="00AA2D33" w:rsidRPr="00AA5220">
        <w:t>service for 2022/23, 2023/24 and 2024/25 (projected for 2024/25).</w:t>
      </w:r>
    </w:p>
    <w:p w14:paraId="21D0CFE8" w14:textId="77777777" w:rsidR="008E1521" w:rsidRDefault="008E1521" w:rsidP="008E1521">
      <w:pPr>
        <w:pStyle w:val="Numberedpara1202"/>
        <w:numPr>
          <w:ilvl w:val="0"/>
          <w:numId w:val="0"/>
        </w:numPr>
        <w:ind w:left="720"/>
      </w:pPr>
    </w:p>
    <w:p w14:paraId="3207D5E9" w14:textId="77777777" w:rsidR="008E1521" w:rsidRPr="008E1521" w:rsidRDefault="008E1521" w:rsidP="008E1521">
      <w:pPr>
        <w:pStyle w:val="Numberedpara1202"/>
        <w:numPr>
          <w:ilvl w:val="0"/>
          <w:numId w:val="0"/>
        </w:numPr>
        <w:ind w:left="720"/>
      </w:pPr>
    </w:p>
    <w:p w14:paraId="49C3C327" w14:textId="67EB792C" w:rsidR="008E1521" w:rsidRDefault="008E1521" w:rsidP="008E1521">
      <w:pPr>
        <w:pStyle w:val="Caption"/>
      </w:pPr>
      <w:bookmarkStart w:id="140" w:name="_Ref199337041"/>
      <w:r>
        <w:t xml:space="preserve">Table </w:t>
      </w:r>
      <w:fldSimple w:instr=" SEQ Table \* ARABIC ">
        <w:r w:rsidR="00971C60">
          <w:rPr>
            <w:noProof/>
          </w:rPr>
          <w:t>40</w:t>
        </w:r>
      </w:fldSimple>
      <w:bookmarkEnd w:id="140"/>
      <w:r>
        <w:t xml:space="preserve">. </w:t>
      </w:r>
      <w:r w:rsidRPr="00872BE0">
        <w:t>Total number of referrals to the Essex NEST service 2022/23 – 2024/25</w:t>
      </w:r>
    </w:p>
    <w:tbl>
      <w:tblPr>
        <w:tblStyle w:val="GridTable5Dark-Accent4"/>
        <w:tblW w:w="5000" w:type="pct"/>
        <w:tblLook w:val="04A0" w:firstRow="1" w:lastRow="0" w:firstColumn="1" w:lastColumn="0" w:noHBand="0" w:noVBand="1"/>
      </w:tblPr>
      <w:tblGrid>
        <w:gridCol w:w="2705"/>
        <w:gridCol w:w="6311"/>
      </w:tblGrid>
      <w:tr w:rsidR="00AA2D33" w:rsidRPr="0041227D" w14:paraId="22CEA53E" w14:textId="77777777" w:rsidTr="00B6458C">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500" w:type="pct"/>
            <w:shd w:val="clear" w:color="auto" w:fill="FBCAD0"/>
            <w:noWrap/>
            <w:hideMark/>
          </w:tcPr>
          <w:p w14:paraId="5C9C2762" w14:textId="77777777" w:rsidR="00AA2D33" w:rsidRPr="0041227D" w:rsidRDefault="00AA2D33" w:rsidP="00DC05B9">
            <w:pPr>
              <w:rPr>
                <w:rFonts w:eastAsia="Times New Roman" w:cs="Segoe UI"/>
                <w:b w:val="0"/>
                <w:color w:val="000000"/>
              </w:rPr>
            </w:pPr>
            <w:r w:rsidRPr="0041227D">
              <w:rPr>
                <w:rFonts w:eastAsia="Times New Roman" w:cs="Segoe UI"/>
                <w:color w:val="000000"/>
              </w:rPr>
              <w:t>Year</w:t>
            </w:r>
          </w:p>
        </w:tc>
        <w:tc>
          <w:tcPr>
            <w:tcW w:w="3500" w:type="pct"/>
            <w:shd w:val="clear" w:color="auto" w:fill="FBCAD0"/>
            <w:noWrap/>
            <w:hideMark/>
          </w:tcPr>
          <w:p w14:paraId="6D9FB423" w14:textId="77777777" w:rsidR="00AA2D33" w:rsidRPr="0041227D" w:rsidRDefault="00AA2D33"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227D">
              <w:rPr>
                <w:rFonts w:eastAsia="Times New Roman" w:cs="Segoe UI"/>
                <w:color w:val="000000"/>
              </w:rPr>
              <w:t>Total number of referrals</w:t>
            </w:r>
          </w:p>
        </w:tc>
      </w:tr>
      <w:tr w:rsidR="00AA2D33" w:rsidRPr="0041227D" w14:paraId="01F98C69" w14:textId="77777777" w:rsidTr="00B6458C">
        <w:trPr>
          <w:trHeight w:val="290"/>
        </w:trPr>
        <w:tc>
          <w:tcPr>
            <w:cnfStyle w:val="001000000000" w:firstRow="0" w:lastRow="0" w:firstColumn="1" w:lastColumn="0" w:oddVBand="0" w:evenVBand="0" w:oddHBand="0" w:evenHBand="0" w:firstRowFirstColumn="0" w:firstRowLastColumn="0" w:lastRowFirstColumn="0" w:lastRowLastColumn="0"/>
            <w:tcW w:w="1500" w:type="pct"/>
            <w:noWrap/>
            <w:hideMark/>
          </w:tcPr>
          <w:p w14:paraId="6CA5FF2E" w14:textId="77777777" w:rsidR="00AA2D33" w:rsidRPr="00B6458C" w:rsidRDefault="00AA2D33" w:rsidP="00DC05B9">
            <w:pPr>
              <w:rPr>
                <w:rFonts w:eastAsia="Times New Roman" w:cs="Segoe UI"/>
                <w:b w:val="0"/>
                <w:bCs w:val="0"/>
                <w:color w:val="000000"/>
              </w:rPr>
            </w:pPr>
            <w:r w:rsidRPr="00B6458C">
              <w:rPr>
                <w:rFonts w:eastAsia="Times New Roman" w:cs="Segoe UI"/>
                <w:b w:val="0"/>
                <w:bCs w:val="0"/>
                <w:color w:val="000000"/>
              </w:rPr>
              <w:t>2022/23</w:t>
            </w:r>
          </w:p>
        </w:tc>
        <w:tc>
          <w:tcPr>
            <w:tcW w:w="3500" w:type="pct"/>
            <w:noWrap/>
            <w:hideMark/>
          </w:tcPr>
          <w:p w14:paraId="373B88BD"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227D">
              <w:rPr>
                <w:rFonts w:eastAsia="Times New Roman" w:cs="Segoe UI"/>
                <w:color w:val="000000"/>
              </w:rPr>
              <w:t>180</w:t>
            </w:r>
          </w:p>
        </w:tc>
      </w:tr>
      <w:tr w:rsidR="00AA2D33" w:rsidRPr="0041227D" w14:paraId="5D5F6334" w14:textId="77777777" w:rsidTr="00B6458C">
        <w:trPr>
          <w:trHeight w:val="290"/>
        </w:trPr>
        <w:tc>
          <w:tcPr>
            <w:cnfStyle w:val="001000000000" w:firstRow="0" w:lastRow="0" w:firstColumn="1" w:lastColumn="0" w:oddVBand="0" w:evenVBand="0" w:oddHBand="0" w:evenHBand="0" w:firstRowFirstColumn="0" w:firstRowLastColumn="0" w:lastRowFirstColumn="0" w:lastRowLastColumn="0"/>
            <w:tcW w:w="1500" w:type="pct"/>
            <w:noWrap/>
            <w:hideMark/>
          </w:tcPr>
          <w:p w14:paraId="5D8C5223" w14:textId="77777777" w:rsidR="00AA2D33" w:rsidRPr="00B6458C" w:rsidRDefault="00AA2D33" w:rsidP="00DC05B9">
            <w:pPr>
              <w:rPr>
                <w:rFonts w:eastAsia="Times New Roman" w:cs="Segoe UI"/>
                <w:b w:val="0"/>
                <w:bCs w:val="0"/>
                <w:color w:val="000000"/>
              </w:rPr>
            </w:pPr>
            <w:r w:rsidRPr="00B6458C">
              <w:rPr>
                <w:rFonts w:eastAsia="Times New Roman" w:cs="Segoe UI"/>
                <w:b w:val="0"/>
                <w:bCs w:val="0"/>
                <w:color w:val="000000"/>
              </w:rPr>
              <w:t>2023/24</w:t>
            </w:r>
          </w:p>
        </w:tc>
        <w:tc>
          <w:tcPr>
            <w:tcW w:w="3500" w:type="pct"/>
            <w:noWrap/>
            <w:hideMark/>
          </w:tcPr>
          <w:p w14:paraId="6B37F92F"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227D">
              <w:rPr>
                <w:rFonts w:eastAsia="Times New Roman" w:cs="Segoe UI"/>
                <w:color w:val="000000"/>
              </w:rPr>
              <w:t>204</w:t>
            </w:r>
          </w:p>
        </w:tc>
      </w:tr>
      <w:tr w:rsidR="00AA2D33" w:rsidRPr="0041227D" w14:paraId="42641034" w14:textId="77777777" w:rsidTr="00B6458C">
        <w:trPr>
          <w:trHeight w:val="290"/>
        </w:trPr>
        <w:tc>
          <w:tcPr>
            <w:cnfStyle w:val="001000000000" w:firstRow="0" w:lastRow="0" w:firstColumn="1" w:lastColumn="0" w:oddVBand="0" w:evenVBand="0" w:oddHBand="0" w:evenHBand="0" w:firstRowFirstColumn="0" w:firstRowLastColumn="0" w:lastRowFirstColumn="0" w:lastRowLastColumn="0"/>
            <w:tcW w:w="1500" w:type="pct"/>
            <w:noWrap/>
            <w:hideMark/>
          </w:tcPr>
          <w:p w14:paraId="2F6DA7B8" w14:textId="77777777" w:rsidR="00AA2D33" w:rsidRPr="00B6458C" w:rsidRDefault="00AA2D33" w:rsidP="00DC05B9">
            <w:pPr>
              <w:rPr>
                <w:rFonts w:eastAsia="Times New Roman" w:cs="Segoe UI"/>
                <w:b w:val="0"/>
                <w:bCs w:val="0"/>
                <w:color w:val="000000"/>
              </w:rPr>
            </w:pPr>
            <w:r w:rsidRPr="00B6458C">
              <w:rPr>
                <w:rFonts w:eastAsia="Times New Roman" w:cs="Segoe UI"/>
                <w:b w:val="0"/>
                <w:bCs w:val="0"/>
                <w:color w:val="000000"/>
              </w:rPr>
              <w:t>2024/25</w:t>
            </w:r>
          </w:p>
        </w:tc>
        <w:tc>
          <w:tcPr>
            <w:tcW w:w="3500" w:type="pct"/>
            <w:noWrap/>
            <w:hideMark/>
          </w:tcPr>
          <w:p w14:paraId="1CC811EA"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227D">
              <w:rPr>
                <w:rFonts w:eastAsia="Times New Roman" w:cs="Segoe UI"/>
                <w:color w:val="000000"/>
              </w:rPr>
              <w:t>199</w:t>
            </w:r>
          </w:p>
        </w:tc>
      </w:tr>
    </w:tbl>
    <w:p w14:paraId="73DF4A67" w14:textId="74FF9ADC" w:rsidR="00AA2D33" w:rsidRPr="00EC2590" w:rsidRDefault="00AA2D33" w:rsidP="00EC2590">
      <w:pPr>
        <w:pStyle w:val="Annexenumberedparatext"/>
        <w:numPr>
          <w:ilvl w:val="0"/>
          <w:numId w:val="0"/>
        </w:numPr>
        <w:spacing w:before="0" w:line="240" w:lineRule="auto"/>
        <w:ind w:left="431" w:hanging="431"/>
        <w:rPr>
          <w:rFonts w:ascii="Segoe UI" w:hAnsi="Segoe UI"/>
          <w:sz w:val="18"/>
          <w:szCs w:val="14"/>
        </w:rPr>
      </w:pPr>
      <w:r w:rsidRPr="0041227D">
        <w:rPr>
          <w:rFonts w:ascii="Segoe UI" w:hAnsi="Segoe UI"/>
          <w:sz w:val="18"/>
          <w:szCs w:val="14"/>
        </w:rPr>
        <w:t xml:space="preserve">Source: </w:t>
      </w:r>
      <w:r w:rsidR="000717DD">
        <w:rPr>
          <w:rFonts w:ascii="Segoe UI" w:hAnsi="Segoe UI"/>
          <w:sz w:val="18"/>
          <w:szCs w:val="14"/>
        </w:rPr>
        <w:t>Essex County Council</w:t>
      </w:r>
      <w:r w:rsidRPr="0041227D">
        <w:rPr>
          <w:rFonts w:ascii="Segoe UI" w:hAnsi="Segoe UI"/>
          <w:sz w:val="18"/>
          <w:szCs w:val="14"/>
        </w:rPr>
        <w:t xml:space="preserve"> (2025)</w:t>
      </w:r>
    </w:p>
    <w:p w14:paraId="58364628" w14:textId="77777777" w:rsidR="00AA2D33" w:rsidRPr="0041227D" w:rsidRDefault="00AA2D33" w:rsidP="00AA2D33">
      <w:pPr>
        <w:pStyle w:val="Numberedpara1202"/>
      </w:pPr>
      <w:r>
        <w:t xml:space="preserve">This shows that there were 180 referrals in 2022/23, 204 referrals in 2023/24 and 199 referrals in 2024/25 (projected). The average number of referrals for 2023/24 and 2024/25 was 202. This is an average increase of c.6% per annum since 2022/23. </w:t>
      </w:r>
    </w:p>
    <w:p w14:paraId="4B4E7C2F" w14:textId="78C6C345" w:rsidR="00AA2D33" w:rsidRPr="0016191B" w:rsidRDefault="00633B7B" w:rsidP="0016191B">
      <w:pPr>
        <w:pStyle w:val="Numberedpara1202"/>
      </w:pPr>
      <w:r>
        <w:fldChar w:fldCharType="begin"/>
      </w:r>
      <w:r>
        <w:instrText xml:space="preserve"> REF _Ref199337056 \h </w:instrText>
      </w:r>
      <w:r>
        <w:fldChar w:fldCharType="separate"/>
      </w:r>
      <w:r w:rsidR="00971C60">
        <w:t xml:space="preserve">Table </w:t>
      </w:r>
      <w:r w:rsidR="00971C60">
        <w:rPr>
          <w:noProof/>
        </w:rPr>
        <w:t>41</w:t>
      </w:r>
      <w:r>
        <w:fldChar w:fldCharType="end"/>
      </w:r>
      <w:r w:rsidR="00AA2D33" w:rsidRPr="00356EDC">
        <w:t xml:space="preserve"> shows the number of referrals that were accepted through the housing related support Gateway process in 2023/24 and 2024/25. This is used as a proxy for need for supported housing. </w:t>
      </w:r>
    </w:p>
    <w:p w14:paraId="736F79C2" w14:textId="1A36363E" w:rsidR="008E1521" w:rsidRDefault="008E1521" w:rsidP="008E1521">
      <w:pPr>
        <w:pStyle w:val="Caption"/>
      </w:pPr>
      <w:bookmarkStart w:id="141" w:name="_Ref199337056"/>
      <w:r>
        <w:t xml:space="preserve">Table </w:t>
      </w:r>
      <w:fldSimple w:instr=" SEQ Table \* ARABIC ">
        <w:r w:rsidR="00971C60">
          <w:rPr>
            <w:noProof/>
          </w:rPr>
          <w:t>41</w:t>
        </w:r>
      </w:fldSimple>
      <w:bookmarkEnd w:id="141"/>
      <w:r>
        <w:t xml:space="preserve">. </w:t>
      </w:r>
      <w:r w:rsidRPr="003D33B9">
        <w:t>Total number of referrals accepted or declined through the Essex NEST service Gateway process 2023/34 and 2024/25</w:t>
      </w:r>
    </w:p>
    <w:tbl>
      <w:tblPr>
        <w:tblStyle w:val="GridTable5Dark-Accent4"/>
        <w:tblW w:w="5000" w:type="pct"/>
        <w:tblLook w:val="04A0" w:firstRow="1" w:lastRow="0" w:firstColumn="1" w:lastColumn="0" w:noHBand="0" w:noVBand="1"/>
      </w:tblPr>
      <w:tblGrid>
        <w:gridCol w:w="1462"/>
        <w:gridCol w:w="2620"/>
        <w:gridCol w:w="2467"/>
        <w:gridCol w:w="2467"/>
      </w:tblGrid>
      <w:tr w:rsidR="00D96117" w:rsidRPr="0041227D" w14:paraId="39E2F765" w14:textId="77777777" w:rsidTr="00EC2590">
        <w:trPr>
          <w:cnfStyle w:val="100000000000" w:firstRow="1" w:lastRow="0" w:firstColumn="0" w:lastColumn="0" w:oddVBand="0" w:evenVBand="0" w:oddHBand="0" w:evenHBand="0" w:firstRowFirstColumn="0" w:firstRowLastColumn="0" w:lastRowFirstColumn="0" w:lastRowLastColumn="0"/>
          <w:trHeight w:val="413"/>
        </w:trPr>
        <w:tc>
          <w:tcPr>
            <w:cnfStyle w:val="001000000000" w:firstRow="0" w:lastRow="0" w:firstColumn="1" w:lastColumn="0" w:oddVBand="0" w:evenVBand="0" w:oddHBand="0" w:evenHBand="0" w:firstRowFirstColumn="0" w:firstRowLastColumn="0" w:lastRowFirstColumn="0" w:lastRowLastColumn="0"/>
            <w:tcW w:w="811" w:type="pct"/>
            <w:shd w:val="clear" w:color="auto" w:fill="FBCAD0"/>
            <w:noWrap/>
            <w:hideMark/>
          </w:tcPr>
          <w:p w14:paraId="1CFEF077" w14:textId="77777777" w:rsidR="00AA2D33" w:rsidRPr="0041227D" w:rsidRDefault="00AA2D33" w:rsidP="00DC05B9">
            <w:pPr>
              <w:rPr>
                <w:rFonts w:eastAsia="Times New Roman" w:cs="Segoe UI"/>
                <w:b w:val="0"/>
                <w:color w:val="000000"/>
              </w:rPr>
            </w:pPr>
          </w:p>
        </w:tc>
        <w:tc>
          <w:tcPr>
            <w:tcW w:w="1453" w:type="pct"/>
            <w:shd w:val="clear" w:color="auto" w:fill="FBCAD0"/>
            <w:hideMark/>
          </w:tcPr>
          <w:p w14:paraId="7B5BD374" w14:textId="77777777" w:rsidR="00AA2D33" w:rsidRPr="0041227D" w:rsidRDefault="00AA2D33"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227D">
              <w:rPr>
                <w:rFonts w:eastAsia="Times New Roman" w:cs="Segoe UI"/>
                <w:color w:val="000000"/>
              </w:rPr>
              <w:t>Number of referrals accepted</w:t>
            </w:r>
          </w:p>
        </w:tc>
        <w:tc>
          <w:tcPr>
            <w:tcW w:w="1368" w:type="pct"/>
            <w:shd w:val="clear" w:color="auto" w:fill="FBCAD0"/>
            <w:hideMark/>
          </w:tcPr>
          <w:p w14:paraId="0CCBFB43" w14:textId="77777777" w:rsidR="00AA2D33" w:rsidRPr="0041227D" w:rsidRDefault="00AA2D33"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227D">
              <w:rPr>
                <w:rFonts w:eastAsia="Times New Roman" w:cs="Segoe UI"/>
                <w:color w:val="000000"/>
              </w:rPr>
              <w:t>Number of referrals declined</w:t>
            </w:r>
          </w:p>
        </w:tc>
        <w:tc>
          <w:tcPr>
            <w:tcW w:w="1368" w:type="pct"/>
            <w:shd w:val="clear" w:color="auto" w:fill="FBCAD0"/>
          </w:tcPr>
          <w:p w14:paraId="0872DF08" w14:textId="77777777" w:rsidR="00AA2D33" w:rsidRPr="0041227D" w:rsidRDefault="00AA2D33"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227D">
              <w:rPr>
                <w:rFonts w:eastAsia="Times New Roman" w:cs="Segoe UI"/>
                <w:color w:val="000000"/>
              </w:rPr>
              <w:t>Total</w:t>
            </w:r>
          </w:p>
        </w:tc>
      </w:tr>
      <w:tr w:rsidR="00AA2D33" w:rsidRPr="0041227D" w14:paraId="7D20DC3B" w14:textId="77777777" w:rsidTr="008E1521">
        <w:trPr>
          <w:trHeight w:val="290"/>
        </w:trPr>
        <w:tc>
          <w:tcPr>
            <w:cnfStyle w:val="001000000000" w:firstRow="0" w:lastRow="0" w:firstColumn="1" w:lastColumn="0" w:oddVBand="0" w:evenVBand="0" w:oddHBand="0" w:evenHBand="0" w:firstRowFirstColumn="0" w:firstRowLastColumn="0" w:lastRowFirstColumn="0" w:lastRowLastColumn="0"/>
            <w:tcW w:w="811" w:type="pct"/>
            <w:noWrap/>
            <w:hideMark/>
          </w:tcPr>
          <w:p w14:paraId="5339AE17" w14:textId="77777777" w:rsidR="00AA2D33" w:rsidRPr="00B6458C" w:rsidRDefault="00AA2D33" w:rsidP="00DC05B9">
            <w:pPr>
              <w:rPr>
                <w:rFonts w:eastAsia="Times New Roman" w:cs="Segoe UI"/>
                <w:b w:val="0"/>
                <w:bCs w:val="0"/>
                <w:color w:val="000000"/>
              </w:rPr>
            </w:pPr>
            <w:r w:rsidRPr="00B6458C">
              <w:rPr>
                <w:rFonts w:eastAsia="Times New Roman" w:cs="Segoe UI"/>
                <w:b w:val="0"/>
                <w:bCs w:val="0"/>
                <w:color w:val="000000"/>
              </w:rPr>
              <w:t>2023/24</w:t>
            </w:r>
          </w:p>
        </w:tc>
        <w:tc>
          <w:tcPr>
            <w:tcW w:w="1453" w:type="pct"/>
            <w:noWrap/>
            <w:hideMark/>
          </w:tcPr>
          <w:p w14:paraId="66D87E5F"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 187</w:t>
            </w:r>
          </w:p>
        </w:tc>
        <w:tc>
          <w:tcPr>
            <w:tcW w:w="1368" w:type="pct"/>
            <w:noWrap/>
            <w:hideMark/>
          </w:tcPr>
          <w:p w14:paraId="1A74F06F"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17 </w:t>
            </w:r>
          </w:p>
        </w:tc>
        <w:tc>
          <w:tcPr>
            <w:tcW w:w="1368" w:type="pct"/>
          </w:tcPr>
          <w:p w14:paraId="133897B6"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204</w:t>
            </w:r>
          </w:p>
        </w:tc>
      </w:tr>
      <w:tr w:rsidR="00AA2D33" w:rsidRPr="0041227D" w14:paraId="2F357813" w14:textId="77777777" w:rsidTr="008E1521">
        <w:trPr>
          <w:trHeight w:val="290"/>
        </w:trPr>
        <w:tc>
          <w:tcPr>
            <w:cnfStyle w:val="001000000000" w:firstRow="0" w:lastRow="0" w:firstColumn="1" w:lastColumn="0" w:oddVBand="0" w:evenVBand="0" w:oddHBand="0" w:evenHBand="0" w:firstRowFirstColumn="0" w:firstRowLastColumn="0" w:lastRowFirstColumn="0" w:lastRowLastColumn="0"/>
            <w:tcW w:w="811" w:type="pct"/>
            <w:noWrap/>
            <w:hideMark/>
          </w:tcPr>
          <w:p w14:paraId="70ADCFB2" w14:textId="77777777" w:rsidR="00AA2D33" w:rsidRPr="00B6458C" w:rsidRDefault="00AA2D33" w:rsidP="00DC05B9">
            <w:pPr>
              <w:rPr>
                <w:rFonts w:eastAsia="Times New Roman" w:cs="Segoe UI"/>
                <w:b w:val="0"/>
                <w:bCs w:val="0"/>
                <w:color w:val="000000"/>
              </w:rPr>
            </w:pPr>
            <w:r w:rsidRPr="00B6458C">
              <w:rPr>
                <w:rFonts w:eastAsia="Times New Roman" w:cs="Segoe UI"/>
                <w:b w:val="0"/>
                <w:bCs w:val="0"/>
                <w:color w:val="000000"/>
              </w:rPr>
              <w:t>2024/25</w:t>
            </w:r>
          </w:p>
        </w:tc>
        <w:tc>
          <w:tcPr>
            <w:tcW w:w="1453" w:type="pct"/>
            <w:noWrap/>
            <w:hideMark/>
          </w:tcPr>
          <w:p w14:paraId="5705E110"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182</w:t>
            </w:r>
          </w:p>
        </w:tc>
        <w:tc>
          <w:tcPr>
            <w:tcW w:w="1368" w:type="pct"/>
            <w:noWrap/>
            <w:hideMark/>
          </w:tcPr>
          <w:p w14:paraId="17981754"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227D">
              <w:rPr>
                <w:rFonts w:eastAsia="Times New Roman" w:cs="Segoe UI"/>
                <w:color w:val="000000"/>
              </w:rPr>
              <w:t>17</w:t>
            </w:r>
          </w:p>
        </w:tc>
        <w:tc>
          <w:tcPr>
            <w:tcW w:w="1368" w:type="pct"/>
          </w:tcPr>
          <w:p w14:paraId="40C3B64D" w14:textId="77777777" w:rsidR="00AA2D33" w:rsidRPr="0041227D"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199</w:t>
            </w:r>
          </w:p>
        </w:tc>
      </w:tr>
    </w:tbl>
    <w:p w14:paraId="521C4366" w14:textId="15CAD13C" w:rsidR="00AA2D33" w:rsidRPr="0016191B" w:rsidRDefault="00AA2D33" w:rsidP="0016191B">
      <w:pPr>
        <w:pStyle w:val="Annexenumberedparatext"/>
        <w:numPr>
          <w:ilvl w:val="0"/>
          <w:numId w:val="0"/>
        </w:numPr>
        <w:spacing w:before="0" w:line="240" w:lineRule="auto"/>
        <w:rPr>
          <w:rFonts w:ascii="Segoe UI" w:hAnsi="Segoe UI"/>
          <w:sz w:val="18"/>
          <w:szCs w:val="18"/>
        </w:rPr>
      </w:pPr>
      <w:r w:rsidRPr="0041227D">
        <w:rPr>
          <w:rFonts w:ascii="Segoe UI" w:hAnsi="Segoe UI"/>
          <w:sz w:val="18"/>
          <w:szCs w:val="18"/>
        </w:rPr>
        <w:t xml:space="preserve">Source: </w:t>
      </w:r>
      <w:r w:rsidR="000717DD">
        <w:rPr>
          <w:rFonts w:ascii="Segoe UI" w:hAnsi="Segoe UI"/>
          <w:sz w:val="18"/>
          <w:szCs w:val="18"/>
        </w:rPr>
        <w:t>Essex County Council</w:t>
      </w:r>
      <w:r w:rsidRPr="0041227D">
        <w:rPr>
          <w:rFonts w:ascii="Segoe UI" w:hAnsi="Segoe UI"/>
          <w:sz w:val="18"/>
          <w:szCs w:val="18"/>
        </w:rPr>
        <w:t xml:space="preserve"> (2025)</w:t>
      </w:r>
      <w:r>
        <w:rPr>
          <w:rFonts w:ascii="Segoe UI" w:hAnsi="Segoe UI"/>
          <w:sz w:val="18"/>
          <w:szCs w:val="18"/>
        </w:rPr>
        <w:t>.</w:t>
      </w:r>
      <w:r w:rsidR="00B85664">
        <w:rPr>
          <w:rFonts w:ascii="Segoe UI" w:hAnsi="Segoe UI"/>
          <w:sz w:val="18"/>
          <w:szCs w:val="18"/>
        </w:rPr>
        <w:t xml:space="preserve"> </w:t>
      </w:r>
      <w:r>
        <w:rPr>
          <w:rFonts w:ascii="Segoe UI" w:hAnsi="Segoe UI"/>
          <w:sz w:val="18"/>
          <w:szCs w:val="18"/>
        </w:rPr>
        <w:t>N</w:t>
      </w:r>
      <w:r w:rsidR="00B85664">
        <w:rPr>
          <w:rFonts w:ascii="Segoe UI" w:hAnsi="Segoe UI"/>
          <w:sz w:val="18"/>
          <w:szCs w:val="18"/>
        </w:rPr>
        <w:t>.</w:t>
      </w:r>
      <w:r>
        <w:rPr>
          <w:rFonts w:ascii="Segoe UI" w:hAnsi="Segoe UI"/>
          <w:sz w:val="18"/>
          <w:szCs w:val="18"/>
        </w:rPr>
        <w:t>B</w:t>
      </w:r>
      <w:r w:rsidR="00B85664">
        <w:rPr>
          <w:rFonts w:ascii="Segoe UI" w:hAnsi="Segoe UI"/>
          <w:sz w:val="18"/>
          <w:szCs w:val="18"/>
        </w:rPr>
        <w:t>.</w:t>
      </w:r>
      <w:r>
        <w:rPr>
          <w:rFonts w:ascii="Segoe UI" w:hAnsi="Segoe UI"/>
          <w:sz w:val="18"/>
          <w:szCs w:val="18"/>
        </w:rPr>
        <w:t xml:space="preserve"> Referrals declined may be for a range of reasons, for example: the person staying put; the person’s needs not able to be met in supported housing; a person moving to another type of accommodation.</w:t>
      </w:r>
    </w:p>
    <w:p w14:paraId="21528A4E" w14:textId="65E2BF9A" w:rsidR="00AA2D33" w:rsidRPr="0041227D" w:rsidRDefault="00AA2D33" w:rsidP="00AA2D33">
      <w:pPr>
        <w:pStyle w:val="Numberedpara1202"/>
      </w:pPr>
      <w:r w:rsidRPr="0041227D">
        <w:t>This shows that of 204 referrals in 2023/24, 1</w:t>
      </w:r>
      <w:r>
        <w:t>87</w:t>
      </w:r>
      <w:r w:rsidRPr="0041227D">
        <w:t xml:space="preserve"> were accepted as needing supported housing through the Gateway process and that of the 199 referrals in 2024/25 (projected) 1</w:t>
      </w:r>
      <w:r>
        <w:t>82</w:t>
      </w:r>
      <w:r w:rsidRPr="0041227D">
        <w:t xml:space="preserve"> were accepted as needing supported housing through the Gateway process. This indicates that need for supported housing as identified through Gateway acceptances of referrals is approximately </w:t>
      </w:r>
      <w:r>
        <w:t>9</w:t>
      </w:r>
      <w:r w:rsidR="00634445">
        <w:t>2</w:t>
      </w:r>
      <w:r w:rsidRPr="0041227D">
        <w:t>%.</w:t>
      </w:r>
    </w:p>
    <w:p w14:paraId="720C217A" w14:textId="55C3CB1F" w:rsidR="00AA2D33" w:rsidRPr="0016191B" w:rsidRDefault="00AA2D33" w:rsidP="0016191B">
      <w:pPr>
        <w:pStyle w:val="Numberedpara1202"/>
      </w:pPr>
      <w:r w:rsidRPr="00356EDC">
        <w:t xml:space="preserve">Full data in relation to move on from </w:t>
      </w:r>
      <w:r>
        <w:t xml:space="preserve">the Essex NEST service </w:t>
      </w:r>
      <w:r w:rsidRPr="00356EDC">
        <w:t xml:space="preserve">is available for 2023/24. </w:t>
      </w:r>
      <w:r w:rsidR="00633B7B">
        <w:fldChar w:fldCharType="begin"/>
      </w:r>
      <w:r w:rsidR="00633B7B">
        <w:instrText xml:space="preserve"> REF _Ref199337069 \h </w:instrText>
      </w:r>
      <w:r w:rsidR="00633B7B">
        <w:fldChar w:fldCharType="separate"/>
      </w:r>
      <w:r w:rsidR="00971C60">
        <w:t xml:space="preserve">Table </w:t>
      </w:r>
      <w:r w:rsidR="00971C60">
        <w:rPr>
          <w:noProof/>
        </w:rPr>
        <w:t>42</w:t>
      </w:r>
      <w:r w:rsidR="00633B7B">
        <w:fldChar w:fldCharType="end"/>
      </w:r>
      <w:r w:rsidRPr="00356EDC">
        <w:t xml:space="preserve"> shows the total number of positive move on from supported housing (i.e. </w:t>
      </w:r>
      <w:r>
        <w:t xml:space="preserve">a ‘positive’ move-on is where a young person moves from supported housing </w:t>
      </w:r>
      <w:r w:rsidRPr="00356EDC">
        <w:t>to independent housing) and the total number of negative move-on/unknown</w:t>
      </w:r>
      <w:r>
        <w:t xml:space="preserve"> (a ‘negative’ move-on is, for example where a young person has not moved on to independent housing because they may have been evicted from supported housing or abandoned their tenancy in supported housing)</w:t>
      </w:r>
      <w:r w:rsidRPr="00356EDC">
        <w:t xml:space="preserve">. </w:t>
      </w:r>
    </w:p>
    <w:p w14:paraId="09E9554A" w14:textId="727D411C" w:rsidR="0016191B" w:rsidRDefault="0016191B" w:rsidP="0016191B">
      <w:pPr>
        <w:pStyle w:val="Caption"/>
      </w:pPr>
      <w:bookmarkStart w:id="142" w:name="_Ref199337069"/>
      <w:r>
        <w:t xml:space="preserve">Table </w:t>
      </w:r>
      <w:fldSimple w:instr=" SEQ Table \* ARABIC ">
        <w:r w:rsidR="00971C60">
          <w:rPr>
            <w:noProof/>
          </w:rPr>
          <w:t>42</w:t>
        </w:r>
      </w:fldSimple>
      <w:bookmarkEnd w:id="142"/>
      <w:r>
        <w:t xml:space="preserve">. </w:t>
      </w:r>
      <w:r w:rsidRPr="0092428D">
        <w:t>Total number of move on from supported housing 2023/24</w:t>
      </w:r>
    </w:p>
    <w:tbl>
      <w:tblPr>
        <w:tblStyle w:val="GridTable5Dark-Accent4"/>
        <w:tblW w:w="0" w:type="auto"/>
        <w:tblLook w:val="04A0" w:firstRow="1" w:lastRow="0" w:firstColumn="1" w:lastColumn="0" w:noHBand="0" w:noVBand="1"/>
      </w:tblPr>
      <w:tblGrid>
        <w:gridCol w:w="1502"/>
        <w:gridCol w:w="1502"/>
        <w:gridCol w:w="1503"/>
        <w:gridCol w:w="1503"/>
        <w:gridCol w:w="1503"/>
        <w:gridCol w:w="1503"/>
      </w:tblGrid>
      <w:tr w:rsidR="0016191B" w:rsidRPr="0016191B" w14:paraId="7DDD52FE" w14:textId="77777777" w:rsidTr="00EC259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shd w:val="clear" w:color="auto" w:fill="FBCAD0"/>
          </w:tcPr>
          <w:p w14:paraId="566D3377" w14:textId="77777777" w:rsidR="00AA2D33" w:rsidRPr="0016191B" w:rsidRDefault="00AA2D33" w:rsidP="00DC05B9">
            <w:pPr>
              <w:pStyle w:val="Annexenumberedparatext"/>
              <w:numPr>
                <w:ilvl w:val="0"/>
                <w:numId w:val="0"/>
              </w:numPr>
              <w:spacing w:before="0" w:line="240" w:lineRule="auto"/>
              <w:jc w:val="center"/>
              <w:rPr>
                <w:rFonts w:ascii="Segoe UI" w:hAnsi="Segoe UI"/>
                <w:color w:val="000000" w:themeColor="text1"/>
                <w:sz w:val="20"/>
              </w:rPr>
            </w:pPr>
            <w:r w:rsidRPr="0016191B">
              <w:rPr>
                <w:rFonts w:ascii="Segoe UI" w:eastAsia="Times New Roman" w:hAnsi="Segoe UI"/>
                <w:color w:val="000000" w:themeColor="text1"/>
                <w:sz w:val="20"/>
              </w:rPr>
              <w:t>2023/24</w:t>
            </w:r>
          </w:p>
        </w:tc>
        <w:tc>
          <w:tcPr>
            <w:tcW w:w="1502" w:type="dxa"/>
            <w:shd w:val="clear" w:color="auto" w:fill="FBCAD0"/>
          </w:tcPr>
          <w:p w14:paraId="365C36AB" w14:textId="77777777" w:rsidR="00AA2D33" w:rsidRPr="0016191B" w:rsidRDefault="00AA2D33" w:rsidP="00DC05B9">
            <w:pPr>
              <w:pStyle w:val="Annexenumberedparatext"/>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Mid</w:t>
            </w:r>
          </w:p>
        </w:tc>
        <w:tc>
          <w:tcPr>
            <w:tcW w:w="1503" w:type="dxa"/>
            <w:shd w:val="clear" w:color="auto" w:fill="FBCAD0"/>
          </w:tcPr>
          <w:p w14:paraId="0AAA212E" w14:textId="77777777" w:rsidR="00AA2D33" w:rsidRPr="0016191B" w:rsidRDefault="00AA2D33" w:rsidP="00DC05B9">
            <w:pPr>
              <w:pStyle w:val="Annexenumberedparatext"/>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North</w:t>
            </w:r>
          </w:p>
        </w:tc>
        <w:tc>
          <w:tcPr>
            <w:tcW w:w="1503" w:type="dxa"/>
            <w:shd w:val="clear" w:color="auto" w:fill="FBCAD0"/>
          </w:tcPr>
          <w:p w14:paraId="3BC79A22" w14:textId="77777777" w:rsidR="00AA2D33" w:rsidRPr="0016191B" w:rsidRDefault="00AA2D33" w:rsidP="00DC05B9">
            <w:pPr>
              <w:pStyle w:val="Annexenumberedparatext"/>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South</w:t>
            </w:r>
          </w:p>
        </w:tc>
        <w:tc>
          <w:tcPr>
            <w:tcW w:w="1503" w:type="dxa"/>
            <w:shd w:val="clear" w:color="auto" w:fill="FBCAD0"/>
          </w:tcPr>
          <w:p w14:paraId="7370DB92" w14:textId="77777777" w:rsidR="00AA2D33" w:rsidRPr="0016191B" w:rsidRDefault="00AA2D33" w:rsidP="00DC05B9">
            <w:pPr>
              <w:pStyle w:val="Annexenumberedparatext"/>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West</w:t>
            </w:r>
          </w:p>
        </w:tc>
        <w:tc>
          <w:tcPr>
            <w:tcW w:w="1503" w:type="dxa"/>
            <w:shd w:val="clear" w:color="auto" w:fill="FBCAD0"/>
          </w:tcPr>
          <w:p w14:paraId="4BA46C58" w14:textId="77777777" w:rsidR="00AA2D33" w:rsidRPr="0016191B" w:rsidRDefault="00AA2D33" w:rsidP="00DC05B9">
            <w:pPr>
              <w:pStyle w:val="Annexenumberedparatext"/>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Total</w:t>
            </w:r>
          </w:p>
        </w:tc>
      </w:tr>
      <w:tr w:rsidR="0016191B" w:rsidRPr="0016191B" w14:paraId="364DD112" w14:textId="77777777" w:rsidTr="0016191B">
        <w:tc>
          <w:tcPr>
            <w:cnfStyle w:val="001000000000" w:firstRow="0" w:lastRow="0" w:firstColumn="1" w:lastColumn="0" w:oddVBand="0" w:evenVBand="0" w:oddHBand="0" w:evenHBand="0" w:firstRowFirstColumn="0" w:firstRowLastColumn="0" w:lastRowFirstColumn="0" w:lastRowLastColumn="0"/>
            <w:tcW w:w="1502" w:type="dxa"/>
          </w:tcPr>
          <w:p w14:paraId="2EC5D11C" w14:textId="77777777" w:rsidR="00AA2D33" w:rsidRPr="00293676" w:rsidRDefault="00AA2D33" w:rsidP="00DC05B9">
            <w:pPr>
              <w:pStyle w:val="Annexenumberedparatext"/>
              <w:numPr>
                <w:ilvl w:val="0"/>
                <w:numId w:val="0"/>
              </w:numPr>
              <w:spacing w:before="0" w:line="240" w:lineRule="auto"/>
              <w:rPr>
                <w:rFonts w:ascii="Segoe UI" w:hAnsi="Segoe UI"/>
                <w:b w:val="0"/>
                <w:color w:val="000000" w:themeColor="text1"/>
                <w:sz w:val="20"/>
              </w:rPr>
            </w:pPr>
            <w:r w:rsidRPr="00293676">
              <w:rPr>
                <w:rFonts w:ascii="Segoe UI" w:eastAsia="Times New Roman" w:hAnsi="Segoe UI"/>
                <w:b w:val="0"/>
                <w:color w:val="000000" w:themeColor="text1"/>
                <w:sz w:val="20"/>
              </w:rPr>
              <w:t>Positive Move on</w:t>
            </w:r>
          </w:p>
        </w:tc>
        <w:tc>
          <w:tcPr>
            <w:tcW w:w="1502" w:type="dxa"/>
          </w:tcPr>
          <w:p w14:paraId="75F3FC4E" w14:textId="77777777" w:rsidR="00AA2D33" w:rsidRPr="0016191B"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22</w:t>
            </w:r>
          </w:p>
        </w:tc>
        <w:tc>
          <w:tcPr>
            <w:tcW w:w="1503" w:type="dxa"/>
          </w:tcPr>
          <w:p w14:paraId="2C233413" w14:textId="77777777" w:rsidR="00AA2D33" w:rsidRPr="0016191B"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26</w:t>
            </w:r>
          </w:p>
        </w:tc>
        <w:tc>
          <w:tcPr>
            <w:tcW w:w="1503" w:type="dxa"/>
          </w:tcPr>
          <w:p w14:paraId="5D917A91" w14:textId="77777777" w:rsidR="00AA2D33" w:rsidRPr="0016191B"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19</w:t>
            </w:r>
          </w:p>
        </w:tc>
        <w:tc>
          <w:tcPr>
            <w:tcW w:w="1503" w:type="dxa"/>
          </w:tcPr>
          <w:p w14:paraId="3117F953" w14:textId="77777777" w:rsidR="00AA2D33" w:rsidRPr="0016191B"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17</w:t>
            </w:r>
          </w:p>
        </w:tc>
        <w:tc>
          <w:tcPr>
            <w:tcW w:w="1503" w:type="dxa"/>
          </w:tcPr>
          <w:p w14:paraId="7FC4A729" w14:textId="77777777" w:rsidR="00AA2D33" w:rsidRPr="000750E8"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b/>
                <w:bCs/>
                <w:color w:val="000000" w:themeColor="text1"/>
                <w:sz w:val="20"/>
              </w:rPr>
            </w:pPr>
            <w:r w:rsidRPr="000750E8">
              <w:rPr>
                <w:rFonts w:ascii="Segoe UI" w:eastAsia="Times New Roman" w:hAnsi="Segoe UI"/>
                <w:b/>
                <w:bCs/>
                <w:color w:val="000000" w:themeColor="text1"/>
                <w:sz w:val="20"/>
              </w:rPr>
              <w:t>84</w:t>
            </w:r>
          </w:p>
        </w:tc>
      </w:tr>
      <w:tr w:rsidR="0016191B" w:rsidRPr="0016191B" w14:paraId="2ED5D576" w14:textId="77777777" w:rsidTr="0016191B">
        <w:tc>
          <w:tcPr>
            <w:cnfStyle w:val="001000000000" w:firstRow="0" w:lastRow="0" w:firstColumn="1" w:lastColumn="0" w:oddVBand="0" w:evenVBand="0" w:oddHBand="0" w:evenHBand="0" w:firstRowFirstColumn="0" w:firstRowLastColumn="0" w:lastRowFirstColumn="0" w:lastRowLastColumn="0"/>
            <w:tcW w:w="1502" w:type="dxa"/>
          </w:tcPr>
          <w:p w14:paraId="625A7F12" w14:textId="77777777" w:rsidR="00AA2D33" w:rsidRPr="00293676" w:rsidRDefault="00AA2D33" w:rsidP="00DC05B9">
            <w:pPr>
              <w:pStyle w:val="Annexenumberedparatext"/>
              <w:numPr>
                <w:ilvl w:val="0"/>
                <w:numId w:val="0"/>
              </w:numPr>
              <w:spacing w:before="0" w:line="240" w:lineRule="auto"/>
              <w:rPr>
                <w:rFonts w:ascii="Segoe UI" w:hAnsi="Segoe UI"/>
                <w:b w:val="0"/>
                <w:color w:val="000000" w:themeColor="text1"/>
                <w:sz w:val="20"/>
              </w:rPr>
            </w:pPr>
            <w:r w:rsidRPr="00293676">
              <w:rPr>
                <w:rFonts w:ascii="Segoe UI" w:eastAsia="Times New Roman" w:hAnsi="Segoe UI"/>
                <w:b w:val="0"/>
                <w:color w:val="000000" w:themeColor="text1"/>
                <w:sz w:val="20"/>
              </w:rPr>
              <w:t>Negative move on/unknown</w:t>
            </w:r>
          </w:p>
        </w:tc>
        <w:tc>
          <w:tcPr>
            <w:tcW w:w="1502" w:type="dxa"/>
          </w:tcPr>
          <w:p w14:paraId="44C9C615" w14:textId="77777777" w:rsidR="00AA2D33" w:rsidRPr="0016191B"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5</w:t>
            </w:r>
          </w:p>
        </w:tc>
        <w:tc>
          <w:tcPr>
            <w:tcW w:w="1503" w:type="dxa"/>
          </w:tcPr>
          <w:p w14:paraId="0BC0E6BA" w14:textId="77777777" w:rsidR="00AA2D33" w:rsidRPr="0016191B"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4</w:t>
            </w:r>
          </w:p>
        </w:tc>
        <w:tc>
          <w:tcPr>
            <w:tcW w:w="1503" w:type="dxa"/>
          </w:tcPr>
          <w:p w14:paraId="026031E9" w14:textId="77777777" w:rsidR="00AA2D33" w:rsidRPr="0016191B"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6</w:t>
            </w:r>
          </w:p>
        </w:tc>
        <w:tc>
          <w:tcPr>
            <w:tcW w:w="1503" w:type="dxa"/>
          </w:tcPr>
          <w:p w14:paraId="3F675DEF" w14:textId="77777777" w:rsidR="00AA2D33" w:rsidRPr="0016191B"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rPr>
            </w:pPr>
            <w:r w:rsidRPr="0016191B">
              <w:rPr>
                <w:rFonts w:ascii="Segoe UI" w:eastAsia="Times New Roman" w:hAnsi="Segoe UI"/>
                <w:color w:val="000000" w:themeColor="text1"/>
                <w:sz w:val="20"/>
              </w:rPr>
              <w:t>3</w:t>
            </w:r>
          </w:p>
        </w:tc>
        <w:tc>
          <w:tcPr>
            <w:tcW w:w="1503" w:type="dxa"/>
          </w:tcPr>
          <w:p w14:paraId="7B8B6CB2" w14:textId="77777777" w:rsidR="00AA2D33" w:rsidRPr="000750E8"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b/>
                <w:bCs/>
                <w:color w:val="000000" w:themeColor="text1"/>
                <w:sz w:val="20"/>
              </w:rPr>
            </w:pPr>
            <w:r w:rsidRPr="000750E8">
              <w:rPr>
                <w:rFonts w:ascii="Segoe UI" w:eastAsia="Times New Roman" w:hAnsi="Segoe UI"/>
                <w:b/>
                <w:bCs/>
                <w:color w:val="000000" w:themeColor="text1"/>
                <w:sz w:val="20"/>
              </w:rPr>
              <w:t>18</w:t>
            </w:r>
          </w:p>
        </w:tc>
      </w:tr>
      <w:tr w:rsidR="0016191B" w:rsidRPr="0016191B" w14:paraId="407CD689" w14:textId="77777777" w:rsidTr="0016191B">
        <w:tc>
          <w:tcPr>
            <w:cnfStyle w:val="001000000000" w:firstRow="0" w:lastRow="0" w:firstColumn="1" w:lastColumn="0" w:oddVBand="0" w:evenVBand="0" w:oddHBand="0" w:evenHBand="0" w:firstRowFirstColumn="0" w:firstRowLastColumn="0" w:lastRowFirstColumn="0" w:lastRowLastColumn="0"/>
            <w:tcW w:w="1502" w:type="dxa"/>
          </w:tcPr>
          <w:p w14:paraId="5C6ADFD0" w14:textId="77777777" w:rsidR="00AA2D33" w:rsidRPr="0016191B" w:rsidRDefault="00AA2D33" w:rsidP="00DC05B9">
            <w:pPr>
              <w:pStyle w:val="Annexenumberedparatext"/>
              <w:numPr>
                <w:ilvl w:val="0"/>
                <w:numId w:val="0"/>
              </w:numPr>
              <w:spacing w:before="0" w:line="240" w:lineRule="auto"/>
              <w:rPr>
                <w:rFonts w:ascii="Segoe UI" w:hAnsi="Segoe UI"/>
                <w:color w:val="000000" w:themeColor="text1"/>
                <w:sz w:val="20"/>
              </w:rPr>
            </w:pPr>
            <w:r w:rsidRPr="0016191B">
              <w:rPr>
                <w:rFonts w:ascii="Segoe UI" w:hAnsi="Segoe UI"/>
                <w:color w:val="000000" w:themeColor="text1"/>
                <w:sz w:val="20"/>
              </w:rPr>
              <w:t>Total</w:t>
            </w:r>
          </w:p>
        </w:tc>
        <w:tc>
          <w:tcPr>
            <w:tcW w:w="1502" w:type="dxa"/>
          </w:tcPr>
          <w:p w14:paraId="0B192780" w14:textId="77777777" w:rsidR="00AA2D33" w:rsidRPr="00EC2590"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b/>
                <w:color w:val="000000" w:themeColor="text1"/>
                <w:sz w:val="20"/>
              </w:rPr>
            </w:pPr>
            <w:r w:rsidRPr="00EC2590">
              <w:rPr>
                <w:rFonts w:ascii="Segoe UI" w:hAnsi="Segoe UI"/>
                <w:b/>
                <w:color w:val="000000" w:themeColor="text1"/>
                <w:sz w:val="20"/>
              </w:rPr>
              <w:t>27</w:t>
            </w:r>
          </w:p>
        </w:tc>
        <w:tc>
          <w:tcPr>
            <w:tcW w:w="1503" w:type="dxa"/>
          </w:tcPr>
          <w:p w14:paraId="5F0D136B" w14:textId="77777777" w:rsidR="00AA2D33" w:rsidRPr="00EC2590"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b/>
                <w:color w:val="000000" w:themeColor="text1"/>
                <w:sz w:val="20"/>
              </w:rPr>
            </w:pPr>
            <w:r w:rsidRPr="00EC2590">
              <w:rPr>
                <w:rFonts w:ascii="Segoe UI" w:hAnsi="Segoe UI"/>
                <w:b/>
                <w:color w:val="000000" w:themeColor="text1"/>
                <w:sz w:val="20"/>
              </w:rPr>
              <w:t>30</w:t>
            </w:r>
          </w:p>
        </w:tc>
        <w:tc>
          <w:tcPr>
            <w:tcW w:w="1503" w:type="dxa"/>
          </w:tcPr>
          <w:p w14:paraId="13AED960" w14:textId="77777777" w:rsidR="00AA2D33" w:rsidRPr="00EC2590"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b/>
                <w:color w:val="000000" w:themeColor="text1"/>
                <w:sz w:val="20"/>
              </w:rPr>
            </w:pPr>
            <w:r w:rsidRPr="00EC2590">
              <w:rPr>
                <w:rFonts w:ascii="Segoe UI" w:hAnsi="Segoe UI"/>
                <w:b/>
                <w:color w:val="000000" w:themeColor="text1"/>
                <w:sz w:val="20"/>
              </w:rPr>
              <w:t>25</w:t>
            </w:r>
          </w:p>
        </w:tc>
        <w:tc>
          <w:tcPr>
            <w:tcW w:w="1503" w:type="dxa"/>
          </w:tcPr>
          <w:p w14:paraId="35D5E1C3" w14:textId="77777777" w:rsidR="00AA2D33" w:rsidRPr="00EC2590"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b/>
                <w:color w:val="000000" w:themeColor="text1"/>
                <w:sz w:val="20"/>
              </w:rPr>
            </w:pPr>
            <w:r w:rsidRPr="00EC2590">
              <w:rPr>
                <w:rFonts w:ascii="Segoe UI" w:hAnsi="Segoe UI"/>
                <w:b/>
                <w:color w:val="000000" w:themeColor="text1"/>
                <w:sz w:val="20"/>
              </w:rPr>
              <w:t>20</w:t>
            </w:r>
          </w:p>
        </w:tc>
        <w:tc>
          <w:tcPr>
            <w:tcW w:w="1503" w:type="dxa"/>
          </w:tcPr>
          <w:p w14:paraId="6942BDEB" w14:textId="77777777" w:rsidR="00AA2D33" w:rsidRPr="00EC2590" w:rsidRDefault="00AA2D33" w:rsidP="00DC05B9">
            <w:pPr>
              <w:pStyle w:val="Annexenumberedparatext"/>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rFonts w:ascii="Segoe UI" w:hAnsi="Segoe UI"/>
                <w:b/>
                <w:color w:val="000000" w:themeColor="text1"/>
                <w:sz w:val="20"/>
              </w:rPr>
            </w:pPr>
            <w:r w:rsidRPr="00EC2590">
              <w:rPr>
                <w:rFonts w:ascii="Segoe UI" w:hAnsi="Segoe UI"/>
                <w:b/>
                <w:color w:val="000000" w:themeColor="text1"/>
                <w:sz w:val="20"/>
              </w:rPr>
              <w:t>102</w:t>
            </w:r>
          </w:p>
        </w:tc>
      </w:tr>
    </w:tbl>
    <w:p w14:paraId="103F0A68" w14:textId="448317AC" w:rsidR="00AA2D33" w:rsidRPr="0041227D" w:rsidRDefault="00AA2D33" w:rsidP="00AA2D33">
      <w:pPr>
        <w:pStyle w:val="Annexenumberedparatext"/>
        <w:numPr>
          <w:ilvl w:val="0"/>
          <w:numId w:val="0"/>
        </w:numPr>
        <w:spacing w:before="0" w:line="240" w:lineRule="auto"/>
        <w:rPr>
          <w:rFonts w:ascii="Segoe UI" w:hAnsi="Segoe UI"/>
          <w:sz w:val="18"/>
          <w:szCs w:val="14"/>
        </w:rPr>
      </w:pPr>
      <w:r w:rsidRPr="0041227D">
        <w:rPr>
          <w:rFonts w:ascii="Segoe UI" w:hAnsi="Segoe UI"/>
          <w:sz w:val="18"/>
          <w:szCs w:val="14"/>
        </w:rPr>
        <w:t xml:space="preserve">Source: </w:t>
      </w:r>
      <w:r w:rsidR="000717DD">
        <w:rPr>
          <w:rFonts w:ascii="Segoe UI" w:hAnsi="Segoe UI"/>
          <w:sz w:val="18"/>
          <w:szCs w:val="14"/>
        </w:rPr>
        <w:t>Essex County Council</w:t>
      </w:r>
      <w:r w:rsidRPr="0041227D">
        <w:rPr>
          <w:rFonts w:ascii="Segoe UI" w:hAnsi="Segoe UI"/>
          <w:sz w:val="18"/>
          <w:szCs w:val="14"/>
        </w:rPr>
        <w:t xml:space="preserve"> (2025)</w:t>
      </w:r>
    </w:p>
    <w:p w14:paraId="5D7EF9F1" w14:textId="77777777" w:rsidR="00AA2D33" w:rsidRPr="0041227D" w:rsidRDefault="00AA2D33" w:rsidP="00AA2D33">
      <w:pPr>
        <w:pStyle w:val="Annexenumberedparatext"/>
        <w:numPr>
          <w:ilvl w:val="0"/>
          <w:numId w:val="0"/>
        </w:numPr>
        <w:rPr>
          <w:rFonts w:ascii="Segoe UI" w:hAnsi="Segoe UI"/>
        </w:rPr>
      </w:pPr>
    </w:p>
    <w:p w14:paraId="6B477B4C" w14:textId="706C45E5" w:rsidR="00AA2D33" w:rsidRPr="0041227D" w:rsidRDefault="00AA2D33" w:rsidP="00AA2D33">
      <w:pPr>
        <w:pStyle w:val="Numberedpara1202"/>
      </w:pPr>
      <w:r w:rsidRPr="0041227D">
        <w:lastRenderedPageBreak/>
        <w:t xml:space="preserve">This shows that there were 84 positive </w:t>
      </w:r>
      <w:r w:rsidR="00321A1F" w:rsidRPr="0041227D">
        <w:t>moves</w:t>
      </w:r>
      <w:r w:rsidRPr="0041227D">
        <w:t xml:space="preserve"> on to independent housing and 18 negative move on/unknown in 2023/24. </w:t>
      </w:r>
      <w:r>
        <w:t>Move on from supported housing is directly related to the length of time that a young person stays living in supported housing, i.e. the more quickly a young person moves on from supported housing to independent housing, the shorter the length of stay in supported housing</w:t>
      </w:r>
      <w:r w:rsidR="00727A84">
        <w:t>.</w:t>
      </w:r>
    </w:p>
    <w:p w14:paraId="30521044" w14:textId="5B83CB82" w:rsidR="00AA2D33" w:rsidRPr="0041227D" w:rsidRDefault="00AA2D33" w:rsidP="00AA2D33">
      <w:pPr>
        <w:pStyle w:val="Numberedpara1202"/>
      </w:pPr>
      <w:r w:rsidRPr="0041227D">
        <w:t xml:space="preserve">This is a total of 102 move on from 199 units of supported housing. </w:t>
      </w:r>
      <w:r>
        <w:t xml:space="preserve">However, evidence from commissioners </w:t>
      </w:r>
      <w:r w:rsidR="00ED0DEF">
        <w:t>identifies</w:t>
      </w:r>
      <w:r>
        <w:t xml:space="preserve"> that the service operates with approximately 25 voids (i.e. a total 102 move on from 174 units). </w:t>
      </w:r>
      <w:r w:rsidRPr="0041227D">
        <w:t>This is an overall move on rate of 5</w:t>
      </w:r>
      <w:r>
        <w:t>9</w:t>
      </w:r>
      <w:r w:rsidRPr="0041227D">
        <w:t>% per annum</w:t>
      </w:r>
      <w:r>
        <w:t xml:space="preserve">. </w:t>
      </w:r>
      <w:r w:rsidRPr="0041227D">
        <w:t>Th</w:t>
      </w:r>
      <w:r>
        <w:t>is evidence</w:t>
      </w:r>
      <w:r w:rsidRPr="0041227D">
        <w:t xml:space="preserve"> indicates that the average length of stay in housing related supported commissioned supported housing is approximately </w:t>
      </w:r>
      <w:r>
        <w:t>2</w:t>
      </w:r>
      <w:r w:rsidR="00132C31">
        <w:t>0</w:t>
      </w:r>
      <w:r>
        <w:t>.5 months</w:t>
      </w:r>
      <w:r w:rsidRPr="0041227D">
        <w:t xml:space="preserve"> (i.e. at an approximate overall move on rate of 5</w:t>
      </w:r>
      <w:r>
        <w:t>9</w:t>
      </w:r>
      <w:r w:rsidRPr="0041227D">
        <w:t>% per annum, it takes 2</w:t>
      </w:r>
      <w:r w:rsidR="00132C31">
        <w:t>0</w:t>
      </w:r>
      <w:r>
        <w:t>.5 months</w:t>
      </w:r>
      <w:r w:rsidRPr="0041227D">
        <w:t xml:space="preserve"> to move on young people from all 199 units of supported housing). </w:t>
      </w:r>
    </w:p>
    <w:p w14:paraId="5746CBB5" w14:textId="7464A316" w:rsidR="00AA2D33" w:rsidRPr="0041227D" w:rsidRDefault="00AA2D33" w:rsidP="00AA2D33">
      <w:pPr>
        <w:pStyle w:val="Numberedpara1202"/>
      </w:pPr>
      <w:r w:rsidRPr="0041227D">
        <w:t xml:space="preserve">In relation to estimated need for supported housing over the period to 2029/30 the following evidence has been </w:t>
      </w:r>
      <w:r w:rsidR="00321A1F" w:rsidRPr="0041227D">
        <w:t>used,</w:t>
      </w:r>
      <w:r w:rsidRPr="0041227D">
        <w:t xml:space="preserve"> and assumptions have been made.</w:t>
      </w:r>
    </w:p>
    <w:p w14:paraId="5201B1C6" w14:textId="62BF7307" w:rsidR="00AA2D33" w:rsidRPr="0041227D" w:rsidRDefault="00AA2D33" w:rsidP="00AA2D33">
      <w:pPr>
        <w:pStyle w:val="Numberedpara1202"/>
      </w:pPr>
      <w:r w:rsidRPr="0041227D">
        <w:t xml:space="preserve">The population of </w:t>
      </w:r>
      <w:r w:rsidRPr="0041227D" w:rsidDel="007179FD">
        <w:t xml:space="preserve">care </w:t>
      </w:r>
      <w:r w:rsidRPr="0041227D">
        <w:t xml:space="preserve">leavers is assumed to be increasing by c.4% per year for the next 5 years to 2029/30 (paragraph </w:t>
      </w:r>
      <w:r w:rsidRPr="0041227D">
        <w:fldChar w:fldCharType="begin"/>
      </w:r>
      <w:r w:rsidRPr="0041227D">
        <w:instrText xml:space="preserve"> REF _Ref183697170 \r \h  \* MERGEFORMAT </w:instrText>
      </w:r>
      <w:r w:rsidRPr="0041227D">
        <w:fldChar w:fldCharType="separate"/>
      </w:r>
      <w:r w:rsidR="00971C60">
        <w:t>5.09</w:t>
      </w:r>
      <w:r w:rsidRPr="0041227D">
        <w:fldChar w:fldCharType="end"/>
      </w:r>
      <w:r w:rsidRPr="0041227D">
        <w:t xml:space="preserve">). </w:t>
      </w:r>
    </w:p>
    <w:p w14:paraId="260DDCA9" w14:textId="77777777" w:rsidR="00AA2D33" w:rsidRPr="0041227D" w:rsidRDefault="00AA2D33" w:rsidP="00AA2D33">
      <w:pPr>
        <w:pStyle w:val="Numberedpara1202"/>
      </w:pPr>
      <w:r w:rsidRPr="0041227D">
        <w:t>The current capacity</w:t>
      </w:r>
      <w:r>
        <w:t>/availability</w:t>
      </w:r>
      <w:r w:rsidRPr="0041227D">
        <w:t xml:space="preserve"> of </w:t>
      </w:r>
      <w:r>
        <w:t>the Essex NEST service</w:t>
      </w:r>
      <w:r w:rsidRPr="0041227D">
        <w:t xml:space="preserve"> supported housing is 199 units.</w:t>
      </w:r>
    </w:p>
    <w:p w14:paraId="7CD7102A" w14:textId="77777777" w:rsidR="00AA2D33" w:rsidRPr="0041227D" w:rsidRDefault="00AA2D33" w:rsidP="00AA2D33">
      <w:pPr>
        <w:pStyle w:val="Numberedpara1202"/>
      </w:pPr>
      <w:r w:rsidRPr="0041227D">
        <w:t xml:space="preserve">The average total number of referrals for 2023/24 and 2024/25 was 202. This is an average increase of c.6% per annum since 2022/23. </w:t>
      </w:r>
    </w:p>
    <w:p w14:paraId="6194141E" w14:textId="66F3B89C" w:rsidR="00AA2D33" w:rsidRPr="0041227D" w:rsidRDefault="00AA2D33" w:rsidP="00AA2D33">
      <w:pPr>
        <w:pStyle w:val="Numberedpara1202"/>
      </w:pPr>
      <w:r w:rsidRPr="0041227D">
        <w:t xml:space="preserve">The need for supported housing as identified through Gateway acceptances of referrals is approximately </w:t>
      </w:r>
      <w:r>
        <w:t>9</w:t>
      </w:r>
      <w:r w:rsidR="00AA786B">
        <w:t>2</w:t>
      </w:r>
      <w:r w:rsidRPr="0041227D">
        <w:t>%.</w:t>
      </w:r>
    </w:p>
    <w:p w14:paraId="08D49C4B" w14:textId="64BCD5E3" w:rsidR="00AA2D33" w:rsidRPr="00D134A6" w:rsidRDefault="00AA2D33" w:rsidP="00AA2D33">
      <w:pPr>
        <w:pStyle w:val="Numberedpara1202"/>
      </w:pPr>
      <w:r w:rsidRPr="00D134A6">
        <w:t>The average length of stay in supported housing settings is c.2</w:t>
      </w:r>
      <w:r w:rsidR="00AA786B">
        <w:t>0</w:t>
      </w:r>
      <w:r>
        <w:t>.5</w:t>
      </w:r>
      <w:r w:rsidRPr="00D134A6">
        <w:t xml:space="preserve"> months with an average of approximately 100 </w:t>
      </w:r>
      <w:r w:rsidR="00321A1F" w:rsidRPr="00D134A6">
        <w:t>moves</w:t>
      </w:r>
      <w:r w:rsidRPr="00D134A6">
        <w:t xml:space="preserve"> on per annum</w:t>
      </w:r>
      <w:r>
        <w:t xml:space="preserve"> (102 of 174 available units, allowing for up to 25 voids)</w:t>
      </w:r>
      <w:r w:rsidRPr="00D134A6">
        <w:t xml:space="preserve">. </w:t>
      </w:r>
    </w:p>
    <w:p w14:paraId="14C51214" w14:textId="7C17D8DA" w:rsidR="00AA2D33" w:rsidRPr="0006660A" w:rsidRDefault="00AA2D33" w:rsidP="0006660A">
      <w:pPr>
        <w:pStyle w:val="Numberedpara1202"/>
      </w:pPr>
      <w:r w:rsidRPr="0041227D">
        <w:t>The table below summarises the estimated need for additional supported housing in 2025/26.</w:t>
      </w:r>
    </w:p>
    <w:p w14:paraId="39E1442D" w14:textId="6818C5C1" w:rsidR="0016191B" w:rsidRDefault="0016191B" w:rsidP="0016191B">
      <w:pPr>
        <w:pStyle w:val="Caption"/>
      </w:pPr>
      <w:r>
        <w:t xml:space="preserve">Table </w:t>
      </w:r>
      <w:fldSimple w:instr=" SEQ Table \* ARABIC ">
        <w:r w:rsidR="00971C60">
          <w:rPr>
            <w:noProof/>
          </w:rPr>
          <w:t>43</w:t>
        </w:r>
      </w:fldSimple>
      <w:r>
        <w:t xml:space="preserve">. </w:t>
      </w:r>
      <w:r w:rsidRPr="00456F40">
        <w:t>Summary of estimated need for supported housing for young people 2025/256</w:t>
      </w:r>
    </w:p>
    <w:tbl>
      <w:tblPr>
        <w:tblStyle w:val="GridTable5Dark-Accent4"/>
        <w:tblW w:w="0" w:type="auto"/>
        <w:tblLook w:val="04A0" w:firstRow="1" w:lastRow="0" w:firstColumn="1" w:lastColumn="0" w:noHBand="0" w:noVBand="1"/>
      </w:tblPr>
      <w:tblGrid>
        <w:gridCol w:w="2972"/>
        <w:gridCol w:w="6044"/>
      </w:tblGrid>
      <w:tr w:rsidR="0006660A" w:rsidRPr="005E27D1" w14:paraId="6FA465C6" w14:textId="77777777" w:rsidTr="00180D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BCAD0"/>
          </w:tcPr>
          <w:p w14:paraId="675343C8" w14:textId="77777777" w:rsidR="00AA2D33" w:rsidRPr="00982A49" w:rsidRDefault="00AA2D33" w:rsidP="00982A49">
            <w:pPr>
              <w:rPr>
                <w:rFonts w:eastAsia="Times New Roman" w:cs="Segoe UI"/>
                <w:color w:val="000000"/>
              </w:rPr>
            </w:pPr>
            <w:r w:rsidRPr="00982A49">
              <w:rPr>
                <w:rFonts w:eastAsia="Times New Roman" w:cs="Segoe UI"/>
                <w:color w:val="000000"/>
              </w:rPr>
              <w:t>Referrals per annum</w:t>
            </w:r>
          </w:p>
        </w:tc>
        <w:tc>
          <w:tcPr>
            <w:tcW w:w="6044" w:type="dxa"/>
            <w:tcBorders>
              <w:top w:val="single" w:sz="4" w:space="0" w:color="auto"/>
              <w:left w:val="single" w:sz="4" w:space="0" w:color="auto"/>
              <w:bottom w:val="single" w:sz="4" w:space="0" w:color="auto"/>
              <w:right w:val="single" w:sz="4" w:space="0" w:color="auto"/>
            </w:tcBorders>
            <w:shd w:val="clear" w:color="auto" w:fill="auto"/>
          </w:tcPr>
          <w:p w14:paraId="005C4A8B" w14:textId="1A2C5198" w:rsidR="00AA2D33" w:rsidRPr="005E27D1" w:rsidRDefault="00982A49" w:rsidP="005E27D1">
            <w:pPr>
              <w:pStyle w:val="Annexenumberedparatext"/>
              <w:numPr>
                <w:ilvl w:val="0"/>
                <w:numId w:val="0"/>
              </w:numPr>
              <w:spacing w:before="0" w:line="240" w:lineRule="auto"/>
              <w:jc w:val="left"/>
              <w:cnfStyle w:val="100000000000" w:firstRow="1" w:lastRow="0" w:firstColumn="0" w:lastColumn="0" w:oddVBand="0" w:evenVBand="0" w:oddHBand="0" w:evenHBand="0" w:firstRowFirstColumn="0" w:firstRowLastColumn="0" w:lastRowFirstColumn="0" w:lastRowLastColumn="0"/>
              <w:rPr>
                <w:rFonts w:ascii="Segoe UI" w:hAnsi="Segoe UI"/>
                <w:b w:val="0"/>
                <w:bCs w:val="0"/>
                <w:color w:val="000000" w:themeColor="text1"/>
                <w:sz w:val="20"/>
                <w:szCs w:val="16"/>
              </w:rPr>
            </w:pPr>
            <w:r w:rsidRPr="005E27D1">
              <w:rPr>
                <w:rFonts w:ascii="Segoe UI" w:hAnsi="Segoe UI"/>
                <w:b w:val="0"/>
                <w:bCs w:val="0"/>
                <w:color w:val="000000" w:themeColor="text1"/>
                <w:sz w:val="20"/>
                <w:szCs w:val="16"/>
              </w:rPr>
              <w:t>The ave</w:t>
            </w:r>
            <w:r w:rsidRPr="00982A49">
              <w:rPr>
                <w:rFonts w:ascii="Segoe UI" w:hAnsi="Segoe UI"/>
                <w:b w:val="0"/>
                <w:bCs w:val="0"/>
                <w:color w:val="000000" w:themeColor="text1"/>
                <w:sz w:val="20"/>
                <w:szCs w:val="16"/>
              </w:rPr>
              <w:t>rage</w:t>
            </w:r>
            <w:r w:rsidR="00AA2D33" w:rsidRPr="005E27D1">
              <w:rPr>
                <w:rFonts w:ascii="Segoe UI" w:hAnsi="Segoe UI"/>
                <w:b w:val="0"/>
                <w:bCs w:val="0"/>
                <w:color w:val="000000" w:themeColor="text1"/>
                <w:sz w:val="20"/>
                <w:szCs w:val="16"/>
              </w:rPr>
              <w:t xml:space="preserve"> total number of referrals for 2023/24 and 2024/25 was 202. Applying increase of c.6% per annum = 214 estimated referrals.</w:t>
            </w:r>
          </w:p>
        </w:tc>
      </w:tr>
      <w:tr w:rsidR="0006660A" w:rsidRPr="00087CF0" w14:paraId="41725054" w14:textId="77777777" w:rsidTr="00180DF3">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BCAD0"/>
            <w:vAlign w:val="center"/>
          </w:tcPr>
          <w:p w14:paraId="10E14E60" w14:textId="77777777" w:rsidR="00AA2D33" w:rsidRPr="00982A49" w:rsidRDefault="00AA2D33" w:rsidP="00982A49">
            <w:pPr>
              <w:jc w:val="center"/>
              <w:rPr>
                <w:rFonts w:eastAsia="Times New Roman" w:cs="Segoe UI"/>
                <w:color w:val="000000"/>
              </w:rPr>
            </w:pPr>
            <w:r w:rsidRPr="00982A49">
              <w:rPr>
                <w:rFonts w:eastAsia="Times New Roman" w:cs="Segoe UI"/>
                <w:color w:val="000000"/>
              </w:rPr>
              <w:t>Acceptances</w:t>
            </w:r>
          </w:p>
        </w:tc>
        <w:tc>
          <w:tcPr>
            <w:tcW w:w="6044" w:type="dxa"/>
            <w:tcBorders>
              <w:top w:val="single" w:sz="4" w:space="0" w:color="auto"/>
              <w:left w:val="single" w:sz="4" w:space="0" w:color="auto"/>
              <w:bottom w:val="single" w:sz="4" w:space="0" w:color="auto"/>
              <w:right w:val="single" w:sz="4" w:space="0" w:color="auto"/>
            </w:tcBorders>
          </w:tcPr>
          <w:p w14:paraId="2E887AE3" w14:textId="4015142E"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Need for supported housing as identified through Gateway acceptances of referrals is approximately 9</w:t>
            </w:r>
            <w:r w:rsidR="00DF116D">
              <w:rPr>
                <w:rFonts w:ascii="Segoe UI" w:hAnsi="Segoe UI"/>
                <w:color w:val="000000" w:themeColor="text1"/>
                <w:sz w:val="20"/>
                <w:szCs w:val="16"/>
              </w:rPr>
              <w:t>2</w:t>
            </w:r>
            <w:r w:rsidRPr="00087CF0">
              <w:rPr>
                <w:rFonts w:ascii="Segoe UI" w:hAnsi="Segoe UI"/>
                <w:color w:val="000000" w:themeColor="text1"/>
                <w:sz w:val="20"/>
                <w:szCs w:val="16"/>
              </w:rPr>
              <w:t>%.</w:t>
            </w:r>
          </w:p>
          <w:p w14:paraId="44DF3147" w14:textId="1BD38D8E"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214 estimated referrals x 9</w:t>
            </w:r>
            <w:r w:rsidR="00DF116D">
              <w:rPr>
                <w:rFonts w:ascii="Segoe UI" w:hAnsi="Segoe UI"/>
                <w:color w:val="000000" w:themeColor="text1"/>
                <w:sz w:val="20"/>
                <w:szCs w:val="16"/>
              </w:rPr>
              <w:t>2</w:t>
            </w:r>
            <w:r w:rsidRPr="00087CF0">
              <w:rPr>
                <w:rFonts w:ascii="Segoe UI" w:hAnsi="Segoe UI"/>
                <w:color w:val="000000" w:themeColor="text1"/>
                <w:sz w:val="20"/>
                <w:szCs w:val="16"/>
              </w:rPr>
              <w:t>% = c.19</w:t>
            </w:r>
            <w:r w:rsidR="00DF116D">
              <w:rPr>
                <w:rFonts w:ascii="Segoe UI" w:hAnsi="Segoe UI"/>
                <w:color w:val="000000" w:themeColor="text1"/>
                <w:sz w:val="20"/>
                <w:szCs w:val="16"/>
              </w:rPr>
              <w:t>6</w:t>
            </w:r>
            <w:r w:rsidRPr="00087CF0">
              <w:rPr>
                <w:rFonts w:ascii="Segoe UI" w:hAnsi="Segoe UI"/>
                <w:color w:val="000000" w:themeColor="text1"/>
                <w:sz w:val="20"/>
                <w:szCs w:val="16"/>
              </w:rPr>
              <w:t xml:space="preserve"> young people estimated to </w:t>
            </w:r>
            <w:proofErr w:type="gramStart"/>
            <w:r w:rsidRPr="00087CF0">
              <w:rPr>
                <w:rFonts w:ascii="Segoe UI" w:hAnsi="Segoe UI"/>
                <w:color w:val="000000" w:themeColor="text1"/>
                <w:sz w:val="20"/>
                <w:szCs w:val="16"/>
              </w:rPr>
              <w:t>be in need of</w:t>
            </w:r>
            <w:proofErr w:type="gramEnd"/>
            <w:r w:rsidRPr="00087CF0">
              <w:rPr>
                <w:rFonts w:ascii="Segoe UI" w:hAnsi="Segoe UI"/>
                <w:color w:val="000000" w:themeColor="text1"/>
                <w:sz w:val="20"/>
                <w:szCs w:val="16"/>
              </w:rPr>
              <w:t xml:space="preserve"> supported housing per annum (as at 2025/26).</w:t>
            </w:r>
          </w:p>
        </w:tc>
      </w:tr>
      <w:tr w:rsidR="0006660A" w:rsidRPr="00087CF0" w14:paraId="3D71E1F2" w14:textId="77777777" w:rsidTr="00180DF3">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BCAD0"/>
            <w:vAlign w:val="center"/>
          </w:tcPr>
          <w:p w14:paraId="598070B2" w14:textId="77777777" w:rsidR="00AA2D33" w:rsidRPr="00982A49" w:rsidRDefault="00AA2D33" w:rsidP="00982A49">
            <w:pPr>
              <w:jc w:val="center"/>
              <w:rPr>
                <w:rFonts w:eastAsia="Times New Roman" w:cs="Segoe UI"/>
                <w:color w:val="000000"/>
              </w:rPr>
            </w:pPr>
            <w:r w:rsidRPr="00982A49">
              <w:rPr>
                <w:rFonts w:eastAsia="Times New Roman" w:cs="Segoe UI"/>
                <w:color w:val="000000"/>
              </w:rPr>
              <w:t xml:space="preserve">Move on rate </w:t>
            </w:r>
          </w:p>
        </w:tc>
        <w:tc>
          <w:tcPr>
            <w:tcW w:w="6044" w:type="dxa"/>
            <w:tcBorders>
              <w:top w:val="single" w:sz="4" w:space="0" w:color="auto"/>
              <w:left w:val="single" w:sz="4" w:space="0" w:color="auto"/>
              <w:bottom w:val="single" w:sz="4" w:space="0" w:color="auto"/>
              <w:right w:val="single" w:sz="4" w:space="0" w:color="auto"/>
            </w:tcBorders>
          </w:tcPr>
          <w:p w14:paraId="2F702FC3" w14:textId="74058FBF"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The average length of stay in supported housing settings is c.2</w:t>
            </w:r>
            <w:r w:rsidR="00DF116D">
              <w:rPr>
                <w:rFonts w:ascii="Segoe UI" w:hAnsi="Segoe UI"/>
                <w:color w:val="000000" w:themeColor="text1"/>
                <w:sz w:val="20"/>
                <w:szCs w:val="16"/>
              </w:rPr>
              <w:t>0</w:t>
            </w:r>
            <w:r w:rsidRPr="00087CF0">
              <w:rPr>
                <w:rFonts w:ascii="Segoe UI" w:hAnsi="Segoe UI"/>
                <w:color w:val="000000" w:themeColor="text1"/>
                <w:sz w:val="20"/>
                <w:szCs w:val="16"/>
              </w:rPr>
              <w:t>.5 months</w:t>
            </w:r>
            <w:r w:rsidR="00D044C2">
              <w:rPr>
                <w:rFonts w:ascii="Segoe UI" w:hAnsi="Segoe UI"/>
                <w:color w:val="000000" w:themeColor="text1"/>
                <w:sz w:val="20"/>
                <w:szCs w:val="16"/>
              </w:rPr>
              <w:t>.</w:t>
            </w:r>
          </w:p>
          <w:p w14:paraId="7DE5102C" w14:textId="48CF2AE6"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Assuming there are no voids it takes 2</w:t>
            </w:r>
            <w:r w:rsidR="00DF116D">
              <w:rPr>
                <w:rFonts w:ascii="Segoe UI" w:hAnsi="Segoe UI"/>
                <w:color w:val="000000" w:themeColor="text1"/>
                <w:sz w:val="20"/>
                <w:szCs w:val="16"/>
              </w:rPr>
              <w:t>0</w:t>
            </w:r>
            <w:r w:rsidRPr="00087CF0">
              <w:rPr>
                <w:rFonts w:ascii="Segoe UI" w:hAnsi="Segoe UI"/>
                <w:color w:val="000000" w:themeColor="text1"/>
                <w:sz w:val="20"/>
                <w:szCs w:val="16"/>
              </w:rPr>
              <w:t>.5 months for all 199 young people to move on.</w:t>
            </w:r>
          </w:p>
          <w:p w14:paraId="57AA5B00" w14:textId="62C4ABC5"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 xml:space="preserve">This is a move </w:t>
            </w:r>
            <w:proofErr w:type="gramStart"/>
            <w:r w:rsidRPr="00087CF0">
              <w:rPr>
                <w:rFonts w:ascii="Segoe UI" w:hAnsi="Segoe UI"/>
                <w:color w:val="000000" w:themeColor="text1"/>
                <w:sz w:val="20"/>
                <w:szCs w:val="16"/>
              </w:rPr>
              <w:t>on rate</w:t>
            </w:r>
            <w:proofErr w:type="gramEnd"/>
            <w:r w:rsidRPr="00087CF0">
              <w:rPr>
                <w:rFonts w:ascii="Segoe UI" w:hAnsi="Segoe UI"/>
                <w:color w:val="000000" w:themeColor="text1"/>
                <w:sz w:val="20"/>
                <w:szCs w:val="16"/>
              </w:rPr>
              <w:t xml:space="preserve"> of 9.</w:t>
            </w:r>
            <w:r w:rsidR="00EE6861">
              <w:rPr>
                <w:rFonts w:ascii="Segoe UI" w:hAnsi="Segoe UI"/>
                <w:color w:val="000000" w:themeColor="text1"/>
                <w:sz w:val="20"/>
                <w:szCs w:val="16"/>
              </w:rPr>
              <w:t>7</w:t>
            </w:r>
            <w:r w:rsidRPr="00087CF0">
              <w:rPr>
                <w:rFonts w:ascii="Segoe UI" w:hAnsi="Segoe UI"/>
                <w:color w:val="000000" w:themeColor="text1"/>
                <w:sz w:val="20"/>
                <w:szCs w:val="16"/>
              </w:rPr>
              <w:t xml:space="preserve"> </w:t>
            </w:r>
            <w:r w:rsidR="00982A49" w:rsidRPr="00087CF0">
              <w:rPr>
                <w:rFonts w:ascii="Segoe UI" w:hAnsi="Segoe UI"/>
                <w:color w:val="000000" w:themeColor="text1"/>
                <w:sz w:val="20"/>
                <w:szCs w:val="16"/>
              </w:rPr>
              <w:t>people</w:t>
            </w:r>
            <w:r w:rsidRPr="00087CF0">
              <w:rPr>
                <w:rFonts w:ascii="Segoe UI" w:hAnsi="Segoe UI"/>
                <w:color w:val="000000" w:themeColor="text1"/>
                <w:sz w:val="20"/>
                <w:szCs w:val="16"/>
              </w:rPr>
              <w:t xml:space="preserve"> per calendar month, an equivalent of 11</w:t>
            </w:r>
            <w:r w:rsidR="00EE6861">
              <w:rPr>
                <w:rFonts w:ascii="Segoe UI" w:hAnsi="Segoe UI"/>
                <w:color w:val="000000" w:themeColor="text1"/>
                <w:sz w:val="20"/>
                <w:szCs w:val="16"/>
              </w:rPr>
              <w:t>7</w:t>
            </w:r>
            <w:r w:rsidRPr="00087CF0">
              <w:rPr>
                <w:rFonts w:ascii="Segoe UI" w:hAnsi="Segoe UI"/>
                <w:color w:val="000000" w:themeColor="text1"/>
                <w:sz w:val="20"/>
                <w:szCs w:val="16"/>
              </w:rPr>
              <w:t xml:space="preserve"> young people moving on per annum.</w:t>
            </w:r>
          </w:p>
        </w:tc>
      </w:tr>
      <w:tr w:rsidR="0006660A" w:rsidRPr="00087CF0" w14:paraId="5516ED25" w14:textId="77777777" w:rsidTr="00180DF3">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BCAD0"/>
            <w:vAlign w:val="center"/>
          </w:tcPr>
          <w:p w14:paraId="54F5DDAD" w14:textId="77777777" w:rsidR="00AA2D33" w:rsidRPr="00982A49" w:rsidRDefault="00AA2D33" w:rsidP="00982A49">
            <w:pPr>
              <w:jc w:val="center"/>
              <w:rPr>
                <w:rFonts w:eastAsia="Times New Roman" w:cs="Segoe UI"/>
                <w:color w:val="000000"/>
              </w:rPr>
            </w:pPr>
            <w:r w:rsidRPr="00982A49">
              <w:rPr>
                <w:rFonts w:eastAsia="Times New Roman" w:cs="Segoe UI"/>
                <w:color w:val="000000"/>
              </w:rPr>
              <w:t>Available supported housing capacity</w:t>
            </w:r>
          </w:p>
        </w:tc>
        <w:tc>
          <w:tcPr>
            <w:tcW w:w="6044" w:type="dxa"/>
            <w:tcBorders>
              <w:top w:val="single" w:sz="4" w:space="0" w:color="auto"/>
              <w:left w:val="single" w:sz="4" w:space="0" w:color="auto"/>
              <w:bottom w:val="single" w:sz="4" w:space="0" w:color="auto"/>
              <w:right w:val="single" w:sz="4" w:space="0" w:color="auto"/>
            </w:tcBorders>
          </w:tcPr>
          <w:p w14:paraId="77460ABD" w14:textId="593126B5"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c.11</w:t>
            </w:r>
            <w:r w:rsidR="00EE6861">
              <w:rPr>
                <w:rFonts w:ascii="Segoe UI" w:hAnsi="Segoe UI"/>
                <w:color w:val="000000" w:themeColor="text1"/>
                <w:sz w:val="20"/>
                <w:szCs w:val="16"/>
              </w:rPr>
              <w:t>7</w:t>
            </w:r>
            <w:r w:rsidRPr="00087CF0">
              <w:rPr>
                <w:rFonts w:ascii="Segoe UI" w:hAnsi="Segoe UI"/>
                <w:color w:val="000000" w:themeColor="text1"/>
                <w:sz w:val="20"/>
                <w:szCs w:val="16"/>
              </w:rPr>
              <w:t xml:space="preserve"> units of available capacity in supported housing per annum (i.e. 199 units available – annual move on of 11</w:t>
            </w:r>
            <w:r w:rsidR="00EE6861">
              <w:rPr>
                <w:rFonts w:ascii="Segoe UI" w:hAnsi="Segoe UI"/>
                <w:color w:val="000000" w:themeColor="text1"/>
                <w:sz w:val="20"/>
                <w:szCs w:val="16"/>
              </w:rPr>
              <w:t>7</w:t>
            </w:r>
            <w:r w:rsidRPr="00087CF0">
              <w:rPr>
                <w:rFonts w:ascii="Segoe UI" w:hAnsi="Segoe UI"/>
                <w:color w:val="000000" w:themeColor="text1"/>
                <w:sz w:val="20"/>
                <w:szCs w:val="16"/>
              </w:rPr>
              <w:t xml:space="preserve"> young people).</w:t>
            </w:r>
          </w:p>
        </w:tc>
      </w:tr>
      <w:tr w:rsidR="0006660A" w:rsidRPr="00087CF0" w14:paraId="495F672E" w14:textId="77777777" w:rsidTr="00180DF3">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BCAD0"/>
            <w:vAlign w:val="center"/>
          </w:tcPr>
          <w:p w14:paraId="6B948146" w14:textId="77777777" w:rsidR="00AA2D33" w:rsidRPr="00982A49" w:rsidRDefault="00AA2D33" w:rsidP="00982A49">
            <w:pPr>
              <w:jc w:val="center"/>
              <w:rPr>
                <w:rFonts w:eastAsia="Times New Roman" w:cs="Segoe UI"/>
                <w:color w:val="000000"/>
              </w:rPr>
            </w:pPr>
            <w:r w:rsidRPr="00982A49">
              <w:rPr>
                <w:rFonts w:eastAsia="Times New Roman" w:cs="Segoe UI"/>
                <w:color w:val="000000"/>
              </w:rPr>
              <w:lastRenderedPageBreak/>
              <w:t>Estimated need for supported housing</w:t>
            </w:r>
          </w:p>
        </w:tc>
        <w:tc>
          <w:tcPr>
            <w:tcW w:w="6044" w:type="dxa"/>
            <w:tcBorders>
              <w:top w:val="single" w:sz="4" w:space="0" w:color="auto"/>
              <w:left w:val="single" w:sz="4" w:space="0" w:color="auto"/>
              <w:bottom w:val="single" w:sz="4" w:space="0" w:color="auto"/>
              <w:right w:val="single" w:sz="4" w:space="0" w:color="auto"/>
            </w:tcBorders>
          </w:tcPr>
          <w:p w14:paraId="3B305CA8" w14:textId="3E6A7FA2"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c.19</w:t>
            </w:r>
            <w:r w:rsidR="00EE6861">
              <w:rPr>
                <w:rFonts w:ascii="Segoe UI" w:hAnsi="Segoe UI"/>
                <w:color w:val="000000" w:themeColor="text1"/>
                <w:sz w:val="20"/>
                <w:szCs w:val="16"/>
              </w:rPr>
              <w:t>6</w:t>
            </w:r>
            <w:r w:rsidRPr="00087CF0">
              <w:rPr>
                <w:rFonts w:ascii="Segoe UI" w:hAnsi="Segoe UI"/>
                <w:color w:val="000000" w:themeColor="text1"/>
                <w:sz w:val="20"/>
                <w:szCs w:val="16"/>
              </w:rPr>
              <w:t xml:space="preserve"> young people estimated to </w:t>
            </w:r>
            <w:proofErr w:type="gramStart"/>
            <w:r w:rsidRPr="00087CF0">
              <w:rPr>
                <w:rFonts w:ascii="Segoe UI" w:hAnsi="Segoe UI"/>
                <w:color w:val="000000" w:themeColor="text1"/>
                <w:sz w:val="20"/>
                <w:szCs w:val="16"/>
              </w:rPr>
              <w:t>be in need of</w:t>
            </w:r>
            <w:proofErr w:type="gramEnd"/>
            <w:r w:rsidRPr="00087CF0">
              <w:rPr>
                <w:rFonts w:ascii="Segoe UI" w:hAnsi="Segoe UI"/>
                <w:color w:val="000000" w:themeColor="text1"/>
                <w:sz w:val="20"/>
                <w:szCs w:val="16"/>
              </w:rPr>
              <w:t xml:space="preserve"> supported housing per annum in context of c.11</w:t>
            </w:r>
            <w:r w:rsidR="00EE6861">
              <w:rPr>
                <w:rFonts w:ascii="Segoe UI" w:hAnsi="Segoe UI"/>
                <w:color w:val="000000" w:themeColor="text1"/>
                <w:sz w:val="20"/>
                <w:szCs w:val="16"/>
              </w:rPr>
              <w:t>7</w:t>
            </w:r>
            <w:r w:rsidRPr="00087CF0">
              <w:rPr>
                <w:rFonts w:ascii="Segoe UI" w:hAnsi="Segoe UI"/>
                <w:color w:val="000000" w:themeColor="text1"/>
                <w:sz w:val="20"/>
                <w:szCs w:val="16"/>
              </w:rPr>
              <w:t xml:space="preserve"> units of available capacity in supported housing per annum.</w:t>
            </w:r>
          </w:p>
        </w:tc>
      </w:tr>
      <w:tr w:rsidR="0006660A" w:rsidRPr="00087CF0" w14:paraId="7614D265" w14:textId="77777777" w:rsidTr="00180DF3">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BCAD0"/>
            <w:vAlign w:val="center"/>
          </w:tcPr>
          <w:p w14:paraId="6C063ADB" w14:textId="77777777" w:rsidR="00AA2D33" w:rsidRPr="00982A49" w:rsidRDefault="00AA2D33" w:rsidP="00982A49">
            <w:pPr>
              <w:jc w:val="center"/>
              <w:rPr>
                <w:rFonts w:eastAsia="Times New Roman" w:cs="Segoe UI"/>
                <w:color w:val="000000"/>
              </w:rPr>
            </w:pPr>
            <w:r w:rsidRPr="00982A49">
              <w:rPr>
                <w:rFonts w:eastAsia="Times New Roman" w:cs="Segoe UI"/>
                <w:color w:val="000000"/>
              </w:rPr>
              <w:t>Initial estimated net need for supported housing</w:t>
            </w:r>
          </w:p>
        </w:tc>
        <w:tc>
          <w:tcPr>
            <w:tcW w:w="6044" w:type="dxa"/>
            <w:tcBorders>
              <w:top w:val="single" w:sz="4" w:space="0" w:color="auto"/>
              <w:left w:val="single" w:sz="4" w:space="0" w:color="auto"/>
              <w:bottom w:val="single" w:sz="4" w:space="0" w:color="auto"/>
              <w:right w:val="single" w:sz="4" w:space="0" w:color="auto"/>
            </w:tcBorders>
          </w:tcPr>
          <w:p w14:paraId="460CDA05" w14:textId="36C98445"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c.</w:t>
            </w:r>
            <w:r w:rsidR="00EE6861">
              <w:rPr>
                <w:rFonts w:ascii="Segoe UI" w:hAnsi="Segoe UI"/>
                <w:color w:val="000000" w:themeColor="text1"/>
                <w:sz w:val="20"/>
                <w:szCs w:val="16"/>
              </w:rPr>
              <w:t>79</w:t>
            </w:r>
            <w:r w:rsidRPr="00087CF0">
              <w:rPr>
                <w:rFonts w:ascii="Segoe UI" w:hAnsi="Segoe UI"/>
                <w:color w:val="000000" w:themeColor="text1"/>
                <w:sz w:val="20"/>
                <w:szCs w:val="16"/>
              </w:rPr>
              <w:t xml:space="preserve"> units of additional supported housing capacity required per annum. </w:t>
            </w:r>
          </w:p>
        </w:tc>
      </w:tr>
      <w:tr w:rsidR="0006660A" w:rsidRPr="00087CF0" w14:paraId="3E6FEA3A" w14:textId="77777777" w:rsidTr="00180DF3">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BCAD0"/>
            <w:vAlign w:val="center"/>
          </w:tcPr>
          <w:p w14:paraId="17D87211" w14:textId="77777777" w:rsidR="00AA2D33" w:rsidRPr="00982A49" w:rsidRDefault="00AA2D33" w:rsidP="00982A49">
            <w:pPr>
              <w:jc w:val="center"/>
              <w:rPr>
                <w:rFonts w:eastAsia="Times New Roman" w:cs="Segoe UI"/>
                <w:color w:val="000000"/>
              </w:rPr>
            </w:pPr>
            <w:r w:rsidRPr="00982A49">
              <w:rPr>
                <w:rFonts w:eastAsia="Times New Roman" w:cs="Segoe UI"/>
                <w:color w:val="000000"/>
              </w:rPr>
              <w:t>Adjusted estimated net need for supported housing</w:t>
            </w:r>
          </w:p>
          <w:p w14:paraId="659CB5F0" w14:textId="77777777" w:rsidR="00AA2D33" w:rsidRPr="00982A49" w:rsidRDefault="00AA2D33" w:rsidP="00982A49">
            <w:pPr>
              <w:jc w:val="center"/>
              <w:rPr>
                <w:rFonts w:eastAsia="Times New Roman" w:cs="Segoe UI"/>
                <w:color w:val="000000"/>
              </w:rPr>
            </w:pPr>
          </w:p>
          <w:p w14:paraId="47FCA821" w14:textId="77777777" w:rsidR="00AA2D33" w:rsidRPr="00982A49" w:rsidRDefault="00AA2D33" w:rsidP="00982A49">
            <w:pPr>
              <w:jc w:val="center"/>
              <w:rPr>
                <w:rFonts w:eastAsia="Times New Roman" w:cs="Segoe UI"/>
                <w:color w:val="000000"/>
              </w:rPr>
            </w:pPr>
          </w:p>
          <w:p w14:paraId="42CAE210" w14:textId="77777777" w:rsidR="00AA2D33" w:rsidRPr="00982A49" w:rsidRDefault="00AA2D33" w:rsidP="00982A49">
            <w:pPr>
              <w:jc w:val="center"/>
              <w:rPr>
                <w:rFonts w:eastAsia="Times New Roman" w:cs="Segoe UI"/>
                <w:color w:val="000000"/>
              </w:rPr>
            </w:pPr>
          </w:p>
          <w:p w14:paraId="7C4F651D" w14:textId="77777777" w:rsidR="00AA2D33" w:rsidRPr="00982A49" w:rsidRDefault="00AA2D33" w:rsidP="00982A49">
            <w:pPr>
              <w:jc w:val="center"/>
              <w:rPr>
                <w:rFonts w:eastAsia="Times New Roman" w:cs="Segoe UI"/>
                <w:color w:val="000000"/>
              </w:rPr>
            </w:pPr>
          </w:p>
        </w:tc>
        <w:tc>
          <w:tcPr>
            <w:tcW w:w="6044" w:type="dxa"/>
            <w:tcBorders>
              <w:top w:val="single" w:sz="4" w:space="0" w:color="auto"/>
              <w:left w:val="single" w:sz="4" w:space="0" w:color="auto"/>
              <w:bottom w:val="single" w:sz="4" w:space="0" w:color="auto"/>
              <w:right w:val="single" w:sz="4" w:space="0" w:color="auto"/>
            </w:tcBorders>
          </w:tcPr>
          <w:p w14:paraId="0CE6F98E" w14:textId="7777777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The desired contractual length of stay is 14 months.</w:t>
            </w:r>
          </w:p>
          <w:p w14:paraId="14008558" w14:textId="7777777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p>
          <w:p w14:paraId="730842C1" w14:textId="0BCA715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If a mid-point length of stay of 18 months is used (mid-point between desired 14 months and current 2</w:t>
            </w:r>
            <w:r w:rsidR="002F3350">
              <w:rPr>
                <w:rFonts w:ascii="Segoe UI" w:hAnsi="Segoe UI"/>
                <w:color w:val="000000" w:themeColor="text1"/>
                <w:sz w:val="20"/>
                <w:szCs w:val="16"/>
              </w:rPr>
              <w:t>0</w:t>
            </w:r>
            <w:r w:rsidRPr="00087CF0">
              <w:rPr>
                <w:rFonts w:ascii="Segoe UI" w:hAnsi="Segoe UI"/>
                <w:color w:val="000000" w:themeColor="text1"/>
                <w:sz w:val="20"/>
                <w:szCs w:val="16"/>
              </w:rPr>
              <w:t xml:space="preserve">.5 months), adjusted estimated need is set out below. </w:t>
            </w:r>
          </w:p>
          <w:p w14:paraId="1EF5D263" w14:textId="7777777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p>
          <w:p w14:paraId="5794E592" w14:textId="7777777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 xml:space="preserve">The average length of stay in supported housing settings is c.18 months, </w:t>
            </w:r>
          </w:p>
          <w:p w14:paraId="0638086E" w14:textId="7777777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Assuming there are no voids it takes 18 months for all 199 young people to move on.</w:t>
            </w:r>
          </w:p>
          <w:p w14:paraId="2EA81723" w14:textId="4EA5F8F8"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 xml:space="preserve">This is a move </w:t>
            </w:r>
            <w:proofErr w:type="gramStart"/>
            <w:r w:rsidRPr="00087CF0">
              <w:rPr>
                <w:rFonts w:ascii="Segoe UI" w:hAnsi="Segoe UI"/>
                <w:color w:val="000000" w:themeColor="text1"/>
                <w:sz w:val="20"/>
                <w:szCs w:val="16"/>
              </w:rPr>
              <w:t>on rate</w:t>
            </w:r>
            <w:proofErr w:type="gramEnd"/>
            <w:r w:rsidRPr="00087CF0">
              <w:rPr>
                <w:rFonts w:ascii="Segoe UI" w:hAnsi="Segoe UI"/>
                <w:color w:val="000000" w:themeColor="text1"/>
                <w:sz w:val="20"/>
                <w:szCs w:val="16"/>
              </w:rPr>
              <w:t xml:space="preserve"> of 11 </w:t>
            </w:r>
            <w:r w:rsidR="00982A49" w:rsidRPr="00087CF0">
              <w:rPr>
                <w:rFonts w:ascii="Segoe UI" w:hAnsi="Segoe UI"/>
                <w:color w:val="000000" w:themeColor="text1"/>
                <w:sz w:val="20"/>
                <w:szCs w:val="16"/>
              </w:rPr>
              <w:t>people</w:t>
            </w:r>
            <w:r w:rsidRPr="00087CF0">
              <w:rPr>
                <w:rFonts w:ascii="Segoe UI" w:hAnsi="Segoe UI"/>
                <w:color w:val="000000" w:themeColor="text1"/>
                <w:sz w:val="20"/>
                <w:szCs w:val="16"/>
              </w:rPr>
              <w:t xml:space="preserve"> per calendar month, an equivalent of 13</w:t>
            </w:r>
            <w:r w:rsidR="002F3350">
              <w:rPr>
                <w:rFonts w:ascii="Segoe UI" w:hAnsi="Segoe UI"/>
                <w:color w:val="000000" w:themeColor="text1"/>
                <w:sz w:val="20"/>
                <w:szCs w:val="16"/>
              </w:rPr>
              <w:t>3</w:t>
            </w:r>
            <w:r w:rsidRPr="00087CF0">
              <w:rPr>
                <w:rFonts w:ascii="Segoe UI" w:hAnsi="Segoe UI"/>
                <w:color w:val="000000" w:themeColor="text1"/>
                <w:sz w:val="20"/>
                <w:szCs w:val="16"/>
              </w:rPr>
              <w:t xml:space="preserve"> young people moving on per annum.</w:t>
            </w:r>
          </w:p>
          <w:p w14:paraId="018C75E1" w14:textId="7777777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p>
          <w:p w14:paraId="0492FC41" w14:textId="3FC3CD0E"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c.19</w:t>
            </w:r>
            <w:r w:rsidR="002F3350">
              <w:rPr>
                <w:rFonts w:ascii="Segoe UI" w:hAnsi="Segoe UI"/>
                <w:color w:val="000000" w:themeColor="text1"/>
                <w:sz w:val="20"/>
                <w:szCs w:val="16"/>
              </w:rPr>
              <w:t>6</w:t>
            </w:r>
            <w:r w:rsidRPr="00087CF0">
              <w:rPr>
                <w:rFonts w:ascii="Segoe UI" w:hAnsi="Segoe UI"/>
                <w:color w:val="000000" w:themeColor="text1"/>
                <w:sz w:val="20"/>
                <w:szCs w:val="16"/>
              </w:rPr>
              <w:t xml:space="preserve"> young people </w:t>
            </w:r>
            <w:r w:rsidR="00982A49" w:rsidRPr="00087CF0">
              <w:rPr>
                <w:rFonts w:ascii="Segoe UI" w:hAnsi="Segoe UI"/>
                <w:color w:val="000000" w:themeColor="text1"/>
                <w:sz w:val="20"/>
                <w:szCs w:val="16"/>
              </w:rPr>
              <w:t>are estimated</w:t>
            </w:r>
            <w:r w:rsidRPr="00087CF0">
              <w:rPr>
                <w:rFonts w:ascii="Segoe UI" w:hAnsi="Segoe UI"/>
                <w:color w:val="000000" w:themeColor="text1"/>
                <w:sz w:val="20"/>
                <w:szCs w:val="16"/>
              </w:rPr>
              <w:t xml:space="preserve"> to </w:t>
            </w:r>
            <w:proofErr w:type="gramStart"/>
            <w:r w:rsidRPr="00087CF0">
              <w:rPr>
                <w:rFonts w:ascii="Segoe UI" w:hAnsi="Segoe UI"/>
                <w:color w:val="000000" w:themeColor="text1"/>
                <w:sz w:val="20"/>
                <w:szCs w:val="16"/>
              </w:rPr>
              <w:t>be in need of</w:t>
            </w:r>
            <w:proofErr w:type="gramEnd"/>
            <w:r w:rsidRPr="00087CF0">
              <w:rPr>
                <w:rFonts w:ascii="Segoe UI" w:hAnsi="Segoe UI"/>
                <w:color w:val="000000" w:themeColor="text1"/>
                <w:sz w:val="20"/>
                <w:szCs w:val="16"/>
              </w:rPr>
              <w:t xml:space="preserve"> supported housing per annum in context of c.13</w:t>
            </w:r>
            <w:r w:rsidR="002F3350">
              <w:rPr>
                <w:rFonts w:ascii="Segoe UI" w:hAnsi="Segoe UI"/>
                <w:color w:val="000000" w:themeColor="text1"/>
                <w:sz w:val="20"/>
                <w:szCs w:val="16"/>
              </w:rPr>
              <w:t>3</w:t>
            </w:r>
            <w:r w:rsidRPr="00087CF0">
              <w:rPr>
                <w:rFonts w:ascii="Segoe UI" w:hAnsi="Segoe UI"/>
                <w:color w:val="000000" w:themeColor="text1"/>
                <w:sz w:val="20"/>
                <w:szCs w:val="16"/>
              </w:rPr>
              <w:t xml:space="preserve"> units of available capacity in supported housing per annum.</w:t>
            </w:r>
          </w:p>
          <w:p w14:paraId="15E3EFFB" w14:textId="7777777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p>
          <w:p w14:paraId="647A2F27" w14:textId="77777777" w:rsidR="00AA2D33" w:rsidRPr="00087CF0" w:rsidRDefault="00AA2D33" w:rsidP="00DC05B9">
            <w:pPr>
              <w:pStyle w:val="Annexenumberedparatext"/>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rFonts w:ascii="Segoe UI" w:hAnsi="Segoe UI"/>
                <w:color w:val="000000" w:themeColor="text1"/>
                <w:sz w:val="20"/>
                <w:szCs w:val="16"/>
              </w:rPr>
            </w:pPr>
            <w:r w:rsidRPr="00087CF0">
              <w:rPr>
                <w:rFonts w:ascii="Segoe UI" w:hAnsi="Segoe UI"/>
                <w:color w:val="000000" w:themeColor="text1"/>
                <w:sz w:val="20"/>
                <w:szCs w:val="16"/>
              </w:rPr>
              <w:t>c.63 units of additional supported housing capacity required per annum.</w:t>
            </w:r>
          </w:p>
        </w:tc>
      </w:tr>
    </w:tbl>
    <w:p w14:paraId="6679972C" w14:textId="77777777" w:rsidR="00AA2D33" w:rsidRPr="0041227D" w:rsidRDefault="00AA2D33" w:rsidP="00AA2D33">
      <w:pPr>
        <w:pStyle w:val="Numberedpara1202"/>
      </w:pPr>
      <w:r w:rsidRPr="0041227D">
        <w:t>In relation to the likely trend in the population of young people who may need supported housing, from the evidence above:</w:t>
      </w:r>
    </w:p>
    <w:p w14:paraId="61A96699" w14:textId="15CB6BB2" w:rsidR="00AA2D33" w:rsidRPr="002A2405" w:rsidRDefault="00AA2D33" w:rsidP="00AA2D33">
      <w:pPr>
        <w:pStyle w:val="Annexenumberedparatext"/>
        <w:numPr>
          <w:ilvl w:val="0"/>
          <w:numId w:val="23"/>
        </w:numPr>
        <w:rPr>
          <w:rFonts w:ascii="Segoe UI" w:hAnsi="Segoe UI"/>
          <w:sz w:val="22"/>
          <w:szCs w:val="18"/>
        </w:rPr>
      </w:pPr>
      <w:r w:rsidRPr="002A2405">
        <w:rPr>
          <w:rFonts w:ascii="Segoe UI" w:hAnsi="Segoe UI"/>
          <w:sz w:val="22"/>
          <w:szCs w:val="18"/>
        </w:rPr>
        <w:t>The population of care leavers is assumed to be increasing by c.4% per year for the next 5 years to 2029/30</w:t>
      </w:r>
    </w:p>
    <w:p w14:paraId="3AD1DFD6" w14:textId="71672D76" w:rsidR="00AA2D33" w:rsidRPr="002A2405" w:rsidRDefault="00AA2D33" w:rsidP="00AA2D33">
      <w:pPr>
        <w:pStyle w:val="Annexenumberedparatext"/>
        <w:numPr>
          <w:ilvl w:val="0"/>
          <w:numId w:val="23"/>
        </w:numPr>
        <w:rPr>
          <w:rFonts w:ascii="Segoe UI" w:hAnsi="Segoe UI"/>
          <w:sz w:val="22"/>
          <w:szCs w:val="18"/>
        </w:rPr>
      </w:pPr>
      <w:r w:rsidRPr="002A2405">
        <w:rPr>
          <w:rFonts w:ascii="Segoe UI" w:hAnsi="Segoe UI"/>
          <w:sz w:val="22"/>
          <w:szCs w:val="18"/>
        </w:rPr>
        <w:t>The average number of referrals since 2022/23 has increased by c.6% per annum on average</w:t>
      </w:r>
    </w:p>
    <w:p w14:paraId="2084EFEF" w14:textId="52918937" w:rsidR="00AA2D33" w:rsidRPr="0041227D" w:rsidRDefault="00AA2D33" w:rsidP="00AA2D33">
      <w:pPr>
        <w:pStyle w:val="Numberedpara1202"/>
      </w:pPr>
      <w:r w:rsidRPr="0041227D">
        <w:t xml:space="preserve">For the purposes of estimating the population trend amongst young people in need of supported housing, it has been assumed that this population will increase by c.5% per annum to 2029/30 (the mean of 4% and </w:t>
      </w:r>
      <w:r w:rsidR="00CF070F">
        <w:t>6</w:t>
      </w:r>
      <w:r w:rsidRPr="0041227D">
        <w:t xml:space="preserve">%, above). </w:t>
      </w:r>
    </w:p>
    <w:p w14:paraId="26F5597A" w14:textId="14688568" w:rsidR="00AA2D33" w:rsidRPr="0041227D" w:rsidRDefault="00AA2D33" w:rsidP="00AA2D33">
      <w:pPr>
        <w:pStyle w:val="Numberedpara1202"/>
      </w:pPr>
      <w:r w:rsidRPr="0041227D">
        <w:t xml:space="preserve">To estimate supported housing need for young people over the next 5 years to 2029/30, estimated net need for 2025/26 for additional supported housing, </w:t>
      </w:r>
      <w:r>
        <w:t>63</w:t>
      </w:r>
      <w:r w:rsidRPr="0041227D">
        <w:t xml:space="preserve"> units, is multiplied by 5% per annum</w:t>
      </w:r>
      <w:r>
        <w:t xml:space="preserve"> (i.e. estimated need for 63 units of additional supported housing in 2025/26 is multiplied by 5% to identify that by 2026/27 estimated need for additional supported housing will have increased to 100 units. This calculation is repeated to identify estimated need in 2027/28, 2028/29 and 2029/30)</w:t>
      </w:r>
      <w:r w:rsidR="00D044C2">
        <w:t>.</w:t>
      </w:r>
    </w:p>
    <w:p w14:paraId="2F56F029" w14:textId="7B0F9473" w:rsidR="00AA2D33" w:rsidRDefault="00087CF0" w:rsidP="00D96117">
      <w:pPr>
        <w:pStyle w:val="Numberedpara1202"/>
      </w:pPr>
      <w:r>
        <w:fldChar w:fldCharType="begin"/>
      </w:r>
      <w:r>
        <w:instrText xml:space="preserve"> REF _Ref199337121 \h </w:instrText>
      </w:r>
      <w:r>
        <w:fldChar w:fldCharType="separate"/>
      </w:r>
      <w:r w:rsidR="00971C60">
        <w:t xml:space="preserve">Table </w:t>
      </w:r>
      <w:r w:rsidR="00971C60">
        <w:rPr>
          <w:noProof/>
        </w:rPr>
        <w:t>44</w:t>
      </w:r>
      <w:r>
        <w:fldChar w:fldCharType="end"/>
      </w:r>
      <w:r w:rsidR="00AA2D33" w:rsidRPr="00E041DE">
        <w:t xml:space="preserve"> summarises the estimated need for additional supported housing to 2029/30, i.e. need for supported housing in addition to the current supply. </w:t>
      </w:r>
    </w:p>
    <w:p w14:paraId="4C5EED98" w14:textId="77777777" w:rsidR="007F05B0" w:rsidRDefault="007F05B0" w:rsidP="007F05B0">
      <w:pPr>
        <w:pStyle w:val="Numberedpara1202"/>
        <w:numPr>
          <w:ilvl w:val="0"/>
          <w:numId w:val="0"/>
        </w:numPr>
        <w:ind w:left="720"/>
      </w:pPr>
    </w:p>
    <w:p w14:paraId="20A3D4E6" w14:textId="77777777" w:rsidR="007F05B0" w:rsidRPr="00D96117" w:rsidRDefault="007F05B0" w:rsidP="007F05B0">
      <w:pPr>
        <w:pStyle w:val="Numberedpara1202"/>
        <w:numPr>
          <w:ilvl w:val="0"/>
          <w:numId w:val="0"/>
        </w:numPr>
        <w:ind w:left="720"/>
      </w:pPr>
    </w:p>
    <w:p w14:paraId="6106F0C6" w14:textId="331EF55B" w:rsidR="0006660A" w:rsidRDefault="0006660A" w:rsidP="0006660A">
      <w:pPr>
        <w:pStyle w:val="Caption"/>
      </w:pPr>
      <w:bookmarkStart w:id="143" w:name="_Ref199337121"/>
      <w:r>
        <w:lastRenderedPageBreak/>
        <w:t xml:space="preserve">Table </w:t>
      </w:r>
      <w:fldSimple w:instr=" SEQ Table \* ARABIC ">
        <w:r w:rsidR="00971C60">
          <w:rPr>
            <w:noProof/>
          </w:rPr>
          <w:t>44</w:t>
        </w:r>
      </w:fldSimple>
      <w:bookmarkEnd w:id="143"/>
      <w:r>
        <w:t xml:space="preserve">. </w:t>
      </w:r>
      <w:r w:rsidRPr="00F85B68">
        <w:t>Estimated additional need for supported housing for young people to 2029/30</w:t>
      </w:r>
    </w:p>
    <w:tbl>
      <w:tblPr>
        <w:tblStyle w:val="GridTable5Dark-Accent4"/>
        <w:tblW w:w="5000" w:type="pct"/>
        <w:tblLook w:val="04A0" w:firstRow="1" w:lastRow="0" w:firstColumn="1" w:lastColumn="0" w:noHBand="0" w:noVBand="1"/>
      </w:tblPr>
      <w:tblGrid>
        <w:gridCol w:w="2981"/>
        <w:gridCol w:w="6035"/>
      </w:tblGrid>
      <w:tr w:rsidR="00AA2D33" w:rsidRPr="000C0C3E" w14:paraId="3185E794" w14:textId="77777777" w:rsidTr="00D044C2">
        <w:trPr>
          <w:cnfStyle w:val="100000000000" w:firstRow="1" w:lastRow="0" w:firstColumn="0" w:lastColumn="0" w:oddVBand="0" w:evenVBand="0" w:oddHBand="0" w:evenHBand="0"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1653" w:type="pct"/>
            <w:shd w:val="clear" w:color="auto" w:fill="FBCAD0"/>
            <w:noWrap/>
            <w:hideMark/>
          </w:tcPr>
          <w:p w14:paraId="35482DFC" w14:textId="77777777" w:rsidR="00AA2D33" w:rsidRPr="000C0C3E" w:rsidRDefault="00AA2D33" w:rsidP="00DC05B9">
            <w:pPr>
              <w:rPr>
                <w:rFonts w:eastAsia="Times New Roman" w:cs="Segoe UI"/>
                <w:b w:val="0"/>
                <w:color w:val="000000"/>
              </w:rPr>
            </w:pPr>
            <w:r w:rsidRPr="000C0C3E">
              <w:rPr>
                <w:rFonts w:eastAsia="Times New Roman" w:cs="Segoe UI"/>
                <w:color w:val="000000"/>
              </w:rPr>
              <w:t>Year</w:t>
            </w:r>
          </w:p>
        </w:tc>
        <w:tc>
          <w:tcPr>
            <w:tcW w:w="3347" w:type="pct"/>
            <w:shd w:val="clear" w:color="auto" w:fill="FBCAD0"/>
            <w:noWrap/>
            <w:hideMark/>
          </w:tcPr>
          <w:p w14:paraId="2D18F543" w14:textId="77777777" w:rsidR="00AA2D33" w:rsidRPr="000C0C3E" w:rsidRDefault="00AA2D33"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C0C3E">
              <w:rPr>
                <w:rFonts w:eastAsia="Times New Roman" w:cs="Segoe UI"/>
                <w:color w:val="000000"/>
              </w:rPr>
              <w:t xml:space="preserve">Estimated </w:t>
            </w:r>
            <w:r w:rsidRPr="00E041DE">
              <w:rPr>
                <w:rFonts w:eastAsia="Times New Roman" w:cs="Segoe UI"/>
                <w:color w:val="000000"/>
              </w:rPr>
              <w:t xml:space="preserve">additional </w:t>
            </w:r>
            <w:r w:rsidRPr="000C0C3E">
              <w:rPr>
                <w:rFonts w:eastAsia="Times New Roman" w:cs="Segoe UI"/>
                <w:color w:val="000000"/>
              </w:rPr>
              <w:t>need for supported housing</w:t>
            </w:r>
            <w:r w:rsidRPr="00E041DE">
              <w:rPr>
                <w:rFonts w:eastAsia="Times New Roman" w:cs="Segoe UI"/>
                <w:color w:val="000000"/>
              </w:rPr>
              <w:t xml:space="preserve"> (units)</w:t>
            </w:r>
          </w:p>
        </w:tc>
      </w:tr>
      <w:tr w:rsidR="00AA2D33" w:rsidRPr="000C0C3E" w14:paraId="5F4AAC0F" w14:textId="77777777" w:rsidTr="00D044C2">
        <w:trPr>
          <w:trHeight w:val="251"/>
        </w:trPr>
        <w:tc>
          <w:tcPr>
            <w:cnfStyle w:val="001000000000" w:firstRow="0" w:lastRow="0" w:firstColumn="1" w:lastColumn="0" w:oddVBand="0" w:evenVBand="0" w:oddHBand="0" w:evenHBand="0" w:firstRowFirstColumn="0" w:firstRowLastColumn="0" w:lastRowFirstColumn="0" w:lastRowLastColumn="0"/>
            <w:tcW w:w="1653" w:type="pct"/>
            <w:noWrap/>
            <w:hideMark/>
          </w:tcPr>
          <w:p w14:paraId="7911E33E" w14:textId="77777777" w:rsidR="00AA2D33" w:rsidRPr="00EF7549" w:rsidRDefault="00AA2D33" w:rsidP="00DC05B9">
            <w:pPr>
              <w:rPr>
                <w:rFonts w:eastAsia="Times New Roman" w:cs="Segoe UI"/>
                <w:b w:val="0"/>
                <w:bCs w:val="0"/>
                <w:color w:val="000000"/>
              </w:rPr>
            </w:pPr>
            <w:r w:rsidRPr="00EF7549">
              <w:rPr>
                <w:rFonts w:eastAsia="Times New Roman" w:cs="Segoe UI"/>
                <w:b w:val="0"/>
                <w:bCs w:val="0"/>
                <w:color w:val="000000"/>
              </w:rPr>
              <w:t>2025/26</w:t>
            </w:r>
          </w:p>
        </w:tc>
        <w:tc>
          <w:tcPr>
            <w:tcW w:w="3347" w:type="pct"/>
            <w:noWrap/>
            <w:hideMark/>
          </w:tcPr>
          <w:p w14:paraId="3E47B07E" w14:textId="77777777" w:rsidR="00AA2D33" w:rsidRPr="000C0C3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63</w:t>
            </w:r>
          </w:p>
        </w:tc>
      </w:tr>
      <w:tr w:rsidR="00AA2D33" w:rsidRPr="000C0C3E" w14:paraId="6AE61EE2" w14:textId="77777777" w:rsidTr="00D044C2">
        <w:trPr>
          <w:trHeight w:val="251"/>
        </w:trPr>
        <w:tc>
          <w:tcPr>
            <w:cnfStyle w:val="001000000000" w:firstRow="0" w:lastRow="0" w:firstColumn="1" w:lastColumn="0" w:oddVBand="0" w:evenVBand="0" w:oddHBand="0" w:evenHBand="0" w:firstRowFirstColumn="0" w:firstRowLastColumn="0" w:lastRowFirstColumn="0" w:lastRowLastColumn="0"/>
            <w:tcW w:w="1653" w:type="pct"/>
            <w:noWrap/>
            <w:hideMark/>
          </w:tcPr>
          <w:p w14:paraId="4EB7B6EE" w14:textId="77777777" w:rsidR="00AA2D33" w:rsidRPr="00EF7549" w:rsidRDefault="00AA2D33" w:rsidP="00DC05B9">
            <w:pPr>
              <w:rPr>
                <w:rFonts w:eastAsia="Times New Roman" w:cs="Segoe UI"/>
                <w:b w:val="0"/>
                <w:bCs w:val="0"/>
                <w:color w:val="000000"/>
              </w:rPr>
            </w:pPr>
            <w:r w:rsidRPr="00EF7549">
              <w:rPr>
                <w:rFonts w:eastAsia="Times New Roman" w:cs="Segoe UI"/>
                <w:b w:val="0"/>
                <w:bCs w:val="0"/>
                <w:color w:val="000000"/>
              </w:rPr>
              <w:t>By 2026/27</w:t>
            </w:r>
          </w:p>
        </w:tc>
        <w:tc>
          <w:tcPr>
            <w:tcW w:w="3347" w:type="pct"/>
            <w:noWrap/>
            <w:hideMark/>
          </w:tcPr>
          <w:p w14:paraId="78F1AF7C" w14:textId="77777777" w:rsidR="00AA2D33" w:rsidRPr="000C0C3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66 </w:t>
            </w:r>
          </w:p>
        </w:tc>
      </w:tr>
      <w:tr w:rsidR="00AA2D33" w:rsidRPr="000C0C3E" w14:paraId="292A8F28" w14:textId="77777777" w:rsidTr="00D044C2">
        <w:trPr>
          <w:trHeight w:val="251"/>
        </w:trPr>
        <w:tc>
          <w:tcPr>
            <w:cnfStyle w:val="001000000000" w:firstRow="0" w:lastRow="0" w:firstColumn="1" w:lastColumn="0" w:oddVBand="0" w:evenVBand="0" w:oddHBand="0" w:evenHBand="0" w:firstRowFirstColumn="0" w:firstRowLastColumn="0" w:lastRowFirstColumn="0" w:lastRowLastColumn="0"/>
            <w:tcW w:w="1653" w:type="pct"/>
            <w:noWrap/>
            <w:hideMark/>
          </w:tcPr>
          <w:p w14:paraId="193BA13D" w14:textId="77777777" w:rsidR="00AA2D33" w:rsidRPr="00EF7549" w:rsidRDefault="00AA2D33" w:rsidP="00DC05B9">
            <w:pPr>
              <w:rPr>
                <w:rFonts w:eastAsia="Times New Roman" w:cs="Segoe UI"/>
                <w:b w:val="0"/>
                <w:bCs w:val="0"/>
                <w:color w:val="000000"/>
              </w:rPr>
            </w:pPr>
            <w:r w:rsidRPr="00EF7549">
              <w:rPr>
                <w:rFonts w:eastAsia="Times New Roman" w:cs="Segoe UI"/>
                <w:b w:val="0"/>
                <w:bCs w:val="0"/>
                <w:color w:val="000000"/>
              </w:rPr>
              <w:t>By 2027/28</w:t>
            </w:r>
          </w:p>
        </w:tc>
        <w:tc>
          <w:tcPr>
            <w:tcW w:w="3347" w:type="pct"/>
            <w:noWrap/>
            <w:hideMark/>
          </w:tcPr>
          <w:p w14:paraId="1FA5729C" w14:textId="77777777" w:rsidR="00AA2D33" w:rsidRPr="000C0C3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69 </w:t>
            </w:r>
          </w:p>
        </w:tc>
      </w:tr>
      <w:tr w:rsidR="00AA2D33" w:rsidRPr="000C0C3E" w14:paraId="048C8060" w14:textId="77777777" w:rsidTr="00D044C2">
        <w:trPr>
          <w:trHeight w:val="251"/>
        </w:trPr>
        <w:tc>
          <w:tcPr>
            <w:cnfStyle w:val="001000000000" w:firstRow="0" w:lastRow="0" w:firstColumn="1" w:lastColumn="0" w:oddVBand="0" w:evenVBand="0" w:oddHBand="0" w:evenHBand="0" w:firstRowFirstColumn="0" w:firstRowLastColumn="0" w:lastRowFirstColumn="0" w:lastRowLastColumn="0"/>
            <w:tcW w:w="1653" w:type="pct"/>
            <w:noWrap/>
            <w:hideMark/>
          </w:tcPr>
          <w:p w14:paraId="60C2CC1E" w14:textId="77777777" w:rsidR="00AA2D33" w:rsidRPr="00EF7549" w:rsidRDefault="00AA2D33" w:rsidP="00DC05B9">
            <w:pPr>
              <w:rPr>
                <w:rFonts w:eastAsia="Times New Roman" w:cs="Segoe UI"/>
                <w:b w:val="0"/>
                <w:bCs w:val="0"/>
                <w:color w:val="000000"/>
              </w:rPr>
            </w:pPr>
            <w:r w:rsidRPr="00EF7549">
              <w:rPr>
                <w:rFonts w:eastAsia="Times New Roman" w:cs="Segoe UI"/>
                <w:b w:val="0"/>
                <w:bCs w:val="0"/>
                <w:color w:val="000000"/>
              </w:rPr>
              <w:t>By 2028/29</w:t>
            </w:r>
          </w:p>
        </w:tc>
        <w:tc>
          <w:tcPr>
            <w:tcW w:w="3347" w:type="pct"/>
            <w:noWrap/>
            <w:hideMark/>
          </w:tcPr>
          <w:p w14:paraId="2C1D8BE4" w14:textId="77777777" w:rsidR="00AA2D33" w:rsidRPr="000C0C3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73 </w:t>
            </w:r>
          </w:p>
        </w:tc>
      </w:tr>
      <w:tr w:rsidR="00AA2D33" w:rsidRPr="000C0C3E" w14:paraId="2C9C9D05" w14:textId="77777777" w:rsidTr="00D044C2">
        <w:trPr>
          <w:trHeight w:val="251"/>
        </w:trPr>
        <w:tc>
          <w:tcPr>
            <w:cnfStyle w:val="001000000000" w:firstRow="0" w:lastRow="0" w:firstColumn="1" w:lastColumn="0" w:oddVBand="0" w:evenVBand="0" w:oddHBand="0" w:evenHBand="0" w:firstRowFirstColumn="0" w:firstRowLastColumn="0" w:lastRowFirstColumn="0" w:lastRowLastColumn="0"/>
            <w:tcW w:w="1653" w:type="pct"/>
            <w:noWrap/>
            <w:hideMark/>
          </w:tcPr>
          <w:p w14:paraId="1D258E7C" w14:textId="77777777" w:rsidR="00AA2D33" w:rsidRPr="00EF7549" w:rsidRDefault="00AA2D33" w:rsidP="00DC05B9">
            <w:pPr>
              <w:rPr>
                <w:rFonts w:eastAsia="Times New Roman" w:cs="Segoe UI"/>
                <w:b w:val="0"/>
                <w:bCs w:val="0"/>
                <w:color w:val="000000"/>
              </w:rPr>
            </w:pPr>
            <w:r w:rsidRPr="00EF7549">
              <w:rPr>
                <w:rFonts w:eastAsia="Times New Roman" w:cs="Segoe UI"/>
                <w:b w:val="0"/>
                <w:bCs w:val="0"/>
                <w:color w:val="000000"/>
              </w:rPr>
              <w:t>By 2029/30</w:t>
            </w:r>
          </w:p>
        </w:tc>
        <w:tc>
          <w:tcPr>
            <w:tcW w:w="3347" w:type="pct"/>
            <w:noWrap/>
            <w:hideMark/>
          </w:tcPr>
          <w:p w14:paraId="44D7F9F2" w14:textId="77777777" w:rsidR="00AA2D33" w:rsidRPr="000C0C3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77 </w:t>
            </w:r>
          </w:p>
        </w:tc>
      </w:tr>
    </w:tbl>
    <w:p w14:paraId="0F409612" w14:textId="77777777" w:rsidR="00AA2D33" w:rsidRPr="0041227D" w:rsidRDefault="00AA2D33" w:rsidP="00AA2D33">
      <w:pPr>
        <w:pStyle w:val="Annexenumberedparatext"/>
        <w:numPr>
          <w:ilvl w:val="0"/>
          <w:numId w:val="0"/>
        </w:numPr>
        <w:spacing w:before="0" w:line="240" w:lineRule="auto"/>
        <w:rPr>
          <w:rFonts w:ascii="Segoe UI" w:hAnsi="Segoe UI"/>
          <w:sz w:val="18"/>
          <w:szCs w:val="14"/>
        </w:rPr>
      </w:pPr>
      <w:r w:rsidRPr="0041227D">
        <w:rPr>
          <w:rFonts w:ascii="Segoe UI" w:hAnsi="Segoe UI"/>
          <w:sz w:val="18"/>
          <w:szCs w:val="14"/>
        </w:rPr>
        <w:t xml:space="preserve">NB. Estimated need is not cumulative. </w:t>
      </w:r>
    </w:p>
    <w:p w14:paraId="3BC9EE6E" w14:textId="7E8641D6" w:rsidR="00AA2D33" w:rsidRDefault="00AA2D33" w:rsidP="00AA2D33">
      <w:pPr>
        <w:pStyle w:val="Numberedpara1202"/>
      </w:pPr>
      <w:r w:rsidRPr="0041227D">
        <w:t>Th</w:t>
      </w:r>
      <w:r>
        <w:t xml:space="preserve">e evidence from </w:t>
      </w:r>
      <w:r w:rsidR="00087CF0">
        <w:fldChar w:fldCharType="begin"/>
      </w:r>
      <w:r w:rsidR="00087CF0">
        <w:instrText xml:space="preserve"> REF _Ref199337121 \h </w:instrText>
      </w:r>
      <w:r w:rsidR="00087CF0">
        <w:fldChar w:fldCharType="separate"/>
      </w:r>
      <w:r w:rsidR="00971C60">
        <w:t xml:space="preserve">Table </w:t>
      </w:r>
      <w:r w:rsidR="00971C60">
        <w:rPr>
          <w:noProof/>
        </w:rPr>
        <w:t>44</w:t>
      </w:r>
      <w:r w:rsidR="00087CF0">
        <w:fldChar w:fldCharType="end"/>
      </w:r>
      <w:r>
        <w:t xml:space="preserve"> </w:t>
      </w:r>
      <w:r w:rsidRPr="0041227D">
        <w:t xml:space="preserve">indicates that the estimated additional need for supported housing at 2025/26 is </w:t>
      </w:r>
      <w:r>
        <w:t>63</w:t>
      </w:r>
      <w:r w:rsidRPr="0041227D">
        <w:t xml:space="preserve"> units per annum. By 2029/30 the estimated additional need for supported housing will be </w:t>
      </w:r>
      <w:r>
        <w:t>77</w:t>
      </w:r>
      <w:r w:rsidRPr="0041227D">
        <w:t xml:space="preserve"> units per annum.</w:t>
      </w:r>
    </w:p>
    <w:p w14:paraId="4CCCCD26" w14:textId="77777777" w:rsidR="00AA2D33" w:rsidRPr="0041227D" w:rsidRDefault="00AA2D33" w:rsidP="00AA2D33">
      <w:pPr>
        <w:pStyle w:val="Numberedpara1202"/>
      </w:pPr>
      <w:r>
        <w:t xml:space="preserve">It should be noted that this estimated additional need for 77 supported housing units (in addition to the currently available 199 units of supported housing) could be met within the scope of the existing NEST contract, which has an upper capacity of 270 units (compared to the 199 units currently being provided). </w:t>
      </w:r>
    </w:p>
    <w:p w14:paraId="67E706D1" w14:textId="77777777" w:rsidR="00AA2D33" w:rsidRPr="0041227D" w:rsidRDefault="00AA2D33" w:rsidP="00AA2D33">
      <w:pPr>
        <w:pStyle w:val="Numberedpara1202"/>
      </w:pPr>
      <w:r w:rsidRPr="0041227D">
        <w:t>The current commissioned supply of supported housing was based on the relative population of each quadrant. It has been assumed that estimated need for additional supported housing for young people will be distributed in the same proportions as the current supply.</w:t>
      </w:r>
    </w:p>
    <w:p w14:paraId="26BA0241" w14:textId="0A798A06" w:rsidR="00AA2D33" w:rsidRPr="0041227D" w:rsidRDefault="001D05FB" w:rsidP="00322A04">
      <w:pPr>
        <w:pStyle w:val="Numberedpara1202"/>
      </w:pPr>
      <w:r>
        <w:fldChar w:fldCharType="begin"/>
      </w:r>
      <w:r>
        <w:instrText xml:space="preserve"> REF _Ref199337208 \h </w:instrText>
      </w:r>
      <w:r>
        <w:fldChar w:fldCharType="separate"/>
      </w:r>
      <w:r w:rsidR="00971C60">
        <w:t xml:space="preserve">Table </w:t>
      </w:r>
      <w:r w:rsidR="00971C60">
        <w:rPr>
          <w:noProof/>
        </w:rPr>
        <w:t>45</w:t>
      </w:r>
      <w:r>
        <w:fldChar w:fldCharType="end"/>
      </w:r>
      <w:r w:rsidR="00AA2D33" w:rsidRPr="002D0087">
        <w:t xml:space="preserve"> shows estimated need for supported housing for young people to 2029/30 by quadrant. </w:t>
      </w:r>
    </w:p>
    <w:p w14:paraId="05552B92" w14:textId="68F55FDD" w:rsidR="00322A04" w:rsidRDefault="00322A04" w:rsidP="00322A04">
      <w:pPr>
        <w:pStyle w:val="Caption"/>
      </w:pPr>
      <w:bookmarkStart w:id="144" w:name="_Ref199337208"/>
      <w:r>
        <w:t xml:space="preserve">Table </w:t>
      </w:r>
      <w:fldSimple w:instr=" SEQ Table \* ARABIC ">
        <w:r w:rsidR="00971C60">
          <w:rPr>
            <w:noProof/>
          </w:rPr>
          <w:t>45</w:t>
        </w:r>
      </w:fldSimple>
      <w:bookmarkEnd w:id="144"/>
      <w:r>
        <w:t xml:space="preserve">. </w:t>
      </w:r>
      <w:r w:rsidR="001D05FB">
        <w:t>E</w:t>
      </w:r>
      <w:r w:rsidRPr="00B75AEF">
        <w:t>stimated need for supported housing for young people to 2029/30 by quadrant.</w:t>
      </w:r>
    </w:p>
    <w:tbl>
      <w:tblPr>
        <w:tblStyle w:val="GridTable5Dark-Accent4"/>
        <w:tblW w:w="5000" w:type="pct"/>
        <w:tblLook w:val="04A0" w:firstRow="1" w:lastRow="0" w:firstColumn="1" w:lastColumn="0" w:noHBand="0" w:noVBand="1"/>
      </w:tblPr>
      <w:tblGrid>
        <w:gridCol w:w="1405"/>
        <w:gridCol w:w="2094"/>
        <w:gridCol w:w="1244"/>
        <w:gridCol w:w="1069"/>
        <w:gridCol w:w="1069"/>
        <w:gridCol w:w="1069"/>
        <w:gridCol w:w="1066"/>
      </w:tblGrid>
      <w:tr w:rsidR="00AA2D33" w:rsidRPr="002D0087" w14:paraId="5C3B50D6" w14:textId="77777777" w:rsidTr="00EF7549">
        <w:trPr>
          <w:cnfStyle w:val="100000000000" w:firstRow="1" w:lastRow="0" w:firstColumn="0" w:lastColumn="0" w:oddVBand="0" w:evenVBand="0" w:oddHBand="0" w:evenHBand="0" w:firstRowFirstColumn="0" w:firstRowLastColumn="0" w:lastRowFirstColumn="0" w:lastRowLastColumn="0"/>
          <w:trHeight w:val="580"/>
        </w:trPr>
        <w:tc>
          <w:tcPr>
            <w:cnfStyle w:val="001000000000" w:firstRow="0" w:lastRow="0" w:firstColumn="1" w:lastColumn="0" w:oddVBand="0" w:evenVBand="0" w:oddHBand="0" w:evenHBand="0" w:firstRowFirstColumn="0" w:firstRowLastColumn="0" w:lastRowFirstColumn="0" w:lastRowLastColumn="0"/>
            <w:tcW w:w="779" w:type="pct"/>
            <w:vMerge w:val="restart"/>
            <w:shd w:val="clear" w:color="auto" w:fill="FBCAD0"/>
            <w:noWrap/>
            <w:hideMark/>
          </w:tcPr>
          <w:p w14:paraId="48F550B4" w14:textId="77777777" w:rsidR="00AA2D33" w:rsidRPr="00EA639E" w:rsidRDefault="00AA2D33" w:rsidP="00EF7549">
            <w:pPr>
              <w:rPr>
                <w:rFonts w:eastAsia="Times New Roman" w:cs="Segoe UI"/>
                <w:b w:val="0"/>
                <w:color w:val="000000"/>
              </w:rPr>
            </w:pPr>
            <w:r w:rsidRPr="00EA639E">
              <w:rPr>
                <w:rFonts w:eastAsia="Times New Roman" w:cs="Segoe UI"/>
                <w:color w:val="000000"/>
              </w:rPr>
              <w:t>Quadrant</w:t>
            </w:r>
          </w:p>
        </w:tc>
        <w:tc>
          <w:tcPr>
            <w:tcW w:w="1161" w:type="pct"/>
            <w:vMerge w:val="restart"/>
            <w:shd w:val="clear" w:color="auto" w:fill="FBCAD0"/>
            <w:hideMark/>
          </w:tcPr>
          <w:p w14:paraId="0625E21C" w14:textId="77777777" w:rsidR="00AA2D33" w:rsidRPr="00EA639E" w:rsidRDefault="00AA2D33" w:rsidP="00EF754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A639E">
              <w:rPr>
                <w:rFonts w:eastAsia="Times New Roman" w:cs="Segoe UI"/>
                <w:color w:val="000000"/>
              </w:rPr>
              <w:t>%of existing supply of supported housing</w:t>
            </w:r>
          </w:p>
        </w:tc>
        <w:tc>
          <w:tcPr>
            <w:tcW w:w="3060" w:type="pct"/>
            <w:gridSpan w:val="5"/>
            <w:shd w:val="clear" w:color="auto" w:fill="FBCAD0"/>
            <w:noWrap/>
            <w:hideMark/>
          </w:tcPr>
          <w:p w14:paraId="7660020B" w14:textId="77777777" w:rsidR="00AA2D33" w:rsidRPr="00EA639E" w:rsidRDefault="00AA2D33" w:rsidP="00EF754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A639E">
              <w:rPr>
                <w:rFonts w:eastAsia="Times New Roman" w:cs="Segoe UI"/>
                <w:color w:val="000000"/>
              </w:rPr>
              <w:t>Estimated need for additional supported housing</w:t>
            </w:r>
            <w:r w:rsidRPr="002D0087">
              <w:rPr>
                <w:rFonts w:eastAsia="Times New Roman" w:cs="Segoe UI"/>
                <w:color w:val="000000"/>
              </w:rPr>
              <w:t xml:space="preserve"> (units)</w:t>
            </w:r>
          </w:p>
        </w:tc>
      </w:tr>
      <w:tr w:rsidR="00AA2D33" w:rsidRPr="00EA639E" w14:paraId="294A0BAF" w14:textId="77777777" w:rsidTr="00E70146">
        <w:trPr>
          <w:trHeight w:val="580"/>
        </w:trPr>
        <w:tc>
          <w:tcPr>
            <w:cnfStyle w:val="001000000000" w:firstRow="0" w:lastRow="0" w:firstColumn="1" w:lastColumn="0" w:oddVBand="0" w:evenVBand="0" w:oddHBand="0" w:evenHBand="0" w:firstRowFirstColumn="0" w:firstRowLastColumn="0" w:lastRowFirstColumn="0" w:lastRowLastColumn="0"/>
            <w:tcW w:w="779" w:type="pct"/>
            <w:vMerge/>
            <w:shd w:val="clear" w:color="auto" w:fill="FBCAD0"/>
            <w:noWrap/>
            <w:hideMark/>
          </w:tcPr>
          <w:p w14:paraId="6A9910DC" w14:textId="77777777" w:rsidR="00AA2D33" w:rsidRPr="00EA639E" w:rsidRDefault="00AA2D33" w:rsidP="00DC05B9">
            <w:pPr>
              <w:rPr>
                <w:rFonts w:eastAsia="Times New Roman" w:cs="Segoe UI"/>
                <w:color w:val="000000"/>
              </w:rPr>
            </w:pPr>
          </w:p>
        </w:tc>
        <w:tc>
          <w:tcPr>
            <w:tcW w:w="1161" w:type="pct"/>
            <w:vMerge/>
            <w:shd w:val="clear" w:color="auto" w:fill="FBCAD0"/>
            <w:noWrap/>
            <w:hideMark/>
          </w:tcPr>
          <w:p w14:paraId="0D28B013" w14:textId="77777777" w:rsidR="00AA2D33" w:rsidRPr="00EA639E"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0" w:type="pct"/>
            <w:shd w:val="clear" w:color="auto" w:fill="FBCAD0"/>
            <w:noWrap/>
            <w:hideMark/>
          </w:tcPr>
          <w:p w14:paraId="6CF78ECF" w14:textId="77777777" w:rsidR="00AA2D33" w:rsidRPr="005620EF"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25/26</w:t>
            </w:r>
          </w:p>
        </w:tc>
        <w:tc>
          <w:tcPr>
            <w:tcW w:w="593" w:type="pct"/>
            <w:shd w:val="clear" w:color="auto" w:fill="FBCAD0"/>
            <w:noWrap/>
            <w:hideMark/>
          </w:tcPr>
          <w:p w14:paraId="702E8718" w14:textId="77777777" w:rsidR="00AA2D33" w:rsidRPr="005620EF"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By 26/27</w:t>
            </w:r>
          </w:p>
        </w:tc>
        <w:tc>
          <w:tcPr>
            <w:tcW w:w="593" w:type="pct"/>
            <w:shd w:val="clear" w:color="auto" w:fill="FBCAD0"/>
            <w:noWrap/>
            <w:hideMark/>
          </w:tcPr>
          <w:p w14:paraId="44019323" w14:textId="77777777" w:rsidR="00AA2D33" w:rsidRPr="005620EF"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By 27/28</w:t>
            </w:r>
          </w:p>
        </w:tc>
        <w:tc>
          <w:tcPr>
            <w:tcW w:w="593" w:type="pct"/>
            <w:shd w:val="clear" w:color="auto" w:fill="FBCAD0"/>
            <w:noWrap/>
            <w:hideMark/>
          </w:tcPr>
          <w:p w14:paraId="0B768374" w14:textId="77777777" w:rsidR="00AA2D33" w:rsidRPr="005620EF"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By 28/29</w:t>
            </w:r>
          </w:p>
        </w:tc>
        <w:tc>
          <w:tcPr>
            <w:tcW w:w="591" w:type="pct"/>
            <w:shd w:val="clear" w:color="auto" w:fill="FBCAD0"/>
            <w:noWrap/>
            <w:hideMark/>
          </w:tcPr>
          <w:p w14:paraId="5C9DB588" w14:textId="77777777" w:rsidR="00AA2D33" w:rsidRPr="005620EF"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By 29/30</w:t>
            </w:r>
          </w:p>
        </w:tc>
      </w:tr>
      <w:tr w:rsidR="00AA2D33" w:rsidRPr="00EA639E" w14:paraId="31A2347E" w14:textId="77777777" w:rsidTr="00E70146">
        <w:trPr>
          <w:trHeight w:val="307"/>
        </w:trPr>
        <w:tc>
          <w:tcPr>
            <w:cnfStyle w:val="001000000000" w:firstRow="0" w:lastRow="0" w:firstColumn="1" w:lastColumn="0" w:oddVBand="0" w:evenVBand="0" w:oddHBand="0" w:evenHBand="0" w:firstRowFirstColumn="0" w:firstRowLastColumn="0" w:lastRowFirstColumn="0" w:lastRowLastColumn="0"/>
            <w:tcW w:w="779" w:type="pct"/>
            <w:noWrap/>
            <w:hideMark/>
          </w:tcPr>
          <w:p w14:paraId="18AEF3EC" w14:textId="77777777" w:rsidR="00AA2D33" w:rsidRPr="00E70146" w:rsidRDefault="00AA2D33" w:rsidP="00DC05B9">
            <w:pPr>
              <w:rPr>
                <w:rFonts w:eastAsia="Times New Roman" w:cs="Segoe UI"/>
                <w:b w:val="0"/>
                <w:color w:val="000000"/>
              </w:rPr>
            </w:pPr>
            <w:r w:rsidRPr="00E70146">
              <w:rPr>
                <w:rFonts w:eastAsia="Times New Roman" w:cs="Segoe UI"/>
                <w:b w:val="0"/>
                <w:color w:val="000000"/>
              </w:rPr>
              <w:t>South</w:t>
            </w:r>
          </w:p>
        </w:tc>
        <w:tc>
          <w:tcPr>
            <w:tcW w:w="1161" w:type="pct"/>
            <w:noWrap/>
            <w:hideMark/>
          </w:tcPr>
          <w:p w14:paraId="0AD052D2"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A639E">
              <w:rPr>
                <w:rFonts w:eastAsia="Times New Roman" w:cs="Segoe UI"/>
                <w:color w:val="000000"/>
              </w:rPr>
              <w:t>21%</w:t>
            </w:r>
          </w:p>
        </w:tc>
        <w:tc>
          <w:tcPr>
            <w:tcW w:w="690" w:type="pct"/>
            <w:noWrap/>
            <w:hideMark/>
          </w:tcPr>
          <w:p w14:paraId="7505EA99"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13</w:t>
            </w:r>
          </w:p>
        </w:tc>
        <w:tc>
          <w:tcPr>
            <w:tcW w:w="593" w:type="pct"/>
            <w:noWrap/>
            <w:hideMark/>
          </w:tcPr>
          <w:p w14:paraId="7F05E524"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14</w:t>
            </w:r>
          </w:p>
        </w:tc>
        <w:tc>
          <w:tcPr>
            <w:tcW w:w="593" w:type="pct"/>
            <w:noWrap/>
            <w:hideMark/>
          </w:tcPr>
          <w:p w14:paraId="20349622"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14</w:t>
            </w:r>
          </w:p>
        </w:tc>
        <w:tc>
          <w:tcPr>
            <w:tcW w:w="593" w:type="pct"/>
            <w:noWrap/>
            <w:hideMark/>
          </w:tcPr>
          <w:p w14:paraId="1C705A2A"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15</w:t>
            </w:r>
          </w:p>
        </w:tc>
        <w:tc>
          <w:tcPr>
            <w:tcW w:w="591" w:type="pct"/>
            <w:noWrap/>
            <w:hideMark/>
          </w:tcPr>
          <w:p w14:paraId="1D3FBF7F"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16</w:t>
            </w:r>
          </w:p>
        </w:tc>
      </w:tr>
      <w:tr w:rsidR="00AA2D33" w:rsidRPr="00EA639E" w14:paraId="605F9A20" w14:textId="77777777" w:rsidTr="00E70146">
        <w:trPr>
          <w:trHeight w:val="283"/>
        </w:trPr>
        <w:tc>
          <w:tcPr>
            <w:cnfStyle w:val="001000000000" w:firstRow="0" w:lastRow="0" w:firstColumn="1" w:lastColumn="0" w:oddVBand="0" w:evenVBand="0" w:oddHBand="0" w:evenHBand="0" w:firstRowFirstColumn="0" w:firstRowLastColumn="0" w:lastRowFirstColumn="0" w:lastRowLastColumn="0"/>
            <w:tcW w:w="779" w:type="pct"/>
            <w:noWrap/>
            <w:hideMark/>
          </w:tcPr>
          <w:p w14:paraId="36C498F2" w14:textId="77777777" w:rsidR="00AA2D33" w:rsidRPr="00E70146" w:rsidRDefault="00AA2D33" w:rsidP="00DC05B9">
            <w:pPr>
              <w:rPr>
                <w:rFonts w:eastAsia="Times New Roman" w:cs="Segoe UI"/>
                <w:b w:val="0"/>
                <w:color w:val="000000"/>
              </w:rPr>
            </w:pPr>
            <w:r w:rsidRPr="00E70146">
              <w:rPr>
                <w:rFonts w:eastAsia="Times New Roman" w:cs="Segoe UI"/>
                <w:b w:val="0"/>
                <w:color w:val="000000"/>
              </w:rPr>
              <w:t>Mid</w:t>
            </w:r>
          </w:p>
        </w:tc>
        <w:tc>
          <w:tcPr>
            <w:tcW w:w="1161" w:type="pct"/>
            <w:noWrap/>
            <w:hideMark/>
          </w:tcPr>
          <w:p w14:paraId="2F2C4738"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A639E">
              <w:rPr>
                <w:rFonts w:eastAsia="Times New Roman" w:cs="Segoe UI"/>
                <w:color w:val="000000"/>
              </w:rPr>
              <w:t>27%</w:t>
            </w:r>
          </w:p>
        </w:tc>
        <w:tc>
          <w:tcPr>
            <w:tcW w:w="690" w:type="pct"/>
            <w:noWrap/>
            <w:hideMark/>
          </w:tcPr>
          <w:p w14:paraId="50B4F7E0"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17</w:t>
            </w:r>
          </w:p>
        </w:tc>
        <w:tc>
          <w:tcPr>
            <w:tcW w:w="593" w:type="pct"/>
            <w:noWrap/>
            <w:hideMark/>
          </w:tcPr>
          <w:p w14:paraId="49961F9F"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18</w:t>
            </w:r>
          </w:p>
        </w:tc>
        <w:tc>
          <w:tcPr>
            <w:tcW w:w="593" w:type="pct"/>
            <w:noWrap/>
            <w:hideMark/>
          </w:tcPr>
          <w:p w14:paraId="1F47E909"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19</w:t>
            </w:r>
          </w:p>
        </w:tc>
        <w:tc>
          <w:tcPr>
            <w:tcW w:w="593" w:type="pct"/>
            <w:noWrap/>
            <w:hideMark/>
          </w:tcPr>
          <w:p w14:paraId="24C3C2AE"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20</w:t>
            </w:r>
          </w:p>
        </w:tc>
        <w:tc>
          <w:tcPr>
            <w:tcW w:w="591" w:type="pct"/>
            <w:noWrap/>
            <w:hideMark/>
          </w:tcPr>
          <w:p w14:paraId="051060D6"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21</w:t>
            </w:r>
          </w:p>
        </w:tc>
      </w:tr>
      <w:tr w:rsidR="00AA2D33" w:rsidRPr="00EA639E" w14:paraId="3CEBC638" w14:textId="77777777" w:rsidTr="00E70146">
        <w:trPr>
          <w:trHeight w:val="273"/>
        </w:trPr>
        <w:tc>
          <w:tcPr>
            <w:cnfStyle w:val="001000000000" w:firstRow="0" w:lastRow="0" w:firstColumn="1" w:lastColumn="0" w:oddVBand="0" w:evenVBand="0" w:oddHBand="0" w:evenHBand="0" w:firstRowFirstColumn="0" w:firstRowLastColumn="0" w:lastRowFirstColumn="0" w:lastRowLastColumn="0"/>
            <w:tcW w:w="779" w:type="pct"/>
            <w:noWrap/>
            <w:hideMark/>
          </w:tcPr>
          <w:p w14:paraId="4EA8BA28" w14:textId="77777777" w:rsidR="00AA2D33" w:rsidRPr="00E70146" w:rsidRDefault="00AA2D33" w:rsidP="00DC05B9">
            <w:pPr>
              <w:rPr>
                <w:rFonts w:eastAsia="Times New Roman" w:cs="Segoe UI"/>
                <w:b w:val="0"/>
                <w:color w:val="000000"/>
              </w:rPr>
            </w:pPr>
            <w:r w:rsidRPr="00E70146">
              <w:rPr>
                <w:rFonts w:eastAsia="Times New Roman" w:cs="Segoe UI"/>
                <w:b w:val="0"/>
                <w:color w:val="000000"/>
              </w:rPr>
              <w:t>North</w:t>
            </w:r>
          </w:p>
        </w:tc>
        <w:tc>
          <w:tcPr>
            <w:tcW w:w="1161" w:type="pct"/>
            <w:noWrap/>
            <w:hideMark/>
          </w:tcPr>
          <w:p w14:paraId="39FA6606"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A639E">
              <w:rPr>
                <w:rFonts w:eastAsia="Times New Roman" w:cs="Segoe UI"/>
                <w:color w:val="000000"/>
              </w:rPr>
              <w:t>24%</w:t>
            </w:r>
          </w:p>
        </w:tc>
        <w:tc>
          <w:tcPr>
            <w:tcW w:w="690" w:type="pct"/>
            <w:noWrap/>
            <w:hideMark/>
          </w:tcPr>
          <w:p w14:paraId="5628D7AF"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15</w:t>
            </w:r>
          </w:p>
        </w:tc>
        <w:tc>
          <w:tcPr>
            <w:tcW w:w="593" w:type="pct"/>
            <w:noWrap/>
            <w:hideMark/>
          </w:tcPr>
          <w:p w14:paraId="77E736CD"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16</w:t>
            </w:r>
          </w:p>
        </w:tc>
        <w:tc>
          <w:tcPr>
            <w:tcW w:w="593" w:type="pct"/>
            <w:noWrap/>
            <w:hideMark/>
          </w:tcPr>
          <w:p w14:paraId="7C2E5BB1"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17</w:t>
            </w:r>
          </w:p>
        </w:tc>
        <w:tc>
          <w:tcPr>
            <w:tcW w:w="593" w:type="pct"/>
            <w:noWrap/>
            <w:hideMark/>
          </w:tcPr>
          <w:p w14:paraId="19809402"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18</w:t>
            </w:r>
          </w:p>
        </w:tc>
        <w:tc>
          <w:tcPr>
            <w:tcW w:w="591" w:type="pct"/>
            <w:noWrap/>
            <w:hideMark/>
          </w:tcPr>
          <w:p w14:paraId="74BACA32"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18</w:t>
            </w:r>
          </w:p>
        </w:tc>
      </w:tr>
      <w:tr w:rsidR="00AA2D33" w:rsidRPr="00EA639E" w14:paraId="6DEF8B37" w14:textId="77777777" w:rsidTr="00E70146">
        <w:trPr>
          <w:trHeight w:val="277"/>
        </w:trPr>
        <w:tc>
          <w:tcPr>
            <w:cnfStyle w:val="001000000000" w:firstRow="0" w:lastRow="0" w:firstColumn="1" w:lastColumn="0" w:oddVBand="0" w:evenVBand="0" w:oddHBand="0" w:evenHBand="0" w:firstRowFirstColumn="0" w:firstRowLastColumn="0" w:lastRowFirstColumn="0" w:lastRowLastColumn="0"/>
            <w:tcW w:w="779" w:type="pct"/>
            <w:noWrap/>
            <w:hideMark/>
          </w:tcPr>
          <w:p w14:paraId="3C20151B" w14:textId="77777777" w:rsidR="00AA2D33" w:rsidRPr="00E70146" w:rsidRDefault="00AA2D33" w:rsidP="00DC05B9">
            <w:pPr>
              <w:rPr>
                <w:rFonts w:eastAsia="Times New Roman" w:cs="Segoe UI"/>
                <w:b w:val="0"/>
                <w:color w:val="000000"/>
              </w:rPr>
            </w:pPr>
            <w:r w:rsidRPr="00E70146">
              <w:rPr>
                <w:rFonts w:eastAsia="Times New Roman" w:cs="Segoe UI"/>
                <w:b w:val="0"/>
                <w:color w:val="000000"/>
              </w:rPr>
              <w:t>West</w:t>
            </w:r>
          </w:p>
        </w:tc>
        <w:tc>
          <w:tcPr>
            <w:tcW w:w="1161" w:type="pct"/>
            <w:noWrap/>
            <w:hideMark/>
          </w:tcPr>
          <w:p w14:paraId="35D68094"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A639E">
              <w:rPr>
                <w:rFonts w:eastAsia="Times New Roman" w:cs="Segoe UI"/>
                <w:color w:val="000000"/>
              </w:rPr>
              <w:t>28%</w:t>
            </w:r>
          </w:p>
        </w:tc>
        <w:tc>
          <w:tcPr>
            <w:tcW w:w="690" w:type="pct"/>
            <w:noWrap/>
            <w:hideMark/>
          </w:tcPr>
          <w:p w14:paraId="010F8A75"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18</w:t>
            </w:r>
          </w:p>
        </w:tc>
        <w:tc>
          <w:tcPr>
            <w:tcW w:w="593" w:type="pct"/>
            <w:noWrap/>
            <w:hideMark/>
          </w:tcPr>
          <w:p w14:paraId="4C3F5211"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18</w:t>
            </w:r>
          </w:p>
        </w:tc>
        <w:tc>
          <w:tcPr>
            <w:tcW w:w="593" w:type="pct"/>
            <w:noWrap/>
            <w:hideMark/>
          </w:tcPr>
          <w:p w14:paraId="343C2C6C"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19</w:t>
            </w:r>
          </w:p>
        </w:tc>
        <w:tc>
          <w:tcPr>
            <w:tcW w:w="593" w:type="pct"/>
            <w:noWrap/>
            <w:hideMark/>
          </w:tcPr>
          <w:p w14:paraId="0380ECCD"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20</w:t>
            </w:r>
          </w:p>
        </w:tc>
        <w:tc>
          <w:tcPr>
            <w:tcW w:w="591" w:type="pct"/>
            <w:noWrap/>
            <w:hideMark/>
          </w:tcPr>
          <w:p w14:paraId="0409257B" w14:textId="77777777" w:rsidR="00AA2D33" w:rsidRPr="00EA639E"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22</w:t>
            </w:r>
          </w:p>
        </w:tc>
      </w:tr>
      <w:tr w:rsidR="00AA2D33" w:rsidRPr="00EA639E" w14:paraId="07EC58A1" w14:textId="77777777" w:rsidTr="00FD03EE">
        <w:trPr>
          <w:trHeight w:val="290"/>
        </w:trPr>
        <w:tc>
          <w:tcPr>
            <w:cnfStyle w:val="001000000000" w:firstRow="0" w:lastRow="0" w:firstColumn="1" w:lastColumn="0" w:oddVBand="0" w:evenVBand="0" w:oddHBand="0" w:evenHBand="0" w:firstRowFirstColumn="0" w:firstRowLastColumn="0" w:lastRowFirstColumn="0" w:lastRowLastColumn="0"/>
            <w:tcW w:w="779" w:type="pct"/>
            <w:noWrap/>
            <w:hideMark/>
          </w:tcPr>
          <w:p w14:paraId="19BCAB47" w14:textId="77777777" w:rsidR="00AA2D33" w:rsidRDefault="00AA2D33" w:rsidP="00DC05B9">
            <w:pPr>
              <w:rPr>
                <w:rFonts w:eastAsia="Times New Roman" w:cs="Segoe UI"/>
                <w:color w:val="000000"/>
              </w:rPr>
            </w:pPr>
            <w:r w:rsidRPr="00EA639E">
              <w:rPr>
                <w:rFonts w:eastAsia="Times New Roman" w:cs="Segoe UI"/>
                <w:color w:val="000000"/>
              </w:rPr>
              <w:t>Total</w:t>
            </w:r>
          </w:p>
          <w:p w14:paraId="760384A7" w14:textId="77777777" w:rsidR="00AA2D33" w:rsidRPr="00EA639E" w:rsidRDefault="00AA2D33" w:rsidP="00DC05B9">
            <w:pPr>
              <w:rPr>
                <w:rFonts w:eastAsia="Times New Roman" w:cs="Segoe UI"/>
                <w:color w:val="000000"/>
              </w:rPr>
            </w:pPr>
          </w:p>
        </w:tc>
        <w:tc>
          <w:tcPr>
            <w:tcW w:w="1161" w:type="pct"/>
            <w:noWrap/>
            <w:vAlign w:val="center"/>
            <w:hideMark/>
          </w:tcPr>
          <w:p w14:paraId="0004EDE9" w14:textId="14138C8E" w:rsidR="00AA2D33" w:rsidRPr="00EA639E" w:rsidRDefault="00FD03EE" w:rsidP="00FD03E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100%</w:t>
            </w:r>
          </w:p>
        </w:tc>
        <w:tc>
          <w:tcPr>
            <w:tcW w:w="690" w:type="pct"/>
            <w:noWrap/>
            <w:hideMark/>
          </w:tcPr>
          <w:p w14:paraId="5827C535" w14:textId="77777777" w:rsidR="00AA2D33" w:rsidRPr="005620EF"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63</w:t>
            </w:r>
          </w:p>
        </w:tc>
        <w:tc>
          <w:tcPr>
            <w:tcW w:w="593" w:type="pct"/>
            <w:noWrap/>
            <w:hideMark/>
          </w:tcPr>
          <w:p w14:paraId="08C559A0" w14:textId="77777777" w:rsidR="00AA2D33" w:rsidRPr="005620EF"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66</w:t>
            </w:r>
          </w:p>
        </w:tc>
        <w:tc>
          <w:tcPr>
            <w:tcW w:w="593" w:type="pct"/>
            <w:noWrap/>
            <w:hideMark/>
          </w:tcPr>
          <w:p w14:paraId="160C0886" w14:textId="77777777" w:rsidR="00AA2D33" w:rsidRPr="005620EF"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69</w:t>
            </w:r>
          </w:p>
        </w:tc>
        <w:tc>
          <w:tcPr>
            <w:tcW w:w="593" w:type="pct"/>
            <w:noWrap/>
            <w:hideMark/>
          </w:tcPr>
          <w:p w14:paraId="66AFB566" w14:textId="77777777" w:rsidR="00AA2D33" w:rsidRPr="005620EF"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73</w:t>
            </w:r>
          </w:p>
        </w:tc>
        <w:tc>
          <w:tcPr>
            <w:tcW w:w="591" w:type="pct"/>
            <w:noWrap/>
            <w:hideMark/>
          </w:tcPr>
          <w:p w14:paraId="7DCEF726" w14:textId="77777777" w:rsidR="00AA2D33" w:rsidRPr="005620EF"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620EF">
              <w:rPr>
                <w:rFonts w:eastAsia="Times New Roman" w:cs="Segoe UI"/>
                <w:b/>
                <w:color w:val="000000"/>
              </w:rPr>
              <w:t>77</w:t>
            </w:r>
          </w:p>
        </w:tc>
      </w:tr>
    </w:tbl>
    <w:p w14:paraId="1110DAA7" w14:textId="77777777" w:rsidR="00AA2D33" w:rsidRPr="00703D69" w:rsidRDefault="00AA2D33" w:rsidP="00AA2D33">
      <w:pPr>
        <w:pStyle w:val="Annexenumberedparatext"/>
        <w:numPr>
          <w:ilvl w:val="0"/>
          <w:numId w:val="0"/>
        </w:numPr>
        <w:spacing w:before="0" w:line="240" w:lineRule="auto"/>
        <w:rPr>
          <w:rFonts w:ascii="Segoe UI" w:hAnsi="Segoe UI"/>
          <w:sz w:val="18"/>
          <w:szCs w:val="14"/>
        </w:rPr>
      </w:pPr>
      <w:r w:rsidRPr="00703D69">
        <w:rPr>
          <w:rFonts w:ascii="Segoe UI" w:hAnsi="Segoe UI"/>
          <w:sz w:val="18"/>
          <w:szCs w:val="14"/>
        </w:rPr>
        <w:t xml:space="preserve">NB. Estimated need is not cumulative. </w:t>
      </w:r>
    </w:p>
    <w:p w14:paraId="10CC1F61" w14:textId="77777777" w:rsidR="00AA2D33" w:rsidRDefault="00AA2D33" w:rsidP="00AA2D33">
      <w:pPr>
        <w:pStyle w:val="Numberedpara1202"/>
      </w:pPr>
      <w:r>
        <w:t>Evidence from stakeholders identifies that it is important that:</w:t>
      </w:r>
    </w:p>
    <w:p w14:paraId="01DC972C" w14:textId="0588F19F" w:rsidR="00AA2D33" w:rsidRDefault="00AA2D33" w:rsidP="0038291F">
      <w:pPr>
        <w:pStyle w:val="Numberedpara1202"/>
        <w:numPr>
          <w:ilvl w:val="0"/>
          <w:numId w:val="45"/>
        </w:numPr>
      </w:pPr>
      <w:r>
        <w:t xml:space="preserve">Current and additional supported housing provision </w:t>
      </w:r>
      <w:r w:rsidR="0068538A">
        <w:t>can</w:t>
      </w:r>
      <w:r>
        <w:t xml:space="preserve"> cater for the full range of support needs of young people, including young people with the most complex support needs</w:t>
      </w:r>
    </w:p>
    <w:p w14:paraId="06A018AD" w14:textId="1EEDC484" w:rsidR="00AA2D33" w:rsidRDefault="00AA2D33" w:rsidP="0038291F">
      <w:pPr>
        <w:pStyle w:val="Numberedpara1202"/>
        <w:numPr>
          <w:ilvl w:val="0"/>
          <w:numId w:val="45"/>
        </w:numPr>
      </w:pPr>
      <w:r>
        <w:t xml:space="preserve">There is a need for additional self-contained supported housing, including smaller scale housing provision, which is better able to meet the needs of young people with higher and/or complex support needs, including multiple needs that are linked to previous </w:t>
      </w:r>
      <w:r w:rsidRPr="00C67B81">
        <w:t>trauma</w:t>
      </w:r>
      <w:r>
        <w:t xml:space="preserve">, mental health needs, </w:t>
      </w:r>
      <w:r w:rsidRPr="00C67B81">
        <w:t xml:space="preserve">experience of </w:t>
      </w:r>
      <w:r>
        <w:t>domestic violence</w:t>
      </w:r>
      <w:r w:rsidRPr="00C67B81">
        <w:t>, neuro</w:t>
      </w:r>
      <w:r>
        <w:t xml:space="preserve"> </w:t>
      </w:r>
      <w:r w:rsidRPr="00C67B81">
        <w:t>divers</w:t>
      </w:r>
      <w:r>
        <w:t>e related needs</w:t>
      </w:r>
    </w:p>
    <w:p w14:paraId="46DF6656" w14:textId="77777777" w:rsidR="00AA2D33" w:rsidRPr="0041227D" w:rsidRDefault="00AA2D33" w:rsidP="00AA2D33">
      <w:pPr>
        <w:pStyle w:val="Numberedpara1202"/>
      </w:pPr>
      <w:r w:rsidRPr="0041227D">
        <w:lastRenderedPageBreak/>
        <w:t xml:space="preserve">It is important to note that need for short term supported housing is affected by the level of move-on or ‘throughput’. For example, if the average length of stay in young people’s supported housing was reduced </w:t>
      </w:r>
      <w:r>
        <w:t xml:space="preserve">further, </w:t>
      </w:r>
      <w:r w:rsidRPr="0041227D">
        <w:t xml:space="preserve">the estimated additional further supported housing capacity would decrease. </w:t>
      </w:r>
    </w:p>
    <w:p w14:paraId="16948F21" w14:textId="79F25683" w:rsidR="00781A90" w:rsidRDefault="00781A90" w:rsidP="00781A90">
      <w:pPr>
        <w:pStyle w:val="Numberedpara1202"/>
      </w:pPr>
      <w:r w:rsidRPr="00781A90">
        <w:t>Move on housing</w:t>
      </w:r>
      <w:r w:rsidR="00823361">
        <w:t xml:space="preserve"> </w:t>
      </w:r>
      <w:r w:rsidRPr="00781A90">
        <w:t xml:space="preserve">refers to the estimated need for general needs housing (in the social housing sector and private sector) that people will need when they move on from shorter term supported housing. Estimates are shown as the annual requirement at the specified </w:t>
      </w:r>
      <w:proofErr w:type="gramStart"/>
      <w:r w:rsidRPr="00781A90">
        <w:t>time period</w:t>
      </w:r>
      <w:proofErr w:type="gramEnd"/>
      <w:r w:rsidRPr="00781A90">
        <w:t>. The need for move-on housing is not modelled beyond 2029 as need beyond this timeframe will depend on operational factors such as length of stay in supported housing as well as whether the estimated need for future supported housing is met.</w:t>
      </w:r>
    </w:p>
    <w:p w14:paraId="0365D8A3" w14:textId="77777777" w:rsidR="00AA2D33" w:rsidRPr="0041227D" w:rsidRDefault="00AA2D33" w:rsidP="00AA2D33">
      <w:pPr>
        <w:pStyle w:val="Numberedpara1202"/>
      </w:pPr>
      <w:r w:rsidRPr="0041227D">
        <w:t>In relation to the need for move-on housing for young people leaving supported housing, the following evidence and assumptions have been used.</w:t>
      </w:r>
    </w:p>
    <w:p w14:paraId="7534A2E1" w14:textId="43FC3C92" w:rsidR="00AA2D33" w:rsidRPr="0041227D" w:rsidRDefault="00AA2D33" w:rsidP="0038291F">
      <w:pPr>
        <w:pStyle w:val="Numberedpara1202"/>
        <w:numPr>
          <w:ilvl w:val="0"/>
          <w:numId w:val="44"/>
        </w:numPr>
      </w:pPr>
      <w:proofErr w:type="gramStart"/>
      <w:r w:rsidRPr="0041227D">
        <w:t>The majority of</w:t>
      </w:r>
      <w:proofErr w:type="gramEnd"/>
      <w:r w:rsidRPr="0041227D">
        <w:t xml:space="preserve"> young people leaving supported housing will require move-on housing. For the purposes of this assessment, it is assumed that all young people living in housing related support commissioned supported housing will require independent general needs housing to move to from supported housing </w:t>
      </w:r>
    </w:p>
    <w:p w14:paraId="7F597E61" w14:textId="1522EB0A" w:rsidR="00AA2D33" w:rsidRPr="0041227D" w:rsidRDefault="00AA2D33" w:rsidP="0038291F">
      <w:pPr>
        <w:pStyle w:val="Numberedpara1202"/>
        <w:numPr>
          <w:ilvl w:val="0"/>
          <w:numId w:val="44"/>
        </w:numPr>
      </w:pPr>
      <w:proofErr w:type="gramStart"/>
      <w:r w:rsidRPr="0041227D">
        <w:t>The majority of</w:t>
      </w:r>
      <w:proofErr w:type="gramEnd"/>
      <w:r w:rsidRPr="0041227D">
        <w:t xml:space="preserve"> young people needing move on housing require single person self-contained 1-bed accommodation.</w:t>
      </w:r>
      <w:r>
        <w:t xml:space="preserve"> Move on housing includes social housing, private sector rental housing, moving on to live with friends/family, purchasing a home </w:t>
      </w:r>
    </w:p>
    <w:p w14:paraId="27525E21" w14:textId="556F3699" w:rsidR="00AA2D33" w:rsidRPr="00EE4A16" w:rsidRDefault="00AA2D33" w:rsidP="0038291F">
      <w:pPr>
        <w:pStyle w:val="Numberedpara1202"/>
        <w:numPr>
          <w:ilvl w:val="0"/>
          <w:numId w:val="44"/>
        </w:numPr>
      </w:pPr>
      <w:r w:rsidRPr="00EE4A16">
        <w:t>The average length of stay (LOS) in supported housing settings is c.2</w:t>
      </w:r>
      <w:r w:rsidR="00815392">
        <w:t>0</w:t>
      </w:r>
      <w:r>
        <w:t>.5</w:t>
      </w:r>
      <w:r w:rsidRPr="00EE4A16">
        <w:t xml:space="preserve"> months </w:t>
      </w:r>
    </w:p>
    <w:p w14:paraId="1DF1DA74" w14:textId="5DB3184C" w:rsidR="00AA2D33" w:rsidRPr="00EE4A16" w:rsidRDefault="00AA2D33" w:rsidP="00AA2D33">
      <w:pPr>
        <w:pStyle w:val="Numberedpara1202"/>
      </w:pPr>
      <w:r w:rsidRPr="00EE4A16">
        <w:t>The need for additional move-on housing for people leaving supported housing has been calculated in</w:t>
      </w:r>
      <w:r w:rsidR="0074168A">
        <w:t xml:space="preserve"> </w:t>
      </w:r>
      <w:r w:rsidR="0074168A">
        <w:fldChar w:fldCharType="begin"/>
      </w:r>
      <w:r w:rsidR="0074168A">
        <w:instrText xml:space="preserve"> REF _Ref199337296 \h </w:instrText>
      </w:r>
      <w:r w:rsidR="0074168A">
        <w:fldChar w:fldCharType="separate"/>
      </w:r>
      <w:r w:rsidR="00971C60">
        <w:t xml:space="preserve">Table </w:t>
      </w:r>
      <w:r w:rsidR="00971C60">
        <w:rPr>
          <w:noProof/>
        </w:rPr>
        <w:t>46</w:t>
      </w:r>
      <w:r w:rsidR="0074168A">
        <w:fldChar w:fldCharType="end"/>
      </w:r>
      <w:r w:rsidRPr="00EE4A16">
        <w:t xml:space="preserve">. This identifies a need for </w:t>
      </w:r>
      <w:r w:rsidRPr="00EE4A16">
        <w:rPr>
          <w:bCs/>
        </w:rPr>
        <w:t>1</w:t>
      </w:r>
      <w:r>
        <w:rPr>
          <w:bCs/>
        </w:rPr>
        <w:t>1</w:t>
      </w:r>
      <w:r w:rsidR="00815392">
        <w:rPr>
          <w:bCs/>
        </w:rPr>
        <w:t>7</w:t>
      </w:r>
      <w:r w:rsidRPr="00EE4A16">
        <w:rPr>
          <w:bCs/>
        </w:rPr>
        <w:t xml:space="preserve"> units of general needs housing for move on from supported housing </w:t>
      </w:r>
      <w:r w:rsidR="00EF6CB3">
        <w:rPr>
          <w:bCs/>
        </w:rPr>
        <w:t>at 2024/25</w:t>
      </w:r>
      <w:r w:rsidRPr="00EE4A16">
        <w:rPr>
          <w:bCs/>
        </w:rPr>
        <w:t>.</w:t>
      </w:r>
      <w:r w:rsidRPr="00EE4A16">
        <w:t xml:space="preserve"> </w:t>
      </w:r>
      <w:bookmarkStart w:id="145" w:name="_Ref171941778"/>
    </w:p>
    <w:p w14:paraId="62564C09" w14:textId="77777777" w:rsidR="00AA2D33" w:rsidRPr="0041227D" w:rsidRDefault="00AA2D33" w:rsidP="00AA2D33">
      <w:pPr>
        <w:pStyle w:val="Numberedpara1202"/>
      </w:pPr>
      <w:r>
        <w:t>This evidence indicates that there is the following annual requirement amongst young people for general needs housing for move on from supported housing:</w:t>
      </w:r>
    </w:p>
    <w:p w14:paraId="23AFE271" w14:textId="2541642B" w:rsidR="00AA2D33" w:rsidRPr="003A302B" w:rsidRDefault="00AA2D33" w:rsidP="00AA2D33">
      <w:pPr>
        <w:pStyle w:val="Annexenumberedparatext"/>
        <w:numPr>
          <w:ilvl w:val="0"/>
          <w:numId w:val="43"/>
        </w:numPr>
        <w:spacing w:line="257" w:lineRule="auto"/>
        <w:ind w:left="1560" w:hanging="357"/>
        <w:rPr>
          <w:rFonts w:ascii="Segoe UI" w:hAnsi="Segoe UI"/>
          <w:sz w:val="22"/>
          <w:szCs w:val="18"/>
        </w:rPr>
      </w:pPr>
      <w:r w:rsidRPr="003A302B">
        <w:rPr>
          <w:rFonts w:ascii="Segoe UI" w:hAnsi="Segoe UI"/>
          <w:sz w:val="22"/>
          <w:szCs w:val="18"/>
        </w:rPr>
        <w:t xml:space="preserve">Mid quadrant: </w:t>
      </w:r>
      <w:r>
        <w:rPr>
          <w:rFonts w:ascii="Segoe UI" w:hAnsi="Segoe UI"/>
          <w:sz w:val="22"/>
          <w:szCs w:val="18"/>
        </w:rPr>
        <w:t>3</w:t>
      </w:r>
      <w:r w:rsidR="00392B3F">
        <w:rPr>
          <w:rFonts w:ascii="Segoe UI" w:hAnsi="Segoe UI"/>
          <w:sz w:val="22"/>
          <w:szCs w:val="18"/>
        </w:rPr>
        <w:t>2</w:t>
      </w:r>
      <w:r w:rsidRPr="003A302B">
        <w:rPr>
          <w:rFonts w:ascii="Segoe UI" w:hAnsi="Segoe UI"/>
          <w:sz w:val="22"/>
          <w:szCs w:val="18"/>
        </w:rPr>
        <w:t xml:space="preserve"> units per annum</w:t>
      </w:r>
    </w:p>
    <w:p w14:paraId="2D8ED57B" w14:textId="107F8E6E" w:rsidR="00AA2D33" w:rsidRPr="003A302B" w:rsidRDefault="00AA2D33" w:rsidP="00AA2D33">
      <w:pPr>
        <w:pStyle w:val="Annexenumberedparatext"/>
        <w:numPr>
          <w:ilvl w:val="0"/>
          <w:numId w:val="43"/>
        </w:numPr>
        <w:spacing w:line="257" w:lineRule="auto"/>
        <w:ind w:left="1560" w:hanging="357"/>
        <w:rPr>
          <w:rFonts w:ascii="Segoe UI" w:hAnsi="Segoe UI"/>
          <w:sz w:val="22"/>
          <w:szCs w:val="18"/>
        </w:rPr>
      </w:pPr>
      <w:r w:rsidRPr="003A302B">
        <w:rPr>
          <w:rFonts w:ascii="Segoe UI" w:hAnsi="Segoe UI"/>
          <w:sz w:val="22"/>
          <w:szCs w:val="18"/>
        </w:rPr>
        <w:t>South quadrant: 2</w:t>
      </w:r>
      <w:r w:rsidR="00E661A0">
        <w:rPr>
          <w:rFonts w:ascii="Segoe UI" w:hAnsi="Segoe UI"/>
          <w:sz w:val="22"/>
          <w:szCs w:val="18"/>
        </w:rPr>
        <w:t>4</w:t>
      </w:r>
      <w:r w:rsidRPr="003A302B">
        <w:rPr>
          <w:rFonts w:ascii="Segoe UI" w:hAnsi="Segoe UI"/>
          <w:sz w:val="22"/>
          <w:szCs w:val="18"/>
        </w:rPr>
        <w:t xml:space="preserve"> units per annum</w:t>
      </w:r>
    </w:p>
    <w:p w14:paraId="5BA08DA6" w14:textId="4386F056" w:rsidR="00AA2D33" w:rsidRPr="003A302B" w:rsidRDefault="00AA2D33" w:rsidP="00AA2D33">
      <w:pPr>
        <w:pStyle w:val="Annexenumberedparatext"/>
        <w:numPr>
          <w:ilvl w:val="0"/>
          <w:numId w:val="43"/>
        </w:numPr>
        <w:spacing w:line="257" w:lineRule="auto"/>
        <w:ind w:left="1560" w:hanging="357"/>
        <w:rPr>
          <w:rFonts w:ascii="Segoe UI" w:hAnsi="Segoe UI"/>
          <w:sz w:val="22"/>
          <w:szCs w:val="18"/>
        </w:rPr>
      </w:pPr>
      <w:r w:rsidRPr="003A302B">
        <w:rPr>
          <w:rFonts w:ascii="Segoe UI" w:hAnsi="Segoe UI"/>
          <w:sz w:val="22"/>
          <w:szCs w:val="18"/>
        </w:rPr>
        <w:t xml:space="preserve">West quadrant: </w:t>
      </w:r>
      <w:r>
        <w:rPr>
          <w:rFonts w:ascii="Segoe UI" w:hAnsi="Segoe UI"/>
          <w:sz w:val="22"/>
          <w:szCs w:val="18"/>
        </w:rPr>
        <w:t>3</w:t>
      </w:r>
      <w:r w:rsidR="00E661A0">
        <w:rPr>
          <w:rFonts w:ascii="Segoe UI" w:hAnsi="Segoe UI"/>
          <w:sz w:val="22"/>
          <w:szCs w:val="18"/>
        </w:rPr>
        <w:t>2</w:t>
      </w:r>
      <w:r w:rsidRPr="003A302B">
        <w:rPr>
          <w:rFonts w:ascii="Segoe UI" w:hAnsi="Segoe UI"/>
          <w:sz w:val="22"/>
          <w:szCs w:val="18"/>
        </w:rPr>
        <w:t xml:space="preserve"> units per annum</w:t>
      </w:r>
    </w:p>
    <w:p w14:paraId="3966FB76" w14:textId="78CDF97B" w:rsidR="00AA2D33" w:rsidRPr="003A302B" w:rsidRDefault="00AA2D33" w:rsidP="00AA2D33">
      <w:pPr>
        <w:pStyle w:val="Annexenumberedparatext"/>
        <w:numPr>
          <w:ilvl w:val="0"/>
          <w:numId w:val="43"/>
        </w:numPr>
        <w:spacing w:line="257" w:lineRule="auto"/>
        <w:ind w:left="1560" w:hanging="357"/>
        <w:rPr>
          <w:rFonts w:ascii="Segoe UI" w:hAnsi="Segoe UI"/>
          <w:sz w:val="22"/>
          <w:szCs w:val="18"/>
        </w:rPr>
      </w:pPr>
      <w:r w:rsidRPr="003A302B">
        <w:rPr>
          <w:rFonts w:ascii="Segoe UI" w:hAnsi="Segoe UI"/>
          <w:sz w:val="22"/>
          <w:szCs w:val="18"/>
        </w:rPr>
        <w:t>North quadrant: 2</w:t>
      </w:r>
      <w:r w:rsidR="00E661A0">
        <w:rPr>
          <w:rFonts w:ascii="Segoe UI" w:hAnsi="Segoe UI"/>
          <w:sz w:val="22"/>
          <w:szCs w:val="18"/>
        </w:rPr>
        <w:t>9</w:t>
      </w:r>
      <w:r w:rsidRPr="003A302B">
        <w:rPr>
          <w:rFonts w:ascii="Segoe UI" w:hAnsi="Segoe UI"/>
          <w:sz w:val="22"/>
          <w:szCs w:val="18"/>
        </w:rPr>
        <w:t xml:space="preserve"> units per annum</w:t>
      </w:r>
    </w:p>
    <w:p w14:paraId="3EC9B5C2" w14:textId="77777777" w:rsidR="00AA2D33" w:rsidRPr="0041227D" w:rsidRDefault="00AA2D33" w:rsidP="00AA2D33">
      <w:pPr>
        <w:pStyle w:val="Annexenumberedparatext"/>
        <w:numPr>
          <w:ilvl w:val="0"/>
          <w:numId w:val="0"/>
        </w:numPr>
        <w:rPr>
          <w:rFonts w:ascii="Segoe UI" w:hAnsi="Segoe UI"/>
        </w:rPr>
      </w:pPr>
    </w:p>
    <w:p w14:paraId="5B4EAFC9" w14:textId="77777777" w:rsidR="00AA2D33" w:rsidRPr="0041227D" w:rsidRDefault="00AA2D33" w:rsidP="00AA2D33">
      <w:pPr>
        <w:rPr>
          <w:rFonts w:ascii="Segoe UI" w:eastAsia="Calibri" w:hAnsi="Segoe UI" w:cs="Segoe UI"/>
          <w:szCs w:val="20"/>
        </w:rPr>
      </w:pPr>
    </w:p>
    <w:p w14:paraId="74BAA9D4" w14:textId="77777777" w:rsidR="00AA2D33" w:rsidRPr="0041227D" w:rsidRDefault="00AA2D33" w:rsidP="00AA2D33">
      <w:pPr>
        <w:pStyle w:val="Caption"/>
        <w:rPr>
          <w:rFonts w:cs="Segoe UI"/>
          <w:sz w:val="24"/>
          <w:szCs w:val="24"/>
          <w:highlight w:val="yellow"/>
        </w:rPr>
        <w:sectPr w:rsidR="00AA2D33" w:rsidRPr="0041227D" w:rsidSect="00AA2D33">
          <w:headerReference w:type="even" r:id="rId28"/>
          <w:headerReference w:type="default" r:id="rId29"/>
          <w:footerReference w:type="even" r:id="rId30"/>
          <w:footerReference w:type="default" r:id="rId31"/>
          <w:headerReference w:type="first" r:id="rId32"/>
          <w:footerReference w:type="first" r:id="rId33"/>
          <w:pgSz w:w="11906" w:h="16838"/>
          <w:pgMar w:top="1440" w:right="1440" w:bottom="1440" w:left="1440" w:header="708" w:footer="708" w:gutter="0"/>
          <w:cols w:space="708"/>
          <w:docGrid w:linePitch="360"/>
        </w:sectPr>
      </w:pPr>
      <w:bookmarkStart w:id="146" w:name="_Ref181357823"/>
    </w:p>
    <w:p w14:paraId="01FBA0FE" w14:textId="48463525" w:rsidR="001D05FB" w:rsidRDefault="001D05FB" w:rsidP="001D05FB">
      <w:pPr>
        <w:pStyle w:val="Caption"/>
      </w:pPr>
      <w:bookmarkStart w:id="147" w:name="_Ref199337296"/>
      <w:bookmarkEnd w:id="145"/>
      <w:bookmarkEnd w:id="146"/>
      <w:r>
        <w:lastRenderedPageBreak/>
        <w:t xml:space="preserve">Table </w:t>
      </w:r>
      <w:fldSimple w:instr=" SEQ Table \* ARABIC ">
        <w:r w:rsidR="00971C60">
          <w:rPr>
            <w:noProof/>
          </w:rPr>
          <w:t>46</w:t>
        </w:r>
      </w:fldSimple>
      <w:bookmarkEnd w:id="147"/>
      <w:r>
        <w:t xml:space="preserve">. </w:t>
      </w:r>
      <w:r w:rsidRPr="009C2038">
        <w:t>Estimate of need for move-on housing for young people leaving supported housing (2024/25).</w:t>
      </w:r>
    </w:p>
    <w:tbl>
      <w:tblPr>
        <w:tblStyle w:val="GridTable5Dark-Accent4"/>
        <w:tblW w:w="5000" w:type="pct"/>
        <w:tblLayout w:type="fixed"/>
        <w:tblLook w:val="04A0" w:firstRow="1" w:lastRow="0" w:firstColumn="1" w:lastColumn="0" w:noHBand="0" w:noVBand="1"/>
      </w:tblPr>
      <w:tblGrid>
        <w:gridCol w:w="1728"/>
        <w:gridCol w:w="3230"/>
        <w:gridCol w:w="1559"/>
        <w:gridCol w:w="1844"/>
        <w:gridCol w:w="1559"/>
        <w:gridCol w:w="2561"/>
        <w:gridCol w:w="1467"/>
      </w:tblGrid>
      <w:tr w:rsidR="002920BA" w:rsidRPr="003A302B" w14:paraId="5F8B60DF" w14:textId="77777777" w:rsidTr="00EF7549">
        <w:trPr>
          <w:cnfStyle w:val="100000000000" w:firstRow="1" w:lastRow="0" w:firstColumn="0" w:lastColumn="0" w:oddVBand="0" w:evenVBand="0" w:oddHBand="0" w:evenHBand="0" w:firstRowFirstColumn="0" w:firstRowLastColumn="0" w:lastRowFirstColumn="0" w:lastRowLastColumn="0"/>
          <w:trHeight w:val="1071"/>
        </w:trPr>
        <w:tc>
          <w:tcPr>
            <w:cnfStyle w:val="001000000000" w:firstRow="0" w:lastRow="0" w:firstColumn="1" w:lastColumn="0" w:oddVBand="0" w:evenVBand="0" w:oddHBand="0" w:evenHBand="0" w:firstRowFirstColumn="0" w:firstRowLastColumn="0" w:lastRowFirstColumn="0" w:lastRowLastColumn="0"/>
            <w:tcW w:w="619" w:type="pct"/>
            <w:shd w:val="clear" w:color="auto" w:fill="FBCAD0"/>
            <w:noWrap/>
            <w:hideMark/>
          </w:tcPr>
          <w:p w14:paraId="28B73D06" w14:textId="77777777" w:rsidR="00AA2D33" w:rsidRPr="003A302B" w:rsidRDefault="00AA2D33" w:rsidP="00EF7549">
            <w:pPr>
              <w:rPr>
                <w:rFonts w:eastAsia="Times New Roman" w:cs="Segoe UI"/>
                <w:b w:val="0"/>
                <w:color w:val="000000"/>
              </w:rPr>
            </w:pPr>
            <w:r w:rsidRPr="003A302B">
              <w:rPr>
                <w:rFonts w:eastAsia="Times New Roman" w:cs="Segoe UI"/>
                <w:color w:val="000000"/>
              </w:rPr>
              <w:t>Quadrant</w:t>
            </w:r>
          </w:p>
        </w:tc>
        <w:tc>
          <w:tcPr>
            <w:tcW w:w="1158" w:type="pct"/>
            <w:shd w:val="clear" w:color="auto" w:fill="FBCAD0"/>
            <w:noWrap/>
            <w:hideMark/>
          </w:tcPr>
          <w:p w14:paraId="18ACE7BF" w14:textId="77777777" w:rsidR="00AA2D33" w:rsidRPr="003A302B" w:rsidRDefault="00AA2D33" w:rsidP="00EF754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A302B">
              <w:rPr>
                <w:rFonts w:eastAsia="Times New Roman" w:cs="Segoe UI"/>
                <w:color w:val="000000"/>
              </w:rPr>
              <w:t>Districts</w:t>
            </w:r>
          </w:p>
        </w:tc>
        <w:tc>
          <w:tcPr>
            <w:tcW w:w="559" w:type="pct"/>
            <w:shd w:val="clear" w:color="auto" w:fill="FBCAD0"/>
            <w:noWrap/>
            <w:hideMark/>
          </w:tcPr>
          <w:p w14:paraId="3C4358B0" w14:textId="60E5F9CE" w:rsidR="00AA2D33" w:rsidRPr="003A302B" w:rsidRDefault="00D02BCE" w:rsidP="00EF754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Population group</w:t>
            </w:r>
          </w:p>
        </w:tc>
        <w:tc>
          <w:tcPr>
            <w:tcW w:w="661" w:type="pct"/>
            <w:shd w:val="clear" w:color="auto" w:fill="FBCAD0"/>
            <w:noWrap/>
            <w:hideMark/>
          </w:tcPr>
          <w:p w14:paraId="7EAE2AA8" w14:textId="77777777" w:rsidR="00AA2D33" w:rsidRPr="003A302B" w:rsidRDefault="00AA2D33" w:rsidP="00EF754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A302B">
              <w:rPr>
                <w:rFonts w:eastAsia="Times New Roman" w:cs="Segoe UI"/>
                <w:color w:val="000000"/>
              </w:rPr>
              <w:t>Type of service</w:t>
            </w:r>
          </w:p>
        </w:tc>
        <w:tc>
          <w:tcPr>
            <w:tcW w:w="559" w:type="pct"/>
            <w:shd w:val="clear" w:color="auto" w:fill="FBCAD0"/>
            <w:hideMark/>
          </w:tcPr>
          <w:p w14:paraId="7AA75D3F" w14:textId="6FA40EB3" w:rsidR="00AA2D33" w:rsidRPr="003A302B" w:rsidRDefault="00AA2D33" w:rsidP="00EF754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A302B">
              <w:rPr>
                <w:rFonts w:eastAsia="Times New Roman" w:cs="Segoe UI"/>
                <w:color w:val="000000"/>
              </w:rPr>
              <w:t xml:space="preserve">Total </w:t>
            </w:r>
            <w:r w:rsidR="002920BA">
              <w:rPr>
                <w:rFonts w:eastAsia="Times New Roman" w:cs="Segoe UI"/>
                <w:color w:val="000000"/>
              </w:rPr>
              <w:t xml:space="preserve">current </w:t>
            </w:r>
            <w:r w:rsidR="002920BA" w:rsidRPr="002920BA">
              <w:rPr>
                <w:rFonts w:eastAsia="Times New Roman" w:cs="Segoe UI"/>
                <w:color w:val="000000"/>
              </w:rPr>
              <w:t>tenancies</w:t>
            </w:r>
            <w:r w:rsidRPr="002920BA">
              <w:rPr>
                <w:rFonts w:eastAsia="Times New Roman" w:cs="Segoe UI"/>
                <w:color w:val="000000"/>
              </w:rPr>
              <w:t xml:space="preserve"> </w:t>
            </w:r>
            <w:r>
              <w:rPr>
                <w:rFonts w:eastAsia="Times New Roman" w:cs="Segoe UI"/>
                <w:color w:val="000000"/>
              </w:rPr>
              <w:t>in supported housing</w:t>
            </w:r>
          </w:p>
        </w:tc>
        <w:tc>
          <w:tcPr>
            <w:tcW w:w="918" w:type="pct"/>
            <w:shd w:val="clear" w:color="auto" w:fill="FBCAD0"/>
            <w:noWrap/>
            <w:hideMark/>
          </w:tcPr>
          <w:p w14:paraId="01B14196" w14:textId="77777777" w:rsidR="00AA2D33" w:rsidRPr="003A302B" w:rsidRDefault="00AA2D33" w:rsidP="00EF754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A302B">
              <w:rPr>
                <w:rFonts w:eastAsia="Times New Roman" w:cs="Segoe UI"/>
                <w:color w:val="000000"/>
              </w:rPr>
              <w:t>Assumptions</w:t>
            </w:r>
          </w:p>
        </w:tc>
        <w:tc>
          <w:tcPr>
            <w:tcW w:w="526" w:type="pct"/>
            <w:shd w:val="clear" w:color="auto" w:fill="FBCAD0"/>
            <w:hideMark/>
          </w:tcPr>
          <w:p w14:paraId="082DC92C" w14:textId="1E81D6A2" w:rsidR="00AA2D33" w:rsidRPr="00971C66" w:rsidRDefault="00AA2D33" w:rsidP="00EF754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971C66">
              <w:rPr>
                <w:rFonts w:eastAsia="Times New Roman" w:cs="Segoe UI"/>
                <w:color w:val="000000"/>
              </w:rPr>
              <w:t>Move requiremen</w:t>
            </w:r>
            <w:r w:rsidR="00A934A1" w:rsidRPr="00971C66">
              <w:rPr>
                <w:rFonts w:eastAsia="Times New Roman" w:cs="Segoe UI"/>
                <w:color w:val="000000"/>
              </w:rPr>
              <w:t>t</w:t>
            </w:r>
            <w:r w:rsidRPr="00971C66">
              <w:rPr>
                <w:rFonts w:eastAsia="Times New Roman" w:cs="Segoe UI"/>
                <w:color w:val="000000"/>
              </w:rPr>
              <w:t xml:space="preserve"> - general needs </w:t>
            </w:r>
            <w:r w:rsidR="00781BAF" w:rsidRPr="00971C66">
              <w:rPr>
                <w:rFonts w:eastAsia="Times New Roman" w:cs="Segoe UI"/>
                <w:color w:val="000000"/>
              </w:rPr>
              <w:t>housing (</w:t>
            </w:r>
            <w:r w:rsidR="00912E98" w:rsidRPr="00971C66">
              <w:rPr>
                <w:rFonts w:eastAsia="Times New Roman" w:cs="Segoe UI"/>
                <w:color w:val="000000"/>
              </w:rPr>
              <w:t>per annum</w:t>
            </w:r>
            <w:r w:rsidR="00971C66">
              <w:rPr>
                <w:rFonts w:eastAsia="Times New Roman" w:cs="Segoe UI"/>
                <w:color w:val="000000"/>
              </w:rPr>
              <w:t xml:space="preserve"> at 2024/25</w:t>
            </w:r>
            <w:r w:rsidR="00912E98" w:rsidRPr="00971C66">
              <w:rPr>
                <w:rFonts w:eastAsia="Times New Roman" w:cs="Segoe UI"/>
                <w:color w:val="000000"/>
              </w:rPr>
              <w:t>)</w:t>
            </w:r>
          </w:p>
        </w:tc>
      </w:tr>
      <w:tr w:rsidR="00653140" w:rsidRPr="003A302B" w14:paraId="3D6DDD89" w14:textId="77777777" w:rsidTr="001D05FB">
        <w:trPr>
          <w:trHeight w:val="535"/>
        </w:trPr>
        <w:tc>
          <w:tcPr>
            <w:cnfStyle w:val="001000000000" w:firstRow="0" w:lastRow="0" w:firstColumn="1" w:lastColumn="0" w:oddVBand="0" w:evenVBand="0" w:oddHBand="0" w:evenHBand="0" w:firstRowFirstColumn="0" w:firstRowLastColumn="0" w:lastRowFirstColumn="0" w:lastRowLastColumn="0"/>
            <w:tcW w:w="619" w:type="pct"/>
            <w:noWrap/>
            <w:hideMark/>
          </w:tcPr>
          <w:p w14:paraId="01102B37" w14:textId="77777777" w:rsidR="00AA2D33" w:rsidRPr="003A302B" w:rsidRDefault="00AA2D33" w:rsidP="00DC05B9">
            <w:pPr>
              <w:rPr>
                <w:rFonts w:eastAsia="Times New Roman" w:cs="Segoe UI"/>
                <w:color w:val="000000"/>
              </w:rPr>
            </w:pPr>
            <w:r w:rsidRPr="003A302B">
              <w:rPr>
                <w:rFonts w:eastAsia="Times New Roman" w:cs="Segoe UI"/>
                <w:color w:val="000000"/>
              </w:rPr>
              <w:t>Mid Quadrant</w:t>
            </w:r>
          </w:p>
        </w:tc>
        <w:tc>
          <w:tcPr>
            <w:tcW w:w="1158" w:type="pct"/>
            <w:noWrap/>
            <w:hideMark/>
          </w:tcPr>
          <w:p w14:paraId="645689DC" w14:textId="531E0FA4"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Braintree</w:t>
            </w:r>
            <w:r w:rsidR="002920BA" w:rsidRPr="003A302B">
              <w:rPr>
                <w:rFonts w:eastAsia="Times New Roman" w:cs="Segoe UI"/>
                <w:color w:val="000000"/>
              </w:rPr>
              <w:t>/</w:t>
            </w:r>
            <w:r w:rsidRPr="003A302B">
              <w:rPr>
                <w:rFonts w:eastAsia="Times New Roman" w:cs="Segoe UI"/>
                <w:color w:val="000000"/>
              </w:rPr>
              <w:t>Chelmsford/Maldon</w:t>
            </w:r>
          </w:p>
        </w:tc>
        <w:tc>
          <w:tcPr>
            <w:tcW w:w="559" w:type="pct"/>
            <w:noWrap/>
            <w:hideMark/>
          </w:tcPr>
          <w:p w14:paraId="66F3B58E"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Young people</w:t>
            </w:r>
          </w:p>
        </w:tc>
        <w:tc>
          <w:tcPr>
            <w:tcW w:w="661" w:type="pct"/>
            <w:noWrap/>
            <w:hideMark/>
          </w:tcPr>
          <w:p w14:paraId="2E88FED3"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Supported housing</w:t>
            </w:r>
          </w:p>
        </w:tc>
        <w:tc>
          <w:tcPr>
            <w:tcW w:w="559" w:type="pct"/>
            <w:noWrap/>
            <w:hideMark/>
          </w:tcPr>
          <w:p w14:paraId="58A4B041" w14:textId="77777777" w:rsidR="00AA2D33" w:rsidRPr="003A302B"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54</w:t>
            </w:r>
          </w:p>
        </w:tc>
        <w:tc>
          <w:tcPr>
            <w:tcW w:w="918" w:type="pct"/>
          </w:tcPr>
          <w:p w14:paraId="410A9204"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cs="Segoe UI"/>
              </w:rPr>
              <w:t xml:space="preserve">Average LOS </w:t>
            </w:r>
            <w:r>
              <w:rPr>
                <w:rFonts w:cs="Segoe UI"/>
              </w:rPr>
              <w:t>21.5 months</w:t>
            </w:r>
            <w:r w:rsidRPr="003A302B">
              <w:rPr>
                <w:rFonts w:cs="Segoe UI"/>
              </w:rPr>
              <w:t>. Move to general needs housing</w:t>
            </w:r>
          </w:p>
        </w:tc>
        <w:tc>
          <w:tcPr>
            <w:tcW w:w="526" w:type="pct"/>
            <w:noWrap/>
          </w:tcPr>
          <w:p w14:paraId="4D908C94" w14:textId="4F4506C3" w:rsidR="00AA2D33" w:rsidRPr="00971C66"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71C66">
              <w:rPr>
                <w:rFonts w:eastAsia="Times New Roman" w:cs="Segoe UI"/>
                <w:color w:val="000000"/>
              </w:rPr>
              <w:t>3</w:t>
            </w:r>
            <w:r w:rsidR="00E661A0">
              <w:rPr>
                <w:rFonts w:eastAsia="Times New Roman" w:cs="Segoe UI"/>
                <w:color w:val="000000"/>
              </w:rPr>
              <w:t>2</w:t>
            </w:r>
          </w:p>
        </w:tc>
      </w:tr>
      <w:tr w:rsidR="00653140" w:rsidRPr="003A302B" w14:paraId="78AFFB47" w14:textId="77777777" w:rsidTr="001D05FB">
        <w:trPr>
          <w:trHeight w:val="267"/>
        </w:trPr>
        <w:tc>
          <w:tcPr>
            <w:cnfStyle w:val="001000000000" w:firstRow="0" w:lastRow="0" w:firstColumn="1" w:lastColumn="0" w:oddVBand="0" w:evenVBand="0" w:oddHBand="0" w:evenHBand="0" w:firstRowFirstColumn="0" w:firstRowLastColumn="0" w:lastRowFirstColumn="0" w:lastRowLastColumn="0"/>
            <w:tcW w:w="619" w:type="pct"/>
            <w:noWrap/>
          </w:tcPr>
          <w:p w14:paraId="3AD8AD75" w14:textId="77777777" w:rsidR="00AA2D33" w:rsidRPr="003A302B" w:rsidRDefault="00AA2D33" w:rsidP="00DC05B9">
            <w:pPr>
              <w:rPr>
                <w:rFonts w:eastAsia="Times New Roman" w:cs="Segoe UI"/>
                <w:color w:val="000000"/>
              </w:rPr>
            </w:pPr>
          </w:p>
        </w:tc>
        <w:tc>
          <w:tcPr>
            <w:tcW w:w="1158" w:type="pct"/>
            <w:noWrap/>
          </w:tcPr>
          <w:p w14:paraId="25832F6E"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34BF6534"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61" w:type="pct"/>
            <w:noWrap/>
          </w:tcPr>
          <w:p w14:paraId="2D9A585B"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153C5415" w14:textId="77777777" w:rsidR="00AA2D33" w:rsidRPr="003A302B"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18" w:type="pct"/>
            <w:noWrap/>
          </w:tcPr>
          <w:p w14:paraId="467265DF"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26" w:type="pct"/>
            <w:noWrap/>
          </w:tcPr>
          <w:p w14:paraId="2DBAF75A" w14:textId="77777777" w:rsidR="00AA2D33" w:rsidRPr="00971C66"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53140" w:rsidRPr="003A302B" w14:paraId="4A8089C9" w14:textId="77777777" w:rsidTr="001D05FB">
        <w:trPr>
          <w:trHeight w:val="572"/>
        </w:trPr>
        <w:tc>
          <w:tcPr>
            <w:cnfStyle w:val="001000000000" w:firstRow="0" w:lastRow="0" w:firstColumn="1" w:lastColumn="0" w:oddVBand="0" w:evenVBand="0" w:oddHBand="0" w:evenHBand="0" w:firstRowFirstColumn="0" w:firstRowLastColumn="0" w:lastRowFirstColumn="0" w:lastRowLastColumn="0"/>
            <w:tcW w:w="619" w:type="pct"/>
            <w:noWrap/>
            <w:hideMark/>
          </w:tcPr>
          <w:p w14:paraId="1247CCDB" w14:textId="77777777" w:rsidR="00AA2D33" w:rsidRPr="003A302B" w:rsidRDefault="00AA2D33" w:rsidP="00DC05B9">
            <w:pPr>
              <w:rPr>
                <w:rFonts w:eastAsia="Times New Roman" w:cs="Segoe UI"/>
                <w:color w:val="000000"/>
              </w:rPr>
            </w:pPr>
            <w:r w:rsidRPr="003A302B">
              <w:rPr>
                <w:rFonts w:eastAsia="Times New Roman" w:cs="Segoe UI"/>
                <w:color w:val="000000"/>
              </w:rPr>
              <w:t>North Quadrant</w:t>
            </w:r>
          </w:p>
        </w:tc>
        <w:tc>
          <w:tcPr>
            <w:tcW w:w="1158" w:type="pct"/>
            <w:noWrap/>
            <w:hideMark/>
          </w:tcPr>
          <w:p w14:paraId="678A9CFC"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Colchester/Tendring</w:t>
            </w:r>
          </w:p>
        </w:tc>
        <w:tc>
          <w:tcPr>
            <w:tcW w:w="559" w:type="pct"/>
            <w:noWrap/>
            <w:hideMark/>
          </w:tcPr>
          <w:p w14:paraId="4BB56EED"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Young people</w:t>
            </w:r>
          </w:p>
        </w:tc>
        <w:tc>
          <w:tcPr>
            <w:tcW w:w="661" w:type="pct"/>
            <w:noWrap/>
            <w:hideMark/>
          </w:tcPr>
          <w:p w14:paraId="0A6D4BD9"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Supported housing</w:t>
            </w:r>
          </w:p>
        </w:tc>
        <w:tc>
          <w:tcPr>
            <w:tcW w:w="559" w:type="pct"/>
            <w:noWrap/>
            <w:hideMark/>
          </w:tcPr>
          <w:p w14:paraId="1E037DD4" w14:textId="77777777" w:rsidR="00AA2D33" w:rsidRPr="003A302B"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49</w:t>
            </w:r>
          </w:p>
        </w:tc>
        <w:tc>
          <w:tcPr>
            <w:tcW w:w="918" w:type="pct"/>
          </w:tcPr>
          <w:p w14:paraId="06FEF820"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3AE3">
              <w:rPr>
                <w:rFonts w:cs="Segoe UI"/>
              </w:rPr>
              <w:t>Average LOS 21.5 months. Move to general needs housing</w:t>
            </w:r>
          </w:p>
        </w:tc>
        <w:tc>
          <w:tcPr>
            <w:tcW w:w="526" w:type="pct"/>
            <w:noWrap/>
          </w:tcPr>
          <w:p w14:paraId="7E818963" w14:textId="67AF22DE" w:rsidR="00AA2D33" w:rsidRPr="00971C66"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71C66">
              <w:rPr>
                <w:rFonts w:eastAsia="Times New Roman" w:cs="Segoe UI"/>
                <w:color w:val="000000"/>
              </w:rPr>
              <w:t>2</w:t>
            </w:r>
            <w:r w:rsidR="00E661A0">
              <w:rPr>
                <w:rFonts w:eastAsia="Times New Roman" w:cs="Segoe UI"/>
                <w:color w:val="000000"/>
              </w:rPr>
              <w:t>9</w:t>
            </w:r>
          </w:p>
        </w:tc>
      </w:tr>
      <w:tr w:rsidR="00653140" w:rsidRPr="003A302B" w14:paraId="304BE5D0" w14:textId="77777777" w:rsidTr="001D05FB">
        <w:trPr>
          <w:trHeight w:val="267"/>
        </w:trPr>
        <w:tc>
          <w:tcPr>
            <w:cnfStyle w:val="001000000000" w:firstRow="0" w:lastRow="0" w:firstColumn="1" w:lastColumn="0" w:oddVBand="0" w:evenVBand="0" w:oddHBand="0" w:evenHBand="0" w:firstRowFirstColumn="0" w:firstRowLastColumn="0" w:lastRowFirstColumn="0" w:lastRowLastColumn="0"/>
            <w:tcW w:w="619" w:type="pct"/>
            <w:noWrap/>
          </w:tcPr>
          <w:p w14:paraId="4032B05F" w14:textId="77777777" w:rsidR="00AA2D33" w:rsidRPr="003A302B" w:rsidRDefault="00AA2D33" w:rsidP="00DC05B9">
            <w:pPr>
              <w:rPr>
                <w:rFonts w:eastAsia="Times New Roman" w:cs="Segoe UI"/>
                <w:color w:val="000000"/>
              </w:rPr>
            </w:pPr>
          </w:p>
        </w:tc>
        <w:tc>
          <w:tcPr>
            <w:tcW w:w="1158" w:type="pct"/>
            <w:noWrap/>
          </w:tcPr>
          <w:p w14:paraId="73A509DF"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1D78964B"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61" w:type="pct"/>
            <w:noWrap/>
          </w:tcPr>
          <w:p w14:paraId="362A6C7A"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149044C3" w14:textId="77777777" w:rsidR="00AA2D33" w:rsidRPr="003A302B"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18" w:type="pct"/>
            <w:noWrap/>
          </w:tcPr>
          <w:p w14:paraId="7DAAA868"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26" w:type="pct"/>
            <w:noWrap/>
          </w:tcPr>
          <w:p w14:paraId="170B8722" w14:textId="77777777" w:rsidR="00AA2D33" w:rsidRPr="00971C66"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53140" w:rsidRPr="003A302B" w14:paraId="2F474752" w14:textId="77777777" w:rsidTr="001D05FB">
        <w:trPr>
          <w:trHeight w:val="535"/>
        </w:trPr>
        <w:tc>
          <w:tcPr>
            <w:cnfStyle w:val="001000000000" w:firstRow="0" w:lastRow="0" w:firstColumn="1" w:lastColumn="0" w:oddVBand="0" w:evenVBand="0" w:oddHBand="0" w:evenHBand="0" w:firstRowFirstColumn="0" w:firstRowLastColumn="0" w:lastRowFirstColumn="0" w:lastRowLastColumn="0"/>
            <w:tcW w:w="619" w:type="pct"/>
            <w:noWrap/>
            <w:hideMark/>
          </w:tcPr>
          <w:p w14:paraId="6ABC3AD2" w14:textId="77777777" w:rsidR="00AA2D33" w:rsidRPr="003A302B" w:rsidRDefault="00AA2D33" w:rsidP="00DC05B9">
            <w:pPr>
              <w:rPr>
                <w:rFonts w:eastAsia="Times New Roman" w:cs="Segoe UI"/>
                <w:color w:val="000000"/>
              </w:rPr>
            </w:pPr>
            <w:r w:rsidRPr="003A302B">
              <w:rPr>
                <w:rFonts w:eastAsia="Times New Roman" w:cs="Segoe UI"/>
                <w:color w:val="000000"/>
              </w:rPr>
              <w:t>South Quadrant</w:t>
            </w:r>
          </w:p>
        </w:tc>
        <w:tc>
          <w:tcPr>
            <w:tcW w:w="1158" w:type="pct"/>
            <w:noWrap/>
            <w:hideMark/>
          </w:tcPr>
          <w:p w14:paraId="52297775"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Basildon/Castle Point/Rochford</w:t>
            </w:r>
          </w:p>
        </w:tc>
        <w:tc>
          <w:tcPr>
            <w:tcW w:w="559" w:type="pct"/>
            <w:noWrap/>
            <w:hideMark/>
          </w:tcPr>
          <w:p w14:paraId="1BD8B64C"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Young people</w:t>
            </w:r>
          </w:p>
        </w:tc>
        <w:tc>
          <w:tcPr>
            <w:tcW w:w="661" w:type="pct"/>
            <w:noWrap/>
            <w:hideMark/>
          </w:tcPr>
          <w:p w14:paraId="63D63F93"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Supported housing</w:t>
            </w:r>
          </w:p>
        </w:tc>
        <w:tc>
          <w:tcPr>
            <w:tcW w:w="559" w:type="pct"/>
            <w:noWrap/>
            <w:hideMark/>
          </w:tcPr>
          <w:p w14:paraId="2D51CC8F" w14:textId="77777777" w:rsidR="00AA2D33" w:rsidRPr="003A302B"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41</w:t>
            </w:r>
          </w:p>
        </w:tc>
        <w:tc>
          <w:tcPr>
            <w:tcW w:w="918" w:type="pct"/>
          </w:tcPr>
          <w:p w14:paraId="362161D7"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3AE3">
              <w:rPr>
                <w:rFonts w:cs="Segoe UI"/>
              </w:rPr>
              <w:t>Average LOS 21.5 months. Move to general needs housing</w:t>
            </w:r>
          </w:p>
        </w:tc>
        <w:tc>
          <w:tcPr>
            <w:tcW w:w="526" w:type="pct"/>
            <w:noWrap/>
          </w:tcPr>
          <w:p w14:paraId="39B3516B" w14:textId="6A2BD453" w:rsidR="00AA2D33" w:rsidRPr="00971C66"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71C66">
              <w:rPr>
                <w:rFonts w:eastAsia="Times New Roman" w:cs="Segoe UI"/>
                <w:color w:val="000000"/>
              </w:rPr>
              <w:t>2</w:t>
            </w:r>
            <w:r w:rsidR="00E661A0">
              <w:rPr>
                <w:rFonts w:eastAsia="Times New Roman" w:cs="Segoe UI"/>
                <w:color w:val="000000"/>
              </w:rPr>
              <w:t>4</w:t>
            </w:r>
          </w:p>
        </w:tc>
      </w:tr>
      <w:tr w:rsidR="00653140" w:rsidRPr="003A302B" w14:paraId="6CC6EC87" w14:textId="77777777" w:rsidTr="001D05FB">
        <w:trPr>
          <w:trHeight w:val="267"/>
        </w:trPr>
        <w:tc>
          <w:tcPr>
            <w:cnfStyle w:val="001000000000" w:firstRow="0" w:lastRow="0" w:firstColumn="1" w:lastColumn="0" w:oddVBand="0" w:evenVBand="0" w:oddHBand="0" w:evenHBand="0" w:firstRowFirstColumn="0" w:firstRowLastColumn="0" w:lastRowFirstColumn="0" w:lastRowLastColumn="0"/>
            <w:tcW w:w="619" w:type="pct"/>
            <w:noWrap/>
          </w:tcPr>
          <w:p w14:paraId="5C87D946" w14:textId="77777777" w:rsidR="00AA2D33" w:rsidRPr="003A302B" w:rsidRDefault="00AA2D33" w:rsidP="00DC05B9">
            <w:pPr>
              <w:rPr>
                <w:rFonts w:eastAsia="Times New Roman" w:cs="Segoe UI"/>
                <w:color w:val="000000"/>
              </w:rPr>
            </w:pPr>
          </w:p>
        </w:tc>
        <w:tc>
          <w:tcPr>
            <w:tcW w:w="1158" w:type="pct"/>
            <w:noWrap/>
          </w:tcPr>
          <w:p w14:paraId="62A72D04"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4276E372"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61" w:type="pct"/>
            <w:noWrap/>
          </w:tcPr>
          <w:p w14:paraId="660062F4"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37E122FA" w14:textId="77777777" w:rsidR="00AA2D33" w:rsidRPr="003A302B"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18" w:type="pct"/>
            <w:noWrap/>
          </w:tcPr>
          <w:p w14:paraId="53079FB8"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26" w:type="pct"/>
            <w:noWrap/>
          </w:tcPr>
          <w:p w14:paraId="668739F2" w14:textId="77777777" w:rsidR="00AA2D33" w:rsidRPr="00971C66"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653140" w:rsidRPr="003A302B" w14:paraId="76BE3B10" w14:textId="77777777" w:rsidTr="001D05FB">
        <w:trPr>
          <w:trHeight w:val="535"/>
        </w:trPr>
        <w:tc>
          <w:tcPr>
            <w:cnfStyle w:val="001000000000" w:firstRow="0" w:lastRow="0" w:firstColumn="1" w:lastColumn="0" w:oddVBand="0" w:evenVBand="0" w:oddHBand="0" w:evenHBand="0" w:firstRowFirstColumn="0" w:firstRowLastColumn="0" w:lastRowFirstColumn="0" w:lastRowLastColumn="0"/>
            <w:tcW w:w="619" w:type="pct"/>
            <w:noWrap/>
            <w:hideMark/>
          </w:tcPr>
          <w:p w14:paraId="266CDB4D" w14:textId="77777777" w:rsidR="00AA2D33" w:rsidRPr="003A302B" w:rsidRDefault="00AA2D33" w:rsidP="00DC05B9">
            <w:pPr>
              <w:rPr>
                <w:rFonts w:eastAsia="Times New Roman" w:cs="Segoe UI"/>
                <w:color w:val="000000"/>
              </w:rPr>
            </w:pPr>
            <w:r w:rsidRPr="003A302B">
              <w:rPr>
                <w:rFonts w:eastAsia="Times New Roman" w:cs="Segoe UI"/>
                <w:color w:val="000000"/>
              </w:rPr>
              <w:t>West Quadrant</w:t>
            </w:r>
          </w:p>
        </w:tc>
        <w:tc>
          <w:tcPr>
            <w:tcW w:w="1158" w:type="pct"/>
            <w:noWrap/>
            <w:hideMark/>
          </w:tcPr>
          <w:p w14:paraId="3925CDF3" w14:textId="6CE5191E" w:rsidR="00AA2D33" w:rsidRPr="003A302B" w:rsidRDefault="00277AA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77AA4">
              <w:rPr>
                <w:rFonts w:eastAsia="Times New Roman" w:cs="Segoe UI"/>
                <w:color w:val="000000"/>
              </w:rPr>
              <w:t>Brentwood</w:t>
            </w:r>
            <w:r>
              <w:rPr>
                <w:rFonts w:eastAsia="Times New Roman" w:cs="Segoe UI"/>
                <w:color w:val="000000"/>
              </w:rPr>
              <w:t>/</w:t>
            </w:r>
            <w:r w:rsidR="00AA2D33" w:rsidRPr="003A302B">
              <w:rPr>
                <w:rFonts w:eastAsia="Times New Roman" w:cs="Segoe UI"/>
                <w:color w:val="000000"/>
              </w:rPr>
              <w:t>Epping Forest/Harlow/Uttlesford</w:t>
            </w:r>
          </w:p>
        </w:tc>
        <w:tc>
          <w:tcPr>
            <w:tcW w:w="559" w:type="pct"/>
            <w:noWrap/>
            <w:hideMark/>
          </w:tcPr>
          <w:p w14:paraId="7A5AA6DC"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Young people</w:t>
            </w:r>
          </w:p>
        </w:tc>
        <w:tc>
          <w:tcPr>
            <w:tcW w:w="661" w:type="pct"/>
            <w:noWrap/>
            <w:hideMark/>
          </w:tcPr>
          <w:p w14:paraId="02C03FFC"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Supported housing</w:t>
            </w:r>
          </w:p>
        </w:tc>
        <w:tc>
          <w:tcPr>
            <w:tcW w:w="559" w:type="pct"/>
            <w:noWrap/>
            <w:hideMark/>
          </w:tcPr>
          <w:p w14:paraId="246355FA" w14:textId="77777777" w:rsidR="00AA2D33" w:rsidRPr="003A302B"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A302B">
              <w:rPr>
                <w:rFonts w:eastAsia="Times New Roman" w:cs="Segoe UI"/>
                <w:color w:val="000000"/>
              </w:rPr>
              <w:t>55</w:t>
            </w:r>
          </w:p>
        </w:tc>
        <w:tc>
          <w:tcPr>
            <w:tcW w:w="918" w:type="pct"/>
          </w:tcPr>
          <w:p w14:paraId="11E630D7"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773AE3">
              <w:rPr>
                <w:rFonts w:cs="Segoe UI"/>
              </w:rPr>
              <w:t>Average LOS 21.5 months. Move to general needs housing</w:t>
            </w:r>
          </w:p>
        </w:tc>
        <w:tc>
          <w:tcPr>
            <w:tcW w:w="526" w:type="pct"/>
            <w:noWrap/>
          </w:tcPr>
          <w:p w14:paraId="46EC6A7E" w14:textId="1AF75A7D" w:rsidR="00AA2D33" w:rsidRPr="00971C66"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71C66">
              <w:rPr>
                <w:rFonts w:eastAsia="Times New Roman" w:cs="Segoe UI"/>
                <w:color w:val="000000"/>
              </w:rPr>
              <w:t>3</w:t>
            </w:r>
            <w:r w:rsidR="00E661A0">
              <w:rPr>
                <w:rFonts w:eastAsia="Times New Roman" w:cs="Segoe UI"/>
                <w:color w:val="000000"/>
              </w:rPr>
              <w:t>2</w:t>
            </w:r>
          </w:p>
        </w:tc>
      </w:tr>
      <w:tr w:rsidR="00653140" w:rsidRPr="003A302B" w14:paraId="0F2FC43E" w14:textId="77777777" w:rsidTr="001D05FB">
        <w:trPr>
          <w:trHeight w:val="267"/>
        </w:trPr>
        <w:tc>
          <w:tcPr>
            <w:cnfStyle w:val="001000000000" w:firstRow="0" w:lastRow="0" w:firstColumn="1" w:lastColumn="0" w:oddVBand="0" w:evenVBand="0" w:oddHBand="0" w:evenHBand="0" w:firstRowFirstColumn="0" w:firstRowLastColumn="0" w:lastRowFirstColumn="0" w:lastRowLastColumn="0"/>
            <w:tcW w:w="619" w:type="pct"/>
            <w:noWrap/>
          </w:tcPr>
          <w:p w14:paraId="7AECC61A" w14:textId="77777777" w:rsidR="00AA2D33" w:rsidRPr="003A302B" w:rsidRDefault="00AA2D33" w:rsidP="00DC05B9">
            <w:pPr>
              <w:rPr>
                <w:rFonts w:eastAsia="Times New Roman" w:cs="Segoe UI"/>
                <w:color w:val="000000"/>
              </w:rPr>
            </w:pPr>
          </w:p>
        </w:tc>
        <w:tc>
          <w:tcPr>
            <w:tcW w:w="1158" w:type="pct"/>
            <w:noWrap/>
          </w:tcPr>
          <w:p w14:paraId="6878C5DC"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7C4B70D8"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61" w:type="pct"/>
            <w:noWrap/>
          </w:tcPr>
          <w:p w14:paraId="75350C32"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0F21D294" w14:textId="77777777" w:rsidR="00AA2D33" w:rsidRPr="003A302B"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918" w:type="pct"/>
            <w:noWrap/>
          </w:tcPr>
          <w:p w14:paraId="1F982759" w14:textId="43C07363" w:rsidR="00AA2D33" w:rsidRPr="00E70146"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70146">
              <w:rPr>
                <w:rFonts w:cs="Segoe UI"/>
                <w:b/>
                <w:bCs/>
              </w:rPr>
              <w:t>T</w:t>
            </w:r>
            <w:r w:rsidR="00E70146" w:rsidRPr="00E70146">
              <w:rPr>
                <w:rFonts w:cs="Segoe UI"/>
                <w:b/>
                <w:bCs/>
              </w:rPr>
              <w:t>otal</w:t>
            </w:r>
          </w:p>
        </w:tc>
        <w:tc>
          <w:tcPr>
            <w:tcW w:w="526" w:type="pct"/>
            <w:noWrap/>
          </w:tcPr>
          <w:p w14:paraId="2B2A41EC" w14:textId="0FBAD475" w:rsidR="00AA2D33" w:rsidRPr="00971C66"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971C66">
              <w:rPr>
                <w:rFonts w:cs="Segoe UI"/>
                <w:b/>
              </w:rPr>
              <w:t>1</w:t>
            </w:r>
            <w:r w:rsidR="006E577B" w:rsidRPr="00971C66">
              <w:rPr>
                <w:rFonts w:cs="Segoe UI"/>
                <w:b/>
              </w:rPr>
              <w:t>1</w:t>
            </w:r>
            <w:r w:rsidR="00E661A0">
              <w:rPr>
                <w:rFonts w:cs="Segoe UI"/>
                <w:b/>
              </w:rPr>
              <w:t>7</w:t>
            </w:r>
          </w:p>
        </w:tc>
      </w:tr>
    </w:tbl>
    <w:p w14:paraId="36883945" w14:textId="71AF3AF7" w:rsidR="00AA2D33" w:rsidRPr="0041227D" w:rsidRDefault="00AA2D33" w:rsidP="00AA2D33">
      <w:pPr>
        <w:pStyle w:val="Tablesourcenote"/>
        <w:rPr>
          <w:rFonts w:cs="Segoe UI"/>
        </w:rPr>
      </w:pPr>
      <w:r w:rsidRPr="0041227D">
        <w:rPr>
          <w:rFonts w:cs="Segoe UI"/>
        </w:rPr>
        <w:t xml:space="preserve">Source: </w:t>
      </w:r>
      <w:r w:rsidR="000717DD">
        <w:rPr>
          <w:rFonts w:cs="Segoe UI"/>
        </w:rPr>
        <w:t>Essex County Council</w:t>
      </w:r>
      <w:r w:rsidRPr="0041227D">
        <w:rPr>
          <w:rFonts w:cs="Segoe UI"/>
        </w:rPr>
        <w:t xml:space="preserve"> and HLIN</w:t>
      </w:r>
    </w:p>
    <w:p w14:paraId="2309CF21" w14:textId="77777777" w:rsidR="00AA2D33" w:rsidRPr="0041227D" w:rsidRDefault="00AA2D33" w:rsidP="00AA2D33">
      <w:pPr>
        <w:pStyle w:val="Tablesourcenote"/>
        <w:rPr>
          <w:rFonts w:cs="Segoe UI"/>
        </w:rPr>
      </w:pPr>
    </w:p>
    <w:p w14:paraId="4A5BEE45" w14:textId="77777777" w:rsidR="00AA2D33" w:rsidRPr="0041227D" w:rsidRDefault="00AA2D33" w:rsidP="00AA2D33">
      <w:pPr>
        <w:pStyle w:val="Tablesourcenote"/>
        <w:rPr>
          <w:rFonts w:cs="Segoe UI"/>
        </w:rPr>
      </w:pPr>
    </w:p>
    <w:p w14:paraId="43D09945" w14:textId="77777777" w:rsidR="00AA2D33" w:rsidRPr="0041227D" w:rsidRDefault="00AA2D33" w:rsidP="00AA2D33">
      <w:pPr>
        <w:rPr>
          <w:rFonts w:ascii="Segoe UI" w:hAnsi="Segoe UI" w:cs="Segoe UI"/>
        </w:rPr>
        <w:sectPr w:rsidR="00AA2D33" w:rsidRPr="0041227D" w:rsidSect="00AA2D33">
          <w:pgSz w:w="16838" w:h="11906" w:orient="landscape"/>
          <w:pgMar w:top="1440" w:right="1440" w:bottom="1440" w:left="1440" w:header="709" w:footer="709" w:gutter="0"/>
          <w:cols w:space="708"/>
          <w:docGrid w:linePitch="360"/>
        </w:sectPr>
      </w:pPr>
    </w:p>
    <w:p w14:paraId="0970BED3" w14:textId="170C73CC" w:rsidR="00492B1F" w:rsidRPr="00971C66" w:rsidRDefault="00492B1F" w:rsidP="00492B1F">
      <w:pPr>
        <w:pStyle w:val="Numberedpara1202"/>
      </w:pPr>
      <w:bookmarkStart w:id="148" w:name="_Toc198821240"/>
      <w:r w:rsidRPr="00971C66">
        <w:lastRenderedPageBreak/>
        <w:t>Based on a projected 10% increase in the 18–24-year-old population, the estimated annual need for move-on general needs housing for young people leaving supported housing is expected to rise by 2029/30 to approximately 2</w:t>
      </w:r>
      <w:r w:rsidR="008F1A50">
        <w:t>6</w:t>
      </w:r>
      <w:r w:rsidRPr="00971C66">
        <w:t xml:space="preserve"> units in the South quadrant, 3</w:t>
      </w:r>
      <w:r w:rsidR="008F1A50">
        <w:t>5</w:t>
      </w:r>
      <w:r w:rsidRPr="00971C66">
        <w:t xml:space="preserve"> in the Mid quadrant, 3</w:t>
      </w:r>
      <w:r w:rsidR="008F1A50">
        <w:t>2</w:t>
      </w:r>
      <w:r w:rsidRPr="00971C66">
        <w:t xml:space="preserve"> in the North quadrant, and 3</w:t>
      </w:r>
      <w:r w:rsidR="008F1A50">
        <w:t>5</w:t>
      </w:r>
      <w:r w:rsidRPr="00971C66">
        <w:t xml:space="preserve"> in the West quadrant. This results in a total projected need of 12</w:t>
      </w:r>
      <w:r w:rsidR="00552701">
        <w:t>8</w:t>
      </w:r>
      <w:r w:rsidRPr="00971C66">
        <w:t xml:space="preserve"> units across Essex. These figures represent quadrant-level estimates and have not been disaggregated to individual districts.</w:t>
      </w:r>
    </w:p>
    <w:p w14:paraId="5D08B5D4" w14:textId="76D16CC8" w:rsidR="000811CC" w:rsidRDefault="004301FE" w:rsidP="00492B1F">
      <w:pPr>
        <w:pStyle w:val="Numberedpara1202"/>
      </w:pPr>
      <w:r>
        <w:t>Essex County Council</w:t>
      </w:r>
      <w:r w:rsidR="00572DE7">
        <w:t xml:space="preserve"> commissioners note that </w:t>
      </w:r>
      <w:r w:rsidR="009221CC">
        <w:t>t</w:t>
      </w:r>
      <w:r w:rsidR="009221CC" w:rsidRPr="009221CC">
        <w:t>he NEST contract runs until 2027 with the option to extend for up to 2 years. There is provision within the contract to increase the number of accommodation units should this be required.</w:t>
      </w:r>
      <w:r w:rsidR="009221CC">
        <w:t xml:space="preserve"> </w:t>
      </w:r>
      <w:r>
        <w:t>Essex County Council</w:t>
      </w:r>
      <w:r w:rsidR="00E01368">
        <w:t xml:space="preserve"> is</w:t>
      </w:r>
      <w:r w:rsidR="00E01368" w:rsidRPr="00E01368">
        <w:t xml:space="preserve"> currently working with the NEST provider to identify additional accommodation units in the areas where </w:t>
      </w:r>
      <w:r w:rsidR="004363AC">
        <w:t>they</w:t>
      </w:r>
      <w:r w:rsidR="00E01368" w:rsidRPr="00E01368">
        <w:t xml:space="preserve"> currently have waiting lists for the scheme. </w:t>
      </w:r>
      <w:r w:rsidR="004363AC">
        <w:t>They</w:t>
      </w:r>
      <w:r w:rsidR="00E01368" w:rsidRPr="00E01368">
        <w:t xml:space="preserve"> will continue to closely monitor referrals into the service and occupancy levels.</w:t>
      </w:r>
    </w:p>
    <w:p w14:paraId="2D3C95B8" w14:textId="77777777" w:rsidR="0092071A" w:rsidRDefault="0092071A" w:rsidP="0092071A">
      <w:pPr>
        <w:pStyle w:val="Numberedpara1202"/>
        <w:numPr>
          <w:ilvl w:val="0"/>
          <w:numId w:val="0"/>
        </w:numPr>
      </w:pPr>
    </w:p>
    <w:p w14:paraId="48E998EE" w14:textId="68196127" w:rsidR="00AA2D33" w:rsidRPr="00525B01" w:rsidRDefault="00AA2D33" w:rsidP="00AA2D33">
      <w:pPr>
        <w:pStyle w:val="Heading2"/>
        <w:rPr>
          <w:rFonts w:ascii="Segoe UI" w:hAnsi="Segoe UI" w:cs="Segoe UI"/>
          <w:sz w:val="26"/>
          <w:szCs w:val="26"/>
        </w:rPr>
      </w:pPr>
      <w:bookmarkStart w:id="149" w:name="_Toc204005969"/>
      <w:r w:rsidRPr="00525B01">
        <w:rPr>
          <w:rFonts w:ascii="Segoe UI" w:hAnsi="Segoe UI" w:cs="Segoe UI"/>
          <w:sz w:val="26"/>
          <w:szCs w:val="26"/>
        </w:rPr>
        <w:t xml:space="preserve">Children in </w:t>
      </w:r>
      <w:r w:rsidR="008E5B4A">
        <w:rPr>
          <w:rFonts w:ascii="Segoe UI" w:hAnsi="Segoe UI" w:cs="Segoe UI"/>
          <w:sz w:val="26"/>
          <w:szCs w:val="26"/>
        </w:rPr>
        <w:t>C</w:t>
      </w:r>
      <w:r w:rsidRPr="00525B01">
        <w:rPr>
          <w:rFonts w:ascii="Segoe UI" w:hAnsi="Segoe UI" w:cs="Segoe UI"/>
          <w:sz w:val="26"/>
          <w:szCs w:val="26"/>
        </w:rPr>
        <w:t>are who require a residential placement</w:t>
      </w:r>
      <w:bookmarkEnd w:id="148"/>
      <w:bookmarkEnd w:id="149"/>
    </w:p>
    <w:p w14:paraId="689738CA" w14:textId="77777777" w:rsidR="00AA2D33" w:rsidRPr="0041227D" w:rsidRDefault="00AA2D33" w:rsidP="00AA2D33">
      <w:pPr>
        <w:keepNext/>
        <w:keepLines/>
        <w:spacing w:before="40"/>
        <w:outlineLvl w:val="1"/>
        <w:rPr>
          <w:rFonts w:ascii="Segoe UI" w:eastAsiaTheme="majorEastAsia" w:hAnsi="Segoe UI" w:cs="Segoe UI"/>
          <w:color w:val="0F4761" w:themeColor="accent1" w:themeShade="BF"/>
          <w:sz w:val="26"/>
          <w:szCs w:val="26"/>
        </w:rPr>
      </w:pPr>
      <w:bookmarkStart w:id="150" w:name="_Toc198821241"/>
      <w:bookmarkStart w:id="151" w:name="_Toc204005970"/>
      <w:r w:rsidRPr="0041227D">
        <w:rPr>
          <w:rFonts w:ascii="Segoe UI" w:eastAsiaTheme="majorEastAsia" w:hAnsi="Segoe UI" w:cs="Segoe UI"/>
          <w:color w:val="0F4761" w:themeColor="accent1" w:themeShade="BF"/>
          <w:sz w:val="26"/>
          <w:szCs w:val="26"/>
        </w:rPr>
        <w:t>Context</w:t>
      </w:r>
      <w:bookmarkEnd w:id="150"/>
      <w:bookmarkEnd w:id="151"/>
    </w:p>
    <w:p w14:paraId="0C6A8670" w14:textId="4E42CE6F" w:rsidR="00AA2D33" w:rsidRPr="0041227D" w:rsidRDefault="00AA2D33" w:rsidP="00AA2D33">
      <w:pPr>
        <w:pStyle w:val="Numberedpara1202"/>
      </w:pPr>
      <w:r w:rsidRPr="0041227D">
        <w:t xml:space="preserve">Evidence from </w:t>
      </w:r>
      <w:r w:rsidR="000717DD">
        <w:t>Essex County Council</w:t>
      </w:r>
      <w:r w:rsidRPr="0041227D">
        <w:t>’s Sufficiency Strategy for Children in Care and Care Leavers in Essex 2023 – 2026</w:t>
      </w:r>
      <w:r>
        <w:rPr>
          <w:rStyle w:val="FootnoteReference"/>
        </w:rPr>
        <w:footnoteReference w:id="23"/>
      </w:r>
      <w:r w:rsidRPr="0041227D">
        <w:t xml:space="preserve"> </w:t>
      </w:r>
      <w:r>
        <w:t xml:space="preserve">(updated 2025) </w:t>
      </w:r>
      <w:r w:rsidRPr="0041227D">
        <w:t>provides the following contextual evidence.</w:t>
      </w:r>
    </w:p>
    <w:p w14:paraId="6DB41D20" w14:textId="4FDBD641" w:rsidR="00AA2D33" w:rsidRPr="00281041" w:rsidRDefault="00AA2D33" w:rsidP="00312DF2">
      <w:pPr>
        <w:pStyle w:val="bulletptsecondlineplus"/>
      </w:pPr>
      <w:r w:rsidRPr="00281041">
        <w:t xml:space="preserve">As of </w:t>
      </w:r>
      <w:r>
        <w:t>May 2025</w:t>
      </w:r>
      <w:r w:rsidRPr="00281041">
        <w:t>, there were 1,1</w:t>
      </w:r>
      <w:r>
        <w:t>5</w:t>
      </w:r>
      <w:r w:rsidRPr="00281041">
        <w:t>1 Children in Care in Essex</w:t>
      </w:r>
    </w:p>
    <w:p w14:paraId="31CE356F" w14:textId="1DD001A5" w:rsidR="00AA2D33" w:rsidRPr="00281041" w:rsidRDefault="00AA2D33" w:rsidP="00312DF2">
      <w:pPr>
        <w:pStyle w:val="bulletptsecondlineplus"/>
      </w:pPr>
      <w:r w:rsidRPr="00281041">
        <w:t xml:space="preserve">The historic trend of Children in Care shows a steady, gradual increase from 2021 to </w:t>
      </w:r>
      <w:r>
        <w:t>date</w:t>
      </w:r>
    </w:p>
    <w:p w14:paraId="4EE4B0E0" w14:textId="3D0C5970" w:rsidR="00AA2D33" w:rsidRPr="00281041" w:rsidRDefault="00AA2D33" w:rsidP="00312DF2">
      <w:pPr>
        <w:pStyle w:val="bulletptsecondlineplus"/>
      </w:pPr>
      <w:r w:rsidRPr="00281041">
        <w:t>The forecasted trend suggests a continuation of this stable trend with a slight increase over time</w:t>
      </w:r>
    </w:p>
    <w:p w14:paraId="36625B24" w14:textId="4CD77A20" w:rsidR="00AA2D33" w:rsidRPr="00281041" w:rsidRDefault="00AA2D33" w:rsidP="00312DF2">
      <w:pPr>
        <w:pStyle w:val="bulletptsecondlineplus"/>
      </w:pPr>
      <w:r w:rsidRPr="00281041">
        <w:t xml:space="preserve">Over the next 2 years </w:t>
      </w:r>
      <w:r w:rsidR="000717DD">
        <w:t>Essex County Council</w:t>
      </w:r>
      <w:r w:rsidRPr="00281041">
        <w:t xml:space="preserve"> expects Children in Care numbers to increase to 1,170 by the end of March 2026</w:t>
      </w:r>
    </w:p>
    <w:p w14:paraId="764F3EC7" w14:textId="6E30BF11" w:rsidR="00AA2D33" w:rsidRDefault="00AA2D33" w:rsidP="00312DF2">
      <w:pPr>
        <w:pStyle w:val="bulletptsecondlineplus"/>
      </w:pPr>
      <w:r>
        <w:t>12.5</w:t>
      </w:r>
      <w:r w:rsidRPr="00281041">
        <w:t>% of Children in Care are placed in residential children’s homes</w:t>
      </w:r>
    </w:p>
    <w:p w14:paraId="59285C2A" w14:textId="1E0CCD07" w:rsidR="00AA2D33" w:rsidRPr="00281041" w:rsidRDefault="000717DD" w:rsidP="00312DF2">
      <w:pPr>
        <w:pStyle w:val="bulletptsecondlineplus"/>
      </w:pPr>
      <w:r>
        <w:t>Essex County Council</w:t>
      </w:r>
      <w:r w:rsidR="00AA2D33">
        <w:t xml:space="preserve"> is experiencing a trend of a </w:t>
      </w:r>
      <w:r w:rsidR="00AA2D33" w:rsidRPr="009B5AC2">
        <w:t>greater number of children with higher needs which mean</w:t>
      </w:r>
      <w:r w:rsidR="00AA2D33">
        <w:t>s</w:t>
      </w:r>
      <w:r w:rsidR="00AA2D33" w:rsidRPr="009B5AC2">
        <w:t xml:space="preserve"> they need a short</w:t>
      </w:r>
      <w:r w:rsidR="00250806">
        <w:t>-</w:t>
      </w:r>
      <w:r w:rsidR="00AA2D33" w:rsidRPr="009B5AC2">
        <w:t xml:space="preserve">term solo or dual placement. The vast majority of Essex provision is 4 bed </w:t>
      </w:r>
      <w:r w:rsidR="00AA2D33">
        <w:t xml:space="preserve">care </w:t>
      </w:r>
      <w:r w:rsidR="00AA2D33" w:rsidRPr="009B5AC2">
        <w:t>homes, although private providers are beginning to respond to this need by opening smaller homes</w:t>
      </w:r>
    </w:p>
    <w:p w14:paraId="7C64AB78" w14:textId="77777777" w:rsidR="00AA2D33" w:rsidRDefault="00AA2D33" w:rsidP="00AA2D33">
      <w:pPr>
        <w:rPr>
          <w:rFonts w:ascii="Segoe UI" w:hAnsi="Segoe UI" w:cs="Segoe UI"/>
        </w:rPr>
      </w:pPr>
    </w:p>
    <w:p w14:paraId="3D13103B" w14:textId="77777777" w:rsidR="00AA2D33" w:rsidRPr="0041227D" w:rsidRDefault="00AA2D33" w:rsidP="00AA2D33">
      <w:pPr>
        <w:keepNext/>
        <w:keepLines/>
        <w:spacing w:before="40"/>
        <w:outlineLvl w:val="1"/>
        <w:rPr>
          <w:rFonts w:ascii="Segoe UI" w:eastAsiaTheme="majorEastAsia" w:hAnsi="Segoe UI" w:cs="Segoe UI"/>
          <w:i/>
          <w:color w:val="0F4761" w:themeColor="accent1" w:themeShade="BF"/>
          <w:sz w:val="26"/>
          <w:szCs w:val="26"/>
        </w:rPr>
      </w:pPr>
      <w:bookmarkStart w:id="152" w:name="_Toc198821242"/>
      <w:bookmarkStart w:id="153" w:name="_Toc204005971"/>
      <w:r w:rsidRPr="0041227D">
        <w:rPr>
          <w:rFonts w:ascii="Segoe UI" w:eastAsiaTheme="majorEastAsia" w:hAnsi="Segoe UI" w:cs="Segoe UI"/>
          <w:color w:val="0F4761" w:themeColor="accent1" w:themeShade="BF"/>
          <w:sz w:val="26"/>
          <w:szCs w:val="26"/>
        </w:rPr>
        <w:lastRenderedPageBreak/>
        <w:t xml:space="preserve">Current </w:t>
      </w:r>
      <w:r>
        <w:rPr>
          <w:rFonts w:ascii="Segoe UI" w:eastAsiaTheme="majorEastAsia" w:hAnsi="Segoe UI" w:cs="Segoe UI"/>
          <w:color w:val="0F4761" w:themeColor="accent1" w:themeShade="BF"/>
          <w:sz w:val="26"/>
          <w:szCs w:val="26"/>
        </w:rPr>
        <w:t>use of residential home provision for children</w:t>
      </w:r>
      <w:bookmarkEnd w:id="152"/>
      <w:bookmarkEnd w:id="153"/>
    </w:p>
    <w:p w14:paraId="1F62882B" w14:textId="77777777" w:rsidR="00AA2D33" w:rsidRDefault="00AA2D33" w:rsidP="00AA2D33">
      <w:pPr>
        <w:pStyle w:val="Numberedpara1202"/>
      </w:pPr>
      <w:r w:rsidRPr="009F3AA7">
        <w:t xml:space="preserve">As of </w:t>
      </w:r>
      <w:r>
        <w:t>May 2025</w:t>
      </w:r>
      <w:r w:rsidRPr="009F3AA7">
        <w:t xml:space="preserve">, there were </w:t>
      </w:r>
      <w:r>
        <w:t>72</w:t>
      </w:r>
      <w:r w:rsidRPr="009F3AA7">
        <w:t xml:space="preserve"> registered children’s homes providing a total of 2</w:t>
      </w:r>
      <w:r>
        <w:t>86</w:t>
      </w:r>
      <w:r w:rsidRPr="009F3AA7">
        <w:t xml:space="preserve"> placements in Essex. Almost </w:t>
      </w:r>
      <w:proofErr w:type="gramStart"/>
      <w:r w:rsidRPr="009F3AA7">
        <w:t>all of</w:t>
      </w:r>
      <w:proofErr w:type="gramEnd"/>
      <w:r w:rsidRPr="009F3AA7">
        <w:t xml:space="preserve"> these homes are provided by the private sector.</w:t>
      </w:r>
    </w:p>
    <w:p w14:paraId="220EA035" w14:textId="77777777" w:rsidR="00AA2D33" w:rsidRDefault="00AA2D33" w:rsidP="00AA2D33">
      <w:pPr>
        <w:pStyle w:val="Numberedpara1202"/>
      </w:pPr>
      <w:r w:rsidRPr="009F3AA7">
        <w:t xml:space="preserve">Only </w:t>
      </w:r>
      <w:r>
        <w:t>20</w:t>
      </w:r>
      <w:r w:rsidRPr="009F3AA7">
        <w:t>% of registered children’s homes capacity in Essex is being used by Essex Children in Care.</w:t>
      </w:r>
    </w:p>
    <w:p w14:paraId="2EDE4144" w14:textId="4C58051E" w:rsidR="00312DF2" w:rsidRDefault="00AA2D33" w:rsidP="00312DF2">
      <w:pPr>
        <w:pStyle w:val="Numberedpara1202"/>
      </w:pPr>
      <w:r w:rsidRPr="00E37CFF">
        <w:t xml:space="preserve">The use of residential placements for Children in Care by </w:t>
      </w:r>
      <w:r w:rsidR="000717DD">
        <w:t>Essex County Council</w:t>
      </w:r>
      <w:r w:rsidRPr="00E37CFF">
        <w:t xml:space="preserve"> is shown in </w:t>
      </w:r>
      <w:r w:rsidR="00BB3EEC">
        <w:fldChar w:fldCharType="begin"/>
      </w:r>
      <w:r w:rsidR="00BB3EEC">
        <w:instrText xml:space="preserve"> REF _Ref199337360 \h </w:instrText>
      </w:r>
      <w:r w:rsidR="00BB3EEC">
        <w:fldChar w:fldCharType="separate"/>
      </w:r>
      <w:r w:rsidR="00971C60">
        <w:t xml:space="preserve">Table </w:t>
      </w:r>
      <w:r w:rsidR="00971C60">
        <w:rPr>
          <w:noProof/>
        </w:rPr>
        <w:t>47</w:t>
      </w:r>
      <w:r w:rsidR="00BB3EEC">
        <w:fldChar w:fldCharType="end"/>
      </w:r>
      <w:r w:rsidRPr="00E37CFF">
        <w:t xml:space="preserve">. </w:t>
      </w:r>
    </w:p>
    <w:p w14:paraId="6B4AA61A" w14:textId="7A7D0BF6" w:rsidR="0074168A" w:rsidRDefault="0074168A" w:rsidP="0074168A">
      <w:pPr>
        <w:pStyle w:val="Caption"/>
      </w:pPr>
      <w:bookmarkStart w:id="154" w:name="_Ref199337360"/>
      <w:r>
        <w:t xml:space="preserve">Table </w:t>
      </w:r>
      <w:fldSimple w:instr=" SEQ Table \* ARABIC ">
        <w:r w:rsidR="00971C60">
          <w:rPr>
            <w:noProof/>
          </w:rPr>
          <w:t>47</w:t>
        </w:r>
      </w:fldSimple>
      <w:bookmarkEnd w:id="154"/>
      <w:r>
        <w:t xml:space="preserve">. </w:t>
      </w:r>
      <w:r w:rsidRPr="008178C7">
        <w:t xml:space="preserve">Residential placements of Children in Care by </w:t>
      </w:r>
      <w:r w:rsidR="000717DD">
        <w:t>Essex County Council</w:t>
      </w:r>
      <w:r w:rsidRPr="008178C7">
        <w:t>, September 2020 to September 2024.</w:t>
      </w:r>
    </w:p>
    <w:tbl>
      <w:tblPr>
        <w:tblStyle w:val="GridTable5Dark-Accent4"/>
        <w:tblW w:w="5000" w:type="pct"/>
        <w:tblLook w:val="04A0" w:firstRow="1" w:lastRow="0" w:firstColumn="1" w:lastColumn="0" w:noHBand="0" w:noVBand="1"/>
      </w:tblPr>
      <w:tblGrid>
        <w:gridCol w:w="1965"/>
        <w:gridCol w:w="1387"/>
        <w:gridCol w:w="1387"/>
        <w:gridCol w:w="1386"/>
        <w:gridCol w:w="1386"/>
        <w:gridCol w:w="1386"/>
      </w:tblGrid>
      <w:tr w:rsidR="00312DF2" w:rsidRPr="00356A7A" w14:paraId="37319268" w14:textId="77777777" w:rsidTr="00CD2548">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104" w:type="pct"/>
            <w:vMerge w:val="restart"/>
            <w:shd w:val="clear" w:color="auto" w:fill="FBCAD0"/>
            <w:noWrap/>
            <w:hideMark/>
          </w:tcPr>
          <w:p w14:paraId="5CA90A9D" w14:textId="77777777" w:rsidR="00AA2D33" w:rsidRPr="00356A7A" w:rsidRDefault="00AA2D33" w:rsidP="00CD2548">
            <w:pPr>
              <w:rPr>
                <w:rFonts w:eastAsia="Times New Roman" w:cs="Segoe UI"/>
                <w:b w:val="0"/>
                <w:color w:val="000000"/>
              </w:rPr>
            </w:pPr>
            <w:r>
              <w:rPr>
                <w:rFonts w:eastAsia="Times New Roman" w:cs="Segoe UI"/>
                <w:color w:val="000000"/>
              </w:rPr>
              <w:t xml:space="preserve">Placement </w:t>
            </w:r>
            <w:r w:rsidRPr="00356A7A">
              <w:rPr>
                <w:rFonts w:eastAsia="Times New Roman" w:cs="Segoe UI"/>
                <w:color w:val="000000"/>
              </w:rPr>
              <w:t>District</w:t>
            </w:r>
          </w:p>
        </w:tc>
        <w:tc>
          <w:tcPr>
            <w:tcW w:w="779" w:type="pct"/>
            <w:shd w:val="clear" w:color="auto" w:fill="FBCAD0"/>
            <w:noWrap/>
            <w:hideMark/>
          </w:tcPr>
          <w:p w14:paraId="5C090C77" w14:textId="77777777" w:rsidR="00AA2D33" w:rsidRPr="00356A7A" w:rsidRDefault="00AA2D33" w:rsidP="00CD2548">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56A7A">
              <w:rPr>
                <w:rFonts w:eastAsia="Times New Roman" w:cs="Segoe UI"/>
                <w:color w:val="000000"/>
              </w:rPr>
              <w:t>2020</w:t>
            </w:r>
          </w:p>
        </w:tc>
        <w:tc>
          <w:tcPr>
            <w:tcW w:w="779" w:type="pct"/>
            <w:shd w:val="clear" w:color="auto" w:fill="FBCAD0"/>
            <w:noWrap/>
            <w:hideMark/>
          </w:tcPr>
          <w:p w14:paraId="62300C7E" w14:textId="77777777" w:rsidR="00AA2D33" w:rsidRPr="00356A7A" w:rsidRDefault="00AA2D33" w:rsidP="00CD2548">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56A7A">
              <w:rPr>
                <w:rFonts w:eastAsia="Times New Roman" w:cs="Segoe UI"/>
                <w:color w:val="000000"/>
              </w:rPr>
              <w:t>2021</w:t>
            </w:r>
          </w:p>
        </w:tc>
        <w:tc>
          <w:tcPr>
            <w:tcW w:w="779" w:type="pct"/>
            <w:shd w:val="clear" w:color="auto" w:fill="FBCAD0"/>
            <w:noWrap/>
            <w:hideMark/>
          </w:tcPr>
          <w:p w14:paraId="685C20C0" w14:textId="77777777" w:rsidR="00AA2D33" w:rsidRPr="00356A7A" w:rsidRDefault="00AA2D33" w:rsidP="00CD2548">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56A7A">
              <w:rPr>
                <w:rFonts w:eastAsia="Times New Roman" w:cs="Segoe UI"/>
                <w:color w:val="000000"/>
              </w:rPr>
              <w:t>2022</w:t>
            </w:r>
          </w:p>
        </w:tc>
        <w:tc>
          <w:tcPr>
            <w:tcW w:w="779" w:type="pct"/>
            <w:shd w:val="clear" w:color="auto" w:fill="FBCAD0"/>
            <w:noWrap/>
            <w:hideMark/>
          </w:tcPr>
          <w:p w14:paraId="316163EE" w14:textId="77777777" w:rsidR="00AA2D33" w:rsidRPr="00356A7A" w:rsidRDefault="00AA2D33" w:rsidP="00CD2548">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56A7A">
              <w:rPr>
                <w:rFonts w:eastAsia="Times New Roman" w:cs="Segoe UI"/>
                <w:color w:val="000000"/>
              </w:rPr>
              <w:t>2023</w:t>
            </w:r>
          </w:p>
        </w:tc>
        <w:tc>
          <w:tcPr>
            <w:tcW w:w="779" w:type="pct"/>
            <w:shd w:val="clear" w:color="auto" w:fill="FBCAD0"/>
            <w:noWrap/>
            <w:hideMark/>
          </w:tcPr>
          <w:p w14:paraId="004376CF" w14:textId="77777777" w:rsidR="00AA2D33" w:rsidRPr="00356A7A" w:rsidRDefault="00AA2D33" w:rsidP="00CD2548">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356A7A">
              <w:rPr>
                <w:rFonts w:eastAsia="Times New Roman" w:cs="Segoe UI"/>
                <w:color w:val="000000"/>
              </w:rPr>
              <w:t>2024</w:t>
            </w:r>
          </w:p>
        </w:tc>
      </w:tr>
      <w:tr w:rsidR="00312DF2" w:rsidRPr="00356A7A" w14:paraId="50359A04" w14:textId="77777777" w:rsidTr="00463352">
        <w:trPr>
          <w:trHeight w:val="290"/>
        </w:trPr>
        <w:tc>
          <w:tcPr>
            <w:cnfStyle w:val="001000000000" w:firstRow="0" w:lastRow="0" w:firstColumn="1" w:lastColumn="0" w:oddVBand="0" w:evenVBand="0" w:oddHBand="0" w:evenHBand="0" w:firstRowFirstColumn="0" w:firstRowLastColumn="0" w:lastRowFirstColumn="0" w:lastRowLastColumn="0"/>
            <w:tcW w:w="1104" w:type="pct"/>
            <w:vMerge/>
            <w:shd w:val="clear" w:color="auto" w:fill="FBCAD0"/>
            <w:noWrap/>
            <w:hideMark/>
          </w:tcPr>
          <w:p w14:paraId="03CA63E6" w14:textId="77777777" w:rsidR="00AA2D33" w:rsidRPr="00356A7A" w:rsidRDefault="00AA2D33" w:rsidP="00DC05B9">
            <w:pPr>
              <w:jc w:val="center"/>
              <w:rPr>
                <w:rFonts w:eastAsia="Times New Roman" w:cs="Segoe UI"/>
                <w:b w:val="0"/>
                <w:color w:val="000000"/>
              </w:rPr>
            </w:pPr>
          </w:p>
        </w:tc>
        <w:tc>
          <w:tcPr>
            <w:tcW w:w="779" w:type="pct"/>
            <w:shd w:val="clear" w:color="auto" w:fill="FBCAD0"/>
            <w:noWrap/>
            <w:hideMark/>
          </w:tcPr>
          <w:p w14:paraId="06670E54" w14:textId="77777777" w:rsidR="00AA2D33" w:rsidRPr="00356A7A"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September</w:t>
            </w:r>
          </w:p>
        </w:tc>
        <w:tc>
          <w:tcPr>
            <w:tcW w:w="779" w:type="pct"/>
            <w:shd w:val="clear" w:color="auto" w:fill="FBCAD0"/>
            <w:noWrap/>
            <w:hideMark/>
          </w:tcPr>
          <w:p w14:paraId="3A9D6097" w14:textId="77777777" w:rsidR="00AA2D33" w:rsidRPr="00356A7A"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September</w:t>
            </w:r>
          </w:p>
        </w:tc>
        <w:tc>
          <w:tcPr>
            <w:tcW w:w="779" w:type="pct"/>
            <w:shd w:val="clear" w:color="auto" w:fill="FBCAD0"/>
            <w:noWrap/>
            <w:hideMark/>
          </w:tcPr>
          <w:p w14:paraId="428F63E9" w14:textId="77777777" w:rsidR="00AA2D33" w:rsidRPr="00356A7A"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September</w:t>
            </w:r>
          </w:p>
        </w:tc>
        <w:tc>
          <w:tcPr>
            <w:tcW w:w="779" w:type="pct"/>
            <w:shd w:val="clear" w:color="auto" w:fill="FBCAD0"/>
            <w:noWrap/>
            <w:hideMark/>
          </w:tcPr>
          <w:p w14:paraId="11F8C06F" w14:textId="77777777" w:rsidR="00AA2D33" w:rsidRPr="00356A7A"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September</w:t>
            </w:r>
          </w:p>
        </w:tc>
        <w:tc>
          <w:tcPr>
            <w:tcW w:w="779" w:type="pct"/>
            <w:shd w:val="clear" w:color="auto" w:fill="FBCAD0"/>
            <w:noWrap/>
            <w:hideMark/>
          </w:tcPr>
          <w:p w14:paraId="0EFB0D30" w14:textId="77777777" w:rsidR="00AA2D33" w:rsidRPr="00356A7A" w:rsidRDefault="00AA2D33"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September</w:t>
            </w:r>
          </w:p>
        </w:tc>
      </w:tr>
      <w:tr w:rsidR="00AA2D33" w:rsidRPr="00356A7A" w14:paraId="29E7F758"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33627268"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Basildon</w:t>
            </w:r>
          </w:p>
        </w:tc>
        <w:tc>
          <w:tcPr>
            <w:tcW w:w="779" w:type="pct"/>
            <w:noWrap/>
          </w:tcPr>
          <w:p w14:paraId="62CBC949"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tcPr>
          <w:p w14:paraId="3EF5D6A1"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7837A18C"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w:t>
            </w:r>
          </w:p>
        </w:tc>
        <w:tc>
          <w:tcPr>
            <w:tcW w:w="779" w:type="pct"/>
            <w:noWrap/>
            <w:hideMark/>
          </w:tcPr>
          <w:p w14:paraId="093D6782"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13B88C38"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r>
      <w:tr w:rsidR="00AA2D33" w:rsidRPr="00356A7A" w14:paraId="31189AE4"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4308AAE2"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Braintree</w:t>
            </w:r>
          </w:p>
        </w:tc>
        <w:tc>
          <w:tcPr>
            <w:tcW w:w="779" w:type="pct"/>
            <w:noWrap/>
            <w:hideMark/>
          </w:tcPr>
          <w:p w14:paraId="3E90779E"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4749C83B"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779" w:type="pct"/>
            <w:noWrap/>
            <w:hideMark/>
          </w:tcPr>
          <w:p w14:paraId="7493657C"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c>
          <w:tcPr>
            <w:tcW w:w="779" w:type="pct"/>
            <w:noWrap/>
            <w:hideMark/>
          </w:tcPr>
          <w:p w14:paraId="55A92F05"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779" w:type="pct"/>
            <w:noWrap/>
            <w:hideMark/>
          </w:tcPr>
          <w:p w14:paraId="567DBF16"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r>
      <w:tr w:rsidR="00AA2D33" w:rsidRPr="00356A7A" w14:paraId="246EEC59"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17FAE5E3"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Brentwood</w:t>
            </w:r>
          </w:p>
        </w:tc>
        <w:tc>
          <w:tcPr>
            <w:tcW w:w="779" w:type="pct"/>
            <w:noWrap/>
            <w:hideMark/>
          </w:tcPr>
          <w:p w14:paraId="0F51ECC4"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54F4D0A0"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w:t>
            </w:r>
          </w:p>
        </w:tc>
        <w:tc>
          <w:tcPr>
            <w:tcW w:w="779" w:type="pct"/>
            <w:noWrap/>
            <w:hideMark/>
          </w:tcPr>
          <w:p w14:paraId="4EF47785"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139A0AA7"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17975A46"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w:t>
            </w:r>
          </w:p>
        </w:tc>
      </w:tr>
      <w:tr w:rsidR="00AA2D33" w:rsidRPr="00356A7A" w14:paraId="1CC57EC0"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4E6DDFA8"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Castle Point</w:t>
            </w:r>
          </w:p>
        </w:tc>
        <w:tc>
          <w:tcPr>
            <w:tcW w:w="779" w:type="pct"/>
            <w:noWrap/>
            <w:hideMark/>
          </w:tcPr>
          <w:p w14:paraId="682A1B40"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326463AE"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c>
          <w:tcPr>
            <w:tcW w:w="779" w:type="pct"/>
            <w:noWrap/>
            <w:hideMark/>
          </w:tcPr>
          <w:p w14:paraId="5050E699"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4AAB53FF"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29C2445D"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6</w:t>
            </w:r>
          </w:p>
        </w:tc>
      </w:tr>
      <w:tr w:rsidR="00AA2D33" w:rsidRPr="00356A7A" w14:paraId="5A62B107"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5F9C52DB"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Chelmsford</w:t>
            </w:r>
          </w:p>
        </w:tc>
        <w:tc>
          <w:tcPr>
            <w:tcW w:w="779" w:type="pct"/>
            <w:noWrap/>
            <w:hideMark/>
          </w:tcPr>
          <w:p w14:paraId="0B2383DD"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c>
          <w:tcPr>
            <w:tcW w:w="779" w:type="pct"/>
            <w:noWrap/>
            <w:hideMark/>
          </w:tcPr>
          <w:p w14:paraId="6C8662C4"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779" w:type="pct"/>
            <w:noWrap/>
            <w:hideMark/>
          </w:tcPr>
          <w:p w14:paraId="7A87DCDB"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c>
          <w:tcPr>
            <w:tcW w:w="779" w:type="pct"/>
            <w:noWrap/>
            <w:hideMark/>
          </w:tcPr>
          <w:p w14:paraId="4930ADE0"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779" w:type="pct"/>
            <w:noWrap/>
            <w:hideMark/>
          </w:tcPr>
          <w:p w14:paraId="6B8B4F00"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5</w:t>
            </w:r>
          </w:p>
        </w:tc>
      </w:tr>
      <w:tr w:rsidR="00AA2D33" w:rsidRPr="00356A7A" w14:paraId="1CB8D636"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172E4777"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Colchester</w:t>
            </w:r>
          </w:p>
        </w:tc>
        <w:tc>
          <w:tcPr>
            <w:tcW w:w="779" w:type="pct"/>
            <w:noWrap/>
            <w:hideMark/>
          </w:tcPr>
          <w:p w14:paraId="6578659D"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7</w:t>
            </w:r>
          </w:p>
        </w:tc>
        <w:tc>
          <w:tcPr>
            <w:tcW w:w="779" w:type="pct"/>
            <w:noWrap/>
            <w:hideMark/>
          </w:tcPr>
          <w:p w14:paraId="56DF1984"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779" w:type="pct"/>
            <w:noWrap/>
            <w:hideMark/>
          </w:tcPr>
          <w:p w14:paraId="47E2C2DB"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c>
          <w:tcPr>
            <w:tcW w:w="779" w:type="pct"/>
            <w:noWrap/>
            <w:hideMark/>
          </w:tcPr>
          <w:p w14:paraId="615A2698"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7</w:t>
            </w:r>
          </w:p>
        </w:tc>
        <w:tc>
          <w:tcPr>
            <w:tcW w:w="779" w:type="pct"/>
            <w:noWrap/>
            <w:hideMark/>
          </w:tcPr>
          <w:p w14:paraId="5A8789A8"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6</w:t>
            </w:r>
          </w:p>
        </w:tc>
      </w:tr>
      <w:tr w:rsidR="00AA2D33" w:rsidRPr="00356A7A" w14:paraId="5F96C674"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79FEA9D5"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Epping Forest</w:t>
            </w:r>
          </w:p>
        </w:tc>
        <w:tc>
          <w:tcPr>
            <w:tcW w:w="779" w:type="pct"/>
            <w:noWrap/>
            <w:hideMark/>
          </w:tcPr>
          <w:p w14:paraId="39C656E0"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08FFAB04"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5350718C"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5020F16F"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w:t>
            </w:r>
          </w:p>
        </w:tc>
        <w:tc>
          <w:tcPr>
            <w:tcW w:w="779" w:type="pct"/>
            <w:noWrap/>
            <w:hideMark/>
          </w:tcPr>
          <w:p w14:paraId="1ADB068B"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w:t>
            </w:r>
          </w:p>
        </w:tc>
      </w:tr>
      <w:tr w:rsidR="00AA2D33" w:rsidRPr="00356A7A" w14:paraId="00B3F6CF"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364846AE"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Harlow</w:t>
            </w:r>
          </w:p>
        </w:tc>
        <w:tc>
          <w:tcPr>
            <w:tcW w:w="779" w:type="pct"/>
            <w:noWrap/>
            <w:hideMark/>
          </w:tcPr>
          <w:p w14:paraId="0DCC4254"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70193E12"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w:t>
            </w:r>
          </w:p>
        </w:tc>
        <w:tc>
          <w:tcPr>
            <w:tcW w:w="779" w:type="pct"/>
            <w:noWrap/>
            <w:hideMark/>
          </w:tcPr>
          <w:p w14:paraId="136F232A"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29A4C805"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319A1F6A"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r>
      <w:tr w:rsidR="00AA2D33" w:rsidRPr="00356A7A" w14:paraId="301CE0B7"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131019C0"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Maldon</w:t>
            </w:r>
          </w:p>
        </w:tc>
        <w:tc>
          <w:tcPr>
            <w:tcW w:w="779" w:type="pct"/>
            <w:noWrap/>
            <w:hideMark/>
          </w:tcPr>
          <w:p w14:paraId="6BB89737"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779" w:type="pct"/>
            <w:noWrap/>
            <w:hideMark/>
          </w:tcPr>
          <w:p w14:paraId="238E14BA"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1CBDE97B"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3CB2D938"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779" w:type="pct"/>
            <w:noWrap/>
            <w:hideMark/>
          </w:tcPr>
          <w:p w14:paraId="34440266"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r>
      <w:tr w:rsidR="00AA2D33" w:rsidRPr="00356A7A" w14:paraId="48186A45"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5EE5A844"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Rochford</w:t>
            </w:r>
          </w:p>
        </w:tc>
        <w:tc>
          <w:tcPr>
            <w:tcW w:w="779" w:type="pct"/>
            <w:noWrap/>
            <w:hideMark/>
          </w:tcPr>
          <w:p w14:paraId="2B75261A"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48436E6A"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5DEFB079"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4F51F53D" w14:textId="77777777" w:rsidR="00AA2D33" w:rsidRPr="00356A7A" w:rsidRDefault="00AA2D33"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779" w:type="pct"/>
            <w:noWrap/>
            <w:hideMark/>
          </w:tcPr>
          <w:p w14:paraId="1639F27D"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r>
      <w:tr w:rsidR="00AA2D33" w:rsidRPr="00356A7A" w14:paraId="20B3128F"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6BB1B021"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Tendring</w:t>
            </w:r>
          </w:p>
        </w:tc>
        <w:tc>
          <w:tcPr>
            <w:tcW w:w="779" w:type="pct"/>
            <w:noWrap/>
            <w:hideMark/>
          </w:tcPr>
          <w:p w14:paraId="1ABEE4BE"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5</w:t>
            </w:r>
          </w:p>
        </w:tc>
        <w:tc>
          <w:tcPr>
            <w:tcW w:w="779" w:type="pct"/>
            <w:noWrap/>
            <w:hideMark/>
          </w:tcPr>
          <w:p w14:paraId="2859FF27"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6</w:t>
            </w:r>
          </w:p>
        </w:tc>
        <w:tc>
          <w:tcPr>
            <w:tcW w:w="779" w:type="pct"/>
            <w:noWrap/>
            <w:hideMark/>
          </w:tcPr>
          <w:p w14:paraId="1F9E4281"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6</w:t>
            </w:r>
          </w:p>
        </w:tc>
        <w:tc>
          <w:tcPr>
            <w:tcW w:w="779" w:type="pct"/>
            <w:noWrap/>
            <w:hideMark/>
          </w:tcPr>
          <w:p w14:paraId="1569FF58"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8</w:t>
            </w:r>
          </w:p>
        </w:tc>
        <w:tc>
          <w:tcPr>
            <w:tcW w:w="779" w:type="pct"/>
            <w:noWrap/>
            <w:hideMark/>
          </w:tcPr>
          <w:p w14:paraId="1E759A74"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11</w:t>
            </w:r>
          </w:p>
        </w:tc>
      </w:tr>
      <w:tr w:rsidR="00AA2D33" w:rsidRPr="00356A7A" w14:paraId="33EA2E24"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10DBB731" w14:textId="77777777" w:rsidR="00AA2D33" w:rsidRPr="007F05B0" w:rsidRDefault="00AA2D33" w:rsidP="00DC05B9">
            <w:pPr>
              <w:rPr>
                <w:rFonts w:eastAsia="Times New Roman" w:cs="Segoe UI"/>
                <w:b w:val="0"/>
                <w:color w:val="000000"/>
              </w:rPr>
            </w:pPr>
            <w:r w:rsidRPr="007F05B0">
              <w:rPr>
                <w:rFonts w:eastAsia="Times New Roman" w:cs="Segoe UI"/>
                <w:b w:val="0"/>
                <w:color w:val="000000"/>
              </w:rPr>
              <w:t>Uttlesford</w:t>
            </w:r>
          </w:p>
        </w:tc>
        <w:tc>
          <w:tcPr>
            <w:tcW w:w="779" w:type="pct"/>
            <w:noWrap/>
            <w:hideMark/>
          </w:tcPr>
          <w:p w14:paraId="580F91F7"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779" w:type="pct"/>
            <w:noWrap/>
            <w:hideMark/>
          </w:tcPr>
          <w:p w14:paraId="685F8F4A"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c>
          <w:tcPr>
            <w:tcW w:w="779" w:type="pct"/>
            <w:noWrap/>
            <w:hideMark/>
          </w:tcPr>
          <w:p w14:paraId="3508EC90"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c>
          <w:tcPr>
            <w:tcW w:w="779" w:type="pct"/>
            <w:noWrap/>
            <w:hideMark/>
          </w:tcPr>
          <w:p w14:paraId="3268329F"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779" w:type="pct"/>
            <w:noWrap/>
            <w:hideMark/>
          </w:tcPr>
          <w:p w14:paraId="626ABD39"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r>
      <w:tr w:rsidR="00AA2D33" w:rsidRPr="00356A7A" w14:paraId="13F45371"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39F8ED46" w14:textId="77777777" w:rsidR="00AA2D33" w:rsidRPr="00463352" w:rsidRDefault="00AA2D33" w:rsidP="00DC05B9">
            <w:pPr>
              <w:rPr>
                <w:rFonts w:eastAsia="Times New Roman" w:cs="Segoe UI"/>
                <w:b w:val="0"/>
                <w:i/>
                <w:color w:val="000000"/>
              </w:rPr>
            </w:pPr>
            <w:r w:rsidRPr="00463352">
              <w:rPr>
                <w:rFonts w:eastAsia="Times New Roman" w:cs="Segoe UI"/>
                <w:b w:val="0"/>
                <w:i/>
                <w:color w:val="000000"/>
              </w:rPr>
              <w:t>Out of County</w:t>
            </w:r>
          </w:p>
        </w:tc>
        <w:tc>
          <w:tcPr>
            <w:tcW w:w="779" w:type="pct"/>
            <w:noWrap/>
            <w:hideMark/>
          </w:tcPr>
          <w:p w14:paraId="1DB37A3D" w14:textId="77777777" w:rsidR="00AA2D33" w:rsidRPr="00463352"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463352">
              <w:rPr>
                <w:rFonts w:eastAsia="Times New Roman" w:cs="Segoe UI"/>
                <w:i/>
                <w:color w:val="000000"/>
              </w:rPr>
              <w:t>71</w:t>
            </w:r>
          </w:p>
        </w:tc>
        <w:tc>
          <w:tcPr>
            <w:tcW w:w="779" w:type="pct"/>
            <w:noWrap/>
            <w:hideMark/>
          </w:tcPr>
          <w:p w14:paraId="0965278B" w14:textId="77777777" w:rsidR="00AA2D33" w:rsidRPr="00463352"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463352">
              <w:rPr>
                <w:rFonts w:eastAsia="Times New Roman" w:cs="Segoe UI"/>
                <w:i/>
                <w:color w:val="000000"/>
              </w:rPr>
              <w:t>67</w:t>
            </w:r>
          </w:p>
        </w:tc>
        <w:tc>
          <w:tcPr>
            <w:tcW w:w="779" w:type="pct"/>
            <w:noWrap/>
            <w:hideMark/>
          </w:tcPr>
          <w:p w14:paraId="08AAA783" w14:textId="77777777" w:rsidR="00AA2D33" w:rsidRPr="00463352"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463352">
              <w:rPr>
                <w:rFonts w:eastAsia="Times New Roman" w:cs="Segoe UI"/>
                <w:i/>
                <w:color w:val="000000"/>
              </w:rPr>
              <w:t>63</w:t>
            </w:r>
          </w:p>
        </w:tc>
        <w:tc>
          <w:tcPr>
            <w:tcW w:w="779" w:type="pct"/>
            <w:noWrap/>
            <w:hideMark/>
          </w:tcPr>
          <w:p w14:paraId="15E8FFEB" w14:textId="77777777" w:rsidR="00AA2D33" w:rsidRPr="00463352"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463352">
              <w:rPr>
                <w:rFonts w:eastAsia="Times New Roman" w:cs="Segoe UI"/>
                <w:i/>
                <w:color w:val="000000"/>
              </w:rPr>
              <w:t>80</w:t>
            </w:r>
          </w:p>
        </w:tc>
        <w:tc>
          <w:tcPr>
            <w:tcW w:w="779" w:type="pct"/>
            <w:noWrap/>
            <w:hideMark/>
          </w:tcPr>
          <w:p w14:paraId="26AE9E1C" w14:textId="77777777" w:rsidR="00AA2D33" w:rsidRPr="00463352"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463352">
              <w:rPr>
                <w:rFonts w:eastAsia="Times New Roman" w:cs="Segoe UI"/>
                <w:i/>
                <w:color w:val="000000"/>
              </w:rPr>
              <w:t>88</w:t>
            </w:r>
          </w:p>
        </w:tc>
      </w:tr>
      <w:tr w:rsidR="00AA2D33" w:rsidRPr="00356A7A" w14:paraId="47B0DC07" w14:textId="77777777" w:rsidTr="00312DF2">
        <w:trPr>
          <w:trHeight w:val="290"/>
        </w:trPr>
        <w:tc>
          <w:tcPr>
            <w:cnfStyle w:val="001000000000" w:firstRow="0" w:lastRow="0" w:firstColumn="1" w:lastColumn="0" w:oddVBand="0" w:evenVBand="0" w:oddHBand="0" w:evenHBand="0" w:firstRowFirstColumn="0" w:firstRowLastColumn="0" w:lastRowFirstColumn="0" w:lastRowLastColumn="0"/>
            <w:tcW w:w="1104" w:type="pct"/>
            <w:noWrap/>
            <w:hideMark/>
          </w:tcPr>
          <w:p w14:paraId="1F31E387" w14:textId="77777777" w:rsidR="00AA2D33" w:rsidRPr="00356A7A" w:rsidRDefault="00AA2D33" w:rsidP="00DC05B9">
            <w:pPr>
              <w:rPr>
                <w:rFonts w:eastAsia="Times New Roman" w:cs="Segoe UI"/>
                <w:b w:val="0"/>
                <w:color w:val="000000"/>
              </w:rPr>
            </w:pPr>
            <w:r w:rsidRPr="00356A7A">
              <w:rPr>
                <w:rFonts w:eastAsia="Times New Roman" w:cs="Segoe UI"/>
                <w:color w:val="000000"/>
              </w:rPr>
              <w:t>Total</w:t>
            </w:r>
          </w:p>
        </w:tc>
        <w:tc>
          <w:tcPr>
            <w:tcW w:w="779" w:type="pct"/>
            <w:noWrap/>
            <w:hideMark/>
          </w:tcPr>
          <w:p w14:paraId="57F284D6"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101</w:t>
            </w:r>
          </w:p>
        </w:tc>
        <w:tc>
          <w:tcPr>
            <w:tcW w:w="779" w:type="pct"/>
            <w:noWrap/>
            <w:hideMark/>
          </w:tcPr>
          <w:p w14:paraId="0DDEFAEF"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94</w:t>
            </w:r>
          </w:p>
        </w:tc>
        <w:tc>
          <w:tcPr>
            <w:tcW w:w="779" w:type="pct"/>
            <w:noWrap/>
            <w:hideMark/>
          </w:tcPr>
          <w:p w14:paraId="3E4D5999"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94</w:t>
            </w:r>
          </w:p>
        </w:tc>
        <w:tc>
          <w:tcPr>
            <w:tcW w:w="779" w:type="pct"/>
            <w:noWrap/>
            <w:hideMark/>
          </w:tcPr>
          <w:p w14:paraId="387313F4"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109</w:t>
            </w:r>
          </w:p>
        </w:tc>
        <w:tc>
          <w:tcPr>
            <w:tcW w:w="779" w:type="pct"/>
            <w:noWrap/>
            <w:hideMark/>
          </w:tcPr>
          <w:p w14:paraId="31D15B85" w14:textId="77777777" w:rsidR="00AA2D33" w:rsidRPr="00356A7A" w:rsidRDefault="00AA2D3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135</w:t>
            </w:r>
          </w:p>
        </w:tc>
      </w:tr>
    </w:tbl>
    <w:p w14:paraId="66F5C2CB" w14:textId="3D7C67DF" w:rsidR="00AA2D33" w:rsidRPr="00356A7A" w:rsidRDefault="00AA2D33" w:rsidP="00AA2D33">
      <w:pPr>
        <w:spacing w:line="240" w:lineRule="auto"/>
        <w:rPr>
          <w:rFonts w:ascii="Segoe UI" w:hAnsi="Segoe UI" w:cs="Segoe UI"/>
          <w:sz w:val="18"/>
          <w:szCs w:val="18"/>
        </w:rPr>
      </w:pPr>
      <w:r w:rsidRPr="00356A7A">
        <w:rPr>
          <w:rFonts w:ascii="Segoe UI" w:hAnsi="Segoe UI" w:cs="Segoe UI"/>
          <w:sz w:val="18"/>
          <w:szCs w:val="18"/>
        </w:rPr>
        <w:t xml:space="preserve">Source: </w:t>
      </w:r>
      <w:r w:rsidR="000717DD">
        <w:rPr>
          <w:rFonts w:ascii="Segoe UI" w:hAnsi="Segoe UI" w:cs="Segoe UI"/>
          <w:sz w:val="18"/>
          <w:szCs w:val="18"/>
        </w:rPr>
        <w:t>Essex County Council</w:t>
      </w:r>
      <w:r w:rsidRPr="00356A7A">
        <w:rPr>
          <w:rFonts w:ascii="Segoe UI" w:hAnsi="Segoe UI" w:cs="Segoe UI"/>
          <w:sz w:val="18"/>
          <w:szCs w:val="18"/>
        </w:rPr>
        <w:t xml:space="preserve"> (2025)</w:t>
      </w:r>
    </w:p>
    <w:p w14:paraId="71110C8F" w14:textId="4F0BA40B" w:rsidR="00AA2D33" w:rsidRPr="009F3AA7" w:rsidRDefault="00AA2D33" w:rsidP="00AA2D33">
      <w:pPr>
        <w:pStyle w:val="Numberedpara1202"/>
      </w:pPr>
      <w:r w:rsidRPr="009F3AA7">
        <w:t xml:space="preserve">Evidence from </w:t>
      </w:r>
      <w:r w:rsidR="000717DD">
        <w:t>Essex County Council</w:t>
      </w:r>
      <w:r w:rsidRPr="009F3AA7">
        <w:t xml:space="preserve"> in relation to placements of Children in Care in residential home placements between September 2020 and September 2024 indicates:</w:t>
      </w:r>
    </w:p>
    <w:p w14:paraId="361BBD6A" w14:textId="3EAC8947" w:rsidR="00AA2D33" w:rsidRPr="00F2127B" w:rsidRDefault="00AA2D33" w:rsidP="00312DF2">
      <w:pPr>
        <w:pStyle w:val="bulletptsecondlineplus"/>
      </w:pPr>
      <w:r w:rsidRPr="00F2127B">
        <w:t>Between September 2020 and September 2024, the use of residential placements for Children in Care declined in 2021 and 2022 and then increased in 2023 and 2024</w:t>
      </w:r>
    </w:p>
    <w:p w14:paraId="613E61E6" w14:textId="7C1B3345" w:rsidR="00AA2D33" w:rsidRPr="00F2127B" w:rsidRDefault="00AA2D33" w:rsidP="00312DF2">
      <w:pPr>
        <w:pStyle w:val="bulletptsecondlineplus"/>
      </w:pPr>
      <w:r w:rsidRPr="00F2127B">
        <w:t>Between September 2020 and September 2024, the use of residential placements for Children in Care has increased by c.34%.</w:t>
      </w:r>
      <w:r>
        <w:t xml:space="preserve"> This is the equivalent of a c.8% increase per annum between September 2020 and September 2024 </w:t>
      </w:r>
    </w:p>
    <w:p w14:paraId="313E9EF4" w14:textId="3A8ACD09" w:rsidR="00AA2D33" w:rsidRPr="00F2127B" w:rsidRDefault="00AA2D33" w:rsidP="00312DF2">
      <w:pPr>
        <w:pStyle w:val="bulletptsecondlineplus"/>
      </w:pPr>
      <w:r w:rsidRPr="00F2127B">
        <w:t xml:space="preserve">The use of out of county residential placements was c.70% of all placements in September 2020; this had decreased to </w:t>
      </w:r>
      <w:r>
        <w:t>57</w:t>
      </w:r>
      <w:r w:rsidRPr="00F2127B">
        <w:t xml:space="preserve">% of all placements by </w:t>
      </w:r>
      <w:r>
        <w:t>May 2025</w:t>
      </w:r>
    </w:p>
    <w:p w14:paraId="4A64CDC8" w14:textId="77777777" w:rsidR="00AA2D33" w:rsidRDefault="00AA2D33" w:rsidP="00AA2D33">
      <w:pPr>
        <w:rPr>
          <w:rFonts w:ascii="Segoe UI" w:hAnsi="Segoe UI" w:cs="Segoe UI"/>
        </w:rPr>
      </w:pPr>
    </w:p>
    <w:p w14:paraId="18375504" w14:textId="77777777" w:rsidR="00AA2D33" w:rsidRPr="0041227D" w:rsidRDefault="00AA2D33" w:rsidP="00AA2D33">
      <w:pPr>
        <w:keepNext/>
        <w:keepLines/>
        <w:spacing w:before="40"/>
        <w:outlineLvl w:val="1"/>
        <w:rPr>
          <w:rFonts w:ascii="Segoe UI" w:eastAsiaTheme="majorEastAsia" w:hAnsi="Segoe UI" w:cs="Segoe UI"/>
          <w:color w:val="0F4761" w:themeColor="accent1" w:themeShade="BF"/>
          <w:sz w:val="26"/>
          <w:szCs w:val="26"/>
        </w:rPr>
      </w:pPr>
      <w:bookmarkStart w:id="155" w:name="_Toc198821243"/>
      <w:bookmarkStart w:id="156" w:name="_Toc204005972"/>
      <w:r w:rsidRPr="0041227D">
        <w:rPr>
          <w:rFonts w:ascii="Segoe UI" w:eastAsiaTheme="majorEastAsia" w:hAnsi="Segoe UI" w:cs="Segoe UI"/>
          <w:color w:val="0F4761" w:themeColor="accent1" w:themeShade="BF"/>
          <w:sz w:val="26"/>
          <w:szCs w:val="26"/>
        </w:rPr>
        <w:lastRenderedPageBreak/>
        <w:t xml:space="preserve">The type of supported accommodation needed: Local </w:t>
      </w:r>
      <w:r>
        <w:rPr>
          <w:rFonts w:ascii="Segoe UI" w:eastAsiaTheme="majorEastAsia" w:hAnsi="Segoe UI" w:cs="Segoe UI"/>
          <w:color w:val="0F4761" w:themeColor="accent1" w:themeShade="BF"/>
          <w:sz w:val="26"/>
          <w:szCs w:val="26"/>
        </w:rPr>
        <w:t>policy</w:t>
      </w:r>
      <w:r w:rsidRPr="0041227D">
        <w:rPr>
          <w:rFonts w:ascii="Segoe UI" w:eastAsiaTheme="majorEastAsia" w:hAnsi="Segoe UI" w:cs="Segoe UI"/>
          <w:color w:val="0F4761" w:themeColor="accent1" w:themeShade="BF"/>
          <w:sz w:val="26"/>
          <w:szCs w:val="26"/>
        </w:rPr>
        <w:t xml:space="preserve"> and stakeholder insights</w:t>
      </w:r>
      <w:bookmarkEnd w:id="155"/>
      <w:bookmarkEnd w:id="156"/>
    </w:p>
    <w:p w14:paraId="1DC52863" w14:textId="190D1B3B" w:rsidR="00AA2D33" w:rsidRPr="009F3AA7" w:rsidRDefault="000717DD" w:rsidP="00AA2D33">
      <w:pPr>
        <w:pStyle w:val="Numberedpara1202"/>
      </w:pPr>
      <w:r>
        <w:t>Essex County Council</w:t>
      </w:r>
      <w:r w:rsidR="00AA2D33" w:rsidRPr="009F3AA7">
        <w:t xml:space="preserve"> launched in 2022 its residential programme for </w:t>
      </w:r>
      <w:r w:rsidR="00AA2D33">
        <w:t>C</w:t>
      </w:r>
      <w:r w:rsidR="00AA2D33" w:rsidRPr="009F3AA7">
        <w:t xml:space="preserve">hildren in </w:t>
      </w:r>
      <w:r w:rsidR="00AA2D33">
        <w:t>C</w:t>
      </w:r>
      <w:r w:rsidR="00AA2D33" w:rsidRPr="009F3AA7">
        <w:t>are in response to:</w:t>
      </w:r>
    </w:p>
    <w:p w14:paraId="2FAB1EB4" w14:textId="77777777" w:rsidR="00AA2D33" w:rsidRPr="00F2127B" w:rsidRDefault="00AA2D33" w:rsidP="00485DCB">
      <w:pPr>
        <w:pStyle w:val="bulletptsecondlineplus"/>
      </w:pPr>
      <w:r>
        <w:t>S</w:t>
      </w:r>
      <w:r w:rsidRPr="00F2127B">
        <w:t>ufficiency pressures</w:t>
      </w:r>
    </w:p>
    <w:p w14:paraId="52C5B6D5" w14:textId="77777777" w:rsidR="00AA2D33" w:rsidRPr="00F2127B" w:rsidRDefault="00AA2D33" w:rsidP="00485DCB">
      <w:pPr>
        <w:pStyle w:val="bulletptsecondlineplus"/>
      </w:pPr>
      <w:r>
        <w:t>O</w:t>
      </w:r>
      <w:r w:rsidRPr="00F2127B">
        <w:t xml:space="preserve">ut of county placements and </w:t>
      </w:r>
    </w:p>
    <w:p w14:paraId="0603E23F" w14:textId="77777777" w:rsidR="00AA2D33" w:rsidRPr="00F2127B" w:rsidRDefault="00AA2D33" w:rsidP="00485DCB">
      <w:pPr>
        <w:pStyle w:val="bulletptsecondlineplus"/>
      </w:pPr>
      <w:r>
        <w:t>U</w:t>
      </w:r>
      <w:r w:rsidRPr="00F2127B">
        <w:t>ncontrollable cost increases</w:t>
      </w:r>
    </w:p>
    <w:p w14:paraId="5E0B4EB2" w14:textId="2173146C" w:rsidR="00AA2D33" w:rsidRPr="009F3AA7" w:rsidRDefault="00AA2D33" w:rsidP="00AA2D33">
      <w:pPr>
        <w:pStyle w:val="Numberedpara1202"/>
      </w:pPr>
      <w:r w:rsidRPr="009F3AA7">
        <w:t>This is intended to be an ambitious programme which includes opening</w:t>
      </w:r>
      <w:r>
        <w:t xml:space="preserve"> </w:t>
      </w:r>
      <w:r w:rsidR="000717DD">
        <w:t>Essex County Council</w:t>
      </w:r>
      <w:r w:rsidRPr="009F3AA7">
        <w:t>’s own homes. It includes the following provision:</w:t>
      </w:r>
    </w:p>
    <w:p w14:paraId="72D6EB43" w14:textId="77777777" w:rsidR="00AA2D33" w:rsidRPr="00B605DD" w:rsidRDefault="00AA2D33" w:rsidP="00485DCB">
      <w:pPr>
        <w:pStyle w:val="bulletptsecondlineplus"/>
      </w:pPr>
      <w:r w:rsidRPr="00B605DD">
        <w:t xml:space="preserve">In house group homes </w:t>
      </w:r>
    </w:p>
    <w:p w14:paraId="3A0C590F" w14:textId="77777777" w:rsidR="00AA2D33" w:rsidRPr="00B605DD" w:rsidRDefault="00AA2D33" w:rsidP="00485DCB">
      <w:pPr>
        <w:pStyle w:val="bulletptsecondlineplus"/>
      </w:pPr>
      <w:r w:rsidRPr="00B605DD">
        <w:t>In house solo/dual placement homes</w:t>
      </w:r>
    </w:p>
    <w:p w14:paraId="06C167B3" w14:textId="77777777" w:rsidR="00AA2D33" w:rsidRPr="00B605DD" w:rsidRDefault="00AA2D33" w:rsidP="00485DCB">
      <w:pPr>
        <w:pStyle w:val="bulletptsecondlineplus"/>
      </w:pPr>
      <w:r w:rsidRPr="00B605DD">
        <w:t>A solo home which has a commissioned provider delivering care.</w:t>
      </w:r>
    </w:p>
    <w:p w14:paraId="44B3E9EF" w14:textId="2B5007F5" w:rsidR="00AA2D33" w:rsidRPr="009F3AA7" w:rsidRDefault="000717DD" w:rsidP="00AA2D33">
      <w:pPr>
        <w:pStyle w:val="Numberedpara1202"/>
      </w:pPr>
      <w:r>
        <w:t>Essex County Council</w:t>
      </w:r>
      <w:r w:rsidR="00AA2D33" w:rsidRPr="009F3AA7">
        <w:t xml:space="preserve">’s Sufficiency Strategy for Children in Care and Care Leavers in Essex 2023 – 2026 (updated 2025) sets out </w:t>
      </w:r>
      <w:r>
        <w:t>Essex County Council</w:t>
      </w:r>
      <w:r w:rsidR="00AA2D33" w:rsidRPr="009F3AA7">
        <w:t>’s intention in relation to residential care for children, specifically to improve sufficiency through:</w:t>
      </w:r>
    </w:p>
    <w:p w14:paraId="45226099" w14:textId="3FB7681C" w:rsidR="00AA2D33" w:rsidRPr="00CD5F9F" w:rsidRDefault="00AA2D33" w:rsidP="00485DCB">
      <w:pPr>
        <w:pStyle w:val="bulletptsecondlineplus"/>
      </w:pPr>
      <w:r w:rsidRPr="00CD5F9F">
        <w:t>Strengthening and brokering closer relationships with Essex providers to increase access to local placements</w:t>
      </w:r>
    </w:p>
    <w:p w14:paraId="52E0A134" w14:textId="635A8981" w:rsidR="00AA2D33" w:rsidRPr="00CD5F9F" w:rsidRDefault="00AA2D33" w:rsidP="00485DCB">
      <w:pPr>
        <w:pStyle w:val="bulletptsecondlineplus"/>
      </w:pPr>
      <w:r w:rsidRPr="00CD5F9F">
        <w:t>Creating more placement capacity by providing buildings from which providers can deliver the care and support</w:t>
      </w:r>
    </w:p>
    <w:p w14:paraId="0E9516A5" w14:textId="7A21D49B" w:rsidR="00AA2D33" w:rsidRPr="00CD5F9F" w:rsidRDefault="00AA2D33" w:rsidP="00485DCB">
      <w:pPr>
        <w:pStyle w:val="bulletptsecondlineplus"/>
      </w:pPr>
      <w:r w:rsidRPr="00CD5F9F">
        <w:t>Creating emergency/crisis placement capacity</w:t>
      </w:r>
    </w:p>
    <w:p w14:paraId="089267C0" w14:textId="2359F919" w:rsidR="00AA2D33" w:rsidRPr="00CD5F9F" w:rsidRDefault="00AA2D33" w:rsidP="00485DCB">
      <w:pPr>
        <w:pStyle w:val="bulletptsecondlineplus"/>
      </w:pPr>
      <w:r w:rsidRPr="00CD5F9F">
        <w:t>Capitalising on collaborations with other regional and likeminded Local Authority Partners to address specific gaps in provision</w:t>
      </w:r>
    </w:p>
    <w:p w14:paraId="73A2DFE1" w14:textId="4DB608C0" w:rsidR="00AA2D33" w:rsidRPr="00CD5F9F" w:rsidRDefault="00AA2D33" w:rsidP="00485DCB">
      <w:pPr>
        <w:pStyle w:val="bulletptsecondlineplus"/>
      </w:pPr>
      <w:r w:rsidRPr="00CD5F9F">
        <w:t>Work</w:t>
      </w:r>
      <w:r>
        <w:t>ing</w:t>
      </w:r>
      <w:r w:rsidRPr="00CD5F9F">
        <w:t xml:space="preserve"> with providers to create a sustainable market</w:t>
      </w:r>
    </w:p>
    <w:p w14:paraId="4A739E3E" w14:textId="5B7A9154" w:rsidR="00AA2D33" w:rsidRPr="00CD5F9F" w:rsidRDefault="00AA2D33" w:rsidP="00485DCB">
      <w:pPr>
        <w:pStyle w:val="bulletptsecondlineplus"/>
      </w:pPr>
      <w:r w:rsidRPr="00CD5F9F">
        <w:t xml:space="preserve">Work with </w:t>
      </w:r>
      <w:r>
        <w:t>the District/Borough/City l</w:t>
      </w:r>
      <w:r w:rsidRPr="00CD5F9F">
        <w:t xml:space="preserve">ocal </w:t>
      </w:r>
      <w:r>
        <w:t>p</w:t>
      </w:r>
      <w:r w:rsidRPr="00CD5F9F">
        <w:t xml:space="preserve">lanning authorities to increase their understanding of the need for </w:t>
      </w:r>
      <w:r>
        <w:t>c</w:t>
      </w:r>
      <w:r w:rsidRPr="00CD5F9F">
        <w:t xml:space="preserve">hildren’s </w:t>
      </w:r>
      <w:r>
        <w:t>h</w:t>
      </w:r>
      <w:r w:rsidRPr="00CD5F9F">
        <w:t>omes</w:t>
      </w:r>
    </w:p>
    <w:p w14:paraId="508A92C1" w14:textId="08262CB8" w:rsidR="00AA2D33" w:rsidRPr="00CD5F9F" w:rsidRDefault="00AA2D33" w:rsidP="00485DCB">
      <w:pPr>
        <w:pStyle w:val="bulletptsecondlineplus"/>
      </w:pPr>
      <w:r w:rsidRPr="00CD5F9F">
        <w:t>Being a strong leader with the market, sharing intelligence on existing and emerging trends and co-producing new innovative models</w:t>
      </w:r>
    </w:p>
    <w:p w14:paraId="25F32CA6" w14:textId="71C2F460" w:rsidR="00AA2D33" w:rsidRDefault="00AA2D33" w:rsidP="00AA2D33">
      <w:pPr>
        <w:pStyle w:val="bulletptsecondlineplus"/>
      </w:pPr>
      <w:r w:rsidRPr="00CD5F9F">
        <w:t>Ensuring there is an even spread of placements across the county, so that we can offer placements in all our localities</w:t>
      </w:r>
    </w:p>
    <w:p w14:paraId="1D1B3626" w14:textId="77777777" w:rsidR="00B40603" w:rsidRPr="00C07B1F" w:rsidRDefault="00B40603" w:rsidP="00B40603">
      <w:pPr>
        <w:pStyle w:val="bulletptsecondlineplus"/>
        <w:numPr>
          <w:ilvl w:val="0"/>
          <w:numId w:val="0"/>
        </w:numPr>
        <w:ind w:left="1080"/>
      </w:pPr>
    </w:p>
    <w:p w14:paraId="7D04AE33" w14:textId="77777777" w:rsidR="00AA2D33" w:rsidRPr="0041227D" w:rsidRDefault="00AA2D33" w:rsidP="00AA2D33">
      <w:pPr>
        <w:keepNext/>
        <w:keepLines/>
        <w:outlineLvl w:val="1"/>
        <w:rPr>
          <w:rFonts w:ascii="Segoe UI" w:eastAsiaTheme="majorEastAsia" w:hAnsi="Segoe UI" w:cs="Segoe UI"/>
          <w:color w:val="0F4761" w:themeColor="accent1" w:themeShade="BF"/>
          <w:sz w:val="26"/>
          <w:szCs w:val="26"/>
        </w:rPr>
      </w:pPr>
      <w:bookmarkStart w:id="157" w:name="_Toc198821244"/>
      <w:bookmarkStart w:id="158" w:name="_Toc204005973"/>
      <w:r w:rsidRPr="0041227D">
        <w:rPr>
          <w:rFonts w:ascii="Segoe UI" w:eastAsiaTheme="majorEastAsia" w:hAnsi="Segoe UI" w:cs="Segoe UI"/>
          <w:color w:val="0F4761" w:themeColor="accent1" w:themeShade="BF"/>
          <w:sz w:val="26"/>
          <w:szCs w:val="26"/>
        </w:rPr>
        <w:t xml:space="preserve">Estimated future need for </w:t>
      </w:r>
      <w:r>
        <w:rPr>
          <w:rFonts w:ascii="Segoe UI" w:eastAsiaTheme="majorEastAsia" w:hAnsi="Segoe UI" w:cs="Segoe UI"/>
          <w:color w:val="0F4761" w:themeColor="accent1" w:themeShade="BF"/>
          <w:sz w:val="26"/>
          <w:szCs w:val="26"/>
        </w:rPr>
        <w:t>residential provision for children</w:t>
      </w:r>
      <w:bookmarkEnd w:id="157"/>
      <w:bookmarkEnd w:id="158"/>
    </w:p>
    <w:p w14:paraId="379BC8D3" w14:textId="1C46680A" w:rsidR="00AA2D33" w:rsidRPr="009F3AA7" w:rsidRDefault="000717DD" w:rsidP="00AA2D33">
      <w:pPr>
        <w:pStyle w:val="Numberedpara1202"/>
      </w:pPr>
      <w:r>
        <w:t>Essex County Council</w:t>
      </w:r>
      <w:r w:rsidR="00AA2D33" w:rsidRPr="009F3AA7">
        <w:t xml:space="preserve">’s Sufficiency Strategy for Children in Care and Care Leavers in Essex 2023 – 2026 (updated 2025) identifies that in the next two years, </w:t>
      </w:r>
      <w:r>
        <w:t>Essex County Council</w:t>
      </w:r>
      <w:r w:rsidR="00AA2D33" w:rsidRPr="009F3AA7">
        <w:t xml:space="preserve"> anticipates requiring:</w:t>
      </w:r>
    </w:p>
    <w:p w14:paraId="6E740883" w14:textId="7223E76E" w:rsidR="00AA2D33" w:rsidRPr="00E37CFF" w:rsidRDefault="00AA2D33" w:rsidP="00485DCB">
      <w:pPr>
        <w:pStyle w:val="bulletptsecondlineplus"/>
      </w:pPr>
      <w:r w:rsidRPr="00E37CFF">
        <w:lastRenderedPageBreak/>
        <w:t>19 additional residential placements between December 2024 and October 2026 (equivalent to an additional 9-10 residential placements per annum)</w:t>
      </w:r>
    </w:p>
    <w:p w14:paraId="3CDA3AA3" w14:textId="0D2CAE0D" w:rsidR="00CD2548" w:rsidRPr="00F03887" w:rsidRDefault="00AA2D33" w:rsidP="00AA2D33">
      <w:pPr>
        <w:pStyle w:val="Numberedpara1202"/>
      </w:pPr>
      <w:r w:rsidRPr="00E37CFF">
        <w:t xml:space="preserve">The evidence from </w:t>
      </w:r>
      <w:r w:rsidR="0065479F">
        <w:fldChar w:fldCharType="begin"/>
      </w:r>
      <w:r w:rsidR="0065479F">
        <w:instrText xml:space="preserve"> REF _Ref199337360 \h </w:instrText>
      </w:r>
      <w:r w:rsidR="0065479F">
        <w:fldChar w:fldCharType="separate"/>
      </w:r>
      <w:r w:rsidR="00971C60">
        <w:t xml:space="preserve">Table </w:t>
      </w:r>
      <w:r w:rsidR="00971C60">
        <w:rPr>
          <w:noProof/>
        </w:rPr>
        <w:t>47</w:t>
      </w:r>
      <w:r w:rsidR="0065479F">
        <w:fldChar w:fldCharType="end"/>
      </w:r>
      <w:r w:rsidRPr="00E37CFF">
        <w:t xml:space="preserve"> indicates that there has been the equivalent of an c.8% increase in use of residential placements for Children in Care between September 2020 and September 2024. If this trend were to continue for the next 5 years to 2029, there would be a requirement for </w:t>
      </w:r>
      <w:r w:rsidR="00532BF2">
        <w:t>200</w:t>
      </w:r>
      <w:r w:rsidRPr="00E37CFF">
        <w:t xml:space="preserve"> residential placements by September 2029.</w:t>
      </w:r>
    </w:p>
    <w:p w14:paraId="4A5490D3" w14:textId="71A4BD0A" w:rsidR="005658EE" w:rsidRDefault="005658EE" w:rsidP="005658EE">
      <w:pPr>
        <w:pStyle w:val="Caption"/>
      </w:pPr>
      <w:bookmarkStart w:id="159" w:name="_Ref199338558"/>
      <w:r>
        <w:t xml:space="preserve">Table </w:t>
      </w:r>
      <w:fldSimple w:instr=" SEQ Table \* ARABIC ">
        <w:r w:rsidR="00971C60">
          <w:rPr>
            <w:noProof/>
          </w:rPr>
          <w:t>48</w:t>
        </w:r>
      </w:fldSimple>
      <w:bookmarkEnd w:id="159"/>
      <w:r>
        <w:t xml:space="preserve">. </w:t>
      </w:r>
      <w:r w:rsidRPr="000A6B8E">
        <w:t>Estimated requirement for residential placement capacity for Children in Care by 2029</w:t>
      </w:r>
    </w:p>
    <w:tbl>
      <w:tblPr>
        <w:tblStyle w:val="GridTable5Dark-Accent4"/>
        <w:tblW w:w="5000" w:type="pct"/>
        <w:tblLayout w:type="fixed"/>
        <w:tblLook w:val="04A0" w:firstRow="1" w:lastRow="0" w:firstColumn="1" w:lastColumn="0" w:noHBand="0" w:noVBand="1"/>
      </w:tblPr>
      <w:tblGrid>
        <w:gridCol w:w="1271"/>
        <w:gridCol w:w="1271"/>
        <w:gridCol w:w="1271"/>
        <w:gridCol w:w="1271"/>
        <w:gridCol w:w="1271"/>
        <w:gridCol w:w="1271"/>
        <w:gridCol w:w="1271"/>
      </w:tblGrid>
      <w:tr w:rsidR="00485DCB" w:rsidRPr="00485DCB" w14:paraId="3D8C2ED0" w14:textId="77777777" w:rsidTr="00C07B1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14" w:type="pct"/>
            <w:shd w:val="clear" w:color="auto" w:fill="FBCAD0"/>
          </w:tcPr>
          <w:p w14:paraId="484FCCFE" w14:textId="77777777" w:rsidR="00AA2D33" w:rsidRPr="00485DCB" w:rsidRDefault="00AA2D33" w:rsidP="00DC05B9">
            <w:pPr>
              <w:rPr>
                <w:rFonts w:cs="Segoe UI"/>
                <w:color w:val="000000" w:themeColor="text1"/>
              </w:rPr>
            </w:pPr>
            <w:r w:rsidRPr="00485DCB">
              <w:rPr>
                <w:rFonts w:cs="Segoe UI"/>
                <w:color w:val="000000" w:themeColor="text1"/>
              </w:rPr>
              <w:t>Date</w:t>
            </w:r>
          </w:p>
        </w:tc>
        <w:tc>
          <w:tcPr>
            <w:tcW w:w="714" w:type="pct"/>
            <w:shd w:val="clear" w:color="auto" w:fill="FBCAD0"/>
          </w:tcPr>
          <w:p w14:paraId="38780524" w14:textId="77777777" w:rsidR="00AA2D33" w:rsidRPr="00485DCB" w:rsidRDefault="00AA2D33" w:rsidP="00DC05B9">
            <w:pPr>
              <w:cnfStyle w:val="100000000000" w:firstRow="1" w:lastRow="0" w:firstColumn="0" w:lastColumn="0" w:oddVBand="0" w:evenVBand="0" w:oddHBand="0" w:evenHBand="0" w:firstRowFirstColumn="0" w:firstRowLastColumn="0" w:lastRowFirstColumn="0" w:lastRowLastColumn="0"/>
              <w:rPr>
                <w:rFonts w:cs="Segoe UI"/>
                <w:color w:val="000000" w:themeColor="text1"/>
              </w:rPr>
            </w:pPr>
            <w:r w:rsidRPr="00485DCB">
              <w:rPr>
                <w:rFonts w:cs="Segoe UI"/>
                <w:color w:val="000000" w:themeColor="text1"/>
              </w:rPr>
              <w:t>September 2024</w:t>
            </w:r>
          </w:p>
        </w:tc>
        <w:tc>
          <w:tcPr>
            <w:tcW w:w="714" w:type="pct"/>
            <w:shd w:val="clear" w:color="auto" w:fill="FBCAD0"/>
          </w:tcPr>
          <w:p w14:paraId="6F69F9E3" w14:textId="77777777" w:rsidR="00AA2D33" w:rsidRPr="00485DCB" w:rsidRDefault="00AA2D33" w:rsidP="00DC05B9">
            <w:pPr>
              <w:cnfStyle w:val="100000000000" w:firstRow="1" w:lastRow="0" w:firstColumn="0" w:lastColumn="0" w:oddVBand="0" w:evenVBand="0" w:oddHBand="0" w:evenHBand="0" w:firstRowFirstColumn="0" w:firstRowLastColumn="0" w:lastRowFirstColumn="0" w:lastRowLastColumn="0"/>
              <w:rPr>
                <w:rFonts w:cs="Segoe UI"/>
                <w:color w:val="000000" w:themeColor="text1"/>
              </w:rPr>
            </w:pPr>
            <w:r w:rsidRPr="00485DCB">
              <w:rPr>
                <w:rFonts w:cs="Segoe UI"/>
                <w:color w:val="000000" w:themeColor="text1"/>
              </w:rPr>
              <w:t>September 2025</w:t>
            </w:r>
          </w:p>
        </w:tc>
        <w:tc>
          <w:tcPr>
            <w:tcW w:w="714" w:type="pct"/>
            <w:shd w:val="clear" w:color="auto" w:fill="FBCAD0"/>
          </w:tcPr>
          <w:p w14:paraId="4FA46210" w14:textId="77777777" w:rsidR="00AA2D33" w:rsidRPr="00485DCB" w:rsidRDefault="00AA2D33" w:rsidP="00DC05B9">
            <w:pPr>
              <w:cnfStyle w:val="100000000000" w:firstRow="1" w:lastRow="0" w:firstColumn="0" w:lastColumn="0" w:oddVBand="0" w:evenVBand="0" w:oddHBand="0" w:evenHBand="0" w:firstRowFirstColumn="0" w:firstRowLastColumn="0" w:lastRowFirstColumn="0" w:lastRowLastColumn="0"/>
              <w:rPr>
                <w:rFonts w:cs="Segoe UI"/>
                <w:color w:val="000000" w:themeColor="text1"/>
              </w:rPr>
            </w:pPr>
            <w:r w:rsidRPr="00485DCB">
              <w:rPr>
                <w:rFonts w:cs="Segoe UI"/>
                <w:color w:val="000000" w:themeColor="text1"/>
              </w:rPr>
              <w:t>September 2026</w:t>
            </w:r>
          </w:p>
        </w:tc>
        <w:tc>
          <w:tcPr>
            <w:tcW w:w="714" w:type="pct"/>
            <w:shd w:val="clear" w:color="auto" w:fill="FBCAD0"/>
          </w:tcPr>
          <w:p w14:paraId="7052EF87" w14:textId="77777777" w:rsidR="00AA2D33" w:rsidRPr="00485DCB" w:rsidRDefault="00AA2D33" w:rsidP="00DC05B9">
            <w:pPr>
              <w:cnfStyle w:val="100000000000" w:firstRow="1" w:lastRow="0" w:firstColumn="0" w:lastColumn="0" w:oddVBand="0" w:evenVBand="0" w:oddHBand="0" w:evenHBand="0" w:firstRowFirstColumn="0" w:firstRowLastColumn="0" w:lastRowFirstColumn="0" w:lastRowLastColumn="0"/>
              <w:rPr>
                <w:rFonts w:cs="Segoe UI"/>
                <w:color w:val="000000" w:themeColor="text1"/>
              </w:rPr>
            </w:pPr>
            <w:r w:rsidRPr="00485DCB">
              <w:rPr>
                <w:rFonts w:cs="Segoe UI"/>
                <w:color w:val="000000" w:themeColor="text1"/>
              </w:rPr>
              <w:t>September 2027</w:t>
            </w:r>
          </w:p>
        </w:tc>
        <w:tc>
          <w:tcPr>
            <w:tcW w:w="714" w:type="pct"/>
            <w:shd w:val="clear" w:color="auto" w:fill="FBCAD0"/>
          </w:tcPr>
          <w:p w14:paraId="38BC0794" w14:textId="77777777" w:rsidR="00AA2D33" w:rsidRPr="00485DCB" w:rsidRDefault="00AA2D33" w:rsidP="00DC05B9">
            <w:pPr>
              <w:cnfStyle w:val="100000000000" w:firstRow="1" w:lastRow="0" w:firstColumn="0" w:lastColumn="0" w:oddVBand="0" w:evenVBand="0" w:oddHBand="0" w:evenHBand="0" w:firstRowFirstColumn="0" w:firstRowLastColumn="0" w:lastRowFirstColumn="0" w:lastRowLastColumn="0"/>
              <w:rPr>
                <w:rFonts w:cs="Segoe UI"/>
                <w:color w:val="000000" w:themeColor="text1"/>
              </w:rPr>
            </w:pPr>
            <w:r w:rsidRPr="00485DCB">
              <w:rPr>
                <w:rFonts w:cs="Segoe UI"/>
                <w:color w:val="000000" w:themeColor="text1"/>
              </w:rPr>
              <w:t>September 2028</w:t>
            </w:r>
          </w:p>
        </w:tc>
        <w:tc>
          <w:tcPr>
            <w:tcW w:w="714" w:type="pct"/>
            <w:shd w:val="clear" w:color="auto" w:fill="FBCAD0"/>
          </w:tcPr>
          <w:p w14:paraId="207B8438" w14:textId="77777777" w:rsidR="00AA2D33" w:rsidRPr="00485DCB" w:rsidRDefault="00AA2D33" w:rsidP="00DC05B9">
            <w:pPr>
              <w:cnfStyle w:val="100000000000" w:firstRow="1" w:lastRow="0" w:firstColumn="0" w:lastColumn="0" w:oddVBand="0" w:evenVBand="0" w:oddHBand="0" w:evenHBand="0" w:firstRowFirstColumn="0" w:firstRowLastColumn="0" w:lastRowFirstColumn="0" w:lastRowLastColumn="0"/>
              <w:rPr>
                <w:rFonts w:cs="Segoe UI"/>
                <w:color w:val="000000" w:themeColor="text1"/>
              </w:rPr>
            </w:pPr>
            <w:r w:rsidRPr="00485DCB">
              <w:rPr>
                <w:rFonts w:cs="Segoe UI"/>
                <w:color w:val="000000" w:themeColor="text1"/>
              </w:rPr>
              <w:t>September 2029</w:t>
            </w:r>
          </w:p>
        </w:tc>
      </w:tr>
      <w:tr w:rsidR="00532BF2" w:rsidRPr="00485DCB" w14:paraId="48909728" w14:textId="77777777" w:rsidTr="00532BF2">
        <w:tc>
          <w:tcPr>
            <w:cnfStyle w:val="001000000000" w:firstRow="0" w:lastRow="0" w:firstColumn="1" w:lastColumn="0" w:oddVBand="0" w:evenVBand="0" w:oddHBand="0" w:evenHBand="0" w:firstRowFirstColumn="0" w:firstRowLastColumn="0" w:lastRowFirstColumn="0" w:lastRowLastColumn="0"/>
            <w:tcW w:w="714" w:type="pct"/>
          </w:tcPr>
          <w:p w14:paraId="45ECAC91" w14:textId="624C002A" w:rsidR="00532BF2" w:rsidRPr="005658EE" w:rsidRDefault="00532BF2" w:rsidP="00532BF2">
            <w:pPr>
              <w:rPr>
                <w:rFonts w:cs="Segoe UI"/>
                <w:b w:val="0"/>
                <w:color w:val="000000" w:themeColor="text1"/>
              </w:rPr>
            </w:pPr>
            <w:r w:rsidRPr="005658EE">
              <w:rPr>
                <w:rFonts w:cs="Segoe UI"/>
                <w:b w:val="0"/>
                <w:color w:val="000000" w:themeColor="text1"/>
              </w:rPr>
              <w:t>N</w:t>
            </w:r>
            <w:r>
              <w:rPr>
                <w:rFonts w:cs="Segoe UI"/>
                <w:b w:val="0"/>
                <w:color w:val="000000" w:themeColor="text1"/>
              </w:rPr>
              <w:t>umber</w:t>
            </w:r>
            <w:r w:rsidRPr="005658EE">
              <w:rPr>
                <w:rFonts w:cs="Segoe UI"/>
                <w:b w:val="0"/>
                <w:color w:val="000000" w:themeColor="text1"/>
              </w:rPr>
              <w:t xml:space="preserve"> of residential placements required</w:t>
            </w:r>
          </w:p>
        </w:tc>
        <w:tc>
          <w:tcPr>
            <w:tcW w:w="714" w:type="pct"/>
            <w:vAlign w:val="center"/>
          </w:tcPr>
          <w:p w14:paraId="23A509B3" w14:textId="3246A72E" w:rsidR="00532BF2" w:rsidRPr="00532BF2" w:rsidRDefault="00532BF2" w:rsidP="00532BF2">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532BF2">
              <w:rPr>
                <w:rFonts w:cs="Segoe UI"/>
                <w:color w:val="000000"/>
              </w:rPr>
              <w:t>135</w:t>
            </w:r>
          </w:p>
        </w:tc>
        <w:tc>
          <w:tcPr>
            <w:tcW w:w="714" w:type="pct"/>
            <w:vAlign w:val="center"/>
          </w:tcPr>
          <w:p w14:paraId="0D71D566" w14:textId="6D8274B5" w:rsidR="00532BF2" w:rsidRPr="00532BF2" w:rsidRDefault="00532BF2" w:rsidP="00532BF2">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532BF2">
              <w:rPr>
                <w:rFonts w:cs="Segoe UI"/>
                <w:color w:val="000000"/>
              </w:rPr>
              <w:t>146</w:t>
            </w:r>
          </w:p>
        </w:tc>
        <w:tc>
          <w:tcPr>
            <w:tcW w:w="714" w:type="pct"/>
            <w:vAlign w:val="center"/>
          </w:tcPr>
          <w:p w14:paraId="63145476" w14:textId="43CC1296" w:rsidR="00532BF2" w:rsidRPr="00532BF2" w:rsidRDefault="00532BF2" w:rsidP="00532BF2">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532BF2">
              <w:rPr>
                <w:rFonts w:cs="Segoe UI"/>
                <w:color w:val="000000"/>
              </w:rPr>
              <w:t>158</w:t>
            </w:r>
          </w:p>
        </w:tc>
        <w:tc>
          <w:tcPr>
            <w:tcW w:w="714" w:type="pct"/>
            <w:vAlign w:val="center"/>
          </w:tcPr>
          <w:p w14:paraId="1DF92BBB" w14:textId="0866CEFE" w:rsidR="00532BF2" w:rsidRPr="00532BF2" w:rsidRDefault="00532BF2" w:rsidP="00532BF2">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532BF2">
              <w:rPr>
                <w:rFonts w:cs="Segoe UI"/>
                <w:color w:val="000000"/>
              </w:rPr>
              <w:t>171</w:t>
            </w:r>
          </w:p>
        </w:tc>
        <w:tc>
          <w:tcPr>
            <w:tcW w:w="714" w:type="pct"/>
            <w:vAlign w:val="center"/>
          </w:tcPr>
          <w:p w14:paraId="7B0F57E2" w14:textId="387973FB" w:rsidR="00532BF2" w:rsidRPr="00532BF2" w:rsidRDefault="00532BF2" w:rsidP="00532BF2">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532BF2">
              <w:rPr>
                <w:rFonts w:cs="Segoe UI"/>
                <w:color w:val="000000"/>
              </w:rPr>
              <w:t>185</w:t>
            </w:r>
          </w:p>
        </w:tc>
        <w:tc>
          <w:tcPr>
            <w:tcW w:w="714" w:type="pct"/>
            <w:vAlign w:val="center"/>
          </w:tcPr>
          <w:p w14:paraId="16AB66B9" w14:textId="4683528B" w:rsidR="00532BF2" w:rsidRPr="00532BF2" w:rsidRDefault="00532BF2" w:rsidP="00532BF2">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532BF2">
              <w:rPr>
                <w:rFonts w:cs="Segoe UI"/>
                <w:color w:val="000000"/>
              </w:rPr>
              <w:t>200</w:t>
            </w:r>
          </w:p>
        </w:tc>
      </w:tr>
    </w:tbl>
    <w:p w14:paraId="1DEE41BB" w14:textId="18AFBA5A" w:rsidR="00AA2D33" w:rsidRDefault="000717DD" w:rsidP="00AA2D33">
      <w:pPr>
        <w:pStyle w:val="Numberedpara1202"/>
      </w:pPr>
      <w:r>
        <w:t>Essex County Council</w:t>
      </w:r>
      <w:r w:rsidR="00AA2D33" w:rsidRPr="009F3AA7">
        <w:t xml:space="preserve"> </w:t>
      </w:r>
      <w:r w:rsidR="00AA2D33">
        <w:t>is</w:t>
      </w:r>
      <w:r w:rsidR="00AA2D33" w:rsidRPr="009F3AA7">
        <w:t xml:space="preserve"> proactively developing and using residential care capacity in Essex for Children in Care. Between September 2020 and </w:t>
      </w:r>
      <w:r w:rsidR="00AA2D33">
        <w:t>May 2025</w:t>
      </w:r>
      <w:r w:rsidR="00AA2D33" w:rsidRPr="009F3AA7">
        <w:t xml:space="preserve">, the use of out of county placements as a percentage of total placements decreased from 70% to </w:t>
      </w:r>
      <w:r w:rsidR="00AA2D33">
        <w:t>57%</w:t>
      </w:r>
      <w:r w:rsidR="00AA2D33" w:rsidRPr="009F3AA7">
        <w:t>.</w:t>
      </w:r>
    </w:p>
    <w:p w14:paraId="585C6625" w14:textId="77777777" w:rsidR="00AA2D33" w:rsidRDefault="00AA2D33" w:rsidP="00AA2D33">
      <w:pPr>
        <w:pStyle w:val="Numberedpara1202"/>
      </w:pPr>
      <w:r w:rsidRPr="009B13E9">
        <w:t xml:space="preserve">If this policy results in at least the same level of reduction in the use of out of county placements, by 2029 it is anticipated that no more than </w:t>
      </w:r>
      <w:r>
        <w:t>41</w:t>
      </w:r>
      <w:r w:rsidRPr="009B13E9">
        <w:t xml:space="preserve">% of placements would be out of county, i.e. </w:t>
      </w:r>
      <w:r>
        <w:t xml:space="preserve">approximately 59% </w:t>
      </w:r>
      <w:r w:rsidRPr="009B13E9">
        <w:t>of residential placements would be in Essex.</w:t>
      </w:r>
    </w:p>
    <w:p w14:paraId="6BC770A8" w14:textId="5202A547" w:rsidR="00AA2D33" w:rsidRDefault="00AA2D33" w:rsidP="00AA2D33">
      <w:pPr>
        <w:pStyle w:val="Numberedpara1202"/>
      </w:pPr>
      <w:r w:rsidRPr="009B13E9">
        <w:t>This suggest</w:t>
      </w:r>
      <w:r>
        <w:t>s</w:t>
      </w:r>
      <w:r w:rsidRPr="009B13E9">
        <w:t xml:space="preserve"> that by 2029, of a projected </w:t>
      </w:r>
      <w:r w:rsidR="00490714">
        <w:t>200</w:t>
      </w:r>
      <w:r w:rsidRPr="009B13E9">
        <w:t xml:space="preserve"> residential placements being required, </w:t>
      </w:r>
      <w:r>
        <w:t>approximately a minimum of 11</w:t>
      </w:r>
      <w:r w:rsidR="00490714">
        <w:t>8</w:t>
      </w:r>
      <w:r w:rsidRPr="009B13E9">
        <w:t xml:space="preserve"> placements would be in Essex. </w:t>
      </w:r>
    </w:p>
    <w:p w14:paraId="084DF17E" w14:textId="7150E483" w:rsidR="00485DCB" w:rsidRDefault="00AA2D33" w:rsidP="00485DCB">
      <w:pPr>
        <w:pStyle w:val="Numberedpara1202"/>
      </w:pPr>
      <w:r>
        <w:t xml:space="preserve">The table below provides a summary of the estimated potential need for residential placements by 2029/30 by district, based on the distribution of placements by district </w:t>
      </w:r>
      <w:r w:rsidR="00321A1F">
        <w:t>in</w:t>
      </w:r>
      <w:r>
        <w:t xml:space="preserve"> September 2024. </w:t>
      </w:r>
    </w:p>
    <w:p w14:paraId="009961E0" w14:textId="6D33C274" w:rsidR="00AD46DB" w:rsidRDefault="00AD46DB" w:rsidP="00AD46DB">
      <w:pPr>
        <w:pStyle w:val="Caption"/>
      </w:pPr>
      <w:bookmarkStart w:id="160" w:name="_Ref199339805"/>
      <w:r>
        <w:t xml:space="preserve">Table </w:t>
      </w:r>
      <w:fldSimple w:instr=" SEQ Table \* ARABIC ">
        <w:r w:rsidR="00971C60">
          <w:rPr>
            <w:noProof/>
          </w:rPr>
          <w:t>49</w:t>
        </w:r>
      </w:fldSimple>
      <w:bookmarkEnd w:id="160"/>
      <w:r>
        <w:t xml:space="preserve">. </w:t>
      </w:r>
      <w:r w:rsidRPr="00505B11">
        <w:t xml:space="preserve">Residential placements of Children in Care by </w:t>
      </w:r>
      <w:r w:rsidR="000717DD">
        <w:t>Essex County Council</w:t>
      </w:r>
      <w:r w:rsidRPr="00505B11">
        <w:t>, estimated need by September 2029</w:t>
      </w:r>
    </w:p>
    <w:tbl>
      <w:tblPr>
        <w:tblStyle w:val="GridTable5Dark-Accent4"/>
        <w:tblW w:w="5000" w:type="pct"/>
        <w:tblLook w:val="04A0" w:firstRow="1" w:lastRow="0" w:firstColumn="1" w:lastColumn="0" w:noHBand="0" w:noVBand="1"/>
      </w:tblPr>
      <w:tblGrid>
        <w:gridCol w:w="3691"/>
        <w:gridCol w:w="2605"/>
        <w:gridCol w:w="2601"/>
      </w:tblGrid>
      <w:tr w:rsidR="00AA2D33" w:rsidRPr="00356A7A" w14:paraId="372A5C3E" w14:textId="77777777" w:rsidTr="00CD2548">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2074" w:type="pct"/>
            <w:shd w:val="clear" w:color="auto" w:fill="FBCAD0"/>
            <w:noWrap/>
            <w:hideMark/>
          </w:tcPr>
          <w:p w14:paraId="340EA4C8" w14:textId="77777777" w:rsidR="00AA2D33" w:rsidRPr="00356A7A" w:rsidRDefault="00AA2D33" w:rsidP="009F5835">
            <w:pPr>
              <w:rPr>
                <w:rFonts w:eastAsia="Times New Roman" w:cs="Segoe UI"/>
                <w:color w:val="000000"/>
              </w:rPr>
            </w:pPr>
            <w:r>
              <w:rPr>
                <w:rFonts w:eastAsia="Times New Roman" w:cs="Segoe UI"/>
                <w:color w:val="000000"/>
              </w:rPr>
              <w:t xml:space="preserve">Placement </w:t>
            </w:r>
            <w:r w:rsidRPr="00356A7A">
              <w:rPr>
                <w:rFonts w:eastAsia="Times New Roman" w:cs="Segoe UI"/>
                <w:color w:val="000000"/>
              </w:rPr>
              <w:t>District</w:t>
            </w:r>
          </w:p>
        </w:tc>
        <w:tc>
          <w:tcPr>
            <w:tcW w:w="1464" w:type="pct"/>
            <w:shd w:val="clear" w:color="auto" w:fill="FBCAD0"/>
            <w:noWrap/>
            <w:hideMark/>
          </w:tcPr>
          <w:p w14:paraId="30D45C75" w14:textId="77777777" w:rsidR="00AA2D33" w:rsidRPr="00356A7A" w:rsidRDefault="00AA2D33" w:rsidP="009F583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2024</w:t>
            </w:r>
          </w:p>
        </w:tc>
        <w:tc>
          <w:tcPr>
            <w:tcW w:w="1462" w:type="pct"/>
            <w:shd w:val="clear" w:color="auto" w:fill="FBCAD0"/>
          </w:tcPr>
          <w:p w14:paraId="5DEBB923" w14:textId="77777777" w:rsidR="00AA2D33" w:rsidRPr="00356A7A" w:rsidRDefault="00AA2D33" w:rsidP="009F583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2029</w:t>
            </w:r>
          </w:p>
        </w:tc>
      </w:tr>
      <w:tr w:rsidR="00490714" w:rsidRPr="00356A7A" w14:paraId="6F9A6560"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21928CE4"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Basildon</w:t>
            </w:r>
          </w:p>
        </w:tc>
        <w:tc>
          <w:tcPr>
            <w:tcW w:w="1464" w:type="pct"/>
            <w:noWrap/>
            <w:hideMark/>
          </w:tcPr>
          <w:p w14:paraId="0E33D37C"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4</w:t>
            </w:r>
          </w:p>
        </w:tc>
        <w:tc>
          <w:tcPr>
            <w:tcW w:w="1462" w:type="pct"/>
            <w:vAlign w:val="bottom"/>
          </w:tcPr>
          <w:p w14:paraId="7544E88D" w14:textId="5611C7C6"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10 </w:t>
            </w:r>
          </w:p>
        </w:tc>
      </w:tr>
      <w:tr w:rsidR="00490714" w:rsidRPr="00356A7A" w14:paraId="059487DC"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11301355"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Braintree</w:t>
            </w:r>
          </w:p>
        </w:tc>
        <w:tc>
          <w:tcPr>
            <w:tcW w:w="1464" w:type="pct"/>
            <w:noWrap/>
            <w:hideMark/>
          </w:tcPr>
          <w:p w14:paraId="7C62564D"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1462" w:type="pct"/>
            <w:vAlign w:val="bottom"/>
          </w:tcPr>
          <w:p w14:paraId="6395D18A" w14:textId="78996BF3"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8 </w:t>
            </w:r>
          </w:p>
        </w:tc>
      </w:tr>
      <w:tr w:rsidR="00490714" w:rsidRPr="00356A7A" w14:paraId="638BFDF8"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2E2CA58A"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Brentwood</w:t>
            </w:r>
          </w:p>
        </w:tc>
        <w:tc>
          <w:tcPr>
            <w:tcW w:w="1464" w:type="pct"/>
            <w:noWrap/>
            <w:hideMark/>
          </w:tcPr>
          <w:p w14:paraId="01D775D4"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w:t>
            </w:r>
          </w:p>
        </w:tc>
        <w:tc>
          <w:tcPr>
            <w:tcW w:w="1462" w:type="pct"/>
            <w:vAlign w:val="bottom"/>
          </w:tcPr>
          <w:p w14:paraId="41CFFF90" w14:textId="175D6950"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3 </w:t>
            </w:r>
          </w:p>
        </w:tc>
      </w:tr>
      <w:tr w:rsidR="00490714" w:rsidRPr="00356A7A" w14:paraId="74A1D052"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0C9B0EF4"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Castle Point</w:t>
            </w:r>
          </w:p>
        </w:tc>
        <w:tc>
          <w:tcPr>
            <w:tcW w:w="1464" w:type="pct"/>
            <w:noWrap/>
            <w:hideMark/>
          </w:tcPr>
          <w:p w14:paraId="339963C8"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6</w:t>
            </w:r>
          </w:p>
        </w:tc>
        <w:tc>
          <w:tcPr>
            <w:tcW w:w="1462" w:type="pct"/>
            <w:vAlign w:val="bottom"/>
          </w:tcPr>
          <w:p w14:paraId="1E95D1E4" w14:textId="444972F8"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15 </w:t>
            </w:r>
          </w:p>
        </w:tc>
      </w:tr>
      <w:tr w:rsidR="00490714" w:rsidRPr="00356A7A" w14:paraId="7C5952EF"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7EC1D857"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Chelmsford</w:t>
            </w:r>
          </w:p>
        </w:tc>
        <w:tc>
          <w:tcPr>
            <w:tcW w:w="1464" w:type="pct"/>
            <w:noWrap/>
            <w:hideMark/>
          </w:tcPr>
          <w:p w14:paraId="6D9579DD"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5</w:t>
            </w:r>
          </w:p>
        </w:tc>
        <w:tc>
          <w:tcPr>
            <w:tcW w:w="1462" w:type="pct"/>
            <w:vAlign w:val="bottom"/>
          </w:tcPr>
          <w:p w14:paraId="1A7101A8" w14:textId="4ABC9CDD"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13 </w:t>
            </w:r>
          </w:p>
        </w:tc>
      </w:tr>
      <w:tr w:rsidR="00490714" w:rsidRPr="00356A7A" w14:paraId="15DF6F84"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09CF90EA"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Colchester</w:t>
            </w:r>
          </w:p>
        </w:tc>
        <w:tc>
          <w:tcPr>
            <w:tcW w:w="1464" w:type="pct"/>
            <w:noWrap/>
            <w:hideMark/>
          </w:tcPr>
          <w:p w14:paraId="7AF71EAC"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6</w:t>
            </w:r>
          </w:p>
        </w:tc>
        <w:tc>
          <w:tcPr>
            <w:tcW w:w="1462" w:type="pct"/>
            <w:vAlign w:val="bottom"/>
          </w:tcPr>
          <w:p w14:paraId="75609921" w14:textId="1D2244F5"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15 </w:t>
            </w:r>
          </w:p>
        </w:tc>
      </w:tr>
      <w:tr w:rsidR="00490714" w:rsidRPr="00356A7A" w14:paraId="5698DC4D"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37C5DD6A"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Epping Forest</w:t>
            </w:r>
          </w:p>
        </w:tc>
        <w:tc>
          <w:tcPr>
            <w:tcW w:w="1464" w:type="pct"/>
            <w:noWrap/>
            <w:hideMark/>
          </w:tcPr>
          <w:p w14:paraId="3CCC09C5"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w:t>
            </w:r>
          </w:p>
        </w:tc>
        <w:tc>
          <w:tcPr>
            <w:tcW w:w="1462" w:type="pct"/>
            <w:vAlign w:val="bottom"/>
          </w:tcPr>
          <w:p w14:paraId="7A9F915F" w14:textId="3BBBD168"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3 </w:t>
            </w:r>
          </w:p>
        </w:tc>
      </w:tr>
      <w:tr w:rsidR="00490714" w:rsidRPr="00356A7A" w14:paraId="711D270C"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41485A4D"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Harlow</w:t>
            </w:r>
          </w:p>
        </w:tc>
        <w:tc>
          <w:tcPr>
            <w:tcW w:w="1464" w:type="pct"/>
            <w:noWrap/>
            <w:hideMark/>
          </w:tcPr>
          <w:p w14:paraId="0FBD1E22"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1462" w:type="pct"/>
            <w:vAlign w:val="bottom"/>
          </w:tcPr>
          <w:p w14:paraId="6539AFE1" w14:textId="2955ACDA"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8 </w:t>
            </w:r>
          </w:p>
        </w:tc>
      </w:tr>
      <w:tr w:rsidR="00490714" w:rsidRPr="00356A7A" w14:paraId="3858E498"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066FEF2C"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Maldon</w:t>
            </w:r>
          </w:p>
        </w:tc>
        <w:tc>
          <w:tcPr>
            <w:tcW w:w="1464" w:type="pct"/>
            <w:noWrap/>
            <w:hideMark/>
          </w:tcPr>
          <w:p w14:paraId="0F372F8C"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1462" w:type="pct"/>
            <w:vAlign w:val="bottom"/>
          </w:tcPr>
          <w:p w14:paraId="5327C90D" w14:textId="4336D7B8"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5 </w:t>
            </w:r>
          </w:p>
        </w:tc>
      </w:tr>
      <w:tr w:rsidR="00490714" w:rsidRPr="00356A7A" w14:paraId="6ABE04FC"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45467223"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Rochford</w:t>
            </w:r>
          </w:p>
        </w:tc>
        <w:tc>
          <w:tcPr>
            <w:tcW w:w="1464" w:type="pct"/>
            <w:noWrap/>
            <w:hideMark/>
          </w:tcPr>
          <w:p w14:paraId="3A95772A"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2</w:t>
            </w:r>
          </w:p>
        </w:tc>
        <w:tc>
          <w:tcPr>
            <w:tcW w:w="1462" w:type="pct"/>
            <w:vAlign w:val="bottom"/>
          </w:tcPr>
          <w:p w14:paraId="130966EB" w14:textId="2532100A"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5 </w:t>
            </w:r>
          </w:p>
        </w:tc>
      </w:tr>
      <w:tr w:rsidR="00490714" w:rsidRPr="00356A7A" w14:paraId="45F410A3"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16D2198E"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Tendring</w:t>
            </w:r>
          </w:p>
        </w:tc>
        <w:tc>
          <w:tcPr>
            <w:tcW w:w="1464" w:type="pct"/>
            <w:noWrap/>
            <w:hideMark/>
          </w:tcPr>
          <w:p w14:paraId="152B268B"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11</w:t>
            </w:r>
          </w:p>
        </w:tc>
        <w:tc>
          <w:tcPr>
            <w:tcW w:w="1462" w:type="pct"/>
            <w:vAlign w:val="bottom"/>
          </w:tcPr>
          <w:p w14:paraId="337260B0" w14:textId="29B2A3C1"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28 </w:t>
            </w:r>
          </w:p>
        </w:tc>
      </w:tr>
      <w:tr w:rsidR="00490714" w:rsidRPr="00356A7A" w14:paraId="0EB5C826"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3F2F08BE" w14:textId="77777777" w:rsidR="00490714" w:rsidRPr="00154DEF" w:rsidRDefault="00490714" w:rsidP="00490714">
            <w:pPr>
              <w:rPr>
                <w:rFonts w:eastAsia="Times New Roman" w:cs="Segoe UI"/>
                <w:b w:val="0"/>
                <w:color w:val="000000"/>
              </w:rPr>
            </w:pPr>
            <w:r w:rsidRPr="00154DEF">
              <w:rPr>
                <w:rFonts w:eastAsia="Times New Roman" w:cs="Segoe UI"/>
                <w:b w:val="0"/>
                <w:color w:val="000000"/>
              </w:rPr>
              <w:t>Uttlesford</w:t>
            </w:r>
          </w:p>
        </w:tc>
        <w:tc>
          <w:tcPr>
            <w:tcW w:w="1464" w:type="pct"/>
            <w:noWrap/>
            <w:hideMark/>
          </w:tcPr>
          <w:p w14:paraId="0A6F3E76" w14:textId="77777777" w:rsidR="00490714" w:rsidRPr="00356A7A"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56A7A">
              <w:rPr>
                <w:rFonts w:eastAsia="Times New Roman" w:cs="Segoe UI"/>
                <w:color w:val="000000"/>
              </w:rPr>
              <w:t>3</w:t>
            </w:r>
          </w:p>
        </w:tc>
        <w:tc>
          <w:tcPr>
            <w:tcW w:w="1462" w:type="pct"/>
            <w:vAlign w:val="bottom"/>
          </w:tcPr>
          <w:p w14:paraId="68BBFBBF" w14:textId="64C2A186"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90714">
              <w:rPr>
                <w:rFonts w:cs="Segoe UI"/>
                <w:color w:val="000000"/>
              </w:rPr>
              <w:t xml:space="preserve">                          8 </w:t>
            </w:r>
          </w:p>
        </w:tc>
      </w:tr>
      <w:tr w:rsidR="00490714" w:rsidRPr="00356A7A" w14:paraId="553B3F1C" w14:textId="77777777" w:rsidTr="00DF6C98">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6ECC13A6" w14:textId="77777777" w:rsidR="00490714" w:rsidRPr="00463352" w:rsidRDefault="00490714" w:rsidP="00490714">
            <w:pPr>
              <w:rPr>
                <w:rFonts w:eastAsia="Times New Roman" w:cs="Segoe UI"/>
                <w:b w:val="0"/>
                <w:i/>
                <w:color w:val="000000"/>
              </w:rPr>
            </w:pPr>
            <w:r w:rsidRPr="00463352">
              <w:rPr>
                <w:rFonts w:eastAsia="Times New Roman" w:cs="Segoe UI"/>
                <w:b w:val="0"/>
                <w:i/>
                <w:color w:val="000000"/>
              </w:rPr>
              <w:t>Out of County</w:t>
            </w:r>
          </w:p>
        </w:tc>
        <w:tc>
          <w:tcPr>
            <w:tcW w:w="1464" w:type="pct"/>
            <w:noWrap/>
            <w:hideMark/>
          </w:tcPr>
          <w:p w14:paraId="261AA9D6" w14:textId="77777777" w:rsidR="00490714" w:rsidRPr="00463352"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463352">
              <w:rPr>
                <w:rFonts w:eastAsia="Times New Roman" w:cs="Segoe UI"/>
                <w:i/>
                <w:color w:val="000000"/>
              </w:rPr>
              <w:t>88</w:t>
            </w:r>
          </w:p>
        </w:tc>
        <w:tc>
          <w:tcPr>
            <w:tcW w:w="1462" w:type="pct"/>
            <w:vAlign w:val="bottom"/>
          </w:tcPr>
          <w:p w14:paraId="67F24B2F" w14:textId="4920BC12" w:rsidR="00490714" w:rsidRPr="00490714" w:rsidRDefault="00490714" w:rsidP="0049071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sidRPr="00490714">
              <w:rPr>
                <w:rFonts w:cs="Segoe UI"/>
                <w:color w:val="000000"/>
              </w:rPr>
              <w:t xml:space="preserve">                       82 </w:t>
            </w:r>
          </w:p>
        </w:tc>
      </w:tr>
      <w:tr w:rsidR="00AA2D33" w:rsidRPr="00356A7A" w14:paraId="496129AF" w14:textId="77777777" w:rsidTr="00485DCB">
        <w:trPr>
          <w:trHeight w:val="290"/>
        </w:trPr>
        <w:tc>
          <w:tcPr>
            <w:cnfStyle w:val="001000000000" w:firstRow="0" w:lastRow="0" w:firstColumn="1" w:lastColumn="0" w:oddVBand="0" w:evenVBand="0" w:oddHBand="0" w:evenHBand="0" w:firstRowFirstColumn="0" w:firstRowLastColumn="0" w:lastRowFirstColumn="0" w:lastRowLastColumn="0"/>
            <w:tcW w:w="2074" w:type="pct"/>
            <w:noWrap/>
            <w:hideMark/>
          </w:tcPr>
          <w:p w14:paraId="5CF10ABC" w14:textId="77777777" w:rsidR="00AA2D33" w:rsidRPr="00356A7A" w:rsidRDefault="00AA2D33" w:rsidP="009F5835">
            <w:pPr>
              <w:rPr>
                <w:rFonts w:eastAsia="Times New Roman" w:cs="Segoe UI"/>
                <w:color w:val="000000"/>
              </w:rPr>
            </w:pPr>
            <w:r w:rsidRPr="00356A7A">
              <w:rPr>
                <w:rFonts w:eastAsia="Times New Roman" w:cs="Segoe UI"/>
                <w:color w:val="000000"/>
              </w:rPr>
              <w:t>Total</w:t>
            </w:r>
          </w:p>
        </w:tc>
        <w:tc>
          <w:tcPr>
            <w:tcW w:w="1464" w:type="pct"/>
            <w:noWrap/>
            <w:hideMark/>
          </w:tcPr>
          <w:p w14:paraId="2635A7EA" w14:textId="77777777" w:rsidR="00AA2D33" w:rsidRPr="00356A7A" w:rsidRDefault="00AA2D33" w:rsidP="009F583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56A7A">
              <w:rPr>
                <w:rFonts w:eastAsia="Times New Roman" w:cs="Segoe UI"/>
                <w:b/>
                <w:color w:val="000000"/>
              </w:rPr>
              <w:t>135</w:t>
            </w:r>
          </w:p>
        </w:tc>
        <w:tc>
          <w:tcPr>
            <w:tcW w:w="1462" w:type="pct"/>
          </w:tcPr>
          <w:p w14:paraId="737778C6" w14:textId="411C0A60" w:rsidR="00AA2D33" w:rsidRPr="00490714" w:rsidRDefault="00490714" w:rsidP="009F583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90714">
              <w:rPr>
                <w:rFonts w:eastAsia="Times New Roman" w:cs="Segoe UI"/>
                <w:b/>
                <w:color w:val="000000"/>
              </w:rPr>
              <w:t>200</w:t>
            </w:r>
          </w:p>
        </w:tc>
      </w:tr>
    </w:tbl>
    <w:p w14:paraId="44D60480" w14:textId="661F7501" w:rsidR="00EB4927" w:rsidRPr="00EB4927" w:rsidRDefault="00AA2D33" w:rsidP="00EB4927">
      <w:pPr>
        <w:spacing w:line="240" w:lineRule="auto"/>
        <w:rPr>
          <w:rFonts w:ascii="Segoe UI" w:hAnsi="Segoe UI" w:cs="Segoe UI"/>
          <w:sz w:val="18"/>
          <w:szCs w:val="18"/>
        </w:rPr>
        <w:sectPr w:rsidR="00EB4927" w:rsidRPr="00EB4927" w:rsidSect="00762429">
          <w:headerReference w:type="even" r:id="rId34"/>
          <w:headerReference w:type="default" r:id="rId35"/>
          <w:footerReference w:type="even" r:id="rId36"/>
          <w:footerReference w:type="default" r:id="rId37"/>
          <w:headerReference w:type="first" r:id="rId38"/>
          <w:footerReference w:type="first" r:id="rId39"/>
          <w:pgSz w:w="11906" w:h="16838" w:code="9"/>
          <w:pgMar w:top="1440" w:right="1440" w:bottom="1440" w:left="1559" w:header="709" w:footer="709" w:gutter="0"/>
          <w:cols w:space="708"/>
          <w:titlePg/>
          <w:docGrid w:linePitch="360"/>
        </w:sectPr>
      </w:pPr>
      <w:r w:rsidRPr="00356A7A">
        <w:rPr>
          <w:rFonts w:ascii="Segoe UI" w:hAnsi="Segoe UI" w:cs="Segoe UI"/>
          <w:sz w:val="18"/>
          <w:szCs w:val="18"/>
        </w:rPr>
        <w:t xml:space="preserve">Source: </w:t>
      </w:r>
      <w:r w:rsidR="000717DD">
        <w:rPr>
          <w:rFonts w:ascii="Segoe UI" w:hAnsi="Segoe UI" w:cs="Segoe UI"/>
          <w:sz w:val="18"/>
          <w:szCs w:val="18"/>
        </w:rPr>
        <w:t>Essex County Council</w:t>
      </w:r>
      <w:r w:rsidRPr="00356A7A">
        <w:rPr>
          <w:rFonts w:ascii="Segoe UI" w:hAnsi="Segoe UI" w:cs="Segoe UI"/>
          <w:sz w:val="18"/>
          <w:szCs w:val="18"/>
        </w:rPr>
        <w:t xml:space="preserve"> (2025)</w:t>
      </w:r>
      <w:r>
        <w:rPr>
          <w:rFonts w:ascii="Segoe UI" w:hAnsi="Segoe UI" w:cs="Segoe UI"/>
          <w:sz w:val="18"/>
          <w:szCs w:val="18"/>
        </w:rPr>
        <w:t>/Housing LIN</w:t>
      </w:r>
    </w:p>
    <w:p w14:paraId="56969864" w14:textId="5A56465E" w:rsidR="00645552" w:rsidRPr="00154DEF" w:rsidRDefault="00A934A1" w:rsidP="00165C22">
      <w:pPr>
        <w:pStyle w:val="Heading1202"/>
        <w:rPr>
          <w:rFonts w:eastAsia="Calibri"/>
          <w:sz w:val="22"/>
          <w:szCs w:val="20"/>
        </w:rPr>
      </w:pPr>
      <w:bookmarkStart w:id="161" w:name="_Toc204005974"/>
      <w:r>
        <w:lastRenderedPageBreak/>
        <w:t>P</w:t>
      </w:r>
      <w:r w:rsidR="00645552" w:rsidRPr="00645552">
        <w:t>eople with mental health needs</w:t>
      </w:r>
      <w:bookmarkEnd w:id="161"/>
    </w:p>
    <w:p w14:paraId="1B923D8F" w14:textId="77777777" w:rsidR="00762429" w:rsidRPr="00B961F3" w:rsidRDefault="00762429" w:rsidP="00762429">
      <w:pPr>
        <w:keepNext/>
        <w:keepLines/>
        <w:spacing w:before="40"/>
        <w:outlineLvl w:val="1"/>
        <w:rPr>
          <w:rFonts w:ascii="Segoe UI" w:eastAsiaTheme="majorEastAsia" w:hAnsi="Segoe UI" w:cstheme="majorBidi"/>
          <w:color w:val="0F4761" w:themeColor="accent1" w:themeShade="BF"/>
          <w:sz w:val="26"/>
          <w:szCs w:val="26"/>
        </w:rPr>
      </w:pPr>
      <w:bookmarkStart w:id="162" w:name="_Toc193291091"/>
      <w:bookmarkStart w:id="163" w:name="_Toc204005975"/>
      <w:r>
        <w:rPr>
          <w:rFonts w:ascii="Segoe UI" w:eastAsiaTheme="majorEastAsia" w:hAnsi="Segoe UI" w:cstheme="majorBidi"/>
          <w:color w:val="0F4761" w:themeColor="accent1" w:themeShade="BF"/>
          <w:sz w:val="26"/>
          <w:szCs w:val="26"/>
        </w:rPr>
        <w:t>Introduction</w:t>
      </w:r>
      <w:bookmarkEnd w:id="162"/>
      <w:bookmarkEnd w:id="163"/>
    </w:p>
    <w:p w14:paraId="54506360" w14:textId="0227F63B" w:rsidR="00762429" w:rsidRPr="00060C44" w:rsidRDefault="00762429" w:rsidP="00762429">
      <w:pPr>
        <w:pStyle w:val="Numberedpara1202"/>
      </w:pPr>
      <w:r>
        <w:t xml:space="preserve">The intention of this assessment is to identify the need for specialist/supported and move on accommodation for people with mental health care and support needs who are eligible for mental health community-based accommodation from </w:t>
      </w:r>
      <w:r w:rsidR="004301FE">
        <w:t>Essex County Council</w:t>
      </w:r>
      <w:r>
        <w:t xml:space="preserve"> and Essex Partnership University NHS Foundation Trust (EPUT). </w:t>
      </w:r>
    </w:p>
    <w:p w14:paraId="2B013E35" w14:textId="77777777" w:rsidR="00762429" w:rsidRPr="00060C44" w:rsidRDefault="00762429" w:rsidP="00762429">
      <w:pPr>
        <w:pStyle w:val="Numberedpara1202"/>
        <w:rPr>
          <w:bCs/>
        </w:rPr>
      </w:pPr>
      <w:r w:rsidRPr="00060C44">
        <w:t xml:space="preserve">The assessment of need for </w:t>
      </w:r>
      <w:r>
        <w:t>specialist/</w:t>
      </w:r>
      <w:r w:rsidRPr="00060C44">
        <w:t xml:space="preserve">supported accommodation </w:t>
      </w:r>
      <w:r>
        <w:t xml:space="preserve">and move on accommodation </w:t>
      </w:r>
      <w:r w:rsidRPr="00060C44">
        <w:t>for people with mental health needs draws on a range of evidence, including:</w:t>
      </w:r>
    </w:p>
    <w:p w14:paraId="69BC330B" w14:textId="77777777" w:rsidR="00762429" w:rsidRPr="00060C44" w:rsidRDefault="00762429" w:rsidP="00A14C3F">
      <w:pPr>
        <w:pStyle w:val="Bulletpt"/>
        <w:numPr>
          <w:ilvl w:val="0"/>
          <w:numId w:val="3"/>
        </w:numPr>
        <w:ind w:left="1080"/>
        <w:jc w:val="left"/>
      </w:pPr>
      <w:r w:rsidRPr="00060C44">
        <w:t>Demographic context: current population and projected population of people with mental health needs</w:t>
      </w:r>
    </w:p>
    <w:p w14:paraId="73FF2B3F" w14:textId="77777777" w:rsidR="00762429" w:rsidRPr="00060C44" w:rsidRDefault="00762429" w:rsidP="00A14C3F">
      <w:pPr>
        <w:pStyle w:val="Bulletpt"/>
        <w:numPr>
          <w:ilvl w:val="0"/>
          <w:numId w:val="3"/>
        </w:numPr>
        <w:ind w:left="1080"/>
        <w:jc w:val="left"/>
      </w:pPr>
      <w:r w:rsidRPr="00060C44">
        <w:t xml:space="preserve">Current provision of </w:t>
      </w:r>
      <w:r>
        <w:t>specialist/</w:t>
      </w:r>
      <w:r w:rsidRPr="00060C44">
        <w:t>supported accommodation</w:t>
      </w:r>
    </w:p>
    <w:p w14:paraId="1F2B1290" w14:textId="77777777" w:rsidR="00762429" w:rsidRPr="00060C44" w:rsidRDefault="00762429" w:rsidP="00A14C3F">
      <w:pPr>
        <w:pStyle w:val="Bulletpt"/>
        <w:numPr>
          <w:ilvl w:val="0"/>
          <w:numId w:val="3"/>
        </w:numPr>
        <w:ind w:left="1080"/>
        <w:jc w:val="left"/>
      </w:pPr>
      <w:r w:rsidRPr="00060C44">
        <w:t>Local policy context</w:t>
      </w:r>
    </w:p>
    <w:p w14:paraId="5273EFC2" w14:textId="77777777" w:rsidR="00762429" w:rsidRPr="00060C44" w:rsidRDefault="00762429" w:rsidP="00A14C3F">
      <w:pPr>
        <w:pStyle w:val="Bulletpt"/>
        <w:numPr>
          <w:ilvl w:val="0"/>
          <w:numId w:val="3"/>
        </w:numPr>
        <w:ind w:left="1080"/>
        <w:jc w:val="left"/>
      </w:pPr>
      <w:r w:rsidRPr="00060C44">
        <w:t>Local commissioner perspectives and intelligence</w:t>
      </w:r>
    </w:p>
    <w:p w14:paraId="44C1D053" w14:textId="77777777" w:rsidR="00762429" w:rsidRDefault="00762429" w:rsidP="00A14C3F">
      <w:pPr>
        <w:pStyle w:val="Bulletpt"/>
        <w:numPr>
          <w:ilvl w:val="0"/>
          <w:numId w:val="3"/>
        </w:numPr>
        <w:ind w:left="1080"/>
        <w:jc w:val="left"/>
      </w:pPr>
      <w:r w:rsidRPr="00060C44">
        <w:t>Evidence from people with mental health needs</w:t>
      </w:r>
    </w:p>
    <w:p w14:paraId="5A61DABD" w14:textId="77777777" w:rsidR="00762429" w:rsidRPr="00B961F3" w:rsidRDefault="00762429" w:rsidP="00762429">
      <w:pPr>
        <w:pStyle w:val="Bulletpt"/>
        <w:ind w:firstLine="0"/>
        <w:jc w:val="left"/>
      </w:pPr>
    </w:p>
    <w:p w14:paraId="771175A6" w14:textId="77777777" w:rsidR="00762429" w:rsidRPr="00B961F3" w:rsidRDefault="00762429" w:rsidP="00762429">
      <w:pPr>
        <w:keepNext/>
        <w:keepLines/>
        <w:spacing w:before="40"/>
        <w:outlineLvl w:val="1"/>
        <w:rPr>
          <w:rFonts w:ascii="Segoe UI" w:eastAsiaTheme="majorEastAsia" w:hAnsi="Segoe UI" w:cstheme="majorBidi"/>
          <w:color w:val="0F4761" w:themeColor="accent1" w:themeShade="BF"/>
          <w:sz w:val="26"/>
          <w:szCs w:val="26"/>
        </w:rPr>
      </w:pPr>
      <w:bookmarkStart w:id="164" w:name="_Toc193291092"/>
      <w:bookmarkStart w:id="165" w:name="_Toc204005976"/>
      <w:r w:rsidRPr="00B961F3">
        <w:rPr>
          <w:rFonts w:ascii="Segoe UI" w:eastAsiaTheme="majorEastAsia" w:hAnsi="Segoe UI" w:cstheme="majorBidi"/>
          <w:color w:val="0F4761" w:themeColor="accent1" w:themeShade="BF"/>
          <w:sz w:val="26"/>
          <w:szCs w:val="26"/>
        </w:rPr>
        <w:t xml:space="preserve">Baseline population and </w:t>
      </w:r>
      <w:r>
        <w:rPr>
          <w:rFonts w:ascii="Segoe UI" w:eastAsiaTheme="majorEastAsia" w:hAnsi="Segoe UI" w:cstheme="majorBidi"/>
          <w:color w:val="0F4761" w:themeColor="accent1" w:themeShade="BF"/>
          <w:sz w:val="26"/>
          <w:szCs w:val="26"/>
        </w:rPr>
        <w:t xml:space="preserve">population </w:t>
      </w:r>
      <w:r w:rsidRPr="00B961F3">
        <w:rPr>
          <w:rFonts w:ascii="Segoe UI" w:eastAsiaTheme="majorEastAsia" w:hAnsi="Segoe UI" w:cstheme="majorBidi"/>
          <w:color w:val="0F4761" w:themeColor="accent1" w:themeShade="BF"/>
          <w:sz w:val="26"/>
          <w:szCs w:val="26"/>
        </w:rPr>
        <w:t>projections</w:t>
      </w:r>
      <w:bookmarkEnd w:id="164"/>
      <w:bookmarkEnd w:id="165"/>
    </w:p>
    <w:p w14:paraId="73DB5E35" w14:textId="1C57B3E3" w:rsidR="00762429" w:rsidRDefault="00762429" w:rsidP="00762429">
      <w:pPr>
        <w:pStyle w:val="Numberedpara1202"/>
      </w:pPr>
      <w:r>
        <w:t xml:space="preserve">The data from MOSAIC has been used to calculate the population of people aged 18+ </w:t>
      </w:r>
      <w:r w:rsidR="002820A2">
        <w:t xml:space="preserve">who draw on </w:t>
      </w:r>
      <w:r w:rsidR="001956EE">
        <w:t xml:space="preserve">adult social care </w:t>
      </w:r>
      <w:r>
        <w:t xml:space="preserve">support provided by </w:t>
      </w:r>
      <w:r w:rsidR="000717DD">
        <w:t>Essex County Council</w:t>
      </w:r>
      <w:r>
        <w:t>. This calculation is based on data that includes individuals living in different types of accommodation, including specialist/supported accommodation, residential care, and those receiving care in their own homes.</w:t>
      </w:r>
    </w:p>
    <w:p w14:paraId="41BA0FAA" w14:textId="36F1B50F" w:rsidR="00762429" w:rsidRDefault="00762429" w:rsidP="00762429">
      <w:pPr>
        <w:pStyle w:val="Numberedpara1202"/>
      </w:pPr>
      <w:r>
        <w:t xml:space="preserve">The sum of the population of people with mental health care and support needs aged 18+ </w:t>
      </w:r>
      <w:r w:rsidR="002820A2">
        <w:t xml:space="preserve">who draw on </w:t>
      </w:r>
      <w:r w:rsidR="001956EE">
        <w:t xml:space="preserve">adult social care support </w:t>
      </w:r>
      <w:r>
        <w:t xml:space="preserve">provided by </w:t>
      </w:r>
      <w:r w:rsidR="000717DD">
        <w:t>Essex County Council</w:t>
      </w:r>
      <w:r>
        <w:t xml:space="preserve"> across all 12 districts has been taken as the Essex total. </w:t>
      </w:r>
    </w:p>
    <w:p w14:paraId="19F7C2B4" w14:textId="01971901" w:rsidR="00762429" w:rsidRDefault="00762429" w:rsidP="00762429">
      <w:pPr>
        <w:pStyle w:val="Numberedpara1202"/>
      </w:pPr>
      <w:r>
        <w:t xml:space="preserve">There </w:t>
      </w:r>
      <w:proofErr w:type="gramStart"/>
      <w:r>
        <w:t>are</w:t>
      </w:r>
      <w:proofErr w:type="gramEnd"/>
      <w:r>
        <w:t xml:space="preserve"> currently c.690 people with mental health care and support needs across Essex receiving a mental health care/support package from </w:t>
      </w:r>
      <w:r w:rsidR="000717DD">
        <w:t>Essex County Council</w:t>
      </w:r>
      <w:r>
        <w:t xml:space="preserve"> (from latest MOSAIC snapshot in September 2024).</w:t>
      </w:r>
    </w:p>
    <w:p w14:paraId="50F533FA" w14:textId="77777777" w:rsidR="00762429" w:rsidRDefault="00762429" w:rsidP="00762429">
      <w:pPr>
        <w:pStyle w:val="Numberedpara1202"/>
        <w:numPr>
          <w:ilvl w:val="0"/>
          <w:numId w:val="0"/>
        </w:numPr>
      </w:pPr>
    </w:p>
    <w:p w14:paraId="69D7EDB0" w14:textId="093A3722" w:rsidR="00762429" w:rsidRDefault="00762429" w:rsidP="00762429">
      <w:pPr>
        <w:pStyle w:val="Caption"/>
        <w:ind w:left="720"/>
      </w:pPr>
      <w:r>
        <w:lastRenderedPageBreak/>
        <w:t xml:space="preserve">Figure </w:t>
      </w:r>
      <w:r w:rsidRPr="79DD55F9">
        <w:fldChar w:fldCharType="begin"/>
      </w:r>
      <w:r>
        <w:instrText xml:space="preserve"> SEQ Figure \* ARABIC </w:instrText>
      </w:r>
      <w:r w:rsidRPr="79DD55F9">
        <w:fldChar w:fldCharType="separate"/>
      </w:r>
      <w:r w:rsidR="00971C60">
        <w:rPr>
          <w:noProof/>
        </w:rPr>
        <w:t>9</w:t>
      </w:r>
      <w:r w:rsidRPr="79DD55F9">
        <w:rPr>
          <w:noProof/>
        </w:rPr>
        <w:fldChar w:fldCharType="end"/>
      </w:r>
      <w:r>
        <w:t xml:space="preserve">. Population of people with mental health care and support needs eligible for Adult Social Care, provided by </w:t>
      </w:r>
      <w:r w:rsidR="000717DD">
        <w:t>Essex County Council</w:t>
      </w:r>
      <w:r>
        <w:t xml:space="preserve"> by district in 2024</w:t>
      </w:r>
    </w:p>
    <w:p w14:paraId="1BC65A0C" w14:textId="77777777" w:rsidR="00762429" w:rsidRDefault="00762429" w:rsidP="00762429">
      <w:pPr>
        <w:pStyle w:val="Numberedpara1202"/>
        <w:numPr>
          <w:ilvl w:val="0"/>
          <w:numId w:val="0"/>
        </w:numPr>
        <w:ind w:left="720"/>
      </w:pPr>
      <w:r>
        <w:rPr>
          <w:noProof/>
          <w14:ligatures w14:val="standardContextual"/>
        </w:rPr>
        <w:drawing>
          <wp:inline distT="0" distB="0" distL="0" distR="0" wp14:anchorId="2EF4772C" wp14:editId="039C0A4E">
            <wp:extent cx="5219700" cy="2720340"/>
            <wp:effectExtent l="0" t="0" r="0" b="3810"/>
            <wp:docPr id="812317965" name="Chart 1">
              <a:extLst xmlns:a="http://schemas.openxmlformats.org/drawingml/2006/main">
                <a:ext uri="{FF2B5EF4-FFF2-40B4-BE49-F238E27FC236}">
                  <a16:creationId xmlns:a16="http://schemas.microsoft.com/office/drawing/2014/main" id="{871C144F-39AB-A5A5-58A2-AE44E52C7CD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2379416C" w14:textId="6CA19D31" w:rsidR="00762429" w:rsidRDefault="00762429" w:rsidP="00762429">
      <w:pPr>
        <w:pStyle w:val="Numberedpara1202"/>
        <w:numPr>
          <w:ilvl w:val="0"/>
          <w:numId w:val="0"/>
        </w:numPr>
        <w:spacing w:before="0"/>
        <w:ind w:left="720"/>
        <w:rPr>
          <w:sz w:val="18"/>
          <w:szCs w:val="18"/>
        </w:rPr>
      </w:pPr>
      <w:r w:rsidRPr="001D01BA">
        <w:rPr>
          <w:sz w:val="18"/>
          <w:szCs w:val="18"/>
        </w:rPr>
        <w:t xml:space="preserve">Source: </w:t>
      </w:r>
      <w:r w:rsidR="000717DD">
        <w:rPr>
          <w:sz w:val="18"/>
          <w:szCs w:val="18"/>
        </w:rPr>
        <w:t>Essex County Council</w:t>
      </w:r>
      <w:r w:rsidRPr="001D01BA">
        <w:rPr>
          <w:sz w:val="18"/>
          <w:szCs w:val="18"/>
        </w:rPr>
        <w:t xml:space="preserve"> </w:t>
      </w:r>
      <w:r>
        <w:rPr>
          <w:sz w:val="18"/>
          <w:szCs w:val="18"/>
        </w:rPr>
        <w:t>(MOSAIC)</w:t>
      </w:r>
    </w:p>
    <w:p w14:paraId="7DCF9583" w14:textId="77777777" w:rsidR="00762429" w:rsidRDefault="00762429" w:rsidP="00762429">
      <w:pPr>
        <w:pStyle w:val="Numberedpara1202"/>
        <w:numPr>
          <w:ilvl w:val="0"/>
          <w:numId w:val="0"/>
        </w:numPr>
        <w:spacing w:before="0"/>
        <w:ind w:left="720"/>
        <w:rPr>
          <w:sz w:val="18"/>
          <w:szCs w:val="18"/>
        </w:rPr>
      </w:pPr>
      <w:r w:rsidRPr="79DD55F9">
        <w:rPr>
          <w:sz w:val="18"/>
          <w:szCs w:val="18"/>
        </w:rPr>
        <w:t>Population as of September 2024</w:t>
      </w:r>
    </w:p>
    <w:p w14:paraId="1FA7B528" w14:textId="77777777" w:rsidR="00762429" w:rsidRPr="00B961F3" w:rsidRDefault="00762429" w:rsidP="00762429">
      <w:pPr>
        <w:pStyle w:val="Numberedpara1202"/>
      </w:pPr>
      <w:bookmarkStart w:id="166" w:name="_Ref144717583"/>
      <w:r>
        <w:t>To project forward to 2039 the population aged 18+ years with mental health care and support needs, the following data sources have been used:</w:t>
      </w:r>
      <w:bookmarkEnd w:id="166"/>
    </w:p>
    <w:p w14:paraId="7FDD8F07" w14:textId="3975C4B3" w:rsidR="00762429" w:rsidRDefault="00762429" w:rsidP="00A14C3F">
      <w:pPr>
        <w:pStyle w:val="Bulletpt"/>
        <w:numPr>
          <w:ilvl w:val="0"/>
          <w:numId w:val="3"/>
        </w:numPr>
        <w:ind w:left="1080"/>
        <w:jc w:val="left"/>
      </w:pPr>
      <w:r>
        <w:t xml:space="preserve">Population of people with mental health needs from 2020 to 2024 </w:t>
      </w:r>
      <w:r w:rsidR="002820A2">
        <w:t xml:space="preserve">who draw on adult social care </w:t>
      </w:r>
      <w:r>
        <w:t xml:space="preserve">mental health support provided by </w:t>
      </w:r>
      <w:r w:rsidR="000717DD">
        <w:t>Essex County Council</w:t>
      </w:r>
      <w:r>
        <w:t xml:space="preserve"> (from MOSAIC)</w:t>
      </w:r>
    </w:p>
    <w:p w14:paraId="71C4F507" w14:textId="77777777" w:rsidR="00762429" w:rsidRDefault="00762429" w:rsidP="00762429">
      <w:pPr>
        <w:pStyle w:val="Bulletptfirstline"/>
        <w:ind w:left="1069"/>
        <w:rPr>
          <w:lang w:eastAsia="en-GB"/>
        </w:rPr>
      </w:pPr>
      <w:r w:rsidRPr="00017976">
        <w:rPr>
          <w:lang w:eastAsia="en-GB"/>
        </w:rPr>
        <w:t>Mental health conditions prevalence - Quality Outcomes Framework (QOF)</w:t>
      </w:r>
      <w:r>
        <w:rPr>
          <w:rStyle w:val="FootnoteReference"/>
          <w:lang w:eastAsia="en-GB"/>
        </w:rPr>
        <w:footnoteReference w:id="24"/>
      </w:r>
      <w:r w:rsidRPr="00017976">
        <w:rPr>
          <w:lang w:eastAsia="en-GB"/>
        </w:rPr>
        <w:t xml:space="preserve"> prevalence trends (</w:t>
      </w:r>
      <w:r>
        <w:rPr>
          <w:lang w:eastAsia="en-GB"/>
        </w:rPr>
        <w:t xml:space="preserve">average </w:t>
      </w:r>
      <w:r w:rsidRPr="00017976">
        <w:rPr>
          <w:lang w:eastAsia="en-GB"/>
        </w:rPr>
        <w:t>annual growth: 20</w:t>
      </w:r>
      <w:r>
        <w:rPr>
          <w:lang w:eastAsia="en-GB"/>
        </w:rPr>
        <w:t>13/14</w:t>
      </w:r>
      <w:r w:rsidRPr="00017976">
        <w:rPr>
          <w:lang w:eastAsia="en-GB"/>
        </w:rPr>
        <w:t>-20</w:t>
      </w:r>
      <w:r>
        <w:rPr>
          <w:lang w:eastAsia="en-GB"/>
        </w:rPr>
        <w:t>23/</w:t>
      </w:r>
      <w:r w:rsidRPr="00017976">
        <w:rPr>
          <w:lang w:eastAsia="en-GB"/>
        </w:rPr>
        <w:t>2</w:t>
      </w:r>
      <w:r>
        <w:rPr>
          <w:lang w:eastAsia="en-GB"/>
        </w:rPr>
        <w:t>4</w:t>
      </w:r>
      <w:r w:rsidRPr="00017976">
        <w:rPr>
          <w:lang w:eastAsia="en-GB"/>
        </w:rPr>
        <w:t>)</w:t>
      </w:r>
    </w:p>
    <w:p w14:paraId="2BF9068E" w14:textId="77777777" w:rsidR="00762429" w:rsidRPr="00017976" w:rsidRDefault="00762429" w:rsidP="00762429">
      <w:pPr>
        <w:pStyle w:val="Bulletptfirstline"/>
        <w:ind w:left="1069"/>
        <w:rPr>
          <w:lang w:eastAsia="en-GB"/>
        </w:rPr>
      </w:pPr>
      <w:r>
        <w:rPr>
          <w:lang w:eastAsia="en-GB"/>
        </w:rPr>
        <w:t>ONS 2018 sub national population projection of people aged 18+ in Essex</w:t>
      </w:r>
    </w:p>
    <w:p w14:paraId="0B7D368D" w14:textId="01A6E957" w:rsidR="00762429" w:rsidRPr="00B961F3" w:rsidRDefault="00762429" w:rsidP="00762429">
      <w:pPr>
        <w:pStyle w:val="Numberedpara1202"/>
      </w:pPr>
      <w:bookmarkStart w:id="167" w:name="_Ref199341567"/>
      <w:r>
        <w:t xml:space="preserve">To project forward the population of people with mental health needs </w:t>
      </w:r>
      <w:r w:rsidR="002820A2">
        <w:t xml:space="preserve">who draw on </w:t>
      </w:r>
      <w:r w:rsidR="006644C5">
        <w:t xml:space="preserve">adult social care </w:t>
      </w:r>
      <w:r w:rsidR="00912E98">
        <w:t>support</w:t>
      </w:r>
      <w:r w:rsidR="006644C5">
        <w:t xml:space="preserve"> </w:t>
      </w:r>
      <w:r>
        <w:t xml:space="preserve">provided by </w:t>
      </w:r>
      <w:r w:rsidR="000717DD">
        <w:t>Essex County Council</w:t>
      </w:r>
      <w:r>
        <w:t xml:space="preserve"> to 2039, the following method has been used:</w:t>
      </w:r>
      <w:bookmarkEnd w:id="167"/>
    </w:p>
    <w:p w14:paraId="5DA28534" w14:textId="0F1C1E0C" w:rsidR="00762429" w:rsidRDefault="00762429" w:rsidP="00A14C3F">
      <w:pPr>
        <w:pStyle w:val="Bulletpt"/>
        <w:numPr>
          <w:ilvl w:val="0"/>
          <w:numId w:val="3"/>
        </w:numPr>
        <w:ind w:left="1080"/>
      </w:pPr>
      <w:r w:rsidRPr="00B961F3">
        <w:t xml:space="preserve">The baseline population has been calculated as the number of people </w:t>
      </w:r>
      <w:r w:rsidR="002820A2">
        <w:t xml:space="preserve">who draw on adult social care </w:t>
      </w:r>
      <w:r w:rsidRPr="00B961F3">
        <w:t>support</w:t>
      </w:r>
      <w:r>
        <w:t xml:space="preserve">, </w:t>
      </w:r>
      <w:r w:rsidRPr="00B961F3">
        <w:t xml:space="preserve">using the </w:t>
      </w:r>
      <w:r>
        <w:t>MOSAIC</w:t>
      </w:r>
      <w:r w:rsidRPr="00B961F3">
        <w:t xml:space="preserve"> dataset</w:t>
      </w:r>
    </w:p>
    <w:p w14:paraId="3EDD0EC2" w14:textId="781A7DDE" w:rsidR="00762429" w:rsidRPr="00B961F3" w:rsidRDefault="00762429" w:rsidP="00A14C3F">
      <w:pPr>
        <w:pStyle w:val="Bulletpt"/>
        <w:numPr>
          <w:ilvl w:val="0"/>
          <w:numId w:val="3"/>
        </w:numPr>
        <w:ind w:left="1080"/>
      </w:pPr>
      <w:r>
        <w:t>The trends in the population of people with mental health care and support needs from the MOSAIC dataset from 2020 to 2024 has been analysed, and the average annual growth rate has been used for population projections</w:t>
      </w:r>
    </w:p>
    <w:p w14:paraId="418BED69" w14:textId="55015D02" w:rsidR="00762429" w:rsidRDefault="00762429" w:rsidP="00A14C3F">
      <w:pPr>
        <w:pStyle w:val="Bulletpt"/>
        <w:numPr>
          <w:ilvl w:val="0"/>
          <w:numId w:val="3"/>
        </w:numPr>
        <w:ind w:left="1080"/>
      </w:pPr>
      <w:r>
        <w:t xml:space="preserve">In relation to changes in the population of adults with mental health care and support needs, </w:t>
      </w:r>
      <w:r w:rsidR="00A52294">
        <w:t xml:space="preserve">evidence from </w:t>
      </w:r>
      <w:r>
        <w:t>the Quality Outcomes Frameworks (QOF) data</w:t>
      </w:r>
      <w:r w:rsidR="00A52294">
        <w:t xml:space="preserve"> </w:t>
      </w:r>
      <w:r w:rsidR="00125F82">
        <w:t>indicates</w:t>
      </w:r>
      <w:r w:rsidR="00A52294">
        <w:t xml:space="preserve"> </w:t>
      </w:r>
      <w:r w:rsidR="00125F82">
        <w:t>that there has been a</w:t>
      </w:r>
      <w:r>
        <w:t xml:space="preserve"> c.26% </w:t>
      </w:r>
      <w:r w:rsidR="00125F82">
        <w:t>increase in the population</w:t>
      </w:r>
      <w:r>
        <w:t xml:space="preserve"> over the period from 2013 to 2024 with average annual growth of 2%</w:t>
      </w:r>
    </w:p>
    <w:p w14:paraId="301FB32E" w14:textId="743837D3" w:rsidR="00762429" w:rsidRDefault="00762429" w:rsidP="00762429">
      <w:pPr>
        <w:pStyle w:val="bulletptsecondlineplus"/>
      </w:pPr>
      <w:r>
        <w:lastRenderedPageBreak/>
        <w:t>However, it is more likely that the overall population with mental health care and support needs may reflect changes in the population of people aged 18+ for Essex. The anticipated trend in the population of people aged 18+ is projected to be an increase of 2% per annum</w:t>
      </w:r>
      <w:r>
        <w:rPr>
          <w:rStyle w:val="FootnoteReference"/>
        </w:rPr>
        <w:footnoteReference w:id="25"/>
      </w:r>
      <w:r>
        <w:t xml:space="preserve"> to 2039</w:t>
      </w:r>
    </w:p>
    <w:p w14:paraId="4B29C3FA" w14:textId="2BC27F8E" w:rsidR="00762429" w:rsidRPr="000B262C" w:rsidRDefault="00762429" w:rsidP="00762429">
      <w:pPr>
        <w:pStyle w:val="bulletptsecondlineplus"/>
      </w:pPr>
      <w:r w:rsidRPr="01BFC597">
        <w:rPr>
          <w:lang w:eastAsia="en-GB"/>
        </w:rPr>
        <w:t>An average of trends in the MOSAIC data, the QOF population of people with mental health care and support needs, and the overall population of people aged 18+ in Essex indicates a projected annual increase of 1.4% in the population of people with mental health care and support needs. This equates to an approximate increase of 7% by 2029, 14% by 2034, and 21% by 2039</w:t>
      </w:r>
    </w:p>
    <w:p w14:paraId="1C50269D" w14:textId="3282B016" w:rsidR="00762429" w:rsidRDefault="00762429" w:rsidP="00762429">
      <w:pPr>
        <w:pStyle w:val="Numberedpara1202"/>
      </w:pPr>
      <w:r>
        <w:t xml:space="preserve">Based on this evidence, the population of </w:t>
      </w:r>
      <w:bookmarkStart w:id="168" w:name="_Hlk190697524"/>
      <w:r>
        <w:t xml:space="preserve">people with mental health care and support needs aged 18+ </w:t>
      </w:r>
      <w:r w:rsidR="002820A2">
        <w:t xml:space="preserve">who draw on adult social care </w:t>
      </w:r>
      <w:r>
        <w:t xml:space="preserve">mental health support provided by </w:t>
      </w:r>
      <w:r w:rsidR="000717DD">
        <w:t>Essex County Council</w:t>
      </w:r>
      <w:r>
        <w:t xml:space="preserve"> </w:t>
      </w:r>
      <w:bookmarkEnd w:id="168"/>
      <w:r>
        <w:t xml:space="preserve">is projected to increase to 740 people by 2029/30; 789 people by 2034/35; and 839 people by 2039. </w:t>
      </w:r>
    </w:p>
    <w:p w14:paraId="49E611E0" w14:textId="34A80849" w:rsidR="00762429" w:rsidRDefault="00762429" w:rsidP="00762429">
      <w:pPr>
        <w:pStyle w:val="Caption"/>
        <w:ind w:left="720"/>
      </w:pPr>
      <w:r>
        <w:t xml:space="preserve">Figure </w:t>
      </w:r>
      <w:r w:rsidRPr="01BFC597">
        <w:fldChar w:fldCharType="begin"/>
      </w:r>
      <w:r>
        <w:instrText xml:space="preserve"> SEQ Figure \* ARABIC </w:instrText>
      </w:r>
      <w:r w:rsidRPr="01BFC597">
        <w:fldChar w:fldCharType="separate"/>
      </w:r>
      <w:r w:rsidR="00971C60">
        <w:rPr>
          <w:noProof/>
        </w:rPr>
        <w:t>10</w:t>
      </w:r>
      <w:r w:rsidRPr="01BFC597">
        <w:rPr>
          <w:noProof/>
        </w:rPr>
        <w:fldChar w:fldCharType="end"/>
      </w:r>
      <w:r>
        <w:t xml:space="preserve">. Projected population of people with mental health needs aged 18+ </w:t>
      </w:r>
      <w:r w:rsidR="002820A2">
        <w:t xml:space="preserve">who draw on </w:t>
      </w:r>
      <w:r w:rsidR="006644C5">
        <w:t xml:space="preserve">adult social care support </w:t>
      </w:r>
      <w:r>
        <w:t xml:space="preserve">provided by </w:t>
      </w:r>
      <w:r w:rsidR="000717DD">
        <w:t>Essex County Council</w:t>
      </w:r>
      <w:r>
        <w:t xml:space="preserve"> to 2039</w:t>
      </w:r>
    </w:p>
    <w:p w14:paraId="1A48AB19" w14:textId="77777777" w:rsidR="00762429" w:rsidRDefault="00762429" w:rsidP="00762429">
      <w:pPr>
        <w:pStyle w:val="Numberedpara1202"/>
        <w:numPr>
          <w:ilvl w:val="0"/>
          <w:numId w:val="0"/>
        </w:numPr>
        <w:ind w:left="720"/>
      </w:pPr>
      <w:r>
        <w:rPr>
          <w:noProof/>
          <w14:ligatures w14:val="standardContextual"/>
        </w:rPr>
        <w:drawing>
          <wp:inline distT="0" distB="0" distL="0" distR="0" wp14:anchorId="777884B1" wp14:editId="2A91F3F8">
            <wp:extent cx="5128260" cy="2682240"/>
            <wp:effectExtent l="0" t="0" r="15240" b="3810"/>
            <wp:docPr id="600429178" name="Chart 1">
              <a:extLst xmlns:a="http://schemas.openxmlformats.org/drawingml/2006/main">
                <a:ext uri="{FF2B5EF4-FFF2-40B4-BE49-F238E27FC236}">
                  <a16:creationId xmlns:a16="http://schemas.microsoft.com/office/drawing/2014/main" id="{612450DF-9673-4C51-BF8A-4377DFCE078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70D8A70F" w14:textId="290FB911" w:rsidR="00762429" w:rsidRDefault="00762429" w:rsidP="00762429">
      <w:pPr>
        <w:pStyle w:val="Tablesourcenote"/>
        <w:ind w:left="709"/>
      </w:pPr>
      <w:r>
        <w:t xml:space="preserve">Source: </w:t>
      </w:r>
      <w:r w:rsidR="000717DD">
        <w:t>Essex County Council</w:t>
      </w:r>
      <w:r>
        <w:t xml:space="preserve"> (MOSAIC and Resource Co-ordinator Registers), QOF and SNPP 2018</w:t>
      </w:r>
    </w:p>
    <w:p w14:paraId="428DE781" w14:textId="57C24E67" w:rsidR="00762429" w:rsidRPr="00771148" w:rsidRDefault="00762429" w:rsidP="00762429">
      <w:pPr>
        <w:pStyle w:val="Numberedpara1202"/>
      </w:pPr>
      <w:r>
        <w:t xml:space="preserve">The same methodology (see </w:t>
      </w:r>
      <w:r w:rsidR="009A0BE4">
        <w:fldChar w:fldCharType="begin"/>
      </w:r>
      <w:r w:rsidR="009A0BE4">
        <w:instrText xml:space="preserve"> REF _Ref199341567 \r \h </w:instrText>
      </w:r>
      <w:r w:rsidR="009A0BE4">
        <w:fldChar w:fldCharType="separate"/>
      </w:r>
      <w:r w:rsidR="00971C60">
        <w:t>6.07</w:t>
      </w:r>
      <w:r w:rsidR="009A0BE4">
        <w:fldChar w:fldCharType="end"/>
      </w:r>
      <w:r>
        <w:t>) is applied to each of the districts to project the estimated number of people with mental health care and support needs to 2039.</w:t>
      </w:r>
    </w:p>
    <w:p w14:paraId="58F71FD8" w14:textId="77777777" w:rsidR="00762429" w:rsidRPr="00771148" w:rsidRDefault="00762429" w:rsidP="00762429">
      <w:pPr>
        <w:pStyle w:val="Numberedpara1202"/>
      </w:pPr>
      <w:r>
        <w:t>This evidence indicates an increase in the estimated population of people with mental health care and support needs across all districts from 2024 to 2039.</w:t>
      </w:r>
    </w:p>
    <w:p w14:paraId="1B8D9576" w14:textId="47ABD2EA" w:rsidR="00762429" w:rsidRDefault="00762429" w:rsidP="00762429">
      <w:pPr>
        <w:pStyle w:val="Caption"/>
      </w:pPr>
      <w:r>
        <w:lastRenderedPageBreak/>
        <w:t xml:space="preserve">Figure </w:t>
      </w:r>
      <w:r w:rsidRPr="01BFC597">
        <w:fldChar w:fldCharType="begin"/>
      </w:r>
      <w:r>
        <w:instrText xml:space="preserve"> SEQ Figure \* ARABIC </w:instrText>
      </w:r>
      <w:r w:rsidRPr="01BFC597">
        <w:fldChar w:fldCharType="separate"/>
      </w:r>
      <w:r w:rsidR="00971C60">
        <w:rPr>
          <w:noProof/>
        </w:rPr>
        <w:t>11</w:t>
      </w:r>
      <w:r w:rsidRPr="01BFC597">
        <w:rPr>
          <w:noProof/>
        </w:rPr>
        <w:fldChar w:fldCharType="end"/>
      </w:r>
      <w:r>
        <w:t xml:space="preserve">. Estimated population of people with mental health needs aged 18+ </w:t>
      </w:r>
      <w:r w:rsidR="002820A2">
        <w:t xml:space="preserve">who draw on </w:t>
      </w:r>
      <w:r w:rsidR="006644C5">
        <w:t xml:space="preserve">adult social care support </w:t>
      </w:r>
      <w:r>
        <w:t xml:space="preserve">provided by </w:t>
      </w:r>
      <w:r w:rsidR="000717DD">
        <w:t>Essex County Council</w:t>
      </w:r>
      <w:r>
        <w:t xml:space="preserve"> by district projected to 2039</w:t>
      </w:r>
    </w:p>
    <w:p w14:paraId="21AB8A3D" w14:textId="77777777" w:rsidR="00762429" w:rsidRDefault="00762429" w:rsidP="00762429">
      <w:pPr>
        <w:pStyle w:val="Numberedpara1202"/>
        <w:numPr>
          <w:ilvl w:val="0"/>
          <w:numId w:val="0"/>
        </w:numPr>
      </w:pPr>
      <w:r>
        <w:rPr>
          <w:noProof/>
          <w14:ligatures w14:val="standardContextual"/>
        </w:rPr>
        <w:drawing>
          <wp:inline distT="0" distB="0" distL="0" distR="0" wp14:anchorId="1773CFA2" wp14:editId="50F1387E">
            <wp:extent cx="6217920" cy="2887980"/>
            <wp:effectExtent l="0" t="0" r="11430" b="7620"/>
            <wp:docPr id="19348767" name="Chart 1">
              <a:extLst xmlns:a="http://schemas.openxmlformats.org/drawingml/2006/main">
                <a:ext uri="{FF2B5EF4-FFF2-40B4-BE49-F238E27FC236}">
                  <a16:creationId xmlns:a16="http://schemas.microsoft.com/office/drawing/2014/main" id="{710A61D8-DFDE-9BD9-4B3B-37FC8F2FF81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4CE30CBE" w14:textId="7C55D8E8" w:rsidR="00762429" w:rsidRDefault="00762429" w:rsidP="00762429">
      <w:pPr>
        <w:pStyle w:val="Tablesourcenote"/>
      </w:pPr>
      <w:r>
        <w:t xml:space="preserve">Source: </w:t>
      </w:r>
      <w:r w:rsidR="000717DD">
        <w:t>Essex County Council</w:t>
      </w:r>
      <w:r>
        <w:t>, QOF, SNPP 2018</w:t>
      </w:r>
    </w:p>
    <w:p w14:paraId="3D6CB2E9" w14:textId="77777777" w:rsidR="00762429" w:rsidRDefault="00762429" w:rsidP="00762429">
      <w:pPr>
        <w:pStyle w:val="Tablesourcenote"/>
      </w:pPr>
    </w:p>
    <w:p w14:paraId="0E185EFA" w14:textId="77777777" w:rsidR="00762429" w:rsidRPr="00D6110E" w:rsidRDefault="00762429" w:rsidP="00762429">
      <w:pPr>
        <w:keepNext/>
        <w:keepLines/>
        <w:spacing w:before="40"/>
        <w:outlineLvl w:val="1"/>
        <w:rPr>
          <w:rFonts w:ascii="Segoe UI" w:eastAsiaTheme="majorEastAsia" w:hAnsi="Segoe UI" w:cstheme="majorBidi"/>
          <w:color w:val="0F4761" w:themeColor="accent1" w:themeShade="BF"/>
          <w:sz w:val="26"/>
          <w:szCs w:val="26"/>
        </w:rPr>
      </w:pPr>
      <w:bookmarkStart w:id="169" w:name="_Toc193291093"/>
      <w:bookmarkStart w:id="170" w:name="_Toc204005977"/>
      <w:r>
        <w:rPr>
          <w:rFonts w:ascii="Segoe UI" w:eastAsiaTheme="majorEastAsia" w:hAnsi="Segoe UI" w:cstheme="majorBidi"/>
          <w:color w:val="0F4761" w:themeColor="accent1" w:themeShade="BF"/>
          <w:sz w:val="26"/>
          <w:szCs w:val="26"/>
        </w:rPr>
        <w:t xml:space="preserve">Where </w:t>
      </w:r>
      <w:r w:rsidRPr="00D6110E">
        <w:rPr>
          <w:rFonts w:ascii="Segoe UI" w:eastAsiaTheme="majorEastAsia" w:hAnsi="Segoe UI" w:cstheme="majorBidi"/>
          <w:color w:val="0F4761" w:themeColor="accent1" w:themeShade="BF"/>
          <w:sz w:val="26"/>
          <w:szCs w:val="26"/>
        </w:rPr>
        <w:t xml:space="preserve">people with </w:t>
      </w:r>
      <w:r>
        <w:rPr>
          <w:rFonts w:ascii="Segoe UI" w:eastAsiaTheme="majorEastAsia" w:hAnsi="Segoe UI" w:cstheme="majorBidi"/>
          <w:color w:val="0F4761" w:themeColor="accent1" w:themeShade="BF"/>
          <w:sz w:val="26"/>
          <w:szCs w:val="26"/>
        </w:rPr>
        <w:t>mental health needs</w:t>
      </w:r>
      <w:r w:rsidRPr="00D6110E">
        <w:rPr>
          <w:rFonts w:ascii="Segoe UI" w:eastAsiaTheme="majorEastAsia" w:hAnsi="Segoe UI" w:cstheme="majorBidi"/>
          <w:color w:val="0F4761" w:themeColor="accent1" w:themeShade="BF"/>
          <w:sz w:val="26"/>
          <w:szCs w:val="26"/>
        </w:rPr>
        <w:t xml:space="preserve"> </w:t>
      </w:r>
      <w:r>
        <w:rPr>
          <w:rFonts w:ascii="Segoe UI" w:eastAsiaTheme="majorEastAsia" w:hAnsi="Segoe UI" w:cstheme="majorBidi"/>
          <w:color w:val="0F4761" w:themeColor="accent1" w:themeShade="BF"/>
          <w:sz w:val="26"/>
          <w:szCs w:val="26"/>
        </w:rPr>
        <w:t>are living</w:t>
      </w:r>
      <w:bookmarkEnd w:id="169"/>
      <w:bookmarkEnd w:id="170"/>
    </w:p>
    <w:p w14:paraId="5800577D" w14:textId="14FFCBB9" w:rsidR="00762429" w:rsidRDefault="00762429" w:rsidP="00762429">
      <w:pPr>
        <w:pStyle w:val="Numberedpara1202"/>
      </w:pPr>
      <w:r>
        <w:t xml:space="preserve">The data from </w:t>
      </w:r>
      <w:r w:rsidR="000717DD">
        <w:t>Essex County Council</w:t>
      </w:r>
      <w:r>
        <w:t xml:space="preserve"> indicates that most people (55%) that are </w:t>
      </w:r>
      <w:r w:rsidR="002820A2">
        <w:t>who draw on adult social car</w:t>
      </w:r>
      <w:r w:rsidR="006644C5">
        <w:t xml:space="preserve">e </w:t>
      </w:r>
      <w:r w:rsidR="001956EE">
        <w:t>support</w:t>
      </w:r>
      <w:r>
        <w:t xml:space="preserve"> from </w:t>
      </w:r>
      <w:r w:rsidR="000717DD">
        <w:t>Essex County Council</w:t>
      </w:r>
      <w:r>
        <w:t xml:space="preserve"> are living in ordinary housing, either in mainstream housing with support or with family/friends.</w:t>
      </w:r>
    </w:p>
    <w:p w14:paraId="68776A0C" w14:textId="40B90899" w:rsidR="00762429" w:rsidRDefault="006A2102" w:rsidP="00762429">
      <w:pPr>
        <w:pStyle w:val="Numberedpara1202"/>
      </w:pPr>
      <w:r>
        <w:t xml:space="preserve">Approximately </w:t>
      </w:r>
      <w:r w:rsidR="004E688C">
        <w:t>25%</w:t>
      </w:r>
      <w:r w:rsidR="00762429">
        <w:t xml:space="preserve"> of people are living in supported housing and just </w:t>
      </w:r>
      <w:r w:rsidR="004E688C">
        <w:t xml:space="preserve">over 20% of </w:t>
      </w:r>
      <w:proofErr w:type="spellStart"/>
      <w:r w:rsidR="004E688C">
        <w:t>poeple</w:t>
      </w:r>
      <w:proofErr w:type="spellEnd"/>
      <w:r w:rsidR="00762429">
        <w:t xml:space="preserve"> are living in a care home. </w:t>
      </w:r>
    </w:p>
    <w:p w14:paraId="482C408D" w14:textId="3E88895E" w:rsidR="00762429" w:rsidRDefault="00762429" w:rsidP="00762429">
      <w:pPr>
        <w:pStyle w:val="Caption"/>
        <w:ind w:left="1134"/>
        <w:jc w:val="left"/>
      </w:pPr>
      <w:r>
        <w:t xml:space="preserve">Figure </w:t>
      </w:r>
      <w:r w:rsidRPr="01BFC597">
        <w:fldChar w:fldCharType="begin"/>
      </w:r>
      <w:r>
        <w:instrText xml:space="preserve"> SEQ Figure \* ARABIC </w:instrText>
      </w:r>
      <w:r w:rsidRPr="01BFC597">
        <w:fldChar w:fldCharType="separate"/>
      </w:r>
      <w:r w:rsidR="00971C60">
        <w:rPr>
          <w:noProof/>
        </w:rPr>
        <w:t>12</w:t>
      </w:r>
      <w:r w:rsidRPr="01BFC597">
        <w:rPr>
          <w:noProof/>
        </w:rPr>
        <w:fldChar w:fldCharType="end"/>
      </w:r>
      <w:r w:rsidRPr="01BFC597">
        <w:rPr>
          <w:noProof/>
        </w:rPr>
        <w:t xml:space="preserve">. Accommodation status of people with mental health needs that are </w:t>
      </w:r>
      <w:r w:rsidR="002820A2">
        <w:rPr>
          <w:noProof/>
        </w:rPr>
        <w:t xml:space="preserve">who draw on </w:t>
      </w:r>
      <w:r w:rsidR="006644C5">
        <w:rPr>
          <w:noProof/>
        </w:rPr>
        <w:t xml:space="preserve">adult social care support </w:t>
      </w:r>
      <w:r w:rsidRPr="01BFC597">
        <w:rPr>
          <w:noProof/>
        </w:rPr>
        <w:t xml:space="preserve">from </w:t>
      </w:r>
      <w:r w:rsidR="000717DD">
        <w:rPr>
          <w:noProof/>
        </w:rPr>
        <w:t>Essex County Council</w:t>
      </w:r>
    </w:p>
    <w:p w14:paraId="64B5342B" w14:textId="77777777" w:rsidR="00762429" w:rsidRPr="009669A1" w:rsidRDefault="00762429" w:rsidP="00762429">
      <w:pPr>
        <w:jc w:val="center"/>
      </w:pPr>
      <w:r>
        <w:rPr>
          <w:noProof/>
        </w:rPr>
        <w:drawing>
          <wp:inline distT="0" distB="0" distL="0" distR="0" wp14:anchorId="51110DEB" wp14:editId="164FC98A">
            <wp:extent cx="4229100" cy="1805940"/>
            <wp:effectExtent l="0" t="0" r="0" b="3810"/>
            <wp:docPr id="1597372134" name="Chart 1">
              <a:extLst xmlns:a="http://schemas.openxmlformats.org/drawingml/2006/main">
                <a:ext uri="{FF2B5EF4-FFF2-40B4-BE49-F238E27FC236}">
                  <a16:creationId xmlns:a16="http://schemas.microsoft.com/office/drawing/2014/main" id="{67D84E46-D908-F962-1CDF-3ACDA63D36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169F3263" w14:textId="199D5172" w:rsidR="00762429" w:rsidRDefault="00762429" w:rsidP="00762429">
      <w:pPr>
        <w:pStyle w:val="Bulletpt"/>
        <w:spacing w:before="0" w:after="0"/>
        <w:ind w:left="1077" w:firstLine="0"/>
        <w:rPr>
          <w:rStyle w:val="TablesourcenoteChar"/>
        </w:rPr>
      </w:pPr>
      <w:r w:rsidRPr="00DA03BD">
        <w:rPr>
          <w:rStyle w:val="TablesourcenoteChar"/>
        </w:rPr>
        <w:t xml:space="preserve">Source: </w:t>
      </w:r>
      <w:r w:rsidR="000717DD">
        <w:rPr>
          <w:rStyle w:val="TablesourcenoteChar"/>
        </w:rPr>
        <w:t>Essex County Council</w:t>
      </w:r>
    </w:p>
    <w:p w14:paraId="745CAE7E" w14:textId="77777777" w:rsidR="00762429" w:rsidRDefault="00762429" w:rsidP="00762429">
      <w:pPr>
        <w:pStyle w:val="Bulletpt"/>
        <w:spacing w:before="0" w:after="0"/>
        <w:ind w:left="1077" w:firstLine="0"/>
        <w:rPr>
          <w:kern w:val="0"/>
          <w:sz w:val="18"/>
          <w:szCs w:val="10"/>
          <w14:ligatures w14:val="none"/>
        </w:rPr>
      </w:pPr>
      <w:r w:rsidRPr="00805460">
        <w:rPr>
          <w:kern w:val="0"/>
          <w:sz w:val="18"/>
          <w:szCs w:val="10"/>
          <w14:ligatures w14:val="none"/>
        </w:rPr>
        <w:t xml:space="preserve">NB: The total number of individuals living at home has been categorised into mainstream housing and living with family based on the proportions derived from </w:t>
      </w:r>
      <w:r>
        <w:rPr>
          <w:kern w:val="0"/>
          <w:sz w:val="18"/>
          <w:szCs w:val="10"/>
          <w14:ligatures w14:val="none"/>
        </w:rPr>
        <w:t xml:space="preserve">MHSDS </w:t>
      </w:r>
      <w:r w:rsidRPr="00805460">
        <w:rPr>
          <w:kern w:val="0"/>
          <w:sz w:val="18"/>
          <w:szCs w:val="10"/>
          <w14:ligatures w14:val="none"/>
        </w:rPr>
        <w:t>data.</w:t>
      </w:r>
    </w:p>
    <w:p w14:paraId="229F1043" w14:textId="77777777" w:rsidR="00762429" w:rsidRDefault="00762429" w:rsidP="00762429">
      <w:pPr>
        <w:pStyle w:val="Bulletpt"/>
        <w:spacing w:before="0" w:after="0"/>
        <w:ind w:left="1077" w:firstLine="0"/>
        <w:rPr>
          <w:kern w:val="0"/>
          <w:sz w:val="18"/>
          <w:szCs w:val="10"/>
          <w14:ligatures w14:val="none"/>
        </w:rPr>
      </w:pPr>
    </w:p>
    <w:p w14:paraId="4B3F90D0" w14:textId="10B00B7B" w:rsidR="00762429" w:rsidRPr="00532761" w:rsidRDefault="000717DD" w:rsidP="00532761">
      <w:pPr>
        <w:pStyle w:val="Numberedpara1202"/>
        <w:rPr>
          <w:rStyle w:val="TablesourcenoteChar"/>
          <w:sz w:val="22"/>
          <w:szCs w:val="20"/>
        </w:rPr>
      </w:pPr>
      <w:r>
        <w:rPr>
          <w:rStyle w:val="TablesourcenoteChar"/>
          <w:sz w:val="22"/>
          <w:szCs w:val="20"/>
        </w:rPr>
        <w:t>Essex County Council</w:t>
      </w:r>
      <w:r w:rsidR="00762429" w:rsidRPr="00532761">
        <w:rPr>
          <w:rStyle w:val="TablesourcenoteChar"/>
          <w:sz w:val="22"/>
          <w:szCs w:val="20"/>
        </w:rPr>
        <w:t xml:space="preserve"> has commissioned specialist supported community-based accommodation that forms the Mental Health Recovery Model and Pathway with referrals to this accommodation open to mental health services only. The pathway </w:t>
      </w:r>
      <w:r w:rsidR="00762429" w:rsidRPr="00532761">
        <w:rPr>
          <w:rStyle w:val="TablesourcenoteChar"/>
          <w:sz w:val="22"/>
          <w:szCs w:val="20"/>
        </w:rPr>
        <w:lastRenderedPageBreak/>
        <w:t xml:space="preserve">delivers a range of supported accommodation offering different levels of care and support enabling people to move through the pathway as they recover.  The aim of the pathway </w:t>
      </w:r>
      <w:r w:rsidR="00003206">
        <w:rPr>
          <w:rStyle w:val="TablesourcenoteChar"/>
          <w:sz w:val="22"/>
          <w:szCs w:val="20"/>
        </w:rPr>
        <w:t xml:space="preserve">is </w:t>
      </w:r>
      <w:r w:rsidR="00762429" w:rsidRPr="00532761">
        <w:rPr>
          <w:rStyle w:val="TablesourcenoteChar"/>
          <w:sz w:val="22"/>
          <w:szCs w:val="20"/>
        </w:rPr>
        <w:t xml:space="preserve">for people to be supported with their mental health in a community-based accommodation setting to maximise their recovery, ability to self-manage and to move towards living independently. </w:t>
      </w:r>
    </w:p>
    <w:p w14:paraId="60A3576C" w14:textId="46781E30" w:rsidR="00762429" w:rsidRPr="00532761" w:rsidRDefault="00762429" w:rsidP="00532761">
      <w:pPr>
        <w:pStyle w:val="Numberedpara1202"/>
        <w:rPr>
          <w:rStyle w:val="TablesourcenoteChar"/>
          <w:sz w:val="22"/>
          <w:szCs w:val="20"/>
        </w:rPr>
      </w:pPr>
      <w:r w:rsidRPr="00532761">
        <w:rPr>
          <w:rStyle w:val="TablesourcenoteChar"/>
          <w:sz w:val="22"/>
          <w:szCs w:val="20"/>
        </w:rPr>
        <w:t>The Mental Health Supported Accommodation Pathway is county-wide model consisting of 5 levels of supported provision:</w:t>
      </w:r>
    </w:p>
    <w:p w14:paraId="755DBE98" w14:textId="5F3E4B8B" w:rsidR="00762429" w:rsidRPr="00532761" w:rsidRDefault="00762429" w:rsidP="00161114">
      <w:pPr>
        <w:pStyle w:val="bulletptsecondlineplus"/>
        <w:rPr>
          <w:rStyle w:val="TablesourcenoteChar"/>
          <w:sz w:val="22"/>
          <w:szCs w:val="20"/>
        </w:rPr>
      </w:pPr>
      <w:r w:rsidRPr="00532761">
        <w:rPr>
          <w:rStyle w:val="TablesourcenoteChar"/>
          <w:sz w:val="22"/>
          <w:szCs w:val="20"/>
        </w:rPr>
        <w:t>Intensive Assessment Beds (IAB) - Maximum 6 week stay for assessment and referral. CQC registered and managed as a residential model. 6 units for North and West quadrants only</w:t>
      </w:r>
    </w:p>
    <w:p w14:paraId="2865D0CB" w14:textId="73E5077B" w:rsidR="00762429" w:rsidRPr="00532761" w:rsidRDefault="00762429" w:rsidP="00161114">
      <w:pPr>
        <w:pStyle w:val="bulletptsecondlineplus"/>
        <w:rPr>
          <w:rStyle w:val="TablesourcenoteChar"/>
          <w:sz w:val="22"/>
          <w:szCs w:val="20"/>
        </w:rPr>
      </w:pPr>
      <w:r w:rsidRPr="00532761">
        <w:rPr>
          <w:rStyle w:val="TablesourcenoteChar"/>
          <w:sz w:val="22"/>
          <w:szCs w:val="20"/>
        </w:rPr>
        <w:t>Complex - Maximum 6 month stay. CQC registered. 6 units for people from North Essex and 6 units for people from West Essex only</w:t>
      </w:r>
    </w:p>
    <w:p w14:paraId="6507D416" w14:textId="41DA9A4E" w:rsidR="00762429" w:rsidRPr="00532761" w:rsidRDefault="00762429" w:rsidP="00161114">
      <w:pPr>
        <w:pStyle w:val="bulletptsecondlineplus"/>
        <w:rPr>
          <w:rStyle w:val="TablesourcenoteChar"/>
          <w:sz w:val="22"/>
          <w:szCs w:val="20"/>
        </w:rPr>
      </w:pPr>
      <w:r w:rsidRPr="00532761">
        <w:rPr>
          <w:rStyle w:val="TablesourcenoteChar"/>
          <w:sz w:val="22"/>
          <w:szCs w:val="20"/>
        </w:rPr>
        <w:t xml:space="preserve">High - Not CQC registered. County-wide provision where people </w:t>
      </w:r>
      <w:r w:rsidR="00A51B29">
        <w:rPr>
          <w:rStyle w:val="TablesourcenoteChar"/>
          <w:sz w:val="22"/>
          <w:szCs w:val="20"/>
        </w:rPr>
        <w:t xml:space="preserve">live in supported housing </w:t>
      </w:r>
      <w:r w:rsidR="005B0D3E">
        <w:rPr>
          <w:rStyle w:val="TablesourcenoteChar"/>
          <w:sz w:val="22"/>
          <w:szCs w:val="20"/>
        </w:rPr>
        <w:t xml:space="preserve">subject to </w:t>
      </w:r>
      <w:r w:rsidRPr="00532761">
        <w:rPr>
          <w:rStyle w:val="TablesourcenoteChar"/>
          <w:sz w:val="22"/>
          <w:szCs w:val="20"/>
        </w:rPr>
        <w:t xml:space="preserve">Assured Shorthold Tenancies (ASTs). </w:t>
      </w:r>
      <w:r w:rsidR="005B0D3E">
        <w:rPr>
          <w:rStyle w:val="TablesourcenoteChar"/>
          <w:sz w:val="22"/>
          <w:szCs w:val="20"/>
        </w:rPr>
        <w:t>The i</w:t>
      </w:r>
      <w:r w:rsidRPr="00532761">
        <w:rPr>
          <w:rStyle w:val="TablesourcenoteChar"/>
          <w:sz w:val="22"/>
          <w:szCs w:val="20"/>
        </w:rPr>
        <w:t>ntention is for people to step down to medium/low level supported accommodation in the recovery pathway towards move on to independence. Overall recovery to move on anticipated to take on average 2 - 3 years</w:t>
      </w:r>
    </w:p>
    <w:p w14:paraId="78602FBF" w14:textId="3703B1BB" w:rsidR="00762429" w:rsidRPr="00532761" w:rsidRDefault="00762429" w:rsidP="00161114">
      <w:pPr>
        <w:pStyle w:val="bulletptsecondlineplus"/>
        <w:rPr>
          <w:rStyle w:val="TablesourcenoteChar"/>
          <w:sz w:val="22"/>
          <w:szCs w:val="20"/>
        </w:rPr>
      </w:pPr>
      <w:r w:rsidRPr="00532761">
        <w:rPr>
          <w:rStyle w:val="TablesourcenoteChar"/>
          <w:sz w:val="22"/>
          <w:szCs w:val="20"/>
        </w:rPr>
        <w:t>Medium and Low - Not CQC registered. Offers lower-level mental health care and support but increasing levels of support for independence, move on and resettlement</w:t>
      </w:r>
    </w:p>
    <w:p w14:paraId="1D14B7D6" w14:textId="3E6C86DF" w:rsidR="00762429" w:rsidRPr="00532761" w:rsidRDefault="00762429" w:rsidP="00532761">
      <w:pPr>
        <w:pStyle w:val="Numberedpara1202"/>
        <w:rPr>
          <w:rStyle w:val="TablesourcenoteChar"/>
          <w:sz w:val="22"/>
          <w:szCs w:val="20"/>
        </w:rPr>
      </w:pPr>
      <w:r w:rsidRPr="00532761">
        <w:rPr>
          <w:rStyle w:val="TablesourcenoteChar"/>
          <w:sz w:val="22"/>
          <w:szCs w:val="20"/>
        </w:rPr>
        <w:t xml:space="preserve">In addition to the commissioned mental health supported accommodation recovery pathway, some people are supported in ‘intensive enablement </w:t>
      </w:r>
      <w:proofErr w:type="spellStart"/>
      <w:r w:rsidRPr="00532761">
        <w:rPr>
          <w:rStyle w:val="TablesourcenoteChar"/>
          <w:sz w:val="22"/>
          <w:szCs w:val="20"/>
        </w:rPr>
        <w:t>plus’</w:t>
      </w:r>
      <w:proofErr w:type="spellEnd"/>
      <w:r w:rsidR="00EE3620">
        <w:rPr>
          <w:rStyle w:val="FootnoteReference"/>
        </w:rPr>
        <w:footnoteReference w:id="26"/>
      </w:r>
      <w:r w:rsidR="00EE3620">
        <w:rPr>
          <w:rStyle w:val="TablesourcenoteChar"/>
          <w:sz w:val="22"/>
          <w:szCs w:val="20"/>
        </w:rPr>
        <w:t xml:space="preserve"> </w:t>
      </w:r>
      <w:r w:rsidRPr="00532761">
        <w:rPr>
          <w:rStyle w:val="TablesourcenoteChar"/>
          <w:sz w:val="22"/>
          <w:szCs w:val="20"/>
        </w:rPr>
        <w:t>and some people are living in Mental Health Residential and Nursing accommodation receiving care and support appropriate to their needs.</w:t>
      </w:r>
    </w:p>
    <w:p w14:paraId="4BDB14A6" w14:textId="49B2B547" w:rsidR="00762429" w:rsidRPr="00293676" w:rsidRDefault="00762429" w:rsidP="00762429">
      <w:pPr>
        <w:pStyle w:val="Numberedpara1202"/>
        <w:rPr>
          <w:rStyle w:val="TablesourcenoteChar"/>
          <w:sz w:val="22"/>
          <w:szCs w:val="22"/>
        </w:rPr>
      </w:pPr>
      <w:r w:rsidRPr="00293676">
        <w:rPr>
          <w:rStyle w:val="TablesourcenoteChar"/>
          <w:sz w:val="22"/>
          <w:szCs w:val="22"/>
        </w:rPr>
        <w:t>This is summarised in</w:t>
      </w:r>
      <w:r w:rsidR="008D0869" w:rsidRPr="00293676">
        <w:rPr>
          <w:rStyle w:val="TablesourcenoteChar"/>
          <w:sz w:val="22"/>
          <w:szCs w:val="22"/>
        </w:rPr>
        <w:t xml:space="preserve"> </w:t>
      </w:r>
      <w:r w:rsidR="008D0869" w:rsidRPr="00293676">
        <w:rPr>
          <w:rStyle w:val="TablesourcenoteChar"/>
          <w:sz w:val="22"/>
          <w:szCs w:val="22"/>
        </w:rPr>
        <w:fldChar w:fldCharType="begin"/>
      </w:r>
      <w:r w:rsidR="008D0869" w:rsidRPr="00293676">
        <w:rPr>
          <w:rStyle w:val="TablesourcenoteChar"/>
          <w:sz w:val="22"/>
          <w:szCs w:val="22"/>
        </w:rPr>
        <w:instrText xml:space="preserve"> REF _Ref199339025 \h </w:instrText>
      </w:r>
      <w:r w:rsidR="00293676">
        <w:rPr>
          <w:rStyle w:val="TablesourcenoteChar"/>
          <w:sz w:val="22"/>
          <w:szCs w:val="22"/>
        </w:rPr>
        <w:instrText xml:space="preserve"> \* MERGEFORMAT </w:instrText>
      </w:r>
      <w:r w:rsidR="008D0869" w:rsidRPr="00293676">
        <w:rPr>
          <w:rStyle w:val="TablesourcenoteChar"/>
          <w:sz w:val="22"/>
          <w:szCs w:val="22"/>
        </w:rPr>
      </w:r>
      <w:r w:rsidR="008D0869" w:rsidRPr="00293676">
        <w:rPr>
          <w:rStyle w:val="TablesourcenoteChar"/>
          <w:sz w:val="22"/>
          <w:szCs w:val="22"/>
        </w:rPr>
        <w:fldChar w:fldCharType="separate"/>
      </w:r>
      <w:r w:rsidR="00971C60" w:rsidRPr="00971C60">
        <w:rPr>
          <w:szCs w:val="22"/>
        </w:rPr>
        <w:t xml:space="preserve">Table </w:t>
      </w:r>
      <w:r w:rsidR="00971C60" w:rsidRPr="00971C60">
        <w:rPr>
          <w:noProof/>
          <w:szCs w:val="22"/>
        </w:rPr>
        <w:t>50</w:t>
      </w:r>
      <w:r w:rsidR="008D0869" w:rsidRPr="00293676">
        <w:rPr>
          <w:rStyle w:val="TablesourcenoteChar"/>
          <w:sz w:val="22"/>
          <w:szCs w:val="22"/>
        </w:rPr>
        <w:fldChar w:fldCharType="end"/>
      </w:r>
      <w:r w:rsidRPr="00293676">
        <w:rPr>
          <w:rStyle w:val="TablesourcenoteChar"/>
          <w:sz w:val="22"/>
          <w:szCs w:val="22"/>
        </w:rPr>
        <w:t xml:space="preserve">. </w:t>
      </w:r>
    </w:p>
    <w:p w14:paraId="23B8EB55" w14:textId="77777777" w:rsidR="00293676" w:rsidRDefault="00293676" w:rsidP="00293676">
      <w:pPr>
        <w:pStyle w:val="Numberedpara1202"/>
        <w:numPr>
          <w:ilvl w:val="0"/>
          <w:numId w:val="0"/>
        </w:numPr>
        <w:rPr>
          <w:rStyle w:val="TablesourcenoteChar"/>
        </w:rPr>
      </w:pPr>
    </w:p>
    <w:p w14:paraId="5357A573" w14:textId="77777777" w:rsidR="00293676" w:rsidRDefault="00293676" w:rsidP="00293676">
      <w:pPr>
        <w:pStyle w:val="Numberedpara1202"/>
        <w:numPr>
          <w:ilvl w:val="0"/>
          <w:numId w:val="0"/>
        </w:numPr>
        <w:rPr>
          <w:rStyle w:val="TablesourcenoteChar"/>
        </w:rPr>
      </w:pPr>
    </w:p>
    <w:p w14:paraId="1CBE1F6E" w14:textId="77777777" w:rsidR="00293676" w:rsidRDefault="00293676" w:rsidP="00293676">
      <w:pPr>
        <w:pStyle w:val="Numberedpara1202"/>
        <w:numPr>
          <w:ilvl w:val="0"/>
          <w:numId w:val="0"/>
        </w:numPr>
        <w:rPr>
          <w:rStyle w:val="TablesourcenoteChar"/>
        </w:rPr>
      </w:pPr>
    </w:p>
    <w:p w14:paraId="07708C3F" w14:textId="77777777" w:rsidR="00293676" w:rsidRDefault="00293676" w:rsidP="00293676">
      <w:pPr>
        <w:pStyle w:val="Numberedpara1202"/>
        <w:numPr>
          <w:ilvl w:val="0"/>
          <w:numId w:val="0"/>
        </w:numPr>
        <w:rPr>
          <w:rStyle w:val="TablesourcenoteChar"/>
        </w:rPr>
      </w:pPr>
    </w:p>
    <w:p w14:paraId="50CD1313" w14:textId="77777777" w:rsidR="00A31DB5" w:rsidRDefault="00A31DB5" w:rsidP="00293676">
      <w:pPr>
        <w:pStyle w:val="Numberedpara1202"/>
        <w:numPr>
          <w:ilvl w:val="0"/>
          <w:numId w:val="0"/>
        </w:numPr>
        <w:rPr>
          <w:rStyle w:val="TablesourcenoteChar"/>
        </w:rPr>
      </w:pPr>
    </w:p>
    <w:p w14:paraId="4A81B21E" w14:textId="77777777" w:rsidR="00A31DB5" w:rsidRDefault="00A31DB5" w:rsidP="00293676">
      <w:pPr>
        <w:pStyle w:val="Numberedpara1202"/>
        <w:numPr>
          <w:ilvl w:val="0"/>
          <w:numId w:val="0"/>
        </w:numPr>
        <w:rPr>
          <w:rStyle w:val="TablesourcenoteChar"/>
        </w:rPr>
      </w:pPr>
    </w:p>
    <w:p w14:paraId="1018919B" w14:textId="77777777" w:rsidR="00A31DB5" w:rsidRDefault="00A31DB5" w:rsidP="00293676">
      <w:pPr>
        <w:pStyle w:val="Numberedpara1202"/>
        <w:numPr>
          <w:ilvl w:val="0"/>
          <w:numId w:val="0"/>
        </w:numPr>
        <w:rPr>
          <w:rStyle w:val="TablesourcenoteChar"/>
        </w:rPr>
      </w:pPr>
    </w:p>
    <w:p w14:paraId="1F150296" w14:textId="77777777" w:rsidR="00293676" w:rsidRPr="008D0869" w:rsidRDefault="00293676" w:rsidP="00293676">
      <w:pPr>
        <w:pStyle w:val="Numberedpara1202"/>
        <w:numPr>
          <w:ilvl w:val="0"/>
          <w:numId w:val="0"/>
        </w:numPr>
        <w:rPr>
          <w:sz w:val="18"/>
          <w:szCs w:val="10"/>
        </w:rPr>
      </w:pPr>
    </w:p>
    <w:p w14:paraId="39E92563" w14:textId="68D0B66D" w:rsidR="008D0869" w:rsidRDefault="008D0869" w:rsidP="008D0869">
      <w:pPr>
        <w:pStyle w:val="Caption"/>
      </w:pPr>
      <w:bookmarkStart w:id="171" w:name="_Ref199339025"/>
      <w:r>
        <w:lastRenderedPageBreak/>
        <w:t xml:space="preserve">Table </w:t>
      </w:r>
      <w:fldSimple w:instr=" SEQ Table \* ARABIC ">
        <w:r w:rsidR="00971C60">
          <w:rPr>
            <w:noProof/>
          </w:rPr>
          <w:t>50</w:t>
        </w:r>
      </w:fldSimple>
      <w:bookmarkEnd w:id="171"/>
      <w:r>
        <w:t xml:space="preserve">. </w:t>
      </w:r>
      <w:r w:rsidR="000717DD">
        <w:t>Essex County Council</w:t>
      </w:r>
      <w:r w:rsidRPr="00AF6E70">
        <w:t xml:space="preserve"> commissioned/funded specialist/supported accommodation in Essex for people aged 18+ </w:t>
      </w:r>
      <w:r w:rsidR="002820A2">
        <w:t xml:space="preserve">who draw on adult social care </w:t>
      </w:r>
      <w:r w:rsidRPr="00AF6E70">
        <w:t xml:space="preserve">support provided by </w:t>
      </w:r>
      <w:r w:rsidR="000717DD">
        <w:t>Essex County Council</w:t>
      </w:r>
    </w:p>
    <w:tbl>
      <w:tblPr>
        <w:tblStyle w:val="GridTable5Dark-Accent4"/>
        <w:tblW w:w="5000" w:type="pct"/>
        <w:tblLayout w:type="fixed"/>
        <w:tblLook w:val="04A0" w:firstRow="1" w:lastRow="0" w:firstColumn="1" w:lastColumn="0" w:noHBand="0" w:noVBand="1"/>
      </w:tblPr>
      <w:tblGrid>
        <w:gridCol w:w="1128"/>
        <w:gridCol w:w="1562"/>
        <w:gridCol w:w="3118"/>
        <w:gridCol w:w="1683"/>
        <w:gridCol w:w="1406"/>
      </w:tblGrid>
      <w:tr w:rsidR="00762429" w:rsidRPr="000E008E" w14:paraId="02B4002A" w14:textId="77777777" w:rsidTr="00CD2548">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634" w:type="pct"/>
            <w:shd w:val="clear" w:color="auto" w:fill="FBCAD0"/>
            <w:hideMark/>
          </w:tcPr>
          <w:p w14:paraId="2EB408A3" w14:textId="77777777" w:rsidR="00762429" w:rsidRPr="000E008E" w:rsidRDefault="00762429" w:rsidP="00CD2548">
            <w:pPr>
              <w:rPr>
                <w:rFonts w:eastAsia="Times New Roman" w:cs="Segoe UI"/>
                <w:color w:val="000000"/>
              </w:rPr>
            </w:pPr>
            <w:r w:rsidRPr="000E008E">
              <w:rPr>
                <w:rFonts w:eastAsia="Times New Roman" w:cs="Segoe UI"/>
                <w:color w:val="000000"/>
              </w:rPr>
              <w:t>Quadrant</w:t>
            </w:r>
          </w:p>
        </w:tc>
        <w:tc>
          <w:tcPr>
            <w:tcW w:w="878" w:type="pct"/>
            <w:shd w:val="clear" w:color="auto" w:fill="FBCAD0"/>
            <w:noWrap/>
            <w:hideMark/>
          </w:tcPr>
          <w:p w14:paraId="4BBC1102" w14:textId="77777777" w:rsidR="00762429" w:rsidRPr="00310AA5"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E008E">
              <w:rPr>
                <w:rFonts w:eastAsia="Times New Roman" w:cs="Segoe UI"/>
                <w:color w:val="000000"/>
              </w:rPr>
              <w:t>District</w:t>
            </w:r>
          </w:p>
        </w:tc>
        <w:tc>
          <w:tcPr>
            <w:tcW w:w="1752" w:type="pct"/>
            <w:shd w:val="clear" w:color="auto" w:fill="FBCAD0"/>
            <w:noWrap/>
            <w:hideMark/>
          </w:tcPr>
          <w:p w14:paraId="08E5519F" w14:textId="77777777" w:rsidR="00762429" w:rsidRPr="000E008E"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70C0E4B4">
              <w:rPr>
                <w:rFonts w:eastAsia="Times New Roman" w:cs="Segoe UI"/>
                <w:color w:val="000000" w:themeColor="text1"/>
              </w:rPr>
              <w:t>Mental health recovery pathway specialist/supported accommodation (units)</w:t>
            </w:r>
          </w:p>
        </w:tc>
        <w:tc>
          <w:tcPr>
            <w:tcW w:w="946" w:type="pct"/>
            <w:shd w:val="clear" w:color="auto" w:fill="FBCAD0"/>
            <w:noWrap/>
            <w:hideMark/>
          </w:tcPr>
          <w:p w14:paraId="6078F6B5" w14:textId="77777777" w:rsidR="00762429" w:rsidRPr="000E008E"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70C0E4B4">
              <w:rPr>
                <w:rFonts w:eastAsia="Times New Roman" w:cs="Segoe UI"/>
                <w:color w:val="000000" w:themeColor="text1"/>
              </w:rPr>
              <w:t>Intensive Enablement Plus (IE+) (units)</w:t>
            </w:r>
          </w:p>
        </w:tc>
        <w:tc>
          <w:tcPr>
            <w:tcW w:w="790" w:type="pct"/>
            <w:shd w:val="clear" w:color="auto" w:fill="FBCAD0"/>
            <w:noWrap/>
            <w:hideMark/>
          </w:tcPr>
          <w:p w14:paraId="1B9D7591" w14:textId="0D0AFC57" w:rsidR="00762429" w:rsidRPr="000E008E"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70C0E4B4">
              <w:rPr>
                <w:rFonts w:eastAsia="Times New Roman" w:cs="Segoe UI"/>
                <w:color w:val="000000" w:themeColor="text1"/>
              </w:rPr>
              <w:t>Residential and Nursing Care (beds)</w:t>
            </w:r>
          </w:p>
        </w:tc>
      </w:tr>
      <w:tr w:rsidR="00762429" w:rsidRPr="000E008E" w14:paraId="0CE2A45E"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restart"/>
            <w:vAlign w:val="center"/>
            <w:hideMark/>
          </w:tcPr>
          <w:p w14:paraId="4E76FF7B" w14:textId="77777777" w:rsidR="00762429" w:rsidRPr="000E008E" w:rsidRDefault="00762429">
            <w:pPr>
              <w:jc w:val="center"/>
              <w:rPr>
                <w:rFonts w:eastAsia="Times New Roman" w:cs="Segoe UI"/>
                <w:b w:val="0"/>
                <w:color w:val="000000"/>
              </w:rPr>
            </w:pPr>
            <w:r w:rsidRPr="000E008E">
              <w:rPr>
                <w:rFonts w:eastAsia="Times New Roman" w:cs="Segoe UI"/>
                <w:b w:val="0"/>
                <w:color w:val="000000"/>
              </w:rPr>
              <w:t>Mid Quadrant</w:t>
            </w:r>
          </w:p>
        </w:tc>
        <w:tc>
          <w:tcPr>
            <w:tcW w:w="878" w:type="pct"/>
            <w:noWrap/>
            <w:hideMark/>
          </w:tcPr>
          <w:p w14:paraId="463402AE"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Braintree</w:t>
            </w:r>
          </w:p>
        </w:tc>
        <w:tc>
          <w:tcPr>
            <w:tcW w:w="1752" w:type="pct"/>
            <w:noWrap/>
            <w:hideMark/>
          </w:tcPr>
          <w:p w14:paraId="54579464"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19</w:t>
            </w:r>
          </w:p>
        </w:tc>
        <w:tc>
          <w:tcPr>
            <w:tcW w:w="946" w:type="pct"/>
            <w:noWrap/>
            <w:hideMark/>
          </w:tcPr>
          <w:p w14:paraId="3EE4AF99"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790" w:type="pct"/>
            <w:noWrap/>
            <w:hideMark/>
          </w:tcPr>
          <w:p w14:paraId="6631504E"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2</w:t>
            </w:r>
          </w:p>
        </w:tc>
      </w:tr>
      <w:tr w:rsidR="00762429" w:rsidRPr="000E008E" w14:paraId="66EC0BEC"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ign w:val="center"/>
            <w:hideMark/>
          </w:tcPr>
          <w:p w14:paraId="6DC8706E" w14:textId="77777777" w:rsidR="00762429" w:rsidRPr="000E008E" w:rsidRDefault="00762429">
            <w:pPr>
              <w:jc w:val="center"/>
              <w:rPr>
                <w:rFonts w:eastAsia="Times New Roman" w:cs="Segoe UI"/>
                <w:b w:val="0"/>
                <w:color w:val="000000"/>
              </w:rPr>
            </w:pPr>
          </w:p>
        </w:tc>
        <w:tc>
          <w:tcPr>
            <w:tcW w:w="878" w:type="pct"/>
            <w:noWrap/>
            <w:hideMark/>
          </w:tcPr>
          <w:p w14:paraId="3D8E1456"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Chelmsford</w:t>
            </w:r>
          </w:p>
        </w:tc>
        <w:tc>
          <w:tcPr>
            <w:tcW w:w="1752" w:type="pct"/>
            <w:noWrap/>
            <w:hideMark/>
          </w:tcPr>
          <w:p w14:paraId="0EAF0222"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20</w:t>
            </w:r>
          </w:p>
        </w:tc>
        <w:tc>
          <w:tcPr>
            <w:tcW w:w="946" w:type="pct"/>
            <w:noWrap/>
            <w:hideMark/>
          </w:tcPr>
          <w:p w14:paraId="6AF1927D"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790" w:type="pct"/>
            <w:noWrap/>
            <w:hideMark/>
          </w:tcPr>
          <w:p w14:paraId="508DB1D5"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r>
      <w:tr w:rsidR="00762429" w:rsidRPr="000E008E" w14:paraId="3BF742BE"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ign w:val="center"/>
            <w:hideMark/>
          </w:tcPr>
          <w:p w14:paraId="08924AE2" w14:textId="77777777" w:rsidR="00762429" w:rsidRPr="000E008E" w:rsidRDefault="00762429">
            <w:pPr>
              <w:jc w:val="center"/>
              <w:rPr>
                <w:rFonts w:eastAsia="Times New Roman" w:cs="Segoe UI"/>
                <w:b w:val="0"/>
                <w:color w:val="000000"/>
              </w:rPr>
            </w:pPr>
          </w:p>
        </w:tc>
        <w:tc>
          <w:tcPr>
            <w:tcW w:w="878" w:type="pct"/>
            <w:noWrap/>
            <w:hideMark/>
          </w:tcPr>
          <w:p w14:paraId="6F4F7406"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Maldon</w:t>
            </w:r>
          </w:p>
        </w:tc>
        <w:tc>
          <w:tcPr>
            <w:tcW w:w="1752" w:type="pct"/>
            <w:noWrap/>
            <w:hideMark/>
          </w:tcPr>
          <w:p w14:paraId="562305A9"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946" w:type="pct"/>
            <w:noWrap/>
            <w:hideMark/>
          </w:tcPr>
          <w:p w14:paraId="189D0B6C"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790" w:type="pct"/>
            <w:noWrap/>
            <w:hideMark/>
          </w:tcPr>
          <w:p w14:paraId="5BCBFEB5"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r>
      <w:tr w:rsidR="00762429" w:rsidRPr="000E008E" w14:paraId="2290185C"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restart"/>
            <w:vAlign w:val="center"/>
            <w:hideMark/>
          </w:tcPr>
          <w:p w14:paraId="17C83676" w14:textId="77777777" w:rsidR="00762429" w:rsidRPr="000E008E" w:rsidRDefault="00762429">
            <w:pPr>
              <w:jc w:val="center"/>
              <w:rPr>
                <w:rFonts w:eastAsia="Times New Roman" w:cs="Segoe UI"/>
                <w:b w:val="0"/>
                <w:color w:val="000000"/>
              </w:rPr>
            </w:pPr>
            <w:r w:rsidRPr="000E008E">
              <w:rPr>
                <w:rFonts w:eastAsia="Times New Roman" w:cs="Segoe UI"/>
                <w:b w:val="0"/>
                <w:color w:val="000000"/>
              </w:rPr>
              <w:t>North Quadrant</w:t>
            </w:r>
          </w:p>
        </w:tc>
        <w:tc>
          <w:tcPr>
            <w:tcW w:w="878" w:type="pct"/>
            <w:noWrap/>
            <w:hideMark/>
          </w:tcPr>
          <w:p w14:paraId="76DE129F"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Colchester</w:t>
            </w:r>
          </w:p>
        </w:tc>
        <w:tc>
          <w:tcPr>
            <w:tcW w:w="1752" w:type="pct"/>
            <w:noWrap/>
            <w:hideMark/>
          </w:tcPr>
          <w:p w14:paraId="407D6216"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38</w:t>
            </w:r>
          </w:p>
        </w:tc>
        <w:tc>
          <w:tcPr>
            <w:tcW w:w="946" w:type="pct"/>
            <w:noWrap/>
            <w:hideMark/>
          </w:tcPr>
          <w:p w14:paraId="2528B771"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790" w:type="pct"/>
            <w:noWrap/>
            <w:hideMark/>
          </w:tcPr>
          <w:p w14:paraId="26122E8A"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2</w:t>
            </w:r>
          </w:p>
        </w:tc>
      </w:tr>
      <w:tr w:rsidR="00762429" w:rsidRPr="000E008E" w14:paraId="01F277F9"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ign w:val="center"/>
            <w:hideMark/>
          </w:tcPr>
          <w:p w14:paraId="0D034C0E" w14:textId="77777777" w:rsidR="00762429" w:rsidRPr="000E008E" w:rsidRDefault="00762429">
            <w:pPr>
              <w:jc w:val="center"/>
              <w:rPr>
                <w:rFonts w:eastAsia="Times New Roman" w:cs="Segoe UI"/>
                <w:b w:val="0"/>
                <w:color w:val="000000"/>
              </w:rPr>
            </w:pPr>
          </w:p>
        </w:tc>
        <w:tc>
          <w:tcPr>
            <w:tcW w:w="878" w:type="pct"/>
            <w:noWrap/>
            <w:hideMark/>
          </w:tcPr>
          <w:p w14:paraId="52896544"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Tendring</w:t>
            </w:r>
          </w:p>
        </w:tc>
        <w:tc>
          <w:tcPr>
            <w:tcW w:w="1752" w:type="pct"/>
            <w:noWrap/>
            <w:hideMark/>
          </w:tcPr>
          <w:p w14:paraId="7BFEB3AC"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60</w:t>
            </w:r>
          </w:p>
        </w:tc>
        <w:tc>
          <w:tcPr>
            <w:tcW w:w="946" w:type="pct"/>
            <w:noWrap/>
            <w:hideMark/>
          </w:tcPr>
          <w:p w14:paraId="753FC2BF"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5</w:t>
            </w:r>
          </w:p>
        </w:tc>
        <w:tc>
          <w:tcPr>
            <w:tcW w:w="790" w:type="pct"/>
            <w:noWrap/>
            <w:hideMark/>
          </w:tcPr>
          <w:p w14:paraId="2A1EFD91"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17</w:t>
            </w:r>
          </w:p>
        </w:tc>
      </w:tr>
      <w:tr w:rsidR="00762429" w:rsidRPr="000E008E" w14:paraId="289543F6"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restart"/>
            <w:vAlign w:val="center"/>
            <w:hideMark/>
          </w:tcPr>
          <w:p w14:paraId="4DF14C32" w14:textId="77777777" w:rsidR="00762429" w:rsidRPr="000E008E" w:rsidRDefault="00762429">
            <w:pPr>
              <w:jc w:val="center"/>
              <w:rPr>
                <w:rFonts w:eastAsia="Times New Roman" w:cs="Segoe UI"/>
                <w:b w:val="0"/>
                <w:color w:val="000000"/>
              </w:rPr>
            </w:pPr>
            <w:r w:rsidRPr="000E008E">
              <w:rPr>
                <w:rFonts w:eastAsia="Times New Roman" w:cs="Segoe UI"/>
                <w:b w:val="0"/>
                <w:color w:val="000000"/>
              </w:rPr>
              <w:t>South Quadrant</w:t>
            </w:r>
          </w:p>
        </w:tc>
        <w:tc>
          <w:tcPr>
            <w:tcW w:w="878" w:type="pct"/>
            <w:noWrap/>
            <w:hideMark/>
          </w:tcPr>
          <w:p w14:paraId="3D04F19C"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Basildon</w:t>
            </w:r>
          </w:p>
        </w:tc>
        <w:tc>
          <w:tcPr>
            <w:tcW w:w="1752" w:type="pct"/>
            <w:noWrap/>
            <w:hideMark/>
          </w:tcPr>
          <w:p w14:paraId="01B5B72E"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10</w:t>
            </w:r>
          </w:p>
        </w:tc>
        <w:tc>
          <w:tcPr>
            <w:tcW w:w="946" w:type="pct"/>
            <w:noWrap/>
            <w:hideMark/>
          </w:tcPr>
          <w:p w14:paraId="33411A75"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42</w:t>
            </w:r>
          </w:p>
        </w:tc>
        <w:tc>
          <w:tcPr>
            <w:tcW w:w="790" w:type="pct"/>
            <w:noWrap/>
            <w:hideMark/>
          </w:tcPr>
          <w:p w14:paraId="63A0BD91"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r>
      <w:tr w:rsidR="00762429" w:rsidRPr="000E008E" w14:paraId="4B0320B1"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ign w:val="center"/>
            <w:hideMark/>
          </w:tcPr>
          <w:p w14:paraId="015CF782" w14:textId="77777777" w:rsidR="00762429" w:rsidRPr="000E008E" w:rsidRDefault="00762429">
            <w:pPr>
              <w:jc w:val="center"/>
              <w:rPr>
                <w:rFonts w:eastAsia="Times New Roman" w:cs="Segoe UI"/>
                <w:b w:val="0"/>
                <w:color w:val="000000"/>
              </w:rPr>
            </w:pPr>
          </w:p>
        </w:tc>
        <w:tc>
          <w:tcPr>
            <w:tcW w:w="878" w:type="pct"/>
            <w:noWrap/>
            <w:hideMark/>
          </w:tcPr>
          <w:p w14:paraId="668FE01C"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Brentwood</w:t>
            </w:r>
          </w:p>
        </w:tc>
        <w:tc>
          <w:tcPr>
            <w:tcW w:w="1752" w:type="pct"/>
            <w:noWrap/>
            <w:hideMark/>
          </w:tcPr>
          <w:p w14:paraId="3895809E"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946" w:type="pct"/>
            <w:noWrap/>
            <w:hideMark/>
          </w:tcPr>
          <w:p w14:paraId="5A7408A9"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790" w:type="pct"/>
            <w:noWrap/>
            <w:hideMark/>
          </w:tcPr>
          <w:p w14:paraId="307D1E60"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r>
      <w:tr w:rsidR="00762429" w:rsidRPr="000E008E" w14:paraId="6D38D7F2"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ign w:val="center"/>
            <w:hideMark/>
          </w:tcPr>
          <w:p w14:paraId="5209FBA5" w14:textId="77777777" w:rsidR="00762429" w:rsidRPr="000E008E" w:rsidRDefault="00762429">
            <w:pPr>
              <w:jc w:val="center"/>
              <w:rPr>
                <w:rFonts w:eastAsia="Times New Roman" w:cs="Segoe UI"/>
                <w:b w:val="0"/>
                <w:color w:val="000000"/>
              </w:rPr>
            </w:pPr>
          </w:p>
        </w:tc>
        <w:tc>
          <w:tcPr>
            <w:tcW w:w="878" w:type="pct"/>
            <w:noWrap/>
            <w:hideMark/>
          </w:tcPr>
          <w:p w14:paraId="6407BE82" w14:textId="3ED8FFFF" w:rsidR="00762429" w:rsidRPr="000E008E" w:rsidRDefault="00D30CB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Castle Point</w:t>
            </w:r>
          </w:p>
        </w:tc>
        <w:tc>
          <w:tcPr>
            <w:tcW w:w="1752" w:type="pct"/>
            <w:noWrap/>
            <w:hideMark/>
          </w:tcPr>
          <w:p w14:paraId="18246BB4"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946" w:type="pct"/>
            <w:noWrap/>
            <w:hideMark/>
          </w:tcPr>
          <w:p w14:paraId="48449023"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2</w:t>
            </w:r>
            <w:r>
              <w:rPr>
                <w:rFonts w:eastAsia="Times New Roman" w:cs="Segoe UI"/>
                <w:color w:val="000000"/>
              </w:rPr>
              <w:t>6</w:t>
            </w:r>
          </w:p>
        </w:tc>
        <w:tc>
          <w:tcPr>
            <w:tcW w:w="790" w:type="pct"/>
            <w:noWrap/>
            <w:hideMark/>
          </w:tcPr>
          <w:p w14:paraId="095A6DF4"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r>
      <w:tr w:rsidR="00762429" w:rsidRPr="000E008E" w14:paraId="2CA80CE3"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ign w:val="center"/>
            <w:hideMark/>
          </w:tcPr>
          <w:p w14:paraId="38C1427F" w14:textId="77777777" w:rsidR="00762429" w:rsidRPr="000E008E" w:rsidRDefault="00762429">
            <w:pPr>
              <w:jc w:val="center"/>
              <w:rPr>
                <w:rFonts w:eastAsia="Times New Roman" w:cs="Segoe UI"/>
                <w:b w:val="0"/>
                <w:color w:val="000000"/>
              </w:rPr>
            </w:pPr>
          </w:p>
        </w:tc>
        <w:tc>
          <w:tcPr>
            <w:tcW w:w="878" w:type="pct"/>
            <w:noWrap/>
            <w:hideMark/>
          </w:tcPr>
          <w:p w14:paraId="6920C50C"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Rochford</w:t>
            </w:r>
          </w:p>
        </w:tc>
        <w:tc>
          <w:tcPr>
            <w:tcW w:w="1752" w:type="pct"/>
            <w:noWrap/>
            <w:hideMark/>
          </w:tcPr>
          <w:p w14:paraId="29343F11"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946" w:type="pct"/>
            <w:noWrap/>
            <w:hideMark/>
          </w:tcPr>
          <w:p w14:paraId="5464439E"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5</w:t>
            </w:r>
          </w:p>
        </w:tc>
        <w:tc>
          <w:tcPr>
            <w:tcW w:w="790" w:type="pct"/>
            <w:noWrap/>
            <w:hideMark/>
          </w:tcPr>
          <w:p w14:paraId="2582F970"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r>
      <w:tr w:rsidR="00762429" w:rsidRPr="000E008E" w14:paraId="22FE4E5E"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val="restart"/>
            <w:vAlign w:val="center"/>
            <w:hideMark/>
          </w:tcPr>
          <w:p w14:paraId="46033A14" w14:textId="77777777" w:rsidR="00762429" w:rsidRPr="000E008E" w:rsidRDefault="00762429">
            <w:pPr>
              <w:jc w:val="center"/>
              <w:rPr>
                <w:rFonts w:eastAsia="Times New Roman" w:cs="Segoe UI"/>
                <w:b w:val="0"/>
                <w:color w:val="000000"/>
              </w:rPr>
            </w:pPr>
            <w:r w:rsidRPr="000E008E">
              <w:rPr>
                <w:rFonts w:eastAsia="Times New Roman" w:cs="Segoe UI"/>
                <w:b w:val="0"/>
                <w:color w:val="000000"/>
              </w:rPr>
              <w:t>West Quadrant</w:t>
            </w:r>
          </w:p>
        </w:tc>
        <w:tc>
          <w:tcPr>
            <w:tcW w:w="878" w:type="pct"/>
            <w:noWrap/>
            <w:hideMark/>
          </w:tcPr>
          <w:p w14:paraId="04D7F466"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Epping Forest</w:t>
            </w:r>
          </w:p>
        </w:tc>
        <w:tc>
          <w:tcPr>
            <w:tcW w:w="1752" w:type="pct"/>
            <w:noWrap/>
            <w:hideMark/>
          </w:tcPr>
          <w:p w14:paraId="6BC7AC71"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8</w:t>
            </w:r>
          </w:p>
        </w:tc>
        <w:tc>
          <w:tcPr>
            <w:tcW w:w="946" w:type="pct"/>
            <w:noWrap/>
            <w:hideMark/>
          </w:tcPr>
          <w:p w14:paraId="662F5E83"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790" w:type="pct"/>
            <w:noWrap/>
            <w:hideMark/>
          </w:tcPr>
          <w:p w14:paraId="4249C458"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4</w:t>
            </w:r>
          </w:p>
        </w:tc>
      </w:tr>
      <w:tr w:rsidR="00762429" w:rsidRPr="000E008E" w14:paraId="7A542398"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hideMark/>
          </w:tcPr>
          <w:p w14:paraId="1111434B" w14:textId="77777777" w:rsidR="00762429" w:rsidRPr="000E008E" w:rsidRDefault="00762429">
            <w:pPr>
              <w:rPr>
                <w:rFonts w:eastAsia="Times New Roman" w:cs="Segoe UI"/>
                <w:color w:val="000000"/>
              </w:rPr>
            </w:pPr>
          </w:p>
        </w:tc>
        <w:tc>
          <w:tcPr>
            <w:tcW w:w="878" w:type="pct"/>
            <w:noWrap/>
            <w:hideMark/>
          </w:tcPr>
          <w:p w14:paraId="5E4F513C"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Harlow</w:t>
            </w:r>
          </w:p>
        </w:tc>
        <w:tc>
          <w:tcPr>
            <w:tcW w:w="1752" w:type="pct"/>
            <w:noWrap/>
            <w:hideMark/>
          </w:tcPr>
          <w:p w14:paraId="23EC6575"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13</w:t>
            </w:r>
          </w:p>
        </w:tc>
        <w:tc>
          <w:tcPr>
            <w:tcW w:w="946" w:type="pct"/>
            <w:noWrap/>
            <w:hideMark/>
          </w:tcPr>
          <w:p w14:paraId="3EFCFA3E"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790" w:type="pct"/>
            <w:noWrap/>
            <w:hideMark/>
          </w:tcPr>
          <w:p w14:paraId="0A18F3F8"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1</w:t>
            </w:r>
          </w:p>
        </w:tc>
      </w:tr>
      <w:tr w:rsidR="00762429" w:rsidRPr="000E008E" w14:paraId="1A2E5004" w14:textId="77777777">
        <w:trPr>
          <w:trHeight w:val="300"/>
        </w:trPr>
        <w:tc>
          <w:tcPr>
            <w:cnfStyle w:val="001000000000" w:firstRow="0" w:lastRow="0" w:firstColumn="1" w:lastColumn="0" w:oddVBand="0" w:evenVBand="0" w:oddHBand="0" w:evenHBand="0" w:firstRowFirstColumn="0" w:firstRowLastColumn="0" w:lastRowFirstColumn="0" w:lastRowLastColumn="0"/>
            <w:tcW w:w="634" w:type="pct"/>
            <w:vMerge/>
            <w:hideMark/>
          </w:tcPr>
          <w:p w14:paraId="08E66865" w14:textId="77777777" w:rsidR="00762429" w:rsidRPr="000E008E" w:rsidRDefault="00762429">
            <w:pPr>
              <w:rPr>
                <w:rFonts w:eastAsia="Times New Roman" w:cs="Segoe UI"/>
                <w:color w:val="000000"/>
              </w:rPr>
            </w:pPr>
          </w:p>
        </w:tc>
        <w:tc>
          <w:tcPr>
            <w:tcW w:w="878" w:type="pct"/>
            <w:noWrap/>
            <w:hideMark/>
          </w:tcPr>
          <w:p w14:paraId="0A3FAD02" w14:textId="77777777" w:rsidR="00762429" w:rsidRPr="000E008E"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Uttlesford</w:t>
            </w:r>
          </w:p>
        </w:tc>
        <w:tc>
          <w:tcPr>
            <w:tcW w:w="1752" w:type="pct"/>
            <w:noWrap/>
            <w:hideMark/>
          </w:tcPr>
          <w:p w14:paraId="47DCCFB0"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c>
          <w:tcPr>
            <w:tcW w:w="946" w:type="pct"/>
            <w:noWrap/>
            <w:hideMark/>
          </w:tcPr>
          <w:p w14:paraId="7D1861FC"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8</w:t>
            </w:r>
          </w:p>
        </w:tc>
        <w:tc>
          <w:tcPr>
            <w:tcW w:w="790" w:type="pct"/>
            <w:noWrap/>
            <w:hideMark/>
          </w:tcPr>
          <w:p w14:paraId="2B73F297" w14:textId="77777777" w:rsidR="00762429" w:rsidRPr="000E008E"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E008E">
              <w:rPr>
                <w:rFonts w:eastAsia="Times New Roman" w:cs="Segoe UI"/>
                <w:color w:val="000000"/>
              </w:rPr>
              <w:t>0</w:t>
            </w:r>
          </w:p>
        </w:tc>
      </w:tr>
      <w:tr w:rsidR="00762429" w:rsidRPr="000E008E" w14:paraId="2F442D82" w14:textId="77777777">
        <w:trPr>
          <w:trHeight w:val="300"/>
        </w:trPr>
        <w:tc>
          <w:tcPr>
            <w:cnfStyle w:val="001000000000" w:firstRow="0" w:lastRow="0" w:firstColumn="1" w:lastColumn="0" w:oddVBand="0" w:evenVBand="0" w:oddHBand="0" w:evenHBand="0" w:firstRowFirstColumn="0" w:firstRowLastColumn="0" w:lastRowFirstColumn="0" w:lastRowLastColumn="0"/>
            <w:tcW w:w="1512" w:type="pct"/>
            <w:gridSpan w:val="2"/>
          </w:tcPr>
          <w:p w14:paraId="7DC07607" w14:textId="77777777" w:rsidR="00762429" w:rsidRPr="00310AA5" w:rsidRDefault="00762429">
            <w:pPr>
              <w:jc w:val="center"/>
              <w:rPr>
                <w:rFonts w:eastAsia="Times New Roman" w:cs="Segoe UI"/>
                <w:color w:val="000000"/>
              </w:rPr>
            </w:pPr>
            <w:r w:rsidRPr="00310AA5">
              <w:rPr>
                <w:rFonts w:eastAsia="Times New Roman" w:cs="Segoe UI"/>
                <w:color w:val="000000"/>
              </w:rPr>
              <w:t>Total</w:t>
            </w:r>
          </w:p>
        </w:tc>
        <w:tc>
          <w:tcPr>
            <w:tcW w:w="1752" w:type="pct"/>
            <w:noWrap/>
          </w:tcPr>
          <w:p w14:paraId="5B7CDCCF" w14:textId="77777777" w:rsidR="00762429" w:rsidRPr="00310AA5"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0AA5">
              <w:rPr>
                <w:rFonts w:eastAsia="Times New Roman" w:cs="Segoe UI"/>
                <w:b/>
                <w:color w:val="000000"/>
              </w:rPr>
              <w:t>168</w:t>
            </w:r>
          </w:p>
        </w:tc>
        <w:tc>
          <w:tcPr>
            <w:tcW w:w="946" w:type="pct"/>
            <w:noWrap/>
          </w:tcPr>
          <w:p w14:paraId="602FCB30" w14:textId="77777777" w:rsidR="00762429" w:rsidRPr="00310AA5"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0AA5">
              <w:rPr>
                <w:rFonts w:eastAsia="Times New Roman" w:cs="Segoe UI"/>
                <w:b/>
                <w:color w:val="000000"/>
              </w:rPr>
              <w:t>8</w:t>
            </w:r>
            <w:r>
              <w:rPr>
                <w:rFonts w:eastAsia="Times New Roman" w:cs="Segoe UI"/>
                <w:b/>
                <w:color w:val="000000"/>
              </w:rPr>
              <w:t>6</w:t>
            </w:r>
          </w:p>
        </w:tc>
        <w:tc>
          <w:tcPr>
            <w:tcW w:w="790" w:type="pct"/>
            <w:noWrap/>
          </w:tcPr>
          <w:p w14:paraId="2492D00C" w14:textId="77777777" w:rsidR="00762429" w:rsidRPr="00310AA5"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0AA5">
              <w:rPr>
                <w:rFonts w:eastAsia="Times New Roman" w:cs="Segoe UI"/>
                <w:b/>
                <w:color w:val="000000"/>
              </w:rPr>
              <w:t>26</w:t>
            </w:r>
          </w:p>
        </w:tc>
      </w:tr>
    </w:tbl>
    <w:p w14:paraId="458BC69A" w14:textId="076F662A" w:rsidR="00762429" w:rsidRPr="007E7BBE" w:rsidRDefault="00762429" w:rsidP="007E7BBE">
      <w:pPr>
        <w:pStyle w:val="Tablesourcenote"/>
        <w:rPr>
          <w:rStyle w:val="TablesourcenoteChar"/>
        </w:rPr>
      </w:pPr>
      <w:r w:rsidRPr="00556630">
        <w:rPr>
          <w:rStyle w:val="TablesourcenoteChar"/>
        </w:rPr>
        <w:t xml:space="preserve">Source: </w:t>
      </w:r>
      <w:r w:rsidR="000717DD">
        <w:rPr>
          <w:rStyle w:val="TablesourcenoteChar"/>
        </w:rPr>
        <w:t>Essex County Council</w:t>
      </w:r>
      <w:r w:rsidRPr="00556630">
        <w:rPr>
          <w:rStyle w:val="TablesourcenoteChar"/>
        </w:rPr>
        <w:t xml:space="preserve"> </w:t>
      </w:r>
      <w:r>
        <w:rPr>
          <w:rStyle w:val="TablesourcenoteChar"/>
        </w:rPr>
        <w:t>(2024)</w:t>
      </w:r>
    </w:p>
    <w:p w14:paraId="1E4ECB14" w14:textId="0D510E03" w:rsidR="00762429" w:rsidRPr="007E7BBE" w:rsidRDefault="00C94114" w:rsidP="00762429">
      <w:pPr>
        <w:pStyle w:val="Numberedpara1202"/>
        <w:rPr>
          <w:rStyle w:val="TablesourcenoteChar"/>
          <w:sz w:val="22"/>
          <w:szCs w:val="20"/>
        </w:rPr>
      </w:pPr>
      <w:r>
        <w:rPr>
          <w:rStyle w:val="TablesourcenoteChar"/>
          <w:sz w:val="22"/>
          <w:szCs w:val="20"/>
        </w:rPr>
        <w:fldChar w:fldCharType="begin"/>
      </w:r>
      <w:r>
        <w:rPr>
          <w:rStyle w:val="TablesourcenoteChar"/>
          <w:sz w:val="22"/>
          <w:szCs w:val="20"/>
        </w:rPr>
        <w:instrText xml:space="preserve"> REF _Ref199250765 \h </w:instrText>
      </w:r>
      <w:r>
        <w:rPr>
          <w:rStyle w:val="TablesourcenoteChar"/>
          <w:sz w:val="22"/>
          <w:szCs w:val="20"/>
        </w:rPr>
      </w:r>
      <w:r>
        <w:rPr>
          <w:rStyle w:val="TablesourcenoteChar"/>
          <w:sz w:val="22"/>
          <w:szCs w:val="20"/>
        </w:rPr>
        <w:fldChar w:fldCharType="separate"/>
      </w:r>
      <w:r w:rsidR="00971C60">
        <w:t xml:space="preserve">Table </w:t>
      </w:r>
      <w:r w:rsidR="00971C60">
        <w:rPr>
          <w:noProof/>
        </w:rPr>
        <w:t>51</w:t>
      </w:r>
      <w:r>
        <w:rPr>
          <w:rStyle w:val="TablesourcenoteChar"/>
          <w:sz w:val="22"/>
          <w:szCs w:val="20"/>
        </w:rPr>
        <w:fldChar w:fldCharType="end"/>
      </w:r>
      <w:r w:rsidR="00762429" w:rsidRPr="007E7BBE">
        <w:rPr>
          <w:rStyle w:val="TablesourcenoteChar"/>
          <w:sz w:val="22"/>
          <w:szCs w:val="20"/>
        </w:rPr>
        <w:t xml:space="preserve"> shows the accommodation status of people aged 18+ </w:t>
      </w:r>
      <w:r w:rsidR="002820A2">
        <w:rPr>
          <w:rStyle w:val="TablesourcenoteChar"/>
          <w:sz w:val="22"/>
          <w:szCs w:val="20"/>
        </w:rPr>
        <w:t xml:space="preserve">who draw on </w:t>
      </w:r>
      <w:r w:rsidR="006644C5">
        <w:rPr>
          <w:rStyle w:val="TablesourcenoteChar"/>
          <w:sz w:val="22"/>
          <w:szCs w:val="20"/>
        </w:rPr>
        <w:t xml:space="preserve">adult social care support </w:t>
      </w:r>
      <w:r w:rsidR="00762429" w:rsidRPr="007E7BBE">
        <w:rPr>
          <w:rStyle w:val="TablesourcenoteChar"/>
          <w:sz w:val="22"/>
          <w:szCs w:val="20"/>
        </w:rPr>
        <w:t xml:space="preserve">provided by </w:t>
      </w:r>
      <w:r w:rsidR="000717DD">
        <w:rPr>
          <w:rStyle w:val="TablesourcenoteChar"/>
          <w:sz w:val="22"/>
          <w:szCs w:val="20"/>
        </w:rPr>
        <w:t>Essex County Council</w:t>
      </w:r>
      <w:r w:rsidR="00762429" w:rsidRPr="007E7BBE">
        <w:rPr>
          <w:rStyle w:val="TablesourcenoteChar"/>
          <w:sz w:val="22"/>
          <w:szCs w:val="20"/>
        </w:rPr>
        <w:t xml:space="preserve"> by district in 2024, including those people living in the </w:t>
      </w:r>
      <w:r w:rsidR="000717DD">
        <w:rPr>
          <w:rStyle w:val="TablesourcenoteChar"/>
          <w:sz w:val="22"/>
          <w:szCs w:val="20"/>
        </w:rPr>
        <w:t>Essex County Council</w:t>
      </w:r>
      <w:r w:rsidR="00762429" w:rsidRPr="007E7BBE">
        <w:rPr>
          <w:rStyle w:val="TablesourcenoteChar"/>
          <w:sz w:val="22"/>
          <w:szCs w:val="20"/>
        </w:rPr>
        <w:t xml:space="preserve"> commissioned mental health recovery pathway specialist/supported accommodation.</w:t>
      </w:r>
    </w:p>
    <w:p w14:paraId="5BC0EEF9" w14:textId="78E1B018" w:rsidR="00637B57" w:rsidRPr="00637B57" w:rsidRDefault="00637B57" w:rsidP="00637B57">
      <w:pPr>
        <w:pStyle w:val="Numberedpara1202"/>
        <w:rPr>
          <w:rStyle w:val="TablesourcenoteChar"/>
          <w:sz w:val="22"/>
          <w:szCs w:val="20"/>
        </w:rPr>
      </w:pPr>
      <w:r>
        <w:rPr>
          <w:rStyle w:val="TablesourcenoteChar"/>
          <w:sz w:val="22"/>
          <w:szCs w:val="20"/>
        </w:rPr>
        <w:t xml:space="preserve">In </w:t>
      </w:r>
      <w:r w:rsidR="00321A1F">
        <w:rPr>
          <w:rStyle w:val="TablesourcenoteChar"/>
          <w:sz w:val="22"/>
          <w:szCs w:val="20"/>
        </w:rPr>
        <w:t>addition,</w:t>
      </w:r>
      <w:r>
        <w:rPr>
          <w:rStyle w:val="TablesourcenoteChar"/>
          <w:sz w:val="22"/>
          <w:szCs w:val="20"/>
        </w:rPr>
        <w:t xml:space="preserve"> t</w:t>
      </w:r>
      <w:r w:rsidRPr="00637B57">
        <w:rPr>
          <w:rStyle w:val="TablesourcenoteChar"/>
          <w:sz w:val="22"/>
          <w:szCs w:val="20"/>
        </w:rPr>
        <w:t>here are 13 supported living placements in Southend</w:t>
      </w:r>
      <w:r w:rsidR="001C49B9">
        <w:rPr>
          <w:rStyle w:val="TablesourcenoteChar"/>
          <w:sz w:val="22"/>
          <w:szCs w:val="20"/>
        </w:rPr>
        <w:t>-on-Sea</w:t>
      </w:r>
      <w:r w:rsidRPr="00637B57">
        <w:rPr>
          <w:rStyle w:val="TablesourcenoteChar"/>
          <w:sz w:val="22"/>
          <w:szCs w:val="20"/>
        </w:rPr>
        <w:t xml:space="preserve"> and 13 supported living placements in Thurrock for people with mental health needs</w:t>
      </w:r>
      <w:r>
        <w:rPr>
          <w:rStyle w:val="TablesourcenoteChar"/>
          <w:sz w:val="22"/>
          <w:szCs w:val="20"/>
        </w:rPr>
        <w:t>.</w:t>
      </w:r>
    </w:p>
    <w:p w14:paraId="4FD17C88" w14:textId="77777777" w:rsidR="00762429" w:rsidRDefault="00762429" w:rsidP="00762429">
      <w:pPr>
        <w:pStyle w:val="Numberedpara1202"/>
        <w:numPr>
          <w:ilvl w:val="0"/>
          <w:numId w:val="0"/>
        </w:numPr>
        <w:rPr>
          <w:rStyle w:val="TablesourcenoteChar"/>
          <w:szCs w:val="22"/>
        </w:rPr>
      </w:pPr>
    </w:p>
    <w:p w14:paraId="32A34513" w14:textId="77777777" w:rsidR="00762429" w:rsidRDefault="00762429" w:rsidP="00762429">
      <w:pPr>
        <w:pStyle w:val="Numberedpara1202"/>
        <w:numPr>
          <w:ilvl w:val="0"/>
          <w:numId w:val="0"/>
        </w:numPr>
        <w:rPr>
          <w:rStyle w:val="TablesourcenoteChar"/>
          <w:szCs w:val="22"/>
        </w:rPr>
      </w:pPr>
    </w:p>
    <w:p w14:paraId="3C9DB14F" w14:textId="77777777" w:rsidR="00762429" w:rsidRDefault="00762429" w:rsidP="00762429">
      <w:pPr>
        <w:pStyle w:val="Heading1202"/>
        <w:rPr>
          <w:rStyle w:val="TablesourcenoteChar"/>
          <w:sz w:val="22"/>
          <w:szCs w:val="22"/>
        </w:rPr>
        <w:sectPr w:rsidR="00762429" w:rsidSect="00762429">
          <w:pgSz w:w="11906" w:h="16838" w:code="9"/>
          <w:pgMar w:top="1440" w:right="1440" w:bottom="1440" w:left="1559" w:header="709" w:footer="709" w:gutter="0"/>
          <w:cols w:space="708"/>
          <w:titlePg/>
          <w:docGrid w:linePitch="360"/>
        </w:sectPr>
      </w:pPr>
    </w:p>
    <w:p w14:paraId="08A80183" w14:textId="77777777" w:rsidR="00762429" w:rsidRPr="00530BD8" w:rsidRDefault="00762429" w:rsidP="00762429">
      <w:pPr>
        <w:pStyle w:val="Numberedpara1202"/>
        <w:numPr>
          <w:ilvl w:val="0"/>
          <w:numId w:val="0"/>
        </w:numPr>
        <w:rPr>
          <w:rStyle w:val="TablesourcenoteChar"/>
          <w:szCs w:val="22"/>
        </w:rPr>
      </w:pPr>
    </w:p>
    <w:p w14:paraId="304EC1F4" w14:textId="621B7799" w:rsidR="00762429" w:rsidRPr="00530BD8" w:rsidRDefault="00762429" w:rsidP="00762429">
      <w:pPr>
        <w:pStyle w:val="Numberedpara1202"/>
        <w:numPr>
          <w:ilvl w:val="0"/>
          <w:numId w:val="0"/>
        </w:numPr>
        <w:rPr>
          <w:szCs w:val="22"/>
        </w:rPr>
      </w:pPr>
      <w:bookmarkStart w:id="172" w:name="_Ref199250765"/>
      <w:r>
        <w:t xml:space="preserve">Table </w:t>
      </w:r>
      <w:fldSimple w:instr=" SEQ Table \* ARABIC ">
        <w:r w:rsidR="00971C60">
          <w:rPr>
            <w:noProof/>
          </w:rPr>
          <w:t>51</w:t>
        </w:r>
      </w:fldSimple>
      <w:bookmarkEnd w:id="172"/>
      <w:r>
        <w:t xml:space="preserve">. </w:t>
      </w:r>
      <w:r w:rsidRPr="00555289">
        <w:t xml:space="preserve">Accommodation status of </w:t>
      </w:r>
      <w:r w:rsidRPr="004F0ED2">
        <w:t xml:space="preserve">people aged 18+ </w:t>
      </w:r>
      <w:r w:rsidR="002820A2">
        <w:t xml:space="preserve">who draw on </w:t>
      </w:r>
      <w:r w:rsidR="001956EE">
        <w:t xml:space="preserve">adult social care support </w:t>
      </w:r>
      <w:r w:rsidRPr="004F0ED2">
        <w:t xml:space="preserve">provided by </w:t>
      </w:r>
      <w:r w:rsidR="000717DD">
        <w:t>Essex County Council</w:t>
      </w:r>
      <w:r w:rsidRPr="00555289">
        <w:t xml:space="preserve"> by distric</w:t>
      </w:r>
      <w:r>
        <w:t>t</w:t>
      </w:r>
      <w:r w:rsidRPr="00555289">
        <w:t xml:space="preserve"> in 2024</w:t>
      </w:r>
    </w:p>
    <w:tbl>
      <w:tblPr>
        <w:tblStyle w:val="GridTable5Dark-Accent4"/>
        <w:tblW w:w="5000" w:type="pct"/>
        <w:tblLook w:val="04A0" w:firstRow="1" w:lastRow="0" w:firstColumn="1" w:lastColumn="0" w:noHBand="0" w:noVBand="1"/>
      </w:tblPr>
      <w:tblGrid>
        <w:gridCol w:w="1613"/>
        <w:gridCol w:w="1549"/>
        <w:gridCol w:w="863"/>
        <w:gridCol w:w="1789"/>
        <w:gridCol w:w="863"/>
        <w:gridCol w:w="2484"/>
        <w:gridCol w:w="863"/>
        <w:gridCol w:w="1614"/>
        <w:gridCol w:w="863"/>
        <w:gridCol w:w="1447"/>
      </w:tblGrid>
      <w:tr w:rsidR="00207C91" w:rsidRPr="0090697B" w14:paraId="6DC2BDE0" w14:textId="77777777" w:rsidTr="00CD2548">
        <w:trPr>
          <w:cnfStyle w:val="100000000000" w:firstRow="1" w:lastRow="0" w:firstColumn="0" w:lastColumn="0" w:oddVBand="0" w:evenVBand="0" w:oddHBand="0"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579" w:type="pct"/>
            <w:shd w:val="clear" w:color="auto" w:fill="FBCAD0"/>
            <w:noWrap/>
            <w:hideMark/>
          </w:tcPr>
          <w:p w14:paraId="58736C6E" w14:textId="77777777" w:rsidR="00762429" w:rsidRPr="0090697B" w:rsidRDefault="00762429" w:rsidP="00CD2548">
            <w:pPr>
              <w:rPr>
                <w:rFonts w:cs="Segoe UI"/>
                <w:color w:val="000000" w:themeColor="text1"/>
                <w:sz w:val="18"/>
                <w:szCs w:val="18"/>
              </w:rPr>
            </w:pPr>
            <w:r w:rsidRPr="0090697B">
              <w:rPr>
                <w:rFonts w:cs="Segoe UI"/>
                <w:color w:val="000000" w:themeColor="text1"/>
                <w:sz w:val="18"/>
                <w:szCs w:val="18"/>
              </w:rPr>
              <w:t>District</w:t>
            </w:r>
          </w:p>
          <w:p w14:paraId="5F139A0A" w14:textId="77777777" w:rsidR="00762429" w:rsidRPr="0090697B" w:rsidRDefault="00762429" w:rsidP="00CD2548">
            <w:pPr>
              <w:rPr>
                <w:rFonts w:eastAsia="Times New Roman" w:cs="Segoe UI"/>
                <w:color w:val="000000" w:themeColor="text1"/>
                <w:sz w:val="18"/>
                <w:szCs w:val="18"/>
              </w:rPr>
            </w:pPr>
          </w:p>
        </w:tc>
        <w:tc>
          <w:tcPr>
            <w:tcW w:w="556" w:type="pct"/>
            <w:shd w:val="clear" w:color="auto" w:fill="FBCAD0"/>
            <w:hideMark/>
          </w:tcPr>
          <w:p w14:paraId="0E0968EC"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Mainstream </w:t>
            </w:r>
            <w:r>
              <w:rPr>
                <w:rFonts w:cs="Segoe UI"/>
                <w:color w:val="000000" w:themeColor="text1"/>
                <w:sz w:val="18"/>
                <w:szCs w:val="18"/>
              </w:rPr>
              <w:t>h</w:t>
            </w:r>
            <w:r w:rsidRPr="0090697B">
              <w:rPr>
                <w:rFonts w:cs="Segoe UI"/>
                <w:color w:val="000000" w:themeColor="text1"/>
                <w:sz w:val="18"/>
                <w:szCs w:val="18"/>
              </w:rPr>
              <w:t>ousing</w:t>
            </w:r>
          </w:p>
        </w:tc>
        <w:tc>
          <w:tcPr>
            <w:tcW w:w="310" w:type="pct"/>
            <w:shd w:val="clear" w:color="auto" w:fill="FBCAD0"/>
            <w:hideMark/>
          </w:tcPr>
          <w:p w14:paraId="1A0ADFCE"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w:t>
            </w:r>
          </w:p>
        </w:tc>
        <w:tc>
          <w:tcPr>
            <w:tcW w:w="642" w:type="pct"/>
            <w:shd w:val="clear" w:color="auto" w:fill="FBCAD0"/>
            <w:hideMark/>
          </w:tcPr>
          <w:p w14:paraId="2E38B2E9"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Living with family/friends</w:t>
            </w:r>
          </w:p>
        </w:tc>
        <w:tc>
          <w:tcPr>
            <w:tcW w:w="310" w:type="pct"/>
            <w:shd w:val="clear" w:color="auto" w:fill="FBCAD0"/>
            <w:hideMark/>
          </w:tcPr>
          <w:p w14:paraId="50345CA6"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w:t>
            </w:r>
          </w:p>
        </w:tc>
        <w:tc>
          <w:tcPr>
            <w:tcW w:w="891" w:type="pct"/>
            <w:shd w:val="clear" w:color="auto" w:fill="FBCAD0"/>
            <w:hideMark/>
          </w:tcPr>
          <w:p w14:paraId="03D33B81"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Pr>
                <w:rFonts w:eastAsia="Times New Roman" w:cs="Segoe UI"/>
                <w:color w:val="000000" w:themeColor="text1"/>
                <w:sz w:val="18"/>
                <w:szCs w:val="18"/>
              </w:rPr>
              <w:t>Mental health recovery pathway specialist/supported accommodation</w:t>
            </w:r>
          </w:p>
        </w:tc>
        <w:tc>
          <w:tcPr>
            <w:tcW w:w="310" w:type="pct"/>
            <w:shd w:val="clear" w:color="auto" w:fill="FBCAD0"/>
            <w:hideMark/>
          </w:tcPr>
          <w:p w14:paraId="599E6641"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w:t>
            </w:r>
          </w:p>
        </w:tc>
        <w:tc>
          <w:tcPr>
            <w:tcW w:w="573" w:type="pct"/>
            <w:shd w:val="clear" w:color="auto" w:fill="FBCAD0"/>
            <w:hideMark/>
          </w:tcPr>
          <w:p w14:paraId="2CC5B3C4" w14:textId="77777777" w:rsidR="00762429" w:rsidRDefault="00762429" w:rsidP="00CD2548">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sz w:val="18"/>
                <w:szCs w:val="18"/>
              </w:rPr>
            </w:pPr>
            <w:r w:rsidRPr="0090697B">
              <w:rPr>
                <w:rFonts w:cs="Segoe UI"/>
                <w:color w:val="000000" w:themeColor="text1"/>
                <w:sz w:val="18"/>
                <w:szCs w:val="18"/>
              </w:rPr>
              <w:t>Res</w:t>
            </w:r>
            <w:r>
              <w:rPr>
                <w:rFonts w:cs="Segoe UI"/>
                <w:color w:val="000000" w:themeColor="text1"/>
                <w:sz w:val="18"/>
                <w:szCs w:val="18"/>
              </w:rPr>
              <w:t>idential</w:t>
            </w:r>
            <w:r w:rsidRPr="0090697B">
              <w:rPr>
                <w:rFonts w:cs="Segoe UI"/>
                <w:color w:val="000000" w:themeColor="text1"/>
                <w:sz w:val="18"/>
                <w:szCs w:val="18"/>
              </w:rPr>
              <w:t>/</w:t>
            </w:r>
          </w:p>
          <w:p w14:paraId="378E2C1D"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70C0E4B4">
              <w:rPr>
                <w:rFonts w:cs="Segoe UI"/>
                <w:color w:val="000000" w:themeColor="text1"/>
                <w:sz w:val="18"/>
                <w:szCs w:val="18"/>
              </w:rPr>
              <w:t>Nursing Accommodation</w:t>
            </w:r>
          </w:p>
        </w:tc>
        <w:tc>
          <w:tcPr>
            <w:tcW w:w="310" w:type="pct"/>
            <w:shd w:val="clear" w:color="auto" w:fill="FBCAD0"/>
            <w:hideMark/>
          </w:tcPr>
          <w:p w14:paraId="643F1A11"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w:t>
            </w:r>
          </w:p>
        </w:tc>
        <w:tc>
          <w:tcPr>
            <w:tcW w:w="520" w:type="pct"/>
            <w:shd w:val="clear" w:color="auto" w:fill="FBCAD0"/>
            <w:hideMark/>
          </w:tcPr>
          <w:p w14:paraId="63D7ED98" w14:textId="77777777" w:rsidR="00762429" w:rsidRPr="0090697B" w:rsidRDefault="00762429" w:rsidP="00CD254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Total</w:t>
            </w:r>
          </w:p>
        </w:tc>
      </w:tr>
      <w:tr w:rsidR="00D96117" w:rsidRPr="0090697B" w14:paraId="213BA42D"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62FB3C86"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Basildon</w:t>
            </w:r>
          </w:p>
        </w:tc>
        <w:tc>
          <w:tcPr>
            <w:tcW w:w="556" w:type="pct"/>
            <w:noWrap/>
            <w:hideMark/>
          </w:tcPr>
          <w:p w14:paraId="5B4DCE2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27 </w:t>
            </w:r>
          </w:p>
        </w:tc>
        <w:tc>
          <w:tcPr>
            <w:tcW w:w="310" w:type="pct"/>
            <w:noWrap/>
            <w:hideMark/>
          </w:tcPr>
          <w:p w14:paraId="52EA701B"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9%</w:t>
            </w:r>
          </w:p>
        </w:tc>
        <w:tc>
          <w:tcPr>
            <w:tcW w:w="642" w:type="pct"/>
            <w:noWrap/>
            <w:hideMark/>
          </w:tcPr>
          <w:p w14:paraId="06DB8FA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7 </w:t>
            </w:r>
          </w:p>
        </w:tc>
        <w:tc>
          <w:tcPr>
            <w:tcW w:w="310" w:type="pct"/>
            <w:noWrap/>
            <w:hideMark/>
          </w:tcPr>
          <w:p w14:paraId="3022DD53"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9%</w:t>
            </w:r>
          </w:p>
        </w:tc>
        <w:tc>
          <w:tcPr>
            <w:tcW w:w="891" w:type="pct"/>
            <w:noWrap/>
            <w:hideMark/>
          </w:tcPr>
          <w:p w14:paraId="449182F5"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10</w:t>
            </w:r>
          </w:p>
        </w:tc>
        <w:tc>
          <w:tcPr>
            <w:tcW w:w="310" w:type="pct"/>
            <w:noWrap/>
            <w:hideMark/>
          </w:tcPr>
          <w:p w14:paraId="1D59C7A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6%</w:t>
            </w:r>
          </w:p>
        </w:tc>
        <w:tc>
          <w:tcPr>
            <w:tcW w:w="573" w:type="pct"/>
            <w:noWrap/>
            <w:hideMark/>
          </w:tcPr>
          <w:p w14:paraId="184BF7B4"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11</w:t>
            </w:r>
          </w:p>
        </w:tc>
        <w:tc>
          <w:tcPr>
            <w:tcW w:w="310" w:type="pct"/>
            <w:noWrap/>
            <w:hideMark/>
          </w:tcPr>
          <w:p w14:paraId="356A7F2C"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7%</w:t>
            </w:r>
          </w:p>
        </w:tc>
        <w:tc>
          <w:tcPr>
            <w:tcW w:w="520" w:type="pct"/>
            <w:noWrap/>
            <w:hideMark/>
          </w:tcPr>
          <w:p w14:paraId="519D7919"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55 </w:t>
            </w:r>
          </w:p>
        </w:tc>
      </w:tr>
      <w:tr w:rsidR="00D96117" w:rsidRPr="0090697B" w14:paraId="72E5B1D6"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08162200"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Braintree</w:t>
            </w:r>
          </w:p>
        </w:tc>
        <w:tc>
          <w:tcPr>
            <w:tcW w:w="556" w:type="pct"/>
            <w:noWrap/>
            <w:hideMark/>
          </w:tcPr>
          <w:p w14:paraId="542310B2"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29 </w:t>
            </w:r>
          </w:p>
        </w:tc>
        <w:tc>
          <w:tcPr>
            <w:tcW w:w="310" w:type="pct"/>
            <w:noWrap/>
            <w:hideMark/>
          </w:tcPr>
          <w:p w14:paraId="60446D6E"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10%</w:t>
            </w:r>
          </w:p>
        </w:tc>
        <w:tc>
          <w:tcPr>
            <w:tcW w:w="642" w:type="pct"/>
            <w:noWrap/>
            <w:hideMark/>
          </w:tcPr>
          <w:p w14:paraId="3C26FCF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7 </w:t>
            </w:r>
          </w:p>
        </w:tc>
        <w:tc>
          <w:tcPr>
            <w:tcW w:w="310" w:type="pct"/>
            <w:noWrap/>
            <w:hideMark/>
          </w:tcPr>
          <w:p w14:paraId="3EC347B4"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10%</w:t>
            </w:r>
          </w:p>
        </w:tc>
        <w:tc>
          <w:tcPr>
            <w:tcW w:w="891" w:type="pct"/>
            <w:noWrap/>
            <w:hideMark/>
          </w:tcPr>
          <w:p w14:paraId="64A2922A"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19</w:t>
            </w:r>
          </w:p>
        </w:tc>
        <w:tc>
          <w:tcPr>
            <w:tcW w:w="310" w:type="pct"/>
            <w:noWrap/>
            <w:hideMark/>
          </w:tcPr>
          <w:p w14:paraId="4BCE43ED"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11%</w:t>
            </w:r>
          </w:p>
        </w:tc>
        <w:tc>
          <w:tcPr>
            <w:tcW w:w="573" w:type="pct"/>
            <w:noWrap/>
            <w:hideMark/>
          </w:tcPr>
          <w:p w14:paraId="4310BFCD"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7</w:t>
            </w:r>
          </w:p>
        </w:tc>
        <w:tc>
          <w:tcPr>
            <w:tcW w:w="310" w:type="pct"/>
            <w:noWrap/>
            <w:hideMark/>
          </w:tcPr>
          <w:p w14:paraId="749AFA1B"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5%</w:t>
            </w:r>
          </w:p>
        </w:tc>
        <w:tc>
          <w:tcPr>
            <w:tcW w:w="520" w:type="pct"/>
            <w:noWrap/>
            <w:hideMark/>
          </w:tcPr>
          <w:p w14:paraId="7879C774"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62 </w:t>
            </w:r>
          </w:p>
        </w:tc>
      </w:tr>
      <w:tr w:rsidR="00D96117" w:rsidRPr="0090697B" w14:paraId="1CBD61D4"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70E452F4"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Brentwood</w:t>
            </w:r>
          </w:p>
        </w:tc>
        <w:tc>
          <w:tcPr>
            <w:tcW w:w="556" w:type="pct"/>
            <w:noWrap/>
            <w:hideMark/>
          </w:tcPr>
          <w:p w14:paraId="024F505B"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11 </w:t>
            </w:r>
          </w:p>
        </w:tc>
        <w:tc>
          <w:tcPr>
            <w:tcW w:w="310" w:type="pct"/>
            <w:noWrap/>
            <w:hideMark/>
          </w:tcPr>
          <w:p w14:paraId="37CA7452"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4%</w:t>
            </w:r>
          </w:p>
        </w:tc>
        <w:tc>
          <w:tcPr>
            <w:tcW w:w="642" w:type="pct"/>
            <w:noWrap/>
            <w:hideMark/>
          </w:tcPr>
          <w:p w14:paraId="6CDD4FA5"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3 </w:t>
            </w:r>
          </w:p>
        </w:tc>
        <w:tc>
          <w:tcPr>
            <w:tcW w:w="310" w:type="pct"/>
            <w:noWrap/>
            <w:hideMark/>
          </w:tcPr>
          <w:p w14:paraId="01456654"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4%</w:t>
            </w:r>
          </w:p>
        </w:tc>
        <w:tc>
          <w:tcPr>
            <w:tcW w:w="891" w:type="pct"/>
            <w:noWrap/>
            <w:hideMark/>
          </w:tcPr>
          <w:p w14:paraId="5E7361E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310" w:type="pct"/>
            <w:noWrap/>
            <w:hideMark/>
          </w:tcPr>
          <w:p w14:paraId="0B7EEBE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573" w:type="pct"/>
            <w:noWrap/>
            <w:hideMark/>
          </w:tcPr>
          <w:p w14:paraId="1F2BCE5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w:t>
            </w:r>
          </w:p>
        </w:tc>
        <w:tc>
          <w:tcPr>
            <w:tcW w:w="310" w:type="pct"/>
            <w:noWrap/>
            <w:hideMark/>
          </w:tcPr>
          <w:p w14:paraId="6E978A89"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w:t>
            </w:r>
          </w:p>
        </w:tc>
        <w:tc>
          <w:tcPr>
            <w:tcW w:w="520" w:type="pct"/>
            <w:noWrap/>
            <w:hideMark/>
          </w:tcPr>
          <w:p w14:paraId="46AAAD0B"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16 </w:t>
            </w:r>
          </w:p>
        </w:tc>
      </w:tr>
      <w:tr w:rsidR="00D96117" w:rsidRPr="0090697B" w14:paraId="0057D02B"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285ECBE6" w14:textId="3E5EC0C8" w:rsidR="00762429" w:rsidRPr="0090697B" w:rsidRDefault="00D30CB8">
            <w:pPr>
              <w:rPr>
                <w:rFonts w:eastAsia="Times New Roman" w:cs="Segoe UI"/>
                <w:b w:val="0"/>
                <w:color w:val="000000" w:themeColor="text1"/>
                <w:sz w:val="18"/>
                <w:szCs w:val="18"/>
              </w:rPr>
            </w:pPr>
            <w:r>
              <w:rPr>
                <w:rFonts w:cs="Segoe UI"/>
                <w:b w:val="0"/>
                <w:color w:val="000000" w:themeColor="text1"/>
                <w:sz w:val="18"/>
                <w:szCs w:val="18"/>
              </w:rPr>
              <w:t>Castle Point</w:t>
            </w:r>
          </w:p>
        </w:tc>
        <w:tc>
          <w:tcPr>
            <w:tcW w:w="556" w:type="pct"/>
            <w:noWrap/>
            <w:hideMark/>
          </w:tcPr>
          <w:p w14:paraId="57C0EDC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39 </w:t>
            </w:r>
          </w:p>
        </w:tc>
        <w:tc>
          <w:tcPr>
            <w:tcW w:w="310" w:type="pct"/>
            <w:noWrap/>
            <w:hideMark/>
          </w:tcPr>
          <w:p w14:paraId="1F6EC01D"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13%</w:t>
            </w:r>
          </w:p>
        </w:tc>
        <w:tc>
          <w:tcPr>
            <w:tcW w:w="642" w:type="pct"/>
            <w:noWrap/>
            <w:hideMark/>
          </w:tcPr>
          <w:p w14:paraId="76CCE3AF"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9 </w:t>
            </w:r>
          </w:p>
        </w:tc>
        <w:tc>
          <w:tcPr>
            <w:tcW w:w="310" w:type="pct"/>
            <w:noWrap/>
            <w:hideMark/>
          </w:tcPr>
          <w:p w14:paraId="2D47B7E5"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13%</w:t>
            </w:r>
          </w:p>
        </w:tc>
        <w:tc>
          <w:tcPr>
            <w:tcW w:w="891" w:type="pct"/>
            <w:noWrap/>
            <w:hideMark/>
          </w:tcPr>
          <w:p w14:paraId="3366A7D4"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310" w:type="pct"/>
            <w:noWrap/>
            <w:hideMark/>
          </w:tcPr>
          <w:p w14:paraId="04414F7A"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573" w:type="pct"/>
            <w:noWrap/>
            <w:hideMark/>
          </w:tcPr>
          <w:p w14:paraId="5892BE8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w:t>
            </w:r>
          </w:p>
        </w:tc>
        <w:tc>
          <w:tcPr>
            <w:tcW w:w="310" w:type="pct"/>
            <w:noWrap/>
            <w:hideMark/>
          </w:tcPr>
          <w:p w14:paraId="10A43EA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w:t>
            </w:r>
          </w:p>
        </w:tc>
        <w:tc>
          <w:tcPr>
            <w:tcW w:w="520" w:type="pct"/>
            <w:noWrap/>
            <w:hideMark/>
          </w:tcPr>
          <w:p w14:paraId="0803441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49 </w:t>
            </w:r>
          </w:p>
        </w:tc>
      </w:tr>
      <w:tr w:rsidR="00D96117" w:rsidRPr="0090697B" w14:paraId="65273D98"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43D9C2BC"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Chelmsford</w:t>
            </w:r>
          </w:p>
        </w:tc>
        <w:tc>
          <w:tcPr>
            <w:tcW w:w="556" w:type="pct"/>
            <w:noWrap/>
            <w:hideMark/>
          </w:tcPr>
          <w:p w14:paraId="14107A39"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35 </w:t>
            </w:r>
          </w:p>
        </w:tc>
        <w:tc>
          <w:tcPr>
            <w:tcW w:w="310" w:type="pct"/>
            <w:noWrap/>
            <w:hideMark/>
          </w:tcPr>
          <w:p w14:paraId="572D88FD"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11%</w:t>
            </w:r>
          </w:p>
        </w:tc>
        <w:tc>
          <w:tcPr>
            <w:tcW w:w="642" w:type="pct"/>
            <w:noWrap/>
            <w:hideMark/>
          </w:tcPr>
          <w:p w14:paraId="08ED392A"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8 </w:t>
            </w:r>
          </w:p>
        </w:tc>
        <w:tc>
          <w:tcPr>
            <w:tcW w:w="310" w:type="pct"/>
            <w:noWrap/>
            <w:hideMark/>
          </w:tcPr>
          <w:p w14:paraId="0FB6BF4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11%</w:t>
            </w:r>
          </w:p>
        </w:tc>
        <w:tc>
          <w:tcPr>
            <w:tcW w:w="891" w:type="pct"/>
            <w:noWrap/>
            <w:hideMark/>
          </w:tcPr>
          <w:p w14:paraId="70D4B10D"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20</w:t>
            </w:r>
          </w:p>
        </w:tc>
        <w:tc>
          <w:tcPr>
            <w:tcW w:w="310" w:type="pct"/>
            <w:noWrap/>
            <w:hideMark/>
          </w:tcPr>
          <w:p w14:paraId="2A992AA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12%</w:t>
            </w:r>
          </w:p>
        </w:tc>
        <w:tc>
          <w:tcPr>
            <w:tcW w:w="573" w:type="pct"/>
            <w:noWrap/>
            <w:hideMark/>
          </w:tcPr>
          <w:p w14:paraId="5105DD92"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8</w:t>
            </w:r>
          </w:p>
        </w:tc>
        <w:tc>
          <w:tcPr>
            <w:tcW w:w="310" w:type="pct"/>
            <w:noWrap/>
            <w:hideMark/>
          </w:tcPr>
          <w:p w14:paraId="69121DE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5%</w:t>
            </w:r>
          </w:p>
        </w:tc>
        <w:tc>
          <w:tcPr>
            <w:tcW w:w="520" w:type="pct"/>
            <w:noWrap/>
            <w:hideMark/>
          </w:tcPr>
          <w:p w14:paraId="7711138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71 </w:t>
            </w:r>
          </w:p>
        </w:tc>
      </w:tr>
      <w:tr w:rsidR="00D96117" w:rsidRPr="0090697B" w14:paraId="653FB442"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2D72CD5B"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Colchester</w:t>
            </w:r>
          </w:p>
        </w:tc>
        <w:tc>
          <w:tcPr>
            <w:tcW w:w="556" w:type="pct"/>
            <w:noWrap/>
            <w:hideMark/>
          </w:tcPr>
          <w:p w14:paraId="283CED6F"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59 </w:t>
            </w:r>
          </w:p>
        </w:tc>
        <w:tc>
          <w:tcPr>
            <w:tcW w:w="310" w:type="pct"/>
            <w:noWrap/>
            <w:hideMark/>
          </w:tcPr>
          <w:p w14:paraId="446D78D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20%</w:t>
            </w:r>
          </w:p>
        </w:tc>
        <w:tc>
          <w:tcPr>
            <w:tcW w:w="642" w:type="pct"/>
            <w:noWrap/>
            <w:hideMark/>
          </w:tcPr>
          <w:p w14:paraId="36C1AED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15 </w:t>
            </w:r>
          </w:p>
        </w:tc>
        <w:tc>
          <w:tcPr>
            <w:tcW w:w="310" w:type="pct"/>
            <w:noWrap/>
            <w:hideMark/>
          </w:tcPr>
          <w:p w14:paraId="3F5C522E"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20%</w:t>
            </w:r>
          </w:p>
        </w:tc>
        <w:tc>
          <w:tcPr>
            <w:tcW w:w="891" w:type="pct"/>
            <w:noWrap/>
            <w:hideMark/>
          </w:tcPr>
          <w:p w14:paraId="53C988C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38</w:t>
            </w:r>
          </w:p>
        </w:tc>
        <w:tc>
          <w:tcPr>
            <w:tcW w:w="310" w:type="pct"/>
            <w:noWrap/>
            <w:hideMark/>
          </w:tcPr>
          <w:p w14:paraId="7590FA8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23%</w:t>
            </w:r>
          </w:p>
        </w:tc>
        <w:tc>
          <w:tcPr>
            <w:tcW w:w="573" w:type="pct"/>
            <w:noWrap/>
            <w:hideMark/>
          </w:tcPr>
          <w:p w14:paraId="55E71A4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47</w:t>
            </w:r>
          </w:p>
        </w:tc>
        <w:tc>
          <w:tcPr>
            <w:tcW w:w="310" w:type="pct"/>
            <w:noWrap/>
            <w:hideMark/>
          </w:tcPr>
          <w:p w14:paraId="1DE6FEF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32%</w:t>
            </w:r>
          </w:p>
        </w:tc>
        <w:tc>
          <w:tcPr>
            <w:tcW w:w="520" w:type="pct"/>
            <w:noWrap/>
            <w:hideMark/>
          </w:tcPr>
          <w:p w14:paraId="41D00AEB"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159 </w:t>
            </w:r>
          </w:p>
        </w:tc>
      </w:tr>
      <w:tr w:rsidR="00D96117" w:rsidRPr="0090697B" w14:paraId="61257CA2"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57F32E7A"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Epping forest</w:t>
            </w:r>
          </w:p>
        </w:tc>
        <w:tc>
          <w:tcPr>
            <w:tcW w:w="556" w:type="pct"/>
            <w:noWrap/>
            <w:hideMark/>
          </w:tcPr>
          <w:p w14:paraId="274AEABE"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22 </w:t>
            </w:r>
          </w:p>
        </w:tc>
        <w:tc>
          <w:tcPr>
            <w:tcW w:w="310" w:type="pct"/>
            <w:noWrap/>
            <w:hideMark/>
          </w:tcPr>
          <w:p w14:paraId="001C4E7F"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7%</w:t>
            </w:r>
          </w:p>
        </w:tc>
        <w:tc>
          <w:tcPr>
            <w:tcW w:w="642" w:type="pct"/>
            <w:noWrap/>
            <w:hideMark/>
          </w:tcPr>
          <w:p w14:paraId="58FC1EF3"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6 </w:t>
            </w:r>
          </w:p>
        </w:tc>
        <w:tc>
          <w:tcPr>
            <w:tcW w:w="310" w:type="pct"/>
            <w:noWrap/>
            <w:hideMark/>
          </w:tcPr>
          <w:p w14:paraId="5B3C2EB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7%</w:t>
            </w:r>
          </w:p>
        </w:tc>
        <w:tc>
          <w:tcPr>
            <w:tcW w:w="891" w:type="pct"/>
            <w:noWrap/>
            <w:hideMark/>
          </w:tcPr>
          <w:p w14:paraId="2ED7F912"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8</w:t>
            </w:r>
          </w:p>
        </w:tc>
        <w:tc>
          <w:tcPr>
            <w:tcW w:w="310" w:type="pct"/>
            <w:noWrap/>
            <w:hideMark/>
          </w:tcPr>
          <w:p w14:paraId="2E7AE6EE"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5%</w:t>
            </w:r>
          </w:p>
        </w:tc>
        <w:tc>
          <w:tcPr>
            <w:tcW w:w="573" w:type="pct"/>
            <w:noWrap/>
            <w:hideMark/>
          </w:tcPr>
          <w:p w14:paraId="3BFA059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8</w:t>
            </w:r>
          </w:p>
        </w:tc>
        <w:tc>
          <w:tcPr>
            <w:tcW w:w="310" w:type="pct"/>
            <w:noWrap/>
            <w:hideMark/>
          </w:tcPr>
          <w:p w14:paraId="01B43BA2"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5%</w:t>
            </w:r>
          </w:p>
        </w:tc>
        <w:tc>
          <w:tcPr>
            <w:tcW w:w="520" w:type="pct"/>
            <w:noWrap/>
            <w:hideMark/>
          </w:tcPr>
          <w:p w14:paraId="7A6072EA"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44 </w:t>
            </w:r>
          </w:p>
        </w:tc>
      </w:tr>
      <w:tr w:rsidR="00D96117" w:rsidRPr="0090697B" w14:paraId="032BD001"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762B4CE8"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Harlow</w:t>
            </w:r>
          </w:p>
        </w:tc>
        <w:tc>
          <w:tcPr>
            <w:tcW w:w="556" w:type="pct"/>
            <w:noWrap/>
            <w:hideMark/>
          </w:tcPr>
          <w:p w14:paraId="76325C5C"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18 </w:t>
            </w:r>
          </w:p>
        </w:tc>
        <w:tc>
          <w:tcPr>
            <w:tcW w:w="310" w:type="pct"/>
            <w:noWrap/>
            <w:hideMark/>
          </w:tcPr>
          <w:p w14:paraId="050E2DD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6%</w:t>
            </w:r>
          </w:p>
        </w:tc>
        <w:tc>
          <w:tcPr>
            <w:tcW w:w="642" w:type="pct"/>
            <w:noWrap/>
            <w:hideMark/>
          </w:tcPr>
          <w:p w14:paraId="0C011A53"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4 </w:t>
            </w:r>
          </w:p>
        </w:tc>
        <w:tc>
          <w:tcPr>
            <w:tcW w:w="310" w:type="pct"/>
            <w:noWrap/>
            <w:hideMark/>
          </w:tcPr>
          <w:p w14:paraId="215BA2BE"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6%</w:t>
            </w:r>
          </w:p>
        </w:tc>
        <w:tc>
          <w:tcPr>
            <w:tcW w:w="891" w:type="pct"/>
            <w:noWrap/>
            <w:hideMark/>
          </w:tcPr>
          <w:p w14:paraId="537F1C8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13</w:t>
            </w:r>
          </w:p>
        </w:tc>
        <w:tc>
          <w:tcPr>
            <w:tcW w:w="310" w:type="pct"/>
            <w:noWrap/>
            <w:hideMark/>
          </w:tcPr>
          <w:p w14:paraId="4E76482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8%</w:t>
            </w:r>
          </w:p>
        </w:tc>
        <w:tc>
          <w:tcPr>
            <w:tcW w:w="573" w:type="pct"/>
            <w:noWrap/>
            <w:hideMark/>
          </w:tcPr>
          <w:p w14:paraId="2ABAC33B"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w:t>
            </w:r>
          </w:p>
        </w:tc>
        <w:tc>
          <w:tcPr>
            <w:tcW w:w="310" w:type="pct"/>
            <w:noWrap/>
            <w:hideMark/>
          </w:tcPr>
          <w:p w14:paraId="59E077B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w:t>
            </w:r>
          </w:p>
        </w:tc>
        <w:tc>
          <w:tcPr>
            <w:tcW w:w="520" w:type="pct"/>
            <w:noWrap/>
            <w:hideMark/>
          </w:tcPr>
          <w:p w14:paraId="135D73B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38 </w:t>
            </w:r>
          </w:p>
        </w:tc>
      </w:tr>
      <w:tr w:rsidR="00D96117" w:rsidRPr="0090697B" w14:paraId="5D2E4F81"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42D75828"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Maldon</w:t>
            </w:r>
          </w:p>
        </w:tc>
        <w:tc>
          <w:tcPr>
            <w:tcW w:w="556" w:type="pct"/>
            <w:noWrap/>
            <w:hideMark/>
          </w:tcPr>
          <w:p w14:paraId="5A5DCD4D"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10 </w:t>
            </w:r>
          </w:p>
        </w:tc>
        <w:tc>
          <w:tcPr>
            <w:tcW w:w="310" w:type="pct"/>
            <w:noWrap/>
            <w:hideMark/>
          </w:tcPr>
          <w:p w14:paraId="5B99DA7D"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w:t>
            </w:r>
          </w:p>
        </w:tc>
        <w:tc>
          <w:tcPr>
            <w:tcW w:w="642" w:type="pct"/>
            <w:noWrap/>
            <w:hideMark/>
          </w:tcPr>
          <w:p w14:paraId="385FCD3F"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3 </w:t>
            </w:r>
          </w:p>
        </w:tc>
        <w:tc>
          <w:tcPr>
            <w:tcW w:w="310" w:type="pct"/>
            <w:noWrap/>
            <w:hideMark/>
          </w:tcPr>
          <w:p w14:paraId="4E51A993"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w:t>
            </w:r>
          </w:p>
        </w:tc>
        <w:tc>
          <w:tcPr>
            <w:tcW w:w="891" w:type="pct"/>
            <w:noWrap/>
            <w:hideMark/>
          </w:tcPr>
          <w:p w14:paraId="2DE3556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310" w:type="pct"/>
            <w:noWrap/>
            <w:hideMark/>
          </w:tcPr>
          <w:p w14:paraId="054F3013"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573" w:type="pct"/>
            <w:noWrap/>
            <w:hideMark/>
          </w:tcPr>
          <w:p w14:paraId="49F4077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w:t>
            </w:r>
          </w:p>
        </w:tc>
        <w:tc>
          <w:tcPr>
            <w:tcW w:w="310" w:type="pct"/>
            <w:noWrap/>
            <w:hideMark/>
          </w:tcPr>
          <w:p w14:paraId="31CF53C5"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w:t>
            </w:r>
          </w:p>
        </w:tc>
        <w:tc>
          <w:tcPr>
            <w:tcW w:w="520" w:type="pct"/>
            <w:noWrap/>
            <w:hideMark/>
          </w:tcPr>
          <w:p w14:paraId="79CD89D9"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14 </w:t>
            </w:r>
          </w:p>
        </w:tc>
      </w:tr>
      <w:tr w:rsidR="00D96117" w:rsidRPr="0090697B" w14:paraId="0D7A11D1"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54ACE380"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Rochford</w:t>
            </w:r>
          </w:p>
        </w:tc>
        <w:tc>
          <w:tcPr>
            <w:tcW w:w="556" w:type="pct"/>
            <w:noWrap/>
            <w:hideMark/>
          </w:tcPr>
          <w:p w14:paraId="07A084F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7 </w:t>
            </w:r>
          </w:p>
        </w:tc>
        <w:tc>
          <w:tcPr>
            <w:tcW w:w="310" w:type="pct"/>
            <w:noWrap/>
            <w:hideMark/>
          </w:tcPr>
          <w:p w14:paraId="34199494"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w:t>
            </w:r>
          </w:p>
        </w:tc>
        <w:tc>
          <w:tcPr>
            <w:tcW w:w="642" w:type="pct"/>
            <w:noWrap/>
            <w:hideMark/>
          </w:tcPr>
          <w:p w14:paraId="5465C8FB"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2 </w:t>
            </w:r>
          </w:p>
        </w:tc>
        <w:tc>
          <w:tcPr>
            <w:tcW w:w="310" w:type="pct"/>
            <w:noWrap/>
            <w:hideMark/>
          </w:tcPr>
          <w:p w14:paraId="5FDC2F8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w:t>
            </w:r>
          </w:p>
        </w:tc>
        <w:tc>
          <w:tcPr>
            <w:tcW w:w="891" w:type="pct"/>
            <w:noWrap/>
            <w:hideMark/>
          </w:tcPr>
          <w:p w14:paraId="1D175E6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310" w:type="pct"/>
            <w:noWrap/>
            <w:hideMark/>
          </w:tcPr>
          <w:p w14:paraId="248D568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573" w:type="pct"/>
            <w:noWrap/>
            <w:hideMark/>
          </w:tcPr>
          <w:p w14:paraId="5D3D7353"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w:t>
            </w:r>
          </w:p>
        </w:tc>
        <w:tc>
          <w:tcPr>
            <w:tcW w:w="310" w:type="pct"/>
            <w:noWrap/>
            <w:hideMark/>
          </w:tcPr>
          <w:p w14:paraId="197E21C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w:t>
            </w:r>
          </w:p>
        </w:tc>
        <w:tc>
          <w:tcPr>
            <w:tcW w:w="520" w:type="pct"/>
            <w:noWrap/>
            <w:hideMark/>
          </w:tcPr>
          <w:p w14:paraId="16E294FB"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10 </w:t>
            </w:r>
          </w:p>
        </w:tc>
      </w:tr>
      <w:tr w:rsidR="00D96117" w:rsidRPr="0090697B" w14:paraId="4613D8D2"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1F0A2DFC"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Tendring</w:t>
            </w:r>
          </w:p>
        </w:tc>
        <w:tc>
          <w:tcPr>
            <w:tcW w:w="556" w:type="pct"/>
            <w:noWrap/>
            <w:hideMark/>
          </w:tcPr>
          <w:p w14:paraId="6492D2B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32 </w:t>
            </w:r>
          </w:p>
        </w:tc>
        <w:tc>
          <w:tcPr>
            <w:tcW w:w="310" w:type="pct"/>
            <w:noWrap/>
            <w:hideMark/>
          </w:tcPr>
          <w:p w14:paraId="6FAAC33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11%</w:t>
            </w:r>
          </w:p>
        </w:tc>
        <w:tc>
          <w:tcPr>
            <w:tcW w:w="642" w:type="pct"/>
            <w:noWrap/>
            <w:hideMark/>
          </w:tcPr>
          <w:p w14:paraId="050F33A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8 </w:t>
            </w:r>
          </w:p>
        </w:tc>
        <w:tc>
          <w:tcPr>
            <w:tcW w:w="310" w:type="pct"/>
            <w:noWrap/>
            <w:hideMark/>
          </w:tcPr>
          <w:p w14:paraId="333D431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11%</w:t>
            </w:r>
          </w:p>
        </w:tc>
        <w:tc>
          <w:tcPr>
            <w:tcW w:w="891" w:type="pct"/>
            <w:noWrap/>
            <w:hideMark/>
          </w:tcPr>
          <w:p w14:paraId="5043B6C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60</w:t>
            </w:r>
          </w:p>
        </w:tc>
        <w:tc>
          <w:tcPr>
            <w:tcW w:w="310" w:type="pct"/>
            <w:noWrap/>
            <w:hideMark/>
          </w:tcPr>
          <w:p w14:paraId="50C6C515"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36%</w:t>
            </w:r>
          </w:p>
        </w:tc>
        <w:tc>
          <w:tcPr>
            <w:tcW w:w="573" w:type="pct"/>
            <w:noWrap/>
            <w:hideMark/>
          </w:tcPr>
          <w:p w14:paraId="74838E9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57</w:t>
            </w:r>
          </w:p>
        </w:tc>
        <w:tc>
          <w:tcPr>
            <w:tcW w:w="310" w:type="pct"/>
            <w:noWrap/>
            <w:hideMark/>
          </w:tcPr>
          <w:p w14:paraId="7602407F"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39%</w:t>
            </w:r>
          </w:p>
        </w:tc>
        <w:tc>
          <w:tcPr>
            <w:tcW w:w="520" w:type="pct"/>
            <w:noWrap/>
            <w:hideMark/>
          </w:tcPr>
          <w:p w14:paraId="4F713BE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157 </w:t>
            </w:r>
          </w:p>
        </w:tc>
      </w:tr>
      <w:tr w:rsidR="00D96117" w:rsidRPr="0090697B" w14:paraId="74C32114"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0271CA35" w14:textId="77777777" w:rsidR="00762429" w:rsidRPr="0090697B" w:rsidRDefault="00762429">
            <w:pPr>
              <w:rPr>
                <w:rFonts w:eastAsia="Times New Roman" w:cs="Segoe UI"/>
                <w:b w:val="0"/>
                <w:color w:val="000000" w:themeColor="text1"/>
                <w:sz w:val="18"/>
                <w:szCs w:val="18"/>
              </w:rPr>
            </w:pPr>
            <w:r w:rsidRPr="0090697B">
              <w:rPr>
                <w:rFonts w:cs="Segoe UI"/>
                <w:b w:val="0"/>
                <w:color w:val="000000" w:themeColor="text1"/>
                <w:sz w:val="18"/>
                <w:szCs w:val="18"/>
              </w:rPr>
              <w:t>Uttlesford</w:t>
            </w:r>
          </w:p>
        </w:tc>
        <w:tc>
          <w:tcPr>
            <w:tcW w:w="556" w:type="pct"/>
            <w:noWrap/>
            <w:hideMark/>
          </w:tcPr>
          <w:p w14:paraId="62670587"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10 </w:t>
            </w:r>
          </w:p>
        </w:tc>
        <w:tc>
          <w:tcPr>
            <w:tcW w:w="310" w:type="pct"/>
            <w:noWrap/>
            <w:hideMark/>
          </w:tcPr>
          <w:p w14:paraId="254C07AE"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w:t>
            </w:r>
          </w:p>
        </w:tc>
        <w:tc>
          <w:tcPr>
            <w:tcW w:w="642" w:type="pct"/>
            <w:noWrap/>
            <w:hideMark/>
          </w:tcPr>
          <w:p w14:paraId="70CF5D73"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3 </w:t>
            </w:r>
          </w:p>
        </w:tc>
        <w:tc>
          <w:tcPr>
            <w:tcW w:w="310" w:type="pct"/>
            <w:noWrap/>
            <w:hideMark/>
          </w:tcPr>
          <w:p w14:paraId="5E40EA4E"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3%</w:t>
            </w:r>
          </w:p>
        </w:tc>
        <w:tc>
          <w:tcPr>
            <w:tcW w:w="891" w:type="pct"/>
            <w:noWrap/>
            <w:hideMark/>
          </w:tcPr>
          <w:p w14:paraId="7B6990F8"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310" w:type="pct"/>
            <w:noWrap/>
            <w:hideMark/>
          </w:tcPr>
          <w:p w14:paraId="1BEB63BF"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0%</w:t>
            </w:r>
          </w:p>
        </w:tc>
        <w:tc>
          <w:tcPr>
            <w:tcW w:w="573" w:type="pct"/>
            <w:noWrap/>
            <w:hideMark/>
          </w:tcPr>
          <w:p w14:paraId="305E4E5C"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2</w:t>
            </w:r>
          </w:p>
        </w:tc>
        <w:tc>
          <w:tcPr>
            <w:tcW w:w="310" w:type="pct"/>
            <w:noWrap/>
            <w:hideMark/>
          </w:tcPr>
          <w:p w14:paraId="2CF0ED33"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1%</w:t>
            </w:r>
          </w:p>
        </w:tc>
        <w:tc>
          <w:tcPr>
            <w:tcW w:w="520" w:type="pct"/>
            <w:noWrap/>
            <w:hideMark/>
          </w:tcPr>
          <w:p w14:paraId="31C885D6"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sz w:val="18"/>
                <w:szCs w:val="18"/>
              </w:rPr>
            </w:pPr>
            <w:r w:rsidRPr="0090697B">
              <w:rPr>
                <w:rFonts w:cs="Segoe UI"/>
                <w:color w:val="000000" w:themeColor="text1"/>
                <w:sz w:val="18"/>
                <w:szCs w:val="18"/>
              </w:rPr>
              <w:t xml:space="preserve"> 15 </w:t>
            </w:r>
          </w:p>
        </w:tc>
      </w:tr>
      <w:tr w:rsidR="00D96117" w:rsidRPr="0090697B" w14:paraId="60D030F0" w14:textId="77777777">
        <w:trPr>
          <w:trHeight w:val="288"/>
        </w:trPr>
        <w:tc>
          <w:tcPr>
            <w:cnfStyle w:val="001000000000" w:firstRow="0" w:lastRow="0" w:firstColumn="1" w:lastColumn="0" w:oddVBand="0" w:evenVBand="0" w:oddHBand="0" w:evenHBand="0" w:firstRowFirstColumn="0" w:firstRowLastColumn="0" w:lastRowFirstColumn="0" w:lastRowLastColumn="0"/>
            <w:tcW w:w="579" w:type="pct"/>
            <w:noWrap/>
            <w:hideMark/>
          </w:tcPr>
          <w:p w14:paraId="7CD90143" w14:textId="77777777" w:rsidR="00762429" w:rsidRPr="0090697B" w:rsidRDefault="00762429">
            <w:pPr>
              <w:rPr>
                <w:rFonts w:eastAsia="Times New Roman" w:cs="Segoe UI"/>
                <w:color w:val="000000" w:themeColor="text1"/>
                <w:sz w:val="18"/>
                <w:szCs w:val="18"/>
              </w:rPr>
            </w:pPr>
            <w:r w:rsidRPr="0090697B">
              <w:rPr>
                <w:rFonts w:cs="Segoe UI"/>
                <w:color w:val="000000" w:themeColor="text1"/>
                <w:sz w:val="18"/>
                <w:szCs w:val="18"/>
              </w:rPr>
              <w:t>Essex (total)</w:t>
            </w:r>
          </w:p>
        </w:tc>
        <w:tc>
          <w:tcPr>
            <w:tcW w:w="556" w:type="pct"/>
            <w:noWrap/>
            <w:hideMark/>
          </w:tcPr>
          <w:p w14:paraId="2C12511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 xml:space="preserve"> 300 </w:t>
            </w:r>
          </w:p>
        </w:tc>
        <w:tc>
          <w:tcPr>
            <w:tcW w:w="310" w:type="pct"/>
            <w:noWrap/>
            <w:hideMark/>
          </w:tcPr>
          <w:p w14:paraId="55BCB80A"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100%</w:t>
            </w:r>
          </w:p>
        </w:tc>
        <w:tc>
          <w:tcPr>
            <w:tcW w:w="642" w:type="pct"/>
            <w:noWrap/>
            <w:hideMark/>
          </w:tcPr>
          <w:p w14:paraId="43ED40AF"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 xml:space="preserve"> 74 </w:t>
            </w:r>
          </w:p>
        </w:tc>
        <w:tc>
          <w:tcPr>
            <w:tcW w:w="310" w:type="pct"/>
            <w:noWrap/>
            <w:hideMark/>
          </w:tcPr>
          <w:p w14:paraId="7FD7465F"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100%</w:t>
            </w:r>
          </w:p>
        </w:tc>
        <w:tc>
          <w:tcPr>
            <w:tcW w:w="891" w:type="pct"/>
            <w:noWrap/>
            <w:hideMark/>
          </w:tcPr>
          <w:p w14:paraId="00B3B1B0"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168</w:t>
            </w:r>
          </w:p>
        </w:tc>
        <w:tc>
          <w:tcPr>
            <w:tcW w:w="310" w:type="pct"/>
            <w:noWrap/>
            <w:hideMark/>
          </w:tcPr>
          <w:p w14:paraId="08B4542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100%</w:t>
            </w:r>
          </w:p>
        </w:tc>
        <w:tc>
          <w:tcPr>
            <w:tcW w:w="573" w:type="pct"/>
            <w:noWrap/>
            <w:hideMark/>
          </w:tcPr>
          <w:p w14:paraId="090C2965"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148</w:t>
            </w:r>
          </w:p>
        </w:tc>
        <w:tc>
          <w:tcPr>
            <w:tcW w:w="310" w:type="pct"/>
            <w:noWrap/>
            <w:hideMark/>
          </w:tcPr>
          <w:p w14:paraId="329CB789"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100%</w:t>
            </w:r>
          </w:p>
        </w:tc>
        <w:tc>
          <w:tcPr>
            <w:tcW w:w="520" w:type="pct"/>
            <w:noWrap/>
            <w:hideMark/>
          </w:tcPr>
          <w:p w14:paraId="4139C891" w14:textId="77777777" w:rsidR="00762429" w:rsidRPr="0090697B"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sz w:val="18"/>
                <w:szCs w:val="18"/>
              </w:rPr>
            </w:pPr>
            <w:r w:rsidRPr="0090697B">
              <w:rPr>
                <w:rFonts w:cs="Segoe UI"/>
                <w:b/>
                <w:color w:val="000000" w:themeColor="text1"/>
                <w:sz w:val="18"/>
                <w:szCs w:val="18"/>
              </w:rPr>
              <w:t xml:space="preserve"> 690 </w:t>
            </w:r>
          </w:p>
        </w:tc>
      </w:tr>
    </w:tbl>
    <w:p w14:paraId="2DF249A5" w14:textId="6E839EAD" w:rsidR="00762429" w:rsidRDefault="00762429" w:rsidP="00762429">
      <w:pPr>
        <w:pStyle w:val="Tablesourcenote"/>
        <w:ind w:left="-284"/>
      </w:pPr>
      <w:r>
        <w:t xml:space="preserve">      Source: </w:t>
      </w:r>
      <w:r w:rsidR="000717DD">
        <w:t>Essex County Council</w:t>
      </w:r>
      <w:r>
        <w:t xml:space="preserve"> (2024)</w:t>
      </w:r>
    </w:p>
    <w:p w14:paraId="43000C58" w14:textId="77777777" w:rsidR="00762429" w:rsidRDefault="00762429" w:rsidP="00762429">
      <w:pPr>
        <w:pStyle w:val="Bulletpt"/>
        <w:spacing w:before="0" w:after="0"/>
        <w:ind w:left="720" w:hanging="720"/>
        <w:rPr>
          <w:kern w:val="0"/>
          <w:sz w:val="18"/>
          <w:szCs w:val="10"/>
          <w14:ligatures w14:val="none"/>
        </w:rPr>
      </w:pPr>
      <w:r w:rsidRPr="00805460">
        <w:rPr>
          <w:kern w:val="0"/>
          <w:sz w:val="18"/>
          <w:szCs w:val="10"/>
          <w14:ligatures w14:val="none"/>
        </w:rPr>
        <w:t xml:space="preserve">NB: The total number of individuals living at home has been categorised into mainstream housing and living with family based on the proportions derived from </w:t>
      </w:r>
      <w:r>
        <w:rPr>
          <w:kern w:val="0"/>
          <w:sz w:val="18"/>
          <w:szCs w:val="10"/>
          <w14:ligatures w14:val="none"/>
        </w:rPr>
        <w:t xml:space="preserve">MHSDS </w:t>
      </w:r>
      <w:r w:rsidRPr="00805460">
        <w:rPr>
          <w:kern w:val="0"/>
          <w:sz w:val="18"/>
          <w:szCs w:val="10"/>
          <w14:ligatures w14:val="none"/>
        </w:rPr>
        <w:t>data.</w:t>
      </w:r>
    </w:p>
    <w:p w14:paraId="73E657CB" w14:textId="77777777" w:rsidR="00762429" w:rsidRDefault="00762429" w:rsidP="00762429">
      <w:pPr>
        <w:pStyle w:val="Numberedpara1202"/>
        <w:numPr>
          <w:ilvl w:val="0"/>
          <w:numId w:val="0"/>
        </w:numPr>
        <w:spacing w:before="0"/>
        <w:rPr>
          <w:sz w:val="18"/>
          <w:szCs w:val="18"/>
        </w:rPr>
        <w:sectPr w:rsidR="00762429" w:rsidSect="00762429">
          <w:pgSz w:w="16838" w:h="11906" w:orient="landscape" w:code="9"/>
          <w:pgMar w:top="1559" w:right="1440" w:bottom="1440" w:left="1440" w:header="709" w:footer="709" w:gutter="0"/>
          <w:cols w:space="708"/>
          <w:titlePg/>
          <w:docGrid w:linePitch="360"/>
        </w:sectPr>
      </w:pPr>
    </w:p>
    <w:p w14:paraId="66C3000E" w14:textId="77777777" w:rsidR="00762429" w:rsidRPr="00D53B22" w:rsidRDefault="00762429" w:rsidP="00762429">
      <w:pPr>
        <w:pStyle w:val="Numberedpara1202"/>
        <w:numPr>
          <w:ilvl w:val="0"/>
          <w:numId w:val="0"/>
        </w:numPr>
        <w:ind w:left="720" w:hanging="720"/>
        <w:rPr>
          <w:i/>
          <w:iCs/>
        </w:rPr>
      </w:pPr>
      <w:r w:rsidRPr="00D53B22">
        <w:rPr>
          <w:i/>
          <w:iCs/>
        </w:rPr>
        <w:lastRenderedPageBreak/>
        <w:t xml:space="preserve">Trends in </w:t>
      </w:r>
      <w:r>
        <w:rPr>
          <w:i/>
          <w:iCs/>
        </w:rPr>
        <w:t>the a</w:t>
      </w:r>
      <w:r w:rsidRPr="00D53B22">
        <w:rPr>
          <w:i/>
          <w:iCs/>
        </w:rPr>
        <w:t xml:space="preserve">ccommodation status </w:t>
      </w:r>
      <w:r>
        <w:rPr>
          <w:i/>
          <w:iCs/>
        </w:rPr>
        <w:t>of</w:t>
      </w:r>
      <w:r w:rsidRPr="00D53B22">
        <w:rPr>
          <w:i/>
          <w:iCs/>
        </w:rPr>
        <w:t xml:space="preserve"> people with </w:t>
      </w:r>
      <w:r>
        <w:rPr>
          <w:i/>
          <w:iCs/>
        </w:rPr>
        <w:t>mental health needs</w:t>
      </w:r>
      <w:r w:rsidRPr="00D53B22">
        <w:rPr>
          <w:i/>
          <w:iCs/>
        </w:rPr>
        <w:t xml:space="preserve"> (2021–2023)</w:t>
      </w:r>
    </w:p>
    <w:p w14:paraId="61E5F5EC" w14:textId="1E42E490" w:rsidR="00762429" w:rsidRPr="00256C30" w:rsidRDefault="00762429" w:rsidP="00762429">
      <w:pPr>
        <w:pStyle w:val="Numberedpara1202"/>
      </w:pPr>
      <w:r>
        <w:t xml:space="preserve">Based on the trend data for 2021–2024 for the population of people with mental health care and support needs aged 18+ </w:t>
      </w:r>
      <w:r w:rsidR="002820A2">
        <w:t xml:space="preserve">who draw on </w:t>
      </w:r>
      <w:r w:rsidR="001956EE">
        <w:t xml:space="preserve">adult social care support </w:t>
      </w:r>
      <w:r>
        <w:t xml:space="preserve">provided by </w:t>
      </w:r>
      <w:r w:rsidR="000717DD">
        <w:t>Essex County Council</w:t>
      </w:r>
      <w:r>
        <w:t>, the ‘living at home’ category shows a gradual upward trend. It started with a small decline of 0.5% in 2022, followed by an increase of 3% in 2023 and 2024.</w:t>
      </w:r>
    </w:p>
    <w:p w14:paraId="4E183A99" w14:textId="77777777" w:rsidR="00762429" w:rsidRDefault="00762429" w:rsidP="00762429">
      <w:pPr>
        <w:pStyle w:val="Numberedpara1202"/>
      </w:pPr>
      <w:r w:rsidRPr="006C79E0">
        <w:t xml:space="preserve">For </w:t>
      </w:r>
      <w:r>
        <w:t>supported accommodation (the mental health recovery pathway specialist/supported accommodation)</w:t>
      </w:r>
      <w:r w:rsidRPr="006C79E0">
        <w:t xml:space="preserve">, the percentage </w:t>
      </w:r>
      <w:r>
        <w:t xml:space="preserve">change </w:t>
      </w:r>
      <w:r w:rsidRPr="006C79E0">
        <w:t xml:space="preserve">showed </w:t>
      </w:r>
      <w:r>
        <w:t>an increase</w:t>
      </w:r>
      <w:r w:rsidRPr="006C79E0">
        <w:t xml:space="preserve"> overall. </w:t>
      </w:r>
      <w:r w:rsidRPr="001B6F83">
        <w:t xml:space="preserve">There was a 14% increase in 2021, followed by a slight decrease of 4% in 2022. In 2023, the percentage dropped significantly by 12%, but it </w:t>
      </w:r>
      <w:r>
        <w:t xml:space="preserve">increased by </w:t>
      </w:r>
      <w:r w:rsidRPr="001B6F83">
        <w:t>13% in 2024</w:t>
      </w:r>
      <w:r>
        <w:t xml:space="preserve">. </w:t>
      </w:r>
      <w:r w:rsidRPr="00265451">
        <w:t>Due to the high variability in district-level data, a</w:t>
      </w:r>
      <w:r>
        <w:t xml:space="preserve">n overall </w:t>
      </w:r>
      <w:r w:rsidRPr="00265451">
        <w:t xml:space="preserve">average </w:t>
      </w:r>
      <w:r>
        <w:t xml:space="preserve">over the period 2021-2023 has been used to project likely future need. </w:t>
      </w:r>
    </w:p>
    <w:p w14:paraId="128CCD96" w14:textId="77777777" w:rsidR="00762429" w:rsidRPr="00246E07" w:rsidRDefault="00762429" w:rsidP="00762429">
      <w:pPr>
        <w:pStyle w:val="Numberedpara1202"/>
      </w:pPr>
      <w:r>
        <w:t>Mental Health Residential and Nursing care demonstrated a greater fluctuating trend. Use decreased 13% in 2021, increased by 9% in 2022, then increased by 6% in 2023 but decreased by 10% in 2024.</w:t>
      </w:r>
    </w:p>
    <w:p w14:paraId="270EA3F3" w14:textId="326865A9" w:rsidR="00762429" w:rsidRDefault="00762429" w:rsidP="000E59F1">
      <w:pPr>
        <w:pStyle w:val="Numberedpara1202"/>
      </w:pPr>
      <w:r>
        <w:t>Overall, the trends highlight people living at home shows a gradual upward trend with an average annual increase of 0.3%. Supported accommodation also shows an upward trend, averaging an annual increase of 4%. Use of residential and nursing accommodation shows a declining trend, with an average annual decrease of 2%.</w:t>
      </w:r>
      <w:r w:rsidRPr="000D1528">
        <w:rPr>
          <w:noProof/>
          <w14:ligatures w14:val="standardContextual"/>
        </w:rPr>
        <w:t xml:space="preserve"> </w:t>
      </w:r>
    </w:p>
    <w:p w14:paraId="77B45AAB" w14:textId="10B59C47" w:rsidR="00762429" w:rsidRDefault="00762429" w:rsidP="00762429">
      <w:pPr>
        <w:pStyle w:val="Caption"/>
        <w:ind w:left="851"/>
        <w:jc w:val="left"/>
      </w:pPr>
      <w:bookmarkStart w:id="173" w:name="_Ref199340059"/>
      <w:r>
        <w:t xml:space="preserve">Figure </w:t>
      </w:r>
      <w:r w:rsidRPr="70C0E4B4">
        <w:fldChar w:fldCharType="begin"/>
      </w:r>
      <w:r>
        <w:instrText xml:space="preserve"> SEQ Figure \* ARABIC </w:instrText>
      </w:r>
      <w:r w:rsidRPr="70C0E4B4">
        <w:fldChar w:fldCharType="separate"/>
      </w:r>
      <w:r w:rsidR="00971C60">
        <w:rPr>
          <w:noProof/>
        </w:rPr>
        <w:t>13</w:t>
      </w:r>
      <w:r w:rsidRPr="70C0E4B4">
        <w:rPr>
          <w:noProof/>
        </w:rPr>
        <w:fldChar w:fldCharType="end"/>
      </w:r>
      <w:bookmarkEnd w:id="173"/>
      <w:r>
        <w:t>. Trends in accommodation status for people with mental health care and support needs 2021-2024</w:t>
      </w:r>
    </w:p>
    <w:p w14:paraId="5D075791" w14:textId="77777777" w:rsidR="00762429" w:rsidRDefault="00762429" w:rsidP="00762429">
      <w:pPr>
        <w:pStyle w:val="Numberedpara1202"/>
        <w:numPr>
          <w:ilvl w:val="0"/>
          <w:numId w:val="0"/>
        </w:numPr>
        <w:jc w:val="center"/>
      </w:pPr>
      <w:r>
        <w:rPr>
          <w:noProof/>
          <w14:ligatures w14:val="standardContextual"/>
        </w:rPr>
        <w:drawing>
          <wp:inline distT="0" distB="0" distL="0" distR="0" wp14:anchorId="0DF36C75" wp14:editId="4E947641">
            <wp:extent cx="4583430" cy="2777490"/>
            <wp:effectExtent l="0" t="0" r="7620" b="3810"/>
            <wp:docPr id="165929012" name="Chart 1">
              <a:extLst xmlns:a="http://schemas.openxmlformats.org/drawingml/2006/main">
                <a:ext uri="{FF2B5EF4-FFF2-40B4-BE49-F238E27FC236}">
                  <a16:creationId xmlns:a16="http://schemas.microsoft.com/office/drawing/2014/main" id="{8F722BCB-1665-1DF9-5770-51EAF4E8D1D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7DB742D8" w14:textId="03313F10" w:rsidR="00762429" w:rsidRPr="00FD18B4" w:rsidRDefault="00762429" w:rsidP="00762429">
      <w:pPr>
        <w:pStyle w:val="Numberedpara1202"/>
        <w:numPr>
          <w:ilvl w:val="0"/>
          <w:numId w:val="0"/>
        </w:numPr>
        <w:spacing w:before="0"/>
        <w:ind w:left="720"/>
        <w:jc w:val="left"/>
        <w:rPr>
          <w:sz w:val="18"/>
          <w:szCs w:val="18"/>
        </w:rPr>
      </w:pPr>
      <w:r>
        <w:rPr>
          <w:sz w:val="18"/>
          <w:szCs w:val="18"/>
        </w:rPr>
        <w:t xml:space="preserve">   </w:t>
      </w:r>
      <w:r w:rsidRPr="00FD18B4">
        <w:rPr>
          <w:sz w:val="18"/>
          <w:szCs w:val="18"/>
        </w:rPr>
        <w:t xml:space="preserve">Source: </w:t>
      </w:r>
      <w:r w:rsidR="000717DD">
        <w:rPr>
          <w:sz w:val="18"/>
          <w:szCs w:val="18"/>
        </w:rPr>
        <w:t>Essex County Council</w:t>
      </w:r>
      <w:r>
        <w:rPr>
          <w:sz w:val="18"/>
          <w:szCs w:val="18"/>
        </w:rPr>
        <w:t xml:space="preserve"> MOSAIC (2024)</w:t>
      </w:r>
    </w:p>
    <w:p w14:paraId="7330074E" w14:textId="0D2BE0B1" w:rsidR="00762429" w:rsidRPr="00EA1C25" w:rsidRDefault="00762429" w:rsidP="00762429">
      <w:pPr>
        <w:keepNext/>
        <w:keepLines/>
        <w:spacing w:before="240"/>
        <w:outlineLvl w:val="1"/>
        <w:rPr>
          <w:rFonts w:ascii="Segoe UI" w:eastAsiaTheme="majorEastAsia" w:hAnsi="Segoe UI" w:cstheme="majorBidi"/>
          <w:color w:val="0F4761" w:themeColor="accent1" w:themeShade="BF"/>
          <w:sz w:val="26"/>
          <w:szCs w:val="26"/>
        </w:rPr>
      </w:pPr>
      <w:bookmarkStart w:id="174" w:name="_Toc193291094"/>
      <w:bookmarkStart w:id="175" w:name="_Toc204005978"/>
      <w:r w:rsidRPr="00EA1C25">
        <w:rPr>
          <w:rFonts w:ascii="Segoe UI" w:eastAsiaTheme="majorEastAsia" w:hAnsi="Segoe UI" w:cstheme="majorBidi"/>
          <w:color w:val="0F4761" w:themeColor="accent1" w:themeShade="BF"/>
          <w:sz w:val="26"/>
          <w:szCs w:val="26"/>
        </w:rPr>
        <w:lastRenderedPageBreak/>
        <w:t>Local policy context</w:t>
      </w:r>
      <w:r>
        <w:rPr>
          <w:rFonts w:ascii="Segoe UI" w:eastAsiaTheme="majorEastAsia" w:hAnsi="Segoe UI" w:cstheme="majorBidi"/>
          <w:color w:val="0F4761" w:themeColor="accent1" w:themeShade="BF"/>
          <w:sz w:val="26"/>
          <w:szCs w:val="26"/>
        </w:rPr>
        <w:t xml:space="preserve"> and </w:t>
      </w:r>
      <w:r w:rsidR="004301FE">
        <w:rPr>
          <w:rFonts w:ascii="Segoe UI" w:eastAsiaTheme="majorEastAsia" w:hAnsi="Segoe UI" w:cstheme="majorBidi"/>
          <w:color w:val="0F4761" w:themeColor="accent1" w:themeShade="BF"/>
          <w:sz w:val="26"/>
          <w:szCs w:val="26"/>
        </w:rPr>
        <w:t>Essex County Council</w:t>
      </w:r>
      <w:r>
        <w:rPr>
          <w:rFonts w:ascii="Segoe UI" w:eastAsiaTheme="majorEastAsia" w:hAnsi="Segoe UI" w:cstheme="majorBidi"/>
          <w:color w:val="0F4761" w:themeColor="accent1" w:themeShade="BF"/>
          <w:sz w:val="26"/>
          <w:szCs w:val="26"/>
        </w:rPr>
        <w:t xml:space="preserve"> commissioner perspectives</w:t>
      </w:r>
      <w:bookmarkEnd w:id="174"/>
      <w:bookmarkEnd w:id="175"/>
    </w:p>
    <w:p w14:paraId="14951D92" w14:textId="77777777" w:rsidR="00762429" w:rsidRDefault="00762429" w:rsidP="00762429">
      <w:pPr>
        <w:pStyle w:val="Numberedpara1202"/>
      </w:pPr>
      <w:r>
        <w:t>Southend Essex and Thurrock (SET) Mental Health Strategy 2023-2028</w:t>
      </w:r>
      <w:r>
        <w:rPr>
          <w:rStyle w:val="FootnoteReference"/>
        </w:rPr>
        <w:footnoteReference w:id="27"/>
      </w:r>
      <w:r>
        <w:t xml:space="preserve"> sets out the strategic intentions of h</w:t>
      </w:r>
      <w:r w:rsidRPr="00114EF1">
        <w:t>ealth and care leaders across Essex</w:t>
      </w:r>
      <w:r>
        <w:t>,</w:t>
      </w:r>
      <w:r w:rsidRPr="00114EF1">
        <w:t xml:space="preserve"> Southend and Thurrock</w:t>
      </w:r>
      <w:r>
        <w:t>.</w:t>
      </w:r>
    </w:p>
    <w:p w14:paraId="379C229C" w14:textId="77777777" w:rsidR="00762429" w:rsidRDefault="00762429" w:rsidP="00762429">
      <w:pPr>
        <w:pStyle w:val="Numberedpara1202"/>
      </w:pPr>
      <w:r>
        <w:t>The key priorities include:</w:t>
      </w:r>
    </w:p>
    <w:p w14:paraId="7BE899D4" w14:textId="77777777" w:rsidR="00762429" w:rsidRPr="004137B4" w:rsidRDefault="00762429" w:rsidP="00762429">
      <w:pPr>
        <w:pStyle w:val="Numberedpara1202"/>
        <w:numPr>
          <w:ilvl w:val="0"/>
          <w:numId w:val="0"/>
        </w:numPr>
        <w:rPr>
          <w:i/>
          <w:iCs/>
        </w:rPr>
      </w:pPr>
      <w:r w:rsidRPr="004137B4">
        <w:rPr>
          <w:i/>
          <w:iCs/>
        </w:rPr>
        <w:t>Prevention &amp; Early Intervention</w:t>
      </w:r>
    </w:p>
    <w:p w14:paraId="25624E15" w14:textId="77777777" w:rsidR="00762429" w:rsidRDefault="00762429" w:rsidP="00762429">
      <w:pPr>
        <w:pStyle w:val="Numberedpara1202"/>
      </w:pPr>
      <w:r w:rsidRPr="00090D6F">
        <w:t>Ensure people have access to local community-based support for their mental health throughout their lives. This should include integrated therapies, especially for people who have complex needs and/or are particularly vulnerable.</w:t>
      </w:r>
    </w:p>
    <w:p w14:paraId="475A3D0B" w14:textId="77777777" w:rsidR="00762429" w:rsidRPr="001C5247" w:rsidRDefault="00762429" w:rsidP="00762429">
      <w:pPr>
        <w:pStyle w:val="Numberedpara1202"/>
        <w:numPr>
          <w:ilvl w:val="0"/>
          <w:numId w:val="0"/>
        </w:numPr>
        <w:rPr>
          <w:i/>
          <w:iCs/>
        </w:rPr>
      </w:pPr>
      <w:r w:rsidRPr="001C5247">
        <w:rPr>
          <w:i/>
          <w:iCs/>
        </w:rPr>
        <w:t>Acute and Crisis Services</w:t>
      </w:r>
    </w:p>
    <w:p w14:paraId="6BE4986C" w14:textId="77777777" w:rsidR="00762429" w:rsidRDefault="00762429" w:rsidP="00762429">
      <w:pPr>
        <w:pStyle w:val="Numberedpara1202"/>
      </w:pPr>
      <w:r w:rsidRPr="003852F2">
        <w:t>Improve pathways and access to community-based support during a mental health crisis to avoid escalation and/or inpatient admission.</w:t>
      </w:r>
    </w:p>
    <w:p w14:paraId="3BB867BD" w14:textId="77777777" w:rsidR="00762429" w:rsidRDefault="00762429" w:rsidP="00762429">
      <w:pPr>
        <w:pStyle w:val="Numberedpara1202"/>
      </w:pPr>
      <w:r w:rsidRPr="005F0E8B">
        <w:t>Reduce hospital admissions for mental health conditions, including emergency admissions for self-harm, through improved community support.</w:t>
      </w:r>
    </w:p>
    <w:p w14:paraId="2C7084EB" w14:textId="77777777" w:rsidR="00762429" w:rsidRDefault="00762429" w:rsidP="00762429">
      <w:pPr>
        <w:pStyle w:val="Numberedpara1202"/>
      </w:pPr>
      <w:r w:rsidRPr="00EC5732">
        <w:t>Reduce time spent in inappropriate out-of-area placements by adults needing non-specialist mental health inpatient care.</w:t>
      </w:r>
    </w:p>
    <w:p w14:paraId="73A7FB3E" w14:textId="77777777" w:rsidR="00762429" w:rsidRPr="001C5247" w:rsidRDefault="00762429" w:rsidP="00762429">
      <w:pPr>
        <w:pStyle w:val="Numberedpara1202"/>
        <w:numPr>
          <w:ilvl w:val="0"/>
          <w:numId w:val="0"/>
        </w:numPr>
        <w:rPr>
          <w:i/>
          <w:iCs/>
        </w:rPr>
      </w:pPr>
      <w:r w:rsidRPr="001C5247">
        <w:rPr>
          <w:i/>
          <w:iCs/>
        </w:rPr>
        <w:t>Supporting Recovery</w:t>
      </w:r>
    </w:p>
    <w:p w14:paraId="0E5E6B7E" w14:textId="77777777" w:rsidR="00762429" w:rsidRDefault="00762429" w:rsidP="00762429">
      <w:pPr>
        <w:pStyle w:val="Numberedpara1202"/>
      </w:pPr>
      <w:r>
        <w:t>Develop specialist/supported accommodation in the community to support timely discharge from hospital settings.</w:t>
      </w:r>
    </w:p>
    <w:p w14:paraId="574E7EE3" w14:textId="77777777" w:rsidR="00762429" w:rsidRDefault="00762429" w:rsidP="00762429">
      <w:pPr>
        <w:pStyle w:val="Numberedpara1202"/>
      </w:pPr>
      <w:r>
        <w:t>Improve and embed integrated pathways to access housing, education, employment, self-directed support and skills, particularly for people with severe mental illness.</w:t>
      </w:r>
    </w:p>
    <w:p w14:paraId="7966BA8E" w14:textId="26B05919" w:rsidR="00762429" w:rsidRPr="00043622" w:rsidRDefault="004301FE" w:rsidP="00762429">
      <w:pPr>
        <w:pStyle w:val="Numberedpara1202"/>
        <w:numPr>
          <w:ilvl w:val="0"/>
          <w:numId w:val="0"/>
        </w:numPr>
        <w:rPr>
          <w:i/>
          <w:iCs/>
        </w:rPr>
      </w:pPr>
      <w:r>
        <w:rPr>
          <w:i/>
          <w:iCs/>
        </w:rPr>
        <w:t>Essex County Council</w:t>
      </w:r>
      <w:r w:rsidR="00762429" w:rsidRPr="00043622">
        <w:rPr>
          <w:i/>
          <w:iCs/>
        </w:rPr>
        <w:t xml:space="preserve"> commissioner perspectives</w:t>
      </w:r>
    </w:p>
    <w:p w14:paraId="750FCF98" w14:textId="0BCAD0CF" w:rsidR="00762429" w:rsidRDefault="000717DD" w:rsidP="00762429">
      <w:pPr>
        <w:pStyle w:val="Numberedpara1202"/>
      </w:pPr>
      <w:r>
        <w:t>Essex County Council</w:t>
      </w:r>
      <w:r w:rsidR="00762429">
        <w:t xml:space="preserve"> commissioners have commissioned specialist/supported accommodation services for people aged 18+ with mental health care and support needs. This is referred to as the Mental Health Supported Accommodation pathway. </w:t>
      </w:r>
    </w:p>
    <w:p w14:paraId="7A9BFDB7" w14:textId="77777777" w:rsidR="00762429" w:rsidRDefault="00762429" w:rsidP="00762429">
      <w:pPr>
        <w:pStyle w:val="Numberedpara1202"/>
      </w:pPr>
      <w:r>
        <w:t>The model is designed to achieve the following outcomes:</w:t>
      </w:r>
    </w:p>
    <w:p w14:paraId="4D614D4A" w14:textId="77777777" w:rsidR="00762429" w:rsidRDefault="00762429" w:rsidP="000E5D2E">
      <w:pPr>
        <w:pStyle w:val="Numberedpara1202"/>
        <w:numPr>
          <w:ilvl w:val="0"/>
          <w:numId w:val="26"/>
        </w:numPr>
      </w:pPr>
      <w:r>
        <w:t>Adults have good mental health</w:t>
      </w:r>
    </w:p>
    <w:p w14:paraId="28DEFACF" w14:textId="77777777" w:rsidR="00762429" w:rsidRDefault="00762429" w:rsidP="000E5D2E">
      <w:pPr>
        <w:pStyle w:val="Numberedpara1202"/>
        <w:numPr>
          <w:ilvl w:val="0"/>
          <w:numId w:val="26"/>
        </w:numPr>
      </w:pPr>
      <w:r>
        <w:t>Adults with mental health needs recover</w:t>
      </w:r>
    </w:p>
    <w:p w14:paraId="0D489265" w14:textId="77777777" w:rsidR="00762429" w:rsidRDefault="00762429" w:rsidP="000E5D2E">
      <w:pPr>
        <w:pStyle w:val="Numberedpara1202"/>
        <w:numPr>
          <w:ilvl w:val="0"/>
          <w:numId w:val="26"/>
        </w:numPr>
      </w:pPr>
      <w:r>
        <w:t>Adults are supported to maximise their potential in education and employment</w:t>
      </w:r>
    </w:p>
    <w:p w14:paraId="3424F333" w14:textId="77777777" w:rsidR="00762429" w:rsidRDefault="00762429" w:rsidP="000E5D2E">
      <w:pPr>
        <w:pStyle w:val="Numberedpara1202"/>
        <w:numPr>
          <w:ilvl w:val="0"/>
          <w:numId w:val="26"/>
        </w:numPr>
      </w:pPr>
      <w:r>
        <w:t xml:space="preserve">Adults </w:t>
      </w:r>
      <w:proofErr w:type="gramStart"/>
      <w:r>
        <w:t>are able to</w:t>
      </w:r>
      <w:proofErr w:type="gramEnd"/>
      <w:r>
        <w:t xml:space="preserve"> access social networks and feel a connection to their local community or the community they want to be part of</w:t>
      </w:r>
    </w:p>
    <w:p w14:paraId="0892C273" w14:textId="77777777" w:rsidR="00762429" w:rsidRDefault="00762429" w:rsidP="000E5D2E">
      <w:pPr>
        <w:pStyle w:val="Numberedpara1202"/>
        <w:numPr>
          <w:ilvl w:val="0"/>
          <w:numId w:val="26"/>
        </w:numPr>
      </w:pPr>
      <w:r>
        <w:t>Adults live as independently as possible in accommodation that is suitable for their needs</w:t>
      </w:r>
    </w:p>
    <w:p w14:paraId="013A5DDE" w14:textId="34E37197" w:rsidR="00762429" w:rsidRDefault="00762429" w:rsidP="000E5D2E">
      <w:pPr>
        <w:pStyle w:val="Numberedpara1202"/>
        <w:numPr>
          <w:ilvl w:val="0"/>
          <w:numId w:val="26"/>
        </w:numPr>
      </w:pPr>
      <w:r>
        <w:lastRenderedPageBreak/>
        <w:t>Adults are supported to determine and achieve their individual outcomes</w:t>
      </w:r>
    </w:p>
    <w:p w14:paraId="372FC7F2" w14:textId="77777777" w:rsidR="00762429" w:rsidRDefault="00762429" w:rsidP="00762429">
      <w:pPr>
        <w:pStyle w:val="Numberedpara1202"/>
      </w:pPr>
      <w:r w:rsidRPr="00F37B5B">
        <w:t>The new model implements a tiered service, comprising the following elements</w:t>
      </w:r>
      <w:r>
        <w:t>:</w:t>
      </w:r>
    </w:p>
    <w:p w14:paraId="3F164E88" w14:textId="77777777" w:rsidR="00762429" w:rsidRDefault="00762429" w:rsidP="00951E60">
      <w:pPr>
        <w:pStyle w:val="Numberedpara1202"/>
        <w:numPr>
          <w:ilvl w:val="0"/>
          <w:numId w:val="58"/>
        </w:numPr>
      </w:pPr>
      <w:r>
        <w:t>Intensive Assessment Beds (IAB)</w:t>
      </w:r>
    </w:p>
    <w:p w14:paraId="55CF7E83" w14:textId="77777777" w:rsidR="00762429" w:rsidRDefault="00762429" w:rsidP="00951E60">
      <w:pPr>
        <w:pStyle w:val="Numberedpara1202"/>
        <w:numPr>
          <w:ilvl w:val="0"/>
          <w:numId w:val="59"/>
        </w:numPr>
      </w:pPr>
      <w:r w:rsidRPr="00245ED4">
        <w:t>Complex Provision</w:t>
      </w:r>
    </w:p>
    <w:p w14:paraId="14354FE5" w14:textId="77777777" w:rsidR="00762429" w:rsidRDefault="00762429" w:rsidP="00951E60">
      <w:pPr>
        <w:pStyle w:val="Numberedpara1202"/>
        <w:numPr>
          <w:ilvl w:val="0"/>
          <w:numId w:val="59"/>
        </w:numPr>
      </w:pPr>
      <w:r w:rsidRPr="00245ED4">
        <w:t>High Needs Provision</w:t>
      </w:r>
    </w:p>
    <w:p w14:paraId="5C46B1AC" w14:textId="77777777" w:rsidR="00762429" w:rsidRDefault="00762429" w:rsidP="00951E60">
      <w:pPr>
        <w:pStyle w:val="Numberedpara1202"/>
        <w:numPr>
          <w:ilvl w:val="0"/>
          <w:numId w:val="59"/>
        </w:numPr>
      </w:pPr>
      <w:r w:rsidRPr="00105121">
        <w:t>Medium and Low Needs Provision</w:t>
      </w:r>
    </w:p>
    <w:p w14:paraId="1F1AF724" w14:textId="636DE83C" w:rsidR="00762429" w:rsidRDefault="00762429" w:rsidP="00762429">
      <w:pPr>
        <w:pStyle w:val="Numberedpara1202"/>
      </w:pPr>
      <w:r>
        <w:t xml:space="preserve">Commissioners note that the service is generally operating at full capacity with referrals from </w:t>
      </w:r>
      <w:r w:rsidRPr="00FD5ED5">
        <w:t xml:space="preserve">Essex Partnership University NHS Foundation Trust </w:t>
      </w:r>
      <w:r>
        <w:t>(EPUT), primarily for people at the point of discharge from inpatient beds</w:t>
      </w:r>
      <w:r w:rsidR="00AB0F74">
        <w:t>.</w:t>
      </w:r>
      <w:r>
        <w:t xml:space="preserve"> </w:t>
      </w:r>
      <w:r w:rsidR="00AB0F74">
        <w:t>H</w:t>
      </w:r>
      <w:r>
        <w:t>owever</w:t>
      </w:r>
      <w:r w:rsidR="00AB0F74">
        <w:t>,</w:t>
      </w:r>
      <w:r>
        <w:t xml:space="preserve"> people in the community at risk of inpatient admission are also referred </w:t>
      </w:r>
      <w:r w:rsidRPr="00F02BF5">
        <w:t>to the mental health recovery pathway by EPUT.</w:t>
      </w:r>
    </w:p>
    <w:p w14:paraId="6887E9E1" w14:textId="77777777" w:rsidR="00762429" w:rsidRDefault="00762429" w:rsidP="00762429">
      <w:pPr>
        <w:pStyle w:val="Numberedpara1202"/>
      </w:pPr>
      <w:r>
        <w:t>Commissioners note that there is future potential for additional need for specialist/supported accommodation within the mental health recovery pathway particularly in districts that do not currently have accommodation within the pathway.</w:t>
      </w:r>
    </w:p>
    <w:p w14:paraId="412459B8" w14:textId="77777777" w:rsidR="00762429" w:rsidRDefault="00762429" w:rsidP="00762429">
      <w:pPr>
        <w:pStyle w:val="Numberedpara1202"/>
      </w:pPr>
      <w:r>
        <w:t xml:space="preserve">However, commissioners note that the primary need is for sufficient ‘move on’ accommodation to enable individuals to move through the pathway into independent housing as part of their recovery. </w:t>
      </w:r>
    </w:p>
    <w:p w14:paraId="2A92C0C9" w14:textId="77777777" w:rsidR="00762429" w:rsidRPr="002772E9" w:rsidRDefault="00762429" w:rsidP="00762429">
      <w:pPr>
        <w:keepNext/>
        <w:keepLines/>
        <w:spacing w:before="240"/>
        <w:outlineLvl w:val="1"/>
        <w:rPr>
          <w:rFonts w:ascii="Segoe UI" w:eastAsiaTheme="majorEastAsia" w:hAnsi="Segoe UI" w:cstheme="majorBidi"/>
          <w:color w:val="0F4761" w:themeColor="accent1" w:themeShade="BF"/>
          <w:sz w:val="26"/>
          <w:szCs w:val="26"/>
        </w:rPr>
      </w:pPr>
      <w:bookmarkStart w:id="176" w:name="_Toc193291095"/>
      <w:bookmarkStart w:id="177" w:name="_Toc204005979"/>
      <w:r w:rsidRPr="002772E9">
        <w:rPr>
          <w:rFonts w:ascii="Segoe UI" w:eastAsiaTheme="majorEastAsia" w:hAnsi="Segoe UI" w:cstheme="majorBidi"/>
          <w:color w:val="0F4761" w:themeColor="accent1" w:themeShade="BF"/>
          <w:sz w:val="26"/>
          <w:szCs w:val="26"/>
        </w:rPr>
        <w:t xml:space="preserve">Estimated need for </w:t>
      </w:r>
      <w:r>
        <w:rPr>
          <w:rFonts w:ascii="Segoe UI" w:eastAsiaTheme="majorEastAsia" w:hAnsi="Segoe UI" w:cstheme="majorBidi"/>
          <w:color w:val="0F4761" w:themeColor="accent1" w:themeShade="BF"/>
          <w:sz w:val="26"/>
          <w:szCs w:val="26"/>
        </w:rPr>
        <w:t>specialist/</w:t>
      </w:r>
      <w:r w:rsidRPr="002772E9">
        <w:rPr>
          <w:rFonts w:ascii="Segoe UI" w:eastAsiaTheme="majorEastAsia" w:hAnsi="Segoe UI" w:cstheme="majorBidi"/>
          <w:color w:val="0F4761" w:themeColor="accent1" w:themeShade="BF"/>
          <w:sz w:val="26"/>
          <w:szCs w:val="26"/>
        </w:rPr>
        <w:t>supported accommodation</w:t>
      </w:r>
      <w:r w:rsidRPr="002772E9" w:rsidDel="009632AD">
        <w:rPr>
          <w:rFonts w:ascii="Segoe UI" w:eastAsiaTheme="majorEastAsia" w:hAnsi="Segoe UI" w:cstheme="majorBidi"/>
          <w:color w:val="0F4761" w:themeColor="accent1" w:themeShade="BF"/>
          <w:sz w:val="26"/>
          <w:szCs w:val="26"/>
        </w:rPr>
        <w:t xml:space="preserve"> by </w:t>
      </w:r>
      <w:r w:rsidRPr="002772E9">
        <w:rPr>
          <w:rFonts w:ascii="Segoe UI" w:eastAsiaTheme="majorEastAsia" w:hAnsi="Segoe UI" w:cstheme="majorBidi"/>
          <w:color w:val="0F4761" w:themeColor="accent1" w:themeShade="BF"/>
          <w:sz w:val="26"/>
          <w:szCs w:val="26"/>
        </w:rPr>
        <w:t>2039</w:t>
      </w:r>
      <w:bookmarkEnd w:id="176"/>
      <w:bookmarkEnd w:id="177"/>
    </w:p>
    <w:p w14:paraId="5AFAA9CC" w14:textId="77777777" w:rsidR="00762429" w:rsidRPr="00B961F3" w:rsidRDefault="00762429" w:rsidP="00762429">
      <w:pPr>
        <w:pStyle w:val="Numberedpara1202"/>
      </w:pPr>
      <w:r>
        <w:t>The estimated need for specialist/supported accommodation and move on accommodation or people with mental health care and support needs is based on the following approach.</w:t>
      </w:r>
    </w:p>
    <w:p w14:paraId="5D50DB96" w14:textId="77777777" w:rsidR="00762429" w:rsidRPr="00B961F3" w:rsidRDefault="00762429" w:rsidP="00762429">
      <w:pPr>
        <w:pStyle w:val="Numberedpara1202"/>
      </w:pPr>
      <w:bookmarkStart w:id="178" w:name="_Ref190690904"/>
      <w:r w:rsidRPr="00B961F3">
        <w:t xml:space="preserve">Projections in </w:t>
      </w:r>
      <w:r>
        <w:t>relation to population growth and specialist/supported accommodation need are based on the following assumptions and considerations:</w:t>
      </w:r>
      <w:bookmarkEnd w:id="178"/>
      <w:r w:rsidRPr="00B961F3">
        <w:t xml:space="preserve"> </w:t>
      </w:r>
    </w:p>
    <w:p w14:paraId="0204F997" w14:textId="0235666A" w:rsidR="00762429" w:rsidRDefault="00762429" w:rsidP="00A14C3F">
      <w:pPr>
        <w:pStyle w:val="Bulletpt"/>
        <w:numPr>
          <w:ilvl w:val="0"/>
          <w:numId w:val="3"/>
        </w:numPr>
        <w:ind w:left="1080"/>
      </w:pPr>
      <w:r>
        <w:t xml:space="preserve">There </w:t>
      </w:r>
      <w:r w:rsidR="00A42A60">
        <w:t>is</w:t>
      </w:r>
      <w:r>
        <w:t xml:space="preserve"> currently (2024/25) c.690 people aged 18+ with mental health care and support needs living in Essex </w:t>
      </w:r>
      <w:r w:rsidR="002820A2">
        <w:t xml:space="preserve">who draw on </w:t>
      </w:r>
      <w:r w:rsidR="001956EE">
        <w:t xml:space="preserve">adult social care support </w:t>
      </w:r>
      <w:r>
        <w:t xml:space="preserve">from </w:t>
      </w:r>
      <w:r w:rsidR="000717DD">
        <w:t>Essex County Council</w:t>
      </w:r>
    </w:p>
    <w:p w14:paraId="13E7BF25" w14:textId="022DA980" w:rsidR="00762429" w:rsidRDefault="00762429" w:rsidP="00A14C3F">
      <w:pPr>
        <w:pStyle w:val="Bulletpt"/>
        <w:numPr>
          <w:ilvl w:val="0"/>
          <w:numId w:val="3"/>
        </w:numPr>
        <w:ind w:left="1080"/>
      </w:pPr>
      <w:r>
        <w:t xml:space="preserve">The population change for people with mental health care and support needs in Essex is estimated by taking the average of trends in the MOSAIC data, the QOF population of people with serious mental health needs, and the population aged 18+ in Essex to give a 1.4% increase per annum (see para. </w:t>
      </w:r>
      <w:r w:rsidR="00795AB7">
        <w:fldChar w:fldCharType="begin"/>
      </w:r>
      <w:r w:rsidR="00795AB7">
        <w:instrText xml:space="preserve"> REF _Ref199341567 \n \h </w:instrText>
      </w:r>
      <w:r w:rsidR="00795AB7">
        <w:fldChar w:fldCharType="separate"/>
      </w:r>
      <w:r w:rsidR="00971C60">
        <w:t>6.07</w:t>
      </w:r>
      <w:r w:rsidR="00795AB7">
        <w:fldChar w:fldCharType="end"/>
      </w:r>
      <w:r>
        <w:t>)</w:t>
      </w:r>
    </w:p>
    <w:p w14:paraId="3C9CA524" w14:textId="7E6FCBB1" w:rsidR="00762429" w:rsidRDefault="00762429" w:rsidP="00A14C3F">
      <w:pPr>
        <w:pStyle w:val="Bulletpt"/>
        <w:numPr>
          <w:ilvl w:val="0"/>
          <w:numId w:val="3"/>
        </w:numPr>
        <w:ind w:left="1080"/>
      </w:pPr>
      <w:r>
        <w:t xml:space="preserve">On this basis the population of people with mental health care and support needs aged 18+ living in Essex </w:t>
      </w:r>
      <w:r w:rsidR="00406217">
        <w:t xml:space="preserve">who draw on adult social care </w:t>
      </w:r>
      <w:r>
        <w:t xml:space="preserve">support from </w:t>
      </w:r>
      <w:r w:rsidR="000717DD">
        <w:t>Essex County Council</w:t>
      </w:r>
      <w:r>
        <w:t>, is projected to increase to 740 people by 2029; 789 people by 2034; and 839 people by 2039</w:t>
      </w:r>
    </w:p>
    <w:p w14:paraId="6078377C" w14:textId="532EF9F5" w:rsidR="00762429" w:rsidRPr="007138E6" w:rsidRDefault="00762429" w:rsidP="00A14C3F">
      <w:pPr>
        <w:pStyle w:val="Bulletpt"/>
        <w:numPr>
          <w:ilvl w:val="0"/>
          <w:numId w:val="3"/>
        </w:numPr>
        <w:ind w:left="1080"/>
      </w:pPr>
      <w:r>
        <w:t>Based on the trends seen (se</w:t>
      </w:r>
      <w:r w:rsidR="00022DB8">
        <w:t xml:space="preserve">e </w:t>
      </w:r>
      <w:r w:rsidR="00022DB8">
        <w:fldChar w:fldCharType="begin"/>
      </w:r>
      <w:r w:rsidR="00022DB8">
        <w:instrText xml:space="preserve"> REF _Ref199340059 \h </w:instrText>
      </w:r>
      <w:r w:rsidR="00022DB8">
        <w:fldChar w:fldCharType="separate"/>
      </w:r>
      <w:r w:rsidR="00971C60">
        <w:t xml:space="preserve">Figure </w:t>
      </w:r>
      <w:r w:rsidR="00971C60">
        <w:rPr>
          <w:noProof/>
        </w:rPr>
        <w:t>13</w:t>
      </w:r>
      <w:r w:rsidR="00022DB8">
        <w:fldChar w:fldCharType="end"/>
      </w:r>
      <w:r>
        <w:t>) in the population of people with mental health care and support needs from 2020 to 2024 (based on MOSAIC data):</w:t>
      </w:r>
    </w:p>
    <w:p w14:paraId="7EF56EFA" w14:textId="15FDAB09" w:rsidR="00762429" w:rsidRDefault="00762429" w:rsidP="000E5D2E">
      <w:pPr>
        <w:pStyle w:val="Bulletpt"/>
        <w:numPr>
          <w:ilvl w:val="0"/>
          <w:numId w:val="18"/>
        </w:numPr>
      </w:pPr>
      <w:r>
        <w:t>The need for residential care is estimated to decrease by 2% per year to 2039</w:t>
      </w:r>
    </w:p>
    <w:p w14:paraId="28AF7258" w14:textId="038A4845" w:rsidR="00762429" w:rsidRDefault="00762429" w:rsidP="000E5D2E">
      <w:pPr>
        <w:pStyle w:val="Bulletpt"/>
        <w:numPr>
          <w:ilvl w:val="0"/>
          <w:numId w:val="18"/>
        </w:numPr>
      </w:pPr>
      <w:r>
        <w:lastRenderedPageBreak/>
        <w:t xml:space="preserve">The percentage of the population living in specialist/supported accommodation is estimated to increase by 4% per year to 2039 due to the increasing overall population, the anticipated reduction in the need for residential care and from evidence of demand for the </w:t>
      </w:r>
      <w:r w:rsidR="000717DD">
        <w:t>Essex County Council</w:t>
      </w:r>
      <w:r>
        <w:t xml:space="preserve"> commissioned supported accommodation pathway </w:t>
      </w:r>
    </w:p>
    <w:p w14:paraId="6DC267D1" w14:textId="28AF0AF2" w:rsidR="00762429" w:rsidRDefault="00762429" w:rsidP="000E5D2E">
      <w:pPr>
        <w:pStyle w:val="Bulletpt"/>
        <w:numPr>
          <w:ilvl w:val="0"/>
          <w:numId w:val="18"/>
        </w:numPr>
      </w:pPr>
      <w:r>
        <w:t>People living at home (mainstream housing and people living with family/friends) is estimated to increase 0.3% per year due to the increase in the overall population of adults with mental health care and support needs</w:t>
      </w:r>
    </w:p>
    <w:p w14:paraId="5615B290" w14:textId="77777777" w:rsidR="00762429" w:rsidRDefault="00762429" w:rsidP="00762429">
      <w:pPr>
        <w:pStyle w:val="Numberedpara1202"/>
      </w:pPr>
      <w:r>
        <w:t>A</w:t>
      </w:r>
      <w:r w:rsidRPr="00B961F3">
        <w:t xml:space="preserve">dditional </w:t>
      </w:r>
      <w:r>
        <w:t>specialist/</w:t>
      </w:r>
      <w:r w:rsidRPr="00B961F3">
        <w:t xml:space="preserve">supported </w:t>
      </w:r>
      <w:r>
        <w:t>accommodation</w:t>
      </w:r>
      <w:r w:rsidRPr="00B961F3">
        <w:t xml:space="preserve"> requirements to meet projected housing need and changes in the types of </w:t>
      </w:r>
      <w:r>
        <w:t>specialist</w:t>
      </w:r>
      <w:r w:rsidRPr="00B961F3">
        <w:t xml:space="preserve">/supported </w:t>
      </w:r>
      <w:r>
        <w:t>accommodation</w:t>
      </w:r>
      <w:r w:rsidRPr="00B961F3">
        <w:t xml:space="preserve"> required are based on applying the assumptions above. This is adjusted for identified population change over </w:t>
      </w:r>
      <w:r>
        <w:t>the period to 2039</w:t>
      </w:r>
      <w:r w:rsidRPr="00B961F3">
        <w:t>.</w:t>
      </w:r>
    </w:p>
    <w:p w14:paraId="19701F0C" w14:textId="1FB90062" w:rsidR="00762429" w:rsidRDefault="00762429" w:rsidP="00762429">
      <w:pPr>
        <w:pStyle w:val="Numberedpara1202"/>
      </w:pPr>
      <w:r>
        <w:t xml:space="preserve">The estimated need for specialist/supported accommodation for people with mental health care and support needs is shown in </w:t>
      </w:r>
      <w:r>
        <w:fldChar w:fldCharType="begin"/>
      </w:r>
      <w:r>
        <w:instrText xml:space="preserve"> REF _Ref189562537 \h </w:instrText>
      </w:r>
      <w:r>
        <w:fldChar w:fldCharType="separate"/>
      </w:r>
      <w:r w:rsidR="00971C60">
        <w:t xml:space="preserve">Table </w:t>
      </w:r>
      <w:r w:rsidR="00971C60">
        <w:rPr>
          <w:noProof/>
        </w:rPr>
        <w:t>52</w:t>
      </w:r>
      <w:r>
        <w:fldChar w:fldCharType="end"/>
      </w:r>
      <w:r>
        <w:t>. This shows the number of additional accommodation units required to meet estimated need by 2029, 2034, and 2039.</w:t>
      </w:r>
    </w:p>
    <w:p w14:paraId="7D63D5F0" w14:textId="77777777" w:rsidR="00762429" w:rsidRDefault="00762429" w:rsidP="00762429">
      <w:pPr>
        <w:pStyle w:val="Numberedpara1202"/>
        <w:numPr>
          <w:ilvl w:val="0"/>
          <w:numId w:val="0"/>
        </w:numPr>
        <w:ind w:left="720"/>
      </w:pPr>
    </w:p>
    <w:p w14:paraId="7A135C6F" w14:textId="77777777" w:rsidR="00762429" w:rsidRDefault="00762429" w:rsidP="00762429">
      <w:pPr>
        <w:pStyle w:val="Numberedpara1202"/>
        <w:numPr>
          <w:ilvl w:val="0"/>
          <w:numId w:val="0"/>
        </w:numPr>
      </w:pPr>
    </w:p>
    <w:p w14:paraId="53CDFF17" w14:textId="77777777" w:rsidR="00762429" w:rsidRDefault="00762429" w:rsidP="00762429">
      <w:pPr>
        <w:pStyle w:val="Numberedpara1202"/>
        <w:numPr>
          <w:ilvl w:val="0"/>
          <w:numId w:val="0"/>
        </w:numPr>
        <w:ind w:left="720"/>
      </w:pPr>
    </w:p>
    <w:p w14:paraId="20BFFD6F" w14:textId="77777777" w:rsidR="00762429" w:rsidRDefault="00762429" w:rsidP="00762429">
      <w:pPr>
        <w:pStyle w:val="Numberedpara1202"/>
        <w:numPr>
          <w:ilvl w:val="0"/>
          <w:numId w:val="0"/>
        </w:numPr>
        <w:ind w:left="720"/>
        <w:sectPr w:rsidR="00762429" w:rsidSect="00762429">
          <w:pgSz w:w="11906" w:h="16838" w:code="9"/>
          <w:pgMar w:top="1440" w:right="1440" w:bottom="1440" w:left="1559" w:header="709" w:footer="709" w:gutter="0"/>
          <w:cols w:space="708"/>
          <w:titlePg/>
          <w:docGrid w:linePitch="360"/>
        </w:sectPr>
      </w:pPr>
    </w:p>
    <w:p w14:paraId="006A4A45" w14:textId="53E45794" w:rsidR="00762429" w:rsidRDefault="00762429" w:rsidP="00762429">
      <w:pPr>
        <w:pStyle w:val="Caption"/>
      </w:pPr>
      <w:bookmarkStart w:id="179" w:name="_Ref189562537"/>
      <w:r>
        <w:lastRenderedPageBreak/>
        <w:t xml:space="preserve">Table </w:t>
      </w:r>
      <w:r w:rsidRPr="35E4A781">
        <w:fldChar w:fldCharType="begin"/>
      </w:r>
      <w:r>
        <w:instrText xml:space="preserve"> SEQ Table \* ARABIC </w:instrText>
      </w:r>
      <w:r w:rsidRPr="35E4A781">
        <w:fldChar w:fldCharType="separate"/>
      </w:r>
      <w:r w:rsidR="00971C60">
        <w:rPr>
          <w:noProof/>
        </w:rPr>
        <w:t>52</w:t>
      </w:r>
      <w:r w:rsidRPr="35E4A781">
        <w:rPr>
          <w:noProof/>
        </w:rPr>
        <w:fldChar w:fldCharType="end"/>
      </w:r>
      <w:bookmarkEnd w:id="179"/>
      <w:r>
        <w:t>. Essex: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38"/>
        <w:gridCol w:w="1135"/>
        <w:gridCol w:w="1573"/>
        <w:gridCol w:w="1568"/>
        <w:gridCol w:w="1568"/>
        <w:gridCol w:w="1568"/>
        <w:gridCol w:w="1568"/>
        <w:gridCol w:w="1568"/>
        <w:gridCol w:w="1562"/>
      </w:tblGrid>
      <w:tr w:rsidR="00DB654D" w:rsidRPr="00EF3617" w14:paraId="23AC65B5"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59" w:type="pct"/>
            <w:shd w:val="clear" w:color="auto" w:fill="FBCAD0"/>
            <w:noWrap/>
            <w:hideMark/>
          </w:tcPr>
          <w:p w14:paraId="08AFDC5D" w14:textId="77777777" w:rsidR="00762429" w:rsidRPr="00EF3617" w:rsidRDefault="00762429" w:rsidP="005D2E15">
            <w:pPr>
              <w:rPr>
                <w:rFonts w:eastAsia="Times New Roman" w:cs="Segoe UI"/>
                <w:color w:val="000000"/>
                <w:sz w:val="18"/>
                <w:szCs w:val="18"/>
              </w:rPr>
            </w:pPr>
          </w:p>
        </w:tc>
        <w:tc>
          <w:tcPr>
            <w:tcW w:w="407" w:type="pct"/>
            <w:shd w:val="clear" w:color="auto" w:fill="FBCAD0"/>
            <w:hideMark/>
          </w:tcPr>
          <w:p w14:paraId="5DA57E1A" w14:textId="77777777" w:rsidR="00762429" w:rsidRPr="00407106"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407106">
              <w:rPr>
                <w:rFonts w:eastAsia="Times New Roman" w:cs="Segoe UI"/>
                <w:color w:val="000000"/>
                <w:sz w:val="16"/>
                <w:szCs w:val="16"/>
              </w:rPr>
              <w:t>Current provision and population 2024</w:t>
            </w:r>
          </w:p>
        </w:tc>
        <w:tc>
          <w:tcPr>
            <w:tcW w:w="564" w:type="pct"/>
            <w:shd w:val="clear" w:color="auto" w:fill="FBCAD0"/>
            <w:hideMark/>
          </w:tcPr>
          <w:p w14:paraId="30E39821" w14:textId="77777777" w:rsidR="00762429" w:rsidRPr="00407106"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407106">
              <w:rPr>
                <w:rFonts w:eastAsia="Times New Roman" w:cs="Segoe UI"/>
                <w:color w:val="000000"/>
                <w:sz w:val="16"/>
                <w:szCs w:val="16"/>
              </w:rPr>
              <w:t>Existing supply of housing &amp; accommodation types (%)</w:t>
            </w:r>
          </w:p>
        </w:tc>
        <w:tc>
          <w:tcPr>
            <w:tcW w:w="562" w:type="pct"/>
            <w:shd w:val="clear" w:color="auto" w:fill="FBCAD0"/>
            <w:hideMark/>
          </w:tcPr>
          <w:p w14:paraId="265002B5" w14:textId="77777777" w:rsidR="00762429" w:rsidRPr="00407106"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407106">
              <w:rPr>
                <w:rFonts w:eastAsia="Times New Roman" w:cs="Segoe UI"/>
                <w:color w:val="000000"/>
                <w:sz w:val="16"/>
                <w:szCs w:val="16"/>
              </w:rPr>
              <w:t>Adult pop and estimated need for housing &amp; accommodation by 2029</w:t>
            </w:r>
          </w:p>
        </w:tc>
        <w:tc>
          <w:tcPr>
            <w:tcW w:w="562" w:type="pct"/>
            <w:shd w:val="clear" w:color="auto" w:fill="FBCAD0"/>
            <w:hideMark/>
          </w:tcPr>
          <w:p w14:paraId="66848FA0" w14:textId="77777777" w:rsidR="00762429" w:rsidRPr="00407106"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407106">
              <w:rPr>
                <w:rFonts w:eastAsia="Times New Roman" w:cs="Segoe UI"/>
                <w:color w:val="000000"/>
                <w:sz w:val="16"/>
                <w:szCs w:val="16"/>
              </w:rPr>
              <w:t>Estimated need for housing &amp; accommodation types (%)</w:t>
            </w:r>
          </w:p>
        </w:tc>
        <w:tc>
          <w:tcPr>
            <w:tcW w:w="562" w:type="pct"/>
            <w:shd w:val="clear" w:color="auto" w:fill="FBCAD0"/>
            <w:hideMark/>
          </w:tcPr>
          <w:p w14:paraId="0686DDF9" w14:textId="77777777" w:rsidR="00762429" w:rsidRPr="00407106"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407106">
              <w:rPr>
                <w:rFonts w:eastAsia="Times New Roman" w:cs="Segoe UI"/>
                <w:color w:val="000000"/>
                <w:sz w:val="16"/>
                <w:szCs w:val="16"/>
              </w:rPr>
              <w:t>Adult pop and estimated need for housing &amp; accommodation by 2034</w:t>
            </w:r>
          </w:p>
        </w:tc>
        <w:tc>
          <w:tcPr>
            <w:tcW w:w="562" w:type="pct"/>
            <w:shd w:val="clear" w:color="auto" w:fill="FBCAD0"/>
            <w:hideMark/>
          </w:tcPr>
          <w:p w14:paraId="7EFE3BB2" w14:textId="77777777" w:rsidR="00762429" w:rsidRPr="00407106"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407106">
              <w:rPr>
                <w:rFonts w:eastAsia="Times New Roman" w:cs="Segoe UI"/>
                <w:color w:val="000000"/>
                <w:sz w:val="16"/>
                <w:szCs w:val="16"/>
              </w:rPr>
              <w:t>Estimated need for housing &amp; accommodation types (%)</w:t>
            </w:r>
          </w:p>
        </w:tc>
        <w:tc>
          <w:tcPr>
            <w:tcW w:w="562" w:type="pct"/>
            <w:shd w:val="clear" w:color="auto" w:fill="FBCAD0"/>
            <w:hideMark/>
          </w:tcPr>
          <w:p w14:paraId="7A451C3D" w14:textId="77777777" w:rsidR="00762429" w:rsidRPr="00407106"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407106">
              <w:rPr>
                <w:rFonts w:eastAsia="Times New Roman" w:cs="Segoe UI"/>
                <w:color w:val="000000"/>
                <w:sz w:val="16"/>
                <w:szCs w:val="16"/>
              </w:rPr>
              <w:t>Adult pop and estimated need for housing &amp; accommodation by 2039</w:t>
            </w:r>
          </w:p>
        </w:tc>
        <w:tc>
          <w:tcPr>
            <w:tcW w:w="560" w:type="pct"/>
            <w:shd w:val="clear" w:color="auto" w:fill="FBCAD0"/>
            <w:hideMark/>
          </w:tcPr>
          <w:p w14:paraId="485944AC" w14:textId="77777777" w:rsidR="00762429" w:rsidRPr="00407106"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407106">
              <w:rPr>
                <w:rFonts w:eastAsia="Times New Roman" w:cs="Segoe UI"/>
                <w:color w:val="000000"/>
                <w:sz w:val="16"/>
                <w:szCs w:val="16"/>
              </w:rPr>
              <w:t>Estimated need for housing &amp; accommodation types (%)</w:t>
            </w:r>
          </w:p>
        </w:tc>
      </w:tr>
      <w:tr w:rsidR="00D96117" w:rsidRPr="00EF3617" w14:paraId="0279A383"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59" w:type="pct"/>
            <w:noWrap/>
            <w:hideMark/>
          </w:tcPr>
          <w:p w14:paraId="27C6A7D3" w14:textId="77777777" w:rsidR="00762429" w:rsidRPr="00EF3617" w:rsidRDefault="00762429">
            <w:pPr>
              <w:rPr>
                <w:rFonts w:eastAsia="Times New Roman" w:cs="Segoe UI"/>
                <w:color w:val="000000"/>
                <w:sz w:val="18"/>
                <w:szCs w:val="18"/>
              </w:rPr>
            </w:pPr>
            <w:r w:rsidRPr="00EF3617">
              <w:rPr>
                <w:rFonts w:eastAsia="Times New Roman" w:cs="Segoe UI"/>
                <w:color w:val="000000"/>
                <w:sz w:val="18"/>
                <w:szCs w:val="18"/>
              </w:rPr>
              <w:t xml:space="preserve">Population </w:t>
            </w:r>
          </w:p>
        </w:tc>
        <w:tc>
          <w:tcPr>
            <w:tcW w:w="407" w:type="pct"/>
            <w:noWrap/>
            <w:hideMark/>
          </w:tcPr>
          <w:p w14:paraId="0B20FFAE"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690</w:t>
            </w:r>
          </w:p>
        </w:tc>
        <w:tc>
          <w:tcPr>
            <w:tcW w:w="564" w:type="pct"/>
            <w:noWrap/>
            <w:hideMark/>
          </w:tcPr>
          <w:p w14:paraId="0BFD6844"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hideMark/>
          </w:tcPr>
          <w:p w14:paraId="1395B912"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740</w:t>
            </w:r>
          </w:p>
        </w:tc>
        <w:tc>
          <w:tcPr>
            <w:tcW w:w="562" w:type="pct"/>
            <w:noWrap/>
            <w:hideMark/>
          </w:tcPr>
          <w:p w14:paraId="71E99C23"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hideMark/>
          </w:tcPr>
          <w:p w14:paraId="2A17D830"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789</w:t>
            </w:r>
          </w:p>
        </w:tc>
        <w:tc>
          <w:tcPr>
            <w:tcW w:w="562" w:type="pct"/>
            <w:noWrap/>
            <w:hideMark/>
          </w:tcPr>
          <w:p w14:paraId="6FCD6B72"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hideMark/>
          </w:tcPr>
          <w:p w14:paraId="369FF597"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839</w:t>
            </w:r>
          </w:p>
        </w:tc>
        <w:tc>
          <w:tcPr>
            <w:tcW w:w="560" w:type="pct"/>
            <w:noWrap/>
            <w:hideMark/>
          </w:tcPr>
          <w:p w14:paraId="319D8164"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EF3617" w14:paraId="4F6E907D"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659" w:type="pct"/>
            <w:hideMark/>
          </w:tcPr>
          <w:p w14:paraId="0F828553" w14:textId="77777777" w:rsidR="00762429" w:rsidRPr="00EF3617" w:rsidRDefault="00762429">
            <w:pPr>
              <w:rPr>
                <w:rFonts w:eastAsia="Times New Roman" w:cs="Segoe UI"/>
                <w:color w:val="000000"/>
                <w:sz w:val="18"/>
                <w:szCs w:val="18"/>
              </w:rPr>
            </w:pPr>
            <w:r w:rsidRPr="00EF3617">
              <w:rPr>
                <w:rFonts w:eastAsia="Times New Roman" w:cs="Segoe UI"/>
                <w:color w:val="000000"/>
                <w:sz w:val="18"/>
                <w:szCs w:val="18"/>
              </w:rPr>
              <w:t>Housing &amp; accommodation types</w:t>
            </w:r>
          </w:p>
        </w:tc>
        <w:tc>
          <w:tcPr>
            <w:tcW w:w="407" w:type="pct"/>
            <w:noWrap/>
            <w:hideMark/>
          </w:tcPr>
          <w:p w14:paraId="1D41857E"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hideMark/>
          </w:tcPr>
          <w:p w14:paraId="75AAF010"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hideMark/>
          </w:tcPr>
          <w:p w14:paraId="39C885FB"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hideMark/>
          </w:tcPr>
          <w:p w14:paraId="5CC8C4E0"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hideMark/>
          </w:tcPr>
          <w:p w14:paraId="1D35A549"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hideMark/>
          </w:tcPr>
          <w:p w14:paraId="2E12A82E"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hideMark/>
          </w:tcPr>
          <w:p w14:paraId="1CCAAB34"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hideMark/>
          </w:tcPr>
          <w:p w14:paraId="2616B01A"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EF3617" w14:paraId="4299FF2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59" w:type="pct"/>
            <w:hideMark/>
          </w:tcPr>
          <w:p w14:paraId="5FA9EA58" w14:textId="77777777" w:rsidR="00762429" w:rsidRPr="00EF3617" w:rsidRDefault="00762429">
            <w:pPr>
              <w:rPr>
                <w:rFonts w:eastAsia="Times New Roman" w:cs="Segoe UI"/>
                <w:b w:val="0"/>
                <w:color w:val="000000"/>
                <w:sz w:val="18"/>
                <w:szCs w:val="18"/>
              </w:rPr>
            </w:pPr>
            <w:r w:rsidRPr="00EF3617">
              <w:rPr>
                <w:rFonts w:eastAsia="Times New Roman" w:cs="Segoe UI"/>
                <w:b w:val="0"/>
                <w:color w:val="000000"/>
                <w:sz w:val="18"/>
                <w:szCs w:val="18"/>
              </w:rPr>
              <w:t>Mainstream housing</w:t>
            </w:r>
          </w:p>
        </w:tc>
        <w:tc>
          <w:tcPr>
            <w:tcW w:w="407" w:type="pct"/>
            <w:noWrap/>
            <w:hideMark/>
          </w:tcPr>
          <w:p w14:paraId="14901121"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300</w:t>
            </w:r>
          </w:p>
        </w:tc>
        <w:tc>
          <w:tcPr>
            <w:tcW w:w="564" w:type="pct"/>
            <w:noWrap/>
            <w:hideMark/>
          </w:tcPr>
          <w:p w14:paraId="75EDECB0"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44%</w:t>
            </w:r>
          </w:p>
        </w:tc>
        <w:tc>
          <w:tcPr>
            <w:tcW w:w="562" w:type="pct"/>
            <w:noWrap/>
            <w:hideMark/>
          </w:tcPr>
          <w:p w14:paraId="439E03A3"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330</w:t>
            </w:r>
          </w:p>
        </w:tc>
        <w:tc>
          <w:tcPr>
            <w:tcW w:w="562" w:type="pct"/>
            <w:noWrap/>
            <w:hideMark/>
          </w:tcPr>
          <w:p w14:paraId="1FFE6D0B"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45%</w:t>
            </w:r>
          </w:p>
        </w:tc>
        <w:tc>
          <w:tcPr>
            <w:tcW w:w="562" w:type="pct"/>
            <w:noWrap/>
            <w:hideMark/>
          </w:tcPr>
          <w:p w14:paraId="7EA9F6E4"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360</w:t>
            </w:r>
          </w:p>
        </w:tc>
        <w:tc>
          <w:tcPr>
            <w:tcW w:w="562" w:type="pct"/>
            <w:noWrap/>
            <w:hideMark/>
          </w:tcPr>
          <w:p w14:paraId="597175FF"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46%</w:t>
            </w:r>
          </w:p>
        </w:tc>
        <w:tc>
          <w:tcPr>
            <w:tcW w:w="562" w:type="pct"/>
            <w:noWrap/>
            <w:hideMark/>
          </w:tcPr>
          <w:p w14:paraId="70C8AA80"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390</w:t>
            </w:r>
          </w:p>
        </w:tc>
        <w:tc>
          <w:tcPr>
            <w:tcW w:w="560" w:type="pct"/>
            <w:noWrap/>
            <w:hideMark/>
          </w:tcPr>
          <w:p w14:paraId="5D41DBCC"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47%</w:t>
            </w:r>
          </w:p>
        </w:tc>
      </w:tr>
      <w:tr w:rsidR="00D96117" w:rsidRPr="00EF3617" w14:paraId="1F8359DA"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59" w:type="pct"/>
            <w:hideMark/>
          </w:tcPr>
          <w:p w14:paraId="28DE06B5" w14:textId="77777777" w:rsidR="00762429" w:rsidRPr="00EF3617" w:rsidRDefault="00762429">
            <w:pPr>
              <w:rPr>
                <w:rFonts w:eastAsia="Times New Roman" w:cs="Segoe UI"/>
                <w:b w:val="0"/>
                <w:color w:val="000000"/>
                <w:sz w:val="18"/>
                <w:szCs w:val="18"/>
              </w:rPr>
            </w:pPr>
            <w:r w:rsidRPr="00EF3617">
              <w:rPr>
                <w:rFonts w:eastAsia="Times New Roman" w:cs="Segoe UI"/>
                <w:b w:val="0"/>
                <w:color w:val="000000"/>
                <w:sz w:val="18"/>
                <w:szCs w:val="18"/>
              </w:rPr>
              <w:t>Mental health recovery pathway specialist/supported accommodation</w:t>
            </w:r>
          </w:p>
        </w:tc>
        <w:tc>
          <w:tcPr>
            <w:tcW w:w="407" w:type="pct"/>
            <w:noWrap/>
            <w:hideMark/>
          </w:tcPr>
          <w:p w14:paraId="68B4268B"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168</w:t>
            </w:r>
          </w:p>
        </w:tc>
        <w:tc>
          <w:tcPr>
            <w:tcW w:w="564" w:type="pct"/>
            <w:noWrap/>
            <w:hideMark/>
          </w:tcPr>
          <w:p w14:paraId="623785B3"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24%</w:t>
            </w:r>
          </w:p>
        </w:tc>
        <w:tc>
          <w:tcPr>
            <w:tcW w:w="562" w:type="pct"/>
            <w:noWrap/>
            <w:hideMark/>
          </w:tcPr>
          <w:p w14:paraId="071110C1"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203</w:t>
            </w:r>
          </w:p>
        </w:tc>
        <w:tc>
          <w:tcPr>
            <w:tcW w:w="562" w:type="pct"/>
            <w:noWrap/>
            <w:hideMark/>
          </w:tcPr>
          <w:p w14:paraId="34BC5EBB"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27%</w:t>
            </w:r>
          </w:p>
        </w:tc>
        <w:tc>
          <w:tcPr>
            <w:tcW w:w="562" w:type="pct"/>
            <w:noWrap/>
            <w:hideMark/>
          </w:tcPr>
          <w:p w14:paraId="398B02A0"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238</w:t>
            </w:r>
          </w:p>
        </w:tc>
        <w:tc>
          <w:tcPr>
            <w:tcW w:w="562" w:type="pct"/>
            <w:noWrap/>
            <w:hideMark/>
          </w:tcPr>
          <w:p w14:paraId="24F09409"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30%</w:t>
            </w:r>
          </w:p>
        </w:tc>
        <w:tc>
          <w:tcPr>
            <w:tcW w:w="562" w:type="pct"/>
            <w:noWrap/>
            <w:hideMark/>
          </w:tcPr>
          <w:p w14:paraId="3C6BE3ED"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273</w:t>
            </w:r>
          </w:p>
        </w:tc>
        <w:tc>
          <w:tcPr>
            <w:tcW w:w="560" w:type="pct"/>
            <w:noWrap/>
            <w:hideMark/>
          </w:tcPr>
          <w:p w14:paraId="1213DFF4"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33%</w:t>
            </w:r>
          </w:p>
        </w:tc>
      </w:tr>
      <w:tr w:rsidR="00D96117" w:rsidRPr="00EF3617" w14:paraId="367EAF7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59" w:type="pct"/>
            <w:hideMark/>
          </w:tcPr>
          <w:p w14:paraId="0D1ABB3E" w14:textId="77777777" w:rsidR="00762429" w:rsidRPr="00EF3617" w:rsidRDefault="00762429">
            <w:pPr>
              <w:rPr>
                <w:rFonts w:eastAsia="Times New Roman" w:cs="Segoe UI"/>
                <w:b w:val="0"/>
                <w:color w:val="000000"/>
                <w:sz w:val="18"/>
                <w:szCs w:val="18"/>
              </w:rPr>
            </w:pPr>
            <w:r w:rsidRPr="00EF3617">
              <w:rPr>
                <w:rFonts w:eastAsia="Times New Roman" w:cs="Segoe UI"/>
                <w:b w:val="0"/>
                <w:color w:val="000000"/>
                <w:sz w:val="18"/>
                <w:szCs w:val="18"/>
              </w:rPr>
              <w:t xml:space="preserve">Residential/nursing care </w:t>
            </w:r>
          </w:p>
        </w:tc>
        <w:tc>
          <w:tcPr>
            <w:tcW w:w="407" w:type="pct"/>
            <w:noWrap/>
            <w:hideMark/>
          </w:tcPr>
          <w:p w14:paraId="558DF218"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148</w:t>
            </w:r>
          </w:p>
        </w:tc>
        <w:tc>
          <w:tcPr>
            <w:tcW w:w="564" w:type="pct"/>
            <w:noWrap/>
            <w:hideMark/>
          </w:tcPr>
          <w:p w14:paraId="418D61E1"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21%</w:t>
            </w:r>
          </w:p>
        </w:tc>
        <w:tc>
          <w:tcPr>
            <w:tcW w:w="562" w:type="pct"/>
            <w:noWrap/>
            <w:hideMark/>
          </w:tcPr>
          <w:p w14:paraId="67F0C270"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132</w:t>
            </w:r>
          </w:p>
        </w:tc>
        <w:tc>
          <w:tcPr>
            <w:tcW w:w="562" w:type="pct"/>
            <w:noWrap/>
            <w:hideMark/>
          </w:tcPr>
          <w:p w14:paraId="1A602A64"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18%</w:t>
            </w:r>
          </w:p>
        </w:tc>
        <w:tc>
          <w:tcPr>
            <w:tcW w:w="562" w:type="pct"/>
            <w:noWrap/>
            <w:hideMark/>
          </w:tcPr>
          <w:p w14:paraId="764700C9"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116</w:t>
            </w:r>
          </w:p>
        </w:tc>
        <w:tc>
          <w:tcPr>
            <w:tcW w:w="562" w:type="pct"/>
            <w:noWrap/>
            <w:hideMark/>
          </w:tcPr>
          <w:p w14:paraId="1CF623A5"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15%</w:t>
            </w:r>
          </w:p>
        </w:tc>
        <w:tc>
          <w:tcPr>
            <w:tcW w:w="562" w:type="pct"/>
            <w:noWrap/>
            <w:hideMark/>
          </w:tcPr>
          <w:p w14:paraId="29C237E6"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99</w:t>
            </w:r>
          </w:p>
        </w:tc>
        <w:tc>
          <w:tcPr>
            <w:tcW w:w="560" w:type="pct"/>
            <w:noWrap/>
            <w:hideMark/>
          </w:tcPr>
          <w:p w14:paraId="1AE74CEC"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12%</w:t>
            </w:r>
          </w:p>
        </w:tc>
      </w:tr>
      <w:tr w:rsidR="00D96117" w:rsidRPr="00EF3617" w14:paraId="7F19E609"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59" w:type="pct"/>
            <w:hideMark/>
          </w:tcPr>
          <w:p w14:paraId="351DFE69" w14:textId="77777777" w:rsidR="00762429" w:rsidRPr="00EF3617" w:rsidRDefault="00762429">
            <w:pPr>
              <w:rPr>
                <w:rFonts w:eastAsia="Times New Roman" w:cs="Segoe UI"/>
                <w:b w:val="0"/>
                <w:color w:val="000000"/>
                <w:sz w:val="18"/>
                <w:szCs w:val="18"/>
              </w:rPr>
            </w:pPr>
            <w:r w:rsidRPr="00EF3617">
              <w:rPr>
                <w:rFonts w:eastAsia="Times New Roman" w:cs="Segoe UI"/>
                <w:b w:val="0"/>
                <w:color w:val="000000"/>
                <w:sz w:val="18"/>
                <w:szCs w:val="18"/>
              </w:rPr>
              <w:t>Living with family/informal carers</w:t>
            </w:r>
          </w:p>
        </w:tc>
        <w:tc>
          <w:tcPr>
            <w:tcW w:w="407" w:type="pct"/>
            <w:noWrap/>
            <w:hideMark/>
          </w:tcPr>
          <w:p w14:paraId="5AB5D2FE"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74</w:t>
            </w:r>
          </w:p>
        </w:tc>
        <w:tc>
          <w:tcPr>
            <w:tcW w:w="564" w:type="pct"/>
            <w:noWrap/>
            <w:hideMark/>
          </w:tcPr>
          <w:p w14:paraId="0C6C33BE"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11%</w:t>
            </w:r>
          </w:p>
        </w:tc>
        <w:tc>
          <w:tcPr>
            <w:tcW w:w="562" w:type="pct"/>
            <w:noWrap/>
            <w:hideMark/>
          </w:tcPr>
          <w:p w14:paraId="2E09AEDB"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75</w:t>
            </w:r>
          </w:p>
        </w:tc>
        <w:tc>
          <w:tcPr>
            <w:tcW w:w="562" w:type="pct"/>
            <w:noWrap/>
            <w:hideMark/>
          </w:tcPr>
          <w:p w14:paraId="4485CF31"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10%</w:t>
            </w:r>
          </w:p>
        </w:tc>
        <w:tc>
          <w:tcPr>
            <w:tcW w:w="562" w:type="pct"/>
            <w:noWrap/>
            <w:hideMark/>
          </w:tcPr>
          <w:p w14:paraId="5C6A5727"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76</w:t>
            </w:r>
          </w:p>
        </w:tc>
        <w:tc>
          <w:tcPr>
            <w:tcW w:w="562" w:type="pct"/>
            <w:noWrap/>
            <w:hideMark/>
          </w:tcPr>
          <w:p w14:paraId="769E5087"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10%</w:t>
            </w:r>
          </w:p>
        </w:tc>
        <w:tc>
          <w:tcPr>
            <w:tcW w:w="562" w:type="pct"/>
            <w:noWrap/>
            <w:hideMark/>
          </w:tcPr>
          <w:p w14:paraId="32843152"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EF3617">
              <w:rPr>
                <w:rFonts w:eastAsia="Times New Roman" w:cs="Segoe UI"/>
                <w:color w:val="000000"/>
                <w:sz w:val="18"/>
                <w:szCs w:val="18"/>
              </w:rPr>
              <w:t>77</w:t>
            </w:r>
          </w:p>
        </w:tc>
        <w:tc>
          <w:tcPr>
            <w:tcW w:w="560" w:type="pct"/>
            <w:noWrap/>
            <w:hideMark/>
          </w:tcPr>
          <w:p w14:paraId="1464EE62"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EF3617">
              <w:rPr>
                <w:rFonts w:eastAsia="Times New Roman" w:cs="Segoe UI"/>
                <w:i/>
                <w:color w:val="000000"/>
                <w:sz w:val="18"/>
                <w:szCs w:val="18"/>
              </w:rPr>
              <w:t>9%</w:t>
            </w:r>
          </w:p>
        </w:tc>
      </w:tr>
      <w:tr w:rsidR="00D96117" w:rsidRPr="00EF3617" w14:paraId="4EF4810E"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59" w:type="pct"/>
            <w:hideMark/>
          </w:tcPr>
          <w:p w14:paraId="1F9AEF91" w14:textId="77777777" w:rsidR="00762429" w:rsidRPr="00EF3617" w:rsidRDefault="00762429">
            <w:pPr>
              <w:rPr>
                <w:rFonts w:eastAsia="Times New Roman" w:cs="Segoe UI"/>
                <w:color w:val="000000"/>
                <w:sz w:val="18"/>
                <w:szCs w:val="18"/>
              </w:rPr>
            </w:pPr>
            <w:r w:rsidRPr="00EF3617">
              <w:rPr>
                <w:rFonts w:eastAsia="Times New Roman" w:cs="Segoe UI"/>
                <w:color w:val="000000"/>
                <w:sz w:val="18"/>
                <w:szCs w:val="18"/>
              </w:rPr>
              <w:t>Totals</w:t>
            </w:r>
          </w:p>
        </w:tc>
        <w:tc>
          <w:tcPr>
            <w:tcW w:w="407" w:type="pct"/>
            <w:noWrap/>
            <w:hideMark/>
          </w:tcPr>
          <w:p w14:paraId="15E550BD"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690</w:t>
            </w:r>
          </w:p>
        </w:tc>
        <w:tc>
          <w:tcPr>
            <w:tcW w:w="564" w:type="pct"/>
            <w:noWrap/>
            <w:hideMark/>
          </w:tcPr>
          <w:p w14:paraId="19572BF1"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EF3617">
              <w:rPr>
                <w:rFonts w:eastAsia="Times New Roman" w:cs="Segoe UI"/>
                <w:b/>
                <w:i/>
                <w:color w:val="000000"/>
                <w:sz w:val="18"/>
                <w:szCs w:val="18"/>
              </w:rPr>
              <w:t>100%</w:t>
            </w:r>
          </w:p>
        </w:tc>
        <w:tc>
          <w:tcPr>
            <w:tcW w:w="562" w:type="pct"/>
            <w:noWrap/>
            <w:hideMark/>
          </w:tcPr>
          <w:p w14:paraId="403D88C1"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740</w:t>
            </w:r>
          </w:p>
        </w:tc>
        <w:tc>
          <w:tcPr>
            <w:tcW w:w="562" w:type="pct"/>
            <w:noWrap/>
            <w:hideMark/>
          </w:tcPr>
          <w:p w14:paraId="13B4238A"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EF3617">
              <w:rPr>
                <w:rFonts w:eastAsia="Times New Roman" w:cs="Segoe UI"/>
                <w:b/>
                <w:i/>
                <w:color w:val="000000"/>
                <w:sz w:val="18"/>
                <w:szCs w:val="18"/>
              </w:rPr>
              <w:t>100%</w:t>
            </w:r>
          </w:p>
        </w:tc>
        <w:tc>
          <w:tcPr>
            <w:tcW w:w="562" w:type="pct"/>
            <w:noWrap/>
            <w:hideMark/>
          </w:tcPr>
          <w:p w14:paraId="00C42D4B"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EF3617">
              <w:rPr>
                <w:rFonts w:eastAsia="Times New Roman" w:cs="Segoe UI"/>
                <w:b/>
                <w:i/>
                <w:color w:val="000000"/>
                <w:sz w:val="18"/>
                <w:szCs w:val="18"/>
              </w:rPr>
              <w:t>789</w:t>
            </w:r>
          </w:p>
        </w:tc>
        <w:tc>
          <w:tcPr>
            <w:tcW w:w="562" w:type="pct"/>
            <w:noWrap/>
            <w:hideMark/>
          </w:tcPr>
          <w:p w14:paraId="010A46A7"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EF3617">
              <w:rPr>
                <w:rFonts w:eastAsia="Times New Roman" w:cs="Segoe UI"/>
                <w:b/>
                <w:i/>
                <w:color w:val="000000"/>
                <w:sz w:val="18"/>
                <w:szCs w:val="18"/>
              </w:rPr>
              <w:t>100%</w:t>
            </w:r>
          </w:p>
        </w:tc>
        <w:tc>
          <w:tcPr>
            <w:tcW w:w="562" w:type="pct"/>
            <w:noWrap/>
            <w:hideMark/>
          </w:tcPr>
          <w:p w14:paraId="02453530"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839</w:t>
            </w:r>
          </w:p>
        </w:tc>
        <w:tc>
          <w:tcPr>
            <w:tcW w:w="560" w:type="pct"/>
            <w:noWrap/>
            <w:hideMark/>
          </w:tcPr>
          <w:p w14:paraId="34161A1C"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EF3617">
              <w:rPr>
                <w:rFonts w:eastAsia="Times New Roman" w:cs="Segoe UI"/>
                <w:b/>
                <w:i/>
                <w:color w:val="000000"/>
                <w:sz w:val="18"/>
                <w:szCs w:val="18"/>
              </w:rPr>
              <w:t>100%</w:t>
            </w:r>
          </w:p>
        </w:tc>
      </w:tr>
      <w:tr w:rsidR="00D96117" w:rsidRPr="00EF3617" w14:paraId="02E2BEB9"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59" w:type="pct"/>
            <w:hideMark/>
          </w:tcPr>
          <w:p w14:paraId="1507D180" w14:textId="77777777" w:rsidR="00762429" w:rsidRPr="00EF3617" w:rsidRDefault="00762429">
            <w:pPr>
              <w:rPr>
                <w:rFonts w:eastAsia="Times New Roman" w:cs="Segoe UI"/>
                <w:b w:val="0"/>
                <w:color w:val="000000"/>
                <w:sz w:val="18"/>
                <w:szCs w:val="18"/>
              </w:rPr>
            </w:pPr>
            <w:r w:rsidRPr="00EF3617">
              <w:rPr>
                <w:rFonts w:eastAsia="Times New Roman" w:cs="Segoe UI"/>
                <w:color w:val="000000"/>
                <w:sz w:val="18"/>
                <w:szCs w:val="18"/>
              </w:rPr>
              <w:t xml:space="preserve">Additional need: </w:t>
            </w:r>
          </w:p>
          <w:p w14:paraId="67FCE60D" w14:textId="77777777" w:rsidR="00762429" w:rsidRPr="00CA794D" w:rsidRDefault="00762429">
            <w:pPr>
              <w:rPr>
                <w:rFonts w:eastAsia="Times New Roman" w:cs="Segoe UI"/>
                <w:color w:val="000000"/>
                <w:sz w:val="18"/>
                <w:szCs w:val="18"/>
              </w:rPr>
            </w:pPr>
            <w:r w:rsidRPr="00CA794D">
              <w:rPr>
                <w:rFonts w:eastAsia="Times New Roman" w:cs="Segoe UI"/>
                <w:color w:val="000000"/>
                <w:sz w:val="18"/>
                <w:szCs w:val="18"/>
              </w:rPr>
              <w:t>Mental health recovery pathway specialist/supported accommodation</w:t>
            </w:r>
          </w:p>
          <w:p w14:paraId="6C1276A8" w14:textId="77777777" w:rsidR="00762429" w:rsidRPr="00EF3617" w:rsidRDefault="00762429">
            <w:pPr>
              <w:rPr>
                <w:rFonts w:eastAsia="Times New Roman" w:cs="Segoe UI"/>
                <w:color w:val="000000"/>
                <w:sz w:val="18"/>
                <w:szCs w:val="18"/>
              </w:rPr>
            </w:pPr>
          </w:p>
        </w:tc>
        <w:tc>
          <w:tcPr>
            <w:tcW w:w="407" w:type="pct"/>
            <w:noWrap/>
            <w:hideMark/>
          </w:tcPr>
          <w:p w14:paraId="1B5F077D"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hideMark/>
          </w:tcPr>
          <w:p w14:paraId="27AF1503"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hideMark/>
          </w:tcPr>
          <w:p w14:paraId="02C5DC53"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35</w:t>
            </w:r>
          </w:p>
        </w:tc>
        <w:tc>
          <w:tcPr>
            <w:tcW w:w="562" w:type="pct"/>
            <w:noWrap/>
            <w:hideMark/>
          </w:tcPr>
          <w:p w14:paraId="7BA21385"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hideMark/>
          </w:tcPr>
          <w:p w14:paraId="13D3DE71"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70</w:t>
            </w:r>
          </w:p>
        </w:tc>
        <w:tc>
          <w:tcPr>
            <w:tcW w:w="562" w:type="pct"/>
            <w:noWrap/>
            <w:hideMark/>
          </w:tcPr>
          <w:p w14:paraId="420948AD"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hideMark/>
          </w:tcPr>
          <w:p w14:paraId="7935F474"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EF3617">
              <w:rPr>
                <w:rFonts w:eastAsia="Times New Roman" w:cs="Segoe UI"/>
                <w:b/>
                <w:color w:val="000000"/>
                <w:sz w:val="18"/>
                <w:szCs w:val="18"/>
              </w:rPr>
              <w:t>105</w:t>
            </w:r>
          </w:p>
        </w:tc>
        <w:tc>
          <w:tcPr>
            <w:tcW w:w="560" w:type="pct"/>
            <w:noWrap/>
            <w:hideMark/>
          </w:tcPr>
          <w:p w14:paraId="25EFFDA7" w14:textId="77777777" w:rsidR="00762429" w:rsidRPr="00EF361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4FBB6485" w14:textId="737A9E64" w:rsidR="00762429" w:rsidRDefault="00762429" w:rsidP="00762429">
      <w:pPr>
        <w:pStyle w:val="Tablesourcenote"/>
        <w:sectPr w:rsidR="00762429" w:rsidSect="00762429">
          <w:pgSz w:w="16838" w:h="11906" w:orient="landscape"/>
          <w:pgMar w:top="1440" w:right="1440" w:bottom="1440" w:left="1440" w:header="708" w:footer="708" w:gutter="0"/>
          <w:cols w:space="708"/>
          <w:docGrid w:linePitch="360"/>
        </w:sectPr>
      </w:pPr>
      <w:r>
        <w:t xml:space="preserve">Source: </w:t>
      </w:r>
      <w:r w:rsidR="000717DD">
        <w:t>Essex County Council</w:t>
      </w:r>
      <w:r>
        <w:t xml:space="preserve"> and HLIN. NB. Estimated need is </w:t>
      </w:r>
      <w:r w:rsidR="005D2E15">
        <w:t>non-cumulative</w:t>
      </w:r>
    </w:p>
    <w:p w14:paraId="630C2DB0" w14:textId="77777777" w:rsidR="00762429" w:rsidRPr="00B961F3" w:rsidRDefault="00762429" w:rsidP="00762429">
      <w:pPr>
        <w:pStyle w:val="Numberedpara1202"/>
      </w:pPr>
      <w:r w:rsidRPr="00B961F3">
        <w:lastRenderedPageBreak/>
        <w:t xml:space="preserve">In summary, </w:t>
      </w:r>
      <w:bookmarkStart w:id="180" w:name="_Hlk197251151"/>
      <w:r w:rsidRPr="00B961F3">
        <w:t xml:space="preserve">it is estimated </w:t>
      </w:r>
      <w:r>
        <w:t xml:space="preserve">for Essex overall </w:t>
      </w:r>
      <w:r w:rsidRPr="00B961F3">
        <w:t>that:</w:t>
      </w:r>
    </w:p>
    <w:p w14:paraId="6541B4F1" w14:textId="77777777" w:rsidR="00762429" w:rsidRDefault="00762429" w:rsidP="00A14C3F">
      <w:pPr>
        <w:pStyle w:val="Bulletpt"/>
        <w:numPr>
          <w:ilvl w:val="0"/>
          <w:numId w:val="3"/>
        </w:numPr>
        <w:ind w:left="1080"/>
        <w:jc w:val="left"/>
      </w:pPr>
      <w:r>
        <w:t>An additional c.35 units of mental health specialist/supported accommodation will be needed by 2029</w:t>
      </w:r>
    </w:p>
    <w:p w14:paraId="24C772FF" w14:textId="77777777" w:rsidR="00762429" w:rsidRDefault="00762429" w:rsidP="00A14C3F">
      <w:pPr>
        <w:pStyle w:val="Bulletpt"/>
        <w:numPr>
          <w:ilvl w:val="0"/>
          <w:numId w:val="3"/>
        </w:numPr>
        <w:ind w:left="1080"/>
        <w:jc w:val="left"/>
      </w:pPr>
      <w:r>
        <w:t>An additional c.70 units of mental health specialist/supported accommodation will be needed by 2034</w:t>
      </w:r>
    </w:p>
    <w:p w14:paraId="12935444" w14:textId="77777777" w:rsidR="00762429" w:rsidRDefault="00762429" w:rsidP="00A14C3F">
      <w:pPr>
        <w:pStyle w:val="Bulletpt"/>
        <w:numPr>
          <w:ilvl w:val="0"/>
          <w:numId w:val="3"/>
        </w:numPr>
        <w:ind w:left="1080"/>
        <w:jc w:val="left"/>
      </w:pPr>
      <w:r>
        <w:t>An additional c.105 units of mental health specialist/supported accommodation will be needed by 2039</w:t>
      </w:r>
    </w:p>
    <w:bookmarkEnd w:id="180"/>
    <w:p w14:paraId="39146DF3" w14:textId="378F0CDF" w:rsidR="00762429" w:rsidRDefault="00762429" w:rsidP="00762429">
      <w:pPr>
        <w:pStyle w:val="Numberedpara1202"/>
      </w:pPr>
      <w:r>
        <w:t xml:space="preserve">The same methodology (see </w:t>
      </w:r>
      <w:r>
        <w:fldChar w:fldCharType="begin"/>
      </w:r>
      <w:r>
        <w:instrText xml:space="preserve"> REF _Ref190690904 \n \h </w:instrText>
      </w:r>
      <w:r>
        <w:fldChar w:fldCharType="separate"/>
      </w:r>
      <w:r w:rsidR="00971C60">
        <w:t>6</w:t>
      </w:r>
      <w:r w:rsidR="00CD184B">
        <w:t>.</w:t>
      </w:r>
      <w:r>
        <w:fldChar w:fldCharType="end"/>
      </w:r>
      <w:r>
        <w:t xml:space="preserve">) is used to estimate mental health specialist/supported accommodation need by district to 2039. </w:t>
      </w:r>
    </w:p>
    <w:p w14:paraId="5FCAD46C" w14:textId="00FB429D" w:rsidR="00762429" w:rsidRPr="006A5304" w:rsidRDefault="00762429" w:rsidP="00762429">
      <w:pPr>
        <w:pStyle w:val="Numberedpara1202"/>
      </w:pPr>
      <w:r>
        <w:t xml:space="preserve">The total estimated additional need for mental health  specialist/supported accommodation in Essex (35 units in 2029, 70 units in 2034, and 105 units in 2039) has been disaggregated by district based on the percentage of </w:t>
      </w:r>
      <w:r w:rsidR="00BF6318">
        <w:t>p</w:t>
      </w:r>
      <w:r w:rsidR="009B37D9">
        <w:t xml:space="preserve">eople with mental health needs </w:t>
      </w:r>
      <w:r>
        <w:t xml:space="preserve">in each district (see </w:t>
      </w:r>
      <w:r>
        <w:fldChar w:fldCharType="begin"/>
      </w:r>
      <w:r>
        <w:instrText xml:space="preserve"> REF _Ref190334547 \h </w:instrText>
      </w:r>
      <w:r>
        <w:fldChar w:fldCharType="separate"/>
      </w:r>
      <w:r w:rsidR="00971C60">
        <w:t xml:space="preserve">Table </w:t>
      </w:r>
      <w:r w:rsidR="00971C60">
        <w:rPr>
          <w:noProof/>
        </w:rPr>
        <w:t>53</w:t>
      </w:r>
      <w:r>
        <w:fldChar w:fldCharType="end"/>
      </w:r>
      <w:r>
        <w:t>). This ensures that need in each district is proportionate to its population, addressing current gaps in service provision from the overall estimated need for additional need for mental health recovery pathway specialist/supported accommodation.</w:t>
      </w:r>
    </w:p>
    <w:p w14:paraId="03442893" w14:textId="3B645AEA" w:rsidR="00762429" w:rsidRDefault="00762429" w:rsidP="00762429">
      <w:pPr>
        <w:pStyle w:val="Caption"/>
      </w:pPr>
      <w:bookmarkStart w:id="181" w:name="_Ref190334547"/>
      <w:bookmarkStart w:id="182" w:name="_Ref190334531"/>
      <w:r>
        <w:t xml:space="preserve">Table </w:t>
      </w:r>
      <w:r w:rsidRPr="35E4A781">
        <w:fldChar w:fldCharType="begin"/>
      </w:r>
      <w:r>
        <w:instrText xml:space="preserve"> SEQ Table \* ARABIC </w:instrText>
      </w:r>
      <w:r w:rsidRPr="35E4A781">
        <w:fldChar w:fldCharType="separate"/>
      </w:r>
      <w:r w:rsidR="00971C60">
        <w:rPr>
          <w:noProof/>
        </w:rPr>
        <w:t>53</w:t>
      </w:r>
      <w:r w:rsidRPr="35E4A781">
        <w:rPr>
          <w:noProof/>
        </w:rPr>
        <w:fldChar w:fldCharType="end"/>
      </w:r>
      <w:bookmarkEnd w:id="181"/>
      <w:r>
        <w:t xml:space="preserve">. Percentage of the population of people with mental health care and support needs </w:t>
      </w:r>
      <w:r w:rsidR="002820A2">
        <w:t xml:space="preserve">who draw on </w:t>
      </w:r>
      <w:r w:rsidR="001956EE">
        <w:t xml:space="preserve">adult social care support </w:t>
      </w:r>
      <w:r>
        <w:t xml:space="preserve">provided by </w:t>
      </w:r>
      <w:r w:rsidR="000717DD">
        <w:t>Essex County Council</w:t>
      </w:r>
      <w:r>
        <w:t xml:space="preserve"> by district</w:t>
      </w:r>
      <w:bookmarkEnd w:id="182"/>
    </w:p>
    <w:tbl>
      <w:tblPr>
        <w:tblStyle w:val="GridTable5Dark-Accent4"/>
        <w:tblW w:w="5000" w:type="pct"/>
        <w:tblLook w:val="04A0" w:firstRow="1" w:lastRow="0" w:firstColumn="1" w:lastColumn="0" w:noHBand="0" w:noVBand="1"/>
      </w:tblPr>
      <w:tblGrid>
        <w:gridCol w:w="3397"/>
        <w:gridCol w:w="3260"/>
        <w:gridCol w:w="2359"/>
      </w:tblGrid>
      <w:tr w:rsidR="00762429" w:rsidRPr="00612F17" w14:paraId="240CD8EE" w14:textId="77777777" w:rsidTr="00407106">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884" w:type="pct"/>
            <w:shd w:val="clear" w:color="auto" w:fill="FBCAD0"/>
            <w:noWrap/>
            <w:hideMark/>
          </w:tcPr>
          <w:p w14:paraId="68D5541C" w14:textId="77777777" w:rsidR="00762429" w:rsidRPr="00612F17" w:rsidRDefault="00762429">
            <w:pPr>
              <w:rPr>
                <w:rFonts w:eastAsia="Times New Roman" w:cs="Segoe UI"/>
                <w:color w:val="000000"/>
              </w:rPr>
            </w:pPr>
            <w:r w:rsidRPr="00612F17">
              <w:rPr>
                <w:rFonts w:eastAsia="Times New Roman" w:cs="Segoe UI"/>
                <w:color w:val="000000"/>
              </w:rPr>
              <w:t>Quadrant</w:t>
            </w:r>
          </w:p>
        </w:tc>
        <w:tc>
          <w:tcPr>
            <w:tcW w:w="1808" w:type="pct"/>
            <w:shd w:val="clear" w:color="auto" w:fill="FBCAD0"/>
            <w:noWrap/>
            <w:hideMark/>
          </w:tcPr>
          <w:p w14:paraId="5B08A5AB" w14:textId="77777777" w:rsidR="00762429" w:rsidRPr="00612F17" w:rsidRDefault="0076242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Districts</w:t>
            </w:r>
          </w:p>
        </w:tc>
        <w:tc>
          <w:tcPr>
            <w:tcW w:w="1308" w:type="pct"/>
            <w:shd w:val="clear" w:color="auto" w:fill="FBCAD0"/>
            <w:noWrap/>
            <w:hideMark/>
          </w:tcPr>
          <w:p w14:paraId="75C86663" w14:textId="77777777" w:rsidR="00762429" w:rsidRPr="00612F17" w:rsidRDefault="0076242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35E4A781">
              <w:rPr>
                <w:rFonts w:eastAsia="Times New Roman" w:cs="Segoe UI"/>
                <w:color w:val="000000" w:themeColor="text1"/>
              </w:rPr>
              <w:t>Percentage (%)</w:t>
            </w:r>
          </w:p>
        </w:tc>
      </w:tr>
      <w:tr w:rsidR="00762429" w:rsidRPr="00612F17" w14:paraId="029601A9"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restart"/>
            <w:vAlign w:val="center"/>
            <w:hideMark/>
          </w:tcPr>
          <w:p w14:paraId="1BEAEAC5" w14:textId="77777777" w:rsidR="00762429" w:rsidRPr="00612F17" w:rsidRDefault="00762429">
            <w:pPr>
              <w:jc w:val="center"/>
              <w:rPr>
                <w:rFonts w:eastAsia="Times New Roman" w:cs="Segoe UI"/>
                <w:b w:val="0"/>
                <w:color w:val="000000"/>
              </w:rPr>
            </w:pPr>
            <w:r w:rsidRPr="00612F17">
              <w:rPr>
                <w:rFonts w:eastAsia="Times New Roman" w:cs="Segoe UI"/>
                <w:b w:val="0"/>
                <w:color w:val="000000"/>
              </w:rPr>
              <w:t>Mid Quadrant</w:t>
            </w:r>
          </w:p>
        </w:tc>
        <w:tc>
          <w:tcPr>
            <w:tcW w:w="1808" w:type="pct"/>
            <w:noWrap/>
            <w:hideMark/>
          </w:tcPr>
          <w:p w14:paraId="1E3D45E9"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Braintree</w:t>
            </w:r>
          </w:p>
        </w:tc>
        <w:tc>
          <w:tcPr>
            <w:tcW w:w="1308" w:type="pct"/>
            <w:noWrap/>
            <w:hideMark/>
          </w:tcPr>
          <w:p w14:paraId="2FAFB3EB"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9%</w:t>
            </w:r>
          </w:p>
        </w:tc>
      </w:tr>
      <w:tr w:rsidR="00762429" w:rsidRPr="00612F17" w14:paraId="0AB10B04"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ign w:val="center"/>
            <w:hideMark/>
          </w:tcPr>
          <w:p w14:paraId="4FCA6837" w14:textId="77777777" w:rsidR="00762429" w:rsidRPr="00612F17" w:rsidRDefault="00762429">
            <w:pPr>
              <w:jc w:val="center"/>
              <w:rPr>
                <w:rFonts w:eastAsia="Times New Roman" w:cs="Segoe UI"/>
                <w:b w:val="0"/>
                <w:color w:val="000000"/>
              </w:rPr>
            </w:pPr>
          </w:p>
        </w:tc>
        <w:tc>
          <w:tcPr>
            <w:tcW w:w="1808" w:type="pct"/>
            <w:noWrap/>
            <w:hideMark/>
          </w:tcPr>
          <w:p w14:paraId="230CEC30"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Chelmsford</w:t>
            </w:r>
          </w:p>
        </w:tc>
        <w:tc>
          <w:tcPr>
            <w:tcW w:w="1308" w:type="pct"/>
            <w:noWrap/>
            <w:hideMark/>
          </w:tcPr>
          <w:p w14:paraId="41CDAEA0"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10%</w:t>
            </w:r>
          </w:p>
        </w:tc>
      </w:tr>
      <w:tr w:rsidR="00762429" w:rsidRPr="00612F17" w14:paraId="550B9984"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ign w:val="center"/>
            <w:hideMark/>
          </w:tcPr>
          <w:p w14:paraId="45005897" w14:textId="77777777" w:rsidR="00762429" w:rsidRPr="00612F17" w:rsidRDefault="00762429">
            <w:pPr>
              <w:jc w:val="center"/>
              <w:rPr>
                <w:rFonts w:eastAsia="Times New Roman" w:cs="Segoe UI"/>
                <w:b w:val="0"/>
                <w:color w:val="000000"/>
              </w:rPr>
            </w:pPr>
          </w:p>
        </w:tc>
        <w:tc>
          <w:tcPr>
            <w:tcW w:w="1808" w:type="pct"/>
            <w:noWrap/>
            <w:hideMark/>
          </w:tcPr>
          <w:p w14:paraId="39538547"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Maldon</w:t>
            </w:r>
          </w:p>
        </w:tc>
        <w:tc>
          <w:tcPr>
            <w:tcW w:w="1308" w:type="pct"/>
            <w:noWrap/>
            <w:hideMark/>
          </w:tcPr>
          <w:p w14:paraId="542CC843"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2%</w:t>
            </w:r>
          </w:p>
        </w:tc>
      </w:tr>
      <w:tr w:rsidR="00762429" w:rsidRPr="00612F17" w14:paraId="3CBE01EF"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restart"/>
            <w:vAlign w:val="center"/>
            <w:hideMark/>
          </w:tcPr>
          <w:p w14:paraId="390D3B5D" w14:textId="77777777" w:rsidR="00762429" w:rsidRPr="00612F17" w:rsidRDefault="00762429">
            <w:pPr>
              <w:jc w:val="center"/>
              <w:rPr>
                <w:rFonts w:eastAsia="Times New Roman" w:cs="Segoe UI"/>
                <w:b w:val="0"/>
                <w:color w:val="000000"/>
              </w:rPr>
            </w:pPr>
            <w:r w:rsidRPr="00612F17">
              <w:rPr>
                <w:rFonts w:eastAsia="Times New Roman" w:cs="Segoe UI"/>
                <w:b w:val="0"/>
                <w:color w:val="000000"/>
              </w:rPr>
              <w:t>North Quadrant</w:t>
            </w:r>
          </w:p>
        </w:tc>
        <w:tc>
          <w:tcPr>
            <w:tcW w:w="1808" w:type="pct"/>
            <w:noWrap/>
            <w:hideMark/>
          </w:tcPr>
          <w:p w14:paraId="4BAB3387"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Colchester</w:t>
            </w:r>
          </w:p>
        </w:tc>
        <w:tc>
          <w:tcPr>
            <w:tcW w:w="1308" w:type="pct"/>
            <w:noWrap/>
            <w:hideMark/>
          </w:tcPr>
          <w:p w14:paraId="01E4AC98"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23%</w:t>
            </w:r>
          </w:p>
        </w:tc>
      </w:tr>
      <w:tr w:rsidR="00762429" w:rsidRPr="00612F17" w14:paraId="259B81E1"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ign w:val="center"/>
            <w:hideMark/>
          </w:tcPr>
          <w:p w14:paraId="605D08F0" w14:textId="77777777" w:rsidR="00762429" w:rsidRPr="00612F17" w:rsidRDefault="00762429">
            <w:pPr>
              <w:jc w:val="center"/>
              <w:rPr>
                <w:rFonts w:eastAsia="Times New Roman" w:cs="Segoe UI"/>
                <w:b w:val="0"/>
                <w:color w:val="000000"/>
              </w:rPr>
            </w:pPr>
          </w:p>
        </w:tc>
        <w:tc>
          <w:tcPr>
            <w:tcW w:w="1808" w:type="pct"/>
            <w:noWrap/>
            <w:hideMark/>
          </w:tcPr>
          <w:p w14:paraId="6C2CCB3B"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Tendring</w:t>
            </w:r>
          </w:p>
        </w:tc>
        <w:tc>
          <w:tcPr>
            <w:tcW w:w="1308" w:type="pct"/>
            <w:noWrap/>
            <w:hideMark/>
          </w:tcPr>
          <w:p w14:paraId="0D7D93CB"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23%</w:t>
            </w:r>
          </w:p>
        </w:tc>
      </w:tr>
      <w:tr w:rsidR="00762429" w:rsidRPr="00612F17" w14:paraId="227D06FC"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restart"/>
            <w:vAlign w:val="center"/>
            <w:hideMark/>
          </w:tcPr>
          <w:p w14:paraId="59D251E1" w14:textId="77777777" w:rsidR="00762429" w:rsidRPr="00612F17" w:rsidRDefault="00762429">
            <w:pPr>
              <w:jc w:val="center"/>
              <w:rPr>
                <w:rFonts w:eastAsia="Times New Roman" w:cs="Segoe UI"/>
                <w:b w:val="0"/>
                <w:color w:val="000000"/>
              </w:rPr>
            </w:pPr>
            <w:r w:rsidRPr="00612F17">
              <w:rPr>
                <w:rFonts w:eastAsia="Times New Roman" w:cs="Segoe UI"/>
                <w:b w:val="0"/>
                <w:color w:val="000000"/>
              </w:rPr>
              <w:t>South Quadrant</w:t>
            </w:r>
          </w:p>
        </w:tc>
        <w:tc>
          <w:tcPr>
            <w:tcW w:w="1808" w:type="pct"/>
            <w:noWrap/>
            <w:hideMark/>
          </w:tcPr>
          <w:p w14:paraId="749C06F7"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Basildon</w:t>
            </w:r>
          </w:p>
        </w:tc>
        <w:tc>
          <w:tcPr>
            <w:tcW w:w="1308" w:type="pct"/>
            <w:noWrap/>
            <w:hideMark/>
          </w:tcPr>
          <w:p w14:paraId="20C436F5"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8%</w:t>
            </w:r>
          </w:p>
        </w:tc>
      </w:tr>
      <w:tr w:rsidR="00762429" w:rsidRPr="00612F17" w14:paraId="6720E4BC"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ign w:val="center"/>
            <w:hideMark/>
          </w:tcPr>
          <w:p w14:paraId="3181AAF1" w14:textId="77777777" w:rsidR="00762429" w:rsidRPr="00612F17" w:rsidRDefault="00762429">
            <w:pPr>
              <w:jc w:val="center"/>
              <w:rPr>
                <w:rFonts w:eastAsia="Times New Roman" w:cs="Segoe UI"/>
                <w:b w:val="0"/>
                <w:color w:val="000000"/>
              </w:rPr>
            </w:pPr>
          </w:p>
        </w:tc>
        <w:tc>
          <w:tcPr>
            <w:tcW w:w="1808" w:type="pct"/>
            <w:noWrap/>
            <w:hideMark/>
          </w:tcPr>
          <w:p w14:paraId="5687BEA2"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Brentwood</w:t>
            </w:r>
          </w:p>
        </w:tc>
        <w:tc>
          <w:tcPr>
            <w:tcW w:w="1308" w:type="pct"/>
            <w:noWrap/>
            <w:hideMark/>
          </w:tcPr>
          <w:p w14:paraId="30A939F3"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2%</w:t>
            </w:r>
          </w:p>
        </w:tc>
      </w:tr>
      <w:tr w:rsidR="00762429" w:rsidRPr="00612F17" w14:paraId="0E58CDC6"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ign w:val="center"/>
            <w:hideMark/>
          </w:tcPr>
          <w:p w14:paraId="73F3E8BE" w14:textId="77777777" w:rsidR="00762429" w:rsidRPr="00612F17" w:rsidRDefault="00762429">
            <w:pPr>
              <w:jc w:val="center"/>
              <w:rPr>
                <w:rFonts w:eastAsia="Times New Roman" w:cs="Segoe UI"/>
                <w:b w:val="0"/>
                <w:color w:val="000000"/>
              </w:rPr>
            </w:pPr>
          </w:p>
        </w:tc>
        <w:tc>
          <w:tcPr>
            <w:tcW w:w="1808" w:type="pct"/>
            <w:noWrap/>
            <w:hideMark/>
          </w:tcPr>
          <w:p w14:paraId="6F34C92A" w14:textId="7EF3BB58" w:rsidR="00762429" w:rsidRPr="00612F17" w:rsidRDefault="00D30CB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Castle Point</w:t>
            </w:r>
          </w:p>
        </w:tc>
        <w:tc>
          <w:tcPr>
            <w:tcW w:w="1308" w:type="pct"/>
            <w:noWrap/>
            <w:hideMark/>
          </w:tcPr>
          <w:p w14:paraId="5716521C"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7%</w:t>
            </w:r>
          </w:p>
        </w:tc>
      </w:tr>
      <w:tr w:rsidR="00762429" w:rsidRPr="00612F17" w14:paraId="45BC916E"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ign w:val="center"/>
            <w:hideMark/>
          </w:tcPr>
          <w:p w14:paraId="7FDAD0FC" w14:textId="77777777" w:rsidR="00762429" w:rsidRPr="00612F17" w:rsidRDefault="00762429">
            <w:pPr>
              <w:jc w:val="center"/>
              <w:rPr>
                <w:rFonts w:eastAsia="Times New Roman" w:cs="Segoe UI"/>
                <w:b w:val="0"/>
                <w:color w:val="000000"/>
              </w:rPr>
            </w:pPr>
          </w:p>
        </w:tc>
        <w:tc>
          <w:tcPr>
            <w:tcW w:w="1808" w:type="pct"/>
            <w:noWrap/>
            <w:hideMark/>
          </w:tcPr>
          <w:p w14:paraId="08904C43"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Rochford</w:t>
            </w:r>
          </w:p>
        </w:tc>
        <w:tc>
          <w:tcPr>
            <w:tcW w:w="1308" w:type="pct"/>
            <w:noWrap/>
            <w:hideMark/>
          </w:tcPr>
          <w:p w14:paraId="22CA4B6E"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1%</w:t>
            </w:r>
          </w:p>
        </w:tc>
      </w:tr>
      <w:tr w:rsidR="00762429" w:rsidRPr="00612F17" w14:paraId="7D026987"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val="restart"/>
            <w:vAlign w:val="center"/>
            <w:hideMark/>
          </w:tcPr>
          <w:p w14:paraId="6E23F3F6" w14:textId="77777777" w:rsidR="00762429" w:rsidRPr="00612F17" w:rsidRDefault="00762429">
            <w:pPr>
              <w:jc w:val="center"/>
              <w:rPr>
                <w:rFonts w:eastAsia="Times New Roman" w:cs="Segoe UI"/>
                <w:b w:val="0"/>
                <w:color w:val="000000"/>
              </w:rPr>
            </w:pPr>
            <w:r w:rsidRPr="00612F17">
              <w:rPr>
                <w:rFonts w:eastAsia="Times New Roman" w:cs="Segoe UI"/>
                <w:b w:val="0"/>
                <w:color w:val="000000"/>
              </w:rPr>
              <w:t>West Quadrant</w:t>
            </w:r>
          </w:p>
        </w:tc>
        <w:tc>
          <w:tcPr>
            <w:tcW w:w="1808" w:type="pct"/>
            <w:noWrap/>
            <w:hideMark/>
          </w:tcPr>
          <w:p w14:paraId="74531DC0"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Epping Forest</w:t>
            </w:r>
          </w:p>
        </w:tc>
        <w:tc>
          <w:tcPr>
            <w:tcW w:w="1308" w:type="pct"/>
            <w:noWrap/>
            <w:hideMark/>
          </w:tcPr>
          <w:p w14:paraId="33A9327B"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6%</w:t>
            </w:r>
          </w:p>
        </w:tc>
      </w:tr>
      <w:tr w:rsidR="00762429" w:rsidRPr="00612F17" w14:paraId="104F979A"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hideMark/>
          </w:tcPr>
          <w:p w14:paraId="60975FDE" w14:textId="77777777" w:rsidR="00762429" w:rsidRPr="00612F17" w:rsidRDefault="00762429">
            <w:pPr>
              <w:rPr>
                <w:rFonts w:eastAsia="Times New Roman" w:cs="Segoe UI"/>
                <w:color w:val="000000"/>
              </w:rPr>
            </w:pPr>
          </w:p>
        </w:tc>
        <w:tc>
          <w:tcPr>
            <w:tcW w:w="1808" w:type="pct"/>
            <w:noWrap/>
            <w:hideMark/>
          </w:tcPr>
          <w:p w14:paraId="2A45C35B"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Harlow</w:t>
            </w:r>
          </w:p>
        </w:tc>
        <w:tc>
          <w:tcPr>
            <w:tcW w:w="1308" w:type="pct"/>
            <w:noWrap/>
            <w:hideMark/>
          </w:tcPr>
          <w:p w14:paraId="51644FA0"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6%</w:t>
            </w:r>
          </w:p>
        </w:tc>
      </w:tr>
      <w:tr w:rsidR="00762429" w:rsidRPr="00612F17" w14:paraId="3269A345"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1884" w:type="pct"/>
            <w:vMerge/>
            <w:hideMark/>
          </w:tcPr>
          <w:p w14:paraId="5877A6B1" w14:textId="77777777" w:rsidR="00762429" w:rsidRPr="00612F17" w:rsidRDefault="00762429">
            <w:pPr>
              <w:rPr>
                <w:rFonts w:eastAsia="Times New Roman" w:cs="Segoe UI"/>
                <w:color w:val="000000"/>
              </w:rPr>
            </w:pPr>
          </w:p>
        </w:tc>
        <w:tc>
          <w:tcPr>
            <w:tcW w:w="1808" w:type="pct"/>
            <w:noWrap/>
            <w:hideMark/>
          </w:tcPr>
          <w:p w14:paraId="0142B38A" w14:textId="77777777" w:rsidR="00762429" w:rsidRPr="00612F1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12F17">
              <w:rPr>
                <w:rFonts w:eastAsia="Times New Roman" w:cs="Segoe UI"/>
                <w:color w:val="000000"/>
              </w:rPr>
              <w:t>Uttlesford</w:t>
            </w:r>
          </w:p>
        </w:tc>
        <w:tc>
          <w:tcPr>
            <w:tcW w:w="1308" w:type="pct"/>
            <w:noWrap/>
            <w:hideMark/>
          </w:tcPr>
          <w:p w14:paraId="76EE636F" w14:textId="77777777" w:rsidR="00762429" w:rsidRPr="00612F17"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94384">
              <w:rPr>
                <w:rFonts w:cs="Segoe UI"/>
                <w:color w:val="000000"/>
              </w:rPr>
              <w:t>2%</w:t>
            </w:r>
          </w:p>
        </w:tc>
      </w:tr>
      <w:tr w:rsidR="00762429" w:rsidRPr="00612F17" w14:paraId="21D68AA7" w14:textId="77777777" w:rsidTr="00A1147A">
        <w:trPr>
          <w:trHeight w:val="288"/>
        </w:trPr>
        <w:tc>
          <w:tcPr>
            <w:cnfStyle w:val="001000000000" w:firstRow="0" w:lastRow="0" w:firstColumn="1" w:lastColumn="0" w:oddVBand="0" w:evenVBand="0" w:oddHBand="0" w:evenHBand="0" w:firstRowFirstColumn="0" w:firstRowLastColumn="0" w:lastRowFirstColumn="0" w:lastRowLastColumn="0"/>
            <w:tcW w:w="3692" w:type="pct"/>
            <w:gridSpan w:val="2"/>
            <w:noWrap/>
            <w:hideMark/>
          </w:tcPr>
          <w:p w14:paraId="19A95C85" w14:textId="77777777" w:rsidR="00762429" w:rsidRPr="00612F17" w:rsidRDefault="00762429" w:rsidP="00912E98">
            <w:pPr>
              <w:jc w:val="center"/>
              <w:rPr>
                <w:rFonts w:eastAsia="Times New Roman" w:cs="Segoe UI"/>
                <w:color w:val="000000"/>
              </w:rPr>
            </w:pPr>
            <w:r w:rsidRPr="00612F17">
              <w:rPr>
                <w:rFonts w:eastAsia="Times New Roman" w:cs="Segoe UI"/>
                <w:color w:val="000000"/>
              </w:rPr>
              <w:t>Essex</w:t>
            </w:r>
          </w:p>
        </w:tc>
        <w:tc>
          <w:tcPr>
            <w:tcW w:w="1308" w:type="pct"/>
            <w:noWrap/>
            <w:hideMark/>
          </w:tcPr>
          <w:p w14:paraId="114F149D" w14:textId="77777777" w:rsidR="00762429" w:rsidRPr="00407106" w:rsidRDefault="00762429" w:rsidP="00A114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07106">
              <w:rPr>
                <w:rFonts w:eastAsia="Times New Roman" w:cs="Segoe UI"/>
                <w:b/>
                <w:color w:val="000000"/>
              </w:rPr>
              <w:t>100%</w:t>
            </w:r>
          </w:p>
        </w:tc>
      </w:tr>
    </w:tbl>
    <w:p w14:paraId="3E91E450" w14:textId="403F7DDF" w:rsidR="00762429" w:rsidRDefault="00762429" w:rsidP="00762429">
      <w:pPr>
        <w:pStyle w:val="Tablesourcenote"/>
      </w:pPr>
      <w:r>
        <w:t xml:space="preserve">Source: </w:t>
      </w:r>
      <w:r w:rsidR="000717DD">
        <w:t>Essex County Council</w:t>
      </w:r>
      <w:r>
        <w:t xml:space="preserve"> (2024)</w:t>
      </w:r>
    </w:p>
    <w:p w14:paraId="7DF09B03" w14:textId="77777777" w:rsidR="00762429" w:rsidRDefault="00762429" w:rsidP="00762429">
      <w:pPr>
        <w:pStyle w:val="Numberedpara1202"/>
      </w:pPr>
      <w:r>
        <w:t xml:space="preserve">Estimated additional need for mental health specialist/supported accommodation by district/borough/city councils is shown in the following tables. </w:t>
      </w:r>
    </w:p>
    <w:p w14:paraId="1277CD03" w14:textId="77777777" w:rsidR="00762429" w:rsidRDefault="00762429" w:rsidP="00762429">
      <w:pPr>
        <w:pStyle w:val="Numberedpara1202"/>
        <w:sectPr w:rsidR="00762429" w:rsidSect="00762429">
          <w:pgSz w:w="11906" w:h="16838"/>
          <w:pgMar w:top="1440" w:right="1440" w:bottom="1440" w:left="1440" w:header="708" w:footer="708" w:gutter="0"/>
          <w:cols w:space="708"/>
          <w:docGrid w:linePitch="360"/>
        </w:sectPr>
      </w:pPr>
    </w:p>
    <w:p w14:paraId="19009694" w14:textId="128A82E2" w:rsidR="00762429" w:rsidRDefault="00762429" w:rsidP="00762429">
      <w:pPr>
        <w:pStyle w:val="Caption"/>
      </w:pPr>
      <w:r>
        <w:lastRenderedPageBreak/>
        <w:t xml:space="preserve">Table </w:t>
      </w:r>
      <w:r w:rsidRPr="35E4A781">
        <w:fldChar w:fldCharType="begin"/>
      </w:r>
      <w:r>
        <w:instrText xml:space="preserve"> SEQ Table \* ARABIC </w:instrText>
      </w:r>
      <w:r w:rsidRPr="35E4A781">
        <w:fldChar w:fldCharType="separate"/>
      </w:r>
      <w:r w:rsidR="00971C60">
        <w:rPr>
          <w:noProof/>
        </w:rPr>
        <w:t>54</w:t>
      </w:r>
      <w:r w:rsidRPr="35E4A781">
        <w:rPr>
          <w:noProof/>
        </w:rPr>
        <w:fldChar w:fldCharType="end"/>
      </w:r>
      <w:r>
        <w:t>. Basildon: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B654D" w:rsidRPr="00CA794D" w14:paraId="32FD9699"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469D5EDE"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1E4D3FD8"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Current provision and population 2024</w:t>
            </w:r>
          </w:p>
        </w:tc>
        <w:tc>
          <w:tcPr>
            <w:tcW w:w="564" w:type="pct"/>
            <w:shd w:val="clear" w:color="auto" w:fill="FBCAD0"/>
            <w:hideMark/>
          </w:tcPr>
          <w:p w14:paraId="1497091A"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Existing supply of housing &amp; accommodation types (%)</w:t>
            </w:r>
          </w:p>
        </w:tc>
        <w:tc>
          <w:tcPr>
            <w:tcW w:w="562" w:type="pct"/>
            <w:shd w:val="clear" w:color="auto" w:fill="FBCAD0"/>
            <w:hideMark/>
          </w:tcPr>
          <w:p w14:paraId="0144F6CD"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2029</w:t>
            </w:r>
          </w:p>
        </w:tc>
        <w:tc>
          <w:tcPr>
            <w:tcW w:w="562" w:type="pct"/>
            <w:shd w:val="clear" w:color="auto" w:fill="FBCAD0"/>
            <w:hideMark/>
          </w:tcPr>
          <w:p w14:paraId="4DBCCD78"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5F235ADF"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2034</w:t>
            </w:r>
          </w:p>
        </w:tc>
        <w:tc>
          <w:tcPr>
            <w:tcW w:w="562" w:type="pct"/>
            <w:shd w:val="clear" w:color="auto" w:fill="FBCAD0"/>
            <w:hideMark/>
          </w:tcPr>
          <w:p w14:paraId="6A61FFFD"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4CA68B17"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2039</w:t>
            </w:r>
          </w:p>
        </w:tc>
        <w:tc>
          <w:tcPr>
            <w:tcW w:w="560" w:type="pct"/>
            <w:shd w:val="clear" w:color="auto" w:fill="FBCAD0"/>
            <w:hideMark/>
          </w:tcPr>
          <w:p w14:paraId="2C32C6B3"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r>
      <w:tr w:rsidR="00D96117" w:rsidRPr="00CA794D" w14:paraId="7460276E"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45872FB1"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6E3D776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55</w:t>
            </w:r>
          </w:p>
        </w:tc>
        <w:tc>
          <w:tcPr>
            <w:tcW w:w="564" w:type="pct"/>
            <w:noWrap/>
            <w:vAlign w:val="center"/>
            <w:hideMark/>
          </w:tcPr>
          <w:p w14:paraId="471AD66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6B9F1BF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59</w:t>
            </w:r>
          </w:p>
        </w:tc>
        <w:tc>
          <w:tcPr>
            <w:tcW w:w="562" w:type="pct"/>
            <w:noWrap/>
            <w:vAlign w:val="center"/>
            <w:hideMark/>
          </w:tcPr>
          <w:p w14:paraId="520156BB"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869292A"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63</w:t>
            </w:r>
          </w:p>
        </w:tc>
        <w:tc>
          <w:tcPr>
            <w:tcW w:w="562" w:type="pct"/>
            <w:noWrap/>
            <w:vAlign w:val="center"/>
            <w:hideMark/>
          </w:tcPr>
          <w:p w14:paraId="155CF2F2"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9E0FAB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67</w:t>
            </w:r>
          </w:p>
        </w:tc>
        <w:tc>
          <w:tcPr>
            <w:tcW w:w="560" w:type="pct"/>
            <w:noWrap/>
            <w:vAlign w:val="center"/>
            <w:hideMark/>
          </w:tcPr>
          <w:p w14:paraId="36FF1F4A"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CA794D" w14:paraId="3A49E5F4"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27D5A717"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4A77E83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751424B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0D0D30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63B771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3254DA9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7C52AAE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A72FD7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7871A16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CA794D" w14:paraId="08F1C6E4"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0078D18"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7CBCA82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27</w:t>
            </w:r>
          </w:p>
        </w:tc>
        <w:tc>
          <w:tcPr>
            <w:tcW w:w="564" w:type="pct"/>
            <w:noWrap/>
            <w:vAlign w:val="center"/>
            <w:hideMark/>
          </w:tcPr>
          <w:p w14:paraId="6C8D047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50%</w:t>
            </w:r>
          </w:p>
        </w:tc>
        <w:tc>
          <w:tcPr>
            <w:tcW w:w="562" w:type="pct"/>
            <w:noWrap/>
            <w:vAlign w:val="center"/>
            <w:hideMark/>
          </w:tcPr>
          <w:p w14:paraId="78F0362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30</w:t>
            </w:r>
          </w:p>
        </w:tc>
        <w:tc>
          <w:tcPr>
            <w:tcW w:w="562" w:type="pct"/>
            <w:noWrap/>
            <w:vAlign w:val="center"/>
            <w:hideMark/>
          </w:tcPr>
          <w:p w14:paraId="325A143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50%</w:t>
            </w:r>
          </w:p>
        </w:tc>
        <w:tc>
          <w:tcPr>
            <w:tcW w:w="562" w:type="pct"/>
            <w:noWrap/>
            <w:vAlign w:val="center"/>
            <w:hideMark/>
          </w:tcPr>
          <w:p w14:paraId="44C655A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32</w:t>
            </w:r>
          </w:p>
        </w:tc>
        <w:tc>
          <w:tcPr>
            <w:tcW w:w="562" w:type="pct"/>
            <w:noWrap/>
            <w:vAlign w:val="center"/>
            <w:hideMark/>
          </w:tcPr>
          <w:p w14:paraId="07D1A39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51%</w:t>
            </w:r>
          </w:p>
        </w:tc>
        <w:tc>
          <w:tcPr>
            <w:tcW w:w="562" w:type="pct"/>
            <w:noWrap/>
            <w:vAlign w:val="center"/>
            <w:hideMark/>
          </w:tcPr>
          <w:p w14:paraId="107CC3B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34</w:t>
            </w:r>
          </w:p>
        </w:tc>
        <w:tc>
          <w:tcPr>
            <w:tcW w:w="560" w:type="pct"/>
            <w:noWrap/>
            <w:vAlign w:val="center"/>
            <w:hideMark/>
          </w:tcPr>
          <w:p w14:paraId="1D6D661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51%</w:t>
            </w:r>
          </w:p>
        </w:tc>
      </w:tr>
      <w:tr w:rsidR="00D96117" w:rsidRPr="00CA794D" w14:paraId="2F8F090D"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E67C017"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2D41131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10</w:t>
            </w:r>
          </w:p>
        </w:tc>
        <w:tc>
          <w:tcPr>
            <w:tcW w:w="564" w:type="pct"/>
            <w:noWrap/>
            <w:vAlign w:val="center"/>
            <w:hideMark/>
          </w:tcPr>
          <w:p w14:paraId="34861FF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18%</w:t>
            </w:r>
          </w:p>
        </w:tc>
        <w:tc>
          <w:tcPr>
            <w:tcW w:w="562" w:type="pct"/>
            <w:noWrap/>
            <w:vAlign w:val="center"/>
            <w:hideMark/>
          </w:tcPr>
          <w:p w14:paraId="1884181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13</w:t>
            </w:r>
          </w:p>
        </w:tc>
        <w:tc>
          <w:tcPr>
            <w:tcW w:w="562" w:type="pct"/>
            <w:noWrap/>
            <w:vAlign w:val="center"/>
            <w:hideMark/>
          </w:tcPr>
          <w:p w14:paraId="1E9C5B3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22%</w:t>
            </w:r>
          </w:p>
        </w:tc>
        <w:tc>
          <w:tcPr>
            <w:tcW w:w="562" w:type="pct"/>
            <w:noWrap/>
            <w:vAlign w:val="center"/>
            <w:hideMark/>
          </w:tcPr>
          <w:p w14:paraId="6F64C77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16</w:t>
            </w:r>
          </w:p>
        </w:tc>
        <w:tc>
          <w:tcPr>
            <w:tcW w:w="562" w:type="pct"/>
            <w:noWrap/>
            <w:vAlign w:val="center"/>
            <w:hideMark/>
          </w:tcPr>
          <w:p w14:paraId="084502B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25%</w:t>
            </w:r>
          </w:p>
        </w:tc>
        <w:tc>
          <w:tcPr>
            <w:tcW w:w="562" w:type="pct"/>
            <w:noWrap/>
            <w:vAlign w:val="center"/>
            <w:hideMark/>
          </w:tcPr>
          <w:p w14:paraId="5A84E77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18</w:t>
            </w:r>
          </w:p>
        </w:tc>
        <w:tc>
          <w:tcPr>
            <w:tcW w:w="560" w:type="pct"/>
            <w:noWrap/>
            <w:vAlign w:val="center"/>
            <w:hideMark/>
          </w:tcPr>
          <w:p w14:paraId="37B1802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27%</w:t>
            </w:r>
          </w:p>
        </w:tc>
      </w:tr>
      <w:tr w:rsidR="00D96117" w:rsidRPr="00CA794D" w14:paraId="73979B3A"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D5B153C"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4A4A6CA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11</w:t>
            </w:r>
          </w:p>
        </w:tc>
        <w:tc>
          <w:tcPr>
            <w:tcW w:w="564" w:type="pct"/>
            <w:noWrap/>
            <w:vAlign w:val="center"/>
            <w:hideMark/>
          </w:tcPr>
          <w:p w14:paraId="2436EB9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20%</w:t>
            </w:r>
          </w:p>
        </w:tc>
        <w:tc>
          <w:tcPr>
            <w:tcW w:w="562" w:type="pct"/>
            <w:noWrap/>
            <w:vAlign w:val="center"/>
            <w:hideMark/>
          </w:tcPr>
          <w:p w14:paraId="69F86D5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10</w:t>
            </w:r>
          </w:p>
        </w:tc>
        <w:tc>
          <w:tcPr>
            <w:tcW w:w="562" w:type="pct"/>
            <w:noWrap/>
            <w:vAlign w:val="center"/>
            <w:hideMark/>
          </w:tcPr>
          <w:p w14:paraId="7A87CE5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17%</w:t>
            </w:r>
          </w:p>
        </w:tc>
        <w:tc>
          <w:tcPr>
            <w:tcW w:w="562" w:type="pct"/>
            <w:noWrap/>
            <w:vAlign w:val="center"/>
            <w:hideMark/>
          </w:tcPr>
          <w:p w14:paraId="4703C5B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9</w:t>
            </w:r>
          </w:p>
        </w:tc>
        <w:tc>
          <w:tcPr>
            <w:tcW w:w="562" w:type="pct"/>
            <w:noWrap/>
            <w:vAlign w:val="center"/>
            <w:hideMark/>
          </w:tcPr>
          <w:p w14:paraId="76C586F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14%</w:t>
            </w:r>
          </w:p>
        </w:tc>
        <w:tc>
          <w:tcPr>
            <w:tcW w:w="562" w:type="pct"/>
            <w:noWrap/>
            <w:vAlign w:val="center"/>
            <w:hideMark/>
          </w:tcPr>
          <w:p w14:paraId="12D7075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0" w:type="pct"/>
            <w:noWrap/>
            <w:vAlign w:val="center"/>
            <w:hideMark/>
          </w:tcPr>
          <w:p w14:paraId="5E40B61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11%</w:t>
            </w:r>
          </w:p>
        </w:tc>
      </w:tr>
      <w:tr w:rsidR="00D96117" w:rsidRPr="00CA794D" w14:paraId="086849F2"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A2AE35A"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7A60C11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4" w:type="pct"/>
            <w:noWrap/>
            <w:vAlign w:val="center"/>
            <w:hideMark/>
          </w:tcPr>
          <w:p w14:paraId="6CDCA7E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12%</w:t>
            </w:r>
          </w:p>
        </w:tc>
        <w:tc>
          <w:tcPr>
            <w:tcW w:w="562" w:type="pct"/>
            <w:noWrap/>
            <w:vAlign w:val="center"/>
            <w:hideMark/>
          </w:tcPr>
          <w:p w14:paraId="6822689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2" w:type="pct"/>
            <w:noWrap/>
            <w:vAlign w:val="center"/>
            <w:hideMark/>
          </w:tcPr>
          <w:p w14:paraId="0B1345B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12%</w:t>
            </w:r>
          </w:p>
        </w:tc>
        <w:tc>
          <w:tcPr>
            <w:tcW w:w="562" w:type="pct"/>
            <w:noWrap/>
            <w:vAlign w:val="center"/>
            <w:hideMark/>
          </w:tcPr>
          <w:p w14:paraId="7D65732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2" w:type="pct"/>
            <w:noWrap/>
            <w:vAlign w:val="center"/>
            <w:hideMark/>
          </w:tcPr>
          <w:p w14:paraId="37FFE04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11%</w:t>
            </w:r>
          </w:p>
        </w:tc>
        <w:tc>
          <w:tcPr>
            <w:tcW w:w="562" w:type="pct"/>
            <w:noWrap/>
            <w:vAlign w:val="center"/>
            <w:hideMark/>
          </w:tcPr>
          <w:p w14:paraId="6E4B214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0" w:type="pct"/>
            <w:noWrap/>
            <w:vAlign w:val="center"/>
            <w:hideMark/>
          </w:tcPr>
          <w:p w14:paraId="5347E6A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10%</w:t>
            </w:r>
          </w:p>
        </w:tc>
      </w:tr>
      <w:tr w:rsidR="00D96117" w:rsidRPr="00CA794D" w14:paraId="10AB3C7A"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3E98203"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502D704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55</w:t>
            </w:r>
          </w:p>
        </w:tc>
        <w:tc>
          <w:tcPr>
            <w:tcW w:w="564" w:type="pct"/>
            <w:noWrap/>
            <w:vAlign w:val="center"/>
            <w:hideMark/>
          </w:tcPr>
          <w:p w14:paraId="7A3A113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A1147A">
              <w:rPr>
                <w:rFonts w:cs="Segoe UI"/>
                <w:b/>
                <w:i/>
                <w:color w:val="000000"/>
                <w:sz w:val="18"/>
                <w:szCs w:val="18"/>
              </w:rPr>
              <w:t>100%</w:t>
            </w:r>
          </w:p>
        </w:tc>
        <w:tc>
          <w:tcPr>
            <w:tcW w:w="562" w:type="pct"/>
            <w:noWrap/>
            <w:vAlign w:val="center"/>
            <w:hideMark/>
          </w:tcPr>
          <w:p w14:paraId="20B248C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59</w:t>
            </w:r>
          </w:p>
        </w:tc>
        <w:tc>
          <w:tcPr>
            <w:tcW w:w="562" w:type="pct"/>
            <w:noWrap/>
            <w:vAlign w:val="center"/>
            <w:hideMark/>
          </w:tcPr>
          <w:p w14:paraId="729E311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CA794D">
              <w:rPr>
                <w:rFonts w:cs="Segoe UI"/>
                <w:b/>
                <w:i/>
                <w:color w:val="000000"/>
                <w:sz w:val="18"/>
                <w:szCs w:val="18"/>
              </w:rPr>
              <w:t>100%</w:t>
            </w:r>
          </w:p>
        </w:tc>
        <w:tc>
          <w:tcPr>
            <w:tcW w:w="562" w:type="pct"/>
            <w:noWrap/>
            <w:vAlign w:val="center"/>
            <w:hideMark/>
          </w:tcPr>
          <w:p w14:paraId="39CE077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CA794D">
              <w:rPr>
                <w:rFonts w:cs="Segoe UI"/>
                <w:b/>
                <w:i/>
                <w:color w:val="000000"/>
                <w:sz w:val="18"/>
                <w:szCs w:val="18"/>
              </w:rPr>
              <w:t>63</w:t>
            </w:r>
          </w:p>
        </w:tc>
        <w:tc>
          <w:tcPr>
            <w:tcW w:w="562" w:type="pct"/>
            <w:noWrap/>
            <w:vAlign w:val="center"/>
            <w:hideMark/>
          </w:tcPr>
          <w:p w14:paraId="300023A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CA794D">
              <w:rPr>
                <w:rFonts w:cs="Segoe UI"/>
                <w:b/>
                <w:i/>
                <w:color w:val="000000"/>
                <w:sz w:val="18"/>
                <w:szCs w:val="18"/>
              </w:rPr>
              <w:t>100%</w:t>
            </w:r>
          </w:p>
        </w:tc>
        <w:tc>
          <w:tcPr>
            <w:tcW w:w="562" w:type="pct"/>
            <w:noWrap/>
            <w:vAlign w:val="center"/>
            <w:hideMark/>
          </w:tcPr>
          <w:p w14:paraId="1063F6C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67</w:t>
            </w:r>
          </w:p>
        </w:tc>
        <w:tc>
          <w:tcPr>
            <w:tcW w:w="560" w:type="pct"/>
            <w:noWrap/>
            <w:vAlign w:val="center"/>
            <w:hideMark/>
          </w:tcPr>
          <w:p w14:paraId="65FF5D4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CA794D">
              <w:rPr>
                <w:rFonts w:cs="Segoe UI"/>
                <w:b/>
                <w:i/>
                <w:color w:val="000000"/>
                <w:sz w:val="18"/>
                <w:szCs w:val="18"/>
              </w:rPr>
              <w:t>100%</w:t>
            </w:r>
          </w:p>
        </w:tc>
      </w:tr>
      <w:tr w:rsidR="00D96117" w:rsidRPr="00CA794D" w14:paraId="43454098"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43BBE35"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52FCBF56" w14:textId="77777777" w:rsidR="00762429" w:rsidRPr="00F9411E" w:rsidRDefault="00762429">
            <w:pPr>
              <w:rPr>
                <w:rFonts w:eastAsia="Times New Roman" w:cs="Segoe UI"/>
                <w:b w:val="0"/>
                <w:color w:val="000000"/>
                <w:sz w:val="18"/>
                <w:szCs w:val="18"/>
              </w:rPr>
            </w:pPr>
            <w:r w:rsidRPr="00F9411E">
              <w:rPr>
                <w:rFonts w:eastAsia="Times New Roman" w:cs="Segoe UI"/>
                <w:b w:val="0"/>
                <w:color w:val="000000"/>
                <w:sz w:val="18"/>
                <w:szCs w:val="18"/>
              </w:rPr>
              <w:t>Mental health recovery pathway specialist/supported accommodation</w:t>
            </w:r>
          </w:p>
        </w:tc>
        <w:tc>
          <w:tcPr>
            <w:tcW w:w="404" w:type="pct"/>
            <w:noWrap/>
            <w:vAlign w:val="center"/>
            <w:hideMark/>
          </w:tcPr>
          <w:p w14:paraId="4545160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066B68A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199D10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3</w:t>
            </w:r>
          </w:p>
        </w:tc>
        <w:tc>
          <w:tcPr>
            <w:tcW w:w="562" w:type="pct"/>
            <w:noWrap/>
            <w:vAlign w:val="center"/>
            <w:hideMark/>
          </w:tcPr>
          <w:p w14:paraId="64F448D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0A9B376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w:t>
            </w:r>
          </w:p>
        </w:tc>
        <w:tc>
          <w:tcPr>
            <w:tcW w:w="562" w:type="pct"/>
            <w:noWrap/>
            <w:vAlign w:val="center"/>
            <w:hideMark/>
          </w:tcPr>
          <w:p w14:paraId="7FA90EF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13B0A59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8</w:t>
            </w:r>
          </w:p>
        </w:tc>
        <w:tc>
          <w:tcPr>
            <w:tcW w:w="560" w:type="pct"/>
            <w:noWrap/>
            <w:vAlign w:val="center"/>
            <w:hideMark/>
          </w:tcPr>
          <w:p w14:paraId="7ACDC68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52CBD944" w14:textId="6C30C1A2" w:rsidR="00762429" w:rsidRDefault="00762429" w:rsidP="00762429">
      <w:pPr>
        <w:pStyle w:val="Tablesourcenote"/>
      </w:pPr>
      <w:r>
        <w:t xml:space="preserve">Source: </w:t>
      </w:r>
      <w:r w:rsidR="000717DD">
        <w:t>Essex County Council</w:t>
      </w:r>
      <w:r>
        <w:t xml:space="preserve"> and HLIN. </w:t>
      </w:r>
      <w:r w:rsidRPr="00F1201F">
        <w:t xml:space="preserve">NB. Estimated need is </w:t>
      </w:r>
      <w:r w:rsidR="005D2E15" w:rsidRPr="00F1201F">
        <w:t>non-cumulative</w:t>
      </w:r>
    </w:p>
    <w:p w14:paraId="715ADB91" w14:textId="77777777" w:rsidR="00762429" w:rsidRDefault="00762429" w:rsidP="00762429">
      <w:pPr>
        <w:pStyle w:val="Numberedpara1202"/>
        <w:numPr>
          <w:ilvl w:val="0"/>
          <w:numId w:val="0"/>
        </w:numPr>
        <w:ind w:left="720"/>
      </w:pPr>
    </w:p>
    <w:p w14:paraId="45A65006" w14:textId="77777777" w:rsidR="00762429" w:rsidRDefault="00762429" w:rsidP="00762429">
      <w:pPr>
        <w:pStyle w:val="Numberedpara1202"/>
        <w:numPr>
          <w:ilvl w:val="0"/>
          <w:numId w:val="0"/>
        </w:numPr>
        <w:ind w:left="720"/>
      </w:pPr>
    </w:p>
    <w:p w14:paraId="1858C3E2" w14:textId="77777777" w:rsidR="00762429" w:rsidRDefault="00762429" w:rsidP="00762429">
      <w:pPr>
        <w:rPr>
          <w:rFonts w:ascii="Segoe UI" w:eastAsia="Calibri" w:hAnsi="Segoe UI" w:cs="Segoe UI"/>
          <w:szCs w:val="20"/>
        </w:rPr>
      </w:pPr>
      <w:r>
        <w:br w:type="page"/>
      </w:r>
    </w:p>
    <w:p w14:paraId="205F7671" w14:textId="41601C09" w:rsidR="00762429" w:rsidRDefault="00762429" w:rsidP="00762429">
      <w:pPr>
        <w:pStyle w:val="Caption"/>
      </w:pPr>
      <w:r>
        <w:lastRenderedPageBreak/>
        <w:t xml:space="preserve">Table </w:t>
      </w:r>
      <w:r w:rsidRPr="35E4A781">
        <w:fldChar w:fldCharType="begin"/>
      </w:r>
      <w:r>
        <w:instrText xml:space="preserve"> SEQ Table \* ARABIC </w:instrText>
      </w:r>
      <w:r w:rsidRPr="35E4A781">
        <w:fldChar w:fldCharType="separate"/>
      </w:r>
      <w:r w:rsidR="00971C60">
        <w:rPr>
          <w:noProof/>
        </w:rPr>
        <w:t>55</w:t>
      </w:r>
      <w:r w:rsidRPr="35E4A781">
        <w:rPr>
          <w:noProof/>
        </w:rPr>
        <w:fldChar w:fldCharType="end"/>
      </w:r>
      <w:r>
        <w:t>. Braintree: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B654D" w:rsidRPr="003131AF" w14:paraId="72A5D50B"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094F8F84"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4C4172D9"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Current provision and population 2024</w:t>
            </w:r>
          </w:p>
        </w:tc>
        <w:tc>
          <w:tcPr>
            <w:tcW w:w="564" w:type="pct"/>
            <w:shd w:val="clear" w:color="auto" w:fill="FBCAD0"/>
            <w:hideMark/>
          </w:tcPr>
          <w:p w14:paraId="05DFDC02"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Existing supply of housing &amp; accommodation types (%)</w:t>
            </w:r>
          </w:p>
        </w:tc>
        <w:tc>
          <w:tcPr>
            <w:tcW w:w="562" w:type="pct"/>
            <w:shd w:val="clear" w:color="auto" w:fill="FBCAD0"/>
            <w:hideMark/>
          </w:tcPr>
          <w:p w14:paraId="7807DEC9"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2029</w:t>
            </w:r>
          </w:p>
        </w:tc>
        <w:tc>
          <w:tcPr>
            <w:tcW w:w="562" w:type="pct"/>
            <w:shd w:val="clear" w:color="auto" w:fill="FBCAD0"/>
            <w:hideMark/>
          </w:tcPr>
          <w:p w14:paraId="60FACFB6"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10FF5B5A"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2034</w:t>
            </w:r>
          </w:p>
        </w:tc>
        <w:tc>
          <w:tcPr>
            <w:tcW w:w="562" w:type="pct"/>
            <w:shd w:val="clear" w:color="auto" w:fill="FBCAD0"/>
            <w:hideMark/>
          </w:tcPr>
          <w:p w14:paraId="2F604431"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1B24E3FE"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2039</w:t>
            </w:r>
          </w:p>
        </w:tc>
        <w:tc>
          <w:tcPr>
            <w:tcW w:w="560" w:type="pct"/>
            <w:shd w:val="clear" w:color="auto" w:fill="FBCAD0"/>
            <w:hideMark/>
          </w:tcPr>
          <w:p w14:paraId="714B5918"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r>
      <w:tr w:rsidR="00D96117" w:rsidRPr="003131AF" w14:paraId="3773A92D"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5EEAF36A"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7689236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62</w:t>
            </w:r>
          </w:p>
        </w:tc>
        <w:tc>
          <w:tcPr>
            <w:tcW w:w="564" w:type="pct"/>
            <w:noWrap/>
            <w:vAlign w:val="center"/>
            <w:hideMark/>
          </w:tcPr>
          <w:p w14:paraId="062087A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2900EC1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67</w:t>
            </w:r>
          </w:p>
        </w:tc>
        <w:tc>
          <w:tcPr>
            <w:tcW w:w="562" w:type="pct"/>
            <w:noWrap/>
            <w:vAlign w:val="center"/>
            <w:hideMark/>
          </w:tcPr>
          <w:p w14:paraId="236EAADE" w14:textId="77777777" w:rsidR="00762429" w:rsidRPr="00CA794D"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79DBF11" w14:textId="77777777" w:rsidR="00762429" w:rsidRPr="00CA794D"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71</w:t>
            </w:r>
          </w:p>
        </w:tc>
        <w:tc>
          <w:tcPr>
            <w:tcW w:w="562" w:type="pct"/>
            <w:noWrap/>
            <w:vAlign w:val="center"/>
            <w:hideMark/>
          </w:tcPr>
          <w:p w14:paraId="29B7E6C3" w14:textId="77777777" w:rsidR="00762429" w:rsidRPr="00CA794D"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F1C9CC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76</w:t>
            </w:r>
          </w:p>
        </w:tc>
        <w:tc>
          <w:tcPr>
            <w:tcW w:w="560" w:type="pct"/>
            <w:noWrap/>
            <w:vAlign w:val="center"/>
            <w:hideMark/>
          </w:tcPr>
          <w:p w14:paraId="57B78B9B" w14:textId="77777777" w:rsidR="00762429" w:rsidRPr="00CA794D"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28555BE5"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6B2E0474"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Housing &amp; accommodation types</w:t>
            </w:r>
          </w:p>
        </w:tc>
        <w:tc>
          <w:tcPr>
            <w:tcW w:w="404" w:type="pct"/>
            <w:noWrap/>
            <w:vAlign w:val="center"/>
            <w:hideMark/>
          </w:tcPr>
          <w:p w14:paraId="5F6DBF9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105AE70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A5DF11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0F6579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58A449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7475684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72E8AC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2F8F524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51F017AB"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6DB326B2"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0CE077F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29</w:t>
            </w:r>
          </w:p>
        </w:tc>
        <w:tc>
          <w:tcPr>
            <w:tcW w:w="564" w:type="pct"/>
            <w:noWrap/>
            <w:vAlign w:val="center"/>
            <w:hideMark/>
          </w:tcPr>
          <w:p w14:paraId="1A664D5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47%</w:t>
            </w:r>
          </w:p>
        </w:tc>
        <w:tc>
          <w:tcPr>
            <w:tcW w:w="562" w:type="pct"/>
            <w:noWrap/>
            <w:vAlign w:val="center"/>
            <w:hideMark/>
          </w:tcPr>
          <w:p w14:paraId="61B2C97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31</w:t>
            </w:r>
          </w:p>
        </w:tc>
        <w:tc>
          <w:tcPr>
            <w:tcW w:w="562" w:type="pct"/>
            <w:noWrap/>
            <w:vAlign w:val="center"/>
            <w:hideMark/>
          </w:tcPr>
          <w:p w14:paraId="22E6DA0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47%</w:t>
            </w:r>
          </w:p>
        </w:tc>
        <w:tc>
          <w:tcPr>
            <w:tcW w:w="562" w:type="pct"/>
            <w:noWrap/>
            <w:vAlign w:val="center"/>
            <w:hideMark/>
          </w:tcPr>
          <w:p w14:paraId="0D47208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33</w:t>
            </w:r>
          </w:p>
        </w:tc>
        <w:tc>
          <w:tcPr>
            <w:tcW w:w="562" w:type="pct"/>
            <w:noWrap/>
            <w:vAlign w:val="center"/>
            <w:hideMark/>
          </w:tcPr>
          <w:p w14:paraId="7CB88B2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46%</w:t>
            </w:r>
          </w:p>
        </w:tc>
        <w:tc>
          <w:tcPr>
            <w:tcW w:w="562" w:type="pct"/>
            <w:noWrap/>
            <w:vAlign w:val="center"/>
            <w:hideMark/>
          </w:tcPr>
          <w:p w14:paraId="4EC021E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35</w:t>
            </w:r>
          </w:p>
        </w:tc>
        <w:tc>
          <w:tcPr>
            <w:tcW w:w="560" w:type="pct"/>
            <w:noWrap/>
            <w:vAlign w:val="center"/>
            <w:hideMark/>
          </w:tcPr>
          <w:p w14:paraId="3BE16BC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46%</w:t>
            </w:r>
          </w:p>
        </w:tc>
      </w:tr>
      <w:tr w:rsidR="00D96117" w:rsidRPr="003131AF" w14:paraId="585C2A9B"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02C8D052"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6CEC7B0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19</w:t>
            </w:r>
          </w:p>
        </w:tc>
        <w:tc>
          <w:tcPr>
            <w:tcW w:w="564" w:type="pct"/>
            <w:noWrap/>
            <w:vAlign w:val="center"/>
            <w:hideMark/>
          </w:tcPr>
          <w:p w14:paraId="4739BAC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31%</w:t>
            </w:r>
          </w:p>
        </w:tc>
        <w:tc>
          <w:tcPr>
            <w:tcW w:w="562" w:type="pct"/>
            <w:noWrap/>
            <w:vAlign w:val="center"/>
            <w:hideMark/>
          </w:tcPr>
          <w:p w14:paraId="0CC03ED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22</w:t>
            </w:r>
          </w:p>
        </w:tc>
        <w:tc>
          <w:tcPr>
            <w:tcW w:w="562" w:type="pct"/>
            <w:noWrap/>
            <w:vAlign w:val="center"/>
            <w:hideMark/>
          </w:tcPr>
          <w:p w14:paraId="463774F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33%</w:t>
            </w:r>
          </w:p>
        </w:tc>
        <w:tc>
          <w:tcPr>
            <w:tcW w:w="562" w:type="pct"/>
            <w:noWrap/>
            <w:vAlign w:val="center"/>
            <w:hideMark/>
          </w:tcPr>
          <w:p w14:paraId="588E8CF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25</w:t>
            </w:r>
          </w:p>
        </w:tc>
        <w:tc>
          <w:tcPr>
            <w:tcW w:w="562" w:type="pct"/>
            <w:noWrap/>
            <w:vAlign w:val="center"/>
            <w:hideMark/>
          </w:tcPr>
          <w:p w14:paraId="6FC358F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36%</w:t>
            </w:r>
          </w:p>
        </w:tc>
        <w:tc>
          <w:tcPr>
            <w:tcW w:w="562" w:type="pct"/>
            <w:noWrap/>
            <w:vAlign w:val="center"/>
            <w:hideMark/>
          </w:tcPr>
          <w:p w14:paraId="3437F4A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28</w:t>
            </w:r>
          </w:p>
        </w:tc>
        <w:tc>
          <w:tcPr>
            <w:tcW w:w="560" w:type="pct"/>
            <w:noWrap/>
            <w:vAlign w:val="center"/>
            <w:hideMark/>
          </w:tcPr>
          <w:p w14:paraId="61B0D80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38%</w:t>
            </w:r>
          </w:p>
        </w:tc>
      </w:tr>
      <w:tr w:rsidR="00D96117" w:rsidRPr="003131AF" w14:paraId="10B3C7CB"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62DB60A3"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15172F6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4" w:type="pct"/>
            <w:noWrap/>
            <w:vAlign w:val="center"/>
            <w:hideMark/>
          </w:tcPr>
          <w:p w14:paraId="3581276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11%</w:t>
            </w:r>
          </w:p>
        </w:tc>
        <w:tc>
          <w:tcPr>
            <w:tcW w:w="562" w:type="pct"/>
            <w:noWrap/>
            <w:vAlign w:val="center"/>
            <w:hideMark/>
          </w:tcPr>
          <w:p w14:paraId="36D176B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6</w:t>
            </w:r>
          </w:p>
        </w:tc>
        <w:tc>
          <w:tcPr>
            <w:tcW w:w="562" w:type="pct"/>
            <w:noWrap/>
            <w:vAlign w:val="center"/>
            <w:hideMark/>
          </w:tcPr>
          <w:p w14:paraId="1CC4B56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9%</w:t>
            </w:r>
          </w:p>
        </w:tc>
        <w:tc>
          <w:tcPr>
            <w:tcW w:w="562" w:type="pct"/>
            <w:noWrap/>
            <w:vAlign w:val="center"/>
            <w:hideMark/>
          </w:tcPr>
          <w:p w14:paraId="416F351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5</w:t>
            </w:r>
          </w:p>
        </w:tc>
        <w:tc>
          <w:tcPr>
            <w:tcW w:w="562" w:type="pct"/>
            <w:noWrap/>
            <w:vAlign w:val="center"/>
            <w:hideMark/>
          </w:tcPr>
          <w:p w14:paraId="6254679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8%</w:t>
            </w:r>
          </w:p>
        </w:tc>
        <w:tc>
          <w:tcPr>
            <w:tcW w:w="562" w:type="pct"/>
            <w:noWrap/>
            <w:vAlign w:val="center"/>
            <w:hideMark/>
          </w:tcPr>
          <w:p w14:paraId="5B1689C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5</w:t>
            </w:r>
          </w:p>
        </w:tc>
        <w:tc>
          <w:tcPr>
            <w:tcW w:w="560" w:type="pct"/>
            <w:noWrap/>
            <w:vAlign w:val="center"/>
            <w:hideMark/>
          </w:tcPr>
          <w:p w14:paraId="0AAFAE0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6%</w:t>
            </w:r>
          </w:p>
        </w:tc>
      </w:tr>
      <w:tr w:rsidR="00D96117" w:rsidRPr="003131AF" w14:paraId="3E1D94AC"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C045F48"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2EC8314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4" w:type="pct"/>
            <w:noWrap/>
            <w:vAlign w:val="center"/>
            <w:hideMark/>
          </w:tcPr>
          <w:p w14:paraId="5116A49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11%</w:t>
            </w:r>
          </w:p>
        </w:tc>
        <w:tc>
          <w:tcPr>
            <w:tcW w:w="562" w:type="pct"/>
            <w:noWrap/>
            <w:vAlign w:val="center"/>
            <w:hideMark/>
          </w:tcPr>
          <w:p w14:paraId="6CB5191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2" w:type="pct"/>
            <w:noWrap/>
            <w:vAlign w:val="center"/>
            <w:hideMark/>
          </w:tcPr>
          <w:p w14:paraId="7A91225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11%</w:t>
            </w:r>
          </w:p>
        </w:tc>
        <w:tc>
          <w:tcPr>
            <w:tcW w:w="562" w:type="pct"/>
            <w:noWrap/>
            <w:vAlign w:val="center"/>
            <w:hideMark/>
          </w:tcPr>
          <w:p w14:paraId="2CDFFF8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2" w:type="pct"/>
            <w:noWrap/>
            <w:vAlign w:val="center"/>
            <w:hideMark/>
          </w:tcPr>
          <w:p w14:paraId="285A013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10%</w:t>
            </w:r>
          </w:p>
        </w:tc>
        <w:tc>
          <w:tcPr>
            <w:tcW w:w="562" w:type="pct"/>
            <w:noWrap/>
            <w:vAlign w:val="center"/>
            <w:hideMark/>
          </w:tcPr>
          <w:p w14:paraId="1FED261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CA794D">
              <w:rPr>
                <w:rFonts w:cs="Segoe UI"/>
                <w:color w:val="000000"/>
                <w:sz w:val="18"/>
                <w:szCs w:val="18"/>
              </w:rPr>
              <w:t>7</w:t>
            </w:r>
          </w:p>
        </w:tc>
        <w:tc>
          <w:tcPr>
            <w:tcW w:w="560" w:type="pct"/>
            <w:noWrap/>
            <w:vAlign w:val="center"/>
            <w:hideMark/>
          </w:tcPr>
          <w:p w14:paraId="67DA55E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CA794D">
              <w:rPr>
                <w:rFonts w:cs="Segoe UI"/>
                <w:i/>
                <w:color w:val="000000"/>
                <w:sz w:val="18"/>
                <w:szCs w:val="18"/>
              </w:rPr>
              <w:t>10%</w:t>
            </w:r>
          </w:p>
        </w:tc>
      </w:tr>
      <w:tr w:rsidR="00D96117" w:rsidRPr="003131AF" w14:paraId="5140AE93"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0FDD4E99"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381CFB5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62</w:t>
            </w:r>
          </w:p>
        </w:tc>
        <w:tc>
          <w:tcPr>
            <w:tcW w:w="564" w:type="pct"/>
            <w:noWrap/>
            <w:vAlign w:val="center"/>
            <w:hideMark/>
          </w:tcPr>
          <w:p w14:paraId="4AE2A4C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A1147A">
              <w:rPr>
                <w:rFonts w:cs="Segoe UI"/>
                <w:b/>
                <w:i/>
                <w:color w:val="000000"/>
                <w:sz w:val="18"/>
                <w:szCs w:val="18"/>
              </w:rPr>
              <w:t>100%</w:t>
            </w:r>
          </w:p>
        </w:tc>
        <w:tc>
          <w:tcPr>
            <w:tcW w:w="562" w:type="pct"/>
            <w:noWrap/>
            <w:vAlign w:val="center"/>
            <w:hideMark/>
          </w:tcPr>
          <w:p w14:paraId="73D72E6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67</w:t>
            </w:r>
          </w:p>
        </w:tc>
        <w:tc>
          <w:tcPr>
            <w:tcW w:w="562" w:type="pct"/>
            <w:noWrap/>
            <w:vAlign w:val="center"/>
            <w:hideMark/>
          </w:tcPr>
          <w:p w14:paraId="211CA27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CA794D">
              <w:rPr>
                <w:rFonts w:cs="Segoe UI"/>
                <w:b/>
                <w:i/>
                <w:color w:val="000000"/>
                <w:sz w:val="18"/>
                <w:szCs w:val="18"/>
              </w:rPr>
              <w:t>100%</w:t>
            </w:r>
          </w:p>
        </w:tc>
        <w:tc>
          <w:tcPr>
            <w:tcW w:w="562" w:type="pct"/>
            <w:noWrap/>
            <w:vAlign w:val="center"/>
            <w:hideMark/>
          </w:tcPr>
          <w:p w14:paraId="6290FF0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CA794D">
              <w:rPr>
                <w:rFonts w:cs="Segoe UI"/>
                <w:b/>
                <w:i/>
                <w:color w:val="000000"/>
                <w:sz w:val="18"/>
                <w:szCs w:val="18"/>
              </w:rPr>
              <w:t>71</w:t>
            </w:r>
          </w:p>
        </w:tc>
        <w:tc>
          <w:tcPr>
            <w:tcW w:w="562" w:type="pct"/>
            <w:noWrap/>
            <w:vAlign w:val="center"/>
            <w:hideMark/>
          </w:tcPr>
          <w:p w14:paraId="6F95776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CA794D">
              <w:rPr>
                <w:rFonts w:cs="Segoe UI"/>
                <w:b/>
                <w:i/>
                <w:color w:val="000000"/>
                <w:sz w:val="18"/>
                <w:szCs w:val="18"/>
              </w:rPr>
              <w:t>100%</w:t>
            </w:r>
          </w:p>
        </w:tc>
        <w:tc>
          <w:tcPr>
            <w:tcW w:w="562" w:type="pct"/>
            <w:noWrap/>
            <w:vAlign w:val="center"/>
            <w:hideMark/>
          </w:tcPr>
          <w:p w14:paraId="54138B6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76</w:t>
            </w:r>
          </w:p>
        </w:tc>
        <w:tc>
          <w:tcPr>
            <w:tcW w:w="560" w:type="pct"/>
            <w:noWrap/>
            <w:vAlign w:val="center"/>
            <w:hideMark/>
          </w:tcPr>
          <w:p w14:paraId="0CD7E38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CA794D">
              <w:rPr>
                <w:rFonts w:cs="Segoe UI"/>
                <w:b/>
                <w:i/>
                <w:color w:val="000000"/>
                <w:sz w:val="18"/>
                <w:szCs w:val="18"/>
              </w:rPr>
              <w:t>100%</w:t>
            </w:r>
          </w:p>
        </w:tc>
      </w:tr>
      <w:tr w:rsidR="00D96117" w:rsidRPr="003131AF" w14:paraId="63CBA9BC"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97612E5"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01BFBEB3" w14:textId="77777777" w:rsidR="00762429" w:rsidRPr="00F9411E" w:rsidRDefault="00762429">
            <w:pPr>
              <w:rPr>
                <w:rFonts w:eastAsia="Times New Roman" w:cs="Segoe UI"/>
                <w:b w:val="0"/>
                <w:color w:val="000000"/>
                <w:sz w:val="18"/>
                <w:szCs w:val="18"/>
              </w:rPr>
            </w:pPr>
            <w:r w:rsidRPr="00F9411E">
              <w:rPr>
                <w:rFonts w:eastAsia="Times New Roman" w:cs="Segoe UI"/>
                <w:b w:val="0"/>
                <w:color w:val="000000"/>
                <w:sz w:val="18"/>
                <w:szCs w:val="18"/>
              </w:rPr>
              <w:t>Mental health recovery pathway specialist/supported accommodation</w:t>
            </w:r>
          </w:p>
        </w:tc>
        <w:tc>
          <w:tcPr>
            <w:tcW w:w="404" w:type="pct"/>
            <w:noWrap/>
            <w:vAlign w:val="center"/>
            <w:hideMark/>
          </w:tcPr>
          <w:p w14:paraId="340394E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0873F40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36685E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3</w:t>
            </w:r>
          </w:p>
        </w:tc>
        <w:tc>
          <w:tcPr>
            <w:tcW w:w="562" w:type="pct"/>
            <w:noWrap/>
            <w:vAlign w:val="center"/>
            <w:hideMark/>
          </w:tcPr>
          <w:p w14:paraId="6F2C512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123120C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6</w:t>
            </w:r>
          </w:p>
        </w:tc>
        <w:tc>
          <w:tcPr>
            <w:tcW w:w="562" w:type="pct"/>
            <w:noWrap/>
            <w:vAlign w:val="center"/>
            <w:hideMark/>
          </w:tcPr>
          <w:p w14:paraId="01C3385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3955A82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CA794D">
              <w:rPr>
                <w:rFonts w:cs="Segoe UI"/>
                <w:b/>
                <w:color w:val="000000"/>
                <w:sz w:val="18"/>
                <w:szCs w:val="18"/>
              </w:rPr>
              <w:t>9</w:t>
            </w:r>
          </w:p>
        </w:tc>
        <w:tc>
          <w:tcPr>
            <w:tcW w:w="560" w:type="pct"/>
            <w:noWrap/>
            <w:vAlign w:val="center"/>
            <w:hideMark/>
          </w:tcPr>
          <w:p w14:paraId="26213A7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173B8357" w14:textId="6E8C6E8E" w:rsidR="00762429" w:rsidRDefault="00762429" w:rsidP="00762429">
      <w:pPr>
        <w:pStyle w:val="Tablesourcenote"/>
      </w:pPr>
      <w:r>
        <w:t xml:space="preserve">Source: </w:t>
      </w:r>
      <w:r w:rsidR="000717DD">
        <w:t>Essex County Council</w:t>
      </w:r>
      <w:r>
        <w:t xml:space="preserve"> and HLIN. </w:t>
      </w:r>
      <w:r w:rsidRPr="00F1201F">
        <w:t xml:space="preserve">NB. Estimated need is </w:t>
      </w:r>
      <w:r w:rsidR="005D2E15" w:rsidRPr="00F1201F">
        <w:t>non-cumulative</w:t>
      </w:r>
    </w:p>
    <w:p w14:paraId="612A659D" w14:textId="77777777" w:rsidR="00762429" w:rsidRDefault="00762429" w:rsidP="00762429">
      <w:pPr>
        <w:pStyle w:val="Numberedpara1202"/>
        <w:numPr>
          <w:ilvl w:val="0"/>
          <w:numId w:val="0"/>
        </w:numPr>
        <w:ind w:left="720"/>
      </w:pPr>
    </w:p>
    <w:p w14:paraId="32891D0A" w14:textId="77777777" w:rsidR="00762429" w:rsidRDefault="00762429" w:rsidP="00762429">
      <w:pPr>
        <w:rPr>
          <w:rFonts w:ascii="Segoe UI" w:eastAsia="Calibri" w:hAnsi="Segoe UI" w:cs="Segoe UI"/>
          <w:szCs w:val="20"/>
        </w:rPr>
      </w:pPr>
      <w:r>
        <w:br w:type="page"/>
      </w:r>
    </w:p>
    <w:p w14:paraId="512BDCC7" w14:textId="77777777" w:rsidR="00762429" w:rsidRDefault="00762429" w:rsidP="00762429">
      <w:pPr>
        <w:pStyle w:val="Numberedpara1202"/>
        <w:numPr>
          <w:ilvl w:val="0"/>
          <w:numId w:val="0"/>
        </w:numPr>
        <w:ind w:left="720"/>
      </w:pPr>
    </w:p>
    <w:p w14:paraId="1AC19776" w14:textId="09F340DD"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56</w:t>
      </w:r>
      <w:r w:rsidRPr="35E4A781">
        <w:rPr>
          <w:noProof/>
        </w:rPr>
        <w:fldChar w:fldCharType="end"/>
      </w:r>
      <w:r>
        <w:t>. Brentwood: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B654D" w:rsidRPr="003131AF" w14:paraId="6BA15B8A"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0FDC4331"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100A608E"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Current provision and population 2024</w:t>
            </w:r>
          </w:p>
        </w:tc>
        <w:tc>
          <w:tcPr>
            <w:tcW w:w="564" w:type="pct"/>
            <w:shd w:val="clear" w:color="auto" w:fill="FBCAD0"/>
            <w:hideMark/>
          </w:tcPr>
          <w:p w14:paraId="7926F270"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Existing supply of housing &amp; accommodation types (%)</w:t>
            </w:r>
          </w:p>
        </w:tc>
        <w:tc>
          <w:tcPr>
            <w:tcW w:w="562" w:type="pct"/>
            <w:shd w:val="clear" w:color="auto" w:fill="FBCAD0"/>
            <w:hideMark/>
          </w:tcPr>
          <w:p w14:paraId="662F9E22"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2029</w:t>
            </w:r>
          </w:p>
        </w:tc>
        <w:tc>
          <w:tcPr>
            <w:tcW w:w="562" w:type="pct"/>
            <w:shd w:val="clear" w:color="auto" w:fill="FBCAD0"/>
            <w:hideMark/>
          </w:tcPr>
          <w:p w14:paraId="4BD26A79"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624B81EA"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2034</w:t>
            </w:r>
          </w:p>
        </w:tc>
        <w:tc>
          <w:tcPr>
            <w:tcW w:w="562" w:type="pct"/>
            <w:shd w:val="clear" w:color="auto" w:fill="FBCAD0"/>
            <w:hideMark/>
          </w:tcPr>
          <w:p w14:paraId="05C3E5AC"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474EAE08"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2039</w:t>
            </w:r>
          </w:p>
        </w:tc>
        <w:tc>
          <w:tcPr>
            <w:tcW w:w="560" w:type="pct"/>
            <w:shd w:val="clear" w:color="auto" w:fill="FBCAD0"/>
            <w:hideMark/>
          </w:tcPr>
          <w:p w14:paraId="30774BBD"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r>
      <w:tr w:rsidR="00D96117" w:rsidRPr="003131AF" w14:paraId="0986B9D4"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28419AB8"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77D959B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16</w:t>
            </w:r>
          </w:p>
        </w:tc>
        <w:tc>
          <w:tcPr>
            <w:tcW w:w="564" w:type="pct"/>
            <w:noWrap/>
            <w:vAlign w:val="center"/>
            <w:hideMark/>
          </w:tcPr>
          <w:p w14:paraId="685479C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0BD0CA7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17</w:t>
            </w:r>
          </w:p>
        </w:tc>
        <w:tc>
          <w:tcPr>
            <w:tcW w:w="562" w:type="pct"/>
            <w:noWrap/>
            <w:vAlign w:val="center"/>
            <w:hideMark/>
          </w:tcPr>
          <w:p w14:paraId="63F51FA2"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4DCB7E37"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18</w:t>
            </w:r>
          </w:p>
        </w:tc>
        <w:tc>
          <w:tcPr>
            <w:tcW w:w="562" w:type="pct"/>
            <w:noWrap/>
            <w:vAlign w:val="center"/>
            <w:hideMark/>
          </w:tcPr>
          <w:p w14:paraId="12B5E132"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68CED2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20</w:t>
            </w:r>
          </w:p>
        </w:tc>
        <w:tc>
          <w:tcPr>
            <w:tcW w:w="560" w:type="pct"/>
            <w:noWrap/>
            <w:vAlign w:val="center"/>
            <w:hideMark/>
          </w:tcPr>
          <w:p w14:paraId="47725DD6"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5E356449"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1093C0C0"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0F564B3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7C9018B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3F10932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79EADA7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41CC257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4FC6AB2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3A0342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03FEBA1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2612F682"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1552840"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7AF5F00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11</w:t>
            </w:r>
          </w:p>
        </w:tc>
        <w:tc>
          <w:tcPr>
            <w:tcW w:w="564" w:type="pct"/>
            <w:noWrap/>
            <w:vAlign w:val="center"/>
            <w:hideMark/>
          </w:tcPr>
          <w:p w14:paraId="4805E8A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70%</w:t>
            </w:r>
          </w:p>
        </w:tc>
        <w:tc>
          <w:tcPr>
            <w:tcW w:w="562" w:type="pct"/>
            <w:noWrap/>
            <w:vAlign w:val="center"/>
            <w:hideMark/>
          </w:tcPr>
          <w:p w14:paraId="25BC0E3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12</w:t>
            </w:r>
          </w:p>
        </w:tc>
        <w:tc>
          <w:tcPr>
            <w:tcW w:w="562" w:type="pct"/>
            <w:noWrap/>
            <w:vAlign w:val="center"/>
            <w:hideMark/>
          </w:tcPr>
          <w:p w14:paraId="3A7B086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69%</w:t>
            </w:r>
          </w:p>
        </w:tc>
        <w:tc>
          <w:tcPr>
            <w:tcW w:w="562" w:type="pct"/>
            <w:noWrap/>
            <w:vAlign w:val="center"/>
            <w:hideMark/>
          </w:tcPr>
          <w:p w14:paraId="1CFD89B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12</w:t>
            </w:r>
          </w:p>
        </w:tc>
        <w:tc>
          <w:tcPr>
            <w:tcW w:w="562" w:type="pct"/>
            <w:noWrap/>
            <w:vAlign w:val="center"/>
            <w:hideMark/>
          </w:tcPr>
          <w:p w14:paraId="459923D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67%</w:t>
            </w:r>
          </w:p>
        </w:tc>
        <w:tc>
          <w:tcPr>
            <w:tcW w:w="562" w:type="pct"/>
            <w:noWrap/>
            <w:vAlign w:val="center"/>
            <w:hideMark/>
          </w:tcPr>
          <w:p w14:paraId="1F00102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13</w:t>
            </w:r>
          </w:p>
        </w:tc>
        <w:tc>
          <w:tcPr>
            <w:tcW w:w="560" w:type="pct"/>
            <w:noWrap/>
            <w:vAlign w:val="center"/>
            <w:hideMark/>
          </w:tcPr>
          <w:p w14:paraId="60793C8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66%</w:t>
            </w:r>
          </w:p>
        </w:tc>
      </w:tr>
      <w:tr w:rsidR="00D96117" w:rsidRPr="003131AF" w14:paraId="7F4B310E"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087A44E"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2EB71E5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0</w:t>
            </w:r>
          </w:p>
        </w:tc>
        <w:tc>
          <w:tcPr>
            <w:tcW w:w="564" w:type="pct"/>
            <w:noWrap/>
            <w:vAlign w:val="center"/>
            <w:hideMark/>
          </w:tcPr>
          <w:p w14:paraId="421335C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0%</w:t>
            </w:r>
          </w:p>
        </w:tc>
        <w:tc>
          <w:tcPr>
            <w:tcW w:w="562" w:type="pct"/>
            <w:noWrap/>
            <w:vAlign w:val="center"/>
            <w:hideMark/>
          </w:tcPr>
          <w:p w14:paraId="76024AF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w:t>
            </w:r>
          </w:p>
        </w:tc>
        <w:tc>
          <w:tcPr>
            <w:tcW w:w="562" w:type="pct"/>
            <w:noWrap/>
            <w:vAlign w:val="center"/>
            <w:hideMark/>
          </w:tcPr>
          <w:p w14:paraId="51039AE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5%</w:t>
            </w:r>
          </w:p>
        </w:tc>
        <w:tc>
          <w:tcPr>
            <w:tcW w:w="562" w:type="pct"/>
            <w:noWrap/>
            <w:vAlign w:val="center"/>
            <w:hideMark/>
          </w:tcPr>
          <w:p w14:paraId="1259BB5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w:t>
            </w:r>
          </w:p>
        </w:tc>
        <w:tc>
          <w:tcPr>
            <w:tcW w:w="562" w:type="pct"/>
            <w:noWrap/>
            <w:vAlign w:val="center"/>
            <w:hideMark/>
          </w:tcPr>
          <w:p w14:paraId="1774363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9%</w:t>
            </w:r>
          </w:p>
        </w:tc>
        <w:tc>
          <w:tcPr>
            <w:tcW w:w="562" w:type="pct"/>
            <w:noWrap/>
            <w:vAlign w:val="center"/>
            <w:hideMark/>
          </w:tcPr>
          <w:p w14:paraId="6050DEB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w:t>
            </w:r>
          </w:p>
        </w:tc>
        <w:tc>
          <w:tcPr>
            <w:tcW w:w="560" w:type="pct"/>
            <w:noWrap/>
            <w:vAlign w:val="center"/>
            <w:hideMark/>
          </w:tcPr>
          <w:p w14:paraId="197D845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12%</w:t>
            </w:r>
          </w:p>
        </w:tc>
      </w:tr>
      <w:tr w:rsidR="00D96117" w:rsidRPr="003131AF" w14:paraId="7712CD62"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02A5E76B"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31AB94C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w:t>
            </w:r>
          </w:p>
        </w:tc>
        <w:tc>
          <w:tcPr>
            <w:tcW w:w="564" w:type="pct"/>
            <w:noWrap/>
            <w:vAlign w:val="center"/>
            <w:hideMark/>
          </w:tcPr>
          <w:p w14:paraId="1E76F31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13%</w:t>
            </w:r>
          </w:p>
        </w:tc>
        <w:tc>
          <w:tcPr>
            <w:tcW w:w="562" w:type="pct"/>
            <w:noWrap/>
            <w:vAlign w:val="center"/>
            <w:hideMark/>
          </w:tcPr>
          <w:p w14:paraId="545828D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w:t>
            </w:r>
          </w:p>
        </w:tc>
        <w:tc>
          <w:tcPr>
            <w:tcW w:w="562" w:type="pct"/>
            <w:noWrap/>
            <w:vAlign w:val="center"/>
            <w:hideMark/>
          </w:tcPr>
          <w:p w14:paraId="5524CE5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10%</w:t>
            </w:r>
          </w:p>
        </w:tc>
        <w:tc>
          <w:tcPr>
            <w:tcW w:w="562" w:type="pct"/>
            <w:noWrap/>
            <w:vAlign w:val="center"/>
            <w:hideMark/>
          </w:tcPr>
          <w:p w14:paraId="000D164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w:t>
            </w:r>
          </w:p>
        </w:tc>
        <w:tc>
          <w:tcPr>
            <w:tcW w:w="562" w:type="pct"/>
            <w:noWrap/>
            <w:vAlign w:val="center"/>
            <w:hideMark/>
          </w:tcPr>
          <w:p w14:paraId="111C9BD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9%</w:t>
            </w:r>
          </w:p>
        </w:tc>
        <w:tc>
          <w:tcPr>
            <w:tcW w:w="562" w:type="pct"/>
            <w:noWrap/>
            <w:vAlign w:val="center"/>
            <w:hideMark/>
          </w:tcPr>
          <w:p w14:paraId="1193CFE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w:t>
            </w:r>
          </w:p>
        </w:tc>
        <w:tc>
          <w:tcPr>
            <w:tcW w:w="560" w:type="pct"/>
            <w:noWrap/>
            <w:vAlign w:val="center"/>
            <w:hideMark/>
          </w:tcPr>
          <w:p w14:paraId="6E9C23B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7%</w:t>
            </w:r>
          </w:p>
        </w:tc>
      </w:tr>
      <w:tr w:rsidR="00D96117" w:rsidRPr="003131AF" w14:paraId="043CC79A"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75E0F55"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5E7EE48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w:t>
            </w:r>
          </w:p>
        </w:tc>
        <w:tc>
          <w:tcPr>
            <w:tcW w:w="564" w:type="pct"/>
            <w:noWrap/>
            <w:vAlign w:val="center"/>
            <w:hideMark/>
          </w:tcPr>
          <w:p w14:paraId="4512E9A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17%</w:t>
            </w:r>
          </w:p>
        </w:tc>
        <w:tc>
          <w:tcPr>
            <w:tcW w:w="562" w:type="pct"/>
            <w:noWrap/>
            <w:vAlign w:val="center"/>
            <w:hideMark/>
          </w:tcPr>
          <w:p w14:paraId="019ADC9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w:t>
            </w:r>
          </w:p>
        </w:tc>
        <w:tc>
          <w:tcPr>
            <w:tcW w:w="562" w:type="pct"/>
            <w:noWrap/>
            <w:vAlign w:val="center"/>
            <w:hideMark/>
          </w:tcPr>
          <w:p w14:paraId="2D0CC7A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16%</w:t>
            </w:r>
          </w:p>
        </w:tc>
        <w:tc>
          <w:tcPr>
            <w:tcW w:w="562" w:type="pct"/>
            <w:noWrap/>
            <w:vAlign w:val="center"/>
            <w:hideMark/>
          </w:tcPr>
          <w:p w14:paraId="5E52FEE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w:t>
            </w:r>
          </w:p>
        </w:tc>
        <w:tc>
          <w:tcPr>
            <w:tcW w:w="562" w:type="pct"/>
            <w:noWrap/>
            <w:vAlign w:val="center"/>
            <w:hideMark/>
          </w:tcPr>
          <w:p w14:paraId="31097E4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15%</w:t>
            </w:r>
          </w:p>
        </w:tc>
        <w:tc>
          <w:tcPr>
            <w:tcW w:w="562" w:type="pct"/>
            <w:noWrap/>
            <w:vAlign w:val="center"/>
            <w:hideMark/>
          </w:tcPr>
          <w:p w14:paraId="543D6AB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w:t>
            </w:r>
          </w:p>
        </w:tc>
        <w:tc>
          <w:tcPr>
            <w:tcW w:w="560" w:type="pct"/>
            <w:noWrap/>
            <w:vAlign w:val="center"/>
            <w:hideMark/>
          </w:tcPr>
          <w:p w14:paraId="5333C5E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15%</w:t>
            </w:r>
          </w:p>
        </w:tc>
      </w:tr>
      <w:tr w:rsidR="00D96117" w:rsidRPr="003131AF" w14:paraId="2C65DFE0"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AC222C2"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74BC2EB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16</w:t>
            </w:r>
          </w:p>
        </w:tc>
        <w:tc>
          <w:tcPr>
            <w:tcW w:w="564" w:type="pct"/>
            <w:noWrap/>
            <w:vAlign w:val="center"/>
            <w:hideMark/>
          </w:tcPr>
          <w:p w14:paraId="7258EBD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A1147A">
              <w:rPr>
                <w:rFonts w:cs="Segoe UI"/>
                <w:b/>
                <w:i/>
                <w:color w:val="000000"/>
                <w:sz w:val="18"/>
                <w:szCs w:val="18"/>
              </w:rPr>
              <w:t>100%</w:t>
            </w:r>
          </w:p>
        </w:tc>
        <w:tc>
          <w:tcPr>
            <w:tcW w:w="562" w:type="pct"/>
            <w:noWrap/>
            <w:vAlign w:val="center"/>
            <w:hideMark/>
          </w:tcPr>
          <w:p w14:paraId="585C43F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17</w:t>
            </w:r>
          </w:p>
        </w:tc>
        <w:tc>
          <w:tcPr>
            <w:tcW w:w="562" w:type="pct"/>
            <w:noWrap/>
            <w:vAlign w:val="center"/>
            <w:hideMark/>
          </w:tcPr>
          <w:p w14:paraId="66A9134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c>
          <w:tcPr>
            <w:tcW w:w="562" w:type="pct"/>
            <w:noWrap/>
            <w:vAlign w:val="center"/>
            <w:hideMark/>
          </w:tcPr>
          <w:p w14:paraId="7F54965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18</w:t>
            </w:r>
          </w:p>
        </w:tc>
        <w:tc>
          <w:tcPr>
            <w:tcW w:w="562" w:type="pct"/>
            <w:noWrap/>
            <w:vAlign w:val="center"/>
            <w:hideMark/>
          </w:tcPr>
          <w:p w14:paraId="6B18F08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c>
          <w:tcPr>
            <w:tcW w:w="562" w:type="pct"/>
            <w:noWrap/>
            <w:vAlign w:val="center"/>
            <w:hideMark/>
          </w:tcPr>
          <w:p w14:paraId="36D16D2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20</w:t>
            </w:r>
          </w:p>
        </w:tc>
        <w:tc>
          <w:tcPr>
            <w:tcW w:w="560" w:type="pct"/>
            <w:noWrap/>
            <w:vAlign w:val="center"/>
            <w:hideMark/>
          </w:tcPr>
          <w:p w14:paraId="1B55247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r>
      <w:tr w:rsidR="00D96117" w:rsidRPr="003131AF" w14:paraId="734786AF"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B4A4FA4"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4CDE3A6B" w14:textId="77777777" w:rsidR="00762429" w:rsidRPr="00F9411E" w:rsidRDefault="00762429">
            <w:pPr>
              <w:rPr>
                <w:rFonts w:eastAsia="Times New Roman" w:cs="Segoe UI"/>
                <w:b w:val="0"/>
                <w:color w:val="000000"/>
                <w:sz w:val="18"/>
                <w:szCs w:val="18"/>
              </w:rPr>
            </w:pPr>
            <w:r w:rsidRPr="00F9411E">
              <w:rPr>
                <w:rFonts w:eastAsia="Times New Roman" w:cs="Segoe UI"/>
                <w:b w:val="0"/>
                <w:color w:val="000000"/>
                <w:sz w:val="18"/>
                <w:szCs w:val="18"/>
              </w:rPr>
              <w:t>Mental health recovery pathway specialist/supported accommodation</w:t>
            </w:r>
          </w:p>
        </w:tc>
        <w:tc>
          <w:tcPr>
            <w:tcW w:w="404" w:type="pct"/>
            <w:noWrap/>
            <w:vAlign w:val="center"/>
            <w:hideMark/>
          </w:tcPr>
          <w:p w14:paraId="0473EDA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6E7187F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4792C0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1</w:t>
            </w:r>
          </w:p>
        </w:tc>
        <w:tc>
          <w:tcPr>
            <w:tcW w:w="562" w:type="pct"/>
            <w:noWrap/>
            <w:vAlign w:val="center"/>
            <w:hideMark/>
          </w:tcPr>
          <w:p w14:paraId="079BC02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7D281C7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2</w:t>
            </w:r>
          </w:p>
        </w:tc>
        <w:tc>
          <w:tcPr>
            <w:tcW w:w="562" w:type="pct"/>
            <w:noWrap/>
            <w:vAlign w:val="center"/>
            <w:hideMark/>
          </w:tcPr>
          <w:p w14:paraId="06D9023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E358FC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2</w:t>
            </w:r>
          </w:p>
        </w:tc>
        <w:tc>
          <w:tcPr>
            <w:tcW w:w="560" w:type="pct"/>
            <w:noWrap/>
            <w:vAlign w:val="center"/>
            <w:hideMark/>
          </w:tcPr>
          <w:p w14:paraId="77D9A2C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1A06DD4A" w14:textId="14E40B46"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14642126" w14:textId="77777777" w:rsidR="00762429" w:rsidRDefault="00762429" w:rsidP="00762429">
      <w:pPr>
        <w:pStyle w:val="Numberedpara1202"/>
        <w:numPr>
          <w:ilvl w:val="0"/>
          <w:numId w:val="0"/>
        </w:numPr>
        <w:ind w:left="720"/>
      </w:pPr>
    </w:p>
    <w:p w14:paraId="60586A4C" w14:textId="77777777" w:rsidR="00762429" w:rsidRDefault="00762429" w:rsidP="00762429">
      <w:pPr>
        <w:rPr>
          <w:rFonts w:ascii="Segoe UI" w:eastAsia="Calibri" w:hAnsi="Segoe UI" w:cs="Segoe UI"/>
          <w:szCs w:val="20"/>
        </w:rPr>
      </w:pPr>
      <w:r>
        <w:br w:type="page"/>
      </w:r>
    </w:p>
    <w:p w14:paraId="3AF2C7FE" w14:textId="77777777" w:rsidR="00762429" w:rsidRDefault="00762429" w:rsidP="00762429">
      <w:pPr>
        <w:pStyle w:val="Numberedpara1202"/>
        <w:numPr>
          <w:ilvl w:val="0"/>
          <w:numId w:val="0"/>
        </w:numPr>
        <w:ind w:left="720"/>
      </w:pPr>
    </w:p>
    <w:p w14:paraId="0EEF21B6" w14:textId="580BAE3C"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57</w:t>
      </w:r>
      <w:r w:rsidRPr="35E4A781">
        <w:rPr>
          <w:noProof/>
        </w:rPr>
        <w:fldChar w:fldCharType="end"/>
      </w:r>
      <w:r>
        <w:t xml:space="preserve">. </w:t>
      </w:r>
      <w:r w:rsidR="00D30CB8">
        <w:t>Castle Point</w:t>
      </w:r>
      <w:r>
        <w:t>: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B654D" w:rsidRPr="003131AF" w14:paraId="276F8E38" w14:textId="77777777" w:rsidTr="005D2E15">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06ECECB5"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4A4187F6"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Current provision and population 2024</w:t>
            </w:r>
          </w:p>
        </w:tc>
        <w:tc>
          <w:tcPr>
            <w:tcW w:w="564" w:type="pct"/>
            <w:shd w:val="clear" w:color="auto" w:fill="FBCAD0"/>
            <w:hideMark/>
          </w:tcPr>
          <w:p w14:paraId="4F09C8A6"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Existing supply of housing &amp; accommodation types (%)</w:t>
            </w:r>
          </w:p>
        </w:tc>
        <w:tc>
          <w:tcPr>
            <w:tcW w:w="562" w:type="pct"/>
            <w:shd w:val="clear" w:color="auto" w:fill="FBCAD0"/>
            <w:hideMark/>
          </w:tcPr>
          <w:p w14:paraId="456371CE"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2029</w:t>
            </w:r>
          </w:p>
        </w:tc>
        <w:tc>
          <w:tcPr>
            <w:tcW w:w="562" w:type="pct"/>
            <w:shd w:val="clear" w:color="auto" w:fill="FBCAD0"/>
            <w:hideMark/>
          </w:tcPr>
          <w:p w14:paraId="1311BC16"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2A696013"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2034</w:t>
            </w:r>
          </w:p>
        </w:tc>
        <w:tc>
          <w:tcPr>
            <w:tcW w:w="562" w:type="pct"/>
            <w:shd w:val="clear" w:color="auto" w:fill="FBCAD0"/>
            <w:hideMark/>
          </w:tcPr>
          <w:p w14:paraId="279788B4"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7B642606"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2039</w:t>
            </w:r>
          </w:p>
        </w:tc>
        <w:tc>
          <w:tcPr>
            <w:tcW w:w="560" w:type="pct"/>
            <w:shd w:val="clear" w:color="auto" w:fill="FBCAD0"/>
            <w:hideMark/>
          </w:tcPr>
          <w:p w14:paraId="4C139CB4"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r>
      <w:tr w:rsidR="00D96117" w:rsidRPr="003131AF" w14:paraId="0258B131"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7DAFB23D"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5855BB5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49</w:t>
            </w:r>
          </w:p>
        </w:tc>
        <w:tc>
          <w:tcPr>
            <w:tcW w:w="564" w:type="pct"/>
            <w:noWrap/>
            <w:vAlign w:val="center"/>
            <w:hideMark/>
          </w:tcPr>
          <w:p w14:paraId="6C00786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69170C8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53</w:t>
            </w:r>
          </w:p>
        </w:tc>
        <w:tc>
          <w:tcPr>
            <w:tcW w:w="562" w:type="pct"/>
            <w:noWrap/>
            <w:vAlign w:val="center"/>
            <w:hideMark/>
          </w:tcPr>
          <w:p w14:paraId="3448C1CE"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63FD419"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56</w:t>
            </w:r>
          </w:p>
        </w:tc>
        <w:tc>
          <w:tcPr>
            <w:tcW w:w="562" w:type="pct"/>
            <w:noWrap/>
            <w:vAlign w:val="center"/>
            <w:hideMark/>
          </w:tcPr>
          <w:p w14:paraId="39B8C23C"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0005B0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60</w:t>
            </w:r>
          </w:p>
        </w:tc>
        <w:tc>
          <w:tcPr>
            <w:tcW w:w="560" w:type="pct"/>
            <w:noWrap/>
            <w:vAlign w:val="center"/>
            <w:hideMark/>
          </w:tcPr>
          <w:p w14:paraId="28AFFBB9"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3402623F"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F9262EB"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4DE99B1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15F01B1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374C621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85B647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352B1DB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21F336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2037B9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2AA917C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5C544540"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A7FD7C3"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75853B9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39</w:t>
            </w:r>
          </w:p>
        </w:tc>
        <w:tc>
          <w:tcPr>
            <w:tcW w:w="564" w:type="pct"/>
            <w:noWrap/>
            <w:vAlign w:val="center"/>
            <w:hideMark/>
          </w:tcPr>
          <w:p w14:paraId="134CE5D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79%</w:t>
            </w:r>
          </w:p>
        </w:tc>
        <w:tc>
          <w:tcPr>
            <w:tcW w:w="562" w:type="pct"/>
            <w:noWrap/>
            <w:vAlign w:val="center"/>
            <w:hideMark/>
          </w:tcPr>
          <w:p w14:paraId="0819D02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40</w:t>
            </w:r>
          </w:p>
        </w:tc>
        <w:tc>
          <w:tcPr>
            <w:tcW w:w="562" w:type="pct"/>
            <w:noWrap/>
            <w:vAlign w:val="center"/>
            <w:hideMark/>
          </w:tcPr>
          <w:p w14:paraId="615355B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75%</w:t>
            </w:r>
          </w:p>
        </w:tc>
        <w:tc>
          <w:tcPr>
            <w:tcW w:w="562" w:type="pct"/>
            <w:noWrap/>
            <w:vAlign w:val="center"/>
            <w:hideMark/>
          </w:tcPr>
          <w:p w14:paraId="550C166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41</w:t>
            </w:r>
          </w:p>
        </w:tc>
        <w:tc>
          <w:tcPr>
            <w:tcW w:w="562" w:type="pct"/>
            <w:noWrap/>
            <w:vAlign w:val="center"/>
            <w:hideMark/>
          </w:tcPr>
          <w:p w14:paraId="4BC3A3B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72%</w:t>
            </w:r>
          </w:p>
        </w:tc>
        <w:tc>
          <w:tcPr>
            <w:tcW w:w="562" w:type="pct"/>
            <w:noWrap/>
            <w:vAlign w:val="center"/>
            <w:hideMark/>
          </w:tcPr>
          <w:p w14:paraId="2B6B7AF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42</w:t>
            </w:r>
          </w:p>
        </w:tc>
        <w:tc>
          <w:tcPr>
            <w:tcW w:w="560" w:type="pct"/>
            <w:noWrap/>
            <w:vAlign w:val="center"/>
            <w:hideMark/>
          </w:tcPr>
          <w:p w14:paraId="5559426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70%</w:t>
            </w:r>
          </w:p>
        </w:tc>
      </w:tr>
      <w:tr w:rsidR="00D96117" w:rsidRPr="003131AF" w14:paraId="23DB444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7F18311"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773DDC5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0</w:t>
            </w:r>
          </w:p>
        </w:tc>
        <w:tc>
          <w:tcPr>
            <w:tcW w:w="564" w:type="pct"/>
            <w:noWrap/>
            <w:vAlign w:val="center"/>
            <w:hideMark/>
          </w:tcPr>
          <w:p w14:paraId="1B3B0C8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0%</w:t>
            </w:r>
          </w:p>
        </w:tc>
        <w:tc>
          <w:tcPr>
            <w:tcW w:w="562" w:type="pct"/>
            <w:noWrap/>
            <w:vAlign w:val="center"/>
            <w:hideMark/>
          </w:tcPr>
          <w:p w14:paraId="435BD0D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w:t>
            </w:r>
          </w:p>
        </w:tc>
        <w:tc>
          <w:tcPr>
            <w:tcW w:w="562" w:type="pct"/>
            <w:noWrap/>
            <w:vAlign w:val="center"/>
            <w:hideMark/>
          </w:tcPr>
          <w:p w14:paraId="3467740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5%</w:t>
            </w:r>
          </w:p>
        </w:tc>
        <w:tc>
          <w:tcPr>
            <w:tcW w:w="562" w:type="pct"/>
            <w:noWrap/>
            <w:vAlign w:val="center"/>
            <w:hideMark/>
          </w:tcPr>
          <w:p w14:paraId="7FDA81D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5</w:t>
            </w:r>
          </w:p>
        </w:tc>
        <w:tc>
          <w:tcPr>
            <w:tcW w:w="562" w:type="pct"/>
            <w:noWrap/>
            <w:vAlign w:val="center"/>
            <w:hideMark/>
          </w:tcPr>
          <w:p w14:paraId="7CB4CEE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9%</w:t>
            </w:r>
          </w:p>
        </w:tc>
        <w:tc>
          <w:tcPr>
            <w:tcW w:w="562" w:type="pct"/>
            <w:noWrap/>
            <w:vAlign w:val="center"/>
            <w:hideMark/>
          </w:tcPr>
          <w:p w14:paraId="3F72690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7</w:t>
            </w:r>
          </w:p>
        </w:tc>
        <w:tc>
          <w:tcPr>
            <w:tcW w:w="560" w:type="pct"/>
            <w:noWrap/>
            <w:vAlign w:val="center"/>
            <w:hideMark/>
          </w:tcPr>
          <w:p w14:paraId="23342E2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12%</w:t>
            </w:r>
          </w:p>
        </w:tc>
      </w:tr>
      <w:tr w:rsidR="00D96117" w:rsidRPr="003131AF" w14:paraId="79E3C177"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DD6C417"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232D629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w:t>
            </w:r>
          </w:p>
        </w:tc>
        <w:tc>
          <w:tcPr>
            <w:tcW w:w="564" w:type="pct"/>
            <w:noWrap/>
            <w:vAlign w:val="center"/>
            <w:hideMark/>
          </w:tcPr>
          <w:p w14:paraId="1F2C62E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2%</w:t>
            </w:r>
          </w:p>
        </w:tc>
        <w:tc>
          <w:tcPr>
            <w:tcW w:w="562" w:type="pct"/>
            <w:noWrap/>
            <w:vAlign w:val="center"/>
            <w:hideMark/>
          </w:tcPr>
          <w:p w14:paraId="04DBBB5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w:t>
            </w:r>
          </w:p>
        </w:tc>
        <w:tc>
          <w:tcPr>
            <w:tcW w:w="562" w:type="pct"/>
            <w:noWrap/>
            <w:vAlign w:val="center"/>
            <w:hideMark/>
          </w:tcPr>
          <w:p w14:paraId="7CAE0C7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2%</w:t>
            </w:r>
          </w:p>
        </w:tc>
        <w:tc>
          <w:tcPr>
            <w:tcW w:w="562" w:type="pct"/>
            <w:noWrap/>
            <w:vAlign w:val="center"/>
            <w:hideMark/>
          </w:tcPr>
          <w:p w14:paraId="3C21C6C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w:t>
            </w:r>
          </w:p>
        </w:tc>
        <w:tc>
          <w:tcPr>
            <w:tcW w:w="562" w:type="pct"/>
            <w:noWrap/>
            <w:vAlign w:val="center"/>
            <w:hideMark/>
          </w:tcPr>
          <w:p w14:paraId="76D31F3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w:t>
            </w:r>
          </w:p>
        </w:tc>
        <w:tc>
          <w:tcPr>
            <w:tcW w:w="562" w:type="pct"/>
            <w:noWrap/>
            <w:vAlign w:val="center"/>
            <w:hideMark/>
          </w:tcPr>
          <w:p w14:paraId="1C62B01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w:t>
            </w:r>
          </w:p>
        </w:tc>
        <w:tc>
          <w:tcPr>
            <w:tcW w:w="560" w:type="pct"/>
            <w:noWrap/>
            <w:vAlign w:val="center"/>
            <w:hideMark/>
          </w:tcPr>
          <w:p w14:paraId="110B4F0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w:t>
            </w:r>
          </w:p>
        </w:tc>
      </w:tr>
      <w:tr w:rsidR="00D96117" w:rsidRPr="003131AF" w14:paraId="52D7650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181F116"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610AA06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9</w:t>
            </w:r>
          </w:p>
        </w:tc>
        <w:tc>
          <w:tcPr>
            <w:tcW w:w="564" w:type="pct"/>
            <w:noWrap/>
            <w:vAlign w:val="center"/>
            <w:hideMark/>
          </w:tcPr>
          <w:p w14:paraId="6FB846D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19%</w:t>
            </w:r>
          </w:p>
        </w:tc>
        <w:tc>
          <w:tcPr>
            <w:tcW w:w="562" w:type="pct"/>
            <w:noWrap/>
            <w:vAlign w:val="center"/>
            <w:hideMark/>
          </w:tcPr>
          <w:p w14:paraId="0B83760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10</w:t>
            </w:r>
          </w:p>
        </w:tc>
        <w:tc>
          <w:tcPr>
            <w:tcW w:w="562" w:type="pct"/>
            <w:noWrap/>
            <w:vAlign w:val="center"/>
            <w:hideMark/>
          </w:tcPr>
          <w:p w14:paraId="4D530FF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18%</w:t>
            </w:r>
          </w:p>
        </w:tc>
        <w:tc>
          <w:tcPr>
            <w:tcW w:w="562" w:type="pct"/>
            <w:noWrap/>
            <w:vAlign w:val="center"/>
            <w:hideMark/>
          </w:tcPr>
          <w:p w14:paraId="0697ECB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10</w:t>
            </w:r>
          </w:p>
        </w:tc>
        <w:tc>
          <w:tcPr>
            <w:tcW w:w="562" w:type="pct"/>
            <w:noWrap/>
            <w:vAlign w:val="center"/>
            <w:hideMark/>
          </w:tcPr>
          <w:p w14:paraId="0D600F1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17%</w:t>
            </w:r>
          </w:p>
        </w:tc>
        <w:tc>
          <w:tcPr>
            <w:tcW w:w="562" w:type="pct"/>
            <w:noWrap/>
            <w:vAlign w:val="center"/>
            <w:hideMark/>
          </w:tcPr>
          <w:p w14:paraId="3930394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10</w:t>
            </w:r>
          </w:p>
        </w:tc>
        <w:tc>
          <w:tcPr>
            <w:tcW w:w="560" w:type="pct"/>
            <w:noWrap/>
            <w:vAlign w:val="center"/>
            <w:hideMark/>
          </w:tcPr>
          <w:p w14:paraId="0A11402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16%</w:t>
            </w:r>
          </w:p>
        </w:tc>
      </w:tr>
      <w:tr w:rsidR="00D96117" w:rsidRPr="003131AF" w14:paraId="1137FB7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C4B61E2"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62F6F89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49</w:t>
            </w:r>
          </w:p>
        </w:tc>
        <w:tc>
          <w:tcPr>
            <w:tcW w:w="564" w:type="pct"/>
            <w:noWrap/>
            <w:vAlign w:val="center"/>
            <w:hideMark/>
          </w:tcPr>
          <w:p w14:paraId="37AC6CE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c>
          <w:tcPr>
            <w:tcW w:w="562" w:type="pct"/>
            <w:noWrap/>
            <w:vAlign w:val="center"/>
            <w:hideMark/>
          </w:tcPr>
          <w:p w14:paraId="6CDA0FB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53</w:t>
            </w:r>
          </w:p>
        </w:tc>
        <w:tc>
          <w:tcPr>
            <w:tcW w:w="562" w:type="pct"/>
            <w:noWrap/>
            <w:vAlign w:val="center"/>
            <w:hideMark/>
          </w:tcPr>
          <w:p w14:paraId="049AA63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c>
          <w:tcPr>
            <w:tcW w:w="562" w:type="pct"/>
            <w:noWrap/>
            <w:vAlign w:val="center"/>
            <w:hideMark/>
          </w:tcPr>
          <w:p w14:paraId="3BE8779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56</w:t>
            </w:r>
          </w:p>
        </w:tc>
        <w:tc>
          <w:tcPr>
            <w:tcW w:w="562" w:type="pct"/>
            <w:noWrap/>
            <w:vAlign w:val="center"/>
            <w:hideMark/>
          </w:tcPr>
          <w:p w14:paraId="6041626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c>
          <w:tcPr>
            <w:tcW w:w="562" w:type="pct"/>
            <w:noWrap/>
            <w:vAlign w:val="center"/>
            <w:hideMark/>
          </w:tcPr>
          <w:p w14:paraId="4768F53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60</w:t>
            </w:r>
          </w:p>
        </w:tc>
        <w:tc>
          <w:tcPr>
            <w:tcW w:w="560" w:type="pct"/>
            <w:noWrap/>
            <w:vAlign w:val="center"/>
            <w:hideMark/>
          </w:tcPr>
          <w:p w14:paraId="20950D9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r>
      <w:tr w:rsidR="00D96117" w:rsidRPr="003131AF" w14:paraId="1B3FB9FE"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BB66C8E"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106F4E25" w14:textId="77777777" w:rsidR="00762429" w:rsidRPr="00F9411E" w:rsidRDefault="00762429">
            <w:pPr>
              <w:rPr>
                <w:rFonts w:eastAsia="Times New Roman" w:cs="Segoe UI"/>
                <w:b w:val="0"/>
                <w:color w:val="000000"/>
                <w:sz w:val="18"/>
                <w:szCs w:val="18"/>
              </w:rPr>
            </w:pPr>
            <w:r w:rsidRPr="00F9411E">
              <w:rPr>
                <w:rFonts w:eastAsia="Times New Roman" w:cs="Segoe UI"/>
                <w:b w:val="0"/>
                <w:color w:val="000000"/>
                <w:sz w:val="18"/>
                <w:szCs w:val="18"/>
              </w:rPr>
              <w:t>Mental health recovery pathway specialist/supported accommodation</w:t>
            </w:r>
          </w:p>
        </w:tc>
        <w:tc>
          <w:tcPr>
            <w:tcW w:w="404" w:type="pct"/>
            <w:noWrap/>
            <w:vAlign w:val="center"/>
            <w:hideMark/>
          </w:tcPr>
          <w:p w14:paraId="19158AA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6A74FEC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55E4D5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2</w:t>
            </w:r>
          </w:p>
        </w:tc>
        <w:tc>
          <w:tcPr>
            <w:tcW w:w="562" w:type="pct"/>
            <w:noWrap/>
            <w:vAlign w:val="center"/>
            <w:hideMark/>
          </w:tcPr>
          <w:p w14:paraId="2DCAD06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58AA2E0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5</w:t>
            </w:r>
          </w:p>
        </w:tc>
        <w:tc>
          <w:tcPr>
            <w:tcW w:w="562" w:type="pct"/>
            <w:noWrap/>
            <w:vAlign w:val="center"/>
            <w:hideMark/>
          </w:tcPr>
          <w:p w14:paraId="13B3986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6BE9AE0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7</w:t>
            </w:r>
          </w:p>
        </w:tc>
        <w:tc>
          <w:tcPr>
            <w:tcW w:w="560" w:type="pct"/>
            <w:noWrap/>
            <w:vAlign w:val="center"/>
            <w:hideMark/>
          </w:tcPr>
          <w:p w14:paraId="7EC65F3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76CF063C" w14:textId="5C9CC0CE"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7F2F1824" w14:textId="77777777" w:rsidR="00762429" w:rsidRDefault="00762429" w:rsidP="00762429">
      <w:pPr>
        <w:pStyle w:val="Numberedpara1202"/>
        <w:numPr>
          <w:ilvl w:val="0"/>
          <w:numId w:val="0"/>
        </w:numPr>
        <w:ind w:left="720"/>
      </w:pPr>
    </w:p>
    <w:p w14:paraId="4CBE1018" w14:textId="77777777" w:rsidR="00762429" w:rsidRDefault="00762429" w:rsidP="00762429">
      <w:pPr>
        <w:rPr>
          <w:rFonts w:ascii="Segoe UI" w:eastAsia="Calibri" w:hAnsi="Segoe UI" w:cs="Segoe UI"/>
          <w:szCs w:val="20"/>
        </w:rPr>
      </w:pPr>
      <w:r>
        <w:br w:type="page"/>
      </w:r>
    </w:p>
    <w:p w14:paraId="327C3BAA" w14:textId="77777777" w:rsidR="00762429" w:rsidRDefault="00762429" w:rsidP="00762429">
      <w:pPr>
        <w:pStyle w:val="Caption"/>
      </w:pPr>
    </w:p>
    <w:p w14:paraId="6309C584" w14:textId="782AFC4C"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58</w:t>
      </w:r>
      <w:r w:rsidRPr="35E4A781">
        <w:rPr>
          <w:noProof/>
        </w:rPr>
        <w:fldChar w:fldCharType="end"/>
      </w:r>
      <w:r>
        <w:t>. Chelmsford: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96117" w:rsidRPr="003131AF" w14:paraId="32D26BA5"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08EB5437"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470A6DBD"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Current provision and population 2024</w:t>
            </w:r>
          </w:p>
        </w:tc>
        <w:tc>
          <w:tcPr>
            <w:tcW w:w="564" w:type="pct"/>
            <w:shd w:val="clear" w:color="auto" w:fill="FBCAD0"/>
            <w:hideMark/>
          </w:tcPr>
          <w:p w14:paraId="7620C87E"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Existing supply of housing &amp; accommodation types (%)</w:t>
            </w:r>
          </w:p>
        </w:tc>
        <w:tc>
          <w:tcPr>
            <w:tcW w:w="562" w:type="pct"/>
            <w:shd w:val="clear" w:color="auto" w:fill="FBCAD0"/>
            <w:hideMark/>
          </w:tcPr>
          <w:p w14:paraId="62B88BFF"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2029</w:t>
            </w:r>
          </w:p>
        </w:tc>
        <w:tc>
          <w:tcPr>
            <w:tcW w:w="562" w:type="pct"/>
            <w:shd w:val="clear" w:color="auto" w:fill="FBCAD0"/>
            <w:hideMark/>
          </w:tcPr>
          <w:p w14:paraId="5CDFAA26"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0B8F5EF5"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2034</w:t>
            </w:r>
          </w:p>
        </w:tc>
        <w:tc>
          <w:tcPr>
            <w:tcW w:w="562" w:type="pct"/>
            <w:shd w:val="clear" w:color="auto" w:fill="FBCAD0"/>
            <w:hideMark/>
          </w:tcPr>
          <w:p w14:paraId="163A86BE"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5E4FE12B"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2039</w:t>
            </w:r>
          </w:p>
        </w:tc>
        <w:tc>
          <w:tcPr>
            <w:tcW w:w="560" w:type="pct"/>
            <w:shd w:val="clear" w:color="auto" w:fill="FBCAD0"/>
            <w:hideMark/>
          </w:tcPr>
          <w:p w14:paraId="397E06AA"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r>
      <w:tr w:rsidR="00D96117" w:rsidRPr="003131AF" w14:paraId="310BD7C4" w14:textId="77777777" w:rsidTr="004F1482">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4D786225"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1E5A110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71</w:t>
            </w:r>
          </w:p>
        </w:tc>
        <w:tc>
          <w:tcPr>
            <w:tcW w:w="564" w:type="pct"/>
            <w:noWrap/>
            <w:vAlign w:val="center"/>
            <w:hideMark/>
          </w:tcPr>
          <w:p w14:paraId="004C802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11DE2C7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76</w:t>
            </w:r>
          </w:p>
        </w:tc>
        <w:tc>
          <w:tcPr>
            <w:tcW w:w="562" w:type="pct"/>
            <w:noWrap/>
            <w:vAlign w:val="center"/>
            <w:hideMark/>
          </w:tcPr>
          <w:p w14:paraId="135DB811"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D6B214D"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81</w:t>
            </w:r>
          </w:p>
        </w:tc>
        <w:tc>
          <w:tcPr>
            <w:tcW w:w="562" w:type="pct"/>
            <w:noWrap/>
            <w:vAlign w:val="center"/>
            <w:hideMark/>
          </w:tcPr>
          <w:p w14:paraId="61E94AB0"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4DE32B6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87</w:t>
            </w:r>
          </w:p>
        </w:tc>
        <w:tc>
          <w:tcPr>
            <w:tcW w:w="560" w:type="pct"/>
            <w:noWrap/>
            <w:vAlign w:val="center"/>
            <w:hideMark/>
          </w:tcPr>
          <w:p w14:paraId="1F057FFD"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75B15518" w14:textId="77777777" w:rsidTr="004F1482">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2E613F4A"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63C5BF7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345014C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7F3AAFA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9714F7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B02724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7E6024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DF22F6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6F10E1B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30A45B36" w14:textId="77777777" w:rsidTr="004F1482">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F1A6B89"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239C3D5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35</w:t>
            </w:r>
          </w:p>
        </w:tc>
        <w:tc>
          <w:tcPr>
            <w:tcW w:w="564" w:type="pct"/>
            <w:noWrap/>
            <w:vAlign w:val="center"/>
            <w:hideMark/>
          </w:tcPr>
          <w:p w14:paraId="3BE8F80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49%</w:t>
            </w:r>
          </w:p>
        </w:tc>
        <w:tc>
          <w:tcPr>
            <w:tcW w:w="562" w:type="pct"/>
            <w:noWrap/>
            <w:vAlign w:val="center"/>
            <w:hideMark/>
          </w:tcPr>
          <w:p w14:paraId="7380402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37</w:t>
            </w:r>
          </w:p>
        </w:tc>
        <w:tc>
          <w:tcPr>
            <w:tcW w:w="562" w:type="pct"/>
            <w:noWrap/>
            <w:vAlign w:val="center"/>
            <w:hideMark/>
          </w:tcPr>
          <w:p w14:paraId="1A2A95B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48%</w:t>
            </w:r>
          </w:p>
        </w:tc>
        <w:tc>
          <w:tcPr>
            <w:tcW w:w="562" w:type="pct"/>
            <w:noWrap/>
            <w:vAlign w:val="center"/>
            <w:hideMark/>
          </w:tcPr>
          <w:p w14:paraId="6EBECDD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39</w:t>
            </w:r>
          </w:p>
        </w:tc>
        <w:tc>
          <w:tcPr>
            <w:tcW w:w="562" w:type="pct"/>
            <w:noWrap/>
            <w:vAlign w:val="center"/>
            <w:hideMark/>
          </w:tcPr>
          <w:p w14:paraId="28EAD58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48%</w:t>
            </w:r>
          </w:p>
        </w:tc>
        <w:tc>
          <w:tcPr>
            <w:tcW w:w="562" w:type="pct"/>
            <w:noWrap/>
            <w:vAlign w:val="center"/>
            <w:hideMark/>
          </w:tcPr>
          <w:p w14:paraId="540F10D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42</w:t>
            </w:r>
          </w:p>
        </w:tc>
        <w:tc>
          <w:tcPr>
            <w:tcW w:w="560" w:type="pct"/>
            <w:noWrap/>
            <w:vAlign w:val="center"/>
            <w:hideMark/>
          </w:tcPr>
          <w:p w14:paraId="6105A55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48%</w:t>
            </w:r>
          </w:p>
        </w:tc>
      </w:tr>
      <w:tr w:rsidR="00D96117" w:rsidRPr="003131AF" w14:paraId="1EAA1044" w14:textId="77777777" w:rsidTr="004F1482">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C4BFC56"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7A1C414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20</w:t>
            </w:r>
          </w:p>
        </w:tc>
        <w:tc>
          <w:tcPr>
            <w:tcW w:w="564" w:type="pct"/>
            <w:noWrap/>
            <w:vAlign w:val="center"/>
            <w:hideMark/>
          </w:tcPr>
          <w:p w14:paraId="290189C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28%</w:t>
            </w:r>
          </w:p>
        </w:tc>
        <w:tc>
          <w:tcPr>
            <w:tcW w:w="562" w:type="pct"/>
            <w:noWrap/>
            <w:vAlign w:val="center"/>
            <w:hideMark/>
          </w:tcPr>
          <w:p w14:paraId="3B0E6AE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24</w:t>
            </w:r>
          </w:p>
        </w:tc>
        <w:tc>
          <w:tcPr>
            <w:tcW w:w="562" w:type="pct"/>
            <w:noWrap/>
            <w:vAlign w:val="center"/>
            <w:hideMark/>
          </w:tcPr>
          <w:p w14:paraId="33273BA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31%</w:t>
            </w:r>
          </w:p>
        </w:tc>
        <w:tc>
          <w:tcPr>
            <w:tcW w:w="562" w:type="pct"/>
            <w:noWrap/>
            <w:vAlign w:val="center"/>
            <w:hideMark/>
          </w:tcPr>
          <w:p w14:paraId="0328C14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27</w:t>
            </w:r>
          </w:p>
        </w:tc>
        <w:tc>
          <w:tcPr>
            <w:tcW w:w="562" w:type="pct"/>
            <w:noWrap/>
            <w:vAlign w:val="center"/>
            <w:hideMark/>
          </w:tcPr>
          <w:p w14:paraId="4D8A7B9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33%</w:t>
            </w:r>
          </w:p>
        </w:tc>
        <w:tc>
          <w:tcPr>
            <w:tcW w:w="562" w:type="pct"/>
            <w:noWrap/>
            <w:vAlign w:val="center"/>
            <w:hideMark/>
          </w:tcPr>
          <w:p w14:paraId="54B3D9F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31</w:t>
            </w:r>
          </w:p>
        </w:tc>
        <w:tc>
          <w:tcPr>
            <w:tcW w:w="560" w:type="pct"/>
            <w:noWrap/>
            <w:vAlign w:val="center"/>
            <w:hideMark/>
          </w:tcPr>
          <w:p w14:paraId="12BE03F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36%</w:t>
            </w:r>
          </w:p>
        </w:tc>
      </w:tr>
      <w:tr w:rsidR="00D96117" w:rsidRPr="003131AF" w14:paraId="48A6C8E0" w14:textId="77777777" w:rsidTr="004F1482">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7D3EC0C3"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6B7604A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8</w:t>
            </w:r>
          </w:p>
        </w:tc>
        <w:tc>
          <w:tcPr>
            <w:tcW w:w="564" w:type="pct"/>
            <w:noWrap/>
            <w:vAlign w:val="center"/>
            <w:hideMark/>
          </w:tcPr>
          <w:p w14:paraId="299D78C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11%</w:t>
            </w:r>
          </w:p>
        </w:tc>
        <w:tc>
          <w:tcPr>
            <w:tcW w:w="562" w:type="pct"/>
            <w:noWrap/>
            <w:vAlign w:val="center"/>
            <w:hideMark/>
          </w:tcPr>
          <w:p w14:paraId="192F126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7</w:t>
            </w:r>
          </w:p>
        </w:tc>
        <w:tc>
          <w:tcPr>
            <w:tcW w:w="562" w:type="pct"/>
            <w:noWrap/>
            <w:vAlign w:val="center"/>
            <w:hideMark/>
          </w:tcPr>
          <w:p w14:paraId="3DE0F3E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9%</w:t>
            </w:r>
          </w:p>
        </w:tc>
        <w:tc>
          <w:tcPr>
            <w:tcW w:w="562" w:type="pct"/>
            <w:noWrap/>
            <w:vAlign w:val="center"/>
            <w:hideMark/>
          </w:tcPr>
          <w:p w14:paraId="79F97E2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6</w:t>
            </w:r>
          </w:p>
        </w:tc>
        <w:tc>
          <w:tcPr>
            <w:tcW w:w="562" w:type="pct"/>
            <w:noWrap/>
            <w:vAlign w:val="center"/>
            <w:hideMark/>
          </w:tcPr>
          <w:p w14:paraId="736A19A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8%</w:t>
            </w:r>
          </w:p>
        </w:tc>
        <w:tc>
          <w:tcPr>
            <w:tcW w:w="562" w:type="pct"/>
            <w:noWrap/>
            <w:vAlign w:val="center"/>
            <w:hideMark/>
          </w:tcPr>
          <w:p w14:paraId="4865FF7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5</w:t>
            </w:r>
          </w:p>
        </w:tc>
        <w:tc>
          <w:tcPr>
            <w:tcW w:w="560" w:type="pct"/>
            <w:noWrap/>
            <w:vAlign w:val="center"/>
            <w:hideMark/>
          </w:tcPr>
          <w:p w14:paraId="0C0576A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6%</w:t>
            </w:r>
          </w:p>
        </w:tc>
      </w:tr>
      <w:tr w:rsidR="00D96117" w:rsidRPr="003131AF" w14:paraId="6C51AC5B" w14:textId="77777777" w:rsidTr="004F1482">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1752725"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466B944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8</w:t>
            </w:r>
          </w:p>
        </w:tc>
        <w:tc>
          <w:tcPr>
            <w:tcW w:w="564" w:type="pct"/>
            <w:noWrap/>
            <w:vAlign w:val="center"/>
            <w:hideMark/>
          </w:tcPr>
          <w:p w14:paraId="282344F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12%</w:t>
            </w:r>
          </w:p>
        </w:tc>
        <w:tc>
          <w:tcPr>
            <w:tcW w:w="562" w:type="pct"/>
            <w:noWrap/>
            <w:vAlign w:val="center"/>
            <w:hideMark/>
          </w:tcPr>
          <w:p w14:paraId="6C19E99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9</w:t>
            </w:r>
          </w:p>
        </w:tc>
        <w:tc>
          <w:tcPr>
            <w:tcW w:w="562" w:type="pct"/>
            <w:noWrap/>
            <w:vAlign w:val="center"/>
            <w:hideMark/>
          </w:tcPr>
          <w:p w14:paraId="3923E7C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11%</w:t>
            </w:r>
          </w:p>
        </w:tc>
        <w:tc>
          <w:tcPr>
            <w:tcW w:w="562" w:type="pct"/>
            <w:noWrap/>
            <w:vAlign w:val="center"/>
            <w:hideMark/>
          </w:tcPr>
          <w:p w14:paraId="317EA81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9</w:t>
            </w:r>
          </w:p>
        </w:tc>
        <w:tc>
          <w:tcPr>
            <w:tcW w:w="562" w:type="pct"/>
            <w:noWrap/>
            <w:vAlign w:val="center"/>
            <w:hideMark/>
          </w:tcPr>
          <w:p w14:paraId="6304219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11%</w:t>
            </w:r>
          </w:p>
        </w:tc>
        <w:tc>
          <w:tcPr>
            <w:tcW w:w="562" w:type="pct"/>
            <w:noWrap/>
            <w:vAlign w:val="center"/>
            <w:hideMark/>
          </w:tcPr>
          <w:p w14:paraId="3088D15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9411E">
              <w:rPr>
                <w:rFonts w:cs="Segoe UI"/>
                <w:color w:val="000000"/>
                <w:sz w:val="18"/>
                <w:szCs w:val="18"/>
              </w:rPr>
              <w:t>9</w:t>
            </w:r>
          </w:p>
        </w:tc>
        <w:tc>
          <w:tcPr>
            <w:tcW w:w="560" w:type="pct"/>
            <w:noWrap/>
            <w:vAlign w:val="center"/>
            <w:hideMark/>
          </w:tcPr>
          <w:p w14:paraId="0BD4587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F9411E">
              <w:rPr>
                <w:rFonts w:cs="Segoe UI"/>
                <w:i/>
                <w:color w:val="000000"/>
                <w:sz w:val="18"/>
                <w:szCs w:val="18"/>
              </w:rPr>
              <w:t>10%</w:t>
            </w:r>
          </w:p>
        </w:tc>
      </w:tr>
      <w:tr w:rsidR="00D96117" w:rsidRPr="003131AF" w14:paraId="3B14D394" w14:textId="77777777" w:rsidTr="004F1482">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44E1FF0"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142BFDD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71</w:t>
            </w:r>
          </w:p>
        </w:tc>
        <w:tc>
          <w:tcPr>
            <w:tcW w:w="564" w:type="pct"/>
            <w:noWrap/>
            <w:vAlign w:val="center"/>
            <w:hideMark/>
          </w:tcPr>
          <w:p w14:paraId="76B6487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4F1482">
              <w:rPr>
                <w:rFonts w:cs="Segoe UI"/>
                <w:b/>
                <w:i/>
                <w:color w:val="000000"/>
                <w:sz w:val="18"/>
                <w:szCs w:val="18"/>
              </w:rPr>
              <w:t>100%</w:t>
            </w:r>
          </w:p>
        </w:tc>
        <w:tc>
          <w:tcPr>
            <w:tcW w:w="562" w:type="pct"/>
            <w:noWrap/>
            <w:vAlign w:val="center"/>
            <w:hideMark/>
          </w:tcPr>
          <w:p w14:paraId="4A0801B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4F1482">
              <w:rPr>
                <w:rFonts w:cs="Segoe UI"/>
                <w:b/>
                <w:color w:val="000000"/>
                <w:sz w:val="18"/>
                <w:szCs w:val="18"/>
              </w:rPr>
              <w:t>76</w:t>
            </w:r>
          </w:p>
        </w:tc>
        <w:tc>
          <w:tcPr>
            <w:tcW w:w="562" w:type="pct"/>
            <w:noWrap/>
            <w:vAlign w:val="center"/>
            <w:hideMark/>
          </w:tcPr>
          <w:p w14:paraId="30375BC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c>
          <w:tcPr>
            <w:tcW w:w="562" w:type="pct"/>
            <w:noWrap/>
            <w:vAlign w:val="center"/>
            <w:hideMark/>
          </w:tcPr>
          <w:p w14:paraId="56C9540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81</w:t>
            </w:r>
          </w:p>
        </w:tc>
        <w:tc>
          <w:tcPr>
            <w:tcW w:w="562" w:type="pct"/>
            <w:noWrap/>
            <w:vAlign w:val="center"/>
            <w:hideMark/>
          </w:tcPr>
          <w:p w14:paraId="04AAB11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c>
          <w:tcPr>
            <w:tcW w:w="562" w:type="pct"/>
            <w:noWrap/>
            <w:vAlign w:val="center"/>
            <w:hideMark/>
          </w:tcPr>
          <w:p w14:paraId="2357CF6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87</w:t>
            </w:r>
          </w:p>
        </w:tc>
        <w:tc>
          <w:tcPr>
            <w:tcW w:w="560" w:type="pct"/>
            <w:noWrap/>
            <w:vAlign w:val="center"/>
            <w:hideMark/>
          </w:tcPr>
          <w:p w14:paraId="7ABCE11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F9411E">
              <w:rPr>
                <w:rFonts w:cs="Segoe UI"/>
                <w:b/>
                <w:i/>
                <w:color w:val="000000"/>
                <w:sz w:val="18"/>
                <w:szCs w:val="18"/>
              </w:rPr>
              <w:t>100%</w:t>
            </w:r>
          </w:p>
        </w:tc>
      </w:tr>
      <w:tr w:rsidR="00D96117" w:rsidRPr="003131AF" w14:paraId="5588AD9D" w14:textId="77777777" w:rsidTr="004F1482">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9059787"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5692E9D0" w14:textId="77777777" w:rsidR="00762429" w:rsidRPr="00F9411E" w:rsidRDefault="00762429">
            <w:pPr>
              <w:rPr>
                <w:rFonts w:eastAsia="Times New Roman" w:cs="Segoe UI"/>
                <w:b w:val="0"/>
                <w:color w:val="000000"/>
                <w:sz w:val="18"/>
                <w:szCs w:val="18"/>
              </w:rPr>
            </w:pPr>
            <w:r w:rsidRPr="00F9411E">
              <w:rPr>
                <w:rFonts w:eastAsia="Times New Roman" w:cs="Segoe UI"/>
                <w:b w:val="0"/>
                <w:color w:val="000000"/>
                <w:sz w:val="18"/>
                <w:szCs w:val="18"/>
              </w:rPr>
              <w:t>Mental health recovery pathway specialist/supported accommodation</w:t>
            </w:r>
          </w:p>
        </w:tc>
        <w:tc>
          <w:tcPr>
            <w:tcW w:w="404" w:type="pct"/>
            <w:noWrap/>
            <w:vAlign w:val="center"/>
            <w:hideMark/>
          </w:tcPr>
          <w:p w14:paraId="5D20AD3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49A33E2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6951A9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4</w:t>
            </w:r>
          </w:p>
        </w:tc>
        <w:tc>
          <w:tcPr>
            <w:tcW w:w="562" w:type="pct"/>
            <w:noWrap/>
            <w:vAlign w:val="center"/>
            <w:hideMark/>
          </w:tcPr>
          <w:p w14:paraId="7129EF5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70CED5C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7</w:t>
            </w:r>
          </w:p>
        </w:tc>
        <w:tc>
          <w:tcPr>
            <w:tcW w:w="562" w:type="pct"/>
            <w:noWrap/>
            <w:vAlign w:val="center"/>
            <w:hideMark/>
          </w:tcPr>
          <w:p w14:paraId="49ED48E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2F11C21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9411E">
              <w:rPr>
                <w:rFonts w:cs="Segoe UI"/>
                <w:b/>
                <w:color w:val="000000"/>
                <w:sz w:val="18"/>
                <w:szCs w:val="18"/>
              </w:rPr>
              <w:t>11</w:t>
            </w:r>
          </w:p>
        </w:tc>
        <w:tc>
          <w:tcPr>
            <w:tcW w:w="560" w:type="pct"/>
            <w:noWrap/>
            <w:vAlign w:val="center"/>
            <w:hideMark/>
          </w:tcPr>
          <w:p w14:paraId="5750E5B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7779329A" w14:textId="297027E8"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7F974497" w14:textId="77777777" w:rsidR="00762429" w:rsidRDefault="00762429" w:rsidP="00762429">
      <w:pPr>
        <w:pStyle w:val="Numberedpara1202"/>
        <w:numPr>
          <w:ilvl w:val="0"/>
          <w:numId w:val="0"/>
        </w:numPr>
        <w:ind w:left="720"/>
      </w:pPr>
    </w:p>
    <w:p w14:paraId="692F3E6D" w14:textId="77777777" w:rsidR="00762429" w:rsidRDefault="00762429" w:rsidP="00762429">
      <w:pPr>
        <w:rPr>
          <w:rFonts w:ascii="Segoe UI" w:eastAsia="Calibri" w:hAnsi="Segoe UI" w:cs="Segoe UI"/>
          <w:szCs w:val="20"/>
        </w:rPr>
      </w:pPr>
      <w:r>
        <w:br w:type="page"/>
      </w:r>
    </w:p>
    <w:p w14:paraId="547AD940" w14:textId="77777777" w:rsidR="00762429" w:rsidRDefault="00762429" w:rsidP="00762429">
      <w:pPr>
        <w:pStyle w:val="Caption"/>
      </w:pPr>
    </w:p>
    <w:p w14:paraId="07ED5D8C" w14:textId="42575FA4"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59</w:t>
      </w:r>
      <w:r w:rsidRPr="35E4A781">
        <w:rPr>
          <w:noProof/>
        </w:rPr>
        <w:fldChar w:fldCharType="end"/>
      </w:r>
      <w:r>
        <w:t>. Colchester: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96117" w:rsidRPr="003131AF" w14:paraId="47CBBC7D"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382A698D"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4E2007B6"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Current provision and population 2024</w:t>
            </w:r>
          </w:p>
        </w:tc>
        <w:tc>
          <w:tcPr>
            <w:tcW w:w="564" w:type="pct"/>
            <w:shd w:val="clear" w:color="auto" w:fill="FBCAD0"/>
            <w:hideMark/>
          </w:tcPr>
          <w:p w14:paraId="3DD4A184"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Existing supply of housing &amp; accommodation types (%)</w:t>
            </w:r>
          </w:p>
        </w:tc>
        <w:tc>
          <w:tcPr>
            <w:tcW w:w="562" w:type="pct"/>
            <w:shd w:val="clear" w:color="auto" w:fill="FBCAD0"/>
            <w:hideMark/>
          </w:tcPr>
          <w:p w14:paraId="21451AF9"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2029</w:t>
            </w:r>
          </w:p>
        </w:tc>
        <w:tc>
          <w:tcPr>
            <w:tcW w:w="562" w:type="pct"/>
            <w:shd w:val="clear" w:color="auto" w:fill="FBCAD0"/>
            <w:hideMark/>
          </w:tcPr>
          <w:p w14:paraId="73288A03"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754380D5"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2034</w:t>
            </w:r>
          </w:p>
        </w:tc>
        <w:tc>
          <w:tcPr>
            <w:tcW w:w="562" w:type="pct"/>
            <w:shd w:val="clear" w:color="auto" w:fill="FBCAD0"/>
            <w:hideMark/>
          </w:tcPr>
          <w:p w14:paraId="39B27360"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0E00F76E"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2039</w:t>
            </w:r>
          </w:p>
        </w:tc>
        <w:tc>
          <w:tcPr>
            <w:tcW w:w="560" w:type="pct"/>
            <w:shd w:val="clear" w:color="auto" w:fill="FBCAD0"/>
            <w:hideMark/>
          </w:tcPr>
          <w:p w14:paraId="5620EA5C"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r>
      <w:tr w:rsidR="00D96117" w:rsidRPr="003131AF" w14:paraId="53548B09"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6E0AE4EB"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32FCFF9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159</w:t>
            </w:r>
          </w:p>
        </w:tc>
        <w:tc>
          <w:tcPr>
            <w:tcW w:w="564" w:type="pct"/>
            <w:noWrap/>
            <w:vAlign w:val="center"/>
            <w:hideMark/>
          </w:tcPr>
          <w:p w14:paraId="2EE5ECD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5BBDBA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171</w:t>
            </w:r>
          </w:p>
        </w:tc>
        <w:tc>
          <w:tcPr>
            <w:tcW w:w="562" w:type="pct"/>
            <w:noWrap/>
            <w:vAlign w:val="center"/>
            <w:hideMark/>
          </w:tcPr>
          <w:p w14:paraId="52E696EB"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73389BDF"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rPr>
              <w:t>182</w:t>
            </w:r>
          </w:p>
        </w:tc>
        <w:tc>
          <w:tcPr>
            <w:tcW w:w="562" w:type="pct"/>
            <w:noWrap/>
            <w:vAlign w:val="center"/>
            <w:hideMark/>
          </w:tcPr>
          <w:p w14:paraId="5DC0A66E"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42BDC3D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194</w:t>
            </w:r>
          </w:p>
        </w:tc>
        <w:tc>
          <w:tcPr>
            <w:tcW w:w="560" w:type="pct"/>
            <w:noWrap/>
            <w:vAlign w:val="center"/>
            <w:hideMark/>
          </w:tcPr>
          <w:p w14:paraId="051009CC"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362496F5" w14:textId="77777777" w:rsidTr="003816A8">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6D66AD63"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171695F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588501D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1A3B93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106653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D65420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0A2C61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F9747A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49A410C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076CF2FC"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4C007BA"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45F5326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59</w:t>
            </w:r>
          </w:p>
        </w:tc>
        <w:tc>
          <w:tcPr>
            <w:tcW w:w="564" w:type="pct"/>
            <w:noWrap/>
            <w:vAlign w:val="center"/>
            <w:hideMark/>
          </w:tcPr>
          <w:p w14:paraId="6A9C60D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37%</w:t>
            </w:r>
          </w:p>
        </w:tc>
        <w:tc>
          <w:tcPr>
            <w:tcW w:w="562" w:type="pct"/>
            <w:noWrap/>
            <w:vAlign w:val="center"/>
            <w:hideMark/>
          </w:tcPr>
          <w:p w14:paraId="0C3C828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68</w:t>
            </w:r>
          </w:p>
        </w:tc>
        <w:tc>
          <w:tcPr>
            <w:tcW w:w="562" w:type="pct"/>
            <w:noWrap/>
            <w:vAlign w:val="center"/>
            <w:hideMark/>
          </w:tcPr>
          <w:p w14:paraId="086968F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40%</w:t>
            </w:r>
          </w:p>
        </w:tc>
        <w:tc>
          <w:tcPr>
            <w:tcW w:w="562" w:type="pct"/>
            <w:noWrap/>
            <w:vAlign w:val="center"/>
            <w:hideMark/>
          </w:tcPr>
          <w:p w14:paraId="4EED7ED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76</w:t>
            </w:r>
          </w:p>
        </w:tc>
        <w:tc>
          <w:tcPr>
            <w:tcW w:w="562" w:type="pct"/>
            <w:noWrap/>
            <w:vAlign w:val="center"/>
            <w:hideMark/>
          </w:tcPr>
          <w:p w14:paraId="0828ACA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42%</w:t>
            </w:r>
          </w:p>
        </w:tc>
        <w:tc>
          <w:tcPr>
            <w:tcW w:w="562" w:type="pct"/>
            <w:noWrap/>
            <w:vAlign w:val="center"/>
            <w:hideMark/>
          </w:tcPr>
          <w:p w14:paraId="1B74E16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85</w:t>
            </w:r>
          </w:p>
        </w:tc>
        <w:tc>
          <w:tcPr>
            <w:tcW w:w="560" w:type="pct"/>
            <w:noWrap/>
            <w:vAlign w:val="center"/>
            <w:hideMark/>
          </w:tcPr>
          <w:p w14:paraId="6DF9137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44%</w:t>
            </w:r>
          </w:p>
        </w:tc>
      </w:tr>
      <w:tr w:rsidR="00D96117" w:rsidRPr="003131AF" w14:paraId="14A5EB66"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79B261EB"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4B63734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38</w:t>
            </w:r>
          </w:p>
        </w:tc>
        <w:tc>
          <w:tcPr>
            <w:tcW w:w="564" w:type="pct"/>
            <w:noWrap/>
            <w:vAlign w:val="center"/>
            <w:hideMark/>
          </w:tcPr>
          <w:p w14:paraId="414B1F6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24%</w:t>
            </w:r>
          </w:p>
        </w:tc>
        <w:tc>
          <w:tcPr>
            <w:tcW w:w="562" w:type="pct"/>
            <w:noWrap/>
            <w:vAlign w:val="center"/>
            <w:hideMark/>
          </w:tcPr>
          <w:p w14:paraId="7A0152E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46</w:t>
            </w:r>
          </w:p>
        </w:tc>
        <w:tc>
          <w:tcPr>
            <w:tcW w:w="562" w:type="pct"/>
            <w:noWrap/>
            <w:vAlign w:val="center"/>
            <w:hideMark/>
          </w:tcPr>
          <w:p w14:paraId="1FD5DAC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27%</w:t>
            </w:r>
          </w:p>
        </w:tc>
        <w:tc>
          <w:tcPr>
            <w:tcW w:w="562" w:type="pct"/>
            <w:noWrap/>
            <w:vAlign w:val="center"/>
            <w:hideMark/>
          </w:tcPr>
          <w:p w14:paraId="6A37F2E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54</w:t>
            </w:r>
          </w:p>
        </w:tc>
        <w:tc>
          <w:tcPr>
            <w:tcW w:w="562" w:type="pct"/>
            <w:noWrap/>
            <w:vAlign w:val="center"/>
            <w:hideMark/>
          </w:tcPr>
          <w:p w14:paraId="7F6EF24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30%</w:t>
            </w:r>
          </w:p>
        </w:tc>
        <w:tc>
          <w:tcPr>
            <w:tcW w:w="562" w:type="pct"/>
            <w:noWrap/>
            <w:vAlign w:val="center"/>
            <w:hideMark/>
          </w:tcPr>
          <w:p w14:paraId="5E5207A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62</w:t>
            </w:r>
          </w:p>
        </w:tc>
        <w:tc>
          <w:tcPr>
            <w:tcW w:w="560" w:type="pct"/>
            <w:noWrap/>
            <w:vAlign w:val="center"/>
            <w:hideMark/>
          </w:tcPr>
          <w:p w14:paraId="0BFD6F5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32%</w:t>
            </w:r>
          </w:p>
        </w:tc>
      </w:tr>
      <w:tr w:rsidR="00D96117" w:rsidRPr="003131AF" w14:paraId="46297B6D"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C446CC4"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280D645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47</w:t>
            </w:r>
          </w:p>
        </w:tc>
        <w:tc>
          <w:tcPr>
            <w:tcW w:w="564" w:type="pct"/>
            <w:noWrap/>
            <w:vAlign w:val="center"/>
            <w:hideMark/>
          </w:tcPr>
          <w:p w14:paraId="24CEF58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30%</w:t>
            </w:r>
          </w:p>
        </w:tc>
        <w:tc>
          <w:tcPr>
            <w:tcW w:w="562" w:type="pct"/>
            <w:noWrap/>
            <w:vAlign w:val="center"/>
            <w:hideMark/>
          </w:tcPr>
          <w:p w14:paraId="32AD53E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42</w:t>
            </w:r>
          </w:p>
        </w:tc>
        <w:tc>
          <w:tcPr>
            <w:tcW w:w="562" w:type="pct"/>
            <w:noWrap/>
            <w:vAlign w:val="center"/>
            <w:hideMark/>
          </w:tcPr>
          <w:p w14:paraId="3E783F9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25%</w:t>
            </w:r>
          </w:p>
        </w:tc>
        <w:tc>
          <w:tcPr>
            <w:tcW w:w="562" w:type="pct"/>
            <w:noWrap/>
            <w:vAlign w:val="center"/>
            <w:hideMark/>
          </w:tcPr>
          <w:p w14:paraId="262CAE6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37</w:t>
            </w:r>
          </w:p>
        </w:tc>
        <w:tc>
          <w:tcPr>
            <w:tcW w:w="562" w:type="pct"/>
            <w:noWrap/>
            <w:vAlign w:val="center"/>
            <w:hideMark/>
          </w:tcPr>
          <w:p w14:paraId="1B2B1C0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20%</w:t>
            </w:r>
          </w:p>
        </w:tc>
        <w:tc>
          <w:tcPr>
            <w:tcW w:w="562" w:type="pct"/>
            <w:noWrap/>
            <w:vAlign w:val="center"/>
            <w:hideMark/>
          </w:tcPr>
          <w:p w14:paraId="5FE003E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32</w:t>
            </w:r>
          </w:p>
        </w:tc>
        <w:tc>
          <w:tcPr>
            <w:tcW w:w="560" w:type="pct"/>
            <w:noWrap/>
            <w:vAlign w:val="center"/>
            <w:hideMark/>
          </w:tcPr>
          <w:p w14:paraId="30018A7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16%</w:t>
            </w:r>
          </w:p>
        </w:tc>
      </w:tr>
      <w:tr w:rsidR="00D96117" w:rsidRPr="003131AF" w14:paraId="47DF4CA9"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070E508"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460F34F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15</w:t>
            </w:r>
          </w:p>
        </w:tc>
        <w:tc>
          <w:tcPr>
            <w:tcW w:w="564" w:type="pct"/>
            <w:noWrap/>
            <w:vAlign w:val="center"/>
            <w:hideMark/>
          </w:tcPr>
          <w:p w14:paraId="5070493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9%</w:t>
            </w:r>
          </w:p>
        </w:tc>
        <w:tc>
          <w:tcPr>
            <w:tcW w:w="562" w:type="pct"/>
            <w:noWrap/>
            <w:vAlign w:val="center"/>
            <w:hideMark/>
          </w:tcPr>
          <w:p w14:paraId="7EB4A5A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15</w:t>
            </w:r>
          </w:p>
        </w:tc>
        <w:tc>
          <w:tcPr>
            <w:tcW w:w="562" w:type="pct"/>
            <w:noWrap/>
            <w:vAlign w:val="center"/>
            <w:hideMark/>
          </w:tcPr>
          <w:p w14:paraId="7343009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9%</w:t>
            </w:r>
          </w:p>
        </w:tc>
        <w:tc>
          <w:tcPr>
            <w:tcW w:w="562" w:type="pct"/>
            <w:noWrap/>
            <w:vAlign w:val="center"/>
            <w:hideMark/>
          </w:tcPr>
          <w:p w14:paraId="6C7B228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15</w:t>
            </w:r>
          </w:p>
        </w:tc>
        <w:tc>
          <w:tcPr>
            <w:tcW w:w="562" w:type="pct"/>
            <w:noWrap/>
            <w:vAlign w:val="center"/>
            <w:hideMark/>
          </w:tcPr>
          <w:p w14:paraId="4AE8AEB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8%</w:t>
            </w:r>
          </w:p>
        </w:tc>
        <w:tc>
          <w:tcPr>
            <w:tcW w:w="562" w:type="pct"/>
            <w:noWrap/>
            <w:vAlign w:val="center"/>
            <w:hideMark/>
          </w:tcPr>
          <w:p w14:paraId="5B83B7A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15</w:t>
            </w:r>
          </w:p>
        </w:tc>
        <w:tc>
          <w:tcPr>
            <w:tcW w:w="560" w:type="pct"/>
            <w:noWrap/>
            <w:vAlign w:val="center"/>
            <w:hideMark/>
          </w:tcPr>
          <w:p w14:paraId="6729C10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8%</w:t>
            </w:r>
          </w:p>
        </w:tc>
      </w:tr>
      <w:tr w:rsidR="00D96117" w:rsidRPr="003131AF" w14:paraId="105868FD"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C8CD9CB"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228C17E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159</w:t>
            </w:r>
          </w:p>
        </w:tc>
        <w:tc>
          <w:tcPr>
            <w:tcW w:w="564" w:type="pct"/>
            <w:noWrap/>
            <w:vAlign w:val="center"/>
            <w:hideMark/>
          </w:tcPr>
          <w:p w14:paraId="737D42D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3816A8">
              <w:rPr>
                <w:rFonts w:cs="Segoe UI"/>
                <w:b/>
                <w:i/>
                <w:color w:val="000000"/>
              </w:rPr>
              <w:t>100%</w:t>
            </w:r>
          </w:p>
        </w:tc>
        <w:tc>
          <w:tcPr>
            <w:tcW w:w="562" w:type="pct"/>
            <w:noWrap/>
            <w:vAlign w:val="center"/>
            <w:hideMark/>
          </w:tcPr>
          <w:p w14:paraId="2779469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171</w:t>
            </w:r>
          </w:p>
        </w:tc>
        <w:tc>
          <w:tcPr>
            <w:tcW w:w="562" w:type="pct"/>
            <w:noWrap/>
            <w:vAlign w:val="center"/>
            <w:hideMark/>
          </w:tcPr>
          <w:p w14:paraId="7295A94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Pr>
                <w:rFonts w:cs="Segoe UI"/>
                <w:b/>
                <w:i/>
                <w:color w:val="000000"/>
              </w:rPr>
              <w:t>100%</w:t>
            </w:r>
          </w:p>
        </w:tc>
        <w:tc>
          <w:tcPr>
            <w:tcW w:w="562" w:type="pct"/>
            <w:noWrap/>
            <w:vAlign w:val="center"/>
            <w:hideMark/>
          </w:tcPr>
          <w:p w14:paraId="728CF3B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Pr>
                <w:rFonts w:cs="Segoe UI"/>
                <w:b/>
                <w:i/>
                <w:color w:val="000000"/>
              </w:rPr>
              <w:t>182</w:t>
            </w:r>
          </w:p>
        </w:tc>
        <w:tc>
          <w:tcPr>
            <w:tcW w:w="562" w:type="pct"/>
            <w:noWrap/>
            <w:vAlign w:val="center"/>
            <w:hideMark/>
          </w:tcPr>
          <w:p w14:paraId="246FBB2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Pr>
                <w:rFonts w:cs="Segoe UI"/>
                <w:b/>
                <w:i/>
                <w:color w:val="000000"/>
              </w:rPr>
              <w:t>100%</w:t>
            </w:r>
          </w:p>
        </w:tc>
        <w:tc>
          <w:tcPr>
            <w:tcW w:w="562" w:type="pct"/>
            <w:noWrap/>
            <w:vAlign w:val="center"/>
            <w:hideMark/>
          </w:tcPr>
          <w:p w14:paraId="6D6ACB9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194</w:t>
            </w:r>
          </w:p>
        </w:tc>
        <w:tc>
          <w:tcPr>
            <w:tcW w:w="560" w:type="pct"/>
            <w:noWrap/>
            <w:vAlign w:val="center"/>
            <w:hideMark/>
          </w:tcPr>
          <w:p w14:paraId="35120BB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Pr>
                <w:rFonts w:cs="Segoe UI"/>
                <w:b/>
                <w:i/>
                <w:color w:val="000000"/>
              </w:rPr>
              <w:t>100%</w:t>
            </w:r>
          </w:p>
        </w:tc>
      </w:tr>
      <w:tr w:rsidR="00D96117" w:rsidRPr="003131AF" w14:paraId="700B014B"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AC06EE7"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336B6837" w14:textId="77777777" w:rsidR="00762429" w:rsidRPr="003816A8" w:rsidRDefault="00762429">
            <w:pPr>
              <w:rPr>
                <w:rFonts w:eastAsia="Times New Roman" w:cs="Segoe UI"/>
                <w:b w:val="0"/>
                <w:color w:val="000000"/>
                <w:sz w:val="18"/>
                <w:szCs w:val="18"/>
              </w:rPr>
            </w:pPr>
            <w:r w:rsidRPr="003816A8">
              <w:rPr>
                <w:rFonts w:eastAsia="Times New Roman" w:cs="Segoe UI"/>
                <w:b w:val="0"/>
                <w:color w:val="000000"/>
                <w:sz w:val="18"/>
                <w:szCs w:val="18"/>
              </w:rPr>
              <w:t>Mental health recovery pathway specialist/supported accommodation</w:t>
            </w:r>
          </w:p>
        </w:tc>
        <w:tc>
          <w:tcPr>
            <w:tcW w:w="404" w:type="pct"/>
            <w:noWrap/>
            <w:vAlign w:val="center"/>
            <w:hideMark/>
          </w:tcPr>
          <w:p w14:paraId="3A89C6B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5299584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FDCC16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8</w:t>
            </w:r>
          </w:p>
        </w:tc>
        <w:tc>
          <w:tcPr>
            <w:tcW w:w="562" w:type="pct"/>
            <w:noWrap/>
            <w:vAlign w:val="center"/>
            <w:hideMark/>
          </w:tcPr>
          <w:p w14:paraId="32F3B6C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AB7B28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16</w:t>
            </w:r>
          </w:p>
        </w:tc>
        <w:tc>
          <w:tcPr>
            <w:tcW w:w="562" w:type="pct"/>
            <w:noWrap/>
            <w:vAlign w:val="center"/>
            <w:hideMark/>
          </w:tcPr>
          <w:p w14:paraId="0448D4C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7917100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24</w:t>
            </w:r>
          </w:p>
        </w:tc>
        <w:tc>
          <w:tcPr>
            <w:tcW w:w="560" w:type="pct"/>
            <w:noWrap/>
            <w:vAlign w:val="center"/>
            <w:hideMark/>
          </w:tcPr>
          <w:p w14:paraId="04CE0E6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713D9AD2" w14:textId="7ACE25E3"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63695ECD" w14:textId="77777777" w:rsidR="00762429" w:rsidRDefault="00762429" w:rsidP="00762429">
      <w:pPr>
        <w:pStyle w:val="Numberedpara1202"/>
        <w:numPr>
          <w:ilvl w:val="0"/>
          <w:numId w:val="0"/>
        </w:numPr>
        <w:ind w:left="720"/>
      </w:pPr>
    </w:p>
    <w:p w14:paraId="5C66C9B2" w14:textId="77777777" w:rsidR="00762429" w:rsidRDefault="00762429" w:rsidP="00762429">
      <w:pPr>
        <w:rPr>
          <w:rFonts w:ascii="Segoe UI" w:eastAsia="Calibri" w:hAnsi="Segoe UI" w:cs="Segoe UI"/>
          <w:szCs w:val="20"/>
        </w:rPr>
      </w:pPr>
      <w:r>
        <w:br w:type="page"/>
      </w:r>
    </w:p>
    <w:p w14:paraId="6E5488BA" w14:textId="77777777" w:rsidR="00762429" w:rsidRDefault="00762429" w:rsidP="00762429">
      <w:pPr>
        <w:pStyle w:val="Numberedpara1202"/>
        <w:numPr>
          <w:ilvl w:val="0"/>
          <w:numId w:val="0"/>
        </w:numPr>
      </w:pPr>
    </w:p>
    <w:p w14:paraId="3C0E4A52" w14:textId="54173A64"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60</w:t>
      </w:r>
      <w:r w:rsidRPr="35E4A781">
        <w:rPr>
          <w:noProof/>
        </w:rPr>
        <w:fldChar w:fldCharType="end"/>
      </w:r>
      <w:r>
        <w:t>. Epping Forest: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96117" w:rsidRPr="003131AF" w14:paraId="1DA9D18C"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0B460448" w14:textId="05E1EA99"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181F057E"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Current provision and population 2024</w:t>
            </w:r>
          </w:p>
        </w:tc>
        <w:tc>
          <w:tcPr>
            <w:tcW w:w="564" w:type="pct"/>
            <w:shd w:val="clear" w:color="auto" w:fill="FBCAD0"/>
            <w:hideMark/>
          </w:tcPr>
          <w:p w14:paraId="79226340"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Existing supply of housing &amp; accommodation types (%)</w:t>
            </w:r>
          </w:p>
        </w:tc>
        <w:tc>
          <w:tcPr>
            <w:tcW w:w="562" w:type="pct"/>
            <w:shd w:val="clear" w:color="auto" w:fill="FBCAD0"/>
            <w:hideMark/>
          </w:tcPr>
          <w:p w14:paraId="37467C19"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2029</w:t>
            </w:r>
          </w:p>
        </w:tc>
        <w:tc>
          <w:tcPr>
            <w:tcW w:w="562" w:type="pct"/>
            <w:shd w:val="clear" w:color="auto" w:fill="FBCAD0"/>
            <w:hideMark/>
          </w:tcPr>
          <w:p w14:paraId="261389A6"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5694727B"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2034</w:t>
            </w:r>
          </w:p>
        </w:tc>
        <w:tc>
          <w:tcPr>
            <w:tcW w:w="562" w:type="pct"/>
            <w:shd w:val="clear" w:color="auto" w:fill="FBCAD0"/>
            <w:hideMark/>
          </w:tcPr>
          <w:p w14:paraId="17F8B5F9"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c>
          <w:tcPr>
            <w:tcW w:w="562" w:type="pct"/>
            <w:shd w:val="clear" w:color="auto" w:fill="FBCAD0"/>
            <w:hideMark/>
          </w:tcPr>
          <w:p w14:paraId="3B69CA67"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Adult pop and estimated need for housing &amp; accommodation by 2039</w:t>
            </w:r>
          </w:p>
        </w:tc>
        <w:tc>
          <w:tcPr>
            <w:tcW w:w="560" w:type="pct"/>
            <w:shd w:val="clear" w:color="auto" w:fill="FBCAD0"/>
            <w:hideMark/>
          </w:tcPr>
          <w:p w14:paraId="6486AD0E" w14:textId="77777777" w:rsidR="00762429" w:rsidRPr="009E6722"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9E6722">
              <w:rPr>
                <w:rFonts w:eastAsia="Times New Roman" w:cs="Segoe UI"/>
                <w:color w:val="000000"/>
                <w:sz w:val="16"/>
                <w:szCs w:val="16"/>
              </w:rPr>
              <w:t>Estimated need for housing &amp; accommodation types (%)</w:t>
            </w:r>
          </w:p>
        </w:tc>
      </w:tr>
      <w:tr w:rsidR="00D96117" w:rsidRPr="003131AF" w14:paraId="2F9CF981"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16D8AB13"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1127A8C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44</w:t>
            </w:r>
          </w:p>
        </w:tc>
        <w:tc>
          <w:tcPr>
            <w:tcW w:w="564" w:type="pct"/>
            <w:noWrap/>
            <w:vAlign w:val="center"/>
            <w:hideMark/>
          </w:tcPr>
          <w:p w14:paraId="3981DE7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63F3ED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47</w:t>
            </w:r>
          </w:p>
        </w:tc>
        <w:tc>
          <w:tcPr>
            <w:tcW w:w="562" w:type="pct"/>
            <w:noWrap/>
            <w:vAlign w:val="center"/>
            <w:hideMark/>
          </w:tcPr>
          <w:p w14:paraId="035B6567"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44DCDF9"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50</w:t>
            </w:r>
          </w:p>
        </w:tc>
        <w:tc>
          <w:tcPr>
            <w:tcW w:w="562" w:type="pct"/>
            <w:noWrap/>
            <w:vAlign w:val="center"/>
            <w:hideMark/>
          </w:tcPr>
          <w:p w14:paraId="17E3B415"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5804F5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54</w:t>
            </w:r>
          </w:p>
        </w:tc>
        <w:tc>
          <w:tcPr>
            <w:tcW w:w="560" w:type="pct"/>
            <w:noWrap/>
            <w:vAlign w:val="center"/>
            <w:hideMark/>
          </w:tcPr>
          <w:p w14:paraId="766F870D"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0FF1E4AF" w14:textId="77777777" w:rsidTr="003816A8">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341CA667"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4A287D6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0E5FDD4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EB8556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0B1A9E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4AD11B4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3104A6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3302786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00D1E95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5926E9F8"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DDECFE3"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77DA134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22</w:t>
            </w:r>
          </w:p>
        </w:tc>
        <w:tc>
          <w:tcPr>
            <w:tcW w:w="564" w:type="pct"/>
            <w:noWrap/>
            <w:vAlign w:val="center"/>
            <w:hideMark/>
          </w:tcPr>
          <w:p w14:paraId="0422DB8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51%</w:t>
            </w:r>
          </w:p>
        </w:tc>
        <w:tc>
          <w:tcPr>
            <w:tcW w:w="562" w:type="pct"/>
            <w:noWrap/>
            <w:vAlign w:val="center"/>
            <w:hideMark/>
          </w:tcPr>
          <w:p w14:paraId="484D3F6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24</w:t>
            </w:r>
          </w:p>
        </w:tc>
        <w:tc>
          <w:tcPr>
            <w:tcW w:w="562" w:type="pct"/>
            <w:noWrap/>
            <w:vAlign w:val="center"/>
            <w:hideMark/>
          </w:tcPr>
          <w:p w14:paraId="56875A4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51%</w:t>
            </w:r>
          </w:p>
        </w:tc>
        <w:tc>
          <w:tcPr>
            <w:tcW w:w="562" w:type="pct"/>
            <w:noWrap/>
            <w:vAlign w:val="center"/>
            <w:hideMark/>
          </w:tcPr>
          <w:p w14:paraId="219FC85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26</w:t>
            </w:r>
          </w:p>
        </w:tc>
        <w:tc>
          <w:tcPr>
            <w:tcW w:w="562" w:type="pct"/>
            <w:noWrap/>
            <w:vAlign w:val="center"/>
            <w:hideMark/>
          </w:tcPr>
          <w:p w14:paraId="09D563F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52%</w:t>
            </w:r>
          </w:p>
        </w:tc>
        <w:tc>
          <w:tcPr>
            <w:tcW w:w="562" w:type="pct"/>
            <w:noWrap/>
            <w:vAlign w:val="center"/>
            <w:hideMark/>
          </w:tcPr>
          <w:p w14:paraId="5A688A3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28</w:t>
            </w:r>
          </w:p>
        </w:tc>
        <w:tc>
          <w:tcPr>
            <w:tcW w:w="560" w:type="pct"/>
            <w:noWrap/>
            <w:vAlign w:val="center"/>
            <w:hideMark/>
          </w:tcPr>
          <w:p w14:paraId="778C370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52%</w:t>
            </w:r>
          </w:p>
        </w:tc>
      </w:tr>
      <w:tr w:rsidR="00D96117" w:rsidRPr="003131AF" w14:paraId="76C027C4"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4EAA962"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7970E9B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8</w:t>
            </w:r>
          </w:p>
        </w:tc>
        <w:tc>
          <w:tcPr>
            <w:tcW w:w="564" w:type="pct"/>
            <w:noWrap/>
            <w:vAlign w:val="center"/>
            <w:hideMark/>
          </w:tcPr>
          <w:p w14:paraId="7BC31ED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18%</w:t>
            </w:r>
          </w:p>
        </w:tc>
        <w:tc>
          <w:tcPr>
            <w:tcW w:w="562" w:type="pct"/>
            <w:noWrap/>
            <w:vAlign w:val="center"/>
            <w:hideMark/>
          </w:tcPr>
          <w:p w14:paraId="0784219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10</w:t>
            </w:r>
          </w:p>
        </w:tc>
        <w:tc>
          <w:tcPr>
            <w:tcW w:w="562" w:type="pct"/>
            <w:noWrap/>
            <w:vAlign w:val="center"/>
            <w:hideMark/>
          </w:tcPr>
          <w:p w14:paraId="73084EF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22%</w:t>
            </w:r>
          </w:p>
        </w:tc>
        <w:tc>
          <w:tcPr>
            <w:tcW w:w="562" w:type="pct"/>
            <w:noWrap/>
            <w:vAlign w:val="center"/>
            <w:hideMark/>
          </w:tcPr>
          <w:p w14:paraId="20CAB97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12</w:t>
            </w:r>
          </w:p>
        </w:tc>
        <w:tc>
          <w:tcPr>
            <w:tcW w:w="562" w:type="pct"/>
            <w:noWrap/>
            <w:vAlign w:val="center"/>
            <w:hideMark/>
          </w:tcPr>
          <w:p w14:paraId="1C39F2C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25%</w:t>
            </w:r>
          </w:p>
        </w:tc>
        <w:tc>
          <w:tcPr>
            <w:tcW w:w="562" w:type="pct"/>
            <w:noWrap/>
            <w:vAlign w:val="center"/>
            <w:hideMark/>
          </w:tcPr>
          <w:p w14:paraId="7622BED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15</w:t>
            </w:r>
          </w:p>
        </w:tc>
        <w:tc>
          <w:tcPr>
            <w:tcW w:w="560" w:type="pct"/>
            <w:noWrap/>
            <w:vAlign w:val="center"/>
            <w:hideMark/>
          </w:tcPr>
          <w:p w14:paraId="2E00FB9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27%</w:t>
            </w:r>
          </w:p>
        </w:tc>
      </w:tr>
      <w:tr w:rsidR="00D96117" w:rsidRPr="003131AF" w14:paraId="619DEED6"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4C28396"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753EF53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8</w:t>
            </w:r>
          </w:p>
        </w:tc>
        <w:tc>
          <w:tcPr>
            <w:tcW w:w="564" w:type="pct"/>
            <w:noWrap/>
            <w:vAlign w:val="center"/>
            <w:hideMark/>
          </w:tcPr>
          <w:p w14:paraId="0B525C7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18%</w:t>
            </w:r>
          </w:p>
        </w:tc>
        <w:tc>
          <w:tcPr>
            <w:tcW w:w="562" w:type="pct"/>
            <w:noWrap/>
            <w:vAlign w:val="center"/>
            <w:hideMark/>
          </w:tcPr>
          <w:p w14:paraId="71B2AD5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7</w:t>
            </w:r>
          </w:p>
        </w:tc>
        <w:tc>
          <w:tcPr>
            <w:tcW w:w="562" w:type="pct"/>
            <w:noWrap/>
            <w:vAlign w:val="center"/>
            <w:hideMark/>
          </w:tcPr>
          <w:p w14:paraId="6EB056C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15%</w:t>
            </w:r>
          </w:p>
        </w:tc>
        <w:tc>
          <w:tcPr>
            <w:tcW w:w="562" w:type="pct"/>
            <w:noWrap/>
            <w:vAlign w:val="center"/>
            <w:hideMark/>
          </w:tcPr>
          <w:p w14:paraId="7DFD82B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6</w:t>
            </w:r>
          </w:p>
        </w:tc>
        <w:tc>
          <w:tcPr>
            <w:tcW w:w="562" w:type="pct"/>
            <w:noWrap/>
            <w:vAlign w:val="center"/>
            <w:hideMark/>
          </w:tcPr>
          <w:p w14:paraId="018D1E9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12%</w:t>
            </w:r>
          </w:p>
        </w:tc>
        <w:tc>
          <w:tcPr>
            <w:tcW w:w="562" w:type="pct"/>
            <w:noWrap/>
            <w:vAlign w:val="center"/>
            <w:hideMark/>
          </w:tcPr>
          <w:p w14:paraId="1DDA8A6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5</w:t>
            </w:r>
          </w:p>
        </w:tc>
        <w:tc>
          <w:tcPr>
            <w:tcW w:w="560" w:type="pct"/>
            <w:noWrap/>
            <w:vAlign w:val="center"/>
            <w:hideMark/>
          </w:tcPr>
          <w:p w14:paraId="63FC503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10%</w:t>
            </w:r>
          </w:p>
        </w:tc>
      </w:tr>
      <w:tr w:rsidR="00D96117" w:rsidRPr="003131AF" w14:paraId="3BD9229C"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02E0675B"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75E9B8D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6</w:t>
            </w:r>
          </w:p>
        </w:tc>
        <w:tc>
          <w:tcPr>
            <w:tcW w:w="564" w:type="pct"/>
            <w:noWrap/>
            <w:vAlign w:val="center"/>
            <w:hideMark/>
          </w:tcPr>
          <w:p w14:paraId="2265057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13%</w:t>
            </w:r>
          </w:p>
        </w:tc>
        <w:tc>
          <w:tcPr>
            <w:tcW w:w="562" w:type="pct"/>
            <w:noWrap/>
            <w:vAlign w:val="center"/>
            <w:hideMark/>
          </w:tcPr>
          <w:p w14:paraId="188EC23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6</w:t>
            </w:r>
          </w:p>
        </w:tc>
        <w:tc>
          <w:tcPr>
            <w:tcW w:w="562" w:type="pct"/>
            <w:noWrap/>
            <w:vAlign w:val="center"/>
            <w:hideMark/>
          </w:tcPr>
          <w:p w14:paraId="37BD0BE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12%</w:t>
            </w:r>
          </w:p>
        </w:tc>
        <w:tc>
          <w:tcPr>
            <w:tcW w:w="562" w:type="pct"/>
            <w:noWrap/>
            <w:vAlign w:val="center"/>
            <w:hideMark/>
          </w:tcPr>
          <w:p w14:paraId="6A7F3E1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6</w:t>
            </w:r>
          </w:p>
        </w:tc>
        <w:tc>
          <w:tcPr>
            <w:tcW w:w="562" w:type="pct"/>
            <w:noWrap/>
            <w:vAlign w:val="center"/>
            <w:hideMark/>
          </w:tcPr>
          <w:p w14:paraId="2E7CEA2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11%</w:t>
            </w:r>
          </w:p>
        </w:tc>
        <w:tc>
          <w:tcPr>
            <w:tcW w:w="562" w:type="pct"/>
            <w:noWrap/>
            <w:vAlign w:val="center"/>
            <w:hideMark/>
          </w:tcPr>
          <w:p w14:paraId="092F4A5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3816A8">
              <w:rPr>
                <w:rFonts w:cs="Segoe UI"/>
                <w:color w:val="000000"/>
                <w:sz w:val="18"/>
                <w:szCs w:val="18"/>
              </w:rPr>
              <w:t>6</w:t>
            </w:r>
          </w:p>
        </w:tc>
        <w:tc>
          <w:tcPr>
            <w:tcW w:w="560" w:type="pct"/>
            <w:noWrap/>
            <w:vAlign w:val="center"/>
            <w:hideMark/>
          </w:tcPr>
          <w:p w14:paraId="764478B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3816A8">
              <w:rPr>
                <w:rFonts w:cs="Segoe UI"/>
                <w:i/>
                <w:color w:val="000000"/>
                <w:sz w:val="18"/>
                <w:szCs w:val="18"/>
              </w:rPr>
              <w:t>11%</w:t>
            </w:r>
          </w:p>
        </w:tc>
      </w:tr>
      <w:tr w:rsidR="00D96117" w:rsidRPr="003131AF" w14:paraId="5C63DEDC"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41191D1"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0113BBE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44</w:t>
            </w:r>
          </w:p>
        </w:tc>
        <w:tc>
          <w:tcPr>
            <w:tcW w:w="564" w:type="pct"/>
            <w:noWrap/>
            <w:vAlign w:val="center"/>
            <w:hideMark/>
          </w:tcPr>
          <w:p w14:paraId="6D1CFAA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3816A8">
              <w:rPr>
                <w:rFonts w:cs="Segoe UI"/>
                <w:b/>
                <w:i/>
                <w:color w:val="000000"/>
                <w:sz w:val="18"/>
                <w:szCs w:val="18"/>
              </w:rPr>
              <w:t>100%</w:t>
            </w:r>
          </w:p>
        </w:tc>
        <w:tc>
          <w:tcPr>
            <w:tcW w:w="562" w:type="pct"/>
            <w:noWrap/>
            <w:vAlign w:val="center"/>
            <w:hideMark/>
          </w:tcPr>
          <w:p w14:paraId="0BC932D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47</w:t>
            </w:r>
          </w:p>
        </w:tc>
        <w:tc>
          <w:tcPr>
            <w:tcW w:w="562" w:type="pct"/>
            <w:noWrap/>
            <w:vAlign w:val="center"/>
            <w:hideMark/>
          </w:tcPr>
          <w:p w14:paraId="40B104E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3816A8">
              <w:rPr>
                <w:rFonts w:cs="Segoe UI"/>
                <w:b/>
                <w:i/>
                <w:color w:val="000000"/>
                <w:sz w:val="18"/>
                <w:szCs w:val="18"/>
              </w:rPr>
              <w:t>100%</w:t>
            </w:r>
          </w:p>
        </w:tc>
        <w:tc>
          <w:tcPr>
            <w:tcW w:w="562" w:type="pct"/>
            <w:noWrap/>
            <w:vAlign w:val="center"/>
            <w:hideMark/>
          </w:tcPr>
          <w:p w14:paraId="6215E9B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3816A8">
              <w:rPr>
                <w:rFonts w:cs="Segoe UI"/>
                <w:b/>
                <w:i/>
                <w:color w:val="000000"/>
                <w:sz w:val="18"/>
                <w:szCs w:val="18"/>
              </w:rPr>
              <w:t>50</w:t>
            </w:r>
          </w:p>
        </w:tc>
        <w:tc>
          <w:tcPr>
            <w:tcW w:w="562" w:type="pct"/>
            <w:noWrap/>
            <w:vAlign w:val="center"/>
            <w:hideMark/>
          </w:tcPr>
          <w:p w14:paraId="7DB4A6A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3816A8">
              <w:rPr>
                <w:rFonts w:cs="Segoe UI"/>
                <w:b/>
                <w:i/>
                <w:color w:val="000000"/>
                <w:sz w:val="18"/>
                <w:szCs w:val="18"/>
              </w:rPr>
              <w:t>100%</w:t>
            </w:r>
          </w:p>
        </w:tc>
        <w:tc>
          <w:tcPr>
            <w:tcW w:w="562" w:type="pct"/>
            <w:noWrap/>
            <w:vAlign w:val="center"/>
            <w:hideMark/>
          </w:tcPr>
          <w:p w14:paraId="1669B72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54</w:t>
            </w:r>
          </w:p>
        </w:tc>
        <w:tc>
          <w:tcPr>
            <w:tcW w:w="560" w:type="pct"/>
            <w:noWrap/>
            <w:vAlign w:val="center"/>
            <w:hideMark/>
          </w:tcPr>
          <w:p w14:paraId="70A3F11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3816A8">
              <w:rPr>
                <w:rFonts w:cs="Segoe UI"/>
                <w:b/>
                <w:i/>
                <w:color w:val="000000"/>
                <w:sz w:val="18"/>
                <w:szCs w:val="18"/>
              </w:rPr>
              <w:t>100%</w:t>
            </w:r>
          </w:p>
        </w:tc>
      </w:tr>
      <w:tr w:rsidR="00D96117" w:rsidRPr="003131AF" w14:paraId="00DCCA32" w14:textId="77777777" w:rsidTr="003816A8">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7E69750F"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2EBCCA2B" w14:textId="77777777" w:rsidR="00762429" w:rsidRPr="003816A8" w:rsidRDefault="00762429">
            <w:pPr>
              <w:rPr>
                <w:rFonts w:eastAsia="Times New Roman" w:cs="Segoe UI"/>
                <w:b w:val="0"/>
                <w:color w:val="000000"/>
                <w:sz w:val="18"/>
                <w:szCs w:val="18"/>
              </w:rPr>
            </w:pPr>
            <w:r w:rsidRPr="003816A8">
              <w:rPr>
                <w:rFonts w:eastAsia="Times New Roman" w:cs="Segoe UI"/>
                <w:b w:val="0"/>
                <w:color w:val="000000"/>
                <w:sz w:val="18"/>
                <w:szCs w:val="18"/>
              </w:rPr>
              <w:t>Mental health recovery pathway specialist/supported accommodation</w:t>
            </w:r>
          </w:p>
        </w:tc>
        <w:tc>
          <w:tcPr>
            <w:tcW w:w="404" w:type="pct"/>
            <w:noWrap/>
            <w:vAlign w:val="center"/>
            <w:hideMark/>
          </w:tcPr>
          <w:p w14:paraId="1BA4A81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16D062D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36D146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2</w:t>
            </w:r>
          </w:p>
        </w:tc>
        <w:tc>
          <w:tcPr>
            <w:tcW w:w="562" w:type="pct"/>
            <w:noWrap/>
            <w:vAlign w:val="center"/>
            <w:hideMark/>
          </w:tcPr>
          <w:p w14:paraId="1AB4404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1013D37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4</w:t>
            </w:r>
          </w:p>
        </w:tc>
        <w:tc>
          <w:tcPr>
            <w:tcW w:w="562" w:type="pct"/>
            <w:noWrap/>
            <w:vAlign w:val="center"/>
            <w:hideMark/>
          </w:tcPr>
          <w:p w14:paraId="63A461F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344FCDA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3816A8">
              <w:rPr>
                <w:rFonts w:cs="Segoe UI"/>
                <w:b/>
                <w:color w:val="000000"/>
                <w:sz w:val="18"/>
                <w:szCs w:val="18"/>
              </w:rPr>
              <w:t>7</w:t>
            </w:r>
          </w:p>
        </w:tc>
        <w:tc>
          <w:tcPr>
            <w:tcW w:w="560" w:type="pct"/>
            <w:noWrap/>
            <w:vAlign w:val="center"/>
            <w:hideMark/>
          </w:tcPr>
          <w:p w14:paraId="74912F9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31459524" w14:textId="2F7D4198"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557749AA" w14:textId="77777777" w:rsidR="00762429" w:rsidRDefault="00762429" w:rsidP="00762429">
      <w:pPr>
        <w:pStyle w:val="Numberedpara1202"/>
        <w:numPr>
          <w:ilvl w:val="0"/>
          <w:numId w:val="0"/>
        </w:numPr>
        <w:ind w:left="720"/>
      </w:pPr>
    </w:p>
    <w:p w14:paraId="5C51DDF4" w14:textId="77777777" w:rsidR="00762429" w:rsidRDefault="00762429" w:rsidP="00762429">
      <w:pPr>
        <w:rPr>
          <w:rFonts w:ascii="Segoe UI" w:eastAsia="Calibri" w:hAnsi="Segoe UI" w:cs="Segoe UI"/>
          <w:szCs w:val="20"/>
        </w:rPr>
      </w:pPr>
      <w:r>
        <w:br w:type="page"/>
      </w:r>
    </w:p>
    <w:p w14:paraId="4BBCBE0B" w14:textId="77777777" w:rsidR="00762429" w:rsidRDefault="00762429" w:rsidP="00762429">
      <w:pPr>
        <w:pStyle w:val="Caption"/>
      </w:pPr>
    </w:p>
    <w:p w14:paraId="22D3951F" w14:textId="7C121D49"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61</w:t>
      </w:r>
      <w:r w:rsidRPr="35E4A781">
        <w:rPr>
          <w:noProof/>
        </w:rPr>
        <w:fldChar w:fldCharType="end"/>
      </w:r>
      <w:r>
        <w:t>. Harlow: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505A4E" w:rsidRPr="003131AF" w14:paraId="1EB68F11"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2A0C9A09"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407E0198"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Current provision and population 2024</w:t>
            </w:r>
          </w:p>
        </w:tc>
        <w:tc>
          <w:tcPr>
            <w:tcW w:w="564" w:type="pct"/>
            <w:shd w:val="clear" w:color="auto" w:fill="FBCAD0"/>
            <w:hideMark/>
          </w:tcPr>
          <w:p w14:paraId="3D0FF225"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Existing supply of housing &amp; accommodation types (%)</w:t>
            </w:r>
          </w:p>
        </w:tc>
        <w:tc>
          <w:tcPr>
            <w:tcW w:w="562" w:type="pct"/>
            <w:shd w:val="clear" w:color="auto" w:fill="FBCAD0"/>
            <w:hideMark/>
          </w:tcPr>
          <w:p w14:paraId="27C94BB0"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2029</w:t>
            </w:r>
          </w:p>
        </w:tc>
        <w:tc>
          <w:tcPr>
            <w:tcW w:w="562" w:type="pct"/>
            <w:shd w:val="clear" w:color="auto" w:fill="FBCAD0"/>
            <w:hideMark/>
          </w:tcPr>
          <w:p w14:paraId="70695508"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c>
          <w:tcPr>
            <w:tcW w:w="562" w:type="pct"/>
            <w:shd w:val="clear" w:color="auto" w:fill="FBCAD0"/>
            <w:hideMark/>
          </w:tcPr>
          <w:p w14:paraId="13F019A8"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2034</w:t>
            </w:r>
          </w:p>
        </w:tc>
        <w:tc>
          <w:tcPr>
            <w:tcW w:w="562" w:type="pct"/>
            <w:shd w:val="clear" w:color="auto" w:fill="FBCAD0"/>
            <w:hideMark/>
          </w:tcPr>
          <w:p w14:paraId="7D14FE58"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c>
          <w:tcPr>
            <w:tcW w:w="562" w:type="pct"/>
            <w:shd w:val="clear" w:color="auto" w:fill="FBCAD0"/>
            <w:hideMark/>
          </w:tcPr>
          <w:p w14:paraId="296E7EA4"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2039</w:t>
            </w:r>
          </w:p>
        </w:tc>
        <w:tc>
          <w:tcPr>
            <w:tcW w:w="560" w:type="pct"/>
            <w:shd w:val="clear" w:color="auto" w:fill="FBCAD0"/>
            <w:hideMark/>
          </w:tcPr>
          <w:p w14:paraId="0EFD190C"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r>
      <w:tr w:rsidR="00D96117" w:rsidRPr="003131AF" w14:paraId="536BB323"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5C9B515F"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4D8D8D5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38</w:t>
            </w:r>
          </w:p>
        </w:tc>
        <w:tc>
          <w:tcPr>
            <w:tcW w:w="564" w:type="pct"/>
            <w:noWrap/>
            <w:vAlign w:val="center"/>
            <w:hideMark/>
          </w:tcPr>
          <w:p w14:paraId="4A73342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0A523F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41</w:t>
            </w:r>
          </w:p>
        </w:tc>
        <w:tc>
          <w:tcPr>
            <w:tcW w:w="562" w:type="pct"/>
            <w:noWrap/>
            <w:vAlign w:val="center"/>
            <w:hideMark/>
          </w:tcPr>
          <w:p w14:paraId="1A62C754"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A85A540"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ascii="Aptos Narrow" w:hAnsi="Aptos Narrow"/>
                <w:b/>
                <w:bCs/>
                <w:color w:val="000000"/>
              </w:rPr>
              <w:t>44</w:t>
            </w:r>
          </w:p>
        </w:tc>
        <w:tc>
          <w:tcPr>
            <w:tcW w:w="562" w:type="pct"/>
            <w:noWrap/>
            <w:vAlign w:val="center"/>
            <w:hideMark/>
          </w:tcPr>
          <w:p w14:paraId="542169E1"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0E7D09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46</w:t>
            </w:r>
          </w:p>
        </w:tc>
        <w:tc>
          <w:tcPr>
            <w:tcW w:w="560" w:type="pct"/>
            <w:noWrap/>
            <w:vAlign w:val="center"/>
            <w:hideMark/>
          </w:tcPr>
          <w:p w14:paraId="7839908F"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1EFF31EF" w14:textId="77777777" w:rsidTr="00A1147A">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65C422D9"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3079D69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4D295C8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46D0924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4A8937D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D30F35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9F483E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4754EA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4357EBD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4CB3AE15"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F2B5259"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7C0306D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18</w:t>
            </w:r>
          </w:p>
        </w:tc>
        <w:tc>
          <w:tcPr>
            <w:tcW w:w="564" w:type="pct"/>
            <w:noWrap/>
            <w:vAlign w:val="center"/>
            <w:hideMark/>
          </w:tcPr>
          <w:p w14:paraId="1B2A05C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46%</w:t>
            </w:r>
          </w:p>
        </w:tc>
        <w:tc>
          <w:tcPr>
            <w:tcW w:w="562" w:type="pct"/>
            <w:noWrap/>
            <w:vAlign w:val="center"/>
            <w:hideMark/>
          </w:tcPr>
          <w:p w14:paraId="362D5D0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19</w:t>
            </w:r>
          </w:p>
        </w:tc>
        <w:tc>
          <w:tcPr>
            <w:tcW w:w="562" w:type="pct"/>
            <w:noWrap/>
            <w:vAlign w:val="center"/>
            <w:hideMark/>
          </w:tcPr>
          <w:p w14:paraId="0556509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46%</w:t>
            </w:r>
          </w:p>
        </w:tc>
        <w:tc>
          <w:tcPr>
            <w:tcW w:w="562" w:type="pct"/>
            <w:noWrap/>
            <w:vAlign w:val="center"/>
            <w:hideMark/>
          </w:tcPr>
          <w:p w14:paraId="5B5ED7D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20</w:t>
            </w:r>
          </w:p>
        </w:tc>
        <w:tc>
          <w:tcPr>
            <w:tcW w:w="562" w:type="pct"/>
            <w:noWrap/>
            <w:vAlign w:val="center"/>
            <w:hideMark/>
          </w:tcPr>
          <w:p w14:paraId="608C5B2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46%</w:t>
            </w:r>
          </w:p>
        </w:tc>
        <w:tc>
          <w:tcPr>
            <w:tcW w:w="562" w:type="pct"/>
            <w:noWrap/>
            <w:vAlign w:val="center"/>
            <w:hideMark/>
          </w:tcPr>
          <w:p w14:paraId="0390E80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21</w:t>
            </w:r>
          </w:p>
        </w:tc>
        <w:tc>
          <w:tcPr>
            <w:tcW w:w="560" w:type="pct"/>
            <w:noWrap/>
            <w:vAlign w:val="center"/>
            <w:hideMark/>
          </w:tcPr>
          <w:p w14:paraId="6921B1E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45%</w:t>
            </w:r>
          </w:p>
        </w:tc>
      </w:tr>
      <w:tr w:rsidR="00D96117" w:rsidRPr="003131AF" w14:paraId="5A82D188"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42A456E"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04B652B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13</w:t>
            </w:r>
          </w:p>
        </w:tc>
        <w:tc>
          <w:tcPr>
            <w:tcW w:w="564" w:type="pct"/>
            <w:noWrap/>
            <w:vAlign w:val="center"/>
            <w:hideMark/>
          </w:tcPr>
          <w:p w14:paraId="61903AC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34%</w:t>
            </w:r>
          </w:p>
        </w:tc>
        <w:tc>
          <w:tcPr>
            <w:tcW w:w="562" w:type="pct"/>
            <w:noWrap/>
            <w:vAlign w:val="center"/>
            <w:hideMark/>
          </w:tcPr>
          <w:p w14:paraId="752CC22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15</w:t>
            </w:r>
          </w:p>
        </w:tc>
        <w:tc>
          <w:tcPr>
            <w:tcW w:w="562" w:type="pct"/>
            <w:noWrap/>
            <w:vAlign w:val="center"/>
            <w:hideMark/>
          </w:tcPr>
          <w:p w14:paraId="51206F4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37%</w:t>
            </w:r>
          </w:p>
        </w:tc>
        <w:tc>
          <w:tcPr>
            <w:tcW w:w="562" w:type="pct"/>
            <w:noWrap/>
            <w:vAlign w:val="center"/>
            <w:hideMark/>
          </w:tcPr>
          <w:p w14:paraId="6459402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17</w:t>
            </w:r>
          </w:p>
        </w:tc>
        <w:tc>
          <w:tcPr>
            <w:tcW w:w="562" w:type="pct"/>
            <w:noWrap/>
            <w:vAlign w:val="center"/>
            <w:hideMark/>
          </w:tcPr>
          <w:p w14:paraId="4EFFA1D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39%</w:t>
            </w:r>
          </w:p>
        </w:tc>
        <w:tc>
          <w:tcPr>
            <w:tcW w:w="562" w:type="pct"/>
            <w:noWrap/>
            <w:vAlign w:val="center"/>
            <w:hideMark/>
          </w:tcPr>
          <w:p w14:paraId="3FF178D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19</w:t>
            </w:r>
          </w:p>
        </w:tc>
        <w:tc>
          <w:tcPr>
            <w:tcW w:w="560" w:type="pct"/>
            <w:noWrap/>
            <w:vAlign w:val="center"/>
            <w:hideMark/>
          </w:tcPr>
          <w:p w14:paraId="2DB6D7D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41%</w:t>
            </w:r>
          </w:p>
        </w:tc>
      </w:tr>
      <w:tr w:rsidR="00D96117" w:rsidRPr="003131AF" w14:paraId="6DA4438A"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67AD2F5D"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79FEDE4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3</w:t>
            </w:r>
          </w:p>
        </w:tc>
        <w:tc>
          <w:tcPr>
            <w:tcW w:w="564" w:type="pct"/>
            <w:noWrap/>
            <w:vAlign w:val="center"/>
            <w:hideMark/>
          </w:tcPr>
          <w:p w14:paraId="41A1F4F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8%</w:t>
            </w:r>
          </w:p>
        </w:tc>
        <w:tc>
          <w:tcPr>
            <w:tcW w:w="562" w:type="pct"/>
            <w:noWrap/>
            <w:vAlign w:val="center"/>
            <w:hideMark/>
          </w:tcPr>
          <w:p w14:paraId="7D3F001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3</w:t>
            </w:r>
          </w:p>
        </w:tc>
        <w:tc>
          <w:tcPr>
            <w:tcW w:w="562" w:type="pct"/>
            <w:noWrap/>
            <w:vAlign w:val="center"/>
            <w:hideMark/>
          </w:tcPr>
          <w:p w14:paraId="74F36F2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7%</w:t>
            </w:r>
          </w:p>
        </w:tc>
        <w:tc>
          <w:tcPr>
            <w:tcW w:w="562" w:type="pct"/>
            <w:noWrap/>
            <w:vAlign w:val="center"/>
            <w:hideMark/>
          </w:tcPr>
          <w:p w14:paraId="39FD4F9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2</w:t>
            </w:r>
          </w:p>
        </w:tc>
        <w:tc>
          <w:tcPr>
            <w:tcW w:w="562" w:type="pct"/>
            <w:noWrap/>
            <w:vAlign w:val="center"/>
            <w:hideMark/>
          </w:tcPr>
          <w:p w14:paraId="45E334E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5%</w:t>
            </w:r>
          </w:p>
        </w:tc>
        <w:tc>
          <w:tcPr>
            <w:tcW w:w="562" w:type="pct"/>
            <w:noWrap/>
            <w:vAlign w:val="center"/>
            <w:hideMark/>
          </w:tcPr>
          <w:p w14:paraId="3870CAE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2</w:t>
            </w:r>
          </w:p>
        </w:tc>
        <w:tc>
          <w:tcPr>
            <w:tcW w:w="560" w:type="pct"/>
            <w:noWrap/>
            <w:vAlign w:val="center"/>
            <w:hideMark/>
          </w:tcPr>
          <w:p w14:paraId="5A258D2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4%</w:t>
            </w:r>
          </w:p>
        </w:tc>
      </w:tr>
      <w:tr w:rsidR="00D96117" w:rsidRPr="003131AF" w14:paraId="329D69BB"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1BFFE71"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4D9111E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4</w:t>
            </w:r>
          </w:p>
        </w:tc>
        <w:tc>
          <w:tcPr>
            <w:tcW w:w="564" w:type="pct"/>
            <w:noWrap/>
            <w:vAlign w:val="center"/>
            <w:hideMark/>
          </w:tcPr>
          <w:p w14:paraId="51680D5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11%</w:t>
            </w:r>
          </w:p>
        </w:tc>
        <w:tc>
          <w:tcPr>
            <w:tcW w:w="562" w:type="pct"/>
            <w:noWrap/>
            <w:vAlign w:val="center"/>
            <w:hideMark/>
          </w:tcPr>
          <w:p w14:paraId="1FD41D8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4</w:t>
            </w:r>
          </w:p>
        </w:tc>
        <w:tc>
          <w:tcPr>
            <w:tcW w:w="562" w:type="pct"/>
            <w:noWrap/>
            <w:vAlign w:val="center"/>
            <w:hideMark/>
          </w:tcPr>
          <w:p w14:paraId="277D2E2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11%</w:t>
            </w:r>
          </w:p>
        </w:tc>
        <w:tc>
          <w:tcPr>
            <w:tcW w:w="562" w:type="pct"/>
            <w:noWrap/>
            <w:vAlign w:val="center"/>
            <w:hideMark/>
          </w:tcPr>
          <w:p w14:paraId="0860D99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4</w:t>
            </w:r>
          </w:p>
        </w:tc>
        <w:tc>
          <w:tcPr>
            <w:tcW w:w="562" w:type="pct"/>
            <w:noWrap/>
            <w:vAlign w:val="center"/>
            <w:hideMark/>
          </w:tcPr>
          <w:p w14:paraId="0688A25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10%</w:t>
            </w:r>
          </w:p>
        </w:tc>
        <w:tc>
          <w:tcPr>
            <w:tcW w:w="562" w:type="pct"/>
            <w:noWrap/>
            <w:vAlign w:val="center"/>
            <w:hideMark/>
          </w:tcPr>
          <w:p w14:paraId="42C8C2B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cs="Segoe UI"/>
                <w:color w:val="000000"/>
              </w:rPr>
              <w:t>5</w:t>
            </w:r>
          </w:p>
        </w:tc>
        <w:tc>
          <w:tcPr>
            <w:tcW w:w="560" w:type="pct"/>
            <w:noWrap/>
            <w:vAlign w:val="center"/>
            <w:hideMark/>
          </w:tcPr>
          <w:p w14:paraId="2AE1C70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Pr>
                <w:rFonts w:cs="Segoe UI"/>
                <w:i/>
                <w:color w:val="000000"/>
              </w:rPr>
              <w:t>10%</w:t>
            </w:r>
          </w:p>
        </w:tc>
      </w:tr>
      <w:tr w:rsidR="00D96117" w:rsidRPr="003131AF" w14:paraId="5C0206CD"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BEDED05"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51AABA9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38</w:t>
            </w:r>
          </w:p>
        </w:tc>
        <w:tc>
          <w:tcPr>
            <w:tcW w:w="564" w:type="pct"/>
            <w:noWrap/>
            <w:vAlign w:val="center"/>
            <w:hideMark/>
          </w:tcPr>
          <w:p w14:paraId="1DC55AF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rPr>
              <w:t>100%</w:t>
            </w:r>
          </w:p>
        </w:tc>
        <w:tc>
          <w:tcPr>
            <w:tcW w:w="562" w:type="pct"/>
            <w:noWrap/>
            <w:vAlign w:val="center"/>
            <w:hideMark/>
          </w:tcPr>
          <w:p w14:paraId="3740B33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41</w:t>
            </w:r>
          </w:p>
        </w:tc>
        <w:tc>
          <w:tcPr>
            <w:tcW w:w="562" w:type="pct"/>
            <w:noWrap/>
            <w:vAlign w:val="center"/>
            <w:hideMark/>
          </w:tcPr>
          <w:p w14:paraId="48272E6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Pr>
                <w:rFonts w:cs="Segoe UI"/>
                <w:b/>
                <w:i/>
                <w:color w:val="000000"/>
              </w:rPr>
              <w:t>100%</w:t>
            </w:r>
          </w:p>
        </w:tc>
        <w:tc>
          <w:tcPr>
            <w:tcW w:w="562" w:type="pct"/>
            <w:noWrap/>
            <w:vAlign w:val="center"/>
            <w:hideMark/>
          </w:tcPr>
          <w:p w14:paraId="222AEEF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Pr>
                <w:rFonts w:cs="Segoe UI"/>
                <w:b/>
                <w:i/>
                <w:color w:val="000000"/>
              </w:rPr>
              <w:t>44</w:t>
            </w:r>
          </w:p>
        </w:tc>
        <w:tc>
          <w:tcPr>
            <w:tcW w:w="562" w:type="pct"/>
            <w:noWrap/>
            <w:vAlign w:val="center"/>
            <w:hideMark/>
          </w:tcPr>
          <w:p w14:paraId="641E6E9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Pr>
                <w:rFonts w:cs="Segoe UI"/>
                <w:b/>
                <w:i/>
                <w:color w:val="000000"/>
              </w:rPr>
              <w:t>100%</w:t>
            </w:r>
          </w:p>
        </w:tc>
        <w:tc>
          <w:tcPr>
            <w:tcW w:w="562" w:type="pct"/>
            <w:noWrap/>
            <w:vAlign w:val="center"/>
            <w:hideMark/>
          </w:tcPr>
          <w:p w14:paraId="7E868B0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46</w:t>
            </w:r>
          </w:p>
        </w:tc>
        <w:tc>
          <w:tcPr>
            <w:tcW w:w="560" w:type="pct"/>
            <w:noWrap/>
            <w:vAlign w:val="center"/>
            <w:hideMark/>
          </w:tcPr>
          <w:p w14:paraId="0A90470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Pr>
                <w:rFonts w:cs="Segoe UI"/>
                <w:b/>
                <w:i/>
                <w:color w:val="000000"/>
              </w:rPr>
              <w:t>100%</w:t>
            </w:r>
          </w:p>
        </w:tc>
      </w:tr>
      <w:tr w:rsidR="00D96117" w:rsidRPr="003131AF" w14:paraId="6F5E2726" w14:textId="77777777" w:rsidTr="00A1147A">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4CBBAD7"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26CBB82D" w14:textId="77777777" w:rsidR="00762429" w:rsidRPr="000C7F86" w:rsidRDefault="00762429">
            <w:pPr>
              <w:rPr>
                <w:rFonts w:eastAsia="Times New Roman" w:cs="Segoe UI"/>
                <w:b w:val="0"/>
                <w:color w:val="000000"/>
                <w:sz w:val="18"/>
                <w:szCs w:val="18"/>
              </w:rPr>
            </w:pPr>
            <w:r w:rsidRPr="000C7F86">
              <w:rPr>
                <w:rFonts w:eastAsia="Times New Roman" w:cs="Segoe UI"/>
                <w:b w:val="0"/>
                <w:color w:val="000000"/>
                <w:sz w:val="18"/>
                <w:szCs w:val="18"/>
              </w:rPr>
              <w:t>Mental health recovery pathway specialist/supported accommodation</w:t>
            </w:r>
          </w:p>
        </w:tc>
        <w:tc>
          <w:tcPr>
            <w:tcW w:w="404" w:type="pct"/>
            <w:noWrap/>
            <w:vAlign w:val="center"/>
            <w:hideMark/>
          </w:tcPr>
          <w:p w14:paraId="706569A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7D939E5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32F162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2</w:t>
            </w:r>
          </w:p>
        </w:tc>
        <w:tc>
          <w:tcPr>
            <w:tcW w:w="562" w:type="pct"/>
            <w:noWrap/>
            <w:vAlign w:val="center"/>
            <w:hideMark/>
          </w:tcPr>
          <w:p w14:paraId="60718AD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7EE84E8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4</w:t>
            </w:r>
          </w:p>
        </w:tc>
        <w:tc>
          <w:tcPr>
            <w:tcW w:w="562" w:type="pct"/>
            <w:noWrap/>
            <w:vAlign w:val="center"/>
            <w:hideMark/>
          </w:tcPr>
          <w:p w14:paraId="311A0EA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FB1D72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Pr>
                <w:rFonts w:cs="Segoe UI"/>
                <w:b/>
                <w:color w:val="000000"/>
              </w:rPr>
              <w:t>6</w:t>
            </w:r>
          </w:p>
        </w:tc>
        <w:tc>
          <w:tcPr>
            <w:tcW w:w="560" w:type="pct"/>
            <w:noWrap/>
            <w:vAlign w:val="center"/>
            <w:hideMark/>
          </w:tcPr>
          <w:p w14:paraId="7497672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0A10DC1D" w14:textId="0083CAEA"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43D8E906" w14:textId="77777777" w:rsidR="00762429" w:rsidRDefault="00762429" w:rsidP="00762429">
      <w:pPr>
        <w:pStyle w:val="Numberedpara1202"/>
        <w:numPr>
          <w:ilvl w:val="0"/>
          <w:numId w:val="0"/>
        </w:numPr>
        <w:ind w:left="720"/>
      </w:pPr>
    </w:p>
    <w:p w14:paraId="737076A0" w14:textId="77777777" w:rsidR="00762429" w:rsidRDefault="00762429" w:rsidP="00762429">
      <w:pPr>
        <w:rPr>
          <w:rFonts w:ascii="Segoe UI" w:eastAsia="Calibri" w:hAnsi="Segoe UI" w:cs="Segoe UI"/>
          <w:szCs w:val="20"/>
        </w:rPr>
      </w:pPr>
      <w:r>
        <w:br w:type="page"/>
      </w:r>
    </w:p>
    <w:p w14:paraId="3C83C419" w14:textId="77777777" w:rsidR="00762429" w:rsidRDefault="00762429" w:rsidP="00762429">
      <w:pPr>
        <w:pStyle w:val="Caption"/>
      </w:pPr>
    </w:p>
    <w:p w14:paraId="2606C32F" w14:textId="368D555E"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62</w:t>
      </w:r>
      <w:r w:rsidRPr="35E4A781">
        <w:rPr>
          <w:noProof/>
        </w:rPr>
        <w:fldChar w:fldCharType="end"/>
      </w:r>
      <w:r>
        <w:t>. Maldon: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96117" w:rsidRPr="003131AF" w14:paraId="1B543FA7"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6C7A9C37"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36C7E863"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Current provision and population 2024</w:t>
            </w:r>
          </w:p>
        </w:tc>
        <w:tc>
          <w:tcPr>
            <w:tcW w:w="564" w:type="pct"/>
            <w:shd w:val="clear" w:color="auto" w:fill="FBCAD0"/>
            <w:hideMark/>
          </w:tcPr>
          <w:p w14:paraId="2E2AE1ED"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Existing supply of housing &amp; accommodation types (%)</w:t>
            </w:r>
          </w:p>
        </w:tc>
        <w:tc>
          <w:tcPr>
            <w:tcW w:w="562" w:type="pct"/>
            <w:shd w:val="clear" w:color="auto" w:fill="FBCAD0"/>
            <w:hideMark/>
          </w:tcPr>
          <w:p w14:paraId="3E2A1145"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2029</w:t>
            </w:r>
          </w:p>
        </w:tc>
        <w:tc>
          <w:tcPr>
            <w:tcW w:w="562" w:type="pct"/>
            <w:shd w:val="clear" w:color="auto" w:fill="FBCAD0"/>
            <w:hideMark/>
          </w:tcPr>
          <w:p w14:paraId="6EE56B8A"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c>
          <w:tcPr>
            <w:tcW w:w="562" w:type="pct"/>
            <w:shd w:val="clear" w:color="auto" w:fill="FBCAD0"/>
            <w:hideMark/>
          </w:tcPr>
          <w:p w14:paraId="725B876A"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2034</w:t>
            </w:r>
          </w:p>
        </w:tc>
        <w:tc>
          <w:tcPr>
            <w:tcW w:w="562" w:type="pct"/>
            <w:shd w:val="clear" w:color="auto" w:fill="FBCAD0"/>
            <w:hideMark/>
          </w:tcPr>
          <w:p w14:paraId="3C66D822"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c>
          <w:tcPr>
            <w:tcW w:w="562" w:type="pct"/>
            <w:shd w:val="clear" w:color="auto" w:fill="FBCAD0"/>
            <w:hideMark/>
          </w:tcPr>
          <w:p w14:paraId="507E561C"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2039</w:t>
            </w:r>
          </w:p>
        </w:tc>
        <w:tc>
          <w:tcPr>
            <w:tcW w:w="560" w:type="pct"/>
            <w:shd w:val="clear" w:color="auto" w:fill="FBCAD0"/>
            <w:hideMark/>
          </w:tcPr>
          <w:p w14:paraId="19BA4E22"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r>
      <w:tr w:rsidR="00D96117" w:rsidRPr="003131AF" w14:paraId="01F5C73D"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0A1AA038"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3A8140D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14</w:t>
            </w:r>
          </w:p>
        </w:tc>
        <w:tc>
          <w:tcPr>
            <w:tcW w:w="564" w:type="pct"/>
            <w:noWrap/>
            <w:vAlign w:val="center"/>
            <w:hideMark/>
          </w:tcPr>
          <w:p w14:paraId="0BA0357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1C2F0DA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15</w:t>
            </w:r>
          </w:p>
        </w:tc>
        <w:tc>
          <w:tcPr>
            <w:tcW w:w="562" w:type="pct"/>
            <w:noWrap/>
            <w:vAlign w:val="center"/>
            <w:hideMark/>
          </w:tcPr>
          <w:p w14:paraId="542AFB08"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FED536D"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16</w:t>
            </w:r>
          </w:p>
        </w:tc>
        <w:tc>
          <w:tcPr>
            <w:tcW w:w="562" w:type="pct"/>
            <w:noWrap/>
            <w:vAlign w:val="center"/>
            <w:hideMark/>
          </w:tcPr>
          <w:p w14:paraId="1EA63732"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9A02E4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17</w:t>
            </w:r>
          </w:p>
        </w:tc>
        <w:tc>
          <w:tcPr>
            <w:tcW w:w="560" w:type="pct"/>
            <w:noWrap/>
            <w:vAlign w:val="center"/>
            <w:hideMark/>
          </w:tcPr>
          <w:p w14:paraId="411C9E68"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200263F9"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4CE91F43"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26613EB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7BAF8FC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92B9FF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39A44BC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EFAE51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A342D4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EB9C8F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2860AE1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6F71541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6C1F7DD"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2A4E99C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10</w:t>
            </w:r>
          </w:p>
        </w:tc>
        <w:tc>
          <w:tcPr>
            <w:tcW w:w="564" w:type="pct"/>
            <w:noWrap/>
            <w:vAlign w:val="center"/>
            <w:hideMark/>
          </w:tcPr>
          <w:p w14:paraId="246F100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75%</w:t>
            </w:r>
          </w:p>
        </w:tc>
        <w:tc>
          <w:tcPr>
            <w:tcW w:w="562" w:type="pct"/>
            <w:noWrap/>
            <w:vAlign w:val="center"/>
            <w:hideMark/>
          </w:tcPr>
          <w:p w14:paraId="53C601F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11</w:t>
            </w:r>
          </w:p>
        </w:tc>
        <w:tc>
          <w:tcPr>
            <w:tcW w:w="562" w:type="pct"/>
            <w:noWrap/>
            <w:vAlign w:val="center"/>
            <w:hideMark/>
          </w:tcPr>
          <w:p w14:paraId="6E45D6B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72%</w:t>
            </w:r>
          </w:p>
        </w:tc>
        <w:tc>
          <w:tcPr>
            <w:tcW w:w="562" w:type="pct"/>
            <w:noWrap/>
            <w:vAlign w:val="center"/>
            <w:hideMark/>
          </w:tcPr>
          <w:p w14:paraId="084A111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11</w:t>
            </w:r>
          </w:p>
        </w:tc>
        <w:tc>
          <w:tcPr>
            <w:tcW w:w="562" w:type="pct"/>
            <w:noWrap/>
            <w:vAlign w:val="center"/>
            <w:hideMark/>
          </w:tcPr>
          <w:p w14:paraId="1C7EF35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70%</w:t>
            </w:r>
          </w:p>
        </w:tc>
        <w:tc>
          <w:tcPr>
            <w:tcW w:w="562" w:type="pct"/>
            <w:noWrap/>
            <w:vAlign w:val="center"/>
            <w:hideMark/>
          </w:tcPr>
          <w:p w14:paraId="4D49B20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12</w:t>
            </w:r>
          </w:p>
        </w:tc>
        <w:tc>
          <w:tcPr>
            <w:tcW w:w="560" w:type="pct"/>
            <w:noWrap/>
            <w:vAlign w:val="center"/>
            <w:hideMark/>
          </w:tcPr>
          <w:p w14:paraId="1F3FD8E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68%</w:t>
            </w:r>
          </w:p>
        </w:tc>
      </w:tr>
      <w:tr w:rsidR="00D96117" w:rsidRPr="003131AF" w14:paraId="70AA386D"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69B3A9FB"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2C8CE1D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0</w:t>
            </w:r>
          </w:p>
        </w:tc>
        <w:tc>
          <w:tcPr>
            <w:tcW w:w="564" w:type="pct"/>
            <w:noWrap/>
            <w:vAlign w:val="center"/>
            <w:hideMark/>
          </w:tcPr>
          <w:p w14:paraId="33C1D9C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0%</w:t>
            </w:r>
          </w:p>
        </w:tc>
        <w:tc>
          <w:tcPr>
            <w:tcW w:w="562" w:type="pct"/>
            <w:noWrap/>
            <w:vAlign w:val="center"/>
            <w:hideMark/>
          </w:tcPr>
          <w:p w14:paraId="2ECBFF0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2" w:type="pct"/>
            <w:noWrap/>
            <w:vAlign w:val="center"/>
            <w:hideMark/>
          </w:tcPr>
          <w:p w14:paraId="6304A78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5%</w:t>
            </w:r>
          </w:p>
        </w:tc>
        <w:tc>
          <w:tcPr>
            <w:tcW w:w="562" w:type="pct"/>
            <w:noWrap/>
            <w:vAlign w:val="center"/>
            <w:hideMark/>
          </w:tcPr>
          <w:p w14:paraId="449BF86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2" w:type="pct"/>
            <w:noWrap/>
            <w:vAlign w:val="center"/>
            <w:hideMark/>
          </w:tcPr>
          <w:p w14:paraId="2E94714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9%</w:t>
            </w:r>
          </w:p>
        </w:tc>
        <w:tc>
          <w:tcPr>
            <w:tcW w:w="562" w:type="pct"/>
            <w:noWrap/>
            <w:vAlign w:val="center"/>
            <w:hideMark/>
          </w:tcPr>
          <w:p w14:paraId="0FC9F0E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2</w:t>
            </w:r>
          </w:p>
        </w:tc>
        <w:tc>
          <w:tcPr>
            <w:tcW w:w="560" w:type="pct"/>
            <w:noWrap/>
            <w:vAlign w:val="center"/>
            <w:hideMark/>
          </w:tcPr>
          <w:p w14:paraId="512AC3E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12%</w:t>
            </w:r>
          </w:p>
        </w:tc>
      </w:tr>
      <w:tr w:rsidR="00D96117" w:rsidRPr="003131AF" w14:paraId="0AAA229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D43A0B0"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367859C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4" w:type="pct"/>
            <w:noWrap/>
            <w:vAlign w:val="center"/>
            <w:hideMark/>
          </w:tcPr>
          <w:p w14:paraId="4218F8F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7%</w:t>
            </w:r>
          </w:p>
        </w:tc>
        <w:tc>
          <w:tcPr>
            <w:tcW w:w="562" w:type="pct"/>
            <w:noWrap/>
            <w:vAlign w:val="center"/>
            <w:hideMark/>
          </w:tcPr>
          <w:p w14:paraId="5313F51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2" w:type="pct"/>
            <w:noWrap/>
            <w:vAlign w:val="center"/>
            <w:hideMark/>
          </w:tcPr>
          <w:p w14:paraId="3FAF747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6%</w:t>
            </w:r>
          </w:p>
        </w:tc>
        <w:tc>
          <w:tcPr>
            <w:tcW w:w="562" w:type="pct"/>
            <w:noWrap/>
            <w:vAlign w:val="center"/>
            <w:hideMark/>
          </w:tcPr>
          <w:p w14:paraId="4914AB2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2" w:type="pct"/>
            <w:noWrap/>
            <w:vAlign w:val="center"/>
            <w:hideMark/>
          </w:tcPr>
          <w:p w14:paraId="38F7363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5%</w:t>
            </w:r>
          </w:p>
        </w:tc>
        <w:tc>
          <w:tcPr>
            <w:tcW w:w="562" w:type="pct"/>
            <w:noWrap/>
            <w:vAlign w:val="center"/>
            <w:hideMark/>
          </w:tcPr>
          <w:p w14:paraId="7EE87CA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0" w:type="pct"/>
            <w:noWrap/>
            <w:vAlign w:val="center"/>
            <w:hideMark/>
          </w:tcPr>
          <w:p w14:paraId="3803F3B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4%</w:t>
            </w:r>
          </w:p>
        </w:tc>
      </w:tr>
      <w:tr w:rsidR="00D96117" w:rsidRPr="003131AF" w14:paraId="458726F1"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BFD52D8"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0060027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3</w:t>
            </w:r>
          </w:p>
        </w:tc>
        <w:tc>
          <w:tcPr>
            <w:tcW w:w="564" w:type="pct"/>
            <w:noWrap/>
            <w:vAlign w:val="center"/>
            <w:hideMark/>
          </w:tcPr>
          <w:p w14:paraId="7E4B221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18%</w:t>
            </w:r>
          </w:p>
        </w:tc>
        <w:tc>
          <w:tcPr>
            <w:tcW w:w="562" w:type="pct"/>
            <w:noWrap/>
            <w:vAlign w:val="center"/>
            <w:hideMark/>
          </w:tcPr>
          <w:p w14:paraId="236883B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3</w:t>
            </w:r>
          </w:p>
        </w:tc>
        <w:tc>
          <w:tcPr>
            <w:tcW w:w="562" w:type="pct"/>
            <w:noWrap/>
            <w:vAlign w:val="center"/>
            <w:hideMark/>
          </w:tcPr>
          <w:p w14:paraId="7B90AE0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17%</w:t>
            </w:r>
          </w:p>
        </w:tc>
        <w:tc>
          <w:tcPr>
            <w:tcW w:w="562" w:type="pct"/>
            <w:noWrap/>
            <w:vAlign w:val="center"/>
            <w:hideMark/>
          </w:tcPr>
          <w:p w14:paraId="78706FF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3</w:t>
            </w:r>
          </w:p>
        </w:tc>
        <w:tc>
          <w:tcPr>
            <w:tcW w:w="562" w:type="pct"/>
            <w:noWrap/>
            <w:vAlign w:val="center"/>
            <w:hideMark/>
          </w:tcPr>
          <w:p w14:paraId="0C84770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16%</w:t>
            </w:r>
          </w:p>
        </w:tc>
        <w:tc>
          <w:tcPr>
            <w:tcW w:w="562" w:type="pct"/>
            <w:noWrap/>
            <w:vAlign w:val="center"/>
            <w:hideMark/>
          </w:tcPr>
          <w:p w14:paraId="50D6293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3</w:t>
            </w:r>
          </w:p>
        </w:tc>
        <w:tc>
          <w:tcPr>
            <w:tcW w:w="560" w:type="pct"/>
            <w:noWrap/>
            <w:vAlign w:val="center"/>
            <w:hideMark/>
          </w:tcPr>
          <w:p w14:paraId="42F82A9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16%</w:t>
            </w:r>
          </w:p>
        </w:tc>
      </w:tr>
      <w:tr w:rsidR="00D96117" w:rsidRPr="003131AF" w14:paraId="06F73CAB"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6CEDD2F3"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7AC2A79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14</w:t>
            </w:r>
          </w:p>
        </w:tc>
        <w:tc>
          <w:tcPr>
            <w:tcW w:w="564" w:type="pct"/>
            <w:noWrap/>
            <w:vAlign w:val="center"/>
            <w:hideMark/>
          </w:tcPr>
          <w:p w14:paraId="18A43AA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6F6BCB3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15</w:t>
            </w:r>
          </w:p>
        </w:tc>
        <w:tc>
          <w:tcPr>
            <w:tcW w:w="562" w:type="pct"/>
            <w:noWrap/>
            <w:vAlign w:val="center"/>
            <w:hideMark/>
          </w:tcPr>
          <w:p w14:paraId="155F40E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02492AE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16</w:t>
            </w:r>
          </w:p>
        </w:tc>
        <w:tc>
          <w:tcPr>
            <w:tcW w:w="562" w:type="pct"/>
            <w:noWrap/>
            <w:vAlign w:val="center"/>
            <w:hideMark/>
          </w:tcPr>
          <w:p w14:paraId="4BFF524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1D046BC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17</w:t>
            </w:r>
          </w:p>
        </w:tc>
        <w:tc>
          <w:tcPr>
            <w:tcW w:w="560" w:type="pct"/>
            <w:noWrap/>
            <w:vAlign w:val="center"/>
            <w:hideMark/>
          </w:tcPr>
          <w:p w14:paraId="4DA67C3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r>
      <w:tr w:rsidR="00D96117" w:rsidRPr="003131AF" w14:paraId="29DBCB03"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5DF2FEE"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6E3EA60F" w14:textId="77777777" w:rsidR="00762429" w:rsidRPr="000C7F86" w:rsidRDefault="00762429">
            <w:pPr>
              <w:rPr>
                <w:rFonts w:eastAsia="Times New Roman" w:cs="Segoe UI"/>
                <w:b w:val="0"/>
                <w:color w:val="000000"/>
                <w:sz w:val="18"/>
                <w:szCs w:val="18"/>
              </w:rPr>
            </w:pPr>
            <w:r w:rsidRPr="000C7F86">
              <w:rPr>
                <w:rFonts w:eastAsia="Times New Roman" w:cs="Segoe UI"/>
                <w:b w:val="0"/>
                <w:color w:val="000000"/>
                <w:sz w:val="18"/>
                <w:szCs w:val="18"/>
              </w:rPr>
              <w:t>Mental health recovery pathway specialist/supported accommodation</w:t>
            </w:r>
          </w:p>
        </w:tc>
        <w:tc>
          <w:tcPr>
            <w:tcW w:w="404" w:type="pct"/>
            <w:noWrap/>
            <w:vAlign w:val="center"/>
            <w:hideMark/>
          </w:tcPr>
          <w:p w14:paraId="74757D2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5A4FADD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3DCDEFF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w:t>
            </w:r>
          </w:p>
        </w:tc>
        <w:tc>
          <w:tcPr>
            <w:tcW w:w="562" w:type="pct"/>
            <w:noWrap/>
            <w:vAlign w:val="center"/>
            <w:hideMark/>
          </w:tcPr>
          <w:p w14:paraId="207CD50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7004C9F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w:t>
            </w:r>
          </w:p>
        </w:tc>
        <w:tc>
          <w:tcPr>
            <w:tcW w:w="562" w:type="pct"/>
            <w:noWrap/>
            <w:vAlign w:val="center"/>
            <w:hideMark/>
          </w:tcPr>
          <w:p w14:paraId="02C464C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35A85D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2</w:t>
            </w:r>
          </w:p>
        </w:tc>
        <w:tc>
          <w:tcPr>
            <w:tcW w:w="560" w:type="pct"/>
            <w:noWrap/>
            <w:vAlign w:val="center"/>
            <w:hideMark/>
          </w:tcPr>
          <w:p w14:paraId="02CDBD1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7007F9A5" w14:textId="78E01ABD"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7D0131B0" w14:textId="77777777" w:rsidR="00762429" w:rsidRDefault="00762429" w:rsidP="00762429">
      <w:pPr>
        <w:pStyle w:val="Numberedpara1202"/>
        <w:numPr>
          <w:ilvl w:val="0"/>
          <w:numId w:val="0"/>
        </w:numPr>
        <w:ind w:left="720"/>
      </w:pPr>
    </w:p>
    <w:p w14:paraId="31DC2BCB" w14:textId="77777777" w:rsidR="00762429" w:rsidRDefault="00762429" w:rsidP="00762429">
      <w:pPr>
        <w:rPr>
          <w:rFonts w:ascii="Segoe UI" w:eastAsia="Calibri" w:hAnsi="Segoe UI" w:cs="Segoe UI"/>
          <w:szCs w:val="20"/>
        </w:rPr>
      </w:pPr>
      <w:r>
        <w:br w:type="page"/>
      </w:r>
    </w:p>
    <w:p w14:paraId="6688D227" w14:textId="77777777" w:rsidR="00762429" w:rsidRDefault="00762429" w:rsidP="00762429">
      <w:pPr>
        <w:pStyle w:val="Numberedpara1202"/>
        <w:numPr>
          <w:ilvl w:val="0"/>
          <w:numId w:val="0"/>
        </w:numPr>
      </w:pPr>
    </w:p>
    <w:p w14:paraId="29F2FFFB" w14:textId="1174E853"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63</w:t>
      </w:r>
      <w:r w:rsidRPr="35E4A781">
        <w:rPr>
          <w:noProof/>
        </w:rPr>
        <w:fldChar w:fldCharType="end"/>
      </w:r>
      <w:r>
        <w:t>. Rochford: Estimated need for specialist/supported accommodation for people with mental health needs care and support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96117" w:rsidRPr="003131AF" w14:paraId="69EC9B63"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6A53038B"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0DBBD0A7"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Current provision and population 2024</w:t>
            </w:r>
          </w:p>
        </w:tc>
        <w:tc>
          <w:tcPr>
            <w:tcW w:w="564" w:type="pct"/>
            <w:shd w:val="clear" w:color="auto" w:fill="FBCAD0"/>
            <w:hideMark/>
          </w:tcPr>
          <w:p w14:paraId="79405262"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Existing supply of housing &amp; accommodation types (%)</w:t>
            </w:r>
          </w:p>
        </w:tc>
        <w:tc>
          <w:tcPr>
            <w:tcW w:w="562" w:type="pct"/>
            <w:shd w:val="clear" w:color="auto" w:fill="FBCAD0"/>
            <w:hideMark/>
          </w:tcPr>
          <w:p w14:paraId="33A570E3"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2029</w:t>
            </w:r>
          </w:p>
        </w:tc>
        <w:tc>
          <w:tcPr>
            <w:tcW w:w="562" w:type="pct"/>
            <w:shd w:val="clear" w:color="auto" w:fill="FBCAD0"/>
            <w:hideMark/>
          </w:tcPr>
          <w:p w14:paraId="6CE894E5"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c>
          <w:tcPr>
            <w:tcW w:w="562" w:type="pct"/>
            <w:shd w:val="clear" w:color="auto" w:fill="FBCAD0"/>
            <w:hideMark/>
          </w:tcPr>
          <w:p w14:paraId="31A50CA1"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2034</w:t>
            </w:r>
          </w:p>
        </w:tc>
        <w:tc>
          <w:tcPr>
            <w:tcW w:w="562" w:type="pct"/>
            <w:shd w:val="clear" w:color="auto" w:fill="FBCAD0"/>
            <w:hideMark/>
          </w:tcPr>
          <w:p w14:paraId="23E244A5"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c>
          <w:tcPr>
            <w:tcW w:w="562" w:type="pct"/>
            <w:shd w:val="clear" w:color="auto" w:fill="FBCAD0"/>
            <w:hideMark/>
          </w:tcPr>
          <w:p w14:paraId="3A7044B6"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2039</w:t>
            </w:r>
          </w:p>
        </w:tc>
        <w:tc>
          <w:tcPr>
            <w:tcW w:w="560" w:type="pct"/>
            <w:shd w:val="clear" w:color="auto" w:fill="FBCAD0"/>
            <w:hideMark/>
          </w:tcPr>
          <w:p w14:paraId="0008BAA2"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r>
      <w:tr w:rsidR="00D96117" w:rsidRPr="003131AF" w14:paraId="55B9AE19"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35120A32"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101DF07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10</w:t>
            </w:r>
          </w:p>
        </w:tc>
        <w:tc>
          <w:tcPr>
            <w:tcW w:w="564" w:type="pct"/>
            <w:noWrap/>
            <w:vAlign w:val="center"/>
            <w:hideMark/>
          </w:tcPr>
          <w:p w14:paraId="679FBA7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75C10C8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11</w:t>
            </w:r>
          </w:p>
        </w:tc>
        <w:tc>
          <w:tcPr>
            <w:tcW w:w="562" w:type="pct"/>
            <w:noWrap/>
            <w:vAlign w:val="center"/>
            <w:hideMark/>
          </w:tcPr>
          <w:p w14:paraId="0A0B1BDF"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738F8BA"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11</w:t>
            </w:r>
          </w:p>
        </w:tc>
        <w:tc>
          <w:tcPr>
            <w:tcW w:w="562" w:type="pct"/>
            <w:noWrap/>
            <w:vAlign w:val="center"/>
            <w:hideMark/>
          </w:tcPr>
          <w:p w14:paraId="0FAAD2B0"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761589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12</w:t>
            </w:r>
          </w:p>
        </w:tc>
        <w:tc>
          <w:tcPr>
            <w:tcW w:w="560" w:type="pct"/>
            <w:noWrap/>
            <w:vAlign w:val="center"/>
            <w:hideMark/>
          </w:tcPr>
          <w:p w14:paraId="5C918575"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7742EB5E"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4F58D1B1"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1D7160A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21948E2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B1D3DB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BD5520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1B8810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6E3AC30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F57F8E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4CF53D7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33FD939E"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5D4C74C0"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5927D07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7</w:t>
            </w:r>
          </w:p>
        </w:tc>
        <w:tc>
          <w:tcPr>
            <w:tcW w:w="564" w:type="pct"/>
            <w:noWrap/>
            <w:vAlign w:val="center"/>
            <w:hideMark/>
          </w:tcPr>
          <w:p w14:paraId="6775B34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72%</w:t>
            </w:r>
          </w:p>
        </w:tc>
        <w:tc>
          <w:tcPr>
            <w:tcW w:w="562" w:type="pct"/>
            <w:noWrap/>
            <w:vAlign w:val="center"/>
            <w:hideMark/>
          </w:tcPr>
          <w:p w14:paraId="296BBEA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8</w:t>
            </w:r>
          </w:p>
        </w:tc>
        <w:tc>
          <w:tcPr>
            <w:tcW w:w="562" w:type="pct"/>
            <w:noWrap/>
            <w:vAlign w:val="center"/>
            <w:hideMark/>
          </w:tcPr>
          <w:p w14:paraId="257CE86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70%</w:t>
            </w:r>
          </w:p>
        </w:tc>
        <w:tc>
          <w:tcPr>
            <w:tcW w:w="562" w:type="pct"/>
            <w:noWrap/>
            <w:vAlign w:val="center"/>
            <w:hideMark/>
          </w:tcPr>
          <w:p w14:paraId="43ED717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8</w:t>
            </w:r>
          </w:p>
        </w:tc>
        <w:tc>
          <w:tcPr>
            <w:tcW w:w="562" w:type="pct"/>
            <w:noWrap/>
            <w:vAlign w:val="center"/>
            <w:hideMark/>
          </w:tcPr>
          <w:p w14:paraId="0725DFB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68%</w:t>
            </w:r>
          </w:p>
        </w:tc>
        <w:tc>
          <w:tcPr>
            <w:tcW w:w="562" w:type="pct"/>
            <w:noWrap/>
            <w:vAlign w:val="center"/>
            <w:hideMark/>
          </w:tcPr>
          <w:p w14:paraId="5303EC8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8</w:t>
            </w:r>
          </w:p>
        </w:tc>
        <w:tc>
          <w:tcPr>
            <w:tcW w:w="560" w:type="pct"/>
            <w:noWrap/>
            <w:vAlign w:val="center"/>
            <w:hideMark/>
          </w:tcPr>
          <w:p w14:paraId="5897009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67%</w:t>
            </w:r>
          </w:p>
        </w:tc>
      </w:tr>
      <w:tr w:rsidR="00D96117" w:rsidRPr="003131AF" w14:paraId="24D803A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214DF2E"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15C2A5D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0</w:t>
            </w:r>
          </w:p>
        </w:tc>
        <w:tc>
          <w:tcPr>
            <w:tcW w:w="564" w:type="pct"/>
            <w:noWrap/>
            <w:vAlign w:val="center"/>
            <w:hideMark/>
          </w:tcPr>
          <w:p w14:paraId="67607FB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0%</w:t>
            </w:r>
          </w:p>
        </w:tc>
        <w:tc>
          <w:tcPr>
            <w:tcW w:w="562" w:type="pct"/>
            <w:noWrap/>
            <w:vAlign w:val="center"/>
            <w:hideMark/>
          </w:tcPr>
          <w:p w14:paraId="7C11920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2" w:type="pct"/>
            <w:noWrap/>
            <w:vAlign w:val="center"/>
            <w:hideMark/>
          </w:tcPr>
          <w:p w14:paraId="491C405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5%</w:t>
            </w:r>
          </w:p>
        </w:tc>
        <w:tc>
          <w:tcPr>
            <w:tcW w:w="562" w:type="pct"/>
            <w:noWrap/>
            <w:vAlign w:val="center"/>
            <w:hideMark/>
          </w:tcPr>
          <w:p w14:paraId="5BDCC76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2" w:type="pct"/>
            <w:noWrap/>
            <w:vAlign w:val="center"/>
            <w:hideMark/>
          </w:tcPr>
          <w:p w14:paraId="3FDBBCE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9%</w:t>
            </w:r>
          </w:p>
        </w:tc>
        <w:tc>
          <w:tcPr>
            <w:tcW w:w="562" w:type="pct"/>
            <w:noWrap/>
            <w:vAlign w:val="center"/>
            <w:hideMark/>
          </w:tcPr>
          <w:p w14:paraId="6BEA99A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2</w:t>
            </w:r>
          </w:p>
        </w:tc>
        <w:tc>
          <w:tcPr>
            <w:tcW w:w="560" w:type="pct"/>
            <w:noWrap/>
            <w:vAlign w:val="center"/>
            <w:hideMark/>
          </w:tcPr>
          <w:p w14:paraId="221543D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12%</w:t>
            </w:r>
          </w:p>
        </w:tc>
      </w:tr>
      <w:tr w:rsidR="00D96117" w:rsidRPr="003131AF" w14:paraId="2B88DBAA"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0E108C70"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2BE860B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4" w:type="pct"/>
            <w:noWrap/>
            <w:vAlign w:val="center"/>
            <w:hideMark/>
          </w:tcPr>
          <w:p w14:paraId="0CD2C63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10%</w:t>
            </w:r>
          </w:p>
        </w:tc>
        <w:tc>
          <w:tcPr>
            <w:tcW w:w="562" w:type="pct"/>
            <w:noWrap/>
            <w:vAlign w:val="center"/>
            <w:hideMark/>
          </w:tcPr>
          <w:p w14:paraId="0D09EF6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2" w:type="pct"/>
            <w:noWrap/>
            <w:vAlign w:val="center"/>
            <w:hideMark/>
          </w:tcPr>
          <w:p w14:paraId="51317B8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8%</w:t>
            </w:r>
          </w:p>
        </w:tc>
        <w:tc>
          <w:tcPr>
            <w:tcW w:w="562" w:type="pct"/>
            <w:noWrap/>
            <w:vAlign w:val="center"/>
            <w:hideMark/>
          </w:tcPr>
          <w:p w14:paraId="725D170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2" w:type="pct"/>
            <w:noWrap/>
            <w:vAlign w:val="center"/>
            <w:hideMark/>
          </w:tcPr>
          <w:p w14:paraId="784A373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7%</w:t>
            </w:r>
          </w:p>
        </w:tc>
        <w:tc>
          <w:tcPr>
            <w:tcW w:w="562" w:type="pct"/>
            <w:noWrap/>
            <w:vAlign w:val="center"/>
            <w:hideMark/>
          </w:tcPr>
          <w:p w14:paraId="523555F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1</w:t>
            </w:r>
          </w:p>
        </w:tc>
        <w:tc>
          <w:tcPr>
            <w:tcW w:w="560" w:type="pct"/>
            <w:noWrap/>
            <w:vAlign w:val="center"/>
            <w:hideMark/>
          </w:tcPr>
          <w:p w14:paraId="632F602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6%</w:t>
            </w:r>
          </w:p>
        </w:tc>
      </w:tr>
      <w:tr w:rsidR="00D96117" w:rsidRPr="003131AF" w14:paraId="04ED6CA2"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C5FC946"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41B944F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2</w:t>
            </w:r>
          </w:p>
        </w:tc>
        <w:tc>
          <w:tcPr>
            <w:tcW w:w="564" w:type="pct"/>
            <w:noWrap/>
            <w:vAlign w:val="center"/>
            <w:hideMark/>
          </w:tcPr>
          <w:p w14:paraId="7B979CF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18%</w:t>
            </w:r>
          </w:p>
        </w:tc>
        <w:tc>
          <w:tcPr>
            <w:tcW w:w="562" w:type="pct"/>
            <w:noWrap/>
            <w:vAlign w:val="center"/>
            <w:hideMark/>
          </w:tcPr>
          <w:p w14:paraId="026D4C0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2</w:t>
            </w:r>
          </w:p>
        </w:tc>
        <w:tc>
          <w:tcPr>
            <w:tcW w:w="562" w:type="pct"/>
            <w:noWrap/>
            <w:vAlign w:val="center"/>
            <w:hideMark/>
          </w:tcPr>
          <w:p w14:paraId="360B820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17%</w:t>
            </w:r>
          </w:p>
        </w:tc>
        <w:tc>
          <w:tcPr>
            <w:tcW w:w="562" w:type="pct"/>
            <w:noWrap/>
            <w:vAlign w:val="center"/>
            <w:hideMark/>
          </w:tcPr>
          <w:p w14:paraId="7288820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2</w:t>
            </w:r>
          </w:p>
        </w:tc>
        <w:tc>
          <w:tcPr>
            <w:tcW w:w="562" w:type="pct"/>
            <w:noWrap/>
            <w:vAlign w:val="center"/>
            <w:hideMark/>
          </w:tcPr>
          <w:p w14:paraId="79F0AFC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16%</w:t>
            </w:r>
          </w:p>
        </w:tc>
        <w:tc>
          <w:tcPr>
            <w:tcW w:w="562" w:type="pct"/>
            <w:noWrap/>
            <w:vAlign w:val="center"/>
            <w:hideMark/>
          </w:tcPr>
          <w:p w14:paraId="2193C3A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2</w:t>
            </w:r>
          </w:p>
        </w:tc>
        <w:tc>
          <w:tcPr>
            <w:tcW w:w="560" w:type="pct"/>
            <w:noWrap/>
            <w:vAlign w:val="center"/>
            <w:hideMark/>
          </w:tcPr>
          <w:p w14:paraId="3CC5A23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15%</w:t>
            </w:r>
          </w:p>
        </w:tc>
      </w:tr>
      <w:tr w:rsidR="00D96117" w:rsidRPr="003131AF" w14:paraId="77D168D9"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36D22FF"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2CE4678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10</w:t>
            </w:r>
          </w:p>
        </w:tc>
        <w:tc>
          <w:tcPr>
            <w:tcW w:w="564" w:type="pct"/>
            <w:noWrap/>
            <w:vAlign w:val="center"/>
            <w:hideMark/>
          </w:tcPr>
          <w:p w14:paraId="5165810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3E1416E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11</w:t>
            </w:r>
          </w:p>
        </w:tc>
        <w:tc>
          <w:tcPr>
            <w:tcW w:w="562" w:type="pct"/>
            <w:noWrap/>
            <w:vAlign w:val="center"/>
            <w:hideMark/>
          </w:tcPr>
          <w:p w14:paraId="23C0681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276582E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11</w:t>
            </w:r>
          </w:p>
        </w:tc>
        <w:tc>
          <w:tcPr>
            <w:tcW w:w="562" w:type="pct"/>
            <w:noWrap/>
            <w:vAlign w:val="center"/>
            <w:hideMark/>
          </w:tcPr>
          <w:p w14:paraId="7C5BEE9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6DDD482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12</w:t>
            </w:r>
          </w:p>
        </w:tc>
        <w:tc>
          <w:tcPr>
            <w:tcW w:w="560" w:type="pct"/>
            <w:noWrap/>
            <w:vAlign w:val="center"/>
            <w:hideMark/>
          </w:tcPr>
          <w:p w14:paraId="5D25379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r>
      <w:tr w:rsidR="00D96117" w:rsidRPr="003131AF" w14:paraId="5A3C3E16"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37B04F5C"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01E14016" w14:textId="77777777" w:rsidR="00762429" w:rsidRPr="000C7F86" w:rsidRDefault="00762429">
            <w:pPr>
              <w:rPr>
                <w:rFonts w:eastAsia="Times New Roman" w:cs="Segoe UI"/>
                <w:b w:val="0"/>
                <w:color w:val="000000"/>
                <w:sz w:val="18"/>
                <w:szCs w:val="18"/>
              </w:rPr>
            </w:pPr>
            <w:r w:rsidRPr="000C7F86">
              <w:rPr>
                <w:rFonts w:eastAsia="Times New Roman" w:cs="Segoe UI"/>
                <w:b w:val="0"/>
                <w:color w:val="000000"/>
                <w:sz w:val="18"/>
                <w:szCs w:val="18"/>
              </w:rPr>
              <w:t>Mental health recovery pathway specialist/supported accommodation</w:t>
            </w:r>
          </w:p>
        </w:tc>
        <w:tc>
          <w:tcPr>
            <w:tcW w:w="404" w:type="pct"/>
            <w:noWrap/>
            <w:vAlign w:val="center"/>
            <w:hideMark/>
          </w:tcPr>
          <w:p w14:paraId="3964404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56034ED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7F49DE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w:t>
            </w:r>
          </w:p>
        </w:tc>
        <w:tc>
          <w:tcPr>
            <w:tcW w:w="562" w:type="pct"/>
            <w:noWrap/>
            <w:vAlign w:val="center"/>
            <w:hideMark/>
          </w:tcPr>
          <w:p w14:paraId="5E5A237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30FA52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w:t>
            </w:r>
          </w:p>
        </w:tc>
        <w:tc>
          <w:tcPr>
            <w:tcW w:w="562" w:type="pct"/>
            <w:noWrap/>
            <w:vAlign w:val="center"/>
            <w:hideMark/>
          </w:tcPr>
          <w:p w14:paraId="4A3FE55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104D42F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2</w:t>
            </w:r>
          </w:p>
        </w:tc>
        <w:tc>
          <w:tcPr>
            <w:tcW w:w="560" w:type="pct"/>
            <w:noWrap/>
            <w:vAlign w:val="center"/>
            <w:hideMark/>
          </w:tcPr>
          <w:p w14:paraId="7F0E14A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5426BAF7" w14:textId="5BC28C9F"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6CDF81ED" w14:textId="77777777" w:rsidR="00762429" w:rsidRDefault="00762429" w:rsidP="00762429">
      <w:pPr>
        <w:pStyle w:val="Numberedpara1202"/>
        <w:numPr>
          <w:ilvl w:val="0"/>
          <w:numId w:val="0"/>
        </w:numPr>
        <w:ind w:left="720"/>
      </w:pPr>
    </w:p>
    <w:p w14:paraId="55884606" w14:textId="77777777" w:rsidR="00762429" w:rsidRDefault="00762429" w:rsidP="00762429">
      <w:pPr>
        <w:rPr>
          <w:rFonts w:ascii="Segoe UI" w:eastAsia="Calibri" w:hAnsi="Segoe UI" w:cs="Segoe UI"/>
          <w:szCs w:val="20"/>
        </w:rPr>
      </w:pPr>
      <w:r>
        <w:br w:type="page"/>
      </w:r>
    </w:p>
    <w:p w14:paraId="67F347CB" w14:textId="77777777" w:rsidR="00762429" w:rsidRDefault="00762429" w:rsidP="00762429">
      <w:pPr>
        <w:pStyle w:val="Caption"/>
      </w:pPr>
    </w:p>
    <w:p w14:paraId="7B161AFF" w14:textId="0D695B51" w:rsidR="00762429" w:rsidRDefault="00762429" w:rsidP="00762429">
      <w:pPr>
        <w:pStyle w:val="Caption"/>
      </w:pPr>
      <w:r>
        <w:t xml:space="preserve">Table </w:t>
      </w:r>
      <w:r w:rsidRPr="35E4A781">
        <w:fldChar w:fldCharType="begin"/>
      </w:r>
      <w:r>
        <w:instrText xml:space="preserve"> SEQ Table \* ARABIC </w:instrText>
      </w:r>
      <w:r w:rsidRPr="35E4A781">
        <w:fldChar w:fldCharType="separate"/>
      </w:r>
      <w:r w:rsidR="00971C60">
        <w:rPr>
          <w:noProof/>
        </w:rPr>
        <w:t>64</w:t>
      </w:r>
      <w:r w:rsidRPr="35E4A781">
        <w:rPr>
          <w:noProof/>
        </w:rPr>
        <w:fldChar w:fldCharType="end"/>
      </w:r>
      <w:r>
        <w:t>. Tendring: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96117" w:rsidRPr="003131AF" w14:paraId="0DC3CE4A"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1A16AA31" w14:textId="77777777" w:rsidR="00762429" w:rsidRPr="00BB4253" w:rsidRDefault="00762429" w:rsidP="005D2E15">
            <w:pPr>
              <w:rPr>
                <w:rFonts w:eastAsia="Times New Roman" w:cs="Segoe UI"/>
                <w:color w:val="000000"/>
                <w:sz w:val="18"/>
                <w:szCs w:val="18"/>
              </w:rPr>
            </w:pPr>
          </w:p>
        </w:tc>
        <w:tc>
          <w:tcPr>
            <w:tcW w:w="404" w:type="pct"/>
            <w:shd w:val="clear" w:color="auto" w:fill="FBCAD0"/>
            <w:hideMark/>
          </w:tcPr>
          <w:p w14:paraId="728BCF86"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Current provision and population 2024</w:t>
            </w:r>
          </w:p>
        </w:tc>
        <w:tc>
          <w:tcPr>
            <w:tcW w:w="564" w:type="pct"/>
            <w:shd w:val="clear" w:color="auto" w:fill="FBCAD0"/>
            <w:hideMark/>
          </w:tcPr>
          <w:p w14:paraId="78A52A95"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Existing supply of housing &amp; accommodation types (%)</w:t>
            </w:r>
          </w:p>
        </w:tc>
        <w:tc>
          <w:tcPr>
            <w:tcW w:w="562" w:type="pct"/>
            <w:shd w:val="clear" w:color="auto" w:fill="FBCAD0"/>
            <w:hideMark/>
          </w:tcPr>
          <w:p w14:paraId="735F8D56"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2029</w:t>
            </w:r>
          </w:p>
        </w:tc>
        <w:tc>
          <w:tcPr>
            <w:tcW w:w="562" w:type="pct"/>
            <w:shd w:val="clear" w:color="auto" w:fill="FBCAD0"/>
            <w:hideMark/>
          </w:tcPr>
          <w:p w14:paraId="33BE1C25"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c>
          <w:tcPr>
            <w:tcW w:w="562" w:type="pct"/>
            <w:shd w:val="clear" w:color="auto" w:fill="FBCAD0"/>
            <w:hideMark/>
          </w:tcPr>
          <w:p w14:paraId="1F4A93AE"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2034</w:t>
            </w:r>
          </w:p>
        </w:tc>
        <w:tc>
          <w:tcPr>
            <w:tcW w:w="562" w:type="pct"/>
            <w:shd w:val="clear" w:color="auto" w:fill="FBCAD0"/>
            <w:hideMark/>
          </w:tcPr>
          <w:p w14:paraId="0B1044B1"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c>
          <w:tcPr>
            <w:tcW w:w="562" w:type="pct"/>
            <w:shd w:val="clear" w:color="auto" w:fill="FBCAD0"/>
            <w:hideMark/>
          </w:tcPr>
          <w:p w14:paraId="0A2802E9"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Adult pop and estimated need for housing &amp; accommodation by 2039</w:t>
            </w:r>
          </w:p>
        </w:tc>
        <w:tc>
          <w:tcPr>
            <w:tcW w:w="560" w:type="pct"/>
            <w:shd w:val="clear" w:color="auto" w:fill="FBCAD0"/>
            <w:hideMark/>
          </w:tcPr>
          <w:p w14:paraId="3C04587F" w14:textId="77777777" w:rsidR="00762429" w:rsidRPr="007A011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7A0118">
              <w:rPr>
                <w:rFonts w:eastAsia="Times New Roman" w:cs="Segoe UI"/>
                <w:color w:val="000000"/>
                <w:sz w:val="16"/>
                <w:szCs w:val="16"/>
              </w:rPr>
              <w:t>Estimated need for housing &amp; accommodation types (%)</w:t>
            </w:r>
          </w:p>
        </w:tc>
      </w:tr>
      <w:tr w:rsidR="00D96117" w:rsidRPr="003131AF" w14:paraId="7804A6BA"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2BCDB1AB"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 xml:space="preserve">Population </w:t>
            </w:r>
          </w:p>
        </w:tc>
        <w:tc>
          <w:tcPr>
            <w:tcW w:w="404" w:type="pct"/>
            <w:noWrap/>
            <w:vAlign w:val="center"/>
            <w:hideMark/>
          </w:tcPr>
          <w:p w14:paraId="0D25BD3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157</w:t>
            </w:r>
          </w:p>
        </w:tc>
        <w:tc>
          <w:tcPr>
            <w:tcW w:w="564" w:type="pct"/>
            <w:noWrap/>
            <w:vAlign w:val="center"/>
            <w:hideMark/>
          </w:tcPr>
          <w:p w14:paraId="7BD8EDD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4C299C3C"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168</w:t>
            </w:r>
          </w:p>
        </w:tc>
        <w:tc>
          <w:tcPr>
            <w:tcW w:w="562" w:type="pct"/>
            <w:noWrap/>
            <w:vAlign w:val="center"/>
            <w:hideMark/>
          </w:tcPr>
          <w:p w14:paraId="735B941E"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B4E3970"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180</w:t>
            </w:r>
          </w:p>
        </w:tc>
        <w:tc>
          <w:tcPr>
            <w:tcW w:w="562" w:type="pct"/>
            <w:noWrap/>
            <w:vAlign w:val="center"/>
            <w:hideMark/>
          </w:tcPr>
          <w:p w14:paraId="22FE3EF4"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EC1D22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191</w:t>
            </w:r>
          </w:p>
        </w:tc>
        <w:tc>
          <w:tcPr>
            <w:tcW w:w="560" w:type="pct"/>
            <w:noWrap/>
            <w:vAlign w:val="center"/>
            <w:hideMark/>
          </w:tcPr>
          <w:p w14:paraId="3CA744BC" w14:textId="77777777" w:rsidR="00762429" w:rsidRPr="003131AF"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0C74B567"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657D23E1"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Housing &amp; accommodation types</w:t>
            </w:r>
          </w:p>
        </w:tc>
        <w:tc>
          <w:tcPr>
            <w:tcW w:w="404" w:type="pct"/>
            <w:noWrap/>
            <w:vAlign w:val="center"/>
            <w:hideMark/>
          </w:tcPr>
          <w:p w14:paraId="0CD667C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1856F1A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A80DF9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D0E9AD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457150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BCE8F1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E549EF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7F62CD8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3131AF" w14:paraId="1CF46914"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745FEAC9"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Mainstream housing</w:t>
            </w:r>
          </w:p>
        </w:tc>
        <w:tc>
          <w:tcPr>
            <w:tcW w:w="404" w:type="pct"/>
            <w:noWrap/>
            <w:vAlign w:val="center"/>
            <w:hideMark/>
          </w:tcPr>
          <w:p w14:paraId="1EBF0DF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32</w:t>
            </w:r>
          </w:p>
        </w:tc>
        <w:tc>
          <w:tcPr>
            <w:tcW w:w="564" w:type="pct"/>
            <w:noWrap/>
            <w:vAlign w:val="center"/>
            <w:hideMark/>
          </w:tcPr>
          <w:p w14:paraId="22879AC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20%</w:t>
            </w:r>
          </w:p>
        </w:tc>
        <w:tc>
          <w:tcPr>
            <w:tcW w:w="562" w:type="pct"/>
            <w:noWrap/>
            <w:vAlign w:val="center"/>
            <w:hideMark/>
          </w:tcPr>
          <w:p w14:paraId="4749297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42</w:t>
            </w:r>
          </w:p>
        </w:tc>
        <w:tc>
          <w:tcPr>
            <w:tcW w:w="562" w:type="pct"/>
            <w:noWrap/>
            <w:vAlign w:val="center"/>
            <w:hideMark/>
          </w:tcPr>
          <w:p w14:paraId="5CC8B96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25%</w:t>
            </w:r>
          </w:p>
        </w:tc>
        <w:tc>
          <w:tcPr>
            <w:tcW w:w="562" w:type="pct"/>
            <w:noWrap/>
            <w:vAlign w:val="center"/>
            <w:hideMark/>
          </w:tcPr>
          <w:p w14:paraId="1B7CC7C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51</w:t>
            </w:r>
          </w:p>
        </w:tc>
        <w:tc>
          <w:tcPr>
            <w:tcW w:w="562" w:type="pct"/>
            <w:noWrap/>
            <w:vAlign w:val="center"/>
            <w:hideMark/>
          </w:tcPr>
          <w:p w14:paraId="1D0A168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29%</w:t>
            </w:r>
          </w:p>
        </w:tc>
        <w:tc>
          <w:tcPr>
            <w:tcW w:w="562" w:type="pct"/>
            <w:noWrap/>
            <w:vAlign w:val="center"/>
            <w:hideMark/>
          </w:tcPr>
          <w:p w14:paraId="271034E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61</w:t>
            </w:r>
          </w:p>
        </w:tc>
        <w:tc>
          <w:tcPr>
            <w:tcW w:w="560" w:type="pct"/>
            <w:noWrap/>
            <w:vAlign w:val="center"/>
            <w:hideMark/>
          </w:tcPr>
          <w:p w14:paraId="33CB652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32%</w:t>
            </w:r>
          </w:p>
        </w:tc>
      </w:tr>
      <w:tr w:rsidR="00D96117" w:rsidRPr="003131AF" w14:paraId="5549F627"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676FEAEC"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Mental health recovery pathway specialist/supported accommodation</w:t>
            </w:r>
          </w:p>
        </w:tc>
        <w:tc>
          <w:tcPr>
            <w:tcW w:w="404" w:type="pct"/>
            <w:noWrap/>
            <w:vAlign w:val="center"/>
            <w:hideMark/>
          </w:tcPr>
          <w:p w14:paraId="4B94449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60</w:t>
            </w:r>
          </w:p>
        </w:tc>
        <w:tc>
          <w:tcPr>
            <w:tcW w:w="564" w:type="pct"/>
            <w:noWrap/>
            <w:vAlign w:val="center"/>
            <w:hideMark/>
          </w:tcPr>
          <w:p w14:paraId="12181B1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38%</w:t>
            </w:r>
          </w:p>
        </w:tc>
        <w:tc>
          <w:tcPr>
            <w:tcW w:w="562" w:type="pct"/>
            <w:noWrap/>
            <w:vAlign w:val="center"/>
            <w:hideMark/>
          </w:tcPr>
          <w:p w14:paraId="41D3163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68</w:t>
            </w:r>
          </w:p>
        </w:tc>
        <w:tc>
          <w:tcPr>
            <w:tcW w:w="562" w:type="pct"/>
            <w:noWrap/>
            <w:vAlign w:val="center"/>
            <w:hideMark/>
          </w:tcPr>
          <w:p w14:paraId="5A08414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40%</w:t>
            </w:r>
          </w:p>
        </w:tc>
        <w:tc>
          <w:tcPr>
            <w:tcW w:w="562" w:type="pct"/>
            <w:noWrap/>
            <w:vAlign w:val="center"/>
            <w:hideMark/>
          </w:tcPr>
          <w:p w14:paraId="09BD1FF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76</w:t>
            </w:r>
          </w:p>
        </w:tc>
        <w:tc>
          <w:tcPr>
            <w:tcW w:w="562" w:type="pct"/>
            <w:noWrap/>
            <w:vAlign w:val="center"/>
            <w:hideMark/>
          </w:tcPr>
          <w:p w14:paraId="377FA15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42%</w:t>
            </w:r>
          </w:p>
        </w:tc>
        <w:tc>
          <w:tcPr>
            <w:tcW w:w="562" w:type="pct"/>
            <w:noWrap/>
            <w:vAlign w:val="center"/>
            <w:hideMark/>
          </w:tcPr>
          <w:p w14:paraId="365D6E4F"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84</w:t>
            </w:r>
          </w:p>
        </w:tc>
        <w:tc>
          <w:tcPr>
            <w:tcW w:w="560" w:type="pct"/>
            <w:noWrap/>
            <w:vAlign w:val="center"/>
            <w:hideMark/>
          </w:tcPr>
          <w:p w14:paraId="395D8F2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44%</w:t>
            </w:r>
          </w:p>
        </w:tc>
      </w:tr>
      <w:tr w:rsidR="00D96117" w:rsidRPr="003131AF" w14:paraId="7CE8280C"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1752357"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 xml:space="preserve">Residential/nursing care </w:t>
            </w:r>
          </w:p>
        </w:tc>
        <w:tc>
          <w:tcPr>
            <w:tcW w:w="404" w:type="pct"/>
            <w:noWrap/>
            <w:vAlign w:val="center"/>
            <w:hideMark/>
          </w:tcPr>
          <w:p w14:paraId="55D98D0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57</w:t>
            </w:r>
          </w:p>
        </w:tc>
        <w:tc>
          <w:tcPr>
            <w:tcW w:w="564" w:type="pct"/>
            <w:noWrap/>
            <w:vAlign w:val="center"/>
            <w:hideMark/>
          </w:tcPr>
          <w:p w14:paraId="1604503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36%</w:t>
            </w:r>
          </w:p>
        </w:tc>
        <w:tc>
          <w:tcPr>
            <w:tcW w:w="562" w:type="pct"/>
            <w:noWrap/>
            <w:vAlign w:val="center"/>
            <w:hideMark/>
          </w:tcPr>
          <w:p w14:paraId="3E86EFF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51</w:t>
            </w:r>
          </w:p>
        </w:tc>
        <w:tc>
          <w:tcPr>
            <w:tcW w:w="562" w:type="pct"/>
            <w:noWrap/>
            <w:vAlign w:val="center"/>
            <w:hideMark/>
          </w:tcPr>
          <w:p w14:paraId="59B03B8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30%</w:t>
            </w:r>
          </w:p>
        </w:tc>
        <w:tc>
          <w:tcPr>
            <w:tcW w:w="562" w:type="pct"/>
            <w:noWrap/>
            <w:vAlign w:val="center"/>
            <w:hideMark/>
          </w:tcPr>
          <w:p w14:paraId="58E8ACB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44</w:t>
            </w:r>
          </w:p>
        </w:tc>
        <w:tc>
          <w:tcPr>
            <w:tcW w:w="562" w:type="pct"/>
            <w:noWrap/>
            <w:vAlign w:val="center"/>
            <w:hideMark/>
          </w:tcPr>
          <w:p w14:paraId="7136E04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25%</w:t>
            </w:r>
          </w:p>
        </w:tc>
        <w:tc>
          <w:tcPr>
            <w:tcW w:w="562" w:type="pct"/>
            <w:noWrap/>
            <w:vAlign w:val="center"/>
            <w:hideMark/>
          </w:tcPr>
          <w:p w14:paraId="614761B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38</w:t>
            </w:r>
          </w:p>
        </w:tc>
        <w:tc>
          <w:tcPr>
            <w:tcW w:w="560" w:type="pct"/>
            <w:noWrap/>
            <w:vAlign w:val="center"/>
            <w:hideMark/>
          </w:tcPr>
          <w:p w14:paraId="0A7D1DA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20%</w:t>
            </w:r>
          </w:p>
        </w:tc>
      </w:tr>
      <w:tr w:rsidR="00D96117" w:rsidRPr="003131AF" w14:paraId="197670A7"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71554905" w14:textId="77777777" w:rsidR="00762429" w:rsidRPr="00BB4253" w:rsidRDefault="00762429">
            <w:pPr>
              <w:rPr>
                <w:rFonts w:eastAsia="Times New Roman" w:cs="Segoe UI"/>
                <w:b w:val="0"/>
                <w:color w:val="000000"/>
                <w:sz w:val="18"/>
                <w:szCs w:val="18"/>
              </w:rPr>
            </w:pPr>
            <w:r w:rsidRPr="00BB4253">
              <w:rPr>
                <w:rFonts w:eastAsia="Times New Roman" w:cs="Segoe UI"/>
                <w:b w:val="0"/>
                <w:color w:val="000000"/>
                <w:sz w:val="18"/>
                <w:szCs w:val="18"/>
              </w:rPr>
              <w:t>Living with family/informal carers</w:t>
            </w:r>
          </w:p>
        </w:tc>
        <w:tc>
          <w:tcPr>
            <w:tcW w:w="404" w:type="pct"/>
            <w:noWrap/>
            <w:vAlign w:val="center"/>
            <w:hideMark/>
          </w:tcPr>
          <w:p w14:paraId="6FDF3DF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8</w:t>
            </w:r>
          </w:p>
        </w:tc>
        <w:tc>
          <w:tcPr>
            <w:tcW w:w="564" w:type="pct"/>
            <w:noWrap/>
            <w:vAlign w:val="center"/>
            <w:hideMark/>
          </w:tcPr>
          <w:p w14:paraId="62596EB8"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5%</w:t>
            </w:r>
          </w:p>
        </w:tc>
        <w:tc>
          <w:tcPr>
            <w:tcW w:w="562" w:type="pct"/>
            <w:noWrap/>
            <w:vAlign w:val="center"/>
            <w:hideMark/>
          </w:tcPr>
          <w:p w14:paraId="1BF96D0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8</w:t>
            </w:r>
          </w:p>
        </w:tc>
        <w:tc>
          <w:tcPr>
            <w:tcW w:w="562" w:type="pct"/>
            <w:noWrap/>
            <w:vAlign w:val="center"/>
            <w:hideMark/>
          </w:tcPr>
          <w:p w14:paraId="4AD85366"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5%</w:t>
            </w:r>
          </w:p>
        </w:tc>
        <w:tc>
          <w:tcPr>
            <w:tcW w:w="562" w:type="pct"/>
            <w:noWrap/>
            <w:vAlign w:val="center"/>
            <w:hideMark/>
          </w:tcPr>
          <w:p w14:paraId="68045030"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8</w:t>
            </w:r>
          </w:p>
        </w:tc>
        <w:tc>
          <w:tcPr>
            <w:tcW w:w="562" w:type="pct"/>
            <w:noWrap/>
            <w:vAlign w:val="center"/>
            <w:hideMark/>
          </w:tcPr>
          <w:p w14:paraId="08851D01"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4%</w:t>
            </w:r>
          </w:p>
        </w:tc>
        <w:tc>
          <w:tcPr>
            <w:tcW w:w="562" w:type="pct"/>
            <w:noWrap/>
            <w:vAlign w:val="center"/>
            <w:hideMark/>
          </w:tcPr>
          <w:p w14:paraId="75B6617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0C7F86">
              <w:rPr>
                <w:rFonts w:cs="Segoe UI"/>
                <w:color w:val="000000"/>
                <w:sz w:val="18"/>
                <w:szCs w:val="18"/>
              </w:rPr>
              <w:t>8</w:t>
            </w:r>
          </w:p>
        </w:tc>
        <w:tc>
          <w:tcPr>
            <w:tcW w:w="560" w:type="pct"/>
            <w:noWrap/>
            <w:vAlign w:val="center"/>
            <w:hideMark/>
          </w:tcPr>
          <w:p w14:paraId="70C6E61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0C7F86">
              <w:rPr>
                <w:rFonts w:cs="Segoe UI"/>
                <w:i/>
                <w:color w:val="000000"/>
                <w:sz w:val="18"/>
                <w:szCs w:val="18"/>
              </w:rPr>
              <w:t>4%</w:t>
            </w:r>
          </w:p>
        </w:tc>
      </w:tr>
      <w:tr w:rsidR="00D96117" w:rsidRPr="003131AF" w14:paraId="2C848A00"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6FCC7E39" w14:textId="77777777" w:rsidR="00762429" w:rsidRPr="00BB4253" w:rsidRDefault="00762429">
            <w:pPr>
              <w:rPr>
                <w:rFonts w:eastAsia="Times New Roman" w:cs="Segoe UI"/>
                <w:color w:val="000000"/>
                <w:sz w:val="18"/>
                <w:szCs w:val="18"/>
              </w:rPr>
            </w:pPr>
            <w:r w:rsidRPr="00BB4253">
              <w:rPr>
                <w:rFonts w:eastAsia="Times New Roman" w:cs="Segoe UI"/>
                <w:color w:val="000000"/>
                <w:sz w:val="18"/>
                <w:szCs w:val="18"/>
              </w:rPr>
              <w:t>Totals</w:t>
            </w:r>
          </w:p>
        </w:tc>
        <w:tc>
          <w:tcPr>
            <w:tcW w:w="404" w:type="pct"/>
            <w:noWrap/>
            <w:vAlign w:val="center"/>
            <w:hideMark/>
          </w:tcPr>
          <w:p w14:paraId="13133C7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157</w:t>
            </w:r>
          </w:p>
        </w:tc>
        <w:tc>
          <w:tcPr>
            <w:tcW w:w="564" w:type="pct"/>
            <w:noWrap/>
            <w:vAlign w:val="center"/>
            <w:hideMark/>
          </w:tcPr>
          <w:p w14:paraId="64030FC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6480EC6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168</w:t>
            </w:r>
          </w:p>
        </w:tc>
        <w:tc>
          <w:tcPr>
            <w:tcW w:w="562" w:type="pct"/>
            <w:noWrap/>
            <w:vAlign w:val="center"/>
            <w:hideMark/>
          </w:tcPr>
          <w:p w14:paraId="40FA2494"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575A1097"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180</w:t>
            </w:r>
          </w:p>
        </w:tc>
        <w:tc>
          <w:tcPr>
            <w:tcW w:w="562" w:type="pct"/>
            <w:noWrap/>
            <w:vAlign w:val="center"/>
            <w:hideMark/>
          </w:tcPr>
          <w:p w14:paraId="353B4DF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c>
          <w:tcPr>
            <w:tcW w:w="562" w:type="pct"/>
            <w:noWrap/>
            <w:vAlign w:val="center"/>
            <w:hideMark/>
          </w:tcPr>
          <w:p w14:paraId="3F2BDAA5"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191</w:t>
            </w:r>
          </w:p>
        </w:tc>
        <w:tc>
          <w:tcPr>
            <w:tcW w:w="560" w:type="pct"/>
            <w:noWrap/>
            <w:vAlign w:val="center"/>
            <w:hideMark/>
          </w:tcPr>
          <w:p w14:paraId="106FCFD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0C7F86">
              <w:rPr>
                <w:rFonts w:cs="Segoe UI"/>
                <w:b/>
                <w:i/>
                <w:color w:val="000000"/>
                <w:sz w:val="18"/>
                <w:szCs w:val="18"/>
              </w:rPr>
              <w:t>100%</w:t>
            </w:r>
          </w:p>
        </w:tc>
      </w:tr>
      <w:tr w:rsidR="00D96117" w:rsidRPr="003131AF" w14:paraId="6CA35396"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73AEEC40" w14:textId="77777777" w:rsidR="00762429" w:rsidRPr="00BB4253" w:rsidRDefault="00762429">
            <w:pPr>
              <w:rPr>
                <w:rFonts w:eastAsia="Times New Roman" w:cs="Segoe UI"/>
                <w:b w:val="0"/>
                <w:color w:val="000000"/>
                <w:sz w:val="18"/>
                <w:szCs w:val="18"/>
              </w:rPr>
            </w:pPr>
            <w:r w:rsidRPr="00BB4253">
              <w:rPr>
                <w:rFonts w:eastAsia="Times New Roman" w:cs="Segoe UI"/>
                <w:color w:val="000000"/>
                <w:sz w:val="18"/>
                <w:szCs w:val="18"/>
              </w:rPr>
              <w:t xml:space="preserve">Additional need: </w:t>
            </w:r>
          </w:p>
          <w:p w14:paraId="18AA53AE" w14:textId="77777777" w:rsidR="00762429" w:rsidRPr="000C7F86" w:rsidRDefault="00762429">
            <w:pPr>
              <w:rPr>
                <w:rFonts w:eastAsia="Times New Roman" w:cs="Segoe UI"/>
                <w:b w:val="0"/>
                <w:color w:val="000000"/>
                <w:sz w:val="18"/>
                <w:szCs w:val="18"/>
              </w:rPr>
            </w:pPr>
            <w:r w:rsidRPr="000C7F86">
              <w:rPr>
                <w:rFonts w:eastAsia="Times New Roman" w:cs="Segoe UI"/>
                <w:b w:val="0"/>
                <w:color w:val="000000"/>
                <w:sz w:val="18"/>
                <w:szCs w:val="18"/>
              </w:rPr>
              <w:t>Mental health recovery pathway specialist/supported accommodation</w:t>
            </w:r>
          </w:p>
        </w:tc>
        <w:tc>
          <w:tcPr>
            <w:tcW w:w="404" w:type="pct"/>
            <w:noWrap/>
            <w:vAlign w:val="center"/>
            <w:hideMark/>
          </w:tcPr>
          <w:p w14:paraId="5958FA93"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4591B45E"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1C14142"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8</w:t>
            </w:r>
          </w:p>
        </w:tc>
        <w:tc>
          <w:tcPr>
            <w:tcW w:w="562" w:type="pct"/>
            <w:noWrap/>
            <w:vAlign w:val="center"/>
            <w:hideMark/>
          </w:tcPr>
          <w:p w14:paraId="6DF142E9"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5BA0DEDB"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16</w:t>
            </w:r>
          </w:p>
        </w:tc>
        <w:tc>
          <w:tcPr>
            <w:tcW w:w="562" w:type="pct"/>
            <w:noWrap/>
            <w:vAlign w:val="center"/>
            <w:hideMark/>
          </w:tcPr>
          <w:p w14:paraId="45924BDA"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1874D14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0C7F86">
              <w:rPr>
                <w:rFonts w:cs="Segoe UI"/>
                <w:b/>
                <w:color w:val="000000"/>
                <w:sz w:val="18"/>
                <w:szCs w:val="18"/>
              </w:rPr>
              <w:t>24</w:t>
            </w:r>
          </w:p>
        </w:tc>
        <w:tc>
          <w:tcPr>
            <w:tcW w:w="560" w:type="pct"/>
            <w:noWrap/>
            <w:vAlign w:val="center"/>
            <w:hideMark/>
          </w:tcPr>
          <w:p w14:paraId="548E280D" w14:textId="77777777" w:rsidR="00762429" w:rsidRPr="00BB4253"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50CA8BAA" w14:textId="0B51BE56"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055CE170" w14:textId="77777777" w:rsidR="00762429" w:rsidRPr="005B2701" w:rsidRDefault="00762429" w:rsidP="00762429">
      <w:pPr>
        <w:rPr>
          <w:rFonts w:ascii="Segoe UI" w:eastAsia="Calibri" w:hAnsi="Segoe UI" w:cs="Segoe UI"/>
          <w:szCs w:val="20"/>
        </w:rPr>
      </w:pPr>
      <w:r>
        <w:br w:type="page"/>
      </w:r>
    </w:p>
    <w:p w14:paraId="57412FA5" w14:textId="30089589" w:rsidR="00762429" w:rsidRDefault="00762429" w:rsidP="00762429">
      <w:pPr>
        <w:pStyle w:val="Caption"/>
      </w:pPr>
      <w:r>
        <w:lastRenderedPageBreak/>
        <w:t xml:space="preserve">Table </w:t>
      </w:r>
      <w:r w:rsidRPr="35E4A781">
        <w:fldChar w:fldCharType="begin"/>
      </w:r>
      <w:r>
        <w:instrText xml:space="preserve"> SEQ Table \* ARABIC </w:instrText>
      </w:r>
      <w:r w:rsidRPr="35E4A781">
        <w:fldChar w:fldCharType="separate"/>
      </w:r>
      <w:r w:rsidR="00971C60">
        <w:rPr>
          <w:noProof/>
        </w:rPr>
        <w:t>65</w:t>
      </w:r>
      <w:r w:rsidRPr="35E4A781">
        <w:rPr>
          <w:noProof/>
        </w:rPr>
        <w:fldChar w:fldCharType="end"/>
      </w:r>
      <w:r>
        <w:t>. Uttlesford: Estimated need for specialist/supported accommodation for people with mental health care and support needs to 2039.</w:t>
      </w:r>
    </w:p>
    <w:tbl>
      <w:tblPr>
        <w:tblStyle w:val="GridTable5Dark-Accent4"/>
        <w:tblW w:w="5000" w:type="pct"/>
        <w:tblLayout w:type="fixed"/>
        <w:tblLook w:val="04A0" w:firstRow="1" w:lastRow="0" w:firstColumn="1" w:lastColumn="0" w:noHBand="0" w:noVBand="1"/>
      </w:tblPr>
      <w:tblGrid>
        <w:gridCol w:w="1846"/>
        <w:gridCol w:w="1127"/>
        <w:gridCol w:w="1573"/>
        <w:gridCol w:w="1568"/>
        <w:gridCol w:w="1568"/>
        <w:gridCol w:w="1568"/>
        <w:gridCol w:w="1568"/>
        <w:gridCol w:w="1568"/>
        <w:gridCol w:w="1562"/>
      </w:tblGrid>
      <w:tr w:rsidR="00D96117" w:rsidRPr="00AF1F58" w14:paraId="29BF7396" w14:textId="77777777" w:rsidTr="005D2E15">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662" w:type="pct"/>
            <w:shd w:val="clear" w:color="auto" w:fill="FBCAD0"/>
            <w:noWrap/>
            <w:hideMark/>
          </w:tcPr>
          <w:p w14:paraId="7ACDC25A" w14:textId="77777777" w:rsidR="00762429" w:rsidRPr="00AF1F58" w:rsidRDefault="00762429" w:rsidP="005D2E15">
            <w:pPr>
              <w:rPr>
                <w:rFonts w:eastAsia="Times New Roman" w:cs="Segoe UI"/>
                <w:color w:val="000000"/>
                <w:sz w:val="18"/>
                <w:szCs w:val="18"/>
              </w:rPr>
            </w:pPr>
          </w:p>
        </w:tc>
        <w:tc>
          <w:tcPr>
            <w:tcW w:w="404" w:type="pct"/>
            <w:shd w:val="clear" w:color="auto" w:fill="FBCAD0"/>
            <w:hideMark/>
          </w:tcPr>
          <w:p w14:paraId="42A5E8BD" w14:textId="77777777" w:rsidR="00762429" w:rsidRPr="00AF1F5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AF1F58">
              <w:rPr>
                <w:rFonts w:eastAsia="Times New Roman" w:cs="Segoe UI"/>
                <w:color w:val="000000"/>
                <w:sz w:val="16"/>
                <w:szCs w:val="16"/>
              </w:rPr>
              <w:t>Current provision and population 2024</w:t>
            </w:r>
          </w:p>
        </w:tc>
        <w:tc>
          <w:tcPr>
            <w:tcW w:w="564" w:type="pct"/>
            <w:shd w:val="clear" w:color="auto" w:fill="FBCAD0"/>
            <w:hideMark/>
          </w:tcPr>
          <w:p w14:paraId="71DE5FD1" w14:textId="77777777" w:rsidR="00762429" w:rsidRPr="00AF1F5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AF1F58">
              <w:rPr>
                <w:rFonts w:eastAsia="Times New Roman" w:cs="Segoe UI"/>
                <w:color w:val="000000"/>
                <w:sz w:val="16"/>
                <w:szCs w:val="16"/>
              </w:rPr>
              <w:t>Existing supply of housing &amp; accommodation types (%)</w:t>
            </w:r>
          </w:p>
        </w:tc>
        <w:tc>
          <w:tcPr>
            <w:tcW w:w="562" w:type="pct"/>
            <w:shd w:val="clear" w:color="auto" w:fill="FBCAD0"/>
            <w:hideMark/>
          </w:tcPr>
          <w:p w14:paraId="7B0EC7DD" w14:textId="77777777" w:rsidR="00762429" w:rsidRPr="00AF1F5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AF1F58">
              <w:rPr>
                <w:rFonts w:eastAsia="Times New Roman" w:cs="Segoe UI"/>
                <w:color w:val="000000"/>
                <w:sz w:val="16"/>
                <w:szCs w:val="16"/>
              </w:rPr>
              <w:t>Adult pop and estimated need for housing &amp; accommodation by 2029</w:t>
            </w:r>
          </w:p>
        </w:tc>
        <w:tc>
          <w:tcPr>
            <w:tcW w:w="562" w:type="pct"/>
            <w:shd w:val="clear" w:color="auto" w:fill="FBCAD0"/>
            <w:hideMark/>
          </w:tcPr>
          <w:p w14:paraId="01165BB4" w14:textId="77777777" w:rsidR="00762429" w:rsidRPr="00AF1F5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AF1F58">
              <w:rPr>
                <w:rFonts w:eastAsia="Times New Roman" w:cs="Segoe UI"/>
                <w:color w:val="000000"/>
                <w:sz w:val="16"/>
                <w:szCs w:val="16"/>
              </w:rPr>
              <w:t>Estimated need for housing &amp; accommodation types (%)</w:t>
            </w:r>
          </w:p>
        </w:tc>
        <w:tc>
          <w:tcPr>
            <w:tcW w:w="562" w:type="pct"/>
            <w:shd w:val="clear" w:color="auto" w:fill="FBCAD0"/>
            <w:hideMark/>
          </w:tcPr>
          <w:p w14:paraId="51C8C9F4" w14:textId="77777777" w:rsidR="00762429" w:rsidRPr="00AF1F5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AF1F58">
              <w:rPr>
                <w:rFonts w:eastAsia="Times New Roman" w:cs="Segoe UI"/>
                <w:color w:val="000000"/>
                <w:sz w:val="16"/>
                <w:szCs w:val="16"/>
              </w:rPr>
              <w:t>Adult pop and estimated need for housing &amp; accommodation by 2034</w:t>
            </w:r>
          </w:p>
        </w:tc>
        <w:tc>
          <w:tcPr>
            <w:tcW w:w="562" w:type="pct"/>
            <w:shd w:val="clear" w:color="auto" w:fill="FBCAD0"/>
            <w:hideMark/>
          </w:tcPr>
          <w:p w14:paraId="1EF86D03" w14:textId="77777777" w:rsidR="00762429" w:rsidRPr="00AF1F5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AF1F58">
              <w:rPr>
                <w:rFonts w:eastAsia="Times New Roman" w:cs="Segoe UI"/>
                <w:color w:val="000000"/>
                <w:sz w:val="16"/>
                <w:szCs w:val="16"/>
              </w:rPr>
              <w:t>Estimated need for housing &amp; accommodation types (%)</w:t>
            </w:r>
          </w:p>
        </w:tc>
        <w:tc>
          <w:tcPr>
            <w:tcW w:w="562" w:type="pct"/>
            <w:shd w:val="clear" w:color="auto" w:fill="FBCAD0"/>
            <w:hideMark/>
          </w:tcPr>
          <w:p w14:paraId="3B7AC316" w14:textId="77777777" w:rsidR="00762429" w:rsidRPr="00AF1F5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AF1F58">
              <w:rPr>
                <w:rFonts w:eastAsia="Times New Roman" w:cs="Segoe UI"/>
                <w:color w:val="000000"/>
                <w:sz w:val="16"/>
                <w:szCs w:val="16"/>
              </w:rPr>
              <w:t>Adult pop and estimated need for housing &amp; accommodation by 2039</w:t>
            </w:r>
          </w:p>
        </w:tc>
        <w:tc>
          <w:tcPr>
            <w:tcW w:w="560" w:type="pct"/>
            <w:shd w:val="clear" w:color="auto" w:fill="FBCAD0"/>
            <w:hideMark/>
          </w:tcPr>
          <w:p w14:paraId="6F9B0944" w14:textId="77777777" w:rsidR="00762429" w:rsidRPr="00AF1F58" w:rsidRDefault="00762429"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AF1F58">
              <w:rPr>
                <w:rFonts w:eastAsia="Times New Roman" w:cs="Segoe UI"/>
                <w:color w:val="000000"/>
                <w:sz w:val="16"/>
                <w:szCs w:val="16"/>
              </w:rPr>
              <w:t>Estimated need for housing &amp; accommodation types (%)</w:t>
            </w:r>
          </w:p>
        </w:tc>
      </w:tr>
      <w:tr w:rsidR="00D96117" w:rsidRPr="00AF1F58" w14:paraId="539E17CD"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noWrap/>
            <w:hideMark/>
          </w:tcPr>
          <w:p w14:paraId="30C1FAF7" w14:textId="77777777" w:rsidR="00762429" w:rsidRPr="00AF1F58" w:rsidRDefault="00762429">
            <w:pPr>
              <w:rPr>
                <w:rFonts w:eastAsia="Times New Roman" w:cs="Segoe UI"/>
                <w:color w:val="000000"/>
                <w:sz w:val="18"/>
                <w:szCs w:val="18"/>
              </w:rPr>
            </w:pPr>
            <w:r w:rsidRPr="00AF1F58">
              <w:rPr>
                <w:rFonts w:eastAsia="Times New Roman" w:cs="Segoe UI"/>
                <w:color w:val="000000"/>
                <w:sz w:val="18"/>
                <w:szCs w:val="18"/>
              </w:rPr>
              <w:t xml:space="preserve">Population </w:t>
            </w:r>
          </w:p>
        </w:tc>
        <w:tc>
          <w:tcPr>
            <w:tcW w:w="404" w:type="pct"/>
            <w:noWrap/>
            <w:vAlign w:val="center"/>
            <w:hideMark/>
          </w:tcPr>
          <w:p w14:paraId="1CC5956C"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15</w:t>
            </w:r>
          </w:p>
        </w:tc>
        <w:tc>
          <w:tcPr>
            <w:tcW w:w="564" w:type="pct"/>
            <w:noWrap/>
            <w:vAlign w:val="center"/>
            <w:hideMark/>
          </w:tcPr>
          <w:p w14:paraId="630212D8"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6199D4AA"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16</w:t>
            </w:r>
          </w:p>
        </w:tc>
        <w:tc>
          <w:tcPr>
            <w:tcW w:w="562" w:type="pct"/>
            <w:noWrap/>
            <w:vAlign w:val="center"/>
            <w:hideMark/>
          </w:tcPr>
          <w:p w14:paraId="658062AF"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0956C71E"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17</w:t>
            </w:r>
          </w:p>
        </w:tc>
        <w:tc>
          <w:tcPr>
            <w:tcW w:w="562" w:type="pct"/>
            <w:noWrap/>
            <w:vAlign w:val="center"/>
            <w:hideMark/>
          </w:tcPr>
          <w:p w14:paraId="612180D2"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D57D799"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18</w:t>
            </w:r>
          </w:p>
        </w:tc>
        <w:tc>
          <w:tcPr>
            <w:tcW w:w="560" w:type="pct"/>
            <w:noWrap/>
            <w:vAlign w:val="center"/>
            <w:hideMark/>
          </w:tcPr>
          <w:p w14:paraId="0DF6E439"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AF1F58" w14:paraId="0FC330BB"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662" w:type="pct"/>
            <w:hideMark/>
          </w:tcPr>
          <w:p w14:paraId="7303FD0B" w14:textId="77777777" w:rsidR="00762429" w:rsidRPr="00AF1F58" w:rsidRDefault="00762429">
            <w:pPr>
              <w:rPr>
                <w:rFonts w:eastAsia="Times New Roman" w:cs="Segoe UI"/>
                <w:color w:val="000000"/>
                <w:sz w:val="18"/>
                <w:szCs w:val="18"/>
              </w:rPr>
            </w:pPr>
            <w:r w:rsidRPr="00AF1F58">
              <w:rPr>
                <w:rFonts w:eastAsia="Times New Roman" w:cs="Segoe UI"/>
                <w:color w:val="000000"/>
                <w:sz w:val="18"/>
                <w:szCs w:val="18"/>
              </w:rPr>
              <w:t>Housing &amp; accommodation types</w:t>
            </w:r>
          </w:p>
        </w:tc>
        <w:tc>
          <w:tcPr>
            <w:tcW w:w="404" w:type="pct"/>
            <w:noWrap/>
            <w:vAlign w:val="center"/>
            <w:hideMark/>
          </w:tcPr>
          <w:p w14:paraId="7B0F8C9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4" w:type="pct"/>
            <w:noWrap/>
            <w:vAlign w:val="center"/>
            <w:hideMark/>
          </w:tcPr>
          <w:p w14:paraId="1E90CDBA"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343128D2"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5CF7C85E"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28CEB450"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CE825B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10FB0631"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0" w:type="pct"/>
            <w:noWrap/>
            <w:vAlign w:val="center"/>
            <w:hideMark/>
          </w:tcPr>
          <w:p w14:paraId="09294831"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r w:rsidR="00D96117" w:rsidRPr="00AF1F58" w14:paraId="1BB8C59F"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E3140DD" w14:textId="77777777" w:rsidR="00762429" w:rsidRPr="00AF1F58" w:rsidRDefault="00762429">
            <w:pPr>
              <w:rPr>
                <w:rFonts w:eastAsia="Times New Roman" w:cs="Segoe UI"/>
                <w:b w:val="0"/>
                <w:color w:val="000000"/>
                <w:sz w:val="18"/>
                <w:szCs w:val="18"/>
              </w:rPr>
            </w:pPr>
            <w:r w:rsidRPr="00AF1F58">
              <w:rPr>
                <w:rFonts w:eastAsia="Times New Roman" w:cs="Segoe UI"/>
                <w:b w:val="0"/>
                <w:color w:val="000000"/>
                <w:sz w:val="18"/>
                <w:szCs w:val="18"/>
              </w:rPr>
              <w:t>Mainstream housing</w:t>
            </w:r>
          </w:p>
        </w:tc>
        <w:tc>
          <w:tcPr>
            <w:tcW w:w="404" w:type="pct"/>
            <w:noWrap/>
            <w:vAlign w:val="center"/>
            <w:hideMark/>
          </w:tcPr>
          <w:p w14:paraId="52922A56"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10</w:t>
            </w:r>
          </w:p>
        </w:tc>
        <w:tc>
          <w:tcPr>
            <w:tcW w:w="564" w:type="pct"/>
            <w:noWrap/>
            <w:vAlign w:val="center"/>
            <w:hideMark/>
          </w:tcPr>
          <w:p w14:paraId="4C6F0D18"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70%</w:t>
            </w:r>
          </w:p>
        </w:tc>
        <w:tc>
          <w:tcPr>
            <w:tcW w:w="562" w:type="pct"/>
            <w:noWrap/>
            <w:vAlign w:val="center"/>
            <w:hideMark/>
          </w:tcPr>
          <w:p w14:paraId="5B56221E"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11</w:t>
            </w:r>
          </w:p>
        </w:tc>
        <w:tc>
          <w:tcPr>
            <w:tcW w:w="562" w:type="pct"/>
            <w:noWrap/>
            <w:vAlign w:val="center"/>
            <w:hideMark/>
          </w:tcPr>
          <w:p w14:paraId="1267AEEB"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68%</w:t>
            </w:r>
          </w:p>
        </w:tc>
        <w:tc>
          <w:tcPr>
            <w:tcW w:w="562" w:type="pct"/>
            <w:noWrap/>
            <w:vAlign w:val="center"/>
            <w:hideMark/>
          </w:tcPr>
          <w:p w14:paraId="2EAE34EE"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11</w:t>
            </w:r>
          </w:p>
        </w:tc>
        <w:tc>
          <w:tcPr>
            <w:tcW w:w="562" w:type="pct"/>
            <w:noWrap/>
            <w:vAlign w:val="center"/>
            <w:hideMark/>
          </w:tcPr>
          <w:p w14:paraId="6C3153D8"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67%</w:t>
            </w:r>
          </w:p>
        </w:tc>
        <w:tc>
          <w:tcPr>
            <w:tcW w:w="562" w:type="pct"/>
            <w:noWrap/>
            <w:vAlign w:val="center"/>
            <w:hideMark/>
          </w:tcPr>
          <w:p w14:paraId="3B6A66F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12</w:t>
            </w:r>
          </w:p>
        </w:tc>
        <w:tc>
          <w:tcPr>
            <w:tcW w:w="560" w:type="pct"/>
            <w:noWrap/>
            <w:vAlign w:val="center"/>
            <w:hideMark/>
          </w:tcPr>
          <w:p w14:paraId="7BFC5E40"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66%</w:t>
            </w:r>
          </w:p>
        </w:tc>
      </w:tr>
      <w:tr w:rsidR="00D96117" w:rsidRPr="00AF1F58" w14:paraId="30FB0116"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1A822EB8" w14:textId="77777777" w:rsidR="00762429" w:rsidRPr="00AF1F58" w:rsidRDefault="00762429">
            <w:pPr>
              <w:rPr>
                <w:rFonts w:eastAsia="Times New Roman" w:cs="Segoe UI"/>
                <w:b w:val="0"/>
                <w:color w:val="000000"/>
                <w:sz w:val="18"/>
                <w:szCs w:val="18"/>
              </w:rPr>
            </w:pPr>
            <w:r w:rsidRPr="00AF1F58">
              <w:rPr>
                <w:rFonts w:eastAsia="Times New Roman" w:cs="Segoe UI"/>
                <w:b w:val="0"/>
                <w:color w:val="000000"/>
                <w:sz w:val="18"/>
                <w:szCs w:val="18"/>
              </w:rPr>
              <w:t>Mental health recovery pathway specialist/supported accommodation</w:t>
            </w:r>
          </w:p>
        </w:tc>
        <w:tc>
          <w:tcPr>
            <w:tcW w:w="404" w:type="pct"/>
            <w:noWrap/>
            <w:vAlign w:val="center"/>
            <w:hideMark/>
          </w:tcPr>
          <w:p w14:paraId="0F47070A"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0</w:t>
            </w:r>
          </w:p>
        </w:tc>
        <w:tc>
          <w:tcPr>
            <w:tcW w:w="564" w:type="pct"/>
            <w:noWrap/>
            <w:vAlign w:val="center"/>
            <w:hideMark/>
          </w:tcPr>
          <w:p w14:paraId="32E5B4F8"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0%</w:t>
            </w:r>
          </w:p>
        </w:tc>
        <w:tc>
          <w:tcPr>
            <w:tcW w:w="562" w:type="pct"/>
            <w:noWrap/>
            <w:vAlign w:val="center"/>
            <w:hideMark/>
          </w:tcPr>
          <w:p w14:paraId="315C599F"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1</w:t>
            </w:r>
          </w:p>
        </w:tc>
        <w:tc>
          <w:tcPr>
            <w:tcW w:w="562" w:type="pct"/>
            <w:noWrap/>
            <w:vAlign w:val="center"/>
            <w:hideMark/>
          </w:tcPr>
          <w:p w14:paraId="3EE7063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5%</w:t>
            </w:r>
          </w:p>
        </w:tc>
        <w:tc>
          <w:tcPr>
            <w:tcW w:w="562" w:type="pct"/>
            <w:noWrap/>
            <w:vAlign w:val="center"/>
            <w:hideMark/>
          </w:tcPr>
          <w:p w14:paraId="3FE59969"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2</w:t>
            </w:r>
          </w:p>
        </w:tc>
        <w:tc>
          <w:tcPr>
            <w:tcW w:w="562" w:type="pct"/>
            <w:noWrap/>
            <w:vAlign w:val="center"/>
            <w:hideMark/>
          </w:tcPr>
          <w:p w14:paraId="663B248A"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9%</w:t>
            </w:r>
          </w:p>
        </w:tc>
        <w:tc>
          <w:tcPr>
            <w:tcW w:w="562" w:type="pct"/>
            <w:noWrap/>
            <w:vAlign w:val="center"/>
            <w:hideMark/>
          </w:tcPr>
          <w:p w14:paraId="05F5A258"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2</w:t>
            </w:r>
          </w:p>
        </w:tc>
        <w:tc>
          <w:tcPr>
            <w:tcW w:w="560" w:type="pct"/>
            <w:noWrap/>
            <w:vAlign w:val="center"/>
            <w:hideMark/>
          </w:tcPr>
          <w:p w14:paraId="3B61C62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12%</w:t>
            </w:r>
          </w:p>
        </w:tc>
      </w:tr>
      <w:tr w:rsidR="00D96117" w:rsidRPr="00AF1F58" w14:paraId="7383235E"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286570B3" w14:textId="77777777" w:rsidR="00762429" w:rsidRPr="00AF1F58" w:rsidRDefault="00762429">
            <w:pPr>
              <w:rPr>
                <w:rFonts w:eastAsia="Times New Roman" w:cs="Segoe UI"/>
                <w:b w:val="0"/>
                <w:color w:val="000000"/>
                <w:sz w:val="18"/>
                <w:szCs w:val="18"/>
              </w:rPr>
            </w:pPr>
            <w:r w:rsidRPr="00AF1F58">
              <w:rPr>
                <w:rFonts w:eastAsia="Times New Roman" w:cs="Segoe UI"/>
                <w:b w:val="0"/>
                <w:color w:val="000000"/>
                <w:sz w:val="18"/>
                <w:szCs w:val="18"/>
              </w:rPr>
              <w:t xml:space="preserve">Residential/nursing care </w:t>
            </w:r>
          </w:p>
        </w:tc>
        <w:tc>
          <w:tcPr>
            <w:tcW w:w="404" w:type="pct"/>
            <w:noWrap/>
            <w:vAlign w:val="center"/>
            <w:hideMark/>
          </w:tcPr>
          <w:p w14:paraId="56A15659"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2</w:t>
            </w:r>
          </w:p>
        </w:tc>
        <w:tc>
          <w:tcPr>
            <w:tcW w:w="564" w:type="pct"/>
            <w:noWrap/>
            <w:vAlign w:val="center"/>
            <w:hideMark/>
          </w:tcPr>
          <w:p w14:paraId="067A6D9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13%</w:t>
            </w:r>
          </w:p>
        </w:tc>
        <w:tc>
          <w:tcPr>
            <w:tcW w:w="562" w:type="pct"/>
            <w:noWrap/>
            <w:vAlign w:val="center"/>
            <w:hideMark/>
          </w:tcPr>
          <w:p w14:paraId="21CA60B1"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2</w:t>
            </w:r>
          </w:p>
        </w:tc>
        <w:tc>
          <w:tcPr>
            <w:tcW w:w="562" w:type="pct"/>
            <w:noWrap/>
            <w:vAlign w:val="center"/>
            <w:hideMark/>
          </w:tcPr>
          <w:p w14:paraId="6BEC3A4B"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11%</w:t>
            </w:r>
          </w:p>
        </w:tc>
        <w:tc>
          <w:tcPr>
            <w:tcW w:w="562" w:type="pct"/>
            <w:noWrap/>
            <w:vAlign w:val="center"/>
            <w:hideMark/>
          </w:tcPr>
          <w:p w14:paraId="608540D6"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2</w:t>
            </w:r>
          </w:p>
        </w:tc>
        <w:tc>
          <w:tcPr>
            <w:tcW w:w="562" w:type="pct"/>
            <w:noWrap/>
            <w:vAlign w:val="center"/>
            <w:hideMark/>
          </w:tcPr>
          <w:p w14:paraId="731539AA"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9%</w:t>
            </w:r>
          </w:p>
        </w:tc>
        <w:tc>
          <w:tcPr>
            <w:tcW w:w="562" w:type="pct"/>
            <w:noWrap/>
            <w:vAlign w:val="center"/>
            <w:hideMark/>
          </w:tcPr>
          <w:p w14:paraId="10522C7E"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1</w:t>
            </w:r>
          </w:p>
        </w:tc>
        <w:tc>
          <w:tcPr>
            <w:tcW w:w="560" w:type="pct"/>
            <w:noWrap/>
            <w:vAlign w:val="center"/>
            <w:hideMark/>
          </w:tcPr>
          <w:p w14:paraId="3B818975"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7%</w:t>
            </w:r>
          </w:p>
        </w:tc>
      </w:tr>
      <w:tr w:rsidR="00D96117" w:rsidRPr="00AF1F58" w14:paraId="4328B14F"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08F0D380" w14:textId="77777777" w:rsidR="00762429" w:rsidRPr="00AF1F58" w:rsidRDefault="00762429">
            <w:pPr>
              <w:rPr>
                <w:rFonts w:eastAsia="Times New Roman" w:cs="Segoe UI"/>
                <w:b w:val="0"/>
                <w:color w:val="000000"/>
                <w:sz w:val="18"/>
                <w:szCs w:val="18"/>
              </w:rPr>
            </w:pPr>
            <w:r w:rsidRPr="00AF1F58">
              <w:rPr>
                <w:rFonts w:eastAsia="Times New Roman" w:cs="Segoe UI"/>
                <w:b w:val="0"/>
                <w:color w:val="000000"/>
                <w:sz w:val="18"/>
                <w:szCs w:val="18"/>
              </w:rPr>
              <w:t>Living with family/informal carers</w:t>
            </w:r>
          </w:p>
        </w:tc>
        <w:tc>
          <w:tcPr>
            <w:tcW w:w="404" w:type="pct"/>
            <w:noWrap/>
            <w:vAlign w:val="center"/>
            <w:hideMark/>
          </w:tcPr>
          <w:p w14:paraId="19EE7CD7"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3</w:t>
            </w:r>
          </w:p>
        </w:tc>
        <w:tc>
          <w:tcPr>
            <w:tcW w:w="564" w:type="pct"/>
            <w:noWrap/>
            <w:vAlign w:val="center"/>
            <w:hideMark/>
          </w:tcPr>
          <w:p w14:paraId="6D380571"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17%</w:t>
            </w:r>
          </w:p>
        </w:tc>
        <w:tc>
          <w:tcPr>
            <w:tcW w:w="562" w:type="pct"/>
            <w:noWrap/>
            <w:vAlign w:val="center"/>
            <w:hideMark/>
          </w:tcPr>
          <w:p w14:paraId="1935A8E1"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3</w:t>
            </w:r>
          </w:p>
        </w:tc>
        <w:tc>
          <w:tcPr>
            <w:tcW w:w="562" w:type="pct"/>
            <w:noWrap/>
            <w:vAlign w:val="center"/>
            <w:hideMark/>
          </w:tcPr>
          <w:p w14:paraId="3A9C77B6"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16%</w:t>
            </w:r>
          </w:p>
        </w:tc>
        <w:tc>
          <w:tcPr>
            <w:tcW w:w="562" w:type="pct"/>
            <w:noWrap/>
            <w:vAlign w:val="center"/>
            <w:hideMark/>
          </w:tcPr>
          <w:p w14:paraId="1FA94EE5"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3</w:t>
            </w:r>
          </w:p>
        </w:tc>
        <w:tc>
          <w:tcPr>
            <w:tcW w:w="562" w:type="pct"/>
            <w:noWrap/>
            <w:vAlign w:val="center"/>
            <w:hideMark/>
          </w:tcPr>
          <w:p w14:paraId="3D446F7F"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15%</w:t>
            </w:r>
          </w:p>
        </w:tc>
        <w:tc>
          <w:tcPr>
            <w:tcW w:w="562" w:type="pct"/>
            <w:noWrap/>
            <w:vAlign w:val="center"/>
            <w:hideMark/>
          </w:tcPr>
          <w:p w14:paraId="05763FD8"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AF1F58">
              <w:rPr>
                <w:rFonts w:cs="Segoe UI"/>
                <w:color w:val="000000"/>
                <w:sz w:val="18"/>
                <w:szCs w:val="18"/>
              </w:rPr>
              <w:t>3</w:t>
            </w:r>
          </w:p>
        </w:tc>
        <w:tc>
          <w:tcPr>
            <w:tcW w:w="560" w:type="pct"/>
            <w:noWrap/>
            <w:vAlign w:val="center"/>
            <w:hideMark/>
          </w:tcPr>
          <w:p w14:paraId="247BF9BE"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sz w:val="18"/>
                <w:szCs w:val="18"/>
              </w:rPr>
            </w:pPr>
            <w:r w:rsidRPr="00AF1F58">
              <w:rPr>
                <w:rFonts w:cs="Segoe UI"/>
                <w:i/>
                <w:color w:val="000000"/>
                <w:sz w:val="18"/>
                <w:szCs w:val="18"/>
              </w:rPr>
              <w:t>15%</w:t>
            </w:r>
          </w:p>
        </w:tc>
      </w:tr>
      <w:tr w:rsidR="00D96117" w:rsidRPr="00AF1F58" w14:paraId="280124CA"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0B2701E3" w14:textId="77777777" w:rsidR="00762429" w:rsidRPr="00AF1F58" w:rsidRDefault="00762429">
            <w:pPr>
              <w:rPr>
                <w:rFonts w:eastAsia="Times New Roman" w:cs="Segoe UI"/>
                <w:color w:val="000000"/>
                <w:sz w:val="18"/>
                <w:szCs w:val="18"/>
              </w:rPr>
            </w:pPr>
            <w:r w:rsidRPr="00AF1F58">
              <w:rPr>
                <w:rFonts w:eastAsia="Times New Roman" w:cs="Segoe UI"/>
                <w:color w:val="000000"/>
                <w:sz w:val="18"/>
                <w:szCs w:val="18"/>
              </w:rPr>
              <w:t>Totals</w:t>
            </w:r>
          </w:p>
        </w:tc>
        <w:tc>
          <w:tcPr>
            <w:tcW w:w="404" w:type="pct"/>
            <w:noWrap/>
            <w:vAlign w:val="center"/>
            <w:hideMark/>
          </w:tcPr>
          <w:p w14:paraId="7280214D"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15</w:t>
            </w:r>
          </w:p>
        </w:tc>
        <w:tc>
          <w:tcPr>
            <w:tcW w:w="564" w:type="pct"/>
            <w:noWrap/>
            <w:vAlign w:val="center"/>
            <w:hideMark/>
          </w:tcPr>
          <w:p w14:paraId="388A7DE2"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AF1F58">
              <w:rPr>
                <w:rFonts w:cs="Segoe UI"/>
                <w:b/>
                <w:i/>
                <w:color w:val="000000"/>
                <w:sz w:val="18"/>
                <w:szCs w:val="18"/>
              </w:rPr>
              <w:t>100%</w:t>
            </w:r>
          </w:p>
        </w:tc>
        <w:tc>
          <w:tcPr>
            <w:tcW w:w="562" w:type="pct"/>
            <w:noWrap/>
            <w:vAlign w:val="center"/>
            <w:hideMark/>
          </w:tcPr>
          <w:p w14:paraId="340C2B22"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16</w:t>
            </w:r>
          </w:p>
        </w:tc>
        <w:tc>
          <w:tcPr>
            <w:tcW w:w="562" w:type="pct"/>
            <w:noWrap/>
            <w:vAlign w:val="center"/>
            <w:hideMark/>
          </w:tcPr>
          <w:p w14:paraId="51DF7DA2"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AF1F58">
              <w:rPr>
                <w:rFonts w:cs="Segoe UI"/>
                <w:b/>
                <w:i/>
                <w:color w:val="000000"/>
                <w:sz w:val="18"/>
                <w:szCs w:val="18"/>
              </w:rPr>
              <w:t>100%</w:t>
            </w:r>
          </w:p>
        </w:tc>
        <w:tc>
          <w:tcPr>
            <w:tcW w:w="562" w:type="pct"/>
            <w:noWrap/>
            <w:vAlign w:val="center"/>
            <w:hideMark/>
          </w:tcPr>
          <w:p w14:paraId="05E3983B"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AF1F58">
              <w:rPr>
                <w:rFonts w:cs="Segoe UI"/>
                <w:b/>
                <w:i/>
                <w:color w:val="000000"/>
                <w:sz w:val="18"/>
                <w:szCs w:val="18"/>
              </w:rPr>
              <w:t>17</w:t>
            </w:r>
          </w:p>
        </w:tc>
        <w:tc>
          <w:tcPr>
            <w:tcW w:w="562" w:type="pct"/>
            <w:noWrap/>
            <w:vAlign w:val="center"/>
            <w:hideMark/>
          </w:tcPr>
          <w:p w14:paraId="0753C3E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AF1F58">
              <w:rPr>
                <w:rFonts w:cs="Segoe UI"/>
                <w:b/>
                <w:i/>
                <w:color w:val="000000"/>
                <w:sz w:val="18"/>
                <w:szCs w:val="18"/>
              </w:rPr>
              <w:t>100%</w:t>
            </w:r>
          </w:p>
        </w:tc>
        <w:tc>
          <w:tcPr>
            <w:tcW w:w="562" w:type="pct"/>
            <w:noWrap/>
            <w:vAlign w:val="center"/>
            <w:hideMark/>
          </w:tcPr>
          <w:p w14:paraId="338E94A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18</w:t>
            </w:r>
          </w:p>
        </w:tc>
        <w:tc>
          <w:tcPr>
            <w:tcW w:w="560" w:type="pct"/>
            <w:noWrap/>
            <w:vAlign w:val="center"/>
            <w:hideMark/>
          </w:tcPr>
          <w:p w14:paraId="7FE8FB64"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sz w:val="18"/>
                <w:szCs w:val="18"/>
              </w:rPr>
            </w:pPr>
            <w:r w:rsidRPr="00AF1F58">
              <w:rPr>
                <w:rFonts w:cs="Segoe UI"/>
                <w:b/>
                <w:i/>
                <w:color w:val="000000"/>
                <w:sz w:val="18"/>
                <w:szCs w:val="18"/>
              </w:rPr>
              <w:t>100%</w:t>
            </w:r>
          </w:p>
        </w:tc>
      </w:tr>
      <w:tr w:rsidR="00D96117" w:rsidRPr="00AF1F58" w14:paraId="1603CCF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662" w:type="pct"/>
            <w:hideMark/>
          </w:tcPr>
          <w:p w14:paraId="4EED1DCB" w14:textId="77777777" w:rsidR="00762429" w:rsidRPr="00AF1F58" w:rsidRDefault="00762429">
            <w:pPr>
              <w:rPr>
                <w:rFonts w:eastAsia="Times New Roman" w:cs="Segoe UI"/>
                <w:b w:val="0"/>
                <w:color w:val="000000"/>
                <w:sz w:val="18"/>
                <w:szCs w:val="18"/>
              </w:rPr>
            </w:pPr>
            <w:r w:rsidRPr="00AF1F58">
              <w:rPr>
                <w:rFonts w:eastAsia="Times New Roman" w:cs="Segoe UI"/>
                <w:color w:val="000000"/>
                <w:sz w:val="18"/>
                <w:szCs w:val="18"/>
              </w:rPr>
              <w:t xml:space="preserve">Additional need: </w:t>
            </w:r>
          </w:p>
          <w:p w14:paraId="799CC85D" w14:textId="77777777" w:rsidR="00762429" w:rsidRPr="00AF1F58" w:rsidRDefault="00762429">
            <w:pPr>
              <w:rPr>
                <w:rFonts w:eastAsia="Times New Roman" w:cs="Segoe UI"/>
                <w:b w:val="0"/>
                <w:color w:val="000000"/>
                <w:sz w:val="18"/>
                <w:szCs w:val="18"/>
              </w:rPr>
            </w:pPr>
            <w:r w:rsidRPr="00AF1F58">
              <w:rPr>
                <w:rFonts w:eastAsia="Times New Roman" w:cs="Segoe UI"/>
                <w:b w:val="0"/>
                <w:color w:val="000000"/>
                <w:sz w:val="18"/>
                <w:szCs w:val="18"/>
              </w:rPr>
              <w:t>Mental health recovery pathway specialist/supported accommodation</w:t>
            </w:r>
          </w:p>
        </w:tc>
        <w:tc>
          <w:tcPr>
            <w:tcW w:w="404" w:type="pct"/>
            <w:noWrap/>
            <w:vAlign w:val="center"/>
            <w:hideMark/>
          </w:tcPr>
          <w:p w14:paraId="0EBF8CE7"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4" w:type="pct"/>
            <w:noWrap/>
            <w:vAlign w:val="center"/>
            <w:hideMark/>
          </w:tcPr>
          <w:p w14:paraId="658D29CC"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c>
          <w:tcPr>
            <w:tcW w:w="562" w:type="pct"/>
            <w:noWrap/>
            <w:vAlign w:val="center"/>
            <w:hideMark/>
          </w:tcPr>
          <w:p w14:paraId="73895391"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1</w:t>
            </w:r>
          </w:p>
        </w:tc>
        <w:tc>
          <w:tcPr>
            <w:tcW w:w="562" w:type="pct"/>
            <w:noWrap/>
            <w:vAlign w:val="center"/>
            <w:hideMark/>
          </w:tcPr>
          <w:p w14:paraId="7657E76B"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2555FCEB"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2</w:t>
            </w:r>
          </w:p>
        </w:tc>
        <w:tc>
          <w:tcPr>
            <w:tcW w:w="562" w:type="pct"/>
            <w:noWrap/>
            <w:vAlign w:val="center"/>
            <w:hideMark/>
          </w:tcPr>
          <w:p w14:paraId="6ED47F63"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p>
        </w:tc>
        <w:tc>
          <w:tcPr>
            <w:tcW w:w="562" w:type="pct"/>
            <w:noWrap/>
            <w:vAlign w:val="center"/>
            <w:hideMark/>
          </w:tcPr>
          <w:p w14:paraId="6927E5C2"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AF1F58">
              <w:rPr>
                <w:rFonts w:cs="Segoe UI"/>
                <w:b/>
                <w:color w:val="000000"/>
                <w:sz w:val="18"/>
                <w:szCs w:val="18"/>
              </w:rPr>
              <w:t>2</w:t>
            </w:r>
          </w:p>
        </w:tc>
        <w:tc>
          <w:tcPr>
            <w:tcW w:w="560" w:type="pct"/>
            <w:noWrap/>
            <w:vAlign w:val="center"/>
            <w:hideMark/>
          </w:tcPr>
          <w:p w14:paraId="3AA639CA" w14:textId="77777777" w:rsidR="00762429" w:rsidRPr="00AF1F58"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p>
        </w:tc>
      </w:tr>
    </w:tbl>
    <w:p w14:paraId="2ADA8CED" w14:textId="3CECFEDF" w:rsidR="00762429" w:rsidRDefault="00762429" w:rsidP="00762429">
      <w:pPr>
        <w:pStyle w:val="Tablesourcenote"/>
      </w:pPr>
      <w:r>
        <w:t xml:space="preserve">Source: </w:t>
      </w:r>
      <w:r w:rsidR="000717DD">
        <w:t>Essex County Council</w:t>
      </w:r>
      <w:r>
        <w:t xml:space="preserve"> and HLIN. </w:t>
      </w:r>
      <w:r w:rsidRPr="00066B18">
        <w:t xml:space="preserve">NB. Estimated need is </w:t>
      </w:r>
      <w:r w:rsidR="005D2E15" w:rsidRPr="00066B18">
        <w:t>non-cumulative</w:t>
      </w:r>
    </w:p>
    <w:p w14:paraId="1D5D233C" w14:textId="77777777" w:rsidR="00762429" w:rsidRDefault="00762429" w:rsidP="00762429">
      <w:pPr>
        <w:pStyle w:val="Numberedpara1202"/>
        <w:numPr>
          <w:ilvl w:val="0"/>
          <w:numId w:val="0"/>
        </w:numPr>
        <w:ind w:left="720"/>
      </w:pPr>
    </w:p>
    <w:p w14:paraId="191D850C" w14:textId="77777777" w:rsidR="00762429" w:rsidRDefault="00762429" w:rsidP="00762429">
      <w:pPr>
        <w:pStyle w:val="Numberedpara1202"/>
        <w:numPr>
          <w:ilvl w:val="0"/>
          <w:numId w:val="0"/>
        </w:numPr>
        <w:ind w:left="720" w:hanging="720"/>
        <w:sectPr w:rsidR="00762429" w:rsidSect="00762429">
          <w:pgSz w:w="16838" w:h="11906" w:orient="landscape"/>
          <w:pgMar w:top="1440" w:right="1440" w:bottom="1440" w:left="1440" w:header="708" w:footer="708" w:gutter="0"/>
          <w:cols w:space="708"/>
          <w:docGrid w:linePitch="360"/>
        </w:sectPr>
      </w:pPr>
    </w:p>
    <w:p w14:paraId="1C85E571" w14:textId="468174D0" w:rsidR="00762429" w:rsidRDefault="00762429" w:rsidP="00762429">
      <w:pPr>
        <w:pStyle w:val="Caption"/>
      </w:pPr>
      <w:r>
        <w:lastRenderedPageBreak/>
        <w:t xml:space="preserve">Table </w:t>
      </w:r>
      <w:r w:rsidRPr="35E4A781">
        <w:fldChar w:fldCharType="begin"/>
      </w:r>
      <w:r>
        <w:instrText xml:space="preserve"> SEQ Table \* ARABIC </w:instrText>
      </w:r>
      <w:r w:rsidRPr="35E4A781">
        <w:fldChar w:fldCharType="separate"/>
      </w:r>
      <w:r w:rsidR="00971C60">
        <w:rPr>
          <w:noProof/>
        </w:rPr>
        <w:t>66</w:t>
      </w:r>
      <w:r w:rsidRPr="35E4A781">
        <w:rPr>
          <w:noProof/>
        </w:rPr>
        <w:fldChar w:fldCharType="end"/>
      </w:r>
      <w:r>
        <w:t>. Estimated additional need for mental health specialist/supported accommodation for people with mental health care and support needs by district</w:t>
      </w:r>
    </w:p>
    <w:tbl>
      <w:tblPr>
        <w:tblStyle w:val="GridTable5Dark-Accent4"/>
        <w:tblW w:w="5000" w:type="pct"/>
        <w:tblLook w:val="04A0" w:firstRow="1" w:lastRow="0" w:firstColumn="1" w:lastColumn="0" w:noHBand="0" w:noVBand="1"/>
      </w:tblPr>
      <w:tblGrid>
        <w:gridCol w:w="2137"/>
        <w:gridCol w:w="2743"/>
        <w:gridCol w:w="1352"/>
        <w:gridCol w:w="1417"/>
        <w:gridCol w:w="1367"/>
      </w:tblGrid>
      <w:tr w:rsidR="00762429" w:rsidRPr="00FF38D7" w14:paraId="796142D4" w14:textId="77777777" w:rsidTr="000C7F86">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00" w:type="pct"/>
            <w:gridSpan w:val="5"/>
            <w:shd w:val="clear" w:color="auto" w:fill="FBCAD0"/>
          </w:tcPr>
          <w:p w14:paraId="57BFEFD9" w14:textId="77777777" w:rsidR="00762429" w:rsidRPr="00FF38D7" w:rsidRDefault="00762429">
            <w:pPr>
              <w:rPr>
                <w:rFonts w:eastAsia="Times New Roman" w:cs="Segoe UI"/>
                <w:color w:val="000000"/>
              </w:rPr>
            </w:pPr>
            <w:r w:rsidRPr="00FF38D7">
              <w:rPr>
                <w:rFonts w:eastAsia="Times New Roman" w:cs="Segoe UI"/>
                <w:color w:val="000000"/>
              </w:rPr>
              <w:t xml:space="preserve">Estimated need for </w:t>
            </w:r>
            <w:r>
              <w:rPr>
                <w:rFonts w:eastAsia="Times New Roman" w:cs="Segoe UI"/>
                <w:color w:val="000000"/>
              </w:rPr>
              <w:t>s</w:t>
            </w:r>
            <w:r w:rsidRPr="00A5064B">
              <w:rPr>
                <w:rFonts w:cs="Segoe UI"/>
                <w:color w:val="000000" w:themeColor="text1"/>
              </w:rPr>
              <w:t xml:space="preserve">upported </w:t>
            </w:r>
            <w:r>
              <w:rPr>
                <w:rFonts w:cs="Segoe UI"/>
                <w:color w:val="000000" w:themeColor="text1"/>
              </w:rPr>
              <w:t>accommodation</w:t>
            </w:r>
          </w:p>
        </w:tc>
      </w:tr>
      <w:tr w:rsidR="00762429" w:rsidRPr="00FF38D7" w14:paraId="59C63090"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1185" w:type="pct"/>
            <w:shd w:val="clear" w:color="auto" w:fill="FBCAD0"/>
            <w:hideMark/>
          </w:tcPr>
          <w:p w14:paraId="234DA78B" w14:textId="77777777" w:rsidR="00762429" w:rsidRPr="00FF38D7" w:rsidRDefault="00762429">
            <w:pPr>
              <w:jc w:val="center"/>
              <w:rPr>
                <w:rFonts w:eastAsia="Times New Roman" w:cs="Segoe UI"/>
                <w:color w:val="000000"/>
              </w:rPr>
            </w:pPr>
            <w:r w:rsidRPr="00FF38D7">
              <w:rPr>
                <w:rFonts w:eastAsia="Times New Roman" w:cs="Segoe UI"/>
                <w:color w:val="000000"/>
              </w:rPr>
              <w:t>Quadrant</w:t>
            </w:r>
          </w:p>
        </w:tc>
        <w:tc>
          <w:tcPr>
            <w:tcW w:w="1521" w:type="pct"/>
            <w:shd w:val="clear" w:color="auto" w:fill="FBCAD0"/>
            <w:noWrap/>
            <w:hideMark/>
          </w:tcPr>
          <w:p w14:paraId="752141F4" w14:textId="77777777" w:rsidR="00762429" w:rsidRPr="00FF38D7" w:rsidRDefault="0076242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FF38D7">
              <w:rPr>
                <w:rFonts w:eastAsia="Times New Roman" w:cs="Segoe UI"/>
                <w:b/>
                <w:color w:val="000000"/>
              </w:rPr>
              <w:t>District</w:t>
            </w:r>
          </w:p>
        </w:tc>
        <w:tc>
          <w:tcPr>
            <w:tcW w:w="750" w:type="pct"/>
            <w:shd w:val="clear" w:color="auto" w:fill="FBCAD0"/>
            <w:hideMark/>
          </w:tcPr>
          <w:p w14:paraId="17EC3244" w14:textId="77777777" w:rsidR="00762429" w:rsidRPr="00FF38D7" w:rsidRDefault="0076242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color w:val="000000"/>
              </w:rPr>
              <w:t xml:space="preserve">By </w:t>
            </w:r>
            <w:r w:rsidRPr="00FF38D7">
              <w:rPr>
                <w:rFonts w:eastAsia="Times New Roman" w:cs="Segoe UI"/>
                <w:b/>
                <w:color w:val="000000"/>
              </w:rPr>
              <w:t>2029</w:t>
            </w:r>
          </w:p>
        </w:tc>
        <w:tc>
          <w:tcPr>
            <w:tcW w:w="786" w:type="pct"/>
            <w:shd w:val="clear" w:color="auto" w:fill="FBCAD0"/>
          </w:tcPr>
          <w:p w14:paraId="5B5121A9" w14:textId="77777777" w:rsidR="00762429" w:rsidRPr="00FF38D7" w:rsidRDefault="0076242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color w:val="000000"/>
              </w:rPr>
              <w:t>By 2034</w:t>
            </w:r>
          </w:p>
        </w:tc>
        <w:tc>
          <w:tcPr>
            <w:tcW w:w="758" w:type="pct"/>
            <w:shd w:val="clear" w:color="auto" w:fill="FBCAD0"/>
            <w:hideMark/>
          </w:tcPr>
          <w:p w14:paraId="52852AC2" w14:textId="77777777" w:rsidR="00762429" w:rsidRPr="00FF38D7" w:rsidRDefault="0076242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color w:val="000000"/>
              </w:rPr>
              <w:t xml:space="preserve">By </w:t>
            </w:r>
            <w:r w:rsidRPr="00FF38D7">
              <w:rPr>
                <w:rFonts w:eastAsia="Times New Roman" w:cs="Segoe UI"/>
                <w:b/>
                <w:color w:val="000000"/>
              </w:rPr>
              <w:t>203</w:t>
            </w:r>
            <w:r>
              <w:rPr>
                <w:rFonts w:eastAsia="Times New Roman" w:cs="Segoe UI"/>
                <w:b/>
                <w:color w:val="000000"/>
              </w:rPr>
              <w:t>9</w:t>
            </w:r>
          </w:p>
        </w:tc>
      </w:tr>
      <w:tr w:rsidR="00762429" w:rsidRPr="00FF38D7" w14:paraId="4CD33CBE"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restart"/>
            <w:vAlign w:val="center"/>
            <w:hideMark/>
          </w:tcPr>
          <w:p w14:paraId="2341E738" w14:textId="77777777" w:rsidR="00762429" w:rsidRPr="00FB3D68" w:rsidRDefault="00762429">
            <w:pPr>
              <w:jc w:val="center"/>
              <w:rPr>
                <w:rFonts w:eastAsia="Times New Roman" w:cs="Segoe UI"/>
                <w:b w:val="0"/>
                <w:color w:val="000000"/>
              </w:rPr>
            </w:pPr>
            <w:r w:rsidRPr="00FF38D7">
              <w:rPr>
                <w:rFonts w:eastAsia="Times New Roman" w:cs="Segoe UI"/>
                <w:b w:val="0"/>
                <w:color w:val="000000"/>
              </w:rPr>
              <w:t>Mid Quadrant</w:t>
            </w:r>
          </w:p>
          <w:p w14:paraId="32502031" w14:textId="77777777" w:rsidR="00762429" w:rsidRPr="00FF38D7" w:rsidRDefault="00762429">
            <w:pPr>
              <w:jc w:val="center"/>
              <w:rPr>
                <w:rFonts w:eastAsia="Times New Roman" w:cs="Segoe UI"/>
                <w:b w:val="0"/>
                <w:color w:val="000000"/>
              </w:rPr>
            </w:pPr>
          </w:p>
        </w:tc>
        <w:tc>
          <w:tcPr>
            <w:tcW w:w="1521" w:type="pct"/>
            <w:noWrap/>
            <w:hideMark/>
          </w:tcPr>
          <w:p w14:paraId="46EFD144"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Braintree</w:t>
            </w:r>
          </w:p>
        </w:tc>
        <w:tc>
          <w:tcPr>
            <w:tcW w:w="750" w:type="pct"/>
            <w:noWrap/>
            <w:vAlign w:val="center"/>
            <w:hideMark/>
          </w:tcPr>
          <w:p w14:paraId="793BF2E5"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3 </w:t>
            </w:r>
          </w:p>
        </w:tc>
        <w:tc>
          <w:tcPr>
            <w:tcW w:w="786" w:type="pct"/>
            <w:vAlign w:val="center"/>
          </w:tcPr>
          <w:p w14:paraId="0BE22931"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6 </w:t>
            </w:r>
          </w:p>
        </w:tc>
        <w:tc>
          <w:tcPr>
            <w:tcW w:w="758" w:type="pct"/>
            <w:noWrap/>
            <w:vAlign w:val="center"/>
            <w:hideMark/>
          </w:tcPr>
          <w:p w14:paraId="7E52E2C9"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9 </w:t>
            </w:r>
          </w:p>
        </w:tc>
      </w:tr>
      <w:tr w:rsidR="00762429" w:rsidRPr="00FF38D7" w14:paraId="1B2ABBE3"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ign w:val="center"/>
            <w:hideMark/>
          </w:tcPr>
          <w:p w14:paraId="5ECE2B73" w14:textId="77777777" w:rsidR="00762429" w:rsidRPr="00FF38D7" w:rsidRDefault="00762429">
            <w:pPr>
              <w:jc w:val="center"/>
              <w:rPr>
                <w:rFonts w:eastAsia="Times New Roman" w:cs="Segoe UI"/>
                <w:b w:val="0"/>
                <w:color w:val="000000"/>
              </w:rPr>
            </w:pPr>
          </w:p>
        </w:tc>
        <w:tc>
          <w:tcPr>
            <w:tcW w:w="1521" w:type="pct"/>
            <w:noWrap/>
            <w:hideMark/>
          </w:tcPr>
          <w:p w14:paraId="2665C03B"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Chelmsford</w:t>
            </w:r>
          </w:p>
        </w:tc>
        <w:tc>
          <w:tcPr>
            <w:tcW w:w="750" w:type="pct"/>
            <w:noWrap/>
            <w:vAlign w:val="center"/>
            <w:hideMark/>
          </w:tcPr>
          <w:p w14:paraId="288C6F07"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4 </w:t>
            </w:r>
          </w:p>
        </w:tc>
        <w:tc>
          <w:tcPr>
            <w:tcW w:w="786" w:type="pct"/>
            <w:vAlign w:val="center"/>
          </w:tcPr>
          <w:p w14:paraId="2E8C1FFC"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7 </w:t>
            </w:r>
          </w:p>
        </w:tc>
        <w:tc>
          <w:tcPr>
            <w:tcW w:w="758" w:type="pct"/>
            <w:noWrap/>
            <w:vAlign w:val="center"/>
            <w:hideMark/>
          </w:tcPr>
          <w:p w14:paraId="50B3C21D"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11 </w:t>
            </w:r>
          </w:p>
        </w:tc>
      </w:tr>
      <w:tr w:rsidR="00762429" w:rsidRPr="00FF38D7" w14:paraId="12B8FD56"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ign w:val="center"/>
            <w:hideMark/>
          </w:tcPr>
          <w:p w14:paraId="5176B5C7" w14:textId="77777777" w:rsidR="00762429" w:rsidRPr="00FF38D7" w:rsidRDefault="00762429">
            <w:pPr>
              <w:jc w:val="center"/>
              <w:rPr>
                <w:rFonts w:eastAsia="Times New Roman" w:cs="Segoe UI"/>
                <w:b w:val="0"/>
                <w:color w:val="000000"/>
              </w:rPr>
            </w:pPr>
          </w:p>
        </w:tc>
        <w:tc>
          <w:tcPr>
            <w:tcW w:w="1521" w:type="pct"/>
            <w:noWrap/>
            <w:hideMark/>
          </w:tcPr>
          <w:p w14:paraId="5228639E"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Maldon</w:t>
            </w:r>
          </w:p>
        </w:tc>
        <w:tc>
          <w:tcPr>
            <w:tcW w:w="750" w:type="pct"/>
            <w:noWrap/>
            <w:vAlign w:val="center"/>
            <w:hideMark/>
          </w:tcPr>
          <w:p w14:paraId="72827372"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 </w:t>
            </w:r>
          </w:p>
        </w:tc>
        <w:tc>
          <w:tcPr>
            <w:tcW w:w="786" w:type="pct"/>
            <w:vAlign w:val="center"/>
          </w:tcPr>
          <w:p w14:paraId="1193CE75"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 </w:t>
            </w:r>
          </w:p>
        </w:tc>
        <w:tc>
          <w:tcPr>
            <w:tcW w:w="758" w:type="pct"/>
            <w:noWrap/>
            <w:vAlign w:val="center"/>
            <w:hideMark/>
          </w:tcPr>
          <w:p w14:paraId="6E6423A9"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r>
      <w:tr w:rsidR="00762429" w:rsidRPr="00FF38D7" w14:paraId="5B3633E0"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restart"/>
            <w:vAlign w:val="center"/>
            <w:hideMark/>
          </w:tcPr>
          <w:p w14:paraId="5DDB984B" w14:textId="77777777" w:rsidR="00762429" w:rsidRPr="00FB3D68" w:rsidRDefault="00762429">
            <w:pPr>
              <w:jc w:val="center"/>
              <w:rPr>
                <w:rFonts w:eastAsia="Times New Roman" w:cs="Segoe UI"/>
                <w:b w:val="0"/>
                <w:color w:val="000000"/>
              </w:rPr>
            </w:pPr>
            <w:r w:rsidRPr="00FF38D7">
              <w:rPr>
                <w:rFonts w:eastAsia="Times New Roman" w:cs="Segoe UI"/>
                <w:b w:val="0"/>
                <w:color w:val="000000"/>
              </w:rPr>
              <w:t>North Quadrant</w:t>
            </w:r>
          </w:p>
          <w:p w14:paraId="4C6E5D19" w14:textId="77777777" w:rsidR="00762429" w:rsidRPr="00FF38D7" w:rsidRDefault="00762429">
            <w:pPr>
              <w:jc w:val="center"/>
              <w:rPr>
                <w:rFonts w:eastAsia="Times New Roman" w:cs="Segoe UI"/>
                <w:b w:val="0"/>
                <w:color w:val="000000"/>
              </w:rPr>
            </w:pPr>
          </w:p>
        </w:tc>
        <w:tc>
          <w:tcPr>
            <w:tcW w:w="1521" w:type="pct"/>
            <w:noWrap/>
            <w:hideMark/>
          </w:tcPr>
          <w:p w14:paraId="40F6587B"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Colchester</w:t>
            </w:r>
          </w:p>
        </w:tc>
        <w:tc>
          <w:tcPr>
            <w:tcW w:w="750" w:type="pct"/>
            <w:noWrap/>
            <w:vAlign w:val="center"/>
            <w:hideMark/>
          </w:tcPr>
          <w:p w14:paraId="45AD3CB4"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8 </w:t>
            </w:r>
          </w:p>
        </w:tc>
        <w:tc>
          <w:tcPr>
            <w:tcW w:w="786" w:type="pct"/>
            <w:vAlign w:val="center"/>
          </w:tcPr>
          <w:p w14:paraId="21FE8CF3"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16 </w:t>
            </w:r>
          </w:p>
        </w:tc>
        <w:tc>
          <w:tcPr>
            <w:tcW w:w="758" w:type="pct"/>
            <w:noWrap/>
            <w:vAlign w:val="center"/>
            <w:hideMark/>
          </w:tcPr>
          <w:p w14:paraId="3D720BA9"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24 </w:t>
            </w:r>
          </w:p>
        </w:tc>
      </w:tr>
      <w:tr w:rsidR="00762429" w:rsidRPr="00FF38D7" w14:paraId="6D7EA9DB"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ign w:val="center"/>
            <w:hideMark/>
          </w:tcPr>
          <w:p w14:paraId="4970FE47" w14:textId="77777777" w:rsidR="00762429" w:rsidRPr="00FF38D7" w:rsidRDefault="00762429">
            <w:pPr>
              <w:jc w:val="center"/>
              <w:rPr>
                <w:rFonts w:eastAsia="Times New Roman" w:cs="Segoe UI"/>
                <w:b w:val="0"/>
                <w:color w:val="000000"/>
              </w:rPr>
            </w:pPr>
          </w:p>
        </w:tc>
        <w:tc>
          <w:tcPr>
            <w:tcW w:w="1521" w:type="pct"/>
            <w:noWrap/>
            <w:hideMark/>
          </w:tcPr>
          <w:p w14:paraId="0ED7C4D6"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Tendring</w:t>
            </w:r>
          </w:p>
        </w:tc>
        <w:tc>
          <w:tcPr>
            <w:tcW w:w="750" w:type="pct"/>
            <w:noWrap/>
            <w:vAlign w:val="center"/>
            <w:hideMark/>
          </w:tcPr>
          <w:p w14:paraId="06A6ED75"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8 </w:t>
            </w:r>
          </w:p>
        </w:tc>
        <w:tc>
          <w:tcPr>
            <w:tcW w:w="786" w:type="pct"/>
            <w:vAlign w:val="center"/>
          </w:tcPr>
          <w:p w14:paraId="4CF05F52"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16 </w:t>
            </w:r>
          </w:p>
        </w:tc>
        <w:tc>
          <w:tcPr>
            <w:tcW w:w="758" w:type="pct"/>
            <w:noWrap/>
            <w:vAlign w:val="center"/>
            <w:hideMark/>
          </w:tcPr>
          <w:p w14:paraId="3C85A102"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24 </w:t>
            </w:r>
          </w:p>
        </w:tc>
      </w:tr>
      <w:tr w:rsidR="00762429" w:rsidRPr="00FF38D7" w14:paraId="1D3E9AA8"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restart"/>
            <w:vAlign w:val="center"/>
            <w:hideMark/>
          </w:tcPr>
          <w:p w14:paraId="2F47387C" w14:textId="77777777" w:rsidR="00762429" w:rsidRPr="00FB3D68" w:rsidRDefault="00762429">
            <w:pPr>
              <w:jc w:val="center"/>
              <w:rPr>
                <w:rFonts w:eastAsia="Times New Roman" w:cs="Segoe UI"/>
                <w:b w:val="0"/>
                <w:color w:val="000000"/>
              </w:rPr>
            </w:pPr>
            <w:r w:rsidRPr="00FF38D7">
              <w:rPr>
                <w:rFonts w:eastAsia="Times New Roman" w:cs="Segoe UI"/>
                <w:b w:val="0"/>
                <w:color w:val="000000"/>
              </w:rPr>
              <w:t>South Quadrant</w:t>
            </w:r>
          </w:p>
          <w:p w14:paraId="5A4EC5B0" w14:textId="77777777" w:rsidR="00762429" w:rsidRPr="00FF38D7" w:rsidRDefault="00762429">
            <w:pPr>
              <w:jc w:val="center"/>
              <w:rPr>
                <w:rFonts w:eastAsia="Times New Roman" w:cs="Segoe UI"/>
                <w:b w:val="0"/>
                <w:color w:val="000000"/>
              </w:rPr>
            </w:pPr>
          </w:p>
        </w:tc>
        <w:tc>
          <w:tcPr>
            <w:tcW w:w="1521" w:type="pct"/>
            <w:noWrap/>
            <w:hideMark/>
          </w:tcPr>
          <w:p w14:paraId="1B02C635"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Basildon</w:t>
            </w:r>
          </w:p>
        </w:tc>
        <w:tc>
          <w:tcPr>
            <w:tcW w:w="750" w:type="pct"/>
            <w:noWrap/>
            <w:vAlign w:val="center"/>
            <w:hideMark/>
          </w:tcPr>
          <w:p w14:paraId="547AADDA"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3 </w:t>
            </w:r>
          </w:p>
        </w:tc>
        <w:tc>
          <w:tcPr>
            <w:tcW w:w="786" w:type="pct"/>
            <w:vAlign w:val="center"/>
          </w:tcPr>
          <w:p w14:paraId="016C72CB"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6 </w:t>
            </w:r>
          </w:p>
        </w:tc>
        <w:tc>
          <w:tcPr>
            <w:tcW w:w="758" w:type="pct"/>
            <w:noWrap/>
            <w:vAlign w:val="center"/>
            <w:hideMark/>
          </w:tcPr>
          <w:p w14:paraId="387C8D1E"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8 </w:t>
            </w:r>
          </w:p>
        </w:tc>
      </w:tr>
      <w:tr w:rsidR="00762429" w:rsidRPr="00FF38D7" w14:paraId="2C4D22C5"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ign w:val="center"/>
            <w:hideMark/>
          </w:tcPr>
          <w:p w14:paraId="05BFED69" w14:textId="77777777" w:rsidR="00762429" w:rsidRPr="00FF38D7" w:rsidRDefault="00762429">
            <w:pPr>
              <w:jc w:val="center"/>
              <w:rPr>
                <w:rFonts w:eastAsia="Times New Roman" w:cs="Segoe UI"/>
                <w:b w:val="0"/>
                <w:color w:val="000000"/>
              </w:rPr>
            </w:pPr>
          </w:p>
        </w:tc>
        <w:tc>
          <w:tcPr>
            <w:tcW w:w="1521" w:type="pct"/>
            <w:noWrap/>
            <w:hideMark/>
          </w:tcPr>
          <w:p w14:paraId="2F038879"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Brentwood</w:t>
            </w:r>
          </w:p>
        </w:tc>
        <w:tc>
          <w:tcPr>
            <w:tcW w:w="750" w:type="pct"/>
            <w:noWrap/>
            <w:vAlign w:val="center"/>
            <w:hideMark/>
          </w:tcPr>
          <w:p w14:paraId="35974DB1"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 </w:t>
            </w:r>
          </w:p>
        </w:tc>
        <w:tc>
          <w:tcPr>
            <w:tcW w:w="786" w:type="pct"/>
            <w:vAlign w:val="center"/>
          </w:tcPr>
          <w:p w14:paraId="088C60F0"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c>
          <w:tcPr>
            <w:tcW w:w="758" w:type="pct"/>
            <w:noWrap/>
            <w:vAlign w:val="center"/>
            <w:hideMark/>
          </w:tcPr>
          <w:p w14:paraId="0C6F7E4E"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r>
      <w:tr w:rsidR="00762429" w:rsidRPr="00FF38D7" w14:paraId="78C96EE8"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ign w:val="center"/>
            <w:hideMark/>
          </w:tcPr>
          <w:p w14:paraId="263BAE65" w14:textId="77777777" w:rsidR="00762429" w:rsidRPr="00FF38D7" w:rsidRDefault="00762429">
            <w:pPr>
              <w:jc w:val="center"/>
              <w:rPr>
                <w:rFonts w:eastAsia="Times New Roman" w:cs="Segoe UI"/>
                <w:b w:val="0"/>
                <w:color w:val="000000"/>
              </w:rPr>
            </w:pPr>
          </w:p>
        </w:tc>
        <w:tc>
          <w:tcPr>
            <w:tcW w:w="1521" w:type="pct"/>
            <w:noWrap/>
            <w:hideMark/>
          </w:tcPr>
          <w:p w14:paraId="5A9E0F76" w14:textId="10BBB1A6" w:rsidR="00762429" w:rsidRPr="00FF38D7" w:rsidRDefault="00D30CB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Castle Point</w:t>
            </w:r>
          </w:p>
        </w:tc>
        <w:tc>
          <w:tcPr>
            <w:tcW w:w="750" w:type="pct"/>
            <w:noWrap/>
            <w:vAlign w:val="center"/>
            <w:hideMark/>
          </w:tcPr>
          <w:p w14:paraId="7CC41999"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c>
          <w:tcPr>
            <w:tcW w:w="786" w:type="pct"/>
            <w:vAlign w:val="center"/>
          </w:tcPr>
          <w:p w14:paraId="0A170CD4"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5 </w:t>
            </w:r>
          </w:p>
        </w:tc>
        <w:tc>
          <w:tcPr>
            <w:tcW w:w="758" w:type="pct"/>
            <w:noWrap/>
            <w:vAlign w:val="center"/>
            <w:hideMark/>
          </w:tcPr>
          <w:p w14:paraId="3153D970"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7 </w:t>
            </w:r>
          </w:p>
        </w:tc>
      </w:tr>
      <w:tr w:rsidR="00762429" w:rsidRPr="00FF38D7" w14:paraId="1211C9E9"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ign w:val="center"/>
            <w:hideMark/>
          </w:tcPr>
          <w:p w14:paraId="62B0B696" w14:textId="77777777" w:rsidR="00762429" w:rsidRPr="00FF38D7" w:rsidRDefault="00762429">
            <w:pPr>
              <w:jc w:val="center"/>
              <w:rPr>
                <w:rFonts w:eastAsia="Times New Roman" w:cs="Segoe UI"/>
                <w:b w:val="0"/>
                <w:color w:val="000000"/>
              </w:rPr>
            </w:pPr>
          </w:p>
        </w:tc>
        <w:tc>
          <w:tcPr>
            <w:tcW w:w="1521" w:type="pct"/>
            <w:noWrap/>
            <w:hideMark/>
          </w:tcPr>
          <w:p w14:paraId="30597F85"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Rochford</w:t>
            </w:r>
          </w:p>
        </w:tc>
        <w:tc>
          <w:tcPr>
            <w:tcW w:w="750" w:type="pct"/>
            <w:noWrap/>
            <w:vAlign w:val="center"/>
            <w:hideMark/>
          </w:tcPr>
          <w:p w14:paraId="747DE1C9"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 </w:t>
            </w:r>
          </w:p>
        </w:tc>
        <w:tc>
          <w:tcPr>
            <w:tcW w:w="786" w:type="pct"/>
            <w:vAlign w:val="center"/>
          </w:tcPr>
          <w:p w14:paraId="1C4BDF5F"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 </w:t>
            </w:r>
          </w:p>
        </w:tc>
        <w:tc>
          <w:tcPr>
            <w:tcW w:w="758" w:type="pct"/>
            <w:noWrap/>
            <w:vAlign w:val="center"/>
            <w:hideMark/>
          </w:tcPr>
          <w:p w14:paraId="25C50306"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r>
      <w:tr w:rsidR="00762429" w:rsidRPr="00FF38D7" w14:paraId="568A2646"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val="restart"/>
            <w:vAlign w:val="center"/>
            <w:hideMark/>
          </w:tcPr>
          <w:p w14:paraId="4F7BA31F" w14:textId="77777777" w:rsidR="00762429" w:rsidRPr="00FB3D68" w:rsidRDefault="00762429">
            <w:pPr>
              <w:jc w:val="center"/>
              <w:rPr>
                <w:rFonts w:eastAsia="Times New Roman" w:cs="Segoe UI"/>
                <w:b w:val="0"/>
                <w:color w:val="000000"/>
              </w:rPr>
            </w:pPr>
            <w:r w:rsidRPr="00FF38D7">
              <w:rPr>
                <w:rFonts w:eastAsia="Times New Roman" w:cs="Segoe UI"/>
                <w:b w:val="0"/>
                <w:color w:val="000000"/>
              </w:rPr>
              <w:t>West Quadrant</w:t>
            </w:r>
          </w:p>
          <w:p w14:paraId="552DADEF" w14:textId="77777777" w:rsidR="00762429" w:rsidRPr="00FF38D7" w:rsidRDefault="00762429">
            <w:pPr>
              <w:jc w:val="center"/>
              <w:rPr>
                <w:rFonts w:eastAsia="Times New Roman" w:cs="Segoe UI"/>
                <w:b w:val="0"/>
                <w:color w:val="000000"/>
              </w:rPr>
            </w:pPr>
          </w:p>
        </w:tc>
        <w:tc>
          <w:tcPr>
            <w:tcW w:w="1521" w:type="pct"/>
            <w:noWrap/>
            <w:hideMark/>
          </w:tcPr>
          <w:p w14:paraId="54768336"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Epping Forest</w:t>
            </w:r>
          </w:p>
        </w:tc>
        <w:tc>
          <w:tcPr>
            <w:tcW w:w="750" w:type="pct"/>
            <w:noWrap/>
            <w:vAlign w:val="center"/>
            <w:hideMark/>
          </w:tcPr>
          <w:p w14:paraId="6194A334"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c>
          <w:tcPr>
            <w:tcW w:w="786" w:type="pct"/>
            <w:vAlign w:val="center"/>
          </w:tcPr>
          <w:p w14:paraId="1E45F402"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4 </w:t>
            </w:r>
          </w:p>
        </w:tc>
        <w:tc>
          <w:tcPr>
            <w:tcW w:w="758" w:type="pct"/>
            <w:noWrap/>
            <w:vAlign w:val="center"/>
            <w:hideMark/>
          </w:tcPr>
          <w:p w14:paraId="7CAEBCB3"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7 </w:t>
            </w:r>
          </w:p>
        </w:tc>
      </w:tr>
      <w:tr w:rsidR="00762429" w:rsidRPr="00FF38D7" w14:paraId="105BD670"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hideMark/>
          </w:tcPr>
          <w:p w14:paraId="0CEB2007" w14:textId="77777777" w:rsidR="00762429" w:rsidRPr="00FF38D7" w:rsidRDefault="00762429">
            <w:pPr>
              <w:rPr>
                <w:rFonts w:eastAsia="Times New Roman" w:cs="Segoe UI"/>
                <w:color w:val="000000"/>
              </w:rPr>
            </w:pPr>
          </w:p>
        </w:tc>
        <w:tc>
          <w:tcPr>
            <w:tcW w:w="1521" w:type="pct"/>
            <w:noWrap/>
            <w:hideMark/>
          </w:tcPr>
          <w:p w14:paraId="333862CB"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Harlow</w:t>
            </w:r>
          </w:p>
        </w:tc>
        <w:tc>
          <w:tcPr>
            <w:tcW w:w="750" w:type="pct"/>
            <w:noWrap/>
            <w:vAlign w:val="center"/>
            <w:hideMark/>
          </w:tcPr>
          <w:p w14:paraId="1532CCB5"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c>
          <w:tcPr>
            <w:tcW w:w="786" w:type="pct"/>
            <w:vAlign w:val="center"/>
          </w:tcPr>
          <w:p w14:paraId="58E3EFC1"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4 </w:t>
            </w:r>
          </w:p>
        </w:tc>
        <w:tc>
          <w:tcPr>
            <w:tcW w:w="758" w:type="pct"/>
            <w:noWrap/>
            <w:vAlign w:val="center"/>
            <w:hideMark/>
          </w:tcPr>
          <w:p w14:paraId="3B719B33"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6 </w:t>
            </w:r>
          </w:p>
        </w:tc>
      </w:tr>
      <w:tr w:rsidR="00762429" w:rsidRPr="00FF38D7" w14:paraId="224B491E" w14:textId="77777777">
        <w:trPr>
          <w:trHeight w:val="300"/>
        </w:trPr>
        <w:tc>
          <w:tcPr>
            <w:cnfStyle w:val="001000000000" w:firstRow="0" w:lastRow="0" w:firstColumn="1" w:lastColumn="0" w:oddVBand="0" w:evenVBand="0" w:oddHBand="0" w:evenHBand="0" w:firstRowFirstColumn="0" w:firstRowLastColumn="0" w:lastRowFirstColumn="0" w:lastRowLastColumn="0"/>
            <w:tcW w:w="1185" w:type="pct"/>
            <w:vMerge/>
            <w:hideMark/>
          </w:tcPr>
          <w:p w14:paraId="2E3E312C" w14:textId="77777777" w:rsidR="00762429" w:rsidRPr="00FF38D7" w:rsidRDefault="00762429">
            <w:pPr>
              <w:rPr>
                <w:rFonts w:eastAsia="Times New Roman" w:cs="Segoe UI"/>
                <w:color w:val="000000"/>
              </w:rPr>
            </w:pPr>
          </w:p>
        </w:tc>
        <w:tc>
          <w:tcPr>
            <w:tcW w:w="1521" w:type="pct"/>
            <w:noWrap/>
            <w:hideMark/>
          </w:tcPr>
          <w:p w14:paraId="22F13E73" w14:textId="77777777" w:rsidR="00762429" w:rsidRPr="00FF38D7" w:rsidRDefault="0076242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F38D7">
              <w:rPr>
                <w:rFonts w:eastAsia="Times New Roman" w:cs="Segoe UI"/>
                <w:color w:val="000000"/>
              </w:rPr>
              <w:t>Uttlesford</w:t>
            </w:r>
          </w:p>
        </w:tc>
        <w:tc>
          <w:tcPr>
            <w:tcW w:w="750" w:type="pct"/>
            <w:noWrap/>
            <w:vAlign w:val="center"/>
            <w:hideMark/>
          </w:tcPr>
          <w:p w14:paraId="1BF596F9"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1 </w:t>
            </w:r>
          </w:p>
        </w:tc>
        <w:tc>
          <w:tcPr>
            <w:tcW w:w="786" w:type="pct"/>
            <w:vAlign w:val="center"/>
          </w:tcPr>
          <w:p w14:paraId="37AD9617"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c>
          <w:tcPr>
            <w:tcW w:w="758" w:type="pct"/>
            <w:noWrap/>
            <w:vAlign w:val="center"/>
            <w:hideMark/>
          </w:tcPr>
          <w:p w14:paraId="1963BCB6" w14:textId="77777777" w:rsidR="00762429" w:rsidRPr="00FF38D7" w:rsidRDefault="0076242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 xml:space="preserve">           2 </w:t>
            </w:r>
          </w:p>
        </w:tc>
      </w:tr>
      <w:tr w:rsidR="00762429" w:rsidRPr="00FF38D7" w14:paraId="14402B33" w14:textId="77777777">
        <w:trPr>
          <w:trHeight w:val="300"/>
        </w:trPr>
        <w:tc>
          <w:tcPr>
            <w:cnfStyle w:val="001000000000" w:firstRow="0" w:lastRow="0" w:firstColumn="1" w:lastColumn="0" w:oddVBand="0" w:evenVBand="0" w:oddHBand="0" w:evenHBand="0" w:firstRowFirstColumn="0" w:firstRowLastColumn="0" w:lastRowFirstColumn="0" w:lastRowLastColumn="0"/>
            <w:tcW w:w="2706" w:type="pct"/>
            <w:gridSpan w:val="2"/>
            <w:vAlign w:val="center"/>
          </w:tcPr>
          <w:p w14:paraId="3D40C3D0" w14:textId="77777777" w:rsidR="00762429" w:rsidRPr="00FF38D7" w:rsidRDefault="00762429">
            <w:pPr>
              <w:jc w:val="center"/>
              <w:rPr>
                <w:rFonts w:eastAsia="Times New Roman" w:cs="Segoe UI"/>
                <w:color w:val="000000"/>
              </w:rPr>
            </w:pPr>
            <w:r>
              <w:rPr>
                <w:rFonts w:eastAsia="Times New Roman" w:cs="Segoe UI"/>
                <w:color w:val="000000"/>
              </w:rPr>
              <w:t>Essex</w:t>
            </w:r>
          </w:p>
        </w:tc>
        <w:tc>
          <w:tcPr>
            <w:tcW w:w="750" w:type="pct"/>
            <w:noWrap/>
            <w:vAlign w:val="center"/>
          </w:tcPr>
          <w:p w14:paraId="78A4DA13" w14:textId="77777777" w:rsidR="00762429" w:rsidRPr="000C7F86" w:rsidRDefault="00762429">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0C7F86">
              <w:rPr>
                <w:rFonts w:cs="Segoe UI"/>
                <w:b/>
                <w:color w:val="000000"/>
              </w:rPr>
              <w:t>35</w:t>
            </w:r>
          </w:p>
        </w:tc>
        <w:tc>
          <w:tcPr>
            <w:tcW w:w="786" w:type="pct"/>
            <w:vAlign w:val="center"/>
          </w:tcPr>
          <w:p w14:paraId="674F1119" w14:textId="77777777" w:rsidR="00762429" w:rsidRPr="000C7F86" w:rsidRDefault="00762429">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0C7F86">
              <w:rPr>
                <w:rFonts w:cs="Segoe UI"/>
                <w:b/>
                <w:color w:val="000000"/>
              </w:rPr>
              <w:t>70</w:t>
            </w:r>
          </w:p>
        </w:tc>
        <w:tc>
          <w:tcPr>
            <w:tcW w:w="758" w:type="pct"/>
            <w:noWrap/>
            <w:vAlign w:val="center"/>
          </w:tcPr>
          <w:p w14:paraId="5F4FD235" w14:textId="77777777" w:rsidR="00762429" w:rsidRPr="000C7F86" w:rsidRDefault="00762429">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0C7F86">
              <w:rPr>
                <w:rFonts w:cs="Segoe UI"/>
                <w:b/>
                <w:color w:val="000000"/>
              </w:rPr>
              <w:t>105</w:t>
            </w:r>
          </w:p>
        </w:tc>
      </w:tr>
    </w:tbl>
    <w:p w14:paraId="7CC6053C" w14:textId="77777777" w:rsidR="00762429" w:rsidRDefault="00762429" w:rsidP="00762429">
      <w:pPr>
        <w:pStyle w:val="Numberedpara1202"/>
        <w:numPr>
          <w:ilvl w:val="0"/>
          <w:numId w:val="0"/>
        </w:numPr>
        <w:ind w:left="720" w:hanging="720"/>
      </w:pPr>
    </w:p>
    <w:p w14:paraId="53C3DA76" w14:textId="77777777" w:rsidR="00762429" w:rsidRDefault="00762429" w:rsidP="00762429">
      <w:pPr>
        <w:pStyle w:val="Numberedpara1202"/>
      </w:pPr>
      <w:bookmarkStart w:id="183" w:name="_Hlk197251006"/>
      <w:r>
        <w:t>Based on the geographic distribution of the current mental health specialist/supported accommodation, it is assumed that in relation to the estimated need for 105 additional places by 2039:</w:t>
      </w:r>
    </w:p>
    <w:p w14:paraId="1BA0D0E3" w14:textId="77777777" w:rsidR="00762429" w:rsidRDefault="00762429" w:rsidP="000E5D2E">
      <w:pPr>
        <w:pStyle w:val="Numberedpara1202"/>
        <w:numPr>
          <w:ilvl w:val="0"/>
          <w:numId w:val="6"/>
        </w:numPr>
        <w:spacing w:line="257" w:lineRule="auto"/>
        <w:ind w:left="1080"/>
      </w:pPr>
      <w:r>
        <w:t>At least 4 additional units would be for Intensive Assessment Beds (IAB)</w:t>
      </w:r>
    </w:p>
    <w:p w14:paraId="037A5D26" w14:textId="755874C3" w:rsidR="00762429" w:rsidRDefault="00762429" w:rsidP="000E5D2E">
      <w:pPr>
        <w:pStyle w:val="Numberedpara1202"/>
        <w:numPr>
          <w:ilvl w:val="0"/>
          <w:numId w:val="6"/>
        </w:numPr>
        <w:spacing w:line="257" w:lineRule="auto"/>
        <w:ind w:left="1080"/>
      </w:pPr>
      <w:r>
        <w:t xml:space="preserve">At least 5 additional units would be for Complex provision </w:t>
      </w:r>
    </w:p>
    <w:p w14:paraId="085435A1" w14:textId="3F9718BA" w:rsidR="00762429" w:rsidRDefault="00762429" w:rsidP="000E5D2E">
      <w:pPr>
        <w:pStyle w:val="Numberedpara1202"/>
        <w:numPr>
          <w:ilvl w:val="0"/>
          <w:numId w:val="6"/>
        </w:numPr>
        <w:spacing w:line="257" w:lineRule="auto"/>
        <w:ind w:left="1080"/>
      </w:pPr>
      <w:r>
        <w:t>Provision of intensive assessment beds and complex places would be required in Mid and South Essex</w:t>
      </w:r>
    </w:p>
    <w:p w14:paraId="219A0528" w14:textId="67E84D1B" w:rsidR="00762429" w:rsidRDefault="00762429" w:rsidP="000E5D2E">
      <w:pPr>
        <w:pStyle w:val="Numberedpara1202"/>
        <w:numPr>
          <w:ilvl w:val="0"/>
          <w:numId w:val="6"/>
        </w:numPr>
        <w:spacing w:line="257" w:lineRule="auto"/>
        <w:ind w:left="1080"/>
      </w:pPr>
      <w:r>
        <w:t>The remaining estimated need for c.95 supported accommodation units would be for a mix of high support and medium/low support</w:t>
      </w:r>
    </w:p>
    <w:p w14:paraId="49292302" w14:textId="5ABF6448" w:rsidR="0083208C" w:rsidRPr="00F35C3A" w:rsidRDefault="004301FE" w:rsidP="0083208C">
      <w:pPr>
        <w:pStyle w:val="Numberedpara1202"/>
      </w:pPr>
      <w:r>
        <w:t>Essex County Council</w:t>
      </w:r>
      <w:r w:rsidR="0083208C">
        <w:t xml:space="preserve"> commissioners note that:</w:t>
      </w:r>
    </w:p>
    <w:p w14:paraId="4A30E5BC" w14:textId="13544C47" w:rsidR="0083208C" w:rsidRPr="00366255" w:rsidRDefault="004301FE" w:rsidP="0038291F">
      <w:pPr>
        <w:pStyle w:val="ListParagraph"/>
        <w:numPr>
          <w:ilvl w:val="0"/>
          <w:numId w:val="52"/>
        </w:numPr>
        <w:jc w:val="both"/>
        <w:rPr>
          <w:rFonts w:ascii="Segoe UI" w:hAnsi="Segoe UI" w:cs="Segoe UI"/>
          <w:sz w:val="22"/>
          <w:szCs w:val="22"/>
        </w:rPr>
      </w:pPr>
      <w:r>
        <w:rPr>
          <w:rFonts w:ascii="Segoe UI" w:hAnsi="Segoe UI" w:cs="Segoe UI"/>
          <w:sz w:val="22"/>
          <w:szCs w:val="22"/>
        </w:rPr>
        <w:t>Essex County Council</w:t>
      </w:r>
      <w:r w:rsidR="0083208C" w:rsidRPr="00366255">
        <w:rPr>
          <w:rFonts w:ascii="Segoe UI" w:hAnsi="Segoe UI" w:cs="Segoe UI"/>
          <w:sz w:val="22"/>
          <w:szCs w:val="22"/>
        </w:rPr>
        <w:t xml:space="preserve"> commissions a M</w:t>
      </w:r>
      <w:r w:rsidR="00D53995">
        <w:rPr>
          <w:rFonts w:ascii="Segoe UI" w:hAnsi="Segoe UI" w:cs="Segoe UI"/>
          <w:sz w:val="22"/>
          <w:szCs w:val="22"/>
        </w:rPr>
        <w:t xml:space="preserve">ental </w:t>
      </w:r>
      <w:r w:rsidR="0083208C" w:rsidRPr="00366255">
        <w:rPr>
          <w:rFonts w:ascii="Segoe UI" w:hAnsi="Segoe UI" w:cs="Segoe UI"/>
          <w:sz w:val="22"/>
          <w:szCs w:val="22"/>
        </w:rPr>
        <w:t>H</w:t>
      </w:r>
      <w:r w:rsidR="00D53995">
        <w:rPr>
          <w:rFonts w:ascii="Segoe UI" w:hAnsi="Segoe UI" w:cs="Segoe UI"/>
          <w:sz w:val="22"/>
          <w:szCs w:val="22"/>
        </w:rPr>
        <w:t>ealth</w:t>
      </w:r>
      <w:r w:rsidR="0083208C" w:rsidRPr="00366255">
        <w:rPr>
          <w:rFonts w:ascii="Segoe UI" w:hAnsi="Segoe UI" w:cs="Segoe UI"/>
          <w:sz w:val="22"/>
          <w:szCs w:val="22"/>
        </w:rPr>
        <w:t xml:space="preserve"> Supported Accommodation provision which has mobilised in North</w:t>
      </w:r>
      <w:r w:rsidR="00FF07E6">
        <w:rPr>
          <w:rFonts w:ascii="Segoe UI" w:hAnsi="Segoe UI" w:cs="Segoe UI"/>
          <w:sz w:val="22"/>
          <w:szCs w:val="22"/>
        </w:rPr>
        <w:t>-</w:t>
      </w:r>
      <w:r w:rsidR="00D53995">
        <w:rPr>
          <w:rFonts w:ascii="Segoe UI" w:hAnsi="Segoe UI" w:cs="Segoe UI"/>
          <w:sz w:val="22"/>
          <w:szCs w:val="22"/>
        </w:rPr>
        <w:t>E</w:t>
      </w:r>
      <w:r w:rsidR="0083208C" w:rsidRPr="00366255">
        <w:rPr>
          <w:rFonts w:ascii="Segoe UI" w:hAnsi="Segoe UI" w:cs="Segoe UI"/>
          <w:sz w:val="22"/>
          <w:szCs w:val="22"/>
        </w:rPr>
        <w:t xml:space="preserve">ast, Mid and West Essex and continues to mobilise in South Essex in 2025. </w:t>
      </w:r>
      <w:r>
        <w:rPr>
          <w:rFonts w:ascii="Segoe UI" w:hAnsi="Segoe UI" w:cs="Segoe UI"/>
          <w:sz w:val="22"/>
          <w:szCs w:val="22"/>
        </w:rPr>
        <w:t>Essex County Council</w:t>
      </w:r>
      <w:r w:rsidR="0083208C" w:rsidRPr="00366255">
        <w:rPr>
          <w:rFonts w:ascii="Segoe UI" w:hAnsi="Segoe UI" w:cs="Segoe UI"/>
          <w:sz w:val="22"/>
          <w:szCs w:val="22"/>
        </w:rPr>
        <w:t xml:space="preserve"> has commenced a review of mental health residential and nursing accommodation provision countywide including a review of all individuals care and support needs in provision both in and out of the county. This also includes those in high-cost placements. Reviews will inform </w:t>
      </w:r>
      <w:r>
        <w:rPr>
          <w:rFonts w:ascii="Segoe UI" w:hAnsi="Segoe UI" w:cs="Segoe UI"/>
          <w:sz w:val="22"/>
          <w:szCs w:val="22"/>
        </w:rPr>
        <w:t>Essex County Council</w:t>
      </w:r>
      <w:r w:rsidR="0083208C" w:rsidRPr="00366255">
        <w:rPr>
          <w:rFonts w:ascii="Segoe UI" w:hAnsi="Segoe UI" w:cs="Segoe UI"/>
          <w:sz w:val="22"/>
          <w:szCs w:val="22"/>
        </w:rPr>
        <w:t>’s need and demand and the commissioning and procurement of an offer to meet the care and support needs of our residents</w:t>
      </w:r>
    </w:p>
    <w:p w14:paraId="50EA2740" w14:textId="4B42D57D" w:rsidR="0083208C" w:rsidRPr="00366255" w:rsidRDefault="004301FE" w:rsidP="0038291F">
      <w:pPr>
        <w:pStyle w:val="ListParagraph"/>
        <w:numPr>
          <w:ilvl w:val="0"/>
          <w:numId w:val="52"/>
        </w:numPr>
        <w:jc w:val="both"/>
        <w:rPr>
          <w:rFonts w:ascii="Segoe UI" w:hAnsi="Segoe UI" w:cs="Segoe UI"/>
          <w:sz w:val="22"/>
          <w:szCs w:val="22"/>
        </w:rPr>
      </w:pPr>
      <w:r>
        <w:rPr>
          <w:rFonts w:ascii="Segoe UI" w:hAnsi="Segoe UI" w:cs="Segoe UI"/>
          <w:sz w:val="22"/>
          <w:szCs w:val="22"/>
        </w:rPr>
        <w:t>Essex County Council</w:t>
      </w:r>
      <w:r w:rsidR="0083208C" w:rsidRPr="00366255">
        <w:rPr>
          <w:rFonts w:ascii="Segoe UI" w:hAnsi="Segoe UI" w:cs="Segoe UI"/>
          <w:sz w:val="22"/>
          <w:szCs w:val="22"/>
        </w:rPr>
        <w:t xml:space="preserve"> has commissioned a transformational Mental Health Supported Accommodation pathway. As part of this work, a review of people’s care and support needs was undertaken to inform Mental Health Supported Accommodation need and demand and led to the commissioning of a new Mental </w:t>
      </w:r>
      <w:r w:rsidR="0083208C" w:rsidRPr="00366255">
        <w:rPr>
          <w:rFonts w:ascii="Segoe UI" w:hAnsi="Segoe UI" w:cs="Segoe UI"/>
          <w:sz w:val="22"/>
          <w:szCs w:val="22"/>
        </w:rPr>
        <w:lastRenderedPageBreak/>
        <w:t xml:space="preserve">Health Supported Accommodation pathway. </w:t>
      </w:r>
      <w:r>
        <w:rPr>
          <w:rFonts w:ascii="Segoe UI" w:hAnsi="Segoe UI" w:cs="Segoe UI"/>
          <w:sz w:val="22"/>
          <w:szCs w:val="22"/>
        </w:rPr>
        <w:t>Essex County Council</w:t>
      </w:r>
      <w:r w:rsidR="0083208C" w:rsidRPr="00366255">
        <w:rPr>
          <w:rFonts w:ascii="Segoe UI" w:hAnsi="Segoe UI" w:cs="Segoe UI"/>
          <w:sz w:val="22"/>
          <w:szCs w:val="22"/>
        </w:rPr>
        <w:t xml:space="preserve"> will use need identified in this need assessment to support commissioning intentions and category plans used to inform commissioning and procurement activity</w:t>
      </w:r>
    </w:p>
    <w:p w14:paraId="41F0A6CE" w14:textId="6C8F264F" w:rsidR="0083208C" w:rsidRPr="00366255" w:rsidRDefault="0083208C" w:rsidP="0038291F">
      <w:pPr>
        <w:pStyle w:val="ListParagraph"/>
        <w:numPr>
          <w:ilvl w:val="0"/>
          <w:numId w:val="52"/>
        </w:numPr>
        <w:jc w:val="both"/>
        <w:rPr>
          <w:rFonts w:ascii="Segoe UI" w:hAnsi="Segoe UI" w:cs="Segoe UI"/>
          <w:sz w:val="22"/>
          <w:szCs w:val="22"/>
        </w:rPr>
      </w:pPr>
      <w:r w:rsidRPr="00366255">
        <w:rPr>
          <w:rFonts w:ascii="Segoe UI" w:hAnsi="Segoe UI" w:cs="Segoe UI"/>
          <w:sz w:val="22"/>
          <w:szCs w:val="22"/>
        </w:rPr>
        <w:t>There are no individuals residing in M</w:t>
      </w:r>
      <w:r w:rsidR="00D72135">
        <w:rPr>
          <w:rFonts w:ascii="Segoe UI" w:hAnsi="Segoe UI" w:cs="Segoe UI"/>
          <w:sz w:val="22"/>
          <w:szCs w:val="22"/>
        </w:rPr>
        <w:t xml:space="preserve">ental </w:t>
      </w:r>
      <w:r w:rsidRPr="00366255">
        <w:rPr>
          <w:rFonts w:ascii="Segoe UI" w:hAnsi="Segoe UI" w:cs="Segoe UI"/>
          <w:sz w:val="22"/>
          <w:szCs w:val="22"/>
        </w:rPr>
        <w:t>H</w:t>
      </w:r>
      <w:r w:rsidR="00D72135">
        <w:rPr>
          <w:rFonts w:ascii="Segoe UI" w:hAnsi="Segoe UI" w:cs="Segoe UI"/>
          <w:sz w:val="22"/>
          <w:szCs w:val="22"/>
        </w:rPr>
        <w:t>ealth</w:t>
      </w:r>
      <w:r w:rsidRPr="00366255">
        <w:rPr>
          <w:rFonts w:ascii="Segoe UI" w:hAnsi="Segoe UI" w:cs="Segoe UI"/>
          <w:sz w:val="22"/>
          <w:szCs w:val="22"/>
        </w:rPr>
        <w:t xml:space="preserve"> Supported Accommodation out of county. 13 individuals reside in spot purchase M</w:t>
      </w:r>
      <w:r w:rsidR="00D72135">
        <w:rPr>
          <w:rFonts w:ascii="Segoe UI" w:hAnsi="Segoe UI" w:cs="Segoe UI"/>
          <w:sz w:val="22"/>
          <w:szCs w:val="22"/>
        </w:rPr>
        <w:t xml:space="preserve">ental </w:t>
      </w:r>
      <w:r w:rsidRPr="00366255">
        <w:rPr>
          <w:rFonts w:ascii="Segoe UI" w:hAnsi="Segoe UI" w:cs="Segoe UI"/>
          <w:sz w:val="22"/>
          <w:szCs w:val="22"/>
        </w:rPr>
        <w:t>H</w:t>
      </w:r>
      <w:r w:rsidR="00D72135">
        <w:rPr>
          <w:rFonts w:ascii="Segoe UI" w:hAnsi="Segoe UI" w:cs="Segoe UI"/>
          <w:sz w:val="22"/>
          <w:szCs w:val="22"/>
        </w:rPr>
        <w:t>ealth</w:t>
      </w:r>
      <w:r w:rsidRPr="00366255">
        <w:rPr>
          <w:rFonts w:ascii="Segoe UI" w:hAnsi="Segoe UI" w:cs="Segoe UI"/>
          <w:sz w:val="22"/>
          <w:szCs w:val="22"/>
        </w:rPr>
        <w:t xml:space="preserve"> Supported Accommodation in Southend on Sea and 13 individuals reside in spot purchase MH Supported Accommodation in Thurrock. Work is ongoing to move people into the new MH Supported Accommodation pathway commissioned. Care and support reviews are being undertaken of all individuals residing in M</w:t>
      </w:r>
      <w:r w:rsidR="00D72135">
        <w:rPr>
          <w:rFonts w:ascii="Segoe UI" w:hAnsi="Segoe UI" w:cs="Segoe UI"/>
          <w:sz w:val="22"/>
          <w:szCs w:val="22"/>
        </w:rPr>
        <w:t xml:space="preserve">ental </w:t>
      </w:r>
      <w:r w:rsidRPr="00366255">
        <w:rPr>
          <w:rFonts w:ascii="Segoe UI" w:hAnsi="Segoe UI" w:cs="Segoe UI"/>
          <w:sz w:val="22"/>
          <w:szCs w:val="22"/>
        </w:rPr>
        <w:t>H</w:t>
      </w:r>
      <w:r w:rsidR="00D72135">
        <w:rPr>
          <w:rFonts w:ascii="Segoe UI" w:hAnsi="Segoe UI" w:cs="Segoe UI"/>
          <w:sz w:val="22"/>
          <w:szCs w:val="22"/>
        </w:rPr>
        <w:t>ealth</w:t>
      </w:r>
      <w:r w:rsidRPr="00366255">
        <w:rPr>
          <w:rFonts w:ascii="Segoe UI" w:hAnsi="Segoe UI" w:cs="Segoe UI"/>
          <w:sz w:val="22"/>
          <w:szCs w:val="22"/>
        </w:rPr>
        <w:t xml:space="preserve"> Residential and Nursing provision to inform need and demand and support commissioning and procurement activity. This includes 227 individuals in Essex and individuals residing out of county</w:t>
      </w:r>
    </w:p>
    <w:p w14:paraId="17FC2E78" w14:textId="77777777" w:rsidR="00762429" w:rsidRDefault="00762429" w:rsidP="00762429">
      <w:pPr>
        <w:pStyle w:val="Numberedpara1202"/>
        <w:numPr>
          <w:ilvl w:val="0"/>
          <w:numId w:val="0"/>
        </w:numPr>
        <w:ind w:left="720" w:hanging="720"/>
      </w:pPr>
    </w:p>
    <w:bookmarkEnd w:id="183"/>
    <w:p w14:paraId="0C8916E2" w14:textId="77777777" w:rsidR="00762429" w:rsidRPr="000C7F86" w:rsidRDefault="00762429" w:rsidP="00762429">
      <w:pPr>
        <w:rPr>
          <w:rFonts w:ascii="Segoe UI" w:hAnsi="Segoe UI" w:cs="Segoe UI"/>
          <w:b/>
          <w:sz w:val="22"/>
          <w:szCs w:val="22"/>
        </w:rPr>
      </w:pPr>
      <w:r w:rsidRPr="000C7F86">
        <w:rPr>
          <w:rFonts w:ascii="Segoe UI" w:hAnsi="Segoe UI" w:cs="Segoe UI"/>
          <w:b/>
          <w:sz w:val="22"/>
          <w:szCs w:val="22"/>
        </w:rPr>
        <w:t>Move on housing requirements</w:t>
      </w:r>
    </w:p>
    <w:p w14:paraId="023F81A5" w14:textId="77777777" w:rsidR="00762429" w:rsidRDefault="00762429" w:rsidP="00762429">
      <w:pPr>
        <w:pStyle w:val="Numberedpara1202"/>
      </w:pPr>
      <w:r>
        <w:t>The estimated requirement for general needs housing for move on is considered in relation to the number of units within the commissioned mental health specialist/supported accommodation pathway.</w:t>
      </w:r>
    </w:p>
    <w:p w14:paraId="595D4A7E" w14:textId="77777777" w:rsidR="00762429" w:rsidRDefault="00762429" w:rsidP="00762429">
      <w:pPr>
        <w:pStyle w:val="Numberedpara1202"/>
      </w:pPr>
      <w:r>
        <w:t>The model of commissioned mental health specialist/supported accommodation pathway consists of the following ‘tiers’ of specialist/supported accommodation, each with a proposed typical length of stay (LOS):</w:t>
      </w:r>
    </w:p>
    <w:p w14:paraId="6AFF9C6A" w14:textId="042FC360" w:rsidR="00762429" w:rsidRDefault="00762429" w:rsidP="00762429">
      <w:pPr>
        <w:pStyle w:val="bulletptsecondlineplus"/>
      </w:pPr>
      <w:r>
        <w:t>Intensive Assessment Beds (IAB). Maximum 6 week stay for assessment and referral. CQC registered and managed as residential model. 6 units for North and West quadrants only. Average length of stay of 6 weeks assumed</w:t>
      </w:r>
    </w:p>
    <w:p w14:paraId="6B207AC7" w14:textId="3766DBBE" w:rsidR="00762429" w:rsidRDefault="00762429" w:rsidP="00762429">
      <w:pPr>
        <w:pStyle w:val="bulletptsecondlineplus"/>
      </w:pPr>
      <w:r>
        <w:t>Complex needs. Maximum 6 month stay, CQC registered, 6 units for north referrals6 for West and 1 spot purchase therefore 13 units in total. Average length of stay of 0.5 years assumed</w:t>
      </w:r>
    </w:p>
    <w:p w14:paraId="58131043" w14:textId="7063263B" w:rsidR="00762429" w:rsidRDefault="00762429" w:rsidP="00762429">
      <w:pPr>
        <w:pStyle w:val="bulletptsecondlineplus"/>
      </w:pPr>
      <w:r>
        <w:t>High needs specialist/supported accommodation. Not registered and county-wide. Likely that people needing high support services will step down to other support levels on the recovery pathway to move on. Overall recovery to move on takes on average 2-3 years. Average length of stay of 2.5 years assumed</w:t>
      </w:r>
    </w:p>
    <w:p w14:paraId="6E63D0CD" w14:textId="7775A52B" w:rsidR="00762429" w:rsidRDefault="00762429" w:rsidP="00762429">
      <w:pPr>
        <w:pStyle w:val="bulletptsecondlineplus"/>
      </w:pPr>
      <w:r>
        <w:t xml:space="preserve">Medium and low specialist/supported accommodation. Offering less mental health support but increasing levels of support for independence, move on and resettlement. Move on, on average 1-2 years. </w:t>
      </w:r>
      <w:r w:rsidRPr="005E7ED0">
        <w:t xml:space="preserve">Average length of stay of </w:t>
      </w:r>
      <w:r>
        <w:t>1</w:t>
      </w:r>
      <w:r w:rsidRPr="005E7ED0">
        <w:t>.5 years assumed</w:t>
      </w:r>
    </w:p>
    <w:p w14:paraId="064E28FC" w14:textId="00FBB4EF" w:rsidR="00762429" w:rsidRDefault="00762429" w:rsidP="00762429">
      <w:pPr>
        <w:pStyle w:val="Numberedpara1202"/>
      </w:pPr>
      <w:r>
        <w:fldChar w:fldCharType="begin"/>
      </w:r>
      <w:r>
        <w:instrText xml:space="preserve"> REF _Ref189734225 \h </w:instrText>
      </w:r>
      <w:r>
        <w:fldChar w:fldCharType="separate"/>
      </w:r>
      <w:r w:rsidR="00971C60">
        <w:t xml:space="preserve">Table </w:t>
      </w:r>
      <w:r w:rsidR="00971C60">
        <w:rPr>
          <w:noProof/>
        </w:rPr>
        <w:t>67</w:t>
      </w:r>
      <w:r>
        <w:fldChar w:fldCharType="end"/>
      </w:r>
      <w:r>
        <w:t xml:space="preserve"> shows the estimated </w:t>
      </w:r>
      <w:r w:rsidRPr="002E0DB0">
        <w:t>move on accommodation/housing requirements</w:t>
      </w:r>
      <w:r>
        <w:t>:</w:t>
      </w:r>
    </w:p>
    <w:p w14:paraId="7F86FD39" w14:textId="04C03824" w:rsidR="00762429" w:rsidRDefault="00762429" w:rsidP="00762429">
      <w:pPr>
        <w:pStyle w:val="bulletptsecondlineplus"/>
      </w:pPr>
      <w:r>
        <w:t>Overall move on requirements per annum through the pathway based on the average length of stay for each ‘tier’ within the pathway (above)</w:t>
      </w:r>
    </w:p>
    <w:p w14:paraId="3F616F65" w14:textId="5D366CCE" w:rsidR="00762429" w:rsidRDefault="00762429" w:rsidP="000E5D2E">
      <w:pPr>
        <w:pStyle w:val="bulletptsecondlineplus"/>
      </w:pPr>
      <w:r>
        <w:lastRenderedPageBreak/>
        <w:t xml:space="preserve">The move on requirements for general needs housing per annum for people moving on from the commissioned specialist/supported accommodation in the pathway </w:t>
      </w:r>
    </w:p>
    <w:p w14:paraId="17FB3A41" w14:textId="77777777" w:rsidR="00762429" w:rsidRDefault="00762429" w:rsidP="001867FF">
      <w:pPr>
        <w:pStyle w:val="bulletptsecondlineplus"/>
        <w:sectPr w:rsidR="00762429" w:rsidSect="00762429">
          <w:pgSz w:w="11906" w:h="16838"/>
          <w:pgMar w:top="1440" w:right="1440" w:bottom="1440" w:left="1440" w:header="708" w:footer="708" w:gutter="0"/>
          <w:cols w:space="708"/>
          <w:docGrid w:linePitch="360"/>
        </w:sectPr>
      </w:pPr>
    </w:p>
    <w:p w14:paraId="1BF68ACF" w14:textId="029C4F69" w:rsidR="00762429" w:rsidRDefault="00762429" w:rsidP="00762429">
      <w:pPr>
        <w:pStyle w:val="Caption"/>
      </w:pPr>
      <w:bookmarkStart w:id="184" w:name="_Ref189734225"/>
      <w:r>
        <w:lastRenderedPageBreak/>
        <w:t xml:space="preserve">Table </w:t>
      </w:r>
      <w:fldSimple w:instr=" SEQ Table \* ARABIC ">
        <w:r w:rsidR="00971C60">
          <w:rPr>
            <w:noProof/>
          </w:rPr>
          <w:t>67</w:t>
        </w:r>
      </w:fldSimple>
      <w:bookmarkEnd w:id="184"/>
      <w:r>
        <w:t>. Estimated annual move on accommodation/housing requirements</w:t>
      </w:r>
      <w:r w:rsidR="001D3BFE">
        <w:t xml:space="preserve"> </w:t>
      </w:r>
    </w:p>
    <w:tbl>
      <w:tblPr>
        <w:tblStyle w:val="GridTable5Dark-Accent4"/>
        <w:tblW w:w="5000" w:type="pct"/>
        <w:tblLayout w:type="fixed"/>
        <w:tblLook w:val="04A0" w:firstRow="1" w:lastRow="0" w:firstColumn="1" w:lastColumn="0" w:noHBand="0" w:noVBand="1"/>
      </w:tblPr>
      <w:tblGrid>
        <w:gridCol w:w="1619"/>
        <w:gridCol w:w="1343"/>
        <w:gridCol w:w="1521"/>
        <w:gridCol w:w="1375"/>
        <w:gridCol w:w="1797"/>
        <w:gridCol w:w="1838"/>
        <w:gridCol w:w="1275"/>
        <w:gridCol w:w="1559"/>
        <w:gridCol w:w="1621"/>
      </w:tblGrid>
      <w:tr w:rsidR="00DB654D" w:rsidRPr="0055608F" w14:paraId="14647AF6" w14:textId="77777777" w:rsidTr="005D2E15">
        <w:trPr>
          <w:cnfStyle w:val="100000000000" w:firstRow="1" w:lastRow="0" w:firstColumn="0" w:lastColumn="0" w:oddVBand="0" w:evenVBand="0" w:oddHBand="0" w:evenHBand="0" w:firstRowFirstColumn="0" w:firstRowLastColumn="0" w:lastRowFirstColumn="0" w:lastRowLastColumn="0"/>
          <w:trHeight w:val="1200"/>
          <w:tblHeader/>
        </w:trPr>
        <w:tc>
          <w:tcPr>
            <w:cnfStyle w:val="001000000000" w:firstRow="0" w:lastRow="0" w:firstColumn="1" w:lastColumn="0" w:oddVBand="0" w:evenVBand="0" w:oddHBand="0" w:evenHBand="0" w:firstRowFirstColumn="0" w:firstRowLastColumn="0" w:lastRowFirstColumn="0" w:lastRowLastColumn="0"/>
            <w:tcW w:w="580" w:type="pct"/>
            <w:shd w:val="clear" w:color="auto" w:fill="FBCAD0"/>
            <w:noWrap/>
            <w:hideMark/>
          </w:tcPr>
          <w:p w14:paraId="5C37EDB5" w14:textId="77777777" w:rsidR="004C54AF" w:rsidRPr="0055608F" w:rsidRDefault="004C54AF" w:rsidP="005D2E15">
            <w:pPr>
              <w:rPr>
                <w:rFonts w:eastAsia="Times New Roman" w:cs="Segoe UI"/>
                <w:color w:val="000000"/>
              </w:rPr>
            </w:pPr>
            <w:r w:rsidRPr="0055608F">
              <w:rPr>
                <w:rFonts w:eastAsia="Times New Roman" w:cs="Segoe UI"/>
                <w:color w:val="000000"/>
              </w:rPr>
              <w:t>Quadrant</w:t>
            </w:r>
          </w:p>
        </w:tc>
        <w:tc>
          <w:tcPr>
            <w:tcW w:w="481" w:type="pct"/>
            <w:shd w:val="clear" w:color="auto" w:fill="FBCAD0"/>
            <w:noWrap/>
            <w:hideMark/>
          </w:tcPr>
          <w:p w14:paraId="68A70FAB" w14:textId="77777777" w:rsidR="004C54AF" w:rsidRPr="0055608F" w:rsidRDefault="004C54AF"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District</w:t>
            </w:r>
          </w:p>
        </w:tc>
        <w:tc>
          <w:tcPr>
            <w:tcW w:w="545" w:type="pct"/>
            <w:shd w:val="clear" w:color="auto" w:fill="FBCAD0"/>
            <w:noWrap/>
            <w:hideMark/>
          </w:tcPr>
          <w:p w14:paraId="6C1107EF" w14:textId="77777777" w:rsidR="004C54AF" w:rsidRPr="0055608F" w:rsidRDefault="004C54AF"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Town</w:t>
            </w:r>
          </w:p>
        </w:tc>
        <w:tc>
          <w:tcPr>
            <w:tcW w:w="493" w:type="pct"/>
            <w:shd w:val="clear" w:color="auto" w:fill="FBCAD0"/>
            <w:noWrap/>
            <w:hideMark/>
          </w:tcPr>
          <w:p w14:paraId="646A3C7B" w14:textId="1EC074DD" w:rsidR="004C54AF" w:rsidRPr="0055608F" w:rsidRDefault="00D02BCE"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Population group</w:t>
            </w:r>
          </w:p>
        </w:tc>
        <w:tc>
          <w:tcPr>
            <w:tcW w:w="644" w:type="pct"/>
            <w:shd w:val="clear" w:color="auto" w:fill="FBCAD0"/>
            <w:noWrap/>
            <w:hideMark/>
          </w:tcPr>
          <w:p w14:paraId="5A9F20CF" w14:textId="77777777" w:rsidR="004C54AF" w:rsidRPr="0055608F" w:rsidRDefault="004C54AF"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Specialism</w:t>
            </w:r>
          </w:p>
        </w:tc>
        <w:tc>
          <w:tcPr>
            <w:tcW w:w="659" w:type="pct"/>
            <w:shd w:val="clear" w:color="auto" w:fill="FBCAD0"/>
            <w:noWrap/>
            <w:hideMark/>
          </w:tcPr>
          <w:p w14:paraId="25BA9525" w14:textId="77777777" w:rsidR="004C54AF" w:rsidRPr="0055608F" w:rsidRDefault="004C54AF"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Type of contract</w:t>
            </w:r>
          </w:p>
        </w:tc>
        <w:tc>
          <w:tcPr>
            <w:tcW w:w="457" w:type="pct"/>
            <w:shd w:val="clear" w:color="auto" w:fill="FBCAD0"/>
            <w:hideMark/>
          </w:tcPr>
          <w:p w14:paraId="01F86E28" w14:textId="77777777" w:rsidR="004C54AF" w:rsidRPr="0055608F" w:rsidRDefault="004C54AF"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Total Tenancies</w:t>
            </w:r>
          </w:p>
        </w:tc>
        <w:tc>
          <w:tcPr>
            <w:tcW w:w="559" w:type="pct"/>
            <w:shd w:val="clear" w:color="auto" w:fill="FBCAD0"/>
            <w:noWrap/>
            <w:hideMark/>
          </w:tcPr>
          <w:p w14:paraId="32A6B379" w14:textId="77777777" w:rsidR="004C54AF" w:rsidRPr="0055608F" w:rsidRDefault="004C54AF"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Assumptions</w:t>
            </w:r>
          </w:p>
        </w:tc>
        <w:tc>
          <w:tcPr>
            <w:tcW w:w="581" w:type="pct"/>
            <w:shd w:val="clear" w:color="auto" w:fill="FBCAD0"/>
            <w:hideMark/>
          </w:tcPr>
          <w:p w14:paraId="2CF8B2E1" w14:textId="65611741" w:rsidR="004C54AF" w:rsidRDefault="004C54AF" w:rsidP="005D2E1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M</w:t>
            </w:r>
            <w:r w:rsidRPr="0055608F">
              <w:rPr>
                <w:rFonts w:eastAsia="Times New Roman" w:cs="Segoe UI"/>
                <w:color w:val="000000"/>
              </w:rPr>
              <w:t xml:space="preserve">ove on </w:t>
            </w:r>
            <w:r>
              <w:rPr>
                <w:rFonts w:eastAsia="Times New Roman" w:cs="Segoe UI"/>
                <w:color w:val="000000"/>
              </w:rPr>
              <w:t xml:space="preserve">housing </w:t>
            </w:r>
            <w:r w:rsidRPr="0055608F">
              <w:rPr>
                <w:rFonts w:eastAsia="Times New Roman" w:cs="Segoe UI"/>
                <w:color w:val="000000"/>
              </w:rPr>
              <w:t>requirements</w:t>
            </w:r>
          </w:p>
          <w:p w14:paraId="403FF29D" w14:textId="4142EC27" w:rsidR="004C54AF" w:rsidRPr="0055608F" w:rsidRDefault="004C54AF" w:rsidP="005D2E1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w:t>
            </w:r>
            <w:r>
              <w:rPr>
                <w:rFonts w:eastAsia="Times New Roman" w:cs="Segoe UI"/>
                <w:color w:val="000000"/>
              </w:rPr>
              <w:t>p. a</w:t>
            </w:r>
            <w:r w:rsidRPr="0055608F">
              <w:rPr>
                <w:rFonts w:eastAsia="Times New Roman" w:cs="Segoe UI"/>
                <w:color w:val="000000"/>
              </w:rPr>
              <w:t>)</w:t>
            </w:r>
            <w:r>
              <w:rPr>
                <w:rFonts w:eastAsia="Times New Roman" w:cs="Segoe UI"/>
                <w:color w:val="000000"/>
              </w:rPr>
              <w:t xml:space="preserve"> in 2024/25</w:t>
            </w:r>
          </w:p>
        </w:tc>
      </w:tr>
      <w:tr w:rsidR="00A545AF" w:rsidRPr="0055608F" w14:paraId="7B8687AF"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val="restart"/>
            <w:noWrap/>
            <w:vAlign w:val="center"/>
            <w:hideMark/>
          </w:tcPr>
          <w:p w14:paraId="6DCDFA38" w14:textId="77777777" w:rsidR="004C54AF" w:rsidRPr="0055608F" w:rsidRDefault="004C54AF">
            <w:pPr>
              <w:jc w:val="center"/>
              <w:rPr>
                <w:rFonts w:eastAsia="Times New Roman" w:cs="Segoe UI"/>
                <w:b w:val="0"/>
                <w:color w:val="000000"/>
              </w:rPr>
            </w:pPr>
            <w:r w:rsidRPr="0055608F">
              <w:rPr>
                <w:rFonts w:eastAsia="Times New Roman" w:cs="Segoe UI"/>
                <w:color w:val="000000"/>
              </w:rPr>
              <w:t>Mid Quadrant</w:t>
            </w:r>
          </w:p>
          <w:p w14:paraId="120521CB" w14:textId="77777777" w:rsidR="004C54AF" w:rsidRPr="0055608F" w:rsidRDefault="004C54AF">
            <w:pPr>
              <w:jc w:val="center"/>
              <w:rPr>
                <w:rFonts w:eastAsia="Times New Roman" w:cs="Segoe UI"/>
                <w:color w:val="000000"/>
              </w:rPr>
            </w:pPr>
          </w:p>
        </w:tc>
        <w:tc>
          <w:tcPr>
            <w:tcW w:w="481" w:type="pct"/>
            <w:noWrap/>
            <w:hideMark/>
          </w:tcPr>
          <w:p w14:paraId="69EE2E81"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Braintree</w:t>
            </w:r>
          </w:p>
        </w:tc>
        <w:tc>
          <w:tcPr>
            <w:tcW w:w="545" w:type="pct"/>
            <w:noWrap/>
            <w:hideMark/>
          </w:tcPr>
          <w:p w14:paraId="717AE8D2"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Braintree</w:t>
            </w:r>
          </w:p>
        </w:tc>
        <w:tc>
          <w:tcPr>
            <w:tcW w:w="493" w:type="pct"/>
            <w:noWrap/>
            <w:hideMark/>
          </w:tcPr>
          <w:p w14:paraId="1342B7F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0197C24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Medium support</w:t>
            </w:r>
          </w:p>
        </w:tc>
        <w:tc>
          <w:tcPr>
            <w:tcW w:w="659" w:type="pct"/>
            <w:noWrap/>
            <w:hideMark/>
          </w:tcPr>
          <w:p w14:paraId="36046E2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630220D6"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6</w:t>
            </w:r>
          </w:p>
        </w:tc>
        <w:tc>
          <w:tcPr>
            <w:tcW w:w="559" w:type="pct"/>
            <w:hideMark/>
          </w:tcPr>
          <w:p w14:paraId="63B29B2A"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r w:rsidRPr="0055608F">
              <w:rPr>
                <w:rStyle w:val="FootnoteReference"/>
                <w:rFonts w:eastAsia="Times New Roman" w:cs="Segoe UI"/>
                <w:color w:val="000000"/>
              </w:rPr>
              <w:footnoteReference w:id="28"/>
            </w:r>
          </w:p>
        </w:tc>
        <w:tc>
          <w:tcPr>
            <w:tcW w:w="581" w:type="pct"/>
            <w:noWrap/>
            <w:hideMark/>
          </w:tcPr>
          <w:p w14:paraId="55F789E6"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4</w:t>
            </w:r>
          </w:p>
        </w:tc>
      </w:tr>
      <w:tr w:rsidR="00A545AF" w:rsidRPr="0055608F" w14:paraId="2FA30A48"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73103317" w14:textId="77777777" w:rsidR="004C54AF" w:rsidRPr="0055608F" w:rsidRDefault="004C54AF">
            <w:pPr>
              <w:jc w:val="center"/>
              <w:rPr>
                <w:rFonts w:eastAsia="Times New Roman" w:cs="Segoe UI"/>
                <w:color w:val="000000"/>
              </w:rPr>
            </w:pPr>
          </w:p>
        </w:tc>
        <w:tc>
          <w:tcPr>
            <w:tcW w:w="481" w:type="pct"/>
            <w:noWrap/>
            <w:hideMark/>
          </w:tcPr>
          <w:p w14:paraId="4F84F68F"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Braintree</w:t>
            </w:r>
          </w:p>
        </w:tc>
        <w:tc>
          <w:tcPr>
            <w:tcW w:w="545" w:type="pct"/>
            <w:noWrap/>
            <w:hideMark/>
          </w:tcPr>
          <w:p w14:paraId="3AF3B9DF"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Braintree</w:t>
            </w:r>
          </w:p>
        </w:tc>
        <w:tc>
          <w:tcPr>
            <w:tcW w:w="493" w:type="pct"/>
            <w:noWrap/>
            <w:hideMark/>
          </w:tcPr>
          <w:p w14:paraId="332E656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15F4B52D"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High support</w:t>
            </w:r>
          </w:p>
        </w:tc>
        <w:tc>
          <w:tcPr>
            <w:tcW w:w="659" w:type="pct"/>
            <w:noWrap/>
            <w:hideMark/>
          </w:tcPr>
          <w:p w14:paraId="67D73EE2"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47946581"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13</w:t>
            </w:r>
          </w:p>
        </w:tc>
        <w:tc>
          <w:tcPr>
            <w:tcW w:w="559" w:type="pct"/>
            <w:hideMark/>
          </w:tcPr>
          <w:p w14:paraId="2306D3F1"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2.5 years. Move to general needs housing</w:t>
            </w:r>
            <w:r w:rsidRPr="0055608F">
              <w:rPr>
                <w:rStyle w:val="FootnoteReference"/>
                <w:rFonts w:eastAsia="Times New Roman" w:cs="Segoe UI"/>
                <w:color w:val="000000"/>
              </w:rPr>
              <w:footnoteReference w:id="29"/>
            </w:r>
          </w:p>
        </w:tc>
        <w:tc>
          <w:tcPr>
            <w:tcW w:w="581" w:type="pct"/>
            <w:noWrap/>
            <w:hideMark/>
          </w:tcPr>
          <w:p w14:paraId="57FD825E"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5</w:t>
            </w:r>
          </w:p>
        </w:tc>
      </w:tr>
      <w:tr w:rsidR="00A545AF" w:rsidRPr="0055608F" w14:paraId="68809261"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1CCE47B9" w14:textId="77777777" w:rsidR="004C54AF" w:rsidRPr="0055608F" w:rsidRDefault="004C54AF">
            <w:pPr>
              <w:jc w:val="center"/>
              <w:rPr>
                <w:rFonts w:eastAsia="Times New Roman" w:cs="Segoe UI"/>
                <w:color w:val="000000"/>
              </w:rPr>
            </w:pPr>
          </w:p>
        </w:tc>
        <w:tc>
          <w:tcPr>
            <w:tcW w:w="481" w:type="pct"/>
            <w:noWrap/>
            <w:hideMark/>
          </w:tcPr>
          <w:p w14:paraId="30A23656"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Chelmsford</w:t>
            </w:r>
          </w:p>
        </w:tc>
        <w:tc>
          <w:tcPr>
            <w:tcW w:w="545" w:type="pct"/>
            <w:noWrap/>
            <w:hideMark/>
          </w:tcPr>
          <w:p w14:paraId="5A0B489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Chelmsford</w:t>
            </w:r>
          </w:p>
        </w:tc>
        <w:tc>
          <w:tcPr>
            <w:tcW w:w="493" w:type="pct"/>
            <w:noWrap/>
            <w:hideMark/>
          </w:tcPr>
          <w:p w14:paraId="7DEC063E"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62B8665E"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Medium support</w:t>
            </w:r>
          </w:p>
        </w:tc>
        <w:tc>
          <w:tcPr>
            <w:tcW w:w="659" w:type="pct"/>
            <w:noWrap/>
            <w:hideMark/>
          </w:tcPr>
          <w:p w14:paraId="573C091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35351171"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12</w:t>
            </w:r>
          </w:p>
        </w:tc>
        <w:tc>
          <w:tcPr>
            <w:tcW w:w="559" w:type="pct"/>
            <w:hideMark/>
          </w:tcPr>
          <w:p w14:paraId="4FEAF956"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p>
        </w:tc>
        <w:tc>
          <w:tcPr>
            <w:tcW w:w="581" w:type="pct"/>
            <w:noWrap/>
            <w:hideMark/>
          </w:tcPr>
          <w:p w14:paraId="046C378E"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8</w:t>
            </w:r>
          </w:p>
        </w:tc>
      </w:tr>
      <w:tr w:rsidR="00A545AF" w:rsidRPr="0055608F" w14:paraId="28597469"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277C7CD0" w14:textId="77777777" w:rsidR="004C54AF" w:rsidRPr="0055608F" w:rsidRDefault="004C54AF">
            <w:pPr>
              <w:jc w:val="center"/>
              <w:rPr>
                <w:rFonts w:eastAsia="Times New Roman" w:cs="Segoe UI"/>
                <w:color w:val="000000"/>
              </w:rPr>
            </w:pPr>
          </w:p>
        </w:tc>
        <w:tc>
          <w:tcPr>
            <w:tcW w:w="481" w:type="pct"/>
            <w:noWrap/>
            <w:hideMark/>
          </w:tcPr>
          <w:p w14:paraId="6DCD0EC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Chelmsford</w:t>
            </w:r>
          </w:p>
        </w:tc>
        <w:tc>
          <w:tcPr>
            <w:tcW w:w="545" w:type="pct"/>
            <w:noWrap/>
            <w:hideMark/>
          </w:tcPr>
          <w:p w14:paraId="6EBCD29D"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Chelmsford</w:t>
            </w:r>
          </w:p>
        </w:tc>
        <w:tc>
          <w:tcPr>
            <w:tcW w:w="493" w:type="pct"/>
            <w:noWrap/>
            <w:hideMark/>
          </w:tcPr>
          <w:p w14:paraId="5CE8C7A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693FF37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Medium support</w:t>
            </w:r>
          </w:p>
        </w:tc>
        <w:tc>
          <w:tcPr>
            <w:tcW w:w="659" w:type="pct"/>
            <w:noWrap/>
            <w:hideMark/>
          </w:tcPr>
          <w:p w14:paraId="556BCCA2"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239649BB"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8</w:t>
            </w:r>
          </w:p>
        </w:tc>
        <w:tc>
          <w:tcPr>
            <w:tcW w:w="559" w:type="pct"/>
            <w:hideMark/>
          </w:tcPr>
          <w:p w14:paraId="57974D78"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p>
        </w:tc>
        <w:tc>
          <w:tcPr>
            <w:tcW w:w="581" w:type="pct"/>
            <w:noWrap/>
            <w:hideMark/>
          </w:tcPr>
          <w:p w14:paraId="6283D9D2"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5</w:t>
            </w:r>
          </w:p>
        </w:tc>
      </w:tr>
      <w:tr w:rsidR="00A545AF" w:rsidRPr="0055608F" w14:paraId="21DD1F8E"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0AD39AAB" w14:textId="77777777" w:rsidR="004C54AF" w:rsidRPr="0055608F" w:rsidRDefault="004C54AF">
            <w:pPr>
              <w:jc w:val="center"/>
              <w:rPr>
                <w:rFonts w:eastAsia="Times New Roman" w:cs="Segoe UI"/>
                <w:color w:val="000000"/>
              </w:rPr>
            </w:pPr>
          </w:p>
        </w:tc>
        <w:tc>
          <w:tcPr>
            <w:tcW w:w="481" w:type="pct"/>
            <w:noWrap/>
          </w:tcPr>
          <w:p w14:paraId="72E14046"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45" w:type="pct"/>
            <w:noWrap/>
          </w:tcPr>
          <w:p w14:paraId="466BB970"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tcPr>
          <w:p w14:paraId="2DB5C8D8"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44" w:type="pct"/>
            <w:noWrap/>
          </w:tcPr>
          <w:p w14:paraId="31E6C110"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59" w:type="pct"/>
            <w:noWrap/>
          </w:tcPr>
          <w:p w14:paraId="7C895E4C"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7" w:type="pct"/>
            <w:noWrap/>
          </w:tcPr>
          <w:p w14:paraId="3CF3817F"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64BBB096" w14:textId="17DD3C55" w:rsidR="004C54AF" w:rsidRPr="00A46387" w:rsidRDefault="005D0E74">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46387">
              <w:rPr>
                <w:rFonts w:eastAsia="Times New Roman" w:cs="Segoe UI"/>
                <w:b/>
                <w:color w:val="000000"/>
              </w:rPr>
              <w:t>Sub total</w:t>
            </w:r>
          </w:p>
        </w:tc>
        <w:tc>
          <w:tcPr>
            <w:tcW w:w="581" w:type="pct"/>
            <w:noWrap/>
            <w:hideMark/>
          </w:tcPr>
          <w:p w14:paraId="0F726753" w14:textId="4B0DE2B7" w:rsidR="004C54AF" w:rsidRPr="00A46387" w:rsidRDefault="004C54AF" w:rsidP="005D0E7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46387">
              <w:rPr>
                <w:rFonts w:eastAsia="Times New Roman" w:cs="Segoe UI"/>
                <w:b/>
                <w:color w:val="000000"/>
              </w:rPr>
              <w:t>22</w:t>
            </w:r>
          </w:p>
        </w:tc>
      </w:tr>
      <w:tr w:rsidR="00A545AF" w:rsidRPr="0055608F" w14:paraId="488B7E14" w14:textId="77777777" w:rsidTr="000C7F86">
        <w:trPr>
          <w:trHeight w:val="900"/>
        </w:trPr>
        <w:tc>
          <w:tcPr>
            <w:cnfStyle w:val="001000000000" w:firstRow="0" w:lastRow="0" w:firstColumn="1" w:lastColumn="0" w:oddVBand="0" w:evenVBand="0" w:oddHBand="0" w:evenHBand="0" w:firstRowFirstColumn="0" w:firstRowLastColumn="0" w:lastRowFirstColumn="0" w:lastRowLastColumn="0"/>
            <w:tcW w:w="580" w:type="pct"/>
            <w:vMerge w:val="restart"/>
            <w:noWrap/>
            <w:vAlign w:val="center"/>
            <w:hideMark/>
          </w:tcPr>
          <w:p w14:paraId="3B1047F4" w14:textId="77777777" w:rsidR="004C54AF" w:rsidRPr="0055608F" w:rsidRDefault="004C54AF">
            <w:pPr>
              <w:jc w:val="center"/>
              <w:rPr>
                <w:rFonts w:eastAsia="Times New Roman" w:cs="Segoe UI"/>
                <w:b w:val="0"/>
                <w:color w:val="000000"/>
              </w:rPr>
            </w:pPr>
            <w:r w:rsidRPr="0055608F">
              <w:rPr>
                <w:rFonts w:eastAsia="Times New Roman" w:cs="Segoe UI"/>
                <w:color w:val="000000"/>
              </w:rPr>
              <w:lastRenderedPageBreak/>
              <w:t>North Quadrant</w:t>
            </w:r>
          </w:p>
          <w:p w14:paraId="7AA52C69" w14:textId="77777777" w:rsidR="004C54AF" w:rsidRPr="0055608F" w:rsidRDefault="004C54AF">
            <w:pPr>
              <w:jc w:val="center"/>
              <w:rPr>
                <w:rFonts w:eastAsia="Times New Roman" w:cs="Segoe UI"/>
                <w:color w:val="000000"/>
              </w:rPr>
            </w:pPr>
          </w:p>
        </w:tc>
        <w:tc>
          <w:tcPr>
            <w:tcW w:w="481" w:type="pct"/>
            <w:noWrap/>
            <w:hideMark/>
          </w:tcPr>
          <w:p w14:paraId="2DA5B101"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Colchester</w:t>
            </w:r>
          </w:p>
        </w:tc>
        <w:tc>
          <w:tcPr>
            <w:tcW w:w="545" w:type="pct"/>
            <w:noWrap/>
            <w:hideMark/>
          </w:tcPr>
          <w:p w14:paraId="48844CC1"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Colchester</w:t>
            </w:r>
          </w:p>
        </w:tc>
        <w:tc>
          <w:tcPr>
            <w:tcW w:w="493" w:type="pct"/>
            <w:noWrap/>
            <w:hideMark/>
          </w:tcPr>
          <w:p w14:paraId="1681565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7ADA135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Complex</w:t>
            </w:r>
          </w:p>
        </w:tc>
        <w:tc>
          <w:tcPr>
            <w:tcW w:w="659" w:type="pct"/>
            <w:noWrap/>
            <w:hideMark/>
          </w:tcPr>
          <w:p w14:paraId="1B257C6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08223617"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12</w:t>
            </w:r>
          </w:p>
        </w:tc>
        <w:tc>
          <w:tcPr>
            <w:tcW w:w="559" w:type="pct"/>
            <w:hideMark/>
          </w:tcPr>
          <w:p w14:paraId="2381CC7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6 months. Move to other options in recovery pathway</w:t>
            </w:r>
            <w:r w:rsidRPr="0055608F">
              <w:rPr>
                <w:rStyle w:val="FootnoteReference"/>
                <w:rFonts w:eastAsia="Times New Roman" w:cs="Segoe UI"/>
                <w:color w:val="000000"/>
              </w:rPr>
              <w:footnoteReference w:id="30"/>
            </w:r>
          </w:p>
        </w:tc>
        <w:tc>
          <w:tcPr>
            <w:tcW w:w="581" w:type="pct"/>
            <w:noWrap/>
            <w:hideMark/>
          </w:tcPr>
          <w:p w14:paraId="458D252E" w14:textId="15942147" w:rsidR="004C54AF" w:rsidRPr="0055608F" w:rsidRDefault="004777A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N/A</w:t>
            </w:r>
          </w:p>
        </w:tc>
      </w:tr>
      <w:tr w:rsidR="00A545AF" w:rsidRPr="0055608F" w14:paraId="69B5BD39" w14:textId="77777777" w:rsidTr="000C7F86">
        <w:trPr>
          <w:trHeight w:val="9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2A70A207" w14:textId="77777777" w:rsidR="004C54AF" w:rsidRPr="0055608F" w:rsidRDefault="004C54AF">
            <w:pPr>
              <w:jc w:val="center"/>
              <w:rPr>
                <w:rFonts w:eastAsia="Times New Roman" w:cs="Segoe UI"/>
                <w:color w:val="000000"/>
              </w:rPr>
            </w:pPr>
          </w:p>
        </w:tc>
        <w:tc>
          <w:tcPr>
            <w:tcW w:w="481" w:type="pct"/>
            <w:noWrap/>
            <w:hideMark/>
          </w:tcPr>
          <w:p w14:paraId="3E04BB70"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Colchester</w:t>
            </w:r>
          </w:p>
        </w:tc>
        <w:tc>
          <w:tcPr>
            <w:tcW w:w="545" w:type="pct"/>
            <w:noWrap/>
            <w:hideMark/>
          </w:tcPr>
          <w:p w14:paraId="569789CF"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Colchester</w:t>
            </w:r>
          </w:p>
        </w:tc>
        <w:tc>
          <w:tcPr>
            <w:tcW w:w="493" w:type="pct"/>
            <w:noWrap/>
            <w:hideMark/>
          </w:tcPr>
          <w:p w14:paraId="0E8EA70A"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11AAE02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Intensive Assessment Beds</w:t>
            </w:r>
          </w:p>
        </w:tc>
        <w:tc>
          <w:tcPr>
            <w:tcW w:w="659" w:type="pct"/>
            <w:noWrap/>
            <w:hideMark/>
          </w:tcPr>
          <w:p w14:paraId="6365465A"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3F48C7E8"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6</w:t>
            </w:r>
          </w:p>
        </w:tc>
        <w:tc>
          <w:tcPr>
            <w:tcW w:w="559" w:type="pct"/>
            <w:hideMark/>
          </w:tcPr>
          <w:p w14:paraId="6629E79F"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6 weeks. Move to other options in recovery pathway</w:t>
            </w:r>
            <w:r w:rsidRPr="0055608F">
              <w:rPr>
                <w:rStyle w:val="FootnoteReference"/>
                <w:rFonts w:eastAsia="Times New Roman" w:cs="Segoe UI"/>
                <w:color w:val="000000"/>
              </w:rPr>
              <w:footnoteReference w:id="31"/>
            </w:r>
          </w:p>
        </w:tc>
        <w:tc>
          <w:tcPr>
            <w:tcW w:w="581" w:type="pct"/>
            <w:noWrap/>
            <w:hideMark/>
          </w:tcPr>
          <w:p w14:paraId="70A79E84" w14:textId="40E1AA3D" w:rsidR="004C54AF" w:rsidRPr="0055608F" w:rsidRDefault="004777A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N/A</w:t>
            </w:r>
          </w:p>
        </w:tc>
      </w:tr>
      <w:tr w:rsidR="00A545AF" w:rsidRPr="0055608F" w14:paraId="769D6A19"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7C29267E" w14:textId="77777777" w:rsidR="004C54AF" w:rsidRPr="0055608F" w:rsidRDefault="004C54AF">
            <w:pPr>
              <w:jc w:val="center"/>
              <w:rPr>
                <w:rFonts w:eastAsia="Times New Roman" w:cs="Segoe UI"/>
                <w:color w:val="000000"/>
              </w:rPr>
            </w:pPr>
          </w:p>
        </w:tc>
        <w:tc>
          <w:tcPr>
            <w:tcW w:w="481" w:type="pct"/>
            <w:noWrap/>
            <w:hideMark/>
          </w:tcPr>
          <w:p w14:paraId="51B6BA7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Colchester</w:t>
            </w:r>
          </w:p>
        </w:tc>
        <w:tc>
          <w:tcPr>
            <w:tcW w:w="545" w:type="pct"/>
            <w:noWrap/>
            <w:hideMark/>
          </w:tcPr>
          <w:p w14:paraId="6A1C4976"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Colchester</w:t>
            </w:r>
          </w:p>
        </w:tc>
        <w:tc>
          <w:tcPr>
            <w:tcW w:w="493" w:type="pct"/>
            <w:noWrap/>
            <w:hideMark/>
          </w:tcPr>
          <w:p w14:paraId="5A3B12BA"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274A41C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Medium support</w:t>
            </w:r>
          </w:p>
        </w:tc>
        <w:tc>
          <w:tcPr>
            <w:tcW w:w="659" w:type="pct"/>
            <w:noWrap/>
            <w:hideMark/>
          </w:tcPr>
          <w:p w14:paraId="66C9A7A9"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6131E5B8"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20</w:t>
            </w:r>
          </w:p>
        </w:tc>
        <w:tc>
          <w:tcPr>
            <w:tcW w:w="559" w:type="pct"/>
            <w:hideMark/>
          </w:tcPr>
          <w:p w14:paraId="5246B030"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p>
        </w:tc>
        <w:tc>
          <w:tcPr>
            <w:tcW w:w="581" w:type="pct"/>
            <w:noWrap/>
            <w:hideMark/>
          </w:tcPr>
          <w:p w14:paraId="7CE2144D"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13</w:t>
            </w:r>
          </w:p>
        </w:tc>
      </w:tr>
      <w:tr w:rsidR="00A545AF" w:rsidRPr="0055608F" w14:paraId="66844914"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0FFC3FB7" w14:textId="77777777" w:rsidR="004C54AF" w:rsidRPr="0055608F" w:rsidRDefault="004C54AF">
            <w:pPr>
              <w:jc w:val="center"/>
              <w:rPr>
                <w:rFonts w:eastAsia="Times New Roman" w:cs="Segoe UI"/>
                <w:color w:val="000000"/>
              </w:rPr>
            </w:pPr>
          </w:p>
        </w:tc>
        <w:tc>
          <w:tcPr>
            <w:tcW w:w="481" w:type="pct"/>
            <w:noWrap/>
            <w:hideMark/>
          </w:tcPr>
          <w:p w14:paraId="5B25020E"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Tendring</w:t>
            </w:r>
          </w:p>
        </w:tc>
        <w:tc>
          <w:tcPr>
            <w:tcW w:w="545" w:type="pct"/>
            <w:noWrap/>
            <w:hideMark/>
          </w:tcPr>
          <w:p w14:paraId="35CCC43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Clacton On Sea</w:t>
            </w:r>
          </w:p>
        </w:tc>
        <w:tc>
          <w:tcPr>
            <w:tcW w:w="493" w:type="pct"/>
            <w:noWrap/>
            <w:hideMark/>
          </w:tcPr>
          <w:p w14:paraId="0B90C98D"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4C90EFF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High support</w:t>
            </w:r>
          </w:p>
        </w:tc>
        <w:tc>
          <w:tcPr>
            <w:tcW w:w="659" w:type="pct"/>
            <w:noWrap/>
            <w:hideMark/>
          </w:tcPr>
          <w:p w14:paraId="6F523349"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3F867AF2"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22</w:t>
            </w:r>
          </w:p>
        </w:tc>
        <w:tc>
          <w:tcPr>
            <w:tcW w:w="559" w:type="pct"/>
            <w:hideMark/>
          </w:tcPr>
          <w:p w14:paraId="25276078"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2.5 years. Move to general needs housing</w:t>
            </w:r>
          </w:p>
        </w:tc>
        <w:tc>
          <w:tcPr>
            <w:tcW w:w="581" w:type="pct"/>
            <w:noWrap/>
            <w:hideMark/>
          </w:tcPr>
          <w:p w14:paraId="72ACAB2A"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9</w:t>
            </w:r>
          </w:p>
        </w:tc>
      </w:tr>
      <w:tr w:rsidR="00A545AF" w:rsidRPr="0055608F" w14:paraId="127BD03A"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7BF472DB" w14:textId="77777777" w:rsidR="004C54AF" w:rsidRPr="0055608F" w:rsidRDefault="004C54AF">
            <w:pPr>
              <w:jc w:val="center"/>
              <w:rPr>
                <w:rFonts w:eastAsia="Times New Roman" w:cs="Segoe UI"/>
                <w:color w:val="000000"/>
              </w:rPr>
            </w:pPr>
          </w:p>
        </w:tc>
        <w:tc>
          <w:tcPr>
            <w:tcW w:w="481" w:type="pct"/>
            <w:noWrap/>
            <w:hideMark/>
          </w:tcPr>
          <w:p w14:paraId="6BE73FA8"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Tendring</w:t>
            </w:r>
          </w:p>
        </w:tc>
        <w:tc>
          <w:tcPr>
            <w:tcW w:w="545" w:type="pct"/>
            <w:noWrap/>
            <w:hideMark/>
          </w:tcPr>
          <w:p w14:paraId="2181F2DD"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Clacton On Sea</w:t>
            </w:r>
          </w:p>
        </w:tc>
        <w:tc>
          <w:tcPr>
            <w:tcW w:w="493" w:type="pct"/>
            <w:noWrap/>
            <w:hideMark/>
          </w:tcPr>
          <w:p w14:paraId="114ED23E"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17E452B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Long term Low</w:t>
            </w:r>
            <w:r w:rsidRPr="0055608F">
              <w:rPr>
                <w:rFonts w:eastAsia="Times New Roman" w:cs="Segoe UI"/>
                <w:color w:val="FF0000"/>
              </w:rPr>
              <w:t>**</w:t>
            </w:r>
          </w:p>
        </w:tc>
        <w:tc>
          <w:tcPr>
            <w:tcW w:w="659" w:type="pct"/>
            <w:noWrap/>
            <w:hideMark/>
          </w:tcPr>
          <w:p w14:paraId="2D46072E"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728E3B3C"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10</w:t>
            </w:r>
          </w:p>
        </w:tc>
        <w:tc>
          <w:tcPr>
            <w:tcW w:w="559" w:type="pct"/>
            <w:hideMark/>
          </w:tcPr>
          <w:p w14:paraId="55837098"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 xml:space="preserve">Average LOS 1.5 years. Move to </w:t>
            </w:r>
            <w:r w:rsidRPr="0055608F">
              <w:rPr>
                <w:rFonts w:eastAsia="Times New Roman" w:cs="Segoe UI"/>
                <w:color w:val="000000"/>
              </w:rPr>
              <w:lastRenderedPageBreak/>
              <w:t>general needs housing</w:t>
            </w:r>
          </w:p>
        </w:tc>
        <w:tc>
          <w:tcPr>
            <w:tcW w:w="581" w:type="pct"/>
            <w:noWrap/>
            <w:hideMark/>
          </w:tcPr>
          <w:p w14:paraId="2E83648A"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lastRenderedPageBreak/>
              <w:t>7</w:t>
            </w:r>
          </w:p>
        </w:tc>
      </w:tr>
      <w:tr w:rsidR="00A545AF" w:rsidRPr="0055608F" w14:paraId="552AC41A"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32EFFD9E" w14:textId="77777777" w:rsidR="004C54AF" w:rsidRPr="0055608F" w:rsidRDefault="004C54AF">
            <w:pPr>
              <w:jc w:val="center"/>
              <w:rPr>
                <w:rFonts w:eastAsia="Times New Roman" w:cs="Segoe UI"/>
                <w:color w:val="000000"/>
              </w:rPr>
            </w:pPr>
          </w:p>
        </w:tc>
        <w:tc>
          <w:tcPr>
            <w:tcW w:w="481" w:type="pct"/>
            <w:noWrap/>
            <w:hideMark/>
          </w:tcPr>
          <w:p w14:paraId="3BE157E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Tendring</w:t>
            </w:r>
          </w:p>
        </w:tc>
        <w:tc>
          <w:tcPr>
            <w:tcW w:w="545" w:type="pct"/>
            <w:noWrap/>
            <w:hideMark/>
          </w:tcPr>
          <w:p w14:paraId="4EF56FDD"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Clacton On Sea</w:t>
            </w:r>
          </w:p>
        </w:tc>
        <w:tc>
          <w:tcPr>
            <w:tcW w:w="493" w:type="pct"/>
            <w:noWrap/>
            <w:hideMark/>
          </w:tcPr>
          <w:p w14:paraId="38D1474E"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4FA942E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Low support</w:t>
            </w:r>
          </w:p>
        </w:tc>
        <w:tc>
          <w:tcPr>
            <w:tcW w:w="659" w:type="pct"/>
            <w:noWrap/>
            <w:hideMark/>
          </w:tcPr>
          <w:p w14:paraId="2B78109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3820B8E3"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10</w:t>
            </w:r>
          </w:p>
        </w:tc>
        <w:tc>
          <w:tcPr>
            <w:tcW w:w="559" w:type="pct"/>
            <w:hideMark/>
          </w:tcPr>
          <w:p w14:paraId="5A619C01"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p>
        </w:tc>
        <w:tc>
          <w:tcPr>
            <w:tcW w:w="581" w:type="pct"/>
            <w:noWrap/>
            <w:hideMark/>
          </w:tcPr>
          <w:p w14:paraId="6DAAAD66"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7</w:t>
            </w:r>
          </w:p>
        </w:tc>
      </w:tr>
      <w:tr w:rsidR="00A545AF" w:rsidRPr="0055608F" w14:paraId="3529F676"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64B1FB99" w14:textId="77777777" w:rsidR="004C54AF" w:rsidRPr="0055608F" w:rsidRDefault="004C54AF">
            <w:pPr>
              <w:jc w:val="center"/>
              <w:rPr>
                <w:rFonts w:eastAsia="Times New Roman" w:cs="Segoe UI"/>
                <w:color w:val="000000"/>
              </w:rPr>
            </w:pPr>
          </w:p>
        </w:tc>
        <w:tc>
          <w:tcPr>
            <w:tcW w:w="481" w:type="pct"/>
            <w:noWrap/>
            <w:hideMark/>
          </w:tcPr>
          <w:p w14:paraId="1B0E1AD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Tendring</w:t>
            </w:r>
          </w:p>
        </w:tc>
        <w:tc>
          <w:tcPr>
            <w:tcW w:w="545" w:type="pct"/>
            <w:noWrap/>
            <w:hideMark/>
          </w:tcPr>
          <w:p w14:paraId="0728600F"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Clacton On Sea</w:t>
            </w:r>
          </w:p>
        </w:tc>
        <w:tc>
          <w:tcPr>
            <w:tcW w:w="493" w:type="pct"/>
            <w:noWrap/>
            <w:hideMark/>
          </w:tcPr>
          <w:p w14:paraId="32F9CA89"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33DBAE41"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Medium support</w:t>
            </w:r>
          </w:p>
        </w:tc>
        <w:tc>
          <w:tcPr>
            <w:tcW w:w="659" w:type="pct"/>
            <w:noWrap/>
            <w:hideMark/>
          </w:tcPr>
          <w:p w14:paraId="0DB8CE3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05CB6B86"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4</w:t>
            </w:r>
          </w:p>
        </w:tc>
        <w:tc>
          <w:tcPr>
            <w:tcW w:w="559" w:type="pct"/>
            <w:hideMark/>
          </w:tcPr>
          <w:p w14:paraId="67E8A3D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p>
        </w:tc>
        <w:tc>
          <w:tcPr>
            <w:tcW w:w="581" w:type="pct"/>
            <w:noWrap/>
            <w:hideMark/>
          </w:tcPr>
          <w:p w14:paraId="62E300E4"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3</w:t>
            </w:r>
          </w:p>
        </w:tc>
      </w:tr>
      <w:tr w:rsidR="00A545AF" w:rsidRPr="0055608F" w14:paraId="05A830EB"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25E0DA1F" w14:textId="77777777" w:rsidR="004C54AF" w:rsidRPr="0055608F" w:rsidRDefault="004C54AF">
            <w:pPr>
              <w:jc w:val="center"/>
              <w:rPr>
                <w:rFonts w:eastAsia="Times New Roman" w:cs="Segoe UI"/>
                <w:color w:val="000000"/>
              </w:rPr>
            </w:pPr>
          </w:p>
        </w:tc>
        <w:tc>
          <w:tcPr>
            <w:tcW w:w="481" w:type="pct"/>
            <w:noWrap/>
            <w:hideMark/>
          </w:tcPr>
          <w:p w14:paraId="3E1C952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Tendring</w:t>
            </w:r>
          </w:p>
        </w:tc>
        <w:tc>
          <w:tcPr>
            <w:tcW w:w="545" w:type="pct"/>
            <w:noWrap/>
            <w:hideMark/>
          </w:tcPr>
          <w:p w14:paraId="6992D45A"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Clacton On Sea</w:t>
            </w:r>
          </w:p>
        </w:tc>
        <w:tc>
          <w:tcPr>
            <w:tcW w:w="493" w:type="pct"/>
            <w:noWrap/>
            <w:hideMark/>
          </w:tcPr>
          <w:p w14:paraId="40E98312"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5956257A"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Medium support</w:t>
            </w:r>
          </w:p>
        </w:tc>
        <w:tc>
          <w:tcPr>
            <w:tcW w:w="659" w:type="pct"/>
            <w:noWrap/>
            <w:hideMark/>
          </w:tcPr>
          <w:p w14:paraId="58E88E4A"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6CA785F8"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5</w:t>
            </w:r>
          </w:p>
        </w:tc>
        <w:tc>
          <w:tcPr>
            <w:tcW w:w="559" w:type="pct"/>
            <w:hideMark/>
          </w:tcPr>
          <w:p w14:paraId="71CB7A2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p>
        </w:tc>
        <w:tc>
          <w:tcPr>
            <w:tcW w:w="581" w:type="pct"/>
            <w:noWrap/>
            <w:hideMark/>
          </w:tcPr>
          <w:p w14:paraId="261AC639"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3</w:t>
            </w:r>
          </w:p>
        </w:tc>
      </w:tr>
      <w:tr w:rsidR="00A545AF" w:rsidRPr="0055608F" w14:paraId="0C043F06"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20695741" w14:textId="77777777" w:rsidR="004C54AF" w:rsidRPr="0055608F" w:rsidRDefault="004C54AF">
            <w:pPr>
              <w:jc w:val="center"/>
              <w:rPr>
                <w:rFonts w:eastAsia="Times New Roman" w:cs="Segoe UI"/>
                <w:color w:val="000000"/>
              </w:rPr>
            </w:pPr>
          </w:p>
        </w:tc>
        <w:tc>
          <w:tcPr>
            <w:tcW w:w="481" w:type="pct"/>
            <w:noWrap/>
            <w:hideMark/>
          </w:tcPr>
          <w:p w14:paraId="04450EB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Tendring</w:t>
            </w:r>
          </w:p>
        </w:tc>
        <w:tc>
          <w:tcPr>
            <w:tcW w:w="545" w:type="pct"/>
            <w:noWrap/>
            <w:hideMark/>
          </w:tcPr>
          <w:p w14:paraId="68523B80"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Clacton On Sea</w:t>
            </w:r>
          </w:p>
        </w:tc>
        <w:tc>
          <w:tcPr>
            <w:tcW w:w="493" w:type="pct"/>
            <w:noWrap/>
            <w:hideMark/>
          </w:tcPr>
          <w:p w14:paraId="35C1801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5B5C672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Medium support</w:t>
            </w:r>
          </w:p>
        </w:tc>
        <w:tc>
          <w:tcPr>
            <w:tcW w:w="659" w:type="pct"/>
            <w:noWrap/>
            <w:hideMark/>
          </w:tcPr>
          <w:p w14:paraId="02EDE06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7AC63005"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9</w:t>
            </w:r>
          </w:p>
        </w:tc>
        <w:tc>
          <w:tcPr>
            <w:tcW w:w="559" w:type="pct"/>
            <w:hideMark/>
          </w:tcPr>
          <w:p w14:paraId="202D2BE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p>
        </w:tc>
        <w:tc>
          <w:tcPr>
            <w:tcW w:w="581" w:type="pct"/>
            <w:noWrap/>
            <w:hideMark/>
          </w:tcPr>
          <w:p w14:paraId="7FF9FFAD"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6</w:t>
            </w:r>
          </w:p>
        </w:tc>
      </w:tr>
      <w:tr w:rsidR="00A545AF" w:rsidRPr="0055608F" w14:paraId="6B9C06A6"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19F27EAE" w14:textId="77777777" w:rsidR="004C54AF" w:rsidRPr="0055608F" w:rsidRDefault="004C54AF">
            <w:pPr>
              <w:jc w:val="center"/>
              <w:rPr>
                <w:rFonts w:eastAsia="Times New Roman" w:cs="Segoe UI"/>
                <w:color w:val="000000"/>
              </w:rPr>
            </w:pPr>
          </w:p>
        </w:tc>
        <w:tc>
          <w:tcPr>
            <w:tcW w:w="481" w:type="pct"/>
            <w:noWrap/>
          </w:tcPr>
          <w:p w14:paraId="06F2A737"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45" w:type="pct"/>
            <w:noWrap/>
          </w:tcPr>
          <w:p w14:paraId="26059FD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tcPr>
          <w:p w14:paraId="40D1605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44" w:type="pct"/>
            <w:noWrap/>
          </w:tcPr>
          <w:p w14:paraId="3B6A62D1"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59" w:type="pct"/>
            <w:noWrap/>
          </w:tcPr>
          <w:p w14:paraId="7B5DCB02"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7" w:type="pct"/>
            <w:noWrap/>
          </w:tcPr>
          <w:p w14:paraId="5841F8D2"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75F37C1C" w14:textId="6C2A4DEC" w:rsidR="004C54AF" w:rsidRPr="00A1147A" w:rsidRDefault="002E1F72">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eastAsia="Times New Roman" w:cs="Segoe UI"/>
                <w:b/>
                <w:color w:val="000000"/>
              </w:rPr>
              <w:t>Sub total</w:t>
            </w:r>
          </w:p>
        </w:tc>
        <w:tc>
          <w:tcPr>
            <w:tcW w:w="581" w:type="pct"/>
            <w:noWrap/>
            <w:hideMark/>
          </w:tcPr>
          <w:p w14:paraId="18ED26A0" w14:textId="281D06B9" w:rsidR="004C54AF" w:rsidRPr="00A1147A" w:rsidRDefault="004777AD" w:rsidP="002E1F7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eastAsia="Times New Roman" w:cs="Segoe UI"/>
                <w:b/>
                <w:color w:val="000000"/>
              </w:rPr>
              <w:t>48</w:t>
            </w:r>
          </w:p>
        </w:tc>
      </w:tr>
      <w:tr w:rsidR="00A545AF" w:rsidRPr="0055608F" w14:paraId="4AF744B4"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val="restart"/>
            <w:noWrap/>
            <w:vAlign w:val="center"/>
            <w:hideMark/>
          </w:tcPr>
          <w:p w14:paraId="5BB7F6FA" w14:textId="77777777" w:rsidR="004C54AF" w:rsidRPr="0055608F" w:rsidRDefault="004C54AF">
            <w:pPr>
              <w:jc w:val="center"/>
              <w:rPr>
                <w:rFonts w:eastAsia="Times New Roman" w:cs="Segoe UI"/>
                <w:color w:val="000000"/>
              </w:rPr>
            </w:pPr>
            <w:r w:rsidRPr="0055608F">
              <w:rPr>
                <w:rFonts w:eastAsia="Times New Roman" w:cs="Segoe UI"/>
                <w:color w:val="000000"/>
              </w:rPr>
              <w:t>South Quadrant</w:t>
            </w:r>
          </w:p>
        </w:tc>
        <w:tc>
          <w:tcPr>
            <w:tcW w:w="481" w:type="pct"/>
            <w:noWrap/>
            <w:hideMark/>
          </w:tcPr>
          <w:p w14:paraId="3B8ACB9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Basildon</w:t>
            </w:r>
          </w:p>
        </w:tc>
        <w:tc>
          <w:tcPr>
            <w:tcW w:w="545" w:type="pct"/>
            <w:noWrap/>
            <w:hideMark/>
          </w:tcPr>
          <w:p w14:paraId="56B0E92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Basildon</w:t>
            </w:r>
          </w:p>
        </w:tc>
        <w:tc>
          <w:tcPr>
            <w:tcW w:w="493" w:type="pct"/>
            <w:noWrap/>
            <w:hideMark/>
          </w:tcPr>
          <w:p w14:paraId="5BED1E5C"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32B29B2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High support</w:t>
            </w:r>
          </w:p>
        </w:tc>
        <w:tc>
          <w:tcPr>
            <w:tcW w:w="659" w:type="pct"/>
            <w:noWrap/>
            <w:hideMark/>
          </w:tcPr>
          <w:p w14:paraId="08F7A21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1F12A55A"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10</w:t>
            </w:r>
          </w:p>
        </w:tc>
        <w:tc>
          <w:tcPr>
            <w:tcW w:w="559" w:type="pct"/>
            <w:hideMark/>
          </w:tcPr>
          <w:p w14:paraId="295E225F"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2.5 years. Move to general needs housing</w:t>
            </w:r>
          </w:p>
        </w:tc>
        <w:tc>
          <w:tcPr>
            <w:tcW w:w="581" w:type="pct"/>
            <w:noWrap/>
            <w:hideMark/>
          </w:tcPr>
          <w:p w14:paraId="1B596497"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4</w:t>
            </w:r>
          </w:p>
        </w:tc>
      </w:tr>
      <w:tr w:rsidR="00A545AF" w:rsidRPr="0055608F" w14:paraId="45E6D76C"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580" w:type="pct"/>
            <w:vMerge/>
            <w:noWrap/>
            <w:vAlign w:val="center"/>
            <w:hideMark/>
          </w:tcPr>
          <w:p w14:paraId="0B138D87" w14:textId="77777777" w:rsidR="004C54AF" w:rsidRPr="0055608F" w:rsidRDefault="004C54AF">
            <w:pPr>
              <w:jc w:val="center"/>
              <w:rPr>
                <w:rFonts w:eastAsia="Times New Roman" w:cs="Segoe UI"/>
                <w:color w:val="000000"/>
              </w:rPr>
            </w:pPr>
          </w:p>
        </w:tc>
        <w:tc>
          <w:tcPr>
            <w:tcW w:w="481" w:type="pct"/>
            <w:noWrap/>
          </w:tcPr>
          <w:p w14:paraId="0829293F"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45" w:type="pct"/>
            <w:noWrap/>
          </w:tcPr>
          <w:p w14:paraId="2E20080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tcPr>
          <w:p w14:paraId="1DE048CA"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44" w:type="pct"/>
            <w:noWrap/>
          </w:tcPr>
          <w:p w14:paraId="40551DDD"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59" w:type="pct"/>
            <w:noWrap/>
          </w:tcPr>
          <w:p w14:paraId="1C676EC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7" w:type="pct"/>
            <w:noWrap/>
          </w:tcPr>
          <w:p w14:paraId="471139FB"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7AEA37C8" w14:textId="14C56A5B" w:rsidR="004C54AF" w:rsidRPr="00A1147A" w:rsidRDefault="008E4448">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eastAsia="Times New Roman" w:cs="Segoe UI"/>
                <w:b/>
                <w:color w:val="000000"/>
              </w:rPr>
              <w:t>Sub total</w:t>
            </w:r>
          </w:p>
        </w:tc>
        <w:tc>
          <w:tcPr>
            <w:tcW w:w="581" w:type="pct"/>
            <w:noWrap/>
            <w:hideMark/>
          </w:tcPr>
          <w:p w14:paraId="066AFF8D" w14:textId="532B7218" w:rsidR="004C54AF" w:rsidRPr="00A1147A" w:rsidRDefault="002E1F72" w:rsidP="002E1F7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eastAsia="Times New Roman" w:cs="Segoe UI"/>
                <w:b/>
                <w:color w:val="000000"/>
              </w:rPr>
              <w:t>4</w:t>
            </w:r>
          </w:p>
        </w:tc>
      </w:tr>
      <w:tr w:rsidR="00A545AF" w:rsidRPr="0055608F" w14:paraId="38AD757A"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val="restart"/>
            <w:noWrap/>
            <w:vAlign w:val="center"/>
            <w:hideMark/>
          </w:tcPr>
          <w:p w14:paraId="43E3286B" w14:textId="77777777" w:rsidR="004C54AF" w:rsidRPr="0055608F" w:rsidRDefault="004C54AF">
            <w:pPr>
              <w:jc w:val="center"/>
              <w:rPr>
                <w:rFonts w:eastAsia="Times New Roman" w:cs="Segoe UI"/>
                <w:b w:val="0"/>
                <w:color w:val="000000"/>
              </w:rPr>
            </w:pPr>
            <w:r w:rsidRPr="0055608F">
              <w:rPr>
                <w:rFonts w:eastAsia="Times New Roman" w:cs="Segoe UI"/>
                <w:color w:val="000000"/>
              </w:rPr>
              <w:t>West Quadrant</w:t>
            </w:r>
          </w:p>
          <w:p w14:paraId="7C927712" w14:textId="77777777" w:rsidR="004C54AF" w:rsidRPr="0055608F" w:rsidRDefault="004C54AF">
            <w:pPr>
              <w:rPr>
                <w:rFonts w:eastAsia="Times New Roman" w:cs="Segoe UI"/>
                <w:color w:val="000000"/>
              </w:rPr>
            </w:pPr>
          </w:p>
        </w:tc>
        <w:tc>
          <w:tcPr>
            <w:tcW w:w="481" w:type="pct"/>
            <w:noWrap/>
            <w:hideMark/>
          </w:tcPr>
          <w:p w14:paraId="19EEE47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Epping Forest</w:t>
            </w:r>
          </w:p>
        </w:tc>
        <w:tc>
          <w:tcPr>
            <w:tcW w:w="545" w:type="pct"/>
            <w:noWrap/>
            <w:hideMark/>
          </w:tcPr>
          <w:p w14:paraId="7CBEF3CE"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Waltham Abbey</w:t>
            </w:r>
          </w:p>
        </w:tc>
        <w:tc>
          <w:tcPr>
            <w:tcW w:w="493" w:type="pct"/>
            <w:noWrap/>
            <w:hideMark/>
          </w:tcPr>
          <w:p w14:paraId="449C127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327DE136"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Medium support</w:t>
            </w:r>
          </w:p>
        </w:tc>
        <w:tc>
          <w:tcPr>
            <w:tcW w:w="659" w:type="pct"/>
            <w:noWrap/>
            <w:hideMark/>
          </w:tcPr>
          <w:p w14:paraId="22359701"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7CEED8A7"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8</w:t>
            </w:r>
          </w:p>
        </w:tc>
        <w:tc>
          <w:tcPr>
            <w:tcW w:w="559" w:type="pct"/>
            <w:hideMark/>
          </w:tcPr>
          <w:p w14:paraId="71FA6FF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1.5 years. Move to general needs housing</w:t>
            </w:r>
          </w:p>
        </w:tc>
        <w:tc>
          <w:tcPr>
            <w:tcW w:w="581" w:type="pct"/>
            <w:noWrap/>
            <w:hideMark/>
          </w:tcPr>
          <w:p w14:paraId="2FA5FC6C"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5</w:t>
            </w:r>
          </w:p>
        </w:tc>
      </w:tr>
      <w:tr w:rsidR="00A545AF" w:rsidRPr="0055608F" w14:paraId="4470B3AB" w14:textId="77777777" w:rsidTr="000C7F86">
        <w:trPr>
          <w:trHeight w:val="600"/>
        </w:trPr>
        <w:tc>
          <w:tcPr>
            <w:cnfStyle w:val="001000000000" w:firstRow="0" w:lastRow="0" w:firstColumn="1" w:lastColumn="0" w:oddVBand="0" w:evenVBand="0" w:oddHBand="0" w:evenHBand="0" w:firstRowFirstColumn="0" w:firstRowLastColumn="0" w:lastRowFirstColumn="0" w:lastRowLastColumn="0"/>
            <w:tcW w:w="580" w:type="pct"/>
            <w:vMerge/>
            <w:noWrap/>
            <w:hideMark/>
          </w:tcPr>
          <w:p w14:paraId="71809B37" w14:textId="77777777" w:rsidR="004C54AF" w:rsidRPr="0055608F" w:rsidRDefault="004C54AF">
            <w:pPr>
              <w:rPr>
                <w:rFonts w:eastAsia="Times New Roman" w:cs="Segoe UI"/>
                <w:color w:val="000000"/>
              </w:rPr>
            </w:pPr>
          </w:p>
        </w:tc>
        <w:tc>
          <w:tcPr>
            <w:tcW w:w="481" w:type="pct"/>
            <w:noWrap/>
            <w:hideMark/>
          </w:tcPr>
          <w:p w14:paraId="6DCF7B46"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Harlow</w:t>
            </w:r>
          </w:p>
        </w:tc>
        <w:tc>
          <w:tcPr>
            <w:tcW w:w="545" w:type="pct"/>
            <w:noWrap/>
            <w:hideMark/>
          </w:tcPr>
          <w:p w14:paraId="4BB914A8"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Harlow</w:t>
            </w:r>
          </w:p>
        </w:tc>
        <w:tc>
          <w:tcPr>
            <w:tcW w:w="493" w:type="pct"/>
            <w:noWrap/>
            <w:hideMark/>
          </w:tcPr>
          <w:p w14:paraId="165A3DFC"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Mental Health</w:t>
            </w:r>
          </w:p>
        </w:tc>
        <w:tc>
          <w:tcPr>
            <w:tcW w:w="644" w:type="pct"/>
            <w:noWrap/>
            <w:hideMark/>
          </w:tcPr>
          <w:p w14:paraId="1F08B4EE"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High support</w:t>
            </w:r>
          </w:p>
        </w:tc>
        <w:tc>
          <w:tcPr>
            <w:tcW w:w="659" w:type="pct"/>
            <w:noWrap/>
            <w:hideMark/>
          </w:tcPr>
          <w:p w14:paraId="2C11D3C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Contracted provision</w:t>
            </w:r>
          </w:p>
        </w:tc>
        <w:tc>
          <w:tcPr>
            <w:tcW w:w="457" w:type="pct"/>
            <w:noWrap/>
            <w:hideMark/>
          </w:tcPr>
          <w:p w14:paraId="42F60714"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13</w:t>
            </w:r>
          </w:p>
        </w:tc>
        <w:tc>
          <w:tcPr>
            <w:tcW w:w="559" w:type="pct"/>
            <w:hideMark/>
          </w:tcPr>
          <w:p w14:paraId="737A7449"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Average LOS 2.5 years. Move to general needs housing</w:t>
            </w:r>
          </w:p>
        </w:tc>
        <w:tc>
          <w:tcPr>
            <w:tcW w:w="581" w:type="pct"/>
            <w:noWrap/>
            <w:hideMark/>
          </w:tcPr>
          <w:p w14:paraId="3BCC158C" w14:textId="77777777" w:rsidR="004C54AF" w:rsidRPr="0055608F" w:rsidRDefault="004C54A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color w:val="000000"/>
              </w:rPr>
              <w:t>5</w:t>
            </w:r>
          </w:p>
        </w:tc>
      </w:tr>
      <w:tr w:rsidR="00A545AF" w:rsidRPr="0055608F" w14:paraId="50CFFEB9"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580" w:type="pct"/>
            <w:vMerge/>
            <w:noWrap/>
            <w:hideMark/>
          </w:tcPr>
          <w:p w14:paraId="32A9713A" w14:textId="77777777" w:rsidR="004C54AF" w:rsidRPr="0055608F" w:rsidRDefault="004C54AF">
            <w:pPr>
              <w:rPr>
                <w:rFonts w:eastAsia="Times New Roman" w:cs="Segoe UI"/>
                <w:color w:val="000000"/>
              </w:rPr>
            </w:pPr>
          </w:p>
        </w:tc>
        <w:tc>
          <w:tcPr>
            <w:tcW w:w="481" w:type="pct"/>
            <w:noWrap/>
          </w:tcPr>
          <w:p w14:paraId="29698A3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45" w:type="pct"/>
            <w:noWrap/>
          </w:tcPr>
          <w:p w14:paraId="50E78EF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tcPr>
          <w:p w14:paraId="5E6525D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44" w:type="pct"/>
            <w:noWrap/>
          </w:tcPr>
          <w:p w14:paraId="6968E60B"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59" w:type="pct"/>
            <w:noWrap/>
          </w:tcPr>
          <w:p w14:paraId="784E1E6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7" w:type="pct"/>
            <w:noWrap/>
          </w:tcPr>
          <w:p w14:paraId="67F0DFD5"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tcPr>
          <w:p w14:paraId="1EC7D1D0" w14:textId="15B5DB8F" w:rsidR="004C54AF" w:rsidRPr="00A1147A" w:rsidRDefault="002E1F72">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eastAsia="Times New Roman" w:cs="Segoe UI"/>
                <w:b/>
                <w:color w:val="000000"/>
              </w:rPr>
              <w:t>Sub total</w:t>
            </w:r>
          </w:p>
        </w:tc>
        <w:tc>
          <w:tcPr>
            <w:tcW w:w="581" w:type="pct"/>
            <w:noWrap/>
            <w:hideMark/>
          </w:tcPr>
          <w:p w14:paraId="72C8CD76" w14:textId="31B01B6B" w:rsidR="004C54AF" w:rsidRPr="00A1147A" w:rsidRDefault="002E1F72" w:rsidP="002E1F7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eastAsia="Times New Roman" w:cs="Segoe UI"/>
                <w:b/>
                <w:color w:val="000000"/>
              </w:rPr>
              <w:t>10</w:t>
            </w:r>
          </w:p>
        </w:tc>
      </w:tr>
      <w:tr w:rsidR="00A545AF" w:rsidRPr="0055608F" w14:paraId="4BD2ED95" w14:textId="77777777" w:rsidTr="000C7F86">
        <w:trPr>
          <w:trHeight w:val="300"/>
        </w:trPr>
        <w:tc>
          <w:tcPr>
            <w:cnfStyle w:val="001000000000" w:firstRow="0" w:lastRow="0" w:firstColumn="1" w:lastColumn="0" w:oddVBand="0" w:evenVBand="0" w:oddHBand="0" w:evenHBand="0" w:firstRowFirstColumn="0" w:firstRowLastColumn="0" w:lastRowFirstColumn="0" w:lastRowLastColumn="0"/>
            <w:tcW w:w="580" w:type="pct"/>
            <w:noWrap/>
            <w:hideMark/>
          </w:tcPr>
          <w:p w14:paraId="566BDB85" w14:textId="77777777" w:rsidR="004C54AF" w:rsidRPr="0055608F" w:rsidRDefault="004C54AF">
            <w:pPr>
              <w:rPr>
                <w:rFonts w:eastAsia="Times New Roman" w:cs="Segoe UI"/>
                <w:color w:val="000000"/>
              </w:rPr>
            </w:pPr>
          </w:p>
        </w:tc>
        <w:tc>
          <w:tcPr>
            <w:tcW w:w="481" w:type="pct"/>
            <w:noWrap/>
          </w:tcPr>
          <w:p w14:paraId="02D14EC4"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45" w:type="pct"/>
            <w:noWrap/>
          </w:tcPr>
          <w:p w14:paraId="32C779B0"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93" w:type="pct"/>
            <w:noWrap/>
          </w:tcPr>
          <w:p w14:paraId="29942F88"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44" w:type="pct"/>
            <w:noWrap/>
          </w:tcPr>
          <w:p w14:paraId="34F02FAD"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59" w:type="pct"/>
            <w:noWrap/>
          </w:tcPr>
          <w:p w14:paraId="7D61CD52"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57" w:type="pct"/>
            <w:noWrap/>
          </w:tcPr>
          <w:p w14:paraId="2C0EBBF3" w14:textId="77777777" w:rsidR="004C54AF" w:rsidRPr="0055608F" w:rsidRDefault="004C54AF">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559" w:type="pct"/>
            <w:noWrap/>
          </w:tcPr>
          <w:p w14:paraId="4C4D282D" w14:textId="0D631B3D" w:rsidR="004C54AF" w:rsidRPr="0055608F" w:rsidRDefault="002E1F72">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5608F">
              <w:rPr>
                <w:rFonts w:eastAsia="Times New Roman" w:cs="Segoe UI"/>
                <w:b/>
                <w:color w:val="000000"/>
              </w:rPr>
              <w:t>Total</w:t>
            </w:r>
          </w:p>
        </w:tc>
        <w:tc>
          <w:tcPr>
            <w:tcW w:w="581" w:type="pct"/>
            <w:noWrap/>
            <w:hideMark/>
          </w:tcPr>
          <w:p w14:paraId="470B2A74" w14:textId="13D820D6" w:rsidR="004C54AF" w:rsidRPr="0055608F" w:rsidRDefault="00D873CD" w:rsidP="00D873CD">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color w:val="000000"/>
              </w:rPr>
              <w:t>84</w:t>
            </w:r>
          </w:p>
        </w:tc>
      </w:tr>
    </w:tbl>
    <w:p w14:paraId="75F14850" w14:textId="282C44B0" w:rsidR="00762429" w:rsidRDefault="00762429" w:rsidP="00762429">
      <w:pPr>
        <w:pStyle w:val="Tablesourcenote"/>
      </w:pPr>
      <w:r>
        <w:t xml:space="preserve">Source: </w:t>
      </w:r>
      <w:r w:rsidR="000717DD">
        <w:t>Essex County Council</w:t>
      </w:r>
      <w:r>
        <w:t xml:space="preserve"> (2024)</w:t>
      </w:r>
    </w:p>
    <w:p w14:paraId="44702770" w14:textId="77777777" w:rsidR="00762429" w:rsidRDefault="00762429" w:rsidP="00762429">
      <w:pPr>
        <w:pStyle w:val="Numberedpara1202"/>
        <w:numPr>
          <w:ilvl w:val="0"/>
          <w:numId w:val="0"/>
        </w:numPr>
        <w:ind w:left="720" w:hanging="720"/>
      </w:pPr>
    </w:p>
    <w:p w14:paraId="1DA5CFA0" w14:textId="77777777" w:rsidR="00762429" w:rsidRDefault="00762429" w:rsidP="00762429">
      <w:pPr>
        <w:pStyle w:val="Numberedpara1202"/>
        <w:numPr>
          <w:ilvl w:val="0"/>
          <w:numId w:val="0"/>
        </w:numPr>
        <w:ind w:left="720" w:hanging="720"/>
        <w:sectPr w:rsidR="00762429" w:rsidSect="00762429">
          <w:pgSz w:w="16838" w:h="11906" w:orient="landscape"/>
          <w:pgMar w:top="1440" w:right="1440" w:bottom="1440" w:left="1440" w:header="708" w:footer="708" w:gutter="0"/>
          <w:cols w:space="708"/>
          <w:docGrid w:linePitch="360"/>
        </w:sectPr>
      </w:pPr>
    </w:p>
    <w:p w14:paraId="7D1B0217" w14:textId="0FA83CA5" w:rsidR="00762429" w:rsidRDefault="00762429" w:rsidP="00762429">
      <w:pPr>
        <w:pStyle w:val="Numberedpara1202"/>
      </w:pPr>
      <w:bookmarkStart w:id="185" w:name="_Hlk197251270"/>
      <w:r>
        <w:lastRenderedPageBreak/>
        <w:t xml:space="preserve">Based on the assessment set out in </w:t>
      </w:r>
      <w:r>
        <w:rPr>
          <w:highlight w:val="yellow"/>
        </w:rPr>
        <w:fldChar w:fldCharType="begin"/>
      </w:r>
      <w:r>
        <w:instrText xml:space="preserve"> REF _Ref189734225 \h </w:instrText>
      </w:r>
      <w:r>
        <w:rPr>
          <w:highlight w:val="yellow"/>
        </w:rPr>
        <w:instrText xml:space="preserve"> \* MERGEFORMAT </w:instrText>
      </w:r>
      <w:r>
        <w:rPr>
          <w:highlight w:val="yellow"/>
        </w:rPr>
      </w:r>
      <w:r>
        <w:rPr>
          <w:highlight w:val="yellow"/>
        </w:rPr>
        <w:fldChar w:fldCharType="separate"/>
      </w:r>
      <w:r w:rsidR="00971C60">
        <w:t xml:space="preserve">Table </w:t>
      </w:r>
      <w:r w:rsidR="00971C60">
        <w:rPr>
          <w:noProof/>
        </w:rPr>
        <w:t>67</w:t>
      </w:r>
      <w:r>
        <w:rPr>
          <w:highlight w:val="yellow"/>
        </w:rPr>
        <w:fldChar w:fldCharType="end"/>
      </w:r>
      <w:r>
        <w:t xml:space="preserve"> there is an estimated annual requirement for 84 units of general needs housing per annum, specifically to meet the needs of people moving on from the high-level support and medium/low support tiers. </w:t>
      </w:r>
    </w:p>
    <w:bookmarkEnd w:id="185"/>
    <w:p w14:paraId="102C2BD0" w14:textId="77777777" w:rsidR="00762429" w:rsidRDefault="00762429" w:rsidP="00762429">
      <w:pPr>
        <w:pStyle w:val="Numberedpara1202"/>
      </w:pPr>
      <w:r>
        <w:t>The estimated annual requirement for general needs housing disaggregated by quadrant and district/borough/city councils is:</w:t>
      </w:r>
    </w:p>
    <w:p w14:paraId="09997CFE" w14:textId="124F4302" w:rsidR="00762429" w:rsidRPr="00691DBD" w:rsidRDefault="00762429" w:rsidP="000E5D2E">
      <w:pPr>
        <w:pStyle w:val="ListParagraph"/>
        <w:numPr>
          <w:ilvl w:val="0"/>
          <w:numId w:val="25"/>
        </w:numPr>
        <w:spacing w:before="120"/>
        <w:contextualSpacing w:val="0"/>
        <w:rPr>
          <w:rFonts w:ascii="Segoe UI" w:hAnsi="Segoe UI" w:cs="Segoe UI"/>
          <w:sz w:val="22"/>
          <w:szCs w:val="22"/>
        </w:rPr>
      </w:pPr>
      <w:r w:rsidRPr="00691DBD">
        <w:rPr>
          <w:rFonts w:ascii="Segoe UI" w:hAnsi="Segoe UI" w:cs="Segoe UI"/>
          <w:sz w:val="22"/>
          <w:szCs w:val="22"/>
        </w:rPr>
        <w:t>Mid Quadrant</w:t>
      </w:r>
      <w:r w:rsidR="008903E9">
        <w:rPr>
          <w:rFonts w:ascii="Segoe UI" w:hAnsi="Segoe UI" w:cs="Segoe UI"/>
          <w:sz w:val="22"/>
          <w:szCs w:val="22"/>
        </w:rPr>
        <w:t>:</w:t>
      </w:r>
      <w:r w:rsidRPr="00691DBD">
        <w:rPr>
          <w:rFonts w:ascii="Segoe UI" w:hAnsi="Segoe UI" w:cs="Segoe UI"/>
          <w:sz w:val="22"/>
          <w:szCs w:val="22"/>
        </w:rPr>
        <w:t xml:space="preserve"> 22 move on general needs housing units per annum</w:t>
      </w:r>
    </w:p>
    <w:p w14:paraId="605CD91D" w14:textId="77777777" w:rsidR="00762429" w:rsidRPr="00691DBD" w:rsidRDefault="00762429" w:rsidP="000E5D2E">
      <w:pPr>
        <w:pStyle w:val="ListParagraph"/>
        <w:numPr>
          <w:ilvl w:val="1"/>
          <w:numId w:val="25"/>
        </w:numPr>
        <w:contextualSpacing w:val="0"/>
        <w:rPr>
          <w:rFonts w:ascii="Segoe UI" w:hAnsi="Segoe UI" w:cs="Segoe UI"/>
          <w:sz w:val="22"/>
          <w:szCs w:val="22"/>
        </w:rPr>
      </w:pPr>
      <w:r w:rsidRPr="00691DBD">
        <w:rPr>
          <w:rFonts w:ascii="Segoe UI" w:hAnsi="Segoe UI" w:cs="Segoe UI"/>
          <w:sz w:val="22"/>
          <w:szCs w:val="22"/>
        </w:rPr>
        <w:t>Braintree. 9 units required per annum</w:t>
      </w:r>
    </w:p>
    <w:p w14:paraId="65021A41" w14:textId="77777777" w:rsidR="00762429" w:rsidRPr="00691DBD" w:rsidRDefault="00762429" w:rsidP="000E5D2E">
      <w:pPr>
        <w:pStyle w:val="ListParagraph"/>
        <w:numPr>
          <w:ilvl w:val="1"/>
          <w:numId w:val="25"/>
        </w:numPr>
        <w:contextualSpacing w:val="0"/>
        <w:rPr>
          <w:rFonts w:ascii="Segoe UI" w:hAnsi="Segoe UI" w:cs="Segoe UI"/>
          <w:sz w:val="22"/>
          <w:szCs w:val="22"/>
        </w:rPr>
      </w:pPr>
      <w:r w:rsidRPr="00691DBD">
        <w:rPr>
          <w:rFonts w:ascii="Segoe UI" w:hAnsi="Segoe UI" w:cs="Segoe UI"/>
          <w:sz w:val="22"/>
          <w:szCs w:val="22"/>
        </w:rPr>
        <w:t>Chelmsford. 13 units required per annum</w:t>
      </w:r>
    </w:p>
    <w:p w14:paraId="1CB61EF6" w14:textId="4123B92C" w:rsidR="00762429" w:rsidRPr="00691DBD" w:rsidRDefault="00762429" w:rsidP="000E5D2E">
      <w:pPr>
        <w:pStyle w:val="ListParagraph"/>
        <w:numPr>
          <w:ilvl w:val="0"/>
          <w:numId w:val="25"/>
        </w:numPr>
        <w:contextualSpacing w:val="0"/>
        <w:rPr>
          <w:rFonts w:ascii="Segoe UI" w:hAnsi="Segoe UI" w:cs="Segoe UI"/>
          <w:sz w:val="22"/>
          <w:szCs w:val="22"/>
        </w:rPr>
      </w:pPr>
      <w:r w:rsidRPr="00691DBD">
        <w:rPr>
          <w:rFonts w:ascii="Segoe UI" w:hAnsi="Segoe UI" w:cs="Segoe UI"/>
          <w:sz w:val="22"/>
          <w:szCs w:val="22"/>
        </w:rPr>
        <w:t>North Quadrant</w:t>
      </w:r>
      <w:r w:rsidR="008903E9">
        <w:rPr>
          <w:rFonts w:ascii="Segoe UI" w:hAnsi="Segoe UI" w:cs="Segoe UI"/>
          <w:sz w:val="22"/>
          <w:szCs w:val="22"/>
        </w:rPr>
        <w:t>:</w:t>
      </w:r>
      <w:r w:rsidRPr="00691DBD">
        <w:rPr>
          <w:rFonts w:ascii="Segoe UI" w:hAnsi="Segoe UI" w:cs="Segoe UI"/>
          <w:sz w:val="22"/>
          <w:szCs w:val="22"/>
        </w:rPr>
        <w:t xml:space="preserve"> 48 move on general needs housing units per annum</w:t>
      </w:r>
    </w:p>
    <w:p w14:paraId="11CE73B3" w14:textId="77777777" w:rsidR="00762429" w:rsidRPr="00691DBD" w:rsidRDefault="00762429" w:rsidP="000E5D2E">
      <w:pPr>
        <w:pStyle w:val="ListParagraph"/>
        <w:numPr>
          <w:ilvl w:val="1"/>
          <w:numId w:val="25"/>
        </w:numPr>
        <w:contextualSpacing w:val="0"/>
        <w:rPr>
          <w:rFonts w:ascii="Segoe UI" w:hAnsi="Segoe UI" w:cs="Segoe UI"/>
          <w:sz w:val="22"/>
          <w:szCs w:val="22"/>
        </w:rPr>
      </w:pPr>
      <w:r w:rsidRPr="00691DBD">
        <w:rPr>
          <w:rFonts w:ascii="Segoe UI" w:hAnsi="Segoe UI" w:cs="Segoe UI"/>
          <w:sz w:val="22"/>
          <w:szCs w:val="22"/>
        </w:rPr>
        <w:t>Colchester. 13 units required per annum</w:t>
      </w:r>
    </w:p>
    <w:p w14:paraId="38395393" w14:textId="77777777" w:rsidR="00762429" w:rsidRPr="00691DBD" w:rsidRDefault="00762429" w:rsidP="000E5D2E">
      <w:pPr>
        <w:pStyle w:val="ListParagraph"/>
        <w:numPr>
          <w:ilvl w:val="1"/>
          <w:numId w:val="25"/>
        </w:numPr>
        <w:contextualSpacing w:val="0"/>
        <w:rPr>
          <w:rFonts w:ascii="Segoe UI" w:hAnsi="Segoe UI" w:cs="Segoe UI"/>
          <w:sz w:val="22"/>
          <w:szCs w:val="22"/>
        </w:rPr>
      </w:pPr>
      <w:r w:rsidRPr="00691DBD">
        <w:rPr>
          <w:rFonts w:ascii="Segoe UI" w:hAnsi="Segoe UI" w:cs="Segoe UI"/>
          <w:sz w:val="22"/>
          <w:szCs w:val="22"/>
        </w:rPr>
        <w:t>Tendring. 35 units required per annum</w:t>
      </w:r>
    </w:p>
    <w:p w14:paraId="0A47F510" w14:textId="5E2B2F44" w:rsidR="00762429" w:rsidRPr="00691DBD" w:rsidRDefault="00762429" w:rsidP="000E5D2E">
      <w:pPr>
        <w:pStyle w:val="ListParagraph"/>
        <w:numPr>
          <w:ilvl w:val="0"/>
          <w:numId w:val="25"/>
        </w:numPr>
        <w:contextualSpacing w:val="0"/>
        <w:rPr>
          <w:rFonts w:ascii="Segoe UI" w:hAnsi="Segoe UI" w:cs="Segoe UI"/>
          <w:sz w:val="22"/>
          <w:szCs w:val="22"/>
        </w:rPr>
      </w:pPr>
      <w:r w:rsidRPr="00691DBD">
        <w:rPr>
          <w:rFonts w:ascii="Segoe UI" w:hAnsi="Segoe UI" w:cs="Segoe UI"/>
          <w:sz w:val="22"/>
          <w:szCs w:val="22"/>
        </w:rPr>
        <w:t>South Quadrant</w:t>
      </w:r>
      <w:r w:rsidR="008903E9">
        <w:rPr>
          <w:rFonts w:ascii="Segoe UI" w:hAnsi="Segoe UI" w:cs="Segoe UI"/>
          <w:sz w:val="22"/>
          <w:szCs w:val="22"/>
        </w:rPr>
        <w:t>:</w:t>
      </w:r>
      <w:r w:rsidRPr="00691DBD">
        <w:rPr>
          <w:rFonts w:ascii="Segoe UI" w:hAnsi="Segoe UI" w:cs="Segoe UI"/>
          <w:sz w:val="22"/>
          <w:szCs w:val="22"/>
        </w:rPr>
        <w:t xml:space="preserve"> 4 move on general needs housing units per annum</w:t>
      </w:r>
    </w:p>
    <w:p w14:paraId="0591254E" w14:textId="77777777" w:rsidR="00762429" w:rsidRPr="00691DBD" w:rsidRDefault="00762429" w:rsidP="000E5D2E">
      <w:pPr>
        <w:pStyle w:val="ListParagraph"/>
        <w:numPr>
          <w:ilvl w:val="1"/>
          <w:numId w:val="25"/>
        </w:numPr>
        <w:contextualSpacing w:val="0"/>
        <w:rPr>
          <w:rFonts w:ascii="Segoe UI" w:hAnsi="Segoe UI" w:cs="Segoe UI"/>
          <w:sz w:val="22"/>
          <w:szCs w:val="22"/>
        </w:rPr>
      </w:pPr>
      <w:r w:rsidRPr="00691DBD">
        <w:rPr>
          <w:rFonts w:ascii="Segoe UI" w:hAnsi="Segoe UI" w:cs="Segoe UI"/>
          <w:sz w:val="22"/>
          <w:szCs w:val="22"/>
        </w:rPr>
        <w:t>Basildon. 4 units required per annum</w:t>
      </w:r>
    </w:p>
    <w:p w14:paraId="2C50E78C" w14:textId="40F04B29" w:rsidR="00762429" w:rsidRPr="00691DBD" w:rsidRDefault="00762429" w:rsidP="000E5D2E">
      <w:pPr>
        <w:pStyle w:val="ListParagraph"/>
        <w:numPr>
          <w:ilvl w:val="0"/>
          <w:numId w:val="25"/>
        </w:numPr>
        <w:contextualSpacing w:val="0"/>
        <w:rPr>
          <w:rFonts w:ascii="Segoe UI" w:hAnsi="Segoe UI" w:cs="Segoe UI"/>
          <w:sz w:val="22"/>
          <w:szCs w:val="22"/>
        </w:rPr>
      </w:pPr>
      <w:r w:rsidRPr="00691DBD">
        <w:rPr>
          <w:rFonts w:ascii="Segoe UI" w:hAnsi="Segoe UI" w:cs="Segoe UI"/>
          <w:sz w:val="22"/>
          <w:szCs w:val="22"/>
        </w:rPr>
        <w:t>West Quadrant</w:t>
      </w:r>
      <w:r w:rsidR="008903E9">
        <w:rPr>
          <w:rFonts w:ascii="Segoe UI" w:hAnsi="Segoe UI" w:cs="Segoe UI"/>
          <w:sz w:val="22"/>
          <w:szCs w:val="22"/>
        </w:rPr>
        <w:t>:</w:t>
      </w:r>
      <w:r w:rsidRPr="00691DBD">
        <w:rPr>
          <w:rFonts w:ascii="Segoe UI" w:hAnsi="Segoe UI" w:cs="Segoe UI"/>
          <w:sz w:val="22"/>
          <w:szCs w:val="22"/>
        </w:rPr>
        <w:t xml:space="preserve"> 10 move on general needs housing units per annum</w:t>
      </w:r>
    </w:p>
    <w:p w14:paraId="36CFA0E7" w14:textId="77777777" w:rsidR="00762429" w:rsidRPr="00691DBD" w:rsidRDefault="00762429" w:rsidP="000E5D2E">
      <w:pPr>
        <w:pStyle w:val="ListParagraph"/>
        <w:numPr>
          <w:ilvl w:val="1"/>
          <w:numId w:val="25"/>
        </w:numPr>
        <w:contextualSpacing w:val="0"/>
        <w:rPr>
          <w:rFonts w:ascii="Segoe UI" w:hAnsi="Segoe UI" w:cs="Segoe UI"/>
          <w:sz w:val="22"/>
          <w:szCs w:val="22"/>
        </w:rPr>
      </w:pPr>
      <w:r w:rsidRPr="00691DBD">
        <w:rPr>
          <w:rFonts w:ascii="Segoe UI" w:hAnsi="Segoe UI" w:cs="Segoe UI"/>
          <w:sz w:val="22"/>
          <w:szCs w:val="22"/>
        </w:rPr>
        <w:t>Epping Forest. 5 units required per annum</w:t>
      </w:r>
    </w:p>
    <w:p w14:paraId="565C9CDA" w14:textId="77777777" w:rsidR="00762429" w:rsidRPr="00691DBD" w:rsidRDefault="00762429" w:rsidP="000E5D2E">
      <w:pPr>
        <w:pStyle w:val="ListParagraph"/>
        <w:numPr>
          <w:ilvl w:val="1"/>
          <w:numId w:val="25"/>
        </w:numPr>
        <w:contextualSpacing w:val="0"/>
        <w:rPr>
          <w:rFonts w:ascii="Segoe UI" w:hAnsi="Segoe UI" w:cs="Segoe UI"/>
          <w:sz w:val="22"/>
          <w:szCs w:val="22"/>
        </w:rPr>
      </w:pPr>
      <w:r w:rsidRPr="00691DBD">
        <w:rPr>
          <w:rFonts w:ascii="Segoe UI" w:hAnsi="Segoe UI" w:cs="Segoe UI"/>
          <w:sz w:val="22"/>
          <w:szCs w:val="22"/>
        </w:rPr>
        <w:t>Harlow. 5 units required per annum</w:t>
      </w:r>
    </w:p>
    <w:p w14:paraId="39FA365B" w14:textId="70115D9A" w:rsidR="00762429" w:rsidRDefault="00762429" w:rsidP="00762429">
      <w:pPr>
        <w:pStyle w:val="Caption"/>
      </w:pPr>
      <w:r>
        <w:t xml:space="preserve">Figure </w:t>
      </w:r>
      <w:fldSimple w:instr=" SEQ Figure \* ARABIC ">
        <w:r w:rsidR="00971C60">
          <w:rPr>
            <w:noProof/>
          </w:rPr>
          <w:t>14</w:t>
        </w:r>
      </w:fldSimple>
      <w:r>
        <w:t>. Estimated annual requirement for general needs housing disaggregated by quadrant and district</w:t>
      </w:r>
    </w:p>
    <w:p w14:paraId="57782277" w14:textId="77777777" w:rsidR="005113E8" w:rsidRDefault="00762429" w:rsidP="005113E8">
      <w:r>
        <w:rPr>
          <w:noProof/>
        </w:rPr>
        <w:drawing>
          <wp:inline distT="0" distB="0" distL="0" distR="0" wp14:anchorId="30898CD5" wp14:editId="5489EC2C">
            <wp:extent cx="5737860" cy="2651760"/>
            <wp:effectExtent l="0" t="0" r="15240" b="15240"/>
            <wp:docPr id="1006369426" name="Chart 1">
              <a:extLst xmlns:a="http://schemas.openxmlformats.org/drawingml/2006/main">
                <a:ext uri="{FF2B5EF4-FFF2-40B4-BE49-F238E27FC236}">
                  <a16:creationId xmlns:a16="http://schemas.microsoft.com/office/drawing/2014/main" id="{35DF48EB-7C39-0919-56FA-2C92B9BACCA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69B7102D" w14:textId="3ED3089B" w:rsidR="00762429" w:rsidRDefault="00762429" w:rsidP="005113E8">
      <w:pPr>
        <w:rPr>
          <w:rFonts w:ascii="Segoe UI" w:hAnsi="Segoe UI" w:cs="Segoe UI"/>
          <w:sz w:val="18"/>
          <w:szCs w:val="18"/>
        </w:rPr>
      </w:pPr>
      <w:r w:rsidRPr="005113E8">
        <w:rPr>
          <w:rFonts w:ascii="Segoe UI" w:hAnsi="Segoe UI" w:cs="Segoe UI"/>
          <w:sz w:val="18"/>
          <w:szCs w:val="18"/>
        </w:rPr>
        <w:t xml:space="preserve">Source: </w:t>
      </w:r>
      <w:r w:rsidR="000717DD">
        <w:rPr>
          <w:rFonts w:ascii="Segoe UI" w:hAnsi="Segoe UI" w:cs="Segoe UI"/>
          <w:sz w:val="18"/>
          <w:szCs w:val="18"/>
        </w:rPr>
        <w:t>Essex County Council</w:t>
      </w:r>
      <w:r w:rsidRPr="005113E8">
        <w:rPr>
          <w:rFonts w:ascii="Segoe UI" w:hAnsi="Segoe UI" w:cs="Segoe UI"/>
          <w:sz w:val="18"/>
          <w:szCs w:val="18"/>
        </w:rPr>
        <w:t xml:space="preserve"> and HLIN</w:t>
      </w:r>
    </w:p>
    <w:p w14:paraId="7EA1EB33" w14:textId="7FB982DD" w:rsidR="00B8698B" w:rsidRPr="001E401A" w:rsidRDefault="00764757" w:rsidP="00764757">
      <w:pPr>
        <w:pStyle w:val="Numberedpara1202"/>
      </w:pPr>
      <w:r w:rsidRPr="001E401A">
        <w:t xml:space="preserve">The 2029 projections for move-on housing requirements have been calculated by assuming that the annual demand observed in 2024/25 remains steady over time. To estimate the cumulative need over a five-year period, the annual figures for each </w:t>
      </w:r>
      <w:r w:rsidRPr="001E401A">
        <w:lastRenderedPageBreak/>
        <w:t>district</w:t>
      </w:r>
      <w:r w:rsidR="00304414" w:rsidRPr="001E401A">
        <w:t xml:space="preserve"> </w:t>
      </w:r>
      <w:r w:rsidR="00CA1379" w:rsidRPr="001E401A">
        <w:t xml:space="preserve">is projected taking the average of trends in the MOSAIC data, the QOF population of people with serious mental health needs, and the population aged 18+ in Essex to give a 1.4% increase per annum as per </w:t>
      </w:r>
      <w:r w:rsidR="00CA1379" w:rsidRPr="001E401A">
        <w:fldChar w:fldCharType="begin"/>
      </w:r>
      <w:r w:rsidR="00CA1379" w:rsidRPr="001E401A">
        <w:instrText xml:space="preserve"> REF _Ref190690904 \n \h </w:instrText>
      </w:r>
      <w:r w:rsidR="006E74CC" w:rsidRPr="001E401A">
        <w:instrText xml:space="preserve"> \* MERGEFORMAT </w:instrText>
      </w:r>
      <w:r w:rsidR="00CA1379" w:rsidRPr="001E401A">
        <w:fldChar w:fldCharType="separate"/>
      </w:r>
      <w:r w:rsidR="00971C60">
        <w:t>6.39</w:t>
      </w:r>
      <w:r w:rsidR="00CA1379" w:rsidRPr="001E401A">
        <w:fldChar w:fldCharType="end"/>
      </w:r>
      <w:r w:rsidRPr="001E401A">
        <w:t>.</w:t>
      </w:r>
    </w:p>
    <w:p w14:paraId="7BC53F13" w14:textId="20CC6C6A" w:rsidR="004C56A8" w:rsidRDefault="004C56A8" w:rsidP="004C56A8">
      <w:pPr>
        <w:pStyle w:val="Caption"/>
      </w:pPr>
      <w:r w:rsidRPr="001E401A">
        <w:t xml:space="preserve">Table </w:t>
      </w:r>
      <w:fldSimple w:instr=" SEQ Table \* ARABIC ">
        <w:r w:rsidR="00971C60">
          <w:rPr>
            <w:noProof/>
          </w:rPr>
          <w:t>68</w:t>
        </w:r>
      </w:fldSimple>
      <w:r w:rsidR="00735029" w:rsidRPr="001E401A">
        <w:t xml:space="preserve">. </w:t>
      </w:r>
      <w:r w:rsidR="00B8698B" w:rsidRPr="001E401A">
        <w:t xml:space="preserve">Estimated requirement for general needs </w:t>
      </w:r>
      <w:r w:rsidR="00552050" w:rsidRPr="001E401A">
        <w:t>move on</w:t>
      </w:r>
      <w:r w:rsidR="00552050">
        <w:t xml:space="preserve"> </w:t>
      </w:r>
      <w:r w:rsidR="00B8698B">
        <w:t>housing disaggregated by quadrant and district</w:t>
      </w:r>
    </w:p>
    <w:tbl>
      <w:tblPr>
        <w:tblStyle w:val="GridTable5Dark-Accent4"/>
        <w:tblW w:w="5000" w:type="pct"/>
        <w:tblLook w:val="04A0" w:firstRow="1" w:lastRow="0" w:firstColumn="1" w:lastColumn="0" w:noHBand="0" w:noVBand="1"/>
      </w:tblPr>
      <w:tblGrid>
        <w:gridCol w:w="2644"/>
        <w:gridCol w:w="2643"/>
        <w:gridCol w:w="1866"/>
        <w:gridCol w:w="1863"/>
      </w:tblGrid>
      <w:tr w:rsidR="00B8698B" w:rsidRPr="00DB119F" w14:paraId="4DEE0DA9" w14:textId="77777777" w:rsidTr="000C7F86">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66" w:type="pct"/>
            <w:shd w:val="clear" w:color="auto" w:fill="FBCAD0"/>
          </w:tcPr>
          <w:p w14:paraId="2252DFAC" w14:textId="0638DA04" w:rsidR="00B8698B" w:rsidRPr="000C7F86" w:rsidRDefault="00B8698B" w:rsidP="004C56A8">
            <w:pPr>
              <w:rPr>
                <w:rFonts w:eastAsia="Times New Roman" w:cs="Segoe UI"/>
                <w:color w:val="000000"/>
              </w:rPr>
            </w:pPr>
            <w:r w:rsidRPr="000C7F86">
              <w:rPr>
                <w:rFonts w:eastAsia="Times New Roman" w:cs="Segoe UI"/>
                <w:color w:val="000000"/>
              </w:rPr>
              <w:t>Quadrant</w:t>
            </w:r>
          </w:p>
        </w:tc>
        <w:tc>
          <w:tcPr>
            <w:tcW w:w="1466" w:type="pct"/>
            <w:shd w:val="clear" w:color="auto" w:fill="FBCAD0"/>
            <w:hideMark/>
          </w:tcPr>
          <w:p w14:paraId="274DE4BB" w14:textId="048CA2EC" w:rsidR="00B8698B" w:rsidRPr="00DB119F" w:rsidRDefault="00B8698B" w:rsidP="004C56A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Districts</w:t>
            </w:r>
          </w:p>
        </w:tc>
        <w:tc>
          <w:tcPr>
            <w:tcW w:w="1035" w:type="pct"/>
            <w:shd w:val="clear" w:color="auto" w:fill="FBCAD0"/>
            <w:noWrap/>
            <w:hideMark/>
          </w:tcPr>
          <w:p w14:paraId="724C92A7" w14:textId="77777777" w:rsidR="00B8698B" w:rsidRPr="00DB119F" w:rsidRDefault="00B8698B" w:rsidP="004C56A8">
            <w:pPr>
              <w:jc w:val="right"/>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2024</w:t>
            </w:r>
          </w:p>
        </w:tc>
        <w:tc>
          <w:tcPr>
            <w:tcW w:w="1033" w:type="pct"/>
            <w:shd w:val="clear" w:color="auto" w:fill="FBCAD0"/>
            <w:noWrap/>
            <w:hideMark/>
          </w:tcPr>
          <w:p w14:paraId="7EA2FDC3" w14:textId="77777777" w:rsidR="00B8698B" w:rsidRPr="00DB119F" w:rsidRDefault="00B8698B" w:rsidP="004C56A8">
            <w:pPr>
              <w:jc w:val="right"/>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2029</w:t>
            </w:r>
          </w:p>
        </w:tc>
      </w:tr>
      <w:tr w:rsidR="008D09FE" w:rsidRPr="00DB119F" w14:paraId="56B80283" w14:textId="77777777" w:rsidTr="009164EE">
        <w:trPr>
          <w:trHeight w:val="20"/>
        </w:trPr>
        <w:tc>
          <w:tcPr>
            <w:cnfStyle w:val="001000000000" w:firstRow="0" w:lastRow="0" w:firstColumn="1" w:lastColumn="0" w:oddVBand="0" w:evenVBand="0" w:oddHBand="0" w:evenHBand="0" w:firstRowFirstColumn="0" w:firstRowLastColumn="0" w:lastRowFirstColumn="0" w:lastRowLastColumn="0"/>
            <w:tcW w:w="1466" w:type="pct"/>
            <w:vMerge w:val="restart"/>
          </w:tcPr>
          <w:p w14:paraId="17A780F6" w14:textId="7672B753" w:rsidR="008D09FE" w:rsidRPr="00DB119F" w:rsidRDefault="008D09FE" w:rsidP="004C56A8">
            <w:pPr>
              <w:rPr>
                <w:rFonts w:eastAsia="Times New Roman" w:cs="Segoe UI"/>
                <w:b w:val="0"/>
                <w:color w:val="000000"/>
              </w:rPr>
            </w:pPr>
            <w:r w:rsidRPr="00DB119F">
              <w:rPr>
                <w:rFonts w:eastAsia="Times New Roman" w:cs="Segoe UI"/>
                <w:b w:val="0"/>
                <w:color w:val="000000"/>
              </w:rPr>
              <w:t>Mid</w:t>
            </w:r>
          </w:p>
        </w:tc>
        <w:tc>
          <w:tcPr>
            <w:tcW w:w="1466" w:type="pct"/>
            <w:noWrap/>
            <w:hideMark/>
          </w:tcPr>
          <w:p w14:paraId="408EF4EB" w14:textId="3327C46E" w:rsidR="008D09FE" w:rsidRPr="00DB119F" w:rsidRDefault="008D09FE" w:rsidP="004C56A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Braintree</w:t>
            </w:r>
          </w:p>
        </w:tc>
        <w:tc>
          <w:tcPr>
            <w:tcW w:w="1035" w:type="pct"/>
            <w:noWrap/>
            <w:hideMark/>
          </w:tcPr>
          <w:p w14:paraId="4756C41F" w14:textId="77777777" w:rsidR="008D09FE" w:rsidRPr="00DB119F" w:rsidRDefault="008D09FE"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9</w:t>
            </w:r>
          </w:p>
        </w:tc>
        <w:tc>
          <w:tcPr>
            <w:tcW w:w="1033" w:type="pct"/>
            <w:noWrap/>
          </w:tcPr>
          <w:p w14:paraId="66AEB08D" w14:textId="6227D523" w:rsidR="008D09FE" w:rsidRPr="00DB119F" w:rsidRDefault="00BD3BED"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10</w:t>
            </w:r>
          </w:p>
        </w:tc>
      </w:tr>
      <w:tr w:rsidR="008D09FE" w:rsidRPr="00DB119F" w14:paraId="70BBB8FF" w14:textId="77777777" w:rsidTr="009164EE">
        <w:trPr>
          <w:trHeight w:val="20"/>
        </w:trPr>
        <w:tc>
          <w:tcPr>
            <w:cnfStyle w:val="001000000000" w:firstRow="0" w:lastRow="0" w:firstColumn="1" w:lastColumn="0" w:oddVBand="0" w:evenVBand="0" w:oddHBand="0" w:evenHBand="0" w:firstRowFirstColumn="0" w:firstRowLastColumn="0" w:lastRowFirstColumn="0" w:lastRowLastColumn="0"/>
            <w:tcW w:w="1466" w:type="pct"/>
            <w:vMerge/>
          </w:tcPr>
          <w:p w14:paraId="228A0486" w14:textId="77777777" w:rsidR="008D09FE" w:rsidRPr="00DB119F" w:rsidRDefault="008D09FE" w:rsidP="004C56A8">
            <w:pPr>
              <w:rPr>
                <w:rFonts w:eastAsia="Times New Roman" w:cs="Segoe UI"/>
                <w:b w:val="0"/>
                <w:color w:val="000000"/>
              </w:rPr>
            </w:pPr>
          </w:p>
        </w:tc>
        <w:tc>
          <w:tcPr>
            <w:tcW w:w="1466" w:type="pct"/>
            <w:noWrap/>
            <w:hideMark/>
          </w:tcPr>
          <w:p w14:paraId="6C454E01" w14:textId="5AE51CAD" w:rsidR="008D09FE" w:rsidRPr="00DB119F" w:rsidRDefault="008D09FE" w:rsidP="004C56A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Chelmsford</w:t>
            </w:r>
          </w:p>
        </w:tc>
        <w:tc>
          <w:tcPr>
            <w:tcW w:w="1035" w:type="pct"/>
            <w:noWrap/>
            <w:hideMark/>
          </w:tcPr>
          <w:p w14:paraId="39CE6437" w14:textId="77777777" w:rsidR="008D09FE" w:rsidRPr="00DB119F" w:rsidRDefault="008D09FE"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13</w:t>
            </w:r>
          </w:p>
        </w:tc>
        <w:tc>
          <w:tcPr>
            <w:tcW w:w="1033" w:type="pct"/>
            <w:noWrap/>
          </w:tcPr>
          <w:p w14:paraId="3DE76287" w14:textId="071C339F" w:rsidR="008D09FE" w:rsidRPr="00DB119F" w:rsidRDefault="00BD3BED"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14</w:t>
            </w:r>
          </w:p>
        </w:tc>
      </w:tr>
      <w:tr w:rsidR="008D09FE" w:rsidRPr="00DB119F" w14:paraId="7D5059A3" w14:textId="77777777" w:rsidTr="009164EE">
        <w:trPr>
          <w:trHeight w:val="20"/>
        </w:trPr>
        <w:tc>
          <w:tcPr>
            <w:cnfStyle w:val="001000000000" w:firstRow="0" w:lastRow="0" w:firstColumn="1" w:lastColumn="0" w:oddVBand="0" w:evenVBand="0" w:oddHBand="0" w:evenHBand="0" w:firstRowFirstColumn="0" w:firstRowLastColumn="0" w:lastRowFirstColumn="0" w:lastRowLastColumn="0"/>
            <w:tcW w:w="1466" w:type="pct"/>
            <w:vMerge w:val="restart"/>
          </w:tcPr>
          <w:p w14:paraId="2B207A35" w14:textId="199740DA" w:rsidR="008D09FE" w:rsidRPr="00DB119F" w:rsidRDefault="008D09FE" w:rsidP="004C56A8">
            <w:pPr>
              <w:rPr>
                <w:rFonts w:eastAsia="Times New Roman" w:cs="Segoe UI"/>
                <w:b w:val="0"/>
                <w:color w:val="000000"/>
              </w:rPr>
            </w:pPr>
            <w:r w:rsidRPr="00DB119F">
              <w:rPr>
                <w:rFonts w:eastAsia="Times New Roman" w:cs="Segoe UI"/>
                <w:b w:val="0"/>
                <w:color w:val="000000"/>
              </w:rPr>
              <w:t>North</w:t>
            </w:r>
          </w:p>
        </w:tc>
        <w:tc>
          <w:tcPr>
            <w:tcW w:w="1466" w:type="pct"/>
            <w:noWrap/>
            <w:hideMark/>
          </w:tcPr>
          <w:p w14:paraId="6EA9B690" w14:textId="207B094C" w:rsidR="008D09FE" w:rsidRPr="00DB119F" w:rsidRDefault="008D09FE" w:rsidP="004C56A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Colchester</w:t>
            </w:r>
          </w:p>
        </w:tc>
        <w:tc>
          <w:tcPr>
            <w:tcW w:w="1035" w:type="pct"/>
            <w:noWrap/>
            <w:hideMark/>
          </w:tcPr>
          <w:p w14:paraId="7FCDA2A0" w14:textId="77777777" w:rsidR="008D09FE" w:rsidRPr="00DB119F" w:rsidRDefault="008D09FE"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13</w:t>
            </w:r>
          </w:p>
        </w:tc>
        <w:tc>
          <w:tcPr>
            <w:tcW w:w="1033" w:type="pct"/>
            <w:noWrap/>
          </w:tcPr>
          <w:p w14:paraId="0EE4DF1F" w14:textId="76F225AC" w:rsidR="008D09FE" w:rsidRPr="00DB119F" w:rsidRDefault="00BD3BED"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14</w:t>
            </w:r>
          </w:p>
        </w:tc>
      </w:tr>
      <w:tr w:rsidR="008D09FE" w:rsidRPr="00DB119F" w14:paraId="74ED8472" w14:textId="77777777" w:rsidTr="009164EE">
        <w:trPr>
          <w:trHeight w:val="20"/>
        </w:trPr>
        <w:tc>
          <w:tcPr>
            <w:cnfStyle w:val="001000000000" w:firstRow="0" w:lastRow="0" w:firstColumn="1" w:lastColumn="0" w:oddVBand="0" w:evenVBand="0" w:oddHBand="0" w:evenHBand="0" w:firstRowFirstColumn="0" w:firstRowLastColumn="0" w:lastRowFirstColumn="0" w:lastRowLastColumn="0"/>
            <w:tcW w:w="1466" w:type="pct"/>
            <w:vMerge/>
          </w:tcPr>
          <w:p w14:paraId="611E88FE" w14:textId="77777777" w:rsidR="008D09FE" w:rsidRPr="00DB119F" w:rsidRDefault="008D09FE" w:rsidP="004C56A8">
            <w:pPr>
              <w:rPr>
                <w:rFonts w:eastAsia="Times New Roman" w:cs="Segoe UI"/>
                <w:b w:val="0"/>
                <w:color w:val="000000"/>
              </w:rPr>
            </w:pPr>
          </w:p>
        </w:tc>
        <w:tc>
          <w:tcPr>
            <w:tcW w:w="1466" w:type="pct"/>
            <w:noWrap/>
            <w:hideMark/>
          </w:tcPr>
          <w:p w14:paraId="0E8BB6F5" w14:textId="11B8298C" w:rsidR="008D09FE" w:rsidRPr="00DB119F" w:rsidRDefault="008D09FE" w:rsidP="004C56A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Tendring</w:t>
            </w:r>
          </w:p>
        </w:tc>
        <w:tc>
          <w:tcPr>
            <w:tcW w:w="1035" w:type="pct"/>
            <w:noWrap/>
            <w:hideMark/>
          </w:tcPr>
          <w:p w14:paraId="20F6887B" w14:textId="77777777" w:rsidR="008D09FE" w:rsidRPr="00DB119F" w:rsidRDefault="008D09FE"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35</w:t>
            </w:r>
          </w:p>
        </w:tc>
        <w:tc>
          <w:tcPr>
            <w:tcW w:w="1033" w:type="pct"/>
            <w:noWrap/>
          </w:tcPr>
          <w:p w14:paraId="2CDEA85B" w14:textId="7D817326" w:rsidR="008D09FE" w:rsidRPr="00DB119F" w:rsidRDefault="00BD3BED"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37</w:t>
            </w:r>
          </w:p>
        </w:tc>
      </w:tr>
      <w:tr w:rsidR="00B8698B" w:rsidRPr="00DB119F" w14:paraId="1EB14C42" w14:textId="77777777" w:rsidTr="009164EE">
        <w:trPr>
          <w:trHeight w:val="20"/>
        </w:trPr>
        <w:tc>
          <w:tcPr>
            <w:cnfStyle w:val="001000000000" w:firstRow="0" w:lastRow="0" w:firstColumn="1" w:lastColumn="0" w:oddVBand="0" w:evenVBand="0" w:oddHBand="0" w:evenHBand="0" w:firstRowFirstColumn="0" w:firstRowLastColumn="0" w:lastRowFirstColumn="0" w:lastRowLastColumn="0"/>
            <w:tcW w:w="1466" w:type="pct"/>
          </w:tcPr>
          <w:p w14:paraId="4AA0F8DC" w14:textId="443045F4" w:rsidR="00B8698B" w:rsidRPr="00DB119F" w:rsidRDefault="00B8698B" w:rsidP="004C56A8">
            <w:pPr>
              <w:rPr>
                <w:rFonts w:eastAsia="Times New Roman" w:cs="Segoe UI"/>
                <w:b w:val="0"/>
                <w:color w:val="000000"/>
              </w:rPr>
            </w:pPr>
            <w:r w:rsidRPr="00DB119F">
              <w:rPr>
                <w:rFonts w:eastAsia="Times New Roman" w:cs="Segoe UI"/>
                <w:b w:val="0"/>
                <w:color w:val="000000"/>
              </w:rPr>
              <w:t>South</w:t>
            </w:r>
          </w:p>
        </w:tc>
        <w:tc>
          <w:tcPr>
            <w:tcW w:w="1466" w:type="pct"/>
            <w:noWrap/>
            <w:hideMark/>
          </w:tcPr>
          <w:p w14:paraId="56FEFE00" w14:textId="4FA0105F" w:rsidR="00B8698B" w:rsidRPr="00DB119F" w:rsidRDefault="00B8698B" w:rsidP="004C56A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Basildon</w:t>
            </w:r>
          </w:p>
        </w:tc>
        <w:tc>
          <w:tcPr>
            <w:tcW w:w="1035" w:type="pct"/>
            <w:noWrap/>
            <w:hideMark/>
          </w:tcPr>
          <w:p w14:paraId="0F63381E" w14:textId="77777777" w:rsidR="00B8698B" w:rsidRPr="00DB119F" w:rsidRDefault="00B8698B"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4</w:t>
            </w:r>
          </w:p>
        </w:tc>
        <w:tc>
          <w:tcPr>
            <w:tcW w:w="1033" w:type="pct"/>
            <w:noWrap/>
          </w:tcPr>
          <w:p w14:paraId="6C6CA2E0" w14:textId="4A092466" w:rsidR="00B8698B" w:rsidRPr="00DB119F" w:rsidRDefault="00A545AF"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5</w:t>
            </w:r>
          </w:p>
        </w:tc>
      </w:tr>
      <w:tr w:rsidR="008D09FE" w:rsidRPr="00DB119F" w14:paraId="76B308EA" w14:textId="77777777" w:rsidTr="009164EE">
        <w:trPr>
          <w:trHeight w:val="20"/>
        </w:trPr>
        <w:tc>
          <w:tcPr>
            <w:cnfStyle w:val="001000000000" w:firstRow="0" w:lastRow="0" w:firstColumn="1" w:lastColumn="0" w:oddVBand="0" w:evenVBand="0" w:oddHBand="0" w:evenHBand="0" w:firstRowFirstColumn="0" w:firstRowLastColumn="0" w:lastRowFirstColumn="0" w:lastRowLastColumn="0"/>
            <w:tcW w:w="1466" w:type="pct"/>
            <w:vMerge w:val="restart"/>
          </w:tcPr>
          <w:p w14:paraId="17CE6052" w14:textId="50302401" w:rsidR="008D09FE" w:rsidRPr="00DB119F" w:rsidRDefault="008D09FE" w:rsidP="004C56A8">
            <w:pPr>
              <w:rPr>
                <w:rFonts w:eastAsia="Times New Roman" w:cs="Segoe UI"/>
                <w:b w:val="0"/>
                <w:color w:val="000000"/>
              </w:rPr>
            </w:pPr>
            <w:r w:rsidRPr="00DB119F">
              <w:rPr>
                <w:rFonts w:eastAsia="Times New Roman" w:cs="Segoe UI"/>
                <w:b w:val="0"/>
                <w:color w:val="000000"/>
              </w:rPr>
              <w:t>West</w:t>
            </w:r>
          </w:p>
        </w:tc>
        <w:tc>
          <w:tcPr>
            <w:tcW w:w="1466" w:type="pct"/>
            <w:noWrap/>
            <w:hideMark/>
          </w:tcPr>
          <w:p w14:paraId="33B2D084" w14:textId="42176D71" w:rsidR="008D09FE" w:rsidRPr="00DB119F" w:rsidRDefault="008D09FE" w:rsidP="004C56A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Epping Forest</w:t>
            </w:r>
          </w:p>
        </w:tc>
        <w:tc>
          <w:tcPr>
            <w:tcW w:w="1035" w:type="pct"/>
            <w:noWrap/>
            <w:hideMark/>
          </w:tcPr>
          <w:p w14:paraId="6DF63157" w14:textId="77777777" w:rsidR="008D09FE" w:rsidRPr="00DB119F" w:rsidRDefault="008D09FE"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5</w:t>
            </w:r>
          </w:p>
        </w:tc>
        <w:tc>
          <w:tcPr>
            <w:tcW w:w="1033" w:type="pct"/>
            <w:noWrap/>
          </w:tcPr>
          <w:p w14:paraId="18CFCB32" w14:textId="2616B743" w:rsidR="008D09FE" w:rsidRPr="00DB119F" w:rsidRDefault="00BD3BED"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5</w:t>
            </w:r>
          </w:p>
        </w:tc>
      </w:tr>
      <w:tr w:rsidR="008D09FE" w:rsidRPr="00DB119F" w14:paraId="0DDA2814" w14:textId="77777777" w:rsidTr="009164EE">
        <w:trPr>
          <w:trHeight w:val="20"/>
        </w:trPr>
        <w:tc>
          <w:tcPr>
            <w:cnfStyle w:val="001000000000" w:firstRow="0" w:lastRow="0" w:firstColumn="1" w:lastColumn="0" w:oddVBand="0" w:evenVBand="0" w:oddHBand="0" w:evenHBand="0" w:firstRowFirstColumn="0" w:firstRowLastColumn="0" w:lastRowFirstColumn="0" w:lastRowLastColumn="0"/>
            <w:tcW w:w="1466" w:type="pct"/>
            <w:vMerge/>
          </w:tcPr>
          <w:p w14:paraId="1C834B18" w14:textId="77777777" w:rsidR="008D09FE" w:rsidRPr="00DB119F" w:rsidRDefault="008D09FE" w:rsidP="004C56A8">
            <w:pPr>
              <w:rPr>
                <w:rFonts w:eastAsia="Times New Roman" w:cs="Segoe UI"/>
                <w:b w:val="0"/>
                <w:color w:val="000000"/>
              </w:rPr>
            </w:pPr>
          </w:p>
        </w:tc>
        <w:tc>
          <w:tcPr>
            <w:tcW w:w="1466" w:type="pct"/>
            <w:noWrap/>
            <w:hideMark/>
          </w:tcPr>
          <w:p w14:paraId="4D69EB59" w14:textId="2358B0CC" w:rsidR="008D09FE" w:rsidRPr="00DB119F" w:rsidRDefault="008D09FE" w:rsidP="004C56A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Harlow</w:t>
            </w:r>
          </w:p>
        </w:tc>
        <w:tc>
          <w:tcPr>
            <w:tcW w:w="1035" w:type="pct"/>
            <w:noWrap/>
            <w:hideMark/>
          </w:tcPr>
          <w:p w14:paraId="7376965D" w14:textId="77777777" w:rsidR="008D09FE" w:rsidRPr="00DB119F" w:rsidRDefault="008D09FE"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119F">
              <w:rPr>
                <w:rFonts w:eastAsia="Times New Roman" w:cs="Segoe UI"/>
                <w:color w:val="000000"/>
              </w:rPr>
              <w:t>5</w:t>
            </w:r>
          </w:p>
        </w:tc>
        <w:tc>
          <w:tcPr>
            <w:tcW w:w="1033" w:type="pct"/>
            <w:noWrap/>
          </w:tcPr>
          <w:p w14:paraId="2773503E" w14:textId="50813A63" w:rsidR="008D09FE" w:rsidRPr="00DB119F" w:rsidRDefault="00BD3BED"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5</w:t>
            </w:r>
          </w:p>
        </w:tc>
      </w:tr>
      <w:tr w:rsidR="00D873CD" w:rsidRPr="00DB119F" w14:paraId="335A0E66" w14:textId="77777777" w:rsidTr="00B8698B">
        <w:trPr>
          <w:trHeight w:val="20"/>
        </w:trPr>
        <w:tc>
          <w:tcPr>
            <w:cnfStyle w:val="001000000000" w:firstRow="0" w:lastRow="0" w:firstColumn="1" w:lastColumn="0" w:oddVBand="0" w:evenVBand="0" w:oddHBand="0" w:evenHBand="0" w:firstRowFirstColumn="0" w:firstRowLastColumn="0" w:lastRowFirstColumn="0" w:lastRowLastColumn="0"/>
            <w:tcW w:w="1466" w:type="pct"/>
          </w:tcPr>
          <w:p w14:paraId="6C9813B7" w14:textId="77777777" w:rsidR="00D873CD" w:rsidRPr="00DB119F" w:rsidRDefault="00D873CD" w:rsidP="004C56A8">
            <w:pPr>
              <w:rPr>
                <w:rFonts w:eastAsia="Times New Roman" w:cs="Segoe UI"/>
                <w:b w:val="0"/>
                <w:color w:val="000000"/>
              </w:rPr>
            </w:pPr>
          </w:p>
        </w:tc>
        <w:tc>
          <w:tcPr>
            <w:tcW w:w="1466" w:type="pct"/>
            <w:noWrap/>
          </w:tcPr>
          <w:p w14:paraId="21393590" w14:textId="0A5AB70D" w:rsidR="00D873CD" w:rsidRPr="00D873CD" w:rsidRDefault="00D873CD" w:rsidP="004C56A8">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873CD">
              <w:rPr>
                <w:rFonts w:eastAsia="Times New Roman" w:cs="Segoe UI"/>
                <w:b/>
                <w:color w:val="000000"/>
              </w:rPr>
              <w:t>Total</w:t>
            </w:r>
          </w:p>
        </w:tc>
        <w:tc>
          <w:tcPr>
            <w:tcW w:w="1035" w:type="pct"/>
            <w:noWrap/>
          </w:tcPr>
          <w:p w14:paraId="2AC8A650" w14:textId="40CC82C6" w:rsidR="00D873CD" w:rsidRPr="00197B80" w:rsidRDefault="00D873CD"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97B80">
              <w:rPr>
                <w:rFonts w:eastAsia="Times New Roman" w:cs="Segoe UI"/>
                <w:b/>
                <w:color w:val="000000"/>
              </w:rPr>
              <w:t>84</w:t>
            </w:r>
          </w:p>
        </w:tc>
        <w:tc>
          <w:tcPr>
            <w:tcW w:w="1033" w:type="pct"/>
            <w:noWrap/>
          </w:tcPr>
          <w:p w14:paraId="6EA10C19" w14:textId="217BE2B7" w:rsidR="00D873CD" w:rsidRPr="00197B80" w:rsidRDefault="009C3400" w:rsidP="004C56A8">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97B80">
              <w:rPr>
                <w:rFonts w:eastAsia="Times New Roman" w:cs="Segoe UI"/>
                <w:b/>
                <w:color w:val="000000"/>
              </w:rPr>
              <w:t>90</w:t>
            </w:r>
          </w:p>
        </w:tc>
      </w:tr>
    </w:tbl>
    <w:p w14:paraId="0DE845B8" w14:textId="68C5263C" w:rsidR="00B230B1" w:rsidRDefault="00B230B1" w:rsidP="005113E8">
      <w:pPr>
        <w:rPr>
          <w:rFonts w:ascii="Segoe UI" w:hAnsi="Segoe UI" w:cs="Segoe UI"/>
          <w:sz w:val="18"/>
          <w:szCs w:val="18"/>
        </w:rPr>
        <w:sectPr w:rsidR="00B230B1" w:rsidSect="00B72D8C">
          <w:pgSz w:w="11906" w:h="16838"/>
          <w:pgMar w:top="1440" w:right="1440" w:bottom="1440" w:left="1440" w:header="708" w:footer="708" w:gutter="0"/>
          <w:cols w:space="708"/>
          <w:docGrid w:linePitch="360"/>
        </w:sectPr>
      </w:pPr>
      <w:r w:rsidRPr="005113E8">
        <w:rPr>
          <w:rFonts w:ascii="Segoe UI" w:hAnsi="Segoe UI" w:cs="Segoe UI"/>
          <w:sz w:val="18"/>
          <w:szCs w:val="18"/>
        </w:rPr>
        <w:t xml:space="preserve">Source: </w:t>
      </w:r>
      <w:r w:rsidR="000717DD">
        <w:rPr>
          <w:rFonts w:ascii="Segoe UI" w:hAnsi="Segoe UI" w:cs="Segoe UI"/>
          <w:sz w:val="18"/>
          <w:szCs w:val="18"/>
        </w:rPr>
        <w:t>Essex County Council</w:t>
      </w:r>
      <w:r w:rsidRPr="005113E8">
        <w:rPr>
          <w:rFonts w:ascii="Segoe UI" w:hAnsi="Segoe UI" w:cs="Segoe UI"/>
          <w:sz w:val="18"/>
          <w:szCs w:val="18"/>
        </w:rPr>
        <w:t xml:space="preserve"> and HLI</w:t>
      </w:r>
      <w:r>
        <w:rPr>
          <w:rFonts w:ascii="Segoe UI" w:hAnsi="Segoe UI" w:cs="Segoe UI"/>
          <w:sz w:val="18"/>
          <w:szCs w:val="18"/>
        </w:rPr>
        <w:t>N</w:t>
      </w:r>
    </w:p>
    <w:p w14:paraId="4EB7BAE4" w14:textId="1E00ECAA" w:rsidR="00645552" w:rsidRDefault="00AA63D2" w:rsidP="001E5CC9">
      <w:pPr>
        <w:pStyle w:val="Heading1202"/>
      </w:pPr>
      <w:bookmarkStart w:id="186" w:name="_Toc204005980"/>
      <w:r>
        <w:lastRenderedPageBreak/>
        <w:t>P</w:t>
      </w:r>
      <w:r w:rsidR="00E2463F">
        <w:t>eople with physical disabilities</w:t>
      </w:r>
      <w:bookmarkEnd w:id="186"/>
    </w:p>
    <w:p w14:paraId="2F18C6C5" w14:textId="77777777" w:rsidR="00B72D8C" w:rsidRPr="00B2294B" w:rsidRDefault="00B72D8C" w:rsidP="00B2294B">
      <w:pPr>
        <w:keepNext/>
        <w:keepLines/>
        <w:spacing w:before="40"/>
        <w:outlineLvl w:val="1"/>
        <w:rPr>
          <w:rFonts w:ascii="Segoe UI" w:eastAsiaTheme="majorEastAsia" w:hAnsi="Segoe UI" w:cstheme="majorBidi"/>
          <w:color w:val="0F4761" w:themeColor="accent1" w:themeShade="BF"/>
          <w:sz w:val="26"/>
          <w:szCs w:val="26"/>
        </w:rPr>
      </w:pPr>
      <w:bookmarkStart w:id="187" w:name="_Toc195279707"/>
      <w:bookmarkStart w:id="188" w:name="_Toc204005981"/>
      <w:r w:rsidRPr="00B2294B">
        <w:rPr>
          <w:rFonts w:ascii="Segoe UI" w:eastAsiaTheme="majorEastAsia" w:hAnsi="Segoe UI" w:cstheme="majorBidi"/>
          <w:color w:val="0F4761" w:themeColor="accent1" w:themeShade="BF"/>
          <w:sz w:val="26"/>
          <w:szCs w:val="26"/>
        </w:rPr>
        <w:t>Introduction</w:t>
      </w:r>
      <w:bookmarkEnd w:id="187"/>
      <w:bookmarkEnd w:id="188"/>
    </w:p>
    <w:p w14:paraId="648E2D09" w14:textId="285CEA16" w:rsidR="00B72D8C" w:rsidRDefault="00B72D8C" w:rsidP="00B72D8C">
      <w:pPr>
        <w:pStyle w:val="Numberedpara1202"/>
      </w:pPr>
      <w:r w:rsidRPr="008D5FFD">
        <w:t xml:space="preserve">This </w:t>
      </w:r>
      <w:r>
        <w:t>assessment</w:t>
      </w:r>
      <w:r w:rsidRPr="008D5FFD">
        <w:t xml:space="preserve"> covers the </w:t>
      </w:r>
      <w:r>
        <w:t xml:space="preserve">estimated </w:t>
      </w:r>
      <w:r w:rsidRPr="008D5FFD">
        <w:t xml:space="preserve">need </w:t>
      </w:r>
      <w:r>
        <w:t>amongst</w:t>
      </w:r>
      <w:r w:rsidRPr="008D5FFD">
        <w:t xml:space="preserve"> people with </w:t>
      </w:r>
      <w:r>
        <w:t xml:space="preserve">a </w:t>
      </w:r>
      <w:r w:rsidRPr="008D5FFD">
        <w:t xml:space="preserve">physical </w:t>
      </w:r>
      <w:r>
        <w:t>disability for:</w:t>
      </w:r>
    </w:p>
    <w:p w14:paraId="3D629853" w14:textId="0C8065DA" w:rsidR="00B72D8C" w:rsidRPr="00060DE3" w:rsidRDefault="00B72D8C" w:rsidP="000E5D2E">
      <w:pPr>
        <w:pStyle w:val="Numberedpara1202"/>
        <w:numPr>
          <w:ilvl w:val="0"/>
          <w:numId w:val="30"/>
        </w:numPr>
      </w:pPr>
      <w:r w:rsidRPr="00060DE3">
        <w:t>Fully wheelchair a</w:t>
      </w:r>
      <w:r>
        <w:t>ccessible</w:t>
      </w:r>
      <w:r w:rsidRPr="00060DE3">
        <w:t xml:space="preserve"> housing (to M4(3) standards). It includes </w:t>
      </w:r>
      <w:r w:rsidRPr="00B62D1C">
        <w:t>people</w:t>
      </w:r>
      <w:r>
        <w:t xml:space="preserve"> </w:t>
      </w:r>
      <w:r w:rsidRPr="00B62D1C">
        <w:t xml:space="preserve">with physical disabilities </w:t>
      </w:r>
      <w:r w:rsidR="00406217">
        <w:t xml:space="preserve">who draw on adult social care </w:t>
      </w:r>
      <w:r>
        <w:t xml:space="preserve">support from </w:t>
      </w:r>
      <w:r w:rsidR="004301FE">
        <w:t>Essex County Council</w:t>
      </w:r>
      <w:r>
        <w:t xml:space="preserve"> and </w:t>
      </w:r>
      <w:r w:rsidRPr="00060DE3">
        <w:t>people</w:t>
      </w:r>
      <w:r>
        <w:t xml:space="preserve"> </w:t>
      </w:r>
      <w:r w:rsidRPr="00060DE3">
        <w:t>with physical disabilities who</w:t>
      </w:r>
      <w:r>
        <w:t xml:space="preserve"> </w:t>
      </w:r>
      <w:r w:rsidR="00184D6F">
        <w:t>do not</w:t>
      </w:r>
      <w:r w:rsidR="002820A2">
        <w:t xml:space="preserve"> draw on </w:t>
      </w:r>
      <w:r w:rsidR="001956EE">
        <w:t xml:space="preserve">adult social care support </w:t>
      </w:r>
      <w:r>
        <w:t xml:space="preserve">from </w:t>
      </w:r>
      <w:r w:rsidR="000717DD">
        <w:t>Essex County Council</w:t>
      </w:r>
      <w:r>
        <w:t xml:space="preserve"> </w:t>
      </w:r>
    </w:p>
    <w:p w14:paraId="0A7A6AC4" w14:textId="09DC8186" w:rsidR="00B72D8C" w:rsidRPr="00060DE3" w:rsidRDefault="00B72D8C" w:rsidP="000E5D2E">
      <w:pPr>
        <w:pStyle w:val="Numberedpara1202"/>
        <w:numPr>
          <w:ilvl w:val="0"/>
          <w:numId w:val="30"/>
        </w:numPr>
      </w:pPr>
      <w:r w:rsidRPr="00060DE3">
        <w:t xml:space="preserve">Supported housing (sometimes also referred to as ‘supported living’) for people </w:t>
      </w:r>
      <w:r>
        <w:t xml:space="preserve">with physical disabilities </w:t>
      </w:r>
      <w:r w:rsidR="00406217">
        <w:t xml:space="preserve">who draw on adult social care </w:t>
      </w:r>
      <w:r w:rsidRPr="00060DE3">
        <w:t xml:space="preserve">support from </w:t>
      </w:r>
      <w:r w:rsidR="000717DD">
        <w:t>Essex County Council</w:t>
      </w:r>
    </w:p>
    <w:p w14:paraId="155EA70A" w14:textId="77777777" w:rsidR="00B72D8C" w:rsidRPr="0089211C" w:rsidRDefault="00B72D8C" w:rsidP="00B72D8C">
      <w:pPr>
        <w:pStyle w:val="Numberedpara1202"/>
      </w:pPr>
      <w:r w:rsidRPr="0089211C">
        <w:t>This assessment considers evidence in relation to:</w:t>
      </w:r>
    </w:p>
    <w:p w14:paraId="6B3AE932" w14:textId="4084A5EB" w:rsidR="00B72D8C" w:rsidRPr="00B2294B" w:rsidRDefault="00B72D8C" w:rsidP="000E5D2E">
      <w:pPr>
        <w:pStyle w:val="ListParagraph"/>
        <w:numPr>
          <w:ilvl w:val="0"/>
          <w:numId w:val="31"/>
        </w:numPr>
        <w:spacing w:before="120" w:after="0" w:line="259" w:lineRule="auto"/>
        <w:rPr>
          <w:rFonts w:ascii="Segoe UI" w:hAnsi="Segoe UI" w:cs="Segoe UI"/>
          <w:sz w:val="22"/>
          <w:szCs w:val="22"/>
        </w:rPr>
      </w:pPr>
      <w:r w:rsidRPr="00B2294B">
        <w:rPr>
          <w:rFonts w:ascii="Segoe UI" w:hAnsi="Segoe UI" w:cs="Segoe UI"/>
          <w:sz w:val="22"/>
          <w:szCs w:val="22"/>
        </w:rPr>
        <w:t xml:space="preserve">The baseline population of people with physical disabilities, </w:t>
      </w:r>
      <w:r w:rsidRPr="00B2294B">
        <w:rPr>
          <w:rFonts w:ascii="Segoe UI" w:eastAsia="Calibri" w:hAnsi="Segoe UI" w:cs="Segoe UI"/>
          <w:sz w:val="22"/>
          <w:szCs w:val="22"/>
          <w:lang w:eastAsia="en-GB"/>
        </w:rPr>
        <w:t xml:space="preserve">including people with physical disabilities </w:t>
      </w:r>
      <w:r w:rsidR="00406217">
        <w:rPr>
          <w:rFonts w:ascii="Segoe UI" w:eastAsia="Calibri" w:hAnsi="Segoe UI" w:cs="Segoe UI"/>
          <w:sz w:val="22"/>
          <w:szCs w:val="22"/>
          <w:lang w:eastAsia="en-GB"/>
        </w:rPr>
        <w:t xml:space="preserve">who draw on adult social care </w:t>
      </w:r>
      <w:r w:rsidRPr="00B2294B">
        <w:rPr>
          <w:rFonts w:ascii="Segoe UI" w:eastAsia="Calibri" w:hAnsi="Segoe UI" w:cs="Segoe UI"/>
          <w:sz w:val="22"/>
          <w:szCs w:val="22"/>
          <w:lang w:eastAsia="en-GB"/>
        </w:rPr>
        <w:t xml:space="preserve">support from </w:t>
      </w:r>
      <w:r w:rsidR="000717DD">
        <w:rPr>
          <w:rFonts w:ascii="Segoe UI" w:eastAsia="Calibri" w:hAnsi="Segoe UI" w:cs="Segoe UI"/>
          <w:sz w:val="22"/>
          <w:szCs w:val="22"/>
          <w:lang w:eastAsia="en-GB"/>
        </w:rPr>
        <w:t>Essex County Council</w:t>
      </w:r>
      <w:r w:rsidRPr="00B2294B">
        <w:rPr>
          <w:rFonts w:ascii="Segoe UI" w:eastAsia="Calibri" w:hAnsi="Segoe UI" w:cs="Segoe UI"/>
          <w:sz w:val="22"/>
          <w:szCs w:val="22"/>
          <w:lang w:eastAsia="en-GB"/>
        </w:rPr>
        <w:t xml:space="preserve"> and people with physical disabilities who </w:t>
      </w:r>
      <w:r w:rsidR="00084420">
        <w:rPr>
          <w:rFonts w:ascii="Segoe UI" w:eastAsia="Calibri" w:hAnsi="Segoe UI" w:cs="Segoe UI"/>
          <w:sz w:val="22"/>
          <w:szCs w:val="22"/>
          <w:lang w:eastAsia="en-GB"/>
        </w:rPr>
        <w:t>do not</w:t>
      </w:r>
      <w:r w:rsidR="002820A2">
        <w:rPr>
          <w:rFonts w:ascii="Segoe UI" w:eastAsia="Calibri" w:hAnsi="Segoe UI" w:cs="Segoe UI"/>
          <w:sz w:val="22"/>
          <w:szCs w:val="22"/>
          <w:lang w:eastAsia="en-GB"/>
        </w:rPr>
        <w:t xml:space="preserve"> draw on </w:t>
      </w:r>
      <w:r w:rsidR="001956EE">
        <w:rPr>
          <w:rFonts w:ascii="Segoe UI" w:eastAsia="Calibri" w:hAnsi="Segoe UI" w:cs="Segoe UI"/>
          <w:sz w:val="22"/>
          <w:szCs w:val="22"/>
          <w:lang w:eastAsia="en-GB"/>
        </w:rPr>
        <w:t xml:space="preserve">adult social care support </w:t>
      </w:r>
      <w:r w:rsidRPr="00B2294B">
        <w:rPr>
          <w:rFonts w:ascii="Segoe UI" w:eastAsia="Calibri" w:hAnsi="Segoe UI" w:cs="Segoe UI"/>
          <w:sz w:val="22"/>
          <w:szCs w:val="22"/>
          <w:lang w:eastAsia="en-GB"/>
        </w:rPr>
        <w:t xml:space="preserve">from </w:t>
      </w:r>
      <w:r w:rsidR="000717DD">
        <w:rPr>
          <w:rFonts w:ascii="Segoe UI" w:eastAsia="Calibri" w:hAnsi="Segoe UI" w:cs="Segoe UI"/>
          <w:sz w:val="22"/>
          <w:szCs w:val="22"/>
          <w:lang w:eastAsia="en-GB"/>
        </w:rPr>
        <w:t>Essex County Council</w:t>
      </w:r>
      <w:r w:rsidRPr="00B2294B">
        <w:rPr>
          <w:rFonts w:ascii="Segoe UI" w:eastAsia="Calibri" w:hAnsi="Segoe UI" w:cs="Segoe UI"/>
          <w:sz w:val="22"/>
          <w:szCs w:val="22"/>
          <w:lang w:eastAsia="en-GB"/>
        </w:rPr>
        <w:t xml:space="preserve"> </w:t>
      </w:r>
    </w:p>
    <w:p w14:paraId="4E1116B4" w14:textId="35874ECC" w:rsidR="00B72D8C" w:rsidRPr="0089211C" w:rsidRDefault="00B72D8C" w:rsidP="000E5D2E">
      <w:pPr>
        <w:pStyle w:val="Bulletpt"/>
        <w:numPr>
          <w:ilvl w:val="0"/>
          <w:numId w:val="31"/>
        </w:numPr>
        <w:jc w:val="left"/>
      </w:pPr>
      <w:r w:rsidRPr="0089211C">
        <w:t xml:space="preserve">Estimated need for wheelchair accessible housing, for people with physical disabilities </w:t>
      </w:r>
      <w:r w:rsidR="00406217">
        <w:t xml:space="preserve">who draw on adult social care </w:t>
      </w:r>
      <w:r w:rsidRPr="0089211C">
        <w:t xml:space="preserve">support from </w:t>
      </w:r>
      <w:r w:rsidR="000717DD">
        <w:t>Essex County Council</w:t>
      </w:r>
      <w:r w:rsidRPr="0089211C">
        <w:t xml:space="preserve"> and people with physical disabilities who</w:t>
      </w:r>
      <w:r w:rsidR="00A6066B">
        <w:t xml:space="preserve"> do not</w:t>
      </w:r>
      <w:r w:rsidR="002820A2">
        <w:t xml:space="preserve"> draw on </w:t>
      </w:r>
      <w:r w:rsidR="001956EE">
        <w:t xml:space="preserve">adult social care support </w:t>
      </w:r>
      <w:r w:rsidRPr="0089211C">
        <w:t xml:space="preserve">from </w:t>
      </w:r>
      <w:r w:rsidR="000717DD">
        <w:t>Essex County Council</w:t>
      </w:r>
    </w:p>
    <w:p w14:paraId="00A0D4D5" w14:textId="77777777" w:rsidR="00B72D8C" w:rsidRPr="0089211C" w:rsidRDefault="00B72D8C" w:rsidP="000E5D2E">
      <w:pPr>
        <w:pStyle w:val="Bulletpt"/>
        <w:numPr>
          <w:ilvl w:val="0"/>
          <w:numId w:val="31"/>
        </w:numPr>
        <w:jc w:val="left"/>
        <w:rPr>
          <w:szCs w:val="20"/>
        </w:rPr>
      </w:pPr>
      <w:r w:rsidRPr="0089211C">
        <w:t>Contextual evidence to ‘sense test’ estimated need for wheelchair accessible housing</w:t>
      </w:r>
      <w:r w:rsidRPr="0089211C">
        <w:rPr>
          <w:szCs w:val="20"/>
        </w:rPr>
        <w:t>, specifically:</w:t>
      </w:r>
    </w:p>
    <w:p w14:paraId="7DCA3DF3" w14:textId="4B8AA46D" w:rsidR="00B72D8C" w:rsidRPr="00A71DFC" w:rsidRDefault="00B72D8C" w:rsidP="00A71DFC">
      <w:pPr>
        <w:pStyle w:val="ListParagraph"/>
        <w:numPr>
          <w:ilvl w:val="1"/>
          <w:numId w:val="31"/>
        </w:numPr>
        <w:spacing w:before="120" w:after="0" w:line="257" w:lineRule="auto"/>
        <w:ind w:left="1797" w:hanging="357"/>
        <w:contextualSpacing w:val="0"/>
        <w:jc w:val="both"/>
        <w:rPr>
          <w:rFonts w:ascii="Segoe UI" w:eastAsia="Calibri" w:hAnsi="Segoe UI" w:cs="Segoe UI"/>
          <w:sz w:val="22"/>
          <w:szCs w:val="22"/>
        </w:rPr>
      </w:pPr>
      <w:r w:rsidRPr="00B2294B">
        <w:rPr>
          <w:rFonts w:ascii="Segoe UI" w:eastAsia="Calibri" w:hAnsi="Segoe UI" w:cs="Segoe UI"/>
          <w:sz w:val="22"/>
          <w:szCs w:val="22"/>
        </w:rPr>
        <w:t>The number of applicants on social housing registers who have identified a need for wheelchair accessible homes</w:t>
      </w:r>
    </w:p>
    <w:p w14:paraId="52B77EFC" w14:textId="25C99440" w:rsidR="00B72D8C" w:rsidRPr="00B2294B" w:rsidRDefault="00B72D8C" w:rsidP="000E5D2E">
      <w:pPr>
        <w:numPr>
          <w:ilvl w:val="0"/>
          <w:numId w:val="29"/>
        </w:numPr>
        <w:spacing w:before="120" w:after="0" w:line="257" w:lineRule="auto"/>
        <w:ind w:left="1077" w:hanging="357"/>
        <w:jc w:val="both"/>
        <w:rPr>
          <w:rFonts w:ascii="Segoe UI" w:eastAsia="Calibri" w:hAnsi="Segoe UI" w:cs="Segoe UI"/>
          <w:sz w:val="22"/>
          <w:szCs w:val="22"/>
        </w:rPr>
      </w:pPr>
      <w:r w:rsidRPr="00B2294B">
        <w:rPr>
          <w:rFonts w:ascii="Segoe UI" w:eastAsia="Calibri" w:hAnsi="Segoe UI" w:cs="Segoe UI"/>
          <w:sz w:val="22"/>
          <w:szCs w:val="22"/>
        </w:rPr>
        <w:t xml:space="preserve">The need for supported housing </w:t>
      </w:r>
      <w:r w:rsidRPr="00B2294B">
        <w:rPr>
          <w:rFonts w:ascii="Segoe UI" w:hAnsi="Segoe UI" w:cs="Segoe UI"/>
          <w:sz w:val="22"/>
          <w:szCs w:val="22"/>
        </w:rPr>
        <w:t xml:space="preserve">(sometimes also referred to as ‘supported living’) for people with physical disabilities </w:t>
      </w:r>
      <w:r w:rsidR="00406217">
        <w:rPr>
          <w:rFonts w:ascii="Segoe UI" w:hAnsi="Segoe UI" w:cs="Segoe UI"/>
          <w:sz w:val="22"/>
          <w:szCs w:val="22"/>
        </w:rPr>
        <w:t xml:space="preserve">who draw on adult social care </w:t>
      </w:r>
      <w:r w:rsidRPr="00B2294B">
        <w:rPr>
          <w:rFonts w:ascii="Segoe UI" w:hAnsi="Segoe UI" w:cs="Segoe UI"/>
          <w:sz w:val="22"/>
          <w:szCs w:val="22"/>
        </w:rPr>
        <w:t xml:space="preserve">support from </w:t>
      </w:r>
      <w:r w:rsidR="000717DD">
        <w:rPr>
          <w:rFonts w:ascii="Segoe UI" w:hAnsi="Segoe UI" w:cs="Segoe UI"/>
          <w:sz w:val="22"/>
          <w:szCs w:val="22"/>
        </w:rPr>
        <w:t>Essex County Council</w:t>
      </w:r>
    </w:p>
    <w:p w14:paraId="648F7AC3" w14:textId="77777777" w:rsidR="00B72D8C" w:rsidRDefault="00B72D8C" w:rsidP="00B72D8C">
      <w:pPr>
        <w:rPr>
          <w:rFonts w:ascii="Segoe UI" w:hAnsi="Segoe UI" w:cs="Segoe UI"/>
          <w:sz w:val="18"/>
          <w:szCs w:val="18"/>
        </w:rPr>
      </w:pPr>
    </w:p>
    <w:p w14:paraId="6EC050B5" w14:textId="77777777" w:rsidR="008809C2" w:rsidRDefault="008809C2" w:rsidP="00B72D8C">
      <w:pPr>
        <w:rPr>
          <w:rFonts w:ascii="Segoe UI" w:hAnsi="Segoe UI" w:cs="Segoe UI"/>
          <w:sz w:val="18"/>
          <w:szCs w:val="18"/>
        </w:rPr>
      </w:pPr>
    </w:p>
    <w:p w14:paraId="0DA7192B" w14:textId="77777777" w:rsidR="008809C2" w:rsidRDefault="008809C2" w:rsidP="00B72D8C">
      <w:pPr>
        <w:rPr>
          <w:rFonts w:ascii="Segoe UI" w:hAnsi="Segoe UI" w:cs="Segoe UI"/>
          <w:sz w:val="18"/>
          <w:szCs w:val="18"/>
        </w:rPr>
      </w:pPr>
    </w:p>
    <w:p w14:paraId="054A4156" w14:textId="77777777" w:rsidR="008809C2" w:rsidRDefault="008809C2" w:rsidP="00B72D8C">
      <w:pPr>
        <w:rPr>
          <w:rFonts w:ascii="Segoe UI" w:hAnsi="Segoe UI" w:cs="Segoe UI"/>
          <w:sz w:val="18"/>
          <w:szCs w:val="18"/>
        </w:rPr>
      </w:pPr>
    </w:p>
    <w:p w14:paraId="36E55852" w14:textId="77777777" w:rsidR="008809C2" w:rsidRDefault="008809C2" w:rsidP="00B72D8C">
      <w:pPr>
        <w:rPr>
          <w:rFonts w:ascii="Segoe UI" w:hAnsi="Segoe UI" w:cs="Segoe UI"/>
          <w:sz w:val="18"/>
          <w:szCs w:val="18"/>
        </w:rPr>
      </w:pPr>
    </w:p>
    <w:p w14:paraId="4057FA1F" w14:textId="77777777" w:rsidR="008809C2" w:rsidRDefault="008809C2" w:rsidP="00B72D8C">
      <w:pPr>
        <w:rPr>
          <w:rFonts w:ascii="Segoe UI" w:hAnsi="Segoe UI" w:cs="Segoe UI"/>
          <w:sz w:val="18"/>
          <w:szCs w:val="18"/>
        </w:rPr>
      </w:pPr>
    </w:p>
    <w:p w14:paraId="0650169D" w14:textId="77777777" w:rsidR="008809C2" w:rsidRDefault="008809C2" w:rsidP="00B72D8C">
      <w:pPr>
        <w:rPr>
          <w:rFonts w:ascii="Segoe UI" w:hAnsi="Segoe UI" w:cs="Segoe UI"/>
          <w:sz w:val="18"/>
          <w:szCs w:val="18"/>
        </w:rPr>
      </w:pPr>
    </w:p>
    <w:p w14:paraId="5907541C" w14:textId="77777777" w:rsidR="008809C2" w:rsidRDefault="008809C2" w:rsidP="00B72D8C">
      <w:pPr>
        <w:rPr>
          <w:rFonts w:ascii="Segoe UI" w:hAnsi="Segoe UI" w:cs="Segoe UI"/>
          <w:sz w:val="18"/>
          <w:szCs w:val="18"/>
        </w:rPr>
      </w:pPr>
    </w:p>
    <w:p w14:paraId="6F657649" w14:textId="77777777" w:rsidR="00B72D8C" w:rsidRPr="003D225E" w:rsidRDefault="00B72D8C" w:rsidP="00B72D8C">
      <w:pPr>
        <w:pStyle w:val="Numberedpara1202"/>
        <w:numPr>
          <w:ilvl w:val="0"/>
          <w:numId w:val="0"/>
        </w:numPr>
        <w:rPr>
          <w:b/>
          <w:bCs/>
        </w:rPr>
      </w:pPr>
      <w:r w:rsidRPr="003D225E">
        <w:rPr>
          <w:b/>
        </w:rPr>
        <w:lastRenderedPageBreak/>
        <w:t xml:space="preserve">Summary of </w:t>
      </w:r>
      <w:r>
        <w:rPr>
          <w:b/>
        </w:rPr>
        <w:t xml:space="preserve">estimated </w:t>
      </w:r>
      <w:r w:rsidRPr="003D225E">
        <w:rPr>
          <w:b/>
        </w:rPr>
        <w:t xml:space="preserve">need </w:t>
      </w:r>
      <w:r>
        <w:rPr>
          <w:b/>
        </w:rPr>
        <w:t>for</w:t>
      </w:r>
      <w:r w:rsidRPr="003D225E">
        <w:rPr>
          <w:b/>
        </w:rPr>
        <w:t xml:space="preserve"> wheelchair </w:t>
      </w:r>
      <w:r>
        <w:rPr>
          <w:b/>
        </w:rPr>
        <w:t>accessible</w:t>
      </w:r>
      <w:r w:rsidRPr="003D225E">
        <w:rPr>
          <w:b/>
          <w:bCs/>
        </w:rPr>
        <w:t xml:space="preserve"> </w:t>
      </w:r>
      <w:r>
        <w:rPr>
          <w:b/>
          <w:bCs/>
        </w:rPr>
        <w:t>housing (Part M(4) category 3)</w:t>
      </w:r>
    </w:p>
    <w:p w14:paraId="2F4BE9C8" w14:textId="70F3E8E5" w:rsidR="002A6BF3" w:rsidRDefault="27F0E069" w:rsidP="00A71DFC">
      <w:pPr>
        <w:pStyle w:val="Numberedpara1202"/>
      </w:pPr>
      <w:r>
        <w:t>The summary of estimated need for fully wheelchair accessible housing is provided in the tables below.</w:t>
      </w:r>
    </w:p>
    <w:p w14:paraId="679A78E7" w14:textId="192D13A5" w:rsidR="00B72D8C" w:rsidRDefault="00B72D8C" w:rsidP="00B72D8C">
      <w:pPr>
        <w:pStyle w:val="Caption"/>
      </w:pPr>
      <w:r>
        <w:t xml:space="preserve">Table </w:t>
      </w:r>
      <w:fldSimple w:instr=" SEQ Table \* ARABIC ">
        <w:r w:rsidR="00971C60">
          <w:rPr>
            <w:noProof/>
          </w:rPr>
          <w:t>69</w:t>
        </w:r>
      </w:fldSimple>
      <w:r>
        <w:t xml:space="preserve">. </w:t>
      </w:r>
      <w:r w:rsidRPr="009C6E47">
        <w:t>Estimated need for fully wheelchair a</w:t>
      </w:r>
      <w:r>
        <w:t>ccessible</w:t>
      </w:r>
      <w:r w:rsidRPr="009C6E47">
        <w:t xml:space="preserve"> housing by age</w:t>
      </w:r>
    </w:p>
    <w:tbl>
      <w:tblPr>
        <w:tblStyle w:val="GridTable5Dark-Accent4"/>
        <w:tblW w:w="5000" w:type="pct"/>
        <w:tblLook w:val="04A0" w:firstRow="1" w:lastRow="0" w:firstColumn="1" w:lastColumn="0" w:noHBand="0" w:noVBand="1"/>
      </w:tblPr>
      <w:tblGrid>
        <w:gridCol w:w="3106"/>
        <w:gridCol w:w="1174"/>
        <w:gridCol w:w="1196"/>
        <w:gridCol w:w="1196"/>
        <w:gridCol w:w="1172"/>
        <w:gridCol w:w="1172"/>
      </w:tblGrid>
      <w:tr w:rsidR="00B72D8C" w:rsidRPr="00067D90" w14:paraId="580FB734" w14:textId="77777777" w:rsidTr="00197B80">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722" w:type="pct"/>
            <w:shd w:val="clear" w:color="auto" w:fill="FBCAD0"/>
            <w:hideMark/>
          </w:tcPr>
          <w:p w14:paraId="2C1D2184" w14:textId="77777777" w:rsidR="00B72D8C" w:rsidRPr="00D44717" w:rsidRDefault="00B72D8C">
            <w:pPr>
              <w:rPr>
                <w:rFonts w:eastAsia="Times New Roman" w:cs="Segoe UI"/>
                <w:color w:val="000000"/>
              </w:rPr>
            </w:pPr>
            <w:r>
              <w:rPr>
                <w:rFonts w:eastAsia="Times New Roman" w:cs="Segoe UI"/>
                <w:color w:val="000000"/>
              </w:rPr>
              <w:t>Estimated n</w:t>
            </w:r>
            <w:r w:rsidRPr="00D44717">
              <w:rPr>
                <w:rFonts w:eastAsia="Times New Roman" w:cs="Segoe UI"/>
                <w:color w:val="000000"/>
              </w:rPr>
              <w:t>eed</w:t>
            </w:r>
          </w:p>
        </w:tc>
        <w:tc>
          <w:tcPr>
            <w:tcW w:w="651" w:type="pct"/>
            <w:shd w:val="clear" w:color="auto" w:fill="FBCAD0"/>
            <w:hideMark/>
          </w:tcPr>
          <w:p w14:paraId="749B987F" w14:textId="77777777" w:rsidR="00B72D8C" w:rsidRPr="00D44717"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D44717">
              <w:rPr>
                <w:rFonts w:eastAsia="Times New Roman" w:cs="Segoe UI"/>
                <w:color w:val="000000"/>
              </w:rPr>
              <w:t>2024</w:t>
            </w:r>
          </w:p>
        </w:tc>
        <w:tc>
          <w:tcPr>
            <w:tcW w:w="663" w:type="pct"/>
            <w:shd w:val="clear" w:color="auto" w:fill="FBCAD0"/>
            <w:hideMark/>
          </w:tcPr>
          <w:p w14:paraId="10362E49" w14:textId="77777777" w:rsidR="00B72D8C" w:rsidRPr="00D44717"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D44717">
              <w:rPr>
                <w:rFonts w:eastAsia="Times New Roman" w:cs="Segoe UI"/>
                <w:color w:val="000000"/>
              </w:rPr>
              <w:t>2029</w:t>
            </w:r>
          </w:p>
        </w:tc>
        <w:tc>
          <w:tcPr>
            <w:tcW w:w="663" w:type="pct"/>
            <w:shd w:val="clear" w:color="auto" w:fill="FBCAD0"/>
            <w:hideMark/>
          </w:tcPr>
          <w:p w14:paraId="099A5A99" w14:textId="77777777" w:rsidR="00B72D8C" w:rsidRPr="00D44717"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D44717">
              <w:rPr>
                <w:rFonts w:eastAsia="Times New Roman" w:cs="Segoe UI"/>
                <w:color w:val="000000"/>
              </w:rPr>
              <w:t>2034</w:t>
            </w:r>
          </w:p>
        </w:tc>
        <w:tc>
          <w:tcPr>
            <w:tcW w:w="650" w:type="pct"/>
            <w:shd w:val="clear" w:color="auto" w:fill="FBCAD0"/>
          </w:tcPr>
          <w:p w14:paraId="01925C47" w14:textId="77777777" w:rsidR="00B72D8C"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By 2039</w:t>
            </w:r>
          </w:p>
        </w:tc>
        <w:tc>
          <w:tcPr>
            <w:tcW w:w="650" w:type="pct"/>
            <w:shd w:val="clear" w:color="auto" w:fill="FBCAD0"/>
            <w:hideMark/>
          </w:tcPr>
          <w:p w14:paraId="66EAC836" w14:textId="77777777" w:rsidR="00B72D8C" w:rsidRPr="00D44717"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067D90">
              <w:rPr>
                <w:rFonts w:eastAsia="Times New Roman" w:cs="Segoe UI"/>
                <w:color w:val="000000"/>
              </w:rPr>
              <w:t>20</w:t>
            </w:r>
            <w:r>
              <w:rPr>
                <w:rFonts w:eastAsia="Times New Roman" w:cs="Segoe UI"/>
                <w:color w:val="000000"/>
              </w:rPr>
              <w:t>44</w:t>
            </w:r>
          </w:p>
        </w:tc>
      </w:tr>
      <w:tr w:rsidR="004C23BC" w:rsidRPr="00067D90" w14:paraId="586C9859" w14:textId="77777777">
        <w:trPr>
          <w:trHeight w:val="912"/>
        </w:trPr>
        <w:tc>
          <w:tcPr>
            <w:cnfStyle w:val="001000000000" w:firstRow="0" w:lastRow="0" w:firstColumn="1" w:lastColumn="0" w:oddVBand="0" w:evenVBand="0" w:oddHBand="0" w:evenHBand="0" w:firstRowFirstColumn="0" w:firstRowLastColumn="0" w:lastRowFirstColumn="0" w:lastRowLastColumn="0"/>
            <w:tcW w:w="1722" w:type="pct"/>
            <w:vAlign w:val="center"/>
            <w:hideMark/>
          </w:tcPr>
          <w:p w14:paraId="6DF4274C" w14:textId="4C5C6066" w:rsidR="004C23BC" w:rsidRPr="00361D2B" w:rsidRDefault="004C23BC" w:rsidP="004C23BC">
            <w:pPr>
              <w:rPr>
                <w:rFonts w:eastAsia="Times New Roman" w:cs="Segoe UI"/>
                <w:color w:val="000000"/>
              </w:rPr>
            </w:pPr>
            <w:r w:rsidRPr="00361D2B">
              <w:rPr>
                <w:rFonts w:eastAsia="Times New Roman" w:cs="Segoe UI"/>
                <w:color w:val="000000"/>
              </w:rPr>
              <w:t xml:space="preserve">Estimated need for </w:t>
            </w:r>
            <w:r>
              <w:rPr>
                <w:rFonts w:eastAsia="Times New Roman" w:cs="Segoe UI"/>
                <w:color w:val="000000"/>
              </w:rPr>
              <w:t xml:space="preserve">fully </w:t>
            </w:r>
            <w:r w:rsidRPr="00361D2B">
              <w:rPr>
                <w:rFonts w:eastAsia="Times New Roman" w:cs="Segoe UI"/>
                <w:color w:val="000000"/>
              </w:rPr>
              <w:t xml:space="preserve">wheelchair </w:t>
            </w:r>
            <w:r>
              <w:rPr>
                <w:rFonts w:eastAsia="Times New Roman" w:cs="Segoe UI"/>
                <w:color w:val="000000"/>
              </w:rPr>
              <w:t>accessible</w:t>
            </w:r>
            <w:r w:rsidRPr="00361D2B">
              <w:rPr>
                <w:rFonts w:eastAsia="Times New Roman" w:cs="Segoe UI"/>
                <w:color w:val="000000"/>
              </w:rPr>
              <w:t xml:space="preserve"> housing: M4(</w:t>
            </w:r>
            <w:proofErr w:type="gramStart"/>
            <w:r w:rsidRPr="00361D2B">
              <w:rPr>
                <w:rFonts w:eastAsia="Times New Roman" w:cs="Segoe UI"/>
                <w:color w:val="000000"/>
              </w:rPr>
              <w:t>3)(</w:t>
            </w:r>
            <w:proofErr w:type="gramEnd"/>
            <w:r w:rsidRPr="00361D2B">
              <w:rPr>
                <w:rFonts w:eastAsia="Times New Roman" w:cs="Segoe UI"/>
                <w:color w:val="000000"/>
              </w:rPr>
              <w:t>total)</w:t>
            </w:r>
          </w:p>
        </w:tc>
        <w:tc>
          <w:tcPr>
            <w:tcW w:w="651" w:type="pct"/>
            <w:vAlign w:val="center"/>
            <w:hideMark/>
          </w:tcPr>
          <w:p w14:paraId="4A946D8B" w14:textId="020FD255" w:rsidR="004C23BC" w:rsidRPr="00361D2B" w:rsidRDefault="004C23BC" w:rsidP="004C23B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bCs/>
                <w:color w:val="000000"/>
              </w:rPr>
              <w:t xml:space="preserve">      1,992 </w:t>
            </w:r>
          </w:p>
        </w:tc>
        <w:tc>
          <w:tcPr>
            <w:tcW w:w="663" w:type="pct"/>
            <w:vAlign w:val="center"/>
            <w:hideMark/>
          </w:tcPr>
          <w:p w14:paraId="3B3B4CBB" w14:textId="35D276B3" w:rsidR="004C23BC" w:rsidRPr="00361D2B" w:rsidRDefault="004C23BC" w:rsidP="004C23B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bCs/>
                <w:color w:val="000000"/>
              </w:rPr>
              <w:t xml:space="preserve">        2,109 </w:t>
            </w:r>
          </w:p>
        </w:tc>
        <w:tc>
          <w:tcPr>
            <w:tcW w:w="663" w:type="pct"/>
            <w:vAlign w:val="center"/>
            <w:hideMark/>
          </w:tcPr>
          <w:p w14:paraId="6CFB769A" w14:textId="054648D2" w:rsidR="004C23BC" w:rsidRPr="00361D2B" w:rsidRDefault="004C23BC" w:rsidP="004C23B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bCs/>
                <w:color w:val="000000"/>
              </w:rPr>
              <w:t xml:space="preserve">        2,228 </w:t>
            </w:r>
          </w:p>
        </w:tc>
        <w:tc>
          <w:tcPr>
            <w:tcW w:w="650" w:type="pct"/>
            <w:vAlign w:val="center"/>
          </w:tcPr>
          <w:p w14:paraId="0601D587" w14:textId="497DE5E6" w:rsidR="004C23BC" w:rsidRPr="00067D90" w:rsidRDefault="004C23BC" w:rsidP="004C23BC">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Pr>
                <w:rFonts w:cs="Segoe UI"/>
                <w:b/>
                <w:bCs/>
                <w:color w:val="000000"/>
              </w:rPr>
              <w:t xml:space="preserve">        2,315 </w:t>
            </w:r>
          </w:p>
        </w:tc>
        <w:tc>
          <w:tcPr>
            <w:tcW w:w="650" w:type="pct"/>
            <w:vAlign w:val="center"/>
            <w:hideMark/>
          </w:tcPr>
          <w:p w14:paraId="0F695EF5" w14:textId="02926A7D" w:rsidR="004C23BC" w:rsidRPr="00361D2B" w:rsidRDefault="004C23BC" w:rsidP="004C23B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bCs/>
                <w:color w:val="000000"/>
              </w:rPr>
              <w:t xml:space="preserve">    2,416 </w:t>
            </w:r>
          </w:p>
        </w:tc>
      </w:tr>
      <w:tr w:rsidR="00793056" w:rsidRPr="00067D90" w14:paraId="555BE96C" w14:textId="77777777" w:rsidTr="00CD6A7B">
        <w:trPr>
          <w:trHeight w:val="312"/>
        </w:trPr>
        <w:tc>
          <w:tcPr>
            <w:cnfStyle w:val="001000000000" w:firstRow="0" w:lastRow="0" w:firstColumn="1" w:lastColumn="0" w:oddVBand="0" w:evenVBand="0" w:oddHBand="0" w:evenHBand="0" w:firstRowFirstColumn="0" w:firstRowLastColumn="0" w:lastRowFirstColumn="0" w:lastRowLastColumn="0"/>
            <w:tcW w:w="1722" w:type="pct"/>
            <w:vAlign w:val="center"/>
            <w:hideMark/>
          </w:tcPr>
          <w:p w14:paraId="591D62C6" w14:textId="77777777" w:rsidR="00793056" w:rsidRPr="00D44717" w:rsidRDefault="00793056" w:rsidP="00793056">
            <w:pPr>
              <w:rPr>
                <w:rFonts w:eastAsia="Times New Roman" w:cs="Segoe UI"/>
                <w:b w:val="0"/>
                <w:color w:val="000000"/>
              </w:rPr>
            </w:pPr>
            <w:r w:rsidRPr="00D44717">
              <w:rPr>
                <w:rFonts w:eastAsia="Times New Roman" w:cs="Segoe UI"/>
                <w:b w:val="0"/>
                <w:color w:val="000000"/>
              </w:rPr>
              <w:t>Under 65</w:t>
            </w:r>
          </w:p>
        </w:tc>
        <w:tc>
          <w:tcPr>
            <w:tcW w:w="651" w:type="pct"/>
            <w:vAlign w:val="center"/>
            <w:hideMark/>
          </w:tcPr>
          <w:p w14:paraId="57633AF7" w14:textId="37DE02BD" w:rsidR="00793056" w:rsidRPr="00DB3273" w:rsidRDefault="00793056"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753</w:t>
            </w:r>
          </w:p>
        </w:tc>
        <w:tc>
          <w:tcPr>
            <w:tcW w:w="663" w:type="pct"/>
            <w:vAlign w:val="center"/>
            <w:hideMark/>
          </w:tcPr>
          <w:p w14:paraId="14DA0B4C" w14:textId="55CE8C0C" w:rsidR="00793056" w:rsidRPr="00DB3273" w:rsidRDefault="00793056"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797</w:t>
            </w:r>
          </w:p>
        </w:tc>
        <w:tc>
          <w:tcPr>
            <w:tcW w:w="663" w:type="pct"/>
            <w:vAlign w:val="center"/>
            <w:hideMark/>
          </w:tcPr>
          <w:p w14:paraId="0BF015DD" w14:textId="6B705D42" w:rsidR="00793056" w:rsidRPr="00DB3273" w:rsidRDefault="00793056"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842</w:t>
            </w:r>
          </w:p>
        </w:tc>
        <w:tc>
          <w:tcPr>
            <w:tcW w:w="650" w:type="pct"/>
            <w:vAlign w:val="center"/>
          </w:tcPr>
          <w:p w14:paraId="14837C0E" w14:textId="0A32DA11" w:rsidR="00793056" w:rsidRPr="00067D90" w:rsidRDefault="00793056" w:rsidP="00CD6A7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875</w:t>
            </w:r>
          </w:p>
        </w:tc>
        <w:tc>
          <w:tcPr>
            <w:tcW w:w="650" w:type="pct"/>
            <w:vAlign w:val="center"/>
            <w:hideMark/>
          </w:tcPr>
          <w:p w14:paraId="133AE47A" w14:textId="65C946C3" w:rsidR="00793056" w:rsidRPr="00DB3273" w:rsidRDefault="00793056"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913</w:t>
            </w:r>
          </w:p>
        </w:tc>
      </w:tr>
      <w:tr w:rsidR="00793056" w:rsidRPr="00067D90" w14:paraId="7D683B22" w14:textId="77777777" w:rsidTr="00CD6A7B">
        <w:trPr>
          <w:trHeight w:val="312"/>
        </w:trPr>
        <w:tc>
          <w:tcPr>
            <w:cnfStyle w:val="001000000000" w:firstRow="0" w:lastRow="0" w:firstColumn="1" w:lastColumn="0" w:oddVBand="0" w:evenVBand="0" w:oddHBand="0" w:evenHBand="0" w:firstRowFirstColumn="0" w:firstRowLastColumn="0" w:lastRowFirstColumn="0" w:lastRowLastColumn="0"/>
            <w:tcW w:w="1722" w:type="pct"/>
            <w:vAlign w:val="center"/>
            <w:hideMark/>
          </w:tcPr>
          <w:p w14:paraId="4216AA8D" w14:textId="77777777" w:rsidR="00793056" w:rsidRPr="00D44717" w:rsidRDefault="00793056" w:rsidP="00793056">
            <w:pPr>
              <w:rPr>
                <w:rFonts w:eastAsia="Times New Roman" w:cs="Segoe UI"/>
                <w:b w:val="0"/>
                <w:color w:val="000000"/>
              </w:rPr>
            </w:pPr>
            <w:r w:rsidRPr="00D44717">
              <w:rPr>
                <w:rFonts w:eastAsia="Times New Roman" w:cs="Segoe UI"/>
                <w:b w:val="0"/>
                <w:color w:val="000000"/>
              </w:rPr>
              <w:t>65+</w:t>
            </w:r>
          </w:p>
        </w:tc>
        <w:tc>
          <w:tcPr>
            <w:tcW w:w="651" w:type="pct"/>
            <w:vAlign w:val="center"/>
            <w:hideMark/>
          </w:tcPr>
          <w:p w14:paraId="7A99C6A6" w14:textId="76CB79A1" w:rsidR="00793056" w:rsidRPr="00DB3273" w:rsidRDefault="00793056"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1,239</w:t>
            </w:r>
          </w:p>
        </w:tc>
        <w:tc>
          <w:tcPr>
            <w:tcW w:w="663" w:type="pct"/>
            <w:vAlign w:val="center"/>
            <w:hideMark/>
          </w:tcPr>
          <w:p w14:paraId="7866CFED" w14:textId="3D6FD096" w:rsidR="00793056" w:rsidRPr="00DB3273" w:rsidRDefault="00793056"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1,312</w:t>
            </w:r>
          </w:p>
        </w:tc>
        <w:tc>
          <w:tcPr>
            <w:tcW w:w="663" w:type="pct"/>
            <w:vAlign w:val="center"/>
            <w:hideMark/>
          </w:tcPr>
          <w:p w14:paraId="1B43C098" w14:textId="2D2934EB" w:rsidR="00793056" w:rsidRPr="00DB3273" w:rsidRDefault="00793056"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1,386</w:t>
            </w:r>
          </w:p>
        </w:tc>
        <w:tc>
          <w:tcPr>
            <w:tcW w:w="650" w:type="pct"/>
            <w:vAlign w:val="center"/>
          </w:tcPr>
          <w:p w14:paraId="114046B0" w14:textId="46739C78" w:rsidR="00793056" w:rsidRPr="00067D90" w:rsidRDefault="00793056" w:rsidP="00CD6A7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1,440</w:t>
            </w:r>
          </w:p>
        </w:tc>
        <w:tc>
          <w:tcPr>
            <w:tcW w:w="650" w:type="pct"/>
            <w:vAlign w:val="center"/>
            <w:hideMark/>
          </w:tcPr>
          <w:p w14:paraId="69E47BA4" w14:textId="15F7A6FC" w:rsidR="00793056" w:rsidRPr="00DB3273" w:rsidRDefault="00793056"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1,503</w:t>
            </w:r>
          </w:p>
        </w:tc>
      </w:tr>
    </w:tbl>
    <w:p w14:paraId="22B19185" w14:textId="44074771" w:rsidR="00B72D8C" w:rsidRDefault="00B72D8C" w:rsidP="00B72D8C">
      <w:pPr>
        <w:pStyle w:val="Tablesourcenote"/>
      </w:pPr>
      <w:r w:rsidRPr="00D83342">
        <w:t xml:space="preserve">Source: </w:t>
      </w:r>
      <w:r w:rsidRPr="008C55C9">
        <w:rPr>
          <w:rFonts w:cs="Segoe UI"/>
          <w:szCs w:val="18"/>
        </w:rPr>
        <w:t>Horizon Housing,</w:t>
      </w:r>
      <w:r w:rsidR="00FF5F8F">
        <w:rPr>
          <w:rFonts w:cs="Segoe UI"/>
          <w:szCs w:val="18"/>
        </w:rPr>
        <w:t xml:space="preserve"> </w:t>
      </w:r>
      <w:r>
        <w:t>Essex NHS wheelchair services,</w:t>
      </w:r>
      <w:r w:rsidRPr="00D83342">
        <w:t xml:space="preserve"> ONS 2018-based household projections for England, ONS 2021 census</w:t>
      </w:r>
    </w:p>
    <w:p w14:paraId="11287310" w14:textId="26A194CA" w:rsidR="00B72D8C" w:rsidRDefault="00B72D8C" w:rsidP="00B72D8C">
      <w:pPr>
        <w:pStyle w:val="Caption"/>
      </w:pPr>
      <w:r w:rsidRPr="009C6E47">
        <w:t xml:space="preserve">Table </w:t>
      </w:r>
      <w:fldSimple w:instr=" SEQ Table \* ARABIC ">
        <w:r w:rsidR="00971C60">
          <w:rPr>
            <w:noProof/>
          </w:rPr>
          <w:t>70</w:t>
        </w:r>
      </w:fldSimple>
      <w:r w:rsidRPr="009C6E47">
        <w:t>. Estimated need for fully wheelchair a</w:t>
      </w:r>
      <w:r>
        <w:t xml:space="preserve">ccessible </w:t>
      </w:r>
      <w:r w:rsidRPr="009C6E47">
        <w:t>housing by tenure</w:t>
      </w:r>
    </w:p>
    <w:tbl>
      <w:tblPr>
        <w:tblStyle w:val="GridTable5Dark-Accent4"/>
        <w:tblW w:w="5000" w:type="pct"/>
        <w:tblLook w:val="04A0" w:firstRow="1" w:lastRow="0" w:firstColumn="1" w:lastColumn="0" w:noHBand="0" w:noVBand="1"/>
      </w:tblPr>
      <w:tblGrid>
        <w:gridCol w:w="3106"/>
        <w:gridCol w:w="1174"/>
        <w:gridCol w:w="1196"/>
        <w:gridCol w:w="1196"/>
        <w:gridCol w:w="1172"/>
        <w:gridCol w:w="1172"/>
      </w:tblGrid>
      <w:tr w:rsidR="00B72D8C" w:rsidRPr="00630DEE" w14:paraId="04B237D8" w14:textId="77777777" w:rsidTr="00197B80">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722" w:type="pct"/>
            <w:shd w:val="clear" w:color="auto" w:fill="FBCAD0"/>
            <w:hideMark/>
          </w:tcPr>
          <w:p w14:paraId="57D2D4D3" w14:textId="77777777" w:rsidR="00B72D8C" w:rsidRPr="00630DEE" w:rsidRDefault="00B72D8C">
            <w:pPr>
              <w:rPr>
                <w:rFonts w:eastAsia="Times New Roman" w:cs="Segoe UI"/>
                <w:color w:val="000000"/>
              </w:rPr>
            </w:pPr>
            <w:r>
              <w:rPr>
                <w:rFonts w:eastAsia="Times New Roman" w:cs="Segoe UI"/>
                <w:color w:val="000000"/>
              </w:rPr>
              <w:t>Estimated n</w:t>
            </w:r>
            <w:r w:rsidRPr="00630DEE">
              <w:rPr>
                <w:rFonts w:eastAsia="Times New Roman" w:cs="Segoe UI"/>
                <w:color w:val="000000"/>
              </w:rPr>
              <w:t>eed</w:t>
            </w:r>
          </w:p>
        </w:tc>
        <w:tc>
          <w:tcPr>
            <w:tcW w:w="651" w:type="pct"/>
            <w:shd w:val="clear" w:color="auto" w:fill="FBCAD0"/>
            <w:hideMark/>
          </w:tcPr>
          <w:p w14:paraId="4E3B7C57" w14:textId="77777777" w:rsidR="00B72D8C" w:rsidRPr="00630DEE"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30DEE">
              <w:rPr>
                <w:rFonts w:eastAsia="Times New Roman" w:cs="Segoe UI"/>
                <w:color w:val="000000"/>
              </w:rPr>
              <w:t>2024</w:t>
            </w:r>
          </w:p>
        </w:tc>
        <w:tc>
          <w:tcPr>
            <w:tcW w:w="663" w:type="pct"/>
            <w:shd w:val="clear" w:color="auto" w:fill="FBCAD0"/>
            <w:hideMark/>
          </w:tcPr>
          <w:p w14:paraId="5B1DFFB4" w14:textId="77777777" w:rsidR="00B72D8C" w:rsidRPr="00630DEE"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630DEE">
              <w:rPr>
                <w:rFonts w:eastAsia="Times New Roman" w:cs="Segoe UI"/>
                <w:color w:val="000000"/>
              </w:rPr>
              <w:t>2029</w:t>
            </w:r>
          </w:p>
        </w:tc>
        <w:tc>
          <w:tcPr>
            <w:tcW w:w="663" w:type="pct"/>
            <w:shd w:val="clear" w:color="auto" w:fill="FBCAD0"/>
            <w:hideMark/>
          </w:tcPr>
          <w:p w14:paraId="28E77E06" w14:textId="77777777" w:rsidR="00B72D8C" w:rsidRPr="00630DEE"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630DEE">
              <w:rPr>
                <w:rFonts w:eastAsia="Times New Roman" w:cs="Segoe UI"/>
                <w:color w:val="000000"/>
              </w:rPr>
              <w:t>2034</w:t>
            </w:r>
          </w:p>
        </w:tc>
        <w:tc>
          <w:tcPr>
            <w:tcW w:w="650" w:type="pct"/>
            <w:shd w:val="clear" w:color="auto" w:fill="FBCAD0"/>
          </w:tcPr>
          <w:p w14:paraId="53DA79A8" w14:textId="77777777" w:rsidR="00B72D8C"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By 2039</w:t>
            </w:r>
          </w:p>
        </w:tc>
        <w:tc>
          <w:tcPr>
            <w:tcW w:w="650" w:type="pct"/>
            <w:shd w:val="clear" w:color="auto" w:fill="FBCAD0"/>
            <w:hideMark/>
          </w:tcPr>
          <w:p w14:paraId="7F79F4D3" w14:textId="77777777" w:rsidR="00B72D8C" w:rsidRPr="00630DEE"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067D90">
              <w:rPr>
                <w:rFonts w:eastAsia="Times New Roman" w:cs="Segoe UI"/>
                <w:color w:val="000000"/>
              </w:rPr>
              <w:t>20</w:t>
            </w:r>
            <w:r>
              <w:rPr>
                <w:rFonts w:eastAsia="Times New Roman" w:cs="Segoe UI"/>
                <w:color w:val="000000"/>
              </w:rPr>
              <w:t>44</w:t>
            </w:r>
          </w:p>
        </w:tc>
      </w:tr>
      <w:tr w:rsidR="004C23BC" w:rsidRPr="00630DEE" w14:paraId="28FD42E1" w14:textId="77777777">
        <w:trPr>
          <w:trHeight w:val="912"/>
        </w:trPr>
        <w:tc>
          <w:tcPr>
            <w:cnfStyle w:val="001000000000" w:firstRow="0" w:lastRow="0" w:firstColumn="1" w:lastColumn="0" w:oddVBand="0" w:evenVBand="0" w:oddHBand="0" w:evenHBand="0" w:firstRowFirstColumn="0" w:firstRowLastColumn="0" w:lastRowFirstColumn="0" w:lastRowLastColumn="0"/>
            <w:tcW w:w="1722" w:type="pct"/>
            <w:vAlign w:val="center"/>
            <w:hideMark/>
          </w:tcPr>
          <w:p w14:paraId="4415103E" w14:textId="47E485C7" w:rsidR="004C23BC" w:rsidRPr="00016627" w:rsidRDefault="004C23BC" w:rsidP="004C23BC">
            <w:pPr>
              <w:rPr>
                <w:rFonts w:eastAsia="Times New Roman" w:cs="Segoe UI"/>
                <w:color w:val="000000"/>
              </w:rPr>
            </w:pPr>
            <w:r w:rsidRPr="00016627">
              <w:rPr>
                <w:rFonts w:eastAsia="Times New Roman" w:cs="Segoe UI"/>
                <w:color w:val="000000"/>
              </w:rPr>
              <w:t>Estimated need for fully wheelchair a</w:t>
            </w:r>
            <w:r>
              <w:rPr>
                <w:rFonts w:eastAsia="Times New Roman" w:cs="Segoe UI"/>
                <w:color w:val="000000"/>
              </w:rPr>
              <w:t>ccessible</w:t>
            </w:r>
            <w:r w:rsidRPr="00016627">
              <w:rPr>
                <w:rFonts w:eastAsia="Times New Roman" w:cs="Segoe UI"/>
                <w:color w:val="000000"/>
              </w:rPr>
              <w:t xml:space="preserve"> housing: M4(</w:t>
            </w:r>
            <w:r w:rsidR="006E74CC" w:rsidRPr="00016627">
              <w:rPr>
                <w:rFonts w:eastAsia="Times New Roman" w:cs="Segoe UI"/>
                <w:color w:val="000000"/>
              </w:rPr>
              <w:t xml:space="preserve">3) </w:t>
            </w:r>
            <w:r w:rsidR="006E74CC" w:rsidRPr="00016627">
              <w:rPr>
                <w:rFonts w:eastAsia="Times New Roman" w:cs="Segoe UI"/>
                <w:b w:val="0"/>
                <w:bCs w:val="0"/>
                <w:color w:val="000000"/>
              </w:rPr>
              <w:t>(</w:t>
            </w:r>
            <w:r w:rsidRPr="00016627">
              <w:rPr>
                <w:rFonts w:eastAsia="Times New Roman" w:cs="Segoe UI"/>
                <w:color w:val="000000"/>
              </w:rPr>
              <w:t>total)</w:t>
            </w:r>
          </w:p>
        </w:tc>
        <w:tc>
          <w:tcPr>
            <w:tcW w:w="651" w:type="pct"/>
            <w:vAlign w:val="center"/>
            <w:hideMark/>
          </w:tcPr>
          <w:p w14:paraId="771CEBE4" w14:textId="6C304F3B" w:rsidR="004C23BC" w:rsidRPr="00630DEE" w:rsidRDefault="004C23BC" w:rsidP="004C23B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bCs/>
                <w:color w:val="000000"/>
              </w:rPr>
              <w:t xml:space="preserve">      1,992 </w:t>
            </w:r>
          </w:p>
        </w:tc>
        <w:tc>
          <w:tcPr>
            <w:tcW w:w="663" w:type="pct"/>
            <w:vAlign w:val="center"/>
            <w:hideMark/>
          </w:tcPr>
          <w:p w14:paraId="2B929413" w14:textId="3979A358" w:rsidR="004C23BC" w:rsidRPr="00630DEE" w:rsidRDefault="004C23BC" w:rsidP="004C23B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bCs/>
                <w:color w:val="000000"/>
              </w:rPr>
              <w:t xml:space="preserve">        2,109 </w:t>
            </w:r>
          </w:p>
        </w:tc>
        <w:tc>
          <w:tcPr>
            <w:tcW w:w="663" w:type="pct"/>
            <w:vAlign w:val="center"/>
            <w:hideMark/>
          </w:tcPr>
          <w:p w14:paraId="31475553" w14:textId="5AEC0116" w:rsidR="004C23BC" w:rsidRPr="00630DEE" w:rsidRDefault="004C23BC" w:rsidP="004C23B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bCs/>
                <w:color w:val="000000"/>
              </w:rPr>
              <w:t xml:space="preserve">        2,228 </w:t>
            </w:r>
          </w:p>
        </w:tc>
        <w:tc>
          <w:tcPr>
            <w:tcW w:w="650" w:type="pct"/>
            <w:vAlign w:val="center"/>
          </w:tcPr>
          <w:p w14:paraId="18A12261" w14:textId="374C77A0" w:rsidR="004C23BC" w:rsidRDefault="004C23BC" w:rsidP="004C23BC">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Pr>
                <w:rFonts w:cs="Segoe UI"/>
                <w:b/>
                <w:bCs/>
                <w:color w:val="000000"/>
              </w:rPr>
              <w:t xml:space="preserve">        2,315 </w:t>
            </w:r>
          </w:p>
        </w:tc>
        <w:tc>
          <w:tcPr>
            <w:tcW w:w="650" w:type="pct"/>
            <w:vAlign w:val="center"/>
            <w:hideMark/>
          </w:tcPr>
          <w:p w14:paraId="78B092D1" w14:textId="161F5309" w:rsidR="004C23BC" w:rsidRPr="00630DEE" w:rsidRDefault="004C23BC" w:rsidP="004C23B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bCs/>
                <w:color w:val="000000"/>
              </w:rPr>
              <w:t xml:space="preserve">    2,416 </w:t>
            </w:r>
          </w:p>
        </w:tc>
      </w:tr>
      <w:tr w:rsidR="00CD6A7B" w:rsidRPr="00630DEE" w14:paraId="662DD3D6" w14:textId="77777777" w:rsidTr="00CD6A7B">
        <w:trPr>
          <w:trHeight w:val="312"/>
        </w:trPr>
        <w:tc>
          <w:tcPr>
            <w:cnfStyle w:val="001000000000" w:firstRow="0" w:lastRow="0" w:firstColumn="1" w:lastColumn="0" w:oddVBand="0" w:evenVBand="0" w:oddHBand="0" w:evenHBand="0" w:firstRowFirstColumn="0" w:firstRowLastColumn="0" w:lastRowFirstColumn="0" w:lastRowLastColumn="0"/>
            <w:tcW w:w="1722" w:type="pct"/>
            <w:vAlign w:val="center"/>
            <w:hideMark/>
          </w:tcPr>
          <w:p w14:paraId="16FB7B65" w14:textId="77777777" w:rsidR="00CD6A7B" w:rsidRPr="00630DEE" w:rsidRDefault="00CD6A7B" w:rsidP="00CD6A7B">
            <w:pPr>
              <w:rPr>
                <w:rFonts w:eastAsia="Times New Roman" w:cs="Segoe UI"/>
                <w:b w:val="0"/>
                <w:color w:val="000000"/>
              </w:rPr>
            </w:pPr>
            <w:r>
              <w:rPr>
                <w:rFonts w:eastAsia="Times New Roman" w:cs="Segoe UI"/>
                <w:b w:val="0"/>
                <w:color w:val="000000"/>
              </w:rPr>
              <w:t>Owner occupier households</w:t>
            </w:r>
          </w:p>
        </w:tc>
        <w:tc>
          <w:tcPr>
            <w:tcW w:w="651" w:type="pct"/>
            <w:vAlign w:val="center"/>
            <w:hideMark/>
          </w:tcPr>
          <w:p w14:paraId="48B99A5F" w14:textId="592E6D97"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1,156</w:t>
            </w:r>
          </w:p>
        </w:tc>
        <w:tc>
          <w:tcPr>
            <w:tcW w:w="663" w:type="pct"/>
            <w:vAlign w:val="center"/>
            <w:hideMark/>
          </w:tcPr>
          <w:p w14:paraId="13640FB2" w14:textId="5E439519"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1,223</w:t>
            </w:r>
          </w:p>
        </w:tc>
        <w:tc>
          <w:tcPr>
            <w:tcW w:w="663" w:type="pct"/>
            <w:vAlign w:val="center"/>
            <w:hideMark/>
          </w:tcPr>
          <w:p w14:paraId="00BAE9B3" w14:textId="796289B5"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1,292</w:t>
            </w:r>
          </w:p>
        </w:tc>
        <w:tc>
          <w:tcPr>
            <w:tcW w:w="650" w:type="pct"/>
            <w:vAlign w:val="center"/>
          </w:tcPr>
          <w:p w14:paraId="1DA416D3" w14:textId="2E6364E6" w:rsidR="00CD6A7B" w:rsidRDefault="00CD6A7B" w:rsidP="00CD6A7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1,343</w:t>
            </w:r>
          </w:p>
        </w:tc>
        <w:tc>
          <w:tcPr>
            <w:tcW w:w="650" w:type="pct"/>
            <w:vAlign w:val="center"/>
            <w:hideMark/>
          </w:tcPr>
          <w:p w14:paraId="3B0C693B" w14:textId="66B7AD53"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1,401</w:t>
            </w:r>
          </w:p>
        </w:tc>
      </w:tr>
      <w:tr w:rsidR="00CD6A7B" w:rsidRPr="00630DEE" w14:paraId="2FDF473A" w14:textId="77777777" w:rsidTr="00CD6A7B">
        <w:trPr>
          <w:trHeight w:val="312"/>
        </w:trPr>
        <w:tc>
          <w:tcPr>
            <w:cnfStyle w:val="001000000000" w:firstRow="0" w:lastRow="0" w:firstColumn="1" w:lastColumn="0" w:oddVBand="0" w:evenVBand="0" w:oddHBand="0" w:evenHBand="0" w:firstRowFirstColumn="0" w:firstRowLastColumn="0" w:lastRowFirstColumn="0" w:lastRowLastColumn="0"/>
            <w:tcW w:w="1722" w:type="pct"/>
            <w:vAlign w:val="center"/>
            <w:hideMark/>
          </w:tcPr>
          <w:p w14:paraId="0724A159" w14:textId="77777777" w:rsidR="00CD6A7B" w:rsidRPr="00630DEE" w:rsidRDefault="00CD6A7B" w:rsidP="00CD6A7B">
            <w:pPr>
              <w:rPr>
                <w:rFonts w:eastAsia="Times New Roman" w:cs="Segoe UI"/>
                <w:b w:val="0"/>
                <w:color w:val="000000"/>
              </w:rPr>
            </w:pPr>
            <w:r>
              <w:rPr>
                <w:rFonts w:eastAsia="Times New Roman" w:cs="Segoe UI"/>
                <w:b w:val="0"/>
                <w:color w:val="000000"/>
              </w:rPr>
              <w:t>S</w:t>
            </w:r>
            <w:r w:rsidRPr="00630DEE">
              <w:rPr>
                <w:rFonts w:eastAsia="Times New Roman" w:cs="Segoe UI"/>
                <w:b w:val="0"/>
                <w:color w:val="000000"/>
              </w:rPr>
              <w:t>ocial rent</w:t>
            </w:r>
            <w:r>
              <w:rPr>
                <w:rFonts w:eastAsia="Times New Roman" w:cs="Segoe UI"/>
                <w:b w:val="0"/>
                <w:color w:val="000000"/>
              </w:rPr>
              <w:t>ing households</w:t>
            </w:r>
          </w:p>
        </w:tc>
        <w:tc>
          <w:tcPr>
            <w:tcW w:w="651" w:type="pct"/>
            <w:vAlign w:val="center"/>
            <w:hideMark/>
          </w:tcPr>
          <w:p w14:paraId="234E7653" w14:textId="09338FEC"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677</w:t>
            </w:r>
          </w:p>
        </w:tc>
        <w:tc>
          <w:tcPr>
            <w:tcW w:w="663" w:type="pct"/>
            <w:vAlign w:val="center"/>
            <w:hideMark/>
          </w:tcPr>
          <w:p w14:paraId="141E2153" w14:textId="191C7D6C"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717</w:t>
            </w:r>
          </w:p>
        </w:tc>
        <w:tc>
          <w:tcPr>
            <w:tcW w:w="663" w:type="pct"/>
            <w:vAlign w:val="center"/>
            <w:hideMark/>
          </w:tcPr>
          <w:p w14:paraId="62F13874" w14:textId="41663074"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758</w:t>
            </w:r>
          </w:p>
        </w:tc>
        <w:tc>
          <w:tcPr>
            <w:tcW w:w="650" w:type="pct"/>
            <w:vAlign w:val="center"/>
          </w:tcPr>
          <w:p w14:paraId="5B0FA908" w14:textId="0B091FF7" w:rsidR="00CD6A7B" w:rsidRDefault="00CD6A7B" w:rsidP="00CD6A7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787</w:t>
            </w:r>
          </w:p>
        </w:tc>
        <w:tc>
          <w:tcPr>
            <w:tcW w:w="650" w:type="pct"/>
            <w:vAlign w:val="center"/>
            <w:hideMark/>
          </w:tcPr>
          <w:p w14:paraId="02D49185" w14:textId="6482D31D"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822</w:t>
            </w:r>
          </w:p>
        </w:tc>
      </w:tr>
      <w:tr w:rsidR="00CD6A7B" w:rsidRPr="00630DEE" w14:paraId="4E854C1A" w14:textId="77777777" w:rsidTr="00CD6A7B">
        <w:trPr>
          <w:trHeight w:val="312"/>
        </w:trPr>
        <w:tc>
          <w:tcPr>
            <w:cnfStyle w:val="001000000000" w:firstRow="0" w:lastRow="0" w:firstColumn="1" w:lastColumn="0" w:oddVBand="0" w:evenVBand="0" w:oddHBand="0" w:evenHBand="0" w:firstRowFirstColumn="0" w:firstRowLastColumn="0" w:lastRowFirstColumn="0" w:lastRowLastColumn="0"/>
            <w:tcW w:w="1722" w:type="pct"/>
            <w:vAlign w:val="center"/>
            <w:hideMark/>
          </w:tcPr>
          <w:p w14:paraId="23BC407C" w14:textId="77777777" w:rsidR="00CD6A7B" w:rsidRPr="00630DEE" w:rsidRDefault="00CD6A7B" w:rsidP="00CD6A7B">
            <w:pPr>
              <w:rPr>
                <w:rFonts w:eastAsia="Times New Roman" w:cs="Segoe UI"/>
                <w:b w:val="0"/>
                <w:color w:val="000000"/>
              </w:rPr>
            </w:pPr>
            <w:r>
              <w:rPr>
                <w:rFonts w:eastAsia="Times New Roman" w:cs="Segoe UI"/>
                <w:b w:val="0"/>
                <w:color w:val="000000"/>
              </w:rPr>
              <w:t>P</w:t>
            </w:r>
            <w:r w:rsidRPr="00630DEE">
              <w:rPr>
                <w:rFonts w:eastAsia="Times New Roman" w:cs="Segoe UI"/>
                <w:b w:val="0"/>
                <w:color w:val="000000"/>
              </w:rPr>
              <w:t>rivate rent</w:t>
            </w:r>
            <w:r>
              <w:rPr>
                <w:rFonts w:eastAsia="Times New Roman" w:cs="Segoe UI"/>
                <w:b w:val="0"/>
                <w:color w:val="000000"/>
              </w:rPr>
              <w:t>ing households</w:t>
            </w:r>
          </w:p>
        </w:tc>
        <w:tc>
          <w:tcPr>
            <w:tcW w:w="651" w:type="pct"/>
            <w:vAlign w:val="center"/>
            <w:hideMark/>
          </w:tcPr>
          <w:p w14:paraId="0802994F" w14:textId="6E0DE979"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159</w:t>
            </w:r>
          </w:p>
        </w:tc>
        <w:tc>
          <w:tcPr>
            <w:tcW w:w="663" w:type="pct"/>
            <w:vAlign w:val="center"/>
            <w:hideMark/>
          </w:tcPr>
          <w:p w14:paraId="66C03161" w14:textId="159F2CD7"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169</w:t>
            </w:r>
          </w:p>
        </w:tc>
        <w:tc>
          <w:tcPr>
            <w:tcW w:w="663" w:type="pct"/>
            <w:vAlign w:val="center"/>
            <w:hideMark/>
          </w:tcPr>
          <w:p w14:paraId="76335397" w14:textId="7713ED91"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178</w:t>
            </w:r>
          </w:p>
        </w:tc>
        <w:tc>
          <w:tcPr>
            <w:tcW w:w="650" w:type="pct"/>
            <w:vAlign w:val="center"/>
          </w:tcPr>
          <w:p w14:paraId="2A1AC3A3" w14:textId="2203FEBB" w:rsidR="00CD6A7B" w:rsidRDefault="00CD6A7B" w:rsidP="00CD6A7B">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185</w:t>
            </w:r>
          </w:p>
        </w:tc>
        <w:tc>
          <w:tcPr>
            <w:tcW w:w="650" w:type="pct"/>
            <w:vAlign w:val="center"/>
            <w:hideMark/>
          </w:tcPr>
          <w:p w14:paraId="5FD020C0" w14:textId="320E2264" w:rsidR="00CD6A7B" w:rsidRPr="00630DEE" w:rsidRDefault="00CD6A7B" w:rsidP="00CD6A7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193</w:t>
            </w:r>
          </w:p>
        </w:tc>
      </w:tr>
    </w:tbl>
    <w:p w14:paraId="6AC55FED" w14:textId="664CA319" w:rsidR="00B72D8C" w:rsidRPr="003C0E1C" w:rsidRDefault="00B72D8C" w:rsidP="00105A1C">
      <w:pPr>
        <w:spacing w:after="0" w:line="240" w:lineRule="auto"/>
        <w:rPr>
          <w:rFonts w:ascii="Segoe UI" w:hAnsi="Segoe UI" w:cs="Segoe UI"/>
          <w:sz w:val="18"/>
          <w:szCs w:val="18"/>
        </w:rPr>
      </w:pPr>
      <w:r w:rsidRPr="003C0E1C">
        <w:rPr>
          <w:rFonts w:ascii="Segoe UI" w:hAnsi="Segoe UI" w:cs="Segoe UI"/>
          <w:sz w:val="18"/>
          <w:szCs w:val="18"/>
        </w:rPr>
        <w:t>Source: Essex NHS wheelchair services, Horizon Housing, EHS2018/19, ONS 2018-based household projections for England, ONS 2021 census</w:t>
      </w:r>
    </w:p>
    <w:p w14:paraId="30FE092D" w14:textId="3C77806A" w:rsidR="00B72D8C" w:rsidRDefault="00B72D8C" w:rsidP="00105A1C">
      <w:pPr>
        <w:spacing w:after="0" w:line="240" w:lineRule="auto"/>
      </w:pPr>
      <w:r w:rsidRPr="003C0E1C">
        <w:rPr>
          <w:rFonts w:ascii="Segoe UI" w:hAnsi="Segoe UI" w:cs="Segoe UI"/>
          <w:sz w:val="18"/>
          <w:szCs w:val="18"/>
        </w:rPr>
        <w:t>NB: The estimates of need for fully wheelchair</w:t>
      </w:r>
      <w:r>
        <w:rPr>
          <w:rFonts w:ascii="Segoe UI" w:hAnsi="Segoe UI" w:cs="Segoe UI"/>
          <w:sz w:val="18"/>
          <w:szCs w:val="18"/>
        </w:rPr>
        <w:t xml:space="preserve"> </w:t>
      </w:r>
      <w:r w:rsidRPr="003C0E1C">
        <w:rPr>
          <w:rFonts w:ascii="Segoe UI" w:hAnsi="Segoe UI" w:cs="Segoe UI"/>
          <w:sz w:val="18"/>
          <w:szCs w:val="18"/>
        </w:rPr>
        <w:t>a</w:t>
      </w:r>
      <w:r>
        <w:rPr>
          <w:rFonts w:ascii="Segoe UI" w:hAnsi="Segoe UI" w:cs="Segoe UI"/>
          <w:sz w:val="18"/>
          <w:szCs w:val="18"/>
        </w:rPr>
        <w:t>ccessible</w:t>
      </w:r>
      <w:r w:rsidRPr="003C0E1C">
        <w:rPr>
          <w:rFonts w:ascii="Segoe UI" w:hAnsi="Segoe UI" w:cs="Segoe UI"/>
          <w:sz w:val="18"/>
          <w:szCs w:val="18"/>
        </w:rPr>
        <w:t xml:space="preserve"> housing have been disaggregated by tenure based on evidence from Essex NHS wheelchair services and </w:t>
      </w:r>
      <w:r w:rsidR="002E2F1B">
        <w:rPr>
          <w:rFonts w:ascii="Segoe UI" w:hAnsi="Segoe UI" w:cs="Segoe UI"/>
          <w:sz w:val="18"/>
          <w:szCs w:val="18"/>
        </w:rPr>
        <w:t xml:space="preserve">the </w:t>
      </w:r>
      <w:r w:rsidR="0042592B">
        <w:rPr>
          <w:rFonts w:ascii="Segoe UI" w:hAnsi="Segoe UI" w:cs="Segoe UI"/>
          <w:sz w:val="18"/>
          <w:szCs w:val="18"/>
        </w:rPr>
        <w:t>English Housing Survey</w:t>
      </w:r>
      <w:r w:rsidR="002E2F1B">
        <w:rPr>
          <w:rFonts w:ascii="Segoe UI" w:hAnsi="Segoe UI" w:cs="Segoe UI"/>
          <w:sz w:val="18"/>
          <w:szCs w:val="18"/>
        </w:rPr>
        <w:t xml:space="preserve"> (EHS)</w:t>
      </w:r>
    </w:p>
    <w:p w14:paraId="427D47C9" w14:textId="77777777" w:rsidR="00B72D8C" w:rsidRDefault="00B72D8C" w:rsidP="00B72D8C">
      <w:pPr>
        <w:rPr>
          <w:rFonts w:ascii="Segoe UI" w:hAnsi="Segoe UI" w:cs="Segoe UI"/>
          <w:sz w:val="18"/>
          <w:szCs w:val="18"/>
        </w:rPr>
        <w:sectPr w:rsidR="00B72D8C" w:rsidSect="00B72D8C">
          <w:pgSz w:w="11906" w:h="16838"/>
          <w:pgMar w:top="1440" w:right="1440" w:bottom="1440" w:left="1440" w:header="708" w:footer="708" w:gutter="0"/>
          <w:cols w:space="708"/>
          <w:docGrid w:linePitch="360"/>
        </w:sectPr>
      </w:pPr>
    </w:p>
    <w:p w14:paraId="5B37CBF3" w14:textId="14160B6C" w:rsidR="00B72D8C" w:rsidRPr="006E1929" w:rsidRDefault="00B72D8C" w:rsidP="00B8424F">
      <w:pPr>
        <w:pStyle w:val="Heading2"/>
        <w:rPr>
          <w:rFonts w:ascii="Segoe UI" w:hAnsi="Segoe UI" w:cs="Segoe UI"/>
          <w:sz w:val="26"/>
          <w:szCs w:val="26"/>
        </w:rPr>
      </w:pPr>
      <w:bookmarkStart w:id="189" w:name="_Toc195279708"/>
      <w:r w:rsidRPr="006E1929">
        <w:rPr>
          <w:rFonts w:ascii="Segoe UI" w:hAnsi="Segoe UI" w:cs="Segoe UI"/>
          <w:sz w:val="26"/>
          <w:szCs w:val="26"/>
        </w:rPr>
        <w:lastRenderedPageBreak/>
        <w:t>Housing need assessment: Wheelchair accessible housing required by people with physical disabilities</w:t>
      </w:r>
      <w:bookmarkEnd w:id="189"/>
      <w:r w:rsidRPr="006E1929">
        <w:rPr>
          <w:rFonts w:ascii="Segoe UI" w:hAnsi="Segoe UI" w:cs="Segoe UI"/>
          <w:sz w:val="26"/>
          <w:szCs w:val="26"/>
        </w:rPr>
        <w:t xml:space="preserve"> </w:t>
      </w:r>
    </w:p>
    <w:p w14:paraId="069812A1" w14:textId="77777777" w:rsidR="00B72D8C" w:rsidRPr="00FD1217" w:rsidRDefault="00B72D8C" w:rsidP="00B72D8C">
      <w:pPr>
        <w:keepNext/>
        <w:keepLines/>
        <w:spacing w:before="40"/>
        <w:outlineLvl w:val="1"/>
        <w:rPr>
          <w:rFonts w:ascii="Segoe UI" w:eastAsiaTheme="majorEastAsia" w:hAnsi="Segoe UI" w:cstheme="majorBidi"/>
          <w:color w:val="0F4761" w:themeColor="accent1" w:themeShade="BF"/>
          <w:sz w:val="26"/>
          <w:szCs w:val="26"/>
        </w:rPr>
      </w:pPr>
      <w:bookmarkStart w:id="190" w:name="_Toc195279709"/>
      <w:bookmarkStart w:id="191" w:name="_Toc204005982"/>
      <w:r w:rsidRPr="00FD1217">
        <w:rPr>
          <w:rFonts w:ascii="Segoe UI" w:eastAsiaTheme="majorEastAsia" w:hAnsi="Segoe UI" w:cstheme="majorBidi"/>
          <w:color w:val="0F4761" w:themeColor="accent1" w:themeShade="BF"/>
          <w:sz w:val="26"/>
          <w:szCs w:val="26"/>
        </w:rPr>
        <w:t>Baseline population of people with physical disabilities</w:t>
      </w:r>
      <w:bookmarkEnd w:id="190"/>
      <w:bookmarkEnd w:id="191"/>
      <w:r w:rsidRPr="00FD1217">
        <w:rPr>
          <w:rFonts w:ascii="Segoe UI" w:eastAsiaTheme="majorEastAsia" w:hAnsi="Segoe UI" w:cstheme="majorBidi"/>
          <w:color w:val="0F4761" w:themeColor="accent1" w:themeShade="BF"/>
          <w:sz w:val="26"/>
          <w:szCs w:val="26"/>
        </w:rPr>
        <w:t xml:space="preserve"> </w:t>
      </w:r>
    </w:p>
    <w:p w14:paraId="130F6CCE" w14:textId="77777777" w:rsidR="00B72D8C" w:rsidRDefault="00B72D8C" w:rsidP="00B72D8C">
      <w:pPr>
        <w:pStyle w:val="Numberedpara1202"/>
        <w:numPr>
          <w:ilvl w:val="0"/>
          <w:numId w:val="0"/>
        </w:numPr>
        <w:ind w:left="720" w:hanging="720"/>
        <w:rPr>
          <w:b/>
          <w:bCs/>
        </w:rPr>
      </w:pPr>
      <w:r>
        <w:rPr>
          <w:b/>
          <w:bCs/>
        </w:rPr>
        <w:t>Population of w</w:t>
      </w:r>
      <w:r w:rsidRPr="00B45F92">
        <w:rPr>
          <w:b/>
          <w:bCs/>
        </w:rPr>
        <w:t>heelchair users</w:t>
      </w:r>
      <w:r>
        <w:rPr>
          <w:b/>
          <w:bCs/>
        </w:rPr>
        <w:t xml:space="preserve"> in Essex</w:t>
      </w:r>
    </w:p>
    <w:p w14:paraId="6764105B" w14:textId="63BC434C" w:rsidR="00B72D8C" w:rsidRDefault="00B72D8C" w:rsidP="00B72D8C">
      <w:pPr>
        <w:pStyle w:val="Numberedpara1202"/>
      </w:pPr>
      <w:r>
        <w:t xml:space="preserve">The baseline population of people in Essex who are wheelchair users has been </w:t>
      </w:r>
      <w:r w:rsidR="00676703">
        <w:t xml:space="preserve">supplied by </w:t>
      </w:r>
      <w:r>
        <w:t xml:space="preserve">the </w:t>
      </w:r>
      <w:r w:rsidRPr="00294DF5">
        <w:t>Essex NHS wheelchair service.</w:t>
      </w:r>
      <w:r>
        <w:t xml:space="preserve"> These data ha</w:t>
      </w:r>
      <w:r w:rsidR="00452BA6">
        <w:t>ve</w:t>
      </w:r>
      <w:r>
        <w:t xml:space="preserve"> been used to project the minimum population of wheelchair users to 2044 and as the base population to apply assumptions in relation to the percentage of this population who are estimated to be likely to have an unmet need for wheelchair accessible housing. </w:t>
      </w:r>
    </w:p>
    <w:p w14:paraId="04D45CDC" w14:textId="77777777" w:rsidR="00DD1CA8" w:rsidRDefault="00DD1CA8" w:rsidP="00DD1CA8">
      <w:pPr>
        <w:pStyle w:val="Numberedpara1202"/>
      </w:pPr>
      <w:r w:rsidRPr="000847FD">
        <w:t xml:space="preserve">To estimate the total number of wheelchair users in Essex, data on known users in the mid, south, and north </w:t>
      </w:r>
      <w:r>
        <w:t xml:space="preserve">and west </w:t>
      </w:r>
      <w:r w:rsidRPr="000847FD">
        <w:t>quadrants w</w:t>
      </w:r>
      <w:r>
        <w:t>ere</w:t>
      </w:r>
      <w:r w:rsidRPr="000847FD">
        <w:t xml:space="preserve"> used</w:t>
      </w:r>
      <w:r>
        <w:t>.</w:t>
      </w:r>
    </w:p>
    <w:p w14:paraId="61FB29AE" w14:textId="475818C4" w:rsidR="00DD1CA8" w:rsidRDefault="00DD1CA8" w:rsidP="00DD1CA8">
      <w:pPr>
        <w:pStyle w:val="Numberedpara1202"/>
      </w:pPr>
      <w:r w:rsidRPr="00FE34CA">
        <w:t xml:space="preserve">Combining data from the Essex NHS Wheelchair Service, it is estimated that there are </w:t>
      </w:r>
      <w:r w:rsidRPr="00E9741B">
        <w:t>approximately 9,</w:t>
      </w:r>
      <w:r w:rsidR="00E9741B" w:rsidRPr="00E9741B">
        <w:t>743</w:t>
      </w:r>
      <w:r w:rsidRPr="009B0472">
        <w:t xml:space="preserve"> wheelchair users</w:t>
      </w:r>
      <w:r w:rsidRPr="00FE34CA">
        <w:t xml:space="preserve"> across Essex.</w:t>
      </w:r>
      <w:r>
        <w:t xml:space="preserve"> It should be noted that this is a best estimate of the minimum likely population of wheelchair users in Essex; there will be other wheelchair users who do not use the Essex NHS wheelchair service, however about whom no data are collected in terms of the size of this </w:t>
      </w:r>
      <w:r w:rsidR="00D02BCE">
        <w:t>population group</w:t>
      </w:r>
      <w:r w:rsidR="00DD4696">
        <w:t>.</w:t>
      </w:r>
      <w:r>
        <w:t xml:space="preserve"> </w:t>
      </w:r>
    </w:p>
    <w:p w14:paraId="7B7AD62B" w14:textId="01C4FC91" w:rsidR="00DD1CA8" w:rsidRDefault="00DD1CA8" w:rsidP="00DD1CA8">
      <w:pPr>
        <w:pStyle w:val="Caption"/>
      </w:pPr>
      <w:bookmarkStart w:id="192" w:name="_Ref201579585"/>
      <w:r>
        <w:t xml:space="preserve">Table </w:t>
      </w:r>
      <w:bookmarkStart w:id="193" w:name="_Ref194660577"/>
      <w:r w:rsidR="00047DF5">
        <w:fldChar w:fldCharType="begin"/>
      </w:r>
      <w:r w:rsidR="00047DF5">
        <w:instrText xml:space="preserve"> SEQ Table \* ARABIC </w:instrText>
      </w:r>
      <w:r w:rsidR="00047DF5">
        <w:fldChar w:fldCharType="separate"/>
      </w:r>
      <w:r w:rsidR="00971C60">
        <w:rPr>
          <w:noProof/>
        </w:rPr>
        <w:t>71</w:t>
      </w:r>
      <w:r w:rsidR="00047DF5">
        <w:rPr>
          <w:noProof/>
        </w:rPr>
        <w:fldChar w:fldCharType="end"/>
      </w:r>
      <w:bookmarkEnd w:id="192"/>
      <w:bookmarkEnd w:id="193"/>
      <w:r>
        <w:t xml:space="preserve">. </w:t>
      </w:r>
      <w:r w:rsidRPr="00493863">
        <w:t>Wheelchair users by the quadrant in Essex</w:t>
      </w:r>
      <w:r>
        <w:t xml:space="preserve"> 2023/24</w:t>
      </w:r>
    </w:p>
    <w:tbl>
      <w:tblPr>
        <w:tblStyle w:val="GridTable5Dark-Accent4"/>
        <w:tblW w:w="4871" w:type="pct"/>
        <w:tblLayout w:type="fixed"/>
        <w:tblLook w:val="04A0" w:firstRow="1" w:lastRow="0" w:firstColumn="1" w:lastColumn="0" w:noHBand="0" w:noVBand="1"/>
      </w:tblPr>
      <w:tblGrid>
        <w:gridCol w:w="1107"/>
        <w:gridCol w:w="2789"/>
        <w:gridCol w:w="2075"/>
        <w:gridCol w:w="2812"/>
      </w:tblGrid>
      <w:tr w:rsidR="00DD1CA8" w:rsidRPr="002361F8" w14:paraId="036CA71A" w14:textId="77777777" w:rsidTr="00105A1C">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630" w:type="pct"/>
            <w:shd w:val="clear" w:color="auto" w:fill="FBCAD0"/>
            <w:noWrap/>
            <w:hideMark/>
          </w:tcPr>
          <w:p w14:paraId="32772748" w14:textId="77777777" w:rsidR="00DD1CA8" w:rsidRPr="002361F8" w:rsidRDefault="00DD1CA8" w:rsidP="00105A1C">
            <w:pPr>
              <w:rPr>
                <w:rFonts w:eastAsia="Times New Roman" w:cs="Segoe UI"/>
                <w:b w:val="0"/>
                <w:color w:val="000000"/>
              </w:rPr>
            </w:pPr>
            <w:r w:rsidRPr="002361F8">
              <w:rPr>
                <w:rFonts w:eastAsia="Times New Roman" w:cs="Segoe UI"/>
                <w:color w:val="000000"/>
              </w:rPr>
              <w:t>Quadrant</w:t>
            </w:r>
          </w:p>
        </w:tc>
        <w:tc>
          <w:tcPr>
            <w:tcW w:w="1588" w:type="pct"/>
            <w:shd w:val="clear" w:color="auto" w:fill="FBCAD0"/>
            <w:noWrap/>
            <w:hideMark/>
          </w:tcPr>
          <w:p w14:paraId="202AD225" w14:textId="77777777" w:rsidR="00DD1CA8" w:rsidRPr="002361F8" w:rsidRDefault="00DD1CA8" w:rsidP="00105A1C">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No. of w</w:t>
            </w:r>
            <w:r w:rsidRPr="002361F8">
              <w:rPr>
                <w:rFonts w:eastAsia="Times New Roman" w:cs="Segoe UI"/>
                <w:color w:val="000000"/>
              </w:rPr>
              <w:t>heelchair users</w:t>
            </w:r>
          </w:p>
        </w:tc>
        <w:tc>
          <w:tcPr>
            <w:tcW w:w="1181" w:type="pct"/>
            <w:shd w:val="clear" w:color="auto" w:fill="FBCAD0"/>
            <w:noWrap/>
            <w:hideMark/>
          </w:tcPr>
          <w:p w14:paraId="25CC98E1" w14:textId="77777777" w:rsidR="00DD1CA8" w:rsidRPr="002361F8" w:rsidRDefault="00DD1CA8" w:rsidP="00105A1C">
            <w:pPr>
              <w:ind w:right="-62"/>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Total p</w:t>
            </w:r>
            <w:r w:rsidRPr="002361F8">
              <w:rPr>
                <w:rFonts w:eastAsia="Times New Roman" w:cs="Segoe UI"/>
                <w:color w:val="000000"/>
              </w:rPr>
              <w:t>opulation</w:t>
            </w:r>
            <w:r>
              <w:rPr>
                <w:rFonts w:eastAsia="Times New Roman" w:cs="Segoe UI"/>
                <w:color w:val="000000"/>
              </w:rPr>
              <w:t xml:space="preserve"> of Essex</w:t>
            </w:r>
            <w:r>
              <w:rPr>
                <w:rStyle w:val="FootnoteReference"/>
                <w:rFonts w:eastAsia="Times New Roman" w:cs="Segoe UI"/>
                <w:color w:val="000000"/>
              </w:rPr>
              <w:footnoteReference w:id="32"/>
            </w:r>
          </w:p>
        </w:tc>
        <w:tc>
          <w:tcPr>
            <w:tcW w:w="1601" w:type="pct"/>
            <w:shd w:val="clear" w:color="auto" w:fill="FBCAD0"/>
            <w:noWrap/>
            <w:hideMark/>
          </w:tcPr>
          <w:p w14:paraId="3511B57F" w14:textId="77777777" w:rsidR="00DD1CA8" w:rsidRPr="002361F8" w:rsidRDefault="00DD1CA8" w:rsidP="00105A1C">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Wheelchair users as % of total population</w:t>
            </w:r>
          </w:p>
        </w:tc>
      </w:tr>
      <w:tr w:rsidR="00DD1CA8" w:rsidRPr="002361F8" w14:paraId="1E82CE4E" w14:textId="77777777" w:rsidTr="00C94114">
        <w:trPr>
          <w:trHeight w:val="312"/>
        </w:trPr>
        <w:tc>
          <w:tcPr>
            <w:cnfStyle w:val="001000000000" w:firstRow="0" w:lastRow="0" w:firstColumn="1" w:lastColumn="0" w:oddVBand="0" w:evenVBand="0" w:oddHBand="0" w:evenHBand="0" w:firstRowFirstColumn="0" w:firstRowLastColumn="0" w:lastRowFirstColumn="0" w:lastRowLastColumn="0"/>
            <w:tcW w:w="630" w:type="pct"/>
            <w:noWrap/>
            <w:hideMark/>
          </w:tcPr>
          <w:p w14:paraId="7A533B60" w14:textId="77777777" w:rsidR="00DD1CA8" w:rsidRPr="007F05B0" w:rsidRDefault="00DD1CA8" w:rsidP="00DC05B9">
            <w:pPr>
              <w:rPr>
                <w:rFonts w:eastAsia="Times New Roman" w:cs="Segoe UI"/>
                <w:b w:val="0"/>
                <w:color w:val="000000"/>
              </w:rPr>
            </w:pPr>
            <w:r w:rsidRPr="007F05B0">
              <w:rPr>
                <w:rFonts w:eastAsia="Times New Roman" w:cs="Segoe UI"/>
                <w:b w:val="0"/>
                <w:color w:val="000000"/>
              </w:rPr>
              <w:t>Mid</w:t>
            </w:r>
          </w:p>
        </w:tc>
        <w:tc>
          <w:tcPr>
            <w:tcW w:w="1588" w:type="pct"/>
            <w:noWrap/>
            <w:hideMark/>
          </w:tcPr>
          <w:p w14:paraId="6619D526"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 xml:space="preserve">                            1,559 </w:t>
            </w:r>
          </w:p>
        </w:tc>
        <w:tc>
          <w:tcPr>
            <w:tcW w:w="1181" w:type="pct"/>
            <w:noWrap/>
            <w:hideMark/>
          </w:tcPr>
          <w:p w14:paraId="0812F5A4"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413,562</w:t>
            </w:r>
          </w:p>
        </w:tc>
        <w:tc>
          <w:tcPr>
            <w:tcW w:w="1601" w:type="pct"/>
            <w:noWrap/>
            <w:hideMark/>
          </w:tcPr>
          <w:p w14:paraId="5A663818"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0.4%</w:t>
            </w:r>
          </w:p>
        </w:tc>
      </w:tr>
      <w:tr w:rsidR="00DD1CA8" w:rsidRPr="002361F8" w14:paraId="495D90B7" w14:textId="77777777" w:rsidTr="00C94114">
        <w:trPr>
          <w:trHeight w:val="312"/>
        </w:trPr>
        <w:tc>
          <w:tcPr>
            <w:cnfStyle w:val="001000000000" w:firstRow="0" w:lastRow="0" w:firstColumn="1" w:lastColumn="0" w:oddVBand="0" w:evenVBand="0" w:oddHBand="0" w:evenHBand="0" w:firstRowFirstColumn="0" w:firstRowLastColumn="0" w:lastRowFirstColumn="0" w:lastRowLastColumn="0"/>
            <w:tcW w:w="630" w:type="pct"/>
            <w:noWrap/>
            <w:hideMark/>
          </w:tcPr>
          <w:p w14:paraId="1B315B28" w14:textId="77777777" w:rsidR="00DD1CA8" w:rsidRPr="007F05B0" w:rsidRDefault="00DD1CA8" w:rsidP="00DC05B9">
            <w:pPr>
              <w:rPr>
                <w:rFonts w:eastAsia="Times New Roman" w:cs="Segoe UI"/>
                <w:b w:val="0"/>
                <w:color w:val="000000"/>
              </w:rPr>
            </w:pPr>
            <w:r w:rsidRPr="007F05B0">
              <w:rPr>
                <w:rFonts w:eastAsia="Times New Roman" w:cs="Segoe UI"/>
                <w:b w:val="0"/>
                <w:color w:val="000000"/>
              </w:rPr>
              <w:t>North</w:t>
            </w:r>
          </w:p>
        </w:tc>
        <w:tc>
          <w:tcPr>
            <w:tcW w:w="1588" w:type="pct"/>
            <w:noWrap/>
            <w:hideMark/>
          </w:tcPr>
          <w:p w14:paraId="4F82D8AF"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 xml:space="preserve">                            2,</w:t>
            </w:r>
            <w:r>
              <w:rPr>
                <w:rFonts w:eastAsia="Times New Roman" w:cs="Segoe UI"/>
                <w:color w:val="000000"/>
              </w:rPr>
              <w:t>301</w:t>
            </w:r>
            <w:r w:rsidRPr="002361F8">
              <w:rPr>
                <w:rFonts w:eastAsia="Times New Roman" w:cs="Segoe UI"/>
                <w:color w:val="000000"/>
              </w:rPr>
              <w:t xml:space="preserve"> </w:t>
            </w:r>
          </w:p>
        </w:tc>
        <w:tc>
          <w:tcPr>
            <w:tcW w:w="1181" w:type="pct"/>
            <w:noWrap/>
            <w:hideMark/>
          </w:tcPr>
          <w:p w14:paraId="69BF9287"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350,205</w:t>
            </w:r>
          </w:p>
        </w:tc>
        <w:tc>
          <w:tcPr>
            <w:tcW w:w="1601" w:type="pct"/>
            <w:noWrap/>
            <w:hideMark/>
          </w:tcPr>
          <w:p w14:paraId="756546E4"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0.</w:t>
            </w:r>
            <w:r>
              <w:rPr>
                <w:rFonts w:eastAsia="Times New Roman" w:cs="Segoe UI"/>
                <w:color w:val="000000"/>
              </w:rPr>
              <w:t>7</w:t>
            </w:r>
            <w:r w:rsidRPr="002361F8">
              <w:rPr>
                <w:rFonts w:eastAsia="Times New Roman" w:cs="Segoe UI"/>
                <w:color w:val="000000"/>
              </w:rPr>
              <w:t>%</w:t>
            </w:r>
          </w:p>
        </w:tc>
      </w:tr>
      <w:tr w:rsidR="00DD1CA8" w:rsidRPr="002361F8" w14:paraId="2C7D7ECC" w14:textId="77777777" w:rsidTr="00C94114">
        <w:trPr>
          <w:trHeight w:val="312"/>
        </w:trPr>
        <w:tc>
          <w:tcPr>
            <w:cnfStyle w:val="001000000000" w:firstRow="0" w:lastRow="0" w:firstColumn="1" w:lastColumn="0" w:oddVBand="0" w:evenVBand="0" w:oddHBand="0" w:evenHBand="0" w:firstRowFirstColumn="0" w:firstRowLastColumn="0" w:lastRowFirstColumn="0" w:lastRowLastColumn="0"/>
            <w:tcW w:w="630" w:type="pct"/>
            <w:noWrap/>
          </w:tcPr>
          <w:p w14:paraId="258587EF" w14:textId="77777777" w:rsidR="00DD1CA8" w:rsidRPr="007F05B0" w:rsidRDefault="00DD1CA8" w:rsidP="00DC05B9">
            <w:pPr>
              <w:rPr>
                <w:rFonts w:eastAsia="Times New Roman" w:cs="Segoe UI"/>
                <w:b w:val="0"/>
                <w:color w:val="000000"/>
              </w:rPr>
            </w:pPr>
            <w:r w:rsidRPr="007F05B0">
              <w:rPr>
                <w:rFonts w:eastAsia="Times New Roman" w:cs="Segoe UI"/>
                <w:b w:val="0"/>
                <w:color w:val="000000"/>
              </w:rPr>
              <w:t>South</w:t>
            </w:r>
          </w:p>
        </w:tc>
        <w:tc>
          <w:tcPr>
            <w:tcW w:w="1588" w:type="pct"/>
            <w:noWrap/>
          </w:tcPr>
          <w:p w14:paraId="0EBCB24B"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 xml:space="preserve">                            3,446 </w:t>
            </w:r>
          </w:p>
        </w:tc>
        <w:tc>
          <w:tcPr>
            <w:tcW w:w="1181" w:type="pct"/>
            <w:noWrap/>
          </w:tcPr>
          <w:p w14:paraId="7810B23F"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446,742</w:t>
            </w:r>
          </w:p>
        </w:tc>
        <w:tc>
          <w:tcPr>
            <w:tcW w:w="1601" w:type="pct"/>
            <w:noWrap/>
          </w:tcPr>
          <w:p w14:paraId="33931446"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0.8%</w:t>
            </w:r>
          </w:p>
        </w:tc>
      </w:tr>
      <w:tr w:rsidR="00DD1CA8" w:rsidRPr="002361F8" w14:paraId="61C61AF0" w14:textId="77777777" w:rsidTr="00C94114">
        <w:trPr>
          <w:trHeight w:val="312"/>
        </w:trPr>
        <w:tc>
          <w:tcPr>
            <w:cnfStyle w:val="001000000000" w:firstRow="0" w:lastRow="0" w:firstColumn="1" w:lastColumn="0" w:oddVBand="0" w:evenVBand="0" w:oddHBand="0" w:evenHBand="0" w:firstRowFirstColumn="0" w:firstRowLastColumn="0" w:lastRowFirstColumn="0" w:lastRowLastColumn="0"/>
            <w:tcW w:w="630" w:type="pct"/>
            <w:noWrap/>
            <w:hideMark/>
          </w:tcPr>
          <w:p w14:paraId="657628E1" w14:textId="67E71269" w:rsidR="00DD1CA8" w:rsidRPr="007F05B0" w:rsidRDefault="00DD1CA8" w:rsidP="00DC05B9">
            <w:pPr>
              <w:rPr>
                <w:rFonts w:eastAsia="Times New Roman" w:cs="Segoe UI"/>
                <w:b w:val="0"/>
                <w:color w:val="000000"/>
              </w:rPr>
            </w:pPr>
            <w:r w:rsidRPr="007F05B0">
              <w:rPr>
                <w:rFonts w:eastAsia="Times New Roman" w:cs="Segoe UI"/>
                <w:b w:val="0"/>
                <w:color w:val="000000"/>
              </w:rPr>
              <w:t>West</w:t>
            </w:r>
          </w:p>
        </w:tc>
        <w:tc>
          <w:tcPr>
            <w:tcW w:w="1588" w:type="pct"/>
            <w:noWrap/>
            <w:hideMark/>
          </w:tcPr>
          <w:p w14:paraId="010B389A"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 xml:space="preserve">                            </w:t>
            </w:r>
            <w:r>
              <w:rPr>
                <w:rFonts w:eastAsia="Times New Roman" w:cs="Segoe UI"/>
                <w:color w:val="000000"/>
              </w:rPr>
              <w:t>2,437</w:t>
            </w:r>
            <w:r w:rsidRPr="002361F8">
              <w:rPr>
                <w:rFonts w:eastAsia="Times New Roman" w:cs="Segoe UI"/>
                <w:color w:val="000000"/>
              </w:rPr>
              <w:t xml:space="preserve"> </w:t>
            </w:r>
          </w:p>
        </w:tc>
        <w:tc>
          <w:tcPr>
            <w:tcW w:w="1181" w:type="pct"/>
            <w:noWrap/>
            <w:hideMark/>
          </w:tcPr>
          <w:p w14:paraId="26871EE6"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325,609</w:t>
            </w:r>
          </w:p>
        </w:tc>
        <w:tc>
          <w:tcPr>
            <w:tcW w:w="1601" w:type="pct"/>
            <w:noWrap/>
            <w:hideMark/>
          </w:tcPr>
          <w:p w14:paraId="28B924D0"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361F8">
              <w:rPr>
                <w:rFonts w:eastAsia="Times New Roman" w:cs="Segoe UI"/>
                <w:color w:val="000000"/>
              </w:rPr>
              <w:t>0.</w:t>
            </w:r>
            <w:r>
              <w:rPr>
                <w:rFonts w:eastAsia="Times New Roman" w:cs="Segoe UI"/>
                <w:color w:val="000000"/>
              </w:rPr>
              <w:t>7</w:t>
            </w:r>
            <w:r w:rsidRPr="002361F8">
              <w:rPr>
                <w:rFonts w:eastAsia="Times New Roman" w:cs="Segoe UI"/>
                <w:color w:val="000000"/>
              </w:rPr>
              <w:t>%</w:t>
            </w:r>
          </w:p>
        </w:tc>
      </w:tr>
      <w:tr w:rsidR="00DD1CA8" w:rsidRPr="002361F8" w14:paraId="5541A10B" w14:textId="77777777" w:rsidTr="00C94114">
        <w:trPr>
          <w:trHeight w:val="312"/>
        </w:trPr>
        <w:tc>
          <w:tcPr>
            <w:cnfStyle w:val="001000000000" w:firstRow="0" w:lastRow="0" w:firstColumn="1" w:lastColumn="0" w:oddVBand="0" w:evenVBand="0" w:oddHBand="0" w:evenHBand="0" w:firstRowFirstColumn="0" w:firstRowLastColumn="0" w:lastRowFirstColumn="0" w:lastRowLastColumn="0"/>
            <w:tcW w:w="630" w:type="pct"/>
            <w:noWrap/>
            <w:hideMark/>
          </w:tcPr>
          <w:p w14:paraId="08044371" w14:textId="77777777" w:rsidR="00DD1CA8" w:rsidRPr="002361F8" w:rsidRDefault="00DD1CA8" w:rsidP="00DC05B9">
            <w:pPr>
              <w:rPr>
                <w:rFonts w:eastAsia="Times New Roman" w:cs="Segoe UI"/>
                <w:b w:val="0"/>
                <w:color w:val="000000"/>
              </w:rPr>
            </w:pPr>
            <w:r w:rsidRPr="002361F8">
              <w:rPr>
                <w:rFonts w:eastAsia="Times New Roman" w:cs="Segoe UI"/>
                <w:color w:val="000000"/>
              </w:rPr>
              <w:t>Total</w:t>
            </w:r>
          </w:p>
        </w:tc>
        <w:tc>
          <w:tcPr>
            <w:tcW w:w="1588" w:type="pct"/>
            <w:noWrap/>
            <w:hideMark/>
          </w:tcPr>
          <w:p w14:paraId="269C048B"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361F8">
              <w:rPr>
                <w:rFonts w:eastAsia="Times New Roman" w:cs="Segoe UI"/>
                <w:b/>
                <w:color w:val="000000"/>
              </w:rPr>
              <w:t xml:space="preserve">                          </w:t>
            </w:r>
            <w:r>
              <w:rPr>
                <w:rFonts w:eastAsia="Times New Roman" w:cs="Segoe UI"/>
                <w:b/>
                <w:color w:val="000000"/>
              </w:rPr>
              <w:t>9,743</w:t>
            </w:r>
            <w:r w:rsidRPr="002361F8">
              <w:rPr>
                <w:rFonts w:eastAsia="Times New Roman" w:cs="Segoe UI"/>
                <w:b/>
                <w:color w:val="000000"/>
              </w:rPr>
              <w:t xml:space="preserve"> </w:t>
            </w:r>
          </w:p>
        </w:tc>
        <w:tc>
          <w:tcPr>
            <w:tcW w:w="1181" w:type="pct"/>
            <w:noWrap/>
            <w:hideMark/>
          </w:tcPr>
          <w:p w14:paraId="4A670EB4"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color w:val="000000"/>
              </w:rPr>
              <w:t>1,536,118</w:t>
            </w:r>
          </w:p>
        </w:tc>
        <w:tc>
          <w:tcPr>
            <w:tcW w:w="1601" w:type="pct"/>
            <w:noWrap/>
            <w:hideMark/>
          </w:tcPr>
          <w:p w14:paraId="6EABF0CB" w14:textId="77777777" w:rsidR="00DD1CA8" w:rsidRPr="002361F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color w:val="000000"/>
              </w:rPr>
              <w:t>0.6%</w:t>
            </w:r>
          </w:p>
        </w:tc>
      </w:tr>
    </w:tbl>
    <w:p w14:paraId="51CC023B" w14:textId="77777777" w:rsidR="00B72D8C" w:rsidRDefault="00B72D8C" w:rsidP="00B72D8C">
      <w:pPr>
        <w:pStyle w:val="Tablesourcenote"/>
      </w:pPr>
      <w:r>
        <w:t>Source: Essex NHS Wheelchair Service (2023/24), ONS 2021</w:t>
      </w:r>
    </w:p>
    <w:p w14:paraId="7E1FD706" w14:textId="77777777" w:rsidR="00B72D8C" w:rsidRDefault="00B72D8C" w:rsidP="00B72D8C">
      <w:pPr>
        <w:pStyle w:val="Numberedpara1202"/>
      </w:pPr>
      <w:r>
        <w:t xml:space="preserve">Data provided by </w:t>
      </w:r>
      <w:r w:rsidRPr="00FE34CA">
        <w:t>Essex NHS Wheelchair Service</w:t>
      </w:r>
      <w:r>
        <w:t xml:space="preserve"> on the number of wheelchairs show the </w:t>
      </w:r>
      <w:r w:rsidRPr="006347D2">
        <w:t>age distribution of wheelchair users in Essex</w:t>
      </w:r>
      <w:r>
        <w:t xml:space="preserve">. </w:t>
      </w:r>
      <w:proofErr w:type="gramStart"/>
      <w:r>
        <w:t>T</w:t>
      </w:r>
      <w:r w:rsidRPr="006347D2">
        <w:t>he</w:t>
      </w:r>
      <w:r>
        <w:t xml:space="preserve"> majority of</w:t>
      </w:r>
      <w:proofErr w:type="gramEnd"/>
      <w:r>
        <w:t xml:space="preserve"> wheelchair users (62%) are</w:t>
      </w:r>
      <w:r w:rsidRPr="006347D2">
        <w:t xml:space="preserve"> </w:t>
      </w:r>
      <w:r>
        <w:t xml:space="preserve">aged </w:t>
      </w:r>
      <w:r w:rsidRPr="006347D2">
        <w:t>65+</w:t>
      </w:r>
      <w:r>
        <w:t>, wheelchair users between</w:t>
      </w:r>
      <w:r w:rsidRPr="006347D2">
        <w:t xml:space="preserve"> 18-64 </w:t>
      </w:r>
      <w:r>
        <w:t>years make up 33% of the wheelchair user population</w:t>
      </w:r>
      <w:r w:rsidRPr="006347D2">
        <w:t xml:space="preserve"> </w:t>
      </w:r>
      <w:r>
        <w:t>and</w:t>
      </w:r>
      <w:r w:rsidRPr="006347D2">
        <w:t xml:space="preserve"> </w:t>
      </w:r>
      <w:r>
        <w:t>5</w:t>
      </w:r>
      <w:r w:rsidRPr="006347D2">
        <w:t>% of wheelchair users are aged 0-17</w:t>
      </w:r>
      <w:r>
        <w:t xml:space="preserve">.      </w:t>
      </w:r>
    </w:p>
    <w:p w14:paraId="2688EA62" w14:textId="77777777" w:rsidR="00B72D8C" w:rsidRDefault="00B72D8C" w:rsidP="00B72D8C">
      <w:pPr>
        <w:rPr>
          <w:rFonts w:ascii="Segoe UI" w:eastAsia="Calibri" w:hAnsi="Segoe UI" w:cs="Segoe UI"/>
          <w:szCs w:val="20"/>
        </w:rPr>
      </w:pPr>
      <w:r>
        <w:br w:type="page"/>
      </w:r>
    </w:p>
    <w:p w14:paraId="6D9465F9" w14:textId="30D7F682" w:rsidR="00B72D8C" w:rsidRDefault="00B72D8C" w:rsidP="00B72D8C">
      <w:pPr>
        <w:pStyle w:val="Caption"/>
        <w:ind w:left="720" w:firstLine="720"/>
      </w:pPr>
      <w:r>
        <w:lastRenderedPageBreak/>
        <w:t xml:space="preserve">Figure </w:t>
      </w:r>
      <w:fldSimple w:instr=" SEQ Figure \* ARABIC ">
        <w:r w:rsidR="00971C60">
          <w:rPr>
            <w:noProof/>
          </w:rPr>
          <w:t>15</w:t>
        </w:r>
      </w:fldSimple>
      <w:r w:rsidR="00DD1CA8">
        <w:t xml:space="preserve">. </w:t>
      </w:r>
      <w:r w:rsidR="00DD1CA8" w:rsidRPr="00DB3932">
        <w:t xml:space="preserve">Age distribution of </w:t>
      </w:r>
      <w:r w:rsidR="00DD1CA8">
        <w:t>the estimated 9,743</w:t>
      </w:r>
      <w:r>
        <w:t xml:space="preserve"> </w:t>
      </w:r>
      <w:r w:rsidRPr="00DB3932">
        <w:t>wheelchair users in Essex</w:t>
      </w:r>
    </w:p>
    <w:p w14:paraId="71190062" w14:textId="77777777" w:rsidR="00B72D8C" w:rsidRDefault="00DD1CA8" w:rsidP="00B72D8C">
      <w:pPr>
        <w:pStyle w:val="Tablesourcenote"/>
        <w:ind w:left="1440"/>
      </w:pPr>
      <w:r>
        <w:rPr>
          <w:noProof/>
          <w14:ligatures w14:val="standardContextual"/>
        </w:rPr>
        <w:drawing>
          <wp:inline distT="0" distB="0" distL="0" distR="0" wp14:anchorId="00986DF6" wp14:editId="72BF22B9">
            <wp:extent cx="4533900" cy="2209800"/>
            <wp:effectExtent l="0" t="0" r="0" b="0"/>
            <wp:docPr id="375656019" name="Chart 1">
              <a:extLst xmlns:a="http://schemas.openxmlformats.org/drawingml/2006/main">
                <a:ext uri="{FF2B5EF4-FFF2-40B4-BE49-F238E27FC236}">
                  <a16:creationId xmlns:a16="http://schemas.microsoft.com/office/drawing/2014/main" id="{3A254E5E-9B2B-9D1F-BBEA-20A682778DE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r w:rsidR="00B72D8C">
        <w:t xml:space="preserve">       </w:t>
      </w:r>
    </w:p>
    <w:p w14:paraId="6730A46A" w14:textId="77777777" w:rsidR="00B72D8C" w:rsidRPr="006347D2" w:rsidRDefault="00B72D8C" w:rsidP="00B72D8C">
      <w:pPr>
        <w:pStyle w:val="Tablesourcenote"/>
        <w:ind w:left="1440"/>
      </w:pPr>
      <w:r>
        <w:t xml:space="preserve">Source: </w:t>
      </w:r>
      <w:r w:rsidRPr="00D26182">
        <w:t>Essex NHS Wheelchair Service</w:t>
      </w:r>
      <w:r>
        <w:t xml:space="preserve"> (2024)</w:t>
      </w:r>
    </w:p>
    <w:p w14:paraId="5020573D" w14:textId="77777777" w:rsidR="00B72D8C" w:rsidRDefault="00B72D8C" w:rsidP="00B72D8C">
      <w:pPr>
        <w:pStyle w:val="Numberedpara1202"/>
      </w:pPr>
      <w:bookmarkStart w:id="194" w:name="_Ref190359432"/>
      <w:r>
        <w:t>T</w:t>
      </w:r>
      <w:r w:rsidRPr="007A7FD0">
        <w:t>he 201</w:t>
      </w:r>
      <w:r>
        <w:t>8/</w:t>
      </w:r>
      <w:r w:rsidRPr="007A7FD0">
        <w:t>19 English Housing Survey</w:t>
      </w:r>
      <w:r>
        <w:rPr>
          <w:rStyle w:val="FootnoteReference"/>
        </w:rPr>
        <w:footnoteReference w:id="33"/>
      </w:r>
      <w:r>
        <w:t xml:space="preserve"> (EHS) has been used (as the most recent relevant data) to estimate the tenure status of wheelchair users. This suggests that </w:t>
      </w:r>
      <w:r w:rsidRPr="007A7FD0">
        <w:t xml:space="preserve">34% </w:t>
      </w:r>
      <w:r>
        <w:t>of wheelchair users are living in social housing (</w:t>
      </w:r>
      <w:r w:rsidRPr="007A7FD0">
        <w:t>in local authority or housing association homes</w:t>
      </w:r>
      <w:r>
        <w:t>)</w:t>
      </w:r>
      <w:r w:rsidRPr="007A7FD0">
        <w:t>, 58% live in owner-occupied housing and 8%</w:t>
      </w:r>
      <w:r>
        <w:t xml:space="preserve"> live</w:t>
      </w:r>
      <w:r w:rsidRPr="007A7FD0">
        <w:t xml:space="preserve"> in the private rented sector.</w:t>
      </w:r>
      <w:bookmarkEnd w:id="194"/>
    </w:p>
    <w:p w14:paraId="03BFAC1C" w14:textId="77777777" w:rsidR="00B72D8C" w:rsidRDefault="00B72D8C" w:rsidP="00B72D8C">
      <w:pPr>
        <w:pStyle w:val="Numberedpara1202"/>
      </w:pPr>
      <w:r>
        <w:t>The estimated tenure status of wheelchair users in Essex is shown in the figure below.</w:t>
      </w:r>
    </w:p>
    <w:p w14:paraId="6B3A65B1" w14:textId="7A67599F" w:rsidR="00ED7CF9" w:rsidRDefault="00ED7CF9" w:rsidP="00ED7CF9">
      <w:pPr>
        <w:pStyle w:val="Caption"/>
        <w:ind w:firstLine="720"/>
      </w:pPr>
      <w:r>
        <w:t xml:space="preserve">Figure </w:t>
      </w:r>
      <w:fldSimple w:instr=" SEQ Figure \* ARABIC ">
        <w:r w:rsidR="00971C60">
          <w:rPr>
            <w:noProof/>
          </w:rPr>
          <w:t>16</w:t>
        </w:r>
      </w:fldSimple>
      <w:r>
        <w:t xml:space="preserve">. </w:t>
      </w:r>
      <w:r w:rsidRPr="00AE306F">
        <w:t>Estimated tenure of 9,</w:t>
      </w:r>
      <w:r>
        <w:t>743</w:t>
      </w:r>
      <w:r w:rsidRPr="00AE306F">
        <w:t xml:space="preserve"> wheelchair users in Essex in 2024</w:t>
      </w:r>
    </w:p>
    <w:p w14:paraId="3A5C27FE" w14:textId="77777777" w:rsidR="00B72D8C" w:rsidRDefault="00DD1CA8" w:rsidP="00B72D8C">
      <w:pPr>
        <w:pStyle w:val="Caption"/>
        <w:ind w:firstLine="720"/>
      </w:pPr>
      <w:r>
        <w:rPr>
          <w:noProof/>
        </w:rPr>
        <w:drawing>
          <wp:inline distT="0" distB="0" distL="0" distR="0" wp14:anchorId="29A4186D" wp14:editId="1749D2C2">
            <wp:extent cx="5280660" cy="1737360"/>
            <wp:effectExtent l="0" t="0" r="15240" b="15240"/>
            <wp:docPr id="1122707598" name="Chart 1">
              <a:extLst xmlns:a="http://schemas.openxmlformats.org/drawingml/2006/main">
                <a:ext uri="{FF2B5EF4-FFF2-40B4-BE49-F238E27FC236}">
                  <a16:creationId xmlns:a16="http://schemas.microsoft.com/office/drawing/2014/main" id="{D48CAAB1-B4AA-7BFA-567D-ACD2316B578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7C771C4D" w14:textId="77777777" w:rsidR="00B72D8C" w:rsidRDefault="00B72D8C" w:rsidP="00B72D8C">
      <w:pPr>
        <w:pStyle w:val="Tablesourcenote"/>
        <w:ind w:firstLine="720"/>
      </w:pPr>
      <w:r>
        <w:t xml:space="preserve">Source: </w:t>
      </w:r>
      <w:r w:rsidRPr="00E53238">
        <w:t>Essex NHS Wheelchair Service (2024)</w:t>
      </w:r>
      <w:r>
        <w:t>; English Housing Survey (2018/19)</w:t>
      </w:r>
    </w:p>
    <w:p w14:paraId="0085BECC" w14:textId="398AADF8" w:rsidR="00B72D8C" w:rsidRDefault="00B72D8C" w:rsidP="00B72D8C">
      <w:pPr>
        <w:pStyle w:val="Numberedpara1202"/>
        <w:rPr>
          <w:iCs/>
        </w:rPr>
      </w:pPr>
      <w:r>
        <w:rPr>
          <w:iCs/>
        </w:rPr>
        <w:t>The estimated number of wheelchair users in Essex (</w:t>
      </w:r>
      <w:r w:rsidR="00F42F60">
        <w:rPr>
          <w:iCs/>
        </w:rPr>
        <w:fldChar w:fldCharType="begin"/>
      </w:r>
      <w:r w:rsidR="00F42F60">
        <w:rPr>
          <w:iCs/>
        </w:rPr>
        <w:instrText xml:space="preserve"> REF _Ref201579585 \h </w:instrText>
      </w:r>
      <w:r w:rsidR="00F42F60">
        <w:rPr>
          <w:iCs/>
        </w:rPr>
      </w:r>
      <w:r w:rsidR="00F42F60">
        <w:rPr>
          <w:iCs/>
        </w:rPr>
        <w:fldChar w:fldCharType="separate"/>
      </w:r>
      <w:r w:rsidR="00971C60">
        <w:t xml:space="preserve">Table </w:t>
      </w:r>
      <w:r w:rsidR="00971C60">
        <w:rPr>
          <w:noProof/>
        </w:rPr>
        <w:t>71</w:t>
      </w:r>
      <w:r w:rsidR="00F42F60">
        <w:rPr>
          <w:iCs/>
        </w:rPr>
        <w:fldChar w:fldCharType="end"/>
      </w:r>
      <w:r w:rsidR="001F6687">
        <w:rPr>
          <w:iCs/>
        </w:rPr>
        <w:t xml:space="preserve">) </w:t>
      </w:r>
      <w:r>
        <w:rPr>
          <w:iCs/>
        </w:rPr>
        <w:t xml:space="preserve">shows individual wheelchair users. Whilst it is possible that there will be some households that have more than one wheelchair user, </w:t>
      </w:r>
      <w:r w:rsidR="00756F47">
        <w:rPr>
          <w:iCs/>
        </w:rPr>
        <w:t>t</w:t>
      </w:r>
      <w:r w:rsidRPr="007B74E2">
        <w:rPr>
          <w:iCs/>
        </w:rPr>
        <w:t xml:space="preserve">he </w:t>
      </w:r>
      <w:r>
        <w:rPr>
          <w:iCs/>
        </w:rPr>
        <w:t>English Housing Survey (</w:t>
      </w:r>
      <w:r w:rsidRPr="00C85943">
        <w:rPr>
          <w:iCs/>
        </w:rPr>
        <w:t>20</w:t>
      </w:r>
      <w:r>
        <w:rPr>
          <w:iCs/>
        </w:rPr>
        <w:t>18/19)</w:t>
      </w:r>
      <w:r w:rsidRPr="007B74E2">
        <w:rPr>
          <w:iCs/>
        </w:rPr>
        <w:t xml:space="preserve"> data show that</w:t>
      </w:r>
      <w:r>
        <w:rPr>
          <w:iCs/>
        </w:rPr>
        <w:t xml:space="preserve"> only</w:t>
      </w:r>
      <w:r w:rsidRPr="007B74E2">
        <w:rPr>
          <w:iCs/>
        </w:rPr>
        <w:t xml:space="preserve"> 4% of wheelchair user households have more than one wheelchair user. This means that the number of ‘wheelchair user households’ is lower than the number of individual wheelchair users.</w:t>
      </w:r>
    </w:p>
    <w:p w14:paraId="25F53F4C" w14:textId="74B4D0DF" w:rsidR="00B72D8C" w:rsidRPr="00F61EB2" w:rsidRDefault="00B72D8C" w:rsidP="00B72D8C">
      <w:pPr>
        <w:pStyle w:val="Numberedpara1202"/>
        <w:rPr>
          <w:iCs/>
        </w:rPr>
      </w:pPr>
      <w:bookmarkStart w:id="195" w:name="_Ref204606919"/>
      <w:r>
        <w:rPr>
          <w:iCs/>
        </w:rPr>
        <w:t>For the purposes of estimating the number of households with a wheelchair user</w:t>
      </w:r>
      <w:r w:rsidRPr="00663541">
        <w:rPr>
          <w:iCs/>
        </w:rPr>
        <w:t>, it is assumed that multi-</w:t>
      </w:r>
      <w:r>
        <w:rPr>
          <w:iCs/>
        </w:rPr>
        <w:t xml:space="preserve">wheelchair </w:t>
      </w:r>
      <w:r w:rsidRPr="00663541">
        <w:rPr>
          <w:iCs/>
        </w:rPr>
        <w:t>user household</w:t>
      </w:r>
      <w:r w:rsidR="00524875">
        <w:rPr>
          <w:iCs/>
        </w:rPr>
        <w:t>s</w:t>
      </w:r>
      <w:r w:rsidRPr="00663541">
        <w:rPr>
          <w:iCs/>
        </w:rPr>
        <w:t xml:space="preserve"> contain two wheelchair users. U</w:t>
      </w:r>
      <w:r>
        <w:rPr>
          <w:iCs/>
        </w:rPr>
        <w:t>sing</w:t>
      </w:r>
      <w:r w:rsidRPr="00663541">
        <w:rPr>
          <w:iCs/>
        </w:rPr>
        <w:t xml:space="preserve"> this assumption, the total number of wheelchair users can be represented as:</w:t>
      </w:r>
      <w:r>
        <w:rPr>
          <w:iCs/>
        </w:rPr>
        <w:t xml:space="preserve"> </w:t>
      </w:r>
      <w:r w:rsidRPr="00517E27">
        <w:rPr>
          <w:iCs/>
        </w:rPr>
        <w:t>Total</w:t>
      </w:r>
      <w:r>
        <w:rPr>
          <w:iCs/>
        </w:rPr>
        <w:t xml:space="preserve"> </w:t>
      </w:r>
      <w:r w:rsidRPr="00517E27">
        <w:rPr>
          <w:iCs/>
        </w:rPr>
        <w:t>wheelchair</w:t>
      </w:r>
      <w:r>
        <w:rPr>
          <w:iCs/>
        </w:rPr>
        <w:t xml:space="preserve"> </w:t>
      </w:r>
      <w:r w:rsidRPr="00517E27">
        <w:rPr>
          <w:iCs/>
        </w:rPr>
        <w:t>users</w:t>
      </w:r>
      <w:r>
        <w:rPr>
          <w:iCs/>
        </w:rPr>
        <w:t xml:space="preserve"> </w:t>
      </w:r>
      <w:r w:rsidRPr="00517E27">
        <w:rPr>
          <w:iCs/>
        </w:rPr>
        <w:t>=</w:t>
      </w:r>
      <w:r>
        <w:rPr>
          <w:iCs/>
        </w:rPr>
        <w:t xml:space="preserve"> </w:t>
      </w:r>
      <w:r w:rsidRPr="00517E27">
        <w:rPr>
          <w:iCs/>
        </w:rPr>
        <w:t>(96%×H)+(4%×2H)=1.04H</w:t>
      </w:r>
      <w:r>
        <w:rPr>
          <w:iCs/>
        </w:rPr>
        <w:t xml:space="preserve"> </w:t>
      </w:r>
      <w:r w:rsidRPr="00F61EB2">
        <w:rPr>
          <w:iCs/>
        </w:rPr>
        <w:t xml:space="preserve">where H represents the total number of wheelchair user households. Solving for H, the total </w:t>
      </w:r>
      <w:r w:rsidRPr="00F620D0">
        <w:rPr>
          <w:iCs/>
        </w:rPr>
        <w:t xml:space="preserve">number of individual wheelchair </w:t>
      </w:r>
      <w:r w:rsidRPr="00F620D0">
        <w:rPr>
          <w:iCs/>
        </w:rPr>
        <w:lastRenderedPageBreak/>
        <w:t>users in Essex (9,</w:t>
      </w:r>
      <w:r w:rsidR="00DA0799">
        <w:rPr>
          <w:iCs/>
        </w:rPr>
        <w:t>743</w:t>
      </w:r>
      <w:r w:rsidRPr="00F620D0">
        <w:rPr>
          <w:iCs/>
        </w:rPr>
        <w:t xml:space="preserve">) is divided by 1.04, resulting in an estimated </w:t>
      </w:r>
      <w:r w:rsidR="00DA0799">
        <w:rPr>
          <w:iCs/>
        </w:rPr>
        <w:t>9,368</w:t>
      </w:r>
      <w:r w:rsidRPr="00F620D0">
        <w:rPr>
          <w:iCs/>
        </w:rPr>
        <w:t xml:space="preserve"> households</w:t>
      </w:r>
      <w:r>
        <w:rPr>
          <w:iCs/>
        </w:rPr>
        <w:t xml:space="preserve"> with a</w:t>
      </w:r>
      <w:r w:rsidR="006F3D74">
        <w:rPr>
          <w:iCs/>
        </w:rPr>
        <w:t>t least one</w:t>
      </w:r>
      <w:r>
        <w:rPr>
          <w:iCs/>
        </w:rPr>
        <w:t xml:space="preserve"> wheelchair user</w:t>
      </w:r>
      <w:r w:rsidRPr="00F620D0">
        <w:rPr>
          <w:iCs/>
        </w:rPr>
        <w:t>.</w:t>
      </w:r>
      <w:bookmarkEnd w:id="195"/>
    </w:p>
    <w:p w14:paraId="4C8A2060" w14:textId="6EA582C1" w:rsidR="00B72D8C" w:rsidRPr="00CD0DBC" w:rsidRDefault="00B72D8C" w:rsidP="00B72D8C">
      <w:pPr>
        <w:pStyle w:val="Numberedpara1202"/>
        <w:rPr>
          <w:iCs/>
        </w:rPr>
      </w:pPr>
      <w:r w:rsidRPr="00F7289F">
        <w:t>The projection of wheelchair user</w:t>
      </w:r>
      <w:r>
        <w:t xml:space="preserve"> households</w:t>
      </w:r>
      <w:r w:rsidRPr="00F7289F">
        <w:t xml:space="preserve"> in Essex </w:t>
      </w:r>
      <w:r>
        <w:t>for 2029, 2034, 2039 and 2044</w:t>
      </w:r>
      <w:r w:rsidRPr="00F7289F">
        <w:t xml:space="preserve"> is based on the e</w:t>
      </w:r>
      <w:r>
        <w:t>stimated</w:t>
      </w:r>
      <w:r w:rsidRPr="00F7289F">
        <w:t xml:space="preserve"> growth</w:t>
      </w:r>
      <w:r>
        <w:t xml:space="preserve"> rate</w:t>
      </w:r>
      <w:r w:rsidRPr="00F7289F">
        <w:t xml:space="preserve"> of </w:t>
      </w:r>
      <w:r>
        <w:t xml:space="preserve">0-64 years households and 65+ households from the ONS 2021 Census and 2018 Sub </w:t>
      </w:r>
      <w:r w:rsidR="008369B6">
        <w:t>N</w:t>
      </w:r>
      <w:r>
        <w:t xml:space="preserve">ational </w:t>
      </w:r>
      <w:r w:rsidR="008369B6">
        <w:t>P</w:t>
      </w:r>
      <w:r>
        <w:t xml:space="preserve">opulation </w:t>
      </w:r>
      <w:r w:rsidR="008369B6">
        <w:t>P</w:t>
      </w:r>
      <w:r>
        <w:t>rojections (SNPP)</w:t>
      </w:r>
      <w:r>
        <w:rPr>
          <w:rStyle w:val="FootnoteReference"/>
        </w:rPr>
        <w:footnoteReference w:id="34"/>
      </w:r>
      <w:r>
        <w:t xml:space="preserve">. </w:t>
      </w:r>
      <w:r w:rsidRPr="00D52B58">
        <w:t xml:space="preserve">This </w:t>
      </w:r>
      <w:r>
        <w:t xml:space="preserve">approach projects </w:t>
      </w:r>
      <w:r w:rsidRPr="00D52B58">
        <w:t>how the overall population is likely to change</w:t>
      </w:r>
      <w:r>
        <w:t xml:space="preserve"> over time</w:t>
      </w:r>
      <w:r w:rsidRPr="00D52B58">
        <w:t>, especially among older age groups where the need for wheelchair</w:t>
      </w:r>
      <w:r>
        <w:t xml:space="preserve"> accessible</w:t>
      </w:r>
      <w:r w:rsidRPr="00D52B58">
        <w:t xml:space="preserve"> housing is </w:t>
      </w:r>
      <w:r>
        <w:t>likely to be greater</w:t>
      </w:r>
      <w:r w:rsidRPr="00D52B58">
        <w:t>.</w:t>
      </w:r>
    </w:p>
    <w:p w14:paraId="6A08D914" w14:textId="77777777" w:rsidR="00B72D8C" w:rsidRDefault="00B72D8C" w:rsidP="00B72D8C">
      <w:pPr>
        <w:pStyle w:val="Numberedpara1202"/>
        <w:rPr>
          <w:iCs/>
        </w:rPr>
      </w:pPr>
      <w:r w:rsidRPr="003E7730">
        <w:rPr>
          <w:iCs/>
        </w:rPr>
        <w:t>The growth rate</w:t>
      </w:r>
      <w:r>
        <w:rPr>
          <w:iCs/>
        </w:rPr>
        <w:t xml:space="preserve"> in the number of households</w:t>
      </w:r>
      <w:r w:rsidRPr="003E7730">
        <w:rPr>
          <w:iCs/>
        </w:rPr>
        <w:t xml:space="preserve"> for each age group is determined by calculating the percentage change in </w:t>
      </w:r>
      <w:r>
        <w:rPr>
          <w:iCs/>
        </w:rPr>
        <w:t>the number of households</w:t>
      </w:r>
      <w:r w:rsidRPr="003E7730">
        <w:rPr>
          <w:iCs/>
        </w:rPr>
        <w:t xml:space="preserve"> </w:t>
      </w:r>
      <w:r>
        <w:rPr>
          <w:iCs/>
        </w:rPr>
        <w:t>from 0-64 and 65+</w:t>
      </w:r>
      <w:r w:rsidRPr="003E7730">
        <w:rPr>
          <w:iCs/>
        </w:rPr>
        <w:t xml:space="preserve"> between 2024 and each future year. </w:t>
      </w:r>
    </w:p>
    <w:p w14:paraId="707CC076" w14:textId="77777777" w:rsidR="00B72D8C" w:rsidRPr="00CD0DBC" w:rsidRDefault="00B72D8C" w:rsidP="00B72D8C">
      <w:pPr>
        <w:pStyle w:val="Numberedpara1202"/>
        <w:rPr>
          <w:iCs/>
        </w:rPr>
      </w:pPr>
      <w:r>
        <w:t xml:space="preserve">The base for the projection is the estimated </w:t>
      </w:r>
      <w:r w:rsidR="00DD1CA8">
        <w:t>9,368</w:t>
      </w:r>
      <w:r>
        <w:t xml:space="preserve"> wheelchair user households in 2024. Using data from </w:t>
      </w:r>
      <w:r w:rsidRPr="00FE34CA">
        <w:t>Essex NHS Wheelchair Service</w:t>
      </w:r>
      <w:r>
        <w:t xml:space="preserve"> on the age breakdown of wheelchair users, 62% of households (</w:t>
      </w:r>
      <w:r w:rsidR="00DD1CA8">
        <w:t>6,061</w:t>
      </w:r>
      <w:r>
        <w:t>) are assumed to be 65+ households and 38% are assumed to be 0-64 households (3,</w:t>
      </w:r>
      <w:r w:rsidR="00DD1CA8">
        <w:t>682).</w:t>
      </w:r>
      <w:r w:rsidRPr="007E4EF0">
        <w:t xml:space="preserve"> </w:t>
      </w:r>
      <w:r>
        <w:t xml:space="preserve">Projections of the population of wheelchair user households assume this age disaggregation in future years. </w:t>
      </w:r>
    </w:p>
    <w:p w14:paraId="7CF053CB" w14:textId="77777777" w:rsidR="00B72D8C" w:rsidRPr="0035618D" w:rsidRDefault="00B72D8C" w:rsidP="00B72D8C">
      <w:pPr>
        <w:pStyle w:val="Numberedpara1202"/>
      </w:pPr>
      <w:r w:rsidRPr="0035618D">
        <w:t>The total projected wheelchair user households for 2029, 2034,</w:t>
      </w:r>
      <w:r>
        <w:t xml:space="preserve"> 2039</w:t>
      </w:r>
      <w:r w:rsidRPr="0035618D">
        <w:t xml:space="preserve"> and </w:t>
      </w:r>
      <w:r>
        <w:t>2044</w:t>
      </w:r>
      <w:r w:rsidRPr="0035618D">
        <w:t xml:space="preserve"> are obtained by summing the estimates for the 0-64 and 65+ age groups. This indicates that the number of wheelchair user households will increase by </w:t>
      </w:r>
      <w:r>
        <w:t>21</w:t>
      </w:r>
      <w:r w:rsidRPr="0035618D">
        <w:t xml:space="preserve">% </w:t>
      </w:r>
      <w:r>
        <w:t xml:space="preserve">overall </w:t>
      </w:r>
      <w:r w:rsidRPr="0035618D">
        <w:t>by 20</w:t>
      </w:r>
      <w:r>
        <w:t>44</w:t>
      </w:r>
      <w:r w:rsidRPr="0035618D">
        <w:t>. The largest increase (</w:t>
      </w:r>
      <w:r>
        <w:t>32</w:t>
      </w:r>
      <w:r w:rsidRPr="0035618D">
        <w:t>%) is in wheelchair user households aged 65+.</w:t>
      </w:r>
    </w:p>
    <w:p w14:paraId="2ACB865D" w14:textId="67002EC1" w:rsidR="00B72D8C" w:rsidRDefault="00B72D8C" w:rsidP="00DD1CA8">
      <w:pPr>
        <w:pStyle w:val="Caption"/>
        <w:ind w:firstLine="720"/>
      </w:pPr>
      <w:bookmarkStart w:id="196" w:name="_Ref199340112"/>
      <w:r>
        <w:t xml:space="preserve">Figure </w:t>
      </w:r>
      <w:fldSimple w:instr=" SEQ Figure \* ARABIC ">
        <w:r w:rsidR="00971C60">
          <w:rPr>
            <w:noProof/>
          </w:rPr>
          <w:t>17</w:t>
        </w:r>
      </w:fldSimple>
      <w:bookmarkEnd w:id="196"/>
      <w:r>
        <w:t xml:space="preserve">. Projected </w:t>
      </w:r>
      <w:r w:rsidRPr="00523E2D">
        <w:t>number of wheelchair user households in Essex to 20</w:t>
      </w:r>
      <w:r>
        <w:t>44</w:t>
      </w:r>
    </w:p>
    <w:p w14:paraId="5CEE5BC0" w14:textId="77777777" w:rsidR="00B72D8C" w:rsidRDefault="00DD1CA8" w:rsidP="00B72D8C">
      <w:pPr>
        <w:pStyle w:val="Numberedpara1202"/>
        <w:numPr>
          <w:ilvl w:val="0"/>
          <w:numId w:val="0"/>
        </w:numPr>
        <w:ind w:left="720"/>
      </w:pPr>
      <w:r>
        <w:rPr>
          <w:noProof/>
          <w14:ligatures w14:val="standardContextual"/>
        </w:rPr>
        <w:drawing>
          <wp:inline distT="0" distB="0" distL="0" distR="0" wp14:anchorId="0627290F" wp14:editId="275EC9FD">
            <wp:extent cx="5288280" cy="2727960"/>
            <wp:effectExtent l="0" t="0" r="7620" b="15240"/>
            <wp:docPr id="337701146" name="Chart 1">
              <a:extLst xmlns:a="http://schemas.openxmlformats.org/drawingml/2006/main">
                <a:ext uri="{FF2B5EF4-FFF2-40B4-BE49-F238E27FC236}">
                  <a16:creationId xmlns:a16="http://schemas.microsoft.com/office/drawing/2014/main" id="{C1682B8D-CBD9-CBAE-C064-C982B513F43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3F42B6E8" w14:textId="2724A92F" w:rsidR="00B72D8C" w:rsidRPr="00CD32FB" w:rsidRDefault="00B72D8C" w:rsidP="00AB56EE">
      <w:pPr>
        <w:pStyle w:val="Tablesourcenote"/>
        <w:ind w:left="720"/>
      </w:pPr>
      <w:r w:rsidRPr="00CD32FB">
        <w:t>Source: E</w:t>
      </w:r>
      <w:r>
        <w:t xml:space="preserve">ssex </w:t>
      </w:r>
      <w:r w:rsidRPr="00FE34CA">
        <w:t>NHS Wheelchair Service</w:t>
      </w:r>
      <w:r w:rsidRPr="00CD32FB">
        <w:t xml:space="preserve"> </w:t>
      </w:r>
      <w:r>
        <w:t xml:space="preserve">(2024); </w:t>
      </w:r>
      <w:r w:rsidRPr="00CD32FB">
        <w:t>ONS</w:t>
      </w:r>
      <w:r>
        <w:t xml:space="preserve"> 2021; </w:t>
      </w:r>
      <w:r w:rsidR="00AB56EE" w:rsidRPr="00213B28">
        <w:rPr>
          <w:rFonts w:cs="Segoe UI"/>
        </w:rPr>
        <w:t xml:space="preserve">Subnational population projection projections </w:t>
      </w:r>
      <w:r w:rsidR="00AB56EE">
        <w:rPr>
          <w:rFonts w:cs="Segoe UI"/>
        </w:rPr>
        <w:t>(</w:t>
      </w:r>
      <w:r>
        <w:t>SNPP</w:t>
      </w:r>
      <w:r w:rsidR="00AB56EE">
        <w:t>)</w:t>
      </w:r>
      <w:r>
        <w:t xml:space="preserve"> 2018</w:t>
      </w:r>
    </w:p>
    <w:p w14:paraId="7D6FBA2B" w14:textId="77777777" w:rsidR="00B72D8C" w:rsidRDefault="00B72D8C" w:rsidP="00B72D8C">
      <w:pPr>
        <w:rPr>
          <w:rFonts w:ascii="Segoe UI" w:eastAsia="Calibri" w:hAnsi="Segoe UI" w:cs="Segoe UI"/>
          <w:szCs w:val="20"/>
        </w:rPr>
      </w:pPr>
      <w:r>
        <w:br w:type="page"/>
      </w:r>
    </w:p>
    <w:p w14:paraId="4246064C" w14:textId="77777777" w:rsidR="00B72D8C" w:rsidRPr="00FD1217" w:rsidRDefault="00B72D8C" w:rsidP="00B72D8C">
      <w:pPr>
        <w:keepNext/>
        <w:keepLines/>
        <w:spacing w:before="40"/>
        <w:outlineLvl w:val="1"/>
        <w:rPr>
          <w:rFonts w:ascii="Segoe UI" w:eastAsiaTheme="majorEastAsia" w:hAnsi="Segoe UI" w:cstheme="majorBidi"/>
          <w:color w:val="0F4761" w:themeColor="accent1" w:themeShade="BF"/>
          <w:sz w:val="26"/>
          <w:szCs w:val="26"/>
        </w:rPr>
      </w:pPr>
      <w:bookmarkStart w:id="197" w:name="_Toc195279710"/>
      <w:bookmarkStart w:id="198" w:name="_Toc204005983"/>
      <w:r w:rsidRPr="00FD1217">
        <w:rPr>
          <w:rFonts w:ascii="Segoe UI" w:eastAsiaTheme="majorEastAsia" w:hAnsi="Segoe UI" w:cstheme="majorBidi"/>
          <w:color w:val="0F4761" w:themeColor="accent1" w:themeShade="BF"/>
          <w:sz w:val="26"/>
          <w:szCs w:val="26"/>
        </w:rPr>
        <w:lastRenderedPageBreak/>
        <w:t xml:space="preserve">Estimated need for fully wheelchair </w:t>
      </w:r>
      <w:r>
        <w:rPr>
          <w:rFonts w:ascii="Segoe UI" w:eastAsiaTheme="majorEastAsia" w:hAnsi="Segoe UI" w:cstheme="majorBidi"/>
          <w:color w:val="0F4761" w:themeColor="accent1" w:themeShade="BF"/>
          <w:sz w:val="26"/>
          <w:szCs w:val="26"/>
        </w:rPr>
        <w:t>accessible</w:t>
      </w:r>
      <w:r w:rsidRPr="00FD1217">
        <w:rPr>
          <w:rFonts w:ascii="Segoe UI" w:eastAsiaTheme="majorEastAsia" w:hAnsi="Segoe UI" w:cstheme="majorBidi"/>
          <w:color w:val="0F4761" w:themeColor="accent1" w:themeShade="BF"/>
          <w:sz w:val="26"/>
          <w:szCs w:val="26"/>
        </w:rPr>
        <w:t xml:space="preserve"> housing to 2044</w:t>
      </w:r>
      <w:bookmarkEnd w:id="197"/>
      <w:bookmarkEnd w:id="198"/>
    </w:p>
    <w:p w14:paraId="136C630F" w14:textId="2BB3E5F9" w:rsidR="00B72D8C" w:rsidRDefault="00B72D8C" w:rsidP="00B72D8C">
      <w:pPr>
        <w:pStyle w:val="Numberedpara1202"/>
      </w:pPr>
      <w:r>
        <w:t>This section provides an assessment of estimated need for wheelchair accessible housing (</w:t>
      </w:r>
      <w:r w:rsidRPr="00596E9F">
        <w:t>Part M(4) Category 3</w:t>
      </w:r>
      <w:r w:rsidR="008B2705">
        <w:t>)</w:t>
      </w:r>
      <w:r>
        <w:rPr>
          <w:rStyle w:val="FootnoteReference"/>
        </w:rPr>
        <w:footnoteReference w:id="35"/>
      </w:r>
      <w:r>
        <w:t>.</w:t>
      </w:r>
    </w:p>
    <w:p w14:paraId="4020FAEF" w14:textId="77777777" w:rsidR="00B72D8C" w:rsidRDefault="00B72D8C" w:rsidP="00B72D8C">
      <w:pPr>
        <w:pStyle w:val="Numberedpara1202"/>
        <w:numPr>
          <w:ilvl w:val="0"/>
          <w:numId w:val="0"/>
        </w:numPr>
        <w:rPr>
          <w:b/>
          <w:bCs/>
        </w:rPr>
      </w:pPr>
    </w:p>
    <w:p w14:paraId="4C477D69" w14:textId="77777777" w:rsidR="00B72D8C" w:rsidRPr="00597E30" w:rsidRDefault="00B72D8C" w:rsidP="00B72D8C">
      <w:pPr>
        <w:pStyle w:val="Numberedpara1202"/>
        <w:numPr>
          <w:ilvl w:val="0"/>
          <w:numId w:val="0"/>
        </w:numPr>
        <w:rPr>
          <w:b/>
          <w:bCs/>
        </w:rPr>
      </w:pPr>
      <w:r w:rsidRPr="00597E30">
        <w:rPr>
          <w:b/>
          <w:bCs/>
        </w:rPr>
        <w:t xml:space="preserve">Estimated need for wheelchair </w:t>
      </w:r>
      <w:r>
        <w:rPr>
          <w:b/>
          <w:bCs/>
        </w:rPr>
        <w:t>accessible</w:t>
      </w:r>
      <w:r w:rsidRPr="00597E30">
        <w:rPr>
          <w:b/>
          <w:bCs/>
        </w:rPr>
        <w:t xml:space="preserve"> housing</w:t>
      </w:r>
      <w:r>
        <w:rPr>
          <w:b/>
          <w:bCs/>
        </w:rPr>
        <w:t xml:space="preserve"> (</w:t>
      </w:r>
      <w:r w:rsidRPr="00C50979">
        <w:rPr>
          <w:b/>
          <w:bCs/>
        </w:rPr>
        <w:t>Part M(4) Category 3</w:t>
      </w:r>
      <w:r>
        <w:rPr>
          <w:b/>
          <w:bCs/>
        </w:rPr>
        <w:t>)</w:t>
      </w:r>
    </w:p>
    <w:p w14:paraId="6DA31622" w14:textId="108C1A6D" w:rsidR="00B72D8C" w:rsidRDefault="00B72D8C" w:rsidP="00B72D8C">
      <w:pPr>
        <w:pStyle w:val="Numberedpara1202"/>
      </w:pPr>
      <w:r w:rsidRPr="000E313C">
        <w:t>The number of wheelchair user households that have an unmet housing need is estimated</w:t>
      </w:r>
      <w:r>
        <w:t xml:space="preserve"> </w:t>
      </w:r>
      <w:r w:rsidRPr="000E313C">
        <w:t xml:space="preserve">based on the </w:t>
      </w:r>
      <w:r>
        <w:t>projected</w:t>
      </w:r>
      <w:r w:rsidRPr="000E313C">
        <w:t xml:space="preserve"> number of wheelchair user households </w:t>
      </w:r>
      <w:r>
        <w:t xml:space="preserve">in </w:t>
      </w:r>
      <w:r w:rsidR="00282D43">
        <w:fldChar w:fldCharType="begin"/>
      </w:r>
      <w:r w:rsidR="00282D43">
        <w:instrText xml:space="preserve"> REF _Ref199340112 \h </w:instrText>
      </w:r>
      <w:r w:rsidR="00282D43">
        <w:fldChar w:fldCharType="separate"/>
      </w:r>
      <w:r w:rsidR="00971C60">
        <w:t xml:space="preserve">Figure </w:t>
      </w:r>
      <w:r w:rsidR="00971C60">
        <w:rPr>
          <w:noProof/>
        </w:rPr>
        <w:t>17</w:t>
      </w:r>
      <w:r w:rsidR="00282D43">
        <w:fldChar w:fldCharType="end"/>
      </w:r>
      <w:r w:rsidR="00AD09FD">
        <w:t xml:space="preserve"> </w:t>
      </w:r>
      <w:r>
        <w:t xml:space="preserve">(by 2044) </w:t>
      </w:r>
      <w:r w:rsidRPr="000E313C">
        <w:t xml:space="preserve">and </w:t>
      </w:r>
      <w:r>
        <w:t xml:space="preserve">a model for estimating need for wheelchair accessible housing developed by </w:t>
      </w:r>
      <w:r w:rsidRPr="000E313C">
        <w:t>Horizon Housing</w:t>
      </w:r>
      <w:r>
        <w:rPr>
          <w:rStyle w:val="FootnoteReference"/>
        </w:rPr>
        <w:footnoteReference w:id="36"/>
      </w:r>
      <w:r>
        <w:t xml:space="preserve">, a housing association that specialises in providing adapted housing for people with physical disabilities. </w:t>
      </w:r>
    </w:p>
    <w:p w14:paraId="24951342" w14:textId="35F2A4EE" w:rsidR="00B72D8C" w:rsidRPr="00E11B29" w:rsidRDefault="00B72D8C" w:rsidP="00B72D8C">
      <w:pPr>
        <w:pStyle w:val="Numberedpara1202"/>
        <w:rPr>
          <w:iCs/>
        </w:rPr>
      </w:pPr>
      <w:r w:rsidRPr="0092122C">
        <w:t xml:space="preserve">The Horizon Housing model </w:t>
      </w:r>
      <w:r>
        <w:t xml:space="preserve">estimates that </w:t>
      </w:r>
      <w:r w:rsidRPr="00E11B29">
        <w:t>21%</w:t>
      </w:r>
      <w:r>
        <w:t xml:space="preserve"> (see Annexe 1 for more details)</w:t>
      </w:r>
      <w:r w:rsidRPr="00E11B29">
        <w:t xml:space="preserve"> of wheelchair user households are likely to have an unmet need for wheelchair a</w:t>
      </w:r>
      <w:r>
        <w:t>ccessible</w:t>
      </w:r>
      <w:r w:rsidRPr="00E11B29">
        <w:t xml:space="preserve"> housing</w:t>
      </w:r>
      <w:r>
        <w:rPr>
          <w:rStyle w:val="FootnoteReference"/>
        </w:rPr>
        <w:footnoteReference w:id="37"/>
      </w:r>
      <w:r w:rsidRPr="00E11B29">
        <w:t>.</w:t>
      </w:r>
    </w:p>
    <w:p w14:paraId="06109D07" w14:textId="3D18B427" w:rsidR="00B72D8C" w:rsidRPr="005639A3" w:rsidRDefault="00B72D8C" w:rsidP="00B72D8C">
      <w:pPr>
        <w:pStyle w:val="Numberedpara1202"/>
        <w:rPr>
          <w:iCs/>
        </w:rPr>
      </w:pPr>
      <w:r w:rsidRPr="0092122C">
        <w:t>Th</w:t>
      </w:r>
      <w:r>
        <w:t>is model is</w:t>
      </w:r>
      <w:r w:rsidRPr="0092122C">
        <w:t xml:space="preserve"> then applied to the </w:t>
      </w:r>
      <w:r>
        <w:t xml:space="preserve">projected </w:t>
      </w:r>
      <w:r w:rsidRPr="0092122C">
        <w:t>number of wheelchair user households in Essex</w:t>
      </w:r>
      <w:r>
        <w:t xml:space="preserve"> by 2044</w:t>
      </w:r>
      <w:r w:rsidRPr="0092122C">
        <w:t xml:space="preserve">, </w:t>
      </w:r>
      <w:r>
        <w:t xml:space="preserve">(see </w:t>
      </w:r>
      <w:r w:rsidR="00E4185F">
        <w:fldChar w:fldCharType="begin"/>
      </w:r>
      <w:r w:rsidR="00E4185F">
        <w:instrText xml:space="preserve"> REF _Ref199340112 \h </w:instrText>
      </w:r>
      <w:r w:rsidR="00E4185F">
        <w:fldChar w:fldCharType="separate"/>
      </w:r>
      <w:r w:rsidR="00971C60">
        <w:t xml:space="preserve">Figure </w:t>
      </w:r>
      <w:r w:rsidR="00971C60">
        <w:rPr>
          <w:noProof/>
        </w:rPr>
        <w:t>17</w:t>
      </w:r>
      <w:r w:rsidR="00E4185F">
        <w:fldChar w:fldCharType="end"/>
      </w:r>
      <w:r w:rsidR="00E8596F">
        <w:t>)</w:t>
      </w:r>
      <w:r w:rsidRPr="0092122C">
        <w:t xml:space="preserve">, to estimate the </w:t>
      </w:r>
      <w:r>
        <w:t xml:space="preserve">likely </w:t>
      </w:r>
      <w:r w:rsidRPr="0092122C">
        <w:t xml:space="preserve">unmet need for </w:t>
      </w:r>
      <w:r>
        <w:t>wheelchair accessible</w:t>
      </w:r>
      <w:r w:rsidRPr="0092122C">
        <w:t xml:space="preserve"> housing.</w:t>
      </w:r>
    </w:p>
    <w:p w14:paraId="4664C50C" w14:textId="1FDE7FB6" w:rsidR="00DD1CA8" w:rsidRDefault="00DD1CA8" w:rsidP="00DD1CA8">
      <w:pPr>
        <w:pStyle w:val="Numberedpara1202"/>
        <w:ind w:left="709"/>
      </w:pPr>
      <w:r>
        <w:t xml:space="preserve">Using this model, it is estimated that there </w:t>
      </w:r>
      <w:r w:rsidR="00AB7B4D">
        <w:t>will be</w:t>
      </w:r>
      <w:r>
        <w:t xml:space="preserve"> 2,416 </w:t>
      </w:r>
      <w:r w:rsidRPr="000E313C">
        <w:t xml:space="preserve">wheelchair user households </w:t>
      </w:r>
      <w:r>
        <w:t xml:space="preserve">by 2044 </w:t>
      </w:r>
      <w:r w:rsidRPr="000E313C">
        <w:t xml:space="preserve">that have an unmet </w:t>
      </w:r>
      <w:r>
        <w:t xml:space="preserve">need for wheelchair accessible housing. </w:t>
      </w:r>
    </w:p>
    <w:p w14:paraId="22E83D58" w14:textId="77777777" w:rsidR="00DD1CA8" w:rsidRDefault="00DD1CA8" w:rsidP="00DD1CA8">
      <w:pPr>
        <w:pStyle w:val="Numberedpara1202"/>
        <w:numPr>
          <w:ilvl w:val="0"/>
          <w:numId w:val="0"/>
        </w:numPr>
        <w:ind w:left="-11"/>
      </w:pPr>
    </w:p>
    <w:p w14:paraId="42862698" w14:textId="77777777" w:rsidR="00B72D8C" w:rsidRDefault="00B72D8C" w:rsidP="00B72D8C">
      <w:pPr>
        <w:pStyle w:val="Numberedpara1202"/>
        <w:numPr>
          <w:ilvl w:val="0"/>
          <w:numId w:val="0"/>
        </w:numPr>
        <w:ind w:left="-11"/>
      </w:pPr>
    </w:p>
    <w:p w14:paraId="2F8375F4" w14:textId="77777777" w:rsidR="00B72D8C" w:rsidRDefault="00B72D8C" w:rsidP="00B72D8C">
      <w:pPr>
        <w:pStyle w:val="Numberedpara1202"/>
        <w:numPr>
          <w:ilvl w:val="0"/>
          <w:numId w:val="0"/>
        </w:numPr>
        <w:ind w:left="-11"/>
      </w:pPr>
    </w:p>
    <w:p w14:paraId="6150D839" w14:textId="77777777" w:rsidR="00B72D8C" w:rsidRDefault="00B72D8C" w:rsidP="00B72D8C">
      <w:pPr>
        <w:pStyle w:val="Numberedpara1202"/>
        <w:numPr>
          <w:ilvl w:val="0"/>
          <w:numId w:val="0"/>
        </w:numPr>
        <w:ind w:left="-11"/>
      </w:pPr>
    </w:p>
    <w:p w14:paraId="7583E097" w14:textId="77777777" w:rsidR="00B72D8C" w:rsidRDefault="00B72D8C" w:rsidP="00B72D8C">
      <w:pPr>
        <w:pStyle w:val="Numberedpara1202"/>
        <w:numPr>
          <w:ilvl w:val="0"/>
          <w:numId w:val="0"/>
        </w:numPr>
        <w:ind w:left="-11"/>
      </w:pPr>
    </w:p>
    <w:p w14:paraId="5F4BF18C" w14:textId="77777777" w:rsidR="00B72D8C" w:rsidRDefault="00B72D8C" w:rsidP="00B72D8C">
      <w:pPr>
        <w:pStyle w:val="Numberedpara1202"/>
        <w:numPr>
          <w:ilvl w:val="0"/>
          <w:numId w:val="0"/>
        </w:numPr>
        <w:ind w:left="-11"/>
      </w:pPr>
    </w:p>
    <w:p w14:paraId="7F7E68E3" w14:textId="77777777" w:rsidR="00B72D8C" w:rsidRDefault="00B72D8C" w:rsidP="00B72D8C">
      <w:pPr>
        <w:pStyle w:val="Numberedpara1202"/>
        <w:numPr>
          <w:ilvl w:val="0"/>
          <w:numId w:val="0"/>
        </w:numPr>
        <w:ind w:left="-11"/>
      </w:pPr>
    </w:p>
    <w:p w14:paraId="2F8AD549" w14:textId="77777777" w:rsidR="00B72D8C" w:rsidRDefault="00B72D8C" w:rsidP="00B72D8C">
      <w:pPr>
        <w:pStyle w:val="Numberedpara1202"/>
        <w:numPr>
          <w:ilvl w:val="0"/>
          <w:numId w:val="0"/>
        </w:numPr>
        <w:ind w:left="-11"/>
      </w:pPr>
    </w:p>
    <w:p w14:paraId="7C251F11" w14:textId="77777777" w:rsidR="00B72D8C" w:rsidRDefault="00B72D8C" w:rsidP="00DD1CA8">
      <w:pPr>
        <w:pStyle w:val="Numberedpara1202"/>
        <w:numPr>
          <w:ilvl w:val="0"/>
          <w:numId w:val="0"/>
        </w:numPr>
      </w:pPr>
    </w:p>
    <w:p w14:paraId="3725CF4E" w14:textId="5F0D7943" w:rsidR="00DD1CA8" w:rsidRDefault="00B72D8C" w:rsidP="00DD1CA8">
      <w:pPr>
        <w:pStyle w:val="Caption"/>
        <w:ind w:left="709"/>
      </w:pPr>
      <w:r>
        <w:lastRenderedPageBreak/>
        <w:t xml:space="preserve">Figure </w:t>
      </w:r>
      <w:fldSimple w:instr=" SEQ Figure \* ARABIC ">
        <w:r w:rsidR="00971C60">
          <w:rPr>
            <w:noProof/>
          </w:rPr>
          <w:t>18</w:t>
        </w:r>
      </w:fldSimple>
      <w:r w:rsidR="00DD1CA8">
        <w:t xml:space="preserve">. </w:t>
      </w:r>
      <w:r w:rsidR="00DD1CA8" w:rsidRPr="006F4DBC">
        <w:t>Estimated number of wheelchair user households that have an unmet housing need from 2024 to 2044</w:t>
      </w:r>
    </w:p>
    <w:p w14:paraId="408EAE31" w14:textId="77777777" w:rsidR="00DD1CA8" w:rsidRDefault="00DD1CA8" w:rsidP="00DD1CA8">
      <w:pPr>
        <w:pStyle w:val="Tablesourcenote"/>
        <w:ind w:left="709"/>
      </w:pPr>
      <w:r>
        <w:rPr>
          <w:noProof/>
          <w14:ligatures w14:val="standardContextual"/>
        </w:rPr>
        <w:drawing>
          <wp:inline distT="0" distB="0" distL="0" distR="0" wp14:anchorId="7A77C8D2" wp14:editId="6DD382D4">
            <wp:extent cx="5250180" cy="2644140"/>
            <wp:effectExtent l="0" t="0" r="7620" b="3810"/>
            <wp:docPr id="182577422" name="Chart 1">
              <a:extLst xmlns:a="http://schemas.openxmlformats.org/drawingml/2006/main">
                <a:ext uri="{FF2B5EF4-FFF2-40B4-BE49-F238E27FC236}">
                  <a16:creationId xmlns:a16="http://schemas.microsoft.com/office/drawing/2014/main" id="{E4929578-8457-35DE-528F-38718B9A22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3CBD52E3" w14:textId="77777777" w:rsidR="00B72D8C" w:rsidRPr="00060DE3" w:rsidRDefault="00B72D8C" w:rsidP="00B72D8C">
      <w:pPr>
        <w:ind w:firstLine="709"/>
        <w:rPr>
          <w:rFonts w:cs="Segoe UI"/>
          <w:szCs w:val="18"/>
        </w:rPr>
      </w:pPr>
      <w:r w:rsidRPr="00717527">
        <w:rPr>
          <w:rFonts w:ascii="Segoe UI" w:hAnsi="Segoe UI" w:cs="Segoe UI"/>
          <w:sz w:val="18"/>
          <w:szCs w:val="18"/>
        </w:rPr>
        <w:t>Source: Horizon Housing; Housing LIN</w:t>
      </w:r>
      <w:r>
        <w:rPr>
          <w:rFonts w:ascii="Segoe UI" w:hAnsi="Segoe UI" w:cs="Segoe UI"/>
          <w:sz w:val="18"/>
          <w:szCs w:val="18"/>
        </w:rPr>
        <w:t xml:space="preserve">. </w:t>
      </w:r>
      <w:r w:rsidRPr="00717527">
        <w:rPr>
          <w:rFonts w:ascii="Segoe UI" w:hAnsi="Segoe UI" w:cs="Segoe UI"/>
          <w:sz w:val="18"/>
          <w:szCs w:val="18"/>
        </w:rPr>
        <w:t>NB: Estimates are rounded</w:t>
      </w:r>
    </w:p>
    <w:p w14:paraId="46219413" w14:textId="77777777" w:rsidR="00B72D8C" w:rsidRPr="000E313C" w:rsidRDefault="00B72D8C" w:rsidP="00B72D8C">
      <w:pPr>
        <w:pStyle w:val="Tablesourcenote"/>
        <w:ind w:firstLine="709"/>
      </w:pPr>
    </w:p>
    <w:p w14:paraId="113A6CEE" w14:textId="77777777" w:rsidR="00B72D8C" w:rsidRPr="004B464F" w:rsidRDefault="00B72D8C" w:rsidP="00B72D8C">
      <w:pPr>
        <w:pStyle w:val="Numberedpara1202"/>
      </w:pPr>
      <w:r w:rsidRPr="006009D3">
        <w:rPr>
          <w:iCs/>
        </w:rPr>
        <w:t>The 2018/19 English Housing Survey (EHS) has been used to estimate the tenure status of wheelchair users. This suggests that 34% of wheelchair users are living in social housing (in local authority or housing association homes), 58% live in owner-occupied housing and 8% in the private rented sector.</w:t>
      </w:r>
    </w:p>
    <w:p w14:paraId="097199A4" w14:textId="77777777" w:rsidR="00DD1CA8" w:rsidRDefault="00DD1CA8" w:rsidP="00DD1CA8">
      <w:pPr>
        <w:pStyle w:val="Numberedpara1202"/>
        <w:rPr>
          <w:iCs/>
        </w:rPr>
      </w:pPr>
      <w:r w:rsidRPr="003D1AC6">
        <w:t xml:space="preserve">Based on the projected </w:t>
      </w:r>
      <w:r>
        <w:t>unmet need of</w:t>
      </w:r>
      <w:r w:rsidRPr="003D1AC6">
        <w:t xml:space="preserve"> 2,</w:t>
      </w:r>
      <w:r>
        <w:t>416</w:t>
      </w:r>
      <w:r w:rsidRPr="003D1AC6">
        <w:t xml:space="preserve"> wheelchair-</w:t>
      </w:r>
      <w:r>
        <w:t>accessible</w:t>
      </w:r>
      <w:r w:rsidRPr="003D1AC6">
        <w:t xml:space="preserve"> homes by 2044, the table below shows the estimated number of </w:t>
      </w:r>
      <w:r>
        <w:t xml:space="preserve">wheelchair user </w:t>
      </w:r>
      <w:r w:rsidRPr="003D1AC6">
        <w:t>households</w:t>
      </w:r>
      <w:r>
        <w:t xml:space="preserve"> with unmet need</w:t>
      </w:r>
      <w:r w:rsidRPr="003D1AC6">
        <w:t xml:space="preserve"> in Essex, broken down by tenure, that will require such housing by the years 2029, 2034, 2039, and 2044.</w:t>
      </w:r>
    </w:p>
    <w:p w14:paraId="661FDE60" w14:textId="77E80529" w:rsidR="00DD1CA8" w:rsidRDefault="00B72D8C" w:rsidP="00DD1CA8">
      <w:pPr>
        <w:pStyle w:val="Caption"/>
      </w:pPr>
      <w:bookmarkStart w:id="199" w:name="_Ref195190034"/>
      <w:r>
        <w:t xml:space="preserve">Table </w:t>
      </w:r>
      <w:fldSimple w:instr=" SEQ Table \* ARABIC ">
        <w:r w:rsidR="00971C60">
          <w:rPr>
            <w:noProof/>
          </w:rPr>
          <w:t>72</w:t>
        </w:r>
      </w:fldSimple>
      <w:bookmarkEnd w:id="199"/>
      <w:r w:rsidR="00DD1CA8">
        <w:t xml:space="preserve">. </w:t>
      </w:r>
      <w:r w:rsidR="00DD1CA8" w:rsidRPr="0005098D">
        <w:t xml:space="preserve">Estimated </w:t>
      </w:r>
      <w:r w:rsidR="00DD1CA8" w:rsidRPr="003D1AC6">
        <w:t xml:space="preserve">number of </w:t>
      </w:r>
      <w:r w:rsidR="00DD1CA8">
        <w:t xml:space="preserve">wheelchair user </w:t>
      </w:r>
      <w:r w:rsidR="00DD1CA8" w:rsidRPr="003D1AC6">
        <w:t>households</w:t>
      </w:r>
      <w:r w:rsidR="00DD1CA8">
        <w:t xml:space="preserve"> with unmet need</w:t>
      </w:r>
      <w:r w:rsidR="00DD1CA8" w:rsidRPr="003D1AC6">
        <w:t>, broken down by tenure</w:t>
      </w:r>
      <w:r w:rsidR="00DD1CA8" w:rsidRPr="0005098D">
        <w:t xml:space="preserve"> in Essex by 2029, 2034</w:t>
      </w:r>
      <w:r w:rsidR="00DD1CA8">
        <w:t>, 2</w:t>
      </w:r>
      <w:r w:rsidR="00DD1CA8" w:rsidRPr="0005098D">
        <w:t xml:space="preserve">039 and </w:t>
      </w:r>
      <w:r w:rsidR="00DD1CA8">
        <w:t>2044</w:t>
      </w:r>
    </w:p>
    <w:tbl>
      <w:tblPr>
        <w:tblStyle w:val="GridTable5Dark-Accent4"/>
        <w:tblW w:w="5000" w:type="pct"/>
        <w:tblLook w:val="04A0" w:firstRow="1" w:lastRow="0" w:firstColumn="1" w:lastColumn="0" w:noHBand="0" w:noVBand="1"/>
      </w:tblPr>
      <w:tblGrid>
        <w:gridCol w:w="2063"/>
        <w:gridCol w:w="1392"/>
        <w:gridCol w:w="1392"/>
        <w:gridCol w:w="1392"/>
        <w:gridCol w:w="1390"/>
        <w:gridCol w:w="1387"/>
      </w:tblGrid>
      <w:tr w:rsidR="00DD1CA8" w:rsidRPr="000568C2" w14:paraId="6B5E5D0A" w14:textId="77777777" w:rsidTr="00FB248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44" w:type="pct"/>
            <w:shd w:val="clear" w:color="auto" w:fill="FBCAD0"/>
            <w:hideMark/>
          </w:tcPr>
          <w:p w14:paraId="6FA2F2BF" w14:textId="77777777" w:rsidR="00DD1CA8" w:rsidRPr="002C62D2" w:rsidRDefault="00DD1CA8" w:rsidP="00DC05B9">
            <w:pPr>
              <w:rPr>
                <w:rFonts w:eastAsia="Times New Roman" w:cs="Segoe UI"/>
                <w:color w:val="000000"/>
              </w:rPr>
            </w:pPr>
            <w:r w:rsidRPr="002C62D2">
              <w:rPr>
                <w:rFonts w:eastAsia="Times New Roman" w:cs="Segoe UI"/>
                <w:color w:val="000000"/>
              </w:rPr>
              <w:t>Tenure type</w:t>
            </w:r>
          </w:p>
        </w:tc>
        <w:tc>
          <w:tcPr>
            <w:tcW w:w="772" w:type="pct"/>
            <w:shd w:val="clear" w:color="auto" w:fill="FBCAD0"/>
          </w:tcPr>
          <w:p w14:paraId="59477C7A" w14:textId="77777777" w:rsidR="00DD1CA8"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2024</w:t>
            </w:r>
          </w:p>
        </w:tc>
        <w:tc>
          <w:tcPr>
            <w:tcW w:w="772" w:type="pct"/>
            <w:shd w:val="clear" w:color="auto" w:fill="FBCAD0"/>
            <w:hideMark/>
          </w:tcPr>
          <w:p w14:paraId="267F2E29" w14:textId="77777777" w:rsidR="00DD1CA8" w:rsidRPr="002C62D2"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2C62D2">
              <w:rPr>
                <w:rFonts w:eastAsia="Times New Roman" w:cs="Segoe UI"/>
                <w:color w:val="000000"/>
              </w:rPr>
              <w:t>2029</w:t>
            </w:r>
          </w:p>
        </w:tc>
        <w:tc>
          <w:tcPr>
            <w:tcW w:w="772" w:type="pct"/>
            <w:shd w:val="clear" w:color="auto" w:fill="FBCAD0"/>
            <w:hideMark/>
          </w:tcPr>
          <w:p w14:paraId="781AAC90" w14:textId="77777777" w:rsidR="00DD1CA8" w:rsidRPr="002C62D2"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2C62D2">
              <w:rPr>
                <w:rFonts w:eastAsia="Times New Roman" w:cs="Segoe UI"/>
                <w:color w:val="000000"/>
              </w:rPr>
              <w:t>2034</w:t>
            </w:r>
          </w:p>
        </w:tc>
        <w:tc>
          <w:tcPr>
            <w:tcW w:w="771" w:type="pct"/>
            <w:shd w:val="clear" w:color="auto" w:fill="FBCAD0"/>
          </w:tcPr>
          <w:p w14:paraId="325B1011" w14:textId="77777777" w:rsidR="00DD1CA8"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By 2039</w:t>
            </w:r>
          </w:p>
        </w:tc>
        <w:tc>
          <w:tcPr>
            <w:tcW w:w="769" w:type="pct"/>
            <w:shd w:val="clear" w:color="auto" w:fill="FBCAD0"/>
            <w:hideMark/>
          </w:tcPr>
          <w:p w14:paraId="6A842A79" w14:textId="77777777" w:rsidR="00DD1CA8" w:rsidRPr="002C62D2"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2C62D2">
              <w:rPr>
                <w:rFonts w:eastAsia="Times New Roman" w:cs="Segoe UI"/>
                <w:color w:val="000000"/>
              </w:rPr>
              <w:t>20</w:t>
            </w:r>
            <w:r>
              <w:rPr>
                <w:rFonts w:eastAsia="Times New Roman" w:cs="Segoe UI"/>
                <w:color w:val="000000"/>
              </w:rPr>
              <w:t>44</w:t>
            </w:r>
          </w:p>
        </w:tc>
      </w:tr>
      <w:tr w:rsidR="00DD1CA8" w:rsidRPr="000568C2" w14:paraId="518B2D47"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144" w:type="pct"/>
            <w:hideMark/>
          </w:tcPr>
          <w:p w14:paraId="1E2436DB" w14:textId="77777777" w:rsidR="00DD1CA8" w:rsidRPr="002C62D2" w:rsidRDefault="00DD1CA8" w:rsidP="00DC05B9">
            <w:pPr>
              <w:rPr>
                <w:rFonts w:eastAsia="Times New Roman" w:cs="Segoe UI"/>
                <w:b w:val="0"/>
                <w:color w:val="000000"/>
              </w:rPr>
            </w:pPr>
            <w:r w:rsidRPr="002C62D2">
              <w:rPr>
                <w:rFonts w:eastAsia="Times New Roman" w:cs="Segoe UI"/>
                <w:b w:val="0"/>
                <w:color w:val="000000"/>
              </w:rPr>
              <w:t>Owner occupier households</w:t>
            </w:r>
          </w:p>
        </w:tc>
        <w:tc>
          <w:tcPr>
            <w:tcW w:w="772" w:type="pct"/>
            <w:vAlign w:val="center"/>
          </w:tcPr>
          <w:p w14:paraId="6E592A86" w14:textId="77777777" w:rsidR="00DD1CA8" w:rsidRDefault="00DD1CA8" w:rsidP="00FB248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1,156</w:t>
            </w:r>
          </w:p>
        </w:tc>
        <w:tc>
          <w:tcPr>
            <w:tcW w:w="772" w:type="pct"/>
            <w:noWrap/>
            <w:vAlign w:val="center"/>
          </w:tcPr>
          <w:p w14:paraId="6DC15502"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1,223</w:t>
            </w:r>
          </w:p>
        </w:tc>
        <w:tc>
          <w:tcPr>
            <w:tcW w:w="772" w:type="pct"/>
            <w:noWrap/>
            <w:vAlign w:val="center"/>
          </w:tcPr>
          <w:p w14:paraId="2CE71128"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1,292</w:t>
            </w:r>
          </w:p>
        </w:tc>
        <w:tc>
          <w:tcPr>
            <w:tcW w:w="771" w:type="pct"/>
            <w:vAlign w:val="center"/>
          </w:tcPr>
          <w:p w14:paraId="378A06DF" w14:textId="77777777" w:rsidR="00DD1CA8" w:rsidRDefault="00DD1CA8" w:rsidP="00FB248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1,343</w:t>
            </w:r>
          </w:p>
        </w:tc>
        <w:tc>
          <w:tcPr>
            <w:tcW w:w="769" w:type="pct"/>
            <w:noWrap/>
            <w:vAlign w:val="center"/>
          </w:tcPr>
          <w:p w14:paraId="45365C99"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1,401</w:t>
            </w:r>
          </w:p>
        </w:tc>
      </w:tr>
      <w:tr w:rsidR="00DD1CA8" w:rsidRPr="000568C2" w14:paraId="76345591"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144" w:type="pct"/>
            <w:hideMark/>
          </w:tcPr>
          <w:p w14:paraId="6354D282" w14:textId="77777777" w:rsidR="00DD1CA8" w:rsidRPr="002C62D2" w:rsidRDefault="00DD1CA8" w:rsidP="00DC05B9">
            <w:pPr>
              <w:rPr>
                <w:rFonts w:eastAsia="Times New Roman" w:cs="Segoe UI"/>
                <w:b w:val="0"/>
                <w:color w:val="000000"/>
              </w:rPr>
            </w:pPr>
            <w:r w:rsidRPr="002C62D2">
              <w:rPr>
                <w:rFonts w:eastAsia="Times New Roman" w:cs="Segoe UI"/>
                <w:b w:val="0"/>
                <w:color w:val="000000"/>
              </w:rPr>
              <w:t>Social rent</w:t>
            </w:r>
            <w:r>
              <w:rPr>
                <w:rFonts w:eastAsia="Times New Roman" w:cs="Segoe UI"/>
                <w:b w:val="0"/>
                <w:color w:val="000000"/>
              </w:rPr>
              <w:t>ing</w:t>
            </w:r>
            <w:r w:rsidRPr="002C62D2">
              <w:rPr>
                <w:rFonts w:eastAsia="Times New Roman" w:cs="Segoe UI"/>
                <w:b w:val="0"/>
                <w:color w:val="000000"/>
              </w:rPr>
              <w:t xml:space="preserve"> households</w:t>
            </w:r>
          </w:p>
        </w:tc>
        <w:tc>
          <w:tcPr>
            <w:tcW w:w="772" w:type="pct"/>
            <w:vAlign w:val="center"/>
          </w:tcPr>
          <w:p w14:paraId="481CBDA3" w14:textId="77777777" w:rsidR="00DD1CA8" w:rsidRDefault="00DD1CA8" w:rsidP="00FB248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677</w:t>
            </w:r>
          </w:p>
        </w:tc>
        <w:tc>
          <w:tcPr>
            <w:tcW w:w="772" w:type="pct"/>
            <w:noWrap/>
            <w:vAlign w:val="center"/>
          </w:tcPr>
          <w:p w14:paraId="11A3EC16"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717</w:t>
            </w:r>
          </w:p>
        </w:tc>
        <w:tc>
          <w:tcPr>
            <w:tcW w:w="772" w:type="pct"/>
            <w:noWrap/>
            <w:vAlign w:val="center"/>
          </w:tcPr>
          <w:p w14:paraId="58A4C19C"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758</w:t>
            </w:r>
          </w:p>
        </w:tc>
        <w:tc>
          <w:tcPr>
            <w:tcW w:w="771" w:type="pct"/>
            <w:vAlign w:val="center"/>
          </w:tcPr>
          <w:p w14:paraId="43A471A9" w14:textId="77777777" w:rsidR="00DD1CA8" w:rsidRDefault="00DD1CA8" w:rsidP="00FB248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787</w:t>
            </w:r>
          </w:p>
        </w:tc>
        <w:tc>
          <w:tcPr>
            <w:tcW w:w="769" w:type="pct"/>
            <w:noWrap/>
            <w:vAlign w:val="center"/>
          </w:tcPr>
          <w:p w14:paraId="16A94121"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822</w:t>
            </w:r>
          </w:p>
        </w:tc>
      </w:tr>
      <w:tr w:rsidR="00DD1CA8" w:rsidRPr="000568C2" w14:paraId="043FDC7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144" w:type="pct"/>
            <w:hideMark/>
          </w:tcPr>
          <w:p w14:paraId="50C39FEC" w14:textId="77777777" w:rsidR="00DD1CA8" w:rsidRPr="002C62D2" w:rsidRDefault="00DD1CA8" w:rsidP="00DC05B9">
            <w:pPr>
              <w:rPr>
                <w:rFonts w:eastAsia="Times New Roman" w:cs="Segoe UI"/>
                <w:b w:val="0"/>
                <w:color w:val="000000"/>
              </w:rPr>
            </w:pPr>
            <w:r w:rsidRPr="002C62D2">
              <w:rPr>
                <w:rFonts w:eastAsia="Times New Roman" w:cs="Segoe UI"/>
                <w:b w:val="0"/>
                <w:color w:val="000000"/>
              </w:rPr>
              <w:t>Private rent</w:t>
            </w:r>
            <w:r>
              <w:rPr>
                <w:rFonts w:eastAsia="Times New Roman" w:cs="Segoe UI"/>
                <w:b w:val="0"/>
                <w:color w:val="000000"/>
              </w:rPr>
              <w:t>ing</w:t>
            </w:r>
            <w:r w:rsidRPr="002C62D2">
              <w:rPr>
                <w:rFonts w:eastAsia="Times New Roman" w:cs="Segoe UI"/>
                <w:b w:val="0"/>
                <w:color w:val="000000"/>
              </w:rPr>
              <w:t xml:space="preserve"> households</w:t>
            </w:r>
          </w:p>
        </w:tc>
        <w:tc>
          <w:tcPr>
            <w:tcW w:w="772" w:type="pct"/>
            <w:vAlign w:val="center"/>
          </w:tcPr>
          <w:p w14:paraId="7BDB1180" w14:textId="77777777" w:rsidR="00DD1CA8" w:rsidRDefault="00DD1CA8" w:rsidP="00FB248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159</w:t>
            </w:r>
          </w:p>
        </w:tc>
        <w:tc>
          <w:tcPr>
            <w:tcW w:w="772" w:type="pct"/>
            <w:noWrap/>
            <w:vAlign w:val="center"/>
          </w:tcPr>
          <w:p w14:paraId="1E3B4381"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169</w:t>
            </w:r>
          </w:p>
        </w:tc>
        <w:tc>
          <w:tcPr>
            <w:tcW w:w="772" w:type="pct"/>
            <w:noWrap/>
            <w:vAlign w:val="center"/>
          </w:tcPr>
          <w:p w14:paraId="629963D5"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178</w:t>
            </w:r>
          </w:p>
        </w:tc>
        <w:tc>
          <w:tcPr>
            <w:tcW w:w="771" w:type="pct"/>
            <w:vAlign w:val="center"/>
          </w:tcPr>
          <w:p w14:paraId="3197D685" w14:textId="77777777" w:rsidR="00DD1CA8" w:rsidRDefault="00DD1CA8" w:rsidP="00FB2487">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185</w:t>
            </w:r>
          </w:p>
        </w:tc>
        <w:tc>
          <w:tcPr>
            <w:tcW w:w="769" w:type="pct"/>
            <w:noWrap/>
            <w:vAlign w:val="center"/>
          </w:tcPr>
          <w:p w14:paraId="290D74A0" w14:textId="77777777" w:rsidR="00DD1CA8" w:rsidRPr="002C62D2"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193</w:t>
            </w:r>
          </w:p>
        </w:tc>
      </w:tr>
      <w:tr w:rsidR="00DD1CA8" w:rsidRPr="000568C2" w14:paraId="5FBEB6C2"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144" w:type="pct"/>
            <w:hideMark/>
          </w:tcPr>
          <w:p w14:paraId="20F99FDE" w14:textId="77777777" w:rsidR="00DD1CA8" w:rsidRPr="00B753D0" w:rsidRDefault="00DD1CA8" w:rsidP="00DC05B9">
            <w:pPr>
              <w:rPr>
                <w:rFonts w:eastAsia="Times New Roman" w:cs="Segoe UI"/>
                <w:color w:val="000000"/>
              </w:rPr>
            </w:pPr>
            <w:r w:rsidRPr="00B753D0">
              <w:rPr>
                <w:rFonts w:eastAsia="Times New Roman" w:cs="Segoe UI"/>
                <w:color w:val="000000"/>
              </w:rPr>
              <w:t>Total</w:t>
            </w:r>
          </w:p>
        </w:tc>
        <w:tc>
          <w:tcPr>
            <w:tcW w:w="772" w:type="pct"/>
            <w:vAlign w:val="center"/>
          </w:tcPr>
          <w:p w14:paraId="2376CAF0" w14:textId="77777777" w:rsidR="00DD1CA8" w:rsidRDefault="00DD1CA8" w:rsidP="00FB2487">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Pr>
                <w:rFonts w:cs="Segoe UI"/>
                <w:b/>
                <w:color w:val="000000"/>
              </w:rPr>
              <w:t>1,992</w:t>
            </w:r>
          </w:p>
        </w:tc>
        <w:tc>
          <w:tcPr>
            <w:tcW w:w="772" w:type="pct"/>
            <w:noWrap/>
            <w:vAlign w:val="center"/>
          </w:tcPr>
          <w:p w14:paraId="1F541103" w14:textId="77777777" w:rsidR="00DD1CA8" w:rsidRPr="00B753D0"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2,109</w:t>
            </w:r>
          </w:p>
        </w:tc>
        <w:tc>
          <w:tcPr>
            <w:tcW w:w="772" w:type="pct"/>
            <w:noWrap/>
            <w:vAlign w:val="center"/>
          </w:tcPr>
          <w:p w14:paraId="771D5FED" w14:textId="77777777" w:rsidR="00DD1CA8" w:rsidRPr="00B753D0"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2,228</w:t>
            </w:r>
          </w:p>
        </w:tc>
        <w:tc>
          <w:tcPr>
            <w:tcW w:w="771" w:type="pct"/>
            <w:vAlign w:val="center"/>
          </w:tcPr>
          <w:p w14:paraId="3CF5FE02" w14:textId="77777777" w:rsidR="00DD1CA8" w:rsidRDefault="00DD1CA8" w:rsidP="00FB2487">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Pr>
                <w:rFonts w:cs="Segoe UI"/>
                <w:b/>
                <w:color w:val="000000"/>
              </w:rPr>
              <w:t>2,315</w:t>
            </w:r>
          </w:p>
        </w:tc>
        <w:tc>
          <w:tcPr>
            <w:tcW w:w="769" w:type="pct"/>
            <w:noWrap/>
            <w:vAlign w:val="center"/>
          </w:tcPr>
          <w:p w14:paraId="441E76C2" w14:textId="77777777" w:rsidR="00DD1CA8" w:rsidRPr="00B753D0" w:rsidRDefault="00DD1CA8" w:rsidP="00FB248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2,416</w:t>
            </w:r>
          </w:p>
        </w:tc>
      </w:tr>
    </w:tbl>
    <w:p w14:paraId="327618DA" w14:textId="77777777" w:rsidR="00B72D8C" w:rsidRDefault="00B72D8C" w:rsidP="00B72D8C">
      <w:pPr>
        <w:pStyle w:val="Tablesourcenote"/>
      </w:pPr>
      <w:r>
        <w:t>Source: Horizon Housing, EHS 2018/19, ONS 2021 and 2018 household projections</w:t>
      </w:r>
    </w:p>
    <w:p w14:paraId="77A43E01" w14:textId="662363A8" w:rsidR="00B72D8C" w:rsidRPr="00764CAB" w:rsidRDefault="00B72D8C" w:rsidP="00B72D8C">
      <w:pPr>
        <w:pStyle w:val="Numberedpara1202"/>
        <w:rPr>
          <w:iCs/>
        </w:rPr>
      </w:pPr>
      <w:r w:rsidRPr="00BB599C">
        <w:t xml:space="preserve">Based on the age distribution of wheelchair users in Essex, as provided by </w:t>
      </w:r>
      <w:r w:rsidRPr="00FE34CA">
        <w:t>Essex NHS Wheelchair Service</w:t>
      </w:r>
      <w:r w:rsidRPr="00BB599C">
        <w:t xml:space="preserve">, </w:t>
      </w:r>
      <w:r w:rsidRPr="00F90A82">
        <w:t>62% are aged 65 and over, while 38% are in the 0-64 age group.</w:t>
      </w:r>
      <w:r w:rsidRPr="00BB599C">
        <w:t xml:space="preserve"> Using this </w:t>
      </w:r>
      <w:r>
        <w:t xml:space="preserve">age </w:t>
      </w:r>
      <w:r w:rsidRPr="00BB599C">
        <w:t>distribution, the estimated need for wheelchair</w:t>
      </w:r>
      <w:r>
        <w:t xml:space="preserve"> accessible</w:t>
      </w:r>
      <w:r w:rsidRPr="00BB599C">
        <w:t xml:space="preserve"> housing </w:t>
      </w:r>
      <w:r>
        <w:t>for Essex</w:t>
      </w:r>
      <w:r w:rsidRPr="00BB599C">
        <w:t xml:space="preserve"> has been </w:t>
      </w:r>
      <w:r>
        <w:t>disaggregated</w:t>
      </w:r>
      <w:r w:rsidRPr="00BB599C">
        <w:t xml:space="preserve"> by age </w:t>
      </w:r>
      <w:r w:rsidR="00D02BCE">
        <w:t>population group</w:t>
      </w:r>
      <w:r>
        <w:t xml:space="preserve"> (</w:t>
      </w:r>
      <w:r w:rsidR="00E4185F">
        <w:fldChar w:fldCharType="begin"/>
      </w:r>
      <w:r w:rsidR="00E4185F">
        <w:instrText xml:space="preserve"> REF _Ref199340176 \h </w:instrText>
      </w:r>
      <w:r w:rsidR="00E4185F">
        <w:fldChar w:fldCharType="separate"/>
      </w:r>
      <w:r w:rsidR="00971C60">
        <w:t xml:space="preserve">Figure </w:t>
      </w:r>
      <w:r w:rsidR="00971C60">
        <w:rPr>
          <w:noProof/>
        </w:rPr>
        <w:t>19</w:t>
      </w:r>
      <w:r w:rsidR="00E4185F">
        <w:fldChar w:fldCharType="end"/>
      </w:r>
      <w:r>
        <w:t>)</w:t>
      </w:r>
      <w:r w:rsidRPr="00BB599C">
        <w:t>.</w:t>
      </w:r>
      <w:r>
        <w:t xml:space="preserve"> </w:t>
      </w:r>
    </w:p>
    <w:p w14:paraId="72EBB242" w14:textId="3AEC0830" w:rsidR="00B72D8C" w:rsidRDefault="00B72D8C" w:rsidP="00B72D8C">
      <w:pPr>
        <w:pStyle w:val="Caption"/>
        <w:ind w:left="720"/>
      </w:pPr>
      <w:bookmarkStart w:id="200" w:name="_Ref199340176"/>
      <w:r>
        <w:lastRenderedPageBreak/>
        <w:t xml:space="preserve">Figure </w:t>
      </w:r>
      <w:fldSimple w:instr=" SEQ Figure \* ARABIC ">
        <w:r w:rsidR="00971C60">
          <w:rPr>
            <w:noProof/>
          </w:rPr>
          <w:t>19</w:t>
        </w:r>
      </w:fldSimple>
      <w:bookmarkEnd w:id="200"/>
      <w:r>
        <w:t xml:space="preserve">. </w:t>
      </w:r>
      <w:r w:rsidRPr="004A1295">
        <w:t xml:space="preserve">Estimated </w:t>
      </w:r>
      <w:r>
        <w:t xml:space="preserve">unmet </w:t>
      </w:r>
      <w:r w:rsidRPr="004A1295">
        <w:t xml:space="preserve">need (number of households) for wheelchair </w:t>
      </w:r>
      <w:r>
        <w:t>accessible</w:t>
      </w:r>
      <w:r w:rsidRPr="004A1295">
        <w:t xml:space="preserve"> housing by age to 2044</w:t>
      </w:r>
    </w:p>
    <w:p w14:paraId="57227E98" w14:textId="77777777" w:rsidR="00B72D8C" w:rsidRPr="008D5DF2" w:rsidRDefault="00DD1CA8" w:rsidP="00B72D8C">
      <w:pPr>
        <w:pStyle w:val="Numberedpara1202"/>
        <w:numPr>
          <w:ilvl w:val="0"/>
          <w:numId w:val="0"/>
        </w:numPr>
        <w:ind w:firstLine="720"/>
        <w:rPr>
          <w:iCs/>
        </w:rPr>
      </w:pPr>
      <w:r>
        <w:rPr>
          <w:noProof/>
          <w14:ligatures w14:val="standardContextual"/>
        </w:rPr>
        <w:drawing>
          <wp:inline distT="0" distB="0" distL="0" distR="0" wp14:anchorId="629D5596" wp14:editId="38D08299">
            <wp:extent cx="5189220" cy="2766060"/>
            <wp:effectExtent l="0" t="0" r="11430" b="15240"/>
            <wp:docPr id="1079500904" name="Chart 1">
              <a:extLst xmlns:a="http://schemas.openxmlformats.org/drawingml/2006/main">
                <a:ext uri="{FF2B5EF4-FFF2-40B4-BE49-F238E27FC236}">
                  <a16:creationId xmlns:a16="http://schemas.microsoft.com/office/drawing/2014/main" id="{614E7482-E0EA-38AF-9C3F-BE1F6404AB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615F675B" w14:textId="77777777" w:rsidR="00B72D8C" w:rsidRDefault="00B72D8C" w:rsidP="00B72D8C">
      <w:pPr>
        <w:pStyle w:val="Numberedpara1202"/>
        <w:numPr>
          <w:ilvl w:val="0"/>
          <w:numId w:val="0"/>
        </w:numPr>
        <w:spacing w:before="0"/>
        <w:ind w:left="-709"/>
        <w:rPr>
          <w:sz w:val="18"/>
          <w:szCs w:val="18"/>
        </w:rPr>
      </w:pPr>
      <w:r>
        <w:rPr>
          <w:sz w:val="18"/>
          <w:szCs w:val="18"/>
        </w:rPr>
        <w:t xml:space="preserve">          </w:t>
      </w:r>
      <w:r>
        <w:rPr>
          <w:sz w:val="18"/>
          <w:szCs w:val="18"/>
        </w:rPr>
        <w:tab/>
      </w:r>
      <w:r>
        <w:rPr>
          <w:sz w:val="18"/>
          <w:szCs w:val="18"/>
        </w:rPr>
        <w:tab/>
        <w:t xml:space="preserve">Source: </w:t>
      </w:r>
      <w:r w:rsidRPr="0057354C">
        <w:rPr>
          <w:sz w:val="18"/>
          <w:szCs w:val="18"/>
        </w:rPr>
        <w:t>Horizon Housing,</w:t>
      </w:r>
      <w:r>
        <w:rPr>
          <w:sz w:val="18"/>
          <w:szCs w:val="18"/>
        </w:rPr>
        <w:t xml:space="preserve"> Essex NHS Wheelchair Service </w:t>
      </w:r>
    </w:p>
    <w:p w14:paraId="240CFB9B" w14:textId="77777777" w:rsidR="00B72D8C" w:rsidRDefault="00B72D8C" w:rsidP="00B72D8C">
      <w:pPr>
        <w:pStyle w:val="Numberedpara1202"/>
        <w:numPr>
          <w:ilvl w:val="0"/>
          <w:numId w:val="0"/>
        </w:numPr>
        <w:spacing w:before="0"/>
        <w:ind w:left="-709"/>
        <w:rPr>
          <w:sz w:val="18"/>
          <w:szCs w:val="18"/>
        </w:rPr>
      </w:pPr>
    </w:p>
    <w:p w14:paraId="211D3237" w14:textId="77777777" w:rsidR="00B72D8C" w:rsidRDefault="00B72D8C" w:rsidP="00B72D8C">
      <w:pPr>
        <w:pStyle w:val="Numberedpara1202"/>
        <w:numPr>
          <w:ilvl w:val="0"/>
          <w:numId w:val="0"/>
        </w:numPr>
        <w:rPr>
          <w:i/>
        </w:rPr>
      </w:pPr>
      <w:r w:rsidRPr="00012066">
        <w:rPr>
          <w:i/>
        </w:rPr>
        <w:t xml:space="preserve">Disaggregation of </w:t>
      </w:r>
      <w:r>
        <w:rPr>
          <w:i/>
        </w:rPr>
        <w:t xml:space="preserve">estimated unmet </w:t>
      </w:r>
      <w:r w:rsidRPr="00012066">
        <w:rPr>
          <w:i/>
        </w:rPr>
        <w:t xml:space="preserve">need for wheelchair </w:t>
      </w:r>
      <w:r>
        <w:rPr>
          <w:i/>
          <w:iCs/>
        </w:rPr>
        <w:t>accessible</w:t>
      </w:r>
      <w:r w:rsidRPr="00012066">
        <w:rPr>
          <w:i/>
        </w:rPr>
        <w:t xml:space="preserve"> housing by </w:t>
      </w:r>
      <w:r>
        <w:rPr>
          <w:i/>
        </w:rPr>
        <w:t xml:space="preserve">Essex </w:t>
      </w:r>
      <w:r w:rsidRPr="00012066">
        <w:rPr>
          <w:i/>
        </w:rPr>
        <w:t>quadrants</w:t>
      </w:r>
    </w:p>
    <w:p w14:paraId="32870EC0" w14:textId="4C4C1F7A" w:rsidR="00116220" w:rsidRPr="00977E48" w:rsidRDefault="00B72D8C" w:rsidP="00B72D8C">
      <w:pPr>
        <w:pStyle w:val="Numberedpara1202"/>
      </w:pPr>
      <w:r w:rsidRPr="00977E48">
        <w:t>To estimate the</w:t>
      </w:r>
      <w:r w:rsidR="00116220" w:rsidRPr="00977E48">
        <w:t xml:space="preserve"> unmet need for wheelchair accessible housing</w:t>
      </w:r>
      <w:r w:rsidR="006C40B4" w:rsidRPr="00977E48">
        <w:t xml:space="preserve"> (households)</w:t>
      </w:r>
      <w:r w:rsidR="00116220" w:rsidRPr="00977E48">
        <w:t xml:space="preserve"> by Essex quadrants, the </w:t>
      </w:r>
      <w:r w:rsidR="00C44D7C" w:rsidRPr="00977E48">
        <w:t>methodology</w:t>
      </w:r>
      <w:r w:rsidR="00386304" w:rsidRPr="00977E48">
        <w:t xml:space="preserve"> at </w:t>
      </w:r>
      <w:r w:rsidR="00977E48" w:rsidRPr="00977E48">
        <w:fldChar w:fldCharType="begin"/>
      </w:r>
      <w:r w:rsidR="00977E48" w:rsidRPr="00977E48">
        <w:instrText xml:space="preserve"> REF _Ref204606919 \r \h </w:instrText>
      </w:r>
      <w:r w:rsidR="00977E48">
        <w:instrText xml:space="preserve"> \* MERGEFORMAT </w:instrText>
      </w:r>
      <w:r w:rsidR="00977E48" w:rsidRPr="00977E48">
        <w:fldChar w:fldCharType="separate"/>
      </w:r>
      <w:r w:rsidR="00971C60">
        <w:t>7.11</w:t>
      </w:r>
      <w:r w:rsidR="00977E48" w:rsidRPr="00977E48">
        <w:fldChar w:fldCharType="end"/>
      </w:r>
      <w:r w:rsidR="00977E48" w:rsidRPr="00977E48">
        <w:t xml:space="preserve"> </w:t>
      </w:r>
      <w:r w:rsidR="00386304" w:rsidRPr="00977E48">
        <w:t xml:space="preserve">is </w:t>
      </w:r>
      <w:r w:rsidR="00977E48" w:rsidRPr="00977E48">
        <w:t xml:space="preserve">first </w:t>
      </w:r>
      <w:r w:rsidR="00386304" w:rsidRPr="00977E48">
        <w:t>used</w:t>
      </w:r>
      <w:r w:rsidR="00C44D7C" w:rsidRPr="00977E48">
        <w:t xml:space="preserve"> to estimate the number of wheelchair user</w:t>
      </w:r>
      <w:r w:rsidR="00386304" w:rsidRPr="00977E48">
        <w:t xml:space="preserve"> households per quadrant</w:t>
      </w:r>
      <w:r w:rsidR="00657D87">
        <w:t xml:space="preserve"> based on the number of wheelchair users per quadrant</w:t>
      </w:r>
      <w:r w:rsidR="00386304" w:rsidRPr="00977E48">
        <w:t>.</w:t>
      </w:r>
      <w:r w:rsidR="00C44D7C" w:rsidRPr="00977E48">
        <w:t xml:space="preserve"> </w:t>
      </w:r>
    </w:p>
    <w:p w14:paraId="6D91D86B" w14:textId="77777777" w:rsidR="00B72D8C" w:rsidRPr="00D123BB" w:rsidRDefault="00B72D8C" w:rsidP="00B72D8C">
      <w:pPr>
        <w:pStyle w:val="Numberedpara1202"/>
        <w:rPr>
          <w:iCs/>
        </w:rPr>
      </w:pPr>
      <w:r w:rsidRPr="0092122C">
        <w:t xml:space="preserve">The Horizon Housing model, </w:t>
      </w:r>
      <w:r>
        <w:t xml:space="preserve">drawing on evidence from the </w:t>
      </w:r>
      <w:r w:rsidRPr="0092122C">
        <w:t>English Housing Survey (EHS</w:t>
      </w:r>
      <w:r>
        <w:t xml:space="preserve"> 2018/19</w:t>
      </w:r>
      <w:r w:rsidRPr="0092122C">
        <w:t xml:space="preserve">) and Scottish Household Survey (SHS), </w:t>
      </w:r>
      <w:r>
        <w:t xml:space="preserve">estimates that </w:t>
      </w:r>
      <w:r w:rsidRPr="004D4299">
        <w:t>21%</w:t>
      </w:r>
      <w:r>
        <w:t xml:space="preserve"> of wheelchair user households are likely to have an</w:t>
      </w:r>
      <w:r w:rsidRPr="0092122C">
        <w:t xml:space="preserve"> unmet housing need for wheelchair </w:t>
      </w:r>
      <w:r>
        <w:t xml:space="preserve">accessible housing. </w:t>
      </w:r>
    </w:p>
    <w:p w14:paraId="0F286D98" w14:textId="77777777" w:rsidR="00B72D8C" w:rsidRPr="00B15CBE" w:rsidRDefault="00B72D8C" w:rsidP="00B72D8C">
      <w:pPr>
        <w:pStyle w:val="Numberedpara1202"/>
      </w:pPr>
      <w:r w:rsidRPr="0092122C">
        <w:t>Th</w:t>
      </w:r>
      <w:r>
        <w:t>is model is</w:t>
      </w:r>
      <w:r w:rsidRPr="0092122C">
        <w:t xml:space="preserve"> then applied to the </w:t>
      </w:r>
      <w:r>
        <w:t xml:space="preserve">projected </w:t>
      </w:r>
      <w:r w:rsidRPr="0092122C">
        <w:t xml:space="preserve">number of wheelchair user households in </w:t>
      </w:r>
      <w:r>
        <w:t>each quadrant</w:t>
      </w:r>
      <w:r w:rsidRPr="0092122C">
        <w:t xml:space="preserve">, to estimate the </w:t>
      </w:r>
      <w:r>
        <w:t>wheelchair accessible</w:t>
      </w:r>
      <w:r w:rsidRPr="0092122C">
        <w:t xml:space="preserve"> housing</w:t>
      </w:r>
      <w:r>
        <w:t xml:space="preserve"> </w:t>
      </w:r>
      <w:r w:rsidRPr="00B15CBE">
        <w:t>need from 2024 to 20</w:t>
      </w:r>
      <w:r>
        <w:t>44</w:t>
      </w:r>
      <w:r w:rsidRPr="00B15CBE">
        <w:t xml:space="preserve">. </w:t>
      </w:r>
    </w:p>
    <w:p w14:paraId="1D012947" w14:textId="2C94D885" w:rsidR="00B72D8C" w:rsidRPr="00186804" w:rsidRDefault="00B72D8C" w:rsidP="00B72D8C">
      <w:pPr>
        <w:pStyle w:val="Caption"/>
      </w:pPr>
      <w:r w:rsidRPr="00186804">
        <w:t xml:space="preserve">Table </w:t>
      </w:r>
      <w:fldSimple w:instr=" SEQ Table \* ARABIC ">
        <w:r w:rsidR="00971C60">
          <w:rPr>
            <w:noProof/>
          </w:rPr>
          <w:t>73</w:t>
        </w:r>
      </w:fldSimple>
      <w:r w:rsidRPr="00186804">
        <w:t xml:space="preserve">. Estimated </w:t>
      </w:r>
      <w:r>
        <w:t xml:space="preserve">unmet </w:t>
      </w:r>
      <w:r w:rsidRPr="00186804">
        <w:t xml:space="preserve">need </w:t>
      </w:r>
      <w:r>
        <w:t xml:space="preserve">(number of households) </w:t>
      </w:r>
      <w:r w:rsidRPr="00186804">
        <w:t xml:space="preserve">for wheelchair </w:t>
      </w:r>
      <w:r>
        <w:t>accessible</w:t>
      </w:r>
      <w:r w:rsidRPr="00186804">
        <w:t xml:space="preserve"> housing by the quadrants in Essex</w:t>
      </w:r>
      <w:r>
        <w:t xml:space="preserve"> to 2044</w:t>
      </w:r>
    </w:p>
    <w:tbl>
      <w:tblPr>
        <w:tblStyle w:val="GridTable5Dark-Accent4"/>
        <w:tblW w:w="5000" w:type="pct"/>
        <w:tblLook w:val="04A0" w:firstRow="1" w:lastRow="0" w:firstColumn="1" w:lastColumn="0" w:noHBand="0" w:noVBand="1"/>
      </w:tblPr>
      <w:tblGrid>
        <w:gridCol w:w="1481"/>
        <w:gridCol w:w="1509"/>
        <w:gridCol w:w="1509"/>
        <w:gridCol w:w="1507"/>
        <w:gridCol w:w="1506"/>
        <w:gridCol w:w="1504"/>
      </w:tblGrid>
      <w:tr w:rsidR="00DD1CA8" w:rsidRPr="00186804" w14:paraId="5CBD42DC" w14:textId="77777777" w:rsidTr="00FB248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21" w:type="pct"/>
            <w:shd w:val="clear" w:color="auto" w:fill="FBCAD0"/>
            <w:noWrap/>
            <w:hideMark/>
          </w:tcPr>
          <w:p w14:paraId="50994017" w14:textId="77777777" w:rsidR="00DD1CA8" w:rsidRPr="00186804" w:rsidRDefault="00DD1CA8" w:rsidP="00DC05B9">
            <w:pPr>
              <w:rPr>
                <w:rFonts w:eastAsia="Times New Roman" w:cs="Segoe UI"/>
                <w:color w:val="000000"/>
              </w:rPr>
            </w:pPr>
            <w:r w:rsidRPr="00186804">
              <w:rPr>
                <w:rFonts w:eastAsia="Times New Roman" w:cs="Segoe UI"/>
                <w:color w:val="000000"/>
              </w:rPr>
              <w:t>Quadrant</w:t>
            </w:r>
          </w:p>
        </w:tc>
        <w:tc>
          <w:tcPr>
            <w:tcW w:w="837" w:type="pct"/>
            <w:shd w:val="clear" w:color="auto" w:fill="FBCAD0"/>
            <w:noWrap/>
            <w:hideMark/>
          </w:tcPr>
          <w:p w14:paraId="223C8E25" w14:textId="77777777" w:rsidR="00DD1CA8" w:rsidRPr="00186804"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86804">
              <w:rPr>
                <w:rFonts w:eastAsia="Times New Roman" w:cs="Segoe UI"/>
                <w:color w:val="000000"/>
              </w:rPr>
              <w:t>2024</w:t>
            </w:r>
          </w:p>
        </w:tc>
        <w:tc>
          <w:tcPr>
            <w:tcW w:w="837" w:type="pct"/>
            <w:shd w:val="clear" w:color="auto" w:fill="FBCAD0"/>
            <w:noWrap/>
            <w:hideMark/>
          </w:tcPr>
          <w:p w14:paraId="0825E87A" w14:textId="77777777" w:rsidR="00DD1CA8" w:rsidRPr="00186804"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186804">
              <w:rPr>
                <w:rFonts w:eastAsia="Times New Roman" w:cs="Segoe UI"/>
                <w:color w:val="000000"/>
              </w:rPr>
              <w:t>2029</w:t>
            </w:r>
          </w:p>
        </w:tc>
        <w:tc>
          <w:tcPr>
            <w:tcW w:w="836" w:type="pct"/>
            <w:shd w:val="clear" w:color="auto" w:fill="FBCAD0"/>
            <w:noWrap/>
            <w:hideMark/>
          </w:tcPr>
          <w:p w14:paraId="31544B4A" w14:textId="77777777" w:rsidR="00DD1CA8" w:rsidRPr="00186804"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186804">
              <w:rPr>
                <w:rFonts w:eastAsia="Times New Roman" w:cs="Segoe UI"/>
                <w:color w:val="000000"/>
              </w:rPr>
              <w:t>2034</w:t>
            </w:r>
          </w:p>
        </w:tc>
        <w:tc>
          <w:tcPr>
            <w:tcW w:w="835" w:type="pct"/>
            <w:shd w:val="clear" w:color="auto" w:fill="FBCAD0"/>
          </w:tcPr>
          <w:p w14:paraId="09D92DDA" w14:textId="77777777" w:rsidR="00DD1CA8"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186804">
              <w:rPr>
                <w:rFonts w:eastAsia="Times New Roman" w:cs="Segoe UI"/>
                <w:color w:val="000000"/>
              </w:rPr>
              <w:t>2039</w:t>
            </w:r>
          </w:p>
        </w:tc>
        <w:tc>
          <w:tcPr>
            <w:tcW w:w="834" w:type="pct"/>
            <w:shd w:val="clear" w:color="auto" w:fill="FBCAD0"/>
            <w:noWrap/>
            <w:hideMark/>
          </w:tcPr>
          <w:p w14:paraId="6BC0C11C" w14:textId="77777777" w:rsidR="00DD1CA8" w:rsidRPr="00186804"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186804">
              <w:rPr>
                <w:rFonts w:eastAsia="Times New Roman" w:cs="Segoe UI"/>
                <w:color w:val="000000"/>
              </w:rPr>
              <w:t>20</w:t>
            </w:r>
            <w:r>
              <w:rPr>
                <w:rFonts w:eastAsia="Times New Roman" w:cs="Segoe UI"/>
                <w:color w:val="000000"/>
              </w:rPr>
              <w:t>44</w:t>
            </w:r>
          </w:p>
        </w:tc>
      </w:tr>
      <w:tr w:rsidR="00DD1CA8" w:rsidRPr="00186804" w14:paraId="79BC821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821" w:type="pct"/>
            <w:noWrap/>
            <w:hideMark/>
          </w:tcPr>
          <w:p w14:paraId="63BADD24" w14:textId="77777777" w:rsidR="00DD1CA8" w:rsidRPr="00186804" w:rsidRDefault="00DD1CA8" w:rsidP="00DC05B9">
            <w:pPr>
              <w:rPr>
                <w:rFonts w:eastAsia="Times New Roman" w:cs="Segoe UI"/>
                <w:b w:val="0"/>
                <w:color w:val="000000"/>
              </w:rPr>
            </w:pPr>
            <w:r w:rsidRPr="00186804">
              <w:rPr>
                <w:rFonts w:eastAsia="Times New Roman" w:cs="Segoe UI"/>
                <w:b w:val="0"/>
                <w:color w:val="000000"/>
              </w:rPr>
              <w:t>Mid</w:t>
            </w:r>
          </w:p>
        </w:tc>
        <w:tc>
          <w:tcPr>
            <w:tcW w:w="837" w:type="pct"/>
            <w:noWrap/>
            <w:vAlign w:val="bottom"/>
            <w:hideMark/>
          </w:tcPr>
          <w:p w14:paraId="12C2AB83"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319 </w:t>
            </w:r>
          </w:p>
        </w:tc>
        <w:tc>
          <w:tcPr>
            <w:tcW w:w="837" w:type="pct"/>
            <w:noWrap/>
            <w:vAlign w:val="bottom"/>
            <w:hideMark/>
          </w:tcPr>
          <w:p w14:paraId="513A769D"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337 </w:t>
            </w:r>
          </w:p>
        </w:tc>
        <w:tc>
          <w:tcPr>
            <w:tcW w:w="836" w:type="pct"/>
            <w:noWrap/>
            <w:vAlign w:val="bottom"/>
            <w:hideMark/>
          </w:tcPr>
          <w:p w14:paraId="4AE53D73"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357 </w:t>
            </w:r>
          </w:p>
        </w:tc>
        <w:tc>
          <w:tcPr>
            <w:tcW w:w="835" w:type="pct"/>
            <w:vAlign w:val="bottom"/>
          </w:tcPr>
          <w:p w14:paraId="57734B81"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802358">
              <w:rPr>
                <w:rFonts w:cs="Segoe UI"/>
                <w:color w:val="000000"/>
              </w:rPr>
              <w:t xml:space="preserve">              370 </w:t>
            </w:r>
          </w:p>
        </w:tc>
        <w:tc>
          <w:tcPr>
            <w:tcW w:w="834" w:type="pct"/>
            <w:noWrap/>
            <w:vAlign w:val="bottom"/>
            <w:hideMark/>
          </w:tcPr>
          <w:p w14:paraId="7D246ED3"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387 </w:t>
            </w:r>
          </w:p>
        </w:tc>
      </w:tr>
      <w:tr w:rsidR="00DD1CA8" w:rsidRPr="00186804" w14:paraId="7F09DC6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821" w:type="pct"/>
            <w:noWrap/>
            <w:hideMark/>
          </w:tcPr>
          <w:p w14:paraId="4FD8C7A3" w14:textId="77777777" w:rsidR="00DD1CA8" w:rsidRPr="00186804" w:rsidRDefault="00DD1CA8" w:rsidP="00DC05B9">
            <w:pPr>
              <w:rPr>
                <w:rFonts w:eastAsia="Times New Roman" w:cs="Segoe UI"/>
                <w:b w:val="0"/>
                <w:color w:val="000000"/>
              </w:rPr>
            </w:pPr>
            <w:r w:rsidRPr="00186804">
              <w:rPr>
                <w:rFonts w:eastAsia="Times New Roman" w:cs="Segoe UI"/>
                <w:b w:val="0"/>
                <w:color w:val="000000"/>
              </w:rPr>
              <w:t>North</w:t>
            </w:r>
          </w:p>
        </w:tc>
        <w:tc>
          <w:tcPr>
            <w:tcW w:w="837" w:type="pct"/>
            <w:noWrap/>
            <w:vAlign w:val="bottom"/>
            <w:hideMark/>
          </w:tcPr>
          <w:p w14:paraId="4A6F931A"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471 </w:t>
            </w:r>
          </w:p>
        </w:tc>
        <w:tc>
          <w:tcPr>
            <w:tcW w:w="837" w:type="pct"/>
            <w:noWrap/>
            <w:vAlign w:val="bottom"/>
            <w:hideMark/>
          </w:tcPr>
          <w:p w14:paraId="356B32F3"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498 </w:t>
            </w:r>
          </w:p>
        </w:tc>
        <w:tc>
          <w:tcPr>
            <w:tcW w:w="836" w:type="pct"/>
            <w:noWrap/>
            <w:vAlign w:val="bottom"/>
            <w:hideMark/>
          </w:tcPr>
          <w:p w14:paraId="6C8E5A55"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526 </w:t>
            </w:r>
          </w:p>
        </w:tc>
        <w:tc>
          <w:tcPr>
            <w:tcW w:w="835" w:type="pct"/>
            <w:vAlign w:val="bottom"/>
          </w:tcPr>
          <w:p w14:paraId="2C2C68B7"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802358">
              <w:rPr>
                <w:rFonts w:cs="Segoe UI"/>
                <w:color w:val="000000"/>
              </w:rPr>
              <w:t xml:space="preserve">              547 </w:t>
            </w:r>
          </w:p>
        </w:tc>
        <w:tc>
          <w:tcPr>
            <w:tcW w:w="834" w:type="pct"/>
            <w:noWrap/>
            <w:vAlign w:val="bottom"/>
            <w:hideMark/>
          </w:tcPr>
          <w:p w14:paraId="3EB9F572"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571 </w:t>
            </w:r>
          </w:p>
        </w:tc>
      </w:tr>
      <w:tr w:rsidR="00DD1CA8" w:rsidRPr="00186804" w14:paraId="7591340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821" w:type="pct"/>
            <w:noWrap/>
            <w:hideMark/>
          </w:tcPr>
          <w:p w14:paraId="3859018F" w14:textId="77777777" w:rsidR="00DD1CA8" w:rsidRPr="00186804" w:rsidRDefault="00DD1CA8" w:rsidP="00DC05B9">
            <w:pPr>
              <w:rPr>
                <w:rFonts w:eastAsia="Times New Roman" w:cs="Segoe UI"/>
                <w:b w:val="0"/>
                <w:color w:val="000000"/>
              </w:rPr>
            </w:pPr>
            <w:r w:rsidRPr="00186804">
              <w:rPr>
                <w:rFonts w:eastAsia="Times New Roman" w:cs="Segoe UI"/>
                <w:b w:val="0"/>
                <w:color w:val="000000"/>
              </w:rPr>
              <w:t>South</w:t>
            </w:r>
          </w:p>
        </w:tc>
        <w:tc>
          <w:tcPr>
            <w:tcW w:w="837" w:type="pct"/>
            <w:noWrap/>
            <w:vAlign w:val="bottom"/>
            <w:hideMark/>
          </w:tcPr>
          <w:p w14:paraId="499D8FF5"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705 </w:t>
            </w:r>
          </w:p>
        </w:tc>
        <w:tc>
          <w:tcPr>
            <w:tcW w:w="837" w:type="pct"/>
            <w:noWrap/>
            <w:vAlign w:val="bottom"/>
            <w:hideMark/>
          </w:tcPr>
          <w:p w14:paraId="3CA88F02"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746 </w:t>
            </w:r>
          </w:p>
        </w:tc>
        <w:tc>
          <w:tcPr>
            <w:tcW w:w="836" w:type="pct"/>
            <w:noWrap/>
            <w:vAlign w:val="bottom"/>
            <w:hideMark/>
          </w:tcPr>
          <w:p w14:paraId="298313DF"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788 </w:t>
            </w:r>
          </w:p>
        </w:tc>
        <w:tc>
          <w:tcPr>
            <w:tcW w:w="835" w:type="pct"/>
            <w:vAlign w:val="bottom"/>
          </w:tcPr>
          <w:p w14:paraId="249E2B2E"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802358">
              <w:rPr>
                <w:rFonts w:cs="Segoe UI"/>
                <w:color w:val="000000"/>
              </w:rPr>
              <w:t xml:space="preserve">              819 </w:t>
            </w:r>
          </w:p>
        </w:tc>
        <w:tc>
          <w:tcPr>
            <w:tcW w:w="834" w:type="pct"/>
            <w:noWrap/>
            <w:vAlign w:val="bottom"/>
            <w:hideMark/>
          </w:tcPr>
          <w:p w14:paraId="62EB3D07"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855 </w:t>
            </w:r>
          </w:p>
        </w:tc>
      </w:tr>
      <w:tr w:rsidR="00DD1CA8" w:rsidRPr="00186804" w14:paraId="4EED40C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821" w:type="pct"/>
            <w:noWrap/>
            <w:hideMark/>
          </w:tcPr>
          <w:p w14:paraId="5E859508" w14:textId="77777777" w:rsidR="00DD1CA8" w:rsidRPr="00186804" w:rsidRDefault="00DD1CA8" w:rsidP="00DC05B9">
            <w:pPr>
              <w:rPr>
                <w:rFonts w:eastAsia="Times New Roman" w:cs="Segoe UI"/>
                <w:b w:val="0"/>
                <w:color w:val="000000"/>
              </w:rPr>
            </w:pPr>
            <w:r w:rsidRPr="00186804">
              <w:rPr>
                <w:rFonts w:eastAsia="Times New Roman" w:cs="Segoe UI"/>
                <w:b w:val="0"/>
                <w:color w:val="000000"/>
              </w:rPr>
              <w:t>West</w:t>
            </w:r>
          </w:p>
        </w:tc>
        <w:tc>
          <w:tcPr>
            <w:tcW w:w="837" w:type="pct"/>
            <w:noWrap/>
            <w:vAlign w:val="bottom"/>
            <w:hideMark/>
          </w:tcPr>
          <w:p w14:paraId="45B33F6E"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498 </w:t>
            </w:r>
          </w:p>
        </w:tc>
        <w:tc>
          <w:tcPr>
            <w:tcW w:w="837" w:type="pct"/>
            <w:noWrap/>
            <w:vAlign w:val="bottom"/>
            <w:hideMark/>
          </w:tcPr>
          <w:p w14:paraId="08952B8B"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528 </w:t>
            </w:r>
          </w:p>
        </w:tc>
        <w:tc>
          <w:tcPr>
            <w:tcW w:w="836" w:type="pct"/>
            <w:noWrap/>
            <w:vAlign w:val="bottom"/>
            <w:hideMark/>
          </w:tcPr>
          <w:p w14:paraId="5DB41909"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557 </w:t>
            </w:r>
          </w:p>
        </w:tc>
        <w:tc>
          <w:tcPr>
            <w:tcW w:w="835" w:type="pct"/>
            <w:vAlign w:val="bottom"/>
          </w:tcPr>
          <w:p w14:paraId="6131482F"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802358">
              <w:rPr>
                <w:rFonts w:cs="Segoe UI"/>
                <w:color w:val="000000"/>
              </w:rPr>
              <w:t xml:space="preserve">              579 </w:t>
            </w:r>
          </w:p>
        </w:tc>
        <w:tc>
          <w:tcPr>
            <w:tcW w:w="834" w:type="pct"/>
            <w:noWrap/>
            <w:vAlign w:val="bottom"/>
            <w:hideMark/>
          </w:tcPr>
          <w:p w14:paraId="3AAB0BB7"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02358">
              <w:rPr>
                <w:rFonts w:cs="Segoe UI"/>
                <w:color w:val="000000"/>
              </w:rPr>
              <w:t xml:space="preserve">              604 </w:t>
            </w:r>
          </w:p>
        </w:tc>
      </w:tr>
      <w:tr w:rsidR="00DD1CA8" w:rsidRPr="00186804" w14:paraId="509EAA7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821" w:type="pct"/>
            <w:noWrap/>
            <w:hideMark/>
          </w:tcPr>
          <w:p w14:paraId="7ED9D459" w14:textId="77777777" w:rsidR="00DD1CA8" w:rsidRPr="00186804" w:rsidRDefault="00DD1CA8" w:rsidP="00DC05B9">
            <w:pPr>
              <w:rPr>
                <w:rFonts w:eastAsia="Times New Roman" w:cs="Segoe UI"/>
                <w:color w:val="000000"/>
              </w:rPr>
            </w:pPr>
            <w:r w:rsidRPr="00186804">
              <w:rPr>
                <w:rFonts w:eastAsia="Times New Roman" w:cs="Segoe UI"/>
                <w:color w:val="000000"/>
              </w:rPr>
              <w:t>Essex</w:t>
            </w:r>
          </w:p>
        </w:tc>
        <w:tc>
          <w:tcPr>
            <w:tcW w:w="837" w:type="pct"/>
            <w:noWrap/>
            <w:vAlign w:val="bottom"/>
            <w:hideMark/>
          </w:tcPr>
          <w:p w14:paraId="05B448EE"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802358">
              <w:rPr>
                <w:rFonts w:cs="Segoe UI"/>
                <w:b/>
                <w:color w:val="000000"/>
              </w:rPr>
              <w:t xml:space="preserve">         1,992 </w:t>
            </w:r>
          </w:p>
        </w:tc>
        <w:tc>
          <w:tcPr>
            <w:tcW w:w="837" w:type="pct"/>
            <w:noWrap/>
            <w:vAlign w:val="bottom"/>
            <w:hideMark/>
          </w:tcPr>
          <w:p w14:paraId="705E89D5"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802358">
              <w:rPr>
                <w:rFonts w:cs="Segoe UI"/>
                <w:b/>
                <w:color w:val="000000"/>
              </w:rPr>
              <w:t xml:space="preserve">         2,109 </w:t>
            </w:r>
          </w:p>
        </w:tc>
        <w:tc>
          <w:tcPr>
            <w:tcW w:w="836" w:type="pct"/>
            <w:noWrap/>
            <w:vAlign w:val="bottom"/>
            <w:hideMark/>
          </w:tcPr>
          <w:p w14:paraId="75DA9322"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802358">
              <w:rPr>
                <w:rFonts w:cs="Segoe UI"/>
                <w:b/>
                <w:color w:val="000000"/>
              </w:rPr>
              <w:t xml:space="preserve">         2,228 </w:t>
            </w:r>
          </w:p>
        </w:tc>
        <w:tc>
          <w:tcPr>
            <w:tcW w:w="835" w:type="pct"/>
            <w:vAlign w:val="bottom"/>
          </w:tcPr>
          <w:p w14:paraId="5D4B68C6"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802358">
              <w:rPr>
                <w:rFonts w:cs="Segoe UI"/>
                <w:b/>
                <w:color w:val="000000"/>
              </w:rPr>
              <w:t xml:space="preserve">         2,315 </w:t>
            </w:r>
          </w:p>
        </w:tc>
        <w:tc>
          <w:tcPr>
            <w:tcW w:w="834" w:type="pct"/>
            <w:noWrap/>
            <w:vAlign w:val="bottom"/>
            <w:hideMark/>
          </w:tcPr>
          <w:p w14:paraId="30FF63A6" w14:textId="77777777" w:rsidR="00DD1CA8" w:rsidRPr="00802358"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802358">
              <w:rPr>
                <w:rFonts w:cs="Segoe UI"/>
                <w:b/>
                <w:color w:val="000000"/>
              </w:rPr>
              <w:t xml:space="preserve">         2,416 </w:t>
            </w:r>
          </w:p>
        </w:tc>
      </w:tr>
    </w:tbl>
    <w:p w14:paraId="71FED59F" w14:textId="77777777" w:rsidR="00B72D8C" w:rsidRPr="00186804" w:rsidRDefault="00B72D8C" w:rsidP="00B72D8C">
      <w:pPr>
        <w:pStyle w:val="Tablesourcenote"/>
      </w:pPr>
      <w:r w:rsidRPr="00186804">
        <w:t xml:space="preserve">Source: </w:t>
      </w:r>
      <w:r>
        <w:t>Horizon Housing</w:t>
      </w:r>
      <w:r w:rsidRPr="00186804">
        <w:t xml:space="preserve">, </w:t>
      </w:r>
      <w:r>
        <w:t>Essex NHS wheelchair services</w:t>
      </w:r>
      <w:r w:rsidRPr="00186804">
        <w:t xml:space="preserve"> and HLIN</w:t>
      </w:r>
      <w:r>
        <w:t xml:space="preserve">. Estimated need is not cumulative. </w:t>
      </w:r>
    </w:p>
    <w:p w14:paraId="585623A8" w14:textId="77777777" w:rsidR="00B72D8C" w:rsidRDefault="00B72D8C" w:rsidP="00B72D8C">
      <w:pPr>
        <w:pStyle w:val="Numberedpara1202"/>
      </w:pPr>
      <w:r w:rsidRPr="00186804">
        <w:t xml:space="preserve">Based on the age distribution of wheelchair users in Essex, as provided by Essex NHS Wheelchair Service, 62% are aged 65 and over, while 38% are in the 0-64 age group. Using this age distribution, the estimated </w:t>
      </w:r>
      <w:r>
        <w:t xml:space="preserve">unmet </w:t>
      </w:r>
      <w:r w:rsidRPr="00186804">
        <w:t xml:space="preserve">need for wheelchair </w:t>
      </w:r>
      <w:r>
        <w:t>accessible</w:t>
      </w:r>
      <w:r w:rsidRPr="00186804">
        <w:t xml:space="preserve"> housing for the Essex quadrants has been disaggregated by age group. </w:t>
      </w:r>
    </w:p>
    <w:p w14:paraId="7BA2B746" w14:textId="1EB4ACFE" w:rsidR="00B72D8C" w:rsidRDefault="00B72D8C" w:rsidP="00B72D8C">
      <w:pPr>
        <w:pStyle w:val="Caption"/>
        <w:ind w:left="284"/>
      </w:pPr>
      <w:r>
        <w:lastRenderedPageBreak/>
        <w:t xml:space="preserve">Figure </w:t>
      </w:r>
      <w:fldSimple w:instr=" SEQ Figure \* ARABIC ">
        <w:r w:rsidR="00971C60">
          <w:rPr>
            <w:noProof/>
          </w:rPr>
          <w:t>20</w:t>
        </w:r>
      </w:fldSimple>
      <w:r>
        <w:t xml:space="preserve">. </w:t>
      </w:r>
      <w:r w:rsidRPr="00782E92">
        <w:t xml:space="preserve">Estimated </w:t>
      </w:r>
      <w:r>
        <w:t xml:space="preserve">unmet </w:t>
      </w:r>
      <w:r w:rsidRPr="00782E92">
        <w:t xml:space="preserve">need </w:t>
      </w:r>
      <w:r w:rsidRPr="00A21133">
        <w:t xml:space="preserve">(number of households) </w:t>
      </w:r>
      <w:r w:rsidRPr="00782E92">
        <w:t xml:space="preserve">for wheelchair </w:t>
      </w:r>
      <w:r>
        <w:t>accessible</w:t>
      </w:r>
      <w:r w:rsidRPr="00782E92">
        <w:t xml:space="preserve"> housing by the quadrants in Essex by age to 20</w:t>
      </w:r>
      <w:r>
        <w:t>44</w:t>
      </w:r>
    </w:p>
    <w:tbl>
      <w:tblPr>
        <w:tblStyle w:val="TableGrid"/>
        <w:tblW w:w="9395" w:type="dxa"/>
        <w:tblInd w:w="1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6"/>
        <w:gridCol w:w="4859"/>
      </w:tblGrid>
      <w:tr w:rsidR="00DD1CA8" w14:paraId="354856DB" w14:textId="77777777" w:rsidTr="00DC05B9">
        <w:trPr>
          <w:trHeight w:val="3076"/>
        </w:trPr>
        <w:tc>
          <w:tcPr>
            <w:tcW w:w="4536" w:type="dxa"/>
          </w:tcPr>
          <w:p w14:paraId="2C5DF111" w14:textId="77777777" w:rsidR="00DD1CA8" w:rsidRDefault="00DD1CA8" w:rsidP="00DC05B9">
            <w:pPr>
              <w:pStyle w:val="Numberedpara1202"/>
              <w:numPr>
                <w:ilvl w:val="0"/>
                <w:numId w:val="0"/>
              </w:numPr>
            </w:pPr>
            <w:r>
              <w:rPr>
                <w:noProof/>
                <w14:ligatures w14:val="standardContextual"/>
              </w:rPr>
              <w:drawing>
                <wp:inline distT="0" distB="0" distL="0" distR="0" wp14:anchorId="3ACBB4B5" wp14:editId="33E061DD">
                  <wp:extent cx="2674620" cy="1805940"/>
                  <wp:effectExtent l="0" t="0" r="11430" b="3810"/>
                  <wp:docPr id="2105130128" name="Chart 1">
                    <a:extLst xmlns:a="http://schemas.openxmlformats.org/drawingml/2006/main">
                      <a:ext uri="{FF2B5EF4-FFF2-40B4-BE49-F238E27FC236}">
                        <a16:creationId xmlns:a16="http://schemas.microsoft.com/office/drawing/2014/main" id="{0AF3FE44-36E8-76C0-E430-3C834B3830B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tc>
        <w:tc>
          <w:tcPr>
            <w:tcW w:w="4859" w:type="dxa"/>
          </w:tcPr>
          <w:p w14:paraId="2AF5DDBD" w14:textId="77777777" w:rsidR="00DD1CA8" w:rsidRDefault="00DD1CA8" w:rsidP="00DC05B9">
            <w:pPr>
              <w:pStyle w:val="Numberedpara1202"/>
              <w:numPr>
                <w:ilvl w:val="0"/>
                <w:numId w:val="0"/>
              </w:numPr>
            </w:pPr>
            <w:r>
              <w:rPr>
                <w:noProof/>
                <w14:ligatures w14:val="standardContextual"/>
              </w:rPr>
              <w:drawing>
                <wp:inline distT="0" distB="0" distL="0" distR="0" wp14:anchorId="42173A85" wp14:editId="102CD4FD">
                  <wp:extent cx="2644140" cy="1798320"/>
                  <wp:effectExtent l="0" t="0" r="3810" b="11430"/>
                  <wp:docPr id="1516791252" name="Chart 1">
                    <a:extLst xmlns:a="http://schemas.openxmlformats.org/drawingml/2006/main">
                      <a:ext uri="{FF2B5EF4-FFF2-40B4-BE49-F238E27FC236}">
                        <a16:creationId xmlns:a16="http://schemas.microsoft.com/office/drawing/2014/main" id="{7E74E8DF-7F3A-4B07-8117-9B644DB802A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tc>
      </w:tr>
      <w:tr w:rsidR="00DD1CA8" w14:paraId="0FF7642C" w14:textId="77777777" w:rsidTr="00DC05B9">
        <w:trPr>
          <w:trHeight w:val="2694"/>
        </w:trPr>
        <w:tc>
          <w:tcPr>
            <w:tcW w:w="4536" w:type="dxa"/>
          </w:tcPr>
          <w:p w14:paraId="3338D611" w14:textId="77777777" w:rsidR="00DD1CA8" w:rsidRDefault="00DD1CA8" w:rsidP="00DC05B9">
            <w:pPr>
              <w:pStyle w:val="Numberedpara1202"/>
              <w:numPr>
                <w:ilvl w:val="0"/>
                <w:numId w:val="0"/>
              </w:numPr>
            </w:pPr>
            <w:r>
              <w:rPr>
                <w:noProof/>
                <w14:ligatures w14:val="standardContextual"/>
              </w:rPr>
              <w:drawing>
                <wp:inline distT="0" distB="0" distL="0" distR="0" wp14:anchorId="22F3AB21" wp14:editId="78F8D3D2">
                  <wp:extent cx="2733675" cy="1813560"/>
                  <wp:effectExtent l="0" t="0" r="9525" b="15240"/>
                  <wp:docPr id="152161074" name="Chart 1">
                    <a:extLst xmlns:a="http://schemas.openxmlformats.org/drawingml/2006/main">
                      <a:ext uri="{FF2B5EF4-FFF2-40B4-BE49-F238E27FC236}">
                        <a16:creationId xmlns:a16="http://schemas.microsoft.com/office/drawing/2014/main" id="{C006CA75-BA51-42F7-BA1C-77AFF1217A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tc>
        <w:tc>
          <w:tcPr>
            <w:tcW w:w="4859" w:type="dxa"/>
          </w:tcPr>
          <w:p w14:paraId="26792118" w14:textId="77777777" w:rsidR="00DD1CA8" w:rsidRDefault="00DD1CA8" w:rsidP="00DC05B9">
            <w:pPr>
              <w:pStyle w:val="Numberedpara1202"/>
              <w:numPr>
                <w:ilvl w:val="0"/>
                <w:numId w:val="0"/>
              </w:numPr>
            </w:pPr>
            <w:r>
              <w:rPr>
                <w:noProof/>
                <w14:ligatures w14:val="standardContextual"/>
              </w:rPr>
              <w:drawing>
                <wp:inline distT="0" distB="0" distL="0" distR="0" wp14:anchorId="7CE32063" wp14:editId="305E74F8">
                  <wp:extent cx="2682240" cy="1805940"/>
                  <wp:effectExtent l="0" t="0" r="3810" b="3810"/>
                  <wp:docPr id="1575936566" name="Chart 1">
                    <a:extLst xmlns:a="http://schemas.openxmlformats.org/drawingml/2006/main">
                      <a:ext uri="{FF2B5EF4-FFF2-40B4-BE49-F238E27FC236}">
                        <a16:creationId xmlns:a16="http://schemas.microsoft.com/office/drawing/2014/main" id="{42D325FB-BD09-44CB-9356-0B8EBC4F0B8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tc>
      </w:tr>
    </w:tbl>
    <w:p w14:paraId="20CAA648" w14:textId="77777777" w:rsidR="00B72D8C" w:rsidRPr="00F8047B" w:rsidRDefault="00B72D8C" w:rsidP="00C827A6">
      <w:pPr>
        <w:spacing w:after="0" w:line="240" w:lineRule="auto"/>
        <w:rPr>
          <w:rFonts w:ascii="Segoe UI" w:hAnsi="Segoe UI" w:cs="Segoe UI"/>
          <w:sz w:val="18"/>
          <w:szCs w:val="18"/>
        </w:rPr>
      </w:pPr>
      <w:r w:rsidRPr="00F8047B">
        <w:rPr>
          <w:rFonts w:ascii="Segoe UI" w:hAnsi="Segoe UI" w:cs="Segoe UI"/>
          <w:sz w:val="18"/>
          <w:szCs w:val="18"/>
        </w:rPr>
        <w:t xml:space="preserve">    Source: </w:t>
      </w:r>
      <w:r w:rsidRPr="008C55C9">
        <w:rPr>
          <w:rFonts w:ascii="Segoe UI" w:hAnsi="Segoe UI" w:cs="Segoe UI"/>
          <w:sz w:val="18"/>
          <w:szCs w:val="18"/>
        </w:rPr>
        <w:t>Horizon Housing,</w:t>
      </w:r>
      <w:r>
        <w:rPr>
          <w:rFonts w:ascii="Segoe UI" w:hAnsi="Segoe UI" w:cs="Segoe UI"/>
          <w:sz w:val="18"/>
          <w:szCs w:val="18"/>
        </w:rPr>
        <w:t xml:space="preserve"> </w:t>
      </w:r>
      <w:r w:rsidRPr="00F8047B">
        <w:rPr>
          <w:rFonts w:ascii="Segoe UI" w:hAnsi="Segoe UI" w:cs="Segoe UI"/>
          <w:sz w:val="18"/>
          <w:szCs w:val="18"/>
        </w:rPr>
        <w:t>Essex NHS wheelchair service</w:t>
      </w:r>
    </w:p>
    <w:p w14:paraId="1959D7C6" w14:textId="77777777" w:rsidR="00B72D8C" w:rsidRPr="00F8047B" w:rsidRDefault="00B72D8C" w:rsidP="00C827A6">
      <w:pPr>
        <w:spacing w:after="0" w:line="240" w:lineRule="auto"/>
        <w:rPr>
          <w:rFonts w:ascii="Segoe UI" w:hAnsi="Segoe UI" w:cs="Segoe UI"/>
          <w:sz w:val="18"/>
          <w:szCs w:val="18"/>
        </w:rPr>
      </w:pPr>
      <w:r w:rsidRPr="00F8047B">
        <w:rPr>
          <w:rFonts w:ascii="Segoe UI" w:hAnsi="Segoe UI" w:cs="Segoe UI"/>
          <w:sz w:val="18"/>
          <w:szCs w:val="18"/>
        </w:rPr>
        <w:t xml:space="preserve">    Note: Estimated need is not cumulative.</w:t>
      </w:r>
    </w:p>
    <w:p w14:paraId="26B78293" w14:textId="77777777" w:rsidR="00B72D8C" w:rsidRDefault="00B72D8C" w:rsidP="00B72D8C">
      <w:pPr>
        <w:pStyle w:val="Numberedpara1202"/>
      </w:pPr>
      <w:r w:rsidRPr="007C4676">
        <w:t xml:space="preserve">The 2018/19 English Housing Survey has been used to estimate the tenure status of wheelchair users. This suggests that 34% of wheelchair users are living in social housing (in local authority or housing association homes), 58% live in owner-occupied housing and 8% in the private rented sector. </w:t>
      </w:r>
    </w:p>
    <w:p w14:paraId="11979DBA" w14:textId="77777777" w:rsidR="00293676" w:rsidRDefault="00293676" w:rsidP="00293676">
      <w:pPr>
        <w:pStyle w:val="Numberedpara1202"/>
        <w:numPr>
          <w:ilvl w:val="0"/>
          <w:numId w:val="0"/>
        </w:numPr>
      </w:pPr>
    </w:p>
    <w:p w14:paraId="3D98CD86" w14:textId="77777777" w:rsidR="00293676" w:rsidRDefault="00293676" w:rsidP="00293676">
      <w:pPr>
        <w:pStyle w:val="Numberedpara1202"/>
        <w:numPr>
          <w:ilvl w:val="0"/>
          <w:numId w:val="0"/>
        </w:numPr>
      </w:pPr>
    </w:p>
    <w:p w14:paraId="763F07B2" w14:textId="77777777" w:rsidR="00293676" w:rsidRDefault="00293676" w:rsidP="00293676">
      <w:pPr>
        <w:pStyle w:val="Numberedpara1202"/>
        <w:numPr>
          <w:ilvl w:val="0"/>
          <w:numId w:val="0"/>
        </w:numPr>
      </w:pPr>
    </w:p>
    <w:p w14:paraId="73D59C41" w14:textId="77777777" w:rsidR="00293676" w:rsidRDefault="00293676" w:rsidP="00293676">
      <w:pPr>
        <w:pStyle w:val="Numberedpara1202"/>
        <w:numPr>
          <w:ilvl w:val="0"/>
          <w:numId w:val="0"/>
        </w:numPr>
      </w:pPr>
    </w:p>
    <w:p w14:paraId="5E7FBBBD" w14:textId="77777777" w:rsidR="00293676" w:rsidRDefault="00293676" w:rsidP="00293676">
      <w:pPr>
        <w:pStyle w:val="Numberedpara1202"/>
        <w:numPr>
          <w:ilvl w:val="0"/>
          <w:numId w:val="0"/>
        </w:numPr>
      </w:pPr>
    </w:p>
    <w:p w14:paraId="1C6B52DA" w14:textId="77777777" w:rsidR="00293676" w:rsidRDefault="00293676" w:rsidP="00293676">
      <w:pPr>
        <w:pStyle w:val="Numberedpara1202"/>
        <w:numPr>
          <w:ilvl w:val="0"/>
          <w:numId w:val="0"/>
        </w:numPr>
      </w:pPr>
    </w:p>
    <w:p w14:paraId="730C6181" w14:textId="77777777" w:rsidR="00293676" w:rsidRDefault="00293676" w:rsidP="00293676">
      <w:pPr>
        <w:pStyle w:val="Numberedpara1202"/>
        <w:numPr>
          <w:ilvl w:val="0"/>
          <w:numId w:val="0"/>
        </w:numPr>
      </w:pPr>
    </w:p>
    <w:p w14:paraId="170CA72B" w14:textId="77777777" w:rsidR="00293676" w:rsidRDefault="00293676" w:rsidP="00293676">
      <w:pPr>
        <w:pStyle w:val="Numberedpara1202"/>
        <w:numPr>
          <w:ilvl w:val="0"/>
          <w:numId w:val="0"/>
        </w:numPr>
      </w:pPr>
    </w:p>
    <w:p w14:paraId="7A62A3EB" w14:textId="77777777" w:rsidR="00C827A6" w:rsidRDefault="00C827A6" w:rsidP="00293676">
      <w:pPr>
        <w:pStyle w:val="Numberedpara1202"/>
        <w:numPr>
          <w:ilvl w:val="0"/>
          <w:numId w:val="0"/>
        </w:numPr>
      </w:pPr>
    </w:p>
    <w:p w14:paraId="531EB0D9" w14:textId="77777777" w:rsidR="00293676" w:rsidRDefault="00293676" w:rsidP="00293676">
      <w:pPr>
        <w:pStyle w:val="Numberedpara1202"/>
        <w:numPr>
          <w:ilvl w:val="0"/>
          <w:numId w:val="0"/>
        </w:numPr>
      </w:pPr>
    </w:p>
    <w:p w14:paraId="69190B5B" w14:textId="0ACD64CA" w:rsidR="00B72D8C" w:rsidRDefault="00B72D8C" w:rsidP="00B72D8C">
      <w:pPr>
        <w:pStyle w:val="Caption"/>
      </w:pPr>
      <w:r>
        <w:lastRenderedPageBreak/>
        <w:t xml:space="preserve">Table </w:t>
      </w:r>
      <w:fldSimple w:instr=" SEQ Table \* ARABIC ">
        <w:r w:rsidR="00971C60">
          <w:rPr>
            <w:noProof/>
          </w:rPr>
          <w:t>74</w:t>
        </w:r>
      </w:fldSimple>
      <w:r>
        <w:t xml:space="preserve">. </w:t>
      </w:r>
      <w:r w:rsidRPr="00750A8B">
        <w:t>Estimated</w:t>
      </w:r>
      <w:r>
        <w:t xml:space="preserve"> unmet</w:t>
      </w:r>
      <w:r w:rsidRPr="00750A8B">
        <w:t xml:space="preserve"> need </w:t>
      </w:r>
      <w:r w:rsidRPr="00A21133">
        <w:t xml:space="preserve">(number of households) </w:t>
      </w:r>
      <w:r w:rsidRPr="00750A8B">
        <w:t xml:space="preserve">for fully wheelchair </w:t>
      </w:r>
      <w:r>
        <w:t>accessible</w:t>
      </w:r>
      <w:r w:rsidRPr="00750A8B">
        <w:t xml:space="preserve"> housing by quadrants in Essex by tenure to 20</w:t>
      </w:r>
      <w:r>
        <w:t>44</w:t>
      </w:r>
    </w:p>
    <w:tbl>
      <w:tblPr>
        <w:tblStyle w:val="GridTable5Dark-Accent4"/>
        <w:tblW w:w="5000" w:type="pct"/>
        <w:tblLook w:val="04A0" w:firstRow="1" w:lastRow="0" w:firstColumn="1" w:lastColumn="0" w:noHBand="0" w:noVBand="1"/>
      </w:tblPr>
      <w:tblGrid>
        <w:gridCol w:w="2780"/>
        <w:gridCol w:w="1248"/>
        <w:gridCol w:w="1248"/>
        <w:gridCol w:w="1248"/>
        <w:gridCol w:w="1248"/>
        <w:gridCol w:w="1244"/>
      </w:tblGrid>
      <w:tr w:rsidR="00DD1CA8" w:rsidRPr="001E0E37" w14:paraId="56ACFEFB" w14:textId="77777777" w:rsidTr="00FB2487">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1542" w:type="pct"/>
            <w:shd w:val="clear" w:color="auto" w:fill="FBCAD0"/>
            <w:hideMark/>
          </w:tcPr>
          <w:p w14:paraId="00D5869E" w14:textId="77777777" w:rsidR="00DD1CA8" w:rsidRPr="001E0E37" w:rsidRDefault="00DD1CA8" w:rsidP="00DC05B9">
            <w:pPr>
              <w:rPr>
                <w:rFonts w:eastAsia="Times New Roman" w:cs="Segoe UI"/>
                <w:color w:val="000000"/>
              </w:rPr>
            </w:pPr>
            <w:r w:rsidRPr="001E0E37">
              <w:rPr>
                <w:rFonts w:eastAsia="Times New Roman" w:cs="Segoe UI"/>
                <w:color w:val="000000"/>
              </w:rPr>
              <w:t>Tenure type</w:t>
            </w:r>
          </w:p>
        </w:tc>
        <w:tc>
          <w:tcPr>
            <w:tcW w:w="692" w:type="pct"/>
            <w:shd w:val="clear" w:color="auto" w:fill="FBCAD0"/>
            <w:hideMark/>
          </w:tcPr>
          <w:p w14:paraId="1A9A05BC" w14:textId="77777777" w:rsidR="00DD1CA8" w:rsidRPr="001E0E37"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E0E37">
              <w:rPr>
                <w:rFonts w:eastAsia="Times New Roman" w:cs="Segoe UI"/>
                <w:color w:val="000000"/>
              </w:rPr>
              <w:t>2024</w:t>
            </w:r>
          </w:p>
        </w:tc>
        <w:tc>
          <w:tcPr>
            <w:tcW w:w="692" w:type="pct"/>
            <w:shd w:val="clear" w:color="auto" w:fill="FBCAD0"/>
            <w:hideMark/>
          </w:tcPr>
          <w:p w14:paraId="21DAC8D4" w14:textId="77777777" w:rsidR="00DD1CA8" w:rsidRPr="001E0E37"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E0E37">
              <w:rPr>
                <w:rFonts w:eastAsia="Times New Roman" w:cs="Segoe UI"/>
                <w:color w:val="000000"/>
              </w:rPr>
              <w:t>2029</w:t>
            </w:r>
          </w:p>
        </w:tc>
        <w:tc>
          <w:tcPr>
            <w:tcW w:w="692" w:type="pct"/>
            <w:shd w:val="clear" w:color="auto" w:fill="FBCAD0"/>
            <w:hideMark/>
          </w:tcPr>
          <w:p w14:paraId="61572F96" w14:textId="77777777" w:rsidR="00DD1CA8" w:rsidRPr="001E0E37"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E0E37">
              <w:rPr>
                <w:rFonts w:eastAsia="Times New Roman" w:cs="Segoe UI"/>
                <w:color w:val="000000"/>
              </w:rPr>
              <w:t>2034</w:t>
            </w:r>
          </w:p>
        </w:tc>
        <w:tc>
          <w:tcPr>
            <w:tcW w:w="692" w:type="pct"/>
            <w:shd w:val="clear" w:color="auto" w:fill="FBCAD0"/>
            <w:hideMark/>
          </w:tcPr>
          <w:p w14:paraId="68C98962" w14:textId="77777777" w:rsidR="00DD1CA8" w:rsidRPr="001E0E37"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E0E37">
              <w:rPr>
                <w:rFonts w:eastAsia="Times New Roman" w:cs="Segoe UI"/>
                <w:color w:val="000000"/>
              </w:rPr>
              <w:t>2039</w:t>
            </w:r>
          </w:p>
        </w:tc>
        <w:tc>
          <w:tcPr>
            <w:tcW w:w="690" w:type="pct"/>
            <w:shd w:val="clear" w:color="auto" w:fill="FBCAD0"/>
            <w:hideMark/>
          </w:tcPr>
          <w:p w14:paraId="16A86EBD" w14:textId="77777777" w:rsidR="00DD1CA8" w:rsidRPr="001E0E37"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E0E37">
              <w:rPr>
                <w:rFonts w:eastAsia="Times New Roman" w:cs="Segoe UI"/>
                <w:color w:val="000000"/>
              </w:rPr>
              <w:t>2044</w:t>
            </w:r>
          </w:p>
        </w:tc>
      </w:tr>
      <w:tr w:rsidR="00DD1CA8" w:rsidRPr="001E0E37" w14:paraId="455D1333" w14:textId="77777777" w:rsidTr="00FB2487">
        <w:trPr>
          <w:trHeight w:val="288"/>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vAlign w:val="center"/>
            <w:hideMark/>
          </w:tcPr>
          <w:p w14:paraId="45BED779" w14:textId="77777777" w:rsidR="00DD1CA8" w:rsidRPr="001E0E37" w:rsidRDefault="00DD1CA8" w:rsidP="00DC05B9">
            <w:pPr>
              <w:jc w:val="center"/>
              <w:rPr>
                <w:rFonts w:eastAsia="Times New Roman" w:cs="Segoe UI"/>
                <w:color w:val="000000"/>
              </w:rPr>
            </w:pPr>
            <w:r w:rsidRPr="001E0E37">
              <w:rPr>
                <w:rFonts w:eastAsia="Times New Roman" w:cs="Segoe UI"/>
                <w:color w:val="000000"/>
              </w:rPr>
              <w:t>Mid</w:t>
            </w:r>
          </w:p>
        </w:tc>
      </w:tr>
      <w:tr w:rsidR="00DD1CA8" w:rsidRPr="001E0E37" w14:paraId="43AB93D5" w14:textId="77777777" w:rsidTr="00DC05B9">
        <w:trPr>
          <w:trHeight w:val="52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1EB667FE"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Owner occupier households</w:t>
            </w:r>
          </w:p>
        </w:tc>
        <w:tc>
          <w:tcPr>
            <w:tcW w:w="692" w:type="pct"/>
            <w:noWrap/>
            <w:vAlign w:val="center"/>
            <w:hideMark/>
          </w:tcPr>
          <w:p w14:paraId="56C0344B"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185</w:t>
            </w:r>
          </w:p>
        </w:tc>
        <w:tc>
          <w:tcPr>
            <w:tcW w:w="692" w:type="pct"/>
            <w:noWrap/>
            <w:vAlign w:val="center"/>
            <w:hideMark/>
          </w:tcPr>
          <w:p w14:paraId="26A303DB"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196</w:t>
            </w:r>
          </w:p>
        </w:tc>
        <w:tc>
          <w:tcPr>
            <w:tcW w:w="692" w:type="pct"/>
            <w:noWrap/>
            <w:vAlign w:val="center"/>
            <w:hideMark/>
          </w:tcPr>
          <w:p w14:paraId="56D79D88"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207</w:t>
            </w:r>
          </w:p>
        </w:tc>
        <w:tc>
          <w:tcPr>
            <w:tcW w:w="692" w:type="pct"/>
            <w:noWrap/>
            <w:vAlign w:val="center"/>
            <w:hideMark/>
          </w:tcPr>
          <w:p w14:paraId="28C3545B"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215</w:t>
            </w:r>
          </w:p>
        </w:tc>
        <w:tc>
          <w:tcPr>
            <w:tcW w:w="690" w:type="pct"/>
            <w:noWrap/>
            <w:vAlign w:val="center"/>
            <w:hideMark/>
          </w:tcPr>
          <w:p w14:paraId="6887FAC0"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224</w:t>
            </w:r>
          </w:p>
        </w:tc>
      </w:tr>
      <w:tr w:rsidR="00DD1CA8" w:rsidRPr="001E0E37" w14:paraId="4889C9A7"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2853246D"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 xml:space="preserve">Social </w:t>
            </w:r>
            <w:r w:rsidRPr="00BA1552">
              <w:rPr>
                <w:rFonts w:eastAsia="Times New Roman" w:cs="Segoe UI"/>
                <w:b w:val="0"/>
                <w:color w:val="000000"/>
              </w:rPr>
              <w:t>renting</w:t>
            </w:r>
            <w:r w:rsidRPr="001E0E37">
              <w:rPr>
                <w:rFonts w:eastAsia="Times New Roman" w:cs="Segoe UI"/>
                <w:b w:val="0"/>
                <w:color w:val="000000"/>
              </w:rPr>
              <w:t xml:space="preserve"> households</w:t>
            </w:r>
          </w:p>
        </w:tc>
        <w:tc>
          <w:tcPr>
            <w:tcW w:w="692" w:type="pct"/>
            <w:noWrap/>
            <w:vAlign w:val="center"/>
            <w:hideMark/>
          </w:tcPr>
          <w:p w14:paraId="18A93F78"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108</w:t>
            </w:r>
          </w:p>
        </w:tc>
        <w:tc>
          <w:tcPr>
            <w:tcW w:w="692" w:type="pct"/>
            <w:noWrap/>
            <w:vAlign w:val="center"/>
            <w:hideMark/>
          </w:tcPr>
          <w:p w14:paraId="2FF49837"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115</w:t>
            </w:r>
          </w:p>
        </w:tc>
        <w:tc>
          <w:tcPr>
            <w:tcW w:w="692" w:type="pct"/>
            <w:noWrap/>
            <w:vAlign w:val="center"/>
            <w:hideMark/>
          </w:tcPr>
          <w:p w14:paraId="5580439B"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121</w:t>
            </w:r>
          </w:p>
        </w:tc>
        <w:tc>
          <w:tcPr>
            <w:tcW w:w="692" w:type="pct"/>
            <w:noWrap/>
            <w:vAlign w:val="center"/>
            <w:hideMark/>
          </w:tcPr>
          <w:p w14:paraId="34AE720B"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126</w:t>
            </w:r>
          </w:p>
        </w:tc>
        <w:tc>
          <w:tcPr>
            <w:tcW w:w="690" w:type="pct"/>
            <w:noWrap/>
            <w:vAlign w:val="center"/>
            <w:hideMark/>
          </w:tcPr>
          <w:p w14:paraId="2359D695"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131</w:t>
            </w:r>
          </w:p>
        </w:tc>
      </w:tr>
      <w:tr w:rsidR="00DD1CA8" w:rsidRPr="001E0E37" w14:paraId="4706B1F8" w14:textId="77777777" w:rsidTr="00DC05B9">
        <w:trPr>
          <w:trHeight w:val="52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6909D5FF"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 xml:space="preserve">Private </w:t>
            </w:r>
            <w:r w:rsidRPr="00BA1552">
              <w:rPr>
                <w:rFonts w:eastAsia="Times New Roman" w:cs="Segoe UI"/>
                <w:b w:val="0"/>
                <w:color w:val="000000"/>
              </w:rPr>
              <w:t>renting</w:t>
            </w:r>
            <w:r w:rsidRPr="001E0E37">
              <w:rPr>
                <w:rFonts w:eastAsia="Times New Roman" w:cs="Segoe UI"/>
                <w:b w:val="0"/>
                <w:color w:val="000000"/>
              </w:rPr>
              <w:t xml:space="preserve"> households</w:t>
            </w:r>
          </w:p>
        </w:tc>
        <w:tc>
          <w:tcPr>
            <w:tcW w:w="692" w:type="pct"/>
            <w:noWrap/>
            <w:vAlign w:val="center"/>
            <w:hideMark/>
          </w:tcPr>
          <w:p w14:paraId="396378AB"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26</w:t>
            </w:r>
          </w:p>
        </w:tc>
        <w:tc>
          <w:tcPr>
            <w:tcW w:w="692" w:type="pct"/>
            <w:noWrap/>
            <w:vAlign w:val="center"/>
            <w:hideMark/>
          </w:tcPr>
          <w:p w14:paraId="38191A94"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27</w:t>
            </w:r>
          </w:p>
        </w:tc>
        <w:tc>
          <w:tcPr>
            <w:tcW w:w="692" w:type="pct"/>
            <w:noWrap/>
            <w:vAlign w:val="center"/>
            <w:hideMark/>
          </w:tcPr>
          <w:p w14:paraId="361D6D2B"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29</w:t>
            </w:r>
          </w:p>
        </w:tc>
        <w:tc>
          <w:tcPr>
            <w:tcW w:w="692" w:type="pct"/>
            <w:noWrap/>
            <w:vAlign w:val="center"/>
            <w:hideMark/>
          </w:tcPr>
          <w:p w14:paraId="21F1D673"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30</w:t>
            </w:r>
          </w:p>
        </w:tc>
        <w:tc>
          <w:tcPr>
            <w:tcW w:w="690" w:type="pct"/>
            <w:noWrap/>
            <w:vAlign w:val="center"/>
            <w:hideMark/>
          </w:tcPr>
          <w:p w14:paraId="55BCCCB9" w14:textId="77777777" w:rsidR="00DD1CA8" w:rsidRPr="008C1683"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C1683">
              <w:rPr>
                <w:rFonts w:cs="Segoe UI"/>
                <w:color w:val="000000"/>
              </w:rPr>
              <w:t>31</w:t>
            </w:r>
          </w:p>
        </w:tc>
      </w:tr>
      <w:tr w:rsidR="00DD1CA8" w:rsidRPr="001E0E37" w14:paraId="1EE4956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66E64BFC" w14:textId="77777777" w:rsidR="00DD1CA8" w:rsidRPr="00E36249" w:rsidRDefault="00DD1CA8" w:rsidP="00DC05B9">
            <w:pPr>
              <w:rPr>
                <w:rFonts w:eastAsia="Times New Roman" w:cs="Segoe UI"/>
                <w:color w:val="000000"/>
              </w:rPr>
            </w:pPr>
            <w:r w:rsidRPr="0037496E">
              <w:rPr>
                <w:rFonts w:eastAsia="Times New Roman" w:cs="Segoe UI"/>
                <w:color w:val="000000"/>
              </w:rPr>
              <w:t>Total households</w:t>
            </w:r>
          </w:p>
        </w:tc>
        <w:tc>
          <w:tcPr>
            <w:tcW w:w="692" w:type="pct"/>
            <w:noWrap/>
            <w:vAlign w:val="center"/>
            <w:hideMark/>
          </w:tcPr>
          <w:p w14:paraId="2BFDFB08"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319</w:t>
            </w:r>
          </w:p>
        </w:tc>
        <w:tc>
          <w:tcPr>
            <w:tcW w:w="692" w:type="pct"/>
            <w:noWrap/>
            <w:vAlign w:val="center"/>
            <w:hideMark/>
          </w:tcPr>
          <w:p w14:paraId="49943EB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337</w:t>
            </w:r>
          </w:p>
        </w:tc>
        <w:tc>
          <w:tcPr>
            <w:tcW w:w="692" w:type="pct"/>
            <w:noWrap/>
            <w:vAlign w:val="center"/>
            <w:hideMark/>
          </w:tcPr>
          <w:p w14:paraId="5737DAE2"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357</w:t>
            </w:r>
          </w:p>
        </w:tc>
        <w:tc>
          <w:tcPr>
            <w:tcW w:w="692" w:type="pct"/>
            <w:noWrap/>
            <w:vAlign w:val="center"/>
            <w:hideMark/>
          </w:tcPr>
          <w:p w14:paraId="14D50478"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370</w:t>
            </w:r>
          </w:p>
        </w:tc>
        <w:tc>
          <w:tcPr>
            <w:tcW w:w="690" w:type="pct"/>
            <w:noWrap/>
            <w:vAlign w:val="center"/>
            <w:hideMark/>
          </w:tcPr>
          <w:p w14:paraId="4B192671"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387</w:t>
            </w:r>
          </w:p>
        </w:tc>
      </w:tr>
      <w:tr w:rsidR="00DD1CA8" w:rsidRPr="001E0E37" w14:paraId="45511414" w14:textId="77777777" w:rsidTr="00FB2487">
        <w:trPr>
          <w:trHeight w:val="288"/>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vAlign w:val="center"/>
            <w:hideMark/>
          </w:tcPr>
          <w:p w14:paraId="4243FD16" w14:textId="77777777" w:rsidR="00DD1CA8" w:rsidRPr="001E0E37" w:rsidRDefault="00DD1CA8" w:rsidP="00DC05B9">
            <w:pPr>
              <w:jc w:val="center"/>
              <w:rPr>
                <w:rFonts w:eastAsia="Times New Roman" w:cs="Segoe UI"/>
                <w:color w:val="000000"/>
              </w:rPr>
            </w:pPr>
            <w:r w:rsidRPr="001E0E37">
              <w:rPr>
                <w:rFonts w:eastAsia="Times New Roman" w:cs="Segoe UI"/>
                <w:color w:val="000000"/>
              </w:rPr>
              <w:t>North</w:t>
            </w:r>
          </w:p>
        </w:tc>
      </w:tr>
      <w:tr w:rsidR="00DD1CA8" w:rsidRPr="001E0E37" w14:paraId="218C08E7" w14:textId="77777777" w:rsidTr="00DC05B9">
        <w:trPr>
          <w:trHeight w:val="52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527C09FF"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Owner occupier households</w:t>
            </w:r>
          </w:p>
        </w:tc>
        <w:tc>
          <w:tcPr>
            <w:tcW w:w="692" w:type="pct"/>
            <w:noWrap/>
            <w:vAlign w:val="center"/>
            <w:hideMark/>
          </w:tcPr>
          <w:p w14:paraId="7B986775"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273</w:t>
            </w:r>
          </w:p>
        </w:tc>
        <w:tc>
          <w:tcPr>
            <w:tcW w:w="692" w:type="pct"/>
            <w:noWrap/>
            <w:vAlign w:val="center"/>
            <w:hideMark/>
          </w:tcPr>
          <w:p w14:paraId="20C5DBF5"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289</w:t>
            </w:r>
          </w:p>
        </w:tc>
        <w:tc>
          <w:tcPr>
            <w:tcW w:w="692" w:type="pct"/>
            <w:noWrap/>
            <w:vAlign w:val="center"/>
            <w:hideMark/>
          </w:tcPr>
          <w:p w14:paraId="61940192"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305</w:t>
            </w:r>
          </w:p>
        </w:tc>
        <w:tc>
          <w:tcPr>
            <w:tcW w:w="692" w:type="pct"/>
            <w:noWrap/>
            <w:vAlign w:val="center"/>
            <w:hideMark/>
          </w:tcPr>
          <w:p w14:paraId="060D2764"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317</w:t>
            </w:r>
          </w:p>
        </w:tc>
        <w:tc>
          <w:tcPr>
            <w:tcW w:w="690" w:type="pct"/>
            <w:noWrap/>
            <w:vAlign w:val="center"/>
            <w:hideMark/>
          </w:tcPr>
          <w:p w14:paraId="41ACE9A4"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331</w:t>
            </w:r>
          </w:p>
        </w:tc>
      </w:tr>
      <w:tr w:rsidR="00DD1CA8" w:rsidRPr="001E0E37" w14:paraId="6FD5EBF2"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143E54F8"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 xml:space="preserve">Social </w:t>
            </w:r>
            <w:r w:rsidRPr="00BA1552">
              <w:rPr>
                <w:rFonts w:eastAsia="Times New Roman" w:cs="Segoe UI"/>
                <w:b w:val="0"/>
                <w:color w:val="000000"/>
              </w:rPr>
              <w:t>renting</w:t>
            </w:r>
            <w:r w:rsidRPr="001E0E37">
              <w:rPr>
                <w:rFonts w:eastAsia="Times New Roman" w:cs="Segoe UI"/>
                <w:b w:val="0"/>
                <w:color w:val="000000"/>
              </w:rPr>
              <w:t xml:space="preserve"> households</w:t>
            </w:r>
          </w:p>
        </w:tc>
        <w:tc>
          <w:tcPr>
            <w:tcW w:w="692" w:type="pct"/>
            <w:noWrap/>
            <w:vAlign w:val="center"/>
            <w:hideMark/>
          </w:tcPr>
          <w:p w14:paraId="364E79C6"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160</w:t>
            </w:r>
          </w:p>
        </w:tc>
        <w:tc>
          <w:tcPr>
            <w:tcW w:w="692" w:type="pct"/>
            <w:noWrap/>
            <w:vAlign w:val="center"/>
            <w:hideMark/>
          </w:tcPr>
          <w:p w14:paraId="7BA265EF"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169</w:t>
            </w:r>
          </w:p>
        </w:tc>
        <w:tc>
          <w:tcPr>
            <w:tcW w:w="692" w:type="pct"/>
            <w:noWrap/>
            <w:vAlign w:val="center"/>
            <w:hideMark/>
          </w:tcPr>
          <w:p w14:paraId="202D8D31"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179</w:t>
            </w:r>
          </w:p>
        </w:tc>
        <w:tc>
          <w:tcPr>
            <w:tcW w:w="692" w:type="pct"/>
            <w:noWrap/>
            <w:vAlign w:val="center"/>
            <w:hideMark/>
          </w:tcPr>
          <w:p w14:paraId="0E8E64F3"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186</w:t>
            </w:r>
          </w:p>
        </w:tc>
        <w:tc>
          <w:tcPr>
            <w:tcW w:w="690" w:type="pct"/>
            <w:noWrap/>
            <w:vAlign w:val="center"/>
            <w:hideMark/>
          </w:tcPr>
          <w:p w14:paraId="07C37115"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194</w:t>
            </w:r>
          </w:p>
        </w:tc>
      </w:tr>
      <w:tr w:rsidR="00DD1CA8" w:rsidRPr="001E0E37" w14:paraId="4E65E9FE" w14:textId="77777777" w:rsidTr="00DC05B9">
        <w:trPr>
          <w:trHeight w:val="52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7CC9A164"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 xml:space="preserve">Private </w:t>
            </w:r>
            <w:r w:rsidRPr="00BA1552">
              <w:rPr>
                <w:rFonts w:eastAsia="Times New Roman" w:cs="Segoe UI"/>
                <w:b w:val="0"/>
                <w:color w:val="000000"/>
              </w:rPr>
              <w:t>renting</w:t>
            </w:r>
            <w:r w:rsidRPr="001E0E37">
              <w:rPr>
                <w:rFonts w:eastAsia="Times New Roman" w:cs="Segoe UI"/>
                <w:b w:val="0"/>
                <w:color w:val="000000"/>
              </w:rPr>
              <w:t xml:space="preserve"> households</w:t>
            </w:r>
          </w:p>
        </w:tc>
        <w:tc>
          <w:tcPr>
            <w:tcW w:w="692" w:type="pct"/>
            <w:noWrap/>
            <w:vAlign w:val="center"/>
            <w:hideMark/>
          </w:tcPr>
          <w:p w14:paraId="5E416A8B"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38</w:t>
            </w:r>
          </w:p>
        </w:tc>
        <w:tc>
          <w:tcPr>
            <w:tcW w:w="692" w:type="pct"/>
            <w:noWrap/>
            <w:vAlign w:val="center"/>
            <w:hideMark/>
          </w:tcPr>
          <w:p w14:paraId="0EA14206"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40</w:t>
            </w:r>
          </w:p>
        </w:tc>
        <w:tc>
          <w:tcPr>
            <w:tcW w:w="692" w:type="pct"/>
            <w:noWrap/>
            <w:vAlign w:val="center"/>
            <w:hideMark/>
          </w:tcPr>
          <w:p w14:paraId="5B6E8664"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42</w:t>
            </w:r>
          </w:p>
        </w:tc>
        <w:tc>
          <w:tcPr>
            <w:tcW w:w="692" w:type="pct"/>
            <w:noWrap/>
            <w:vAlign w:val="center"/>
            <w:hideMark/>
          </w:tcPr>
          <w:p w14:paraId="3A269C98"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44</w:t>
            </w:r>
          </w:p>
        </w:tc>
        <w:tc>
          <w:tcPr>
            <w:tcW w:w="690" w:type="pct"/>
            <w:noWrap/>
            <w:vAlign w:val="center"/>
            <w:hideMark/>
          </w:tcPr>
          <w:p w14:paraId="76524D21"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46</w:t>
            </w:r>
          </w:p>
        </w:tc>
      </w:tr>
      <w:tr w:rsidR="00DD1CA8" w:rsidRPr="001E0E37" w14:paraId="777A88C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36CE8A9E" w14:textId="77777777" w:rsidR="00DD1CA8" w:rsidRPr="00E36249" w:rsidRDefault="00DD1CA8" w:rsidP="00DC05B9">
            <w:pPr>
              <w:rPr>
                <w:rFonts w:eastAsia="Times New Roman" w:cs="Segoe UI"/>
                <w:color w:val="000000"/>
              </w:rPr>
            </w:pPr>
            <w:r w:rsidRPr="0037496E">
              <w:rPr>
                <w:rFonts w:eastAsia="Times New Roman" w:cs="Segoe UI"/>
                <w:color w:val="000000"/>
              </w:rPr>
              <w:t>Total households</w:t>
            </w:r>
          </w:p>
        </w:tc>
        <w:tc>
          <w:tcPr>
            <w:tcW w:w="692" w:type="pct"/>
            <w:noWrap/>
            <w:vAlign w:val="center"/>
            <w:hideMark/>
          </w:tcPr>
          <w:p w14:paraId="2CA8A4F8"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471</w:t>
            </w:r>
          </w:p>
        </w:tc>
        <w:tc>
          <w:tcPr>
            <w:tcW w:w="692" w:type="pct"/>
            <w:noWrap/>
            <w:vAlign w:val="center"/>
            <w:hideMark/>
          </w:tcPr>
          <w:p w14:paraId="5CCD8234"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498</w:t>
            </w:r>
          </w:p>
        </w:tc>
        <w:tc>
          <w:tcPr>
            <w:tcW w:w="692" w:type="pct"/>
            <w:noWrap/>
            <w:vAlign w:val="center"/>
            <w:hideMark/>
          </w:tcPr>
          <w:p w14:paraId="5308E300"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526</w:t>
            </w:r>
          </w:p>
        </w:tc>
        <w:tc>
          <w:tcPr>
            <w:tcW w:w="692" w:type="pct"/>
            <w:noWrap/>
            <w:vAlign w:val="center"/>
            <w:hideMark/>
          </w:tcPr>
          <w:p w14:paraId="16F9563D"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547</w:t>
            </w:r>
          </w:p>
        </w:tc>
        <w:tc>
          <w:tcPr>
            <w:tcW w:w="690" w:type="pct"/>
            <w:noWrap/>
            <w:vAlign w:val="center"/>
            <w:hideMark/>
          </w:tcPr>
          <w:p w14:paraId="766E1076"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571</w:t>
            </w:r>
          </w:p>
        </w:tc>
      </w:tr>
      <w:tr w:rsidR="00DD1CA8" w:rsidRPr="001E0E37" w14:paraId="3D0541BD" w14:textId="77777777" w:rsidTr="00FB2487">
        <w:trPr>
          <w:trHeight w:val="288"/>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vAlign w:val="center"/>
            <w:hideMark/>
          </w:tcPr>
          <w:p w14:paraId="32DF5679" w14:textId="77777777" w:rsidR="00DD1CA8" w:rsidRPr="001E0E37" w:rsidRDefault="00DD1CA8" w:rsidP="00DC05B9">
            <w:pPr>
              <w:jc w:val="center"/>
              <w:rPr>
                <w:rFonts w:eastAsia="Times New Roman" w:cs="Segoe UI"/>
                <w:color w:val="000000"/>
              </w:rPr>
            </w:pPr>
            <w:r w:rsidRPr="001E0E37">
              <w:rPr>
                <w:rFonts w:eastAsia="Times New Roman" w:cs="Segoe UI"/>
                <w:color w:val="000000"/>
              </w:rPr>
              <w:t>South</w:t>
            </w:r>
          </w:p>
        </w:tc>
      </w:tr>
      <w:tr w:rsidR="00DD1CA8" w:rsidRPr="001E0E37" w14:paraId="1EB178FE" w14:textId="77777777" w:rsidTr="00DC05B9">
        <w:trPr>
          <w:trHeight w:val="52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0DB7CB13"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Owner occupier households</w:t>
            </w:r>
          </w:p>
        </w:tc>
        <w:tc>
          <w:tcPr>
            <w:tcW w:w="692" w:type="pct"/>
            <w:noWrap/>
            <w:vAlign w:val="center"/>
            <w:hideMark/>
          </w:tcPr>
          <w:p w14:paraId="5EF66274"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409</w:t>
            </w:r>
          </w:p>
        </w:tc>
        <w:tc>
          <w:tcPr>
            <w:tcW w:w="692" w:type="pct"/>
            <w:noWrap/>
            <w:vAlign w:val="center"/>
            <w:hideMark/>
          </w:tcPr>
          <w:p w14:paraId="2D2BF214"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433</w:t>
            </w:r>
          </w:p>
        </w:tc>
        <w:tc>
          <w:tcPr>
            <w:tcW w:w="692" w:type="pct"/>
            <w:noWrap/>
            <w:vAlign w:val="center"/>
            <w:hideMark/>
          </w:tcPr>
          <w:p w14:paraId="09F2BF5D"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457</w:t>
            </w:r>
          </w:p>
        </w:tc>
        <w:tc>
          <w:tcPr>
            <w:tcW w:w="692" w:type="pct"/>
            <w:noWrap/>
            <w:vAlign w:val="center"/>
            <w:hideMark/>
          </w:tcPr>
          <w:p w14:paraId="40A3FAF2"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475</w:t>
            </w:r>
          </w:p>
        </w:tc>
        <w:tc>
          <w:tcPr>
            <w:tcW w:w="690" w:type="pct"/>
            <w:noWrap/>
            <w:vAlign w:val="center"/>
            <w:hideMark/>
          </w:tcPr>
          <w:p w14:paraId="6DDEFD8A"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496</w:t>
            </w:r>
          </w:p>
        </w:tc>
      </w:tr>
      <w:tr w:rsidR="00DD1CA8" w:rsidRPr="001E0E37" w14:paraId="53920FE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197B6472"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 xml:space="preserve">Social </w:t>
            </w:r>
            <w:r w:rsidRPr="00BA1552">
              <w:rPr>
                <w:rFonts w:eastAsia="Times New Roman" w:cs="Segoe UI"/>
                <w:b w:val="0"/>
                <w:color w:val="000000"/>
              </w:rPr>
              <w:t>renting</w:t>
            </w:r>
            <w:r w:rsidRPr="001E0E37">
              <w:rPr>
                <w:rFonts w:eastAsia="Times New Roman" w:cs="Segoe UI"/>
                <w:b w:val="0"/>
                <w:color w:val="000000"/>
              </w:rPr>
              <w:t xml:space="preserve"> households</w:t>
            </w:r>
          </w:p>
        </w:tc>
        <w:tc>
          <w:tcPr>
            <w:tcW w:w="692" w:type="pct"/>
            <w:noWrap/>
            <w:vAlign w:val="center"/>
            <w:hideMark/>
          </w:tcPr>
          <w:p w14:paraId="2DC9176C"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240</w:t>
            </w:r>
          </w:p>
        </w:tc>
        <w:tc>
          <w:tcPr>
            <w:tcW w:w="692" w:type="pct"/>
            <w:noWrap/>
            <w:vAlign w:val="center"/>
            <w:hideMark/>
          </w:tcPr>
          <w:p w14:paraId="169451F2"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254</w:t>
            </w:r>
          </w:p>
        </w:tc>
        <w:tc>
          <w:tcPr>
            <w:tcW w:w="692" w:type="pct"/>
            <w:noWrap/>
            <w:vAlign w:val="center"/>
            <w:hideMark/>
          </w:tcPr>
          <w:p w14:paraId="53185DDF"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268</w:t>
            </w:r>
          </w:p>
        </w:tc>
        <w:tc>
          <w:tcPr>
            <w:tcW w:w="692" w:type="pct"/>
            <w:noWrap/>
            <w:vAlign w:val="center"/>
            <w:hideMark/>
          </w:tcPr>
          <w:p w14:paraId="68D60D40"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278</w:t>
            </w:r>
          </w:p>
        </w:tc>
        <w:tc>
          <w:tcPr>
            <w:tcW w:w="690" w:type="pct"/>
            <w:noWrap/>
            <w:vAlign w:val="center"/>
            <w:hideMark/>
          </w:tcPr>
          <w:p w14:paraId="76C736E6"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291</w:t>
            </w:r>
          </w:p>
        </w:tc>
      </w:tr>
      <w:tr w:rsidR="00DD1CA8" w:rsidRPr="001E0E37" w14:paraId="58F0E479" w14:textId="77777777" w:rsidTr="00DC05B9">
        <w:trPr>
          <w:trHeight w:val="52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25794F50"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 xml:space="preserve">Private </w:t>
            </w:r>
            <w:r w:rsidRPr="00BA1552">
              <w:rPr>
                <w:rFonts w:eastAsia="Times New Roman" w:cs="Segoe UI"/>
                <w:b w:val="0"/>
                <w:color w:val="000000"/>
              </w:rPr>
              <w:t>renting</w:t>
            </w:r>
            <w:r w:rsidRPr="001E0E37">
              <w:rPr>
                <w:rFonts w:eastAsia="Times New Roman" w:cs="Segoe UI"/>
                <w:b w:val="0"/>
                <w:color w:val="000000"/>
              </w:rPr>
              <w:t xml:space="preserve"> households</w:t>
            </w:r>
          </w:p>
        </w:tc>
        <w:tc>
          <w:tcPr>
            <w:tcW w:w="692" w:type="pct"/>
            <w:noWrap/>
            <w:vAlign w:val="center"/>
            <w:hideMark/>
          </w:tcPr>
          <w:p w14:paraId="39E47898"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56</w:t>
            </w:r>
          </w:p>
        </w:tc>
        <w:tc>
          <w:tcPr>
            <w:tcW w:w="692" w:type="pct"/>
            <w:noWrap/>
            <w:vAlign w:val="center"/>
            <w:hideMark/>
          </w:tcPr>
          <w:p w14:paraId="0CF33278"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60</w:t>
            </w:r>
          </w:p>
        </w:tc>
        <w:tc>
          <w:tcPr>
            <w:tcW w:w="692" w:type="pct"/>
            <w:noWrap/>
            <w:vAlign w:val="center"/>
            <w:hideMark/>
          </w:tcPr>
          <w:p w14:paraId="68E3D180"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63</w:t>
            </w:r>
          </w:p>
        </w:tc>
        <w:tc>
          <w:tcPr>
            <w:tcW w:w="692" w:type="pct"/>
            <w:noWrap/>
            <w:vAlign w:val="center"/>
            <w:hideMark/>
          </w:tcPr>
          <w:p w14:paraId="06E90647"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66</w:t>
            </w:r>
          </w:p>
        </w:tc>
        <w:tc>
          <w:tcPr>
            <w:tcW w:w="690" w:type="pct"/>
            <w:noWrap/>
            <w:vAlign w:val="center"/>
            <w:hideMark/>
          </w:tcPr>
          <w:p w14:paraId="34A27F0D" w14:textId="77777777" w:rsidR="00DD1CA8" w:rsidRPr="00EB583C"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B583C">
              <w:rPr>
                <w:rFonts w:cs="Segoe UI"/>
                <w:color w:val="000000"/>
              </w:rPr>
              <w:t>68</w:t>
            </w:r>
          </w:p>
        </w:tc>
      </w:tr>
      <w:tr w:rsidR="00DD1CA8" w:rsidRPr="001E0E37" w14:paraId="72914B9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2C79CC20" w14:textId="77777777" w:rsidR="00DD1CA8" w:rsidRPr="00E36249" w:rsidRDefault="00DD1CA8" w:rsidP="00DC05B9">
            <w:pPr>
              <w:rPr>
                <w:rFonts w:eastAsia="Times New Roman" w:cs="Segoe UI"/>
                <w:color w:val="000000"/>
              </w:rPr>
            </w:pPr>
            <w:r w:rsidRPr="0037496E">
              <w:rPr>
                <w:rFonts w:eastAsia="Times New Roman" w:cs="Segoe UI"/>
                <w:color w:val="000000"/>
              </w:rPr>
              <w:t>Total households</w:t>
            </w:r>
          </w:p>
        </w:tc>
        <w:tc>
          <w:tcPr>
            <w:tcW w:w="692" w:type="pct"/>
            <w:noWrap/>
            <w:vAlign w:val="center"/>
            <w:hideMark/>
          </w:tcPr>
          <w:p w14:paraId="5798BD1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705</w:t>
            </w:r>
          </w:p>
        </w:tc>
        <w:tc>
          <w:tcPr>
            <w:tcW w:w="692" w:type="pct"/>
            <w:noWrap/>
            <w:vAlign w:val="center"/>
            <w:hideMark/>
          </w:tcPr>
          <w:p w14:paraId="199C0B68"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746</w:t>
            </w:r>
          </w:p>
        </w:tc>
        <w:tc>
          <w:tcPr>
            <w:tcW w:w="692" w:type="pct"/>
            <w:noWrap/>
            <w:vAlign w:val="center"/>
            <w:hideMark/>
          </w:tcPr>
          <w:p w14:paraId="126E50A7"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788</w:t>
            </w:r>
          </w:p>
        </w:tc>
        <w:tc>
          <w:tcPr>
            <w:tcW w:w="692" w:type="pct"/>
            <w:noWrap/>
            <w:vAlign w:val="center"/>
            <w:hideMark/>
          </w:tcPr>
          <w:p w14:paraId="2D18CF2A"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819</w:t>
            </w:r>
          </w:p>
        </w:tc>
        <w:tc>
          <w:tcPr>
            <w:tcW w:w="690" w:type="pct"/>
            <w:noWrap/>
            <w:vAlign w:val="center"/>
            <w:hideMark/>
          </w:tcPr>
          <w:p w14:paraId="2BD05673"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855</w:t>
            </w:r>
          </w:p>
        </w:tc>
      </w:tr>
      <w:tr w:rsidR="00DD1CA8" w:rsidRPr="001E0E37" w14:paraId="761E97B3" w14:textId="77777777" w:rsidTr="00FB2487">
        <w:trPr>
          <w:trHeight w:val="288"/>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vAlign w:val="center"/>
            <w:hideMark/>
          </w:tcPr>
          <w:p w14:paraId="4B0E13E8" w14:textId="77777777" w:rsidR="00DD1CA8" w:rsidRPr="001E0E37" w:rsidRDefault="00DD1CA8" w:rsidP="00DC05B9">
            <w:pPr>
              <w:jc w:val="center"/>
              <w:rPr>
                <w:rFonts w:eastAsia="Times New Roman" w:cs="Segoe UI"/>
                <w:color w:val="000000"/>
              </w:rPr>
            </w:pPr>
            <w:r w:rsidRPr="001E0E37">
              <w:rPr>
                <w:rFonts w:eastAsia="Times New Roman" w:cs="Segoe UI"/>
                <w:color w:val="000000"/>
              </w:rPr>
              <w:t>West</w:t>
            </w:r>
          </w:p>
        </w:tc>
      </w:tr>
      <w:tr w:rsidR="00DD1CA8" w:rsidRPr="001E0E37" w14:paraId="4401B4B1" w14:textId="77777777" w:rsidTr="00DC05B9">
        <w:trPr>
          <w:trHeight w:val="52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0EAEA7DD"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Owner occupier households</w:t>
            </w:r>
          </w:p>
        </w:tc>
        <w:tc>
          <w:tcPr>
            <w:tcW w:w="692" w:type="pct"/>
            <w:noWrap/>
            <w:vAlign w:val="center"/>
            <w:hideMark/>
          </w:tcPr>
          <w:p w14:paraId="5D6A8A3F"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289</w:t>
            </w:r>
          </w:p>
        </w:tc>
        <w:tc>
          <w:tcPr>
            <w:tcW w:w="692" w:type="pct"/>
            <w:noWrap/>
            <w:vAlign w:val="center"/>
            <w:hideMark/>
          </w:tcPr>
          <w:p w14:paraId="5B467F3B"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306</w:t>
            </w:r>
          </w:p>
        </w:tc>
        <w:tc>
          <w:tcPr>
            <w:tcW w:w="692" w:type="pct"/>
            <w:noWrap/>
            <w:vAlign w:val="center"/>
            <w:hideMark/>
          </w:tcPr>
          <w:p w14:paraId="3A8BED4D"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323</w:t>
            </w:r>
          </w:p>
        </w:tc>
        <w:tc>
          <w:tcPr>
            <w:tcW w:w="692" w:type="pct"/>
            <w:noWrap/>
            <w:vAlign w:val="center"/>
            <w:hideMark/>
          </w:tcPr>
          <w:p w14:paraId="251B67E9"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336</w:t>
            </w:r>
          </w:p>
        </w:tc>
        <w:tc>
          <w:tcPr>
            <w:tcW w:w="690" w:type="pct"/>
            <w:noWrap/>
            <w:vAlign w:val="center"/>
            <w:hideMark/>
          </w:tcPr>
          <w:p w14:paraId="276E0D51"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351</w:t>
            </w:r>
          </w:p>
        </w:tc>
      </w:tr>
      <w:tr w:rsidR="00DD1CA8" w:rsidRPr="001E0E37" w14:paraId="5309ED9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107DC318"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 xml:space="preserve">Social </w:t>
            </w:r>
            <w:r w:rsidRPr="00BA1552">
              <w:rPr>
                <w:rFonts w:eastAsia="Times New Roman" w:cs="Segoe UI"/>
                <w:b w:val="0"/>
                <w:color w:val="000000"/>
              </w:rPr>
              <w:t>renting</w:t>
            </w:r>
            <w:r w:rsidRPr="001E0E37">
              <w:rPr>
                <w:rFonts w:eastAsia="Times New Roman" w:cs="Segoe UI"/>
                <w:b w:val="0"/>
                <w:color w:val="000000"/>
              </w:rPr>
              <w:t xml:space="preserve"> households</w:t>
            </w:r>
          </w:p>
        </w:tc>
        <w:tc>
          <w:tcPr>
            <w:tcW w:w="692" w:type="pct"/>
            <w:noWrap/>
            <w:vAlign w:val="center"/>
            <w:hideMark/>
          </w:tcPr>
          <w:p w14:paraId="43B22C90"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169</w:t>
            </w:r>
          </w:p>
        </w:tc>
        <w:tc>
          <w:tcPr>
            <w:tcW w:w="692" w:type="pct"/>
            <w:noWrap/>
            <w:vAlign w:val="center"/>
            <w:hideMark/>
          </w:tcPr>
          <w:p w14:paraId="256456AC"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179</w:t>
            </w:r>
          </w:p>
        </w:tc>
        <w:tc>
          <w:tcPr>
            <w:tcW w:w="692" w:type="pct"/>
            <w:noWrap/>
            <w:vAlign w:val="center"/>
            <w:hideMark/>
          </w:tcPr>
          <w:p w14:paraId="155DCD78"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190</w:t>
            </w:r>
          </w:p>
        </w:tc>
        <w:tc>
          <w:tcPr>
            <w:tcW w:w="692" w:type="pct"/>
            <w:noWrap/>
            <w:vAlign w:val="center"/>
            <w:hideMark/>
          </w:tcPr>
          <w:p w14:paraId="4AA024EC"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197</w:t>
            </w:r>
          </w:p>
        </w:tc>
        <w:tc>
          <w:tcPr>
            <w:tcW w:w="690" w:type="pct"/>
            <w:noWrap/>
            <w:vAlign w:val="center"/>
            <w:hideMark/>
          </w:tcPr>
          <w:p w14:paraId="7CB551A4"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205</w:t>
            </w:r>
          </w:p>
        </w:tc>
      </w:tr>
      <w:tr w:rsidR="00DD1CA8" w:rsidRPr="001E0E37" w14:paraId="1767C9A8" w14:textId="77777777" w:rsidTr="00DC05B9">
        <w:trPr>
          <w:trHeight w:val="52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3EECEB83" w14:textId="77777777" w:rsidR="00DD1CA8" w:rsidRPr="001E0E37" w:rsidRDefault="00DD1CA8" w:rsidP="00DC05B9">
            <w:pPr>
              <w:rPr>
                <w:rFonts w:eastAsia="Times New Roman" w:cs="Segoe UI"/>
                <w:b w:val="0"/>
                <w:color w:val="000000"/>
              </w:rPr>
            </w:pPr>
            <w:r w:rsidRPr="001E0E37">
              <w:rPr>
                <w:rFonts w:eastAsia="Times New Roman" w:cs="Segoe UI"/>
                <w:b w:val="0"/>
                <w:color w:val="000000"/>
              </w:rPr>
              <w:t xml:space="preserve">Private </w:t>
            </w:r>
            <w:r w:rsidRPr="00BA1552">
              <w:rPr>
                <w:rFonts w:eastAsia="Times New Roman" w:cs="Segoe UI"/>
                <w:b w:val="0"/>
                <w:color w:val="000000"/>
              </w:rPr>
              <w:t>renting</w:t>
            </w:r>
            <w:r w:rsidRPr="001E0E37">
              <w:rPr>
                <w:rFonts w:eastAsia="Times New Roman" w:cs="Segoe UI"/>
                <w:b w:val="0"/>
                <w:color w:val="000000"/>
              </w:rPr>
              <w:t xml:space="preserve"> households</w:t>
            </w:r>
          </w:p>
        </w:tc>
        <w:tc>
          <w:tcPr>
            <w:tcW w:w="692" w:type="pct"/>
            <w:noWrap/>
            <w:vAlign w:val="center"/>
            <w:hideMark/>
          </w:tcPr>
          <w:p w14:paraId="2213CDC5"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40</w:t>
            </w:r>
          </w:p>
        </w:tc>
        <w:tc>
          <w:tcPr>
            <w:tcW w:w="692" w:type="pct"/>
            <w:noWrap/>
            <w:vAlign w:val="center"/>
            <w:hideMark/>
          </w:tcPr>
          <w:p w14:paraId="6CC9B57D"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42</w:t>
            </w:r>
          </w:p>
        </w:tc>
        <w:tc>
          <w:tcPr>
            <w:tcW w:w="692" w:type="pct"/>
            <w:noWrap/>
            <w:vAlign w:val="center"/>
            <w:hideMark/>
          </w:tcPr>
          <w:p w14:paraId="11445BB9"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45</w:t>
            </w:r>
          </w:p>
        </w:tc>
        <w:tc>
          <w:tcPr>
            <w:tcW w:w="692" w:type="pct"/>
            <w:noWrap/>
            <w:vAlign w:val="center"/>
            <w:hideMark/>
          </w:tcPr>
          <w:p w14:paraId="067F7D7C"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46</w:t>
            </w:r>
          </w:p>
        </w:tc>
        <w:tc>
          <w:tcPr>
            <w:tcW w:w="690" w:type="pct"/>
            <w:noWrap/>
            <w:vAlign w:val="center"/>
            <w:hideMark/>
          </w:tcPr>
          <w:p w14:paraId="63FDB724" w14:textId="77777777" w:rsidR="00DD1CA8" w:rsidRPr="008A3082"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A3082">
              <w:rPr>
                <w:rFonts w:cs="Segoe UI"/>
                <w:color w:val="000000"/>
              </w:rPr>
              <w:t>48</w:t>
            </w:r>
          </w:p>
        </w:tc>
      </w:tr>
      <w:tr w:rsidR="00DD1CA8" w:rsidRPr="001E0E37" w14:paraId="732DCC8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42" w:type="pct"/>
            <w:vAlign w:val="center"/>
            <w:hideMark/>
          </w:tcPr>
          <w:p w14:paraId="03AFE2E3" w14:textId="77777777" w:rsidR="00DD1CA8" w:rsidRPr="00E36249" w:rsidRDefault="00DD1CA8" w:rsidP="00DC05B9">
            <w:pPr>
              <w:rPr>
                <w:rFonts w:eastAsia="Times New Roman" w:cs="Segoe UI"/>
                <w:color w:val="000000"/>
              </w:rPr>
            </w:pPr>
            <w:r w:rsidRPr="0037496E">
              <w:rPr>
                <w:rFonts w:eastAsia="Times New Roman" w:cs="Segoe UI"/>
                <w:color w:val="000000"/>
              </w:rPr>
              <w:t>Total households</w:t>
            </w:r>
          </w:p>
        </w:tc>
        <w:tc>
          <w:tcPr>
            <w:tcW w:w="692" w:type="pct"/>
            <w:noWrap/>
            <w:vAlign w:val="center"/>
            <w:hideMark/>
          </w:tcPr>
          <w:p w14:paraId="0D9FE26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498</w:t>
            </w:r>
          </w:p>
        </w:tc>
        <w:tc>
          <w:tcPr>
            <w:tcW w:w="692" w:type="pct"/>
            <w:noWrap/>
            <w:vAlign w:val="center"/>
            <w:hideMark/>
          </w:tcPr>
          <w:p w14:paraId="49BE3FC5"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528</w:t>
            </w:r>
          </w:p>
        </w:tc>
        <w:tc>
          <w:tcPr>
            <w:tcW w:w="692" w:type="pct"/>
            <w:noWrap/>
            <w:vAlign w:val="center"/>
            <w:hideMark/>
          </w:tcPr>
          <w:p w14:paraId="22A1500B"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557</w:t>
            </w:r>
          </w:p>
        </w:tc>
        <w:tc>
          <w:tcPr>
            <w:tcW w:w="692" w:type="pct"/>
            <w:noWrap/>
            <w:vAlign w:val="center"/>
            <w:hideMark/>
          </w:tcPr>
          <w:p w14:paraId="218889EB"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579</w:t>
            </w:r>
          </w:p>
        </w:tc>
        <w:tc>
          <w:tcPr>
            <w:tcW w:w="690" w:type="pct"/>
            <w:noWrap/>
            <w:vAlign w:val="center"/>
            <w:hideMark/>
          </w:tcPr>
          <w:p w14:paraId="0E1FC0A2"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cs="Segoe UI"/>
                <w:b/>
                <w:color w:val="000000"/>
              </w:rPr>
              <w:t>604</w:t>
            </w:r>
          </w:p>
        </w:tc>
      </w:tr>
    </w:tbl>
    <w:p w14:paraId="5CCE6055" w14:textId="6F2C66B2" w:rsidR="00B72D8C" w:rsidRPr="00293676" w:rsidRDefault="00B72D8C" w:rsidP="00C827A6">
      <w:pPr>
        <w:spacing w:after="0" w:line="240" w:lineRule="auto"/>
        <w:rPr>
          <w:rFonts w:ascii="Segoe UI" w:hAnsi="Segoe UI" w:cs="Segoe UI"/>
          <w:sz w:val="18"/>
          <w:szCs w:val="18"/>
        </w:rPr>
      </w:pPr>
      <w:r w:rsidRPr="00583A01">
        <w:rPr>
          <w:rFonts w:ascii="Segoe UI" w:hAnsi="Segoe UI" w:cs="Segoe UI"/>
          <w:sz w:val="18"/>
          <w:szCs w:val="18"/>
        </w:rPr>
        <w:t xml:space="preserve">Source: </w:t>
      </w:r>
      <w:r w:rsidRPr="008C55C9">
        <w:rPr>
          <w:rFonts w:ascii="Segoe UI" w:hAnsi="Segoe UI" w:cs="Segoe UI"/>
          <w:sz w:val="18"/>
          <w:szCs w:val="18"/>
        </w:rPr>
        <w:t>Horizon Housing,</w:t>
      </w:r>
      <w:r w:rsidR="00293676">
        <w:rPr>
          <w:rFonts w:ascii="Segoe UI" w:hAnsi="Segoe UI" w:cs="Segoe UI"/>
          <w:sz w:val="18"/>
          <w:szCs w:val="18"/>
        </w:rPr>
        <w:t xml:space="preserve"> </w:t>
      </w:r>
      <w:r w:rsidRPr="00583A01">
        <w:rPr>
          <w:rFonts w:ascii="Segoe UI" w:hAnsi="Segoe UI" w:cs="Segoe UI"/>
          <w:sz w:val="18"/>
          <w:szCs w:val="18"/>
        </w:rPr>
        <w:t>EHS 2018</w:t>
      </w:r>
      <w:r>
        <w:rPr>
          <w:rFonts w:ascii="Segoe UI" w:hAnsi="Segoe UI" w:cs="Segoe UI"/>
          <w:sz w:val="18"/>
          <w:szCs w:val="18"/>
        </w:rPr>
        <w:t>/19</w:t>
      </w:r>
      <w:r w:rsidRPr="00583A01">
        <w:rPr>
          <w:rFonts w:ascii="Segoe UI" w:hAnsi="Segoe UI" w:cs="Segoe UI"/>
          <w:sz w:val="18"/>
          <w:szCs w:val="18"/>
        </w:rPr>
        <w:t xml:space="preserve"> and Essex NHS wheelchair service</w:t>
      </w:r>
      <w:r w:rsidR="00293676">
        <w:rPr>
          <w:rFonts w:ascii="Segoe UI" w:hAnsi="Segoe UI" w:cs="Segoe UI"/>
          <w:sz w:val="18"/>
          <w:szCs w:val="18"/>
        </w:rPr>
        <w:br/>
      </w:r>
      <w:r w:rsidRPr="00293676">
        <w:rPr>
          <w:rFonts w:ascii="Segoe UI" w:hAnsi="Segoe UI" w:cs="Segoe UI"/>
          <w:sz w:val="18"/>
          <w:szCs w:val="18"/>
        </w:rPr>
        <w:t>Note: Estimated need is not cumulative</w:t>
      </w:r>
    </w:p>
    <w:p w14:paraId="74528061" w14:textId="1499D487" w:rsidR="00B72D8C" w:rsidRDefault="00B72D8C" w:rsidP="00B72D8C">
      <w:pPr>
        <w:pStyle w:val="Numberedpara1202"/>
      </w:pPr>
      <w:r w:rsidRPr="00670FD6">
        <w:t>The proportion of each district's population</w:t>
      </w:r>
      <w:r>
        <w:t xml:space="preserve"> within the relevant quadrant, </w:t>
      </w:r>
      <w:r w:rsidRPr="00670FD6">
        <w:t xml:space="preserve">based on </w:t>
      </w:r>
      <w:r>
        <w:t>2021 c</w:t>
      </w:r>
      <w:r w:rsidRPr="00670FD6">
        <w:t>ensus data</w:t>
      </w:r>
      <w:r>
        <w:t xml:space="preserve"> (Annexe</w:t>
      </w:r>
      <w:r w:rsidR="00C827A6">
        <w:t xml:space="preserve"> 1, </w:t>
      </w:r>
      <w:r>
        <w:fldChar w:fldCharType="begin"/>
      </w:r>
      <w:r>
        <w:instrText xml:space="preserve"> REF _Ref194053256 \h </w:instrText>
      </w:r>
      <w:r>
        <w:fldChar w:fldCharType="separate"/>
      </w:r>
      <w:r w:rsidR="00971C60">
        <w:t xml:space="preserve">Table </w:t>
      </w:r>
      <w:r w:rsidR="00971C60">
        <w:rPr>
          <w:noProof/>
        </w:rPr>
        <w:t>183</w:t>
      </w:r>
      <w:r>
        <w:fldChar w:fldCharType="end"/>
      </w:r>
      <w:r>
        <w:t>)</w:t>
      </w:r>
      <w:r w:rsidRPr="00670FD6">
        <w:t>, is used to disaggregate the overall estimated need</w:t>
      </w:r>
      <w:r>
        <w:t xml:space="preserve"> </w:t>
      </w:r>
      <w:r w:rsidRPr="00186804">
        <w:t xml:space="preserve">for wheelchair </w:t>
      </w:r>
      <w:r>
        <w:t>accessible</w:t>
      </w:r>
      <w:r w:rsidRPr="00186804">
        <w:t xml:space="preserve"> housing</w:t>
      </w:r>
      <w:r w:rsidRPr="00670FD6">
        <w:t xml:space="preserve"> </w:t>
      </w:r>
      <w:r>
        <w:t xml:space="preserve">by </w:t>
      </w:r>
      <w:r w:rsidRPr="00670FD6">
        <w:t>district.</w:t>
      </w:r>
    </w:p>
    <w:p w14:paraId="70535D07" w14:textId="77777777" w:rsidR="00293676" w:rsidRDefault="00293676" w:rsidP="00293676">
      <w:pPr>
        <w:pStyle w:val="Numberedpara1202"/>
        <w:numPr>
          <w:ilvl w:val="0"/>
          <w:numId w:val="0"/>
        </w:numPr>
      </w:pPr>
    </w:p>
    <w:p w14:paraId="21601DCB" w14:textId="77777777" w:rsidR="00293676" w:rsidRDefault="00293676" w:rsidP="00293676">
      <w:pPr>
        <w:pStyle w:val="Numberedpara1202"/>
        <w:numPr>
          <w:ilvl w:val="0"/>
          <w:numId w:val="0"/>
        </w:numPr>
      </w:pPr>
    </w:p>
    <w:p w14:paraId="583ED480" w14:textId="77777777" w:rsidR="00293676" w:rsidRDefault="00293676" w:rsidP="00293676">
      <w:pPr>
        <w:pStyle w:val="Numberedpara1202"/>
        <w:numPr>
          <w:ilvl w:val="0"/>
          <w:numId w:val="0"/>
        </w:numPr>
      </w:pPr>
    </w:p>
    <w:p w14:paraId="25AD6612" w14:textId="77777777" w:rsidR="00293676" w:rsidRDefault="00293676" w:rsidP="00293676">
      <w:pPr>
        <w:pStyle w:val="Numberedpara1202"/>
        <w:numPr>
          <w:ilvl w:val="0"/>
          <w:numId w:val="0"/>
        </w:numPr>
      </w:pPr>
    </w:p>
    <w:p w14:paraId="5F7FA9CE" w14:textId="77777777" w:rsidR="00293676" w:rsidRDefault="00293676" w:rsidP="00293676">
      <w:pPr>
        <w:pStyle w:val="Numberedpara1202"/>
        <w:numPr>
          <w:ilvl w:val="0"/>
          <w:numId w:val="0"/>
        </w:numPr>
      </w:pPr>
    </w:p>
    <w:p w14:paraId="38B4D297" w14:textId="77777777" w:rsidR="00293676" w:rsidRDefault="00293676" w:rsidP="00293676">
      <w:pPr>
        <w:pStyle w:val="Numberedpara1202"/>
        <w:numPr>
          <w:ilvl w:val="0"/>
          <w:numId w:val="0"/>
        </w:numPr>
      </w:pPr>
    </w:p>
    <w:p w14:paraId="1C1411D6" w14:textId="3ACCF9E8" w:rsidR="00B72D8C" w:rsidRDefault="00B72D8C" w:rsidP="00B72D8C">
      <w:pPr>
        <w:pStyle w:val="Caption"/>
      </w:pPr>
      <w:bookmarkStart w:id="201" w:name="_Ref195190138"/>
      <w:r>
        <w:lastRenderedPageBreak/>
        <w:t xml:space="preserve">Table </w:t>
      </w:r>
      <w:fldSimple w:instr=" SEQ Table \* ARABIC ">
        <w:r w:rsidR="00971C60">
          <w:rPr>
            <w:noProof/>
          </w:rPr>
          <w:t>75</w:t>
        </w:r>
      </w:fldSimple>
      <w:bookmarkEnd w:id="201"/>
      <w:r>
        <w:t xml:space="preserve">. </w:t>
      </w:r>
      <w:r w:rsidRPr="00186804">
        <w:t xml:space="preserve">Estimated </w:t>
      </w:r>
      <w:r>
        <w:t xml:space="preserve">unmet </w:t>
      </w:r>
      <w:r w:rsidRPr="00186804">
        <w:t xml:space="preserve">need </w:t>
      </w:r>
      <w:r w:rsidRPr="00A21133">
        <w:t xml:space="preserve">(number of households) </w:t>
      </w:r>
      <w:r w:rsidRPr="00186804">
        <w:t xml:space="preserve">for fully wheelchair </w:t>
      </w:r>
      <w:r>
        <w:t>accessible</w:t>
      </w:r>
      <w:r w:rsidRPr="00186804">
        <w:t xml:space="preserve"> housing by </w:t>
      </w:r>
      <w:r>
        <w:t>district/borough/city council</w:t>
      </w:r>
      <w:r w:rsidRPr="00186804">
        <w:t xml:space="preserve"> in Essex </w:t>
      </w:r>
      <w:r>
        <w:t>to 2044</w:t>
      </w:r>
    </w:p>
    <w:tbl>
      <w:tblPr>
        <w:tblStyle w:val="GridTable5Dark-Accent4"/>
        <w:tblW w:w="5000" w:type="pct"/>
        <w:tblLook w:val="04A0" w:firstRow="1" w:lastRow="0" w:firstColumn="1" w:lastColumn="0" w:noHBand="0" w:noVBand="1"/>
      </w:tblPr>
      <w:tblGrid>
        <w:gridCol w:w="3075"/>
        <w:gridCol w:w="1189"/>
        <w:gridCol w:w="1188"/>
        <w:gridCol w:w="1188"/>
        <w:gridCol w:w="1188"/>
        <w:gridCol w:w="1188"/>
      </w:tblGrid>
      <w:tr w:rsidR="00DD1CA8" w:rsidRPr="00FC33FE" w14:paraId="79EF3A37" w14:textId="77777777" w:rsidTr="00FB2487">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1705" w:type="pct"/>
            <w:shd w:val="clear" w:color="auto" w:fill="FBCAD0"/>
            <w:noWrap/>
            <w:hideMark/>
          </w:tcPr>
          <w:p w14:paraId="48FCF750" w14:textId="77777777" w:rsidR="00DD1CA8" w:rsidRPr="00FC33FE" w:rsidRDefault="00DD1CA8" w:rsidP="00DC05B9">
            <w:pPr>
              <w:rPr>
                <w:rFonts w:eastAsia="Times New Roman" w:cs="Segoe UI"/>
                <w:color w:val="000000"/>
              </w:rPr>
            </w:pPr>
            <w:r w:rsidRPr="00FC33FE">
              <w:rPr>
                <w:rFonts w:eastAsia="Times New Roman" w:cs="Segoe UI"/>
                <w:color w:val="000000"/>
              </w:rPr>
              <w:t>District</w:t>
            </w:r>
            <w:r>
              <w:rPr>
                <w:rFonts w:eastAsia="Times New Roman" w:cs="Segoe UI"/>
                <w:color w:val="000000"/>
              </w:rPr>
              <w:t>/Borough/City councils</w:t>
            </w:r>
          </w:p>
        </w:tc>
        <w:tc>
          <w:tcPr>
            <w:tcW w:w="659" w:type="pct"/>
            <w:shd w:val="clear" w:color="auto" w:fill="FBCAD0"/>
            <w:noWrap/>
            <w:hideMark/>
          </w:tcPr>
          <w:p w14:paraId="2BA89739" w14:textId="77777777" w:rsidR="00DD1CA8" w:rsidRPr="00FC33FE"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C33FE">
              <w:rPr>
                <w:rFonts w:eastAsia="Times New Roman" w:cs="Segoe UI"/>
                <w:color w:val="000000"/>
              </w:rPr>
              <w:t>2024</w:t>
            </w:r>
          </w:p>
        </w:tc>
        <w:tc>
          <w:tcPr>
            <w:tcW w:w="659" w:type="pct"/>
            <w:shd w:val="clear" w:color="auto" w:fill="FBCAD0"/>
            <w:noWrap/>
            <w:hideMark/>
          </w:tcPr>
          <w:p w14:paraId="7DBE3367" w14:textId="77777777" w:rsidR="00DD1CA8" w:rsidRPr="00FC33FE"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FC33FE">
              <w:rPr>
                <w:rFonts w:eastAsia="Times New Roman" w:cs="Segoe UI"/>
                <w:color w:val="000000"/>
              </w:rPr>
              <w:t>2029</w:t>
            </w:r>
          </w:p>
        </w:tc>
        <w:tc>
          <w:tcPr>
            <w:tcW w:w="659" w:type="pct"/>
            <w:shd w:val="clear" w:color="auto" w:fill="FBCAD0"/>
            <w:noWrap/>
            <w:hideMark/>
          </w:tcPr>
          <w:p w14:paraId="04C7047C" w14:textId="77777777" w:rsidR="00DD1CA8" w:rsidRPr="00FC33FE"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FC33FE">
              <w:rPr>
                <w:rFonts w:eastAsia="Times New Roman" w:cs="Segoe UI"/>
                <w:color w:val="000000"/>
              </w:rPr>
              <w:t>2034</w:t>
            </w:r>
          </w:p>
        </w:tc>
        <w:tc>
          <w:tcPr>
            <w:tcW w:w="659" w:type="pct"/>
            <w:shd w:val="clear" w:color="auto" w:fill="FBCAD0"/>
          </w:tcPr>
          <w:p w14:paraId="6203CB82" w14:textId="77777777" w:rsidR="00DD1CA8"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FC33FE">
              <w:rPr>
                <w:rFonts w:eastAsia="Times New Roman" w:cs="Segoe UI"/>
                <w:color w:val="000000"/>
              </w:rPr>
              <w:t>2039</w:t>
            </w:r>
          </w:p>
        </w:tc>
        <w:tc>
          <w:tcPr>
            <w:tcW w:w="659" w:type="pct"/>
            <w:shd w:val="clear" w:color="auto" w:fill="FBCAD0"/>
            <w:noWrap/>
            <w:hideMark/>
          </w:tcPr>
          <w:p w14:paraId="46A3187C" w14:textId="77777777" w:rsidR="00DD1CA8" w:rsidRPr="00FC33FE"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By 2044</w:t>
            </w:r>
          </w:p>
        </w:tc>
      </w:tr>
      <w:tr w:rsidR="00DD1CA8" w:rsidRPr="00FC33FE" w14:paraId="19DAB13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699942C5"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Basildon</w:t>
            </w:r>
          </w:p>
        </w:tc>
        <w:tc>
          <w:tcPr>
            <w:tcW w:w="659" w:type="pct"/>
            <w:noWrap/>
            <w:vAlign w:val="center"/>
            <w:hideMark/>
          </w:tcPr>
          <w:p w14:paraId="37A363E5"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228</w:t>
            </w:r>
          </w:p>
        </w:tc>
        <w:tc>
          <w:tcPr>
            <w:tcW w:w="659" w:type="pct"/>
            <w:noWrap/>
            <w:vAlign w:val="center"/>
            <w:hideMark/>
          </w:tcPr>
          <w:p w14:paraId="123C2A5A"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242</w:t>
            </w:r>
          </w:p>
        </w:tc>
        <w:tc>
          <w:tcPr>
            <w:tcW w:w="659" w:type="pct"/>
            <w:noWrap/>
            <w:vAlign w:val="center"/>
            <w:hideMark/>
          </w:tcPr>
          <w:p w14:paraId="2931703A"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255</w:t>
            </w:r>
          </w:p>
        </w:tc>
        <w:tc>
          <w:tcPr>
            <w:tcW w:w="659" w:type="pct"/>
            <w:vAlign w:val="center"/>
          </w:tcPr>
          <w:p w14:paraId="68AB1704"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265</w:t>
            </w:r>
          </w:p>
        </w:tc>
        <w:tc>
          <w:tcPr>
            <w:tcW w:w="659" w:type="pct"/>
            <w:noWrap/>
            <w:vAlign w:val="center"/>
            <w:hideMark/>
          </w:tcPr>
          <w:p w14:paraId="069EEC44"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277</w:t>
            </w:r>
          </w:p>
        </w:tc>
      </w:tr>
      <w:tr w:rsidR="00DD1CA8" w:rsidRPr="00FC33FE" w14:paraId="7436B89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75CC5906"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Braintree</w:t>
            </w:r>
          </w:p>
        </w:tc>
        <w:tc>
          <w:tcPr>
            <w:tcW w:w="659" w:type="pct"/>
            <w:noWrap/>
            <w:vAlign w:val="center"/>
            <w:hideMark/>
          </w:tcPr>
          <w:p w14:paraId="3B802C2C"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205</w:t>
            </w:r>
          </w:p>
        </w:tc>
        <w:tc>
          <w:tcPr>
            <w:tcW w:w="659" w:type="pct"/>
            <w:noWrap/>
            <w:vAlign w:val="center"/>
            <w:hideMark/>
          </w:tcPr>
          <w:p w14:paraId="3F2B6A87"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217</w:t>
            </w:r>
          </w:p>
        </w:tc>
        <w:tc>
          <w:tcPr>
            <w:tcW w:w="659" w:type="pct"/>
            <w:noWrap/>
            <w:vAlign w:val="center"/>
            <w:hideMark/>
          </w:tcPr>
          <w:p w14:paraId="7FA28F03"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229</w:t>
            </w:r>
          </w:p>
        </w:tc>
        <w:tc>
          <w:tcPr>
            <w:tcW w:w="659" w:type="pct"/>
            <w:vAlign w:val="center"/>
          </w:tcPr>
          <w:p w14:paraId="1A555B5B"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238</w:t>
            </w:r>
          </w:p>
        </w:tc>
        <w:tc>
          <w:tcPr>
            <w:tcW w:w="659" w:type="pct"/>
            <w:noWrap/>
            <w:vAlign w:val="center"/>
            <w:hideMark/>
          </w:tcPr>
          <w:p w14:paraId="579E6FE0"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248</w:t>
            </w:r>
          </w:p>
        </w:tc>
      </w:tr>
      <w:tr w:rsidR="00DD1CA8" w:rsidRPr="00FC33FE" w14:paraId="031031F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72547F59"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Brentwood</w:t>
            </w:r>
          </w:p>
        </w:tc>
        <w:tc>
          <w:tcPr>
            <w:tcW w:w="659" w:type="pct"/>
            <w:noWrap/>
            <w:vAlign w:val="center"/>
            <w:hideMark/>
          </w:tcPr>
          <w:p w14:paraId="2EA67B56"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101</w:t>
            </w:r>
          </w:p>
        </w:tc>
        <w:tc>
          <w:tcPr>
            <w:tcW w:w="659" w:type="pct"/>
            <w:noWrap/>
            <w:vAlign w:val="center"/>
            <w:hideMark/>
          </w:tcPr>
          <w:p w14:paraId="43D64B6A"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107</w:t>
            </w:r>
          </w:p>
        </w:tc>
        <w:tc>
          <w:tcPr>
            <w:tcW w:w="659" w:type="pct"/>
            <w:noWrap/>
            <w:vAlign w:val="center"/>
            <w:hideMark/>
          </w:tcPr>
          <w:p w14:paraId="0F17EBB1"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113</w:t>
            </w:r>
          </w:p>
        </w:tc>
        <w:tc>
          <w:tcPr>
            <w:tcW w:w="659" w:type="pct"/>
            <w:vAlign w:val="center"/>
          </w:tcPr>
          <w:p w14:paraId="23B99209"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118</w:t>
            </w:r>
          </w:p>
        </w:tc>
        <w:tc>
          <w:tcPr>
            <w:tcW w:w="659" w:type="pct"/>
            <w:noWrap/>
            <w:vAlign w:val="center"/>
            <w:hideMark/>
          </w:tcPr>
          <w:p w14:paraId="2124279B"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123</w:t>
            </w:r>
          </w:p>
        </w:tc>
      </w:tr>
      <w:tr w:rsidR="00DD1CA8" w:rsidRPr="00FC33FE" w14:paraId="1EDD795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1F597D3D" w14:textId="53881DF8" w:rsidR="00DD1CA8" w:rsidRPr="00FC33FE" w:rsidRDefault="00D30CB8" w:rsidP="00DC05B9">
            <w:pPr>
              <w:rPr>
                <w:rFonts w:eastAsia="Times New Roman" w:cs="Segoe UI"/>
                <w:b w:val="0"/>
                <w:color w:val="000000"/>
              </w:rPr>
            </w:pPr>
            <w:r>
              <w:rPr>
                <w:rFonts w:eastAsia="Times New Roman" w:cs="Segoe UI"/>
                <w:b w:val="0"/>
                <w:color w:val="000000"/>
              </w:rPr>
              <w:t>Castle Point</w:t>
            </w:r>
          </w:p>
        </w:tc>
        <w:tc>
          <w:tcPr>
            <w:tcW w:w="659" w:type="pct"/>
            <w:noWrap/>
            <w:vAlign w:val="center"/>
            <w:hideMark/>
          </w:tcPr>
          <w:p w14:paraId="472662F5"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130</w:t>
            </w:r>
          </w:p>
        </w:tc>
        <w:tc>
          <w:tcPr>
            <w:tcW w:w="659" w:type="pct"/>
            <w:noWrap/>
            <w:vAlign w:val="center"/>
            <w:hideMark/>
          </w:tcPr>
          <w:p w14:paraId="26AF1AA9"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138</w:t>
            </w:r>
          </w:p>
        </w:tc>
        <w:tc>
          <w:tcPr>
            <w:tcW w:w="659" w:type="pct"/>
            <w:noWrap/>
            <w:vAlign w:val="center"/>
            <w:hideMark/>
          </w:tcPr>
          <w:p w14:paraId="269E8E14"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146</w:t>
            </w:r>
          </w:p>
        </w:tc>
        <w:tc>
          <w:tcPr>
            <w:tcW w:w="659" w:type="pct"/>
            <w:vAlign w:val="center"/>
          </w:tcPr>
          <w:p w14:paraId="2BBD5016"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151</w:t>
            </w:r>
          </w:p>
        </w:tc>
        <w:tc>
          <w:tcPr>
            <w:tcW w:w="659" w:type="pct"/>
            <w:noWrap/>
            <w:vAlign w:val="center"/>
            <w:hideMark/>
          </w:tcPr>
          <w:p w14:paraId="18B62606"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158</w:t>
            </w:r>
          </w:p>
        </w:tc>
      </w:tr>
      <w:tr w:rsidR="00DD1CA8" w:rsidRPr="00FC33FE" w14:paraId="2389F00B"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3184CB2F"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Chelmsford</w:t>
            </w:r>
          </w:p>
        </w:tc>
        <w:tc>
          <w:tcPr>
            <w:tcW w:w="659" w:type="pct"/>
            <w:noWrap/>
            <w:vAlign w:val="center"/>
            <w:hideMark/>
          </w:tcPr>
          <w:p w14:paraId="4E7395FA"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234</w:t>
            </w:r>
          </w:p>
        </w:tc>
        <w:tc>
          <w:tcPr>
            <w:tcW w:w="659" w:type="pct"/>
            <w:noWrap/>
            <w:vAlign w:val="center"/>
            <w:hideMark/>
          </w:tcPr>
          <w:p w14:paraId="434D71BC"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247</w:t>
            </w:r>
          </w:p>
        </w:tc>
        <w:tc>
          <w:tcPr>
            <w:tcW w:w="659" w:type="pct"/>
            <w:noWrap/>
            <w:vAlign w:val="center"/>
            <w:hideMark/>
          </w:tcPr>
          <w:p w14:paraId="0D1111F1"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261</w:t>
            </w:r>
          </w:p>
        </w:tc>
        <w:tc>
          <w:tcPr>
            <w:tcW w:w="659" w:type="pct"/>
            <w:vAlign w:val="center"/>
          </w:tcPr>
          <w:p w14:paraId="62E9F974"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272</w:t>
            </w:r>
          </w:p>
        </w:tc>
        <w:tc>
          <w:tcPr>
            <w:tcW w:w="659" w:type="pct"/>
            <w:noWrap/>
            <w:vAlign w:val="center"/>
            <w:hideMark/>
          </w:tcPr>
          <w:p w14:paraId="4513CC1B"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283</w:t>
            </w:r>
          </w:p>
        </w:tc>
      </w:tr>
      <w:tr w:rsidR="00DD1CA8" w:rsidRPr="00FC33FE" w14:paraId="462F4F9D"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7DCA8D5D"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Colchester</w:t>
            </w:r>
          </w:p>
        </w:tc>
        <w:tc>
          <w:tcPr>
            <w:tcW w:w="659" w:type="pct"/>
            <w:noWrap/>
            <w:vAlign w:val="center"/>
            <w:hideMark/>
          </w:tcPr>
          <w:p w14:paraId="5E9E31E7"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239</w:t>
            </w:r>
          </w:p>
        </w:tc>
        <w:tc>
          <w:tcPr>
            <w:tcW w:w="659" w:type="pct"/>
            <w:noWrap/>
            <w:vAlign w:val="center"/>
            <w:hideMark/>
          </w:tcPr>
          <w:p w14:paraId="75ED5457"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253</w:t>
            </w:r>
          </w:p>
        </w:tc>
        <w:tc>
          <w:tcPr>
            <w:tcW w:w="659" w:type="pct"/>
            <w:noWrap/>
            <w:vAlign w:val="center"/>
            <w:hideMark/>
          </w:tcPr>
          <w:p w14:paraId="2CC97D40"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267</w:t>
            </w:r>
          </w:p>
        </w:tc>
        <w:tc>
          <w:tcPr>
            <w:tcW w:w="659" w:type="pct"/>
            <w:vAlign w:val="center"/>
          </w:tcPr>
          <w:p w14:paraId="48D6CC9A"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278</w:t>
            </w:r>
          </w:p>
        </w:tc>
        <w:tc>
          <w:tcPr>
            <w:tcW w:w="659" w:type="pct"/>
            <w:noWrap/>
            <w:vAlign w:val="center"/>
            <w:hideMark/>
          </w:tcPr>
          <w:p w14:paraId="73740D4E"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290</w:t>
            </w:r>
          </w:p>
        </w:tc>
      </w:tr>
      <w:tr w:rsidR="00DD1CA8" w:rsidRPr="00FC33FE" w14:paraId="244D545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200E11A1"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Epping Forest</w:t>
            </w:r>
          </w:p>
        </w:tc>
        <w:tc>
          <w:tcPr>
            <w:tcW w:w="659" w:type="pct"/>
            <w:noWrap/>
            <w:vAlign w:val="center"/>
            <w:hideMark/>
          </w:tcPr>
          <w:p w14:paraId="56C70DED"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171</w:t>
            </w:r>
          </w:p>
        </w:tc>
        <w:tc>
          <w:tcPr>
            <w:tcW w:w="659" w:type="pct"/>
            <w:noWrap/>
            <w:vAlign w:val="center"/>
            <w:hideMark/>
          </w:tcPr>
          <w:p w14:paraId="2D6E1F08"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181</w:t>
            </w:r>
          </w:p>
        </w:tc>
        <w:tc>
          <w:tcPr>
            <w:tcW w:w="659" w:type="pct"/>
            <w:noWrap/>
            <w:vAlign w:val="center"/>
            <w:hideMark/>
          </w:tcPr>
          <w:p w14:paraId="74A938E4"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191</w:t>
            </w:r>
          </w:p>
        </w:tc>
        <w:tc>
          <w:tcPr>
            <w:tcW w:w="659" w:type="pct"/>
            <w:vAlign w:val="center"/>
          </w:tcPr>
          <w:p w14:paraId="1AF86B81"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198</w:t>
            </w:r>
          </w:p>
        </w:tc>
        <w:tc>
          <w:tcPr>
            <w:tcW w:w="659" w:type="pct"/>
            <w:noWrap/>
            <w:vAlign w:val="center"/>
            <w:hideMark/>
          </w:tcPr>
          <w:p w14:paraId="47410443"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207</w:t>
            </w:r>
          </w:p>
        </w:tc>
      </w:tr>
      <w:tr w:rsidR="00DD1CA8" w:rsidRPr="00FC33FE" w14:paraId="3362080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45AA14FA"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Harlow</w:t>
            </w:r>
          </w:p>
        </w:tc>
        <w:tc>
          <w:tcPr>
            <w:tcW w:w="659" w:type="pct"/>
            <w:noWrap/>
            <w:vAlign w:val="center"/>
            <w:hideMark/>
          </w:tcPr>
          <w:p w14:paraId="28F3A692"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107</w:t>
            </w:r>
          </w:p>
        </w:tc>
        <w:tc>
          <w:tcPr>
            <w:tcW w:w="659" w:type="pct"/>
            <w:noWrap/>
            <w:vAlign w:val="center"/>
            <w:hideMark/>
          </w:tcPr>
          <w:p w14:paraId="2649EA29"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114</w:t>
            </w:r>
          </w:p>
        </w:tc>
        <w:tc>
          <w:tcPr>
            <w:tcW w:w="659" w:type="pct"/>
            <w:noWrap/>
            <w:vAlign w:val="center"/>
            <w:hideMark/>
          </w:tcPr>
          <w:p w14:paraId="7CA8E66E"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120</w:t>
            </w:r>
          </w:p>
        </w:tc>
        <w:tc>
          <w:tcPr>
            <w:tcW w:w="659" w:type="pct"/>
            <w:vAlign w:val="center"/>
          </w:tcPr>
          <w:p w14:paraId="769D0B5C"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125</w:t>
            </w:r>
          </w:p>
        </w:tc>
        <w:tc>
          <w:tcPr>
            <w:tcW w:w="659" w:type="pct"/>
            <w:noWrap/>
            <w:vAlign w:val="center"/>
            <w:hideMark/>
          </w:tcPr>
          <w:p w14:paraId="01C9BCF1"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130</w:t>
            </w:r>
          </w:p>
        </w:tc>
      </w:tr>
      <w:tr w:rsidR="00DD1CA8" w:rsidRPr="00FC33FE" w14:paraId="33EED1CA"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52DB8B6D"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Maldon</w:t>
            </w:r>
          </w:p>
        </w:tc>
        <w:tc>
          <w:tcPr>
            <w:tcW w:w="659" w:type="pct"/>
            <w:noWrap/>
            <w:vAlign w:val="center"/>
            <w:hideMark/>
          </w:tcPr>
          <w:p w14:paraId="4B80C7FD"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95</w:t>
            </w:r>
          </w:p>
        </w:tc>
        <w:tc>
          <w:tcPr>
            <w:tcW w:w="659" w:type="pct"/>
            <w:noWrap/>
            <w:vAlign w:val="center"/>
            <w:hideMark/>
          </w:tcPr>
          <w:p w14:paraId="26850443"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101</w:t>
            </w:r>
          </w:p>
        </w:tc>
        <w:tc>
          <w:tcPr>
            <w:tcW w:w="659" w:type="pct"/>
            <w:noWrap/>
            <w:vAlign w:val="center"/>
            <w:hideMark/>
          </w:tcPr>
          <w:p w14:paraId="58013F87"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106</w:t>
            </w:r>
          </w:p>
        </w:tc>
        <w:tc>
          <w:tcPr>
            <w:tcW w:w="659" w:type="pct"/>
            <w:vAlign w:val="center"/>
          </w:tcPr>
          <w:p w14:paraId="42EEF8EE"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111</w:t>
            </w:r>
          </w:p>
        </w:tc>
        <w:tc>
          <w:tcPr>
            <w:tcW w:w="659" w:type="pct"/>
            <w:noWrap/>
            <w:vAlign w:val="center"/>
            <w:hideMark/>
          </w:tcPr>
          <w:p w14:paraId="64D0A8F6"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115</w:t>
            </w:r>
          </w:p>
        </w:tc>
      </w:tr>
      <w:tr w:rsidR="00DD1CA8" w:rsidRPr="00FC33FE" w14:paraId="1EDA73ED"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6BF305DA"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Rochford</w:t>
            </w:r>
          </w:p>
        </w:tc>
        <w:tc>
          <w:tcPr>
            <w:tcW w:w="659" w:type="pct"/>
            <w:noWrap/>
            <w:vAlign w:val="center"/>
            <w:hideMark/>
          </w:tcPr>
          <w:p w14:paraId="6534635F"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120</w:t>
            </w:r>
          </w:p>
        </w:tc>
        <w:tc>
          <w:tcPr>
            <w:tcW w:w="659" w:type="pct"/>
            <w:noWrap/>
            <w:vAlign w:val="center"/>
            <w:hideMark/>
          </w:tcPr>
          <w:p w14:paraId="25D51200"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127</w:t>
            </w:r>
          </w:p>
        </w:tc>
        <w:tc>
          <w:tcPr>
            <w:tcW w:w="659" w:type="pct"/>
            <w:noWrap/>
            <w:vAlign w:val="center"/>
            <w:hideMark/>
          </w:tcPr>
          <w:p w14:paraId="7A203F59"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134</w:t>
            </w:r>
          </w:p>
        </w:tc>
        <w:tc>
          <w:tcPr>
            <w:tcW w:w="659" w:type="pct"/>
            <w:vAlign w:val="center"/>
          </w:tcPr>
          <w:p w14:paraId="422B1FC2"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139</w:t>
            </w:r>
          </w:p>
        </w:tc>
        <w:tc>
          <w:tcPr>
            <w:tcW w:w="659" w:type="pct"/>
            <w:noWrap/>
            <w:vAlign w:val="center"/>
            <w:hideMark/>
          </w:tcPr>
          <w:p w14:paraId="0B6E3B02"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145</w:t>
            </w:r>
          </w:p>
        </w:tc>
      </w:tr>
      <w:tr w:rsidR="00DD1CA8" w:rsidRPr="00FC33FE" w14:paraId="229AA113"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3D9E076A"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Tendring</w:t>
            </w:r>
          </w:p>
        </w:tc>
        <w:tc>
          <w:tcPr>
            <w:tcW w:w="659" w:type="pct"/>
            <w:noWrap/>
            <w:vAlign w:val="center"/>
            <w:hideMark/>
          </w:tcPr>
          <w:p w14:paraId="728F4FD0"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246</w:t>
            </w:r>
          </w:p>
        </w:tc>
        <w:tc>
          <w:tcPr>
            <w:tcW w:w="659" w:type="pct"/>
            <w:noWrap/>
            <w:vAlign w:val="center"/>
            <w:hideMark/>
          </w:tcPr>
          <w:p w14:paraId="7EF5C463"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260</w:t>
            </w:r>
          </w:p>
        </w:tc>
        <w:tc>
          <w:tcPr>
            <w:tcW w:w="659" w:type="pct"/>
            <w:noWrap/>
            <w:vAlign w:val="center"/>
            <w:hideMark/>
          </w:tcPr>
          <w:p w14:paraId="357C0479"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275</w:t>
            </w:r>
          </w:p>
        </w:tc>
        <w:tc>
          <w:tcPr>
            <w:tcW w:w="659" w:type="pct"/>
            <w:vAlign w:val="center"/>
          </w:tcPr>
          <w:p w14:paraId="71C46F32"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286</w:t>
            </w:r>
          </w:p>
        </w:tc>
        <w:tc>
          <w:tcPr>
            <w:tcW w:w="659" w:type="pct"/>
            <w:noWrap/>
            <w:vAlign w:val="center"/>
            <w:hideMark/>
          </w:tcPr>
          <w:p w14:paraId="17EAB7D2"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298</w:t>
            </w:r>
          </w:p>
        </w:tc>
      </w:tr>
      <w:tr w:rsidR="00DD1CA8" w:rsidRPr="00FC33FE" w14:paraId="55B56B3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212208B5" w14:textId="77777777" w:rsidR="00DD1CA8" w:rsidRPr="00FC33FE" w:rsidRDefault="00DD1CA8" w:rsidP="00DC05B9">
            <w:pPr>
              <w:rPr>
                <w:rFonts w:eastAsia="Times New Roman" w:cs="Segoe UI"/>
                <w:b w:val="0"/>
                <w:color w:val="000000"/>
              </w:rPr>
            </w:pPr>
            <w:r w:rsidRPr="00FC33FE">
              <w:rPr>
                <w:rFonts w:eastAsia="Times New Roman" w:cs="Segoe UI"/>
                <w:b w:val="0"/>
                <w:color w:val="000000"/>
              </w:rPr>
              <w:t>Uttlesford</w:t>
            </w:r>
          </w:p>
        </w:tc>
        <w:tc>
          <w:tcPr>
            <w:tcW w:w="659" w:type="pct"/>
            <w:noWrap/>
            <w:vAlign w:val="center"/>
            <w:hideMark/>
          </w:tcPr>
          <w:p w14:paraId="31B4C113"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116</w:t>
            </w:r>
          </w:p>
        </w:tc>
        <w:tc>
          <w:tcPr>
            <w:tcW w:w="659" w:type="pct"/>
            <w:noWrap/>
            <w:vAlign w:val="center"/>
            <w:hideMark/>
          </w:tcPr>
          <w:p w14:paraId="7E5FCE04"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123</w:t>
            </w:r>
          </w:p>
        </w:tc>
        <w:tc>
          <w:tcPr>
            <w:tcW w:w="659" w:type="pct"/>
            <w:noWrap/>
            <w:vAlign w:val="center"/>
            <w:hideMark/>
          </w:tcPr>
          <w:p w14:paraId="3C6F60AC"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130</w:t>
            </w:r>
          </w:p>
        </w:tc>
        <w:tc>
          <w:tcPr>
            <w:tcW w:w="659" w:type="pct"/>
            <w:vAlign w:val="center"/>
          </w:tcPr>
          <w:p w14:paraId="17DC6BA5"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135</w:t>
            </w:r>
          </w:p>
        </w:tc>
        <w:tc>
          <w:tcPr>
            <w:tcW w:w="659" w:type="pct"/>
            <w:noWrap/>
            <w:vAlign w:val="center"/>
            <w:hideMark/>
          </w:tcPr>
          <w:p w14:paraId="7E1A6584"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F6D54">
              <w:rPr>
                <w:rFonts w:cs="Segoe UI"/>
                <w:color w:val="000000"/>
              </w:rPr>
              <w:t>141</w:t>
            </w:r>
          </w:p>
        </w:tc>
      </w:tr>
      <w:tr w:rsidR="00DD1CA8" w:rsidRPr="00FC33FE" w14:paraId="4FE79225"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05" w:type="pct"/>
            <w:noWrap/>
            <w:hideMark/>
          </w:tcPr>
          <w:p w14:paraId="2BDF1D56" w14:textId="77777777" w:rsidR="00DD1CA8" w:rsidRPr="00FC33FE" w:rsidRDefault="00DD1CA8" w:rsidP="00DC05B9">
            <w:pPr>
              <w:rPr>
                <w:rFonts w:eastAsia="Times New Roman" w:cs="Segoe UI"/>
                <w:color w:val="000000"/>
              </w:rPr>
            </w:pPr>
            <w:r w:rsidRPr="00FC33FE">
              <w:rPr>
                <w:rFonts w:eastAsia="Times New Roman" w:cs="Segoe UI"/>
                <w:color w:val="000000"/>
              </w:rPr>
              <w:t>Essex</w:t>
            </w:r>
          </w:p>
        </w:tc>
        <w:tc>
          <w:tcPr>
            <w:tcW w:w="659" w:type="pct"/>
            <w:noWrap/>
            <w:vAlign w:val="center"/>
            <w:hideMark/>
          </w:tcPr>
          <w:p w14:paraId="2975257D"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F6D54">
              <w:rPr>
                <w:rFonts w:cs="Segoe UI"/>
                <w:b/>
                <w:color w:val="000000"/>
              </w:rPr>
              <w:t>1,992</w:t>
            </w:r>
          </w:p>
        </w:tc>
        <w:tc>
          <w:tcPr>
            <w:tcW w:w="659" w:type="pct"/>
            <w:noWrap/>
            <w:vAlign w:val="center"/>
            <w:hideMark/>
          </w:tcPr>
          <w:p w14:paraId="0E2BFD90"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F6D54">
              <w:rPr>
                <w:rFonts w:cs="Segoe UI"/>
                <w:b/>
                <w:color w:val="000000"/>
              </w:rPr>
              <w:t>2,109</w:t>
            </w:r>
          </w:p>
        </w:tc>
        <w:tc>
          <w:tcPr>
            <w:tcW w:w="659" w:type="pct"/>
            <w:noWrap/>
            <w:vAlign w:val="center"/>
            <w:hideMark/>
          </w:tcPr>
          <w:p w14:paraId="48AB25EC"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F6D54">
              <w:rPr>
                <w:rFonts w:cs="Segoe UI"/>
                <w:b/>
                <w:color w:val="000000"/>
              </w:rPr>
              <w:t>2,228</w:t>
            </w:r>
          </w:p>
        </w:tc>
        <w:tc>
          <w:tcPr>
            <w:tcW w:w="659" w:type="pct"/>
            <w:vAlign w:val="center"/>
          </w:tcPr>
          <w:p w14:paraId="68DAB9CE"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F6D54">
              <w:rPr>
                <w:rFonts w:cs="Segoe UI"/>
                <w:b/>
                <w:color w:val="000000"/>
              </w:rPr>
              <w:t>2,315</w:t>
            </w:r>
          </w:p>
        </w:tc>
        <w:tc>
          <w:tcPr>
            <w:tcW w:w="659" w:type="pct"/>
            <w:noWrap/>
            <w:vAlign w:val="center"/>
            <w:hideMark/>
          </w:tcPr>
          <w:p w14:paraId="2A170355" w14:textId="77777777" w:rsidR="00DD1CA8" w:rsidRPr="00DF6D54"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F6D54">
              <w:rPr>
                <w:rFonts w:cs="Segoe UI"/>
                <w:b/>
                <w:color w:val="000000"/>
              </w:rPr>
              <w:t>2,416</w:t>
            </w:r>
          </w:p>
        </w:tc>
      </w:tr>
    </w:tbl>
    <w:p w14:paraId="01DE6D1D" w14:textId="12CDB544" w:rsidR="00B72D8C" w:rsidRPr="00F047D4" w:rsidRDefault="00B72D8C" w:rsidP="00B72D8C">
      <w:pPr>
        <w:pStyle w:val="Tablesourcenote"/>
      </w:pPr>
      <w:r>
        <w:t xml:space="preserve">Source: </w:t>
      </w:r>
      <w:r w:rsidRPr="008C55C9">
        <w:rPr>
          <w:rFonts w:cs="Segoe UI"/>
          <w:szCs w:val="18"/>
        </w:rPr>
        <w:t>Horizon Housing,</w:t>
      </w:r>
      <w:r w:rsidR="00293676">
        <w:rPr>
          <w:rFonts w:cs="Segoe UI"/>
          <w:szCs w:val="18"/>
        </w:rPr>
        <w:t xml:space="preserve"> </w:t>
      </w:r>
      <w:r w:rsidRPr="00583A01">
        <w:rPr>
          <w:rFonts w:cs="Segoe UI"/>
          <w:szCs w:val="18"/>
        </w:rPr>
        <w:t>Essex NHS wheelchair service</w:t>
      </w:r>
      <w:r>
        <w:t xml:space="preserve"> and ONS 2021. </w:t>
      </w:r>
      <w:r w:rsidRPr="00BD2DE8">
        <w:t>Estimated need is not cumulative</w:t>
      </w:r>
    </w:p>
    <w:p w14:paraId="35ED333A" w14:textId="32D6E1C0" w:rsidR="00B72D8C" w:rsidRDefault="00B72D8C" w:rsidP="00293676">
      <w:pPr>
        <w:pStyle w:val="Numberedpara1202"/>
      </w:pPr>
      <w:r w:rsidRPr="0077266F">
        <w:t xml:space="preserve">Based on the 2018/19 English Housing Survey estimates of wheelchair users' tenure status, and the age breakdown of wheelchair users in Essex provided by the Essex NHS Wheelchair Service, the estimated </w:t>
      </w:r>
      <w:r>
        <w:t xml:space="preserve">unmet </w:t>
      </w:r>
      <w:r w:rsidRPr="0077266F">
        <w:t>need for fully wheelchair-</w:t>
      </w:r>
      <w:r>
        <w:t>accessible</w:t>
      </w:r>
      <w:r w:rsidRPr="0077266F">
        <w:t xml:space="preserve"> housing has been calculated by district, broken down by both age and tenure.</w:t>
      </w:r>
    </w:p>
    <w:p w14:paraId="67D3028C" w14:textId="41DE5812" w:rsidR="00B72D8C" w:rsidRDefault="00B72D8C" w:rsidP="00B72D8C">
      <w:pPr>
        <w:pStyle w:val="Caption"/>
      </w:pPr>
      <w:bookmarkStart w:id="202" w:name="_Ref204611538"/>
      <w:r>
        <w:t xml:space="preserve">Table </w:t>
      </w:r>
      <w:fldSimple w:instr=" SEQ Table \* ARABIC ">
        <w:r w:rsidR="00971C60">
          <w:rPr>
            <w:noProof/>
          </w:rPr>
          <w:t>76</w:t>
        </w:r>
      </w:fldSimple>
      <w:bookmarkEnd w:id="202"/>
      <w:r>
        <w:t xml:space="preserve">. </w:t>
      </w:r>
      <w:r w:rsidRPr="00186804">
        <w:t xml:space="preserve">Estimated </w:t>
      </w:r>
      <w:r>
        <w:t xml:space="preserve">unmet </w:t>
      </w:r>
      <w:r w:rsidRPr="00186804">
        <w:t xml:space="preserve">need </w:t>
      </w:r>
      <w:r w:rsidRPr="00A21133">
        <w:t xml:space="preserve">(number of households) </w:t>
      </w:r>
      <w:r w:rsidRPr="00186804">
        <w:t xml:space="preserve">for wheelchair </w:t>
      </w:r>
      <w:r>
        <w:t>accessible</w:t>
      </w:r>
      <w:r w:rsidRPr="00186804">
        <w:t xml:space="preserve"> housing by </w:t>
      </w:r>
      <w:r>
        <w:t>district</w:t>
      </w:r>
      <w:r w:rsidRPr="00186804">
        <w:t xml:space="preserve"> </w:t>
      </w:r>
      <w:r>
        <w:t>broken down by age to 2044</w:t>
      </w:r>
    </w:p>
    <w:tbl>
      <w:tblPr>
        <w:tblStyle w:val="GridTable5Dark-Accent4"/>
        <w:tblW w:w="5000" w:type="pct"/>
        <w:tblLook w:val="04A0" w:firstRow="1" w:lastRow="0" w:firstColumn="1" w:lastColumn="0" w:noHBand="0" w:noVBand="1"/>
      </w:tblPr>
      <w:tblGrid>
        <w:gridCol w:w="1892"/>
        <w:gridCol w:w="677"/>
        <w:gridCol w:w="677"/>
        <w:gridCol w:w="677"/>
        <w:gridCol w:w="689"/>
        <w:gridCol w:w="703"/>
        <w:gridCol w:w="777"/>
        <w:gridCol w:w="731"/>
        <w:gridCol w:w="731"/>
        <w:gridCol w:w="731"/>
        <w:gridCol w:w="731"/>
      </w:tblGrid>
      <w:tr w:rsidR="00DD1CA8" w:rsidRPr="00582300" w14:paraId="586511E4" w14:textId="77777777" w:rsidTr="00FB248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49" w:type="pct"/>
            <w:vMerge w:val="restart"/>
            <w:shd w:val="clear" w:color="auto" w:fill="FBCAD0"/>
            <w:noWrap/>
            <w:hideMark/>
          </w:tcPr>
          <w:p w14:paraId="2515A3D5" w14:textId="77777777" w:rsidR="00DD1CA8" w:rsidRDefault="00DD1CA8" w:rsidP="00DC05B9">
            <w:pPr>
              <w:rPr>
                <w:rFonts w:eastAsia="Times New Roman" w:cs="Segoe UI"/>
                <w:b w:val="0"/>
                <w:color w:val="000000"/>
              </w:rPr>
            </w:pPr>
            <w:r w:rsidRPr="00582300">
              <w:rPr>
                <w:rFonts w:eastAsia="Times New Roman" w:cs="Segoe UI"/>
                <w:color w:val="000000"/>
              </w:rPr>
              <w:t>District</w:t>
            </w:r>
            <w:r>
              <w:rPr>
                <w:rFonts w:eastAsia="Times New Roman" w:cs="Segoe UI"/>
                <w:color w:val="000000"/>
              </w:rPr>
              <w:t xml:space="preserve">/Borough/ </w:t>
            </w:r>
          </w:p>
          <w:p w14:paraId="4A3AD63B" w14:textId="77777777" w:rsidR="00DD1CA8" w:rsidRPr="00582300" w:rsidRDefault="00DD1CA8" w:rsidP="00DC05B9">
            <w:pPr>
              <w:rPr>
                <w:rFonts w:eastAsia="Times New Roman" w:cs="Segoe UI"/>
                <w:color w:val="000000"/>
              </w:rPr>
            </w:pPr>
            <w:r>
              <w:rPr>
                <w:rFonts w:eastAsia="Times New Roman" w:cs="Segoe UI"/>
                <w:color w:val="000000"/>
              </w:rPr>
              <w:t>City council</w:t>
            </w:r>
          </w:p>
        </w:tc>
        <w:tc>
          <w:tcPr>
            <w:tcW w:w="1953" w:type="pct"/>
            <w:gridSpan w:val="5"/>
            <w:shd w:val="clear" w:color="auto" w:fill="FBCAD0"/>
            <w:noWrap/>
            <w:hideMark/>
          </w:tcPr>
          <w:p w14:paraId="4E396395" w14:textId="77777777" w:rsidR="00DD1CA8" w:rsidRPr="00582300"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82300">
              <w:rPr>
                <w:rFonts w:eastAsia="Times New Roman" w:cs="Segoe UI"/>
                <w:color w:val="000000"/>
              </w:rPr>
              <w:t>Under 65</w:t>
            </w:r>
          </w:p>
        </w:tc>
        <w:tc>
          <w:tcPr>
            <w:tcW w:w="1998" w:type="pct"/>
            <w:gridSpan w:val="5"/>
            <w:shd w:val="clear" w:color="auto" w:fill="FBCAD0"/>
            <w:noWrap/>
            <w:hideMark/>
          </w:tcPr>
          <w:p w14:paraId="0AAE3648" w14:textId="77777777" w:rsidR="00DD1CA8" w:rsidRPr="00582300" w:rsidRDefault="00DD1CA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82300">
              <w:rPr>
                <w:rFonts w:eastAsia="Times New Roman" w:cs="Segoe UI"/>
                <w:color w:val="000000"/>
              </w:rPr>
              <w:t>Over 65</w:t>
            </w:r>
          </w:p>
        </w:tc>
      </w:tr>
      <w:tr w:rsidR="00505A4E" w:rsidRPr="00113DCB" w14:paraId="62ECD781" w14:textId="77777777" w:rsidTr="00FB2487">
        <w:trPr>
          <w:trHeight w:val="300"/>
        </w:trPr>
        <w:tc>
          <w:tcPr>
            <w:cnfStyle w:val="001000000000" w:firstRow="0" w:lastRow="0" w:firstColumn="1" w:lastColumn="0" w:oddVBand="0" w:evenVBand="0" w:oddHBand="0" w:evenHBand="0" w:firstRowFirstColumn="0" w:firstRowLastColumn="0" w:lastRowFirstColumn="0" w:lastRowLastColumn="0"/>
            <w:tcW w:w="1049" w:type="pct"/>
            <w:vMerge/>
            <w:shd w:val="clear" w:color="auto" w:fill="FBCAD0"/>
            <w:vAlign w:val="center"/>
            <w:hideMark/>
          </w:tcPr>
          <w:p w14:paraId="386C3856" w14:textId="77777777" w:rsidR="00DD1CA8" w:rsidRPr="00582300" w:rsidRDefault="00DD1CA8" w:rsidP="00DC05B9">
            <w:pPr>
              <w:jc w:val="center"/>
              <w:rPr>
                <w:rFonts w:eastAsia="Times New Roman" w:cs="Segoe UI"/>
                <w:color w:val="000000"/>
              </w:rPr>
            </w:pPr>
          </w:p>
        </w:tc>
        <w:tc>
          <w:tcPr>
            <w:tcW w:w="375" w:type="pct"/>
            <w:shd w:val="clear" w:color="auto" w:fill="FBCAD0"/>
            <w:noWrap/>
            <w:vAlign w:val="center"/>
            <w:hideMark/>
          </w:tcPr>
          <w:p w14:paraId="2ABA1349"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2024</w:t>
            </w:r>
          </w:p>
        </w:tc>
        <w:tc>
          <w:tcPr>
            <w:tcW w:w="377" w:type="pct"/>
            <w:shd w:val="clear" w:color="auto" w:fill="FBCAD0"/>
            <w:noWrap/>
            <w:vAlign w:val="center"/>
            <w:hideMark/>
          </w:tcPr>
          <w:p w14:paraId="3F829B68"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2029</w:t>
            </w:r>
          </w:p>
        </w:tc>
        <w:tc>
          <w:tcPr>
            <w:tcW w:w="399" w:type="pct"/>
            <w:shd w:val="clear" w:color="auto" w:fill="FBCAD0"/>
            <w:noWrap/>
            <w:vAlign w:val="center"/>
            <w:hideMark/>
          </w:tcPr>
          <w:p w14:paraId="1090ADFD"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2034</w:t>
            </w:r>
          </w:p>
        </w:tc>
        <w:tc>
          <w:tcPr>
            <w:tcW w:w="399" w:type="pct"/>
            <w:shd w:val="clear" w:color="auto" w:fill="FBCAD0"/>
            <w:noWrap/>
            <w:vAlign w:val="center"/>
            <w:hideMark/>
          </w:tcPr>
          <w:p w14:paraId="196F8826"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2039</w:t>
            </w:r>
          </w:p>
        </w:tc>
        <w:tc>
          <w:tcPr>
            <w:tcW w:w="403" w:type="pct"/>
            <w:shd w:val="clear" w:color="auto" w:fill="FBCAD0"/>
            <w:noWrap/>
            <w:vAlign w:val="center"/>
            <w:hideMark/>
          </w:tcPr>
          <w:p w14:paraId="66C6C6FC"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2044</w:t>
            </w:r>
          </w:p>
        </w:tc>
        <w:tc>
          <w:tcPr>
            <w:tcW w:w="444" w:type="pct"/>
            <w:shd w:val="clear" w:color="auto" w:fill="FBCAD0"/>
            <w:noWrap/>
            <w:vAlign w:val="center"/>
            <w:hideMark/>
          </w:tcPr>
          <w:p w14:paraId="72CC9FB0"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2024</w:t>
            </w:r>
          </w:p>
        </w:tc>
        <w:tc>
          <w:tcPr>
            <w:tcW w:w="404" w:type="pct"/>
            <w:shd w:val="clear" w:color="auto" w:fill="FBCAD0"/>
            <w:noWrap/>
            <w:vAlign w:val="center"/>
            <w:hideMark/>
          </w:tcPr>
          <w:p w14:paraId="2F172397"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2029</w:t>
            </w:r>
          </w:p>
        </w:tc>
        <w:tc>
          <w:tcPr>
            <w:tcW w:w="383" w:type="pct"/>
            <w:shd w:val="clear" w:color="auto" w:fill="FBCAD0"/>
            <w:noWrap/>
            <w:vAlign w:val="center"/>
            <w:hideMark/>
          </w:tcPr>
          <w:p w14:paraId="25BD2D0D"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2034</w:t>
            </w:r>
          </w:p>
        </w:tc>
        <w:tc>
          <w:tcPr>
            <w:tcW w:w="383" w:type="pct"/>
            <w:shd w:val="clear" w:color="auto" w:fill="FBCAD0"/>
            <w:noWrap/>
            <w:vAlign w:val="center"/>
            <w:hideMark/>
          </w:tcPr>
          <w:p w14:paraId="6576135A"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2039</w:t>
            </w:r>
          </w:p>
        </w:tc>
        <w:tc>
          <w:tcPr>
            <w:tcW w:w="383" w:type="pct"/>
            <w:shd w:val="clear" w:color="auto" w:fill="FBCAD0"/>
            <w:noWrap/>
            <w:vAlign w:val="center"/>
            <w:hideMark/>
          </w:tcPr>
          <w:p w14:paraId="7DD15668" w14:textId="77777777" w:rsidR="00DD1CA8" w:rsidRPr="00582300" w:rsidRDefault="00DD1CA8" w:rsidP="00DC05B9">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82300">
              <w:rPr>
                <w:rFonts w:eastAsia="Times New Roman" w:cs="Segoe UI"/>
                <w:b/>
                <w:color w:val="000000"/>
              </w:rPr>
              <w:t>2044</w:t>
            </w:r>
          </w:p>
        </w:tc>
      </w:tr>
      <w:tr w:rsidR="00D96117" w:rsidRPr="00582300" w14:paraId="06D5F3A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3314564B"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Basildon</w:t>
            </w:r>
          </w:p>
        </w:tc>
        <w:tc>
          <w:tcPr>
            <w:tcW w:w="375" w:type="pct"/>
            <w:noWrap/>
            <w:vAlign w:val="center"/>
            <w:hideMark/>
          </w:tcPr>
          <w:p w14:paraId="2E3F3A5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98</w:t>
            </w:r>
          </w:p>
        </w:tc>
        <w:tc>
          <w:tcPr>
            <w:tcW w:w="377" w:type="pct"/>
            <w:noWrap/>
            <w:vAlign w:val="center"/>
            <w:hideMark/>
          </w:tcPr>
          <w:p w14:paraId="4AADCCD5"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103</w:t>
            </w:r>
          </w:p>
        </w:tc>
        <w:tc>
          <w:tcPr>
            <w:tcW w:w="399" w:type="pct"/>
            <w:noWrap/>
            <w:vAlign w:val="center"/>
            <w:hideMark/>
          </w:tcPr>
          <w:p w14:paraId="0897EE2F"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109</w:t>
            </w:r>
          </w:p>
        </w:tc>
        <w:tc>
          <w:tcPr>
            <w:tcW w:w="399" w:type="pct"/>
            <w:noWrap/>
            <w:vAlign w:val="center"/>
            <w:hideMark/>
          </w:tcPr>
          <w:p w14:paraId="47993CA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113</w:t>
            </w:r>
          </w:p>
        </w:tc>
        <w:tc>
          <w:tcPr>
            <w:tcW w:w="403" w:type="pct"/>
            <w:noWrap/>
            <w:vAlign w:val="center"/>
            <w:hideMark/>
          </w:tcPr>
          <w:p w14:paraId="5CB848E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118</w:t>
            </w:r>
          </w:p>
        </w:tc>
        <w:tc>
          <w:tcPr>
            <w:tcW w:w="444" w:type="pct"/>
            <w:noWrap/>
            <w:vAlign w:val="center"/>
            <w:hideMark/>
          </w:tcPr>
          <w:p w14:paraId="24D294C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131</w:t>
            </w:r>
          </w:p>
        </w:tc>
        <w:tc>
          <w:tcPr>
            <w:tcW w:w="404" w:type="pct"/>
            <w:noWrap/>
            <w:vAlign w:val="center"/>
            <w:hideMark/>
          </w:tcPr>
          <w:p w14:paraId="3DA24041"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138</w:t>
            </w:r>
          </w:p>
        </w:tc>
        <w:tc>
          <w:tcPr>
            <w:tcW w:w="383" w:type="pct"/>
            <w:noWrap/>
            <w:vAlign w:val="center"/>
            <w:hideMark/>
          </w:tcPr>
          <w:p w14:paraId="1487CCAA"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146</w:t>
            </w:r>
          </w:p>
        </w:tc>
        <w:tc>
          <w:tcPr>
            <w:tcW w:w="383" w:type="pct"/>
            <w:noWrap/>
            <w:vAlign w:val="center"/>
            <w:hideMark/>
          </w:tcPr>
          <w:p w14:paraId="38C3617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152</w:t>
            </w:r>
          </w:p>
        </w:tc>
        <w:tc>
          <w:tcPr>
            <w:tcW w:w="383" w:type="pct"/>
            <w:noWrap/>
            <w:vAlign w:val="center"/>
            <w:hideMark/>
          </w:tcPr>
          <w:p w14:paraId="3A7DCAB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158</w:t>
            </w:r>
          </w:p>
        </w:tc>
      </w:tr>
      <w:tr w:rsidR="00D96117" w:rsidRPr="00582300" w14:paraId="4CF93489"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58F1BB44"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Braintree</w:t>
            </w:r>
          </w:p>
        </w:tc>
        <w:tc>
          <w:tcPr>
            <w:tcW w:w="375" w:type="pct"/>
            <w:noWrap/>
            <w:vAlign w:val="center"/>
            <w:hideMark/>
          </w:tcPr>
          <w:p w14:paraId="4CA9F8DE"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79</w:t>
            </w:r>
          </w:p>
        </w:tc>
        <w:tc>
          <w:tcPr>
            <w:tcW w:w="377" w:type="pct"/>
            <w:noWrap/>
            <w:vAlign w:val="center"/>
            <w:hideMark/>
          </w:tcPr>
          <w:p w14:paraId="2FBD3C55"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84</w:t>
            </w:r>
          </w:p>
        </w:tc>
        <w:tc>
          <w:tcPr>
            <w:tcW w:w="399" w:type="pct"/>
            <w:noWrap/>
            <w:vAlign w:val="center"/>
            <w:hideMark/>
          </w:tcPr>
          <w:p w14:paraId="09C0610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88</w:t>
            </w:r>
          </w:p>
        </w:tc>
        <w:tc>
          <w:tcPr>
            <w:tcW w:w="399" w:type="pct"/>
            <w:noWrap/>
            <w:vAlign w:val="center"/>
            <w:hideMark/>
          </w:tcPr>
          <w:p w14:paraId="3455E17E"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92</w:t>
            </w:r>
          </w:p>
        </w:tc>
        <w:tc>
          <w:tcPr>
            <w:tcW w:w="403" w:type="pct"/>
            <w:noWrap/>
            <w:vAlign w:val="center"/>
            <w:hideMark/>
          </w:tcPr>
          <w:p w14:paraId="5DB863DB"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96</w:t>
            </w:r>
          </w:p>
        </w:tc>
        <w:tc>
          <w:tcPr>
            <w:tcW w:w="444" w:type="pct"/>
            <w:noWrap/>
            <w:vAlign w:val="center"/>
            <w:hideMark/>
          </w:tcPr>
          <w:p w14:paraId="05DBB48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126</w:t>
            </w:r>
          </w:p>
        </w:tc>
        <w:tc>
          <w:tcPr>
            <w:tcW w:w="404" w:type="pct"/>
            <w:noWrap/>
            <w:vAlign w:val="center"/>
            <w:hideMark/>
          </w:tcPr>
          <w:p w14:paraId="58A9956E"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133</w:t>
            </w:r>
          </w:p>
        </w:tc>
        <w:tc>
          <w:tcPr>
            <w:tcW w:w="383" w:type="pct"/>
            <w:noWrap/>
            <w:vAlign w:val="center"/>
            <w:hideMark/>
          </w:tcPr>
          <w:p w14:paraId="7CD6767F"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141</w:t>
            </w:r>
          </w:p>
        </w:tc>
        <w:tc>
          <w:tcPr>
            <w:tcW w:w="383" w:type="pct"/>
            <w:noWrap/>
            <w:vAlign w:val="center"/>
            <w:hideMark/>
          </w:tcPr>
          <w:p w14:paraId="4A8CE8A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146</w:t>
            </w:r>
          </w:p>
        </w:tc>
        <w:tc>
          <w:tcPr>
            <w:tcW w:w="383" w:type="pct"/>
            <w:noWrap/>
            <w:vAlign w:val="center"/>
            <w:hideMark/>
          </w:tcPr>
          <w:p w14:paraId="1AC6856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153</w:t>
            </w:r>
          </w:p>
        </w:tc>
      </w:tr>
      <w:tr w:rsidR="00D96117" w:rsidRPr="00582300" w14:paraId="039E4614"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0F613D5F"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Brentwood</w:t>
            </w:r>
          </w:p>
        </w:tc>
        <w:tc>
          <w:tcPr>
            <w:tcW w:w="375" w:type="pct"/>
            <w:noWrap/>
            <w:vAlign w:val="center"/>
            <w:hideMark/>
          </w:tcPr>
          <w:p w14:paraId="207C119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39</w:t>
            </w:r>
          </w:p>
        </w:tc>
        <w:tc>
          <w:tcPr>
            <w:tcW w:w="377" w:type="pct"/>
            <w:noWrap/>
            <w:vAlign w:val="center"/>
            <w:hideMark/>
          </w:tcPr>
          <w:p w14:paraId="52BAE06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42</w:t>
            </w:r>
          </w:p>
        </w:tc>
        <w:tc>
          <w:tcPr>
            <w:tcW w:w="399" w:type="pct"/>
            <w:noWrap/>
            <w:vAlign w:val="center"/>
            <w:hideMark/>
          </w:tcPr>
          <w:p w14:paraId="663F015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44</w:t>
            </w:r>
          </w:p>
        </w:tc>
        <w:tc>
          <w:tcPr>
            <w:tcW w:w="399" w:type="pct"/>
            <w:noWrap/>
            <w:vAlign w:val="center"/>
            <w:hideMark/>
          </w:tcPr>
          <w:p w14:paraId="1A235C78"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46</w:t>
            </w:r>
          </w:p>
        </w:tc>
        <w:tc>
          <w:tcPr>
            <w:tcW w:w="403" w:type="pct"/>
            <w:noWrap/>
            <w:vAlign w:val="center"/>
            <w:hideMark/>
          </w:tcPr>
          <w:p w14:paraId="599F36B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48</w:t>
            </w:r>
          </w:p>
        </w:tc>
        <w:tc>
          <w:tcPr>
            <w:tcW w:w="444" w:type="pct"/>
            <w:noWrap/>
            <w:vAlign w:val="center"/>
            <w:hideMark/>
          </w:tcPr>
          <w:p w14:paraId="4C03037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62</w:t>
            </w:r>
          </w:p>
        </w:tc>
        <w:tc>
          <w:tcPr>
            <w:tcW w:w="404" w:type="pct"/>
            <w:noWrap/>
            <w:vAlign w:val="center"/>
            <w:hideMark/>
          </w:tcPr>
          <w:p w14:paraId="2AA9B9AA"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66</w:t>
            </w:r>
          </w:p>
        </w:tc>
        <w:tc>
          <w:tcPr>
            <w:tcW w:w="383" w:type="pct"/>
            <w:noWrap/>
            <w:vAlign w:val="center"/>
            <w:hideMark/>
          </w:tcPr>
          <w:p w14:paraId="4C446DC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69</w:t>
            </w:r>
          </w:p>
        </w:tc>
        <w:tc>
          <w:tcPr>
            <w:tcW w:w="383" w:type="pct"/>
            <w:noWrap/>
            <w:vAlign w:val="center"/>
            <w:hideMark/>
          </w:tcPr>
          <w:p w14:paraId="7834158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72</w:t>
            </w:r>
          </w:p>
        </w:tc>
        <w:tc>
          <w:tcPr>
            <w:tcW w:w="383" w:type="pct"/>
            <w:noWrap/>
            <w:vAlign w:val="center"/>
            <w:hideMark/>
          </w:tcPr>
          <w:p w14:paraId="012BAD2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75</w:t>
            </w:r>
          </w:p>
        </w:tc>
      </w:tr>
      <w:tr w:rsidR="00D96117" w:rsidRPr="00582300" w14:paraId="1859783E"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69F31461" w14:textId="1FE7550F" w:rsidR="00DD1CA8" w:rsidRPr="00582300" w:rsidRDefault="00D30CB8" w:rsidP="00DC05B9">
            <w:pPr>
              <w:rPr>
                <w:rFonts w:eastAsia="Times New Roman" w:cs="Segoe UI"/>
                <w:b w:val="0"/>
                <w:color w:val="000000"/>
              </w:rPr>
            </w:pPr>
            <w:r>
              <w:rPr>
                <w:rFonts w:eastAsia="Times New Roman" w:cs="Segoe UI"/>
                <w:b w:val="0"/>
                <w:color w:val="000000"/>
              </w:rPr>
              <w:t>Castle Point</w:t>
            </w:r>
          </w:p>
        </w:tc>
        <w:tc>
          <w:tcPr>
            <w:tcW w:w="375" w:type="pct"/>
            <w:noWrap/>
            <w:vAlign w:val="center"/>
            <w:hideMark/>
          </w:tcPr>
          <w:p w14:paraId="2D61AB88"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40</w:t>
            </w:r>
          </w:p>
        </w:tc>
        <w:tc>
          <w:tcPr>
            <w:tcW w:w="377" w:type="pct"/>
            <w:noWrap/>
            <w:vAlign w:val="center"/>
            <w:hideMark/>
          </w:tcPr>
          <w:p w14:paraId="16FE564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43</w:t>
            </w:r>
          </w:p>
        </w:tc>
        <w:tc>
          <w:tcPr>
            <w:tcW w:w="399" w:type="pct"/>
            <w:noWrap/>
            <w:vAlign w:val="center"/>
            <w:hideMark/>
          </w:tcPr>
          <w:p w14:paraId="36409B6A"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45</w:t>
            </w:r>
          </w:p>
        </w:tc>
        <w:tc>
          <w:tcPr>
            <w:tcW w:w="399" w:type="pct"/>
            <w:noWrap/>
            <w:vAlign w:val="center"/>
            <w:hideMark/>
          </w:tcPr>
          <w:p w14:paraId="6796FF2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47</w:t>
            </w:r>
          </w:p>
        </w:tc>
        <w:tc>
          <w:tcPr>
            <w:tcW w:w="403" w:type="pct"/>
            <w:noWrap/>
            <w:vAlign w:val="center"/>
            <w:hideMark/>
          </w:tcPr>
          <w:p w14:paraId="26C69C1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49</w:t>
            </w:r>
          </w:p>
        </w:tc>
        <w:tc>
          <w:tcPr>
            <w:tcW w:w="444" w:type="pct"/>
            <w:noWrap/>
            <w:vAlign w:val="center"/>
            <w:hideMark/>
          </w:tcPr>
          <w:p w14:paraId="2C5EBE93"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90</w:t>
            </w:r>
          </w:p>
        </w:tc>
        <w:tc>
          <w:tcPr>
            <w:tcW w:w="404" w:type="pct"/>
            <w:noWrap/>
            <w:vAlign w:val="center"/>
            <w:hideMark/>
          </w:tcPr>
          <w:p w14:paraId="49C1EB4A"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95</w:t>
            </w:r>
          </w:p>
        </w:tc>
        <w:tc>
          <w:tcPr>
            <w:tcW w:w="383" w:type="pct"/>
            <w:noWrap/>
            <w:vAlign w:val="center"/>
            <w:hideMark/>
          </w:tcPr>
          <w:p w14:paraId="2F6C403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101</w:t>
            </w:r>
          </w:p>
        </w:tc>
        <w:tc>
          <w:tcPr>
            <w:tcW w:w="383" w:type="pct"/>
            <w:noWrap/>
            <w:vAlign w:val="center"/>
            <w:hideMark/>
          </w:tcPr>
          <w:p w14:paraId="66E838A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104</w:t>
            </w:r>
          </w:p>
        </w:tc>
        <w:tc>
          <w:tcPr>
            <w:tcW w:w="383" w:type="pct"/>
            <w:noWrap/>
            <w:vAlign w:val="center"/>
            <w:hideMark/>
          </w:tcPr>
          <w:p w14:paraId="75D21AC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109</w:t>
            </w:r>
          </w:p>
        </w:tc>
      </w:tr>
      <w:tr w:rsidR="00D96117" w:rsidRPr="00582300" w14:paraId="4DD33E28"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3B66AE6D"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Chelmsford</w:t>
            </w:r>
          </w:p>
        </w:tc>
        <w:tc>
          <w:tcPr>
            <w:tcW w:w="375" w:type="pct"/>
            <w:noWrap/>
            <w:vAlign w:val="center"/>
            <w:hideMark/>
          </w:tcPr>
          <w:p w14:paraId="6D3E658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93</w:t>
            </w:r>
          </w:p>
        </w:tc>
        <w:tc>
          <w:tcPr>
            <w:tcW w:w="377" w:type="pct"/>
            <w:noWrap/>
            <w:vAlign w:val="center"/>
            <w:hideMark/>
          </w:tcPr>
          <w:p w14:paraId="0DC92B3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99</w:t>
            </w:r>
          </w:p>
        </w:tc>
        <w:tc>
          <w:tcPr>
            <w:tcW w:w="399" w:type="pct"/>
            <w:noWrap/>
            <w:vAlign w:val="center"/>
            <w:hideMark/>
          </w:tcPr>
          <w:p w14:paraId="798C4BC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104</w:t>
            </w:r>
          </w:p>
        </w:tc>
        <w:tc>
          <w:tcPr>
            <w:tcW w:w="399" w:type="pct"/>
            <w:noWrap/>
            <w:vAlign w:val="center"/>
            <w:hideMark/>
          </w:tcPr>
          <w:p w14:paraId="1643E6D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108</w:t>
            </w:r>
          </w:p>
        </w:tc>
        <w:tc>
          <w:tcPr>
            <w:tcW w:w="403" w:type="pct"/>
            <w:noWrap/>
            <w:vAlign w:val="center"/>
            <w:hideMark/>
          </w:tcPr>
          <w:p w14:paraId="45FC708B"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113</w:t>
            </w:r>
          </w:p>
        </w:tc>
        <w:tc>
          <w:tcPr>
            <w:tcW w:w="444" w:type="pct"/>
            <w:noWrap/>
            <w:vAlign w:val="center"/>
            <w:hideMark/>
          </w:tcPr>
          <w:p w14:paraId="0076708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141</w:t>
            </w:r>
          </w:p>
        </w:tc>
        <w:tc>
          <w:tcPr>
            <w:tcW w:w="404" w:type="pct"/>
            <w:noWrap/>
            <w:vAlign w:val="center"/>
            <w:hideMark/>
          </w:tcPr>
          <w:p w14:paraId="5AC85B7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149</w:t>
            </w:r>
          </w:p>
        </w:tc>
        <w:tc>
          <w:tcPr>
            <w:tcW w:w="383" w:type="pct"/>
            <w:noWrap/>
            <w:vAlign w:val="center"/>
            <w:hideMark/>
          </w:tcPr>
          <w:p w14:paraId="536A9FD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157</w:t>
            </w:r>
          </w:p>
        </w:tc>
        <w:tc>
          <w:tcPr>
            <w:tcW w:w="383" w:type="pct"/>
            <w:noWrap/>
            <w:vAlign w:val="center"/>
            <w:hideMark/>
          </w:tcPr>
          <w:p w14:paraId="3C82700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163</w:t>
            </w:r>
          </w:p>
        </w:tc>
        <w:tc>
          <w:tcPr>
            <w:tcW w:w="383" w:type="pct"/>
            <w:noWrap/>
            <w:vAlign w:val="center"/>
            <w:hideMark/>
          </w:tcPr>
          <w:p w14:paraId="731027C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171</w:t>
            </w:r>
          </w:p>
        </w:tc>
      </w:tr>
      <w:tr w:rsidR="00D96117" w:rsidRPr="00582300" w14:paraId="439C84EB"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3C04735A"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Colchester</w:t>
            </w:r>
          </w:p>
        </w:tc>
        <w:tc>
          <w:tcPr>
            <w:tcW w:w="375" w:type="pct"/>
            <w:noWrap/>
            <w:vAlign w:val="center"/>
            <w:hideMark/>
          </w:tcPr>
          <w:p w14:paraId="11CA0FFA"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102</w:t>
            </w:r>
          </w:p>
        </w:tc>
        <w:tc>
          <w:tcPr>
            <w:tcW w:w="377" w:type="pct"/>
            <w:noWrap/>
            <w:vAlign w:val="center"/>
            <w:hideMark/>
          </w:tcPr>
          <w:p w14:paraId="0FD399DA"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108</w:t>
            </w:r>
          </w:p>
        </w:tc>
        <w:tc>
          <w:tcPr>
            <w:tcW w:w="399" w:type="pct"/>
            <w:noWrap/>
            <w:vAlign w:val="center"/>
            <w:hideMark/>
          </w:tcPr>
          <w:p w14:paraId="43C2043B"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114</w:t>
            </w:r>
          </w:p>
        </w:tc>
        <w:tc>
          <w:tcPr>
            <w:tcW w:w="399" w:type="pct"/>
            <w:noWrap/>
            <w:vAlign w:val="center"/>
            <w:hideMark/>
          </w:tcPr>
          <w:p w14:paraId="0529229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118</w:t>
            </w:r>
          </w:p>
        </w:tc>
        <w:tc>
          <w:tcPr>
            <w:tcW w:w="403" w:type="pct"/>
            <w:noWrap/>
            <w:vAlign w:val="center"/>
            <w:hideMark/>
          </w:tcPr>
          <w:p w14:paraId="162044C3"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123</w:t>
            </w:r>
          </w:p>
        </w:tc>
        <w:tc>
          <w:tcPr>
            <w:tcW w:w="444" w:type="pct"/>
            <w:noWrap/>
            <w:vAlign w:val="center"/>
            <w:hideMark/>
          </w:tcPr>
          <w:p w14:paraId="6EFA9AC5"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137</w:t>
            </w:r>
          </w:p>
        </w:tc>
        <w:tc>
          <w:tcPr>
            <w:tcW w:w="404" w:type="pct"/>
            <w:noWrap/>
            <w:vAlign w:val="center"/>
            <w:hideMark/>
          </w:tcPr>
          <w:p w14:paraId="1F105EA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145</w:t>
            </w:r>
          </w:p>
        </w:tc>
        <w:tc>
          <w:tcPr>
            <w:tcW w:w="383" w:type="pct"/>
            <w:noWrap/>
            <w:vAlign w:val="center"/>
            <w:hideMark/>
          </w:tcPr>
          <w:p w14:paraId="520C9D9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154</w:t>
            </w:r>
          </w:p>
        </w:tc>
        <w:tc>
          <w:tcPr>
            <w:tcW w:w="383" w:type="pct"/>
            <w:noWrap/>
            <w:vAlign w:val="center"/>
            <w:hideMark/>
          </w:tcPr>
          <w:p w14:paraId="4905762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160</w:t>
            </w:r>
          </w:p>
        </w:tc>
        <w:tc>
          <w:tcPr>
            <w:tcW w:w="383" w:type="pct"/>
            <w:noWrap/>
            <w:vAlign w:val="center"/>
            <w:hideMark/>
          </w:tcPr>
          <w:p w14:paraId="71938685"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167</w:t>
            </w:r>
          </w:p>
        </w:tc>
      </w:tr>
      <w:tr w:rsidR="00D96117" w:rsidRPr="00582300" w14:paraId="14C364B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66A3F4B9"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Epping Forest</w:t>
            </w:r>
          </w:p>
        </w:tc>
        <w:tc>
          <w:tcPr>
            <w:tcW w:w="375" w:type="pct"/>
            <w:noWrap/>
            <w:vAlign w:val="center"/>
            <w:hideMark/>
          </w:tcPr>
          <w:p w14:paraId="3AF056BE"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67</w:t>
            </w:r>
          </w:p>
        </w:tc>
        <w:tc>
          <w:tcPr>
            <w:tcW w:w="377" w:type="pct"/>
            <w:noWrap/>
            <w:vAlign w:val="center"/>
            <w:hideMark/>
          </w:tcPr>
          <w:p w14:paraId="313C825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71</w:t>
            </w:r>
          </w:p>
        </w:tc>
        <w:tc>
          <w:tcPr>
            <w:tcW w:w="399" w:type="pct"/>
            <w:noWrap/>
            <w:vAlign w:val="center"/>
            <w:hideMark/>
          </w:tcPr>
          <w:p w14:paraId="7960990B"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75</w:t>
            </w:r>
          </w:p>
        </w:tc>
        <w:tc>
          <w:tcPr>
            <w:tcW w:w="399" w:type="pct"/>
            <w:noWrap/>
            <w:vAlign w:val="center"/>
            <w:hideMark/>
          </w:tcPr>
          <w:p w14:paraId="09DC349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78</w:t>
            </w:r>
          </w:p>
        </w:tc>
        <w:tc>
          <w:tcPr>
            <w:tcW w:w="403" w:type="pct"/>
            <w:noWrap/>
            <w:vAlign w:val="center"/>
            <w:hideMark/>
          </w:tcPr>
          <w:p w14:paraId="5FDAF0A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81</w:t>
            </w:r>
          </w:p>
        </w:tc>
        <w:tc>
          <w:tcPr>
            <w:tcW w:w="444" w:type="pct"/>
            <w:noWrap/>
            <w:vAlign w:val="center"/>
            <w:hideMark/>
          </w:tcPr>
          <w:p w14:paraId="6D4F2868"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104</w:t>
            </w:r>
          </w:p>
        </w:tc>
        <w:tc>
          <w:tcPr>
            <w:tcW w:w="404" w:type="pct"/>
            <w:noWrap/>
            <w:vAlign w:val="center"/>
            <w:hideMark/>
          </w:tcPr>
          <w:p w14:paraId="10CE13A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110</w:t>
            </w:r>
          </w:p>
        </w:tc>
        <w:tc>
          <w:tcPr>
            <w:tcW w:w="383" w:type="pct"/>
            <w:noWrap/>
            <w:vAlign w:val="center"/>
            <w:hideMark/>
          </w:tcPr>
          <w:p w14:paraId="4CD4702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116</w:t>
            </w:r>
          </w:p>
        </w:tc>
        <w:tc>
          <w:tcPr>
            <w:tcW w:w="383" w:type="pct"/>
            <w:noWrap/>
            <w:vAlign w:val="center"/>
            <w:hideMark/>
          </w:tcPr>
          <w:p w14:paraId="0CDEEEB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121</w:t>
            </w:r>
          </w:p>
        </w:tc>
        <w:tc>
          <w:tcPr>
            <w:tcW w:w="383" w:type="pct"/>
            <w:noWrap/>
            <w:vAlign w:val="center"/>
            <w:hideMark/>
          </w:tcPr>
          <w:p w14:paraId="5F77DF6E"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126</w:t>
            </w:r>
          </w:p>
        </w:tc>
      </w:tr>
      <w:tr w:rsidR="00D96117" w:rsidRPr="00582300" w14:paraId="7D911672"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26FB8D95"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Harlow</w:t>
            </w:r>
          </w:p>
        </w:tc>
        <w:tc>
          <w:tcPr>
            <w:tcW w:w="375" w:type="pct"/>
            <w:noWrap/>
            <w:vAlign w:val="center"/>
            <w:hideMark/>
          </w:tcPr>
          <w:p w14:paraId="1B736373"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51</w:t>
            </w:r>
          </w:p>
        </w:tc>
        <w:tc>
          <w:tcPr>
            <w:tcW w:w="377" w:type="pct"/>
            <w:noWrap/>
            <w:vAlign w:val="center"/>
            <w:hideMark/>
          </w:tcPr>
          <w:p w14:paraId="34BAEFD8"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54</w:t>
            </w:r>
          </w:p>
        </w:tc>
        <w:tc>
          <w:tcPr>
            <w:tcW w:w="399" w:type="pct"/>
            <w:noWrap/>
            <w:vAlign w:val="center"/>
            <w:hideMark/>
          </w:tcPr>
          <w:p w14:paraId="02900CB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57</w:t>
            </w:r>
          </w:p>
        </w:tc>
        <w:tc>
          <w:tcPr>
            <w:tcW w:w="399" w:type="pct"/>
            <w:noWrap/>
            <w:vAlign w:val="center"/>
            <w:hideMark/>
          </w:tcPr>
          <w:p w14:paraId="6B4544E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59</w:t>
            </w:r>
          </w:p>
        </w:tc>
        <w:tc>
          <w:tcPr>
            <w:tcW w:w="403" w:type="pct"/>
            <w:noWrap/>
            <w:vAlign w:val="center"/>
            <w:hideMark/>
          </w:tcPr>
          <w:p w14:paraId="5B719CD3"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61</w:t>
            </w:r>
          </w:p>
        </w:tc>
        <w:tc>
          <w:tcPr>
            <w:tcW w:w="444" w:type="pct"/>
            <w:noWrap/>
            <w:vAlign w:val="center"/>
            <w:hideMark/>
          </w:tcPr>
          <w:p w14:paraId="309A3713"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57</w:t>
            </w:r>
          </w:p>
        </w:tc>
        <w:tc>
          <w:tcPr>
            <w:tcW w:w="404" w:type="pct"/>
            <w:noWrap/>
            <w:vAlign w:val="center"/>
            <w:hideMark/>
          </w:tcPr>
          <w:p w14:paraId="273FA76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60</w:t>
            </w:r>
          </w:p>
        </w:tc>
        <w:tc>
          <w:tcPr>
            <w:tcW w:w="383" w:type="pct"/>
            <w:noWrap/>
            <w:vAlign w:val="center"/>
            <w:hideMark/>
          </w:tcPr>
          <w:p w14:paraId="5004CEB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64</w:t>
            </w:r>
          </w:p>
        </w:tc>
        <w:tc>
          <w:tcPr>
            <w:tcW w:w="383" w:type="pct"/>
            <w:noWrap/>
            <w:vAlign w:val="center"/>
            <w:hideMark/>
          </w:tcPr>
          <w:p w14:paraId="637A1458"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66</w:t>
            </w:r>
          </w:p>
        </w:tc>
        <w:tc>
          <w:tcPr>
            <w:tcW w:w="383" w:type="pct"/>
            <w:noWrap/>
            <w:vAlign w:val="center"/>
            <w:hideMark/>
          </w:tcPr>
          <w:p w14:paraId="5D6B6F13"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69</w:t>
            </w:r>
          </w:p>
        </w:tc>
      </w:tr>
      <w:tr w:rsidR="00D96117" w:rsidRPr="00582300" w14:paraId="577DB582"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42171EDB"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Maldon</w:t>
            </w:r>
          </w:p>
        </w:tc>
        <w:tc>
          <w:tcPr>
            <w:tcW w:w="375" w:type="pct"/>
            <w:noWrap/>
            <w:vAlign w:val="center"/>
            <w:hideMark/>
          </w:tcPr>
          <w:p w14:paraId="0C0792C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31</w:t>
            </w:r>
          </w:p>
        </w:tc>
        <w:tc>
          <w:tcPr>
            <w:tcW w:w="377" w:type="pct"/>
            <w:noWrap/>
            <w:vAlign w:val="center"/>
            <w:hideMark/>
          </w:tcPr>
          <w:p w14:paraId="1995856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33</w:t>
            </w:r>
          </w:p>
        </w:tc>
        <w:tc>
          <w:tcPr>
            <w:tcW w:w="399" w:type="pct"/>
            <w:noWrap/>
            <w:vAlign w:val="center"/>
            <w:hideMark/>
          </w:tcPr>
          <w:p w14:paraId="182B75FF"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35</w:t>
            </w:r>
          </w:p>
        </w:tc>
        <w:tc>
          <w:tcPr>
            <w:tcW w:w="399" w:type="pct"/>
            <w:noWrap/>
            <w:vAlign w:val="center"/>
            <w:hideMark/>
          </w:tcPr>
          <w:p w14:paraId="565A663E"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36</w:t>
            </w:r>
          </w:p>
        </w:tc>
        <w:tc>
          <w:tcPr>
            <w:tcW w:w="403" w:type="pct"/>
            <w:noWrap/>
            <w:vAlign w:val="center"/>
            <w:hideMark/>
          </w:tcPr>
          <w:p w14:paraId="6511319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38</w:t>
            </w:r>
          </w:p>
        </w:tc>
        <w:tc>
          <w:tcPr>
            <w:tcW w:w="444" w:type="pct"/>
            <w:noWrap/>
            <w:vAlign w:val="center"/>
            <w:hideMark/>
          </w:tcPr>
          <w:p w14:paraId="5FA92CC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64</w:t>
            </w:r>
          </w:p>
        </w:tc>
        <w:tc>
          <w:tcPr>
            <w:tcW w:w="404" w:type="pct"/>
            <w:noWrap/>
            <w:vAlign w:val="center"/>
            <w:hideMark/>
          </w:tcPr>
          <w:p w14:paraId="78269DF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68</w:t>
            </w:r>
          </w:p>
        </w:tc>
        <w:tc>
          <w:tcPr>
            <w:tcW w:w="383" w:type="pct"/>
            <w:noWrap/>
            <w:vAlign w:val="center"/>
            <w:hideMark/>
          </w:tcPr>
          <w:p w14:paraId="7C87BD63"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72</w:t>
            </w:r>
          </w:p>
        </w:tc>
        <w:tc>
          <w:tcPr>
            <w:tcW w:w="383" w:type="pct"/>
            <w:noWrap/>
            <w:vAlign w:val="center"/>
            <w:hideMark/>
          </w:tcPr>
          <w:p w14:paraId="7E796E1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75</w:t>
            </w:r>
          </w:p>
        </w:tc>
        <w:tc>
          <w:tcPr>
            <w:tcW w:w="383" w:type="pct"/>
            <w:noWrap/>
            <w:vAlign w:val="center"/>
            <w:hideMark/>
          </w:tcPr>
          <w:p w14:paraId="138103DB"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78</w:t>
            </w:r>
          </w:p>
        </w:tc>
      </w:tr>
      <w:tr w:rsidR="00D96117" w:rsidRPr="00582300" w14:paraId="25C4E688"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0CA92AF9"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Rochford</w:t>
            </w:r>
          </w:p>
        </w:tc>
        <w:tc>
          <w:tcPr>
            <w:tcW w:w="375" w:type="pct"/>
            <w:noWrap/>
            <w:vAlign w:val="center"/>
            <w:hideMark/>
          </w:tcPr>
          <w:p w14:paraId="50E257C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40</w:t>
            </w:r>
          </w:p>
        </w:tc>
        <w:tc>
          <w:tcPr>
            <w:tcW w:w="377" w:type="pct"/>
            <w:noWrap/>
            <w:vAlign w:val="center"/>
            <w:hideMark/>
          </w:tcPr>
          <w:p w14:paraId="164DD4B8"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42</w:t>
            </w:r>
          </w:p>
        </w:tc>
        <w:tc>
          <w:tcPr>
            <w:tcW w:w="399" w:type="pct"/>
            <w:noWrap/>
            <w:vAlign w:val="center"/>
            <w:hideMark/>
          </w:tcPr>
          <w:p w14:paraId="42E65A81"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45</w:t>
            </w:r>
          </w:p>
        </w:tc>
        <w:tc>
          <w:tcPr>
            <w:tcW w:w="399" w:type="pct"/>
            <w:noWrap/>
            <w:vAlign w:val="center"/>
            <w:hideMark/>
          </w:tcPr>
          <w:p w14:paraId="1A2AE18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46</w:t>
            </w:r>
          </w:p>
        </w:tc>
        <w:tc>
          <w:tcPr>
            <w:tcW w:w="403" w:type="pct"/>
            <w:noWrap/>
            <w:vAlign w:val="center"/>
            <w:hideMark/>
          </w:tcPr>
          <w:p w14:paraId="7A1AC9A3"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49</w:t>
            </w:r>
          </w:p>
        </w:tc>
        <w:tc>
          <w:tcPr>
            <w:tcW w:w="444" w:type="pct"/>
            <w:noWrap/>
            <w:vAlign w:val="center"/>
            <w:hideMark/>
          </w:tcPr>
          <w:p w14:paraId="70B66AFF"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80</w:t>
            </w:r>
          </w:p>
        </w:tc>
        <w:tc>
          <w:tcPr>
            <w:tcW w:w="404" w:type="pct"/>
            <w:noWrap/>
            <w:vAlign w:val="center"/>
            <w:hideMark/>
          </w:tcPr>
          <w:p w14:paraId="2133B15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85</w:t>
            </w:r>
          </w:p>
        </w:tc>
        <w:tc>
          <w:tcPr>
            <w:tcW w:w="383" w:type="pct"/>
            <w:noWrap/>
            <w:vAlign w:val="center"/>
            <w:hideMark/>
          </w:tcPr>
          <w:p w14:paraId="57276EC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89</w:t>
            </w:r>
          </w:p>
        </w:tc>
        <w:tc>
          <w:tcPr>
            <w:tcW w:w="383" w:type="pct"/>
            <w:noWrap/>
            <w:vAlign w:val="center"/>
            <w:hideMark/>
          </w:tcPr>
          <w:p w14:paraId="1ED1EB7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93</w:t>
            </w:r>
          </w:p>
        </w:tc>
        <w:tc>
          <w:tcPr>
            <w:tcW w:w="383" w:type="pct"/>
            <w:noWrap/>
            <w:vAlign w:val="center"/>
            <w:hideMark/>
          </w:tcPr>
          <w:p w14:paraId="7643E56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97</w:t>
            </w:r>
          </w:p>
        </w:tc>
      </w:tr>
      <w:tr w:rsidR="00D96117" w:rsidRPr="00582300" w14:paraId="7F6FA64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0DCCACC7"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Tendring</w:t>
            </w:r>
          </w:p>
        </w:tc>
        <w:tc>
          <w:tcPr>
            <w:tcW w:w="375" w:type="pct"/>
            <w:noWrap/>
            <w:vAlign w:val="center"/>
            <w:hideMark/>
          </w:tcPr>
          <w:p w14:paraId="000CF8B5"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69</w:t>
            </w:r>
          </w:p>
        </w:tc>
        <w:tc>
          <w:tcPr>
            <w:tcW w:w="377" w:type="pct"/>
            <w:noWrap/>
            <w:vAlign w:val="center"/>
            <w:hideMark/>
          </w:tcPr>
          <w:p w14:paraId="0CADE3E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73</w:t>
            </w:r>
          </w:p>
        </w:tc>
        <w:tc>
          <w:tcPr>
            <w:tcW w:w="399" w:type="pct"/>
            <w:noWrap/>
            <w:vAlign w:val="center"/>
            <w:hideMark/>
          </w:tcPr>
          <w:p w14:paraId="060C54C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77</w:t>
            </w:r>
          </w:p>
        </w:tc>
        <w:tc>
          <w:tcPr>
            <w:tcW w:w="399" w:type="pct"/>
            <w:noWrap/>
            <w:vAlign w:val="center"/>
            <w:hideMark/>
          </w:tcPr>
          <w:p w14:paraId="221D519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80</w:t>
            </w:r>
          </w:p>
        </w:tc>
        <w:tc>
          <w:tcPr>
            <w:tcW w:w="403" w:type="pct"/>
            <w:noWrap/>
            <w:vAlign w:val="center"/>
            <w:hideMark/>
          </w:tcPr>
          <w:p w14:paraId="59CF184F"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83</w:t>
            </w:r>
          </w:p>
        </w:tc>
        <w:tc>
          <w:tcPr>
            <w:tcW w:w="444" w:type="pct"/>
            <w:noWrap/>
            <w:vAlign w:val="center"/>
            <w:hideMark/>
          </w:tcPr>
          <w:p w14:paraId="78E48741"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177</w:t>
            </w:r>
          </w:p>
        </w:tc>
        <w:tc>
          <w:tcPr>
            <w:tcW w:w="404" w:type="pct"/>
            <w:noWrap/>
            <w:vAlign w:val="center"/>
            <w:hideMark/>
          </w:tcPr>
          <w:p w14:paraId="7225D2C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187</w:t>
            </w:r>
          </w:p>
        </w:tc>
        <w:tc>
          <w:tcPr>
            <w:tcW w:w="383" w:type="pct"/>
            <w:noWrap/>
            <w:vAlign w:val="center"/>
            <w:hideMark/>
          </w:tcPr>
          <w:p w14:paraId="30141A6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198</w:t>
            </w:r>
          </w:p>
        </w:tc>
        <w:tc>
          <w:tcPr>
            <w:tcW w:w="383" w:type="pct"/>
            <w:noWrap/>
            <w:vAlign w:val="center"/>
            <w:hideMark/>
          </w:tcPr>
          <w:p w14:paraId="0E45898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206</w:t>
            </w:r>
          </w:p>
        </w:tc>
        <w:tc>
          <w:tcPr>
            <w:tcW w:w="383" w:type="pct"/>
            <w:noWrap/>
            <w:vAlign w:val="center"/>
            <w:hideMark/>
          </w:tcPr>
          <w:p w14:paraId="1CB8FA8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215</w:t>
            </w:r>
          </w:p>
        </w:tc>
      </w:tr>
      <w:tr w:rsidR="00D96117" w:rsidRPr="00582300" w14:paraId="250E5D9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794B6D40" w14:textId="77777777" w:rsidR="00DD1CA8" w:rsidRPr="00582300" w:rsidRDefault="00DD1CA8" w:rsidP="00DC05B9">
            <w:pPr>
              <w:rPr>
                <w:rFonts w:eastAsia="Times New Roman" w:cs="Segoe UI"/>
                <w:b w:val="0"/>
                <w:color w:val="000000"/>
              </w:rPr>
            </w:pPr>
            <w:r w:rsidRPr="00582300">
              <w:rPr>
                <w:rFonts w:eastAsia="Times New Roman" w:cs="Segoe UI"/>
                <w:b w:val="0"/>
                <w:color w:val="000000"/>
              </w:rPr>
              <w:t>Uttlesford</w:t>
            </w:r>
          </w:p>
        </w:tc>
        <w:tc>
          <w:tcPr>
            <w:tcW w:w="375" w:type="pct"/>
            <w:noWrap/>
            <w:vAlign w:val="center"/>
            <w:hideMark/>
          </w:tcPr>
          <w:p w14:paraId="5DAB2091"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45</w:t>
            </w:r>
          </w:p>
        </w:tc>
        <w:tc>
          <w:tcPr>
            <w:tcW w:w="377" w:type="pct"/>
            <w:noWrap/>
            <w:vAlign w:val="center"/>
            <w:hideMark/>
          </w:tcPr>
          <w:p w14:paraId="090D3F4F"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48</w:t>
            </w:r>
          </w:p>
        </w:tc>
        <w:tc>
          <w:tcPr>
            <w:tcW w:w="399" w:type="pct"/>
            <w:noWrap/>
            <w:vAlign w:val="center"/>
            <w:hideMark/>
          </w:tcPr>
          <w:p w14:paraId="5C426B0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50</w:t>
            </w:r>
          </w:p>
        </w:tc>
        <w:tc>
          <w:tcPr>
            <w:tcW w:w="399" w:type="pct"/>
            <w:noWrap/>
            <w:vAlign w:val="center"/>
            <w:hideMark/>
          </w:tcPr>
          <w:p w14:paraId="7B0FCCC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52</w:t>
            </w:r>
          </w:p>
        </w:tc>
        <w:tc>
          <w:tcPr>
            <w:tcW w:w="403" w:type="pct"/>
            <w:noWrap/>
            <w:vAlign w:val="center"/>
            <w:hideMark/>
          </w:tcPr>
          <w:p w14:paraId="282F7F61"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54</w:t>
            </w:r>
          </w:p>
        </w:tc>
        <w:tc>
          <w:tcPr>
            <w:tcW w:w="444" w:type="pct"/>
            <w:noWrap/>
            <w:vAlign w:val="center"/>
            <w:hideMark/>
          </w:tcPr>
          <w:p w14:paraId="41366F9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71</w:t>
            </w:r>
          </w:p>
        </w:tc>
        <w:tc>
          <w:tcPr>
            <w:tcW w:w="404" w:type="pct"/>
            <w:noWrap/>
            <w:vAlign w:val="center"/>
            <w:hideMark/>
          </w:tcPr>
          <w:p w14:paraId="606425BC"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76</w:t>
            </w:r>
          </w:p>
        </w:tc>
        <w:tc>
          <w:tcPr>
            <w:tcW w:w="383" w:type="pct"/>
            <w:noWrap/>
            <w:vAlign w:val="center"/>
            <w:hideMark/>
          </w:tcPr>
          <w:p w14:paraId="7D087F60"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80</w:t>
            </w:r>
          </w:p>
        </w:tc>
        <w:tc>
          <w:tcPr>
            <w:tcW w:w="383" w:type="pct"/>
            <w:noWrap/>
            <w:vAlign w:val="center"/>
            <w:hideMark/>
          </w:tcPr>
          <w:p w14:paraId="4A0B7D2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83</w:t>
            </w:r>
          </w:p>
        </w:tc>
        <w:tc>
          <w:tcPr>
            <w:tcW w:w="383" w:type="pct"/>
            <w:noWrap/>
            <w:vAlign w:val="center"/>
            <w:hideMark/>
          </w:tcPr>
          <w:p w14:paraId="35CD6E5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81827">
              <w:rPr>
                <w:rFonts w:cs="Segoe UI"/>
                <w:color w:val="000000"/>
              </w:rPr>
              <w:t>87</w:t>
            </w:r>
          </w:p>
        </w:tc>
      </w:tr>
      <w:tr w:rsidR="00D96117" w:rsidRPr="00882E31" w14:paraId="24C3C9C9"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49" w:type="pct"/>
            <w:noWrap/>
            <w:vAlign w:val="center"/>
            <w:hideMark/>
          </w:tcPr>
          <w:p w14:paraId="332931DD" w14:textId="77777777" w:rsidR="00DD1CA8" w:rsidRPr="00A1147A" w:rsidRDefault="00DD1CA8" w:rsidP="00DC05B9">
            <w:pPr>
              <w:rPr>
                <w:rFonts w:eastAsia="Times New Roman" w:cs="Segoe UI"/>
                <w:color w:val="000000"/>
              </w:rPr>
            </w:pPr>
            <w:r w:rsidRPr="00A1147A">
              <w:rPr>
                <w:rFonts w:eastAsia="Times New Roman" w:cs="Segoe UI"/>
                <w:color w:val="000000"/>
              </w:rPr>
              <w:t>Essex</w:t>
            </w:r>
          </w:p>
        </w:tc>
        <w:tc>
          <w:tcPr>
            <w:tcW w:w="375" w:type="pct"/>
            <w:noWrap/>
            <w:vAlign w:val="center"/>
            <w:hideMark/>
          </w:tcPr>
          <w:p w14:paraId="4E6AB41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753</w:t>
            </w:r>
          </w:p>
        </w:tc>
        <w:tc>
          <w:tcPr>
            <w:tcW w:w="377" w:type="pct"/>
            <w:noWrap/>
            <w:vAlign w:val="center"/>
            <w:hideMark/>
          </w:tcPr>
          <w:p w14:paraId="6E8CABA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797</w:t>
            </w:r>
          </w:p>
        </w:tc>
        <w:tc>
          <w:tcPr>
            <w:tcW w:w="399" w:type="pct"/>
            <w:noWrap/>
            <w:vAlign w:val="center"/>
            <w:hideMark/>
          </w:tcPr>
          <w:p w14:paraId="25A20DD2"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842</w:t>
            </w:r>
          </w:p>
        </w:tc>
        <w:tc>
          <w:tcPr>
            <w:tcW w:w="399" w:type="pct"/>
            <w:noWrap/>
            <w:vAlign w:val="center"/>
            <w:hideMark/>
          </w:tcPr>
          <w:p w14:paraId="54F8F759"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875</w:t>
            </w:r>
          </w:p>
        </w:tc>
        <w:tc>
          <w:tcPr>
            <w:tcW w:w="403" w:type="pct"/>
            <w:noWrap/>
            <w:vAlign w:val="center"/>
            <w:hideMark/>
          </w:tcPr>
          <w:p w14:paraId="6E35E4CD"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913</w:t>
            </w:r>
          </w:p>
        </w:tc>
        <w:tc>
          <w:tcPr>
            <w:tcW w:w="444" w:type="pct"/>
            <w:noWrap/>
            <w:vAlign w:val="center"/>
            <w:hideMark/>
          </w:tcPr>
          <w:p w14:paraId="249773A7"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1,239</w:t>
            </w:r>
          </w:p>
        </w:tc>
        <w:tc>
          <w:tcPr>
            <w:tcW w:w="404" w:type="pct"/>
            <w:noWrap/>
            <w:vAlign w:val="center"/>
            <w:hideMark/>
          </w:tcPr>
          <w:p w14:paraId="613C85CA"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1,312</w:t>
            </w:r>
          </w:p>
        </w:tc>
        <w:tc>
          <w:tcPr>
            <w:tcW w:w="383" w:type="pct"/>
            <w:noWrap/>
            <w:vAlign w:val="center"/>
            <w:hideMark/>
          </w:tcPr>
          <w:p w14:paraId="69E57218"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1,386</w:t>
            </w:r>
          </w:p>
        </w:tc>
        <w:tc>
          <w:tcPr>
            <w:tcW w:w="383" w:type="pct"/>
            <w:noWrap/>
            <w:vAlign w:val="center"/>
            <w:hideMark/>
          </w:tcPr>
          <w:p w14:paraId="2256E926"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1,440</w:t>
            </w:r>
          </w:p>
        </w:tc>
        <w:tc>
          <w:tcPr>
            <w:tcW w:w="383" w:type="pct"/>
            <w:noWrap/>
            <w:vAlign w:val="center"/>
            <w:hideMark/>
          </w:tcPr>
          <w:p w14:paraId="7B3B15E4" w14:textId="77777777" w:rsidR="00DD1CA8" w:rsidRPr="00F81827"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147A">
              <w:rPr>
                <w:rFonts w:cs="Segoe UI"/>
                <w:b/>
                <w:color w:val="000000"/>
              </w:rPr>
              <w:t>1,503</w:t>
            </w:r>
          </w:p>
        </w:tc>
      </w:tr>
    </w:tbl>
    <w:p w14:paraId="0620E489" w14:textId="729C918C" w:rsidR="00B72D8C" w:rsidRDefault="00B72D8C" w:rsidP="00B72D8C">
      <w:pPr>
        <w:pStyle w:val="Tablesourcenote"/>
      </w:pPr>
      <w:r>
        <w:t xml:space="preserve">Source: </w:t>
      </w:r>
      <w:r w:rsidRPr="008C55C9">
        <w:rPr>
          <w:rFonts w:cs="Segoe UI"/>
          <w:szCs w:val="18"/>
        </w:rPr>
        <w:t>Horizon Housing,</w:t>
      </w:r>
      <w:r w:rsidR="00293676">
        <w:rPr>
          <w:rFonts w:cs="Segoe UI"/>
          <w:szCs w:val="18"/>
        </w:rPr>
        <w:t xml:space="preserve"> </w:t>
      </w:r>
      <w:r>
        <w:t xml:space="preserve">Essex NHS wheelchair service, ONS 2021. </w:t>
      </w:r>
      <w:r w:rsidRPr="00BD2DE8">
        <w:t>Estimated need is not cumulative</w:t>
      </w:r>
    </w:p>
    <w:p w14:paraId="36EC1E4F" w14:textId="77777777" w:rsidR="00B72D8C" w:rsidRDefault="00B72D8C" w:rsidP="00B72D8C">
      <w:pPr>
        <w:pStyle w:val="Tablesourcenote"/>
      </w:pPr>
    </w:p>
    <w:p w14:paraId="5394A041" w14:textId="0697DDB4" w:rsidR="00830342" w:rsidRDefault="007364F7" w:rsidP="000F5665">
      <w:pPr>
        <w:pStyle w:val="Numberedpara1202"/>
      </w:pPr>
      <w:r>
        <w:t xml:space="preserve">It is possible that a proportion of the estimated need for </w:t>
      </w:r>
      <w:r w:rsidRPr="007364F7">
        <w:t>wheelchair accessible housing</w:t>
      </w:r>
      <w:r>
        <w:t xml:space="preserve"> amongst people </w:t>
      </w:r>
      <w:r w:rsidR="00830342">
        <w:t xml:space="preserve">(households) </w:t>
      </w:r>
      <w:r>
        <w:t>aged 65+ will be met through the additional provision of specialist housing for older people (as set out in chapter 9 in relation to estimated need for sheltered/retirement housing and extra care housing). Table 111 shows that approximately 6% of the 65+ population by 2044 are estimated to be living in specialist housing for older people (</w:t>
      </w:r>
      <w:r w:rsidRPr="007364F7">
        <w:t>sheltered/retirement housing and extra care housing</w:t>
      </w:r>
      <w:r>
        <w:t xml:space="preserve">). </w:t>
      </w:r>
    </w:p>
    <w:p w14:paraId="7E96FEDD" w14:textId="617F46B7" w:rsidR="0023672D" w:rsidRPr="008775AD" w:rsidRDefault="00830342" w:rsidP="00F447E2">
      <w:pPr>
        <w:pStyle w:val="Numberedpara1202"/>
      </w:pPr>
      <w:r>
        <w:lastRenderedPageBreak/>
        <w:t xml:space="preserve">If it is assumed that approximately 6% of the estimated </w:t>
      </w:r>
      <w:r w:rsidRPr="00830342">
        <w:t xml:space="preserve">need for wheelchair accessible housing amongst people </w:t>
      </w:r>
      <w:r>
        <w:t xml:space="preserve">(households) </w:t>
      </w:r>
      <w:r w:rsidRPr="00830342">
        <w:t xml:space="preserve">aged 65+ </w:t>
      </w:r>
      <w:r>
        <w:t>could potentially</w:t>
      </w:r>
      <w:r w:rsidRPr="00830342">
        <w:t xml:space="preserve"> be met through the additional provision of specialist housing for older people</w:t>
      </w:r>
      <w:r>
        <w:t xml:space="preserve">, this would suggest a net estimated need for 1,412 </w:t>
      </w:r>
      <w:r w:rsidRPr="00830342">
        <w:t>wheelchair accessible ho</w:t>
      </w:r>
      <w:r>
        <w:t>mes</w:t>
      </w:r>
      <w:r w:rsidRPr="00830342">
        <w:t xml:space="preserve"> amongst people aged 65+</w:t>
      </w:r>
      <w:r>
        <w:t xml:space="preserve"> by 2044 (estimated need of 1,503 wheelchair accessible homes need by people aged 65+ by 2044 from </w:t>
      </w:r>
      <w:r w:rsidR="00DA7150">
        <w:fldChar w:fldCharType="begin"/>
      </w:r>
      <w:r w:rsidR="00DA7150">
        <w:instrText xml:space="preserve"> REF _Ref204611538 \h </w:instrText>
      </w:r>
      <w:r w:rsidR="00DA7150">
        <w:fldChar w:fldCharType="separate"/>
      </w:r>
      <w:r w:rsidR="00971C60">
        <w:t xml:space="preserve">Table </w:t>
      </w:r>
      <w:r w:rsidR="00971C60">
        <w:rPr>
          <w:noProof/>
        </w:rPr>
        <w:t>76</w:t>
      </w:r>
      <w:r w:rsidR="00DA7150">
        <w:fldChar w:fldCharType="end"/>
      </w:r>
      <w:r>
        <w:t xml:space="preserve">, minus 91 (6%), equals net need of 1,412 wheelchair accessible homes). </w:t>
      </w:r>
    </w:p>
    <w:p w14:paraId="1B537B91" w14:textId="549C861A" w:rsidR="00B72D8C" w:rsidRPr="008775AD" w:rsidRDefault="00B72D8C" w:rsidP="008775AD">
      <w:pPr>
        <w:spacing w:after="0"/>
        <w:rPr>
          <w:rFonts w:ascii="Segoe UI" w:hAnsi="Segoe UI" w:cs="Segoe UI"/>
          <w:kern w:val="0"/>
          <w:sz w:val="22"/>
          <w:szCs w:val="22"/>
          <w14:ligatures w14:val="none"/>
        </w:rPr>
      </w:pPr>
      <w:r w:rsidRPr="008775AD">
        <w:rPr>
          <w:rFonts w:ascii="Segoe UI" w:hAnsi="Segoe UI" w:cs="Segoe UI"/>
          <w:sz w:val="22"/>
          <w:szCs w:val="22"/>
        </w:rPr>
        <w:t xml:space="preserve">Table </w:t>
      </w:r>
      <w:r w:rsidR="00EF0145" w:rsidRPr="008775AD">
        <w:rPr>
          <w:rFonts w:ascii="Segoe UI" w:hAnsi="Segoe UI" w:cs="Segoe UI"/>
          <w:sz w:val="22"/>
          <w:szCs w:val="22"/>
        </w:rPr>
        <w:fldChar w:fldCharType="begin"/>
      </w:r>
      <w:r w:rsidR="00EF0145" w:rsidRPr="008775AD">
        <w:rPr>
          <w:rFonts w:ascii="Segoe UI" w:hAnsi="Segoe UI" w:cs="Segoe UI"/>
          <w:sz w:val="22"/>
          <w:szCs w:val="22"/>
        </w:rPr>
        <w:instrText xml:space="preserve"> SEQ Table \* ARABIC </w:instrText>
      </w:r>
      <w:r w:rsidR="00EF0145" w:rsidRPr="008775AD">
        <w:rPr>
          <w:rFonts w:ascii="Segoe UI" w:hAnsi="Segoe UI" w:cs="Segoe UI"/>
          <w:sz w:val="22"/>
          <w:szCs w:val="22"/>
        </w:rPr>
        <w:fldChar w:fldCharType="separate"/>
      </w:r>
      <w:r w:rsidR="00971C60">
        <w:rPr>
          <w:rFonts w:ascii="Segoe UI" w:hAnsi="Segoe UI" w:cs="Segoe UI"/>
          <w:noProof/>
          <w:sz w:val="22"/>
          <w:szCs w:val="22"/>
        </w:rPr>
        <w:t>77</w:t>
      </w:r>
      <w:r w:rsidR="00EF0145" w:rsidRPr="008775AD">
        <w:rPr>
          <w:rFonts w:ascii="Segoe UI" w:hAnsi="Segoe UI" w:cs="Segoe UI"/>
          <w:sz w:val="22"/>
          <w:szCs w:val="22"/>
        </w:rPr>
        <w:fldChar w:fldCharType="end"/>
      </w:r>
      <w:r w:rsidRPr="008775AD">
        <w:rPr>
          <w:rFonts w:ascii="Segoe UI" w:hAnsi="Segoe UI" w:cs="Segoe UI"/>
          <w:sz w:val="22"/>
          <w:szCs w:val="22"/>
        </w:rPr>
        <w:t>. Estimated unmet need (number of households) for fully wheelchair accessible housing by district/borough/city council broken down by tenure to 2044</w:t>
      </w:r>
    </w:p>
    <w:tbl>
      <w:tblPr>
        <w:tblStyle w:val="GridTable5Dark-Accent4"/>
        <w:tblW w:w="5000" w:type="pct"/>
        <w:tblLook w:val="04A0" w:firstRow="1" w:lastRow="0" w:firstColumn="1" w:lastColumn="0" w:noHBand="0" w:noVBand="1"/>
      </w:tblPr>
      <w:tblGrid>
        <w:gridCol w:w="1983"/>
        <w:gridCol w:w="1407"/>
        <w:gridCol w:w="1406"/>
        <w:gridCol w:w="1406"/>
        <w:gridCol w:w="1406"/>
        <w:gridCol w:w="1408"/>
      </w:tblGrid>
      <w:tr w:rsidR="00DD1CA8" w:rsidRPr="006706C7" w14:paraId="3E2217FB" w14:textId="77777777" w:rsidTr="00EB43B0">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1099" w:type="pct"/>
            <w:shd w:val="clear" w:color="auto" w:fill="FBCAD0"/>
            <w:noWrap/>
            <w:hideMark/>
          </w:tcPr>
          <w:p w14:paraId="6CB82C5C" w14:textId="63AF1D5C" w:rsidR="00DD1CA8" w:rsidRPr="009E4A3E" w:rsidRDefault="00545626" w:rsidP="00DC05B9">
            <w:pPr>
              <w:rPr>
                <w:rFonts w:eastAsia="Times New Roman" w:cs="Segoe UI"/>
                <w:color w:val="000000"/>
              </w:rPr>
            </w:pPr>
            <w:r>
              <w:rPr>
                <w:rFonts w:eastAsia="Times New Roman" w:cs="Segoe UI"/>
                <w:color w:val="000000"/>
              </w:rPr>
              <w:t>Tenure</w:t>
            </w:r>
          </w:p>
        </w:tc>
        <w:tc>
          <w:tcPr>
            <w:tcW w:w="780" w:type="pct"/>
            <w:shd w:val="clear" w:color="auto" w:fill="FBCAD0"/>
            <w:noWrap/>
            <w:hideMark/>
          </w:tcPr>
          <w:p w14:paraId="708AB896" w14:textId="77777777" w:rsidR="00DD1CA8" w:rsidRPr="009E4A3E" w:rsidRDefault="00DD1CA8" w:rsidP="00DC05B9">
            <w:pPr>
              <w:jc w:val="right"/>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2024</w:t>
            </w:r>
          </w:p>
        </w:tc>
        <w:tc>
          <w:tcPr>
            <w:tcW w:w="780" w:type="pct"/>
            <w:shd w:val="clear" w:color="auto" w:fill="FBCAD0"/>
            <w:noWrap/>
            <w:hideMark/>
          </w:tcPr>
          <w:p w14:paraId="14D83361" w14:textId="77777777" w:rsidR="00DD1CA8" w:rsidRPr="009E4A3E" w:rsidRDefault="00DD1CA8" w:rsidP="00DC05B9">
            <w:pPr>
              <w:jc w:val="right"/>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2029</w:t>
            </w:r>
          </w:p>
        </w:tc>
        <w:tc>
          <w:tcPr>
            <w:tcW w:w="780" w:type="pct"/>
            <w:shd w:val="clear" w:color="auto" w:fill="FBCAD0"/>
            <w:noWrap/>
            <w:hideMark/>
          </w:tcPr>
          <w:p w14:paraId="4537BE78" w14:textId="77777777" w:rsidR="00DD1CA8" w:rsidRPr="009E4A3E" w:rsidRDefault="00DD1CA8" w:rsidP="00DC05B9">
            <w:pPr>
              <w:jc w:val="right"/>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2034</w:t>
            </w:r>
          </w:p>
        </w:tc>
        <w:tc>
          <w:tcPr>
            <w:tcW w:w="780" w:type="pct"/>
            <w:shd w:val="clear" w:color="auto" w:fill="FBCAD0"/>
            <w:noWrap/>
            <w:hideMark/>
          </w:tcPr>
          <w:p w14:paraId="0692DE35" w14:textId="77777777" w:rsidR="00DD1CA8" w:rsidRPr="009E4A3E" w:rsidRDefault="00DD1CA8" w:rsidP="00DC05B9">
            <w:pPr>
              <w:jc w:val="right"/>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2039</w:t>
            </w:r>
          </w:p>
        </w:tc>
        <w:tc>
          <w:tcPr>
            <w:tcW w:w="780" w:type="pct"/>
            <w:shd w:val="clear" w:color="auto" w:fill="FBCAD0"/>
            <w:noWrap/>
            <w:hideMark/>
          </w:tcPr>
          <w:p w14:paraId="4B635E36" w14:textId="77777777" w:rsidR="00DD1CA8" w:rsidRPr="009E4A3E" w:rsidRDefault="00DD1CA8" w:rsidP="00DC05B9">
            <w:pPr>
              <w:jc w:val="right"/>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2044</w:t>
            </w:r>
          </w:p>
        </w:tc>
      </w:tr>
      <w:tr w:rsidR="00DD1CA8" w:rsidRPr="009E4A3E" w14:paraId="17223DF9"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3CFED445"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Basildon</w:t>
            </w:r>
          </w:p>
        </w:tc>
      </w:tr>
      <w:tr w:rsidR="00DD1CA8" w:rsidRPr="006706C7" w14:paraId="647AD848"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17B04A4F"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611F6BC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132</w:t>
            </w:r>
          </w:p>
        </w:tc>
        <w:tc>
          <w:tcPr>
            <w:tcW w:w="780" w:type="pct"/>
            <w:noWrap/>
            <w:vAlign w:val="center"/>
            <w:hideMark/>
          </w:tcPr>
          <w:p w14:paraId="0D776CA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140</w:t>
            </w:r>
          </w:p>
        </w:tc>
        <w:tc>
          <w:tcPr>
            <w:tcW w:w="780" w:type="pct"/>
            <w:noWrap/>
            <w:vAlign w:val="center"/>
            <w:hideMark/>
          </w:tcPr>
          <w:p w14:paraId="3990A3C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148</w:t>
            </w:r>
          </w:p>
        </w:tc>
        <w:tc>
          <w:tcPr>
            <w:tcW w:w="780" w:type="pct"/>
            <w:noWrap/>
            <w:vAlign w:val="center"/>
            <w:hideMark/>
          </w:tcPr>
          <w:p w14:paraId="7CE6EF76"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154</w:t>
            </w:r>
          </w:p>
        </w:tc>
        <w:tc>
          <w:tcPr>
            <w:tcW w:w="780" w:type="pct"/>
            <w:noWrap/>
            <w:vAlign w:val="center"/>
            <w:hideMark/>
          </w:tcPr>
          <w:p w14:paraId="427D8597"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160</w:t>
            </w:r>
          </w:p>
        </w:tc>
      </w:tr>
      <w:tr w:rsidR="00DD1CA8" w:rsidRPr="006706C7" w14:paraId="1A284C17"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57C8279C"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34A4634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78</w:t>
            </w:r>
          </w:p>
        </w:tc>
        <w:tc>
          <w:tcPr>
            <w:tcW w:w="780" w:type="pct"/>
            <w:noWrap/>
            <w:vAlign w:val="center"/>
            <w:hideMark/>
          </w:tcPr>
          <w:p w14:paraId="2180E82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82</w:t>
            </w:r>
          </w:p>
        </w:tc>
        <w:tc>
          <w:tcPr>
            <w:tcW w:w="780" w:type="pct"/>
            <w:noWrap/>
            <w:vAlign w:val="center"/>
            <w:hideMark/>
          </w:tcPr>
          <w:p w14:paraId="69568F0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87</w:t>
            </w:r>
          </w:p>
        </w:tc>
        <w:tc>
          <w:tcPr>
            <w:tcW w:w="780" w:type="pct"/>
            <w:noWrap/>
            <w:vAlign w:val="center"/>
            <w:hideMark/>
          </w:tcPr>
          <w:p w14:paraId="38B9291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90</w:t>
            </w:r>
          </w:p>
        </w:tc>
        <w:tc>
          <w:tcPr>
            <w:tcW w:w="780" w:type="pct"/>
            <w:noWrap/>
            <w:vAlign w:val="center"/>
            <w:hideMark/>
          </w:tcPr>
          <w:p w14:paraId="3269A69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94</w:t>
            </w:r>
          </w:p>
        </w:tc>
      </w:tr>
      <w:tr w:rsidR="00DD1CA8" w:rsidRPr="006706C7" w14:paraId="55661EC2"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16FBDD68"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5769AA7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18</w:t>
            </w:r>
          </w:p>
        </w:tc>
        <w:tc>
          <w:tcPr>
            <w:tcW w:w="780" w:type="pct"/>
            <w:noWrap/>
            <w:vAlign w:val="center"/>
            <w:hideMark/>
          </w:tcPr>
          <w:p w14:paraId="0BBD35E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19</w:t>
            </w:r>
          </w:p>
        </w:tc>
        <w:tc>
          <w:tcPr>
            <w:tcW w:w="780" w:type="pct"/>
            <w:noWrap/>
            <w:vAlign w:val="center"/>
            <w:hideMark/>
          </w:tcPr>
          <w:p w14:paraId="74C8B76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w:t>
            </w:r>
          </w:p>
        </w:tc>
        <w:tc>
          <w:tcPr>
            <w:tcW w:w="780" w:type="pct"/>
            <w:noWrap/>
            <w:vAlign w:val="center"/>
            <w:hideMark/>
          </w:tcPr>
          <w:p w14:paraId="532FD86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21</w:t>
            </w:r>
          </w:p>
        </w:tc>
        <w:tc>
          <w:tcPr>
            <w:tcW w:w="780" w:type="pct"/>
            <w:noWrap/>
            <w:vAlign w:val="center"/>
            <w:hideMark/>
          </w:tcPr>
          <w:p w14:paraId="6D8D00D7"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22</w:t>
            </w:r>
          </w:p>
        </w:tc>
      </w:tr>
      <w:tr w:rsidR="00DD1CA8" w:rsidRPr="006706C7" w14:paraId="2F7B5691"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38CF9A1E" w14:textId="77777777" w:rsidR="00A1147A" w:rsidRDefault="00DD1CA8" w:rsidP="00DC05B9">
            <w:pPr>
              <w:rPr>
                <w:rFonts w:eastAsia="Times New Roman" w:cs="Segoe UI"/>
                <w:b w:val="0"/>
                <w:bCs w:val="0"/>
                <w:color w:val="000000"/>
              </w:rPr>
            </w:pPr>
            <w:r w:rsidRPr="009E4A3E">
              <w:rPr>
                <w:rFonts w:eastAsia="Times New Roman" w:cs="Segoe UI"/>
                <w:color w:val="000000"/>
              </w:rPr>
              <w:t>Total</w:t>
            </w:r>
          </w:p>
          <w:p w14:paraId="49B6CC9F" w14:textId="0576C77C"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04D4C8E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228</w:t>
            </w:r>
          </w:p>
        </w:tc>
        <w:tc>
          <w:tcPr>
            <w:tcW w:w="780" w:type="pct"/>
            <w:noWrap/>
            <w:vAlign w:val="center"/>
            <w:hideMark/>
          </w:tcPr>
          <w:p w14:paraId="722D0BC7"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242</w:t>
            </w:r>
          </w:p>
        </w:tc>
        <w:tc>
          <w:tcPr>
            <w:tcW w:w="780" w:type="pct"/>
            <w:noWrap/>
            <w:vAlign w:val="center"/>
            <w:hideMark/>
          </w:tcPr>
          <w:p w14:paraId="4529CFC6"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255</w:t>
            </w:r>
          </w:p>
        </w:tc>
        <w:tc>
          <w:tcPr>
            <w:tcW w:w="780" w:type="pct"/>
            <w:noWrap/>
            <w:vAlign w:val="center"/>
            <w:hideMark/>
          </w:tcPr>
          <w:p w14:paraId="7014A9C8"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265</w:t>
            </w:r>
          </w:p>
        </w:tc>
        <w:tc>
          <w:tcPr>
            <w:tcW w:w="780" w:type="pct"/>
            <w:noWrap/>
            <w:vAlign w:val="center"/>
            <w:hideMark/>
          </w:tcPr>
          <w:p w14:paraId="63C2491A"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277</w:t>
            </w:r>
          </w:p>
        </w:tc>
      </w:tr>
      <w:tr w:rsidR="00DD1CA8" w:rsidRPr="009E4A3E" w14:paraId="199AFC84"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29B4D6A3"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Braintree</w:t>
            </w:r>
          </w:p>
        </w:tc>
      </w:tr>
      <w:tr w:rsidR="00DD1CA8" w:rsidRPr="006706C7" w14:paraId="223BE853"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69D60A80"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535DB35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119</w:t>
            </w:r>
          </w:p>
        </w:tc>
        <w:tc>
          <w:tcPr>
            <w:tcW w:w="780" w:type="pct"/>
            <w:noWrap/>
            <w:vAlign w:val="center"/>
            <w:hideMark/>
          </w:tcPr>
          <w:p w14:paraId="4CB58DC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126</w:t>
            </w:r>
          </w:p>
        </w:tc>
        <w:tc>
          <w:tcPr>
            <w:tcW w:w="780" w:type="pct"/>
            <w:noWrap/>
            <w:vAlign w:val="center"/>
            <w:hideMark/>
          </w:tcPr>
          <w:p w14:paraId="6C0C290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133</w:t>
            </w:r>
          </w:p>
        </w:tc>
        <w:tc>
          <w:tcPr>
            <w:tcW w:w="780" w:type="pct"/>
            <w:noWrap/>
            <w:vAlign w:val="center"/>
            <w:hideMark/>
          </w:tcPr>
          <w:p w14:paraId="29901FA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138</w:t>
            </w:r>
          </w:p>
        </w:tc>
        <w:tc>
          <w:tcPr>
            <w:tcW w:w="780" w:type="pct"/>
            <w:noWrap/>
            <w:vAlign w:val="center"/>
            <w:hideMark/>
          </w:tcPr>
          <w:p w14:paraId="191A550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144</w:t>
            </w:r>
          </w:p>
        </w:tc>
      </w:tr>
      <w:tr w:rsidR="00DD1CA8" w:rsidRPr="006706C7" w14:paraId="6C29DE5D"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6F4C6D46"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62090E5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70</w:t>
            </w:r>
          </w:p>
        </w:tc>
        <w:tc>
          <w:tcPr>
            <w:tcW w:w="780" w:type="pct"/>
            <w:noWrap/>
            <w:vAlign w:val="center"/>
            <w:hideMark/>
          </w:tcPr>
          <w:p w14:paraId="107704E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74</w:t>
            </w:r>
          </w:p>
        </w:tc>
        <w:tc>
          <w:tcPr>
            <w:tcW w:w="780" w:type="pct"/>
            <w:noWrap/>
            <w:vAlign w:val="center"/>
            <w:hideMark/>
          </w:tcPr>
          <w:p w14:paraId="4103023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78</w:t>
            </w:r>
          </w:p>
        </w:tc>
        <w:tc>
          <w:tcPr>
            <w:tcW w:w="780" w:type="pct"/>
            <w:noWrap/>
            <w:vAlign w:val="center"/>
            <w:hideMark/>
          </w:tcPr>
          <w:p w14:paraId="2B78764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81</w:t>
            </w:r>
          </w:p>
        </w:tc>
        <w:tc>
          <w:tcPr>
            <w:tcW w:w="780" w:type="pct"/>
            <w:noWrap/>
            <w:vAlign w:val="center"/>
            <w:hideMark/>
          </w:tcPr>
          <w:p w14:paraId="475D94F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84</w:t>
            </w:r>
          </w:p>
        </w:tc>
      </w:tr>
      <w:tr w:rsidR="00DD1CA8" w:rsidRPr="006706C7" w14:paraId="2DD1F127"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1D448CEC"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69DF0C6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16</w:t>
            </w:r>
          </w:p>
        </w:tc>
        <w:tc>
          <w:tcPr>
            <w:tcW w:w="780" w:type="pct"/>
            <w:noWrap/>
            <w:vAlign w:val="center"/>
            <w:hideMark/>
          </w:tcPr>
          <w:p w14:paraId="2CEACC7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17</w:t>
            </w:r>
          </w:p>
        </w:tc>
        <w:tc>
          <w:tcPr>
            <w:tcW w:w="780" w:type="pct"/>
            <w:noWrap/>
            <w:vAlign w:val="center"/>
            <w:hideMark/>
          </w:tcPr>
          <w:p w14:paraId="46B3BCC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18</w:t>
            </w:r>
          </w:p>
        </w:tc>
        <w:tc>
          <w:tcPr>
            <w:tcW w:w="780" w:type="pct"/>
            <w:noWrap/>
            <w:vAlign w:val="center"/>
            <w:hideMark/>
          </w:tcPr>
          <w:p w14:paraId="785E620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19</w:t>
            </w:r>
          </w:p>
        </w:tc>
        <w:tc>
          <w:tcPr>
            <w:tcW w:w="780" w:type="pct"/>
            <w:noWrap/>
            <w:vAlign w:val="center"/>
            <w:hideMark/>
          </w:tcPr>
          <w:p w14:paraId="57E2AB4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w:t>
            </w:r>
          </w:p>
        </w:tc>
      </w:tr>
      <w:tr w:rsidR="00DD1CA8" w:rsidRPr="006706C7" w14:paraId="4B89F5F4"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055316A9"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6A1D32A4" w14:textId="5A58376C"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7D2CB6BC"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205</w:t>
            </w:r>
          </w:p>
        </w:tc>
        <w:tc>
          <w:tcPr>
            <w:tcW w:w="780" w:type="pct"/>
            <w:noWrap/>
            <w:vAlign w:val="center"/>
            <w:hideMark/>
          </w:tcPr>
          <w:p w14:paraId="376B3F7C"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217</w:t>
            </w:r>
          </w:p>
        </w:tc>
        <w:tc>
          <w:tcPr>
            <w:tcW w:w="780" w:type="pct"/>
            <w:noWrap/>
            <w:vAlign w:val="center"/>
            <w:hideMark/>
          </w:tcPr>
          <w:p w14:paraId="286F552F"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229</w:t>
            </w:r>
          </w:p>
        </w:tc>
        <w:tc>
          <w:tcPr>
            <w:tcW w:w="780" w:type="pct"/>
            <w:noWrap/>
            <w:vAlign w:val="center"/>
            <w:hideMark/>
          </w:tcPr>
          <w:p w14:paraId="5223BD72"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238</w:t>
            </w:r>
          </w:p>
        </w:tc>
        <w:tc>
          <w:tcPr>
            <w:tcW w:w="780" w:type="pct"/>
            <w:noWrap/>
            <w:vAlign w:val="center"/>
            <w:hideMark/>
          </w:tcPr>
          <w:p w14:paraId="4027A24B"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248</w:t>
            </w:r>
          </w:p>
        </w:tc>
      </w:tr>
      <w:tr w:rsidR="00DD1CA8" w:rsidRPr="009E4A3E" w14:paraId="496AF80A"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06AD8243"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Brentwood</w:t>
            </w:r>
          </w:p>
        </w:tc>
      </w:tr>
      <w:tr w:rsidR="00DD1CA8" w:rsidRPr="006706C7" w14:paraId="016BDB1B"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27BA7E36"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3888AAA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59</w:t>
            </w:r>
          </w:p>
        </w:tc>
        <w:tc>
          <w:tcPr>
            <w:tcW w:w="780" w:type="pct"/>
            <w:noWrap/>
            <w:vAlign w:val="center"/>
            <w:hideMark/>
          </w:tcPr>
          <w:p w14:paraId="6E074B4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62</w:t>
            </w:r>
          </w:p>
        </w:tc>
        <w:tc>
          <w:tcPr>
            <w:tcW w:w="780" w:type="pct"/>
            <w:noWrap/>
            <w:vAlign w:val="center"/>
            <w:hideMark/>
          </w:tcPr>
          <w:p w14:paraId="28E03D6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66</w:t>
            </w:r>
          </w:p>
        </w:tc>
        <w:tc>
          <w:tcPr>
            <w:tcW w:w="780" w:type="pct"/>
            <w:noWrap/>
            <w:vAlign w:val="center"/>
            <w:hideMark/>
          </w:tcPr>
          <w:p w14:paraId="3DA1A65D"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68</w:t>
            </w:r>
          </w:p>
        </w:tc>
        <w:tc>
          <w:tcPr>
            <w:tcW w:w="780" w:type="pct"/>
            <w:noWrap/>
            <w:vAlign w:val="center"/>
            <w:hideMark/>
          </w:tcPr>
          <w:p w14:paraId="7D780BD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71</w:t>
            </w:r>
          </w:p>
        </w:tc>
      </w:tr>
      <w:tr w:rsidR="00DD1CA8" w:rsidRPr="006706C7" w14:paraId="481FB17C"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21C148BE"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0F1061C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34</w:t>
            </w:r>
          </w:p>
        </w:tc>
        <w:tc>
          <w:tcPr>
            <w:tcW w:w="780" w:type="pct"/>
            <w:noWrap/>
            <w:vAlign w:val="center"/>
            <w:hideMark/>
          </w:tcPr>
          <w:p w14:paraId="028358C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36</w:t>
            </w:r>
          </w:p>
        </w:tc>
        <w:tc>
          <w:tcPr>
            <w:tcW w:w="780" w:type="pct"/>
            <w:noWrap/>
            <w:vAlign w:val="center"/>
            <w:hideMark/>
          </w:tcPr>
          <w:p w14:paraId="03F1D82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39</w:t>
            </w:r>
          </w:p>
        </w:tc>
        <w:tc>
          <w:tcPr>
            <w:tcW w:w="780" w:type="pct"/>
            <w:noWrap/>
            <w:vAlign w:val="center"/>
            <w:hideMark/>
          </w:tcPr>
          <w:p w14:paraId="6FFED43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40</w:t>
            </w:r>
          </w:p>
        </w:tc>
        <w:tc>
          <w:tcPr>
            <w:tcW w:w="780" w:type="pct"/>
            <w:noWrap/>
            <w:vAlign w:val="center"/>
            <w:hideMark/>
          </w:tcPr>
          <w:p w14:paraId="1E1FE1A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42</w:t>
            </w:r>
          </w:p>
        </w:tc>
      </w:tr>
      <w:tr w:rsidR="00DD1CA8" w:rsidRPr="006706C7" w14:paraId="41DAA18B"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02E8AD47"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334C3E5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w:t>
            </w:r>
          </w:p>
        </w:tc>
        <w:tc>
          <w:tcPr>
            <w:tcW w:w="780" w:type="pct"/>
            <w:noWrap/>
            <w:vAlign w:val="center"/>
            <w:hideMark/>
          </w:tcPr>
          <w:p w14:paraId="0F01006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c>
          <w:tcPr>
            <w:tcW w:w="780" w:type="pct"/>
            <w:noWrap/>
            <w:vAlign w:val="center"/>
            <w:hideMark/>
          </w:tcPr>
          <w:p w14:paraId="347A3E8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c>
          <w:tcPr>
            <w:tcW w:w="780" w:type="pct"/>
            <w:noWrap/>
            <w:vAlign w:val="center"/>
            <w:hideMark/>
          </w:tcPr>
          <w:p w14:paraId="50BC735D"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c>
          <w:tcPr>
            <w:tcW w:w="780" w:type="pct"/>
            <w:noWrap/>
            <w:vAlign w:val="center"/>
            <w:hideMark/>
          </w:tcPr>
          <w:p w14:paraId="68A29FD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r>
      <w:tr w:rsidR="00DD1CA8" w:rsidRPr="006706C7" w14:paraId="663CA93F"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3F02E10B"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7B74324D" w14:textId="2586CA12"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33BAA7E3"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101</w:t>
            </w:r>
          </w:p>
        </w:tc>
        <w:tc>
          <w:tcPr>
            <w:tcW w:w="780" w:type="pct"/>
            <w:noWrap/>
            <w:vAlign w:val="center"/>
            <w:hideMark/>
          </w:tcPr>
          <w:p w14:paraId="1AC7894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107</w:t>
            </w:r>
          </w:p>
        </w:tc>
        <w:tc>
          <w:tcPr>
            <w:tcW w:w="780" w:type="pct"/>
            <w:noWrap/>
            <w:vAlign w:val="center"/>
            <w:hideMark/>
          </w:tcPr>
          <w:p w14:paraId="73EB4701"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113</w:t>
            </w:r>
          </w:p>
        </w:tc>
        <w:tc>
          <w:tcPr>
            <w:tcW w:w="780" w:type="pct"/>
            <w:noWrap/>
            <w:vAlign w:val="center"/>
            <w:hideMark/>
          </w:tcPr>
          <w:p w14:paraId="240FF11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118</w:t>
            </w:r>
          </w:p>
        </w:tc>
        <w:tc>
          <w:tcPr>
            <w:tcW w:w="780" w:type="pct"/>
            <w:noWrap/>
            <w:vAlign w:val="center"/>
            <w:hideMark/>
          </w:tcPr>
          <w:p w14:paraId="12A1DA34"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123</w:t>
            </w:r>
          </w:p>
        </w:tc>
      </w:tr>
      <w:tr w:rsidR="00DD1CA8" w:rsidRPr="009E4A3E" w14:paraId="69B12110"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4035C41B" w14:textId="69C49311" w:rsidR="00DD1CA8" w:rsidRPr="009E4A3E" w:rsidRDefault="00D30CB8" w:rsidP="00DC05B9">
            <w:pPr>
              <w:jc w:val="center"/>
              <w:rPr>
                <w:rFonts w:eastAsia="Times New Roman" w:cs="Segoe UI"/>
                <w:color w:val="000000"/>
              </w:rPr>
            </w:pPr>
            <w:r>
              <w:rPr>
                <w:rFonts w:eastAsia="Times New Roman" w:cs="Segoe UI"/>
                <w:color w:val="000000"/>
              </w:rPr>
              <w:t>Castle Point</w:t>
            </w:r>
          </w:p>
        </w:tc>
      </w:tr>
      <w:tr w:rsidR="00DD1CA8" w:rsidRPr="006706C7" w14:paraId="78FE3530"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4B4E5A2C"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17E6316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76</w:t>
            </w:r>
          </w:p>
        </w:tc>
        <w:tc>
          <w:tcPr>
            <w:tcW w:w="780" w:type="pct"/>
            <w:noWrap/>
            <w:vAlign w:val="center"/>
            <w:hideMark/>
          </w:tcPr>
          <w:p w14:paraId="75016FE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80</w:t>
            </w:r>
          </w:p>
        </w:tc>
        <w:tc>
          <w:tcPr>
            <w:tcW w:w="780" w:type="pct"/>
            <w:noWrap/>
            <w:vAlign w:val="center"/>
            <w:hideMark/>
          </w:tcPr>
          <w:p w14:paraId="532F52C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85</w:t>
            </w:r>
          </w:p>
        </w:tc>
        <w:tc>
          <w:tcPr>
            <w:tcW w:w="780" w:type="pct"/>
            <w:noWrap/>
            <w:vAlign w:val="center"/>
            <w:hideMark/>
          </w:tcPr>
          <w:p w14:paraId="59867B9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88</w:t>
            </w:r>
          </w:p>
        </w:tc>
        <w:tc>
          <w:tcPr>
            <w:tcW w:w="780" w:type="pct"/>
            <w:noWrap/>
            <w:vAlign w:val="center"/>
            <w:hideMark/>
          </w:tcPr>
          <w:p w14:paraId="173F787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92</w:t>
            </w:r>
          </w:p>
        </w:tc>
      </w:tr>
      <w:tr w:rsidR="00DD1CA8" w:rsidRPr="006706C7" w14:paraId="1984A766"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4B4B7437"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28B62C8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44</w:t>
            </w:r>
          </w:p>
        </w:tc>
        <w:tc>
          <w:tcPr>
            <w:tcW w:w="780" w:type="pct"/>
            <w:noWrap/>
            <w:vAlign w:val="center"/>
            <w:hideMark/>
          </w:tcPr>
          <w:p w14:paraId="6FD75357"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47</w:t>
            </w:r>
          </w:p>
        </w:tc>
        <w:tc>
          <w:tcPr>
            <w:tcW w:w="780" w:type="pct"/>
            <w:noWrap/>
            <w:vAlign w:val="center"/>
            <w:hideMark/>
          </w:tcPr>
          <w:p w14:paraId="32A52D1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50</w:t>
            </w:r>
          </w:p>
        </w:tc>
        <w:tc>
          <w:tcPr>
            <w:tcW w:w="780" w:type="pct"/>
            <w:noWrap/>
            <w:vAlign w:val="center"/>
            <w:hideMark/>
          </w:tcPr>
          <w:p w14:paraId="05BE8D6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51</w:t>
            </w:r>
          </w:p>
        </w:tc>
        <w:tc>
          <w:tcPr>
            <w:tcW w:w="780" w:type="pct"/>
            <w:noWrap/>
            <w:vAlign w:val="center"/>
            <w:hideMark/>
          </w:tcPr>
          <w:p w14:paraId="7A43E3B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54</w:t>
            </w:r>
          </w:p>
        </w:tc>
      </w:tr>
      <w:tr w:rsidR="00DD1CA8" w:rsidRPr="006706C7" w14:paraId="5A89F70F"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1116B086"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2E7ECE8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c>
          <w:tcPr>
            <w:tcW w:w="780" w:type="pct"/>
            <w:noWrap/>
            <w:vAlign w:val="center"/>
            <w:hideMark/>
          </w:tcPr>
          <w:p w14:paraId="51C7218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11</w:t>
            </w:r>
          </w:p>
        </w:tc>
        <w:tc>
          <w:tcPr>
            <w:tcW w:w="780" w:type="pct"/>
            <w:noWrap/>
            <w:vAlign w:val="center"/>
            <w:hideMark/>
          </w:tcPr>
          <w:p w14:paraId="5F5E5996"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12</w:t>
            </w:r>
          </w:p>
        </w:tc>
        <w:tc>
          <w:tcPr>
            <w:tcW w:w="780" w:type="pct"/>
            <w:noWrap/>
            <w:vAlign w:val="center"/>
            <w:hideMark/>
          </w:tcPr>
          <w:p w14:paraId="419FC10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12</w:t>
            </w:r>
          </w:p>
        </w:tc>
        <w:tc>
          <w:tcPr>
            <w:tcW w:w="780" w:type="pct"/>
            <w:noWrap/>
            <w:vAlign w:val="center"/>
            <w:hideMark/>
          </w:tcPr>
          <w:p w14:paraId="28BC4AA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13</w:t>
            </w:r>
          </w:p>
        </w:tc>
      </w:tr>
      <w:tr w:rsidR="00DD1CA8" w:rsidRPr="006706C7" w14:paraId="0648C8BA"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165AE77B"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79D7F255" w14:textId="0B88B380"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6C7898B1"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130</w:t>
            </w:r>
          </w:p>
        </w:tc>
        <w:tc>
          <w:tcPr>
            <w:tcW w:w="780" w:type="pct"/>
            <w:noWrap/>
            <w:vAlign w:val="center"/>
            <w:hideMark/>
          </w:tcPr>
          <w:p w14:paraId="6986BB34"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138</w:t>
            </w:r>
          </w:p>
        </w:tc>
        <w:tc>
          <w:tcPr>
            <w:tcW w:w="780" w:type="pct"/>
            <w:noWrap/>
            <w:vAlign w:val="center"/>
            <w:hideMark/>
          </w:tcPr>
          <w:p w14:paraId="70C8B24C"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146</w:t>
            </w:r>
          </w:p>
        </w:tc>
        <w:tc>
          <w:tcPr>
            <w:tcW w:w="780" w:type="pct"/>
            <w:noWrap/>
            <w:vAlign w:val="center"/>
            <w:hideMark/>
          </w:tcPr>
          <w:p w14:paraId="5E6D09D7"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151</w:t>
            </w:r>
          </w:p>
        </w:tc>
        <w:tc>
          <w:tcPr>
            <w:tcW w:w="780" w:type="pct"/>
            <w:noWrap/>
            <w:vAlign w:val="center"/>
            <w:hideMark/>
          </w:tcPr>
          <w:p w14:paraId="181F5D3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158</w:t>
            </w:r>
          </w:p>
        </w:tc>
      </w:tr>
      <w:tr w:rsidR="00DD1CA8" w:rsidRPr="009E4A3E" w14:paraId="61374F5B"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314939B3"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Chelmsford</w:t>
            </w:r>
          </w:p>
        </w:tc>
      </w:tr>
      <w:tr w:rsidR="00DD1CA8" w:rsidRPr="006706C7" w14:paraId="39FFDB0B"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21EC5344"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lastRenderedPageBreak/>
              <w:t>Owner occupier households</w:t>
            </w:r>
          </w:p>
        </w:tc>
        <w:tc>
          <w:tcPr>
            <w:tcW w:w="780" w:type="pct"/>
            <w:noWrap/>
            <w:vAlign w:val="center"/>
            <w:hideMark/>
          </w:tcPr>
          <w:p w14:paraId="02431F3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136</w:t>
            </w:r>
          </w:p>
        </w:tc>
        <w:tc>
          <w:tcPr>
            <w:tcW w:w="780" w:type="pct"/>
            <w:noWrap/>
            <w:vAlign w:val="center"/>
            <w:hideMark/>
          </w:tcPr>
          <w:p w14:paraId="641032D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143</w:t>
            </w:r>
          </w:p>
        </w:tc>
        <w:tc>
          <w:tcPr>
            <w:tcW w:w="780" w:type="pct"/>
            <w:noWrap/>
            <w:vAlign w:val="center"/>
            <w:hideMark/>
          </w:tcPr>
          <w:p w14:paraId="5C7BBACD"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152</w:t>
            </w:r>
          </w:p>
        </w:tc>
        <w:tc>
          <w:tcPr>
            <w:tcW w:w="780" w:type="pct"/>
            <w:noWrap/>
            <w:vAlign w:val="center"/>
            <w:hideMark/>
          </w:tcPr>
          <w:p w14:paraId="11BA20A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158</w:t>
            </w:r>
          </w:p>
        </w:tc>
        <w:tc>
          <w:tcPr>
            <w:tcW w:w="780" w:type="pct"/>
            <w:noWrap/>
            <w:vAlign w:val="center"/>
            <w:hideMark/>
          </w:tcPr>
          <w:p w14:paraId="2C83091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164</w:t>
            </w:r>
          </w:p>
        </w:tc>
      </w:tr>
      <w:tr w:rsidR="00DD1CA8" w:rsidRPr="006706C7" w14:paraId="1D3BBCA6"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2783173B"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6B1EEAED"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79</w:t>
            </w:r>
          </w:p>
        </w:tc>
        <w:tc>
          <w:tcPr>
            <w:tcW w:w="780" w:type="pct"/>
            <w:noWrap/>
            <w:vAlign w:val="center"/>
            <w:hideMark/>
          </w:tcPr>
          <w:p w14:paraId="1C2784A7"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84</w:t>
            </w:r>
          </w:p>
        </w:tc>
        <w:tc>
          <w:tcPr>
            <w:tcW w:w="780" w:type="pct"/>
            <w:noWrap/>
            <w:vAlign w:val="center"/>
            <w:hideMark/>
          </w:tcPr>
          <w:p w14:paraId="3318CC9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89</w:t>
            </w:r>
          </w:p>
        </w:tc>
        <w:tc>
          <w:tcPr>
            <w:tcW w:w="780" w:type="pct"/>
            <w:noWrap/>
            <w:vAlign w:val="center"/>
            <w:hideMark/>
          </w:tcPr>
          <w:p w14:paraId="596C9E9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92</w:t>
            </w:r>
          </w:p>
        </w:tc>
        <w:tc>
          <w:tcPr>
            <w:tcW w:w="780" w:type="pct"/>
            <w:noWrap/>
            <w:vAlign w:val="center"/>
            <w:hideMark/>
          </w:tcPr>
          <w:p w14:paraId="370D888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96</w:t>
            </w:r>
          </w:p>
        </w:tc>
      </w:tr>
      <w:tr w:rsidR="00DD1CA8" w:rsidRPr="006706C7" w14:paraId="4376FF82"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17C0EDB8"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5F6C7546"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19</w:t>
            </w:r>
          </w:p>
        </w:tc>
        <w:tc>
          <w:tcPr>
            <w:tcW w:w="780" w:type="pct"/>
            <w:noWrap/>
            <w:vAlign w:val="center"/>
            <w:hideMark/>
          </w:tcPr>
          <w:p w14:paraId="5EDBD89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w:t>
            </w:r>
          </w:p>
        </w:tc>
        <w:tc>
          <w:tcPr>
            <w:tcW w:w="780" w:type="pct"/>
            <w:noWrap/>
            <w:vAlign w:val="center"/>
            <w:hideMark/>
          </w:tcPr>
          <w:p w14:paraId="3310203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21</w:t>
            </w:r>
          </w:p>
        </w:tc>
        <w:tc>
          <w:tcPr>
            <w:tcW w:w="780" w:type="pct"/>
            <w:noWrap/>
            <w:vAlign w:val="center"/>
            <w:hideMark/>
          </w:tcPr>
          <w:p w14:paraId="0CB0F39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22</w:t>
            </w:r>
          </w:p>
        </w:tc>
        <w:tc>
          <w:tcPr>
            <w:tcW w:w="780" w:type="pct"/>
            <w:noWrap/>
            <w:vAlign w:val="center"/>
            <w:hideMark/>
          </w:tcPr>
          <w:p w14:paraId="7B7E9DC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23</w:t>
            </w:r>
          </w:p>
        </w:tc>
      </w:tr>
      <w:tr w:rsidR="00DD1CA8" w:rsidRPr="006706C7" w14:paraId="154EE9E6"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4C70DEFE"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4734E496" w14:textId="47A2D276"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53321779"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234</w:t>
            </w:r>
          </w:p>
        </w:tc>
        <w:tc>
          <w:tcPr>
            <w:tcW w:w="780" w:type="pct"/>
            <w:noWrap/>
            <w:vAlign w:val="center"/>
            <w:hideMark/>
          </w:tcPr>
          <w:p w14:paraId="43BB53A6"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247</w:t>
            </w:r>
          </w:p>
        </w:tc>
        <w:tc>
          <w:tcPr>
            <w:tcW w:w="780" w:type="pct"/>
            <w:noWrap/>
            <w:vAlign w:val="center"/>
            <w:hideMark/>
          </w:tcPr>
          <w:p w14:paraId="0484E738"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261</w:t>
            </w:r>
          </w:p>
        </w:tc>
        <w:tc>
          <w:tcPr>
            <w:tcW w:w="780" w:type="pct"/>
            <w:noWrap/>
            <w:vAlign w:val="center"/>
            <w:hideMark/>
          </w:tcPr>
          <w:p w14:paraId="79A6EFA2"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272</w:t>
            </w:r>
          </w:p>
        </w:tc>
        <w:tc>
          <w:tcPr>
            <w:tcW w:w="780" w:type="pct"/>
            <w:noWrap/>
            <w:vAlign w:val="center"/>
            <w:hideMark/>
          </w:tcPr>
          <w:p w14:paraId="14442512"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283</w:t>
            </w:r>
          </w:p>
        </w:tc>
      </w:tr>
      <w:tr w:rsidR="00DD1CA8" w:rsidRPr="009E4A3E" w14:paraId="52C58F76"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0F6FE58A"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Colchester</w:t>
            </w:r>
          </w:p>
        </w:tc>
      </w:tr>
      <w:tr w:rsidR="00DD1CA8" w:rsidRPr="006706C7" w14:paraId="15492EB5"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001D81C8"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070875F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139</w:t>
            </w:r>
          </w:p>
        </w:tc>
        <w:tc>
          <w:tcPr>
            <w:tcW w:w="780" w:type="pct"/>
            <w:noWrap/>
            <w:vAlign w:val="center"/>
            <w:hideMark/>
          </w:tcPr>
          <w:p w14:paraId="6AA1D02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147</w:t>
            </w:r>
          </w:p>
        </w:tc>
        <w:tc>
          <w:tcPr>
            <w:tcW w:w="780" w:type="pct"/>
            <w:noWrap/>
            <w:vAlign w:val="center"/>
            <w:hideMark/>
          </w:tcPr>
          <w:p w14:paraId="5CBA7CE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155</w:t>
            </w:r>
          </w:p>
        </w:tc>
        <w:tc>
          <w:tcPr>
            <w:tcW w:w="780" w:type="pct"/>
            <w:noWrap/>
            <w:vAlign w:val="center"/>
            <w:hideMark/>
          </w:tcPr>
          <w:p w14:paraId="7957D08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161</w:t>
            </w:r>
          </w:p>
        </w:tc>
        <w:tc>
          <w:tcPr>
            <w:tcW w:w="780" w:type="pct"/>
            <w:noWrap/>
            <w:vAlign w:val="center"/>
            <w:hideMark/>
          </w:tcPr>
          <w:p w14:paraId="38E71CD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168</w:t>
            </w:r>
          </w:p>
        </w:tc>
      </w:tr>
      <w:tr w:rsidR="00DD1CA8" w:rsidRPr="006706C7" w14:paraId="537BB29F"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339192BF"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72B77DA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81</w:t>
            </w:r>
          </w:p>
        </w:tc>
        <w:tc>
          <w:tcPr>
            <w:tcW w:w="780" w:type="pct"/>
            <w:noWrap/>
            <w:vAlign w:val="center"/>
            <w:hideMark/>
          </w:tcPr>
          <w:p w14:paraId="045D635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86</w:t>
            </w:r>
          </w:p>
        </w:tc>
        <w:tc>
          <w:tcPr>
            <w:tcW w:w="780" w:type="pct"/>
            <w:noWrap/>
            <w:vAlign w:val="center"/>
            <w:hideMark/>
          </w:tcPr>
          <w:p w14:paraId="0DB7CB8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91</w:t>
            </w:r>
          </w:p>
        </w:tc>
        <w:tc>
          <w:tcPr>
            <w:tcW w:w="780" w:type="pct"/>
            <w:noWrap/>
            <w:vAlign w:val="center"/>
            <w:hideMark/>
          </w:tcPr>
          <w:p w14:paraId="5F06ECB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94</w:t>
            </w:r>
          </w:p>
        </w:tc>
        <w:tc>
          <w:tcPr>
            <w:tcW w:w="780" w:type="pct"/>
            <w:noWrap/>
            <w:vAlign w:val="center"/>
            <w:hideMark/>
          </w:tcPr>
          <w:p w14:paraId="27B485B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99</w:t>
            </w:r>
          </w:p>
        </w:tc>
      </w:tr>
      <w:tr w:rsidR="00DD1CA8" w:rsidRPr="006706C7" w14:paraId="7135E362"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4B806D7B"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18F4DAD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19</w:t>
            </w:r>
          </w:p>
        </w:tc>
        <w:tc>
          <w:tcPr>
            <w:tcW w:w="780" w:type="pct"/>
            <w:noWrap/>
            <w:vAlign w:val="center"/>
            <w:hideMark/>
          </w:tcPr>
          <w:p w14:paraId="047CCED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w:t>
            </w:r>
          </w:p>
        </w:tc>
        <w:tc>
          <w:tcPr>
            <w:tcW w:w="780" w:type="pct"/>
            <w:noWrap/>
            <w:vAlign w:val="center"/>
            <w:hideMark/>
          </w:tcPr>
          <w:p w14:paraId="4318BCD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21</w:t>
            </w:r>
          </w:p>
        </w:tc>
        <w:tc>
          <w:tcPr>
            <w:tcW w:w="780" w:type="pct"/>
            <w:noWrap/>
            <w:vAlign w:val="center"/>
            <w:hideMark/>
          </w:tcPr>
          <w:p w14:paraId="2710712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22</w:t>
            </w:r>
          </w:p>
        </w:tc>
        <w:tc>
          <w:tcPr>
            <w:tcW w:w="780" w:type="pct"/>
            <w:noWrap/>
            <w:vAlign w:val="center"/>
            <w:hideMark/>
          </w:tcPr>
          <w:p w14:paraId="3CD2774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23</w:t>
            </w:r>
          </w:p>
        </w:tc>
      </w:tr>
      <w:tr w:rsidR="00DD1CA8" w:rsidRPr="006706C7" w14:paraId="5122E58B"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3D112264"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3B612096" w14:textId="0920740F"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182BE93F"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239</w:t>
            </w:r>
          </w:p>
        </w:tc>
        <w:tc>
          <w:tcPr>
            <w:tcW w:w="780" w:type="pct"/>
            <w:noWrap/>
            <w:vAlign w:val="center"/>
            <w:hideMark/>
          </w:tcPr>
          <w:p w14:paraId="679FC5B0"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253</w:t>
            </w:r>
          </w:p>
        </w:tc>
        <w:tc>
          <w:tcPr>
            <w:tcW w:w="780" w:type="pct"/>
            <w:noWrap/>
            <w:vAlign w:val="center"/>
            <w:hideMark/>
          </w:tcPr>
          <w:p w14:paraId="776FECCA"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267</w:t>
            </w:r>
          </w:p>
        </w:tc>
        <w:tc>
          <w:tcPr>
            <w:tcW w:w="780" w:type="pct"/>
            <w:noWrap/>
            <w:vAlign w:val="center"/>
            <w:hideMark/>
          </w:tcPr>
          <w:p w14:paraId="1BDC0B41"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278</w:t>
            </w:r>
          </w:p>
        </w:tc>
        <w:tc>
          <w:tcPr>
            <w:tcW w:w="780" w:type="pct"/>
            <w:noWrap/>
            <w:vAlign w:val="center"/>
            <w:hideMark/>
          </w:tcPr>
          <w:p w14:paraId="63A8787B"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290</w:t>
            </w:r>
          </w:p>
        </w:tc>
      </w:tr>
      <w:tr w:rsidR="00DD1CA8" w:rsidRPr="009E4A3E" w14:paraId="48617AC2"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42CCDDB0"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Epping Forest</w:t>
            </w:r>
          </w:p>
        </w:tc>
      </w:tr>
      <w:tr w:rsidR="00DD1CA8" w:rsidRPr="006706C7" w14:paraId="443E09F5"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5EAF4BCD"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05FBE3D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99</w:t>
            </w:r>
          </w:p>
        </w:tc>
        <w:tc>
          <w:tcPr>
            <w:tcW w:w="780" w:type="pct"/>
            <w:noWrap/>
            <w:vAlign w:val="center"/>
            <w:hideMark/>
          </w:tcPr>
          <w:p w14:paraId="2B5FBBC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105</w:t>
            </w:r>
          </w:p>
        </w:tc>
        <w:tc>
          <w:tcPr>
            <w:tcW w:w="780" w:type="pct"/>
            <w:noWrap/>
            <w:vAlign w:val="center"/>
            <w:hideMark/>
          </w:tcPr>
          <w:p w14:paraId="12B41FA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111</w:t>
            </w:r>
          </w:p>
        </w:tc>
        <w:tc>
          <w:tcPr>
            <w:tcW w:w="780" w:type="pct"/>
            <w:noWrap/>
            <w:vAlign w:val="center"/>
            <w:hideMark/>
          </w:tcPr>
          <w:p w14:paraId="2330343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115</w:t>
            </w:r>
          </w:p>
        </w:tc>
        <w:tc>
          <w:tcPr>
            <w:tcW w:w="780" w:type="pct"/>
            <w:noWrap/>
            <w:vAlign w:val="center"/>
            <w:hideMark/>
          </w:tcPr>
          <w:p w14:paraId="0B512D28"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120</w:t>
            </w:r>
          </w:p>
        </w:tc>
      </w:tr>
      <w:tr w:rsidR="00DD1CA8" w:rsidRPr="006706C7" w14:paraId="5729F50E"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1B10DF36"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714FE0F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58</w:t>
            </w:r>
          </w:p>
        </w:tc>
        <w:tc>
          <w:tcPr>
            <w:tcW w:w="780" w:type="pct"/>
            <w:noWrap/>
            <w:vAlign w:val="center"/>
            <w:hideMark/>
          </w:tcPr>
          <w:p w14:paraId="20769FC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61</w:t>
            </w:r>
          </w:p>
        </w:tc>
        <w:tc>
          <w:tcPr>
            <w:tcW w:w="780" w:type="pct"/>
            <w:noWrap/>
            <w:vAlign w:val="center"/>
            <w:hideMark/>
          </w:tcPr>
          <w:p w14:paraId="01DD525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65</w:t>
            </w:r>
          </w:p>
        </w:tc>
        <w:tc>
          <w:tcPr>
            <w:tcW w:w="780" w:type="pct"/>
            <w:noWrap/>
            <w:vAlign w:val="center"/>
            <w:hideMark/>
          </w:tcPr>
          <w:p w14:paraId="22ABB4E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67</w:t>
            </w:r>
          </w:p>
        </w:tc>
        <w:tc>
          <w:tcPr>
            <w:tcW w:w="780" w:type="pct"/>
            <w:noWrap/>
            <w:vAlign w:val="center"/>
            <w:hideMark/>
          </w:tcPr>
          <w:p w14:paraId="30480D1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70</w:t>
            </w:r>
          </w:p>
        </w:tc>
      </w:tr>
      <w:tr w:rsidR="00DD1CA8" w:rsidRPr="006706C7" w14:paraId="7A506708"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7FAAF68B"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5CC1383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14</w:t>
            </w:r>
          </w:p>
        </w:tc>
        <w:tc>
          <w:tcPr>
            <w:tcW w:w="780" w:type="pct"/>
            <w:noWrap/>
            <w:vAlign w:val="center"/>
            <w:hideMark/>
          </w:tcPr>
          <w:p w14:paraId="7B97853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14</w:t>
            </w:r>
          </w:p>
        </w:tc>
        <w:tc>
          <w:tcPr>
            <w:tcW w:w="780" w:type="pct"/>
            <w:noWrap/>
            <w:vAlign w:val="center"/>
            <w:hideMark/>
          </w:tcPr>
          <w:p w14:paraId="7EDDFE3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15</w:t>
            </w:r>
          </w:p>
        </w:tc>
        <w:tc>
          <w:tcPr>
            <w:tcW w:w="780" w:type="pct"/>
            <w:noWrap/>
            <w:vAlign w:val="center"/>
            <w:hideMark/>
          </w:tcPr>
          <w:p w14:paraId="256DA9F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16</w:t>
            </w:r>
          </w:p>
        </w:tc>
        <w:tc>
          <w:tcPr>
            <w:tcW w:w="780" w:type="pct"/>
            <w:noWrap/>
            <w:vAlign w:val="center"/>
            <w:hideMark/>
          </w:tcPr>
          <w:p w14:paraId="7B1F496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17</w:t>
            </w:r>
          </w:p>
        </w:tc>
      </w:tr>
      <w:tr w:rsidR="00DD1CA8" w:rsidRPr="006706C7" w14:paraId="55303F7B"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3AC0B667"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798DA41A" w14:textId="706A580C"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49DD5F93"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171</w:t>
            </w:r>
          </w:p>
        </w:tc>
        <w:tc>
          <w:tcPr>
            <w:tcW w:w="780" w:type="pct"/>
            <w:noWrap/>
            <w:vAlign w:val="center"/>
            <w:hideMark/>
          </w:tcPr>
          <w:p w14:paraId="4CA8540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181</w:t>
            </w:r>
          </w:p>
        </w:tc>
        <w:tc>
          <w:tcPr>
            <w:tcW w:w="780" w:type="pct"/>
            <w:noWrap/>
            <w:vAlign w:val="center"/>
            <w:hideMark/>
          </w:tcPr>
          <w:p w14:paraId="70AD8C21"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191</w:t>
            </w:r>
          </w:p>
        </w:tc>
        <w:tc>
          <w:tcPr>
            <w:tcW w:w="780" w:type="pct"/>
            <w:noWrap/>
            <w:vAlign w:val="center"/>
            <w:hideMark/>
          </w:tcPr>
          <w:p w14:paraId="4CE5AF2B"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198</w:t>
            </w:r>
          </w:p>
        </w:tc>
        <w:tc>
          <w:tcPr>
            <w:tcW w:w="780" w:type="pct"/>
            <w:noWrap/>
            <w:vAlign w:val="center"/>
            <w:hideMark/>
          </w:tcPr>
          <w:p w14:paraId="227DF517"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207</w:t>
            </w:r>
          </w:p>
        </w:tc>
      </w:tr>
      <w:tr w:rsidR="00DD1CA8" w:rsidRPr="009E4A3E" w14:paraId="1FB76125"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37004081"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Harlow</w:t>
            </w:r>
          </w:p>
        </w:tc>
      </w:tr>
      <w:tr w:rsidR="00DD1CA8" w:rsidRPr="006706C7" w14:paraId="2B108B17"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59167878"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4E187DF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62</w:t>
            </w:r>
          </w:p>
        </w:tc>
        <w:tc>
          <w:tcPr>
            <w:tcW w:w="780" w:type="pct"/>
            <w:noWrap/>
            <w:vAlign w:val="center"/>
            <w:hideMark/>
          </w:tcPr>
          <w:p w14:paraId="1CA6506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66</w:t>
            </w:r>
          </w:p>
        </w:tc>
        <w:tc>
          <w:tcPr>
            <w:tcW w:w="780" w:type="pct"/>
            <w:noWrap/>
            <w:vAlign w:val="center"/>
            <w:hideMark/>
          </w:tcPr>
          <w:p w14:paraId="3367D5DD"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70</w:t>
            </w:r>
          </w:p>
        </w:tc>
        <w:tc>
          <w:tcPr>
            <w:tcW w:w="780" w:type="pct"/>
            <w:noWrap/>
            <w:vAlign w:val="center"/>
            <w:hideMark/>
          </w:tcPr>
          <w:p w14:paraId="3184539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72</w:t>
            </w:r>
          </w:p>
        </w:tc>
        <w:tc>
          <w:tcPr>
            <w:tcW w:w="780" w:type="pct"/>
            <w:noWrap/>
            <w:vAlign w:val="center"/>
            <w:hideMark/>
          </w:tcPr>
          <w:p w14:paraId="3C873BD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76</w:t>
            </w:r>
          </w:p>
        </w:tc>
      </w:tr>
      <w:tr w:rsidR="00DD1CA8" w:rsidRPr="006706C7" w14:paraId="5F7FBE1E"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34B4CA39"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16BEB08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37</w:t>
            </w:r>
          </w:p>
        </w:tc>
        <w:tc>
          <w:tcPr>
            <w:tcW w:w="780" w:type="pct"/>
            <w:noWrap/>
            <w:vAlign w:val="center"/>
            <w:hideMark/>
          </w:tcPr>
          <w:p w14:paraId="2C86A08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39</w:t>
            </w:r>
          </w:p>
        </w:tc>
        <w:tc>
          <w:tcPr>
            <w:tcW w:w="780" w:type="pct"/>
            <w:noWrap/>
            <w:vAlign w:val="center"/>
            <w:hideMark/>
          </w:tcPr>
          <w:p w14:paraId="43CA30F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41</w:t>
            </w:r>
          </w:p>
        </w:tc>
        <w:tc>
          <w:tcPr>
            <w:tcW w:w="780" w:type="pct"/>
            <w:noWrap/>
            <w:vAlign w:val="center"/>
            <w:hideMark/>
          </w:tcPr>
          <w:p w14:paraId="3EC460B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42</w:t>
            </w:r>
          </w:p>
        </w:tc>
        <w:tc>
          <w:tcPr>
            <w:tcW w:w="780" w:type="pct"/>
            <w:noWrap/>
            <w:vAlign w:val="center"/>
            <w:hideMark/>
          </w:tcPr>
          <w:p w14:paraId="0EBF648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44</w:t>
            </w:r>
          </w:p>
        </w:tc>
      </w:tr>
      <w:tr w:rsidR="00DD1CA8" w:rsidRPr="006706C7" w14:paraId="3A4CFA10"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42AD7E82"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14DB138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c>
          <w:tcPr>
            <w:tcW w:w="780" w:type="pct"/>
            <w:noWrap/>
            <w:vAlign w:val="center"/>
            <w:hideMark/>
          </w:tcPr>
          <w:p w14:paraId="3387D9E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c>
          <w:tcPr>
            <w:tcW w:w="780" w:type="pct"/>
            <w:noWrap/>
            <w:vAlign w:val="center"/>
            <w:hideMark/>
          </w:tcPr>
          <w:p w14:paraId="7DBF934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c>
          <w:tcPr>
            <w:tcW w:w="780" w:type="pct"/>
            <w:noWrap/>
            <w:vAlign w:val="center"/>
            <w:hideMark/>
          </w:tcPr>
          <w:p w14:paraId="3981667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c>
          <w:tcPr>
            <w:tcW w:w="780" w:type="pct"/>
            <w:noWrap/>
            <w:vAlign w:val="center"/>
            <w:hideMark/>
          </w:tcPr>
          <w:p w14:paraId="3444466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r>
      <w:tr w:rsidR="00DD1CA8" w:rsidRPr="006706C7" w14:paraId="7740FCFB"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5B5EC540"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36221732" w14:textId="0A14CF3B"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54E0BBC5"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107</w:t>
            </w:r>
          </w:p>
        </w:tc>
        <w:tc>
          <w:tcPr>
            <w:tcW w:w="780" w:type="pct"/>
            <w:noWrap/>
            <w:vAlign w:val="center"/>
            <w:hideMark/>
          </w:tcPr>
          <w:p w14:paraId="4C904FE7"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114</w:t>
            </w:r>
          </w:p>
        </w:tc>
        <w:tc>
          <w:tcPr>
            <w:tcW w:w="780" w:type="pct"/>
            <w:noWrap/>
            <w:vAlign w:val="center"/>
            <w:hideMark/>
          </w:tcPr>
          <w:p w14:paraId="57563AD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120</w:t>
            </w:r>
          </w:p>
        </w:tc>
        <w:tc>
          <w:tcPr>
            <w:tcW w:w="780" w:type="pct"/>
            <w:noWrap/>
            <w:vAlign w:val="center"/>
            <w:hideMark/>
          </w:tcPr>
          <w:p w14:paraId="221D2A58"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125</w:t>
            </w:r>
          </w:p>
        </w:tc>
        <w:tc>
          <w:tcPr>
            <w:tcW w:w="780" w:type="pct"/>
            <w:noWrap/>
            <w:vAlign w:val="center"/>
            <w:hideMark/>
          </w:tcPr>
          <w:p w14:paraId="53EE47B0"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130</w:t>
            </w:r>
          </w:p>
        </w:tc>
      </w:tr>
      <w:tr w:rsidR="00DD1CA8" w:rsidRPr="009E4A3E" w14:paraId="1F4633A5"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1336256B"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Maldon</w:t>
            </w:r>
          </w:p>
        </w:tc>
      </w:tr>
      <w:tr w:rsidR="00DD1CA8" w:rsidRPr="006706C7" w14:paraId="21551A40"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6337F624"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74EA9B9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55</w:t>
            </w:r>
          </w:p>
        </w:tc>
        <w:tc>
          <w:tcPr>
            <w:tcW w:w="780" w:type="pct"/>
            <w:noWrap/>
            <w:vAlign w:val="center"/>
            <w:hideMark/>
          </w:tcPr>
          <w:p w14:paraId="675EF75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58</w:t>
            </w:r>
          </w:p>
        </w:tc>
        <w:tc>
          <w:tcPr>
            <w:tcW w:w="780" w:type="pct"/>
            <w:noWrap/>
            <w:vAlign w:val="center"/>
            <w:hideMark/>
          </w:tcPr>
          <w:p w14:paraId="4144CE5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62</w:t>
            </w:r>
          </w:p>
        </w:tc>
        <w:tc>
          <w:tcPr>
            <w:tcW w:w="780" w:type="pct"/>
            <w:noWrap/>
            <w:vAlign w:val="center"/>
            <w:hideMark/>
          </w:tcPr>
          <w:p w14:paraId="07AD408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64</w:t>
            </w:r>
          </w:p>
        </w:tc>
        <w:tc>
          <w:tcPr>
            <w:tcW w:w="780" w:type="pct"/>
            <w:noWrap/>
            <w:vAlign w:val="center"/>
            <w:hideMark/>
          </w:tcPr>
          <w:p w14:paraId="1C91D2E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67</w:t>
            </w:r>
          </w:p>
        </w:tc>
      </w:tr>
      <w:tr w:rsidR="00DD1CA8" w:rsidRPr="006706C7" w14:paraId="77FFAE80"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58DCC86A"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2901691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32</w:t>
            </w:r>
          </w:p>
        </w:tc>
        <w:tc>
          <w:tcPr>
            <w:tcW w:w="780" w:type="pct"/>
            <w:noWrap/>
            <w:vAlign w:val="center"/>
            <w:hideMark/>
          </w:tcPr>
          <w:p w14:paraId="362893D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34</w:t>
            </w:r>
          </w:p>
        </w:tc>
        <w:tc>
          <w:tcPr>
            <w:tcW w:w="780" w:type="pct"/>
            <w:noWrap/>
            <w:vAlign w:val="center"/>
            <w:hideMark/>
          </w:tcPr>
          <w:p w14:paraId="4DBD1ADD"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36</w:t>
            </w:r>
          </w:p>
        </w:tc>
        <w:tc>
          <w:tcPr>
            <w:tcW w:w="780" w:type="pct"/>
            <w:noWrap/>
            <w:vAlign w:val="center"/>
            <w:hideMark/>
          </w:tcPr>
          <w:p w14:paraId="6ABC761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38</w:t>
            </w:r>
          </w:p>
        </w:tc>
        <w:tc>
          <w:tcPr>
            <w:tcW w:w="780" w:type="pct"/>
            <w:noWrap/>
            <w:vAlign w:val="center"/>
            <w:hideMark/>
          </w:tcPr>
          <w:p w14:paraId="5B0C0A9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39</w:t>
            </w:r>
          </w:p>
        </w:tc>
      </w:tr>
      <w:tr w:rsidR="00DD1CA8" w:rsidRPr="006706C7" w14:paraId="5BE0F25D"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26D66EAB"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0B606DD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w:t>
            </w:r>
          </w:p>
        </w:tc>
        <w:tc>
          <w:tcPr>
            <w:tcW w:w="780" w:type="pct"/>
            <w:noWrap/>
            <w:vAlign w:val="center"/>
            <w:hideMark/>
          </w:tcPr>
          <w:p w14:paraId="0D6385A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w:t>
            </w:r>
          </w:p>
        </w:tc>
        <w:tc>
          <w:tcPr>
            <w:tcW w:w="780" w:type="pct"/>
            <w:noWrap/>
            <w:vAlign w:val="center"/>
            <w:hideMark/>
          </w:tcPr>
          <w:p w14:paraId="3E0B7E16"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c>
          <w:tcPr>
            <w:tcW w:w="780" w:type="pct"/>
            <w:noWrap/>
            <w:vAlign w:val="center"/>
            <w:hideMark/>
          </w:tcPr>
          <w:p w14:paraId="59F0D5B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c>
          <w:tcPr>
            <w:tcW w:w="780" w:type="pct"/>
            <w:noWrap/>
            <w:vAlign w:val="center"/>
            <w:hideMark/>
          </w:tcPr>
          <w:p w14:paraId="0744223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r>
      <w:tr w:rsidR="00DD1CA8" w:rsidRPr="006706C7" w14:paraId="431F8F95"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59A6AD05"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5FBED2F1" w14:textId="7A383719"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36AF5CBD"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95</w:t>
            </w:r>
          </w:p>
        </w:tc>
        <w:tc>
          <w:tcPr>
            <w:tcW w:w="780" w:type="pct"/>
            <w:noWrap/>
            <w:vAlign w:val="center"/>
            <w:hideMark/>
          </w:tcPr>
          <w:p w14:paraId="00859BCD"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101</w:t>
            </w:r>
          </w:p>
        </w:tc>
        <w:tc>
          <w:tcPr>
            <w:tcW w:w="780" w:type="pct"/>
            <w:noWrap/>
            <w:vAlign w:val="center"/>
            <w:hideMark/>
          </w:tcPr>
          <w:p w14:paraId="20B6B27C"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106</w:t>
            </w:r>
          </w:p>
        </w:tc>
        <w:tc>
          <w:tcPr>
            <w:tcW w:w="780" w:type="pct"/>
            <w:noWrap/>
            <w:vAlign w:val="center"/>
            <w:hideMark/>
          </w:tcPr>
          <w:p w14:paraId="1BE9FC91"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111</w:t>
            </w:r>
          </w:p>
        </w:tc>
        <w:tc>
          <w:tcPr>
            <w:tcW w:w="780" w:type="pct"/>
            <w:noWrap/>
            <w:vAlign w:val="center"/>
            <w:hideMark/>
          </w:tcPr>
          <w:p w14:paraId="7A8B0A85"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115</w:t>
            </w:r>
          </w:p>
        </w:tc>
      </w:tr>
      <w:tr w:rsidR="00DD1CA8" w:rsidRPr="009E4A3E" w14:paraId="611E5A78"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2CD421B8"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Rochford</w:t>
            </w:r>
          </w:p>
        </w:tc>
      </w:tr>
      <w:tr w:rsidR="00DD1CA8" w:rsidRPr="006706C7" w14:paraId="0D1DBA86"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6481AA7F"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5D76C278"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70</w:t>
            </w:r>
          </w:p>
        </w:tc>
        <w:tc>
          <w:tcPr>
            <w:tcW w:w="780" w:type="pct"/>
            <w:noWrap/>
            <w:vAlign w:val="center"/>
            <w:hideMark/>
          </w:tcPr>
          <w:p w14:paraId="300F6AD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74</w:t>
            </w:r>
          </w:p>
        </w:tc>
        <w:tc>
          <w:tcPr>
            <w:tcW w:w="780" w:type="pct"/>
            <w:noWrap/>
            <w:vAlign w:val="center"/>
            <w:hideMark/>
          </w:tcPr>
          <w:p w14:paraId="5A8337A9"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78</w:t>
            </w:r>
          </w:p>
        </w:tc>
        <w:tc>
          <w:tcPr>
            <w:tcW w:w="780" w:type="pct"/>
            <w:noWrap/>
            <w:vAlign w:val="center"/>
            <w:hideMark/>
          </w:tcPr>
          <w:p w14:paraId="76FB420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81</w:t>
            </w:r>
          </w:p>
        </w:tc>
        <w:tc>
          <w:tcPr>
            <w:tcW w:w="780" w:type="pct"/>
            <w:noWrap/>
            <w:vAlign w:val="center"/>
            <w:hideMark/>
          </w:tcPr>
          <w:p w14:paraId="20202AF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84</w:t>
            </w:r>
          </w:p>
        </w:tc>
      </w:tr>
      <w:tr w:rsidR="00DD1CA8" w:rsidRPr="006706C7" w14:paraId="6FB2B75C"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48896A44"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5ABE8666"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41</w:t>
            </w:r>
          </w:p>
        </w:tc>
        <w:tc>
          <w:tcPr>
            <w:tcW w:w="780" w:type="pct"/>
            <w:noWrap/>
            <w:vAlign w:val="center"/>
            <w:hideMark/>
          </w:tcPr>
          <w:p w14:paraId="5A36CCC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43</w:t>
            </w:r>
          </w:p>
        </w:tc>
        <w:tc>
          <w:tcPr>
            <w:tcW w:w="780" w:type="pct"/>
            <w:noWrap/>
            <w:vAlign w:val="center"/>
            <w:hideMark/>
          </w:tcPr>
          <w:p w14:paraId="035A99F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46</w:t>
            </w:r>
          </w:p>
        </w:tc>
        <w:tc>
          <w:tcPr>
            <w:tcW w:w="780" w:type="pct"/>
            <w:noWrap/>
            <w:vAlign w:val="center"/>
            <w:hideMark/>
          </w:tcPr>
          <w:p w14:paraId="45D1E1B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47</w:t>
            </w:r>
          </w:p>
        </w:tc>
        <w:tc>
          <w:tcPr>
            <w:tcW w:w="780" w:type="pct"/>
            <w:noWrap/>
            <w:vAlign w:val="center"/>
            <w:hideMark/>
          </w:tcPr>
          <w:p w14:paraId="1FCBFCE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49</w:t>
            </w:r>
          </w:p>
        </w:tc>
      </w:tr>
      <w:tr w:rsidR="00DD1CA8" w:rsidRPr="006706C7" w14:paraId="7FDFBDE7"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36312528"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lastRenderedPageBreak/>
              <w:t>Private rented households</w:t>
            </w:r>
          </w:p>
        </w:tc>
        <w:tc>
          <w:tcPr>
            <w:tcW w:w="780" w:type="pct"/>
            <w:noWrap/>
            <w:vAlign w:val="center"/>
            <w:hideMark/>
          </w:tcPr>
          <w:p w14:paraId="166B363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c>
          <w:tcPr>
            <w:tcW w:w="780" w:type="pct"/>
            <w:noWrap/>
            <w:vAlign w:val="center"/>
            <w:hideMark/>
          </w:tcPr>
          <w:p w14:paraId="2A0AB44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c>
          <w:tcPr>
            <w:tcW w:w="780" w:type="pct"/>
            <w:noWrap/>
            <w:vAlign w:val="center"/>
            <w:hideMark/>
          </w:tcPr>
          <w:p w14:paraId="77B3677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11</w:t>
            </w:r>
          </w:p>
        </w:tc>
        <w:tc>
          <w:tcPr>
            <w:tcW w:w="780" w:type="pct"/>
            <w:noWrap/>
            <w:vAlign w:val="center"/>
            <w:hideMark/>
          </w:tcPr>
          <w:p w14:paraId="3894AE8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11</w:t>
            </w:r>
          </w:p>
        </w:tc>
        <w:tc>
          <w:tcPr>
            <w:tcW w:w="780" w:type="pct"/>
            <w:noWrap/>
            <w:vAlign w:val="center"/>
            <w:hideMark/>
          </w:tcPr>
          <w:p w14:paraId="3AF90FCB"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12</w:t>
            </w:r>
          </w:p>
        </w:tc>
      </w:tr>
      <w:tr w:rsidR="00DD1CA8" w:rsidRPr="006706C7" w14:paraId="4BFFD428"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62EC46EA"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45853AFB" w14:textId="7C123E48"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233496F6"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120</w:t>
            </w:r>
          </w:p>
        </w:tc>
        <w:tc>
          <w:tcPr>
            <w:tcW w:w="780" w:type="pct"/>
            <w:noWrap/>
            <w:vAlign w:val="center"/>
            <w:hideMark/>
          </w:tcPr>
          <w:p w14:paraId="339024CC"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127</w:t>
            </w:r>
          </w:p>
        </w:tc>
        <w:tc>
          <w:tcPr>
            <w:tcW w:w="780" w:type="pct"/>
            <w:noWrap/>
            <w:vAlign w:val="center"/>
            <w:hideMark/>
          </w:tcPr>
          <w:p w14:paraId="3BE08040"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134</w:t>
            </w:r>
          </w:p>
        </w:tc>
        <w:tc>
          <w:tcPr>
            <w:tcW w:w="780" w:type="pct"/>
            <w:noWrap/>
            <w:vAlign w:val="center"/>
            <w:hideMark/>
          </w:tcPr>
          <w:p w14:paraId="2EA4DE6F"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139</w:t>
            </w:r>
          </w:p>
        </w:tc>
        <w:tc>
          <w:tcPr>
            <w:tcW w:w="780" w:type="pct"/>
            <w:noWrap/>
            <w:vAlign w:val="center"/>
            <w:hideMark/>
          </w:tcPr>
          <w:p w14:paraId="05F6113C"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145</w:t>
            </w:r>
          </w:p>
        </w:tc>
      </w:tr>
      <w:tr w:rsidR="00DD1CA8" w:rsidRPr="009E4A3E" w14:paraId="75EBE898"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307AE690"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Tendring</w:t>
            </w:r>
          </w:p>
        </w:tc>
      </w:tr>
      <w:tr w:rsidR="00DD1CA8" w:rsidRPr="006706C7" w14:paraId="73A7B2F3"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7646F797"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1B955D1C"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143</w:t>
            </w:r>
          </w:p>
        </w:tc>
        <w:tc>
          <w:tcPr>
            <w:tcW w:w="780" w:type="pct"/>
            <w:noWrap/>
            <w:vAlign w:val="center"/>
            <w:hideMark/>
          </w:tcPr>
          <w:p w14:paraId="4C21BB6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151</w:t>
            </w:r>
          </w:p>
        </w:tc>
        <w:tc>
          <w:tcPr>
            <w:tcW w:w="780" w:type="pct"/>
            <w:noWrap/>
            <w:vAlign w:val="center"/>
            <w:hideMark/>
          </w:tcPr>
          <w:p w14:paraId="451E91F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159</w:t>
            </w:r>
          </w:p>
        </w:tc>
        <w:tc>
          <w:tcPr>
            <w:tcW w:w="780" w:type="pct"/>
            <w:noWrap/>
            <w:vAlign w:val="center"/>
            <w:hideMark/>
          </w:tcPr>
          <w:p w14:paraId="40D38C9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166</w:t>
            </w:r>
          </w:p>
        </w:tc>
        <w:tc>
          <w:tcPr>
            <w:tcW w:w="780" w:type="pct"/>
            <w:noWrap/>
            <w:vAlign w:val="center"/>
            <w:hideMark/>
          </w:tcPr>
          <w:p w14:paraId="0EC69751"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173</w:t>
            </w:r>
          </w:p>
        </w:tc>
      </w:tr>
      <w:tr w:rsidR="00DD1CA8" w:rsidRPr="006706C7" w14:paraId="23F38348"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0388FAC9"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390990B7"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84</w:t>
            </w:r>
          </w:p>
        </w:tc>
        <w:tc>
          <w:tcPr>
            <w:tcW w:w="780" w:type="pct"/>
            <w:noWrap/>
            <w:vAlign w:val="center"/>
            <w:hideMark/>
          </w:tcPr>
          <w:p w14:paraId="3F018FF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88</w:t>
            </w:r>
          </w:p>
        </w:tc>
        <w:tc>
          <w:tcPr>
            <w:tcW w:w="780" w:type="pct"/>
            <w:noWrap/>
            <w:vAlign w:val="center"/>
            <w:hideMark/>
          </w:tcPr>
          <w:p w14:paraId="39FC447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93</w:t>
            </w:r>
          </w:p>
        </w:tc>
        <w:tc>
          <w:tcPr>
            <w:tcW w:w="780" w:type="pct"/>
            <w:noWrap/>
            <w:vAlign w:val="center"/>
            <w:hideMark/>
          </w:tcPr>
          <w:p w14:paraId="1DDAF48D"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97</w:t>
            </w:r>
          </w:p>
        </w:tc>
        <w:tc>
          <w:tcPr>
            <w:tcW w:w="780" w:type="pct"/>
            <w:noWrap/>
            <w:vAlign w:val="center"/>
            <w:hideMark/>
          </w:tcPr>
          <w:p w14:paraId="73E499F7"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101</w:t>
            </w:r>
          </w:p>
        </w:tc>
      </w:tr>
      <w:tr w:rsidR="00DD1CA8" w:rsidRPr="006706C7" w14:paraId="7114C3B1"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50002005"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2FD948DE"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20</w:t>
            </w:r>
          </w:p>
        </w:tc>
        <w:tc>
          <w:tcPr>
            <w:tcW w:w="780" w:type="pct"/>
            <w:noWrap/>
            <w:vAlign w:val="center"/>
            <w:hideMark/>
          </w:tcPr>
          <w:p w14:paraId="3DCD397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21</w:t>
            </w:r>
          </w:p>
        </w:tc>
        <w:tc>
          <w:tcPr>
            <w:tcW w:w="780" w:type="pct"/>
            <w:noWrap/>
            <w:vAlign w:val="center"/>
            <w:hideMark/>
          </w:tcPr>
          <w:p w14:paraId="0521D197"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22</w:t>
            </w:r>
          </w:p>
        </w:tc>
        <w:tc>
          <w:tcPr>
            <w:tcW w:w="780" w:type="pct"/>
            <w:noWrap/>
            <w:vAlign w:val="center"/>
            <w:hideMark/>
          </w:tcPr>
          <w:p w14:paraId="7D72350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23</w:t>
            </w:r>
          </w:p>
        </w:tc>
        <w:tc>
          <w:tcPr>
            <w:tcW w:w="780" w:type="pct"/>
            <w:noWrap/>
            <w:vAlign w:val="center"/>
            <w:hideMark/>
          </w:tcPr>
          <w:p w14:paraId="2169C0C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24</w:t>
            </w:r>
          </w:p>
        </w:tc>
      </w:tr>
      <w:tr w:rsidR="00DD1CA8" w:rsidRPr="006706C7" w14:paraId="35D4F505"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3E1D9DBD"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44A448BF" w14:textId="72B252C1"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6D87B381"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246</w:t>
            </w:r>
          </w:p>
        </w:tc>
        <w:tc>
          <w:tcPr>
            <w:tcW w:w="780" w:type="pct"/>
            <w:noWrap/>
            <w:vAlign w:val="center"/>
            <w:hideMark/>
          </w:tcPr>
          <w:p w14:paraId="09FE6031"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260</w:t>
            </w:r>
          </w:p>
        </w:tc>
        <w:tc>
          <w:tcPr>
            <w:tcW w:w="780" w:type="pct"/>
            <w:noWrap/>
            <w:vAlign w:val="center"/>
            <w:hideMark/>
          </w:tcPr>
          <w:p w14:paraId="7EBCE2E2"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275</w:t>
            </w:r>
          </w:p>
        </w:tc>
        <w:tc>
          <w:tcPr>
            <w:tcW w:w="780" w:type="pct"/>
            <w:noWrap/>
            <w:vAlign w:val="center"/>
            <w:hideMark/>
          </w:tcPr>
          <w:p w14:paraId="2F58E2F3"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286</w:t>
            </w:r>
          </w:p>
        </w:tc>
        <w:tc>
          <w:tcPr>
            <w:tcW w:w="780" w:type="pct"/>
            <w:noWrap/>
            <w:vAlign w:val="center"/>
            <w:hideMark/>
          </w:tcPr>
          <w:p w14:paraId="00075F05"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298</w:t>
            </w:r>
          </w:p>
        </w:tc>
      </w:tr>
      <w:tr w:rsidR="00DD1CA8" w:rsidRPr="009E4A3E" w14:paraId="3A275242" w14:textId="77777777" w:rsidTr="00EB43B0">
        <w:trPr>
          <w:trHeight w:val="300"/>
        </w:trPr>
        <w:tc>
          <w:tcPr>
            <w:cnfStyle w:val="001000000000" w:firstRow="0" w:lastRow="0" w:firstColumn="1" w:lastColumn="0" w:oddVBand="0" w:evenVBand="0" w:oddHBand="0" w:evenHBand="0" w:firstRowFirstColumn="0" w:firstRowLastColumn="0" w:lastRowFirstColumn="0" w:lastRowLastColumn="0"/>
            <w:tcW w:w="5000" w:type="pct"/>
            <w:gridSpan w:val="6"/>
            <w:shd w:val="clear" w:color="auto" w:fill="FBCAD0"/>
            <w:noWrap/>
            <w:hideMark/>
          </w:tcPr>
          <w:p w14:paraId="45C88F1E" w14:textId="77777777" w:rsidR="00DD1CA8" w:rsidRPr="009E4A3E" w:rsidRDefault="00DD1CA8" w:rsidP="00DC05B9">
            <w:pPr>
              <w:jc w:val="center"/>
              <w:rPr>
                <w:rFonts w:eastAsia="Times New Roman" w:cs="Segoe UI"/>
                <w:color w:val="000000"/>
              </w:rPr>
            </w:pPr>
            <w:r w:rsidRPr="009E4A3E">
              <w:rPr>
                <w:rFonts w:eastAsia="Times New Roman" w:cs="Segoe UI"/>
                <w:color w:val="000000"/>
              </w:rPr>
              <w:t>Uttlesford</w:t>
            </w:r>
          </w:p>
        </w:tc>
      </w:tr>
      <w:tr w:rsidR="00DD1CA8" w:rsidRPr="006706C7" w14:paraId="655C7B38"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118B7815"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Owner occupier households</w:t>
            </w:r>
          </w:p>
        </w:tc>
        <w:tc>
          <w:tcPr>
            <w:tcW w:w="780" w:type="pct"/>
            <w:noWrap/>
            <w:vAlign w:val="center"/>
            <w:hideMark/>
          </w:tcPr>
          <w:p w14:paraId="2E8A89C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67</w:t>
            </w:r>
          </w:p>
        </w:tc>
        <w:tc>
          <w:tcPr>
            <w:tcW w:w="780" w:type="pct"/>
            <w:noWrap/>
            <w:vAlign w:val="center"/>
            <w:hideMark/>
          </w:tcPr>
          <w:p w14:paraId="13D39FE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71</w:t>
            </w:r>
          </w:p>
        </w:tc>
        <w:tc>
          <w:tcPr>
            <w:tcW w:w="780" w:type="pct"/>
            <w:noWrap/>
            <w:vAlign w:val="center"/>
            <w:hideMark/>
          </w:tcPr>
          <w:p w14:paraId="38AB601A"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75</w:t>
            </w:r>
          </w:p>
        </w:tc>
        <w:tc>
          <w:tcPr>
            <w:tcW w:w="780" w:type="pct"/>
            <w:noWrap/>
            <w:vAlign w:val="center"/>
            <w:hideMark/>
          </w:tcPr>
          <w:p w14:paraId="21929BD7"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78</w:t>
            </w:r>
          </w:p>
        </w:tc>
        <w:tc>
          <w:tcPr>
            <w:tcW w:w="780" w:type="pct"/>
            <w:noWrap/>
            <w:vAlign w:val="center"/>
            <w:hideMark/>
          </w:tcPr>
          <w:p w14:paraId="10714B2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82</w:t>
            </w:r>
          </w:p>
        </w:tc>
      </w:tr>
      <w:tr w:rsidR="00DD1CA8" w:rsidRPr="006706C7" w14:paraId="3FADB574"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27EFF6B3"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Social rented households</w:t>
            </w:r>
          </w:p>
        </w:tc>
        <w:tc>
          <w:tcPr>
            <w:tcW w:w="780" w:type="pct"/>
            <w:noWrap/>
            <w:vAlign w:val="center"/>
            <w:hideMark/>
          </w:tcPr>
          <w:p w14:paraId="3BD80552"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40</w:t>
            </w:r>
          </w:p>
        </w:tc>
        <w:tc>
          <w:tcPr>
            <w:tcW w:w="780" w:type="pct"/>
            <w:noWrap/>
            <w:vAlign w:val="center"/>
            <w:hideMark/>
          </w:tcPr>
          <w:p w14:paraId="695101E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42</w:t>
            </w:r>
          </w:p>
        </w:tc>
        <w:tc>
          <w:tcPr>
            <w:tcW w:w="780" w:type="pct"/>
            <w:noWrap/>
            <w:vAlign w:val="center"/>
            <w:hideMark/>
          </w:tcPr>
          <w:p w14:paraId="63C25F4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44</w:t>
            </w:r>
          </w:p>
        </w:tc>
        <w:tc>
          <w:tcPr>
            <w:tcW w:w="780" w:type="pct"/>
            <w:noWrap/>
            <w:vAlign w:val="center"/>
            <w:hideMark/>
          </w:tcPr>
          <w:p w14:paraId="32CDB2E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46</w:t>
            </w:r>
          </w:p>
        </w:tc>
        <w:tc>
          <w:tcPr>
            <w:tcW w:w="780" w:type="pct"/>
            <w:noWrap/>
            <w:vAlign w:val="center"/>
            <w:hideMark/>
          </w:tcPr>
          <w:p w14:paraId="18563EA3"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48</w:t>
            </w:r>
          </w:p>
        </w:tc>
      </w:tr>
      <w:tr w:rsidR="00DD1CA8" w:rsidRPr="006706C7" w14:paraId="1E2F8AC7"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0616EC80" w14:textId="77777777" w:rsidR="00DD1CA8" w:rsidRPr="009E4A3E" w:rsidRDefault="00DD1CA8" w:rsidP="00DC05B9">
            <w:pPr>
              <w:rPr>
                <w:rFonts w:eastAsia="Times New Roman" w:cs="Segoe UI"/>
                <w:b w:val="0"/>
                <w:color w:val="000000"/>
              </w:rPr>
            </w:pPr>
            <w:r w:rsidRPr="009E4A3E">
              <w:rPr>
                <w:rFonts w:eastAsia="Times New Roman" w:cs="Segoe UI"/>
                <w:b w:val="0"/>
                <w:color w:val="000000"/>
              </w:rPr>
              <w:t>Private rented households</w:t>
            </w:r>
          </w:p>
        </w:tc>
        <w:tc>
          <w:tcPr>
            <w:tcW w:w="780" w:type="pct"/>
            <w:noWrap/>
            <w:vAlign w:val="center"/>
            <w:hideMark/>
          </w:tcPr>
          <w:p w14:paraId="387B974F"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9</w:t>
            </w:r>
          </w:p>
        </w:tc>
        <w:tc>
          <w:tcPr>
            <w:tcW w:w="780" w:type="pct"/>
            <w:noWrap/>
            <w:vAlign w:val="center"/>
            <w:hideMark/>
          </w:tcPr>
          <w:p w14:paraId="78687D0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c>
          <w:tcPr>
            <w:tcW w:w="780" w:type="pct"/>
            <w:noWrap/>
            <w:vAlign w:val="center"/>
            <w:hideMark/>
          </w:tcPr>
          <w:p w14:paraId="5B9057E4"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10</w:t>
            </w:r>
          </w:p>
        </w:tc>
        <w:tc>
          <w:tcPr>
            <w:tcW w:w="780" w:type="pct"/>
            <w:noWrap/>
            <w:vAlign w:val="center"/>
            <w:hideMark/>
          </w:tcPr>
          <w:p w14:paraId="4B88BF70"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11</w:t>
            </w:r>
          </w:p>
        </w:tc>
        <w:tc>
          <w:tcPr>
            <w:tcW w:w="780" w:type="pct"/>
            <w:noWrap/>
            <w:vAlign w:val="center"/>
            <w:hideMark/>
          </w:tcPr>
          <w:p w14:paraId="5824FDF5" w14:textId="77777777" w:rsidR="00DD1CA8" w:rsidRPr="009E4A3E"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E4A3E">
              <w:rPr>
                <w:rFonts w:eastAsia="Times New Roman" w:cs="Segoe UI"/>
                <w:color w:val="000000"/>
              </w:rPr>
              <w:t>11</w:t>
            </w:r>
          </w:p>
        </w:tc>
      </w:tr>
      <w:tr w:rsidR="00DD1CA8" w:rsidRPr="006706C7" w14:paraId="308BE6A3" w14:textId="77777777" w:rsidTr="00EB43B0">
        <w:trPr>
          <w:trHeight w:val="528"/>
        </w:trPr>
        <w:tc>
          <w:tcPr>
            <w:cnfStyle w:val="001000000000" w:firstRow="0" w:lastRow="0" w:firstColumn="1" w:lastColumn="0" w:oddVBand="0" w:evenVBand="0" w:oddHBand="0" w:evenHBand="0" w:firstRowFirstColumn="0" w:firstRowLastColumn="0" w:lastRowFirstColumn="0" w:lastRowLastColumn="0"/>
            <w:tcW w:w="1099" w:type="pct"/>
            <w:hideMark/>
          </w:tcPr>
          <w:p w14:paraId="0873BA92" w14:textId="77777777" w:rsidR="001A0E64" w:rsidRDefault="00DD1CA8" w:rsidP="00DC05B9">
            <w:pPr>
              <w:rPr>
                <w:rFonts w:eastAsia="Times New Roman" w:cs="Segoe UI"/>
                <w:b w:val="0"/>
                <w:bCs w:val="0"/>
                <w:color w:val="000000"/>
              </w:rPr>
            </w:pPr>
            <w:r w:rsidRPr="009E4A3E">
              <w:rPr>
                <w:rFonts w:eastAsia="Times New Roman" w:cs="Segoe UI"/>
                <w:color w:val="000000"/>
              </w:rPr>
              <w:t>Total</w:t>
            </w:r>
          </w:p>
          <w:p w14:paraId="20EBC7EA" w14:textId="5BFCB334" w:rsidR="00DD1CA8" w:rsidRPr="009E4A3E" w:rsidRDefault="00DD1CA8" w:rsidP="00DC05B9">
            <w:pPr>
              <w:rPr>
                <w:rFonts w:eastAsia="Times New Roman" w:cs="Segoe UI"/>
                <w:color w:val="000000"/>
              </w:rPr>
            </w:pPr>
            <w:r w:rsidRPr="009E4A3E">
              <w:rPr>
                <w:rFonts w:eastAsia="Times New Roman" w:cs="Segoe UI"/>
                <w:color w:val="000000"/>
              </w:rPr>
              <w:t>households</w:t>
            </w:r>
          </w:p>
        </w:tc>
        <w:tc>
          <w:tcPr>
            <w:tcW w:w="780" w:type="pct"/>
            <w:noWrap/>
            <w:vAlign w:val="center"/>
            <w:hideMark/>
          </w:tcPr>
          <w:p w14:paraId="10612AC3"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116</w:t>
            </w:r>
          </w:p>
        </w:tc>
        <w:tc>
          <w:tcPr>
            <w:tcW w:w="780" w:type="pct"/>
            <w:noWrap/>
            <w:vAlign w:val="center"/>
            <w:hideMark/>
          </w:tcPr>
          <w:p w14:paraId="7AB22AA4"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123</w:t>
            </w:r>
          </w:p>
        </w:tc>
        <w:tc>
          <w:tcPr>
            <w:tcW w:w="780" w:type="pct"/>
            <w:noWrap/>
            <w:vAlign w:val="center"/>
            <w:hideMark/>
          </w:tcPr>
          <w:p w14:paraId="201AD170"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130</w:t>
            </w:r>
          </w:p>
        </w:tc>
        <w:tc>
          <w:tcPr>
            <w:tcW w:w="780" w:type="pct"/>
            <w:noWrap/>
            <w:vAlign w:val="center"/>
            <w:hideMark/>
          </w:tcPr>
          <w:p w14:paraId="3FE172E7"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135</w:t>
            </w:r>
          </w:p>
        </w:tc>
        <w:tc>
          <w:tcPr>
            <w:tcW w:w="780" w:type="pct"/>
            <w:noWrap/>
            <w:vAlign w:val="center"/>
            <w:hideMark/>
          </w:tcPr>
          <w:p w14:paraId="4701F11E" w14:textId="77777777" w:rsidR="00DD1CA8" w:rsidRPr="00E36249" w:rsidRDefault="00DD1CA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36249">
              <w:rPr>
                <w:rFonts w:eastAsia="Times New Roman" w:cs="Segoe UI"/>
                <w:b/>
                <w:color w:val="000000"/>
              </w:rPr>
              <w:t>141</w:t>
            </w:r>
          </w:p>
        </w:tc>
      </w:tr>
    </w:tbl>
    <w:p w14:paraId="021BD3C9" w14:textId="5E961AB3" w:rsidR="00B72D8C" w:rsidRPr="00462E27" w:rsidRDefault="00B72D8C" w:rsidP="00B72D8C">
      <w:pPr>
        <w:rPr>
          <w:rFonts w:ascii="Segoe UI" w:hAnsi="Segoe UI" w:cs="Segoe UI"/>
          <w:sz w:val="18"/>
          <w:szCs w:val="18"/>
        </w:rPr>
      </w:pPr>
      <w:r w:rsidRPr="00462E27">
        <w:rPr>
          <w:rFonts w:ascii="Segoe UI" w:hAnsi="Segoe UI" w:cs="Segoe UI"/>
          <w:sz w:val="18"/>
          <w:szCs w:val="18"/>
        </w:rPr>
        <w:t xml:space="preserve">Source: </w:t>
      </w:r>
      <w:r w:rsidRPr="008C55C9">
        <w:rPr>
          <w:rFonts w:ascii="Segoe UI" w:hAnsi="Segoe UI" w:cs="Segoe UI"/>
          <w:sz w:val="18"/>
          <w:szCs w:val="18"/>
        </w:rPr>
        <w:t>Horizon Housing,</w:t>
      </w:r>
      <w:r w:rsidR="00C452A0">
        <w:rPr>
          <w:rFonts w:ascii="Segoe UI" w:hAnsi="Segoe UI" w:cs="Segoe UI"/>
          <w:sz w:val="18"/>
          <w:szCs w:val="18"/>
        </w:rPr>
        <w:t xml:space="preserve"> </w:t>
      </w:r>
      <w:r w:rsidRPr="00462E27">
        <w:rPr>
          <w:rFonts w:ascii="Segoe UI" w:hAnsi="Segoe UI" w:cs="Segoe UI"/>
          <w:sz w:val="18"/>
          <w:szCs w:val="18"/>
        </w:rPr>
        <w:t>EHS 2018</w:t>
      </w:r>
      <w:r>
        <w:rPr>
          <w:rFonts w:ascii="Segoe UI" w:hAnsi="Segoe UI" w:cs="Segoe UI"/>
          <w:sz w:val="18"/>
          <w:szCs w:val="18"/>
        </w:rPr>
        <w:t>/19</w:t>
      </w:r>
      <w:r w:rsidRPr="00462E27">
        <w:rPr>
          <w:rFonts w:ascii="Segoe UI" w:hAnsi="Segoe UI" w:cs="Segoe UI"/>
          <w:sz w:val="18"/>
          <w:szCs w:val="18"/>
        </w:rPr>
        <w:t xml:space="preserve"> and ONS 2021. Estimated need is not cumulative</w:t>
      </w:r>
    </w:p>
    <w:p w14:paraId="6A247830" w14:textId="77777777" w:rsidR="00B72D8C" w:rsidRDefault="00B72D8C" w:rsidP="00B72D8C">
      <w:pPr>
        <w:pStyle w:val="Numberedpara1202"/>
        <w:numPr>
          <w:ilvl w:val="0"/>
          <w:numId w:val="0"/>
        </w:numPr>
        <w:ind w:left="720"/>
      </w:pPr>
    </w:p>
    <w:p w14:paraId="3F01BD1C" w14:textId="77777777" w:rsidR="00B72D8C" w:rsidRPr="0040154D" w:rsidRDefault="00B72D8C" w:rsidP="0040154D">
      <w:pPr>
        <w:keepNext/>
        <w:keepLines/>
        <w:spacing w:before="40"/>
        <w:outlineLvl w:val="1"/>
        <w:rPr>
          <w:rFonts w:ascii="Segoe UI" w:eastAsiaTheme="majorEastAsia" w:hAnsi="Segoe UI" w:cstheme="majorBidi"/>
          <w:color w:val="0F4761" w:themeColor="accent1" w:themeShade="BF"/>
          <w:sz w:val="26"/>
          <w:szCs w:val="26"/>
        </w:rPr>
      </w:pPr>
      <w:bookmarkStart w:id="203" w:name="_Toc195279711"/>
      <w:bookmarkStart w:id="204" w:name="_Toc204005984"/>
      <w:r w:rsidRPr="0040154D">
        <w:rPr>
          <w:rFonts w:ascii="Segoe UI" w:eastAsiaTheme="majorEastAsia" w:hAnsi="Segoe UI" w:cstheme="majorBidi"/>
          <w:color w:val="0F4761" w:themeColor="accent1" w:themeShade="BF"/>
          <w:sz w:val="26"/>
          <w:szCs w:val="26"/>
        </w:rPr>
        <w:t>Need for wheelchair accessible homes: Contextual evidence</w:t>
      </w:r>
      <w:bookmarkEnd w:id="203"/>
      <w:bookmarkEnd w:id="204"/>
    </w:p>
    <w:p w14:paraId="40C0AEA4" w14:textId="77777777" w:rsidR="00B72D8C" w:rsidRDefault="00B72D8C" w:rsidP="00B72D8C">
      <w:pPr>
        <w:pStyle w:val="Numberedpara1202"/>
      </w:pPr>
      <w:r>
        <w:t>Estimates of need for wheelchair accessible homes have been ‘triangulated’ against other Essex level data regarding evidence of the population of people who have physical disabilities, specifically in relation to:</w:t>
      </w:r>
    </w:p>
    <w:p w14:paraId="3AF8B0C1" w14:textId="3F8B3725" w:rsidR="00B72D8C" w:rsidRDefault="00B72D8C" w:rsidP="000E5D2E">
      <w:pPr>
        <w:pStyle w:val="Numberedpara1202"/>
        <w:numPr>
          <w:ilvl w:val="0"/>
          <w:numId w:val="29"/>
        </w:numPr>
        <w:spacing w:line="257" w:lineRule="auto"/>
        <w:ind w:left="1077" w:hanging="357"/>
      </w:pPr>
      <w:r>
        <w:t>The number of applicants on social housing registers who need wheelchair accessible homes</w:t>
      </w:r>
    </w:p>
    <w:p w14:paraId="647D7B6C" w14:textId="77777777" w:rsidR="00B72D8C" w:rsidRDefault="00B72D8C" w:rsidP="00B72D8C">
      <w:pPr>
        <w:pStyle w:val="Numberedpara1202"/>
        <w:numPr>
          <w:ilvl w:val="0"/>
          <w:numId w:val="0"/>
        </w:numPr>
        <w:spacing w:line="257" w:lineRule="auto"/>
        <w:ind w:left="720" w:hanging="720"/>
        <w:rPr>
          <w:i/>
          <w:iCs/>
        </w:rPr>
      </w:pPr>
    </w:p>
    <w:p w14:paraId="3CF4C8DC" w14:textId="77777777" w:rsidR="00B72D8C" w:rsidRDefault="00B72D8C" w:rsidP="00B72D8C">
      <w:pPr>
        <w:pStyle w:val="Numberedpara1202"/>
        <w:numPr>
          <w:ilvl w:val="0"/>
          <w:numId w:val="0"/>
        </w:numPr>
        <w:spacing w:line="257" w:lineRule="auto"/>
        <w:ind w:left="720" w:hanging="720"/>
        <w:rPr>
          <w:i/>
          <w:iCs/>
        </w:rPr>
      </w:pPr>
      <w:r w:rsidRPr="00BA231E">
        <w:rPr>
          <w:i/>
          <w:iCs/>
        </w:rPr>
        <w:t>Population need</w:t>
      </w:r>
      <w:r>
        <w:rPr>
          <w:i/>
          <w:iCs/>
        </w:rPr>
        <w:t>ing</w:t>
      </w:r>
      <w:r w:rsidRPr="00BA231E">
        <w:rPr>
          <w:i/>
          <w:iCs/>
        </w:rPr>
        <w:t xml:space="preserve"> wheelchair </w:t>
      </w:r>
      <w:r>
        <w:rPr>
          <w:i/>
          <w:iCs/>
        </w:rPr>
        <w:t>accessible</w:t>
      </w:r>
      <w:r w:rsidRPr="00BA231E">
        <w:rPr>
          <w:i/>
          <w:iCs/>
        </w:rPr>
        <w:t xml:space="preserve"> homes on social housing register</w:t>
      </w:r>
      <w:r>
        <w:rPr>
          <w:i/>
          <w:iCs/>
        </w:rPr>
        <w:t>s</w:t>
      </w:r>
    </w:p>
    <w:p w14:paraId="15CA659C" w14:textId="00C6F5C4" w:rsidR="00B72D8C" w:rsidRDefault="00B72D8C" w:rsidP="00B72D8C">
      <w:pPr>
        <w:pStyle w:val="Numberedpara1202"/>
      </w:pPr>
      <w:r w:rsidRPr="00B13714">
        <w:t xml:space="preserve">A total of </w:t>
      </w:r>
      <w:r>
        <w:t>392</w:t>
      </w:r>
      <w:r w:rsidRPr="00B13714">
        <w:t xml:space="preserve"> households </w:t>
      </w:r>
      <w:proofErr w:type="gramStart"/>
      <w:r w:rsidRPr="00B13714">
        <w:t>are</w:t>
      </w:r>
      <w:proofErr w:type="gramEnd"/>
      <w:r w:rsidRPr="00B13714">
        <w:t xml:space="preserve"> currently on Essex’s </w:t>
      </w:r>
      <w:r>
        <w:t xml:space="preserve">social </w:t>
      </w:r>
      <w:r w:rsidRPr="00B13714">
        <w:t xml:space="preserve">housing registers </w:t>
      </w:r>
      <w:r w:rsidR="00AD3422">
        <w:t xml:space="preserve">that </w:t>
      </w:r>
      <w:r>
        <w:t>have identified a</w:t>
      </w:r>
      <w:r w:rsidRPr="00B13714">
        <w:t xml:space="preserve"> need </w:t>
      </w:r>
      <w:r>
        <w:t>for</w:t>
      </w:r>
      <w:r w:rsidRPr="00B13714">
        <w:t xml:space="preserve"> wheelchair-</w:t>
      </w:r>
      <w:r>
        <w:t>accessible</w:t>
      </w:r>
      <w:r w:rsidRPr="00B13714">
        <w:t xml:space="preserve"> homes</w:t>
      </w:r>
      <w:r>
        <w:t>.</w:t>
      </w:r>
    </w:p>
    <w:p w14:paraId="10A8C24E" w14:textId="77777777" w:rsidR="00B72D8C" w:rsidRDefault="00B72D8C" w:rsidP="00B72D8C">
      <w:pPr>
        <w:pStyle w:val="Numberedpara1202"/>
      </w:pPr>
      <w:r w:rsidRPr="007D4AEF">
        <w:t xml:space="preserve">The highest reported </w:t>
      </w:r>
      <w:r>
        <w:t>need is in</w:t>
      </w:r>
      <w:r w:rsidRPr="007D4AEF">
        <w:t xml:space="preserve"> </w:t>
      </w:r>
      <w:r>
        <w:t>Epping Forest</w:t>
      </w:r>
      <w:r w:rsidRPr="007D4AEF">
        <w:t xml:space="preserve"> (</w:t>
      </w:r>
      <w:r>
        <w:t>126</w:t>
      </w:r>
      <w:r w:rsidRPr="007D4AEF">
        <w:t xml:space="preserve"> households) and </w:t>
      </w:r>
      <w:r>
        <w:t>Colchester</w:t>
      </w:r>
      <w:r w:rsidRPr="007D4AEF">
        <w:t xml:space="preserve"> (</w:t>
      </w:r>
      <w:r>
        <w:t>34</w:t>
      </w:r>
      <w:r w:rsidRPr="007D4AEF">
        <w:t xml:space="preserve"> households). In Colchester, most need is for 1-bedroom homes, while Basildon shows demand across a wider range, including 2 to 5-bedroom properties.</w:t>
      </w:r>
    </w:p>
    <w:p w14:paraId="287D294B" w14:textId="77777777" w:rsidR="008775AD" w:rsidRDefault="008775AD" w:rsidP="008775AD">
      <w:pPr>
        <w:pStyle w:val="Numberedpara1202"/>
        <w:numPr>
          <w:ilvl w:val="0"/>
          <w:numId w:val="0"/>
        </w:numPr>
        <w:ind w:left="720"/>
      </w:pPr>
    </w:p>
    <w:p w14:paraId="3532D964" w14:textId="38969372" w:rsidR="00B72D8C" w:rsidRDefault="00B72D8C" w:rsidP="00B72D8C">
      <w:pPr>
        <w:pStyle w:val="Caption"/>
      </w:pPr>
      <w:r>
        <w:lastRenderedPageBreak/>
        <w:t xml:space="preserve">Table </w:t>
      </w:r>
      <w:fldSimple w:instr=" SEQ Table \* ARABIC ">
        <w:r w:rsidR="00971C60">
          <w:rPr>
            <w:noProof/>
          </w:rPr>
          <w:t>78</w:t>
        </w:r>
      </w:fldSimple>
      <w:r>
        <w:t>. T</w:t>
      </w:r>
      <w:r w:rsidRPr="000860F7">
        <w:t xml:space="preserve">he number of applicants on social housing registers who need wheelchair </w:t>
      </w:r>
      <w:r>
        <w:t>accessible</w:t>
      </w:r>
      <w:r w:rsidRPr="000860F7">
        <w:t xml:space="preserve"> homes</w:t>
      </w:r>
      <w:r>
        <w:t xml:space="preserve"> (March 2024)</w:t>
      </w:r>
    </w:p>
    <w:tbl>
      <w:tblPr>
        <w:tblStyle w:val="GridTable5Dark-Accent4"/>
        <w:tblW w:w="5000" w:type="pct"/>
        <w:tblLook w:val="04A0" w:firstRow="1" w:lastRow="0" w:firstColumn="1" w:lastColumn="0" w:noHBand="0" w:noVBand="1"/>
      </w:tblPr>
      <w:tblGrid>
        <w:gridCol w:w="2623"/>
        <w:gridCol w:w="3127"/>
        <w:gridCol w:w="3266"/>
      </w:tblGrid>
      <w:tr w:rsidR="00B72D8C" w:rsidRPr="000860F7" w14:paraId="210E327C" w14:textId="77777777" w:rsidTr="0054562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455" w:type="pct"/>
            <w:shd w:val="clear" w:color="auto" w:fill="FBCAD0"/>
          </w:tcPr>
          <w:p w14:paraId="7ACAADDC" w14:textId="77777777" w:rsidR="00B72D8C" w:rsidRPr="000860F7" w:rsidRDefault="00B72D8C">
            <w:pPr>
              <w:rPr>
                <w:rFonts w:cs="Segoe UI"/>
                <w:b w:val="0"/>
                <w:color w:val="000000" w:themeColor="text1"/>
              </w:rPr>
            </w:pPr>
            <w:r w:rsidRPr="000860F7">
              <w:rPr>
                <w:rFonts w:cs="Segoe UI"/>
                <w:color w:val="000000" w:themeColor="text1"/>
              </w:rPr>
              <w:t>Quadrant</w:t>
            </w:r>
          </w:p>
        </w:tc>
        <w:tc>
          <w:tcPr>
            <w:tcW w:w="1734" w:type="pct"/>
            <w:shd w:val="clear" w:color="auto" w:fill="FBCAD0"/>
          </w:tcPr>
          <w:p w14:paraId="4C7CDDA3" w14:textId="77777777" w:rsidR="00B72D8C" w:rsidRPr="000860F7" w:rsidRDefault="00B72D8C">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0860F7">
              <w:rPr>
                <w:rFonts w:cs="Segoe UI"/>
                <w:color w:val="000000" w:themeColor="text1"/>
              </w:rPr>
              <w:t>District</w:t>
            </w:r>
            <w:r>
              <w:rPr>
                <w:rFonts w:cs="Segoe UI"/>
                <w:color w:val="000000" w:themeColor="text1"/>
              </w:rPr>
              <w:t>/Borough/City Council</w:t>
            </w:r>
          </w:p>
        </w:tc>
        <w:tc>
          <w:tcPr>
            <w:tcW w:w="1811" w:type="pct"/>
            <w:shd w:val="clear" w:color="auto" w:fill="FBCAD0"/>
          </w:tcPr>
          <w:p w14:paraId="6D4F94D9" w14:textId="41BF1CAD" w:rsidR="00B72D8C" w:rsidRPr="000860F7" w:rsidRDefault="00B72D8C">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0860F7">
              <w:rPr>
                <w:rFonts w:cs="Segoe UI"/>
                <w:color w:val="000000" w:themeColor="text1"/>
              </w:rPr>
              <w:t>N</w:t>
            </w:r>
            <w:r w:rsidR="006E74CC">
              <w:rPr>
                <w:rFonts w:cs="Segoe UI"/>
                <w:color w:val="000000" w:themeColor="text1"/>
              </w:rPr>
              <w:t>umber</w:t>
            </w:r>
            <w:r w:rsidRPr="000860F7">
              <w:rPr>
                <w:rFonts w:cs="Segoe UI"/>
                <w:color w:val="000000" w:themeColor="text1"/>
              </w:rPr>
              <w:t xml:space="preserve"> of wheelchair user households on housing register</w:t>
            </w:r>
          </w:p>
        </w:tc>
      </w:tr>
      <w:tr w:rsidR="00B72D8C" w:rsidRPr="000860F7" w14:paraId="157BF463" w14:textId="77777777">
        <w:tc>
          <w:tcPr>
            <w:cnfStyle w:val="001000000000" w:firstRow="0" w:lastRow="0" w:firstColumn="1" w:lastColumn="0" w:oddVBand="0" w:evenVBand="0" w:oddHBand="0" w:evenHBand="0" w:firstRowFirstColumn="0" w:firstRowLastColumn="0" w:lastRowFirstColumn="0" w:lastRowLastColumn="0"/>
            <w:tcW w:w="1455" w:type="pct"/>
          </w:tcPr>
          <w:p w14:paraId="38B37705"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Mid</w:t>
            </w:r>
          </w:p>
        </w:tc>
        <w:tc>
          <w:tcPr>
            <w:tcW w:w="1734" w:type="pct"/>
          </w:tcPr>
          <w:p w14:paraId="57E9C897"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Braintree</w:t>
            </w:r>
          </w:p>
        </w:tc>
        <w:tc>
          <w:tcPr>
            <w:tcW w:w="1811" w:type="pct"/>
          </w:tcPr>
          <w:p w14:paraId="3EC13786"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cs="Segoe UI"/>
                <w:color w:val="000000" w:themeColor="text1"/>
              </w:rPr>
              <w:t>20</w:t>
            </w:r>
          </w:p>
        </w:tc>
      </w:tr>
      <w:tr w:rsidR="00B72D8C" w:rsidRPr="000860F7" w14:paraId="31AC73DC" w14:textId="77777777">
        <w:tc>
          <w:tcPr>
            <w:cnfStyle w:val="001000000000" w:firstRow="0" w:lastRow="0" w:firstColumn="1" w:lastColumn="0" w:oddVBand="0" w:evenVBand="0" w:oddHBand="0" w:evenHBand="0" w:firstRowFirstColumn="0" w:firstRowLastColumn="0" w:lastRowFirstColumn="0" w:lastRowLastColumn="0"/>
            <w:tcW w:w="1455" w:type="pct"/>
          </w:tcPr>
          <w:p w14:paraId="4F5B323C"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Mid</w:t>
            </w:r>
          </w:p>
        </w:tc>
        <w:tc>
          <w:tcPr>
            <w:tcW w:w="1734" w:type="pct"/>
          </w:tcPr>
          <w:p w14:paraId="78A31171"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Chelmsford</w:t>
            </w:r>
          </w:p>
        </w:tc>
        <w:tc>
          <w:tcPr>
            <w:tcW w:w="1811" w:type="pct"/>
          </w:tcPr>
          <w:p w14:paraId="22E1209A"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cs="Segoe UI"/>
                <w:color w:val="000000" w:themeColor="text1"/>
              </w:rPr>
              <w:t>28</w:t>
            </w:r>
          </w:p>
        </w:tc>
      </w:tr>
      <w:tr w:rsidR="00B72D8C" w:rsidRPr="000860F7" w14:paraId="1B7CD920" w14:textId="77777777">
        <w:tc>
          <w:tcPr>
            <w:cnfStyle w:val="001000000000" w:firstRow="0" w:lastRow="0" w:firstColumn="1" w:lastColumn="0" w:oddVBand="0" w:evenVBand="0" w:oddHBand="0" w:evenHBand="0" w:firstRowFirstColumn="0" w:firstRowLastColumn="0" w:lastRowFirstColumn="0" w:lastRowLastColumn="0"/>
            <w:tcW w:w="1455" w:type="pct"/>
          </w:tcPr>
          <w:p w14:paraId="3FE59670"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Mid</w:t>
            </w:r>
          </w:p>
        </w:tc>
        <w:tc>
          <w:tcPr>
            <w:tcW w:w="1734" w:type="pct"/>
          </w:tcPr>
          <w:p w14:paraId="65C92685"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Maldon</w:t>
            </w:r>
          </w:p>
        </w:tc>
        <w:tc>
          <w:tcPr>
            <w:tcW w:w="1811" w:type="pct"/>
          </w:tcPr>
          <w:p w14:paraId="70D7A25E"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cs="Segoe UI"/>
                <w:color w:val="000000" w:themeColor="text1"/>
              </w:rPr>
              <w:t>1</w:t>
            </w:r>
          </w:p>
        </w:tc>
      </w:tr>
      <w:tr w:rsidR="00B72D8C" w:rsidRPr="000860F7" w14:paraId="508BAE83" w14:textId="77777777">
        <w:tc>
          <w:tcPr>
            <w:cnfStyle w:val="001000000000" w:firstRow="0" w:lastRow="0" w:firstColumn="1" w:lastColumn="0" w:oddVBand="0" w:evenVBand="0" w:oddHBand="0" w:evenHBand="0" w:firstRowFirstColumn="0" w:firstRowLastColumn="0" w:lastRowFirstColumn="0" w:lastRowLastColumn="0"/>
            <w:tcW w:w="1455" w:type="pct"/>
          </w:tcPr>
          <w:p w14:paraId="1FA26689"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North</w:t>
            </w:r>
          </w:p>
        </w:tc>
        <w:tc>
          <w:tcPr>
            <w:tcW w:w="1734" w:type="pct"/>
          </w:tcPr>
          <w:p w14:paraId="34445B4E"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Colchester</w:t>
            </w:r>
          </w:p>
        </w:tc>
        <w:tc>
          <w:tcPr>
            <w:tcW w:w="1811" w:type="pct"/>
          </w:tcPr>
          <w:p w14:paraId="3D6F8864"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cs="Segoe UI"/>
                <w:color w:val="000000" w:themeColor="text1"/>
              </w:rPr>
              <w:t>34 households</w:t>
            </w:r>
          </w:p>
          <w:p w14:paraId="7AD041FC" w14:textId="77777777" w:rsidR="00B72D8C" w:rsidRPr="00652449"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i/>
                <w:color w:val="000000" w:themeColor="text1"/>
              </w:rPr>
            </w:pPr>
            <w:r w:rsidRPr="00652449">
              <w:rPr>
                <w:rFonts w:cs="Segoe UI"/>
                <w:i/>
                <w:color w:val="000000" w:themeColor="text1"/>
              </w:rPr>
              <w:t>24 x 1 bed</w:t>
            </w:r>
          </w:p>
          <w:p w14:paraId="228062B3" w14:textId="77777777" w:rsidR="00B72D8C" w:rsidRPr="00652449"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i/>
                <w:color w:val="000000" w:themeColor="text1"/>
              </w:rPr>
            </w:pPr>
            <w:r w:rsidRPr="00652449">
              <w:rPr>
                <w:rFonts w:cs="Segoe UI"/>
                <w:i/>
                <w:color w:val="000000" w:themeColor="text1"/>
              </w:rPr>
              <w:t>4 x 2bed</w:t>
            </w:r>
          </w:p>
          <w:p w14:paraId="32573423" w14:textId="77777777" w:rsidR="00B72D8C" w:rsidRPr="00652449"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i/>
                <w:color w:val="000000" w:themeColor="text1"/>
              </w:rPr>
            </w:pPr>
            <w:r w:rsidRPr="00652449">
              <w:rPr>
                <w:rFonts w:cs="Segoe UI"/>
                <w:i/>
                <w:color w:val="000000" w:themeColor="text1"/>
              </w:rPr>
              <w:t>5 x 3bed</w:t>
            </w:r>
          </w:p>
          <w:p w14:paraId="5677E4A7"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652449">
              <w:rPr>
                <w:rFonts w:cs="Segoe UI"/>
                <w:i/>
                <w:color w:val="000000" w:themeColor="text1"/>
              </w:rPr>
              <w:t>1 x 4bed</w:t>
            </w:r>
          </w:p>
        </w:tc>
      </w:tr>
      <w:tr w:rsidR="00B72D8C" w:rsidRPr="000860F7" w14:paraId="06FFAD51" w14:textId="77777777">
        <w:tc>
          <w:tcPr>
            <w:cnfStyle w:val="001000000000" w:firstRow="0" w:lastRow="0" w:firstColumn="1" w:lastColumn="0" w:oddVBand="0" w:evenVBand="0" w:oddHBand="0" w:evenHBand="0" w:firstRowFirstColumn="0" w:firstRowLastColumn="0" w:lastRowFirstColumn="0" w:lastRowLastColumn="0"/>
            <w:tcW w:w="1455" w:type="pct"/>
          </w:tcPr>
          <w:p w14:paraId="19B2BB3F"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North</w:t>
            </w:r>
          </w:p>
        </w:tc>
        <w:tc>
          <w:tcPr>
            <w:tcW w:w="1734" w:type="pct"/>
          </w:tcPr>
          <w:p w14:paraId="78C629B0"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Tendring</w:t>
            </w:r>
          </w:p>
        </w:tc>
        <w:tc>
          <w:tcPr>
            <w:tcW w:w="1811" w:type="pct"/>
          </w:tcPr>
          <w:p w14:paraId="653A41EA"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73</w:t>
            </w:r>
          </w:p>
        </w:tc>
      </w:tr>
      <w:tr w:rsidR="00B72D8C" w:rsidRPr="000860F7" w14:paraId="64EADF56" w14:textId="77777777">
        <w:tc>
          <w:tcPr>
            <w:cnfStyle w:val="001000000000" w:firstRow="0" w:lastRow="0" w:firstColumn="1" w:lastColumn="0" w:oddVBand="0" w:evenVBand="0" w:oddHBand="0" w:evenHBand="0" w:firstRowFirstColumn="0" w:firstRowLastColumn="0" w:lastRowFirstColumn="0" w:lastRowLastColumn="0"/>
            <w:tcW w:w="1455" w:type="pct"/>
          </w:tcPr>
          <w:p w14:paraId="19A8A0D8"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South</w:t>
            </w:r>
          </w:p>
        </w:tc>
        <w:tc>
          <w:tcPr>
            <w:tcW w:w="1734" w:type="pct"/>
          </w:tcPr>
          <w:p w14:paraId="752F3C95"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Basildon</w:t>
            </w:r>
          </w:p>
        </w:tc>
        <w:tc>
          <w:tcPr>
            <w:tcW w:w="1811" w:type="pct"/>
          </w:tcPr>
          <w:p w14:paraId="30341039" w14:textId="77777777" w:rsidR="00B72D8C"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28 Households</w:t>
            </w:r>
          </w:p>
          <w:p w14:paraId="585F2A5B" w14:textId="77777777" w:rsidR="00B72D8C" w:rsidRPr="00652449"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i/>
                <w:color w:val="000000" w:themeColor="text1"/>
              </w:rPr>
            </w:pPr>
            <w:r w:rsidRPr="00652449">
              <w:rPr>
                <w:rFonts w:cs="Segoe UI"/>
                <w:i/>
                <w:color w:val="000000" w:themeColor="text1"/>
              </w:rPr>
              <w:t>11- 1 bedroom of which 3 are sheltered housing only</w:t>
            </w:r>
          </w:p>
          <w:p w14:paraId="55E8C21E" w14:textId="77777777" w:rsidR="00B72D8C" w:rsidRPr="00652449"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i/>
                <w:color w:val="000000" w:themeColor="text1"/>
              </w:rPr>
            </w:pPr>
            <w:r w:rsidRPr="00652449">
              <w:rPr>
                <w:rFonts w:cs="Segoe UI"/>
                <w:i/>
                <w:color w:val="000000" w:themeColor="text1"/>
              </w:rPr>
              <w:t xml:space="preserve">2 x 2 </w:t>
            </w:r>
            <w:proofErr w:type="gramStart"/>
            <w:r w:rsidRPr="00652449">
              <w:rPr>
                <w:rFonts w:cs="Segoe UI"/>
                <w:i/>
                <w:color w:val="000000" w:themeColor="text1"/>
              </w:rPr>
              <w:t>bedroom</w:t>
            </w:r>
            <w:proofErr w:type="gramEnd"/>
          </w:p>
          <w:p w14:paraId="5D6BE9AA" w14:textId="77777777" w:rsidR="00B72D8C" w:rsidRPr="00652449"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i/>
                <w:color w:val="000000" w:themeColor="text1"/>
              </w:rPr>
            </w:pPr>
            <w:r w:rsidRPr="00652449">
              <w:rPr>
                <w:rFonts w:cs="Segoe UI"/>
                <w:i/>
                <w:color w:val="000000" w:themeColor="text1"/>
              </w:rPr>
              <w:t>13 x 3 Bedroom</w:t>
            </w:r>
          </w:p>
          <w:p w14:paraId="0FF006C3" w14:textId="77777777" w:rsidR="00B72D8C" w:rsidRPr="00652449"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i/>
                <w:color w:val="000000" w:themeColor="text1"/>
              </w:rPr>
            </w:pPr>
            <w:r w:rsidRPr="00652449">
              <w:rPr>
                <w:rFonts w:cs="Segoe UI"/>
                <w:i/>
                <w:color w:val="000000" w:themeColor="text1"/>
              </w:rPr>
              <w:t>1x 4 Bedroom</w:t>
            </w:r>
          </w:p>
          <w:p w14:paraId="06401ED1" w14:textId="77777777" w:rsidR="00B72D8C" w:rsidRPr="00DC0581"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652449">
              <w:rPr>
                <w:rFonts w:cs="Segoe UI"/>
                <w:i/>
                <w:color w:val="000000" w:themeColor="text1"/>
              </w:rPr>
              <w:t>1 x 5 bedroom</w:t>
            </w:r>
          </w:p>
        </w:tc>
      </w:tr>
      <w:tr w:rsidR="00B72D8C" w:rsidRPr="000860F7" w14:paraId="260D7C62" w14:textId="77777777">
        <w:tc>
          <w:tcPr>
            <w:cnfStyle w:val="001000000000" w:firstRow="0" w:lastRow="0" w:firstColumn="1" w:lastColumn="0" w:oddVBand="0" w:evenVBand="0" w:oddHBand="0" w:evenHBand="0" w:firstRowFirstColumn="0" w:firstRowLastColumn="0" w:lastRowFirstColumn="0" w:lastRowLastColumn="0"/>
            <w:tcW w:w="1455" w:type="pct"/>
          </w:tcPr>
          <w:p w14:paraId="2186D4EA"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South</w:t>
            </w:r>
          </w:p>
        </w:tc>
        <w:tc>
          <w:tcPr>
            <w:tcW w:w="1734" w:type="pct"/>
          </w:tcPr>
          <w:p w14:paraId="4CA2D359"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Brentwood</w:t>
            </w:r>
          </w:p>
        </w:tc>
        <w:tc>
          <w:tcPr>
            <w:tcW w:w="1811" w:type="pct"/>
          </w:tcPr>
          <w:p w14:paraId="1D92DBF8"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cs="Segoe UI"/>
                <w:color w:val="000000" w:themeColor="text1"/>
              </w:rPr>
              <w:t>13</w:t>
            </w:r>
          </w:p>
        </w:tc>
      </w:tr>
      <w:tr w:rsidR="00B72D8C" w:rsidRPr="000860F7" w14:paraId="19CA32C1" w14:textId="77777777">
        <w:tc>
          <w:tcPr>
            <w:cnfStyle w:val="001000000000" w:firstRow="0" w:lastRow="0" w:firstColumn="1" w:lastColumn="0" w:oddVBand="0" w:evenVBand="0" w:oddHBand="0" w:evenHBand="0" w:firstRowFirstColumn="0" w:firstRowLastColumn="0" w:lastRowFirstColumn="0" w:lastRowLastColumn="0"/>
            <w:tcW w:w="1455" w:type="pct"/>
          </w:tcPr>
          <w:p w14:paraId="6E69736C"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South</w:t>
            </w:r>
          </w:p>
        </w:tc>
        <w:tc>
          <w:tcPr>
            <w:tcW w:w="1734" w:type="pct"/>
          </w:tcPr>
          <w:p w14:paraId="5E7DDC6F" w14:textId="17030670" w:rsidR="00B72D8C" w:rsidRPr="000860F7" w:rsidRDefault="00D30CB8">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eastAsia="Times New Roman" w:cs="Segoe UI"/>
                <w:color w:val="000000" w:themeColor="text1"/>
              </w:rPr>
              <w:t>Castle Point</w:t>
            </w:r>
          </w:p>
        </w:tc>
        <w:tc>
          <w:tcPr>
            <w:tcW w:w="1811" w:type="pct"/>
          </w:tcPr>
          <w:p w14:paraId="1D7E853D"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cs="Segoe UI"/>
                <w:color w:val="000000" w:themeColor="text1"/>
              </w:rPr>
              <w:t>16</w:t>
            </w:r>
          </w:p>
        </w:tc>
      </w:tr>
      <w:tr w:rsidR="00B72D8C" w:rsidRPr="000860F7" w14:paraId="316AA3AA" w14:textId="77777777">
        <w:tc>
          <w:tcPr>
            <w:cnfStyle w:val="001000000000" w:firstRow="0" w:lastRow="0" w:firstColumn="1" w:lastColumn="0" w:oddVBand="0" w:evenVBand="0" w:oddHBand="0" w:evenHBand="0" w:firstRowFirstColumn="0" w:firstRowLastColumn="0" w:lastRowFirstColumn="0" w:lastRowLastColumn="0"/>
            <w:tcW w:w="1455" w:type="pct"/>
          </w:tcPr>
          <w:p w14:paraId="7D09D56D"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South</w:t>
            </w:r>
          </w:p>
        </w:tc>
        <w:tc>
          <w:tcPr>
            <w:tcW w:w="1734" w:type="pct"/>
          </w:tcPr>
          <w:p w14:paraId="7D4DA317"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Rochford</w:t>
            </w:r>
          </w:p>
        </w:tc>
        <w:tc>
          <w:tcPr>
            <w:tcW w:w="1811" w:type="pct"/>
          </w:tcPr>
          <w:p w14:paraId="2676AA29"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cs="Segoe UI"/>
                <w:color w:val="000000" w:themeColor="text1"/>
              </w:rPr>
              <w:t>14</w:t>
            </w:r>
          </w:p>
        </w:tc>
      </w:tr>
      <w:tr w:rsidR="00B72D8C" w:rsidRPr="000860F7" w14:paraId="75C0E102" w14:textId="77777777">
        <w:tc>
          <w:tcPr>
            <w:cnfStyle w:val="001000000000" w:firstRow="0" w:lastRow="0" w:firstColumn="1" w:lastColumn="0" w:oddVBand="0" w:evenVBand="0" w:oddHBand="0" w:evenHBand="0" w:firstRowFirstColumn="0" w:firstRowLastColumn="0" w:lastRowFirstColumn="0" w:lastRowLastColumn="0"/>
            <w:tcW w:w="1455" w:type="pct"/>
          </w:tcPr>
          <w:p w14:paraId="63157025"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West</w:t>
            </w:r>
          </w:p>
        </w:tc>
        <w:tc>
          <w:tcPr>
            <w:tcW w:w="1734" w:type="pct"/>
          </w:tcPr>
          <w:p w14:paraId="487C2EE8"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Epping Forest</w:t>
            </w:r>
          </w:p>
        </w:tc>
        <w:tc>
          <w:tcPr>
            <w:tcW w:w="1811" w:type="pct"/>
          </w:tcPr>
          <w:p w14:paraId="5F205099"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126 (tbc)</w:t>
            </w:r>
          </w:p>
        </w:tc>
      </w:tr>
      <w:tr w:rsidR="00B72D8C" w:rsidRPr="000860F7" w14:paraId="49E924E2" w14:textId="77777777">
        <w:tc>
          <w:tcPr>
            <w:cnfStyle w:val="001000000000" w:firstRow="0" w:lastRow="0" w:firstColumn="1" w:lastColumn="0" w:oddVBand="0" w:evenVBand="0" w:oddHBand="0" w:evenHBand="0" w:firstRowFirstColumn="0" w:firstRowLastColumn="0" w:lastRowFirstColumn="0" w:lastRowLastColumn="0"/>
            <w:tcW w:w="1455" w:type="pct"/>
          </w:tcPr>
          <w:p w14:paraId="03850B5B"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West</w:t>
            </w:r>
          </w:p>
        </w:tc>
        <w:tc>
          <w:tcPr>
            <w:tcW w:w="1734" w:type="pct"/>
          </w:tcPr>
          <w:p w14:paraId="22115ED4"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Harlow</w:t>
            </w:r>
          </w:p>
        </w:tc>
        <w:tc>
          <w:tcPr>
            <w:tcW w:w="1811" w:type="pct"/>
          </w:tcPr>
          <w:p w14:paraId="0F6FAA69"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31</w:t>
            </w:r>
          </w:p>
        </w:tc>
      </w:tr>
      <w:tr w:rsidR="00B72D8C" w:rsidRPr="000860F7" w14:paraId="4F3DC5ED" w14:textId="77777777">
        <w:tc>
          <w:tcPr>
            <w:cnfStyle w:val="001000000000" w:firstRow="0" w:lastRow="0" w:firstColumn="1" w:lastColumn="0" w:oddVBand="0" w:evenVBand="0" w:oddHBand="0" w:evenHBand="0" w:firstRowFirstColumn="0" w:firstRowLastColumn="0" w:lastRowFirstColumn="0" w:lastRowLastColumn="0"/>
            <w:tcW w:w="1455" w:type="pct"/>
          </w:tcPr>
          <w:p w14:paraId="1038C86C" w14:textId="77777777" w:rsidR="00B72D8C" w:rsidRPr="003A5227" w:rsidRDefault="00B72D8C">
            <w:pPr>
              <w:rPr>
                <w:rFonts w:eastAsia="Times New Roman" w:cs="Segoe UI"/>
                <w:b w:val="0"/>
                <w:color w:val="000000" w:themeColor="text1"/>
              </w:rPr>
            </w:pPr>
            <w:r w:rsidRPr="003A5227">
              <w:rPr>
                <w:rFonts w:eastAsia="Times New Roman" w:cs="Segoe UI"/>
                <w:b w:val="0"/>
                <w:color w:val="000000" w:themeColor="text1"/>
              </w:rPr>
              <w:t>West</w:t>
            </w:r>
          </w:p>
        </w:tc>
        <w:tc>
          <w:tcPr>
            <w:tcW w:w="1734" w:type="pct"/>
          </w:tcPr>
          <w:p w14:paraId="6D6D944C" w14:textId="77777777" w:rsidR="00B72D8C" w:rsidRPr="000860F7" w:rsidRDefault="00B72D8C">
            <w:pPr>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eastAsia="Times New Roman" w:cs="Segoe UI"/>
                <w:color w:val="000000" w:themeColor="text1"/>
              </w:rPr>
              <w:t>Uttlesford</w:t>
            </w:r>
          </w:p>
        </w:tc>
        <w:tc>
          <w:tcPr>
            <w:tcW w:w="1811" w:type="pct"/>
          </w:tcPr>
          <w:p w14:paraId="1FDF293D" w14:textId="77777777" w:rsidR="00B72D8C" w:rsidRPr="000860F7"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0860F7">
              <w:rPr>
                <w:rFonts w:cs="Segoe UI"/>
                <w:color w:val="000000" w:themeColor="text1"/>
              </w:rPr>
              <w:t>8</w:t>
            </w:r>
          </w:p>
        </w:tc>
      </w:tr>
      <w:tr w:rsidR="00B72D8C" w:rsidRPr="000860F7" w14:paraId="0C693688" w14:textId="77777777">
        <w:tc>
          <w:tcPr>
            <w:cnfStyle w:val="001000000000" w:firstRow="0" w:lastRow="0" w:firstColumn="1" w:lastColumn="0" w:oddVBand="0" w:evenVBand="0" w:oddHBand="0" w:evenHBand="0" w:firstRowFirstColumn="0" w:firstRowLastColumn="0" w:lastRowFirstColumn="0" w:lastRowLastColumn="0"/>
            <w:tcW w:w="1455" w:type="pct"/>
          </w:tcPr>
          <w:p w14:paraId="0FDEFADB" w14:textId="77777777" w:rsidR="00B72D8C" w:rsidRPr="00BA231E" w:rsidRDefault="00B72D8C">
            <w:pPr>
              <w:rPr>
                <w:rFonts w:eastAsia="Times New Roman" w:cs="Segoe UI"/>
                <w:color w:val="000000" w:themeColor="text1"/>
              </w:rPr>
            </w:pPr>
            <w:r w:rsidRPr="00BA231E">
              <w:rPr>
                <w:rFonts w:eastAsia="Times New Roman" w:cs="Segoe UI"/>
                <w:color w:val="000000" w:themeColor="text1"/>
              </w:rPr>
              <w:t>Essex</w:t>
            </w:r>
          </w:p>
        </w:tc>
        <w:tc>
          <w:tcPr>
            <w:tcW w:w="1734" w:type="pct"/>
          </w:tcPr>
          <w:p w14:paraId="784A4A4B" w14:textId="77777777" w:rsidR="00B72D8C" w:rsidRPr="00BA231E"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rPr>
            </w:pPr>
          </w:p>
        </w:tc>
        <w:tc>
          <w:tcPr>
            <w:tcW w:w="1811" w:type="pct"/>
          </w:tcPr>
          <w:p w14:paraId="55111BED" w14:textId="77777777" w:rsidR="00B72D8C" w:rsidRPr="00BA231E" w:rsidRDefault="00B72D8C" w:rsidP="001A0E64">
            <w:pPr>
              <w:jc w:val="right"/>
              <w:cnfStyle w:val="000000000000" w:firstRow="0" w:lastRow="0" w:firstColumn="0" w:lastColumn="0" w:oddVBand="0" w:evenVBand="0" w:oddHBand="0" w:evenHBand="0" w:firstRowFirstColumn="0" w:firstRowLastColumn="0" w:lastRowFirstColumn="0" w:lastRowLastColumn="0"/>
              <w:rPr>
                <w:rFonts w:cs="Segoe UI"/>
                <w:b/>
                <w:color w:val="000000" w:themeColor="text1"/>
              </w:rPr>
            </w:pPr>
            <w:r>
              <w:rPr>
                <w:rFonts w:cs="Segoe UI"/>
                <w:b/>
                <w:color w:val="000000" w:themeColor="text1"/>
              </w:rPr>
              <w:t>392</w:t>
            </w:r>
          </w:p>
        </w:tc>
      </w:tr>
    </w:tbl>
    <w:p w14:paraId="3B5DB44E" w14:textId="77777777" w:rsidR="00B72D8C" w:rsidRPr="000816F2" w:rsidRDefault="00B72D8C" w:rsidP="00B72D8C">
      <w:pPr>
        <w:rPr>
          <w:rFonts w:ascii="Segoe UI" w:hAnsi="Segoe UI" w:cs="Segoe UI"/>
          <w:sz w:val="18"/>
          <w:szCs w:val="18"/>
        </w:rPr>
      </w:pPr>
      <w:r w:rsidRPr="000816F2">
        <w:rPr>
          <w:rFonts w:ascii="Segoe UI" w:hAnsi="Segoe UI" w:cs="Segoe UI"/>
          <w:sz w:val="18"/>
          <w:szCs w:val="18"/>
        </w:rPr>
        <w:t>Source: District/Borough/City Councils (2024)</w:t>
      </w:r>
    </w:p>
    <w:p w14:paraId="14DAF752" w14:textId="72DBE8F4" w:rsidR="00B72D8C" w:rsidRPr="00D460BC" w:rsidRDefault="00B72D8C" w:rsidP="00B72D8C">
      <w:pPr>
        <w:pStyle w:val="Numberedpara1202"/>
      </w:pPr>
      <w:r>
        <w:t xml:space="preserve">This evidence indicates that where there is identified need from social housing registers for wheelchair accessible homes, this need is lower than the estimates of unmet need for wheelchair </w:t>
      </w:r>
      <w:r w:rsidR="00EB464A">
        <w:t>accessible</w:t>
      </w:r>
      <w:r>
        <w:t xml:space="preserve"> homes as at 2024 (</w:t>
      </w:r>
      <w:r>
        <w:fldChar w:fldCharType="begin"/>
      </w:r>
      <w:r>
        <w:instrText xml:space="preserve"> REF _Ref195190138 \h </w:instrText>
      </w:r>
      <w:r>
        <w:fldChar w:fldCharType="separate"/>
      </w:r>
      <w:r w:rsidR="00971C60">
        <w:t xml:space="preserve">Table </w:t>
      </w:r>
      <w:r w:rsidR="00971C60">
        <w:rPr>
          <w:noProof/>
        </w:rPr>
        <w:t>75</w:t>
      </w:r>
      <w:r>
        <w:fldChar w:fldCharType="end"/>
      </w:r>
      <w:r>
        <w:t xml:space="preserve">). </w:t>
      </w:r>
    </w:p>
    <w:p w14:paraId="2F4EB63E" w14:textId="5368AFA5" w:rsidR="00B72D8C" w:rsidRPr="00D460BC" w:rsidRDefault="00B72D8C" w:rsidP="00B72D8C">
      <w:pPr>
        <w:pStyle w:val="Numberedpara1202"/>
      </w:pPr>
      <w:r>
        <w:t xml:space="preserve">This is consistent with the evidence that that </w:t>
      </w:r>
      <w:proofErr w:type="gramStart"/>
      <w:r>
        <w:t>the majority of</w:t>
      </w:r>
      <w:proofErr w:type="gramEnd"/>
      <w:r>
        <w:t xml:space="preserve"> unmet need for wheelchair accessible homes is for people who are homeowners</w:t>
      </w:r>
      <w:r w:rsidR="00A91F43">
        <w:t xml:space="preserve"> </w:t>
      </w:r>
      <w:r w:rsidR="00517F5A">
        <w:t>(</w:t>
      </w:r>
      <w:r>
        <w:fldChar w:fldCharType="begin"/>
      </w:r>
      <w:r>
        <w:instrText xml:space="preserve"> REF _Ref195190034 \h </w:instrText>
      </w:r>
      <w:r>
        <w:fldChar w:fldCharType="separate"/>
      </w:r>
      <w:r w:rsidR="00971C60">
        <w:t xml:space="preserve">Table </w:t>
      </w:r>
      <w:r w:rsidR="00971C60">
        <w:rPr>
          <w:noProof/>
        </w:rPr>
        <w:t>72</w:t>
      </w:r>
      <w:r>
        <w:fldChar w:fldCharType="end"/>
      </w:r>
      <w:r w:rsidR="00517F5A">
        <w:t>)</w:t>
      </w:r>
      <w:r>
        <w:t xml:space="preserve">. However, this evidence does indicate that a significant minority of estimated unmet need for wheelchair accessible homes is amongst people living in social housing. </w:t>
      </w:r>
    </w:p>
    <w:p w14:paraId="2B1DC14B" w14:textId="77777777" w:rsidR="000C28B5" w:rsidRDefault="000C28B5" w:rsidP="00B72D8C">
      <w:pPr>
        <w:rPr>
          <w:rFonts w:ascii="Segoe UI" w:hAnsi="Segoe UI"/>
          <w:sz w:val="22"/>
          <w:szCs w:val="14"/>
        </w:rPr>
      </w:pPr>
    </w:p>
    <w:p w14:paraId="5658ECDE" w14:textId="1C551DF9" w:rsidR="000C28B5" w:rsidRPr="006E1929" w:rsidRDefault="000C28B5" w:rsidP="006E1929">
      <w:pPr>
        <w:pStyle w:val="Heading2"/>
        <w:rPr>
          <w:rFonts w:ascii="Segoe UI" w:hAnsi="Segoe UI" w:cs="Segoe UI"/>
          <w:sz w:val="26"/>
          <w:szCs w:val="26"/>
        </w:rPr>
      </w:pPr>
      <w:r w:rsidRPr="006E1929">
        <w:rPr>
          <w:rFonts w:ascii="Segoe UI" w:hAnsi="Segoe UI" w:cs="Segoe UI"/>
          <w:sz w:val="26"/>
          <w:szCs w:val="26"/>
        </w:rPr>
        <w:t xml:space="preserve">Housing need assessment: supported housing required by people with physical disabilities </w:t>
      </w:r>
    </w:p>
    <w:p w14:paraId="7F12D447" w14:textId="2FC30DD3" w:rsidR="00B72D8C" w:rsidRDefault="00B72D8C" w:rsidP="00B72D8C">
      <w:pPr>
        <w:pStyle w:val="Numberedpara1202"/>
      </w:pPr>
      <w:r w:rsidRPr="00060C44">
        <w:t>Th</w:t>
      </w:r>
      <w:r>
        <w:t xml:space="preserve">is section </w:t>
      </w:r>
      <w:r w:rsidRPr="00060C44">
        <w:t>identif</w:t>
      </w:r>
      <w:r>
        <w:t>ies</w:t>
      </w:r>
      <w:r w:rsidRPr="00060C44">
        <w:t xml:space="preserve"> the need for </w:t>
      </w:r>
      <w:r w:rsidR="00D65037">
        <w:t xml:space="preserve">specialist and </w:t>
      </w:r>
      <w:r>
        <w:t xml:space="preserve">supported </w:t>
      </w:r>
      <w:r w:rsidR="00D65037">
        <w:t>housing</w:t>
      </w:r>
      <w:r w:rsidRPr="00060C44">
        <w:t xml:space="preserve"> for</w:t>
      </w:r>
      <w:r>
        <w:t xml:space="preserve"> people with physical disabilities and/or sensory impairments (PSI) </w:t>
      </w:r>
      <w:r w:rsidR="00406217">
        <w:t xml:space="preserve">who draw on adult social care </w:t>
      </w:r>
      <w:r>
        <w:t xml:space="preserve">support from </w:t>
      </w:r>
      <w:r w:rsidR="004301FE">
        <w:t>Essex County Council</w:t>
      </w:r>
      <w:r>
        <w:t>.</w:t>
      </w:r>
    </w:p>
    <w:p w14:paraId="1066A3A7" w14:textId="77777777" w:rsidR="00B72D8C" w:rsidRPr="008C7FC8" w:rsidRDefault="00B72D8C" w:rsidP="00B72D8C">
      <w:pPr>
        <w:pStyle w:val="Numberedpara1202"/>
        <w:numPr>
          <w:ilvl w:val="0"/>
          <w:numId w:val="0"/>
        </w:numPr>
        <w:ind w:left="720"/>
      </w:pPr>
    </w:p>
    <w:p w14:paraId="4CA0FAE2" w14:textId="77777777" w:rsidR="00B72D8C" w:rsidRPr="00157DF5" w:rsidRDefault="00B72D8C" w:rsidP="00B72D8C">
      <w:pPr>
        <w:keepNext/>
        <w:keepLines/>
        <w:spacing w:before="40"/>
        <w:outlineLvl w:val="1"/>
        <w:rPr>
          <w:rFonts w:ascii="Segoe UI" w:eastAsiaTheme="majorEastAsia" w:hAnsi="Segoe UI" w:cstheme="majorBidi"/>
          <w:color w:val="0F4761" w:themeColor="accent1" w:themeShade="BF"/>
          <w:sz w:val="26"/>
          <w:szCs w:val="26"/>
        </w:rPr>
      </w:pPr>
      <w:bookmarkStart w:id="205" w:name="_Toc191646455"/>
      <w:bookmarkStart w:id="206" w:name="_Toc195279713"/>
      <w:bookmarkStart w:id="207" w:name="_Toc204005985"/>
      <w:r w:rsidRPr="00157DF5">
        <w:rPr>
          <w:rFonts w:ascii="Segoe UI" w:eastAsiaTheme="majorEastAsia" w:hAnsi="Segoe UI" w:cstheme="majorBidi"/>
          <w:color w:val="0F4761" w:themeColor="accent1" w:themeShade="BF"/>
          <w:sz w:val="26"/>
          <w:szCs w:val="26"/>
        </w:rPr>
        <w:lastRenderedPageBreak/>
        <w:t>Baseline population and population projections</w:t>
      </w:r>
      <w:bookmarkEnd w:id="205"/>
      <w:bookmarkEnd w:id="206"/>
      <w:bookmarkEnd w:id="207"/>
    </w:p>
    <w:p w14:paraId="56C5994D" w14:textId="39D180DC" w:rsidR="00B72D8C" w:rsidRDefault="00B72D8C" w:rsidP="00B72D8C">
      <w:pPr>
        <w:pStyle w:val="Numberedpara1202"/>
      </w:pPr>
      <w:r>
        <w:t>D</w:t>
      </w:r>
      <w:r w:rsidRPr="00E5709B">
        <w:t xml:space="preserve">ata from MOSAIC has been used to calculate the population of people aged 18+ </w:t>
      </w:r>
      <w:r>
        <w:t>with a</w:t>
      </w:r>
      <w:r w:rsidRPr="00E5709B">
        <w:t xml:space="preserve"> </w:t>
      </w:r>
      <w:r>
        <w:t>physical disability and/or sensory impairment</w:t>
      </w:r>
      <w:r w:rsidRPr="00E5709B">
        <w:t xml:space="preserve"> </w:t>
      </w:r>
      <w:r w:rsidR="002820A2">
        <w:t xml:space="preserve">who draw on </w:t>
      </w:r>
      <w:r w:rsidR="001956EE">
        <w:t xml:space="preserve">adult social care support </w:t>
      </w:r>
      <w:r>
        <w:t>from</w:t>
      </w:r>
      <w:r w:rsidRPr="00E5709B">
        <w:t xml:space="preserve"> </w:t>
      </w:r>
      <w:r w:rsidR="000717DD">
        <w:t>Essex County Council</w:t>
      </w:r>
      <w:r w:rsidRPr="00E5709B">
        <w:t>. Th</w:t>
      </w:r>
      <w:r>
        <w:t xml:space="preserve">e MOSAIC dataset identifies the number of people </w:t>
      </w:r>
      <w:r w:rsidR="002820A2">
        <w:t>who draw</w:t>
      </w:r>
      <w:r w:rsidR="006644C5">
        <w:t xml:space="preserve"> </w:t>
      </w:r>
      <w:r w:rsidR="002820A2">
        <w:t xml:space="preserve">on </w:t>
      </w:r>
      <w:r w:rsidR="001956EE">
        <w:t>adult social care support</w:t>
      </w:r>
      <w:r w:rsidR="006644C5">
        <w:t xml:space="preserve"> </w:t>
      </w:r>
      <w:r>
        <w:t xml:space="preserve">from </w:t>
      </w:r>
      <w:r w:rsidR="000717DD">
        <w:t>Essex County Council</w:t>
      </w:r>
      <w:r>
        <w:t xml:space="preserve"> by their housing/accommodation status; this</w:t>
      </w:r>
      <w:r w:rsidRPr="00E5709B">
        <w:t xml:space="preserve"> includes </w:t>
      </w:r>
      <w:r>
        <w:t>the number of people</w:t>
      </w:r>
      <w:r w:rsidRPr="00E5709B">
        <w:t xml:space="preserve"> living </w:t>
      </w:r>
      <w:r w:rsidRPr="0025092B">
        <w:t xml:space="preserve">at home, </w:t>
      </w:r>
      <w:r w:rsidRPr="00E5709B">
        <w:t xml:space="preserve">in supported </w:t>
      </w:r>
      <w:r>
        <w:t>living</w:t>
      </w:r>
      <w:r w:rsidRPr="00E5709B">
        <w:t xml:space="preserve">, </w:t>
      </w:r>
      <w:r w:rsidRPr="0025092B">
        <w:t xml:space="preserve">and those in </w:t>
      </w:r>
      <w:r w:rsidRPr="00E5709B">
        <w:t xml:space="preserve">residential </w:t>
      </w:r>
      <w:r w:rsidRPr="0025092B">
        <w:t xml:space="preserve">or nursing </w:t>
      </w:r>
      <w:r w:rsidRPr="00E5709B">
        <w:t>care</w:t>
      </w:r>
      <w:r>
        <w:t>.</w:t>
      </w:r>
    </w:p>
    <w:p w14:paraId="7596F9B5" w14:textId="2005E335" w:rsidR="00B72D8C" w:rsidRDefault="00B72D8C" w:rsidP="00B72D8C">
      <w:pPr>
        <w:pStyle w:val="Numberedpara1202"/>
      </w:pPr>
      <w:r>
        <w:t xml:space="preserve">There are currently (as of September 2024) 1,935 people aged 18+ </w:t>
      </w:r>
      <w:r w:rsidRPr="00821E87">
        <w:t xml:space="preserve">with </w:t>
      </w:r>
      <w:r>
        <w:t xml:space="preserve">a </w:t>
      </w:r>
      <w:r w:rsidRPr="00821E87">
        <w:t>physical disabilit</w:t>
      </w:r>
      <w:r>
        <w:t>y</w:t>
      </w:r>
      <w:r w:rsidRPr="00821E87">
        <w:t xml:space="preserve"> and</w:t>
      </w:r>
      <w:r>
        <w:t>/or</w:t>
      </w:r>
      <w:r w:rsidRPr="00821E87">
        <w:t xml:space="preserve"> sensory impairment in Essex</w:t>
      </w:r>
      <w:r>
        <w:t xml:space="preserve"> </w:t>
      </w:r>
      <w:r w:rsidR="002820A2">
        <w:t xml:space="preserve">who draw on </w:t>
      </w:r>
      <w:r w:rsidR="001956EE">
        <w:t xml:space="preserve">adult social care support </w:t>
      </w:r>
      <w:r>
        <w:t xml:space="preserve">from </w:t>
      </w:r>
      <w:r w:rsidR="000717DD">
        <w:t>Essex County Council</w:t>
      </w:r>
      <w:r>
        <w:t>. This population is shown by district in</w:t>
      </w:r>
      <w:r w:rsidR="0003406A">
        <w:t xml:space="preserve"> </w:t>
      </w:r>
      <w:r w:rsidR="0003406A">
        <w:fldChar w:fldCharType="begin"/>
      </w:r>
      <w:r w:rsidR="0003406A">
        <w:instrText xml:space="preserve"> REF _Ref202280142 \h </w:instrText>
      </w:r>
      <w:r w:rsidR="0003406A">
        <w:fldChar w:fldCharType="separate"/>
      </w:r>
      <w:r w:rsidR="00971C60">
        <w:t xml:space="preserve">Figure </w:t>
      </w:r>
      <w:r w:rsidR="00971C60">
        <w:rPr>
          <w:noProof/>
        </w:rPr>
        <w:t>21</w:t>
      </w:r>
      <w:r w:rsidR="0003406A">
        <w:fldChar w:fldCharType="end"/>
      </w:r>
      <w:r>
        <w:t xml:space="preserve">. </w:t>
      </w:r>
    </w:p>
    <w:p w14:paraId="6010C624" w14:textId="7B237F22" w:rsidR="0059285A" w:rsidRDefault="0059285A" w:rsidP="0059285A">
      <w:pPr>
        <w:pStyle w:val="Caption"/>
        <w:ind w:left="709"/>
      </w:pPr>
      <w:bookmarkStart w:id="208" w:name="_Ref202280142"/>
      <w:r>
        <w:t xml:space="preserve">Figure </w:t>
      </w:r>
      <w:fldSimple w:instr=" SEQ Figure \* ARABIC ">
        <w:r w:rsidR="00971C60">
          <w:rPr>
            <w:noProof/>
          </w:rPr>
          <w:t>21</w:t>
        </w:r>
      </w:fldSimple>
      <w:bookmarkEnd w:id="208"/>
      <w:r>
        <w:t xml:space="preserve">. </w:t>
      </w:r>
      <w:r w:rsidRPr="00626B5D">
        <w:t xml:space="preserve">Population of people with </w:t>
      </w:r>
      <w:r>
        <w:t xml:space="preserve">a physical disability and/or sensory impairment </w:t>
      </w:r>
      <w:r w:rsidR="002820A2">
        <w:t xml:space="preserve">who draw on adult social care </w:t>
      </w:r>
      <w:r w:rsidR="00E23BA9">
        <w:t>support</w:t>
      </w:r>
      <w:r w:rsidR="00BE0E92">
        <w:t xml:space="preserve"> </w:t>
      </w:r>
      <w:r>
        <w:t xml:space="preserve">from </w:t>
      </w:r>
      <w:r w:rsidR="000717DD">
        <w:t>Essex County Council</w:t>
      </w:r>
      <w:r>
        <w:t xml:space="preserve"> by district</w:t>
      </w:r>
    </w:p>
    <w:p w14:paraId="7D8C6F05" w14:textId="77777777" w:rsidR="00B72D8C" w:rsidRDefault="00B72D8C" w:rsidP="00B72D8C">
      <w:pPr>
        <w:pStyle w:val="Numberedpara1202"/>
        <w:numPr>
          <w:ilvl w:val="0"/>
          <w:numId w:val="0"/>
        </w:numPr>
        <w:ind w:left="720"/>
      </w:pPr>
      <w:r>
        <w:rPr>
          <w:noProof/>
          <w14:ligatures w14:val="standardContextual"/>
        </w:rPr>
        <w:drawing>
          <wp:inline distT="0" distB="0" distL="0" distR="0" wp14:anchorId="043DA638" wp14:editId="4C1E782D">
            <wp:extent cx="5151120" cy="2034540"/>
            <wp:effectExtent l="0" t="0" r="11430" b="3810"/>
            <wp:docPr id="954916106" name="Chart 1">
              <a:extLst xmlns:a="http://schemas.openxmlformats.org/drawingml/2006/main">
                <a:ext uri="{FF2B5EF4-FFF2-40B4-BE49-F238E27FC236}">
                  <a16:creationId xmlns:a16="http://schemas.microsoft.com/office/drawing/2014/main" id="{871C144F-39AB-A5A5-58A2-AE44E52C7CD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0F8C19D7" w14:textId="2571B3D2" w:rsidR="00B72D8C" w:rsidRDefault="00B72D8C" w:rsidP="00B72D8C">
      <w:pPr>
        <w:pStyle w:val="Numberedpara1202"/>
        <w:numPr>
          <w:ilvl w:val="0"/>
          <w:numId w:val="0"/>
        </w:numPr>
        <w:spacing w:before="0"/>
        <w:ind w:left="720"/>
        <w:rPr>
          <w:sz w:val="18"/>
          <w:szCs w:val="18"/>
        </w:rPr>
      </w:pPr>
      <w:r w:rsidRPr="00F44F94">
        <w:rPr>
          <w:sz w:val="18"/>
          <w:szCs w:val="18"/>
        </w:rPr>
        <w:t xml:space="preserve">Source: </w:t>
      </w:r>
      <w:r w:rsidR="000717DD">
        <w:rPr>
          <w:sz w:val="18"/>
          <w:szCs w:val="18"/>
        </w:rPr>
        <w:t>Essex County Council</w:t>
      </w:r>
      <w:r w:rsidRPr="00F44F94">
        <w:rPr>
          <w:sz w:val="18"/>
          <w:szCs w:val="18"/>
        </w:rPr>
        <w:t xml:space="preserve"> (MOSAIC</w:t>
      </w:r>
      <w:r>
        <w:rPr>
          <w:sz w:val="18"/>
          <w:szCs w:val="18"/>
        </w:rPr>
        <w:t>, 2024</w:t>
      </w:r>
      <w:r w:rsidRPr="00F44F94">
        <w:rPr>
          <w:sz w:val="18"/>
          <w:szCs w:val="18"/>
        </w:rPr>
        <w:t>)</w:t>
      </w:r>
    </w:p>
    <w:p w14:paraId="0CC80CDF" w14:textId="4AC6AF71" w:rsidR="00B72D8C" w:rsidRPr="00B961F3" w:rsidRDefault="00B72D8C" w:rsidP="00B72D8C">
      <w:pPr>
        <w:pStyle w:val="Numberedpara1202"/>
      </w:pPr>
      <w:r w:rsidRPr="00B961F3">
        <w:t xml:space="preserve">To project forward </w:t>
      </w:r>
      <w:r>
        <w:t xml:space="preserve">to 2039 </w:t>
      </w:r>
      <w:r w:rsidRPr="00B961F3">
        <w:t>the population aged 18</w:t>
      </w:r>
      <w:r>
        <w:t>+</w:t>
      </w:r>
      <w:r w:rsidRPr="00B961F3">
        <w:t xml:space="preserve"> </w:t>
      </w:r>
      <w:r>
        <w:t xml:space="preserve">years </w:t>
      </w:r>
      <w:r w:rsidRPr="00060C44">
        <w:t>with</w:t>
      </w:r>
      <w:r>
        <w:t xml:space="preserve"> physical disabilities and/or sensory impairment</w:t>
      </w:r>
      <w:r w:rsidRPr="00060C44">
        <w:t>s</w:t>
      </w:r>
      <w:r w:rsidRPr="00B961F3">
        <w:t xml:space="preserve">, </w:t>
      </w:r>
      <w:r w:rsidR="001956EE">
        <w:t xml:space="preserve">support </w:t>
      </w:r>
      <w:r w:rsidRPr="00CE1ABF">
        <w:t xml:space="preserve">provided by </w:t>
      </w:r>
      <w:r w:rsidR="000717DD">
        <w:t>Essex County Council</w:t>
      </w:r>
      <w:r>
        <w:t>,</w:t>
      </w:r>
      <w:r w:rsidRPr="00B961F3">
        <w:t xml:space="preserve"> the following data sources have been used:</w:t>
      </w:r>
    </w:p>
    <w:p w14:paraId="71A29097" w14:textId="43454D94" w:rsidR="00B72D8C" w:rsidRDefault="00B72D8C" w:rsidP="00A14C3F">
      <w:pPr>
        <w:pStyle w:val="Bulletpt"/>
        <w:numPr>
          <w:ilvl w:val="0"/>
          <w:numId w:val="3"/>
        </w:numPr>
        <w:ind w:left="1080"/>
        <w:jc w:val="left"/>
      </w:pPr>
      <w:r>
        <w:t xml:space="preserve">Population of people </w:t>
      </w:r>
      <w:r w:rsidRPr="00060C44">
        <w:t>with</w:t>
      </w:r>
      <w:r>
        <w:t xml:space="preserve"> physical disabilities and/or sensory impairments from 2020 to 2024 </w:t>
      </w:r>
      <w:r w:rsidR="002820A2">
        <w:t xml:space="preserve">who draw on </w:t>
      </w:r>
      <w:r w:rsidR="001956EE">
        <w:t>adult social care support</w:t>
      </w:r>
      <w:r w:rsidRPr="00E5709B">
        <w:t xml:space="preserve"> provided by </w:t>
      </w:r>
      <w:r w:rsidR="000717DD">
        <w:t>Essex County Council</w:t>
      </w:r>
      <w:r>
        <w:t xml:space="preserve"> (from MOSAIC)</w:t>
      </w:r>
    </w:p>
    <w:p w14:paraId="0491D8EF" w14:textId="46DC2B8A" w:rsidR="00B72D8C" w:rsidRPr="00017976" w:rsidRDefault="00B72D8C" w:rsidP="00B72D8C">
      <w:pPr>
        <w:pStyle w:val="Bulletptfirstline"/>
        <w:ind w:left="1069"/>
        <w:rPr>
          <w:lang w:eastAsia="en-GB"/>
        </w:rPr>
      </w:pPr>
      <w:r>
        <w:rPr>
          <w:lang w:eastAsia="en-GB"/>
        </w:rPr>
        <w:t>ONS 2021 and 2018 sub national population projection of people aged 18+ in Essex</w:t>
      </w:r>
    </w:p>
    <w:p w14:paraId="6A3C07D6" w14:textId="54BE0FAA" w:rsidR="00B72D8C" w:rsidRPr="00B961F3" w:rsidRDefault="00B72D8C" w:rsidP="00B72D8C">
      <w:pPr>
        <w:pStyle w:val="Numberedpara1202"/>
      </w:pPr>
      <w:bookmarkStart w:id="209" w:name="_Ref191550024"/>
      <w:proofErr w:type="gramStart"/>
      <w:r w:rsidRPr="00B961F3">
        <w:t>In order to</w:t>
      </w:r>
      <w:proofErr w:type="gramEnd"/>
      <w:r w:rsidRPr="00B961F3">
        <w:t xml:space="preserve"> project forward the population of people </w:t>
      </w:r>
      <w:r w:rsidRPr="00060C44">
        <w:t>with</w:t>
      </w:r>
      <w:r>
        <w:t xml:space="preserve"> physical disabilities and/or sensory impairment</w:t>
      </w:r>
      <w:r w:rsidRPr="00060C44">
        <w:t>s</w:t>
      </w:r>
      <w:r w:rsidRPr="00E5709B">
        <w:t xml:space="preserve"> </w:t>
      </w:r>
      <w:r w:rsidR="002820A2">
        <w:t xml:space="preserve">who draw on </w:t>
      </w:r>
      <w:r w:rsidR="001956EE">
        <w:t>adult social care support</w:t>
      </w:r>
      <w:r w:rsidRPr="00E5709B">
        <w:t xml:space="preserve"> provided by </w:t>
      </w:r>
      <w:r w:rsidR="000717DD">
        <w:t>Essex County Council</w:t>
      </w:r>
      <w:r>
        <w:t xml:space="preserve"> to 2039</w:t>
      </w:r>
      <w:r w:rsidRPr="00B961F3">
        <w:t>, the following method has been used:</w:t>
      </w:r>
      <w:bookmarkEnd w:id="209"/>
    </w:p>
    <w:p w14:paraId="1C0593BB" w14:textId="374D4BAD" w:rsidR="00B72D8C" w:rsidRPr="00B221DE" w:rsidRDefault="00B72D8C" w:rsidP="00A14C3F">
      <w:pPr>
        <w:pStyle w:val="Bulletpt"/>
        <w:numPr>
          <w:ilvl w:val="0"/>
          <w:numId w:val="3"/>
        </w:numPr>
        <w:ind w:left="1080"/>
      </w:pPr>
      <w:r w:rsidRPr="00B221DE">
        <w:t xml:space="preserve">The baseline population has been calculated as the number of people </w:t>
      </w:r>
      <w:r w:rsidR="002820A2">
        <w:t xml:space="preserve">who draw on </w:t>
      </w:r>
      <w:r w:rsidR="001956EE">
        <w:t>adult social care support</w:t>
      </w:r>
      <w:r w:rsidRPr="00B221DE">
        <w:t>, using the MOSAIC dataset</w:t>
      </w:r>
      <w:r>
        <w:t xml:space="preserve"> as </w:t>
      </w:r>
      <w:proofErr w:type="gramStart"/>
      <w:r>
        <w:t>at</w:t>
      </w:r>
      <w:proofErr w:type="gramEnd"/>
      <w:r>
        <w:t xml:space="preserve"> September 2024</w:t>
      </w:r>
    </w:p>
    <w:p w14:paraId="1D01317F" w14:textId="71C77D90" w:rsidR="00B72D8C" w:rsidRPr="00B221DE" w:rsidRDefault="00B72D8C" w:rsidP="00A14C3F">
      <w:pPr>
        <w:pStyle w:val="Bulletpt"/>
        <w:numPr>
          <w:ilvl w:val="0"/>
          <w:numId w:val="3"/>
        </w:numPr>
        <w:ind w:left="1080"/>
      </w:pPr>
      <w:r w:rsidRPr="00B221DE">
        <w:t xml:space="preserve">The population trends amongst people with a physical disability and/or sensory impairment </w:t>
      </w:r>
      <w:r w:rsidR="002820A2">
        <w:t xml:space="preserve">who draw on adult social care </w:t>
      </w:r>
      <w:r w:rsidR="00E23BA9">
        <w:t xml:space="preserve">support </w:t>
      </w:r>
      <w:r w:rsidRPr="00B221DE">
        <w:t xml:space="preserve">from the MOSAIC dataset from 2020 to 2024 has been analysed. </w:t>
      </w:r>
      <w:r>
        <w:t>This</w:t>
      </w:r>
      <w:r w:rsidRPr="00B221DE">
        <w:t xml:space="preserve"> indicates an average annual </w:t>
      </w:r>
      <w:r>
        <w:t xml:space="preserve">population </w:t>
      </w:r>
      <w:r w:rsidRPr="00B221DE">
        <w:t>growth rate of 1.1% from 202</w:t>
      </w:r>
      <w:r>
        <w:t xml:space="preserve">0 </w:t>
      </w:r>
      <w:r w:rsidRPr="00B221DE">
        <w:t>to 2024</w:t>
      </w:r>
      <w:r w:rsidR="00CD2A32">
        <w:t xml:space="preserve"> for the population group</w:t>
      </w:r>
    </w:p>
    <w:p w14:paraId="51D49054" w14:textId="16976203" w:rsidR="00B72D8C" w:rsidRPr="00B221DE" w:rsidRDefault="00B72D8C" w:rsidP="00B72D8C">
      <w:pPr>
        <w:pStyle w:val="Bulletptfirstline"/>
        <w:ind w:left="1069"/>
      </w:pPr>
      <w:r>
        <w:lastRenderedPageBreak/>
        <w:t>The population trends in the overall Essex 18+ population have also been considered as</w:t>
      </w:r>
      <w:r w:rsidRPr="00B221DE">
        <w:t xml:space="preserve"> it is </w:t>
      </w:r>
      <w:r>
        <w:t>possible</w:t>
      </w:r>
      <w:r w:rsidRPr="00B221DE">
        <w:t xml:space="preserve"> that the overall population with PSI </w:t>
      </w:r>
      <w:r>
        <w:t>may</w:t>
      </w:r>
      <w:r w:rsidRPr="00B221DE">
        <w:t xml:space="preserve"> reflect changes in the population of people aged 18+ </w:t>
      </w:r>
      <w:r>
        <w:t>fo</w:t>
      </w:r>
      <w:r w:rsidRPr="00B221DE">
        <w:t xml:space="preserve">r Essex. The </w:t>
      </w:r>
      <w:r>
        <w:t>t</w:t>
      </w:r>
      <w:r w:rsidRPr="00B221DE">
        <w:t xml:space="preserve">rend in the population of people aged 18+ is projected to be an </w:t>
      </w:r>
      <w:r>
        <w:t xml:space="preserve">average annual </w:t>
      </w:r>
      <w:r w:rsidRPr="00B221DE">
        <w:t>increase of 2</w:t>
      </w:r>
      <w:r>
        <w:t>.6</w:t>
      </w:r>
      <w:r w:rsidRPr="00B221DE">
        <w:t>% per annum to 2039</w:t>
      </w:r>
    </w:p>
    <w:p w14:paraId="62B1D362" w14:textId="1B27168B" w:rsidR="00B72D8C" w:rsidRPr="006F219A" w:rsidRDefault="00B72D8C" w:rsidP="00B72D8C">
      <w:pPr>
        <w:pStyle w:val="bulletptsecondlineplus"/>
      </w:pPr>
      <w:r w:rsidRPr="006F219A">
        <w:t xml:space="preserve">Using this evidence, an average annual growth rate is </w:t>
      </w:r>
      <w:r w:rsidRPr="0035138C">
        <w:t>estimated (1.87%)</w:t>
      </w:r>
      <w:r w:rsidRPr="006F219A">
        <w:t xml:space="preserve"> from the annual growth rates of the population of people </w:t>
      </w:r>
      <w:r w:rsidRPr="00B221DE">
        <w:t xml:space="preserve">with a physical disability and/or sensory impairment </w:t>
      </w:r>
      <w:r w:rsidR="002820A2">
        <w:t xml:space="preserve">who draw on adult social care </w:t>
      </w:r>
      <w:r w:rsidR="00E23BA9">
        <w:t xml:space="preserve">support </w:t>
      </w:r>
      <w:r w:rsidRPr="00B221DE">
        <w:t>from the MOSAIC dataset</w:t>
      </w:r>
      <w:r w:rsidRPr="006F219A">
        <w:t xml:space="preserve"> and the ONS 18+ population</w:t>
      </w:r>
      <w:r>
        <w:t xml:space="preserve"> for Essex</w:t>
      </w:r>
    </w:p>
    <w:p w14:paraId="4329D38D" w14:textId="48992919" w:rsidR="00B72D8C" w:rsidRDefault="00B72D8C" w:rsidP="0037496E">
      <w:pPr>
        <w:pStyle w:val="Numberedpara1202"/>
      </w:pPr>
      <w:r>
        <w:t>Based on this evidence, t</w:t>
      </w:r>
      <w:r w:rsidRPr="00B961F3">
        <w:t xml:space="preserve">he population of people with </w:t>
      </w:r>
      <w:r>
        <w:t>physical disabilities and/or sensory impairment</w:t>
      </w:r>
      <w:r w:rsidRPr="00E5709B">
        <w:t xml:space="preserve"> </w:t>
      </w:r>
      <w:r w:rsidRPr="00060C44">
        <w:t>needs</w:t>
      </w:r>
      <w:r w:rsidRPr="005D4AFA">
        <w:t xml:space="preserve"> aged 18+ </w:t>
      </w:r>
      <w:r w:rsidR="002820A2">
        <w:t xml:space="preserve">who draw on </w:t>
      </w:r>
      <w:r w:rsidR="001956EE">
        <w:t>adult social care support</w:t>
      </w:r>
      <w:r w:rsidRPr="005D4AFA">
        <w:t xml:space="preserve"> </w:t>
      </w:r>
      <w:r>
        <w:t>from</w:t>
      </w:r>
      <w:r w:rsidRPr="005D4AFA">
        <w:t xml:space="preserve"> </w:t>
      </w:r>
      <w:r w:rsidR="000717DD">
        <w:t>Essex County Council</w:t>
      </w:r>
      <w:r w:rsidRPr="005D4AFA">
        <w:t xml:space="preserve"> </w:t>
      </w:r>
      <w:r w:rsidRPr="00B961F3">
        <w:t xml:space="preserve">is </w:t>
      </w:r>
      <w:r>
        <w:t>projected</w:t>
      </w:r>
      <w:r w:rsidRPr="00B961F3">
        <w:t xml:space="preserve"> to increase to </w:t>
      </w:r>
      <w:r>
        <w:t>2,116 people</w:t>
      </w:r>
      <w:r w:rsidRPr="00B961F3">
        <w:t xml:space="preserve"> </w:t>
      </w:r>
      <w:r>
        <w:t>by</w:t>
      </w:r>
      <w:r w:rsidRPr="00B961F3">
        <w:t xml:space="preserve"> 20</w:t>
      </w:r>
      <w:r>
        <w:t>29,</w:t>
      </w:r>
      <w:r w:rsidRPr="00B961F3">
        <w:t xml:space="preserve"> </w:t>
      </w:r>
      <w:r>
        <w:t>to 2,297</w:t>
      </w:r>
      <w:r w:rsidRPr="00B961F3">
        <w:t xml:space="preserve"> </w:t>
      </w:r>
      <w:r>
        <w:t>people by</w:t>
      </w:r>
      <w:r w:rsidRPr="00B961F3">
        <w:t xml:space="preserve"> </w:t>
      </w:r>
      <w:r>
        <w:t>2034</w:t>
      </w:r>
      <w:r w:rsidRPr="00B961F3">
        <w:t xml:space="preserve"> </w:t>
      </w:r>
      <w:r>
        <w:t>and to 2,478 people by 2039.</w:t>
      </w:r>
    </w:p>
    <w:p w14:paraId="73E0462D" w14:textId="29963041" w:rsidR="0037496E" w:rsidRDefault="0037496E" w:rsidP="0037496E">
      <w:pPr>
        <w:pStyle w:val="Caption"/>
        <w:ind w:left="709"/>
      </w:pPr>
      <w:r>
        <w:t xml:space="preserve">Figure </w:t>
      </w:r>
      <w:fldSimple w:instr=" SEQ Figure \* ARABIC ">
        <w:r w:rsidR="00971C60">
          <w:rPr>
            <w:noProof/>
          </w:rPr>
          <w:t>22</w:t>
        </w:r>
      </w:fldSimple>
      <w:r>
        <w:t xml:space="preserve">. </w:t>
      </w:r>
      <w:r w:rsidRPr="003E47DC">
        <w:t xml:space="preserve">Projected population of people with physical disabilities and/or sensory impairment needs aged 18+ </w:t>
      </w:r>
      <w:r w:rsidR="002820A2">
        <w:t>who draw on adult social care</w:t>
      </w:r>
      <w:r w:rsidR="00BE0E92">
        <w:t xml:space="preserve"> </w:t>
      </w:r>
      <w:r w:rsidR="00E23BA9">
        <w:t xml:space="preserve">support </w:t>
      </w:r>
      <w:r w:rsidRPr="003E47DC">
        <w:t xml:space="preserve">from </w:t>
      </w:r>
      <w:r w:rsidR="000717DD">
        <w:t>Essex County Council</w:t>
      </w:r>
      <w:r w:rsidRPr="003E47DC">
        <w:t xml:space="preserve"> to 2039</w:t>
      </w:r>
    </w:p>
    <w:p w14:paraId="36A5A8E2" w14:textId="77777777" w:rsidR="00B72D8C" w:rsidRDefault="00B72D8C" w:rsidP="00B72D8C">
      <w:pPr>
        <w:pStyle w:val="Caption"/>
        <w:ind w:left="720"/>
        <w:rPr>
          <w:rFonts w:cs="Segoe UI"/>
          <w:b/>
          <w:bCs/>
        </w:rPr>
      </w:pPr>
      <w:r>
        <w:rPr>
          <w:noProof/>
          <w14:ligatures w14:val="standardContextual"/>
        </w:rPr>
        <w:drawing>
          <wp:inline distT="0" distB="0" distL="0" distR="0" wp14:anchorId="47F53B47" wp14:editId="432C88A9">
            <wp:extent cx="5257800" cy="2468880"/>
            <wp:effectExtent l="0" t="0" r="0" b="7620"/>
            <wp:docPr id="128449394" name="Chart 1">
              <a:extLst xmlns:a="http://schemas.openxmlformats.org/drawingml/2006/main">
                <a:ext uri="{FF2B5EF4-FFF2-40B4-BE49-F238E27FC236}">
                  <a16:creationId xmlns:a16="http://schemas.microsoft.com/office/drawing/2014/main" id="{7213E612-3757-4160-BB82-37F79CB018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0C4CA5B8" w14:textId="3F6F7D09" w:rsidR="00B72D8C" w:rsidRDefault="00B72D8C" w:rsidP="00B72D8C">
      <w:pPr>
        <w:pStyle w:val="Tablesourcenote"/>
        <w:ind w:left="709"/>
      </w:pPr>
      <w:r>
        <w:t xml:space="preserve">Source: </w:t>
      </w:r>
      <w:r w:rsidR="000717DD">
        <w:t>Essex County Council</w:t>
      </w:r>
      <w:r>
        <w:t xml:space="preserve"> (MOSAIC and Resource Co-ordinator Registers), QOF and SNPP 2018</w:t>
      </w:r>
    </w:p>
    <w:p w14:paraId="737E3F7C" w14:textId="048322AF" w:rsidR="00B72D8C" w:rsidRPr="00771148" w:rsidRDefault="00B72D8C" w:rsidP="00B72D8C">
      <w:pPr>
        <w:pStyle w:val="Numberedpara1202"/>
      </w:pPr>
      <w:r w:rsidRPr="00771148">
        <w:t xml:space="preserve">The same methodology is applied to each of the </w:t>
      </w:r>
      <w:r>
        <w:t>districts</w:t>
      </w:r>
      <w:r w:rsidRPr="00771148">
        <w:t xml:space="preserve"> to project the estimated number of people with </w:t>
      </w:r>
      <w:r>
        <w:t>physical disabilities and/or sensory impairments</w:t>
      </w:r>
      <w:r w:rsidRPr="00771148">
        <w:t xml:space="preserve"> </w:t>
      </w:r>
      <w:r w:rsidRPr="006131DA">
        <w:t xml:space="preserve">aged 18+ </w:t>
      </w:r>
      <w:r w:rsidR="002820A2">
        <w:t xml:space="preserve">who draw on adult social care </w:t>
      </w:r>
      <w:r w:rsidR="00E23BA9">
        <w:t xml:space="preserve">support </w:t>
      </w:r>
      <w:r w:rsidRPr="006131DA">
        <w:t xml:space="preserve">from </w:t>
      </w:r>
      <w:r w:rsidR="000717DD">
        <w:t>Essex County Council</w:t>
      </w:r>
      <w:r w:rsidRPr="006131DA">
        <w:t xml:space="preserve"> </w:t>
      </w:r>
      <w:r>
        <w:t xml:space="preserve">to </w:t>
      </w:r>
      <w:r w:rsidRPr="00771148">
        <w:t>2039.</w:t>
      </w:r>
    </w:p>
    <w:p w14:paraId="4D56685D" w14:textId="77777777" w:rsidR="00B72D8C" w:rsidRPr="00771148" w:rsidRDefault="00B72D8C" w:rsidP="00B72D8C">
      <w:pPr>
        <w:pStyle w:val="Numberedpara1202"/>
      </w:pPr>
      <w:r w:rsidRPr="00771148">
        <w:t>Th</w:t>
      </w:r>
      <w:r>
        <w:t>is evidence i</w:t>
      </w:r>
      <w:r w:rsidRPr="00771148">
        <w:t xml:space="preserve">ndicates an increase in </w:t>
      </w:r>
      <w:r>
        <w:t xml:space="preserve">the </w:t>
      </w:r>
      <w:r w:rsidRPr="00771148">
        <w:t>estimated population</w:t>
      </w:r>
      <w:r>
        <w:t xml:space="preserve"> </w:t>
      </w:r>
      <w:r w:rsidRPr="00B961F3">
        <w:t xml:space="preserve">of people with </w:t>
      </w:r>
      <w:r>
        <w:t>physical disabilities and/or sensory impairments</w:t>
      </w:r>
      <w:r w:rsidRPr="00771148">
        <w:t xml:space="preserve"> across all districts from 2024 to 2039.</w:t>
      </w:r>
    </w:p>
    <w:p w14:paraId="06EE9C6B" w14:textId="34F5E99F" w:rsidR="00B72D8C" w:rsidRDefault="00B72D8C" w:rsidP="00B72D8C">
      <w:pPr>
        <w:pStyle w:val="Caption"/>
        <w:ind w:left="709"/>
        <w:jc w:val="left"/>
      </w:pPr>
      <w:r>
        <w:lastRenderedPageBreak/>
        <w:t xml:space="preserve">Figure </w:t>
      </w:r>
      <w:r>
        <w:fldChar w:fldCharType="begin"/>
      </w:r>
      <w:r>
        <w:instrText>SEQ Figure \* ARABIC</w:instrText>
      </w:r>
      <w:r>
        <w:fldChar w:fldCharType="separate"/>
      </w:r>
      <w:r w:rsidR="00971C60">
        <w:rPr>
          <w:noProof/>
        </w:rPr>
        <w:t>23</w:t>
      </w:r>
      <w:r>
        <w:fldChar w:fldCharType="end"/>
      </w:r>
      <w:r>
        <w:t xml:space="preserve">. </w:t>
      </w:r>
      <w:r w:rsidRPr="002C36C0">
        <w:t xml:space="preserve">Projected population of people with physical disabilities and/or sensory impairments aged 18+ </w:t>
      </w:r>
      <w:r w:rsidR="002820A2">
        <w:t xml:space="preserve">who draw on adult social care </w:t>
      </w:r>
      <w:r w:rsidR="00057369">
        <w:t>support</w:t>
      </w:r>
      <w:r w:rsidR="00BE0E92">
        <w:t xml:space="preserve"> </w:t>
      </w:r>
      <w:r w:rsidRPr="002C36C0">
        <w:t xml:space="preserve">from </w:t>
      </w:r>
      <w:r w:rsidR="000717DD">
        <w:t>Essex County Council</w:t>
      </w:r>
      <w:r w:rsidRPr="002C36C0">
        <w:t xml:space="preserve"> by districts to 2039</w:t>
      </w:r>
    </w:p>
    <w:p w14:paraId="36A393C1" w14:textId="6A75A5EE" w:rsidR="00B72D8C" w:rsidRPr="00D2408F" w:rsidRDefault="00B72D8C" w:rsidP="00D2408F">
      <w:pPr>
        <w:ind w:left="709"/>
        <w:rPr>
          <w:rFonts w:ascii="Segoe UI" w:hAnsi="Segoe UI" w:cs="Segoe UI"/>
          <w:b/>
          <w:bCs/>
        </w:rPr>
      </w:pPr>
      <w:r>
        <w:rPr>
          <w:noProof/>
        </w:rPr>
        <w:drawing>
          <wp:inline distT="0" distB="0" distL="0" distR="0" wp14:anchorId="7E700A60" wp14:editId="62FB8D38">
            <wp:extent cx="5731510" cy="2667000"/>
            <wp:effectExtent l="0" t="0" r="2540" b="0"/>
            <wp:docPr id="101304974" name="Chart 1">
              <a:extLst xmlns:a="http://schemas.openxmlformats.org/drawingml/2006/main">
                <a:ext uri="{FF2B5EF4-FFF2-40B4-BE49-F238E27FC236}">
                  <a16:creationId xmlns:a16="http://schemas.microsoft.com/office/drawing/2014/main" id="{710A61D8-DFDE-9BD9-4B3B-37FC8F2FF81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r w:rsidRPr="00D2408F">
        <w:rPr>
          <w:rFonts w:ascii="Segoe UI" w:hAnsi="Segoe UI" w:cs="Segoe UI"/>
          <w:sz w:val="18"/>
          <w:szCs w:val="18"/>
        </w:rPr>
        <w:t xml:space="preserve">Source: </w:t>
      </w:r>
      <w:r w:rsidR="000717DD" w:rsidRPr="00D2408F">
        <w:rPr>
          <w:rFonts w:ascii="Segoe UI" w:hAnsi="Segoe UI" w:cs="Segoe UI"/>
          <w:sz w:val="18"/>
          <w:szCs w:val="18"/>
        </w:rPr>
        <w:t>Essex County Council</w:t>
      </w:r>
      <w:r w:rsidRPr="00D2408F">
        <w:rPr>
          <w:rFonts w:ascii="Segoe UI" w:hAnsi="Segoe UI" w:cs="Segoe UI"/>
          <w:sz w:val="18"/>
          <w:szCs w:val="18"/>
        </w:rPr>
        <w:t>, ONS, SNPP 2018</w:t>
      </w:r>
    </w:p>
    <w:p w14:paraId="3C6830ED" w14:textId="77777777" w:rsidR="00B72D8C" w:rsidRDefault="00B72D8C" w:rsidP="00B72D8C">
      <w:pPr>
        <w:pStyle w:val="Tablesourcenote"/>
      </w:pPr>
    </w:p>
    <w:p w14:paraId="0429B776" w14:textId="77777777" w:rsidR="00B72D8C" w:rsidRDefault="00B72D8C" w:rsidP="00B72D8C">
      <w:pPr>
        <w:keepNext/>
        <w:keepLines/>
        <w:spacing w:before="40"/>
        <w:outlineLvl w:val="1"/>
        <w:rPr>
          <w:rFonts w:ascii="Segoe UI" w:eastAsiaTheme="majorEastAsia" w:hAnsi="Segoe UI" w:cstheme="majorBidi"/>
          <w:color w:val="0F4761" w:themeColor="accent1" w:themeShade="BF"/>
          <w:sz w:val="26"/>
          <w:szCs w:val="26"/>
        </w:rPr>
      </w:pPr>
      <w:bookmarkStart w:id="210" w:name="_Toc190772471"/>
      <w:bookmarkStart w:id="211" w:name="_Toc191646456"/>
      <w:bookmarkStart w:id="212" w:name="_Toc195279714"/>
      <w:bookmarkStart w:id="213" w:name="_Toc204005986"/>
      <w:r>
        <w:rPr>
          <w:rFonts w:ascii="Segoe UI" w:eastAsiaTheme="majorEastAsia" w:hAnsi="Segoe UI" w:cstheme="majorBidi"/>
          <w:color w:val="0F4761" w:themeColor="accent1" w:themeShade="BF"/>
          <w:sz w:val="26"/>
          <w:szCs w:val="26"/>
        </w:rPr>
        <w:t xml:space="preserve">Where </w:t>
      </w:r>
      <w:r w:rsidRPr="00D6110E">
        <w:rPr>
          <w:rFonts w:ascii="Segoe UI" w:eastAsiaTheme="majorEastAsia" w:hAnsi="Segoe UI" w:cstheme="majorBidi"/>
          <w:color w:val="0F4761" w:themeColor="accent1" w:themeShade="BF"/>
          <w:sz w:val="26"/>
          <w:szCs w:val="26"/>
        </w:rPr>
        <w:t xml:space="preserve">people with </w:t>
      </w:r>
      <w:bookmarkStart w:id="214" w:name="_Hlk191471257"/>
      <w:r w:rsidRPr="00BC1398">
        <w:rPr>
          <w:rFonts w:ascii="Segoe UI" w:eastAsiaTheme="majorEastAsia" w:hAnsi="Segoe UI" w:cstheme="majorBidi"/>
          <w:color w:val="0F4761" w:themeColor="accent1" w:themeShade="BF"/>
          <w:sz w:val="26"/>
          <w:szCs w:val="26"/>
        </w:rPr>
        <w:t xml:space="preserve">physical disabilities and/or sensory impairment </w:t>
      </w:r>
      <w:r>
        <w:rPr>
          <w:rFonts w:ascii="Segoe UI" w:eastAsiaTheme="majorEastAsia" w:hAnsi="Segoe UI" w:cstheme="majorBidi"/>
          <w:color w:val="0F4761" w:themeColor="accent1" w:themeShade="BF"/>
          <w:sz w:val="26"/>
          <w:szCs w:val="26"/>
        </w:rPr>
        <w:t>needs</w:t>
      </w:r>
      <w:r w:rsidRPr="00D6110E">
        <w:rPr>
          <w:rFonts w:ascii="Segoe UI" w:eastAsiaTheme="majorEastAsia" w:hAnsi="Segoe UI" w:cstheme="majorBidi"/>
          <w:color w:val="0F4761" w:themeColor="accent1" w:themeShade="BF"/>
          <w:sz w:val="26"/>
          <w:szCs w:val="26"/>
        </w:rPr>
        <w:t xml:space="preserve"> </w:t>
      </w:r>
      <w:bookmarkEnd w:id="214"/>
      <w:r>
        <w:rPr>
          <w:rFonts w:ascii="Segoe UI" w:eastAsiaTheme="majorEastAsia" w:hAnsi="Segoe UI" w:cstheme="majorBidi"/>
          <w:color w:val="0F4761" w:themeColor="accent1" w:themeShade="BF"/>
          <w:sz w:val="26"/>
          <w:szCs w:val="26"/>
        </w:rPr>
        <w:t>are living</w:t>
      </w:r>
      <w:bookmarkEnd w:id="210"/>
      <w:bookmarkEnd w:id="211"/>
      <w:bookmarkEnd w:id="212"/>
      <w:bookmarkEnd w:id="213"/>
    </w:p>
    <w:p w14:paraId="4F6FE8A8" w14:textId="77B5F007" w:rsidR="00B72D8C" w:rsidRDefault="00B72D8C" w:rsidP="00B72D8C">
      <w:pPr>
        <w:pStyle w:val="Numberedpara1202"/>
      </w:pPr>
      <w:r>
        <w:t xml:space="preserve">The MOSAIC data from </w:t>
      </w:r>
      <w:r w:rsidR="000717DD">
        <w:t>Essex County Council</w:t>
      </w:r>
      <w:r>
        <w:t xml:space="preserve"> indicates that </w:t>
      </w:r>
      <w:r w:rsidR="00C51969">
        <w:t xml:space="preserve">the </w:t>
      </w:r>
      <w:r>
        <w:t xml:space="preserve">majority (88%) of people with physical disabilities and/or sensory impairments </w:t>
      </w:r>
      <w:r w:rsidR="002820A2">
        <w:t xml:space="preserve">who draw on </w:t>
      </w:r>
      <w:r w:rsidR="001956EE">
        <w:t xml:space="preserve">adult social care </w:t>
      </w:r>
      <w:r w:rsidR="00FA5188">
        <w:t>support from</w:t>
      </w:r>
      <w:r>
        <w:t xml:space="preserve"> </w:t>
      </w:r>
      <w:r w:rsidR="000717DD">
        <w:t>Essex County Council</w:t>
      </w:r>
      <w:r>
        <w:t xml:space="preserve"> are living in mainstream housing with support or with living with family/friends</w:t>
      </w:r>
      <w:r w:rsidR="0072027C">
        <w:t xml:space="preserve">. </w:t>
      </w:r>
      <w:r>
        <w:t xml:space="preserve"> </w:t>
      </w:r>
      <w:r w:rsidR="0072027C">
        <w:t>H</w:t>
      </w:r>
      <w:r>
        <w:t>owever</w:t>
      </w:r>
      <w:r w:rsidR="0072027C">
        <w:t>,</w:t>
      </w:r>
      <w:r>
        <w:t xml:space="preserve"> it should be noted that some of these people may be living in this situation because of a lack of alternative, potentially more suitable, housing options, such as suitably adapted housing or supported housing. A minority of people are living in supported living (2%), or a care home (10%).</w:t>
      </w:r>
    </w:p>
    <w:p w14:paraId="7BEB8B9C" w14:textId="1E3D8E75" w:rsidR="009976A7" w:rsidRDefault="009976A7" w:rsidP="00551156">
      <w:pPr>
        <w:pStyle w:val="Numberedpara1202"/>
      </w:pPr>
      <w:r w:rsidRPr="009976A7">
        <w:t>There is 1 supported living placement in Southend</w:t>
      </w:r>
      <w:r w:rsidR="00C33225">
        <w:t>-on-Sea</w:t>
      </w:r>
      <w:r w:rsidRPr="009976A7">
        <w:t xml:space="preserve"> for people with physical disability and/or sensory impairment</w:t>
      </w:r>
      <w:r>
        <w:t>.</w:t>
      </w:r>
    </w:p>
    <w:p w14:paraId="133D571E" w14:textId="1702793F" w:rsidR="00B72D8C" w:rsidRDefault="00B72D8C" w:rsidP="00B72D8C">
      <w:pPr>
        <w:pStyle w:val="Numberedpara1202"/>
        <w:numPr>
          <w:ilvl w:val="0"/>
          <w:numId w:val="0"/>
        </w:numPr>
        <w:ind w:left="720"/>
      </w:pPr>
      <w:r>
        <w:t xml:space="preserve">Figure </w:t>
      </w:r>
      <w:r>
        <w:fldChar w:fldCharType="begin"/>
      </w:r>
      <w:r>
        <w:instrText>SEQ Figure \* ARABIC</w:instrText>
      </w:r>
      <w:r>
        <w:fldChar w:fldCharType="separate"/>
      </w:r>
      <w:r w:rsidR="00971C60">
        <w:rPr>
          <w:noProof/>
        </w:rPr>
        <w:t>24</w:t>
      </w:r>
      <w:r>
        <w:fldChar w:fldCharType="end"/>
      </w:r>
      <w:r>
        <w:t xml:space="preserve">. </w:t>
      </w:r>
      <w:r w:rsidRPr="00EA2EF3">
        <w:rPr>
          <w:noProof/>
        </w:rPr>
        <w:t xml:space="preserve">Accommodation status of people with </w:t>
      </w:r>
      <w:r w:rsidRPr="00D775B4">
        <w:rPr>
          <w:noProof/>
        </w:rPr>
        <w:t>physical disabilities and/or sensory impairment needs</w:t>
      </w:r>
      <w:r w:rsidRPr="00EA2EF3">
        <w:rPr>
          <w:noProof/>
        </w:rPr>
        <w:t xml:space="preserve"> </w:t>
      </w:r>
      <w:r w:rsidR="002820A2">
        <w:rPr>
          <w:noProof/>
        </w:rPr>
        <w:t xml:space="preserve">who draw on adult social care </w:t>
      </w:r>
      <w:r w:rsidR="00057369">
        <w:rPr>
          <w:noProof/>
        </w:rPr>
        <w:t>support</w:t>
      </w:r>
      <w:r w:rsidR="00BE0E92">
        <w:rPr>
          <w:noProof/>
        </w:rPr>
        <w:t xml:space="preserve"> </w:t>
      </w:r>
      <w:r w:rsidRPr="00EA2EF3">
        <w:rPr>
          <w:noProof/>
        </w:rPr>
        <w:t xml:space="preserve">from </w:t>
      </w:r>
      <w:r w:rsidR="000717DD">
        <w:rPr>
          <w:noProof/>
        </w:rPr>
        <w:t>Essex County Council</w:t>
      </w:r>
    </w:p>
    <w:p w14:paraId="3343C475" w14:textId="77777777" w:rsidR="00B72D8C" w:rsidRDefault="00B72D8C" w:rsidP="00B72D8C">
      <w:pPr>
        <w:pStyle w:val="Numberedpara1202"/>
        <w:numPr>
          <w:ilvl w:val="0"/>
          <w:numId w:val="0"/>
        </w:numPr>
        <w:ind w:left="720"/>
        <w:jc w:val="center"/>
      </w:pPr>
      <w:r>
        <w:rPr>
          <w:noProof/>
          <w14:ligatures w14:val="standardContextual"/>
        </w:rPr>
        <w:drawing>
          <wp:inline distT="0" distB="0" distL="0" distR="0" wp14:anchorId="78E0787E" wp14:editId="0DDC5DD8">
            <wp:extent cx="5242560" cy="1584960"/>
            <wp:effectExtent l="0" t="0" r="15240" b="15240"/>
            <wp:docPr id="677895313" name="Chart 1">
              <a:extLst xmlns:a="http://schemas.openxmlformats.org/drawingml/2006/main">
                <a:ext uri="{FF2B5EF4-FFF2-40B4-BE49-F238E27FC236}">
                  <a16:creationId xmlns:a16="http://schemas.microsoft.com/office/drawing/2014/main" id="{6F4E0088-A471-454F-8CAD-A0EA1640B6A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49D49CF0" w14:textId="5B77CE66" w:rsidR="00B72D8C" w:rsidRDefault="00B72D8C" w:rsidP="00B72D8C">
      <w:pPr>
        <w:pStyle w:val="Bulletpt"/>
        <w:spacing w:before="0" w:after="0"/>
        <w:rPr>
          <w:rStyle w:val="TablesourcenoteChar"/>
        </w:rPr>
      </w:pPr>
      <w:r w:rsidRPr="00DA03BD">
        <w:rPr>
          <w:rStyle w:val="TablesourcenoteChar"/>
        </w:rPr>
        <w:t xml:space="preserve">Source: </w:t>
      </w:r>
      <w:r w:rsidR="000717DD">
        <w:rPr>
          <w:rStyle w:val="TablesourcenoteChar"/>
        </w:rPr>
        <w:t>Essex County Council</w:t>
      </w:r>
      <w:r>
        <w:rPr>
          <w:rStyle w:val="TablesourcenoteChar"/>
        </w:rPr>
        <w:t>: MOSAIC (2024)</w:t>
      </w:r>
    </w:p>
    <w:p w14:paraId="0C99F659" w14:textId="66DE09C2" w:rsidR="00B72D8C" w:rsidRPr="00D62921" w:rsidRDefault="00B72D8C" w:rsidP="00B72D8C">
      <w:pPr>
        <w:pStyle w:val="Numberedpara1202"/>
        <w:numPr>
          <w:ilvl w:val="0"/>
          <w:numId w:val="0"/>
        </w:numPr>
        <w:rPr>
          <w:i/>
          <w:iCs/>
        </w:rPr>
      </w:pPr>
      <w:r w:rsidRPr="00D62921">
        <w:rPr>
          <w:i/>
          <w:iCs/>
        </w:rPr>
        <w:lastRenderedPageBreak/>
        <w:t xml:space="preserve">Trends in accommodation status for people with </w:t>
      </w:r>
      <w:r>
        <w:rPr>
          <w:i/>
          <w:iCs/>
        </w:rPr>
        <w:t xml:space="preserve">a </w:t>
      </w:r>
      <w:r w:rsidRPr="00D62921">
        <w:rPr>
          <w:i/>
          <w:iCs/>
        </w:rPr>
        <w:t>physical disability and</w:t>
      </w:r>
      <w:r>
        <w:rPr>
          <w:i/>
          <w:iCs/>
        </w:rPr>
        <w:t>/or</w:t>
      </w:r>
      <w:r w:rsidRPr="00D62921">
        <w:rPr>
          <w:i/>
          <w:iCs/>
        </w:rPr>
        <w:t xml:space="preserve"> sensory impairment </w:t>
      </w:r>
      <w:r w:rsidR="002820A2">
        <w:rPr>
          <w:i/>
          <w:iCs/>
        </w:rPr>
        <w:t xml:space="preserve">who draw on adult social care </w:t>
      </w:r>
      <w:r w:rsidR="00057369">
        <w:rPr>
          <w:i/>
          <w:iCs/>
        </w:rPr>
        <w:t>support</w:t>
      </w:r>
      <w:r w:rsidR="00BE0E92">
        <w:rPr>
          <w:i/>
          <w:iCs/>
        </w:rPr>
        <w:t xml:space="preserve"> </w:t>
      </w:r>
      <w:r w:rsidRPr="00D62921">
        <w:rPr>
          <w:i/>
          <w:iCs/>
        </w:rPr>
        <w:t xml:space="preserve">from </w:t>
      </w:r>
      <w:r w:rsidR="004301FE">
        <w:rPr>
          <w:i/>
          <w:iCs/>
        </w:rPr>
        <w:t>Essex County Council</w:t>
      </w:r>
      <w:r w:rsidRPr="00D62921">
        <w:rPr>
          <w:i/>
          <w:iCs/>
        </w:rPr>
        <w:t xml:space="preserve"> (2021–2023)</w:t>
      </w:r>
    </w:p>
    <w:p w14:paraId="098C7D3E" w14:textId="696A37EF" w:rsidR="00B72D8C" w:rsidRDefault="00B72D8C" w:rsidP="00B72D8C">
      <w:pPr>
        <w:pStyle w:val="Numberedpara1202"/>
      </w:pPr>
      <w:bookmarkStart w:id="215" w:name="_Ref191471491"/>
      <w:r w:rsidRPr="00991FC4">
        <w:t>Based on the</w:t>
      </w:r>
      <w:r>
        <w:t xml:space="preserve"> MOSAIC</w:t>
      </w:r>
      <w:r w:rsidRPr="00991FC4">
        <w:t xml:space="preserve"> trend data for 202</w:t>
      </w:r>
      <w:r>
        <w:t>0</w:t>
      </w:r>
      <w:r w:rsidRPr="00991FC4">
        <w:t>–2024</w:t>
      </w:r>
      <w:r>
        <w:t xml:space="preserve"> (see </w:t>
      </w:r>
      <w:r>
        <w:fldChar w:fldCharType="begin"/>
      </w:r>
      <w:r>
        <w:instrText xml:space="preserve"> REF _Ref191551477 \n \h </w:instrText>
      </w:r>
      <w:r>
        <w:fldChar w:fldCharType="separate"/>
      </w:r>
      <w:r w:rsidR="00971C60">
        <w:t>A1.1</w:t>
      </w:r>
      <w:r>
        <w:fldChar w:fldCharType="end"/>
      </w:r>
      <w:r>
        <w:t>)</w:t>
      </w:r>
      <w:r w:rsidRPr="00991FC4">
        <w:t xml:space="preserve">, the ‘Living at Home’ category </w:t>
      </w:r>
      <w:r>
        <w:t>shows</w:t>
      </w:r>
      <w:r w:rsidRPr="00991FC4">
        <w:t xml:space="preserve"> a gradual upward trend. It initially declined by 2% in 2021, followed by a smaller decrease of 0.4% in 2022. However, there was a significant increase of 5% in 2023, and the trend continued with a 2% increase in 2024. The average annual increase over this period is 1%</w:t>
      </w:r>
      <w:r>
        <w:t xml:space="preserve"> for people living at home with a care/support package</w:t>
      </w:r>
      <w:bookmarkEnd w:id="215"/>
      <w:r>
        <w:t xml:space="preserve"> from </w:t>
      </w:r>
      <w:r w:rsidR="000717DD">
        <w:t>Essex County Council</w:t>
      </w:r>
      <w:r>
        <w:t>.</w:t>
      </w:r>
    </w:p>
    <w:p w14:paraId="6DAD5CE2" w14:textId="77777777" w:rsidR="00B72D8C" w:rsidRDefault="00B72D8C" w:rsidP="00B72D8C">
      <w:pPr>
        <w:pStyle w:val="Numberedpara1202"/>
      </w:pPr>
      <w:r>
        <w:t>In relation to the use of supported living</w:t>
      </w:r>
      <w:r w:rsidRPr="0057697A">
        <w:t xml:space="preserve">, the trend </w:t>
      </w:r>
      <w:r>
        <w:t xml:space="preserve">has </w:t>
      </w:r>
      <w:r w:rsidRPr="0057697A">
        <w:t>fluctuated over th</w:t>
      </w:r>
      <w:r>
        <w:t>is period</w:t>
      </w:r>
      <w:r w:rsidRPr="0057697A">
        <w:t xml:space="preserve">. </w:t>
      </w:r>
      <w:r>
        <w:t xml:space="preserve">There was </w:t>
      </w:r>
      <w:r w:rsidRPr="0057697A">
        <w:t>a decline of 12% in 2021, followed by a</w:t>
      </w:r>
      <w:r>
        <w:t>n</w:t>
      </w:r>
      <w:r w:rsidRPr="0057697A">
        <w:t xml:space="preserve"> increase of 5% in 2022. However, the</w:t>
      </w:r>
      <w:r>
        <w:t>re was</w:t>
      </w:r>
      <w:r w:rsidRPr="0057697A">
        <w:t xml:space="preserve"> a 5% decrease in 2023 and a smaller decline of 3% in 2024. The overall average change for this category is -4%, indicating a reduction in the use of supported </w:t>
      </w:r>
      <w:r>
        <w:t>living</w:t>
      </w:r>
      <w:r w:rsidRPr="0057697A">
        <w:t xml:space="preserve"> over t</w:t>
      </w:r>
      <w:r>
        <w:t>his period</w:t>
      </w:r>
      <w:r w:rsidRPr="0057697A">
        <w:t>.</w:t>
      </w:r>
    </w:p>
    <w:p w14:paraId="2ED12E22" w14:textId="77777777" w:rsidR="00B72D8C" w:rsidRDefault="00B72D8C" w:rsidP="00B72D8C">
      <w:pPr>
        <w:pStyle w:val="Numberedpara1202"/>
      </w:pPr>
      <w:bookmarkStart w:id="216" w:name="_Ref191471508"/>
      <w:r>
        <w:t>The use of r</w:t>
      </w:r>
      <w:r w:rsidRPr="008D7868">
        <w:t>esidential/</w:t>
      </w:r>
      <w:r>
        <w:t>n</w:t>
      </w:r>
      <w:r w:rsidRPr="008D7868">
        <w:t xml:space="preserve">ursing </w:t>
      </w:r>
      <w:r>
        <w:t>c</w:t>
      </w:r>
      <w:r w:rsidRPr="008D7868">
        <w:t xml:space="preserve">are </w:t>
      </w:r>
      <w:r>
        <w:t xml:space="preserve">has </w:t>
      </w:r>
      <w:r w:rsidRPr="008D7868">
        <w:t>show</w:t>
      </w:r>
      <w:r>
        <w:t>n a</w:t>
      </w:r>
      <w:r w:rsidRPr="008D7868">
        <w:t xml:space="preserve"> variable trend. There was an increase of 5% in 2021, followed by a decline of </w:t>
      </w:r>
      <w:r>
        <w:t>5</w:t>
      </w:r>
      <w:r w:rsidRPr="008D7868">
        <w:t xml:space="preserve">% in 2022 and a further 2% decrease in 2023. However, in 2024, </w:t>
      </w:r>
      <w:r>
        <w:t xml:space="preserve">there was an </w:t>
      </w:r>
      <w:r w:rsidRPr="008D7868">
        <w:t xml:space="preserve">8% increase. The average annual change is </w:t>
      </w:r>
      <w:r>
        <w:t xml:space="preserve">a </w:t>
      </w:r>
      <w:r w:rsidRPr="008D7868">
        <w:t>2% growth</w:t>
      </w:r>
      <w:r>
        <w:t xml:space="preserve"> in the use of residential/nursing</w:t>
      </w:r>
      <w:r w:rsidRPr="008D7868">
        <w:t>, but with significant year-on-year variations.</w:t>
      </w:r>
      <w:bookmarkEnd w:id="216"/>
      <w:r>
        <w:t xml:space="preserve"> Whilst we don’t know definitively the reason for this pattern of use of residential care, it may be reasonable to assume that the decline during 2022 and 2023 has been an effect of Covid-19 and a reduced tendency to use residential care. </w:t>
      </w:r>
    </w:p>
    <w:p w14:paraId="29E394B6" w14:textId="64996A18" w:rsidR="00B72D8C" w:rsidRDefault="00B72D8C" w:rsidP="008335F5">
      <w:pPr>
        <w:pStyle w:val="Caption"/>
        <w:jc w:val="left"/>
      </w:pPr>
      <w:r>
        <w:t xml:space="preserve">Figure </w:t>
      </w:r>
      <w:r>
        <w:fldChar w:fldCharType="begin"/>
      </w:r>
      <w:r>
        <w:instrText>SEQ Figure \* ARABIC</w:instrText>
      </w:r>
      <w:r>
        <w:fldChar w:fldCharType="separate"/>
      </w:r>
      <w:r w:rsidR="00971C60">
        <w:rPr>
          <w:noProof/>
        </w:rPr>
        <w:t>25</w:t>
      </w:r>
      <w:r>
        <w:fldChar w:fldCharType="end"/>
      </w:r>
      <w:r>
        <w:t xml:space="preserve">. </w:t>
      </w:r>
      <w:r w:rsidRPr="006C53FB">
        <w:t>Trends in accommodation status for people with physical disability</w:t>
      </w:r>
      <w:r>
        <w:t xml:space="preserve"> and sensory impairment</w:t>
      </w:r>
      <w:r w:rsidRPr="006C53FB">
        <w:t xml:space="preserve"> </w:t>
      </w:r>
      <w:r w:rsidR="002820A2">
        <w:t xml:space="preserve">who draw on adult social care </w:t>
      </w:r>
      <w:r w:rsidR="00057369">
        <w:t xml:space="preserve">support </w:t>
      </w:r>
      <w:r>
        <w:t xml:space="preserve">from </w:t>
      </w:r>
      <w:r w:rsidR="000717DD">
        <w:t>Essex County Council</w:t>
      </w:r>
    </w:p>
    <w:p w14:paraId="1ACCD31A" w14:textId="77777777" w:rsidR="00B72D8C" w:rsidRDefault="00B72D8C" w:rsidP="008335F5">
      <w:pPr>
        <w:pStyle w:val="Numberedpara1202"/>
        <w:numPr>
          <w:ilvl w:val="0"/>
          <w:numId w:val="0"/>
        </w:numPr>
        <w:jc w:val="left"/>
      </w:pPr>
      <w:r>
        <w:rPr>
          <w:noProof/>
          <w14:ligatures w14:val="standardContextual"/>
        </w:rPr>
        <w:drawing>
          <wp:inline distT="0" distB="0" distL="0" distR="0" wp14:anchorId="5ADAD3F1" wp14:editId="3B5875A5">
            <wp:extent cx="5836920" cy="2834640"/>
            <wp:effectExtent l="0" t="0" r="11430" b="3810"/>
            <wp:docPr id="586464412" name="Chart 1">
              <a:extLst xmlns:a="http://schemas.openxmlformats.org/drawingml/2006/main">
                <a:ext uri="{FF2B5EF4-FFF2-40B4-BE49-F238E27FC236}">
                  <a16:creationId xmlns:a16="http://schemas.microsoft.com/office/drawing/2014/main" id="{D8366BCC-0D6D-6424-5C63-4E86EB1A52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3ECB3CC6" w14:textId="41E93E3E" w:rsidR="00B72D8C" w:rsidRDefault="00B72D8C" w:rsidP="00B72D8C">
      <w:pPr>
        <w:pStyle w:val="Numberedpara1202"/>
        <w:numPr>
          <w:ilvl w:val="0"/>
          <w:numId w:val="0"/>
        </w:numPr>
        <w:spacing w:before="0"/>
        <w:ind w:left="720"/>
        <w:jc w:val="left"/>
        <w:rPr>
          <w:sz w:val="18"/>
          <w:szCs w:val="18"/>
        </w:rPr>
      </w:pPr>
      <w:r>
        <w:rPr>
          <w:sz w:val="18"/>
          <w:szCs w:val="18"/>
        </w:rPr>
        <w:t xml:space="preserve">        </w:t>
      </w:r>
      <w:r w:rsidRPr="005058EB">
        <w:rPr>
          <w:sz w:val="18"/>
          <w:szCs w:val="18"/>
        </w:rPr>
        <w:t xml:space="preserve">Source: </w:t>
      </w:r>
      <w:r w:rsidR="000717DD">
        <w:rPr>
          <w:sz w:val="18"/>
          <w:szCs w:val="18"/>
        </w:rPr>
        <w:t>Essex County Council</w:t>
      </w:r>
      <w:r>
        <w:rPr>
          <w:sz w:val="18"/>
          <w:szCs w:val="18"/>
        </w:rPr>
        <w:t>: MOSAIC (2024)</w:t>
      </w:r>
    </w:p>
    <w:p w14:paraId="15E757D7" w14:textId="77777777" w:rsidR="00B72D8C" w:rsidRPr="00EA1C25" w:rsidRDefault="00B72D8C" w:rsidP="00B72D8C">
      <w:pPr>
        <w:keepNext/>
        <w:keepLines/>
        <w:spacing w:before="240"/>
        <w:outlineLvl w:val="1"/>
        <w:rPr>
          <w:rFonts w:ascii="Segoe UI" w:eastAsiaTheme="majorEastAsia" w:hAnsi="Segoe UI" w:cstheme="majorBidi"/>
          <w:color w:val="0F4761" w:themeColor="accent1" w:themeShade="BF"/>
          <w:sz w:val="26"/>
          <w:szCs w:val="26"/>
        </w:rPr>
      </w:pPr>
      <w:bookmarkStart w:id="217" w:name="_Toc190962798"/>
      <w:bookmarkStart w:id="218" w:name="_Toc191646457"/>
      <w:bookmarkStart w:id="219" w:name="_Toc195279715"/>
      <w:bookmarkStart w:id="220" w:name="_Toc204005987"/>
      <w:r w:rsidRPr="00EA1C25">
        <w:rPr>
          <w:rFonts w:ascii="Segoe UI" w:eastAsiaTheme="majorEastAsia" w:hAnsi="Segoe UI" w:cstheme="majorBidi"/>
          <w:color w:val="0F4761" w:themeColor="accent1" w:themeShade="BF"/>
          <w:sz w:val="26"/>
          <w:szCs w:val="26"/>
        </w:rPr>
        <w:lastRenderedPageBreak/>
        <w:t>Local policy context</w:t>
      </w:r>
      <w:bookmarkEnd w:id="217"/>
      <w:bookmarkEnd w:id="218"/>
      <w:bookmarkEnd w:id="219"/>
      <w:bookmarkEnd w:id="220"/>
    </w:p>
    <w:p w14:paraId="672199C3" w14:textId="751B2019" w:rsidR="00B72D8C" w:rsidRDefault="00B72D8C" w:rsidP="00B72D8C">
      <w:pPr>
        <w:pStyle w:val="Numberedpara1202"/>
      </w:pPr>
      <w:r>
        <w:t>In its Disability Strategy</w:t>
      </w:r>
      <w:r>
        <w:rPr>
          <w:rStyle w:val="FootnoteReference"/>
        </w:rPr>
        <w:footnoteReference w:id="38"/>
      </w:r>
      <w:r>
        <w:t xml:space="preserve">, </w:t>
      </w:r>
      <w:r w:rsidR="000717DD">
        <w:t>Essex County Council</w:t>
      </w:r>
      <w:r>
        <w:t xml:space="preserve"> has also committed to developing suitable housing options for adults with complex care and support needs. As part of this strategy, </w:t>
      </w:r>
      <w:r w:rsidR="000717DD">
        <w:t>Essex County Council</w:t>
      </w:r>
      <w:r>
        <w:t xml:space="preserve"> is aiming to reduce: </w:t>
      </w:r>
    </w:p>
    <w:p w14:paraId="0F14B2B2" w14:textId="77777777" w:rsidR="00B72D8C" w:rsidRDefault="00B72D8C" w:rsidP="00A14C3F">
      <w:pPr>
        <w:pStyle w:val="Numberedpara1202"/>
        <w:numPr>
          <w:ilvl w:val="2"/>
          <w:numId w:val="4"/>
        </w:numPr>
      </w:pPr>
      <w:r>
        <w:t>The number of people living in residential care or supported living outside Essex</w:t>
      </w:r>
    </w:p>
    <w:p w14:paraId="28181CE0" w14:textId="77777777" w:rsidR="00B72D8C" w:rsidRDefault="00B72D8C" w:rsidP="00A14C3F">
      <w:pPr>
        <w:pStyle w:val="Numberedpara1202"/>
        <w:numPr>
          <w:ilvl w:val="2"/>
          <w:numId w:val="4"/>
        </w:numPr>
      </w:pPr>
      <w:r>
        <w:t>The percentage of people with disabilities who live in a care home</w:t>
      </w:r>
    </w:p>
    <w:p w14:paraId="4018786B" w14:textId="44CF6CB6" w:rsidR="00B72D8C" w:rsidRDefault="00B72D8C" w:rsidP="00B72D8C">
      <w:pPr>
        <w:pStyle w:val="Numberedpara1202"/>
      </w:pPr>
      <w:r>
        <w:t>Through its Housing Strategy 2020-2025</w:t>
      </w:r>
      <w:r>
        <w:rPr>
          <w:rStyle w:val="FootnoteReference"/>
        </w:rPr>
        <w:footnoteReference w:id="39"/>
      </w:r>
      <w:r>
        <w:t xml:space="preserve">, </w:t>
      </w:r>
      <w:r w:rsidR="000717DD">
        <w:t>Essex County Council</w:t>
      </w:r>
      <w:r>
        <w:t xml:space="preserve"> is seeking to:</w:t>
      </w:r>
    </w:p>
    <w:p w14:paraId="05D07FCF" w14:textId="2A400A2E" w:rsidR="00B72D8C" w:rsidRDefault="00B72D8C" w:rsidP="00A14C3F">
      <w:pPr>
        <w:pStyle w:val="Numberedpara1202"/>
        <w:numPr>
          <w:ilvl w:val="2"/>
          <w:numId w:val="4"/>
        </w:numPr>
      </w:pPr>
      <w:r>
        <w:t>Commission new specialist/supported living for adults with disabilities; adults with mental health needs; and adults with physical and sensory impairments, and develop proposals for housing schemes for adults leaving hospital with very complex needs</w:t>
      </w:r>
    </w:p>
    <w:p w14:paraId="2AC3E0FF" w14:textId="75D347D2" w:rsidR="00B72D8C" w:rsidRDefault="00B72D8C" w:rsidP="00A14C3F">
      <w:pPr>
        <w:pStyle w:val="Numberedpara1202"/>
        <w:numPr>
          <w:ilvl w:val="2"/>
          <w:numId w:val="4"/>
        </w:numPr>
      </w:pPr>
      <w:r>
        <w:t>Promote through Local Plan requirements for a percentage of new dwellings to meet accessible, adaptable and wheelchair user dwellings standards</w:t>
      </w:r>
    </w:p>
    <w:p w14:paraId="379B6457" w14:textId="77777777" w:rsidR="00B72D8C" w:rsidRDefault="00B72D8C" w:rsidP="00B72D8C">
      <w:pPr>
        <w:pStyle w:val="Numberedpara1202"/>
        <w:numPr>
          <w:ilvl w:val="0"/>
          <w:numId w:val="0"/>
        </w:numPr>
        <w:ind w:left="1080"/>
      </w:pPr>
    </w:p>
    <w:p w14:paraId="5F651EF1" w14:textId="77777777" w:rsidR="00B72D8C" w:rsidRPr="00E6715D" w:rsidRDefault="00B72D8C" w:rsidP="00B72D8C">
      <w:pPr>
        <w:keepNext/>
        <w:keepLines/>
        <w:spacing w:before="40"/>
        <w:outlineLvl w:val="1"/>
        <w:rPr>
          <w:rFonts w:ascii="Segoe UI" w:eastAsiaTheme="majorEastAsia" w:hAnsi="Segoe UI" w:cstheme="majorBidi"/>
          <w:color w:val="0F4761" w:themeColor="accent1" w:themeShade="BF"/>
          <w:sz w:val="26"/>
          <w:szCs w:val="26"/>
        </w:rPr>
      </w:pPr>
      <w:bookmarkStart w:id="221" w:name="_Toc191646458"/>
      <w:bookmarkStart w:id="222" w:name="_Toc195279716"/>
      <w:bookmarkStart w:id="223" w:name="_Toc204005988"/>
      <w:r w:rsidRPr="00E6715D">
        <w:rPr>
          <w:rFonts w:ascii="Segoe UI" w:eastAsiaTheme="majorEastAsia" w:hAnsi="Segoe UI" w:cstheme="majorBidi"/>
          <w:color w:val="0F4761" w:themeColor="accent1" w:themeShade="BF"/>
          <w:sz w:val="26"/>
          <w:szCs w:val="26"/>
        </w:rPr>
        <w:t xml:space="preserve">Estimated need for </w:t>
      </w:r>
      <w:r>
        <w:rPr>
          <w:rFonts w:ascii="Segoe UI" w:eastAsiaTheme="majorEastAsia" w:hAnsi="Segoe UI" w:cstheme="majorBidi"/>
          <w:color w:val="0F4761" w:themeColor="accent1" w:themeShade="BF"/>
          <w:sz w:val="26"/>
          <w:szCs w:val="26"/>
        </w:rPr>
        <w:t>specialist/</w:t>
      </w:r>
      <w:r w:rsidRPr="002772E9">
        <w:rPr>
          <w:rFonts w:ascii="Segoe UI" w:eastAsiaTheme="majorEastAsia" w:hAnsi="Segoe UI" w:cstheme="majorBidi"/>
          <w:color w:val="0F4761" w:themeColor="accent1" w:themeShade="BF"/>
          <w:sz w:val="26"/>
          <w:szCs w:val="26"/>
        </w:rPr>
        <w:t>supported accommodation</w:t>
      </w:r>
      <w:r w:rsidRPr="002772E9" w:rsidDel="009632AD">
        <w:rPr>
          <w:rFonts w:ascii="Segoe UI" w:eastAsiaTheme="majorEastAsia" w:hAnsi="Segoe UI" w:cstheme="majorBidi"/>
          <w:color w:val="0F4761" w:themeColor="accent1" w:themeShade="BF"/>
          <w:sz w:val="26"/>
          <w:szCs w:val="26"/>
        </w:rPr>
        <w:t xml:space="preserve"> </w:t>
      </w:r>
      <w:r w:rsidRPr="00E6715D">
        <w:rPr>
          <w:rFonts w:ascii="Segoe UI" w:eastAsiaTheme="majorEastAsia" w:hAnsi="Segoe UI" w:cstheme="majorBidi"/>
          <w:color w:val="0F4761" w:themeColor="accent1" w:themeShade="BF"/>
          <w:sz w:val="26"/>
          <w:szCs w:val="26"/>
        </w:rPr>
        <w:t>for people with physical disabilities and</w:t>
      </w:r>
      <w:r>
        <w:rPr>
          <w:rFonts w:ascii="Segoe UI" w:eastAsiaTheme="majorEastAsia" w:hAnsi="Segoe UI" w:cstheme="majorBidi"/>
          <w:color w:val="0F4761" w:themeColor="accent1" w:themeShade="BF"/>
          <w:sz w:val="26"/>
          <w:szCs w:val="26"/>
        </w:rPr>
        <w:t>/or</w:t>
      </w:r>
      <w:r w:rsidRPr="00E6715D">
        <w:rPr>
          <w:rFonts w:ascii="Segoe UI" w:eastAsiaTheme="majorEastAsia" w:hAnsi="Segoe UI" w:cstheme="majorBidi"/>
          <w:color w:val="0F4761" w:themeColor="accent1" w:themeShade="BF"/>
          <w:sz w:val="26"/>
          <w:szCs w:val="26"/>
        </w:rPr>
        <w:t xml:space="preserve"> sensory impairments</w:t>
      </w:r>
      <w:bookmarkEnd w:id="221"/>
      <w:bookmarkEnd w:id="222"/>
      <w:bookmarkEnd w:id="223"/>
    </w:p>
    <w:p w14:paraId="4560EC60" w14:textId="77777777" w:rsidR="00B72D8C" w:rsidRDefault="00B72D8C" w:rsidP="00B72D8C">
      <w:pPr>
        <w:pStyle w:val="Numberedpara1202"/>
      </w:pPr>
      <w:r>
        <w:t>The estimated need for specialist/supported accommodation for people with physical and sensory impairments (PSI) has been estimated using the following method:</w:t>
      </w:r>
    </w:p>
    <w:p w14:paraId="3258FD23" w14:textId="1B3F0A8A" w:rsidR="00B72D8C" w:rsidRDefault="00B72D8C" w:rsidP="000E5D2E">
      <w:pPr>
        <w:pStyle w:val="Numberedpara1202"/>
        <w:numPr>
          <w:ilvl w:val="0"/>
          <w:numId w:val="28"/>
        </w:numPr>
      </w:pPr>
      <w:r>
        <w:t xml:space="preserve">The number of people with PSI in Essex </w:t>
      </w:r>
      <w:r w:rsidR="002820A2">
        <w:t xml:space="preserve">who draw on </w:t>
      </w:r>
      <w:r w:rsidR="001956EE">
        <w:t xml:space="preserve">adult social care support </w:t>
      </w:r>
      <w:r>
        <w:t xml:space="preserve">from </w:t>
      </w:r>
      <w:r w:rsidR="000717DD">
        <w:t>Essex County Council</w:t>
      </w:r>
      <w:r>
        <w:t xml:space="preserve"> has been derived from the MOSAIC dataset. This dataset categorises people into: </w:t>
      </w:r>
      <w:r w:rsidRPr="0025092B">
        <w:t xml:space="preserve">individuals living at home, those in supported </w:t>
      </w:r>
      <w:r>
        <w:t>living</w:t>
      </w:r>
      <w:r w:rsidRPr="0025092B">
        <w:t>, and those in residential or nursing care.</w:t>
      </w:r>
      <w:r>
        <w:t xml:space="preserve"> This indicates that in 2024 there were 1,935 people with PSI </w:t>
      </w:r>
      <w:r w:rsidR="002820A2">
        <w:t xml:space="preserve">who draw on </w:t>
      </w:r>
      <w:r w:rsidR="001956EE">
        <w:t xml:space="preserve">adult social care support </w:t>
      </w:r>
      <w:r>
        <w:t xml:space="preserve">from </w:t>
      </w:r>
      <w:r w:rsidR="000717DD">
        <w:t>Essex County Council</w:t>
      </w:r>
    </w:p>
    <w:p w14:paraId="1AF3EE86" w14:textId="4E672686" w:rsidR="00B72D8C" w:rsidRDefault="00B72D8C" w:rsidP="000E5D2E">
      <w:pPr>
        <w:pStyle w:val="Numberedpara1202"/>
        <w:numPr>
          <w:ilvl w:val="0"/>
          <w:numId w:val="28"/>
        </w:numPr>
      </w:pPr>
      <w:r>
        <w:t xml:space="preserve">The MOSAIC data was then analysed to establish the trends in accommodation status for people with PSI from 2020 to 2024 for the categories listed above. As per para </w:t>
      </w:r>
      <w:r>
        <w:fldChar w:fldCharType="begin"/>
      </w:r>
      <w:r>
        <w:instrText xml:space="preserve"> REF _Ref191471491 \n \h </w:instrText>
      </w:r>
      <w:r>
        <w:fldChar w:fldCharType="separate"/>
      </w:r>
      <w:r w:rsidR="00971C60">
        <w:t>7.48</w:t>
      </w:r>
      <w:r>
        <w:fldChar w:fldCharType="end"/>
      </w:r>
      <w:r>
        <w:t xml:space="preserve"> to </w:t>
      </w:r>
      <w:r>
        <w:fldChar w:fldCharType="begin"/>
      </w:r>
      <w:r>
        <w:instrText xml:space="preserve"> REF _Ref191471508 \n \h </w:instrText>
      </w:r>
      <w:r>
        <w:fldChar w:fldCharType="separate"/>
      </w:r>
      <w:r w:rsidR="00971C60">
        <w:t>7.50</w:t>
      </w:r>
      <w:r>
        <w:fldChar w:fldCharType="end"/>
      </w:r>
      <w:r>
        <w:t>, this dataset indicated an overall increase in people living in residential/nursing care, a decrease in people living in supported living and an increase in people living at home between 2020 and 2024</w:t>
      </w:r>
    </w:p>
    <w:p w14:paraId="1B12571C" w14:textId="1651CE4B" w:rsidR="00B72D8C" w:rsidRDefault="00B72D8C" w:rsidP="00B72D8C">
      <w:pPr>
        <w:pStyle w:val="Numberedpara1202"/>
      </w:pPr>
      <w:bookmarkStart w:id="224" w:name="_Ref202454687"/>
      <w:r>
        <w:t xml:space="preserve">Based on evidence from </w:t>
      </w:r>
      <w:r w:rsidR="000717DD">
        <w:t>Essex County Council</w:t>
      </w:r>
      <w:r>
        <w:t xml:space="preserve"> officers and policy intent to decrease the reliance on residential care and increase the supply of supported living, the MOSAIC dataset trends for PSI from 2020-2</w:t>
      </w:r>
      <w:r w:rsidR="00C41320">
        <w:t>0</w:t>
      </w:r>
      <w:r>
        <w:t>24 have not been used for the estimation model.</w:t>
      </w:r>
      <w:bookmarkEnd w:id="224"/>
    </w:p>
    <w:p w14:paraId="29A48B24" w14:textId="02287327" w:rsidR="00B72D8C" w:rsidRPr="00000C08" w:rsidRDefault="00B72D8C" w:rsidP="00B72D8C">
      <w:pPr>
        <w:pStyle w:val="Numberedpara1202"/>
      </w:pPr>
      <w:r>
        <w:lastRenderedPageBreak/>
        <w:t xml:space="preserve">Instead, evidence of the need for supported living has been derived from data produced in a report from 2021/22 by </w:t>
      </w:r>
      <w:r w:rsidR="000717DD">
        <w:t>Essex County Council</w:t>
      </w:r>
      <w:r w:rsidRPr="00000C08">
        <w:t xml:space="preserve"> </w:t>
      </w:r>
      <w:r>
        <w:t xml:space="preserve">commissioners </w:t>
      </w:r>
      <w:r w:rsidRPr="00000C08">
        <w:t>in relation to future need for specialist/supported accommodation</w:t>
      </w:r>
      <w:r>
        <w:t xml:space="preserve"> for </w:t>
      </w:r>
      <w:r w:rsidRPr="00517E59">
        <w:t xml:space="preserve">people with PSI in Essex </w:t>
      </w:r>
      <w:r w:rsidR="002820A2">
        <w:t xml:space="preserve">who draw on </w:t>
      </w:r>
      <w:r w:rsidR="001956EE">
        <w:t xml:space="preserve">adult social care support </w:t>
      </w:r>
      <w:r w:rsidRPr="00517E59">
        <w:t xml:space="preserve">from </w:t>
      </w:r>
      <w:r w:rsidR="000717DD">
        <w:t>Essex County Council</w:t>
      </w:r>
      <w:r>
        <w:rPr>
          <w:rStyle w:val="FootnoteReference"/>
        </w:rPr>
        <w:footnoteReference w:id="40"/>
      </w:r>
      <w:r>
        <w:t>.</w:t>
      </w:r>
    </w:p>
    <w:p w14:paraId="287A9FDF" w14:textId="1FA8A36A" w:rsidR="00B72D8C" w:rsidRDefault="00B72D8C" w:rsidP="00B72D8C">
      <w:pPr>
        <w:pStyle w:val="Numberedpara1202"/>
      </w:pPr>
      <w:r>
        <w:t xml:space="preserve">Evidence from commissioners of need for accommodation produced in 2021/22 identified a need for supported living for 45 people across the four quadrants. It has been conservatively assumed that this requirement would need to be addressed over a </w:t>
      </w:r>
      <w:r w:rsidR="00196825">
        <w:t>5-year</w:t>
      </w:r>
      <w:r>
        <w:t xml:space="preserve"> period. As a comprehensive and robust local source of evidence it is appropriate to use this evidence for estimating future need for supported accommodation, however it would be prudent for </w:t>
      </w:r>
      <w:r w:rsidR="000717DD">
        <w:t>Essex County Council</w:t>
      </w:r>
      <w:r>
        <w:t xml:space="preserve"> to update the previous analysis. </w:t>
      </w:r>
    </w:p>
    <w:p w14:paraId="035405E8" w14:textId="77777777" w:rsidR="00B72D8C" w:rsidRDefault="00B72D8C" w:rsidP="00B72D8C">
      <w:pPr>
        <w:pStyle w:val="Numberedpara1202"/>
      </w:pPr>
      <w:r>
        <w:t>Using this assumption, the estimated additional need for supported living for people with PSI would be c.45 units by 2029, c.90 units by 2034 and c.135 units by 2039.</w:t>
      </w:r>
    </w:p>
    <w:p w14:paraId="49734B3B" w14:textId="7E324EBD" w:rsidR="00B72D8C" w:rsidRDefault="00B72D8C" w:rsidP="00B72D8C">
      <w:pPr>
        <w:pStyle w:val="Numberedpara1202"/>
      </w:pPr>
      <w:r>
        <w:t xml:space="preserve">The estimated need for supported living, care home beds and mainstream housing with care/support (‘living at home’) for people with PSI eligible for care/support from </w:t>
      </w:r>
      <w:r w:rsidR="000717DD">
        <w:t>Essex County Council</w:t>
      </w:r>
      <w:r>
        <w:t xml:space="preserve"> is shown in </w:t>
      </w:r>
      <w:r w:rsidR="006718E5">
        <w:fldChar w:fldCharType="begin"/>
      </w:r>
      <w:r w:rsidR="006718E5">
        <w:instrText xml:space="preserve"> REF _Ref201652677 \h </w:instrText>
      </w:r>
      <w:r w:rsidR="006718E5">
        <w:fldChar w:fldCharType="separate"/>
      </w:r>
      <w:r w:rsidR="00971C60">
        <w:t xml:space="preserve">Table </w:t>
      </w:r>
      <w:r w:rsidR="00971C60">
        <w:rPr>
          <w:noProof/>
        </w:rPr>
        <w:t>79</w:t>
      </w:r>
      <w:r w:rsidR="006718E5">
        <w:fldChar w:fldCharType="end"/>
      </w:r>
      <w:r w:rsidR="006718E5">
        <w:t xml:space="preserve"> </w:t>
      </w:r>
      <w:r>
        <w:t xml:space="preserve">for Essex. </w:t>
      </w:r>
    </w:p>
    <w:p w14:paraId="2889076E" w14:textId="050AA847" w:rsidR="00981015" w:rsidRDefault="00981015" w:rsidP="00981015">
      <w:pPr>
        <w:pStyle w:val="Numberedpara1202"/>
      </w:pPr>
      <w:r>
        <w:t xml:space="preserve">Evidence in relation to people with </w:t>
      </w:r>
      <w:r w:rsidR="00C528F1">
        <w:t>physical and/or sensory impairment needs</w:t>
      </w:r>
      <w:r>
        <w:t xml:space="preserve"> </w:t>
      </w:r>
      <w:r w:rsidR="00406217">
        <w:t xml:space="preserve">who draw on adult social care </w:t>
      </w:r>
      <w:r w:rsidR="00057369">
        <w:t xml:space="preserve">support </w:t>
      </w:r>
      <w:r>
        <w:t xml:space="preserve">from </w:t>
      </w:r>
      <w:r w:rsidR="004301FE">
        <w:t>Essex County Council</w:t>
      </w:r>
      <w:r>
        <w:t xml:space="preserve">, indicates that between 2022-2025, </w:t>
      </w:r>
      <w:r w:rsidR="00C528F1">
        <w:t>5</w:t>
      </w:r>
      <w:r>
        <w:t xml:space="preserve">5 people moved into extra care housing, on average approximately </w:t>
      </w:r>
      <w:r w:rsidR="00C528F1">
        <w:t>17</w:t>
      </w:r>
      <w:r>
        <w:t xml:space="preserve"> people with </w:t>
      </w:r>
      <w:r w:rsidR="00176FAA" w:rsidRPr="00176FAA">
        <w:t>physical and/or sensory impairment needs</w:t>
      </w:r>
      <w:r>
        <w:t xml:space="preserve"> aged </w:t>
      </w:r>
      <w:r w:rsidR="00C528F1">
        <w:t>18</w:t>
      </w:r>
      <w:r>
        <w:t>+ moved into extra care housing per annum. It is anticipated that this trend will continue</w:t>
      </w:r>
      <w:r w:rsidR="005079C9">
        <w:t xml:space="preserve">. Extra care housing </w:t>
      </w:r>
      <w:r w:rsidR="00176FAA">
        <w:t xml:space="preserve">would </w:t>
      </w:r>
      <w:r w:rsidR="00DE713B">
        <w:t>potentially</w:t>
      </w:r>
      <w:r w:rsidR="00245051">
        <w:t xml:space="preserve"> reduce </w:t>
      </w:r>
      <w:r w:rsidR="00DE713B">
        <w:t>the</w:t>
      </w:r>
      <w:r w:rsidR="00245051">
        <w:t xml:space="preserve"> need </w:t>
      </w:r>
      <w:r w:rsidR="007722AC">
        <w:t>for supported housing</w:t>
      </w:r>
      <w:r w:rsidR="00DE713B">
        <w:t xml:space="preserve">/supported living, as set out in paragraph </w:t>
      </w:r>
      <w:r w:rsidR="00DA465D">
        <w:fldChar w:fldCharType="begin"/>
      </w:r>
      <w:r w:rsidR="00DA465D">
        <w:instrText xml:space="preserve"> REF _Ref202454687 \n \h </w:instrText>
      </w:r>
      <w:r w:rsidR="00DA465D">
        <w:fldChar w:fldCharType="separate"/>
      </w:r>
      <w:r w:rsidR="00971C60">
        <w:t>7.54</w:t>
      </w:r>
      <w:r w:rsidR="00DA465D">
        <w:fldChar w:fldCharType="end"/>
      </w:r>
      <w:r w:rsidR="00DE713B">
        <w:t xml:space="preserve"> by 17 units </w:t>
      </w:r>
      <w:r w:rsidR="006E74CC">
        <w:t>in</w:t>
      </w:r>
      <w:r w:rsidR="00DE713B">
        <w:t xml:space="preserve"> 2029, 2034 and 2039.</w:t>
      </w:r>
    </w:p>
    <w:p w14:paraId="3D737FF2" w14:textId="77777777" w:rsidR="00DE713B" w:rsidRDefault="00DE713B" w:rsidP="00DE713B">
      <w:pPr>
        <w:pStyle w:val="Numberedpara1202"/>
        <w:numPr>
          <w:ilvl w:val="0"/>
          <w:numId w:val="0"/>
        </w:numPr>
        <w:ind w:left="720"/>
      </w:pPr>
    </w:p>
    <w:p w14:paraId="6719E7E2" w14:textId="332667F0" w:rsidR="00B72D8C" w:rsidRDefault="00B72D8C" w:rsidP="00DE713B">
      <w:pPr>
        <w:pStyle w:val="Heading1202"/>
        <w:numPr>
          <w:ilvl w:val="0"/>
          <w:numId w:val="0"/>
        </w:numPr>
        <w:ind w:left="360" w:hanging="360"/>
        <w:sectPr w:rsidR="00B72D8C" w:rsidSect="00B72D8C">
          <w:pgSz w:w="11906" w:h="16838"/>
          <w:pgMar w:top="1440" w:right="1440" w:bottom="1440" w:left="1440" w:header="708" w:footer="708" w:gutter="0"/>
          <w:cols w:space="708"/>
          <w:docGrid w:linePitch="360"/>
        </w:sectPr>
      </w:pPr>
    </w:p>
    <w:p w14:paraId="49A256A4" w14:textId="1E0EFA2C" w:rsidR="00B13D9B" w:rsidRDefault="00B13D9B" w:rsidP="00B13D9B">
      <w:pPr>
        <w:pStyle w:val="Caption"/>
      </w:pPr>
      <w:bookmarkStart w:id="225" w:name="_Ref201652677"/>
      <w:r>
        <w:lastRenderedPageBreak/>
        <w:t xml:space="preserve">Table </w:t>
      </w:r>
      <w:fldSimple w:instr=" SEQ Table \* ARABIC ">
        <w:r w:rsidR="00971C60">
          <w:rPr>
            <w:noProof/>
          </w:rPr>
          <w:t>79</w:t>
        </w:r>
      </w:fldSimple>
      <w:bookmarkEnd w:id="225"/>
      <w:r>
        <w:t xml:space="preserve">. </w:t>
      </w:r>
      <w:r w:rsidRPr="00517203">
        <w:t xml:space="preserve">Estimated need for supported living for people with a physical disability and sensory impairment </w:t>
      </w:r>
      <w:r w:rsidR="002820A2">
        <w:t xml:space="preserve">who draw on </w:t>
      </w:r>
      <w:r w:rsidR="001956EE">
        <w:t>adult social care support</w:t>
      </w:r>
      <w:r w:rsidRPr="00517203">
        <w:t xml:space="preserve"> from </w:t>
      </w:r>
      <w:r w:rsidR="000717DD">
        <w:t>Essex County Council</w:t>
      </w:r>
    </w:p>
    <w:tbl>
      <w:tblPr>
        <w:tblStyle w:val="GridTable5Dark-Accent4"/>
        <w:tblW w:w="5000" w:type="pct"/>
        <w:tblLook w:val="04A0" w:firstRow="1" w:lastRow="0" w:firstColumn="1" w:lastColumn="0" w:noHBand="0" w:noVBand="1"/>
      </w:tblPr>
      <w:tblGrid>
        <w:gridCol w:w="2137"/>
        <w:gridCol w:w="1250"/>
        <w:gridCol w:w="1771"/>
        <w:gridCol w:w="1149"/>
        <w:gridCol w:w="1783"/>
        <w:gridCol w:w="1149"/>
        <w:gridCol w:w="1783"/>
        <w:gridCol w:w="1149"/>
        <w:gridCol w:w="1777"/>
      </w:tblGrid>
      <w:tr w:rsidR="00DC4887" w:rsidRPr="004B5E23" w14:paraId="66E85C99" w14:textId="77777777" w:rsidTr="00B13D9B">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766" w:type="pct"/>
            <w:shd w:val="clear" w:color="auto" w:fill="FBCAD0"/>
            <w:noWrap/>
            <w:hideMark/>
          </w:tcPr>
          <w:p w14:paraId="56740660" w14:textId="77777777" w:rsidR="00B72D8C" w:rsidRPr="004B5E23" w:rsidRDefault="00B72D8C" w:rsidP="00711301">
            <w:pPr>
              <w:rPr>
                <w:rFonts w:eastAsia="Times New Roman" w:cs="Segoe UI"/>
                <w:color w:val="000000"/>
              </w:rPr>
            </w:pPr>
          </w:p>
        </w:tc>
        <w:tc>
          <w:tcPr>
            <w:tcW w:w="448" w:type="pct"/>
            <w:shd w:val="clear" w:color="auto" w:fill="FBCAD0"/>
            <w:hideMark/>
          </w:tcPr>
          <w:p w14:paraId="3C2582B1"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35" w:type="pct"/>
            <w:shd w:val="clear" w:color="auto" w:fill="FBCAD0"/>
            <w:hideMark/>
          </w:tcPr>
          <w:p w14:paraId="061396C6"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412" w:type="pct"/>
            <w:shd w:val="clear" w:color="auto" w:fill="FBCAD0"/>
            <w:hideMark/>
          </w:tcPr>
          <w:p w14:paraId="388BCE92"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39" w:type="pct"/>
            <w:shd w:val="clear" w:color="auto" w:fill="FBCAD0"/>
            <w:hideMark/>
          </w:tcPr>
          <w:p w14:paraId="66808A0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412" w:type="pct"/>
            <w:shd w:val="clear" w:color="auto" w:fill="FBCAD0"/>
            <w:hideMark/>
          </w:tcPr>
          <w:p w14:paraId="6C3D452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39" w:type="pct"/>
            <w:shd w:val="clear" w:color="auto" w:fill="FBCAD0"/>
            <w:hideMark/>
          </w:tcPr>
          <w:p w14:paraId="0593C67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412" w:type="pct"/>
            <w:shd w:val="clear" w:color="auto" w:fill="FBCAD0"/>
            <w:hideMark/>
          </w:tcPr>
          <w:p w14:paraId="113255B2"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37" w:type="pct"/>
            <w:shd w:val="clear" w:color="auto" w:fill="FBCAD0"/>
            <w:hideMark/>
          </w:tcPr>
          <w:p w14:paraId="530E4E8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0851F246" w14:textId="77777777" w:rsidTr="00B13D9B">
        <w:trPr>
          <w:trHeight w:val="300"/>
        </w:trPr>
        <w:tc>
          <w:tcPr>
            <w:cnfStyle w:val="001000000000" w:firstRow="0" w:lastRow="0" w:firstColumn="1" w:lastColumn="0" w:oddVBand="0" w:evenVBand="0" w:oddHBand="0" w:evenHBand="0" w:firstRowFirstColumn="0" w:firstRowLastColumn="0" w:lastRowFirstColumn="0" w:lastRowLastColumn="0"/>
            <w:tcW w:w="766" w:type="pct"/>
            <w:noWrap/>
            <w:hideMark/>
          </w:tcPr>
          <w:p w14:paraId="7B355091"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448" w:type="pct"/>
            <w:noWrap/>
            <w:vAlign w:val="center"/>
            <w:hideMark/>
          </w:tcPr>
          <w:p w14:paraId="4760B599"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1,935</w:t>
            </w:r>
          </w:p>
        </w:tc>
        <w:tc>
          <w:tcPr>
            <w:tcW w:w="635" w:type="pct"/>
            <w:noWrap/>
            <w:vAlign w:val="center"/>
            <w:hideMark/>
          </w:tcPr>
          <w:p w14:paraId="64239036"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412" w:type="pct"/>
            <w:noWrap/>
            <w:vAlign w:val="center"/>
            <w:hideMark/>
          </w:tcPr>
          <w:p w14:paraId="43605B75"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2,116</w:t>
            </w:r>
          </w:p>
        </w:tc>
        <w:tc>
          <w:tcPr>
            <w:tcW w:w="639" w:type="pct"/>
            <w:noWrap/>
            <w:vAlign w:val="center"/>
            <w:hideMark/>
          </w:tcPr>
          <w:p w14:paraId="62A16A4C"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ascii="Aptos Narrow" w:eastAsia="Times New Roman" w:hAnsi="Aptos Narrow" w:cs="Times New Roman"/>
                <w:color w:val="000000"/>
              </w:rPr>
            </w:pPr>
          </w:p>
        </w:tc>
        <w:tc>
          <w:tcPr>
            <w:tcW w:w="412" w:type="pct"/>
            <w:noWrap/>
            <w:vAlign w:val="center"/>
            <w:hideMark/>
          </w:tcPr>
          <w:p w14:paraId="6577DACC" w14:textId="77777777" w:rsidR="00B72D8C" w:rsidRPr="00CB68B4"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color w:val="000000"/>
              </w:rPr>
              <w:t>2,297</w:t>
            </w:r>
          </w:p>
        </w:tc>
        <w:tc>
          <w:tcPr>
            <w:tcW w:w="639" w:type="pct"/>
            <w:noWrap/>
            <w:vAlign w:val="center"/>
            <w:hideMark/>
          </w:tcPr>
          <w:p w14:paraId="4211A13F" w14:textId="77777777" w:rsidR="00B72D8C" w:rsidRPr="00CB68B4"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12" w:type="pct"/>
            <w:noWrap/>
            <w:vAlign w:val="center"/>
            <w:hideMark/>
          </w:tcPr>
          <w:p w14:paraId="3963BF42"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2,478</w:t>
            </w:r>
          </w:p>
        </w:tc>
        <w:tc>
          <w:tcPr>
            <w:tcW w:w="637" w:type="pct"/>
            <w:noWrap/>
            <w:vAlign w:val="center"/>
            <w:hideMark/>
          </w:tcPr>
          <w:p w14:paraId="42AD2ADB"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776722DA"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4AC80B52"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405CC0ED" w14:textId="77777777" w:rsidTr="00B13D9B">
        <w:trPr>
          <w:trHeight w:val="300"/>
        </w:trPr>
        <w:tc>
          <w:tcPr>
            <w:cnfStyle w:val="001000000000" w:firstRow="0" w:lastRow="0" w:firstColumn="1" w:lastColumn="0" w:oddVBand="0" w:evenVBand="0" w:oddHBand="0" w:evenHBand="0" w:firstRowFirstColumn="0" w:firstRowLastColumn="0" w:lastRowFirstColumn="0" w:lastRowLastColumn="0"/>
            <w:tcW w:w="766" w:type="pct"/>
            <w:hideMark/>
          </w:tcPr>
          <w:p w14:paraId="4AB0EBC6"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448" w:type="pct"/>
            <w:noWrap/>
            <w:vAlign w:val="center"/>
            <w:hideMark/>
          </w:tcPr>
          <w:p w14:paraId="0051D809"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1,704</w:t>
            </w:r>
          </w:p>
        </w:tc>
        <w:tc>
          <w:tcPr>
            <w:tcW w:w="635" w:type="pct"/>
            <w:noWrap/>
            <w:vAlign w:val="center"/>
            <w:hideMark/>
          </w:tcPr>
          <w:p w14:paraId="5ED98139"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88%</w:t>
            </w:r>
          </w:p>
        </w:tc>
        <w:tc>
          <w:tcPr>
            <w:tcW w:w="412" w:type="pct"/>
            <w:noWrap/>
            <w:vAlign w:val="center"/>
            <w:hideMark/>
          </w:tcPr>
          <w:p w14:paraId="593F4B23"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1,849</w:t>
            </w:r>
          </w:p>
        </w:tc>
        <w:tc>
          <w:tcPr>
            <w:tcW w:w="639" w:type="pct"/>
            <w:noWrap/>
            <w:vAlign w:val="center"/>
            <w:hideMark/>
          </w:tcPr>
          <w:p w14:paraId="6C32675D"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87%</w:t>
            </w:r>
          </w:p>
        </w:tc>
        <w:tc>
          <w:tcPr>
            <w:tcW w:w="412" w:type="pct"/>
            <w:noWrap/>
            <w:vAlign w:val="center"/>
            <w:hideMark/>
          </w:tcPr>
          <w:p w14:paraId="64B438F8"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1,994</w:t>
            </w:r>
          </w:p>
        </w:tc>
        <w:tc>
          <w:tcPr>
            <w:tcW w:w="639" w:type="pct"/>
            <w:noWrap/>
            <w:vAlign w:val="center"/>
            <w:hideMark/>
          </w:tcPr>
          <w:p w14:paraId="70FA685E"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87%</w:t>
            </w:r>
          </w:p>
        </w:tc>
        <w:tc>
          <w:tcPr>
            <w:tcW w:w="412" w:type="pct"/>
            <w:noWrap/>
            <w:vAlign w:val="center"/>
            <w:hideMark/>
          </w:tcPr>
          <w:p w14:paraId="5182DC07"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2,140</w:t>
            </w:r>
          </w:p>
        </w:tc>
        <w:tc>
          <w:tcPr>
            <w:tcW w:w="637" w:type="pct"/>
            <w:noWrap/>
            <w:vAlign w:val="center"/>
            <w:hideMark/>
          </w:tcPr>
          <w:p w14:paraId="243FD861"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86%</w:t>
            </w:r>
          </w:p>
        </w:tc>
      </w:tr>
      <w:tr w:rsidR="00D96117" w:rsidRPr="004B5E23" w14:paraId="53EDDB41" w14:textId="77777777" w:rsidTr="00B13D9B">
        <w:trPr>
          <w:trHeight w:val="300"/>
        </w:trPr>
        <w:tc>
          <w:tcPr>
            <w:cnfStyle w:val="001000000000" w:firstRow="0" w:lastRow="0" w:firstColumn="1" w:lastColumn="0" w:oddVBand="0" w:evenVBand="0" w:oddHBand="0" w:evenHBand="0" w:firstRowFirstColumn="0" w:firstRowLastColumn="0" w:lastRowFirstColumn="0" w:lastRowLastColumn="0"/>
            <w:tcW w:w="766" w:type="pct"/>
            <w:hideMark/>
          </w:tcPr>
          <w:p w14:paraId="41622D13"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448" w:type="pct"/>
            <w:noWrap/>
            <w:vAlign w:val="center"/>
            <w:hideMark/>
          </w:tcPr>
          <w:p w14:paraId="6E67F7BC"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36</w:t>
            </w:r>
          </w:p>
        </w:tc>
        <w:tc>
          <w:tcPr>
            <w:tcW w:w="635" w:type="pct"/>
            <w:noWrap/>
            <w:vAlign w:val="center"/>
            <w:hideMark/>
          </w:tcPr>
          <w:p w14:paraId="2597CC3A"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2%</w:t>
            </w:r>
          </w:p>
        </w:tc>
        <w:tc>
          <w:tcPr>
            <w:tcW w:w="412" w:type="pct"/>
            <w:noWrap/>
            <w:vAlign w:val="center"/>
            <w:hideMark/>
          </w:tcPr>
          <w:p w14:paraId="4B829A52"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81</w:t>
            </w:r>
          </w:p>
        </w:tc>
        <w:tc>
          <w:tcPr>
            <w:tcW w:w="639" w:type="pct"/>
            <w:noWrap/>
            <w:vAlign w:val="center"/>
            <w:hideMark/>
          </w:tcPr>
          <w:p w14:paraId="6C67200A"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412" w:type="pct"/>
            <w:noWrap/>
            <w:vAlign w:val="center"/>
            <w:hideMark/>
          </w:tcPr>
          <w:p w14:paraId="4B45212F"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126</w:t>
            </w:r>
          </w:p>
        </w:tc>
        <w:tc>
          <w:tcPr>
            <w:tcW w:w="639" w:type="pct"/>
            <w:noWrap/>
            <w:vAlign w:val="center"/>
            <w:hideMark/>
          </w:tcPr>
          <w:p w14:paraId="3616E429"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412" w:type="pct"/>
            <w:noWrap/>
            <w:vAlign w:val="center"/>
            <w:hideMark/>
          </w:tcPr>
          <w:p w14:paraId="273BDBCD"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171</w:t>
            </w:r>
          </w:p>
        </w:tc>
        <w:tc>
          <w:tcPr>
            <w:tcW w:w="637" w:type="pct"/>
            <w:noWrap/>
            <w:vAlign w:val="center"/>
            <w:hideMark/>
          </w:tcPr>
          <w:p w14:paraId="3E6C1852"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w:t>
            </w:r>
          </w:p>
        </w:tc>
      </w:tr>
      <w:tr w:rsidR="00D96117" w:rsidRPr="004B5E23" w14:paraId="4B4375D7" w14:textId="77777777" w:rsidTr="00B13D9B">
        <w:trPr>
          <w:trHeight w:val="300"/>
        </w:trPr>
        <w:tc>
          <w:tcPr>
            <w:cnfStyle w:val="001000000000" w:firstRow="0" w:lastRow="0" w:firstColumn="1" w:lastColumn="0" w:oddVBand="0" w:evenVBand="0" w:oddHBand="0" w:evenHBand="0" w:firstRowFirstColumn="0" w:firstRowLastColumn="0" w:lastRowFirstColumn="0" w:lastRowLastColumn="0"/>
            <w:tcW w:w="766" w:type="pct"/>
            <w:hideMark/>
          </w:tcPr>
          <w:p w14:paraId="670121CE"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448" w:type="pct"/>
            <w:noWrap/>
            <w:vAlign w:val="center"/>
            <w:hideMark/>
          </w:tcPr>
          <w:p w14:paraId="317AC9D5"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195</w:t>
            </w:r>
          </w:p>
        </w:tc>
        <w:tc>
          <w:tcPr>
            <w:tcW w:w="635" w:type="pct"/>
            <w:noWrap/>
            <w:vAlign w:val="center"/>
            <w:hideMark/>
          </w:tcPr>
          <w:p w14:paraId="4E9DBCBB"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10%</w:t>
            </w:r>
          </w:p>
        </w:tc>
        <w:tc>
          <w:tcPr>
            <w:tcW w:w="412" w:type="pct"/>
            <w:noWrap/>
            <w:vAlign w:val="center"/>
            <w:hideMark/>
          </w:tcPr>
          <w:p w14:paraId="145E2F4C"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186</w:t>
            </w:r>
          </w:p>
        </w:tc>
        <w:tc>
          <w:tcPr>
            <w:tcW w:w="639" w:type="pct"/>
            <w:noWrap/>
            <w:vAlign w:val="center"/>
            <w:hideMark/>
          </w:tcPr>
          <w:p w14:paraId="7C493685"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w:t>
            </w:r>
          </w:p>
        </w:tc>
        <w:tc>
          <w:tcPr>
            <w:tcW w:w="412" w:type="pct"/>
            <w:noWrap/>
            <w:vAlign w:val="center"/>
            <w:hideMark/>
          </w:tcPr>
          <w:p w14:paraId="1FBD8A33"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177</w:t>
            </w:r>
          </w:p>
        </w:tc>
        <w:tc>
          <w:tcPr>
            <w:tcW w:w="639" w:type="pct"/>
            <w:noWrap/>
            <w:vAlign w:val="center"/>
            <w:hideMark/>
          </w:tcPr>
          <w:p w14:paraId="456B7FFF"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w:t>
            </w:r>
          </w:p>
        </w:tc>
        <w:tc>
          <w:tcPr>
            <w:tcW w:w="412" w:type="pct"/>
            <w:noWrap/>
            <w:vAlign w:val="center"/>
            <w:hideMark/>
          </w:tcPr>
          <w:p w14:paraId="481A3FB0"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168</w:t>
            </w:r>
          </w:p>
        </w:tc>
        <w:tc>
          <w:tcPr>
            <w:tcW w:w="637" w:type="pct"/>
            <w:noWrap/>
            <w:vAlign w:val="center"/>
            <w:hideMark/>
          </w:tcPr>
          <w:p w14:paraId="320A2BEA"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w:t>
            </w:r>
          </w:p>
        </w:tc>
      </w:tr>
      <w:tr w:rsidR="00D96117" w:rsidRPr="004B5E23" w14:paraId="1365DADD" w14:textId="77777777" w:rsidTr="00B13D9B">
        <w:trPr>
          <w:trHeight w:val="300"/>
        </w:trPr>
        <w:tc>
          <w:tcPr>
            <w:cnfStyle w:val="001000000000" w:firstRow="0" w:lastRow="0" w:firstColumn="1" w:lastColumn="0" w:oddVBand="0" w:evenVBand="0" w:oddHBand="0" w:evenHBand="0" w:firstRowFirstColumn="0" w:firstRowLastColumn="0" w:lastRowFirstColumn="0" w:lastRowLastColumn="0"/>
            <w:tcW w:w="766" w:type="pct"/>
            <w:hideMark/>
          </w:tcPr>
          <w:p w14:paraId="760C9E08"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448" w:type="pct"/>
            <w:noWrap/>
            <w:vAlign w:val="center"/>
            <w:hideMark/>
          </w:tcPr>
          <w:p w14:paraId="5D178C72"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1,935</w:t>
            </w:r>
          </w:p>
        </w:tc>
        <w:tc>
          <w:tcPr>
            <w:tcW w:w="635" w:type="pct"/>
            <w:noWrap/>
            <w:vAlign w:val="center"/>
            <w:hideMark/>
          </w:tcPr>
          <w:p w14:paraId="6B73CED9" w14:textId="77777777" w:rsidR="00B72D8C" w:rsidRPr="004A5104"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4A5104">
              <w:rPr>
                <w:rFonts w:cs="Segoe UI"/>
                <w:b/>
                <w:i/>
                <w:color w:val="000000"/>
              </w:rPr>
              <w:t>100%</w:t>
            </w:r>
          </w:p>
        </w:tc>
        <w:tc>
          <w:tcPr>
            <w:tcW w:w="412" w:type="pct"/>
            <w:noWrap/>
            <w:vAlign w:val="center"/>
            <w:hideMark/>
          </w:tcPr>
          <w:p w14:paraId="54D34814"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2,116</w:t>
            </w:r>
          </w:p>
        </w:tc>
        <w:tc>
          <w:tcPr>
            <w:tcW w:w="639" w:type="pct"/>
            <w:noWrap/>
            <w:vAlign w:val="center"/>
            <w:hideMark/>
          </w:tcPr>
          <w:p w14:paraId="4880FACF"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412" w:type="pct"/>
            <w:noWrap/>
            <w:vAlign w:val="center"/>
            <w:hideMark/>
          </w:tcPr>
          <w:p w14:paraId="1722C559"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2,297</w:t>
            </w:r>
          </w:p>
        </w:tc>
        <w:tc>
          <w:tcPr>
            <w:tcW w:w="639" w:type="pct"/>
            <w:noWrap/>
            <w:vAlign w:val="center"/>
            <w:hideMark/>
          </w:tcPr>
          <w:p w14:paraId="2BF99B42"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412" w:type="pct"/>
            <w:noWrap/>
            <w:vAlign w:val="center"/>
            <w:hideMark/>
          </w:tcPr>
          <w:p w14:paraId="21C60819"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2,478</w:t>
            </w:r>
          </w:p>
        </w:tc>
        <w:tc>
          <w:tcPr>
            <w:tcW w:w="637" w:type="pct"/>
            <w:noWrap/>
            <w:vAlign w:val="center"/>
            <w:hideMark/>
          </w:tcPr>
          <w:p w14:paraId="453167BF"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i/>
                <w:color w:val="000000"/>
              </w:rPr>
              <w:t>100%</w:t>
            </w:r>
          </w:p>
        </w:tc>
      </w:tr>
      <w:tr w:rsidR="00D96117" w:rsidRPr="004B5E23" w14:paraId="5D6E7EDB" w14:textId="77777777" w:rsidTr="00B13D9B">
        <w:trPr>
          <w:trHeight w:val="300"/>
        </w:trPr>
        <w:tc>
          <w:tcPr>
            <w:cnfStyle w:val="001000000000" w:firstRow="0" w:lastRow="0" w:firstColumn="1" w:lastColumn="0" w:oddVBand="0" w:evenVBand="0" w:oddHBand="0" w:evenHBand="0" w:firstRowFirstColumn="0" w:firstRowLastColumn="0" w:lastRowFirstColumn="0" w:lastRowLastColumn="0"/>
            <w:tcW w:w="766" w:type="pct"/>
            <w:hideMark/>
          </w:tcPr>
          <w:p w14:paraId="458A06E8" w14:textId="4653960D" w:rsidR="00B72D8C" w:rsidRPr="004B5E23" w:rsidRDefault="005048D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448" w:type="pct"/>
            <w:noWrap/>
            <w:vAlign w:val="center"/>
            <w:hideMark/>
          </w:tcPr>
          <w:p w14:paraId="5B37DC14"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35" w:type="pct"/>
            <w:noWrap/>
            <w:vAlign w:val="center"/>
            <w:hideMark/>
          </w:tcPr>
          <w:p w14:paraId="0902D764"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12" w:type="pct"/>
            <w:noWrap/>
            <w:vAlign w:val="center"/>
            <w:hideMark/>
          </w:tcPr>
          <w:p w14:paraId="4D0DCEED"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45</w:t>
            </w:r>
          </w:p>
        </w:tc>
        <w:tc>
          <w:tcPr>
            <w:tcW w:w="639" w:type="pct"/>
            <w:noWrap/>
            <w:vAlign w:val="center"/>
            <w:hideMark/>
          </w:tcPr>
          <w:p w14:paraId="25C82B66"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412" w:type="pct"/>
            <w:noWrap/>
            <w:vAlign w:val="center"/>
            <w:hideMark/>
          </w:tcPr>
          <w:p w14:paraId="0B359E9B"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90</w:t>
            </w:r>
          </w:p>
        </w:tc>
        <w:tc>
          <w:tcPr>
            <w:tcW w:w="639" w:type="pct"/>
            <w:noWrap/>
            <w:vAlign w:val="center"/>
            <w:hideMark/>
          </w:tcPr>
          <w:p w14:paraId="23125CC7"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412" w:type="pct"/>
            <w:noWrap/>
            <w:vAlign w:val="center"/>
            <w:hideMark/>
          </w:tcPr>
          <w:p w14:paraId="127E082D"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135</w:t>
            </w:r>
          </w:p>
        </w:tc>
        <w:tc>
          <w:tcPr>
            <w:tcW w:w="637" w:type="pct"/>
            <w:noWrap/>
            <w:vAlign w:val="center"/>
            <w:hideMark/>
          </w:tcPr>
          <w:p w14:paraId="080C5D93" w14:textId="77777777" w:rsidR="00B72D8C" w:rsidRPr="004B5E23" w:rsidRDefault="00B72D8C" w:rsidP="004A51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73058912" w14:textId="6BFCC00E" w:rsidR="00B72D8C" w:rsidRDefault="00B72D8C" w:rsidP="00B72D8C">
      <w:pPr>
        <w:pStyle w:val="Tablesourcenote"/>
      </w:pPr>
      <w:r>
        <w:t xml:space="preserve">Source: </w:t>
      </w:r>
      <w:r w:rsidR="000717DD">
        <w:t>Essex County Council</w:t>
      </w:r>
      <w:r>
        <w:t xml:space="preserve"> and Housing LIN. Estimated need is </w:t>
      </w:r>
      <w:r w:rsidR="00711301">
        <w:t>non-cumulative</w:t>
      </w:r>
    </w:p>
    <w:p w14:paraId="36687EDC" w14:textId="77777777" w:rsidR="00B72D8C" w:rsidRDefault="00B72D8C" w:rsidP="00B72D8C">
      <w:pPr>
        <w:pStyle w:val="Numberedpara1202"/>
        <w:numPr>
          <w:ilvl w:val="0"/>
          <w:numId w:val="0"/>
        </w:numPr>
      </w:pPr>
    </w:p>
    <w:p w14:paraId="61D7998F" w14:textId="77777777" w:rsidR="00B72D8C" w:rsidRDefault="00B72D8C" w:rsidP="00B72D8C">
      <w:pPr>
        <w:pStyle w:val="Numberedpara1202"/>
        <w:numPr>
          <w:ilvl w:val="0"/>
          <w:numId w:val="0"/>
        </w:numPr>
        <w:rPr>
          <w:b/>
          <w:bCs/>
        </w:rPr>
      </w:pPr>
    </w:p>
    <w:p w14:paraId="272AE269" w14:textId="77777777" w:rsidR="00B72D8C" w:rsidRDefault="00B72D8C" w:rsidP="00B72D8C">
      <w:pPr>
        <w:pStyle w:val="Numberedpara1202"/>
        <w:numPr>
          <w:ilvl w:val="0"/>
          <w:numId w:val="0"/>
        </w:numPr>
        <w:rPr>
          <w:b/>
          <w:bCs/>
        </w:rPr>
      </w:pPr>
    </w:p>
    <w:p w14:paraId="333C995B" w14:textId="77777777" w:rsidR="00B72D8C" w:rsidRDefault="00B72D8C" w:rsidP="00B72D8C">
      <w:pPr>
        <w:pStyle w:val="Numberedpara1202"/>
        <w:numPr>
          <w:ilvl w:val="0"/>
          <w:numId w:val="0"/>
        </w:numPr>
        <w:rPr>
          <w:b/>
          <w:bCs/>
        </w:rPr>
      </w:pPr>
    </w:p>
    <w:p w14:paraId="36D40F47" w14:textId="77777777" w:rsidR="00B72D8C" w:rsidRDefault="00B72D8C" w:rsidP="00B72D8C">
      <w:pPr>
        <w:pStyle w:val="Numberedpara1202"/>
        <w:numPr>
          <w:ilvl w:val="0"/>
          <w:numId w:val="0"/>
        </w:numPr>
        <w:rPr>
          <w:b/>
          <w:bCs/>
        </w:rPr>
      </w:pPr>
    </w:p>
    <w:p w14:paraId="005ADAC2" w14:textId="77777777" w:rsidR="00B72D8C" w:rsidRDefault="00B72D8C" w:rsidP="00B72D8C">
      <w:pPr>
        <w:pStyle w:val="Numberedpara1202"/>
        <w:numPr>
          <w:ilvl w:val="0"/>
          <w:numId w:val="0"/>
        </w:numPr>
        <w:rPr>
          <w:b/>
          <w:bCs/>
        </w:rPr>
        <w:sectPr w:rsidR="00B72D8C" w:rsidSect="00B72D8C">
          <w:pgSz w:w="16838" w:h="11906" w:orient="landscape"/>
          <w:pgMar w:top="1440" w:right="1440" w:bottom="1440" w:left="1440" w:header="708" w:footer="708" w:gutter="0"/>
          <w:cols w:space="708"/>
          <w:docGrid w:linePitch="360"/>
        </w:sectPr>
      </w:pPr>
    </w:p>
    <w:p w14:paraId="3886EE4A" w14:textId="77777777" w:rsidR="00B72D8C" w:rsidRDefault="00B72D8C" w:rsidP="00B72D8C">
      <w:pPr>
        <w:pStyle w:val="Numberedpara1202"/>
        <w:numPr>
          <w:ilvl w:val="0"/>
          <w:numId w:val="0"/>
        </w:numPr>
        <w:rPr>
          <w:b/>
          <w:bCs/>
        </w:rPr>
      </w:pPr>
      <w:r w:rsidRPr="00947C46">
        <w:rPr>
          <w:b/>
          <w:bCs/>
        </w:rPr>
        <w:lastRenderedPageBreak/>
        <w:t xml:space="preserve">Estimated need for </w:t>
      </w:r>
      <w:bookmarkStart w:id="226" w:name="_Hlk191473053"/>
      <w:r w:rsidRPr="00947C46">
        <w:rPr>
          <w:b/>
          <w:bCs/>
        </w:rPr>
        <w:t xml:space="preserve">supported </w:t>
      </w:r>
      <w:r>
        <w:rPr>
          <w:b/>
          <w:bCs/>
        </w:rPr>
        <w:t>living</w:t>
      </w:r>
      <w:r w:rsidRPr="00947C46">
        <w:rPr>
          <w:b/>
          <w:bCs/>
        </w:rPr>
        <w:t xml:space="preserve"> for people with physical disabilities and</w:t>
      </w:r>
      <w:r>
        <w:rPr>
          <w:b/>
          <w:bCs/>
        </w:rPr>
        <w:t>/or</w:t>
      </w:r>
      <w:r w:rsidRPr="00947C46">
        <w:rPr>
          <w:b/>
          <w:bCs/>
        </w:rPr>
        <w:t xml:space="preserve"> sensory impairment</w:t>
      </w:r>
      <w:bookmarkEnd w:id="226"/>
      <w:r w:rsidRPr="00947C46">
        <w:rPr>
          <w:b/>
          <w:bCs/>
        </w:rPr>
        <w:t xml:space="preserve"> by </w:t>
      </w:r>
      <w:r>
        <w:rPr>
          <w:b/>
          <w:bCs/>
        </w:rPr>
        <w:t>district</w:t>
      </w:r>
    </w:p>
    <w:p w14:paraId="2B704E00" w14:textId="1A57BC45" w:rsidR="00B72D8C" w:rsidRDefault="00B72D8C" w:rsidP="00B72D8C">
      <w:pPr>
        <w:pStyle w:val="Numberedpara1202"/>
      </w:pPr>
      <w:r w:rsidRPr="006A5304">
        <w:t xml:space="preserve">The </w:t>
      </w:r>
      <w:r>
        <w:t>number and percentage</w:t>
      </w:r>
      <w:r w:rsidRPr="006A5304">
        <w:t xml:space="preserve"> of </w:t>
      </w:r>
      <w:r w:rsidRPr="008B1810">
        <w:t xml:space="preserve">people with physical disabilities and/or sensory impairment needs </w:t>
      </w:r>
      <w:r w:rsidR="002820A2">
        <w:t xml:space="preserve">who draw on adult social care </w:t>
      </w:r>
      <w:r w:rsidR="00057369">
        <w:t>support</w:t>
      </w:r>
      <w:r w:rsidR="00BE0E92">
        <w:t xml:space="preserve"> </w:t>
      </w:r>
      <w:r w:rsidRPr="008B1810">
        <w:t xml:space="preserve">from </w:t>
      </w:r>
      <w:r w:rsidR="000717DD">
        <w:t>Essex County Council</w:t>
      </w:r>
      <w:r w:rsidRPr="008B1810">
        <w:t xml:space="preserve"> </w:t>
      </w:r>
      <w:r w:rsidRPr="006A5304">
        <w:t xml:space="preserve">in each </w:t>
      </w:r>
      <w:r>
        <w:t xml:space="preserve">district is shown in </w:t>
      </w:r>
      <w:r w:rsidR="00DA2083">
        <w:fldChar w:fldCharType="begin"/>
      </w:r>
      <w:r w:rsidR="00DA2083">
        <w:instrText xml:space="preserve"> REF _Ref201590667 \h </w:instrText>
      </w:r>
      <w:r w:rsidR="00DA2083">
        <w:fldChar w:fldCharType="separate"/>
      </w:r>
      <w:r w:rsidR="00971C60">
        <w:t xml:space="preserve">Table </w:t>
      </w:r>
      <w:r w:rsidR="00971C60">
        <w:rPr>
          <w:noProof/>
        </w:rPr>
        <w:t>80</w:t>
      </w:r>
      <w:r w:rsidR="00DA2083">
        <w:fldChar w:fldCharType="end"/>
      </w:r>
      <w:r w:rsidR="007D739D">
        <w:t>.</w:t>
      </w:r>
    </w:p>
    <w:p w14:paraId="417AC01B" w14:textId="25A8A10C" w:rsidR="005D1A17" w:rsidRDefault="005D1A17" w:rsidP="005D1A17">
      <w:pPr>
        <w:pStyle w:val="Caption"/>
      </w:pPr>
      <w:bookmarkStart w:id="227" w:name="_Ref201590667"/>
      <w:r>
        <w:t xml:space="preserve">Table </w:t>
      </w:r>
      <w:fldSimple w:instr=" SEQ Table \* ARABIC ">
        <w:r w:rsidR="00971C60">
          <w:rPr>
            <w:noProof/>
          </w:rPr>
          <w:t>80</w:t>
        </w:r>
      </w:fldSimple>
      <w:bookmarkEnd w:id="227"/>
      <w:r>
        <w:t xml:space="preserve">. </w:t>
      </w:r>
      <w:r w:rsidRPr="00B813C7">
        <w:t xml:space="preserve">The number and percentage of people with physical disabilities and/or sensory impairment needs </w:t>
      </w:r>
      <w:r w:rsidR="002820A2">
        <w:t xml:space="preserve">who draw on adult social care </w:t>
      </w:r>
      <w:r w:rsidR="00057369">
        <w:t xml:space="preserve">support </w:t>
      </w:r>
      <w:r w:rsidRPr="00B813C7">
        <w:t xml:space="preserve">from </w:t>
      </w:r>
      <w:r w:rsidR="000717DD">
        <w:t>Essex County Council</w:t>
      </w:r>
      <w:r w:rsidRPr="00B813C7">
        <w:t xml:space="preserve"> in each district</w:t>
      </w:r>
    </w:p>
    <w:tbl>
      <w:tblPr>
        <w:tblStyle w:val="GridTable5Dark-Accent4"/>
        <w:tblW w:w="5000" w:type="pct"/>
        <w:tblLook w:val="04A0" w:firstRow="1" w:lastRow="0" w:firstColumn="1" w:lastColumn="0" w:noHBand="0" w:noVBand="1"/>
      </w:tblPr>
      <w:tblGrid>
        <w:gridCol w:w="3754"/>
        <w:gridCol w:w="2631"/>
        <w:gridCol w:w="2631"/>
      </w:tblGrid>
      <w:tr w:rsidR="00B72D8C" w:rsidRPr="002D2FDD" w14:paraId="0F683200" w14:textId="77777777" w:rsidTr="004A5104">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082" w:type="pct"/>
            <w:shd w:val="clear" w:color="auto" w:fill="FBCAD0"/>
            <w:noWrap/>
            <w:hideMark/>
          </w:tcPr>
          <w:p w14:paraId="09563062" w14:textId="44B775AB" w:rsidR="00B72D8C" w:rsidRPr="002D2FDD" w:rsidRDefault="00B72D8C">
            <w:pPr>
              <w:rPr>
                <w:rFonts w:eastAsia="Times New Roman" w:cs="Segoe UI"/>
                <w:color w:val="000000"/>
              </w:rPr>
            </w:pPr>
            <w:r w:rsidRPr="7BDDAE1C">
              <w:rPr>
                <w:rFonts w:eastAsia="Times New Roman" w:cs="Segoe UI"/>
                <w:color w:val="000000" w:themeColor="text1"/>
              </w:rPr>
              <w:t>District</w:t>
            </w:r>
          </w:p>
        </w:tc>
        <w:tc>
          <w:tcPr>
            <w:tcW w:w="1459" w:type="pct"/>
            <w:shd w:val="clear" w:color="auto" w:fill="FBCAD0"/>
            <w:noWrap/>
            <w:hideMark/>
          </w:tcPr>
          <w:p w14:paraId="4A8ACD4F" w14:textId="77777777" w:rsidR="00B72D8C" w:rsidRPr="002D2FDD"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2024</w:t>
            </w:r>
          </w:p>
        </w:tc>
        <w:tc>
          <w:tcPr>
            <w:tcW w:w="1459" w:type="pct"/>
            <w:shd w:val="clear" w:color="auto" w:fill="FBCAD0"/>
            <w:noWrap/>
            <w:hideMark/>
          </w:tcPr>
          <w:p w14:paraId="49F321E5" w14:textId="77777777" w:rsidR="00B72D8C" w:rsidRPr="002D2FDD"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w:t>
            </w:r>
          </w:p>
        </w:tc>
      </w:tr>
      <w:tr w:rsidR="00A47CF4" w:rsidRPr="002D2FDD" w14:paraId="7F1D482C" w14:textId="77777777" w:rsidTr="0013207E">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6BDBB874" w14:textId="77777777" w:rsidR="00A47CF4" w:rsidRPr="002D2FDD" w:rsidRDefault="00A47CF4" w:rsidP="0013207E">
            <w:pPr>
              <w:rPr>
                <w:rFonts w:eastAsia="Times New Roman" w:cs="Segoe UI"/>
                <w:b w:val="0"/>
                <w:color w:val="000000"/>
              </w:rPr>
            </w:pPr>
            <w:r w:rsidRPr="002D2FDD">
              <w:rPr>
                <w:rFonts w:eastAsia="Times New Roman" w:cs="Segoe UI"/>
                <w:b w:val="0"/>
                <w:color w:val="000000"/>
              </w:rPr>
              <w:t>Basildon</w:t>
            </w:r>
          </w:p>
        </w:tc>
        <w:tc>
          <w:tcPr>
            <w:tcW w:w="1459" w:type="pct"/>
            <w:noWrap/>
            <w:hideMark/>
          </w:tcPr>
          <w:p w14:paraId="67401A7F"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230</w:t>
            </w:r>
          </w:p>
        </w:tc>
        <w:tc>
          <w:tcPr>
            <w:tcW w:w="1459" w:type="pct"/>
            <w:noWrap/>
            <w:hideMark/>
          </w:tcPr>
          <w:p w14:paraId="21456AC2"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12%</w:t>
            </w:r>
          </w:p>
        </w:tc>
      </w:tr>
      <w:tr w:rsidR="00B72D8C" w:rsidRPr="002D2FDD" w14:paraId="5308194E" w14:textId="77777777">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2B52DB61" w14:textId="77777777" w:rsidR="00B72D8C" w:rsidRPr="002D2FDD" w:rsidRDefault="00B72D8C">
            <w:pPr>
              <w:rPr>
                <w:rFonts w:eastAsia="Times New Roman" w:cs="Segoe UI"/>
                <w:b w:val="0"/>
                <w:color w:val="000000"/>
              </w:rPr>
            </w:pPr>
            <w:r w:rsidRPr="002D2FDD">
              <w:rPr>
                <w:rFonts w:eastAsia="Times New Roman" w:cs="Segoe UI"/>
                <w:b w:val="0"/>
                <w:color w:val="000000"/>
              </w:rPr>
              <w:t>Braintree</w:t>
            </w:r>
          </w:p>
        </w:tc>
        <w:tc>
          <w:tcPr>
            <w:tcW w:w="1459" w:type="pct"/>
            <w:noWrap/>
            <w:hideMark/>
          </w:tcPr>
          <w:p w14:paraId="24B6E69E"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224</w:t>
            </w:r>
          </w:p>
        </w:tc>
        <w:tc>
          <w:tcPr>
            <w:tcW w:w="1459" w:type="pct"/>
            <w:noWrap/>
            <w:hideMark/>
          </w:tcPr>
          <w:p w14:paraId="17B9EEBA"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12%</w:t>
            </w:r>
          </w:p>
        </w:tc>
      </w:tr>
      <w:tr w:rsidR="00A47CF4" w:rsidRPr="002D2FDD" w14:paraId="0BFDDE9E" w14:textId="77777777" w:rsidTr="0013207E">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1D767B04" w14:textId="77777777" w:rsidR="00A47CF4" w:rsidRPr="002D2FDD" w:rsidRDefault="00A47CF4" w:rsidP="0013207E">
            <w:pPr>
              <w:rPr>
                <w:rFonts w:eastAsia="Times New Roman" w:cs="Segoe UI"/>
                <w:b w:val="0"/>
                <w:color w:val="000000"/>
              </w:rPr>
            </w:pPr>
            <w:r w:rsidRPr="002D2FDD">
              <w:rPr>
                <w:rFonts w:eastAsia="Times New Roman" w:cs="Segoe UI"/>
                <w:b w:val="0"/>
                <w:color w:val="000000"/>
              </w:rPr>
              <w:t>Brentwood</w:t>
            </w:r>
          </w:p>
        </w:tc>
        <w:tc>
          <w:tcPr>
            <w:tcW w:w="1459" w:type="pct"/>
            <w:noWrap/>
            <w:hideMark/>
          </w:tcPr>
          <w:p w14:paraId="655A176D"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79</w:t>
            </w:r>
          </w:p>
        </w:tc>
        <w:tc>
          <w:tcPr>
            <w:tcW w:w="1459" w:type="pct"/>
            <w:noWrap/>
            <w:hideMark/>
          </w:tcPr>
          <w:p w14:paraId="4C419BAB"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4%</w:t>
            </w:r>
          </w:p>
        </w:tc>
      </w:tr>
      <w:tr w:rsidR="00A47CF4" w:rsidRPr="002D2FDD" w14:paraId="343E61E0" w14:textId="77777777" w:rsidTr="0013207E">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15BAFD15" w14:textId="77777777" w:rsidR="00A47CF4" w:rsidRPr="002D2FDD" w:rsidRDefault="00A47CF4" w:rsidP="0013207E">
            <w:pPr>
              <w:rPr>
                <w:rFonts w:eastAsia="Times New Roman" w:cs="Segoe UI"/>
                <w:b w:val="0"/>
                <w:color w:val="000000"/>
              </w:rPr>
            </w:pPr>
            <w:r>
              <w:rPr>
                <w:rFonts w:eastAsia="Times New Roman" w:cs="Segoe UI"/>
                <w:b w:val="0"/>
                <w:color w:val="000000"/>
              </w:rPr>
              <w:t>Castle Point</w:t>
            </w:r>
          </w:p>
        </w:tc>
        <w:tc>
          <w:tcPr>
            <w:tcW w:w="1459" w:type="pct"/>
            <w:noWrap/>
            <w:hideMark/>
          </w:tcPr>
          <w:p w14:paraId="418BCC85"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140</w:t>
            </w:r>
          </w:p>
        </w:tc>
        <w:tc>
          <w:tcPr>
            <w:tcW w:w="1459" w:type="pct"/>
            <w:noWrap/>
            <w:hideMark/>
          </w:tcPr>
          <w:p w14:paraId="2B31E581"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7%</w:t>
            </w:r>
          </w:p>
        </w:tc>
      </w:tr>
      <w:tr w:rsidR="00B72D8C" w:rsidRPr="002D2FDD" w14:paraId="0B63D463" w14:textId="77777777">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78BFA6F7" w14:textId="77777777" w:rsidR="00B72D8C" w:rsidRPr="002D2FDD" w:rsidRDefault="00B72D8C">
            <w:pPr>
              <w:rPr>
                <w:rFonts w:eastAsia="Times New Roman" w:cs="Segoe UI"/>
                <w:b w:val="0"/>
                <w:color w:val="000000"/>
              </w:rPr>
            </w:pPr>
            <w:r w:rsidRPr="002D2FDD">
              <w:rPr>
                <w:rFonts w:eastAsia="Times New Roman" w:cs="Segoe UI"/>
                <w:b w:val="0"/>
                <w:color w:val="000000"/>
              </w:rPr>
              <w:t>Chelmsford</w:t>
            </w:r>
          </w:p>
        </w:tc>
        <w:tc>
          <w:tcPr>
            <w:tcW w:w="1459" w:type="pct"/>
            <w:noWrap/>
            <w:hideMark/>
          </w:tcPr>
          <w:p w14:paraId="6B754591"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207</w:t>
            </w:r>
          </w:p>
        </w:tc>
        <w:tc>
          <w:tcPr>
            <w:tcW w:w="1459" w:type="pct"/>
            <w:noWrap/>
            <w:hideMark/>
          </w:tcPr>
          <w:p w14:paraId="0CFAC4FD"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11%</w:t>
            </w:r>
          </w:p>
        </w:tc>
      </w:tr>
      <w:tr w:rsidR="00A47CF4" w:rsidRPr="002D2FDD" w14:paraId="499E940A" w14:textId="77777777" w:rsidTr="0013207E">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01698C0E" w14:textId="77777777" w:rsidR="00A47CF4" w:rsidRPr="002D2FDD" w:rsidRDefault="00A47CF4" w:rsidP="0013207E">
            <w:pPr>
              <w:rPr>
                <w:rFonts w:eastAsia="Times New Roman" w:cs="Segoe UI"/>
                <w:b w:val="0"/>
                <w:color w:val="000000"/>
              </w:rPr>
            </w:pPr>
            <w:r w:rsidRPr="002D2FDD">
              <w:rPr>
                <w:rFonts w:eastAsia="Times New Roman" w:cs="Segoe UI"/>
                <w:b w:val="0"/>
                <w:color w:val="000000"/>
              </w:rPr>
              <w:t>Colchester</w:t>
            </w:r>
          </w:p>
        </w:tc>
        <w:tc>
          <w:tcPr>
            <w:tcW w:w="1459" w:type="pct"/>
            <w:noWrap/>
            <w:hideMark/>
          </w:tcPr>
          <w:p w14:paraId="492EA2A4"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270</w:t>
            </w:r>
          </w:p>
        </w:tc>
        <w:tc>
          <w:tcPr>
            <w:tcW w:w="1459" w:type="pct"/>
            <w:noWrap/>
            <w:hideMark/>
          </w:tcPr>
          <w:p w14:paraId="1D225834"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14%</w:t>
            </w:r>
          </w:p>
        </w:tc>
      </w:tr>
      <w:tr w:rsidR="00A47CF4" w:rsidRPr="002D2FDD" w14:paraId="3AA78DDE" w14:textId="77777777" w:rsidTr="0013207E">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768EF5F7" w14:textId="77777777" w:rsidR="00A47CF4" w:rsidRPr="002D2FDD" w:rsidRDefault="00A47CF4" w:rsidP="0013207E">
            <w:pPr>
              <w:rPr>
                <w:rFonts w:eastAsia="Times New Roman" w:cs="Segoe UI"/>
                <w:b w:val="0"/>
                <w:color w:val="000000"/>
              </w:rPr>
            </w:pPr>
            <w:r w:rsidRPr="002D2FDD">
              <w:rPr>
                <w:rFonts w:eastAsia="Times New Roman" w:cs="Segoe UI"/>
                <w:b w:val="0"/>
                <w:color w:val="000000"/>
              </w:rPr>
              <w:t>Epping Forest</w:t>
            </w:r>
          </w:p>
        </w:tc>
        <w:tc>
          <w:tcPr>
            <w:tcW w:w="1459" w:type="pct"/>
            <w:noWrap/>
            <w:hideMark/>
          </w:tcPr>
          <w:p w14:paraId="657EF412"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158</w:t>
            </w:r>
          </w:p>
        </w:tc>
        <w:tc>
          <w:tcPr>
            <w:tcW w:w="1459" w:type="pct"/>
            <w:noWrap/>
            <w:hideMark/>
          </w:tcPr>
          <w:p w14:paraId="526653BE"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8%</w:t>
            </w:r>
          </w:p>
        </w:tc>
      </w:tr>
      <w:tr w:rsidR="00A47CF4" w:rsidRPr="002D2FDD" w14:paraId="5D7C85ED" w14:textId="77777777" w:rsidTr="0013207E">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1235F278" w14:textId="77777777" w:rsidR="00A47CF4" w:rsidRPr="002D2FDD" w:rsidRDefault="00A47CF4" w:rsidP="0013207E">
            <w:pPr>
              <w:rPr>
                <w:rFonts w:eastAsia="Times New Roman" w:cs="Segoe UI"/>
                <w:b w:val="0"/>
                <w:color w:val="000000"/>
              </w:rPr>
            </w:pPr>
            <w:r w:rsidRPr="002D2FDD">
              <w:rPr>
                <w:rFonts w:eastAsia="Times New Roman" w:cs="Segoe UI"/>
                <w:b w:val="0"/>
                <w:color w:val="000000"/>
              </w:rPr>
              <w:t>Harlow</w:t>
            </w:r>
          </w:p>
        </w:tc>
        <w:tc>
          <w:tcPr>
            <w:tcW w:w="1459" w:type="pct"/>
            <w:noWrap/>
            <w:hideMark/>
          </w:tcPr>
          <w:p w14:paraId="3AA3B1CC"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118</w:t>
            </w:r>
          </w:p>
        </w:tc>
        <w:tc>
          <w:tcPr>
            <w:tcW w:w="1459" w:type="pct"/>
            <w:noWrap/>
            <w:hideMark/>
          </w:tcPr>
          <w:p w14:paraId="34E8AE89"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6%</w:t>
            </w:r>
          </w:p>
        </w:tc>
      </w:tr>
      <w:tr w:rsidR="00B72D8C" w:rsidRPr="002D2FDD" w14:paraId="4512BC48" w14:textId="77777777">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0FD78F78" w14:textId="77777777" w:rsidR="00B72D8C" w:rsidRPr="002D2FDD" w:rsidRDefault="00B72D8C">
            <w:pPr>
              <w:rPr>
                <w:rFonts w:eastAsia="Times New Roman" w:cs="Segoe UI"/>
                <w:b w:val="0"/>
                <w:color w:val="000000"/>
              </w:rPr>
            </w:pPr>
            <w:r w:rsidRPr="002D2FDD">
              <w:rPr>
                <w:rFonts w:eastAsia="Times New Roman" w:cs="Segoe UI"/>
                <w:b w:val="0"/>
                <w:color w:val="000000"/>
              </w:rPr>
              <w:t>Maldon</w:t>
            </w:r>
          </w:p>
        </w:tc>
        <w:tc>
          <w:tcPr>
            <w:tcW w:w="1459" w:type="pct"/>
            <w:noWrap/>
            <w:hideMark/>
          </w:tcPr>
          <w:p w14:paraId="5BA7963B"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65</w:t>
            </w:r>
          </w:p>
        </w:tc>
        <w:tc>
          <w:tcPr>
            <w:tcW w:w="1459" w:type="pct"/>
            <w:noWrap/>
            <w:hideMark/>
          </w:tcPr>
          <w:p w14:paraId="473B32A5"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3%</w:t>
            </w:r>
          </w:p>
        </w:tc>
      </w:tr>
      <w:tr w:rsidR="00A47CF4" w:rsidRPr="002D2FDD" w14:paraId="5070542E" w14:textId="77777777" w:rsidTr="0013207E">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0105F5E3" w14:textId="77777777" w:rsidR="00A47CF4" w:rsidRPr="002D2FDD" w:rsidRDefault="00A47CF4" w:rsidP="0013207E">
            <w:pPr>
              <w:rPr>
                <w:rFonts w:eastAsia="Times New Roman" w:cs="Segoe UI"/>
                <w:b w:val="0"/>
                <w:color w:val="000000"/>
              </w:rPr>
            </w:pPr>
            <w:r w:rsidRPr="002D2FDD">
              <w:rPr>
                <w:rFonts w:eastAsia="Times New Roman" w:cs="Segoe UI"/>
                <w:b w:val="0"/>
                <w:color w:val="000000"/>
              </w:rPr>
              <w:t>Rochford</w:t>
            </w:r>
          </w:p>
        </w:tc>
        <w:tc>
          <w:tcPr>
            <w:tcW w:w="1459" w:type="pct"/>
            <w:noWrap/>
            <w:hideMark/>
          </w:tcPr>
          <w:p w14:paraId="5CB6B258"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84</w:t>
            </w:r>
          </w:p>
        </w:tc>
        <w:tc>
          <w:tcPr>
            <w:tcW w:w="1459" w:type="pct"/>
            <w:noWrap/>
            <w:hideMark/>
          </w:tcPr>
          <w:p w14:paraId="67E4D29A" w14:textId="77777777" w:rsidR="00A47CF4" w:rsidRPr="002D2FDD" w:rsidRDefault="00A47CF4" w:rsidP="001320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4%</w:t>
            </w:r>
          </w:p>
        </w:tc>
      </w:tr>
      <w:tr w:rsidR="00B72D8C" w:rsidRPr="002D2FDD" w14:paraId="42A12E28" w14:textId="77777777">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1F4DB6ED" w14:textId="77777777" w:rsidR="00B72D8C" w:rsidRPr="002D2FDD" w:rsidRDefault="00B72D8C">
            <w:pPr>
              <w:rPr>
                <w:rFonts w:eastAsia="Times New Roman" w:cs="Segoe UI"/>
                <w:b w:val="0"/>
                <w:color w:val="000000"/>
              </w:rPr>
            </w:pPr>
            <w:r w:rsidRPr="002D2FDD">
              <w:rPr>
                <w:rFonts w:eastAsia="Times New Roman" w:cs="Segoe UI"/>
                <w:b w:val="0"/>
                <w:color w:val="000000"/>
              </w:rPr>
              <w:t>Tendring</w:t>
            </w:r>
          </w:p>
        </w:tc>
        <w:tc>
          <w:tcPr>
            <w:tcW w:w="1459" w:type="pct"/>
            <w:noWrap/>
            <w:hideMark/>
          </w:tcPr>
          <w:p w14:paraId="036F5DE5"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281</w:t>
            </w:r>
          </w:p>
        </w:tc>
        <w:tc>
          <w:tcPr>
            <w:tcW w:w="1459" w:type="pct"/>
            <w:noWrap/>
            <w:hideMark/>
          </w:tcPr>
          <w:p w14:paraId="6271CBB8"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15%</w:t>
            </w:r>
          </w:p>
        </w:tc>
      </w:tr>
      <w:tr w:rsidR="00B72D8C" w:rsidRPr="002D2FDD" w14:paraId="55433393" w14:textId="77777777">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380BE0FD" w14:textId="77777777" w:rsidR="00B72D8C" w:rsidRPr="002D2FDD" w:rsidRDefault="00B72D8C">
            <w:pPr>
              <w:rPr>
                <w:rFonts w:eastAsia="Times New Roman" w:cs="Segoe UI"/>
                <w:b w:val="0"/>
                <w:color w:val="000000"/>
              </w:rPr>
            </w:pPr>
            <w:r w:rsidRPr="002D2FDD">
              <w:rPr>
                <w:rFonts w:eastAsia="Times New Roman" w:cs="Segoe UI"/>
                <w:b w:val="0"/>
                <w:color w:val="000000"/>
              </w:rPr>
              <w:t>Uttlesford</w:t>
            </w:r>
          </w:p>
        </w:tc>
        <w:tc>
          <w:tcPr>
            <w:tcW w:w="1459" w:type="pct"/>
            <w:noWrap/>
            <w:hideMark/>
          </w:tcPr>
          <w:p w14:paraId="3AC321BA"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79</w:t>
            </w:r>
          </w:p>
        </w:tc>
        <w:tc>
          <w:tcPr>
            <w:tcW w:w="1459" w:type="pct"/>
            <w:noWrap/>
            <w:hideMark/>
          </w:tcPr>
          <w:p w14:paraId="6AF1B1E9" w14:textId="77777777" w:rsidR="00B72D8C" w:rsidRPr="002D2FDD"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D2FDD">
              <w:rPr>
                <w:rFonts w:eastAsia="Times New Roman" w:cs="Segoe UI"/>
                <w:color w:val="000000"/>
              </w:rPr>
              <w:t>4%</w:t>
            </w:r>
          </w:p>
        </w:tc>
      </w:tr>
      <w:tr w:rsidR="00B72D8C" w:rsidRPr="00473067" w14:paraId="1415E23C" w14:textId="77777777">
        <w:trPr>
          <w:trHeight w:val="300"/>
        </w:trPr>
        <w:tc>
          <w:tcPr>
            <w:cnfStyle w:val="001000000000" w:firstRow="0" w:lastRow="0" w:firstColumn="1" w:lastColumn="0" w:oddVBand="0" w:evenVBand="0" w:oddHBand="0" w:evenHBand="0" w:firstRowFirstColumn="0" w:firstRowLastColumn="0" w:lastRowFirstColumn="0" w:lastRowLastColumn="0"/>
            <w:tcW w:w="2082" w:type="pct"/>
            <w:noWrap/>
            <w:hideMark/>
          </w:tcPr>
          <w:p w14:paraId="0E1E7907" w14:textId="77777777" w:rsidR="00B72D8C" w:rsidRPr="00473067" w:rsidRDefault="00B72D8C">
            <w:pPr>
              <w:rPr>
                <w:rFonts w:eastAsia="Times New Roman" w:cs="Segoe UI"/>
                <w:bCs w:val="0"/>
                <w:color w:val="000000"/>
              </w:rPr>
            </w:pPr>
            <w:r w:rsidRPr="00473067">
              <w:rPr>
                <w:rFonts w:eastAsia="Times New Roman" w:cs="Segoe UI"/>
                <w:bCs w:val="0"/>
                <w:color w:val="000000"/>
              </w:rPr>
              <w:t>Total</w:t>
            </w:r>
          </w:p>
        </w:tc>
        <w:tc>
          <w:tcPr>
            <w:tcW w:w="1459" w:type="pct"/>
            <w:noWrap/>
            <w:vAlign w:val="center"/>
            <w:hideMark/>
          </w:tcPr>
          <w:p w14:paraId="4215C73A" w14:textId="77777777" w:rsidR="00B72D8C" w:rsidRPr="00473067"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73067">
              <w:rPr>
                <w:rFonts w:eastAsia="Times New Roman" w:cs="Segoe UI"/>
                <w:b/>
                <w:color w:val="000000"/>
              </w:rPr>
              <w:t xml:space="preserve">                    1,935 </w:t>
            </w:r>
          </w:p>
        </w:tc>
        <w:tc>
          <w:tcPr>
            <w:tcW w:w="1459" w:type="pct"/>
            <w:noWrap/>
            <w:vAlign w:val="center"/>
            <w:hideMark/>
          </w:tcPr>
          <w:p w14:paraId="5888D310" w14:textId="77777777" w:rsidR="00B72D8C" w:rsidRPr="00473067" w:rsidRDefault="00B72D8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73067">
              <w:rPr>
                <w:rFonts w:eastAsia="Times New Roman" w:cs="Segoe UI"/>
                <w:b/>
                <w:color w:val="000000"/>
              </w:rPr>
              <w:t>100%</w:t>
            </w:r>
          </w:p>
        </w:tc>
      </w:tr>
    </w:tbl>
    <w:p w14:paraId="2694CDF9" w14:textId="4FD24B71" w:rsidR="00B72D8C" w:rsidRDefault="00B72D8C" w:rsidP="00B72D8C">
      <w:pPr>
        <w:pStyle w:val="Tablesourcenote"/>
      </w:pPr>
      <w:r>
        <w:t xml:space="preserve">Source: </w:t>
      </w:r>
      <w:r w:rsidR="000717DD">
        <w:t>Essex County Council</w:t>
      </w:r>
      <w:r>
        <w:t xml:space="preserve"> (MOSAIC)</w:t>
      </w:r>
    </w:p>
    <w:p w14:paraId="35AE8972" w14:textId="562AFDB0" w:rsidR="00B72D8C" w:rsidRDefault="00B72D8C" w:rsidP="00B72D8C">
      <w:pPr>
        <w:pStyle w:val="Numberedpara1202"/>
      </w:pPr>
      <w:r>
        <w:t xml:space="preserve">Using these base population for each district/borough/city </w:t>
      </w:r>
      <w:r w:rsidR="003B0918">
        <w:t xml:space="preserve">council </w:t>
      </w:r>
      <w:r>
        <w:t>area, estimates of need for supported living</w:t>
      </w:r>
      <w:r w:rsidR="003B0918">
        <w:t xml:space="preserve"> (supported housing)</w:t>
      </w:r>
      <w:r>
        <w:t xml:space="preserve">, care home beds and mainstream housing with care/support (‘living at home’) for people with </w:t>
      </w:r>
      <w:r w:rsidR="003B0918">
        <w:t>a physical disability and/or sensory impairment</w:t>
      </w:r>
      <w:r>
        <w:t xml:space="preserve"> eligible for care/support from </w:t>
      </w:r>
      <w:r w:rsidR="000717DD">
        <w:t>Essex County Council</w:t>
      </w:r>
      <w:r>
        <w:t xml:space="preserve"> is shown in </w:t>
      </w:r>
      <w:r>
        <w:fldChar w:fldCharType="begin"/>
      </w:r>
      <w:r>
        <w:instrText xml:space="preserve"> REF _Ref194661063 \h </w:instrText>
      </w:r>
      <w:r>
        <w:fldChar w:fldCharType="separate"/>
      </w:r>
      <w:r w:rsidR="00971C60">
        <w:t>Table</w:t>
      </w:r>
      <w:r w:rsidR="00A53BD7">
        <w:t>s</w:t>
      </w:r>
      <w:r w:rsidR="00971C60">
        <w:t xml:space="preserve"> </w:t>
      </w:r>
      <w:r w:rsidR="00971C60">
        <w:rPr>
          <w:noProof/>
        </w:rPr>
        <w:t>81</w:t>
      </w:r>
      <w:r>
        <w:fldChar w:fldCharType="end"/>
      </w:r>
      <w:r>
        <w:t xml:space="preserve"> to </w:t>
      </w:r>
      <w:r>
        <w:fldChar w:fldCharType="begin"/>
      </w:r>
      <w:r>
        <w:instrText xml:space="preserve"> REF _Ref194661068 \h </w:instrText>
      </w:r>
      <w:r>
        <w:fldChar w:fldCharType="separate"/>
      </w:r>
      <w:r w:rsidR="00971C60">
        <w:t xml:space="preserve">Table </w:t>
      </w:r>
      <w:r w:rsidR="00971C60">
        <w:rPr>
          <w:noProof/>
        </w:rPr>
        <w:t>92</w:t>
      </w:r>
      <w:r>
        <w:fldChar w:fldCharType="end"/>
      </w:r>
      <w:r>
        <w:t xml:space="preserve"> for the 12 Essex district/borough/city council</w:t>
      </w:r>
      <w:r w:rsidR="003B0918">
        <w:t>s.</w:t>
      </w:r>
    </w:p>
    <w:p w14:paraId="03DBB8E7" w14:textId="6BF03A30" w:rsidR="00B72D8C" w:rsidRDefault="00B72D8C" w:rsidP="00B72D8C">
      <w:pPr>
        <w:pStyle w:val="Numberedpara1202"/>
      </w:pPr>
      <w:r w:rsidRPr="006A5304">
        <w:t xml:space="preserve">The total </w:t>
      </w:r>
      <w:r>
        <w:t xml:space="preserve">assumed estimated </w:t>
      </w:r>
      <w:r w:rsidRPr="006A5304">
        <w:t xml:space="preserve">additional need for </w:t>
      </w:r>
      <w:r>
        <w:t>s</w:t>
      </w:r>
      <w:r w:rsidRPr="0085617C">
        <w:t xml:space="preserve">upported </w:t>
      </w:r>
      <w:r>
        <w:t>living</w:t>
      </w:r>
      <w:r w:rsidRPr="0085617C">
        <w:t xml:space="preserve"> for people with physical disabilities and</w:t>
      </w:r>
      <w:r>
        <w:t>/or</w:t>
      </w:r>
      <w:r w:rsidRPr="0085617C">
        <w:t xml:space="preserve"> sensory impairments</w:t>
      </w:r>
      <w:r>
        <w:t xml:space="preserve"> in </w:t>
      </w:r>
      <w:r w:rsidRPr="006A5304">
        <w:t>Essex (</w:t>
      </w:r>
      <w:r>
        <w:t>45</w:t>
      </w:r>
      <w:r w:rsidRPr="006A5304">
        <w:t xml:space="preserve"> </w:t>
      </w:r>
      <w:r>
        <w:t>units by</w:t>
      </w:r>
      <w:r w:rsidRPr="006A5304">
        <w:t xml:space="preserve"> 2029, </w:t>
      </w:r>
      <w:r>
        <w:t>90</w:t>
      </w:r>
      <w:r w:rsidRPr="006A5304">
        <w:t xml:space="preserve"> </w:t>
      </w:r>
      <w:r>
        <w:t>units by</w:t>
      </w:r>
      <w:r w:rsidRPr="006A5304">
        <w:t xml:space="preserve"> 2034, and </w:t>
      </w:r>
      <w:r>
        <w:t>135 units</w:t>
      </w:r>
      <w:r w:rsidRPr="006A5304">
        <w:t xml:space="preserve"> </w:t>
      </w:r>
      <w:r>
        <w:t>by</w:t>
      </w:r>
      <w:r w:rsidRPr="006A5304">
        <w:t xml:space="preserve"> 2039) </w:t>
      </w:r>
      <w:r>
        <w:t xml:space="preserve">has been disaggregated by district </w:t>
      </w:r>
      <w:r w:rsidRPr="006A5304">
        <w:t xml:space="preserve">based on the </w:t>
      </w:r>
      <w:r>
        <w:t>percentage</w:t>
      </w:r>
      <w:r w:rsidRPr="006A5304">
        <w:t xml:space="preserve"> of </w:t>
      </w:r>
      <w:r w:rsidRPr="008B1810">
        <w:t xml:space="preserve">people with physical disabilities and/or sensory impairment needs </w:t>
      </w:r>
      <w:r w:rsidR="002820A2">
        <w:t xml:space="preserve">who draw on adult social care </w:t>
      </w:r>
      <w:r w:rsidR="00057369">
        <w:t>support</w:t>
      </w:r>
      <w:r w:rsidR="00BE0E92">
        <w:t xml:space="preserve"> </w:t>
      </w:r>
      <w:r w:rsidRPr="008B1810">
        <w:t xml:space="preserve">from </w:t>
      </w:r>
      <w:r w:rsidR="000717DD">
        <w:t>Essex County Council</w:t>
      </w:r>
      <w:r w:rsidRPr="008B1810">
        <w:t xml:space="preserve"> </w:t>
      </w:r>
      <w:r w:rsidRPr="006A5304">
        <w:t xml:space="preserve">in each </w:t>
      </w:r>
      <w:r>
        <w:t>district</w:t>
      </w:r>
      <w:r w:rsidR="003B0918">
        <w:t>.</w:t>
      </w:r>
    </w:p>
    <w:p w14:paraId="13B8C90B" w14:textId="424EDAD5" w:rsidR="00A83A55" w:rsidRDefault="00A83A55" w:rsidP="00B72D8C">
      <w:pPr>
        <w:pStyle w:val="Numberedpara1202"/>
      </w:pPr>
      <w:r>
        <w:t xml:space="preserve">It should be noted that currently there is one adult </w:t>
      </w:r>
      <w:r w:rsidR="008B1500">
        <w:t xml:space="preserve">with physical and sensory impairment needs placed by </w:t>
      </w:r>
      <w:r w:rsidR="004301FE">
        <w:t>Essex County Council</w:t>
      </w:r>
      <w:r w:rsidR="008B1500">
        <w:t xml:space="preserve"> in Southend</w:t>
      </w:r>
      <w:r w:rsidR="00FC3E65">
        <w:t>-on-Sea</w:t>
      </w:r>
      <w:r w:rsidR="008B1500">
        <w:t xml:space="preserve">. </w:t>
      </w:r>
    </w:p>
    <w:p w14:paraId="51FA5AE1" w14:textId="3E649BD4" w:rsidR="00540AA6" w:rsidRDefault="004301FE" w:rsidP="00540AA6">
      <w:pPr>
        <w:pStyle w:val="Numberedpara1202"/>
      </w:pPr>
      <w:r>
        <w:t>Essex County Council</w:t>
      </w:r>
      <w:r w:rsidR="00540AA6">
        <w:t xml:space="preserve"> commissioners note that</w:t>
      </w:r>
      <w:r w:rsidR="008B5438">
        <w:t>,</w:t>
      </w:r>
      <w:r w:rsidR="00540AA6">
        <w:t xml:space="preserve"> </w:t>
      </w:r>
      <w:r w:rsidR="00C1254C">
        <w:t>c</w:t>
      </w:r>
      <w:r w:rsidR="00540AA6">
        <w:t>urrently, when an adult with PSI requires Supported Living, their allocated worker completes an Accommodation Needs Assessment (ANA) and submits it to the Specialist Accommodation Leads (SALs). The SALs review the ANA and, if deemed appropriate, schedule the worker to attend the next monthly Living Options Forum (LOF), where a decision is made regarding Supported Living provision. If the adult is not considered suitable for Supported Living, the forum will provide recommendations for alternative arrangements.</w:t>
      </w:r>
    </w:p>
    <w:p w14:paraId="0C7D4EF8" w14:textId="20E2D25D" w:rsidR="00540AA6" w:rsidRDefault="00540AA6" w:rsidP="00540AA6">
      <w:pPr>
        <w:pStyle w:val="Numberedpara1202"/>
      </w:pPr>
      <w:r>
        <w:lastRenderedPageBreak/>
        <w:t xml:space="preserve">In 2020/21, the PSI Commissioning Team conducted a data analysis to quantify the number of individuals currently in Supported Living and to assess future demand. While this analysis remains valid, </w:t>
      </w:r>
      <w:r w:rsidR="004301FE">
        <w:t>Essex County Council</w:t>
      </w:r>
      <w:r>
        <w:t xml:space="preserve"> is committed to regularly reviewing the data in response to changing demand, working closely with internal colleagues and external stakeholders. At present, the PSI Commissioning Team is undertaking a review of individuals with PSI who have been placed in residential settings over recent years. The aim of this review is to identify whether some of these individuals might benefit from Supported Living as a more appropriate alternative. This analysis is expected to conclude in </w:t>
      </w:r>
      <w:r w:rsidR="008B5438">
        <w:t>September</w:t>
      </w:r>
      <w:r>
        <w:t xml:space="preserve"> 2025 and will inform our ongoing assessment of the accommodation needs of individuals with PSI.</w:t>
      </w:r>
    </w:p>
    <w:p w14:paraId="07F5B622" w14:textId="77777777" w:rsidR="00B72D8C" w:rsidRDefault="00B72D8C" w:rsidP="00B72D8C">
      <w:pPr>
        <w:pStyle w:val="Numberedpara1202"/>
        <w:numPr>
          <w:ilvl w:val="0"/>
          <w:numId w:val="0"/>
        </w:numPr>
        <w:jc w:val="left"/>
      </w:pPr>
    </w:p>
    <w:p w14:paraId="7858F570" w14:textId="77777777" w:rsidR="00B72D8C" w:rsidRDefault="00B72D8C" w:rsidP="00B72D8C">
      <w:pPr>
        <w:pStyle w:val="Numberedpara1202"/>
        <w:numPr>
          <w:ilvl w:val="0"/>
          <w:numId w:val="0"/>
        </w:numPr>
        <w:ind w:left="720"/>
        <w:jc w:val="left"/>
      </w:pPr>
    </w:p>
    <w:p w14:paraId="07CCC7A5" w14:textId="77777777" w:rsidR="00B72D8C" w:rsidRDefault="00B72D8C" w:rsidP="00B72D8C">
      <w:pPr>
        <w:pStyle w:val="Numberedpara1202"/>
        <w:numPr>
          <w:ilvl w:val="0"/>
          <w:numId w:val="0"/>
        </w:numPr>
        <w:jc w:val="left"/>
        <w:sectPr w:rsidR="00B72D8C" w:rsidSect="00B72D8C">
          <w:pgSz w:w="11906" w:h="16838"/>
          <w:pgMar w:top="1440" w:right="1440" w:bottom="1440" w:left="1440" w:header="708" w:footer="708" w:gutter="0"/>
          <w:cols w:space="708"/>
          <w:docGrid w:linePitch="360"/>
        </w:sectPr>
      </w:pPr>
    </w:p>
    <w:p w14:paraId="5613C574" w14:textId="1BC7BAA8" w:rsidR="00B72D8C" w:rsidRDefault="00B72D8C" w:rsidP="00B72D8C">
      <w:pPr>
        <w:pStyle w:val="Caption"/>
      </w:pPr>
      <w:bookmarkStart w:id="228" w:name="_Ref194661063"/>
      <w:r>
        <w:lastRenderedPageBreak/>
        <w:t xml:space="preserve">Table </w:t>
      </w:r>
      <w:r>
        <w:fldChar w:fldCharType="begin"/>
      </w:r>
      <w:r>
        <w:instrText>SEQ Table \* ARABIC</w:instrText>
      </w:r>
      <w:r>
        <w:fldChar w:fldCharType="separate"/>
      </w:r>
      <w:r w:rsidR="00971C60">
        <w:rPr>
          <w:noProof/>
        </w:rPr>
        <w:t>81</w:t>
      </w:r>
      <w:r>
        <w:fldChar w:fldCharType="end"/>
      </w:r>
      <w:bookmarkEnd w:id="228"/>
      <w:r>
        <w:t xml:space="preserve">. Basildon: </w:t>
      </w:r>
      <w:r w:rsidRPr="00C45545">
        <w:t>Estimated need for supported living for people with a physical disability and</w:t>
      </w:r>
      <w:r>
        <w:t>/or</w:t>
      </w:r>
      <w:r w:rsidRPr="00C45545">
        <w:t xml:space="preserve"> sensory impairment </w:t>
      </w:r>
      <w:r w:rsidR="002820A2">
        <w:t xml:space="preserve">who draw on </w:t>
      </w:r>
      <w:r w:rsidR="001956EE">
        <w:t xml:space="preserve">adult social care support </w:t>
      </w:r>
      <w:r w:rsidRPr="00C45545">
        <w:t xml:space="preserve">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0435FECC"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4F8ADC0A" w14:textId="77777777" w:rsidR="00B72D8C" w:rsidRPr="004B5E23" w:rsidRDefault="00B72D8C" w:rsidP="00711301">
            <w:pPr>
              <w:rPr>
                <w:rFonts w:eastAsia="Times New Roman" w:cs="Segoe UI"/>
                <w:color w:val="000000"/>
              </w:rPr>
            </w:pPr>
          </w:p>
        </w:tc>
        <w:tc>
          <w:tcPr>
            <w:tcW w:w="502" w:type="pct"/>
            <w:shd w:val="clear" w:color="auto" w:fill="FBCAD0"/>
            <w:hideMark/>
          </w:tcPr>
          <w:p w14:paraId="1D2850D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2EB2F0F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21D34D43"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4247BDC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55489592"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5C9EDBC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5563388A"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5A7CE3A4"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41B1EDE3"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267C8106"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116E7D67"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230</w:t>
            </w:r>
          </w:p>
        </w:tc>
        <w:tc>
          <w:tcPr>
            <w:tcW w:w="697" w:type="pct"/>
            <w:noWrap/>
            <w:vAlign w:val="center"/>
            <w:hideMark/>
          </w:tcPr>
          <w:p w14:paraId="56CD9110"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2742F8F1"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252</w:t>
            </w:r>
          </w:p>
        </w:tc>
        <w:tc>
          <w:tcPr>
            <w:tcW w:w="697" w:type="pct"/>
            <w:noWrap/>
            <w:vAlign w:val="center"/>
            <w:hideMark/>
          </w:tcPr>
          <w:p w14:paraId="4F54FF21" w14:textId="77777777" w:rsidR="00B72D8C" w:rsidRPr="0084226E"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0ACC7D11" w14:textId="77777777" w:rsidR="00B72D8C" w:rsidRPr="0084226E"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84226E">
              <w:rPr>
                <w:rFonts w:cs="Segoe UI"/>
                <w:b/>
                <w:color w:val="000000"/>
              </w:rPr>
              <w:t>273</w:t>
            </w:r>
          </w:p>
        </w:tc>
        <w:tc>
          <w:tcPr>
            <w:tcW w:w="697" w:type="pct"/>
            <w:noWrap/>
            <w:vAlign w:val="center"/>
            <w:hideMark/>
          </w:tcPr>
          <w:p w14:paraId="61E6B41D" w14:textId="77777777" w:rsidR="00B72D8C" w:rsidRPr="0084226E"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6A98AC8D"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295</w:t>
            </w:r>
          </w:p>
        </w:tc>
        <w:tc>
          <w:tcPr>
            <w:tcW w:w="695" w:type="pct"/>
            <w:noWrap/>
            <w:vAlign w:val="center"/>
            <w:hideMark/>
          </w:tcPr>
          <w:p w14:paraId="7E208C43"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3163982B"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61FFE791"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567C8346"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54D17213"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0212358C"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215</w:t>
            </w:r>
          </w:p>
        </w:tc>
        <w:tc>
          <w:tcPr>
            <w:tcW w:w="697" w:type="pct"/>
            <w:noWrap/>
            <w:vAlign w:val="center"/>
            <w:hideMark/>
          </w:tcPr>
          <w:p w14:paraId="0F9CEBE4"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93%</w:t>
            </w:r>
          </w:p>
        </w:tc>
        <w:tc>
          <w:tcPr>
            <w:tcW w:w="296" w:type="pct"/>
            <w:noWrap/>
            <w:vAlign w:val="center"/>
            <w:hideMark/>
          </w:tcPr>
          <w:p w14:paraId="12124DDE"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232</w:t>
            </w:r>
          </w:p>
        </w:tc>
        <w:tc>
          <w:tcPr>
            <w:tcW w:w="697" w:type="pct"/>
            <w:noWrap/>
            <w:vAlign w:val="center"/>
            <w:hideMark/>
          </w:tcPr>
          <w:p w14:paraId="6342056E"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92%</w:t>
            </w:r>
          </w:p>
        </w:tc>
        <w:tc>
          <w:tcPr>
            <w:tcW w:w="296" w:type="pct"/>
            <w:noWrap/>
            <w:vAlign w:val="center"/>
            <w:hideMark/>
          </w:tcPr>
          <w:p w14:paraId="76D7273F"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248</w:t>
            </w:r>
          </w:p>
        </w:tc>
        <w:tc>
          <w:tcPr>
            <w:tcW w:w="697" w:type="pct"/>
            <w:noWrap/>
            <w:vAlign w:val="center"/>
            <w:hideMark/>
          </w:tcPr>
          <w:p w14:paraId="3709975F"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91%</w:t>
            </w:r>
          </w:p>
        </w:tc>
        <w:tc>
          <w:tcPr>
            <w:tcW w:w="296" w:type="pct"/>
            <w:noWrap/>
            <w:vAlign w:val="center"/>
            <w:hideMark/>
          </w:tcPr>
          <w:p w14:paraId="0600D82E"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265</w:t>
            </w:r>
          </w:p>
        </w:tc>
        <w:tc>
          <w:tcPr>
            <w:tcW w:w="695" w:type="pct"/>
            <w:noWrap/>
            <w:vAlign w:val="center"/>
            <w:hideMark/>
          </w:tcPr>
          <w:p w14:paraId="697206D2"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90%</w:t>
            </w:r>
          </w:p>
        </w:tc>
      </w:tr>
      <w:tr w:rsidR="00D96117" w:rsidRPr="004B5E23" w14:paraId="7B6FE430"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1C4FE3C"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7D59E330"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97" w:type="pct"/>
            <w:noWrap/>
            <w:vAlign w:val="center"/>
            <w:hideMark/>
          </w:tcPr>
          <w:p w14:paraId="7C6DACC3"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2%</w:t>
            </w:r>
          </w:p>
        </w:tc>
        <w:tc>
          <w:tcPr>
            <w:tcW w:w="296" w:type="pct"/>
            <w:noWrap/>
            <w:vAlign w:val="center"/>
            <w:hideMark/>
          </w:tcPr>
          <w:p w14:paraId="16899D38"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w:t>
            </w:r>
          </w:p>
        </w:tc>
        <w:tc>
          <w:tcPr>
            <w:tcW w:w="697" w:type="pct"/>
            <w:noWrap/>
            <w:vAlign w:val="center"/>
            <w:hideMark/>
          </w:tcPr>
          <w:p w14:paraId="386121DF"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015D2828"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15</w:t>
            </w:r>
          </w:p>
        </w:tc>
        <w:tc>
          <w:tcPr>
            <w:tcW w:w="697" w:type="pct"/>
            <w:noWrap/>
            <w:vAlign w:val="center"/>
            <w:hideMark/>
          </w:tcPr>
          <w:p w14:paraId="6DDA2639"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64F9528A"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20</w:t>
            </w:r>
          </w:p>
        </w:tc>
        <w:tc>
          <w:tcPr>
            <w:tcW w:w="695" w:type="pct"/>
            <w:noWrap/>
            <w:vAlign w:val="center"/>
            <w:hideMark/>
          </w:tcPr>
          <w:p w14:paraId="4BE06AD9"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w:t>
            </w:r>
          </w:p>
        </w:tc>
      </w:tr>
      <w:tr w:rsidR="00D96117" w:rsidRPr="004B5E23" w14:paraId="23B2D5C9"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E921215"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14CC60DC"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11</w:t>
            </w:r>
          </w:p>
        </w:tc>
        <w:tc>
          <w:tcPr>
            <w:tcW w:w="697" w:type="pct"/>
            <w:noWrap/>
            <w:vAlign w:val="center"/>
            <w:hideMark/>
          </w:tcPr>
          <w:p w14:paraId="7FAC985B"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1B5DE35B"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10</w:t>
            </w:r>
          </w:p>
        </w:tc>
        <w:tc>
          <w:tcPr>
            <w:tcW w:w="697" w:type="pct"/>
            <w:noWrap/>
            <w:vAlign w:val="center"/>
            <w:hideMark/>
          </w:tcPr>
          <w:p w14:paraId="7BE7DD1E"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091AB78C"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10</w:t>
            </w:r>
          </w:p>
        </w:tc>
        <w:tc>
          <w:tcPr>
            <w:tcW w:w="697" w:type="pct"/>
            <w:noWrap/>
            <w:vAlign w:val="center"/>
            <w:hideMark/>
          </w:tcPr>
          <w:p w14:paraId="61001BD9"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5C393131"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w:t>
            </w:r>
          </w:p>
        </w:tc>
        <w:tc>
          <w:tcPr>
            <w:tcW w:w="695" w:type="pct"/>
            <w:noWrap/>
            <w:vAlign w:val="center"/>
            <w:hideMark/>
          </w:tcPr>
          <w:p w14:paraId="19210B15"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3%</w:t>
            </w:r>
          </w:p>
        </w:tc>
      </w:tr>
      <w:tr w:rsidR="00D96117" w:rsidRPr="004B5E23" w14:paraId="21EFC7B9"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EC0397E"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4F6A5676"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b/>
                <w:color w:val="000000"/>
              </w:rPr>
              <w:t>230</w:t>
            </w:r>
          </w:p>
        </w:tc>
        <w:tc>
          <w:tcPr>
            <w:tcW w:w="697" w:type="pct"/>
            <w:noWrap/>
            <w:vAlign w:val="center"/>
            <w:hideMark/>
          </w:tcPr>
          <w:p w14:paraId="3D83D5D8" w14:textId="77777777" w:rsidR="00B72D8C" w:rsidRPr="0084226E"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84226E">
              <w:rPr>
                <w:rFonts w:cs="Segoe UI"/>
                <w:b/>
                <w:i/>
                <w:color w:val="000000"/>
              </w:rPr>
              <w:t>100%</w:t>
            </w:r>
          </w:p>
        </w:tc>
        <w:tc>
          <w:tcPr>
            <w:tcW w:w="296" w:type="pct"/>
            <w:noWrap/>
            <w:vAlign w:val="center"/>
            <w:hideMark/>
          </w:tcPr>
          <w:p w14:paraId="05AF854E"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b/>
                <w:color w:val="000000"/>
              </w:rPr>
              <w:t>252</w:t>
            </w:r>
          </w:p>
        </w:tc>
        <w:tc>
          <w:tcPr>
            <w:tcW w:w="697" w:type="pct"/>
            <w:noWrap/>
            <w:vAlign w:val="center"/>
            <w:hideMark/>
          </w:tcPr>
          <w:p w14:paraId="3999BFE7"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b/>
                <w:i/>
                <w:color w:val="000000"/>
              </w:rPr>
              <w:t>100%</w:t>
            </w:r>
          </w:p>
        </w:tc>
        <w:tc>
          <w:tcPr>
            <w:tcW w:w="296" w:type="pct"/>
            <w:noWrap/>
            <w:vAlign w:val="center"/>
            <w:hideMark/>
          </w:tcPr>
          <w:p w14:paraId="5A63CE18"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b/>
                <w:i/>
                <w:color w:val="000000"/>
              </w:rPr>
              <w:t>273</w:t>
            </w:r>
          </w:p>
        </w:tc>
        <w:tc>
          <w:tcPr>
            <w:tcW w:w="697" w:type="pct"/>
            <w:noWrap/>
            <w:vAlign w:val="center"/>
            <w:hideMark/>
          </w:tcPr>
          <w:p w14:paraId="41E64C01"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b/>
                <w:i/>
                <w:color w:val="000000"/>
              </w:rPr>
              <w:t>100%</w:t>
            </w:r>
          </w:p>
        </w:tc>
        <w:tc>
          <w:tcPr>
            <w:tcW w:w="296" w:type="pct"/>
            <w:noWrap/>
            <w:vAlign w:val="center"/>
            <w:hideMark/>
          </w:tcPr>
          <w:p w14:paraId="3AFEA1AC"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b/>
                <w:color w:val="000000"/>
              </w:rPr>
              <w:t>295</w:t>
            </w:r>
          </w:p>
        </w:tc>
        <w:tc>
          <w:tcPr>
            <w:tcW w:w="695" w:type="pct"/>
            <w:noWrap/>
            <w:vAlign w:val="center"/>
            <w:hideMark/>
          </w:tcPr>
          <w:p w14:paraId="558D1F1F" w14:textId="77777777" w:rsidR="00B72D8C" w:rsidRPr="00CB68B4"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i/>
                <w:color w:val="000000"/>
              </w:rPr>
              <w:t>100%</w:t>
            </w:r>
          </w:p>
        </w:tc>
      </w:tr>
      <w:tr w:rsidR="00D96117" w:rsidRPr="004B5E23" w14:paraId="46210625" w14:textId="77777777" w:rsidTr="00EE12B7">
        <w:trPr>
          <w:trHeight w:val="300"/>
        </w:trPr>
        <w:tc>
          <w:tcPr>
            <w:cnfStyle w:val="001000000000" w:firstRow="0" w:lastRow="0" w:firstColumn="1" w:lastColumn="0" w:oddVBand="0" w:evenVBand="0" w:oddHBand="0" w:evenHBand="0" w:firstRowFirstColumn="0" w:firstRowLastColumn="0" w:lastRowFirstColumn="0" w:lastRowLastColumn="0"/>
            <w:tcW w:w="824" w:type="pct"/>
            <w:vAlign w:val="center"/>
            <w:hideMark/>
          </w:tcPr>
          <w:p w14:paraId="06CDC76C" w14:textId="6A29125E" w:rsidR="00B72D8C" w:rsidRPr="004B5E23" w:rsidRDefault="005048DF" w:rsidP="005048DF">
            <w:pPr>
              <w:rPr>
                <w:rFonts w:eastAsia="Times New Roman" w:cs="Segoe UI"/>
                <w:color w:val="000000"/>
              </w:rPr>
            </w:pPr>
            <w:r>
              <w:rPr>
                <w:rFonts w:eastAsia="Times New Roman" w:cs="Segoe UI"/>
                <w:color w:val="000000"/>
              </w:rPr>
              <w:t xml:space="preserve">Additional </w:t>
            </w:r>
            <w:r w:rsidR="00B72D8C" w:rsidRPr="004B5E23">
              <w:rPr>
                <w:rFonts w:eastAsia="Times New Roman" w:cs="Segoe UI"/>
                <w:color w:val="000000"/>
              </w:rPr>
              <w:t xml:space="preserve">need: </w:t>
            </w:r>
            <w:r w:rsidR="00B72D8C">
              <w:rPr>
                <w:rFonts w:eastAsia="Times New Roman" w:cs="Segoe UI"/>
                <w:color w:val="000000"/>
              </w:rPr>
              <w:t>Supported living</w:t>
            </w:r>
          </w:p>
        </w:tc>
        <w:tc>
          <w:tcPr>
            <w:tcW w:w="502" w:type="pct"/>
            <w:noWrap/>
            <w:vAlign w:val="center"/>
            <w:hideMark/>
          </w:tcPr>
          <w:p w14:paraId="1F682B17" w14:textId="77777777" w:rsidR="00B72D8C" w:rsidRPr="004B5E23" w:rsidRDefault="00B72D8C" w:rsidP="00104BF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7A49D550"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7D895498"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5</w:t>
            </w:r>
          </w:p>
        </w:tc>
        <w:tc>
          <w:tcPr>
            <w:tcW w:w="697" w:type="pct"/>
            <w:noWrap/>
            <w:vAlign w:val="center"/>
            <w:hideMark/>
          </w:tcPr>
          <w:p w14:paraId="187F5936"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688E282F"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11</w:t>
            </w:r>
          </w:p>
        </w:tc>
        <w:tc>
          <w:tcPr>
            <w:tcW w:w="697" w:type="pct"/>
            <w:noWrap/>
            <w:vAlign w:val="center"/>
            <w:hideMark/>
          </w:tcPr>
          <w:p w14:paraId="30A87C6D"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ABA23E9"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16</w:t>
            </w:r>
          </w:p>
        </w:tc>
        <w:tc>
          <w:tcPr>
            <w:tcW w:w="695" w:type="pct"/>
            <w:noWrap/>
            <w:vAlign w:val="center"/>
            <w:hideMark/>
          </w:tcPr>
          <w:p w14:paraId="620071F7" w14:textId="77777777" w:rsidR="00B72D8C" w:rsidRPr="004B5E23" w:rsidRDefault="00B72D8C" w:rsidP="0084226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7BF5851E" w14:textId="730949ED" w:rsidR="00B72D8C" w:rsidRDefault="00B72D8C" w:rsidP="00B72D8C">
      <w:pPr>
        <w:pStyle w:val="Tablesourcenote"/>
      </w:pPr>
      <w:r>
        <w:t xml:space="preserve">Source: </w:t>
      </w:r>
      <w:r w:rsidR="000717DD">
        <w:t>Essex County Council</w:t>
      </w:r>
      <w:r w:rsidRPr="00C5654D">
        <w:t xml:space="preserve"> and Housing LIN. Estimated need is </w:t>
      </w:r>
      <w:r w:rsidR="00711301" w:rsidRPr="00C5654D">
        <w:t>non-cumulative</w:t>
      </w:r>
    </w:p>
    <w:p w14:paraId="1500BB46" w14:textId="77777777" w:rsidR="00B72D8C" w:rsidRDefault="00B72D8C" w:rsidP="00B72D8C">
      <w:pPr>
        <w:rPr>
          <w:rFonts w:ascii="Segoe UI" w:hAnsi="Segoe UI"/>
          <w:sz w:val="18"/>
          <w:szCs w:val="10"/>
        </w:rPr>
      </w:pPr>
      <w:r>
        <w:br w:type="page"/>
      </w:r>
    </w:p>
    <w:p w14:paraId="581D2B25" w14:textId="77777777" w:rsidR="00B72D8C" w:rsidRDefault="00B72D8C" w:rsidP="00B72D8C">
      <w:pPr>
        <w:pStyle w:val="Tablesourcenote"/>
      </w:pPr>
    </w:p>
    <w:p w14:paraId="720D058D" w14:textId="66464CDF" w:rsidR="00B72D8C" w:rsidRDefault="00B72D8C" w:rsidP="00B72D8C">
      <w:pPr>
        <w:pStyle w:val="Caption"/>
      </w:pPr>
      <w:r>
        <w:t xml:space="preserve">Table </w:t>
      </w:r>
      <w:r>
        <w:fldChar w:fldCharType="begin"/>
      </w:r>
      <w:r>
        <w:instrText>SEQ Table \* ARABIC</w:instrText>
      </w:r>
      <w:r>
        <w:fldChar w:fldCharType="separate"/>
      </w:r>
      <w:r w:rsidR="00971C60">
        <w:rPr>
          <w:noProof/>
        </w:rPr>
        <w:t>82</w:t>
      </w:r>
      <w:r>
        <w:fldChar w:fldCharType="end"/>
      </w:r>
      <w:r>
        <w:t xml:space="preserve">. Braintree: </w:t>
      </w:r>
      <w:r w:rsidRPr="00F240A8">
        <w:t>Estimated need for supported living for people with a physical disability and</w:t>
      </w:r>
      <w:r>
        <w:t>/or</w:t>
      </w:r>
      <w:r w:rsidRPr="00F240A8">
        <w:t xml:space="preserve"> sensory impairment </w:t>
      </w:r>
      <w:r w:rsidR="002820A2">
        <w:t xml:space="preserve">who draw on </w:t>
      </w:r>
      <w:r w:rsidR="001956EE">
        <w:t xml:space="preserve">adult social care support </w:t>
      </w:r>
      <w:r w:rsidRPr="00F240A8">
        <w:t xml:space="preserve">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7F9FE031"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789AEDA0" w14:textId="77777777" w:rsidR="00B72D8C" w:rsidRPr="004B5E23" w:rsidRDefault="00B72D8C" w:rsidP="00711301">
            <w:pPr>
              <w:rPr>
                <w:rFonts w:eastAsia="Times New Roman" w:cs="Segoe UI"/>
                <w:color w:val="000000"/>
              </w:rPr>
            </w:pPr>
          </w:p>
        </w:tc>
        <w:tc>
          <w:tcPr>
            <w:tcW w:w="502" w:type="pct"/>
            <w:shd w:val="clear" w:color="auto" w:fill="FBCAD0"/>
            <w:hideMark/>
          </w:tcPr>
          <w:p w14:paraId="6A9B199E"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5B32C466"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45A55C83"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73DAF72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3248DD7A"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30655548"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3A857B5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2DD92CFE"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586581EA"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3368A26D"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502BF55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224</w:t>
            </w:r>
          </w:p>
        </w:tc>
        <w:tc>
          <w:tcPr>
            <w:tcW w:w="697" w:type="pct"/>
            <w:noWrap/>
            <w:vAlign w:val="center"/>
            <w:hideMark/>
          </w:tcPr>
          <w:p w14:paraId="4170820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1438CB1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245</w:t>
            </w:r>
          </w:p>
        </w:tc>
        <w:tc>
          <w:tcPr>
            <w:tcW w:w="697" w:type="pct"/>
            <w:noWrap/>
            <w:vAlign w:val="center"/>
            <w:hideMark/>
          </w:tcPr>
          <w:p w14:paraId="61D4F472"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41B29C3F"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color w:val="000000"/>
              </w:rPr>
              <w:t>266</w:t>
            </w:r>
          </w:p>
        </w:tc>
        <w:tc>
          <w:tcPr>
            <w:tcW w:w="697" w:type="pct"/>
            <w:noWrap/>
            <w:vAlign w:val="center"/>
            <w:hideMark/>
          </w:tcPr>
          <w:p w14:paraId="7C20E6C3"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1541CAC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287</w:t>
            </w:r>
          </w:p>
        </w:tc>
        <w:tc>
          <w:tcPr>
            <w:tcW w:w="695" w:type="pct"/>
            <w:noWrap/>
            <w:vAlign w:val="center"/>
            <w:hideMark/>
          </w:tcPr>
          <w:p w14:paraId="180D7C4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2FB39C55"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4935CAD8"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2318F568"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88136E2"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302332F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201</w:t>
            </w:r>
          </w:p>
        </w:tc>
        <w:tc>
          <w:tcPr>
            <w:tcW w:w="697" w:type="pct"/>
            <w:noWrap/>
            <w:vAlign w:val="center"/>
            <w:hideMark/>
          </w:tcPr>
          <w:p w14:paraId="51666C9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90%</w:t>
            </w:r>
          </w:p>
        </w:tc>
        <w:tc>
          <w:tcPr>
            <w:tcW w:w="296" w:type="pct"/>
            <w:noWrap/>
            <w:vAlign w:val="center"/>
            <w:hideMark/>
          </w:tcPr>
          <w:p w14:paraId="6161C92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218</w:t>
            </w:r>
          </w:p>
        </w:tc>
        <w:tc>
          <w:tcPr>
            <w:tcW w:w="697" w:type="pct"/>
            <w:noWrap/>
            <w:vAlign w:val="center"/>
            <w:hideMark/>
          </w:tcPr>
          <w:p w14:paraId="7F6EE29D"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89%</w:t>
            </w:r>
          </w:p>
        </w:tc>
        <w:tc>
          <w:tcPr>
            <w:tcW w:w="296" w:type="pct"/>
            <w:noWrap/>
            <w:vAlign w:val="center"/>
            <w:hideMark/>
          </w:tcPr>
          <w:p w14:paraId="5BF88E2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234</w:t>
            </w:r>
          </w:p>
        </w:tc>
        <w:tc>
          <w:tcPr>
            <w:tcW w:w="697" w:type="pct"/>
            <w:noWrap/>
            <w:vAlign w:val="center"/>
            <w:hideMark/>
          </w:tcPr>
          <w:p w14:paraId="697173CF"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88%</w:t>
            </w:r>
          </w:p>
        </w:tc>
        <w:tc>
          <w:tcPr>
            <w:tcW w:w="296" w:type="pct"/>
            <w:noWrap/>
            <w:vAlign w:val="center"/>
            <w:hideMark/>
          </w:tcPr>
          <w:p w14:paraId="4074B4A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251</w:t>
            </w:r>
          </w:p>
        </w:tc>
        <w:tc>
          <w:tcPr>
            <w:tcW w:w="695" w:type="pct"/>
            <w:noWrap/>
            <w:vAlign w:val="center"/>
            <w:hideMark/>
          </w:tcPr>
          <w:p w14:paraId="5843261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87%</w:t>
            </w:r>
          </w:p>
        </w:tc>
      </w:tr>
      <w:tr w:rsidR="00D96117" w:rsidRPr="004B5E23" w14:paraId="3061D9B0"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F8B6157"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7121EFD0"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97" w:type="pct"/>
            <w:noWrap/>
            <w:vAlign w:val="center"/>
            <w:hideMark/>
          </w:tcPr>
          <w:p w14:paraId="3DF9FB0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2%</w:t>
            </w:r>
          </w:p>
        </w:tc>
        <w:tc>
          <w:tcPr>
            <w:tcW w:w="296" w:type="pct"/>
            <w:noWrap/>
            <w:vAlign w:val="center"/>
            <w:hideMark/>
          </w:tcPr>
          <w:p w14:paraId="3A1FBD6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w:t>
            </w:r>
          </w:p>
        </w:tc>
        <w:tc>
          <w:tcPr>
            <w:tcW w:w="697" w:type="pct"/>
            <w:noWrap/>
            <w:vAlign w:val="center"/>
            <w:hideMark/>
          </w:tcPr>
          <w:p w14:paraId="6EB27A19"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5003152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14</w:t>
            </w:r>
          </w:p>
        </w:tc>
        <w:tc>
          <w:tcPr>
            <w:tcW w:w="697" w:type="pct"/>
            <w:noWrap/>
            <w:vAlign w:val="center"/>
            <w:hideMark/>
          </w:tcPr>
          <w:p w14:paraId="2150688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24C7666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20</w:t>
            </w:r>
          </w:p>
        </w:tc>
        <w:tc>
          <w:tcPr>
            <w:tcW w:w="695" w:type="pct"/>
            <w:noWrap/>
            <w:vAlign w:val="center"/>
            <w:hideMark/>
          </w:tcPr>
          <w:p w14:paraId="10AF4E7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w:t>
            </w:r>
          </w:p>
        </w:tc>
      </w:tr>
      <w:tr w:rsidR="00D96117" w:rsidRPr="004B5E23" w14:paraId="7DD5FE07"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34E90017"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69B5534F"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19</w:t>
            </w:r>
          </w:p>
        </w:tc>
        <w:tc>
          <w:tcPr>
            <w:tcW w:w="697" w:type="pct"/>
            <w:noWrap/>
            <w:vAlign w:val="center"/>
            <w:hideMark/>
          </w:tcPr>
          <w:p w14:paraId="6C49FF8C"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w:t>
            </w:r>
          </w:p>
        </w:tc>
        <w:tc>
          <w:tcPr>
            <w:tcW w:w="296" w:type="pct"/>
            <w:noWrap/>
            <w:vAlign w:val="center"/>
            <w:hideMark/>
          </w:tcPr>
          <w:p w14:paraId="6DDD95B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18</w:t>
            </w:r>
          </w:p>
        </w:tc>
        <w:tc>
          <w:tcPr>
            <w:tcW w:w="697" w:type="pct"/>
            <w:noWrap/>
            <w:vAlign w:val="center"/>
            <w:hideMark/>
          </w:tcPr>
          <w:p w14:paraId="68C68BD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7%</w:t>
            </w:r>
          </w:p>
        </w:tc>
        <w:tc>
          <w:tcPr>
            <w:tcW w:w="296" w:type="pct"/>
            <w:noWrap/>
            <w:vAlign w:val="center"/>
            <w:hideMark/>
          </w:tcPr>
          <w:p w14:paraId="23EF8DA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17</w:t>
            </w:r>
          </w:p>
        </w:tc>
        <w:tc>
          <w:tcPr>
            <w:tcW w:w="697" w:type="pct"/>
            <w:noWrap/>
            <w:vAlign w:val="center"/>
            <w:hideMark/>
          </w:tcPr>
          <w:p w14:paraId="3819EB4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6%</w:t>
            </w:r>
          </w:p>
        </w:tc>
        <w:tc>
          <w:tcPr>
            <w:tcW w:w="296" w:type="pct"/>
            <w:noWrap/>
            <w:vAlign w:val="center"/>
            <w:hideMark/>
          </w:tcPr>
          <w:p w14:paraId="5563D1B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16</w:t>
            </w:r>
          </w:p>
        </w:tc>
        <w:tc>
          <w:tcPr>
            <w:tcW w:w="695" w:type="pct"/>
            <w:noWrap/>
            <w:vAlign w:val="center"/>
            <w:hideMark/>
          </w:tcPr>
          <w:p w14:paraId="7170576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6%</w:t>
            </w:r>
          </w:p>
        </w:tc>
      </w:tr>
      <w:tr w:rsidR="00D96117" w:rsidRPr="004B5E23" w14:paraId="67DCDEF0"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57F5D3D"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5228A90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224</w:t>
            </w:r>
          </w:p>
        </w:tc>
        <w:tc>
          <w:tcPr>
            <w:tcW w:w="697" w:type="pct"/>
            <w:noWrap/>
            <w:vAlign w:val="center"/>
            <w:hideMark/>
          </w:tcPr>
          <w:p w14:paraId="7CE95066"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CB68B4">
              <w:rPr>
                <w:rFonts w:cs="Segoe UI"/>
                <w:b/>
                <w:i/>
                <w:color w:val="000000"/>
              </w:rPr>
              <w:t>100%</w:t>
            </w:r>
          </w:p>
        </w:tc>
        <w:tc>
          <w:tcPr>
            <w:tcW w:w="296" w:type="pct"/>
            <w:noWrap/>
            <w:vAlign w:val="center"/>
            <w:hideMark/>
          </w:tcPr>
          <w:p w14:paraId="1DBE579C"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245</w:t>
            </w:r>
          </w:p>
        </w:tc>
        <w:tc>
          <w:tcPr>
            <w:tcW w:w="697" w:type="pct"/>
            <w:noWrap/>
            <w:vAlign w:val="center"/>
            <w:hideMark/>
          </w:tcPr>
          <w:p w14:paraId="2A33CD92"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206221F9"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266</w:t>
            </w:r>
          </w:p>
        </w:tc>
        <w:tc>
          <w:tcPr>
            <w:tcW w:w="697" w:type="pct"/>
            <w:noWrap/>
            <w:vAlign w:val="center"/>
            <w:hideMark/>
          </w:tcPr>
          <w:p w14:paraId="6FBE0F5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695E89AA"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287</w:t>
            </w:r>
          </w:p>
        </w:tc>
        <w:tc>
          <w:tcPr>
            <w:tcW w:w="695" w:type="pct"/>
            <w:noWrap/>
            <w:vAlign w:val="center"/>
            <w:hideMark/>
          </w:tcPr>
          <w:p w14:paraId="6AD426A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i/>
                <w:color w:val="000000"/>
              </w:rPr>
              <w:t>100%</w:t>
            </w:r>
          </w:p>
        </w:tc>
      </w:tr>
      <w:tr w:rsidR="00D96117" w:rsidRPr="004B5E23" w14:paraId="4EDE10FF"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F619599" w14:textId="51A7C6D2" w:rsidR="00B72D8C" w:rsidRPr="004B5E23" w:rsidRDefault="005048D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7DB4E472"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1FACEFC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4876D98A"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5</w:t>
            </w:r>
          </w:p>
        </w:tc>
        <w:tc>
          <w:tcPr>
            <w:tcW w:w="697" w:type="pct"/>
            <w:noWrap/>
            <w:vAlign w:val="center"/>
            <w:hideMark/>
          </w:tcPr>
          <w:p w14:paraId="12846AD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7D03563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w:t>
            </w:r>
          </w:p>
        </w:tc>
        <w:tc>
          <w:tcPr>
            <w:tcW w:w="697" w:type="pct"/>
            <w:noWrap/>
            <w:vAlign w:val="center"/>
            <w:hideMark/>
          </w:tcPr>
          <w:p w14:paraId="040EE72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AC68A20"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16</w:t>
            </w:r>
          </w:p>
        </w:tc>
        <w:tc>
          <w:tcPr>
            <w:tcW w:w="695" w:type="pct"/>
            <w:noWrap/>
            <w:vAlign w:val="center"/>
            <w:hideMark/>
          </w:tcPr>
          <w:p w14:paraId="3DADC7FD"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383EE98B" w14:textId="236D6BD0" w:rsidR="00B72D8C" w:rsidRDefault="00B72D8C" w:rsidP="00B72D8C">
      <w:pPr>
        <w:pStyle w:val="Tablesourcenote"/>
      </w:pPr>
      <w:r>
        <w:t xml:space="preserve">Source: </w:t>
      </w:r>
      <w:r w:rsidR="000717DD">
        <w:t>Essex County Council</w:t>
      </w:r>
      <w:r w:rsidRPr="00C5654D">
        <w:t xml:space="preserve"> and Housing LIN. Estimated need is </w:t>
      </w:r>
      <w:r w:rsidR="00711301" w:rsidRPr="00C5654D">
        <w:t>non-cumulative</w:t>
      </w:r>
    </w:p>
    <w:p w14:paraId="60924A58" w14:textId="77777777" w:rsidR="00B72D8C" w:rsidRDefault="00B72D8C" w:rsidP="00B72D8C">
      <w:pPr>
        <w:rPr>
          <w:rFonts w:ascii="Segoe UI" w:hAnsi="Segoe UI"/>
          <w:sz w:val="18"/>
          <w:szCs w:val="10"/>
        </w:rPr>
      </w:pPr>
      <w:r>
        <w:br w:type="page"/>
      </w:r>
    </w:p>
    <w:p w14:paraId="673AEB6E" w14:textId="77777777" w:rsidR="00B72D8C" w:rsidRDefault="00B72D8C" w:rsidP="00B72D8C">
      <w:pPr>
        <w:pStyle w:val="Tablesourcenote"/>
      </w:pPr>
    </w:p>
    <w:p w14:paraId="5A66D684" w14:textId="1FDDB58A" w:rsidR="00B72D8C" w:rsidRDefault="00B72D8C" w:rsidP="00B72D8C">
      <w:pPr>
        <w:pStyle w:val="Caption"/>
      </w:pPr>
      <w:r>
        <w:t xml:space="preserve">Table </w:t>
      </w:r>
      <w:r>
        <w:fldChar w:fldCharType="begin"/>
      </w:r>
      <w:r>
        <w:instrText>SEQ Table \* ARABIC</w:instrText>
      </w:r>
      <w:r>
        <w:fldChar w:fldCharType="separate"/>
      </w:r>
      <w:r w:rsidR="00971C60">
        <w:rPr>
          <w:noProof/>
        </w:rPr>
        <w:t>83</w:t>
      </w:r>
      <w:r>
        <w:fldChar w:fldCharType="end"/>
      </w:r>
      <w:r>
        <w:t xml:space="preserve">. Brentwood: </w:t>
      </w:r>
      <w:r w:rsidRPr="0027089D">
        <w:t>Estimated need for supported living for people with a physical disability and</w:t>
      </w:r>
      <w:r>
        <w:t>/or</w:t>
      </w:r>
      <w:r w:rsidRPr="0027089D">
        <w:t xml:space="preserve"> sensory impairment </w:t>
      </w:r>
      <w:r w:rsidR="002820A2">
        <w:t xml:space="preserve">who draw on </w:t>
      </w:r>
      <w:r w:rsidR="001956EE">
        <w:t xml:space="preserve">adult social care support </w:t>
      </w:r>
      <w:r w:rsidRPr="0027089D">
        <w:t xml:space="preserve">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3B5C7EAF"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364073F3" w14:textId="77777777" w:rsidR="00B72D8C" w:rsidRPr="004B5E23" w:rsidRDefault="00B72D8C" w:rsidP="00711301">
            <w:pPr>
              <w:rPr>
                <w:rFonts w:eastAsia="Times New Roman" w:cs="Segoe UI"/>
                <w:color w:val="000000"/>
              </w:rPr>
            </w:pPr>
          </w:p>
        </w:tc>
        <w:tc>
          <w:tcPr>
            <w:tcW w:w="502" w:type="pct"/>
            <w:shd w:val="clear" w:color="auto" w:fill="FBCAD0"/>
            <w:hideMark/>
          </w:tcPr>
          <w:p w14:paraId="61ACFDA1"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448AE6D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1FC6F91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2F4F7EB1"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17BC05C6"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23363C9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72C0625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598AC2B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6B37713D"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6674CCC0"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29DFBF0A"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79</w:t>
            </w:r>
          </w:p>
        </w:tc>
        <w:tc>
          <w:tcPr>
            <w:tcW w:w="697" w:type="pct"/>
            <w:noWrap/>
            <w:vAlign w:val="center"/>
            <w:hideMark/>
          </w:tcPr>
          <w:p w14:paraId="07B09B9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1D4D586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86</w:t>
            </w:r>
          </w:p>
        </w:tc>
        <w:tc>
          <w:tcPr>
            <w:tcW w:w="697" w:type="pct"/>
            <w:noWrap/>
            <w:vAlign w:val="center"/>
            <w:hideMark/>
          </w:tcPr>
          <w:p w14:paraId="3B4546E1"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6BBCE8F2"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color w:val="000000"/>
              </w:rPr>
              <w:t>94</w:t>
            </w:r>
          </w:p>
        </w:tc>
        <w:tc>
          <w:tcPr>
            <w:tcW w:w="697" w:type="pct"/>
            <w:noWrap/>
            <w:vAlign w:val="center"/>
            <w:hideMark/>
          </w:tcPr>
          <w:p w14:paraId="4941897E"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7244911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101</w:t>
            </w:r>
          </w:p>
        </w:tc>
        <w:tc>
          <w:tcPr>
            <w:tcW w:w="695" w:type="pct"/>
            <w:noWrap/>
            <w:vAlign w:val="center"/>
            <w:hideMark/>
          </w:tcPr>
          <w:p w14:paraId="4B7F3C4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22E662FC"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49001304"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234DE662"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7B7031EA"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1A37CC1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74</w:t>
            </w:r>
          </w:p>
        </w:tc>
        <w:tc>
          <w:tcPr>
            <w:tcW w:w="697" w:type="pct"/>
            <w:noWrap/>
            <w:vAlign w:val="center"/>
            <w:hideMark/>
          </w:tcPr>
          <w:p w14:paraId="699CEEA9"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94%</w:t>
            </w:r>
          </w:p>
        </w:tc>
        <w:tc>
          <w:tcPr>
            <w:tcW w:w="296" w:type="pct"/>
            <w:noWrap/>
            <w:vAlign w:val="center"/>
            <w:hideMark/>
          </w:tcPr>
          <w:p w14:paraId="447CA99A"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80</w:t>
            </w:r>
          </w:p>
        </w:tc>
        <w:tc>
          <w:tcPr>
            <w:tcW w:w="697" w:type="pct"/>
            <w:noWrap/>
            <w:vAlign w:val="center"/>
            <w:hideMark/>
          </w:tcPr>
          <w:p w14:paraId="7D835B79"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92%</w:t>
            </w:r>
          </w:p>
        </w:tc>
        <w:tc>
          <w:tcPr>
            <w:tcW w:w="296" w:type="pct"/>
            <w:noWrap/>
            <w:vAlign w:val="center"/>
            <w:hideMark/>
          </w:tcPr>
          <w:p w14:paraId="33592BB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85</w:t>
            </w:r>
          </w:p>
        </w:tc>
        <w:tc>
          <w:tcPr>
            <w:tcW w:w="697" w:type="pct"/>
            <w:noWrap/>
            <w:vAlign w:val="center"/>
            <w:hideMark/>
          </w:tcPr>
          <w:p w14:paraId="7EEDED2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91%</w:t>
            </w:r>
          </w:p>
        </w:tc>
        <w:tc>
          <w:tcPr>
            <w:tcW w:w="296" w:type="pct"/>
            <w:noWrap/>
            <w:vAlign w:val="center"/>
            <w:hideMark/>
          </w:tcPr>
          <w:p w14:paraId="08AFF8C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91</w:t>
            </w:r>
          </w:p>
        </w:tc>
        <w:tc>
          <w:tcPr>
            <w:tcW w:w="695" w:type="pct"/>
            <w:noWrap/>
            <w:vAlign w:val="center"/>
            <w:hideMark/>
          </w:tcPr>
          <w:p w14:paraId="61E82E8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90%</w:t>
            </w:r>
          </w:p>
        </w:tc>
      </w:tr>
      <w:tr w:rsidR="00D96117" w:rsidRPr="004B5E23" w14:paraId="65F26086"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7E8C024F"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5C41803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w:t>
            </w:r>
          </w:p>
        </w:tc>
        <w:tc>
          <w:tcPr>
            <w:tcW w:w="697" w:type="pct"/>
            <w:noWrap/>
            <w:vAlign w:val="center"/>
            <w:hideMark/>
          </w:tcPr>
          <w:p w14:paraId="57DFBC6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w:t>
            </w:r>
          </w:p>
        </w:tc>
        <w:tc>
          <w:tcPr>
            <w:tcW w:w="296" w:type="pct"/>
            <w:noWrap/>
            <w:vAlign w:val="center"/>
            <w:hideMark/>
          </w:tcPr>
          <w:p w14:paraId="3D4C9FA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3F94AAE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456CF100"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97" w:type="pct"/>
            <w:noWrap/>
            <w:vAlign w:val="center"/>
            <w:hideMark/>
          </w:tcPr>
          <w:p w14:paraId="7F6676B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18E57C5D"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95" w:type="pct"/>
            <w:noWrap/>
            <w:vAlign w:val="center"/>
            <w:hideMark/>
          </w:tcPr>
          <w:p w14:paraId="36E0B7A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6%</w:t>
            </w:r>
          </w:p>
        </w:tc>
      </w:tr>
      <w:tr w:rsidR="00D96117" w:rsidRPr="004B5E23" w14:paraId="47DDF376"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E6DF33C"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7B19169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97" w:type="pct"/>
            <w:noWrap/>
            <w:vAlign w:val="center"/>
            <w:hideMark/>
          </w:tcPr>
          <w:p w14:paraId="0C8592BA"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7B5AAFA0"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97" w:type="pct"/>
            <w:noWrap/>
            <w:vAlign w:val="center"/>
            <w:hideMark/>
          </w:tcPr>
          <w:p w14:paraId="611086F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52164C54"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97" w:type="pct"/>
            <w:noWrap/>
            <w:vAlign w:val="center"/>
            <w:hideMark/>
          </w:tcPr>
          <w:p w14:paraId="3C7B1EDD"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5A5BD0C9"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5" w:type="pct"/>
            <w:noWrap/>
            <w:vAlign w:val="center"/>
            <w:hideMark/>
          </w:tcPr>
          <w:p w14:paraId="0F659A52"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3%</w:t>
            </w:r>
          </w:p>
        </w:tc>
      </w:tr>
      <w:tr w:rsidR="00D96117" w:rsidRPr="004B5E23" w14:paraId="2A31F4BE"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28D1CE22"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13DDC72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79</w:t>
            </w:r>
          </w:p>
        </w:tc>
        <w:tc>
          <w:tcPr>
            <w:tcW w:w="697" w:type="pct"/>
            <w:noWrap/>
            <w:vAlign w:val="center"/>
            <w:hideMark/>
          </w:tcPr>
          <w:p w14:paraId="3E2D9349"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CB68B4">
              <w:rPr>
                <w:rFonts w:cs="Segoe UI"/>
                <w:b/>
                <w:i/>
                <w:color w:val="000000"/>
              </w:rPr>
              <w:t>100%</w:t>
            </w:r>
          </w:p>
        </w:tc>
        <w:tc>
          <w:tcPr>
            <w:tcW w:w="296" w:type="pct"/>
            <w:noWrap/>
            <w:vAlign w:val="center"/>
            <w:hideMark/>
          </w:tcPr>
          <w:p w14:paraId="75781DE0"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86</w:t>
            </w:r>
          </w:p>
        </w:tc>
        <w:tc>
          <w:tcPr>
            <w:tcW w:w="697" w:type="pct"/>
            <w:noWrap/>
            <w:vAlign w:val="center"/>
            <w:hideMark/>
          </w:tcPr>
          <w:p w14:paraId="1C1F09B9"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6DC4AEAF"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94</w:t>
            </w:r>
          </w:p>
        </w:tc>
        <w:tc>
          <w:tcPr>
            <w:tcW w:w="697" w:type="pct"/>
            <w:noWrap/>
            <w:vAlign w:val="center"/>
            <w:hideMark/>
          </w:tcPr>
          <w:p w14:paraId="2D6E5D6C"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7E02B6CC"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101</w:t>
            </w:r>
          </w:p>
        </w:tc>
        <w:tc>
          <w:tcPr>
            <w:tcW w:w="695" w:type="pct"/>
            <w:noWrap/>
            <w:vAlign w:val="center"/>
            <w:hideMark/>
          </w:tcPr>
          <w:p w14:paraId="492BA3A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i/>
                <w:color w:val="000000"/>
              </w:rPr>
              <w:t>100%</w:t>
            </w:r>
          </w:p>
        </w:tc>
      </w:tr>
      <w:tr w:rsidR="00D96117" w:rsidRPr="004B5E23" w14:paraId="10EA5297"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5986E3E8" w14:textId="525FD326" w:rsidR="00B72D8C" w:rsidRPr="004B5E23" w:rsidRDefault="005048D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26E20EA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4959E30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1868729F"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w:t>
            </w:r>
          </w:p>
        </w:tc>
        <w:tc>
          <w:tcPr>
            <w:tcW w:w="697" w:type="pct"/>
            <w:noWrap/>
            <w:vAlign w:val="center"/>
            <w:hideMark/>
          </w:tcPr>
          <w:p w14:paraId="7A01EBC4"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36BEAC4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4</w:t>
            </w:r>
          </w:p>
        </w:tc>
        <w:tc>
          <w:tcPr>
            <w:tcW w:w="697" w:type="pct"/>
            <w:noWrap/>
            <w:vAlign w:val="center"/>
            <w:hideMark/>
          </w:tcPr>
          <w:p w14:paraId="4BE3CCD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7D359AD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6</w:t>
            </w:r>
          </w:p>
        </w:tc>
        <w:tc>
          <w:tcPr>
            <w:tcW w:w="695" w:type="pct"/>
            <w:noWrap/>
            <w:vAlign w:val="center"/>
            <w:hideMark/>
          </w:tcPr>
          <w:p w14:paraId="0C82CC7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086F132C" w14:textId="75D57427" w:rsidR="00B72D8C" w:rsidRDefault="00B72D8C" w:rsidP="00B72D8C">
      <w:pPr>
        <w:pStyle w:val="Tablesourcenote"/>
        <w:rPr>
          <w:rFonts w:cs="Segoe UI"/>
          <w:szCs w:val="18"/>
        </w:rPr>
      </w:pPr>
      <w:r w:rsidRPr="00E25F24">
        <w:rPr>
          <w:rFonts w:cs="Segoe UI"/>
          <w:szCs w:val="18"/>
        </w:rPr>
        <w:t xml:space="preserve">Source: </w:t>
      </w:r>
      <w:r w:rsidR="000717DD">
        <w:rPr>
          <w:rFonts w:cs="Segoe UI"/>
          <w:szCs w:val="18"/>
        </w:rPr>
        <w:t>Essex County Council</w:t>
      </w:r>
      <w:r w:rsidRPr="00C5654D">
        <w:rPr>
          <w:rFonts w:cs="Segoe UI"/>
          <w:szCs w:val="18"/>
        </w:rPr>
        <w:t xml:space="preserve"> and Housing LIN. Estimated need is </w:t>
      </w:r>
      <w:r w:rsidR="00711301" w:rsidRPr="00C5654D">
        <w:rPr>
          <w:rFonts w:cs="Segoe UI"/>
          <w:szCs w:val="18"/>
        </w:rPr>
        <w:t>non-cumulative</w:t>
      </w:r>
    </w:p>
    <w:p w14:paraId="283F27D2" w14:textId="77777777" w:rsidR="00B72D8C" w:rsidRDefault="00B72D8C" w:rsidP="00B72D8C">
      <w:pPr>
        <w:rPr>
          <w:rFonts w:ascii="Segoe UI" w:hAnsi="Segoe UI" w:cs="Segoe UI"/>
          <w:sz w:val="18"/>
          <w:szCs w:val="18"/>
        </w:rPr>
      </w:pPr>
      <w:r>
        <w:rPr>
          <w:rFonts w:cs="Segoe UI"/>
          <w:szCs w:val="18"/>
        </w:rPr>
        <w:br w:type="page"/>
      </w:r>
    </w:p>
    <w:p w14:paraId="19E77CE8" w14:textId="77777777" w:rsidR="00B72D8C" w:rsidRPr="00E25F24" w:rsidRDefault="00B72D8C" w:rsidP="00B72D8C">
      <w:pPr>
        <w:pStyle w:val="Tablesourcenote"/>
        <w:rPr>
          <w:rFonts w:cs="Segoe UI"/>
          <w:szCs w:val="18"/>
        </w:rPr>
      </w:pPr>
    </w:p>
    <w:p w14:paraId="60AF8D0C" w14:textId="7707CF22" w:rsidR="00B72D8C" w:rsidRDefault="00B72D8C" w:rsidP="00B72D8C">
      <w:pPr>
        <w:pStyle w:val="Caption"/>
      </w:pPr>
      <w:r>
        <w:t xml:space="preserve">Table </w:t>
      </w:r>
      <w:r>
        <w:fldChar w:fldCharType="begin"/>
      </w:r>
      <w:r>
        <w:instrText>SEQ Table \* ARABIC</w:instrText>
      </w:r>
      <w:r>
        <w:fldChar w:fldCharType="separate"/>
      </w:r>
      <w:r w:rsidR="00971C60">
        <w:rPr>
          <w:noProof/>
        </w:rPr>
        <w:t>84</w:t>
      </w:r>
      <w:r>
        <w:fldChar w:fldCharType="end"/>
      </w:r>
      <w:r>
        <w:t xml:space="preserve">. </w:t>
      </w:r>
      <w:r w:rsidR="00D30CB8">
        <w:t>Castle Point</w:t>
      </w:r>
      <w:r>
        <w:t xml:space="preserve">: </w:t>
      </w:r>
      <w:r w:rsidRPr="009F716F">
        <w:t>Estimated need for supported living for people with a physical disability and</w:t>
      </w:r>
      <w:r>
        <w:t>/or</w:t>
      </w:r>
      <w:r w:rsidRPr="009F716F">
        <w:t xml:space="preserve"> sensory impairment </w:t>
      </w:r>
      <w:r w:rsidR="002820A2">
        <w:t xml:space="preserve">who draw on </w:t>
      </w:r>
      <w:r w:rsidR="001956EE">
        <w:t>adult social care support</w:t>
      </w:r>
      <w:r w:rsidRPr="009F716F">
        <w:t xml:space="preserve"> 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120246E9" w14:textId="77777777" w:rsidTr="00711301">
        <w:trPr>
          <w:cnfStyle w:val="100000000000" w:firstRow="1" w:lastRow="0" w:firstColumn="0" w:lastColumn="0" w:oddVBand="0" w:evenVBand="0" w:oddHBand="0" w:evenHBand="0" w:firstRowFirstColumn="0" w:firstRowLastColumn="0" w:lastRowFirstColumn="0" w:lastRowLastColumn="0"/>
          <w:trHeight w:val="558"/>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49C2EB1D" w14:textId="77777777" w:rsidR="00B72D8C" w:rsidRPr="004B5E23" w:rsidRDefault="00B72D8C" w:rsidP="00711301">
            <w:pPr>
              <w:rPr>
                <w:rFonts w:eastAsia="Times New Roman" w:cs="Segoe UI"/>
                <w:color w:val="000000"/>
              </w:rPr>
            </w:pPr>
          </w:p>
        </w:tc>
        <w:tc>
          <w:tcPr>
            <w:tcW w:w="502" w:type="pct"/>
            <w:shd w:val="clear" w:color="auto" w:fill="FBCAD0"/>
            <w:hideMark/>
          </w:tcPr>
          <w:p w14:paraId="55C284A3"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2267378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6CCA3FD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25FFD002"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61DB997E"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409C5C87"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4996742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2BF285C3"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1A375924"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7C670D8A"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187F707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140</w:t>
            </w:r>
          </w:p>
        </w:tc>
        <w:tc>
          <w:tcPr>
            <w:tcW w:w="697" w:type="pct"/>
            <w:noWrap/>
            <w:vAlign w:val="center"/>
            <w:hideMark/>
          </w:tcPr>
          <w:p w14:paraId="6C0AD03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75E283ED"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153</w:t>
            </w:r>
          </w:p>
        </w:tc>
        <w:tc>
          <w:tcPr>
            <w:tcW w:w="697" w:type="pct"/>
            <w:noWrap/>
            <w:vAlign w:val="center"/>
            <w:hideMark/>
          </w:tcPr>
          <w:p w14:paraId="0DEC12E9"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349E3934"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color w:val="000000"/>
              </w:rPr>
              <w:t>166</w:t>
            </w:r>
          </w:p>
        </w:tc>
        <w:tc>
          <w:tcPr>
            <w:tcW w:w="697" w:type="pct"/>
            <w:noWrap/>
            <w:vAlign w:val="center"/>
            <w:hideMark/>
          </w:tcPr>
          <w:p w14:paraId="35056173"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2A783F49"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179</w:t>
            </w:r>
          </w:p>
        </w:tc>
        <w:tc>
          <w:tcPr>
            <w:tcW w:w="695" w:type="pct"/>
            <w:noWrap/>
            <w:vAlign w:val="center"/>
            <w:hideMark/>
          </w:tcPr>
          <w:p w14:paraId="6220AA6F"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7A74467C"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5863745F"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02A81506"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59C10B6A"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5DDFD1D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132</w:t>
            </w:r>
          </w:p>
        </w:tc>
        <w:tc>
          <w:tcPr>
            <w:tcW w:w="697" w:type="pct"/>
            <w:noWrap/>
            <w:vAlign w:val="center"/>
            <w:hideMark/>
          </w:tcPr>
          <w:p w14:paraId="6E817034"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94%</w:t>
            </w:r>
          </w:p>
        </w:tc>
        <w:tc>
          <w:tcPr>
            <w:tcW w:w="296" w:type="pct"/>
            <w:noWrap/>
            <w:vAlign w:val="center"/>
            <w:hideMark/>
          </w:tcPr>
          <w:p w14:paraId="76BA71F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142</w:t>
            </w:r>
          </w:p>
        </w:tc>
        <w:tc>
          <w:tcPr>
            <w:tcW w:w="697" w:type="pct"/>
            <w:noWrap/>
            <w:vAlign w:val="center"/>
            <w:hideMark/>
          </w:tcPr>
          <w:p w14:paraId="69B2693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93%</w:t>
            </w:r>
          </w:p>
        </w:tc>
        <w:tc>
          <w:tcPr>
            <w:tcW w:w="296" w:type="pct"/>
            <w:noWrap/>
            <w:vAlign w:val="center"/>
            <w:hideMark/>
          </w:tcPr>
          <w:p w14:paraId="7C7C5400"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152</w:t>
            </w:r>
          </w:p>
        </w:tc>
        <w:tc>
          <w:tcPr>
            <w:tcW w:w="697" w:type="pct"/>
            <w:noWrap/>
            <w:vAlign w:val="center"/>
            <w:hideMark/>
          </w:tcPr>
          <w:p w14:paraId="48AF741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92%</w:t>
            </w:r>
          </w:p>
        </w:tc>
        <w:tc>
          <w:tcPr>
            <w:tcW w:w="296" w:type="pct"/>
            <w:noWrap/>
            <w:vAlign w:val="center"/>
            <w:hideMark/>
          </w:tcPr>
          <w:p w14:paraId="0E058C5F"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162</w:t>
            </w:r>
          </w:p>
        </w:tc>
        <w:tc>
          <w:tcPr>
            <w:tcW w:w="695" w:type="pct"/>
            <w:noWrap/>
            <w:vAlign w:val="center"/>
            <w:hideMark/>
          </w:tcPr>
          <w:p w14:paraId="05E6CF3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91%</w:t>
            </w:r>
          </w:p>
        </w:tc>
      </w:tr>
      <w:tr w:rsidR="00D96117" w:rsidRPr="004B5E23" w14:paraId="679E5047"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53B48D2"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4E65584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w:t>
            </w:r>
          </w:p>
        </w:tc>
        <w:tc>
          <w:tcPr>
            <w:tcW w:w="697" w:type="pct"/>
            <w:noWrap/>
            <w:vAlign w:val="center"/>
            <w:hideMark/>
          </w:tcPr>
          <w:p w14:paraId="20F7E71C"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w:t>
            </w:r>
          </w:p>
        </w:tc>
        <w:tc>
          <w:tcPr>
            <w:tcW w:w="296" w:type="pct"/>
            <w:noWrap/>
            <w:vAlign w:val="center"/>
            <w:hideMark/>
          </w:tcPr>
          <w:p w14:paraId="6169F37D"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97" w:type="pct"/>
            <w:noWrap/>
            <w:vAlign w:val="center"/>
            <w:hideMark/>
          </w:tcPr>
          <w:p w14:paraId="38AEE5D7"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28B4445F"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w:t>
            </w:r>
          </w:p>
        </w:tc>
        <w:tc>
          <w:tcPr>
            <w:tcW w:w="697" w:type="pct"/>
            <w:noWrap/>
            <w:vAlign w:val="center"/>
            <w:hideMark/>
          </w:tcPr>
          <w:p w14:paraId="26AFAD2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3C91A2C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w:t>
            </w:r>
          </w:p>
        </w:tc>
        <w:tc>
          <w:tcPr>
            <w:tcW w:w="695" w:type="pct"/>
            <w:noWrap/>
            <w:vAlign w:val="center"/>
            <w:hideMark/>
          </w:tcPr>
          <w:p w14:paraId="3A1F8E2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w:t>
            </w:r>
          </w:p>
        </w:tc>
      </w:tr>
      <w:tr w:rsidR="00D96117" w:rsidRPr="004B5E23" w14:paraId="5FA32C91"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3F7A9E44"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5E1674D0"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w:t>
            </w:r>
          </w:p>
        </w:tc>
        <w:tc>
          <w:tcPr>
            <w:tcW w:w="697" w:type="pct"/>
            <w:noWrap/>
            <w:vAlign w:val="center"/>
            <w:hideMark/>
          </w:tcPr>
          <w:p w14:paraId="1E8C2ECC"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02EC1CC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w:t>
            </w:r>
          </w:p>
        </w:tc>
        <w:tc>
          <w:tcPr>
            <w:tcW w:w="697" w:type="pct"/>
            <w:noWrap/>
            <w:vAlign w:val="center"/>
            <w:hideMark/>
          </w:tcPr>
          <w:p w14:paraId="3718E1E0"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509E113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97" w:type="pct"/>
            <w:noWrap/>
            <w:vAlign w:val="center"/>
            <w:hideMark/>
          </w:tcPr>
          <w:p w14:paraId="5B07365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3EBD36EC"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95" w:type="pct"/>
            <w:noWrap/>
            <w:vAlign w:val="center"/>
            <w:hideMark/>
          </w:tcPr>
          <w:p w14:paraId="7BF0CAD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3%</w:t>
            </w:r>
          </w:p>
        </w:tc>
      </w:tr>
      <w:tr w:rsidR="00D96117" w:rsidRPr="004B5E23" w14:paraId="69B99EA3"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1F19E01"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7D475258"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140</w:t>
            </w:r>
          </w:p>
        </w:tc>
        <w:tc>
          <w:tcPr>
            <w:tcW w:w="697" w:type="pct"/>
            <w:noWrap/>
            <w:vAlign w:val="center"/>
            <w:hideMark/>
          </w:tcPr>
          <w:p w14:paraId="342EECD6" w14:textId="77777777" w:rsidR="00B72D8C" w:rsidRPr="00CB68B4"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CB68B4">
              <w:rPr>
                <w:rFonts w:cs="Segoe UI"/>
                <w:b/>
                <w:i/>
                <w:color w:val="000000"/>
              </w:rPr>
              <w:t>100%</w:t>
            </w:r>
          </w:p>
        </w:tc>
        <w:tc>
          <w:tcPr>
            <w:tcW w:w="296" w:type="pct"/>
            <w:noWrap/>
            <w:vAlign w:val="center"/>
            <w:hideMark/>
          </w:tcPr>
          <w:p w14:paraId="074092C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153</w:t>
            </w:r>
          </w:p>
        </w:tc>
        <w:tc>
          <w:tcPr>
            <w:tcW w:w="697" w:type="pct"/>
            <w:noWrap/>
            <w:vAlign w:val="center"/>
            <w:hideMark/>
          </w:tcPr>
          <w:p w14:paraId="534AB4C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74052441"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166</w:t>
            </w:r>
          </w:p>
        </w:tc>
        <w:tc>
          <w:tcPr>
            <w:tcW w:w="697" w:type="pct"/>
            <w:noWrap/>
            <w:vAlign w:val="center"/>
            <w:hideMark/>
          </w:tcPr>
          <w:p w14:paraId="044CD12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120031EA"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179</w:t>
            </w:r>
          </w:p>
        </w:tc>
        <w:tc>
          <w:tcPr>
            <w:tcW w:w="695" w:type="pct"/>
            <w:noWrap/>
            <w:vAlign w:val="center"/>
            <w:hideMark/>
          </w:tcPr>
          <w:p w14:paraId="2C879DB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CB68B4">
              <w:rPr>
                <w:rFonts w:cs="Segoe UI"/>
                <w:b/>
                <w:i/>
                <w:color w:val="000000"/>
              </w:rPr>
              <w:t>100%</w:t>
            </w:r>
          </w:p>
        </w:tc>
      </w:tr>
      <w:tr w:rsidR="00D96117" w:rsidRPr="004B5E23" w14:paraId="3088A580"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107BF6A" w14:textId="4AAFB58B" w:rsidR="00B72D8C" w:rsidRPr="004B5E23" w:rsidRDefault="005048D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71470412"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4C741A14"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1D194EB4"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w:t>
            </w:r>
          </w:p>
        </w:tc>
        <w:tc>
          <w:tcPr>
            <w:tcW w:w="697" w:type="pct"/>
            <w:noWrap/>
            <w:vAlign w:val="center"/>
            <w:hideMark/>
          </w:tcPr>
          <w:p w14:paraId="6EED1645"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187C4ED4"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w:t>
            </w:r>
          </w:p>
        </w:tc>
        <w:tc>
          <w:tcPr>
            <w:tcW w:w="697" w:type="pct"/>
            <w:noWrap/>
            <w:vAlign w:val="center"/>
            <w:hideMark/>
          </w:tcPr>
          <w:p w14:paraId="73E8D4EF"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63DBE5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w:t>
            </w:r>
          </w:p>
        </w:tc>
        <w:tc>
          <w:tcPr>
            <w:tcW w:w="695" w:type="pct"/>
            <w:noWrap/>
            <w:vAlign w:val="center"/>
            <w:hideMark/>
          </w:tcPr>
          <w:p w14:paraId="49BB4666"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0541EF4D" w14:textId="48463686" w:rsidR="00B72D8C" w:rsidRDefault="00B72D8C" w:rsidP="00B72D8C">
      <w:pPr>
        <w:pStyle w:val="Tablesourcenote"/>
      </w:pPr>
      <w:r>
        <w:t xml:space="preserve">Source: </w:t>
      </w:r>
      <w:r w:rsidR="000717DD">
        <w:t>Essex County Council</w:t>
      </w:r>
      <w:r w:rsidRPr="00CE56E8">
        <w:t xml:space="preserve"> and Housing LIN. Estimated need is </w:t>
      </w:r>
      <w:r w:rsidR="00711301" w:rsidRPr="00CE56E8">
        <w:t>non-cumulative</w:t>
      </w:r>
    </w:p>
    <w:p w14:paraId="4D86219B" w14:textId="77777777" w:rsidR="00B72D8C" w:rsidRDefault="00B72D8C" w:rsidP="00B72D8C">
      <w:pPr>
        <w:rPr>
          <w:rFonts w:ascii="Segoe UI" w:hAnsi="Segoe UI"/>
          <w:iCs/>
          <w:szCs w:val="18"/>
        </w:rPr>
      </w:pPr>
      <w:r>
        <w:br w:type="page"/>
      </w:r>
    </w:p>
    <w:p w14:paraId="2DC41FD6" w14:textId="77777777" w:rsidR="00B72D8C" w:rsidRDefault="00B72D8C" w:rsidP="00B72D8C">
      <w:pPr>
        <w:pStyle w:val="Caption"/>
      </w:pPr>
    </w:p>
    <w:p w14:paraId="58061721" w14:textId="032F3B1A" w:rsidR="00B72D8C" w:rsidRDefault="00B72D8C" w:rsidP="00B72D8C">
      <w:pPr>
        <w:pStyle w:val="Caption"/>
      </w:pPr>
      <w:r>
        <w:t xml:space="preserve">Table </w:t>
      </w:r>
      <w:r>
        <w:fldChar w:fldCharType="begin"/>
      </w:r>
      <w:r>
        <w:instrText>SEQ Table \* ARABIC</w:instrText>
      </w:r>
      <w:r>
        <w:fldChar w:fldCharType="separate"/>
      </w:r>
      <w:r w:rsidR="00971C60">
        <w:rPr>
          <w:noProof/>
        </w:rPr>
        <w:t>85</w:t>
      </w:r>
      <w:r>
        <w:fldChar w:fldCharType="end"/>
      </w:r>
      <w:r>
        <w:t xml:space="preserve">. Chelmsford: </w:t>
      </w:r>
      <w:r w:rsidRPr="006958E3">
        <w:t>Estimated need for supported living for people with a physical disability and</w:t>
      </w:r>
      <w:r>
        <w:t>/or</w:t>
      </w:r>
      <w:r w:rsidRPr="006958E3">
        <w:t xml:space="preserve"> sensory impairment </w:t>
      </w:r>
      <w:r w:rsidR="002820A2">
        <w:t xml:space="preserve">who draw on </w:t>
      </w:r>
      <w:r w:rsidR="001956EE">
        <w:t xml:space="preserve">adult social care support </w:t>
      </w:r>
      <w:r w:rsidRPr="006958E3">
        <w:t xml:space="preserve">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19B4D966"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7CB22447" w14:textId="77777777" w:rsidR="00B72D8C" w:rsidRPr="004B5E23" w:rsidRDefault="00B72D8C" w:rsidP="00711301">
            <w:pPr>
              <w:rPr>
                <w:rFonts w:eastAsia="Times New Roman" w:cs="Segoe UI"/>
                <w:color w:val="000000"/>
              </w:rPr>
            </w:pPr>
          </w:p>
        </w:tc>
        <w:tc>
          <w:tcPr>
            <w:tcW w:w="502" w:type="pct"/>
            <w:shd w:val="clear" w:color="auto" w:fill="FBCAD0"/>
            <w:hideMark/>
          </w:tcPr>
          <w:p w14:paraId="5926A91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3B317D0C"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7496F6D8"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5E88B33B"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3D50B487"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5C2A6D91"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62BA3B4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1D81DAD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449F2528"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4A04E47D"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38BE5F5C"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207</w:t>
            </w:r>
          </w:p>
        </w:tc>
        <w:tc>
          <w:tcPr>
            <w:tcW w:w="697" w:type="pct"/>
            <w:noWrap/>
            <w:vAlign w:val="center"/>
            <w:hideMark/>
          </w:tcPr>
          <w:p w14:paraId="7A5D1EFD"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617AD68E"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226</w:t>
            </w:r>
          </w:p>
        </w:tc>
        <w:tc>
          <w:tcPr>
            <w:tcW w:w="697" w:type="pct"/>
            <w:noWrap/>
            <w:vAlign w:val="center"/>
            <w:hideMark/>
          </w:tcPr>
          <w:p w14:paraId="4085EF29" w14:textId="77777777" w:rsidR="00B72D8C" w:rsidRPr="002E0BE6"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6D34CF1C" w14:textId="77777777" w:rsidR="00B72D8C" w:rsidRPr="002E0BE6"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E0BE6">
              <w:rPr>
                <w:rFonts w:cs="Segoe UI"/>
                <w:b/>
                <w:color w:val="000000"/>
              </w:rPr>
              <w:t>246</w:t>
            </w:r>
          </w:p>
        </w:tc>
        <w:tc>
          <w:tcPr>
            <w:tcW w:w="697" w:type="pct"/>
            <w:noWrap/>
            <w:vAlign w:val="center"/>
            <w:hideMark/>
          </w:tcPr>
          <w:p w14:paraId="1DFA4F7F" w14:textId="77777777" w:rsidR="00B72D8C" w:rsidRPr="002E0BE6"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26C88B63"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265</w:t>
            </w:r>
          </w:p>
        </w:tc>
        <w:tc>
          <w:tcPr>
            <w:tcW w:w="695" w:type="pct"/>
            <w:noWrap/>
            <w:vAlign w:val="center"/>
            <w:hideMark/>
          </w:tcPr>
          <w:p w14:paraId="76981D0B" w14:textId="77777777" w:rsidR="00B72D8C" w:rsidRPr="004B5E23" w:rsidRDefault="00B72D8C" w:rsidP="00CB68B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39DDB570"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28615A9B"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46851A0E"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9866E52"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0542F119"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183</w:t>
            </w:r>
          </w:p>
        </w:tc>
        <w:tc>
          <w:tcPr>
            <w:tcW w:w="697" w:type="pct"/>
            <w:noWrap/>
            <w:vAlign w:val="center"/>
            <w:hideMark/>
          </w:tcPr>
          <w:p w14:paraId="7427ED1F"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88%</w:t>
            </w:r>
          </w:p>
        </w:tc>
        <w:tc>
          <w:tcPr>
            <w:tcW w:w="296" w:type="pct"/>
            <w:noWrap/>
            <w:vAlign w:val="center"/>
            <w:hideMark/>
          </w:tcPr>
          <w:p w14:paraId="3AC0C270"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199</w:t>
            </w:r>
          </w:p>
        </w:tc>
        <w:tc>
          <w:tcPr>
            <w:tcW w:w="697" w:type="pct"/>
            <w:noWrap/>
            <w:vAlign w:val="center"/>
            <w:hideMark/>
          </w:tcPr>
          <w:p w14:paraId="0FF0060D"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88%</w:t>
            </w:r>
          </w:p>
        </w:tc>
        <w:tc>
          <w:tcPr>
            <w:tcW w:w="296" w:type="pct"/>
            <w:noWrap/>
            <w:vAlign w:val="center"/>
            <w:hideMark/>
          </w:tcPr>
          <w:p w14:paraId="0624DF84"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214</w:t>
            </w:r>
          </w:p>
        </w:tc>
        <w:tc>
          <w:tcPr>
            <w:tcW w:w="697" w:type="pct"/>
            <w:noWrap/>
            <w:vAlign w:val="center"/>
            <w:hideMark/>
          </w:tcPr>
          <w:p w14:paraId="4F9F86AC"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87%</w:t>
            </w:r>
          </w:p>
        </w:tc>
        <w:tc>
          <w:tcPr>
            <w:tcW w:w="296" w:type="pct"/>
            <w:noWrap/>
            <w:vAlign w:val="center"/>
            <w:hideMark/>
          </w:tcPr>
          <w:p w14:paraId="35FE4568"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230</w:t>
            </w:r>
          </w:p>
        </w:tc>
        <w:tc>
          <w:tcPr>
            <w:tcW w:w="695" w:type="pct"/>
            <w:noWrap/>
            <w:vAlign w:val="center"/>
            <w:hideMark/>
          </w:tcPr>
          <w:p w14:paraId="76B98736"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87%</w:t>
            </w:r>
          </w:p>
        </w:tc>
      </w:tr>
      <w:tr w:rsidR="00D96117" w:rsidRPr="004B5E23" w14:paraId="6915DA21"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7B45533D"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2D97484B"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1FBD25E9"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w:t>
            </w:r>
          </w:p>
        </w:tc>
        <w:tc>
          <w:tcPr>
            <w:tcW w:w="296" w:type="pct"/>
            <w:noWrap/>
            <w:vAlign w:val="center"/>
            <w:hideMark/>
          </w:tcPr>
          <w:p w14:paraId="36642C1E"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w:t>
            </w:r>
          </w:p>
        </w:tc>
        <w:tc>
          <w:tcPr>
            <w:tcW w:w="697" w:type="pct"/>
            <w:noWrap/>
            <w:vAlign w:val="center"/>
            <w:hideMark/>
          </w:tcPr>
          <w:p w14:paraId="3BFD57E3"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012162E8"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w:t>
            </w:r>
          </w:p>
        </w:tc>
        <w:tc>
          <w:tcPr>
            <w:tcW w:w="697" w:type="pct"/>
            <w:noWrap/>
            <w:vAlign w:val="center"/>
            <w:hideMark/>
          </w:tcPr>
          <w:p w14:paraId="78DBFDAC"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2A9FB3CF"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17</w:t>
            </w:r>
          </w:p>
        </w:tc>
        <w:tc>
          <w:tcPr>
            <w:tcW w:w="695" w:type="pct"/>
            <w:noWrap/>
            <w:vAlign w:val="center"/>
            <w:hideMark/>
          </w:tcPr>
          <w:p w14:paraId="4BC1E909"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w:t>
            </w:r>
          </w:p>
        </w:tc>
      </w:tr>
      <w:tr w:rsidR="00D96117" w:rsidRPr="004B5E23" w14:paraId="29C5E57D"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65E185B"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62D911E8"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21</w:t>
            </w:r>
          </w:p>
        </w:tc>
        <w:tc>
          <w:tcPr>
            <w:tcW w:w="697" w:type="pct"/>
            <w:noWrap/>
            <w:vAlign w:val="center"/>
            <w:hideMark/>
          </w:tcPr>
          <w:p w14:paraId="3C90C99F"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10%</w:t>
            </w:r>
          </w:p>
        </w:tc>
        <w:tc>
          <w:tcPr>
            <w:tcW w:w="296" w:type="pct"/>
            <w:noWrap/>
            <w:vAlign w:val="center"/>
            <w:hideMark/>
          </w:tcPr>
          <w:p w14:paraId="1993B886"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20</w:t>
            </w:r>
          </w:p>
        </w:tc>
        <w:tc>
          <w:tcPr>
            <w:tcW w:w="697" w:type="pct"/>
            <w:noWrap/>
            <w:vAlign w:val="center"/>
            <w:hideMark/>
          </w:tcPr>
          <w:p w14:paraId="531AA566"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w:t>
            </w:r>
          </w:p>
        </w:tc>
        <w:tc>
          <w:tcPr>
            <w:tcW w:w="296" w:type="pct"/>
            <w:noWrap/>
            <w:vAlign w:val="center"/>
            <w:hideMark/>
          </w:tcPr>
          <w:p w14:paraId="40482727"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19</w:t>
            </w:r>
          </w:p>
        </w:tc>
        <w:tc>
          <w:tcPr>
            <w:tcW w:w="697" w:type="pct"/>
            <w:noWrap/>
            <w:vAlign w:val="center"/>
            <w:hideMark/>
          </w:tcPr>
          <w:p w14:paraId="2B12C8A1"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w:t>
            </w:r>
          </w:p>
        </w:tc>
        <w:tc>
          <w:tcPr>
            <w:tcW w:w="296" w:type="pct"/>
            <w:noWrap/>
            <w:vAlign w:val="center"/>
            <w:hideMark/>
          </w:tcPr>
          <w:p w14:paraId="0AA78A94"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18</w:t>
            </w:r>
          </w:p>
        </w:tc>
        <w:tc>
          <w:tcPr>
            <w:tcW w:w="695" w:type="pct"/>
            <w:noWrap/>
            <w:vAlign w:val="center"/>
            <w:hideMark/>
          </w:tcPr>
          <w:p w14:paraId="587C0B2F"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w:t>
            </w:r>
          </w:p>
        </w:tc>
      </w:tr>
      <w:tr w:rsidR="00D96117" w:rsidRPr="004B5E23" w14:paraId="29C0891D"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2801B6F7"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64D4F14D"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207</w:t>
            </w:r>
          </w:p>
        </w:tc>
        <w:tc>
          <w:tcPr>
            <w:tcW w:w="697" w:type="pct"/>
            <w:noWrap/>
            <w:vAlign w:val="center"/>
            <w:hideMark/>
          </w:tcPr>
          <w:p w14:paraId="583A136D" w14:textId="77777777" w:rsidR="00B72D8C" w:rsidRPr="002E0BE6"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2E0BE6">
              <w:rPr>
                <w:rFonts w:cs="Segoe UI"/>
                <w:b/>
                <w:i/>
                <w:color w:val="000000"/>
              </w:rPr>
              <w:t>100%</w:t>
            </w:r>
          </w:p>
        </w:tc>
        <w:tc>
          <w:tcPr>
            <w:tcW w:w="296" w:type="pct"/>
            <w:noWrap/>
            <w:vAlign w:val="center"/>
            <w:hideMark/>
          </w:tcPr>
          <w:p w14:paraId="4708317C"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226</w:t>
            </w:r>
          </w:p>
        </w:tc>
        <w:tc>
          <w:tcPr>
            <w:tcW w:w="697" w:type="pct"/>
            <w:noWrap/>
            <w:vAlign w:val="center"/>
            <w:hideMark/>
          </w:tcPr>
          <w:p w14:paraId="205F49AD"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029A2D58"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246</w:t>
            </w:r>
          </w:p>
        </w:tc>
        <w:tc>
          <w:tcPr>
            <w:tcW w:w="697" w:type="pct"/>
            <w:noWrap/>
            <w:vAlign w:val="center"/>
            <w:hideMark/>
          </w:tcPr>
          <w:p w14:paraId="6FCA44FC"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3DC56458"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265</w:t>
            </w:r>
          </w:p>
        </w:tc>
        <w:tc>
          <w:tcPr>
            <w:tcW w:w="695" w:type="pct"/>
            <w:noWrap/>
            <w:vAlign w:val="center"/>
            <w:hideMark/>
          </w:tcPr>
          <w:p w14:paraId="58A76AFE"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E0BE6">
              <w:rPr>
                <w:rFonts w:cs="Segoe UI"/>
                <w:b/>
                <w:i/>
                <w:color w:val="000000"/>
              </w:rPr>
              <w:t>100%</w:t>
            </w:r>
          </w:p>
        </w:tc>
      </w:tr>
      <w:tr w:rsidR="00D96117" w:rsidRPr="004B5E23" w14:paraId="4600E839"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5A58D428" w14:textId="474609D4" w:rsidR="00B72D8C" w:rsidRPr="004B5E23" w:rsidRDefault="005048D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1CCFEC55"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6FAA3EA2"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7131D12C"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5</w:t>
            </w:r>
          </w:p>
        </w:tc>
        <w:tc>
          <w:tcPr>
            <w:tcW w:w="697" w:type="pct"/>
            <w:noWrap/>
            <w:vAlign w:val="center"/>
            <w:hideMark/>
          </w:tcPr>
          <w:p w14:paraId="1F327CCC"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6EEA62AB"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w:t>
            </w:r>
          </w:p>
        </w:tc>
        <w:tc>
          <w:tcPr>
            <w:tcW w:w="697" w:type="pct"/>
            <w:noWrap/>
            <w:vAlign w:val="center"/>
            <w:hideMark/>
          </w:tcPr>
          <w:p w14:paraId="30D81BAE"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6DAAA8DE"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14</w:t>
            </w:r>
          </w:p>
        </w:tc>
        <w:tc>
          <w:tcPr>
            <w:tcW w:w="695" w:type="pct"/>
            <w:noWrap/>
            <w:vAlign w:val="center"/>
            <w:hideMark/>
          </w:tcPr>
          <w:p w14:paraId="471D3180" w14:textId="77777777" w:rsidR="00B72D8C" w:rsidRPr="004B5E23" w:rsidRDefault="00B72D8C" w:rsidP="002E0B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2BD99BB0" w14:textId="27671547" w:rsidR="00B72D8C" w:rsidRDefault="00B72D8C" w:rsidP="00B72D8C">
      <w:pPr>
        <w:rPr>
          <w:rFonts w:ascii="Segoe UI" w:hAnsi="Segoe UI" w:cs="Segoe UI"/>
          <w:sz w:val="18"/>
          <w:szCs w:val="18"/>
        </w:rPr>
      </w:pPr>
      <w:r w:rsidRPr="00095F7B">
        <w:rPr>
          <w:rFonts w:ascii="Segoe UI" w:hAnsi="Segoe UI" w:cs="Segoe UI"/>
          <w:sz w:val="18"/>
          <w:szCs w:val="18"/>
        </w:rPr>
        <w:t xml:space="preserve">Source: </w:t>
      </w:r>
      <w:r w:rsidR="000717DD">
        <w:rPr>
          <w:rFonts w:ascii="Segoe UI" w:hAnsi="Segoe UI" w:cs="Segoe UI"/>
          <w:sz w:val="18"/>
          <w:szCs w:val="18"/>
        </w:rPr>
        <w:t>Essex County Council</w:t>
      </w:r>
      <w:r w:rsidRPr="00CE56E8">
        <w:rPr>
          <w:rFonts w:ascii="Segoe UI" w:hAnsi="Segoe UI" w:cs="Segoe UI"/>
          <w:sz w:val="18"/>
          <w:szCs w:val="18"/>
        </w:rPr>
        <w:t xml:space="preserve"> and Housing LIN. Estimated need is </w:t>
      </w:r>
      <w:r w:rsidR="00711301" w:rsidRPr="00CE56E8">
        <w:rPr>
          <w:rFonts w:ascii="Segoe UI" w:hAnsi="Segoe UI" w:cs="Segoe UI"/>
          <w:sz w:val="18"/>
          <w:szCs w:val="18"/>
        </w:rPr>
        <w:t>non-cumulative</w:t>
      </w:r>
    </w:p>
    <w:p w14:paraId="563685A1" w14:textId="77777777" w:rsidR="00B72D8C" w:rsidRDefault="00B72D8C" w:rsidP="00B72D8C">
      <w:pPr>
        <w:rPr>
          <w:rFonts w:ascii="Segoe UI" w:hAnsi="Segoe UI" w:cs="Segoe UI"/>
          <w:sz w:val="18"/>
          <w:szCs w:val="18"/>
        </w:rPr>
      </w:pPr>
      <w:r>
        <w:rPr>
          <w:rFonts w:ascii="Segoe UI" w:hAnsi="Segoe UI" w:cs="Segoe UI"/>
          <w:sz w:val="18"/>
          <w:szCs w:val="18"/>
        </w:rPr>
        <w:br w:type="page"/>
      </w:r>
    </w:p>
    <w:p w14:paraId="04B15167" w14:textId="77777777" w:rsidR="00B72D8C" w:rsidRPr="00095F7B" w:rsidRDefault="00B72D8C" w:rsidP="00B72D8C">
      <w:pPr>
        <w:rPr>
          <w:rFonts w:ascii="Segoe UI" w:hAnsi="Segoe UI" w:cs="Segoe UI"/>
          <w:sz w:val="18"/>
          <w:szCs w:val="18"/>
        </w:rPr>
      </w:pPr>
    </w:p>
    <w:p w14:paraId="218C7CB7" w14:textId="4DABC1F5" w:rsidR="00B72D8C" w:rsidRDefault="00B72D8C" w:rsidP="00B72D8C">
      <w:pPr>
        <w:pStyle w:val="Caption"/>
      </w:pPr>
      <w:r>
        <w:t xml:space="preserve">Table </w:t>
      </w:r>
      <w:r>
        <w:fldChar w:fldCharType="begin"/>
      </w:r>
      <w:r>
        <w:instrText>SEQ Table \* ARABIC</w:instrText>
      </w:r>
      <w:r>
        <w:fldChar w:fldCharType="separate"/>
      </w:r>
      <w:r w:rsidR="00971C60">
        <w:rPr>
          <w:noProof/>
        </w:rPr>
        <w:t>86</w:t>
      </w:r>
      <w:r>
        <w:fldChar w:fldCharType="end"/>
      </w:r>
      <w:r>
        <w:t xml:space="preserve">. Colchester: </w:t>
      </w:r>
      <w:r w:rsidRPr="003D48FE">
        <w:t>Estimated need for supported living for people with a physical disability and</w:t>
      </w:r>
      <w:r>
        <w:t>/or</w:t>
      </w:r>
      <w:r w:rsidRPr="003D48FE">
        <w:t xml:space="preserve"> sensory impairment </w:t>
      </w:r>
      <w:r w:rsidR="002820A2">
        <w:t xml:space="preserve">who draw on </w:t>
      </w:r>
      <w:r w:rsidR="001956EE">
        <w:t xml:space="preserve">adult social care support </w:t>
      </w:r>
      <w:r w:rsidRPr="003D48FE">
        <w:t xml:space="preserve">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4E21E98B"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259936F9" w14:textId="77777777" w:rsidR="00B72D8C" w:rsidRPr="004B5E23" w:rsidRDefault="00B72D8C" w:rsidP="00711301">
            <w:pPr>
              <w:rPr>
                <w:rFonts w:eastAsia="Times New Roman" w:cs="Segoe UI"/>
                <w:color w:val="000000"/>
              </w:rPr>
            </w:pPr>
          </w:p>
        </w:tc>
        <w:tc>
          <w:tcPr>
            <w:tcW w:w="502" w:type="pct"/>
            <w:shd w:val="clear" w:color="auto" w:fill="FBCAD0"/>
            <w:hideMark/>
          </w:tcPr>
          <w:p w14:paraId="01DEB4AB"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57C5BF2A"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58438D31"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328C86F7"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5422765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4923B64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7A15DD72"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33DD5C12"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26376668"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06094C85"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2DC947AF"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270</w:t>
            </w:r>
          </w:p>
        </w:tc>
        <w:tc>
          <w:tcPr>
            <w:tcW w:w="697" w:type="pct"/>
            <w:noWrap/>
            <w:vAlign w:val="center"/>
            <w:hideMark/>
          </w:tcPr>
          <w:p w14:paraId="1DCFD55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93889D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295</w:t>
            </w:r>
          </w:p>
        </w:tc>
        <w:tc>
          <w:tcPr>
            <w:tcW w:w="697" w:type="pct"/>
            <w:noWrap/>
            <w:vAlign w:val="center"/>
            <w:hideMark/>
          </w:tcPr>
          <w:p w14:paraId="190C6355"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0B4B7B24"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9F040F">
              <w:rPr>
                <w:rFonts w:cs="Segoe UI"/>
                <w:b/>
                <w:color w:val="000000"/>
              </w:rPr>
              <w:t>321</w:t>
            </w:r>
          </w:p>
        </w:tc>
        <w:tc>
          <w:tcPr>
            <w:tcW w:w="697" w:type="pct"/>
            <w:noWrap/>
            <w:vAlign w:val="center"/>
            <w:hideMark/>
          </w:tcPr>
          <w:p w14:paraId="69BFBD96"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7BD9157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346</w:t>
            </w:r>
          </w:p>
        </w:tc>
        <w:tc>
          <w:tcPr>
            <w:tcW w:w="695" w:type="pct"/>
            <w:noWrap/>
            <w:vAlign w:val="center"/>
            <w:hideMark/>
          </w:tcPr>
          <w:p w14:paraId="52190DE8" w14:textId="77777777" w:rsidR="00B72D8C" w:rsidRPr="004B5E23"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2DD738E9"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3660778D"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4D58DDA2"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34AF1092"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3B1B8748"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231</w:t>
            </w:r>
          </w:p>
        </w:tc>
        <w:tc>
          <w:tcPr>
            <w:tcW w:w="697" w:type="pct"/>
            <w:noWrap/>
            <w:vAlign w:val="center"/>
            <w:hideMark/>
          </w:tcPr>
          <w:p w14:paraId="2A21B19F"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86%</w:t>
            </w:r>
          </w:p>
        </w:tc>
        <w:tc>
          <w:tcPr>
            <w:tcW w:w="296" w:type="pct"/>
            <w:noWrap/>
            <w:vAlign w:val="center"/>
            <w:hideMark/>
          </w:tcPr>
          <w:p w14:paraId="69A7D9C8"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251</w:t>
            </w:r>
          </w:p>
        </w:tc>
        <w:tc>
          <w:tcPr>
            <w:tcW w:w="697" w:type="pct"/>
            <w:noWrap/>
            <w:vAlign w:val="center"/>
            <w:hideMark/>
          </w:tcPr>
          <w:p w14:paraId="675AB04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85%</w:t>
            </w:r>
          </w:p>
        </w:tc>
        <w:tc>
          <w:tcPr>
            <w:tcW w:w="296" w:type="pct"/>
            <w:noWrap/>
            <w:vAlign w:val="center"/>
            <w:hideMark/>
          </w:tcPr>
          <w:p w14:paraId="1D28D5A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272</w:t>
            </w:r>
          </w:p>
        </w:tc>
        <w:tc>
          <w:tcPr>
            <w:tcW w:w="697" w:type="pct"/>
            <w:noWrap/>
            <w:vAlign w:val="center"/>
            <w:hideMark/>
          </w:tcPr>
          <w:p w14:paraId="429A37C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85%</w:t>
            </w:r>
          </w:p>
        </w:tc>
        <w:tc>
          <w:tcPr>
            <w:tcW w:w="296" w:type="pct"/>
            <w:noWrap/>
            <w:vAlign w:val="center"/>
            <w:hideMark/>
          </w:tcPr>
          <w:p w14:paraId="315B60C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292</w:t>
            </w:r>
          </w:p>
        </w:tc>
        <w:tc>
          <w:tcPr>
            <w:tcW w:w="695" w:type="pct"/>
            <w:noWrap/>
            <w:vAlign w:val="center"/>
            <w:hideMark/>
          </w:tcPr>
          <w:p w14:paraId="199D948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85%</w:t>
            </w:r>
          </w:p>
        </w:tc>
      </w:tr>
      <w:tr w:rsidR="00D96117" w:rsidRPr="004B5E23" w14:paraId="41017E0F"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653B65B8"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32BA23D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97" w:type="pct"/>
            <w:noWrap/>
            <w:vAlign w:val="center"/>
            <w:hideMark/>
          </w:tcPr>
          <w:p w14:paraId="29FD49A5"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74FEF94F"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w:t>
            </w:r>
          </w:p>
        </w:tc>
        <w:tc>
          <w:tcPr>
            <w:tcW w:w="697" w:type="pct"/>
            <w:noWrap/>
            <w:vAlign w:val="center"/>
            <w:hideMark/>
          </w:tcPr>
          <w:p w14:paraId="74AF38A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011CEFFB"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20</w:t>
            </w:r>
          </w:p>
        </w:tc>
        <w:tc>
          <w:tcPr>
            <w:tcW w:w="697" w:type="pct"/>
            <w:noWrap/>
            <w:vAlign w:val="center"/>
            <w:hideMark/>
          </w:tcPr>
          <w:p w14:paraId="4E2F222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6%</w:t>
            </w:r>
          </w:p>
        </w:tc>
        <w:tc>
          <w:tcPr>
            <w:tcW w:w="296" w:type="pct"/>
            <w:noWrap/>
            <w:vAlign w:val="center"/>
            <w:hideMark/>
          </w:tcPr>
          <w:p w14:paraId="013E5EA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26</w:t>
            </w:r>
          </w:p>
        </w:tc>
        <w:tc>
          <w:tcPr>
            <w:tcW w:w="695" w:type="pct"/>
            <w:noWrap/>
            <w:vAlign w:val="center"/>
            <w:hideMark/>
          </w:tcPr>
          <w:p w14:paraId="50C21737"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w:t>
            </w:r>
          </w:p>
        </w:tc>
      </w:tr>
      <w:tr w:rsidR="00D96117" w:rsidRPr="004B5E23" w14:paraId="175C14A2"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714DEC06"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5564959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32</w:t>
            </w:r>
          </w:p>
        </w:tc>
        <w:tc>
          <w:tcPr>
            <w:tcW w:w="697" w:type="pct"/>
            <w:noWrap/>
            <w:vAlign w:val="center"/>
            <w:hideMark/>
          </w:tcPr>
          <w:p w14:paraId="0ECAD16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12%</w:t>
            </w:r>
          </w:p>
        </w:tc>
        <w:tc>
          <w:tcPr>
            <w:tcW w:w="296" w:type="pct"/>
            <w:noWrap/>
            <w:vAlign w:val="center"/>
            <w:hideMark/>
          </w:tcPr>
          <w:p w14:paraId="15CFAA85"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31</w:t>
            </w:r>
          </w:p>
        </w:tc>
        <w:tc>
          <w:tcPr>
            <w:tcW w:w="697" w:type="pct"/>
            <w:noWrap/>
            <w:vAlign w:val="center"/>
            <w:hideMark/>
          </w:tcPr>
          <w:p w14:paraId="5ACD64D7"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10%</w:t>
            </w:r>
          </w:p>
        </w:tc>
        <w:tc>
          <w:tcPr>
            <w:tcW w:w="296" w:type="pct"/>
            <w:noWrap/>
            <w:vAlign w:val="center"/>
            <w:hideMark/>
          </w:tcPr>
          <w:p w14:paraId="14A2729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29</w:t>
            </w:r>
          </w:p>
        </w:tc>
        <w:tc>
          <w:tcPr>
            <w:tcW w:w="697" w:type="pct"/>
            <w:noWrap/>
            <w:vAlign w:val="center"/>
            <w:hideMark/>
          </w:tcPr>
          <w:p w14:paraId="371390BB"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w:t>
            </w:r>
          </w:p>
        </w:tc>
        <w:tc>
          <w:tcPr>
            <w:tcW w:w="296" w:type="pct"/>
            <w:noWrap/>
            <w:vAlign w:val="center"/>
            <w:hideMark/>
          </w:tcPr>
          <w:p w14:paraId="04A42968"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28</w:t>
            </w:r>
          </w:p>
        </w:tc>
        <w:tc>
          <w:tcPr>
            <w:tcW w:w="695" w:type="pct"/>
            <w:noWrap/>
            <w:vAlign w:val="center"/>
            <w:hideMark/>
          </w:tcPr>
          <w:p w14:paraId="28D53B9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8%</w:t>
            </w:r>
          </w:p>
        </w:tc>
      </w:tr>
      <w:tr w:rsidR="00D96117" w:rsidRPr="004B5E23" w14:paraId="6DC8535D"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4290393B"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31F076F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270</w:t>
            </w:r>
          </w:p>
        </w:tc>
        <w:tc>
          <w:tcPr>
            <w:tcW w:w="697" w:type="pct"/>
            <w:noWrap/>
            <w:vAlign w:val="center"/>
            <w:hideMark/>
          </w:tcPr>
          <w:p w14:paraId="71116042"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9F040F">
              <w:rPr>
                <w:rFonts w:cs="Segoe UI"/>
                <w:b/>
                <w:i/>
                <w:color w:val="000000"/>
              </w:rPr>
              <w:t>100%</w:t>
            </w:r>
          </w:p>
        </w:tc>
        <w:tc>
          <w:tcPr>
            <w:tcW w:w="296" w:type="pct"/>
            <w:noWrap/>
            <w:vAlign w:val="center"/>
            <w:hideMark/>
          </w:tcPr>
          <w:p w14:paraId="42A6C57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295</w:t>
            </w:r>
          </w:p>
        </w:tc>
        <w:tc>
          <w:tcPr>
            <w:tcW w:w="697" w:type="pct"/>
            <w:noWrap/>
            <w:vAlign w:val="center"/>
            <w:hideMark/>
          </w:tcPr>
          <w:p w14:paraId="12F1C830"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6099932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321</w:t>
            </w:r>
          </w:p>
        </w:tc>
        <w:tc>
          <w:tcPr>
            <w:tcW w:w="697" w:type="pct"/>
            <w:noWrap/>
            <w:vAlign w:val="center"/>
            <w:hideMark/>
          </w:tcPr>
          <w:p w14:paraId="7EAE53F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00D74788"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346</w:t>
            </w:r>
          </w:p>
        </w:tc>
        <w:tc>
          <w:tcPr>
            <w:tcW w:w="695" w:type="pct"/>
            <w:noWrap/>
            <w:vAlign w:val="center"/>
            <w:hideMark/>
          </w:tcPr>
          <w:p w14:paraId="5DDFCD00"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9F040F">
              <w:rPr>
                <w:rFonts w:cs="Segoe UI"/>
                <w:b/>
                <w:i/>
                <w:color w:val="000000"/>
              </w:rPr>
              <w:t>100%</w:t>
            </w:r>
          </w:p>
        </w:tc>
      </w:tr>
      <w:tr w:rsidR="00D96117" w:rsidRPr="004B5E23" w14:paraId="160B99E9"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3932FE56" w14:textId="251AD6D1" w:rsidR="00B72D8C" w:rsidRPr="004B5E23" w:rsidRDefault="005048D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74540447"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56350C3B"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4C2317C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6</w:t>
            </w:r>
          </w:p>
        </w:tc>
        <w:tc>
          <w:tcPr>
            <w:tcW w:w="697" w:type="pct"/>
            <w:noWrap/>
            <w:vAlign w:val="center"/>
            <w:hideMark/>
          </w:tcPr>
          <w:p w14:paraId="795375F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11E28F88"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13</w:t>
            </w:r>
          </w:p>
        </w:tc>
        <w:tc>
          <w:tcPr>
            <w:tcW w:w="697" w:type="pct"/>
            <w:noWrap/>
            <w:vAlign w:val="center"/>
            <w:hideMark/>
          </w:tcPr>
          <w:p w14:paraId="3BA90A6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5F01F660"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19</w:t>
            </w:r>
          </w:p>
        </w:tc>
        <w:tc>
          <w:tcPr>
            <w:tcW w:w="695" w:type="pct"/>
            <w:noWrap/>
            <w:vAlign w:val="center"/>
            <w:hideMark/>
          </w:tcPr>
          <w:p w14:paraId="6955A79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561C46C0" w14:textId="7E0E9B02" w:rsidR="00B72D8C" w:rsidRDefault="00B72D8C" w:rsidP="00B72D8C">
      <w:pPr>
        <w:pStyle w:val="Tablesourcenote"/>
      </w:pPr>
      <w:r>
        <w:t xml:space="preserve">Source: </w:t>
      </w:r>
      <w:r w:rsidR="000717DD">
        <w:t>Essex County Council</w:t>
      </w:r>
      <w:r w:rsidRPr="00CE56E8">
        <w:t xml:space="preserve"> and Housing LIN. Estimated need is </w:t>
      </w:r>
      <w:r w:rsidR="00711301" w:rsidRPr="00CE56E8">
        <w:t>non-cumulative</w:t>
      </w:r>
    </w:p>
    <w:p w14:paraId="15D31C0E" w14:textId="77777777" w:rsidR="00B72D8C" w:rsidRDefault="00B72D8C" w:rsidP="00B72D8C">
      <w:pPr>
        <w:rPr>
          <w:rFonts w:ascii="Segoe UI" w:hAnsi="Segoe UI"/>
          <w:sz w:val="18"/>
          <w:szCs w:val="10"/>
        </w:rPr>
      </w:pPr>
      <w:r>
        <w:br w:type="page"/>
      </w:r>
    </w:p>
    <w:p w14:paraId="5EE7F291" w14:textId="77777777" w:rsidR="00B72D8C" w:rsidRDefault="00B72D8C" w:rsidP="00B72D8C">
      <w:pPr>
        <w:pStyle w:val="Tablesourcenote"/>
      </w:pPr>
    </w:p>
    <w:p w14:paraId="03518856" w14:textId="31E4C7BC" w:rsidR="00B72D8C" w:rsidRDefault="00B72D8C" w:rsidP="00B72D8C">
      <w:pPr>
        <w:pStyle w:val="Caption"/>
      </w:pPr>
      <w:r>
        <w:t xml:space="preserve">Table </w:t>
      </w:r>
      <w:r>
        <w:fldChar w:fldCharType="begin"/>
      </w:r>
      <w:r>
        <w:instrText>SEQ Table \* ARABIC</w:instrText>
      </w:r>
      <w:r>
        <w:fldChar w:fldCharType="separate"/>
      </w:r>
      <w:r w:rsidR="00971C60">
        <w:rPr>
          <w:noProof/>
        </w:rPr>
        <w:t>87</w:t>
      </w:r>
      <w:r>
        <w:fldChar w:fldCharType="end"/>
      </w:r>
      <w:r>
        <w:t xml:space="preserve">. Epping Forest: </w:t>
      </w:r>
      <w:r w:rsidRPr="0095750C">
        <w:t>Estimated need for supported living for people with a physical disability and</w:t>
      </w:r>
      <w:r>
        <w:t>/or</w:t>
      </w:r>
      <w:r w:rsidRPr="0095750C">
        <w:t xml:space="preserve"> sensory impairment </w:t>
      </w:r>
      <w:r w:rsidR="002820A2">
        <w:t xml:space="preserve">who draw on </w:t>
      </w:r>
      <w:r w:rsidR="001956EE">
        <w:t>adult social care support</w:t>
      </w:r>
      <w:r w:rsidRPr="0095750C">
        <w:t xml:space="preserve"> 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7ADD79D1"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69E7EEAE" w14:textId="77777777" w:rsidR="00B72D8C" w:rsidRPr="004B5E23" w:rsidRDefault="00B72D8C" w:rsidP="00711301">
            <w:pPr>
              <w:rPr>
                <w:rFonts w:eastAsia="Times New Roman" w:cs="Segoe UI"/>
                <w:color w:val="000000"/>
              </w:rPr>
            </w:pPr>
          </w:p>
        </w:tc>
        <w:tc>
          <w:tcPr>
            <w:tcW w:w="502" w:type="pct"/>
            <w:shd w:val="clear" w:color="auto" w:fill="FBCAD0"/>
            <w:hideMark/>
          </w:tcPr>
          <w:p w14:paraId="01BC8633"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3874F5B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7A04621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15345564"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13BC9DF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4605E9B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6BE5215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503E234F"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18556189"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1D974B40"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502EA7B2"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158</w:t>
            </w:r>
          </w:p>
        </w:tc>
        <w:tc>
          <w:tcPr>
            <w:tcW w:w="697" w:type="pct"/>
            <w:noWrap/>
            <w:vAlign w:val="center"/>
            <w:hideMark/>
          </w:tcPr>
          <w:p w14:paraId="28E4428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57D8762D"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173</w:t>
            </w:r>
          </w:p>
        </w:tc>
        <w:tc>
          <w:tcPr>
            <w:tcW w:w="697" w:type="pct"/>
            <w:noWrap/>
            <w:vAlign w:val="center"/>
            <w:hideMark/>
          </w:tcPr>
          <w:p w14:paraId="263A8D57"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2F4D1926"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9F040F">
              <w:rPr>
                <w:rFonts w:cs="Segoe UI"/>
                <w:b/>
                <w:color w:val="000000"/>
              </w:rPr>
              <w:t>188</w:t>
            </w:r>
          </w:p>
        </w:tc>
        <w:tc>
          <w:tcPr>
            <w:tcW w:w="697" w:type="pct"/>
            <w:noWrap/>
            <w:vAlign w:val="center"/>
            <w:hideMark/>
          </w:tcPr>
          <w:p w14:paraId="3BCA98C7"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6653D93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202</w:t>
            </w:r>
          </w:p>
        </w:tc>
        <w:tc>
          <w:tcPr>
            <w:tcW w:w="695" w:type="pct"/>
            <w:noWrap/>
            <w:vAlign w:val="center"/>
            <w:hideMark/>
          </w:tcPr>
          <w:p w14:paraId="39C010E8" w14:textId="77777777" w:rsidR="00B72D8C" w:rsidRPr="004B5E23"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69206894"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1E8B82AA"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3179E880"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B58F825"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3F34590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142</w:t>
            </w:r>
          </w:p>
        </w:tc>
        <w:tc>
          <w:tcPr>
            <w:tcW w:w="697" w:type="pct"/>
            <w:noWrap/>
            <w:vAlign w:val="center"/>
            <w:hideMark/>
          </w:tcPr>
          <w:p w14:paraId="5647C36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90%</w:t>
            </w:r>
          </w:p>
        </w:tc>
        <w:tc>
          <w:tcPr>
            <w:tcW w:w="296" w:type="pct"/>
            <w:noWrap/>
            <w:vAlign w:val="center"/>
            <w:hideMark/>
          </w:tcPr>
          <w:p w14:paraId="1A20DF5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154</w:t>
            </w:r>
          </w:p>
        </w:tc>
        <w:tc>
          <w:tcPr>
            <w:tcW w:w="697" w:type="pct"/>
            <w:noWrap/>
            <w:vAlign w:val="center"/>
            <w:hideMark/>
          </w:tcPr>
          <w:p w14:paraId="7A244BDD"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89%</w:t>
            </w:r>
          </w:p>
        </w:tc>
        <w:tc>
          <w:tcPr>
            <w:tcW w:w="296" w:type="pct"/>
            <w:noWrap/>
            <w:vAlign w:val="center"/>
            <w:hideMark/>
          </w:tcPr>
          <w:p w14:paraId="5D7F5FE2"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166</w:t>
            </w:r>
          </w:p>
        </w:tc>
        <w:tc>
          <w:tcPr>
            <w:tcW w:w="697" w:type="pct"/>
            <w:noWrap/>
            <w:vAlign w:val="center"/>
            <w:hideMark/>
          </w:tcPr>
          <w:p w14:paraId="7A8E520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88%</w:t>
            </w:r>
          </w:p>
        </w:tc>
        <w:tc>
          <w:tcPr>
            <w:tcW w:w="296" w:type="pct"/>
            <w:noWrap/>
            <w:vAlign w:val="center"/>
            <w:hideMark/>
          </w:tcPr>
          <w:p w14:paraId="40ED596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177</w:t>
            </w:r>
          </w:p>
        </w:tc>
        <w:tc>
          <w:tcPr>
            <w:tcW w:w="695" w:type="pct"/>
            <w:noWrap/>
            <w:vAlign w:val="center"/>
            <w:hideMark/>
          </w:tcPr>
          <w:p w14:paraId="6C8B279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88%</w:t>
            </w:r>
          </w:p>
        </w:tc>
      </w:tr>
      <w:tr w:rsidR="00D96117" w:rsidRPr="004B5E23" w14:paraId="139CE7E0"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2CD95609"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28C6617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w:t>
            </w:r>
          </w:p>
        </w:tc>
        <w:tc>
          <w:tcPr>
            <w:tcW w:w="697" w:type="pct"/>
            <w:noWrap/>
            <w:vAlign w:val="center"/>
            <w:hideMark/>
          </w:tcPr>
          <w:p w14:paraId="5D954BDF"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w:t>
            </w:r>
          </w:p>
        </w:tc>
        <w:tc>
          <w:tcPr>
            <w:tcW w:w="296" w:type="pct"/>
            <w:noWrap/>
            <w:vAlign w:val="center"/>
            <w:hideMark/>
          </w:tcPr>
          <w:p w14:paraId="438C94B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w:t>
            </w:r>
          </w:p>
        </w:tc>
        <w:tc>
          <w:tcPr>
            <w:tcW w:w="697" w:type="pct"/>
            <w:noWrap/>
            <w:vAlign w:val="center"/>
            <w:hideMark/>
          </w:tcPr>
          <w:p w14:paraId="0331D6C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2A091670"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w:t>
            </w:r>
          </w:p>
        </w:tc>
        <w:tc>
          <w:tcPr>
            <w:tcW w:w="697" w:type="pct"/>
            <w:noWrap/>
            <w:vAlign w:val="center"/>
            <w:hideMark/>
          </w:tcPr>
          <w:p w14:paraId="39AE9C7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7AB60AB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w:t>
            </w:r>
          </w:p>
        </w:tc>
        <w:tc>
          <w:tcPr>
            <w:tcW w:w="695" w:type="pct"/>
            <w:noWrap/>
            <w:vAlign w:val="center"/>
            <w:hideMark/>
          </w:tcPr>
          <w:p w14:paraId="34C56412"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6%</w:t>
            </w:r>
          </w:p>
        </w:tc>
      </w:tr>
      <w:tr w:rsidR="00D96117" w:rsidRPr="004B5E23" w14:paraId="319E2A3D"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5782DFB"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6E88B31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14</w:t>
            </w:r>
          </w:p>
        </w:tc>
        <w:tc>
          <w:tcPr>
            <w:tcW w:w="697" w:type="pct"/>
            <w:noWrap/>
            <w:vAlign w:val="center"/>
            <w:hideMark/>
          </w:tcPr>
          <w:p w14:paraId="0D4BB9C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w:t>
            </w:r>
          </w:p>
        </w:tc>
        <w:tc>
          <w:tcPr>
            <w:tcW w:w="296" w:type="pct"/>
            <w:noWrap/>
            <w:vAlign w:val="center"/>
            <w:hideMark/>
          </w:tcPr>
          <w:p w14:paraId="2D22A5CA"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w:t>
            </w:r>
          </w:p>
        </w:tc>
        <w:tc>
          <w:tcPr>
            <w:tcW w:w="697" w:type="pct"/>
            <w:noWrap/>
            <w:vAlign w:val="center"/>
            <w:hideMark/>
          </w:tcPr>
          <w:p w14:paraId="253F0D7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8%</w:t>
            </w:r>
          </w:p>
        </w:tc>
        <w:tc>
          <w:tcPr>
            <w:tcW w:w="296" w:type="pct"/>
            <w:noWrap/>
            <w:vAlign w:val="center"/>
            <w:hideMark/>
          </w:tcPr>
          <w:p w14:paraId="7EF3D12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w:t>
            </w:r>
          </w:p>
        </w:tc>
        <w:tc>
          <w:tcPr>
            <w:tcW w:w="697" w:type="pct"/>
            <w:noWrap/>
            <w:vAlign w:val="center"/>
            <w:hideMark/>
          </w:tcPr>
          <w:p w14:paraId="6AAC10A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7%</w:t>
            </w:r>
          </w:p>
        </w:tc>
        <w:tc>
          <w:tcPr>
            <w:tcW w:w="296" w:type="pct"/>
            <w:noWrap/>
            <w:vAlign w:val="center"/>
            <w:hideMark/>
          </w:tcPr>
          <w:p w14:paraId="66087D3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w:t>
            </w:r>
          </w:p>
        </w:tc>
        <w:tc>
          <w:tcPr>
            <w:tcW w:w="695" w:type="pct"/>
            <w:noWrap/>
            <w:vAlign w:val="center"/>
            <w:hideMark/>
          </w:tcPr>
          <w:p w14:paraId="6EB85B9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6%</w:t>
            </w:r>
          </w:p>
        </w:tc>
      </w:tr>
      <w:tr w:rsidR="00D96117" w:rsidRPr="004B5E23" w14:paraId="2FA6FF63"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BC7282D"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425CFAC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158</w:t>
            </w:r>
          </w:p>
        </w:tc>
        <w:tc>
          <w:tcPr>
            <w:tcW w:w="697" w:type="pct"/>
            <w:noWrap/>
            <w:vAlign w:val="center"/>
            <w:hideMark/>
          </w:tcPr>
          <w:p w14:paraId="040E43A6"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9F040F">
              <w:rPr>
                <w:rFonts w:cs="Segoe UI"/>
                <w:b/>
                <w:i/>
                <w:color w:val="000000"/>
              </w:rPr>
              <w:t>100%</w:t>
            </w:r>
          </w:p>
        </w:tc>
        <w:tc>
          <w:tcPr>
            <w:tcW w:w="296" w:type="pct"/>
            <w:noWrap/>
            <w:vAlign w:val="center"/>
            <w:hideMark/>
          </w:tcPr>
          <w:p w14:paraId="3245DB1F"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173</w:t>
            </w:r>
          </w:p>
        </w:tc>
        <w:tc>
          <w:tcPr>
            <w:tcW w:w="697" w:type="pct"/>
            <w:noWrap/>
            <w:vAlign w:val="center"/>
            <w:hideMark/>
          </w:tcPr>
          <w:p w14:paraId="3CF4075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78CB18C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188</w:t>
            </w:r>
          </w:p>
        </w:tc>
        <w:tc>
          <w:tcPr>
            <w:tcW w:w="697" w:type="pct"/>
            <w:noWrap/>
            <w:vAlign w:val="center"/>
            <w:hideMark/>
          </w:tcPr>
          <w:p w14:paraId="2281972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608F9FEF"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202</w:t>
            </w:r>
          </w:p>
        </w:tc>
        <w:tc>
          <w:tcPr>
            <w:tcW w:w="695" w:type="pct"/>
            <w:noWrap/>
            <w:vAlign w:val="center"/>
            <w:hideMark/>
          </w:tcPr>
          <w:p w14:paraId="00F77097"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9F040F">
              <w:rPr>
                <w:rFonts w:cs="Segoe UI"/>
                <w:b/>
                <w:i/>
                <w:color w:val="000000"/>
              </w:rPr>
              <w:t>100%</w:t>
            </w:r>
          </w:p>
        </w:tc>
      </w:tr>
      <w:tr w:rsidR="00D96117" w:rsidRPr="004B5E23" w14:paraId="33C8FC9F"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34A04B17" w14:textId="3540DB61" w:rsidR="00B72D8C" w:rsidRPr="004B5E23" w:rsidRDefault="005048D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046D7355"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75EE480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514E02F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4</w:t>
            </w:r>
          </w:p>
        </w:tc>
        <w:tc>
          <w:tcPr>
            <w:tcW w:w="697" w:type="pct"/>
            <w:noWrap/>
            <w:vAlign w:val="center"/>
            <w:hideMark/>
          </w:tcPr>
          <w:p w14:paraId="38D43B1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0EC6D4D"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w:t>
            </w:r>
          </w:p>
        </w:tc>
        <w:tc>
          <w:tcPr>
            <w:tcW w:w="697" w:type="pct"/>
            <w:noWrap/>
            <w:vAlign w:val="center"/>
            <w:hideMark/>
          </w:tcPr>
          <w:p w14:paraId="4929EB6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6839A73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11</w:t>
            </w:r>
          </w:p>
        </w:tc>
        <w:tc>
          <w:tcPr>
            <w:tcW w:w="695" w:type="pct"/>
            <w:noWrap/>
            <w:vAlign w:val="center"/>
            <w:hideMark/>
          </w:tcPr>
          <w:p w14:paraId="06D1A58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409036E7" w14:textId="6767E575" w:rsidR="00B72D8C" w:rsidRDefault="00B72D8C" w:rsidP="00B72D8C">
      <w:pPr>
        <w:pStyle w:val="Tablesourcenote"/>
      </w:pPr>
      <w:r>
        <w:t xml:space="preserve">Source: </w:t>
      </w:r>
      <w:r w:rsidR="000717DD">
        <w:t>Essex County Council</w:t>
      </w:r>
      <w:r w:rsidRPr="00CE56E8">
        <w:t xml:space="preserve"> and Housing LIN. Estimated need is </w:t>
      </w:r>
      <w:r w:rsidR="00711301" w:rsidRPr="00CE56E8">
        <w:t>non-cumulative</w:t>
      </w:r>
    </w:p>
    <w:p w14:paraId="77971F45" w14:textId="77777777" w:rsidR="00B72D8C" w:rsidRDefault="00B72D8C" w:rsidP="00B72D8C">
      <w:pPr>
        <w:rPr>
          <w:rFonts w:ascii="Segoe UI" w:hAnsi="Segoe UI"/>
          <w:sz w:val="18"/>
          <w:szCs w:val="10"/>
        </w:rPr>
      </w:pPr>
      <w:r>
        <w:br w:type="page"/>
      </w:r>
    </w:p>
    <w:p w14:paraId="7B9794B9" w14:textId="77777777" w:rsidR="00B72D8C" w:rsidRDefault="00B72D8C" w:rsidP="00B72D8C">
      <w:pPr>
        <w:pStyle w:val="Tablesourcenote"/>
      </w:pPr>
    </w:p>
    <w:p w14:paraId="01316463" w14:textId="637B6C6F" w:rsidR="00B72D8C" w:rsidRDefault="00B72D8C" w:rsidP="00B72D8C">
      <w:pPr>
        <w:pStyle w:val="Caption"/>
      </w:pPr>
      <w:r>
        <w:t xml:space="preserve">Table </w:t>
      </w:r>
      <w:r>
        <w:fldChar w:fldCharType="begin"/>
      </w:r>
      <w:r>
        <w:instrText>SEQ Table \* ARABIC</w:instrText>
      </w:r>
      <w:r>
        <w:fldChar w:fldCharType="separate"/>
      </w:r>
      <w:r w:rsidR="00971C60">
        <w:rPr>
          <w:noProof/>
        </w:rPr>
        <w:t>88</w:t>
      </w:r>
      <w:r>
        <w:fldChar w:fldCharType="end"/>
      </w:r>
      <w:r>
        <w:t xml:space="preserve">. Harlow: </w:t>
      </w:r>
      <w:r w:rsidRPr="00460B99">
        <w:t>Estimated need for supported living for people with a physical disability and</w:t>
      </w:r>
      <w:r>
        <w:t>/or</w:t>
      </w:r>
      <w:r w:rsidRPr="00460B99">
        <w:t xml:space="preserve"> sensory impairment </w:t>
      </w:r>
      <w:r w:rsidR="002820A2">
        <w:t xml:space="preserve">who draw on </w:t>
      </w:r>
      <w:r w:rsidR="001956EE">
        <w:t xml:space="preserve">adult social care support </w:t>
      </w:r>
      <w:r w:rsidRPr="00460B99">
        <w:t xml:space="preserve">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6B3B185B"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5EE4E216" w14:textId="77777777" w:rsidR="00B72D8C" w:rsidRPr="004B5E23" w:rsidRDefault="00B72D8C" w:rsidP="00711301">
            <w:pPr>
              <w:rPr>
                <w:rFonts w:eastAsia="Times New Roman" w:cs="Segoe UI"/>
                <w:color w:val="000000"/>
              </w:rPr>
            </w:pPr>
          </w:p>
        </w:tc>
        <w:tc>
          <w:tcPr>
            <w:tcW w:w="502" w:type="pct"/>
            <w:shd w:val="clear" w:color="auto" w:fill="FBCAD0"/>
            <w:hideMark/>
          </w:tcPr>
          <w:p w14:paraId="0DC241B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705F8847"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1BFC0F98"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2FEF012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7F0CF5B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2F3B233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0AC264E0"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5EA496D3"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23FEF0E4"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552256FD"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2170128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118</w:t>
            </w:r>
          </w:p>
        </w:tc>
        <w:tc>
          <w:tcPr>
            <w:tcW w:w="697" w:type="pct"/>
            <w:noWrap/>
            <w:vAlign w:val="center"/>
            <w:hideMark/>
          </w:tcPr>
          <w:p w14:paraId="6383D77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53ED5422"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129</w:t>
            </w:r>
          </w:p>
        </w:tc>
        <w:tc>
          <w:tcPr>
            <w:tcW w:w="697" w:type="pct"/>
            <w:noWrap/>
            <w:vAlign w:val="center"/>
            <w:hideMark/>
          </w:tcPr>
          <w:p w14:paraId="52C171C5"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62366F1A"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9F040F">
              <w:rPr>
                <w:rFonts w:cs="Segoe UI"/>
                <w:b/>
                <w:color w:val="000000"/>
              </w:rPr>
              <w:t>140</w:t>
            </w:r>
          </w:p>
        </w:tc>
        <w:tc>
          <w:tcPr>
            <w:tcW w:w="697" w:type="pct"/>
            <w:noWrap/>
            <w:vAlign w:val="center"/>
            <w:hideMark/>
          </w:tcPr>
          <w:p w14:paraId="5D511ECC"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0C17569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151</w:t>
            </w:r>
          </w:p>
        </w:tc>
        <w:tc>
          <w:tcPr>
            <w:tcW w:w="695" w:type="pct"/>
            <w:noWrap/>
            <w:vAlign w:val="center"/>
            <w:hideMark/>
          </w:tcPr>
          <w:p w14:paraId="7661E0E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7C2E03D4"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066C19FF"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66E141EA"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C55E510"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564152D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110</w:t>
            </w:r>
          </w:p>
        </w:tc>
        <w:tc>
          <w:tcPr>
            <w:tcW w:w="697" w:type="pct"/>
            <w:noWrap/>
            <w:vAlign w:val="center"/>
            <w:hideMark/>
          </w:tcPr>
          <w:p w14:paraId="23137BD0"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93%</w:t>
            </w:r>
          </w:p>
        </w:tc>
        <w:tc>
          <w:tcPr>
            <w:tcW w:w="296" w:type="pct"/>
            <w:noWrap/>
            <w:vAlign w:val="center"/>
            <w:hideMark/>
          </w:tcPr>
          <w:p w14:paraId="3D81AA8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119</w:t>
            </w:r>
          </w:p>
        </w:tc>
        <w:tc>
          <w:tcPr>
            <w:tcW w:w="697" w:type="pct"/>
            <w:noWrap/>
            <w:vAlign w:val="center"/>
            <w:hideMark/>
          </w:tcPr>
          <w:p w14:paraId="3277362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92%</w:t>
            </w:r>
          </w:p>
        </w:tc>
        <w:tc>
          <w:tcPr>
            <w:tcW w:w="296" w:type="pct"/>
            <w:noWrap/>
            <w:vAlign w:val="center"/>
            <w:hideMark/>
          </w:tcPr>
          <w:p w14:paraId="2265A32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127</w:t>
            </w:r>
          </w:p>
        </w:tc>
        <w:tc>
          <w:tcPr>
            <w:tcW w:w="697" w:type="pct"/>
            <w:noWrap/>
            <w:vAlign w:val="center"/>
            <w:hideMark/>
          </w:tcPr>
          <w:p w14:paraId="3031DED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91%</w:t>
            </w:r>
          </w:p>
        </w:tc>
        <w:tc>
          <w:tcPr>
            <w:tcW w:w="296" w:type="pct"/>
            <w:noWrap/>
            <w:vAlign w:val="center"/>
            <w:hideMark/>
          </w:tcPr>
          <w:p w14:paraId="043EFB1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136</w:t>
            </w:r>
          </w:p>
        </w:tc>
        <w:tc>
          <w:tcPr>
            <w:tcW w:w="695" w:type="pct"/>
            <w:noWrap/>
            <w:vAlign w:val="center"/>
            <w:hideMark/>
          </w:tcPr>
          <w:p w14:paraId="7F331CB5"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90%</w:t>
            </w:r>
          </w:p>
        </w:tc>
      </w:tr>
      <w:tr w:rsidR="00D96117" w:rsidRPr="004B5E23" w14:paraId="459836FA"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6AAA9914"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2DBF83C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0</w:t>
            </w:r>
          </w:p>
        </w:tc>
        <w:tc>
          <w:tcPr>
            <w:tcW w:w="697" w:type="pct"/>
            <w:noWrap/>
            <w:vAlign w:val="center"/>
            <w:hideMark/>
          </w:tcPr>
          <w:p w14:paraId="272E8E1B"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0%</w:t>
            </w:r>
          </w:p>
        </w:tc>
        <w:tc>
          <w:tcPr>
            <w:tcW w:w="296" w:type="pct"/>
            <w:noWrap/>
            <w:vAlign w:val="center"/>
            <w:hideMark/>
          </w:tcPr>
          <w:p w14:paraId="400E797A"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065704BB"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2%</w:t>
            </w:r>
          </w:p>
        </w:tc>
        <w:tc>
          <w:tcPr>
            <w:tcW w:w="296" w:type="pct"/>
            <w:noWrap/>
            <w:vAlign w:val="center"/>
            <w:hideMark/>
          </w:tcPr>
          <w:p w14:paraId="535D316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97" w:type="pct"/>
            <w:noWrap/>
            <w:vAlign w:val="center"/>
            <w:hideMark/>
          </w:tcPr>
          <w:p w14:paraId="393C3FF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576EA585"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w:t>
            </w:r>
          </w:p>
        </w:tc>
        <w:tc>
          <w:tcPr>
            <w:tcW w:w="695" w:type="pct"/>
            <w:noWrap/>
            <w:vAlign w:val="center"/>
            <w:hideMark/>
          </w:tcPr>
          <w:p w14:paraId="4AD0C16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5%</w:t>
            </w:r>
          </w:p>
        </w:tc>
      </w:tr>
      <w:tr w:rsidR="00D96117" w:rsidRPr="004B5E23" w14:paraId="3F03C7B2"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7B81F540"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43AA8FB0"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w:t>
            </w:r>
          </w:p>
        </w:tc>
        <w:tc>
          <w:tcPr>
            <w:tcW w:w="697" w:type="pct"/>
            <w:noWrap/>
            <w:vAlign w:val="center"/>
            <w:hideMark/>
          </w:tcPr>
          <w:p w14:paraId="01571B1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7%</w:t>
            </w:r>
          </w:p>
        </w:tc>
        <w:tc>
          <w:tcPr>
            <w:tcW w:w="296" w:type="pct"/>
            <w:noWrap/>
            <w:vAlign w:val="center"/>
            <w:hideMark/>
          </w:tcPr>
          <w:p w14:paraId="05B73E7D"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w:t>
            </w:r>
          </w:p>
        </w:tc>
        <w:tc>
          <w:tcPr>
            <w:tcW w:w="697" w:type="pct"/>
            <w:noWrap/>
            <w:vAlign w:val="center"/>
            <w:hideMark/>
          </w:tcPr>
          <w:p w14:paraId="61E501E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6%</w:t>
            </w:r>
          </w:p>
        </w:tc>
        <w:tc>
          <w:tcPr>
            <w:tcW w:w="296" w:type="pct"/>
            <w:noWrap/>
            <w:vAlign w:val="center"/>
            <w:hideMark/>
          </w:tcPr>
          <w:p w14:paraId="2987AF22"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97" w:type="pct"/>
            <w:noWrap/>
            <w:vAlign w:val="center"/>
            <w:hideMark/>
          </w:tcPr>
          <w:p w14:paraId="55567142"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7043DCDF"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95" w:type="pct"/>
            <w:noWrap/>
            <w:vAlign w:val="center"/>
            <w:hideMark/>
          </w:tcPr>
          <w:p w14:paraId="767D466D"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5%</w:t>
            </w:r>
          </w:p>
        </w:tc>
      </w:tr>
      <w:tr w:rsidR="00D96117" w:rsidRPr="004B5E23" w14:paraId="2F0C11B7"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F10DA7F"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149B0405"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118</w:t>
            </w:r>
          </w:p>
        </w:tc>
        <w:tc>
          <w:tcPr>
            <w:tcW w:w="697" w:type="pct"/>
            <w:noWrap/>
            <w:vAlign w:val="center"/>
            <w:hideMark/>
          </w:tcPr>
          <w:p w14:paraId="19F5EB0B" w14:textId="77777777" w:rsidR="00B72D8C" w:rsidRPr="009F040F"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9F040F">
              <w:rPr>
                <w:rFonts w:cs="Segoe UI"/>
                <w:b/>
                <w:i/>
                <w:color w:val="000000"/>
              </w:rPr>
              <w:t>100%</w:t>
            </w:r>
          </w:p>
        </w:tc>
        <w:tc>
          <w:tcPr>
            <w:tcW w:w="296" w:type="pct"/>
            <w:noWrap/>
            <w:vAlign w:val="center"/>
            <w:hideMark/>
          </w:tcPr>
          <w:p w14:paraId="0A46B375"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129</w:t>
            </w:r>
          </w:p>
        </w:tc>
        <w:tc>
          <w:tcPr>
            <w:tcW w:w="697" w:type="pct"/>
            <w:noWrap/>
            <w:vAlign w:val="center"/>
            <w:hideMark/>
          </w:tcPr>
          <w:p w14:paraId="555F344B"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40660234"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140</w:t>
            </w:r>
          </w:p>
        </w:tc>
        <w:tc>
          <w:tcPr>
            <w:tcW w:w="697" w:type="pct"/>
            <w:noWrap/>
            <w:vAlign w:val="center"/>
            <w:hideMark/>
          </w:tcPr>
          <w:p w14:paraId="246F6061"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5FD13AC2"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151</w:t>
            </w:r>
          </w:p>
        </w:tc>
        <w:tc>
          <w:tcPr>
            <w:tcW w:w="695" w:type="pct"/>
            <w:noWrap/>
            <w:vAlign w:val="center"/>
            <w:hideMark/>
          </w:tcPr>
          <w:p w14:paraId="78C8164A"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9F040F">
              <w:rPr>
                <w:rFonts w:cs="Segoe UI"/>
                <w:b/>
                <w:i/>
                <w:color w:val="000000"/>
              </w:rPr>
              <w:t>100%</w:t>
            </w:r>
          </w:p>
        </w:tc>
      </w:tr>
      <w:tr w:rsidR="00D96117" w:rsidRPr="004B5E23" w14:paraId="3E5F6334"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7D1064A1" w14:textId="4279E4FC" w:rsidR="00B72D8C" w:rsidRPr="004B5E23" w:rsidRDefault="00C0268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78F17BCE"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63278FD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7FC5E446"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w:t>
            </w:r>
          </w:p>
        </w:tc>
        <w:tc>
          <w:tcPr>
            <w:tcW w:w="697" w:type="pct"/>
            <w:noWrap/>
            <w:vAlign w:val="center"/>
            <w:hideMark/>
          </w:tcPr>
          <w:p w14:paraId="65D341F8"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7496C0B3"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5</w:t>
            </w:r>
          </w:p>
        </w:tc>
        <w:tc>
          <w:tcPr>
            <w:tcW w:w="697" w:type="pct"/>
            <w:noWrap/>
            <w:vAlign w:val="center"/>
            <w:hideMark/>
          </w:tcPr>
          <w:p w14:paraId="566B8BA9"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76D9BD50"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w:t>
            </w:r>
          </w:p>
        </w:tc>
        <w:tc>
          <w:tcPr>
            <w:tcW w:w="695" w:type="pct"/>
            <w:noWrap/>
            <w:vAlign w:val="center"/>
            <w:hideMark/>
          </w:tcPr>
          <w:p w14:paraId="1A40ADFC" w14:textId="77777777" w:rsidR="00B72D8C" w:rsidRPr="004B5E23" w:rsidRDefault="00B72D8C" w:rsidP="009F040F">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6C6DA6BE" w14:textId="6EDC0F78" w:rsidR="00B72D8C" w:rsidRDefault="00B72D8C" w:rsidP="00B72D8C">
      <w:pPr>
        <w:pStyle w:val="Tablesourcenote"/>
      </w:pPr>
      <w:r>
        <w:t xml:space="preserve">Source: </w:t>
      </w:r>
      <w:r w:rsidR="000717DD">
        <w:t>Essex County Council</w:t>
      </w:r>
      <w:r w:rsidRPr="00CE56E8">
        <w:t xml:space="preserve"> and Housing LIN. Estimated need is </w:t>
      </w:r>
      <w:r w:rsidR="00711301" w:rsidRPr="00CE56E8">
        <w:t>non-cumulative</w:t>
      </w:r>
    </w:p>
    <w:p w14:paraId="45A2B398" w14:textId="77777777" w:rsidR="00B72D8C" w:rsidRDefault="00B72D8C" w:rsidP="00B72D8C">
      <w:pPr>
        <w:rPr>
          <w:rFonts w:ascii="Segoe UI" w:hAnsi="Segoe UI"/>
          <w:sz w:val="18"/>
          <w:szCs w:val="10"/>
        </w:rPr>
      </w:pPr>
      <w:r>
        <w:br w:type="page"/>
      </w:r>
    </w:p>
    <w:p w14:paraId="0DD0AFB4" w14:textId="77777777" w:rsidR="00B72D8C" w:rsidRDefault="00B72D8C" w:rsidP="00B72D8C">
      <w:pPr>
        <w:pStyle w:val="Tablesourcenote"/>
      </w:pPr>
    </w:p>
    <w:p w14:paraId="19F14BEF" w14:textId="6146A06B" w:rsidR="00B72D8C" w:rsidRDefault="00B72D8C" w:rsidP="00B72D8C">
      <w:pPr>
        <w:pStyle w:val="Caption"/>
      </w:pPr>
      <w:r>
        <w:t xml:space="preserve">Table </w:t>
      </w:r>
      <w:r>
        <w:fldChar w:fldCharType="begin"/>
      </w:r>
      <w:r>
        <w:instrText>SEQ Table \* ARABIC</w:instrText>
      </w:r>
      <w:r>
        <w:fldChar w:fldCharType="separate"/>
      </w:r>
      <w:r w:rsidR="00971C60">
        <w:rPr>
          <w:noProof/>
        </w:rPr>
        <w:t>89</w:t>
      </w:r>
      <w:r>
        <w:fldChar w:fldCharType="end"/>
      </w:r>
      <w:r>
        <w:t xml:space="preserve">. Maldon: </w:t>
      </w:r>
      <w:r w:rsidRPr="00781A47">
        <w:t>Estimated need for supported living for people with a physical disability and</w:t>
      </w:r>
      <w:r>
        <w:t>/or</w:t>
      </w:r>
      <w:r w:rsidRPr="00781A47">
        <w:t xml:space="preserve"> sensory impairment </w:t>
      </w:r>
      <w:r w:rsidR="002820A2">
        <w:t xml:space="preserve">who draw on </w:t>
      </w:r>
      <w:r w:rsidR="001956EE">
        <w:t>adult social care support</w:t>
      </w:r>
      <w:r w:rsidRPr="00781A47">
        <w:t xml:space="preserve"> 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455130E1"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58FAC47F" w14:textId="77777777" w:rsidR="00B72D8C" w:rsidRPr="004B5E23" w:rsidRDefault="00B72D8C" w:rsidP="00711301">
            <w:pPr>
              <w:rPr>
                <w:rFonts w:eastAsia="Times New Roman" w:cs="Segoe UI"/>
                <w:color w:val="000000"/>
              </w:rPr>
            </w:pPr>
          </w:p>
        </w:tc>
        <w:tc>
          <w:tcPr>
            <w:tcW w:w="502" w:type="pct"/>
            <w:shd w:val="clear" w:color="auto" w:fill="FBCAD0"/>
            <w:hideMark/>
          </w:tcPr>
          <w:p w14:paraId="27513094"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70C15B94"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44E3375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5BCF3177"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36A97DCB"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1F4BAD3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3541C47E"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371BEC9E"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70DE9759"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56CD0C84"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1366098F"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65</w:t>
            </w:r>
          </w:p>
        </w:tc>
        <w:tc>
          <w:tcPr>
            <w:tcW w:w="697" w:type="pct"/>
            <w:noWrap/>
            <w:vAlign w:val="center"/>
            <w:hideMark/>
          </w:tcPr>
          <w:p w14:paraId="4C89721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FEBA11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71</w:t>
            </w:r>
          </w:p>
        </w:tc>
        <w:tc>
          <w:tcPr>
            <w:tcW w:w="697" w:type="pct"/>
            <w:noWrap/>
            <w:vAlign w:val="center"/>
            <w:hideMark/>
          </w:tcPr>
          <w:p w14:paraId="1D8FF867"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3739435D"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372C7">
              <w:rPr>
                <w:rFonts w:cs="Segoe UI"/>
                <w:b/>
                <w:color w:val="000000"/>
              </w:rPr>
              <w:t>77</w:t>
            </w:r>
          </w:p>
        </w:tc>
        <w:tc>
          <w:tcPr>
            <w:tcW w:w="697" w:type="pct"/>
            <w:noWrap/>
            <w:vAlign w:val="center"/>
            <w:hideMark/>
          </w:tcPr>
          <w:p w14:paraId="2ADA0640"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092E995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83</w:t>
            </w:r>
          </w:p>
        </w:tc>
        <w:tc>
          <w:tcPr>
            <w:tcW w:w="695" w:type="pct"/>
            <w:noWrap/>
            <w:vAlign w:val="center"/>
            <w:hideMark/>
          </w:tcPr>
          <w:p w14:paraId="5BBCB0F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7965AA22"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26612F70"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660ED6DE"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4C3CE15F"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569EDFA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62</w:t>
            </w:r>
          </w:p>
        </w:tc>
        <w:tc>
          <w:tcPr>
            <w:tcW w:w="697" w:type="pct"/>
            <w:noWrap/>
            <w:vAlign w:val="center"/>
            <w:hideMark/>
          </w:tcPr>
          <w:p w14:paraId="27F6602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95%</w:t>
            </w:r>
          </w:p>
        </w:tc>
        <w:tc>
          <w:tcPr>
            <w:tcW w:w="296" w:type="pct"/>
            <w:noWrap/>
            <w:vAlign w:val="center"/>
            <w:hideMark/>
          </w:tcPr>
          <w:p w14:paraId="31D3C69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67</w:t>
            </w:r>
          </w:p>
        </w:tc>
        <w:tc>
          <w:tcPr>
            <w:tcW w:w="697" w:type="pct"/>
            <w:noWrap/>
            <w:vAlign w:val="center"/>
            <w:hideMark/>
          </w:tcPr>
          <w:p w14:paraId="24770D9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94%</w:t>
            </w:r>
          </w:p>
        </w:tc>
        <w:tc>
          <w:tcPr>
            <w:tcW w:w="296" w:type="pct"/>
            <w:noWrap/>
            <w:vAlign w:val="center"/>
            <w:hideMark/>
          </w:tcPr>
          <w:p w14:paraId="065209B2"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71</w:t>
            </w:r>
          </w:p>
        </w:tc>
        <w:tc>
          <w:tcPr>
            <w:tcW w:w="697" w:type="pct"/>
            <w:noWrap/>
            <w:vAlign w:val="center"/>
            <w:hideMark/>
          </w:tcPr>
          <w:p w14:paraId="144A93F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93%</w:t>
            </w:r>
          </w:p>
        </w:tc>
        <w:tc>
          <w:tcPr>
            <w:tcW w:w="296" w:type="pct"/>
            <w:noWrap/>
            <w:vAlign w:val="center"/>
            <w:hideMark/>
          </w:tcPr>
          <w:p w14:paraId="0C1BE55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76</w:t>
            </w:r>
          </w:p>
        </w:tc>
        <w:tc>
          <w:tcPr>
            <w:tcW w:w="695" w:type="pct"/>
            <w:noWrap/>
            <w:vAlign w:val="center"/>
            <w:hideMark/>
          </w:tcPr>
          <w:p w14:paraId="253B112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91%</w:t>
            </w:r>
          </w:p>
        </w:tc>
      </w:tr>
      <w:tr w:rsidR="00D96117" w:rsidRPr="004B5E23" w14:paraId="45B4C8F9"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6255F596"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16BB6DC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0</w:t>
            </w:r>
          </w:p>
        </w:tc>
        <w:tc>
          <w:tcPr>
            <w:tcW w:w="697" w:type="pct"/>
            <w:noWrap/>
            <w:vAlign w:val="center"/>
            <w:hideMark/>
          </w:tcPr>
          <w:p w14:paraId="2F6E856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0%</w:t>
            </w:r>
          </w:p>
        </w:tc>
        <w:tc>
          <w:tcPr>
            <w:tcW w:w="296" w:type="pct"/>
            <w:noWrap/>
            <w:vAlign w:val="center"/>
            <w:hideMark/>
          </w:tcPr>
          <w:p w14:paraId="3E0025F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w:t>
            </w:r>
          </w:p>
        </w:tc>
        <w:tc>
          <w:tcPr>
            <w:tcW w:w="697" w:type="pct"/>
            <w:noWrap/>
            <w:vAlign w:val="center"/>
            <w:hideMark/>
          </w:tcPr>
          <w:p w14:paraId="26BD705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2%</w:t>
            </w:r>
          </w:p>
        </w:tc>
        <w:tc>
          <w:tcPr>
            <w:tcW w:w="296" w:type="pct"/>
            <w:noWrap/>
            <w:vAlign w:val="center"/>
            <w:hideMark/>
          </w:tcPr>
          <w:p w14:paraId="4C8C6E62"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42739432"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67091FE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95" w:type="pct"/>
            <w:noWrap/>
            <w:vAlign w:val="center"/>
            <w:hideMark/>
          </w:tcPr>
          <w:p w14:paraId="64199D4F"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5%</w:t>
            </w:r>
          </w:p>
        </w:tc>
      </w:tr>
      <w:tr w:rsidR="00D96117" w:rsidRPr="004B5E23" w14:paraId="2A2A1BFB"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438EDA2A"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5A5451B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6FCF3510"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7B339C5F"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0602E89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38A0C67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0AEB6BA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048D88A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5" w:type="pct"/>
            <w:noWrap/>
            <w:vAlign w:val="center"/>
            <w:hideMark/>
          </w:tcPr>
          <w:p w14:paraId="44C08E9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3%</w:t>
            </w:r>
          </w:p>
        </w:tc>
      </w:tr>
      <w:tr w:rsidR="00D96117" w:rsidRPr="004B5E23" w14:paraId="13C093CA"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2C8034B7"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4D7323B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65</w:t>
            </w:r>
          </w:p>
        </w:tc>
        <w:tc>
          <w:tcPr>
            <w:tcW w:w="697" w:type="pct"/>
            <w:noWrap/>
            <w:vAlign w:val="center"/>
            <w:hideMark/>
          </w:tcPr>
          <w:p w14:paraId="552E68D7"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5372C7">
              <w:rPr>
                <w:rFonts w:cs="Segoe UI"/>
                <w:b/>
                <w:i/>
                <w:color w:val="000000"/>
              </w:rPr>
              <w:t>100%</w:t>
            </w:r>
          </w:p>
        </w:tc>
        <w:tc>
          <w:tcPr>
            <w:tcW w:w="296" w:type="pct"/>
            <w:noWrap/>
            <w:vAlign w:val="center"/>
            <w:hideMark/>
          </w:tcPr>
          <w:p w14:paraId="7078EAE0"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71</w:t>
            </w:r>
          </w:p>
        </w:tc>
        <w:tc>
          <w:tcPr>
            <w:tcW w:w="697" w:type="pct"/>
            <w:noWrap/>
            <w:vAlign w:val="center"/>
            <w:hideMark/>
          </w:tcPr>
          <w:p w14:paraId="69D78D5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0D56D12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77</w:t>
            </w:r>
          </w:p>
        </w:tc>
        <w:tc>
          <w:tcPr>
            <w:tcW w:w="697" w:type="pct"/>
            <w:noWrap/>
            <w:vAlign w:val="center"/>
            <w:hideMark/>
          </w:tcPr>
          <w:p w14:paraId="56A35B2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53ECBCA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83</w:t>
            </w:r>
          </w:p>
        </w:tc>
        <w:tc>
          <w:tcPr>
            <w:tcW w:w="695" w:type="pct"/>
            <w:noWrap/>
            <w:vAlign w:val="center"/>
            <w:hideMark/>
          </w:tcPr>
          <w:p w14:paraId="3C0E82E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372C7">
              <w:rPr>
                <w:rFonts w:cs="Segoe UI"/>
                <w:b/>
                <w:i/>
                <w:color w:val="000000"/>
              </w:rPr>
              <w:t>100%</w:t>
            </w:r>
          </w:p>
        </w:tc>
      </w:tr>
      <w:tr w:rsidR="00D96117" w:rsidRPr="004B5E23" w14:paraId="585C46F3"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5DF264E1" w14:textId="4F428BE1" w:rsidR="00B72D8C" w:rsidRPr="004B5E23" w:rsidRDefault="00C0268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3714E3E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3778F34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3619F87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w:t>
            </w:r>
          </w:p>
        </w:tc>
        <w:tc>
          <w:tcPr>
            <w:tcW w:w="697" w:type="pct"/>
            <w:noWrap/>
            <w:vAlign w:val="center"/>
            <w:hideMark/>
          </w:tcPr>
          <w:p w14:paraId="1D5E730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B6FC66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w:t>
            </w:r>
          </w:p>
        </w:tc>
        <w:tc>
          <w:tcPr>
            <w:tcW w:w="697" w:type="pct"/>
            <w:noWrap/>
            <w:vAlign w:val="center"/>
            <w:hideMark/>
          </w:tcPr>
          <w:p w14:paraId="1A1B6F15"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2981304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5</w:t>
            </w:r>
          </w:p>
        </w:tc>
        <w:tc>
          <w:tcPr>
            <w:tcW w:w="695" w:type="pct"/>
            <w:noWrap/>
            <w:vAlign w:val="center"/>
            <w:hideMark/>
          </w:tcPr>
          <w:p w14:paraId="5C26D23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671ABB7B" w14:textId="6747BB05" w:rsidR="00B72D8C" w:rsidRDefault="00B72D8C" w:rsidP="00B72D8C">
      <w:pPr>
        <w:pStyle w:val="Tablesourcenote"/>
      </w:pPr>
      <w:r>
        <w:t xml:space="preserve">Source: </w:t>
      </w:r>
      <w:r w:rsidR="000717DD">
        <w:t>Essex County Council</w:t>
      </w:r>
      <w:r w:rsidRPr="00CE56E8">
        <w:t xml:space="preserve"> and Housing LIN. Estimated need is </w:t>
      </w:r>
      <w:r w:rsidR="00711301" w:rsidRPr="00CE56E8">
        <w:t>non-cumulative</w:t>
      </w:r>
    </w:p>
    <w:p w14:paraId="07974A69" w14:textId="77777777" w:rsidR="00B72D8C" w:rsidRDefault="00B72D8C" w:rsidP="00B72D8C">
      <w:r>
        <w:br w:type="page"/>
      </w:r>
    </w:p>
    <w:p w14:paraId="520E40C3" w14:textId="77777777" w:rsidR="00B72D8C" w:rsidRDefault="00B72D8C" w:rsidP="00B72D8C"/>
    <w:p w14:paraId="07D74F89" w14:textId="5BB7B309" w:rsidR="00B72D8C" w:rsidRDefault="00B72D8C" w:rsidP="00B72D8C">
      <w:pPr>
        <w:pStyle w:val="Caption"/>
      </w:pPr>
      <w:r>
        <w:t xml:space="preserve">Table </w:t>
      </w:r>
      <w:r>
        <w:fldChar w:fldCharType="begin"/>
      </w:r>
      <w:r>
        <w:instrText>SEQ Table \* ARABIC</w:instrText>
      </w:r>
      <w:r>
        <w:fldChar w:fldCharType="separate"/>
      </w:r>
      <w:r w:rsidR="00971C60">
        <w:rPr>
          <w:noProof/>
        </w:rPr>
        <w:t>90</w:t>
      </w:r>
      <w:r>
        <w:fldChar w:fldCharType="end"/>
      </w:r>
      <w:r>
        <w:t xml:space="preserve">. Rochford: </w:t>
      </w:r>
      <w:r w:rsidRPr="00D104B1">
        <w:t>Estimated need for supported living for people with a physical disability and</w:t>
      </w:r>
      <w:r>
        <w:t>/or</w:t>
      </w:r>
      <w:r w:rsidRPr="00D104B1">
        <w:t xml:space="preserve"> sensory impairment </w:t>
      </w:r>
      <w:r w:rsidR="002820A2">
        <w:t xml:space="preserve">who draw on </w:t>
      </w:r>
      <w:r w:rsidR="001956EE">
        <w:t xml:space="preserve">adult social care support </w:t>
      </w:r>
      <w:r w:rsidRPr="00D104B1">
        <w:t xml:space="preserve">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40E2873C"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6A12F450" w14:textId="77777777" w:rsidR="00B72D8C" w:rsidRPr="004B5E23" w:rsidRDefault="00B72D8C" w:rsidP="00711301">
            <w:pPr>
              <w:rPr>
                <w:rFonts w:eastAsia="Times New Roman" w:cs="Segoe UI"/>
                <w:color w:val="000000"/>
              </w:rPr>
            </w:pPr>
          </w:p>
        </w:tc>
        <w:tc>
          <w:tcPr>
            <w:tcW w:w="502" w:type="pct"/>
            <w:shd w:val="clear" w:color="auto" w:fill="FBCAD0"/>
            <w:hideMark/>
          </w:tcPr>
          <w:p w14:paraId="74338E1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78DEA07B"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0FBF7B68"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3FEE0DD6"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2A95A867"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4A6A5334"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6C06DF4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5EB0D4DA"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24750E0D"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4D6AF30B"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1AFADC9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84</w:t>
            </w:r>
          </w:p>
        </w:tc>
        <w:tc>
          <w:tcPr>
            <w:tcW w:w="697" w:type="pct"/>
            <w:noWrap/>
            <w:vAlign w:val="center"/>
            <w:hideMark/>
          </w:tcPr>
          <w:p w14:paraId="24EC6BE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1CF49D3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92</w:t>
            </w:r>
          </w:p>
        </w:tc>
        <w:tc>
          <w:tcPr>
            <w:tcW w:w="697" w:type="pct"/>
            <w:noWrap/>
            <w:vAlign w:val="center"/>
            <w:hideMark/>
          </w:tcPr>
          <w:p w14:paraId="6F3F2894"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6504B66A"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372C7">
              <w:rPr>
                <w:rFonts w:cs="Segoe UI"/>
                <w:b/>
                <w:color w:val="000000"/>
              </w:rPr>
              <w:t>100</w:t>
            </w:r>
          </w:p>
        </w:tc>
        <w:tc>
          <w:tcPr>
            <w:tcW w:w="697" w:type="pct"/>
            <w:noWrap/>
            <w:vAlign w:val="center"/>
            <w:hideMark/>
          </w:tcPr>
          <w:p w14:paraId="00D6FC12"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5290DFC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108</w:t>
            </w:r>
          </w:p>
        </w:tc>
        <w:tc>
          <w:tcPr>
            <w:tcW w:w="695" w:type="pct"/>
            <w:noWrap/>
            <w:vAlign w:val="center"/>
            <w:hideMark/>
          </w:tcPr>
          <w:p w14:paraId="1AE6D48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19F25A92"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39A8C09F"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2D3A0078"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1895F78"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0E203C90"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80</w:t>
            </w:r>
          </w:p>
        </w:tc>
        <w:tc>
          <w:tcPr>
            <w:tcW w:w="697" w:type="pct"/>
            <w:noWrap/>
            <w:vAlign w:val="center"/>
            <w:hideMark/>
          </w:tcPr>
          <w:p w14:paraId="05C01C1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95%</w:t>
            </w:r>
          </w:p>
        </w:tc>
        <w:tc>
          <w:tcPr>
            <w:tcW w:w="296" w:type="pct"/>
            <w:noWrap/>
            <w:vAlign w:val="center"/>
            <w:hideMark/>
          </w:tcPr>
          <w:p w14:paraId="36031B3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86</w:t>
            </w:r>
          </w:p>
        </w:tc>
        <w:tc>
          <w:tcPr>
            <w:tcW w:w="697" w:type="pct"/>
            <w:noWrap/>
            <w:vAlign w:val="center"/>
            <w:hideMark/>
          </w:tcPr>
          <w:p w14:paraId="30375E7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94%</w:t>
            </w:r>
          </w:p>
        </w:tc>
        <w:tc>
          <w:tcPr>
            <w:tcW w:w="296" w:type="pct"/>
            <w:noWrap/>
            <w:vAlign w:val="center"/>
            <w:hideMark/>
          </w:tcPr>
          <w:p w14:paraId="5730B33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92</w:t>
            </w:r>
          </w:p>
        </w:tc>
        <w:tc>
          <w:tcPr>
            <w:tcW w:w="697" w:type="pct"/>
            <w:noWrap/>
            <w:vAlign w:val="center"/>
            <w:hideMark/>
          </w:tcPr>
          <w:p w14:paraId="0258C5C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92%</w:t>
            </w:r>
          </w:p>
        </w:tc>
        <w:tc>
          <w:tcPr>
            <w:tcW w:w="296" w:type="pct"/>
            <w:noWrap/>
            <w:vAlign w:val="center"/>
            <w:hideMark/>
          </w:tcPr>
          <w:p w14:paraId="22A78FD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98</w:t>
            </w:r>
          </w:p>
        </w:tc>
        <w:tc>
          <w:tcPr>
            <w:tcW w:w="695" w:type="pct"/>
            <w:noWrap/>
            <w:vAlign w:val="center"/>
            <w:hideMark/>
          </w:tcPr>
          <w:p w14:paraId="11455E2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91%</w:t>
            </w:r>
          </w:p>
        </w:tc>
      </w:tr>
      <w:tr w:rsidR="00D96117" w:rsidRPr="004B5E23" w14:paraId="7FF0831E"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2530D090"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5CBDFD6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w:t>
            </w:r>
          </w:p>
        </w:tc>
        <w:tc>
          <w:tcPr>
            <w:tcW w:w="697" w:type="pct"/>
            <w:noWrap/>
            <w:vAlign w:val="center"/>
            <w:hideMark/>
          </w:tcPr>
          <w:p w14:paraId="7FAF312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w:t>
            </w:r>
          </w:p>
        </w:tc>
        <w:tc>
          <w:tcPr>
            <w:tcW w:w="296" w:type="pct"/>
            <w:noWrap/>
            <w:vAlign w:val="center"/>
            <w:hideMark/>
          </w:tcPr>
          <w:p w14:paraId="7EFCC19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419B886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06CCF3C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97" w:type="pct"/>
            <w:noWrap/>
            <w:vAlign w:val="center"/>
            <w:hideMark/>
          </w:tcPr>
          <w:p w14:paraId="7FB18FC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59E6C29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95" w:type="pct"/>
            <w:noWrap/>
            <w:vAlign w:val="center"/>
            <w:hideMark/>
          </w:tcPr>
          <w:p w14:paraId="04C4760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6%</w:t>
            </w:r>
          </w:p>
        </w:tc>
      </w:tr>
      <w:tr w:rsidR="00D96117" w:rsidRPr="004B5E23" w14:paraId="41A8CE5A"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48E305EB"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4866D120"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2B71A0C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4131B83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2B74686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2BD6E6A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6E5B725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453DDC4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5" w:type="pct"/>
            <w:noWrap/>
            <w:vAlign w:val="center"/>
            <w:hideMark/>
          </w:tcPr>
          <w:p w14:paraId="7139637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2%</w:t>
            </w:r>
          </w:p>
        </w:tc>
      </w:tr>
      <w:tr w:rsidR="00D96117" w:rsidRPr="004B5E23" w14:paraId="7C02AD1B"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401268B"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3B305FC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84</w:t>
            </w:r>
          </w:p>
        </w:tc>
        <w:tc>
          <w:tcPr>
            <w:tcW w:w="697" w:type="pct"/>
            <w:noWrap/>
            <w:vAlign w:val="center"/>
            <w:hideMark/>
          </w:tcPr>
          <w:p w14:paraId="49D79230"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sidRPr="005372C7">
              <w:rPr>
                <w:rFonts w:cs="Segoe UI"/>
                <w:b/>
                <w:i/>
                <w:color w:val="000000"/>
              </w:rPr>
              <w:t>100%</w:t>
            </w:r>
          </w:p>
        </w:tc>
        <w:tc>
          <w:tcPr>
            <w:tcW w:w="296" w:type="pct"/>
            <w:noWrap/>
            <w:vAlign w:val="center"/>
            <w:hideMark/>
          </w:tcPr>
          <w:p w14:paraId="6E10120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92</w:t>
            </w:r>
          </w:p>
        </w:tc>
        <w:tc>
          <w:tcPr>
            <w:tcW w:w="697" w:type="pct"/>
            <w:noWrap/>
            <w:vAlign w:val="center"/>
            <w:hideMark/>
          </w:tcPr>
          <w:p w14:paraId="79917C0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5D4FE365"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697" w:type="pct"/>
            <w:noWrap/>
            <w:vAlign w:val="center"/>
            <w:hideMark/>
          </w:tcPr>
          <w:p w14:paraId="5CD3853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39AA5B8F"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108</w:t>
            </w:r>
          </w:p>
        </w:tc>
        <w:tc>
          <w:tcPr>
            <w:tcW w:w="695" w:type="pct"/>
            <w:noWrap/>
            <w:vAlign w:val="center"/>
            <w:hideMark/>
          </w:tcPr>
          <w:p w14:paraId="578748D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372C7">
              <w:rPr>
                <w:rFonts w:cs="Segoe UI"/>
                <w:b/>
                <w:i/>
                <w:color w:val="000000"/>
              </w:rPr>
              <w:t>100%</w:t>
            </w:r>
          </w:p>
        </w:tc>
      </w:tr>
      <w:tr w:rsidR="00D96117" w:rsidRPr="004B5E23" w14:paraId="2FE40D56"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DB7E3D1" w14:textId="52F7FC3F" w:rsidR="00B72D8C" w:rsidRPr="004B5E23" w:rsidRDefault="00C0268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62AB77E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6723D4D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64A9734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w:t>
            </w:r>
          </w:p>
        </w:tc>
        <w:tc>
          <w:tcPr>
            <w:tcW w:w="697" w:type="pct"/>
            <w:noWrap/>
            <w:vAlign w:val="center"/>
            <w:hideMark/>
          </w:tcPr>
          <w:p w14:paraId="53B95572"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080FD5A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4</w:t>
            </w:r>
          </w:p>
        </w:tc>
        <w:tc>
          <w:tcPr>
            <w:tcW w:w="697" w:type="pct"/>
            <w:noWrap/>
            <w:vAlign w:val="center"/>
            <w:hideMark/>
          </w:tcPr>
          <w:p w14:paraId="628415F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004BD50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6</w:t>
            </w:r>
          </w:p>
        </w:tc>
        <w:tc>
          <w:tcPr>
            <w:tcW w:w="695" w:type="pct"/>
            <w:noWrap/>
            <w:vAlign w:val="center"/>
            <w:hideMark/>
          </w:tcPr>
          <w:p w14:paraId="7838A37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5AE05CE7" w14:textId="6836BB36" w:rsidR="00B72D8C" w:rsidRDefault="00B72D8C" w:rsidP="00B72D8C">
      <w:pPr>
        <w:pStyle w:val="Tablesourcenote"/>
      </w:pPr>
      <w:r>
        <w:t xml:space="preserve">Source: </w:t>
      </w:r>
      <w:r w:rsidR="000717DD">
        <w:t>Essex County Council</w:t>
      </w:r>
      <w:r w:rsidRPr="00CE56E8">
        <w:t xml:space="preserve"> and Housing LIN. Estimated need is </w:t>
      </w:r>
      <w:r w:rsidR="00711301" w:rsidRPr="00CE56E8">
        <w:t>non-cumulative</w:t>
      </w:r>
    </w:p>
    <w:p w14:paraId="6C5900C0" w14:textId="77777777" w:rsidR="00B72D8C" w:rsidRDefault="00B72D8C" w:rsidP="00B72D8C">
      <w:r>
        <w:br w:type="page"/>
      </w:r>
    </w:p>
    <w:p w14:paraId="2D7EC91A" w14:textId="77777777" w:rsidR="00B72D8C" w:rsidRDefault="00B72D8C" w:rsidP="00B72D8C"/>
    <w:p w14:paraId="73F5ADF4" w14:textId="306F602D" w:rsidR="00B72D8C" w:rsidRDefault="00B72D8C" w:rsidP="00B72D8C">
      <w:pPr>
        <w:pStyle w:val="Caption"/>
      </w:pPr>
      <w:r>
        <w:t xml:space="preserve">Table </w:t>
      </w:r>
      <w:r>
        <w:fldChar w:fldCharType="begin"/>
      </w:r>
      <w:r>
        <w:instrText>SEQ Table \* ARABIC</w:instrText>
      </w:r>
      <w:r>
        <w:fldChar w:fldCharType="separate"/>
      </w:r>
      <w:r w:rsidR="00971C60">
        <w:rPr>
          <w:noProof/>
        </w:rPr>
        <w:t>91</w:t>
      </w:r>
      <w:r>
        <w:fldChar w:fldCharType="end"/>
      </w:r>
      <w:r>
        <w:t xml:space="preserve">. Tendring: </w:t>
      </w:r>
      <w:r w:rsidRPr="00610C92">
        <w:t>Estimated need for supported living for people with a physical disability and</w:t>
      </w:r>
      <w:r>
        <w:t>/or</w:t>
      </w:r>
      <w:r w:rsidRPr="00610C92">
        <w:t xml:space="preserve"> sensory impairment </w:t>
      </w:r>
      <w:r w:rsidR="002820A2">
        <w:t xml:space="preserve">who draw on </w:t>
      </w:r>
      <w:r w:rsidR="001956EE">
        <w:t xml:space="preserve">adult social care support </w:t>
      </w:r>
      <w:r w:rsidRPr="00610C92">
        <w:t xml:space="preserve">from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1D5B963A"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331F5CBB" w14:textId="77777777" w:rsidR="00B72D8C" w:rsidRPr="004B5E23" w:rsidRDefault="00B72D8C" w:rsidP="00711301">
            <w:pPr>
              <w:rPr>
                <w:rFonts w:eastAsia="Times New Roman" w:cs="Segoe UI"/>
                <w:color w:val="000000"/>
              </w:rPr>
            </w:pPr>
          </w:p>
        </w:tc>
        <w:tc>
          <w:tcPr>
            <w:tcW w:w="502" w:type="pct"/>
            <w:shd w:val="clear" w:color="auto" w:fill="FBCAD0"/>
            <w:hideMark/>
          </w:tcPr>
          <w:p w14:paraId="55354BC6"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78A8BC99"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7C58395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5F9C668A"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0E16B54C"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1835CD13"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630908AC"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6C9EA638"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5185A1C8"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5D9EE77D"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34239DFF"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281</w:t>
            </w:r>
          </w:p>
        </w:tc>
        <w:tc>
          <w:tcPr>
            <w:tcW w:w="697" w:type="pct"/>
            <w:noWrap/>
            <w:vAlign w:val="center"/>
            <w:hideMark/>
          </w:tcPr>
          <w:p w14:paraId="5571159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6E55B5B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307</w:t>
            </w:r>
          </w:p>
        </w:tc>
        <w:tc>
          <w:tcPr>
            <w:tcW w:w="697" w:type="pct"/>
            <w:noWrap/>
            <w:vAlign w:val="center"/>
            <w:hideMark/>
          </w:tcPr>
          <w:p w14:paraId="69291D59"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6957C083"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372C7">
              <w:rPr>
                <w:rFonts w:cs="Segoe UI"/>
                <w:b/>
                <w:color w:val="000000"/>
              </w:rPr>
              <w:t>334</w:t>
            </w:r>
          </w:p>
        </w:tc>
        <w:tc>
          <w:tcPr>
            <w:tcW w:w="697" w:type="pct"/>
            <w:noWrap/>
            <w:vAlign w:val="center"/>
            <w:hideMark/>
          </w:tcPr>
          <w:p w14:paraId="668151FB"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0A32F5B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360</w:t>
            </w:r>
          </w:p>
        </w:tc>
        <w:tc>
          <w:tcPr>
            <w:tcW w:w="695" w:type="pct"/>
            <w:noWrap/>
            <w:vAlign w:val="center"/>
            <w:hideMark/>
          </w:tcPr>
          <w:p w14:paraId="6008ED54" w14:textId="77777777" w:rsidR="00B72D8C" w:rsidRPr="004B5E23"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1DA56CAF"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0E9C4F93"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793C0BF2"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6E47247A"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3A4F514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200</w:t>
            </w:r>
          </w:p>
        </w:tc>
        <w:tc>
          <w:tcPr>
            <w:tcW w:w="697" w:type="pct"/>
            <w:noWrap/>
            <w:vAlign w:val="center"/>
            <w:hideMark/>
          </w:tcPr>
          <w:p w14:paraId="0FEE25D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71%</w:t>
            </w:r>
          </w:p>
        </w:tc>
        <w:tc>
          <w:tcPr>
            <w:tcW w:w="296" w:type="pct"/>
            <w:noWrap/>
            <w:vAlign w:val="center"/>
            <w:hideMark/>
          </w:tcPr>
          <w:p w14:paraId="3E2DF45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223</w:t>
            </w:r>
          </w:p>
        </w:tc>
        <w:tc>
          <w:tcPr>
            <w:tcW w:w="697" w:type="pct"/>
            <w:noWrap/>
            <w:vAlign w:val="center"/>
            <w:hideMark/>
          </w:tcPr>
          <w:p w14:paraId="040425B2"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73%</w:t>
            </w:r>
          </w:p>
        </w:tc>
        <w:tc>
          <w:tcPr>
            <w:tcW w:w="296" w:type="pct"/>
            <w:noWrap/>
            <w:vAlign w:val="center"/>
            <w:hideMark/>
          </w:tcPr>
          <w:p w14:paraId="2E26E0F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246</w:t>
            </w:r>
          </w:p>
        </w:tc>
        <w:tc>
          <w:tcPr>
            <w:tcW w:w="697" w:type="pct"/>
            <w:noWrap/>
            <w:vAlign w:val="center"/>
            <w:hideMark/>
          </w:tcPr>
          <w:p w14:paraId="2490A87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74%</w:t>
            </w:r>
          </w:p>
        </w:tc>
        <w:tc>
          <w:tcPr>
            <w:tcW w:w="296" w:type="pct"/>
            <w:noWrap/>
            <w:vAlign w:val="center"/>
            <w:hideMark/>
          </w:tcPr>
          <w:p w14:paraId="5C9B9D1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269</w:t>
            </w:r>
          </w:p>
        </w:tc>
        <w:tc>
          <w:tcPr>
            <w:tcW w:w="695" w:type="pct"/>
            <w:noWrap/>
            <w:vAlign w:val="center"/>
            <w:hideMark/>
          </w:tcPr>
          <w:p w14:paraId="58E58C1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75%</w:t>
            </w:r>
          </w:p>
        </w:tc>
      </w:tr>
      <w:tr w:rsidR="00D96117" w:rsidRPr="004B5E23" w14:paraId="6F040C82"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FA32898"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0159156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11</w:t>
            </w:r>
          </w:p>
        </w:tc>
        <w:tc>
          <w:tcPr>
            <w:tcW w:w="697" w:type="pct"/>
            <w:noWrap/>
            <w:vAlign w:val="center"/>
            <w:hideMark/>
          </w:tcPr>
          <w:p w14:paraId="5197D80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49467D4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18</w:t>
            </w:r>
          </w:p>
        </w:tc>
        <w:tc>
          <w:tcPr>
            <w:tcW w:w="697" w:type="pct"/>
            <w:noWrap/>
            <w:vAlign w:val="center"/>
            <w:hideMark/>
          </w:tcPr>
          <w:p w14:paraId="3041B73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6%</w:t>
            </w:r>
          </w:p>
        </w:tc>
        <w:tc>
          <w:tcPr>
            <w:tcW w:w="296" w:type="pct"/>
            <w:noWrap/>
            <w:vAlign w:val="center"/>
            <w:hideMark/>
          </w:tcPr>
          <w:p w14:paraId="641F3E7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24</w:t>
            </w:r>
          </w:p>
        </w:tc>
        <w:tc>
          <w:tcPr>
            <w:tcW w:w="697" w:type="pct"/>
            <w:noWrap/>
            <w:vAlign w:val="center"/>
            <w:hideMark/>
          </w:tcPr>
          <w:p w14:paraId="1DACCBA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7%</w:t>
            </w:r>
          </w:p>
        </w:tc>
        <w:tc>
          <w:tcPr>
            <w:tcW w:w="296" w:type="pct"/>
            <w:noWrap/>
            <w:vAlign w:val="center"/>
            <w:hideMark/>
          </w:tcPr>
          <w:p w14:paraId="090E8145"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31</w:t>
            </w:r>
          </w:p>
        </w:tc>
        <w:tc>
          <w:tcPr>
            <w:tcW w:w="695" w:type="pct"/>
            <w:noWrap/>
            <w:vAlign w:val="center"/>
            <w:hideMark/>
          </w:tcPr>
          <w:p w14:paraId="0C81EA3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9%</w:t>
            </w:r>
          </w:p>
        </w:tc>
      </w:tr>
      <w:tr w:rsidR="00D96117" w:rsidRPr="004B5E23" w14:paraId="5C26209B"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960DC14"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63E7A0B0"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70</w:t>
            </w:r>
          </w:p>
        </w:tc>
        <w:tc>
          <w:tcPr>
            <w:tcW w:w="697" w:type="pct"/>
            <w:noWrap/>
            <w:vAlign w:val="center"/>
            <w:hideMark/>
          </w:tcPr>
          <w:p w14:paraId="480C6D55"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25%</w:t>
            </w:r>
          </w:p>
        </w:tc>
        <w:tc>
          <w:tcPr>
            <w:tcW w:w="296" w:type="pct"/>
            <w:noWrap/>
            <w:vAlign w:val="center"/>
            <w:hideMark/>
          </w:tcPr>
          <w:p w14:paraId="1FCB373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67</w:t>
            </w:r>
          </w:p>
        </w:tc>
        <w:tc>
          <w:tcPr>
            <w:tcW w:w="697" w:type="pct"/>
            <w:noWrap/>
            <w:vAlign w:val="center"/>
            <w:hideMark/>
          </w:tcPr>
          <w:p w14:paraId="5211EA95"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22%</w:t>
            </w:r>
          </w:p>
        </w:tc>
        <w:tc>
          <w:tcPr>
            <w:tcW w:w="296" w:type="pct"/>
            <w:noWrap/>
            <w:vAlign w:val="center"/>
            <w:hideMark/>
          </w:tcPr>
          <w:p w14:paraId="1461396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64</w:t>
            </w:r>
          </w:p>
        </w:tc>
        <w:tc>
          <w:tcPr>
            <w:tcW w:w="697" w:type="pct"/>
            <w:noWrap/>
            <w:vAlign w:val="center"/>
            <w:hideMark/>
          </w:tcPr>
          <w:p w14:paraId="70E43E7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19%</w:t>
            </w:r>
          </w:p>
        </w:tc>
        <w:tc>
          <w:tcPr>
            <w:tcW w:w="296" w:type="pct"/>
            <w:noWrap/>
            <w:vAlign w:val="center"/>
            <w:hideMark/>
          </w:tcPr>
          <w:p w14:paraId="7F3D6CD0"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60</w:t>
            </w:r>
          </w:p>
        </w:tc>
        <w:tc>
          <w:tcPr>
            <w:tcW w:w="695" w:type="pct"/>
            <w:noWrap/>
            <w:vAlign w:val="center"/>
            <w:hideMark/>
          </w:tcPr>
          <w:p w14:paraId="7284651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17%</w:t>
            </w:r>
          </w:p>
        </w:tc>
      </w:tr>
      <w:tr w:rsidR="00D96117" w:rsidRPr="004B5E23" w14:paraId="1403D4D1"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3DBDB5A6"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31EE64E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281</w:t>
            </w:r>
          </w:p>
        </w:tc>
        <w:tc>
          <w:tcPr>
            <w:tcW w:w="697" w:type="pct"/>
            <w:noWrap/>
            <w:vAlign w:val="center"/>
            <w:hideMark/>
          </w:tcPr>
          <w:p w14:paraId="21A1528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100%</w:t>
            </w:r>
          </w:p>
        </w:tc>
        <w:tc>
          <w:tcPr>
            <w:tcW w:w="296" w:type="pct"/>
            <w:noWrap/>
            <w:vAlign w:val="center"/>
            <w:hideMark/>
          </w:tcPr>
          <w:p w14:paraId="44E7B46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307</w:t>
            </w:r>
          </w:p>
        </w:tc>
        <w:tc>
          <w:tcPr>
            <w:tcW w:w="697" w:type="pct"/>
            <w:noWrap/>
            <w:vAlign w:val="center"/>
            <w:hideMark/>
          </w:tcPr>
          <w:p w14:paraId="08007F1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1618DE5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334</w:t>
            </w:r>
          </w:p>
        </w:tc>
        <w:tc>
          <w:tcPr>
            <w:tcW w:w="697" w:type="pct"/>
            <w:noWrap/>
            <w:vAlign w:val="center"/>
            <w:hideMark/>
          </w:tcPr>
          <w:p w14:paraId="5315830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7B5130F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360</w:t>
            </w:r>
          </w:p>
        </w:tc>
        <w:tc>
          <w:tcPr>
            <w:tcW w:w="695" w:type="pct"/>
            <w:noWrap/>
            <w:vAlign w:val="center"/>
            <w:hideMark/>
          </w:tcPr>
          <w:p w14:paraId="74D1144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i/>
                <w:color w:val="000000"/>
              </w:rPr>
              <w:t>100%</w:t>
            </w:r>
          </w:p>
        </w:tc>
      </w:tr>
      <w:tr w:rsidR="00D96117" w:rsidRPr="004B5E23" w14:paraId="567EBB2D"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7208147D" w14:textId="2C36CCDD" w:rsidR="00B72D8C" w:rsidRPr="004B5E23" w:rsidRDefault="00C0268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3B06F2F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14A331B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53B7005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w:t>
            </w:r>
          </w:p>
        </w:tc>
        <w:tc>
          <w:tcPr>
            <w:tcW w:w="697" w:type="pct"/>
            <w:noWrap/>
            <w:vAlign w:val="center"/>
            <w:hideMark/>
          </w:tcPr>
          <w:p w14:paraId="2E95C32F"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26D9BE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13</w:t>
            </w:r>
          </w:p>
        </w:tc>
        <w:tc>
          <w:tcPr>
            <w:tcW w:w="697" w:type="pct"/>
            <w:noWrap/>
            <w:vAlign w:val="center"/>
            <w:hideMark/>
          </w:tcPr>
          <w:p w14:paraId="020368E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57DC3A4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20</w:t>
            </w:r>
          </w:p>
        </w:tc>
        <w:tc>
          <w:tcPr>
            <w:tcW w:w="695" w:type="pct"/>
            <w:noWrap/>
            <w:vAlign w:val="center"/>
            <w:hideMark/>
          </w:tcPr>
          <w:p w14:paraId="36B4F09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56DFA3E2" w14:textId="4CFFDE46" w:rsidR="00B72D8C" w:rsidRDefault="00B72D8C" w:rsidP="00B72D8C">
      <w:pPr>
        <w:pStyle w:val="Tablesourcenote"/>
      </w:pPr>
      <w:r>
        <w:t xml:space="preserve">Source: </w:t>
      </w:r>
      <w:r w:rsidR="000717DD">
        <w:t>Essex County Council</w:t>
      </w:r>
      <w:r w:rsidRPr="00CE56E8">
        <w:t xml:space="preserve"> and Housing LIN. Estimated need is </w:t>
      </w:r>
      <w:r w:rsidR="00711301" w:rsidRPr="00CE56E8">
        <w:t>non-cumulative</w:t>
      </w:r>
    </w:p>
    <w:p w14:paraId="5C9EFC93" w14:textId="77777777" w:rsidR="00B72D8C" w:rsidRDefault="00B72D8C" w:rsidP="00B72D8C">
      <w:pPr>
        <w:rPr>
          <w:rFonts w:ascii="Segoe UI" w:hAnsi="Segoe UI"/>
          <w:sz w:val="18"/>
          <w:szCs w:val="10"/>
        </w:rPr>
      </w:pPr>
      <w:r>
        <w:br w:type="page"/>
      </w:r>
    </w:p>
    <w:p w14:paraId="5A4C8DAF" w14:textId="77777777" w:rsidR="00B72D8C" w:rsidRDefault="00B72D8C" w:rsidP="00B72D8C">
      <w:pPr>
        <w:pStyle w:val="Tablesourcenote"/>
      </w:pPr>
    </w:p>
    <w:p w14:paraId="45E45D32" w14:textId="550C56EF" w:rsidR="00B72D8C" w:rsidRDefault="00B72D8C" w:rsidP="00B72D8C">
      <w:pPr>
        <w:pStyle w:val="Caption"/>
      </w:pPr>
      <w:bookmarkStart w:id="229" w:name="_Ref194661068"/>
      <w:r>
        <w:t xml:space="preserve">Table </w:t>
      </w:r>
      <w:r>
        <w:fldChar w:fldCharType="begin"/>
      </w:r>
      <w:r>
        <w:instrText>SEQ Table \* ARABIC</w:instrText>
      </w:r>
      <w:r>
        <w:fldChar w:fldCharType="separate"/>
      </w:r>
      <w:r w:rsidR="00971C60">
        <w:rPr>
          <w:noProof/>
        </w:rPr>
        <w:t>92</w:t>
      </w:r>
      <w:r>
        <w:fldChar w:fldCharType="end"/>
      </w:r>
      <w:bookmarkEnd w:id="229"/>
      <w:r>
        <w:t xml:space="preserve">. Uttlesford: </w:t>
      </w:r>
      <w:r w:rsidRPr="00A8308C">
        <w:t>Estimated need for supported living for people with a physical disability and</w:t>
      </w:r>
      <w:r>
        <w:t>/or</w:t>
      </w:r>
      <w:r w:rsidRPr="00A8308C">
        <w:t xml:space="preserve"> sensory impairment </w:t>
      </w:r>
      <w:r w:rsidR="002820A2">
        <w:t xml:space="preserve">who draw on </w:t>
      </w:r>
      <w:r w:rsidR="001956EE">
        <w:t xml:space="preserve">adult social care support </w:t>
      </w:r>
      <w:r w:rsidR="0095137D">
        <w:t>f</w:t>
      </w:r>
      <w:r w:rsidRPr="00A8308C">
        <w:t xml:space="preserve">rom </w:t>
      </w:r>
      <w:r w:rsidR="000717DD">
        <w:t>Essex County Council</w:t>
      </w:r>
    </w:p>
    <w:tbl>
      <w:tblPr>
        <w:tblStyle w:val="GridTable5Dark-Accent4"/>
        <w:tblW w:w="5000" w:type="pct"/>
        <w:tblLook w:val="04A0" w:firstRow="1" w:lastRow="0" w:firstColumn="1" w:lastColumn="0" w:noHBand="0" w:noVBand="1"/>
      </w:tblPr>
      <w:tblGrid>
        <w:gridCol w:w="2138"/>
        <w:gridCol w:w="1250"/>
        <w:gridCol w:w="1772"/>
        <w:gridCol w:w="1148"/>
        <w:gridCol w:w="1783"/>
        <w:gridCol w:w="1148"/>
        <w:gridCol w:w="1783"/>
        <w:gridCol w:w="1148"/>
        <w:gridCol w:w="1778"/>
      </w:tblGrid>
      <w:tr w:rsidR="00711301" w:rsidRPr="004B5E23" w14:paraId="30F971E5" w14:textId="77777777" w:rsidTr="00711301">
        <w:trPr>
          <w:cnfStyle w:val="100000000000" w:firstRow="1" w:lastRow="0" w:firstColumn="0" w:lastColumn="0" w:oddVBand="0" w:evenVBand="0" w:oddHBand="0"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824" w:type="pct"/>
            <w:shd w:val="clear" w:color="auto" w:fill="FBCAD0"/>
            <w:noWrap/>
            <w:hideMark/>
          </w:tcPr>
          <w:p w14:paraId="64D83335" w14:textId="77777777" w:rsidR="00B72D8C" w:rsidRPr="004B5E23" w:rsidRDefault="00B72D8C" w:rsidP="00711301">
            <w:pPr>
              <w:rPr>
                <w:rFonts w:eastAsia="Times New Roman" w:cs="Segoe UI"/>
                <w:color w:val="000000"/>
              </w:rPr>
            </w:pPr>
          </w:p>
        </w:tc>
        <w:tc>
          <w:tcPr>
            <w:tcW w:w="502" w:type="pct"/>
            <w:shd w:val="clear" w:color="auto" w:fill="FBCAD0"/>
            <w:hideMark/>
          </w:tcPr>
          <w:p w14:paraId="5531759C"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Current provision and population 2024</w:t>
            </w:r>
          </w:p>
        </w:tc>
        <w:tc>
          <w:tcPr>
            <w:tcW w:w="697" w:type="pct"/>
            <w:shd w:val="clear" w:color="auto" w:fill="FBCAD0"/>
            <w:hideMark/>
          </w:tcPr>
          <w:p w14:paraId="6579B717"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Existing supply of housing &amp; accommodation types (%)</w:t>
            </w:r>
          </w:p>
        </w:tc>
        <w:tc>
          <w:tcPr>
            <w:tcW w:w="296" w:type="pct"/>
            <w:shd w:val="clear" w:color="auto" w:fill="FBCAD0"/>
            <w:hideMark/>
          </w:tcPr>
          <w:p w14:paraId="0971C9E5"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Adult pop</w:t>
            </w:r>
            <w:r>
              <w:rPr>
                <w:rFonts w:eastAsia="Times New Roman" w:cs="Segoe UI"/>
                <w:color w:val="000000"/>
              </w:rPr>
              <w:t xml:space="preserve">. and estimated need for </w:t>
            </w:r>
            <w:proofErr w:type="spellStart"/>
            <w:r>
              <w:rPr>
                <w:rFonts w:eastAsia="Times New Roman" w:cs="Segoe UI"/>
                <w:color w:val="000000"/>
              </w:rPr>
              <w:t>accomm</w:t>
            </w:r>
            <w:proofErr w:type="spellEnd"/>
            <w:r>
              <w:rPr>
                <w:rFonts w:eastAsia="Times New Roman" w:cs="Segoe UI"/>
                <w:color w:val="000000"/>
              </w:rPr>
              <w:t xml:space="preserve">. by </w:t>
            </w:r>
            <w:r w:rsidRPr="004B5E23">
              <w:rPr>
                <w:rFonts w:eastAsia="Times New Roman" w:cs="Segoe UI"/>
                <w:color w:val="000000"/>
              </w:rPr>
              <w:t>2029</w:t>
            </w:r>
          </w:p>
        </w:tc>
        <w:tc>
          <w:tcPr>
            <w:tcW w:w="697" w:type="pct"/>
            <w:shd w:val="clear" w:color="auto" w:fill="FBCAD0"/>
            <w:hideMark/>
          </w:tcPr>
          <w:p w14:paraId="6D5B162D"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5A6EC132"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34</w:t>
            </w:r>
          </w:p>
        </w:tc>
        <w:tc>
          <w:tcPr>
            <w:tcW w:w="697" w:type="pct"/>
            <w:shd w:val="clear" w:color="auto" w:fill="FBCAD0"/>
            <w:hideMark/>
          </w:tcPr>
          <w:p w14:paraId="65F676F3"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c>
          <w:tcPr>
            <w:tcW w:w="296" w:type="pct"/>
            <w:shd w:val="clear" w:color="auto" w:fill="FBCAD0"/>
            <w:hideMark/>
          </w:tcPr>
          <w:p w14:paraId="3B3E35AC"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004C8">
              <w:rPr>
                <w:rFonts w:eastAsia="Times New Roman" w:cs="Segoe UI"/>
                <w:color w:val="000000"/>
              </w:rPr>
              <w:t xml:space="preserve">Adult pop. and estimated need for </w:t>
            </w:r>
            <w:proofErr w:type="spellStart"/>
            <w:r w:rsidRPr="00F004C8">
              <w:rPr>
                <w:rFonts w:eastAsia="Times New Roman" w:cs="Segoe UI"/>
                <w:color w:val="000000"/>
              </w:rPr>
              <w:t>accomm</w:t>
            </w:r>
            <w:proofErr w:type="spellEnd"/>
            <w:r w:rsidRPr="00F004C8">
              <w:rPr>
                <w:rFonts w:eastAsia="Times New Roman" w:cs="Segoe UI"/>
                <w:color w:val="000000"/>
              </w:rPr>
              <w:t xml:space="preserve">. </w:t>
            </w:r>
            <w:r>
              <w:rPr>
                <w:rFonts w:eastAsia="Times New Roman" w:cs="Segoe UI"/>
                <w:color w:val="000000"/>
              </w:rPr>
              <w:t xml:space="preserve">by </w:t>
            </w:r>
            <w:r w:rsidRPr="00F004C8">
              <w:rPr>
                <w:rFonts w:eastAsia="Times New Roman" w:cs="Segoe UI"/>
                <w:color w:val="000000"/>
              </w:rPr>
              <w:t>20</w:t>
            </w:r>
            <w:r>
              <w:rPr>
                <w:rFonts w:eastAsia="Times New Roman" w:cs="Segoe UI"/>
                <w:color w:val="000000"/>
              </w:rPr>
              <w:t>39</w:t>
            </w:r>
          </w:p>
        </w:tc>
        <w:tc>
          <w:tcPr>
            <w:tcW w:w="695" w:type="pct"/>
            <w:shd w:val="clear" w:color="auto" w:fill="FBCAD0"/>
            <w:hideMark/>
          </w:tcPr>
          <w:p w14:paraId="5C9DE8D1" w14:textId="77777777" w:rsidR="00B72D8C" w:rsidRPr="004B5E23" w:rsidRDefault="00B72D8C" w:rsidP="00711301">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5E23">
              <w:rPr>
                <w:rFonts w:eastAsia="Times New Roman" w:cs="Segoe UI"/>
                <w:color w:val="000000"/>
              </w:rPr>
              <w:t>Estimated need for housing &amp; accommodation types (%)</w:t>
            </w:r>
          </w:p>
        </w:tc>
      </w:tr>
      <w:tr w:rsidR="00D96117" w:rsidRPr="004B5E23" w14:paraId="3F4610C7"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noWrap/>
            <w:hideMark/>
          </w:tcPr>
          <w:p w14:paraId="6C931B1B" w14:textId="77777777" w:rsidR="00B72D8C" w:rsidRPr="004B5E23" w:rsidRDefault="00B72D8C">
            <w:pPr>
              <w:rPr>
                <w:rFonts w:eastAsia="Times New Roman" w:cs="Segoe UI"/>
                <w:color w:val="000000"/>
              </w:rPr>
            </w:pPr>
            <w:r w:rsidRPr="004B5E23">
              <w:rPr>
                <w:rFonts w:eastAsia="Times New Roman" w:cs="Segoe UI"/>
                <w:color w:val="000000"/>
              </w:rPr>
              <w:t xml:space="preserve">Population </w:t>
            </w:r>
          </w:p>
        </w:tc>
        <w:tc>
          <w:tcPr>
            <w:tcW w:w="502" w:type="pct"/>
            <w:noWrap/>
            <w:vAlign w:val="center"/>
            <w:hideMark/>
          </w:tcPr>
          <w:p w14:paraId="6283CE7F"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79</w:t>
            </w:r>
          </w:p>
        </w:tc>
        <w:tc>
          <w:tcPr>
            <w:tcW w:w="697" w:type="pct"/>
            <w:noWrap/>
            <w:vAlign w:val="center"/>
            <w:hideMark/>
          </w:tcPr>
          <w:p w14:paraId="7595C95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0E5AA57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86</w:t>
            </w:r>
          </w:p>
        </w:tc>
        <w:tc>
          <w:tcPr>
            <w:tcW w:w="697" w:type="pct"/>
            <w:noWrap/>
            <w:vAlign w:val="center"/>
            <w:hideMark/>
          </w:tcPr>
          <w:p w14:paraId="468B88F2"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72119243"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372C7">
              <w:rPr>
                <w:rFonts w:cs="Segoe UI"/>
                <w:b/>
                <w:color w:val="000000"/>
              </w:rPr>
              <w:t>94</w:t>
            </w:r>
          </w:p>
        </w:tc>
        <w:tc>
          <w:tcPr>
            <w:tcW w:w="697" w:type="pct"/>
            <w:noWrap/>
            <w:vAlign w:val="center"/>
            <w:hideMark/>
          </w:tcPr>
          <w:p w14:paraId="27251931" w14:textId="77777777" w:rsidR="00B72D8C" w:rsidRPr="005372C7"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5544223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101</w:t>
            </w:r>
          </w:p>
        </w:tc>
        <w:tc>
          <w:tcPr>
            <w:tcW w:w="695" w:type="pct"/>
            <w:noWrap/>
            <w:vAlign w:val="center"/>
            <w:hideMark/>
          </w:tcPr>
          <w:p w14:paraId="31E1D21B" w14:textId="77777777" w:rsidR="00B72D8C" w:rsidRPr="004B5E23"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r w:rsidR="00B72D8C" w:rsidRPr="004B5E23" w14:paraId="26A51942" w14:textId="77777777">
        <w:trPr>
          <w:trHeight w:val="357"/>
        </w:trPr>
        <w:tc>
          <w:tcPr>
            <w:cnfStyle w:val="001000000000" w:firstRow="0" w:lastRow="0" w:firstColumn="1" w:lastColumn="0" w:oddVBand="0" w:evenVBand="0" w:oddHBand="0" w:evenHBand="0" w:firstRowFirstColumn="0" w:firstRowLastColumn="0" w:lastRowFirstColumn="0" w:lastRowLastColumn="0"/>
            <w:tcW w:w="5000" w:type="pct"/>
            <w:gridSpan w:val="9"/>
            <w:vAlign w:val="center"/>
            <w:hideMark/>
          </w:tcPr>
          <w:p w14:paraId="7DFE7A41" w14:textId="77777777" w:rsidR="00B72D8C" w:rsidRPr="004B5E23" w:rsidRDefault="00B72D8C" w:rsidP="008335F5">
            <w:pPr>
              <w:jc w:val="center"/>
              <w:rPr>
                <w:rFonts w:eastAsia="Times New Roman" w:cs="Segoe UI"/>
                <w:color w:val="000000"/>
              </w:rPr>
            </w:pPr>
            <w:r w:rsidRPr="004B5E23">
              <w:rPr>
                <w:rFonts w:eastAsia="Times New Roman" w:cs="Segoe UI"/>
                <w:color w:val="000000"/>
              </w:rPr>
              <w:t>Housing &amp; accommodation types</w:t>
            </w:r>
          </w:p>
        </w:tc>
      </w:tr>
      <w:tr w:rsidR="00D96117" w:rsidRPr="004B5E23" w14:paraId="2F604B9F"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26C6C661" w14:textId="77777777" w:rsidR="00B72D8C" w:rsidRPr="00A30EB6" w:rsidRDefault="00B72D8C">
            <w:pPr>
              <w:rPr>
                <w:rFonts w:eastAsia="Times New Roman" w:cs="Segoe UI"/>
                <w:b w:val="0"/>
                <w:color w:val="000000"/>
              </w:rPr>
            </w:pPr>
            <w:r w:rsidRPr="00A30EB6">
              <w:rPr>
                <w:rFonts w:eastAsia="Times New Roman" w:cs="Segoe UI"/>
                <w:b w:val="0"/>
                <w:color w:val="000000"/>
              </w:rPr>
              <w:t>Living at home</w:t>
            </w:r>
          </w:p>
        </w:tc>
        <w:tc>
          <w:tcPr>
            <w:tcW w:w="502" w:type="pct"/>
            <w:noWrap/>
            <w:vAlign w:val="center"/>
            <w:hideMark/>
          </w:tcPr>
          <w:p w14:paraId="32B54311"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74</w:t>
            </w:r>
          </w:p>
        </w:tc>
        <w:tc>
          <w:tcPr>
            <w:tcW w:w="697" w:type="pct"/>
            <w:noWrap/>
            <w:vAlign w:val="center"/>
            <w:hideMark/>
          </w:tcPr>
          <w:p w14:paraId="6EDAB61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94%</w:t>
            </w:r>
          </w:p>
        </w:tc>
        <w:tc>
          <w:tcPr>
            <w:tcW w:w="296" w:type="pct"/>
            <w:noWrap/>
            <w:vAlign w:val="center"/>
            <w:hideMark/>
          </w:tcPr>
          <w:p w14:paraId="5789A00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80</w:t>
            </w:r>
          </w:p>
        </w:tc>
        <w:tc>
          <w:tcPr>
            <w:tcW w:w="697" w:type="pct"/>
            <w:noWrap/>
            <w:vAlign w:val="center"/>
            <w:hideMark/>
          </w:tcPr>
          <w:p w14:paraId="55CCDB3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92%</w:t>
            </w:r>
          </w:p>
        </w:tc>
        <w:tc>
          <w:tcPr>
            <w:tcW w:w="296" w:type="pct"/>
            <w:noWrap/>
            <w:vAlign w:val="center"/>
            <w:hideMark/>
          </w:tcPr>
          <w:p w14:paraId="2F02F9C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85</w:t>
            </w:r>
          </w:p>
        </w:tc>
        <w:tc>
          <w:tcPr>
            <w:tcW w:w="697" w:type="pct"/>
            <w:noWrap/>
            <w:vAlign w:val="center"/>
            <w:hideMark/>
          </w:tcPr>
          <w:p w14:paraId="2034A8C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91%</w:t>
            </w:r>
          </w:p>
        </w:tc>
        <w:tc>
          <w:tcPr>
            <w:tcW w:w="296" w:type="pct"/>
            <w:noWrap/>
            <w:vAlign w:val="center"/>
            <w:hideMark/>
          </w:tcPr>
          <w:p w14:paraId="1F3C76B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91</w:t>
            </w:r>
          </w:p>
        </w:tc>
        <w:tc>
          <w:tcPr>
            <w:tcW w:w="695" w:type="pct"/>
            <w:noWrap/>
            <w:vAlign w:val="center"/>
            <w:hideMark/>
          </w:tcPr>
          <w:p w14:paraId="6DA35E2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90%</w:t>
            </w:r>
          </w:p>
        </w:tc>
      </w:tr>
      <w:tr w:rsidR="00D96117" w:rsidRPr="004B5E23" w14:paraId="2333685F"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1C41EF00" w14:textId="77777777" w:rsidR="00B72D8C" w:rsidRPr="00A30EB6" w:rsidRDefault="00B72D8C">
            <w:pPr>
              <w:rPr>
                <w:rFonts w:eastAsia="Times New Roman" w:cs="Segoe UI"/>
                <w:b w:val="0"/>
                <w:color w:val="000000"/>
              </w:rPr>
            </w:pPr>
            <w:r w:rsidRPr="00A30EB6">
              <w:rPr>
                <w:rFonts w:eastAsia="Times New Roman" w:cs="Segoe UI"/>
                <w:b w:val="0"/>
                <w:color w:val="000000"/>
              </w:rPr>
              <w:t>Supported living</w:t>
            </w:r>
          </w:p>
        </w:tc>
        <w:tc>
          <w:tcPr>
            <w:tcW w:w="502" w:type="pct"/>
            <w:noWrap/>
            <w:vAlign w:val="center"/>
            <w:hideMark/>
          </w:tcPr>
          <w:p w14:paraId="287A9D7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w:t>
            </w:r>
          </w:p>
        </w:tc>
        <w:tc>
          <w:tcPr>
            <w:tcW w:w="697" w:type="pct"/>
            <w:noWrap/>
            <w:vAlign w:val="center"/>
            <w:hideMark/>
          </w:tcPr>
          <w:p w14:paraId="02F8404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w:t>
            </w:r>
          </w:p>
        </w:tc>
        <w:tc>
          <w:tcPr>
            <w:tcW w:w="296" w:type="pct"/>
            <w:noWrap/>
            <w:vAlign w:val="center"/>
            <w:hideMark/>
          </w:tcPr>
          <w:p w14:paraId="08C7311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7" w:type="pct"/>
            <w:noWrap/>
            <w:vAlign w:val="center"/>
            <w:hideMark/>
          </w:tcPr>
          <w:p w14:paraId="5CB35A3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3%</w:t>
            </w:r>
          </w:p>
        </w:tc>
        <w:tc>
          <w:tcPr>
            <w:tcW w:w="296" w:type="pct"/>
            <w:noWrap/>
            <w:vAlign w:val="center"/>
            <w:hideMark/>
          </w:tcPr>
          <w:p w14:paraId="67998B93"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97" w:type="pct"/>
            <w:noWrap/>
            <w:vAlign w:val="center"/>
            <w:hideMark/>
          </w:tcPr>
          <w:p w14:paraId="088C648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0CF8D4D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95" w:type="pct"/>
            <w:noWrap/>
            <w:vAlign w:val="center"/>
            <w:hideMark/>
          </w:tcPr>
          <w:p w14:paraId="41097752"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6%</w:t>
            </w:r>
          </w:p>
        </w:tc>
      </w:tr>
      <w:tr w:rsidR="00D96117" w:rsidRPr="004B5E23" w14:paraId="3E3320AC"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0637C75A" w14:textId="77777777" w:rsidR="00B72D8C" w:rsidRPr="00A30EB6" w:rsidRDefault="00B72D8C">
            <w:pPr>
              <w:rPr>
                <w:rFonts w:eastAsia="Times New Roman" w:cs="Segoe UI"/>
                <w:b w:val="0"/>
                <w:color w:val="000000"/>
              </w:rPr>
            </w:pPr>
            <w:r w:rsidRPr="00A30EB6">
              <w:rPr>
                <w:rFonts w:eastAsia="Times New Roman" w:cs="Segoe UI"/>
                <w:b w:val="0"/>
                <w:color w:val="000000"/>
              </w:rPr>
              <w:t xml:space="preserve">Residential/nursing care </w:t>
            </w:r>
          </w:p>
        </w:tc>
        <w:tc>
          <w:tcPr>
            <w:tcW w:w="502" w:type="pct"/>
            <w:noWrap/>
            <w:vAlign w:val="center"/>
            <w:hideMark/>
          </w:tcPr>
          <w:p w14:paraId="24E77C12"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97" w:type="pct"/>
            <w:noWrap/>
            <w:vAlign w:val="center"/>
            <w:hideMark/>
          </w:tcPr>
          <w:p w14:paraId="5F8F971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5%</w:t>
            </w:r>
          </w:p>
        </w:tc>
        <w:tc>
          <w:tcPr>
            <w:tcW w:w="296" w:type="pct"/>
            <w:noWrap/>
            <w:vAlign w:val="center"/>
            <w:hideMark/>
          </w:tcPr>
          <w:p w14:paraId="22A4B51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97" w:type="pct"/>
            <w:noWrap/>
            <w:vAlign w:val="center"/>
            <w:hideMark/>
          </w:tcPr>
          <w:p w14:paraId="23C4C5E5"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4EE8AA0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97" w:type="pct"/>
            <w:noWrap/>
            <w:vAlign w:val="center"/>
            <w:hideMark/>
          </w:tcPr>
          <w:p w14:paraId="4ED06F9E"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4%</w:t>
            </w:r>
          </w:p>
        </w:tc>
        <w:tc>
          <w:tcPr>
            <w:tcW w:w="296" w:type="pct"/>
            <w:noWrap/>
            <w:vAlign w:val="center"/>
            <w:hideMark/>
          </w:tcPr>
          <w:p w14:paraId="2D56D166"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95" w:type="pct"/>
            <w:noWrap/>
            <w:vAlign w:val="center"/>
            <w:hideMark/>
          </w:tcPr>
          <w:p w14:paraId="76ABF71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i/>
                <w:color w:val="000000"/>
              </w:rPr>
              <w:t>3%</w:t>
            </w:r>
          </w:p>
        </w:tc>
      </w:tr>
      <w:tr w:rsidR="00D96117" w:rsidRPr="004B5E23" w14:paraId="0A88FCFA"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4A792EF1" w14:textId="77777777" w:rsidR="00B72D8C" w:rsidRPr="004B5E23" w:rsidRDefault="00B72D8C">
            <w:pPr>
              <w:rPr>
                <w:rFonts w:eastAsia="Times New Roman" w:cs="Segoe UI"/>
                <w:color w:val="000000"/>
              </w:rPr>
            </w:pPr>
            <w:r w:rsidRPr="004B5E23">
              <w:rPr>
                <w:rFonts w:eastAsia="Times New Roman" w:cs="Segoe UI"/>
                <w:color w:val="000000"/>
              </w:rPr>
              <w:t>Totals</w:t>
            </w:r>
          </w:p>
        </w:tc>
        <w:tc>
          <w:tcPr>
            <w:tcW w:w="502" w:type="pct"/>
            <w:noWrap/>
            <w:vAlign w:val="center"/>
            <w:hideMark/>
          </w:tcPr>
          <w:p w14:paraId="260A9FD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79</w:t>
            </w:r>
          </w:p>
        </w:tc>
        <w:tc>
          <w:tcPr>
            <w:tcW w:w="697" w:type="pct"/>
            <w:noWrap/>
            <w:vAlign w:val="center"/>
            <w:hideMark/>
          </w:tcPr>
          <w:p w14:paraId="00A25E6A"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i/>
                <w:color w:val="000000"/>
              </w:rPr>
            </w:pPr>
            <w:r>
              <w:rPr>
                <w:rFonts w:cs="Segoe UI"/>
                <w:i/>
                <w:color w:val="000000"/>
              </w:rPr>
              <w:t>100%</w:t>
            </w:r>
          </w:p>
        </w:tc>
        <w:tc>
          <w:tcPr>
            <w:tcW w:w="296" w:type="pct"/>
            <w:noWrap/>
            <w:vAlign w:val="center"/>
            <w:hideMark/>
          </w:tcPr>
          <w:p w14:paraId="700CA62D"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86</w:t>
            </w:r>
          </w:p>
        </w:tc>
        <w:tc>
          <w:tcPr>
            <w:tcW w:w="697" w:type="pct"/>
            <w:noWrap/>
            <w:vAlign w:val="center"/>
            <w:hideMark/>
          </w:tcPr>
          <w:p w14:paraId="305009D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0996DF2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94</w:t>
            </w:r>
          </w:p>
        </w:tc>
        <w:tc>
          <w:tcPr>
            <w:tcW w:w="697" w:type="pct"/>
            <w:noWrap/>
            <w:vAlign w:val="center"/>
            <w:hideMark/>
          </w:tcPr>
          <w:p w14:paraId="7BFC2878"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i/>
                <w:color w:val="000000"/>
              </w:rPr>
            </w:pPr>
            <w:r>
              <w:rPr>
                <w:rFonts w:cs="Segoe UI"/>
                <w:b/>
                <w:i/>
                <w:color w:val="000000"/>
              </w:rPr>
              <w:t>100%</w:t>
            </w:r>
          </w:p>
        </w:tc>
        <w:tc>
          <w:tcPr>
            <w:tcW w:w="296" w:type="pct"/>
            <w:noWrap/>
            <w:vAlign w:val="center"/>
            <w:hideMark/>
          </w:tcPr>
          <w:p w14:paraId="13A9781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101</w:t>
            </w:r>
          </w:p>
        </w:tc>
        <w:tc>
          <w:tcPr>
            <w:tcW w:w="695" w:type="pct"/>
            <w:noWrap/>
            <w:vAlign w:val="center"/>
            <w:hideMark/>
          </w:tcPr>
          <w:p w14:paraId="67718F0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i/>
                <w:color w:val="000000"/>
              </w:rPr>
              <w:t>100%</w:t>
            </w:r>
          </w:p>
        </w:tc>
      </w:tr>
      <w:tr w:rsidR="00D96117" w:rsidRPr="004B5E23" w14:paraId="71929FF2" w14:textId="77777777">
        <w:trPr>
          <w:trHeight w:val="300"/>
        </w:trPr>
        <w:tc>
          <w:tcPr>
            <w:cnfStyle w:val="001000000000" w:firstRow="0" w:lastRow="0" w:firstColumn="1" w:lastColumn="0" w:oddVBand="0" w:evenVBand="0" w:oddHBand="0" w:evenHBand="0" w:firstRowFirstColumn="0" w:firstRowLastColumn="0" w:lastRowFirstColumn="0" w:lastRowLastColumn="0"/>
            <w:tcW w:w="824" w:type="pct"/>
            <w:hideMark/>
          </w:tcPr>
          <w:p w14:paraId="445DB8D8" w14:textId="2334FC35" w:rsidR="00B72D8C" w:rsidRPr="004B5E23" w:rsidRDefault="00C0268F">
            <w:pPr>
              <w:rPr>
                <w:rFonts w:eastAsia="Times New Roman" w:cs="Segoe UI"/>
                <w:color w:val="000000"/>
              </w:rPr>
            </w:pPr>
            <w:r>
              <w:rPr>
                <w:rFonts w:eastAsia="Times New Roman" w:cs="Segoe UI"/>
                <w:color w:val="000000"/>
              </w:rPr>
              <w:t>Additional</w:t>
            </w:r>
            <w:r w:rsidR="00B72D8C" w:rsidRPr="004B5E23">
              <w:rPr>
                <w:rFonts w:eastAsia="Times New Roman" w:cs="Segoe UI"/>
                <w:color w:val="000000"/>
              </w:rPr>
              <w:t xml:space="preserve"> need: </w:t>
            </w:r>
            <w:r w:rsidR="00B72D8C">
              <w:rPr>
                <w:rFonts w:eastAsia="Times New Roman" w:cs="Segoe UI"/>
                <w:color w:val="000000"/>
              </w:rPr>
              <w:t>Supported living</w:t>
            </w:r>
          </w:p>
        </w:tc>
        <w:tc>
          <w:tcPr>
            <w:tcW w:w="502" w:type="pct"/>
            <w:noWrap/>
            <w:vAlign w:val="center"/>
            <w:hideMark/>
          </w:tcPr>
          <w:p w14:paraId="5A890EE2"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697" w:type="pct"/>
            <w:noWrap/>
            <w:vAlign w:val="center"/>
            <w:hideMark/>
          </w:tcPr>
          <w:p w14:paraId="570CDAD4"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296" w:type="pct"/>
            <w:noWrap/>
            <w:vAlign w:val="center"/>
            <w:hideMark/>
          </w:tcPr>
          <w:p w14:paraId="2333D1F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2</w:t>
            </w:r>
          </w:p>
        </w:tc>
        <w:tc>
          <w:tcPr>
            <w:tcW w:w="697" w:type="pct"/>
            <w:noWrap/>
            <w:vAlign w:val="center"/>
            <w:hideMark/>
          </w:tcPr>
          <w:p w14:paraId="160B514B"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4B3A6C2F"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4</w:t>
            </w:r>
          </w:p>
        </w:tc>
        <w:tc>
          <w:tcPr>
            <w:tcW w:w="697" w:type="pct"/>
            <w:noWrap/>
            <w:vAlign w:val="center"/>
            <w:hideMark/>
          </w:tcPr>
          <w:p w14:paraId="1B551AEC"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c>
          <w:tcPr>
            <w:tcW w:w="296" w:type="pct"/>
            <w:noWrap/>
            <w:vAlign w:val="center"/>
            <w:hideMark/>
          </w:tcPr>
          <w:p w14:paraId="2AF68D07"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cs="Segoe UI"/>
                <w:b/>
                <w:color w:val="000000"/>
              </w:rPr>
              <w:t>6</w:t>
            </w:r>
          </w:p>
        </w:tc>
        <w:tc>
          <w:tcPr>
            <w:tcW w:w="695" w:type="pct"/>
            <w:noWrap/>
            <w:vAlign w:val="center"/>
            <w:hideMark/>
          </w:tcPr>
          <w:p w14:paraId="4F8D0F59" w14:textId="77777777" w:rsidR="00B72D8C" w:rsidRPr="004B5E23" w:rsidRDefault="00B72D8C" w:rsidP="005372C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p>
        </w:tc>
      </w:tr>
    </w:tbl>
    <w:p w14:paraId="210F0638" w14:textId="68BAD78D" w:rsidR="00B72D8C" w:rsidRDefault="00B72D8C" w:rsidP="00B72D8C">
      <w:pPr>
        <w:pStyle w:val="Tablesourcenote"/>
      </w:pPr>
      <w:r>
        <w:t xml:space="preserve">Source: </w:t>
      </w:r>
      <w:r w:rsidR="000717DD">
        <w:t>Essex County Council</w:t>
      </w:r>
      <w:r w:rsidRPr="00CE56E8">
        <w:t xml:space="preserve"> and Housing LIN. Estimated need is </w:t>
      </w:r>
      <w:r w:rsidR="00711301" w:rsidRPr="00CE56E8">
        <w:t>non-cumulative</w:t>
      </w:r>
    </w:p>
    <w:p w14:paraId="586E5D32" w14:textId="77777777" w:rsidR="00B72D8C" w:rsidRDefault="00B72D8C" w:rsidP="00B72D8C">
      <w:pPr>
        <w:rPr>
          <w:rFonts w:ascii="Segoe UI" w:hAnsi="Segoe UI"/>
          <w:iCs/>
          <w:szCs w:val="18"/>
        </w:rPr>
      </w:pPr>
      <w:r>
        <w:br w:type="page"/>
      </w:r>
    </w:p>
    <w:p w14:paraId="1CFA329D" w14:textId="77777777" w:rsidR="00B72D8C" w:rsidRDefault="00B72D8C" w:rsidP="00B72D8C">
      <w:pPr>
        <w:pStyle w:val="Caption"/>
      </w:pPr>
    </w:p>
    <w:p w14:paraId="457476A5" w14:textId="3B04E1F8" w:rsidR="00B72D8C" w:rsidRDefault="00B72D8C" w:rsidP="00B72D8C">
      <w:pPr>
        <w:pStyle w:val="Caption"/>
      </w:pPr>
      <w:r>
        <w:t xml:space="preserve">Table </w:t>
      </w:r>
      <w:r>
        <w:fldChar w:fldCharType="begin"/>
      </w:r>
      <w:r>
        <w:instrText>SEQ Table \* ARABIC</w:instrText>
      </w:r>
      <w:r>
        <w:fldChar w:fldCharType="separate"/>
      </w:r>
      <w:r w:rsidR="00971C60">
        <w:rPr>
          <w:noProof/>
        </w:rPr>
        <w:t>93</w:t>
      </w:r>
      <w:r>
        <w:fldChar w:fldCharType="end"/>
      </w:r>
      <w:r>
        <w:t>. Summary of e</w:t>
      </w:r>
      <w:r w:rsidRPr="00A8308C">
        <w:t>stimated need for supported living for people with a physical disability and</w:t>
      </w:r>
      <w:r>
        <w:t>/or</w:t>
      </w:r>
      <w:r w:rsidRPr="00A8308C">
        <w:t xml:space="preserve"> sensory impairment </w:t>
      </w:r>
      <w:r w:rsidR="002820A2">
        <w:t xml:space="preserve">who draw on </w:t>
      </w:r>
      <w:r w:rsidR="001956EE">
        <w:t>adult social care support</w:t>
      </w:r>
      <w:r w:rsidRPr="00A8308C">
        <w:t xml:space="preserve"> from </w:t>
      </w:r>
      <w:r w:rsidR="000717DD">
        <w:t>Essex County Council</w:t>
      </w:r>
      <w:r>
        <w:t xml:space="preserve"> by districts and quadrants</w:t>
      </w:r>
    </w:p>
    <w:tbl>
      <w:tblPr>
        <w:tblStyle w:val="GridTable5Dark-Accent4"/>
        <w:tblW w:w="5000" w:type="pct"/>
        <w:tblLook w:val="04A0" w:firstRow="1" w:lastRow="0" w:firstColumn="1" w:lastColumn="0" w:noHBand="0" w:noVBand="1"/>
      </w:tblPr>
      <w:tblGrid>
        <w:gridCol w:w="4272"/>
        <w:gridCol w:w="4159"/>
        <w:gridCol w:w="1813"/>
        <w:gridCol w:w="1891"/>
        <w:gridCol w:w="1813"/>
      </w:tblGrid>
      <w:tr w:rsidR="00B72D8C" w:rsidRPr="00847BBF" w14:paraId="7B87EE6A" w14:textId="77777777" w:rsidTr="005372C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31" w:type="pct"/>
            <w:shd w:val="clear" w:color="auto" w:fill="FBCAD0"/>
            <w:noWrap/>
            <w:hideMark/>
          </w:tcPr>
          <w:p w14:paraId="1FF867F8" w14:textId="77777777" w:rsidR="00B72D8C" w:rsidRPr="00022F18" w:rsidRDefault="00B72D8C">
            <w:pPr>
              <w:rPr>
                <w:rFonts w:eastAsia="Times New Roman" w:cs="Segoe UI"/>
                <w:color w:val="000000"/>
              </w:rPr>
            </w:pPr>
            <w:r w:rsidRPr="00022F18">
              <w:rPr>
                <w:rFonts w:eastAsia="Times New Roman" w:cs="Segoe UI"/>
                <w:color w:val="000000"/>
              </w:rPr>
              <w:t>Quadrant</w:t>
            </w:r>
          </w:p>
        </w:tc>
        <w:tc>
          <w:tcPr>
            <w:tcW w:w="1491" w:type="pct"/>
            <w:shd w:val="clear" w:color="auto" w:fill="FBCAD0"/>
            <w:noWrap/>
            <w:hideMark/>
          </w:tcPr>
          <w:p w14:paraId="17B94846" w14:textId="77777777" w:rsidR="00B72D8C" w:rsidRPr="00022F18"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District</w:t>
            </w:r>
          </w:p>
        </w:tc>
        <w:tc>
          <w:tcPr>
            <w:tcW w:w="650" w:type="pct"/>
            <w:shd w:val="clear" w:color="auto" w:fill="FBCAD0"/>
            <w:noWrap/>
            <w:hideMark/>
          </w:tcPr>
          <w:p w14:paraId="3A165B3B" w14:textId="77777777" w:rsidR="00B72D8C" w:rsidRPr="00022F18"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022F18">
              <w:rPr>
                <w:rFonts w:eastAsia="Times New Roman" w:cs="Segoe UI"/>
                <w:color w:val="000000"/>
              </w:rPr>
              <w:t>2029</w:t>
            </w:r>
          </w:p>
        </w:tc>
        <w:tc>
          <w:tcPr>
            <w:tcW w:w="678" w:type="pct"/>
            <w:shd w:val="clear" w:color="auto" w:fill="FBCAD0"/>
            <w:noWrap/>
            <w:hideMark/>
          </w:tcPr>
          <w:p w14:paraId="06B6A9F3" w14:textId="77777777" w:rsidR="00B72D8C" w:rsidRPr="00022F18"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022F18">
              <w:rPr>
                <w:rFonts w:eastAsia="Times New Roman" w:cs="Segoe UI"/>
                <w:color w:val="000000"/>
              </w:rPr>
              <w:t>2034</w:t>
            </w:r>
          </w:p>
        </w:tc>
        <w:tc>
          <w:tcPr>
            <w:tcW w:w="650" w:type="pct"/>
            <w:shd w:val="clear" w:color="auto" w:fill="FBCAD0"/>
            <w:noWrap/>
            <w:hideMark/>
          </w:tcPr>
          <w:p w14:paraId="28A275A4" w14:textId="77777777" w:rsidR="00B72D8C" w:rsidRPr="00022F18" w:rsidRDefault="00B72D8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By </w:t>
            </w:r>
            <w:r w:rsidRPr="00022F18">
              <w:rPr>
                <w:rFonts w:eastAsia="Times New Roman" w:cs="Segoe UI"/>
                <w:color w:val="000000"/>
              </w:rPr>
              <w:t>2039</w:t>
            </w:r>
          </w:p>
        </w:tc>
      </w:tr>
      <w:tr w:rsidR="00B72D8C" w:rsidRPr="00847BBF" w14:paraId="463CB0E3"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restart"/>
            <w:vAlign w:val="center"/>
            <w:hideMark/>
          </w:tcPr>
          <w:p w14:paraId="28D2508B" w14:textId="77777777" w:rsidR="00B72D8C" w:rsidRPr="00847BBF" w:rsidRDefault="00B72D8C">
            <w:pPr>
              <w:jc w:val="center"/>
              <w:rPr>
                <w:rFonts w:eastAsia="Times New Roman" w:cs="Segoe UI"/>
                <w:b w:val="0"/>
                <w:color w:val="000000"/>
              </w:rPr>
            </w:pPr>
            <w:r w:rsidRPr="00022F18">
              <w:rPr>
                <w:rFonts w:eastAsia="Times New Roman" w:cs="Segoe UI"/>
                <w:color w:val="000000"/>
              </w:rPr>
              <w:t>Mid Quadrant</w:t>
            </w:r>
          </w:p>
          <w:p w14:paraId="2768BE0A" w14:textId="77777777" w:rsidR="00B72D8C" w:rsidRPr="00022F18" w:rsidRDefault="00B72D8C">
            <w:pPr>
              <w:jc w:val="center"/>
              <w:rPr>
                <w:rFonts w:eastAsia="Times New Roman" w:cs="Segoe UI"/>
                <w:color w:val="000000"/>
              </w:rPr>
            </w:pPr>
          </w:p>
        </w:tc>
        <w:tc>
          <w:tcPr>
            <w:tcW w:w="1491" w:type="pct"/>
            <w:noWrap/>
            <w:hideMark/>
          </w:tcPr>
          <w:p w14:paraId="784F3B6E"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Braintree</w:t>
            </w:r>
          </w:p>
        </w:tc>
        <w:tc>
          <w:tcPr>
            <w:tcW w:w="650" w:type="pct"/>
            <w:noWrap/>
            <w:vAlign w:val="center"/>
            <w:hideMark/>
          </w:tcPr>
          <w:p w14:paraId="12A7D4D6"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78" w:type="pct"/>
            <w:noWrap/>
            <w:vAlign w:val="center"/>
            <w:hideMark/>
          </w:tcPr>
          <w:p w14:paraId="4B9CE28B"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10</w:t>
            </w:r>
          </w:p>
        </w:tc>
        <w:tc>
          <w:tcPr>
            <w:tcW w:w="650" w:type="pct"/>
            <w:noWrap/>
            <w:vAlign w:val="center"/>
            <w:hideMark/>
          </w:tcPr>
          <w:p w14:paraId="5CABCF4D"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16</w:t>
            </w:r>
          </w:p>
        </w:tc>
      </w:tr>
      <w:tr w:rsidR="00B72D8C" w:rsidRPr="00847BBF" w14:paraId="2C8BF850"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ign w:val="center"/>
            <w:hideMark/>
          </w:tcPr>
          <w:p w14:paraId="215ACE3B" w14:textId="77777777" w:rsidR="00B72D8C" w:rsidRPr="00022F18" w:rsidRDefault="00B72D8C">
            <w:pPr>
              <w:jc w:val="center"/>
              <w:rPr>
                <w:rFonts w:eastAsia="Times New Roman" w:cs="Segoe UI"/>
                <w:color w:val="000000"/>
              </w:rPr>
            </w:pPr>
          </w:p>
        </w:tc>
        <w:tc>
          <w:tcPr>
            <w:tcW w:w="1491" w:type="pct"/>
            <w:noWrap/>
            <w:hideMark/>
          </w:tcPr>
          <w:p w14:paraId="33A67823"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Chelmsford</w:t>
            </w:r>
          </w:p>
        </w:tc>
        <w:tc>
          <w:tcPr>
            <w:tcW w:w="650" w:type="pct"/>
            <w:noWrap/>
            <w:vAlign w:val="center"/>
            <w:hideMark/>
          </w:tcPr>
          <w:p w14:paraId="145BB43A"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78" w:type="pct"/>
            <w:noWrap/>
            <w:vAlign w:val="center"/>
            <w:hideMark/>
          </w:tcPr>
          <w:p w14:paraId="1D1DE2EC"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10</w:t>
            </w:r>
          </w:p>
        </w:tc>
        <w:tc>
          <w:tcPr>
            <w:tcW w:w="650" w:type="pct"/>
            <w:noWrap/>
            <w:vAlign w:val="center"/>
            <w:hideMark/>
          </w:tcPr>
          <w:p w14:paraId="1E974703"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14</w:t>
            </w:r>
          </w:p>
        </w:tc>
      </w:tr>
      <w:tr w:rsidR="00B72D8C" w:rsidRPr="00847BBF" w14:paraId="67F0D116"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ign w:val="center"/>
            <w:hideMark/>
          </w:tcPr>
          <w:p w14:paraId="10C1CDB6" w14:textId="77777777" w:rsidR="00B72D8C" w:rsidRPr="00022F18" w:rsidRDefault="00B72D8C">
            <w:pPr>
              <w:jc w:val="center"/>
              <w:rPr>
                <w:rFonts w:eastAsia="Times New Roman" w:cs="Segoe UI"/>
                <w:color w:val="000000"/>
              </w:rPr>
            </w:pPr>
          </w:p>
        </w:tc>
        <w:tc>
          <w:tcPr>
            <w:tcW w:w="1491" w:type="pct"/>
            <w:noWrap/>
            <w:hideMark/>
          </w:tcPr>
          <w:p w14:paraId="75FD7EE1"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Maldon</w:t>
            </w:r>
          </w:p>
        </w:tc>
        <w:tc>
          <w:tcPr>
            <w:tcW w:w="650" w:type="pct"/>
            <w:noWrap/>
            <w:vAlign w:val="center"/>
            <w:hideMark/>
          </w:tcPr>
          <w:p w14:paraId="18F96DAF"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w:t>
            </w:r>
          </w:p>
        </w:tc>
        <w:tc>
          <w:tcPr>
            <w:tcW w:w="678" w:type="pct"/>
            <w:noWrap/>
            <w:vAlign w:val="center"/>
            <w:hideMark/>
          </w:tcPr>
          <w:p w14:paraId="33F19470"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50" w:type="pct"/>
            <w:noWrap/>
            <w:vAlign w:val="center"/>
            <w:hideMark/>
          </w:tcPr>
          <w:p w14:paraId="55D85990"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r>
      <w:tr w:rsidR="00B72D8C" w:rsidRPr="00847BBF" w14:paraId="08CCDC4E"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restart"/>
            <w:vAlign w:val="center"/>
            <w:hideMark/>
          </w:tcPr>
          <w:p w14:paraId="1C9228CA" w14:textId="77777777" w:rsidR="00B72D8C" w:rsidRPr="00847BBF" w:rsidRDefault="00B72D8C">
            <w:pPr>
              <w:jc w:val="center"/>
              <w:rPr>
                <w:rFonts w:eastAsia="Times New Roman" w:cs="Segoe UI"/>
                <w:b w:val="0"/>
                <w:color w:val="000000"/>
              </w:rPr>
            </w:pPr>
            <w:r w:rsidRPr="00022F18">
              <w:rPr>
                <w:rFonts w:eastAsia="Times New Roman" w:cs="Segoe UI"/>
                <w:color w:val="000000"/>
              </w:rPr>
              <w:t>North Quadrant</w:t>
            </w:r>
          </w:p>
          <w:p w14:paraId="2E338129" w14:textId="77777777" w:rsidR="00B72D8C" w:rsidRPr="00022F18" w:rsidRDefault="00B72D8C">
            <w:pPr>
              <w:jc w:val="center"/>
              <w:rPr>
                <w:rFonts w:eastAsia="Times New Roman" w:cs="Segoe UI"/>
                <w:color w:val="000000"/>
              </w:rPr>
            </w:pPr>
          </w:p>
        </w:tc>
        <w:tc>
          <w:tcPr>
            <w:tcW w:w="1491" w:type="pct"/>
            <w:noWrap/>
            <w:hideMark/>
          </w:tcPr>
          <w:p w14:paraId="08EEC915"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Colchester</w:t>
            </w:r>
          </w:p>
        </w:tc>
        <w:tc>
          <w:tcPr>
            <w:tcW w:w="650" w:type="pct"/>
            <w:noWrap/>
            <w:vAlign w:val="center"/>
            <w:hideMark/>
          </w:tcPr>
          <w:p w14:paraId="4BA4CD2C"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w:t>
            </w:r>
          </w:p>
        </w:tc>
        <w:tc>
          <w:tcPr>
            <w:tcW w:w="678" w:type="pct"/>
            <w:noWrap/>
            <w:vAlign w:val="center"/>
            <w:hideMark/>
          </w:tcPr>
          <w:p w14:paraId="0C5FE0B6"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w:t>
            </w:r>
          </w:p>
        </w:tc>
        <w:tc>
          <w:tcPr>
            <w:tcW w:w="650" w:type="pct"/>
            <w:noWrap/>
            <w:vAlign w:val="center"/>
            <w:hideMark/>
          </w:tcPr>
          <w:p w14:paraId="553C63C8"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19</w:t>
            </w:r>
          </w:p>
        </w:tc>
      </w:tr>
      <w:tr w:rsidR="00B72D8C" w:rsidRPr="00847BBF" w14:paraId="7BDD4C6A"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ign w:val="center"/>
            <w:hideMark/>
          </w:tcPr>
          <w:p w14:paraId="362C5E59" w14:textId="77777777" w:rsidR="00B72D8C" w:rsidRPr="00022F18" w:rsidRDefault="00B72D8C">
            <w:pPr>
              <w:jc w:val="center"/>
              <w:rPr>
                <w:rFonts w:eastAsia="Times New Roman" w:cs="Segoe UI"/>
                <w:color w:val="000000"/>
              </w:rPr>
            </w:pPr>
          </w:p>
        </w:tc>
        <w:tc>
          <w:tcPr>
            <w:tcW w:w="1491" w:type="pct"/>
            <w:noWrap/>
            <w:hideMark/>
          </w:tcPr>
          <w:p w14:paraId="5F2C5725"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Tendring</w:t>
            </w:r>
          </w:p>
        </w:tc>
        <w:tc>
          <w:tcPr>
            <w:tcW w:w="650" w:type="pct"/>
            <w:noWrap/>
            <w:vAlign w:val="center"/>
            <w:hideMark/>
          </w:tcPr>
          <w:p w14:paraId="431805FA"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78" w:type="pct"/>
            <w:noWrap/>
            <w:vAlign w:val="center"/>
            <w:hideMark/>
          </w:tcPr>
          <w:p w14:paraId="0BAA1201"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13</w:t>
            </w:r>
          </w:p>
        </w:tc>
        <w:tc>
          <w:tcPr>
            <w:tcW w:w="650" w:type="pct"/>
            <w:noWrap/>
            <w:vAlign w:val="center"/>
            <w:hideMark/>
          </w:tcPr>
          <w:p w14:paraId="16815D19"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20</w:t>
            </w:r>
          </w:p>
        </w:tc>
      </w:tr>
      <w:tr w:rsidR="00B72D8C" w:rsidRPr="00847BBF" w14:paraId="3EC5471C"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restart"/>
            <w:vAlign w:val="center"/>
            <w:hideMark/>
          </w:tcPr>
          <w:p w14:paraId="73C97185" w14:textId="77777777" w:rsidR="00B72D8C" w:rsidRPr="00847BBF" w:rsidRDefault="00B72D8C">
            <w:pPr>
              <w:jc w:val="center"/>
              <w:rPr>
                <w:rFonts w:eastAsia="Times New Roman" w:cs="Segoe UI"/>
                <w:b w:val="0"/>
                <w:color w:val="000000"/>
              </w:rPr>
            </w:pPr>
            <w:r w:rsidRPr="00022F18">
              <w:rPr>
                <w:rFonts w:eastAsia="Times New Roman" w:cs="Segoe UI"/>
                <w:color w:val="000000"/>
              </w:rPr>
              <w:t>South Quadrant</w:t>
            </w:r>
          </w:p>
          <w:p w14:paraId="1214F4A1" w14:textId="77777777" w:rsidR="00B72D8C" w:rsidRPr="00022F18" w:rsidRDefault="00B72D8C">
            <w:pPr>
              <w:jc w:val="center"/>
              <w:rPr>
                <w:rFonts w:eastAsia="Times New Roman" w:cs="Segoe UI"/>
                <w:color w:val="000000"/>
              </w:rPr>
            </w:pPr>
          </w:p>
        </w:tc>
        <w:tc>
          <w:tcPr>
            <w:tcW w:w="1491" w:type="pct"/>
            <w:noWrap/>
            <w:hideMark/>
          </w:tcPr>
          <w:p w14:paraId="48F97AF6"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Basildon</w:t>
            </w:r>
          </w:p>
        </w:tc>
        <w:tc>
          <w:tcPr>
            <w:tcW w:w="650" w:type="pct"/>
            <w:noWrap/>
            <w:vAlign w:val="center"/>
            <w:hideMark/>
          </w:tcPr>
          <w:p w14:paraId="25EF0B3B"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78" w:type="pct"/>
            <w:noWrap/>
            <w:vAlign w:val="center"/>
            <w:hideMark/>
          </w:tcPr>
          <w:p w14:paraId="5E8EA46F"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11</w:t>
            </w:r>
          </w:p>
        </w:tc>
        <w:tc>
          <w:tcPr>
            <w:tcW w:w="650" w:type="pct"/>
            <w:noWrap/>
            <w:vAlign w:val="center"/>
            <w:hideMark/>
          </w:tcPr>
          <w:p w14:paraId="2147138A"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16</w:t>
            </w:r>
          </w:p>
        </w:tc>
      </w:tr>
      <w:tr w:rsidR="00B72D8C" w:rsidRPr="00847BBF" w14:paraId="0382DC65"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ign w:val="center"/>
            <w:hideMark/>
          </w:tcPr>
          <w:p w14:paraId="3145DCEE" w14:textId="77777777" w:rsidR="00B72D8C" w:rsidRPr="00022F18" w:rsidRDefault="00B72D8C">
            <w:pPr>
              <w:jc w:val="center"/>
              <w:rPr>
                <w:rFonts w:eastAsia="Times New Roman" w:cs="Segoe UI"/>
                <w:color w:val="000000"/>
              </w:rPr>
            </w:pPr>
          </w:p>
        </w:tc>
        <w:tc>
          <w:tcPr>
            <w:tcW w:w="1491" w:type="pct"/>
            <w:noWrap/>
            <w:hideMark/>
          </w:tcPr>
          <w:p w14:paraId="6039758B"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Brentwood</w:t>
            </w:r>
          </w:p>
        </w:tc>
        <w:tc>
          <w:tcPr>
            <w:tcW w:w="650" w:type="pct"/>
            <w:noWrap/>
            <w:vAlign w:val="center"/>
            <w:hideMark/>
          </w:tcPr>
          <w:p w14:paraId="175F4298"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w:t>
            </w:r>
          </w:p>
        </w:tc>
        <w:tc>
          <w:tcPr>
            <w:tcW w:w="678" w:type="pct"/>
            <w:noWrap/>
            <w:vAlign w:val="center"/>
            <w:hideMark/>
          </w:tcPr>
          <w:p w14:paraId="3C8A86AE"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50" w:type="pct"/>
            <w:noWrap/>
            <w:vAlign w:val="center"/>
            <w:hideMark/>
          </w:tcPr>
          <w:p w14:paraId="295D834D"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w:t>
            </w:r>
          </w:p>
        </w:tc>
      </w:tr>
      <w:tr w:rsidR="00B72D8C" w:rsidRPr="00847BBF" w14:paraId="4A90A7CB"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ign w:val="center"/>
            <w:hideMark/>
          </w:tcPr>
          <w:p w14:paraId="4E4DC3BD" w14:textId="77777777" w:rsidR="00B72D8C" w:rsidRPr="00022F18" w:rsidRDefault="00B72D8C">
            <w:pPr>
              <w:jc w:val="center"/>
              <w:rPr>
                <w:rFonts w:eastAsia="Times New Roman" w:cs="Segoe UI"/>
                <w:color w:val="000000"/>
              </w:rPr>
            </w:pPr>
          </w:p>
        </w:tc>
        <w:tc>
          <w:tcPr>
            <w:tcW w:w="1491" w:type="pct"/>
            <w:noWrap/>
            <w:hideMark/>
          </w:tcPr>
          <w:p w14:paraId="185B1A94" w14:textId="41514544" w:rsidR="00B72D8C" w:rsidRPr="00022F18" w:rsidRDefault="00D30CB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Castle Point</w:t>
            </w:r>
          </w:p>
        </w:tc>
        <w:tc>
          <w:tcPr>
            <w:tcW w:w="650" w:type="pct"/>
            <w:noWrap/>
            <w:vAlign w:val="center"/>
            <w:hideMark/>
          </w:tcPr>
          <w:p w14:paraId="7A176F56"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78" w:type="pct"/>
            <w:noWrap/>
            <w:vAlign w:val="center"/>
            <w:hideMark/>
          </w:tcPr>
          <w:p w14:paraId="701732B2"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50" w:type="pct"/>
            <w:noWrap/>
            <w:vAlign w:val="center"/>
            <w:hideMark/>
          </w:tcPr>
          <w:p w14:paraId="4500CBA1"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10</w:t>
            </w:r>
          </w:p>
        </w:tc>
      </w:tr>
      <w:tr w:rsidR="00B72D8C" w:rsidRPr="00847BBF" w14:paraId="4235BD4E"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ign w:val="center"/>
            <w:hideMark/>
          </w:tcPr>
          <w:p w14:paraId="2A81FB74" w14:textId="77777777" w:rsidR="00B72D8C" w:rsidRPr="00022F18" w:rsidRDefault="00B72D8C">
            <w:pPr>
              <w:jc w:val="center"/>
              <w:rPr>
                <w:rFonts w:eastAsia="Times New Roman" w:cs="Segoe UI"/>
                <w:color w:val="000000"/>
              </w:rPr>
            </w:pPr>
          </w:p>
        </w:tc>
        <w:tc>
          <w:tcPr>
            <w:tcW w:w="1491" w:type="pct"/>
            <w:noWrap/>
            <w:hideMark/>
          </w:tcPr>
          <w:p w14:paraId="57984969"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Rochford</w:t>
            </w:r>
          </w:p>
        </w:tc>
        <w:tc>
          <w:tcPr>
            <w:tcW w:w="650" w:type="pct"/>
            <w:noWrap/>
            <w:vAlign w:val="center"/>
            <w:hideMark/>
          </w:tcPr>
          <w:p w14:paraId="08452ACC"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w:t>
            </w:r>
          </w:p>
        </w:tc>
        <w:tc>
          <w:tcPr>
            <w:tcW w:w="678" w:type="pct"/>
            <w:noWrap/>
            <w:vAlign w:val="center"/>
            <w:hideMark/>
          </w:tcPr>
          <w:p w14:paraId="60878BEE"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50" w:type="pct"/>
            <w:noWrap/>
            <w:vAlign w:val="center"/>
            <w:hideMark/>
          </w:tcPr>
          <w:p w14:paraId="4B100FAA"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w:t>
            </w:r>
          </w:p>
        </w:tc>
      </w:tr>
      <w:tr w:rsidR="00B72D8C" w:rsidRPr="00847BBF" w14:paraId="528AEC7E"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val="restart"/>
            <w:vAlign w:val="center"/>
            <w:hideMark/>
          </w:tcPr>
          <w:p w14:paraId="22AC3D4B" w14:textId="77777777" w:rsidR="00B72D8C" w:rsidRPr="00847BBF" w:rsidRDefault="00B72D8C">
            <w:pPr>
              <w:jc w:val="center"/>
              <w:rPr>
                <w:rFonts w:eastAsia="Times New Roman" w:cs="Segoe UI"/>
                <w:b w:val="0"/>
                <w:color w:val="000000"/>
              </w:rPr>
            </w:pPr>
            <w:r w:rsidRPr="00022F18">
              <w:rPr>
                <w:rFonts w:eastAsia="Times New Roman" w:cs="Segoe UI"/>
                <w:color w:val="000000"/>
              </w:rPr>
              <w:t>West Quadrant</w:t>
            </w:r>
          </w:p>
          <w:p w14:paraId="44B8258F" w14:textId="77777777" w:rsidR="00B72D8C" w:rsidRPr="00022F18" w:rsidRDefault="00B72D8C">
            <w:pPr>
              <w:jc w:val="center"/>
              <w:rPr>
                <w:rFonts w:eastAsia="Times New Roman" w:cs="Segoe UI"/>
                <w:color w:val="000000"/>
              </w:rPr>
            </w:pPr>
          </w:p>
        </w:tc>
        <w:tc>
          <w:tcPr>
            <w:tcW w:w="1491" w:type="pct"/>
            <w:noWrap/>
            <w:hideMark/>
          </w:tcPr>
          <w:p w14:paraId="6785CB71"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Epping Forest</w:t>
            </w:r>
          </w:p>
        </w:tc>
        <w:tc>
          <w:tcPr>
            <w:tcW w:w="650" w:type="pct"/>
            <w:noWrap/>
            <w:vAlign w:val="center"/>
            <w:hideMark/>
          </w:tcPr>
          <w:p w14:paraId="12DAAEDB"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78" w:type="pct"/>
            <w:noWrap/>
            <w:vAlign w:val="center"/>
            <w:hideMark/>
          </w:tcPr>
          <w:p w14:paraId="6A72C440"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7</w:t>
            </w:r>
          </w:p>
        </w:tc>
        <w:tc>
          <w:tcPr>
            <w:tcW w:w="650" w:type="pct"/>
            <w:noWrap/>
            <w:vAlign w:val="center"/>
            <w:hideMark/>
          </w:tcPr>
          <w:p w14:paraId="4FDFAA09"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11</w:t>
            </w:r>
          </w:p>
        </w:tc>
      </w:tr>
      <w:tr w:rsidR="00B72D8C" w:rsidRPr="00847BBF" w14:paraId="7FC56637" w14:textId="77777777">
        <w:trPr>
          <w:trHeight w:val="288"/>
        </w:trPr>
        <w:tc>
          <w:tcPr>
            <w:cnfStyle w:val="001000000000" w:firstRow="0" w:lastRow="0" w:firstColumn="1" w:lastColumn="0" w:oddVBand="0" w:evenVBand="0" w:oddHBand="0" w:evenHBand="0" w:firstRowFirstColumn="0" w:firstRowLastColumn="0" w:lastRowFirstColumn="0" w:lastRowLastColumn="0"/>
            <w:tcW w:w="1531" w:type="pct"/>
            <w:vMerge/>
            <w:hideMark/>
          </w:tcPr>
          <w:p w14:paraId="369F73B8" w14:textId="77777777" w:rsidR="00B72D8C" w:rsidRPr="00022F18" w:rsidRDefault="00B72D8C">
            <w:pPr>
              <w:rPr>
                <w:rFonts w:eastAsia="Times New Roman" w:cs="Segoe UI"/>
                <w:color w:val="000000"/>
              </w:rPr>
            </w:pPr>
          </w:p>
        </w:tc>
        <w:tc>
          <w:tcPr>
            <w:tcW w:w="1491" w:type="pct"/>
            <w:noWrap/>
            <w:hideMark/>
          </w:tcPr>
          <w:p w14:paraId="1E271A6F"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Harlow</w:t>
            </w:r>
          </w:p>
        </w:tc>
        <w:tc>
          <w:tcPr>
            <w:tcW w:w="650" w:type="pct"/>
            <w:noWrap/>
            <w:vAlign w:val="center"/>
            <w:hideMark/>
          </w:tcPr>
          <w:p w14:paraId="5D2DDDD4"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3</w:t>
            </w:r>
          </w:p>
        </w:tc>
        <w:tc>
          <w:tcPr>
            <w:tcW w:w="678" w:type="pct"/>
            <w:noWrap/>
            <w:vAlign w:val="center"/>
            <w:hideMark/>
          </w:tcPr>
          <w:p w14:paraId="43A3EF1F"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5</w:t>
            </w:r>
          </w:p>
        </w:tc>
        <w:tc>
          <w:tcPr>
            <w:tcW w:w="650" w:type="pct"/>
            <w:noWrap/>
            <w:vAlign w:val="center"/>
            <w:hideMark/>
          </w:tcPr>
          <w:p w14:paraId="031961B1"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8</w:t>
            </w:r>
          </w:p>
        </w:tc>
      </w:tr>
      <w:tr w:rsidR="00B72D8C" w:rsidRPr="00847BBF" w14:paraId="11FB95B3" w14:textId="77777777">
        <w:trPr>
          <w:trHeight w:val="300"/>
        </w:trPr>
        <w:tc>
          <w:tcPr>
            <w:cnfStyle w:val="001000000000" w:firstRow="0" w:lastRow="0" w:firstColumn="1" w:lastColumn="0" w:oddVBand="0" w:evenVBand="0" w:oddHBand="0" w:evenHBand="0" w:firstRowFirstColumn="0" w:firstRowLastColumn="0" w:lastRowFirstColumn="0" w:lastRowLastColumn="0"/>
            <w:tcW w:w="1531" w:type="pct"/>
            <w:vMerge/>
            <w:hideMark/>
          </w:tcPr>
          <w:p w14:paraId="52EF3E8C" w14:textId="77777777" w:rsidR="00B72D8C" w:rsidRPr="00022F18" w:rsidRDefault="00B72D8C">
            <w:pPr>
              <w:rPr>
                <w:rFonts w:eastAsia="Times New Roman" w:cs="Segoe UI"/>
                <w:color w:val="000000"/>
              </w:rPr>
            </w:pPr>
          </w:p>
        </w:tc>
        <w:tc>
          <w:tcPr>
            <w:tcW w:w="1491" w:type="pct"/>
            <w:noWrap/>
            <w:hideMark/>
          </w:tcPr>
          <w:p w14:paraId="3F3F6749" w14:textId="77777777" w:rsidR="00B72D8C" w:rsidRPr="00022F18" w:rsidRDefault="00B72D8C">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2F18">
              <w:rPr>
                <w:rFonts w:eastAsia="Times New Roman" w:cs="Segoe UI"/>
                <w:color w:val="000000"/>
              </w:rPr>
              <w:t>Uttlesford</w:t>
            </w:r>
          </w:p>
        </w:tc>
        <w:tc>
          <w:tcPr>
            <w:tcW w:w="650" w:type="pct"/>
            <w:noWrap/>
            <w:vAlign w:val="center"/>
            <w:hideMark/>
          </w:tcPr>
          <w:p w14:paraId="7E6A40F8"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2</w:t>
            </w:r>
          </w:p>
        </w:tc>
        <w:tc>
          <w:tcPr>
            <w:tcW w:w="678" w:type="pct"/>
            <w:noWrap/>
            <w:vAlign w:val="center"/>
            <w:hideMark/>
          </w:tcPr>
          <w:p w14:paraId="4D4B680C"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w:t>
            </w:r>
          </w:p>
        </w:tc>
        <w:tc>
          <w:tcPr>
            <w:tcW w:w="650" w:type="pct"/>
            <w:noWrap/>
            <w:vAlign w:val="center"/>
            <w:hideMark/>
          </w:tcPr>
          <w:p w14:paraId="60E37B3C"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w:t>
            </w:r>
          </w:p>
        </w:tc>
      </w:tr>
      <w:tr w:rsidR="00B72D8C" w:rsidRPr="00022F18" w14:paraId="54B8A9E2" w14:textId="77777777">
        <w:trPr>
          <w:trHeight w:val="300"/>
        </w:trPr>
        <w:tc>
          <w:tcPr>
            <w:cnfStyle w:val="001000000000" w:firstRow="0" w:lastRow="0" w:firstColumn="1" w:lastColumn="0" w:oddVBand="0" w:evenVBand="0" w:oddHBand="0" w:evenHBand="0" w:firstRowFirstColumn="0" w:firstRowLastColumn="0" w:lastRowFirstColumn="0" w:lastRowLastColumn="0"/>
            <w:tcW w:w="3022" w:type="pct"/>
            <w:gridSpan w:val="2"/>
            <w:noWrap/>
            <w:hideMark/>
          </w:tcPr>
          <w:p w14:paraId="7BAAB2E4" w14:textId="77777777" w:rsidR="00B72D8C" w:rsidRPr="00022F18" w:rsidRDefault="00B72D8C">
            <w:pPr>
              <w:jc w:val="center"/>
              <w:rPr>
                <w:rFonts w:eastAsia="Times New Roman" w:cs="Segoe UI"/>
                <w:color w:val="000000"/>
              </w:rPr>
            </w:pPr>
            <w:r w:rsidRPr="00022F18">
              <w:rPr>
                <w:rFonts w:eastAsia="Times New Roman" w:cs="Segoe UI"/>
                <w:color w:val="000000"/>
              </w:rPr>
              <w:t>Essex</w:t>
            </w:r>
          </w:p>
        </w:tc>
        <w:tc>
          <w:tcPr>
            <w:tcW w:w="650" w:type="pct"/>
            <w:noWrap/>
            <w:vAlign w:val="center"/>
            <w:hideMark/>
          </w:tcPr>
          <w:p w14:paraId="5E9DBDE0"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22F18">
              <w:rPr>
                <w:rFonts w:eastAsia="Times New Roman" w:cs="Segoe UI"/>
                <w:b/>
                <w:color w:val="000000"/>
              </w:rPr>
              <w:t>45</w:t>
            </w:r>
          </w:p>
        </w:tc>
        <w:tc>
          <w:tcPr>
            <w:tcW w:w="678" w:type="pct"/>
            <w:noWrap/>
            <w:vAlign w:val="center"/>
            <w:hideMark/>
          </w:tcPr>
          <w:p w14:paraId="648A2DB0"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22F18">
              <w:rPr>
                <w:rFonts w:eastAsia="Times New Roman" w:cs="Segoe UI"/>
                <w:b/>
                <w:color w:val="000000"/>
              </w:rPr>
              <w:t>90</w:t>
            </w:r>
          </w:p>
        </w:tc>
        <w:tc>
          <w:tcPr>
            <w:tcW w:w="650" w:type="pct"/>
            <w:noWrap/>
            <w:vAlign w:val="center"/>
            <w:hideMark/>
          </w:tcPr>
          <w:p w14:paraId="2407A7AF" w14:textId="77777777" w:rsidR="00B72D8C" w:rsidRPr="00022F18" w:rsidRDefault="00B72D8C">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22F18">
              <w:rPr>
                <w:rFonts w:eastAsia="Times New Roman" w:cs="Segoe UI"/>
                <w:b/>
                <w:color w:val="000000"/>
              </w:rPr>
              <w:t>135</w:t>
            </w:r>
          </w:p>
        </w:tc>
      </w:tr>
    </w:tbl>
    <w:p w14:paraId="4B5A1D9D" w14:textId="232A4987" w:rsidR="00B72D8C" w:rsidRDefault="00B72D8C" w:rsidP="00B72D8C">
      <w:pPr>
        <w:pStyle w:val="Tablesourcenote"/>
      </w:pPr>
      <w:r>
        <w:t xml:space="preserve">Source: </w:t>
      </w:r>
      <w:r w:rsidR="000717DD">
        <w:t>Essex County Council</w:t>
      </w:r>
      <w:r>
        <w:t xml:space="preserve"> and Housing LIN. Estimated need is </w:t>
      </w:r>
      <w:r w:rsidR="00711301">
        <w:t>non-cumulative</w:t>
      </w:r>
    </w:p>
    <w:p w14:paraId="5B2EFA0F" w14:textId="77777777" w:rsidR="00B72D8C" w:rsidRDefault="00B72D8C" w:rsidP="00B72D8C">
      <w:pPr>
        <w:pStyle w:val="Tablesourcenote"/>
        <w:sectPr w:rsidR="00B72D8C" w:rsidSect="00B72D8C">
          <w:pgSz w:w="16838" w:h="11906" w:orient="landscape"/>
          <w:pgMar w:top="1440" w:right="1440" w:bottom="1440" w:left="1440" w:header="708" w:footer="708" w:gutter="0"/>
          <w:cols w:space="708"/>
          <w:docGrid w:linePitch="360"/>
        </w:sectPr>
      </w:pPr>
    </w:p>
    <w:p w14:paraId="17F1B123" w14:textId="3825F051" w:rsidR="007D33DA" w:rsidRPr="007D33DA" w:rsidRDefault="000D697B" w:rsidP="007D33DA">
      <w:pPr>
        <w:pStyle w:val="Heading1202"/>
      </w:pPr>
      <w:bookmarkStart w:id="230" w:name="_Toc204005989"/>
      <w:r>
        <w:lastRenderedPageBreak/>
        <w:t>V</w:t>
      </w:r>
      <w:r w:rsidR="007D33DA" w:rsidRPr="007D33DA">
        <w:t>ictims and survivors of domestic abuse</w:t>
      </w:r>
      <w:bookmarkEnd w:id="230"/>
    </w:p>
    <w:p w14:paraId="44121569" w14:textId="77777777" w:rsidR="009B6D04" w:rsidRPr="009B6D04" w:rsidRDefault="009B6D04" w:rsidP="009B6D04">
      <w:pPr>
        <w:keepNext/>
        <w:keepLines/>
        <w:spacing w:before="40"/>
        <w:jc w:val="both"/>
        <w:outlineLvl w:val="1"/>
        <w:rPr>
          <w:rFonts w:ascii="Segoe UI" w:eastAsiaTheme="majorEastAsia" w:hAnsi="Segoe UI" w:cs="Segoe UI"/>
          <w:color w:val="0F4761" w:themeColor="accent1" w:themeShade="BF"/>
          <w:sz w:val="26"/>
          <w:szCs w:val="26"/>
        </w:rPr>
      </w:pPr>
      <w:bookmarkStart w:id="231" w:name="_Toc189580304"/>
      <w:bookmarkStart w:id="232" w:name="_Toc204005990"/>
      <w:bookmarkEnd w:id="89"/>
      <w:r w:rsidRPr="009B6D04">
        <w:rPr>
          <w:rFonts w:ascii="Segoe UI" w:eastAsiaTheme="majorEastAsia" w:hAnsi="Segoe UI" w:cs="Segoe UI"/>
          <w:color w:val="0F4761" w:themeColor="accent1" w:themeShade="BF"/>
          <w:sz w:val="26"/>
          <w:szCs w:val="26"/>
        </w:rPr>
        <w:t>Introduction</w:t>
      </w:r>
      <w:bookmarkEnd w:id="231"/>
      <w:bookmarkEnd w:id="232"/>
    </w:p>
    <w:p w14:paraId="04CC2754" w14:textId="5243C34A" w:rsidR="009B6D04" w:rsidRPr="00D6355D" w:rsidRDefault="009B6D04" w:rsidP="009B6D04">
      <w:pPr>
        <w:pStyle w:val="Numberedpara1202"/>
        <w:spacing w:line="259" w:lineRule="auto"/>
      </w:pPr>
      <w:r w:rsidRPr="00D6355D">
        <w:t xml:space="preserve">The </w:t>
      </w:r>
      <w:r w:rsidRPr="00F04B62">
        <w:rPr>
          <w:rStyle w:val="Numberedpara1202Char"/>
        </w:rPr>
        <w:t>intention of this</w:t>
      </w:r>
      <w:r>
        <w:rPr>
          <w:rStyle w:val="Numberedpara1202Char"/>
        </w:rPr>
        <w:t xml:space="preserve"> </w:t>
      </w:r>
      <w:r w:rsidR="00EF254B">
        <w:rPr>
          <w:rStyle w:val="Numberedpara1202Char"/>
        </w:rPr>
        <w:t>n</w:t>
      </w:r>
      <w:r>
        <w:rPr>
          <w:rStyle w:val="Numberedpara1202Char"/>
        </w:rPr>
        <w:t>eeds</w:t>
      </w:r>
      <w:r w:rsidRPr="00F04B62">
        <w:rPr>
          <w:rStyle w:val="Numberedpara1202Char"/>
        </w:rPr>
        <w:t xml:space="preserve"> </w:t>
      </w:r>
      <w:r w:rsidR="00EF254B">
        <w:rPr>
          <w:rStyle w:val="Numberedpara1202Char"/>
        </w:rPr>
        <w:t>a</w:t>
      </w:r>
      <w:r w:rsidRPr="00F04B62">
        <w:rPr>
          <w:rStyle w:val="Numberedpara1202Char"/>
        </w:rPr>
        <w:t xml:space="preserve">ssessment is to identify the need for accommodation </w:t>
      </w:r>
      <w:r>
        <w:rPr>
          <w:rStyle w:val="Numberedpara1202Char"/>
        </w:rPr>
        <w:t xml:space="preserve">that safely supports </w:t>
      </w:r>
      <w:bookmarkStart w:id="233" w:name="_Hlk189574566"/>
      <w:r>
        <w:rPr>
          <w:rStyle w:val="Numberedpara1202Char"/>
        </w:rPr>
        <w:t>victims and survivors of</w:t>
      </w:r>
      <w:r w:rsidRPr="00F04B62">
        <w:rPr>
          <w:rStyle w:val="Numberedpara1202Char"/>
        </w:rPr>
        <w:t xml:space="preserve"> </w:t>
      </w:r>
      <w:bookmarkEnd w:id="233"/>
      <w:r w:rsidRPr="00F04B62">
        <w:rPr>
          <w:rStyle w:val="Numberedpara1202Char"/>
        </w:rPr>
        <w:t>domestic abuse</w:t>
      </w:r>
      <w:r>
        <w:rPr>
          <w:rStyle w:val="Numberedpara1202Char"/>
        </w:rPr>
        <w:t xml:space="preserve"> </w:t>
      </w:r>
      <w:r>
        <w:t>in Essex to 2039</w:t>
      </w:r>
      <w:r w:rsidRPr="00F04B62">
        <w:rPr>
          <w:rStyle w:val="Numberedpara1202Char"/>
        </w:rPr>
        <w:t>.</w:t>
      </w:r>
      <w:r>
        <w:rPr>
          <w:rStyle w:val="Numberedpara1202Char"/>
        </w:rPr>
        <w:t xml:space="preserve"> The Council’s intention is to both provide safe accommodation for victims and survivors of</w:t>
      </w:r>
      <w:r w:rsidRPr="00F04B62">
        <w:rPr>
          <w:rStyle w:val="Numberedpara1202Char"/>
        </w:rPr>
        <w:t xml:space="preserve"> </w:t>
      </w:r>
      <w:r>
        <w:rPr>
          <w:rStyle w:val="Numberedpara1202Char"/>
        </w:rPr>
        <w:t xml:space="preserve">domestic abuse but also to explore the provision of accommodation for perpetrators of domestic abuse, </w:t>
      </w:r>
      <w:proofErr w:type="gramStart"/>
      <w:r>
        <w:rPr>
          <w:rStyle w:val="Numberedpara1202Char"/>
        </w:rPr>
        <w:t>as long as</w:t>
      </w:r>
      <w:proofErr w:type="gramEnd"/>
      <w:r>
        <w:rPr>
          <w:rStyle w:val="Numberedpara1202Char"/>
        </w:rPr>
        <w:t xml:space="preserve"> it enables victims and survivors to safe</w:t>
      </w:r>
      <w:r w:rsidR="004251EA">
        <w:rPr>
          <w:rStyle w:val="Numberedpara1202Char"/>
        </w:rPr>
        <w:t>ly stay in their own homes</w:t>
      </w:r>
      <w:r>
        <w:rPr>
          <w:rStyle w:val="Numberedpara1202Char"/>
        </w:rPr>
        <w:t>. This intention has been considered throughout this assessment.</w:t>
      </w:r>
    </w:p>
    <w:p w14:paraId="270D6E40" w14:textId="26CEFEBB" w:rsidR="009B6D04" w:rsidRPr="00EC243B" w:rsidRDefault="009B6D04" w:rsidP="009B6D04">
      <w:pPr>
        <w:pStyle w:val="Numberedpara1202"/>
      </w:pPr>
      <w:r w:rsidRPr="00EC243B">
        <w:t>The assessment of need for accommodation</w:t>
      </w:r>
      <w:r>
        <w:t xml:space="preserve"> that safely supports </w:t>
      </w:r>
      <w:r>
        <w:rPr>
          <w:rStyle w:val="Numberedpara1202Char"/>
        </w:rPr>
        <w:t>victims and survivors</w:t>
      </w:r>
      <w:r>
        <w:t xml:space="preserve"> </w:t>
      </w:r>
      <w:r w:rsidR="00690D92">
        <w:t>does not include district/city</w:t>
      </w:r>
      <w:r w:rsidR="00741C80">
        <w:t xml:space="preserve">/borough homelessness data. The assessment </w:t>
      </w:r>
      <w:r w:rsidRPr="00EC243B">
        <w:t>draws on a range of evidence, including:</w:t>
      </w:r>
    </w:p>
    <w:p w14:paraId="494B5196" w14:textId="77777777" w:rsidR="009B6D04" w:rsidRPr="00EC243B" w:rsidRDefault="009B6D04" w:rsidP="009B6D04">
      <w:pPr>
        <w:pStyle w:val="Numberedpara1202"/>
        <w:numPr>
          <w:ilvl w:val="2"/>
          <w:numId w:val="4"/>
        </w:numPr>
      </w:pPr>
      <w:r w:rsidRPr="00EC243B">
        <w:t xml:space="preserve">Demographic context: current population and projected population of </w:t>
      </w:r>
      <w:r>
        <w:rPr>
          <w:rStyle w:val="Numberedpara1202Char"/>
        </w:rPr>
        <w:t>victims and survivors of</w:t>
      </w:r>
      <w:r w:rsidRPr="00EC243B">
        <w:t xml:space="preserve"> domestic abuse</w:t>
      </w:r>
      <w:r>
        <w:t xml:space="preserve"> and the perpetrator population</w:t>
      </w:r>
    </w:p>
    <w:p w14:paraId="6985B424" w14:textId="77777777" w:rsidR="009B6D04" w:rsidRPr="00EC243B" w:rsidRDefault="009B6D04" w:rsidP="009B6D04">
      <w:pPr>
        <w:pStyle w:val="Numberedpara1202"/>
        <w:numPr>
          <w:ilvl w:val="2"/>
          <w:numId w:val="4"/>
        </w:numPr>
      </w:pPr>
      <w:r w:rsidRPr="00EC243B">
        <w:t>Current provision of safe accommodation</w:t>
      </w:r>
    </w:p>
    <w:p w14:paraId="495CC250" w14:textId="77777777" w:rsidR="009B6D04" w:rsidRDefault="009B6D04" w:rsidP="009B6D04">
      <w:pPr>
        <w:pStyle w:val="Numberedpara1202"/>
        <w:numPr>
          <w:ilvl w:val="2"/>
          <w:numId w:val="4"/>
        </w:numPr>
      </w:pPr>
      <w:r w:rsidRPr="00EC243B">
        <w:t>Local commissioner perspectives and intelligence</w:t>
      </w:r>
    </w:p>
    <w:p w14:paraId="0172DA1E" w14:textId="77777777" w:rsidR="009B6D04" w:rsidRDefault="009B6D04" w:rsidP="009B6D04">
      <w:pPr>
        <w:pStyle w:val="Numberedpara1202"/>
        <w:numPr>
          <w:ilvl w:val="2"/>
          <w:numId w:val="4"/>
        </w:numPr>
      </w:pPr>
      <w:r>
        <w:t>Case studies f</w:t>
      </w:r>
      <w:r w:rsidRPr="008762D8">
        <w:t xml:space="preserve">rom other </w:t>
      </w:r>
      <w:r>
        <w:t>lo</w:t>
      </w:r>
      <w:r w:rsidRPr="008762D8">
        <w:t xml:space="preserve">cal </w:t>
      </w:r>
      <w:r>
        <w:t>a</w:t>
      </w:r>
      <w:r w:rsidRPr="008762D8">
        <w:t xml:space="preserve">uthorities </w:t>
      </w:r>
      <w:r>
        <w:t>of perpetrator accommodatio</w:t>
      </w:r>
      <w:r w:rsidR="006C7B8D">
        <w:t>n</w:t>
      </w:r>
    </w:p>
    <w:p w14:paraId="12EF66D6" w14:textId="77777777" w:rsidR="006C7B8D" w:rsidRDefault="006C7B8D" w:rsidP="006C7B8D">
      <w:pPr>
        <w:rPr>
          <w:rFonts w:ascii="Segoe UI" w:eastAsia="Calibri" w:hAnsi="Segoe UI" w:cs="Segoe UI"/>
          <w:kern w:val="0"/>
          <w:sz w:val="22"/>
          <w:szCs w:val="20"/>
          <w14:ligatures w14:val="none"/>
        </w:rPr>
      </w:pPr>
    </w:p>
    <w:p w14:paraId="26016EA2" w14:textId="77777777" w:rsidR="006C7B8D" w:rsidRPr="009B6D04" w:rsidRDefault="006C7B8D" w:rsidP="006C7B8D">
      <w:pPr>
        <w:keepNext/>
        <w:keepLines/>
        <w:spacing w:before="40"/>
        <w:jc w:val="both"/>
        <w:outlineLvl w:val="1"/>
        <w:rPr>
          <w:rFonts w:ascii="Segoe UI" w:eastAsiaTheme="majorEastAsia" w:hAnsi="Segoe UI" w:cs="Segoe UI"/>
          <w:color w:val="0F4761" w:themeColor="accent1" w:themeShade="BF"/>
          <w:sz w:val="26"/>
          <w:szCs w:val="26"/>
        </w:rPr>
      </w:pPr>
      <w:bookmarkStart w:id="234" w:name="_Toc178708945"/>
      <w:bookmarkStart w:id="235" w:name="_Toc184291313"/>
      <w:bookmarkStart w:id="236" w:name="_Toc189580305"/>
      <w:bookmarkStart w:id="237" w:name="_Toc204005991"/>
      <w:r w:rsidRPr="009B6D04">
        <w:rPr>
          <w:rFonts w:ascii="Segoe UI" w:eastAsiaTheme="majorEastAsia" w:hAnsi="Segoe UI" w:cs="Segoe UI"/>
          <w:color w:val="0F4761" w:themeColor="accent1" w:themeShade="BF"/>
          <w:sz w:val="26"/>
          <w:szCs w:val="26"/>
        </w:rPr>
        <w:t>Baseline population and projections</w:t>
      </w:r>
      <w:bookmarkEnd w:id="234"/>
      <w:bookmarkEnd w:id="235"/>
      <w:bookmarkEnd w:id="236"/>
      <w:bookmarkEnd w:id="237"/>
    </w:p>
    <w:p w14:paraId="1FFE011D" w14:textId="554D6221" w:rsidR="006C7B8D" w:rsidRPr="00AA6710" w:rsidRDefault="004301FE" w:rsidP="006C7B8D">
      <w:pPr>
        <w:pStyle w:val="Numberedpara1202"/>
      </w:pPr>
      <w:bookmarkStart w:id="238" w:name="_Hlk202351916"/>
      <w:r>
        <w:t>Essex County Council</w:t>
      </w:r>
      <w:r w:rsidR="006C7B8D">
        <w:t>’s 2024 Domestic Abuse Needs Assessment</w:t>
      </w:r>
      <w:bookmarkEnd w:id="238"/>
      <w:r w:rsidR="006C7B8D">
        <w:rPr>
          <w:rStyle w:val="FootnoteReference"/>
        </w:rPr>
        <w:footnoteReference w:id="41"/>
      </w:r>
      <w:r w:rsidR="006C7B8D">
        <w:t xml:space="preserve"> indicates that the number of referrals to the three domestic abuse support providers in Essex has been increasing. The number of referrals increased by 33% between 2021/22 and 2023/24.</w:t>
      </w:r>
    </w:p>
    <w:p w14:paraId="6E7D7B37" w14:textId="1E0AB4E0" w:rsidR="006C7B8D" w:rsidRDefault="006C7B8D" w:rsidP="006C7B8D">
      <w:pPr>
        <w:pStyle w:val="Caption"/>
      </w:pPr>
      <w:bookmarkStart w:id="239" w:name="_Ref203375603"/>
      <w:r>
        <w:t xml:space="preserve">Table </w:t>
      </w:r>
      <w:fldSimple w:instr=" SEQ Table \* ARABIC ">
        <w:r w:rsidR="00971C60">
          <w:rPr>
            <w:noProof/>
          </w:rPr>
          <w:t>94</w:t>
        </w:r>
      </w:fldSimple>
      <w:bookmarkStart w:id="240" w:name="_Hlk116373566"/>
      <w:bookmarkEnd w:id="239"/>
      <w:r>
        <w:t>. Number of referrals to the three domestic abuse support providers in Essex</w:t>
      </w:r>
    </w:p>
    <w:tbl>
      <w:tblPr>
        <w:tblStyle w:val="GridTable5Dark-Accent4"/>
        <w:tblW w:w="5000" w:type="pct"/>
        <w:tblLook w:val="04A0" w:firstRow="1" w:lastRow="0" w:firstColumn="1" w:lastColumn="0" w:noHBand="0" w:noVBand="1"/>
      </w:tblPr>
      <w:tblGrid>
        <w:gridCol w:w="2273"/>
        <w:gridCol w:w="2157"/>
        <w:gridCol w:w="2429"/>
        <w:gridCol w:w="2157"/>
      </w:tblGrid>
      <w:tr w:rsidR="00843C8C" w:rsidRPr="00843C8C" w14:paraId="1FFC3341" w14:textId="77777777" w:rsidTr="005372C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1" w:type="pct"/>
            <w:shd w:val="clear" w:color="auto" w:fill="FBCAD0"/>
          </w:tcPr>
          <w:p w14:paraId="5EECEA55" w14:textId="77777777" w:rsidR="006C7B8D" w:rsidRPr="00843C8C" w:rsidRDefault="006C7B8D" w:rsidP="00DC05B9">
            <w:pPr>
              <w:rPr>
                <w:rFonts w:cs="Segoe UI"/>
                <w:b w:val="0"/>
                <w:color w:val="000000" w:themeColor="text1"/>
              </w:rPr>
            </w:pPr>
          </w:p>
        </w:tc>
        <w:tc>
          <w:tcPr>
            <w:tcW w:w="1196" w:type="pct"/>
            <w:shd w:val="clear" w:color="auto" w:fill="FBCAD0"/>
          </w:tcPr>
          <w:p w14:paraId="41E6BABC" w14:textId="77777777" w:rsidR="006C7B8D" w:rsidRPr="00843C8C" w:rsidRDefault="006C7B8D" w:rsidP="00DC05B9">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843C8C">
              <w:rPr>
                <w:rFonts w:cs="Segoe UI"/>
                <w:color w:val="000000" w:themeColor="text1"/>
              </w:rPr>
              <w:t>2021/22</w:t>
            </w:r>
          </w:p>
        </w:tc>
        <w:tc>
          <w:tcPr>
            <w:tcW w:w="1347" w:type="pct"/>
            <w:shd w:val="clear" w:color="auto" w:fill="FBCAD0"/>
          </w:tcPr>
          <w:p w14:paraId="4B96A1CD" w14:textId="77777777" w:rsidR="006C7B8D" w:rsidRPr="00843C8C" w:rsidRDefault="006C7B8D" w:rsidP="00DC05B9">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843C8C">
              <w:rPr>
                <w:rFonts w:cs="Segoe UI"/>
                <w:color w:val="000000" w:themeColor="text1"/>
              </w:rPr>
              <w:t>2022/23</w:t>
            </w:r>
          </w:p>
        </w:tc>
        <w:tc>
          <w:tcPr>
            <w:tcW w:w="1196" w:type="pct"/>
            <w:shd w:val="clear" w:color="auto" w:fill="FBCAD0"/>
          </w:tcPr>
          <w:p w14:paraId="6CCA17B4" w14:textId="77777777" w:rsidR="006C7B8D" w:rsidRPr="00843C8C" w:rsidRDefault="006C7B8D" w:rsidP="00DC05B9">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843C8C">
              <w:rPr>
                <w:rFonts w:cs="Segoe UI"/>
                <w:color w:val="000000" w:themeColor="text1"/>
              </w:rPr>
              <w:t>2023/24</w:t>
            </w:r>
          </w:p>
        </w:tc>
      </w:tr>
      <w:tr w:rsidR="00843C8C" w:rsidRPr="00843C8C" w14:paraId="12E54719" w14:textId="77777777" w:rsidTr="00843C8C">
        <w:tc>
          <w:tcPr>
            <w:cnfStyle w:val="001000000000" w:firstRow="0" w:lastRow="0" w:firstColumn="1" w:lastColumn="0" w:oddVBand="0" w:evenVBand="0" w:oddHBand="0" w:evenHBand="0" w:firstRowFirstColumn="0" w:firstRowLastColumn="0" w:lastRowFirstColumn="0" w:lastRowLastColumn="0"/>
            <w:tcW w:w="1261" w:type="pct"/>
          </w:tcPr>
          <w:p w14:paraId="2946F698" w14:textId="77777777" w:rsidR="006C7B8D" w:rsidRPr="00711301" w:rsidRDefault="006C7B8D" w:rsidP="00DC05B9">
            <w:pPr>
              <w:rPr>
                <w:rFonts w:cs="Segoe UI"/>
                <w:b w:val="0"/>
                <w:bCs w:val="0"/>
                <w:color w:val="000000" w:themeColor="text1"/>
              </w:rPr>
            </w:pPr>
            <w:r w:rsidRPr="00711301">
              <w:rPr>
                <w:rFonts w:cs="Segoe UI"/>
                <w:b w:val="0"/>
                <w:bCs w:val="0"/>
                <w:color w:val="000000" w:themeColor="text1"/>
              </w:rPr>
              <w:t>Number of referrals*</w:t>
            </w:r>
          </w:p>
        </w:tc>
        <w:tc>
          <w:tcPr>
            <w:tcW w:w="1196" w:type="pct"/>
          </w:tcPr>
          <w:p w14:paraId="226EDE9E" w14:textId="77777777" w:rsidR="006C7B8D" w:rsidRPr="00843C8C" w:rsidRDefault="006C7B8D"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843C8C">
              <w:rPr>
                <w:rFonts w:cs="Segoe UI"/>
                <w:color w:val="000000" w:themeColor="text1"/>
              </w:rPr>
              <w:t>3,123</w:t>
            </w:r>
          </w:p>
        </w:tc>
        <w:tc>
          <w:tcPr>
            <w:tcW w:w="1347" w:type="pct"/>
          </w:tcPr>
          <w:p w14:paraId="125F0C1F" w14:textId="77777777" w:rsidR="006C7B8D" w:rsidRPr="00843C8C" w:rsidRDefault="006C7B8D"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843C8C">
              <w:rPr>
                <w:rFonts w:cs="Segoe UI"/>
                <w:color w:val="000000" w:themeColor="text1"/>
              </w:rPr>
              <w:t>3,363</w:t>
            </w:r>
          </w:p>
        </w:tc>
        <w:tc>
          <w:tcPr>
            <w:tcW w:w="1196" w:type="pct"/>
          </w:tcPr>
          <w:p w14:paraId="6360C7FE" w14:textId="77777777" w:rsidR="006C7B8D" w:rsidRPr="00843C8C" w:rsidRDefault="006C7B8D"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843C8C">
              <w:rPr>
                <w:rFonts w:cs="Segoe UI"/>
                <w:color w:val="000000" w:themeColor="text1"/>
              </w:rPr>
              <w:t>4,164</w:t>
            </w:r>
          </w:p>
        </w:tc>
      </w:tr>
    </w:tbl>
    <w:p w14:paraId="00E54C2C" w14:textId="4E965F8A" w:rsidR="006C7B8D" w:rsidRDefault="006C7B8D" w:rsidP="006C7B8D">
      <w:pPr>
        <w:pStyle w:val="Tablesourcenote"/>
      </w:pPr>
      <w:r>
        <w:t xml:space="preserve">Source: </w:t>
      </w:r>
      <w:r w:rsidR="004301FE">
        <w:t>Essex County Council</w:t>
      </w:r>
      <w:r>
        <w:t xml:space="preserve"> (2024)</w:t>
      </w:r>
    </w:p>
    <w:p w14:paraId="77A7EF66" w14:textId="0CACCFD2" w:rsidR="006C7B8D" w:rsidRDefault="006C7B8D" w:rsidP="006C7B8D">
      <w:pPr>
        <w:pStyle w:val="Tablesourcenote"/>
      </w:pPr>
      <w:r>
        <w:t xml:space="preserve">* </w:t>
      </w:r>
      <w:r w:rsidR="00196825" w:rsidRPr="00BD2A81">
        <w:t>These</w:t>
      </w:r>
      <w:r w:rsidRPr="00BD2A81">
        <w:t xml:space="preserve"> figures include those referred specifically because they needed safe accommodation in the form of refuge, but also include victims referred for community support</w:t>
      </w:r>
    </w:p>
    <w:p w14:paraId="506F79F8" w14:textId="7C0993EC" w:rsidR="00B24BE8" w:rsidRDefault="00B24BE8" w:rsidP="006C7B8D">
      <w:pPr>
        <w:pStyle w:val="Numberedpara1202"/>
      </w:pPr>
      <w:r w:rsidRPr="00B24BE8">
        <w:t>The recent evidence from statutory homelessness data returns from Essex housing authorities</w:t>
      </w:r>
      <w:r w:rsidR="003D6608">
        <w:rPr>
          <w:rStyle w:val="FootnoteReference"/>
        </w:rPr>
        <w:footnoteReference w:id="42"/>
      </w:r>
      <w:r w:rsidRPr="00B24BE8">
        <w:t>, where households owed a prevention or relief duty who have identified a need related to domestic abuse, indicate</w:t>
      </w:r>
      <w:r>
        <w:t>s</w:t>
      </w:r>
      <w:r w:rsidRPr="00B24BE8">
        <w:t xml:space="preserve"> a higher level of incidence of domestic abuse</w:t>
      </w:r>
      <w:r>
        <w:t xml:space="preserve"> (</w:t>
      </w:r>
      <w:r w:rsidR="003D6608">
        <w:t>compared</w:t>
      </w:r>
      <w:r>
        <w:t xml:space="preserve"> to </w:t>
      </w:r>
      <w:r w:rsidR="003D6608">
        <w:t xml:space="preserve">the number of referrals to domestic abuse support providers). </w:t>
      </w:r>
    </w:p>
    <w:p w14:paraId="1600F83B" w14:textId="59791A90" w:rsidR="006C7B8D" w:rsidRDefault="006C7B8D">
      <w:pPr>
        <w:pStyle w:val="Numberedpara1202"/>
      </w:pPr>
      <w:r w:rsidRPr="00125B81">
        <w:t>The</w:t>
      </w:r>
      <w:r>
        <w:t xml:space="preserve"> 2024</w:t>
      </w:r>
      <w:r w:rsidRPr="00125B81">
        <w:t xml:space="preserve"> Domestic Abuse Needs Assessment also indicates that the number of victims</w:t>
      </w:r>
      <w:r>
        <w:t xml:space="preserve"> and survivors</w:t>
      </w:r>
      <w:r w:rsidRPr="00125B81">
        <w:t xml:space="preserve"> in Refuge and Specialist Refuge has seen a</w:t>
      </w:r>
      <w:r>
        <w:t>n</w:t>
      </w:r>
      <w:r w:rsidRPr="00125B81">
        <w:t xml:space="preserve"> increase</w:t>
      </w:r>
      <w:r>
        <w:t xml:space="preserve"> between 2021 and </w:t>
      </w:r>
      <w:r>
        <w:lastRenderedPageBreak/>
        <w:t>2023. In April 2021 there were c.20 service starts, this increased to c.25 in April 2022 and c.30 in April 2023, this is an increase of 5 service starts per year. Evidence</w:t>
      </w:r>
      <w:r w:rsidRPr="001C6272">
        <w:t xml:space="preserve"> in the latter half of 2022 for the number of </w:t>
      </w:r>
      <w:r>
        <w:rPr>
          <w:rStyle w:val="Numberedpara1202Char"/>
        </w:rPr>
        <w:t>victims and survivors</w:t>
      </w:r>
      <w:r w:rsidRPr="001C6272">
        <w:t xml:space="preserve"> starting to be </w:t>
      </w:r>
      <w:bookmarkStart w:id="241" w:name="_Ref189208437"/>
      <w:bookmarkEnd w:id="240"/>
      <w:r w:rsidRPr="001C6272">
        <w:t xml:space="preserve">accommodated in refuge </w:t>
      </w:r>
      <w:r>
        <w:t>showed an increase, with</w:t>
      </w:r>
      <w:r w:rsidRPr="001C6272">
        <w:t xml:space="preserve"> 48 monthly cases in July of that year</w:t>
      </w:r>
      <w:r>
        <w:t xml:space="preserve"> (se</w:t>
      </w:r>
      <w:r w:rsidR="0003406A">
        <w:t xml:space="preserve">e </w:t>
      </w:r>
      <w:r w:rsidR="0003406A">
        <w:fldChar w:fldCharType="begin"/>
      </w:r>
      <w:r w:rsidR="0003406A">
        <w:instrText xml:space="preserve"> REF _Ref199340235 \h </w:instrText>
      </w:r>
      <w:r w:rsidR="0003406A">
        <w:fldChar w:fldCharType="separate"/>
      </w:r>
      <w:r w:rsidR="00971C60">
        <w:t xml:space="preserve">Figure </w:t>
      </w:r>
      <w:r w:rsidR="00971C60">
        <w:rPr>
          <w:noProof/>
        </w:rPr>
        <w:t>26</w:t>
      </w:r>
      <w:r w:rsidR="0003406A">
        <w:fldChar w:fldCharType="end"/>
      </w:r>
      <w:r>
        <w:t>)</w:t>
      </w:r>
      <w:r w:rsidR="005C11C0">
        <w:t>.</w:t>
      </w:r>
    </w:p>
    <w:p w14:paraId="186CF974" w14:textId="053DA5F0" w:rsidR="009B6D04" w:rsidRDefault="009B6D04" w:rsidP="009B6D04">
      <w:pPr>
        <w:pStyle w:val="Caption"/>
      </w:pPr>
      <w:bookmarkStart w:id="242" w:name="_Ref199340235"/>
      <w:r>
        <w:t xml:space="preserve">Figure </w:t>
      </w:r>
      <w:fldSimple w:instr=" SEQ Figure \* ARABIC ">
        <w:r w:rsidR="00971C60">
          <w:rPr>
            <w:noProof/>
          </w:rPr>
          <w:t>26</w:t>
        </w:r>
      </w:fldSimple>
      <w:bookmarkEnd w:id="241"/>
      <w:bookmarkEnd w:id="242"/>
      <w:r>
        <w:t>. Monthly total of service starts for refuge between 04/2021 and 03/2023</w:t>
      </w:r>
    </w:p>
    <w:p w14:paraId="27AA82D3" w14:textId="77777777" w:rsidR="009B6D04" w:rsidRPr="00125B81" w:rsidRDefault="009B6D04" w:rsidP="009B6D04">
      <w:pPr>
        <w:pStyle w:val="Numberedpara1202"/>
        <w:numPr>
          <w:ilvl w:val="0"/>
          <w:numId w:val="0"/>
        </w:numPr>
      </w:pPr>
      <w:r w:rsidRPr="00A92CB5">
        <w:rPr>
          <w:noProof/>
        </w:rPr>
        <w:drawing>
          <wp:inline distT="0" distB="0" distL="0" distR="0" wp14:anchorId="4C78677E" wp14:editId="1A5131CA">
            <wp:extent cx="5737860" cy="3637494"/>
            <wp:effectExtent l="0" t="0" r="0" b="1270"/>
            <wp:docPr id="1812006246" name="Picture 1" descr="A graph with red lin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2006246" name="Picture 1" descr="A graph with red lines&#10;&#10;Description automatically generated"/>
                    <pic:cNvPicPr/>
                  </pic:nvPicPr>
                  <pic:blipFill rotWithShape="1">
                    <a:blip r:embed="rId60"/>
                    <a:srcRect t="5296"/>
                    <a:stretch/>
                  </pic:blipFill>
                  <pic:spPr bwMode="auto">
                    <a:xfrm>
                      <a:off x="0" y="0"/>
                      <a:ext cx="5760400" cy="3651783"/>
                    </a:xfrm>
                    <a:prstGeom prst="rect">
                      <a:avLst/>
                    </a:prstGeom>
                    <a:ln>
                      <a:noFill/>
                    </a:ln>
                    <a:extLst>
                      <a:ext uri="{53640926-AAD7-44D8-BBD7-CCE9431645EC}">
                        <a14:shadowObscured xmlns:a14="http://schemas.microsoft.com/office/drawing/2010/main"/>
                      </a:ext>
                    </a:extLst>
                  </pic:spPr>
                </pic:pic>
              </a:graphicData>
            </a:graphic>
          </wp:inline>
        </w:drawing>
      </w:r>
    </w:p>
    <w:p w14:paraId="5369AE85" w14:textId="30796DE5" w:rsidR="009B6D04" w:rsidRDefault="009B6D04" w:rsidP="009B6D04">
      <w:pPr>
        <w:pStyle w:val="Numberedpara1202"/>
      </w:pPr>
      <w:r>
        <w:t>Based on the evidence in</w:t>
      </w:r>
      <w:r w:rsidR="0003406A">
        <w:t xml:space="preserve"> </w:t>
      </w:r>
      <w:r w:rsidR="0003406A">
        <w:fldChar w:fldCharType="begin"/>
      </w:r>
      <w:r w:rsidR="0003406A">
        <w:instrText xml:space="preserve"> REF _Ref199340235 \h </w:instrText>
      </w:r>
      <w:r w:rsidR="0003406A">
        <w:fldChar w:fldCharType="separate"/>
      </w:r>
      <w:r w:rsidR="00971C60">
        <w:t xml:space="preserve">Figure </w:t>
      </w:r>
      <w:r w:rsidR="00971C60">
        <w:rPr>
          <w:noProof/>
        </w:rPr>
        <w:t>26</w:t>
      </w:r>
      <w:r w:rsidR="0003406A">
        <w:fldChar w:fldCharType="end"/>
      </w:r>
      <w:r w:rsidR="003064D1">
        <w:t xml:space="preserve"> </w:t>
      </w:r>
      <w:r>
        <w:t xml:space="preserve">this indicates approximately 5 additional service starts at refuges each year; this has been projected forward to 2039/40. </w:t>
      </w:r>
      <w:r w:rsidRPr="0084163B">
        <w:t>This is an average annual growth rate of 25% per year.</w:t>
      </w:r>
      <w:r>
        <w:t xml:space="preserve"> By 2039/</w:t>
      </w:r>
      <w:r w:rsidR="00A90519">
        <w:t>4</w:t>
      </w:r>
      <w:r>
        <w:t xml:space="preserve">0 the projected number of service starts is estimated to be </w:t>
      </w:r>
      <w:proofErr w:type="gramStart"/>
      <w:r>
        <w:t>110</w:t>
      </w:r>
      <w:r w:rsidR="00AC1188">
        <w:t xml:space="preserve">  (</w:t>
      </w:r>
      <w:proofErr w:type="gramEnd"/>
      <w:r w:rsidR="00AC1188">
        <w:t>s</w:t>
      </w:r>
      <w:r w:rsidR="0003406A">
        <w:t xml:space="preserve">ee </w:t>
      </w:r>
      <w:r w:rsidR="0003406A">
        <w:fldChar w:fldCharType="begin"/>
      </w:r>
      <w:r w:rsidR="0003406A">
        <w:instrText xml:space="preserve"> REF _Ref189208965 \h </w:instrText>
      </w:r>
      <w:r w:rsidR="0003406A">
        <w:fldChar w:fldCharType="separate"/>
      </w:r>
      <w:r w:rsidR="00971C60">
        <w:t xml:space="preserve">Figure </w:t>
      </w:r>
      <w:r w:rsidR="00971C60">
        <w:rPr>
          <w:noProof/>
        </w:rPr>
        <w:t>27</w:t>
      </w:r>
      <w:r w:rsidR="0003406A">
        <w:fldChar w:fldCharType="end"/>
      </w:r>
      <w:r w:rsidR="00AC1188">
        <w:t>)</w:t>
      </w:r>
      <w:r w:rsidR="009C66C3">
        <w:t>.</w:t>
      </w:r>
      <w:r w:rsidR="00AC1188">
        <w:t xml:space="preserve"> </w:t>
      </w:r>
    </w:p>
    <w:p w14:paraId="1859044D" w14:textId="7196AD96" w:rsidR="009B6D04" w:rsidRDefault="009B6D04" w:rsidP="00B768DA">
      <w:pPr>
        <w:pStyle w:val="Caption"/>
        <w:ind w:left="709"/>
      </w:pPr>
      <w:bookmarkStart w:id="243" w:name="_Ref189208965"/>
      <w:r>
        <w:t xml:space="preserve">Figure </w:t>
      </w:r>
      <w:fldSimple w:instr=" SEQ Figure \* ARABIC ">
        <w:r w:rsidR="00971C60">
          <w:rPr>
            <w:noProof/>
          </w:rPr>
          <w:t>27</w:t>
        </w:r>
      </w:fldSimple>
      <w:bookmarkEnd w:id="243"/>
      <w:r>
        <w:t xml:space="preserve">. </w:t>
      </w:r>
      <w:r w:rsidR="003C2760">
        <w:t>E</w:t>
      </w:r>
      <w:r>
        <w:t>stimated number of future service starts for refuge to 20</w:t>
      </w:r>
      <w:r w:rsidR="00104BFC">
        <w:t>3</w:t>
      </w:r>
      <w:r>
        <w:t>9/40</w:t>
      </w:r>
    </w:p>
    <w:p w14:paraId="2A06CB9A" w14:textId="77777777" w:rsidR="009B6D04" w:rsidRDefault="009B6D04" w:rsidP="009B6D04">
      <w:pPr>
        <w:pStyle w:val="Numberedpara1202"/>
        <w:numPr>
          <w:ilvl w:val="0"/>
          <w:numId w:val="0"/>
        </w:numPr>
        <w:jc w:val="center"/>
      </w:pPr>
      <w:r>
        <w:rPr>
          <w:noProof/>
        </w:rPr>
        <w:drawing>
          <wp:inline distT="0" distB="0" distL="0" distR="0" wp14:anchorId="713DDB02" wp14:editId="56B9B5A5">
            <wp:extent cx="4884420" cy="2255520"/>
            <wp:effectExtent l="0" t="0" r="11430" b="11430"/>
            <wp:docPr id="277714161" name="Chart 1">
              <a:extLst xmlns:a="http://schemas.openxmlformats.org/drawingml/2006/main">
                <a:ext uri="{FF2B5EF4-FFF2-40B4-BE49-F238E27FC236}">
                  <a16:creationId xmlns:a16="http://schemas.microsoft.com/office/drawing/2014/main" id="{091F570C-0BF6-C9E2-4DDE-D701DC9915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61BD8D50" w14:textId="31BAB931" w:rsidR="009B6D04" w:rsidRPr="009731E7" w:rsidRDefault="009B6D04" w:rsidP="009731E7">
      <w:pPr>
        <w:ind w:firstLine="720"/>
        <w:rPr>
          <w:rFonts w:ascii="Segoe UI" w:hAnsi="Segoe UI" w:cs="Segoe UI"/>
          <w:sz w:val="18"/>
          <w:szCs w:val="18"/>
        </w:rPr>
      </w:pPr>
      <w:r w:rsidRPr="009731E7">
        <w:rPr>
          <w:rFonts w:ascii="Segoe UI" w:hAnsi="Segoe UI" w:cs="Segoe UI"/>
          <w:sz w:val="18"/>
          <w:szCs w:val="18"/>
        </w:rPr>
        <w:t xml:space="preserve">Source: </w:t>
      </w:r>
      <w:r w:rsidR="004301FE" w:rsidRPr="009731E7">
        <w:rPr>
          <w:rFonts w:ascii="Segoe UI" w:hAnsi="Segoe UI" w:cs="Segoe UI"/>
          <w:sz w:val="18"/>
          <w:szCs w:val="18"/>
        </w:rPr>
        <w:t>Essex County Council</w:t>
      </w:r>
      <w:r w:rsidRPr="009731E7">
        <w:rPr>
          <w:rFonts w:ascii="Segoe UI" w:hAnsi="Segoe UI" w:cs="Segoe UI"/>
          <w:sz w:val="18"/>
          <w:szCs w:val="18"/>
        </w:rPr>
        <w:t xml:space="preserve"> 2024 Domestic Abuse Needs Assessment / Housing LIN</w:t>
      </w:r>
    </w:p>
    <w:p w14:paraId="07C2E19E" w14:textId="61BAAD53" w:rsidR="009B6D04" w:rsidRDefault="009B6D04" w:rsidP="00F22783">
      <w:pPr>
        <w:pStyle w:val="Numberedpara1202"/>
      </w:pPr>
      <w:r>
        <w:lastRenderedPageBreak/>
        <w:t xml:space="preserve">Alongside an increase in the number of </w:t>
      </w:r>
      <w:r>
        <w:rPr>
          <w:rStyle w:val="Numberedpara1202Char"/>
        </w:rPr>
        <w:t>victims and survivors</w:t>
      </w:r>
      <w:r>
        <w:t xml:space="preserve"> being accommodated in refuge</w:t>
      </w:r>
      <w:r w:rsidR="00C45E13">
        <w:t>s</w:t>
      </w:r>
      <w:r>
        <w:t xml:space="preserve">, there has also been an increase in the number of </w:t>
      </w:r>
      <w:r>
        <w:rPr>
          <w:rStyle w:val="Numberedpara1202Char"/>
        </w:rPr>
        <w:t>victims and survivors</w:t>
      </w:r>
      <w:r>
        <w:t xml:space="preserve"> unable to be accommodated in refuge or dispersed properties.</w:t>
      </w:r>
      <w:r w:rsidR="00F2061A">
        <w:t xml:space="preserve"> </w:t>
      </w:r>
      <w:r>
        <w:t>The evidence from the Council’s data indicates that there are a variety of reasons that a referral was unable to be accommodated in safe accommodation. The most prevalent reasons are because a client disengaged with the service, or a client rejected support.</w:t>
      </w:r>
    </w:p>
    <w:p w14:paraId="5529F472" w14:textId="0D992672" w:rsidR="00F2061A" w:rsidRDefault="009B6D04" w:rsidP="009B6D04">
      <w:pPr>
        <w:pStyle w:val="Numberedpara1202"/>
      </w:pPr>
      <w:r w:rsidRPr="007A3096">
        <w:t>There are two primary reasons a referral was unable to move into safe accommodation</w:t>
      </w:r>
      <w:r w:rsidR="00F2061A">
        <w:t>:</w:t>
      </w:r>
      <w:r w:rsidRPr="007A3096">
        <w:t xml:space="preserve"> </w:t>
      </w:r>
    </w:p>
    <w:p w14:paraId="5A560E5D" w14:textId="2BE372E2" w:rsidR="009B6D04" w:rsidRPr="007A3096" w:rsidRDefault="009B6D04" w:rsidP="00523E2A">
      <w:pPr>
        <w:pStyle w:val="Numberedpara1202"/>
        <w:numPr>
          <w:ilvl w:val="0"/>
          <w:numId w:val="61"/>
        </w:numPr>
      </w:pPr>
      <w:r w:rsidRPr="007A3096">
        <w:t>The first is the number of referrals that didn’t move into safe accommodation because there was a lack of space in the existing supply, this increased by 41% between 2021/22 and 2023/24</w:t>
      </w:r>
    </w:p>
    <w:p w14:paraId="3271E6D2" w14:textId="4FBB1401" w:rsidR="009B6D04" w:rsidRDefault="009B6D04" w:rsidP="00523E2A">
      <w:pPr>
        <w:pStyle w:val="Numberedpara1202"/>
        <w:numPr>
          <w:ilvl w:val="0"/>
          <w:numId w:val="61"/>
        </w:numPr>
      </w:pPr>
      <w:r>
        <w:t xml:space="preserve">The second is the number of referrals that didn’t move into safe accommodation because the refuge provider was unable to support a client’s needs. This has decreased slightly between 2021/22 and 2023/24 but has stayed at around 100 referrals per year. A refuge provider may be unable to meet the client’s need for a variety of reasons, for example, </w:t>
      </w:r>
      <w:r w:rsidRPr="00324F4E">
        <w:t xml:space="preserve">the client </w:t>
      </w:r>
      <w:r>
        <w:t>may have</w:t>
      </w:r>
      <w:r w:rsidRPr="00324F4E">
        <w:t xml:space="preserve"> older male children (16</w:t>
      </w:r>
      <w:r>
        <w:t>+</w:t>
      </w:r>
      <w:r w:rsidRPr="00324F4E">
        <w:t xml:space="preserve"> yrs), </w:t>
      </w:r>
      <w:r>
        <w:t xml:space="preserve">or </w:t>
      </w:r>
      <w:r w:rsidRPr="00324F4E">
        <w:t>it could be due to complex needs such as mental health or active addiction</w:t>
      </w:r>
    </w:p>
    <w:p w14:paraId="56B0C261" w14:textId="1C39E99A" w:rsidR="009B6D04" w:rsidRDefault="009B6D04" w:rsidP="009B6D04">
      <w:pPr>
        <w:pStyle w:val="Numberedpara1202"/>
      </w:pPr>
      <w:r>
        <w:t xml:space="preserve">Anecdotal evidence from </w:t>
      </w:r>
      <w:r w:rsidR="000717DD">
        <w:t>Essex County Council</w:t>
      </w:r>
      <w:r>
        <w:t xml:space="preserve"> indicates that </w:t>
      </w:r>
      <w:r w:rsidRPr="008C02DB">
        <w:t>more clients are refusing support as they want self-contained accommodation with their own bathroom as a priority followed by own kitchen</w:t>
      </w:r>
      <w:r>
        <w:t>.</w:t>
      </w:r>
    </w:p>
    <w:p w14:paraId="561DF700" w14:textId="2FDAEF1A" w:rsidR="009B6D04" w:rsidRDefault="009B6D04" w:rsidP="009B6D04">
      <w:pPr>
        <w:pStyle w:val="Caption"/>
      </w:pPr>
      <w:bookmarkStart w:id="244" w:name="_Ref189122961"/>
      <w:r>
        <w:t xml:space="preserve">Table </w:t>
      </w:r>
      <w:fldSimple w:instr=" SEQ Table \* ARABIC ">
        <w:r w:rsidR="00971C60">
          <w:rPr>
            <w:noProof/>
          </w:rPr>
          <w:t>95</w:t>
        </w:r>
      </w:fldSimple>
      <w:bookmarkEnd w:id="244"/>
      <w:r>
        <w:t xml:space="preserve">. Reasons a referral didn’t progress </w:t>
      </w:r>
    </w:p>
    <w:tbl>
      <w:tblPr>
        <w:tblStyle w:val="GridTable5Dark-Accent4"/>
        <w:tblW w:w="5000" w:type="pct"/>
        <w:tblLook w:val="04A0" w:firstRow="1" w:lastRow="0" w:firstColumn="1" w:lastColumn="0" w:noHBand="0" w:noVBand="1"/>
      </w:tblPr>
      <w:tblGrid>
        <w:gridCol w:w="2422"/>
        <w:gridCol w:w="1650"/>
        <w:gridCol w:w="1650"/>
        <w:gridCol w:w="1648"/>
        <w:gridCol w:w="1646"/>
      </w:tblGrid>
      <w:tr w:rsidR="001A6B6A" w:rsidRPr="00843C8C" w14:paraId="372ABE39" w14:textId="634AEBA9" w:rsidTr="001A6B6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3" w:type="pct"/>
            <w:shd w:val="clear" w:color="auto" w:fill="FBCAD0"/>
          </w:tcPr>
          <w:p w14:paraId="5699AD31" w14:textId="77777777" w:rsidR="001A6B6A" w:rsidRPr="00843C8C" w:rsidRDefault="001A6B6A" w:rsidP="00DC05B9">
            <w:pPr>
              <w:rPr>
                <w:rFonts w:cs="Segoe UI"/>
                <w:b w:val="0"/>
                <w:color w:val="000000" w:themeColor="text1"/>
              </w:rPr>
            </w:pPr>
            <w:r w:rsidRPr="00843C8C">
              <w:rPr>
                <w:rFonts w:cs="Segoe UI"/>
                <w:color w:val="000000" w:themeColor="text1"/>
              </w:rPr>
              <w:t>Reasons</w:t>
            </w:r>
          </w:p>
        </w:tc>
        <w:tc>
          <w:tcPr>
            <w:tcW w:w="915" w:type="pct"/>
            <w:shd w:val="clear" w:color="auto" w:fill="FBCAD0"/>
          </w:tcPr>
          <w:p w14:paraId="609603BF" w14:textId="77777777" w:rsidR="001A6B6A" w:rsidRPr="00843C8C" w:rsidRDefault="001A6B6A" w:rsidP="00DC05B9">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843C8C">
              <w:rPr>
                <w:rFonts w:cs="Segoe UI"/>
                <w:color w:val="000000" w:themeColor="text1"/>
              </w:rPr>
              <w:t>2021/22</w:t>
            </w:r>
          </w:p>
        </w:tc>
        <w:tc>
          <w:tcPr>
            <w:tcW w:w="915" w:type="pct"/>
            <w:shd w:val="clear" w:color="auto" w:fill="FBCAD0"/>
          </w:tcPr>
          <w:p w14:paraId="761A9325" w14:textId="77777777" w:rsidR="001A6B6A" w:rsidRPr="00843C8C" w:rsidRDefault="001A6B6A" w:rsidP="00DC05B9">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843C8C">
              <w:rPr>
                <w:rFonts w:cs="Segoe UI"/>
                <w:color w:val="000000" w:themeColor="text1"/>
              </w:rPr>
              <w:t>2022/23</w:t>
            </w:r>
          </w:p>
        </w:tc>
        <w:tc>
          <w:tcPr>
            <w:tcW w:w="914" w:type="pct"/>
            <w:shd w:val="clear" w:color="auto" w:fill="FBCAD0"/>
          </w:tcPr>
          <w:p w14:paraId="748BEDB2" w14:textId="77777777" w:rsidR="001A6B6A" w:rsidRPr="00843C8C" w:rsidRDefault="001A6B6A" w:rsidP="00DC05B9">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843C8C">
              <w:rPr>
                <w:rFonts w:cs="Segoe UI"/>
                <w:color w:val="000000" w:themeColor="text1"/>
              </w:rPr>
              <w:t>2023/24</w:t>
            </w:r>
          </w:p>
        </w:tc>
        <w:tc>
          <w:tcPr>
            <w:tcW w:w="913" w:type="pct"/>
            <w:shd w:val="clear" w:color="auto" w:fill="FBCAD0"/>
          </w:tcPr>
          <w:p w14:paraId="4C3FA58F" w14:textId="7DB21FF4" w:rsidR="001A6B6A" w:rsidRPr="00843C8C" w:rsidRDefault="001A6B6A" w:rsidP="00DC05B9">
            <w:pPr>
              <w:cnfStyle w:val="100000000000" w:firstRow="1"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2024/25</w:t>
            </w:r>
          </w:p>
        </w:tc>
      </w:tr>
      <w:tr w:rsidR="001A6B6A" w:rsidRPr="00843C8C" w14:paraId="620A5A97" w14:textId="392FBD4F" w:rsidTr="001A6B6A">
        <w:tc>
          <w:tcPr>
            <w:cnfStyle w:val="001000000000" w:firstRow="0" w:lastRow="0" w:firstColumn="1" w:lastColumn="0" w:oddVBand="0" w:evenVBand="0" w:oddHBand="0" w:evenHBand="0" w:firstRowFirstColumn="0" w:firstRowLastColumn="0" w:lastRowFirstColumn="0" w:lastRowLastColumn="0"/>
            <w:tcW w:w="1343" w:type="pct"/>
          </w:tcPr>
          <w:p w14:paraId="7DD07495" w14:textId="77777777" w:rsidR="001A6B6A" w:rsidRPr="00F87E78" w:rsidRDefault="001A6B6A" w:rsidP="00DC05B9">
            <w:pPr>
              <w:rPr>
                <w:rFonts w:cs="Segoe UI"/>
                <w:b w:val="0"/>
                <w:color w:val="000000" w:themeColor="text1"/>
              </w:rPr>
            </w:pPr>
            <w:r w:rsidRPr="00F87E78">
              <w:rPr>
                <w:rFonts w:cs="Segoe UI"/>
                <w:b w:val="0"/>
                <w:color w:val="000000" w:themeColor="text1"/>
              </w:rPr>
              <w:t>Client rejected support</w:t>
            </w:r>
          </w:p>
        </w:tc>
        <w:tc>
          <w:tcPr>
            <w:tcW w:w="915" w:type="pct"/>
          </w:tcPr>
          <w:p w14:paraId="41157D34" w14:textId="1EDA92B7" w:rsidR="001A6B6A" w:rsidRPr="00843C8C" w:rsidRDefault="001A6B6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843C8C">
              <w:rPr>
                <w:rFonts w:cs="Segoe UI"/>
                <w:color w:val="000000" w:themeColor="text1"/>
              </w:rPr>
              <w:t>2</w:t>
            </w:r>
            <w:r w:rsidR="00B05E56">
              <w:rPr>
                <w:rFonts w:cs="Segoe UI"/>
                <w:color w:val="000000" w:themeColor="text1"/>
              </w:rPr>
              <w:t>47</w:t>
            </w:r>
          </w:p>
        </w:tc>
        <w:tc>
          <w:tcPr>
            <w:tcW w:w="915" w:type="pct"/>
          </w:tcPr>
          <w:p w14:paraId="71C5DB50" w14:textId="77777777" w:rsidR="001A6B6A"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Unavailable</w:t>
            </w:r>
          </w:p>
          <w:p w14:paraId="7070FE24" w14:textId="15876F17" w:rsidR="002A0574" w:rsidRPr="00843C8C" w:rsidRDefault="002A0574"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(217)</w:t>
            </w:r>
          </w:p>
        </w:tc>
        <w:tc>
          <w:tcPr>
            <w:tcW w:w="914" w:type="pct"/>
          </w:tcPr>
          <w:p w14:paraId="39D2AB82" w14:textId="4EFC2990" w:rsidR="001A6B6A"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132</w:t>
            </w:r>
          </w:p>
        </w:tc>
        <w:tc>
          <w:tcPr>
            <w:tcW w:w="913" w:type="pct"/>
          </w:tcPr>
          <w:p w14:paraId="777E4A66" w14:textId="615CD16F" w:rsidR="001A6B6A"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147</w:t>
            </w:r>
          </w:p>
        </w:tc>
      </w:tr>
      <w:tr w:rsidR="001A6B6A" w:rsidRPr="00843C8C" w14:paraId="5B0308A0" w14:textId="0C1F8257" w:rsidTr="001A6B6A">
        <w:tc>
          <w:tcPr>
            <w:cnfStyle w:val="001000000000" w:firstRow="0" w:lastRow="0" w:firstColumn="1" w:lastColumn="0" w:oddVBand="0" w:evenVBand="0" w:oddHBand="0" w:evenHBand="0" w:firstRowFirstColumn="0" w:firstRowLastColumn="0" w:lastRowFirstColumn="0" w:lastRowLastColumn="0"/>
            <w:tcW w:w="1343" w:type="pct"/>
          </w:tcPr>
          <w:p w14:paraId="42422DD2" w14:textId="77777777" w:rsidR="001A6B6A" w:rsidRPr="00EC131D" w:rsidRDefault="001A6B6A" w:rsidP="00DC05B9">
            <w:pPr>
              <w:rPr>
                <w:rFonts w:cs="Segoe UI"/>
                <w:b w:val="0"/>
                <w:color w:val="000000" w:themeColor="text1"/>
              </w:rPr>
            </w:pPr>
            <w:r w:rsidRPr="00EC131D">
              <w:rPr>
                <w:rFonts w:cs="Segoe UI"/>
                <w:b w:val="0"/>
                <w:color w:val="000000" w:themeColor="text1"/>
              </w:rPr>
              <w:t>Provider lack of space/capacity</w:t>
            </w:r>
          </w:p>
        </w:tc>
        <w:tc>
          <w:tcPr>
            <w:tcW w:w="915" w:type="pct"/>
          </w:tcPr>
          <w:p w14:paraId="7FE49864" w14:textId="365DAADC" w:rsidR="001A6B6A" w:rsidRPr="00EC131D" w:rsidRDefault="00B05E56"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101</w:t>
            </w:r>
          </w:p>
        </w:tc>
        <w:tc>
          <w:tcPr>
            <w:tcW w:w="915" w:type="pct"/>
          </w:tcPr>
          <w:p w14:paraId="38C2D883" w14:textId="77777777" w:rsidR="001114E8" w:rsidRPr="00EC131D"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315**</w:t>
            </w:r>
          </w:p>
          <w:p w14:paraId="7FB742FD" w14:textId="34BFAFAA" w:rsidR="001A6B6A" w:rsidRPr="00EC131D" w:rsidRDefault="001114E8"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(98)</w:t>
            </w:r>
          </w:p>
        </w:tc>
        <w:tc>
          <w:tcPr>
            <w:tcW w:w="914" w:type="pct"/>
          </w:tcPr>
          <w:p w14:paraId="3491DE1F" w14:textId="77777777" w:rsidR="001A6B6A" w:rsidRPr="00EC131D"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65</w:t>
            </w:r>
          </w:p>
        </w:tc>
        <w:tc>
          <w:tcPr>
            <w:tcW w:w="913" w:type="pct"/>
          </w:tcPr>
          <w:p w14:paraId="2FD7FDFA" w14:textId="3C194509" w:rsidR="001A6B6A" w:rsidRPr="00EC131D"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63</w:t>
            </w:r>
          </w:p>
        </w:tc>
      </w:tr>
      <w:tr w:rsidR="001A6B6A" w:rsidRPr="00843C8C" w14:paraId="486515B4" w14:textId="502949AA" w:rsidTr="001A6B6A">
        <w:tc>
          <w:tcPr>
            <w:cnfStyle w:val="001000000000" w:firstRow="0" w:lastRow="0" w:firstColumn="1" w:lastColumn="0" w:oddVBand="0" w:evenVBand="0" w:oddHBand="0" w:evenHBand="0" w:firstRowFirstColumn="0" w:firstRowLastColumn="0" w:lastRowFirstColumn="0" w:lastRowLastColumn="0"/>
            <w:tcW w:w="1343" w:type="pct"/>
          </w:tcPr>
          <w:p w14:paraId="1E6ED943" w14:textId="77777777" w:rsidR="001A6B6A" w:rsidRPr="00EC131D" w:rsidRDefault="001A6B6A" w:rsidP="00DC05B9">
            <w:pPr>
              <w:rPr>
                <w:rFonts w:cs="Segoe UI"/>
                <w:b w:val="0"/>
                <w:color w:val="000000" w:themeColor="text1"/>
              </w:rPr>
            </w:pPr>
            <w:r w:rsidRPr="00EC131D">
              <w:rPr>
                <w:rFonts w:cs="Segoe UI"/>
                <w:b w:val="0"/>
                <w:color w:val="000000" w:themeColor="text1"/>
              </w:rPr>
              <w:t>Provider unable to support clients’ needs</w:t>
            </w:r>
          </w:p>
        </w:tc>
        <w:tc>
          <w:tcPr>
            <w:tcW w:w="915" w:type="pct"/>
          </w:tcPr>
          <w:p w14:paraId="1D91B1D7" w14:textId="21963616" w:rsidR="001A6B6A" w:rsidRPr="00EC131D" w:rsidRDefault="00B05E56"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141</w:t>
            </w:r>
          </w:p>
        </w:tc>
        <w:tc>
          <w:tcPr>
            <w:tcW w:w="915" w:type="pct"/>
          </w:tcPr>
          <w:p w14:paraId="7960380E" w14:textId="56467772" w:rsidR="001A6B6A" w:rsidRPr="00EC131D"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81</w:t>
            </w:r>
          </w:p>
        </w:tc>
        <w:tc>
          <w:tcPr>
            <w:tcW w:w="914" w:type="pct"/>
          </w:tcPr>
          <w:p w14:paraId="7B535EB4" w14:textId="77777777" w:rsidR="001A6B6A" w:rsidRPr="00EC131D"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103</w:t>
            </w:r>
          </w:p>
        </w:tc>
        <w:tc>
          <w:tcPr>
            <w:tcW w:w="913" w:type="pct"/>
          </w:tcPr>
          <w:p w14:paraId="5AFBDFCA" w14:textId="5B15948D" w:rsidR="001A6B6A" w:rsidRPr="00EC131D"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EC131D">
              <w:rPr>
                <w:rFonts w:cs="Segoe UI"/>
                <w:color w:val="000000" w:themeColor="text1"/>
              </w:rPr>
              <w:t>28</w:t>
            </w:r>
          </w:p>
        </w:tc>
      </w:tr>
      <w:tr w:rsidR="00B05E56" w:rsidRPr="00843C8C" w14:paraId="08049C48" w14:textId="77777777" w:rsidTr="001A6B6A">
        <w:tc>
          <w:tcPr>
            <w:cnfStyle w:val="001000000000" w:firstRow="0" w:lastRow="0" w:firstColumn="1" w:lastColumn="0" w:oddVBand="0" w:evenVBand="0" w:oddHBand="0" w:evenHBand="0" w:firstRowFirstColumn="0" w:firstRowLastColumn="0" w:lastRowFirstColumn="0" w:lastRowLastColumn="0"/>
            <w:tcW w:w="1343" w:type="pct"/>
          </w:tcPr>
          <w:p w14:paraId="616D476F" w14:textId="0AF92F50" w:rsidR="00B05E56" w:rsidRPr="00072A7F" w:rsidRDefault="00B05E56" w:rsidP="00DC05B9">
            <w:pPr>
              <w:rPr>
                <w:rFonts w:cs="Segoe UI"/>
                <w:b w:val="0"/>
                <w:bCs w:val="0"/>
                <w:color w:val="000000" w:themeColor="text1"/>
              </w:rPr>
            </w:pPr>
            <w:r w:rsidRPr="00072A7F">
              <w:rPr>
                <w:rFonts w:cs="Segoe UI"/>
                <w:b w:val="0"/>
                <w:bCs w:val="0"/>
                <w:color w:val="000000" w:themeColor="text1"/>
              </w:rPr>
              <w:t>Unknown reason*</w:t>
            </w:r>
          </w:p>
        </w:tc>
        <w:tc>
          <w:tcPr>
            <w:tcW w:w="915" w:type="pct"/>
          </w:tcPr>
          <w:p w14:paraId="385A54A7" w14:textId="2B8C38C1" w:rsidR="00B05E56" w:rsidRDefault="00B05E56"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266</w:t>
            </w:r>
          </w:p>
        </w:tc>
        <w:tc>
          <w:tcPr>
            <w:tcW w:w="915" w:type="pct"/>
          </w:tcPr>
          <w:p w14:paraId="7C6E50A6" w14:textId="6861254E" w:rsidR="00B05E56"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0</w:t>
            </w:r>
          </w:p>
        </w:tc>
        <w:tc>
          <w:tcPr>
            <w:tcW w:w="914" w:type="pct"/>
          </w:tcPr>
          <w:p w14:paraId="2F18E32C" w14:textId="2774209B" w:rsidR="00B05E56"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343</w:t>
            </w:r>
          </w:p>
        </w:tc>
        <w:tc>
          <w:tcPr>
            <w:tcW w:w="913" w:type="pct"/>
          </w:tcPr>
          <w:p w14:paraId="68CFD3FE" w14:textId="35A7CCB1" w:rsidR="00B05E56"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Pr>
                <w:rFonts w:cs="Segoe UI"/>
                <w:color w:val="000000" w:themeColor="text1"/>
              </w:rPr>
              <w:t>204</w:t>
            </w:r>
          </w:p>
        </w:tc>
      </w:tr>
      <w:tr w:rsidR="001A6B6A" w:rsidRPr="00843C8C" w14:paraId="3083A733" w14:textId="0D186D5C" w:rsidTr="001A6B6A">
        <w:tc>
          <w:tcPr>
            <w:cnfStyle w:val="001000000000" w:firstRow="0" w:lastRow="0" w:firstColumn="1" w:lastColumn="0" w:oddVBand="0" w:evenVBand="0" w:oddHBand="0" w:evenHBand="0" w:firstRowFirstColumn="0" w:firstRowLastColumn="0" w:lastRowFirstColumn="0" w:lastRowLastColumn="0"/>
            <w:tcW w:w="1343" w:type="pct"/>
          </w:tcPr>
          <w:p w14:paraId="2D860817" w14:textId="77777777" w:rsidR="001A6B6A" w:rsidRPr="00843C8C" w:rsidRDefault="001A6B6A" w:rsidP="00DC05B9">
            <w:pPr>
              <w:rPr>
                <w:rFonts w:cs="Segoe UI"/>
                <w:b w:val="0"/>
                <w:color w:val="000000" w:themeColor="text1"/>
              </w:rPr>
            </w:pPr>
            <w:r w:rsidRPr="00843C8C">
              <w:rPr>
                <w:rFonts w:cs="Segoe UI"/>
                <w:color w:val="000000" w:themeColor="text1"/>
              </w:rPr>
              <w:t>Total</w:t>
            </w:r>
          </w:p>
        </w:tc>
        <w:tc>
          <w:tcPr>
            <w:tcW w:w="915" w:type="pct"/>
          </w:tcPr>
          <w:p w14:paraId="09F11EFE" w14:textId="54EAF712" w:rsidR="001A6B6A"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themeColor="text1"/>
              </w:rPr>
            </w:pPr>
            <w:r>
              <w:rPr>
                <w:rFonts w:cs="Segoe UI"/>
                <w:b/>
                <w:color w:val="000000" w:themeColor="text1"/>
              </w:rPr>
              <w:t>755</w:t>
            </w:r>
          </w:p>
        </w:tc>
        <w:tc>
          <w:tcPr>
            <w:tcW w:w="915" w:type="pct"/>
          </w:tcPr>
          <w:p w14:paraId="023EB870" w14:textId="2C7D6CC8" w:rsidR="001A6B6A"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themeColor="text1"/>
              </w:rPr>
            </w:pPr>
            <w:r>
              <w:rPr>
                <w:rFonts w:cs="Segoe UI"/>
                <w:b/>
                <w:color w:val="000000" w:themeColor="text1"/>
              </w:rPr>
              <w:t>396</w:t>
            </w:r>
          </w:p>
        </w:tc>
        <w:tc>
          <w:tcPr>
            <w:tcW w:w="914" w:type="pct"/>
          </w:tcPr>
          <w:p w14:paraId="3B366313" w14:textId="338C00A1" w:rsidR="001A6B6A"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themeColor="text1"/>
              </w:rPr>
            </w:pPr>
            <w:r>
              <w:rPr>
                <w:rFonts w:cs="Segoe UI"/>
                <w:b/>
                <w:color w:val="000000" w:themeColor="text1"/>
              </w:rPr>
              <w:t>643</w:t>
            </w:r>
          </w:p>
        </w:tc>
        <w:tc>
          <w:tcPr>
            <w:tcW w:w="913" w:type="pct"/>
          </w:tcPr>
          <w:p w14:paraId="7D280988" w14:textId="17DAE4CF" w:rsidR="001A6B6A" w:rsidRPr="00843C8C" w:rsidRDefault="00072A7F"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themeColor="text1"/>
              </w:rPr>
            </w:pPr>
            <w:r>
              <w:rPr>
                <w:rFonts w:cs="Segoe UI"/>
                <w:b/>
                <w:color w:val="000000" w:themeColor="text1"/>
              </w:rPr>
              <w:t>442</w:t>
            </w:r>
          </w:p>
        </w:tc>
      </w:tr>
    </w:tbl>
    <w:p w14:paraId="45B20B18" w14:textId="6FAA386B" w:rsidR="009B6D04" w:rsidRDefault="009B6D04" w:rsidP="001E17E3">
      <w:pPr>
        <w:pStyle w:val="Tablesourcenote"/>
        <w:jc w:val="left"/>
      </w:pPr>
      <w:r>
        <w:t xml:space="preserve">Source: </w:t>
      </w:r>
      <w:r w:rsidR="004301FE">
        <w:t>Essex County Council</w:t>
      </w:r>
      <w:r>
        <w:t xml:space="preserve"> (2024</w:t>
      </w:r>
      <w:r w:rsidR="00072A7F">
        <w:t>/25</w:t>
      </w:r>
      <w:r>
        <w:t>)</w:t>
      </w:r>
      <w:r w:rsidR="00072A7F">
        <w:br/>
        <w:t>* N.B Reasons will include proximity to perpetrator, household unable to be contracted</w:t>
      </w:r>
      <w:r>
        <w:br/>
        <w:t>*</w:t>
      </w:r>
      <w:r w:rsidR="000F3A2A">
        <w:t>*</w:t>
      </w:r>
      <w:r>
        <w:t xml:space="preserve"> N.B. This data </w:t>
      </w:r>
      <w:r w:rsidR="000F3A2A">
        <w:t>likely includes a combination of client rejected support and lack of capacity</w:t>
      </w:r>
      <w:r w:rsidR="002A0574">
        <w:t xml:space="preserve">, the amount in the brackets is the estimated percentage split based on the average percentage </w:t>
      </w:r>
      <w:r w:rsidR="00AE2AA7">
        <w:t>split between client rejected support and provider lack of space/capacity from 2021/22, 2023/24 and 2024/25</w:t>
      </w:r>
      <w:r w:rsidR="00610CC8">
        <w:t xml:space="preserve"> (i.e. </w:t>
      </w:r>
      <w:r w:rsidR="00AA15D3">
        <w:t>69% vs 31%)</w:t>
      </w:r>
    </w:p>
    <w:p w14:paraId="30E30C4A" w14:textId="427588CC" w:rsidR="00592F14" w:rsidRDefault="00592F14" w:rsidP="009B6D04">
      <w:pPr>
        <w:pStyle w:val="Numberedpara1202"/>
      </w:pPr>
      <w:r>
        <w:t xml:space="preserve">Table 95 demonstrates that over the </w:t>
      </w:r>
      <w:r w:rsidR="00F14773">
        <w:t>period</w:t>
      </w:r>
      <w:r>
        <w:t xml:space="preserve"> from 202</w:t>
      </w:r>
      <w:r w:rsidR="008C3BAA">
        <w:t xml:space="preserve">0/21 to 2024/25 there were in total 680 referrals that were unable to be accommodated due to lack of capacity and/or </w:t>
      </w:r>
      <w:r w:rsidR="00175C0F">
        <w:t xml:space="preserve">the </w:t>
      </w:r>
      <w:r w:rsidR="008C3BAA">
        <w:t xml:space="preserve">provider </w:t>
      </w:r>
      <w:r w:rsidR="00175C0F">
        <w:t xml:space="preserve">was </w:t>
      </w:r>
      <w:r w:rsidR="008C3BAA">
        <w:t xml:space="preserve">unable to support </w:t>
      </w:r>
      <w:r w:rsidR="006E74CC">
        <w:t>client’s</w:t>
      </w:r>
      <w:r w:rsidR="008C3BAA">
        <w:t xml:space="preserve"> needs. This is an average of 170 referrals per </w:t>
      </w:r>
      <w:r w:rsidR="00F14773">
        <w:t>annu</w:t>
      </w:r>
      <w:r w:rsidR="00175C0F">
        <w:t>m</w:t>
      </w:r>
      <w:r w:rsidR="008C3BAA">
        <w:t xml:space="preserve"> that </w:t>
      </w:r>
      <w:proofErr w:type="gramStart"/>
      <w:r w:rsidR="008C3BAA">
        <w:t>were in need of</w:t>
      </w:r>
      <w:proofErr w:type="gramEnd"/>
      <w:r w:rsidR="008C3BAA">
        <w:t xml:space="preserve"> safe accommodation but were unable to be </w:t>
      </w:r>
      <w:r w:rsidR="00F14773">
        <w:t>accommodated</w:t>
      </w:r>
      <w:r w:rsidR="008C3BAA">
        <w:t xml:space="preserve">. </w:t>
      </w:r>
      <w:r w:rsidR="00F14773">
        <w:t xml:space="preserve">Based on the evidence of the total number of referrals (to safe accommodation and community support) shown at </w:t>
      </w:r>
      <w:r w:rsidR="00F731F5">
        <w:fldChar w:fldCharType="begin"/>
      </w:r>
      <w:r w:rsidR="00F731F5">
        <w:instrText xml:space="preserve"> REF _Ref203375603 \h </w:instrText>
      </w:r>
      <w:r w:rsidR="00F731F5">
        <w:fldChar w:fldCharType="separate"/>
      </w:r>
      <w:r w:rsidR="00971C60">
        <w:t xml:space="preserve">Table </w:t>
      </w:r>
      <w:r w:rsidR="00971C60">
        <w:rPr>
          <w:noProof/>
        </w:rPr>
        <w:t>94</w:t>
      </w:r>
      <w:r w:rsidR="00F731F5">
        <w:fldChar w:fldCharType="end"/>
      </w:r>
      <w:r w:rsidR="00F14773">
        <w:t>, 170 referrals per annum that were unable to be accommodated represents 4.</w:t>
      </w:r>
      <w:r w:rsidR="00214AFC">
        <w:t>8</w:t>
      </w:r>
      <w:r w:rsidR="00F14773">
        <w:t xml:space="preserve">% of the total average number of referrals (to safe accommodation and community support). This </w:t>
      </w:r>
      <w:r w:rsidR="00E63DC2">
        <w:t>expression</w:t>
      </w:r>
      <w:r w:rsidR="00F14773">
        <w:t xml:space="preserve"> of unmet need for safe accommodation has been used to </w:t>
      </w:r>
      <w:r w:rsidR="00E63DC2">
        <w:t>project forward estimated need of sa</w:t>
      </w:r>
      <w:r w:rsidR="00175C0F">
        <w:t>f</w:t>
      </w:r>
      <w:r w:rsidR="00E63DC2">
        <w:t>e accommodation.</w:t>
      </w:r>
    </w:p>
    <w:p w14:paraId="434451DA" w14:textId="1EDAA0D9" w:rsidR="009B6D04" w:rsidRDefault="009B6D04" w:rsidP="009B6D04">
      <w:pPr>
        <w:pStyle w:val="Numberedpara1202"/>
      </w:pPr>
      <w:r>
        <w:lastRenderedPageBreak/>
        <w:t>Using the 4</w:t>
      </w:r>
      <w:r w:rsidR="00161CAC">
        <w:t>.</w:t>
      </w:r>
      <w:r w:rsidR="00214AFC">
        <w:t>8</w:t>
      </w:r>
      <w:r>
        <w:t xml:space="preserve">% annual growth rate the number of referrals expected to be unable to be accommodated due to the two reasons mentioned above is projected to be </w:t>
      </w:r>
      <w:r w:rsidR="008D7B6C">
        <w:t>156</w:t>
      </w:r>
      <w:r>
        <w:t xml:space="preserve"> referrals by 2039/40. </w:t>
      </w:r>
    </w:p>
    <w:p w14:paraId="20B6C6E2" w14:textId="5C15C49D" w:rsidR="00701837" w:rsidRDefault="00701837" w:rsidP="00A5310E">
      <w:pPr>
        <w:pStyle w:val="Caption"/>
        <w:ind w:left="993"/>
      </w:pPr>
      <w:bookmarkStart w:id="245" w:name="_Ref205196879"/>
      <w:r>
        <w:t xml:space="preserve">Figure </w:t>
      </w:r>
      <w:fldSimple w:instr=" SEQ Figure \* ARABIC ">
        <w:r w:rsidR="00971C60">
          <w:rPr>
            <w:noProof/>
          </w:rPr>
          <w:t>28</w:t>
        </w:r>
      </w:fldSimple>
      <w:bookmarkEnd w:id="245"/>
      <w:r>
        <w:t xml:space="preserve">. </w:t>
      </w:r>
      <w:r w:rsidR="00D54E7F">
        <w:t>Current and e</w:t>
      </w:r>
      <w:r w:rsidRPr="00161124">
        <w:t>stimated number of future referrals that are unable to be accommodated in safe accommodation due to a lack of space/capacity or because the provider was unable to meet their needs</w:t>
      </w:r>
    </w:p>
    <w:p w14:paraId="5113ED52" w14:textId="7A57DCE4" w:rsidR="00701837" w:rsidRDefault="00701837" w:rsidP="00701837">
      <w:pPr>
        <w:pStyle w:val="Numberedpara1202"/>
        <w:numPr>
          <w:ilvl w:val="0"/>
          <w:numId w:val="0"/>
        </w:numPr>
        <w:jc w:val="center"/>
      </w:pPr>
      <w:r>
        <w:rPr>
          <w:noProof/>
        </w:rPr>
        <w:drawing>
          <wp:inline distT="0" distB="0" distL="0" distR="0" wp14:anchorId="17C22139" wp14:editId="3DD5E4FB">
            <wp:extent cx="4518660" cy="2141220"/>
            <wp:effectExtent l="0" t="0" r="15240" b="11430"/>
            <wp:docPr id="877111271" name="Chart 1">
              <a:extLst xmlns:a="http://schemas.openxmlformats.org/drawingml/2006/main">
                <a:ext uri="{FF2B5EF4-FFF2-40B4-BE49-F238E27FC236}">
                  <a16:creationId xmlns:a16="http://schemas.microsoft.com/office/drawing/2014/main" id="{4BA3BC2C-2628-31EA-682F-EF975D8BFF6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742FB2D3" w14:textId="3AF85FF9" w:rsidR="009B6D04" w:rsidRDefault="009B6D04" w:rsidP="009B6D04">
      <w:pPr>
        <w:pStyle w:val="Tablesourcenote"/>
        <w:ind w:left="851"/>
      </w:pPr>
      <w:r>
        <w:t xml:space="preserve">Source: </w:t>
      </w:r>
      <w:r w:rsidR="004301FE">
        <w:t>Essex County Council</w:t>
      </w:r>
      <w:r>
        <w:t xml:space="preserve"> 2024 Domestic Abuse Needs Assessment / Housing LIN</w:t>
      </w:r>
    </w:p>
    <w:p w14:paraId="50FA4C3F" w14:textId="76D0A3D0" w:rsidR="005562C5" w:rsidRDefault="009B6D04" w:rsidP="00A5310E">
      <w:pPr>
        <w:pStyle w:val="Numberedpara1202"/>
      </w:pPr>
      <w:r>
        <w:t>Whilst the community services in Essex are predominantly used by clients that are originally from Essex, the refuge services predominantly accommodate people from out-of-area</w:t>
      </w:r>
      <w:r w:rsidR="00560D7C">
        <w:t>*</w:t>
      </w:r>
      <w:r>
        <w:t>.</w:t>
      </w:r>
    </w:p>
    <w:p w14:paraId="6732A71F" w14:textId="7D129985" w:rsidR="00A5310E" w:rsidRDefault="00A5310E" w:rsidP="00A5310E">
      <w:pPr>
        <w:pStyle w:val="Caption"/>
        <w:jc w:val="center"/>
      </w:pPr>
      <w:r>
        <w:t xml:space="preserve">Figure </w:t>
      </w:r>
      <w:fldSimple w:instr=" SEQ Figure \* ARABIC ">
        <w:r w:rsidR="00971C60">
          <w:rPr>
            <w:noProof/>
          </w:rPr>
          <w:t>29</w:t>
        </w:r>
      </w:fldSimple>
      <w:r>
        <w:t xml:space="preserve">. </w:t>
      </w:r>
      <w:r w:rsidRPr="00747707">
        <w:t>Origin of clients using the provision of services in Essex</w:t>
      </w:r>
    </w:p>
    <w:p w14:paraId="67145216" w14:textId="77777777" w:rsidR="009B6D04" w:rsidRDefault="009B6D04" w:rsidP="00843C8C">
      <w:pPr>
        <w:pStyle w:val="Numberedpara1202"/>
        <w:numPr>
          <w:ilvl w:val="0"/>
          <w:numId w:val="0"/>
        </w:numPr>
        <w:jc w:val="center"/>
      </w:pPr>
      <w:r w:rsidRPr="005D34B7">
        <w:rPr>
          <w:noProof/>
        </w:rPr>
        <w:drawing>
          <wp:inline distT="0" distB="0" distL="0" distR="0" wp14:anchorId="10F7D7EA" wp14:editId="2B64BD90">
            <wp:extent cx="4724400" cy="3009323"/>
            <wp:effectExtent l="0" t="0" r="0" b="635"/>
            <wp:docPr id="1886656665" name="Picture 1" descr="A graph of a customer servi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6656665" name="Picture 1" descr="A graph of a customer service&#10;&#10;Description automatically generated with medium confidence"/>
                    <pic:cNvPicPr/>
                  </pic:nvPicPr>
                  <pic:blipFill rotWithShape="1">
                    <a:blip r:embed="rId63"/>
                    <a:srcRect t="8099"/>
                    <a:stretch/>
                  </pic:blipFill>
                  <pic:spPr bwMode="auto">
                    <a:xfrm>
                      <a:off x="0" y="0"/>
                      <a:ext cx="4740578" cy="3019628"/>
                    </a:xfrm>
                    <a:prstGeom prst="rect">
                      <a:avLst/>
                    </a:prstGeom>
                    <a:ln>
                      <a:noFill/>
                    </a:ln>
                    <a:extLst>
                      <a:ext uri="{53640926-AAD7-44D8-BBD7-CCE9431645EC}">
                        <a14:shadowObscured xmlns:a14="http://schemas.microsoft.com/office/drawing/2010/main"/>
                      </a:ext>
                    </a:extLst>
                  </pic:spPr>
                </pic:pic>
              </a:graphicData>
            </a:graphic>
          </wp:inline>
        </w:drawing>
      </w:r>
    </w:p>
    <w:p w14:paraId="3FF11036" w14:textId="6A40993B" w:rsidR="00560D7C" w:rsidRPr="000C42CD" w:rsidRDefault="00560D7C" w:rsidP="000C42CD">
      <w:pPr>
        <w:pStyle w:val="Numberedpara1202"/>
        <w:numPr>
          <w:ilvl w:val="0"/>
          <w:numId w:val="0"/>
        </w:numPr>
        <w:ind w:left="993"/>
        <w:jc w:val="left"/>
        <w:rPr>
          <w:sz w:val="18"/>
          <w:szCs w:val="18"/>
        </w:rPr>
      </w:pPr>
      <w:r w:rsidRPr="000C42CD">
        <w:rPr>
          <w:sz w:val="18"/>
          <w:szCs w:val="18"/>
        </w:rPr>
        <w:t xml:space="preserve">* N.B </w:t>
      </w:r>
      <w:r w:rsidR="000C42CD" w:rsidRPr="000C42CD">
        <w:rPr>
          <w:sz w:val="18"/>
          <w:szCs w:val="18"/>
        </w:rPr>
        <w:t>out of area includes Southend</w:t>
      </w:r>
      <w:r w:rsidR="008A54A0">
        <w:rPr>
          <w:sz w:val="18"/>
          <w:szCs w:val="18"/>
        </w:rPr>
        <w:t>-on-Sea</w:t>
      </w:r>
      <w:r w:rsidR="000C42CD" w:rsidRPr="000C42CD">
        <w:rPr>
          <w:sz w:val="18"/>
          <w:szCs w:val="18"/>
        </w:rPr>
        <w:t xml:space="preserve"> and Thurrock</w:t>
      </w:r>
    </w:p>
    <w:p w14:paraId="119E1167" w14:textId="2E412103" w:rsidR="009B6D04" w:rsidRPr="002033BA" w:rsidRDefault="00F54E5A" w:rsidP="009B6D04">
      <w:pPr>
        <w:pStyle w:val="Numberedpara1202"/>
      </w:pPr>
      <w:r>
        <w:fldChar w:fldCharType="begin"/>
      </w:r>
      <w:r>
        <w:instrText xml:space="preserve"> REF _Ref189208462 \h </w:instrText>
      </w:r>
      <w:r>
        <w:fldChar w:fldCharType="separate"/>
      </w:r>
      <w:r w:rsidR="00971C60">
        <w:t xml:space="preserve">Figure </w:t>
      </w:r>
      <w:r w:rsidR="00971C60">
        <w:rPr>
          <w:noProof/>
        </w:rPr>
        <w:t>30</w:t>
      </w:r>
      <w:r>
        <w:fldChar w:fldCharType="end"/>
      </w:r>
      <w:r>
        <w:t xml:space="preserve"> </w:t>
      </w:r>
      <w:r w:rsidR="009B6D04" w:rsidRPr="002033BA">
        <w:t xml:space="preserve">below indicates that the </w:t>
      </w:r>
      <w:r w:rsidR="009B6D04">
        <w:t>C</w:t>
      </w:r>
      <w:r w:rsidR="009B6D04" w:rsidRPr="002033BA">
        <w:t>ouncil accommodates people from a range of out-of-area locations</w:t>
      </w:r>
      <w:r w:rsidR="009B6D04">
        <w:t xml:space="preserve"> in refuge accommodation</w:t>
      </w:r>
      <w:r w:rsidR="009B6D04" w:rsidRPr="002033BA">
        <w:t>. Many</w:t>
      </w:r>
      <w:r w:rsidR="009B6D04">
        <w:t xml:space="preserve"> clients</w:t>
      </w:r>
      <w:r w:rsidR="009B6D04" w:rsidRPr="002033BA">
        <w:t xml:space="preserve"> come from neighbouring areas with nearly a quarter of referrals</w:t>
      </w:r>
      <w:r w:rsidR="009B6D04">
        <w:t>’ area of origin listed as</w:t>
      </w:r>
      <w:r w:rsidR="009B6D04" w:rsidRPr="002033BA">
        <w:t xml:space="preserve"> Thurrock and 9% </w:t>
      </w:r>
      <w:r w:rsidR="009B6D04">
        <w:t>listed as Barking &amp; Dagenham or</w:t>
      </w:r>
      <w:r w:rsidR="009B6D04" w:rsidRPr="002033BA">
        <w:t xml:space="preserve"> Southend on Sea.</w:t>
      </w:r>
    </w:p>
    <w:p w14:paraId="780E561C" w14:textId="33239442" w:rsidR="009B6D04" w:rsidRPr="002033BA" w:rsidRDefault="009B6D04" w:rsidP="009B6D04">
      <w:pPr>
        <w:pStyle w:val="Numberedpara1202"/>
      </w:pPr>
      <w:r w:rsidRPr="002033BA">
        <w:lastRenderedPageBreak/>
        <w:t xml:space="preserve">A quarter of </w:t>
      </w:r>
      <w:r w:rsidR="008C4B75">
        <w:t xml:space="preserve">out-of-area </w:t>
      </w:r>
      <w:r w:rsidRPr="002033BA">
        <w:t>referrals are not originally from the UK with 16% from outside of the EU and 9% from the EU. This indicates that there is likely to be a need for cultural considerations to be made to services to ensure they meet the needs of people from different countries.</w:t>
      </w:r>
    </w:p>
    <w:p w14:paraId="590A6B21" w14:textId="776F0855" w:rsidR="009B6D04" w:rsidRDefault="009B6D04" w:rsidP="009B6D04">
      <w:pPr>
        <w:pStyle w:val="Caption"/>
        <w:ind w:left="851"/>
      </w:pPr>
      <w:bookmarkStart w:id="246" w:name="_Ref189208462"/>
      <w:r>
        <w:t xml:space="preserve">Figure </w:t>
      </w:r>
      <w:fldSimple w:instr=" SEQ Figure \* ARABIC ">
        <w:r w:rsidR="00971C60">
          <w:rPr>
            <w:noProof/>
          </w:rPr>
          <w:t>30</w:t>
        </w:r>
      </w:fldSimple>
      <w:bookmarkEnd w:id="246"/>
      <w:r>
        <w:t>. Origin of clients for out of area referrals to refuge accommodation</w:t>
      </w:r>
    </w:p>
    <w:p w14:paraId="7FBCADAC" w14:textId="77777777" w:rsidR="009B6D04" w:rsidRDefault="009B6D04" w:rsidP="009B6D04">
      <w:pPr>
        <w:pStyle w:val="Numberedpara1202"/>
        <w:numPr>
          <w:ilvl w:val="0"/>
          <w:numId w:val="0"/>
        </w:numPr>
        <w:jc w:val="center"/>
      </w:pPr>
      <w:r>
        <w:rPr>
          <w:noProof/>
        </w:rPr>
        <w:drawing>
          <wp:inline distT="0" distB="0" distL="0" distR="0" wp14:anchorId="4A400E8F" wp14:editId="167B6E46">
            <wp:extent cx="4572000" cy="2403764"/>
            <wp:effectExtent l="0" t="0" r="0" b="15875"/>
            <wp:docPr id="775948403" name="Chart 1">
              <a:extLst xmlns:a="http://schemas.openxmlformats.org/drawingml/2006/main">
                <a:ext uri="{FF2B5EF4-FFF2-40B4-BE49-F238E27FC236}">
                  <a16:creationId xmlns:a16="http://schemas.microsoft.com/office/drawing/2014/main" id="{0F66B896-0C64-E033-42F3-6FD8608B566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045F93C7" w14:textId="7BB002E6" w:rsidR="009B6D04" w:rsidRDefault="009B6D04" w:rsidP="009B6D04">
      <w:pPr>
        <w:pStyle w:val="Tablesourcenote"/>
        <w:ind w:left="851"/>
      </w:pPr>
      <w:r>
        <w:t xml:space="preserve">Source: </w:t>
      </w:r>
      <w:r w:rsidR="004301FE">
        <w:t>Essex County Council</w:t>
      </w:r>
      <w:r>
        <w:t xml:space="preserve"> (2024)</w:t>
      </w:r>
    </w:p>
    <w:p w14:paraId="777F1F73" w14:textId="2A2A3A37" w:rsidR="00B24BE8" w:rsidRPr="00B24BE8" w:rsidRDefault="00B24BE8" w:rsidP="00B24BE8">
      <w:pPr>
        <w:pStyle w:val="Numberedpara1202"/>
      </w:pPr>
      <w:r w:rsidRPr="00B24BE8">
        <w:t>The recent evidence from statutory homelessness data returns from Essex housing authorities, where households owed a prevention or relief duty who have identified a need related to domestic abuse, indicate</w:t>
      </w:r>
      <w:r>
        <w:t>s</w:t>
      </w:r>
      <w:r w:rsidRPr="00B24BE8">
        <w:t xml:space="preserve"> a higher level of incidence of domestic abuse.</w:t>
      </w:r>
    </w:p>
    <w:p w14:paraId="19F61645" w14:textId="77777777" w:rsidR="00715820" w:rsidRPr="00715820" w:rsidRDefault="00715820" w:rsidP="009B6D04">
      <w:pPr>
        <w:pStyle w:val="Numberedpara1202"/>
        <w:numPr>
          <w:ilvl w:val="0"/>
          <w:numId w:val="0"/>
        </w:numPr>
        <w:ind w:left="720" w:hanging="720"/>
      </w:pPr>
    </w:p>
    <w:p w14:paraId="74621971" w14:textId="77777777" w:rsidR="009B6D04" w:rsidRPr="007C4051" w:rsidRDefault="009B6D04" w:rsidP="009B6D04">
      <w:pPr>
        <w:pStyle w:val="Numberedpara1202"/>
        <w:numPr>
          <w:ilvl w:val="0"/>
          <w:numId w:val="0"/>
        </w:numPr>
        <w:ind w:left="720" w:hanging="720"/>
        <w:rPr>
          <w:b/>
          <w:bCs/>
        </w:rPr>
      </w:pPr>
      <w:r>
        <w:rPr>
          <w:b/>
          <w:bCs/>
        </w:rPr>
        <w:t>The p</w:t>
      </w:r>
      <w:r w:rsidRPr="007C4051">
        <w:rPr>
          <w:b/>
          <w:bCs/>
        </w:rPr>
        <w:t xml:space="preserve">rofile of needs of </w:t>
      </w:r>
      <w:r>
        <w:rPr>
          <w:b/>
          <w:bCs/>
        </w:rPr>
        <w:t xml:space="preserve">victims and survivors of </w:t>
      </w:r>
      <w:r w:rsidRPr="007C4051">
        <w:rPr>
          <w:b/>
          <w:bCs/>
        </w:rPr>
        <w:t>domestic abuse</w:t>
      </w:r>
    </w:p>
    <w:p w14:paraId="727709CC" w14:textId="77777777" w:rsidR="009B6D04" w:rsidRDefault="009B6D04" w:rsidP="00D2408F">
      <w:pPr>
        <w:pStyle w:val="Numberedpara1202"/>
      </w:pPr>
      <w:r>
        <w:t xml:space="preserve">A </w:t>
      </w:r>
      <w:r w:rsidRPr="0057228A">
        <w:t>2020 study, into predictors of domestic abuse in Essex, found that at a neighbourhood level,</w:t>
      </w:r>
      <w:r>
        <w:t xml:space="preserve"> low</w:t>
      </w:r>
      <w:r w:rsidRPr="0057228A">
        <w:t xml:space="preserve"> income and anti-social behaviour were the strongest predictors of both the overall domestic abuse rate and the rate of repeat victimisation</w:t>
      </w:r>
      <w:r>
        <w:t>.</w:t>
      </w:r>
      <w:r>
        <w:rPr>
          <w:rStyle w:val="FootnoteReference"/>
        </w:rPr>
        <w:footnoteReference w:id="43"/>
      </w:r>
    </w:p>
    <w:p w14:paraId="5BBFB9CA" w14:textId="06215550" w:rsidR="009B6D04" w:rsidRDefault="000717DD" w:rsidP="00D2408F">
      <w:pPr>
        <w:pStyle w:val="Numberedpara1202"/>
      </w:pPr>
      <w:r>
        <w:t>Essex County Council</w:t>
      </w:r>
      <w:r w:rsidR="009B6D04">
        <w:t xml:space="preserve">’s 2024 Domestic Abuse Needs Assessment provides a range of data on the profile of need of victims/survivors of domestic abuse (see </w:t>
      </w:r>
      <w:r w:rsidR="009B6D04">
        <w:fldChar w:fldCharType="begin"/>
      </w:r>
      <w:r w:rsidR="009B6D04">
        <w:instrText xml:space="preserve"> REF _Ref189576446 \r \h </w:instrText>
      </w:r>
      <w:r w:rsidR="00D2408F">
        <w:instrText xml:space="preserve"> \* MERGEFORMAT </w:instrText>
      </w:r>
      <w:r w:rsidR="009B6D04">
        <w:fldChar w:fldCharType="separate"/>
      </w:r>
      <w:r w:rsidR="00971C60">
        <w:t>8</w:t>
      </w:r>
      <w:r w:rsidR="00CD184B">
        <w:t>.</w:t>
      </w:r>
      <w:r w:rsidR="009B6D04">
        <w:fldChar w:fldCharType="end"/>
      </w:r>
      <w:r w:rsidR="009B6D04">
        <w:t xml:space="preserve"> to </w:t>
      </w:r>
      <w:r w:rsidR="009B6D04">
        <w:fldChar w:fldCharType="begin"/>
      </w:r>
      <w:r w:rsidR="009B6D04">
        <w:instrText xml:space="preserve"> REF _Ref189576457 \r \h </w:instrText>
      </w:r>
      <w:r w:rsidR="00D2408F">
        <w:instrText xml:space="preserve"> \* MERGEFORMAT </w:instrText>
      </w:r>
      <w:r w:rsidR="009B6D04">
        <w:fldChar w:fldCharType="separate"/>
      </w:r>
      <w:r w:rsidR="00971C60">
        <w:t>8</w:t>
      </w:r>
      <w:r w:rsidR="00CD184B">
        <w:t>.</w:t>
      </w:r>
      <w:r w:rsidR="009B6D04">
        <w:fldChar w:fldCharType="end"/>
      </w:r>
      <w:r w:rsidR="009B6D04">
        <w:t xml:space="preserve">). </w:t>
      </w:r>
    </w:p>
    <w:p w14:paraId="65475CC3" w14:textId="77777777" w:rsidR="009B6D04" w:rsidRPr="00BE469D" w:rsidRDefault="009B6D04" w:rsidP="00D2408F">
      <w:pPr>
        <w:pStyle w:val="Numberedpara1202"/>
      </w:pPr>
      <w:bookmarkStart w:id="247" w:name="_Ref189576446"/>
      <w:r w:rsidRPr="00BE469D">
        <w:t xml:space="preserve">Two thirds (422) of clients in </w:t>
      </w:r>
      <w:r>
        <w:t>r</w:t>
      </w:r>
      <w:r w:rsidRPr="00BE469D">
        <w:t>efuge</w:t>
      </w:r>
      <w:r>
        <w:t>s</w:t>
      </w:r>
      <w:r w:rsidRPr="00BE469D">
        <w:t xml:space="preserve"> and over half (753) of those supported by local authority housing teams had at least one dependent child. Although pregnant victims only account for 5% (309) of provider clients, nearly 75% (231) of these clients already had a dependent child. </w:t>
      </w:r>
      <w:r w:rsidRPr="001659B2">
        <w:t>20% of victims have 3 or more children, yet safe accommodation, such as refuges are not equipped to serve people with multiple children and housing for larger families is harder to source.</w:t>
      </w:r>
      <w:r>
        <w:t xml:space="preserve"> </w:t>
      </w:r>
      <w:r w:rsidRPr="00BE469D">
        <w:t xml:space="preserve">These proportions indicate </w:t>
      </w:r>
      <w:proofErr w:type="gramStart"/>
      <w:r w:rsidRPr="00BE469D">
        <w:t>a large number of</w:t>
      </w:r>
      <w:proofErr w:type="gramEnd"/>
      <w:r w:rsidRPr="00BE469D">
        <w:t xml:space="preserve"> victims may require support for their children, and that most pregnant victims are likely to already be parents.</w:t>
      </w:r>
      <w:bookmarkEnd w:id="247"/>
      <w:r>
        <w:t xml:space="preserve"> </w:t>
      </w:r>
    </w:p>
    <w:p w14:paraId="7DBE91A2" w14:textId="77777777" w:rsidR="009B6D04" w:rsidRPr="00740EBA" w:rsidRDefault="009B6D04" w:rsidP="00D2408F">
      <w:pPr>
        <w:pStyle w:val="Numberedpara1202"/>
      </w:pPr>
      <w:r w:rsidRPr="004E11B3">
        <w:lastRenderedPageBreak/>
        <w:t xml:space="preserve">54% (338) of clients in </w:t>
      </w:r>
      <w:r>
        <w:t>r</w:t>
      </w:r>
      <w:r w:rsidRPr="004E11B3">
        <w:t>efuge</w:t>
      </w:r>
      <w:r>
        <w:t>s</w:t>
      </w:r>
      <w:r w:rsidRPr="004E11B3">
        <w:t xml:space="preserve"> and at least 27% (332) of districts supported victims have presented </w:t>
      </w:r>
      <w:r>
        <w:t>m</w:t>
      </w:r>
      <w:r w:rsidRPr="004E11B3">
        <w:t xml:space="preserve">ental </w:t>
      </w:r>
      <w:r>
        <w:t>h</w:t>
      </w:r>
      <w:r w:rsidRPr="004E11B3">
        <w:t xml:space="preserve">ealth needs. Mental health need is one of the most prevalent </w:t>
      </w:r>
      <w:r>
        <w:t xml:space="preserve">needs </w:t>
      </w:r>
      <w:r w:rsidRPr="004E11B3">
        <w:t>within specialist refuge services, accounting for 75% (191) of clients seen by the service. Overall, this need is seen widely across victims of domestic abuse being supported.</w:t>
      </w:r>
    </w:p>
    <w:p w14:paraId="12E5EA2B" w14:textId="77777777" w:rsidR="009B6D04" w:rsidRPr="00CE2107" w:rsidRDefault="009B6D04" w:rsidP="00D2408F">
      <w:pPr>
        <w:pStyle w:val="Numberedpara1202"/>
      </w:pPr>
      <w:r w:rsidRPr="00CE2107">
        <w:t>13% (741) of provider supported victims</w:t>
      </w:r>
      <w:r>
        <w:t xml:space="preserve"> (</w:t>
      </w:r>
      <w:r w:rsidRPr="00A76BF0">
        <w:t>community and safe accommodation services)</w:t>
      </w:r>
      <w:r w:rsidRPr="00CE2107">
        <w:t xml:space="preserve"> had a recorded disability and mostly went on to receive support in specialist refuge or refuge settings. Learning disability was the least common disability type, accounting for less than 10% (276) of the </w:t>
      </w:r>
      <w:r>
        <w:rPr>
          <w:rStyle w:val="Numberedpara1202Char"/>
        </w:rPr>
        <w:t>victim and survivor</w:t>
      </w:r>
      <w:r w:rsidRPr="00CE2107">
        <w:t xml:space="preserve"> population overall. </w:t>
      </w:r>
    </w:p>
    <w:p w14:paraId="19551FE8" w14:textId="77777777" w:rsidR="009B6D04" w:rsidRPr="00740EBA" w:rsidRDefault="009B6D04" w:rsidP="00D2408F">
      <w:pPr>
        <w:pStyle w:val="Numberedpara1202"/>
      </w:pPr>
      <w:r w:rsidRPr="00CE2107">
        <w:t xml:space="preserve">1 in 2 </w:t>
      </w:r>
      <w:r>
        <w:rPr>
          <w:rStyle w:val="Numberedpara1202Char"/>
        </w:rPr>
        <w:t>victims/survivors</w:t>
      </w:r>
      <w:r w:rsidRPr="00CE2107">
        <w:t xml:space="preserve"> (120) within </w:t>
      </w:r>
      <w:r>
        <w:t>s</w:t>
      </w:r>
      <w:r w:rsidRPr="00CE2107">
        <w:t xml:space="preserve">pecialist </w:t>
      </w:r>
      <w:r>
        <w:t>r</w:t>
      </w:r>
      <w:r w:rsidRPr="00CE2107">
        <w:t>efuge</w:t>
      </w:r>
      <w:r>
        <w:t>s</w:t>
      </w:r>
      <w:r w:rsidRPr="00CE2107">
        <w:t xml:space="preserve"> had alcohol support needs, whilst a large proportion of those supported by </w:t>
      </w:r>
      <w:r>
        <w:t>d</w:t>
      </w:r>
      <w:r w:rsidRPr="00CE2107">
        <w:t xml:space="preserve">rug &amp; </w:t>
      </w:r>
      <w:r>
        <w:t>a</w:t>
      </w:r>
      <w:r w:rsidRPr="00CE2107">
        <w:t xml:space="preserve">lcohol </w:t>
      </w:r>
      <w:r>
        <w:t>s</w:t>
      </w:r>
      <w:r w:rsidRPr="00CE2107">
        <w:t xml:space="preserve">ervices had experienced </w:t>
      </w:r>
      <w:r>
        <w:t>d</w:t>
      </w:r>
      <w:r w:rsidRPr="00CE2107">
        <w:t xml:space="preserve">omestic </w:t>
      </w:r>
      <w:r>
        <w:t>a</w:t>
      </w:r>
      <w:r w:rsidRPr="00CE2107">
        <w:t xml:space="preserve">buse. Similarly, over two thirds (167) of victims in </w:t>
      </w:r>
      <w:r>
        <w:t>s</w:t>
      </w:r>
      <w:r w:rsidRPr="00CE2107">
        <w:t xml:space="preserve">pecialist </w:t>
      </w:r>
      <w:r>
        <w:t>r</w:t>
      </w:r>
      <w:r w:rsidRPr="00CE2107">
        <w:t>efuge</w:t>
      </w:r>
      <w:r>
        <w:t>s</w:t>
      </w:r>
      <w:r w:rsidRPr="00CE2107">
        <w:t xml:space="preserve"> have </w:t>
      </w:r>
      <w:r>
        <w:t>d</w:t>
      </w:r>
      <w:r w:rsidRPr="00CE2107">
        <w:t xml:space="preserve">rug </w:t>
      </w:r>
      <w:r>
        <w:t>d</w:t>
      </w:r>
      <w:r w:rsidRPr="00CE2107">
        <w:t xml:space="preserve">ependency </w:t>
      </w:r>
      <w:r>
        <w:t>n</w:t>
      </w:r>
      <w:r w:rsidRPr="00CE2107">
        <w:t xml:space="preserve">eeds, whilst 22% (107) of </w:t>
      </w:r>
      <w:r>
        <w:t>d</w:t>
      </w:r>
      <w:r w:rsidRPr="00CE2107">
        <w:t xml:space="preserve">rug </w:t>
      </w:r>
      <w:r>
        <w:t>s</w:t>
      </w:r>
      <w:r w:rsidRPr="00CE2107">
        <w:t xml:space="preserve">upport service clients have experienced </w:t>
      </w:r>
      <w:r>
        <w:t>domestic abuse</w:t>
      </w:r>
      <w:r w:rsidRPr="00CE2107">
        <w:t xml:space="preserve">. </w:t>
      </w:r>
    </w:p>
    <w:p w14:paraId="71B5C82B" w14:textId="77777777" w:rsidR="009B6D04" w:rsidRDefault="009B6D04" w:rsidP="00D2408F">
      <w:pPr>
        <w:pStyle w:val="Numberedpara1202"/>
      </w:pPr>
      <w:bookmarkStart w:id="248" w:name="_Ref189576457"/>
      <w:r w:rsidRPr="005F4221">
        <w:t>7% (408) of victims supported by providers have No Recourse to Public Funds. This proportion is over 5 times higher for victims in Refuge, where 38% (237) of accommodated victims have No Recourse to Public Funds.</w:t>
      </w:r>
    </w:p>
    <w:p w14:paraId="65CCFEFF" w14:textId="77777777" w:rsidR="009B6D04" w:rsidRDefault="009B6D04" w:rsidP="00D2408F">
      <w:pPr>
        <w:pStyle w:val="Numberedpara1202"/>
      </w:pPr>
      <w:r w:rsidRPr="005F4221">
        <w:t>Across victims supported by domestic abuse providers, 2% (128) of victims have an Offending History.</w:t>
      </w:r>
    </w:p>
    <w:p w14:paraId="045F73B4" w14:textId="77777777" w:rsidR="009B6D04" w:rsidRPr="005F4221" w:rsidRDefault="009B6D04" w:rsidP="00D2408F">
      <w:pPr>
        <w:pStyle w:val="Numberedpara1202"/>
      </w:pPr>
      <w:r w:rsidRPr="00CE2107">
        <w:t>Based on the available data, 7% (38</w:t>
      </w:r>
      <w:r>
        <w:t>1</w:t>
      </w:r>
      <w:r w:rsidRPr="00CE2107">
        <w:t xml:space="preserve">) of provider supported </w:t>
      </w:r>
      <w:r>
        <w:rPr>
          <w:rStyle w:val="Numberedpara1202Char"/>
        </w:rPr>
        <w:t>victims and survivors</w:t>
      </w:r>
      <w:r w:rsidRPr="00CE2107">
        <w:t xml:space="preserve"> experienced sexual abuse.</w:t>
      </w:r>
    </w:p>
    <w:p w14:paraId="5CE6658E" w14:textId="77777777" w:rsidR="009B6D04" w:rsidRPr="004E11B3" w:rsidRDefault="009B6D04" w:rsidP="00D2408F">
      <w:pPr>
        <w:pStyle w:val="Numberedpara1202"/>
      </w:pPr>
      <w:r w:rsidRPr="003D52A8">
        <w:t xml:space="preserve">11% (121) of </w:t>
      </w:r>
      <w:r>
        <w:rPr>
          <w:rStyle w:val="Numberedpara1202Char"/>
        </w:rPr>
        <w:t>victims and survivors</w:t>
      </w:r>
      <w:r w:rsidRPr="003D52A8">
        <w:t xml:space="preserve"> from a global majority ethnic group are in the UK on a visa, as a </w:t>
      </w:r>
      <w:r>
        <w:t>r</w:t>
      </w:r>
      <w:r w:rsidRPr="003D52A8">
        <w:t xml:space="preserve">efugee or </w:t>
      </w:r>
      <w:r>
        <w:t>a</w:t>
      </w:r>
      <w:r w:rsidRPr="003D52A8">
        <w:t xml:space="preserve">sylum </w:t>
      </w:r>
      <w:r>
        <w:t>s</w:t>
      </w:r>
      <w:r w:rsidRPr="003D52A8">
        <w:t xml:space="preserve">eeker, or with an </w:t>
      </w:r>
      <w:r>
        <w:t>i</w:t>
      </w:r>
      <w:r w:rsidRPr="003D52A8">
        <w:t xml:space="preserve">nsecure </w:t>
      </w:r>
      <w:r>
        <w:t>s</w:t>
      </w:r>
      <w:r w:rsidRPr="003D52A8">
        <w:t>tatus. 31% (344) do not have English as their first language. When it comes to the services they access, most global majority victims went on to be supported by community services or outreach, but at the service level, the proportion of each group differed by service type.</w:t>
      </w:r>
      <w:bookmarkEnd w:id="248"/>
    </w:p>
    <w:p w14:paraId="0DD2D606" w14:textId="77777777" w:rsidR="009B6D04" w:rsidRDefault="009B6D04" w:rsidP="009B6D04">
      <w:pPr>
        <w:pStyle w:val="Numberedpara1202"/>
        <w:numPr>
          <w:ilvl w:val="0"/>
          <w:numId w:val="0"/>
        </w:numPr>
        <w:ind w:left="720" w:hanging="720"/>
        <w:rPr>
          <w:b/>
          <w:bCs/>
        </w:rPr>
      </w:pPr>
    </w:p>
    <w:p w14:paraId="6C696B0F" w14:textId="77777777" w:rsidR="009B6D04" w:rsidRPr="0000045A" w:rsidRDefault="009B6D04" w:rsidP="009B6D04">
      <w:pPr>
        <w:pStyle w:val="Numberedpara1202"/>
        <w:numPr>
          <w:ilvl w:val="0"/>
          <w:numId w:val="0"/>
        </w:numPr>
        <w:ind w:left="720" w:hanging="720"/>
        <w:rPr>
          <w:b/>
          <w:bCs/>
        </w:rPr>
      </w:pPr>
      <w:r w:rsidRPr="0000045A">
        <w:rPr>
          <w:b/>
          <w:bCs/>
        </w:rPr>
        <w:t>The perpetrator population</w:t>
      </w:r>
    </w:p>
    <w:p w14:paraId="233D1836" w14:textId="77777777" w:rsidR="009B6D04" w:rsidRDefault="009B6D04" w:rsidP="009B6D04">
      <w:pPr>
        <w:pStyle w:val="Numberedpara1202"/>
      </w:pPr>
      <w:r>
        <w:t xml:space="preserve">There is limited data to accurately state the number of perpetrators of domestic abuse in Essex however some high-level assumptions have been made on the available data for this assessment. </w:t>
      </w:r>
    </w:p>
    <w:p w14:paraId="79D68989" w14:textId="59F80B4B" w:rsidR="009B6D04" w:rsidRDefault="009B6D04" w:rsidP="009B6D04">
      <w:pPr>
        <w:pStyle w:val="Numberedpara1202"/>
      </w:pPr>
      <w:r>
        <w:t xml:space="preserve">According to </w:t>
      </w:r>
      <w:r w:rsidR="000717DD">
        <w:t>Essex County Council</w:t>
      </w:r>
      <w:r>
        <w:t>’s 2024 Domestic Abuse Needs Assessment, b</w:t>
      </w:r>
      <w:r w:rsidRPr="00FE409B">
        <w:t>etween April 2021 and March 2023, 58,875 domestic-abuse related crimes were recorded in Essex, equating to 3% of domestic abuse crimes recorded in England and Wales over the same period.</w:t>
      </w:r>
    </w:p>
    <w:p w14:paraId="36673645" w14:textId="77777777" w:rsidR="009B6D04" w:rsidRDefault="009B6D04" w:rsidP="009B6D04">
      <w:pPr>
        <w:pStyle w:val="Numberedpara1202"/>
      </w:pPr>
      <w:r w:rsidRPr="002E523C">
        <w:t>In England and Wales, the Crown Prosecution Service (CPS) charged</w:t>
      </w:r>
      <w:r>
        <w:t xml:space="preserve"> </w:t>
      </w:r>
      <w:r w:rsidRPr="002E523C">
        <w:t>49,046</w:t>
      </w:r>
      <w:r>
        <w:t xml:space="preserve"> </w:t>
      </w:r>
      <w:r w:rsidRPr="002E523C">
        <w:t>suspects in domestic abuse-related cases in the year ending March 2024.</w:t>
      </w:r>
    </w:p>
    <w:p w14:paraId="3099C551" w14:textId="77777777" w:rsidR="009B6D04" w:rsidRDefault="009B6D04" w:rsidP="009B6D04">
      <w:pPr>
        <w:pStyle w:val="Numberedpara1202"/>
      </w:pPr>
      <w:r>
        <w:lastRenderedPageBreak/>
        <w:t xml:space="preserve">Applying the 3% weighting to the 49,046 UK suspects in </w:t>
      </w:r>
      <w:r w:rsidRPr="002E523C">
        <w:t>domestic abuse-related cases</w:t>
      </w:r>
      <w:r>
        <w:t xml:space="preserve"> in 2024, it may potentially be assumed that there was an estimated c.1,470 perpetrators of domestic abuse in Essex.</w:t>
      </w:r>
      <w:r>
        <w:rPr>
          <w:rStyle w:val="FootnoteReference"/>
        </w:rPr>
        <w:footnoteReference w:id="44"/>
      </w:r>
    </w:p>
    <w:p w14:paraId="16337C82" w14:textId="77777777" w:rsidR="009B6D04" w:rsidRDefault="009B6D04" w:rsidP="009B6D04">
      <w:pPr>
        <w:pStyle w:val="Numberedpara1202"/>
      </w:pPr>
      <w:r w:rsidRPr="001615BD">
        <w:t>In relation to the profile of perpetrators, national evidence indicates that most perpetrators are male. Refuge UK indicate that 93% of defendants in domestic abuse cases are male.</w:t>
      </w:r>
      <w:r>
        <w:rPr>
          <w:rStyle w:val="FootnoteReference"/>
        </w:rPr>
        <w:footnoteReference w:id="45"/>
      </w:r>
    </w:p>
    <w:p w14:paraId="503C5706" w14:textId="77777777" w:rsidR="009B6D04" w:rsidRDefault="009B6D04" w:rsidP="009B6D04">
      <w:pPr>
        <w:pStyle w:val="Numberedpara1202"/>
      </w:pPr>
      <w:r w:rsidRPr="001615BD">
        <w:t xml:space="preserve">However, this does not mean that women aren’t perpetrators of domestic abuse. </w:t>
      </w:r>
      <w:r>
        <w:t>In Essex, o</w:t>
      </w:r>
      <w:r w:rsidRPr="008C6773">
        <w:t xml:space="preserve">ver 25% of victims recorded by the </w:t>
      </w:r>
      <w:r>
        <w:t>p</w:t>
      </w:r>
      <w:r w:rsidRPr="008C6773">
        <w:t>olice are men</w:t>
      </w:r>
      <w:r>
        <w:t xml:space="preserve"> which potentially indicates that the perpetrator is likely to be female, however this will not always be the case.</w:t>
      </w:r>
    </w:p>
    <w:p w14:paraId="35E36C2E" w14:textId="77777777" w:rsidR="009B6D04" w:rsidRDefault="009B6D04" w:rsidP="009B6D04">
      <w:pPr>
        <w:pStyle w:val="Numberedpara1202"/>
      </w:pPr>
      <w:r w:rsidRPr="0019001F">
        <w:t>Crest Advisory research</w:t>
      </w:r>
      <w:r>
        <w:rPr>
          <w:rStyle w:val="FootnoteReference"/>
        </w:rPr>
        <w:footnoteReference w:id="46"/>
      </w:r>
      <w:r>
        <w:t xml:space="preserve"> funded by the Home Office</w:t>
      </w:r>
      <w:r w:rsidRPr="0019001F">
        <w:t xml:space="preserve"> into the offending patterns of domestic abusers in the West Midlands</w:t>
      </w:r>
      <w:r>
        <w:t xml:space="preserve"> found that </w:t>
      </w:r>
      <w:proofErr w:type="gramStart"/>
      <w:r w:rsidRPr="008620B6">
        <w:t>the majority of</w:t>
      </w:r>
      <w:proofErr w:type="gramEnd"/>
      <w:r w:rsidRPr="008620B6">
        <w:t xml:space="preserve"> individuals listed as a domestic abuse suspect, had just one lower harm crime or incident recorded against them which generally the police had graded at the lowest risk level</w:t>
      </w:r>
      <w:r>
        <w:t>.</w:t>
      </w:r>
      <w:r w:rsidRPr="008620B6">
        <w:t xml:space="preserve"> A relatively small group of individuals had multiple offences listed against each of them; they were responsible for most of the harm from domestic abuse.</w:t>
      </w:r>
    </w:p>
    <w:p w14:paraId="70B9E2DF" w14:textId="77777777" w:rsidR="009B6D04" w:rsidRDefault="009B6D04" w:rsidP="009B6D04">
      <w:pPr>
        <w:pStyle w:val="Numberedpara1202"/>
      </w:pPr>
      <w:r>
        <w:t xml:space="preserve">The Crest Advisory research </w:t>
      </w:r>
      <w:r w:rsidRPr="00AF32D4">
        <w:t>found that o</w:t>
      </w:r>
      <w:r>
        <w:t>ff</w:t>
      </w:r>
      <w:r w:rsidRPr="00AF32D4">
        <w:t xml:space="preserve">enders causing the greatest domestic abuse </w:t>
      </w:r>
      <w:r w:rsidRPr="00BB7AE2">
        <w:t>harms were much more likely to also be committing other types of offending, thus highlighting valuable opportunities for practitioners in the identification and targeting of domestic abuse perpetrators.</w:t>
      </w:r>
    </w:p>
    <w:p w14:paraId="26416DC3" w14:textId="3A971BF9" w:rsidR="009B6D04" w:rsidRPr="00D6355D" w:rsidRDefault="009B6D04" w:rsidP="009B6D04">
      <w:pPr>
        <w:keepNext/>
        <w:keepLines/>
        <w:spacing w:before="240"/>
        <w:jc w:val="both"/>
        <w:outlineLvl w:val="1"/>
        <w:rPr>
          <w:rFonts w:ascii="Segoe UI" w:eastAsiaTheme="majorEastAsia" w:hAnsi="Segoe UI" w:cs="Segoe UI"/>
          <w:color w:val="0F4761" w:themeColor="accent1" w:themeShade="BF"/>
          <w:sz w:val="26"/>
          <w:szCs w:val="26"/>
        </w:rPr>
      </w:pPr>
      <w:bookmarkStart w:id="249" w:name="_Toc178708946"/>
      <w:bookmarkStart w:id="250" w:name="_Toc184291314"/>
      <w:bookmarkStart w:id="251" w:name="_Toc189580306"/>
      <w:bookmarkStart w:id="252" w:name="_Toc204005992"/>
      <w:r>
        <w:rPr>
          <w:rFonts w:ascii="Segoe UI" w:eastAsiaTheme="majorEastAsia" w:hAnsi="Segoe UI" w:cs="Segoe UI"/>
          <w:color w:val="0F4761" w:themeColor="accent1" w:themeShade="BF"/>
          <w:sz w:val="26"/>
          <w:szCs w:val="26"/>
        </w:rPr>
        <w:t>Current provision of safe accommodation</w:t>
      </w:r>
      <w:bookmarkEnd w:id="249"/>
      <w:bookmarkEnd w:id="250"/>
      <w:bookmarkEnd w:id="251"/>
      <w:r w:rsidR="00B95D4A">
        <w:rPr>
          <w:rFonts w:ascii="Segoe UI" w:eastAsiaTheme="majorEastAsia" w:hAnsi="Segoe UI" w:cs="Segoe UI"/>
          <w:color w:val="0F4761" w:themeColor="accent1" w:themeShade="BF"/>
          <w:sz w:val="26"/>
          <w:szCs w:val="26"/>
        </w:rPr>
        <w:t xml:space="preserve"> (March 2025)</w:t>
      </w:r>
      <w:bookmarkEnd w:id="252"/>
    </w:p>
    <w:p w14:paraId="371CA948" w14:textId="728ADD39" w:rsidR="009B6D04" w:rsidRDefault="009B6D04" w:rsidP="009B6D04">
      <w:pPr>
        <w:pStyle w:val="Numberedpara1202"/>
        <w:spacing w:line="259" w:lineRule="auto"/>
      </w:pPr>
      <w:r w:rsidRPr="00B55A5C">
        <w:t xml:space="preserve">As part of </w:t>
      </w:r>
      <w:r w:rsidR="004301FE">
        <w:t>Essex County Council</w:t>
      </w:r>
      <w:r w:rsidR="00B31546">
        <w:t>’</w:t>
      </w:r>
      <w:r w:rsidRPr="00B55A5C">
        <w:t xml:space="preserve">s commitment to victims of domestic abuse, three </w:t>
      </w:r>
      <w:r>
        <w:t>d</w:t>
      </w:r>
      <w:r w:rsidRPr="00B55A5C">
        <w:t xml:space="preserve">omestic </w:t>
      </w:r>
      <w:r>
        <w:t>a</w:t>
      </w:r>
      <w:r w:rsidRPr="00B55A5C">
        <w:t xml:space="preserve">buse </w:t>
      </w:r>
      <w:r>
        <w:t>s</w:t>
      </w:r>
      <w:r w:rsidRPr="00B55A5C">
        <w:t xml:space="preserve">afe </w:t>
      </w:r>
      <w:r>
        <w:t>a</w:t>
      </w:r>
      <w:r w:rsidRPr="00B55A5C">
        <w:t xml:space="preserve">ccommodation </w:t>
      </w:r>
      <w:r>
        <w:t>p</w:t>
      </w:r>
      <w:r w:rsidRPr="00B55A5C">
        <w:t>roviders</w:t>
      </w:r>
      <w:r>
        <w:t xml:space="preserve"> in Essex</w:t>
      </w:r>
      <w:r w:rsidRPr="00B55A5C">
        <w:t xml:space="preserve"> have been commissioned to provide support in safe accommodation in the form of refuges, a specialist recovery refuge, move-on accommodation, and dispersed units.</w:t>
      </w:r>
    </w:p>
    <w:p w14:paraId="61970805" w14:textId="77777777" w:rsidR="009B6D04" w:rsidRPr="00B55A5C" w:rsidRDefault="009B6D04" w:rsidP="009B6D04">
      <w:pPr>
        <w:pStyle w:val="Numberedpara1202"/>
        <w:spacing w:line="259" w:lineRule="auto"/>
      </w:pPr>
      <w:r>
        <w:t>T</w:t>
      </w:r>
      <w:r w:rsidRPr="00B55A5C">
        <w:t xml:space="preserve">he Next Chapter, Safer Places and Changing Pathways provide: </w:t>
      </w:r>
    </w:p>
    <w:p w14:paraId="7A1B91FD" w14:textId="77777777" w:rsidR="009B6D04" w:rsidRPr="00B55A5C" w:rsidRDefault="009B6D04" w:rsidP="009B6D04">
      <w:pPr>
        <w:pStyle w:val="Bulletptfirstline"/>
        <w:ind w:left="1069"/>
        <w:jc w:val="left"/>
      </w:pPr>
      <w:r w:rsidRPr="00B55A5C">
        <w:t>3 family refuges for women and their children</w:t>
      </w:r>
    </w:p>
    <w:p w14:paraId="0EBC7F83" w14:textId="77777777" w:rsidR="009B6D04" w:rsidRPr="00B55A5C" w:rsidRDefault="009B6D04" w:rsidP="009B6D04">
      <w:pPr>
        <w:pStyle w:val="Bulletptfirstline"/>
        <w:ind w:left="1069"/>
        <w:jc w:val="left"/>
      </w:pPr>
      <w:r w:rsidRPr="00B55A5C">
        <w:t xml:space="preserve">1 specialist recovery refuge for women with active addiction </w:t>
      </w:r>
    </w:p>
    <w:p w14:paraId="70748DF1" w14:textId="77777777" w:rsidR="009B6D04" w:rsidRPr="00B55A5C" w:rsidRDefault="009B6D04" w:rsidP="009B6D04">
      <w:pPr>
        <w:pStyle w:val="Bulletptfirstline"/>
        <w:ind w:left="1069"/>
        <w:jc w:val="left"/>
      </w:pPr>
      <w:r w:rsidRPr="00B55A5C">
        <w:t>a variety of dispersed and move-on accommodation, primarily for women and, where needed, their children</w:t>
      </w:r>
    </w:p>
    <w:p w14:paraId="42765016" w14:textId="77777777" w:rsidR="009B6D04" w:rsidRPr="00B55A5C" w:rsidRDefault="009B6D04" w:rsidP="009B6D04">
      <w:pPr>
        <w:pStyle w:val="Bulletptfirstline"/>
        <w:ind w:left="1069"/>
        <w:jc w:val="left"/>
      </w:pPr>
      <w:r w:rsidRPr="00B55A5C">
        <w:t>a small unit of dispersed accommodation for men</w:t>
      </w:r>
    </w:p>
    <w:p w14:paraId="4FEB2772" w14:textId="77777777" w:rsidR="009B6D04" w:rsidRDefault="009B6D04" w:rsidP="009B6D04">
      <w:pPr>
        <w:pStyle w:val="Numberedpara1202"/>
        <w:spacing w:line="259" w:lineRule="auto"/>
      </w:pPr>
      <w:r>
        <w:t>A</w:t>
      </w:r>
      <w:r w:rsidRPr="00B55A5C">
        <w:t>t any one time in Essex</w:t>
      </w:r>
      <w:r>
        <w:t xml:space="preserve">, </w:t>
      </w:r>
      <w:r w:rsidRPr="00B55A5C">
        <w:t>95 adult victims</w:t>
      </w:r>
      <w:r>
        <w:t>/survivors</w:t>
      </w:r>
      <w:r w:rsidRPr="00B55A5C">
        <w:t xml:space="preserve"> and their children can be supported in the above forms of safe accommodation.</w:t>
      </w:r>
    </w:p>
    <w:p w14:paraId="0B5516E3" w14:textId="7E52F72E" w:rsidR="009B6D04" w:rsidRDefault="009B6D04" w:rsidP="009B6D04">
      <w:pPr>
        <w:pStyle w:val="Caption"/>
      </w:pPr>
      <w:r>
        <w:lastRenderedPageBreak/>
        <w:t xml:space="preserve">Table </w:t>
      </w:r>
      <w:fldSimple w:instr=" SEQ Table \* ARABIC ">
        <w:r w:rsidR="00971C60">
          <w:rPr>
            <w:noProof/>
          </w:rPr>
          <w:t>96</w:t>
        </w:r>
      </w:fldSimple>
      <w:r>
        <w:t>. Current supply of safe accommodation in Essex (as of March 2025)</w:t>
      </w:r>
    </w:p>
    <w:tbl>
      <w:tblPr>
        <w:tblStyle w:val="GridTable5Dark-Accent4"/>
        <w:tblW w:w="5000" w:type="pct"/>
        <w:tblLook w:val="04A0" w:firstRow="1" w:lastRow="0" w:firstColumn="1" w:lastColumn="0" w:noHBand="0" w:noVBand="1"/>
      </w:tblPr>
      <w:tblGrid>
        <w:gridCol w:w="2406"/>
        <w:gridCol w:w="1417"/>
        <w:gridCol w:w="1417"/>
        <w:gridCol w:w="2425"/>
        <w:gridCol w:w="1351"/>
      </w:tblGrid>
      <w:tr w:rsidR="00843C8C" w:rsidRPr="00843C8C" w14:paraId="3996A1B8" w14:textId="77777777" w:rsidTr="00104BFC">
        <w:trPr>
          <w:cnfStyle w:val="100000000000" w:firstRow="1" w:lastRow="0" w:firstColumn="0" w:lastColumn="0" w:oddVBand="0" w:evenVBand="0" w:oddHBand="0" w:evenHBand="0" w:firstRowFirstColumn="0" w:firstRowLastColumn="0" w:lastRowFirstColumn="0" w:lastRowLastColumn="0"/>
          <w:trHeight w:val="530"/>
        </w:trPr>
        <w:tc>
          <w:tcPr>
            <w:cnfStyle w:val="001000000000" w:firstRow="0" w:lastRow="0" w:firstColumn="1" w:lastColumn="0" w:oddVBand="0" w:evenVBand="0" w:oddHBand="0" w:evenHBand="0" w:firstRowFirstColumn="0" w:firstRowLastColumn="0" w:lastRowFirstColumn="0" w:lastRowLastColumn="0"/>
            <w:tcW w:w="1334" w:type="pct"/>
            <w:shd w:val="clear" w:color="auto" w:fill="FBCAD0"/>
          </w:tcPr>
          <w:p w14:paraId="5A5BA71A" w14:textId="77777777" w:rsidR="009B6D04" w:rsidRPr="00843C8C" w:rsidRDefault="009B6D04" w:rsidP="00DC05B9">
            <w:pPr>
              <w:pStyle w:val="Tablesourcenote"/>
              <w:jc w:val="center"/>
              <w:rPr>
                <w:rFonts w:cs="Segoe UI"/>
                <w:b w:val="0"/>
                <w:bCs w:val="0"/>
                <w:color w:val="000000" w:themeColor="text1"/>
                <w:sz w:val="20"/>
                <w:szCs w:val="20"/>
              </w:rPr>
            </w:pPr>
            <w:bookmarkStart w:id="253" w:name="_Toc178708947"/>
            <w:bookmarkStart w:id="254" w:name="_Toc184291315"/>
            <w:r w:rsidRPr="00843C8C">
              <w:rPr>
                <w:rFonts w:cs="Segoe UI"/>
                <w:color w:val="000000" w:themeColor="text1"/>
                <w:sz w:val="20"/>
                <w:szCs w:val="20"/>
              </w:rPr>
              <w:t>Safe accommodation type</w:t>
            </w:r>
          </w:p>
        </w:tc>
        <w:tc>
          <w:tcPr>
            <w:tcW w:w="786" w:type="pct"/>
            <w:shd w:val="clear" w:color="auto" w:fill="FBCAD0"/>
          </w:tcPr>
          <w:p w14:paraId="092689D5" w14:textId="77777777" w:rsidR="009B6D04" w:rsidRPr="00843C8C" w:rsidRDefault="009B6D04" w:rsidP="00DC05B9">
            <w:pPr>
              <w:pStyle w:val="Tablesourcenote"/>
              <w:jc w:val="center"/>
              <w:cnfStyle w:val="100000000000" w:firstRow="1" w:lastRow="0" w:firstColumn="0" w:lastColumn="0" w:oddVBand="0" w:evenVBand="0" w:oddHBand="0" w:evenHBand="0" w:firstRowFirstColumn="0" w:firstRowLastColumn="0" w:lastRowFirstColumn="0" w:lastRowLastColumn="0"/>
              <w:rPr>
                <w:rFonts w:cs="Segoe UI"/>
                <w:b w:val="0"/>
                <w:bCs w:val="0"/>
                <w:color w:val="000000" w:themeColor="text1"/>
                <w:sz w:val="20"/>
                <w:szCs w:val="20"/>
              </w:rPr>
            </w:pPr>
            <w:r w:rsidRPr="00843C8C">
              <w:rPr>
                <w:rFonts w:cs="Segoe UI"/>
                <w:color w:val="000000" w:themeColor="text1"/>
                <w:sz w:val="20"/>
                <w:szCs w:val="20"/>
              </w:rPr>
              <w:t>Location</w:t>
            </w:r>
          </w:p>
        </w:tc>
        <w:tc>
          <w:tcPr>
            <w:tcW w:w="786" w:type="pct"/>
            <w:shd w:val="clear" w:color="auto" w:fill="FBCAD0"/>
          </w:tcPr>
          <w:p w14:paraId="26826DBF" w14:textId="77777777" w:rsidR="009B6D04" w:rsidRPr="00843C8C" w:rsidRDefault="009B6D04" w:rsidP="00DC05B9">
            <w:pPr>
              <w:pStyle w:val="Tablesourcenote"/>
              <w:jc w:val="center"/>
              <w:cnfStyle w:val="100000000000" w:firstRow="1" w:lastRow="0" w:firstColumn="0" w:lastColumn="0" w:oddVBand="0" w:evenVBand="0" w:oddHBand="0" w:evenHBand="0" w:firstRowFirstColumn="0" w:firstRowLastColumn="0" w:lastRowFirstColumn="0" w:lastRowLastColumn="0"/>
              <w:rPr>
                <w:rFonts w:cs="Segoe UI"/>
                <w:b w:val="0"/>
                <w:bCs w:val="0"/>
                <w:color w:val="000000" w:themeColor="text1"/>
                <w:sz w:val="20"/>
                <w:szCs w:val="20"/>
              </w:rPr>
            </w:pPr>
            <w:r w:rsidRPr="00843C8C">
              <w:rPr>
                <w:rFonts w:cs="Segoe UI"/>
                <w:color w:val="000000" w:themeColor="text1"/>
                <w:sz w:val="20"/>
                <w:szCs w:val="20"/>
              </w:rPr>
              <w:t>Support Provider</w:t>
            </w:r>
          </w:p>
        </w:tc>
        <w:tc>
          <w:tcPr>
            <w:tcW w:w="1345" w:type="pct"/>
            <w:shd w:val="clear" w:color="auto" w:fill="FBCAD0"/>
          </w:tcPr>
          <w:p w14:paraId="74B90928" w14:textId="77777777" w:rsidR="009B6D04" w:rsidRPr="00843C8C" w:rsidRDefault="009B6D04" w:rsidP="00DC05B9">
            <w:pPr>
              <w:pStyle w:val="Tablesourcenote"/>
              <w:jc w:val="center"/>
              <w:cnfStyle w:val="100000000000" w:firstRow="1" w:lastRow="0" w:firstColumn="0" w:lastColumn="0" w:oddVBand="0" w:evenVBand="0" w:oddHBand="0" w:evenHBand="0" w:firstRowFirstColumn="0" w:firstRowLastColumn="0" w:lastRowFirstColumn="0" w:lastRowLastColumn="0"/>
              <w:rPr>
                <w:rFonts w:cs="Segoe UI"/>
                <w:b w:val="0"/>
                <w:bCs w:val="0"/>
                <w:color w:val="000000" w:themeColor="text1"/>
                <w:sz w:val="20"/>
                <w:szCs w:val="20"/>
              </w:rPr>
            </w:pPr>
            <w:r w:rsidRPr="00843C8C">
              <w:rPr>
                <w:rFonts w:cs="Segoe UI"/>
                <w:color w:val="000000" w:themeColor="text1"/>
                <w:sz w:val="20"/>
                <w:szCs w:val="20"/>
              </w:rPr>
              <w:t>Characteristics supported</w:t>
            </w:r>
          </w:p>
        </w:tc>
        <w:tc>
          <w:tcPr>
            <w:tcW w:w="749" w:type="pct"/>
            <w:shd w:val="clear" w:color="auto" w:fill="FBCAD0"/>
          </w:tcPr>
          <w:p w14:paraId="79A13C63" w14:textId="77777777" w:rsidR="009B6D04" w:rsidRPr="00843C8C" w:rsidRDefault="009B6D04" w:rsidP="00DC05B9">
            <w:pPr>
              <w:pStyle w:val="Tablesourcenote"/>
              <w:jc w:val="center"/>
              <w:cnfStyle w:val="100000000000" w:firstRow="1" w:lastRow="0" w:firstColumn="0" w:lastColumn="0" w:oddVBand="0" w:evenVBand="0" w:oddHBand="0" w:evenHBand="0" w:firstRowFirstColumn="0" w:firstRowLastColumn="0" w:lastRowFirstColumn="0" w:lastRowLastColumn="0"/>
              <w:rPr>
                <w:rFonts w:cs="Segoe UI"/>
                <w:b w:val="0"/>
                <w:bCs w:val="0"/>
                <w:color w:val="000000" w:themeColor="text1"/>
                <w:sz w:val="20"/>
                <w:szCs w:val="20"/>
              </w:rPr>
            </w:pPr>
            <w:r w:rsidRPr="00843C8C">
              <w:rPr>
                <w:rFonts w:cs="Segoe UI"/>
                <w:color w:val="000000" w:themeColor="text1"/>
                <w:sz w:val="20"/>
                <w:szCs w:val="20"/>
              </w:rPr>
              <w:t>Total units</w:t>
            </w:r>
          </w:p>
        </w:tc>
      </w:tr>
      <w:tr w:rsidR="00843C8C" w:rsidRPr="00843C8C" w14:paraId="1CFF08B9" w14:textId="77777777" w:rsidTr="00EB6F47">
        <w:trPr>
          <w:trHeight w:val="530"/>
        </w:trPr>
        <w:tc>
          <w:tcPr>
            <w:cnfStyle w:val="001000000000" w:firstRow="0" w:lastRow="0" w:firstColumn="1" w:lastColumn="0" w:oddVBand="0" w:evenVBand="0" w:oddHBand="0" w:evenHBand="0" w:firstRowFirstColumn="0" w:firstRowLastColumn="0" w:lastRowFirstColumn="0" w:lastRowLastColumn="0"/>
            <w:tcW w:w="1334" w:type="pct"/>
          </w:tcPr>
          <w:p w14:paraId="62C6DE24" w14:textId="77777777" w:rsidR="009B6D04" w:rsidRPr="00843C8C" w:rsidRDefault="009B6D04" w:rsidP="00DC05B9">
            <w:pPr>
              <w:pStyle w:val="Tablesourcenote"/>
              <w:rPr>
                <w:rFonts w:cs="Segoe UI"/>
                <w:b w:val="0"/>
                <w:bCs w:val="0"/>
                <w:color w:val="000000" w:themeColor="text1"/>
                <w:sz w:val="20"/>
                <w:szCs w:val="20"/>
              </w:rPr>
            </w:pPr>
            <w:r w:rsidRPr="00843C8C">
              <w:rPr>
                <w:rFonts w:cs="Segoe UI"/>
                <w:b w:val="0"/>
                <w:bCs w:val="0"/>
                <w:color w:val="000000" w:themeColor="text1"/>
                <w:sz w:val="20"/>
                <w:szCs w:val="20"/>
              </w:rPr>
              <w:t xml:space="preserve">Refuge accommodation </w:t>
            </w:r>
          </w:p>
        </w:tc>
        <w:tc>
          <w:tcPr>
            <w:tcW w:w="786" w:type="pct"/>
          </w:tcPr>
          <w:p w14:paraId="0245042B" w14:textId="77777777" w:rsidR="009B6D04" w:rsidRPr="00843C8C" w:rsidRDefault="009B6D04" w:rsidP="00DC05B9">
            <w:pPr>
              <w:pStyle w:val="Tablesourcenote"/>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South Essex</w:t>
            </w:r>
          </w:p>
        </w:tc>
        <w:tc>
          <w:tcPr>
            <w:tcW w:w="786" w:type="pct"/>
          </w:tcPr>
          <w:p w14:paraId="2CBD871E"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Changing Pathways</w:t>
            </w:r>
          </w:p>
        </w:tc>
        <w:tc>
          <w:tcPr>
            <w:tcW w:w="1345" w:type="pct"/>
          </w:tcPr>
          <w:p w14:paraId="7DF544CA"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All women, including those with children</w:t>
            </w:r>
          </w:p>
        </w:tc>
        <w:tc>
          <w:tcPr>
            <w:tcW w:w="749" w:type="pct"/>
          </w:tcPr>
          <w:p w14:paraId="455D07BF" w14:textId="77777777"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12</w:t>
            </w:r>
          </w:p>
        </w:tc>
      </w:tr>
      <w:tr w:rsidR="00843C8C" w:rsidRPr="00843C8C" w14:paraId="7DE763AC" w14:textId="77777777" w:rsidTr="00EB6F47">
        <w:trPr>
          <w:trHeight w:val="144"/>
        </w:trPr>
        <w:tc>
          <w:tcPr>
            <w:cnfStyle w:val="001000000000" w:firstRow="0" w:lastRow="0" w:firstColumn="1" w:lastColumn="0" w:oddVBand="0" w:evenVBand="0" w:oddHBand="0" w:evenHBand="0" w:firstRowFirstColumn="0" w:firstRowLastColumn="0" w:lastRowFirstColumn="0" w:lastRowLastColumn="0"/>
            <w:tcW w:w="1334" w:type="pct"/>
          </w:tcPr>
          <w:p w14:paraId="7EFE6EFB" w14:textId="77777777" w:rsidR="009B6D04" w:rsidRPr="00843C8C" w:rsidRDefault="009B6D04" w:rsidP="00DC05B9">
            <w:pPr>
              <w:pStyle w:val="Tablesourcenote"/>
              <w:rPr>
                <w:rFonts w:cs="Segoe UI"/>
                <w:b w:val="0"/>
                <w:bCs w:val="0"/>
                <w:color w:val="000000" w:themeColor="text1"/>
                <w:sz w:val="20"/>
                <w:szCs w:val="20"/>
              </w:rPr>
            </w:pPr>
            <w:r w:rsidRPr="00843C8C">
              <w:rPr>
                <w:rFonts w:cs="Segoe UI"/>
                <w:b w:val="0"/>
                <w:bCs w:val="0"/>
                <w:color w:val="000000" w:themeColor="text1"/>
                <w:sz w:val="20"/>
                <w:szCs w:val="20"/>
              </w:rPr>
              <w:t>Refuge accommodation</w:t>
            </w:r>
          </w:p>
        </w:tc>
        <w:tc>
          <w:tcPr>
            <w:tcW w:w="786" w:type="pct"/>
          </w:tcPr>
          <w:p w14:paraId="01F481DB" w14:textId="77777777" w:rsidR="009B6D04" w:rsidRPr="00843C8C" w:rsidRDefault="009B6D04" w:rsidP="00DC05B9">
            <w:pPr>
              <w:pStyle w:val="Tablesourcenote"/>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West Essex</w:t>
            </w:r>
          </w:p>
        </w:tc>
        <w:tc>
          <w:tcPr>
            <w:tcW w:w="786" w:type="pct"/>
          </w:tcPr>
          <w:p w14:paraId="1C266CFA"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Safer Places</w:t>
            </w:r>
          </w:p>
        </w:tc>
        <w:tc>
          <w:tcPr>
            <w:tcW w:w="1345" w:type="pct"/>
          </w:tcPr>
          <w:p w14:paraId="092F7211"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 xml:space="preserve">All women, including those with children </w:t>
            </w:r>
          </w:p>
        </w:tc>
        <w:tc>
          <w:tcPr>
            <w:tcW w:w="749" w:type="pct"/>
          </w:tcPr>
          <w:p w14:paraId="7C37A5FA" w14:textId="77777777"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12</w:t>
            </w:r>
          </w:p>
        </w:tc>
      </w:tr>
      <w:tr w:rsidR="00843C8C" w:rsidRPr="00843C8C" w14:paraId="3B62A226" w14:textId="77777777" w:rsidTr="00EB6F47">
        <w:trPr>
          <w:trHeight w:val="144"/>
        </w:trPr>
        <w:tc>
          <w:tcPr>
            <w:cnfStyle w:val="001000000000" w:firstRow="0" w:lastRow="0" w:firstColumn="1" w:lastColumn="0" w:oddVBand="0" w:evenVBand="0" w:oddHBand="0" w:evenHBand="0" w:firstRowFirstColumn="0" w:firstRowLastColumn="0" w:lastRowFirstColumn="0" w:lastRowLastColumn="0"/>
            <w:tcW w:w="1334" w:type="pct"/>
          </w:tcPr>
          <w:p w14:paraId="30E7C76E" w14:textId="77777777" w:rsidR="009B6D04" w:rsidRPr="00843C8C" w:rsidRDefault="009B6D04" w:rsidP="00DC05B9">
            <w:pPr>
              <w:pStyle w:val="Tablesourcenote"/>
              <w:rPr>
                <w:rFonts w:cs="Segoe UI"/>
                <w:b w:val="0"/>
                <w:bCs w:val="0"/>
                <w:color w:val="000000" w:themeColor="text1"/>
                <w:sz w:val="20"/>
                <w:szCs w:val="20"/>
              </w:rPr>
            </w:pPr>
            <w:r w:rsidRPr="00843C8C">
              <w:rPr>
                <w:rFonts w:cs="Segoe UI"/>
                <w:b w:val="0"/>
                <w:bCs w:val="0"/>
                <w:color w:val="000000" w:themeColor="text1"/>
                <w:sz w:val="20"/>
                <w:szCs w:val="20"/>
              </w:rPr>
              <w:t>Refuge accommodation</w:t>
            </w:r>
          </w:p>
        </w:tc>
        <w:tc>
          <w:tcPr>
            <w:tcW w:w="786" w:type="pct"/>
          </w:tcPr>
          <w:p w14:paraId="46DA89DF" w14:textId="77777777" w:rsidR="009B6D04" w:rsidRPr="00843C8C" w:rsidRDefault="009B6D04" w:rsidP="00DC05B9">
            <w:pPr>
              <w:pStyle w:val="Tablesourcenote"/>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Mid Essex</w:t>
            </w:r>
          </w:p>
        </w:tc>
        <w:tc>
          <w:tcPr>
            <w:tcW w:w="786" w:type="pct"/>
          </w:tcPr>
          <w:p w14:paraId="48E811B8"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Safer Places</w:t>
            </w:r>
          </w:p>
        </w:tc>
        <w:tc>
          <w:tcPr>
            <w:tcW w:w="1345" w:type="pct"/>
          </w:tcPr>
          <w:p w14:paraId="09FC944B"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All women, including those with children</w:t>
            </w:r>
          </w:p>
        </w:tc>
        <w:tc>
          <w:tcPr>
            <w:tcW w:w="749" w:type="pct"/>
          </w:tcPr>
          <w:p w14:paraId="39D1A98F" w14:textId="77777777"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12</w:t>
            </w:r>
          </w:p>
        </w:tc>
      </w:tr>
      <w:tr w:rsidR="00843C8C" w:rsidRPr="00843C8C" w14:paraId="1E02AE31" w14:textId="77777777" w:rsidTr="00EB6F47">
        <w:trPr>
          <w:trHeight w:val="144"/>
        </w:trPr>
        <w:tc>
          <w:tcPr>
            <w:cnfStyle w:val="001000000000" w:firstRow="0" w:lastRow="0" w:firstColumn="1" w:lastColumn="0" w:oddVBand="0" w:evenVBand="0" w:oddHBand="0" w:evenHBand="0" w:firstRowFirstColumn="0" w:firstRowLastColumn="0" w:lastRowFirstColumn="0" w:lastRowLastColumn="0"/>
            <w:tcW w:w="1334" w:type="pct"/>
          </w:tcPr>
          <w:p w14:paraId="51F3656B" w14:textId="77777777" w:rsidR="009B6D04" w:rsidRPr="00843C8C" w:rsidRDefault="009B6D04" w:rsidP="00DC05B9">
            <w:pPr>
              <w:pStyle w:val="Tablesourcenote"/>
              <w:rPr>
                <w:rFonts w:cs="Segoe UI"/>
                <w:b w:val="0"/>
                <w:bCs w:val="0"/>
                <w:color w:val="000000" w:themeColor="text1"/>
                <w:sz w:val="20"/>
                <w:szCs w:val="20"/>
              </w:rPr>
            </w:pPr>
            <w:r w:rsidRPr="00843C8C">
              <w:rPr>
                <w:rFonts w:cs="Segoe UI"/>
                <w:b w:val="0"/>
                <w:bCs w:val="0"/>
                <w:color w:val="000000" w:themeColor="text1"/>
                <w:sz w:val="20"/>
                <w:szCs w:val="20"/>
              </w:rPr>
              <w:t>Refuge accommodation</w:t>
            </w:r>
          </w:p>
        </w:tc>
        <w:tc>
          <w:tcPr>
            <w:tcW w:w="786" w:type="pct"/>
          </w:tcPr>
          <w:p w14:paraId="01869D01" w14:textId="77777777" w:rsidR="009B6D04" w:rsidRPr="00843C8C" w:rsidRDefault="009B6D04" w:rsidP="00DC05B9">
            <w:pPr>
              <w:pStyle w:val="Tablesourcenote"/>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North Essex</w:t>
            </w:r>
          </w:p>
        </w:tc>
        <w:tc>
          <w:tcPr>
            <w:tcW w:w="786" w:type="pct"/>
          </w:tcPr>
          <w:p w14:paraId="2441EEC1"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The Next Chapter</w:t>
            </w:r>
          </w:p>
        </w:tc>
        <w:tc>
          <w:tcPr>
            <w:tcW w:w="1345" w:type="pct"/>
          </w:tcPr>
          <w:p w14:paraId="10712F38" w14:textId="21387F81"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 xml:space="preserve">All women, including those with children and a </w:t>
            </w:r>
            <w:r w:rsidR="006E74CC" w:rsidRPr="00843C8C">
              <w:rPr>
                <w:rFonts w:cs="Segoe UI"/>
                <w:color w:val="000000" w:themeColor="text1"/>
                <w:sz w:val="20"/>
                <w:szCs w:val="20"/>
              </w:rPr>
              <w:t>12-unit</w:t>
            </w:r>
            <w:r w:rsidRPr="00843C8C">
              <w:rPr>
                <w:rFonts w:cs="Segoe UI"/>
                <w:color w:val="000000" w:themeColor="text1"/>
                <w:sz w:val="20"/>
                <w:szCs w:val="20"/>
              </w:rPr>
              <w:t xml:space="preserve"> specialist refuge for women with active addi</w:t>
            </w:r>
            <w:r w:rsidR="00E25206">
              <w:rPr>
                <w:rFonts w:cs="Segoe UI"/>
                <w:color w:val="000000" w:themeColor="text1"/>
                <w:sz w:val="20"/>
                <w:szCs w:val="20"/>
              </w:rPr>
              <w:t>ction</w:t>
            </w:r>
            <w:r w:rsidRPr="00843C8C">
              <w:rPr>
                <w:rFonts w:cs="Segoe UI"/>
                <w:color w:val="000000" w:themeColor="text1"/>
                <w:sz w:val="20"/>
                <w:szCs w:val="20"/>
              </w:rPr>
              <w:t xml:space="preserve"> needs</w:t>
            </w:r>
          </w:p>
        </w:tc>
        <w:tc>
          <w:tcPr>
            <w:tcW w:w="749" w:type="pct"/>
          </w:tcPr>
          <w:p w14:paraId="612D32CC" w14:textId="77777777"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21</w:t>
            </w:r>
          </w:p>
        </w:tc>
      </w:tr>
      <w:tr w:rsidR="00843C8C" w:rsidRPr="00843C8C" w14:paraId="39975475" w14:textId="77777777" w:rsidTr="00EB6F47">
        <w:trPr>
          <w:trHeight w:val="144"/>
        </w:trPr>
        <w:tc>
          <w:tcPr>
            <w:cnfStyle w:val="001000000000" w:firstRow="0" w:lastRow="0" w:firstColumn="1" w:lastColumn="0" w:oddVBand="0" w:evenVBand="0" w:oddHBand="0" w:evenHBand="0" w:firstRowFirstColumn="0" w:firstRowLastColumn="0" w:lastRowFirstColumn="0" w:lastRowLastColumn="0"/>
            <w:tcW w:w="1334" w:type="pct"/>
          </w:tcPr>
          <w:p w14:paraId="67E14326" w14:textId="77777777" w:rsidR="009B6D04" w:rsidRPr="00843C8C" w:rsidRDefault="009B6D04" w:rsidP="00DC05B9">
            <w:pPr>
              <w:pStyle w:val="Tablesourcenote"/>
              <w:rPr>
                <w:rFonts w:cs="Segoe UI"/>
                <w:b w:val="0"/>
                <w:bCs w:val="0"/>
                <w:color w:val="000000" w:themeColor="text1"/>
                <w:sz w:val="20"/>
                <w:szCs w:val="20"/>
              </w:rPr>
            </w:pPr>
            <w:r w:rsidRPr="00843C8C">
              <w:rPr>
                <w:rFonts w:cs="Segoe UI"/>
                <w:b w:val="0"/>
                <w:bCs w:val="0"/>
                <w:color w:val="000000" w:themeColor="text1"/>
                <w:sz w:val="20"/>
                <w:szCs w:val="20"/>
              </w:rPr>
              <w:t>Dispersed accommodation</w:t>
            </w:r>
          </w:p>
        </w:tc>
        <w:tc>
          <w:tcPr>
            <w:tcW w:w="786" w:type="pct"/>
          </w:tcPr>
          <w:p w14:paraId="47D9EF3B" w14:textId="77777777" w:rsidR="009B6D04" w:rsidRPr="00843C8C" w:rsidRDefault="009B6D04" w:rsidP="00DC05B9">
            <w:pPr>
              <w:pStyle w:val="Tablesourcenote"/>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Across Essex</w:t>
            </w:r>
          </w:p>
        </w:tc>
        <w:tc>
          <w:tcPr>
            <w:tcW w:w="786" w:type="pct"/>
          </w:tcPr>
          <w:p w14:paraId="0EBB8FE4"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The Next Chapter</w:t>
            </w:r>
          </w:p>
          <w:p w14:paraId="4C8BCF0E"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Changing Pathways</w:t>
            </w:r>
          </w:p>
          <w:p w14:paraId="2A9332E4"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Safer Places</w:t>
            </w:r>
          </w:p>
        </w:tc>
        <w:tc>
          <w:tcPr>
            <w:tcW w:w="1345" w:type="pct"/>
          </w:tcPr>
          <w:p w14:paraId="6C141065" w14:textId="77777777" w:rsidR="009B6D04" w:rsidRPr="00843C8C" w:rsidRDefault="009B6D04" w:rsidP="00EB6F47">
            <w:pPr>
              <w:pStyle w:val="Tablesourcenote"/>
              <w:jc w:val="lef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All women, including those with children and those where communal refuge is not appropriate. All men, including those with children</w:t>
            </w:r>
          </w:p>
        </w:tc>
        <w:tc>
          <w:tcPr>
            <w:tcW w:w="749" w:type="pct"/>
          </w:tcPr>
          <w:p w14:paraId="58C5DC0A" w14:textId="77777777"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843C8C">
              <w:rPr>
                <w:rFonts w:cs="Segoe UI"/>
                <w:color w:val="000000" w:themeColor="text1"/>
                <w:sz w:val="20"/>
                <w:szCs w:val="20"/>
              </w:rPr>
              <w:t>38</w:t>
            </w:r>
          </w:p>
        </w:tc>
      </w:tr>
      <w:tr w:rsidR="00843C8C" w:rsidRPr="00843C8C" w14:paraId="26C1C798" w14:textId="77777777" w:rsidTr="00843C8C">
        <w:trPr>
          <w:trHeight w:val="144"/>
        </w:trPr>
        <w:tc>
          <w:tcPr>
            <w:cnfStyle w:val="001000000000" w:firstRow="0" w:lastRow="0" w:firstColumn="1" w:lastColumn="0" w:oddVBand="0" w:evenVBand="0" w:oddHBand="0" w:evenHBand="0" w:firstRowFirstColumn="0" w:firstRowLastColumn="0" w:lastRowFirstColumn="0" w:lastRowLastColumn="0"/>
            <w:tcW w:w="4251" w:type="pct"/>
            <w:gridSpan w:val="4"/>
          </w:tcPr>
          <w:p w14:paraId="7D8FEAC3" w14:textId="77777777" w:rsidR="009B6D04" w:rsidRPr="00843C8C" w:rsidRDefault="009B6D04" w:rsidP="00DC05B9">
            <w:pPr>
              <w:pStyle w:val="Tablesourcenote"/>
              <w:jc w:val="right"/>
              <w:rPr>
                <w:rFonts w:cs="Segoe UI"/>
                <w:b w:val="0"/>
                <w:bCs w:val="0"/>
                <w:color w:val="000000" w:themeColor="text1"/>
                <w:sz w:val="20"/>
                <w:szCs w:val="20"/>
              </w:rPr>
            </w:pPr>
            <w:r w:rsidRPr="00843C8C">
              <w:rPr>
                <w:rFonts w:cs="Segoe UI"/>
                <w:color w:val="000000" w:themeColor="text1"/>
                <w:sz w:val="20"/>
                <w:szCs w:val="20"/>
              </w:rPr>
              <w:t>Total units</w:t>
            </w:r>
          </w:p>
        </w:tc>
        <w:tc>
          <w:tcPr>
            <w:tcW w:w="749" w:type="pct"/>
          </w:tcPr>
          <w:p w14:paraId="152E2803" w14:textId="77777777"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b/>
                <w:bCs/>
                <w:color w:val="000000" w:themeColor="text1"/>
                <w:sz w:val="20"/>
                <w:szCs w:val="20"/>
              </w:rPr>
            </w:pPr>
            <w:r w:rsidRPr="00843C8C">
              <w:rPr>
                <w:rFonts w:cs="Segoe UI"/>
                <w:b/>
                <w:bCs/>
                <w:color w:val="000000" w:themeColor="text1"/>
                <w:sz w:val="20"/>
                <w:szCs w:val="20"/>
              </w:rPr>
              <w:t>95</w:t>
            </w:r>
          </w:p>
        </w:tc>
      </w:tr>
    </w:tbl>
    <w:p w14:paraId="7312D726" w14:textId="29639E06" w:rsidR="009B6D04" w:rsidRDefault="009B6D04" w:rsidP="009B6D04">
      <w:pPr>
        <w:pStyle w:val="Tablesourcenote"/>
      </w:pPr>
      <w:r>
        <w:t xml:space="preserve">Source: </w:t>
      </w:r>
      <w:r w:rsidR="004301FE">
        <w:t>Essex County Council</w:t>
      </w:r>
      <w:r>
        <w:t xml:space="preserve"> (2024)</w:t>
      </w:r>
    </w:p>
    <w:p w14:paraId="34D4D134" w14:textId="0439F07D" w:rsidR="009B6D04" w:rsidRDefault="004301FE" w:rsidP="009B6D04">
      <w:pPr>
        <w:pStyle w:val="Numberedpara1202"/>
        <w:spacing w:line="259" w:lineRule="auto"/>
      </w:pPr>
      <w:r>
        <w:t>Essex County Council</w:t>
      </w:r>
      <w:r w:rsidR="009B6D04">
        <w:t xml:space="preserve"> </w:t>
      </w:r>
      <w:r w:rsidR="008D1B26">
        <w:t xml:space="preserve">recommissioned their </w:t>
      </w:r>
      <w:r w:rsidR="00261076">
        <w:t>domestic abuse</w:t>
      </w:r>
      <w:r w:rsidR="008D1B26">
        <w:t xml:space="preserve"> service from the </w:t>
      </w:r>
      <w:proofErr w:type="gramStart"/>
      <w:r w:rsidR="008D1B26">
        <w:t>1</w:t>
      </w:r>
      <w:r w:rsidR="008D1B26" w:rsidRPr="008D1B26">
        <w:rPr>
          <w:vertAlign w:val="superscript"/>
        </w:rPr>
        <w:t>st</w:t>
      </w:r>
      <w:proofErr w:type="gramEnd"/>
      <w:r w:rsidR="008D1B26">
        <w:t xml:space="preserve"> April 2025 through joint commissioning arrangements with Southend-on-Sea Council and Thurrock Council. The services include support for victims in the community and will</w:t>
      </w:r>
      <w:r w:rsidR="009B6D04" w:rsidRPr="00B24B91">
        <w:t xml:space="preserve"> incorporate more specialist supported accommodation</w:t>
      </w:r>
      <w:r w:rsidR="009B6D04">
        <w:t xml:space="preserve">, for example for </w:t>
      </w:r>
      <w:r w:rsidR="009B6D04" w:rsidRPr="00B24B91">
        <w:t xml:space="preserve">men, </w:t>
      </w:r>
      <w:r w:rsidR="009B6D04">
        <w:t xml:space="preserve">people that identified as </w:t>
      </w:r>
      <w:r w:rsidR="009B6D04" w:rsidRPr="00B24B91">
        <w:t>LGBTQ+</w:t>
      </w:r>
      <w:r w:rsidR="008D1B26">
        <w:t>, younger adults</w:t>
      </w:r>
      <w:r w:rsidR="009B6D04">
        <w:t xml:space="preserve"> and</w:t>
      </w:r>
      <w:r w:rsidR="009B6D04" w:rsidRPr="00B24B91">
        <w:t xml:space="preserve"> older people over the life of th</w:t>
      </w:r>
      <w:r w:rsidR="009B6D04">
        <w:t xml:space="preserve">e </w:t>
      </w:r>
      <w:r w:rsidR="00F54E6E">
        <w:t>5-year</w:t>
      </w:r>
      <w:r w:rsidR="009B6D04">
        <w:t xml:space="preserve"> contract.</w:t>
      </w:r>
    </w:p>
    <w:p w14:paraId="636A903B" w14:textId="4C4CDC27" w:rsidR="009B6D04" w:rsidRDefault="009B6D04" w:rsidP="009B6D04">
      <w:pPr>
        <w:pStyle w:val="Numberedpara1202"/>
        <w:spacing w:line="259" w:lineRule="auto"/>
      </w:pPr>
      <w:r>
        <w:t xml:space="preserve">Alongside the provision of safe accommodation in the form of refuges and dispersed accommodation, </w:t>
      </w:r>
      <w:r w:rsidR="004301FE">
        <w:t>Essex County Council</w:t>
      </w:r>
      <w:r>
        <w:t xml:space="preserve"> also provides a range of support services to</w:t>
      </w:r>
      <w:r w:rsidRPr="00606C6B">
        <w:rPr>
          <w:rStyle w:val="Numberedpara1202Char"/>
        </w:rPr>
        <w:t xml:space="preserve"> </w:t>
      </w:r>
      <w:r>
        <w:rPr>
          <w:rStyle w:val="Numberedpara1202Char"/>
        </w:rPr>
        <w:t>victims and survivors of</w:t>
      </w:r>
      <w:r>
        <w:t xml:space="preserve"> domestic abuse</w:t>
      </w:r>
      <w:r w:rsidR="008D1B26">
        <w:t xml:space="preserve"> within the community</w:t>
      </w:r>
      <w:r>
        <w:t>.</w:t>
      </w:r>
    </w:p>
    <w:p w14:paraId="0A2C0732" w14:textId="56B6EEE2" w:rsidR="009B6D04" w:rsidRDefault="009B6D04" w:rsidP="009B6D04">
      <w:pPr>
        <w:pStyle w:val="Numberedpara1202"/>
        <w:spacing w:line="259" w:lineRule="auto"/>
      </w:pPr>
      <w:r>
        <w:t xml:space="preserve">Some of the local housing authorities also deliver a Sanctuary Scheme which </w:t>
      </w:r>
      <w:r w:rsidRPr="00E13C7E">
        <w:t>aim</w:t>
      </w:r>
      <w:r>
        <w:t>s</w:t>
      </w:r>
      <w:r w:rsidRPr="00E13C7E">
        <w:t xml:space="preserve"> to enable victims</w:t>
      </w:r>
      <w:r>
        <w:t xml:space="preserve"> and survivors</w:t>
      </w:r>
      <w:r w:rsidRPr="00E13C7E">
        <w:t xml:space="preserve"> to safely remain in their homes by providing enhanced physical security measures.</w:t>
      </w:r>
      <w:r>
        <w:t xml:space="preserve"> B</w:t>
      </w:r>
      <w:r w:rsidRPr="00D407BE">
        <w:t>etween April 2021 and March 2023</w:t>
      </w:r>
      <w:r>
        <w:t>, a</w:t>
      </w:r>
      <w:r w:rsidRPr="00D407BE">
        <w:t>t least 173 victims</w:t>
      </w:r>
      <w:r>
        <w:t>/survivors</w:t>
      </w:r>
      <w:r w:rsidRPr="00D407BE">
        <w:t xml:space="preserve"> have been supported via official Sanctuary Schemes</w:t>
      </w:r>
      <w:r w:rsidRPr="00D22F1F">
        <w:t xml:space="preserve"> </w:t>
      </w:r>
      <w:r w:rsidRPr="00D407BE">
        <w:t xml:space="preserve">across Basildon, Braintree, </w:t>
      </w:r>
      <w:r w:rsidR="00D30CB8">
        <w:t>Castle Point</w:t>
      </w:r>
      <w:r w:rsidRPr="00D407BE">
        <w:t>, Epping Forest and Tendring</w:t>
      </w:r>
      <w:r>
        <w:t>.</w:t>
      </w:r>
      <w:r w:rsidRPr="0030057B">
        <w:rPr>
          <w:rStyle w:val="FootnoteReference"/>
        </w:rPr>
        <w:t xml:space="preserve"> </w:t>
      </w:r>
      <w:r>
        <w:rPr>
          <w:rStyle w:val="FootnoteReference"/>
        </w:rPr>
        <w:footnoteReference w:id="47"/>
      </w:r>
    </w:p>
    <w:p w14:paraId="561CC1E2" w14:textId="12433DB5" w:rsidR="009B6D04" w:rsidRDefault="009B6D04" w:rsidP="009B6D04">
      <w:pPr>
        <w:pStyle w:val="Numberedpara1202"/>
        <w:spacing w:line="259" w:lineRule="auto"/>
      </w:pPr>
      <w:r>
        <w:t xml:space="preserve">In October 2023 </w:t>
      </w:r>
      <w:r w:rsidR="004301FE">
        <w:t>Essex County Council</w:t>
      </w:r>
      <w:r>
        <w:t xml:space="preserve"> introduced a Flexible Fund for victims of domestic abuse who were seeking or needing to sustain safe accommodation. The fund supports victims with accessing a variety of resources and items. Between October </w:t>
      </w:r>
      <w:r>
        <w:lastRenderedPageBreak/>
        <w:t xml:space="preserve">2023 and </w:t>
      </w:r>
      <w:r w:rsidR="00F74B3B">
        <w:t>March</w:t>
      </w:r>
      <w:r>
        <w:t xml:space="preserve"> 202</w:t>
      </w:r>
      <w:r w:rsidR="00F74B3B">
        <w:t>5</w:t>
      </w:r>
      <w:r>
        <w:t xml:space="preserve">, </w:t>
      </w:r>
      <w:r w:rsidR="00F74B3B">
        <w:t>800 households</w:t>
      </w:r>
      <w:r>
        <w:t xml:space="preserve"> were supported by the flexible fund, with 6</w:t>
      </w:r>
      <w:r w:rsidR="00F74B3B">
        <w:t>3</w:t>
      </w:r>
      <w:r>
        <w:t>% receiving resources and items which supported them to safely stay in their own home.</w:t>
      </w:r>
    </w:p>
    <w:p w14:paraId="2846E833" w14:textId="6433CCCA" w:rsidR="009B6D04" w:rsidRDefault="004301FE" w:rsidP="009B6D04">
      <w:pPr>
        <w:pStyle w:val="Numberedpara1202"/>
        <w:spacing w:line="259" w:lineRule="auto"/>
      </w:pPr>
      <w:r>
        <w:t>Essex County Council</w:t>
      </w:r>
      <w:r w:rsidR="009B6D04">
        <w:t xml:space="preserve"> is keen to explore with housing authorities how to provide accommodation for perpetrators of domestic abuse that would enable the victim and survivors to remain living in their existing home. The Council would look to enable this across all tenures to provide the maximum opportunity for the victim/survivor to remain at home. This could mean accommodating a perpetrator in social, private, or supported housing if needed. The Council is keen to expand this offer across the county.</w:t>
      </w:r>
    </w:p>
    <w:p w14:paraId="4346B1FC" w14:textId="77777777" w:rsidR="009B6D04" w:rsidRDefault="009B6D04" w:rsidP="009B6D04"/>
    <w:p w14:paraId="0A26F900" w14:textId="77777777" w:rsidR="009B6D04" w:rsidRPr="00D6355D" w:rsidRDefault="009B6D04" w:rsidP="009B6D04">
      <w:pPr>
        <w:keepNext/>
        <w:keepLines/>
        <w:spacing w:before="240"/>
        <w:jc w:val="both"/>
        <w:outlineLvl w:val="1"/>
        <w:rPr>
          <w:rFonts w:ascii="Segoe UI" w:eastAsiaTheme="majorEastAsia" w:hAnsi="Segoe UI" w:cs="Segoe UI"/>
          <w:color w:val="0F4761" w:themeColor="accent1" w:themeShade="BF"/>
          <w:sz w:val="26"/>
          <w:szCs w:val="26"/>
        </w:rPr>
      </w:pPr>
      <w:bookmarkStart w:id="255" w:name="_Toc189580307"/>
      <w:bookmarkStart w:id="256" w:name="_Toc204005993"/>
      <w:r w:rsidRPr="00D6355D">
        <w:rPr>
          <w:rFonts w:ascii="Segoe UI" w:eastAsiaTheme="majorEastAsia" w:hAnsi="Segoe UI" w:cs="Segoe UI"/>
          <w:color w:val="0F4761" w:themeColor="accent1" w:themeShade="BF"/>
          <w:sz w:val="26"/>
          <w:szCs w:val="26"/>
        </w:rPr>
        <w:t xml:space="preserve">The mix and range of accommodation needed to meet </w:t>
      </w:r>
      <w:r>
        <w:rPr>
          <w:rFonts w:ascii="Segoe UI" w:eastAsiaTheme="majorEastAsia" w:hAnsi="Segoe UI" w:cs="Segoe UI"/>
          <w:color w:val="0F4761" w:themeColor="accent1" w:themeShade="BF"/>
          <w:sz w:val="26"/>
          <w:szCs w:val="26"/>
        </w:rPr>
        <w:t>victim/survivor</w:t>
      </w:r>
      <w:r w:rsidRPr="00D6355D">
        <w:rPr>
          <w:rFonts w:ascii="Segoe UI" w:eastAsiaTheme="majorEastAsia" w:hAnsi="Segoe UI" w:cs="Segoe UI"/>
          <w:color w:val="0F4761" w:themeColor="accent1" w:themeShade="BF"/>
          <w:sz w:val="26"/>
          <w:szCs w:val="26"/>
        </w:rPr>
        <w:t xml:space="preserve">’s needs: </w:t>
      </w:r>
      <w:r>
        <w:rPr>
          <w:rFonts w:ascii="Segoe UI" w:eastAsiaTheme="majorEastAsia" w:hAnsi="Segoe UI" w:cs="Segoe UI"/>
          <w:color w:val="0F4761" w:themeColor="accent1" w:themeShade="BF"/>
          <w:sz w:val="26"/>
          <w:szCs w:val="26"/>
        </w:rPr>
        <w:t>Council perspectives</w:t>
      </w:r>
      <w:bookmarkEnd w:id="253"/>
      <w:bookmarkEnd w:id="254"/>
      <w:r>
        <w:rPr>
          <w:rFonts w:ascii="Segoe UI" w:eastAsiaTheme="majorEastAsia" w:hAnsi="Segoe UI" w:cs="Segoe UI"/>
          <w:color w:val="0F4761" w:themeColor="accent1" w:themeShade="BF"/>
          <w:sz w:val="26"/>
          <w:szCs w:val="26"/>
        </w:rPr>
        <w:t xml:space="preserve"> and policy intentions</w:t>
      </w:r>
      <w:bookmarkEnd w:id="255"/>
      <w:bookmarkEnd w:id="256"/>
    </w:p>
    <w:p w14:paraId="142B306C" w14:textId="16121087" w:rsidR="009B6D04" w:rsidRDefault="009B6D04" w:rsidP="001907AC">
      <w:pPr>
        <w:pStyle w:val="Numberedpara1202"/>
        <w:spacing w:line="259" w:lineRule="auto"/>
      </w:pPr>
      <w:r>
        <w:t xml:space="preserve">The Housing LIN has conducted qualitative research with </w:t>
      </w:r>
      <w:r w:rsidR="004301FE">
        <w:t>Essex County Council</w:t>
      </w:r>
      <w:r>
        <w:t xml:space="preserve">’s Policy Advisors, </w:t>
      </w:r>
      <w:r w:rsidRPr="00621A08">
        <w:t>Children &amp; Families Commissioning Manager</w:t>
      </w:r>
      <w:r>
        <w:t xml:space="preserve"> and Head of Strategic Commissioning and Policy and reviewed local policies and Domestic Abuse Needs Assessments.</w:t>
      </w:r>
    </w:p>
    <w:p w14:paraId="57ED5448" w14:textId="413C2979" w:rsidR="009B6D04" w:rsidRDefault="009B6D04" w:rsidP="001907AC">
      <w:pPr>
        <w:pStyle w:val="Numberedpara1202"/>
      </w:pPr>
      <w:r>
        <w:t xml:space="preserve">As part of the </w:t>
      </w:r>
      <w:r w:rsidRPr="00580899">
        <w:t>Southend, Essex &amp; Thurrock Domestic Abuse Board</w:t>
      </w:r>
      <w:r>
        <w:t>,</w:t>
      </w:r>
      <w:r w:rsidRPr="00580899">
        <w:t xml:space="preserve"> </w:t>
      </w:r>
      <w:r w:rsidR="004301FE">
        <w:t>Essex County Council</w:t>
      </w:r>
      <w:r>
        <w:t>’s policy objective is to develop an embed the Whole Housing Approach (WHA)</w:t>
      </w:r>
      <w:r>
        <w:rPr>
          <w:rStyle w:val="FootnoteReference"/>
        </w:rPr>
        <w:footnoteReference w:id="48"/>
      </w:r>
      <w:r>
        <w:t xml:space="preserve"> (see</w:t>
      </w:r>
      <w:r w:rsidR="001907AC">
        <w:t xml:space="preserve"> </w:t>
      </w:r>
      <w:r w:rsidR="001907AC">
        <w:fldChar w:fldCharType="begin"/>
      </w:r>
      <w:r w:rsidR="001907AC">
        <w:instrText xml:space="preserve"> REF _Ref189220010 \h </w:instrText>
      </w:r>
      <w:r w:rsidR="001907AC">
        <w:fldChar w:fldCharType="separate"/>
      </w:r>
      <w:r w:rsidR="00971C60">
        <w:t xml:space="preserve">Figure </w:t>
      </w:r>
      <w:r w:rsidR="00971C60">
        <w:rPr>
          <w:noProof/>
        </w:rPr>
        <w:t>31</w:t>
      </w:r>
      <w:r w:rsidR="001907AC">
        <w:fldChar w:fldCharType="end"/>
      </w:r>
      <w:r w:rsidR="001907AC">
        <w:t>)</w:t>
      </w:r>
      <w:r>
        <w:t xml:space="preserve"> to improve and provide a range of housing options (not limited to those in refuge) for those affected by domestic abuse through a whole system approach which is trauma informed.</w:t>
      </w:r>
    </w:p>
    <w:p w14:paraId="46C73F13" w14:textId="77777777" w:rsidR="009B6D04" w:rsidRDefault="009B6D04" w:rsidP="001907AC">
      <w:pPr>
        <w:pStyle w:val="Numberedpara1202"/>
      </w:pPr>
      <w:r w:rsidRPr="003C6246">
        <w:t>Trauma-informed refers to an approach that recognises the widespread impact of trauma on survivors and integrates this understanding into policies, practices, and interactions. It aims to avoid re-traumatisation, provide a sense of safety, and empower individuals to regain control over their lives.</w:t>
      </w:r>
    </w:p>
    <w:p w14:paraId="64CB8B79" w14:textId="77777777" w:rsidR="009B6D04" w:rsidRDefault="009B6D04" w:rsidP="001907AC">
      <w:pPr>
        <w:pStyle w:val="Numberedpara1202"/>
      </w:pPr>
      <w:r>
        <w:t>A key policy direction as part of this approach shared by Council officers is to explore the delivery of housing options and support for perpetrators of domestic abuse rather than delivering additional safe accommodation for survivors of domestic abuse.</w:t>
      </w:r>
    </w:p>
    <w:p w14:paraId="6FB29D69" w14:textId="77777777" w:rsidR="009B6D04" w:rsidRDefault="009B6D04" w:rsidP="001907AC">
      <w:pPr>
        <w:pStyle w:val="Numberedpara1202"/>
      </w:pPr>
      <w:r>
        <w:t xml:space="preserve">The evidence from Council Officers is that </w:t>
      </w:r>
      <w:proofErr w:type="gramStart"/>
      <w:r>
        <w:t>the majority of</w:t>
      </w:r>
      <w:proofErr w:type="gramEnd"/>
      <w:r>
        <w:t xml:space="preserve"> survivors of domestic abuse would rather be supported to safely remain in their existing homes than move to refuge or dispersed accommodation. Moving can be particularly challenging for survivors with children, and </w:t>
      </w:r>
      <w:proofErr w:type="gramStart"/>
      <w:r>
        <w:t>the majority of</w:t>
      </w:r>
      <w:proofErr w:type="gramEnd"/>
      <w:r>
        <w:t xml:space="preserve"> survivors have children.</w:t>
      </w:r>
    </w:p>
    <w:p w14:paraId="324DBA09" w14:textId="3977B751" w:rsidR="009B6D04" w:rsidRDefault="009B6D04" w:rsidP="001907AC">
      <w:pPr>
        <w:pStyle w:val="Numberedpara1202"/>
      </w:pPr>
      <w:r>
        <w:t xml:space="preserve">The view of Council Officers is that </w:t>
      </w:r>
      <w:proofErr w:type="gramStart"/>
      <w:r>
        <w:t>particular gaps</w:t>
      </w:r>
      <w:proofErr w:type="gramEnd"/>
      <w:r>
        <w:t xml:space="preserve"> in the provision of safe accommodation could potentially be resolved through the provision of perpetrator accommodation. For example, </w:t>
      </w:r>
      <w:r w:rsidRPr="001659B2">
        <w:t xml:space="preserve">20% of victims have 3 or more children, yet safe </w:t>
      </w:r>
      <w:r w:rsidRPr="001659B2">
        <w:lastRenderedPageBreak/>
        <w:t>accommodation such as refuges are not equipped to serve people with multiple children</w:t>
      </w:r>
      <w:r w:rsidR="00AA6AEC">
        <w:t>,</w:t>
      </w:r>
      <w:r w:rsidRPr="001659B2">
        <w:t xml:space="preserve"> and housing for larger families is harder to source.</w:t>
      </w:r>
    </w:p>
    <w:p w14:paraId="6AE6AC88" w14:textId="77777777" w:rsidR="009B6D04" w:rsidRDefault="009B6D04" w:rsidP="009B6D04">
      <w:pPr>
        <w:pStyle w:val="Numberedpara1202"/>
        <w:jc w:val="left"/>
      </w:pPr>
      <w:r>
        <w:t>The evidence from Council Officers is that a lack of affordable housing is creating a blockage in existing safe accommodation as people are unable to move out and resettle in the local community. This is another reason that perpetrator accommodation is being considered in the county.</w:t>
      </w:r>
    </w:p>
    <w:p w14:paraId="2E75BF44" w14:textId="0792152C" w:rsidR="009B6D04" w:rsidRDefault="009B6D04" w:rsidP="009B6D04">
      <w:pPr>
        <w:pStyle w:val="Caption"/>
        <w:ind w:left="1560"/>
      </w:pPr>
      <w:bookmarkStart w:id="257" w:name="_Ref189220010"/>
      <w:r>
        <w:t xml:space="preserve">Figure </w:t>
      </w:r>
      <w:fldSimple w:instr=" SEQ Figure \* ARABIC ">
        <w:r w:rsidR="00971C60">
          <w:rPr>
            <w:noProof/>
          </w:rPr>
          <w:t>31</w:t>
        </w:r>
      </w:fldSimple>
      <w:bookmarkEnd w:id="257"/>
      <w:r>
        <w:t xml:space="preserve">. Whole Housing Approach - </w:t>
      </w:r>
      <w:r w:rsidRPr="00580899">
        <w:t>Southend, Essex &amp; Thurrock Domestic Abuse Board</w:t>
      </w:r>
      <w:r>
        <w:t xml:space="preserve"> </w:t>
      </w:r>
    </w:p>
    <w:p w14:paraId="76374FDE" w14:textId="77777777" w:rsidR="009B6D04" w:rsidRDefault="009B6D04" w:rsidP="009B6D04">
      <w:pPr>
        <w:pStyle w:val="Numberedpara1202"/>
        <w:numPr>
          <w:ilvl w:val="0"/>
          <w:numId w:val="0"/>
        </w:numPr>
        <w:jc w:val="center"/>
      </w:pPr>
      <w:r w:rsidRPr="00591BA8">
        <w:rPr>
          <w:noProof/>
        </w:rPr>
        <w:drawing>
          <wp:inline distT="0" distB="0" distL="0" distR="0" wp14:anchorId="1842439B" wp14:editId="4128526C">
            <wp:extent cx="2705887" cy="2583145"/>
            <wp:effectExtent l="0" t="0" r="0" b="8255"/>
            <wp:docPr id="1667047218" name="Picture 1" descr="A diagram of a housing approach&#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7047218" name="Picture 1" descr="A diagram of a housing approach&#10;&#10;Description automatically generated"/>
                    <pic:cNvPicPr/>
                  </pic:nvPicPr>
                  <pic:blipFill>
                    <a:blip r:embed="rId65"/>
                    <a:stretch>
                      <a:fillRect/>
                    </a:stretch>
                  </pic:blipFill>
                  <pic:spPr>
                    <a:xfrm>
                      <a:off x="0" y="0"/>
                      <a:ext cx="2724971" cy="2601363"/>
                    </a:xfrm>
                    <a:prstGeom prst="rect">
                      <a:avLst/>
                    </a:prstGeom>
                  </pic:spPr>
                </pic:pic>
              </a:graphicData>
            </a:graphic>
          </wp:inline>
        </w:drawing>
      </w:r>
    </w:p>
    <w:p w14:paraId="42FFF262" w14:textId="1BAA91CE" w:rsidR="009B6D04" w:rsidRDefault="009B6D04" w:rsidP="009B6D04">
      <w:pPr>
        <w:pStyle w:val="Tablesourcenote"/>
        <w:ind w:left="1843"/>
      </w:pPr>
      <w:r>
        <w:t xml:space="preserve">Source: </w:t>
      </w:r>
      <w:r w:rsidR="004301FE">
        <w:t>Essex County Council</w:t>
      </w:r>
      <w:r>
        <w:t xml:space="preserve"> 2024 Domestic Abuse Needs Assessment </w:t>
      </w:r>
    </w:p>
    <w:p w14:paraId="70026175" w14:textId="77777777" w:rsidR="009B6D04" w:rsidRPr="00D22F1F" w:rsidRDefault="009B6D04" w:rsidP="009B6D04">
      <w:pPr>
        <w:pStyle w:val="Tablesourcenote"/>
        <w:rPr>
          <w:sz w:val="22"/>
          <w:szCs w:val="14"/>
        </w:rPr>
      </w:pPr>
    </w:p>
    <w:p w14:paraId="2661A6C3" w14:textId="77777777" w:rsidR="009B6D04" w:rsidRPr="00D6355D" w:rsidRDefault="009B6D04" w:rsidP="009B6D04">
      <w:pPr>
        <w:keepNext/>
        <w:keepLines/>
        <w:spacing w:before="40"/>
        <w:jc w:val="both"/>
        <w:outlineLvl w:val="1"/>
        <w:rPr>
          <w:rFonts w:ascii="Segoe UI" w:eastAsiaTheme="majorEastAsia" w:hAnsi="Segoe UI" w:cs="Segoe UI"/>
          <w:color w:val="0F4761" w:themeColor="accent1" w:themeShade="BF"/>
          <w:sz w:val="26"/>
          <w:szCs w:val="26"/>
        </w:rPr>
      </w:pPr>
      <w:bookmarkStart w:id="258" w:name="_Toc178708948"/>
      <w:bookmarkStart w:id="259" w:name="_Toc184291316"/>
      <w:bookmarkStart w:id="260" w:name="_Toc189580308"/>
      <w:bookmarkStart w:id="261" w:name="_Toc204005994"/>
      <w:r w:rsidRPr="00D6355D">
        <w:rPr>
          <w:rFonts w:ascii="Segoe UI" w:eastAsiaTheme="majorEastAsia" w:hAnsi="Segoe UI" w:cs="Segoe UI"/>
          <w:color w:val="0F4761" w:themeColor="accent1" w:themeShade="BF"/>
          <w:sz w:val="26"/>
          <w:szCs w:val="26"/>
        </w:rPr>
        <w:t>Estimated need for</w:t>
      </w:r>
      <w:r>
        <w:rPr>
          <w:rFonts w:ascii="Segoe UI" w:eastAsiaTheme="majorEastAsia" w:hAnsi="Segoe UI" w:cs="Segoe UI"/>
          <w:color w:val="0F4761" w:themeColor="accent1" w:themeShade="BF"/>
          <w:sz w:val="26"/>
          <w:szCs w:val="26"/>
        </w:rPr>
        <w:t xml:space="preserve"> </w:t>
      </w:r>
      <w:r w:rsidRPr="00D6355D">
        <w:rPr>
          <w:rFonts w:ascii="Segoe UI" w:eastAsiaTheme="majorEastAsia" w:hAnsi="Segoe UI" w:cs="Segoe UI"/>
          <w:color w:val="0F4761" w:themeColor="accent1" w:themeShade="BF"/>
          <w:sz w:val="26"/>
          <w:szCs w:val="26"/>
        </w:rPr>
        <w:t>accommodation</w:t>
      </w:r>
      <w:r>
        <w:rPr>
          <w:rFonts w:ascii="Segoe UI" w:eastAsiaTheme="majorEastAsia" w:hAnsi="Segoe UI" w:cs="Segoe UI"/>
          <w:color w:val="0F4761" w:themeColor="accent1" w:themeShade="BF"/>
          <w:sz w:val="26"/>
          <w:szCs w:val="26"/>
        </w:rPr>
        <w:t xml:space="preserve"> that safely supports </w:t>
      </w:r>
      <w:r w:rsidRPr="00C44E44">
        <w:rPr>
          <w:rFonts w:ascii="Segoe UI" w:eastAsiaTheme="majorEastAsia" w:hAnsi="Segoe UI" w:cs="Segoe UI"/>
          <w:color w:val="0F4761" w:themeColor="accent1" w:themeShade="BF"/>
          <w:sz w:val="26"/>
          <w:szCs w:val="26"/>
        </w:rPr>
        <w:t xml:space="preserve">victims and survivors of </w:t>
      </w:r>
      <w:r>
        <w:rPr>
          <w:rFonts w:ascii="Segoe UI" w:eastAsiaTheme="majorEastAsia" w:hAnsi="Segoe UI" w:cs="Segoe UI"/>
          <w:color w:val="0F4761" w:themeColor="accent1" w:themeShade="BF"/>
          <w:sz w:val="26"/>
          <w:szCs w:val="26"/>
        </w:rPr>
        <w:t>domestic abuse</w:t>
      </w:r>
      <w:r w:rsidRPr="00D6355D" w:rsidDel="009632AD">
        <w:rPr>
          <w:rFonts w:ascii="Segoe UI" w:eastAsiaTheme="majorEastAsia" w:hAnsi="Segoe UI" w:cs="Segoe UI"/>
          <w:color w:val="0F4761" w:themeColor="accent1" w:themeShade="BF"/>
          <w:sz w:val="26"/>
          <w:szCs w:val="26"/>
        </w:rPr>
        <w:t xml:space="preserve"> by </w:t>
      </w:r>
      <w:r w:rsidRPr="00D6355D">
        <w:rPr>
          <w:rFonts w:ascii="Segoe UI" w:eastAsiaTheme="majorEastAsia" w:hAnsi="Segoe UI" w:cs="Segoe UI"/>
          <w:color w:val="0F4761" w:themeColor="accent1" w:themeShade="BF"/>
          <w:sz w:val="26"/>
          <w:szCs w:val="26"/>
        </w:rPr>
        <w:t>203</w:t>
      </w:r>
      <w:bookmarkEnd w:id="258"/>
      <w:bookmarkEnd w:id="259"/>
      <w:r>
        <w:rPr>
          <w:rFonts w:ascii="Segoe UI" w:eastAsiaTheme="majorEastAsia" w:hAnsi="Segoe UI" w:cs="Segoe UI"/>
          <w:color w:val="0F4761" w:themeColor="accent1" w:themeShade="BF"/>
          <w:sz w:val="26"/>
          <w:szCs w:val="26"/>
        </w:rPr>
        <w:t>9</w:t>
      </w:r>
      <w:bookmarkEnd w:id="260"/>
      <w:bookmarkEnd w:id="261"/>
    </w:p>
    <w:p w14:paraId="0B4757FE" w14:textId="6B44BD23" w:rsidR="009B6D04" w:rsidRDefault="004301FE" w:rsidP="009B6D04">
      <w:pPr>
        <w:pStyle w:val="Numberedpara1202"/>
        <w:spacing w:line="259" w:lineRule="auto"/>
      </w:pPr>
      <w:r>
        <w:t>Essex County Council</w:t>
      </w:r>
      <w:r w:rsidR="009B6D04">
        <w:t>’s policy objective is to explore the delivery of accommodation for perpetrators of domestic abuse rather than to</w:t>
      </w:r>
      <w:r w:rsidR="00F74B3B">
        <w:t xml:space="preserve"> significantly expand</w:t>
      </w:r>
      <w:r w:rsidR="009B6D04">
        <w:t xml:space="preserve"> the same additional safe accommodation for </w:t>
      </w:r>
      <w:r w:rsidR="009B6D04">
        <w:rPr>
          <w:rStyle w:val="Numberedpara1202Char"/>
        </w:rPr>
        <w:t xml:space="preserve">victims and survivors </w:t>
      </w:r>
      <w:r w:rsidR="009B6D04">
        <w:t>experiencing domestic abuse.</w:t>
      </w:r>
    </w:p>
    <w:p w14:paraId="4B0753E2" w14:textId="77777777" w:rsidR="009B6D04" w:rsidRDefault="009B6D04" w:rsidP="009B6D04">
      <w:pPr>
        <w:pStyle w:val="Numberedpara1202"/>
        <w:spacing w:line="259" w:lineRule="auto"/>
      </w:pPr>
      <w:r>
        <w:t xml:space="preserve">Based on this intention, this Needs Assessment assumes that the estimations for safe accommodation required for victims and survivors of domestic abuse, can be used as a proxy for the accommodation required for perpetrators of domestic abuse. </w:t>
      </w:r>
    </w:p>
    <w:p w14:paraId="7329F02C" w14:textId="77777777" w:rsidR="009B6D04" w:rsidRPr="004378EB" w:rsidRDefault="009B6D04" w:rsidP="009B6D04">
      <w:pPr>
        <w:pStyle w:val="Numberedpara1202"/>
        <w:spacing w:line="259" w:lineRule="auto"/>
      </w:pPr>
      <w:r w:rsidRPr="004378EB">
        <w:t xml:space="preserve">The estimates of current and future need for accommodation that safely supports </w:t>
      </w:r>
      <w:r>
        <w:rPr>
          <w:rStyle w:val="Numberedpara1202Char"/>
        </w:rPr>
        <w:t>victims and survivors of</w:t>
      </w:r>
      <w:r w:rsidRPr="004378EB">
        <w:t xml:space="preserve"> domestic abuse are based on the contextual and qualitative evidence set out previously.</w:t>
      </w:r>
    </w:p>
    <w:p w14:paraId="2AEFB77B" w14:textId="569FAD62" w:rsidR="009B6D04" w:rsidRDefault="009B6D04" w:rsidP="009B6D04">
      <w:pPr>
        <w:pStyle w:val="Numberedpara1202"/>
        <w:spacing w:line="259" w:lineRule="auto"/>
      </w:pPr>
      <w:r>
        <w:t xml:space="preserve">In the first instance, the estimated need for additional safe accommodation for victims/survivors is provided using referral data. It is then interpreted to reflect the Council’s policy objective to provide accommodation for perpetrators so that </w:t>
      </w:r>
      <w:r>
        <w:rPr>
          <w:rStyle w:val="Numberedpara1202Char"/>
        </w:rPr>
        <w:t>victims and survivors of</w:t>
      </w:r>
      <w:r>
        <w:t xml:space="preserve"> domestic abuse are not the ones forced to move. This approach has been taken as there is limited accurate evidence on the number of perpetrators in Essex, instead an assumption has been made that for every referral, there is potentially one perpetrator to be housed</w:t>
      </w:r>
      <w:r w:rsidRPr="00E908CD">
        <w:rPr>
          <w:i/>
          <w:iCs/>
        </w:rPr>
        <w:t>.</w:t>
      </w:r>
    </w:p>
    <w:p w14:paraId="495EA7F3" w14:textId="77777777" w:rsidR="009B6D04" w:rsidRDefault="009B6D04" w:rsidP="009B6D04">
      <w:pPr>
        <w:pStyle w:val="Numberedpara1202"/>
        <w:spacing w:line="259" w:lineRule="auto"/>
      </w:pPr>
      <w:r w:rsidRPr="000C78CE">
        <w:lastRenderedPageBreak/>
        <w:t>The estimated need for additional accommodatio</w:t>
      </w:r>
      <w:r>
        <w:t xml:space="preserve">n that safely supports </w:t>
      </w:r>
      <w:r>
        <w:rPr>
          <w:rStyle w:val="Numberedpara1202Char"/>
        </w:rPr>
        <w:t>victims and survivors of</w:t>
      </w:r>
      <w:r w:rsidRPr="00F04B62">
        <w:rPr>
          <w:rStyle w:val="Numberedpara1202Char"/>
        </w:rPr>
        <w:t xml:space="preserve"> </w:t>
      </w:r>
      <w:r>
        <w:t>domestic abuse</w:t>
      </w:r>
      <w:r w:rsidRPr="000C78CE">
        <w:t xml:space="preserve"> has been calculated based on </w:t>
      </w:r>
      <w:r>
        <w:t xml:space="preserve">a proportion of </w:t>
      </w:r>
      <w:r w:rsidRPr="000C78CE">
        <w:t>the referrals</w:t>
      </w:r>
      <w:r>
        <w:t xml:space="preserve"> to safe accommodation</w:t>
      </w:r>
      <w:r w:rsidRPr="000C78CE">
        <w:t xml:space="preserve"> that were not accommodated</w:t>
      </w:r>
      <w:r>
        <w:t xml:space="preserve"> </w:t>
      </w:r>
      <w:r w:rsidRPr="000C78CE">
        <w:t>in 202</w:t>
      </w:r>
      <w:r>
        <w:t>3</w:t>
      </w:r>
      <w:r w:rsidRPr="000C78CE">
        <w:t>/2</w:t>
      </w:r>
      <w:r>
        <w:t>4</w:t>
      </w:r>
      <w:r w:rsidRPr="000C78CE">
        <w:t>.</w:t>
      </w:r>
    </w:p>
    <w:p w14:paraId="4F5DECF1" w14:textId="2A220414" w:rsidR="009B6D04" w:rsidRDefault="009B6D04" w:rsidP="009B6D04">
      <w:pPr>
        <w:pStyle w:val="Numberedpara1202"/>
        <w:spacing w:line="259" w:lineRule="auto"/>
      </w:pPr>
      <w:r>
        <w:t xml:space="preserve">Whilst </w:t>
      </w:r>
      <w:r w:rsidR="004301FE">
        <w:t>Essex County Council</w:t>
      </w:r>
      <w:r>
        <w:t xml:space="preserve"> data indicates a range of reasons that a referral was not accommodated in 2023/24 (se</w:t>
      </w:r>
      <w:r w:rsidR="002A0AD0">
        <w:t xml:space="preserve">e </w:t>
      </w:r>
      <w:r w:rsidR="00F84A31">
        <w:fldChar w:fldCharType="begin"/>
      </w:r>
      <w:r w:rsidR="00F84A31">
        <w:instrText xml:space="preserve"> REF _Ref189122961 \h </w:instrText>
      </w:r>
      <w:r w:rsidR="00F84A31">
        <w:fldChar w:fldCharType="separate"/>
      </w:r>
      <w:r w:rsidR="00971C60">
        <w:t xml:space="preserve">Table </w:t>
      </w:r>
      <w:r w:rsidR="00971C60">
        <w:rPr>
          <w:noProof/>
        </w:rPr>
        <w:t>95</w:t>
      </w:r>
      <w:r w:rsidR="00F84A31">
        <w:fldChar w:fldCharType="end"/>
      </w:r>
      <w:r>
        <w:t xml:space="preserve">), based on evidence from Council Officers, two reasons have been used in the estimation calculations as they are the most likely to influence the additional need for accommodation that safely supports </w:t>
      </w:r>
      <w:r>
        <w:rPr>
          <w:rStyle w:val="Numberedpara1202Char"/>
        </w:rPr>
        <w:t>victims and survivors of</w:t>
      </w:r>
      <w:r w:rsidRPr="00F04B62">
        <w:rPr>
          <w:rStyle w:val="Numberedpara1202Char"/>
        </w:rPr>
        <w:t xml:space="preserve"> </w:t>
      </w:r>
      <w:r>
        <w:t>domestic abuse.</w:t>
      </w:r>
    </w:p>
    <w:p w14:paraId="6157C752" w14:textId="77777777" w:rsidR="009B6D04" w:rsidRDefault="009B6D04" w:rsidP="009B6D04">
      <w:pPr>
        <w:pStyle w:val="Numberedpara1202"/>
        <w:spacing w:line="259" w:lineRule="auto"/>
      </w:pPr>
      <w:r>
        <w:t>The first is the 65 referrals refused due to a lack of space/capacity and the second is the 103 referrals refused due to the refuge provider being unable to meet the clients’ needs.</w:t>
      </w:r>
    </w:p>
    <w:p w14:paraId="7F867299" w14:textId="77777777" w:rsidR="009B6D04" w:rsidRDefault="009B6D04" w:rsidP="009B6D04">
      <w:pPr>
        <w:pStyle w:val="Numberedpara1202"/>
        <w:spacing w:line="259" w:lineRule="auto"/>
      </w:pPr>
      <w:r>
        <w:t xml:space="preserve">To estimate how many units of accommodation that safely supports </w:t>
      </w:r>
      <w:r>
        <w:rPr>
          <w:rStyle w:val="Numberedpara1202Char"/>
        </w:rPr>
        <w:t>victims and survivors of</w:t>
      </w:r>
      <w:r w:rsidRPr="00F04B62">
        <w:rPr>
          <w:rStyle w:val="Numberedpara1202Char"/>
        </w:rPr>
        <w:t xml:space="preserve"> </w:t>
      </w:r>
      <w:r>
        <w:t>domestic abuse are required for the 168 (65+103) referrals that were unable to be accommodated, the turnover rate is estimated to indicate how frequently a typical safe accommodation unit is likely to become available for a new occupant within a year.</w:t>
      </w:r>
    </w:p>
    <w:p w14:paraId="63E7414E" w14:textId="2C073443" w:rsidR="009B6D04" w:rsidRDefault="009B6D04" w:rsidP="009B6D04">
      <w:pPr>
        <w:pStyle w:val="Numberedpara1202"/>
        <w:spacing w:line="259" w:lineRule="auto"/>
      </w:pPr>
      <w:r>
        <w:t xml:space="preserve">Based on data from </w:t>
      </w:r>
      <w:r w:rsidR="004301FE">
        <w:t>Essex County Council</w:t>
      </w:r>
      <w:r>
        <w:t>’s Domestic Abuse Needs Assessment 2024, the average length of stay in existing safe accommodation in non-specialist refuge is 116 days (approx. 17 weeks or 3 months). Whilst the 2024 Domestic Abuse Needs Assessment provides a different average length of stay for refuge and specialist refuge, the average length of stay for refuge has been used in this estimation method. This is because there is limited data to determine the proportion of referrals that will require specialist refuge compared to non-specialist refuge.</w:t>
      </w:r>
    </w:p>
    <w:p w14:paraId="39C13291" w14:textId="77777777" w:rsidR="009B6D04" w:rsidRDefault="009B6D04" w:rsidP="009B6D04">
      <w:pPr>
        <w:pStyle w:val="Numberedpara1202"/>
        <w:jc w:val="left"/>
      </w:pPr>
      <w:r>
        <w:t xml:space="preserve">Therefore, the turnover rate is estimated to be around 3 stays per unit per year (since 52 weeks ÷ 17 weeks = 3). This means that for every one unit about 3 clients </w:t>
      </w:r>
      <w:proofErr w:type="gramStart"/>
      <w:r>
        <w:t>are able to</w:t>
      </w:r>
      <w:proofErr w:type="gramEnd"/>
      <w:r>
        <w:t xml:space="preserve"> be accommodated per year.</w:t>
      </w:r>
    </w:p>
    <w:p w14:paraId="43BDA75D" w14:textId="77777777" w:rsidR="009B6D04" w:rsidRDefault="009B6D04" w:rsidP="009B6D04">
      <w:pPr>
        <w:pStyle w:val="Numberedpara1202"/>
        <w:jc w:val="left"/>
      </w:pPr>
      <w:r>
        <w:t>Since each unit is likely to accommodate about 3 clients per year, the required additional units for the referrals that were unable to be accommodated in 2023/24 are:</w:t>
      </w:r>
    </w:p>
    <w:p w14:paraId="5DCA6796" w14:textId="62F253D3" w:rsidR="009B6D04" w:rsidRDefault="009B6D04" w:rsidP="009B6D04">
      <w:pPr>
        <w:pStyle w:val="Numberedpara1202"/>
        <w:numPr>
          <w:ilvl w:val="2"/>
          <w:numId w:val="4"/>
        </w:numPr>
        <w:jc w:val="left"/>
      </w:pPr>
      <w:r>
        <w:t>21 units for referrals unable to be accommodated due to a lack of space (65 ÷ 3)</w:t>
      </w:r>
    </w:p>
    <w:p w14:paraId="38F4C64D" w14:textId="0466485A" w:rsidR="009B6D04" w:rsidRDefault="009B6D04" w:rsidP="009B6D04">
      <w:pPr>
        <w:pStyle w:val="Numberedpara1202"/>
        <w:numPr>
          <w:ilvl w:val="2"/>
          <w:numId w:val="4"/>
        </w:numPr>
        <w:jc w:val="left"/>
      </w:pPr>
      <w:r>
        <w:t>34 units for referrals unable to be accommodated due to being unable to meet client’s needs (103 ÷ 3)</w:t>
      </w:r>
    </w:p>
    <w:p w14:paraId="21684587" w14:textId="3574390B" w:rsidR="009B6D04" w:rsidRDefault="009B6D04" w:rsidP="009B6D04">
      <w:pPr>
        <w:pStyle w:val="Numberedpara1202"/>
        <w:spacing w:line="259" w:lineRule="auto"/>
      </w:pPr>
      <w:r>
        <w:t xml:space="preserve">This gives an </w:t>
      </w:r>
      <w:r w:rsidRPr="00A2597A">
        <w:rPr>
          <w:i/>
          <w:iCs/>
        </w:rPr>
        <w:t>additional</w:t>
      </w:r>
      <w:r>
        <w:t xml:space="preserve"> need of 55 units of accommodation that safely supports </w:t>
      </w:r>
      <w:r>
        <w:rPr>
          <w:rStyle w:val="Numberedpara1202Char"/>
        </w:rPr>
        <w:t>victims and survivors of</w:t>
      </w:r>
      <w:r w:rsidRPr="00F04B62">
        <w:rPr>
          <w:rStyle w:val="Numberedpara1202Char"/>
        </w:rPr>
        <w:t xml:space="preserve"> </w:t>
      </w:r>
      <w:r>
        <w:t xml:space="preserve">domestic abuse for 2023/24. </w:t>
      </w:r>
      <w:r w:rsidR="00F84A31">
        <w:fldChar w:fldCharType="begin"/>
      </w:r>
      <w:r w:rsidR="00F84A31">
        <w:instrText xml:space="preserve"> REF _Ref189137691 \h </w:instrText>
      </w:r>
      <w:r w:rsidR="00F84A31">
        <w:fldChar w:fldCharType="separate"/>
      </w:r>
      <w:r w:rsidR="00971C60">
        <w:t xml:space="preserve">Table </w:t>
      </w:r>
      <w:r w:rsidR="00971C60">
        <w:rPr>
          <w:noProof/>
        </w:rPr>
        <w:t>97</w:t>
      </w:r>
      <w:r w:rsidR="00F84A31">
        <w:fldChar w:fldCharType="end"/>
      </w:r>
      <w:r>
        <w:t xml:space="preserve"> shows the estimation calculations.</w:t>
      </w:r>
    </w:p>
    <w:p w14:paraId="383FFF72" w14:textId="06CFA3D1" w:rsidR="009B6D04" w:rsidRDefault="009B6D04" w:rsidP="009B6D04">
      <w:pPr>
        <w:pStyle w:val="Numberedpara1202"/>
        <w:spacing w:line="259" w:lineRule="auto"/>
      </w:pPr>
      <w:r>
        <w:t xml:space="preserve">To reflect </w:t>
      </w:r>
      <w:r w:rsidR="004301FE">
        <w:t>Essex County Council</w:t>
      </w:r>
      <w:r>
        <w:t>’s policy intention to work with housing authorities and landlords to accommodate perpetrators of domestic abuse, it is assumed that the 55 units could be provided as accommodation for perpetrators of domestic abuse.</w:t>
      </w:r>
    </w:p>
    <w:p w14:paraId="396D3070" w14:textId="269750CC" w:rsidR="00882C09" w:rsidRDefault="009B6D04" w:rsidP="00882C09">
      <w:pPr>
        <w:pStyle w:val="Numberedpara1202"/>
        <w:spacing w:line="259" w:lineRule="auto"/>
      </w:pPr>
      <w:r>
        <w:t xml:space="preserve">To note, this method assumes that for every individual referral there is one perpetrator of domestic abuse that could be housed elsewhere. It also assumes that the average </w:t>
      </w:r>
      <w:r>
        <w:lastRenderedPageBreak/>
        <w:t>stay that a victim/survivor of domestic abuse stays in safe accommodation will be the same as how long a perpetrator will stay in alternative accommodati</w:t>
      </w:r>
      <w:bookmarkStart w:id="262" w:name="_Ref189137691"/>
      <w:bookmarkStart w:id="263" w:name="_Ref169527068"/>
      <w:r w:rsidR="00882C09">
        <w:t>on.</w:t>
      </w:r>
    </w:p>
    <w:p w14:paraId="0EADF36A" w14:textId="40598B54" w:rsidR="009B6D04" w:rsidRDefault="009B6D04" w:rsidP="009B6D04">
      <w:pPr>
        <w:pStyle w:val="Numberedpara1202"/>
        <w:numPr>
          <w:ilvl w:val="0"/>
          <w:numId w:val="0"/>
        </w:numPr>
        <w:spacing w:line="259" w:lineRule="auto"/>
      </w:pPr>
      <w:r>
        <w:t xml:space="preserve">Table </w:t>
      </w:r>
      <w:fldSimple w:instr=" SEQ Table \* ARABIC ">
        <w:r w:rsidR="00971C60">
          <w:rPr>
            <w:noProof/>
          </w:rPr>
          <w:t>97</w:t>
        </w:r>
      </w:fldSimple>
      <w:bookmarkEnd w:id="262"/>
      <w:r>
        <w:t>. Estimated need for</w:t>
      </w:r>
      <w:r w:rsidRPr="008347C5">
        <w:t xml:space="preserve"> accommodation that safely supports </w:t>
      </w:r>
      <w:r>
        <w:rPr>
          <w:rStyle w:val="Numberedpara1202Char"/>
        </w:rPr>
        <w:t>victims and survivors of</w:t>
      </w:r>
      <w:r w:rsidRPr="008347C5">
        <w:t xml:space="preserve"> domestic abuse </w:t>
      </w:r>
      <w:r>
        <w:t>for 202</w:t>
      </w:r>
      <w:r w:rsidR="00F95ADF">
        <w:t>3</w:t>
      </w:r>
      <w:r>
        <w:t>/2</w:t>
      </w:r>
      <w:r w:rsidR="00F95ADF">
        <w:t>4</w:t>
      </w:r>
    </w:p>
    <w:bookmarkEnd w:id="263"/>
    <w:tbl>
      <w:tblPr>
        <w:tblStyle w:val="GridTable5Dark-Accent4"/>
        <w:tblpPr w:leftFromText="180" w:rightFromText="180" w:vertAnchor="text" w:horzAnchor="margin" w:tblpY="100"/>
        <w:tblW w:w="0" w:type="auto"/>
        <w:tblLook w:val="04A0" w:firstRow="1" w:lastRow="0" w:firstColumn="1" w:lastColumn="0" w:noHBand="0" w:noVBand="1"/>
      </w:tblPr>
      <w:tblGrid>
        <w:gridCol w:w="3167"/>
        <w:gridCol w:w="2924"/>
        <w:gridCol w:w="2925"/>
      </w:tblGrid>
      <w:tr w:rsidR="00843C8C" w:rsidRPr="00843C8C" w14:paraId="1940EC3B" w14:textId="77777777" w:rsidTr="00104BF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67" w:type="dxa"/>
            <w:vMerge w:val="restart"/>
            <w:shd w:val="clear" w:color="auto" w:fill="FBCAD0"/>
          </w:tcPr>
          <w:p w14:paraId="425FD0FF" w14:textId="77777777" w:rsidR="009B6D04" w:rsidRPr="00843C8C" w:rsidRDefault="009B6D04" w:rsidP="00DC05B9">
            <w:pPr>
              <w:pStyle w:val="Tablesourcenote"/>
              <w:rPr>
                <w:b w:val="0"/>
                <w:bCs w:val="0"/>
                <w:color w:val="000000" w:themeColor="text1"/>
                <w:sz w:val="20"/>
                <w:szCs w:val="12"/>
              </w:rPr>
            </w:pPr>
          </w:p>
        </w:tc>
        <w:tc>
          <w:tcPr>
            <w:tcW w:w="5849" w:type="dxa"/>
            <w:gridSpan w:val="2"/>
            <w:shd w:val="clear" w:color="auto" w:fill="FBCAD0"/>
          </w:tcPr>
          <w:p w14:paraId="70E195E8" w14:textId="77777777" w:rsidR="009B6D04" w:rsidRPr="00843C8C" w:rsidRDefault="009B6D04" w:rsidP="00DC05B9">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r w:rsidRPr="00843C8C">
              <w:rPr>
                <w:color w:val="000000" w:themeColor="text1"/>
                <w:sz w:val="20"/>
                <w:szCs w:val="12"/>
              </w:rPr>
              <w:t>Reason referral was unable to be accommodated in safe accommodation</w:t>
            </w:r>
          </w:p>
        </w:tc>
      </w:tr>
      <w:tr w:rsidR="00843C8C" w:rsidRPr="00843C8C" w14:paraId="3FFC946B" w14:textId="77777777" w:rsidTr="00104BFC">
        <w:tc>
          <w:tcPr>
            <w:cnfStyle w:val="001000000000" w:firstRow="0" w:lastRow="0" w:firstColumn="1" w:lastColumn="0" w:oddVBand="0" w:evenVBand="0" w:oddHBand="0" w:evenHBand="0" w:firstRowFirstColumn="0" w:firstRowLastColumn="0" w:lastRowFirstColumn="0" w:lastRowLastColumn="0"/>
            <w:tcW w:w="3167" w:type="dxa"/>
            <w:vMerge/>
            <w:shd w:val="clear" w:color="auto" w:fill="FBCAD0"/>
          </w:tcPr>
          <w:p w14:paraId="6AB34C27" w14:textId="77777777" w:rsidR="009B6D04" w:rsidRPr="00843C8C" w:rsidRDefault="009B6D04" w:rsidP="00DC05B9">
            <w:pPr>
              <w:pStyle w:val="Tablesourcenote"/>
              <w:rPr>
                <w:b w:val="0"/>
                <w:bCs w:val="0"/>
                <w:color w:val="000000" w:themeColor="text1"/>
                <w:sz w:val="20"/>
                <w:szCs w:val="12"/>
              </w:rPr>
            </w:pPr>
          </w:p>
        </w:tc>
        <w:tc>
          <w:tcPr>
            <w:tcW w:w="2924" w:type="dxa"/>
            <w:shd w:val="clear" w:color="auto" w:fill="FBCAD0"/>
          </w:tcPr>
          <w:p w14:paraId="7B7D6143" w14:textId="77777777" w:rsidR="009B6D04" w:rsidRPr="00843C8C" w:rsidRDefault="009B6D04" w:rsidP="00DC05B9">
            <w:pPr>
              <w:pStyle w:val="Tablesourcenote"/>
              <w:jc w:val="center"/>
              <w:cnfStyle w:val="000000000000" w:firstRow="0" w:lastRow="0" w:firstColumn="0" w:lastColumn="0" w:oddVBand="0" w:evenVBand="0" w:oddHBand="0" w:evenHBand="0" w:firstRowFirstColumn="0" w:firstRowLastColumn="0" w:lastRowFirstColumn="0" w:lastRowLastColumn="0"/>
              <w:rPr>
                <w:b/>
                <w:bCs/>
                <w:color w:val="000000" w:themeColor="text1"/>
                <w:sz w:val="20"/>
                <w:szCs w:val="12"/>
              </w:rPr>
            </w:pPr>
            <w:r w:rsidRPr="00843C8C">
              <w:rPr>
                <w:b/>
                <w:bCs/>
                <w:color w:val="000000" w:themeColor="text1"/>
                <w:sz w:val="20"/>
                <w:szCs w:val="12"/>
              </w:rPr>
              <w:t>Lack of space</w:t>
            </w:r>
          </w:p>
        </w:tc>
        <w:tc>
          <w:tcPr>
            <w:tcW w:w="2925" w:type="dxa"/>
            <w:shd w:val="clear" w:color="auto" w:fill="FBCAD0"/>
          </w:tcPr>
          <w:p w14:paraId="1409332A" w14:textId="77777777" w:rsidR="009B6D04" w:rsidRPr="00843C8C" w:rsidRDefault="009B6D04" w:rsidP="00DC05B9">
            <w:pPr>
              <w:pStyle w:val="Tablesourcenote"/>
              <w:jc w:val="center"/>
              <w:cnfStyle w:val="000000000000" w:firstRow="0" w:lastRow="0" w:firstColumn="0" w:lastColumn="0" w:oddVBand="0" w:evenVBand="0" w:oddHBand="0" w:evenHBand="0" w:firstRowFirstColumn="0" w:firstRowLastColumn="0" w:lastRowFirstColumn="0" w:lastRowLastColumn="0"/>
              <w:rPr>
                <w:b/>
                <w:bCs/>
                <w:color w:val="000000" w:themeColor="text1"/>
                <w:sz w:val="20"/>
                <w:szCs w:val="12"/>
              </w:rPr>
            </w:pPr>
            <w:r w:rsidRPr="00843C8C">
              <w:rPr>
                <w:b/>
                <w:bCs/>
                <w:color w:val="000000" w:themeColor="text1"/>
                <w:sz w:val="20"/>
                <w:szCs w:val="12"/>
              </w:rPr>
              <w:t>Unable to support clients’ needs</w:t>
            </w:r>
          </w:p>
        </w:tc>
      </w:tr>
      <w:tr w:rsidR="00843C8C" w:rsidRPr="00843C8C" w14:paraId="3FF10581" w14:textId="77777777" w:rsidTr="00C633A9">
        <w:tc>
          <w:tcPr>
            <w:cnfStyle w:val="001000000000" w:firstRow="0" w:lastRow="0" w:firstColumn="1" w:lastColumn="0" w:oddVBand="0" w:evenVBand="0" w:oddHBand="0" w:evenHBand="0" w:firstRowFirstColumn="0" w:firstRowLastColumn="0" w:lastRowFirstColumn="0" w:lastRowLastColumn="0"/>
            <w:tcW w:w="3167" w:type="dxa"/>
          </w:tcPr>
          <w:p w14:paraId="57D6B59F" w14:textId="77777777" w:rsidR="009B6D04" w:rsidRPr="00843C8C" w:rsidRDefault="009B6D04" w:rsidP="00C633A9">
            <w:pPr>
              <w:pStyle w:val="Tablesourcenote"/>
              <w:jc w:val="left"/>
              <w:rPr>
                <w:b w:val="0"/>
                <w:bCs w:val="0"/>
                <w:color w:val="000000" w:themeColor="text1"/>
                <w:sz w:val="20"/>
                <w:szCs w:val="12"/>
              </w:rPr>
            </w:pPr>
            <w:r w:rsidRPr="00843C8C">
              <w:rPr>
                <w:b w:val="0"/>
                <w:bCs w:val="0"/>
                <w:color w:val="000000" w:themeColor="text1"/>
                <w:sz w:val="20"/>
                <w:szCs w:val="12"/>
              </w:rPr>
              <w:t>Number of referrals unable to be accommodated in 2023/24</w:t>
            </w:r>
          </w:p>
        </w:tc>
        <w:tc>
          <w:tcPr>
            <w:tcW w:w="2924" w:type="dxa"/>
            <w:vAlign w:val="center"/>
          </w:tcPr>
          <w:p w14:paraId="63026C0D" w14:textId="69D0C889" w:rsidR="009B6D04" w:rsidRPr="00843C8C" w:rsidRDefault="009B6D04" w:rsidP="00104BFC">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6</w:t>
            </w:r>
            <w:r w:rsidR="00047245">
              <w:rPr>
                <w:color w:val="000000" w:themeColor="text1"/>
                <w:sz w:val="20"/>
                <w:szCs w:val="12"/>
              </w:rPr>
              <w:t>5</w:t>
            </w:r>
          </w:p>
        </w:tc>
        <w:tc>
          <w:tcPr>
            <w:tcW w:w="2925" w:type="dxa"/>
            <w:vAlign w:val="center"/>
          </w:tcPr>
          <w:p w14:paraId="6EF82003" w14:textId="0533D71E" w:rsidR="009B6D04" w:rsidRPr="00843C8C" w:rsidRDefault="00047245" w:rsidP="00104BFC">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Pr>
                <w:color w:val="000000" w:themeColor="text1"/>
                <w:sz w:val="20"/>
                <w:szCs w:val="12"/>
              </w:rPr>
              <w:t>103</w:t>
            </w:r>
          </w:p>
        </w:tc>
      </w:tr>
      <w:tr w:rsidR="00843C8C" w:rsidRPr="00843C8C" w14:paraId="2979C03D" w14:textId="77777777" w:rsidTr="00C633A9">
        <w:tc>
          <w:tcPr>
            <w:cnfStyle w:val="001000000000" w:firstRow="0" w:lastRow="0" w:firstColumn="1" w:lastColumn="0" w:oddVBand="0" w:evenVBand="0" w:oddHBand="0" w:evenHBand="0" w:firstRowFirstColumn="0" w:firstRowLastColumn="0" w:lastRowFirstColumn="0" w:lastRowLastColumn="0"/>
            <w:tcW w:w="3167" w:type="dxa"/>
          </w:tcPr>
          <w:p w14:paraId="1C6D0DCB" w14:textId="77777777" w:rsidR="009B6D04" w:rsidRPr="00843C8C" w:rsidRDefault="009B6D04" w:rsidP="00C633A9">
            <w:pPr>
              <w:pStyle w:val="Tablesourcenote"/>
              <w:jc w:val="left"/>
              <w:rPr>
                <w:b w:val="0"/>
                <w:bCs w:val="0"/>
                <w:color w:val="000000" w:themeColor="text1"/>
                <w:sz w:val="20"/>
                <w:szCs w:val="12"/>
              </w:rPr>
            </w:pPr>
            <w:r w:rsidRPr="00843C8C">
              <w:rPr>
                <w:b w:val="0"/>
                <w:bCs w:val="0"/>
                <w:color w:val="000000" w:themeColor="text1"/>
                <w:sz w:val="20"/>
                <w:szCs w:val="12"/>
              </w:rPr>
              <w:t>Average length of stay in existing safe accommodation</w:t>
            </w:r>
          </w:p>
        </w:tc>
        <w:tc>
          <w:tcPr>
            <w:tcW w:w="2924" w:type="dxa"/>
            <w:vAlign w:val="center"/>
          </w:tcPr>
          <w:p w14:paraId="1EB6D5C0" w14:textId="77777777" w:rsidR="009B6D04" w:rsidRPr="00843C8C" w:rsidRDefault="009B6D04" w:rsidP="00104BFC">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116 days (approx. 17 weeks or 3 months)</w:t>
            </w:r>
          </w:p>
        </w:tc>
        <w:tc>
          <w:tcPr>
            <w:tcW w:w="2925" w:type="dxa"/>
            <w:vAlign w:val="center"/>
          </w:tcPr>
          <w:p w14:paraId="6732F8A5" w14:textId="77777777" w:rsidR="009B6D04" w:rsidRPr="00843C8C" w:rsidRDefault="009B6D04" w:rsidP="00104BFC">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116 days (approx. 17 weeks or 3 months)</w:t>
            </w:r>
          </w:p>
        </w:tc>
      </w:tr>
      <w:tr w:rsidR="00843C8C" w:rsidRPr="00843C8C" w14:paraId="1F4CB0B8" w14:textId="77777777" w:rsidTr="00C633A9">
        <w:tc>
          <w:tcPr>
            <w:cnfStyle w:val="001000000000" w:firstRow="0" w:lastRow="0" w:firstColumn="1" w:lastColumn="0" w:oddVBand="0" w:evenVBand="0" w:oddHBand="0" w:evenHBand="0" w:firstRowFirstColumn="0" w:firstRowLastColumn="0" w:lastRowFirstColumn="0" w:lastRowLastColumn="0"/>
            <w:tcW w:w="3167" w:type="dxa"/>
          </w:tcPr>
          <w:p w14:paraId="3ED0A606" w14:textId="77777777" w:rsidR="009B6D04" w:rsidRPr="00843C8C" w:rsidRDefault="009B6D04" w:rsidP="00C633A9">
            <w:pPr>
              <w:pStyle w:val="Tablesourcenote"/>
              <w:jc w:val="left"/>
              <w:rPr>
                <w:b w:val="0"/>
                <w:bCs w:val="0"/>
                <w:color w:val="000000" w:themeColor="text1"/>
                <w:sz w:val="20"/>
                <w:szCs w:val="12"/>
              </w:rPr>
            </w:pPr>
            <w:r w:rsidRPr="00843C8C">
              <w:rPr>
                <w:b w:val="0"/>
                <w:bCs w:val="0"/>
                <w:color w:val="000000" w:themeColor="text1"/>
                <w:sz w:val="20"/>
                <w:szCs w:val="12"/>
              </w:rPr>
              <w:t>Turnover rate</w:t>
            </w:r>
          </w:p>
        </w:tc>
        <w:tc>
          <w:tcPr>
            <w:tcW w:w="2924" w:type="dxa"/>
            <w:vAlign w:val="center"/>
          </w:tcPr>
          <w:p w14:paraId="657E010E" w14:textId="77777777" w:rsidR="009B6D04" w:rsidRPr="00843C8C" w:rsidRDefault="009B6D04" w:rsidP="00104BFC">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c.3 (52 weeks/17 weeks)</w:t>
            </w:r>
          </w:p>
        </w:tc>
        <w:tc>
          <w:tcPr>
            <w:tcW w:w="2925" w:type="dxa"/>
            <w:vAlign w:val="center"/>
          </w:tcPr>
          <w:p w14:paraId="2DFB5DDD" w14:textId="77777777" w:rsidR="009B6D04" w:rsidRPr="00843C8C" w:rsidRDefault="009B6D04" w:rsidP="00104BFC">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c.3 (52 weeks/17 weeks)</w:t>
            </w:r>
          </w:p>
        </w:tc>
      </w:tr>
      <w:tr w:rsidR="00843C8C" w:rsidRPr="00843C8C" w14:paraId="18199C17" w14:textId="77777777" w:rsidTr="00C633A9">
        <w:tc>
          <w:tcPr>
            <w:cnfStyle w:val="001000000000" w:firstRow="0" w:lastRow="0" w:firstColumn="1" w:lastColumn="0" w:oddVBand="0" w:evenVBand="0" w:oddHBand="0" w:evenHBand="0" w:firstRowFirstColumn="0" w:firstRowLastColumn="0" w:lastRowFirstColumn="0" w:lastRowLastColumn="0"/>
            <w:tcW w:w="3167" w:type="dxa"/>
          </w:tcPr>
          <w:p w14:paraId="5C24369E" w14:textId="77777777" w:rsidR="009B6D04" w:rsidRPr="00843C8C" w:rsidRDefault="009B6D04" w:rsidP="00C633A9">
            <w:pPr>
              <w:pStyle w:val="Tablesourcenote"/>
              <w:jc w:val="left"/>
              <w:rPr>
                <w:b w:val="0"/>
                <w:bCs w:val="0"/>
                <w:color w:val="000000" w:themeColor="text1"/>
                <w:sz w:val="20"/>
                <w:szCs w:val="12"/>
              </w:rPr>
            </w:pPr>
            <w:r w:rsidRPr="00843C8C">
              <w:rPr>
                <w:b w:val="0"/>
                <w:bCs w:val="0"/>
                <w:color w:val="000000" w:themeColor="text1"/>
                <w:sz w:val="20"/>
                <w:szCs w:val="12"/>
              </w:rPr>
              <w:t>Estimated additional accommodation required</w:t>
            </w:r>
          </w:p>
        </w:tc>
        <w:tc>
          <w:tcPr>
            <w:tcW w:w="2924" w:type="dxa"/>
            <w:vAlign w:val="center"/>
          </w:tcPr>
          <w:p w14:paraId="745038F1" w14:textId="3C91D385" w:rsidR="009B6D04" w:rsidRPr="00843C8C" w:rsidRDefault="009B6D04" w:rsidP="00104BFC">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21 units (6</w:t>
            </w:r>
            <w:r w:rsidR="00814C3B">
              <w:rPr>
                <w:color w:val="000000" w:themeColor="text1"/>
                <w:sz w:val="20"/>
                <w:szCs w:val="12"/>
              </w:rPr>
              <w:t>5</w:t>
            </w:r>
            <w:r w:rsidRPr="00843C8C">
              <w:rPr>
                <w:color w:val="000000" w:themeColor="text1"/>
                <w:sz w:val="20"/>
                <w:szCs w:val="12"/>
              </w:rPr>
              <w:t>/3)</w:t>
            </w:r>
          </w:p>
        </w:tc>
        <w:tc>
          <w:tcPr>
            <w:tcW w:w="2925" w:type="dxa"/>
            <w:vAlign w:val="center"/>
          </w:tcPr>
          <w:p w14:paraId="44A564D2" w14:textId="2FEA8E00" w:rsidR="009B6D04" w:rsidRPr="00843C8C" w:rsidRDefault="00EA4DBD" w:rsidP="00104BFC">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Pr>
                <w:color w:val="000000" w:themeColor="text1"/>
                <w:sz w:val="20"/>
                <w:szCs w:val="12"/>
              </w:rPr>
              <w:t>34</w:t>
            </w:r>
            <w:r w:rsidR="009B6D04" w:rsidRPr="00843C8C">
              <w:rPr>
                <w:color w:val="000000" w:themeColor="text1"/>
                <w:sz w:val="20"/>
                <w:szCs w:val="12"/>
              </w:rPr>
              <w:t xml:space="preserve"> units (</w:t>
            </w:r>
            <w:r w:rsidR="00814C3B">
              <w:rPr>
                <w:color w:val="000000" w:themeColor="text1"/>
                <w:sz w:val="20"/>
                <w:szCs w:val="12"/>
              </w:rPr>
              <w:t>103</w:t>
            </w:r>
            <w:r w:rsidR="009B6D04" w:rsidRPr="00843C8C">
              <w:rPr>
                <w:color w:val="000000" w:themeColor="text1"/>
                <w:sz w:val="20"/>
                <w:szCs w:val="12"/>
              </w:rPr>
              <w:t>/3)</w:t>
            </w:r>
          </w:p>
        </w:tc>
      </w:tr>
      <w:tr w:rsidR="00843C8C" w:rsidRPr="00843C8C" w14:paraId="17B84714" w14:textId="77777777" w:rsidTr="00843C8C">
        <w:tc>
          <w:tcPr>
            <w:cnfStyle w:val="001000000000" w:firstRow="0" w:lastRow="0" w:firstColumn="1" w:lastColumn="0" w:oddVBand="0" w:evenVBand="0" w:oddHBand="0" w:evenHBand="0" w:firstRowFirstColumn="0" w:firstRowLastColumn="0" w:lastRowFirstColumn="0" w:lastRowLastColumn="0"/>
            <w:tcW w:w="3167" w:type="dxa"/>
          </w:tcPr>
          <w:p w14:paraId="2985E2FE" w14:textId="77777777" w:rsidR="009B6D04" w:rsidRPr="00843C8C" w:rsidRDefault="009B6D04" w:rsidP="00DC05B9">
            <w:pPr>
              <w:pStyle w:val="Tablesourcenote"/>
              <w:rPr>
                <w:b w:val="0"/>
                <w:bCs w:val="0"/>
                <w:color w:val="000000" w:themeColor="text1"/>
                <w:sz w:val="20"/>
                <w:szCs w:val="12"/>
              </w:rPr>
            </w:pPr>
            <w:r w:rsidRPr="00843C8C">
              <w:rPr>
                <w:color w:val="000000" w:themeColor="text1"/>
                <w:sz w:val="20"/>
                <w:szCs w:val="12"/>
              </w:rPr>
              <w:t>Total</w:t>
            </w:r>
          </w:p>
        </w:tc>
        <w:tc>
          <w:tcPr>
            <w:tcW w:w="5849" w:type="dxa"/>
            <w:gridSpan w:val="2"/>
          </w:tcPr>
          <w:p w14:paraId="1061EC70" w14:textId="6C46893E" w:rsidR="009B6D04" w:rsidRPr="00104BFC" w:rsidRDefault="00F95ADF" w:rsidP="00DC05B9">
            <w:pPr>
              <w:pStyle w:val="Tablesourcenote"/>
              <w:jc w:val="center"/>
              <w:cnfStyle w:val="000000000000" w:firstRow="0" w:lastRow="0" w:firstColumn="0" w:lastColumn="0" w:oddVBand="0" w:evenVBand="0" w:oddHBand="0" w:evenHBand="0" w:firstRowFirstColumn="0" w:firstRowLastColumn="0" w:lastRowFirstColumn="0" w:lastRowLastColumn="0"/>
              <w:rPr>
                <w:b/>
                <w:color w:val="000000" w:themeColor="text1"/>
                <w:sz w:val="20"/>
                <w:szCs w:val="12"/>
              </w:rPr>
            </w:pPr>
            <w:r>
              <w:rPr>
                <w:b/>
                <w:color w:val="000000" w:themeColor="text1"/>
                <w:sz w:val="20"/>
                <w:szCs w:val="12"/>
              </w:rPr>
              <w:t>55</w:t>
            </w:r>
            <w:r w:rsidR="009B6D04" w:rsidRPr="00104BFC">
              <w:rPr>
                <w:b/>
                <w:color w:val="000000" w:themeColor="text1"/>
                <w:sz w:val="20"/>
                <w:szCs w:val="12"/>
              </w:rPr>
              <w:t xml:space="preserve"> units</w:t>
            </w:r>
          </w:p>
        </w:tc>
      </w:tr>
    </w:tbl>
    <w:p w14:paraId="138B7B32" w14:textId="4715EBFB" w:rsidR="009B6D04" w:rsidRPr="00E6225E" w:rsidRDefault="009B6D04" w:rsidP="009B6D04">
      <w:pPr>
        <w:pStyle w:val="Tablesourcenote"/>
      </w:pPr>
      <w:r>
        <w:t xml:space="preserve">Source: </w:t>
      </w:r>
      <w:r w:rsidR="004301FE">
        <w:t>Essex County Council</w:t>
      </w:r>
      <w:r>
        <w:t>/HLIN</w:t>
      </w:r>
    </w:p>
    <w:p w14:paraId="6901F817" w14:textId="065A5CE3" w:rsidR="009B6D04" w:rsidRPr="00422B25" w:rsidRDefault="009B6D04" w:rsidP="009B6D04">
      <w:pPr>
        <w:pStyle w:val="Numberedpara1202"/>
        <w:spacing w:line="259" w:lineRule="auto"/>
      </w:pPr>
      <w:r w:rsidRPr="00422B25">
        <w:t xml:space="preserve">The estimated number of additional units of accommodation that safely supports </w:t>
      </w:r>
      <w:r w:rsidRPr="00422B25">
        <w:rPr>
          <w:rStyle w:val="Numberedpara1202Char"/>
        </w:rPr>
        <w:t>victims and survivors of</w:t>
      </w:r>
      <w:r w:rsidRPr="00422B25">
        <w:t xml:space="preserve"> domestic abuse that the Council is seeking to deliver as accommodation for perpetrators has been estimated to 2039 by applying the 4</w:t>
      </w:r>
      <w:r w:rsidR="00BF1D87" w:rsidRPr="00422B25">
        <w:t>.8</w:t>
      </w:r>
      <w:r w:rsidRPr="00422B25">
        <w:t xml:space="preserve">% average annual growth rate from the referrals unable to be accommodated in safe accommodation in </w:t>
      </w:r>
      <w:r w:rsidR="00DD64BD">
        <w:fldChar w:fldCharType="begin"/>
      </w:r>
      <w:r w:rsidR="00DD64BD">
        <w:instrText xml:space="preserve"> REF _Ref205196879 \h </w:instrText>
      </w:r>
      <w:r w:rsidR="00DD64BD">
        <w:fldChar w:fldCharType="separate"/>
      </w:r>
      <w:r w:rsidR="00DD64BD">
        <w:t xml:space="preserve">Figure </w:t>
      </w:r>
      <w:r w:rsidR="00DD64BD">
        <w:rPr>
          <w:noProof/>
        </w:rPr>
        <w:t>28</w:t>
      </w:r>
      <w:r w:rsidR="00DD64BD">
        <w:fldChar w:fldCharType="end"/>
      </w:r>
      <w:r w:rsidR="00DD64BD">
        <w:t>.</w:t>
      </w:r>
    </w:p>
    <w:p w14:paraId="0B977CC6" w14:textId="100ED259" w:rsidR="009B6D04" w:rsidRPr="007A3096" w:rsidRDefault="009B6D04" w:rsidP="009B6D04">
      <w:pPr>
        <w:pStyle w:val="Numberedpara1202"/>
        <w:spacing w:line="259" w:lineRule="auto"/>
      </w:pPr>
      <w:r w:rsidRPr="007A3096">
        <w:t xml:space="preserve">Using this estimated growth rate the estimated need for additional accommodation that safely supports </w:t>
      </w:r>
      <w:r>
        <w:rPr>
          <w:rStyle w:val="Numberedpara1202Char"/>
        </w:rPr>
        <w:t>victims and survivors of</w:t>
      </w:r>
      <w:r w:rsidRPr="00F04B62">
        <w:rPr>
          <w:rStyle w:val="Numberedpara1202Char"/>
        </w:rPr>
        <w:t xml:space="preserve"> </w:t>
      </w:r>
      <w:r w:rsidRPr="007A3096">
        <w:t>domestic abuse is estimated to be 5</w:t>
      </w:r>
      <w:r w:rsidR="00D47479">
        <w:t>8</w:t>
      </w:r>
      <w:r w:rsidRPr="007A3096">
        <w:t xml:space="preserve"> units in 2024/25 and </w:t>
      </w:r>
      <w:r w:rsidR="00D47479">
        <w:t>95</w:t>
      </w:r>
      <w:r w:rsidRPr="007A3096">
        <w:t xml:space="preserve"> units by 2039/40.</w:t>
      </w:r>
      <w:r>
        <w:t xml:space="preserve"> It is the intention of the Council that this is provided as accommodation for perpetrators, to enable victims to safely stay in their own home.</w:t>
      </w:r>
    </w:p>
    <w:p w14:paraId="4D9A796B" w14:textId="43421074" w:rsidR="009B6D04" w:rsidRDefault="009B6D04" w:rsidP="009B6D04">
      <w:pPr>
        <w:pStyle w:val="Caption"/>
      </w:pPr>
      <w:r w:rsidRPr="00E05556">
        <w:t xml:space="preserve">Table </w:t>
      </w:r>
      <w:fldSimple w:instr=" SEQ Table \* ARABIC ">
        <w:r w:rsidR="00971C60">
          <w:rPr>
            <w:noProof/>
          </w:rPr>
          <w:t>98</w:t>
        </w:r>
      </w:fldSimple>
      <w:r w:rsidRPr="00E05556">
        <w:t xml:space="preserve">. Estimated </w:t>
      </w:r>
      <w:r w:rsidR="007642D5">
        <w:t xml:space="preserve">additional </w:t>
      </w:r>
      <w:r w:rsidRPr="00E05556">
        <w:t xml:space="preserve">need for accommodation that safely supports </w:t>
      </w:r>
      <w:r>
        <w:t>victims and survivors of</w:t>
      </w:r>
      <w:r w:rsidRPr="00E05556">
        <w:t xml:space="preserve"> domestic abuse to 2039/40</w:t>
      </w:r>
    </w:p>
    <w:tbl>
      <w:tblPr>
        <w:tblStyle w:val="GridTable5Dark-Accent4"/>
        <w:tblW w:w="5000" w:type="pct"/>
        <w:tblLayout w:type="fixed"/>
        <w:tblLook w:val="04A0" w:firstRow="1" w:lastRow="0" w:firstColumn="1" w:lastColumn="0" w:noHBand="0" w:noVBand="1"/>
      </w:tblPr>
      <w:tblGrid>
        <w:gridCol w:w="1105"/>
        <w:gridCol w:w="1724"/>
        <w:gridCol w:w="1352"/>
        <w:gridCol w:w="1201"/>
        <w:gridCol w:w="1260"/>
        <w:gridCol w:w="1187"/>
        <w:gridCol w:w="1187"/>
      </w:tblGrid>
      <w:tr w:rsidR="00843C8C" w:rsidRPr="00843C8C" w14:paraId="454764A2" w14:textId="77777777" w:rsidTr="00613E71">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13" w:type="pct"/>
            <w:shd w:val="clear" w:color="auto" w:fill="FBCAD0"/>
            <w:noWrap/>
            <w:hideMark/>
          </w:tcPr>
          <w:p w14:paraId="3A30CE45" w14:textId="58793593" w:rsidR="009B6D04" w:rsidRPr="00843C8C" w:rsidRDefault="009B6D04" w:rsidP="00613E71">
            <w:pPr>
              <w:pStyle w:val="Tablesourcenote"/>
              <w:jc w:val="center"/>
              <w:rPr>
                <w:color w:val="000000" w:themeColor="text1"/>
                <w:sz w:val="20"/>
                <w:szCs w:val="12"/>
              </w:rPr>
            </w:pPr>
          </w:p>
        </w:tc>
        <w:tc>
          <w:tcPr>
            <w:tcW w:w="956" w:type="pct"/>
            <w:shd w:val="clear" w:color="auto" w:fill="FBCAD0"/>
          </w:tcPr>
          <w:p w14:paraId="7D660315" w14:textId="602B224B"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r w:rsidRPr="00843C8C">
              <w:rPr>
                <w:color w:val="000000" w:themeColor="text1"/>
                <w:sz w:val="20"/>
                <w:szCs w:val="12"/>
              </w:rPr>
              <w:t>Current supply 20</w:t>
            </w:r>
            <w:r w:rsidR="00CC5461">
              <w:rPr>
                <w:color w:val="000000" w:themeColor="text1"/>
                <w:sz w:val="20"/>
                <w:szCs w:val="12"/>
              </w:rPr>
              <w:t>23/24</w:t>
            </w:r>
          </w:p>
        </w:tc>
        <w:tc>
          <w:tcPr>
            <w:tcW w:w="750" w:type="pct"/>
            <w:shd w:val="clear" w:color="auto" w:fill="FBCAD0"/>
          </w:tcPr>
          <w:p w14:paraId="4D912A8C" w14:textId="77777777"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r w:rsidRPr="00843C8C">
              <w:rPr>
                <w:color w:val="000000" w:themeColor="text1"/>
                <w:sz w:val="20"/>
                <w:szCs w:val="12"/>
              </w:rPr>
              <w:t>2023/24</w:t>
            </w:r>
          </w:p>
        </w:tc>
        <w:tc>
          <w:tcPr>
            <w:tcW w:w="666" w:type="pct"/>
            <w:shd w:val="clear" w:color="auto" w:fill="FBCAD0"/>
            <w:noWrap/>
            <w:hideMark/>
          </w:tcPr>
          <w:p w14:paraId="551A28AE" w14:textId="77777777"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r w:rsidRPr="00843C8C">
              <w:rPr>
                <w:color w:val="000000" w:themeColor="text1"/>
                <w:sz w:val="20"/>
                <w:szCs w:val="12"/>
              </w:rPr>
              <w:t>2024/25</w:t>
            </w:r>
          </w:p>
          <w:p w14:paraId="679783A9" w14:textId="77777777"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p>
        </w:tc>
        <w:tc>
          <w:tcPr>
            <w:tcW w:w="699" w:type="pct"/>
            <w:shd w:val="clear" w:color="auto" w:fill="FBCAD0"/>
            <w:noWrap/>
            <w:hideMark/>
          </w:tcPr>
          <w:p w14:paraId="3AA2CC2D" w14:textId="77777777"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r w:rsidRPr="00843C8C">
              <w:rPr>
                <w:color w:val="000000" w:themeColor="text1"/>
                <w:sz w:val="20"/>
                <w:szCs w:val="12"/>
              </w:rPr>
              <w:t>2029/30</w:t>
            </w:r>
          </w:p>
          <w:p w14:paraId="127FB5C3" w14:textId="77777777"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p>
        </w:tc>
        <w:tc>
          <w:tcPr>
            <w:tcW w:w="658" w:type="pct"/>
            <w:shd w:val="clear" w:color="auto" w:fill="FBCAD0"/>
            <w:noWrap/>
            <w:hideMark/>
          </w:tcPr>
          <w:p w14:paraId="486CC465" w14:textId="77777777"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r w:rsidRPr="00843C8C">
              <w:rPr>
                <w:color w:val="000000" w:themeColor="text1"/>
                <w:sz w:val="20"/>
                <w:szCs w:val="12"/>
              </w:rPr>
              <w:t>2034/35</w:t>
            </w:r>
          </w:p>
          <w:p w14:paraId="0FB72645" w14:textId="77777777"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p>
        </w:tc>
        <w:tc>
          <w:tcPr>
            <w:tcW w:w="658" w:type="pct"/>
            <w:shd w:val="clear" w:color="auto" w:fill="FBCAD0"/>
          </w:tcPr>
          <w:p w14:paraId="0043D4CD" w14:textId="77777777" w:rsidR="009B6D04" w:rsidRPr="00843C8C" w:rsidRDefault="009B6D04" w:rsidP="00613E71">
            <w:pPr>
              <w:pStyle w:val="Tablesourcenote"/>
              <w:jc w:val="center"/>
              <w:cnfStyle w:val="100000000000" w:firstRow="1" w:lastRow="0" w:firstColumn="0" w:lastColumn="0" w:oddVBand="0" w:evenVBand="0" w:oddHBand="0" w:evenHBand="0" w:firstRowFirstColumn="0" w:firstRowLastColumn="0" w:lastRowFirstColumn="0" w:lastRowLastColumn="0"/>
              <w:rPr>
                <w:b w:val="0"/>
                <w:bCs w:val="0"/>
                <w:color w:val="000000" w:themeColor="text1"/>
                <w:sz w:val="20"/>
                <w:szCs w:val="12"/>
              </w:rPr>
            </w:pPr>
            <w:r w:rsidRPr="00843C8C">
              <w:rPr>
                <w:color w:val="000000" w:themeColor="text1"/>
                <w:sz w:val="20"/>
                <w:szCs w:val="12"/>
              </w:rPr>
              <w:t>2039/40</w:t>
            </w:r>
          </w:p>
        </w:tc>
      </w:tr>
      <w:tr w:rsidR="00843C8C" w:rsidRPr="00843C8C" w14:paraId="7591AC0D" w14:textId="77777777" w:rsidTr="00843C8C">
        <w:trPr>
          <w:trHeight w:val="288"/>
        </w:trPr>
        <w:tc>
          <w:tcPr>
            <w:cnfStyle w:val="001000000000" w:firstRow="0" w:lastRow="0" w:firstColumn="1" w:lastColumn="0" w:oddVBand="0" w:evenVBand="0" w:oddHBand="0" w:evenHBand="0" w:firstRowFirstColumn="0" w:firstRowLastColumn="0" w:lastRowFirstColumn="0" w:lastRowLastColumn="0"/>
            <w:tcW w:w="613" w:type="pct"/>
            <w:noWrap/>
            <w:hideMark/>
          </w:tcPr>
          <w:p w14:paraId="5EEC827A" w14:textId="5591CBBA" w:rsidR="009B6D04" w:rsidRPr="00F87E78" w:rsidRDefault="009B6D04" w:rsidP="00104BFC">
            <w:pPr>
              <w:pStyle w:val="Tablesourcenote"/>
              <w:jc w:val="left"/>
              <w:rPr>
                <w:b w:val="0"/>
                <w:bCs w:val="0"/>
                <w:color w:val="000000" w:themeColor="text1"/>
                <w:sz w:val="20"/>
                <w:szCs w:val="12"/>
              </w:rPr>
            </w:pPr>
            <w:r w:rsidRPr="00F87E78">
              <w:rPr>
                <w:b w:val="0"/>
                <w:bCs w:val="0"/>
                <w:color w:val="000000" w:themeColor="text1"/>
                <w:sz w:val="20"/>
                <w:szCs w:val="12"/>
              </w:rPr>
              <w:t>No of units</w:t>
            </w:r>
          </w:p>
          <w:p w14:paraId="32567290" w14:textId="77777777" w:rsidR="009B6D04" w:rsidRPr="00F87E78" w:rsidRDefault="009B6D04" w:rsidP="00F87E78">
            <w:pPr>
              <w:pStyle w:val="Tablesourcenote"/>
              <w:jc w:val="center"/>
              <w:rPr>
                <w:b w:val="0"/>
                <w:bCs w:val="0"/>
                <w:color w:val="000000" w:themeColor="text1"/>
                <w:sz w:val="20"/>
                <w:szCs w:val="12"/>
              </w:rPr>
            </w:pPr>
          </w:p>
        </w:tc>
        <w:tc>
          <w:tcPr>
            <w:tcW w:w="956" w:type="pct"/>
          </w:tcPr>
          <w:p w14:paraId="3975DBE6" w14:textId="77777777"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95 units</w:t>
            </w:r>
          </w:p>
        </w:tc>
        <w:tc>
          <w:tcPr>
            <w:tcW w:w="750" w:type="pct"/>
          </w:tcPr>
          <w:p w14:paraId="7981DB5F" w14:textId="77777777"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55 units</w:t>
            </w:r>
          </w:p>
        </w:tc>
        <w:tc>
          <w:tcPr>
            <w:tcW w:w="666" w:type="pct"/>
            <w:noWrap/>
          </w:tcPr>
          <w:p w14:paraId="05C9BD08" w14:textId="0AC9C07A"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5</w:t>
            </w:r>
            <w:r w:rsidR="007F7AE6">
              <w:rPr>
                <w:color w:val="000000" w:themeColor="text1"/>
                <w:sz w:val="20"/>
                <w:szCs w:val="12"/>
              </w:rPr>
              <w:t>8</w:t>
            </w:r>
            <w:r w:rsidRPr="00843C8C">
              <w:rPr>
                <w:color w:val="000000" w:themeColor="text1"/>
                <w:sz w:val="20"/>
                <w:szCs w:val="12"/>
              </w:rPr>
              <w:t xml:space="preserve"> units</w:t>
            </w:r>
          </w:p>
        </w:tc>
        <w:tc>
          <w:tcPr>
            <w:tcW w:w="699" w:type="pct"/>
            <w:noWrap/>
          </w:tcPr>
          <w:p w14:paraId="27659694" w14:textId="7CD14AF8" w:rsidR="009B6D04" w:rsidRPr="00843C8C" w:rsidRDefault="007F7AE6" w:rsidP="00DC05B9">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Pr>
                <w:color w:val="000000" w:themeColor="text1"/>
                <w:sz w:val="20"/>
                <w:szCs w:val="12"/>
              </w:rPr>
              <w:t>68</w:t>
            </w:r>
            <w:r w:rsidR="009B6D04" w:rsidRPr="00843C8C">
              <w:rPr>
                <w:color w:val="000000" w:themeColor="text1"/>
                <w:sz w:val="20"/>
                <w:szCs w:val="12"/>
              </w:rPr>
              <w:t xml:space="preserve"> units</w:t>
            </w:r>
          </w:p>
        </w:tc>
        <w:tc>
          <w:tcPr>
            <w:tcW w:w="658" w:type="pct"/>
            <w:noWrap/>
          </w:tcPr>
          <w:p w14:paraId="7F4E67DB" w14:textId="2712A1E9"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8</w:t>
            </w:r>
            <w:r w:rsidR="007F7AE6">
              <w:rPr>
                <w:color w:val="000000" w:themeColor="text1"/>
                <w:sz w:val="20"/>
                <w:szCs w:val="12"/>
              </w:rPr>
              <w:t>1</w:t>
            </w:r>
            <w:r w:rsidRPr="00843C8C">
              <w:rPr>
                <w:color w:val="000000" w:themeColor="text1"/>
                <w:sz w:val="20"/>
                <w:szCs w:val="12"/>
              </w:rPr>
              <w:t xml:space="preserve"> units</w:t>
            </w:r>
          </w:p>
        </w:tc>
        <w:tc>
          <w:tcPr>
            <w:tcW w:w="658" w:type="pct"/>
          </w:tcPr>
          <w:p w14:paraId="7DF33052" w14:textId="075E9313" w:rsidR="009B6D04" w:rsidRPr="00843C8C" w:rsidRDefault="009B6D04" w:rsidP="00DC05B9">
            <w:pPr>
              <w:pStyle w:val="Tablesourcenote"/>
              <w:jc w:val="right"/>
              <w:cnfStyle w:val="000000000000" w:firstRow="0" w:lastRow="0" w:firstColumn="0" w:lastColumn="0" w:oddVBand="0" w:evenVBand="0" w:oddHBand="0" w:evenHBand="0" w:firstRowFirstColumn="0" w:firstRowLastColumn="0" w:lastRowFirstColumn="0" w:lastRowLastColumn="0"/>
              <w:rPr>
                <w:color w:val="000000" w:themeColor="text1"/>
                <w:sz w:val="20"/>
                <w:szCs w:val="12"/>
              </w:rPr>
            </w:pPr>
            <w:r w:rsidRPr="00843C8C">
              <w:rPr>
                <w:color w:val="000000" w:themeColor="text1"/>
                <w:sz w:val="20"/>
                <w:szCs w:val="12"/>
              </w:rPr>
              <w:t>9</w:t>
            </w:r>
            <w:r w:rsidR="000A5DFD">
              <w:rPr>
                <w:color w:val="000000" w:themeColor="text1"/>
                <w:sz w:val="20"/>
                <w:szCs w:val="12"/>
              </w:rPr>
              <w:t>5</w:t>
            </w:r>
            <w:r w:rsidRPr="00843C8C">
              <w:rPr>
                <w:color w:val="000000" w:themeColor="text1"/>
                <w:sz w:val="20"/>
                <w:szCs w:val="12"/>
              </w:rPr>
              <w:t xml:space="preserve"> units</w:t>
            </w:r>
          </w:p>
        </w:tc>
      </w:tr>
    </w:tbl>
    <w:p w14:paraId="70826F12" w14:textId="50901585" w:rsidR="009B6D04" w:rsidRDefault="009B6D04" w:rsidP="009B6D04">
      <w:pPr>
        <w:pStyle w:val="Tablesourcenote"/>
      </w:pPr>
      <w:r>
        <w:t xml:space="preserve">Source: </w:t>
      </w:r>
      <w:r w:rsidR="004301FE">
        <w:t>Essex County Council</w:t>
      </w:r>
      <w:r>
        <w:t>/Housing LIN</w:t>
      </w:r>
    </w:p>
    <w:p w14:paraId="56EC0B96" w14:textId="77777777" w:rsidR="009B6D04" w:rsidRDefault="009B6D04" w:rsidP="009B6D04">
      <w:pPr>
        <w:pStyle w:val="Numberedpara1202"/>
        <w:numPr>
          <w:ilvl w:val="0"/>
          <w:numId w:val="0"/>
        </w:numPr>
        <w:spacing w:line="259" w:lineRule="auto"/>
      </w:pPr>
    </w:p>
    <w:p w14:paraId="12BC013E" w14:textId="6C8C3FC8" w:rsidR="002B47A3" w:rsidRPr="007A3096" w:rsidRDefault="004301FE" w:rsidP="002B47A3">
      <w:pPr>
        <w:pStyle w:val="Numberedpara1202"/>
      </w:pPr>
      <w:r>
        <w:t>Essex County Council</w:t>
      </w:r>
      <w:r w:rsidR="009C2AE0">
        <w:t xml:space="preserve"> commissioners note that</w:t>
      </w:r>
      <w:r w:rsidR="00243549">
        <w:t>:</w:t>
      </w:r>
      <w:r w:rsidR="009C2AE0">
        <w:t xml:space="preserve"> </w:t>
      </w:r>
    </w:p>
    <w:p w14:paraId="201282B3" w14:textId="0329C86B" w:rsidR="002B47A3" w:rsidRDefault="005233B9" w:rsidP="0038291F">
      <w:pPr>
        <w:pStyle w:val="Numberedpara1202"/>
        <w:numPr>
          <w:ilvl w:val="0"/>
          <w:numId w:val="50"/>
        </w:numPr>
        <w:spacing w:line="259" w:lineRule="auto"/>
      </w:pPr>
      <w:r w:rsidRPr="005233B9">
        <w:t>Refuge and dispersed accommodation for victims will increase in the next 5 years through the recently joint commissioned domestic abuse offer with Southend</w:t>
      </w:r>
      <w:r w:rsidR="0094482B">
        <w:t>-on-Sea</w:t>
      </w:r>
      <w:r w:rsidRPr="005233B9">
        <w:t xml:space="preserve"> and Thurrock. This will provide opportunities for victims to move areas within </w:t>
      </w:r>
      <w:r w:rsidR="00040377">
        <w:t>G</w:t>
      </w:r>
      <w:r w:rsidRPr="005233B9">
        <w:t xml:space="preserve">reater Essex to be safe, whilst still maintaining their local connections. This offer includes developing safe accommodation for under-served groups such as young people, men, LGBTQ+, large families. The domestic abuse providers will also </w:t>
      </w:r>
      <w:r w:rsidRPr="005233B9">
        <w:lastRenderedPageBreak/>
        <w:t xml:space="preserve">continue to support victims to stay in their own home where it is safe, the perpetrator does not </w:t>
      </w:r>
      <w:r w:rsidR="00F54E6E" w:rsidRPr="005233B9">
        <w:t>reside,</w:t>
      </w:r>
      <w:r w:rsidRPr="005233B9">
        <w:t xml:space="preserve"> and additional security measures are in place</w:t>
      </w:r>
    </w:p>
    <w:p w14:paraId="318DB0BD" w14:textId="6E3FFF7C" w:rsidR="002B47A3" w:rsidRDefault="00565010" w:rsidP="0038291F">
      <w:pPr>
        <w:pStyle w:val="Numberedpara1202"/>
        <w:numPr>
          <w:ilvl w:val="0"/>
          <w:numId w:val="50"/>
        </w:numPr>
        <w:spacing w:line="259" w:lineRule="auto"/>
      </w:pPr>
      <w:r w:rsidRPr="00565010">
        <w:t xml:space="preserve">To support victims to safely stay in their own home (where appropriate), </w:t>
      </w:r>
      <w:r w:rsidR="00B0596C">
        <w:t>Essex County Council commissioners</w:t>
      </w:r>
      <w:r w:rsidRPr="00565010">
        <w:t xml:space="preserve"> need to identify how </w:t>
      </w:r>
      <w:r w:rsidR="00B0596C">
        <w:t>they</w:t>
      </w:r>
      <w:r w:rsidRPr="00565010">
        <w:t xml:space="preserve"> support perpetrators with their housing options.</w:t>
      </w:r>
      <w:r w:rsidR="00B0596C">
        <w:t xml:space="preserve"> They</w:t>
      </w:r>
      <w:r w:rsidRPr="00565010">
        <w:t xml:space="preserve"> will be working with partners, including domestic abuse perpetrator services, housing authorities and private landlords to deliver a perpetrator housing pilot, which will include accommodation alongside support to engage with behaviour change programmes. The pilot will be funded from the PFCCs perpetrator Home Office grant and will be evaluated</w:t>
      </w:r>
    </w:p>
    <w:p w14:paraId="64C725F8" w14:textId="77777777" w:rsidR="002B47A3" w:rsidRPr="002B47A3" w:rsidRDefault="002B47A3" w:rsidP="009B6D04">
      <w:pPr>
        <w:pStyle w:val="Numberedpara1202"/>
        <w:numPr>
          <w:ilvl w:val="0"/>
          <w:numId w:val="0"/>
        </w:numPr>
        <w:spacing w:line="259" w:lineRule="auto"/>
      </w:pPr>
    </w:p>
    <w:p w14:paraId="388551AF" w14:textId="77777777" w:rsidR="009B6D04" w:rsidRPr="00FA42E6" w:rsidRDefault="009B6D04" w:rsidP="009B6D04">
      <w:pPr>
        <w:pStyle w:val="Numberedpara1202"/>
        <w:numPr>
          <w:ilvl w:val="0"/>
          <w:numId w:val="0"/>
        </w:numPr>
        <w:spacing w:line="259" w:lineRule="auto"/>
        <w:rPr>
          <w:b/>
          <w:bCs/>
        </w:rPr>
      </w:pPr>
      <w:r w:rsidRPr="00FA42E6">
        <w:rPr>
          <w:b/>
          <w:bCs/>
        </w:rPr>
        <w:t xml:space="preserve">Disaggregation of </w:t>
      </w:r>
      <w:r>
        <w:rPr>
          <w:b/>
          <w:bCs/>
        </w:rPr>
        <w:t xml:space="preserve">estimated </w:t>
      </w:r>
      <w:r w:rsidRPr="00FA42E6">
        <w:rPr>
          <w:b/>
          <w:bCs/>
        </w:rPr>
        <w:t xml:space="preserve">need by </w:t>
      </w:r>
      <w:r>
        <w:rPr>
          <w:b/>
          <w:bCs/>
        </w:rPr>
        <w:t>the Essex’s quadrants/districts</w:t>
      </w:r>
    </w:p>
    <w:p w14:paraId="6D9B7865" w14:textId="09316881" w:rsidR="009B6D04" w:rsidRPr="006C3B89" w:rsidRDefault="009B6D04" w:rsidP="009B6D04">
      <w:pPr>
        <w:pStyle w:val="Numberedpara1202"/>
        <w:spacing w:line="259" w:lineRule="auto"/>
      </w:pPr>
      <w:r w:rsidRPr="006C3B89">
        <w:t xml:space="preserve">The evidence from </w:t>
      </w:r>
      <w:r w:rsidR="004301FE">
        <w:t>Essex County Council</w:t>
      </w:r>
      <w:r w:rsidRPr="006C3B89">
        <w:t>’s Domestic Abuse Needs Assessment is that there are district level differences</w:t>
      </w:r>
      <w:r>
        <w:t xml:space="preserve"> in demand for services</w:t>
      </w:r>
      <w:r w:rsidRPr="006C3B89">
        <w:t>, with Colchester, Basildon, Harlow, and Tendring being highlighted across multiple metrics as the districts with the most demand compared to the local population.</w:t>
      </w:r>
    </w:p>
    <w:p w14:paraId="0066A206" w14:textId="77777777" w:rsidR="009B6D04" w:rsidRDefault="009B6D04" w:rsidP="009B6D04">
      <w:pPr>
        <w:pStyle w:val="Numberedpara1202"/>
        <w:spacing w:line="259" w:lineRule="auto"/>
      </w:pPr>
      <w:r w:rsidRPr="006C3B89">
        <w:t>While seeing a lower Compass referral rate, Basildon ranks higher across multiple other metrics, including for victims accessing provider and Local Housing Authority support services.</w:t>
      </w:r>
    </w:p>
    <w:p w14:paraId="7C625FDF" w14:textId="77777777" w:rsidR="009B6D04" w:rsidRPr="006C3B89" w:rsidRDefault="009B6D04" w:rsidP="009B6D04">
      <w:pPr>
        <w:pStyle w:val="Numberedpara1202"/>
        <w:spacing w:line="259" w:lineRule="auto"/>
      </w:pPr>
      <w:r>
        <w:t xml:space="preserve">This may suggest that there are </w:t>
      </w:r>
      <w:proofErr w:type="gramStart"/>
      <w:r>
        <w:t>particular geographic</w:t>
      </w:r>
      <w:proofErr w:type="gramEnd"/>
      <w:r>
        <w:t xml:space="preserve"> gaps for accommodation that safely</w:t>
      </w:r>
      <w:r w:rsidRPr="00E012D3">
        <w:t xml:space="preserve"> </w:t>
      </w:r>
      <w:r w:rsidRPr="00E05556">
        <w:t>supports people experiencing domestic abuse</w:t>
      </w:r>
      <w:r>
        <w:t xml:space="preserve"> in these areas.</w:t>
      </w:r>
    </w:p>
    <w:p w14:paraId="6504E7D8" w14:textId="77777777" w:rsidR="009B6D04" w:rsidRDefault="009B6D04" w:rsidP="009B6D04"/>
    <w:p w14:paraId="083F3F09" w14:textId="77777777" w:rsidR="009B6D04" w:rsidRPr="00D6355D" w:rsidRDefault="009B6D04" w:rsidP="009B6D04">
      <w:pPr>
        <w:keepNext/>
        <w:keepLines/>
        <w:spacing w:before="40"/>
        <w:jc w:val="both"/>
        <w:outlineLvl w:val="1"/>
        <w:rPr>
          <w:rFonts w:ascii="Segoe UI" w:eastAsiaTheme="majorEastAsia" w:hAnsi="Segoe UI" w:cs="Segoe UI"/>
          <w:color w:val="0F4761" w:themeColor="accent1" w:themeShade="BF"/>
          <w:sz w:val="26"/>
          <w:szCs w:val="26"/>
        </w:rPr>
      </w:pPr>
      <w:bookmarkStart w:id="264" w:name="_Toc189580309"/>
      <w:bookmarkStart w:id="265" w:name="_Toc204005995"/>
      <w:r>
        <w:rPr>
          <w:rFonts w:ascii="Segoe UI" w:eastAsiaTheme="majorEastAsia" w:hAnsi="Segoe UI" w:cs="Segoe UI"/>
          <w:color w:val="0F4761" w:themeColor="accent1" w:themeShade="BF"/>
          <w:sz w:val="26"/>
          <w:szCs w:val="26"/>
        </w:rPr>
        <w:t>Practice examples from other local authorities and potential benefits of accommodating perpetrators</w:t>
      </w:r>
      <w:bookmarkEnd w:id="264"/>
      <w:bookmarkEnd w:id="265"/>
    </w:p>
    <w:p w14:paraId="7D61EF84" w14:textId="77777777" w:rsidR="009B6D04" w:rsidRPr="009642B9" w:rsidRDefault="009B6D04" w:rsidP="009B6D04">
      <w:pPr>
        <w:pStyle w:val="Numberedpara1202"/>
        <w:numPr>
          <w:ilvl w:val="0"/>
          <w:numId w:val="0"/>
        </w:numPr>
        <w:rPr>
          <w:b/>
          <w:bCs/>
        </w:rPr>
      </w:pPr>
      <w:r w:rsidRPr="009642B9">
        <w:rPr>
          <w:b/>
          <w:bCs/>
        </w:rPr>
        <w:t>The London Borough of Barking and Dagenham - Housing Perpetrator remove abuse innovation programme</w:t>
      </w:r>
    </w:p>
    <w:p w14:paraId="312EA473" w14:textId="77777777" w:rsidR="009B6D04" w:rsidRDefault="009B6D04" w:rsidP="00843C8C">
      <w:pPr>
        <w:pStyle w:val="Numberedpara1202"/>
      </w:pPr>
      <w:r w:rsidRPr="00FB6E1B">
        <w:t xml:space="preserve">In 2019, Barking and Dagenham set up the ‘Barking and Dagenham Domestic Abuse Commission’ (BDDAC) to examine the attitudes in the local community around domestic abuse, review the </w:t>
      </w:r>
      <w:r>
        <w:t>C</w:t>
      </w:r>
      <w:r w:rsidRPr="00FB6E1B">
        <w:t>ouncil’s service provision in response to domestic abuse and create a blueprint for other local authorities to follow. </w:t>
      </w:r>
    </w:p>
    <w:p w14:paraId="65678F3D" w14:textId="122DF22B" w:rsidR="009B6D04" w:rsidRDefault="00CE0B12" w:rsidP="00843C8C">
      <w:pPr>
        <w:pStyle w:val="Numberedpara1202"/>
      </w:pPr>
      <w:r>
        <w:t>A</w:t>
      </w:r>
      <w:r w:rsidR="009B6D04" w:rsidRPr="001A72E0">
        <w:t xml:space="preserve">s part of a wider workshop which explored housing opportunities for </w:t>
      </w:r>
      <w:r w:rsidR="009B6D04">
        <w:t>victims/</w:t>
      </w:r>
      <w:r w:rsidR="009B6D04" w:rsidRPr="001A72E0">
        <w:t xml:space="preserve">survivors, </w:t>
      </w:r>
      <w:r>
        <w:t xml:space="preserve">the BDDAC discussed the possibility </w:t>
      </w:r>
      <w:r w:rsidR="009B6D04" w:rsidRPr="001A72E0">
        <w:t>of whether the perpetrator should be the one to move out of the family home. In the current system, victims and survivors are expected to leave the home which further reinforces the loss of control and agency they had experienced at the hands of the perpetrator. Barking and Dagenham were particularly interested in the possibility of providing short-term accommodation to the perpetrator alongside an evidence-informed programme of behaviour change work.</w:t>
      </w:r>
    </w:p>
    <w:p w14:paraId="50EF1198" w14:textId="77777777" w:rsidR="009B6D04" w:rsidRDefault="009B6D04" w:rsidP="00843C8C">
      <w:pPr>
        <w:pStyle w:val="Numberedpara1202"/>
      </w:pPr>
      <w:r w:rsidRPr="00AF0E6A">
        <w:t xml:space="preserve">Barking and Dagenham used property they had nomination rights for with the addition of twenty-four-hour security and a site manager. This was to ensure the safety of </w:t>
      </w:r>
      <w:r w:rsidRPr="00AF0E6A">
        <w:lastRenderedPageBreak/>
        <w:t>practitioners visiting the perpetrator. They could offer up to ten places over twelve months. Perpetrators would be offered a six-month tenancy agreement on the condition that they engaged with the behaviour change programme. In certain circumstances, Barking and Dagenham would consider paying for the accommodation if there was strong engagement from the perpetrator.</w:t>
      </w:r>
    </w:p>
    <w:p w14:paraId="7E82C669" w14:textId="77777777" w:rsidR="009B6D04" w:rsidRPr="003E6A38" w:rsidRDefault="009B6D04" w:rsidP="009B6D04">
      <w:pPr>
        <w:pStyle w:val="Numberedpara1202"/>
        <w:numPr>
          <w:ilvl w:val="0"/>
          <w:numId w:val="0"/>
        </w:numPr>
        <w:rPr>
          <w:b/>
          <w:bCs/>
        </w:rPr>
      </w:pPr>
      <w:r w:rsidRPr="003E6A38">
        <w:rPr>
          <w:b/>
          <w:bCs/>
        </w:rPr>
        <w:t>Making Safe Scheme</w:t>
      </w:r>
    </w:p>
    <w:p w14:paraId="7A02B44F" w14:textId="77777777" w:rsidR="009B6D04" w:rsidRDefault="009B6D04" w:rsidP="00843C8C">
      <w:pPr>
        <w:pStyle w:val="Numberedpara1202"/>
      </w:pPr>
      <w:r w:rsidRPr="003E6A38">
        <w:t>Making Safe was a multi-agency service based in North Yorkshire, providing perpetrators with accommodation for up to two years alongside behavioural change intervention as well as advocacy support for victims</w:t>
      </w:r>
      <w:r>
        <w:t>/survivors</w:t>
      </w:r>
      <w:r w:rsidRPr="003E6A38">
        <w:t xml:space="preserve"> and families. Findings from the research study</w:t>
      </w:r>
      <w:r>
        <w:rPr>
          <w:rStyle w:val="FootnoteReference"/>
        </w:rPr>
        <w:footnoteReference w:id="49"/>
      </w:r>
      <w:r w:rsidRPr="003E6A38">
        <w:t xml:space="preserve"> highlighted themes around increased perpetrator accountability, the changing balance of power in abusive relationships and the increased opportunities for victims and their families to engage in recovery work whilst remaining in the family home.</w:t>
      </w:r>
    </w:p>
    <w:p w14:paraId="54CC38CD" w14:textId="77777777" w:rsidR="009B6D04" w:rsidRDefault="009B6D04" w:rsidP="00843C8C">
      <w:pPr>
        <w:pStyle w:val="Numberedpara1202"/>
      </w:pPr>
      <w:r w:rsidRPr="003E6A38">
        <w:t>Survivors identified four positive outcomes from their abusers being rehoused:</w:t>
      </w:r>
    </w:p>
    <w:p w14:paraId="39AC0549" w14:textId="0586A929" w:rsidR="009B6D04" w:rsidRDefault="009B6D04" w:rsidP="00843C8C">
      <w:pPr>
        <w:pStyle w:val="Bulletptfirstline"/>
        <w:ind w:left="1069"/>
      </w:pPr>
      <w:r w:rsidRPr="003E6A38">
        <w:t>immediate respite from daily fear and anxiety caused by the controlling presence of the perpetrator</w:t>
      </w:r>
    </w:p>
    <w:p w14:paraId="1753A22E" w14:textId="1A1445C4" w:rsidR="009B6D04" w:rsidRDefault="009B6D04" w:rsidP="00843C8C">
      <w:pPr>
        <w:pStyle w:val="Bulletptfirstline"/>
        <w:ind w:left="1069"/>
      </w:pPr>
      <w:r w:rsidRPr="003E6A38">
        <w:t>spared the hardships associated with having to move into temporary accommodation and settle in a new area at a time of crisis</w:t>
      </w:r>
    </w:p>
    <w:p w14:paraId="7E817E52" w14:textId="16C528B4" w:rsidR="009B6D04" w:rsidRDefault="009B6D04" w:rsidP="00843C8C">
      <w:pPr>
        <w:pStyle w:val="Bulletptfirstline"/>
        <w:ind w:left="1069"/>
      </w:pPr>
      <w:r w:rsidRPr="003E6A38">
        <w:t>continue drawing on existing formal and informal social support networks</w:t>
      </w:r>
    </w:p>
    <w:p w14:paraId="48D81829" w14:textId="24B73338" w:rsidR="009B6D04" w:rsidRPr="003E6A38" w:rsidRDefault="009B6D04" w:rsidP="00843C8C">
      <w:pPr>
        <w:pStyle w:val="Bulletptfirstline"/>
        <w:ind w:left="1069"/>
      </w:pPr>
      <w:r w:rsidRPr="003E6A38">
        <w:t>feeling empowered to take necessary action to end the violence</w:t>
      </w:r>
    </w:p>
    <w:p w14:paraId="2523A6DA" w14:textId="77777777" w:rsidR="009B6D04" w:rsidRPr="008772E6" w:rsidRDefault="009B6D04" w:rsidP="00843C8C">
      <w:pPr>
        <w:pStyle w:val="Numberedpara1202"/>
        <w:numPr>
          <w:ilvl w:val="0"/>
          <w:numId w:val="0"/>
        </w:numPr>
        <w:ind w:left="720" w:hanging="720"/>
        <w:rPr>
          <w:b/>
          <w:bCs/>
        </w:rPr>
      </w:pPr>
      <w:r w:rsidRPr="008772E6">
        <w:rPr>
          <w:b/>
          <w:bCs/>
        </w:rPr>
        <w:t>Hampshire County Council</w:t>
      </w:r>
    </w:p>
    <w:p w14:paraId="63C4B762" w14:textId="77777777" w:rsidR="009B6D04" w:rsidRPr="008772E6" w:rsidRDefault="009B6D04" w:rsidP="00843C8C">
      <w:pPr>
        <w:pStyle w:val="Numberedpara1202"/>
      </w:pPr>
      <w:r w:rsidRPr="008772E6">
        <w:t xml:space="preserve">In Hampshire, the Domestic Abuse lead for Portsmouth has negotiated an arrangement with the Director of the Portsmouth Housing Authority to create an emergency housing pathway for perpetrators in receipt of a </w:t>
      </w:r>
      <w:r w:rsidRPr="00B62E72">
        <w:t>Domestic Violence Protection Order</w:t>
      </w:r>
      <w:r w:rsidRPr="008772E6">
        <w:t>. Hampshire Police are including the agreement to house the perpetrator as the evidence presented to the magistrate at the DVPO hearing, preventing the situation where the order may not be granted due to the potential that the perpetrator is made intentionally homeless.</w:t>
      </w:r>
    </w:p>
    <w:p w14:paraId="0CBC21AB" w14:textId="77777777" w:rsidR="009B6D04" w:rsidRPr="004F5D44" w:rsidRDefault="009B6D04" w:rsidP="00843C8C">
      <w:pPr>
        <w:pStyle w:val="Numberedpara1202"/>
        <w:numPr>
          <w:ilvl w:val="0"/>
          <w:numId w:val="0"/>
        </w:numPr>
        <w:rPr>
          <w:b/>
          <w:bCs/>
        </w:rPr>
      </w:pPr>
      <w:r w:rsidRPr="004F5D44">
        <w:rPr>
          <w:b/>
          <w:bCs/>
        </w:rPr>
        <w:t>Potential benefits</w:t>
      </w:r>
      <w:r>
        <w:rPr>
          <w:b/>
          <w:bCs/>
        </w:rPr>
        <w:t xml:space="preserve"> of providing accommodation to perpetrators</w:t>
      </w:r>
    </w:p>
    <w:p w14:paraId="2864424A" w14:textId="77777777" w:rsidR="009B6D04" w:rsidRDefault="009B6D04" w:rsidP="00843C8C">
      <w:pPr>
        <w:pStyle w:val="Numberedpara1202"/>
      </w:pPr>
      <w:r>
        <w:t>The 2021 Domestic Abuse Housing Alliance research conducted research with</w:t>
      </w:r>
      <w:r w:rsidRPr="0037521F">
        <w:t xml:space="preserve"> frontline practitioners, local authority workers and those with lived experience about the benefits of enabling the victim-survivor to stay within their accommodation by removing or diverting the perpetrator from the family home and offering alternative housing</w:t>
      </w:r>
      <w:r>
        <w:t>.</w:t>
      </w:r>
      <w:r>
        <w:rPr>
          <w:rStyle w:val="FootnoteReference"/>
        </w:rPr>
        <w:footnoteReference w:id="50"/>
      </w:r>
    </w:p>
    <w:p w14:paraId="294FC7F5" w14:textId="77777777" w:rsidR="009B6D04" w:rsidRPr="00E90ED9" w:rsidRDefault="009B6D04" w:rsidP="00843C8C">
      <w:pPr>
        <w:pStyle w:val="Numberedpara1202"/>
        <w:numPr>
          <w:ilvl w:val="0"/>
          <w:numId w:val="0"/>
        </w:numPr>
        <w:rPr>
          <w:i/>
          <w:iCs/>
        </w:rPr>
      </w:pPr>
      <w:r w:rsidRPr="00E90ED9">
        <w:rPr>
          <w:i/>
          <w:iCs/>
        </w:rPr>
        <w:lastRenderedPageBreak/>
        <w:t>Victim</w:t>
      </w:r>
      <w:r>
        <w:rPr>
          <w:i/>
          <w:iCs/>
        </w:rPr>
        <w:t>/</w:t>
      </w:r>
      <w:r w:rsidRPr="00E90ED9">
        <w:rPr>
          <w:i/>
          <w:iCs/>
        </w:rPr>
        <w:t>survivors’ benefits</w:t>
      </w:r>
    </w:p>
    <w:p w14:paraId="74B6C8E2" w14:textId="77777777" w:rsidR="009B6D04" w:rsidRDefault="009B6D04" w:rsidP="00843C8C">
      <w:pPr>
        <w:pStyle w:val="Bulletptfirstline"/>
        <w:ind w:left="1069"/>
      </w:pPr>
      <w:r w:rsidRPr="00E90ED9">
        <w:t>Physical separation from the perpetrator may reduce harm from abuse and give increased survivor safety, choices and increase her space for action</w:t>
      </w:r>
      <w:r>
        <w:rPr>
          <w:rStyle w:val="FootnoteReference"/>
        </w:rPr>
        <w:footnoteReference w:id="51"/>
      </w:r>
    </w:p>
    <w:p w14:paraId="23457FDD" w14:textId="2334BD2B" w:rsidR="009B6D04" w:rsidRDefault="009B6D04" w:rsidP="00843C8C">
      <w:pPr>
        <w:pStyle w:val="Bulletptfirstline"/>
        <w:ind w:left="1069"/>
      </w:pPr>
      <w:r w:rsidRPr="00E90ED9">
        <w:t>The survivor will remain close to existing support networks near their home – whether this is friends and family or professional services (e.g. health and mental health services)</w:t>
      </w:r>
    </w:p>
    <w:p w14:paraId="3C46FB35" w14:textId="77777777" w:rsidR="009B6D04" w:rsidRDefault="009B6D04" w:rsidP="00843C8C">
      <w:pPr>
        <w:pStyle w:val="Bulletptfirstline"/>
        <w:ind w:left="1069"/>
      </w:pPr>
      <w:r w:rsidRPr="00E90ED9">
        <w:t>Ongoing support for survivors offers a buffer against postseparation abuse which is common (and now recognised through the Domestic Abuse Bill</w:t>
      </w:r>
      <w:r>
        <w:t xml:space="preserve"> 2021</w:t>
      </w:r>
      <w:r w:rsidRPr="00E90ED9">
        <w:t>)</w:t>
      </w:r>
    </w:p>
    <w:p w14:paraId="0A1FE365" w14:textId="77777777" w:rsidR="009B6D04" w:rsidRDefault="009B6D04" w:rsidP="00843C8C">
      <w:pPr>
        <w:pStyle w:val="Bulletptfirstline"/>
        <w:ind w:left="1069"/>
      </w:pPr>
      <w:r w:rsidRPr="00E90ED9">
        <w:t>Less disruption to the children’s schooling, friendships, and overall stability</w:t>
      </w:r>
    </w:p>
    <w:p w14:paraId="04634395" w14:textId="77777777" w:rsidR="009B6D04" w:rsidRDefault="009B6D04" w:rsidP="00843C8C">
      <w:pPr>
        <w:pStyle w:val="Bulletptfirstline"/>
        <w:ind w:left="1069"/>
      </w:pPr>
      <w:r w:rsidRPr="00E90ED9">
        <w:t xml:space="preserve">Less trauma to children through continued exposure to abuse, contributing to </w:t>
      </w:r>
      <w:r>
        <w:t>A</w:t>
      </w:r>
      <w:r w:rsidRPr="00E90ED9">
        <w:t xml:space="preserve">dverse </w:t>
      </w:r>
      <w:r>
        <w:t>C</w:t>
      </w:r>
      <w:r w:rsidRPr="00E90ED9">
        <w:t xml:space="preserve">hildhood </w:t>
      </w:r>
      <w:r>
        <w:t>E</w:t>
      </w:r>
      <w:r w:rsidRPr="00E90ED9">
        <w:t>xperience (ACE)</w:t>
      </w:r>
    </w:p>
    <w:p w14:paraId="6F244CD8" w14:textId="77777777" w:rsidR="009B6D04" w:rsidRDefault="009B6D04" w:rsidP="00843C8C">
      <w:pPr>
        <w:pStyle w:val="Bulletptfirstline"/>
        <w:ind w:left="1069"/>
      </w:pPr>
      <w:r w:rsidRPr="00E90ED9">
        <w:t>Reduce the economic burden of relocating, including maintaining continuity of employment and benefits</w:t>
      </w:r>
    </w:p>
    <w:p w14:paraId="5EA4F0A1" w14:textId="77777777" w:rsidR="009B6D04" w:rsidRDefault="009B6D04" w:rsidP="00843C8C">
      <w:pPr>
        <w:pStyle w:val="Bulletptfirstline"/>
        <w:ind w:left="1069"/>
      </w:pPr>
      <w:r w:rsidRPr="009B2C44">
        <w:t xml:space="preserve">Reducing the need for victims to struggle to know and </w:t>
      </w:r>
      <w:proofErr w:type="gramStart"/>
      <w:r w:rsidRPr="009B2C44">
        <w:t>plan for the future</w:t>
      </w:r>
      <w:proofErr w:type="gramEnd"/>
      <w:r w:rsidRPr="009B2C44">
        <w:t xml:space="preserve"> </w:t>
      </w:r>
    </w:p>
    <w:p w14:paraId="78B03B8F" w14:textId="77777777" w:rsidR="009B6D04" w:rsidRDefault="009B6D04" w:rsidP="00843C8C">
      <w:pPr>
        <w:pStyle w:val="Bulletptfirstline"/>
        <w:ind w:left="1069"/>
      </w:pPr>
      <w:r w:rsidRPr="009B2C44">
        <w:t>Reducing the stress and anxiety of victims and families struggling to cope with loss of the family home, toys, possessions, clothing etc</w:t>
      </w:r>
    </w:p>
    <w:p w14:paraId="1BE9CC72" w14:textId="77777777" w:rsidR="009B6D04" w:rsidRDefault="009B6D04" w:rsidP="00843C8C">
      <w:pPr>
        <w:pStyle w:val="Bulletptfirstline"/>
        <w:ind w:left="1069"/>
      </w:pPr>
      <w:r w:rsidRPr="009B2C44">
        <w:t>Reducing the risk of perpetrators continuing coercive controlling behaviour in the form of manipulating victim-survivors into believing that they are responsible for ‘making their partner / father of their child homeless’</w:t>
      </w:r>
    </w:p>
    <w:p w14:paraId="7354EFAD" w14:textId="77777777" w:rsidR="009B6D04" w:rsidRDefault="009B6D04" w:rsidP="00843C8C">
      <w:pPr>
        <w:pStyle w:val="Bulletptfirstline"/>
        <w:ind w:left="1069"/>
      </w:pPr>
      <w:r w:rsidRPr="009B2C44">
        <w:t>Perpetrators will be better equipped to engage in behavioural change programmes if their basic needs (including housing) are met</w:t>
      </w:r>
    </w:p>
    <w:p w14:paraId="1C7BBDE1" w14:textId="77777777" w:rsidR="009B6D04" w:rsidRPr="00AC57EA" w:rsidRDefault="009B6D04" w:rsidP="00843C8C">
      <w:pPr>
        <w:pStyle w:val="Numberedpara1202"/>
        <w:numPr>
          <w:ilvl w:val="0"/>
          <w:numId w:val="0"/>
        </w:numPr>
        <w:ind w:left="720" w:hanging="720"/>
        <w:rPr>
          <w:i/>
          <w:iCs/>
        </w:rPr>
      </w:pPr>
      <w:r w:rsidRPr="00AC57EA">
        <w:rPr>
          <w:i/>
          <w:iCs/>
        </w:rPr>
        <w:t>Local authority and wider system benefits</w:t>
      </w:r>
    </w:p>
    <w:p w14:paraId="5230284B" w14:textId="77777777" w:rsidR="009B6D04" w:rsidRDefault="009B6D04" w:rsidP="00843C8C">
      <w:pPr>
        <w:pStyle w:val="Bulletptfirstline"/>
        <w:ind w:left="1069"/>
      </w:pPr>
      <w:r w:rsidRPr="00AC57EA">
        <w:t>The domestic abuse victim and/or perpetrator will be less likely to become homeless and sleep rough, which decreases the risk presented by perpetrators to victims and other vulnerable individuals experiencing rough sleeping</w:t>
      </w:r>
    </w:p>
    <w:p w14:paraId="1C86B0FF" w14:textId="77777777" w:rsidR="009B6D04" w:rsidRDefault="009B6D04" w:rsidP="00843C8C">
      <w:pPr>
        <w:pStyle w:val="Bulletptfirstline"/>
        <w:ind w:left="1069"/>
      </w:pPr>
      <w:r w:rsidRPr="00AC57EA">
        <w:t>Any children may be less likely to have contact with children’s social care, than if the perpetrator was not rehoused</w:t>
      </w:r>
    </w:p>
    <w:p w14:paraId="7640E1C1" w14:textId="77777777" w:rsidR="009B6D04" w:rsidRDefault="009B6D04" w:rsidP="00843C8C">
      <w:pPr>
        <w:pStyle w:val="Bulletptfirstline"/>
        <w:ind w:left="1069"/>
      </w:pPr>
      <w:r w:rsidRPr="00AC57EA">
        <w:t>Any additional costs may be counterbalanced by smaller housing requirements for a single perpetrator rather than a family</w:t>
      </w:r>
    </w:p>
    <w:p w14:paraId="069B2668" w14:textId="1C2135EC" w:rsidR="009B6D04" w:rsidRPr="009B6D04" w:rsidRDefault="009B6D04" w:rsidP="009B6D04">
      <w:pPr>
        <w:pStyle w:val="Bulletptfirstline"/>
        <w:ind w:left="1069"/>
        <w:sectPr w:rsidR="009B6D04" w:rsidRPr="009B6D04">
          <w:pgSz w:w="11906" w:h="16838"/>
          <w:pgMar w:top="1440" w:right="1440" w:bottom="1440" w:left="1440" w:header="708" w:footer="708" w:gutter="0"/>
          <w:cols w:space="708"/>
          <w:docGrid w:linePitch="360"/>
        </w:sectPr>
      </w:pPr>
      <w:r w:rsidRPr="00AC57EA">
        <w:t>Support and interventions provided to victims and perpetrators will have better chance of success if basic needs, including stable accommodation, are being met – reducing the likelihood of the perpetrator continuing to cause abuse toward the victims or new victims</w:t>
      </w:r>
    </w:p>
    <w:p w14:paraId="77CA87FC" w14:textId="40F07126" w:rsidR="008B1FC4" w:rsidRDefault="00431F3B" w:rsidP="008B1FC4">
      <w:pPr>
        <w:pStyle w:val="Heading1202"/>
      </w:pPr>
      <w:bookmarkStart w:id="266" w:name="_Toc204005996"/>
      <w:r>
        <w:lastRenderedPageBreak/>
        <w:t>Older</w:t>
      </w:r>
      <w:r w:rsidR="005550B8" w:rsidRPr="005550B8">
        <w:t xml:space="preserve"> people</w:t>
      </w:r>
      <w:bookmarkEnd w:id="266"/>
    </w:p>
    <w:p w14:paraId="4D73D830" w14:textId="77777777" w:rsidR="008B1FC4" w:rsidRPr="00B961F3" w:rsidRDefault="008B1FC4" w:rsidP="008B1FC4">
      <w:pPr>
        <w:keepNext/>
        <w:keepLines/>
        <w:spacing w:before="40"/>
        <w:outlineLvl w:val="1"/>
        <w:rPr>
          <w:rFonts w:ascii="Segoe UI" w:eastAsiaTheme="majorEastAsia" w:hAnsi="Segoe UI" w:cstheme="majorBidi"/>
          <w:color w:val="0F4761" w:themeColor="accent1" w:themeShade="BF"/>
          <w:sz w:val="26"/>
          <w:szCs w:val="26"/>
        </w:rPr>
      </w:pPr>
      <w:bookmarkStart w:id="267" w:name="_Toc193205534"/>
      <w:bookmarkStart w:id="268" w:name="_Toc204005997"/>
      <w:r>
        <w:rPr>
          <w:rFonts w:ascii="Segoe UI" w:eastAsiaTheme="majorEastAsia" w:hAnsi="Segoe UI" w:cstheme="majorBidi"/>
          <w:color w:val="0F4761" w:themeColor="accent1" w:themeShade="BF"/>
          <w:sz w:val="26"/>
          <w:szCs w:val="26"/>
        </w:rPr>
        <w:t>Introduction</w:t>
      </w:r>
      <w:bookmarkEnd w:id="267"/>
      <w:bookmarkEnd w:id="268"/>
    </w:p>
    <w:p w14:paraId="7039921C" w14:textId="77777777" w:rsidR="008B1FC4" w:rsidRPr="009602A2" w:rsidRDefault="008B1FC4" w:rsidP="008B1FC4">
      <w:pPr>
        <w:pStyle w:val="Numberedpara1202"/>
        <w:rPr>
          <w:bCs/>
        </w:rPr>
      </w:pPr>
      <w:bookmarkStart w:id="269" w:name="_Ref158028596"/>
      <w:r w:rsidRPr="009602A2">
        <w:t xml:space="preserve">The intention of this assessment is to identify the need for different types of housing suited to older people, </w:t>
      </w:r>
      <w:r>
        <w:t xml:space="preserve">including </w:t>
      </w:r>
      <w:r w:rsidRPr="009602A2">
        <w:t>the need for specialist and supported housing and accommodation for older people by 2044</w:t>
      </w:r>
      <w:bookmarkEnd w:id="269"/>
      <w:r w:rsidRPr="009602A2">
        <w:t>:</w:t>
      </w:r>
    </w:p>
    <w:p w14:paraId="6BA732DB" w14:textId="5BB12FC6" w:rsidR="008B1FC4" w:rsidRPr="00C10653" w:rsidRDefault="008B1FC4" w:rsidP="008B1FC4">
      <w:pPr>
        <w:numPr>
          <w:ilvl w:val="2"/>
          <w:numId w:val="4"/>
        </w:numPr>
        <w:spacing w:before="120" w:after="0" w:line="240" w:lineRule="auto"/>
        <w:rPr>
          <w:rFonts w:ascii="Segoe UI" w:eastAsia="Calibri" w:hAnsi="Segoe UI" w:cs="Segoe UI"/>
          <w:sz w:val="22"/>
          <w:szCs w:val="18"/>
        </w:rPr>
      </w:pPr>
      <w:r w:rsidRPr="00C10653">
        <w:rPr>
          <w:rFonts w:ascii="Segoe UI" w:eastAsia="Calibri" w:hAnsi="Segoe UI" w:cs="Segoe UI"/>
          <w:sz w:val="22"/>
          <w:szCs w:val="18"/>
        </w:rPr>
        <w:t>Retirement/sheltered housing (age-designated housing)</w:t>
      </w:r>
    </w:p>
    <w:p w14:paraId="0856F0FA" w14:textId="37829A58" w:rsidR="008B1FC4" w:rsidRPr="00C10653" w:rsidRDefault="008B1FC4" w:rsidP="008B1FC4">
      <w:pPr>
        <w:numPr>
          <w:ilvl w:val="2"/>
          <w:numId w:val="4"/>
        </w:numPr>
        <w:spacing w:before="120" w:after="0" w:line="240" w:lineRule="auto"/>
        <w:rPr>
          <w:rFonts w:ascii="Segoe UI" w:eastAsia="Calibri" w:hAnsi="Segoe UI" w:cs="Segoe UI"/>
          <w:sz w:val="22"/>
          <w:szCs w:val="18"/>
        </w:rPr>
      </w:pPr>
      <w:r w:rsidRPr="00C10653">
        <w:rPr>
          <w:rFonts w:ascii="Segoe UI" w:eastAsia="Calibri" w:hAnsi="Segoe UI" w:cs="Segoe UI"/>
          <w:sz w:val="22"/>
          <w:szCs w:val="18"/>
        </w:rPr>
        <w:t>Extra care housing (age-designated housing)</w:t>
      </w:r>
    </w:p>
    <w:p w14:paraId="0A674C37" w14:textId="2867EC86" w:rsidR="008B1FC4" w:rsidRPr="00C10653" w:rsidRDefault="008B1FC4" w:rsidP="008B1FC4">
      <w:pPr>
        <w:numPr>
          <w:ilvl w:val="2"/>
          <w:numId w:val="4"/>
        </w:numPr>
        <w:spacing w:before="120" w:after="0" w:line="240" w:lineRule="auto"/>
        <w:rPr>
          <w:rFonts w:ascii="Segoe UI" w:eastAsia="Calibri" w:hAnsi="Segoe UI" w:cs="Segoe UI"/>
          <w:sz w:val="22"/>
          <w:szCs w:val="18"/>
        </w:rPr>
      </w:pPr>
      <w:r w:rsidRPr="00C10653">
        <w:rPr>
          <w:rFonts w:ascii="Segoe UI" w:eastAsia="Calibri" w:hAnsi="Segoe UI" w:cs="Segoe UI"/>
          <w:sz w:val="22"/>
          <w:szCs w:val="18"/>
        </w:rPr>
        <w:t>Residential and nursing care homes</w:t>
      </w:r>
    </w:p>
    <w:p w14:paraId="37E37F98" w14:textId="0C283F3A" w:rsidR="008B1FC4" w:rsidRDefault="008B1FC4" w:rsidP="008B1FC4">
      <w:pPr>
        <w:pStyle w:val="Numberedpara1202"/>
        <w:rPr>
          <w:bCs/>
        </w:rPr>
      </w:pPr>
      <w:r w:rsidRPr="00BF4F09">
        <w:rPr>
          <w:bCs/>
        </w:rPr>
        <w:t xml:space="preserve">This assessment covers the need for specialist and supported housing and accommodation amongst the overall older population in Essex including older people </w:t>
      </w:r>
      <w:r>
        <w:rPr>
          <w:bCs/>
        </w:rPr>
        <w:t xml:space="preserve">(aged 65+) </w:t>
      </w:r>
      <w:r w:rsidRPr="00BF4F09">
        <w:rPr>
          <w:bCs/>
        </w:rPr>
        <w:t xml:space="preserve">who </w:t>
      </w:r>
      <w:r>
        <w:rPr>
          <w:bCs/>
        </w:rPr>
        <w:t xml:space="preserve">will need to self-fund their housing and care and for people </w:t>
      </w:r>
      <w:r w:rsidR="00406217">
        <w:rPr>
          <w:bCs/>
        </w:rPr>
        <w:t xml:space="preserve">who draw on adult social care </w:t>
      </w:r>
      <w:r>
        <w:rPr>
          <w:bCs/>
        </w:rPr>
        <w:t>support</w:t>
      </w:r>
      <w:r w:rsidRPr="00BF4F09">
        <w:rPr>
          <w:bCs/>
        </w:rPr>
        <w:t xml:space="preserve"> from </w:t>
      </w:r>
      <w:r w:rsidR="004301FE">
        <w:rPr>
          <w:bCs/>
        </w:rPr>
        <w:t>Essex County Council</w:t>
      </w:r>
      <w:r>
        <w:rPr>
          <w:bCs/>
        </w:rPr>
        <w:t>;</w:t>
      </w:r>
      <w:r w:rsidRPr="00BF4F09">
        <w:rPr>
          <w:bCs/>
        </w:rPr>
        <w:t xml:space="preserve"> for this latter </w:t>
      </w:r>
      <w:r w:rsidR="00D02BCE">
        <w:rPr>
          <w:bCs/>
        </w:rPr>
        <w:t>population group</w:t>
      </w:r>
      <w:r w:rsidRPr="00BF4F09">
        <w:rPr>
          <w:bCs/>
        </w:rPr>
        <w:t xml:space="preserve"> of the older po</w:t>
      </w:r>
      <w:r>
        <w:rPr>
          <w:bCs/>
        </w:rPr>
        <w:t>pulation</w:t>
      </w:r>
      <w:r w:rsidRPr="00BF4F09">
        <w:rPr>
          <w:bCs/>
        </w:rPr>
        <w:t xml:space="preserve"> this need </w:t>
      </w:r>
      <w:r>
        <w:rPr>
          <w:bCs/>
        </w:rPr>
        <w:t xml:space="preserve">is likely to include affordable </w:t>
      </w:r>
      <w:r w:rsidR="003C53F2">
        <w:rPr>
          <w:bCs/>
        </w:rPr>
        <w:t>retirem</w:t>
      </w:r>
      <w:r w:rsidR="00E55010">
        <w:rPr>
          <w:bCs/>
        </w:rPr>
        <w:t>ent/</w:t>
      </w:r>
      <w:r>
        <w:rPr>
          <w:bCs/>
        </w:rPr>
        <w:t xml:space="preserve">sheltered housing, affordable extra care housing and care home capacity (placements) funded and/or arranged by </w:t>
      </w:r>
      <w:r w:rsidR="000717DD">
        <w:rPr>
          <w:bCs/>
        </w:rPr>
        <w:t>Essex County Council</w:t>
      </w:r>
      <w:r>
        <w:rPr>
          <w:bCs/>
        </w:rPr>
        <w:t xml:space="preserve"> for eligible older people.</w:t>
      </w:r>
    </w:p>
    <w:p w14:paraId="2DA2CB1A" w14:textId="377F3749" w:rsidR="008B1FC4" w:rsidRPr="00BF4F09" w:rsidRDefault="008B1FC4" w:rsidP="008B1FC4">
      <w:pPr>
        <w:pStyle w:val="Numberedpara1202"/>
        <w:rPr>
          <w:bCs/>
        </w:rPr>
      </w:pPr>
      <w:r>
        <w:t>This assessment uses data about people aged 55+ for the demographic contextual evidence in relation to the population of older people</w:t>
      </w:r>
      <w:r>
        <w:rPr>
          <w:bCs/>
        </w:rPr>
        <w:t xml:space="preserve">. However, for the assessment of estimated need for specialist and supported housing and accommodation, the population of people aged 65+ is used as this age </w:t>
      </w:r>
      <w:r w:rsidR="00D02BCE">
        <w:rPr>
          <w:bCs/>
        </w:rPr>
        <w:t>population group</w:t>
      </w:r>
      <w:r>
        <w:rPr>
          <w:bCs/>
        </w:rPr>
        <w:t xml:space="preserve"> is more likely to be a stronger predictor of moves in later life.</w:t>
      </w:r>
    </w:p>
    <w:p w14:paraId="595678F7" w14:textId="77777777" w:rsidR="008B1FC4" w:rsidRPr="0001385C" w:rsidRDefault="008B1FC4" w:rsidP="008B1FC4">
      <w:pPr>
        <w:pStyle w:val="Numberedpara1202"/>
        <w:rPr>
          <w:bCs/>
        </w:rPr>
      </w:pPr>
      <w:r w:rsidRPr="0001385C">
        <w:t xml:space="preserve">The assessment of need for housing and </w:t>
      </w:r>
      <w:r>
        <w:t>accommodation suited to the needs of older people</w:t>
      </w:r>
      <w:r w:rsidRPr="0001385C">
        <w:t xml:space="preserve"> draws on a range of evidence, including:</w:t>
      </w:r>
    </w:p>
    <w:p w14:paraId="656B715F" w14:textId="22CF3BA5" w:rsidR="008B1FC4" w:rsidRPr="0001385C" w:rsidRDefault="008B1FC4" w:rsidP="008B1FC4">
      <w:pPr>
        <w:pStyle w:val="Bulletpt"/>
        <w:numPr>
          <w:ilvl w:val="0"/>
          <w:numId w:val="3"/>
        </w:numPr>
        <w:ind w:left="1080"/>
        <w:jc w:val="left"/>
      </w:pPr>
      <w:r w:rsidRPr="0001385C">
        <w:t xml:space="preserve">Demographic </w:t>
      </w:r>
      <w:r>
        <w:t>evidence</w:t>
      </w:r>
      <w:r w:rsidRPr="0001385C">
        <w:t>: current population and projected population of older people</w:t>
      </w:r>
      <w:r>
        <w:t xml:space="preserve"> in Essex to 2044</w:t>
      </w:r>
    </w:p>
    <w:p w14:paraId="65E93AF3" w14:textId="032FDD18" w:rsidR="008B1FC4" w:rsidRPr="0001385C" w:rsidRDefault="008B1FC4" w:rsidP="008B1FC4">
      <w:pPr>
        <w:pStyle w:val="Bulletpt"/>
        <w:numPr>
          <w:ilvl w:val="0"/>
          <w:numId w:val="3"/>
        </w:numPr>
        <w:ind w:left="1080"/>
        <w:jc w:val="left"/>
      </w:pPr>
      <w:r w:rsidRPr="0001385C">
        <w:t xml:space="preserve">Current provision of specialist </w:t>
      </w:r>
      <w:r>
        <w:t xml:space="preserve">housing and </w:t>
      </w:r>
      <w:r w:rsidRPr="0001385C">
        <w:t>accommodation</w:t>
      </w:r>
      <w:r>
        <w:t xml:space="preserve"> for older people</w:t>
      </w:r>
    </w:p>
    <w:p w14:paraId="3F877CA1" w14:textId="5E41A561" w:rsidR="008B1FC4" w:rsidRPr="0001385C" w:rsidRDefault="008B1FC4" w:rsidP="008B1FC4">
      <w:pPr>
        <w:pStyle w:val="Bulletpt"/>
        <w:numPr>
          <w:ilvl w:val="0"/>
          <w:numId w:val="3"/>
        </w:numPr>
        <w:ind w:left="1080"/>
        <w:jc w:val="left"/>
      </w:pPr>
      <w:r w:rsidRPr="0001385C">
        <w:t>Local policy context</w:t>
      </w:r>
    </w:p>
    <w:p w14:paraId="4BC50C19" w14:textId="177254E8" w:rsidR="008B1FC4" w:rsidRPr="009602A2" w:rsidRDefault="008B1FC4" w:rsidP="008B1FC4">
      <w:pPr>
        <w:pStyle w:val="Bulletpt"/>
        <w:numPr>
          <w:ilvl w:val="0"/>
          <w:numId w:val="3"/>
        </w:numPr>
        <w:ind w:left="1080"/>
        <w:jc w:val="left"/>
      </w:pPr>
      <w:r w:rsidRPr="009602A2">
        <w:t>Local stakeholder perspectives and intelligence</w:t>
      </w:r>
    </w:p>
    <w:p w14:paraId="616DEC3A" w14:textId="2DCE52FC" w:rsidR="008B1FC4" w:rsidRPr="00CA4E58" w:rsidRDefault="008B1FC4" w:rsidP="008B1FC4">
      <w:pPr>
        <w:pStyle w:val="Bulletpt"/>
        <w:numPr>
          <w:ilvl w:val="0"/>
          <w:numId w:val="3"/>
        </w:numPr>
        <w:ind w:left="1080"/>
        <w:jc w:val="left"/>
      </w:pPr>
      <w:r w:rsidRPr="00CA4E58">
        <w:t xml:space="preserve">Older people’s housing </w:t>
      </w:r>
      <w:r>
        <w:t>needs</w:t>
      </w:r>
      <w:r w:rsidRPr="00CA4E58">
        <w:t xml:space="preserve"> and </w:t>
      </w:r>
      <w:r>
        <w:t xml:space="preserve">their </w:t>
      </w:r>
      <w:r w:rsidRPr="00CA4E58">
        <w:t>likelihood of moving. This is based on evidence from a survey conducted by Ipsos for the Housing LIN in December 2023 of a representative sample (c.5,600 people) of the UK</w:t>
      </w:r>
      <w:r>
        <w:t>’s</w:t>
      </w:r>
      <w:r w:rsidRPr="00CA4E58">
        <w:t xml:space="preserve"> 50+ population</w:t>
      </w:r>
      <w:r>
        <w:t xml:space="preserve"> and applied to Essex level data and evidence</w:t>
      </w:r>
    </w:p>
    <w:p w14:paraId="510C6268" w14:textId="77777777" w:rsidR="008B1FC4" w:rsidRDefault="008B1FC4" w:rsidP="008B1FC4">
      <w:pPr>
        <w:rPr>
          <w:rFonts w:ascii="Segoe UI" w:eastAsia="Calibri" w:hAnsi="Segoe UI" w:cs="Segoe UI"/>
          <w:szCs w:val="18"/>
          <w:lang w:eastAsia="en-GB"/>
        </w:rPr>
      </w:pPr>
      <w:r>
        <w:br w:type="page"/>
      </w:r>
    </w:p>
    <w:p w14:paraId="63281ADA" w14:textId="77777777" w:rsidR="008B1FC4" w:rsidRPr="00B961F3" w:rsidRDefault="008B1FC4" w:rsidP="008B1FC4">
      <w:pPr>
        <w:keepNext/>
        <w:keepLines/>
        <w:spacing w:before="40"/>
        <w:outlineLvl w:val="1"/>
        <w:rPr>
          <w:rFonts w:ascii="Segoe UI" w:eastAsiaTheme="majorEastAsia" w:hAnsi="Segoe UI" w:cstheme="majorBidi"/>
          <w:color w:val="0F4761" w:themeColor="accent1" w:themeShade="BF"/>
          <w:sz w:val="26"/>
          <w:szCs w:val="26"/>
        </w:rPr>
      </w:pPr>
      <w:bookmarkStart w:id="270" w:name="_Toc193205535"/>
      <w:bookmarkStart w:id="271" w:name="_Toc204005998"/>
      <w:r w:rsidRPr="00B961F3">
        <w:rPr>
          <w:rFonts w:ascii="Segoe UI" w:eastAsiaTheme="majorEastAsia" w:hAnsi="Segoe UI" w:cstheme="majorBidi"/>
          <w:color w:val="0F4761" w:themeColor="accent1" w:themeShade="BF"/>
          <w:sz w:val="26"/>
          <w:szCs w:val="26"/>
        </w:rPr>
        <w:lastRenderedPageBreak/>
        <w:t xml:space="preserve">Baseline population and </w:t>
      </w:r>
      <w:r>
        <w:rPr>
          <w:rFonts w:ascii="Segoe UI" w:eastAsiaTheme="majorEastAsia" w:hAnsi="Segoe UI" w:cstheme="majorBidi"/>
          <w:color w:val="0F4761" w:themeColor="accent1" w:themeShade="BF"/>
          <w:sz w:val="26"/>
          <w:szCs w:val="26"/>
        </w:rPr>
        <w:t xml:space="preserve">population </w:t>
      </w:r>
      <w:r w:rsidRPr="00B961F3">
        <w:rPr>
          <w:rFonts w:ascii="Segoe UI" w:eastAsiaTheme="majorEastAsia" w:hAnsi="Segoe UI" w:cstheme="majorBidi"/>
          <w:color w:val="0F4761" w:themeColor="accent1" w:themeShade="BF"/>
          <w:sz w:val="26"/>
          <w:szCs w:val="26"/>
        </w:rPr>
        <w:t>projections</w:t>
      </w:r>
      <w:bookmarkEnd w:id="270"/>
      <w:bookmarkEnd w:id="271"/>
    </w:p>
    <w:p w14:paraId="149B0CB1" w14:textId="77777777" w:rsidR="008B1FC4" w:rsidRDefault="008B1FC4" w:rsidP="008B1FC4">
      <w:pPr>
        <w:pStyle w:val="Numberedpara1202"/>
        <w:numPr>
          <w:ilvl w:val="0"/>
          <w:numId w:val="0"/>
        </w:numPr>
        <w:ind w:left="720" w:hanging="720"/>
        <w:rPr>
          <w:b/>
          <w:bCs/>
        </w:rPr>
      </w:pPr>
      <w:r>
        <w:rPr>
          <w:b/>
          <w:bCs/>
        </w:rPr>
        <w:t>Demographic</w:t>
      </w:r>
      <w:r w:rsidRPr="00034B42">
        <w:rPr>
          <w:b/>
          <w:bCs/>
        </w:rPr>
        <w:t xml:space="preserve"> projections</w:t>
      </w:r>
    </w:p>
    <w:p w14:paraId="1B42A092" w14:textId="77777777" w:rsidR="008B1FC4" w:rsidRPr="008418FD" w:rsidRDefault="008B1FC4" w:rsidP="008B1FC4">
      <w:pPr>
        <w:pStyle w:val="Numberedpara1202"/>
        <w:numPr>
          <w:ilvl w:val="0"/>
          <w:numId w:val="0"/>
        </w:numPr>
        <w:ind w:left="720" w:hanging="720"/>
        <w:rPr>
          <w:i/>
          <w:iCs/>
        </w:rPr>
      </w:pPr>
      <w:r>
        <w:rPr>
          <w:i/>
          <w:iCs/>
        </w:rPr>
        <w:t>O</w:t>
      </w:r>
      <w:r w:rsidRPr="008418FD">
        <w:rPr>
          <w:i/>
          <w:iCs/>
        </w:rPr>
        <w:t>lder person</w:t>
      </w:r>
      <w:r>
        <w:rPr>
          <w:i/>
          <w:iCs/>
        </w:rPr>
        <w:t>s</w:t>
      </w:r>
      <w:r w:rsidRPr="008418FD">
        <w:rPr>
          <w:i/>
          <w:iCs/>
        </w:rPr>
        <w:t xml:space="preserve"> population </w:t>
      </w:r>
    </w:p>
    <w:p w14:paraId="6616B257" w14:textId="77777777" w:rsidR="008B1FC4" w:rsidRPr="00741B32" w:rsidRDefault="008B1FC4" w:rsidP="008B1FC4">
      <w:pPr>
        <w:pStyle w:val="Numberedpara1202"/>
      </w:pPr>
      <w:r w:rsidRPr="00741B32">
        <w:t xml:space="preserve">To identify the current older population in the </w:t>
      </w:r>
      <w:r>
        <w:t xml:space="preserve">Essex, </w:t>
      </w:r>
      <w:r w:rsidRPr="00741B32">
        <w:t xml:space="preserve">the ONS 2021 census has been used which identifies the number of </w:t>
      </w:r>
      <w:r>
        <w:t>people</w:t>
      </w:r>
      <w:r w:rsidRPr="00741B32">
        <w:t xml:space="preserve"> over the age of </w:t>
      </w:r>
      <w:r>
        <w:t>5</w:t>
      </w:r>
      <w:r w:rsidRPr="00741B32">
        <w:t xml:space="preserve">5+, </w:t>
      </w:r>
      <w:r>
        <w:t>6</w:t>
      </w:r>
      <w:r w:rsidRPr="00741B32">
        <w:t xml:space="preserve">5+ and </w:t>
      </w:r>
      <w:r>
        <w:t>7</w:t>
      </w:r>
      <w:r w:rsidRPr="00741B32">
        <w:t>5+.</w:t>
      </w:r>
    </w:p>
    <w:p w14:paraId="0FC4A161" w14:textId="00E3CF6C" w:rsidR="008B1FC4" w:rsidRPr="006718E5" w:rsidRDefault="008B1FC4" w:rsidP="004518FA">
      <w:pPr>
        <w:pStyle w:val="Numberedpara1202"/>
      </w:pPr>
      <w:r w:rsidRPr="00D66BF8">
        <w:t xml:space="preserve">To </w:t>
      </w:r>
      <w:r>
        <w:t>produce</w:t>
      </w:r>
      <w:r w:rsidRPr="00D66BF8">
        <w:t xml:space="preserve"> population projections </w:t>
      </w:r>
      <w:r>
        <w:t>for</w:t>
      </w:r>
      <w:r w:rsidRPr="00D66BF8">
        <w:t xml:space="preserve"> the number of </w:t>
      </w:r>
      <w:r>
        <w:t xml:space="preserve">people </w:t>
      </w:r>
      <w:r w:rsidRPr="00D66BF8">
        <w:t xml:space="preserve">aged </w:t>
      </w:r>
      <w:r>
        <w:t>5</w:t>
      </w:r>
      <w:r w:rsidRPr="00D66BF8">
        <w:t xml:space="preserve">5+, </w:t>
      </w:r>
      <w:r>
        <w:t>6</w:t>
      </w:r>
      <w:r w:rsidRPr="00D66BF8">
        <w:t xml:space="preserve">5+ and </w:t>
      </w:r>
      <w:r>
        <w:t>7</w:t>
      </w:r>
      <w:r w:rsidRPr="00D66BF8">
        <w:t>5+, the</w:t>
      </w:r>
      <w:r>
        <w:t xml:space="preserve"> most recent (2018)</w:t>
      </w:r>
      <w:r w:rsidRPr="00D66BF8">
        <w:t xml:space="preserve"> ONS sub national population projections (SNPP) </w:t>
      </w:r>
      <w:r>
        <w:t>growth rates</w:t>
      </w:r>
      <w:r w:rsidRPr="00D66BF8">
        <w:t xml:space="preserve"> data</w:t>
      </w:r>
      <w:r>
        <w:t xml:space="preserve"> (see</w:t>
      </w:r>
      <w:r w:rsidR="00DF4FCD" w:rsidRPr="00DF4FCD">
        <w:t xml:space="preserve"> </w:t>
      </w:r>
      <w:r w:rsidR="00B6571E">
        <w:fldChar w:fldCharType="begin"/>
      </w:r>
      <w:r w:rsidR="00B6571E">
        <w:instrText xml:space="preserve"> REF _Ref201652759 \h </w:instrText>
      </w:r>
      <w:r w:rsidR="00B6571E">
        <w:fldChar w:fldCharType="separate"/>
      </w:r>
      <w:r w:rsidR="00B6571E">
        <w:t xml:space="preserve">Table </w:t>
      </w:r>
      <w:r w:rsidR="00B6571E">
        <w:rPr>
          <w:noProof/>
        </w:rPr>
        <w:t>188</w:t>
      </w:r>
      <w:r w:rsidR="00B6571E">
        <w:fldChar w:fldCharType="end"/>
      </w:r>
      <w:r w:rsidRPr="00DF4FCD">
        <w:t xml:space="preserve"> in Annexe 1 has been applied to data from the ONS 2021 census for the</w:t>
      </w:r>
      <w:r w:rsidRPr="00D66BF8">
        <w:t xml:space="preserve"> years 2024, 2029, 2034, 2039 and 2044.</w:t>
      </w:r>
    </w:p>
    <w:p w14:paraId="056FBDB0" w14:textId="3E1D1167" w:rsidR="008B1FC4" w:rsidRDefault="008B1FC4" w:rsidP="008B1FC4">
      <w:pPr>
        <w:pStyle w:val="Caption"/>
        <w:ind w:firstLine="720"/>
      </w:pPr>
      <w:r>
        <w:t xml:space="preserve">Figure </w:t>
      </w:r>
      <w:fldSimple w:instr=" SEQ Figure \* ARABIC ">
        <w:r w:rsidR="00971C60">
          <w:rPr>
            <w:noProof/>
          </w:rPr>
          <w:t>32</w:t>
        </w:r>
      </w:fldSimple>
      <w:r>
        <w:t xml:space="preserve">. </w:t>
      </w:r>
      <w:r w:rsidRPr="00EF4FF3">
        <w:t xml:space="preserve">Population projections for </w:t>
      </w:r>
      <w:r>
        <w:t>people</w:t>
      </w:r>
      <w:r w:rsidRPr="00EF4FF3">
        <w:t xml:space="preserve"> aged</w:t>
      </w:r>
      <w:r>
        <w:t xml:space="preserve"> 55+, 65+ and 75+ in Essex to 2044</w:t>
      </w:r>
    </w:p>
    <w:p w14:paraId="2ACCCC4D" w14:textId="77777777" w:rsidR="008B1FC4" w:rsidRDefault="008B1FC4" w:rsidP="008B1FC4">
      <w:pPr>
        <w:pStyle w:val="Numberedpara1202"/>
        <w:numPr>
          <w:ilvl w:val="0"/>
          <w:numId w:val="0"/>
        </w:numPr>
        <w:ind w:left="720"/>
      </w:pPr>
      <w:r>
        <w:rPr>
          <w:noProof/>
          <w14:ligatures w14:val="standardContextual"/>
        </w:rPr>
        <w:drawing>
          <wp:inline distT="0" distB="0" distL="0" distR="0" wp14:anchorId="3C0A9B26" wp14:editId="7DEEE488">
            <wp:extent cx="5280660" cy="2202180"/>
            <wp:effectExtent l="0" t="0" r="15240" b="7620"/>
            <wp:docPr id="2061097195" name="Chart 1">
              <a:extLst xmlns:a="http://schemas.openxmlformats.org/drawingml/2006/main">
                <a:ext uri="{FF2B5EF4-FFF2-40B4-BE49-F238E27FC236}">
                  <a16:creationId xmlns:a16="http://schemas.microsoft.com/office/drawing/2014/main" id="{D0D1B19A-7B93-E974-F12E-438089B21AA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0DC664C4" w14:textId="77777777" w:rsidR="008B1FC4" w:rsidRDefault="008B1FC4" w:rsidP="008B1FC4">
      <w:pPr>
        <w:pStyle w:val="Tablesourcenote"/>
        <w:ind w:firstLine="720"/>
      </w:pPr>
      <w:r>
        <w:t>Source: ONS (2021), SNPP (2018)</w:t>
      </w:r>
    </w:p>
    <w:p w14:paraId="0F146EED" w14:textId="0E25DD5E" w:rsidR="008B1FC4" w:rsidRDefault="519C8726" w:rsidP="008B1FC4">
      <w:pPr>
        <w:pStyle w:val="Caption"/>
      </w:pPr>
      <w:r>
        <w:t xml:space="preserve">Table </w:t>
      </w:r>
      <w:r w:rsidR="008B1FC4" w:rsidRPr="30FAF108">
        <w:fldChar w:fldCharType="begin"/>
      </w:r>
      <w:r w:rsidR="008B1FC4">
        <w:instrText xml:space="preserve"> SEQ Table \* ARABIC </w:instrText>
      </w:r>
      <w:r w:rsidR="008B1FC4" w:rsidRPr="30FAF108">
        <w:fldChar w:fldCharType="separate"/>
      </w:r>
      <w:r w:rsidR="00971C60">
        <w:rPr>
          <w:noProof/>
        </w:rPr>
        <w:t>99</w:t>
      </w:r>
      <w:r w:rsidR="008B1FC4" w:rsidRPr="30FAF108">
        <w:rPr>
          <w:noProof/>
        </w:rPr>
        <w:fldChar w:fldCharType="end"/>
      </w:r>
      <w:r>
        <w:t>. Population projections for people aged 55+, 65+ and 75+in Essex by district</w:t>
      </w:r>
    </w:p>
    <w:tbl>
      <w:tblPr>
        <w:tblStyle w:val="GridTable5Dark-Accent4"/>
        <w:tblW w:w="5000" w:type="pct"/>
        <w:tblLook w:val="04A0" w:firstRow="1" w:lastRow="0" w:firstColumn="1" w:lastColumn="0" w:noHBand="0" w:noVBand="1"/>
      </w:tblPr>
      <w:tblGrid>
        <w:gridCol w:w="2094"/>
        <w:gridCol w:w="1614"/>
        <w:gridCol w:w="1063"/>
        <w:gridCol w:w="1064"/>
        <w:gridCol w:w="1064"/>
        <w:gridCol w:w="1064"/>
        <w:gridCol w:w="1053"/>
      </w:tblGrid>
      <w:tr w:rsidR="008B1FC4" w:rsidRPr="00962582" w14:paraId="5CEAE59D" w14:textId="77777777" w:rsidTr="00104BFC">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751" w:type="pct"/>
            <w:shd w:val="clear" w:color="auto" w:fill="FBCAD0"/>
            <w:noWrap/>
            <w:hideMark/>
          </w:tcPr>
          <w:p w14:paraId="1DF024A9" w14:textId="02520AEF" w:rsidR="008B1FC4" w:rsidRPr="00962582" w:rsidRDefault="008B1FC4" w:rsidP="00DC05B9">
            <w:pPr>
              <w:rPr>
                <w:rFonts w:eastAsia="Times New Roman" w:cs="Segoe UI"/>
                <w:color w:val="000000"/>
                <w:sz w:val="18"/>
                <w:szCs w:val="18"/>
              </w:rPr>
            </w:pPr>
            <w:r w:rsidRPr="00962582">
              <w:rPr>
                <w:rFonts w:eastAsia="Times New Roman" w:cs="Segoe UI"/>
                <w:color w:val="000000"/>
                <w:sz w:val="18"/>
                <w:szCs w:val="18"/>
              </w:rPr>
              <w:t xml:space="preserve">Age </w:t>
            </w:r>
            <w:r w:rsidR="00D02BCE">
              <w:rPr>
                <w:rFonts w:eastAsia="Times New Roman" w:cs="Segoe UI"/>
                <w:color w:val="000000"/>
                <w:sz w:val="18"/>
                <w:szCs w:val="18"/>
              </w:rPr>
              <w:t>Population group</w:t>
            </w:r>
          </w:p>
        </w:tc>
        <w:tc>
          <w:tcPr>
            <w:tcW w:w="964" w:type="pct"/>
            <w:shd w:val="clear" w:color="auto" w:fill="FBCAD0"/>
            <w:noWrap/>
            <w:hideMark/>
          </w:tcPr>
          <w:p w14:paraId="20BB2177" w14:textId="77777777" w:rsidR="008B1FC4" w:rsidRPr="0096258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Local Authority</w:t>
            </w:r>
          </w:p>
        </w:tc>
        <w:tc>
          <w:tcPr>
            <w:tcW w:w="658" w:type="pct"/>
            <w:shd w:val="clear" w:color="auto" w:fill="FBCAD0"/>
            <w:noWrap/>
            <w:hideMark/>
          </w:tcPr>
          <w:p w14:paraId="45FFA34E" w14:textId="77777777" w:rsidR="008B1FC4" w:rsidRPr="0096258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2024</w:t>
            </w:r>
          </w:p>
        </w:tc>
        <w:tc>
          <w:tcPr>
            <w:tcW w:w="658" w:type="pct"/>
            <w:shd w:val="clear" w:color="auto" w:fill="FBCAD0"/>
            <w:noWrap/>
            <w:hideMark/>
          </w:tcPr>
          <w:p w14:paraId="7B28AF57" w14:textId="77777777" w:rsidR="008B1FC4" w:rsidRPr="0096258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2029</w:t>
            </w:r>
          </w:p>
        </w:tc>
        <w:tc>
          <w:tcPr>
            <w:tcW w:w="658" w:type="pct"/>
            <w:shd w:val="clear" w:color="auto" w:fill="FBCAD0"/>
            <w:noWrap/>
            <w:hideMark/>
          </w:tcPr>
          <w:p w14:paraId="62DB8BCC" w14:textId="77777777" w:rsidR="008B1FC4" w:rsidRPr="0096258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2034</w:t>
            </w:r>
          </w:p>
        </w:tc>
        <w:tc>
          <w:tcPr>
            <w:tcW w:w="658" w:type="pct"/>
            <w:shd w:val="clear" w:color="auto" w:fill="FBCAD0"/>
            <w:noWrap/>
            <w:hideMark/>
          </w:tcPr>
          <w:p w14:paraId="1B8F003B" w14:textId="77777777" w:rsidR="008B1FC4" w:rsidRPr="0096258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2039</w:t>
            </w:r>
          </w:p>
        </w:tc>
        <w:tc>
          <w:tcPr>
            <w:tcW w:w="652" w:type="pct"/>
            <w:shd w:val="clear" w:color="auto" w:fill="FBCAD0"/>
            <w:noWrap/>
            <w:hideMark/>
          </w:tcPr>
          <w:p w14:paraId="58089938" w14:textId="77777777" w:rsidR="008B1FC4" w:rsidRPr="0096258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2044</w:t>
            </w:r>
          </w:p>
        </w:tc>
      </w:tr>
      <w:tr w:rsidR="008B1FC4" w:rsidRPr="00962582" w14:paraId="05850F6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restart"/>
            <w:noWrap/>
            <w:vAlign w:val="center"/>
            <w:hideMark/>
          </w:tcPr>
          <w:p w14:paraId="3A77A3EF" w14:textId="77777777" w:rsidR="008B1FC4" w:rsidRPr="00962582" w:rsidRDefault="008B1FC4" w:rsidP="00DC05B9">
            <w:pPr>
              <w:jc w:val="center"/>
              <w:rPr>
                <w:rFonts w:eastAsia="Times New Roman" w:cs="Segoe UI"/>
                <w:color w:val="000000"/>
                <w:sz w:val="18"/>
                <w:szCs w:val="18"/>
              </w:rPr>
            </w:pPr>
            <w:r w:rsidRPr="00962582">
              <w:rPr>
                <w:rFonts w:eastAsia="Times New Roman" w:cs="Segoe UI"/>
                <w:color w:val="000000"/>
                <w:sz w:val="18"/>
                <w:szCs w:val="18"/>
              </w:rPr>
              <w:t>55+</w:t>
            </w:r>
          </w:p>
        </w:tc>
        <w:tc>
          <w:tcPr>
            <w:tcW w:w="964" w:type="pct"/>
            <w:noWrap/>
            <w:hideMark/>
          </w:tcPr>
          <w:p w14:paraId="1AD8D0E2"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Basildon</w:t>
            </w:r>
          </w:p>
        </w:tc>
        <w:tc>
          <w:tcPr>
            <w:tcW w:w="658" w:type="pct"/>
            <w:noWrap/>
            <w:hideMark/>
          </w:tcPr>
          <w:p w14:paraId="0AD2256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56,596</w:t>
            </w:r>
          </w:p>
        </w:tc>
        <w:tc>
          <w:tcPr>
            <w:tcW w:w="658" w:type="pct"/>
            <w:noWrap/>
            <w:hideMark/>
          </w:tcPr>
          <w:p w14:paraId="3AF195D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58,796</w:t>
            </w:r>
          </w:p>
        </w:tc>
        <w:tc>
          <w:tcPr>
            <w:tcW w:w="658" w:type="pct"/>
            <w:noWrap/>
            <w:hideMark/>
          </w:tcPr>
          <w:p w14:paraId="610E468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60,386</w:t>
            </w:r>
          </w:p>
        </w:tc>
        <w:tc>
          <w:tcPr>
            <w:tcW w:w="658" w:type="pct"/>
            <w:noWrap/>
            <w:hideMark/>
          </w:tcPr>
          <w:p w14:paraId="7BB37DD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62,854</w:t>
            </w:r>
          </w:p>
        </w:tc>
        <w:tc>
          <w:tcPr>
            <w:tcW w:w="652" w:type="pct"/>
            <w:noWrap/>
            <w:hideMark/>
          </w:tcPr>
          <w:p w14:paraId="2FEF2C59"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65,232</w:t>
            </w:r>
          </w:p>
        </w:tc>
      </w:tr>
      <w:tr w:rsidR="008B1FC4" w:rsidRPr="00962582" w14:paraId="1DD8395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5CAC9751"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6435E167"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Braintree</w:t>
            </w:r>
          </w:p>
        </w:tc>
        <w:tc>
          <w:tcPr>
            <w:tcW w:w="658" w:type="pct"/>
            <w:noWrap/>
            <w:hideMark/>
          </w:tcPr>
          <w:p w14:paraId="02152A9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54,840</w:t>
            </w:r>
          </w:p>
        </w:tc>
        <w:tc>
          <w:tcPr>
            <w:tcW w:w="658" w:type="pct"/>
            <w:noWrap/>
            <w:hideMark/>
          </w:tcPr>
          <w:p w14:paraId="011004E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58,273</w:t>
            </w:r>
          </w:p>
        </w:tc>
        <w:tc>
          <w:tcPr>
            <w:tcW w:w="658" w:type="pct"/>
            <w:noWrap/>
            <w:hideMark/>
          </w:tcPr>
          <w:p w14:paraId="5E99CDA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59,872</w:t>
            </w:r>
          </w:p>
        </w:tc>
        <w:tc>
          <w:tcPr>
            <w:tcW w:w="658" w:type="pct"/>
            <w:noWrap/>
            <w:hideMark/>
          </w:tcPr>
          <w:p w14:paraId="4D73F43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61,855</w:t>
            </w:r>
          </w:p>
        </w:tc>
        <w:tc>
          <w:tcPr>
            <w:tcW w:w="652" w:type="pct"/>
            <w:noWrap/>
            <w:hideMark/>
          </w:tcPr>
          <w:p w14:paraId="746D3D5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64,675</w:t>
            </w:r>
          </w:p>
        </w:tc>
      </w:tr>
      <w:tr w:rsidR="008B1FC4" w:rsidRPr="00962582" w14:paraId="4971407E"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0B1D3BCB"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7B8B8527"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Brentwood</w:t>
            </w:r>
          </w:p>
        </w:tc>
        <w:tc>
          <w:tcPr>
            <w:tcW w:w="658" w:type="pct"/>
            <w:noWrap/>
            <w:hideMark/>
          </w:tcPr>
          <w:p w14:paraId="3280220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26,090</w:t>
            </w:r>
          </w:p>
        </w:tc>
        <w:tc>
          <w:tcPr>
            <w:tcW w:w="658" w:type="pct"/>
            <w:noWrap/>
            <w:hideMark/>
          </w:tcPr>
          <w:p w14:paraId="78A63FE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26,573</w:t>
            </w:r>
          </w:p>
        </w:tc>
        <w:tc>
          <w:tcPr>
            <w:tcW w:w="658" w:type="pct"/>
            <w:noWrap/>
            <w:hideMark/>
          </w:tcPr>
          <w:p w14:paraId="1CEF820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27,061</w:t>
            </w:r>
          </w:p>
        </w:tc>
        <w:tc>
          <w:tcPr>
            <w:tcW w:w="658" w:type="pct"/>
            <w:noWrap/>
            <w:hideMark/>
          </w:tcPr>
          <w:p w14:paraId="2B5CF87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27,892</w:t>
            </w:r>
          </w:p>
        </w:tc>
        <w:tc>
          <w:tcPr>
            <w:tcW w:w="652" w:type="pct"/>
            <w:noWrap/>
            <w:hideMark/>
          </w:tcPr>
          <w:p w14:paraId="28B52C4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28,535</w:t>
            </w:r>
          </w:p>
        </w:tc>
      </w:tr>
      <w:tr w:rsidR="008B1FC4" w:rsidRPr="00962582" w14:paraId="7ED04EBE"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18C3F64C"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30CC70E4" w14:textId="68CE3E1A" w:rsidR="008B1FC4" w:rsidRPr="00962582" w:rsidRDefault="00D30CB8"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eastAsia="Times New Roman" w:cs="Segoe UI"/>
                <w:color w:val="000000"/>
                <w:sz w:val="18"/>
                <w:szCs w:val="18"/>
              </w:rPr>
              <w:t>Castle Point</w:t>
            </w:r>
          </w:p>
        </w:tc>
        <w:tc>
          <w:tcPr>
            <w:tcW w:w="658" w:type="pct"/>
            <w:noWrap/>
            <w:hideMark/>
          </w:tcPr>
          <w:p w14:paraId="2E13A5E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35,733</w:t>
            </w:r>
          </w:p>
        </w:tc>
        <w:tc>
          <w:tcPr>
            <w:tcW w:w="658" w:type="pct"/>
            <w:noWrap/>
            <w:hideMark/>
          </w:tcPr>
          <w:p w14:paraId="42D08F45"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36,584</w:t>
            </w:r>
          </w:p>
        </w:tc>
        <w:tc>
          <w:tcPr>
            <w:tcW w:w="658" w:type="pct"/>
            <w:noWrap/>
            <w:hideMark/>
          </w:tcPr>
          <w:p w14:paraId="561529A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36,740</w:t>
            </w:r>
          </w:p>
        </w:tc>
        <w:tc>
          <w:tcPr>
            <w:tcW w:w="658" w:type="pct"/>
            <w:noWrap/>
            <w:hideMark/>
          </w:tcPr>
          <w:p w14:paraId="04ECA30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37,465</w:t>
            </w:r>
          </w:p>
        </w:tc>
        <w:tc>
          <w:tcPr>
            <w:tcW w:w="652" w:type="pct"/>
            <w:noWrap/>
            <w:hideMark/>
          </w:tcPr>
          <w:p w14:paraId="0535DF9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38,363</w:t>
            </w:r>
          </w:p>
        </w:tc>
      </w:tr>
      <w:tr w:rsidR="008B1FC4" w:rsidRPr="00962582" w14:paraId="05E9715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1869BE85"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2BBEB295"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Chelmsford</w:t>
            </w:r>
          </w:p>
        </w:tc>
        <w:tc>
          <w:tcPr>
            <w:tcW w:w="658" w:type="pct"/>
            <w:noWrap/>
            <w:hideMark/>
          </w:tcPr>
          <w:p w14:paraId="4DD5D5C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60,308</w:t>
            </w:r>
          </w:p>
        </w:tc>
        <w:tc>
          <w:tcPr>
            <w:tcW w:w="658" w:type="pct"/>
            <w:noWrap/>
            <w:hideMark/>
          </w:tcPr>
          <w:p w14:paraId="1F77BA85"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64,027</w:t>
            </w:r>
          </w:p>
        </w:tc>
        <w:tc>
          <w:tcPr>
            <w:tcW w:w="658" w:type="pct"/>
            <w:noWrap/>
            <w:hideMark/>
          </w:tcPr>
          <w:p w14:paraId="4F3B37C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66,567</w:t>
            </w:r>
          </w:p>
        </w:tc>
        <w:tc>
          <w:tcPr>
            <w:tcW w:w="658" w:type="pct"/>
            <w:noWrap/>
            <w:hideMark/>
          </w:tcPr>
          <w:p w14:paraId="2DD71D9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69,669</w:t>
            </w:r>
          </w:p>
        </w:tc>
        <w:tc>
          <w:tcPr>
            <w:tcW w:w="652" w:type="pct"/>
            <w:noWrap/>
            <w:hideMark/>
          </w:tcPr>
          <w:p w14:paraId="3096027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73,104</w:t>
            </w:r>
          </w:p>
        </w:tc>
      </w:tr>
      <w:tr w:rsidR="008B1FC4" w:rsidRPr="00962582" w14:paraId="50EB753E"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67ACDAFC"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6D59D5FA"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Colchester</w:t>
            </w:r>
          </w:p>
        </w:tc>
        <w:tc>
          <w:tcPr>
            <w:tcW w:w="658" w:type="pct"/>
            <w:noWrap/>
            <w:hideMark/>
          </w:tcPr>
          <w:p w14:paraId="2A72CF4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59,148</w:t>
            </w:r>
          </w:p>
        </w:tc>
        <w:tc>
          <w:tcPr>
            <w:tcW w:w="658" w:type="pct"/>
            <w:noWrap/>
            <w:hideMark/>
          </w:tcPr>
          <w:p w14:paraId="1185DF2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62,959</w:t>
            </w:r>
          </w:p>
        </w:tc>
        <w:tc>
          <w:tcPr>
            <w:tcW w:w="658" w:type="pct"/>
            <w:noWrap/>
            <w:hideMark/>
          </w:tcPr>
          <w:p w14:paraId="57CDF21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65,391</w:t>
            </w:r>
          </w:p>
        </w:tc>
        <w:tc>
          <w:tcPr>
            <w:tcW w:w="658" w:type="pct"/>
            <w:noWrap/>
            <w:hideMark/>
          </w:tcPr>
          <w:p w14:paraId="12CE4FC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68,157</w:t>
            </w:r>
          </w:p>
        </w:tc>
        <w:tc>
          <w:tcPr>
            <w:tcW w:w="652" w:type="pct"/>
            <w:noWrap/>
            <w:hideMark/>
          </w:tcPr>
          <w:p w14:paraId="0FD747D5"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71,577</w:t>
            </w:r>
          </w:p>
        </w:tc>
      </w:tr>
      <w:tr w:rsidR="008B1FC4" w:rsidRPr="00962582" w14:paraId="051AD369"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73FDB492"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67053834"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Epping Forest</w:t>
            </w:r>
          </w:p>
        </w:tc>
        <w:tc>
          <w:tcPr>
            <w:tcW w:w="658" w:type="pct"/>
            <w:noWrap/>
            <w:hideMark/>
          </w:tcPr>
          <w:p w14:paraId="4E4A03C6"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46,201</w:t>
            </w:r>
          </w:p>
        </w:tc>
        <w:tc>
          <w:tcPr>
            <w:tcW w:w="658" w:type="pct"/>
            <w:noWrap/>
            <w:hideMark/>
          </w:tcPr>
          <w:p w14:paraId="087F977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48,715</w:t>
            </w:r>
          </w:p>
        </w:tc>
        <w:tc>
          <w:tcPr>
            <w:tcW w:w="658" w:type="pct"/>
            <w:noWrap/>
            <w:hideMark/>
          </w:tcPr>
          <w:p w14:paraId="21E1EC6C"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50,705</w:t>
            </w:r>
          </w:p>
        </w:tc>
        <w:tc>
          <w:tcPr>
            <w:tcW w:w="658" w:type="pct"/>
            <w:noWrap/>
            <w:hideMark/>
          </w:tcPr>
          <w:p w14:paraId="7337B64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53,309</w:t>
            </w:r>
          </w:p>
        </w:tc>
        <w:tc>
          <w:tcPr>
            <w:tcW w:w="652" w:type="pct"/>
            <w:noWrap/>
            <w:hideMark/>
          </w:tcPr>
          <w:p w14:paraId="3B59F50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55,753</w:t>
            </w:r>
          </w:p>
        </w:tc>
      </w:tr>
      <w:tr w:rsidR="008B1FC4" w:rsidRPr="00962582" w14:paraId="5D1BD32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712D14E5"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69878668"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Harlow</w:t>
            </w:r>
          </w:p>
        </w:tc>
        <w:tc>
          <w:tcPr>
            <w:tcW w:w="658" w:type="pct"/>
            <w:noWrap/>
            <w:hideMark/>
          </w:tcPr>
          <w:p w14:paraId="0F3C2F4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24,980</w:t>
            </w:r>
          </w:p>
        </w:tc>
        <w:tc>
          <w:tcPr>
            <w:tcW w:w="658" w:type="pct"/>
            <w:noWrap/>
            <w:hideMark/>
          </w:tcPr>
          <w:p w14:paraId="12EF8FE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25,788</w:t>
            </w:r>
          </w:p>
        </w:tc>
        <w:tc>
          <w:tcPr>
            <w:tcW w:w="658" w:type="pct"/>
            <w:noWrap/>
            <w:hideMark/>
          </w:tcPr>
          <w:p w14:paraId="0B70CFE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26,545</w:t>
            </w:r>
          </w:p>
        </w:tc>
        <w:tc>
          <w:tcPr>
            <w:tcW w:w="658" w:type="pct"/>
            <w:noWrap/>
            <w:hideMark/>
          </w:tcPr>
          <w:p w14:paraId="01E4F79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27,771</w:t>
            </w:r>
          </w:p>
        </w:tc>
        <w:tc>
          <w:tcPr>
            <w:tcW w:w="652" w:type="pct"/>
            <w:noWrap/>
            <w:hideMark/>
          </w:tcPr>
          <w:p w14:paraId="47FA019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28,686</w:t>
            </w:r>
          </w:p>
        </w:tc>
      </w:tr>
      <w:tr w:rsidR="008B1FC4" w:rsidRPr="00962582" w14:paraId="3E63A04D"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0F7F583B"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23688E9A"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Maldon</w:t>
            </w:r>
          </w:p>
        </w:tc>
        <w:tc>
          <w:tcPr>
            <w:tcW w:w="658" w:type="pct"/>
            <w:noWrap/>
            <w:hideMark/>
          </w:tcPr>
          <w:p w14:paraId="7D33622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28,068</w:t>
            </w:r>
          </w:p>
        </w:tc>
        <w:tc>
          <w:tcPr>
            <w:tcW w:w="658" w:type="pct"/>
            <w:noWrap/>
            <w:hideMark/>
          </w:tcPr>
          <w:p w14:paraId="3748E1C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29,921</w:t>
            </w:r>
          </w:p>
        </w:tc>
        <w:tc>
          <w:tcPr>
            <w:tcW w:w="658" w:type="pct"/>
            <w:noWrap/>
            <w:hideMark/>
          </w:tcPr>
          <w:p w14:paraId="0209B1D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30,884</w:t>
            </w:r>
          </w:p>
        </w:tc>
        <w:tc>
          <w:tcPr>
            <w:tcW w:w="658" w:type="pct"/>
            <w:noWrap/>
            <w:hideMark/>
          </w:tcPr>
          <w:p w14:paraId="48F90B5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31,902</w:t>
            </w:r>
          </w:p>
        </w:tc>
        <w:tc>
          <w:tcPr>
            <w:tcW w:w="652" w:type="pct"/>
            <w:noWrap/>
            <w:hideMark/>
          </w:tcPr>
          <w:p w14:paraId="1535720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33,488</w:t>
            </w:r>
          </w:p>
        </w:tc>
      </w:tr>
      <w:tr w:rsidR="008B1FC4" w:rsidRPr="00962582" w14:paraId="0C87C44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0F098131"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7AADF8C2"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Rochford</w:t>
            </w:r>
          </w:p>
        </w:tc>
        <w:tc>
          <w:tcPr>
            <w:tcW w:w="658" w:type="pct"/>
            <w:noWrap/>
            <w:hideMark/>
          </w:tcPr>
          <w:p w14:paraId="7F2D210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33,051</w:t>
            </w:r>
          </w:p>
        </w:tc>
        <w:tc>
          <w:tcPr>
            <w:tcW w:w="658" w:type="pct"/>
            <w:noWrap/>
            <w:hideMark/>
          </w:tcPr>
          <w:p w14:paraId="015857B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34,922</w:t>
            </w:r>
          </w:p>
        </w:tc>
        <w:tc>
          <w:tcPr>
            <w:tcW w:w="658" w:type="pct"/>
            <w:noWrap/>
            <w:hideMark/>
          </w:tcPr>
          <w:p w14:paraId="3529E96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35,908</w:t>
            </w:r>
          </w:p>
        </w:tc>
        <w:tc>
          <w:tcPr>
            <w:tcW w:w="658" w:type="pct"/>
            <w:noWrap/>
            <w:hideMark/>
          </w:tcPr>
          <w:p w14:paraId="23EC4A7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37,142</w:t>
            </w:r>
          </w:p>
        </w:tc>
        <w:tc>
          <w:tcPr>
            <w:tcW w:w="652" w:type="pct"/>
            <w:noWrap/>
            <w:hideMark/>
          </w:tcPr>
          <w:p w14:paraId="3AF2B7F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38,773</w:t>
            </w:r>
          </w:p>
        </w:tc>
      </w:tr>
      <w:tr w:rsidR="008B1FC4" w:rsidRPr="00962582" w14:paraId="0EB93D3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4F809AAC"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13BAA702"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Tendring</w:t>
            </w:r>
          </w:p>
        </w:tc>
        <w:tc>
          <w:tcPr>
            <w:tcW w:w="658" w:type="pct"/>
            <w:noWrap/>
            <w:hideMark/>
          </w:tcPr>
          <w:p w14:paraId="7AA5A82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69,254</w:t>
            </w:r>
          </w:p>
        </w:tc>
        <w:tc>
          <w:tcPr>
            <w:tcW w:w="658" w:type="pct"/>
            <w:noWrap/>
            <w:hideMark/>
          </w:tcPr>
          <w:p w14:paraId="402FE0D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73,834</w:t>
            </w:r>
          </w:p>
        </w:tc>
        <w:tc>
          <w:tcPr>
            <w:tcW w:w="658" w:type="pct"/>
            <w:noWrap/>
            <w:hideMark/>
          </w:tcPr>
          <w:p w14:paraId="07D2674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77,049</w:t>
            </w:r>
          </w:p>
        </w:tc>
        <w:tc>
          <w:tcPr>
            <w:tcW w:w="658" w:type="pct"/>
            <w:noWrap/>
            <w:hideMark/>
          </w:tcPr>
          <w:p w14:paraId="2DD03B2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80,533</w:t>
            </w:r>
          </w:p>
        </w:tc>
        <w:tc>
          <w:tcPr>
            <w:tcW w:w="652" w:type="pct"/>
            <w:noWrap/>
            <w:hideMark/>
          </w:tcPr>
          <w:p w14:paraId="287AEBE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84,742</w:t>
            </w:r>
          </w:p>
        </w:tc>
      </w:tr>
      <w:tr w:rsidR="008B1FC4" w:rsidRPr="00962582" w14:paraId="64FE9A1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736D115B"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3A3FD5BB"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Uttlesford</w:t>
            </w:r>
          </w:p>
        </w:tc>
        <w:tc>
          <w:tcPr>
            <w:tcW w:w="658" w:type="pct"/>
            <w:noWrap/>
            <w:hideMark/>
          </w:tcPr>
          <w:p w14:paraId="3DF7429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33,491</w:t>
            </w:r>
          </w:p>
        </w:tc>
        <w:tc>
          <w:tcPr>
            <w:tcW w:w="658" w:type="pct"/>
            <w:noWrap/>
            <w:hideMark/>
          </w:tcPr>
          <w:p w14:paraId="51C1BA7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36,603</w:t>
            </w:r>
          </w:p>
        </w:tc>
        <w:tc>
          <w:tcPr>
            <w:tcW w:w="658" w:type="pct"/>
            <w:noWrap/>
            <w:hideMark/>
          </w:tcPr>
          <w:p w14:paraId="101C83B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38,790</w:t>
            </w:r>
          </w:p>
        </w:tc>
        <w:tc>
          <w:tcPr>
            <w:tcW w:w="658" w:type="pct"/>
            <w:noWrap/>
            <w:hideMark/>
          </w:tcPr>
          <w:p w14:paraId="30F5B456"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41,151</w:t>
            </w:r>
          </w:p>
        </w:tc>
        <w:tc>
          <w:tcPr>
            <w:tcW w:w="652" w:type="pct"/>
            <w:noWrap/>
            <w:hideMark/>
          </w:tcPr>
          <w:p w14:paraId="5D140B3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43,902</w:t>
            </w:r>
          </w:p>
        </w:tc>
      </w:tr>
      <w:tr w:rsidR="008B1FC4" w:rsidRPr="00962582" w14:paraId="1688B93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16693F4B"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5EADCDCD"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Essex</w:t>
            </w:r>
          </w:p>
        </w:tc>
        <w:tc>
          <w:tcPr>
            <w:tcW w:w="658" w:type="pct"/>
            <w:noWrap/>
            <w:hideMark/>
          </w:tcPr>
          <w:p w14:paraId="4CBD1C1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527,774</w:t>
            </w:r>
          </w:p>
        </w:tc>
        <w:tc>
          <w:tcPr>
            <w:tcW w:w="658" w:type="pct"/>
            <w:noWrap/>
            <w:hideMark/>
          </w:tcPr>
          <w:p w14:paraId="0DEBB0C5"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557,014</w:t>
            </w:r>
          </w:p>
        </w:tc>
        <w:tc>
          <w:tcPr>
            <w:tcW w:w="658" w:type="pct"/>
            <w:noWrap/>
            <w:hideMark/>
          </w:tcPr>
          <w:p w14:paraId="25E9263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575,895</w:t>
            </w:r>
          </w:p>
        </w:tc>
        <w:tc>
          <w:tcPr>
            <w:tcW w:w="658" w:type="pct"/>
            <w:noWrap/>
            <w:hideMark/>
          </w:tcPr>
          <w:p w14:paraId="7C6B219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599,663</w:t>
            </w:r>
          </w:p>
        </w:tc>
        <w:tc>
          <w:tcPr>
            <w:tcW w:w="652" w:type="pct"/>
            <w:noWrap/>
            <w:hideMark/>
          </w:tcPr>
          <w:p w14:paraId="34F42DA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626,789</w:t>
            </w:r>
          </w:p>
        </w:tc>
      </w:tr>
      <w:tr w:rsidR="008B1FC4" w:rsidRPr="00962582" w14:paraId="70C836AE"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restart"/>
            <w:noWrap/>
            <w:vAlign w:val="center"/>
            <w:hideMark/>
          </w:tcPr>
          <w:p w14:paraId="16352588" w14:textId="77777777" w:rsidR="008B1FC4" w:rsidRPr="00962582" w:rsidRDefault="008B1FC4" w:rsidP="00DC05B9">
            <w:pPr>
              <w:jc w:val="center"/>
              <w:rPr>
                <w:rFonts w:eastAsia="Times New Roman" w:cs="Segoe UI"/>
                <w:color w:val="000000"/>
                <w:sz w:val="18"/>
                <w:szCs w:val="18"/>
              </w:rPr>
            </w:pPr>
            <w:r w:rsidRPr="00962582">
              <w:rPr>
                <w:rFonts w:eastAsia="Times New Roman" w:cs="Segoe UI"/>
                <w:color w:val="000000"/>
                <w:sz w:val="18"/>
                <w:szCs w:val="18"/>
              </w:rPr>
              <w:t>65+</w:t>
            </w:r>
          </w:p>
        </w:tc>
        <w:tc>
          <w:tcPr>
            <w:tcW w:w="964" w:type="pct"/>
            <w:noWrap/>
            <w:hideMark/>
          </w:tcPr>
          <w:p w14:paraId="0FED83A3"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Basildon</w:t>
            </w:r>
          </w:p>
        </w:tc>
        <w:tc>
          <w:tcPr>
            <w:tcW w:w="658" w:type="pct"/>
            <w:noWrap/>
            <w:hideMark/>
          </w:tcPr>
          <w:p w14:paraId="25DFC4A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32,962</w:t>
            </w:r>
          </w:p>
        </w:tc>
        <w:tc>
          <w:tcPr>
            <w:tcW w:w="658" w:type="pct"/>
            <w:noWrap/>
            <w:hideMark/>
          </w:tcPr>
          <w:p w14:paraId="14881C9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35,323</w:t>
            </w:r>
          </w:p>
        </w:tc>
        <w:tc>
          <w:tcPr>
            <w:tcW w:w="658" w:type="pct"/>
            <w:noWrap/>
            <w:hideMark/>
          </w:tcPr>
          <w:p w14:paraId="44BE02E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37,922</w:t>
            </w:r>
          </w:p>
        </w:tc>
        <w:tc>
          <w:tcPr>
            <w:tcW w:w="658" w:type="pct"/>
            <w:noWrap/>
            <w:hideMark/>
          </w:tcPr>
          <w:p w14:paraId="48834D2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39,584</w:t>
            </w:r>
          </w:p>
        </w:tc>
        <w:tc>
          <w:tcPr>
            <w:tcW w:w="652" w:type="pct"/>
            <w:noWrap/>
            <w:hideMark/>
          </w:tcPr>
          <w:p w14:paraId="70330809"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41,596</w:t>
            </w:r>
          </w:p>
        </w:tc>
      </w:tr>
      <w:tr w:rsidR="008B1FC4" w:rsidRPr="00962582" w14:paraId="4F2E33B6"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4BE6A354"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6A149991"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Braintree</w:t>
            </w:r>
          </w:p>
        </w:tc>
        <w:tc>
          <w:tcPr>
            <w:tcW w:w="658" w:type="pct"/>
            <w:noWrap/>
            <w:hideMark/>
          </w:tcPr>
          <w:p w14:paraId="3354378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33,315</w:t>
            </w:r>
          </w:p>
        </w:tc>
        <w:tc>
          <w:tcPr>
            <w:tcW w:w="658" w:type="pct"/>
            <w:noWrap/>
            <w:hideMark/>
          </w:tcPr>
          <w:p w14:paraId="40E3067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36,581</w:t>
            </w:r>
          </w:p>
        </w:tc>
        <w:tc>
          <w:tcPr>
            <w:tcW w:w="658" w:type="pct"/>
            <w:noWrap/>
            <w:hideMark/>
          </w:tcPr>
          <w:p w14:paraId="607AF31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39,903</w:t>
            </w:r>
          </w:p>
        </w:tc>
        <w:tc>
          <w:tcPr>
            <w:tcW w:w="658" w:type="pct"/>
            <w:noWrap/>
            <w:hideMark/>
          </w:tcPr>
          <w:p w14:paraId="67CBC11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42,125</w:t>
            </w:r>
          </w:p>
        </w:tc>
        <w:tc>
          <w:tcPr>
            <w:tcW w:w="652" w:type="pct"/>
            <w:noWrap/>
            <w:hideMark/>
          </w:tcPr>
          <w:p w14:paraId="0EBBA17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44,847</w:t>
            </w:r>
          </w:p>
        </w:tc>
      </w:tr>
      <w:tr w:rsidR="008B1FC4" w:rsidRPr="00962582" w14:paraId="67D58B53"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3A82B305"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431AA1DB"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Brentwood</w:t>
            </w:r>
          </w:p>
        </w:tc>
        <w:tc>
          <w:tcPr>
            <w:tcW w:w="658" w:type="pct"/>
            <w:noWrap/>
            <w:hideMark/>
          </w:tcPr>
          <w:p w14:paraId="6FC01CA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15,711</w:t>
            </w:r>
          </w:p>
        </w:tc>
        <w:tc>
          <w:tcPr>
            <w:tcW w:w="658" w:type="pct"/>
            <w:noWrap/>
            <w:hideMark/>
          </w:tcPr>
          <w:p w14:paraId="3817570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16,717</w:t>
            </w:r>
          </w:p>
        </w:tc>
        <w:tc>
          <w:tcPr>
            <w:tcW w:w="658" w:type="pct"/>
            <w:noWrap/>
            <w:hideMark/>
          </w:tcPr>
          <w:p w14:paraId="7272A23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17,743</w:t>
            </w:r>
          </w:p>
        </w:tc>
        <w:tc>
          <w:tcPr>
            <w:tcW w:w="658" w:type="pct"/>
            <w:noWrap/>
            <w:hideMark/>
          </w:tcPr>
          <w:p w14:paraId="32C565A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18,317</w:t>
            </w:r>
          </w:p>
        </w:tc>
        <w:tc>
          <w:tcPr>
            <w:tcW w:w="652" w:type="pct"/>
            <w:noWrap/>
            <w:hideMark/>
          </w:tcPr>
          <w:p w14:paraId="59D8A8E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19,062</w:t>
            </w:r>
          </w:p>
        </w:tc>
      </w:tr>
      <w:tr w:rsidR="008B1FC4" w:rsidRPr="00962582" w14:paraId="46C64D7A"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064ED954"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19F42DC1" w14:textId="3C920F50" w:rsidR="008B1FC4" w:rsidRPr="00962582" w:rsidRDefault="00D30CB8"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eastAsia="Times New Roman" w:cs="Segoe UI"/>
                <w:color w:val="000000"/>
                <w:sz w:val="18"/>
                <w:szCs w:val="18"/>
              </w:rPr>
              <w:t>Castle Point</w:t>
            </w:r>
          </w:p>
        </w:tc>
        <w:tc>
          <w:tcPr>
            <w:tcW w:w="658" w:type="pct"/>
            <w:noWrap/>
            <w:hideMark/>
          </w:tcPr>
          <w:p w14:paraId="478C0E7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23,215</w:t>
            </w:r>
          </w:p>
        </w:tc>
        <w:tc>
          <w:tcPr>
            <w:tcW w:w="658" w:type="pct"/>
            <w:noWrap/>
            <w:hideMark/>
          </w:tcPr>
          <w:p w14:paraId="6313E4C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24,414</w:t>
            </w:r>
          </w:p>
        </w:tc>
        <w:tc>
          <w:tcPr>
            <w:tcW w:w="658" w:type="pct"/>
            <w:noWrap/>
            <w:hideMark/>
          </w:tcPr>
          <w:p w14:paraId="0D3BFE8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25,673</w:t>
            </w:r>
          </w:p>
        </w:tc>
        <w:tc>
          <w:tcPr>
            <w:tcW w:w="658" w:type="pct"/>
            <w:noWrap/>
            <w:hideMark/>
          </w:tcPr>
          <w:p w14:paraId="519F89C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26,359</w:t>
            </w:r>
          </w:p>
        </w:tc>
        <w:tc>
          <w:tcPr>
            <w:tcW w:w="652" w:type="pct"/>
            <w:noWrap/>
            <w:hideMark/>
          </w:tcPr>
          <w:p w14:paraId="7074AAB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27,332</w:t>
            </w:r>
          </w:p>
        </w:tc>
      </w:tr>
      <w:tr w:rsidR="008B1FC4" w:rsidRPr="00962582" w14:paraId="3BB13F7D"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40972C3E"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02892816"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Chelmsford</w:t>
            </w:r>
          </w:p>
        </w:tc>
        <w:tc>
          <w:tcPr>
            <w:tcW w:w="658" w:type="pct"/>
            <w:noWrap/>
            <w:hideMark/>
          </w:tcPr>
          <w:p w14:paraId="62D3742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36,793</w:t>
            </w:r>
          </w:p>
        </w:tc>
        <w:tc>
          <w:tcPr>
            <w:tcW w:w="658" w:type="pct"/>
            <w:noWrap/>
            <w:hideMark/>
          </w:tcPr>
          <w:p w14:paraId="651B39A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39,893</w:t>
            </w:r>
          </w:p>
        </w:tc>
        <w:tc>
          <w:tcPr>
            <w:tcW w:w="658" w:type="pct"/>
            <w:noWrap/>
            <w:hideMark/>
          </w:tcPr>
          <w:p w14:paraId="607EE14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43,220</w:t>
            </w:r>
          </w:p>
        </w:tc>
        <w:tc>
          <w:tcPr>
            <w:tcW w:w="658" w:type="pct"/>
            <w:noWrap/>
            <w:hideMark/>
          </w:tcPr>
          <w:p w14:paraId="7E9644EC"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45,742</w:t>
            </w:r>
          </w:p>
        </w:tc>
        <w:tc>
          <w:tcPr>
            <w:tcW w:w="652" w:type="pct"/>
            <w:noWrap/>
            <w:hideMark/>
          </w:tcPr>
          <w:p w14:paraId="65DF1EE6"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48,449</w:t>
            </w:r>
          </w:p>
        </w:tc>
      </w:tr>
      <w:tr w:rsidR="008B1FC4" w:rsidRPr="00962582" w14:paraId="4389C51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19DD6166"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5CEE485D"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Colchester</w:t>
            </w:r>
          </w:p>
        </w:tc>
        <w:tc>
          <w:tcPr>
            <w:tcW w:w="658" w:type="pct"/>
            <w:noWrap/>
            <w:hideMark/>
          </w:tcPr>
          <w:p w14:paraId="3C5B0E79"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35,770</w:t>
            </w:r>
          </w:p>
        </w:tc>
        <w:tc>
          <w:tcPr>
            <w:tcW w:w="658" w:type="pct"/>
            <w:noWrap/>
            <w:hideMark/>
          </w:tcPr>
          <w:p w14:paraId="0C47070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39,122</w:t>
            </w:r>
          </w:p>
        </w:tc>
        <w:tc>
          <w:tcPr>
            <w:tcW w:w="658" w:type="pct"/>
            <w:noWrap/>
            <w:hideMark/>
          </w:tcPr>
          <w:p w14:paraId="1BE4A36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42,760</w:t>
            </w:r>
          </w:p>
        </w:tc>
        <w:tc>
          <w:tcPr>
            <w:tcW w:w="658" w:type="pct"/>
            <w:noWrap/>
            <w:hideMark/>
          </w:tcPr>
          <w:p w14:paraId="2D5D91C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45,310</w:t>
            </w:r>
          </w:p>
        </w:tc>
        <w:tc>
          <w:tcPr>
            <w:tcW w:w="652" w:type="pct"/>
            <w:noWrap/>
            <w:hideMark/>
          </w:tcPr>
          <w:p w14:paraId="79AED76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48,099</w:t>
            </w:r>
          </w:p>
        </w:tc>
      </w:tr>
      <w:tr w:rsidR="008B1FC4" w:rsidRPr="00962582" w14:paraId="2DEA945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175B9C6A"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308C4ECC"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Epping Forest</w:t>
            </w:r>
          </w:p>
        </w:tc>
        <w:tc>
          <w:tcPr>
            <w:tcW w:w="658" w:type="pct"/>
            <w:noWrap/>
            <w:hideMark/>
          </w:tcPr>
          <w:p w14:paraId="11B7BC1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27,341</w:t>
            </w:r>
          </w:p>
        </w:tc>
        <w:tc>
          <w:tcPr>
            <w:tcW w:w="658" w:type="pct"/>
            <w:noWrap/>
            <w:hideMark/>
          </w:tcPr>
          <w:p w14:paraId="50B82309"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29,919</w:t>
            </w:r>
          </w:p>
        </w:tc>
        <w:tc>
          <w:tcPr>
            <w:tcW w:w="658" w:type="pct"/>
            <w:noWrap/>
            <w:hideMark/>
          </w:tcPr>
          <w:p w14:paraId="4324F83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32,727</w:t>
            </w:r>
          </w:p>
        </w:tc>
        <w:tc>
          <w:tcPr>
            <w:tcW w:w="658" w:type="pct"/>
            <w:noWrap/>
            <w:hideMark/>
          </w:tcPr>
          <w:p w14:paraId="7C526D8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34,726</w:t>
            </w:r>
          </w:p>
        </w:tc>
        <w:tc>
          <w:tcPr>
            <w:tcW w:w="652" w:type="pct"/>
            <w:noWrap/>
            <w:hideMark/>
          </w:tcPr>
          <w:p w14:paraId="0140CC4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36,932</w:t>
            </w:r>
          </w:p>
        </w:tc>
      </w:tr>
      <w:tr w:rsidR="008B1FC4" w:rsidRPr="00962582" w14:paraId="2D5F1E1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1B49BCCE"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76DCD8BA"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Harlow</w:t>
            </w:r>
          </w:p>
        </w:tc>
        <w:tc>
          <w:tcPr>
            <w:tcW w:w="658" w:type="pct"/>
            <w:noWrap/>
            <w:hideMark/>
          </w:tcPr>
          <w:p w14:paraId="11734E5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13,991</w:t>
            </w:r>
          </w:p>
        </w:tc>
        <w:tc>
          <w:tcPr>
            <w:tcW w:w="658" w:type="pct"/>
            <w:noWrap/>
            <w:hideMark/>
          </w:tcPr>
          <w:p w14:paraId="0F9258D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15,196</w:t>
            </w:r>
          </w:p>
        </w:tc>
        <w:tc>
          <w:tcPr>
            <w:tcW w:w="658" w:type="pct"/>
            <w:noWrap/>
            <w:hideMark/>
          </w:tcPr>
          <w:p w14:paraId="7C682BF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16,358</w:t>
            </w:r>
          </w:p>
        </w:tc>
        <w:tc>
          <w:tcPr>
            <w:tcW w:w="658" w:type="pct"/>
            <w:noWrap/>
            <w:hideMark/>
          </w:tcPr>
          <w:p w14:paraId="436C85F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17,051</w:t>
            </w:r>
          </w:p>
        </w:tc>
        <w:tc>
          <w:tcPr>
            <w:tcW w:w="652" w:type="pct"/>
            <w:noWrap/>
            <w:hideMark/>
          </w:tcPr>
          <w:p w14:paraId="355C34B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18,030</w:t>
            </w:r>
          </w:p>
        </w:tc>
      </w:tr>
      <w:tr w:rsidR="008B1FC4" w:rsidRPr="00962582" w14:paraId="63F540F2"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3512D28B"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2E23E514"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Maldon</w:t>
            </w:r>
          </w:p>
        </w:tc>
        <w:tc>
          <w:tcPr>
            <w:tcW w:w="658" w:type="pct"/>
            <w:noWrap/>
            <w:hideMark/>
          </w:tcPr>
          <w:p w14:paraId="32180E2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17,481</w:t>
            </w:r>
          </w:p>
        </w:tc>
        <w:tc>
          <w:tcPr>
            <w:tcW w:w="658" w:type="pct"/>
            <w:noWrap/>
            <w:hideMark/>
          </w:tcPr>
          <w:p w14:paraId="5FE3B87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19,235</w:t>
            </w:r>
          </w:p>
        </w:tc>
        <w:tc>
          <w:tcPr>
            <w:tcW w:w="658" w:type="pct"/>
            <w:noWrap/>
            <w:hideMark/>
          </w:tcPr>
          <w:p w14:paraId="3E29C12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21,134</w:t>
            </w:r>
          </w:p>
        </w:tc>
        <w:tc>
          <w:tcPr>
            <w:tcW w:w="658" w:type="pct"/>
            <w:noWrap/>
            <w:hideMark/>
          </w:tcPr>
          <w:p w14:paraId="62E4711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22,284</w:t>
            </w:r>
          </w:p>
        </w:tc>
        <w:tc>
          <w:tcPr>
            <w:tcW w:w="652" w:type="pct"/>
            <w:noWrap/>
            <w:hideMark/>
          </w:tcPr>
          <w:p w14:paraId="70D2D9A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23,828</w:t>
            </w:r>
          </w:p>
        </w:tc>
      </w:tr>
      <w:tr w:rsidR="008B1FC4" w:rsidRPr="00962582" w14:paraId="3952ED2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52C97D39"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16D5D079"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Rochford</w:t>
            </w:r>
          </w:p>
        </w:tc>
        <w:tc>
          <w:tcPr>
            <w:tcW w:w="658" w:type="pct"/>
            <w:noWrap/>
            <w:hideMark/>
          </w:tcPr>
          <w:p w14:paraId="23AB607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20,651</w:t>
            </w:r>
          </w:p>
        </w:tc>
        <w:tc>
          <w:tcPr>
            <w:tcW w:w="658" w:type="pct"/>
            <w:noWrap/>
            <w:hideMark/>
          </w:tcPr>
          <w:p w14:paraId="00A16D89"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22,425</w:t>
            </w:r>
          </w:p>
        </w:tc>
        <w:tc>
          <w:tcPr>
            <w:tcW w:w="658" w:type="pct"/>
            <w:noWrap/>
            <w:hideMark/>
          </w:tcPr>
          <w:p w14:paraId="4BF3D73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24,267</w:t>
            </w:r>
          </w:p>
        </w:tc>
        <w:tc>
          <w:tcPr>
            <w:tcW w:w="658" w:type="pct"/>
            <w:noWrap/>
            <w:hideMark/>
          </w:tcPr>
          <w:p w14:paraId="6495416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25,539</w:t>
            </w:r>
          </w:p>
        </w:tc>
        <w:tc>
          <w:tcPr>
            <w:tcW w:w="652" w:type="pct"/>
            <w:noWrap/>
            <w:hideMark/>
          </w:tcPr>
          <w:p w14:paraId="4CFA4C6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26,999</w:t>
            </w:r>
          </w:p>
        </w:tc>
      </w:tr>
      <w:tr w:rsidR="008B1FC4" w:rsidRPr="00962582" w14:paraId="73FF26E2"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3D60DF2A"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485E1A9C"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Tendring</w:t>
            </w:r>
          </w:p>
        </w:tc>
        <w:tc>
          <w:tcPr>
            <w:tcW w:w="658" w:type="pct"/>
            <w:noWrap/>
            <w:hideMark/>
          </w:tcPr>
          <w:p w14:paraId="5D2FB00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46,003</w:t>
            </w:r>
          </w:p>
        </w:tc>
        <w:tc>
          <w:tcPr>
            <w:tcW w:w="658" w:type="pct"/>
            <w:noWrap/>
            <w:hideMark/>
          </w:tcPr>
          <w:p w14:paraId="0981093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50,606</w:t>
            </w:r>
          </w:p>
        </w:tc>
        <w:tc>
          <w:tcPr>
            <w:tcW w:w="658" w:type="pct"/>
            <w:noWrap/>
            <w:hideMark/>
          </w:tcPr>
          <w:p w14:paraId="364A279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55,580</w:t>
            </w:r>
          </w:p>
        </w:tc>
        <w:tc>
          <w:tcPr>
            <w:tcW w:w="658" w:type="pct"/>
            <w:noWrap/>
            <w:hideMark/>
          </w:tcPr>
          <w:p w14:paraId="55DDABB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59,045</w:t>
            </w:r>
          </w:p>
        </w:tc>
        <w:tc>
          <w:tcPr>
            <w:tcW w:w="652" w:type="pct"/>
            <w:noWrap/>
            <w:hideMark/>
          </w:tcPr>
          <w:p w14:paraId="341064F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62,903</w:t>
            </w:r>
          </w:p>
        </w:tc>
      </w:tr>
      <w:tr w:rsidR="008B1FC4" w:rsidRPr="00962582" w14:paraId="58900756"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1E83984D"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3976808A"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Uttlesford</w:t>
            </w:r>
          </w:p>
        </w:tc>
        <w:tc>
          <w:tcPr>
            <w:tcW w:w="658" w:type="pct"/>
            <w:noWrap/>
            <w:hideMark/>
          </w:tcPr>
          <w:p w14:paraId="122DFB5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19,909</w:t>
            </w:r>
          </w:p>
        </w:tc>
        <w:tc>
          <w:tcPr>
            <w:tcW w:w="658" w:type="pct"/>
            <w:noWrap/>
            <w:hideMark/>
          </w:tcPr>
          <w:p w14:paraId="090EE2F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22,739</w:t>
            </w:r>
          </w:p>
        </w:tc>
        <w:tc>
          <w:tcPr>
            <w:tcW w:w="658" w:type="pct"/>
            <w:noWrap/>
            <w:hideMark/>
          </w:tcPr>
          <w:p w14:paraId="1B26BCDC"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25,546</w:t>
            </w:r>
          </w:p>
        </w:tc>
        <w:tc>
          <w:tcPr>
            <w:tcW w:w="658" w:type="pct"/>
            <w:noWrap/>
            <w:hideMark/>
          </w:tcPr>
          <w:p w14:paraId="3827F93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27,613</w:t>
            </w:r>
          </w:p>
        </w:tc>
        <w:tc>
          <w:tcPr>
            <w:tcW w:w="652" w:type="pct"/>
            <w:noWrap/>
            <w:hideMark/>
          </w:tcPr>
          <w:p w14:paraId="708FD29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29,982</w:t>
            </w:r>
          </w:p>
        </w:tc>
      </w:tr>
      <w:tr w:rsidR="008B1FC4" w:rsidRPr="00962582" w14:paraId="102CA50B"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ign w:val="center"/>
            <w:hideMark/>
          </w:tcPr>
          <w:p w14:paraId="28764589" w14:textId="77777777" w:rsidR="008B1FC4" w:rsidRPr="00962582" w:rsidRDefault="008B1FC4" w:rsidP="00DC05B9">
            <w:pPr>
              <w:jc w:val="center"/>
              <w:rPr>
                <w:rFonts w:eastAsia="Times New Roman" w:cs="Segoe UI"/>
                <w:color w:val="000000"/>
                <w:sz w:val="18"/>
                <w:szCs w:val="18"/>
              </w:rPr>
            </w:pPr>
          </w:p>
        </w:tc>
        <w:tc>
          <w:tcPr>
            <w:tcW w:w="964" w:type="pct"/>
            <w:noWrap/>
            <w:hideMark/>
          </w:tcPr>
          <w:p w14:paraId="5C5663B2"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Essex</w:t>
            </w:r>
          </w:p>
        </w:tc>
        <w:tc>
          <w:tcPr>
            <w:tcW w:w="658" w:type="pct"/>
            <w:noWrap/>
            <w:hideMark/>
          </w:tcPr>
          <w:p w14:paraId="793B961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323,138</w:t>
            </w:r>
          </w:p>
        </w:tc>
        <w:tc>
          <w:tcPr>
            <w:tcW w:w="658" w:type="pct"/>
            <w:noWrap/>
            <w:hideMark/>
          </w:tcPr>
          <w:p w14:paraId="7DF9651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352,140</w:t>
            </w:r>
          </w:p>
        </w:tc>
        <w:tc>
          <w:tcPr>
            <w:tcW w:w="658" w:type="pct"/>
            <w:noWrap/>
            <w:hideMark/>
          </w:tcPr>
          <w:p w14:paraId="63A9007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382,781</w:t>
            </w:r>
          </w:p>
        </w:tc>
        <w:tc>
          <w:tcPr>
            <w:tcW w:w="658" w:type="pct"/>
            <w:noWrap/>
            <w:hideMark/>
          </w:tcPr>
          <w:p w14:paraId="6582F97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403,614</w:t>
            </w:r>
          </w:p>
        </w:tc>
        <w:tc>
          <w:tcPr>
            <w:tcW w:w="652" w:type="pct"/>
            <w:noWrap/>
            <w:hideMark/>
          </w:tcPr>
          <w:p w14:paraId="6CA850B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427,960</w:t>
            </w:r>
          </w:p>
        </w:tc>
      </w:tr>
      <w:tr w:rsidR="008B1FC4" w:rsidRPr="00962582" w14:paraId="2AD211B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val="restart"/>
            <w:noWrap/>
            <w:vAlign w:val="center"/>
            <w:hideMark/>
          </w:tcPr>
          <w:p w14:paraId="1BC44B86" w14:textId="77777777" w:rsidR="008B1FC4" w:rsidRPr="00962582" w:rsidRDefault="008B1FC4" w:rsidP="00DC05B9">
            <w:pPr>
              <w:jc w:val="center"/>
              <w:rPr>
                <w:rFonts w:eastAsia="Times New Roman" w:cs="Segoe UI"/>
                <w:color w:val="000000"/>
                <w:sz w:val="18"/>
                <w:szCs w:val="18"/>
              </w:rPr>
            </w:pPr>
            <w:r w:rsidRPr="00962582">
              <w:rPr>
                <w:rFonts w:eastAsia="Times New Roman" w:cs="Segoe UI"/>
                <w:color w:val="000000"/>
                <w:sz w:val="18"/>
                <w:szCs w:val="18"/>
              </w:rPr>
              <w:t>75+</w:t>
            </w:r>
          </w:p>
        </w:tc>
        <w:tc>
          <w:tcPr>
            <w:tcW w:w="964" w:type="pct"/>
            <w:noWrap/>
            <w:hideMark/>
          </w:tcPr>
          <w:p w14:paraId="549213D1"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Basildon</w:t>
            </w:r>
          </w:p>
        </w:tc>
        <w:tc>
          <w:tcPr>
            <w:tcW w:w="658" w:type="pct"/>
            <w:noWrap/>
            <w:hideMark/>
          </w:tcPr>
          <w:p w14:paraId="030F255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16,183</w:t>
            </w:r>
          </w:p>
        </w:tc>
        <w:tc>
          <w:tcPr>
            <w:tcW w:w="658" w:type="pct"/>
            <w:noWrap/>
            <w:hideMark/>
          </w:tcPr>
          <w:p w14:paraId="77189AC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17,016</w:t>
            </w:r>
          </w:p>
        </w:tc>
        <w:tc>
          <w:tcPr>
            <w:tcW w:w="658" w:type="pct"/>
            <w:noWrap/>
            <w:hideMark/>
          </w:tcPr>
          <w:p w14:paraId="05F791A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18,021</w:t>
            </w:r>
          </w:p>
        </w:tc>
        <w:tc>
          <w:tcPr>
            <w:tcW w:w="658" w:type="pct"/>
            <w:noWrap/>
            <w:hideMark/>
          </w:tcPr>
          <w:p w14:paraId="059B82B9"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19,629</w:t>
            </w:r>
          </w:p>
        </w:tc>
        <w:tc>
          <w:tcPr>
            <w:tcW w:w="652" w:type="pct"/>
            <w:noWrap/>
            <w:hideMark/>
          </w:tcPr>
          <w:p w14:paraId="39F29886"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21,001</w:t>
            </w:r>
          </w:p>
        </w:tc>
      </w:tr>
      <w:tr w:rsidR="008B1FC4" w:rsidRPr="00962582" w14:paraId="3710AA6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57FD71F1" w14:textId="77777777" w:rsidR="008B1FC4" w:rsidRPr="00962582" w:rsidRDefault="008B1FC4" w:rsidP="00DC05B9">
            <w:pPr>
              <w:rPr>
                <w:rFonts w:eastAsia="Times New Roman" w:cs="Segoe UI"/>
                <w:color w:val="000000"/>
                <w:sz w:val="18"/>
                <w:szCs w:val="18"/>
              </w:rPr>
            </w:pPr>
          </w:p>
        </w:tc>
        <w:tc>
          <w:tcPr>
            <w:tcW w:w="964" w:type="pct"/>
            <w:noWrap/>
            <w:hideMark/>
          </w:tcPr>
          <w:p w14:paraId="3108FEB2"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Braintree</w:t>
            </w:r>
          </w:p>
        </w:tc>
        <w:tc>
          <w:tcPr>
            <w:tcW w:w="658" w:type="pct"/>
            <w:noWrap/>
            <w:hideMark/>
          </w:tcPr>
          <w:p w14:paraId="411FCBD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16,663</w:t>
            </w:r>
          </w:p>
        </w:tc>
        <w:tc>
          <w:tcPr>
            <w:tcW w:w="658" w:type="pct"/>
            <w:noWrap/>
            <w:hideMark/>
          </w:tcPr>
          <w:p w14:paraId="7BDB63B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18,492</w:t>
            </w:r>
          </w:p>
        </w:tc>
        <w:tc>
          <w:tcPr>
            <w:tcW w:w="658" w:type="pct"/>
            <w:noWrap/>
            <w:hideMark/>
          </w:tcPr>
          <w:p w14:paraId="2A8CA225"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19,914</w:t>
            </w:r>
          </w:p>
        </w:tc>
        <w:tc>
          <w:tcPr>
            <w:tcW w:w="658" w:type="pct"/>
            <w:noWrap/>
            <w:hideMark/>
          </w:tcPr>
          <w:p w14:paraId="7035304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21,847</w:t>
            </w:r>
          </w:p>
        </w:tc>
        <w:tc>
          <w:tcPr>
            <w:tcW w:w="652" w:type="pct"/>
            <w:noWrap/>
            <w:hideMark/>
          </w:tcPr>
          <w:p w14:paraId="438A98B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24,089</w:t>
            </w:r>
          </w:p>
        </w:tc>
      </w:tr>
      <w:tr w:rsidR="008B1FC4" w:rsidRPr="00962582" w14:paraId="08E7D9BD"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1566CF33" w14:textId="77777777" w:rsidR="008B1FC4" w:rsidRPr="00962582" w:rsidRDefault="008B1FC4" w:rsidP="00DC05B9">
            <w:pPr>
              <w:rPr>
                <w:rFonts w:eastAsia="Times New Roman" w:cs="Segoe UI"/>
                <w:color w:val="000000"/>
                <w:sz w:val="18"/>
                <w:szCs w:val="18"/>
              </w:rPr>
            </w:pPr>
          </w:p>
        </w:tc>
        <w:tc>
          <w:tcPr>
            <w:tcW w:w="964" w:type="pct"/>
            <w:noWrap/>
            <w:hideMark/>
          </w:tcPr>
          <w:p w14:paraId="24278277"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Brentwood</w:t>
            </w:r>
          </w:p>
        </w:tc>
        <w:tc>
          <w:tcPr>
            <w:tcW w:w="658" w:type="pct"/>
            <w:noWrap/>
            <w:hideMark/>
          </w:tcPr>
          <w:p w14:paraId="1AC4C5C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8,247</w:t>
            </w:r>
          </w:p>
        </w:tc>
        <w:tc>
          <w:tcPr>
            <w:tcW w:w="658" w:type="pct"/>
            <w:noWrap/>
            <w:hideMark/>
          </w:tcPr>
          <w:p w14:paraId="09E4462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8,436</w:t>
            </w:r>
          </w:p>
        </w:tc>
        <w:tc>
          <w:tcPr>
            <w:tcW w:w="658" w:type="pct"/>
            <w:noWrap/>
            <w:hideMark/>
          </w:tcPr>
          <w:p w14:paraId="1563038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8,828</w:t>
            </w:r>
          </w:p>
        </w:tc>
        <w:tc>
          <w:tcPr>
            <w:tcW w:w="658" w:type="pct"/>
            <w:noWrap/>
            <w:hideMark/>
          </w:tcPr>
          <w:p w14:paraId="128A497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9,658</w:t>
            </w:r>
          </w:p>
        </w:tc>
        <w:tc>
          <w:tcPr>
            <w:tcW w:w="652" w:type="pct"/>
            <w:noWrap/>
            <w:hideMark/>
          </w:tcPr>
          <w:p w14:paraId="5E30959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10,139</w:t>
            </w:r>
          </w:p>
        </w:tc>
      </w:tr>
      <w:tr w:rsidR="008B1FC4" w:rsidRPr="00962582" w14:paraId="6E6B1FF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4198E241" w14:textId="77777777" w:rsidR="008B1FC4" w:rsidRPr="00962582" w:rsidRDefault="008B1FC4" w:rsidP="00DC05B9">
            <w:pPr>
              <w:rPr>
                <w:rFonts w:eastAsia="Times New Roman" w:cs="Segoe UI"/>
                <w:color w:val="000000"/>
                <w:sz w:val="18"/>
                <w:szCs w:val="18"/>
              </w:rPr>
            </w:pPr>
          </w:p>
        </w:tc>
        <w:tc>
          <w:tcPr>
            <w:tcW w:w="964" w:type="pct"/>
            <w:noWrap/>
            <w:hideMark/>
          </w:tcPr>
          <w:p w14:paraId="212CB31A" w14:textId="3661041C" w:rsidR="008B1FC4" w:rsidRPr="00962582" w:rsidRDefault="00D30CB8"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eastAsia="Times New Roman" w:cs="Segoe UI"/>
                <w:color w:val="000000"/>
                <w:sz w:val="18"/>
                <w:szCs w:val="18"/>
              </w:rPr>
              <w:t>Castle Point</w:t>
            </w:r>
          </w:p>
        </w:tc>
        <w:tc>
          <w:tcPr>
            <w:tcW w:w="658" w:type="pct"/>
            <w:noWrap/>
            <w:hideMark/>
          </w:tcPr>
          <w:p w14:paraId="4ADFBDF8"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12,392</w:t>
            </w:r>
          </w:p>
        </w:tc>
        <w:tc>
          <w:tcPr>
            <w:tcW w:w="658" w:type="pct"/>
            <w:noWrap/>
            <w:hideMark/>
          </w:tcPr>
          <w:p w14:paraId="04879E8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13,060</w:t>
            </w:r>
          </w:p>
        </w:tc>
        <w:tc>
          <w:tcPr>
            <w:tcW w:w="658" w:type="pct"/>
            <w:noWrap/>
            <w:hideMark/>
          </w:tcPr>
          <w:p w14:paraId="61DA375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13,416</w:t>
            </w:r>
          </w:p>
        </w:tc>
        <w:tc>
          <w:tcPr>
            <w:tcW w:w="658" w:type="pct"/>
            <w:noWrap/>
            <w:hideMark/>
          </w:tcPr>
          <w:p w14:paraId="0B895C86"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14,227</w:t>
            </w:r>
          </w:p>
        </w:tc>
        <w:tc>
          <w:tcPr>
            <w:tcW w:w="652" w:type="pct"/>
            <w:noWrap/>
            <w:hideMark/>
          </w:tcPr>
          <w:p w14:paraId="2FAF2D5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15,284</w:t>
            </w:r>
          </w:p>
        </w:tc>
      </w:tr>
      <w:tr w:rsidR="008B1FC4" w:rsidRPr="00962582" w14:paraId="78653D1F"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1EB6643B" w14:textId="77777777" w:rsidR="008B1FC4" w:rsidRPr="00962582" w:rsidRDefault="008B1FC4" w:rsidP="00DC05B9">
            <w:pPr>
              <w:rPr>
                <w:rFonts w:eastAsia="Times New Roman" w:cs="Segoe UI"/>
                <w:color w:val="000000"/>
                <w:sz w:val="18"/>
                <w:szCs w:val="18"/>
              </w:rPr>
            </w:pPr>
          </w:p>
        </w:tc>
        <w:tc>
          <w:tcPr>
            <w:tcW w:w="964" w:type="pct"/>
            <w:noWrap/>
            <w:hideMark/>
          </w:tcPr>
          <w:p w14:paraId="562FFE14"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Chelmsford</w:t>
            </w:r>
          </w:p>
        </w:tc>
        <w:tc>
          <w:tcPr>
            <w:tcW w:w="658" w:type="pct"/>
            <w:noWrap/>
            <w:hideMark/>
          </w:tcPr>
          <w:p w14:paraId="0A332C85"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19,060</w:t>
            </w:r>
          </w:p>
        </w:tc>
        <w:tc>
          <w:tcPr>
            <w:tcW w:w="658" w:type="pct"/>
            <w:noWrap/>
            <w:hideMark/>
          </w:tcPr>
          <w:p w14:paraId="683FA95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20,505</w:t>
            </w:r>
          </w:p>
        </w:tc>
        <w:tc>
          <w:tcPr>
            <w:tcW w:w="658" w:type="pct"/>
            <w:noWrap/>
            <w:hideMark/>
          </w:tcPr>
          <w:p w14:paraId="6D4FF28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21,970</w:t>
            </w:r>
          </w:p>
        </w:tc>
        <w:tc>
          <w:tcPr>
            <w:tcW w:w="658" w:type="pct"/>
            <w:noWrap/>
            <w:hideMark/>
          </w:tcPr>
          <w:p w14:paraId="2F17036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23,907</w:t>
            </w:r>
          </w:p>
        </w:tc>
        <w:tc>
          <w:tcPr>
            <w:tcW w:w="652" w:type="pct"/>
            <w:noWrap/>
            <w:hideMark/>
          </w:tcPr>
          <w:p w14:paraId="20EB27D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25,983</w:t>
            </w:r>
          </w:p>
        </w:tc>
      </w:tr>
      <w:tr w:rsidR="008B1FC4" w:rsidRPr="00962582" w14:paraId="6EF5EB54"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5EE6C76B" w14:textId="77777777" w:rsidR="008B1FC4" w:rsidRPr="00962582" w:rsidRDefault="008B1FC4" w:rsidP="00DC05B9">
            <w:pPr>
              <w:rPr>
                <w:rFonts w:eastAsia="Times New Roman" w:cs="Segoe UI"/>
                <w:color w:val="000000"/>
                <w:sz w:val="18"/>
                <w:szCs w:val="18"/>
              </w:rPr>
            </w:pPr>
          </w:p>
        </w:tc>
        <w:tc>
          <w:tcPr>
            <w:tcW w:w="964" w:type="pct"/>
            <w:noWrap/>
            <w:hideMark/>
          </w:tcPr>
          <w:p w14:paraId="567D4922"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Colchester</w:t>
            </w:r>
          </w:p>
        </w:tc>
        <w:tc>
          <w:tcPr>
            <w:tcW w:w="658" w:type="pct"/>
            <w:noWrap/>
            <w:hideMark/>
          </w:tcPr>
          <w:p w14:paraId="1F6B8175"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18,329</w:t>
            </w:r>
          </w:p>
        </w:tc>
        <w:tc>
          <w:tcPr>
            <w:tcW w:w="658" w:type="pct"/>
            <w:noWrap/>
            <w:hideMark/>
          </w:tcPr>
          <w:p w14:paraId="7A5232C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19,997</w:t>
            </w:r>
          </w:p>
        </w:tc>
        <w:tc>
          <w:tcPr>
            <w:tcW w:w="658" w:type="pct"/>
            <w:noWrap/>
            <w:hideMark/>
          </w:tcPr>
          <w:p w14:paraId="3E71FA5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21,245</w:t>
            </w:r>
          </w:p>
        </w:tc>
        <w:tc>
          <w:tcPr>
            <w:tcW w:w="658" w:type="pct"/>
            <w:noWrap/>
            <w:hideMark/>
          </w:tcPr>
          <w:p w14:paraId="359EC37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23,333</w:t>
            </w:r>
          </w:p>
        </w:tc>
        <w:tc>
          <w:tcPr>
            <w:tcW w:w="652" w:type="pct"/>
            <w:noWrap/>
            <w:hideMark/>
          </w:tcPr>
          <w:p w14:paraId="26BE55F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25,478</w:t>
            </w:r>
          </w:p>
        </w:tc>
      </w:tr>
      <w:tr w:rsidR="008B1FC4" w:rsidRPr="00962582" w14:paraId="6E8539A2"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6B51F198" w14:textId="77777777" w:rsidR="008B1FC4" w:rsidRPr="00962582" w:rsidRDefault="008B1FC4" w:rsidP="00DC05B9">
            <w:pPr>
              <w:rPr>
                <w:rFonts w:eastAsia="Times New Roman" w:cs="Segoe UI"/>
                <w:color w:val="000000"/>
                <w:sz w:val="18"/>
                <w:szCs w:val="18"/>
              </w:rPr>
            </w:pPr>
          </w:p>
        </w:tc>
        <w:tc>
          <w:tcPr>
            <w:tcW w:w="964" w:type="pct"/>
            <w:noWrap/>
            <w:hideMark/>
          </w:tcPr>
          <w:p w14:paraId="41AE4CA1"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Epping Forest</w:t>
            </w:r>
          </w:p>
        </w:tc>
        <w:tc>
          <w:tcPr>
            <w:tcW w:w="658" w:type="pct"/>
            <w:noWrap/>
            <w:hideMark/>
          </w:tcPr>
          <w:p w14:paraId="56BE926E"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13,838</w:t>
            </w:r>
          </w:p>
        </w:tc>
        <w:tc>
          <w:tcPr>
            <w:tcW w:w="658" w:type="pct"/>
            <w:noWrap/>
            <w:hideMark/>
          </w:tcPr>
          <w:p w14:paraId="68046CE9"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14,733</w:t>
            </w:r>
          </w:p>
        </w:tc>
        <w:tc>
          <w:tcPr>
            <w:tcW w:w="658" w:type="pct"/>
            <w:noWrap/>
            <w:hideMark/>
          </w:tcPr>
          <w:p w14:paraId="0CD3168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15,906</w:t>
            </w:r>
          </w:p>
        </w:tc>
        <w:tc>
          <w:tcPr>
            <w:tcW w:w="658" w:type="pct"/>
            <w:noWrap/>
            <w:hideMark/>
          </w:tcPr>
          <w:p w14:paraId="191380B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17,754</w:t>
            </w:r>
          </w:p>
        </w:tc>
        <w:tc>
          <w:tcPr>
            <w:tcW w:w="652" w:type="pct"/>
            <w:noWrap/>
            <w:hideMark/>
          </w:tcPr>
          <w:p w14:paraId="1C3D161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19,159</w:t>
            </w:r>
          </w:p>
        </w:tc>
      </w:tr>
      <w:tr w:rsidR="008B1FC4" w:rsidRPr="00962582" w14:paraId="32BCFCB4"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0800EE6C" w14:textId="77777777" w:rsidR="008B1FC4" w:rsidRPr="00962582" w:rsidRDefault="008B1FC4" w:rsidP="00DC05B9">
            <w:pPr>
              <w:rPr>
                <w:rFonts w:eastAsia="Times New Roman" w:cs="Segoe UI"/>
                <w:color w:val="000000"/>
                <w:sz w:val="18"/>
                <w:szCs w:val="18"/>
              </w:rPr>
            </w:pPr>
          </w:p>
        </w:tc>
        <w:tc>
          <w:tcPr>
            <w:tcW w:w="964" w:type="pct"/>
            <w:noWrap/>
            <w:hideMark/>
          </w:tcPr>
          <w:p w14:paraId="26C74E5F"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Harlow</w:t>
            </w:r>
          </w:p>
        </w:tc>
        <w:tc>
          <w:tcPr>
            <w:tcW w:w="658" w:type="pct"/>
            <w:noWrap/>
            <w:hideMark/>
          </w:tcPr>
          <w:p w14:paraId="471661A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6,463</w:t>
            </w:r>
          </w:p>
        </w:tc>
        <w:tc>
          <w:tcPr>
            <w:tcW w:w="658" w:type="pct"/>
            <w:noWrap/>
            <w:hideMark/>
          </w:tcPr>
          <w:p w14:paraId="40AC7CDC"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6,922</w:t>
            </w:r>
          </w:p>
        </w:tc>
        <w:tc>
          <w:tcPr>
            <w:tcW w:w="658" w:type="pct"/>
            <w:noWrap/>
            <w:hideMark/>
          </w:tcPr>
          <w:p w14:paraId="343EEB2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7,618</w:t>
            </w:r>
          </w:p>
        </w:tc>
        <w:tc>
          <w:tcPr>
            <w:tcW w:w="658" w:type="pct"/>
            <w:noWrap/>
            <w:hideMark/>
          </w:tcPr>
          <w:p w14:paraId="6CD0DC5C"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8,495</w:t>
            </w:r>
          </w:p>
        </w:tc>
        <w:tc>
          <w:tcPr>
            <w:tcW w:w="652" w:type="pct"/>
            <w:noWrap/>
            <w:hideMark/>
          </w:tcPr>
          <w:p w14:paraId="23A2AC69"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9,044</w:t>
            </w:r>
          </w:p>
        </w:tc>
      </w:tr>
      <w:tr w:rsidR="008B1FC4" w:rsidRPr="00962582" w14:paraId="1BACC554"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173766F3" w14:textId="77777777" w:rsidR="008B1FC4" w:rsidRPr="00962582" w:rsidRDefault="008B1FC4" w:rsidP="00DC05B9">
            <w:pPr>
              <w:rPr>
                <w:rFonts w:eastAsia="Times New Roman" w:cs="Segoe UI"/>
                <w:color w:val="000000"/>
                <w:sz w:val="18"/>
                <w:szCs w:val="18"/>
              </w:rPr>
            </w:pPr>
          </w:p>
        </w:tc>
        <w:tc>
          <w:tcPr>
            <w:tcW w:w="964" w:type="pct"/>
            <w:noWrap/>
            <w:hideMark/>
          </w:tcPr>
          <w:p w14:paraId="43753EC9"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Maldon</w:t>
            </w:r>
          </w:p>
        </w:tc>
        <w:tc>
          <w:tcPr>
            <w:tcW w:w="658" w:type="pct"/>
            <w:noWrap/>
            <w:hideMark/>
          </w:tcPr>
          <w:p w14:paraId="03F67BF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8,926</w:t>
            </w:r>
          </w:p>
        </w:tc>
        <w:tc>
          <w:tcPr>
            <w:tcW w:w="658" w:type="pct"/>
            <w:noWrap/>
            <w:hideMark/>
          </w:tcPr>
          <w:p w14:paraId="21FD74A4"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9,914</w:t>
            </w:r>
          </w:p>
        </w:tc>
        <w:tc>
          <w:tcPr>
            <w:tcW w:w="658" w:type="pct"/>
            <w:noWrap/>
            <w:hideMark/>
          </w:tcPr>
          <w:p w14:paraId="137071E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10,684</w:t>
            </w:r>
          </w:p>
        </w:tc>
        <w:tc>
          <w:tcPr>
            <w:tcW w:w="658" w:type="pct"/>
            <w:noWrap/>
            <w:hideMark/>
          </w:tcPr>
          <w:p w14:paraId="5BCD5DFD"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11,675</w:t>
            </w:r>
          </w:p>
        </w:tc>
        <w:tc>
          <w:tcPr>
            <w:tcW w:w="652" w:type="pct"/>
            <w:noWrap/>
            <w:hideMark/>
          </w:tcPr>
          <w:p w14:paraId="709B94E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12,981</w:t>
            </w:r>
          </w:p>
        </w:tc>
      </w:tr>
      <w:tr w:rsidR="008B1FC4" w:rsidRPr="00962582" w14:paraId="782AA289"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4E1AE5C8" w14:textId="77777777" w:rsidR="008B1FC4" w:rsidRPr="00962582" w:rsidRDefault="008B1FC4" w:rsidP="00DC05B9">
            <w:pPr>
              <w:rPr>
                <w:rFonts w:eastAsia="Times New Roman" w:cs="Segoe UI"/>
                <w:color w:val="000000"/>
                <w:sz w:val="18"/>
                <w:szCs w:val="18"/>
              </w:rPr>
            </w:pPr>
          </w:p>
        </w:tc>
        <w:tc>
          <w:tcPr>
            <w:tcW w:w="964" w:type="pct"/>
            <w:noWrap/>
            <w:hideMark/>
          </w:tcPr>
          <w:p w14:paraId="78EE0152"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Rochford</w:t>
            </w:r>
          </w:p>
        </w:tc>
        <w:tc>
          <w:tcPr>
            <w:tcW w:w="658" w:type="pct"/>
            <w:noWrap/>
            <w:hideMark/>
          </w:tcPr>
          <w:p w14:paraId="5DB5948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10,962</w:t>
            </w:r>
          </w:p>
        </w:tc>
        <w:tc>
          <w:tcPr>
            <w:tcW w:w="658" w:type="pct"/>
            <w:noWrap/>
            <w:hideMark/>
          </w:tcPr>
          <w:p w14:paraId="1A110FD6"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11,796</w:t>
            </w:r>
          </w:p>
        </w:tc>
        <w:tc>
          <w:tcPr>
            <w:tcW w:w="658" w:type="pct"/>
            <w:noWrap/>
            <w:hideMark/>
          </w:tcPr>
          <w:p w14:paraId="1B994F1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12,485</w:t>
            </w:r>
          </w:p>
        </w:tc>
        <w:tc>
          <w:tcPr>
            <w:tcW w:w="658" w:type="pct"/>
            <w:noWrap/>
            <w:hideMark/>
          </w:tcPr>
          <w:p w14:paraId="637B4692"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13,598</w:t>
            </w:r>
          </w:p>
        </w:tc>
        <w:tc>
          <w:tcPr>
            <w:tcW w:w="652" w:type="pct"/>
            <w:noWrap/>
            <w:hideMark/>
          </w:tcPr>
          <w:p w14:paraId="0B4F318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14,764</w:t>
            </w:r>
          </w:p>
        </w:tc>
      </w:tr>
      <w:tr w:rsidR="008B1FC4" w:rsidRPr="00962582" w14:paraId="53359D15"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16AA53F7" w14:textId="77777777" w:rsidR="008B1FC4" w:rsidRPr="00962582" w:rsidRDefault="008B1FC4" w:rsidP="00DC05B9">
            <w:pPr>
              <w:rPr>
                <w:rFonts w:eastAsia="Times New Roman" w:cs="Segoe UI"/>
                <w:color w:val="000000"/>
                <w:sz w:val="18"/>
                <w:szCs w:val="18"/>
              </w:rPr>
            </w:pPr>
          </w:p>
        </w:tc>
        <w:tc>
          <w:tcPr>
            <w:tcW w:w="964" w:type="pct"/>
            <w:noWrap/>
            <w:hideMark/>
          </w:tcPr>
          <w:p w14:paraId="1F63D751"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Tendring</w:t>
            </w:r>
          </w:p>
        </w:tc>
        <w:tc>
          <w:tcPr>
            <w:tcW w:w="658" w:type="pct"/>
            <w:noWrap/>
            <w:hideMark/>
          </w:tcPr>
          <w:p w14:paraId="5447F4D3"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24,422</w:t>
            </w:r>
          </w:p>
        </w:tc>
        <w:tc>
          <w:tcPr>
            <w:tcW w:w="658" w:type="pct"/>
            <w:noWrap/>
            <w:hideMark/>
          </w:tcPr>
          <w:p w14:paraId="6788178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26,307</w:t>
            </w:r>
          </w:p>
        </w:tc>
        <w:tc>
          <w:tcPr>
            <w:tcW w:w="658" w:type="pct"/>
            <w:noWrap/>
            <w:hideMark/>
          </w:tcPr>
          <w:p w14:paraId="6AFC27F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28,354</w:t>
            </w:r>
          </w:p>
        </w:tc>
        <w:tc>
          <w:tcPr>
            <w:tcW w:w="658" w:type="pct"/>
            <w:noWrap/>
            <w:hideMark/>
          </w:tcPr>
          <w:p w14:paraId="6696A505"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31,599</w:t>
            </w:r>
          </w:p>
        </w:tc>
        <w:tc>
          <w:tcPr>
            <w:tcW w:w="652" w:type="pct"/>
            <w:noWrap/>
            <w:hideMark/>
          </w:tcPr>
          <w:p w14:paraId="3C458CC1"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34,387</w:t>
            </w:r>
          </w:p>
        </w:tc>
      </w:tr>
      <w:tr w:rsidR="008B1FC4" w:rsidRPr="00962582" w14:paraId="3447862B"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4AD807B8" w14:textId="77777777" w:rsidR="008B1FC4" w:rsidRPr="00962582" w:rsidRDefault="008B1FC4" w:rsidP="00DC05B9">
            <w:pPr>
              <w:rPr>
                <w:rFonts w:eastAsia="Times New Roman" w:cs="Segoe UI"/>
                <w:color w:val="000000"/>
                <w:sz w:val="18"/>
                <w:szCs w:val="18"/>
              </w:rPr>
            </w:pPr>
          </w:p>
        </w:tc>
        <w:tc>
          <w:tcPr>
            <w:tcW w:w="964" w:type="pct"/>
            <w:noWrap/>
            <w:hideMark/>
          </w:tcPr>
          <w:p w14:paraId="5CACF68F"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Uttlesford</w:t>
            </w:r>
          </w:p>
        </w:tc>
        <w:tc>
          <w:tcPr>
            <w:tcW w:w="658" w:type="pct"/>
            <w:noWrap/>
            <w:hideMark/>
          </w:tcPr>
          <w:p w14:paraId="727BA82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10,008</w:t>
            </w:r>
          </w:p>
        </w:tc>
        <w:tc>
          <w:tcPr>
            <w:tcW w:w="658" w:type="pct"/>
            <w:noWrap/>
            <w:hideMark/>
          </w:tcPr>
          <w:p w14:paraId="0CF003E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11,167</w:t>
            </w:r>
          </w:p>
        </w:tc>
        <w:tc>
          <w:tcPr>
            <w:tcW w:w="658" w:type="pct"/>
            <w:noWrap/>
            <w:hideMark/>
          </w:tcPr>
          <w:p w14:paraId="6ED31720"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12,441</w:t>
            </w:r>
          </w:p>
        </w:tc>
        <w:tc>
          <w:tcPr>
            <w:tcW w:w="658" w:type="pct"/>
            <w:noWrap/>
            <w:hideMark/>
          </w:tcPr>
          <w:p w14:paraId="332B0EC7"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14,215</w:t>
            </w:r>
          </w:p>
        </w:tc>
        <w:tc>
          <w:tcPr>
            <w:tcW w:w="652" w:type="pct"/>
            <w:noWrap/>
            <w:hideMark/>
          </w:tcPr>
          <w:p w14:paraId="15E2AE5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962582">
              <w:rPr>
                <w:rFonts w:eastAsia="Times New Roman" w:cs="Segoe UI"/>
                <w:color w:val="000000"/>
                <w:sz w:val="18"/>
                <w:szCs w:val="18"/>
              </w:rPr>
              <w:t>15,726</w:t>
            </w:r>
          </w:p>
        </w:tc>
      </w:tr>
      <w:tr w:rsidR="008B1FC4" w:rsidRPr="00962582" w14:paraId="096671C6"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751" w:type="pct"/>
            <w:vMerge/>
            <w:hideMark/>
          </w:tcPr>
          <w:p w14:paraId="36F2E06F" w14:textId="77777777" w:rsidR="008B1FC4" w:rsidRPr="00962582" w:rsidRDefault="008B1FC4" w:rsidP="00DC05B9">
            <w:pPr>
              <w:rPr>
                <w:rFonts w:eastAsia="Times New Roman" w:cs="Segoe UI"/>
                <w:color w:val="000000"/>
                <w:sz w:val="18"/>
                <w:szCs w:val="18"/>
              </w:rPr>
            </w:pPr>
          </w:p>
        </w:tc>
        <w:tc>
          <w:tcPr>
            <w:tcW w:w="964" w:type="pct"/>
            <w:noWrap/>
            <w:hideMark/>
          </w:tcPr>
          <w:p w14:paraId="1E98E0BC" w14:textId="77777777" w:rsidR="008B1FC4" w:rsidRPr="00962582"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Essex</w:t>
            </w:r>
          </w:p>
        </w:tc>
        <w:tc>
          <w:tcPr>
            <w:tcW w:w="658" w:type="pct"/>
            <w:noWrap/>
            <w:hideMark/>
          </w:tcPr>
          <w:p w14:paraId="69F2610A"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165,475</w:t>
            </w:r>
          </w:p>
        </w:tc>
        <w:tc>
          <w:tcPr>
            <w:tcW w:w="658" w:type="pct"/>
            <w:noWrap/>
            <w:hideMark/>
          </w:tcPr>
          <w:p w14:paraId="1281A72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178,313</w:t>
            </w:r>
          </w:p>
        </w:tc>
        <w:tc>
          <w:tcPr>
            <w:tcW w:w="658" w:type="pct"/>
            <w:noWrap/>
            <w:hideMark/>
          </w:tcPr>
          <w:p w14:paraId="12F774CB"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190,840</w:t>
            </w:r>
          </w:p>
        </w:tc>
        <w:tc>
          <w:tcPr>
            <w:tcW w:w="658" w:type="pct"/>
            <w:noWrap/>
            <w:hideMark/>
          </w:tcPr>
          <w:p w14:paraId="3A48447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209,875</w:t>
            </w:r>
          </w:p>
        </w:tc>
        <w:tc>
          <w:tcPr>
            <w:tcW w:w="652" w:type="pct"/>
            <w:noWrap/>
            <w:hideMark/>
          </w:tcPr>
          <w:p w14:paraId="0178912F" w14:textId="77777777" w:rsidR="008B1FC4" w:rsidRPr="0096258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962582">
              <w:rPr>
                <w:rFonts w:eastAsia="Times New Roman" w:cs="Segoe UI"/>
                <w:b/>
                <w:color w:val="000000"/>
                <w:sz w:val="18"/>
                <w:szCs w:val="18"/>
              </w:rPr>
              <w:t>227,956</w:t>
            </w:r>
          </w:p>
        </w:tc>
      </w:tr>
    </w:tbl>
    <w:p w14:paraId="3A27672A" w14:textId="77777777" w:rsidR="008B1FC4" w:rsidRDefault="008B1FC4" w:rsidP="008B1FC4">
      <w:pPr>
        <w:pStyle w:val="Tablesourcenote"/>
      </w:pPr>
      <w:r>
        <w:t>Source: ONS (2021), SNPP (2018)</w:t>
      </w:r>
    </w:p>
    <w:p w14:paraId="14AD7803" w14:textId="77777777" w:rsidR="008B1FC4" w:rsidRDefault="008B1FC4" w:rsidP="008B1FC4">
      <w:pPr>
        <w:pStyle w:val="Tablesourcenote"/>
      </w:pPr>
    </w:p>
    <w:p w14:paraId="5DE1BA4B" w14:textId="7356CA76" w:rsidR="008B1FC4" w:rsidRPr="008418FD" w:rsidRDefault="008B1FC4" w:rsidP="008B1FC4">
      <w:pPr>
        <w:pStyle w:val="Numberedpara1202"/>
        <w:numPr>
          <w:ilvl w:val="0"/>
          <w:numId w:val="0"/>
        </w:numPr>
        <w:rPr>
          <w:i/>
          <w:iCs/>
        </w:rPr>
      </w:pPr>
      <w:r w:rsidRPr="008418FD">
        <w:rPr>
          <w:i/>
          <w:iCs/>
        </w:rPr>
        <w:t xml:space="preserve">Population of older people </w:t>
      </w:r>
      <w:r w:rsidR="002820A2">
        <w:rPr>
          <w:i/>
          <w:iCs/>
        </w:rPr>
        <w:t xml:space="preserve">who draw on </w:t>
      </w:r>
      <w:r w:rsidR="001956EE">
        <w:rPr>
          <w:i/>
          <w:iCs/>
        </w:rPr>
        <w:t xml:space="preserve">adult social care support </w:t>
      </w:r>
      <w:r>
        <w:rPr>
          <w:i/>
          <w:iCs/>
        </w:rPr>
        <w:t xml:space="preserve">from </w:t>
      </w:r>
      <w:r w:rsidR="004301FE">
        <w:rPr>
          <w:i/>
          <w:iCs/>
        </w:rPr>
        <w:t>Essex County Council</w:t>
      </w:r>
    </w:p>
    <w:p w14:paraId="37B4B9B8" w14:textId="5C9DC40A" w:rsidR="008B1FC4" w:rsidRDefault="008B1FC4" w:rsidP="008B1FC4">
      <w:pPr>
        <w:pStyle w:val="Numberedpara1202"/>
      </w:pPr>
      <w:r>
        <w:t xml:space="preserve">Data from MOSAIC indicates that there are 8,866 older people (aged 65+) </w:t>
      </w:r>
      <w:r w:rsidR="002820A2">
        <w:t xml:space="preserve">who draw on </w:t>
      </w:r>
      <w:r w:rsidR="001956EE">
        <w:t xml:space="preserve">adult social care support </w:t>
      </w:r>
      <w:r>
        <w:t xml:space="preserve">from </w:t>
      </w:r>
      <w:r w:rsidR="004301FE">
        <w:t>Essex County Council</w:t>
      </w:r>
      <w:r>
        <w:t xml:space="preserve"> as of September 2024. MOSAIC is the system used by </w:t>
      </w:r>
      <w:r w:rsidR="000717DD">
        <w:t>Essex County Council</w:t>
      </w:r>
      <w:r>
        <w:t xml:space="preserve"> to record data in relation to people </w:t>
      </w:r>
      <w:r w:rsidR="002820A2">
        <w:t xml:space="preserve">who draw on </w:t>
      </w:r>
      <w:r w:rsidR="001956EE">
        <w:t>adult social care support</w:t>
      </w:r>
      <w:r>
        <w:t xml:space="preserve">. </w:t>
      </w:r>
      <w:r w:rsidR="000717DD">
        <w:t>Essex County Council</w:t>
      </w:r>
      <w:r>
        <w:t xml:space="preserve"> uses 65+ as the age indicator for older people in MOSAIC. </w:t>
      </w:r>
    </w:p>
    <w:p w14:paraId="2B45A5F5" w14:textId="51A07B95" w:rsidR="008B1FC4" w:rsidRDefault="008B1FC4" w:rsidP="008B1FC4">
      <w:pPr>
        <w:pStyle w:val="Numberedpara1202"/>
      </w:pPr>
      <w:r>
        <w:fldChar w:fldCharType="begin"/>
      </w:r>
      <w:r>
        <w:instrText xml:space="preserve"> REF _Ref191902183 \h </w:instrText>
      </w:r>
      <w:r>
        <w:fldChar w:fldCharType="separate"/>
      </w:r>
      <w:r w:rsidR="00971C60">
        <w:t xml:space="preserve">Figure </w:t>
      </w:r>
      <w:r w:rsidR="00971C60">
        <w:rPr>
          <w:noProof/>
        </w:rPr>
        <w:t>33</w:t>
      </w:r>
      <w:r>
        <w:fldChar w:fldCharType="end"/>
      </w:r>
      <w:r>
        <w:t xml:space="preserve"> </w:t>
      </w:r>
      <w:r w:rsidRPr="004751A7">
        <w:t xml:space="preserve">presents the </w:t>
      </w:r>
      <w:r>
        <w:t>accommodation status</w:t>
      </w:r>
      <w:r w:rsidRPr="004751A7">
        <w:t xml:space="preserve"> of 8,866 older people </w:t>
      </w:r>
      <w:r w:rsidR="002820A2">
        <w:t xml:space="preserve">who draw on </w:t>
      </w:r>
      <w:r w:rsidR="001956EE">
        <w:t xml:space="preserve">adult social care support </w:t>
      </w:r>
      <w:r w:rsidRPr="004751A7">
        <w:t xml:space="preserve">from </w:t>
      </w:r>
      <w:r w:rsidR="000717DD">
        <w:t>Essex County Council</w:t>
      </w:r>
      <w:r w:rsidRPr="004751A7">
        <w:t xml:space="preserve"> as of September 2024. The majority (61%) are living at home (5,382 individuals), while 39% (3,479 individuals) reside in residential or nursing care. A very small number (5 individuals) are in </w:t>
      </w:r>
      <w:r>
        <w:t>‘</w:t>
      </w:r>
      <w:r w:rsidRPr="004751A7">
        <w:t>supported housing</w:t>
      </w:r>
      <w:r>
        <w:t>’ (</w:t>
      </w:r>
      <w:r w:rsidRPr="002F3398">
        <w:t xml:space="preserve">this is likely to be supported housing for </w:t>
      </w:r>
      <w:r>
        <w:t>people</w:t>
      </w:r>
      <w:r w:rsidRPr="002F3398">
        <w:t xml:space="preserve"> with disability/mental health needs</w:t>
      </w:r>
      <w:r>
        <w:t xml:space="preserve"> and the 5 people are now over the age of 65).</w:t>
      </w:r>
    </w:p>
    <w:p w14:paraId="29FC60E0" w14:textId="481CEAF5" w:rsidR="008B1FC4" w:rsidRDefault="008B1FC4" w:rsidP="008B1FC4">
      <w:pPr>
        <w:pStyle w:val="Caption"/>
        <w:ind w:left="720"/>
      </w:pPr>
      <w:bookmarkStart w:id="272" w:name="_Ref191902183"/>
      <w:bookmarkStart w:id="273" w:name="_Ref191902173"/>
      <w:r>
        <w:lastRenderedPageBreak/>
        <w:t xml:space="preserve">Figure </w:t>
      </w:r>
      <w:fldSimple w:instr=" SEQ Figure \* ARABIC ">
        <w:r w:rsidR="00971C60">
          <w:rPr>
            <w:noProof/>
          </w:rPr>
          <w:t>33</w:t>
        </w:r>
      </w:fldSimple>
      <w:bookmarkEnd w:id="272"/>
      <w:r>
        <w:t>.</w:t>
      </w:r>
      <w:bookmarkEnd w:id="273"/>
      <w:r>
        <w:t xml:space="preserve"> Accommodation status of older </w:t>
      </w:r>
      <w:r w:rsidRPr="004751A7">
        <w:t xml:space="preserve">people </w:t>
      </w:r>
      <w:r>
        <w:t xml:space="preserve">(aged 65+) </w:t>
      </w:r>
      <w:r w:rsidR="002820A2">
        <w:t xml:space="preserve">who draw on </w:t>
      </w:r>
      <w:r w:rsidR="001956EE">
        <w:t xml:space="preserve">adult social care support </w:t>
      </w:r>
      <w:r w:rsidRPr="004751A7">
        <w:t xml:space="preserve">from </w:t>
      </w:r>
      <w:r w:rsidR="000717DD">
        <w:t>Essex County Council</w:t>
      </w:r>
      <w:r w:rsidRPr="004751A7">
        <w:t xml:space="preserve"> as of September 2024</w:t>
      </w:r>
    </w:p>
    <w:p w14:paraId="521D460B" w14:textId="77777777" w:rsidR="008B1FC4" w:rsidRDefault="008B1FC4" w:rsidP="008B1FC4">
      <w:pPr>
        <w:pStyle w:val="Numberedpara1202"/>
        <w:numPr>
          <w:ilvl w:val="0"/>
          <w:numId w:val="0"/>
        </w:numPr>
        <w:ind w:left="720"/>
      </w:pPr>
      <w:r>
        <w:rPr>
          <w:noProof/>
          <w14:ligatures w14:val="standardContextual"/>
        </w:rPr>
        <w:drawing>
          <wp:inline distT="0" distB="0" distL="0" distR="0" wp14:anchorId="50C22C8B" wp14:editId="4433A324">
            <wp:extent cx="5280660" cy="1767840"/>
            <wp:effectExtent l="0" t="0" r="15240" b="3810"/>
            <wp:docPr id="223771235" name="Chart 1">
              <a:extLst xmlns:a="http://schemas.openxmlformats.org/drawingml/2006/main">
                <a:ext uri="{FF2B5EF4-FFF2-40B4-BE49-F238E27FC236}">
                  <a16:creationId xmlns:a16="http://schemas.microsoft.com/office/drawing/2014/main" id="{80A06F9B-0FF7-C46E-6B78-778F828DA1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4814F793" w14:textId="0C7AD7C7" w:rsidR="008B1FC4" w:rsidRDefault="008B1FC4" w:rsidP="008B1FC4">
      <w:pPr>
        <w:pStyle w:val="Tablesourcenote"/>
        <w:ind w:firstLine="720"/>
      </w:pPr>
      <w:r>
        <w:t xml:space="preserve">Source: </w:t>
      </w:r>
      <w:r w:rsidR="000717DD">
        <w:t>Essex County Council</w:t>
      </w:r>
      <w:r>
        <w:t xml:space="preserve"> (MOSAIC, 2024)</w:t>
      </w:r>
    </w:p>
    <w:p w14:paraId="676AAB99" w14:textId="2357464F" w:rsidR="008B1FC4" w:rsidRDefault="008B1FC4" w:rsidP="008B1FC4">
      <w:pPr>
        <w:pStyle w:val="Numberedpara1202"/>
      </w:pPr>
      <w:r>
        <w:t xml:space="preserve">Whilst MOSAIC doesn’t provide the number of older people (65+) living in extra care housing, it is anticipated that the ‘living at home’ category includes people living in extra care housing. In May 2024, 618 out of 695 units of social/affordable extra care housing were </w:t>
      </w:r>
      <w:r w:rsidR="000717DD">
        <w:t>Essex County Council</w:t>
      </w:r>
      <w:r>
        <w:t xml:space="preserve"> nominations to extra care housing (this will also include people aged under 65 who are living in extra care housing). This indicates that approximately 618 out of the 5,382 people ‘living at home’ </w:t>
      </w:r>
      <w:r w:rsidR="002820A2">
        <w:t xml:space="preserve">who draw on </w:t>
      </w:r>
      <w:r w:rsidR="001956EE">
        <w:t xml:space="preserve">adult social care support </w:t>
      </w:r>
      <w:r>
        <w:t xml:space="preserve">from </w:t>
      </w:r>
      <w:r w:rsidR="000717DD">
        <w:t>Essex County Council</w:t>
      </w:r>
      <w:r>
        <w:t xml:space="preserve"> were living in extra care housing. The remainder of people 65+ ‘living at home’ are living in mainstream housing (i.e. not specialised housing for older people) o</w:t>
      </w:r>
      <w:r w:rsidRPr="00EA7027">
        <w:t xml:space="preserve">r retirement/sheltered housing </w:t>
      </w:r>
      <w:r>
        <w:t xml:space="preserve">and receiving a package of care funded by </w:t>
      </w:r>
      <w:r w:rsidR="000717DD">
        <w:t>Essex County Council</w:t>
      </w:r>
      <w:r>
        <w:t xml:space="preserve">. </w:t>
      </w:r>
    </w:p>
    <w:p w14:paraId="02460DB0" w14:textId="2FD60529" w:rsidR="008B1FC4" w:rsidRDefault="008B1FC4" w:rsidP="008B1FC4">
      <w:pPr>
        <w:pStyle w:val="Numberedpara1202"/>
      </w:pPr>
      <w:r w:rsidRPr="00DC406A">
        <w:t>Trend</w:t>
      </w:r>
      <w:r>
        <w:t>s in the number of</w:t>
      </w:r>
      <w:r w:rsidRPr="00DC406A">
        <w:t xml:space="preserve"> older people </w:t>
      </w:r>
      <w:r w:rsidR="002820A2">
        <w:t xml:space="preserve">who draw on </w:t>
      </w:r>
      <w:r w:rsidR="001956EE">
        <w:t xml:space="preserve">adult social care support </w:t>
      </w:r>
      <w:r w:rsidRPr="00DC406A">
        <w:t xml:space="preserve">from </w:t>
      </w:r>
      <w:r w:rsidR="000717DD">
        <w:t>Essex County Council</w:t>
      </w:r>
      <w:r w:rsidRPr="00DC406A">
        <w:t xml:space="preserve"> has been analysed using MOSAIC data from 2020 to 2024</w:t>
      </w:r>
      <w:r>
        <w:t xml:space="preserve"> (</w:t>
      </w:r>
      <w:r w:rsidR="00F84A31">
        <w:fldChar w:fldCharType="begin"/>
      </w:r>
      <w:r w:rsidR="00F84A31">
        <w:instrText xml:space="preserve"> REF _Ref191903848 \h </w:instrText>
      </w:r>
      <w:r w:rsidR="00F84A31">
        <w:fldChar w:fldCharType="separate"/>
      </w:r>
      <w:r w:rsidR="00971C60">
        <w:t xml:space="preserve">Table </w:t>
      </w:r>
      <w:r w:rsidR="00971C60">
        <w:rPr>
          <w:noProof/>
        </w:rPr>
        <w:t>100</w:t>
      </w:r>
      <w:r w:rsidR="00F84A31">
        <w:fldChar w:fldCharType="end"/>
      </w:r>
      <w:r>
        <w:t>)</w:t>
      </w:r>
      <w:r w:rsidRPr="00DC406A">
        <w:t>. Th</w:t>
      </w:r>
      <w:r>
        <w:t>is</w:t>
      </w:r>
      <w:r w:rsidRPr="00DC406A">
        <w:t xml:space="preserve"> analysis shows an average annual increase of 2%</w:t>
      </w:r>
      <w:r>
        <w:t xml:space="preserve"> in the number of people aged 65+ </w:t>
      </w:r>
      <w:r w:rsidR="002820A2">
        <w:t xml:space="preserve">who draw on </w:t>
      </w:r>
      <w:r w:rsidR="001956EE">
        <w:t xml:space="preserve">adult social care support </w:t>
      </w:r>
      <w:r w:rsidRPr="0066509F">
        <w:t xml:space="preserve">from </w:t>
      </w:r>
      <w:r w:rsidR="000717DD">
        <w:t>Essex County Council</w:t>
      </w:r>
      <w:r>
        <w:t xml:space="preserve"> over that period. </w:t>
      </w:r>
      <w:r w:rsidRPr="00DC406A">
        <w:t>This growth rate has been used to project f</w:t>
      </w:r>
      <w:r>
        <w:t xml:space="preserve">orward to estimate the number of </w:t>
      </w:r>
      <w:r w:rsidRPr="00DC406A">
        <w:t>older people</w:t>
      </w:r>
      <w:r>
        <w:t xml:space="preserve"> </w:t>
      </w:r>
      <w:r w:rsidR="002820A2">
        <w:t xml:space="preserve">who </w:t>
      </w:r>
      <w:r w:rsidR="00FC0C7E">
        <w:t xml:space="preserve">will </w:t>
      </w:r>
      <w:r w:rsidR="002820A2">
        <w:t xml:space="preserve">draw on </w:t>
      </w:r>
      <w:r w:rsidR="001956EE">
        <w:t xml:space="preserve">adult social care support </w:t>
      </w:r>
      <w:r w:rsidRPr="00DC406A">
        <w:t xml:space="preserve">from </w:t>
      </w:r>
      <w:r w:rsidR="000717DD">
        <w:t>Essex County Council</w:t>
      </w:r>
      <w:r>
        <w:t xml:space="preserve"> in the future (</w:t>
      </w:r>
      <w:r>
        <w:fldChar w:fldCharType="begin"/>
      </w:r>
      <w:r>
        <w:instrText xml:space="preserve"> REF _Ref191903826 \h </w:instrText>
      </w:r>
      <w:r>
        <w:fldChar w:fldCharType="separate"/>
      </w:r>
      <w:r w:rsidR="00971C60">
        <w:t xml:space="preserve">Figure </w:t>
      </w:r>
      <w:r w:rsidR="00971C60">
        <w:rPr>
          <w:noProof/>
        </w:rPr>
        <w:t>34</w:t>
      </w:r>
      <w:r>
        <w:fldChar w:fldCharType="end"/>
      </w:r>
      <w:r>
        <w:t>)</w:t>
      </w:r>
      <w:r w:rsidRPr="00DC406A">
        <w:t>.</w:t>
      </w:r>
    </w:p>
    <w:p w14:paraId="5487CB23" w14:textId="04DAABB6" w:rsidR="008B1FC4" w:rsidRDefault="008B1FC4" w:rsidP="008B1FC4">
      <w:pPr>
        <w:pStyle w:val="Numberedpara1202"/>
      </w:pPr>
      <w:r w:rsidRPr="0042431B">
        <w:t xml:space="preserve">By 2044, there </w:t>
      </w:r>
      <w:r>
        <w:t>are estimated to be</w:t>
      </w:r>
      <w:r w:rsidRPr="0042431B">
        <w:t xml:space="preserve"> </w:t>
      </w:r>
      <w:r>
        <w:t>c.11,790</w:t>
      </w:r>
      <w:r w:rsidRPr="0042431B">
        <w:t xml:space="preserve"> older people </w:t>
      </w:r>
      <w:r w:rsidR="002820A2">
        <w:t xml:space="preserve">who draw on </w:t>
      </w:r>
      <w:r w:rsidR="001956EE">
        <w:t>adult social care support</w:t>
      </w:r>
      <w:r w:rsidRPr="0042431B">
        <w:t xml:space="preserve"> from </w:t>
      </w:r>
      <w:r w:rsidR="000717DD">
        <w:t>Essex County Council</w:t>
      </w:r>
      <w:r>
        <w:t>.</w:t>
      </w:r>
    </w:p>
    <w:p w14:paraId="7888F261" w14:textId="487E524A" w:rsidR="008B1FC4" w:rsidRDefault="008B1FC4" w:rsidP="008B1FC4">
      <w:pPr>
        <w:pStyle w:val="Caption"/>
      </w:pPr>
      <w:bookmarkStart w:id="274" w:name="_Ref191903848"/>
      <w:r>
        <w:t xml:space="preserve">Table </w:t>
      </w:r>
      <w:fldSimple w:instr=" SEQ Table \* ARABIC ">
        <w:r w:rsidR="00971C60">
          <w:rPr>
            <w:noProof/>
          </w:rPr>
          <w:t>100</w:t>
        </w:r>
      </w:fldSimple>
      <w:bookmarkEnd w:id="274"/>
      <w:r>
        <w:t>. Number and accommodation status of</w:t>
      </w:r>
      <w:r w:rsidRPr="00DC406A">
        <w:t xml:space="preserve"> older people</w:t>
      </w:r>
      <w:r>
        <w:t xml:space="preserve"> (aged 65+)</w:t>
      </w:r>
      <w:r w:rsidRPr="00DC406A">
        <w:t xml:space="preserve"> </w:t>
      </w:r>
      <w:r w:rsidR="002820A2">
        <w:t xml:space="preserve">who draw on </w:t>
      </w:r>
      <w:r w:rsidR="001956EE">
        <w:t xml:space="preserve">adult social care support </w:t>
      </w:r>
      <w:r w:rsidRPr="00DC406A">
        <w:t xml:space="preserve">from </w:t>
      </w:r>
      <w:r w:rsidR="000717DD">
        <w:t>Essex County Council</w:t>
      </w:r>
      <w:r w:rsidRPr="00DC406A">
        <w:t xml:space="preserve"> from 2020 to 2024</w:t>
      </w:r>
    </w:p>
    <w:tbl>
      <w:tblPr>
        <w:tblStyle w:val="GridTable5Dark-Accent4"/>
        <w:tblW w:w="5000" w:type="pct"/>
        <w:tblLook w:val="04A0" w:firstRow="1" w:lastRow="0" w:firstColumn="1" w:lastColumn="0" w:noHBand="0" w:noVBand="1"/>
      </w:tblPr>
      <w:tblGrid>
        <w:gridCol w:w="3964"/>
        <w:gridCol w:w="1037"/>
        <w:gridCol w:w="1004"/>
        <w:gridCol w:w="1004"/>
        <w:gridCol w:w="1004"/>
        <w:gridCol w:w="1003"/>
      </w:tblGrid>
      <w:tr w:rsidR="008B1FC4" w:rsidRPr="0056647C" w14:paraId="56E332D9" w14:textId="77777777" w:rsidTr="00104BFC">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198" w:type="pct"/>
            <w:shd w:val="clear" w:color="auto" w:fill="FBCAD0"/>
            <w:noWrap/>
            <w:hideMark/>
          </w:tcPr>
          <w:p w14:paraId="38C75CF6" w14:textId="77777777" w:rsidR="008B1FC4" w:rsidRPr="0056647C" w:rsidRDefault="008B1FC4" w:rsidP="00DC05B9">
            <w:pPr>
              <w:rPr>
                <w:rFonts w:eastAsia="Times New Roman" w:cs="Segoe UI"/>
                <w:color w:val="000000"/>
              </w:rPr>
            </w:pPr>
            <w:r w:rsidRPr="0056647C">
              <w:rPr>
                <w:rFonts w:eastAsia="Times New Roman" w:cs="Segoe UI"/>
                <w:color w:val="000000"/>
              </w:rPr>
              <w:t>Accommodation status</w:t>
            </w:r>
          </w:p>
        </w:tc>
        <w:tc>
          <w:tcPr>
            <w:tcW w:w="575" w:type="pct"/>
            <w:shd w:val="clear" w:color="auto" w:fill="FBCAD0"/>
            <w:noWrap/>
            <w:hideMark/>
          </w:tcPr>
          <w:p w14:paraId="53462E98" w14:textId="77777777" w:rsidR="008B1FC4" w:rsidRPr="0056647C"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2020</w:t>
            </w:r>
          </w:p>
        </w:tc>
        <w:tc>
          <w:tcPr>
            <w:tcW w:w="557" w:type="pct"/>
            <w:shd w:val="clear" w:color="auto" w:fill="FBCAD0"/>
            <w:noWrap/>
            <w:hideMark/>
          </w:tcPr>
          <w:p w14:paraId="46766645" w14:textId="77777777" w:rsidR="008B1FC4" w:rsidRPr="0056647C"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2021</w:t>
            </w:r>
          </w:p>
        </w:tc>
        <w:tc>
          <w:tcPr>
            <w:tcW w:w="557" w:type="pct"/>
            <w:shd w:val="clear" w:color="auto" w:fill="FBCAD0"/>
            <w:noWrap/>
            <w:hideMark/>
          </w:tcPr>
          <w:p w14:paraId="473E31DE" w14:textId="77777777" w:rsidR="008B1FC4" w:rsidRPr="0056647C"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2022</w:t>
            </w:r>
          </w:p>
        </w:tc>
        <w:tc>
          <w:tcPr>
            <w:tcW w:w="557" w:type="pct"/>
            <w:shd w:val="clear" w:color="auto" w:fill="FBCAD0"/>
            <w:noWrap/>
            <w:hideMark/>
          </w:tcPr>
          <w:p w14:paraId="380BF275" w14:textId="77777777" w:rsidR="008B1FC4" w:rsidRPr="0056647C"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2023</w:t>
            </w:r>
          </w:p>
        </w:tc>
        <w:tc>
          <w:tcPr>
            <w:tcW w:w="556" w:type="pct"/>
            <w:shd w:val="clear" w:color="auto" w:fill="FBCAD0"/>
            <w:noWrap/>
            <w:hideMark/>
          </w:tcPr>
          <w:p w14:paraId="3D61400E" w14:textId="77777777" w:rsidR="008B1FC4" w:rsidRPr="0056647C"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2024</w:t>
            </w:r>
          </w:p>
        </w:tc>
      </w:tr>
      <w:tr w:rsidR="008B1FC4" w:rsidRPr="0056647C" w14:paraId="3B0CE0D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198" w:type="pct"/>
            <w:noWrap/>
            <w:hideMark/>
          </w:tcPr>
          <w:p w14:paraId="65229FE6" w14:textId="77777777" w:rsidR="008B1FC4" w:rsidRPr="0056647C" w:rsidRDefault="008B1FC4" w:rsidP="00DC05B9">
            <w:pPr>
              <w:rPr>
                <w:rFonts w:eastAsia="Times New Roman" w:cs="Segoe UI"/>
                <w:b w:val="0"/>
                <w:color w:val="000000"/>
              </w:rPr>
            </w:pPr>
            <w:r w:rsidRPr="0056647C">
              <w:rPr>
                <w:rFonts w:eastAsia="Times New Roman" w:cs="Segoe UI"/>
                <w:b w:val="0"/>
                <w:color w:val="000000"/>
              </w:rPr>
              <w:t>Living at home</w:t>
            </w:r>
            <w:r>
              <w:rPr>
                <w:rFonts w:eastAsia="Times New Roman" w:cs="Segoe UI"/>
                <w:b w:val="0"/>
                <w:color w:val="000000"/>
              </w:rPr>
              <w:t>*</w:t>
            </w:r>
          </w:p>
        </w:tc>
        <w:tc>
          <w:tcPr>
            <w:tcW w:w="575" w:type="pct"/>
            <w:noWrap/>
            <w:vAlign w:val="center"/>
            <w:hideMark/>
          </w:tcPr>
          <w:p w14:paraId="7C5D1810"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4,836</w:t>
            </w:r>
          </w:p>
        </w:tc>
        <w:tc>
          <w:tcPr>
            <w:tcW w:w="557" w:type="pct"/>
            <w:noWrap/>
            <w:vAlign w:val="center"/>
            <w:hideMark/>
          </w:tcPr>
          <w:p w14:paraId="1A711207"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4,649</w:t>
            </w:r>
          </w:p>
        </w:tc>
        <w:tc>
          <w:tcPr>
            <w:tcW w:w="557" w:type="pct"/>
            <w:noWrap/>
            <w:vAlign w:val="center"/>
            <w:hideMark/>
          </w:tcPr>
          <w:p w14:paraId="7ECD65E3"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4,606</w:t>
            </w:r>
          </w:p>
        </w:tc>
        <w:tc>
          <w:tcPr>
            <w:tcW w:w="557" w:type="pct"/>
            <w:noWrap/>
            <w:vAlign w:val="center"/>
            <w:hideMark/>
          </w:tcPr>
          <w:p w14:paraId="28CAC361"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4,876</w:t>
            </w:r>
          </w:p>
        </w:tc>
        <w:tc>
          <w:tcPr>
            <w:tcW w:w="556" w:type="pct"/>
            <w:noWrap/>
            <w:vAlign w:val="center"/>
            <w:hideMark/>
          </w:tcPr>
          <w:p w14:paraId="05B63B48"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5,382</w:t>
            </w:r>
          </w:p>
        </w:tc>
      </w:tr>
      <w:tr w:rsidR="008B1FC4" w:rsidRPr="0056647C" w14:paraId="696887C4"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198" w:type="pct"/>
            <w:noWrap/>
          </w:tcPr>
          <w:p w14:paraId="781B88D3" w14:textId="77777777" w:rsidR="008B1FC4" w:rsidRPr="00C85C22" w:rsidRDefault="008B1FC4" w:rsidP="00DC05B9">
            <w:pPr>
              <w:rPr>
                <w:rFonts w:eastAsia="Times New Roman" w:cs="Segoe UI"/>
                <w:b w:val="0"/>
                <w:color w:val="000000"/>
              </w:rPr>
            </w:pPr>
            <w:r w:rsidRPr="0056647C">
              <w:rPr>
                <w:rFonts w:eastAsia="Times New Roman" w:cs="Segoe UI"/>
                <w:b w:val="0"/>
                <w:color w:val="000000"/>
              </w:rPr>
              <w:t>Supported housing</w:t>
            </w:r>
            <w:r>
              <w:rPr>
                <w:rFonts w:eastAsia="Times New Roman" w:cs="Segoe UI"/>
                <w:b w:val="0"/>
                <w:color w:val="000000"/>
              </w:rPr>
              <w:t>**</w:t>
            </w:r>
          </w:p>
        </w:tc>
        <w:tc>
          <w:tcPr>
            <w:tcW w:w="575" w:type="pct"/>
            <w:noWrap/>
            <w:vAlign w:val="center"/>
          </w:tcPr>
          <w:p w14:paraId="535D013C"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7</w:t>
            </w:r>
          </w:p>
        </w:tc>
        <w:tc>
          <w:tcPr>
            <w:tcW w:w="557" w:type="pct"/>
            <w:noWrap/>
            <w:vAlign w:val="center"/>
          </w:tcPr>
          <w:p w14:paraId="32053AEE"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8</w:t>
            </w:r>
          </w:p>
        </w:tc>
        <w:tc>
          <w:tcPr>
            <w:tcW w:w="557" w:type="pct"/>
            <w:noWrap/>
            <w:vAlign w:val="center"/>
          </w:tcPr>
          <w:p w14:paraId="0DB29807"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9</w:t>
            </w:r>
          </w:p>
        </w:tc>
        <w:tc>
          <w:tcPr>
            <w:tcW w:w="557" w:type="pct"/>
            <w:noWrap/>
            <w:vAlign w:val="center"/>
          </w:tcPr>
          <w:p w14:paraId="177EF6AC"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6</w:t>
            </w:r>
          </w:p>
        </w:tc>
        <w:tc>
          <w:tcPr>
            <w:tcW w:w="556" w:type="pct"/>
            <w:noWrap/>
            <w:vAlign w:val="center"/>
          </w:tcPr>
          <w:p w14:paraId="7CC9EBD0"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5</w:t>
            </w:r>
          </w:p>
        </w:tc>
      </w:tr>
      <w:tr w:rsidR="008B1FC4" w:rsidRPr="0056647C" w14:paraId="48F7C6B7"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198" w:type="pct"/>
            <w:noWrap/>
            <w:hideMark/>
          </w:tcPr>
          <w:p w14:paraId="6A2D581F" w14:textId="77777777" w:rsidR="008B1FC4" w:rsidRPr="0056647C" w:rsidRDefault="008B1FC4" w:rsidP="00DC05B9">
            <w:pPr>
              <w:rPr>
                <w:rFonts w:eastAsia="Times New Roman" w:cs="Segoe UI"/>
                <w:b w:val="0"/>
                <w:color w:val="000000"/>
              </w:rPr>
            </w:pPr>
            <w:r w:rsidRPr="0056647C">
              <w:rPr>
                <w:rFonts w:eastAsia="Times New Roman" w:cs="Segoe UI"/>
                <w:b w:val="0"/>
                <w:color w:val="000000"/>
              </w:rPr>
              <w:t>Residential/nursing care</w:t>
            </w:r>
          </w:p>
        </w:tc>
        <w:tc>
          <w:tcPr>
            <w:tcW w:w="575" w:type="pct"/>
            <w:noWrap/>
            <w:vAlign w:val="center"/>
            <w:hideMark/>
          </w:tcPr>
          <w:p w14:paraId="689A8902"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3,474</w:t>
            </w:r>
          </w:p>
        </w:tc>
        <w:tc>
          <w:tcPr>
            <w:tcW w:w="557" w:type="pct"/>
            <w:noWrap/>
            <w:vAlign w:val="center"/>
            <w:hideMark/>
          </w:tcPr>
          <w:p w14:paraId="0B86F336"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3,445</w:t>
            </w:r>
          </w:p>
        </w:tc>
        <w:tc>
          <w:tcPr>
            <w:tcW w:w="557" w:type="pct"/>
            <w:noWrap/>
            <w:vAlign w:val="center"/>
            <w:hideMark/>
          </w:tcPr>
          <w:p w14:paraId="532D1E28"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3,562</w:t>
            </w:r>
          </w:p>
        </w:tc>
        <w:tc>
          <w:tcPr>
            <w:tcW w:w="557" w:type="pct"/>
            <w:noWrap/>
            <w:vAlign w:val="center"/>
            <w:hideMark/>
          </w:tcPr>
          <w:p w14:paraId="04EABF93"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3,562</w:t>
            </w:r>
          </w:p>
        </w:tc>
        <w:tc>
          <w:tcPr>
            <w:tcW w:w="556" w:type="pct"/>
            <w:noWrap/>
            <w:vAlign w:val="center"/>
            <w:hideMark/>
          </w:tcPr>
          <w:p w14:paraId="3CC4121D"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color w:val="000000"/>
              </w:rPr>
              <w:t>3,479</w:t>
            </w:r>
          </w:p>
        </w:tc>
      </w:tr>
      <w:tr w:rsidR="008B1FC4" w:rsidRPr="0056647C" w14:paraId="4FD778AB"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198" w:type="pct"/>
            <w:noWrap/>
            <w:hideMark/>
          </w:tcPr>
          <w:p w14:paraId="648F2EB3" w14:textId="77777777" w:rsidR="008B1FC4" w:rsidRPr="0056647C" w:rsidRDefault="008B1FC4" w:rsidP="00DC05B9">
            <w:pPr>
              <w:rPr>
                <w:rFonts w:eastAsia="Times New Roman" w:cs="Segoe UI"/>
                <w:b w:val="0"/>
                <w:color w:val="000000"/>
              </w:rPr>
            </w:pPr>
            <w:r w:rsidRPr="0056647C">
              <w:rPr>
                <w:rFonts w:eastAsia="Times New Roman" w:cs="Segoe UI"/>
                <w:color w:val="000000"/>
              </w:rPr>
              <w:t>Total</w:t>
            </w:r>
          </w:p>
        </w:tc>
        <w:tc>
          <w:tcPr>
            <w:tcW w:w="575" w:type="pct"/>
            <w:noWrap/>
            <w:vAlign w:val="center"/>
            <w:hideMark/>
          </w:tcPr>
          <w:p w14:paraId="63FF6929"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b/>
                <w:color w:val="000000"/>
              </w:rPr>
              <w:t>8,317</w:t>
            </w:r>
          </w:p>
        </w:tc>
        <w:tc>
          <w:tcPr>
            <w:tcW w:w="557" w:type="pct"/>
            <w:noWrap/>
            <w:vAlign w:val="center"/>
            <w:hideMark/>
          </w:tcPr>
          <w:p w14:paraId="58722575"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b/>
                <w:color w:val="000000"/>
              </w:rPr>
              <w:t>8,102</w:t>
            </w:r>
          </w:p>
        </w:tc>
        <w:tc>
          <w:tcPr>
            <w:tcW w:w="557" w:type="pct"/>
            <w:noWrap/>
            <w:vAlign w:val="center"/>
            <w:hideMark/>
          </w:tcPr>
          <w:p w14:paraId="2E13D1FF"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b/>
                <w:color w:val="000000"/>
              </w:rPr>
              <w:t>8,177</w:t>
            </w:r>
          </w:p>
        </w:tc>
        <w:tc>
          <w:tcPr>
            <w:tcW w:w="557" w:type="pct"/>
            <w:noWrap/>
            <w:vAlign w:val="center"/>
            <w:hideMark/>
          </w:tcPr>
          <w:p w14:paraId="496BEAF8"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b/>
                <w:color w:val="000000"/>
              </w:rPr>
              <w:t>8,444</w:t>
            </w:r>
          </w:p>
        </w:tc>
        <w:tc>
          <w:tcPr>
            <w:tcW w:w="556" w:type="pct"/>
            <w:noWrap/>
            <w:vAlign w:val="center"/>
            <w:hideMark/>
          </w:tcPr>
          <w:p w14:paraId="4C2202EF" w14:textId="77777777" w:rsidR="008B1FC4" w:rsidRPr="0056647C"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6647C">
              <w:rPr>
                <w:rFonts w:eastAsia="Times New Roman" w:cs="Segoe UI"/>
                <w:b/>
                <w:color w:val="000000"/>
              </w:rPr>
              <w:t>8,866</w:t>
            </w:r>
          </w:p>
        </w:tc>
      </w:tr>
    </w:tbl>
    <w:p w14:paraId="183D1CE7" w14:textId="2468FDCB" w:rsidR="008B1FC4" w:rsidRDefault="008B1FC4" w:rsidP="008B1FC4">
      <w:pPr>
        <w:pStyle w:val="Tablesourcenote"/>
      </w:pPr>
      <w:r>
        <w:t xml:space="preserve">Source: </w:t>
      </w:r>
      <w:r w:rsidR="000717DD">
        <w:t>Essex County Council</w:t>
      </w:r>
      <w:r>
        <w:t xml:space="preserve"> (MOSAIC, 2024). *Includes people living in extra care housing. **</w:t>
      </w:r>
      <w:r w:rsidRPr="00EE441F">
        <w:t xml:space="preserve"> </w:t>
      </w:r>
      <w:r>
        <w:t>T</w:t>
      </w:r>
      <w:r w:rsidRPr="00EE441F">
        <w:t xml:space="preserve">hese are people in supported </w:t>
      </w:r>
      <w:r>
        <w:t>housing</w:t>
      </w:r>
      <w:r w:rsidRPr="00EE441F">
        <w:t xml:space="preserve"> schemes for people with </w:t>
      </w:r>
      <w:r>
        <w:t>a learning disability or mental health need</w:t>
      </w:r>
      <w:r w:rsidRPr="00EE441F">
        <w:t xml:space="preserve"> who are now over 65</w:t>
      </w:r>
    </w:p>
    <w:p w14:paraId="7B8A8927" w14:textId="77777777" w:rsidR="008B1FC4" w:rsidRDefault="008B1FC4" w:rsidP="008B1FC4">
      <w:pPr>
        <w:rPr>
          <w:rFonts w:ascii="Segoe UI" w:eastAsia="Calibri" w:hAnsi="Segoe UI" w:cs="Segoe UI"/>
          <w:szCs w:val="20"/>
        </w:rPr>
      </w:pPr>
      <w:r>
        <w:br w:type="page"/>
      </w:r>
    </w:p>
    <w:p w14:paraId="0CBCA910" w14:textId="4D5A366D" w:rsidR="008B1FC4" w:rsidRDefault="008B1FC4" w:rsidP="008B1FC4">
      <w:pPr>
        <w:pStyle w:val="Numberedpara1202"/>
        <w:numPr>
          <w:ilvl w:val="0"/>
          <w:numId w:val="0"/>
        </w:numPr>
        <w:ind w:left="720"/>
      </w:pPr>
      <w:bookmarkStart w:id="275" w:name="_Ref191903826"/>
      <w:r>
        <w:lastRenderedPageBreak/>
        <w:t xml:space="preserve">Figure </w:t>
      </w:r>
      <w:fldSimple w:instr=" SEQ Figure \* ARABIC ">
        <w:r w:rsidR="00971C60">
          <w:rPr>
            <w:noProof/>
          </w:rPr>
          <w:t>34</w:t>
        </w:r>
      </w:fldSimple>
      <w:bookmarkEnd w:id="275"/>
      <w:r>
        <w:t xml:space="preserve">. Estimated number of </w:t>
      </w:r>
      <w:r w:rsidRPr="0042431B">
        <w:t>older people</w:t>
      </w:r>
      <w:r>
        <w:t xml:space="preserve"> (aged 65+) </w:t>
      </w:r>
      <w:r w:rsidR="003B0918">
        <w:t>who</w:t>
      </w:r>
      <w:r>
        <w:t xml:space="preserve"> are likely to </w:t>
      </w:r>
      <w:r w:rsidR="002820A2">
        <w:t xml:space="preserve">draw on </w:t>
      </w:r>
      <w:r w:rsidR="001956EE">
        <w:t xml:space="preserve">adult social care support </w:t>
      </w:r>
      <w:r w:rsidRPr="0042431B">
        <w:t xml:space="preserve">from </w:t>
      </w:r>
      <w:r w:rsidR="000717DD">
        <w:t>Essex County Council</w:t>
      </w:r>
      <w:r>
        <w:t xml:space="preserve"> by 2044</w:t>
      </w:r>
    </w:p>
    <w:p w14:paraId="3CAE8316" w14:textId="77777777" w:rsidR="008B1FC4" w:rsidRDefault="008B1FC4" w:rsidP="008B1FC4">
      <w:pPr>
        <w:pStyle w:val="Numberedpara1202"/>
        <w:numPr>
          <w:ilvl w:val="0"/>
          <w:numId w:val="0"/>
        </w:numPr>
        <w:ind w:left="720" w:hanging="720"/>
        <w:jc w:val="center"/>
        <w:rPr>
          <w:b/>
          <w:bCs/>
        </w:rPr>
      </w:pPr>
      <w:r>
        <w:rPr>
          <w:noProof/>
          <w14:ligatures w14:val="standardContextual"/>
        </w:rPr>
        <w:drawing>
          <wp:inline distT="0" distB="0" distL="0" distR="0" wp14:anchorId="0C068355" wp14:editId="213B707E">
            <wp:extent cx="4937760" cy="1935480"/>
            <wp:effectExtent l="0" t="0" r="15240" b="7620"/>
            <wp:docPr id="508260962" name="Chart 1">
              <a:extLst xmlns:a="http://schemas.openxmlformats.org/drawingml/2006/main">
                <a:ext uri="{FF2B5EF4-FFF2-40B4-BE49-F238E27FC236}">
                  <a16:creationId xmlns:a16="http://schemas.microsoft.com/office/drawing/2014/main" id="{0DBE501F-290F-D76C-A127-A26161327D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0DE7A648" w14:textId="6FE3896E" w:rsidR="008B1FC4" w:rsidRDefault="008B1FC4" w:rsidP="008B1FC4">
      <w:pPr>
        <w:pStyle w:val="Tablesourcenote"/>
        <w:ind w:firstLine="720"/>
      </w:pPr>
      <w:r>
        <w:t xml:space="preserve">Source: </w:t>
      </w:r>
      <w:r w:rsidR="000717DD">
        <w:t>Essex County Council</w:t>
      </w:r>
      <w:r>
        <w:t xml:space="preserve"> (2024), Housing LIN (2025)</w:t>
      </w:r>
    </w:p>
    <w:p w14:paraId="0AE2CFFB" w14:textId="57DBBBA0" w:rsidR="008B1FC4" w:rsidRPr="003A09F1" w:rsidRDefault="008B1FC4" w:rsidP="008B1FC4">
      <w:pPr>
        <w:pStyle w:val="Numberedpara1202"/>
        <w:rPr>
          <w:iCs/>
        </w:rPr>
      </w:pPr>
      <w:r>
        <w:rPr>
          <w:iCs/>
        </w:rPr>
        <w:fldChar w:fldCharType="begin"/>
      </w:r>
      <w:r>
        <w:rPr>
          <w:iCs/>
        </w:rPr>
        <w:instrText xml:space="preserve"> REF _Ref195005864 \h </w:instrText>
      </w:r>
      <w:r>
        <w:rPr>
          <w:iCs/>
        </w:rPr>
      </w:r>
      <w:r>
        <w:rPr>
          <w:iCs/>
        </w:rPr>
        <w:fldChar w:fldCharType="separate"/>
      </w:r>
      <w:r w:rsidR="00971C60">
        <w:t xml:space="preserve">Figure </w:t>
      </w:r>
      <w:r w:rsidR="00971C60">
        <w:rPr>
          <w:noProof/>
        </w:rPr>
        <w:t>35</w:t>
      </w:r>
      <w:r>
        <w:rPr>
          <w:iCs/>
        </w:rPr>
        <w:fldChar w:fldCharType="end"/>
      </w:r>
      <w:r w:rsidRPr="00B33566">
        <w:rPr>
          <w:iCs/>
        </w:rPr>
        <w:t xml:space="preserve"> shows the changing accommodation status of older people </w:t>
      </w:r>
      <w:r w:rsidR="002820A2">
        <w:rPr>
          <w:iCs/>
        </w:rPr>
        <w:t xml:space="preserve">who draw on adult social care </w:t>
      </w:r>
      <w:r w:rsidR="003A35E5">
        <w:rPr>
          <w:iCs/>
        </w:rPr>
        <w:t xml:space="preserve">support </w:t>
      </w:r>
      <w:r w:rsidRPr="00B33566">
        <w:rPr>
          <w:iCs/>
        </w:rPr>
        <w:t>in Essex, based on MOSAIC data from 2020 to 2024.</w:t>
      </w:r>
    </w:p>
    <w:p w14:paraId="3A519006" w14:textId="4FF47F8F" w:rsidR="008B1FC4" w:rsidRDefault="008B1FC4" w:rsidP="008B1FC4">
      <w:pPr>
        <w:pStyle w:val="Numberedpara1202"/>
      </w:pPr>
      <w:r w:rsidRPr="003A09F1">
        <w:t>Between 2021 and 2024, the proportion of older people</w:t>
      </w:r>
      <w:r>
        <w:t xml:space="preserve"> (65+)</w:t>
      </w:r>
      <w:r w:rsidRPr="003A09F1">
        <w:t xml:space="preserve"> </w:t>
      </w:r>
      <w:r w:rsidR="002820A2">
        <w:t xml:space="preserve">who draw on adult social care </w:t>
      </w:r>
      <w:r w:rsidR="003A35E5">
        <w:t>support</w:t>
      </w:r>
      <w:r w:rsidR="00BE0E92">
        <w:t xml:space="preserve"> </w:t>
      </w:r>
      <w:r w:rsidRPr="003A09F1">
        <w:t>in Essex living at home increased steadily, with a 6% rise in 2023 and 10% in 2024, indicating a growing emphasis on supporting people to remain at home.</w:t>
      </w:r>
      <w:r>
        <w:t xml:space="preserve"> This aligns with </w:t>
      </w:r>
      <w:r w:rsidR="000717DD">
        <w:t>Essex County Council</w:t>
      </w:r>
      <w:r>
        <w:t>’s strategic policy intention to provide care and support to people living at home for as long as it is safe to do so.</w:t>
      </w:r>
    </w:p>
    <w:p w14:paraId="660F06BA" w14:textId="569E3B93" w:rsidR="008B1FC4" w:rsidRDefault="008B1FC4" w:rsidP="008B1FC4">
      <w:pPr>
        <w:pStyle w:val="Numberedpara1202"/>
      </w:pPr>
      <w:r w:rsidRPr="003A09F1">
        <w:t>While supported living shows large percentage changes</w:t>
      </w:r>
      <w:r>
        <w:t>,</w:t>
      </w:r>
      <w:r w:rsidRPr="003A09F1">
        <w:t xml:space="preserve"> a 33% drop in 2023 and 17% in 202</w:t>
      </w:r>
      <w:r>
        <w:rPr>
          <w:iCs/>
        </w:rPr>
        <w:t xml:space="preserve">4, </w:t>
      </w:r>
      <w:r w:rsidRPr="003A09F1">
        <w:t>these shifts are based on a relatively small number of individuals, so the percentage variations appear more dramatic than the actual volume change. Residential and nursing care remained largely stable, with only minor fluctuations throughout the period</w:t>
      </w:r>
      <w:r>
        <w:t xml:space="preserve"> (see Annexe 1 </w:t>
      </w:r>
      <w:r>
        <w:fldChar w:fldCharType="begin"/>
      </w:r>
      <w:r>
        <w:instrText xml:space="preserve"> REF _Ref195006304 \h </w:instrText>
      </w:r>
      <w:r>
        <w:fldChar w:fldCharType="separate"/>
      </w:r>
      <w:r w:rsidR="00971C60" w:rsidRPr="001C0B44">
        <w:rPr>
          <w:szCs w:val="22"/>
        </w:rPr>
        <w:t xml:space="preserve">Table </w:t>
      </w:r>
      <w:r w:rsidR="00971C60">
        <w:rPr>
          <w:noProof/>
          <w:szCs w:val="22"/>
        </w:rPr>
        <w:t>191</w:t>
      </w:r>
      <w:r>
        <w:fldChar w:fldCharType="end"/>
      </w:r>
      <w:r>
        <w:t xml:space="preserve"> to </w:t>
      </w:r>
      <w:r>
        <w:fldChar w:fldCharType="begin"/>
      </w:r>
      <w:r>
        <w:instrText xml:space="preserve"> REF _Ref195006315 \h </w:instrText>
      </w:r>
      <w:r>
        <w:fldChar w:fldCharType="separate"/>
      </w:r>
      <w:r w:rsidR="00971C60" w:rsidRPr="00FD07E4">
        <w:rPr>
          <w:szCs w:val="22"/>
        </w:rPr>
        <w:t xml:space="preserve">Table </w:t>
      </w:r>
      <w:r w:rsidR="00971C60">
        <w:rPr>
          <w:noProof/>
        </w:rPr>
        <w:t>193</w:t>
      </w:r>
      <w:r>
        <w:fldChar w:fldCharType="end"/>
      </w:r>
      <w:r>
        <w:t xml:space="preserve"> for further detail).</w:t>
      </w:r>
    </w:p>
    <w:p w14:paraId="6981F186" w14:textId="275012EC" w:rsidR="008B1FC4" w:rsidRDefault="008B1FC4" w:rsidP="008B1FC4">
      <w:pPr>
        <w:pStyle w:val="Caption"/>
        <w:ind w:left="720"/>
      </w:pPr>
      <w:bookmarkStart w:id="276" w:name="_Ref195005864"/>
      <w:r>
        <w:t xml:space="preserve">Figure </w:t>
      </w:r>
      <w:fldSimple w:instr=" SEQ Figure \* ARABIC ">
        <w:r w:rsidR="00971C60">
          <w:rPr>
            <w:noProof/>
          </w:rPr>
          <w:t>35</w:t>
        </w:r>
      </w:fldSimple>
      <w:bookmarkEnd w:id="276"/>
      <w:r>
        <w:t xml:space="preserve">. </w:t>
      </w:r>
      <w:r w:rsidRPr="00DC406A">
        <w:t xml:space="preserve">The trend </w:t>
      </w:r>
      <w:r>
        <w:t>in accommodation status of</w:t>
      </w:r>
      <w:r w:rsidRPr="00DC406A">
        <w:t xml:space="preserve"> older people </w:t>
      </w:r>
      <w:r>
        <w:t xml:space="preserve">65+ </w:t>
      </w:r>
      <w:r w:rsidR="002820A2">
        <w:t xml:space="preserve">who draw on adult social care </w:t>
      </w:r>
      <w:r w:rsidR="009A37B5">
        <w:t>support</w:t>
      </w:r>
      <w:r w:rsidR="00BE0E92">
        <w:t xml:space="preserve"> </w:t>
      </w:r>
      <w:r>
        <w:t xml:space="preserve">in Essex from </w:t>
      </w:r>
      <w:r w:rsidRPr="00DC406A">
        <w:t>MOSAIC data from 2020 to 2024</w:t>
      </w:r>
    </w:p>
    <w:p w14:paraId="391B875C" w14:textId="77777777" w:rsidR="008B1FC4" w:rsidRDefault="008B1FC4" w:rsidP="008B1FC4">
      <w:pPr>
        <w:pStyle w:val="Tablesourcenote"/>
        <w:ind w:firstLine="720"/>
      </w:pPr>
      <w:r>
        <w:rPr>
          <w:noProof/>
          <w14:ligatures w14:val="standardContextual"/>
        </w:rPr>
        <w:drawing>
          <wp:inline distT="0" distB="0" distL="0" distR="0" wp14:anchorId="3886ABD1" wp14:editId="78538705">
            <wp:extent cx="5280660" cy="2476500"/>
            <wp:effectExtent l="0" t="0" r="15240" b="0"/>
            <wp:docPr id="1524061075" name="Chart 1">
              <a:extLst xmlns:a="http://schemas.openxmlformats.org/drawingml/2006/main">
                <a:ext uri="{FF2B5EF4-FFF2-40B4-BE49-F238E27FC236}">
                  <a16:creationId xmlns:a16="http://schemas.microsoft.com/office/drawing/2014/main" id="{7D2F0101-AF28-9324-6956-D4D2C3DA085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70249A8D" w14:textId="67FD1FBC" w:rsidR="008B1FC4" w:rsidRDefault="008B1FC4" w:rsidP="008B1FC4">
      <w:pPr>
        <w:pStyle w:val="Tablesourcenote"/>
        <w:ind w:firstLine="720"/>
      </w:pPr>
      <w:r>
        <w:t xml:space="preserve">Source: </w:t>
      </w:r>
      <w:r w:rsidR="000717DD">
        <w:t>Essex County Council</w:t>
      </w:r>
      <w:r>
        <w:t xml:space="preserve"> (MOSAIC 2024)</w:t>
      </w:r>
    </w:p>
    <w:p w14:paraId="474A1406" w14:textId="77777777" w:rsidR="008B1FC4" w:rsidRDefault="008B1FC4" w:rsidP="008B1FC4">
      <w:pPr>
        <w:pStyle w:val="Tablesourcenote"/>
        <w:ind w:firstLine="720"/>
      </w:pPr>
    </w:p>
    <w:p w14:paraId="02973333" w14:textId="77777777" w:rsidR="00671489" w:rsidRDefault="00671489" w:rsidP="008B1FC4">
      <w:pPr>
        <w:pStyle w:val="Numberedpara1202"/>
        <w:numPr>
          <w:ilvl w:val="0"/>
          <w:numId w:val="0"/>
        </w:numPr>
        <w:ind w:left="720" w:hanging="720"/>
        <w:rPr>
          <w:b/>
          <w:bCs/>
        </w:rPr>
      </w:pPr>
    </w:p>
    <w:p w14:paraId="7FEF0D4E" w14:textId="77777777" w:rsidR="008B1FC4" w:rsidRPr="00CA77E9" w:rsidRDefault="008B1FC4" w:rsidP="008B1FC4">
      <w:pPr>
        <w:pStyle w:val="Numberedpara1202"/>
        <w:numPr>
          <w:ilvl w:val="0"/>
          <w:numId w:val="0"/>
        </w:numPr>
        <w:ind w:left="720" w:hanging="720"/>
        <w:rPr>
          <w:b/>
          <w:bCs/>
        </w:rPr>
      </w:pPr>
      <w:r w:rsidRPr="00CA77E9">
        <w:rPr>
          <w:b/>
          <w:bCs/>
        </w:rPr>
        <w:lastRenderedPageBreak/>
        <w:t>Tenure and income</w:t>
      </w:r>
    </w:p>
    <w:p w14:paraId="10DE7574" w14:textId="77777777" w:rsidR="008B1FC4" w:rsidRDefault="008B1FC4" w:rsidP="008B1FC4">
      <w:pPr>
        <w:pStyle w:val="Numberedpara1202"/>
      </w:pPr>
      <w:r w:rsidRPr="00BA0C70">
        <w:t xml:space="preserve">The majority of </w:t>
      </w:r>
      <w:r>
        <w:t>5</w:t>
      </w:r>
      <w:r w:rsidRPr="00BA0C70">
        <w:t xml:space="preserve">5+ households </w:t>
      </w:r>
      <w:r>
        <w:t xml:space="preserve">in Essex </w:t>
      </w:r>
      <w:r w:rsidRPr="00BA0C70">
        <w:t>are homeowners (</w:t>
      </w:r>
      <w:r>
        <w:t>80</w:t>
      </w:r>
      <w:r w:rsidRPr="00BA0C70">
        <w:t xml:space="preserve">%) </w:t>
      </w:r>
      <w:r>
        <w:t>with</w:t>
      </w:r>
      <w:r w:rsidRPr="00BA0C70">
        <w:t xml:space="preserve"> </w:t>
      </w:r>
      <w:r>
        <w:t>20</w:t>
      </w:r>
      <w:r w:rsidRPr="00BA0C70">
        <w:t>% renting their homes from a social landlord (</w:t>
      </w:r>
      <w:r>
        <w:t>13</w:t>
      </w:r>
      <w:r w:rsidRPr="00BA0C70">
        <w:t>%) or private landlord (</w:t>
      </w:r>
      <w:r>
        <w:t>7</w:t>
      </w:r>
      <w:r w:rsidRPr="00BA0C70">
        <w:t>%).</w:t>
      </w:r>
      <w:r>
        <w:t xml:space="preserve">  </w:t>
      </w:r>
    </w:p>
    <w:p w14:paraId="414CB064" w14:textId="6434BC04" w:rsidR="008B1FC4" w:rsidRDefault="008B1FC4" w:rsidP="008B1FC4">
      <w:pPr>
        <w:pStyle w:val="Caption"/>
        <w:ind w:left="1440"/>
      </w:pPr>
      <w:r>
        <w:t xml:space="preserve">   Figure </w:t>
      </w:r>
      <w:fldSimple w:instr=" SEQ Figure \* ARABIC ">
        <w:r w:rsidR="00971C60">
          <w:rPr>
            <w:noProof/>
          </w:rPr>
          <w:t>36</w:t>
        </w:r>
      </w:fldSimple>
      <w:r>
        <w:t>. Tenure split of 55+ households in Essex</w:t>
      </w:r>
    </w:p>
    <w:p w14:paraId="3617D095" w14:textId="77777777" w:rsidR="008B1FC4" w:rsidRDefault="008B1FC4" w:rsidP="008B1FC4">
      <w:pPr>
        <w:pStyle w:val="Numberedpara1202"/>
        <w:numPr>
          <w:ilvl w:val="0"/>
          <w:numId w:val="0"/>
        </w:numPr>
        <w:jc w:val="center"/>
      </w:pPr>
      <w:r>
        <w:rPr>
          <w:noProof/>
          <w14:ligatures w14:val="standardContextual"/>
        </w:rPr>
        <w:drawing>
          <wp:inline distT="0" distB="0" distL="0" distR="0" wp14:anchorId="6862B79A" wp14:editId="2E2A7BD1">
            <wp:extent cx="3634740" cy="1722120"/>
            <wp:effectExtent l="0" t="0" r="3810" b="11430"/>
            <wp:docPr id="1523696154" name="Chart 1">
              <a:extLst xmlns:a="http://schemas.openxmlformats.org/drawingml/2006/main">
                <a:ext uri="{FF2B5EF4-FFF2-40B4-BE49-F238E27FC236}">
                  <a16:creationId xmlns:a16="http://schemas.microsoft.com/office/drawing/2014/main" id="{BBB7CEFA-AA07-3C82-937B-27F1E7755DD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4AA9BF51" w14:textId="77777777" w:rsidR="008B1FC4" w:rsidRPr="00A11A2A" w:rsidRDefault="008B1FC4" w:rsidP="008B1FC4">
      <w:pPr>
        <w:pStyle w:val="Numberedpara1202"/>
        <w:numPr>
          <w:ilvl w:val="0"/>
          <w:numId w:val="0"/>
        </w:numPr>
        <w:spacing w:before="0"/>
        <w:ind w:left="720" w:firstLine="720"/>
        <w:jc w:val="left"/>
        <w:rPr>
          <w:sz w:val="18"/>
          <w:szCs w:val="18"/>
        </w:rPr>
      </w:pPr>
      <w:r>
        <w:rPr>
          <w:sz w:val="18"/>
          <w:szCs w:val="18"/>
        </w:rPr>
        <w:t xml:space="preserve">    </w:t>
      </w:r>
      <w:r w:rsidRPr="0081004F">
        <w:rPr>
          <w:sz w:val="18"/>
          <w:szCs w:val="18"/>
        </w:rPr>
        <w:t>Source: ONS</w:t>
      </w:r>
      <w:r>
        <w:rPr>
          <w:sz w:val="18"/>
          <w:szCs w:val="18"/>
        </w:rPr>
        <w:t xml:space="preserve"> (2021)</w:t>
      </w:r>
    </w:p>
    <w:p w14:paraId="6D1D626F" w14:textId="4122919E" w:rsidR="008B1FC4" w:rsidRPr="00361876" w:rsidRDefault="008B1FC4" w:rsidP="008B1FC4">
      <w:pPr>
        <w:pStyle w:val="Numberedpara1202"/>
      </w:pPr>
      <w:proofErr w:type="gramStart"/>
      <w:r w:rsidRPr="00361876">
        <w:t>The majority of</w:t>
      </w:r>
      <w:proofErr w:type="gramEnd"/>
      <w:r w:rsidRPr="00361876">
        <w:t xml:space="preserve"> households headed by a person aged 55+ </w:t>
      </w:r>
      <w:proofErr w:type="gramStart"/>
      <w:r w:rsidRPr="00361876">
        <w:t>are</w:t>
      </w:r>
      <w:proofErr w:type="gramEnd"/>
      <w:r w:rsidRPr="00361876">
        <w:t xml:space="preserve"> </w:t>
      </w:r>
      <w:r w:rsidR="00D305C7" w:rsidRPr="00361876">
        <w:t>homeowners</w:t>
      </w:r>
      <w:r w:rsidRPr="00361876">
        <w:t xml:space="preserve">. 13% of households headed by a person aged 55+ live in social housing. 7% of households headed by a person aged 55+ live in private rented housing. This is shown in </w:t>
      </w:r>
      <w:r w:rsidR="00F84A31">
        <w:fldChar w:fldCharType="begin"/>
      </w:r>
      <w:r w:rsidR="00F84A31">
        <w:instrText xml:space="preserve"> REF _Ref199252309 \h </w:instrText>
      </w:r>
      <w:r w:rsidR="00F84A31">
        <w:fldChar w:fldCharType="separate"/>
      </w:r>
      <w:r w:rsidR="00971C60">
        <w:t xml:space="preserve">Table </w:t>
      </w:r>
      <w:r w:rsidR="00971C60">
        <w:rPr>
          <w:noProof/>
        </w:rPr>
        <w:t>101</w:t>
      </w:r>
      <w:r w:rsidR="00F84A31">
        <w:fldChar w:fldCharType="end"/>
      </w:r>
      <w:r w:rsidRPr="00361876">
        <w:t xml:space="preserve"> as well as how this tenure breakdown changes slightly amongst households headed by a person aged 65+ and</w:t>
      </w:r>
      <w:r w:rsidRPr="00361876">
        <w:rPr>
          <w:color w:val="000000" w:themeColor="text1"/>
        </w:rPr>
        <w:t xml:space="preserve"> 75+. </w:t>
      </w:r>
      <w:bookmarkStart w:id="277" w:name="_Ref192000804"/>
    </w:p>
    <w:p w14:paraId="400A11CE" w14:textId="4DBE9782" w:rsidR="008B1FC4" w:rsidRPr="00361876" w:rsidRDefault="008B1FC4" w:rsidP="00671489">
      <w:pPr>
        <w:pStyle w:val="Numberedpara1202"/>
      </w:pPr>
      <w:r>
        <w:rPr>
          <w:color w:val="000000" w:themeColor="text1"/>
        </w:rPr>
        <w:t xml:space="preserve">It should be noted that amongst the 45-64 age group the home ownership rate is lower, 73%. This is likely to be reflected in changes in the tenure </w:t>
      </w:r>
      <w:r w:rsidR="00B854BC">
        <w:rPr>
          <w:color w:val="000000" w:themeColor="text1"/>
        </w:rPr>
        <w:t>mix</w:t>
      </w:r>
      <w:r>
        <w:rPr>
          <w:color w:val="000000" w:themeColor="text1"/>
        </w:rPr>
        <w:t xml:space="preserve"> need for retirement</w:t>
      </w:r>
      <w:r w:rsidR="00520D66">
        <w:rPr>
          <w:color w:val="000000" w:themeColor="text1"/>
        </w:rPr>
        <w:t>/sheltered</w:t>
      </w:r>
      <w:r>
        <w:rPr>
          <w:color w:val="000000" w:themeColor="text1"/>
        </w:rPr>
        <w:t xml:space="preserve"> housing and for extra care housing as this </w:t>
      </w:r>
      <w:r w:rsidR="00D02BCE">
        <w:rPr>
          <w:color w:val="000000" w:themeColor="text1"/>
        </w:rPr>
        <w:t>population group</w:t>
      </w:r>
      <w:r>
        <w:rPr>
          <w:color w:val="000000" w:themeColor="text1"/>
        </w:rPr>
        <w:t xml:space="preserve"> enters the 65+ age </w:t>
      </w:r>
      <w:r w:rsidR="00D02BCE">
        <w:rPr>
          <w:color w:val="000000" w:themeColor="text1"/>
        </w:rPr>
        <w:t>population group</w:t>
      </w:r>
      <w:r>
        <w:rPr>
          <w:color w:val="000000" w:themeColor="text1"/>
        </w:rPr>
        <w:t xml:space="preserve"> over the next 20 years. </w:t>
      </w:r>
    </w:p>
    <w:p w14:paraId="5A4984D0" w14:textId="72EAB3B5" w:rsidR="00E65308" w:rsidRDefault="00E65308" w:rsidP="00E65308">
      <w:pPr>
        <w:pStyle w:val="Caption"/>
      </w:pPr>
      <w:bookmarkStart w:id="278" w:name="_Ref199252309"/>
      <w:r>
        <w:t xml:space="preserve">Table </w:t>
      </w:r>
      <w:fldSimple w:instr=" SEQ Table \* ARABIC ">
        <w:r w:rsidR="00971C60">
          <w:rPr>
            <w:noProof/>
          </w:rPr>
          <w:t>101</w:t>
        </w:r>
      </w:fldSimple>
      <w:bookmarkEnd w:id="278"/>
      <w:r>
        <w:t xml:space="preserve">. </w:t>
      </w:r>
      <w:r w:rsidRPr="00BF059C">
        <w:t>Household tenure type by different aged households in Essex</w:t>
      </w:r>
    </w:p>
    <w:tbl>
      <w:tblPr>
        <w:tblStyle w:val="GridTable5Dark-Accent4"/>
        <w:tblW w:w="5000" w:type="pct"/>
        <w:tblLook w:val="04A0" w:firstRow="1" w:lastRow="0" w:firstColumn="1" w:lastColumn="0" w:noHBand="0" w:noVBand="1"/>
      </w:tblPr>
      <w:tblGrid>
        <w:gridCol w:w="1215"/>
        <w:gridCol w:w="1226"/>
        <w:gridCol w:w="596"/>
        <w:gridCol w:w="1442"/>
        <w:gridCol w:w="596"/>
        <w:gridCol w:w="1552"/>
        <w:gridCol w:w="596"/>
        <w:gridCol w:w="907"/>
        <w:gridCol w:w="886"/>
      </w:tblGrid>
      <w:tr w:rsidR="00D96117" w:rsidRPr="008C1A4D" w14:paraId="2FA99306" w14:textId="77777777" w:rsidTr="00104BFC">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73" w:type="pct"/>
            <w:shd w:val="clear" w:color="auto" w:fill="FBCAD0"/>
            <w:noWrap/>
            <w:hideMark/>
          </w:tcPr>
          <w:bookmarkEnd w:id="277"/>
          <w:p w14:paraId="5D374ABC" w14:textId="77777777" w:rsidR="008B1FC4" w:rsidRPr="00532170" w:rsidRDefault="008B1FC4" w:rsidP="00DC05B9">
            <w:pPr>
              <w:rPr>
                <w:rFonts w:eastAsia="Times New Roman" w:cs="Segoe UI"/>
                <w:color w:val="000000"/>
              </w:rPr>
            </w:pPr>
            <w:r w:rsidRPr="00532170">
              <w:rPr>
                <w:rFonts w:eastAsia="Times New Roman" w:cs="Segoe UI"/>
                <w:color w:val="000000"/>
              </w:rPr>
              <w:t>Age group</w:t>
            </w:r>
          </w:p>
        </w:tc>
        <w:tc>
          <w:tcPr>
            <w:tcW w:w="680" w:type="pct"/>
            <w:shd w:val="clear" w:color="auto" w:fill="FBCAD0"/>
            <w:noWrap/>
            <w:hideMark/>
          </w:tcPr>
          <w:p w14:paraId="2D3AE8A9" w14:textId="77777777" w:rsidR="008B1FC4" w:rsidRPr="00532170"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32170">
              <w:rPr>
                <w:rFonts w:eastAsia="Times New Roman" w:cs="Segoe UI"/>
                <w:color w:val="000000"/>
              </w:rPr>
              <w:t>Owne</w:t>
            </w:r>
            <w:r>
              <w:rPr>
                <w:rFonts w:eastAsia="Times New Roman" w:cs="Segoe UI"/>
                <w:color w:val="000000"/>
              </w:rPr>
              <w:t>rship</w:t>
            </w:r>
          </w:p>
        </w:tc>
        <w:tc>
          <w:tcPr>
            <w:tcW w:w="331" w:type="pct"/>
            <w:shd w:val="clear" w:color="auto" w:fill="FBCAD0"/>
            <w:noWrap/>
            <w:hideMark/>
          </w:tcPr>
          <w:p w14:paraId="47FC777B" w14:textId="77777777" w:rsidR="008B1FC4" w:rsidRPr="00532170"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32170">
              <w:rPr>
                <w:rFonts w:eastAsia="Times New Roman" w:cs="Segoe UI"/>
                <w:color w:val="000000"/>
              </w:rPr>
              <w:t>%</w:t>
            </w:r>
          </w:p>
        </w:tc>
        <w:tc>
          <w:tcPr>
            <w:tcW w:w="799" w:type="pct"/>
            <w:shd w:val="clear" w:color="auto" w:fill="FBCAD0"/>
            <w:noWrap/>
            <w:hideMark/>
          </w:tcPr>
          <w:p w14:paraId="3B808C97" w14:textId="77777777" w:rsidR="008B1FC4" w:rsidRPr="00532170"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S</w:t>
            </w:r>
            <w:r w:rsidRPr="00532170">
              <w:rPr>
                <w:rFonts w:eastAsia="Times New Roman" w:cs="Segoe UI"/>
                <w:color w:val="000000"/>
              </w:rPr>
              <w:t>ocial rented</w:t>
            </w:r>
          </w:p>
        </w:tc>
        <w:tc>
          <w:tcPr>
            <w:tcW w:w="331" w:type="pct"/>
            <w:shd w:val="clear" w:color="auto" w:fill="FBCAD0"/>
            <w:noWrap/>
            <w:hideMark/>
          </w:tcPr>
          <w:p w14:paraId="4D9E4DB4" w14:textId="77777777" w:rsidR="008B1FC4" w:rsidRPr="00532170"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32170">
              <w:rPr>
                <w:rFonts w:eastAsia="Times New Roman" w:cs="Segoe UI"/>
                <w:color w:val="000000"/>
              </w:rPr>
              <w:t>%</w:t>
            </w:r>
          </w:p>
        </w:tc>
        <w:tc>
          <w:tcPr>
            <w:tcW w:w="858" w:type="pct"/>
            <w:shd w:val="clear" w:color="auto" w:fill="FBCAD0"/>
            <w:noWrap/>
            <w:hideMark/>
          </w:tcPr>
          <w:p w14:paraId="4D17CBDB" w14:textId="77777777" w:rsidR="008B1FC4" w:rsidRPr="00532170"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P</w:t>
            </w:r>
            <w:r w:rsidRPr="00532170">
              <w:rPr>
                <w:rFonts w:eastAsia="Times New Roman" w:cs="Segoe UI"/>
                <w:color w:val="000000"/>
              </w:rPr>
              <w:t>rivate rented</w:t>
            </w:r>
          </w:p>
        </w:tc>
        <w:tc>
          <w:tcPr>
            <w:tcW w:w="331" w:type="pct"/>
            <w:shd w:val="clear" w:color="auto" w:fill="FBCAD0"/>
            <w:noWrap/>
            <w:hideMark/>
          </w:tcPr>
          <w:p w14:paraId="24F465C1" w14:textId="77777777" w:rsidR="008B1FC4" w:rsidRPr="00532170"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32170">
              <w:rPr>
                <w:rFonts w:eastAsia="Times New Roman" w:cs="Segoe UI"/>
                <w:color w:val="000000"/>
              </w:rPr>
              <w:t>%</w:t>
            </w:r>
          </w:p>
        </w:tc>
        <w:tc>
          <w:tcPr>
            <w:tcW w:w="503" w:type="pct"/>
            <w:shd w:val="clear" w:color="auto" w:fill="FBCAD0"/>
            <w:noWrap/>
            <w:hideMark/>
          </w:tcPr>
          <w:p w14:paraId="4EF064BF" w14:textId="77777777" w:rsidR="008B1FC4" w:rsidRPr="00532170"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32170">
              <w:rPr>
                <w:rFonts w:eastAsia="Times New Roman" w:cs="Segoe UI"/>
                <w:color w:val="000000"/>
              </w:rPr>
              <w:t>Total</w:t>
            </w:r>
          </w:p>
        </w:tc>
        <w:tc>
          <w:tcPr>
            <w:tcW w:w="494" w:type="pct"/>
            <w:shd w:val="clear" w:color="auto" w:fill="FBCAD0"/>
          </w:tcPr>
          <w:p w14:paraId="7755BFBC" w14:textId="77777777" w:rsidR="008B1FC4" w:rsidRPr="00532170"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32170">
              <w:rPr>
                <w:rFonts w:eastAsia="Times New Roman" w:cs="Segoe UI"/>
                <w:color w:val="000000"/>
              </w:rPr>
              <w:t>%</w:t>
            </w:r>
          </w:p>
        </w:tc>
      </w:tr>
      <w:tr w:rsidR="00D96117" w:rsidRPr="008C1A4D" w14:paraId="0A8A96A8" w14:textId="77777777" w:rsidTr="00E65308">
        <w:trPr>
          <w:trHeight w:val="288"/>
        </w:trPr>
        <w:tc>
          <w:tcPr>
            <w:cnfStyle w:val="001000000000" w:firstRow="0" w:lastRow="0" w:firstColumn="1" w:lastColumn="0" w:oddVBand="0" w:evenVBand="0" w:oddHBand="0" w:evenHBand="0" w:firstRowFirstColumn="0" w:firstRowLastColumn="0" w:lastRowFirstColumn="0" w:lastRowLastColumn="0"/>
            <w:tcW w:w="673" w:type="pct"/>
            <w:noWrap/>
          </w:tcPr>
          <w:p w14:paraId="177A0D3F" w14:textId="77777777" w:rsidR="008B1FC4" w:rsidRPr="00361876" w:rsidRDefault="008B1FC4" w:rsidP="00DC05B9">
            <w:pPr>
              <w:rPr>
                <w:rFonts w:eastAsia="Times New Roman" w:cs="Segoe UI"/>
                <w:b w:val="0"/>
                <w:color w:val="000000"/>
              </w:rPr>
            </w:pPr>
            <w:r w:rsidRPr="00361876">
              <w:rPr>
                <w:rFonts w:eastAsia="Times New Roman" w:cs="Segoe UI"/>
                <w:b w:val="0"/>
                <w:color w:val="000000"/>
              </w:rPr>
              <w:t>45-64</w:t>
            </w:r>
          </w:p>
        </w:tc>
        <w:tc>
          <w:tcPr>
            <w:tcW w:w="680" w:type="pct"/>
            <w:noWrap/>
            <w:vAlign w:val="center"/>
          </w:tcPr>
          <w:p w14:paraId="405AE8FA"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173,841</w:t>
            </w:r>
          </w:p>
        </w:tc>
        <w:tc>
          <w:tcPr>
            <w:tcW w:w="331" w:type="pct"/>
            <w:noWrap/>
            <w:vAlign w:val="center"/>
          </w:tcPr>
          <w:p w14:paraId="7AA89669"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73%</w:t>
            </w:r>
          </w:p>
        </w:tc>
        <w:tc>
          <w:tcPr>
            <w:tcW w:w="799" w:type="pct"/>
            <w:noWrap/>
            <w:vAlign w:val="center"/>
          </w:tcPr>
          <w:p w14:paraId="309F20F3"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32,413</w:t>
            </w:r>
          </w:p>
        </w:tc>
        <w:tc>
          <w:tcPr>
            <w:tcW w:w="331" w:type="pct"/>
            <w:noWrap/>
            <w:vAlign w:val="center"/>
          </w:tcPr>
          <w:p w14:paraId="63BFC5D8"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14%</w:t>
            </w:r>
          </w:p>
        </w:tc>
        <w:tc>
          <w:tcPr>
            <w:tcW w:w="858" w:type="pct"/>
            <w:noWrap/>
            <w:vAlign w:val="center"/>
          </w:tcPr>
          <w:p w14:paraId="4F15D8D1"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32,531</w:t>
            </w:r>
          </w:p>
        </w:tc>
        <w:tc>
          <w:tcPr>
            <w:tcW w:w="331" w:type="pct"/>
            <w:noWrap/>
            <w:vAlign w:val="center"/>
          </w:tcPr>
          <w:p w14:paraId="142BB29B"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14%</w:t>
            </w:r>
          </w:p>
        </w:tc>
        <w:tc>
          <w:tcPr>
            <w:tcW w:w="503" w:type="pct"/>
            <w:noWrap/>
            <w:vAlign w:val="center"/>
          </w:tcPr>
          <w:p w14:paraId="6B6F8E44"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cs="Segoe UI"/>
                <w:color w:val="000000"/>
              </w:rPr>
              <w:t>238,785</w:t>
            </w:r>
          </w:p>
        </w:tc>
        <w:tc>
          <w:tcPr>
            <w:tcW w:w="494" w:type="pct"/>
            <w:vAlign w:val="center"/>
          </w:tcPr>
          <w:p w14:paraId="31B1BC1E"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100%</w:t>
            </w:r>
          </w:p>
        </w:tc>
      </w:tr>
      <w:tr w:rsidR="00D96117" w:rsidRPr="008C1A4D" w14:paraId="054B155D" w14:textId="77777777" w:rsidTr="00E65308">
        <w:trPr>
          <w:trHeight w:val="288"/>
        </w:trPr>
        <w:tc>
          <w:tcPr>
            <w:cnfStyle w:val="001000000000" w:firstRow="0" w:lastRow="0" w:firstColumn="1" w:lastColumn="0" w:oddVBand="0" w:evenVBand="0" w:oddHBand="0" w:evenHBand="0" w:firstRowFirstColumn="0" w:firstRowLastColumn="0" w:lastRowFirstColumn="0" w:lastRowLastColumn="0"/>
            <w:tcW w:w="673" w:type="pct"/>
            <w:noWrap/>
            <w:hideMark/>
          </w:tcPr>
          <w:p w14:paraId="01C250A6" w14:textId="77777777" w:rsidR="008B1FC4" w:rsidRPr="00532170" w:rsidRDefault="008B1FC4" w:rsidP="00DC05B9">
            <w:pPr>
              <w:rPr>
                <w:rFonts w:eastAsia="Times New Roman" w:cs="Segoe UI"/>
                <w:b w:val="0"/>
                <w:color w:val="000000"/>
              </w:rPr>
            </w:pPr>
            <w:r w:rsidRPr="00532170">
              <w:rPr>
                <w:rFonts w:eastAsia="Times New Roman" w:cs="Segoe UI"/>
                <w:b w:val="0"/>
                <w:color w:val="000000"/>
              </w:rPr>
              <w:t>55+</w:t>
            </w:r>
          </w:p>
        </w:tc>
        <w:tc>
          <w:tcPr>
            <w:tcW w:w="680" w:type="pct"/>
            <w:noWrap/>
            <w:vAlign w:val="center"/>
            <w:hideMark/>
          </w:tcPr>
          <w:p w14:paraId="169CAAD4"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253,756</w:t>
            </w:r>
          </w:p>
        </w:tc>
        <w:tc>
          <w:tcPr>
            <w:tcW w:w="331" w:type="pct"/>
            <w:noWrap/>
            <w:vAlign w:val="center"/>
            <w:hideMark/>
          </w:tcPr>
          <w:p w14:paraId="1352352D"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80%</w:t>
            </w:r>
          </w:p>
        </w:tc>
        <w:tc>
          <w:tcPr>
            <w:tcW w:w="799" w:type="pct"/>
            <w:noWrap/>
            <w:vAlign w:val="center"/>
            <w:hideMark/>
          </w:tcPr>
          <w:p w14:paraId="53CEC5A1"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41,060</w:t>
            </w:r>
          </w:p>
        </w:tc>
        <w:tc>
          <w:tcPr>
            <w:tcW w:w="331" w:type="pct"/>
            <w:noWrap/>
            <w:vAlign w:val="center"/>
            <w:hideMark/>
          </w:tcPr>
          <w:p w14:paraId="3E8099DD"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13%</w:t>
            </w:r>
          </w:p>
        </w:tc>
        <w:tc>
          <w:tcPr>
            <w:tcW w:w="858" w:type="pct"/>
            <w:noWrap/>
            <w:vAlign w:val="center"/>
            <w:hideMark/>
          </w:tcPr>
          <w:p w14:paraId="669B8E19"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23,664</w:t>
            </w:r>
          </w:p>
        </w:tc>
        <w:tc>
          <w:tcPr>
            <w:tcW w:w="331" w:type="pct"/>
            <w:noWrap/>
            <w:vAlign w:val="center"/>
            <w:hideMark/>
          </w:tcPr>
          <w:p w14:paraId="78A7349D"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7%</w:t>
            </w:r>
          </w:p>
        </w:tc>
        <w:tc>
          <w:tcPr>
            <w:tcW w:w="503" w:type="pct"/>
            <w:noWrap/>
            <w:vAlign w:val="center"/>
            <w:hideMark/>
          </w:tcPr>
          <w:p w14:paraId="419A5B94"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cs="Segoe UI"/>
                <w:color w:val="000000"/>
              </w:rPr>
              <w:t>318,480</w:t>
            </w:r>
          </w:p>
        </w:tc>
        <w:tc>
          <w:tcPr>
            <w:tcW w:w="494" w:type="pct"/>
            <w:vAlign w:val="center"/>
          </w:tcPr>
          <w:p w14:paraId="59B81002"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100%</w:t>
            </w:r>
          </w:p>
        </w:tc>
      </w:tr>
      <w:tr w:rsidR="00D96117" w:rsidRPr="008C1A4D" w14:paraId="36E31C68" w14:textId="77777777" w:rsidTr="00E65308">
        <w:trPr>
          <w:trHeight w:val="288"/>
        </w:trPr>
        <w:tc>
          <w:tcPr>
            <w:cnfStyle w:val="001000000000" w:firstRow="0" w:lastRow="0" w:firstColumn="1" w:lastColumn="0" w:oddVBand="0" w:evenVBand="0" w:oddHBand="0" w:evenHBand="0" w:firstRowFirstColumn="0" w:firstRowLastColumn="0" w:lastRowFirstColumn="0" w:lastRowLastColumn="0"/>
            <w:tcW w:w="673" w:type="pct"/>
            <w:noWrap/>
            <w:hideMark/>
          </w:tcPr>
          <w:p w14:paraId="2C7F5532" w14:textId="77777777" w:rsidR="008B1FC4" w:rsidRPr="00532170" w:rsidRDefault="008B1FC4" w:rsidP="00DC05B9">
            <w:pPr>
              <w:rPr>
                <w:rFonts w:eastAsia="Times New Roman" w:cs="Segoe UI"/>
                <w:b w:val="0"/>
                <w:color w:val="000000"/>
              </w:rPr>
            </w:pPr>
            <w:r w:rsidRPr="00532170">
              <w:rPr>
                <w:rFonts w:eastAsia="Times New Roman" w:cs="Segoe UI"/>
                <w:b w:val="0"/>
                <w:color w:val="000000"/>
              </w:rPr>
              <w:t>65+</w:t>
            </w:r>
          </w:p>
        </w:tc>
        <w:tc>
          <w:tcPr>
            <w:tcW w:w="680" w:type="pct"/>
            <w:noWrap/>
            <w:vAlign w:val="center"/>
            <w:hideMark/>
          </w:tcPr>
          <w:p w14:paraId="2BF432C9"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163,519</w:t>
            </w:r>
          </w:p>
        </w:tc>
        <w:tc>
          <w:tcPr>
            <w:tcW w:w="331" w:type="pct"/>
            <w:noWrap/>
            <w:vAlign w:val="center"/>
            <w:hideMark/>
          </w:tcPr>
          <w:p w14:paraId="524D17C5"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82%</w:t>
            </w:r>
          </w:p>
        </w:tc>
        <w:tc>
          <w:tcPr>
            <w:tcW w:w="799" w:type="pct"/>
            <w:noWrap/>
            <w:vAlign w:val="center"/>
            <w:hideMark/>
          </w:tcPr>
          <w:p w14:paraId="7295B6BB"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25,056</w:t>
            </w:r>
          </w:p>
        </w:tc>
        <w:tc>
          <w:tcPr>
            <w:tcW w:w="331" w:type="pct"/>
            <w:noWrap/>
            <w:vAlign w:val="center"/>
            <w:hideMark/>
          </w:tcPr>
          <w:p w14:paraId="74901FCA"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13%</w:t>
            </w:r>
          </w:p>
        </w:tc>
        <w:tc>
          <w:tcPr>
            <w:tcW w:w="858" w:type="pct"/>
            <w:noWrap/>
            <w:vAlign w:val="center"/>
            <w:hideMark/>
          </w:tcPr>
          <w:p w14:paraId="58206BF6"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11,172</w:t>
            </w:r>
          </w:p>
        </w:tc>
        <w:tc>
          <w:tcPr>
            <w:tcW w:w="331" w:type="pct"/>
            <w:noWrap/>
            <w:vAlign w:val="center"/>
            <w:hideMark/>
          </w:tcPr>
          <w:p w14:paraId="6EDAA5A4"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6%</w:t>
            </w:r>
          </w:p>
        </w:tc>
        <w:tc>
          <w:tcPr>
            <w:tcW w:w="503" w:type="pct"/>
            <w:noWrap/>
            <w:vAlign w:val="center"/>
            <w:hideMark/>
          </w:tcPr>
          <w:p w14:paraId="55116649"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cs="Segoe UI"/>
                <w:color w:val="000000"/>
              </w:rPr>
              <w:t>199,747</w:t>
            </w:r>
          </w:p>
        </w:tc>
        <w:tc>
          <w:tcPr>
            <w:tcW w:w="494" w:type="pct"/>
            <w:vAlign w:val="center"/>
          </w:tcPr>
          <w:p w14:paraId="178DD2F7"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100%</w:t>
            </w:r>
          </w:p>
        </w:tc>
      </w:tr>
      <w:tr w:rsidR="00D96117" w:rsidRPr="008C1A4D" w14:paraId="0A310D8D" w14:textId="77777777" w:rsidTr="00E65308">
        <w:trPr>
          <w:trHeight w:val="288"/>
        </w:trPr>
        <w:tc>
          <w:tcPr>
            <w:cnfStyle w:val="001000000000" w:firstRow="0" w:lastRow="0" w:firstColumn="1" w:lastColumn="0" w:oddVBand="0" w:evenVBand="0" w:oddHBand="0" w:evenHBand="0" w:firstRowFirstColumn="0" w:firstRowLastColumn="0" w:lastRowFirstColumn="0" w:lastRowLastColumn="0"/>
            <w:tcW w:w="673" w:type="pct"/>
            <w:noWrap/>
            <w:hideMark/>
          </w:tcPr>
          <w:p w14:paraId="41C590FB" w14:textId="77777777" w:rsidR="008B1FC4" w:rsidRPr="00532170" w:rsidRDefault="008B1FC4" w:rsidP="00DC05B9">
            <w:pPr>
              <w:rPr>
                <w:rFonts w:eastAsia="Times New Roman" w:cs="Segoe UI"/>
                <w:b w:val="0"/>
                <w:color w:val="000000"/>
              </w:rPr>
            </w:pPr>
            <w:r w:rsidRPr="00532170">
              <w:rPr>
                <w:rFonts w:eastAsia="Times New Roman" w:cs="Segoe UI"/>
                <w:b w:val="0"/>
                <w:color w:val="000000"/>
              </w:rPr>
              <w:t>75+</w:t>
            </w:r>
          </w:p>
        </w:tc>
        <w:tc>
          <w:tcPr>
            <w:tcW w:w="680" w:type="pct"/>
            <w:noWrap/>
            <w:vAlign w:val="center"/>
            <w:hideMark/>
          </w:tcPr>
          <w:p w14:paraId="5357C6CC"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87,093</w:t>
            </w:r>
          </w:p>
        </w:tc>
        <w:tc>
          <w:tcPr>
            <w:tcW w:w="331" w:type="pct"/>
            <w:noWrap/>
            <w:vAlign w:val="center"/>
            <w:hideMark/>
          </w:tcPr>
          <w:p w14:paraId="6972633D"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83%</w:t>
            </w:r>
          </w:p>
        </w:tc>
        <w:tc>
          <w:tcPr>
            <w:tcW w:w="799" w:type="pct"/>
            <w:noWrap/>
            <w:vAlign w:val="center"/>
            <w:hideMark/>
          </w:tcPr>
          <w:p w14:paraId="645600E9"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12,714</w:t>
            </w:r>
          </w:p>
        </w:tc>
        <w:tc>
          <w:tcPr>
            <w:tcW w:w="331" w:type="pct"/>
            <w:noWrap/>
            <w:vAlign w:val="center"/>
            <w:hideMark/>
          </w:tcPr>
          <w:p w14:paraId="526DDE1C"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12%</w:t>
            </w:r>
          </w:p>
        </w:tc>
        <w:tc>
          <w:tcPr>
            <w:tcW w:w="858" w:type="pct"/>
            <w:noWrap/>
            <w:vAlign w:val="center"/>
            <w:hideMark/>
          </w:tcPr>
          <w:p w14:paraId="5BEEAE7D"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5,183</w:t>
            </w:r>
          </w:p>
        </w:tc>
        <w:tc>
          <w:tcPr>
            <w:tcW w:w="331" w:type="pct"/>
            <w:noWrap/>
            <w:vAlign w:val="center"/>
            <w:hideMark/>
          </w:tcPr>
          <w:p w14:paraId="6EA8D4D6"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5%</w:t>
            </w:r>
          </w:p>
        </w:tc>
        <w:tc>
          <w:tcPr>
            <w:tcW w:w="503" w:type="pct"/>
            <w:noWrap/>
            <w:vAlign w:val="center"/>
            <w:hideMark/>
          </w:tcPr>
          <w:p w14:paraId="5DFA175E"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cs="Segoe UI"/>
                <w:color w:val="000000"/>
              </w:rPr>
              <w:t>104,990</w:t>
            </w:r>
          </w:p>
        </w:tc>
        <w:tc>
          <w:tcPr>
            <w:tcW w:w="494" w:type="pct"/>
            <w:vAlign w:val="center"/>
          </w:tcPr>
          <w:p w14:paraId="5E5F5447" w14:textId="77777777" w:rsidR="008B1FC4" w:rsidRPr="00D60642"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60642">
              <w:rPr>
                <w:rFonts w:eastAsia="Times New Roman" w:cs="Segoe UI"/>
                <w:color w:val="000000"/>
              </w:rPr>
              <w:t>100%</w:t>
            </w:r>
          </w:p>
        </w:tc>
      </w:tr>
    </w:tbl>
    <w:p w14:paraId="16E180F7" w14:textId="30DF2566" w:rsidR="008B1FC4" w:rsidRPr="0027027D" w:rsidRDefault="008B1FC4" w:rsidP="008B1FC4">
      <w:pPr>
        <w:pStyle w:val="Numberedpara1202"/>
        <w:numPr>
          <w:ilvl w:val="0"/>
          <w:numId w:val="0"/>
        </w:numPr>
        <w:spacing w:before="0"/>
        <w:jc w:val="left"/>
        <w:rPr>
          <w:sz w:val="18"/>
          <w:szCs w:val="18"/>
        </w:rPr>
      </w:pPr>
      <w:r w:rsidRPr="0081004F">
        <w:rPr>
          <w:sz w:val="18"/>
          <w:szCs w:val="18"/>
        </w:rPr>
        <w:t>Source: ONS</w:t>
      </w:r>
      <w:r>
        <w:rPr>
          <w:sz w:val="18"/>
          <w:szCs w:val="18"/>
        </w:rPr>
        <w:t xml:space="preserve"> (2021)</w:t>
      </w:r>
      <w:r w:rsidR="00B854BC">
        <w:rPr>
          <w:sz w:val="18"/>
          <w:szCs w:val="18"/>
        </w:rPr>
        <w:t>. Percentages may not sum to 100% due to rounding</w:t>
      </w:r>
    </w:p>
    <w:p w14:paraId="641D33AF" w14:textId="77777777" w:rsidR="008B1FC4" w:rsidRDefault="008B1FC4" w:rsidP="008B1FC4">
      <w:pPr>
        <w:pStyle w:val="Numberedpara1202"/>
      </w:pPr>
      <w:r>
        <w:t>The Income Deprivation Affecting Older People Index (IDAOPI) score for Essex is 11.3. Compared to its CIPFA comparators</w:t>
      </w:r>
      <w:r>
        <w:rPr>
          <w:rStyle w:val="FootnoteReference"/>
        </w:rPr>
        <w:footnoteReference w:id="52"/>
      </w:r>
      <w:r>
        <w:t xml:space="preserve">, Essex </w:t>
      </w:r>
      <w:r w:rsidRPr="000947FC">
        <w:t xml:space="preserve">is </w:t>
      </w:r>
      <w:r>
        <w:t>ranked 10</w:t>
      </w:r>
      <w:r w:rsidRPr="00BD68A0">
        <w:rPr>
          <w:vertAlign w:val="superscript"/>
        </w:rPr>
        <w:t>th</w:t>
      </w:r>
      <w:r>
        <w:t xml:space="preserve"> out of 16 </w:t>
      </w:r>
      <w:r w:rsidRPr="000947FC">
        <w:t xml:space="preserve">compared to the deprivation scores </w:t>
      </w:r>
      <w:r>
        <w:t>of</w:t>
      </w:r>
      <w:r w:rsidRPr="000947FC">
        <w:t xml:space="preserve"> its CIPFA comparators meaning it is more deprived than some areas but less deprived than others. It is slightly </w:t>
      </w:r>
      <w:r>
        <w:t>less</w:t>
      </w:r>
      <w:r w:rsidRPr="000947FC">
        <w:t xml:space="preserve"> deprived than the average for England, </w:t>
      </w:r>
      <w:r>
        <w:t xml:space="preserve">which is </w:t>
      </w:r>
      <w:r w:rsidRPr="000947FC">
        <w:t xml:space="preserve">14.2. This suggests that there is a moderate level of income </w:t>
      </w:r>
      <w:r w:rsidRPr="000947FC">
        <w:lastRenderedPageBreak/>
        <w:t xml:space="preserve">deprivation affecting older people in </w:t>
      </w:r>
      <w:r>
        <w:t xml:space="preserve">Essex, however this is likely to vary between districts. </w:t>
      </w:r>
    </w:p>
    <w:p w14:paraId="4F54A401" w14:textId="755D61A9" w:rsidR="008B1FC4" w:rsidRDefault="008B1FC4" w:rsidP="008B1FC4">
      <w:pPr>
        <w:pStyle w:val="Caption"/>
      </w:pPr>
      <w:r>
        <w:t xml:space="preserve">Table </w:t>
      </w:r>
      <w:fldSimple w:instr=" SEQ Table \* ARABIC ">
        <w:r w:rsidR="00971C60">
          <w:rPr>
            <w:noProof/>
          </w:rPr>
          <w:t>102</w:t>
        </w:r>
      </w:fldSimple>
      <w:r>
        <w:t>. The Income Deprivation Affecting Older People Index (IDAOPI) score for Essex and its CIPFA comparators</w:t>
      </w:r>
    </w:p>
    <w:tbl>
      <w:tblPr>
        <w:tblStyle w:val="GridTable5Dark-Accent4"/>
        <w:tblW w:w="5000" w:type="pct"/>
        <w:tblLook w:val="04A0" w:firstRow="1" w:lastRow="0" w:firstColumn="1" w:lastColumn="0" w:noHBand="0" w:noVBand="1"/>
      </w:tblPr>
      <w:tblGrid>
        <w:gridCol w:w="2196"/>
        <w:gridCol w:w="3850"/>
        <w:gridCol w:w="2970"/>
      </w:tblGrid>
      <w:tr w:rsidR="0050421D" w:rsidRPr="00154EC6" w14:paraId="3135946A" w14:textId="77777777" w:rsidTr="00104BFC">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1218" w:type="pct"/>
            <w:shd w:val="clear" w:color="auto" w:fill="FBCAD0"/>
            <w:noWrap/>
            <w:hideMark/>
          </w:tcPr>
          <w:p w14:paraId="7D24959F" w14:textId="77777777" w:rsidR="008B1FC4" w:rsidRPr="00154EC6" w:rsidRDefault="008B1FC4" w:rsidP="00DC05B9">
            <w:pPr>
              <w:rPr>
                <w:rFonts w:eastAsia="Times New Roman" w:cs="Segoe UI"/>
                <w:color w:val="000000"/>
              </w:rPr>
            </w:pPr>
            <w:r w:rsidRPr="00154EC6">
              <w:rPr>
                <w:rFonts w:eastAsia="Times New Roman" w:cs="Segoe UI"/>
                <w:color w:val="000000"/>
              </w:rPr>
              <w:t>Rank</w:t>
            </w:r>
          </w:p>
        </w:tc>
        <w:tc>
          <w:tcPr>
            <w:tcW w:w="2135" w:type="pct"/>
            <w:shd w:val="clear" w:color="auto" w:fill="FBCAD0"/>
            <w:noWrap/>
            <w:hideMark/>
          </w:tcPr>
          <w:p w14:paraId="7F8CFE1A" w14:textId="77777777" w:rsidR="008B1FC4" w:rsidRPr="00154EC6"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Local Authority</w:t>
            </w:r>
          </w:p>
        </w:tc>
        <w:tc>
          <w:tcPr>
            <w:tcW w:w="1647" w:type="pct"/>
            <w:shd w:val="clear" w:color="auto" w:fill="FBCAD0"/>
            <w:noWrap/>
            <w:hideMark/>
          </w:tcPr>
          <w:p w14:paraId="5EFD29B3" w14:textId="77777777" w:rsidR="008B1FC4" w:rsidRPr="00154EC6"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IDAOPI score</w:t>
            </w:r>
          </w:p>
        </w:tc>
      </w:tr>
      <w:tr w:rsidR="008B1FC4" w:rsidRPr="00154EC6" w14:paraId="36E0315B"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tcPr>
          <w:p w14:paraId="6F8B7EEC" w14:textId="77777777" w:rsidR="008B1FC4" w:rsidRPr="00154EC6" w:rsidRDefault="008B1FC4" w:rsidP="00DC05B9">
            <w:pPr>
              <w:jc w:val="center"/>
              <w:rPr>
                <w:rFonts w:eastAsia="Times New Roman" w:cs="Segoe UI"/>
                <w:b w:val="0"/>
                <w:color w:val="000000"/>
              </w:rPr>
            </w:pPr>
            <w:r>
              <w:rPr>
                <w:rFonts w:eastAsia="Times New Roman" w:cs="Segoe UI"/>
                <w:b w:val="0"/>
                <w:color w:val="000000"/>
              </w:rPr>
              <w:t>Least deprived</w:t>
            </w:r>
          </w:p>
        </w:tc>
        <w:tc>
          <w:tcPr>
            <w:tcW w:w="2135" w:type="pct"/>
            <w:noWrap/>
          </w:tcPr>
          <w:p w14:paraId="55910A76"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647" w:type="pct"/>
            <w:noWrap/>
          </w:tcPr>
          <w:p w14:paraId="384B2BE8"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r w:rsidR="0050421D" w:rsidRPr="00154EC6" w14:paraId="30B99913"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51D2543D"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1</w:t>
            </w:r>
          </w:p>
        </w:tc>
        <w:tc>
          <w:tcPr>
            <w:tcW w:w="2135" w:type="pct"/>
            <w:noWrap/>
            <w:hideMark/>
          </w:tcPr>
          <w:p w14:paraId="0CF67C62"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Hampshire</w:t>
            </w:r>
          </w:p>
        </w:tc>
        <w:tc>
          <w:tcPr>
            <w:tcW w:w="1647" w:type="pct"/>
            <w:noWrap/>
            <w:hideMark/>
          </w:tcPr>
          <w:p w14:paraId="670E755F"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8.6</w:t>
            </w:r>
          </w:p>
        </w:tc>
      </w:tr>
      <w:tr w:rsidR="0050421D" w:rsidRPr="00154EC6" w14:paraId="34716EAA"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5B324664"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2</w:t>
            </w:r>
          </w:p>
        </w:tc>
        <w:tc>
          <w:tcPr>
            <w:tcW w:w="2135" w:type="pct"/>
            <w:noWrap/>
            <w:hideMark/>
          </w:tcPr>
          <w:p w14:paraId="32C35806"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Leicestershire</w:t>
            </w:r>
          </w:p>
        </w:tc>
        <w:tc>
          <w:tcPr>
            <w:tcW w:w="1647" w:type="pct"/>
            <w:noWrap/>
            <w:hideMark/>
          </w:tcPr>
          <w:p w14:paraId="0B14B506"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9.2</w:t>
            </w:r>
          </w:p>
        </w:tc>
      </w:tr>
      <w:tr w:rsidR="0050421D" w:rsidRPr="00154EC6" w14:paraId="5F19896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7EAF2E2B"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3</w:t>
            </w:r>
          </w:p>
        </w:tc>
        <w:tc>
          <w:tcPr>
            <w:tcW w:w="2135" w:type="pct"/>
            <w:noWrap/>
            <w:hideMark/>
          </w:tcPr>
          <w:p w14:paraId="218B3397"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West Sussex</w:t>
            </w:r>
          </w:p>
        </w:tc>
        <w:tc>
          <w:tcPr>
            <w:tcW w:w="1647" w:type="pct"/>
            <w:noWrap/>
            <w:hideMark/>
          </w:tcPr>
          <w:p w14:paraId="7446E704"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9.5</w:t>
            </w:r>
          </w:p>
        </w:tc>
      </w:tr>
      <w:tr w:rsidR="0050421D" w:rsidRPr="00154EC6" w14:paraId="59BC943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71B80AB4"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4</w:t>
            </w:r>
          </w:p>
        </w:tc>
        <w:tc>
          <w:tcPr>
            <w:tcW w:w="2135" w:type="pct"/>
            <w:noWrap/>
            <w:hideMark/>
          </w:tcPr>
          <w:p w14:paraId="3C7F8BA2"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Gloucestershire</w:t>
            </w:r>
          </w:p>
        </w:tc>
        <w:tc>
          <w:tcPr>
            <w:tcW w:w="1647" w:type="pct"/>
            <w:noWrap/>
            <w:hideMark/>
          </w:tcPr>
          <w:p w14:paraId="041CA397"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9.8</w:t>
            </w:r>
          </w:p>
        </w:tc>
      </w:tr>
      <w:tr w:rsidR="0050421D" w:rsidRPr="00154EC6" w14:paraId="61355F0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32901E2A"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5</w:t>
            </w:r>
          </w:p>
        </w:tc>
        <w:tc>
          <w:tcPr>
            <w:tcW w:w="2135" w:type="pct"/>
            <w:noWrap/>
            <w:hideMark/>
          </w:tcPr>
          <w:p w14:paraId="5DE1EC99"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Hertfordshire</w:t>
            </w:r>
          </w:p>
        </w:tc>
        <w:tc>
          <w:tcPr>
            <w:tcW w:w="1647" w:type="pct"/>
            <w:noWrap/>
            <w:hideMark/>
          </w:tcPr>
          <w:p w14:paraId="3F3EA464"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9.9</w:t>
            </w:r>
          </w:p>
        </w:tc>
      </w:tr>
      <w:tr w:rsidR="0050421D" w:rsidRPr="00154EC6" w14:paraId="01E9EEE7"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578A7890"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6</w:t>
            </w:r>
          </w:p>
        </w:tc>
        <w:tc>
          <w:tcPr>
            <w:tcW w:w="2135" w:type="pct"/>
            <w:noWrap/>
            <w:hideMark/>
          </w:tcPr>
          <w:p w14:paraId="764005EC"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Warwickshire</w:t>
            </w:r>
          </w:p>
        </w:tc>
        <w:tc>
          <w:tcPr>
            <w:tcW w:w="1647" w:type="pct"/>
            <w:noWrap/>
            <w:hideMark/>
          </w:tcPr>
          <w:p w14:paraId="1130383B"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10.4</w:t>
            </w:r>
          </w:p>
        </w:tc>
      </w:tr>
      <w:tr w:rsidR="0050421D" w:rsidRPr="00154EC6" w14:paraId="1C2B053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067EC1A1"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7</w:t>
            </w:r>
          </w:p>
        </w:tc>
        <w:tc>
          <w:tcPr>
            <w:tcW w:w="2135" w:type="pct"/>
            <w:noWrap/>
            <w:hideMark/>
          </w:tcPr>
          <w:p w14:paraId="47D6E953"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Suffolk</w:t>
            </w:r>
          </w:p>
        </w:tc>
        <w:tc>
          <w:tcPr>
            <w:tcW w:w="1647" w:type="pct"/>
            <w:noWrap/>
            <w:hideMark/>
          </w:tcPr>
          <w:p w14:paraId="1AC1E997"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10.4</w:t>
            </w:r>
          </w:p>
        </w:tc>
      </w:tr>
      <w:tr w:rsidR="0050421D" w:rsidRPr="00154EC6" w14:paraId="54C0D3C3"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39750EFD"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8</w:t>
            </w:r>
          </w:p>
        </w:tc>
        <w:tc>
          <w:tcPr>
            <w:tcW w:w="2135" w:type="pct"/>
            <w:noWrap/>
            <w:hideMark/>
          </w:tcPr>
          <w:p w14:paraId="5ACCD63A"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Worcestershire</w:t>
            </w:r>
          </w:p>
        </w:tc>
        <w:tc>
          <w:tcPr>
            <w:tcW w:w="1647" w:type="pct"/>
            <w:noWrap/>
            <w:hideMark/>
          </w:tcPr>
          <w:p w14:paraId="7F43527F"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10.7</w:t>
            </w:r>
          </w:p>
        </w:tc>
      </w:tr>
      <w:tr w:rsidR="0050421D" w:rsidRPr="00154EC6" w14:paraId="0949A52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0488C2F9"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9</w:t>
            </w:r>
          </w:p>
        </w:tc>
        <w:tc>
          <w:tcPr>
            <w:tcW w:w="2135" w:type="pct"/>
            <w:noWrap/>
            <w:hideMark/>
          </w:tcPr>
          <w:p w14:paraId="0DAC89DA"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Staffordshire</w:t>
            </w:r>
          </w:p>
        </w:tc>
        <w:tc>
          <w:tcPr>
            <w:tcW w:w="1647" w:type="pct"/>
            <w:noWrap/>
            <w:hideMark/>
          </w:tcPr>
          <w:p w14:paraId="2F3116EF"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11</w:t>
            </w:r>
          </w:p>
        </w:tc>
      </w:tr>
      <w:tr w:rsidR="0050421D" w:rsidRPr="00154EC6" w14:paraId="7B0BDD37"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69513981"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10</w:t>
            </w:r>
          </w:p>
        </w:tc>
        <w:tc>
          <w:tcPr>
            <w:tcW w:w="2135" w:type="pct"/>
            <w:noWrap/>
            <w:hideMark/>
          </w:tcPr>
          <w:p w14:paraId="6C180B7D" w14:textId="77777777" w:rsidR="008B1FC4" w:rsidRPr="00A162D4"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62D4">
              <w:rPr>
                <w:rFonts w:eastAsia="Times New Roman" w:cs="Segoe UI"/>
                <w:b/>
                <w:color w:val="000000"/>
              </w:rPr>
              <w:t>Essex</w:t>
            </w:r>
          </w:p>
        </w:tc>
        <w:tc>
          <w:tcPr>
            <w:tcW w:w="1647" w:type="pct"/>
            <w:noWrap/>
            <w:hideMark/>
          </w:tcPr>
          <w:p w14:paraId="717D9D63" w14:textId="77777777" w:rsidR="008B1FC4" w:rsidRPr="00A162D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62D4">
              <w:rPr>
                <w:rFonts w:eastAsia="Times New Roman" w:cs="Segoe UI"/>
                <w:b/>
                <w:color w:val="000000"/>
              </w:rPr>
              <w:t>11.3</w:t>
            </w:r>
          </w:p>
        </w:tc>
      </w:tr>
      <w:tr w:rsidR="0050421D" w:rsidRPr="00154EC6" w14:paraId="23ECA84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113289BC"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11</w:t>
            </w:r>
          </w:p>
        </w:tc>
        <w:tc>
          <w:tcPr>
            <w:tcW w:w="2135" w:type="pct"/>
            <w:noWrap/>
            <w:hideMark/>
          </w:tcPr>
          <w:p w14:paraId="5ADAA36C"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Nottinghamshire</w:t>
            </w:r>
          </w:p>
        </w:tc>
        <w:tc>
          <w:tcPr>
            <w:tcW w:w="1647" w:type="pct"/>
            <w:noWrap/>
            <w:hideMark/>
          </w:tcPr>
          <w:p w14:paraId="10BC53EF"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11.4</w:t>
            </w:r>
          </w:p>
        </w:tc>
      </w:tr>
      <w:tr w:rsidR="0050421D" w:rsidRPr="00154EC6" w14:paraId="6C767CCD"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49017FD1"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12</w:t>
            </w:r>
          </w:p>
        </w:tc>
        <w:tc>
          <w:tcPr>
            <w:tcW w:w="2135" w:type="pct"/>
            <w:noWrap/>
            <w:hideMark/>
          </w:tcPr>
          <w:p w14:paraId="599159B4"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Kent</w:t>
            </w:r>
          </w:p>
        </w:tc>
        <w:tc>
          <w:tcPr>
            <w:tcW w:w="1647" w:type="pct"/>
            <w:noWrap/>
            <w:hideMark/>
          </w:tcPr>
          <w:p w14:paraId="382B33FF"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11.6</w:t>
            </w:r>
          </w:p>
        </w:tc>
      </w:tr>
      <w:tr w:rsidR="0050421D" w:rsidRPr="00154EC6" w14:paraId="253963B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189EA309"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13</w:t>
            </w:r>
          </w:p>
        </w:tc>
        <w:tc>
          <w:tcPr>
            <w:tcW w:w="2135" w:type="pct"/>
            <w:noWrap/>
            <w:hideMark/>
          </w:tcPr>
          <w:p w14:paraId="18E14CBD"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Derbyshire</w:t>
            </w:r>
          </w:p>
        </w:tc>
        <w:tc>
          <w:tcPr>
            <w:tcW w:w="1647" w:type="pct"/>
            <w:noWrap/>
            <w:hideMark/>
          </w:tcPr>
          <w:p w14:paraId="1649B88B"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11.7</w:t>
            </w:r>
          </w:p>
        </w:tc>
      </w:tr>
      <w:tr w:rsidR="0050421D" w:rsidRPr="00154EC6" w14:paraId="38D2E89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25B35EAA"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14</w:t>
            </w:r>
          </w:p>
        </w:tc>
        <w:tc>
          <w:tcPr>
            <w:tcW w:w="2135" w:type="pct"/>
            <w:noWrap/>
            <w:hideMark/>
          </w:tcPr>
          <w:p w14:paraId="6D436AE9"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Norfolk</w:t>
            </w:r>
          </w:p>
        </w:tc>
        <w:tc>
          <w:tcPr>
            <w:tcW w:w="1647" w:type="pct"/>
            <w:noWrap/>
            <w:hideMark/>
          </w:tcPr>
          <w:p w14:paraId="4E694D9A"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12.1</w:t>
            </w:r>
          </w:p>
        </w:tc>
      </w:tr>
      <w:tr w:rsidR="0050421D" w:rsidRPr="00154EC6" w14:paraId="1411C8A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0E317B97"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15</w:t>
            </w:r>
          </w:p>
        </w:tc>
        <w:tc>
          <w:tcPr>
            <w:tcW w:w="2135" w:type="pct"/>
            <w:noWrap/>
            <w:hideMark/>
          </w:tcPr>
          <w:p w14:paraId="1B5F1312"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Lincolnshire</w:t>
            </w:r>
          </w:p>
        </w:tc>
        <w:tc>
          <w:tcPr>
            <w:tcW w:w="1647" w:type="pct"/>
            <w:noWrap/>
            <w:hideMark/>
          </w:tcPr>
          <w:p w14:paraId="296B4A65"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12.4</w:t>
            </w:r>
          </w:p>
        </w:tc>
      </w:tr>
      <w:tr w:rsidR="0050421D" w:rsidRPr="00154EC6" w14:paraId="78FE0BFB"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hideMark/>
          </w:tcPr>
          <w:p w14:paraId="094B7ED8" w14:textId="77777777" w:rsidR="008B1FC4" w:rsidRPr="00154EC6" w:rsidRDefault="008B1FC4" w:rsidP="00DC05B9">
            <w:pPr>
              <w:jc w:val="center"/>
              <w:rPr>
                <w:rFonts w:eastAsia="Times New Roman" w:cs="Segoe UI"/>
                <w:b w:val="0"/>
                <w:color w:val="000000"/>
              </w:rPr>
            </w:pPr>
            <w:r w:rsidRPr="00154EC6">
              <w:rPr>
                <w:rFonts w:eastAsia="Times New Roman" w:cs="Segoe UI"/>
                <w:b w:val="0"/>
                <w:color w:val="000000"/>
              </w:rPr>
              <w:t>16</w:t>
            </w:r>
          </w:p>
        </w:tc>
        <w:tc>
          <w:tcPr>
            <w:tcW w:w="2135" w:type="pct"/>
            <w:noWrap/>
            <w:hideMark/>
          </w:tcPr>
          <w:p w14:paraId="304DE595"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Lancashire</w:t>
            </w:r>
          </w:p>
        </w:tc>
        <w:tc>
          <w:tcPr>
            <w:tcW w:w="1647" w:type="pct"/>
            <w:noWrap/>
            <w:hideMark/>
          </w:tcPr>
          <w:p w14:paraId="376D590D"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54EC6">
              <w:rPr>
                <w:rFonts w:eastAsia="Times New Roman" w:cs="Segoe UI"/>
                <w:color w:val="000000"/>
              </w:rPr>
              <w:t>14.1</w:t>
            </w:r>
          </w:p>
        </w:tc>
      </w:tr>
      <w:tr w:rsidR="008B1FC4" w:rsidRPr="00154EC6" w14:paraId="08E92EC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tcPr>
          <w:p w14:paraId="451E883B" w14:textId="77777777" w:rsidR="008B1FC4" w:rsidRPr="00154EC6" w:rsidRDefault="008B1FC4" w:rsidP="00DC05B9">
            <w:pPr>
              <w:jc w:val="center"/>
              <w:rPr>
                <w:rFonts w:eastAsia="Times New Roman" w:cs="Segoe UI"/>
                <w:b w:val="0"/>
                <w:color w:val="000000"/>
              </w:rPr>
            </w:pPr>
          </w:p>
        </w:tc>
        <w:tc>
          <w:tcPr>
            <w:tcW w:w="2135" w:type="pct"/>
            <w:noWrap/>
          </w:tcPr>
          <w:p w14:paraId="3F5D1693" w14:textId="77777777" w:rsidR="008B1FC4" w:rsidRPr="00A162D4"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62D4">
              <w:rPr>
                <w:rFonts w:eastAsia="Times New Roman" w:cs="Segoe UI"/>
                <w:b/>
                <w:color w:val="000000"/>
              </w:rPr>
              <w:t>England average</w:t>
            </w:r>
          </w:p>
        </w:tc>
        <w:tc>
          <w:tcPr>
            <w:tcW w:w="1647" w:type="pct"/>
            <w:noWrap/>
          </w:tcPr>
          <w:p w14:paraId="7137E8C1" w14:textId="77777777" w:rsidR="008B1FC4" w:rsidRPr="00A162D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162D4">
              <w:rPr>
                <w:rFonts w:eastAsia="Times New Roman" w:cs="Segoe UI"/>
                <w:b/>
                <w:color w:val="000000"/>
              </w:rPr>
              <w:t>14.2</w:t>
            </w:r>
          </w:p>
        </w:tc>
      </w:tr>
      <w:tr w:rsidR="008B1FC4" w:rsidRPr="00154EC6" w14:paraId="1E32AABA"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18" w:type="pct"/>
            <w:noWrap/>
            <w:vAlign w:val="center"/>
          </w:tcPr>
          <w:p w14:paraId="74B422BD" w14:textId="77777777" w:rsidR="008B1FC4" w:rsidRPr="00154EC6" w:rsidRDefault="008B1FC4" w:rsidP="00DC05B9">
            <w:pPr>
              <w:jc w:val="center"/>
              <w:rPr>
                <w:rFonts w:eastAsia="Times New Roman" w:cs="Segoe UI"/>
                <w:b w:val="0"/>
                <w:color w:val="000000"/>
              </w:rPr>
            </w:pPr>
            <w:r>
              <w:rPr>
                <w:rFonts w:eastAsia="Times New Roman" w:cs="Segoe UI"/>
                <w:b w:val="0"/>
                <w:color w:val="000000"/>
              </w:rPr>
              <w:t>Most deprived</w:t>
            </w:r>
          </w:p>
        </w:tc>
        <w:tc>
          <w:tcPr>
            <w:tcW w:w="2135" w:type="pct"/>
            <w:noWrap/>
          </w:tcPr>
          <w:p w14:paraId="3DA5B16F" w14:textId="77777777" w:rsidR="008B1FC4" w:rsidRPr="00154EC6"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1647" w:type="pct"/>
            <w:noWrap/>
          </w:tcPr>
          <w:p w14:paraId="1894C412" w14:textId="77777777" w:rsidR="008B1FC4" w:rsidRPr="00154EC6"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r>
    </w:tbl>
    <w:p w14:paraId="18CC604A" w14:textId="77777777" w:rsidR="008B1FC4" w:rsidRPr="00261B27" w:rsidRDefault="008B1FC4" w:rsidP="008B1FC4">
      <w:pPr>
        <w:spacing w:line="240" w:lineRule="auto"/>
        <w:rPr>
          <w:rFonts w:ascii="Segoe UI" w:eastAsia="Times New Roman" w:hAnsi="Segoe UI"/>
          <w:sz w:val="18"/>
          <w:szCs w:val="18"/>
          <w:lang w:eastAsia="en-GB"/>
        </w:rPr>
      </w:pPr>
      <w:r w:rsidRPr="000947FC">
        <w:rPr>
          <w:rFonts w:ascii="Segoe UI" w:eastAsia="Times New Roman" w:hAnsi="Segoe UI"/>
          <w:sz w:val="18"/>
          <w:szCs w:val="18"/>
          <w:lang w:eastAsia="en-GB"/>
        </w:rPr>
        <w:t>Source: Ministry of Housing Communities and Local Government (2022)</w:t>
      </w:r>
    </w:p>
    <w:p w14:paraId="7396ABA1" w14:textId="77777777" w:rsidR="008B1FC4" w:rsidRDefault="008B1FC4" w:rsidP="008B1FC4">
      <w:pPr>
        <w:pStyle w:val="Numberedpara1202"/>
        <w:numPr>
          <w:ilvl w:val="0"/>
          <w:numId w:val="0"/>
        </w:numPr>
        <w:ind w:left="720" w:hanging="720"/>
        <w:rPr>
          <w:b/>
          <w:bCs/>
        </w:rPr>
      </w:pPr>
    </w:p>
    <w:p w14:paraId="76433AE4" w14:textId="77777777" w:rsidR="008B1FC4" w:rsidRPr="00AC7673" w:rsidRDefault="008B1FC4" w:rsidP="008B1FC4">
      <w:pPr>
        <w:pStyle w:val="Numberedpara1202"/>
        <w:numPr>
          <w:ilvl w:val="0"/>
          <w:numId w:val="0"/>
        </w:numPr>
        <w:ind w:left="720" w:hanging="720"/>
        <w:rPr>
          <w:b/>
          <w:bCs/>
        </w:rPr>
      </w:pPr>
      <w:r w:rsidRPr="00AC7673">
        <w:rPr>
          <w:b/>
          <w:bCs/>
        </w:rPr>
        <w:t>Health and social care characteristics</w:t>
      </w:r>
    </w:p>
    <w:p w14:paraId="0C374354" w14:textId="77777777" w:rsidR="008B1FC4" w:rsidRDefault="008B1FC4" w:rsidP="008B1FC4">
      <w:pPr>
        <w:pStyle w:val="Numberedpara1202"/>
      </w:pPr>
      <w:r>
        <w:t>The t</w:t>
      </w:r>
      <w:r w:rsidRPr="000947FC">
        <w:t xml:space="preserve">able below shows that </w:t>
      </w:r>
      <w:r>
        <w:t>Essex</w:t>
      </w:r>
      <w:r w:rsidRPr="000947FC">
        <w:t xml:space="preserve">’s older population is relatively healthy – with over </w:t>
      </w:r>
      <w:r>
        <w:t>89</w:t>
      </w:r>
      <w:r w:rsidRPr="000947FC">
        <w:t>% of older people reporting ‘very good’ or ‘</w:t>
      </w:r>
      <w:r>
        <w:t>fair</w:t>
      </w:r>
      <w:r w:rsidRPr="000947FC">
        <w:t xml:space="preserve">’ health status. This may influence an older person’s decision to move into specialist housing </w:t>
      </w:r>
      <w:r>
        <w:t>and accommodation</w:t>
      </w:r>
      <w:r w:rsidRPr="000947FC">
        <w:t xml:space="preserve">, </w:t>
      </w:r>
      <w:r>
        <w:t>e.g.</w:t>
      </w:r>
      <w:r w:rsidRPr="000947FC">
        <w:t xml:space="preserve"> amongst the minority (</w:t>
      </w:r>
      <w:r>
        <w:t>11</w:t>
      </w:r>
      <w:r w:rsidRPr="000947FC">
        <w:t xml:space="preserve">%) of older persons aged 65+ who report ‘bad ‘or ‘very bad’ health who may opt to move to specialist housing </w:t>
      </w:r>
      <w:r>
        <w:t xml:space="preserve">and accommodation </w:t>
      </w:r>
      <w:r w:rsidRPr="000947FC">
        <w:t>for health-related reasons.</w:t>
      </w:r>
    </w:p>
    <w:p w14:paraId="3F1EA2CA" w14:textId="2EC9B2F5" w:rsidR="008B1FC4" w:rsidRDefault="008B1FC4" w:rsidP="008B1FC4">
      <w:pPr>
        <w:pStyle w:val="Caption"/>
      </w:pPr>
      <w:r>
        <w:t xml:space="preserve">Table </w:t>
      </w:r>
      <w:fldSimple w:instr=" SEQ Table \* ARABIC ">
        <w:r w:rsidR="00971C60">
          <w:rPr>
            <w:noProof/>
          </w:rPr>
          <w:t>103</w:t>
        </w:r>
      </w:fldSimple>
      <w:r>
        <w:t>. Self-reported h</w:t>
      </w:r>
      <w:r w:rsidRPr="000947FC">
        <w:t xml:space="preserve">ealth status of people aged 65+ living in </w:t>
      </w:r>
      <w:r>
        <w:t>Essex</w:t>
      </w:r>
    </w:p>
    <w:tbl>
      <w:tblPr>
        <w:tblStyle w:val="GridTable5Dark-Accent4"/>
        <w:tblW w:w="5000" w:type="pct"/>
        <w:tblLook w:val="04A0" w:firstRow="1" w:lastRow="0" w:firstColumn="1" w:lastColumn="0" w:noHBand="0" w:noVBand="1"/>
      </w:tblPr>
      <w:tblGrid>
        <w:gridCol w:w="2805"/>
        <w:gridCol w:w="2229"/>
        <w:gridCol w:w="882"/>
        <w:gridCol w:w="1935"/>
        <w:gridCol w:w="1165"/>
      </w:tblGrid>
      <w:tr w:rsidR="008B1FC4" w:rsidRPr="00FE5494" w14:paraId="4E8724C2" w14:textId="77777777" w:rsidTr="00104BFC">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6" w:type="pct"/>
            <w:shd w:val="clear" w:color="auto" w:fill="FBCAD0"/>
            <w:noWrap/>
            <w:hideMark/>
          </w:tcPr>
          <w:p w14:paraId="1557FED8" w14:textId="77777777" w:rsidR="008B1FC4" w:rsidRPr="00FE5494" w:rsidRDefault="008B1FC4" w:rsidP="00DC05B9">
            <w:pPr>
              <w:rPr>
                <w:rFonts w:eastAsia="Times New Roman" w:cs="Segoe UI"/>
                <w:color w:val="000000"/>
              </w:rPr>
            </w:pPr>
            <w:r w:rsidRPr="00FE5494">
              <w:rPr>
                <w:rFonts w:eastAsia="Times New Roman" w:cs="Segoe UI"/>
                <w:color w:val="000000"/>
              </w:rPr>
              <w:t>Self-reported health status</w:t>
            </w:r>
          </w:p>
        </w:tc>
        <w:tc>
          <w:tcPr>
            <w:tcW w:w="1236" w:type="pct"/>
            <w:shd w:val="clear" w:color="auto" w:fill="FBCAD0"/>
            <w:noWrap/>
            <w:hideMark/>
          </w:tcPr>
          <w:p w14:paraId="6BD867AD" w14:textId="77777777" w:rsidR="008B1FC4" w:rsidRPr="00FE5494"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‘Very good’ or ‘good’</w:t>
            </w:r>
          </w:p>
        </w:tc>
        <w:tc>
          <w:tcPr>
            <w:tcW w:w="489" w:type="pct"/>
            <w:shd w:val="clear" w:color="auto" w:fill="FBCAD0"/>
            <w:noWrap/>
            <w:hideMark/>
          </w:tcPr>
          <w:p w14:paraId="680E556D" w14:textId="77777777" w:rsidR="008B1FC4" w:rsidRPr="00FE5494"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‘Fair’</w:t>
            </w:r>
          </w:p>
        </w:tc>
        <w:tc>
          <w:tcPr>
            <w:tcW w:w="1073" w:type="pct"/>
            <w:shd w:val="clear" w:color="auto" w:fill="FBCAD0"/>
            <w:noWrap/>
            <w:hideMark/>
          </w:tcPr>
          <w:p w14:paraId="08F020ED" w14:textId="77777777" w:rsidR="008B1FC4" w:rsidRPr="00FE5494"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‘Bad’ or ‘very bad’</w:t>
            </w:r>
          </w:p>
        </w:tc>
        <w:tc>
          <w:tcPr>
            <w:tcW w:w="646" w:type="pct"/>
            <w:shd w:val="clear" w:color="auto" w:fill="FBCAD0"/>
            <w:noWrap/>
            <w:hideMark/>
          </w:tcPr>
          <w:p w14:paraId="7F2BCDE7" w14:textId="77777777" w:rsidR="008B1FC4" w:rsidRPr="00FE5494"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Total</w:t>
            </w:r>
          </w:p>
        </w:tc>
      </w:tr>
      <w:tr w:rsidR="008B1FC4" w:rsidRPr="00FE5494" w14:paraId="0855C32F"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556" w:type="pct"/>
            <w:hideMark/>
          </w:tcPr>
          <w:p w14:paraId="3199FA79" w14:textId="77777777" w:rsidR="008B1FC4" w:rsidRPr="00FE5494" w:rsidRDefault="008B1FC4" w:rsidP="00DC05B9">
            <w:pPr>
              <w:rPr>
                <w:rFonts w:eastAsia="Times New Roman" w:cs="Segoe UI"/>
                <w:b w:val="0"/>
                <w:color w:val="000000"/>
              </w:rPr>
            </w:pPr>
            <w:r w:rsidRPr="00FE5494">
              <w:rPr>
                <w:rFonts w:eastAsia="Times New Roman" w:cs="Segoe UI"/>
                <w:b w:val="0"/>
                <w:color w:val="000000"/>
              </w:rPr>
              <w:t>Number of people (65+)</w:t>
            </w:r>
          </w:p>
        </w:tc>
        <w:tc>
          <w:tcPr>
            <w:tcW w:w="1236" w:type="pct"/>
            <w:noWrap/>
            <w:hideMark/>
          </w:tcPr>
          <w:p w14:paraId="7B2ABF2F" w14:textId="77777777" w:rsidR="008B1FC4" w:rsidRPr="00FE549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187,250</w:t>
            </w:r>
          </w:p>
        </w:tc>
        <w:tc>
          <w:tcPr>
            <w:tcW w:w="489" w:type="pct"/>
            <w:noWrap/>
            <w:hideMark/>
          </w:tcPr>
          <w:p w14:paraId="31F55600" w14:textId="77777777" w:rsidR="008B1FC4" w:rsidRPr="00FE549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88,112</w:t>
            </w:r>
          </w:p>
        </w:tc>
        <w:tc>
          <w:tcPr>
            <w:tcW w:w="1073" w:type="pct"/>
            <w:noWrap/>
            <w:hideMark/>
          </w:tcPr>
          <w:p w14:paraId="2BF11571" w14:textId="77777777" w:rsidR="008B1FC4" w:rsidRPr="00FE549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34,617</w:t>
            </w:r>
          </w:p>
        </w:tc>
        <w:tc>
          <w:tcPr>
            <w:tcW w:w="646" w:type="pct"/>
            <w:noWrap/>
            <w:hideMark/>
          </w:tcPr>
          <w:p w14:paraId="5AD068EA" w14:textId="77777777" w:rsidR="008B1FC4" w:rsidRPr="00FE549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309,979</w:t>
            </w:r>
          </w:p>
        </w:tc>
      </w:tr>
      <w:tr w:rsidR="008B1FC4" w:rsidRPr="00FE5494" w14:paraId="43EA711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556" w:type="pct"/>
            <w:noWrap/>
            <w:hideMark/>
          </w:tcPr>
          <w:p w14:paraId="5D2DA44F" w14:textId="77777777" w:rsidR="008B1FC4" w:rsidRPr="00FE5494" w:rsidRDefault="008B1FC4" w:rsidP="00DC05B9">
            <w:pPr>
              <w:rPr>
                <w:rFonts w:eastAsia="Times New Roman" w:cs="Segoe UI"/>
                <w:b w:val="0"/>
                <w:color w:val="000000"/>
              </w:rPr>
            </w:pPr>
            <w:r w:rsidRPr="00FE5494">
              <w:rPr>
                <w:rFonts w:eastAsia="Times New Roman" w:cs="Segoe UI"/>
                <w:b w:val="0"/>
                <w:color w:val="000000"/>
              </w:rPr>
              <w:t>% of total counted</w:t>
            </w:r>
          </w:p>
        </w:tc>
        <w:tc>
          <w:tcPr>
            <w:tcW w:w="1236" w:type="pct"/>
            <w:noWrap/>
            <w:hideMark/>
          </w:tcPr>
          <w:p w14:paraId="3B055A6B" w14:textId="77777777" w:rsidR="008B1FC4" w:rsidRPr="00FE549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60%</w:t>
            </w:r>
          </w:p>
        </w:tc>
        <w:tc>
          <w:tcPr>
            <w:tcW w:w="489" w:type="pct"/>
            <w:noWrap/>
            <w:hideMark/>
          </w:tcPr>
          <w:p w14:paraId="576A8E0A" w14:textId="77777777" w:rsidR="008B1FC4" w:rsidRPr="00FE549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28%</w:t>
            </w:r>
          </w:p>
        </w:tc>
        <w:tc>
          <w:tcPr>
            <w:tcW w:w="1073" w:type="pct"/>
            <w:noWrap/>
            <w:hideMark/>
          </w:tcPr>
          <w:p w14:paraId="2DD8074D" w14:textId="77777777" w:rsidR="008B1FC4" w:rsidRPr="00FE549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11%</w:t>
            </w:r>
          </w:p>
        </w:tc>
        <w:tc>
          <w:tcPr>
            <w:tcW w:w="646" w:type="pct"/>
            <w:noWrap/>
            <w:hideMark/>
          </w:tcPr>
          <w:p w14:paraId="539CDD81" w14:textId="77777777" w:rsidR="008B1FC4" w:rsidRPr="00FE5494"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494">
              <w:rPr>
                <w:rFonts w:eastAsia="Times New Roman" w:cs="Segoe UI"/>
                <w:color w:val="000000"/>
              </w:rPr>
              <w:t>100%</w:t>
            </w:r>
          </w:p>
        </w:tc>
      </w:tr>
    </w:tbl>
    <w:p w14:paraId="14021172" w14:textId="77777777" w:rsidR="008B1FC4" w:rsidRPr="000947FC" w:rsidRDefault="008B1FC4" w:rsidP="008B1FC4">
      <w:pPr>
        <w:pStyle w:val="Tablesourcenote"/>
      </w:pPr>
      <w:r>
        <w:t>Source: ONS (2021)</w:t>
      </w:r>
    </w:p>
    <w:p w14:paraId="2E6406D3" w14:textId="77777777" w:rsidR="008B1FC4" w:rsidRPr="00702591" w:rsidRDefault="008B1FC4" w:rsidP="008B1FC4">
      <w:pPr>
        <w:pStyle w:val="Numberedpara1202"/>
      </w:pPr>
      <w:r w:rsidRPr="00702591">
        <w:t xml:space="preserve">In </w:t>
      </w:r>
      <w:r>
        <w:t>Essex</w:t>
      </w:r>
      <w:r w:rsidRPr="00702591">
        <w:t>, the average life expectancy</w:t>
      </w:r>
      <w:r>
        <w:t xml:space="preserve"> (2021-23)</w:t>
      </w:r>
      <w:r w:rsidRPr="00702591">
        <w:t xml:space="preserve"> at 65 for females is </w:t>
      </w:r>
      <w:r>
        <w:t>21.4</w:t>
      </w:r>
      <w:r w:rsidRPr="00702591">
        <w:t xml:space="preserve"> years, which is </w:t>
      </w:r>
      <w:r>
        <w:t>slightly lower</w:t>
      </w:r>
      <w:r w:rsidRPr="00702591">
        <w:t xml:space="preserve"> </w:t>
      </w:r>
      <w:r>
        <w:t xml:space="preserve">that </w:t>
      </w:r>
      <w:r w:rsidRPr="00702591">
        <w:t xml:space="preserve">the </w:t>
      </w:r>
      <w:r>
        <w:t xml:space="preserve">East of England </w:t>
      </w:r>
      <w:r w:rsidRPr="00702591">
        <w:t xml:space="preserve">average of </w:t>
      </w:r>
      <w:r>
        <w:t>21.5</w:t>
      </w:r>
      <w:r w:rsidRPr="00702591">
        <w:t xml:space="preserve"> years and </w:t>
      </w:r>
      <w:r>
        <w:t>higher</w:t>
      </w:r>
      <w:r w:rsidRPr="00702591">
        <w:t xml:space="preserve"> than the national average for England, which is 2</w:t>
      </w:r>
      <w:r>
        <w:t>1.1</w:t>
      </w:r>
      <w:r w:rsidRPr="00702591">
        <w:t xml:space="preserve"> years.</w:t>
      </w:r>
    </w:p>
    <w:p w14:paraId="4E66A046" w14:textId="77777777" w:rsidR="008B1FC4" w:rsidRDefault="008B1FC4" w:rsidP="008B1FC4">
      <w:pPr>
        <w:pStyle w:val="Numberedpara1202"/>
      </w:pPr>
      <w:r w:rsidRPr="00702591">
        <w:t xml:space="preserve">For males, the life expectancy at 65 in </w:t>
      </w:r>
      <w:r>
        <w:t>Essex</w:t>
      </w:r>
      <w:r w:rsidRPr="00702591">
        <w:t xml:space="preserve"> is </w:t>
      </w:r>
      <w:r>
        <w:t>18.9</w:t>
      </w:r>
      <w:r w:rsidRPr="00702591">
        <w:t xml:space="preserve"> years, </w:t>
      </w:r>
      <w:r>
        <w:t>below</w:t>
      </w:r>
      <w:r w:rsidRPr="00702591">
        <w:t xml:space="preserve"> the </w:t>
      </w:r>
      <w:r>
        <w:t>East of England</w:t>
      </w:r>
      <w:r w:rsidRPr="00702591">
        <w:t xml:space="preserve"> average of </w:t>
      </w:r>
      <w:r>
        <w:t>19.1</w:t>
      </w:r>
      <w:r w:rsidRPr="00702591">
        <w:t xml:space="preserve"> years and </w:t>
      </w:r>
      <w:r>
        <w:t>higher</w:t>
      </w:r>
      <w:r w:rsidRPr="00702591">
        <w:t xml:space="preserve"> than the England average of 18.</w:t>
      </w:r>
      <w:r>
        <w:t>6</w:t>
      </w:r>
      <w:r w:rsidRPr="00702591">
        <w:t xml:space="preserve"> years.</w:t>
      </w:r>
    </w:p>
    <w:p w14:paraId="521F6C2E" w14:textId="77777777" w:rsidR="008B1FC4" w:rsidRPr="000947FC" w:rsidRDefault="008B1FC4" w:rsidP="008B1FC4">
      <w:pPr>
        <w:pStyle w:val="Numberedpara1202"/>
      </w:pPr>
      <w:r w:rsidRPr="000947FC">
        <w:lastRenderedPageBreak/>
        <w:t>To identify the number of people 65+ living with dementia, LG Inform</w:t>
      </w:r>
      <w:r>
        <w:rPr>
          <w:rStyle w:val="FootnoteReference"/>
        </w:rPr>
        <w:footnoteReference w:id="53"/>
      </w:r>
      <w:r w:rsidRPr="000947FC">
        <w:t>, the local area benchmarking tool from the Local Government Association has been used w</w:t>
      </w:r>
      <w:r>
        <w:t>hich</w:t>
      </w:r>
      <w:r w:rsidRPr="000947FC">
        <w:t xml:space="preserve"> uses data from NHS England. The estimate is based on the characteristics of the population and the age and sex specific prevalence rates from the Cognitive Function and Ageing Study II.</w:t>
      </w:r>
    </w:p>
    <w:p w14:paraId="1A85F6E2" w14:textId="77777777" w:rsidR="008B1FC4" w:rsidRDefault="008B1FC4" w:rsidP="008B1FC4">
      <w:pPr>
        <w:pStyle w:val="Numberedpara1202"/>
      </w:pPr>
      <w:r w:rsidRPr="000947FC">
        <w:t xml:space="preserve">According to LG inform, there are currently an estimated </w:t>
      </w:r>
      <w:r>
        <w:t>21,997</w:t>
      </w:r>
      <w:r w:rsidRPr="000947FC">
        <w:t xml:space="preserve"> people aged 65+ living with dementia in </w:t>
      </w:r>
      <w:r>
        <w:t>Essex</w:t>
      </w:r>
      <w:r w:rsidRPr="000947FC">
        <w:t>.</w:t>
      </w:r>
    </w:p>
    <w:p w14:paraId="205CEB3C" w14:textId="6AAF7543" w:rsidR="008B1FC4" w:rsidRDefault="008B1FC4" w:rsidP="008B1FC4">
      <w:pPr>
        <w:pStyle w:val="Caption"/>
      </w:pPr>
      <w:r>
        <w:t xml:space="preserve">Table </w:t>
      </w:r>
      <w:fldSimple w:instr=" SEQ Table \* ARABIC ">
        <w:r w:rsidR="00971C60">
          <w:rPr>
            <w:noProof/>
          </w:rPr>
          <w:t>104</w:t>
        </w:r>
      </w:fldSimple>
      <w:r>
        <w:t xml:space="preserve">. </w:t>
      </w:r>
      <w:r w:rsidRPr="008F2C69">
        <w:t>Estimated number of people</w:t>
      </w:r>
      <w:r>
        <w:t xml:space="preserve"> living with dementia aged 65+</w:t>
      </w:r>
      <w:r w:rsidRPr="008F2C69">
        <w:t xml:space="preserve"> in </w:t>
      </w:r>
      <w:r>
        <w:t>Essex</w:t>
      </w:r>
    </w:p>
    <w:tbl>
      <w:tblPr>
        <w:tblStyle w:val="GridTable5Dark-Accent4"/>
        <w:tblW w:w="5000" w:type="pct"/>
        <w:tblLayout w:type="fixed"/>
        <w:tblLook w:val="04A0" w:firstRow="1" w:lastRow="0" w:firstColumn="1" w:lastColumn="0" w:noHBand="0" w:noVBand="1"/>
      </w:tblPr>
      <w:tblGrid>
        <w:gridCol w:w="2689"/>
        <w:gridCol w:w="6327"/>
      </w:tblGrid>
      <w:tr w:rsidR="008B1FC4" w:rsidRPr="008F2C69" w14:paraId="3ADB5DBB" w14:textId="77777777" w:rsidTr="00104BFC">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491" w:type="pct"/>
            <w:shd w:val="clear" w:color="auto" w:fill="FBCAD0"/>
            <w:noWrap/>
            <w:hideMark/>
          </w:tcPr>
          <w:p w14:paraId="27B919F1" w14:textId="77777777" w:rsidR="008B1FC4" w:rsidRPr="008F2C69" w:rsidRDefault="008B1FC4" w:rsidP="00DC05B9">
            <w:pPr>
              <w:rPr>
                <w:rFonts w:eastAsia="Times New Roman" w:cs="Segoe UI"/>
                <w:color w:val="000000"/>
              </w:rPr>
            </w:pPr>
            <w:r w:rsidRPr="008F2C69">
              <w:rPr>
                <w:rFonts w:eastAsia="Times New Roman" w:cs="Segoe UI"/>
                <w:color w:val="000000"/>
              </w:rPr>
              <w:t>Year</w:t>
            </w:r>
          </w:p>
        </w:tc>
        <w:tc>
          <w:tcPr>
            <w:tcW w:w="3509" w:type="pct"/>
            <w:shd w:val="clear" w:color="auto" w:fill="FBCAD0"/>
            <w:noWrap/>
            <w:hideMark/>
          </w:tcPr>
          <w:p w14:paraId="0324EE6C" w14:textId="77777777" w:rsidR="008B1FC4" w:rsidRPr="008F2C69"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F2C69">
              <w:rPr>
                <w:rFonts w:eastAsia="Times New Roman" w:cs="Segoe UI"/>
                <w:color w:val="000000"/>
              </w:rPr>
              <w:t xml:space="preserve">Estimated </w:t>
            </w:r>
            <w:r>
              <w:rPr>
                <w:rFonts w:eastAsia="Times New Roman" w:cs="Segoe UI"/>
                <w:color w:val="000000"/>
              </w:rPr>
              <w:t>no.</w:t>
            </w:r>
            <w:r w:rsidRPr="008F2C69">
              <w:rPr>
                <w:rFonts w:eastAsia="Times New Roman" w:cs="Segoe UI"/>
                <w:color w:val="000000"/>
              </w:rPr>
              <w:t xml:space="preserve"> of people </w:t>
            </w:r>
            <w:r>
              <w:rPr>
                <w:rFonts w:eastAsia="Times New Roman" w:cs="Segoe UI"/>
                <w:color w:val="000000"/>
              </w:rPr>
              <w:t>living with dementia aged 65+</w:t>
            </w:r>
          </w:p>
        </w:tc>
      </w:tr>
      <w:tr w:rsidR="008B1FC4" w:rsidRPr="008F2C69" w14:paraId="60319D0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hideMark/>
          </w:tcPr>
          <w:p w14:paraId="0CA7A721" w14:textId="77777777" w:rsidR="008B1FC4" w:rsidRPr="008F2C69" w:rsidRDefault="008B1FC4" w:rsidP="00DC05B9">
            <w:pPr>
              <w:rPr>
                <w:rFonts w:eastAsia="Times New Roman" w:cs="Segoe UI"/>
                <w:b w:val="0"/>
                <w:color w:val="000000"/>
              </w:rPr>
            </w:pPr>
            <w:r w:rsidRPr="008F2C69">
              <w:rPr>
                <w:rFonts w:eastAsia="Times New Roman" w:cs="Segoe UI"/>
                <w:b w:val="0"/>
                <w:color w:val="000000"/>
              </w:rPr>
              <w:t>2023</w:t>
            </w:r>
          </w:p>
        </w:tc>
        <w:tc>
          <w:tcPr>
            <w:tcW w:w="3509" w:type="pct"/>
            <w:noWrap/>
            <w:hideMark/>
          </w:tcPr>
          <w:p w14:paraId="16C35F74" w14:textId="77777777" w:rsidR="008B1FC4" w:rsidRPr="008F2C69"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F2C69">
              <w:rPr>
                <w:rFonts w:eastAsia="Times New Roman" w:cs="Segoe UI"/>
                <w:color w:val="000000"/>
              </w:rPr>
              <w:t>20,050</w:t>
            </w:r>
          </w:p>
        </w:tc>
      </w:tr>
      <w:tr w:rsidR="008B1FC4" w:rsidRPr="008F2C69" w14:paraId="6B3122A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hideMark/>
          </w:tcPr>
          <w:p w14:paraId="6A624F70" w14:textId="77777777" w:rsidR="008B1FC4" w:rsidRPr="008F2C69" w:rsidRDefault="008B1FC4" w:rsidP="00DC05B9">
            <w:pPr>
              <w:rPr>
                <w:rFonts w:eastAsia="Times New Roman" w:cs="Segoe UI"/>
                <w:b w:val="0"/>
                <w:color w:val="000000"/>
              </w:rPr>
            </w:pPr>
            <w:r w:rsidRPr="008F2C69">
              <w:rPr>
                <w:rFonts w:eastAsia="Times New Roman" w:cs="Segoe UI"/>
                <w:b w:val="0"/>
                <w:color w:val="000000"/>
              </w:rPr>
              <w:t>2024</w:t>
            </w:r>
          </w:p>
        </w:tc>
        <w:tc>
          <w:tcPr>
            <w:tcW w:w="3509" w:type="pct"/>
            <w:noWrap/>
            <w:hideMark/>
          </w:tcPr>
          <w:p w14:paraId="588E6E7A" w14:textId="77777777" w:rsidR="008B1FC4" w:rsidRPr="008F2C69"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F2C69">
              <w:rPr>
                <w:rFonts w:eastAsia="Times New Roman" w:cs="Segoe UI"/>
                <w:color w:val="000000"/>
              </w:rPr>
              <w:t>21,456</w:t>
            </w:r>
          </w:p>
        </w:tc>
      </w:tr>
      <w:tr w:rsidR="008B1FC4" w:rsidRPr="008F2C69" w14:paraId="6C8F5887"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hideMark/>
          </w:tcPr>
          <w:p w14:paraId="570B1C76" w14:textId="77777777" w:rsidR="008B1FC4" w:rsidRPr="008F2C69" w:rsidRDefault="008B1FC4" w:rsidP="00DC05B9">
            <w:pPr>
              <w:rPr>
                <w:rFonts w:eastAsia="Times New Roman" w:cs="Segoe UI"/>
                <w:b w:val="0"/>
                <w:color w:val="000000"/>
              </w:rPr>
            </w:pPr>
            <w:r w:rsidRPr="008F2C69">
              <w:rPr>
                <w:rFonts w:eastAsia="Times New Roman" w:cs="Segoe UI"/>
                <w:b w:val="0"/>
                <w:color w:val="000000"/>
              </w:rPr>
              <w:t>2025</w:t>
            </w:r>
          </w:p>
        </w:tc>
        <w:tc>
          <w:tcPr>
            <w:tcW w:w="3509" w:type="pct"/>
            <w:noWrap/>
            <w:hideMark/>
          </w:tcPr>
          <w:p w14:paraId="604FB2E8" w14:textId="77777777" w:rsidR="008B1FC4" w:rsidRPr="008F2C69"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F2C69">
              <w:rPr>
                <w:rFonts w:eastAsia="Times New Roman" w:cs="Segoe UI"/>
                <w:color w:val="000000"/>
              </w:rPr>
              <w:t>21,997</w:t>
            </w:r>
          </w:p>
        </w:tc>
      </w:tr>
    </w:tbl>
    <w:p w14:paraId="5244229C" w14:textId="77777777" w:rsidR="008B1FC4" w:rsidRPr="000947FC" w:rsidRDefault="008B1FC4" w:rsidP="008B1FC4">
      <w:pPr>
        <w:pStyle w:val="Tablesourcenote"/>
      </w:pPr>
      <w:r>
        <w:t>Source: NHS England through LG Inform Platform (2025)</w:t>
      </w:r>
    </w:p>
    <w:p w14:paraId="1AF0A659" w14:textId="77777777" w:rsidR="008B1FC4" w:rsidRDefault="008B1FC4" w:rsidP="008B1FC4">
      <w:pPr>
        <w:pStyle w:val="Numberedpara1202"/>
      </w:pPr>
      <w:bookmarkStart w:id="279" w:name="_Ref179795925"/>
      <w:r w:rsidRPr="000947FC">
        <w:t xml:space="preserve">To estimate the change in the number of people living with dementia to 2044, the </w:t>
      </w:r>
      <w:r>
        <w:t xml:space="preserve">average annual </w:t>
      </w:r>
      <w:r w:rsidRPr="000947FC">
        <w:t>growth rate between 2023</w:t>
      </w:r>
      <w:r>
        <w:t xml:space="preserve">, 2024 </w:t>
      </w:r>
      <w:r w:rsidRPr="000947FC">
        <w:t>and 202</w:t>
      </w:r>
      <w:r>
        <w:t>5 (5%)</w:t>
      </w:r>
      <w:r w:rsidRPr="000947FC">
        <w:t xml:space="preserve"> has been applied. By 2044, t</w:t>
      </w:r>
      <w:r>
        <w:t>he</w:t>
      </w:r>
      <w:r w:rsidRPr="003D4AF8">
        <w:t xml:space="preserve"> </w:t>
      </w:r>
      <w:r>
        <w:t>e</w:t>
      </w:r>
      <w:r w:rsidRPr="003D4AF8">
        <w:t>stimated number of people in Essex who are aged 65 plus with dementia</w:t>
      </w:r>
      <w:r w:rsidRPr="000947FC">
        <w:t xml:space="preserve"> is estimated to increase by </w:t>
      </w:r>
      <w:r>
        <w:t>91</w:t>
      </w:r>
      <w:r w:rsidRPr="000947FC">
        <w:t xml:space="preserve">% to </w:t>
      </w:r>
      <w:r>
        <w:t>41,928</w:t>
      </w:r>
      <w:r w:rsidRPr="000947FC">
        <w:t>.</w:t>
      </w:r>
      <w:bookmarkEnd w:id="279"/>
    </w:p>
    <w:p w14:paraId="1D2A587C" w14:textId="77777777" w:rsidR="008B1FC4" w:rsidRPr="001F61D5" w:rsidRDefault="008B1FC4" w:rsidP="008B1FC4">
      <w:pPr>
        <w:pStyle w:val="Numberedpara1202"/>
      </w:pPr>
      <w:r w:rsidRPr="001F61D5">
        <w:t>The projected upward trend in the number of people aged 65+ living with dementia is corroborated by evidence from the Southend, Essex &amp; Thurrock Dementia Strategy 2022-2026</w:t>
      </w:r>
      <w:r w:rsidRPr="001F61D5">
        <w:rPr>
          <w:rStyle w:val="FootnoteReference"/>
        </w:rPr>
        <w:footnoteReference w:id="54"/>
      </w:r>
      <w:r w:rsidRPr="001F61D5">
        <w:t xml:space="preserve">. </w:t>
      </w:r>
    </w:p>
    <w:p w14:paraId="7C9150B4" w14:textId="3FE82F5B" w:rsidR="008B1FC4" w:rsidRDefault="008B1FC4" w:rsidP="008B1FC4">
      <w:pPr>
        <w:pStyle w:val="Caption"/>
        <w:ind w:firstLine="720"/>
      </w:pPr>
      <w:r>
        <w:t xml:space="preserve">Figure </w:t>
      </w:r>
      <w:fldSimple w:instr=" SEQ Figure \* ARABIC ">
        <w:r w:rsidR="00971C60">
          <w:rPr>
            <w:noProof/>
          </w:rPr>
          <w:t>37</w:t>
        </w:r>
      </w:fldSimple>
      <w:r>
        <w:t>. Estimated</w:t>
      </w:r>
      <w:r w:rsidRPr="000947FC">
        <w:t xml:space="preserve"> number of people living with dementia</w:t>
      </w:r>
      <w:r>
        <w:t xml:space="preserve"> aged 65+</w:t>
      </w:r>
      <w:r w:rsidRPr="000947FC">
        <w:t xml:space="preserve"> </w:t>
      </w:r>
      <w:r>
        <w:t xml:space="preserve">in Essex </w:t>
      </w:r>
      <w:r w:rsidRPr="000947FC">
        <w:t>to 2044</w:t>
      </w:r>
    </w:p>
    <w:p w14:paraId="6DD20A6A" w14:textId="77777777" w:rsidR="008B1FC4" w:rsidRDefault="008B1FC4" w:rsidP="008B1FC4">
      <w:pPr>
        <w:pStyle w:val="Numberedpara1202"/>
        <w:numPr>
          <w:ilvl w:val="0"/>
          <w:numId w:val="0"/>
        </w:numPr>
        <w:ind w:left="720"/>
      </w:pPr>
      <w:r>
        <w:rPr>
          <w:noProof/>
          <w14:ligatures w14:val="standardContextual"/>
        </w:rPr>
        <w:drawing>
          <wp:inline distT="0" distB="0" distL="0" distR="0" wp14:anchorId="2EDCD7D8" wp14:editId="1E5D48E6">
            <wp:extent cx="5242560" cy="1851660"/>
            <wp:effectExtent l="0" t="0" r="15240" b="15240"/>
            <wp:docPr id="735617421" name="Chart 1">
              <a:extLst xmlns:a="http://schemas.openxmlformats.org/drawingml/2006/main">
                <a:ext uri="{FF2B5EF4-FFF2-40B4-BE49-F238E27FC236}">
                  <a16:creationId xmlns:a16="http://schemas.microsoft.com/office/drawing/2014/main" id="{E71588F9-7C0C-E810-AA06-83DF1DE9A5C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14:paraId="2DE67C9F" w14:textId="77777777" w:rsidR="008B1FC4" w:rsidRDefault="008B1FC4" w:rsidP="008B1FC4">
      <w:pPr>
        <w:pStyle w:val="Tablesourcenote"/>
        <w:ind w:firstLine="720"/>
      </w:pPr>
      <w:r>
        <w:t>Source: NHS England (2025) and HLIN (2025)</w:t>
      </w:r>
    </w:p>
    <w:p w14:paraId="7E4799D4" w14:textId="77777777" w:rsidR="008B1FC4" w:rsidRPr="00B46E99" w:rsidRDefault="008B1FC4" w:rsidP="008B1FC4">
      <w:pPr>
        <w:pStyle w:val="Tablesourcenote"/>
        <w:ind w:firstLine="720"/>
      </w:pPr>
    </w:p>
    <w:p w14:paraId="1BE55174" w14:textId="7199D95B" w:rsidR="008B1FC4" w:rsidRPr="00D6110E" w:rsidRDefault="008B1FC4" w:rsidP="008B1FC4">
      <w:pPr>
        <w:keepNext/>
        <w:keepLines/>
        <w:spacing w:before="40"/>
        <w:outlineLvl w:val="1"/>
        <w:rPr>
          <w:rFonts w:ascii="Segoe UI" w:eastAsiaTheme="majorEastAsia" w:hAnsi="Segoe UI" w:cstheme="majorBidi"/>
          <w:color w:val="0F4761" w:themeColor="accent1" w:themeShade="BF"/>
          <w:sz w:val="26"/>
          <w:szCs w:val="26"/>
        </w:rPr>
      </w:pPr>
      <w:bookmarkStart w:id="280" w:name="_Toc193205536"/>
      <w:bookmarkStart w:id="281" w:name="_Toc204005999"/>
      <w:r>
        <w:rPr>
          <w:rFonts w:ascii="Segoe UI" w:eastAsiaTheme="majorEastAsia" w:hAnsi="Segoe UI" w:cstheme="majorBidi"/>
          <w:color w:val="0F4761" w:themeColor="accent1" w:themeShade="BF"/>
          <w:sz w:val="26"/>
          <w:szCs w:val="26"/>
        </w:rPr>
        <w:t xml:space="preserve">Current supply of specialist </w:t>
      </w:r>
      <w:r w:rsidR="006A73FB">
        <w:rPr>
          <w:rFonts w:ascii="Segoe UI" w:eastAsiaTheme="majorEastAsia" w:hAnsi="Segoe UI" w:cstheme="majorBidi"/>
          <w:color w:val="0F4761" w:themeColor="accent1" w:themeShade="BF"/>
          <w:sz w:val="26"/>
          <w:szCs w:val="26"/>
        </w:rPr>
        <w:t>housing</w:t>
      </w:r>
      <w:r>
        <w:rPr>
          <w:rFonts w:ascii="Segoe UI" w:eastAsiaTheme="majorEastAsia" w:hAnsi="Segoe UI" w:cstheme="majorBidi"/>
          <w:color w:val="0F4761" w:themeColor="accent1" w:themeShade="BF"/>
          <w:sz w:val="26"/>
          <w:szCs w:val="26"/>
        </w:rPr>
        <w:t xml:space="preserve"> for older people</w:t>
      </w:r>
      <w:bookmarkEnd w:id="280"/>
      <w:bookmarkEnd w:id="281"/>
    </w:p>
    <w:p w14:paraId="4772974C" w14:textId="20530244" w:rsidR="008B1FC4" w:rsidRDefault="008B1FC4" w:rsidP="008B1FC4">
      <w:pPr>
        <w:pStyle w:val="Numberedpara1202"/>
      </w:pPr>
      <w:r>
        <w:t>To identify the current supply of older persons’ specialist age</w:t>
      </w:r>
      <w:r w:rsidR="0067095E">
        <w:t>-</w:t>
      </w:r>
      <w:r>
        <w:t>designated housing in Essex, the Elderly Accommodation Counsel’s (EAC) national database</w:t>
      </w:r>
      <w:r>
        <w:rPr>
          <w:rStyle w:val="FootnoteReference"/>
        </w:rPr>
        <w:footnoteReference w:id="55"/>
      </w:r>
      <w:r>
        <w:t xml:space="preserve"> of specialist accommodation for older people has been used as a baseline and then ‘sense checked’ </w:t>
      </w:r>
      <w:r>
        <w:lastRenderedPageBreak/>
        <w:t xml:space="preserve">for accuracy with </w:t>
      </w:r>
      <w:r w:rsidR="004301FE">
        <w:t>Essex County Council</w:t>
      </w:r>
      <w:r>
        <w:t xml:space="preserve"> and the district/borough/city councils. The current supply of older persons’ specialist housing has been categorised into the following types:</w:t>
      </w:r>
    </w:p>
    <w:p w14:paraId="12231561" w14:textId="259E9281" w:rsidR="008B1FC4" w:rsidRDefault="008B1FC4" w:rsidP="008B1FC4">
      <w:pPr>
        <w:pStyle w:val="Bulletptfirstline"/>
        <w:ind w:left="1069"/>
      </w:pPr>
      <w:r w:rsidRPr="00CE77DE">
        <w:rPr>
          <w:i/>
        </w:rPr>
        <w:t>Retirement/sheltered housing</w:t>
      </w:r>
      <w:r>
        <w:t xml:space="preserve"> </w:t>
      </w:r>
      <w:r w:rsidRPr="00100FC3">
        <w:t xml:space="preserve">is restricted to older residents and is an important form of </w:t>
      </w:r>
      <w:r>
        <w:t>specialist housing</w:t>
      </w:r>
      <w:r w:rsidRPr="00100FC3">
        <w:t xml:space="preserve">, though </w:t>
      </w:r>
      <w:r w:rsidR="000717DD">
        <w:t>Essex County Council</w:t>
      </w:r>
      <w:r w:rsidRPr="00100FC3">
        <w:t xml:space="preserve"> is not a developer, provider or commissioner of such accommodation. </w:t>
      </w:r>
      <w:r w:rsidR="002729E1">
        <w:t xml:space="preserve">Sheltered housing is </w:t>
      </w:r>
      <w:r w:rsidR="00491048">
        <w:t xml:space="preserve">provided by social and not for profit landlords such as housing associations and local authorities at social or affordable rents. Retirement housing is the </w:t>
      </w:r>
      <w:r w:rsidR="00495529">
        <w:t>equivalent</w:t>
      </w:r>
      <w:r w:rsidR="00491048">
        <w:t xml:space="preserve"> to sheltered </w:t>
      </w:r>
      <w:r w:rsidR="00495529">
        <w:t>housing</w:t>
      </w:r>
      <w:r w:rsidR="00491048">
        <w:t xml:space="preserve"> provided </w:t>
      </w:r>
      <w:r w:rsidR="00495529">
        <w:t xml:space="preserve">usually </w:t>
      </w:r>
      <w:r w:rsidR="00491048">
        <w:t>by private for</w:t>
      </w:r>
      <w:r w:rsidR="00AB54F0">
        <w:t>-</w:t>
      </w:r>
      <w:r w:rsidR="00495529">
        <w:t xml:space="preserve">profit companies where residents purchase a leasehold property or pay a market rent. </w:t>
      </w:r>
      <w:r w:rsidRPr="00100FC3">
        <w:t xml:space="preserve">Residents in sheltered schemes will typically have a lower level of support need, but may be supported by carers in their family, privately funded carers, or </w:t>
      </w:r>
      <w:r w:rsidR="000717DD">
        <w:t>Essex County Council</w:t>
      </w:r>
      <w:r w:rsidRPr="00100FC3">
        <w:t xml:space="preserve"> commissioned carers under an agreed personal care package. </w:t>
      </w:r>
      <w:r>
        <w:t>Retirement/s</w:t>
      </w:r>
      <w:r w:rsidRPr="00100FC3">
        <w:t xml:space="preserve">heltered </w:t>
      </w:r>
      <w:r>
        <w:t xml:space="preserve">housing </w:t>
      </w:r>
      <w:r w:rsidRPr="00100FC3">
        <w:t>schemes may be comprised of rented or owned homes and may be managed by councils</w:t>
      </w:r>
      <w:r>
        <w:t>,</w:t>
      </w:r>
      <w:r w:rsidRPr="00100FC3">
        <w:t xml:space="preserve"> Registered Providers of Social Housing</w:t>
      </w:r>
      <w:r>
        <w:t xml:space="preserve"> or private companies</w:t>
      </w:r>
      <w:r w:rsidRPr="00100FC3">
        <w:t>. However, there are no accreditation or quality ratings required of sheltered housing schemes.</w:t>
      </w:r>
      <w:r>
        <w:t xml:space="preserve"> </w:t>
      </w:r>
      <w:r w:rsidRPr="00CE77DE">
        <w:t xml:space="preserve">An area of market growth has been the development of ‘retirement villages’ and ‘retirement </w:t>
      </w:r>
      <w:r w:rsidR="00AB54F0" w:rsidRPr="00CE77DE">
        <w:t>apartments</w:t>
      </w:r>
      <w:r w:rsidRPr="00CE77DE">
        <w:t>. Management companies provide on-site housing management and some communal facilities, and residents may access further peripatetic care and support as individuals or households – as they would in sheltered housing schemes or in their private home. Homes are typically market sale or market rent; though some offer ‘</w:t>
      </w:r>
      <w:hyperlink r:id="rId72" w:history="1">
        <w:r w:rsidRPr="00CE77DE">
          <w:rPr>
            <w:rStyle w:val="Hyperlink"/>
          </w:rPr>
          <w:t>Older Persons Shared Ownership</w:t>
        </w:r>
      </w:hyperlink>
      <w:r w:rsidRPr="00CE77DE">
        <w:t>’ (a government backed Affordable Housing tenure). These retirement schemes provide an option in the market for those who can afford to meet their own housing needs from their own resources</w:t>
      </w:r>
      <w:r w:rsidR="00AB54F0" w:rsidRPr="00CE77DE">
        <w:t>,</w:t>
      </w:r>
      <w:r w:rsidRPr="00CE77DE">
        <w:t xml:space="preserve"> but which is often unaffordable to those who are not already in the home-ownership sector. </w:t>
      </w:r>
      <w:r w:rsidR="000717DD">
        <w:t>Essex County Council</w:t>
      </w:r>
      <w:r w:rsidRPr="00CE77DE">
        <w:t xml:space="preserve"> does not nominate or place residents in these market housing schemes</w:t>
      </w:r>
      <w:r w:rsidR="00AB54F0" w:rsidRPr="00CE77DE">
        <w:t>,</w:t>
      </w:r>
      <w:r w:rsidRPr="00CE77DE">
        <w:t xml:space="preserve"> and they operate on the same basis as any other market owner-occupied housing. Where residents of retirement communities ultimately experience a higher level of care and/or support need, other forms of </w:t>
      </w:r>
      <w:r>
        <w:t>specialist housing and accommodation</w:t>
      </w:r>
      <w:r w:rsidRPr="00CE77DE">
        <w:t xml:space="preserve"> may be appropriate to meet those needs</w:t>
      </w:r>
    </w:p>
    <w:p w14:paraId="66F7EAC0" w14:textId="0F241441" w:rsidR="008B1FC4" w:rsidRDefault="008B1FC4" w:rsidP="008B1FC4">
      <w:pPr>
        <w:pStyle w:val="Bulletptfirstline"/>
        <w:ind w:left="1069"/>
      </w:pPr>
      <w:r w:rsidRPr="004C0C86">
        <w:rPr>
          <w:i/>
        </w:rPr>
        <w:t xml:space="preserve">Extra </w:t>
      </w:r>
      <w:r w:rsidRPr="0046387B">
        <w:t>care</w:t>
      </w:r>
      <w:r w:rsidRPr="004C0C86">
        <w:rPr>
          <w:i/>
        </w:rPr>
        <w:t xml:space="preserve"> housing</w:t>
      </w:r>
      <w:r w:rsidR="00964930">
        <w:rPr>
          <w:i/>
        </w:rPr>
        <w:t xml:space="preserve"> </w:t>
      </w:r>
      <w:r w:rsidR="00964930" w:rsidRPr="00964930">
        <w:rPr>
          <w:iCs/>
        </w:rPr>
        <w:t>is</w:t>
      </w:r>
      <w:r>
        <w:t xml:space="preserve"> </w:t>
      </w:r>
      <w:r w:rsidRPr="0048449D">
        <w:t xml:space="preserve">defined as accommodation that provides access to 24-hour, seven day (24/7) on-site care and support for adults, many of whom may also have care and support needs met by Adult Social Care as part of </w:t>
      </w:r>
      <w:r w:rsidR="000717DD">
        <w:t>Essex County Council</w:t>
      </w:r>
      <w:r>
        <w:t>’s</w:t>
      </w:r>
      <w:r w:rsidRPr="0048449D">
        <w:t xml:space="preserve"> duties under the Care Act 2014.</w:t>
      </w:r>
      <w:r>
        <w:t xml:space="preserve"> </w:t>
      </w:r>
      <w:r w:rsidRPr="0048449D">
        <w:t xml:space="preserve">Extra care </w:t>
      </w:r>
      <w:r>
        <w:t xml:space="preserve">housing </w:t>
      </w:r>
      <w:r w:rsidRPr="0048449D">
        <w:t xml:space="preserve">schemes are for adults who want to live in their own home with access to on-site care and support 24/7, </w:t>
      </w:r>
      <w:proofErr w:type="gramStart"/>
      <w:r w:rsidRPr="0048449D">
        <w:t>if and when</w:t>
      </w:r>
      <w:proofErr w:type="gramEnd"/>
      <w:r w:rsidRPr="0048449D">
        <w:t xml:space="preserve"> they need it. It means living in a safe property, with self-contained apartments in a well-maintained scheme in the heart of the community that is purpose built and tailored to the needs of older adults and adults with disabilities.</w:t>
      </w:r>
      <w:r>
        <w:t xml:space="preserve"> It is often referred to as ‘extra care housing’ when provided by housing associations and local authorities (for affordable rent and shared ownership) and ‘assisted living’ or ‘retirement villages’ or ‘integrated retirement communities’ by private sector providers for market sale (and sometimes for market rent)</w:t>
      </w:r>
    </w:p>
    <w:p w14:paraId="4FF5B0A6" w14:textId="77777777" w:rsidR="008B1FC4" w:rsidRDefault="008B1FC4" w:rsidP="008B1FC4">
      <w:pPr>
        <w:pStyle w:val="Numberedpara1202"/>
      </w:pPr>
      <w:r>
        <w:lastRenderedPageBreak/>
        <w:t xml:space="preserve">There </w:t>
      </w:r>
      <w:r w:rsidRPr="00F02E72">
        <w:t xml:space="preserve">are currently </w:t>
      </w:r>
      <w:r w:rsidRPr="0030140B">
        <w:rPr>
          <w:bCs/>
        </w:rPr>
        <w:t>16,</w:t>
      </w:r>
      <w:r>
        <w:rPr>
          <w:bCs/>
        </w:rPr>
        <w:t>467</w:t>
      </w:r>
      <w:r w:rsidRPr="0030140B">
        <w:rPr>
          <w:bCs/>
        </w:rPr>
        <w:t xml:space="preserve"> units of retirement/sheltered housing</w:t>
      </w:r>
      <w:r w:rsidRPr="00F02E72">
        <w:t xml:space="preserve"> across </w:t>
      </w:r>
      <w:r>
        <w:t>531</w:t>
      </w:r>
      <w:r w:rsidRPr="00F02E72">
        <w:t xml:space="preserve"> schemes</w:t>
      </w:r>
      <w:r>
        <w:t xml:space="preserve"> in Essex</w:t>
      </w:r>
      <w:r w:rsidRPr="00F02E72">
        <w:t>. The majority (</w:t>
      </w:r>
      <w:r>
        <w:t>63</w:t>
      </w:r>
      <w:r w:rsidRPr="00F02E72">
        <w:t xml:space="preserve">%) of retirement/sheltered housing is available for rent (social and </w:t>
      </w:r>
      <w:r>
        <w:t>affordable rent</w:t>
      </w:r>
      <w:r w:rsidRPr="00F02E72">
        <w:t xml:space="preserve">) with </w:t>
      </w:r>
      <w:r>
        <w:t>37</w:t>
      </w:r>
      <w:r w:rsidRPr="00F02E72">
        <w:t>% available for sale/shared ownership.</w:t>
      </w:r>
    </w:p>
    <w:p w14:paraId="1F86B589" w14:textId="3875AADF" w:rsidR="008B1FC4" w:rsidRDefault="008B1FC4" w:rsidP="008B1FC4">
      <w:pPr>
        <w:pStyle w:val="Caption"/>
        <w:ind w:firstLine="720"/>
      </w:pPr>
      <w:r>
        <w:t xml:space="preserve">Figure </w:t>
      </w:r>
      <w:fldSimple w:instr=" SEQ Figure \* ARABIC ">
        <w:r w:rsidR="00971C60">
          <w:rPr>
            <w:noProof/>
          </w:rPr>
          <w:t>38</w:t>
        </w:r>
      </w:fldSimple>
      <w:r>
        <w:t xml:space="preserve">. </w:t>
      </w:r>
      <w:r w:rsidRPr="002C28B9">
        <w:t>Number of units of retirement/sheltered housing by districts in Essex</w:t>
      </w:r>
    </w:p>
    <w:p w14:paraId="0DEF0B76" w14:textId="77777777" w:rsidR="008B1FC4" w:rsidRDefault="008B1FC4" w:rsidP="008B1FC4">
      <w:pPr>
        <w:pStyle w:val="Numberedpara1202"/>
        <w:numPr>
          <w:ilvl w:val="0"/>
          <w:numId w:val="0"/>
        </w:numPr>
        <w:ind w:left="720"/>
      </w:pPr>
      <w:r>
        <w:rPr>
          <w:noProof/>
          <w14:ligatures w14:val="standardContextual"/>
        </w:rPr>
        <w:drawing>
          <wp:inline distT="0" distB="0" distL="0" distR="0" wp14:anchorId="6E40E307" wp14:editId="4A526985">
            <wp:extent cx="5265420" cy="2903220"/>
            <wp:effectExtent l="0" t="0" r="11430" b="11430"/>
            <wp:docPr id="1790052323" name="Chart 1">
              <a:extLst xmlns:a="http://schemas.openxmlformats.org/drawingml/2006/main">
                <a:ext uri="{FF2B5EF4-FFF2-40B4-BE49-F238E27FC236}">
                  <a16:creationId xmlns:a16="http://schemas.microsoft.com/office/drawing/2014/main" id="{586A7E99-7599-A84D-B871-DE5449C3D5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168A1525" w14:textId="7D9B62AD" w:rsidR="008B1FC4" w:rsidRPr="00D2408F" w:rsidRDefault="008B1FC4" w:rsidP="00D2408F">
      <w:pPr>
        <w:ind w:left="720"/>
        <w:rPr>
          <w:rFonts w:ascii="Segoe UI" w:hAnsi="Segoe UI" w:cs="Segoe UI"/>
          <w:sz w:val="18"/>
          <w:szCs w:val="18"/>
        </w:rPr>
      </w:pPr>
      <w:r w:rsidRPr="00426C46">
        <w:rPr>
          <w:rFonts w:ascii="Segoe UI" w:hAnsi="Segoe UI" w:cs="Segoe UI"/>
          <w:sz w:val="18"/>
          <w:szCs w:val="18"/>
        </w:rPr>
        <w:t xml:space="preserve">Source: EAC (2023). </w:t>
      </w:r>
      <w:r w:rsidR="000717DD">
        <w:rPr>
          <w:rFonts w:ascii="Segoe UI" w:hAnsi="Segoe UI" w:cs="Segoe UI"/>
          <w:sz w:val="18"/>
          <w:szCs w:val="18"/>
        </w:rPr>
        <w:t>Essex County Council</w:t>
      </w:r>
      <w:r w:rsidRPr="00426C46">
        <w:rPr>
          <w:rFonts w:ascii="Segoe UI" w:hAnsi="Segoe UI" w:cs="Segoe UI"/>
          <w:sz w:val="18"/>
          <w:szCs w:val="18"/>
        </w:rPr>
        <w:t xml:space="preserve"> (2024)</w:t>
      </w:r>
      <w:r w:rsidRPr="00DF2389">
        <w:rPr>
          <w:noProof/>
        </w:rPr>
        <w:t xml:space="preserve"> </w:t>
      </w:r>
    </w:p>
    <w:p w14:paraId="4A59F9FE" w14:textId="036EEB6E" w:rsidR="008B1FC4" w:rsidRDefault="008B1FC4" w:rsidP="008B1FC4">
      <w:pPr>
        <w:pStyle w:val="Caption"/>
      </w:pPr>
      <w:r>
        <w:t xml:space="preserve">Figure </w:t>
      </w:r>
      <w:fldSimple w:instr=" SEQ Figure \* ARABIC ">
        <w:r w:rsidR="00971C60">
          <w:rPr>
            <w:noProof/>
          </w:rPr>
          <w:t>39</w:t>
        </w:r>
      </w:fldSimple>
      <w:r>
        <w:t xml:space="preserve">. </w:t>
      </w:r>
      <w:r w:rsidRPr="00951061">
        <w:t>Number of units of retirement/sheltered housing by districts in Essex by tenure</w:t>
      </w:r>
    </w:p>
    <w:p w14:paraId="78D85F09" w14:textId="4D2A02E7" w:rsidR="008B1FC4" w:rsidRDefault="008B1FC4" w:rsidP="008B1FC4">
      <w:pPr>
        <w:pStyle w:val="Tablesourcenote"/>
      </w:pPr>
      <w:r>
        <w:rPr>
          <w:noProof/>
          <w14:ligatures w14:val="standardContextual"/>
        </w:rPr>
        <w:drawing>
          <wp:inline distT="0" distB="0" distL="0" distR="0" wp14:anchorId="56A6F565" wp14:editId="3DC6167C">
            <wp:extent cx="5760720" cy="3101340"/>
            <wp:effectExtent l="0" t="0" r="11430" b="3810"/>
            <wp:docPr id="1566600628" name="Chart 1">
              <a:extLst xmlns:a="http://schemas.openxmlformats.org/drawingml/2006/main">
                <a:ext uri="{FF2B5EF4-FFF2-40B4-BE49-F238E27FC236}">
                  <a16:creationId xmlns:a16="http://schemas.microsoft.com/office/drawing/2014/main" id="{97AD3887-F249-A77C-90C9-6AF4938F4C8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1FC2CD57" w14:textId="7E837AF7" w:rsidR="008B1FC4" w:rsidRDefault="008B1FC4" w:rsidP="008B1FC4">
      <w:pPr>
        <w:pStyle w:val="Tablesourcenote"/>
      </w:pPr>
      <w:r>
        <w:t xml:space="preserve">Source: EAC (2023). </w:t>
      </w:r>
      <w:r w:rsidR="000717DD">
        <w:t>Essex County Council</w:t>
      </w:r>
      <w:r>
        <w:t xml:space="preserve"> (2024)</w:t>
      </w:r>
    </w:p>
    <w:p w14:paraId="0F4C39D5" w14:textId="77777777" w:rsidR="008B1FC4" w:rsidRDefault="008B1FC4" w:rsidP="008B1FC4">
      <w:pPr>
        <w:pStyle w:val="Numberedpara1202"/>
      </w:pPr>
      <w:r w:rsidRPr="00EF4FF3">
        <w:t xml:space="preserve">There are currently </w:t>
      </w:r>
      <w:r>
        <w:t>922</w:t>
      </w:r>
      <w:r w:rsidRPr="0009369E">
        <w:rPr>
          <w:bCs/>
        </w:rPr>
        <w:t xml:space="preserve"> </w:t>
      </w:r>
      <w:r>
        <w:rPr>
          <w:bCs/>
        </w:rPr>
        <w:t>units</w:t>
      </w:r>
      <w:r w:rsidRPr="0009369E">
        <w:rPr>
          <w:bCs/>
        </w:rPr>
        <w:t xml:space="preserve"> </w:t>
      </w:r>
      <w:r>
        <w:rPr>
          <w:bCs/>
        </w:rPr>
        <w:t>of</w:t>
      </w:r>
      <w:r w:rsidRPr="0009369E">
        <w:rPr>
          <w:bCs/>
        </w:rPr>
        <w:t xml:space="preserve"> extra care housing across</w:t>
      </w:r>
      <w:r w:rsidRPr="00EF4FF3">
        <w:t xml:space="preserve"> </w:t>
      </w:r>
      <w:r>
        <w:t>18</w:t>
      </w:r>
      <w:r w:rsidRPr="00EF4FF3">
        <w:t xml:space="preserve"> schemes in </w:t>
      </w:r>
      <w:r>
        <w:t>Essex</w:t>
      </w:r>
      <w:r w:rsidRPr="00EF4FF3">
        <w:t>.</w:t>
      </w:r>
      <w:r>
        <w:t xml:space="preserve"> </w:t>
      </w:r>
      <w:r w:rsidRPr="00F02E72">
        <w:t>The majority (</w:t>
      </w:r>
      <w:r>
        <w:t>69</w:t>
      </w:r>
      <w:r w:rsidRPr="00F02E72">
        <w:t xml:space="preserve">%) of </w:t>
      </w:r>
      <w:r>
        <w:t>extra care</w:t>
      </w:r>
      <w:r w:rsidRPr="00F02E72">
        <w:t xml:space="preserve"> housing is available for rent (social and </w:t>
      </w:r>
      <w:r>
        <w:t>affordable rent</w:t>
      </w:r>
      <w:r w:rsidRPr="00F02E72">
        <w:t xml:space="preserve">) with </w:t>
      </w:r>
      <w:r>
        <w:t>31</w:t>
      </w:r>
      <w:r w:rsidRPr="00F02E72">
        <w:t xml:space="preserve">% available for </w:t>
      </w:r>
      <w:r>
        <w:t>market sale/rent</w:t>
      </w:r>
      <w:r w:rsidRPr="00F02E72">
        <w:t>.</w:t>
      </w:r>
    </w:p>
    <w:p w14:paraId="7A534ED5" w14:textId="5DC724F7" w:rsidR="008B1FC4" w:rsidRDefault="008B1FC4" w:rsidP="008B1FC4">
      <w:pPr>
        <w:pStyle w:val="Caption"/>
      </w:pPr>
      <w:bookmarkStart w:id="282" w:name="_Ref191985692"/>
      <w:r>
        <w:lastRenderedPageBreak/>
        <w:t xml:space="preserve">Table </w:t>
      </w:r>
      <w:fldSimple w:instr=" SEQ Table \* ARABIC ">
        <w:r w:rsidR="00971C60">
          <w:rPr>
            <w:noProof/>
          </w:rPr>
          <w:t>105</w:t>
        </w:r>
      </w:fldSimple>
      <w:bookmarkEnd w:id="282"/>
      <w:r>
        <w:t xml:space="preserve">. </w:t>
      </w:r>
      <w:r w:rsidRPr="00673632">
        <w:t xml:space="preserve">Number of units of </w:t>
      </w:r>
      <w:r>
        <w:t>extra care</w:t>
      </w:r>
      <w:r w:rsidRPr="00673632">
        <w:t xml:space="preserve"> housing</w:t>
      </w:r>
      <w:r>
        <w:t xml:space="preserve"> (all tenures)</w:t>
      </w:r>
      <w:r w:rsidRPr="00673632">
        <w:t xml:space="preserve"> by districts</w:t>
      </w:r>
      <w:r>
        <w:t xml:space="preserve"> in Essex</w:t>
      </w:r>
    </w:p>
    <w:tbl>
      <w:tblPr>
        <w:tblStyle w:val="GridTable5Dark-Accent4"/>
        <w:tblW w:w="5001" w:type="pct"/>
        <w:tblLook w:val="04A0" w:firstRow="1" w:lastRow="0" w:firstColumn="1" w:lastColumn="0" w:noHBand="0" w:noVBand="1"/>
      </w:tblPr>
      <w:tblGrid>
        <w:gridCol w:w="2904"/>
        <w:gridCol w:w="3057"/>
        <w:gridCol w:w="3057"/>
      </w:tblGrid>
      <w:tr w:rsidR="008B1FC4" w:rsidRPr="00A8102D" w14:paraId="2826EDA9" w14:textId="77777777" w:rsidTr="006A73FB">
        <w:trPr>
          <w:cnfStyle w:val="100000000000" w:firstRow="1" w:lastRow="0" w:firstColumn="0" w:lastColumn="0" w:oddVBand="0" w:evenVBand="0" w:oddHBand="0" w:evenHBand="0" w:firstRowFirstColumn="0" w:firstRowLastColumn="0" w:lastRowFirstColumn="0" w:lastRowLastColumn="0"/>
          <w:trHeight w:val="321"/>
        </w:trPr>
        <w:tc>
          <w:tcPr>
            <w:cnfStyle w:val="001000000000" w:firstRow="0" w:lastRow="0" w:firstColumn="1" w:lastColumn="0" w:oddVBand="0" w:evenVBand="0" w:oddHBand="0" w:evenHBand="0" w:firstRowFirstColumn="0" w:firstRowLastColumn="0" w:lastRowFirstColumn="0" w:lastRowLastColumn="0"/>
            <w:tcW w:w="1610" w:type="pct"/>
            <w:shd w:val="clear" w:color="auto" w:fill="FBCAD0"/>
            <w:hideMark/>
          </w:tcPr>
          <w:p w14:paraId="690432E5" w14:textId="77777777" w:rsidR="008B1FC4" w:rsidRPr="00A8102D" w:rsidRDefault="008B1FC4" w:rsidP="006A73FB">
            <w:pPr>
              <w:rPr>
                <w:rFonts w:eastAsia="Times New Roman" w:cs="Segoe UI"/>
                <w:color w:val="000000"/>
              </w:rPr>
            </w:pPr>
            <w:r w:rsidRPr="00A8102D">
              <w:rPr>
                <w:rFonts w:eastAsia="Times New Roman" w:cs="Segoe UI"/>
                <w:color w:val="000000"/>
              </w:rPr>
              <w:t>District/City/Borough Council</w:t>
            </w:r>
          </w:p>
        </w:tc>
        <w:tc>
          <w:tcPr>
            <w:tcW w:w="1695" w:type="pct"/>
            <w:shd w:val="clear" w:color="auto" w:fill="FBCAD0"/>
          </w:tcPr>
          <w:p w14:paraId="61215C39" w14:textId="77777777" w:rsidR="008B1FC4" w:rsidRDefault="008B1FC4" w:rsidP="006A73FB">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Extra care housing (dwellings)</w:t>
            </w:r>
          </w:p>
        </w:tc>
        <w:tc>
          <w:tcPr>
            <w:tcW w:w="1695" w:type="pct"/>
            <w:shd w:val="clear" w:color="auto" w:fill="FBCAD0"/>
            <w:hideMark/>
          </w:tcPr>
          <w:p w14:paraId="57DBD929" w14:textId="77777777" w:rsidR="008B1FC4" w:rsidRPr="00A8102D" w:rsidRDefault="008B1FC4" w:rsidP="006A73FB">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Extra care housing (%)</w:t>
            </w:r>
          </w:p>
        </w:tc>
      </w:tr>
      <w:tr w:rsidR="0050421D" w:rsidRPr="00A8102D" w14:paraId="721DC4B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78783838"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Basildon</w:t>
            </w:r>
          </w:p>
        </w:tc>
        <w:tc>
          <w:tcPr>
            <w:tcW w:w="1695" w:type="pct"/>
            <w:vAlign w:val="bottom"/>
          </w:tcPr>
          <w:p w14:paraId="3711B5A7"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65</w:t>
            </w:r>
          </w:p>
        </w:tc>
        <w:tc>
          <w:tcPr>
            <w:tcW w:w="1695" w:type="pct"/>
            <w:noWrap/>
            <w:vAlign w:val="bottom"/>
            <w:hideMark/>
          </w:tcPr>
          <w:p w14:paraId="3D72A481"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7%</w:t>
            </w:r>
          </w:p>
        </w:tc>
      </w:tr>
      <w:tr w:rsidR="0050421D" w:rsidRPr="00A8102D" w14:paraId="75B6B05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7B10E191"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Braintree</w:t>
            </w:r>
          </w:p>
        </w:tc>
        <w:tc>
          <w:tcPr>
            <w:tcW w:w="1695" w:type="pct"/>
            <w:vAlign w:val="bottom"/>
          </w:tcPr>
          <w:p w14:paraId="51AA7B53"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189</w:t>
            </w:r>
          </w:p>
        </w:tc>
        <w:tc>
          <w:tcPr>
            <w:tcW w:w="1695" w:type="pct"/>
            <w:noWrap/>
            <w:vAlign w:val="bottom"/>
            <w:hideMark/>
          </w:tcPr>
          <w:p w14:paraId="1449FE8A"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20%</w:t>
            </w:r>
          </w:p>
        </w:tc>
      </w:tr>
      <w:tr w:rsidR="0050421D" w:rsidRPr="00A8102D" w14:paraId="0F2EA0F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7C992E36"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Brentwood</w:t>
            </w:r>
          </w:p>
        </w:tc>
        <w:tc>
          <w:tcPr>
            <w:tcW w:w="1695" w:type="pct"/>
            <w:vAlign w:val="bottom"/>
          </w:tcPr>
          <w:p w14:paraId="1B8EB7A5"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26</w:t>
            </w:r>
          </w:p>
        </w:tc>
        <w:tc>
          <w:tcPr>
            <w:tcW w:w="1695" w:type="pct"/>
            <w:noWrap/>
            <w:vAlign w:val="bottom"/>
            <w:hideMark/>
          </w:tcPr>
          <w:p w14:paraId="4D27E951"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3%</w:t>
            </w:r>
          </w:p>
        </w:tc>
      </w:tr>
      <w:tr w:rsidR="008B1FC4" w:rsidRPr="00A8102D" w14:paraId="2281D6F1"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tcPr>
          <w:p w14:paraId="0AE2FE94" w14:textId="77777777" w:rsidR="008B1FC4" w:rsidRPr="009F508F" w:rsidRDefault="008B1FC4" w:rsidP="00DC05B9">
            <w:pPr>
              <w:rPr>
                <w:rFonts w:eastAsia="Times New Roman" w:cs="Segoe UI"/>
                <w:b w:val="0"/>
                <w:color w:val="000000"/>
              </w:rPr>
            </w:pPr>
            <w:r w:rsidRPr="009F508F">
              <w:rPr>
                <w:rFonts w:eastAsia="Times New Roman" w:cs="Segoe UI"/>
                <w:b w:val="0"/>
                <w:color w:val="000000"/>
              </w:rPr>
              <w:t>Castlepoint</w:t>
            </w:r>
          </w:p>
        </w:tc>
        <w:tc>
          <w:tcPr>
            <w:tcW w:w="1695" w:type="pct"/>
            <w:vAlign w:val="bottom"/>
          </w:tcPr>
          <w:p w14:paraId="414D2020"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0</w:t>
            </w:r>
          </w:p>
        </w:tc>
        <w:tc>
          <w:tcPr>
            <w:tcW w:w="1695" w:type="pct"/>
            <w:noWrap/>
            <w:vAlign w:val="bottom"/>
          </w:tcPr>
          <w:p w14:paraId="46D6337B"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0%</w:t>
            </w:r>
          </w:p>
        </w:tc>
      </w:tr>
      <w:tr w:rsidR="0050421D" w:rsidRPr="00A8102D" w14:paraId="5AC0EEA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6A1FAC8C"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Chelmsford</w:t>
            </w:r>
          </w:p>
        </w:tc>
        <w:tc>
          <w:tcPr>
            <w:tcW w:w="1695" w:type="pct"/>
            <w:vAlign w:val="bottom"/>
          </w:tcPr>
          <w:p w14:paraId="5C2B5E42"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123</w:t>
            </w:r>
          </w:p>
        </w:tc>
        <w:tc>
          <w:tcPr>
            <w:tcW w:w="1695" w:type="pct"/>
            <w:noWrap/>
            <w:vAlign w:val="bottom"/>
            <w:hideMark/>
          </w:tcPr>
          <w:p w14:paraId="06CBFD4C"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13%</w:t>
            </w:r>
          </w:p>
        </w:tc>
      </w:tr>
      <w:tr w:rsidR="0050421D" w:rsidRPr="00A8102D" w14:paraId="744A35A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368F5BCC"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Colchester</w:t>
            </w:r>
          </w:p>
        </w:tc>
        <w:tc>
          <w:tcPr>
            <w:tcW w:w="1695" w:type="pct"/>
            <w:vAlign w:val="bottom"/>
          </w:tcPr>
          <w:p w14:paraId="34C17BA0"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91</w:t>
            </w:r>
          </w:p>
        </w:tc>
        <w:tc>
          <w:tcPr>
            <w:tcW w:w="1695" w:type="pct"/>
            <w:noWrap/>
            <w:vAlign w:val="bottom"/>
            <w:hideMark/>
          </w:tcPr>
          <w:p w14:paraId="7DB06CC8"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10%</w:t>
            </w:r>
          </w:p>
        </w:tc>
      </w:tr>
      <w:tr w:rsidR="0050421D" w:rsidRPr="00A8102D" w14:paraId="537645A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5DFA4C52"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Epping Forest</w:t>
            </w:r>
          </w:p>
        </w:tc>
        <w:tc>
          <w:tcPr>
            <w:tcW w:w="1695" w:type="pct"/>
            <w:vAlign w:val="bottom"/>
          </w:tcPr>
          <w:p w14:paraId="664EC638"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100</w:t>
            </w:r>
          </w:p>
        </w:tc>
        <w:tc>
          <w:tcPr>
            <w:tcW w:w="1695" w:type="pct"/>
            <w:noWrap/>
            <w:vAlign w:val="bottom"/>
            <w:hideMark/>
          </w:tcPr>
          <w:p w14:paraId="771749C7"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11%</w:t>
            </w:r>
          </w:p>
        </w:tc>
      </w:tr>
      <w:tr w:rsidR="0050421D" w:rsidRPr="00A8102D" w14:paraId="5249ECD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7B5B53A9"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Harlow</w:t>
            </w:r>
          </w:p>
        </w:tc>
        <w:tc>
          <w:tcPr>
            <w:tcW w:w="1695" w:type="pct"/>
            <w:vAlign w:val="bottom"/>
          </w:tcPr>
          <w:p w14:paraId="79A5707A"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42</w:t>
            </w:r>
          </w:p>
        </w:tc>
        <w:tc>
          <w:tcPr>
            <w:tcW w:w="1695" w:type="pct"/>
            <w:noWrap/>
            <w:vAlign w:val="bottom"/>
            <w:hideMark/>
          </w:tcPr>
          <w:p w14:paraId="5AD902B6"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5%</w:t>
            </w:r>
          </w:p>
        </w:tc>
      </w:tr>
      <w:tr w:rsidR="008B1FC4" w:rsidRPr="00A8102D" w14:paraId="3CC7B3A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tcPr>
          <w:p w14:paraId="790FBD15" w14:textId="77777777" w:rsidR="008B1FC4" w:rsidRPr="00152E57" w:rsidRDefault="008B1FC4" w:rsidP="00DC05B9">
            <w:pPr>
              <w:rPr>
                <w:rFonts w:eastAsia="Times New Roman" w:cs="Segoe UI"/>
                <w:b w:val="0"/>
                <w:color w:val="000000"/>
              </w:rPr>
            </w:pPr>
            <w:r w:rsidRPr="00152E57">
              <w:rPr>
                <w:rFonts w:eastAsia="Times New Roman" w:cs="Segoe UI"/>
                <w:b w:val="0"/>
                <w:color w:val="000000"/>
              </w:rPr>
              <w:t>Maldon</w:t>
            </w:r>
          </w:p>
        </w:tc>
        <w:tc>
          <w:tcPr>
            <w:tcW w:w="1695" w:type="pct"/>
            <w:vAlign w:val="bottom"/>
          </w:tcPr>
          <w:p w14:paraId="6BD5CBAF"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0</w:t>
            </w:r>
          </w:p>
        </w:tc>
        <w:tc>
          <w:tcPr>
            <w:tcW w:w="1695" w:type="pct"/>
            <w:noWrap/>
            <w:vAlign w:val="bottom"/>
          </w:tcPr>
          <w:p w14:paraId="03F3D890"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0%</w:t>
            </w:r>
          </w:p>
        </w:tc>
      </w:tr>
      <w:tr w:rsidR="0050421D" w:rsidRPr="00A8102D" w14:paraId="3A09DED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5443CF01"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Rochford</w:t>
            </w:r>
          </w:p>
        </w:tc>
        <w:tc>
          <w:tcPr>
            <w:tcW w:w="1695" w:type="pct"/>
            <w:vAlign w:val="bottom"/>
          </w:tcPr>
          <w:p w14:paraId="48694230"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30</w:t>
            </w:r>
          </w:p>
        </w:tc>
        <w:tc>
          <w:tcPr>
            <w:tcW w:w="1695" w:type="pct"/>
            <w:noWrap/>
            <w:vAlign w:val="bottom"/>
            <w:hideMark/>
          </w:tcPr>
          <w:p w14:paraId="091D09B3"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3%</w:t>
            </w:r>
          </w:p>
        </w:tc>
      </w:tr>
      <w:tr w:rsidR="0050421D" w:rsidRPr="00A8102D" w14:paraId="69ED673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27B6842C"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Tendring</w:t>
            </w:r>
          </w:p>
        </w:tc>
        <w:tc>
          <w:tcPr>
            <w:tcW w:w="1695" w:type="pct"/>
            <w:vAlign w:val="bottom"/>
          </w:tcPr>
          <w:p w14:paraId="1FF949F4"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160</w:t>
            </w:r>
          </w:p>
        </w:tc>
        <w:tc>
          <w:tcPr>
            <w:tcW w:w="1695" w:type="pct"/>
            <w:noWrap/>
            <w:vAlign w:val="bottom"/>
            <w:hideMark/>
          </w:tcPr>
          <w:p w14:paraId="3996D16F"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17%</w:t>
            </w:r>
          </w:p>
        </w:tc>
      </w:tr>
      <w:tr w:rsidR="0050421D" w:rsidRPr="00A8102D" w14:paraId="1E61306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539D854B" w14:textId="77777777" w:rsidR="008B1FC4" w:rsidRPr="00A8102D" w:rsidRDefault="008B1FC4" w:rsidP="00DC05B9">
            <w:pPr>
              <w:rPr>
                <w:rFonts w:eastAsia="Times New Roman" w:cs="Segoe UI"/>
                <w:b w:val="0"/>
                <w:color w:val="000000"/>
              </w:rPr>
            </w:pPr>
            <w:r w:rsidRPr="00A8102D">
              <w:rPr>
                <w:rFonts w:eastAsia="Times New Roman" w:cs="Segoe UI"/>
                <w:b w:val="0"/>
                <w:color w:val="000000"/>
              </w:rPr>
              <w:t>Uttlesford</w:t>
            </w:r>
          </w:p>
        </w:tc>
        <w:tc>
          <w:tcPr>
            <w:tcW w:w="1695" w:type="pct"/>
            <w:vAlign w:val="bottom"/>
          </w:tcPr>
          <w:p w14:paraId="5D0F5FB1"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96</w:t>
            </w:r>
          </w:p>
        </w:tc>
        <w:tc>
          <w:tcPr>
            <w:tcW w:w="1695" w:type="pct"/>
            <w:noWrap/>
            <w:vAlign w:val="bottom"/>
            <w:hideMark/>
          </w:tcPr>
          <w:p w14:paraId="31D6F426"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E63BF">
              <w:rPr>
                <w:rFonts w:cs="Segoe UI"/>
                <w:color w:val="000000"/>
              </w:rPr>
              <w:t>10%</w:t>
            </w:r>
          </w:p>
        </w:tc>
      </w:tr>
      <w:tr w:rsidR="0050421D" w:rsidRPr="00A8102D" w14:paraId="0940011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610" w:type="pct"/>
            <w:noWrap/>
            <w:hideMark/>
          </w:tcPr>
          <w:p w14:paraId="118A5D53" w14:textId="77777777" w:rsidR="008B1FC4" w:rsidRPr="0041406D" w:rsidRDefault="008B1FC4" w:rsidP="00DC05B9">
            <w:pPr>
              <w:rPr>
                <w:rFonts w:eastAsia="Times New Roman" w:cs="Segoe UI"/>
                <w:color w:val="000000"/>
              </w:rPr>
            </w:pPr>
            <w:r w:rsidRPr="0041406D">
              <w:rPr>
                <w:rFonts w:eastAsia="Times New Roman" w:cs="Segoe UI"/>
                <w:color w:val="000000"/>
              </w:rPr>
              <w:t>Total (Essex)</w:t>
            </w:r>
          </w:p>
        </w:tc>
        <w:tc>
          <w:tcPr>
            <w:tcW w:w="1695" w:type="pct"/>
            <w:vAlign w:val="bottom"/>
          </w:tcPr>
          <w:p w14:paraId="042AE956"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8E63BF">
              <w:rPr>
                <w:rFonts w:cs="Segoe UI"/>
                <w:b/>
                <w:color w:val="000000"/>
              </w:rPr>
              <w:t>922</w:t>
            </w:r>
          </w:p>
        </w:tc>
        <w:tc>
          <w:tcPr>
            <w:tcW w:w="1695" w:type="pct"/>
            <w:noWrap/>
            <w:vAlign w:val="bottom"/>
            <w:hideMark/>
          </w:tcPr>
          <w:p w14:paraId="7D4633D9" w14:textId="77777777" w:rsidR="008B1FC4" w:rsidRPr="008E63B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8E63BF">
              <w:rPr>
                <w:rFonts w:cs="Segoe UI"/>
                <w:b/>
                <w:color w:val="000000"/>
              </w:rPr>
              <w:t>100%</w:t>
            </w:r>
          </w:p>
        </w:tc>
      </w:tr>
    </w:tbl>
    <w:p w14:paraId="259220C7" w14:textId="25FE83B3" w:rsidR="008B1FC4" w:rsidRPr="00D2408F" w:rsidRDefault="008B1FC4" w:rsidP="00D2408F">
      <w:pPr>
        <w:rPr>
          <w:rFonts w:ascii="Segoe UI" w:hAnsi="Segoe UI" w:cs="Segoe UI"/>
          <w:sz w:val="18"/>
          <w:szCs w:val="18"/>
        </w:rPr>
      </w:pPr>
      <w:r w:rsidRPr="00A11A2A">
        <w:rPr>
          <w:rFonts w:ascii="Segoe UI" w:hAnsi="Segoe UI" w:cs="Segoe UI"/>
          <w:sz w:val="18"/>
          <w:szCs w:val="18"/>
        </w:rPr>
        <w:t xml:space="preserve">Source: EAC (2023). </w:t>
      </w:r>
      <w:r w:rsidR="000717DD">
        <w:rPr>
          <w:rFonts w:ascii="Segoe UI" w:hAnsi="Segoe UI" w:cs="Segoe UI"/>
          <w:sz w:val="18"/>
          <w:szCs w:val="18"/>
        </w:rPr>
        <w:t>Essex County Council</w:t>
      </w:r>
      <w:r w:rsidRPr="00A11A2A">
        <w:rPr>
          <w:rFonts w:ascii="Segoe UI" w:hAnsi="Segoe UI" w:cs="Segoe UI"/>
          <w:sz w:val="18"/>
          <w:szCs w:val="18"/>
        </w:rPr>
        <w:t xml:space="preserve"> (2024)</w:t>
      </w:r>
    </w:p>
    <w:p w14:paraId="72002C0F" w14:textId="4EB44ECB" w:rsidR="008B1FC4" w:rsidRDefault="008B1FC4" w:rsidP="008B1FC4">
      <w:pPr>
        <w:pStyle w:val="Caption"/>
        <w:ind w:firstLine="720"/>
      </w:pPr>
      <w:r>
        <w:t xml:space="preserve">Figure </w:t>
      </w:r>
      <w:fldSimple w:instr=" SEQ Figure \* ARABIC ">
        <w:r w:rsidR="00971C60">
          <w:rPr>
            <w:noProof/>
          </w:rPr>
          <w:t>40</w:t>
        </w:r>
      </w:fldSimple>
      <w:r>
        <w:t xml:space="preserve">. </w:t>
      </w:r>
      <w:r w:rsidR="0065456C" w:rsidRPr="00951061">
        <w:t xml:space="preserve">Number of units of </w:t>
      </w:r>
      <w:r w:rsidR="0065456C">
        <w:t>extra care</w:t>
      </w:r>
      <w:r w:rsidR="0065456C" w:rsidRPr="00951061">
        <w:t xml:space="preserve"> housing by districts in Essex </w:t>
      </w:r>
      <w:r w:rsidRPr="00655DFE">
        <w:t>by tenure</w:t>
      </w:r>
    </w:p>
    <w:p w14:paraId="0BA73D61" w14:textId="77777777" w:rsidR="008B1FC4" w:rsidRDefault="008B1FC4" w:rsidP="008B1FC4">
      <w:pPr>
        <w:pStyle w:val="Numberedpara1202"/>
        <w:numPr>
          <w:ilvl w:val="0"/>
          <w:numId w:val="0"/>
        </w:numPr>
        <w:ind w:left="720"/>
      </w:pPr>
      <w:r>
        <w:rPr>
          <w:noProof/>
          <w14:ligatures w14:val="standardContextual"/>
        </w:rPr>
        <w:drawing>
          <wp:inline distT="0" distB="0" distL="0" distR="0" wp14:anchorId="3714C941" wp14:editId="4567639B">
            <wp:extent cx="5341620" cy="2987040"/>
            <wp:effectExtent l="0" t="0" r="11430" b="3810"/>
            <wp:docPr id="1419154950" name="Chart 1">
              <a:extLst xmlns:a="http://schemas.openxmlformats.org/drawingml/2006/main">
                <a:ext uri="{FF2B5EF4-FFF2-40B4-BE49-F238E27FC236}">
                  <a16:creationId xmlns:a16="http://schemas.microsoft.com/office/drawing/2014/main" id="{5E6AC1C2-6DE8-0BAD-6B26-881A93C0E0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29EA6484" w14:textId="251BE10F" w:rsidR="008B1FC4" w:rsidRDefault="008B1FC4" w:rsidP="004D7C3F">
      <w:pPr>
        <w:spacing w:after="0"/>
        <w:ind w:firstLine="720"/>
        <w:rPr>
          <w:rFonts w:ascii="Segoe UI" w:hAnsi="Segoe UI" w:cs="Segoe UI"/>
          <w:sz w:val="18"/>
          <w:szCs w:val="18"/>
        </w:rPr>
      </w:pPr>
      <w:r w:rsidRPr="00BA0C26">
        <w:rPr>
          <w:rFonts w:ascii="Segoe UI" w:hAnsi="Segoe UI" w:cs="Segoe UI"/>
          <w:sz w:val="18"/>
          <w:szCs w:val="18"/>
        </w:rPr>
        <w:t xml:space="preserve">Source: EAC (2023). </w:t>
      </w:r>
      <w:r w:rsidR="000717DD">
        <w:rPr>
          <w:rFonts w:ascii="Segoe UI" w:hAnsi="Segoe UI" w:cs="Segoe UI"/>
          <w:sz w:val="18"/>
          <w:szCs w:val="18"/>
        </w:rPr>
        <w:t>Essex County Council</w:t>
      </w:r>
      <w:r w:rsidRPr="00BA0C26">
        <w:rPr>
          <w:rFonts w:ascii="Segoe UI" w:hAnsi="Segoe UI" w:cs="Segoe UI"/>
          <w:sz w:val="18"/>
          <w:szCs w:val="18"/>
        </w:rPr>
        <w:t xml:space="preserve"> (2024)</w:t>
      </w:r>
    </w:p>
    <w:p w14:paraId="201EF139" w14:textId="601F8BBA" w:rsidR="008B1FC4" w:rsidRDefault="008B1FC4" w:rsidP="004D7C3F">
      <w:pPr>
        <w:spacing w:after="0"/>
        <w:ind w:left="720"/>
        <w:rPr>
          <w:rFonts w:ascii="Segoe UI" w:hAnsi="Segoe UI" w:cs="Segoe UI"/>
          <w:sz w:val="18"/>
          <w:szCs w:val="18"/>
        </w:rPr>
      </w:pPr>
      <w:r w:rsidRPr="00AB2466">
        <w:rPr>
          <w:rFonts w:ascii="Segoe UI" w:hAnsi="Segoe UI" w:cs="Segoe UI"/>
          <w:sz w:val="18"/>
          <w:szCs w:val="18"/>
        </w:rPr>
        <w:t xml:space="preserve">NB: Poplar house in Basildon 13 of the 65 social and affordable tenure units </w:t>
      </w:r>
      <w:proofErr w:type="gramStart"/>
      <w:r w:rsidRPr="00AB2466">
        <w:rPr>
          <w:rFonts w:ascii="Segoe UI" w:hAnsi="Segoe UI" w:cs="Segoe UI"/>
          <w:sz w:val="18"/>
          <w:szCs w:val="18"/>
        </w:rPr>
        <w:t>are</w:t>
      </w:r>
      <w:proofErr w:type="gramEnd"/>
      <w:r w:rsidRPr="00AB2466">
        <w:rPr>
          <w:rFonts w:ascii="Segoe UI" w:hAnsi="Segoe UI" w:cs="Segoe UI"/>
          <w:sz w:val="18"/>
          <w:szCs w:val="18"/>
        </w:rPr>
        <w:t xml:space="preserve"> shared ownership but now being brought back to affordable rent</w:t>
      </w:r>
      <w:r w:rsidR="00225412">
        <w:rPr>
          <w:rFonts w:ascii="Segoe UI" w:hAnsi="Segoe UI" w:cs="Segoe UI"/>
          <w:sz w:val="18"/>
          <w:szCs w:val="18"/>
        </w:rPr>
        <w:t>.</w:t>
      </w:r>
    </w:p>
    <w:p w14:paraId="5E18E64E" w14:textId="555EFF10" w:rsidR="008B1FC4" w:rsidRPr="00AB2466" w:rsidRDefault="000717DD" w:rsidP="008B1FC4">
      <w:pPr>
        <w:pStyle w:val="Numberedpara1202"/>
      </w:pPr>
      <w:r>
        <w:t>Essex County Council</w:t>
      </w:r>
      <w:r w:rsidR="008B1FC4" w:rsidRPr="00AB2466">
        <w:t xml:space="preserve"> has nomination rights for 605 units </w:t>
      </w:r>
      <w:r w:rsidR="008B1FC4">
        <w:t>across all the 14</w:t>
      </w:r>
      <w:r w:rsidR="008B1FC4" w:rsidRPr="00AB2466">
        <w:t xml:space="preserve"> </w:t>
      </w:r>
      <w:r w:rsidR="008B1FC4">
        <w:t>existing</w:t>
      </w:r>
      <w:r w:rsidR="008B1FC4" w:rsidRPr="00AB2466">
        <w:t xml:space="preserve"> </w:t>
      </w:r>
      <w:r w:rsidR="008B1FC4">
        <w:t xml:space="preserve">social/affordable </w:t>
      </w:r>
      <w:r w:rsidR="008B1FC4" w:rsidRPr="00AB2466">
        <w:t>extra care housing</w:t>
      </w:r>
      <w:r w:rsidR="008B1FC4">
        <w:t xml:space="preserve"> schemes</w:t>
      </w:r>
      <w:r w:rsidR="008B1FC4" w:rsidRPr="00AB2466">
        <w:t>.</w:t>
      </w:r>
      <w:r w:rsidR="008B1FC4">
        <w:t xml:space="preserve"> These 14 schemes also have an on-site care and support contract with </w:t>
      </w:r>
      <w:r>
        <w:t>Essex County Council</w:t>
      </w:r>
      <w:r w:rsidR="008B1FC4">
        <w:t>.</w:t>
      </w:r>
    </w:p>
    <w:p w14:paraId="7C482CED" w14:textId="77777777" w:rsidR="008B1FC4" w:rsidRDefault="008B1FC4" w:rsidP="008B1FC4">
      <w:pPr>
        <w:pStyle w:val="Numberedpara1202"/>
      </w:pPr>
      <w:proofErr w:type="gramStart"/>
      <w:r>
        <w:t>The majority of</w:t>
      </w:r>
      <w:proofErr w:type="gramEnd"/>
      <w:r>
        <w:t xml:space="preserve"> people that move into extra care housing are aged over 65 years. Just over half (55%) of people that moved in between 2020-2025 were over the age of 75 and nearly a quarter (22%) were over the age of 65.</w:t>
      </w:r>
    </w:p>
    <w:p w14:paraId="77F08431" w14:textId="77777777" w:rsidR="008B1FC4" w:rsidRDefault="008B1FC4" w:rsidP="008B1FC4">
      <w:pPr>
        <w:pStyle w:val="Numberedpara1202"/>
      </w:pPr>
      <w:r>
        <w:lastRenderedPageBreak/>
        <w:t>However, extra care housing in Essex can also accommodate younger people with care and support needs. People moving under the age of 45 or between the ages of 45-64 mainly had a learning disability or a physical and/or sensory impairment. Those that moved in that might be considered ‘younger’ old (55-64) also tended to have a physical and/or sensory impairment.</w:t>
      </w:r>
    </w:p>
    <w:p w14:paraId="14FE58BA" w14:textId="4EA64804" w:rsidR="00DE7E83" w:rsidRDefault="005A6E34" w:rsidP="00C16ADF">
      <w:pPr>
        <w:pStyle w:val="Numberedpara1202"/>
      </w:pPr>
      <w:bookmarkStart w:id="283" w:name="_Ref202454743"/>
      <w:r>
        <w:t>Over</w:t>
      </w:r>
      <w:r w:rsidR="001648AB">
        <w:t xml:space="preserve"> the </w:t>
      </w:r>
      <w:r w:rsidR="00C526ED">
        <w:t>period 2022-2025, 25 people whose primary need is learning disability moved into extra care housing (</w:t>
      </w:r>
      <w:r w:rsidR="00DE7E83">
        <w:t>equivalent</w:t>
      </w:r>
      <w:r w:rsidR="00C526ED">
        <w:t xml:space="preserve"> to c.</w:t>
      </w:r>
      <w:r w:rsidR="00DE7E83">
        <w:t>8 people per annum)</w:t>
      </w:r>
      <w:r w:rsidR="00C526ED">
        <w:t xml:space="preserve">, 10 </w:t>
      </w:r>
      <w:r w:rsidR="00C526ED" w:rsidRPr="00C526ED">
        <w:t xml:space="preserve">people whose primary need is </w:t>
      </w:r>
      <w:r w:rsidR="00C526ED">
        <w:t>a mental health need</w:t>
      </w:r>
      <w:r w:rsidR="00C526ED" w:rsidRPr="00C526ED">
        <w:t xml:space="preserve"> moved into extra care housing</w:t>
      </w:r>
      <w:r w:rsidR="00DE7E83">
        <w:t xml:space="preserve"> (equivalent to c.3 people per annum), and 52</w:t>
      </w:r>
      <w:r w:rsidR="00DE7E83" w:rsidRPr="00DE7E83">
        <w:t xml:space="preserve"> people whose primary need is </w:t>
      </w:r>
      <w:r w:rsidR="00DE7E83">
        <w:t xml:space="preserve">physical </w:t>
      </w:r>
      <w:r w:rsidR="00DE7E83" w:rsidRPr="00DE7E83">
        <w:t xml:space="preserve">disability </w:t>
      </w:r>
      <w:r w:rsidR="00DE7E83">
        <w:t xml:space="preserve">and/or sensory impairment </w:t>
      </w:r>
      <w:r w:rsidR="00DE7E83" w:rsidRPr="00DE7E83">
        <w:t>moved into extra care housing (equivalent to c.</w:t>
      </w:r>
      <w:r w:rsidR="00DE7E83">
        <w:t>17</w:t>
      </w:r>
      <w:r w:rsidR="00DE7E83" w:rsidRPr="00DE7E83">
        <w:t xml:space="preserve"> people per annum)</w:t>
      </w:r>
      <w:r w:rsidR="00DE7E83">
        <w:t>.</w:t>
      </w:r>
      <w:bookmarkEnd w:id="283"/>
    </w:p>
    <w:p w14:paraId="610C54FE" w14:textId="781D22B1" w:rsidR="008B1FC4" w:rsidRDefault="008B1FC4" w:rsidP="008B1FC4">
      <w:pPr>
        <w:pStyle w:val="Caption"/>
      </w:pPr>
      <w:r>
        <w:t xml:space="preserve">Table </w:t>
      </w:r>
      <w:fldSimple w:instr=" SEQ Table \* ARABIC ">
        <w:r w:rsidR="00971C60">
          <w:rPr>
            <w:noProof/>
          </w:rPr>
          <w:t>106</w:t>
        </w:r>
      </w:fldSimple>
      <w:r>
        <w:t xml:space="preserve">. Age of adults moving into extra care housing with </w:t>
      </w:r>
      <w:r w:rsidR="000717DD">
        <w:t>Essex County Council</w:t>
      </w:r>
      <w:r>
        <w:t xml:space="preserve"> nomination rights (14 schemes) 2022-2025</w:t>
      </w:r>
    </w:p>
    <w:tbl>
      <w:tblPr>
        <w:tblStyle w:val="GridTable5Dark-Accent4"/>
        <w:tblW w:w="5000" w:type="pct"/>
        <w:tblLook w:val="04A0" w:firstRow="1" w:lastRow="0" w:firstColumn="1" w:lastColumn="0" w:noHBand="0" w:noVBand="1"/>
      </w:tblPr>
      <w:tblGrid>
        <w:gridCol w:w="4534"/>
        <w:gridCol w:w="2241"/>
        <w:gridCol w:w="2241"/>
      </w:tblGrid>
      <w:tr w:rsidR="008B1FC4" w:rsidRPr="00AF0877" w14:paraId="05440700" w14:textId="77777777" w:rsidTr="00B15F7E">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14" w:type="pct"/>
            <w:shd w:val="clear" w:color="auto" w:fill="FBCAD0"/>
            <w:noWrap/>
          </w:tcPr>
          <w:p w14:paraId="31258498" w14:textId="7340FE7A" w:rsidR="008B1FC4" w:rsidRPr="00AF0877" w:rsidRDefault="008B1FC4" w:rsidP="00DC05B9">
            <w:pPr>
              <w:contextualSpacing/>
              <w:rPr>
                <w:rFonts w:eastAsia="Times New Roman" w:cs="Segoe UI"/>
                <w:color w:val="000000" w:themeColor="text1"/>
              </w:rPr>
            </w:pPr>
            <w:r w:rsidRPr="00AF0877">
              <w:rPr>
                <w:rFonts w:cs="Segoe UI"/>
                <w:color w:val="000000" w:themeColor="text1"/>
              </w:rPr>
              <w:t xml:space="preserve">Age </w:t>
            </w:r>
            <w:r w:rsidR="00D02BCE">
              <w:rPr>
                <w:rFonts w:cs="Segoe UI"/>
                <w:color w:val="000000" w:themeColor="text1"/>
              </w:rPr>
              <w:t>population group</w:t>
            </w:r>
          </w:p>
        </w:tc>
        <w:tc>
          <w:tcPr>
            <w:tcW w:w="1243" w:type="pct"/>
            <w:shd w:val="clear" w:color="auto" w:fill="FBCAD0"/>
          </w:tcPr>
          <w:p w14:paraId="075C796A" w14:textId="77777777" w:rsidR="008B1FC4" w:rsidRPr="00AF0877" w:rsidRDefault="008B1FC4" w:rsidP="00DC05B9">
            <w:pPr>
              <w:contextualSpacing/>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AF0877">
              <w:rPr>
                <w:rFonts w:eastAsia="Times New Roman" w:cs="Segoe UI"/>
                <w:color w:val="000000" w:themeColor="text1"/>
              </w:rPr>
              <w:t>Number of people</w:t>
            </w:r>
          </w:p>
        </w:tc>
        <w:tc>
          <w:tcPr>
            <w:tcW w:w="1243" w:type="pct"/>
            <w:shd w:val="clear" w:color="auto" w:fill="FBCAD0"/>
          </w:tcPr>
          <w:p w14:paraId="01AA81D9" w14:textId="77777777" w:rsidR="008B1FC4" w:rsidRPr="00AF0877" w:rsidRDefault="008B1FC4" w:rsidP="00DC05B9">
            <w:pPr>
              <w:contextualSpacing/>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AF0877">
              <w:rPr>
                <w:rFonts w:eastAsia="Times New Roman" w:cs="Segoe UI"/>
                <w:color w:val="000000" w:themeColor="text1"/>
              </w:rPr>
              <w:t>Percentage</w:t>
            </w:r>
          </w:p>
        </w:tc>
      </w:tr>
      <w:tr w:rsidR="008B1FC4" w:rsidRPr="00AF0877" w14:paraId="498458EF"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2514" w:type="pct"/>
            <w:noWrap/>
            <w:vAlign w:val="center"/>
          </w:tcPr>
          <w:p w14:paraId="1DCD4214" w14:textId="77777777" w:rsidR="008B1FC4" w:rsidRPr="00AF0877" w:rsidRDefault="008B1FC4" w:rsidP="00DC05B9">
            <w:pPr>
              <w:contextualSpacing/>
              <w:rPr>
                <w:rFonts w:eastAsia="Times New Roman" w:cs="Segoe UI"/>
                <w:b w:val="0"/>
                <w:color w:val="000000" w:themeColor="text1"/>
              </w:rPr>
            </w:pPr>
            <w:r w:rsidRPr="00AF0877">
              <w:rPr>
                <w:rFonts w:cs="Segoe UI"/>
                <w:b w:val="0"/>
                <w:color w:val="000000" w:themeColor="text1"/>
              </w:rPr>
              <w:t>Under 45</w:t>
            </w:r>
          </w:p>
        </w:tc>
        <w:tc>
          <w:tcPr>
            <w:tcW w:w="1243" w:type="pct"/>
            <w:vAlign w:val="center"/>
          </w:tcPr>
          <w:p w14:paraId="666CB0C7"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AF0877">
              <w:rPr>
                <w:rFonts w:cs="Segoe UI"/>
                <w:color w:val="000000" w:themeColor="text1"/>
              </w:rPr>
              <w:t>5</w:t>
            </w:r>
          </w:p>
        </w:tc>
        <w:tc>
          <w:tcPr>
            <w:tcW w:w="1243" w:type="pct"/>
            <w:vAlign w:val="center"/>
          </w:tcPr>
          <w:p w14:paraId="72C6A3BC"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AF0877">
              <w:rPr>
                <w:rFonts w:cs="Segoe UI"/>
                <w:color w:val="000000" w:themeColor="text1"/>
              </w:rPr>
              <w:t>1%</w:t>
            </w:r>
          </w:p>
        </w:tc>
      </w:tr>
      <w:tr w:rsidR="008B1FC4" w:rsidRPr="00AF0877" w14:paraId="7979CB5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514" w:type="pct"/>
            <w:noWrap/>
            <w:vAlign w:val="center"/>
          </w:tcPr>
          <w:p w14:paraId="7554A98E" w14:textId="77777777" w:rsidR="008B1FC4" w:rsidRPr="00AF0877" w:rsidRDefault="008B1FC4" w:rsidP="00DC05B9">
            <w:pPr>
              <w:contextualSpacing/>
              <w:rPr>
                <w:rFonts w:eastAsia="Times New Roman" w:cs="Segoe UI"/>
                <w:b w:val="0"/>
                <w:color w:val="000000" w:themeColor="text1"/>
              </w:rPr>
            </w:pPr>
            <w:r w:rsidRPr="00AF0877">
              <w:rPr>
                <w:rFonts w:cs="Segoe UI"/>
                <w:b w:val="0"/>
                <w:color w:val="000000" w:themeColor="text1"/>
              </w:rPr>
              <w:t>45-54</w:t>
            </w:r>
          </w:p>
        </w:tc>
        <w:tc>
          <w:tcPr>
            <w:tcW w:w="1243" w:type="pct"/>
            <w:vAlign w:val="center"/>
          </w:tcPr>
          <w:p w14:paraId="4BF99988"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AF0877">
              <w:rPr>
                <w:rFonts w:cs="Segoe UI"/>
                <w:color w:val="000000" w:themeColor="text1"/>
              </w:rPr>
              <w:t>22</w:t>
            </w:r>
          </w:p>
        </w:tc>
        <w:tc>
          <w:tcPr>
            <w:tcW w:w="1243" w:type="pct"/>
            <w:vAlign w:val="center"/>
          </w:tcPr>
          <w:p w14:paraId="4183D471"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AF0877">
              <w:rPr>
                <w:rFonts w:cs="Segoe UI"/>
                <w:color w:val="000000" w:themeColor="text1"/>
              </w:rPr>
              <w:t>6%</w:t>
            </w:r>
          </w:p>
        </w:tc>
      </w:tr>
      <w:tr w:rsidR="008B1FC4" w:rsidRPr="00AF0877" w14:paraId="1FC90FFC"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514" w:type="pct"/>
            <w:noWrap/>
            <w:vAlign w:val="center"/>
          </w:tcPr>
          <w:p w14:paraId="5079BB37" w14:textId="77777777" w:rsidR="008B1FC4" w:rsidRPr="00AF0877" w:rsidRDefault="008B1FC4" w:rsidP="00DC05B9">
            <w:pPr>
              <w:contextualSpacing/>
              <w:rPr>
                <w:rFonts w:cs="Segoe UI"/>
                <w:b w:val="0"/>
                <w:color w:val="000000" w:themeColor="text1"/>
              </w:rPr>
            </w:pPr>
            <w:r w:rsidRPr="00AF0877">
              <w:rPr>
                <w:rFonts w:cs="Segoe UI"/>
                <w:b w:val="0"/>
                <w:color w:val="000000" w:themeColor="text1"/>
              </w:rPr>
              <w:t>55-64</w:t>
            </w:r>
          </w:p>
        </w:tc>
        <w:tc>
          <w:tcPr>
            <w:tcW w:w="1243" w:type="pct"/>
            <w:vAlign w:val="center"/>
          </w:tcPr>
          <w:p w14:paraId="69101042"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AF0877">
              <w:rPr>
                <w:rFonts w:cs="Segoe UI"/>
                <w:color w:val="000000" w:themeColor="text1"/>
              </w:rPr>
              <w:t>52</w:t>
            </w:r>
          </w:p>
        </w:tc>
        <w:tc>
          <w:tcPr>
            <w:tcW w:w="1243" w:type="pct"/>
            <w:vAlign w:val="center"/>
          </w:tcPr>
          <w:p w14:paraId="284CA7AB"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AF0877">
              <w:rPr>
                <w:rFonts w:cs="Segoe UI"/>
                <w:color w:val="000000" w:themeColor="text1"/>
              </w:rPr>
              <w:t>15%</w:t>
            </w:r>
          </w:p>
        </w:tc>
      </w:tr>
      <w:tr w:rsidR="008B1FC4" w:rsidRPr="00AF0877" w14:paraId="6B41C615"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2514" w:type="pct"/>
            <w:noWrap/>
            <w:vAlign w:val="center"/>
          </w:tcPr>
          <w:p w14:paraId="7F76E73F" w14:textId="77777777" w:rsidR="008B1FC4" w:rsidRPr="00AF0877" w:rsidRDefault="008B1FC4" w:rsidP="00DC05B9">
            <w:pPr>
              <w:contextualSpacing/>
              <w:rPr>
                <w:rFonts w:eastAsia="Times New Roman" w:cs="Segoe UI"/>
                <w:b w:val="0"/>
                <w:color w:val="000000" w:themeColor="text1"/>
              </w:rPr>
            </w:pPr>
            <w:r w:rsidRPr="00AF0877">
              <w:rPr>
                <w:rFonts w:cs="Segoe UI"/>
                <w:b w:val="0"/>
                <w:color w:val="000000" w:themeColor="text1"/>
              </w:rPr>
              <w:t>65-74</w:t>
            </w:r>
          </w:p>
        </w:tc>
        <w:tc>
          <w:tcPr>
            <w:tcW w:w="1243" w:type="pct"/>
            <w:vAlign w:val="center"/>
          </w:tcPr>
          <w:p w14:paraId="0F925EA4"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AF0877">
              <w:rPr>
                <w:rFonts w:cs="Segoe UI"/>
                <w:color w:val="000000" w:themeColor="text1"/>
              </w:rPr>
              <w:t>76</w:t>
            </w:r>
          </w:p>
        </w:tc>
        <w:tc>
          <w:tcPr>
            <w:tcW w:w="1243" w:type="pct"/>
            <w:vAlign w:val="center"/>
          </w:tcPr>
          <w:p w14:paraId="7D456BB4"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AF0877">
              <w:rPr>
                <w:rFonts w:cs="Segoe UI"/>
                <w:color w:val="000000" w:themeColor="text1"/>
              </w:rPr>
              <w:t>22%</w:t>
            </w:r>
          </w:p>
        </w:tc>
      </w:tr>
      <w:tr w:rsidR="008B1FC4" w:rsidRPr="00AF0877" w14:paraId="5751E88A" w14:textId="77777777" w:rsidTr="00DC05B9">
        <w:trPr>
          <w:trHeight w:val="312"/>
        </w:trPr>
        <w:tc>
          <w:tcPr>
            <w:cnfStyle w:val="001000000000" w:firstRow="0" w:lastRow="0" w:firstColumn="1" w:lastColumn="0" w:oddVBand="0" w:evenVBand="0" w:oddHBand="0" w:evenHBand="0" w:firstRowFirstColumn="0" w:firstRowLastColumn="0" w:lastRowFirstColumn="0" w:lastRowLastColumn="0"/>
            <w:tcW w:w="2514" w:type="pct"/>
            <w:noWrap/>
            <w:vAlign w:val="center"/>
          </w:tcPr>
          <w:p w14:paraId="555910D5" w14:textId="77777777" w:rsidR="008B1FC4" w:rsidRPr="00AF0877" w:rsidRDefault="008B1FC4" w:rsidP="00DC05B9">
            <w:pPr>
              <w:contextualSpacing/>
              <w:rPr>
                <w:rFonts w:eastAsia="Times New Roman" w:cs="Segoe UI"/>
                <w:b w:val="0"/>
                <w:color w:val="000000" w:themeColor="text1"/>
              </w:rPr>
            </w:pPr>
            <w:r w:rsidRPr="00AF0877">
              <w:rPr>
                <w:rFonts w:cs="Segoe UI"/>
                <w:b w:val="0"/>
                <w:color w:val="000000" w:themeColor="text1"/>
              </w:rPr>
              <w:t>75+</w:t>
            </w:r>
          </w:p>
        </w:tc>
        <w:tc>
          <w:tcPr>
            <w:tcW w:w="1243" w:type="pct"/>
            <w:vAlign w:val="center"/>
          </w:tcPr>
          <w:p w14:paraId="54E7A94C"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AF0877">
              <w:rPr>
                <w:rFonts w:cs="Segoe UI"/>
                <w:color w:val="000000" w:themeColor="text1"/>
              </w:rPr>
              <w:t>191</w:t>
            </w:r>
          </w:p>
        </w:tc>
        <w:tc>
          <w:tcPr>
            <w:tcW w:w="1243" w:type="pct"/>
            <w:vAlign w:val="center"/>
          </w:tcPr>
          <w:p w14:paraId="5656B45B"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AF0877">
              <w:rPr>
                <w:rFonts w:cs="Segoe UI"/>
                <w:color w:val="000000" w:themeColor="text1"/>
              </w:rPr>
              <w:t>55%</w:t>
            </w:r>
          </w:p>
        </w:tc>
      </w:tr>
      <w:tr w:rsidR="008B1FC4" w:rsidRPr="00AF0877" w14:paraId="1F8223FB" w14:textId="77777777" w:rsidTr="00DC05B9">
        <w:trPr>
          <w:trHeight w:val="312"/>
        </w:trPr>
        <w:tc>
          <w:tcPr>
            <w:cnfStyle w:val="001000000000" w:firstRow="0" w:lastRow="0" w:firstColumn="1" w:lastColumn="0" w:oddVBand="0" w:evenVBand="0" w:oddHBand="0" w:evenHBand="0" w:firstRowFirstColumn="0" w:firstRowLastColumn="0" w:lastRowFirstColumn="0" w:lastRowLastColumn="0"/>
            <w:tcW w:w="2514" w:type="pct"/>
            <w:noWrap/>
            <w:vAlign w:val="center"/>
          </w:tcPr>
          <w:p w14:paraId="7C52DC08" w14:textId="77777777" w:rsidR="008B1FC4" w:rsidRPr="00AF0877" w:rsidRDefault="008B1FC4" w:rsidP="00DC05B9">
            <w:pPr>
              <w:contextualSpacing/>
              <w:rPr>
                <w:rFonts w:eastAsia="Times New Roman" w:cs="Segoe UI"/>
                <w:b w:val="0"/>
                <w:color w:val="000000" w:themeColor="text1"/>
              </w:rPr>
            </w:pPr>
            <w:r w:rsidRPr="00AF0877">
              <w:rPr>
                <w:rFonts w:cs="Segoe UI"/>
                <w:color w:val="000000" w:themeColor="text1"/>
              </w:rPr>
              <w:t>Total</w:t>
            </w:r>
          </w:p>
        </w:tc>
        <w:tc>
          <w:tcPr>
            <w:tcW w:w="1243" w:type="pct"/>
            <w:vAlign w:val="center"/>
          </w:tcPr>
          <w:p w14:paraId="11D02050"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rPr>
            </w:pPr>
            <w:r w:rsidRPr="00AF0877">
              <w:rPr>
                <w:rFonts w:cs="Segoe UI"/>
                <w:b/>
                <w:color w:val="000000" w:themeColor="text1"/>
              </w:rPr>
              <w:t>346</w:t>
            </w:r>
          </w:p>
        </w:tc>
        <w:tc>
          <w:tcPr>
            <w:tcW w:w="1243" w:type="pct"/>
            <w:vAlign w:val="center"/>
          </w:tcPr>
          <w:p w14:paraId="787444D9" w14:textId="77777777" w:rsidR="008B1FC4" w:rsidRPr="00AF0877" w:rsidRDefault="008B1FC4" w:rsidP="00DC05B9">
            <w:pPr>
              <w:contextualSpacing/>
              <w:jc w:val="right"/>
              <w:cnfStyle w:val="000000000000" w:firstRow="0" w:lastRow="0" w:firstColumn="0" w:lastColumn="0" w:oddVBand="0" w:evenVBand="0" w:oddHBand="0" w:evenHBand="0" w:firstRowFirstColumn="0" w:firstRowLastColumn="0" w:lastRowFirstColumn="0" w:lastRowLastColumn="0"/>
              <w:rPr>
                <w:rFonts w:cs="Segoe UI"/>
                <w:b/>
                <w:color w:val="000000" w:themeColor="text1"/>
              </w:rPr>
            </w:pPr>
            <w:r w:rsidRPr="00AF0877">
              <w:rPr>
                <w:rFonts w:cs="Segoe UI"/>
                <w:b/>
                <w:color w:val="000000" w:themeColor="text1"/>
              </w:rPr>
              <w:t>100%</w:t>
            </w:r>
          </w:p>
        </w:tc>
      </w:tr>
    </w:tbl>
    <w:p w14:paraId="5EAB246E" w14:textId="10F82B61" w:rsidR="008B1FC4" w:rsidRPr="00775376" w:rsidRDefault="008B1FC4" w:rsidP="008B1FC4">
      <w:pPr>
        <w:rPr>
          <w:rFonts w:ascii="Segoe UI" w:hAnsi="Segoe UI" w:cs="Segoe UI"/>
          <w:sz w:val="18"/>
          <w:szCs w:val="18"/>
        </w:rPr>
      </w:pPr>
      <w:r w:rsidRPr="00775376">
        <w:rPr>
          <w:rFonts w:ascii="Segoe UI" w:hAnsi="Segoe UI" w:cs="Segoe UI"/>
          <w:sz w:val="18"/>
          <w:szCs w:val="18"/>
        </w:rPr>
        <w:t xml:space="preserve">Source: </w:t>
      </w:r>
      <w:r w:rsidR="004301FE">
        <w:rPr>
          <w:rFonts w:ascii="Segoe UI" w:hAnsi="Segoe UI" w:cs="Segoe UI"/>
          <w:sz w:val="18"/>
          <w:szCs w:val="18"/>
        </w:rPr>
        <w:t>Essex County Council</w:t>
      </w:r>
      <w:r w:rsidRPr="00775376">
        <w:rPr>
          <w:rFonts w:ascii="Segoe UI" w:hAnsi="Segoe UI" w:cs="Segoe UI"/>
          <w:sz w:val="18"/>
          <w:szCs w:val="18"/>
        </w:rPr>
        <w:t xml:space="preserve"> (2025)</w:t>
      </w:r>
    </w:p>
    <w:p w14:paraId="5294849C" w14:textId="6C2A1DB9" w:rsidR="008B1FC4" w:rsidRDefault="008B1FC4" w:rsidP="008B1FC4">
      <w:pPr>
        <w:pStyle w:val="Caption"/>
      </w:pPr>
      <w:r>
        <w:t xml:space="preserve">Table </w:t>
      </w:r>
      <w:fldSimple w:instr=" SEQ Table \* ARABIC ">
        <w:r w:rsidR="00971C60">
          <w:rPr>
            <w:noProof/>
          </w:rPr>
          <w:t>107</w:t>
        </w:r>
      </w:fldSimple>
      <w:r>
        <w:t xml:space="preserve">. </w:t>
      </w:r>
      <w:r w:rsidRPr="0074537D">
        <w:t>Age of adults moving into extra care housing</w:t>
      </w:r>
      <w:r>
        <w:t xml:space="preserve"> with </w:t>
      </w:r>
      <w:r w:rsidR="000717DD">
        <w:t>Essex County Council</w:t>
      </w:r>
      <w:r>
        <w:t xml:space="preserve"> nomination rights (14 schemes)</w:t>
      </w:r>
      <w:r w:rsidRPr="0074537D">
        <w:t xml:space="preserve"> by </w:t>
      </w:r>
      <w:r w:rsidR="00D02BCE">
        <w:t>population group</w:t>
      </w:r>
      <w:r w:rsidRPr="0074537D">
        <w:t xml:space="preserve"> 2022-2025</w:t>
      </w:r>
    </w:p>
    <w:tbl>
      <w:tblPr>
        <w:tblStyle w:val="GridTable5Dark-Accent4"/>
        <w:tblW w:w="5000" w:type="pct"/>
        <w:tblLook w:val="04A0" w:firstRow="1" w:lastRow="0" w:firstColumn="1" w:lastColumn="0" w:noHBand="0" w:noVBand="1"/>
      </w:tblPr>
      <w:tblGrid>
        <w:gridCol w:w="3553"/>
        <w:gridCol w:w="1337"/>
        <w:gridCol w:w="1032"/>
        <w:gridCol w:w="1032"/>
        <w:gridCol w:w="1031"/>
        <w:gridCol w:w="1031"/>
      </w:tblGrid>
      <w:tr w:rsidR="008B1FC4" w:rsidRPr="004432CF" w14:paraId="72F295FC" w14:textId="77777777" w:rsidTr="00B15F7E">
        <w:trPr>
          <w:cnfStyle w:val="100000000000" w:firstRow="1" w:lastRow="0" w:firstColumn="0" w:lastColumn="0" w:oddVBand="0" w:evenVBand="0" w:oddHBand="0" w:evenHBand="0" w:firstRowFirstColumn="0" w:firstRowLastColumn="0" w:lastRowFirstColumn="0" w:lastRowLastColumn="0"/>
          <w:trHeight w:val="312"/>
          <w:tblHeader/>
        </w:trPr>
        <w:tc>
          <w:tcPr>
            <w:cnfStyle w:val="001000000000" w:firstRow="0" w:lastRow="0" w:firstColumn="1" w:lastColumn="0" w:oddVBand="0" w:evenVBand="0" w:oddHBand="0" w:evenHBand="0" w:firstRowFirstColumn="0" w:firstRowLastColumn="0" w:lastRowFirstColumn="0" w:lastRowLastColumn="0"/>
            <w:tcW w:w="1969" w:type="pct"/>
            <w:shd w:val="clear" w:color="auto" w:fill="FBCAD0"/>
            <w:noWrap/>
          </w:tcPr>
          <w:p w14:paraId="26B032EF" w14:textId="7542D9FA" w:rsidR="008B1FC4" w:rsidRPr="0046387B" w:rsidRDefault="00D02BCE" w:rsidP="00DC05B9">
            <w:pPr>
              <w:rPr>
                <w:rFonts w:cs="Segoe UI"/>
                <w:color w:val="000000"/>
              </w:rPr>
            </w:pPr>
            <w:r>
              <w:rPr>
                <w:rFonts w:cs="Segoe UI"/>
                <w:color w:val="000000"/>
              </w:rPr>
              <w:t>Population group</w:t>
            </w:r>
          </w:p>
        </w:tc>
        <w:tc>
          <w:tcPr>
            <w:tcW w:w="741" w:type="pct"/>
            <w:shd w:val="clear" w:color="auto" w:fill="FBCAD0"/>
          </w:tcPr>
          <w:p w14:paraId="509EC1A1" w14:textId="77777777" w:rsidR="008B1FC4" w:rsidRPr="00AF0877" w:rsidRDefault="008B1FC4" w:rsidP="00DC05B9">
            <w:pPr>
              <w:cnfStyle w:val="100000000000" w:firstRow="1" w:lastRow="0" w:firstColumn="0" w:lastColumn="0" w:oddVBand="0" w:evenVBand="0" w:oddHBand="0" w:evenHBand="0" w:firstRowFirstColumn="0" w:firstRowLastColumn="0" w:lastRowFirstColumn="0" w:lastRowLastColumn="0"/>
              <w:rPr>
                <w:rFonts w:cs="Segoe UI"/>
                <w:color w:val="000000"/>
              </w:rPr>
            </w:pPr>
            <w:r w:rsidRPr="00AF0877">
              <w:rPr>
                <w:rFonts w:cs="Segoe UI"/>
                <w:color w:val="000000"/>
              </w:rPr>
              <w:t>Under 45</w:t>
            </w:r>
          </w:p>
        </w:tc>
        <w:tc>
          <w:tcPr>
            <w:tcW w:w="572" w:type="pct"/>
            <w:shd w:val="clear" w:color="auto" w:fill="FBCAD0"/>
          </w:tcPr>
          <w:p w14:paraId="75773047" w14:textId="77777777" w:rsidR="008B1FC4" w:rsidRPr="00AF0877" w:rsidRDefault="008B1FC4" w:rsidP="00DC05B9">
            <w:pPr>
              <w:cnfStyle w:val="100000000000" w:firstRow="1" w:lastRow="0" w:firstColumn="0" w:lastColumn="0" w:oddVBand="0" w:evenVBand="0" w:oddHBand="0" w:evenHBand="0" w:firstRowFirstColumn="0" w:firstRowLastColumn="0" w:lastRowFirstColumn="0" w:lastRowLastColumn="0"/>
              <w:rPr>
                <w:rFonts w:cs="Segoe UI"/>
                <w:color w:val="000000"/>
              </w:rPr>
            </w:pPr>
            <w:r w:rsidRPr="00AF0877">
              <w:rPr>
                <w:rFonts w:cs="Segoe UI"/>
                <w:color w:val="000000"/>
              </w:rPr>
              <w:t>45-54</w:t>
            </w:r>
          </w:p>
        </w:tc>
        <w:tc>
          <w:tcPr>
            <w:tcW w:w="572" w:type="pct"/>
            <w:shd w:val="clear" w:color="auto" w:fill="FBCAD0"/>
          </w:tcPr>
          <w:p w14:paraId="7883F81E" w14:textId="77777777" w:rsidR="008B1FC4" w:rsidRPr="00AF0877" w:rsidRDefault="008B1FC4" w:rsidP="00DC05B9">
            <w:pPr>
              <w:cnfStyle w:val="100000000000" w:firstRow="1" w:lastRow="0" w:firstColumn="0" w:lastColumn="0" w:oddVBand="0" w:evenVBand="0" w:oddHBand="0" w:evenHBand="0" w:firstRowFirstColumn="0" w:firstRowLastColumn="0" w:lastRowFirstColumn="0" w:lastRowLastColumn="0"/>
              <w:rPr>
                <w:rFonts w:cs="Segoe UI"/>
                <w:color w:val="000000"/>
              </w:rPr>
            </w:pPr>
            <w:r w:rsidRPr="00AF0877">
              <w:rPr>
                <w:rFonts w:cs="Segoe UI"/>
                <w:color w:val="000000"/>
              </w:rPr>
              <w:t>55-64</w:t>
            </w:r>
          </w:p>
        </w:tc>
        <w:tc>
          <w:tcPr>
            <w:tcW w:w="572" w:type="pct"/>
            <w:shd w:val="clear" w:color="auto" w:fill="FBCAD0"/>
          </w:tcPr>
          <w:p w14:paraId="79D29F7D" w14:textId="77777777" w:rsidR="008B1FC4" w:rsidRPr="00AF0877" w:rsidRDefault="008B1FC4" w:rsidP="00DC05B9">
            <w:pPr>
              <w:cnfStyle w:val="100000000000" w:firstRow="1" w:lastRow="0" w:firstColumn="0" w:lastColumn="0" w:oddVBand="0" w:evenVBand="0" w:oddHBand="0" w:evenHBand="0" w:firstRowFirstColumn="0" w:firstRowLastColumn="0" w:lastRowFirstColumn="0" w:lastRowLastColumn="0"/>
              <w:rPr>
                <w:rFonts w:cs="Segoe UI"/>
                <w:color w:val="000000"/>
              </w:rPr>
            </w:pPr>
            <w:r w:rsidRPr="00AF0877">
              <w:rPr>
                <w:rFonts w:cs="Segoe UI"/>
                <w:color w:val="000000"/>
              </w:rPr>
              <w:t>65-74</w:t>
            </w:r>
          </w:p>
        </w:tc>
        <w:tc>
          <w:tcPr>
            <w:tcW w:w="572" w:type="pct"/>
            <w:shd w:val="clear" w:color="auto" w:fill="FBCAD0"/>
          </w:tcPr>
          <w:p w14:paraId="203D83B6" w14:textId="77777777" w:rsidR="008B1FC4" w:rsidRPr="00AF0877" w:rsidRDefault="008B1FC4" w:rsidP="00DC05B9">
            <w:pPr>
              <w:cnfStyle w:val="100000000000" w:firstRow="1" w:lastRow="0" w:firstColumn="0" w:lastColumn="0" w:oddVBand="0" w:evenVBand="0" w:oddHBand="0" w:evenHBand="0" w:firstRowFirstColumn="0" w:firstRowLastColumn="0" w:lastRowFirstColumn="0" w:lastRowLastColumn="0"/>
              <w:rPr>
                <w:rFonts w:cs="Segoe UI"/>
                <w:color w:val="000000"/>
              </w:rPr>
            </w:pPr>
            <w:r w:rsidRPr="00AF0877">
              <w:rPr>
                <w:rFonts w:cs="Segoe UI"/>
                <w:color w:val="000000"/>
              </w:rPr>
              <w:t>over 75</w:t>
            </w:r>
          </w:p>
        </w:tc>
      </w:tr>
      <w:tr w:rsidR="008B1FC4" w:rsidRPr="004432CF" w14:paraId="73AA1A26"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5F70DF94" w14:textId="77777777" w:rsidR="008B1FC4" w:rsidRPr="00925A1B" w:rsidRDefault="008B1FC4" w:rsidP="00DC05B9">
            <w:pPr>
              <w:rPr>
                <w:rFonts w:cs="Segoe UI"/>
                <w:b w:val="0"/>
                <w:color w:val="000000"/>
              </w:rPr>
            </w:pPr>
            <w:r w:rsidRPr="00925A1B">
              <w:rPr>
                <w:rFonts w:cs="Segoe UI"/>
                <w:b w:val="0"/>
                <w:color w:val="000000"/>
              </w:rPr>
              <w:t>Learning disability and Autism (count)</w:t>
            </w:r>
          </w:p>
        </w:tc>
        <w:tc>
          <w:tcPr>
            <w:tcW w:w="741" w:type="pct"/>
            <w:vAlign w:val="center"/>
          </w:tcPr>
          <w:p w14:paraId="083E1480"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3</w:t>
            </w:r>
          </w:p>
        </w:tc>
        <w:tc>
          <w:tcPr>
            <w:tcW w:w="572" w:type="pct"/>
            <w:vAlign w:val="center"/>
          </w:tcPr>
          <w:p w14:paraId="50A51CE9"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10</w:t>
            </w:r>
          </w:p>
        </w:tc>
        <w:tc>
          <w:tcPr>
            <w:tcW w:w="572" w:type="pct"/>
            <w:vAlign w:val="center"/>
          </w:tcPr>
          <w:p w14:paraId="6952E923"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8</w:t>
            </w:r>
          </w:p>
        </w:tc>
        <w:tc>
          <w:tcPr>
            <w:tcW w:w="572" w:type="pct"/>
            <w:vAlign w:val="center"/>
          </w:tcPr>
          <w:p w14:paraId="2CC6E365"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3</w:t>
            </w:r>
          </w:p>
        </w:tc>
        <w:tc>
          <w:tcPr>
            <w:tcW w:w="572" w:type="pct"/>
            <w:vAlign w:val="center"/>
          </w:tcPr>
          <w:p w14:paraId="650E60F2"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w:t>
            </w:r>
          </w:p>
        </w:tc>
      </w:tr>
      <w:tr w:rsidR="008B1FC4" w:rsidRPr="004432CF" w14:paraId="42EDEF0E"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5FBA15C5" w14:textId="77777777" w:rsidR="008B1FC4" w:rsidRPr="00925A1B" w:rsidRDefault="008B1FC4" w:rsidP="00DC05B9">
            <w:pPr>
              <w:rPr>
                <w:rFonts w:cs="Segoe UI"/>
                <w:b w:val="0"/>
                <w:color w:val="000000"/>
              </w:rPr>
            </w:pPr>
            <w:r w:rsidRPr="00925A1B">
              <w:rPr>
                <w:rFonts w:cs="Segoe UI"/>
                <w:b w:val="0"/>
                <w:color w:val="000000"/>
              </w:rPr>
              <w:t>Percentage</w:t>
            </w:r>
          </w:p>
        </w:tc>
        <w:tc>
          <w:tcPr>
            <w:tcW w:w="741" w:type="pct"/>
            <w:vAlign w:val="center"/>
          </w:tcPr>
          <w:p w14:paraId="00E20B0D"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60%</w:t>
            </w:r>
          </w:p>
        </w:tc>
        <w:tc>
          <w:tcPr>
            <w:tcW w:w="572" w:type="pct"/>
            <w:vAlign w:val="center"/>
          </w:tcPr>
          <w:p w14:paraId="7ACE9516"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45%</w:t>
            </w:r>
          </w:p>
        </w:tc>
        <w:tc>
          <w:tcPr>
            <w:tcW w:w="572" w:type="pct"/>
            <w:vAlign w:val="center"/>
          </w:tcPr>
          <w:p w14:paraId="623A6301"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15%</w:t>
            </w:r>
          </w:p>
        </w:tc>
        <w:tc>
          <w:tcPr>
            <w:tcW w:w="572" w:type="pct"/>
            <w:vAlign w:val="center"/>
          </w:tcPr>
          <w:p w14:paraId="74F50609"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4%</w:t>
            </w:r>
          </w:p>
        </w:tc>
        <w:tc>
          <w:tcPr>
            <w:tcW w:w="572" w:type="pct"/>
            <w:vAlign w:val="center"/>
          </w:tcPr>
          <w:p w14:paraId="76F57DF4"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w:t>
            </w:r>
          </w:p>
        </w:tc>
      </w:tr>
      <w:tr w:rsidR="008B1FC4" w:rsidRPr="004432CF" w14:paraId="0DD2CF5B"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3CF8B7D7" w14:textId="77777777" w:rsidR="008B1FC4" w:rsidRPr="00925A1B" w:rsidRDefault="008B1FC4" w:rsidP="00DC05B9">
            <w:pPr>
              <w:rPr>
                <w:rFonts w:cs="Segoe UI"/>
                <w:b w:val="0"/>
                <w:color w:val="000000"/>
              </w:rPr>
            </w:pPr>
            <w:r w:rsidRPr="00925A1B">
              <w:rPr>
                <w:rFonts w:cs="Segoe UI"/>
                <w:b w:val="0"/>
                <w:color w:val="000000"/>
              </w:rPr>
              <w:t>Mental Health (count)</w:t>
            </w:r>
          </w:p>
        </w:tc>
        <w:tc>
          <w:tcPr>
            <w:tcW w:w="741" w:type="pct"/>
            <w:vAlign w:val="center"/>
          </w:tcPr>
          <w:p w14:paraId="2CB17F16"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0</w:t>
            </w:r>
          </w:p>
        </w:tc>
        <w:tc>
          <w:tcPr>
            <w:tcW w:w="572" w:type="pct"/>
            <w:vAlign w:val="center"/>
          </w:tcPr>
          <w:p w14:paraId="30652983"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w:t>
            </w:r>
          </w:p>
        </w:tc>
        <w:tc>
          <w:tcPr>
            <w:tcW w:w="572" w:type="pct"/>
            <w:vAlign w:val="center"/>
          </w:tcPr>
          <w:p w14:paraId="33F65B1C"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0</w:t>
            </w:r>
          </w:p>
        </w:tc>
        <w:tc>
          <w:tcPr>
            <w:tcW w:w="572" w:type="pct"/>
            <w:vAlign w:val="center"/>
          </w:tcPr>
          <w:p w14:paraId="0D1216D1"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3</w:t>
            </w:r>
          </w:p>
        </w:tc>
        <w:tc>
          <w:tcPr>
            <w:tcW w:w="572" w:type="pct"/>
            <w:vAlign w:val="center"/>
          </w:tcPr>
          <w:p w14:paraId="0A021B02"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6</w:t>
            </w:r>
          </w:p>
        </w:tc>
      </w:tr>
      <w:tr w:rsidR="008B1FC4" w:rsidRPr="004432CF" w14:paraId="14EC69E4"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6B698F4D" w14:textId="77777777" w:rsidR="008B1FC4" w:rsidRPr="00925A1B" w:rsidRDefault="008B1FC4" w:rsidP="00DC05B9">
            <w:pPr>
              <w:rPr>
                <w:rFonts w:cs="Segoe UI"/>
                <w:b w:val="0"/>
                <w:color w:val="000000"/>
              </w:rPr>
            </w:pPr>
            <w:r w:rsidRPr="00925A1B">
              <w:rPr>
                <w:rFonts w:cs="Segoe UI"/>
                <w:b w:val="0"/>
                <w:color w:val="000000"/>
              </w:rPr>
              <w:t>Percentage</w:t>
            </w:r>
          </w:p>
        </w:tc>
        <w:tc>
          <w:tcPr>
            <w:tcW w:w="741" w:type="pct"/>
            <w:vAlign w:val="center"/>
          </w:tcPr>
          <w:p w14:paraId="4BAB747C"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0%</w:t>
            </w:r>
          </w:p>
        </w:tc>
        <w:tc>
          <w:tcPr>
            <w:tcW w:w="572" w:type="pct"/>
            <w:vAlign w:val="center"/>
          </w:tcPr>
          <w:p w14:paraId="0BA0881A"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5%</w:t>
            </w:r>
          </w:p>
        </w:tc>
        <w:tc>
          <w:tcPr>
            <w:tcW w:w="572" w:type="pct"/>
            <w:vAlign w:val="center"/>
          </w:tcPr>
          <w:p w14:paraId="2891F2C3"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0%</w:t>
            </w:r>
          </w:p>
        </w:tc>
        <w:tc>
          <w:tcPr>
            <w:tcW w:w="572" w:type="pct"/>
            <w:vAlign w:val="center"/>
          </w:tcPr>
          <w:p w14:paraId="021AE7DA"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4%</w:t>
            </w:r>
          </w:p>
        </w:tc>
        <w:tc>
          <w:tcPr>
            <w:tcW w:w="572" w:type="pct"/>
            <w:vAlign w:val="center"/>
          </w:tcPr>
          <w:p w14:paraId="5D3D54D5"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3%</w:t>
            </w:r>
          </w:p>
        </w:tc>
      </w:tr>
      <w:tr w:rsidR="008B1FC4" w:rsidRPr="004432CF" w14:paraId="007F68E5"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4CA719A2" w14:textId="77777777" w:rsidR="008B1FC4" w:rsidRPr="00925A1B" w:rsidRDefault="008B1FC4" w:rsidP="00DC05B9">
            <w:pPr>
              <w:rPr>
                <w:rFonts w:cs="Segoe UI"/>
                <w:b w:val="0"/>
                <w:color w:val="000000"/>
              </w:rPr>
            </w:pPr>
            <w:r w:rsidRPr="00925A1B">
              <w:rPr>
                <w:rFonts w:cs="Segoe UI"/>
                <w:b w:val="0"/>
                <w:color w:val="000000"/>
              </w:rPr>
              <w:t>Older Persons (count)</w:t>
            </w:r>
          </w:p>
        </w:tc>
        <w:tc>
          <w:tcPr>
            <w:tcW w:w="741" w:type="pct"/>
            <w:vAlign w:val="center"/>
          </w:tcPr>
          <w:p w14:paraId="418F3278"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0</w:t>
            </w:r>
          </w:p>
        </w:tc>
        <w:tc>
          <w:tcPr>
            <w:tcW w:w="572" w:type="pct"/>
            <w:vAlign w:val="center"/>
          </w:tcPr>
          <w:p w14:paraId="2D8FFE89"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w:t>
            </w:r>
          </w:p>
        </w:tc>
        <w:tc>
          <w:tcPr>
            <w:tcW w:w="572" w:type="pct"/>
            <w:vAlign w:val="center"/>
          </w:tcPr>
          <w:p w14:paraId="0824988D"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11</w:t>
            </w:r>
          </w:p>
        </w:tc>
        <w:tc>
          <w:tcPr>
            <w:tcW w:w="572" w:type="pct"/>
            <w:vAlign w:val="center"/>
          </w:tcPr>
          <w:p w14:paraId="7EFD1756"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63</w:t>
            </w:r>
          </w:p>
        </w:tc>
        <w:tc>
          <w:tcPr>
            <w:tcW w:w="572" w:type="pct"/>
            <w:vAlign w:val="center"/>
          </w:tcPr>
          <w:p w14:paraId="4E752E56"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184</w:t>
            </w:r>
          </w:p>
        </w:tc>
      </w:tr>
      <w:tr w:rsidR="008B1FC4" w:rsidRPr="004432CF" w14:paraId="6FC6D970"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32E7CFE4" w14:textId="77777777" w:rsidR="008B1FC4" w:rsidRPr="00925A1B" w:rsidRDefault="008B1FC4" w:rsidP="00DC05B9">
            <w:pPr>
              <w:rPr>
                <w:rFonts w:cs="Segoe UI"/>
                <w:b w:val="0"/>
                <w:color w:val="000000"/>
              </w:rPr>
            </w:pPr>
            <w:r w:rsidRPr="00925A1B">
              <w:rPr>
                <w:rFonts w:cs="Segoe UI"/>
                <w:b w:val="0"/>
                <w:color w:val="000000"/>
              </w:rPr>
              <w:t>Percentage</w:t>
            </w:r>
          </w:p>
        </w:tc>
        <w:tc>
          <w:tcPr>
            <w:tcW w:w="741" w:type="pct"/>
            <w:vAlign w:val="center"/>
          </w:tcPr>
          <w:p w14:paraId="021F283D"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0%</w:t>
            </w:r>
          </w:p>
        </w:tc>
        <w:tc>
          <w:tcPr>
            <w:tcW w:w="572" w:type="pct"/>
            <w:vAlign w:val="center"/>
          </w:tcPr>
          <w:p w14:paraId="005752F1"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5%</w:t>
            </w:r>
          </w:p>
        </w:tc>
        <w:tc>
          <w:tcPr>
            <w:tcW w:w="572" w:type="pct"/>
            <w:vAlign w:val="center"/>
          </w:tcPr>
          <w:p w14:paraId="311587D0"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21%</w:t>
            </w:r>
          </w:p>
        </w:tc>
        <w:tc>
          <w:tcPr>
            <w:tcW w:w="572" w:type="pct"/>
            <w:vAlign w:val="center"/>
          </w:tcPr>
          <w:p w14:paraId="2207F563"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83%</w:t>
            </w:r>
          </w:p>
        </w:tc>
        <w:tc>
          <w:tcPr>
            <w:tcW w:w="572" w:type="pct"/>
            <w:vAlign w:val="center"/>
          </w:tcPr>
          <w:p w14:paraId="265D9917"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96%</w:t>
            </w:r>
          </w:p>
        </w:tc>
      </w:tr>
      <w:tr w:rsidR="008B1FC4" w:rsidRPr="004432CF" w14:paraId="53820F53"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3A908A39" w14:textId="77777777" w:rsidR="008B1FC4" w:rsidRPr="00925A1B" w:rsidRDefault="008B1FC4" w:rsidP="00DC05B9">
            <w:pPr>
              <w:rPr>
                <w:rFonts w:cs="Segoe UI"/>
                <w:b w:val="0"/>
                <w:color w:val="000000"/>
              </w:rPr>
            </w:pPr>
            <w:r w:rsidRPr="00925A1B">
              <w:rPr>
                <w:rFonts w:cs="Segoe UI"/>
                <w:b w:val="0"/>
                <w:color w:val="000000"/>
              </w:rPr>
              <w:t>PSI (count)</w:t>
            </w:r>
          </w:p>
        </w:tc>
        <w:tc>
          <w:tcPr>
            <w:tcW w:w="741" w:type="pct"/>
            <w:vAlign w:val="center"/>
          </w:tcPr>
          <w:p w14:paraId="5613778F"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2</w:t>
            </w:r>
          </w:p>
        </w:tc>
        <w:tc>
          <w:tcPr>
            <w:tcW w:w="572" w:type="pct"/>
            <w:vAlign w:val="center"/>
          </w:tcPr>
          <w:p w14:paraId="43DE9465"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10</w:t>
            </w:r>
          </w:p>
        </w:tc>
        <w:tc>
          <w:tcPr>
            <w:tcW w:w="572" w:type="pct"/>
            <w:vAlign w:val="center"/>
          </w:tcPr>
          <w:p w14:paraId="4CEFD2AA"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33</w:t>
            </w:r>
          </w:p>
        </w:tc>
        <w:tc>
          <w:tcPr>
            <w:tcW w:w="572" w:type="pct"/>
            <w:vAlign w:val="center"/>
          </w:tcPr>
          <w:p w14:paraId="277193C8"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7</w:t>
            </w:r>
          </w:p>
        </w:tc>
        <w:tc>
          <w:tcPr>
            <w:tcW w:w="572" w:type="pct"/>
            <w:vAlign w:val="center"/>
          </w:tcPr>
          <w:p w14:paraId="4B3F3932"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0</w:t>
            </w:r>
          </w:p>
        </w:tc>
      </w:tr>
      <w:tr w:rsidR="008B1FC4" w:rsidRPr="004432CF" w14:paraId="1950CE4F"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3F92CD07" w14:textId="77777777" w:rsidR="008B1FC4" w:rsidRPr="00925A1B" w:rsidRDefault="008B1FC4" w:rsidP="00DC05B9">
            <w:pPr>
              <w:rPr>
                <w:rFonts w:cs="Segoe UI"/>
                <w:b w:val="0"/>
                <w:color w:val="000000"/>
              </w:rPr>
            </w:pPr>
            <w:r w:rsidRPr="00925A1B">
              <w:rPr>
                <w:rFonts w:cs="Segoe UI"/>
                <w:b w:val="0"/>
                <w:color w:val="000000"/>
              </w:rPr>
              <w:t>Percentage</w:t>
            </w:r>
          </w:p>
        </w:tc>
        <w:tc>
          <w:tcPr>
            <w:tcW w:w="741" w:type="pct"/>
            <w:vAlign w:val="center"/>
          </w:tcPr>
          <w:p w14:paraId="7DD05244"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40%</w:t>
            </w:r>
          </w:p>
        </w:tc>
        <w:tc>
          <w:tcPr>
            <w:tcW w:w="572" w:type="pct"/>
            <w:vAlign w:val="center"/>
          </w:tcPr>
          <w:p w14:paraId="3BF0FAE8"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45%</w:t>
            </w:r>
          </w:p>
        </w:tc>
        <w:tc>
          <w:tcPr>
            <w:tcW w:w="572" w:type="pct"/>
            <w:vAlign w:val="center"/>
          </w:tcPr>
          <w:p w14:paraId="26D66808"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63%</w:t>
            </w:r>
          </w:p>
        </w:tc>
        <w:tc>
          <w:tcPr>
            <w:tcW w:w="572" w:type="pct"/>
            <w:vAlign w:val="center"/>
          </w:tcPr>
          <w:p w14:paraId="0A61B4E8"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9%</w:t>
            </w:r>
          </w:p>
        </w:tc>
        <w:tc>
          <w:tcPr>
            <w:tcW w:w="572" w:type="pct"/>
            <w:vAlign w:val="center"/>
          </w:tcPr>
          <w:p w14:paraId="6165CC05"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6387B">
              <w:rPr>
                <w:rFonts w:cs="Segoe UI"/>
                <w:color w:val="000000"/>
              </w:rPr>
              <w:t>0%</w:t>
            </w:r>
          </w:p>
        </w:tc>
      </w:tr>
      <w:tr w:rsidR="008B1FC4" w:rsidRPr="004432CF" w14:paraId="08C327E4"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4C077528" w14:textId="77777777" w:rsidR="008B1FC4" w:rsidRPr="0046387B" w:rsidRDefault="008B1FC4" w:rsidP="00DC05B9">
            <w:pPr>
              <w:rPr>
                <w:rFonts w:cs="Segoe UI"/>
                <w:b w:val="0"/>
                <w:color w:val="000000"/>
              </w:rPr>
            </w:pPr>
            <w:r w:rsidRPr="0046387B">
              <w:rPr>
                <w:rFonts w:cs="Segoe UI"/>
                <w:color w:val="000000"/>
              </w:rPr>
              <w:t>Total (count)</w:t>
            </w:r>
          </w:p>
        </w:tc>
        <w:tc>
          <w:tcPr>
            <w:tcW w:w="741" w:type="pct"/>
            <w:vAlign w:val="center"/>
          </w:tcPr>
          <w:p w14:paraId="55264BCF"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5</w:t>
            </w:r>
          </w:p>
        </w:tc>
        <w:tc>
          <w:tcPr>
            <w:tcW w:w="572" w:type="pct"/>
            <w:vAlign w:val="center"/>
          </w:tcPr>
          <w:p w14:paraId="39371A98"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22</w:t>
            </w:r>
          </w:p>
        </w:tc>
        <w:tc>
          <w:tcPr>
            <w:tcW w:w="572" w:type="pct"/>
            <w:vAlign w:val="center"/>
          </w:tcPr>
          <w:p w14:paraId="1203FD42"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52</w:t>
            </w:r>
          </w:p>
        </w:tc>
        <w:tc>
          <w:tcPr>
            <w:tcW w:w="572" w:type="pct"/>
            <w:vAlign w:val="center"/>
          </w:tcPr>
          <w:p w14:paraId="3E177DC1"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76</w:t>
            </w:r>
          </w:p>
        </w:tc>
        <w:tc>
          <w:tcPr>
            <w:tcW w:w="572" w:type="pct"/>
            <w:vAlign w:val="center"/>
          </w:tcPr>
          <w:p w14:paraId="26403878"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191</w:t>
            </w:r>
          </w:p>
        </w:tc>
      </w:tr>
      <w:tr w:rsidR="008B1FC4" w:rsidRPr="004432CF" w14:paraId="7EFF7460" w14:textId="77777777" w:rsidTr="00B15F7E">
        <w:trPr>
          <w:trHeight w:val="312"/>
        </w:trPr>
        <w:tc>
          <w:tcPr>
            <w:cnfStyle w:val="001000000000" w:firstRow="0" w:lastRow="0" w:firstColumn="1" w:lastColumn="0" w:oddVBand="0" w:evenVBand="0" w:oddHBand="0" w:evenHBand="0" w:firstRowFirstColumn="0" w:firstRowLastColumn="0" w:lastRowFirstColumn="0" w:lastRowLastColumn="0"/>
            <w:tcW w:w="1969" w:type="pct"/>
            <w:noWrap/>
            <w:vAlign w:val="center"/>
          </w:tcPr>
          <w:p w14:paraId="41DE1691" w14:textId="77777777" w:rsidR="008B1FC4" w:rsidRPr="0046387B" w:rsidRDefault="008B1FC4" w:rsidP="00DC05B9">
            <w:pPr>
              <w:rPr>
                <w:rFonts w:cs="Segoe UI"/>
                <w:b w:val="0"/>
                <w:color w:val="000000"/>
              </w:rPr>
            </w:pPr>
            <w:r w:rsidRPr="0046387B">
              <w:rPr>
                <w:rFonts w:cs="Segoe UI"/>
                <w:color w:val="000000"/>
              </w:rPr>
              <w:t>Percentage</w:t>
            </w:r>
          </w:p>
        </w:tc>
        <w:tc>
          <w:tcPr>
            <w:tcW w:w="741" w:type="pct"/>
            <w:vAlign w:val="center"/>
          </w:tcPr>
          <w:p w14:paraId="0014901F"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100%</w:t>
            </w:r>
          </w:p>
        </w:tc>
        <w:tc>
          <w:tcPr>
            <w:tcW w:w="572" w:type="pct"/>
            <w:vAlign w:val="center"/>
          </w:tcPr>
          <w:p w14:paraId="2FE9A7C4"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100%</w:t>
            </w:r>
          </w:p>
        </w:tc>
        <w:tc>
          <w:tcPr>
            <w:tcW w:w="572" w:type="pct"/>
            <w:vAlign w:val="center"/>
          </w:tcPr>
          <w:p w14:paraId="31D5CE04"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100%</w:t>
            </w:r>
          </w:p>
        </w:tc>
        <w:tc>
          <w:tcPr>
            <w:tcW w:w="572" w:type="pct"/>
            <w:vAlign w:val="center"/>
          </w:tcPr>
          <w:p w14:paraId="724D3F53"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100%</w:t>
            </w:r>
          </w:p>
        </w:tc>
        <w:tc>
          <w:tcPr>
            <w:tcW w:w="572" w:type="pct"/>
            <w:vAlign w:val="center"/>
          </w:tcPr>
          <w:p w14:paraId="1883451F" w14:textId="77777777" w:rsidR="008B1FC4" w:rsidRPr="0046387B" w:rsidRDefault="008B1FC4" w:rsidP="00B15F7E">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46387B">
              <w:rPr>
                <w:rFonts w:cs="Segoe UI"/>
                <w:b/>
                <w:color w:val="000000"/>
              </w:rPr>
              <w:t>100%</w:t>
            </w:r>
          </w:p>
        </w:tc>
      </w:tr>
    </w:tbl>
    <w:p w14:paraId="292076F8" w14:textId="1EB04B9A" w:rsidR="008B1FC4" w:rsidRDefault="008B1FC4" w:rsidP="008B1FC4">
      <w:pPr>
        <w:pStyle w:val="Tablesourcenote"/>
      </w:pPr>
      <w:r>
        <w:t xml:space="preserve">Source: </w:t>
      </w:r>
      <w:r w:rsidR="004301FE">
        <w:t>Essex County Council</w:t>
      </w:r>
      <w:r>
        <w:t xml:space="preserve"> (2025)</w:t>
      </w:r>
    </w:p>
    <w:p w14:paraId="5D80D7BE" w14:textId="55BB6CF1" w:rsidR="008B1FC4" w:rsidRDefault="008B1FC4" w:rsidP="008B1FC4">
      <w:pPr>
        <w:pStyle w:val="Numberedpara1202"/>
      </w:pPr>
      <w:r>
        <w:t xml:space="preserve">As of April 2025, there are 7 extra care housing schemes that are in </w:t>
      </w:r>
      <w:r w:rsidR="000717DD">
        <w:t>Essex County Council</w:t>
      </w:r>
      <w:r w:rsidR="00F516C6">
        <w:t>’s development</w:t>
      </w:r>
      <w:r>
        <w:t xml:space="preserve"> ‘pipeline’ which are intended to provide an additional 424 units of extra care housing in the next few years. Three have planning permission and the remainder are in the process of securing planning permission. As of April 2025, there are 95 private extra care units that are in development.  </w:t>
      </w:r>
    </w:p>
    <w:p w14:paraId="000232A6" w14:textId="77777777" w:rsidR="00C16ADF" w:rsidRDefault="00C16ADF" w:rsidP="00C16ADF">
      <w:pPr>
        <w:pStyle w:val="Numberedpara1202"/>
        <w:numPr>
          <w:ilvl w:val="0"/>
          <w:numId w:val="0"/>
        </w:numPr>
        <w:ind w:left="720"/>
      </w:pPr>
    </w:p>
    <w:p w14:paraId="76EAF9FF" w14:textId="77777777" w:rsidR="00C16ADF" w:rsidRDefault="00C16ADF" w:rsidP="00C16ADF">
      <w:pPr>
        <w:pStyle w:val="Numberedpara1202"/>
        <w:numPr>
          <w:ilvl w:val="0"/>
          <w:numId w:val="0"/>
        </w:numPr>
        <w:ind w:left="720"/>
      </w:pPr>
    </w:p>
    <w:p w14:paraId="32E17116" w14:textId="4B00417C" w:rsidR="008B1FC4" w:rsidRDefault="008B1FC4" w:rsidP="008B1FC4">
      <w:pPr>
        <w:pStyle w:val="Caption"/>
      </w:pPr>
      <w:r>
        <w:lastRenderedPageBreak/>
        <w:t xml:space="preserve">Table </w:t>
      </w:r>
      <w:fldSimple w:instr=" SEQ Table \* ARABIC ">
        <w:r w:rsidR="00971C60">
          <w:rPr>
            <w:noProof/>
          </w:rPr>
          <w:t>108</w:t>
        </w:r>
      </w:fldSimple>
      <w:r>
        <w:t>. Planned (‘pipeline’) extra care housing schemes in Essex</w:t>
      </w:r>
    </w:p>
    <w:tbl>
      <w:tblPr>
        <w:tblStyle w:val="GridTable5Dark-Accent4"/>
        <w:tblW w:w="5000" w:type="pct"/>
        <w:tblLook w:val="04A0" w:firstRow="1" w:lastRow="0" w:firstColumn="1" w:lastColumn="0" w:noHBand="0" w:noVBand="1"/>
      </w:tblPr>
      <w:tblGrid>
        <w:gridCol w:w="3795"/>
        <w:gridCol w:w="2882"/>
        <w:gridCol w:w="2339"/>
      </w:tblGrid>
      <w:tr w:rsidR="008B1FC4" w:rsidRPr="00AF0C8F" w14:paraId="5CB717FD" w14:textId="77777777" w:rsidTr="00B15F7E">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105" w:type="pct"/>
            <w:shd w:val="clear" w:color="auto" w:fill="FBCAD0"/>
            <w:noWrap/>
            <w:hideMark/>
          </w:tcPr>
          <w:p w14:paraId="0DBC2366" w14:textId="77777777" w:rsidR="008B1FC4" w:rsidRPr="00E42EE5" w:rsidRDefault="008B1FC4" w:rsidP="00DC05B9">
            <w:pPr>
              <w:rPr>
                <w:rFonts w:eastAsia="Times New Roman" w:cs="Segoe UI"/>
                <w:b w:val="0"/>
                <w:color w:val="000000"/>
              </w:rPr>
            </w:pPr>
            <w:r w:rsidRPr="00E42EE5">
              <w:rPr>
                <w:rFonts w:eastAsia="Times New Roman" w:cs="Segoe UI"/>
                <w:color w:val="000000"/>
              </w:rPr>
              <w:t>District/City/Borough Council</w:t>
            </w:r>
          </w:p>
        </w:tc>
        <w:tc>
          <w:tcPr>
            <w:tcW w:w="1598" w:type="pct"/>
            <w:shd w:val="clear" w:color="auto" w:fill="FBCAD0"/>
          </w:tcPr>
          <w:p w14:paraId="05A6C1B2" w14:textId="77777777" w:rsidR="008B1FC4" w:rsidRPr="00AF0C8F"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AF0C8F">
              <w:rPr>
                <w:rFonts w:eastAsia="Times New Roman" w:cs="Segoe UI"/>
                <w:color w:val="000000"/>
              </w:rPr>
              <w:t>Scheme name</w:t>
            </w:r>
          </w:p>
        </w:tc>
        <w:tc>
          <w:tcPr>
            <w:tcW w:w="1297" w:type="pct"/>
            <w:shd w:val="clear" w:color="auto" w:fill="FBCAD0"/>
          </w:tcPr>
          <w:p w14:paraId="696181A2" w14:textId="77777777" w:rsidR="008B1FC4" w:rsidRPr="00AF0C8F"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AF0C8F">
              <w:rPr>
                <w:rFonts w:eastAsia="Times New Roman" w:cs="Segoe UI"/>
                <w:color w:val="000000"/>
              </w:rPr>
              <w:t>No. of units</w:t>
            </w:r>
          </w:p>
        </w:tc>
      </w:tr>
      <w:tr w:rsidR="008B1FC4" w:rsidRPr="00AF0C8F" w14:paraId="2EF2EDB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105" w:type="pct"/>
            <w:noWrap/>
          </w:tcPr>
          <w:p w14:paraId="77203394" w14:textId="77777777" w:rsidR="008B1FC4" w:rsidRPr="00AF0877" w:rsidRDefault="008B1FC4" w:rsidP="00DC05B9">
            <w:pPr>
              <w:rPr>
                <w:rFonts w:cs="Segoe UI"/>
                <w:b w:val="0"/>
                <w:color w:val="000000"/>
              </w:rPr>
            </w:pPr>
            <w:r w:rsidRPr="00AF0877">
              <w:rPr>
                <w:rFonts w:cs="Segoe UI"/>
                <w:b w:val="0"/>
                <w:color w:val="000000"/>
              </w:rPr>
              <w:t>Chelmsford</w:t>
            </w:r>
          </w:p>
        </w:tc>
        <w:tc>
          <w:tcPr>
            <w:tcW w:w="1598" w:type="pct"/>
          </w:tcPr>
          <w:p w14:paraId="29679979" w14:textId="77777777" w:rsidR="008B1FC4" w:rsidRDefault="008B1FC4" w:rsidP="00B15F7E">
            <w:pPr>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St Peters</w:t>
            </w:r>
          </w:p>
        </w:tc>
        <w:tc>
          <w:tcPr>
            <w:tcW w:w="1297" w:type="pct"/>
          </w:tcPr>
          <w:p w14:paraId="06776F3B" w14:textId="77777777" w:rsidR="008B1FC4" w:rsidRDefault="008B1FC4"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60</w:t>
            </w:r>
          </w:p>
        </w:tc>
      </w:tr>
      <w:tr w:rsidR="008B1FC4" w:rsidRPr="00AF0C8F" w14:paraId="2C15BBC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2105" w:type="pct"/>
            <w:noWrap/>
          </w:tcPr>
          <w:p w14:paraId="38968A08" w14:textId="77777777" w:rsidR="008B1FC4" w:rsidRPr="00AF0877" w:rsidRDefault="008B1FC4" w:rsidP="00DC05B9">
            <w:pPr>
              <w:rPr>
                <w:rFonts w:eastAsia="Times New Roman" w:cs="Segoe UI"/>
                <w:b w:val="0"/>
                <w:color w:val="000000"/>
              </w:rPr>
            </w:pPr>
            <w:r w:rsidRPr="00AF0877">
              <w:rPr>
                <w:rFonts w:cs="Segoe UI"/>
                <w:b w:val="0"/>
                <w:color w:val="000000"/>
              </w:rPr>
              <w:t>Colchester</w:t>
            </w:r>
          </w:p>
        </w:tc>
        <w:tc>
          <w:tcPr>
            <w:tcW w:w="1598" w:type="pct"/>
          </w:tcPr>
          <w:p w14:paraId="023A14C0" w14:textId="77777777" w:rsidR="008B1FC4" w:rsidRPr="00AF0C8F" w:rsidRDefault="008B1FC4" w:rsidP="00B15F7E">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Lexden Springs</w:t>
            </w:r>
          </w:p>
        </w:tc>
        <w:tc>
          <w:tcPr>
            <w:tcW w:w="1297" w:type="pct"/>
          </w:tcPr>
          <w:p w14:paraId="093AB3F0" w14:textId="77777777" w:rsidR="008B1FC4" w:rsidRPr="00AF0C8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64</w:t>
            </w:r>
          </w:p>
        </w:tc>
      </w:tr>
      <w:tr w:rsidR="008B1FC4" w:rsidRPr="00AF0C8F" w14:paraId="037954D5" w14:textId="77777777" w:rsidTr="00DC05B9">
        <w:trPr>
          <w:trHeight w:val="312"/>
        </w:trPr>
        <w:tc>
          <w:tcPr>
            <w:cnfStyle w:val="001000000000" w:firstRow="0" w:lastRow="0" w:firstColumn="1" w:lastColumn="0" w:oddVBand="0" w:evenVBand="0" w:oddHBand="0" w:evenHBand="0" w:firstRowFirstColumn="0" w:firstRowLastColumn="0" w:lastRowFirstColumn="0" w:lastRowLastColumn="0"/>
            <w:tcW w:w="2105" w:type="pct"/>
            <w:noWrap/>
          </w:tcPr>
          <w:p w14:paraId="58D1BDF7" w14:textId="77777777" w:rsidR="008B1FC4" w:rsidRPr="00AF0877" w:rsidRDefault="008B1FC4" w:rsidP="00DC05B9">
            <w:pPr>
              <w:rPr>
                <w:rFonts w:eastAsia="Times New Roman" w:cs="Segoe UI"/>
                <w:b w:val="0"/>
                <w:color w:val="000000"/>
              </w:rPr>
            </w:pPr>
            <w:r w:rsidRPr="00AF0877">
              <w:rPr>
                <w:rFonts w:cs="Segoe UI"/>
                <w:b w:val="0"/>
                <w:color w:val="000000"/>
              </w:rPr>
              <w:t>Epping Forest</w:t>
            </w:r>
          </w:p>
        </w:tc>
        <w:tc>
          <w:tcPr>
            <w:tcW w:w="1598" w:type="pct"/>
          </w:tcPr>
          <w:p w14:paraId="017180EB" w14:textId="77777777" w:rsidR="008B1FC4" w:rsidRPr="00AF0C8F" w:rsidRDefault="008B1FC4" w:rsidP="00B15F7E">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Hillhouse</w:t>
            </w:r>
          </w:p>
        </w:tc>
        <w:tc>
          <w:tcPr>
            <w:tcW w:w="1297" w:type="pct"/>
          </w:tcPr>
          <w:p w14:paraId="7A6B5A6F" w14:textId="77777777" w:rsidR="008B1FC4" w:rsidRPr="00AF0C8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60</w:t>
            </w:r>
          </w:p>
        </w:tc>
      </w:tr>
      <w:tr w:rsidR="008B1FC4" w:rsidRPr="00AF0C8F" w14:paraId="5D7C8ED1" w14:textId="77777777" w:rsidTr="00DC05B9">
        <w:trPr>
          <w:trHeight w:val="312"/>
        </w:trPr>
        <w:tc>
          <w:tcPr>
            <w:cnfStyle w:val="001000000000" w:firstRow="0" w:lastRow="0" w:firstColumn="1" w:lastColumn="0" w:oddVBand="0" w:evenVBand="0" w:oddHBand="0" w:evenHBand="0" w:firstRowFirstColumn="0" w:firstRowLastColumn="0" w:lastRowFirstColumn="0" w:lastRowLastColumn="0"/>
            <w:tcW w:w="2105" w:type="pct"/>
            <w:noWrap/>
          </w:tcPr>
          <w:p w14:paraId="60B81BCF" w14:textId="77777777" w:rsidR="008B1FC4" w:rsidRPr="00AF0877" w:rsidRDefault="008B1FC4" w:rsidP="00DC05B9">
            <w:pPr>
              <w:rPr>
                <w:rFonts w:eastAsia="Times New Roman" w:cs="Segoe UI"/>
                <w:b w:val="0"/>
                <w:color w:val="000000"/>
              </w:rPr>
            </w:pPr>
            <w:r w:rsidRPr="00AF0877">
              <w:rPr>
                <w:rFonts w:cs="Segoe UI"/>
                <w:b w:val="0"/>
                <w:color w:val="000000"/>
              </w:rPr>
              <w:t>Harlow</w:t>
            </w:r>
          </w:p>
        </w:tc>
        <w:tc>
          <w:tcPr>
            <w:tcW w:w="1598" w:type="pct"/>
          </w:tcPr>
          <w:p w14:paraId="120FC964" w14:textId="77777777" w:rsidR="008B1FC4" w:rsidRPr="00AF0C8F" w:rsidRDefault="008B1FC4" w:rsidP="00B15F7E">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Westfield</w:t>
            </w:r>
          </w:p>
        </w:tc>
        <w:tc>
          <w:tcPr>
            <w:tcW w:w="1297" w:type="pct"/>
          </w:tcPr>
          <w:p w14:paraId="02ADB81B" w14:textId="77777777" w:rsidR="008B1FC4" w:rsidRPr="00AF0C8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60</w:t>
            </w:r>
          </w:p>
        </w:tc>
      </w:tr>
      <w:tr w:rsidR="008B1FC4" w:rsidRPr="00AF0C8F" w14:paraId="4AFC1C08" w14:textId="77777777" w:rsidTr="00DC05B9">
        <w:trPr>
          <w:trHeight w:val="312"/>
        </w:trPr>
        <w:tc>
          <w:tcPr>
            <w:cnfStyle w:val="001000000000" w:firstRow="0" w:lastRow="0" w:firstColumn="1" w:lastColumn="0" w:oddVBand="0" w:evenVBand="0" w:oddHBand="0" w:evenHBand="0" w:firstRowFirstColumn="0" w:firstRowLastColumn="0" w:lastRowFirstColumn="0" w:lastRowLastColumn="0"/>
            <w:tcW w:w="2105" w:type="pct"/>
            <w:noWrap/>
          </w:tcPr>
          <w:p w14:paraId="0E7FCBD0" w14:textId="77777777" w:rsidR="008B1FC4" w:rsidRPr="00AF0877" w:rsidRDefault="008B1FC4" w:rsidP="00DC05B9">
            <w:pPr>
              <w:rPr>
                <w:rFonts w:eastAsia="Times New Roman" w:cs="Segoe UI"/>
                <w:b w:val="0"/>
                <w:color w:val="000000"/>
              </w:rPr>
            </w:pPr>
            <w:r w:rsidRPr="00AF0877">
              <w:rPr>
                <w:rFonts w:cs="Segoe UI"/>
                <w:b w:val="0"/>
                <w:color w:val="000000"/>
              </w:rPr>
              <w:t>Maldon</w:t>
            </w:r>
          </w:p>
        </w:tc>
        <w:tc>
          <w:tcPr>
            <w:tcW w:w="1598" w:type="pct"/>
          </w:tcPr>
          <w:p w14:paraId="57BA938C" w14:textId="77777777" w:rsidR="008B1FC4" w:rsidRPr="00AF0C8F" w:rsidRDefault="008B1FC4" w:rsidP="00B15F7E">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Mundon Road</w:t>
            </w:r>
          </w:p>
        </w:tc>
        <w:tc>
          <w:tcPr>
            <w:tcW w:w="1297" w:type="pct"/>
          </w:tcPr>
          <w:p w14:paraId="2BBB4969" w14:textId="77777777" w:rsidR="008B1FC4" w:rsidRPr="00AF0C8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60</w:t>
            </w:r>
          </w:p>
        </w:tc>
      </w:tr>
      <w:tr w:rsidR="008B1FC4" w:rsidRPr="00AF0C8F" w14:paraId="214D81C0" w14:textId="77777777" w:rsidTr="00DC05B9">
        <w:trPr>
          <w:trHeight w:val="312"/>
        </w:trPr>
        <w:tc>
          <w:tcPr>
            <w:cnfStyle w:val="001000000000" w:firstRow="0" w:lastRow="0" w:firstColumn="1" w:lastColumn="0" w:oddVBand="0" w:evenVBand="0" w:oddHBand="0" w:evenHBand="0" w:firstRowFirstColumn="0" w:firstRowLastColumn="0" w:lastRowFirstColumn="0" w:lastRowLastColumn="0"/>
            <w:tcW w:w="2105" w:type="pct"/>
            <w:noWrap/>
          </w:tcPr>
          <w:p w14:paraId="44CC4568" w14:textId="77777777" w:rsidR="008B1FC4" w:rsidRPr="00AF0877" w:rsidRDefault="008B1FC4" w:rsidP="00DC05B9">
            <w:pPr>
              <w:rPr>
                <w:rFonts w:eastAsia="Times New Roman" w:cs="Segoe UI"/>
                <w:b w:val="0"/>
                <w:color w:val="000000"/>
              </w:rPr>
            </w:pPr>
            <w:r w:rsidRPr="00AF0877">
              <w:rPr>
                <w:rFonts w:cs="Segoe UI"/>
                <w:b w:val="0"/>
                <w:color w:val="000000"/>
              </w:rPr>
              <w:t>Rochford</w:t>
            </w:r>
          </w:p>
        </w:tc>
        <w:tc>
          <w:tcPr>
            <w:tcW w:w="1598" w:type="pct"/>
          </w:tcPr>
          <w:p w14:paraId="6B8F9333" w14:textId="77777777" w:rsidR="008B1FC4" w:rsidRPr="00AF0C8F" w:rsidRDefault="008B1FC4" w:rsidP="00B15F7E">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roofErr w:type="spellStart"/>
            <w:r>
              <w:rPr>
                <w:rFonts w:cs="Segoe UI"/>
                <w:color w:val="000000"/>
              </w:rPr>
              <w:t>Rocheway</w:t>
            </w:r>
            <w:proofErr w:type="spellEnd"/>
          </w:p>
        </w:tc>
        <w:tc>
          <w:tcPr>
            <w:tcW w:w="1297" w:type="pct"/>
          </w:tcPr>
          <w:p w14:paraId="7E0F055B" w14:textId="77777777" w:rsidR="008B1FC4" w:rsidRPr="00AF0C8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60</w:t>
            </w:r>
          </w:p>
        </w:tc>
      </w:tr>
      <w:tr w:rsidR="008B1FC4" w:rsidRPr="00AF0C8F" w14:paraId="189AED06"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2105" w:type="pct"/>
            <w:noWrap/>
          </w:tcPr>
          <w:p w14:paraId="357768CF" w14:textId="77777777" w:rsidR="008B1FC4" w:rsidRPr="00AF0877" w:rsidRDefault="008B1FC4" w:rsidP="00DC05B9">
            <w:pPr>
              <w:rPr>
                <w:rFonts w:eastAsia="Times New Roman" w:cs="Segoe UI"/>
                <w:b w:val="0"/>
                <w:color w:val="000000"/>
              </w:rPr>
            </w:pPr>
            <w:r w:rsidRPr="00AF0877">
              <w:rPr>
                <w:rFonts w:cs="Segoe UI"/>
                <w:b w:val="0"/>
                <w:color w:val="000000"/>
              </w:rPr>
              <w:t>Tendring</w:t>
            </w:r>
          </w:p>
        </w:tc>
        <w:tc>
          <w:tcPr>
            <w:tcW w:w="1598" w:type="pct"/>
          </w:tcPr>
          <w:p w14:paraId="40FCA0AB" w14:textId="77777777" w:rsidR="008B1FC4" w:rsidRPr="00AF0C8F" w:rsidRDefault="008B1FC4" w:rsidP="00B15F7E">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Coppins Court</w:t>
            </w:r>
          </w:p>
        </w:tc>
        <w:tc>
          <w:tcPr>
            <w:tcW w:w="1297" w:type="pct"/>
          </w:tcPr>
          <w:p w14:paraId="36ACA74C" w14:textId="77777777" w:rsidR="008B1FC4" w:rsidRPr="00AF0C8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60</w:t>
            </w:r>
          </w:p>
        </w:tc>
      </w:tr>
      <w:tr w:rsidR="008B1FC4" w:rsidRPr="00AF0C8F" w14:paraId="2E85AB2B"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2105" w:type="pct"/>
            <w:noWrap/>
          </w:tcPr>
          <w:p w14:paraId="0A83AD90" w14:textId="77777777" w:rsidR="008B1FC4" w:rsidRPr="00AF0C8F" w:rsidRDefault="008B1FC4" w:rsidP="00DC05B9">
            <w:pPr>
              <w:rPr>
                <w:rFonts w:cs="Segoe UI"/>
              </w:rPr>
            </w:pPr>
          </w:p>
        </w:tc>
        <w:tc>
          <w:tcPr>
            <w:tcW w:w="1598" w:type="pct"/>
          </w:tcPr>
          <w:p w14:paraId="78A6317E" w14:textId="77777777" w:rsidR="008B1FC4" w:rsidRPr="00AF0C8F" w:rsidRDefault="008B1FC4" w:rsidP="00DC05B9">
            <w:pPr>
              <w:cnfStyle w:val="000000000000" w:firstRow="0" w:lastRow="0" w:firstColumn="0" w:lastColumn="0" w:oddVBand="0" w:evenVBand="0" w:oddHBand="0" w:evenHBand="0" w:firstRowFirstColumn="0" w:firstRowLastColumn="0" w:lastRowFirstColumn="0" w:lastRowLastColumn="0"/>
              <w:rPr>
                <w:rFonts w:cs="Segoe UI"/>
                <w:b/>
              </w:rPr>
            </w:pPr>
            <w:r w:rsidRPr="00AF0C8F">
              <w:rPr>
                <w:rFonts w:cs="Segoe UI"/>
                <w:b/>
              </w:rPr>
              <w:t>Total</w:t>
            </w:r>
          </w:p>
        </w:tc>
        <w:tc>
          <w:tcPr>
            <w:tcW w:w="1297" w:type="pct"/>
          </w:tcPr>
          <w:p w14:paraId="1AC5BA38" w14:textId="77777777" w:rsidR="008B1FC4" w:rsidRPr="00AF0C8F"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color w:val="000000"/>
              </w:rPr>
              <w:t>424</w:t>
            </w:r>
          </w:p>
        </w:tc>
      </w:tr>
    </w:tbl>
    <w:p w14:paraId="59046CA2" w14:textId="7F75409B" w:rsidR="008B1FC4" w:rsidRPr="00D2408F" w:rsidRDefault="008B1FC4" w:rsidP="00D2408F">
      <w:pPr>
        <w:spacing w:after="0"/>
        <w:rPr>
          <w:rFonts w:ascii="Segoe UI" w:hAnsi="Segoe UI" w:cs="Segoe UI"/>
          <w:sz w:val="18"/>
          <w:szCs w:val="18"/>
        </w:rPr>
      </w:pPr>
      <w:r w:rsidRPr="00D2408F">
        <w:rPr>
          <w:rFonts w:ascii="Segoe UI" w:hAnsi="Segoe UI" w:cs="Segoe UI"/>
          <w:sz w:val="18"/>
          <w:szCs w:val="18"/>
        </w:rPr>
        <w:t xml:space="preserve">Source: </w:t>
      </w:r>
      <w:r w:rsidR="004301FE" w:rsidRPr="00D2408F">
        <w:rPr>
          <w:rFonts w:ascii="Segoe UI" w:hAnsi="Segoe UI" w:cs="Segoe UI"/>
          <w:sz w:val="18"/>
          <w:szCs w:val="18"/>
        </w:rPr>
        <w:t>Essex County Council</w:t>
      </w:r>
      <w:r w:rsidRPr="00D2408F">
        <w:rPr>
          <w:rFonts w:ascii="Segoe UI" w:hAnsi="Segoe UI" w:cs="Segoe UI"/>
          <w:sz w:val="18"/>
          <w:szCs w:val="18"/>
        </w:rPr>
        <w:t xml:space="preserve"> (2024)</w:t>
      </w:r>
    </w:p>
    <w:p w14:paraId="19C85ECB" w14:textId="0641F4AC" w:rsidR="008B1FC4" w:rsidRPr="00D2408F" w:rsidRDefault="008B1FC4" w:rsidP="00D2408F">
      <w:pPr>
        <w:spacing w:after="0"/>
        <w:rPr>
          <w:rFonts w:ascii="Segoe UI" w:hAnsi="Segoe UI" w:cs="Segoe UI"/>
          <w:sz w:val="18"/>
          <w:szCs w:val="18"/>
        </w:rPr>
      </w:pPr>
      <w:r w:rsidRPr="00D2408F">
        <w:rPr>
          <w:rFonts w:ascii="Segoe UI" w:hAnsi="Segoe UI" w:cs="Segoe UI"/>
          <w:sz w:val="18"/>
          <w:szCs w:val="18"/>
        </w:rPr>
        <w:t xml:space="preserve">NB: </w:t>
      </w:r>
      <w:r w:rsidR="000717DD" w:rsidRPr="00D2408F">
        <w:rPr>
          <w:rFonts w:ascii="Segoe UI" w:hAnsi="Segoe UI" w:cs="Segoe UI"/>
          <w:sz w:val="18"/>
          <w:szCs w:val="18"/>
        </w:rPr>
        <w:t>Essex County Council</w:t>
      </w:r>
      <w:r w:rsidRPr="00D2408F">
        <w:rPr>
          <w:rFonts w:ascii="Segoe UI" w:hAnsi="Segoe UI" w:cs="Segoe UI"/>
          <w:sz w:val="18"/>
          <w:szCs w:val="18"/>
        </w:rPr>
        <w:t xml:space="preserve"> are site seeking in Basildon and </w:t>
      </w:r>
      <w:r w:rsidR="00D30CB8" w:rsidRPr="00D2408F">
        <w:rPr>
          <w:rFonts w:ascii="Segoe UI" w:hAnsi="Segoe UI" w:cs="Segoe UI"/>
          <w:sz w:val="18"/>
          <w:szCs w:val="18"/>
        </w:rPr>
        <w:t>Castle Point</w:t>
      </w:r>
      <w:r w:rsidRPr="00D2408F">
        <w:rPr>
          <w:rFonts w:ascii="Segoe UI" w:hAnsi="Segoe UI" w:cs="Segoe UI"/>
          <w:sz w:val="18"/>
          <w:szCs w:val="18"/>
        </w:rPr>
        <w:t>. As no sites have been forthcoming in the past 7 years these have been removed from the table as to include them would estimate supply that is not there.</w:t>
      </w:r>
    </w:p>
    <w:p w14:paraId="36E9405A" w14:textId="77777777" w:rsidR="008B1FC4" w:rsidRPr="00D2408F" w:rsidRDefault="008B1FC4" w:rsidP="00D2408F">
      <w:pPr>
        <w:spacing w:after="0"/>
        <w:rPr>
          <w:rFonts w:ascii="Segoe UI" w:hAnsi="Segoe UI" w:cs="Segoe UI"/>
          <w:sz w:val="18"/>
          <w:szCs w:val="18"/>
        </w:rPr>
      </w:pPr>
    </w:p>
    <w:p w14:paraId="2D5695C9" w14:textId="42819C08" w:rsidR="008B1FC4" w:rsidRDefault="008B1FC4" w:rsidP="008B1FC4">
      <w:pPr>
        <w:pStyle w:val="Caption"/>
      </w:pPr>
      <w:r>
        <w:t xml:space="preserve">Table </w:t>
      </w:r>
      <w:fldSimple w:instr=" SEQ Table \* ARABIC ">
        <w:r w:rsidR="00971C60">
          <w:rPr>
            <w:noProof/>
          </w:rPr>
          <w:t>109</w:t>
        </w:r>
      </w:fldSimple>
      <w:r>
        <w:t>. Planned (‘pipeline’) private specialist housing schemes in Essex</w:t>
      </w:r>
    </w:p>
    <w:tbl>
      <w:tblPr>
        <w:tblStyle w:val="GridTable5Dark-Accent4"/>
        <w:tblW w:w="5000" w:type="pct"/>
        <w:tblLayout w:type="fixed"/>
        <w:tblLook w:val="04A0" w:firstRow="1" w:lastRow="0" w:firstColumn="1" w:lastColumn="0" w:noHBand="0" w:noVBand="1"/>
      </w:tblPr>
      <w:tblGrid>
        <w:gridCol w:w="947"/>
        <w:gridCol w:w="1601"/>
        <w:gridCol w:w="3260"/>
        <w:gridCol w:w="2469"/>
        <w:gridCol w:w="739"/>
      </w:tblGrid>
      <w:tr w:rsidR="008B1FC4" w:rsidRPr="00AF0C8F" w14:paraId="1802E3C9" w14:textId="77777777" w:rsidTr="00B15F7E">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525" w:type="pct"/>
            <w:shd w:val="clear" w:color="auto" w:fill="FBCAD0"/>
          </w:tcPr>
          <w:p w14:paraId="6DBD18BB" w14:textId="77777777" w:rsidR="008B1FC4" w:rsidRPr="00E42EE5" w:rsidRDefault="008B1FC4" w:rsidP="00DC05B9">
            <w:pPr>
              <w:rPr>
                <w:rFonts w:eastAsia="Times New Roman" w:cs="Segoe UI"/>
                <w:b w:val="0"/>
                <w:color w:val="000000"/>
              </w:rPr>
            </w:pPr>
            <w:r>
              <w:rPr>
                <w:rFonts w:eastAsia="Times New Roman" w:cs="Segoe UI"/>
                <w:color w:val="000000"/>
              </w:rPr>
              <w:t>Scheme name</w:t>
            </w:r>
          </w:p>
        </w:tc>
        <w:tc>
          <w:tcPr>
            <w:tcW w:w="888" w:type="pct"/>
            <w:shd w:val="clear" w:color="auto" w:fill="FBCAD0"/>
          </w:tcPr>
          <w:p w14:paraId="0A6AC08A" w14:textId="77777777" w:rsidR="008B1FC4" w:rsidRPr="00E42EE5"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Provider</w:t>
            </w:r>
          </w:p>
        </w:tc>
        <w:tc>
          <w:tcPr>
            <w:tcW w:w="1808" w:type="pct"/>
            <w:shd w:val="clear" w:color="auto" w:fill="FBCAD0"/>
          </w:tcPr>
          <w:p w14:paraId="3C691253" w14:textId="77777777" w:rsidR="008B1FC4"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Type</w:t>
            </w:r>
          </w:p>
        </w:tc>
        <w:tc>
          <w:tcPr>
            <w:tcW w:w="1369" w:type="pct"/>
            <w:shd w:val="clear" w:color="auto" w:fill="FBCAD0"/>
            <w:noWrap/>
            <w:hideMark/>
          </w:tcPr>
          <w:p w14:paraId="25F0C9BA" w14:textId="77777777" w:rsidR="008B1FC4"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Location:</w:t>
            </w:r>
          </w:p>
          <w:p w14:paraId="2177BAAA" w14:textId="77777777" w:rsidR="008B1FC4" w:rsidRPr="00E42EE5"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42EE5">
              <w:rPr>
                <w:rFonts w:eastAsia="Times New Roman" w:cs="Segoe UI"/>
                <w:color w:val="000000"/>
              </w:rPr>
              <w:t>District/City/Borough Council</w:t>
            </w:r>
          </w:p>
        </w:tc>
        <w:tc>
          <w:tcPr>
            <w:tcW w:w="410" w:type="pct"/>
            <w:shd w:val="clear" w:color="auto" w:fill="FBCAD0"/>
          </w:tcPr>
          <w:p w14:paraId="0940DA49" w14:textId="77777777" w:rsidR="008B1FC4" w:rsidRPr="00AF0C8F"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AF0C8F">
              <w:rPr>
                <w:rFonts w:eastAsia="Times New Roman" w:cs="Segoe UI"/>
                <w:color w:val="000000"/>
              </w:rPr>
              <w:t>No. of units</w:t>
            </w:r>
          </w:p>
        </w:tc>
      </w:tr>
      <w:tr w:rsidR="008B1FC4" w:rsidRPr="00AF0C8F" w14:paraId="2A5E3A92"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525" w:type="pct"/>
          </w:tcPr>
          <w:p w14:paraId="41E95183" w14:textId="77777777" w:rsidR="008B1FC4" w:rsidRPr="00557E35" w:rsidRDefault="008B1FC4" w:rsidP="00DC05B9">
            <w:pPr>
              <w:rPr>
                <w:rFonts w:cs="Segoe UI"/>
                <w:b w:val="0"/>
                <w:color w:val="000000"/>
              </w:rPr>
            </w:pPr>
            <w:r w:rsidRPr="00557E35">
              <w:rPr>
                <w:rFonts w:cs="Segoe UI"/>
                <w:b w:val="0"/>
                <w:color w:val="000000"/>
              </w:rPr>
              <w:t>N/A</w:t>
            </w:r>
          </w:p>
        </w:tc>
        <w:tc>
          <w:tcPr>
            <w:tcW w:w="888" w:type="pct"/>
          </w:tcPr>
          <w:p w14:paraId="2EE8F0F9"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McCarthy Stone</w:t>
            </w:r>
          </w:p>
        </w:tc>
        <w:tc>
          <w:tcPr>
            <w:tcW w:w="1808" w:type="pct"/>
          </w:tcPr>
          <w:p w14:paraId="397146E4"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Extra care housing (Retirement living plus)</w:t>
            </w:r>
          </w:p>
        </w:tc>
        <w:tc>
          <w:tcPr>
            <w:tcW w:w="1369" w:type="pct"/>
            <w:noWrap/>
          </w:tcPr>
          <w:p w14:paraId="49B968C7" w14:textId="77777777" w:rsidR="008B1FC4" w:rsidRPr="00AF0C8F"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Billericay, Basildon</w:t>
            </w:r>
          </w:p>
        </w:tc>
        <w:tc>
          <w:tcPr>
            <w:tcW w:w="410" w:type="pct"/>
          </w:tcPr>
          <w:p w14:paraId="68F56CDD" w14:textId="77777777" w:rsidR="008B1FC4" w:rsidRPr="00AF0C8F" w:rsidRDefault="008B1FC4" w:rsidP="00B15F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65</w:t>
            </w:r>
          </w:p>
        </w:tc>
      </w:tr>
      <w:tr w:rsidR="008B1FC4" w:rsidRPr="00AF0C8F" w14:paraId="78B176E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25" w:type="pct"/>
          </w:tcPr>
          <w:p w14:paraId="7BF9B62C" w14:textId="77777777" w:rsidR="008B1FC4" w:rsidRPr="00557E35" w:rsidRDefault="008B1FC4" w:rsidP="00DC05B9">
            <w:pPr>
              <w:rPr>
                <w:rFonts w:cs="Segoe UI"/>
                <w:b w:val="0"/>
                <w:color w:val="000000"/>
              </w:rPr>
            </w:pPr>
            <w:r w:rsidRPr="00557E35">
              <w:rPr>
                <w:rFonts w:cs="Segoe UI"/>
                <w:b w:val="0"/>
                <w:color w:val="000000"/>
              </w:rPr>
              <w:t>N/A</w:t>
            </w:r>
          </w:p>
        </w:tc>
        <w:tc>
          <w:tcPr>
            <w:tcW w:w="888" w:type="pct"/>
          </w:tcPr>
          <w:p w14:paraId="35CEAC99"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cs="Segoe UI"/>
                <w:color w:val="000000"/>
              </w:rPr>
            </w:pPr>
            <w:r w:rsidRPr="00FA5677">
              <w:rPr>
                <w:rFonts w:eastAsia="Times New Roman" w:cs="Segoe UI"/>
                <w:color w:val="000000"/>
              </w:rPr>
              <w:t>Cherry Orchard Homes &amp; Villages</w:t>
            </w:r>
          </w:p>
        </w:tc>
        <w:tc>
          <w:tcPr>
            <w:tcW w:w="1808" w:type="pct"/>
          </w:tcPr>
          <w:p w14:paraId="54C031BD"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A5677">
              <w:rPr>
                <w:rFonts w:eastAsia="Times New Roman" w:cs="Segoe UI"/>
                <w:color w:val="000000"/>
              </w:rPr>
              <w:t>32</w:t>
            </w:r>
            <w:r>
              <w:rPr>
                <w:rFonts w:eastAsia="Times New Roman" w:cs="Segoe UI"/>
                <w:color w:val="000000"/>
              </w:rPr>
              <w:t xml:space="preserve"> </w:t>
            </w:r>
            <w:r w:rsidRPr="00FA5677">
              <w:rPr>
                <w:rFonts w:eastAsia="Times New Roman" w:cs="Segoe UI"/>
                <w:color w:val="000000"/>
              </w:rPr>
              <w:t>over-</w:t>
            </w:r>
            <w:proofErr w:type="gramStart"/>
            <w:r w:rsidRPr="00FA5677">
              <w:rPr>
                <w:rFonts w:eastAsia="Times New Roman" w:cs="Segoe UI"/>
                <w:color w:val="000000"/>
              </w:rPr>
              <w:t>55s</w:t>
            </w:r>
            <w:proofErr w:type="gramEnd"/>
            <w:r w:rsidRPr="00FA5677">
              <w:rPr>
                <w:rFonts w:eastAsia="Times New Roman" w:cs="Segoe UI"/>
                <w:color w:val="000000"/>
              </w:rPr>
              <w:t xml:space="preserve"> apartments</w:t>
            </w:r>
          </w:p>
          <w:p w14:paraId="6C40F66D"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A5677">
              <w:rPr>
                <w:rFonts w:eastAsia="Times New Roman" w:cs="Segoe UI"/>
                <w:color w:val="000000"/>
              </w:rPr>
              <w:t>22 over-</w:t>
            </w:r>
            <w:proofErr w:type="gramStart"/>
            <w:r w:rsidRPr="00FA5677">
              <w:rPr>
                <w:rFonts w:eastAsia="Times New Roman" w:cs="Segoe UI"/>
                <w:color w:val="000000"/>
              </w:rPr>
              <w:t>55s</w:t>
            </w:r>
            <w:proofErr w:type="gramEnd"/>
            <w:r w:rsidRPr="00FA5677">
              <w:rPr>
                <w:rFonts w:eastAsia="Times New Roman" w:cs="Segoe UI"/>
                <w:color w:val="000000"/>
              </w:rPr>
              <w:t xml:space="preserve"> houses, </w:t>
            </w:r>
            <w:r>
              <w:rPr>
                <w:rFonts w:eastAsia="Times New Roman" w:cs="Segoe UI"/>
                <w:color w:val="000000"/>
              </w:rPr>
              <w:t>9</w:t>
            </w:r>
            <w:r w:rsidRPr="00FA5677">
              <w:rPr>
                <w:rFonts w:eastAsia="Times New Roman" w:cs="Segoe UI"/>
                <w:color w:val="000000"/>
              </w:rPr>
              <w:t xml:space="preserve"> over-</w:t>
            </w:r>
            <w:proofErr w:type="gramStart"/>
            <w:r w:rsidRPr="00FA5677">
              <w:rPr>
                <w:rFonts w:eastAsia="Times New Roman" w:cs="Segoe UI"/>
                <w:color w:val="000000"/>
              </w:rPr>
              <w:t>55s</w:t>
            </w:r>
            <w:proofErr w:type="gramEnd"/>
            <w:r w:rsidRPr="00FA5677">
              <w:rPr>
                <w:rFonts w:eastAsia="Times New Roman" w:cs="Segoe UI"/>
                <w:color w:val="000000"/>
              </w:rPr>
              <w:t xml:space="preserve"> bungalows</w:t>
            </w:r>
          </w:p>
          <w:p w14:paraId="133A9A7A"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A5677">
              <w:rPr>
                <w:rFonts w:eastAsia="Times New Roman" w:cs="Segoe UI"/>
                <w:color w:val="000000"/>
              </w:rPr>
              <w:t>30 over-55s assisted living apartments</w:t>
            </w:r>
            <w:r>
              <w:rPr>
                <w:rFonts w:eastAsia="Times New Roman" w:cs="Segoe UI"/>
                <w:color w:val="000000"/>
              </w:rPr>
              <w:t xml:space="preserve"> (extra care)</w:t>
            </w:r>
          </w:p>
          <w:p w14:paraId="4A44FCEE"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A5677">
              <w:rPr>
                <w:rFonts w:eastAsia="Times New Roman" w:cs="Segoe UI"/>
                <w:color w:val="000000"/>
              </w:rPr>
              <w:t>34 over-55s sheltered apartments</w:t>
            </w:r>
          </w:p>
        </w:tc>
        <w:tc>
          <w:tcPr>
            <w:tcW w:w="1369" w:type="pct"/>
            <w:noWrap/>
          </w:tcPr>
          <w:p w14:paraId="53A822A8" w14:textId="77777777" w:rsidR="008B1FC4" w:rsidRPr="00FA5677"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Rochford</w:t>
            </w:r>
          </w:p>
          <w:p w14:paraId="74466BF5" w14:textId="77777777" w:rsidR="008B1FC4" w:rsidRPr="00AF0C8F"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p>
        </w:tc>
        <w:tc>
          <w:tcPr>
            <w:tcW w:w="410" w:type="pct"/>
          </w:tcPr>
          <w:p w14:paraId="4CA8898B" w14:textId="77777777" w:rsidR="008B1FC4" w:rsidRPr="00AF0C8F" w:rsidRDefault="008B1FC4" w:rsidP="00B15F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127 (30 are extra care) </w:t>
            </w:r>
          </w:p>
        </w:tc>
      </w:tr>
      <w:tr w:rsidR="008B1FC4" w:rsidRPr="00AF0C8F" w14:paraId="37B0E1C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525" w:type="pct"/>
          </w:tcPr>
          <w:p w14:paraId="4B2C75B5" w14:textId="77777777" w:rsidR="008B1FC4" w:rsidRPr="00557E35" w:rsidRDefault="008B1FC4" w:rsidP="00DC05B9">
            <w:pPr>
              <w:rPr>
                <w:rFonts w:cs="Segoe UI"/>
                <w:b w:val="0"/>
                <w:color w:val="000000"/>
              </w:rPr>
            </w:pPr>
            <w:r w:rsidRPr="00557E35">
              <w:rPr>
                <w:rFonts w:cs="Segoe UI"/>
                <w:b w:val="0"/>
                <w:color w:val="000000"/>
              </w:rPr>
              <w:t>Park Chase</w:t>
            </w:r>
          </w:p>
        </w:tc>
        <w:tc>
          <w:tcPr>
            <w:tcW w:w="888" w:type="pct"/>
          </w:tcPr>
          <w:p w14:paraId="03AC744E"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McCarthy Stone</w:t>
            </w:r>
          </w:p>
        </w:tc>
        <w:tc>
          <w:tcPr>
            <w:tcW w:w="1808" w:type="pct"/>
          </w:tcPr>
          <w:p w14:paraId="09F675C2" w14:textId="77777777" w:rsidR="008B1FC4" w:rsidRPr="00AF0C8F"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Retirement/sheltered housing</w:t>
            </w:r>
          </w:p>
        </w:tc>
        <w:tc>
          <w:tcPr>
            <w:tcW w:w="1369" w:type="pct"/>
            <w:noWrap/>
          </w:tcPr>
          <w:p w14:paraId="4F104767" w14:textId="105A6A0F" w:rsidR="008B1FC4" w:rsidRPr="00AF0C8F"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034F">
              <w:rPr>
                <w:rFonts w:cs="Segoe UI"/>
                <w:color w:val="000000"/>
              </w:rPr>
              <w:t>Hadleigh</w:t>
            </w:r>
            <w:r w:rsidR="00835FAE">
              <w:rPr>
                <w:rFonts w:cs="Segoe UI"/>
                <w:color w:val="000000"/>
              </w:rPr>
              <w:t>, Castle Point</w:t>
            </w:r>
          </w:p>
        </w:tc>
        <w:tc>
          <w:tcPr>
            <w:tcW w:w="410" w:type="pct"/>
          </w:tcPr>
          <w:p w14:paraId="3E900F89" w14:textId="77777777" w:rsidR="008B1FC4" w:rsidRPr="00AF0C8F" w:rsidRDefault="008B1FC4" w:rsidP="00B15F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32C67">
              <w:rPr>
                <w:rFonts w:eastAsia="Times New Roman" w:cs="Segoe UI"/>
                <w:color w:val="000000"/>
              </w:rPr>
              <w:t>39</w:t>
            </w:r>
          </w:p>
        </w:tc>
      </w:tr>
      <w:tr w:rsidR="008B1FC4" w:rsidRPr="00AF0C8F" w14:paraId="2C26A6AA"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525" w:type="pct"/>
          </w:tcPr>
          <w:p w14:paraId="17D31F96" w14:textId="77777777" w:rsidR="008B1FC4" w:rsidRPr="00557E35" w:rsidRDefault="008B1FC4" w:rsidP="00DC05B9">
            <w:pPr>
              <w:rPr>
                <w:rFonts w:cs="Segoe UI"/>
                <w:b w:val="0"/>
                <w:color w:val="000000"/>
              </w:rPr>
            </w:pPr>
            <w:r w:rsidRPr="00557E35">
              <w:rPr>
                <w:rFonts w:cs="Segoe UI"/>
                <w:b w:val="0"/>
                <w:color w:val="000000"/>
              </w:rPr>
              <w:t>N/A</w:t>
            </w:r>
          </w:p>
        </w:tc>
        <w:tc>
          <w:tcPr>
            <w:tcW w:w="888" w:type="pct"/>
          </w:tcPr>
          <w:p w14:paraId="196F741E"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McCarthy Stone</w:t>
            </w:r>
          </w:p>
        </w:tc>
        <w:tc>
          <w:tcPr>
            <w:tcW w:w="1808" w:type="pct"/>
          </w:tcPr>
          <w:p w14:paraId="63C66655"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Retirement/sheltered housing</w:t>
            </w:r>
          </w:p>
        </w:tc>
        <w:tc>
          <w:tcPr>
            <w:tcW w:w="1369" w:type="pct"/>
            <w:noWrap/>
          </w:tcPr>
          <w:p w14:paraId="4D50B700" w14:textId="6A84FE16" w:rsidR="008B1FC4" w:rsidRPr="009C034F" w:rsidRDefault="008B1FC4" w:rsidP="00DC05B9">
            <w:pPr>
              <w:cnfStyle w:val="000000000000" w:firstRow="0" w:lastRow="0" w:firstColumn="0" w:lastColumn="0" w:oddVBand="0" w:evenVBand="0" w:oddHBand="0" w:evenHBand="0" w:firstRowFirstColumn="0" w:firstRowLastColumn="0" w:lastRowFirstColumn="0" w:lastRowLastColumn="0"/>
              <w:rPr>
                <w:rFonts w:cs="Segoe UI"/>
                <w:color w:val="000000"/>
              </w:rPr>
            </w:pPr>
            <w:r w:rsidRPr="006403D6">
              <w:rPr>
                <w:rFonts w:cs="Segoe UI"/>
                <w:color w:val="000000"/>
              </w:rPr>
              <w:t xml:space="preserve">South </w:t>
            </w:r>
            <w:proofErr w:type="spellStart"/>
            <w:r w:rsidRPr="006403D6">
              <w:rPr>
                <w:rFonts w:cs="Segoe UI"/>
                <w:color w:val="000000"/>
              </w:rPr>
              <w:t>Woodham</w:t>
            </w:r>
            <w:proofErr w:type="spellEnd"/>
            <w:r w:rsidRPr="006403D6">
              <w:rPr>
                <w:rFonts w:cs="Segoe UI"/>
                <w:color w:val="000000"/>
              </w:rPr>
              <w:t xml:space="preserve"> Ferrers</w:t>
            </w:r>
            <w:r>
              <w:rPr>
                <w:rFonts w:cs="Segoe UI"/>
                <w:color w:val="000000"/>
              </w:rPr>
              <w:t xml:space="preserve">, </w:t>
            </w:r>
            <w:r w:rsidRPr="0046387B">
              <w:rPr>
                <w:rFonts w:cs="Segoe UI"/>
                <w:color w:val="000000"/>
              </w:rPr>
              <w:t>Chelmsford</w:t>
            </w:r>
          </w:p>
        </w:tc>
        <w:tc>
          <w:tcPr>
            <w:tcW w:w="410" w:type="pct"/>
          </w:tcPr>
          <w:p w14:paraId="2C8958F6" w14:textId="77777777" w:rsidR="008B1FC4" w:rsidRPr="00F32C67" w:rsidRDefault="008B1FC4" w:rsidP="00B15F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N/A</w:t>
            </w:r>
          </w:p>
        </w:tc>
      </w:tr>
      <w:tr w:rsidR="008B1FC4" w:rsidRPr="00AF0C8F" w14:paraId="5D40A2D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525" w:type="pct"/>
          </w:tcPr>
          <w:p w14:paraId="61D4A4AB" w14:textId="77777777" w:rsidR="008B1FC4" w:rsidRPr="00557E35" w:rsidRDefault="008B1FC4" w:rsidP="00DC05B9">
            <w:pPr>
              <w:rPr>
                <w:rFonts w:cs="Segoe UI"/>
                <w:b w:val="0"/>
                <w:color w:val="000000"/>
              </w:rPr>
            </w:pPr>
            <w:r w:rsidRPr="00557E35">
              <w:rPr>
                <w:rFonts w:cs="Segoe UI"/>
                <w:b w:val="0"/>
                <w:color w:val="000000"/>
              </w:rPr>
              <w:t>N/A</w:t>
            </w:r>
          </w:p>
        </w:tc>
        <w:tc>
          <w:tcPr>
            <w:tcW w:w="888" w:type="pct"/>
          </w:tcPr>
          <w:p w14:paraId="35BE16F4"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cs="Segoe UI"/>
                <w:color w:val="000000"/>
              </w:rPr>
            </w:pPr>
            <w:r w:rsidRPr="00F21078">
              <w:rPr>
                <w:rFonts w:cs="Segoe UI"/>
                <w:color w:val="000000"/>
              </w:rPr>
              <w:t>ASA-owned Retirement Villages Group</w:t>
            </w:r>
          </w:p>
        </w:tc>
        <w:tc>
          <w:tcPr>
            <w:tcW w:w="1808" w:type="pct"/>
          </w:tcPr>
          <w:p w14:paraId="58835885" w14:textId="77777777" w:rsidR="008B1FC4"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Retirement/sheltered housing</w:t>
            </w:r>
          </w:p>
        </w:tc>
        <w:tc>
          <w:tcPr>
            <w:tcW w:w="1369" w:type="pct"/>
            <w:noWrap/>
          </w:tcPr>
          <w:p w14:paraId="41E7C3E7" w14:textId="77777777" w:rsidR="008B1FC4" w:rsidRPr="006403D6" w:rsidRDefault="008B1FC4" w:rsidP="00DC05B9">
            <w:pPr>
              <w:cnfStyle w:val="000000000000" w:firstRow="0" w:lastRow="0" w:firstColumn="0" w:lastColumn="0" w:oddVBand="0" w:evenVBand="0" w:oddHBand="0" w:evenHBand="0" w:firstRowFirstColumn="0" w:firstRowLastColumn="0" w:lastRowFirstColumn="0" w:lastRowLastColumn="0"/>
              <w:rPr>
                <w:rFonts w:cs="Segoe UI"/>
                <w:color w:val="000000"/>
              </w:rPr>
            </w:pPr>
            <w:r>
              <w:rPr>
                <w:rFonts w:cs="Segoe UI"/>
                <w:color w:val="000000"/>
              </w:rPr>
              <w:t>Chigwell, Epping Forest</w:t>
            </w:r>
          </w:p>
        </w:tc>
        <w:tc>
          <w:tcPr>
            <w:tcW w:w="410" w:type="pct"/>
          </w:tcPr>
          <w:p w14:paraId="735349BC" w14:textId="77777777" w:rsidR="008B1FC4" w:rsidRDefault="008B1FC4" w:rsidP="00B15F7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144</w:t>
            </w:r>
          </w:p>
        </w:tc>
      </w:tr>
      <w:tr w:rsidR="008B1FC4" w:rsidRPr="00AF0C8F" w14:paraId="1B5F8262"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525" w:type="pct"/>
          </w:tcPr>
          <w:p w14:paraId="13B2E699" w14:textId="77777777" w:rsidR="008B1FC4" w:rsidRPr="00AF0C8F" w:rsidRDefault="008B1FC4" w:rsidP="00DC05B9">
            <w:pPr>
              <w:rPr>
                <w:rFonts w:cs="Segoe UI"/>
              </w:rPr>
            </w:pPr>
          </w:p>
        </w:tc>
        <w:tc>
          <w:tcPr>
            <w:tcW w:w="888" w:type="pct"/>
          </w:tcPr>
          <w:p w14:paraId="514537AC" w14:textId="77777777" w:rsidR="008B1FC4" w:rsidRPr="00AF0C8F" w:rsidRDefault="008B1FC4" w:rsidP="00DC05B9">
            <w:pPr>
              <w:cnfStyle w:val="000000000000" w:firstRow="0" w:lastRow="0" w:firstColumn="0" w:lastColumn="0" w:oddVBand="0" w:evenVBand="0" w:oddHBand="0" w:evenHBand="0" w:firstRowFirstColumn="0" w:firstRowLastColumn="0" w:lastRowFirstColumn="0" w:lastRowLastColumn="0"/>
              <w:rPr>
                <w:rFonts w:cs="Segoe UI"/>
              </w:rPr>
            </w:pPr>
          </w:p>
        </w:tc>
        <w:tc>
          <w:tcPr>
            <w:tcW w:w="1808" w:type="pct"/>
          </w:tcPr>
          <w:p w14:paraId="6775B53F" w14:textId="77777777" w:rsidR="008B1FC4" w:rsidRPr="00AF0C8F" w:rsidRDefault="008B1FC4" w:rsidP="00DC05B9">
            <w:pPr>
              <w:cnfStyle w:val="000000000000" w:firstRow="0" w:lastRow="0" w:firstColumn="0" w:lastColumn="0" w:oddVBand="0" w:evenVBand="0" w:oddHBand="0" w:evenHBand="0" w:firstRowFirstColumn="0" w:firstRowLastColumn="0" w:lastRowFirstColumn="0" w:lastRowLastColumn="0"/>
              <w:rPr>
                <w:rFonts w:cs="Segoe UI"/>
              </w:rPr>
            </w:pPr>
          </w:p>
        </w:tc>
        <w:tc>
          <w:tcPr>
            <w:tcW w:w="1369" w:type="pct"/>
            <w:noWrap/>
          </w:tcPr>
          <w:p w14:paraId="29B72414" w14:textId="77777777" w:rsidR="008B1FC4" w:rsidRPr="0046387B" w:rsidRDefault="008B1FC4" w:rsidP="00DC05B9">
            <w:pPr>
              <w:cnfStyle w:val="000000000000" w:firstRow="0" w:lastRow="0" w:firstColumn="0" w:lastColumn="0" w:oddVBand="0" w:evenVBand="0" w:oddHBand="0" w:evenHBand="0" w:firstRowFirstColumn="0" w:firstRowLastColumn="0" w:lastRowFirstColumn="0" w:lastRowLastColumn="0"/>
              <w:rPr>
                <w:rFonts w:cs="Segoe UI"/>
                <w:b/>
              </w:rPr>
            </w:pPr>
            <w:r w:rsidRPr="0046387B">
              <w:rPr>
                <w:rFonts w:cs="Segoe UI"/>
                <w:b/>
              </w:rPr>
              <w:t>Total</w:t>
            </w:r>
          </w:p>
        </w:tc>
        <w:tc>
          <w:tcPr>
            <w:tcW w:w="410" w:type="pct"/>
          </w:tcPr>
          <w:p w14:paraId="71EFE635" w14:textId="77777777" w:rsidR="008B1FC4" w:rsidRPr="00BB3A5C" w:rsidRDefault="008B1FC4" w:rsidP="00DC05B9">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color w:val="000000"/>
              </w:rPr>
              <w:t>375</w:t>
            </w:r>
          </w:p>
        </w:tc>
      </w:tr>
    </w:tbl>
    <w:p w14:paraId="3A199848" w14:textId="55D1AF3E" w:rsidR="008B1FC4" w:rsidRDefault="008B1FC4" w:rsidP="008B1FC4">
      <w:pPr>
        <w:pStyle w:val="Tablesourcenote"/>
      </w:pPr>
      <w:r>
        <w:t xml:space="preserve">Source: </w:t>
      </w:r>
      <w:r w:rsidR="000717DD">
        <w:t>Essex County Council</w:t>
      </w:r>
      <w:r>
        <w:t xml:space="preserve"> and HLIN</w:t>
      </w:r>
    </w:p>
    <w:p w14:paraId="02F3E238" w14:textId="77777777" w:rsidR="008B1FC4" w:rsidRDefault="008B1FC4" w:rsidP="008B1FC4">
      <w:pPr>
        <w:pStyle w:val="Numberedpara1202"/>
      </w:pPr>
      <w:r>
        <w:t>P</w:t>
      </w:r>
      <w:r w:rsidRPr="002C638B">
        <w:t>revalence rate</w:t>
      </w:r>
      <w:r>
        <w:t>s</w:t>
      </w:r>
      <w:r w:rsidRPr="002C638B">
        <w:t xml:space="preserve"> </w:t>
      </w:r>
      <w:r>
        <w:t xml:space="preserve">are calculated to </w:t>
      </w:r>
      <w:r w:rsidRPr="002C638B">
        <w:t xml:space="preserve">indicate the number of homes (units) per 1,000 </w:t>
      </w:r>
      <w:r>
        <w:t>of</w:t>
      </w:r>
      <w:r w:rsidRPr="002C638B">
        <w:t xml:space="preserve"> the 65+ population for retirement/sheltered housing and </w:t>
      </w:r>
      <w:r>
        <w:t xml:space="preserve">the </w:t>
      </w:r>
      <w:r w:rsidRPr="002C638B">
        <w:t>75+ population for extra care housing.</w:t>
      </w:r>
      <w:r>
        <w:t xml:space="preserve"> This is used as a means of comparison with national average prevalence rates for the supply of retirement/sheltered housing and extra care housing.  </w:t>
      </w:r>
    </w:p>
    <w:p w14:paraId="613A2C93" w14:textId="09C0BB3F" w:rsidR="008B1FC4" w:rsidRDefault="008B1FC4" w:rsidP="008B1FC4">
      <w:pPr>
        <w:pStyle w:val="Numberedpara1202"/>
      </w:pPr>
      <w:r>
        <w:fldChar w:fldCharType="begin"/>
      </w:r>
      <w:r>
        <w:instrText xml:space="preserve"> REF _Ref191891014 \h </w:instrText>
      </w:r>
      <w:r>
        <w:fldChar w:fldCharType="separate"/>
      </w:r>
      <w:r w:rsidR="00971C60">
        <w:t xml:space="preserve">Table </w:t>
      </w:r>
      <w:r w:rsidR="00971C60">
        <w:rPr>
          <w:noProof/>
        </w:rPr>
        <w:t>110</w:t>
      </w:r>
      <w:r>
        <w:fldChar w:fldCharType="end"/>
      </w:r>
      <w:r>
        <w:t xml:space="preserve"> indicates that </w:t>
      </w:r>
      <w:r w:rsidRPr="00FC0214">
        <w:t>compared to the national average, Essex has a lower prevalence rate for both retirement/sheltered housing (</w:t>
      </w:r>
      <w:r>
        <w:t>51</w:t>
      </w:r>
      <w:r w:rsidRPr="00FC0214">
        <w:t xml:space="preserve"> vs. 52) and </w:t>
      </w:r>
      <w:r>
        <w:t xml:space="preserve">significantly lower for </w:t>
      </w:r>
      <w:r w:rsidRPr="00FC0214">
        <w:t>extra care housing (</w:t>
      </w:r>
      <w:r>
        <w:t>6</w:t>
      </w:r>
      <w:r w:rsidRPr="00FC0214">
        <w:t xml:space="preserve"> vs. 11), indicating a potential shortfall in specialist housing for older people.</w:t>
      </w:r>
    </w:p>
    <w:p w14:paraId="0FCCE005" w14:textId="77777777" w:rsidR="008B1FC4" w:rsidRDefault="008B1FC4" w:rsidP="008B1FC4">
      <w:pPr>
        <w:pStyle w:val="Numberedpara1202"/>
      </w:pPr>
      <w:r w:rsidRPr="005422A0">
        <w:t>Among</w:t>
      </w:r>
      <w:r>
        <w:t>st</w:t>
      </w:r>
      <w:r w:rsidRPr="005422A0">
        <w:t xml:space="preserve"> the 12 districts, Basildon has the highest prevalence of retirement/sheltered housing at </w:t>
      </w:r>
      <w:r>
        <w:t>70, higher than England average prevalence</w:t>
      </w:r>
      <w:r w:rsidRPr="005422A0">
        <w:t>, while Braintree has the highest prevalence of extra care housing at 11</w:t>
      </w:r>
      <w:r>
        <w:t>, almost same as the England average prevalence</w:t>
      </w:r>
      <w:r w:rsidRPr="005422A0">
        <w:t>.</w:t>
      </w:r>
    </w:p>
    <w:p w14:paraId="41BAD76A" w14:textId="7BFED77E" w:rsidR="008B1FC4" w:rsidRDefault="008B1FC4" w:rsidP="008B1FC4">
      <w:pPr>
        <w:pStyle w:val="Caption"/>
      </w:pPr>
      <w:bookmarkStart w:id="284" w:name="_Ref191891014"/>
      <w:r>
        <w:lastRenderedPageBreak/>
        <w:t xml:space="preserve">Table </w:t>
      </w:r>
      <w:fldSimple w:instr=" SEQ Table \* ARABIC ">
        <w:r w:rsidR="00971C60">
          <w:rPr>
            <w:noProof/>
          </w:rPr>
          <w:t>110</w:t>
        </w:r>
      </w:fldSimple>
      <w:bookmarkEnd w:id="284"/>
      <w:r>
        <w:t xml:space="preserve">. </w:t>
      </w:r>
      <w:r w:rsidRPr="00EF4FF3">
        <w:t xml:space="preserve">Current supply </w:t>
      </w:r>
      <w:r>
        <w:t xml:space="preserve">and prevalence </w:t>
      </w:r>
      <w:r w:rsidRPr="00EF4FF3">
        <w:t>of retirement/sheltered housing and extra care housing in</w:t>
      </w:r>
      <w:r>
        <w:t xml:space="preserve"> Essex and the 12 districts</w:t>
      </w:r>
    </w:p>
    <w:tbl>
      <w:tblPr>
        <w:tblStyle w:val="GridTable5Dark-Accent4"/>
        <w:tblW w:w="4871" w:type="pct"/>
        <w:tblLayout w:type="fixed"/>
        <w:tblLook w:val="04A0" w:firstRow="1" w:lastRow="0" w:firstColumn="1" w:lastColumn="0" w:noHBand="0" w:noVBand="1"/>
      </w:tblPr>
      <w:tblGrid>
        <w:gridCol w:w="1283"/>
        <w:gridCol w:w="980"/>
        <w:gridCol w:w="992"/>
        <w:gridCol w:w="992"/>
        <w:gridCol w:w="768"/>
        <w:gridCol w:w="820"/>
        <w:gridCol w:w="964"/>
        <w:gridCol w:w="1093"/>
        <w:gridCol w:w="891"/>
      </w:tblGrid>
      <w:tr w:rsidR="008B1FC4" w:rsidRPr="000172F1" w14:paraId="784C4138" w14:textId="77777777" w:rsidTr="000172F1">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730" w:type="pct"/>
            <w:vMerge w:val="restart"/>
            <w:shd w:val="clear" w:color="auto" w:fill="FBCAD0"/>
            <w:noWrap/>
            <w:hideMark/>
          </w:tcPr>
          <w:p w14:paraId="37E6CECE" w14:textId="306A149E" w:rsidR="008B1FC4" w:rsidRPr="000172F1" w:rsidRDefault="000172F1" w:rsidP="000172F1">
            <w:pPr>
              <w:rPr>
                <w:rFonts w:eastAsia="Times New Roman" w:cs="Segoe UI"/>
                <w:bCs w:val="0"/>
                <w:color w:val="000000"/>
              </w:rPr>
            </w:pPr>
            <w:r w:rsidRPr="000172F1">
              <w:rPr>
                <w:rFonts w:eastAsia="Times New Roman" w:cs="Segoe UI"/>
                <w:bCs w:val="0"/>
                <w:color w:val="000000"/>
              </w:rPr>
              <w:t>Districts</w:t>
            </w:r>
          </w:p>
        </w:tc>
        <w:tc>
          <w:tcPr>
            <w:tcW w:w="2125" w:type="pct"/>
            <w:gridSpan w:val="4"/>
            <w:shd w:val="clear" w:color="auto" w:fill="FBCAD0"/>
            <w:noWrap/>
            <w:hideMark/>
          </w:tcPr>
          <w:p w14:paraId="2C9891C0" w14:textId="77777777" w:rsidR="008B1FC4" w:rsidRPr="000172F1" w:rsidRDefault="008B1FC4" w:rsidP="000172F1">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172F1">
              <w:rPr>
                <w:rFonts w:eastAsia="Times New Roman" w:cs="Segoe UI"/>
                <w:color w:val="000000"/>
              </w:rPr>
              <w:t>Retirement/sheltered housing</w:t>
            </w:r>
          </w:p>
        </w:tc>
        <w:tc>
          <w:tcPr>
            <w:tcW w:w="2145" w:type="pct"/>
            <w:gridSpan w:val="4"/>
            <w:shd w:val="clear" w:color="auto" w:fill="FBCAD0"/>
            <w:noWrap/>
            <w:hideMark/>
          </w:tcPr>
          <w:p w14:paraId="741C2F37" w14:textId="77777777" w:rsidR="008B1FC4" w:rsidRPr="000172F1" w:rsidRDefault="008B1FC4" w:rsidP="000172F1">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172F1">
              <w:rPr>
                <w:rFonts w:eastAsia="Times New Roman" w:cs="Segoe UI"/>
                <w:color w:val="000000"/>
              </w:rPr>
              <w:t>Extra care housing</w:t>
            </w:r>
          </w:p>
        </w:tc>
      </w:tr>
      <w:tr w:rsidR="00D96117" w:rsidRPr="000172F1" w14:paraId="220CB20E" w14:textId="77777777" w:rsidTr="000172F1">
        <w:trPr>
          <w:trHeight w:val="288"/>
        </w:trPr>
        <w:tc>
          <w:tcPr>
            <w:cnfStyle w:val="001000000000" w:firstRow="0" w:lastRow="0" w:firstColumn="1" w:lastColumn="0" w:oddVBand="0" w:evenVBand="0" w:oddHBand="0" w:evenHBand="0" w:firstRowFirstColumn="0" w:firstRowLastColumn="0" w:lastRowFirstColumn="0" w:lastRowLastColumn="0"/>
            <w:tcW w:w="730" w:type="pct"/>
            <w:vMerge/>
            <w:shd w:val="clear" w:color="auto" w:fill="FBCAD0"/>
            <w:noWrap/>
            <w:vAlign w:val="center"/>
            <w:hideMark/>
          </w:tcPr>
          <w:p w14:paraId="206F0572" w14:textId="77777777" w:rsidR="008B1FC4" w:rsidRPr="000172F1" w:rsidRDefault="008B1FC4" w:rsidP="000172F1">
            <w:pPr>
              <w:jc w:val="center"/>
              <w:rPr>
                <w:rFonts w:eastAsia="Times New Roman" w:cs="Segoe UI"/>
                <w:b w:val="0"/>
                <w:color w:val="000000"/>
              </w:rPr>
            </w:pPr>
          </w:p>
        </w:tc>
        <w:tc>
          <w:tcPr>
            <w:tcW w:w="558" w:type="pct"/>
            <w:shd w:val="clear" w:color="auto" w:fill="FBCAD0"/>
            <w:noWrap/>
            <w:vAlign w:val="center"/>
            <w:hideMark/>
          </w:tcPr>
          <w:p w14:paraId="5E30A2E1"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For sale</w:t>
            </w:r>
          </w:p>
        </w:tc>
        <w:tc>
          <w:tcPr>
            <w:tcW w:w="565" w:type="pct"/>
            <w:shd w:val="clear" w:color="auto" w:fill="FBCAD0"/>
            <w:noWrap/>
            <w:vAlign w:val="center"/>
            <w:hideMark/>
          </w:tcPr>
          <w:p w14:paraId="0AE581FC"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For social/</w:t>
            </w:r>
          </w:p>
          <w:p w14:paraId="21B857C5"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affordable rent</w:t>
            </w:r>
          </w:p>
        </w:tc>
        <w:tc>
          <w:tcPr>
            <w:tcW w:w="565" w:type="pct"/>
            <w:shd w:val="clear" w:color="auto" w:fill="FBCAD0"/>
            <w:noWrap/>
            <w:vAlign w:val="center"/>
            <w:hideMark/>
          </w:tcPr>
          <w:p w14:paraId="380BF563"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Total</w:t>
            </w:r>
          </w:p>
        </w:tc>
        <w:tc>
          <w:tcPr>
            <w:tcW w:w="437" w:type="pct"/>
            <w:shd w:val="clear" w:color="auto" w:fill="FBCAD0"/>
            <w:noWrap/>
            <w:vAlign w:val="center"/>
            <w:hideMark/>
          </w:tcPr>
          <w:p w14:paraId="3DD1A21E"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Prev.</w:t>
            </w:r>
          </w:p>
        </w:tc>
        <w:tc>
          <w:tcPr>
            <w:tcW w:w="467" w:type="pct"/>
            <w:shd w:val="clear" w:color="auto" w:fill="FBCAD0"/>
            <w:noWrap/>
            <w:vAlign w:val="center"/>
            <w:hideMark/>
          </w:tcPr>
          <w:p w14:paraId="2E4539DB"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For sale</w:t>
            </w:r>
          </w:p>
        </w:tc>
        <w:tc>
          <w:tcPr>
            <w:tcW w:w="549" w:type="pct"/>
            <w:shd w:val="clear" w:color="auto" w:fill="FBCAD0"/>
            <w:noWrap/>
            <w:vAlign w:val="center"/>
            <w:hideMark/>
          </w:tcPr>
          <w:p w14:paraId="30C9620C"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For social/affordable rent</w:t>
            </w:r>
          </w:p>
        </w:tc>
        <w:tc>
          <w:tcPr>
            <w:tcW w:w="622" w:type="pct"/>
            <w:shd w:val="clear" w:color="auto" w:fill="FBCAD0"/>
            <w:noWrap/>
            <w:vAlign w:val="center"/>
            <w:hideMark/>
          </w:tcPr>
          <w:p w14:paraId="38C337E2"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Total</w:t>
            </w:r>
          </w:p>
        </w:tc>
        <w:tc>
          <w:tcPr>
            <w:tcW w:w="507" w:type="pct"/>
            <w:shd w:val="clear" w:color="auto" w:fill="FBCAD0"/>
            <w:noWrap/>
            <w:vAlign w:val="center"/>
            <w:hideMark/>
          </w:tcPr>
          <w:p w14:paraId="3443A48E" w14:textId="77777777" w:rsidR="008B1FC4" w:rsidRPr="000172F1" w:rsidRDefault="008B1FC4" w:rsidP="000172F1">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0172F1">
              <w:rPr>
                <w:rFonts w:eastAsia="Times New Roman" w:cs="Segoe UI"/>
                <w:b/>
                <w:color w:val="000000"/>
              </w:rPr>
              <w:t>Prev.</w:t>
            </w:r>
          </w:p>
        </w:tc>
      </w:tr>
      <w:tr w:rsidR="00EC7719" w:rsidRPr="000172F1" w14:paraId="3E7B33A7" w14:textId="77777777" w:rsidTr="00EC7719">
        <w:trPr>
          <w:trHeight w:val="300"/>
        </w:trPr>
        <w:tc>
          <w:tcPr>
            <w:cnfStyle w:val="001000000000" w:firstRow="0" w:lastRow="0" w:firstColumn="1" w:lastColumn="0" w:oddVBand="0" w:evenVBand="0" w:oddHBand="0" w:evenHBand="0" w:firstRowFirstColumn="0" w:firstRowLastColumn="0" w:lastRowFirstColumn="0" w:lastRowLastColumn="0"/>
            <w:tcW w:w="730" w:type="pct"/>
            <w:noWrap/>
          </w:tcPr>
          <w:p w14:paraId="5C178E16"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Basildon</w:t>
            </w:r>
          </w:p>
        </w:tc>
        <w:tc>
          <w:tcPr>
            <w:tcW w:w="558" w:type="pct"/>
            <w:noWrap/>
            <w:vAlign w:val="center"/>
          </w:tcPr>
          <w:p w14:paraId="0EB2DB61" w14:textId="239093FB"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465</w:t>
            </w:r>
          </w:p>
        </w:tc>
        <w:tc>
          <w:tcPr>
            <w:tcW w:w="565" w:type="pct"/>
            <w:noWrap/>
            <w:vAlign w:val="center"/>
          </w:tcPr>
          <w:p w14:paraId="7E96D59A" w14:textId="64EAF942"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1,839</w:t>
            </w:r>
          </w:p>
        </w:tc>
        <w:tc>
          <w:tcPr>
            <w:tcW w:w="565" w:type="pct"/>
            <w:noWrap/>
            <w:vAlign w:val="center"/>
          </w:tcPr>
          <w:p w14:paraId="7B8D6C14" w14:textId="51701AD8"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2,304</w:t>
            </w:r>
          </w:p>
        </w:tc>
        <w:tc>
          <w:tcPr>
            <w:tcW w:w="437" w:type="pct"/>
            <w:noWrap/>
            <w:vAlign w:val="center"/>
          </w:tcPr>
          <w:p w14:paraId="7B783446" w14:textId="4B5A546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70</w:t>
            </w:r>
          </w:p>
        </w:tc>
        <w:tc>
          <w:tcPr>
            <w:tcW w:w="467" w:type="pct"/>
            <w:noWrap/>
            <w:vAlign w:val="center"/>
          </w:tcPr>
          <w:p w14:paraId="4D7A48C1" w14:textId="51790C26"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49" w:type="pct"/>
            <w:noWrap/>
            <w:vAlign w:val="center"/>
          </w:tcPr>
          <w:p w14:paraId="67460088" w14:textId="7D8C9E0A"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65</w:t>
            </w:r>
          </w:p>
        </w:tc>
        <w:tc>
          <w:tcPr>
            <w:tcW w:w="622" w:type="pct"/>
            <w:noWrap/>
            <w:vAlign w:val="center"/>
          </w:tcPr>
          <w:p w14:paraId="038F5B3E" w14:textId="59EC306C"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65</w:t>
            </w:r>
          </w:p>
        </w:tc>
        <w:tc>
          <w:tcPr>
            <w:tcW w:w="507" w:type="pct"/>
            <w:noWrap/>
            <w:vAlign w:val="center"/>
          </w:tcPr>
          <w:p w14:paraId="2DAC1A56" w14:textId="0FF8A6E0"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w:t>
            </w:r>
          </w:p>
        </w:tc>
      </w:tr>
      <w:tr w:rsidR="00EC7719" w:rsidRPr="000172F1" w14:paraId="398EBED3" w14:textId="77777777" w:rsidTr="00EC7719">
        <w:trPr>
          <w:trHeight w:val="288"/>
        </w:trPr>
        <w:tc>
          <w:tcPr>
            <w:cnfStyle w:val="001000000000" w:firstRow="0" w:lastRow="0" w:firstColumn="1" w:lastColumn="0" w:oddVBand="0" w:evenVBand="0" w:oddHBand="0" w:evenHBand="0" w:firstRowFirstColumn="0" w:firstRowLastColumn="0" w:lastRowFirstColumn="0" w:lastRowLastColumn="0"/>
            <w:tcW w:w="730" w:type="pct"/>
            <w:noWrap/>
          </w:tcPr>
          <w:p w14:paraId="1779626A"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Braintree</w:t>
            </w:r>
          </w:p>
        </w:tc>
        <w:tc>
          <w:tcPr>
            <w:tcW w:w="558" w:type="pct"/>
            <w:noWrap/>
            <w:vAlign w:val="center"/>
          </w:tcPr>
          <w:p w14:paraId="26C140B2" w14:textId="529147B3"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814</w:t>
            </w:r>
          </w:p>
        </w:tc>
        <w:tc>
          <w:tcPr>
            <w:tcW w:w="565" w:type="pct"/>
            <w:noWrap/>
            <w:vAlign w:val="center"/>
          </w:tcPr>
          <w:p w14:paraId="5EDBAB61" w14:textId="4588FCF8"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676</w:t>
            </w:r>
          </w:p>
        </w:tc>
        <w:tc>
          <w:tcPr>
            <w:tcW w:w="565" w:type="pct"/>
            <w:noWrap/>
            <w:vAlign w:val="center"/>
          </w:tcPr>
          <w:p w14:paraId="2C4A835A" w14:textId="2493361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1,490</w:t>
            </w:r>
          </w:p>
        </w:tc>
        <w:tc>
          <w:tcPr>
            <w:tcW w:w="437" w:type="pct"/>
            <w:noWrap/>
            <w:vAlign w:val="center"/>
          </w:tcPr>
          <w:p w14:paraId="419DE8BD" w14:textId="6B2DEAB9"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45</w:t>
            </w:r>
          </w:p>
        </w:tc>
        <w:tc>
          <w:tcPr>
            <w:tcW w:w="467" w:type="pct"/>
            <w:noWrap/>
            <w:vAlign w:val="center"/>
          </w:tcPr>
          <w:p w14:paraId="61F67AB7" w14:textId="245AFD4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62</w:t>
            </w:r>
          </w:p>
        </w:tc>
        <w:tc>
          <w:tcPr>
            <w:tcW w:w="549" w:type="pct"/>
            <w:noWrap/>
            <w:vAlign w:val="center"/>
          </w:tcPr>
          <w:p w14:paraId="47CEB970" w14:textId="6A2D49C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127</w:t>
            </w:r>
          </w:p>
        </w:tc>
        <w:tc>
          <w:tcPr>
            <w:tcW w:w="622" w:type="pct"/>
            <w:noWrap/>
            <w:vAlign w:val="center"/>
          </w:tcPr>
          <w:p w14:paraId="60ACDA4C" w14:textId="73EEF7B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189</w:t>
            </w:r>
          </w:p>
        </w:tc>
        <w:tc>
          <w:tcPr>
            <w:tcW w:w="507" w:type="pct"/>
            <w:noWrap/>
            <w:vAlign w:val="center"/>
          </w:tcPr>
          <w:p w14:paraId="623F82EE" w14:textId="11F06879"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11</w:t>
            </w:r>
          </w:p>
        </w:tc>
      </w:tr>
      <w:tr w:rsidR="00EC7719" w:rsidRPr="000172F1" w14:paraId="11F1DE77" w14:textId="77777777" w:rsidTr="00EC7719">
        <w:trPr>
          <w:trHeight w:val="300"/>
        </w:trPr>
        <w:tc>
          <w:tcPr>
            <w:cnfStyle w:val="001000000000" w:firstRow="0" w:lastRow="0" w:firstColumn="1" w:lastColumn="0" w:oddVBand="0" w:evenVBand="0" w:oddHBand="0" w:evenHBand="0" w:firstRowFirstColumn="0" w:firstRowLastColumn="0" w:lastRowFirstColumn="0" w:lastRowLastColumn="0"/>
            <w:tcW w:w="730" w:type="pct"/>
            <w:noWrap/>
          </w:tcPr>
          <w:p w14:paraId="343B80BE"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Brentwood</w:t>
            </w:r>
          </w:p>
        </w:tc>
        <w:tc>
          <w:tcPr>
            <w:tcW w:w="558" w:type="pct"/>
            <w:noWrap/>
            <w:vAlign w:val="center"/>
          </w:tcPr>
          <w:p w14:paraId="69C6B590" w14:textId="35588766"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326</w:t>
            </w:r>
          </w:p>
        </w:tc>
        <w:tc>
          <w:tcPr>
            <w:tcW w:w="565" w:type="pct"/>
            <w:noWrap/>
            <w:vAlign w:val="center"/>
          </w:tcPr>
          <w:p w14:paraId="07304C87" w14:textId="023671C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554</w:t>
            </w:r>
          </w:p>
        </w:tc>
        <w:tc>
          <w:tcPr>
            <w:tcW w:w="565" w:type="pct"/>
            <w:noWrap/>
            <w:vAlign w:val="center"/>
          </w:tcPr>
          <w:p w14:paraId="62F48A24" w14:textId="082FCE1B"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880</w:t>
            </w:r>
          </w:p>
        </w:tc>
        <w:tc>
          <w:tcPr>
            <w:tcW w:w="437" w:type="pct"/>
            <w:noWrap/>
            <w:vAlign w:val="center"/>
          </w:tcPr>
          <w:p w14:paraId="5A6482A2" w14:textId="18E858A2"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56</w:t>
            </w:r>
          </w:p>
        </w:tc>
        <w:tc>
          <w:tcPr>
            <w:tcW w:w="467" w:type="pct"/>
            <w:noWrap/>
            <w:vAlign w:val="center"/>
          </w:tcPr>
          <w:p w14:paraId="5CF46ED8" w14:textId="35C6DE25"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49" w:type="pct"/>
            <w:noWrap/>
            <w:vAlign w:val="center"/>
          </w:tcPr>
          <w:p w14:paraId="284D4730" w14:textId="550026AB"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26</w:t>
            </w:r>
          </w:p>
        </w:tc>
        <w:tc>
          <w:tcPr>
            <w:tcW w:w="622" w:type="pct"/>
            <w:noWrap/>
            <w:vAlign w:val="center"/>
          </w:tcPr>
          <w:p w14:paraId="37B0B370" w14:textId="63A07F44"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26</w:t>
            </w:r>
          </w:p>
        </w:tc>
        <w:tc>
          <w:tcPr>
            <w:tcW w:w="507" w:type="pct"/>
            <w:noWrap/>
            <w:vAlign w:val="center"/>
          </w:tcPr>
          <w:p w14:paraId="10E08F9B" w14:textId="5A15C46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w:t>
            </w:r>
          </w:p>
        </w:tc>
      </w:tr>
      <w:tr w:rsidR="00EC7719" w:rsidRPr="000172F1" w14:paraId="26A0CADA" w14:textId="77777777" w:rsidTr="00EC7719">
        <w:trPr>
          <w:trHeight w:val="312"/>
        </w:trPr>
        <w:tc>
          <w:tcPr>
            <w:cnfStyle w:val="001000000000" w:firstRow="0" w:lastRow="0" w:firstColumn="1" w:lastColumn="0" w:oddVBand="0" w:evenVBand="0" w:oddHBand="0" w:evenHBand="0" w:firstRowFirstColumn="0" w:firstRowLastColumn="0" w:lastRowFirstColumn="0" w:lastRowLastColumn="0"/>
            <w:tcW w:w="730" w:type="pct"/>
            <w:noWrap/>
          </w:tcPr>
          <w:p w14:paraId="06F034B4" w14:textId="5AB2A716" w:rsidR="00EC7719" w:rsidRPr="000172F1" w:rsidRDefault="00EC7719" w:rsidP="00EC7719">
            <w:pPr>
              <w:rPr>
                <w:rFonts w:eastAsia="Times New Roman" w:cs="Segoe UI"/>
                <w:b w:val="0"/>
                <w:color w:val="000000"/>
              </w:rPr>
            </w:pPr>
            <w:r w:rsidRPr="000172F1">
              <w:rPr>
                <w:rFonts w:eastAsia="Times New Roman" w:cs="Segoe UI"/>
                <w:b w:val="0"/>
                <w:color w:val="000000"/>
              </w:rPr>
              <w:t>Castle Point</w:t>
            </w:r>
          </w:p>
        </w:tc>
        <w:tc>
          <w:tcPr>
            <w:tcW w:w="558" w:type="pct"/>
            <w:noWrap/>
            <w:vAlign w:val="center"/>
          </w:tcPr>
          <w:p w14:paraId="48229D14" w14:textId="0FC451D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284</w:t>
            </w:r>
          </w:p>
        </w:tc>
        <w:tc>
          <w:tcPr>
            <w:tcW w:w="565" w:type="pct"/>
            <w:noWrap/>
            <w:vAlign w:val="center"/>
          </w:tcPr>
          <w:p w14:paraId="72F0F13D" w14:textId="04924D85"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348</w:t>
            </w:r>
          </w:p>
        </w:tc>
        <w:tc>
          <w:tcPr>
            <w:tcW w:w="565" w:type="pct"/>
            <w:noWrap/>
            <w:vAlign w:val="center"/>
          </w:tcPr>
          <w:p w14:paraId="20639D5C" w14:textId="5D43D12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632</w:t>
            </w:r>
          </w:p>
        </w:tc>
        <w:tc>
          <w:tcPr>
            <w:tcW w:w="437" w:type="pct"/>
            <w:noWrap/>
            <w:vAlign w:val="center"/>
          </w:tcPr>
          <w:p w14:paraId="289890FD" w14:textId="447217F3"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27</w:t>
            </w:r>
          </w:p>
        </w:tc>
        <w:tc>
          <w:tcPr>
            <w:tcW w:w="467" w:type="pct"/>
            <w:noWrap/>
            <w:vAlign w:val="center"/>
          </w:tcPr>
          <w:p w14:paraId="7FFF0715" w14:textId="6E280D5C"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49" w:type="pct"/>
            <w:noWrap/>
            <w:vAlign w:val="center"/>
          </w:tcPr>
          <w:p w14:paraId="75BFB446" w14:textId="2EC9D0FF"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622" w:type="pct"/>
            <w:noWrap/>
            <w:vAlign w:val="center"/>
          </w:tcPr>
          <w:p w14:paraId="5673E72D" w14:textId="78A9412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07" w:type="pct"/>
            <w:noWrap/>
            <w:vAlign w:val="center"/>
          </w:tcPr>
          <w:p w14:paraId="37788C07" w14:textId="0DB9C0B3"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r>
      <w:tr w:rsidR="00EC7719" w:rsidRPr="000172F1" w14:paraId="6787C6F1" w14:textId="77777777" w:rsidTr="00EC7719">
        <w:trPr>
          <w:trHeight w:val="312"/>
        </w:trPr>
        <w:tc>
          <w:tcPr>
            <w:cnfStyle w:val="001000000000" w:firstRow="0" w:lastRow="0" w:firstColumn="1" w:lastColumn="0" w:oddVBand="0" w:evenVBand="0" w:oddHBand="0" w:evenHBand="0" w:firstRowFirstColumn="0" w:firstRowLastColumn="0" w:lastRowFirstColumn="0" w:lastRowLastColumn="0"/>
            <w:tcW w:w="730" w:type="pct"/>
            <w:noWrap/>
          </w:tcPr>
          <w:p w14:paraId="0192CCAA"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Chelmsford</w:t>
            </w:r>
          </w:p>
        </w:tc>
        <w:tc>
          <w:tcPr>
            <w:tcW w:w="558" w:type="pct"/>
            <w:noWrap/>
            <w:vAlign w:val="center"/>
          </w:tcPr>
          <w:p w14:paraId="77C24376" w14:textId="7EE0C114"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826</w:t>
            </w:r>
          </w:p>
        </w:tc>
        <w:tc>
          <w:tcPr>
            <w:tcW w:w="565" w:type="pct"/>
            <w:noWrap/>
            <w:vAlign w:val="center"/>
          </w:tcPr>
          <w:p w14:paraId="72A2FE6D" w14:textId="506B545F"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1,128</w:t>
            </w:r>
          </w:p>
        </w:tc>
        <w:tc>
          <w:tcPr>
            <w:tcW w:w="565" w:type="pct"/>
            <w:noWrap/>
            <w:vAlign w:val="center"/>
          </w:tcPr>
          <w:p w14:paraId="72078B03" w14:textId="0919225E"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1,954</w:t>
            </w:r>
          </w:p>
        </w:tc>
        <w:tc>
          <w:tcPr>
            <w:tcW w:w="437" w:type="pct"/>
            <w:noWrap/>
            <w:vAlign w:val="center"/>
          </w:tcPr>
          <w:p w14:paraId="266CF631" w14:textId="58560073"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53</w:t>
            </w:r>
          </w:p>
        </w:tc>
        <w:tc>
          <w:tcPr>
            <w:tcW w:w="467" w:type="pct"/>
            <w:noWrap/>
            <w:vAlign w:val="center"/>
          </w:tcPr>
          <w:p w14:paraId="3D2D7245" w14:textId="48CC9C8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58</w:t>
            </w:r>
          </w:p>
        </w:tc>
        <w:tc>
          <w:tcPr>
            <w:tcW w:w="549" w:type="pct"/>
            <w:noWrap/>
            <w:vAlign w:val="center"/>
          </w:tcPr>
          <w:p w14:paraId="13858AF3" w14:textId="5B141F5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65</w:t>
            </w:r>
          </w:p>
        </w:tc>
        <w:tc>
          <w:tcPr>
            <w:tcW w:w="622" w:type="pct"/>
            <w:noWrap/>
            <w:vAlign w:val="center"/>
          </w:tcPr>
          <w:p w14:paraId="05304381" w14:textId="29062FC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123</w:t>
            </w:r>
          </w:p>
        </w:tc>
        <w:tc>
          <w:tcPr>
            <w:tcW w:w="507" w:type="pct"/>
            <w:noWrap/>
            <w:vAlign w:val="center"/>
          </w:tcPr>
          <w:p w14:paraId="279A5A52" w14:textId="0166BA2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w:t>
            </w:r>
          </w:p>
        </w:tc>
      </w:tr>
      <w:tr w:rsidR="00EC7719" w:rsidRPr="000172F1" w14:paraId="010BD3F3" w14:textId="77777777" w:rsidTr="00EC7719">
        <w:trPr>
          <w:trHeight w:val="312"/>
        </w:trPr>
        <w:tc>
          <w:tcPr>
            <w:cnfStyle w:val="001000000000" w:firstRow="0" w:lastRow="0" w:firstColumn="1" w:lastColumn="0" w:oddVBand="0" w:evenVBand="0" w:oddHBand="0" w:evenHBand="0" w:firstRowFirstColumn="0" w:firstRowLastColumn="0" w:lastRowFirstColumn="0" w:lastRowLastColumn="0"/>
            <w:tcW w:w="730" w:type="pct"/>
            <w:noWrap/>
          </w:tcPr>
          <w:p w14:paraId="5EE7EC82"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Colchester</w:t>
            </w:r>
          </w:p>
        </w:tc>
        <w:tc>
          <w:tcPr>
            <w:tcW w:w="558" w:type="pct"/>
            <w:noWrap/>
            <w:vAlign w:val="center"/>
          </w:tcPr>
          <w:p w14:paraId="026912B8" w14:textId="4861067C"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365</w:t>
            </w:r>
          </w:p>
        </w:tc>
        <w:tc>
          <w:tcPr>
            <w:tcW w:w="565" w:type="pct"/>
            <w:noWrap/>
            <w:vAlign w:val="center"/>
          </w:tcPr>
          <w:p w14:paraId="13FFC801" w14:textId="6A2F0D58"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994</w:t>
            </w:r>
          </w:p>
        </w:tc>
        <w:tc>
          <w:tcPr>
            <w:tcW w:w="565" w:type="pct"/>
            <w:noWrap/>
            <w:vAlign w:val="center"/>
          </w:tcPr>
          <w:p w14:paraId="56A899D1" w14:textId="23302674"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1,359</w:t>
            </w:r>
          </w:p>
        </w:tc>
        <w:tc>
          <w:tcPr>
            <w:tcW w:w="437" w:type="pct"/>
            <w:noWrap/>
            <w:vAlign w:val="center"/>
          </w:tcPr>
          <w:p w14:paraId="1D21D466" w14:textId="127D802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38</w:t>
            </w:r>
          </w:p>
        </w:tc>
        <w:tc>
          <w:tcPr>
            <w:tcW w:w="467" w:type="pct"/>
            <w:noWrap/>
            <w:vAlign w:val="center"/>
          </w:tcPr>
          <w:p w14:paraId="35DE0EFE" w14:textId="398B095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53</w:t>
            </w:r>
          </w:p>
        </w:tc>
        <w:tc>
          <w:tcPr>
            <w:tcW w:w="549" w:type="pct"/>
            <w:noWrap/>
            <w:vAlign w:val="center"/>
          </w:tcPr>
          <w:p w14:paraId="22F1FA1F" w14:textId="7599836B"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38</w:t>
            </w:r>
          </w:p>
        </w:tc>
        <w:tc>
          <w:tcPr>
            <w:tcW w:w="622" w:type="pct"/>
            <w:noWrap/>
            <w:vAlign w:val="center"/>
          </w:tcPr>
          <w:p w14:paraId="3815348E" w14:textId="2BB81015"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91</w:t>
            </w:r>
          </w:p>
        </w:tc>
        <w:tc>
          <w:tcPr>
            <w:tcW w:w="507" w:type="pct"/>
            <w:noWrap/>
            <w:vAlign w:val="center"/>
          </w:tcPr>
          <w:p w14:paraId="208DF564" w14:textId="75487558"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w:t>
            </w:r>
          </w:p>
        </w:tc>
      </w:tr>
      <w:tr w:rsidR="00EC7719" w:rsidRPr="000172F1" w14:paraId="504F12A5" w14:textId="77777777" w:rsidTr="00EC7719">
        <w:trPr>
          <w:trHeight w:val="312"/>
        </w:trPr>
        <w:tc>
          <w:tcPr>
            <w:cnfStyle w:val="001000000000" w:firstRow="0" w:lastRow="0" w:firstColumn="1" w:lastColumn="0" w:oddVBand="0" w:evenVBand="0" w:oddHBand="0" w:evenHBand="0" w:firstRowFirstColumn="0" w:firstRowLastColumn="0" w:lastRowFirstColumn="0" w:lastRowLastColumn="0"/>
            <w:tcW w:w="730" w:type="pct"/>
            <w:noWrap/>
          </w:tcPr>
          <w:p w14:paraId="3DCEC3DB"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Epping Forest</w:t>
            </w:r>
          </w:p>
        </w:tc>
        <w:tc>
          <w:tcPr>
            <w:tcW w:w="558" w:type="pct"/>
            <w:noWrap/>
            <w:vAlign w:val="center"/>
          </w:tcPr>
          <w:p w14:paraId="403C7357" w14:textId="3318F80B"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501</w:t>
            </w:r>
          </w:p>
        </w:tc>
        <w:tc>
          <w:tcPr>
            <w:tcW w:w="565" w:type="pct"/>
            <w:noWrap/>
            <w:vAlign w:val="center"/>
          </w:tcPr>
          <w:p w14:paraId="6A219A2F" w14:textId="003BD58F"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762</w:t>
            </w:r>
          </w:p>
        </w:tc>
        <w:tc>
          <w:tcPr>
            <w:tcW w:w="565" w:type="pct"/>
            <w:noWrap/>
            <w:vAlign w:val="center"/>
          </w:tcPr>
          <w:p w14:paraId="2624E527" w14:textId="4CA76CA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1,263</w:t>
            </w:r>
          </w:p>
        </w:tc>
        <w:tc>
          <w:tcPr>
            <w:tcW w:w="437" w:type="pct"/>
            <w:noWrap/>
            <w:vAlign w:val="center"/>
          </w:tcPr>
          <w:p w14:paraId="7077C81B" w14:textId="2BC4410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46</w:t>
            </w:r>
          </w:p>
        </w:tc>
        <w:tc>
          <w:tcPr>
            <w:tcW w:w="467" w:type="pct"/>
            <w:noWrap/>
            <w:vAlign w:val="center"/>
          </w:tcPr>
          <w:p w14:paraId="3E44A3D4" w14:textId="17EB1EBA"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60</w:t>
            </w:r>
          </w:p>
        </w:tc>
        <w:tc>
          <w:tcPr>
            <w:tcW w:w="549" w:type="pct"/>
            <w:noWrap/>
            <w:vAlign w:val="center"/>
          </w:tcPr>
          <w:p w14:paraId="6A4DC4C5" w14:textId="401073FE"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40</w:t>
            </w:r>
          </w:p>
        </w:tc>
        <w:tc>
          <w:tcPr>
            <w:tcW w:w="622" w:type="pct"/>
            <w:noWrap/>
            <w:vAlign w:val="center"/>
          </w:tcPr>
          <w:p w14:paraId="4482A1B7" w14:textId="4B4E2980"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100</w:t>
            </w:r>
          </w:p>
        </w:tc>
        <w:tc>
          <w:tcPr>
            <w:tcW w:w="507" w:type="pct"/>
            <w:noWrap/>
            <w:vAlign w:val="center"/>
          </w:tcPr>
          <w:p w14:paraId="6282D5C0" w14:textId="20458EA9"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7</w:t>
            </w:r>
          </w:p>
        </w:tc>
      </w:tr>
      <w:tr w:rsidR="00EC7719" w:rsidRPr="000172F1" w14:paraId="77B04846" w14:textId="77777777" w:rsidTr="00EC7719">
        <w:trPr>
          <w:trHeight w:val="300"/>
        </w:trPr>
        <w:tc>
          <w:tcPr>
            <w:cnfStyle w:val="001000000000" w:firstRow="0" w:lastRow="0" w:firstColumn="1" w:lastColumn="0" w:oddVBand="0" w:evenVBand="0" w:oddHBand="0" w:evenHBand="0" w:firstRowFirstColumn="0" w:firstRowLastColumn="0" w:lastRowFirstColumn="0" w:lastRowLastColumn="0"/>
            <w:tcW w:w="730" w:type="pct"/>
            <w:noWrap/>
          </w:tcPr>
          <w:p w14:paraId="048B335D"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Harlow</w:t>
            </w:r>
          </w:p>
        </w:tc>
        <w:tc>
          <w:tcPr>
            <w:tcW w:w="558" w:type="pct"/>
            <w:noWrap/>
            <w:vAlign w:val="center"/>
          </w:tcPr>
          <w:p w14:paraId="6B3E2E14" w14:textId="4484ECEF"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65" w:type="pct"/>
            <w:noWrap/>
            <w:vAlign w:val="center"/>
          </w:tcPr>
          <w:p w14:paraId="4B7AB76A" w14:textId="2ABD2CFC"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703</w:t>
            </w:r>
          </w:p>
        </w:tc>
        <w:tc>
          <w:tcPr>
            <w:tcW w:w="565" w:type="pct"/>
            <w:noWrap/>
            <w:vAlign w:val="center"/>
          </w:tcPr>
          <w:p w14:paraId="3DDB4AFA" w14:textId="08D95EC8"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703</w:t>
            </w:r>
          </w:p>
        </w:tc>
        <w:tc>
          <w:tcPr>
            <w:tcW w:w="437" w:type="pct"/>
            <w:noWrap/>
            <w:vAlign w:val="center"/>
          </w:tcPr>
          <w:p w14:paraId="20D8411F" w14:textId="39BA41A2"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50</w:t>
            </w:r>
          </w:p>
        </w:tc>
        <w:tc>
          <w:tcPr>
            <w:tcW w:w="467" w:type="pct"/>
            <w:noWrap/>
            <w:vAlign w:val="center"/>
          </w:tcPr>
          <w:p w14:paraId="2347161C" w14:textId="4FE5B23B"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49" w:type="pct"/>
            <w:noWrap/>
            <w:vAlign w:val="center"/>
          </w:tcPr>
          <w:p w14:paraId="7927ED76" w14:textId="4685EF2C"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42</w:t>
            </w:r>
          </w:p>
        </w:tc>
        <w:tc>
          <w:tcPr>
            <w:tcW w:w="622" w:type="pct"/>
            <w:noWrap/>
            <w:vAlign w:val="center"/>
          </w:tcPr>
          <w:p w14:paraId="0BCDB80A" w14:textId="66955933"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42</w:t>
            </w:r>
          </w:p>
        </w:tc>
        <w:tc>
          <w:tcPr>
            <w:tcW w:w="507" w:type="pct"/>
            <w:noWrap/>
            <w:vAlign w:val="center"/>
          </w:tcPr>
          <w:p w14:paraId="6E1A07F6" w14:textId="35885D29"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w:t>
            </w:r>
          </w:p>
        </w:tc>
      </w:tr>
      <w:tr w:rsidR="00EC7719" w:rsidRPr="000172F1" w14:paraId="3D4113C7" w14:textId="77777777" w:rsidTr="00EC7719">
        <w:trPr>
          <w:trHeight w:val="288"/>
        </w:trPr>
        <w:tc>
          <w:tcPr>
            <w:cnfStyle w:val="001000000000" w:firstRow="0" w:lastRow="0" w:firstColumn="1" w:lastColumn="0" w:oddVBand="0" w:evenVBand="0" w:oddHBand="0" w:evenHBand="0" w:firstRowFirstColumn="0" w:firstRowLastColumn="0" w:lastRowFirstColumn="0" w:lastRowLastColumn="0"/>
            <w:tcW w:w="730" w:type="pct"/>
            <w:noWrap/>
          </w:tcPr>
          <w:p w14:paraId="40D19273"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Maldon</w:t>
            </w:r>
          </w:p>
        </w:tc>
        <w:tc>
          <w:tcPr>
            <w:tcW w:w="558" w:type="pct"/>
            <w:noWrap/>
            <w:vAlign w:val="center"/>
          </w:tcPr>
          <w:p w14:paraId="42EC2AB5" w14:textId="58FC1A4C"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311</w:t>
            </w:r>
          </w:p>
        </w:tc>
        <w:tc>
          <w:tcPr>
            <w:tcW w:w="565" w:type="pct"/>
            <w:noWrap/>
            <w:vAlign w:val="center"/>
          </w:tcPr>
          <w:p w14:paraId="792F2EED" w14:textId="2D752A09"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826</w:t>
            </w:r>
          </w:p>
        </w:tc>
        <w:tc>
          <w:tcPr>
            <w:tcW w:w="565" w:type="pct"/>
            <w:noWrap/>
            <w:vAlign w:val="center"/>
          </w:tcPr>
          <w:p w14:paraId="22283DC0" w14:textId="0F366298"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1,137</w:t>
            </w:r>
          </w:p>
        </w:tc>
        <w:tc>
          <w:tcPr>
            <w:tcW w:w="437" w:type="pct"/>
            <w:noWrap/>
            <w:vAlign w:val="center"/>
          </w:tcPr>
          <w:p w14:paraId="7CD5A7C4" w14:textId="71500719"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65</w:t>
            </w:r>
          </w:p>
        </w:tc>
        <w:tc>
          <w:tcPr>
            <w:tcW w:w="467" w:type="pct"/>
            <w:noWrap/>
            <w:vAlign w:val="center"/>
          </w:tcPr>
          <w:p w14:paraId="2B92132C" w14:textId="3225E8AA"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49" w:type="pct"/>
            <w:noWrap/>
            <w:vAlign w:val="center"/>
          </w:tcPr>
          <w:p w14:paraId="1DF65A53" w14:textId="1B677A06"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622" w:type="pct"/>
            <w:noWrap/>
            <w:vAlign w:val="center"/>
          </w:tcPr>
          <w:p w14:paraId="0EF3E5BE" w14:textId="67842B0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07" w:type="pct"/>
            <w:noWrap/>
            <w:vAlign w:val="center"/>
          </w:tcPr>
          <w:p w14:paraId="3DC1575B" w14:textId="5165A51B"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r>
      <w:tr w:rsidR="00EC7719" w:rsidRPr="000172F1" w14:paraId="7B25EB3D" w14:textId="77777777" w:rsidTr="00EC7719">
        <w:trPr>
          <w:trHeight w:val="300"/>
        </w:trPr>
        <w:tc>
          <w:tcPr>
            <w:cnfStyle w:val="001000000000" w:firstRow="0" w:lastRow="0" w:firstColumn="1" w:lastColumn="0" w:oddVBand="0" w:evenVBand="0" w:oddHBand="0" w:evenHBand="0" w:firstRowFirstColumn="0" w:firstRowLastColumn="0" w:lastRowFirstColumn="0" w:lastRowLastColumn="0"/>
            <w:tcW w:w="730" w:type="pct"/>
            <w:noWrap/>
            <w:hideMark/>
          </w:tcPr>
          <w:p w14:paraId="04A08B58"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Rochford</w:t>
            </w:r>
          </w:p>
        </w:tc>
        <w:tc>
          <w:tcPr>
            <w:tcW w:w="558" w:type="pct"/>
            <w:noWrap/>
            <w:vAlign w:val="center"/>
          </w:tcPr>
          <w:p w14:paraId="1E0E5E7A" w14:textId="03649345"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466</w:t>
            </w:r>
          </w:p>
        </w:tc>
        <w:tc>
          <w:tcPr>
            <w:tcW w:w="565" w:type="pct"/>
            <w:noWrap/>
            <w:vAlign w:val="center"/>
          </w:tcPr>
          <w:p w14:paraId="284B27F1" w14:textId="22FCE60E"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686</w:t>
            </w:r>
          </w:p>
        </w:tc>
        <w:tc>
          <w:tcPr>
            <w:tcW w:w="565" w:type="pct"/>
            <w:noWrap/>
            <w:vAlign w:val="center"/>
          </w:tcPr>
          <w:p w14:paraId="6648162D" w14:textId="6F30DE0B"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1,152</w:t>
            </w:r>
          </w:p>
        </w:tc>
        <w:tc>
          <w:tcPr>
            <w:tcW w:w="437" w:type="pct"/>
            <w:noWrap/>
            <w:vAlign w:val="center"/>
          </w:tcPr>
          <w:p w14:paraId="76879D14" w14:textId="7649A9DA"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56</w:t>
            </w:r>
          </w:p>
        </w:tc>
        <w:tc>
          <w:tcPr>
            <w:tcW w:w="467" w:type="pct"/>
            <w:noWrap/>
            <w:vAlign w:val="center"/>
          </w:tcPr>
          <w:p w14:paraId="4BA1F536" w14:textId="1C2599FE"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49" w:type="pct"/>
            <w:noWrap/>
            <w:vAlign w:val="center"/>
          </w:tcPr>
          <w:p w14:paraId="1F48F6A8" w14:textId="093478D9"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30</w:t>
            </w:r>
          </w:p>
        </w:tc>
        <w:tc>
          <w:tcPr>
            <w:tcW w:w="622" w:type="pct"/>
            <w:noWrap/>
            <w:vAlign w:val="center"/>
          </w:tcPr>
          <w:p w14:paraId="4D2B3CEF" w14:textId="3257D913"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30</w:t>
            </w:r>
          </w:p>
        </w:tc>
        <w:tc>
          <w:tcPr>
            <w:tcW w:w="507" w:type="pct"/>
            <w:noWrap/>
            <w:vAlign w:val="center"/>
          </w:tcPr>
          <w:p w14:paraId="0ECD759E" w14:textId="0D6BD63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3</w:t>
            </w:r>
          </w:p>
        </w:tc>
      </w:tr>
      <w:tr w:rsidR="00EC7719" w:rsidRPr="000172F1" w14:paraId="075A0218" w14:textId="77777777" w:rsidTr="00EC7719">
        <w:trPr>
          <w:trHeight w:val="300"/>
        </w:trPr>
        <w:tc>
          <w:tcPr>
            <w:cnfStyle w:val="001000000000" w:firstRow="0" w:lastRow="0" w:firstColumn="1" w:lastColumn="0" w:oddVBand="0" w:evenVBand="0" w:oddHBand="0" w:evenHBand="0" w:firstRowFirstColumn="0" w:firstRowLastColumn="0" w:lastRowFirstColumn="0" w:lastRowLastColumn="0"/>
            <w:tcW w:w="730" w:type="pct"/>
            <w:noWrap/>
          </w:tcPr>
          <w:p w14:paraId="78BE6FE1"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Tendring</w:t>
            </w:r>
          </w:p>
        </w:tc>
        <w:tc>
          <w:tcPr>
            <w:tcW w:w="558" w:type="pct"/>
            <w:noWrap/>
            <w:vAlign w:val="center"/>
          </w:tcPr>
          <w:p w14:paraId="3CD6FA28" w14:textId="6095D13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1,341</w:t>
            </w:r>
          </w:p>
        </w:tc>
        <w:tc>
          <w:tcPr>
            <w:tcW w:w="565" w:type="pct"/>
            <w:noWrap/>
            <w:vAlign w:val="center"/>
          </w:tcPr>
          <w:p w14:paraId="1E47AE45" w14:textId="2DD06AEE"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1,325</w:t>
            </w:r>
          </w:p>
        </w:tc>
        <w:tc>
          <w:tcPr>
            <w:tcW w:w="565" w:type="pct"/>
            <w:noWrap/>
            <w:vAlign w:val="center"/>
          </w:tcPr>
          <w:p w14:paraId="3EF54976" w14:textId="19C2E5D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2,666</w:t>
            </w:r>
          </w:p>
        </w:tc>
        <w:tc>
          <w:tcPr>
            <w:tcW w:w="437" w:type="pct"/>
            <w:noWrap/>
            <w:vAlign w:val="center"/>
          </w:tcPr>
          <w:p w14:paraId="630FF6C7" w14:textId="1A357C6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58</w:t>
            </w:r>
          </w:p>
        </w:tc>
        <w:tc>
          <w:tcPr>
            <w:tcW w:w="467" w:type="pct"/>
            <w:noWrap/>
            <w:vAlign w:val="center"/>
          </w:tcPr>
          <w:p w14:paraId="767B11FF" w14:textId="5BE62442"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w:t>
            </w:r>
          </w:p>
        </w:tc>
        <w:tc>
          <w:tcPr>
            <w:tcW w:w="549" w:type="pct"/>
            <w:noWrap/>
            <w:vAlign w:val="center"/>
          </w:tcPr>
          <w:p w14:paraId="6A6E5E71" w14:textId="40ABBA9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160</w:t>
            </w:r>
          </w:p>
        </w:tc>
        <w:tc>
          <w:tcPr>
            <w:tcW w:w="622" w:type="pct"/>
            <w:noWrap/>
            <w:vAlign w:val="center"/>
          </w:tcPr>
          <w:p w14:paraId="272A0A2A" w14:textId="3139DF2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160</w:t>
            </w:r>
          </w:p>
        </w:tc>
        <w:tc>
          <w:tcPr>
            <w:tcW w:w="507" w:type="pct"/>
            <w:noWrap/>
            <w:vAlign w:val="center"/>
          </w:tcPr>
          <w:p w14:paraId="12D4C36E" w14:textId="787F1D96"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7</w:t>
            </w:r>
          </w:p>
        </w:tc>
      </w:tr>
      <w:tr w:rsidR="00EC7719" w:rsidRPr="000172F1" w14:paraId="558A146B" w14:textId="77777777" w:rsidTr="00EC7719">
        <w:trPr>
          <w:trHeight w:val="300"/>
        </w:trPr>
        <w:tc>
          <w:tcPr>
            <w:cnfStyle w:val="001000000000" w:firstRow="0" w:lastRow="0" w:firstColumn="1" w:lastColumn="0" w:oddVBand="0" w:evenVBand="0" w:oddHBand="0" w:evenHBand="0" w:firstRowFirstColumn="0" w:firstRowLastColumn="0" w:lastRowFirstColumn="0" w:lastRowLastColumn="0"/>
            <w:tcW w:w="730" w:type="pct"/>
            <w:noWrap/>
          </w:tcPr>
          <w:p w14:paraId="230F0FDD"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Uttlesford</w:t>
            </w:r>
          </w:p>
        </w:tc>
        <w:tc>
          <w:tcPr>
            <w:tcW w:w="558" w:type="pct"/>
            <w:noWrap/>
            <w:vAlign w:val="center"/>
          </w:tcPr>
          <w:p w14:paraId="13E04D28" w14:textId="4F66B78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292</w:t>
            </w:r>
          </w:p>
        </w:tc>
        <w:tc>
          <w:tcPr>
            <w:tcW w:w="565" w:type="pct"/>
            <w:noWrap/>
            <w:vAlign w:val="center"/>
          </w:tcPr>
          <w:p w14:paraId="1EFCB008" w14:textId="4073EEA6"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635</w:t>
            </w:r>
          </w:p>
        </w:tc>
        <w:tc>
          <w:tcPr>
            <w:tcW w:w="565" w:type="pct"/>
            <w:noWrap/>
            <w:vAlign w:val="center"/>
          </w:tcPr>
          <w:p w14:paraId="5EF9D4BB" w14:textId="52DA273C"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927</w:t>
            </w:r>
          </w:p>
        </w:tc>
        <w:tc>
          <w:tcPr>
            <w:tcW w:w="437" w:type="pct"/>
            <w:noWrap/>
            <w:vAlign w:val="center"/>
          </w:tcPr>
          <w:p w14:paraId="3163021F" w14:textId="3A751270"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47</w:t>
            </w:r>
          </w:p>
        </w:tc>
        <w:tc>
          <w:tcPr>
            <w:tcW w:w="467" w:type="pct"/>
            <w:noWrap/>
            <w:vAlign w:val="center"/>
          </w:tcPr>
          <w:p w14:paraId="3E55203A" w14:textId="1C70F0D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56</w:t>
            </w:r>
          </w:p>
        </w:tc>
        <w:tc>
          <w:tcPr>
            <w:tcW w:w="549" w:type="pct"/>
            <w:noWrap/>
            <w:vAlign w:val="center"/>
          </w:tcPr>
          <w:p w14:paraId="62C2170D" w14:textId="1209D577"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40</w:t>
            </w:r>
          </w:p>
        </w:tc>
        <w:tc>
          <w:tcPr>
            <w:tcW w:w="622" w:type="pct"/>
            <w:noWrap/>
            <w:vAlign w:val="center"/>
          </w:tcPr>
          <w:p w14:paraId="4AFB4096" w14:textId="56CCDAE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96</w:t>
            </w:r>
          </w:p>
        </w:tc>
        <w:tc>
          <w:tcPr>
            <w:tcW w:w="507" w:type="pct"/>
            <w:noWrap/>
            <w:vAlign w:val="center"/>
          </w:tcPr>
          <w:p w14:paraId="23E9A5CB" w14:textId="6EFAEF52"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10</w:t>
            </w:r>
          </w:p>
        </w:tc>
      </w:tr>
      <w:tr w:rsidR="00EC7719" w:rsidRPr="000172F1" w14:paraId="5D8C083A" w14:textId="77777777" w:rsidTr="00EC7719">
        <w:trPr>
          <w:trHeight w:val="300"/>
        </w:trPr>
        <w:tc>
          <w:tcPr>
            <w:cnfStyle w:val="001000000000" w:firstRow="0" w:lastRow="0" w:firstColumn="1" w:lastColumn="0" w:oddVBand="0" w:evenVBand="0" w:oddHBand="0" w:evenHBand="0" w:firstRowFirstColumn="0" w:firstRowLastColumn="0" w:lastRowFirstColumn="0" w:lastRowLastColumn="0"/>
            <w:tcW w:w="730" w:type="pct"/>
            <w:noWrap/>
          </w:tcPr>
          <w:p w14:paraId="2D3E2523" w14:textId="77777777" w:rsidR="00EC7719" w:rsidRPr="000172F1" w:rsidRDefault="00EC7719" w:rsidP="00EC7719">
            <w:pPr>
              <w:rPr>
                <w:rFonts w:eastAsia="Times New Roman" w:cs="Segoe UI"/>
                <w:color w:val="000000"/>
              </w:rPr>
            </w:pPr>
            <w:r w:rsidRPr="000172F1">
              <w:rPr>
                <w:rFonts w:eastAsia="Times New Roman" w:cs="Segoe UI"/>
                <w:color w:val="000000"/>
              </w:rPr>
              <w:t>Essex</w:t>
            </w:r>
          </w:p>
        </w:tc>
        <w:tc>
          <w:tcPr>
            <w:tcW w:w="558" w:type="pct"/>
            <w:noWrap/>
            <w:vAlign w:val="center"/>
          </w:tcPr>
          <w:p w14:paraId="44238881" w14:textId="0A210498"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C7719">
              <w:rPr>
                <w:rFonts w:cs="Segoe UI"/>
                <w:b/>
                <w:bCs/>
                <w:color w:val="000000"/>
              </w:rPr>
              <w:t>5,991</w:t>
            </w:r>
          </w:p>
        </w:tc>
        <w:tc>
          <w:tcPr>
            <w:tcW w:w="565" w:type="pct"/>
            <w:noWrap/>
            <w:vAlign w:val="center"/>
          </w:tcPr>
          <w:p w14:paraId="2238A012" w14:textId="0C518578"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C7719">
              <w:rPr>
                <w:rFonts w:cs="Segoe UI"/>
                <w:b/>
                <w:bCs/>
                <w:color w:val="000000"/>
              </w:rPr>
              <w:t>10,476</w:t>
            </w:r>
          </w:p>
        </w:tc>
        <w:tc>
          <w:tcPr>
            <w:tcW w:w="565" w:type="pct"/>
            <w:noWrap/>
            <w:vAlign w:val="center"/>
          </w:tcPr>
          <w:p w14:paraId="716198E5" w14:textId="1747FC66"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C7719">
              <w:rPr>
                <w:rFonts w:cs="Segoe UI"/>
                <w:b/>
                <w:bCs/>
                <w:color w:val="000000"/>
              </w:rPr>
              <w:t>16,467</w:t>
            </w:r>
          </w:p>
        </w:tc>
        <w:tc>
          <w:tcPr>
            <w:tcW w:w="437" w:type="pct"/>
            <w:noWrap/>
            <w:vAlign w:val="center"/>
          </w:tcPr>
          <w:p w14:paraId="48337889" w14:textId="6B26E8A4"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C7719">
              <w:rPr>
                <w:rFonts w:cs="Segoe UI"/>
                <w:b/>
                <w:bCs/>
                <w:color w:val="000000"/>
              </w:rPr>
              <w:t>51</w:t>
            </w:r>
          </w:p>
        </w:tc>
        <w:tc>
          <w:tcPr>
            <w:tcW w:w="467" w:type="pct"/>
            <w:noWrap/>
            <w:vAlign w:val="center"/>
          </w:tcPr>
          <w:p w14:paraId="79A3F69C" w14:textId="7C131505"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C7719">
              <w:rPr>
                <w:rFonts w:cs="Segoe UI"/>
                <w:b/>
                <w:bCs/>
                <w:color w:val="000000"/>
              </w:rPr>
              <w:t>289</w:t>
            </w:r>
          </w:p>
        </w:tc>
        <w:tc>
          <w:tcPr>
            <w:tcW w:w="549" w:type="pct"/>
            <w:noWrap/>
            <w:vAlign w:val="center"/>
          </w:tcPr>
          <w:p w14:paraId="2238AC85" w14:textId="275EDF40"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C7719">
              <w:rPr>
                <w:rFonts w:cs="Segoe UI"/>
                <w:b/>
                <w:bCs/>
                <w:color w:val="000000"/>
              </w:rPr>
              <w:t>633</w:t>
            </w:r>
          </w:p>
        </w:tc>
        <w:tc>
          <w:tcPr>
            <w:tcW w:w="622" w:type="pct"/>
            <w:noWrap/>
            <w:vAlign w:val="center"/>
          </w:tcPr>
          <w:p w14:paraId="733F28E1" w14:textId="19A23B9D"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C7719">
              <w:rPr>
                <w:rFonts w:cs="Segoe UI"/>
                <w:b/>
                <w:bCs/>
                <w:color w:val="000000"/>
              </w:rPr>
              <w:t>922</w:t>
            </w:r>
          </w:p>
        </w:tc>
        <w:tc>
          <w:tcPr>
            <w:tcW w:w="507" w:type="pct"/>
            <w:noWrap/>
            <w:vAlign w:val="center"/>
          </w:tcPr>
          <w:p w14:paraId="59103347" w14:textId="45A937AC"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EC7719">
              <w:rPr>
                <w:rFonts w:cs="Segoe UI"/>
                <w:b/>
                <w:bCs/>
                <w:color w:val="000000"/>
              </w:rPr>
              <w:t>6</w:t>
            </w:r>
          </w:p>
        </w:tc>
      </w:tr>
      <w:tr w:rsidR="00EC7719" w:rsidRPr="000172F1" w14:paraId="0B47A795" w14:textId="77777777" w:rsidTr="00EC7719">
        <w:trPr>
          <w:trHeight w:val="312"/>
        </w:trPr>
        <w:tc>
          <w:tcPr>
            <w:cnfStyle w:val="001000000000" w:firstRow="0" w:lastRow="0" w:firstColumn="1" w:lastColumn="0" w:oddVBand="0" w:evenVBand="0" w:oddHBand="0" w:evenHBand="0" w:firstRowFirstColumn="0" w:firstRowLastColumn="0" w:lastRowFirstColumn="0" w:lastRowLastColumn="0"/>
            <w:tcW w:w="730" w:type="pct"/>
            <w:noWrap/>
            <w:hideMark/>
          </w:tcPr>
          <w:p w14:paraId="60248650" w14:textId="77777777" w:rsidR="00EC7719" w:rsidRPr="000172F1" w:rsidRDefault="00EC7719" w:rsidP="00EC7719">
            <w:pPr>
              <w:rPr>
                <w:rFonts w:eastAsia="Times New Roman" w:cs="Segoe UI"/>
                <w:b w:val="0"/>
                <w:color w:val="000000"/>
              </w:rPr>
            </w:pPr>
            <w:r w:rsidRPr="000172F1">
              <w:rPr>
                <w:rFonts w:eastAsia="Times New Roman" w:cs="Segoe UI"/>
                <w:b w:val="0"/>
                <w:color w:val="000000"/>
              </w:rPr>
              <w:t>England</w:t>
            </w:r>
          </w:p>
        </w:tc>
        <w:tc>
          <w:tcPr>
            <w:tcW w:w="558" w:type="pct"/>
            <w:noWrap/>
            <w:vAlign w:val="center"/>
            <w:hideMark/>
          </w:tcPr>
          <w:p w14:paraId="7441A4D1" w14:textId="1643D41A"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151,683</w:t>
            </w:r>
          </w:p>
        </w:tc>
        <w:tc>
          <w:tcPr>
            <w:tcW w:w="565" w:type="pct"/>
            <w:noWrap/>
            <w:vAlign w:val="center"/>
            <w:hideMark/>
          </w:tcPr>
          <w:p w14:paraId="155CEC80" w14:textId="230E0A14"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432,391</w:t>
            </w:r>
          </w:p>
        </w:tc>
        <w:tc>
          <w:tcPr>
            <w:tcW w:w="565" w:type="pct"/>
            <w:noWrap/>
            <w:vAlign w:val="center"/>
            <w:hideMark/>
          </w:tcPr>
          <w:p w14:paraId="28E9A6AB" w14:textId="211AA762"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584,074</w:t>
            </w:r>
          </w:p>
        </w:tc>
        <w:tc>
          <w:tcPr>
            <w:tcW w:w="437" w:type="pct"/>
            <w:noWrap/>
            <w:vAlign w:val="center"/>
            <w:hideMark/>
          </w:tcPr>
          <w:p w14:paraId="26ABC27E" w14:textId="4ADB50B1"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52</w:t>
            </w:r>
          </w:p>
        </w:tc>
        <w:tc>
          <w:tcPr>
            <w:tcW w:w="467" w:type="pct"/>
            <w:noWrap/>
            <w:vAlign w:val="center"/>
            <w:hideMark/>
          </w:tcPr>
          <w:p w14:paraId="2651237B" w14:textId="33D304DE"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13,629</w:t>
            </w:r>
          </w:p>
        </w:tc>
        <w:tc>
          <w:tcPr>
            <w:tcW w:w="549" w:type="pct"/>
            <w:noWrap/>
            <w:vAlign w:val="center"/>
            <w:hideMark/>
          </w:tcPr>
          <w:p w14:paraId="11CAF902" w14:textId="4910A16E"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46,176</w:t>
            </w:r>
          </w:p>
        </w:tc>
        <w:tc>
          <w:tcPr>
            <w:tcW w:w="622" w:type="pct"/>
            <w:noWrap/>
            <w:vAlign w:val="center"/>
            <w:hideMark/>
          </w:tcPr>
          <w:p w14:paraId="32BF749B" w14:textId="10F5AFD3"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59,805</w:t>
            </w:r>
          </w:p>
        </w:tc>
        <w:tc>
          <w:tcPr>
            <w:tcW w:w="507" w:type="pct"/>
            <w:noWrap/>
            <w:vAlign w:val="center"/>
            <w:hideMark/>
          </w:tcPr>
          <w:p w14:paraId="75E91E98" w14:textId="524E7636" w:rsidR="00EC7719" w:rsidRPr="00EC7719" w:rsidRDefault="00EC7719" w:rsidP="00EC771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7719">
              <w:rPr>
                <w:rFonts w:cs="Segoe UI"/>
                <w:color w:val="000000"/>
              </w:rPr>
              <w:t>11</w:t>
            </w:r>
          </w:p>
        </w:tc>
      </w:tr>
    </w:tbl>
    <w:p w14:paraId="56F4A411" w14:textId="3882E460" w:rsidR="008B1FC4" w:rsidRDefault="008B1FC4" w:rsidP="00835FAE">
      <w:pPr>
        <w:spacing w:after="0" w:line="240" w:lineRule="auto"/>
        <w:rPr>
          <w:rFonts w:ascii="Segoe UI" w:hAnsi="Segoe UI" w:cs="Segoe UI"/>
          <w:sz w:val="18"/>
          <w:szCs w:val="18"/>
        </w:rPr>
      </w:pPr>
      <w:r w:rsidRPr="00F633CE">
        <w:rPr>
          <w:rFonts w:ascii="Segoe UI" w:hAnsi="Segoe UI" w:cs="Segoe UI"/>
          <w:sz w:val="18"/>
          <w:szCs w:val="18"/>
        </w:rPr>
        <w:t xml:space="preserve">Source: Elderly Accommodation Counsel (2023), </w:t>
      </w:r>
      <w:r w:rsidR="004301FE">
        <w:rPr>
          <w:rFonts w:ascii="Segoe UI" w:hAnsi="Segoe UI" w:cs="Segoe UI"/>
          <w:sz w:val="18"/>
          <w:szCs w:val="18"/>
        </w:rPr>
        <w:t>Essex County Council</w:t>
      </w:r>
      <w:r w:rsidRPr="00F633CE">
        <w:rPr>
          <w:rFonts w:ascii="Segoe UI" w:hAnsi="Segoe UI" w:cs="Segoe UI"/>
          <w:sz w:val="18"/>
          <w:szCs w:val="18"/>
        </w:rPr>
        <w:t xml:space="preserve"> and the 12 District Councils (2024)</w:t>
      </w:r>
      <w:r w:rsidRPr="00F633CE">
        <w:rPr>
          <w:rFonts w:ascii="Segoe UI" w:hAnsi="Segoe UI" w:cs="Segoe UI"/>
          <w:sz w:val="18"/>
          <w:szCs w:val="18"/>
        </w:rPr>
        <w:br/>
        <w:t>N.B. ‘Prev’ denotes the prevalence rate – the number of housing units per 1,000 population 65+ and 75+</w:t>
      </w:r>
    </w:p>
    <w:p w14:paraId="7FF0CE86" w14:textId="76492FF7" w:rsidR="00E06D20" w:rsidRPr="00F633CE" w:rsidRDefault="00E06D20" w:rsidP="00835FAE">
      <w:pPr>
        <w:spacing w:after="0" w:line="240" w:lineRule="auto"/>
        <w:rPr>
          <w:rFonts w:ascii="Segoe UI" w:hAnsi="Segoe UI" w:cs="Segoe UI"/>
          <w:sz w:val="18"/>
          <w:szCs w:val="18"/>
        </w:rPr>
      </w:pPr>
      <w:r>
        <w:rPr>
          <w:rFonts w:ascii="Segoe UI" w:hAnsi="Segoe UI" w:cs="Segoe UI"/>
          <w:sz w:val="18"/>
          <w:szCs w:val="18"/>
        </w:rPr>
        <w:t xml:space="preserve">* </w:t>
      </w:r>
      <w:bookmarkStart w:id="285" w:name="_Hlk201252935"/>
      <w:r>
        <w:rPr>
          <w:rFonts w:ascii="Segoe UI" w:hAnsi="Segoe UI" w:cs="Segoe UI"/>
          <w:sz w:val="18"/>
          <w:szCs w:val="18"/>
        </w:rPr>
        <w:t xml:space="preserve">Prevalence rates for Castle Point for retirement/sheltered housing are lower than for other local authorities in Essex; however, this is likely to reflect that there are two large park homes sites that are expressly promoted to and are for older people. </w:t>
      </w:r>
    </w:p>
    <w:bookmarkEnd w:id="285"/>
    <w:p w14:paraId="02470F13" w14:textId="77777777" w:rsidR="008B1FC4" w:rsidRDefault="008B1FC4" w:rsidP="008B1FC4">
      <w:pPr>
        <w:pStyle w:val="Numberedpara1202"/>
        <w:numPr>
          <w:ilvl w:val="0"/>
          <w:numId w:val="0"/>
        </w:numPr>
        <w:ind w:left="720" w:hanging="720"/>
      </w:pPr>
    </w:p>
    <w:p w14:paraId="7B19F8C8" w14:textId="77777777" w:rsidR="008B1FC4" w:rsidRPr="00EA1C25" w:rsidRDefault="008B1FC4" w:rsidP="008B1FC4">
      <w:pPr>
        <w:keepNext/>
        <w:keepLines/>
        <w:spacing w:before="240"/>
        <w:outlineLvl w:val="1"/>
        <w:rPr>
          <w:rFonts w:ascii="Segoe UI" w:eastAsiaTheme="majorEastAsia" w:hAnsi="Segoe UI" w:cstheme="majorBidi"/>
          <w:color w:val="0F4761" w:themeColor="accent1" w:themeShade="BF"/>
          <w:sz w:val="26"/>
          <w:szCs w:val="26"/>
        </w:rPr>
      </w:pPr>
      <w:bookmarkStart w:id="286" w:name="_Toc193205537"/>
      <w:bookmarkStart w:id="287" w:name="_Toc204006000"/>
      <w:r w:rsidRPr="00EA1C25">
        <w:rPr>
          <w:rFonts w:ascii="Segoe UI" w:eastAsiaTheme="majorEastAsia" w:hAnsi="Segoe UI" w:cstheme="majorBidi"/>
          <w:color w:val="0F4761" w:themeColor="accent1" w:themeShade="BF"/>
          <w:sz w:val="26"/>
          <w:szCs w:val="26"/>
        </w:rPr>
        <w:t>Local policy context</w:t>
      </w:r>
      <w:bookmarkEnd w:id="286"/>
      <w:bookmarkEnd w:id="287"/>
    </w:p>
    <w:p w14:paraId="2E6A094B" w14:textId="00414F32" w:rsidR="008B1FC4" w:rsidRDefault="004301FE" w:rsidP="008B1FC4">
      <w:pPr>
        <w:pStyle w:val="Numberedpara1202"/>
      </w:pPr>
      <w:r>
        <w:t>Essex County Council</w:t>
      </w:r>
      <w:r w:rsidR="008B1FC4">
        <w:t>’s Housing Strategy 2021 - 2025</w:t>
      </w:r>
      <w:r w:rsidR="008B1FC4">
        <w:rPr>
          <w:rStyle w:val="FootnoteReference"/>
        </w:rPr>
        <w:footnoteReference w:id="56"/>
      </w:r>
      <w:r w:rsidR="008B1FC4">
        <w:t xml:space="preserve"> sets out three strategic goals the second is the most relevant to the needs of older people, </w:t>
      </w:r>
      <w:r w:rsidR="008B1FC4" w:rsidRPr="00701852">
        <w:rPr>
          <w:i/>
        </w:rPr>
        <w:t>‘to enable people to live independently throughout their life’.</w:t>
      </w:r>
      <w:r w:rsidR="008B1FC4">
        <w:t xml:space="preserve"> </w:t>
      </w:r>
      <w:r w:rsidR="000717DD">
        <w:t>Essex County Council</w:t>
      </w:r>
      <w:r w:rsidR="008B1FC4">
        <w:t xml:space="preserve"> aims to deliver the following outcomes:</w:t>
      </w:r>
    </w:p>
    <w:p w14:paraId="34F35DBC" w14:textId="55FDCC05" w:rsidR="008B1FC4" w:rsidRDefault="008B1FC4" w:rsidP="008B1FC4">
      <w:pPr>
        <w:pStyle w:val="Bulletptfirstline"/>
        <w:ind w:left="1069"/>
      </w:pPr>
      <w:r w:rsidRPr="00C75D16">
        <w:t>New homes and places are designed for residents to live independent and healthy lives</w:t>
      </w:r>
    </w:p>
    <w:p w14:paraId="775FC6D1" w14:textId="0488C7A4" w:rsidR="008B1FC4" w:rsidRDefault="008B1FC4" w:rsidP="008B1FC4">
      <w:pPr>
        <w:pStyle w:val="Bulletptfirstline"/>
        <w:ind w:left="1069"/>
      </w:pPr>
      <w:r w:rsidRPr="00C75D16">
        <w:t>Homes are adapted and digital technologies adopted, to support residents to live independently</w:t>
      </w:r>
    </w:p>
    <w:p w14:paraId="305B31BE" w14:textId="0E5FA0AB" w:rsidR="008B1FC4" w:rsidRDefault="008B1FC4" w:rsidP="008B1FC4">
      <w:pPr>
        <w:pStyle w:val="Bulletptfirstline"/>
        <w:ind w:left="1069"/>
      </w:pPr>
      <w:r w:rsidRPr="00C75D16">
        <w:t>Access to high quality specialist and supported accommodation for those who need it</w:t>
      </w:r>
    </w:p>
    <w:p w14:paraId="35901C91" w14:textId="4E9A1F63" w:rsidR="008B1FC4" w:rsidRDefault="008B1FC4" w:rsidP="008B1FC4">
      <w:pPr>
        <w:pStyle w:val="Numberedpara1202"/>
      </w:pPr>
      <w:r>
        <w:lastRenderedPageBreak/>
        <w:t>The Council’s Market Position Statement</w:t>
      </w:r>
      <w:r>
        <w:rPr>
          <w:rStyle w:val="FootnoteReference"/>
        </w:rPr>
        <w:footnoteReference w:id="57"/>
      </w:r>
      <w:r>
        <w:t xml:space="preserve"> (MPS) highlights the Council’s ambition to increase the supply of extra care housing. </w:t>
      </w:r>
      <w:r w:rsidR="000717DD">
        <w:t>Essex County Council</w:t>
      </w:r>
      <w:r>
        <w:t xml:space="preserve"> produced an </w:t>
      </w:r>
      <w:r w:rsidRPr="001E39CE">
        <w:t xml:space="preserve">Extra Care Housing in Essex Supplement to the Market Position Statement </w:t>
      </w:r>
      <w:r>
        <w:t xml:space="preserve">in </w:t>
      </w:r>
      <w:r w:rsidRPr="001E39CE">
        <w:t>2023</w:t>
      </w:r>
      <w:r>
        <w:rPr>
          <w:rStyle w:val="FootnoteReference"/>
        </w:rPr>
        <w:footnoteReference w:id="58"/>
      </w:r>
      <w:r>
        <w:t xml:space="preserve"> outlining the Council’s commitment to delivering extra care housing across Essex. It indicates that the Council has in the pipeline 9 extra care schemes totalling 544 units.</w:t>
      </w:r>
    </w:p>
    <w:p w14:paraId="74A4B8A5" w14:textId="77777777" w:rsidR="008B1FC4" w:rsidRDefault="008B1FC4" w:rsidP="008B1FC4">
      <w:pPr>
        <w:pStyle w:val="Numberedpara1202"/>
      </w:pPr>
      <w:r>
        <w:t>The MPS also indicates that t</w:t>
      </w:r>
      <w:r w:rsidRPr="006351C9">
        <w:t>here is currently an oversupply of registered residential care homes in the market. There is a need to work with the market to ensure care home provision meets future demand and need, including an increase in nursing care provision and supporting adults with more complex needs later in life.</w:t>
      </w:r>
    </w:p>
    <w:p w14:paraId="6E4C8734" w14:textId="30676287" w:rsidR="008B1FC4" w:rsidRDefault="000717DD" w:rsidP="008B1FC4">
      <w:pPr>
        <w:pStyle w:val="Numberedpara1202"/>
      </w:pPr>
      <w:r>
        <w:t>Essex County Council</w:t>
      </w:r>
      <w:r w:rsidR="008B1FC4">
        <w:t>’s Adult Social Care Business Plan 2024-2039</w:t>
      </w:r>
      <w:r w:rsidR="008B1FC4">
        <w:rPr>
          <w:rStyle w:val="FootnoteReference"/>
        </w:rPr>
        <w:footnoteReference w:id="59"/>
      </w:r>
      <w:r w:rsidR="008B1FC4">
        <w:t xml:space="preserve"> highlights the Council’s policy intention to p</w:t>
      </w:r>
      <w:r w:rsidR="008B1FC4" w:rsidRPr="00310012">
        <w:t>revent, reduce, or delay the need for people to access social care for as long as possible by supporting them to be more independent or retain their independence for longer.</w:t>
      </w:r>
      <w:r w:rsidR="008B1FC4">
        <w:t xml:space="preserve"> It wants to increase the number </w:t>
      </w:r>
      <w:r w:rsidR="008B1FC4" w:rsidRPr="00CA5F91">
        <w:t>of people living their own lives, independently, at home</w:t>
      </w:r>
      <w:r w:rsidR="008B1FC4">
        <w:t xml:space="preserve"> by focusing on care enabled technologies.</w:t>
      </w:r>
    </w:p>
    <w:p w14:paraId="08EBBA13" w14:textId="4FAB7D0D" w:rsidR="008B1FC4" w:rsidRDefault="008B1FC4" w:rsidP="008B1FC4">
      <w:pPr>
        <w:pStyle w:val="Numberedpara1202"/>
      </w:pPr>
      <w:r>
        <w:t xml:space="preserve">The Business Plan indicates that </w:t>
      </w:r>
      <w:r w:rsidR="000717DD">
        <w:t>Essex County Council</w:t>
      </w:r>
      <w:r>
        <w:t xml:space="preserve"> wants to improve access to housing, including the d</w:t>
      </w:r>
      <w:r w:rsidRPr="005552A0">
        <w:t xml:space="preserve">evelopment of a </w:t>
      </w:r>
      <w:r w:rsidRPr="00473ACF">
        <w:t>wider range of accommodation options to provide community-based alternatives to residential care including general needs housing</w:t>
      </w:r>
      <w:r>
        <w:t xml:space="preserve"> and supported housing</w:t>
      </w:r>
      <w:r w:rsidRPr="00473ACF">
        <w:t>.</w:t>
      </w:r>
    </w:p>
    <w:p w14:paraId="564E18D5" w14:textId="77777777" w:rsidR="008B1FC4" w:rsidRDefault="008B1FC4" w:rsidP="008B1FC4">
      <w:pPr>
        <w:pStyle w:val="Numberedpara1202"/>
        <w:numPr>
          <w:ilvl w:val="0"/>
          <w:numId w:val="0"/>
        </w:numPr>
        <w:ind w:left="720"/>
      </w:pPr>
    </w:p>
    <w:p w14:paraId="0D1B8A7C" w14:textId="1FB5963C" w:rsidR="008B1FC4" w:rsidRPr="002772E9" w:rsidRDefault="008B1FC4" w:rsidP="008B1FC4">
      <w:pPr>
        <w:keepNext/>
        <w:keepLines/>
        <w:spacing w:before="240"/>
        <w:outlineLvl w:val="1"/>
        <w:rPr>
          <w:rFonts w:ascii="Segoe UI" w:eastAsiaTheme="majorEastAsia" w:hAnsi="Segoe UI" w:cstheme="majorBidi"/>
          <w:color w:val="0F4761" w:themeColor="accent1" w:themeShade="BF"/>
          <w:sz w:val="26"/>
          <w:szCs w:val="26"/>
        </w:rPr>
      </w:pPr>
      <w:bookmarkStart w:id="288" w:name="_Toc193205538"/>
      <w:bookmarkStart w:id="289" w:name="_Toc204006001"/>
      <w:r w:rsidRPr="002772E9">
        <w:rPr>
          <w:rFonts w:ascii="Segoe UI" w:eastAsiaTheme="majorEastAsia" w:hAnsi="Segoe UI" w:cstheme="majorBidi"/>
          <w:color w:val="0F4761" w:themeColor="accent1" w:themeShade="BF"/>
          <w:sz w:val="26"/>
          <w:szCs w:val="26"/>
        </w:rPr>
        <w:t xml:space="preserve">Estimated need for </w:t>
      </w:r>
      <w:r>
        <w:rPr>
          <w:rFonts w:ascii="Segoe UI" w:eastAsiaTheme="majorEastAsia" w:hAnsi="Segoe UI" w:cstheme="majorBidi"/>
          <w:color w:val="0F4761" w:themeColor="accent1" w:themeShade="BF"/>
          <w:sz w:val="26"/>
          <w:szCs w:val="26"/>
        </w:rPr>
        <w:t>retirement/sheltered housing and extra care housing</w:t>
      </w:r>
      <w:bookmarkEnd w:id="288"/>
      <w:bookmarkEnd w:id="289"/>
    </w:p>
    <w:p w14:paraId="749C681F" w14:textId="77777777" w:rsidR="008B1FC4" w:rsidRDefault="008B1FC4" w:rsidP="008B1FC4">
      <w:pPr>
        <w:pStyle w:val="Numberedpara1202"/>
      </w:pPr>
      <w:r>
        <w:t>Modelling of estimated need for retirement/sheltered housing and extra care housing suited to older people is based on a recent (December 2023) large scale nationally representative survey of c.5,600 older people aged 50+ in the UK</w:t>
      </w:r>
      <w:r w:rsidRPr="00EF4FF3">
        <w:rPr>
          <w:rStyle w:val="FootnoteReference"/>
        </w:rPr>
        <w:footnoteReference w:id="60"/>
      </w:r>
      <w:r>
        <w:t xml:space="preserve"> and a statistical model that applies the survey findings to quantitative demographic data. This work has been jointly undertaken by the Housing LIN and Ipsos.</w:t>
      </w:r>
    </w:p>
    <w:p w14:paraId="2F536C7E" w14:textId="1DE59FE6" w:rsidR="008B1FC4" w:rsidRDefault="008B1FC4" w:rsidP="008B1FC4">
      <w:pPr>
        <w:pStyle w:val="Numberedpara1202"/>
      </w:pPr>
      <w:r>
        <w:t>In 2023</w:t>
      </w:r>
      <w:r w:rsidR="00282E3D">
        <w:t>/24</w:t>
      </w:r>
      <w:r>
        <w:t xml:space="preserve">, the Housing LIN received funding from United Kingdom Research &amp; Innovation to undertake large scale primary research with older people and to develop a statistical model to estimate the need for a range of housing options for people as they age. </w:t>
      </w:r>
    </w:p>
    <w:p w14:paraId="2E75E1BC" w14:textId="77777777" w:rsidR="008B1FC4" w:rsidRDefault="008B1FC4" w:rsidP="008B1FC4">
      <w:pPr>
        <w:pStyle w:val="Numberedpara1202"/>
      </w:pPr>
      <w:r>
        <w:t xml:space="preserve">The new model estimates the need for a range of housing options and types of homes that are needed for people aged 65+, including retirement/sheltered housing and extra </w:t>
      </w:r>
      <w:r>
        <w:lastRenderedPageBreak/>
        <w:t>care housing, as well as the need for mainstream housing. This model, which uses evidence from the survey (referred to above) of a representative sample of the UK’s 50+ population, the estimated need for retirement/sheltered housing and extra care housing is derived.</w:t>
      </w:r>
    </w:p>
    <w:p w14:paraId="7B61B978" w14:textId="77777777" w:rsidR="008B1FC4" w:rsidRDefault="008B1FC4" w:rsidP="008B1FC4">
      <w:pPr>
        <w:pStyle w:val="Numberedpara1202"/>
      </w:pPr>
      <w:r>
        <w:t xml:space="preserve">Unlike ‘prevalence’ based models of estimating need for specialist housing for older people, this new statistical model is based on primary research with older people (50+) about housing need and the likelihood of moving in later life. An analysis of the survey data has been undertaken to inform the modelling of future need for retirement/sheltered housing and extra care housing, which </w:t>
      </w:r>
      <w:proofErr w:type="gramStart"/>
      <w:r>
        <w:t>takes into account</w:t>
      </w:r>
      <w:proofErr w:type="gramEnd"/>
      <w:r>
        <w:t xml:space="preserve"> the following survey evidence:</w:t>
      </w:r>
    </w:p>
    <w:p w14:paraId="6F151811" w14:textId="05A37B8B" w:rsidR="008B1FC4" w:rsidRDefault="008B1FC4" w:rsidP="008B1FC4">
      <w:pPr>
        <w:pStyle w:val="Bulletptfirstline"/>
        <w:ind w:left="1069"/>
      </w:pPr>
      <w:r>
        <w:t xml:space="preserve">Older persons’ </w:t>
      </w:r>
      <w:r w:rsidRPr="0046387B">
        <w:rPr>
          <w:i/>
          <w:iCs/>
        </w:rPr>
        <w:t>housing need</w:t>
      </w:r>
      <w:r>
        <w:rPr>
          <w:i/>
          <w:iCs/>
        </w:rPr>
        <w:t>s</w:t>
      </w:r>
      <w:r>
        <w:t xml:space="preserve"> in relation to different housing types, including extra care housing and retirement/sheltered housing</w:t>
      </w:r>
    </w:p>
    <w:p w14:paraId="17493E89" w14:textId="6BC7388B" w:rsidR="008B1FC4" w:rsidRDefault="008B1FC4" w:rsidP="008B1FC4">
      <w:pPr>
        <w:pStyle w:val="Bulletptfirstline"/>
        <w:ind w:left="1069"/>
      </w:pPr>
      <w:r>
        <w:t xml:space="preserve">Older persons’ </w:t>
      </w:r>
      <w:r w:rsidRPr="008743D4">
        <w:rPr>
          <w:i/>
          <w:iCs/>
        </w:rPr>
        <w:t>likelihood of moving</w:t>
      </w:r>
      <w:r>
        <w:t xml:space="preserve"> from their current accommodation within a 12-month period, within 1-2 years, within 3-5 years, and within 5-10 years</w:t>
      </w:r>
    </w:p>
    <w:p w14:paraId="6FF0D912" w14:textId="54D11D69" w:rsidR="008B1FC4" w:rsidRDefault="008B1FC4" w:rsidP="008B1FC4">
      <w:pPr>
        <w:pStyle w:val="Bulletptfirstline"/>
        <w:ind w:left="1069"/>
      </w:pPr>
      <w:r>
        <w:t>Age of the respondents</w:t>
      </w:r>
    </w:p>
    <w:p w14:paraId="05C47670" w14:textId="75623B27" w:rsidR="008B1FC4" w:rsidRDefault="008B1FC4" w:rsidP="008B1FC4">
      <w:pPr>
        <w:pStyle w:val="Bulletptfirstline"/>
        <w:ind w:left="1069"/>
      </w:pPr>
      <w:r>
        <w:t>Tenure status of the respondents</w:t>
      </w:r>
    </w:p>
    <w:p w14:paraId="5D005391" w14:textId="77777777" w:rsidR="008B1FC4" w:rsidRDefault="008B1FC4" w:rsidP="008B1FC4">
      <w:pPr>
        <w:pStyle w:val="Numberedpara1202"/>
      </w:pPr>
      <w:r>
        <w:t>The survey evidence is then combined with quantitative demographic data from the ONS 2021 Census and SNPP 2018 population projections.</w:t>
      </w:r>
    </w:p>
    <w:p w14:paraId="7092DA4F" w14:textId="41916284" w:rsidR="008B1FC4" w:rsidRDefault="008B1FC4" w:rsidP="008B1FC4">
      <w:pPr>
        <w:pStyle w:val="Numberedpara1202"/>
      </w:pPr>
      <w:r>
        <w:t xml:space="preserve">This model estimates the need for retirement/sheltered housing and extra care housing for all people over the age of 65, including older people who will self-fund their housing and care and older people who will </w:t>
      </w:r>
      <w:r w:rsidR="002820A2">
        <w:t xml:space="preserve">draw on </w:t>
      </w:r>
      <w:r w:rsidR="001956EE">
        <w:t xml:space="preserve">adult social care support </w:t>
      </w:r>
      <w:r>
        <w:t xml:space="preserve">from </w:t>
      </w:r>
      <w:r w:rsidR="000717DD">
        <w:t>Essex County Council</w:t>
      </w:r>
      <w:r>
        <w:t>.</w:t>
      </w:r>
    </w:p>
    <w:p w14:paraId="4CCDF379" w14:textId="04E8C8D3" w:rsidR="008B1FC4" w:rsidRDefault="008B1FC4" w:rsidP="008B1FC4">
      <w:pPr>
        <w:pStyle w:val="Numberedpara1202"/>
      </w:pPr>
      <w:r>
        <w:t xml:space="preserve">The following method is used to estimate the need for </w:t>
      </w:r>
      <w:r w:rsidR="00DA2363">
        <w:t>retirement/</w:t>
      </w:r>
      <w:r>
        <w:t>sheltered housing and extra care housing:</w:t>
      </w:r>
    </w:p>
    <w:p w14:paraId="14023CA8" w14:textId="7C08F652" w:rsidR="008B1FC4" w:rsidRDefault="008B1FC4" w:rsidP="008B1FC4">
      <w:pPr>
        <w:pStyle w:val="Bulletptfirstline"/>
        <w:ind w:left="1069"/>
      </w:pPr>
      <w:r>
        <w:t xml:space="preserve">Estimated number of moves to retirement/sheltered housing and extra care housing based on the new model using the survey evidence results of people aged 65+ and combining this with demographic data for Essex </w:t>
      </w:r>
    </w:p>
    <w:p w14:paraId="34DDA863" w14:textId="39D52BF7" w:rsidR="008B1FC4" w:rsidRDefault="008B1FC4" w:rsidP="008B1FC4">
      <w:pPr>
        <w:pStyle w:val="Bulletptfirstline"/>
        <w:ind w:left="1069"/>
      </w:pPr>
      <w:r>
        <w:t xml:space="preserve">Estimated turnover within retirement/sheltered housing and extra care housing, i.e. capacity in existing provision that becomes available to meet need due to residents leaving/dying. Estimated annual turnover is assumed to be c.10%, based on local knowledge from housing providers and Councils, and the Housing LIN’s experience of specialist housing for older people </w:t>
      </w:r>
    </w:p>
    <w:p w14:paraId="3691B003" w14:textId="016FA4B0" w:rsidR="008B1FC4" w:rsidRDefault="008B1FC4" w:rsidP="008B1FC4">
      <w:pPr>
        <w:pStyle w:val="Bulletptfirstline"/>
        <w:ind w:left="1069"/>
      </w:pPr>
      <w:r>
        <w:t xml:space="preserve">A further adjustment is made to the extra care housing estimates to consider </w:t>
      </w:r>
      <w:r w:rsidR="000717DD">
        <w:t>Essex County Council</w:t>
      </w:r>
      <w:r>
        <w:t>’s</w:t>
      </w:r>
      <w:r w:rsidRPr="00721ABF">
        <w:t xml:space="preserve"> policy objective of providing extra care housing as a genuine alternative to the use of residential care for some older people. </w:t>
      </w:r>
      <w:r>
        <w:t xml:space="preserve">Using </w:t>
      </w:r>
      <w:r w:rsidR="000717DD">
        <w:t>Essex County Council</w:t>
      </w:r>
      <w:r>
        <w:t xml:space="preserve"> data, i</w:t>
      </w:r>
      <w:r w:rsidRPr="00721ABF">
        <w:t>t has been assumed t</w:t>
      </w:r>
      <w:r>
        <w:t xml:space="preserve">hat each year </w:t>
      </w:r>
      <w:r w:rsidRPr="0046387B">
        <w:t>16</w:t>
      </w:r>
      <w:r w:rsidRPr="005A5D6B">
        <w:t xml:space="preserve"> people aged 65+ whom </w:t>
      </w:r>
      <w:r w:rsidR="000717DD">
        <w:t>Essex County Council</w:t>
      </w:r>
      <w:r w:rsidRPr="005A5D6B">
        <w:t xml:space="preserve"> would otherwise have funded to move to a residential care home, can be ‘diverted’ to move into extra care housing as an alternative</w:t>
      </w:r>
    </w:p>
    <w:p w14:paraId="0E1A38F6" w14:textId="3D4B2417" w:rsidR="008B1FC4" w:rsidRPr="00384E97" w:rsidRDefault="008B1FC4" w:rsidP="008B1FC4">
      <w:pPr>
        <w:pStyle w:val="Bulletptfirstline"/>
        <w:ind w:left="1069"/>
      </w:pPr>
      <w:r w:rsidRPr="00384E97">
        <w:lastRenderedPageBreak/>
        <w:t xml:space="preserve">The tenure split of estimated need using the </w:t>
      </w:r>
      <w:r w:rsidRPr="0046387B">
        <w:t xml:space="preserve">affordability considerations and </w:t>
      </w:r>
      <w:r w:rsidRPr="00384E97">
        <w:t>tenure profile of the existing</w:t>
      </w:r>
      <w:r w:rsidRPr="0046387B">
        <w:t xml:space="preserve"> 65+ households for estimates to 2034</w:t>
      </w:r>
      <w:r w:rsidRPr="00384E97">
        <w:t xml:space="preserve"> and </w:t>
      </w:r>
      <w:r w:rsidRPr="0046387B">
        <w:t>the affordability considerations and tenure profile amongst people currently aged 45-64 for the estimates from 2034 onwards</w:t>
      </w:r>
    </w:p>
    <w:p w14:paraId="1F07EEFD" w14:textId="564809FD" w:rsidR="008B1FC4" w:rsidRDefault="008B1FC4" w:rsidP="008B1FC4">
      <w:pPr>
        <w:pStyle w:val="Bulletptfirstline"/>
        <w:ind w:left="1069"/>
      </w:pPr>
      <w:r>
        <w:t xml:space="preserve">Estimated need for </w:t>
      </w:r>
      <w:r w:rsidR="00322396">
        <w:t>retirement/</w:t>
      </w:r>
      <w:r>
        <w:t>sheltered housing and for extra care housing are disaggregated by district based on a weighted method that considers the location of existing supply and the proportion of the total number of older people (65+) in Essex living in each district</w:t>
      </w:r>
    </w:p>
    <w:p w14:paraId="0E682D8A" w14:textId="3FC5538A" w:rsidR="008B1FC4" w:rsidRDefault="008B1FC4" w:rsidP="008B1FC4">
      <w:pPr>
        <w:pStyle w:val="Numberedpara1202"/>
      </w:pPr>
      <w:r>
        <w:t xml:space="preserve">An approach to using the survey data to model need for specialist housing for older people has been developed based on the survey findings in relation to the </w:t>
      </w:r>
      <w:r w:rsidRPr="00F67FAC">
        <w:rPr>
          <w:i/>
          <w:iCs/>
        </w:rPr>
        <w:t xml:space="preserve">expressed housing </w:t>
      </w:r>
      <w:r>
        <w:rPr>
          <w:i/>
          <w:iCs/>
        </w:rPr>
        <w:t>need</w:t>
      </w:r>
      <w:r>
        <w:t xml:space="preserve"> of older people and their </w:t>
      </w:r>
      <w:r w:rsidRPr="0046387B">
        <w:rPr>
          <w:i/>
          <w:iCs/>
        </w:rPr>
        <w:t>most likely housing need</w:t>
      </w:r>
      <w:r>
        <w:t xml:space="preserve"> in the future. This modelling has been used to develop estimates of future need for retirement/sheltered housing and for extra care housing. It should be noted that this modelling is subject to further refinement and development. Estimates of need at this stage are produced for retirement/sheltered housing and extra care housing over the period to 2044.</w:t>
      </w:r>
    </w:p>
    <w:p w14:paraId="4DA7C180" w14:textId="77777777" w:rsidR="008B1FC4" w:rsidRDefault="008B1FC4" w:rsidP="008B1FC4">
      <w:pPr>
        <w:pStyle w:val="Numberedpara1202"/>
      </w:pPr>
      <w:r>
        <w:t xml:space="preserve">Using evidence from the survey, specifically the stated </w:t>
      </w:r>
      <w:r w:rsidRPr="0046387B">
        <w:rPr>
          <w:i/>
          <w:iCs/>
        </w:rPr>
        <w:t>expressed housing need</w:t>
      </w:r>
      <w:r>
        <w:rPr>
          <w:i/>
          <w:iCs/>
        </w:rPr>
        <w:t xml:space="preserve"> </w:t>
      </w:r>
      <w:r>
        <w:t xml:space="preserve">of older people and the stated </w:t>
      </w:r>
      <w:r w:rsidRPr="00666FE2">
        <w:rPr>
          <w:i/>
        </w:rPr>
        <w:t>likelihood of moving</w:t>
      </w:r>
      <w:r>
        <w:t xml:space="preserve"> amongst older people, ‘Transition Probabilities’ (TPs) have been produced to estimate the predicted likelihood of people moving in 5 year periods, based on their age and their current tenure status, to generate a number of moves over the next 5 years, and subsequently the estimated number of moves over the subsequent 10, 15 and 20 years.</w:t>
      </w:r>
    </w:p>
    <w:p w14:paraId="37B73872" w14:textId="77777777" w:rsidR="008B1FC4" w:rsidRDefault="008B1FC4" w:rsidP="008B1FC4">
      <w:pPr>
        <w:pStyle w:val="Numberedpara1202"/>
      </w:pPr>
      <w:r>
        <w:t>The TPs have been adapted to produce estimates of moves based on Essex’s demographic trends, tenure make-up and age profile.</w:t>
      </w:r>
    </w:p>
    <w:p w14:paraId="0AFD4B4E" w14:textId="77777777" w:rsidR="008B1FC4" w:rsidRDefault="008B1FC4" w:rsidP="008B1FC4">
      <w:pPr>
        <w:pStyle w:val="Numberedpara1202"/>
      </w:pPr>
      <w:r>
        <w:t xml:space="preserve">The table below shows the estimated number of moves to different housing types based on people moving from their existing home to a range of other types of housing drawing on evidence of the </w:t>
      </w:r>
      <w:r w:rsidRPr="0046387B">
        <w:rPr>
          <w:i/>
          <w:iCs/>
        </w:rPr>
        <w:t>expressed housing need</w:t>
      </w:r>
      <w:r>
        <w:t xml:space="preserve"> and </w:t>
      </w:r>
      <w:r w:rsidRPr="0046387B">
        <w:rPr>
          <w:i/>
          <w:iCs/>
        </w:rPr>
        <w:t>likelihood of moving</w:t>
      </w:r>
      <w:r>
        <w:t xml:space="preserve"> based on analysis of the Ipsos survey evidence. This indicates that amongst the 65+ population in Essex </w:t>
      </w:r>
      <w:proofErr w:type="gramStart"/>
      <w:r>
        <w:t>the majority of</w:t>
      </w:r>
      <w:proofErr w:type="gramEnd"/>
      <w:r>
        <w:t xml:space="preserve"> older people are estimated to be likely to stay in their existing homes with a minority moving to other types of housing. The estimated moves to other types of housing are interpreted as need for these types of housing over time, in this case over the period to 2044</w:t>
      </w:r>
      <w:r>
        <w:rPr>
          <w:rStyle w:val="FootnoteReference"/>
        </w:rPr>
        <w:footnoteReference w:id="61"/>
      </w:r>
      <w:r>
        <w:t xml:space="preserve">. </w:t>
      </w:r>
    </w:p>
    <w:p w14:paraId="323E934D" w14:textId="77777777" w:rsidR="008B1FC4" w:rsidRDefault="008B1FC4" w:rsidP="008B1FC4">
      <w:pPr>
        <w:pStyle w:val="Numberedpara1202"/>
      </w:pPr>
      <w:r>
        <w:t>The survey results have shown that amongst older people who express a likelihood to move in the future, there is a greater need for mainstream housing rather than specialist housing such as retirement/sheltered housing and extra care housing. Retirement/sheltered and extra care housing is needed but it is part of a wider need for mainstream housing that suits people as they age.</w:t>
      </w:r>
    </w:p>
    <w:p w14:paraId="25A5D202" w14:textId="1844E9FB" w:rsidR="008B1FC4" w:rsidRDefault="008B1FC4" w:rsidP="008B1FC4">
      <w:pPr>
        <w:pStyle w:val="Caption"/>
      </w:pPr>
      <w:bookmarkStart w:id="290" w:name="_Ref197083429"/>
      <w:r>
        <w:lastRenderedPageBreak/>
        <w:t xml:space="preserve">Table </w:t>
      </w:r>
      <w:fldSimple w:instr=" SEQ Table \* ARABIC ">
        <w:r w:rsidR="00971C60">
          <w:rPr>
            <w:noProof/>
          </w:rPr>
          <w:t>111</w:t>
        </w:r>
      </w:fldSimple>
      <w:bookmarkEnd w:id="290"/>
      <w:r>
        <w:t xml:space="preserve">. Estimated ‘Transition Probabilities’ of moves to different housing types amongst the </w:t>
      </w:r>
      <w:r w:rsidRPr="00AB6A28">
        <w:t>65+ population</w:t>
      </w:r>
      <w:r>
        <w:t xml:space="preserve"> of Essex to 2044</w:t>
      </w:r>
    </w:p>
    <w:tbl>
      <w:tblPr>
        <w:tblStyle w:val="GridTable5Dark-Accent4"/>
        <w:tblW w:w="5000" w:type="pct"/>
        <w:tblLayout w:type="fixed"/>
        <w:tblLook w:val="04A0" w:firstRow="1" w:lastRow="0" w:firstColumn="1" w:lastColumn="0" w:noHBand="0" w:noVBand="1"/>
      </w:tblPr>
      <w:tblGrid>
        <w:gridCol w:w="2689"/>
        <w:gridCol w:w="1275"/>
        <w:gridCol w:w="1275"/>
        <w:gridCol w:w="1277"/>
        <w:gridCol w:w="1277"/>
        <w:gridCol w:w="1223"/>
      </w:tblGrid>
      <w:tr w:rsidR="008B1FC4" w:rsidRPr="00C07B6F" w14:paraId="7800D915" w14:textId="77777777" w:rsidTr="00D2408F">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1491" w:type="pct"/>
            <w:shd w:val="clear" w:color="auto" w:fill="FBCAD0"/>
            <w:noWrap/>
            <w:hideMark/>
          </w:tcPr>
          <w:p w14:paraId="657652D1" w14:textId="77777777" w:rsidR="008B1FC4" w:rsidRPr="00C07B6F" w:rsidRDefault="008B1FC4" w:rsidP="00DC05B9">
            <w:pPr>
              <w:rPr>
                <w:rFonts w:eastAsia="Times New Roman" w:cs="Segoe UI"/>
                <w:b w:val="0"/>
                <w:color w:val="000000"/>
              </w:rPr>
            </w:pPr>
            <w:r>
              <w:rPr>
                <w:rFonts w:eastAsia="Times New Roman" w:cs="Segoe UI"/>
                <w:color w:val="000000"/>
              </w:rPr>
              <w:t>Housing types/preferences</w:t>
            </w:r>
          </w:p>
        </w:tc>
        <w:tc>
          <w:tcPr>
            <w:tcW w:w="707" w:type="pct"/>
            <w:shd w:val="clear" w:color="auto" w:fill="FBCAD0"/>
          </w:tcPr>
          <w:p w14:paraId="07540FB2" w14:textId="77777777" w:rsidR="008B1FC4"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Estimated need </w:t>
            </w:r>
            <w:proofErr w:type="gramStart"/>
            <w:r>
              <w:rPr>
                <w:rFonts w:eastAsia="Times New Roman" w:cs="Segoe UI"/>
                <w:color w:val="000000"/>
              </w:rPr>
              <w:t>at</w:t>
            </w:r>
            <w:proofErr w:type="gramEnd"/>
            <w:r>
              <w:rPr>
                <w:rFonts w:eastAsia="Times New Roman" w:cs="Segoe UI"/>
                <w:color w:val="000000"/>
              </w:rPr>
              <w:t xml:space="preserve"> 2024</w:t>
            </w:r>
          </w:p>
        </w:tc>
        <w:tc>
          <w:tcPr>
            <w:tcW w:w="707" w:type="pct"/>
            <w:shd w:val="clear" w:color="auto" w:fill="FBCAD0"/>
            <w:noWrap/>
            <w:hideMark/>
          </w:tcPr>
          <w:p w14:paraId="3EEAC521" w14:textId="77777777" w:rsidR="008B1FC4" w:rsidRPr="00C07B6F"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6F38EF">
              <w:rPr>
                <w:rFonts w:eastAsia="Times New Roman" w:cs="Segoe UI"/>
                <w:color w:val="000000"/>
              </w:rPr>
              <w:t>Estimated need by 2029</w:t>
            </w:r>
          </w:p>
        </w:tc>
        <w:tc>
          <w:tcPr>
            <w:tcW w:w="708" w:type="pct"/>
            <w:shd w:val="clear" w:color="auto" w:fill="FBCAD0"/>
            <w:noWrap/>
            <w:hideMark/>
          </w:tcPr>
          <w:p w14:paraId="4F9955EF" w14:textId="77777777" w:rsidR="008B1FC4" w:rsidRPr="00C07B6F"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6F38EF">
              <w:rPr>
                <w:rFonts w:eastAsia="Times New Roman" w:cs="Segoe UI"/>
                <w:color w:val="000000"/>
              </w:rPr>
              <w:t>Estimated need by 2034</w:t>
            </w:r>
          </w:p>
        </w:tc>
        <w:tc>
          <w:tcPr>
            <w:tcW w:w="708" w:type="pct"/>
            <w:shd w:val="clear" w:color="auto" w:fill="FBCAD0"/>
            <w:noWrap/>
            <w:hideMark/>
          </w:tcPr>
          <w:p w14:paraId="48828E96" w14:textId="77777777" w:rsidR="008B1FC4" w:rsidRPr="00C07B6F"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6F38EF">
              <w:rPr>
                <w:rFonts w:eastAsia="Times New Roman" w:cs="Segoe UI"/>
                <w:color w:val="000000"/>
              </w:rPr>
              <w:t>Estimated need by 2039</w:t>
            </w:r>
          </w:p>
        </w:tc>
        <w:tc>
          <w:tcPr>
            <w:tcW w:w="678" w:type="pct"/>
            <w:shd w:val="clear" w:color="auto" w:fill="FBCAD0"/>
            <w:noWrap/>
            <w:hideMark/>
          </w:tcPr>
          <w:p w14:paraId="53A4E563" w14:textId="77777777" w:rsidR="008B1FC4" w:rsidRPr="00C07B6F"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6F38EF">
              <w:rPr>
                <w:rFonts w:eastAsia="Times New Roman" w:cs="Segoe UI"/>
                <w:color w:val="000000"/>
              </w:rPr>
              <w:t>Estimated need by 2044</w:t>
            </w:r>
          </w:p>
        </w:tc>
      </w:tr>
      <w:tr w:rsidR="008B1FC4" w:rsidRPr="00C07B6F" w14:paraId="5FC04A0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vAlign w:val="center"/>
            <w:hideMark/>
          </w:tcPr>
          <w:p w14:paraId="5394FDD4" w14:textId="77777777" w:rsidR="008B1FC4" w:rsidRPr="00676FA5" w:rsidRDefault="008B1FC4" w:rsidP="00DC05B9">
            <w:pPr>
              <w:rPr>
                <w:rFonts w:eastAsia="Times New Roman" w:cs="Segoe UI"/>
                <w:b w:val="0"/>
                <w:color w:val="000000"/>
              </w:rPr>
            </w:pPr>
            <w:r w:rsidRPr="00676FA5">
              <w:rPr>
                <w:rFonts w:eastAsia="Times New Roman" w:cs="Segoe UI"/>
                <w:b w:val="0"/>
                <w:color w:val="000000"/>
              </w:rPr>
              <w:t>Stay in current conventional home</w:t>
            </w:r>
            <w:r>
              <w:rPr>
                <w:rFonts w:eastAsia="Times New Roman" w:cs="Segoe UI"/>
                <w:b w:val="0"/>
                <w:color w:val="000000"/>
              </w:rPr>
              <w:t xml:space="preserve"> </w:t>
            </w:r>
            <w:r w:rsidRPr="00676FA5">
              <w:rPr>
                <w:rFonts w:eastAsia="Times New Roman" w:cs="Segoe UI"/>
                <w:b w:val="0"/>
                <w:color w:val="000000"/>
              </w:rPr>
              <w:t>without adaptations</w:t>
            </w:r>
          </w:p>
        </w:tc>
        <w:tc>
          <w:tcPr>
            <w:tcW w:w="707" w:type="pct"/>
            <w:vAlign w:val="center"/>
          </w:tcPr>
          <w:p w14:paraId="15DA89F5"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cs="Segoe UI"/>
              </w:rPr>
            </w:pPr>
            <w:r w:rsidRPr="003D6A66">
              <w:rPr>
                <w:rFonts w:cs="Segoe UI"/>
              </w:rPr>
              <w:t>297,768</w:t>
            </w:r>
          </w:p>
        </w:tc>
        <w:tc>
          <w:tcPr>
            <w:tcW w:w="707" w:type="pct"/>
            <w:noWrap/>
            <w:vAlign w:val="center"/>
          </w:tcPr>
          <w:p w14:paraId="7BEB2A9B"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299,279</w:t>
            </w:r>
          </w:p>
        </w:tc>
        <w:tc>
          <w:tcPr>
            <w:tcW w:w="708" w:type="pct"/>
            <w:noWrap/>
            <w:vAlign w:val="center"/>
          </w:tcPr>
          <w:p w14:paraId="07CE7BC4"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304,522</w:t>
            </w:r>
          </w:p>
        </w:tc>
        <w:tc>
          <w:tcPr>
            <w:tcW w:w="708" w:type="pct"/>
            <w:noWrap/>
            <w:vAlign w:val="center"/>
          </w:tcPr>
          <w:p w14:paraId="176EC0A2"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302,395</w:t>
            </w:r>
          </w:p>
        </w:tc>
        <w:tc>
          <w:tcPr>
            <w:tcW w:w="678" w:type="pct"/>
            <w:noWrap/>
            <w:vAlign w:val="center"/>
          </w:tcPr>
          <w:p w14:paraId="0EE0C3B2"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290,969</w:t>
            </w:r>
          </w:p>
        </w:tc>
      </w:tr>
      <w:tr w:rsidR="008B1FC4" w:rsidRPr="00C07B6F" w14:paraId="45CABF4C"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vAlign w:val="center"/>
            <w:hideMark/>
          </w:tcPr>
          <w:p w14:paraId="6EE49128" w14:textId="77777777" w:rsidR="008B1FC4" w:rsidRPr="00676FA5" w:rsidRDefault="008B1FC4" w:rsidP="00DC05B9">
            <w:pPr>
              <w:rPr>
                <w:rFonts w:eastAsia="Times New Roman" w:cs="Segoe UI"/>
                <w:b w:val="0"/>
                <w:color w:val="000000"/>
              </w:rPr>
            </w:pPr>
            <w:r w:rsidRPr="00676FA5">
              <w:rPr>
                <w:rFonts w:eastAsia="Times New Roman" w:cs="Segoe UI"/>
                <w:b w:val="0"/>
                <w:color w:val="000000"/>
              </w:rPr>
              <w:t>Stay in current conventional home</w:t>
            </w:r>
            <w:r>
              <w:rPr>
                <w:rFonts w:eastAsia="Times New Roman" w:cs="Segoe UI"/>
                <w:b w:val="0"/>
                <w:color w:val="000000"/>
              </w:rPr>
              <w:t xml:space="preserve"> </w:t>
            </w:r>
            <w:r w:rsidRPr="00676FA5">
              <w:rPr>
                <w:rFonts w:eastAsia="Times New Roman" w:cs="Segoe UI"/>
                <w:b w:val="0"/>
                <w:color w:val="000000"/>
              </w:rPr>
              <w:t>with adaptations</w:t>
            </w:r>
          </w:p>
        </w:tc>
        <w:tc>
          <w:tcPr>
            <w:tcW w:w="707" w:type="pct"/>
            <w:vAlign w:val="center"/>
          </w:tcPr>
          <w:p w14:paraId="51A1A896"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cs="Segoe UI"/>
              </w:rPr>
            </w:pPr>
            <w:r w:rsidRPr="003D6A66">
              <w:rPr>
                <w:rFonts w:cs="Segoe UI"/>
              </w:rPr>
              <w:t>1,952</w:t>
            </w:r>
          </w:p>
        </w:tc>
        <w:tc>
          <w:tcPr>
            <w:tcW w:w="707" w:type="pct"/>
            <w:noWrap/>
            <w:vAlign w:val="center"/>
          </w:tcPr>
          <w:p w14:paraId="41CD627A"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3,917</w:t>
            </w:r>
          </w:p>
        </w:tc>
        <w:tc>
          <w:tcPr>
            <w:tcW w:w="708" w:type="pct"/>
            <w:noWrap/>
            <w:vAlign w:val="center"/>
          </w:tcPr>
          <w:p w14:paraId="7F47AFF1"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5,906</w:t>
            </w:r>
          </w:p>
        </w:tc>
        <w:tc>
          <w:tcPr>
            <w:tcW w:w="708" w:type="pct"/>
            <w:noWrap/>
            <w:vAlign w:val="center"/>
          </w:tcPr>
          <w:p w14:paraId="7C35B7A5"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7,897</w:t>
            </w:r>
          </w:p>
        </w:tc>
        <w:tc>
          <w:tcPr>
            <w:tcW w:w="678" w:type="pct"/>
            <w:noWrap/>
            <w:vAlign w:val="center"/>
          </w:tcPr>
          <w:p w14:paraId="33D321F7"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9,852</w:t>
            </w:r>
          </w:p>
        </w:tc>
      </w:tr>
      <w:tr w:rsidR="008B1FC4" w:rsidRPr="00C07B6F" w14:paraId="0C03B344"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vAlign w:val="center"/>
            <w:hideMark/>
          </w:tcPr>
          <w:p w14:paraId="0E1993CA" w14:textId="77777777" w:rsidR="008B1FC4" w:rsidRPr="00676FA5" w:rsidRDefault="008B1FC4" w:rsidP="00DC05B9">
            <w:pPr>
              <w:rPr>
                <w:rFonts w:eastAsia="Times New Roman" w:cs="Segoe UI"/>
                <w:b w:val="0"/>
                <w:color w:val="000000"/>
              </w:rPr>
            </w:pPr>
            <w:proofErr w:type="gramStart"/>
            <w:r w:rsidRPr="00676FA5">
              <w:rPr>
                <w:rFonts w:eastAsia="Times New Roman" w:cs="Segoe UI"/>
                <w:b w:val="0"/>
                <w:color w:val="000000"/>
              </w:rPr>
              <w:t>Move</w:t>
            </w:r>
            <w:proofErr w:type="gramEnd"/>
            <w:r w:rsidRPr="00676FA5">
              <w:rPr>
                <w:rFonts w:eastAsia="Times New Roman" w:cs="Segoe UI"/>
                <w:b w:val="0"/>
                <w:color w:val="000000"/>
              </w:rPr>
              <w:t xml:space="preserve"> to conventional home</w:t>
            </w:r>
            <w:r>
              <w:rPr>
                <w:rFonts w:eastAsia="Times New Roman" w:cs="Segoe UI"/>
                <w:b w:val="0"/>
                <w:color w:val="000000"/>
              </w:rPr>
              <w:t xml:space="preserve"> </w:t>
            </w:r>
            <w:r w:rsidRPr="00676FA5">
              <w:rPr>
                <w:rFonts w:eastAsia="Times New Roman" w:cs="Segoe UI"/>
                <w:b w:val="0"/>
                <w:color w:val="000000"/>
              </w:rPr>
              <w:t>without adaptations</w:t>
            </w:r>
          </w:p>
        </w:tc>
        <w:tc>
          <w:tcPr>
            <w:tcW w:w="707" w:type="pct"/>
            <w:vAlign w:val="center"/>
          </w:tcPr>
          <w:p w14:paraId="0647634F"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cs="Segoe UI"/>
              </w:rPr>
            </w:pPr>
            <w:r w:rsidRPr="003D6A66">
              <w:rPr>
                <w:rFonts w:cs="Segoe UI"/>
              </w:rPr>
              <w:t>4,721</w:t>
            </w:r>
          </w:p>
        </w:tc>
        <w:tc>
          <w:tcPr>
            <w:tcW w:w="707" w:type="pct"/>
            <w:noWrap/>
            <w:vAlign w:val="center"/>
          </w:tcPr>
          <w:p w14:paraId="7BB986A4"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9,344</w:t>
            </w:r>
          </w:p>
        </w:tc>
        <w:tc>
          <w:tcPr>
            <w:tcW w:w="708" w:type="pct"/>
            <w:noWrap/>
            <w:vAlign w:val="center"/>
          </w:tcPr>
          <w:p w14:paraId="176F4395"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14,034</w:t>
            </w:r>
          </w:p>
        </w:tc>
        <w:tc>
          <w:tcPr>
            <w:tcW w:w="708" w:type="pct"/>
            <w:noWrap/>
            <w:vAlign w:val="center"/>
          </w:tcPr>
          <w:p w14:paraId="2280644D"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18,509</w:t>
            </w:r>
          </w:p>
        </w:tc>
        <w:tc>
          <w:tcPr>
            <w:tcW w:w="678" w:type="pct"/>
            <w:noWrap/>
            <w:vAlign w:val="center"/>
          </w:tcPr>
          <w:p w14:paraId="3294A827"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22,462</w:t>
            </w:r>
          </w:p>
        </w:tc>
      </w:tr>
      <w:tr w:rsidR="008B1FC4" w:rsidRPr="00C07B6F" w14:paraId="6C22427D"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vAlign w:val="center"/>
            <w:hideMark/>
          </w:tcPr>
          <w:p w14:paraId="0500FC0B" w14:textId="77777777" w:rsidR="008B1FC4" w:rsidRPr="00676FA5" w:rsidRDefault="008B1FC4" w:rsidP="00DC05B9">
            <w:pPr>
              <w:rPr>
                <w:rFonts w:eastAsia="Times New Roman" w:cs="Segoe UI"/>
                <w:b w:val="0"/>
                <w:color w:val="000000"/>
              </w:rPr>
            </w:pPr>
            <w:r w:rsidRPr="00676FA5">
              <w:rPr>
                <w:rFonts w:eastAsia="Times New Roman" w:cs="Segoe UI"/>
                <w:b w:val="0"/>
                <w:color w:val="000000"/>
              </w:rPr>
              <w:t>Move to conventional home</w:t>
            </w:r>
            <w:r>
              <w:rPr>
                <w:rFonts w:eastAsia="Times New Roman" w:cs="Segoe UI"/>
                <w:b w:val="0"/>
                <w:color w:val="000000"/>
              </w:rPr>
              <w:t xml:space="preserve"> </w:t>
            </w:r>
            <w:r w:rsidRPr="00676FA5">
              <w:rPr>
                <w:rFonts w:eastAsia="Times New Roman" w:cs="Segoe UI"/>
                <w:b w:val="0"/>
                <w:color w:val="000000"/>
              </w:rPr>
              <w:t>with adaptations</w:t>
            </w:r>
          </w:p>
        </w:tc>
        <w:tc>
          <w:tcPr>
            <w:tcW w:w="707" w:type="pct"/>
            <w:vAlign w:val="center"/>
          </w:tcPr>
          <w:p w14:paraId="11D1D84A"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cs="Segoe UI"/>
              </w:rPr>
            </w:pPr>
            <w:r w:rsidRPr="003D6A66">
              <w:rPr>
                <w:rFonts w:cs="Segoe UI"/>
              </w:rPr>
              <w:t>8,683</w:t>
            </w:r>
          </w:p>
        </w:tc>
        <w:tc>
          <w:tcPr>
            <w:tcW w:w="707" w:type="pct"/>
            <w:noWrap/>
            <w:vAlign w:val="center"/>
          </w:tcPr>
          <w:p w14:paraId="3A633B64"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17,290</w:t>
            </w:r>
          </w:p>
        </w:tc>
        <w:tc>
          <w:tcPr>
            <w:tcW w:w="708" w:type="pct"/>
            <w:noWrap/>
            <w:vAlign w:val="center"/>
          </w:tcPr>
          <w:p w14:paraId="0BEA4120"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26,012</w:t>
            </w:r>
          </w:p>
        </w:tc>
        <w:tc>
          <w:tcPr>
            <w:tcW w:w="708" w:type="pct"/>
            <w:noWrap/>
            <w:vAlign w:val="center"/>
          </w:tcPr>
          <w:p w14:paraId="34D11B47"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34,512</w:t>
            </w:r>
          </w:p>
        </w:tc>
        <w:tc>
          <w:tcPr>
            <w:tcW w:w="678" w:type="pct"/>
            <w:noWrap/>
            <w:vAlign w:val="center"/>
          </w:tcPr>
          <w:p w14:paraId="5510448A"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42,406</w:t>
            </w:r>
          </w:p>
        </w:tc>
      </w:tr>
      <w:tr w:rsidR="008B1FC4" w:rsidRPr="00C07B6F" w14:paraId="781BCE6A"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vAlign w:val="center"/>
            <w:hideMark/>
          </w:tcPr>
          <w:p w14:paraId="795DA5E0" w14:textId="77777777" w:rsidR="008B1FC4" w:rsidRPr="00676FA5" w:rsidRDefault="008B1FC4" w:rsidP="00DC05B9">
            <w:pPr>
              <w:rPr>
                <w:rFonts w:eastAsia="Times New Roman" w:cs="Segoe UI"/>
                <w:b w:val="0"/>
                <w:color w:val="000000"/>
              </w:rPr>
            </w:pPr>
            <w:r w:rsidRPr="00676FA5">
              <w:rPr>
                <w:rFonts w:eastAsia="Times New Roman" w:cs="Segoe UI"/>
                <w:b w:val="0"/>
                <w:color w:val="000000"/>
              </w:rPr>
              <w:t>Move to home designed to be</w:t>
            </w:r>
            <w:r>
              <w:rPr>
                <w:rFonts w:eastAsia="Times New Roman" w:cs="Segoe UI"/>
                <w:b w:val="0"/>
                <w:color w:val="000000"/>
              </w:rPr>
              <w:t xml:space="preserve"> </w:t>
            </w:r>
            <w:r w:rsidRPr="00676FA5">
              <w:rPr>
                <w:rFonts w:eastAsia="Times New Roman" w:cs="Segoe UI"/>
                <w:b w:val="0"/>
                <w:color w:val="000000"/>
              </w:rPr>
              <w:t>accessible from the outset</w:t>
            </w:r>
          </w:p>
        </w:tc>
        <w:tc>
          <w:tcPr>
            <w:tcW w:w="707" w:type="pct"/>
            <w:vAlign w:val="center"/>
          </w:tcPr>
          <w:p w14:paraId="18B174F1"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cs="Segoe UI"/>
              </w:rPr>
            </w:pPr>
            <w:r w:rsidRPr="003D6A66">
              <w:rPr>
                <w:rFonts w:cs="Segoe UI"/>
              </w:rPr>
              <w:t>3,266</w:t>
            </w:r>
          </w:p>
        </w:tc>
        <w:tc>
          <w:tcPr>
            <w:tcW w:w="707" w:type="pct"/>
            <w:noWrap/>
            <w:vAlign w:val="center"/>
          </w:tcPr>
          <w:p w14:paraId="6AE0110C"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6,523</w:t>
            </w:r>
          </w:p>
        </w:tc>
        <w:tc>
          <w:tcPr>
            <w:tcW w:w="708" w:type="pct"/>
            <w:noWrap/>
            <w:vAlign w:val="center"/>
          </w:tcPr>
          <w:p w14:paraId="30FAEED9"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9,840</w:t>
            </w:r>
          </w:p>
        </w:tc>
        <w:tc>
          <w:tcPr>
            <w:tcW w:w="708" w:type="pct"/>
            <w:noWrap/>
            <w:vAlign w:val="center"/>
          </w:tcPr>
          <w:p w14:paraId="25A9CD7B"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13,091</w:t>
            </w:r>
          </w:p>
        </w:tc>
        <w:tc>
          <w:tcPr>
            <w:tcW w:w="678" w:type="pct"/>
            <w:noWrap/>
            <w:vAlign w:val="center"/>
          </w:tcPr>
          <w:p w14:paraId="7E3CA891"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16,132</w:t>
            </w:r>
          </w:p>
        </w:tc>
      </w:tr>
      <w:tr w:rsidR="008B1FC4" w:rsidRPr="00C07B6F" w14:paraId="1AE07B7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vAlign w:val="center"/>
            <w:hideMark/>
          </w:tcPr>
          <w:p w14:paraId="547A2613" w14:textId="77777777" w:rsidR="008B1FC4" w:rsidRPr="00676FA5" w:rsidRDefault="008B1FC4" w:rsidP="00DC05B9">
            <w:pPr>
              <w:rPr>
                <w:rFonts w:eastAsia="Times New Roman" w:cs="Segoe UI"/>
                <w:b w:val="0"/>
                <w:color w:val="000000"/>
              </w:rPr>
            </w:pPr>
            <w:r w:rsidRPr="00676FA5">
              <w:rPr>
                <w:rFonts w:eastAsia="Times New Roman" w:cs="Segoe UI"/>
                <w:b w:val="0"/>
                <w:color w:val="000000"/>
              </w:rPr>
              <w:t xml:space="preserve">Move to </w:t>
            </w:r>
            <w:r>
              <w:rPr>
                <w:rFonts w:eastAsia="Times New Roman" w:cs="Segoe UI"/>
                <w:b w:val="0"/>
                <w:color w:val="000000"/>
              </w:rPr>
              <w:t xml:space="preserve">specialist accommodation: </w:t>
            </w:r>
            <w:r w:rsidRPr="00676FA5">
              <w:rPr>
                <w:rFonts w:eastAsia="Times New Roman" w:cs="Segoe UI"/>
                <w:b w:val="0"/>
                <w:color w:val="000000"/>
              </w:rPr>
              <w:t>retirement/sheltered</w:t>
            </w:r>
            <w:r>
              <w:rPr>
                <w:rFonts w:eastAsia="Times New Roman" w:cs="Segoe UI"/>
                <w:b w:val="0"/>
                <w:color w:val="000000"/>
              </w:rPr>
              <w:t xml:space="preserve"> housing and </w:t>
            </w:r>
          </w:p>
          <w:p w14:paraId="6D137FD7" w14:textId="77777777" w:rsidR="008B1FC4" w:rsidRPr="00676FA5" w:rsidRDefault="008B1FC4" w:rsidP="00DC05B9">
            <w:pPr>
              <w:rPr>
                <w:rFonts w:eastAsia="Times New Roman" w:cs="Segoe UI"/>
                <w:b w:val="0"/>
                <w:color w:val="000000"/>
              </w:rPr>
            </w:pPr>
            <w:r w:rsidRPr="00676FA5">
              <w:rPr>
                <w:rFonts w:eastAsia="Times New Roman" w:cs="Segoe UI"/>
                <w:b w:val="0"/>
                <w:color w:val="000000"/>
              </w:rPr>
              <w:t>extra care</w:t>
            </w:r>
            <w:r>
              <w:rPr>
                <w:rFonts w:eastAsia="Times New Roman" w:cs="Segoe UI"/>
                <w:b w:val="0"/>
                <w:color w:val="000000"/>
              </w:rPr>
              <w:t xml:space="preserve"> housing</w:t>
            </w:r>
          </w:p>
        </w:tc>
        <w:tc>
          <w:tcPr>
            <w:tcW w:w="707" w:type="pct"/>
            <w:vAlign w:val="center"/>
          </w:tcPr>
          <w:p w14:paraId="201C4C40"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cs="Segoe UI"/>
              </w:rPr>
            </w:pPr>
            <w:r w:rsidRPr="003D6A66">
              <w:rPr>
                <w:rFonts w:cs="Segoe UI"/>
              </w:rPr>
              <w:t>5,046</w:t>
            </w:r>
          </w:p>
        </w:tc>
        <w:tc>
          <w:tcPr>
            <w:tcW w:w="707" w:type="pct"/>
            <w:noWrap/>
            <w:vAlign w:val="center"/>
          </w:tcPr>
          <w:p w14:paraId="78A5F183"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10,075</w:t>
            </w:r>
          </w:p>
        </w:tc>
        <w:tc>
          <w:tcPr>
            <w:tcW w:w="708" w:type="pct"/>
            <w:noWrap/>
            <w:vAlign w:val="center"/>
          </w:tcPr>
          <w:p w14:paraId="112F2C9F"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15,142</w:t>
            </w:r>
          </w:p>
        </w:tc>
        <w:tc>
          <w:tcPr>
            <w:tcW w:w="708" w:type="pct"/>
            <w:noWrap/>
            <w:vAlign w:val="center"/>
          </w:tcPr>
          <w:p w14:paraId="59CF9751"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20,154</w:t>
            </w:r>
          </w:p>
        </w:tc>
        <w:tc>
          <w:tcPr>
            <w:tcW w:w="678" w:type="pct"/>
            <w:noWrap/>
            <w:vAlign w:val="center"/>
          </w:tcPr>
          <w:p w14:paraId="0BECEA2D" w14:textId="77777777" w:rsidR="008B1FC4" w:rsidRPr="00831A4D"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24,985</w:t>
            </w:r>
          </w:p>
        </w:tc>
      </w:tr>
      <w:tr w:rsidR="00DA202E" w:rsidRPr="00C07B6F" w14:paraId="0B8C30EB" w14:textId="77777777">
        <w:trPr>
          <w:trHeight w:val="288"/>
        </w:trPr>
        <w:tc>
          <w:tcPr>
            <w:cnfStyle w:val="001000000000" w:firstRow="0" w:lastRow="0" w:firstColumn="1" w:lastColumn="0" w:oddVBand="0" w:evenVBand="0" w:oddHBand="0" w:evenHBand="0" w:firstRowFirstColumn="0" w:firstRowLastColumn="0" w:lastRowFirstColumn="0" w:lastRowLastColumn="0"/>
            <w:tcW w:w="1491" w:type="pct"/>
            <w:noWrap/>
            <w:vAlign w:val="center"/>
            <w:hideMark/>
          </w:tcPr>
          <w:p w14:paraId="30DF2451" w14:textId="77777777" w:rsidR="00DA202E" w:rsidRPr="00676FA5" w:rsidRDefault="00DA202E">
            <w:pPr>
              <w:rPr>
                <w:rFonts w:eastAsia="Times New Roman" w:cs="Segoe UI"/>
                <w:b w:val="0"/>
                <w:color w:val="000000"/>
              </w:rPr>
            </w:pPr>
            <w:r>
              <w:rPr>
                <w:rFonts w:eastAsia="Times New Roman" w:cs="Segoe UI"/>
                <w:b w:val="0"/>
                <w:color w:val="000000"/>
              </w:rPr>
              <w:t>Other</w:t>
            </w:r>
          </w:p>
        </w:tc>
        <w:tc>
          <w:tcPr>
            <w:tcW w:w="707" w:type="pct"/>
            <w:vAlign w:val="center"/>
          </w:tcPr>
          <w:p w14:paraId="7B80F4CA" w14:textId="77777777" w:rsidR="00DA202E" w:rsidRPr="00831A4D" w:rsidRDefault="00DA202E">
            <w:pPr>
              <w:jc w:val="right"/>
              <w:cnfStyle w:val="000000000000" w:firstRow="0" w:lastRow="0" w:firstColumn="0" w:lastColumn="0" w:oddVBand="0" w:evenVBand="0" w:oddHBand="0" w:evenHBand="0" w:firstRowFirstColumn="0" w:firstRowLastColumn="0" w:lastRowFirstColumn="0" w:lastRowLastColumn="0"/>
              <w:rPr>
                <w:rFonts w:cs="Segoe UI"/>
              </w:rPr>
            </w:pPr>
            <w:r w:rsidRPr="003D6A66">
              <w:rPr>
                <w:rFonts w:cs="Segoe UI"/>
              </w:rPr>
              <w:t>2,851</w:t>
            </w:r>
          </w:p>
        </w:tc>
        <w:tc>
          <w:tcPr>
            <w:tcW w:w="707" w:type="pct"/>
            <w:noWrap/>
            <w:vAlign w:val="center"/>
          </w:tcPr>
          <w:p w14:paraId="1D3BE085" w14:textId="77777777" w:rsidR="00DA202E" w:rsidRPr="00831A4D" w:rsidRDefault="00DA20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5,686</w:t>
            </w:r>
          </w:p>
        </w:tc>
        <w:tc>
          <w:tcPr>
            <w:tcW w:w="708" w:type="pct"/>
            <w:noWrap/>
            <w:vAlign w:val="center"/>
          </w:tcPr>
          <w:p w14:paraId="1D2120F7" w14:textId="77777777" w:rsidR="00DA202E" w:rsidRPr="00831A4D" w:rsidRDefault="00DA20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8,539</w:t>
            </w:r>
          </w:p>
        </w:tc>
        <w:tc>
          <w:tcPr>
            <w:tcW w:w="708" w:type="pct"/>
            <w:noWrap/>
            <w:vAlign w:val="center"/>
          </w:tcPr>
          <w:p w14:paraId="1AFA649F" w14:textId="77777777" w:rsidR="00DA202E" w:rsidRPr="00831A4D" w:rsidRDefault="00DA20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11,358</w:t>
            </w:r>
          </w:p>
        </w:tc>
        <w:tc>
          <w:tcPr>
            <w:tcW w:w="678" w:type="pct"/>
            <w:noWrap/>
            <w:vAlign w:val="center"/>
          </w:tcPr>
          <w:p w14:paraId="12F2E6C8" w14:textId="77777777" w:rsidR="00DA202E" w:rsidRPr="00831A4D" w:rsidRDefault="00DA20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31A4D">
              <w:rPr>
                <w:rFonts w:cs="Segoe UI"/>
              </w:rPr>
              <w:t>14,069</w:t>
            </w:r>
          </w:p>
        </w:tc>
      </w:tr>
      <w:tr w:rsidR="008B1FC4" w:rsidRPr="00C07B6F" w14:paraId="6ED6B0D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491" w:type="pct"/>
            <w:noWrap/>
            <w:vAlign w:val="center"/>
            <w:hideMark/>
          </w:tcPr>
          <w:p w14:paraId="30ED6A22" w14:textId="77777777" w:rsidR="008B1FC4" w:rsidRPr="00433891" w:rsidRDefault="008B1FC4" w:rsidP="00EE12B7">
            <w:pPr>
              <w:rPr>
                <w:rFonts w:eastAsia="Times New Roman" w:cs="Segoe UI"/>
                <w:color w:val="000000"/>
              </w:rPr>
            </w:pPr>
            <w:r w:rsidRPr="00433891">
              <w:rPr>
                <w:rFonts w:eastAsia="Times New Roman" w:cs="Segoe UI"/>
                <w:color w:val="000000"/>
              </w:rPr>
              <w:t>Total</w:t>
            </w:r>
          </w:p>
        </w:tc>
        <w:tc>
          <w:tcPr>
            <w:tcW w:w="707" w:type="pct"/>
            <w:vAlign w:val="center"/>
          </w:tcPr>
          <w:p w14:paraId="1F0D7564" w14:textId="77777777" w:rsidR="008B1FC4" w:rsidRPr="000E7B8E" w:rsidRDefault="008B1FC4" w:rsidP="00EE12B7">
            <w:pPr>
              <w:jc w:val="right"/>
              <w:cnfStyle w:val="000000000000" w:firstRow="0" w:lastRow="0" w:firstColumn="0" w:lastColumn="0" w:oddVBand="0" w:evenVBand="0" w:oddHBand="0" w:evenHBand="0" w:firstRowFirstColumn="0" w:firstRowLastColumn="0" w:lastRowFirstColumn="0" w:lastRowLastColumn="0"/>
              <w:rPr>
                <w:rFonts w:cs="Segoe UI"/>
                <w:b/>
              </w:rPr>
            </w:pPr>
            <w:r w:rsidRPr="000E7B8E">
              <w:rPr>
                <w:rFonts w:cs="Segoe UI"/>
                <w:b/>
              </w:rPr>
              <w:t>324,286</w:t>
            </w:r>
          </w:p>
        </w:tc>
        <w:tc>
          <w:tcPr>
            <w:tcW w:w="707" w:type="pct"/>
            <w:noWrap/>
            <w:vAlign w:val="center"/>
          </w:tcPr>
          <w:p w14:paraId="625D4B67" w14:textId="77777777" w:rsidR="008B1FC4" w:rsidRPr="00433891"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33891">
              <w:rPr>
                <w:rFonts w:cs="Segoe UI"/>
                <w:b/>
              </w:rPr>
              <w:t>352,114</w:t>
            </w:r>
          </w:p>
        </w:tc>
        <w:tc>
          <w:tcPr>
            <w:tcW w:w="708" w:type="pct"/>
            <w:noWrap/>
            <w:vAlign w:val="center"/>
          </w:tcPr>
          <w:p w14:paraId="30229299" w14:textId="77777777" w:rsidR="008B1FC4" w:rsidRPr="00433891"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33891">
              <w:rPr>
                <w:rFonts w:cs="Segoe UI"/>
                <w:b/>
              </w:rPr>
              <w:t>383,995</w:t>
            </w:r>
          </w:p>
        </w:tc>
        <w:tc>
          <w:tcPr>
            <w:tcW w:w="708" w:type="pct"/>
            <w:noWrap/>
            <w:vAlign w:val="center"/>
          </w:tcPr>
          <w:p w14:paraId="395ECBCD" w14:textId="77777777" w:rsidR="008B1FC4" w:rsidRPr="00433891"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33891">
              <w:rPr>
                <w:rFonts w:cs="Segoe UI"/>
                <w:b/>
              </w:rPr>
              <w:t>407,916</w:t>
            </w:r>
          </w:p>
        </w:tc>
        <w:tc>
          <w:tcPr>
            <w:tcW w:w="678" w:type="pct"/>
            <w:noWrap/>
            <w:vAlign w:val="center"/>
          </w:tcPr>
          <w:p w14:paraId="04BD579C" w14:textId="77777777" w:rsidR="008B1FC4" w:rsidRPr="00433891" w:rsidRDefault="008B1FC4" w:rsidP="00EE12B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33891">
              <w:rPr>
                <w:rFonts w:cs="Segoe UI"/>
                <w:b/>
              </w:rPr>
              <w:t>420,876</w:t>
            </w:r>
          </w:p>
        </w:tc>
      </w:tr>
    </w:tbl>
    <w:p w14:paraId="3D4C3381" w14:textId="2B1F7150" w:rsidR="008B1FC4" w:rsidRPr="00F633CE" w:rsidRDefault="008B1FC4" w:rsidP="00F633CE">
      <w:pPr>
        <w:spacing w:after="0"/>
        <w:rPr>
          <w:rFonts w:ascii="Segoe UI" w:hAnsi="Segoe UI" w:cs="Segoe UI"/>
          <w:sz w:val="18"/>
          <w:szCs w:val="18"/>
        </w:rPr>
      </w:pPr>
      <w:r w:rsidRPr="00F633CE">
        <w:rPr>
          <w:rFonts w:ascii="Segoe UI" w:hAnsi="Segoe UI" w:cs="Segoe UI"/>
          <w:sz w:val="18"/>
          <w:szCs w:val="18"/>
        </w:rPr>
        <w:t>Source: ONS (2021), Ipsos (2024), Housing LIN (2024). NB. Estimates of need are not cumulative.</w:t>
      </w:r>
    </w:p>
    <w:p w14:paraId="2F60A345" w14:textId="77371C03" w:rsidR="008B1FC4" w:rsidRPr="001E6C09" w:rsidRDefault="008B1FC4" w:rsidP="00F633CE">
      <w:pPr>
        <w:spacing w:after="0"/>
        <w:rPr>
          <w:rFonts w:ascii="Segoe UI" w:hAnsi="Segoe UI" w:cs="Segoe UI"/>
          <w:sz w:val="18"/>
          <w:szCs w:val="18"/>
        </w:rPr>
      </w:pPr>
      <w:r w:rsidRPr="001E6C09">
        <w:rPr>
          <w:rFonts w:ascii="Segoe UI" w:hAnsi="Segoe UI" w:cs="Segoe UI"/>
          <w:sz w:val="18"/>
          <w:szCs w:val="18"/>
        </w:rPr>
        <w:t>NB: The total population figures vary slightly to the population estimates in Table 1</w:t>
      </w:r>
      <w:r w:rsidR="005C501B" w:rsidRPr="001E6C09">
        <w:rPr>
          <w:rFonts w:ascii="Segoe UI" w:hAnsi="Segoe UI" w:cs="Segoe UI"/>
          <w:sz w:val="18"/>
          <w:szCs w:val="18"/>
        </w:rPr>
        <w:t>0</w:t>
      </w:r>
      <w:r w:rsidR="00BB3EEC" w:rsidRPr="001E6C09">
        <w:rPr>
          <w:rFonts w:ascii="Segoe UI" w:hAnsi="Segoe UI" w:cs="Segoe UI"/>
          <w:sz w:val="18"/>
          <w:szCs w:val="18"/>
        </w:rPr>
        <w:t>6</w:t>
      </w:r>
      <w:r w:rsidRPr="001E6C09">
        <w:rPr>
          <w:rFonts w:ascii="Segoe UI" w:hAnsi="Segoe UI" w:cs="Segoe UI"/>
          <w:sz w:val="18"/>
          <w:szCs w:val="18"/>
        </w:rPr>
        <w:t xml:space="preserve"> due to the use of different data sources/methods.</w:t>
      </w:r>
    </w:p>
    <w:p w14:paraId="29646BE1" w14:textId="2431BF70" w:rsidR="008B1FC4" w:rsidRDefault="008B1FC4" w:rsidP="008B1FC4">
      <w:pPr>
        <w:pStyle w:val="Numberedpara1202"/>
      </w:pPr>
      <w:r>
        <w:t>The current model (as shown in the table above) amalgamates the ‘transition probability’ of moves to ‘specialist accommodation’ which includes a move to retirement/sheltered housing</w:t>
      </w:r>
      <w:r w:rsidR="0015307A">
        <w:t xml:space="preserve"> and to</w:t>
      </w:r>
      <w:r>
        <w:t xml:space="preserve"> extra care housing.</w:t>
      </w:r>
    </w:p>
    <w:p w14:paraId="0C8B5A1A" w14:textId="77777777" w:rsidR="008B1FC4" w:rsidRDefault="008B1FC4" w:rsidP="008B1FC4">
      <w:pPr>
        <w:pStyle w:val="Numberedpara1202"/>
      </w:pPr>
      <w:r>
        <w:t xml:space="preserve">To disaggregate the estimated moves to ‘specialist accommodation’ i.e. to retirement/sheltered housing and extra care housing the Ipsos survey data has been analysed as follows. </w:t>
      </w:r>
    </w:p>
    <w:p w14:paraId="590C563C" w14:textId="77777777" w:rsidR="008B1FC4" w:rsidRDefault="008B1FC4" w:rsidP="008B1FC4">
      <w:pPr>
        <w:pStyle w:val="Numberedpara1202"/>
      </w:pPr>
      <w:r>
        <w:t xml:space="preserve">The survey findings indicates that when considering their future housing needs, the </w:t>
      </w:r>
      <w:r w:rsidRPr="0046387B">
        <w:rPr>
          <w:i/>
          <w:iCs/>
        </w:rPr>
        <w:t xml:space="preserve">expressed housing </w:t>
      </w:r>
      <w:r>
        <w:rPr>
          <w:i/>
          <w:iCs/>
        </w:rPr>
        <w:t>need</w:t>
      </w:r>
      <w:r>
        <w:t xml:space="preserve"> and </w:t>
      </w:r>
      <w:r w:rsidRPr="00722D1F">
        <w:rPr>
          <w:i/>
          <w:iCs/>
        </w:rPr>
        <w:t>most likely housing need</w:t>
      </w:r>
      <w:r>
        <w:t xml:space="preserve"> amongst older people in relation to specialist accommodation are:</w:t>
      </w:r>
    </w:p>
    <w:p w14:paraId="49551DE1" w14:textId="76CA3856" w:rsidR="008B1FC4" w:rsidRPr="00DF6E44" w:rsidRDefault="008B1FC4" w:rsidP="008B1FC4">
      <w:pPr>
        <w:pStyle w:val="Bulletptfirstline"/>
        <w:ind w:left="1069"/>
      </w:pPr>
      <w:r w:rsidRPr="00DF6E44">
        <w:t xml:space="preserve">10% of </w:t>
      </w:r>
      <w:r w:rsidR="00F15D12">
        <w:t>respondents</w:t>
      </w:r>
      <w:r w:rsidRPr="00DF6E44">
        <w:t xml:space="preserve"> expressed a need to move to retirement/sheltered housing and 7% think that it is likely</w:t>
      </w:r>
    </w:p>
    <w:p w14:paraId="616811A9" w14:textId="2DC3BE73" w:rsidR="008B1FC4" w:rsidRPr="00DF6E44" w:rsidRDefault="008B1FC4" w:rsidP="008B1FC4">
      <w:pPr>
        <w:pStyle w:val="Bulletptfirstline"/>
        <w:ind w:left="1069"/>
      </w:pPr>
      <w:r w:rsidRPr="00DF6E44">
        <w:t xml:space="preserve">5% of </w:t>
      </w:r>
      <w:r w:rsidR="00F15D12">
        <w:t>respondents</w:t>
      </w:r>
      <w:r w:rsidRPr="00DF6E44">
        <w:t xml:space="preserve"> expressed a need to move to extra care housing and 4% think that it is likely</w:t>
      </w:r>
    </w:p>
    <w:p w14:paraId="707A60D3" w14:textId="77777777" w:rsidR="008B1FC4" w:rsidRPr="00DF6E44" w:rsidRDefault="008B1FC4" w:rsidP="008B1FC4">
      <w:pPr>
        <w:pStyle w:val="Numberedpara1202"/>
      </w:pPr>
      <w:r w:rsidRPr="00DF6E44">
        <w:t xml:space="preserve">To balance the difference between </w:t>
      </w:r>
      <w:r w:rsidRPr="00DF6E44">
        <w:rPr>
          <w:i/>
          <w:iCs/>
        </w:rPr>
        <w:t>expressed housing need</w:t>
      </w:r>
      <w:r w:rsidRPr="00DF6E44">
        <w:t xml:space="preserve"> and </w:t>
      </w:r>
      <w:r w:rsidRPr="00DF6E44">
        <w:rPr>
          <w:i/>
          <w:iCs/>
        </w:rPr>
        <w:t>most likely housing need</w:t>
      </w:r>
      <w:r w:rsidRPr="00DF6E44">
        <w:t xml:space="preserve"> a median value for each housing and accommodation type is calculated:</w:t>
      </w:r>
    </w:p>
    <w:p w14:paraId="21E17617" w14:textId="77777777" w:rsidR="008B1FC4" w:rsidRPr="00DF6E44" w:rsidRDefault="008B1FC4" w:rsidP="008B1FC4">
      <w:pPr>
        <w:pStyle w:val="Bulletptfirstline"/>
        <w:ind w:left="1069"/>
      </w:pPr>
      <w:r w:rsidRPr="00DF6E44">
        <w:t>8.5% of moves to retirement/sheltered housing</w:t>
      </w:r>
    </w:p>
    <w:p w14:paraId="617C1882" w14:textId="77777777" w:rsidR="008B1FC4" w:rsidRPr="00DF6E44" w:rsidRDefault="008B1FC4" w:rsidP="008B1FC4">
      <w:pPr>
        <w:pStyle w:val="Bulletptfirstline"/>
        <w:ind w:left="1069"/>
      </w:pPr>
      <w:r w:rsidRPr="00DF6E44">
        <w:t>4.5% of moves to extra care housing</w:t>
      </w:r>
    </w:p>
    <w:p w14:paraId="70C5305B" w14:textId="0D4B904D" w:rsidR="008B1FC4" w:rsidRPr="00DF6E44" w:rsidRDefault="008B1FC4" w:rsidP="008B1FC4">
      <w:pPr>
        <w:pStyle w:val="Numberedpara1202"/>
      </w:pPr>
      <w:r w:rsidRPr="00DF6E44">
        <w:lastRenderedPageBreak/>
        <w:t xml:space="preserve">Using evidence from the survey, based on evidence of older people’s </w:t>
      </w:r>
      <w:r w:rsidRPr="00DF6E44">
        <w:rPr>
          <w:i/>
          <w:iCs/>
        </w:rPr>
        <w:t xml:space="preserve">expressed housing need </w:t>
      </w:r>
      <w:r w:rsidRPr="00DF6E44">
        <w:t xml:space="preserve">and </w:t>
      </w:r>
      <w:r w:rsidRPr="00DF6E44">
        <w:rPr>
          <w:i/>
          <w:iCs/>
        </w:rPr>
        <w:t>most likely housing need</w:t>
      </w:r>
      <w:r w:rsidRPr="00DF6E44">
        <w:t xml:space="preserve">, moves to ‘specialist accommodation’ (shown in </w:t>
      </w:r>
      <w:r>
        <w:fldChar w:fldCharType="begin"/>
      </w:r>
      <w:r>
        <w:instrText xml:space="preserve"> REF _Ref197083429 \h </w:instrText>
      </w:r>
      <w:r>
        <w:fldChar w:fldCharType="separate"/>
      </w:r>
      <w:r w:rsidR="00971C60">
        <w:t xml:space="preserve">Table </w:t>
      </w:r>
      <w:r w:rsidR="00971C60">
        <w:rPr>
          <w:noProof/>
        </w:rPr>
        <w:t>111</w:t>
      </w:r>
      <w:r>
        <w:fldChar w:fldCharType="end"/>
      </w:r>
      <w:r>
        <w:t xml:space="preserve"> </w:t>
      </w:r>
      <w:r w:rsidRPr="00DF6E44">
        <w:t>as moves to retirement/sheltered housing; extra care housing, is disaggregated as follows:</w:t>
      </w:r>
    </w:p>
    <w:p w14:paraId="57DCF9EF" w14:textId="77777777" w:rsidR="008B1FC4" w:rsidRPr="00DF6E44" w:rsidRDefault="008B1FC4" w:rsidP="000E5D2E">
      <w:pPr>
        <w:pStyle w:val="Numberedpara1202"/>
        <w:numPr>
          <w:ilvl w:val="2"/>
          <w:numId w:val="42"/>
        </w:numPr>
      </w:pPr>
      <w:r w:rsidRPr="00DF6E44">
        <w:t>65% of moves estimated to be to retirement/sheltered housing</w:t>
      </w:r>
    </w:p>
    <w:p w14:paraId="536D2ECC" w14:textId="77777777" w:rsidR="008B1FC4" w:rsidRPr="00DF6E44" w:rsidRDefault="008B1FC4" w:rsidP="000E5D2E">
      <w:pPr>
        <w:pStyle w:val="Numberedpara1202"/>
        <w:numPr>
          <w:ilvl w:val="2"/>
          <w:numId w:val="42"/>
        </w:numPr>
      </w:pPr>
      <w:r w:rsidRPr="00DF6E44">
        <w:t>35% of moves estimated to be to extra care housing</w:t>
      </w:r>
    </w:p>
    <w:p w14:paraId="7F64F056" w14:textId="7FD36A65" w:rsidR="0015307A" w:rsidRDefault="008B1FC4" w:rsidP="008D5F0F">
      <w:pPr>
        <w:pStyle w:val="Numberedpara1202"/>
      </w:pPr>
      <w:r>
        <w:t>The estimated need for retirement/sheltered housing and extra care housing to 2044 is shown in the table below; estimated need for 16,337 units of retirement/sheltered housing and estimated need for 8,649 units of extra care housing.</w:t>
      </w:r>
    </w:p>
    <w:p w14:paraId="5C487943" w14:textId="7365F153" w:rsidR="008B1FC4" w:rsidRDefault="008B1FC4" w:rsidP="008B1FC4">
      <w:pPr>
        <w:pStyle w:val="Caption"/>
      </w:pPr>
      <w:bookmarkStart w:id="291" w:name="_Ref191985495"/>
      <w:r>
        <w:t xml:space="preserve">Table </w:t>
      </w:r>
      <w:fldSimple w:instr=" SEQ Table \* ARABIC ">
        <w:r w:rsidR="00971C60">
          <w:rPr>
            <w:noProof/>
          </w:rPr>
          <w:t>112</w:t>
        </w:r>
      </w:fldSimple>
      <w:bookmarkEnd w:id="291"/>
      <w:r>
        <w:t>. The initial estimated need for retirement/sheltered housing and extra care housing in Essex</w:t>
      </w:r>
    </w:p>
    <w:tbl>
      <w:tblPr>
        <w:tblStyle w:val="GridTable5Dark-Accent4"/>
        <w:tblW w:w="5000" w:type="pct"/>
        <w:tblLayout w:type="fixed"/>
        <w:tblLook w:val="04A0" w:firstRow="1" w:lastRow="0" w:firstColumn="1" w:lastColumn="0" w:noHBand="0" w:noVBand="1"/>
      </w:tblPr>
      <w:tblGrid>
        <w:gridCol w:w="2123"/>
        <w:gridCol w:w="1277"/>
        <w:gridCol w:w="1417"/>
        <w:gridCol w:w="1417"/>
        <w:gridCol w:w="1417"/>
        <w:gridCol w:w="1365"/>
      </w:tblGrid>
      <w:tr w:rsidR="008B1FC4" w:rsidRPr="009D6CD9" w14:paraId="767112B7" w14:textId="77777777" w:rsidTr="001E6C09">
        <w:trPr>
          <w:cnfStyle w:val="100000000000" w:firstRow="1" w:lastRow="0" w:firstColumn="0" w:lastColumn="0" w:oddVBand="0" w:evenVBand="0" w:oddHBand="0" w:evenHBand="0" w:firstRowFirstColumn="0" w:firstRowLastColumn="0" w:lastRowFirstColumn="0" w:lastRowLastColumn="0"/>
          <w:trHeight w:val="556"/>
        </w:trPr>
        <w:tc>
          <w:tcPr>
            <w:cnfStyle w:val="001000000000" w:firstRow="0" w:lastRow="0" w:firstColumn="1" w:lastColumn="0" w:oddVBand="0" w:evenVBand="0" w:oddHBand="0" w:evenHBand="0" w:firstRowFirstColumn="0" w:firstRowLastColumn="0" w:lastRowFirstColumn="0" w:lastRowLastColumn="0"/>
            <w:tcW w:w="1177" w:type="pct"/>
            <w:shd w:val="clear" w:color="auto" w:fill="FBCAD0"/>
            <w:noWrap/>
            <w:hideMark/>
          </w:tcPr>
          <w:p w14:paraId="6360F2E1" w14:textId="77777777" w:rsidR="008B1FC4" w:rsidRPr="009D6CD9" w:rsidRDefault="008B1FC4" w:rsidP="001E6C09">
            <w:pPr>
              <w:rPr>
                <w:rFonts w:eastAsia="Times New Roman" w:cs="Segoe UI"/>
                <w:color w:val="000000"/>
              </w:rPr>
            </w:pPr>
            <w:r w:rsidRPr="009D6CD9">
              <w:rPr>
                <w:rFonts w:eastAsia="Times New Roman" w:cs="Segoe UI"/>
                <w:color w:val="000000"/>
              </w:rPr>
              <w:t>Specialist housing type</w:t>
            </w:r>
          </w:p>
        </w:tc>
        <w:tc>
          <w:tcPr>
            <w:tcW w:w="708" w:type="pct"/>
            <w:shd w:val="clear" w:color="auto" w:fill="FBCAD0"/>
          </w:tcPr>
          <w:p w14:paraId="19527F07" w14:textId="77777777" w:rsidR="008B1FC4" w:rsidRPr="006F38EF" w:rsidRDefault="008B1FC4" w:rsidP="001E6C0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 xml:space="preserve">Estimated need </w:t>
            </w:r>
            <w:r>
              <w:rPr>
                <w:rFonts w:eastAsia="Times New Roman" w:cs="Segoe UI"/>
                <w:color w:val="000000"/>
              </w:rPr>
              <w:t>in</w:t>
            </w:r>
            <w:r w:rsidRPr="006F38EF">
              <w:rPr>
                <w:rFonts w:eastAsia="Times New Roman" w:cs="Segoe UI"/>
                <w:color w:val="000000"/>
              </w:rPr>
              <w:t xml:space="preserve"> 202</w:t>
            </w:r>
            <w:r>
              <w:rPr>
                <w:rFonts w:eastAsia="Times New Roman" w:cs="Segoe UI"/>
                <w:color w:val="000000"/>
              </w:rPr>
              <w:t>4</w:t>
            </w:r>
          </w:p>
        </w:tc>
        <w:tc>
          <w:tcPr>
            <w:tcW w:w="786" w:type="pct"/>
            <w:shd w:val="clear" w:color="auto" w:fill="FBCAD0"/>
            <w:noWrap/>
            <w:hideMark/>
          </w:tcPr>
          <w:p w14:paraId="0CDFE87E" w14:textId="77777777" w:rsidR="008B1FC4" w:rsidRPr="009D6CD9" w:rsidRDefault="008B1FC4" w:rsidP="001E6C0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Estimated need by 2029</w:t>
            </w:r>
          </w:p>
        </w:tc>
        <w:tc>
          <w:tcPr>
            <w:tcW w:w="786" w:type="pct"/>
            <w:shd w:val="clear" w:color="auto" w:fill="FBCAD0"/>
            <w:noWrap/>
            <w:hideMark/>
          </w:tcPr>
          <w:p w14:paraId="04E6DF0D" w14:textId="77777777" w:rsidR="008B1FC4" w:rsidRPr="009D6CD9" w:rsidRDefault="008B1FC4" w:rsidP="001E6C0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Estimated need by 2034</w:t>
            </w:r>
          </w:p>
        </w:tc>
        <w:tc>
          <w:tcPr>
            <w:tcW w:w="786" w:type="pct"/>
            <w:shd w:val="clear" w:color="auto" w:fill="FBCAD0"/>
            <w:noWrap/>
            <w:hideMark/>
          </w:tcPr>
          <w:p w14:paraId="2807AED2" w14:textId="77777777" w:rsidR="008B1FC4" w:rsidRPr="009D6CD9" w:rsidRDefault="008B1FC4" w:rsidP="001E6C0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Estimated need by 2039</w:t>
            </w:r>
          </w:p>
        </w:tc>
        <w:tc>
          <w:tcPr>
            <w:tcW w:w="757" w:type="pct"/>
            <w:shd w:val="clear" w:color="auto" w:fill="FBCAD0"/>
            <w:noWrap/>
            <w:hideMark/>
          </w:tcPr>
          <w:p w14:paraId="49CA7180" w14:textId="77777777" w:rsidR="008B1FC4" w:rsidRPr="009D6CD9" w:rsidRDefault="008B1FC4" w:rsidP="001E6C0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Estimated need by 2044</w:t>
            </w:r>
          </w:p>
        </w:tc>
      </w:tr>
      <w:tr w:rsidR="008B1FC4" w:rsidRPr="009D6CD9" w14:paraId="1D2F3C83" w14:textId="77777777" w:rsidTr="001E6C09">
        <w:trPr>
          <w:trHeight w:val="266"/>
        </w:trPr>
        <w:tc>
          <w:tcPr>
            <w:cnfStyle w:val="001000000000" w:firstRow="0" w:lastRow="0" w:firstColumn="1" w:lastColumn="0" w:oddVBand="0" w:evenVBand="0" w:oddHBand="0" w:evenHBand="0" w:firstRowFirstColumn="0" w:firstRowLastColumn="0" w:lastRowFirstColumn="0" w:lastRowLastColumn="0"/>
            <w:tcW w:w="1177" w:type="pct"/>
            <w:noWrap/>
            <w:vAlign w:val="center"/>
            <w:hideMark/>
          </w:tcPr>
          <w:p w14:paraId="6AE7E0CD" w14:textId="77777777" w:rsidR="008B1FC4" w:rsidRPr="009D6CD9" w:rsidRDefault="008B1FC4" w:rsidP="00DC05B9">
            <w:pPr>
              <w:rPr>
                <w:rFonts w:eastAsia="Times New Roman" w:cs="Segoe UI"/>
                <w:b w:val="0"/>
                <w:color w:val="000000"/>
              </w:rPr>
            </w:pPr>
            <w:r w:rsidRPr="009D6CD9">
              <w:rPr>
                <w:rFonts w:eastAsia="Times New Roman" w:cs="Segoe UI"/>
                <w:b w:val="0"/>
                <w:color w:val="000000"/>
              </w:rPr>
              <w:t>Retirement/sheltered housing</w:t>
            </w:r>
          </w:p>
        </w:tc>
        <w:tc>
          <w:tcPr>
            <w:tcW w:w="708" w:type="pct"/>
            <w:vAlign w:val="center"/>
          </w:tcPr>
          <w:p w14:paraId="5CA80F15"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B2145">
              <w:rPr>
                <w:rFonts w:cs="Segoe UI"/>
                <w:color w:val="000000"/>
              </w:rPr>
              <w:t>3,299</w:t>
            </w:r>
          </w:p>
        </w:tc>
        <w:tc>
          <w:tcPr>
            <w:tcW w:w="786" w:type="pct"/>
            <w:noWrap/>
            <w:vAlign w:val="center"/>
            <w:hideMark/>
          </w:tcPr>
          <w:p w14:paraId="36578726"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2145">
              <w:rPr>
                <w:rFonts w:cs="Segoe UI"/>
                <w:color w:val="000000"/>
              </w:rPr>
              <w:t>6,587</w:t>
            </w:r>
          </w:p>
        </w:tc>
        <w:tc>
          <w:tcPr>
            <w:tcW w:w="786" w:type="pct"/>
            <w:noWrap/>
            <w:vAlign w:val="center"/>
            <w:hideMark/>
          </w:tcPr>
          <w:p w14:paraId="56E89392"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2145">
              <w:rPr>
                <w:rFonts w:cs="Segoe UI"/>
                <w:color w:val="000000"/>
              </w:rPr>
              <w:t>9,901</w:t>
            </w:r>
          </w:p>
        </w:tc>
        <w:tc>
          <w:tcPr>
            <w:tcW w:w="786" w:type="pct"/>
            <w:noWrap/>
            <w:vAlign w:val="center"/>
            <w:hideMark/>
          </w:tcPr>
          <w:p w14:paraId="33722EEB"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2145">
              <w:rPr>
                <w:rFonts w:cs="Segoe UI"/>
                <w:color w:val="000000"/>
              </w:rPr>
              <w:t>13,178</w:t>
            </w:r>
          </w:p>
        </w:tc>
        <w:tc>
          <w:tcPr>
            <w:tcW w:w="757" w:type="pct"/>
            <w:noWrap/>
            <w:vAlign w:val="center"/>
            <w:hideMark/>
          </w:tcPr>
          <w:p w14:paraId="3E7EAFE8"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2145">
              <w:rPr>
                <w:rFonts w:cs="Segoe UI"/>
                <w:color w:val="000000"/>
              </w:rPr>
              <w:t>16,337</w:t>
            </w:r>
          </w:p>
        </w:tc>
      </w:tr>
      <w:tr w:rsidR="008B1FC4" w:rsidRPr="009D6CD9" w14:paraId="66CC3200" w14:textId="77777777" w:rsidTr="001E6C09">
        <w:trPr>
          <w:trHeight w:val="288"/>
        </w:trPr>
        <w:tc>
          <w:tcPr>
            <w:cnfStyle w:val="001000000000" w:firstRow="0" w:lastRow="0" w:firstColumn="1" w:lastColumn="0" w:oddVBand="0" w:evenVBand="0" w:oddHBand="0" w:evenHBand="0" w:firstRowFirstColumn="0" w:firstRowLastColumn="0" w:lastRowFirstColumn="0" w:lastRowLastColumn="0"/>
            <w:tcW w:w="1177" w:type="pct"/>
            <w:noWrap/>
            <w:vAlign w:val="center"/>
            <w:hideMark/>
          </w:tcPr>
          <w:p w14:paraId="38313047" w14:textId="77777777" w:rsidR="008B1FC4" w:rsidRPr="009D6CD9" w:rsidRDefault="008B1FC4" w:rsidP="00DC05B9">
            <w:pPr>
              <w:rPr>
                <w:rFonts w:eastAsia="Times New Roman" w:cs="Segoe UI"/>
                <w:b w:val="0"/>
                <w:color w:val="000000"/>
              </w:rPr>
            </w:pPr>
            <w:r w:rsidRPr="009D6CD9">
              <w:rPr>
                <w:rFonts w:eastAsia="Times New Roman" w:cs="Segoe UI"/>
                <w:b w:val="0"/>
                <w:color w:val="000000"/>
              </w:rPr>
              <w:t>Extra care housing</w:t>
            </w:r>
          </w:p>
        </w:tc>
        <w:tc>
          <w:tcPr>
            <w:tcW w:w="708" w:type="pct"/>
            <w:vAlign w:val="center"/>
          </w:tcPr>
          <w:p w14:paraId="5215E098"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DB2145">
              <w:rPr>
                <w:rFonts w:cs="Segoe UI"/>
                <w:color w:val="000000"/>
              </w:rPr>
              <w:t>1,747</w:t>
            </w:r>
          </w:p>
        </w:tc>
        <w:tc>
          <w:tcPr>
            <w:tcW w:w="786" w:type="pct"/>
            <w:noWrap/>
            <w:vAlign w:val="center"/>
            <w:hideMark/>
          </w:tcPr>
          <w:p w14:paraId="2C560807"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2145">
              <w:rPr>
                <w:rFonts w:cs="Segoe UI"/>
                <w:color w:val="000000"/>
              </w:rPr>
              <w:t>3,487</w:t>
            </w:r>
          </w:p>
        </w:tc>
        <w:tc>
          <w:tcPr>
            <w:tcW w:w="786" w:type="pct"/>
            <w:noWrap/>
            <w:vAlign w:val="center"/>
            <w:hideMark/>
          </w:tcPr>
          <w:p w14:paraId="7B7EC217"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2145">
              <w:rPr>
                <w:rFonts w:cs="Segoe UI"/>
                <w:color w:val="000000"/>
              </w:rPr>
              <w:t>5,241</w:t>
            </w:r>
          </w:p>
        </w:tc>
        <w:tc>
          <w:tcPr>
            <w:tcW w:w="786" w:type="pct"/>
            <w:noWrap/>
            <w:vAlign w:val="center"/>
            <w:hideMark/>
          </w:tcPr>
          <w:p w14:paraId="48E8EC7C"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2145">
              <w:rPr>
                <w:rFonts w:cs="Segoe UI"/>
                <w:color w:val="000000"/>
              </w:rPr>
              <w:t>6,977</w:t>
            </w:r>
          </w:p>
        </w:tc>
        <w:tc>
          <w:tcPr>
            <w:tcW w:w="757" w:type="pct"/>
            <w:noWrap/>
            <w:vAlign w:val="center"/>
            <w:hideMark/>
          </w:tcPr>
          <w:p w14:paraId="2AC51BE7"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2145">
              <w:rPr>
                <w:rFonts w:cs="Segoe UI"/>
                <w:color w:val="000000"/>
              </w:rPr>
              <w:t>8,649</w:t>
            </w:r>
          </w:p>
        </w:tc>
      </w:tr>
      <w:tr w:rsidR="008B1FC4" w:rsidRPr="009D6CD9" w14:paraId="0D949D7F" w14:textId="77777777" w:rsidTr="001E6C09">
        <w:trPr>
          <w:trHeight w:val="288"/>
        </w:trPr>
        <w:tc>
          <w:tcPr>
            <w:cnfStyle w:val="001000000000" w:firstRow="0" w:lastRow="0" w:firstColumn="1" w:lastColumn="0" w:oddVBand="0" w:evenVBand="0" w:oddHBand="0" w:evenHBand="0" w:firstRowFirstColumn="0" w:firstRowLastColumn="0" w:lastRowFirstColumn="0" w:lastRowLastColumn="0"/>
            <w:tcW w:w="1177" w:type="pct"/>
            <w:noWrap/>
            <w:vAlign w:val="center"/>
            <w:hideMark/>
          </w:tcPr>
          <w:p w14:paraId="42A715F9" w14:textId="77777777" w:rsidR="008B1FC4" w:rsidRPr="001B34FB" w:rsidRDefault="008B1FC4" w:rsidP="00DC05B9">
            <w:pPr>
              <w:rPr>
                <w:rFonts w:eastAsia="Times New Roman" w:cs="Segoe UI"/>
                <w:color w:val="000000"/>
              </w:rPr>
            </w:pPr>
            <w:r w:rsidRPr="001B34FB">
              <w:rPr>
                <w:rFonts w:eastAsia="Times New Roman" w:cs="Segoe UI"/>
                <w:color w:val="000000"/>
              </w:rPr>
              <w:t>Total</w:t>
            </w:r>
          </w:p>
        </w:tc>
        <w:tc>
          <w:tcPr>
            <w:tcW w:w="708" w:type="pct"/>
            <w:vAlign w:val="center"/>
          </w:tcPr>
          <w:p w14:paraId="1F02C17C"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DB2145">
              <w:rPr>
                <w:rFonts w:cs="Segoe UI"/>
                <w:b/>
                <w:color w:val="000000"/>
              </w:rPr>
              <w:t>5,046</w:t>
            </w:r>
          </w:p>
        </w:tc>
        <w:tc>
          <w:tcPr>
            <w:tcW w:w="786" w:type="pct"/>
            <w:noWrap/>
            <w:vAlign w:val="center"/>
            <w:hideMark/>
          </w:tcPr>
          <w:p w14:paraId="47C56539"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2145">
              <w:rPr>
                <w:rFonts w:cs="Segoe UI"/>
                <w:b/>
                <w:color w:val="000000"/>
              </w:rPr>
              <w:t>10,075</w:t>
            </w:r>
          </w:p>
        </w:tc>
        <w:tc>
          <w:tcPr>
            <w:tcW w:w="786" w:type="pct"/>
            <w:noWrap/>
            <w:vAlign w:val="center"/>
            <w:hideMark/>
          </w:tcPr>
          <w:p w14:paraId="7AC917DE"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2145">
              <w:rPr>
                <w:rFonts w:cs="Segoe UI"/>
                <w:b/>
                <w:color w:val="000000"/>
              </w:rPr>
              <w:t>15,142</w:t>
            </w:r>
          </w:p>
        </w:tc>
        <w:tc>
          <w:tcPr>
            <w:tcW w:w="786" w:type="pct"/>
            <w:noWrap/>
            <w:vAlign w:val="center"/>
            <w:hideMark/>
          </w:tcPr>
          <w:p w14:paraId="0FA58987"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2145">
              <w:rPr>
                <w:rFonts w:cs="Segoe UI"/>
                <w:b/>
                <w:color w:val="000000"/>
              </w:rPr>
              <w:t>20,154</w:t>
            </w:r>
          </w:p>
        </w:tc>
        <w:tc>
          <w:tcPr>
            <w:tcW w:w="757" w:type="pct"/>
            <w:noWrap/>
            <w:vAlign w:val="center"/>
            <w:hideMark/>
          </w:tcPr>
          <w:p w14:paraId="5C99A67B" w14:textId="77777777" w:rsidR="008B1FC4" w:rsidRPr="00DB2145"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2145">
              <w:rPr>
                <w:rFonts w:cs="Segoe UI"/>
                <w:b/>
                <w:color w:val="000000"/>
              </w:rPr>
              <w:t>24,985</w:t>
            </w:r>
          </w:p>
        </w:tc>
      </w:tr>
    </w:tbl>
    <w:p w14:paraId="196AB854" w14:textId="77777777" w:rsidR="008B1FC4" w:rsidRPr="001012DF" w:rsidRDefault="008B1FC4" w:rsidP="008B1FC4">
      <w:pPr>
        <w:rPr>
          <w:rFonts w:cs="Segoe UI"/>
          <w:szCs w:val="18"/>
        </w:rPr>
      </w:pPr>
      <w:r w:rsidRPr="0046387B">
        <w:rPr>
          <w:rFonts w:ascii="Segoe UI" w:hAnsi="Segoe UI" w:cs="Segoe UI"/>
          <w:sz w:val="18"/>
          <w:szCs w:val="18"/>
        </w:rPr>
        <w:t xml:space="preserve">Source: IPSOS (2023/24) and HLIN (2024). NB estimates of need are not cumulative. </w:t>
      </w:r>
    </w:p>
    <w:p w14:paraId="2E2E21EB" w14:textId="0019D597" w:rsidR="008B1FC4" w:rsidRDefault="008B1FC4" w:rsidP="008B1FC4">
      <w:pPr>
        <w:pStyle w:val="Numberedpara1202"/>
      </w:pPr>
      <w:r>
        <w:t xml:space="preserve">To adjust the estimated need for retirement/sheltered housing and extra care housing in </w:t>
      </w:r>
      <w:r>
        <w:fldChar w:fldCharType="begin"/>
      </w:r>
      <w:r>
        <w:instrText xml:space="preserve"> REF _Ref191985495 \h </w:instrText>
      </w:r>
      <w:r>
        <w:fldChar w:fldCharType="separate"/>
      </w:r>
      <w:r w:rsidR="00971C60">
        <w:t xml:space="preserve">Table </w:t>
      </w:r>
      <w:r w:rsidR="00971C60">
        <w:rPr>
          <w:noProof/>
        </w:rPr>
        <w:t>112</w:t>
      </w:r>
      <w:r>
        <w:fldChar w:fldCharType="end"/>
      </w:r>
      <w:r>
        <w:t xml:space="preserve"> the following has been applied:</w:t>
      </w:r>
    </w:p>
    <w:p w14:paraId="3AD7FF13" w14:textId="54844A97" w:rsidR="008B1FC4" w:rsidRDefault="008B1FC4" w:rsidP="008B1FC4">
      <w:pPr>
        <w:pStyle w:val="Bulletptfirstline"/>
        <w:ind w:left="1069"/>
      </w:pPr>
      <w:r>
        <w:t>A 10% annual turnover rate in t</w:t>
      </w:r>
      <w:r w:rsidRPr="00451D10">
        <w:t xml:space="preserve">he </w:t>
      </w:r>
      <w:r>
        <w:t>existing</w:t>
      </w:r>
      <w:r w:rsidRPr="00451D10">
        <w:t xml:space="preserve"> supply of specialist housing</w:t>
      </w:r>
      <w:r>
        <w:t xml:space="preserve"> in Essex has been applied to the estimated need</w:t>
      </w:r>
    </w:p>
    <w:p w14:paraId="0B61596B" w14:textId="722E73C5" w:rsidR="008B1FC4" w:rsidRDefault="008B1FC4" w:rsidP="008B1FC4">
      <w:pPr>
        <w:pStyle w:val="Bulletptfirstline"/>
        <w:ind w:left="1069"/>
      </w:pPr>
      <w:r w:rsidRPr="00F76689">
        <w:t xml:space="preserve">It has been assumed that 16 people aged 65+ whom </w:t>
      </w:r>
      <w:r w:rsidR="000717DD">
        <w:t>Essex County Council</w:t>
      </w:r>
      <w:r w:rsidRPr="00F76689">
        <w:t xml:space="preserve"> would otherwise have funded to move to a residential care home, can be ‘diverted’ to move into extra care housing</w:t>
      </w:r>
    </w:p>
    <w:p w14:paraId="3860CE4F" w14:textId="4588FFB8" w:rsidR="004D27C4" w:rsidRDefault="004D27C4" w:rsidP="008B1FC4">
      <w:pPr>
        <w:pStyle w:val="Bulletptfirstline"/>
        <w:ind w:left="1069"/>
      </w:pPr>
      <w:r>
        <w:t xml:space="preserve">Based on evidence of the profile of need of people who have moved into </w:t>
      </w:r>
      <w:r w:rsidR="004301FE">
        <w:t>Essex County Council</w:t>
      </w:r>
      <w:r>
        <w:t xml:space="preserve"> commissioned extra care housing</w:t>
      </w:r>
      <w:r w:rsidR="008227A1">
        <w:t xml:space="preserve"> (paragraph </w:t>
      </w:r>
      <w:r w:rsidR="007B444B">
        <w:fldChar w:fldCharType="begin"/>
      </w:r>
      <w:r w:rsidR="007B444B">
        <w:instrText xml:space="preserve"> REF _Ref202454743 \n \h </w:instrText>
      </w:r>
      <w:r w:rsidR="007B444B">
        <w:fldChar w:fldCharType="separate"/>
      </w:r>
      <w:r w:rsidR="00971C60">
        <w:t>9.36</w:t>
      </w:r>
      <w:r w:rsidR="007B444B">
        <w:fldChar w:fldCharType="end"/>
      </w:r>
      <w:r w:rsidR="008227A1">
        <w:t>)</w:t>
      </w:r>
      <w:r>
        <w:t xml:space="preserve">, it is assumed that the estimated need for social/affordable extra care housing will include need amongst people </w:t>
      </w:r>
      <w:r w:rsidR="008227A1">
        <w:t>whose primary need is</w:t>
      </w:r>
      <w:r>
        <w:t xml:space="preserve"> learning disabilit</w:t>
      </w:r>
      <w:r w:rsidR="008227A1">
        <w:t>y</w:t>
      </w:r>
      <w:r w:rsidR="00B34B75">
        <w:t xml:space="preserve"> (approximately </w:t>
      </w:r>
      <w:r w:rsidR="008227A1">
        <w:t>8 people; per annum</w:t>
      </w:r>
      <w:r w:rsidR="00B34B75">
        <w:t>)</w:t>
      </w:r>
      <w:r>
        <w:t xml:space="preserve">, people </w:t>
      </w:r>
      <w:r w:rsidR="008227A1">
        <w:t xml:space="preserve">who primary need </w:t>
      </w:r>
      <w:r w:rsidR="008513D1">
        <w:t>is</w:t>
      </w:r>
      <w:r>
        <w:t xml:space="preserve"> mental health needs </w:t>
      </w:r>
      <w:r w:rsidR="00B34B75" w:rsidRPr="00B34B75">
        <w:t xml:space="preserve">(approximately </w:t>
      </w:r>
      <w:r w:rsidR="008227A1">
        <w:t>3 people per annum</w:t>
      </w:r>
      <w:r w:rsidR="00B34B75" w:rsidRPr="00B34B75">
        <w:t xml:space="preserve">), </w:t>
      </w:r>
      <w:r>
        <w:t xml:space="preserve">and </w:t>
      </w:r>
      <w:r w:rsidR="008513D1">
        <w:t>amongst</w:t>
      </w:r>
      <w:r>
        <w:t xml:space="preserve"> people </w:t>
      </w:r>
      <w:r w:rsidR="008513D1">
        <w:t xml:space="preserve">whose primary need is </w:t>
      </w:r>
      <w:r>
        <w:t>physical disabilit</w:t>
      </w:r>
      <w:r w:rsidR="008513D1">
        <w:t>y and/or sensory impairment</w:t>
      </w:r>
      <w:r w:rsidR="00B34B75" w:rsidRPr="00B34B75">
        <w:t xml:space="preserve"> (approximately </w:t>
      </w:r>
      <w:r w:rsidR="008227A1">
        <w:t>17 people per annum</w:t>
      </w:r>
      <w:r w:rsidR="00B34B75" w:rsidRPr="00B34B75">
        <w:t>)</w:t>
      </w:r>
    </w:p>
    <w:p w14:paraId="30B0055C" w14:textId="340C16C3" w:rsidR="008B1FC4" w:rsidRDefault="008B1FC4" w:rsidP="008B1FC4">
      <w:pPr>
        <w:pStyle w:val="Numberedpara1202"/>
      </w:pPr>
      <w:r>
        <w:t xml:space="preserve">Based on </w:t>
      </w:r>
      <w:r w:rsidR="000717DD">
        <w:t>Essex County Council</w:t>
      </w:r>
      <w:r>
        <w:t xml:space="preserve"> commissioner intelligence, and the Housing LIN’s experience of retirement/sheltered housing and extra care housing, it is assumed that 10% of the current stock will become available per annum. With 16,467 units in retirement/sheltered housing and 922 units in extra care housing available in Essex (</w:t>
      </w:r>
      <w:r>
        <w:fldChar w:fldCharType="begin"/>
      </w:r>
      <w:r>
        <w:instrText xml:space="preserve"> REF _Ref191891014 \h </w:instrText>
      </w:r>
      <w:r>
        <w:fldChar w:fldCharType="separate"/>
      </w:r>
      <w:r w:rsidR="00971C60">
        <w:t xml:space="preserve">Table </w:t>
      </w:r>
      <w:r w:rsidR="00971C60">
        <w:rPr>
          <w:noProof/>
        </w:rPr>
        <w:t>110</w:t>
      </w:r>
      <w:r>
        <w:fldChar w:fldCharType="end"/>
      </w:r>
      <w:r>
        <w:t xml:space="preserve">), this equates to 1,647 units in retirement/sheltered housing and 92 units in extra care housing becoming available per annum. </w:t>
      </w:r>
    </w:p>
    <w:p w14:paraId="6BCA69B2" w14:textId="761431A3" w:rsidR="008B1FC4" w:rsidRDefault="008B1FC4" w:rsidP="008B1FC4">
      <w:pPr>
        <w:pStyle w:val="Numberedpara1202"/>
      </w:pPr>
      <w:r>
        <w:lastRenderedPageBreak/>
        <w:t xml:space="preserve">The turnover calculation allows for 10% of the estimated need for retirement/sheltered housing and extra care housing to be met from the existing supply and has been subtracted from the estimated need in </w:t>
      </w:r>
      <w:r>
        <w:fldChar w:fldCharType="begin"/>
      </w:r>
      <w:r>
        <w:instrText xml:space="preserve"> REF _Ref191985495 \h </w:instrText>
      </w:r>
      <w:r>
        <w:fldChar w:fldCharType="separate"/>
      </w:r>
      <w:r w:rsidR="00971C60">
        <w:t xml:space="preserve">Table </w:t>
      </w:r>
      <w:r w:rsidR="00971C60">
        <w:rPr>
          <w:noProof/>
        </w:rPr>
        <w:t>112</w:t>
      </w:r>
      <w:r>
        <w:fldChar w:fldCharType="end"/>
      </w:r>
      <w:r>
        <w:t>.</w:t>
      </w:r>
    </w:p>
    <w:p w14:paraId="4F45B23F" w14:textId="7B11E43F" w:rsidR="008B1FC4" w:rsidRPr="00FD2BB6" w:rsidRDefault="008B1FC4" w:rsidP="008B1FC4">
      <w:pPr>
        <w:pStyle w:val="Numberedpara1202"/>
      </w:pPr>
      <w:r w:rsidRPr="00D61B3F">
        <w:t xml:space="preserve">A further adjustment is then made to </w:t>
      </w:r>
      <w:proofErr w:type="gramStart"/>
      <w:r w:rsidRPr="00D61B3F">
        <w:t>take into account</w:t>
      </w:r>
      <w:proofErr w:type="gramEnd"/>
      <w:r w:rsidRPr="00D61B3F">
        <w:t xml:space="preserve"> </w:t>
      </w:r>
      <w:r w:rsidR="000717DD">
        <w:t>Essex County Council</w:t>
      </w:r>
      <w:r w:rsidRPr="00D61B3F">
        <w:t xml:space="preserve"> policy objective of providing extra care housing as a</w:t>
      </w:r>
      <w:r>
        <w:t>n</w:t>
      </w:r>
      <w:r w:rsidRPr="00D61B3F">
        <w:t xml:space="preserve"> alternative to the use of residential care for some older people. </w:t>
      </w:r>
      <w:r w:rsidRPr="00FD2BB6">
        <w:t xml:space="preserve">Using </w:t>
      </w:r>
      <w:r w:rsidR="000717DD">
        <w:t>Essex County Council</w:t>
      </w:r>
      <w:r w:rsidRPr="00FD2BB6">
        <w:t xml:space="preserve"> data, it has been assumed that 16 people aged 65+ whom </w:t>
      </w:r>
      <w:r w:rsidR="000717DD">
        <w:t>Essex County Council</w:t>
      </w:r>
      <w:r w:rsidRPr="00FD2BB6">
        <w:t xml:space="preserve"> would otherwise have funded to move to a residential care home, can be ‘diverted’ to move into extra care housing as an alternative; this would increase the need for extra care housing provided as affordable/social housing by </w:t>
      </w:r>
      <w:r>
        <w:t xml:space="preserve">16 </w:t>
      </w:r>
      <w:r w:rsidRPr="00FD2BB6">
        <w:t>units at 2024 and each subsequent 5 year interval.</w:t>
      </w:r>
    </w:p>
    <w:p w14:paraId="3FD3F9F9" w14:textId="77777777" w:rsidR="008B1FC4" w:rsidRDefault="008B1FC4" w:rsidP="008B1FC4">
      <w:pPr>
        <w:pStyle w:val="Numberedpara1202"/>
      </w:pPr>
      <w:r>
        <w:t xml:space="preserve">The adjusted estimates of additional need for retirement/sheltered housing and extra care housing are shown below. </w:t>
      </w:r>
    </w:p>
    <w:p w14:paraId="42298C31" w14:textId="2C1B1B5E" w:rsidR="008B1FC4" w:rsidRDefault="008B1FC4" w:rsidP="008B1FC4">
      <w:pPr>
        <w:pStyle w:val="Caption"/>
      </w:pPr>
      <w:r>
        <w:t xml:space="preserve">Table </w:t>
      </w:r>
      <w:fldSimple w:instr=" SEQ Table \* ARABIC ">
        <w:r w:rsidR="00971C60">
          <w:rPr>
            <w:noProof/>
          </w:rPr>
          <w:t>113</w:t>
        </w:r>
      </w:fldSimple>
      <w:r>
        <w:t xml:space="preserve">. Estimated additional need for retirement/sheltered housing and extra care housing for all people over the age of 65 in Essex to 2044 </w:t>
      </w:r>
    </w:p>
    <w:tbl>
      <w:tblPr>
        <w:tblStyle w:val="GridTable5Dark-Accent4"/>
        <w:tblW w:w="5000" w:type="pct"/>
        <w:tblLayout w:type="fixed"/>
        <w:tblLook w:val="04A0" w:firstRow="1" w:lastRow="0" w:firstColumn="1" w:lastColumn="0" w:noHBand="0" w:noVBand="1"/>
      </w:tblPr>
      <w:tblGrid>
        <w:gridCol w:w="2265"/>
        <w:gridCol w:w="1277"/>
        <w:gridCol w:w="1419"/>
        <w:gridCol w:w="1417"/>
        <w:gridCol w:w="1278"/>
        <w:gridCol w:w="1360"/>
      </w:tblGrid>
      <w:tr w:rsidR="008B1FC4" w:rsidRPr="009D6CD9" w14:paraId="14FABC86" w14:textId="77777777" w:rsidTr="00EE12B7">
        <w:trPr>
          <w:cnfStyle w:val="100000000000" w:firstRow="1" w:lastRow="0" w:firstColumn="0" w:lastColumn="0" w:oddVBand="0" w:evenVBand="0" w:oddHBand="0" w:evenHBand="0" w:firstRowFirstColumn="0" w:firstRowLastColumn="0" w:lastRowFirstColumn="0" w:lastRowLastColumn="0"/>
          <w:trHeight w:val="556"/>
        </w:trPr>
        <w:tc>
          <w:tcPr>
            <w:cnfStyle w:val="001000000000" w:firstRow="0" w:lastRow="0" w:firstColumn="1" w:lastColumn="0" w:oddVBand="0" w:evenVBand="0" w:oddHBand="0" w:evenHBand="0" w:firstRowFirstColumn="0" w:firstRowLastColumn="0" w:lastRowFirstColumn="0" w:lastRowLastColumn="0"/>
            <w:tcW w:w="1256" w:type="pct"/>
            <w:shd w:val="clear" w:color="auto" w:fill="FBCAD0"/>
            <w:noWrap/>
            <w:hideMark/>
          </w:tcPr>
          <w:p w14:paraId="4EF3F942" w14:textId="77777777" w:rsidR="008B1FC4" w:rsidRPr="009D6CD9" w:rsidRDefault="008B1FC4" w:rsidP="00DC05B9">
            <w:pPr>
              <w:rPr>
                <w:rFonts w:eastAsia="Times New Roman" w:cs="Segoe UI"/>
                <w:color w:val="000000"/>
              </w:rPr>
            </w:pPr>
            <w:r w:rsidRPr="009D6CD9">
              <w:rPr>
                <w:rFonts w:eastAsia="Times New Roman" w:cs="Segoe UI"/>
                <w:color w:val="000000"/>
              </w:rPr>
              <w:t>Specialist housing type</w:t>
            </w:r>
          </w:p>
        </w:tc>
        <w:tc>
          <w:tcPr>
            <w:tcW w:w="708" w:type="pct"/>
            <w:shd w:val="clear" w:color="auto" w:fill="FBCAD0"/>
          </w:tcPr>
          <w:p w14:paraId="00AE416E" w14:textId="77777777" w:rsidR="008B1FC4" w:rsidRPr="006F38EF"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 xml:space="preserve">Estimated need </w:t>
            </w:r>
            <w:r>
              <w:rPr>
                <w:rFonts w:eastAsia="Times New Roman" w:cs="Segoe UI"/>
                <w:color w:val="000000"/>
              </w:rPr>
              <w:t>in</w:t>
            </w:r>
            <w:r w:rsidRPr="006F38EF">
              <w:rPr>
                <w:rFonts w:eastAsia="Times New Roman" w:cs="Segoe UI"/>
                <w:color w:val="000000"/>
              </w:rPr>
              <w:t xml:space="preserve"> 202</w:t>
            </w:r>
            <w:r>
              <w:rPr>
                <w:rFonts w:eastAsia="Times New Roman" w:cs="Segoe UI"/>
                <w:color w:val="000000"/>
              </w:rPr>
              <w:t>4</w:t>
            </w:r>
          </w:p>
        </w:tc>
        <w:tc>
          <w:tcPr>
            <w:tcW w:w="787" w:type="pct"/>
            <w:shd w:val="clear" w:color="auto" w:fill="FBCAD0"/>
            <w:noWrap/>
            <w:hideMark/>
          </w:tcPr>
          <w:p w14:paraId="3810D461" w14:textId="77777777" w:rsidR="008B1FC4" w:rsidRPr="009D6CD9"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Estimated need by 2029</w:t>
            </w:r>
          </w:p>
        </w:tc>
        <w:tc>
          <w:tcPr>
            <w:tcW w:w="786" w:type="pct"/>
            <w:shd w:val="clear" w:color="auto" w:fill="FBCAD0"/>
            <w:noWrap/>
            <w:hideMark/>
          </w:tcPr>
          <w:p w14:paraId="78B068A6" w14:textId="77777777" w:rsidR="008B1FC4" w:rsidRPr="009D6CD9"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Estimated need by 2034</w:t>
            </w:r>
          </w:p>
        </w:tc>
        <w:tc>
          <w:tcPr>
            <w:tcW w:w="709" w:type="pct"/>
            <w:shd w:val="clear" w:color="auto" w:fill="FBCAD0"/>
            <w:noWrap/>
            <w:hideMark/>
          </w:tcPr>
          <w:p w14:paraId="22ABA4B0" w14:textId="77777777" w:rsidR="008B1FC4" w:rsidRPr="009D6CD9"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Estimated need by 2039</w:t>
            </w:r>
          </w:p>
        </w:tc>
        <w:tc>
          <w:tcPr>
            <w:tcW w:w="754" w:type="pct"/>
            <w:shd w:val="clear" w:color="auto" w:fill="FBCAD0"/>
            <w:noWrap/>
            <w:hideMark/>
          </w:tcPr>
          <w:p w14:paraId="2DD9BB7F" w14:textId="77777777" w:rsidR="008B1FC4" w:rsidRPr="009D6CD9"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6F38EF">
              <w:rPr>
                <w:rFonts w:eastAsia="Times New Roman" w:cs="Segoe UI"/>
                <w:color w:val="000000"/>
              </w:rPr>
              <w:t>Estimated need by 2044</w:t>
            </w:r>
          </w:p>
        </w:tc>
      </w:tr>
      <w:tr w:rsidR="008B1FC4" w:rsidRPr="009D6CD9" w14:paraId="74490FE7" w14:textId="77777777" w:rsidTr="00DC05B9">
        <w:trPr>
          <w:trHeight w:val="266"/>
        </w:trPr>
        <w:tc>
          <w:tcPr>
            <w:cnfStyle w:val="001000000000" w:firstRow="0" w:lastRow="0" w:firstColumn="1" w:lastColumn="0" w:oddVBand="0" w:evenVBand="0" w:oddHBand="0" w:evenHBand="0" w:firstRowFirstColumn="0" w:firstRowLastColumn="0" w:lastRowFirstColumn="0" w:lastRowLastColumn="0"/>
            <w:tcW w:w="1256" w:type="pct"/>
            <w:noWrap/>
            <w:vAlign w:val="center"/>
            <w:hideMark/>
          </w:tcPr>
          <w:p w14:paraId="721F1BCC" w14:textId="77777777" w:rsidR="008B1FC4" w:rsidRPr="009D6CD9" w:rsidRDefault="008B1FC4" w:rsidP="00DC05B9">
            <w:pPr>
              <w:rPr>
                <w:rFonts w:eastAsia="Times New Roman" w:cs="Segoe UI"/>
                <w:b w:val="0"/>
                <w:color w:val="000000"/>
              </w:rPr>
            </w:pPr>
            <w:r w:rsidRPr="009D6CD9">
              <w:rPr>
                <w:rFonts w:eastAsia="Times New Roman" w:cs="Segoe UI"/>
                <w:b w:val="0"/>
                <w:color w:val="000000"/>
              </w:rPr>
              <w:t>Retirement/sheltered housing</w:t>
            </w:r>
          </w:p>
        </w:tc>
        <w:tc>
          <w:tcPr>
            <w:tcW w:w="708" w:type="pct"/>
            <w:vAlign w:val="center"/>
          </w:tcPr>
          <w:p w14:paraId="2E7A4703"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46C9B">
              <w:rPr>
                <w:rFonts w:cs="Segoe UI"/>
                <w:color w:val="000000"/>
              </w:rPr>
              <w:t>1,652</w:t>
            </w:r>
          </w:p>
        </w:tc>
        <w:tc>
          <w:tcPr>
            <w:tcW w:w="787" w:type="pct"/>
            <w:noWrap/>
            <w:vAlign w:val="center"/>
            <w:hideMark/>
          </w:tcPr>
          <w:p w14:paraId="24031921"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46C9B">
              <w:rPr>
                <w:rFonts w:cs="Segoe UI"/>
                <w:color w:val="000000"/>
              </w:rPr>
              <w:t>4,941</w:t>
            </w:r>
          </w:p>
        </w:tc>
        <w:tc>
          <w:tcPr>
            <w:tcW w:w="786" w:type="pct"/>
            <w:noWrap/>
            <w:vAlign w:val="center"/>
            <w:hideMark/>
          </w:tcPr>
          <w:p w14:paraId="25E7D511"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46C9B">
              <w:rPr>
                <w:rFonts w:cs="Segoe UI"/>
                <w:color w:val="000000"/>
              </w:rPr>
              <w:t>8,254</w:t>
            </w:r>
          </w:p>
        </w:tc>
        <w:tc>
          <w:tcPr>
            <w:tcW w:w="709" w:type="pct"/>
            <w:noWrap/>
            <w:vAlign w:val="center"/>
            <w:hideMark/>
          </w:tcPr>
          <w:p w14:paraId="49E5AAFE"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46C9B">
              <w:rPr>
                <w:rFonts w:cs="Segoe UI"/>
                <w:color w:val="000000"/>
              </w:rPr>
              <w:t>11,531</w:t>
            </w:r>
          </w:p>
        </w:tc>
        <w:tc>
          <w:tcPr>
            <w:tcW w:w="754" w:type="pct"/>
            <w:noWrap/>
            <w:vAlign w:val="center"/>
            <w:hideMark/>
          </w:tcPr>
          <w:p w14:paraId="0ADDA67F"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46C9B">
              <w:rPr>
                <w:rFonts w:cs="Segoe UI"/>
                <w:color w:val="000000"/>
              </w:rPr>
              <w:t>14,690</w:t>
            </w:r>
          </w:p>
        </w:tc>
      </w:tr>
      <w:tr w:rsidR="008B1FC4" w:rsidRPr="009D6CD9" w14:paraId="19EF4E0C"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56" w:type="pct"/>
            <w:noWrap/>
            <w:vAlign w:val="center"/>
            <w:hideMark/>
          </w:tcPr>
          <w:p w14:paraId="31F412D8" w14:textId="77777777" w:rsidR="008B1FC4" w:rsidRPr="009D6CD9" w:rsidRDefault="008B1FC4" w:rsidP="00DC05B9">
            <w:pPr>
              <w:rPr>
                <w:rFonts w:eastAsia="Times New Roman" w:cs="Segoe UI"/>
                <w:b w:val="0"/>
                <w:color w:val="000000"/>
              </w:rPr>
            </w:pPr>
            <w:r w:rsidRPr="009D6CD9">
              <w:rPr>
                <w:rFonts w:eastAsia="Times New Roman" w:cs="Segoe UI"/>
                <w:b w:val="0"/>
                <w:color w:val="000000"/>
              </w:rPr>
              <w:t>Extra care housing</w:t>
            </w:r>
          </w:p>
        </w:tc>
        <w:tc>
          <w:tcPr>
            <w:tcW w:w="708" w:type="pct"/>
            <w:vAlign w:val="center"/>
          </w:tcPr>
          <w:p w14:paraId="7B83C11B"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A46C9B">
              <w:rPr>
                <w:rFonts w:cs="Segoe UI"/>
                <w:color w:val="000000"/>
              </w:rPr>
              <w:t>1,654</w:t>
            </w:r>
          </w:p>
        </w:tc>
        <w:tc>
          <w:tcPr>
            <w:tcW w:w="787" w:type="pct"/>
            <w:noWrap/>
            <w:vAlign w:val="center"/>
            <w:hideMark/>
          </w:tcPr>
          <w:p w14:paraId="08942472"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46C9B">
              <w:rPr>
                <w:rFonts w:cs="Segoe UI"/>
                <w:color w:val="000000"/>
              </w:rPr>
              <w:t>3,395</w:t>
            </w:r>
          </w:p>
        </w:tc>
        <w:tc>
          <w:tcPr>
            <w:tcW w:w="786" w:type="pct"/>
            <w:noWrap/>
            <w:vAlign w:val="center"/>
            <w:hideMark/>
          </w:tcPr>
          <w:p w14:paraId="3646D1CD"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46C9B">
              <w:rPr>
                <w:rFonts w:cs="Segoe UI"/>
                <w:color w:val="000000"/>
              </w:rPr>
              <w:t>5,149</w:t>
            </w:r>
          </w:p>
        </w:tc>
        <w:tc>
          <w:tcPr>
            <w:tcW w:w="709" w:type="pct"/>
            <w:noWrap/>
            <w:vAlign w:val="center"/>
            <w:hideMark/>
          </w:tcPr>
          <w:p w14:paraId="55EB7BA4"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46C9B">
              <w:rPr>
                <w:rFonts w:cs="Segoe UI"/>
                <w:color w:val="000000"/>
              </w:rPr>
              <w:t>6,884</w:t>
            </w:r>
          </w:p>
        </w:tc>
        <w:tc>
          <w:tcPr>
            <w:tcW w:w="754" w:type="pct"/>
            <w:noWrap/>
            <w:vAlign w:val="center"/>
            <w:hideMark/>
          </w:tcPr>
          <w:p w14:paraId="45F31812"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46C9B">
              <w:rPr>
                <w:rFonts w:cs="Segoe UI"/>
                <w:color w:val="000000"/>
              </w:rPr>
              <w:t>8,557</w:t>
            </w:r>
          </w:p>
        </w:tc>
      </w:tr>
      <w:tr w:rsidR="008B1FC4" w:rsidRPr="009D6CD9" w14:paraId="5D10DB71"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56" w:type="pct"/>
            <w:noWrap/>
            <w:vAlign w:val="center"/>
            <w:hideMark/>
          </w:tcPr>
          <w:p w14:paraId="0C91DE3B" w14:textId="77777777" w:rsidR="008B1FC4" w:rsidRPr="00CD3D4B" w:rsidRDefault="008B1FC4" w:rsidP="00DC05B9">
            <w:pPr>
              <w:rPr>
                <w:rFonts w:eastAsia="Times New Roman" w:cs="Segoe UI"/>
                <w:color w:val="000000"/>
              </w:rPr>
            </w:pPr>
            <w:r w:rsidRPr="00CD3D4B">
              <w:rPr>
                <w:rFonts w:eastAsia="Times New Roman" w:cs="Segoe UI"/>
                <w:color w:val="000000"/>
              </w:rPr>
              <w:t>Total</w:t>
            </w:r>
          </w:p>
        </w:tc>
        <w:tc>
          <w:tcPr>
            <w:tcW w:w="708" w:type="pct"/>
            <w:vAlign w:val="center"/>
          </w:tcPr>
          <w:p w14:paraId="530735EE"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A46C9B">
              <w:rPr>
                <w:rFonts w:cs="Segoe UI"/>
                <w:b/>
                <w:color w:val="000000"/>
              </w:rPr>
              <w:t>3,307</w:t>
            </w:r>
          </w:p>
        </w:tc>
        <w:tc>
          <w:tcPr>
            <w:tcW w:w="787" w:type="pct"/>
            <w:noWrap/>
            <w:vAlign w:val="center"/>
            <w:hideMark/>
          </w:tcPr>
          <w:p w14:paraId="56ACC3A7"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46C9B">
              <w:rPr>
                <w:rFonts w:cs="Segoe UI"/>
                <w:b/>
                <w:color w:val="000000"/>
              </w:rPr>
              <w:t>8,336</w:t>
            </w:r>
          </w:p>
        </w:tc>
        <w:tc>
          <w:tcPr>
            <w:tcW w:w="786" w:type="pct"/>
            <w:noWrap/>
            <w:vAlign w:val="center"/>
            <w:hideMark/>
          </w:tcPr>
          <w:p w14:paraId="3CDAAF7D"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46C9B">
              <w:rPr>
                <w:rFonts w:cs="Segoe UI"/>
                <w:b/>
                <w:color w:val="000000"/>
              </w:rPr>
              <w:t>13,403</w:t>
            </w:r>
          </w:p>
        </w:tc>
        <w:tc>
          <w:tcPr>
            <w:tcW w:w="709" w:type="pct"/>
            <w:noWrap/>
            <w:vAlign w:val="center"/>
            <w:hideMark/>
          </w:tcPr>
          <w:p w14:paraId="2C8B35BD"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46C9B">
              <w:rPr>
                <w:rFonts w:cs="Segoe UI"/>
                <w:b/>
                <w:color w:val="000000"/>
              </w:rPr>
              <w:t>18,416</w:t>
            </w:r>
          </w:p>
        </w:tc>
        <w:tc>
          <w:tcPr>
            <w:tcW w:w="754" w:type="pct"/>
            <w:noWrap/>
            <w:vAlign w:val="center"/>
            <w:hideMark/>
          </w:tcPr>
          <w:p w14:paraId="739959A4" w14:textId="77777777" w:rsidR="008B1FC4" w:rsidRPr="00A46C9B" w:rsidRDefault="008B1FC4"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A46C9B">
              <w:rPr>
                <w:rFonts w:cs="Segoe UI"/>
                <w:b/>
                <w:color w:val="000000"/>
              </w:rPr>
              <w:t>23,247</w:t>
            </w:r>
          </w:p>
        </w:tc>
      </w:tr>
    </w:tbl>
    <w:p w14:paraId="6ABF696C" w14:textId="37972989" w:rsidR="008B1FC4" w:rsidRDefault="008B1FC4" w:rsidP="008B1FC4">
      <w:pPr>
        <w:pStyle w:val="Tablesourcenote"/>
      </w:pPr>
      <w:r>
        <w:t xml:space="preserve">Source: </w:t>
      </w:r>
      <w:r w:rsidR="000717DD">
        <w:t>Essex County Council</w:t>
      </w:r>
      <w:r>
        <w:t xml:space="preserve"> (2024), IPSOS (2023/24 and HLIN (2023/24). </w:t>
      </w:r>
    </w:p>
    <w:p w14:paraId="4C3C393D" w14:textId="7F97C816" w:rsidR="008B1FC4" w:rsidRDefault="008B1FC4" w:rsidP="008B1FC4">
      <w:pPr>
        <w:pStyle w:val="Tablesourcenote"/>
      </w:pPr>
      <w:r w:rsidRPr="00FA6139">
        <w:t>NB</w:t>
      </w:r>
      <w:r>
        <w:t xml:space="preserve">: Estimates are adjusted to allow for 10% turnover per annum in existing supply and </w:t>
      </w:r>
      <w:r w:rsidRPr="001C56B3">
        <w:t>16 people diver</w:t>
      </w:r>
      <w:r>
        <w:t>ted per annum to extra care from residential care). E</w:t>
      </w:r>
      <w:r w:rsidRPr="00FA6139">
        <w:t>stimates of need are not cumulative.</w:t>
      </w:r>
    </w:p>
    <w:p w14:paraId="3D6CAD4E" w14:textId="3B629A37" w:rsidR="008B1FC4" w:rsidRDefault="008B1FC4" w:rsidP="008B1FC4">
      <w:pPr>
        <w:pStyle w:val="Numberedpara1202"/>
      </w:pPr>
      <w:r>
        <w:t xml:space="preserve">The estimated additional need for retirement/sheltered housing and for extra care housing by tenure is shown for 2029, 2034, 2039 and 2044 in </w:t>
      </w:r>
      <w:r>
        <w:fldChar w:fldCharType="begin"/>
      </w:r>
      <w:r>
        <w:instrText xml:space="preserve"> REF _Ref196918756 \h </w:instrText>
      </w:r>
      <w:r>
        <w:fldChar w:fldCharType="separate"/>
      </w:r>
      <w:r w:rsidR="00971C60">
        <w:t xml:space="preserve">Table </w:t>
      </w:r>
      <w:r w:rsidR="00971C60">
        <w:rPr>
          <w:noProof/>
        </w:rPr>
        <w:t>114</w:t>
      </w:r>
      <w:r>
        <w:fldChar w:fldCharType="end"/>
      </w:r>
      <w:r>
        <w:t xml:space="preserve">. Estimated need is not cumulative. </w:t>
      </w:r>
      <w:r w:rsidRPr="00FD6D99">
        <w:t>The estimated need</w:t>
      </w:r>
      <w:r>
        <w:t xml:space="preserve"> for retirement/sheltered housing and extra care housing is for all people over the age of 65, not just those that are </w:t>
      </w:r>
      <w:r w:rsidR="002820A2">
        <w:t xml:space="preserve">who draw on </w:t>
      </w:r>
      <w:r w:rsidR="001956EE">
        <w:t xml:space="preserve">adult social care support </w:t>
      </w:r>
      <w:r>
        <w:t xml:space="preserve">from </w:t>
      </w:r>
      <w:r w:rsidR="000717DD">
        <w:t>Essex County Council</w:t>
      </w:r>
      <w:r>
        <w:t>.</w:t>
      </w:r>
    </w:p>
    <w:p w14:paraId="0D416281" w14:textId="4CD08CF2" w:rsidR="008B1FC4" w:rsidRPr="00950754" w:rsidRDefault="008B1FC4" w:rsidP="008B1FC4">
      <w:pPr>
        <w:pStyle w:val="Numberedpara1202"/>
      </w:pPr>
      <w:r w:rsidRPr="00950754">
        <w:t>It has been assumed that</w:t>
      </w:r>
      <w:r w:rsidR="00644B80">
        <w:t xml:space="preserve"> estimates of future need are based </w:t>
      </w:r>
      <w:r>
        <w:t xml:space="preserve">on </w:t>
      </w:r>
      <w:r w:rsidRPr="00950754">
        <w:t>the current tenure split amongst people aged 65+</w:t>
      </w:r>
      <w:r w:rsidR="00644B80">
        <w:t>, i.e. 82% home ownership and 18% social/affordable rent (including people currently living in private rented housing)</w:t>
      </w:r>
      <w:r w:rsidRPr="00950754">
        <w:t xml:space="preserve"> (see</w:t>
      </w:r>
      <w:r>
        <w:t xml:space="preserve"> </w:t>
      </w:r>
      <w:r w:rsidR="002B23EB">
        <w:fldChar w:fldCharType="begin"/>
      </w:r>
      <w:r w:rsidR="002B23EB">
        <w:instrText xml:space="preserve"> REF _Ref199252309 \h </w:instrText>
      </w:r>
      <w:r w:rsidR="002B23EB">
        <w:fldChar w:fldCharType="separate"/>
      </w:r>
      <w:r w:rsidR="00971C60">
        <w:t xml:space="preserve">Table </w:t>
      </w:r>
      <w:r w:rsidR="00971C60">
        <w:rPr>
          <w:noProof/>
        </w:rPr>
        <w:t>101</w:t>
      </w:r>
      <w:r w:rsidR="002B23EB">
        <w:fldChar w:fldCharType="end"/>
      </w:r>
      <w:r w:rsidRPr="00950754">
        <w:t>)</w:t>
      </w:r>
      <w:r w:rsidR="00644B80">
        <w:t xml:space="preserve">. An allowance </w:t>
      </w:r>
      <w:r w:rsidR="00555544">
        <w:t xml:space="preserve">of </w:t>
      </w:r>
      <w:r w:rsidR="00644B80">
        <w:t>5% is made for shared ownership in the 82% of estimated need for home ownership. Based on guidance from Essex County Council Officers in relation to very limited take up of shared ownership units in extra care housing schemes</w:t>
      </w:r>
      <w:r w:rsidRPr="00950754">
        <w:t xml:space="preserve">, </w:t>
      </w:r>
      <w:r w:rsidR="00644B80">
        <w:t xml:space="preserve">the allowance of shared ownership has been included within the estimated need for social/affordable housing. On this basis, </w:t>
      </w:r>
      <w:r w:rsidRPr="00950754">
        <w:t>the tenure split for future projected retirement/sheltered housing and extra care housing need to 20</w:t>
      </w:r>
      <w:r>
        <w:t>3</w:t>
      </w:r>
      <w:r w:rsidRPr="00950754">
        <w:t>4 is</w:t>
      </w:r>
      <w:r w:rsidR="00644B80">
        <w:t xml:space="preserve"> assumed to be</w:t>
      </w:r>
      <w:r w:rsidRPr="00950754">
        <w:t>:</w:t>
      </w:r>
    </w:p>
    <w:p w14:paraId="206CA830" w14:textId="1803C5E3" w:rsidR="008B1FC4" w:rsidRPr="00950754" w:rsidRDefault="008B1FC4" w:rsidP="008B1FC4">
      <w:pPr>
        <w:pStyle w:val="bulletptsecondlineplus"/>
      </w:pPr>
      <w:r>
        <w:t>77</w:t>
      </w:r>
      <w:r w:rsidRPr="00950754">
        <w:t>% of the estimated need for market</w:t>
      </w:r>
      <w:r>
        <w:t xml:space="preserve"> housing</w:t>
      </w:r>
    </w:p>
    <w:p w14:paraId="037CEB32" w14:textId="77777777" w:rsidR="008B1FC4" w:rsidRPr="00950754" w:rsidRDefault="008B1FC4" w:rsidP="008B1FC4">
      <w:pPr>
        <w:pStyle w:val="bulletptsecondlineplus"/>
      </w:pPr>
      <w:r>
        <w:t>23</w:t>
      </w:r>
      <w:r w:rsidRPr="00950754">
        <w:t xml:space="preserve">% of the estimated need for </w:t>
      </w:r>
      <w:r>
        <w:t>affordable/social housing</w:t>
      </w:r>
    </w:p>
    <w:p w14:paraId="6A5781A7" w14:textId="5EF0F9FD" w:rsidR="008B1FC4" w:rsidRPr="002F1BF9" w:rsidRDefault="008B1FC4" w:rsidP="008B1FC4">
      <w:pPr>
        <w:pStyle w:val="Numberedpara1202"/>
      </w:pPr>
      <w:r>
        <w:t>Given the differing tenure breakdown of the current population</w:t>
      </w:r>
      <w:r w:rsidR="00D02BCE">
        <w:t xml:space="preserve"> group</w:t>
      </w:r>
      <w:r>
        <w:t xml:space="preserve"> aged </w:t>
      </w:r>
      <w:bookmarkStart w:id="292" w:name="_Hlk169699168"/>
      <w:r>
        <w:t xml:space="preserve">45-64 </w:t>
      </w:r>
      <w:bookmarkEnd w:id="292"/>
      <w:r>
        <w:t>years compared with the current 65+ population</w:t>
      </w:r>
      <w:r w:rsidRPr="00E33E06">
        <w:t>,</w:t>
      </w:r>
      <w:r>
        <w:t xml:space="preserve"> i</w:t>
      </w:r>
      <w:r w:rsidRPr="002F1BF9">
        <w:t xml:space="preserve">t has been assumed that the tenure split for future projected housing need </w:t>
      </w:r>
      <w:r>
        <w:t xml:space="preserve">from 2034 onwards </w:t>
      </w:r>
      <w:r w:rsidRPr="002F1BF9">
        <w:t>is:</w:t>
      </w:r>
    </w:p>
    <w:p w14:paraId="3A15CF1E" w14:textId="63CB542E" w:rsidR="008B1FC4" w:rsidRDefault="008B1FC4" w:rsidP="008B1FC4">
      <w:pPr>
        <w:pStyle w:val="Bulletptfirstline"/>
        <w:ind w:left="1069"/>
      </w:pPr>
      <w:r>
        <w:lastRenderedPageBreak/>
        <w:t>68% of the estimated need will be for market housing</w:t>
      </w:r>
    </w:p>
    <w:p w14:paraId="71B77781" w14:textId="0A6943D4" w:rsidR="008B1FC4" w:rsidRDefault="008B1FC4" w:rsidP="008B1FC4">
      <w:pPr>
        <w:pStyle w:val="Bulletptfirstline"/>
        <w:ind w:left="1069"/>
      </w:pPr>
      <w:r>
        <w:t>32% of the estimated need will be for affordable/social housing</w:t>
      </w:r>
    </w:p>
    <w:p w14:paraId="0816A146" w14:textId="1C9CE490" w:rsidR="00047E6B" w:rsidRPr="00047E6B" w:rsidRDefault="00FA620C" w:rsidP="00047E6B">
      <w:pPr>
        <w:pStyle w:val="Numberedpara1202"/>
      </w:pPr>
      <w:r>
        <w:t xml:space="preserve">Evidence from Essex County Council </w:t>
      </w:r>
      <w:r w:rsidR="000A1C49">
        <w:t>demonstrates</w:t>
      </w:r>
      <w:r>
        <w:t xml:space="preserve"> that </w:t>
      </w:r>
      <w:r w:rsidR="000A1C49">
        <w:t xml:space="preserve">c.10% of people who move into extra care housing </w:t>
      </w:r>
      <w:r w:rsidR="00EF4E5E">
        <w:t xml:space="preserve">for social/affordable rent </w:t>
      </w:r>
      <w:r w:rsidR="000A1C49">
        <w:t xml:space="preserve">are homeowners. </w:t>
      </w:r>
      <w:r w:rsidR="00EE30C5">
        <w:t xml:space="preserve">Based on </w:t>
      </w:r>
      <w:r w:rsidR="00EF4E5E">
        <w:t>qualitative</w:t>
      </w:r>
      <w:r w:rsidR="00EE30C5">
        <w:t xml:space="preserve"> evidence from Essex </w:t>
      </w:r>
      <w:r w:rsidR="00EF4E5E">
        <w:t>County</w:t>
      </w:r>
      <w:r w:rsidR="00EE30C5">
        <w:t xml:space="preserve"> Council from discussion with </w:t>
      </w:r>
      <w:r w:rsidR="00EF4E5E">
        <w:t>residents</w:t>
      </w:r>
      <w:r w:rsidR="00EE30C5">
        <w:t xml:space="preserve"> living in </w:t>
      </w:r>
      <w:r w:rsidR="00EF4E5E">
        <w:t>extra</w:t>
      </w:r>
      <w:r w:rsidR="00EE30C5">
        <w:t xml:space="preserve"> care housing, this is because </w:t>
      </w:r>
      <w:r w:rsidR="00EF4E5E">
        <w:t>extra</w:t>
      </w:r>
      <w:r w:rsidR="00EE30C5">
        <w:t xml:space="preserve"> care housing</w:t>
      </w:r>
      <w:r w:rsidR="00EF4E5E">
        <w:t xml:space="preserve"> for social/affordable rent is a more affordable option for some home </w:t>
      </w:r>
      <w:r w:rsidR="00D47730">
        <w:t>owners</w:t>
      </w:r>
      <w:r w:rsidR="00EF4E5E">
        <w:t xml:space="preserve"> com</w:t>
      </w:r>
      <w:r w:rsidR="00D47730">
        <w:t>pared</w:t>
      </w:r>
      <w:r w:rsidR="00EF4E5E">
        <w:t xml:space="preserve"> with market (for sale) </w:t>
      </w:r>
      <w:r w:rsidR="00D47730">
        <w:t>extra</w:t>
      </w:r>
      <w:r w:rsidR="00EF4E5E">
        <w:t xml:space="preserve"> care housing (although it should be noted that </w:t>
      </w:r>
      <w:r w:rsidR="00D47730">
        <w:t>there is currently a greater supply of social/affordable ex</w:t>
      </w:r>
      <w:r w:rsidR="00E822E7">
        <w:t>tra care housing compared with market (for sale) extra care housing</w:t>
      </w:r>
      <w:r w:rsidR="00555544">
        <w:t>)</w:t>
      </w:r>
      <w:r w:rsidR="00E822E7">
        <w:t xml:space="preserve">. It has been assumed that this trend will continue. The assumed tenure </w:t>
      </w:r>
      <w:r w:rsidR="00047E6B" w:rsidRPr="00047E6B">
        <w:t xml:space="preserve">split for future projected housing need </w:t>
      </w:r>
      <w:r w:rsidR="00047E6B">
        <w:t xml:space="preserve">has been adjusted to take account of this need for social/affordable </w:t>
      </w:r>
      <w:r w:rsidR="001F3DD1">
        <w:t>tenures</w:t>
      </w:r>
      <w:r w:rsidR="00047E6B">
        <w:t xml:space="preserve"> amongst homeowners </w:t>
      </w:r>
      <w:r w:rsidR="001F3DD1">
        <w:t>as follows</w:t>
      </w:r>
      <w:r w:rsidR="00737159">
        <w:t>.</w:t>
      </w:r>
    </w:p>
    <w:p w14:paraId="47B88F60" w14:textId="308A4D62" w:rsidR="00737159" w:rsidRPr="00BC0444" w:rsidRDefault="00737159" w:rsidP="00737159">
      <w:pPr>
        <w:pStyle w:val="Numberedpara1202"/>
      </w:pPr>
      <w:r w:rsidRPr="00BC0444">
        <w:t>The tenure split for future projected retirement/sheltered housing and extra care housing need to 2034 is:</w:t>
      </w:r>
    </w:p>
    <w:p w14:paraId="0E6122C1" w14:textId="561C508B" w:rsidR="00737159" w:rsidRPr="00BC0444" w:rsidRDefault="00737159" w:rsidP="00737159">
      <w:pPr>
        <w:pStyle w:val="bulletptsecondlineplus"/>
      </w:pPr>
      <w:r w:rsidRPr="00BC0444">
        <w:t>67% of the estimated need for market housing</w:t>
      </w:r>
    </w:p>
    <w:p w14:paraId="3F7F0787" w14:textId="2B0728CF" w:rsidR="00737159" w:rsidRPr="00BC0444" w:rsidRDefault="00737159" w:rsidP="00737159">
      <w:pPr>
        <w:pStyle w:val="bulletptsecondlineplus"/>
      </w:pPr>
      <w:r w:rsidRPr="00BC0444">
        <w:t>33% of the estimated need for affordable/social housing</w:t>
      </w:r>
    </w:p>
    <w:p w14:paraId="1DB5E987" w14:textId="0909BD0D" w:rsidR="00737159" w:rsidRPr="00BC0444" w:rsidRDefault="00737159" w:rsidP="00737159">
      <w:pPr>
        <w:pStyle w:val="Numberedpara1202"/>
      </w:pPr>
      <w:r w:rsidRPr="00BC0444">
        <w:t>The tenure split for future projected housing need from 2034 onwards is:</w:t>
      </w:r>
    </w:p>
    <w:p w14:paraId="66CC9444" w14:textId="688C8572" w:rsidR="00737159" w:rsidRPr="00BC0444" w:rsidRDefault="00737159" w:rsidP="00737159">
      <w:pPr>
        <w:pStyle w:val="Bulletptfirstline"/>
        <w:ind w:left="1069"/>
      </w:pPr>
      <w:r w:rsidRPr="00BC0444">
        <w:t>58% of the estimated need will be for market housing</w:t>
      </w:r>
    </w:p>
    <w:p w14:paraId="5160E5B2" w14:textId="7AFAB579" w:rsidR="00737159" w:rsidRPr="00BC0444" w:rsidRDefault="00737159" w:rsidP="00737159">
      <w:pPr>
        <w:pStyle w:val="Bulletptfirstline"/>
        <w:ind w:left="1069"/>
      </w:pPr>
      <w:r w:rsidRPr="00BC0444">
        <w:t>42% of the estimated need will be for affordable/social housing</w:t>
      </w:r>
    </w:p>
    <w:p w14:paraId="26708640" w14:textId="79ED68FB" w:rsidR="008B1FC4" w:rsidRDefault="008B1FC4" w:rsidP="008B1FC4">
      <w:pPr>
        <w:pStyle w:val="Numberedpara1202"/>
      </w:pPr>
      <w:r>
        <w:t xml:space="preserve">In this context market housing could include market sale and market rent homes and affordable/social housing could include homes that are available for affordable or social rent or as shared ownership. The consideration of shared ownership for older people will be dependent on localised demand and viability considerations. </w:t>
      </w:r>
    </w:p>
    <w:p w14:paraId="45DB1ECA" w14:textId="3DC75CE7" w:rsidR="008B1FC4" w:rsidRDefault="008B1FC4" w:rsidP="008B1FC4">
      <w:pPr>
        <w:pStyle w:val="Caption"/>
      </w:pPr>
      <w:bookmarkStart w:id="293" w:name="_Ref196918756"/>
      <w:r>
        <w:t xml:space="preserve">Table </w:t>
      </w:r>
      <w:fldSimple w:instr=" SEQ Table \* ARABIC ">
        <w:r w:rsidR="00971C60">
          <w:rPr>
            <w:noProof/>
          </w:rPr>
          <w:t>114</w:t>
        </w:r>
      </w:fldSimple>
      <w:bookmarkEnd w:id="293"/>
      <w:r>
        <w:t xml:space="preserve">. </w:t>
      </w:r>
      <w:r w:rsidRPr="00C55D53">
        <w:t>Estimated additional need for retirement/sheltered housing and for extra care housing for Essex by tenure to 2044.</w:t>
      </w:r>
    </w:p>
    <w:tbl>
      <w:tblPr>
        <w:tblStyle w:val="GridTable5Dark-Accent4"/>
        <w:tblW w:w="5000" w:type="pct"/>
        <w:tblLook w:val="04A0" w:firstRow="1" w:lastRow="0" w:firstColumn="1" w:lastColumn="0" w:noHBand="0" w:noVBand="1"/>
      </w:tblPr>
      <w:tblGrid>
        <w:gridCol w:w="3283"/>
        <w:gridCol w:w="1146"/>
        <w:gridCol w:w="1147"/>
        <w:gridCol w:w="1147"/>
        <w:gridCol w:w="1147"/>
        <w:gridCol w:w="1146"/>
      </w:tblGrid>
      <w:tr w:rsidR="008B1FC4" w:rsidRPr="002403B8" w14:paraId="36474DDA" w14:textId="77777777" w:rsidTr="002403B8">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821" w:type="pct"/>
            <w:shd w:val="clear" w:color="auto" w:fill="FBCAD0"/>
            <w:hideMark/>
          </w:tcPr>
          <w:p w14:paraId="0239078C" w14:textId="77777777" w:rsidR="008B1FC4" w:rsidRPr="002403B8" w:rsidRDefault="008B1FC4" w:rsidP="002403B8">
            <w:pPr>
              <w:rPr>
                <w:rFonts w:eastAsia="Times New Roman" w:cs="Segoe UI"/>
                <w:color w:val="000000"/>
              </w:rPr>
            </w:pPr>
            <w:r w:rsidRPr="002403B8">
              <w:rPr>
                <w:rFonts w:eastAsia="Times New Roman" w:cs="Segoe UI"/>
                <w:color w:val="000000"/>
              </w:rPr>
              <w:t>Housing / accommodation type</w:t>
            </w:r>
          </w:p>
        </w:tc>
        <w:tc>
          <w:tcPr>
            <w:tcW w:w="636" w:type="pct"/>
            <w:shd w:val="clear" w:color="auto" w:fill="FBCAD0"/>
            <w:hideMark/>
          </w:tcPr>
          <w:p w14:paraId="60E3495E" w14:textId="77777777" w:rsidR="008B1FC4" w:rsidRPr="002403B8" w:rsidRDefault="008B1FC4" w:rsidP="002403B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eastAsia="Times New Roman" w:cs="Segoe UI"/>
                <w:color w:val="000000"/>
              </w:rPr>
              <w:t xml:space="preserve">Estimated need </w:t>
            </w:r>
            <w:proofErr w:type="gramStart"/>
            <w:r w:rsidRPr="002403B8">
              <w:rPr>
                <w:rFonts w:eastAsia="Times New Roman" w:cs="Segoe UI"/>
                <w:color w:val="000000"/>
              </w:rPr>
              <w:t>at</w:t>
            </w:r>
            <w:proofErr w:type="gramEnd"/>
            <w:r w:rsidRPr="002403B8">
              <w:rPr>
                <w:rFonts w:eastAsia="Times New Roman" w:cs="Segoe UI"/>
                <w:color w:val="000000"/>
              </w:rPr>
              <w:t xml:space="preserve"> 2024</w:t>
            </w:r>
          </w:p>
        </w:tc>
        <w:tc>
          <w:tcPr>
            <w:tcW w:w="636" w:type="pct"/>
            <w:shd w:val="clear" w:color="auto" w:fill="FBCAD0"/>
            <w:hideMark/>
          </w:tcPr>
          <w:p w14:paraId="0A828E3F" w14:textId="77777777" w:rsidR="008B1FC4" w:rsidRPr="002403B8" w:rsidRDefault="008B1FC4" w:rsidP="002403B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eastAsia="Times New Roman" w:cs="Segoe UI"/>
                <w:color w:val="000000"/>
              </w:rPr>
              <w:t>Estimated need by 2029</w:t>
            </w:r>
          </w:p>
        </w:tc>
        <w:tc>
          <w:tcPr>
            <w:tcW w:w="636" w:type="pct"/>
            <w:shd w:val="clear" w:color="auto" w:fill="FBCAD0"/>
            <w:hideMark/>
          </w:tcPr>
          <w:p w14:paraId="4D97AB00" w14:textId="77777777" w:rsidR="008B1FC4" w:rsidRPr="002403B8" w:rsidRDefault="008B1FC4" w:rsidP="002403B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eastAsia="Times New Roman" w:cs="Segoe UI"/>
                <w:color w:val="000000"/>
              </w:rPr>
              <w:t>Estimated need by 2034</w:t>
            </w:r>
          </w:p>
        </w:tc>
        <w:tc>
          <w:tcPr>
            <w:tcW w:w="636" w:type="pct"/>
            <w:shd w:val="clear" w:color="auto" w:fill="FBCAD0"/>
            <w:hideMark/>
          </w:tcPr>
          <w:p w14:paraId="4E880DF8" w14:textId="77777777" w:rsidR="008B1FC4" w:rsidRPr="002403B8" w:rsidRDefault="008B1FC4" w:rsidP="002403B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eastAsia="Times New Roman" w:cs="Segoe UI"/>
                <w:color w:val="000000"/>
              </w:rPr>
              <w:t>Estimated need by 2039</w:t>
            </w:r>
          </w:p>
        </w:tc>
        <w:tc>
          <w:tcPr>
            <w:tcW w:w="636" w:type="pct"/>
            <w:shd w:val="clear" w:color="auto" w:fill="FBCAD0"/>
            <w:hideMark/>
          </w:tcPr>
          <w:p w14:paraId="548CBD4E" w14:textId="77777777" w:rsidR="008B1FC4" w:rsidRPr="002403B8" w:rsidRDefault="008B1FC4" w:rsidP="002403B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eastAsia="Times New Roman" w:cs="Segoe UI"/>
                <w:color w:val="000000"/>
              </w:rPr>
              <w:t>Estimated need by 2044</w:t>
            </w:r>
          </w:p>
        </w:tc>
      </w:tr>
      <w:tr w:rsidR="00BA7932" w:rsidRPr="002403B8" w14:paraId="73DED2B9" w14:textId="77777777" w:rsidTr="00895E43">
        <w:trPr>
          <w:trHeight w:val="600"/>
        </w:trPr>
        <w:tc>
          <w:tcPr>
            <w:cnfStyle w:val="001000000000" w:firstRow="0" w:lastRow="0" w:firstColumn="1" w:lastColumn="0" w:oddVBand="0" w:evenVBand="0" w:oddHBand="0" w:evenHBand="0" w:firstRowFirstColumn="0" w:firstRowLastColumn="0" w:lastRowFirstColumn="0" w:lastRowLastColumn="0"/>
            <w:tcW w:w="1821" w:type="pct"/>
            <w:hideMark/>
          </w:tcPr>
          <w:p w14:paraId="688268FA" w14:textId="77777777" w:rsidR="00BA7932" w:rsidRPr="002403B8" w:rsidRDefault="00BA7932" w:rsidP="00BA7932">
            <w:pPr>
              <w:rPr>
                <w:rFonts w:eastAsia="Times New Roman" w:cs="Segoe UI"/>
                <w:color w:val="000000"/>
              </w:rPr>
            </w:pPr>
            <w:r w:rsidRPr="002403B8">
              <w:rPr>
                <w:rFonts w:eastAsia="Times New Roman" w:cs="Segoe UI"/>
                <w:color w:val="000000"/>
              </w:rPr>
              <w:t>Retirement/sheltered housing (units)</w:t>
            </w:r>
          </w:p>
        </w:tc>
        <w:tc>
          <w:tcPr>
            <w:tcW w:w="636" w:type="pct"/>
            <w:noWrap/>
            <w:vAlign w:val="center"/>
            <w:hideMark/>
          </w:tcPr>
          <w:p w14:paraId="6E023548" w14:textId="34621F4A"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1,652</w:t>
            </w:r>
          </w:p>
        </w:tc>
        <w:tc>
          <w:tcPr>
            <w:tcW w:w="636" w:type="pct"/>
            <w:noWrap/>
            <w:vAlign w:val="center"/>
            <w:hideMark/>
          </w:tcPr>
          <w:p w14:paraId="65C2EBA9" w14:textId="33572350"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4,941</w:t>
            </w:r>
          </w:p>
        </w:tc>
        <w:tc>
          <w:tcPr>
            <w:tcW w:w="636" w:type="pct"/>
            <w:noWrap/>
            <w:vAlign w:val="center"/>
            <w:hideMark/>
          </w:tcPr>
          <w:p w14:paraId="01D7B0CD" w14:textId="30F28E34"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8,254</w:t>
            </w:r>
          </w:p>
        </w:tc>
        <w:tc>
          <w:tcPr>
            <w:tcW w:w="636" w:type="pct"/>
            <w:noWrap/>
            <w:vAlign w:val="center"/>
            <w:hideMark/>
          </w:tcPr>
          <w:p w14:paraId="4AA66C5B" w14:textId="64462812"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11,531</w:t>
            </w:r>
          </w:p>
        </w:tc>
        <w:tc>
          <w:tcPr>
            <w:tcW w:w="636" w:type="pct"/>
            <w:noWrap/>
            <w:vAlign w:val="center"/>
            <w:hideMark/>
          </w:tcPr>
          <w:p w14:paraId="6D97CEA0" w14:textId="727C29CE"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14,690</w:t>
            </w:r>
          </w:p>
        </w:tc>
      </w:tr>
      <w:tr w:rsidR="00BA7932" w:rsidRPr="002403B8" w14:paraId="60F1D0E5" w14:textId="77777777" w:rsidTr="00895E43">
        <w:trPr>
          <w:trHeight w:val="300"/>
        </w:trPr>
        <w:tc>
          <w:tcPr>
            <w:cnfStyle w:val="001000000000" w:firstRow="0" w:lastRow="0" w:firstColumn="1" w:lastColumn="0" w:oddVBand="0" w:evenVBand="0" w:oddHBand="0" w:evenHBand="0" w:firstRowFirstColumn="0" w:firstRowLastColumn="0" w:lastRowFirstColumn="0" w:lastRowLastColumn="0"/>
            <w:tcW w:w="1821" w:type="pct"/>
            <w:noWrap/>
            <w:hideMark/>
          </w:tcPr>
          <w:p w14:paraId="4646F420" w14:textId="77777777" w:rsidR="00BA7932" w:rsidRPr="002403B8" w:rsidRDefault="00BA7932" w:rsidP="00BA7932">
            <w:pPr>
              <w:rPr>
                <w:rFonts w:eastAsia="Times New Roman" w:cs="Segoe UI"/>
                <w:b w:val="0"/>
                <w:color w:val="000000"/>
              </w:rPr>
            </w:pPr>
            <w:r w:rsidRPr="002403B8">
              <w:rPr>
                <w:rFonts w:eastAsia="Times New Roman" w:cs="Segoe UI"/>
                <w:b w:val="0"/>
                <w:color w:val="000000"/>
              </w:rPr>
              <w:t>Market housing</w:t>
            </w:r>
          </w:p>
        </w:tc>
        <w:tc>
          <w:tcPr>
            <w:tcW w:w="636" w:type="pct"/>
            <w:noWrap/>
            <w:vAlign w:val="bottom"/>
            <w:hideMark/>
          </w:tcPr>
          <w:p w14:paraId="2B103F46" w14:textId="69B30C85"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1,</w:t>
            </w:r>
            <w:r w:rsidR="00895E43" w:rsidRPr="00895E43">
              <w:rPr>
                <w:rFonts w:cs="Segoe UI"/>
                <w:color w:val="000000"/>
              </w:rPr>
              <w:t>280</w:t>
            </w:r>
          </w:p>
        </w:tc>
        <w:tc>
          <w:tcPr>
            <w:tcW w:w="636" w:type="pct"/>
            <w:noWrap/>
            <w:vAlign w:val="bottom"/>
            <w:hideMark/>
          </w:tcPr>
          <w:p w14:paraId="29583D7E" w14:textId="7A7FA620"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3,</w:t>
            </w:r>
            <w:r w:rsidR="00895E43" w:rsidRPr="00895E43">
              <w:rPr>
                <w:rFonts w:cs="Segoe UI"/>
                <w:color w:val="000000"/>
              </w:rPr>
              <w:t>813</w:t>
            </w:r>
          </w:p>
        </w:tc>
        <w:tc>
          <w:tcPr>
            <w:tcW w:w="636" w:type="pct"/>
            <w:noWrap/>
            <w:vAlign w:val="bottom"/>
            <w:hideMark/>
          </w:tcPr>
          <w:p w14:paraId="393BD52E" w14:textId="573F91C8"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5,</w:t>
            </w:r>
            <w:r w:rsidR="00895E43" w:rsidRPr="00895E43">
              <w:rPr>
                <w:rFonts w:cs="Segoe UI"/>
                <w:color w:val="000000"/>
              </w:rPr>
              <w:t>652</w:t>
            </w:r>
          </w:p>
        </w:tc>
        <w:tc>
          <w:tcPr>
            <w:tcW w:w="636" w:type="pct"/>
            <w:noWrap/>
            <w:vAlign w:val="bottom"/>
            <w:hideMark/>
          </w:tcPr>
          <w:p w14:paraId="476E0759" w14:textId="7722AB04"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7,</w:t>
            </w:r>
            <w:r w:rsidR="00895E43" w:rsidRPr="00895E43">
              <w:rPr>
                <w:rFonts w:cs="Segoe UI"/>
                <w:color w:val="000000"/>
              </w:rPr>
              <w:t>893</w:t>
            </w:r>
          </w:p>
        </w:tc>
        <w:tc>
          <w:tcPr>
            <w:tcW w:w="636" w:type="pct"/>
            <w:noWrap/>
            <w:vAlign w:val="bottom"/>
            <w:hideMark/>
          </w:tcPr>
          <w:p w14:paraId="631CBFAA" w14:textId="29248F4C" w:rsidR="00BA7932" w:rsidRPr="002403B8" w:rsidRDefault="00895E43"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5E43">
              <w:rPr>
                <w:rFonts w:cs="Segoe UI"/>
                <w:color w:val="000000"/>
              </w:rPr>
              <w:t>10,052</w:t>
            </w:r>
          </w:p>
        </w:tc>
      </w:tr>
      <w:tr w:rsidR="00BA7932" w:rsidRPr="002403B8" w14:paraId="1D1B76F8" w14:textId="77777777" w:rsidTr="00895E43">
        <w:trPr>
          <w:trHeight w:val="300"/>
        </w:trPr>
        <w:tc>
          <w:tcPr>
            <w:cnfStyle w:val="001000000000" w:firstRow="0" w:lastRow="0" w:firstColumn="1" w:lastColumn="0" w:oddVBand="0" w:evenVBand="0" w:oddHBand="0" w:evenHBand="0" w:firstRowFirstColumn="0" w:firstRowLastColumn="0" w:lastRowFirstColumn="0" w:lastRowLastColumn="0"/>
            <w:tcW w:w="1821" w:type="pct"/>
            <w:noWrap/>
            <w:hideMark/>
          </w:tcPr>
          <w:p w14:paraId="37E7CFDC" w14:textId="77777777" w:rsidR="00BA7932" w:rsidRPr="002403B8" w:rsidRDefault="00BA7932" w:rsidP="00BA7932">
            <w:pPr>
              <w:rPr>
                <w:rFonts w:eastAsia="Times New Roman" w:cs="Segoe UI"/>
                <w:b w:val="0"/>
                <w:color w:val="000000"/>
              </w:rPr>
            </w:pPr>
            <w:r w:rsidRPr="002403B8">
              <w:rPr>
                <w:rFonts w:eastAsia="Times New Roman" w:cs="Segoe UI"/>
                <w:b w:val="0"/>
                <w:color w:val="000000"/>
              </w:rPr>
              <w:t>Affordable/social housing</w:t>
            </w:r>
          </w:p>
        </w:tc>
        <w:tc>
          <w:tcPr>
            <w:tcW w:w="636" w:type="pct"/>
            <w:noWrap/>
            <w:vAlign w:val="bottom"/>
            <w:hideMark/>
          </w:tcPr>
          <w:p w14:paraId="531E0FA0" w14:textId="0644B458" w:rsidR="00BA7932" w:rsidRPr="002403B8" w:rsidRDefault="00895E43"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5E43">
              <w:rPr>
                <w:rFonts w:cs="Segoe UI"/>
                <w:color w:val="000000"/>
              </w:rPr>
              <w:t>372</w:t>
            </w:r>
          </w:p>
        </w:tc>
        <w:tc>
          <w:tcPr>
            <w:tcW w:w="636" w:type="pct"/>
            <w:noWrap/>
            <w:vAlign w:val="bottom"/>
            <w:hideMark/>
          </w:tcPr>
          <w:p w14:paraId="434A4BC2" w14:textId="3C1271D4"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1,</w:t>
            </w:r>
            <w:r w:rsidR="00895E43" w:rsidRPr="00895E43">
              <w:rPr>
                <w:rFonts w:cs="Segoe UI"/>
                <w:color w:val="000000"/>
              </w:rPr>
              <w:t>128</w:t>
            </w:r>
          </w:p>
        </w:tc>
        <w:tc>
          <w:tcPr>
            <w:tcW w:w="636" w:type="pct"/>
            <w:noWrap/>
            <w:vAlign w:val="bottom"/>
            <w:hideMark/>
          </w:tcPr>
          <w:p w14:paraId="14493B21" w14:textId="2F71513C"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2,</w:t>
            </w:r>
            <w:r w:rsidR="00895E43" w:rsidRPr="00895E43">
              <w:rPr>
                <w:rFonts w:cs="Segoe UI"/>
                <w:color w:val="000000"/>
              </w:rPr>
              <w:t>602</w:t>
            </w:r>
          </w:p>
        </w:tc>
        <w:tc>
          <w:tcPr>
            <w:tcW w:w="636" w:type="pct"/>
            <w:noWrap/>
            <w:vAlign w:val="bottom"/>
            <w:hideMark/>
          </w:tcPr>
          <w:p w14:paraId="586E18CF" w14:textId="0499575C"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3,</w:t>
            </w:r>
            <w:r w:rsidR="00895E43" w:rsidRPr="00895E43">
              <w:rPr>
                <w:rFonts w:cs="Segoe UI"/>
                <w:color w:val="000000"/>
              </w:rPr>
              <w:t>638</w:t>
            </w:r>
          </w:p>
        </w:tc>
        <w:tc>
          <w:tcPr>
            <w:tcW w:w="636" w:type="pct"/>
            <w:noWrap/>
            <w:vAlign w:val="bottom"/>
            <w:hideMark/>
          </w:tcPr>
          <w:p w14:paraId="12BAA368" w14:textId="1E74919B"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4,</w:t>
            </w:r>
            <w:r w:rsidR="00895E43" w:rsidRPr="00895E43">
              <w:rPr>
                <w:rFonts w:cs="Segoe UI"/>
                <w:color w:val="000000"/>
              </w:rPr>
              <w:t>637</w:t>
            </w:r>
          </w:p>
        </w:tc>
      </w:tr>
      <w:tr w:rsidR="00BA7932" w:rsidRPr="002403B8" w14:paraId="112E4E5C" w14:textId="77777777" w:rsidTr="00895E43">
        <w:trPr>
          <w:trHeight w:val="300"/>
        </w:trPr>
        <w:tc>
          <w:tcPr>
            <w:cnfStyle w:val="001000000000" w:firstRow="0" w:lastRow="0" w:firstColumn="1" w:lastColumn="0" w:oddVBand="0" w:evenVBand="0" w:oddHBand="0" w:evenHBand="0" w:firstRowFirstColumn="0" w:firstRowLastColumn="0" w:lastRowFirstColumn="0" w:lastRowLastColumn="0"/>
            <w:tcW w:w="1821" w:type="pct"/>
            <w:noWrap/>
            <w:hideMark/>
          </w:tcPr>
          <w:p w14:paraId="41AFC5AF" w14:textId="77777777" w:rsidR="00BA7932" w:rsidRPr="002403B8" w:rsidRDefault="00BA7932" w:rsidP="00BA7932">
            <w:pPr>
              <w:rPr>
                <w:rFonts w:eastAsia="Times New Roman" w:cs="Segoe UI"/>
                <w:color w:val="000000"/>
              </w:rPr>
            </w:pPr>
            <w:r w:rsidRPr="002403B8">
              <w:rPr>
                <w:rFonts w:eastAsia="Times New Roman" w:cs="Segoe UI"/>
                <w:color w:val="000000"/>
              </w:rPr>
              <w:t>Extra care housing (units)</w:t>
            </w:r>
          </w:p>
        </w:tc>
        <w:tc>
          <w:tcPr>
            <w:tcW w:w="636" w:type="pct"/>
            <w:noWrap/>
            <w:vAlign w:val="center"/>
            <w:hideMark/>
          </w:tcPr>
          <w:p w14:paraId="0F3FB041" w14:textId="10A1411D"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 xml:space="preserve">1,670 </w:t>
            </w:r>
          </w:p>
        </w:tc>
        <w:tc>
          <w:tcPr>
            <w:tcW w:w="636" w:type="pct"/>
            <w:noWrap/>
            <w:vAlign w:val="center"/>
            <w:hideMark/>
          </w:tcPr>
          <w:p w14:paraId="195973C0" w14:textId="154BA4F8"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 xml:space="preserve">3,411 </w:t>
            </w:r>
          </w:p>
        </w:tc>
        <w:tc>
          <w:tcPr>
            <w:tcW w:w="636" w:type="pct"/>
            <w:noWrap/>
            <w:vAlign w:val="center"/>
            <w:hideMark/>
          </w:tcPr>
          <w:p w14:paraId="17BA40D4" w14:textId="120470C0"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 xml:space="preserve">5,165 </w:t>
            </w:r>
          </w:p>
        </w:tc>
        <w:tc>
          <w:tcPr>
            <w:tcW w:w="636" w:type="pct"/>
            <w:noWrap/>
            <w:vAlign w:val="center"/>
            <w:hideMark/>
          </w:tcPr>
          <w:p w14:paraId="5F55C1B5" w14:textId="4F662122"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 xml:space="preserve">6,900 </w:t>
            </w:r>
          </w:p>
        </w:tc>
        <w:tc>
          <w:tcPr>
            <w:tcW w:w="636" w:type="pct"/>
            <w:noWrap/>
            <w:vAlign w:val="center"/>
            <w:hideMark/>
          </w:tcPr>
          <w:p w14:paraId="77F51B89" w14:textId="1C11F5B6"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403B8">
              <w:rPr>
                <w:rFonts w:cs="Segoe UI"/>
                <w:b/>
                <w:color w:val="000000"/>
              </w:rPr>
              <w:t xml:space="preserve">8,573 </w:t>
            </w:r>
          </w:p>
        </w:tc>
      </w:tr>
      <w:tr w:rsidR="00BA7932" w:rsidRPr="002403B8" w14:paraId="350978AD" w14:textId="77777777">
        <w:trPr>
          <w:trHeight w:val="300"/>
        </w:trPr>
        <w:tc>
          <w:tcPr>
            <w:cnfStyle w:val="001000000000" w:firstRow="0" w:lastRow="0" w:firstColumn="1" w:lastColumn="0" w:oddVBand="0" w:evenVBand="0" w:oddHBand="0" w:evenHBand="0" w:firstRowFirstColumn="0" w:firstRowLastColumn="0" w:lastRowFirstColumn="0" w:lastRowLastColumn="0"/>
            <w:tcW w:w="1821" w:type="pct"/>
            <w:noWrap/>
            <w:hideMark/>
          </w:tcPr>
          <w:p w14:paraId="3880CF01" w14:textId="77777777" w:rsidR="00BA7932" w:rsidRPr="002403B8" w:rsidRDefault="00BA7932" w:rsidP="00BA7932">
            <w:pPr>
              <w:rPr>
                <w:rFonts w:eastAsia="Times New Roman" w:cs="Segoe UI"/>
                <w:b w:val="0"/>
                <w:color w:val="000000"/>
              </w:rPr>
            </w:pPr>
            <w:r w:rsidRPr="002403B8">
              <w:rPr>
                <w:rFonts w:eastAsia="Times New Roman" w:cs="Segoe UI"/>
                <w:b w:val="0"/>
                <w:color w:val="000000"/>
              </w:rPr>
              <w:t>Market housing</w:t>
            </w:r>
          </w:p>
        </w:tc>
        <w:tc>
          <w:tcPr>
            <w:tcW w:w="636" w:type="pct"/>
            <w:noWrap/>
            <w:vAlign w:val="bottom"/>
            <w:hideMark/>
          </w:tcPr>
          <w:p w14:paraId="409219F4" w14:textId="5E1ED80A"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1,</w:t>
            </w:r>
            <w:r w:rsidR="00E549F1" w:rsidRPr="00E549F1">
              <w:rPr>
                <w:rFonts w:cs="Segoe UI"/>
                <w:color w:val="000000"/>
              </w:rPr>
              <w:t>110</w:t>
            </w:r>
          </w:p>
        </w:tc>
        <w:tc>
          <w:tcPr>
            <w:tcW w:w="636" w:type="pct"/>
            <w:noWrap/>
            <w:vAlign w:val="bottom"/>
            <w:hideMark/>
          </w:tcPr>
          <w:p w14:paraId="3FFA6F25" w14:textId="67349E5B"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2,</w:t>
            </w:r>
            <w:r w:rsidR="00E549F1" w:rsidRPr="00E549F1">
              <w:rPr>
                <w:rFonts w:cs="Segoe UI"/>
                <w:color w:val="000000"/>
              </w:rPr>
              <w:t>277</w:t>
            </w:r>
          </w:p>
        </w:tc>
        <w:tc>
          <w:tcPr>
            <w:tcW w:w="636" w:type="pct"/>
            <w:noWrap/>
            <w:vAlign w:val="bottom"/>
            <w:hideMark/>
          </w:tcPr>
          <w:p w14:paraId="0586BF8D" w14:textId="282BE0B3" w:rsidR="00BA7932" w:rsidRPr="002403B8" w:rsidRDefault="00E549F1"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549F1">
              <w:rPr>
                <w:rFonts w:cs="Segoe UI"/>
                <w:color w:val="000000"/>
              </w:rPr>
              <w:t>3,265</w:t>
            </w:r>
          </w:p>
        </w:tc>
        <w:tc>
          <w:tcPr>
            <w:tcW w:w="636" w:type="pct"/>
            <w:noWrap/>
            <w:vAlign w:val="bottom"/>
            <w:hideMark/>
          </w:tcPr>
          <w:p w14:paraId="1D6F4749" w14:textId="66F6003B" w:rsidR="00BA7932" w:rsidRPr="002403B8" w:rsidRDefault="00E549F1"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549F1">
              <w:rPr>
                <w:rFonts w:cs="Segoe UI"/>
                <w:color w:val="000000"/>
              </w:rPr>
              <w:t>4,365</w:t>
            </w:r>
          </w:p>
        </w:tc>
        <w:tc>
          <w:tcPr>
            <w:tcW w:w="636" w:type="pct"/>
            <w:noWrap/>
            <w:vAlign w:val="bottom"/>
            <w:hideMark/>
          </w:tcPr>
          <w:p w14:paraId="510E84CC" w14:textId="2019B3F5" w:rsidR="00BA7932" w:rsidRPr="002403B8" w:rsidRDefault="00E549F1"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549F1">
              <w:rPr>
                <w:rFonts w:cs="Segoe UI"/>
                <w:color w:val="000000"/>
              </w:rPr>
              <w:t>5,424</w:t>
            </w:r>
          </w:p>
        </w:tc>
      </w:tr>
      <w:tr w:rsidR="00BA7932" w:rsidRPr="002403B8" w14:paraId="2D4F3BBA" w14:textId="77777777">
        <w:trPr>
          <w:trHeight w:val="300"/>
        </w:trPr>
        <w:tc>
          <w:tcPr>
            <w:cnfStyle w:val="001000000000" w:firstRow="0" w:lastRow="0" w:firstColumn="1" w:lastColumn="0" w:oddVBand="0" w:evenVBand="0" w:oddHBand="0" w:evenHBand="0" w:firstRowFirstColumn="0" w:firstRowLastColumn="0" w:lastRowFirstColumn="0" w:lastRowLastColumn="0"/>
            <w:tcW w:w="1821" w:type="pct"/>
            <w:noWrap/>
            <w:hideMark/>
          </w:tcPr>
          <w:p w14:paraId="47675446" w14:textId="77777777" w:rsidR="00BA7932" w:rsidRPr="002403B8" w:rsidRDefault="00BA7932" w:rsidP="00BA7932">
            <w:pPr>
              <w:rPr>
                <w:rFonts w:eastAsia="Times New Roman" w:cs="Segoe UI"/>
                <w:b w:val="0"/>
                <w:color w:val="000000"/>
              </w:rPr>
            </w:pPr>
            <w:r w:rsidRPr="002403B8">
              <w:rPr>
                <w:rFonts w:eastAsia="Times New Roman" w:cs="Segoe UI"/>
                <w:b w:val="0"/>
                <w:color w:val="000000"/>
              </w:rPr>
              <w:t>Affordable/social housing</w:t>
            </w:r>
          </w:p>
        </w:tc>
        <w:tc>
          <w:tcPr>
            <w:tcW w:w="636" w:type="pct"/>
            <w:noWrap/>
            <w:vAlign w:val="bottom"/>
            <w:hideMark/>
          </w:tcPr>
          <w:p w14:paraId="6218C995" w14:textId="0D681EBF" w:rsidR="00BA7932" w:rsidRPr="002403B8" w:rsidRDefault="00E549F1"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549F1">
              <w:rPr>
                <w:rFonts w:cs="Segoe UI"/>
                <w:color w:val="000000"/>
              </w:rPr>
              <w:t>560</w:t>
            </w:r>
          </w:p>
        </w:tc>
        <w:tc>
          <w:tcPr>
            <w:tcW w:w="636" w:type="pct"/>
            <w:noWrap/>
            <w:vAlign w:val="bottom"/>
            <w:hideMark/>
          </w:tcPr>
          <w:p w14:paraId="6BFA5642" w14:textId="6164F1EA"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1,</w:t>
            </w:r>
            <w:r w:rsidR="00E549F1" w:rsidRPr="00E549F1">
              <w:rPr>
                <w:rFonts w:cs="Segoe UI"/>
                <w:color w:val="000000"/>
              </w:rPr>
              <w:t>134</w:t>
            </w:r>
          </w:p>
        </w:tc>
        <w:tc>
          <w:tcPr>
            <w:tcW w:w="636" w:type="pct"/>
            <w:noWrap/>
            <w:vAlign w:val="bottom"/>
            <w:hideMark/>
          </w:tcPr>
          <w:p w14:paraId="7DCC08DA" w14:textId="6700C02C" w:rsidR="00BA7932" w:rsidRPr="002403B8" w:rsidRDefault="00E549F1"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549F1">
              <w:rPr>
                <w:rFonts w:cs="Segoe UI"/>
                <w:color w:val="000000"/>
              </w:rPr>
              <w:t>1,900</w:t>
            </w:r>
          </w:p>
        </w:tc>
        <w:tc>
          <w:tcPr>
            <w:tcW w:w="636" w:type="pct"/>
            <w:noWrap/>
            <w:vAlign w:val="bottom"/>
            <w:hideMark/>
          </w:tcPr>
          <w:p w14:paraId="177C7C2C" w14:textId="04C31603"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2,</w:t>
            </w:r>
            <w:r w:rsidR="00E549F1" w:rsidRPr="00E549F1">
              <w:rPr>
                <w:rFonts w:cs="Segoe UI"/>
                <w:color w:val="000000"/>
              </w:rPr>
              <w:t>536</w:t>
            </w:r>
          </w:p>
        </w:tc>
        <w:tc>
          <w:tcPr>
            <w:tcW w:w="636" w:type="pct"/>
            <w:noWrap/>
            <w:vAlign w:val="bottom"/>
            <w:hideMark/>
          </w:tcPr>
          <w:p w14:paraId="1DB469E5" w14:textId="12E04A5E" w:rsidR="00BA7932" w:rsidRPr="002403B8" w:rsidRDefault="00BA7932" w:rsidP="008A254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403B8">
              <w:rPr>
                <w:rFonts w:cs="Segoe UI"/>
                <w:color w:val="000000"/>
              </w:rPr>
              <w:t>3,</w:t>
            </w:r>
            <w:r w:rsidR="00E549F1" w:rsidRPr="00E549F1">
              <w:rPr>
                <w:rFonts w:cs="Segoe UI"/>
                <w:color w:val="000000"/>
              </w:rPr>
              <w:t>148</w:t>
            </w:r>
          </w:p>
        </w:tc>
      </w:tr>
    </w:tbl>
    <w:p w14:paraId="189E32CA" w14:textId="5D87AF4E" w:rsidR="008B1FC4" w:rsidRPr="003C0748" w:rsidRDefault="008B1FC4" w:rsidP="003C0748">
      <w:pPr>
        <w:rPr>
          <w:rFonts w:ascii="Segoe UI" w:hAnsi="Segoe UI" w:cs="Segoe UI"/>
          <w:sz w:val="18"/>
          <w:szCs w:val="18"/>
        </w:rPr>
      </w:pPr>
      <w:r w:rsidRPr="009C5807">
        <w:rPr>
          <w:rFonts w:ascii="Segoe UI" w:hAnsi="Segoe UI" w:cs="Segoe UI"/>
          <w:sz w:val="18"/>
          <w:szCs w:val="18"/>
        </w:rPr>
        <w:t xml:space="preserve">Source: </w:t>
      </w:r>
      <w:r w:rsidR="000717DD">
        <w:rPr>
          <w:rFonts w:ascii="Segoe UI" w:hAnsi="Segoe UI" w:cs="Segoe UI"/>
          <w:sz w:val="18"/>
          <w:szCs w:val="18"/>
        </w:rPr>
        <w:t>Essex County Council</w:t>
      </w:r>
      <w:r w:rsidRPr="009C5807">
        <w:rPr>
          <w:rFonts w:ascii="Segoe UI" w:hAnsi="Segoe UI" w:cs="Segoe UI"/>
          <w:sz w:val="18"/>
          <w:szCs w:val="18"/>
        </w:rPr>
        <w:t xml:space="preserve"> (2024), IPSOS and HLIN (2023/24)</w:t>
      </w:r>
      <w:r>
        <w:rPr>
          <w:rFonts w:ascii="Segoe UI" w:hAnsi="Segoe UI" w:cs="Segoe UI"/>
          <w:sz w:val="18"/>
          <w:szCs w:val="18"/>
        </w:rPr>
        <w:t xml:space="preserve">, </w:t>
      </w:r>
      <w:r w:rsidR="00191FE2">
        <w:rPr>
          <w:rFonts w:ascii="Segoe UI" w:hAnsi="Segoe UI" w:cs="Segoe UI"/>
          <w:sz w:val="18"/>
          <w:szCs w:val="18"/>
        </w:rPr>
        <w:t>E</w:t>
      </w:r>
      <w:r w:rsidRPr="009C5807">
        <w:rPr>
          <w:rFonts w:ascii="Segoe UI" w:hAnsi="Segoe UI" w:cs="Segoe UI"/>
          <w:sz w:val="18"/>
          <w:szCs w:val="18"/>
        </w:rPr>
        <w:t>stimates of need are not cumulative</w:t>
      </w:r>
      <w:r w:rsidR="00540E97">
        <w:rPr>
          <w:rFonts w:ascii="Segoe UI" w:hAnsi="Segoe UI" w:cs="Segoe UI"/>
          <w:sz w:val="18"/>
          <w:szCs w:val="18"/>
        </w:rPr>
        <w:t>.</w:t>
      </w:r>
    </w:p>
    <w:p w14:paraId="080F24CF" w14:textId="3C2E2581" w:rsidR="008B1FC4" w:rsidRPr="002C3CAF" w:rsidRDefault="008B1FC4" w:rsidP="008B1FC4">
      <w:pPr>
        <w:pStyle w:val="Numberedpara1202"/>
      </w:pPr>
      <w:r w:rsidRPr="002C3CAF">
        <w:t xml:space="preserve">The estimated </w:t>
      </w:r>
      <w:r>
        <w:t>additional</w:t>
      </w:r>
      <w:r w:rsidRPr="002C3CAF">
        <w:t xml:space="preserve"> need </w:t>
      </w:r>
      <w:r>
        <w:t>for retirement/sheltered housing by</w:t>
      </w:r>
      <w:r w:rsidRPr="002C3CAF">
        <w:t xml:space="preserve"> 2034 is c.</w:t>
      </w:r>
      <w:r>
        <w:t>8,25</w:t>
      </w:r>
      <w:r w:rsidR="00E97202">
        <w:t>0</w:t>
      </w:r>
      <w:r w:rsidRPr="002C3CAF">
        <w:t xml:space="preserve"> homes of which c.</w:t>
      </w:r>
      <w:r>
        <w:t>5,</w:t>
      </w:r>
      <w:r w:rsidR="00E549F1">
        <w:t>650</w:t>
      </w:r>
      <w:r>
        <w:t xml:space="preserve"> </w:t>
      </w:r>
      <w:r w:rsidRPr="002C3CAF">
        <w:t xml:space="preserve">homes are estimated to be required </w:t>
      </w:r>
      <w:r>
        <w:t>as</w:t>
      </w:r>
      <w:r w:rsidRPr="002C3CAF">
        <w:t xml:space="preserve"> market </w:t>
      </w:r>
      <w:r>
        <w:t>housing</w:t>
      </w:r>
      <w:r w:rsidRPr="002C3CAF">
        <w:t xml:space="preserve"> and c.</w:t>
      </w:r>
      <w:r>
        <w:t>2,6</w:t>
      </w:r>
      <w:r w:rsidR="0065408B">
        <w:t>00</w:t>
      </w:r>
      <w:r w:rsidRPr="002C3CAF">
        <w:t xml:space="preserve"> </w:t>
      </w:r>
      <w:r>
        <w:t>are</w:t>
      </w:r>
      <w:r w:rsidRPr="002C3CAF">
        <w:t xml:space="preserve"> estimated to be required </w:t>
      </w:r>
      <w:r>
        <w:t>as affordable/social housing</w:t>
      </w:r>
      <w:r w:rsidRPr="002C3CAF">
        <w:t xml:space="preserve">. </w:t>
      </w:r>
    </w:p>
    <w:p w14:paraId="4803E03B" w14:textId="0F67C98E" w:rsidR="008B1FC4" w:rsidRPr="00695E03" w:rsidRDefault="008B1FC4" w:rsidP="008B1FC4">
      <w:pPr>
        <w:pStyle w:val="Numberedpara1202"/>
      </w:pPr>
      <w:r w:rsidRPr="00695E03">
        <w:lastRenderedPageBreak/>
        <w:t xml:space="preserve">The estimated additional need </w:t>
      </w:r>
      <w:r>
        <w:t>for retirement/sheltered housing by</w:t>
      </w:r>
      <w:r w:rsidRPr="00695E03">
        <w:t xml:space="preserve"> 2044 is c.</w:t>
      </w:r>
      <w:r>
        <w:t>14,690</w:t>
      </w:r>
      <w:r w:rsidRPr="00695E03">
        <w:t xml:space="preserve"> homes of which c.</w:t>
      </w:r>
      <w:r w:rsidR="0065408B">
        <w:t>10,050</w:t>
      </w:r>
      <w:r w:rsidRPr="00695E03">
        <w:t xml:space="preserve"> are estimated to be required </w:t>
      </w:r>
      <w:r>
        <w:t>as</w:t>
      </w:r>
      <w:r w:rsidRPr="00695E03">
        <w:t xml:space="preserve"> market </w:t>
      </w:r>
      <w:r>
        <w:t xml:space="preserve">housing and </w:t>
      </w:r>
      <w:r w:rsidRPr="00695E03">
        <w:t>c.</w:t>
      </w:r>
      <w:r>
        <w:t>4,</w:t>
      </w:r>
      <w:r w:rsidR="0065408B">
        <w:t>640</w:t>
      </w:r>
      <w:r w:rsidRPr="00695E03">
        <w:t xml:space="preserve"> </w:t>
      </w:r>
      <w:r>
        <w:t>are</w:t>
      </w:r>
      <w:r w:rsidRPr="00695E03">
        <w:t xml:space="preserve"> estimated to be required </w:t>
      </w:r>
      <w:r>
        <w:t>as affordable/social housing</w:t>
      </w:r>
      <w:r w:rsidRPr="00695E03">
        <w:t>.</w:t>
      </w:r>
    </w:p>
    <w:p w14:paraId="57BE18C4" w14:textId="16363C7C" w:rsidR="008B1FC4" w:rsidRPr="00AF5E30" w:rsidRDefault="008B1FC4" w:rsidP="008B1FC4">
      <w:pPr>
        <w:pStyle w:val="Numberedpara1202"/>
      </w:pPr>
      <w:r w:rsidRPr="00AF5E30">
        <w:t xml:space="preserve">The estimated </w:t>
      </w:r>
      <w:r>
        <w:t>additional</w:t>
      </w:r>
      <w:r w:rsidRPr="00AF5E30">
        <w:t xml:space="preserve"> need </w:t>
      </w:r>
      <w:r>
        <w:t>for extra care housing by</w:t>
      </w:r>
      <w:r w:rsidRPr="00AF5E30">
        <w:t xml:space="preserve"> 2034 is c.</w:t>
      </w:r>
      <w:r>
        <w:t>5,165</w:t>
      </w:r>
      <w:r w:rsidRPr="00AF5E30">
        <w:t xml:space="preserve"> homes of which c.</w:t>
      </w:r>
      <w:r w:rsidR="006203AE">
        <w:t>3,265</w:t>
      </w:r>
      <w:r w:rsidRPr="00AF5E30">
        <w:t xml:space="preserve"> are estimated to be required </w:t>
      </w:r>
      <w:r>
        <w:t>as</w:t>
      </w:r>
      <w:r w:rsidRPr="00AF5E30">
        <w:t xml:space="preserve"> market </w:t>
      </w:r>
      <w:r>
        <w:t>housing</w:t>
      </w:r>
      <w:r w:rsidRPr="00AF5E30">
        <w:t xml:space="preserve">, </w:t>
      </w:r>
      <w:r>
        <w:t xml:space="preserve">and </w:t>
      </w:r>
      <w:r w:rsidRPr="00AF5E30">
        <w:t>c.</w:t>
      </w:r>
      <w:r w:rsidR="006203AE">
        <w:t>1,900</w:t>
      </w:r>
      <w:r w:rsidRPr="00AF5E30">
        <w:t xml:space="preserve"> </w:t>
      </w:r>
      <w:r>
        <w:t>are estimated to be required as affordable/social housin</w:t>
      </w:r>
      <w:r w:rsidR="00CB2F1B">
        <w:t>g</w:t>
      </w:r>
      <w:r w:rsidRPr="00AF5E30">
        <w:t>.</w:t>
      </w:r>
    </w:p>
    <w:p w14:paraId="32C8EF2C" w14:textId="56A4C477" w:rsidR="008B1FC4" w:rsidRDefault="008B1FC4" w:rsidP="008B1FC4">
      <w:pPr>
        <w:pStyle w:val="Numberedpara1202"/>
      </w:pPr>
      <w:r w:rsidRPr="00AF5E30">
        <w:t xml:space="preserve">The estimated additional need </w:t>
      </w:r>
      <w:r>
        <w:t>for extra care housing by</w:t>
      </w:r>
      <w:r w:rsidRPr="00AF5E30">
        <w:t xml:space="preserve"> 2044 is c.</w:t>
      </w:r>
      <w:r>
        <w:t>8,57</w:t>
      </w:r>
      <w:r w:rsidR="008723C6">
        <w:t>5</w:t>
      </w:r>
      <w:r>
        <w:t xml:space="preserve"> homes</w:t>
      </w:r>
      <w:r w:rsidRPr="00AF5E30">
        <w:t xml:space="preserve"> of which c.</w:t>
      </w:r>
      <w:r w:rsidR="006203AE">
        <w:t>5,425</w:t>
      </w:r>
      <w:r w:rsidRPr="00AF5E30">
        <w:t xml:space="preserve"> are estimated to be required </w:t>
      </w:r>
      <w:r>
        <w:t>as market housing</w:t>
      </w:r>
      <w:r w:rsidRPr="00AF5E30">
        <w:t>,</w:t>
      </w:r>
      <w:r>
        <w:t xml:space="preserve"> and</w:t>
      </w:r>
      <w:r w:rsidRPr="00AF5E30">
        <w:t xml:space="preserve"> c.</w:t>
      </w:r>
      <w:r w:rsidR="00777931">
        <w:t>3,</w:t>
      </w:r>
      <w:r w:rsidR="006203AE">
        <w:t>150</w:t>
      </w:r>
      <w:r w:rsidRPr="00AF5E30">
        <w:t xml:space="preserve"> </w:t>
      </w:r>
      <w:r>
        <w:t xml:space="preserve">are estimated to be required as affordable/social housing. </w:t>
      </w:r>
    </w:p>
    <w:p w14:paraId="6AE564BA" w14:textId="6923C628" w:rsidR="00EC613F" w:rsidRPr="008D5F0F" w:rsidRDefault="008B1FC4" w:rsidP="008D5F0F">
      <w:pPr>
        <w:pStyle w:val="Numberedpara1202"/>
      </w:pPr>
      <w:r w:rsidRPr="00AF5E30">
        <w:t>Th</w:t>
      </w:r>
      <w:r>
        <w:t xml:space="preserve">e estimated additional need for extra care housing </w:t>
      </w:r>
      <w:r w:rsidRPr="00AF5E30">
        <w:t xml:space="preserve">will meet the housing and care needs of older people who </w:t>
      </w:r>
      <w:r>
        <w:t>fund and arrange their own care</w:t>
      </w:r>
      <w:r w:rsidRPr="00AF5E30">
        <w:t xml:space="preserve"> as well as older people who need rented housing and </w:t>
      </w:r>
      <w:r>
        <w:t xml:space="preserve">who </w:t>
      </w:r>
      <w:r w:rsidRPr="00AF5E30">
        <w:t xml:space="preserve">are eligible for care funded by </w:t>
      </w:r>
      <w:r w:rsidR="000717DD">
        <w:t>Essex County Council</w:t>
      </w:r>
      <w:r>
        <w:t xml:space="preserve"> in full or in part and/or have their care arranged by </w:t>
      </w:r>
      <w:r w:rsidR="000717DD">
        <w:t>Essex County Council</w:t>
      </w:r>
      <w:r w:rsidRPr="00AF5E30">
        <w:t>.</w:t>
      </w:r>
    </w:p>
    <w:p w14:paraId="6C0AB2DF" w14:textId="77777777" w:rsidR="00EC613F" w:rsidRDefault="00EC613F" w:rsidP="008B1FC4">
      <w:pPr>
        <w:pStyle w:val="Numberedpara1202"/>
        <w:numPr>
          <w:ilvl w:val="0"/>
          <w:numId w:val="0"/>
        </w:numPr>
        <w:ind w:left="720" w:hanging="720"/>
        <w:rPr>
          <w:b/>
          <w:bCs/>
        </w:rPr>
      </w:pPr>
    </w:p>
    <w:p w14:paraId="7AC95519" w14:textId="77777777" w:rsidR="008B1FC4" w:rsidRPr="00A46846" w:rsidRDefault="008B1FC4" w:rsidP="008B1FC4">
      <w:pPr>
        <w:pStyle w:val="Numberedpara1202"/>
        <w:numPr>
          <w:ilvl w:val="0"/>
          <w:numId w:val="0"/>
        </w:numPr>
        <w:ind w:left="720" w:hanging="720"/>
        <w:rPr>
          <w:b/>
        </w:rPr>
      </w:pPr>
      <w:r w:rsidRPr="00A46846">
        <w:rPr>
          <w:b/>
          <w:bCs/>
        </w:rPr>
        <w:t>Estimated need</w:t>
      </w:r>
      <w:r>
        <w:rPr>
          <w:b/>
          <w:bCs/>
        </w:rPr>
        <w:t xml:space="preserve"> </w:t>
      </w:r>
      <w:r w:rsidRPr="00A46846">
        <w:rPr>
          <w:b/>
          <w:bCs/>
        </w:rPr>
        <w:t>for retirement/sheltered housing and extra care housing by district</w:t>
      </w:r>
    </w:p>
    <w:p w14:paraId="64A0B393" w14:textId="32111915" w:rsidR="008B1FC4" w:rsidRPr="00080FCE" w:rsidRDefault="008B1FC4" w:rsidP="00080FCE">
      <w:pPr>
        <w:pStyle w:val="Numberedpara1202"/>
        <w:spacing w:after="240"/>
      </w:pPr>
      <w:r w:rsidRPr="00D07988">
        <w:t>The modelling approach used to estimate the need for retirement/sheltered housing and extra care housing in Essex has also been applied at</w:t>
      </w:r>
      <w:r>
        <w:t xml:space="preserve"> </w:t>
      </w:r>
      <w:r w:rsidRPr="00D07988">
        <w:t xml:space="preserve">district level. Using Transition Probabilities (TPs) derived from the Ipsos survey, the estimates account for demographic trends, tenure </w:t>
      </w:r>
      <w:r>
        <w:t>split</w:t>
      </w:r>
      <w:r w:rsidRPr="00D07988">
        <w:t>, and age profiles specific to each district.</w:t>
      </w:r>
      <w:r w:rsidRPr="00BE420C">
        <w:rPr>
          <w:szCs w:val="22"/>
        </w:rPr>
        <w:fldChar w:fldCharType="begin"/>
      </w:r>
      <w:r w:rsidRPr="00080FCE">
        <w:rPr>
          <w:szCs w:val="22"/>
        </w:rPr>
        <w:instrText xml:space="preserve"> LINK </w:instrText>
      </w:r>
      <w:r w:rsidR="00677228">
        <w:rPr>
          <w:szCs w:val="22"/>
        </w:rPr>
        <w:instrText xml:space="preserve">Excel.Sheet.12 "https://housinglin.sharepoint.com/Shared Documents/HLIN/Consultancy/Projects/LIVE/Essex CC/CNS174 - SSH needs assessment/Quantitative Data/Data Analysis/Older people/OP Analysis DRAFT Model.xlsx" Basildon!R51C3:R57C8 </w:instrText>
      </w:r>
      <w:r w:rsidRPr="00080FCE">
        <w:rPr>
          <w:szCs w:val="22"/>
        </w:rPr>
        <w:instrText xml:space="preserve">\a \f 4 \r  \* MERGEFORMAT </w:instrText>
      </w:r>
      <w:r w:rsidRPr="00BE420C">
        <w:rPr>
          <w:szCs w:val="22"/>
        </w:rPr>
        <w:fldChar w:fldCharType="separate"/>
      </w:r>
      <w:bookmarkStart w:id="294" w:name="_1814949204"/>
      <w:bookmarkStart w:id="295" w:name="_1813136436"/>
      <w:bookmarkStart w:id="296" w:name="_1812960321"/>
      <w:bookmarkStart w:id="297" w:name="_1812958393"/>
      <w:bookmarkStart w:id="298" w:name="_1812261169"/>
      <w:bookmarkStart w:id="299" w:name="_1811327986"/>
      <w:bookmarkStart w:id="300" w:name="_1809936249"/>
      <w:bookmarkStart w:id="301" w:name="_1807693260"/>
      <w:bookmarkStart w:id="302" w:name="_1807598444"/>
      <w:bookmarkStart w:id="303" w:name="_1809954842"/>
      <w:bookmarkStart w:id="304" w:name="_1811406291"/>
      <w:bookmarkStart w:id="305" w:name="_1811406191"/>
      <w:bookmarkStart w:id="306" w:name="_1811922161"/>
      <w:bookmarkStart w:id="307" w:name="_1812180820"/>
      <w:bookmarkStart w:id="308" w:name="_1812955020"/>
      <w:bookmarkStart w:id="309" w:name="_1812870808"/>
      <w:bookmarkStart w:id="310" w:name="_1812960482"/>
      <w:bookmarkStart w:id="311" w:name="_1812960309"/>
      <w:bookmarkStart w:id="312" w:name="_1812983609"/>
      <w:bookmarkStart w:id="313" w:name="_1812968825"/>
      <w:bookmarkStart w:id="314" w:name="_1812968792"/>
      <w:bookmarkStart w:id="315" w:name="_1813734942"/>
      <w:bookmarkStart w:id="316" w:name="_1813734886"/>
      <w:bookmarkStart w:id="317" w:name="_1814005006"/>
      <w:bookmarkStart w:id="318" w:name="_1814876675"/>
      <w:bookmarkStart w:id="319" w:name="_1819292270"/>
      <w:bookmarkStart w:id="320" w:name="_1823677482"/>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p>
    <w:p w14:paraId="5C5DCBF0" w14:textId="6370E41B" w:rsidR="008B1FC4" w:rsidRPr="00BE420C" w:rsidRDefault="008B1FC4" w:rsidP="00080FCE">
      <w:pPr>
        <w:pStyle w:val="Tablesourcenote"/>
        <w:rPr>
          <w:sz w:val="22"/>
          <w:szCs w:val="22"/>
        </w:rPr>
      </w:pPr>
      <w:r w:rsidRPr="00BE420C">
        <w:rPr>
          <w:sz w:val="22"/>
          <w:szCs w:val="22"/>
        </w:rPr>
        <w:fldChar w:fldCharType="end"/>
      </w:r>
      <w:r w:rsidRPr="00BE420C">
        <w:rPr>
          <w:sz w:val="22"/>
          <w:szCs w:val="22"/>
        </w:rPr>
        <w:t xml:space="preserve">Table </w:t>
      </w:r>
      <w:r w:rsidR="008D0869" w:rsidRPr="00BE420C">
        <w:rPr>
          <w:sz w:val="22"/>
          <w:szCs w:val="22"/>
        </w:rPr>
        <w:fldChar w:fldCharType="begin"/>
      </w:r>
      <w:r w:rsidR="008D0869" w:rsidRPr="00BE420C">
        <w:rPr>
          <w:sz w:val="22"/>
          <w:szCs w:val="22"/>
        </w:rPr>
        <w:instrText xml:space="preserve"> SEQ Table \* ARABIC </w:instrText>
      </w:r>
      <w:r w:rsidR="008D0869" w:rsidRPr="00BE420C">
        <w:rPr>
          <w:sz w:val="22"/>
          <w:szCs w:val="22"/>
        </w:rPr>
        <w:fldChar w:fldCharType="separate"/>
      </w:r>
      <w:r w:rsidR="00971C60">
        <w:rPr>
          <w:noProof/>
          <w:sz w:val="22"/>
          <w:szCs w:val="22"/>
        </w:rPr>
        <w:t>115</w:t>
      </w:r>
      <w:r w:rsidR="008D0869" w:rsidRPr="00BE420C">
        <w:rPr>
          <w:noProof/>
          <w:sz w:val="22"/>
          <w:szCs w:val="22"/>
        </w:rPr>
        <w:fldChar w:fldCharType="end"/>
      </w:r>
      <w:r w:rsidRPr="00BE420C">
        <w:rPr>
          <w:sz w:val="22"/>
          <w:szCs w:val="22"/>
        </w:rPr>
        <w:t>. Basildon: 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3127F5" w14:paraId="297F0A18"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156599FF"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75D17D03"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00B5D0D5"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5A192EDA"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1327593C"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67971149"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3127F5" w14:paraId="26FEBABB" w14:textId="77777777" w:rsidTr="00C02003">
        <w:trPr>
          <w:trHeight w:val="600"/>
        </w:trPr>
        <w:tc>
          <w:tcPr>
            <w:cnfStyle w:val="001000000000" w:firstRow="0" w:lastRow="0" w:firstColumn="1" w:lastColumn="0" w:oddVBand="0" w:evenVBand="0" w:oddHBand="0" w:evenHBand="0" w:firstRowFirstColumn="0" w:firstRowLastColumn="0" w:lastRowFirstColumn="0" w:lastRowLastColumn="0"/>
            <w:tcW w:w="0" w:type="pct"/>
            <w:hideMark/>
          </w:tcPr>
          <w:p w14:paraId="09B2F5C4"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0" w:type="pct"/>
            <w:noWrap/>
            <w:vAlign w:val="center"/>
            <w:hideMark/>
          </w:tcPr>
          <w:p w14:paraId="318B18C6" w14:textId="0DF84617"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89</w:t>
            </w:r>
          </w:p>
        </w:tc>
        <w:tc>
          <w:tcPr>
            <w:tcW w:w="0" w:type="pct"/>
            <w:noWrap/>
            <w:vAlign w:val="center"/>
            <w:hideMark/>
          </w:tcPr>
          <w:p w14:paraId="40424317" w14:textId="08A5A1FF"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402</w:t>
            </w:r>
          </w:p>
        </w:tc>
        <w:tc>
          <w:tcPr>
            <w:tcW w:w="0" w:type="pct"/>
            <w:noWrap/>
            <w:vAlign w:val="center"/>
            <w:hideMark/>
          </w:tcPr>
          <w:p w14:paraId="4914970E" w14:textId="55446B9B"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713</w:t>
            </w:r>
          </w:p>
        </w:tc>
        <w:tc>
          <w:tcPr>
            <w:tcW w:w="0" w:type="pct"/>
            <w:noWrap/>
            <w:vAlign w:val="center"/>
            <w:hideMark/>
          </w:tcPr>
          <w:p w14:paraId="35F3DBCA" w14:textId="3CE10D73"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1,018</w:t>
            </w:r>
          </w:p>
        </w:tc>
        <w:tc>
          <w:tcPr>
            <w:tcW w:w="0" w:type="pct"/>
            <w:noWrap/>
            <w:vAlign w:val="center"/>
            <w:hideMark/>
          </w:tcPr>
          <w:p w14:paraId="674396D8" w14:textId="20CDBD16"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1,310</w:t>
            </w:r>
          </w:p>
        </w:tc>
      </w:tr>
      <w:tr w:rsidR="008B1FC4" w:rsidRPr="003127F5" w14:paraId="4580AD8D" w14:textId="77777777" w:rsidTr="00C02003">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154E5EBE"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7A956B72" w14:textId="0FDBB356"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63</w:t>
            </w:r>
          </w:p>
        </w:tc>
        <w:tc>
          <w:tcPr>
            <w:tcW w:w="0" w:type="pct"/>
            <w:noWrap/>
            <w:vAlign w:val="center"/>
            <w:hideMark/>
          </w:tcPr>
          <w:p w14:paraId="5147FF1B" w14:textId="7A7BA283"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287</w:t>
            </w:r>
          </w:p>
        </w:tc>
        <w:tc>
          <w:tcPr>
            <w:tcW w:w="0" w:type="pct"/>
            <w:noWrap/>
            <w:vAlign w:val="center"/>
            <w:hideMark/>
          </w:tcPr>
          <w:p w14:paraId="5212910A" w14:textId="7416653C"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448</w:t>
            </w:r>
          </w:p>
        </w:tc>
        <w:tc>
          <w:tcPr>
            <w:tcW w:w="0" w:type="pct"/>
            <w:noWrap/>
            <w:vAlign w:val="center"/>
            <w:hideMark/>
          </w:tcPr>
          <w:p w14:paraId="2D530B7E" w14:textId="1A36B37F"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640</w:t>
            </w:r>
          </w:p>
        </w:tc>
        <w:tc>
          <w:tcPr>
            <w:tcW w:w="0" w:type="pct"/>
            <w:noWrap/>
            <w:vAlign w:val="center"/>
            <w:hideMark/>
          </w:tcPr>
          <w:p w14:paraId="65ECB8F6" w14:textId="3F90DCFD"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823</w:t>
            </w:r>
          </w:p>
        </w:tc>
      </w:tr>
      <w:tr w:rsidR="008B1FC4" w:rsidRPr="003127F5" w14:paraId="1E3B885A" w14:textId="77777777" w:rsidTr="00C02003">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748EE18C"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286FA435" w14:textId="337AA52F"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25</w:t>
            </w:r>
          </w:p>
        </w:tc>
        <w:tc>
          <w:tcPr>
            <w:tcW w:w="0" w:type="pct"/>
            <w:noWrap/>
            <w:vAlign w:val="center"/>
            <w:hideMark/>
          </w:tcPr>
          <w:p w14:paraId="5DFB51E7" w14:textId="031FDCA9"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115</w:t>
            </w:r>
          </w:p>
        </w:tc>
        <w:tc>
          <w:tcPr>
            <w:tcW w:w="0" w:type="pct"/>
            <w:noWrap/>
            <w:vAlign w:val="center"/>
            <w:hideMark/>
          </w:tcPr>
          <w:p w14:paraId="0D820428" w14:textId="7860F80A"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265</w:t>
            </w:r>
          </w:p>
        </w:tc>
        <w:tc>
          <w:tcPr>
            <w:tcW w:w="0" w:type="pct"/>
            <w:noWrap/>
            <w:vAlign w:val="center"/>
            <w:hideMark/>
          </w:tcPr>
          <w:p w14:paraId="4FE621F6" w14:textId="3B187DC3"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378</w:t>
            </w:r>
          </w:p>
        </w:tc>
        <w:tc>
          <w:tcPr>
            <w:tcW w:w="0" w:type="pct"/>
            <w:noWrap/>
            <w:vAlign w:val="center"/>
            <w:hideMark/>
          </w:tcPr>
          <w:p w14:paraId="4AB1B362" w14:textId="359D826C"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487</w:t>
            </w:r>
          </w:p>
        </w:tc>
      </w:tr>
      <w:tr w:rsidR="008B1FC4" w:rsidRPr="003127F5" w14:paraId="557C8371" w14:textId="77777777" w:rsidTr="00C02003">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6CEA9EB0"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0" w:type="pct"/>
            <w:noWrap/>
            <w:vAlign w:val="center"/>
            <w:hideMark/>
          </w:tcPr>
          <w:p w14:paraId="7FD6B667" w14:textId="76A1483E"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164 </w:t>
            </w:r>
          </w:p>
        </w:tc>
        <w:tc>
          <w:tcPr>
            <w:tcW w:w="0" w:type="pct"/>
            <w:noWrap/>
            <w:vAlign w:val="center"/>
            <w:hideMark/>
          </w:tcPr>
          <w:p w14:paraId="6B207FFB" w14:textId="245D58A7"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330 </w:t>
            </w:r>
          </w:p>
        </w:tc>
        <w:tc>
          <w:tcPr>
            <w:tcW w:w="0" w:type="pct"/>
            <w:noWrap/>
            <w:vAlign w:val="center"/>
            <w:hideMark/>
          </w:tcPr>
          <w:p w14:paraId="58DAB60B" w14:textId="2C1EC853"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495 </w:t>
            </w:r>
          </w:p>
        </w:tc>
        <w:tc>
          <w:tcPr>
            <w:tcW w:w="0" w:type="pct"/>
            <w:noWrap/>
            <w:vAlign w:val="center"/>
            <w:hideMark/>
          </w:tcPr>
          <w:p w14:paraId="5986B98F" w14:textId="33F7E0D5"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656 </w:t>
            </w:r>
          </w:p>
        </w:tc>
        <w:tc>
          <w:tcPr>
            <w:tcW w:w="0" w:type="pct"/>
            <w:noWrap/>
            <w:vAlign w:val="center"/>
            <w:hideMark/>
          </w:tcPr>
          <w:p w14:paraId="20897C91" w14:textId="47792C90"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811 </w:t>
            </w:r>
          </w:p>
        </w:tc>
      </w:tr>
      <w:tr w:rsidR="008B1FC4" w:rsidRPr="003127F5" w14:paraId="74EFFE11" w14:textId="77777777" w:rsidTr="00C02003">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24CB6BCE"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2AF38AF0" w14:textId="0EAF5A58"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100</w:t>
            </w:r>
          </w:p>
        </w:tc>
        <w:tc>
          <w:tcPr>
            <w:tcW w:w="0" w:type="pct"/>
            <w:noWrap/>
            <w:vAlign w:val="center"/>
            <w:hideMark/>
          </w:tcPr>
          <w:p w14:paraId="5C25EF81" w14:textId="7829A720"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202</w:t>
            </w:r>
          </w:p>
        </w:tc>
        <w:tc>
          <w:tcPr>
            <w:tcW w:w="0" w:type="pct"/>
            <w:noWrap/>
            <w:vAlign w:val="center"/>
            <w:hideMark/>
          </w:tcPr>
          <w:p w14:paraId="36620B4B" w14:textId="70FD6990"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285</w:t>
            </w:r>
          </w:p>
        </w:tc>
        <w:tc>
          <w:tcPr>
            <w:tcW w:w="0" w:type="pct"/>
            <w:noWrap/>
            <w:vAlign w:val="center"/>
            <w:hideMark/>
          </w:tcPr>
          <w:p w14:paraId="6A581782" w14:textId="44C7ABBA"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379</w:t>
            </w:r>
          </w:p>
        </w:tc>
        <w:tc>
          <w:tcPr>
            <w:tcW w:w="0" w:type="pct"/>
            <w:noWrap/>
            <w:vAlign w:val="center"/>
            <w:hideMark/>
          </w:tcPr>
          <w:p w14:paraId="508AB935" w14:textId="3B13E67F"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468</w:t>
            </w:r>
          </w:p>
        </w:tc>
      </w:tr>
      <w:tr w:rsidR="008B1FC4" w:rsidRPr="003127F5" w14:paraId="31AD0740" w14:textId="77777777" w:rsidTr="00C02003">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35F2CDE2"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3ED12CBF" w14:textId="057E6D82"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64</w:t>
            </w:r>
          </w:p>
        </w:tc>
        <w:tc>
          <w:tcPr>
            <w:tcW w:w="0" w:type="pct"/>
            <w:noWrap/>
            <w:vAlign w:val="center"/>
            <w:hideMark/>
          </w:tcPr>
          <w:p w14:paraId="79AE6676" w14:textId="5E3BBFC2"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128</w:t>
            </w:r>
          </w:p>
        </w:tc>
        <w:tc>
          <w:tcPr>
            <w:tcW w:w="0" w:type="pct"/>
            <w:noWrap/>
            <w:vAlign w:val="center"/>
            <w:hideMark/>
          </w:tcPr>
          <w:p w14:paraId="329DBD38" w14:textId="353863C6"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209</w:t>
            </w:r>
          </w:p>
        </w:tc>
        <w:tc>
          <w:tcPr>
            <w:tcW w:w="0" w:type="pct"/>
            <w:noWrap/>
            <w:vAlign w:val="center"/>
            <w:hideMark/>
          </w:tcPr>
          <w:p w14:paraId="6870ED06" w14:textId="4F5864CB"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277</w:t>
            </w:r>
          </w:p>
        </w:tc>
        <w:tc>
          <w:tcPr>
            <w:tcW w:w="0" w:type="pct"/>
            <w:noWrap/>
            <w:vAlign w:val="center"/>
            <w:hideMark/>
          </w:tcPr>
          <w:p w14:paraId="4F41FDA8" w14:textId="0D1F8CA0" w:rsidR="008B1FC4" w:rsidRPr="00C02003" w:rsidRDefault="00C02003"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343</w:t>
            </w:r>
          </w:p>
        </w:tc>
      </w:tr>
    </w:tbl>
    <w:p w14:paraId="55FBE755" w14:textId="0B728E1D" w:rsidR="008B1FC4" w:rsidRPr="00FD7652" w:rsidRDefault="008B1FC4" w:rsidP="00FD7652">
      <w:pPr>
        <w:rPr>
          <w:rFonts w:ascii="Segoe UI" w:hAnsi="Segoe UI" w:cs="Segoe UI"/>
          <w:sz w:val="18"/>
          <w:szCs w:val="18"/>
        </w:rPr>
      </w:pPr>
      <w:r w:rsidRPr="00FD7652">
        <w:rPr>
          <w:rFonts w:ascii="Segoe UI" w:hAnsi="Segoe UI" w:cs="Segoe UI"/>
          <w:sz w:val="18"/>
          <w:szCs w:val="18"/>
        </w:rPr>
        <w:t xml:space="preserve">Source: </w:t>
      </w:r>
      <w:r w:rsidR="000717DD" w:rsidRPr="00FD7652">
        <w:rPr>
          <w:rFonts w:ascii="Segoe UI" w:hAnsi="Segoe UI" w:cs="Segoe UI"/>
          <w:sz w:val="18"/>
          <w:szCs w:val="18"/>
        </w:rPr>
        <w:t>Essex County Council</w:t>
      </w:r>
      <w:r w:rsidRPr="00FD7652">
        <w:rPr>
          <w:rFonts w:ascii="Segoe UI" w:hAnsi="Segoe UI" w:cs="Segoe UI"/>
          <w:sz w:val="18"/>
          <w:szCs w:val="18"/>
        </w:rPr>
        <w:t xml:space="preserve"> (2024), IPSOS and HLIN (2024). NB estimates of need are not cumulative</w:t>
      </w:r>
      <w:r w:rsidRPr="00FD7652" w:rsidDel="00C15140">
        <w:rPr>
          <w:rFonts w:ascii="Segoe UI" w:hAnsi="Segoe UI" w:cs="Segoe UI"/>
          <w:sz w:val="18"/>
          <w:szCs w:val="18"/>
        </w:rPr>
        <w:t xml:space="preserve"> </w:t>
      </w:r>
    </w:p>
    <w:p w14:paraId="76864828" w14:textId="77777777" w:rsidR="00FD7652" w:rsidRDefault="00FD7652" w:rsidP="00FD7652">
      <w:pPr>
        <w:pStyle w:val="Numberedpara"/>
      </w:pPr>
    </w:p>
    <w:p w14:paraId="5F2F3AA4" w14:textId="77777777" w:rsidR="00FD7652" w:rsidRDefault="00FD7652" w:rsidP="00FD7652">
      <w:pPr>
        <w:pStyle w:val="Numberedpara"/>
      </w:pPr>
    </w:p>
    <w:p w14:paraId="655422D8" w14:textId="77777777" w:rsidR="00FD7652" w:rsidRDefault="00FD7652" w:rsidP="00FD7652">
      <w:pPr>
        <w:pStyle w:val="Numberedpara"/>
      </w:pPr>
    </w:p>
    <w:p w14:paraId="3D407861" w14:textId="77777777" w:rsidR="00FD7652" w:rsidRDefault="00FD7652" w:rsidP="00FD7652">
      <w:pPr>
        <w:pStyle w:val="Numberedpara"/>
      </w:pPr>
    </w:p>
    <w:p w14:paraId="3BE693DA" w14:textId="441FB3EB" w:rsidR="008B1FC4" w:rsidRDefault="008B1FC4" w:rsidP="008B1FC4">
      <w:pPr>
        <w:pStyle w:val="Caption"/>
      </w:pPr>
      <w:r>
        <w:lastRenderedPageBreak/>
        <w:t xml:space="preserve">Table </w:t>
      </w:r>
      <w:fldSimple w:instr=" SEQ Table \* ARABIC ">
        <w:r w:rsidR="00971C60">
          <w:rPr>
            <w:noProof/>
          </w:rPr>
          <w:t>116</w:t>
        </w:r>
      </w:fldSimple>
      <w:r>
        <w:t>. Braintree</w:t>
      </w:r>
      <w:r w:rsidRPr="00212687">
        <w:t>: 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3127F5" w14:paraId="2EB210F8"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17C2E239"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2A6D57E2"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3FD15544"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5CC0D536"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6CC06BB4"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2CF0D898"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3127F5" w14:paraId="61670FDF" w14:textId="77777777" w:rsidTr="00DC05B9">
        <w:trPr>
          <w:trHeight w:val="600"/>
        </w:trPr>
        <w:tc>
          <w:tcPr>
            <w:cnfStyle w:val="001000000000" w:firstRow="0" w:lastRow="0" w:firstColumn="1" w:lastColumn="0" w:oddVBand="0" w:evenVBand="0" w:oddHBand="0" w:evenHBand="0" w:firstRowFirstColumn="0" w:firstRowLastColumn="0" w:lastRowFirstColumn="0" w:lastRowLastColumn="0"/>
            <w:tcW w:w="1771" w:type="pct"/>
            <w:hideMark/>
          </w:tcPr>
          <w:p w14:paraId="0041B418"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664" w:type="pct"/>
            <w:noWrap/>
            <w:vAlign w:val="center"/>
            <w:hideMark/>
          </w:tcPr>
          <w:p w14:paraId="73A6A075" w14:textId="0E62978A"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193</w:t>
            </w:r>
          </w:p>
        </w:tc>
        <w:tc>
          <w:tcPr>
            <w:tcW w:w="636" w:type="pct"/>
            <w:noWrap/>
            <w:vAlign w:val="center"/>
            <w:hideMark/>
          </w:tcPr>
          <w:p w14:paraId="5A669AFF" w14:textId="775C528F"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537</w:t>
            </w:r>
          </w:p>
        </w:tc>
        <w:tc>
          <w:tcPr>
            <w:tcW w:w="653" w:type="pct"/>
            <w:noWrap/>
            <w:vAlign w:val="center"/>
            <w:hideMark/>
          </w:tcPr>
          <w:p w14:paraId="2D54FF7B" w14:textId="2BD83874"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885</w:t>
            </w:r>
          </w:p>
        </w:tc>
        <w:tc>
          <w:tcPr>
            <w:tcW w:w="640" w:type="pct"/>
            <w:noWrap/>
            <w:vAlign w:val="center"/>
            <w:hideMark/>
          </w:tcPr>
          <w:p w14:paraId="30D9D92B" w14:textId="20FA8166"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1,230</w:t>
            </w:r>
          </w:p>
        </w:tc>
        <w:tc>
          <w:tcPr>
            <w:tcW w:w="636" w:type="pct"/>
            <w:noWrap/>
            <w:vAlign w:val="center"/>
            <w:hideMark/>
          </w:tcPr>
          <w:p w14:paraId="306D050A" w14:textId="4542F5EE"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1,559</w:t>
            </w:r>
          </w:p>
        </w:tc>
      </w:tr>
      <w:tr w:rsidR="008B1FC4" w:rsidRPr="003127F5" w14:paraId="344534C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49D8C38A"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1BD263B2" w14:textId="34E17711"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141</w:t>
            </w:r>
          </w:p>
        </w:tc>
        <w:tc>
          <w:tcPr>
            <w:tcW w:w="636" w:type="pct"/>
            <w:noWrap/>
            <w:vAlign w:val="center"/>
            <w:hideMark/>
          </w:tcPr>
          <w:p w14:paraId="71475FFB" w14:textId="48A18537"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393</w:t>
            </w:r>
          </w:p>
        </w:tc>
        <w:tc>
          <w:tcPr>
            <w:tcW w:w="653" w:type="pct"/>
            <w:noWrap/>
            <w:vAlign w:val="center"/>
            <w:hideMark/>
          </w:tcPr>
          <w:p w14:paraId="5A3A027D" w14:textId="7780781A"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587</w:t>
            </w:r>
          </w:p>
        </w:tc>
        <w:tc>
          <w:tcPr>
            <w:tcW w:w="640" w:type="pct"/>
            <w:noWrap/>
            <w:vAlign w:val="center"/>
            <w:hideMark/>
          </w:tcPr>
          <w:p w14:paraId="7E7E5B3C" w14:textId="168C7795"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815</w:t>
            </w:r>
          </w:p>
        </w:tc>
        <w:tc>
          <w:tcPr>
            <w:tcW w:w="636" w:type="pct"/>
            <w:noWrap/>
            <w:vAlign w:val="center"/>
            <w:hideMark/>
          </w:tcPr>
          <w:p w14:paraId="507F073B" w14:textId="25D4459B"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1,034</w:t>
            </w:r>
          </w:p>
        </w:tc>
      </w:tr>
      <w:tr w:rsidR="008B1FC4" w:rsidRPr="003127F5" w14:paraId="08182CD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5E06A808"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406930C5" w14:textId="5B7F00CE"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51</w:t>
            </w:r>
          </w:p>
        </w:tc>
        <w:tc>
          <w:tcPr>
            <w:tcW w:w="636" w:type="pct"/>
            <w:noWrap/>
            <w:vAlign w:val="center"/>
            <w:hideMark/>
          </w:tcPr>
          <w:p w14:paraId="1E80C4B1" w14:textId="324ED333"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143</w:t>
            </w:r>
          </w:p>
        </w:tc>
        <w:tc>
          <w:tcPr>
            <w:tcW w:w="653" w:type="pct"/>
            <w:noWrap/>
            <w:vAlign w:val="center"/>
            <w:hideMark/>
          </w:tcPr>
          <w:p w14:paraId="4D068CF2" w14:textId="150928BE"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298</w:t>
            </w:r>
          </w:p>
        </w:tc>
        <w:tc>
          <w:tcPr>
            <w:tcW w:w="640" w:type="pct"/>
            <w:noWrap/>
            <w:vAlign w:val="center"/>
            <w:hideMark/>
          </w:tcPr>
          <w:p w14:paraId="0F5A072B" w14:textId="1B6CB301"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414</w:t>
            </w:r>
          </w:p>
        </w:tc>
        <w:tc>
          <w:tcPr>
            <w:tcW w:w="636" w:type="pct"/>
            <w:noWrap/>
            <w:vAlign w:val="center"/>
            <w:hideMark/>
          </w:tcPr>
          <w:p w14:paraId="0BD1BBA4" w14:textId="341BE6C2"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525</w:t>
            </w:r>
          </w:p>
        </w:tc>
      </w:tr>
      <w:tr w:rsidR="008B1FC4" w:rsidRPr="003127F5" w14:paraId="3112D904"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227CF8AB"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664" w:type="pct"/>
            <w:noWrap/>
            <w:vAlign w:val="center"/>
            <w:hideMark/>
          </w:tcPr>
          <w:p w14:paraId="2F5C7351" w14:textId="2D707F90"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164 </w:t>
            </w:r>
          </w:p>
        </w:tc>
        <w:tc>
          <w:tcPr>
            <w:tcW w:w="636" w:type="pct"/>
            <w:noWrap/>
            <w:vAlign w:val="center"/>
            <w:hideMark/>
          </w:tcPr>
          <w:p w14:paraId="08C0B0F0" w14:textId="4FDA7E0B"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346 </w:t>
            </w:r>
          </w:p>
        </w:tc>
        <w:tc>
          <w:tcPr>
            <w:tcW w:w="653" w:type="pct"/>
            <w:noWrap/>
            <w:vAlign w:val="center"/>
            <w:hideMark/>
          </w:tcPr>
          <w:p w14:paraId="635097BD" w14:textId="0C2257D2"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530 </w:t>
            </w:r>
          </w:p>
        </w:tc>
        <w:tc>
          <w:tcPr>
            <w:tcW w:w="640" w:type="pct"/>
            <w:noWrap/>
            <w:vAlign w:val="center"/>
            <w:hideMark/>
          </w:tcPr>
          <w:p w14:paraId="25DA227A" w14:textId="1C8FD561"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713 </w:t>
            </w:r>
          </w:p>
        </w:tc>
        <w:tc>
          <w:tcPr>
            <w:tcW w:w="636" w:type="pct"/>
            <w:noWrap/>
            <w:vAlign w:val="center"/>
            <w:hideMark/>
          </w:tcPr>
          <w:p w14:paraId="3C695C9D" w14:textId="54F9A5A8"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887 </w:t>
            </w:r>
          </w:p>
        </w:tc>
      </w:tr>
      <w:tr w:rsidR="008B1FC4" w:rsidRPr="003127F5" w14:paraId="6BE8D315"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3B1C2A19"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4287CB09" w14:textId="0854F973"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103</w:t>
            </w:r>
          </w:p>
        </w:tc>
        <w:tc>
          <w:tcPr>
            <w:tcW w:w="636" w:type="pct"/>
            <w:noWrap/>
            <w:vAlign w:val="center"/>
            <w:hideMark/>
          </w:tcPr>
          <w:p w14:paraId="6E84FCD2" w14:textId="3EF254F8"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218</w:t>
            </w:r>
          </w:p>
        </w:tc>
        <w:tc>
          <w:tcPr>
            <w:tcW w:w="653" w:type="pct"/>
            <w:noWrap/>
            <w:vAlign w:val="center"/>
            <w:hideMark/>
          </w:tcPr>
          <w:p w14:paraId="7EE3FB59" w14:textId="71B27DAA"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324</w:t>
            </w:r>
          </w:p>
        </w:tc>
        <w:tc>
          <w:tcPr>
            <w:tcW w:w="640" w:type="pct"/>
            <w:noWrap/>
            <w:vAlign w:val="center"/>
            <w:hideMark/>
          </w:tcPr>
          <w:p w14:paraId="0B2E774D" w14:textId="678BDF36"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436</w:t>
            </w:r>
          </w:p>
        </w:tc>
        <w:tc>
          <w:tcPr>
            <w:tcW w:w="636" w:type="pct"/>
            <w:noWrap/>
            <w:vAlign w:val="center"/>
            <w:hideMark/>
          </w:tcPr>
          <w:p w14:paraId="10A38317" w14:textId="7BFF0F94"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543</w:t>
            </w:r>
          </w:p>
        </w:tc>
      </w:tr>
      <w:tr w:rsidR="008B1FC4" w:rsidRPr="003127F5" w14:paraId="6B6346F2"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5DF6C2A4"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5E95EAB6" w14:textId="03058F5D"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61</w:t>
            </w:r>
          </w:p>
        </w:tc>
        <w:tc>
          <w:tcPr>
            <w:tcW w:w="636" w:type="pct"/>
            <w:noWrap/>
            <w:vAlign w:val="center"/>
            <w:hideMark/>
          </w:tcPr>
          <w:p w14:paraId="385A3FDA" w14:textId="07599A29"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128</w:t>
            </w:r>
          </w:p>
        </w:tc>
        <w:tc>
          <w:tcPr>
            <w:tcW w:w="653" w:type="pct"/>
            <w:noWrap/>
            <w:vAlign w:val="center"/>
            <w:hideMark/>
          </w:tcPr>
          <w:p w14:paraId="79507212" w14:textId="137BD34B"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206</w:t>
            </w:r>
          </w:p>
        </w:tc>
        <w:tc>
          <w:tcPr>
            <w:tcW w:w="640" w:type="pct"/>
            <w:noWrap/>
            <w:vAlign w:val="center"/>
            <w:hideMark/>
          </w:tcPr>
          <w:p w14:paraId="1E35219D" w14:textId="106597CA"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277</w:t>
            </w:r>
          </w:p>
        </w:tc>
        <w:tc>
          <w:tcPr>
            <w:tcW w:w="636" w:type="pct"/>
            <w:noWrap/>
            <w:vAlign w:val="center"/>
            <w:hideMark/>
          </w:tcPr>
          <w:p w14:paraId="77574E49" w14:textId="247CE9C7" w:rsidR="008B1FC4" w:rsidRPr="00FF18AD" w:rsidRDefault="00FF18A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344</w:t>
            </w:r>
          </w:p>
        </w:tc>
      </w:tr>
    </w:tbl>
    <w:p w14:paraId="1DDDA69E" w14:textId="6476C3EC" w:rsidR="008B1FC4" w:rsidRPr="00080FCE" w:rsidRDefault="008B1FC4" w:rsidP="00080FCE">
      <w:pPr>
        <w:rPr>
          <w:rFonts w:ascii="Segoe UI" w:hAnsi="Segoe UI" w:cs="Segoe UI"/>
          <w:sz w:val="18"/>
          <w:szCs w:val="18"/>
        </w:rPr>
      </w:pPr>
      <w:r w:rsidRPr="00080FCE">
        <w:rPr>
          <w:rFonts w:ascii="Segoe UI" w:hAnsi="Segoe UI" w:cs="Segoe UI"/>
          <w:sz w:val="18"/>
          <w:szCs w:val="18"/>
        </w:rPr>
        <w:t xml:space="preserve">Source: </w:t>
      </w:r>
      <w:r w:rsidR="000717DD" w:rsidRPr="00080FCE">
        <w:rPr>
          <w:rFonts w:ascii="Segoe UI" w:hAnsi="Segoe UI" w:cs="Segoe UI"/>
          <w:sz w:val="18"/>
          <w:szCs w:val="18"/>
        </w:rPr>
        <w:t>Essex County Council</w:t>
      </w:r>
      <w:r w:rsidRPr="00080FCE">
        <w:rPr>
          <w:rFonts w:ascii="Segoe UI" w:hAnsi="Segoe UI" w:cs="Segoe UI"/>
          <w:sz w:val="18"/>
          <w:szCs w:val="18"/>
        </w:rPr>
        <w:t xml:space="preserve"> (2024), IPSOS and HLIN (2024). NB estimates of need are not cumulative</w:t>
      </w:r>
      <w:r w:rsidRPr="00080FCE" w:rsidDel="00C15140">
        <w:rPr>
          <w:rFonts w:ascii="Segoe UI" w:hAnsi="Segoe UI" w:cs="Segoe UI"/>
          <w:sz w:val="18"/>
          <w:szCs w:val="18"/>
        </w:rPr>
        <w:t xml:space="preserve"> </w:t>
      </w:r>
    </w:p>
    <w:p w14:paraId="5B4DC979" w14:textId="772D6E59" w:rsidR="008B1FC4" w:rsidRDefault="008B1FC4" w:rsidP="008B1FC4">
      <w:pPr>
        <w:pStyle w:val="Caption"/>
      </w:pPr>
      <w:r>
        <w:t xml:space="preserve">Table </w:t>
      </w:r>
      <w:fldSimple w:instr=" SEQ Table \* ARABIC ">
        <w:r w:rsidR="00971C60">
          <w:rPr>
            <w:noProof/>
          </w:rPr>
          <w:t>117</w:t>
        </w:r>
      </w:fldSimple>
      <w:r>
        <w:t>. Brentwood</w:t>
      </w:r>
      <w:r w:rsidRPr="00212687">
        <w:t>: 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3127F5" w14:paraId="3703717C"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52370B23"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24B311F0"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04C3DDF6"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6926DB90"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12C2222B"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3CA592F4"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3127F5" w14:paraId="2437ABA6" w14:textId="77777777" w:rsidTr="00DC05B9">
        <w:trPr>
          <w:trHeight w:val="600"/>
        </w:trPr>
        <w:tc>
          <w:tcPr>
            <w:cnfStyle w:val="001000000000" w:firstRow="0" w:lastRow="0" w:firstColumn="1" w:lastColumn="0" w:oddVBand="0" w:evenVBand="0" w:oddHBand="0" w:evenHBand="0" w:firstRowFirstColumn="0" w:firstRowLastColumn="0" w:lastRowFirstColumn="0" w:lastRowLastColumn="0"/>
            <w:tcW w:w="1771" w:type="pct"/>
            <w:hideMark/>
          </w:tcPr>
          <w:p w14:paraId="1A256988"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664" w:type="pct"/>
            <w:noWrap/>
            <w:vAlign w:val="center"/>
            <w:hideMark/>
          </w:tcPr>
          <w:p w14:paraId="284E44D3" w14:textId="67213AC4"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79 </w:t>
            </w:r>
          </w:p>
        </w:tc>
        <w:tc>
          <w:tcPr>
            <w:tcW w:w="636" w:type="pct"/>
            <w:noWrap/>
            <w:vAlign w:val="center"/>
            <w:hideMark/>
          </w:tcPr>
          <w:p w14:paraId="5DB311E4" w14:textId="00D84DA2"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239 </w:t>
            </w:r>
          </w:p>
        </w:tc>
        <w:tc>
          <w:tcPr>
            <w:tcW w:w="653" w:type="pct"/>
            <w:noWrap/>
            <w:vAlign w:val="center"/>
            <w:hideMark/>
          </w:tcPr>
          <w:p w14:paraId="39C23D5B" w14:textId="0526E22C"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396 </w:t>
            </w:r>
          </w:p>
        </w:tc>
        <w:tc>
          <w:tcPr>
            <w:tcW w:w="640" w:type="pct"/>
            <w:noWrap/>
            <w:vAlign w:val="center"/>
            <w:hideMark/>
          </w:tcPr>
          <w:p w14:paraId="6BB8AA9E" w14:textId="3FBF6CCE"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548 </w:t>
            </w:r>
          </w:p>
        </w:tc>
        <w:tc>
          <w:tcPr>
            <w:tcW w:w="636" w:type="pct"/>
            <w:noWrap/>
            <w:vAlign w:val="center"/>
            <w:hideMark/>
          </w:tcPr>
          <w:p w14:paraId="26765215" w14:textId="2DBDF05D"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692 </w:t>
            </w:r>
          </w:p>
        </w:tc>
      </w:tr>
      <w:tr w:rsidR="008B1FC4" w:rsidRPr="003127F5" w14:paraId="4B50F05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06C0C5BE"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2C6EB39C" w14:textId="6ABAEBFC"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62 </w:t>
            </w:r>
          </w:p>
        </w:tc>
        <w:tc>
          <w:tcPr>
            <w:tcW w:w="636" w:type="pct"/>
            <w:noWrap/>
            <w:vAlign w:val="center"/>
            <w:hideMark/>
          </w:tcPr>
          <w:p w14:paraId="2DED3A3F" w14:textId="1FFC1856"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189 </w:t>
            </w:r>
          </w:p>
        </w:tc>
        <w:tc>
          <w:tcPr>
            <w:tcW w:w="653" w:type="pct"/>
            <w:noWrap/>
            <w:vAlign w:val="center"/>
            <w:hideMark/>
          </w:tcPr>
          <w:p w14:paraId="00E03CCF" w14:textId="253E6366"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269 </w:t>
            </w:r>
          </w:p>
        </w:tc>
        <w:tc>
          <w:tcPr>
            <w:tcW w:w="640" w:type="pct"/>
            <w:noWrap/>
            <w:vAlign w:val="center"/>
            <w:hideMark/>
          </w:tcPr>
          <w:p w14:paraId="35899456" w14:textId="657816D2"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371 </w:t>
            </w:r>
          </w:p>
        </w:tc>
        <w:tc>
          <w:tcPr>
            <w:tcW w:w="636" w:type="pct"/>
            <w:noWrap/>
            <w:vAlign w:val="center"/>
            <w:hideMark/>
          </w:tcPr>
          <w:p w14:paraId="7A0C777D" w14:textId="4B105D2A"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469 </w:t>
            </w:r>
          </w:p>
        </w:tc>
      </w:tr>
      <w:tr w:rsidR="008B1FC4" w:rsidRPr="003127F5" w14:paraId="5E608CA3"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7B2041A4"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1F833833" w14:textId="4DD2FD28"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16 </w:t>
            </w:r>
          </w:p>
        </w:tc>
        <w:tc>
          <w:tcPr>
            <w:tcW w:w="636" w:type="pct"/>
            <w:noWrap/>
            <w:vAlign w:val="center"/>
            <w:hideMark/>
          </w:tcPr>
          <w:p w14:paraId="080FCDAE" w14:textId="3246CCC3"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50 </w:t>
            </w:r>
          </w:p>
        </w:tc>
        <w:tc>
          <w:tcPr>
            <w:tcW w:w="653" w:type="pct"/>
            <w:noWrap/>
            <w:vAlign w:val="center"/>
            <w:hideMark/>
          </w:tcPr>
          <w:p w14:paraId="615234D2" w14:textId="612A1786"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128 </w:t>
            </w:r>
          </w:p>
        </w:tc>
        <w:tc>
          <w:tcPr>
            <w:tcW w:w="640" w:type="pct"/>
            <w:noWrap/>
            <w:vAlign w:val="center"/>
            <w:hideMark/>
          </w:tcPr>
          <w:p w14:paraId="29C1475D" w14:textId="26D562D9"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176 </w:t>
            </w:r>
          </w:p>
        </w:tc>
        <w:tc>
          <w:tcPr>
            <w:tcW w:w="636" w:type="pct"/>
            <w:noWrap/>
            <w:vAlign w:val="center"/>
            <w:hideMark/>
          </w:tcPr>
          <w:p w14:paraId="76DB83EA" w14:textId="633DD946"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223 </w:t>
            </w:r>
          </w:p>
        </w:tc>
      </w:tr>
      <w:tr w:rsidR="008B1FC4" w:rsidRPr="003127F5" w14:paraId="4152D04A"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390020F5"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664" w:type="pct"/>
            <w:noWrap/>
            <w:vAlign w:val="center"/>
            <w:hideMark/>
          </w:tcPr>
          <w:p w14:paraId="54FD2561" w14:textId="56C54658"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86 </w:t>
            </w:r>
          </w:p>
        </w:tc>
        <w:tc>
          <w:tcPr>
            <w:tcW w:w="636" w:type="pct"/>
            <w:noWrap/>
            <w:vAlign w:val="center"/>
            <w:hideMark/>
          </w:tcPr>
          <w:p w14:paraId="0E8FD3EE" w14:textId="692877BB"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171 </w:t>
            </w:r>
          </w:p>
        </w:tc>
        <w:tc>
          <w:tcPr>
            <w:tcW w:w="653" w:type="pct"/>
            <w:noWrap/>
            <w:vAlign w:val="center"/>
            <w:hideMark/>
          </w:tcPr>
          <w:p w14:paraId="3EC21532" w14:textId="50863200"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255 </w:t>
            </w:r>
          </w:p>
        </w:tc>
        <w:tc>
          <w:tcPr>
            <w:tcW w:w="640" w:type="pct"/>
            <w:noWrap/>
            <w:vAlign w:val="center"/>
            <w:hideMark/>
          </w:tcPr>
          <w:p w14:paraId="36B400CC" w14:textId="47390783"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335 </w:t>
            </w:r>
          </w:p>
        </w:tc>
        <w:tc>
          <w:tcPr>
            <w:tcW w:w="636" w:type="pct"/>
            <w:noWrap/>
            <w:vAlign w:val="center"/>
            <w:hideMark/>
          </w:tcPr>
          <w:p w14:paraId="328F5F96" w14:textId="71E1FA70"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411 </w:t>
            </w:r>
          </w:p>
        </w:tc>
      </w:tr>
      <w:tr w:rsidR="008B1FC4" w:rsidRPr="003127F5" w14:paraId="7DED939A"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210D75B6"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1C697DE4" w14:textId="05519054"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59 </w:t>
            </w:r>
          </w:p>
        </w:tc>
        <w:tc>
          <w:tcPr>
            <w:tcW w:w="636" w:type="pct"/>
            <w:noWrap/>
            <w:vAlign w:val="center"/>
            <w:hideMark/>
          </w:tcPr>
          <w:p w14:paraId="160F6534" w14:textId="251AA0E3"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118 </w:t>
            </w:r>
          </w:p>
        </w:tc>
        <w:tc>
          <w:tcPr>
            <w:tcW w:w="653" w:type="pct"/>
            <w:noWrap/>
            <w:vAlign w:val="center"/>
            <w:hideMark/>
          </w:tcPr>
          <w:p w14:paraId="67AA3968" w14:textId="099AEB0D"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159 </w:t>
            </w:r>
          </w:p>
        </w:tc>
        <w:tc>
          <w:tcPr>
            <w:tcW w:w="640" w:type="pct"/>
            <w:noWrap/>
            <w:vAlign w:val="center"/>
            <w:hideMark/>
          </w:tcPr>
          <w:p w14:paraId="0869297F" w14:textId="1738093F"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210 </w:t>
            </w:r>
          </w:p>
        </w:tc>
        <w:tc>
          <w:tcPr>
            <w:tcW w:w="636" w:type="pct"/>
            <w:noWrap/>
            <w:vAlign w:val="center"/>
            <w:hideMark/>
          </w:tcPr>
          <w:p w14:paraId="45699107" w14:textId="5BC78037"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258 </w:t>
            </w:r>
          </w:p>
        </w:tc>
      </w:tr>
      <w:tr w:rsidR="008B1FC4" w:rsidRPr="003127F5" w14:paraId="0EF0446C"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1E4487E3"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461DDC91" w14:textId="0F8E9F04"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27 </w:t>
            </w:r>
          </w:p>
        </w:tc>
        <w:tc>
          <w:tcPr>
            <w:tcW w:w="636" w:type="pct"/>
            <w:noWrap/>
            <w:vAlign w:val="center"/>
            <w:hideMark/>
          </w:tcPr>
          <w:p w14:paraId="02A37CFF" w14:textId="6D77188B"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53 </w:t>
            </w:r>
          </w:p>
        </w:tc>
        <w:tc>
          <w:tcPr>
            <w:tcW w:w="653" w:type="pct"/>
            <w:noWrap/>
            <w:vAlign w:val="center"/>
            <w:hideMark/>
          </w:tcPr>
          <w:p w14:paraId="54FEFFB4" w14:textId="0CF58044"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95 </w:t>
            </w:r>
          </w:p>
        </w:tc>
        <w:tc>
          <w:tcPr>
            <w:tcW w:w="640" w:type="pct"/>
            <w:noWrap/>
            <w:vAlign w:val="center"/>
            <w:hideMark/>
          </w:tcPr>
          <w:p w14:paraId="55A477A8" w14:textId="4146563E"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125 </w:t>
            </w:r>
          </w:p>
        </w:tc>
        <w:tc>
          <w:tcPr>
            <w:tcW w:w="636" w:type="pct"/>
            <w:noWrap/>
            <w:vAlign w:val="center"/>
            <w:hideMark/>
          </w:tcPr>
          <w:p w14:paraId="218F3BA7" w14:textId="42676270" w:rsidR="008B1FC4" w:rsidRPr="000816EA" w:rsidRDefault="000816E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153 </w:t>
            </w:r>
          </w:p>
        </w:tc>
      </w:tr>
    </w:tbl>
    <w:p w14:paraId="167EBC21" w14:textId="3484BB58" w:rsidR="008B1FC4" w:rsidRDefault="008B1FC4" w:rsidP="001170EE">
      <w:pPr>
        <w:pStyle w:val="Tablesourcenote"/>
      </w:pPr>
      <w:r>
        <w:t xml:space="preserve">Source: </w:t>
      </w:r>
      <w:r w:rsidR="000717DD">
        <w:t>Essex County Council</w:t>
      </w:r>
      <w:r>
        <w:t xml:space="preserve"> (2024), IPSOS and HLIN (2024). NB estimates of need are not cumulative</w:t>
      </w:r>
      <w:r w:rsidDel="00C15140">
        <w:t xml:space="preserve"> </w:t>
      </w:r>
    </w:p>
    <w:p w14:paraId="6C6091C3" w14:textId="77777777" w:rsidR="000A1333" w:rsidRDefault="000A1333" w:rsidP="001170EE">
      <w:pPr>
        <w:pStyle w:val="Tablesourcenote"/>
      </w:pPr>
    </w:p>
    <w:p w14:paraId="1703FB22" w14:textId="2AB2F030" w:rsidR="008B1FC4" w:rsidRDefault="008B1FC4" w:rsidP="008B1FC4">
      <w:pPr>
        <w:pStyle w:val="Caption"/>
      </w:pPr>
      <w:r>
        <w:t xml:space="preserve">Table </w:t>
      </w:r>
      <w:fldSimple w:instr=" SEQ Table \* ARABIC ">
        <w:r w:rsidR="00971C60">
          <w:rPr>
            <w:noProof/>
          </w:rPr>
          <w:t>118</w:t>
        </w:r>
      </w:fldSimple>
      <w:r>
        <w:t xml:space="preserve">. </w:t>
      </w:r>
      <w:r w:rsidR="00D30CB8">
        <w:t>Castle Point</w:t>
      </w:r>
      <w:r>
        <w:t>:</w:t>
      </w:r>
      <w:r w:rsidR="003127F5">
        <w:t xml:space="preserve"> </w:t>
      </w:r>
      <w:r w:rsidRPr="00212687">
        <w:t>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3127F5" w14:paraId="122CD840"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0EC60339"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5D765A34"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206F5515"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6A1FD873"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62BF9B1A"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6BAE20CA"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3127F5" w14:paraId="4DA9B07F" w14:textId="77777777" w:rsidTr="00DC4E09">
        <w:trPr>
          <w:trHeight w:val="600"/>
        </w:trPr>
        <w:tc>
          <w:tcPr>
            <w:cnfStyle w:val="001000000000" w:firstRow="0" w:lastRow="0" w:firstColumn="1" w:lastColumn="0" w:oddVBand="0" w:evenVBand="0" w:oddHBand="0" w:evenHBand="0" w:firstRowFirstColumn="0" w:firstRowLastColumn="0" w:lastRowFirstColumn="0" w:lastRowLastColumn="0"/>
            <w:tcW w:w="0" w:type="pct"/>
            <w:hideMark/>
          </w:tcPr>
          <w:p w14:paraId="5D70D442"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0" w:type="pct"/>
            <w:noWrap/>
            <w:vAlign w:val="center"/>
            <w:hideMark/>
          </w:tcPr>
          <w:p w14:paraId="4C8BCCFB" w14:textId="13383B55"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179</w:t>
            </w:r>
          </w:p>
        </w:tc>
        <w:tc>
          <w:tcPr>
            <w:tcW w:w="0" w:type="pct"/>
            <w:noWrap/>
            <w:vAlign w:val="center"/>
            <w:hideMark/>
          </w:tcPr>
          <w:p w14:paraId="2A438D54" w14:textId="6F48DAC8"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413</w:t>
            </w:r>
          </w:p>
        </w:tc>
        <w:tc>
          <w:tcPr>
            <w:tcW w:w="0" w:type="pct"/>
            <w:noWrap/>
            <w:vAlign w:val="center"/>
            <w:hideMark/>
          </w:tcPr>
          <w:p w14:paraId="7C91A8AD" w14:textId="58FE1F9E"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638</w:t>
            </w:r>
          </w:p>
        </w:tc>
        <w:tc>
          <w:tcPr>
            <w:tcW w:w="0" w:type="pct"/>
            <w:noWrap/>
            <w:vAlign w:val="center"/>
            <w:hideMark/>
          </w:tcPr>
          <w:p w14:paraId="7B00FAE4" w14:textId="280FDF12"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854</w:t>
            </w:r>
          </w:p>
        </w:tc>
        <w:tc>
          <w:tcPr>
            <w:tcW w:w="0" w:type="pct"/>
            <w:noWrap/>
            <w:vAlign w:val="center"/>
            <w:hideMark/>
          </w:tcPr>
          <w:p w14:paraId="6FA5FB61" w14:textId="03ED73E2"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1,056</w:t>
            </w:r>
          </w:p>
        </w:tc>
      </w:tr>
      <w:tr w:rsidR="008B1FC4" w:rsidRPr="003127F5" w14:paraId="4562823B" w14:textId="77777777" w:rsidTr="00DC4E09">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01E4E683"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456BD20F" w14:textId="47835D5F"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152</w:t>
            </w:r>
          </w:p>
        </w:tc>
        <w:tc>
          <w:tcPr>
            <w:tcW w:w="0" w:type="pct"/>
            <w:noWrap/>
            <w:vAlign w:val="center"/>
            <w:hideMark/>
          </w:tcPr>
          <w:p w14:paraId="54665235" w14:textId="15A1EF2A"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351</w:t>
            </w:r>
          </w:p>
        </w:tc>
        <w:tc>
          <w:tcPr>
            <w:tcW w:w="0" w:type="pct"/>
            <w:noWrap/>
            <w:vAlign w:val="center"/>
            <w:hideMark/>
          </w:tcPr>
          <w:p w14:paraId="746C940B" w14:textId="0060D615"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485</w:t>
            </w:r>
          </w:p>
        </w:tc>
        <w:tc>
          <w:tcPr>
            <w:tcW w:w="0" w:type="pct"/>
            <w:noWrap/>
            <w:vAlign w:val="center"/>
            <w:hideMark/>
          </w:tcPr>
          <w:p w14:paraId="04784D35" w14:textId="1E01A378"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649</w:t>
            </w:r>
          </w:p>
        </w:tc>
        <w:tc>
          <w:tcPr>
            <w:tcW w:w="0" w:type="pct"/>
            <w:noWrap/>
            <w:vAlign w:val="center"/>
            <w:hideMark/>
          </w:tcPr>
          <w:p w14:paraId="16368A40" w14:textId="3FE90325"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802</w:t>
            </w:r>
          </w:p>
        </w:tc>
      </w:tr>
      <w:tr w:rsidR="008B1FC4" w:rsidRPr="003127F5" w14:paraId="38235B98" w14:textId="77777777" w:rsidTr="00DC4E09">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6F2AE820"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5C17F388" w14:textId="692A6E6B"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27</w:t>
            </w:r>
          </w:p>
        </w:tc>
        <w:tc>
          <w:tcPr>
            <w:tcW w:w="0" w:type="pct"/>
            <w:noWrap/>
            <w:vAlign w:val="center"/>
            <w:hideMark/>
          </w:tcPr>
          <w:p w14:paraId="1DE6956E" w14:textId="1BDADFC2"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62</w:t>
            </w:r>
          </w:p>
        </w:tc>
        <w:tc>
          <w:tcPr>
            <w:tcW w:w="0" w:type="pct"/>
            <w:noWrap/>
            <w:vAlign w:val="center"/>
            <w:hideMark/>
          </w:tcPr>
          <w:p w14:paraId="31FF5B74" w14:textId="36C6C3A2"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153</w:t>
            </w:r>
          </w:p>
        </w:tc>
        <w:tc>
          <w:tcPr>
            <w:tcW w:w="0" w:type="pct"/>
            <w:noWrap/>
            <w:vAlign w:val="center"/>
            <w:hideMark/>
          </w:tcPr>
          <w:p w14:paraId="2C64375A" w14:textId="024BF380"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205</w:t>
            </w:r>
          </w:p>
        </w:tc>
        <w:tc>
          <w:tcPr>
            <w:tcW w:w="0" w:type="pct"/>
            <w:noWrap/>
            <w:vAlign w:val="center"/>
            <w:hideMark/>
          </w:tcPr>
          <w:p w14:paraId="1BAC32BE" w14:textId="36C91A37"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253</w:t>
            </w:r>
          </w:p>
        </w:tc>
      </w:tr>
      <w:tr w:rsidR="008B1FC4" w:rsidRPr="003127F5" w14:paraId="0CB7746C" w14:textId="77777777" w:rsidTr="00DC4E09">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3F7DB561"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0" w:type="pct"/>
            <w:noWrap/>
            <w:vAlign w:val="center"/>
            <w:hideMark/>
          </w:tcPr>
          <w:p w14:paraId="54A417F0" w14:textId="5BFF89F8"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129 </w:t>
            </w:r>
          </w:p>
        </w:tc>
        <w:tc>
          <w:tcPr>
            <w:tcW w:w="0" w:type="pct"/>
            <w:noWrap/>
            <w:vAlign w:val="center"/>
            <w:hideMark/>
          </w:tcPr>
          <w:p w14:paraId="363739E4" w14:textId="755CE5B4"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253 </w:t>
            </w:r>
          </w:p>
        </w:tc>
        <w:tc>
          <w:tcPr>
            <w:tcW w:w="0" w:type="pct"/>
            <w:noWrap/>
            <w:vAlign w:val="center"/>
            <w:hideMark/>
          </w:tcPr>
          <w:p w14:paraId="7FB4A249" w14:textId="07E518D7"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372 </w:t>
            </w:r>
          </w:p>
        </w:tc>
        <w:tc>
          <w:tcPr>
            <w:tcW w:w="0" w:type="pct"/>
            <w:noWrap/>
            <w:vAlign w:val="center"/>
            <w:hideMark/>
          </w:tcPr>
          <w:p w14:paraId="4FC2CF24" w14:textId="7AF699B0"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487 </w:t>
            </w:r>
          </w:p>
        </w:tc>
        <w:tc>
          <w:tcPr>
            <w:tcW w:w="0" w:type="pct"/>
            <w:noWrap/>
            <w:vAlign w:val="center"/>
            <w:hideMark/>
          </w:tcPr>
          <w:p w14:paraId="7F918565" w14:textId="6172EDDF"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594 </w:t>
            </w:r>
          </w:p>
        </w:tc>
      </w:tr>
      <w:tr w:rsidR="008B1FC4" w:rsidRPr="003127F5" w14:paraId="321C2392" w14:textId="77777777" w:rsidTr="00DC4E09">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74FA091B"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373C41A7" w14:textId="111C6473"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96 </w:t>
            </w:r>
          </w:p>
        </w:tc>
        <w:tc>
          <w:tcPr>
            <w:tcW w:w="0" w:type="pct"/>
            <w:noWrap/>
            <w:vAlign w:val="center"/>
            <w:hideMark/>
          </w:tcPr>
          <w:p w14:paraId="1DAF6C6D" w14:textId="09463A7D"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189 </w:t>
            </w:r>
          </w:p>
        </w:tc>
        <w:tc>
          <w:tcPr>
            <w:tcW w:w="0" w:type="pct"/>
            <w:noWrap/>
            <w:vAlign w:val="center"/>
            <w:hideMark/>
          </w:tcPr>
          <w:p w14:paraId="6DDF5362" w14:textId="663E956A"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264 </w:t>
            </w:r>
          </w:p>
        </w:tc>
        <w:tc>
          <w:tcPr>
            <w:tcW w:w="0" w:type="pct"/>
            <w:noWrap/>
            <w:vAlign w:val="center"/>
            <w:hideMark/>
          </w:tcPr>
          <w:p w14:paraId="2B8EC2E0" w14:textId="09F6F2B4"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345 </w:t>
            </w:r>
          </w:p>
        </w:tc>
        <w:tc>
          <w:tcPr>
            <w:tcW w:w="0" w:type="pct"/>
            <w:noWrap/>
            <w:vAlign w:val="center"/>
            <w:hideMark/>
          </w:tcPr>
          <w:p w14:paraId="1ED6D0FC" w14:textId="61C9AC25"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421 </w:t>
            </w:r>
          </w:p>
        </w:tc>
      </w:tr>
      <w:tr w:rsidR="008B1FC4" w:rsidRPr="003127F5" w14:paraId="58FDA556" w14:textId="77777777" w:rsidTr="00DC4E09">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7C8D7193"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594B16ED" w14:textId="10DDEF98"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33 </w:t>
            </w:r>
          </w:p>
        </w:tc>
        <w:tc>
          <w:tcPr>
            <w:tcW w:w="0" w:type="pct"/>
            <w:noWrap/>
            <w:vAlign w:val="center"/>
            <w:hideMark/>
          </w:tcPr>
          <w:p w14:paraId="30BB6C1F" w14:textId="2D3D6021"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64 </w:t>
            </w:r>
          </w:p>
        </w:tc>
        <w:tc>
          <w:tcPr>
            <w:tcW w:w="0" w:type="pct"/>
            <w:noWrap/>
            <w:vAlign w:val="center"/>
            <w:hideMark/>
          </w:tcPr>
          <w:p w14:paraId="212FBBED" w14:textId="269D9786"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109 </w:t>
            </w:r>
          </w:p>
        </w:tc>
        <w:tc>
          <w:tcPr>
            <w:tcW w:w="0" w:type="pct"/>
            <w:noWrap/>
            <w:vAlign w:val="center"/>
            <w:hideMark/>
          </w:tcPr>
          <w:p w14:paraId="3F4944B2" w14:textId="06CAB8BD"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142 </w:t>
            </w:r>
          </w:p>
        </w:tc>
        <w:tc>
          <w:tcPr>
            <w:tcW w:w="0" w:type="pct"/>
            <w:noWrap/>
            <w:vAlign w:val="center"/>
            <w:hideMark/>
          </w:tcPr>
          <w:p w14:paraId="78DD3315" w14:textId="2A1DE1F5" w:rsidR="008B1FC4" w:rsidRPr="00DC4E09" w:rsidRDefault="00DC4E09"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173 </w:t>
            </w:r>
          </w:p>
        </w:tc>
      </w:tr>
    </w:tbl>
    <w:p w14:paraId="15BCC610" w14:textId="1059AD95" w:rsidR="008B1FC4" w:rsidRDefault="008B1FC4" w:rsidP="000A1333">
      <w:pPr>
        <w:rPr>
          <w:rFonts w:ascii="Segoe UI" w:hAnsi="Segoe UI" w:cs="Segoe UI"/>
          <w:sz w:val="18"/>
          <w:szCs w:val="18"/>
        </w:rPr>
      </w:pPr>
      <w:r w:rsidRPr="000A1333">
        <w:rPr>
          <w:rFonts w:ascii="Segoe UI" w:hAnsi="Segoe UI" w:cs="Segoe UI"/>
          <w:sz w:val="18"/>
          <w:szCs w:val="18"/>
        </w:rPr>
        <w:t xml:space="preserve">Source: </w:t>
      </w:r>
      <w:r w:rsidR="000717DD" w:rsidRPr="000A1333">
        <w:rPr>
          <w:rFonts w:ascii="Segoe UI" w:hAnsi="Segoe UI" w:cs="Segoe UI"/>
          <w:sz w:val="18"/>
          <w:szCs w:val="18"/>
        </w:rPr>
        <w:t>Essex County Council</w:t>
      </w:r>
      <w:r w:rsidRPr="000A1333">
        <w:rPr>
          <w:rFonts w:ascii="Segoe UI" w:hAnsi="Segoe UI" w:cs="Segoe UI"/>
          <w:sz w:val="18"/>
          <w:szCs w:val="18"/>
        </w:rPr>
        <w:t xml:space="preserve"> (2024), IPSOS and HLIN (2024). NB estimates of need are not cumulative</w:t>
      </w:r>
      <w:r w:rsidRPr="000A1333" w:rsidDel="00C15140">
        <w:rPr>
          <w:rFonts w:ascii="Segoe UI" w:hAnsi="Segoe UI" w:cs="Segoe UI"/>
          <w:sz w:val="18"/>
          <w:szCs w:val="18"/>
        </w:rPr>
        <w:t xml:space="preserve"> </w:t>
      </w:r>
    </w:p>
    <w:p w14:paraId="1B52810D" w14:textId="77777777" w:rsidR="000A1333" w:rsidRPr="000A1333" w:rsidRDefault="000A1333" w:rsidP="000A1333">
      <w:pPr>
        <w:rPr>
          <w:rFonts w:ascii="Segoe UI" w:hAnsi="Segoe UI" w:cs="Segoe UI"/>
          <w:sz w:val="18"/>
          <w:szCs w:val="18"/>
        </w:rPr>
      </w:pPr>
    </w:p>
    <w:p w14:paraId="060703EC" w14:textId="74514468" w:rsidR="008B1FC4" w:rsidRDefault="008B1FC4" w:rsidP="008B1FC4">
      <w:pPr>
        <w:pStyle w:val="Caption"/>
      </w:pPr>
      <w:r>
        <w:lastRenderedPageBreak/>
        <w:t xml:space="preserve">Table </w:t>
      </w:r>
      <w:fldSimple w:instr=" SEQ Table \* ARABIC ">
        <w:r w:rsidR="00971C60">
          <w:rPr>
            <w:noProof/>
          </w:rPr>
          <w:t>119</w:t>
        </w:r>
      </w:fldSimple>
      <w:r>
        <w:t xml:space="preserve">. Chelmsford: </w:t>
      </w:r>
      <w:r w:rsidRPr="00212687">
        <w:t>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3127F5" w14:paraId="510236F0"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562E1960"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41904AE5"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579616EB"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33FA2C82"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1F8A49BA"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173B1786"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3127F5" w14:paraId="0C20BB64" w14:textId="77777777" w:rsidTr="00DC05B9">
        <w:trPr>
          <w:trHeight w:val="600"/>
        </w:trPr>
        <w:tc>
          <w:tcPr>
            <w:cnfStyle w:val="001000000000" w:firstRow="0" w:lastRow="0" w:firstColumn="1" w:lastColumn="0" w:oddVBand="0" w:evenVBand="0" w:oddHBand="0" w:evenHBand="0" w:firstRowFirstColumn="0" w:firstRowLastColumn="0" w:lastRowFirstColumn="0" w:lastRowLastColumn="0"/>
            <w:tcW w:w="1771" w:type="pct"/>
            <w:hideMark/>
          </w:tcPr>
          <w:p w14:paraId="5D02650F"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664" w:type="pct"/>
            <w:noWrap/>
            <w:vAlign w:val="center"/>
            <w:hideMark/>
          </w:tcPr>
          <w:p w14:paraId="3FEBE26A" w14:textId="57724FCA"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185</w:t>
            </w:r>
          </w:p>
        </w:tc>
        <w:tc>
          <w:tcPr>
            <w:tcW w:w="636" w:type="pct"/>
            <w:noWrap/>
            <w:vAlign w:val="center"/>
            <w:hideMark/>
          </w:tcPr>
          <w:p w14:paraId="5759E0E9" w14:textId="576BE5C7"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561</w:t>
            </w:r>
          </w:p>
        </w:tc>
        <w:tc>
          <w:tcPr>
            <w:tcW w:w="653" w:type="pct"/>
            <w:noWrap/>
            <w:vAlign w:val="center"/>
            <w:hideMark/>
          </w:tcPr>
          <w:p w14:paraId="2E1633C5" w14:textId="615AE4A0"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941</w:t>
            </w:r>
          </w:p>
        </w:tc>
        <w:tc>
          <w:tcPr>
            <w:tcW w:w="640" w:type="pct"/>
            <w:noWrap/>
            <w:vAlign w:val="center"/>
            <w:hideMark/>
          </w:tcPr>
          <w:p w14:paraId="24CCE057" w14:textId="7701A616"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1,316</w:t>
            </w:r>
          </w:p>
        </w:tc>
        <w:tc>
          <w:tcPr>
            <w:tcW w:w="636" w:type="pct"/>
            <w:noWrap/>
            <w:vAlign w:val="center"/>
            <w:hideMark/>
          </w:tcPr>
          <w:p w14:paraId="62C71FED" w14:textId="154DA3A3"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1,681</w:t>
            </w:r>
          </w:p>
        </w:tc>
      </w:tr>
      <w:tr w:rsidR="008B1FC4" w:rsidRPr="003127F5" w14:paraId="56575B3F"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5EC19B35"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446C1CB7" w14:textId="5E8B719D"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145</w:t>
            </w:r>
          </w:p>
        </w:tc>
        <w:tc>
          <w:tcPr>
            <w:tcW w:w="636" w:type="pct"/>
            <w:noWrap/>
            <w:vAlign w:val="center"/>
            <w:hideMark/>
          </w:tcPr>
          <w:p w14:paraId="029677DE" w14:textId="2692863A"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442</w:t>
            </w:r>
          </w:p>
        </w:tc>
        <w:tc>
          <w:tcPr>
            <w:tcW w:w="653" w:type="pct"/>
            <w:noWrap/>
            <w:vAlign w:val="center"/>
            <w:hideMark/>
          </w:tcPr>
          <w:p w14:paraId="61813BE4" w14:textId="5E343204"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638</w:t>
            </w:r>
          </w:p>
        </w:tc>
        <w:tc>
          <w:tcPr>
            <w:tcW w:w="640" w:type="pct"/>
            <w:noWrap/>
            <w:vAlign w:val="center"/>
            <w:hideMark/>
          </w:tcPr>
          <w:p w14:paraId="35E3752B" w14:textId="136FA038"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893</w:t>
            </w:r>
          </w:p>
        </w:tc>
        <w:tc>
          <w:tcPr>
            <w:tcW w:w="636" w:type="pct"/>
            <w:noWrap/>
            <w:vAlign w:val="center"/>
            <w:hideMark/>
          </w:tcPr>
          <w:p w14:paraId="7212CD35" w14:textId="3C6232E0"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1,140</w:t>
            </w:r>
          </w:p>
        </w:tc>
      </w:tr>
      <w:tr w:rsidR="008B1FC4" w:rsidRPr="003127F5" w14:paraId="59DC4D72"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7054566D"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6E848BEE" w14:textId="1E468D80"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39</w:t>
            </w:r>
          </w:p>
        </w:tc>
        <w:tc>
          <w:tcPr>
            <w:tcW w:w="636" w:type="pct"/>
            <w:noWrap/>
            <w:vAlign w:val="center"/>
            <w:hideMark/>
          </w:tcPr>
          <w:p w14:paraId="6DF91EDF" w14:textId="13AF1DFA"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119</w:t>
            </w:r>
          </w:p>
        </w:tc>
        <w:tc>
          <w:tcPr>
            <w:tcW w:w="653" w:type="pct"/>
            <w:noWrap/>
            <w:vAlign w:val="center"/>
            <w:hideMark/>
          </w:tcPr>
          <w:p w14:paraId="09224322" w14:textId="401DB552"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303</w:t>
            </w:r>
          </w:p>
        </w:tc>
        <w:tc>
          <w:tcPr>
            <w:tcW w:w="640" w:type="pct"/>
            <w:noWrap/>
            <w:vAlign w:val="center"/>
            <w:hideMark/>
          </w:tcPr>
          <w:p w14:paraId="0276150B" w14:textId="4EC1D8CA"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424</w:t>
            </w:r>
          </w:p>
        </w:tc>
        <w:tc>
          <w:tcPr>
            <w:tcW w:w="636" w:type="pct"/>
            <w:noWrap/>
            <w:vAlign w:val="center"/>
            <w:hideMark/>
          </w:tcPr>
          <w:p w14:paraId="0712087D" w14:textId="7DA69A97"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541</w:t>
            </w:r>
          </w:p>
        </w:tc>
      </w:tr>
      <w:tr w:rsidR="008B1FC4" w:rsidRPr="003127F5" w14:paraId="6F3A4BA2"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7393FB6C"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664" w:type="pct"/>
            <w:noWrap/>
            <w:vAlign w:val="center"/>
            <w:hideMark/>
          </w:tcPr>
          <w:p w14:paraId="0F215A2B" w14:textId="7B85918E"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191 </w:t>
            </w:r>
          </w:p>
        </w:tc>
        <w:tc>
          <w:tcPr>
            <w:tcW w:w="636" w:type="pct"/>
            <w:noWrap/>
            <w:vAlign w:val="center"/>
            <w:hideMark/>
          </w:tcPr>
          <w:p w14:paraId="0D8CE7E2" w14:textId="4E2DFAC8"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390 </w:t>
            </w:r>
          </w:p>
        </w:tc>
        <w:tc>
          <w:tcPr>
            <w:tcW w:w="653" w:type="pct"/>
            <w:noWrap/>
            <w:vAlign w:val="center"/>
            <w:hideMark/>
          </w:tcPr>
          <w:p w14:paraId="71A88EC8" w14:textId="54FAB0C8"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591 </w:t>
            </w:r>
          </w:p>
        </w:tc>
        <w:tc>
          <w:tcPr>
            <w:tcW w:w="640" w:type="pct"/>
            <w:noWrap/>
            <w:vAlign w:val="center"/>
            <w:hideMark/>
          </w:tcPr>
          <w:p w14:paraId="6A7A8C02" w14:textId="305CD89A"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790 </w:t>
            </w:r>
          </w:p>
        </w:tc>
        <w:tc>
          <w:tcPr>
            <w:tcW w:w="636" w:type="pct"/>
            <w:noWrap/>
            <w:vAlign w:val="center"/>
            <w:hideMark/>
          </w:tcPr>
          <w:p w14:paraId="7A5A2494" w14:textId="74EE4DA8"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983 </w:t>
            </w:r>
          </w:p>
        </w:tc>
      </w:tr>
      <w:tr w:rsidR="008B1FC4" w:rsidRPr="003127F5" w14:paraId="435F84D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2A746816"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4EC9CC90" w14:textId="75260B55"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130 </w:t>
            </w:r>
          </w:p>
        </w:tc>
        <w:tc>
          <w:tcPr>
            <w:tcW w:w="636" w:type="pct"/>
            <w:noWrap/>
            <w:vAlign w:val="center"/>
            <w:hideMark/>
          </w:tcPr>
          <w:p w14:paraId="2EB98F79" w14:textId="4F8DABE5"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267 </w:t>
            </w:r>
          </w:p>
        </w:tc>
        <w:tc>
          <w:tcPr>
            <w:tcW w:w="653" w:type="pct"/>
            <w:noWrap/>
            <w:vAlign w:val="center"/>
            <w:hideMark/>
          </w:tcPr>
          <w:p w14:paraId="1FC1E2A9" w14:textId="09085F50"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370 </w:t>
            </w:r>
          </w:p>
        </w:tc>
        <w:tc>
          <w:tcPr>
            <w:tcW w:w="640" w:type="pct"/>
            <w:noWrap/>
            <w:vAlign w:val="center"/>
            <w:hideMark/>
          </w:tcPr>
          <w:p w14:paraId="6C212EBB" w14:textId="213D41DA"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495 </w:t>
            </w:r>
          </w:p>
        </w:tc>
        <w:tc>
          <w:tcPr>
            <w:tcW w:w="636" w:type="pct"/>
            <w:noWrap/>
            <w:vAlign w:val="center"/>
            <w:hideMark/>
          </w:tcPr>
          <w:p w14:paraId="500AA4C2" w14:textId="46140E1A"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616 </w:t>
            </w:r>
          </w:p>
        </w:tc>
      </w:tr>
      <w:tr w:rsidR="008B1FC4" w:rsidRPr="003127F5" w14:paraId="128B3A7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4276ED57"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677BEAE9" w14:textId="0A6DE758"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61 </w:t>
            </w:r>
          </w:p>
        </w:tc>
        <w:tc>
          <w:tcPr>
            <w:tcW w:w="636" w:type="pct"/>
            <w:noWrap/>
            <w:vAlign w:val="center"/>
            <w:hideMark/>
          </w:tcPr>
          <w:p w14:paraId="17EFD15A" w14:textId="3550E406"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123 </w:t>
            </w:r>
          </w:p>
        </w:tc>
        <w:tc>
          <w:tcPr>
            <w:tcW w:w="653" w:type="pct"/>
            <w:noWrap/>
            <w:vAlign w:val="center"/>
            <w:hideMark/>
          </w:tcPr>
          <w:p w14:paraId="663F21F7" w14:textId="7B4897D6"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221 </w:t>
            </w:r>
          </w:p>
        </w:tc>
        <w:tc>
          <w:tcPr>
            <w:tcW w:w="640" w:type="pct"/>
            <w:noWrap/>
            <w:vAlign w:val="center"/>
            <w:hideMark/>
          </w:tcPr>
          <w:p w14:paraId="1F06EA62" w14:textId="2AF5EEE5"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295 </w:t>
            </w:r>
          </w:p>
        </w:tc>
        <w:tc>
          <w:tcPr>
            <w:tcW w:w="636" w:type="pct"/>
            <w:noWrap/>
            <w:vAlign w:val="center"/>
            <w:hideMark/>
          </w:tcPr>
          <w:p w14:paraId="675A696C" w14:textId="37DA8E4D" w:rsidR="008B1FC4" w:rsidRPr="00F2453E" w:rsidRDefault="00F2453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367 </w:t>
            </w:r>
          </w:p>
        </w:tc>
      </w:tr>
    </w:tbl>
    <w:p w14:paraId="77356FE7" w14:textId="760DD8F4" w:rsidR="008B1FC4" w:rsidRPr="00540E97" w:rsidRDefault="008B1FC4" w:rsidP="00540E97">
      <w:pPr>
        <w:rPr>
          <w:rFonts w:ascii="Segoe UI" w:hAnsi="Segoe UI" w:cs="Segoe UI"/>
          <w:sz w:val="18"/>
          <w:szCs w:val="18"/>
        </w:rPr>
      </w:pPr>
      <w:r w:rsidRPr="00540E97">
        <w:rPr>
          <w:rFonts w:ascii="Segoe UI" w:hAnsi="Segoe UI" w:cs="Segoe UI"/>
          <w:sz w:val="18"/>
          <w:szCs w:val="18"/>
        </w:rPr>
        <w:t xml:space="preserve">Source: </w:t>
      </w:r>
      <w:r w:rsidR="000717DD" w:rsidRPr="00540E97">
        <w:rPr>
          <w:rFonts w:ascii="Segoe UI" w:hAnsi="Segoe UI" w:cs="Segoe UI"/>
          <w:sz w:val="18"/>
          <w:szCs w:val="18"/>
        </w:rPr>
        <w:t>Essex County Council</w:t>
      </w:r>
      <w:r w:rsidRPr="00540E97">
        <w:rPr>
          <w:rFonts w:ascii="Segoe UI" w:hAnsi="Segoe UI" w:cs="Segoe UI"/>
          <w:sz w:val="18"/>
          <w:szCs w:val="18"/>
        </w:rPr>
        <w:t xml:space="preserve"> (2024), IPSOS and HLIN (2024). NB estimates of need are not cumulative</w:t>
      </w:r>
      <w:r w:rsidRPr="00540E97" w:rsidDel="00C15140">
        <w:rPr>
          <w:rFonts w:ascii="Segoe UI" w:hAnsi="Segoe UI" w:cs="Segoe UI"/>
          <w:sz w:val="18"/>
          <w:szCs w:val="18"/>
        </w:rPr>
        <w:t xml:space="preserve"> </w:t>
      </w:r>
    </w:p>
    <w:p w14:paraId="78AF00C0" w14:textId="472D8C1D" w:rsidR="008B1FC4" w:rsidRPr="00540E97" w:rsidRDefault="008B1FC4" w:rsidP="00540E97">
      <w:pPr>
        <w:spacing w:after="0"/>
        <w:rPr>
          <w:rFonts w:ascii="Segoe UI" w:hAnsi="Segoe UI"/>
          <w:iCs/>
          <w:kern w:val="0"/>
          <w:sz w:val="22"/>
          <w:szCs w:val="18"/>
          <w14:ligatures w14:val="none"/>
        </w:rPr>
      </w:pPr>
      <w:r w:rsidRPr="00540E97">
        <w:rPr>
          <w:rFonts w:ascii="Segoe UI" w:hAnsi="Segoe UI" w:cs="Segoe UI"/>
          <w:sz w:val="22"/>
          <w:szCs w:val="22"/>
        </w:rPr>
        <w:t xml:space="preserve">Table </w:t>
      </w:r>
      <w:r w:rsidR="00EF0145" w:rsidRPr="00540E97">
        <w:rPr>
          <w:rFonts w:ascii="Segoe UI" w:hAnsi="Segoe UI" w:cs="Segoe UI"/>
          <w:sz w:val="22"/>
          <w:szCs w:val="22"/>
        </w:rPr>
        <w:fldChar w:fldCharType="begin"/>
      </w:r>
      <w:r w:rsidR="00EF0145" w:rsidRPr="00540E97">
        <w:rPr>
          <w:rFonts w:ascii="Segoe UI" w:hAnsi="Segoe UI" w:cs="Segoe UI"/>
          <w:sz w:val="22"/>
          <w:szCs w:val="22"/>
        </w:rPr>
        <w:instrText xml:space="preserve"> SEQ Table \* ARABIC </w:instrText>
      </w:r>
      <w:r w:rsidR="00EF0145" w:rsidRPr="00540E97">
        <w:rPr>
          <w:rFonts w:ascii="Segoe UI" w:hAnsi="Segoe UI" w:cs="Segoe UI"/>
          <w:sz w:val="22"/>
          <w:szCs w:val="22"/>
        </w:rPr>
        <w:fldChar w:fldCharType="separate"/>
      </w:r>
      <w:r w:rsidR="00971C60">
        <w:rPr>
          <w:rFonts w:ascii="Segoe UI" w:hAnsi="Segoe UI" w:cs="Segoe UI"/>
          <w:noProof/>
          <w:sz w:val="22"/>
          <w:szCs w:val="22"/>
        </w:rPr>
        <w:t>120</w:t>
      </w:r>
      <w:r w:rsidR="00EF0145" w:rsidRPr="00540E97">
        <w:rPr>
          <w:rFonts w:ascii="Segoe UI" w:hAnsi="Segoe UI" w:cs="Segoe UI"/>
          <w:noProof/>
          <w:sz w:val="22"/>
          <w:szCs w:val="22"/>
        </w:rPr>
        <w:fldChar w:fldCharType="end"/>
      </w:r>
      <w:r w:rsidRPr="00540E97">
        <w:rPr>
          <w:rFonts w:ascii="Segoe UI" w:hAnsi="Segoe UI" w:cs="Segoe UI"/>
          <w:sz w:val="22"/>
          <w:szCs w:val="22"/>
        </w:rPr>
        <w:t>. Colchester: Estimated additional need for retirement/sheltered housing and for extra care housing by tenure to 2044</w:t>
      </w:r>
      <w:r w:rsidRPr="00212687">
        <w:t>.</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3127F5" w14:paraId="196DFA0B"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6CBCAB6D"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1D097819"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0F512888"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378CADE4"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2AF7DE6B"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021C7981"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3127F5" w14:paraId="67945234" w14:textId="77777777" w:rsidTr="00DC05B9">
        <w:trPr>
          <w:trHeight w:val="600"/>
        </w:trPr>
        <w:tc>
          <w:tcPr>
            <w:cnfStyle w:val="001000000000" w:firstRow="0" w:lastRow="0" w:firstColumn="1" w:lastColumn="0" w:oddVBand="0" w:evenVBand="0" w:oddHBand="0" w:evenHBand="0" w:firstRowFirstColumn="0" w:firstRowLastColumn="0" w:lastRowFirstColumn="0" w:lastRowLastColumn="0"/>
            <w:tcW w:w="1771" w:type="pct"/>
            <w:hideMark/>
          </w:tcPr>
          <w:p w14:paraId="2B1E49F9"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664" w:type="pct"/>
            <w:noWrap/>
            <w:vAlign w:val="center"/>
            <w:hideMark/>
          </w:tcPr>
          <w:p w14:paraId="440894FF" w14:textId="5691E1E9"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231</w:t>
            </w:r>
          </w:p>
        </w:tc>
        <w:tc>
          <w:tcPr>
            <w:tcW w:w="636" w:type="pct"/>
            <w:noWrap/>
            <w:vAlign w:val="center"/>
            <w:hideMark/>
          </w:tcPr>
          <w:p w14:paraId="1848D5AD" w14:textId="35947B7E"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598</w:t>
            </w:r>
          </w:p>
        </w:tc>
        <w:tc>
          <w:tcPr>
            <w:tcW w:w="653" w:type="pct"/>
            <w:noWrap/>
            <w:vAlign w:val="center"/>
            <w:hideMark/>
          </w:tcPr>
          <w:p w14:paraId="3D3A1BEC" w14:textId="1C524E11"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970</w:t>
            </w:r>
          </w:p>
        </w:tc>
        <w:tc>
          <w:tcPr>
            <w:tcW w:w="640" w:type="pct"/>
            <w:noWrap/>
            <w:vAlign w:val="center"/>
            <w:hideMark/>
          </w:tcPr>
          <w:p w14:paraId="794E10E9" w14:textId="1C89ABFC"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1,339</w:t>
            </w:r>
          </w:p>
        </w:tc>
        <w:tc>
          <w:tcPr>
            <w:tcW w:w="636" w:type="pct"/>
            <w:noWrap/>
            <w:vAlign w:val="center"/>
            <w:hideMark/>
          </w:tcPr>
          <w:p w14:paraId="42EBB53A" w14:textId="689792CC"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1,695</w:t>
            </w:r>
          </w:p>
        </w:tc>
      </w:tr>
      <w:tr w:rsidR="008B1FC4" w:rsidRPr="003127F5" w14:paraId="032C0C1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40227074"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0440EAA3" w14:textId="19E79B6A"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180</w:t>
            </w:r>
          </w:p>
        </w:tc>
        <w:tc>
          <w:tcPr>
            <w:tcW w:w="636" w:type="pct"/>
            <w:noWrap/>
            <w:vAlign w:val="center"/>
            <w:hideMark/>
          </w:tcPr>
          <w:p w14:paraId="4976102F" w14:textId="6541FC49"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465</w:t>
            </w:r>
          </w:p>
        </w:tc>
        <w:tc>
          <w:tcPr>
            <w:tcW w:w="653" w:type="pct"/>
            <w:noWrap/>
            <w:vAlign w:val="center"/>
            <w:hideMark/>
          </w:tcPr>
          <w:p w14:paraId="5157B1EA" w14:textId="2F786100"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658</w:t>
            </w:r>
          </w:p>
        </w:tc>
        <w:tc>
          <w:tcPr>
            <w:tcW w:w="640" w:type="pct"/>
            <w:noWrap/>
            <w:vAlign w:val="center"/>
            <w:hideMark/>
          </w:tcPr>
          <w:p w14:paraId="2C514BDB" w14:textId="382E06BB"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908</w:t>
            </w:r>
          </w:p>
        </w:tc>
        <w:tc>
          <w:tcPr>
            <w:tcW w:w="636" w:type="pct"/>
            <w:noWrap/>
            <w:vAlign w:val="center"/>
            <w:hideMark/>
          </w:tcPr>
          <w:p w14:paraId="45D7CEF9" w14:textId="58C50395"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1,149</w:t>
            </w:r>
          </w:p>
        </w:tc>
      </w:tr>
      <w:tr w:rsidR="008B1FC4" w:rsidRPr="003127F5" w14:paraId="7E22FAD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4BD780FA"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257BD562" w14:textId="19274831"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52</w:t>
            </w:r>
          </w:p>
        </w:tc>
        <w:tc>
          <w:tcPr>
            <w:tcW w:w="636" w:type="pct"/>
            <w:noWrap/>
            <w:vAlign w:val="center"/>
            <w:hideMark/>
          </w:tcPr>
          <w:p w14:paraId="1AB5E3ED" w14:textId="13094A35"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134</w:t>
            </w:r>
          </w:p>
        </w:tc>
        <w:tc>
          <w:tcPr>
            <w:tcW w:w="653" w:type="pct"/>
            <w:noWrap/>
            <w:vAlign w:val="center"/>
            <w:hideMark/>
          </w:tcPr>
          <w:p w14:paraId="4EF5ADF9" w14:textId="667094E4"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312</w:t>
            </w:r>
          </w:p>
        </w:tc>
        <w:tc>
          <w:tcPr>
            <w:tcW w:w="640" w:type="pct"/>
            <w:noWrap/>
            <w:vAlign w:val="center"/>
            <w:hideMark/>
          </w:tcPr>
          <w:p w14:paraId="4220101C" w14:textId="080CCD2B"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431</w:t>
            </w:r>
          </w:p>
        </w:tc>
        <w:tc>
          <w:tcPr>
            <w:tcW w:w="636" w:type="pct"/>
            <w:noWrap/>
            <w:vAlign w:val="center"/>
            <w:hideMark/>
          </w:tcPr>
          <w:p w14:paraId="6316D62A" w14:textId="6E279208"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546</w:t>
            </w:r>
          </w:p>
        </w:tc>
      </w:tr>
      <w:tr w:rsidR="008B1FC4" w:rsidRPr="003127F5" w14:paraId="2D7752E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1EFE3EC3"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664" w:type="pct"/>
            <w:noWrap/>
            <w:vAlign w:val="center"/>
            <w:hideMark/>
          </w:tcPr>
          <w:p w14:paraId="1ABA6FEC" w14:textId="7F1A2B92"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187 </w:t>
            </w:r>
          </w:p>
        </w:tc>
        <w:tc>
          <w:tcPr>
            <w:tcW w:w="636" w:type="pct"/>
            <w:noWrap/>
            <w:vAlign w:val="center"/>
            <w:hideMark/>
          </w:tcPr>
          <w:p w14:paraId="7D64633C" w14:textId="2A068B2F"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381 </w:t>
            </w:r>
          </w:p>
        </w:tc>
        <w:tc>
          <w:tcPr>
            <w:tcW w:w="653" w:type="pct"/>
            <w:noWrap/>
            <w:vAlign w:val="center"/>
            <w:hideMark/>
          </w:tcPr>
          <w:p w14:paraId="0F3FDEF9" w14:textId="58164963"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578 </w:t>
            </w:r>
          </w:p>
        </w:tc>
        <w:tc>
          <w:tcPr>
            <w:tcW w:w="640" w:type="pct"/>
            <w:noWrap/>
            <w:vAlign w:val="center"/>
            <w:hideMark/>
          </w:tcPr>
          <w:p w14:paraId="2059B8C5" w14:textId="6A0A4775"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773 </w:t>
            </w:r>
          </w:p>
        </w:tc>
        <w:tc>
          <w:tcPr>
            <w:tcW w:w="636" w:type="pct"/>
            <w:noWrap/>
            <w:vAlign w:val="center"/>
            <w:hideMark/>
          </w:tcPr>
          <w:p w14:paraId="2D122DE4" w14:textId="2764544F"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962 </w:t>
            </w:r>
          </w:p>
        </w:tc>
      </w:tr>
      <w:tr w:rsidR="008B1FC4" w:rsidRPr="003127F5" w14:paraId="6A515C94"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55B34D6A"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5AADC6E1" w14:textId="4F031764"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125 </w:t>
            </w:r>
          </w:p>
        </w:tc>
        <w:tc>
          <w:tcPr>
            <w:tcW w:w="636" w:type="pct"/>
            <w:noWrap/>
            <w:vAlign w:val="center"/>
            <w:hideMark/>
          </w:tcPr>
          <w:p w14:paraId="57B38ABE" w14:textId="44A5361D"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257 </w:t>
            </w:r>
          </w:p>
        </w:tc>
        <w:tc>
          <w:tcPr>
            <w:tcW w:w="653" w:type="pct"/>
            <w:noWrap/>
            <w:vAlign w:val="center"/>
            <w:hideMark/>
          </w:tcPr>
          <w:p w14:paraId="1DDE6F2C" w14:textId="1119C7C3"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362 </w:t>
            </w:r>
          </w:p>
        </w:tc>
        <w:tc>
          <w:tcPr>
            <w:tcW w:w="640" w:type="pct"/>
            <w:noWrap/>
            <w:vAlign w:val="center"/>
            <w:hideMark/>
          </w:tcPr>
          <w:p w14:paraId="795B9DC8" w14:textId="2511336C"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485 </w:t>
            </w:r>
          </w:p>
        </w:tc>
        <w:tc>
          <w:tcPr>
            <w:tcW w:w="636" w:type="pct"/>
            <w:noWrap/>
            <w:vAlign w:val="center"/>
            <w:hideMark/>
          </w:tcPr>
          <w:p w14:paraId="4AC107B4" w14:textId="1FEE76D3"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603 </w:t>
            </w:r>
          </w:p>
        </w:tc>
      </w:tr>
      <w:tr w:rsidR="008B1FC4" w:rsidRPr="003127F5" w14:paraId="4BD840F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4E5991F3"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5D40FE9A" w14:textId="1A514629"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62 </w:t>
            </w:r>
          </w:p>
        </w:tc>
        <w:tc>
          <w:tcPr>
            <w:tcW w:w="636" w:type="pct"/>
            <w:noWrap/>
            <w:vAlign w:val="center"/>
            <w:hideMark/>
          </w:tcPr>
          <w:p w14:paraId="2174464B" w14:textId="3AFD4DA4"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125 </w:t>
            </w:r>
          </w:p>
        </w:tc>
        <w:tc>
          <w:tcPr>
            <w:tcW w:w="653" w:type="pct"/>
            <w:noWrap/>
            <w:vAlign w:val="center"/>
            <w:hideMark/>
          </w:tcPr>
          <w:p w14:paraId="04B977C0" w14:textId="22984FA4"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216 </w:t>
            </w:r>
          </w:p>
        </w:tc>
        <w:tc>
          <w:tcPr>
            <w:tcW w:w="640" w:type="pct"/>
            <w:noWrap/>
            <w:vAlign w:val="center"/>
            <w:hideMark/>
          </w:tcPr>
          <w:p w14:paraId="5A33C5AF" w14:textId="48340FDC"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289 </w:t>
            </w:r>
          </w:p>
        </w:tc>
        <w:tc>
          <w:tcPr>
            <w:tcW w:w="636" w:type="pct"/>
            <w:noWrap/>
            <w:vAlign w:val="center"/>
            <w:hideMark/>
          </w:tcPr>
          <w:p w14:paraId="0F33A89D" w14:textId="10513721" w:rsidR="008B1FC4" w:rsidRPr="008679E1" w:rsidRDefault="008679E1"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359 </w:t>
            </w:r>
          </w:p>
        </w:tc>
      </w:tr>
    </w:tbl>
    <w:p w14:paraId="76134BE6" w14:textId="4141EDB5" w:rsidR="008B1FC4" w:rsidRDefault="008B1FC4" w:rsidP="001170EE">
      <w:pPr>
        <w:pStyle w:val="Tablesourcenote"/>
      </w:pPr>
      <w:r>
        <w:t xml:space="preserve">Source: </w:t>
      </w:r>
      <w:r w:rsidR="000717DD">
        <w:t>Essex County Council</w:t>
      </w:r>
      <w:r>
        <w:t xml:space="preserve"> (2024), IPSOS and HLIN (2024). NB estimates of need are not cumulative</w:t>
      </w:r>
      <w:r w:rsidDel="00C15140">
        <w:t xml:space="preserve"> </w:t>
      </w:r>
    </w:p>
    <w:p w14:paraId="683E5FB7" w14:textId="77777777" w:rsidR="000A1333" w:rsidRDefault="000A1333" w:rsidP="001170EE">
      <w:pPr>
        <w:pStyle w:val="Tablesourcenote"/>
      </w:pPr>
    </w:p>
    <w:p w14:paraId="5D53A5E6" w14:textId="6CC69BD4" w:rsidR="008B1FC4" w:rsidRDefault="008B1FC4" w:rsidP="008B1FC4">
      <w:pPr>
        <w:pStyle w:val="Caption"/>
      </w:pPr>
      <w:r>
        <w:t xml:space="preserve">Table </w:t>
      </w:r>
      <w:fldSimple w:instr=" SEQ Table \* ARABIC ">
        <w:r w:rsidR="00971C60">
          <w:rPr>
            <w:noProof/>
          </w:rPr>
          <w:t>121</w:t>
        </w:r>
      </w:fldSimple>
      <w:r>
        <w:t xml:space="preserve">. Epping Forest: </w:t>
      </w:r>
      <w:r w:rsidRPr="00212687">
        <w:t>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3127F5" w14:paraId="54D83CAB"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6D103F65"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235CF38A"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3FF7B3B3"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1CB5A735"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7FDC532C"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426FC4A8"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3127F5" w14:paraId="39D008DB" w14:textId="77777777" w:rsidTr="00B3058E">
        <w:trPr>
          <w:trHeight w:val="600"/>
        </w:trPr>
        <w:tc>
          <w:tcPr>
            <w:cnfStyle w:val="001000000000" w:firstRow="0" w:lastRow="0" w:firstColumn="1" w:lastColumn="0" w:oddVBand="0" w:evenVBand="0" w:oddHBand="0" w:evenHBand="0" w:firstRowFirstColumn="0" w:firstRowLastColumn="0" w:lastRowFirstColumn="0" w:lastRowLastColumn="0"/>
            <w:tcW w:w="0" w:type="pct"/>
            <w:hideMark/>
          </w:tcPr>
          <w:p w14:paraId="069C4B95"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0" w:type="pct"/>
            <w:noWrap/>
            <w:vAlign w:val="center"/>
            <w:hideMark/>
          </w:tcPr>
          <w:p w14:paraId="350C5657" w14:textId="16BC960D"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152</w:t>
            </w:r>
          </w:p>
        </w:tc>
        <w:tc>
          <w:tcPr>
            <w:tcW w:w="0" w:type="pct"/>
            <w:noWrap/>
            <w:vAlign w:val="center"/>
            <w:hideMark/>
          </w:tcPr>
          <w:p w14:paraId="35591ED3" w14:textId="5BD538E1"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431</w:t>
            </w:r>
          </w:p>
        </w:tc>
        <w:tc>
          <w:tcPr>
            <w:tcW w:w="0" w:type="pct"/>
            <w:noWrap/>
            <w:vAlign w:val="center"/>
            <w:hideMark/>
          </w:tcPr>
          <w:p w14:paraId="3700489D" w14:textId="1DF3E682"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712</w:t>
            </w:r>
          </w:p>
        </w:tc>
        <w:tc>
          <w:tcPr>
            <w:tcW w:w="0" w:type="pct"/>
            <w:noWrap/>
            <w:vAlign w:val="center"/>
            <w:hideMark/>
          </w:tcPr>
          <w:p w14:paraId="20EE7F36" w14:textId="30DEC9BE"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994</w:t>
            </w:r>
          </w:p>
        </w:tc>
        <w:tc>
          <w:tcPr>
            <w:tcW w:w="0" w:type="pct"/>
            <w:noWrap/>
            <w:vAlign w:val="center"/>
            <w:hideMark/>
          </w:tcPr>
          <w:p w14:paraId="7892FBBA" w14:textId="6DEE408F"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1,269</w:t>
            </w:r>
          </w:p>
        </w:tc>
      </w:tr>
      <w:tr w:rsidR="008B1FC4" w:rsidRPr="003127F5" w14:paraId="2588A33E" w14:textId="77777777" w:rsidTr="00B3058E">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7CF07DD1"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3117A6F9" w14:textId="682F932D"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116</w:t>
            </w:r>
          </w:p>
        </w:tc>
        <w:tc>
          <w:tcPr>
            <w:tcW w:w="0" w:type="pct"/>
            <w:noWrap/>
            <w:vAlign w:val="center"/>
            <w:hideMark/>
          </w:tcPr>
          <w:p w14:paraId="736D7599" w14:textId="042E0E7A"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327</w:t>
            </w:r>
          </w:p>
        </w:tc>
        <w:tc>
          <w:tcPr>
            <w:tcW w:w="0" w:type="pct"/>
            <w:noWrap/>
            <w:vAlign w:val="center"/>
            <w:hideMark/>
          </w:tcPr>
          <w:p w14:paraId="494551F0" w14:textId="75EE0BB9"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483</w:t>
            </w:r>
          </w:p>
        </w:tc>
        <w:tc>
          <w:tcPr>
            <w:tcW w:w="0" w:type="pct"/>
            <w:noWrap/>
            <w:vAlign w:val="center"/>
            <w:hideMark/>
          </w:tcPr>
          <w:p w14:paraId="036538A3" w14:textId="4844BB42"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674</w:t>
            </w:r>
          </w:p>
        </w:tc>
        <w:tc>
          <w:tcPr>
            <w:tcW w:w="0" w:type="pct"/>
            <w:noWrap/>
            <w:vAlign w:val="center"/>
            <w:hideMark/>
          </w:tcPr>
          <w:p w14:paraId="5D3A6D86" w14:textId="0FD0A0FB"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860</w:t>
            </w:r>
          </w:p>
        </w:tc>
      </w:tr>
      <w:tr w:rsidR="008B1FC4" w:rsidRPr="003127F5" w14:paraId="0A668DA1" w14:textId="77777777" w:rsidTr="00B3058E">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05EB5B24"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311430D9" w14:textId="51BC7408"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37</w:t>
            </w:r>
          </w:p>
        </w:tc>
        <w:tc>
          <w:tcPr>
            <w:tcW w:w="0" w:type="pct"/>
            <w:noWrap/>
            <w:vAlign w:val="center"/>
            <w:hideMark/>
          </w:tcPr>
          <w:p w14:paraId="6EA2B438" w14:textId="45BC2F3F"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103</w:t>
            </w:r>
          </w:p>
        </w:tc>
        <w:tc>
          <w:tcPr>
            <w:tcW w:w="0" w:type="pct"/>
            <w:noWrap/>
            <w:vAlign w:val="center"/>
            <w:hideMark/>
          </w:tcPr>
          <w:p w14:paraId="72E8BBCE" w14:textId="5F6D63A5"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229</w:t>
            </w:r>
          </w:p>
        </w:tc>
        <w:tc>
          <w:tcPr>
            <w:tcW w:w="0" w:type="pct"/>
            <w:noWrap/>
            <w:vAlign w:val="center"/>
            <w:hideMark/>
          </w:tcPr>
          <w:p w14:paraId="6579CA97" w14:textId="02949008"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320</w:t>
            </w:r>
          </w:p>
        </w:tc>
        <w:tc>
          <w:tcPr>
            <w:tcW w:w="0" w:type="pct"/>
            <w:noWrap/>
            <w:vAlign w:val="center"/>
            <w:hideMark/>
          </w:tcPr>
          <w:p w14:paraId="0C5DED55" w14:textId="18662347"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409</w:t>
            </w:r>
          </w:p>
        </w:tc>
      </w:tr>
      <w:tr w:rsidR="008B1FC4" w:rsidRPr="003127F5" w14:paraId="0E2B03ED" w14:textId="77777777" w:rsidTr="00B3058E">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1B54125D"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0" w:type="pct"/>
            <w:noWrap/>
            <w:vAlign w:val="center"/>
            <w:hideMark/>
          </w:tcPr>
          <w:p w14:paraId="03512818" w14:textId="21642042"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139 </w:t>
            </w:r>
          </w:p>
        </w:tc>
        <w:tc>
          <w:tcPr>
            <w:tcW w:w="0" w:type="pct"/>
            <w:noWrap/>
            <w:vAlign w:val="center"/>
            <w:hideMark/>
          </w:tcPr>
          <w:p w14:paraId="5B7BDDEF" w14:textId="193636B5"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286 </w:t>
            </w:r>
          </w:p>
        </w:tc>
        <w:tc>
          <w:tcPr>
            <w:tcW w:w="0" w:type="pct"/>
            <w:noWrap/>
            <w:vAlign w:val="center"/>
            <w:hideMark/>
          </w:tcPr>
          <w:p w14:paraId="39FE0307" w14:textId="4FDD701B"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435 </w:t>
            </w:r>
          </w:p>
        </w:tc>
        <w:tc>
          <w:tcPr>
            <w:tcW w:w="0" w:type="pct"/>
            <w:noWrap/>
            <w:vAlign w:val="center"/>
            <w:hideMark/>
          </w:tcPr>
          <w:p w14:paraId="60C6EEEB" w14:textId="7D22980B"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584 </w:t>
            </w:r>
          </w:p>
        </w:tc>
        <w:tc>
          <w:tcPr>
            <w:tcW w:w="0" w:type="pct"/>
            <w:noWrap/>
            <w:vAlign w:val="center"/>
            <w:hideMark/>
          </w:tcPr>
          <w:p w14:paraId="4AC8A33C" w14:textId="332FCED7"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730 </w:t>
            </w:r>
          </w:p>
        </w:tc>
      </w:tr>
      <w:tr w:rsidR="008B1FC4" w:rsidRPr="003127F5" w14:paraId="4BBB15EC" w14:textId="77777777" w:rsidTr="00B3058E">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23424762"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40B93B7D" w14:textId="4C1ED6DC"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91 </w:t>
            </w:r>
          </w:p>
        </w:tc>
        <w:tc>
          <w:tcPr>
            <w:tcW w:w="0" w:type="pct"/>
            <w:noWrap/>
            <w:vAlign w:val="center"/>
            <w:hideMark/>
          </w:tcPr>
          <w:p w14:paraId="1D2C0FCA" w14:textId="56259E12"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188 </w:t>
            </w:r>
          </w:p>
        </w:tc>
        <w:tc>
          <w:tcPr>
            <w:tcW w:w="0" w:type="pct"/>
            <w:noWrap/>
            <w:vAlign w:val="center"/>
            <w:hideMark/>
          </w:tcPr>
          <w:p w14:paraId="3E668902" w14:textId="7C2E04CF"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273 </w:t>
            </w:r>
          </w:p>
        </w:tc>
        <w:tc>
          <w:tcPr>
            <w:tcW w:w="0" w:type="pct"/>
            <w:noWrap/>
            <w:vAlign w:val="center"/>
            <w:hideMark/>
          </w:tcPr>
          <w:p w14:paraId="7EA2D648" w14:textId="0C7B6519"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366 </w:t>
            </w:r>
          </w:p>
        </w:tc>
        <w:tc>
          <w:tcPr>
            <w:tcW w:w="0" w:type="pct"/>
            <w:noWrap/>
            <w:vAlign w:val="center"/>
            <w:hideMark/>
          </w:tcPr>
          <w:p w14:paraId="48039013" w14:textId="74E23922"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458 </w:t>
            </w:r>
          </w:p>
        </w:tc>
      </w:tr>
      <w:tr w:rsidR="008B1FC4" w:rsidRPr="003127F5" w14:paraId="22CCF54F" w14:textId="77777777" w:rsidTr="00B3058E">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6344E396"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64DBDE10" w14:textId="25B6D161"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48 </w:t>
            </w:r>
          </w:p>
        </w:tc>
        <w:tc>
          <w:tcPr>
            <w:tcW w:w="0" w:type="pct"/>
            <w:noWrap/>
            <w:vAlign w:val="center"/>
            <w:hideMark/>
          </w:tcPr>
          <w:p w14:paraId="61E2ED38" w14:textId="718B2BCF"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98 </w:t>
            </w:r>
          </w:p>
        </w:tc>
        <w:tc>
          <w:tcPr>
            <w:tcW w:w="0" w:type="pct"/>
            <w:noWrap/>
            <w:vAlign w:val="center"/>
            <w:hideMark/>
          </w:tcPr>
          <w:p w14:paraId="59B35C47" w14:textId="031C9F89"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163 </w:t>
            </w:r>
          </w:p>
        </w:tc>
        <w:tc>
          <w:tcPr>
            <w:tcW w:w="0" w:type="pct"/>
            <w:noWrap/>
            <w:vAlign w:val="center"/>
            <w:hideMark/>
          </w:tcPr>
          <w:p w14:paraId="50E7EEF4" w14:textId="7C20FDA4"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218 </w:t>
            </w:r>
          </w:p>
        </w:tc>
        <w:tc>
          <w:tcPr>
            <w:tcW w:w="0" w:type="pct"/>
            <w:noWrap/>
            <w:vAlign w:val="center"/>
            <w:hideMark/>
          </w:tcPr>
          <w:p w14:paraId="6CC6D457" w14:textId="18AF8999" w:rsidR="008B1FC4" w:rsidRPr="00B3058E" w:rsidRDefault="00B3058E"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272 </w:t>
            </w:r>
          </w:p>
        </w:tc>
      </w:tr>
    </w:tbl>
    <w:p w14:paraId="2BEB9A2A" w14:textId="2178389F" w:rsidR="008B1FC4" w:rsidRPr="000A1333" w:rsidRDefault="008B1FC4" w:rsidP="000A1333">
      <w:pPr>
        <w:rPr>
          <w:rFonts w:ascii="Segoe UI" w:hAnsi="Segoe UI" w:cs="Segoe UI"/>
          <w:sz w:val="18"/>
          <w:szCs w:val="18"/>
        </w:rPr>
      </w:pPr>
      <w:r w:rsidRPr="000A1333">
        <w:rPr>
          <w:rFonts w:ascii="Segoe UI" w:hAnsi="Segoe UI" w:cs="Segoe UI"/>
          <w:sz w:val="18"/>
          <w:szCs w:val="18"/>
        </w:rPr>
        <w:t xml:space="preserve">Source: </w:t>
      </w:r>
      <w:r w:rsidR="000717DD" w:rsidRPr="000A1333">
        <w:rPr>
          <w:rFonts w:ascii="Segoe UI" w:hAnsi="Segoe UI" w:cs="Segoe UI"/>
          <w:sz w:val="18"/>
          <w:szCs w:val="18"/>
        </w:rPr>
        <w:t>Essex County Council</w:t>
      </w:r>
      <w:r w:rsidRPr="000A1333">
        <w:rPr>
          <w:rFonts w:ascii="Segoe UI" w:hAnsi="Segoe UI" w:cs="Segoe UI"/>
          <w:sz w:val="18"/>
          <w:szCs w:val="18"/>
        </w:rPr>
        <w:t xml:space="preserve"> (2024), IPSOS and HLIN (2024). NB estimates of need are not cumulative</w:t>
      </w:r>
      <w:r w:rsidRPr="000A1333" w:rsidDel="00C15140">
        <w:rPr>
          <w:rFonts w:ascii="Segoe UI" w:hAnsi="Segoe UI" w:cs="Segoe UI"/>
          <w:sz w:val="18"/>
          <w:szCs w:val="18"/>
        </w:rPr>
        <w:t xml:space="preserve"> </w:t>
      </w:r>
    </w:p>
    <w:p w14:paraId="0885F528" w14:textId="03782A2F" w:rsidR="008B1FC4" w:rsidRDefault="008B1FC4" w:rsidP="008B1FC4">
      <w:pPr>
        <w:pStyle w:val="Caption"/>
      </w:pPr>
      <w:r>
        <w:lastRenderedPageBreak/>
        <w:t xml:space="preserve">Table </w:t>
      </w:r>
      <w:fldSimple w:instr=" SEQ Table \* ARABIC ">
        <w:r w:rsidR="00971C60">
          <w:rPr>
            <w:noProof/>
          </w:rPr>
          <w:t>122</w:t>
        </w:r>
      </w:fldSimple>
      <w:r>
        <w:t xml:space="preserve">. Harlow: </w:t>
      </w:r>
      <w:r w:rsidRPr="00212687">
        <w:t>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3127F5" w14:paraId="28D3CB4B"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161AC657"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1C37C409"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22684B3D"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161B1EF5"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297F4E89"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13F493B9"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3127F5" w14:paraId="194DA41E" w14:textId="77777777" w:rsidTr="008A2546">
        <w:trPr>
          <w:trHeight w:val="600"/>
        </w:trPr>
        <w:tc>
          <w:tcPr>
            <w:cnfStyle w:val="001000000000" w:firstRow="0" w:lastRow="0" w:firstColumn="1" w:lastColumn="0" w:oddVBand="0" w:evenVBand="0" w:oddHBand="0" w:evenHBand="0" w:firstRowFirstColumn="0" w:firstRowLastColumn="0" w:lastRowFirstColumn="0" w:lastRowLastColumn="0"/>
            <w:tcW w:w="0" w:type="pct"/>
            <w:hideMark/>
          </w:tcPr>
          <w:p w14:paraId="602AC0BB"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0" w:type="pct"/>
            <w:noWrap/>
            <w:vAlign w:val="center"/>
            <w:hideMark/>
          </w:tcPr>
          <w:p w14:paraId="6330A085" w14:textId="213E774B"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55</w:t>
            </w:r>
          </w:p>
        </w:tc>
        <w:tc>
          <w:tcPr>
            <w:tcW w:w="0" w:type="pct"/>
            <w:noWrap/>
            <w:vAlign w:val="center"/>
            <w:hideMark/>
          </w:tcPr>
          <w:p w14:paraId="5B8AFF4F" w14:textId="74734160"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179</w:t>
            </w:r>
          </w:p>
        </w:tc>
        <w:tc>
          <w:tcPr>
            <w:tcW w:w="0" w:type="pct"/>
            <w:noWrap/>
            <w:vAlign w:val="center"/>
            <w:hideMark/>
          </w:tcPr>
          <w:p w14:paraId="7E71503D" w14:textId="049FE482"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303</w:t>
            </w:r>
          </w:p>
        </w:tc>
        <w:tc>
          <w:tcPr>
            <w:tcW w:w="0" w:type="pct"/>
            <w:noWrap/>
            <w:vAlign w:val="center"/>
            <w:hideMark/>
          </w:tcPr>
          <w:p w14:paraId="5C202C7E" w14:textId="050E009C"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426</w:t>
            </w:r>
          </w:p>
        </w:tc>
        <w:tc>
          <w:tcPr>
            <w:tcW w:w="0" w:type="pct"/>
            <w:noWrap/>
            <w:vAlign w:val="center"/>
            <w:hideMark/>
          </w:tcPr>
          <w:p w14:paraId="5957D32F" w14:textId="053A08B0"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543</w:t>
            </w:r>
          </w:p>
        </w:tc>
      </w:tr>
      <w:tr w:rsidR="008B1FC4" w:rsidRPr="003127F5" w14:paraId="7F410BC3"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529DD7E8"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0C70C44A" w14:textId="1E6BFB44"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33</w:t>
            </w:r>
          </w:p>
        </w:tc>
        <w:tc>
          <w:tcPr>
            <w:tcW w:w="0" w:type="pct"/>
            <w:noWrap/>
            <w:vAlign w:val="center"/>
            <w:hideMark/>
          </w:tcPr>
          <w:p w14:paraId="5D26F8AA" w14:textId="2F932371"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108</w:t>
            </w:r>
          </w:p>
        </w:tc>
        <w:tc>
          <w:tcPr>
            <w:tcW w:w="0" w:type="pct"/>
            <w:noWrap/>
            <w:vAlign w:val="center"/>
            <w:hideMark/>
          </w:tcPr>
          <w:p w14:paraId="3B1E6AEC" w14:textId="3AC36152"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164</w:t>
            </w:r>
          </w:p>
        </w:tc>
        <w:tc>
          <w:tcPr>
            <w:tcW w:w="0" w:type="pct"/>
            <w:noWrap/>
            <w:vAlign w:val="center"/>
            <w:hideMark/>
          </w:tcPr>
          <w:p w14:paraId="18F8BF6C" w14:textId="74795443"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230</w:t>
            </w:r>
          </w:p>
        </w:tc>
        <w:tc>
          <w:tcPr>
            <w:tcW w:w="0" w:type="pct"/>
            <w:noWrap/>
            <w:vAlign w:val="center"/>
            <w:hideMark/>
          </w:tcPr>
          <w:p w14:paraId="19D443FD" w14:textId="6DA2877F"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294</w:t>
            </w:r>
          </w:p>
        </w:tc>
      </w:tr>
      <w:tr w:rsidR="008B1FC4" w:rsidRPr="003127F5" w14:paraId="74B6E3B7"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7D6D2349"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5EEF93A4" w14:textId="0F350867"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21</w:t>
            </w:r>
          </w:p>
        </w:tc>
        <w:tc>
          <w:tcPr>
            <w:tcW w:w="0" w:type="pct"/>
            <w:noWrap/>
            <w:vAlign w:val="center"/>
            <w:hideMark/>
          </w:tcPr>
          <w:p w14:paraId="27FFD89D" w14:textId="0090153D"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70</w:t>
            </w:r>
          </w:p>
        </w:tc>
        <w:tc>
          <w:tcPr>
            <w:tcW w:w="0" w:type="pct"/>
            <w:noWrap/>
            <w:vAlign w:val="center"/>
            <w:hideMark/>
          </w:tcPr>
          <w:p w14:paraId="1D25D74E" w14:textId="328B7304"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139</w:t>
            </w:r>
          </w:p>
        </w:tc>
        <w:tc>
          <w:tcPr>
            <w:tcW w:w="0" w:type="pct"/>
            <w:noWrap/>
            <w:vAlign w:val="center"/>
            <w:hideMark/>
          </w:tcPr>
          <w:p w14:paraId="4FC17DC3" w14:textId="2AC84097"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196</w:t>
            </w:r>
          </w:p>
        </w:tc>
        <w:tc>
          <w:tcPr>
            <w:tcW w:w="0" w:type="pct"/>
            <w:noWrap/>
            <w:vAlign w:val="center"/>
            <w:hideMark/>
          </w:tcPr>
          <w:p w14:paraId="4D02850B" w14:textId="5F62A18E"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250</w:t>
            </w:r>
          </w:p>
        </w:tc>
      </w:tr>
      <w:tr w:rsidR="008B1FC4" w:rsidRPr="003127F5" w14:paraId="033A778C"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274AD2D3"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0" w:type="pct"/>
            <w:noWrap/>
            <w:vAlign w:val="center"/>
            <w:hideMark/>
          </w:tcPr>
          <w:p w14:paraId="7C86BF7E" w14:textId="65DCABB9"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63 </w:t>
            </w:r>
          </w:p>
        </w:tc>
        <w:tc>
          <w:tcPr>
            <w:tcW w:w="0" w:type="pct"/>
            <w:noWrap/>
            <w:vAlign w:val="center"/>
            <w:hideMark/>
          </w:tcPr>
          <w:p w14:paraId="586D329E" w14:textId="5DB4C65A"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128 </w:t>
            </w:r>
          </w:p>
        </w:tc>
        <w:tc>
          <w:tcPr>
            <w:tcW w:w="0" w:type="pct"/>
            <w:noWrap/>
            <w:vAlign w:val="center"/>
            <w:hideMark/>
          </w:tcPr>
          <w:p w14:paraId="703BBC53" w14:textId="7B2A44FB"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194 </w:t>
            </w:r>
          </w:p>
        </w:tc>
        <w:tc>
          <w:tcPr>
            <w:tcW w:w="0" w:type="pct"/>
            <w:noWrap/>
            <w:vAlign w:val="center"/>
            <w:hideMark/>
          </w:tcPr>
          <w:p w14:paraId="3EB4AFB1" w14:textId="1FA54CAB"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259 </w:t>
            </w:r>
          </w:p>
        </w:tc>
        <w:tc>
          <w:tcPr>
            <w:tcW w:w="0" w:type="pct"/>
            <w:noWrap/>
            <w:vAlign w:val="center"/>
            <w:hideMark/>
          </w:tcPr>
          <w:p w14:paraId="34C4F6BD" w14:textId="237AFCC9"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127F5">
              <w:rPr>
                <w:rFonts w:cs="Segoe UI"/>
                <w:b/>
                <w:color w:val="000000"/>
              </w:rPr>
              <w:t xml:space="preserve">321 </w:t>
            </w:r>
          </w:p>
        </w:tc>
      </w:tr>
      <w:tr w:rsidR="008B1FC4" w:rsidRPr="003127F5" w14:paraId="3CCC9237"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7508E2E3"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70F52509" w14:textId="40407B7E"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31 </w:t>
            </w:r>
          </w:p>
        </w:tc>
        <w:tc>
          <w:tcPr>
            <w:tcW w:w="0" w:type="pct"/>
            <w:noWrap/>
            <w:vAlign w:val="center"/>
            <w:hideMark/>
          </w:tcPr>
          <w:p w14:paraId="079AC3E2" w14:textId="04CE6DC3"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65 </w:t>
            </w:r>
          </w:p>
        </w:tc>
        <w:tc>
          <w:tcPr>
            <w:tcW w:w="0" w:type="pct"/>
            <w:noWrap/>
            <w:vAlign w:val="center"/>
            <w:hideMark/>
          </w:tcPr>
          <w:p w14:paraId="57596115" w14:textId="7E559546"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95 </w:t>
            </w:r>
          </w:p>
        </w:tc>
        <w:tc>
          <w:tcPr>
            <w:tcW w:w="0" w:type="pct"/>
            <w:noWrap/>
            <w:vAlign w:val="center"/>
            <w:hideMark/>
          </w:tcPr>
          <w:p w14:paraId="1AEE545F" w14:textId="344C8A8D"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127 </w:t>
            </w:r>
          </w:p>
        </w:tc>
        <w:tc>
          <w:tcPr>
            <w:tcW w:w="0" w:type="pct"/>
            <w:noWrap/>
            <w:vAlign w:val="center"/>
            <w:hideMark/>
          </w:tcPr>
          <w:p w14:paraId="44279003" w14:textId="776C2141"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157 </w:t>
            </w:r>
          </w:p>
        </w:tc>
      </w:tr>
      <w:tr w:rsidR="008B1FC4" w:rsidRPr="003127F5" w14:paraId="2264E6ED"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0F121AA1"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44945360" w14:textId="0A44B93F"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31 </w:t>
            </w:r>
          </w:p>
        </w:tc>
        <w:tc>
          <w:tcPr>
            <w:tcW w:w="0" w:type="pct"/>
            <w:noWrap/>
            <w:vAlign w:val="center"/>
            <w:hideMark/>
          </w:tcPr>
          <w:p w14:paraId="094F6F42" w14:textId="09835878"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64 </w:t>
            </w:r>
          </w:p>
        </w:tc>
        <w:tc>
          <w:tcPr>
            <w:tcW w:w="0" w:type="pct"/>
            <w:noWrap/>
            <w:vAlign w:val="center"/>
            <w:hideMark/>
          </w:tcPr>
          <w:p w14:paraId="476BE13C" w14:textId="0EE59803"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99 </w:t>
            </w:r>
          </w:p>
        </w:tc>
        <w:tc>
          <w:tcPr>
            <w:tcW w:w="0" w:type="pct"/>
            <w:noWrap/>
            <w:vAlign w:val="center"/>
            <w:hideMark/>
          </w:tcPr>
          <w:p w14:paraId="10ACA5B9" w14:textId="19056935"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132 </w:t>
            </w:r>
          </w:p>
        </w:tc>
        <w:tc>
          <w:tcPr>
            <w:tcW w:w="0" w:type="pct"/>
            <w:noWrap/>
            <w:vAlign w:val="center"/>
            <w:hideMark/>
          </w:tcPr>
          <w:p w14:paraId="4A5E6566" w14:textId="7FA1DFFB" w:rsidR="008B1FC4" w:rsidRPr="001373E2" w:rsidRDefault="001373E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127F5">
              <w:rPr>
                <w:rFonts w:cs="Segoe UI"/>
                <w:color w:val="000000"/>
              </w:rPr>
              <w:t xml:space="preserve">164 </w:t>
            </w:r>
          </w:p>
        </w:tc>
      </w:tr>
    </w:tbl>
    <w:p w14:paraId="42270CE7" w14:textId="27DEEF6B" w:rsidR="008B1FC4" w:rsidRDefault="008B1FC4" w:rsidP="008F5692">
      <w:pPr>
        <w:pStyle w:val="Tablesourcenote"/>
      </w:pPr>
      <w:r>
        <w:t xml:space="preserve">Source: </w:t>
      </w:r>
      <w:r w:rsidR="000717DD">
        <w:t>Essex County Council</w:t>
      </w:r>
      <w:r>
        <w:t xml:space="preserve"> (2024), IPSOS and HLIN (2024). NB estimates of need are not cumulative</w:t>
      </w:r>
      <w:r w:rsidDel="00C15140">
        <w:t xml:space="preserve"> </w:t>
      </w:r>
    </w:p>
    <w:p w14:paraId="7283E63C" w14:textId="77777777" w:rsidR="008F5692" w:rsidRDefault="008F5692" w:rsidP="008F5692">
      <w:pPr>
        <w:pStyle w:val="Tablesourcenote"/>
      </w:pPr>
    </w:p>
    <w:p w14:paraId="6956AC26" w14:textId="3D3F3A1B" w:rsidR="008F5692" w:rsidRDefault="008F5692" w:rsidP="008F5692">
      <w:pPr>
        <w:pStyle w:val="Caption"/>
      </w:pPr>
      <w:r>
        <w:t xml:space="preserve">Table </w:t>
      </w:r>
      <w:fldSimple w:instr=" SEQ Table \* ARABIC ">
        <w:r>
          <w:rPr>
            <w:noProof/>
          </w:rPr>
          <w:t>123</w:t>
        </w:r>
      </w:fldSimple>
      <w:r>
        <w:t xml:space="preserve">. </w:t>
      </w:r>
      <w:r w:rsidRPr="008F3863">
        <w:t>Maldon: 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DB492E" w14:paraId="75767B9D" w14:textId="77777777" w:rsidTr="003127F5">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6F26DA93"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409C1F61"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406CAE52"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246850B7"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50ED368D"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3752904C"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DB492E" w14:paraId="6E3D8123" w14:textId="77777777" w:rsidTr="008F5692">
        <w:trPr>
          <w:trHeight w:val="600"/>
        </w:trPr>
        <w:tc>
          <w:tcPr>
            <w:cnfStyle w:val="001000000000" w:firstRow="0" w:lastRow="0" w:firstColumn="1" w:lastColumn="0" w:oddVBand="0" w:evenVBand="0" w:oddHBand="0" w:evenHBand="0" w:firstRowFirstColumn="0" w:firstRowLastColumn="0" w:lastRowFirstColumn="0" w:lastRowLastColumn="0"/>
            <w:tcW w:w="1771" w:type="pct"/>
            <w:hideMark/>
          </w:tcPr>
          <w:p w14:paraId="5D71253A"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664" w:type="pct"/>
            <w:noWrap/>
            <w:vAlign w:val="center"/>
            <w:hideMark/>
          </w:tcPr>
          <w:p w14:paraId="58AE1130" w14:textId="001A9633"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73</w:t>
            </w:r>
          </w:p>
        </w:tc>
        <w:tc>
          <w:tcPr>
            <w:tcW w:w="636" w:type="pct"/>
            <w:noWrap/>
            <w:vAlign w:val="center"/>
            <w:hideMark/>
          </w:tcPr>
          <w:p w14:paraId="28D64697" w14:textId="1700D94E"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262</w:t>
            </w:r>
          </w:p>
        </w:tc>
        <w:tc>
          <w:tcPr>
            <w:tcW w:w="653" w:type="pct"/>
            <w:noWrap/>
            <w:vAlign w:val="center"/>
            <w:hideMark/>
          </w:tcPr>
          <w:p w14:paraId="3F5ED4C4" w14:textId="169D3059"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455</w:t>
            </w:r>
          </w:p>
        </w:tc>
        <w:tc>
          <w:tcPr>
            <w:tcW w:w="640" w:type="pct"/>
            <w:noWrap/>
            <w:vAlign w:val="center"/>
            <w:hideMark/>
          </w:tcPr>
          <w:p w14:paraId="341528BD" w14:textId="27549238"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646</w:t>
            </w:r>
          </w:p>
        </w:tc>
        <w:tc>
          <w:tcPr>
            <w:tcW w:w="636" w:type="pct"/>
            <w:noWrap/>
            <w:vAlign w:val="center"/>
            <w:hideMark/>
          </w:tcPr>
          <w:p w14:paraId="2AC8A3B8" w14:textId="727A29BE"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828</w:t>
            </w:r>
          </w:p>
        </w:tc>
      </w:tr>
      <w:tr w:rsidR="008B1FC4" w:rsidRPr="00DB492E" w14:paraId="662D791D" w14:textId="77777777" w:rsidTr="008F5692">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48901DDD"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5BD694C1" w14:textId="53A0414D"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58</w:t>
            </w:r>
          </w:p>
        </w:tc>
        <w:tc>
          <w:tcPr>
            <w:tcW w:w="636" w:type="pct"/>
            <w:noWrap/>
            <w:vAlign w:val="center"/>
            <w:hideMark/>
          </w:tcPr>
          <w:p w14:paraId="5215986A" w14:textId="45F61ABD"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208</w:t>
            </w:r>
          </w:p>
        </w:tc>
        <w:tc>
          <w:tcPr>
            <w:tcW w:w="653" w:type="pct"/>
            <w:noWrap/>
            <w:vAlign w:val="center"/>
            <w:hideMark/>
          </w:tcPr>
          <w:p w14:paraId="2184EE5B" w14:textId="0D6C907E"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336</w:t>
            </w:r>
          </w:p>
        </w:tc>
        <w:tc>
          <w:tcPr>
            <w:tcW w:w="640" w:type="pct"/>
            <w:noWrap/>
            <w:vAlign w:val="center"/>
            <w:hideMark/>
          </w:tcPr>
          <w:p w14:paraId="03B8D65B" w14:textId="18EFDE5C"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477</w:t>
            </w:r>
          </w:p>
        </w:tc>
        <w:tc>
          <w:tcPr>
            <w:tcW w:w="636" w:type="pct"/>
            <w:noWrap/>
            <w:vAlign w:val="center"/>
            <w:hideMark/>
          </w:tcPr>
          <w:p w14:paraId="6504047F" w14:textId="453225D2"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612</w:t>
            </w:r>
          </w:p>
        </w:tc>
      </w:tr>
      <w:tr w:rsidR="008B1FC4" w:rsidRPr="00DB492E" w14:paraId="5129DC96" w14:textId="77777777" w:rsidTr="008F5692">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798C4CD6"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166C9EE3" w14:textId="2FE1BE2F"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15</w:t>
            </w:r>
          </w:p>
        </w:tc>
        <w:tc>
          <w:tcPr>
            <w:tcW w:w="636" w:type="pct"/>
            <w:noWrap/>
            <w:vAlign w:val="center"/>
            <w:hideMark/>
          </w:tcPr>
          <w:p w14:paraId="601828BB" w14:textId="0249E333"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54</w:t>
            </w:r>
          </w:p>
        </w:tc>
        <w:tc>
          <w:tcPr>
            <w:tcW w:w="653" w:type="pct"/>
            <w:noWrap/>
            <w:vAlign w:val="center"/>
            <w:hideMark/>
          </w:tcPr>
          <w:p w14:paraId="19DF659A" w14:textId="679DD200"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119</w:t>
            </w:r>
          </w:p>
        </w:tc>
        <w:tc>
          <w:tcPr>
            <w:tcW w:w="640" w:type="pct"/>
            <w:noWrap/>
            <w:vAlign w:val="center"/>
            <w:hideMark/>
          </w:tcPr>
          <w:p w14:paraId="2A498C5B" w14:textId="2C8E25DE"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168</w:t>
            </w:r>
          </w:p>
        </w:tc>
        <w:tc>
          <w:tcPr>
            <w:tcW w:w="636" w:type="pct"/>
            <w:noWrap/>
            <w:vAlign w:val="center"/>
            <w:hideMark/>
          </w:tcPr>
          <w:p w14:paraId="629A3681" w14:textId="644F7449"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216</w:t>
            </w:r>
          </w:p>
        </w:tc>
      </w:tr>
      <w:tr w:rsidR="008B1FC4" w:rsidRPr="00DB492E" w14:paraId="2DCB38D7" w14:textId="77777777" w:rsidTr="008F5692">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4E004BA5"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664" w:type="pct"/>
            <w:noWrap/>
            <w:vAlign w:val="center"/>
            <w:hideMark/>
          </w:tcPr>
          <w:p w14:paraId="7C62DB05" w14:textId="572D0F07"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100 </w:t>
            </w:r>
          </w:p>
        </w:tc>
        <w:tc>
          <w:tcPr>
            <w:tcW w:w="636" w:type="pct"/>
            <w:noWrap/>
            <w:vAlign w:val="center"/>
            <w:hideMark/>
          </w:tcPr>
          <w:p w14:paraId="77794619" w14:textId="76A658B4"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200 </w:t>
            </w:r>
          </w:p>
        </w:tc>
        <w:tc>
          <w:tcPr>
            <w:tcW w:w="653" w:type="pct"/>
            <w:noWrap/>
            <w:vAlign w:val="center"/>
            <w:hideMark/>
          </w:tcPr>
          <w:p w14:paraId="028333E2" w14:textId="66A5F76F"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302 </w:t>
            </w:r>
          </w:p>
        </w:tc>
        <w:tc>
          <w:tcPr>
            <w:tcW w:w="640" w:type="pct"/>
            <w:noWrap/>
            <w:vAlign w:val="center"/>
            <w:hideMark/>
          </w:tcPr>
          <w:p w14:paraId="7E6A0FE2" w14:textId="08125BE2"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403 </w:t>
            </w:r>
          </w:p>
        </w:tc>
        <w:tc>
          <w:tcPr>
            <w:tcW w:w="636" w:type="pct"/>
            <w:noWrap/>
            <w:vAlign w:val="center"/>
            <w:hideMark/>
          </w:tcPr>
          <w:p w14:paraId="45F04671" w14:textId="435B988F"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500 </w:t>
            </w:r>
          </w:p>
        </w:tc>
      </w:tr>
      <w:tr w:rsidR="008B1FC4" w:rsidRPr="00DB492E" w14:paraId="6DBC3A83" w14:textId="77777777" w:rsidTr="008F5692">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68505723"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6D2BBB0B" w14:textId="2BF88D47"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69 </w:t>
            </w:r>
          </w:p>
        </w:tc>
        <w:tc>
          <w:tcPr>
            <w:tcW w:w="636" w:type="pct"/>
            <w:noWrap/>
            <w:vAlign w:val="center"/>
            <w:hideMark/>
          </w:tcPr>
          <w:p w14:paraId="41B39353" w14:textId="7950A2C6"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138 </w:t>
            </w:r>
          </w:p>
        </w:tc>
        <w:tc>
          <w:tcPr>
            <w:tcW w:w="653" w:type="pct"/>
            <w:noWrap/>
            <w:vAlign w:val="center"/>
            <w:hideMark/>
          </w:tcPr>
          <w:p w14:paraId="2127BA96" w14:textId="258178CC"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208 </w:t>
            </w:r>
          </w:p>
        </w:tc>
        <w:tc>
          <w:tcPr>
            <w:tcW w:w="640" w:type="pct"/>
            <w:noWrap/>
            <w:vAlign w:val="center"/>
            <w:hideMark/>
          </w:tcPr>
          <w:p w14:paraId="0C2DC165" w14:textId="7303EF1E"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277 </w:t>
            </w:r>
          </w:p>
        </w:tc>
        <w:tc>
          <w:tcPr>
            <w:tcW w:w="636" w:type="pct"/>
            <w:noWrap/>
            <w:vAlign w:val="center"/>
            <w:hideMark/>
          </w:tcPr>
          <w:p w14:paraId="5260FC4F" w14:textId="78F936E6"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344 </w:t>
            </w:r>
          </w:p>
        </w:tc>
      </w:tr>
      <w:tr w:rsidR="008B1FC4" w:rsidRPr="00DB492E" w14:paraId="2DCEC0B6" w14:textId="77777777" w:rsidTr="008F5692">
        <w:trPr>
          <w:trHeight w:val="300"/>
        </w:trPr>
        <w:tc>
          <w:tcPr>
            <w:cnfStyle w:val="001000000000" w:firstRow="0" w:lastRow="0" w:firstColumn="1" w:lastColumn="0" w:oddVBand="0" w:evenVBand="0" w:oddHBand="0" w:evenHBand="0" w:firstRowFirstColumn="0" w:firstRowLastColumn="0" w:lastRowFirstColumn="0" w:lastRowLastColumn="0"/>
            <w:tcW w:w="1771" w:type="pct"/>
            <w:noWrap/>
            <w:hideMark/>
          </w:tcPr>
          <w:p w14:paraId="691DAF4B"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32DACC41" w14:textId="0BBC1011"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31 </w:t>
            </w:r>
          </w:p>
        </w:tc>
        <w:tc>
          <w:tcPr>
            <w:tcW w:w="636" w:type="pct"/>
            <w:noWrap/>
            <w:vAlign w:val="center"/>
            <w:hideMark/>
          </w:tcPr>
          <w:p w14:paraId="0EDAA4B2" w14:textId="48C10F0D"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62 </w:t>
            </w:r>
          </w:p>
        </w:tc>
        <w:tc>
          <w:tcPr>
            <w:tcW w:w="653" w:type="pct"/>
            <w:noWrap/>
            <w:vAlign w:val="center"/>
            <w:hideMark/>
          </w:tcPr>
          <w:p w14:paraId="74ECF449" w14:textId="316B4C60"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94 </w:t>
            </w:r>
          </w:p>
        </w:tc>
        <w:tc>
          <w:tcPr>
            <w:tcW w:w="640" w:type="pct"/>
            <w:noWrap/>
            <w:vAlign w:val="center"/>
            <w:hideMark/>
          </w:tcPr>
          <w:p w14:paraId="41649A7E" w14:textId="7C5DD2DE"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126 </w:t>
            </w:r>
          </w:p>
        </w:tc>
        <w:tc>
          <w:tcPr>
            <w:tcW w:w="636" w:type="pct"/>
            <w:noWrap/>
            <w:vAlign w:val="center"/>
            <w:hideMark/>
          </w:tcPr>
          <w:p w14:paraId="4B87A4EC" w14:textId="366F803E" w:rsidR="008B1FC4" w:rsidRPr="00BC2A56" w:rsidRDefault="00BC2A56"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156 </w:t>
            </w:r>
          </w:p>
        </w:tc>
      </w:tr>
    </w:tbl>
    <w:p w14:paraId="1A31A013" w14:textId="27DDE371" w:rsidR="008B1FC4" w:rsidRDefault="008B1FC4" w:rsidP="001170EE">
      <w:pPr>
        <w:pStyle w:val="Tablesourcenote"/>
      </w:pPr>
      <w:r>
        <w:t xml:space="preserve">Source: </w:t>
      </w:r>
      <w:r w:rsidR="000717DD">
        <w:t>Essex County Council</w:t>
      </w:r>
      <w:r>
        <w:t xml:space="preserve"> (2024), IPSOS and HLIN (2024). NB estimates of need are not cumulative</w:t>
      </w:r>
      <w:r w:rsidDel="00C15140">
        <w:t xml:space="preserve"> </w:t>
      </w:r>
    </w:p>
    <w:p w14:paraId="1B076325" w14:textId="77777777" w:rsidR="008F5692" w:rsidRDefault="008F5692" w:rsidP="001170EE">
      <w:pPr>
        <w:pStyle w:val="Tablesourcenote"/>
      </w:pPr>
    </w:p>
    <w:p w14:paraId="7CD6AA34" w14:textId="196B9DD2" w:rsidR="008B1FC4" w:rsidRDefault="008B1FC4" w:rsidP="008B1FC4">
      <w:pPr>
        <w:pStyle w:val="Caption"/>
      </w:pPr>
      <w:r>
        <w:t xml:space="preserve">Table </w:t>
      </w:r>
      <w:fldSimple w:instr=" SEQ Table \* ARABIC ">
        <w:r w:rsidR="00971C60">
          <w:rPr>
            <w:noProof/>
          </w:rPr>
          <w:t>124</w:t>
        </w:r>
      </w:fldSimple>
      <w:r>
        <w:t xml:space="preserve">. Rochford: </w:t>
      </w:r>
      <w:r w:rsidRPr="00212687">
        <w:t>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DB492E" w14:paraId="57E3AC3D" w14:textId="77777777" w:rsidTr="00DB492E">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524C7AA9"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5B0A8347"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3D5B2B7C"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6DA01514"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315582B9"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3884C0C2"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DB492E" w14:paraId="283AA221" w14:textId="77777777" w:rsidTr="00DB492E">
        <w:trPr>
          <w:trHeight w:val="531"/>
        </w:trPr>
        <w:tc>
          <w:tcPr>
            <w:cnfStyle w:val="001000000000" w:firstRow="0" w:lastRow="0" w:firstColumn="1" w:lastColumn="0" w:oddVBand="0" w:evenVBand="0" w:oddHBand="0" w:evenHBand="0" w:firstRowFirstColumn="0" w:firstRowLastColumn="0" w:lastRowFirstColumn="0" w:lastRowLastColumn="0"/>
            <w:tcW w:w="0" w:type="pct"/>
            <w:hideMark/>
          </w:tcPr>
          <w:p w14:paraId="5453913A"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0" w:type="pct"/>
            <w:noWrap/>
            <w:vAlign w:val="center"/>
            <w:hideMark/>
          </w:tcPr>
          <w:p w14:paraId="24F73B95" w14:textId="6E978C15"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104</w:t>
            </w:r>
          </w:p>
        </w:tc>
        <w:tc>
          <w:tcPr>
            <w:tcW w:w="0" w:type="pct"/>
            <w:noWrap/>
            <w:vAlign w:val="center"/>
            <w:hideMark/>
          </w:tcPr>
          <w:p w14:paraId="3BB590FB" w14:textId="46E5FF5C"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322</w:t>
            </w:r>
          </w:p>
        </w:tc>
        <w:tc>
          <w:tcPr>
            <w:tcW w:w="0" w:type="pct"/>
            <w:noWrap/>
            <w:vAlign w:val="center"/>
            <w:hideMark/>
          </w:tcPr>
          <w:p w14:paraId="3F87BC75" w14:textId="00823E79"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541</w:t>
            </w:r>
          </w:p>
        </w:tc>
        <w:tc>
          <w:tcPr>
            <w:tcW w:w="0" w:type="pct"/>
            <w:noWrap/>
            <w:vAlign w:val="center"/>
            <w:hideMark/>
          </w:tcPr>
          <w:p w14:paraId="5555B516" w14:textId="1FA35777"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757</w:t>
            </w:r>
          </w:p>
        </w:tc>
        <w:tc>
          <w:tcPr>
            <w:tcW w:w="0" w:type="pct"/>
            <w:noWrap/>
            <w:vAlign w:val="center"/>
            <w:hideMark/>
          </w:tcPr>
          <w:p w14:paraId="5410EC00" w14:textId="585F29DA"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963</w:t>
            </w:r>
          </w:p>
        </w:tc>
      </w:tr>
      <w:tr w:rsidR="008B1FC4" w:rsidRPr="00DB492E" w14:paraId="32276FCD"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6C6A9591"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4FF8C3C0" w14:textId="55D56952"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86</w:t>
            </w:r>
          </w:p>
        </w:tc>
        <w:tc>
          <w:tcPr>
            <w:tcW w:w="0" w:type="pct"/>
            <w:noWrap/>
            <w:vAlign w:val="center"/>
            <w:hideMark/>
          </w:tcPr>
          <w:p w14:paraId="157A8222" w14:textId="77365E21"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266</w:t>
            </w:r>
          </w:p>
        </w:tc>
        <w:tc>
          <w:tcPr>
            <w:tcW w:w="0" w:type="pct"/>
            <w:noWrap/>
            <w:vAlign w:val="center"/>
            <w:hideMark/>
          </w:tcPr>
          <w:p w14:paraId="17DEFC9D" w14:textId="7BC6150A"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422</w:t>
            </w:r>
          </w:p>
        </w:tc>
        <w:tc>
          <w:tcPr>
            <w:tcW w:w="0" w:type="pct"/>
            <w:noWrap/>
            <w:vAlign w:val="center"/>
            <w:hideMark/>
          </w:tcPr>
          <w:p w14:paraId="608DD798" w14:textId="792226FA"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591</w:t>
            </w:r>
          </w:p>
        </w:tc>
        <w:tc>
          <w:tcPr>
            <w:tcW w:w="0" w:type="pct"/>
            <w:noWrap/>
            <w:vAlign w:val="center"/>
            <w:hideMark/>
          </w:tcPr>
          <w:p w14:paraId="3C94C3C7" w14:textId="2E3E38E3"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753</w:t>
            </w:r>
          </w:p>
        </w:tc>
      </w:tr>
      <w:tr w:rsidR="008B1FC4" w:rsidRPr="00DB492E" w14:paraId="05D9270A"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2DF8E264"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4011E4C7" w14:textId="24191DE1"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18</w:t>
            </w:r>
          </w:p>
        </w:tc>
        <w:tc>
          <w:tcPr>
            <w:tcW w:w="0" w:type="pct"/>
            <w:noWrap/>
            <w:vAlign w:val="center"/>
            <w:hideMark/>
          </w:tcPr>
          <w:p w14:paraId="098286F4" w14:textId="729C0A2A"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56</w:t>
            </w:r>
          </w:p>
        </w:tc>
        <w:tc>
          <w:tcPr>
            <w:tcW w:w="0" w:type="pct"/>
            <w:noWrap/>
            <w:vAlign w:val="center"/>
            <w:hideMark/>
          </w:tcPr>
          <w:p w14:paraId="6F7FFE41" w14:textId="673EEDC2"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118</w:t>
            </w:r>
          </w:p>
        </w:tc>
        <w:tc>
          <w:tcPr>
            <w:tcW w:w="0" w:type="pct"/>
            <w:noWrap/>
            <w:vAlign w:val="center"/>
            <w:hideMark/>
          </w:tcPr>
          <w:p w14:paraId="1C49E59F" w14:textId="74341918"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165</w:t>
            </w:r>
          </w:p>
        </w:tc>
        <w:tc>
          <w:tcPr>
            <w:tcW w:w="0" w:type="pct"/>
            <w:noWrap/>
            <w:vAlign w:val="center"/>
            <w:hideMark/>
          </w:tcPr>
          <w:p w14:paraId="59FACEB7" w14:textId="0DB3A3F6"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211</w:t>
            </w:r>
          </w:p>
        </w:tc>
      </w:tr>
      <w:tr w:rsidR="008B1FC4" w:rsidRPr="00DB492E" w14:paraId="0D3E6624"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76BB54F7"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0" w:type="pct"/>
            <w:noWrap/>
            <w:vAlign w:val="center"/>
            <w:hideMark/>
          </w:tcPr>
          <w:p w14:paraId="0BB779A0" w14:textId="3FA5B9C2"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114 </w:t>
            </w:r>
          </w:p>
        </w:tc>
        <w:tc>
          <w:tcPr>
            <w:tcW w:w="0" w:type="pct"/>
            <w:noWrap/>
            <w:vAlign w:val="center"/>
            <w:hideMark/>
          </w:tcPr>
          <w:p w14:paraId="18C1A633" w14:textId="53D41374"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229 </w:t>
            </w:r>
          </w:p>
        </w:tc>
        <w:tc>
          <w:tcPr>
            <w:tcW w:w="0" w:type="pct"/>
            <w:noWrap/>
            <w:vAlign w:val="center"/>
            <w:hideMark/>
          </w:tcPr>
          <w:p w14:paraId="5811B969" w14:textId="09FB2A07"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345 </w:t>
            </w:r>
          </w:p>
        </w:tc>
        <w:tc>
          <w:tcPr>
            <w:tcW w:w="0" w:type="pct"/>
            <w:noWrap/>
            <w:vAlign w:val="center"/>
            <w:hideMark/>
          </w:tcPr>
          <w:p w14:paraId="3B02C48A" w14:textId="0387FCB4"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460 </w:t>
            </w:r>
          </w:p>
        </w:tc>
        <w:tc>
          <w:tcPr>
            <w:tcW w:w="0" w:type="pct"/>
            <w:noWrap/>
            <w:vAlign w:val="center"/>
            <w:hideMark/>
          </w:tcPr>
          <w:p w14:paraId="743AC256" w14:textId="12F634AC"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569 </w:t>
            </w:r>
          </w:p>
        </w:tc>
      </w:tr>
      <w:tr w:rsidR="008B1FC4" w:rsidRPr="00DB492E" w14:paraId="281320FE"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2DE12129"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30C1F092" w14:textId="0A4F7591"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82 </w:t>
            </w:r>
          </w:p>
        </w:tc>
        <w:tc>
          <w:tcPr>
            <w:tcW w:w="0" w:type="pct"/>
            <w:noWrap/>
            <w:vAlign w:val="center"/>
            <w:hideMark/>
          </w:tcPr>
          <w:p w14:paraId="1B36E03E" w14:textId="255DEF4E"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166 </w:t>
            </w:r>
          </w:p>
        </w:tc>
        <w:tc>
          <w:tcPr>
            <w:tcW w:w="0" w:type="pct"/>
            <w:noWrap/>
            <w:vAlign w:val="center"/>
            <w:hideMark/>
          </w:tcPr>
          <w:p w14:paraId="23455DC7" w14:textId="1FB23C95"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252 </w:t>
            </w:r>
          </w:p>
        </w:tc>
        <w:tc>
          <w:tcPr>
            <w:tcW w:w="0" w:type="pct"/>
            <w:noWrap/>
            <w:vAlign w:val="center"/>
            <w:hideMark/>
          </w:tcPr>
          <w:p w14:paraId="372B5810" w14:textId="13CAF147"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335 </w:t>
            </w:r>
          </w:p>
        </w:tc>
        <w:tc>
          <w:tcPr>
            <w:tcW w:w="0" w:type="pct"/>
            <w:noWrap/>
            <w:vAlign w:val="center"/>
            <w:hideMark/>
          </w:tcPr>
          <w:p w14:paraId="14DE1D34" w14:textId="6B96FFC4"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416 </w:t>
            </w:r>
          </w:p>
        </w:tc>
      </w:tr>
      <w:tr w:rsidR="008B1FC4" w:rsidRPr="00DB492E" w14:paraId="181ED54D"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00E58698"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0069324A" w14:textId="1ADEED47"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32 </w:t>
            </w:r>
          </w:p>
        </w:tc>
        <w:tc>
          <w:tcPr>
            <w:tcW w:w="0" w:type="pct"/>
            <w:noWrap/>
            <w:vAlign w:val="center"/>
            <w:hideMark/>
          </w:tcPr>
          <w:p w14:paraId="5EBAF5C8" w14:textId="754185FF"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63 </w:t>
            </w:r>
          </w:p>
        </w:tc>
        <w:tc>
          <w:tcPr>
            <w:tcW w:w="0" w:type="pct"/>
            <w:noWrap/>
            <w:vAlign w:val="center"/>
            <w:hideMark/>
          </w:tcPr>
          <w:p w14:paraId="4573E823" w14:textId="6DBE733B"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93 </w:t>
            </w:r>
          </w:p>
        </w:tc>
        <w:tc>
          <w:tcPr>
            <w:tcW w:w="0" w:type="pct"/>
            <w:noWrap/>
            <w:vAlign w:val="center"/>
            <w:hideMark/>
          </w:tcPr>
          <w:p w14:paraId="0A9D5911" w14:textId="3E579858"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124 </w:t>
            </w:r>
          </w:p>
        </w:tc>
        <w:tc>
          <w:tcPr>
            <w:tcW w:w="0" w:type="pct"/>
            <w:noWrap/>
            <w:vAlign w:val="center"/>
            <w:hideMark/>
          </w:tcPr>
          <w:p w14:paraId="516E8631" w14:textId="417C2FD3" w:rsidR="008B1FC4" w:rsidRPr="000B194D" w:rsidRDefault="000B194D"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 xml:space="preserve">154 </w:t>
            </w:r>
          </w:p>
        </w:tc>
      </w:tr>
    </w:tbl>
    <w:p w14:paraId="2E9523BB" w14:textId="5B6220CB" w:rsidR="008B1FC4" w:rsidRPr="008F5692" w:rsidRDefault="008B1FC4" w:rsidP="008F5692">
      <w:pPr>
        <w:rPr>
          <w:rFonts w:ascii="Segoe UI" w:hAnsi="Segoe UI" w:cs="Segoe UI"/>
          <w:sz w:val="18"/>
          <w:szCs w:val="18"/>
        </w:rPr>
      </w:pPr>
      <w:r w:rsidRPr="008F5692">
        <w:rPr>
          <w:rFonts w:ascii="Segoe UI" w:hAnsi="Segoe UI" w:cs="Segoe UI"/>
          <w:sz w:val="18"/>
          <w:szCs w:val="18"/>
        </w:rPr>
        <w:t xml:space="preserve">Source: </w:t>
      </w:r>
      <w:r w:rsidR="000717DD" w:rsidRPr="008F5692">
        <w:rPr>
          <w:rFonts w:ascii="Segoe UI" w:hAnsi="Segoe UI" w:cs="Segoe UI"/>
          <w:sz w:val="18"/>
          <w:szCs w:val="18"/>
        </w:rPr>
        <w:t>Essex County Council</w:t>
      </w:r>
      <w:r w:rsidRPr="008F5692">
        <w:rPr>
          <w:rFonts w:ascii="Segoe UI" w:hAnsi="Segoe UI" w:cs="Segoe UI"/>
          <w:sz w:val="18"/>
          <w:szCs w:val="18"/>
        </w:rPr>
        <w:t xml:space="preserve"> (2024), IPSOS and HLIN (2024). NB estimates of need are not cumulative</w:t>
      </w:r>
      <w:r w:rsidRPr="008F5692" w:rsidDel="00C15140">
        <w:rPr>
          <w:rFonts w:ascii="Segoe UI" w:hAnsi="Segoe UI" w:cs="Segoe UI"/>
          <w:sz w:val="18"/>
          <w:szCs w:val="18"/>
        </w:rPr>
        <w:t xml:space="preserve"> </w:t>
      </w:r>
    </w:p>
    <w:p w14:paraId="2A887DE6" w14:textId="2E32097E" w:rsidR="008B1FC4" w:rsidRDefault="008B1FC4" w:rsidP="008B1FC4">
      <w:pPr>
        <w:pStyle w:val="Caption"/>
      </w:pPr>
      <w:r>
        <w:lastRenderedPageBreak/>
        <w:t xml:space="preserve">Table </w:t>
      </w:r>
      <w:fldSimple w:instr=" SEQ Table \* ARABIC ">
        <w:r w:rsidR="00971C60">
          <w:rPr>
            <w:noProof/>
          </w:rPr>
          <w:t>125</w:t>
        </w:r>
      </w:fldSimple>
      <w:r>
        <w:t xml:space="preserve">. Tendring: </w:t>
      </w:r>
      <w:r w:rsidRPr="00212687">
        <w:t>Estimated additional need for retirement/sheltered housing and for extra care housing by tenure to 2044.</w:t>
      </w:r>
    </w:p>
    <w:tbl>
      <w:tblPr>
        <w:tblStyle w:val="GridTable5Dark-Accent4"/>
        <w:tblW w:w="5000" w:type="pct"/>
        <w:tblLook w:val="04A0" w:firstRow="1" w:lastRow="0" w:firstColumn="1" w:lastColumn="0" w:noHBand="0" w:noVBand="1"/>
      </w:tblPr>
      <w:tblGrid>
        <w:gridCol w:w="3194"/>
        <w:gridCol w:w="1197"/>
        <w:gridCol w:w="1147"/>
        <w:gridCol w:w="1177"/>
        <w:gridCol w:w="1154"/>
        <w:gridCol w:w="1147"/>
      </w:tblGrid>
      <w:tr w:rsidR="008B1FC4" w:rsidRPr="00DB492E" w14:paraId="3E576EA4" w14:textId="77777777" w:rsidTr="00DB492E">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5152A689" w14:textId="77777777" w:rsidR="008B1FC4" w:rsidRPr="00A24802" w:rsidRDefault="008B1FC4" w:rsidP="00DC05B9">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6ACBC8A2"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26DCDA27"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01A9C1D8"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687E2D5E"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4B9F6E4D" w14:textId="77777777" w:rsidR="008B1FC4" w:rsidRPr="00A24802" w:rsidRDefault="008B1FC4"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8B1FC4" w:rsidRPr="00DB492E" w14:paraId="26D78418" w14:textId="77777777" w:rsidTr="008A2546">
        <w:trPr>
          <w:trHeight w:val="600"/>
        </w:trPr>
        <w:tc>
          <w:tcPr>
            <w:cnfStyle w:val="001000000000" w:firstRow="0" w:lastRow="0" w:firstColumn="1" w:lastColumn="0" w:oddVBand="0" w:evenVBand="0" w:oddHBand="0" w:evenHBand="0" w:firstRowFirstColumn="0" w:firstRowLastColumn="0" w:lastRowFirstColumn="0" w:lastRowLastColumn="0"/>
            <w:tcW w:w="0" w:type="pct"/>
            <w:hideMark/>
          </w:tcPr>
          <w:p w14:paraId="3B3C6E48" w14:textId="77777777" w:rsidR="008B1FC4" w:rsidRPr="00A24802" w:rsidRDefault="008B1FC4" w:rsidP="00DC05B9">
            <w:pPr>
              <w:rPr>
                <w:rFonts w:eastAsia="Times New Roman" w:cs="Segoe UI"/>
                <w:color w:val="000000"/>
              </w:rPr>
            </w:pPr>
            <w:r w:rsidRPr="00A24802">
              <w:rPr>
                <w:rFonts w:eastAsia="Times New Roman" w:cs="Segoe UI"/>
                <w:color w:val="000000"/>
              </w:rPr>
              <w:t>Retirement/sheltered housing (units)</w:t>
            </w:r>
          </w:p>
        </w:tc>
        <w:tc>
          <w:tcPr>
            <w:tcW w:w="0" w:type="pct"/>
            <w:noWrap/>
            <w:vAlign w:val="center"/>
            <w:hideMark/>
          </w:tcPr>
          <w:p w14:paraId="185F9ECB" w14:textId="544392E9"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196</w:t>
            </w:r>
          </w:p>
        </w:tc>
        <w:tc>
          <w:tcPr>
            <w:tcW w:w="0" w:type="pct"/>
            <w:noWrap/>
            <w:vAlign w:val="center"/>
            <w:hideMark/>
          </w:tcPr>
          <w:p w14:paraId="275B9509" w14:textId="3F67C5A4"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659</w:t>
            </w:r>
          </w:p>
        </w:tc>
        <w:tc>
          <w:tcPr>
            <w:tcW w:w="0" w:type="pct"/>
            <w:noWrap/>
            <w:vAlign w:val="center"/>
            <w:hideMark/>
          </w:tcPr>
          <w:p w14:paraId="7F713216" w14:textId="0B160BFC"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1,130</w:t>
            </w:r>
          </w:p>
        </w:tc>
        <w:tc>
          <w:tcPr>
            <w:tcW w:w="0" w:type="pct"/>
            <w:noWrap/>
            <w:vAlign w:val="center"/>
            <w:hideMark/>
          </w:tcPr>
          <w:p w14:paraId="349B828F" w14:textId="67D66922"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1,601</w:t>
            </w:r>
          </w:p>
        </w:tc>
        <w:tc>
          <w:tcPr>
            <w:tcW w:w="0" w:type="pct"/>
            <w:noWrap/>
            <w:vAlign w:val="center"/>
            <w:hideMark/>
          </w:tcPr>
          <w:p w14:paraId="4CEC787F" w14:textId="278C2C19"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2,056</w:t>
            </w:r>
          </w:p>
        </w:tc>
      </w:tr>
      <w:tr w:rsidR="008B1FC4" w:rsidRPr="00DB492E" w14:paraId="16183FA1"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34F34C09"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74B8BB66" w14:textId="47848064"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155</w:t>
            </w:r>
          </w:p>
        </w:tc>
        <w:tc>
          <w:tcPr>
            <w:tcW w:w="0" w:type="pct"/>
            <w:noWrap/>
            <w:vAlign w:val="center"/>
            <w:hideMark/>
          </w:tcPr>
          <w:p w14:paraId="6DFA38DB" w14:textId="413E56D7"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523</w:t>
            </w:r>
          </w:p>
        </w:tc>
        <w:tc>
          <w:tcPr>
            <w:tcW w:w="0" w:type="pct"/>
            <w:noWrap/>
            <w:vAlign w:val="center"/>
            <w:hideMark/>
          </w:tcPr>
          <w:p w14:paraId="33640CB1" w14:textId="0F966022"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759</w:t>
            </w:r>
          </w:p>
        </w:tc>
        <w:tc>
          <w:tcPr>
            <w:tcW w:w="0" w:type="pct"/>
            <w:noWrap/>
            <w:vAlign w:val="center"/>
            <w:hideMark/>
          </w:tcPr>
          <w:p w14:paraId="2047A1C4" w14:textId="16F2ACA8"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1,075</w:t>
            </w:r>
          </w:p>
        </w:tc>
        <w:tc>
          <w:tcPr>
            <w:tcW w:w="0" w:type="pct"/>
            <w:noWrap/>
            <w:vAlign w:val="center"/>
            <w:hideMark/>
          </w:tcPr>
          <w:p w14:paraId="7715B045" w14:textId="76D65443"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1,380</w:t>
            </w:r>
          </w:p>
        </w:tc>
      </w:tr>
      <w:tr w:rsidR="008B1FC4" w:rsidRPr="00DB492E" w14:paraId="6A422B10"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3B4DC101"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30F22213" w14:textId="176B8721"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40</w:t>
            </w:r>
          </w:p>
        </w:tc>
        <w:tc>
          <w:tcPr>
            <w:tcW w:w="0" w:type="pct"/>
            <w:noWrap/>
            <w:vAlign w:val="center"/>
            <w:hideMark/>
          </w:tcPr>
          <w:p w14:paraId="5411FD28" w14:textId="132BA8F9"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136</w:t>
            </w:r>
          </w:p>
        </w:tc>
        <w:tc>
          <w:tcPr>
            <w:tcW w:w="0" w:type="pct"/>
            <w:noWrap/>
            <w:vAlign w:val="center"/>
            <w:hideMark/>
          </w:tcPr>
          <w:p w14:paraId="5129C198" w14:textId="0CFE23D7"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371</w:t>
            </w:r>
          </w:p>
        </w:tc>
        <w:tc>
          <w:tcPr>
            <w:tcW w:w="0" w:type="pct"/>
            <w:noWrap/>
            <w:vAlign w:val="center"/>
            <w:hideMark/>
          </w:tcPr>
          <w:p w14:paraId="49F4CACC" w14:textId="0CB1983F"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526</w:t>
            </w:r>
          </w:p>
        </w:tc>
        <w:tc>
          <w:tcPr>
            <w:tcW w:w="0" w:type="pct"/>
            <w:noWrap/>
            <w:vAlign w:val="center"/>
            <w:hideMark/>
          </w:tcPr>
          <w:p w14:paraId="4F14C123" w14:textId="142A51A7"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676</w:t>
            </w:r>
          </w:p>
        </w:tc>
      </w:tr>
      <w:tr w:rsidR="008B1FC4" w:rsidRPr="00DB492E" w14:paraId="7852D2D1"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077AEC5E" w14:textId="77777777" w:rsidR="008B1FC4" w:rsidRPr="00A24802" w:rsidRDefault="008B1FC4" w:rsidP="00DC05B9">
            <w:pPr>
              <w:rPr>
                <w:rFonts w:eastAsia="Times New Roman" w:cs="Segoe UI"/>
                <w:color w:val="000000"/>
              </w:rPr>
            </w:pPr>
            <w:r w:rsidRPr="00A24802">
              <w:rPr>
                <w:rFonts w:eastAsia="Times New Roman" w:cs="Segoe UI"/>
                <w:color w:val="000000"/>
              </w:rPr>
              <w:t>Extra care housing (units)</w:t>
            </w:r>
          </w:p>
        </w:tc>
        <w:tc>
          <w:tcPr>
            <w:tcW w:w="0" w:type="pct"/>
            <w:noWrap/>
            <w:vAlign w:val="center"/>
            <w:hideMark/>
          </w:tcPr>
          <w:p w14:paraId="11CA86AD" w14:textId="368B1FF4"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231 </w:t>
            </w:r>
          </w:p>
        </w:tc>
        <w:tc>
          <w:tcPr>
            <w:tcW w:w="0" w:type="pct"/>
            <w:noWrap/>
            <w:vAlign w:val="center"/>
            <w:hideMark/>
          </w:tcPr>
          <w:p w14:paraId="219D5AFD" w14:textId="12559488"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476 </w:t>
            </w:r>
          </w:p>
        </w:tc>
        <w:tc>
          <w:tcPr>
            <w:tcW w:w="0" w:type="pct"/>
            <w:noWrap/>
            <w:vAlign w:val="center"/>
            <w:hideMark/>
          </w:tcPr>
          <w:p w14:paraId="2CB861F8" w14:textId="782FE46B"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726 </w:t>
            </w:r>
          </w:p>
        </w:tc>
        <w:tc>
          <w:tcPr>
            <w:tcW w:w="0" w:type="pct"/>
            <w:noWrap/>
            <w:vAlign w:val="center"/>
            <w:hideMark/>
          </w:tcPr>
          <w:p w14:paraId="38933A91" w14:textId="605AD3DB"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975 </w:t>
            </w:r>
          </w:p>
        </w:tc>
        <w:tc>
          <w:tcPr>
            <w:tcW w:w="0" w:type="pct"/>
            <w:noWrap/>
            <w:vAlign w:val="center"/>
            <w:hideMark/>
          </w:tcPr>
          <w:p w14:paraId="033A8D7E" w14:textId="177E637C"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1,216 </w:t>
            </w:r>
          </w:p>
        </w:tc>
      </w:tr>
      <w:tr w:rsidR="008B1FC4" w:rsidRPr="00DB492E" w14:paraId="5BBF493E"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1C6E970A"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Market housing</w:t>
            </w:r>
          </w:p>
        </w:tc>
        <w:tc>
          <w:tcPr>
            <w:tcW w:w="0" w:type="pct"/>
            <w:noWrap/>
            <w:vAlign w:val="center"/>
            <w:hideMark/>
          </w:tcPr>
          <w:p w14:paraId="59A50F75" w14:textId="66BB473D"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159</w:t>
            </w:r>
          </w:p>
        </w:tc>
        <w:tc>
          <w:tcPr>
            <w:tcW w:w="0" w:type="pct"/>
            <w:noWrap/>
            <w:vAlign w:val="center"/>
            <w:hideMark/>
          </w:tcPr>
          <w:p w14:paraId="2C4ED784" w14:textId="39A8DC08"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329</w:t>
            </w:r>
          </w:p>
        </w:tc>
        <w:tc>
          <w:tcPr>
            <w:tcW w:w="0" w:type="pct"/>
            <w:noWrap/>
            <w:vAlign w:val="center"/>
            <w:hideMark/>
          </w:tcPr>
          <w:p w14:paraId="67AEBEE3" w14:textId="1E0DF5D3"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450</w:t>
            </w:r>
          </w:p>
        </w:tc>
        <w:tc>
          <w:tcPr>
            <w:tcW w:w="0" w:type="pct"/>
            <w:noWrap/>
            <w:vAlign w:val="center"/>
            <w:hideMark/>
          </w:tcPr>
          <w:p w14:paraId="35DE05CC" w14:textId="189C6E1B"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604</w:t>
            </w:r>
          </w:p>
        </w:tc>
        <w:tc>
          <w:tcPr>
            <w:tcW w:w="0" w:type="pct"/>
            <w:noWrap/>
            <w:vAlign w:val="center"/>
            <w:hideMark/>
          </w:tcPr>
          <w:p w14:paraId="21913C34" w14:textId="4438BC1A"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754</w:t>
            </w:r>
          </w:p>
        </w:tc>
      </w:tr>
      <w:tr w:rsidR="008B1FC4" w:rsidRPr="00DB492E" w14:paraId="42F5778C" w14:textId="77777777" w:rsidTr="008A2546">
        <w:trPr>
          <w:trHeight w:val="300"/>
        </w:trPr>
        <w:tc>
          <w:tcPr>
            <w:cnfStyle w:val="001000000000" w:firstRow="0" w:lastRow="0" w:firstColumn="1" w:lastColumn="0" w:oddVBand="0" w:evenVBand="0" w:oddHBand="0" w:evenHBand="0" w:firstRowFirstColumn="0" w:firstRowLastColumn="0" w:lastRowFirstColumn="0" w:lastRowLastColumn="0"/>
            <w:tcW w:w="0" w:type="pct"/>
            <w:noWrap/>
            <w:hideMark/>
          </w:tcPr>
          <w:p w14:paraId="5469ABC2" w14:textId="77777777" w:rsidR="008B1FC4" w:rsidRPr="00A24802" w:rsidRDefault="008B1FC4" w:rsidP="00DC05B9">
            <w:pPr>
              <w:rPr>
                <w:rFonts w:eastAsia="Times New Roman" w:cs="Segoe UI"/>
                <w:b w:val="0"/>
                <w:color w:val="000000"/>
              </w:rPr>
            </w:pPr>
            <w:r w:rsidRPr="00A24802">
              <w:rPr>
                <w:rFonts w:eastAsia="Times New Roman" w:cs="Segoe UI"/>
                <w:b w:val="0"/>
                <w:color w:val="000000"/>
              </w:rPr>
              <w:t>Affordable/social housing</w:t>
            </w:r>
          </w:p>
        </w:tc>
        <w:tc>
          <w:tcPr>
            <w:tcW w:w="0" w:type="pct"/>
            <w:noWrap/>
            <w:vAlign w:val="center"/>
            <w:hideMark/>
          </w:tcPr>
          <w:p w14:paraId="74EF2251" w14:textId="4F95176C"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72</w:t>
            </w:r>
          </w:p>
        </w:tc>
        <w:tc>
          <w:tcPr>
            <w:tcW w:w="0" w:type="pct"/>
            <w:noWrap/>
            <w:vAlign w:val="center"/>
            <w:hideMark/>
          </w:tcPr>
          <w:p w14:paraId="15046C66" w14:textId="25B06C3E"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147</w:t>
            </w:r>
          </w:p>
        </w:tc>
        <w:tc>
          <w:tcPr>
            <w:tcW w:w="0" w:type="pct"/>
            <w:noWrap/>
            <w:vAlign w:val="center"/>
            <w:hideMark/>
          </w:tcPr>
          <w:p w14:paraId="65BF38FA" w14:textId="7C355079"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276</w:t>
            </w:r>
          </w:p>
        </w:tc>
        <w:tc>
          <w:tcPr>
            <w:tcW w:w="0" w:type="pct"/>
            <w:noWrap/>
            <w:vAlign w:val="center"/>
            <w:hideMark/>
          </w:tcPr>
          <w:p w14:paraId="73F9CA4D" w14:textId="245D3CE0"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371</w:t>
            </w:r>
          </w:p>
        </w:tc>
        <w:tc>
          <w:tcPr>
            <w:tcW w:w="0" w:type="pct"/>
            <w:noWrap/>
            <w:vAlign w:val="center"/>
            <w:hideMark/>
          </w:tcPr>
          <w:p w14:paraId="50D2D300" w14:textId="27F52E39" w:rsidR="008B1FC4" w:rsidRPr="008A64D0" w:rsidRDefault="008A64D0"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462</w:t>
            </w:r>
          </w:p>
        </w:tc>
      </w:tr>
    </w:tbl>
    <w:p w14:paraId="577258C6" w14:textId="77777777" w:rsidR="00131297" w:rsidRDefault="008B1FC4" w:rsidP="00AE5108">
      <w:pPr>
        <w:pStyle w:val="Tablesourcenote"/>
      </w:pPr>
      <w:r>
        <w:t xml:space="preserve">Source: </w:t>
      </w:r>
      <w:r w:rsidR="000717DD">
        <w:t>Essex County Council</w:t>
      </w:r>
      <w:r>
        <w:t xml:space="preserve"> (2024), IPSOS and HLIN (2024). NB estimates of need are not cumulative</w:t>
      </w:r>
    </w:p>
    <w:p w14:paraId="7E97DF1B" w14:textId="77777777" w:rsidR="007C2BF5" w:rsidRPr="002541E8" w:rsidRDefault="007C2BF5" w:rsidP="007C2BF5">
      <w:pPr>
        <w:pStyle w:val="Caption"/>
        <w:rPr>
          <w:rFonts w:cs="Segoe UI"/>
          <w:iCs w:val="0"/>
          <w:szCs w:val="22"/>
        </w:rPr>
      </w:pPr>
      <w:r>
        <w:t xml:space="preserve">Table </w:t>
      </w:r>
      <w:r w:rsidRPr="002541E8">
        <w:rPr>
          <w:rFonts w:cs="Segoe UI"/>
          <w:szCs w:val="22"/>
        </w:rPr>
        <w:fldChar w:fldCharType="begin"/>
      </w:r>
      <w:r w:rsidRPr="002541E8">
        <w:rPr>
          <w:rFonts w:cs="Segoe UI"/>
          <w:szCs w:val="22"/>
        </w:rPr>
        <w:instrText xml:space="preserve"> SEQ Table \* ARABIC </w:instrText>
      </w:r>
      <w:r w:rsidRPr="002541E8">
        <w:rPr>
          <w:rFonts w:cs="Segoe UI"/>
          <w:szCs w:val="22"/>
        </w:rPr>
        <w:fldChar w:fldCharType="separate"/>
      </w:r>
      <w:r>
        <w:rPr>
          <w:rFonts w:cs="Segoe UI"/>
          <w:noProof/>
          <w:szCs w:val="22"/>
        </w:rPr>
        <w:t>126</w:t>
      </w:r>
      <w:r w:rsidRPr="002541E8">
        <w:rPr>
          <w:rFonts w:cs="Segoe UI"/>
          <w:noProof/>
          <w:szCs w:val="22"/>
        </w:rPr>
        <w:fldChar w:fldCharType="end"/>
      </w:r>
      <w:r w:rsidRPr="002541E8">
        <w:rPr>
          <w:rFonts w:cs="Segoe UI"/>
          <w:szCs w:val="22"/>
        </w:rPr>
        <w:t>. Uttlesford: Estimated additional need for retirement/sheltered housing and for extra care housing by tenure to 2044.</w:t>
      </w:r>
    </w:p>
    <w:tbl>
      <w:tblPr>
        <w:tblStyle w:val="GridTable5Dark-Accent4"/>
        <w:tblW w:w="4851" w:type="pct"/>
        <w:tblLook w:val="04A0" w:firstRow="1" w:lastRow="0" w:firstColumn="1" w:lastColumn="0" w:noHBand="0" w:noVBand="1"/>
      </w:tblPr>
      <w:tblGrid>
        <w:gridCol w:w="3194"/>
        <w:gridCol w:w="1146"/>
        <w:gridCol w:w="1146"/>
        <w:gridCol w:w="1146"/>
        <w:gridCol w:w="1146"/>
        <w:gridCol w:w="1146"/>
      </w:tblGrid>
      <w:tr w:rsidR="007C2BF5" w:rsidRPr="00DB492E" w14:paraId="05902CE3" w14:textId="77777777">
        <w:trPr>
          <w:cnfStyle w:val="100000000000" w:firstRow="1" w:lastRow="0" w:firstColumn="0" w:lastColumn="0" w:oddVBand="0" w:evenVBand="0" w:oddHBand="0" w:evenHBand="0" w:firstRowFirstColumn="0" w:firstRowLastColumn="0" w:lastRowFirstColumn="0" w:lastRowLastColumn="0"/>
          <w:trHeight w:val="877"/>
        </w:trPr>
        <w:tc>
          <w:tcPr>
            <w:cnfStyle w:val="001000000000" w:firstRow="0" w:lastRow="0" w:firstColumn="1" w:lastColumn="0" w:oddVBand="0" w:evenVBand="0" w:oddHBand="0" w:evenHBand="0" w:firstRowFirstColumn="0" w:firstRowLastColumn="0" w:lastRowFirstColumn="0" w:lastRowLastColumn="0"/>
            <w:tcW w:w="1771" w:type="pct"/>
            <w:shd w:val="clear" w:color="auto" w:fill="FBCAD0"/>
            <w:noWrap/>
            <w:hideMark/>
          </w:tcPr>
          <w:p w14:paraId="23570C51" w14:textId="77777777" w:rsidR="007C2BF5" w:rsidRPr="00A24802" w:rsidRDefault="007C2BF5">
            <w:pPr>
              <w:rPr>
                <w:rFonts w:eastAsia="Times New Roman" w:cs="Segoe UI"/>
                <w:color w:val="000000"/>
              </w:rPr>
            </w:pPr>
            <w:r w:rsidRPr="00A24802">
              <w:rPr>
                <w:rFonts w:eastAsia="Times New Roman" w:cs="Segoe UI"/>
                <w:color w:val="000000"/>
              </w:rPr>
              <w:t>Housing / accommodation type</w:t>
            </w:r>
          </w:p>
        </w:tc>
        <w:tc>
          <w:tcPr>
            <w:tcW w:w="664" w:type="pct"/>
            <w:shd w:val="clear" w:color="auto" w:fill="FBCAD0"/>
            <w:hideMark/>
          </w:tcPr>
          <w:p w14:paraId="5D803C7E" w14:textId="77777777" w:rsidR="007C2BF5" w:rsidRPr="00A24802" w:rsidRDefault="007C2BF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 xml:space="preserve">Estimated need </w:t>
            </w:r>
            <w:proofErr w:type="gramStart"/>
            <w:r w:rsidRPr="00A24802">
              <w:rPr>
                <w:rFonts w:eastAsia="Times New Roman" w:cs="Segoe UI"/>
                <w:color w:val="000000"/>
              </w:rPr>
              <w:t>at</w:t>
            </w:r>
            <w:proofErr w:type="gramEnd"/>
            <w:r w:rsidRPr="00A24802">
              <w:rPr>
                <w:rFonts w:eastAsia="Times New Roman" w:cs="Segoe UI"/>
                <w:color w:val="000000"/>
              </w:rPr>
              <w:t xml:space="preserve"> 2024</w:t>
            </w:r>
          </w:p>
        </w:tc>
        <w:tc>
          <w:tcPr>
            <w:tcW w:w="636" w:type="pct"/>
            <w:shd w:val="clear" w:color="auto" w:fill="FBCAD0"/>
            <w:hideMark/>
          </w:tcPr>
          <w:p w14:paraId="1B9D890A" w14:textId="77777777" w:rsidR="007C2BF5" w:rsidRPr="00A24802" w:rsidRDefault="007C2BF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2029</w:t>
            </w:r>
          </w:p>
        </w:tc>
        <w:tc>
          <w:tcPr>
            <w:tcW w:w="653" w:type="pct"/>
            <w:shd w:val="clear" w:color="auto" w:fill="FBCAD0"/>
            <w:hideMark/>
          </w:tcPr>
          <w:p w14:paraId="059F0141" w14:textId="77777777" w:rsidR="007C2BF5" w:rsidRPr="00A24802" w:rsidRDefault="007C2BF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2034</w:t>
            </w:r>
          </w:p>
        </w:tc>
        <w:tc>
          <w:tcPr>
            <w:tcW w:w="640" w:type="pct"/>
            <w:shd w:val="clear" w:color="auto" w:fill="FBCAD0"/>
            <w:hideMark/>
          </w:tcPr>
          <w:p w14:paraId="3FFFCC11" w14:textId="77777777" w:rsidR="007C2BF5" w:rsidRPr="00A24802" w:rsidRDefault="007C2BF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2039</w:t>
            </w:r>
          </w:p>
        </w:tc>
        <w:tc>
          <w:tcPr>
            <w:tcW w:w="636" w:type="pct"/>
            <w:shd w:val="clear" w:color="auto" w:fill="FBCAD0"/>
            <w:hideMark/>
          </w:tcPr>
          <w:p w14:paraId="53447D85" w14:textId="77777777" w:rsidR="007C2BF5" w:rsidRPr="00A24802" w:rsidRDefault="007C2BF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A24802">
              <w:rPr>
                <w:rFonts w:eastAsia="Times New Roman" w:cs="Segoe UI"/>
                <w:color w:val="000000"/>
              </w:rPr>
              <w:t>Estimated need by 2044</w:t>
            </w:r>
          </w:p>
        </w:tc>
      </w:tr>
      <w:tr w:rsidR="007C2BF5" w:rsidRPr="00DB492E" w14:paraId="13720D13" w14:textId="77777777">
        <w:trPr>
          <w:trHeight w:val="609"/>
        </w:trPr>
        <w:tc>
          <w:tcPr>
            <w:cnfStyle w:val="001000000000" w:firstRow="0" w:lastRow="0" w:firstColumn="1" w:lastColumn="0" w:oddVBand="0" w:evenVBand="0" w:oddHBand="0" w:evenHBand="0" w:firstRowFirstColumn="0" w:firstRowLastColumn="0" w:lastRowFirstColumn="0" w:lastRowLastColumn="0"/>
            <w:tcW w:w="1771" w:type="pct"/>
            <w:hideMark/>
          </w:tcPr>
          <w:p w14:paraId="0716C494" w14:textId="77777777" w:rsidR="007C2BF5" w:rsidRPr="00A24802" w:rsidRDefault="007C2BF5">
            <w:pPr>
              <w:rPr>
                <w:rFonts w:eastAsia="Times New Roman" w:cs="Segoe UI"/>
                <w:color w:val="000000"/>
              </w:rPr>
            </w:pPr>
            <w:r w:rsidRPr="00A24802">
              <w:rPr>
                <w:rFonts w:eastAsia="Times New Roman" w:cs="Segoe UI"/>
                <w:color w:val="000000"/>
              </w:rPr>
              <w:t>Retirement/sheltered housing (units)</w:t>
            </w:r>
          </w:p>
        </w:tc>
        <w:tc>
          <w:tcPr>
            <w:tcW w:w="664" w:type="pct"/>
            <w:noWrap/>
            <w:vAlign w:val="center"/>
            <w:hideMark/>
          </w:tcPr>
          <w:p w14:paraId="0F801984"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118</w:t>
            </w:r>
          </w:p>
        </w:tc>
        <w:tc>
          <w:tcPr>
            <w:tcW w:w="636" w:type="pct"/>
            <w:noWrap/>
            <w:vAlign w:val="center"/>
            <w:hideMark/>
          </w:tcPr>
          <w:p w14:paraId="405F95D3"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338</w:t>
            </w:r>
          </w:p>
        </w:tc>
        <w:tc>
          <w:tcPr>
            <w:tcW w:w="653" w:type="pct"/>
            <w:noWrap/>
            <w:vAlign w:val="center"/>
            <w:hideMark/>
          </w:tcPr>
          <w:p w14:paraId="2E039453"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569</w:t>
            </w:r>
          </w:p>
        </w:tc>
        <w:tc>
          <w:tcPr>
            <w:tcW w:w="640" w:type="pct"/>
            <w:noWrap/>
            <w:vAlign w:val="center"/>
            <w:hideMark/>
          </w:tcPr>
          <w:p w14:paraId="5A5DF15E"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805</w:t>
            </w:r>
          </w:p>
        </w:tc>
        <w:tc>
          <w:tcPr>
            <w:tcW w:w="636" w:type="pct"/>
            <w:noWrap/>
            <w:vAlign w:val="center"/>
            <w:hideMark/>
          </w:tcPr>
          <w:p w14:paraId="61018C59"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1,037</w:t>
            </w:r>
          </w:p>
        </w:tc>
      </w:tr>
      <w:tr w:rsidR="007C2BF5" w:rsidRPr="00DB492E" w14:paraId="4ACE9BE9" w14:textId="77777777">
        <w:trPr>
          <w:trHeight w:val="304"/>
        </w:trPr>
        <w:tc>
          <w:tcPr>
            <w:cnfStyle w:val="001000000000" w:firstRow="0" w:lastRow="0" w:firstColumn="1" w:lastColumn="0" w:oddVBand="0" w:evenVBand="0" w:oddHBand="0" w:evenHBand="0" w:firstRowFirstColumn="0" w:firstRowLastColumn="0" w:lastRowFirstColumn="0" w:lastRowLastColumn="0"/>
            <w:tcW w:w="1771" w:type="pct"/>
            <w:noWrap/>
            <w:hideMark/>
          </w:tcPr>
          <w:p w14:paraId="196C441B" w14:textId="77777777" w:rsidR="007C2BF5" w:rsidRPr="00A24802" w:rsidRDefault="007C2BF5">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697D8E1B"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88</w:t>
            </w:r>
          </w:p>
        </w:tc>
        <w:tc>
          <w:tcPr>
            <w:tcW w:w="636" w:type="pct"/>
            <w:noWrap/>
            <w:vAlign w:val="center"/>
            <w:hideMark/>
          </w:tcPr>
          <w:p w14:paraId="10C19AE5"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253</w:t>
            </w:r>
          </w:p>
        </w:tc>
        <w:tc>
          <w:tcPr>
            <w:tcW w:w="653" w:type="pct"/>
            <w:noWrap/>
            <w:vAlign w:val="center"/>
            <w:hideMark/>
          </w:tcPr>
          <w:p w14:paraId="6E600B0C"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403</w:t>
            </w:r>
          </w:p>
        </w:tc>
        <w:tc>
          <w:tcPr>
            <w:tcW w:w="640" w:type="pct"/>
            <w:noWrap/>
            <w:vAlign w:val="center"/>
            <w:hideMark/>
          </w:tcPr>
          <w:p w14:paraId="7594AC9D"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570</w:t>
            </w:r>
          </w:p>
        </w:tc>
        <w:tc>
          <w:tcPr>
            <w:tcW w:w="636" w:type="pct"/>
            <w:noWrap/>
            <w:vAlign w:val="center"/>
            <w:hideMark/>
          </w:tcPr>
          <w:p w14:paraId="63AEFA8B"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735</w:t>
            </w:r>
          </w:p>
        </w:tc>
      </w:tr>
      <w:tr w:rsidR="007C2BF5" w:rsidRPr="00DB492E" w14:paraId="17F0F9BD" w14:textId="77777777">
        <w:trPr>
          <w:trHeight w:val="304"/>
        </w:trPr>
        <w:tc>
          <w:tcPr>
            <w:cnfStyle w:val="001000000000" w:firstRow="0" w:lastRow="0" w:firstColumn="1" w:lastColumn="0" w:oddVBand="0" w:evenVBand="0" w:oddHBand="0" w:evenHBand="0" w:firstRowFirstColumn="0" w:firstRowLastColumn="0" w:lastRowFirstColumn="0" w:lastRowLastColumn="0"/>
            <w:tcW w:w="1771" w:type="pct"/>
            <w:noWrap/>
            <w:hideMark/>
          </w:tcPr>
          <w:p w14:paraId="73400552" w14:textId="77777777" w:rsidR="007C2BF5" w:rsidRPr="00A24802" w:rsidRDefault="007C2BF5">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7A190628"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30</w:t>
            </w:r>
          </w:p>
        </w:tc>
        <w:tc>
          <w:tcPr>
            <w:tcW w:w="636" w:type="pct"/>
            <w:noWrap/>
            <w:vAlign w:val="center"/>
            <w:hideMark/>
          </w:tcPr>
          <w:p w14:paraId="2D0E37F9"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86</w:t>
            </w:r>
          </w:p>
        </w:tc>
        <w:tc>
          <w:tcPr>
            <w:tcW w:w="653" w:type="pct"/>
            <w:noWrap/>
            <w:vAlign w:val="center"/>
            <w:hideMark/>
          </w:tcPr>
          <w:p w14:paraId="158626A6"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166</w:t>
            </w:r>
          </w:p>
        </w:tc>
        <w:tc>
          <w:tcPr>
            <w:tcW w:w="640" w:type="pct"/>
            <w:noWrap/>
            <w:vAlign w:val="center"/>
            <w:hideMark/>
          </w:tcPr>
          <w:p w14:paraId="568563F4"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234</w:t>
            </w:r>
          </w:p>
        </w:tc>
        <w:tc>
          <w:tcPr>
            <w:tcW w:w="636" w:type="pct"/>
            <w:noWrap/>
            <w:vAlign w:val="center"/>
            <w:hideMark/>
          </w:tcPr>
          <w:p w14:paraId="56586394"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302</w:t>
            </w:r>
          </w:p>
        </w:tc>
      </w:tr>
      <w:tr w:rsidR="007C2BF5" w:rsidRPr="00DB492E" w14:paraId="40CBFD1F" w14:textId="77777777">
        <w:trPr>
          <w:trHeight w:val="304"/>
        </w:trPr>
        <w:tc>
          <w:tcPr>
            <w:cnfStyle w:val="001000000000" w:firstRow="0" w:lastRow="0" w:firstColumn="1" w:lastColumn="0" w:oddVBand="0" w:evenVBand="0" w:oddHBand="0" w:evenHBand="0" w:firstRowFirstColumn="0" w:firstRowLastColumn="0" w:lastRowFirstColumn="0" w:lastRowLastColumn="0"/>
            <w:tcW w:w="1771" w:type="pct"/>
            <w:noWrap/>
            <w:hideMark/>
          </w:tcPr>
          <w:p w14:paraId="12A97A64" w14:textId="77777777" w:rsidR="007C2BF5" w:rsidRPr="00A24802" w:rsidRDefault="007C2BF5">
            <w:pPr>
              <w:rPr>
                <w:rFonts w:eastAsia="Times New Roman" w:cs="Segoe UI"/>
                <w:color w:val="000000"/>
              </w:rPr>
            </w:pPr>
            <w:r w:rsidRPr="00A24802">
              <w:rPr>
                <w:rFonts w:eastAsia="Times New Roman" w:cs="Segoe UI"/>
                <w:color w:val="000000"/>
              </w:rPr>
              <w:t>Extra care housing (units)</w:t>
            </w:r>
          </w:p>
        </w:tc>
        <w:tc>
          <w:tcPr>
            <w:tcW w:w="664" w:type="pct"/>
            <w:noWrap/>
            <w:vAlign w:val="center"/>
            <w:hideMark/>
          </w:tcPr>
          <w:p w14:paraId="0AC900AF"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103 </w:t>
            </w:r>
          </w:p>
        </w:tc>
        <w:tc>
          <w:tcPr>
            <w:tcW w:w="636" w:type="pct"/>
            <w:noWrap/>
            <w:vAlign w:val="center"/>
            <w:hideMark/>
          </w:tcPr>
          <w:p w14:paraId="5C2BEF72"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220 </w:t>
            </w:r>
          </w:p>
        </w:tc>
        <w:tc>
          <w:tcPr>
            <w:tcW w:w="653" w:type="pct"/>
            <w:noWrap/>
            <w:vAlign w:val="center"/>
            <w:hideMark/>
          </w:tcPr>
          <w:p w14:paraId="1C8DD942"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342 </w:t>
            </w:r>
          </w:p>
        </w:tc>
        <w:tc>
          <w:tcPr>
            <w:tcW w:w="640" w:type="pct"/>
            <w:noWrap/>
            <w:vAlign w:val="center"/>
            <w:hideMark/>
          </w:tcPr>
          <w:p w14:paraId="08D48196"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467 </w:t>
            </w:r>
          </w:p>
        </w:tc>
        <w:tc>
          <w:tcPr>
            <w:tcW w:w="636" w:type="pct"/>
            <w:noWrap/>
            <w:vAlign w:val="center"/>
            <w:hideMark/>
          </w:tcPr>
          <w:p w14:paraId="5B7C0B57"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B492E">
              <w:rPr>
                <w:rFonts w:cs="Segoe UI"/>
                <w:b/>
                <w:color w:val="000000"/>
              </w:rPr>
              <w:t xml:space="preserve">589 </w:t>
            </w:r>
          </w:p>
        </w:tc>
      </w:tr>
      <w:tr w:rsidR="007C2BF5" w:rsidRPr="00DB492E" w14:paraId="78FB1E9E" w14:textId="77777777">
        <w:trPr>
          <w:trHeight w:val="304"/>
        </w:trPr>
        <w:tc>
          <w:tcPr>
            <w:cnfStyle w:val="001000000000" w:firstRow="0" w:lastRow="0" w:firstColumn="1" w:lastColumn="0" w:oddVBand="0" w:evenVBand="0" w:oddHBand="0" w:evenHBand="0" w:firstRowFirstColumn="0" w:firstRowLastColumn="0" w:lastRowFirstColumn="0" w:lastRowLastColumn="0"/>
            <w:tcW w:w="1771" w:type="pct"/>
            <w:noWrap/>
            <w:hideMark/>
          </w:tcPr>
          <w:p w14:paraId="6CBA530B" w14:textId="77777777" w:rsidR="007C2BF5" w:rsidRPr="00A24802" w:rsidRDefault="007C2BF5">
            <w:pPr>
              <w:rPr>
                <w:rFonts w:eastAsia="Times New Roman" w:cs="Segoe UI"/>
                <w:b w:val="0"/>
                <w:color w:val="000000"/>
              </w:rPr>
            </w:pPr>
            <w:r w:rsidRPr="00A24802">
              <w:rPr>
                <w:rFonts w:eastAsia="Times New Roman" w:cs="Segoe UI"/>
                <w:b w:val="0"/>
                <w:color w:val="000000"/>
              </w:rPr>
              <w:t>Market housing</w:t>
            </w:r>
          </w:p>
        </w:tc>
        <w:tc>
          <w:tcPr>
            <w:tcW w:w="664" w:type="pct"/>
            <w:noWrap/>
            <w:vAlign w:val="center"/>
            <w:hideMark/>
          </w:tcPr>
          <w:p w14:paraId="4310C375"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66</w:t>
            </w:r>
          </w:p>
        </w:tc>
        <w:tc>
          <w:tcPr>
            <w:tcW w:w="636" w:type="pct"/>
            <w:noWrap/>
            <w:vAlign w:val="center"/>
            <w:hideMark/>
          </w:tcPr>
          <w:p w14:paraId="75274015"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141</w:t>
            </w:r>
          </w:p>
        </w:tc>
        <w:tc>
          <w:tcPr>
            <w:tcW w:w="653" w:type="pct"/>
            <w:noWrap/>
            <w:vAlign w:val="center"/>
            <w:hideMark/>
          </w:tcPr>
          <w:p w14:paraId="7DD26AFF"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225</w:t>
            </w:r>
          </w:p>
        </w:tc>
        <w:tc>
          <w:tcPr>
            <w:tcW w:w="640" w:type="pct"/>
            <w:noWrap/>
            <w:vAlign w:val="center"/>
            <w:hideMark/>
          </w:tcPr>
          <w:p w14:paraId="0C5FC521"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307</w:t>
            </w:r>
          </w:p>
        </w:tc>
        <w:tc>
          <w:tcPr>
            <w:tcW w:w="636" w:type="pct"/>
            <w:noWrap/>
            <w:vAlign w:val="center"/>
            <w:hideMark/>
          </w:tcPr>
          <w:p w14:paraId="511A4CA4"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388</w:t>
            </w:r>
          </w:p>
        </w:tc>
      </w:tr>
      <w:tr w:rsidR="007C2BF5" w:rsidRPr="00DB492E" w14:paraId="59AA6454" w14:textId="77777777">
        <w:trPr>
          <w:trHeight w:val="304"/>
        </w:trPr>
        <w:tc>
          <w:tcPr>
            <w:cnfStyle w:val="001000000000" w:firstRow="0" w:lastRow="0" w:firstColumn="1" w:lastColumn="0" w:oddVBand="0" w:evenVBand="0" w:oddHBand="0" w:evenHBand="0" w:firstRowFirstColumn="0" w:firstRowLastColumn="0" w:lastRowFirstColumn="0" w:lastRowLastColumn="0"/>
            <w:tcW w:w="1771" w:type="pct"/>
            <w:noWrap/>
            <w:hideMark/>
          </w:tcPr>
          <w:p w14:paraId="54D29AF1" w14:textId="77777777" w:rsidR="007C2BF5" w:rsidRPr="00A24802" w:rsidRDefault="007C2BF5">
            <w:pPr>
              <w:rPr>
                <w:rFonts w:eastAsia="Times New Roman" w:cs="Segoe UI"/>
                <w:b w:val="0"/>
                <w:color w:val="000000"/>
              </w:rPr>
            </w:pPr>
            <w:r w:rsidRPr="00A24802">
              <w:rPr>
                <w:rFonts w:eastAsia="Times New Roman" w:cs="Segoe UI"/>
                <w:b w:val="0"/>
                <w:color w:val="000000"/>
              </w:rPr>
              <w:t>Affordable/social housing</w:t>
            </w:r>
          </w:p>
        </w:tc>
        <w:tc>
          <w:tcPr>
            <w:tcW w:w="664" w:type="pct"/>
            <w:noWrap/>
            <w:vAlign w:val="center"/>
            <w:hideMark/>
          </w:tcPr>
          <w:p w14:paraId="2E8F0005"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37</w:t>
            </w:r>
          </w:p>
        </w:tc>
        <w:tc>
          <w:tcPr>
            <w:tcW w:w="636" w:type="pct"/>
            <w:noWrap/>
            <w:vAlign w:val="center"/>
            <w:hideMark/>
          </w:tcPr>
          <w:p w14:paraId="3F008BF2"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78</w:t>
            </w:r>
          </w:p>
        </w:tc>
        <w:tc>
          <w:tcPr>
            <w:tcW w:w="653" w:type="pct"/>
            <w:noWrap/>
            <w:vAlign w:val="center"/>
            <w:hideMark/>
          </w:tcPr>
          <w:p w14:paraId="13058B5F"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117</w:t>
            </w:r>
          </w:p>
        </w:tc>
        <w:tc>
          <w:tcPr>
            <w:tcW w:w="640" w:type="pct"/>
            <w:noWrap/>
            <w:vAlign w:val="center"/>
            <w:hideMark/>
          </w:tcPr>
          <w:p w14:paraId="56C087CA"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160</w:t>
            </w:r>
          </w:p>
        </w:tc>
        <w:tc>
          <w:tcPr>
            <w:tcW w:w="636" w:type="pct"/>
            <w:noWrap/>
            <w:vAlign w:val="center"/>
            <w:hideMark/>
          </w:tcPr>
          <w:p w14:paraId="332626C7" w14:textId="77777777" w:rsidR="007C2BF5" w:rsidRPr="00403476" w:rsidRDefault="007C2BF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DB492E">
              <w:rPr>
                <w:rFonts w:cs="Segoe UI"/>
                <w:color w:val="000000"/>
              </w:rPr>
              <w:t>202</w:t>
            </w:r>
          </w:p>
        </w:tc>
      </w:tr>
    </w:tbl>
    <w:p w14:paraId="78D7C1A7" w14:textId="77777777" w:rsidR="007C2BF5" w:rsidRDefault="007C2BF5" w:rsidP="007C2BF5">
      <w:pPr>
        <w:pStyle w:val="Tablesourcenote"/>
      </w:pPr>
      <w:r>
        <w:t>Source: Essex County Council (2024), IPSOS and HLIN (2024). NB estimates of need are not cumulative</w:t>
      </w:r>
      <w:r w:rsidDel="00C15140">
        <w:t xml:space="preserve"> </w:t>
      </w:r>
    </w:p>
    <w:p w14:paraId="082D2D64" w14:textId="77777777" w:rsidR="007C2BF5" w:rsidRDefault="007C2BF5" w:rsidP="007C2BF5">
      <w:pPr>
        <w:pStyle w:val="Numberedpara1202"/>
      </w:pPr>
      <w:r>
        <w:t>The summary of e</w:t>
      </w:r>
      <w:r w:rsidRPr="00212687">
        <w:t>stimated additional need for retirement/sheltered housing and for extra care housing to 2044</w:t>
      </w:r>
      <w:r>
        <w:t xml:space="preserve"> by tenure is given in the below table.</w:t>
      </w:r>
    </w:p>
    <w:p w14:paraId="224CA263" w14:textId="11FA30A7" w:rsidR="001276BF" w:rsidRPr="00527F11" w:rsidRDefault="001276BF" w:rsidP="00527F11">
      <w:pPr>
        <w:rPr>
          <w:rFonts w:ascii="Segoe UI" w:hAnsi="Segoe UI"/>
          <w:kern w:val="0"/>
          <w:sz w:val="18"/>
          <w:szCs w:val="10"/>
          <w14:ligatures w14:val="none"/>
        </w:rPr>
        <w:sectPr w:rsidR="001276BF" w:rsidRPr="00527F11">
          <w:pgSz w:w="11906" w:h="16838"/>
          <w:pgMar w:top="1440" w:right="1440" w:bottom="1440" w:left="1440" w:header="708" w:footer="708" w:gutter="0"/>
          <w:cols w:space="708"/>
          <w:docGrid w:linePitch="360"/>
        </w:sectPr>
      </w:pPr>
    </w:p>
    <w:p w14:paraId="4EDF7C1C" w14:textId="39A6C311" w:rsidR="00527F11" w:rsidRDefault="00527F11" w:rsidP="002E28EF">
      <w:pPr>
        <w:pStyle w:val="Numberedpara1202"/>
        <w:numPr>
          <w:ilvl w:val="0"/>
          <w:numId w:val="0"/>
        </w:numPr>
        <w:tabs>
          <w:tab w:val="left" w:pos="1932"/>
          <w:tab w:val="left" w:pos="5376"/>
        </w:tabs>
      </w:pPr>
      <w:r>
        <w:lastRenderedPageBreak/>
        <w:t xml:space="preserve">Table </w:t>
      </w:r>
      <w:fldSimple w:instr=" SEQ Table \* ARABIC ">
        <w:r w:rsidR="00971C60">
          <w:rPr>
            <w:noProof/>
          </w:rPr>
          <w:t>127</w:t>
        </w:r>
      </w:fldSimple>
      <w:r>
        <w:t xml:space="preserve">. </w:t>
      </w:r>
      <w:r w:rsidRPr="00C96DD0">
        <w:t>Summary of estimated additional need for retirement/sheltered housing and for extra care housing by tenure to 2044</w:t>
      </w:r>
    </w:p>
    <w:tbl>
      <w:tblPr>
        <w:tblW w:w="5123" w:type="pct"/>
        <w:tblLayout w:type="fixed"/>
        <w:tblLook w:val="04A0" w:firstRow="1" w:lastRow="0" w:firstColumn="1" w:lastColumn="0" w:noHBand="0" w:noVBand="1"/>
      </w:tblPr>
      <w:tblGrid>
        <w:gridCol w:w="1500"/>
        <w:gridCol w:w="1004"/>
        <w:gridCol w:w="771"/>
        <w:gridCol w:w="628"/>
        <w:gridCol w:w="785"/>
        <w:gridCol w:w="780"/>
        <w:gridCol w:w="785"/>
        <w:gridCol w:w="780"/>
        <w:gridCol w:w="785"/>
        <w:gridCol w:w="780"/>
        <w:gridCol w:w="937"/>
        <w:gridCol w:w="780"/>
        <w:gridCol w:w="785"/>
        <w:gridCol w:w="937"/>
        <w:gridCol w:w="937"/>
        <w:gridCol w:w="780"/>
        <w:gridCol w:w="780"/>
        <w:gridCol w:w="785"/>
        <w:gridCol w:w="623"/>
        <w:gridCol w:w="785"/>
        <w:gridCol w:w="780"/>
        <w:gridCol w:w="780"/>
        <w:gridCol w:w="780"/>
        <w:gridCol w:w="785"/>
        <w:gridCol w:w="780"/>
        <w:gridCol w:w="780"/>
        <w:gridCol w:w="785"/>
        <w:gridCol w:w="780"/>
        <w:gridCol w:w="765"/>
        <w:gridCol w:w="780"/>
        <w:gridCol w:w="805"/>
      </w:tblGrid>
      <w:tr w:rsidR="00947D9B" w:rsidRPr="008C4366" w14:paraId="030A25AA" w14:textId="77777777" w:rsidTr="00026993">
        <w:trPr>
          <w:trHeight w:val="734"/>
        </w:trPr>
        <w:tc>
          <w:tcPr>
            <w:tcW w:w="296" w:type="pct"/>
            <w:vMerge w:val="restart"/>
            <w:tcBorders>
              <w:top w:val="single" w:sz="4" w:space="0" w:color="auto"/>
              <w:left w:val="single" w:sz="4" w:space="0" w:color="auto"/>
              <w:bottom w:val="single" w:sz="4" w:space="0" w:color="000000"/>
              <w:right w:val="single" w:sz="4" w:space="0" w:color="auto"/>
            </w:tcBorders>
            <w:shd w:val="clear" w:color="auto" w:fill="FFBDBD"/>
            <w:noWrap/>
            <w:vAlign w:val="center"/>
            <w:hideMark/>
          </w:tcPr>
          <w:p w14:paraId="7BDC0309"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Districts</w:t>
            </w:r>
          </w:p>
        </w:tc>
        <w:tc>
          <w:tcPr>
            <w:tcW w:w="2419" w:type="pct"/>
            <w:gridSpan w:val="15"/>
            <w:tcBorders>
              <w:top w:val="single" w:sz="4" w:space="0" w:color="auto"/>
              <w:left w:val="nil"/>
              <w:bottom w:val="single" w:sz="4" w:space="0" w:color="auto"/>
              <w:right w:val="single" w:sz="4" w:space="0" w:color="000000"/>
            </w:tcBorders>
            <w:shd w:val="clear" w:color="auto" w:fill="FFBDBD"/>
            <w:vAlign w:val="center"/>
            <w:hideMark/>
          </w:tcPr>
          <w:p w14:paraId="426D7AD0"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Estimated need for retirement/sheltered housing</w:t>
            </w:r>
          </w:p>
        </w:tc>
        <w:tc>
          <w:tcPr>
            <w:tcW w:w="2285" w:type="pct"/>
            <w:gridSpan w:val="15"/>
            <w:tcBorders>
              <w:top w:val="single" w:sz="4" w:space="0" w:color="auto"/>
              <w:left w:val="nil"/>
              <w:bottom w:val="single" w:sz="4" w:space="0" w:color="auto"/>
              <w:right w:val="single" w:sz="4" w:space="0" w:color="000000"/>
            </w:tcBorders>
            <w:shd w:val="clear" w:color="auto" w:fill="FFBDBD"/>
            <w:vAlign w:val="center"/>
            <w:hideMark/>
          </w:tcPr>
          <w:p w14:paraId="7D0D51DA" w14:textId="3DE9BAD0"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 xml:space="preserve">Estimated need for </w:t>
            </w:r>
            <w:r w:rsidR="00761E74" w:rsidRPr="008C4366">
              <w:rPr>
                <w:rFonts w:ascii="Segoe UI" w:eastAsia="Times New Roman" w:hAnsi="Segoe UI" w:cs="Segoe UI"/>
                <w:b/>
                <w:color w:val="000000"/>
                <w:kern w:val="0"/>
                <w:sz w:val="18"/>
                <w:szCs w:val="18"/>
                <w:lang w:eastAsia="en-GB"/>
                <w14:ligatures w14:val="none"/>
              </w:rPr>
              <w:t>e</w:t>
            </w:r>
            <w:r w:rsidRPr="008C4366">
              <w:rPr>
                <w:rFonts w:ascii="Segoe UI" w:eastAsia="Times New Roman" w:hAnsi="Segoe UI" w:cs="Segoe UI"/>
                <w:b/>
                <w:color w:val="000000"/>
                <w:kern w:val="0"/>
                <w:sz w:val="18"/>
                <w:szCs w:val="18"/>
                <w:lang w:eastAsia="en-GB"/>
                <w14:ligatures w14:val="none"/>
              </w:rPr>
              <w:t>xtra care housing</w:t>
            </w:r>
          </w:p>
        </w:tc>
      </w:tr>
      <w:tr w:rsidR="009C00BE" w:rsidRPr="008C4366" w14:paraId="17171ED2" w14:textId="77777777" w:rsidTr="00026993">
        <w:trPr>
          <w:trHeight w:val="292"/>
        </w:trPr>
        <w:tc>
          <w:tcPr>
            <w:tcW w:w="296" w:type="pct"/>
            <w:vMerge/>
            <w:tcBorders>
              <w:top w:val="single" w:sz="4" w:space="0" w:color="auto"/>
              <w:left w:val="single" w:sz="4" w:space="0" w:color="auto"/>
              <w:bottom w:val="single" w:sz="4" w:space="0" w:color="000000"/>
              <w:right w:val="single" w:sz="4" w:space="0" w:color="auto"/>
            </w:tcBorders>
            <w:shd w:val="clear" w:color="auto" w:fill="FFBDBD"/>
            <w:vAlign w:val="center"/>
            <w:hideMark/>
          </w:tcPr>
          <w:p w14:paraId="37539BD6" w14:textId="77777777" w:rsidR="00947D9B" w:rsidRPr="008C4366" w:rsidRDefault="00947D9B">
            <w:pPr>
              <w:spacing w:after="0" w:line="240" w:lineRule="auto"/>
              <w:rPr>
                <w:rFonts w:ascii="Segoe UI" w:eastAsia="Times New Roman" w:hAnsi="Segoe UI" w:cs="Segoe UI"/>
                <w:b/>
                <w:color w:val="000000"/>
                <w:kern w:val="0"/>
                <w:sz w:val="18"/>
                <w:szCs w:val="18"/>
                <w:lang w:eastAsia="en-GB"/>
                <w14:ligatures w14:val="none"/>
              </w:rPr>
            </w:pPr>
          </w:p>
        </w:tc>
        <w:tc>
          <w:tcPr>
            <w:tcW w:w="474" w:type="pct"/>
            <w:gridSpan w:val="3"/>
            <w:tcBorders>
              <w:top w:val="nil"/>
              <w:left w:val="nil"/>
              <w:bottom w:val="single" w:sz="4" w:space="0" w:color="auto"/>
              <w:right w:val="single" w:sz="4" w:space="0" w:color="auto"/>
            </w:tcBorders>
            <w:shd w:val="clear" w:color="auto" w:fill="FFBDBD"/>
            <w:noWrap/>
            <w:vAlign w:val="center"/>
            <w:hideMark/>
          </w:tcPr>
          <w:p w14:paraId="1D8E399D"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2024</w:t>
            </w:r>
          </w:p>
        </w:tc>
        <w:tc>
          <w:tcPr>
            <w:tcW w:w="464" w:type="pct"/>
            <w:gridSpan w:val="3"/>
            <w:tcBorders>
              <w:top w:val="nil"/>
              <w:left w:val="nil"/>
              <w:bottom w:val="single" w:sz="4" w:space="0" w:color="auto"/>
              <w:right w:val="single" w:sz="4" w:space="0" w:color="auto"/>
            </w:tcBorders>
            <w:shd w:val="clear" w:color="auto" w:fill="FFBDBD"/>
            <w:noWrap/>
            <w:vAlign w:val="center"/>
            <w:hideMark/>
          </w:tcPr>
          <w:p w14:paraId="7444F07B"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2029</w:t>
            </w:r>
          </w:p>
        </w:tc>
        <w:tc>
          <w:tcPr>
            <w:tcW w:w="463" w:type="pct"/>
            <w:gridSpan w:val="3"/>
            <w:tcBorders>
              <w:top w:val="nil"/>
              <w:left w:val="nil"/>
              <w:bottom w:val="single" w:sz="4" w:space="0" w:color="auto"/>
              <w:right w:val="single" w:sz="4" w:space="0" w:color="auto"/>
            </w:tcBorders>
            <w:shd w:val="clear" w:color="auto" w:fill="FFBDBD"/>
            <w:noWrap/>
            <w:vAlign w:val="center"/>
            <w:hideMark/>
          </w:tcPr>
          <w:p w14:paraId="13CAA495"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2034</w:t>
            </w:r>
          </w:p>
        </w:tc>
        <w:tc>
          <w:tcPr>
            <w:tcW w:w="494" w:type="pct"/>
            <w:gridSpan w:val="3"/>
            <w:tcBorders>
              <w:top w:val="nil"/>
              <w:left w:val="nil"/>
              <w:bottom w:val="single" w:sz="4" w:space="0" w:color="auto"/>
              <w:right w:val="single" w:sz="4" w:space="0" w:color="auto"/>
            </w:tcBorders>
            <w:shd w:val="clear" w:color="auto" w:fill="FFBDBD"/>
            <w:noWrap/>
            <w:vAlign w:val="center"/>
            <w:hideMark/>
          </w:tcPr>
          <w:p w14:paraId="6018B262"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2039</w:t>
            </w:r>
          </w:p>
        </w:tc>
        <w:tc>
          <w:tcPr>
            <w:tcW w:w="524" w:type="pct"/>
            <w:gridSpan w:val="3"/>
            <w:tcBorders>
              <w:top w:val="nil"/>
              <w:left w:val="nil"/>
              <w:bottom w:val="single" w:sz="4" w:space="0" w:color="auto"/>
              <w:right w:val="single" w:sz="4" w:space="0" w:color="auto"/>
            </w:tcBorders>
            <w:shd w:val="clear" w:color="auto" w:fill="FFBDBD"/>
            <w:noWrap/>
            <w:vAlign w:val="center"/>
            <w:hideMark/>
          </w:tcPr>
          <w:p w14:paraId="2E8033AB"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2044</w:t>
            </w:r>
          </w:p>
        </w:tc>
        <w:tc>
          <w:tcPr>
            <w:tcW w:w="432" w:type="pct"/>
            <w:gridSpan w:val="3"/>
            <w:tcBorders>
              <w:top w:val="nil"/>
              <w:left w:val="nil"/>
              <w:bottom w:val="single" w:sz="4" w:space="0" w:color="auto"/>
              <w:right w:val="single" w:sz="4" w:space="0" w:color="auto"/>
            </w:tcBorders>
            <w:shd w:val="clear" w:color="auto" w:fill="FFBDBD"/>
            <w:noWrap/>
            <w:vAlign w:val="center"/>
            <w:hideMark/>
          </w:tcPr>
          <w:p w14:paraId="074AE757"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2024</w:t>
            </w:r>
          </w:p>
        </w:tc>
        <w:tc>
          <w:tcPr>
            <w:tcW w:w="463" w:type="pct"/>
            <w:gridSpan w:val="3"/>
            <w:tcBorders>
              <w:top w:val="nil"/>
              <w:left w:val="nil"/>
              <w:bottom w:val="single" w:sz="4" w:space="0" w:color="auto"/>
              <w:right w:val="single" w:sz="4" w:space="0" w:color="auto"/>
            </w:tcBorders>
            <w:shd w:val="clear" w:color="auto" w:fill="FFBDBD"/>
            <w:noWrap/>
            <w:vAlign w:val="center"/>
            <w:hideMark/>
          </w:tcPr>
          <w:p w14:paraId="5F999B44"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2029</w:t>
            </w:r>
          </w:p>
        </w:tc>
        <w:tc>
          <w:tcPr>
            <w:tcW w:w="463" w:type="pct"/>
            <w:gridSpan w:val="3"/>
            <w:tcBorders>
              <w:top w:val="nil"/>
              <w:left w:val="nil"/>
              <w:bottom w:val="single" w:sz="4" w:space="0" w:color="auto"/>
              <w:right w:val="single" w:sz="4" w:space="0" w:color="auto"/>
            </w:tcBorders>
            <w:shd w:val="clear" w:color="auto" w:fill="FFBDBD"/>
            <w:noWrap/>
            <w:vAlign w:val="center"/>
            <w:hideMark/>
          </w:tcPr>
          <w:p w14:paraId="22E6756B"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2034</w:t>
            </w:r>
          </w:p>
        </w:tc>
        <w:tc>
          <w:tcPr>
            <w:tcW w:w="463" w:type="pct"/>
            <w:gridSpan w:val="3"/>
            <w:tcBorders>
              <w:top w:val="nil"/>
              <w:left w:val="nil"/>
              <w:bottom w:val="single" w:sz="4" w:space="0" w:color="auto"/>
              <w:right w:val="single" w:sz="4" w:space="0" w:color="auto"/>
            </w:tcBorders>
            <w:shd w:val="clear" w:color="auto" w:fill="FFBDBD"/>
            <w:noWrap/>
            <w:vAlign w:val="center"/>
            <w:hideMark/>
          </w:tcPr>
          <w:p w14:paraId="7E334B0E"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2039</w:t>
            </w:r>
          </w:p>
        </w:tc>
        <w:tc>
          <w:tcPr>
            <w:tcW w:w="464" w:type="pct"/>
            <w:gridSpan w:val="3"/>
            <w:tcBorders>
              <w:top w:val="nil"/>
              <w:left w:val="nil"/>
              <w:bottom w:val="single" w:sz="4" w:space="0" w:color="auto"/>
              <w:right w:val="single" w:sz="4" w:space="0" w:color="auto"/>
            </w:tcBorders>
            <w:shd w:val="clear" w:color="auto" w:fill="FFBDBD"/>
            <w:noWrap/>
            <w:vAlign w:val="center"/>
            <w:hideMark/>
          </w:tcPr>
          <w:p w14:paraId="10D35957" w14:textId="77777777" w:rsidR="00947D9B" w:rsidRPr="008C4366" w:rsidRDefault="00947D9B">
            <w:pPr>
              <w:spacing w:after="0" w:line="240" w:lineRule="auto"/>
              <w:jc w:val="center"/>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2044</w:t>
            </w:r>
          </w:p>
        </w:tc>
      </w:tr>
      <w:tr w:rsidR="009C00BE" w:rsidRPr="008C4366" w14:paraId="2DD922F1" w14:textId="77777777" w:rsidTr="00026993">
        <w:trPr>
          <w:trHeight w:val="2369"/>
        </w:trPr>
        <w:tc>
          <w:tcPr>
            <w:tcW w:w="296" w:type="pct"/>
            <w:vMerge/>
            <w:tcBorders>
              <w:top w:val="single" w:sz="4" w:space="0" w:color="auto"/>
              <w:left w:val="single" w:sz="4" w:space="0" w:color="auto"/>
              <w:bottom w:val="single" w:sz="4" w:space="0" w:color="000000"/>
              <w:right w:val="single" w:sz="4" w:space="0" w:color="auto"/>
            </w:tcBorders>
            <w:shd w:val="clear" w:color="auto" w:fill="FFBDBD"/>
            <w:vAlign w:val="center"/>
            <w:hideMark/>
          </w:tcPr>
          <w:p w14:paraId="6D062B50" w14:textId="77777777" w:rsidR="00947D9B" w:rsidRPr="008C4366" w:rsidRDefault="00947D9B">
            <w:pPr>
              <w:spacing w:after="0" w:line="240" w:lineRule="auto"/>
              <w:rPr>
                <w:rFonts w:ascii="Segoe UI" w:eastAsia="Times New Roman" w:hAnsi="Segoe UI" w:cs="Segoe UI"/>
                <w:b/>
                <w:color w:val="000000"/>
                <w:kern w:val="0"/>
                <w:sz w:val="18"/>
                <w:szCs w:val="18"/>
                <w:lang w:eastAsia="en-GB"/>
                <w14:ligatures w14:val="none"/>
              </w:rPr>
            </w:pPr>
          </w:p>
        </w:tc>
        <w:tc>
          <w:tcPr>
            <w:tcW w:w="198" w:type="pct"/>
            <w:tcBorders>
              <w:top w:val="nil"/>
              <w:left w:val="nil"/>
              <w:bottom w:val="single" w:sz="4" w:space="0" w:color="auto"/>
              <w:right w:val="single" w:sz="4" w:space="0" w:color="auto"/>
            </w:tcBorders>
            <w:shd w:val="clear" w:color="auto" w:fill="FFBDBD"/>
            <w:noWrap/>
            <w:textDirection w:val="btLr"/>
            <w:vAlign w:val="center"/>
            <w:hideMark/>
          </w:tcPr>
          <w:p w14:paraId="20B891C7"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2" w:type="pct"/>
            <w:tcBorders>
              <w:top w:val="nil"/>
              <w:left w:val="nil"/>
              <w:bottom w:val="single" w:sz="4" w:space="0" w:color="auto"/>
              <w:right w:val="single" w:sz="4" w:space="0" w:color="auto"/>
            </w:tcBorders>
            <w:shd w:val="clear" w:color="auto" w:fill="FFBDBD"/>
            <w:textDirection w:val="btLr"/>
            <w:vAlign w:val="center"/>
            <w:hideMark/>
          </w:tcPr>
          <w:p w14:paraId="63BD408E"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23" w:type="pct"/>
            <w:tcBorders>
              <w:top w:val="nil"/>
              <w:left w:val="nil"/>
              <w:bottom w:val="single" w:sz="4" w:space="0" w:color="auto"/>
              <w:right w:val="single" w:sz="4" w:space="0" w:color="auto"/>
            </w:tcBorders>
            <w:shd w:val="clear" w:color="auto" w:fill="FFBDBD"/>
            <w:textDirection w:val="btLr"/>
            <w:vAlign w:val="center"/>
            <w:hideMark/>
          </w:tcPr>
          <w:p w14:paraId="6E626971"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55" w:type="pct"/>
            <w:tcBorders>
              <w:top w:val="nil"/>
              <w:left w:val="nil"/>
              <w:bottom w:val="single" w:sz="4" w:space="0" w:color="auto"/>
              <w:right w:val="single" w:sz="4" w:space="0" w:color="auto"/>
            </w:tcBorders>
            <w:shd w:val="clear" w:color="auto" w:fill="FFBDBD"/>
            <w:noWrap/>
            <w:textDirection w:val="btLr"/>
            <w:vAlign w:val="center"/>
            <w:hideMark/>
          </w:tcPr>
          <w:p w14:paraId="5073F66E"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0BC1C6D6"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55" w:type="pct"/>
            <w:tcBorders>
              <w:top w:val="nil"/>
              <w:left w:val="nil"/>
              <w:bottom w:val="single" w:sz="4" w:space="0" w:color="auto"/>
              <w:right w:val="single" w:sz="4" w:space="0" w:color="auto"/>
            </w:tcBorders>
            <w:shd w:val="clear" w:color="auto" w:fill="FFBDBD"/>
            <w:textDirection w:val="btLr"/>
            <w:vAlign w:val="center"/>
            <w:hideMark/>
          </w:tcPr>
          <w:p w14:paraId="23F5B04C"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54" w:type="pct"/>
            <w:tcBorders>
              <w:top w:val="nil"/>
              <w:left w:val="nil"/>
              <w:bottom w:val="single" w:sz="4" w:space="0" w:color="auto"/>
              <w:right w:val="single" w:sz="4" w:space="0" w:color="auto"/>
            </w:tcBorders>
            <w:shd w:val="clear" w:color="auto" w:fill="FFBDBD"/>
            <w:noWrap/>
            <w:textDirection w:val="btLr"/>
            <w:vAlign w:val="center"/>
            <w:hideMark/>
          </w:tcPr>
          <w:p w14:paraId="23792210"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5" w:type="pct"/>
            <w:tcBorders>
              <w:top w:val="nil"/>
              <w:left w:val="nil"/>
              <w:bottom w:val="single" w:sz="4" w:space="0" w:color="auto"/>
              <w:right w:val="single" w:sz="4" w:space="0" w:color="auto"/>
            </w:tcBorders>
            <w:shd w:val="clear" w:color="auto" w:fill="FFBDBD"/>
            <w:textDirection w:val="btLr"/>
            <w:vAlign w:val="center"/>
            <w:hideMark/>
          </w:tcPr>
          <w:p w14:paraId="791C7A1B"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548543C9"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85" w:type="pct"/>
            <w:tcBorders>
              <w:top w:val="nil"/>
              <w:left w:val="nil"/>
              <w:bottom w:val="single" w:sz="4" w:space="0" w:color="auto"/>
              <w:right w:val="single" w:sz="4" w:space="0" w:color="auto"/>
            </w:tcBorders>
            <w:shd w:val="clear" w:color="auto" w:fill="FFBDBD"/>
            <w:noWrap/>
            <w:textDirection w:val="btLr"/>
            <w:vAlign w:val="center"/>
            <w:hideMark/>
          </w:tcPr>
          <w:p w14:paraId="1786581A"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17EEAE5F"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55" w:type="pct"/>
            <w:tcBorders>
              <w:top w:val="nil"/>
              <w:left w:val="nil"/>
              <w:bottom w:val="single" w:sz="4" w:space="0" w:color="auto"/>
              <w:right w:val="single" w:sz="4" w:space="0" w:color="auto"/>
            </w:tcBorders>
            <w:shd w:val="clear" w:color="auto" w:fill="FFBDBD"/>
            <w:textDirection w:val="btLr"/>
            <w:vAlign w:val="center"/>
            <w:hideMark/>
          </w:tcPr>
          <w:p w14:paraId="3AA42C95"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85" w:type="pct"/>
            <w:tcBorders>
              <w:top w:val="nil"/>
              <w:left w:val="nil"/>
              <w:bottom w:val="single" w:sz="4" w:space="0" w:color="auto"/>
              <w:right w:val="single" w:sz="4" w:space="0" w:color="auto"/>
            </w:tcBorders>
            <w:shd w:val="clear" w:color="auto" w:fill="FFBDBD"/>
            <w:noWrap/>
            <w:textDirection w:val="btLr"/>
            <w:vAlign w:val="center"/>
            <w:hideMark/>
          </w:tcPr>
          <w:p w14:paraId="474F2134"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85" w:type="pct"/>
            <w:tcBorders>
              <w:top w:val="nil"/>
              <w:left w:val="nil"/>
              <w:bottom w:val="single" w:sz="4" w:space="0" w:color="auto"/>
              <w:right w:val="single" w:sz="4" w:space="0" w:color="auto"/>
            </w:tcBorders>
            <w:shd w:val="clear" w:color="auto" w:fill="FFBDBD"/>
            <w:textDirection w:val="btLr"/>
            <w:vAlign w:val="center"/>
            <w:hideMark/>
          </w:tcPr>
          <w:p w14:paraId="41B98FE6"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06D23364"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490A25B8"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5" w:type="pct"/>
            <w:tcBorders>
              <w:top w:val="nil"/>
              <w:left w:val="nil"/>
              <w:bottom w:val="single" w:sz="4" w:space="0" w:color="auto"/>
              <w:right w:val="single" w:sz="4" w:space="0" w:color="auto"/>
            </w:tcBorders>
            <w:shd w:val="clear" w:color="auto" w:fill="FFBDBD"/>
            <w:textDirection w:val="btLr"/>
            <w:vAlign w:val="center"/>
            <w:hideMark/>
          </w:tcPr>
          <w:p w14:paraId="2555EBFF"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23" w:type="pct"/>
            <w:tcBorders>
              <w:top w:val="nil"/>
              <w:left w:val="nil"/>
              <w:bottom w:val="single" w:sz="4" w:space="0" w:color="auto"/>
              <w:right w:val="single" w:sz="4" w:space="0" w:color="auto"/>
            </w:tcBorders>
            <w:shd w:val="clear" w:color="auto" w:fill="FFBDBD"/>
            <w:textDirection w:val="btLr"/>
            <w:vAlign w:val="center"/>
            <w:hideMark/>
          </w:tcPr>
          <w:p w14:paraId="6C4B5B8B"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55" w:type="pct"/>
            <w:tcBorders>
              <w:top w:val="nil"/>
              <w:left w:val="nil"/>
              <w:bottom w:val="single" w:sz="4" w:space="0" w:color="auto"/>
              <w:right w:val="single" w:sz="4" w:space="0" w:color="auto"/>
            </w:tcBorders>
            <w:shd w:val="clear" w:color="auto" w:fill="FFBDBD"/>
            <w:textDirection w:val="btLr"/>
            <w:vAlign w:val="center"/>
            <w:hideMark/>
          </w:tcPr>
          <w:p w14:paraId="2203CF65"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07381EC0"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0F00630D"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1CE49F26"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5" w:type="pct"/>
            <w:tcBorders>
              <w:top w:val="nil"/>
              <w:left w:val="nil"/>
              <w:bottom w:val="single" w:sz="4" w:space="0" w:color="auto"/>
              <w:right w:val="single" w:sz="4" w:space="0" w:color="auto"/>
            </w:tcBorders>
            <w:shd w:val="clear" w:color="auto" w:fill="FFBDBD"/>
            <w:textDirection w:val="btLr"/>
            <w:vAlign w:val="center"/>
            <w:hideMark/>
          </w:tcPr>
          <w:p w14:paraId="09BA3BD7"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48966213"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4C3D4ADE"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5" w:type="pct"/>
            <w:tcBorders>
              <w:top w:val="nil"/>
              <w:left w:val="nil"/>
              <w:bottom w:val="single" w:sz="4" w:space="0" w:color="auto"/>
              <w:right w:val="single" w:sz="4" w:space="0" w:color="auto"/>
            </w:tcBorders>
            <w:shd w:val="clear" w:color="auto" w:fill="FFBDBD"/>
            <w:textDirection w:val="btLr"/>
            <w:vAlign w:val="center"/>
            <w:hideMark/>
          </w:tcPr>
          <w:p w14:paraId="666E09ED"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267FBCCA"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c>
          <w:tcPr>
            <w:tcW w:w="151" w:type="pct"/>
            <w:tcBorders>
              <w:top w:val="nil"/>
              <w:left w:val="nil"/>
              <w:bottom w:val="single" w:sz="4" w:space="0" w:color="auto"/>
              <w:right w:val="single" w:sz="4" w:space="0" w:color="auto"/>
            </w:tcBorders>
            <w:shd w:val="clear" w:color="auto" w:fill="FFBDBD"/>
            <w:textDirection w:val="btLr"/>
            <w:vAlign w:val="center"/>
            <w:hideMark/>
          </w:tcPr>
          <w:p w14:paraId="0D7A563F"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Total</w:t>
            </w:r>
          </w:p>
        </w:tc>
        <w:tc>
          <w:tcPr>
            <w:tcW w:w="154" w:type="pct"/>
            <w:tcBorders>
              <w:top w:val="nil"/>
              <w:left w:val="nil"/>
              <w:bottom w:val="single" w:sz="4" w:space="0" w:color="auto"/>
              <w:right w:val="single" w:sz="4" w:space="0" w:color="auto"/>
            </w:tcBorders>
            <w:shd w:val="clear" w:color="auto" w:fill="FFBDBD"/>
            <w:textDirection w:val="btLr"/>
            <w:vAlign w:val="center"/>
            <w:hideMark/>
          </w:tcPr>
          <w:p w14:paraId="294B5F98"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Market housing</w:t>
            </w:r>
          </w:p>
        </w:tc>
        <w:tc>
          <w:tcPr>
            <w:tcW w:w="159" w:type="pct"/>
            <w:tcBorders>
              <w:top w:val="nil"/>
              <w:left w:val="nil"/>
              <w:bottom w:val="single" w:sz="4" w:space="0" w:color="auto"/>
              <w:right w:val="single" w:sz="4" w:space="0" w:color="auto"/>
            </w:tcBorders>
            <w:shd w:val="clear" w:color="auto" w:fill="FFBDBD"/>
            <w:textDirection w:val="btLr"/>
            <w:vAlign w:val="center"/>
            <w:hideMark/>
          </w:tcPr>
          <w:p w14:paraId="4B9F003E" w14:textId="77777777" w:rsidR="00947D9B" w:rsidRPr="008944B7" w:rsidRDefault="00947D9B">
            <w:pPr>
              <w:spacing w:after="0" w:line="240" w:lineRule="auto"/>
              <w:jc w:val="center"/>
              <w:rPr>
                <w:rFonts w:ascii="Segoe UI" w:eastAsia="Times New Roman" w:hAnsi="Segoe UI" w:cs="Segoe UI"/>
                <w:b/>
                <w:bCs/>
                <w:color w:val="000000"/>
                <w:kern w:val="0"/>
                <w:sz w:val="18"/>
                <w:szCs w:val="18"/>
                <w:lang w:eastAsia="en-GB"/>
                <w14:ligatures w14:val="none"/>
              </w:rPr>
            </w:pPr>
            <w:r w:rsidRPr="008944B7">
              <w:rPr>
                <w:rFonts w:ascii="Segoe UI" w:eastAsia="Times New Roman" w:hAnsi="Segoe UI" w:cs="Segoe UI"/>
                <w:b/>
                <w:bCs/>
                <w:color w:val="000000"/>
                <w:kern w:val="0"/>
                <w:sz w:val="18"/>
                <w:szCs w:val="18"/>
                <w:lang w:eastAsia="en-GB"/>
                <w14:ligatures w14:val="none"/>
              </w:rPr>
              <w:t>Affordable/social housing</w:t>
            </w:r>
          </w:p>
        </w:tc>
      </w:tr>
      <w:tr w:rsidR="007E23BE" w:rsidRPr="008C4366" w14:paraId="15892A5B"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7E1E37E9"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Basildon</w:t>
            </w:r>
          </w:p>
        </w:tc>
        <w:tc>
          <w:tcPr>
            <w:tcW w:w="198" w:type="pct"/>
            <w:tcBorders>
              <w:top w:val="nil"/>
              <w:left w:val="nil"/>
              <w:bottom w:val="single" w:sz="4" w:space="0" w:color="auto"/>
              <w:right w:val="single" w:sz="4" w:space="0" w:color="auto"/>
            </w:tcBorders>
            <w:noWrap/>
            <w:vAlign w:val="center"/>
            <w:hideMark/>
          </w:tcPr>
          <w:p w14:paraId="6853E6F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89</w:t>
            </w:r>
          </w:p>
        </w:tc>
        <w:tc>
          <w:tcPr>
            <w:tcW w:w="152" w:type="pct"/>
            <w:tcBorders>
              <w:top w:val="nil"/>
              <w:left w:val="nil"/>
              <w:bottom w:val="single" w:sz="4" w:space="0" w:color="auto"/>
              <w:right w:val="single" w:sz="4" w:space="0" w:color="auto"/>
            </w:tcBorders>
            <w:noWrap/>
            <w:vAlign w:val="center"/>
            <w:hideMark/>
          </w:tcPr>
          <w:p w14:paraId="75D0A5B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63</w:t>
            </w:r>
          </w:p>
        </w:tc>
        <w:tc>
          <w:tcPr>
            <w:tcW w:w="123" w:type="pct"/>
            <w:tcBorders>
              <w:top w:val="nil"/>
              <w:left w:val="nil"/>
              <w:bottom w:val="single" w:sz="4" w:space="0" w:color="auto"/>
              <w:right w:val="single" w:sz="4" w:space="0" w:color="auto"/>
            </w:tcBorders>
            <w:noWrap/>
            <w:vAlign w:val="center"/>
            <w:hideMark/>
          </w:tcPr>
          <w:p w14:paraId="60722D5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w:t>
            </w:r>
          </w:p>
        </w:tc>
        <w:tc>
          <w:tcPr>
            <w:tcW w:w="155" w:type="pct"/>
            <w:tcBorders>
              <w:top w:val="nil"/>
              <w:left w:val="nil"/>
              <w:bottom w:val="single" w:sz="4" w:space="0" w:color="auto"/>
              <w:right w:val="single" w:sz="4" w:space="0" w:color="auto"/>
            </w:tcBorders>
            <w:noWrap/>
            <w:vAlign w:val="center"/>
            <w:hideMark/>
          </w:tcPr>
          <w:p w14:paraId="1742C7D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402</w:t>
            </w:r>
          </w:p>
        </w:tc>
        <w:tc>
          <w:tcPr>
            <w:tcW w:w="154" w:type="pct"/>
            <w:tcBorders>
              <w:top w:val="nil"/>
              <w:left w:val="nil"/>
              <w:bottom w:val="single" w:sz="4" w:space="0" w:color="auto"/>
              <w:right w:val="single" w:sz="4" w:space="0" w:color="auto"/>
            </w:tcBorders>
            <w:noWrap/>
            <w:vAlign w:val="center"/>
            <w:hideMark/>
          </w:tcPr>
          <w:p w14:paraId="77F8428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287</w:t>
            </w:r>
          </w:p>
        </w:tc>
        <w:tc>
          <w:tcPr>
            <w:tcW w:w="155" w:type="pct"/>
            <w:tcBorders>
              <w:top w:val="nil"/>
              <w:left w:val="nil"/>
              <w:bottom w:val="single" w:sz="4" w:space="0" w:color="auto"/>
              <w:right w:val="single" w:sz="4" w:space="0" w:color="auto"/>
            </w:tcBorders>
            <w:noWrap/>
            <w:vAlign w:val="center"/>
            <w:hideMark/>
          </w:tcPr>
          <w:p w14:paraId="0A1D890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115</w:t>
            </w:r>
          </w:p>
        </w:tc>
        <w:tc>
          <w:tcPr>
            <w:tcW w:w="154" w:type="pct"/>
            <w:tcBorders>
              <w:top w:val="nil"/>
              <w:left w:val="nil"/>
              <w:bottom w:val="single" w:sz="4" w:space="0" w:color="auto"/>
              <w:right w:val="single" w:sz="4" w:space="0" w:color="auto"/>
            </w:tcBorders>
            <w:noWrap/>
            <w:vAlign w:val="center"/>
            <w:hideMark/>
          </w:tcPr>
          <w:p w14:paraId="2A1E330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713</w:t>
            </w:r>
          </w:p>
        </w:tc>
        <w:tc>
          <w:tcPr>
            <w:tcW w:w="155" w:type="pct"/>
            <w:tcBorders>
              <w:top w:val="nil"/>
              <w:left w:val="nil"/>
              <w:bottom w:val="single" w:sz="4" w:space="0" w:color="auto"/>
              <w:right w:val="single" w:sz="4" w:space="0" w:color="auto"/>
            </w:tcBorders>
            <w:noWrap/>
            <w:vAlign w:val="center"/>
            <w:hideMark/>
          </w:tcPr>
          <w:p w14:paraId="63992FF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448</w:t>
            </w:r>
          </w:p>
        </w:tc>
        <w:tc>
          <w:tcPr>
            <w:tcW w:w="154" w:type="pct"/>
            <w:tcBorders>
              <w:top w:val="nil"/>
              <w:left w:val="nil"/>
              <w:bottom w:val="single" w:sz="4" w:space="0" w:color="auto"/>
              <w:right w:val="single" w:sz="4" w:space="0" w:color="auto"/>
            </w:tcBorders>
            <w:noWrap/>
            <w:vAlign w:val="center"/>
            <w:hideMark/>
          </w:tcPr>
          <w:p w14:paraId="06D22A6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265</w:t>
            </w:r>
          </w:p>
        </w:tc>
        <w:tc>
          <w:tcPr>
            <w:tcW w:w="185" w:type="pct"/>
            <w:tcBorders>
              <w:top w:val="nil"/>
              <w:left w:val="nil"/>
              <w:bottom w:val="single" w:sz="4" w:space="0" w:color="auto"/>
              <w:right w:val="single" w:sz="4" w:space="0" w:color="auto"/>
            </w:tcBorders>
            <w:noWrap/>
            <w:vAlign w:val="center"/>
            <w:hideMark/>
          </w:tcPr>
          <w:p w14:paraId="47B1FED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1,018</w:t>
            </w:r>
          </w:p>
        </w:tc>
        <w:tc>
          <w:tcPr>
            <w:tcW w:w="154" w:type="pct"/>
            <w:tcBorders>
              <w:top w:val="nil"/>
              <w:left w:val="nil"/>
              <w:bottom w:val="single" w:sz="4" w:space="0" w:color="auto"/>
              <w:right w:val="single" w:sz="4" w:space="0" w:color="auto"/>
            </w:tcBorders>
            <w:noWrap/>
            <w:vAlign w:val="center"/>
            <w:hideMark/>
          </w:tcPr>
          <w:p w14:paraId="128B8D1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640</w:t>
            </w:r>
          </w:p>
        </w:tc>
        <w:tc>
          <w:tcPr>
            <w:tcW w:w="155" w:type="pct"/>
            <w:tcBorders>
              <w:top w:val="nil"/>
              <w:left w:val="nil"/>
              <w:bottom w:val="single" w:sz="4" w:space="0" w:color="auto"/>
              <w:right w:val="single" w:sz="4" w:space="0" w:color="auto"/>
            </w:tcBorders>
            <w:noWrap/>
            <w:vAlign w:val="center"/>
            <w:hideMark/>
          </w:tcPr>
          <w:p w14:paraId="0EB0DAF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378</w:t>
            </w:r>
          </w:p>
        </w:tc>
        <w:tc>
          <w:tcPr>
            <w:tcW w:w="185" w:type="pct"/>
            <w:tcBorders>
              <w:top w:val="nil"/>
              <w:left w:val="nil"/>
              <w:bottom w:val="single" w:sz="4" w:space="0" w:color="auto"/>
              <w:right w:val="single" w:sz="4" w:space="0" w:color="auto"/>
            </w:tcBorders>
            <w:noWrap/>
            <w:vAlign w:val="center"/>
            <w:hideMark/>
          </w:tcPr>
          <w:p w14:paraId="31CDECC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1,310</w:t>
            </w:r>
          </w:p>
        </w:tc>
        <w:tc>
          <w:tcPr>
            <w:tcW w:w="185" w:type="pct"/>
            <w:tcBorders>
              <w:top w:val="nil"/>
              <w:left w:val="nil"/>
              <w:bottom w:val="single" w:sz="4" w:space="0" w:color="auto"/>
              <w:right w:val="single" w:sz="4" w:space="0" w:color="auto"/>
            </w:tcBorders>
            <w:noWrap/>
            <w:vAlign w:val="center"/>
            <w:hideMark/>
          </w:tcPr>
          <w:p w14:paraId="4400A7F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823</w:t>
            </w:r>
          </w:p>
        </w:tc>
        <w:tc>
          <w:tcPr>
            <w:tcW w:w="154" w:type="pct"/>
            <w:tcBorders>
              <w:top w:val="nil"/>
              <w:left w:val="nil"/>
              <w:bottom w:val="single" w:sz="4" w:space="0" w:color="auto"/>
              <w:right w:val="single" w:sz="4" w:space="0" w:color="auto"/>
            </w:tcBorders>
            <w:noWrap/>
            <w:vAlign w:val="center"/>
            <w:hideMark/>
          </w:tcPr>
          <w:p w14:paraId="68379DB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487</w:t>
            </w:r>
          </w:p>
        </w:tc>
        <w:tc>
          <w:tcPr>
            <w:tcW w:w="154" w:type="pct"/>
            <w:tcBorders>
              <w:top w:val="nil"/>
              <w:left w:val="nil"/>
              <w:bottom w:val="single" w:sz="4" w:space="0" w:color="auto"/>
              <w:right w:val="single" w:sz="4" w:space="0" w:color="auto"/>
            </w:tcBorders>
            <w:noWrap/>
            <w:vAlign w:val="center"/>
            <w:hideMark/>
          </w:tcPr>
          <w:p w14:paraId="38AB700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164</w:t>
            </w:r>
          </w:p>
        </w:tc>
        <w:tc>
          <w:tcPr>
            <w:tcW w:w="155" w:type="pct"/>
            <w:tcBorders>
              <w:top w:val="nil"/>
              <w:left w:val="nil"/>
              <w:bottom w:val="single" w:sz="4" w:space="0" w:color="auto"/>
              <w:right w:val="single" w:sz="4" w:space="0" w:color="auto"/>
            </w:tcBorders>
            <w:noWrap/>
            <w:vAlign w:val="center"/>
            <w:hideMark/>
          </w:tcPr>
          <w:p w14:paraId="23F53C2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100</w:t>
            </w:r>
          </w:p>
        </w:tc>
        <w:tc>
          <w:tcPr>
            <w:tcW w:w="123" w:type="pct"/>
            <w:tcBorders>
              <w:top w:val="nil"/>
              <w:left w:val="nil"/>
              <w:bottom w:val="single" w:sz="4" w:space="0" w:color="auto"/>
              <w:right w:val="single" w:sz="4" w:space="0" w:color="auto"/>
            </w:tcBorders>
            <w:noWrap/>
            <w:vAlign w:val="center"/>
            <w:hideMark/>
          </w:tcPr>
          <w:p w14:paraId="12121AF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64</w:t>
            </w:r>
          </w:p>
        </w:tc>
        <w:tc>
          <w:tcPr>
            <w:tcW w:w="155" w:type="pct"/>
            <w:tcBorders>
              <w:top w:val="nil"/>
              <w:left w:val="nil"/>
              <w:bottom w:val="single" w:sz="4" w:space="0" w:color="auto"/>
              <w:right w:val="single" w:sz="4" w:space="0" w:color="auto"/>
            </w:tcBorders>
            <w:noWrap/>
            <w:vAlign w:val="center"/>
            <w:hideMark/>
          </w:tcPr>
          <w:p w14:paraId="5BA1F57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330</w:t>
            </w:r>
          </w:p>
        </w:tc>
        <w:tc>
          <w:tcPr>
            <w:tcW w:w="154" w:type="pct"/>
            <w:tcBorders>
              <w:top w:val="nil"/>
              <w:left w:val="nil"/>
              <w:bottom w:val="single" w:sz="4" w:space="0" w:color="auto"/>
              <w:right w:val="single" w:sz="4" w:space="0" w:color="auto"/>
            </w:tcBorders>
            <w:noWrap/>
            <w:vAlign w:val="center"/>
            <w:hideMark/>
          </w:tcPr>
          <w:p w14:paraId="6F52876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202</w:t>
            </w:r>
          </w:p>
        </w:tc>
        <w:tc>
          <w:tcPr>
            <w:tcW w:w="154" w:type="pct"/>
            <w:tcBorders>
              <w:top w:val="nil"/>
              <w:left w:val="nil"/>
              <w:bottom w:val="single" w:sz="4" w:space="0" w:color="auto"/>
              <w:right w:val="single" w:sz="4" w:space="0" w:color="auto"/>
            </w:tcBorders>
            <w:noWrap/>
            <w:vAlign w:val="center"/>
            <w:hideMark/>
          </w:tcPr>
          <w:p w14:paraId="4C209A6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128</w:t>
            </w:r>
          </w:p>
        </w:tc>
        <w:tc>
          <w:tcPr>
            <w:tcW w:w="154" w:type="pct"/>
            <w:tcBorders>
              <w:top w:val="nil"/>
              <w:left w:val="nil"/>
              <w:bottom w:val="single" w:sz="4" w:space="0" w:color="auto"/>
              <w:right w:val="single" w:sz="4" w:space="0" w:color="auto"/>
            </w:tcBorders>
            <w:noWrap/>
            <w:vAlign w:val="center"/>
            <w:hideMark/>
          </w:tcPr>
          <w:p w14:paraId="19D17A7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495</w:t>
            </w:r>
          </w:p>
        </w:tc>
        <w:tc>
          <w:tcPr>
            <w:tcW w:w="155" w:type="pct"/>
            <w:tcBorders>
              <w:top w:val="nil"/>
              <w:left w:val="nil"/>
              <w:bottom w:val="single" w:sz="4" w:space="0" w:color="auto"/>
              <w:right w:val="single" w:sz="4" w:space="0" w:color="auto"/>
            </w:tcBorders>
            <w:noWrap/>
            <w:vAlign w:val="center"/>
            <w:hideMark/>
          </w:tcPr>
          <w:p w14:paraId="14537DB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285</w:t>
            </w:r>
          </w:p>
        </w:tc>
        <w:tc>
          <w:tcPr>
            <w:tcW w:w="154" w:type="pct"/>
            <w:tcBorders>
              <w:top w:val="nil"/>
              <w:left w:val="nil"/>
              <w:bottom w:val="single" w:sz="4" w:space="0" w:color="auto"/>
              <w:right w:val="single" w:sz="4" w:space="0" w:color="auto"/>
            </w:tcBorders>
            <w:noWrap/>
            <w:vAlign w:val="center"/>
            <w:hideMark/>
          </w:tcPr>
          <w:p w14:paraId="620AE3E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209</w:t>
            </w:r>
          </w:p>
        </w:tc>
        <w:tc>
          <w:tcPr>
            <w:tcW w:w="154" w:type="pct"/>
            <w:tcBorders>
              <w:top w:val="nil"/>
              <w:left w:val="nil"/>
              <w:bottom w:val="single" w:sz="4" w:space="0" w:color="auto"/>
              <w:right w:val="single" w:sz="4" w:space="0" w:color="auto"/>
            </w:tcBorders>
            <w:noWrap/>
            <w:vAlign w:val="center"/>
            <w:hideMark/>
          </w:tcPr>
          <w:p w14:paraId="56D693A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656</w:t>
            </w:r>
          </w:p>
        </w:tc>
        <w:tc>
          <w:tcPr>
            <w:tcW w:w="155" w:type="pct"/>
            <w:tcBorders>
              <w:top w:val="nil"/>
              <w:left w:val="nil"/>
              <w:bottom w:val="single" w:sz="4" w:space="0" w:color="auto"/>
              <w:right w:val="single" w:sz="4" w:space="0" w:color="auto"/>
            </w:tcBorders>
            <w:noWrap/>
            <w:vAlign w:val="center"/>
            <w:hideMark/>
          </w:tcPr>
          <w:p w14:paraId="00EC1D8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379</w:t>
            </w:r>
          </w:p>
        </w:tc>
        <w:tc>
          <w:tcPr>
            <w:tcW w:w="154" w:type="pct"/>
            <w:tcBorders>
              <w:top w:val="nil"/>
              <w:left w:val="nil"/>
              <w:bottom w:val="single" w:sz="4" w:space="0" w:color="auto"/>
              <w:right w:val="single" w:sz="4" w:space="0" w:color="auto"/>
            </w:tcBorders>
            <w:noWrap/>
            <w:vAlign w:val="center"/>
          </w:tcPr>
          <w:p w14:paraId="7D34A68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277</w:t>
            </w:r>
          </w:p>
        </w:tc>
        <w:tc>
          <w:tcPr>
            <w:tcW w:w="151" w:type="pct"/>
            <w:tcBorders>
              <w:top w:val="nil"/>
              <w:left w:val="nil"/>
              <w:bottom w:val="single" w:sz="4" w:space="0" w:color="auto"/>
              <w:right w:val="single" w:sz="4" w:space="0" w:color="auto"/>
            </w:tcBorders>
            <w:noWrap/>
            <w:vAlign w:val="center"/>
          </w:tcPr>
          <w:p w14:paraId="67E603A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811</w:t>
            </w:r>
          </w:p>
        </w:tc>
        <w:tc>
          <w:tcPr>
            <w:tcW w:w="154" w:type="pct"/>
            <w:tcBorders>
              <w:top w:val="nil"/>
              <w:left w:val="nil"/>
              <w:bottom w:val="single" w:sz="4" w:space="0" w:color="auto"/>
              <w:right w:val="single" w:sz="4" w:space="0" w:color="auto"/>
            </w:tcBorders>
            <w:noWrap/>
            <w:vAlign w:val="center"/>
          </w:tcPr>
          <w:p w14:paraId="7E27FFD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468</w:t>
            </w:r>
          </w:p>
        </w:tc>
        <w:tc>
          <w:tcPr>
            <w:tcW w:w="159" w:type="pct"/>
            <w:tcBorders>
              <w:top w:val="nil"/>
              <w:left w:val="nil"/>
              <w:bottom w:val="single" w:sz="4" w:space="0" w:color="auto"/>
              <w:right w:val="single" w:sz="4" w:space="0" w:color="auto"/>
            </w:tcBorders>
            <w:noWrap/>
            <w:vAlign w:val="center"/>
          </w:tcPr>
          <w:p w14:paraId="5F8F3FA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343</w:t>
            </w:r>
          </w:p>
        </w:tc>
      </w:tr>
      <w:tr w:rsidR="007E23BE" w:rsidRPr="008C4366" w14:paraId="432BCE85"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4A2AAC3D"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Braintree</w:t>
            </w:r>
          </w:p>
        </w:tc>
        <w:tc>
          <w:tcPr>
            <w:tcW w:w="198" w:type="pct"/>
            <w:tcBorders>
              <w:top w:val="nil"/>
              <w:left w:val="nil"/>
              <w:bottom w:val="single" w:sz="4" w:space="0" w:color="auto"/>
              <w:right w:val="single" w:sz="4" w:space="0" w:color="auto"/>
            </w:tcBorders>
            <w:noWrap/>
            <w:vAlign w:val="center"/>
            <w:hideMark/>
          </w:tcPr>
          <w:p w14:paraId="621E8F6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193</w:t>
            </w:r>
          </w:p>
        </w:tc>
        <w:tc>
          <w:tcPr>
            <w:tcW w:w="152" w:type="pct"/>
            <w:tcBorders>
              <w:top w:val="nil"/>
              <w:left w:val="nil"/>
              <w:bottom w:val="single" w:sz="4" w:space="0" w:color="auto"/>
              <w:right w:val="single" w:sz="4" w:space="0" w:color="auto"/>
            </w:tcBorders>
            <w:noWrap/>
            <w:vAlign w:val="center"/>
            <w:hideMark/>
          </w:tcPr>
          <w:p w14:paraId="49713EA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141</w:t>
            </w:r>
          </w:p>
        </w:tc>
        <w:tc>
          <w:tcPr>
            <w:tcW w:w="123" w:type="pct"/>
            <w:tcBorders>
              <w:top w:val="nil"/>
              <w:left w:val="nil"/>
              <w:bottom w:val="single" w:sz="4" w:space="0" w:color="auto"/>
              <w:right w:val="single" w:sz="4" w:space="0" w:color="auto"/>
            </w:tcBorders>
            <w:noWrap/>
            <w:vAlign w:val="center"/>
            <w:hideMark/>
          </w:tcPr>
          <w:p w14:paraId="187EA39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51</w:t>
            </w:r>
          </w:p>
        </w:tc>
        <w:tc>
          <w:tcPr>
            <w:tcW w:w="155" w:type="pct"/>
            <w:tcBorders>
              <w:top w:val="nil"/>
              <w:left w:val="nil"/>
              <w:bottom w:val="single" w:sz="4" w:space="0" w:color="auto"/>
              <w:right w:val="single" w:sz="4" w:space="0" w:color="auto"/>
            </w:tcBorders>
            <w:noWrap/>
            <w:vAlign w:val="center"/>
            <w:hideMark/>
          </w:tcPr>
          <w:p w14:paraId="4D57379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537</w:t>
            </w:r>
          </w:p>
        </w:tc>
        <w:tc>
          <w:tcPr>
            <w:tcW w:w="154" w:type="pct"/>
            <w:tcBorders>
              <w:top w:val="nil"/>
              <w:left w:val="nil"/>
              <w:bottom w:val="single" w:sz="4" w:space="0" w:color="auto"/>
              <w:right w:val="single" w:sz="4" w:space="0" w:color="auto"/>
            </w:tcBorders>
            <w:noWrap/>
            <w:vAlign w:val="center"/>
            <w:hideMark/>
          </w:tcPr>
          <w:p w14:paraId="25FC843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393</w:t>
            </w:r>
          </w:p>
        </w:tc>
        <w:tc>
          <w:tcPr>
            <w:tcW w:w="155" w:type="pct"/>
            <w:tcBorders>
              <w:top w:val="nil"/>
              <w:left w:val="nil"/>
              <w:bottom w:val="single" w:sz="4" w:space="0" w:color="auto"/>
              <w:right w:val="single" w:sz="4" w:space="0" w:color="auto"/>
            </w:tcBorders>
            <w:noWrap/>
            <w:vAlign w:val="center"/>
            <w:hideMark/>
          </w:tcPr>
          <w:p w14:paraId="6369A63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143</w:t>
            </w:r>
          </w:p>
        </w:tc>
        <w:tc>
          <w:tcPr>
            <w:tcW w:w="154" w:type="pct"/>
            <w:tcBorders>
              <w:top w:val="nil"/>
              <w:left w:val="nil"/>
              <w:bottom w:val="single" w:sz="4" w:space="0" w:color="auto"/>
              <w:right w:val="single" w:sz="4" w:space="0" w:color="auto"/>
            </w:tcBorders>
            <w:noWrap/>
            <w:vAlign w:val="center"/>
            <w:hideMark/>
          </w:tcPr>
          <w:p w14:paraId="671B9E6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885</w:t>
            </w:r>
          </w:p>
        </w:tc>
        <w:tc>
          <w:tcPr>
            <w:tcW w:w="155" w:type="pct"/>
            <w:tcBorders>
              <w:top w:val="nil"/>
              <w:left w:val="nil"/>
              <w:bottom w:val="single" w:sz="4" w:space="0" w:color="auto"/>
              <w:right w:val="single" w:sz="4" w:space="0" w:color="auto"/>
            </w:tcBorders>
            <w:noWrap/>
            <w:vAlign w:val="center"/>
            <w:hideMark/>
          </w:tcPr>
          <w:p w14:paraId="29995F6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587</w:t>
            </w:r>
          </w:p>
        </w:tc>
        <w:tc>
          <w:tcPr>
            <w:tcW w:w="154" w:type="pct"/>
            <w:tcBorders>
              <w:top w:val="nil"/>
              <w:left w:val="nil"/>
              <w:bottom w:val="single" w:sz="4" w:space="0" w:color="auto"/>
              <w:right w:val="single" w:sz="4" w:space="0" w:color="auto"/>
            </w:tcBorders>
            <w:noWrap/>
            <w:vAlign w:val="center"/>
            <w:hideMark/>
          </w:tcPr>
          <w:p w14:paraId="7BEE389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298</w:t>
            </w:r>
          </w:p>
        </w:tc>
        <w:tc>
          <w:tcPr>
            <w:tcW w:w="185" w:type="pct"/>
            <w:tcBorders>
              <w:top w:val="nil"/>
              <w:left w:val="nil"/>
              <w:bottom w:val="single" w:sz="4" w:space="0" w:color="auto"/>
              <w:right w:val="single" w:sz="4" w:space="0" w:color="auto"/>
            </w:tcBorders>
            <w:noWrap/>
            <w:vAlign w:val="center"/>
            <w:hideMark/>
          </w:tcPr>
          <w:p w14:paraId="7CFE56A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1,230</w:t>
            </w:r>
          </w:p>
        </w:tc>
        <w:tc>
          <w:tcPr>
            <w:tcW w:w="154" w:type="pct"/>
            <w:tcBorders>
              <w:top w:val="nil"/>
              <w:left w:val="nil"/>
              <w:bottom w:val="single" w:sz="4" w:space="0" w:color="auto"/>
              <w:right w:val="single" w:sz="4" w:space="0" w:color="auto"/>
            </w:tcBorders>
            <w:noWrap/>
            <w:vAlign w:val="center"/>
            <w:hideMark/>
          </w:tcPr>
          <w:p w14:paraId="444EC49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815</w:t>
            </w:r>
          </w:p>
        </w:tc>
        <w:tc>
          <w:tcPr>
            <w:tcW w:w="155" w:type="pct"/>
            <w:tcBorders>
              <w:top w:val="nil"/>
              <w:left w:val="nil"/>
              <w:bottom w:val="single" w:sz="4" w:space="0" w:color="auto"/>
              <w:right w:val="single" w:sz="4" w:space="0" w:color="auto"/>
            </w:tcBorders>
            <w:noWrap/>
            <w:vAlign w:val="center"/>
            <w:hideMark/>
          </w:tcPr>
          <w:p w14:paraId="1CD8CE2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414</w:t>
            </w:r>
          </w:p>
        </w:tc>
        <w:tc>
          <w:tcPr>
            <w:tcW w:w="185" w:type="pct"/>
            <w:tcBorders>
              <w:top w:val="nil"/>
              <w:left w:val="nil"/>
              <w:bottom w:val="single" w:sz="4" w:space="0" w:color="auto"/>
              <w:right w:val="single" w:sz="4" w:space="0" w:color="auto"/>
            </w:tcBorders>
            <w:noWrap/>
            <w:vAlign w:val="center"/>
            <w:hideMark/>
          </w:tcPr>
          <w:p w14:paraId="4469FE0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1,559</w:t>
            </w:r>
          </w:p>
        </w:tc>
        <w:tc>
          <w:tcPr>
            <w:tcW w:w="185" w:type="pct"/>
            <w:tcBorders>
              <w:top w:val="nil"/>
              <w:left w:val="nil"/>
              <w:bottom w:val="single" w:sz="4" w:space="0" w:color="auto"/>
              <w:right w:val="single" w:sz="4" w:space="0" w:color="auto"/>
            </w:tcBorders>
            <w:noWrap/>
            <w:vAlign w:val="center"/>
            <w:hideMark/>
          </w:tcPr>
          <w:p w14:paraId="3142DAB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1,034</w:t>
            </w:r>
          </w:p>
        </w:tc>
        <w:tc>
          <w:tcPr>
            <w:tcW w:w="154" w:type="pct"/>
            <w:tcBorders>
              <w:top w:val="nil"/>
              <w:left w:val="nil"/>
              <w:bottom w:val="single" w:sz="4" w:space="0" w:color="auto"/>
              <w:right w:val="single" w:sz="4" w:space="0" w:color="auto"/>
            </w:tcBorders>
            <w:noWrap/>
            <w:vAlign w:val="center"/>
            <w:hideMark/>
          </w:tcPr>
          <w:p w14:paraId="6CCD4A3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525</w:t>
            </w:r>
          </w:p>
        </w:tc>
        <w:tc>
          <w:tcPr>
            <w:tcW w:w="154" w:type="pct"/>
            <w:tcBorders>
              <w:top w:val="nil"/>
              <w:left w:val="nil"/>
              <w:bottom w:val="single" w:sz="4" w:space="0" w:color="auto"/>
              <w:right w:val="single" w:sz="4" w:space="0" w:color="auto"/>
            </w:tcBorders>
            <w:noWrap/>
            <w:vAlign w:val="center"/>
            <w:hideMark/>
          </w:tcPr>
          <w:p w14:paraId="1AA5E30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164</w:t>
            </w:r>
          </w:p>
        </w:tc>
        <w:tc>
          <w:tcPr>
            <w:tcW w:w="155" w:type="pct"/>
            <w:tcBorders>
              <w:top w:val="nil"/>
              <w:left w:val="nil"/>
              <w:bottom w:val="single" w:sz="4" w:space="0" w:color="auto"/>
              <w:right w:val="single" w:sz="4" w:space="0" w:color="auto"/>
            </w:tcBorders>
            <w:noWrap/>
            <w:vAlign w:val="center"/>
            <w:hideMark/>
          </w:tcPr>
          <w:p w14:paraId="69022C9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103</w:t>
            </w:r>
          </w:p>
        </w:tc>
        <w:tc>
          <w:tcPr>
            <w:tcW w:w="123" w:type="pct"/>
            <w:tcBorders>
              <w:top w:val="nil"/>
              <w:left w:val="nil"/>
              <w:bottom w:val="single" w:sz="4" w:space="0" w:color="auto"/>
              <w:right w:val="single" w:sz="4" w:space="0" w:color="auto"/>
            </w:tcBorders>
            <w:noWrap/>
            <w:vAlign w:val="center"/>
            <w:hideMark/>
          </w:tcPr>
          <w:p w14:paraId="1374D86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61</w:t>
            </w:r>
          </w:p>
        </w:tc>
        <w:tc>
          <w:tcPr>
            <w:tcW w:w="155" w:type="pct"/>
            <w:tcBorders>
              <w:top w:val="nil"/>
              <w:left w:val="nil"/>
              <w:bottom w:val="single" w:sz="4" w:space="0" w:color="auto"/>
              <w:right w:val="single" w:sz="4" w:space="0" w:color="auto"/>
            </w:tcBorders>
            <w:noWrap/>
            <w:vAlign w:val="center"/>
            <w:hideMark/>
          </w:tcPr>
          <w:p w14:paraId="049D8D9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346</w:t>
            </w:r>
          </w:p>
        </w:tc>
        <w:tc>
          <w:tcPr>
            <w:tcW w:w="154" w:type="pct"/>
            <w:tcBorders>
              <w:top w:val="nil"/>
              <w:left w:val="nil"/>
              <w:bottom w:val="single" w:sz="4" w:space="0" w:color="auto"/>
              <w:right w:val="single" w:sz="4" w:space="0" w:color="auto"/>
            </w:tcBorders>
            <w:noWrap/>
            <w:vAlign w:val="center"/>
            <w:hideMark/>
          </w:tcPr>
          <w:p w14:paraId="2B4E25A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218</w:t>
            </w:r>
          </w:p>
        </w:tc>
        <w:tc>
          <w:tcPr>
            <w:tcW w:w="154" w:type="pct"/>
            <w:tcBorders>
              <w:top w:val="nil"/>
              <w:left w:val="nil"/>
              <w:bottom w:val="single" w:sz="4" w:space="0" w:color="auto"/>
              <w:right w:val="single" w:sz="4" w:space="0" w:color="auto"/>
            </w:tcBorders>
            <w:noWrap/>
            <w:vAlign w:val="center"/>
            <w:hideMark/>
          </w:tcPr>
          <w:p w14:paraId="7007A0A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128</w:t>
            </w:r>
          </w:p>
        </w:tc>
        <w:tc>
          <w:tcPr>
            <w:tcW w:w="154" w:type="pct"/>
            <w:tcBorders>
              <w:top w:val="nil"/>
              <w:left w:val="nil"/>
              <w:bottom w:val="single" w:sz="4" w:space="0" w:color="auto"/>
              <w:right w:val="single" w:sz="4" w:space="0" w:color="auto"/>
            </w:tcBorders>
            <w:noWrap/>
            <w:vAlign w:val="center"/>
            <w:hideMark/>
          </w:tcPr>
          <w:p w14:paraId="6FAA315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530</w:t>
            </w:r>
          </w:p>
        </w:tc>
        <w:tc>
          <w:tcPr>
            <w:tcW w:w="155" w:type="pct"/>
            <w:tcBorders>
              <w:top w:val="nil"/>
              <w:left w:val="nil"/>
              <w:bottom w:val="single" w:sz="4" w:space="0" w:color="auto"/>
              <w:right w:val="single" w:sz="4" w:space="0" w:color="auto"/>
            </w:tcBorders>
            <w:noWrap/>
            <w:vAlign w:val="center"/>
            <w:hideMark/>
          </w:tcPr>
          <w:p w14:paraId="6F3352A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324</w:t>
            </w:r>
          </w:p>
        </w:tc>
        <w:tc>
          <w:tcPr>
            <w:tcW w:w="154" w:type="pct"/>
            <w:tcBorders>
              <w:top w:val="nil"/>
              <w:left w:val="nil"/>
              <w:bottom w:val="single" w:sz="4" w:space="0" w:color="auto"/>
              <w:right w:val="single" w:sz="4" w:space="0" w:color="auto"/>
            </w:tcBorders>
            <w:noWrap/>
            <w:vAlign w:val="center"/>
            <w:hideMark/>
          </w:tcPr>
          <w:p w14:paraId="1EF5F91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206</w:t>
            </w:r>
          </w:p>
        </w:tc>
        <w:tc>
          <w:tcPr>
            <w:tcW w:w="154" w:type="pct"/>
            <w:tcBorders>
              <w:top w:val="nil"/>
              <w:left w:val="nil"/>
              <w:bottom w:val="single" w:sz="4" w:space="0" w:color="auto"/>
              <w:right w:val="single" w:sz="4" w:space="0" w:color="auto"/>
            </w:tcBorders>
            <w:noWrap/>
            <w:vAlign w:val="center"/>
            <w:hideMark/>
          </w:tcPr>
          <w:p w14:paraId="5D61413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713</w:t>
            </w:r>
          </w:p>
        </w:tc>
        <w:tc>
          <w:tcPr>
            <w:tcW w:w="155" w:type="pct"/>
            <w:tcBorders>
              <w:top w:val="nil"/>
              <w:left w:val="nil"/>
              <w:bottom w:val="single" w:sz="4" w:space="0" w:color="auto"/>
              <w:right w:val="single" w:sz="4" w:space="0" w:color="auto"/>
            </w:tcBorders>
            <w:noWrap/>
            <w:vAlign w:val="center"/>
            <w:hideMark/>
          </w:tcPr>
          <w:p w14:paraId="770FC9B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436</w:t>
            </w:r>
          </w:p>
        </w:tc>
        <w:tc>
          <w:tcPr>
            <w:tcW w:w="154" w:type="pct"/>
            <w:tcBorders>
              <w:top w:val="nil"/>
              <w:left w:val="nil"/>
              <w:bottom w:val="single" w:sz="4" w:space="0" w:color="auto"/>
              <w:right w:val="single" w:sz="4" w:space="0" w:color="auto"/>
            </w:tcBorders>
            <w:noWrap/>
            <w:vAlign w:val="center"/>
          </w:tcPr>
          <w:p w14:paraId="33BAA9E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277</w:t>
            </w:r>
          </w:p>
        </w:tc>
        <w:tc>
          <w:tcPr>
            <w:tcW w:w="151" w:type="pct"/>
            <w:tcBorders>
              <w:top w:val="nil"/>
              <w:left w:val="nil"/>
              <w:bottom w:val="single" w:sz="4" w:space="0" w:color="auto"/>
              <w:right w:val="single" w:sz="4" w:space="0" w:color="auto"/>
            </w:tcBorders>
            <w:noWrap/>
            <w:vAlign w:val="center"/>
          </w:tcPr>
          <w:p w14:paraId="1B13F75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887</w:t>
            </w:r>
          </w:p>
        </w:tc>
        <w:tc>
          <w:tcPr>
            <w:tcW w:w="154" w:type="pct"/>
            <w:tcBorders>
              <w:top w:val="nil"/>
              <w:left w:val="nil"/>
              <w:bottom w:val="single" w:sz="4" w:space="0" w:color="auto"/>
              <w:right w:val="single" w:sz="4" w:space="0" w:color="auto"/>
            </w:tcBorders>
            <w:noWrap/>
            <w:vAlign w:val="center"/>
          </w:tcPr>
          <w:p w14:paraId="68041C2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543</w:t>
            </w:r>
          </w:p>
        </w:tc>
        <w:tc>
          <w:tcPr>
            <w:tcW w:w="159" w:type="pct"/>
            <w:tcBorders>
              <w:top w:val="nil"/>
              <w:left w:val="nil"/>
              <w:bottom w:val="single" w:sz="4" w:space="0" w:color="auto"/>
              <w:right w:val="single" w:sz="4" w:space="0" w:color="auto"/>
            </w:tcBorders>
            <w:noWrap/>
            <w:vAlign w:val="center"/>
          </w:tcPr>
          <w:p w14:paraId="00B88DF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344</w:t>
            </w:r>
          </w:p>
        </w:tc>
      </w:tr>
      <w:tr w:rsidR="007E23BE" w:rsidRPr="008C4366" w14:paraId="7E3688B2"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029E9339"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Brentwood</w:t>
            </w:r>
          </w:p>
        </w:tc>
        <w:tc>
          <w:tcPr>
            <w:tcW w:w="198" w:type="pct"/>
            <w:tcBorders>
              <w:top w:val="nil"/>
              <w:left w:val="nil"/>
              <w:bottom w:val="single" w:sz="4" w:space="0" w:color="auto"/>
              <w:right w:val="single" w:sz="4" w:space="0" w:color="auto"/>
            </w:tcBorders>
            <w:noWrap/>
            <w:vAlign w:val="center"/>
            <w:hideMark/>
          </w:tcPr>
          <w:p w14:paraId="1882948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79</w:t>
            </w:r>
          </w:p>
        </w:tc>
        <w:tc>
          <w:tcPr>
            <w:tcW w:w="152" w:type="pct"/>
            <w:tcBorders>
              <w:top w:val="nil"/>
              <w:left w:val="nil"/>
              <w:bottom w:val="single" w:sz="4" w:space="0" w:color="auto"/>
              <w:right w:val="single" w:sz="4" w:space="0" w:color="auto"/>
            </w:tcBorders>
            <w:noWrap/>
            <w:vAlign w:val="center"/>
            <w:hideMark/>
          </w:tcPr>
          <w:p w14:paraId="6489AA7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62</w:t>
            </w:r>
          </w:p>
        </w:tc>
        <w:tc>
          <w:tcPr>
            <w:tcW w:w="123" w:type="pct"/>
            <w:tcBorders>
              <w:top w:val="nil"/>
              <w:left w:val="nil"/>
              <w:bottom w:val="single" w:sz="4" w:space="0" w:color="auto"/>
              <w:right w:val="single" w:sz="4" w:space="0" w:color="auto"/>
            </w:tcBorders>
            <w:noWrap/>
            <w:vAlign w:val="center"/>
            <w:hideMark/>
          </w:tcPr>
          <w:p w14:paraId="105D350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w:t>
            </w:r>
          </w:p>
        </w:tc>
        <w:tc>
          <w:tcPr>
            <w:tcW w:w="155" w:type="pct"/>
            <w:tcBorders>
              <w:top w:val="nil"/>
              <w:left w:val="nil"/>
              <w:bottom w:val="single" w:sz="4" w:space="0" w:color="auto"/>
              <w:right w:val="single" w:sz="4" w:space="0" w:color="auto"/>
            </w:tcBorders>
            <w:noWrap/>
            <w:vAlign w:val="center"/>
            <w:hideMark/>
          </w:tcPr>
          <w:p w14:paraId="62C918C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239</w:t>
            </w:r>
          </w:p>
        </w:tc>
        <w:tc>
          <w:tcPr>
            <w:tcW w:w="154" w:type="pct"/>
            <w:tcBorders>
              <w:top w:val="nil"/>
              <w:left w:val="nil"/>
              <w:bottom w:val="single" w:sz="4" w:space="0" w:color="auto"/>
              <w:right w:val="single" w:sz="4" w:space="0" w:color="auto"/>
            </w:tcBorders>
            <w:noWrap/>
            <w:vAlign w:val="center"/>
            <w:hideMark/>
          </w:tcPr>
          <w:p w14:paraId="57C94B9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189</w:t>
            </w:r>
          </w:p>
        </w:tc>
        <w:tc>
          <w:tcPr>
            <w:tcW w:w="155" w:type="pct"/>
            <w:tcBorders>
              <w:top w:val="nil"/>
              <w:left w:val="nil"/>
              <w:bottom w:val="single" w:sz="4" w:space="0" w:color="auto"/>
              <w:right w:val="single" w:sz="4" w:space="0" w:color="auto"/>
            </w:tcBorders>
            <w:noWrap/>
            <w:vAlign w:val="center"/>
            <w:hideMark/>
          </w:tcPr>
          <w:p w14:paraId="60658E8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50</w:t>
            </w:r>
          </w:p>
        </w:tc>
        <w:tc>
          <w:tcPr>
            <w:tcW w:w="154" w:type="pct"/>
            <w:tcBorders>
              <w:top w:val="nil"/>
              <w:left w:val="nil"/>
              <w:bottom w:val="single" w:sz="4" w:space="0" w:color="auto"/>
              <w:right w:val="single" w:sz="4" w:space="0" w:color="auto"/>
            </w:tcBorders>
            <w:noWrap/>
            <w:vAlign w:val="center"/>
            <w:hideMark/>
          </w:tcPr>
          <w:p w14:paraId="3319FDD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396</w:t>
            </w:r>
          </w:p>
        </w:tc>
        <w:tc>
          <w:tcPr>
            <w:tcW w:w="155" w:type="pct"/>
            <w:tcBorders>
              <w:top w:val="nil"/>
              <w:left w:val="nil"/>
              <w:bottom w:val="single" w:sz="4" w:space="0" w:color="auto"/>
              <w:right w:val="single" w:sz="4" w:space="0" w:color="auto"/>
            </w:tcBorders>
            <w:noWrap/>
            <w:vAlign w:val="center"/>
            <w:hideMark/>
          </w:tcPr>
          <w:p w14:paraId="072B829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269</w:t>
            </w:r>
          </w:p>
        </w:tc>
        <w:tc>
          <w:tcPr>
            <w:tcW w:w="154" w:type="pct"/>
            <w:tcBorders>
              <w:top w:val="nil"/>
              <w:left w:val="nil"/>
              <w:bottom w:val="single" w:sz="4" w:space="0" w:color="auto"/>
              <w:right w:val="single" w:sz="4" w:space="0" w:color="auto"/>
            </w:tcBorders>
            <w:noWrap/>
            <w:vAlign w:val="center"/>
            <w:hideMark/>
          </w:tcPr>
          <w:p w14:paraId="2B3E774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128</w:t>
            </w:r>
          </w:p>
        </w:tc>
        <w:tc>
          <w:tcPr>
            <w:tcW w:w="185" w:type="pct"/>
            <w:tcBorders>
              <w:top w:val="nil"/>
              <w:left w:val="nil"/>
              <w:bottom w:val="single" w:sz="4" w:space="0" w:color="auto"/>
              <w:right w:val="single" w:sz="4" w:space="0" w:color="auto"/>
            </w:tcBorders>
            <w:noWrap/>
            <w:vAlign w:val="center"/>
            <w:hideMark/>
          </w:tcPr>
          <w:p w14:paraId="1672F27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548</w:t>
            </w:r>
          </w:p>
        </w:tc>
        <w:tc>
          <w:tcPr>
            <w:tcW w:w="154" w:type="pct"/>
            <w:tcBorders>
              <w:top w:val="nil"/>
              <w:left w:val="nil"/>
              <w:bottom w:val="single" w:sz="4" w:space="0" w:color="auto"/>
              <w:right w:val="single" w:sz="4" w:space="0" w:color="auto"/>
            </w:tcBorders>
            <w:noWrap/>
            <w:vAlign w:val="center"/>
            <w:hideMark/>
          </w:tcPr>
          <w:p w14:paraId="52CD0CA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371</w:t>
            </w:r>
          </w:p>
        </w:tc>
        <w:tc>
          <w:tcPr>
            <w:tcW w:w="155" w:type="pct"/>
            <w:tcBorders>
              <w:top w:val="nil"/>
              <w:left w:val="nil"/>
              <w:bottom w:val="single" w:sz="4" w:space="0" w:color="auto"/>
              <w:right w:val="single" w:sz="4" w:space="0" w:color="auto"/>
            </w:tcBorders>
            <w:noWrap/>
            <w:vAlign w:val="center"/>
            <w:hideMark/>
          </w:tcPr>
          <w:p w14:paraId="1F6C71A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176</w:t>
            </w:r>
          </w:p>
        </w:tc>
        <w:tc>
          <w:tcPr>
            <w:tcW w:w="185" w:type="pct"/>
            <w:tcBorders>
              <w:top w:val="nil"/>
              <w:left w:val="nil"/>
              <w:bottom w:val="single" w:sz="4" w:space="0" w:color="auto"/>
              <w:right w:val="single" w:sz="4" w:space="0" w:color="auto"/>
            </w:tcBorders>
            <w:noWrap/>
            <w:vAlign w:val="center"/>
            <w:hideMark/>
          </w:tcPr>
          <w:p w14:paraId="1E51434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692</w:t>
            </w:r>
          </w:p>
        </w:tc>
        <w:tc>
          <w:tcPr>
            <w:tcW w:w="185" w:type="pct"/>
            <w:tcBorders>
              <w:top w:val="nil"/>
              <w:left w:val="nil"/>
              <w:bottom w:val="single" w:sz="4" w:space="0" w:color="auto"/>
              <w:right w:val="single" w:sz="4" w:space="0" w:color="auto"/>
            </w:tcBorders>
            <w:noWrap/>
            <w:vAlign w:val="center"/>
            <w:hideMark/>
          </w:tcPr>
          <w:p w14:paraId="2E8FB1D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469</w:t>
            </w:r>
          </w:p>
        </w:tc>
        <w:tc>
          <w:tcPr>
            <w:tcW w:w="154" w:type="pct"/>
            <w:tcBorders>
              <w:top w:val="nil"/>
              <w:left w:val="nil"/>
              <w:bottom w:val="single" w:sz="4" w:space="0" w:color="auto"/>
              <w:right w:val="single" w:sz="4" w:space="0" w:color="auto"/>
            </w:tcBorders>
            <w:noWrap/>
            <w:vAlign w:val="center"/>
            <w:hideMark/>
          </w:tcPr>
          <w:p w14:paraId="59A59EC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223</w:t>
            </w:r>
          </w:p>
        </w:tc>
        <w:tc>
          <w:tcPr>
            <w:tcW w:w="154" w:type="pct"/>
            <w:tcBorders>
              <w:top w:val="nil"/>
              <w:left w:val="nil"/>
              <w:bottom w:val="single" w:sz="4" w:space="0" w:color="auto"/>
              <w:right w:val="single" w:sz="4" w:space="0" w:color="auto"/>
            </w:tcBorders>
            <w:noWrap/>
            <w:vAlign w:val="center"/>
            <w:hideMark/>
          </w:tcPr>
          <w:p w14:paraId="41C8274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86</w:t>
            </w:r>
          </w:p>
        </w:tc>
        <w:tc>
          <w:tcPr>
            <w:tcW w:w="155" w:type="pct"/>
            <w:tcBorders>
              <w:top w:val="nil"/>
              <w:left w:val="nil"/>
              <w:bottom w:val="single" w:sz="4" w:space="0" w:color="auto"/>
              <w:right w:val="single" w:sz="4" w:space="0" w:color="auto"/>
            </w:tcBorders>
            <w:noWrap/>
            <w:vAlign w:val="center"/>
            <w:hideMark/>
          </w:tcPr>
          <w:p w14:paraId="3698C95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59</w:t>
            </w:r>
          </w:p>
        </w:tc>
        <w:tc>
          <w:tcPr>
            <w:tcW w:w="123" w:type="pct"/>
            <w:tcBorders>
              <w:top w:val="nil"/>
              <w:left w:val="nil"/>
              <w:bottom w:val="single" w:sz="4" w:space="0" w:color="auto"/>
              <w:right w:val="single" w:sz="4" w:space="0" w:color="auto"/>
            </w:tcBorders>
            <w:noWrap/>
            <w:vAlign w:val="center"/>
            <w:hideMark/>
          </w:tcPr>
          <w:p w14:paraId="1E708E3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27</w:t>
            </w:r>
          </w:p>
        </w:tc>
        <w:tc>
          <w:tcPr>
            <w:tcW w:w="155" w:type="pct"/>
            <w:tcBorders>
              <w:top w:val="nil"/>
              <w:left w:val="nil"/>
              <w:bottom w:val="single" w:sz="4" w:space="0" w:color="auto"/>
              <w:right w:val="single" w:sz="4" w:space="0" w:color="auto"/>
            </w:tcBorders>
            <w:noWrap/>
            <w:vAlign w:val="center"/>
            <w:hideMark/>
          </w:tcPr>
          <w:p w14:paraId="5F0D4AC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171</w:t>
            </w:r>
          </w:p>
        </w:tc>
        <w:tc>
          <w:tcPr>
            <w:tcW w:w="154" w:type="pct"/>
            <w:tcBorders>
              <w:top w:val="nil"/>
              <w:left w:val="nil"/>
              <w:bottom w:val="single" w:sz="4" w:space="0" w:color="auto"/>
              <w:right w:val="single" w:sz="4" w:space="0" w:color="auto"/>
            </w:tcBorders>
            <w:noWrap/>
            <w:vAlign w:val="center"/>
            <w:hideMark/>
          </w:tcPr>
          <w:p w14:paraId="1BFB340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118</w:t>
            </w:r>
          </w:p>
        </w:tc>
        <w:tc>
          <w:tcPr>
            <w:tcW w:w="154" w:type="pct"/>
            <w:tcBorders>
              <w:top w:val="nil"/>
              <w:left w:val="nil"/>
              <w:bottom w:val="single" w:sz="4" w:space="0" w:color="auto"/>
              <w:right w:val="single" w:sz="4" w:space="0" w:color="auto"/>
            </w:tcBorders>
            <w:noWrap/>
            <w:vAlign w:val="center"/>
            <w:hideMark/>
          </w:tcPr>
          <w:p w14:paraId="0F07A1B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53</w:t>
            </w:r>
          </w:p>
        </w:tc>
        <w:tc>
          <w:tcPr>
            <w:tcW w:w="154" w:type="pct"/>
            <w:tcBorders>
              <w:top w:val="nil"/>
              <w:left w:val="nil"/>
              <w:bottom w:val="single" w:sz="4" w:space="0" w:color="auto"/>
              <w:right w:val="single" w:sz="4" w:space="0" w:color="auto"/>
            </w:tcBorders>
            <w:noWrap/>
            <w:vAlign w:val="center"/>
            <w:hideMark/>
          </w:tcPr>
          <w:p w14:paraId="32D3098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255</w:t>
            </w:r>
          </w:p>
        </w:tc>
        <w:tc>
          <w:tcPr>
            <w:tcW w:w="155" w:type="pct"/>
            <w:tcBorders>
              <w:top w:val="nil"/>
              <w:left w:val="nil"/>
              <w:bottom w:val="single" w:sz="4" w:space="0" w:color="auto"/>
              <w:right w:val="single" w:sz="4" w:space="0" w:color="auto"/>
            </w:tcBorders>
            <w:noWrap/>
            <w:vAlign w:val="center"/>
            <w:hideMark/>
          </w:tcPr>
          <w:p w14:paraId="6520333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159</w:t>
            </w:r>
          </w:p>
        </w:tc>
        <w:tc>
          <w:tcPr>
            <w:tcW w:w="154" w:type="pct"/>
            <w:tcBorders>
              <w:top w:val="nil"/>
              <w:left w:val="nil"/>
              <w:bottom w:val="single" w:sz="4" w:space="0" w:color="auto"/>
              <w:right w:val="single" w:sz="4" w:space="0" w:color="auto"/>
            </w:tcBorders>
            <w:noWrap/>
            <w:vAlign w:val="center"/>
            <w:hideMark/>
          </w:tcPr>
          <w:p w14:paraId="1F58A16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95</w:t>
            </w:r>
          </w:p>
        </w:tc>
        <w:tc>
          <w:tcPr>
            <w:tcW w:w="154" w:type="pct"/>
            <w:tcBorders>
              <w:top w:val="nil"/>
              <w:left w:val="nil"/>
              <w:bottom w:val="single" w:sz="4" w:space="0" w:color="auto"/>
              <w:right w:val="single" w:sz="4" w:space="0" w:color="auto"/>
            </w:tcBorders>
            <w:noWrap/>
            <w:vAlign w:val="center"/>
            <w:hideMark/>
          </w:tcPr>
          <w:p w14:paraId="2635255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335</w:t>
            </w:r>
          </w:p>
        </w:tc>
        <w:tc>
          <w:tcPr>
            <w:tcW w:w="155" w:type="pct"/>
            <w:tcBorders>
              <w:top w:val="nil"/>
              <w:left w:val="nil"/>
              <w:bottom w:val="single" w:sz="4" w:space="0" w:color="auto"/>
              <w:right w:val="single" w:sz="4" w:space="0" w:color="auto"/>
            </w:tcBorders>
            <w:noWrap/>
            <w:vAlign w:val="center"/>
            <w:hideMark/>
          </w:tcPr>
          <w:p w14:paraId="5FE65F8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210</w:t>
            </w:r>
          </w:p>
        </w:tc>
        <w:tc>
          <w:tcPr>
            <w:tcW w:w="154" w:type="pct"/>
            <w:tcBorders>
              <w:top w:val="nil"/>
              <w:left w:val="nil"/>
              <w:bottom w:val="single" w:sz="4" w:space="0" w:color="auto"/>
              <w:right w:val="single" w:sz="4" w:space="0" w:color="auto"/>
            </w:tcBorders>
            <w:noWrap/>
            <w:vAlign w:val="center"/>
          </w:tcPr>
          <w:p w14:paraId="23EBD7F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125</w:t>
            </w:r>
          </w:p>
        </w:tc>
        <w:tc>
          <w:tcPr>
            <w:tcW w:w="151" w:type="pct"/>
            <w:tcBorders>
              <w:top w:val="nil"/>
              <w:left w:val="nil"/>
              <w:bottom w:val="single" w:sz="4" w:space="0" w:color="auto"/>
              <w:right w:val="single" w:sz="4" w:space="0" w:color="auto"/>
            </w:tcBorders>
            <w:noWrap/>
            <w:vAlign w:val="center"/>
          </w:tcPr>
          <w:p w14:paraId="29C83C3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411</w:t>
            </w:r>
          </w:p>
        </w:tc>
        <w:tc>
          <w:tcPr>
            <w:tcW w:w="154" w:type="pct"/>
            <w:tcBorders>
              <w:top w:val="nil"/>
              <w:left w:val="nil"/>
              <w:bottom w:val="single" w:sz="4" w:space="0" w:color="auto"/>
              <w:right w:val="single" w:sz="4" w:space="0" w:color="auto"/>
            </w:tcBorders>
            <w:noWrap/>
            <w:vAlign w:val="center"/>
          </w:tcPr>
          <w:p w14:paraId="01BA4FD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258</w:t>
            </w:r>
          </w:p>
        </w:tc>
        <w:tc>
          <w:tcPr>
            <w:tcW w:w="159" w:type="pct"/>
            <w:tcBorders>
              <w:top w:val="nil"/>
              <w:left w:val="nil"/>
              <w:bottom w:val="single" w:sz="4" w:space="0" w:color="auto"/>
              <w:right w:val="single" w:sz="4" w:space="0" w:color="auto"/>
            </w:tcBorders>
            <w:noWrap/>
            <w:vAlign w:val="center"/>
          </w:tcPr>
          <w:p w14:paraId="6395A06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153</w:t>
            </w:r>
          </w:p>
        </w:tc>
      </w:tr>
      <w:tr w:rsidR="007E23BE" w:rsidRPr="008C4366" w14:paraId="5524D64E"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0D27153F"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Castle Point</w:t>
            </w:r>
          </w:p>
        </w:tc>
        <w:tc>
          <w:tcPr>
            <w:tcW w:w="198" w:type="pct"/>
            <w:tcBorders>
              <w:top w:val="nil"/>
              <w:left w:val="nil"/>
              <w:bottom w:val="single" w:sz="4" w:space="0" w:color="auto"/>
              <w:right w:val="single" w:sz="4" w:space="0" w:color="auto"/>
            </w:tcBorders>
            <w:noWrap/>
            <w:vAlign w:val="center"/>
            <w:hideMark/>
          </w:tcPr>
          <w:p w14:paraId="2F66B9A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179</w:t>
            </w:r>
          </w:p>
        </w:tc>
        <w:tc>
          <w:tcPr>
            <w:tcW w:w="152" w:type="pct"/>
            <w:tcBorders>
              <w:top w:val="nil"/>
              <w:left w:val="nil"/>
              <w:bottom w:val="single" w:sz="4" w:space="0" w:color="auto"/>
              <w:right w:val="single" w:sz="4" w:space="0" w:color="auto"/>
            </w:tcBorders>
            <w:noWrap/>
            <w:vAlign w:val="center"/>
            <w:hideMark/>
          </w:tcPr>
          <w:p w14:paraId="12EDE6A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152</w:t>
            </w:r>
          </w:p>
        </w:tc>
        <w:tc>
          <w:tcPr>
            <w:tcW w:w="123" w:type="pct"/>
            <w:tcBorders>
              <w:top w:val="nil"/>
              <w:left w:val="nil"/>
              <w:bottom w:val="single" w:sz="4" w:space="0" w:color="auto"/>
              <w:right w:val="single" w:sz="4" w:space="0" w:color="auto"/>
            </w:tcBorders>
            <w:noWrap/>
            <w:vAlign w:val="center"/>
            <w:hideMark/>
          </w:tcPr>
          <w:p w14:paraId="4BB5A4F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27</w:t>
            </w:r>
          </w:p>
        </w:tc>
        <w:tc>
          <w:tcPr>
            <w:tcW w:w="155" w:type="pct"/>
            <w:tcBorders>
              <w:top w:val="nil"/>
              <w:left w:val="nil"/>
              <w:bottom w:val="single" w:sz="4" w:space="0" w:color="auto"/>
              <w:right w:val="single" w:sz="4" w:space="0" w:color="auto"/>
            </w:tcBorders>
            <w:noWrap/>
            <w:vAlign w:val="center"/>
            <w:hideMark/>
          </w:tcPr>
          <w:p w14:paraId="1285DEC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413</w:t>
            </w:r>
          </w:p>
        </w:tc>
        <w:tc>
          <w:tcPr>
            <w:tcW w:w="154" w:type="pct"/>
            <w:tcBorders>
              <w:top w:val="nil"/>
              <w:left w:val="nil"/>
              <w:bottom w:val="single" w:sz="4" w:space="0" w:color="auto"/>
              <w:right w:val="single" w:sz="4" w:space="0" w:color="auto"/>
            </w:tcBorders>
            <w:noWrap/>
            <w:vAlign w:val="center"/>
            <w:hideMark/>
          </w:tcPr>
          <w:p w14:paraId="34C09D1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351</w:t>
            </w:r>
          </w:p>
        </w:tc>
        <w:tc>
          <w:tcPr>
            <w:tcW w:w="155" w:type="pct"/>
            <w:tcBorders>
              <w:top w:val="nil"/>
              <w:left w:val="nil"/>
              <w:bottom w:val="single" w:sz="4" w:space="0" w:color="auto"/>
              <w:right w:val="single" w:sz="4" w:space="0" w:color="auto"/>
            </w:tcBorders>
            <w:noWrap/>
            <w:vAlign w:val="center"/>
            <w:hideMark/>
          </w:tcPr>
          <w:p w14:paraId="5C5632B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62</w:t>
            </w:r>
          </w:p>
        </w:tc>
        <w:tc>
          <w:tcPr>
            <w:tcW w:w="154" w:type="pct"/>
            <w:tcBorders>
              <w:top w:val="nil"/>
              <w:left w:val="nil"/>
              <w:bottom w:val="single" w:sz="4" w:space="0" w:color="auto"/>
              <w:right w:val="single" w:sz="4" w:space="0" w:color="auto"/>
            </w:tcBorders>
            <w:noWrap/>
            <w:vAlign w:val="center"/>
            <w:hideMark/>
          </w:tcPr>
          <w:p w14:paraId="71E3C63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638</w:t>
            </w:r>
          </w:p>
        </w:tc>
        <w:tc>
          <w:tcPr>
            <w:tcW w:w="155" w:type="pct"/>
            <w:tcBorders>
              <w:top w:val="nil"/>
              <w:left w:val="nil"/>
              <w:bottom w:val="single" w:sz="4" w:space="0" w:color="auto"/>
              <w:right w:val="single" w:sz="4" w:space="0" w:color="auto"/>
            </w:tcBorders>
            <w:noWrap/>
            <w:vAlign w:val="center"/>
            <w:hideMark/>
          </w:tcPr>
          <w:p w14:paraId="4A38B10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485</w:t>
            </w:r>
          </w:p>
        </w:tc>
        <w:tc>
          <w:tcPr>
            <w:tcW w:w="154" w:type="pct"/>
            <w:tcBorders>
              <w:top w:val="nil"/>
              <w:left w:val="nil"/>
              <w:bottom w:val="single" w:sz="4" w:space="0" w:color="auto"/>
              <w:right w:val="single" w:sz="4" w:space="0" w:color="auto"/>
            </w:tcBorders>
            <w:noWrap/>
            <w:vAlign w:val="center"/>
            <w:hideMark/>
          </w:tcPr>
          <w:p w14:paraId="7BEC537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153</w:t>
            </w:r>
          </w:p>
        </w:tc>
        <w:tc>
          <w:tcPr>
            <w:tcW w:w="185" w:type="pct"/>
            <w:tcBorders>
              <w:top w:val="nil"/>
              <w:left w:val="nil"/>
              <w:bottom w:val="single" w:sz="4" w:space="0" w:color="auto"/>
              <w:right w:val="single" w:sz="4" w:space="0" w:color="auto"/>
            </w:tcBorders>
            <w:noWrap/>
            <w:vAlign w:val="center"/>
            <w:hideMark/>
          </w:tcPr>
          <w:p w14:paraId="344A50E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854</w:t>
            </w:r>
          </w:p>
        </w:tc>
        <w:tc>
          <w:tcPr>
            <w:tcW w:w="154" w:type="pct"/>
            <w:tcBorders>
              <w:top w:val="nil"/>
              <w:left w:val="nil"/>
              <w:bottom w:val="single" w:sz="4" w:space="0" w:color="auto"/>
              <w:right w:val="single" w:sz="4" w:space="0" w:color="auto"/>
            </w:tcBorders>
            <w:noWrap/>
            <w:vAlign w:val="center"/>
            <w:hideMark/>
          </w:tcPr>
          <w:p w14:paraId="220F482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649</w:t>
            </w:r>
          </w:p>
        </w:tc>
        <w:tc>
          <w:tcPr>
            <w:tcW w:w="155" w:type="pct"/>
            <w:tcBorders>
              <w:top w:val="nil"/>
              <w:left w:val="nil"/>
              <w:bottom w:val="single" w:sz="4" w:space="0" w:color="auto"/>
              <w:right w:val="single" w:sz="4" w:space="0" w:color="auto"/>
            </w:tcBorders>
            <w:noWrap/>
            <w:vAlign w:val="center"/>
            <w:hideMark/>
          </w:tcPr>
          <w:p w14:paraId="3F50A30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205</w:t>
            </w:r>
          </w:p>
        </w:tc>
        <w:tc>
          <w:tcPr>
            <w:tcW w:w="185" w:type="pct"/>
            <w:tcBorders>
              <w:top w:val="nil"/>
              <w:left w:val="nil"/>
              <w:bottom w:val="single" w:sz="4" w:space="0" w:color="auto"/>
              <w:right w:val="single" w:sz="4" w:space="0" w:color="auto"/>
            </w:tcBorders>
            <w:noWrap/>
            <w:vAlign w:val="center"/>
            <w:hideMark/>
          </w:tcPr>
          <w:p w14:paraId="138B956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1,056</w:t>
            </w:r>
          </w:p>
        </w:tc>
        <w:tc>
          <w:tcPr>
            <w:tcW w:w="185" w:type="pct"/>
            <w:tcBorders>
              <w:top w:val="nil"/>
              <w:left w:val="nil"/>
              <w:bottom w:val="single" w:sz="4" w:space="0" w:color="auto"/>
              <w:right w:val="single" w:sz="4" w:space="0" w:color="auto"/>
            </w:tcBorders>
            <w:noWrap/>
            <w:vAlign w:val="center"/>
            <w:hideMark/>
          </w:tcPr>
          <w:p w14:paraId="6CEFFB1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802</w:t>
            </w:r>
          </w:p>
        </w:tc>
        <w:tc>
          <w:tcPr>
            <w:tcW w:w="154" w:type="pct"/>
            <w:tcBorders>
              <w:top w:val="nil"/>
              <w:left w:val="nil"/>
              <w:bottom w:val="single" w:sz="4" w:space="0" w:color="auto"/>
              <w:right w:val="single" w:sz="4" w:space="0" w:color="auto"/>
            </w:tcBorders>
            <w:noWrap/>
            <w:vAlign w:val="center"/>
            <w:hideMark/>
          </w:tcPr>
          <w:p w14:paraId="4D809DA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253</w:t>
            </w:r>
          </w:p>
        </w:tc>
        <w:tc>
          <w:tcPr>
            <w:tcW w:w="154" w:type="pct"/>
            <w:tcBorders>
              <w:top w:val="nil"/>
              <w:left w:val="nil"/>
              <w:bottom w:val="single" w:sz="4" w:space="0" w:color="auto"/>
              <w:right w:val="single" w:sz="4" w:space="0" w:color="auto"/>
            </w:tcBorders>
            <w:noWrap/>
            <w:vAlign w:val="center"/>
            <w:hideMark/>
          </w:tcPr>
          <w:p w14:paraId="5A2D436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129</w:t>
            </w:r>
          </w:p>
        </w:tc>
        <w:tc>
          <w:tcPr>
            <w:tcW w:w="155" w:type="pct"/>
            <w:tcBorders>
              <w:top w:val="nil"/>
              <w:left w:val="nil"/>
              <w:bottom w:val="single" w:sz="4" w:space="0" w:color="auto"/>
              <w:right w:val="single" w:sz="4" w:space="0" w:color="auto"/>
            </w:tcBorders>
            <w:noWrap/>
            <w:vAlign w:val="center"/>
            <w:hideMark/>
          </w:tcPr>
          <w:p w14:paraId="158056B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96</w:t>
            </w:r>
          </w:p>
        </w:tc>
        <w:tc>
          <w:tcPr>
            <w:tcW w:w="123" w:type="pct"/>
            <w:tcBorders>
              <w:top w:val="nil"/>
              <w:left w:val="nil"/>
              <w:bottom w:val="single" w:sz="4" w:space="0" w:color="auto"/>
              <w:right w:val="single" w:sz="4" w:space="0" w:color="auto"/>
            </w:tcBorders>
            <w:noWrap/>
            <w:vAlign w:val="center"/>
            <w:hideMark/>
          </w:tcPr>
          <w:p w14:paraId="778B3AB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33</w:t>
            </w:r>
          </w:p>
        </w:tc>
        <w:tc>
          <w:tcPr>
            <w:tcW w:w="155" w:type="pct"/>
            <w:tcBorders>
              <w:top w:val="nil"/>
              <w:left w:val="nil"/>
              <w:bottom w:val="single" w:sz="4" w:space="0" w:color="auto"/>
              <w:right w:val="single" w:sz="4" w:space="0" w:color="auto"/>
            </w:tcBorders>
            <w:noWrap/>
            <w:vAlign w:val="center"/>
            <w:hideMark/>
          </w:tcPr>
          <w:p w14:paraId="33594E7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253</w:t>
            </w:r>
          </w:p>
        </w:tc>
        <w:tc>
          <w:tcPr>
            <w:tcW w:w="154" w:type="pct"/>
            <w:tcBorders>
              <w:top w:val="nil"/>
              <w:left w:val="nil"/>
              <w:bottom w:val="single" w:sz="4" w:space="0" w:color="auto"/>
              <w:right w:val="single" w:sz="4" w:space="0" w:color="auto"/>
            </w:tcBorders>
            <w:noWrap/>
            <w:vAlign w:val="center"/>
            <w:hideMark/>
          </w:tcPr>
          <w:p w14:paraId="0423CAA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189</w:t>
            </w:r>
          </w:p>
        </w:tc>
        <w:tc>
          <w:tcPr>
            <w:tcW w:w="154" w:type="pct"/>
            <w:tcBorders>
              <w:top w:val="nil"/>
              <w:left w:val="nil"/>
              <w:bottom w:val="single" w:sz="4" w:space="0" w:color="auto"/>
              <w:right w:val="single" w:sz="4" w:space="0" w:color="auto"/>
            </w:tcBorders>
            <w:noWrap/>
            <w:vAlign w:val="center"/>
            <w:hideMark/>
          </w:tcPr>
          <w:p w14:paraId="6C213A1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64</w:t>
            </w:r>
          </w:p>
        </w:tc>
        <w:tc>
          <w:tcPr>
            <w:tcW w:w="154" w:type="pct"/>
            <w:tcBorders>
              <w:top w:val="nil"/>
              <w:left w:val="nil"/>
              <w:bottom w:val="single" w:sz="4" w:space="0" w:color="auto"/>
              <w:right w:val="single" w:sz="4" w:space="0" w:color="auto"/>
            </w:tcBorders>
            <w:noWrap/>
            <w:vAlign w:val="center"/>
            <w:hideMark/>
          </w:tcPr>
          <w:p w14:paraId="51BE2F4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372</w:t>
            </w:r>
          </w:p>
        </w:tc>
        <w:tc>
          <w:tcPr>
            <w:tcW w:w="155" w:type="pct"/>
            <w:tcBorders>
              <w:top w:val="nil"/>
              <w:left w:val="nil"/>
              <w:bottom w:val="single" w:sz="4" w:space="0" w:color="auto"/>
              <w:right w:val="single" w:sz="4" w:space="0" w:color="auto"/>
            </w:tcBorders>
            <w:noWrap/>
            <w:vAlign w:val="center"/>
            <w:hideMark/>
          </w:tcPr>
          <w:p w14:paraId="082906D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264</w:t>
            </w:r>
          </w:p>
        </w:tc>
        <w:tc>
          <w:tcPr>
            <w:tcW w:w="154" w:type="pct"/>
            <w:tcBorders>
              <w:top w:val="nil"/>
              <w:left w:val="nil"/>
              <w:bottom w:val="single" w:sz="4" w:space="0" w:color="auto"/>
              <w:right w:val="single" w:sz="4" w:space="0" w:color="auto"/>
            </w:tcBorders>
            <w:noWrap/>
            <w:vAlign w:val="center"/>
            <w:hideMark/>
          </w:tcPr>
          <w:p w14:paraId="28F95C7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109</w:t>
            </w:r>
          </w:p>
        </w:tc>
        <w:tc>
          <w:tcPr>
            <w:tcW w:w="154" w:type="pct"/>
            <w:tcBorders>
              <w:top w:val="nil"/>
              <w:left w:val="nil"/>
              <w:bottom w:val="single" w:sz="4" w:space="0" w:color="auto"/>
              <w:right w:val="single" w:sz="4" w:space="0" w:color="auto"/>
            </w:tcBorders>
            <w:noWrap/>
            <w:vAlign w:val="center"/>
            <w:hideMark/>
          </w:tcPr>
          <w:p w14:paraId="015C6D8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487</w:t>
            </w:r>
          </w:p>
        </w:tc>
        <w:tc>
          <w:tcPr>
            <w:tcW w:w="155" w:type="pct"/>
            <w:tcBorders>
              <w:top w:val="nil"/>
              <w:left w:val="nil"/>
              <w:bottom w:val="single" w:sz="4" w:space="0" w:color="auto"/>
              <w:right w:val="single" w:sz="4" w:space="0" w:color="auto"/>
            </w:tcBorders>
            <w:noWrap/>
            <w:vAlign w:val="center"/>
            <w:hideMark/>
          </w:tcPr>
          <w:p w14:paraId="51E2FEB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345</w:t>
            </w:r>
          </w:p>
        </w:tc>
        <w:tc>
          <w:tcPr>
            <w:tcW w:w="154" w:type="pct"/>
            <w:tcBorders>
              <w:top w:val="nil"/>
              <w:left w:val="nil"/>
              <w:bottom w:val="single" w:sz="4" w:space="0" w:color="auto"/>
              <w:right w:val="single" w:sz="4" w:space="0" w:color="auto"/>
            </w:tcBorders>
            <w:noWrap/>
            <w:vAlign w:val="center"/>
          </w:tcPr>
          <w:p w14:paraId="0C531D3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142</w:t>
            </w:r>
          </w:p>
        </w:tc>
        <w:tc>
          <w:tcPr>
            <w:tcW w:w="151" w:type="pct"/>
            <w:tcBorders>
              <w:top w:val="nil"/>
              <w:left w:val="nil"/>
              <w:bottom w:val="single" w:sz="4" w:space="0" w:color="auto"/>
              <w:right w:val="single" w:sz="4" w:space="0" w:color="auto"/>
            </w:tcBorders>
            <w:noWrap/>
            <w:vAlign w:val="center"/>
          </w:tcPr>
          <w:p w14:paraId="6B9548C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594</w:t>
            </w:r>
          </w:p>
        </w:tc>
        <w:tc>
          <w:tcPr>
            <w:tcW w:w="154" w:type="pct"/>
            <w:tcBorders>
              <w:top w:val="nil"/>
              <w:left w:val="nil"/>
              <w:bottom w:val="single" w:sz="4" w:space="0" w:color="auto"/>
              <w:right w:val="single" w:sz="4" w:space="0" w:color="auto"/>
            </w:tcBorders>
            <w:noWrap/>
            <w:vAlign w:val="center"/>
          </w:tcPr>
          <w:p w14:paraId="5917080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421</w:t>
            </w:r>
          </w:p>
        </w:tc>
        <w:tc>
          <w:tcPr>
            <w:tcW w:w="159" w:type="pct"/>
            <w:tcBorders>
              <w:top w:val="nil"/>
              <w:left w:val="nil"/>
              <w:bottom w:val="single" w:sz="4" w:space="0" w:color="auto"/>
              <w:right w:val="single" w:sz="4" w:space="0" w:color="auto"/>
            </w:tcBorders>
            <w:noWrap/>
            <w:vAlign w:val="center"/>
          </w:tcPr>
          <w:p w14:paraId="639B3A9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173</w:t>
            </w:r>
          </w:p>
        </w:tc>
      </w:tr>
      <w:tr w:rsidR="007E23BE" w:rsidRPr="008C4366" w14:paraId="590FF64F"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013E4170"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Chelmsford</w:t>
            </w:r>
          </w:p>
        </w:tc>
        <w:tc>
          <w:tcPr>
            <w:tcW w:w="198" w:type="pct"/>
            <w:tcBorders>
              <w:top w:val="nil"/>
              <w:left w:val="nil"/>
              <w:bottom w:val="single" w:sz="4" w:space="0" w:color="auto"/>
              <w:right w:val="single" w:sz="4" w:space="0" w:color="auto"/>
            </w:tcBorders>
            <w:noWrap/>
            <w:vAlign w:val="center"/>
            <w:hideMark/>
          </w:tcPr>
          <w:p w14:paraId="4C6103A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185</w:t>
            </w:r>
          </w:p>
        </w:tc>
        <w:tc>
          <w:tcPr>
            <w:tcW w:w="152" w:type="pct"/>
            <w:tcBorders>
              <w:top w:val="nil"/>
              <w:left w:val="nil"/>
              <w:bottom w:val="single" w:sz="4" w:space="0" w:color="auto"/>
              <w:right w:val="single" w:sz="4" w:space="0" w:color="auto"/>
            </w:tcBorders>
            <w:noWrap/>
            <w:vAlign w:val="center"/>
            <w:hideMark/>
          </w:tcPr>
          <w:p w14:paraId="40D6370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145</w:t>
            </w:r>
          </w:p>
        </w:tc>
        <w:tc>
          <w:tcPr>
            <w:tcW w:w="123" w:type="pct"/>
            <w:tcBorders>
              <w:top w:val="nil"/>
              <w:left w:val="nil"/>
              <w:bottom w:val="single" w:sz="4" w:space="0" w:color="auto"/>
              <w:right w:val="single" w:sz="4" w:space="0" w:color="auto"/>
            </w:tcBorders>
            <w:noWrap/>
            <w:vAlign w:val="center"/>
            <w:hideMark/>
          </w:tcPr>
          <w:p w14:paraId="750AA5B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39</w:t>
            </w:r>
          </w:p>
        </w:tc>
        <w:tc>
          <w:tcPr>
            <w:tcW w:w="155" w:type="pct"/>
            <w:tcBorders>
              <w:top w:val="nil"/>
              <w:left w:val="nil"/>
              <w:bottom w:val="single" w:sz="4" w:space="0" w:color="auto"/>
              <w:right w:val="single" w:sz="4" w:space="0" w:color="auto"/>
            </w:tcBorders>
            <w:noWrap/>
            <w:vAlign w:val="center"/>
            <w:hideMark/>
          </w:tcPr>
          <w:p w14:paraId="34836B7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561</w:t>
            </w:r>
          </w:p>
        </w:tc>
        <w:tc>
          <w:tcPr>
            <w:tcW w:w="154" w:type="pct"/>
            <w:tcBorders>
              <w:top w:val="nil"/>
              <w:left w:val="nil"/>
              <w:bottom w:val="single" w:sz="4" w:space="0" w:color="auto"/>
              <w:right w:val="single" w:sz="4" w:space="0" w:color="auto"/>
            </w:tcBorders>
            <w:noWrap/>
            <w:vAlign w:val="center"/>
            <w:hideMark/>
          </w:tcPr>
          <w:p w14:paraId="30BD968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442</w:t>
            </w:r>
          </w:p>
        </w:tc>
        <w:tc>
          <w:tcPr>
            <w:tcW w:w="155" w:type="pct"/>
            <w:tcBorders>
              <w:top w:val="nil"/>
              <w:left w:val="nil"/>
              <w:bottom w:val="single" w:sz="4" w:space="0" w:color="auto"/>
              <w:right w:val="single" w:sz="4" w:space="0" w:color="auto"/>
            </w:tcBorders>
            <w:noWrap/>
            <w:vAlign w:val="center"/>
            <w:hideMark/>
          </w:tcPr>
          <w:p w14:paraId="7443C58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119</w:t>
            </w:r>
          </w:p>
        </w:tc>
        <w:tc>
          <w:tcPr>
            <w:tcW w:w="154" w:type="pct"/>
            <w:tcBorders>
              <w:top w:val="nil"/>
              <w:left w:val="nil"/>
              <w:bottom w:val="single" w:sz="4" w:space="0" w:color="auto"/>
              <w:right w:val="single" w:sz="4" w:space="0" w:color="auto"/>
            </w:tcBorders>
            <w:noWrap/>
            <w:vAlign w:val="center"/>
            <w:hideMark/>
          </w:tcPr>
          <w:p w14:paraId="66FCBC4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941</w:t>
            </w:r>
          </w:p>
        </w:tc>
        <w:tc>
          <w:tcPr>
            <w:tcW w:w="155" w:type="pct"/>
            <w:tcBorders>
              <w:top w:val="nil"/>
              <w:left w:val="nil"/>
              <w:bottom w:val="single" w:sz="4" w:space="0" w:color="auto"/>
              <w:right w:val="single" w:sz="4" w:space="0" w:color="auto"/>
            </w:tcBorders>
            <w:noWrap/>
            <w:vAlign w:val="center"/>
            <w:hideMark/>
          </w:tcPr>
          <w:p w14:paraId="08CEF41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638</w:t>
            </w:r>
          </w:p>
        </w:tc>
        <w:tc>
          <w:tcPr>
            <w:tcW w:w="154" w:type="pct"/>
            <w:tcBorders>
              <w:top w:val="nil"/>
              <w:left w:val="nil"/>
              <w:bottom w:val="single" w:sz="4" w:space="0" w:color="auto"/>
              <w:right w:val="single" w:sz="4" w:space="0" w:color="auto"/>
            </w:tcBorders>
            <w:noWrap/>
            <w:vAlign w:val="center"/>
            <w:hideMark/>
          </w:tcPr>
          <w:p w14:paraId="0676CE1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303</w:t>
            </w:r>
          </w:p>
        </w:tc>
        <w:tc>
          <w:tcPr>
            <w:tcW w:w="185" w:type="pct"/>
            <w:tcBorders>
              <w:top w:val="nil"/>
              <w:left w:val="nil"/>
              <w:bottom w:val="single" w:sz="4" w:space="0" w:color="auto"/>
              <w:right w:val="single" w:sz="4" w:space="0" w:color="auto"/>
            </w:tcBorders>
            <w:noWrap/>
            <w:vAlign w:val="center"/>
            <w:hideMark/>
          </w:tcPr>
          <w:p w14:paraId="16CD9AA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1,316</w:t>
            </w:r>
          </w:p>
        </w:tc>
        <w:tc>
          <w:tcPr>
            <w:tcW w:w="154" w:type="pct"/>
            <w:tcBorders>
              <w:top w:val="nil"/>
              <w:left w:val="nil"/>
              <w:bottom w:val="single" w:sz="4" w:space="0" w:color="auto"/>
              <w:right w:val="single" w:sz="4" w:space="0" w:color="auto"/>
            </w:tcBorders>
            <w:noWrap/>
            <w:vAlign w:val="center"/>
            <w:hideMark/>
          </w:tcPr>
          <w:p w14:paraId="68B3D9E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893</w:t>
            </w:r>
          </w:p>
        </w:tc>
        <w:tc>
          <w:tcPr>
            <w:tcW w:w="155" w:type="pct"/>
            <w:tcBorders>
              <w:top w:val="nil"/>
              <w:left w:val="nil"/>
              <w:bottom w:val="single" w:sz="4" w:space="0" w:color="auto"/>
              <w:right w:val="single" w:sz="4" w:space="0" w:color="auto"/>
            </w:tcBorders>
            <w:noWrap/>
            <w:vAlign w:val="center"/>
            <w:hideMark/>
          </w:tcPr>
          <w:p w14:paraId="56BA705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424</w:t>
            </w:r>
          </w:p>
        </w:tc>
        <w:tc>
          <w:tcPr>
            <w:tcW w:w="185" w:type="pct"/>
            <w:tcBorders>
              <w:top w:val="nil"/>
              <w:left w:val="nil"/>
              <w:bottom w:val="single" w:sz="4" w:space="0" w:color="auto"/>
              <w:right w:val="single" w:sz="4" w:space="0" w:color="auto"/>
            </w:tcBorders>
            <w:noWrap/>
            <w:vAlign w:val="center"/>
            <w:hideMark/>
          </w:tcPr>
          <w:p w14:paraId="4973BCA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1,681</w:t>
            </w:r>
          </w:p>
        </w:tc>
        <w:tc>
          <w:tcPr>
            <w:tcW w:w="185" w:type="pct"/>
            <w:tcBorders>
              <w:top w:val="nil"/>
              <w:left w:val="nil"/>
              <w:bottom w:val="single" w:sz="4" w:space="0" w:color="auto"/>
              <w:right w:val="single" w:sz="4" w:space="0" w:color="auto"/>
            </w:tcBorders>
            <w:noWrap/>
            <w:vAlign w:val="center"/>
            <w:hideMark/>
          </w:tcPr>
          <w:p w14:paraId="781820D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1,140</w:t>
            </w:r>
          </w:p>
        </w:tc>
        <w:tc>
          <w:tcPr>
            <w:tcW w:w="154" w:type="pct"/>
            <w:tcBorders>
              <w:top w:val="nil"/>
              <w:left w:val="nil"/>
              <w:bottom w:val="single" w:sz="4" w:space="0" w:color="auto"/>
              <w:right w:val="single" w:sz="4" w:space="0" w:color="auto"/>
            </w:tcBorders>
            <w:noWrap/>
            <w:vAlign w:val="center"/>
            <w:hideMark/>
          </w:tcPr>
          <w:p w14:paraId="50B196D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541</w:t>
            </w:r>
          </w:p>
        </w:tc>
        <w:tc>
          <w:tcPr>
            <w:tcW w:w="154" w:type="pct"/>
            <w:tcBorders>
              <w:top w:val="nil"/>
              <w:left w:val="nil"/>
              <w:bottom w:val="single" w:sz="4" w:space="0" w:color="auto"/>
              <w:right w:val="single" w:sz="4" w:space="0" w:color="auto"/>
            </w:tcBorders>
            <w:noWrap/>
            <w:vAlign w:val="center"/>
            <w:hideMark/>
          </w:tcPr>
          <w:p w14:paraId="47F4F7A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191</w:t>
            </w:r>
          </w:p>
        </w:tc>
        <w:tc>
          <w:tcPr>
            <w:tcW w:w="155" w:type="pct"/>
            <w:tcBorders>
              <w:top w:val="nil"/>
              <w:left w:val="nil"/>
              <w:bottom w:val="single" w:sz="4" w:space="0" w:color="auto"/>
              <w:right w:val="single" w:sz="4" w:space="0" w:color="auto"/>
            </w:tcBorders>
            <w:noWrap/>
            <w:vAlign w:val="center"/>
            <w:hideMark/>
          </w:tcPr>
          <w:p w14:paraId="1BCD559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130</w:t>
            </w:r>
          </w:p>
        </w:tc>
        <w:tc>
          <w:tcPr>
            <w:tcW w:w="123" w:type="pct"/>
            <w:tcBorders>
              <w:top w:val="nil"/>
              <w:left w:val="nil"/>
              <w:bottom w:val="single" w:sz="4" w:space="0" w:color="auto"/>
              <w:right w:val="single" w:sz="4" w:space="0" w:color="auto"/>
            </w:tcBorders>
            <w:noWrap/>
            <w:vAlign w:val="center"/>
            <w:hideMark/>
          </w:tcPr>
          <w:p w14:paraId="2F59B49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61</w:t>
            </w:r>
          </w:p>
        </w:tc>
        <w:tc>
          <w:tcPr>
            <w:tcW w:w="155" w:type="pct"/>
            <w:tcBorders>
              <w:top w:val="nil"/>
              <w:left w:val="nil"/>
              <w:bottom w:val="single" w:sz="4" w:space="0" w:color="auto"/>
              <w:right w:val="single" w:sz="4" w:space="0" w:color="auto"/>
            </w:tcBorders>
            <w:noWrap/>
            <w:vAlign w:val="center"/>
            <w:hideMark/>
          </w:tcPr>
          <w:p w14:paraId="1F70B3F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390</w:t>
            </w:r>
          </w:p>
        </w:tc>
        <w:tc>
          <w:tcPr>
            <w:tcW w:w="154" w:type="pct"/>
            <w:tcBorders>
              <w:top w:val="nil"/>
              <w:left w:val="nil"/>
              <w:bottom w:val="single" w:sz="4" w:space="0" w:color="auto"/>
              <w:right w:val="single" w:sz="4" w:space="0" w:color="auto"/>
            </w:tcBorders>
            <w:noWrap/>
            <w:vAlign w:val="center"/>
            <w:hideMark/>
          </w:tcPr>
          <w:p w14:paraId="41B487F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267</w:t>
            </w:r>
          </w:p>
        </w:tc>
        <w:tc>
          <w:tcPr>
            <w:tcW w:w="154" w:type="pct"/>
            <w:tcBorders>
              <w:top w:val="nil"/>
              <w:left w:val="nil"/>
              <w:bottom w:val="single" w:sz="4" w:space="0" w:color="auto"/>
              <w:right w:val="single" w:sz="4" w:space="0" w:color="auto"/>
            </w:tcBorders>
            <w:noWrap/>
            <w:vAlign w:val="center"/>
            <w:hideMark/>
          </w:tcPr>
          <w:p w14:paraId="45D0A68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123</w:t>
            </w:r>
          </w:p>
        </w:tc>
        <w:tc>
          <w:tcPr>
            <w:tcW w:w="154" w:type="pct"/>
            <w:tcBorders>
              <w:top w:val="nil"/>
              <w:left w:val="nil"/>
              <w:bottom w:val="single" w:sz="4" w:space="0" w:color="auto"/>
              <w:right w:val="single" w:sz="4" w:space="0" w:color="auto"/>
            </w:tcBorders>
            <w:noWrap/>
            <w:vAlign w:val="center"/>
            <w:hideMark/>
          </w:tcPr>
          <w:p w14:paraId="70928CA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591</w:t>
            </w:r>
          </w:p>
        </w:tc>
        <w:tc>
          <w:tcPr>
            <w:tcW w:w="155" w:type="pct"/>
            <w:tcBorders>
              <w:top w:val="nil"/>
              <w:left w:val="nil"/>
              <w:bottom w:val="single" w:sz="4" w:space="0" w:color="auto"/>
              <w:right w:val="single" w:sz="4" w:space="0" w:color="auto"/>
            </w:tcBorders>
            <w:noWrap/>
            <w:vAlign w:val="center"/>
            <w:hideMark/>
          </w:tcPr>
          <w:p w14:paraId="412A87D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370</w:t>
            </w:r>
          </w:p>
        </w:tc>
        <w:tc>
          <w:tcPr>
            <w:tcW w:w="154" w:type="pct"/>
            <w:tcBorders>
              <w:top w:val="nil"/>
              <w:left w:val="nil"/>
              <w:bottom w:val="single" w:sz="4" w:space="0" w:color="auto"/>
              <w:right w:val="single" w:sz="4" w:space="0" w:color="auto"/>
            </w:tcBorders>
            <w:noWrap/>
            <w:vAlign w:val="center"/>
            <w:hideMark/>
          </w:tcPr>
          <w:p w14:paraId="17A9D3D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221</w:t>
            </w:r>
          </w:p>
        </w:tc>
        <w:tc>
          <w:tcPr>
            <w:tcW w:w="154" w:type="pct"/>
            <w:tcBorders>
              <w:top w:val="nil"/>
              <w:left w:val="nil"/>
              <w:bottom w:val="single" w:sz="4" w:space="0" w:color="auto"/>
              <w:right w:val="single" w:sz="4" w:space="0" w:color="auto"/>
            </w:tcBorders>
            <w:noWrap/>
            <w:vAlign w:val="center"/>
            <w:hideMark/>
          </w:tcPr>
          <w:p w14:paraId="692FBFC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790</w:t>
            </w:r>
          </w:p>
        </w:tc>
        <w:tc>
          <w:tcPr>
            <w:tcW w:w="155" w:type="pct"/>
            <w:tcBorders>
              <w:top w:val="nil"/>
              <w:left w:val="nil"/>
              <w:bottom w:val="single" w:sz="4" w:space="0" w:color="auto"/>
              <w:right w:val="single" w:sz="4" w:space="0" w:color="auto"/>
            </w:tcBorders>
            <w:noWrap/>
            <w:vAlign w:val="center"/>
            <w:hideMark/>
          </w:tcPr>
          <w:p w14:paraId="67DE3B9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495</w:t>
            </w:r>
          </w:p>
        </w:tc>
        <w:tc>
          <w:tcPr>
            <w:tcW w:w="154" w:type="pct"/>
            <w:tcBorders>
              <w:top w:val="nil"/>
              <w:left w:val="nil"/>
              <w:bottom w:val="single" w:sz="4" w:space="0" w:color="auto"/>
              <w:right w:val="single" w:sz="4" w:space="0" w:color="auto"/>
            </w:tcBorders>
            <w:noWrap/>
            <w:vAlign w:val="center"/>
          </w:tcPr>
          <w:p w14:paraId="53A1166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295</w:t>
            </w:r>
          </w:p>
        </w:tc>
        <w:tc>
          <w:tcPr>
            <w:tcW w:w="151" w:type="pct"/>
            <w:tcBorders>
              <w:top w:val="nil"/>
              <w:left w:val="nil"/>
              <w:bottom w:val="single" w:sz="4" w:space="0" w:color="auto"/>
              <w:right w:val="single" w:sz="4" w:space="0" w:color="auto"/>
            </w:tcBorders>
            <w:noWrap/>
            <w:vAlign w:val="center"/>
          </w:tcPr>
          <w:p w14:paraId="65E6362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983</w:t>
            </w:r>
          </w:p>
        </w:tc>
        <w:tc>
          <w:tcPr>
            <w:tcW w:w="154" w:type="pct"/>
            <w:tcBorders>
              <w:top w:val="nil"/>
              <w:left w:val="nil"/>
              <w:bottom w:val="single" w:sz="4" w:space="0" w:color="auto"/>
              <w:right w:val="single" w:sz="4" w:space="0" w:color="auto"/>
            </w:tcBorders>
            <w:noWrap/>
            <w:vAlign w:val="center"/>
          </w:tcPr>
          <w:p w14:paraId="4BB7645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616</w:t>
            </w:r>
          </w:p>
        </w:tc>
        <w:tc>
          <w:tcPr>
            <w:tcW w:w="159" w:type="pct"/>
            <w:tcBorders>
              <w:top w:val="nil"/>
              <w:left w:val="nil"/>
              <w:bottom w:val="single" w:sz="4" w:space="0" w:color="auto"/>
              <w:right w:val="single" w:sz="4" w:space="0" w:color="auto"/>
            </w:tcBorders>
            <w:noWrap/>
            <w:vAlign w:val="center"/>
          </w:tcPr>
          <w:p w14:paraId="5591E52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367</w:t>
            </w:r>
          </w:p>
        </w:tc>
      </w:tr>
      <w:tr w:rsidR="007E23BE" w:rsidRPr="008C4366" w14:paraId="496BA4BD"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54690DF0"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Colchester</w:t>
            </w:r>
          </w:p>
        </w:tc>
        <w:tc>
          <w:tcPr>
            <w:tcW w:w="198" w:type="pct"/>
            <w:tcBorders>
              <w:top w:val="nil"/>
              <w:left w:val="nil"/>
              <w:bottom w:val="single" w:sz="4" w:space="0" w:color="auto"/>
              <w:right w:val="single" w:sz="4" w:space="0" w:color="auto"/>
            </w:tcBorders>
            <w:noWrap/>
            <w:vAlign w:val="center"/>
            <w:hideMark/>
          </w:tcPr>
          <w:p w14:paraId="5D4896D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231</w:t>
            </w:r>
          </w:p>
        </w:tc>
        <w:tc>
          <w:tcPr>
            <w:tcW w:w="152" w:type="pct"/>
            <w:tcBorders>
              <w:top w:val="nil"/>
              <w:left w:val="nil"/>
              <w:bottom w:val="single" w:sz="4" w:space="0" w:color="auto"/>
              <w:right w:val="single" w:sz="4" w:space="0" w:color="auto"/>
            </w:tcBorders>
            <w:noWrap/>
            <w:vAlign w:val="center"/>
            <w:hideMark/>
          </w:tcPr>
          <w:p w14:paraId="44CF8A1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180</w:t>
            </w:r>
          </w:p>
        </w:tc>
        <w:tc>
          <w:tcPr>
            <w:tcW w:w="123" w:type="pct"/>
            <w:tcBorders>
              <w:top w:val="nil"/>
              <w:left w:val="nil"/>
              <w:bottom w:val="single" w:sz="4" w:space="0" w:color="auto"/>
              <w:right w:val="single" w:sz="4" w:space="0" w:color="auto"/>
            </w:tcBorders>
            <w:noWrap/>
            <w:vAlign w:val="center"/>
            <w:hideMark/>
          </w:tcPr>
          <w:p w14:paraId="68F1D2A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52</w:t>
            </w:r>
          </w:p>
        </w:tc>
        <w:tc>
          <w:tcPr>
            <w:tcW w:w="155" w:type="pct"/>
            <w:tcBorders>
              <w:top w:val="nil"/>
              <w:left w:val="nil"/>
              <w:bottom w:val="single" w:sz="4" w:space="0" w:color="auto"/>
              <w:right w:val="single" w:sz="4" w:space="0" w:color="auto"/>
            </w:tcBorders>
            <w:noWrap/>
            <w:vAlign w:val="center"/>
            <w:hideMark/>
          </w:tcPr>
          <w:p w14:paraId="202BF86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598</w:t>
            </w:r>
          </w:p>
        </w:tc>
        <w:tc>
          <w:tcPr>
            <w:tcW w:w="154" w:type="pct"/>
            <w:tcBorders>
              <w:top w:val="nil"/>
              <w:left w:val="nil"/>
              <w:bottom w:val="single" w:sz="4" w:space="0" w:color="auto"/>
              <w:right w:val="single" w:sz="4" w:space="0" w:color="auto"/>
            </w:tcBorders>
            <w:noWrap/>
            <w:vAlign w:val="center"/>
            <w:hideMark/>
          </w:tcPr>
          <w:p w14:paraId="51E5AB8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465</w:t>
            </w:r>
          </w:p>
        </w:tc>
        <w:tc>
          <w:tcPr>
            <w:tcW w:w="155" w:type="pct"/>
            <w:tcBorders>
              <w:top w:val="nil"/>
              <w:left w:val="nil"/>
              <w:bottom w:val="single" w:sz="4" w:space="0" w:color="auto"/>
              <w:right w:val="single" w:sz="4" w:space="0" w:color="auto"/>
            </w:tcBorders>
            <w:noWrap/>
            <w:vAlign w:val="center"/>
            <w:hideMark/>
          </w:tcPr>
          <w:p w14:paraId="72F1927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134</w:t>
            </w:r>
          </w:p>
        </w:tc>
        <w:tc>
          <w:tcPr>
            <w:tcW w:w="154" w:type="pct"/>
            <w:tcBorders>
              <w:top w:val="nil"/>
              <w:left w:val="nil"/>
              <w:bottom w:val="single" w:sz="4" w:space="0" w:color="auto"/>
              <w:right w:val="single" w:sz="4" w:space="0" w:color="auto"/>
            </w:tcBorders>
            <w:noWrap/>
            <w:vAlign w:val="center"/>
            <w:hideMark/>
          </w:tcPr>
          <w:p w14:paraId="388D8D5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970</w:t>
            </w:r>
          </w:p>
        </w:tc>
        <w:tc>
          <w:tcPr>
            <w:tcW w:w="155" w:type="pct"/>
            <w:tcBorders>
              <w:top w:val="nil"/>
              <w:left w:val="nil"/>
              <w:bottom w:val="single" w:sz="4" w:space="0" w:color="auto"/>
              <w:right w:val="single" w:sz="4" w:space="0" w:color="auto"/>
            </w:tcBorders>
            <w:noWrap/>
            <w:vAlign w:val="center"/>
            <w:hideMark/>
          </w:tcPr>
          <w:p w14:paraId="29742AD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658</w:t>
            </w:r>
          </w:p>
        </w:tc>
        <w:tc>
          <w:tcPr>
            <w:tcW w:w="154" w:type="pct"/>
            <w:tcBorders>
              <w:top w:val="nil"/>
              <w:left w:val="nil"/>
              <w:bottom w:val="single" w:sz="4" w:space="0" w:color="auto"/>
              <w:right w:val="single" w:sz="4" w:space="0" w:color="auto"/>
            </w:tcBorders>
            <w:noWrap/>
            <w:vAlign w:val="center"/>
            <w:hideMark/>
          </w:tcPr>
          <w:p w14:paraId="689BFA4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312</w:t>
            </w:r>
          </w:p>
        </w:tc>
        <w:tc>
          <w:tcPr>
            <w:tcW w:w="185" w:type="pct"/>
            <w:tcBorders>
              <w:top w:val="nil"/>
              <w:left w:val="nil"/>
              <w:bottom w:val="single" w:sz="4" w:space="0" w:color="auto"/>
              <w:right w:val="single" w:sz="4" w:space="0" w:color="auto"/>
            </w:tcBorders>
            <w:noWrap/>
            <w:vAlign w:val="center"/>
            <w:hideMark/>
          </w:tcPr>
          <w:p w14:paraId="42DC776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1,339</w:t>
            </w:r>
          </w:p>
        </w:tc>
        <w:tc>
          <w:tcPr>
            <w:tcW w:w="154" w:type="pct"/>
            <w:tcBorders>
              <w:top w:val="nil"/>
              <w:left w:val="nil"/>
              <w:bottom w:val="single" w:sz="4" w:space="0" w:color="auto"/>
              <w:right w:val="single" w:sz="4" w:space="0" w:color="auto"/>
            </w:tcBorders>
            <w:noWrap/>
            <w:vAlign w:val="center"/>
            <w:hideMark/>
          </w:tcPr>
          <w:p w14:paraId="1EDD00C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908</w:t>
            </w:r>
          </w:p>
        </w:tc>
        <w:tc>
          <w:tcPr>
            <w:tcW w:w="155" w:type="pct"/>
            <w:tcBorders>
              <w:top w:val="nil"/>
              <w:left w:val="nil"/>
              <w:bottom w:val="single" w:sz="4" w:space="0" w:color="auto"/>
              <w:right w:val="single" w:sz="4" w:space="0" w:color="auto"/>
            </w:tcBorders>
            <w:noWrap/>
            <w:vAlign w:val="center"/>
            <w:hideMark/>
          </w:tcPr>
          <w:p w14:paraId="1F72EC9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431</w:t>
            </w:r>
          </w:p>
        </w:tc>
        <w:tc>
          <w:tcPr>
            <w:tcW w:w="185" w:type="pct"/>
            <w:tcBorders>
              <w:top w:val="nil"/>
              <w:left w:val="nil"/>
              <w:bottom w:val="single" w:sz="4" w:space="0" w:color="auto"/>
              <w:right w:val="single" w:sz="4" w:space="0" w:color="auto"/>
            </w:tcBorders>
            <w:noWrap/>
            <w:vAlign w:val="center"/>
            <w:hideMark/>
          </w:tcPr>
          <w:p w14:paraId="16EC309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1,695</w:t>
            </w:r>
          </w:p>
        </w:tc>
        <w:tc>
          <w:tcPr>
            <w:tcW w:w="185" w:type="pct"/>
            <w:tcBorders>
              <w:top w:val="nil"/>
              <w:left w:val="nil"/>
              <w:bottom w:val="single" w:sz="4" w:space="0" w:color="auto"/>
              <w:right w:val="single" w:sz="4" w:space="0" w:color="auto"/>
            </w:tcBorders>
            <w:noWrap/>
            <w:vAlign w:val="center"/>
            <w:hideMark/>
          </w:tcPr>
          <w:p w14:paraId="7E108D0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1,149</w:t>
            </w:r>
          </w:p>
        </w:tc>
        <w:tc>
          <w:tcPr>
            <w:tcW w:w="154" w:type="pct"/>
            <w:tcBorders>
              <w:top w:val="nil"/>
              <w:left w:val="nil"/>
              <w:bottom w:val="single" w:sz="4" w:space="0" w:color="auto"/>
              <w:right w:val="single" w:sz="4" w:space="0" w:color="auto"/>
            </w:tcBorders>
            <w:noWrap/>
            <w:vAlign w:val="center"/>
            <w:hideMark/>
          </w:tcPr>
          <w:p w14:paraId="5BFF61F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546</w:t>
            </w:r>
          </w:p>
        </w:tc>
        <w:tc>
          <w:tcPr>
            <w:tcW w:w="154" w:type="pct"/>
            <w:tcBorders>
              <w:top w:val="nil"/>
              <w:left w:val="nil"/>
              <w:bottom w:val="single" w:sz="4" w:space="0" w:color="auto"/>
              <w:right w:val="single" w:sz="4" w:space="0" w:color="auto"/>
            </w:tcBorders>
            <w:noWrap/>
            <w:vAlign w:val="center"/>
            <w:hideMark/>
          </w:tcPr>
          <w:p w14:paraId="6F5F314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187</w:t>
            </w:r>
          </w:p>
        </w:tc>
        <w:tc>
          <w:tcPr>
            <w:tcW w:w="155" w:type="pct"/>
            <w:tcBorders>
              <w:top w:val="nil"/>
              <w:left w:val="nil"/>
              <w:bottom w:val="single" w:sz="4" w:space="0" w:color="auto"/>
              <w:right w:val="single" w:sz="4" w:space="0" w:color="auto"/>
            </w:tcBorders>
            <w:noWrap/>
            <w:vAlign w:val="center"/>
            <w:hideMark/>
          </w:tcPr>
          <w:p w14:paraId="31F3439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125</w:t>
            </w:r>
          </w:p>
        </w:tc>
        <w:tc>
          <w:tcPr>
            <w:tcW w:w="123" w:type="pct"/>
            <w:tcBorders>
              <w:top w:val="nil"/>
              <w:left w:val="nil"/>
              <w:bottom w:val="single" w:sz="4" w:space="0" w:color="auto"/>
              <w:right w:val="single" w:sz="4" w:space="0" w:color="auto"/>
            </w:tcBorders>
            <w:noWrap/>
            <w:vAlign w:val="center"/>
            <w:hideMark/>
          </w:tcPr>
          <w:p w14:paraId="5C75ECE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62</w:t>
            </w:r>
          </w:p>
        </w:tc>
        <w:tc>
          <w:tcPr>
            <w:tcW w:w="155" w:type="pct"/>
            <w:tcBorders>
              <w:top w:val="nil"/>
              <w:left w:val="nil"/>
              <w:bottom w:val="single" w:sz="4" w:space="0" w:color="auto"/>
              <w:right w:val="single" w:sz="4" w:space="0" w:color="auto"/>
            </w:tcBorders>
            <w:noWrap/>
            <w:vAlign w:val="center"/>
            <w:hideMark/>
          </w:tcPr>
          <w:p w14:paraId="330F027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381</w:t>
            </w:r>
          </w:p>
        </w:tc>
        <w:tc>
          <w:tcPr>
            <w:tcW w:w="154" w:type="pct"/>
            <w:tcBorders>
              <w:top w:val="nil"/>
              <w:left w:val="nil"/>
              <w:bottom w:val="single" w:sz="4" w:space="0" w:color="auto"/>
              <w:right w:val="single" w:sz="4" w:space="0" w:color="auto"/>
            </w:tcBorders>
            <w:noWrap/>
            <w:vAlign w:val="center"/>
            <w:hideMark/>
          </w:tcPr>
          <w:p w14:paraId="61DF265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257</w:t>
            </w:r>
          </w:p>
        </w:tc>
        <w:tc>
          <w:tcPr>
            <w:tcW w:w="154" w:type="pct"/>
            <w:tcBorders>
              <w:top w:val="nil"/>
              <w:left w:val="nil"/>
              <w:bottom w:val="single" w:sz="4" w:space="0" w:color="auto"/>
              <w:right w:val="single" w:sz="4" w:space="0" w:color="auto"/>
            </w:tcBorders>
            <w:noWrap/>
            <w:vAlign w:val="center"/>
            <w:hideMark/>
          </w:tcPr>
          <w:p w14:paraId="48CEA28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125</w:t>
            </w:r>
          </w:p>
        </w:tc>
        <w:tc>
          <w:tcPr>
            <w:tcW w:w="154" w:type="pct"/>
            <w:tcBorders>
              <w:top w:val="nil"/>
              <w:left w:val="nil"/>
              <w:bottom w:val="single" w:sz="4" w:space="0" w:color="auto"/>
              <w:right w:val="single" w:sz="4" w:space="0" w:color="auto"/>
            </w:tcBorders>
            <w:noWrap/>
            <w:vAlign w:val="center"/>
            <w:hideMark/>
          </w:tcPr>
          <w:p w14:paraId="3A3E2DD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578</w:t>
            </w:r>
          </w:p>
        </w:tc>
        <w:tc>
          <w:tcPr>
            <w:tcW w:w="155" w:type="pct"/>
            <w:tcBorders>
              <w:top w:val="nil"/>
              <w:left w:val="nil"/>
              <w:bottom w:val="single" w:sz="4" w:space="0" w:color="auto"/>
              <w:right w:val="single" w:sz="4" w:space="0" w:color="auto"/>
            </w:tcBorders>
            <w:noWrap/>
            <w:vAlign w:val="center"/>
            <w:hideMark/>
          </w:tcPr>
          <w:p w14:paraId="7E70B92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362</w:t>
            </w:r>
          </w:p>
        </w:tc>
        <w:tc>
          <w:tcPr>
            <w:tcW w:w="154" w:type="pct"/>
            <w:tcBorders>
              <w:top w:val="nil"/>
              <w:left w:val="nil"/>
              <w:bottom w:val="single" w:sz="4" w:space="0" w:color="auto"/>
              <w:right w:val="single" w:sz="4" w:space="0" w:color="auto"/>
            </w:tcBorders>
            <w:noWrap/>
            <w:vAlign w:val="center"/>
            <w:hideMark/>
          </w:tcPr>
          <w:p w14:paraId="457B6A7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216</w:t>
            </w:r>
          </w:p>
        </w:tc>
        <w:tc>
          <w:tcPr>
            <w:tcW w:w="154" w:type="pct"/>
            <w:tcBorders>
              <w:top w:val="nil"/>
              <w:left w:val="nil"/>
              <w:bottom w:val="single" w:sz="4" w:space="0" w:color="auto"/>
              <w:right w:val="single" w:sz="4" w:space="0" w:color="auto"/>
            </w:tcBorders>
            <w:noWrap/>
            <w:vAlign w:val="center"/>
            <w:hideMark/>
          </w:tcPr>
          <w:p w14:paraId="2AB0A06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773</w:t>
            </w:r>
          </w:p>
        </w:tc>
        <w:tc>
          <w:tcPr>
            <w:tcW w:w="155" w:type="pct"/>
            <w:tcBorders>
              <w:top w:val="nil"/>
              <w:left w:val="nil"/>
              <w:bottom w:val="single" w:sz="4" w:space="0" w:color="auto"/>
              <w:right w:val="single" w:sz="4" w:space="0" w:color="auto"/>
            </w:tcBorders>
            <w:noWrap/>
            <w:vAlign w:val="center"/>
            <w:hideMark/>
          </w:tcPr>
          <w:p w14:paraId="5506D10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485</w:t>
            </w:r>
          </w:p>
        </w:tc>
        <w:tc>
          <w:tcPr>
            <w:tcW w:w="154" w:type="pct"/>
            <w:tcBorders>
              <w:top w:val="nil"/>
              <w:left w:val="nil"/>
              <w:bottom w:val="single" w:sz="4" w:space="0" w:color="auto"/>
              <w:right w:val="single" w:sz="4" w:space="0" w:color="auto"/>
            </w:tcBorders>
            <w:noWrap/>
            <w:vAlign w:val="center"/>
          </w:tcPr>
          <w:p w14:paraId="018E078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289</w:t>
            </w:r>
          </w:p>
        </w:tc>
        <w:tc>
          <w:tcPr>
            <w:tcW w:w="151" w:type="pct"/>
            <w:tcBorders>
              <w:top w:val="nil"/>
              <w:left w:val="nil"/>
              <w:bottom w:val="single" w:sz="4" w:space="0" w:color="auto"/>
              <w:right w:val="single" w:sz="4" w:space="0" w:color="auto"/>
            </w:tcBorders>
            <w:noWrap/>
            <w:vAlign w:val="center"/>
          </w:tcPr>
          <w:p w14:paraId="40C3CE4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962</w:t>
            </w:r>
          </w:p>
        </w:tc>
        <w:tc>
          <w:tcPr>
            <w:tcW w:w="154" w:type="pct"/>
            <w:tcBorders>
              <w:top w:val="nil"/>
              <w:left w:val="nil"/>
              <w:bottom w:val="single" w:sz="4" w:space="0" w:color="auto"/>
              <w:right w:val="single" w:sz="4" w:space="0" w:color="auto"/>
            </w:tcBorders>
            <w:noWrap/>
            <w:vAlign w:val="center"/>
          </w:tcPr>
          <w:p w14:paraId="32CCC2B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603</w:t>
            </w:r>
          </w:p>
        </w:tc>
        <w:tc>
          <w:tcPr>
            <w:tcW w:w="159" w:type="pct"/>
            <w:tcBorders>
              <w:top w:val="nil"/>
              <w:left w:val="nil"/>
              <w:bottom w:val="single" w:sz="4" w:space="0" w:color="auto"/>
              <w:right w:val="single" w:sz="4" w:space="0" w:color="auto"/>
            </w:tcBorders>
            <w:noWrap/>
            <w:vAlign w:val="center"/>
          </w:tcPr>
          <w:p w14:paraId="7457051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359</w:t>
            </w:r>
          </w:p>
        </w:tc>
      </w:tr>
      <w:tr w:rsidR="007E23BE" w:rsidRPr="008C4366" w14:paraId="5DC226AF"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419BCEE3"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Epping Forest</w:t>
            </w:r>
          </w:p>
        </w:tc>
        <w:tc>
          <w:tcPr>
            <w:tcW w:w="198" w:type="pct"/>
            <w:tcBorders>
              <w:top w:val="nil"/>
              <w:left w:val="nil"/>
              <w:bottom w:val="single" w:sz="4" w:space="0" w:color="auto"/>
              <w:right w:val="single" w:sz="4" w:space="0" w:color="auto"/>
            </w:tcBorders>
            <w:noWrap/>
            <w:vAlign w:val="center"/>
            <w:hideMark/>
          </w:tcPr>
          <w:p w14:paraId="115CA75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152</w:t>
            </w:r>
          </w:p>
        </w:tc>
        <w:tc>
          <w:tcPr>
            <w:tcW w:w="152" w:type="pct"/>
            <w:tcBorders>
              <w:top w:val="nil"/>
              <w:left w:val="nil"/>
              <w:bottom w:val="single" w:sz="4" w:space="0" w:color="auto"/>
              <w:right w:val="single" w:sz="4" w:space="0" w:color="auto"/>
            </w:tcBorders>
            <w:noWrap/>
            <w:vAlign w:val="center"/>
            <w:hideMark/>
          </w:tcPr>
          <w:p w14:paraId="2A8C9C6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116</w:t>
            </w:r>
          </w:p>
        </w:tc>
        <w:tc>
          <w:tcPr>
            <w:tcW w:w="123" w:type="pct"/>
            <w:tcBorders>
              <w:top w:val="nil"/>
              <w:left w:val="nil"/>
              <w:bottom w:val="single" w:sz="4" w:space="0" w:color="auto"/>
              <w:right w:val="single" w:sz="4" w:space="0" w:color="auto"/>
            </w:tcBorders>
            <w:noWrap/>
            <w:vAlign w:val="center"/>
            <w:hideMark/>
          </w:tcPr>
          <w:p w14:paraId="6F58250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37</w:t>
            </w:r>
          </w:p>
        </w:tc>
        <w:tc>
          <w:tcPr>
            <w:tcW w:w="155" w:type="pct"/>
            <w:tcBorders>
              <w:top w:val="nil"/>
              <w:left w:val="nil"/>
              <w:bottom w:val="single" w:sz="4" w:space="0" w:color="auto"/>
              <w:right w:val="single" w:sz="4" w:space="0" w:color="auto"/>
            </w:tcBorders>
            <w:noWrap/>
            <w:vAlign w:val="center"/>
            <w:hideMark/>
          </w:tcPr>
          <w:p w14:paraId="23917E0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431</w:t>
            </w:r>
          </w:p>
        </w:tc>
        <w:tc>
          <w:tcPr>
            <w:tcW w:w="154" w:type="pct"/>
            <w:tcBorders>
              <w:top w:val="nil"/>
              <w:left w:val="nil"/>
              <w:bottom w:val="single" w:sz="4" w:space="0" w:color="auto"/>
              <w:right w:val="single" w:sz="4" w:space="0" w:color="auto"/>
            </w:tcBorders>
            <w:noWrap/>
            <w:vAlign w:val="center"/>
            <w:hideMark/>
          </w:tcPr>
          <w:p w14:paraId="1F9D599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327</w:t>
            </w:r>
          </w:p>
        </w:tc>
        <w:tc>
          <w:tcPr>
            <w:tcW w:w="155" w:type="pct"/>
            <w:tcBorders>
              <w:top w:val="nil"/>
              <w:left w:val="nil"/>
              <w:bottom w:val="single" w:sz="4" w:space="0" w:color="auto"/>
              <w:right w:val="single" w:sz="4" w:space="0" w:color="auto"/>
            </w:tcBorders>
            <w:noWrap/>
            <w:vAlign w:val="center"/>
            <w:hideMark/>
          </w:tcPr>
          <w:p w14:paraId="7283D24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103</w:t>
            </w:r>
          </w:p>
        </w:tc>
        <w:tc>
          <w:tcPr>
            <w:tcW w:w="154" w:type="pct"/>
            <w:tcBorders>
              <w:top w:val="nil"/>
              <w:left w:val="nil"/>
              <w:bottom w:val="single" w:sz="4" w:space="0" w:color="auto"/>
              <w:right w:val="single" w:sz="4" w:space="0" w:color="auto"/>
            </w:tcBorders>
            <w:noWrap/>
            <w:vAlign w:val="center"/>
            <w:hideMark/>
          </w:tcPr>
          <w:p w14:paraId="4626930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712</w:t>
            </w:r>
          </w:p>
        </w:tc>
        <w:tc>
          <w:tcPr>
            <w:tcW w:w="155" w:type="pct"/>
            <w:tcBorders>
              <w:top w:val="nil"/>
              <w:left w:val="nil"/>
              <w:bottom w:val="single" w:sz="4" w:space="0" w:color="auto"/>
              <w:right w:val="single" w:sz="4" w:space="0" w:color="auto"/>
            </w:tcBorders>
            <w:noWrap/>
            <w:vAlign w:val="center"/>
            <w:hideMark/>
          </w:tcPr>
          <w:p w14:paraId="50E37E6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483</w:t>
            </w:r>
          </w:p>
        </w:tc>
        <w:tc>
          <w:tcPr>
            <w:tcW w:w="154" w:type="pct"/>
            <w:tcBorders>
              <w:top w:val="nil"/>
              <w:left w:val="nil"/>
              <w:bottom w:val="single" w:sz="4" w:space="0" w:color="auto"/>
              <w:right w:val="single" w:sz="4" w:space="0" w:color="auto"/>
            </w:tcBorders>
            <w:noWrap/>
            <w:vAlign w:val="center"/>
            <w:hideMark/>
          </w:tcPr>
          <w:p w14:paraId="427465B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229</w:t>
            </w:r>
          </w:p>
        </w:tc>
        <w:tc>
          <w:tcPr>
            <w:tcW w:w="185" w:type="pct"/>
            <w:tcBorders>
              <w:top w:val="nil"/>
              <w:left w:val="nil"/>
              <w:bottom w:val="single" w:sz="4" w:space="0" w:color="auto"/>
              <w:right w:val="single" w:sz="4" w:space="0" w:color="auto"/>
            </w:tcBorders>
            <w:noWrap/>
            <w:vAlign w:val="center"/>
            <w:hideMark/>
          </w:tcPr>
          <w:p w14:paraId="066E2D5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994</w:t>
            </w:r>
          </w:p>
        </w:tc>
        <w:tc>
          <w:tcPr>
            <w:tcW w:w="154" w:type="pct"/>
            <w:tcBorders>
              <w:top w:val="nil"/>
              <w:left w:val="nil"/>
              <w:bottom w:val="single" w:sz="4" w:space="0" w:color="auto"/>
              <w:right w:val="single" w:sz="4" w:space="0" w:color="auto"/>
            </w:tcBorders>
            <w:noWrap/>
            <w:vAlign w:val="center"/>
            <w:hideMark/>
          </w:tcPr>
          <w:p w14:paraId="4BCD331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674</w:t>
            </w:r>
          </w:p>
        </w:tc>
        <w:tc>
          <w:tcPr>
            <w:tcW w:w="155" w:type="pct"/>
            <w:tcBorders>
              <w:top w:val="nil"/>
              <w:left w:val="nil"/>
              <w:bottom w:val="single" w:sz="4" w:space="0" w:color="auto"/>
              <w:right w:val="single" w:sz="4" w:space="0" w:color="auto"/>
            </w:tcBorders>
            <w:noWrap/>
            <w:vAlign w:val="center"/>
            <w:hideMark/>
          </w:tcPr>
          <w:p w14:paraId="1A2F1D0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320</w:t>
            </w:r>
          </w:p>
        </w:tc>
        <w:tc>
          <w:tcPr>
            <w:tcW w:w="185" w:type="pct"/>
            <w:tcBorders>
              <w:top w:val="nil"/>
              <w:left w:val="nil"/>
              <w:bottom w:val="single" w:sz="4" w:space="0" w:color="auto"/>
              <w:right w:val="single" w:sz="4" w:space="0" w:color="auto"/>
            </w:tcBorders>
            <w:noWrap/>
            <w:vAlign w:val="center"/>
            <w:hideMark/>
          </w:tcPr>
          <w:p w14:paraId="1C797D8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1,269</w:t>
            </w:r>
          </w:p>
        </w:tc>
        <w:tc>
          <w:tcPr>
            <w:tcW w:w="185" w:type="pct"/>
            <w:tcBorders>
              <w:top w:val="nil"/>
              <w:left w:val="nil"/>
              <w:bottom w:val="single" w:sz="4" w:space="0" w:color="auto"/>
              <w:right w:val="single" w:sz="4" w:space="0" w:color="auto"/>
            </w:tcBorders>
            <w:noWrap/>
            <w:vAlign w:val="center"/>
            <w:hideMark/>
          </w:tcPr>
          <w:p w14:paraId="7BD21BD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860</w:t>
            </w:r>
          </w:p>
        </w:tc>
        <w:tc>
          <w:tcPr>
            <w:tcW w:w="154" w:type="pct"/>
            <w:tcBorders>
              <w:top w:val="nil"/>
              <w:left w:val="nil"/>
              <w:bottom w:val="single" w:sz="4" w:space="0" w:color="auto"/>
              <w:right w:val="single" w:sz="4" w:space="0" w:color="auto"/>
            </w:tcBorders>
            <w:noWrap/>
            <w:vAlign w:val="center"/>
            <w:hideMark/>
          </w:tcPr>
          <w:p w14:paraId="4682882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409</w:t>
            </w:r>
          </w:p>
        </w:tc>
        <w:tc>
          <w:tcPr>
            <w:tcW w:w="154" w:type="pct"/>
            <w:tcBorders>
              <w:top w:val="nil"/>
              <w:left w:val="nil"/>
              <w:bottom w:val="single" w:sz="4" w:space="0" w:color="auto"/>
              <w:right w:val="single" w:sz="4" w:space="0" w:color="auto"/>
            </w:tcBorders>
            <w:noWrap/>
            <w:vAlign w:val="center"/>
            <w:hideMark/>
          </w:tcPr>
          <w:p w14:paraId="18AE2EF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139</w:t>
            </w:r>
          </w:p>
        </w:tc>
        <w:tc>
          <w:tcPr>
            <w:tcW w:w="155" w:type="pct"/>
            <w:tcBorders>
              <w:top w:val="nil"/>
              <w:left w:val="nil"/>
              <w:bottom w:val="single" w:sz="4" w:space="0" w:color="auto"/>
              <w:right w:val="single" w:sz="4" w:space="0" w:color="auto"/>
            </w:tcBorders>
            <w:noWrap/>
            <w:vAlign w:val="center"/>
            <w:hideMark/>
          </w:tcPr>
          <w:p w14:paraId="6D4D6C2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91</w:t>
            </w:r>
          </w:p>
        </w:tc>
        <w:tc>
          <w:tcPr>
            <w:tcW w:w="123" w:type="pct"/>
            <w:tcBorders>
              <w:top w:val="nil"/>
              <w:left w:val="nil"/>
              <w:bottom w:val="single" w:sz="4" w:space="0" w:color="auto"/>
              <w:right w:val="single" w:sz="4" w:space="0" w:color="auto"/>
            </w:tcBorders>
            <w:noWrap/>
            <w:vAlign w:val="center"/>
            <w:hideMark/>
          </w:tcPr>
          <w:p w14:paraId="4E3C43D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48</w:t>
            </w:r>
          </w:p>
        </w:tc>
        <w:tc>
          <w:tcPr>
            <w:tcW w:w="155" w:type="pct"/>
            <w:tcBorders>
              <w:top w:val="nil"/>
              <w:left w:val="nil"/>
              <w:bottom w:val="single" w:sz="4" w:space="0" w:color="auto"/>
              <w:right w:val="single" w:sz="4" w:space="0" w:color="auto"/>
            </w:tcBorders>
            <w:noWrap/>
            <w:vAlign w:val="center"/>
            <w:hideMark/>
          </w:tcPr>
          <w:p w14:paraId="7903067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286</w:t>
            </w:r>
          </w:p>
        </w:tc>
        <w:tc>
          <w:tcPr>
            <w:tcW w:w="154" w:type="pct"/>
            <w:tcBorders>
              <w:top w:val="nil"/>
              <w:left w:val="nil"/>
              <w:bottom w:val="single" w:sz="4" w:space="0" w:color="auto"/>
              <w:right w:val="single" w:sz="4" w:space="0" w:color="auto"/>
            </w:tcBorders>
            <w:noWrap/>
            <w:vAlign w:val="center"/>
            <w:hideMark/>
          </w:tcPr>
          <w:p w14:paraId="041CC78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188</w:t>
            </w:r>
          </w:p>
        </w:tc>
        <w:tc>
          <w:tcPr>
            <w:tcW w:w="154" w:type="pct"/>
            <w:tcBorders>
              <w:top w:val="nil"/>
              <w:left w:val="nil"/>
              <w:bottom w:val="single" w:sz="4" w:space="0" w:color="auto"/>
              <w:right w:val="single" w:sz="4" w:space="0" w:color="auto"/>
            </w:tcBorders>
            <w:noWrap/>
            <w:vAlign w:val="center"/>
            <w:hideMark/>
          </w:tcPr>
          <w:p w14:paraId="5F1F188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98</w:t>
            </w:r>
          </w:p>
        </w:tc>
        <w:tc>
          <w:tcPr>
            <w:tcW w:w="154" w:type="pct"/>
            <w:tcBorders>
              <w:top w:val="nil"/>
              <w:left w:val="nil"/>
              <w:bottom w:val="single" w:sz="4" w:space="0" w:color="auto"/>
              <w:right w:val="single" w:sz="4" w:space="0" w:color="auto"/>
            </w:tcBorders>
            <w:noWrap/>
            <w:vAlign w:val="center"/>
            <w:hideMark/>
          </w:tcPr>
          <w:p w14:paraId="46FDADE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435</w:t>
            </w:r>
          </w:p>
        </w:tc>
        <w:tc>
          <w:tcPr>
            <w:tcW w:w="155" w:type="pct"/>
            <w:tcBorders>
              <w:top w:val="nil"/>
              <w:left w:val="nil"/>
              <w:bottom w:val="single" w:sz="4" w:space="0" w:color="auto"/>
              <w:right w:val="single" w:sz="4" w:space="0" w:color="auto"/>
            </w:tcBorders>
            <w:noWrap/>
            <w:vAlign w:val="center"/>
            <w:hideMark/>
          </w:tcPr>
          <w:p w14:paraId="0D04E76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273</w:t>
            </w:r>
          </w:p>
        </w:tc>
        <w:tc>
          <w:tcPr>
            <w:tcW w:w="154" w:type="pct"/>
            <w:tcBorders>
              <w:top w:val="nil"/>
              <w:left w:val="nil"/>
              <w:bottom w:val="single" w:sz="4" w:space="0" w:color="auto"/>
              <w:right w:val="single" w:sz="4" w:space="0" w:color="auto"/>
            </w:tcBorders>
            <w:noWrap/>
            <w:vAlign w:val="center"/>
            <w:hideMark/>
          </w:tcPr>
          <w:p w14:paraId="102E69F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163</w:t>
            </w:r>
          </w:p>
        </w:tc>
        <w:tc>
          <w:tcPr>
            <w:tcW w:w="154" w:type="pct"/>
            <w:tcBorders>
              <w:top w:val="nil"/>
              <w:left w:val="nil"/>
              <w:bottom w:val="single" w:sz="4" w:space="0" w:color="auto"/>
              <w:right w:val="single" w:sz="4" w:space="0" w:color="auto"/>
            </w:tcBorders>
            <w:noWrap/>
            <w:vAlign w:val="center"/>
            <w:hideMark/>
          </w:tcPr>
          <w:p w14:paraId="5FA49CE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584</w:t>
            </w:r>
          </w:p>
        </w:tc>
        <w:tc>
          <w:tcPr>
            <w:tcW w:w="155" w:type="pct"/>
            <w:tcBorders>
              <w:top w:val="nil"/>
              <w:left w:val="nil"/>
              <w:bottom w:val="single" w:sz="4" w:space="0" w:color="auto"/>
              <w:right w:val="single" w:sz="4" w:space="0" w:color="auto"/>
            </w:tcBorders>
            <w:noWrap/>
            <w:vAlign w:val="center"/>
            <w:hideMark/>
          </w:tcPr>
          <w:p w14:paraId="4924E24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366</w:t>
            </w:r>
          </w:p>
        </w:tc>
        <w:tc>
          <w:tcPr>
            <w:tcW w:w="154" w:type="pct"/>
            <w:tcBorders>
              <w:top w:val="nil"/>
              <w:left w:val="nil"/>
              <w:bottom w:val="single" w:sz="4" w:space="0" w:color="auto"/>
              <w:right w:val="single" w:sz="4" w:space="0" w:color="auto"/>
            </w:tcBorders>
            <w:noWrap/>
            <w:vAlign w:val="center"/>
          </w:tcPr>
          <w:p w14:paraId="270A724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218</w:t>
            </w:r>
          </w:p>
        </w:tc>
        <w:tc>
          <w:tcPr>
            <w:tcW w:w="151" w:type="pct"/>
            <w:tcBorders>
              <w:top w:val="nil"/>
              <w:left w:val="nil"/>
              <w:bottom w:val="single" w:sz="4" w:space="0" w:color="auto"/>
              <w:right w:val="single" w:sz="4" w:space="0" w:color="auto"/>
            </w:tcBorders>
            <w:noWrap/>
            <w:vAlign w:val="center"/>
          </w:tcPr>
          <w:p w14:paraId="56CEBA2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730</w:t>
            </w:r>
          </w:p>
        </w:tc>
        <w:tc>
          <w:tcPr>
            <w:tcW w:w="154" w:type="pct"/>
            <w:tcBorders>
              <w:top w:val="nil"/>
              <w:left w:val="nil"/>
              <w:bottom w:val="single" w:sz="4" w:space="0" w:color="auto"/>
              <w:right w:val="single" w:sz="4" w:space="0" w:color="auto"/>
            </w:tcBorders>
            <w:noWrap/>
            <w:vAlign w:val="center"/>
          </w:tcPr>
          <w:p w14:paraId="53C8320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458</w:t>
            </w:r>
          </w:p>
        </w:tc>
        <w:tc>
          <w:tcPr>
            <w:tcW w:w="159" w:type="pct"/>
            <w:tcBorders>
              <w:top w:val="nil"/>
              <w:left w:val="nil"/>
              <w:bottom w:val="single" w:sz="4" w:space="0" w:color="auto"/>
              <w:right w:val="single" w:sz="4" w:space="0" w:color="auto"/>
            </w:tcBorders>
            <w:noWrap/>
            <w:vAlign w:val="center"/>
          </w:tcPr>
          <w:p w14:paraId="4233F17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272</w:t>
            </w:r>
          </w:p>
        </w:tc>
      </w:tr>
      <w:tr w:rsidR="007E23BE" w:rsidRPr="008C4366" w14:paraId="5A10725A"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7C52EEF9"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Harlow</w:t>
            </w:r>
          </w:p>
        </w:tc>
        <w:tc>
          <w:tcPr>
            <w:tcW w:w="198" w:type="pct"/>
            <w:tcBorders>
              <w:top w:val="nil"/>
              <w:left w:val="nil"/>
              <w:bottom w:val="single" w:sz="4" w:space="0" w:color="auto"/>
              <w:right w:val="single" w:sz="4" w:space="0" w:color="auto"/>
            </w:tcBorders>
            <w:noWrap/>
            <w:vAlign w:val="center"/>
            <w:hideMark/>
          </w:tcPr>
          <w:p w14:paraId="14A6B9C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55</w:t>
            </w:r>
          </w:p>
        </w:tc>
        <w:tc>
          <w:tcPr>
            <w:tcW w:w="152" w:type="pct"/>
            <w:tcBorders>
              <w:top w:val="nil"/>
              <w:left w:val="nil"/>
              <w:bottom w:val="single" w:sz="4" w:space="0" w:color="auto"/>
              <w:right w:val="single" w:sz="4" w:space="0" w:color="auto"/>
            </w:tcBorders>
            <w:noWrap/>
            <w:vAlign w:val="center"/>
            <w:hideMark/>
          </w:tcPr>
          <w:p w14:paraId="5B31A96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33</w:t>
            </w:r>
          </w:p>
        </w:tc>
        <w:tc>
          <w:tcPr>
            <w:tcW w:w="123" w:type="pct"/>
            <w:tcBorders>
              <w:top w:val="nil"/>
              <w:left w:val="nil"/>
              <w:bottom w:val="single" w:sz="4" w:space="0" w:color="auto"/>
              <w:right w:val="single" w:sz="4" w:space="0" w:color="auto"/>
            </w:tcBorders>
            <w:noWrap/>
            <w:vAlign w:val="center"/>
            <w:hideMark/>
          </w:tcPr>
          <w:p w14:paraId="1B3C073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21</w:t>
            </w:r>
          </w:p>
        </w:tc>
        <w:tc>
          <w:tcPr>
            <w:tcW w:w="155" w:type="pct"/>
            <w:tcBorders>
              <w:top w:val="nil"/>
              <w:left w:val="nil"/>
              <w:bottom w:val="single" w:sz="4" w:space="0" w:color="auto"/>
              <w:right w:val="single" w:sz="4" w:space="0" w:color="auto"/>
            </w:tcBorders>
            <w:noWrap/>
            <w:vAlign w:val="center"/>
            <w:hideMark/>
          </w:tcPr>
          <w:p w14:paraId="68EEABE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179</w:t>
            </w:r>
          </w:p>
        </w:tc>
        <w:tc>
          <w:tcPr>
            <w:tcW w:w="154" w:type="pct"/>
            <w:tcBorders>
              <w:top w:val="nil"/>
              <w:left w:val="nil"/>
              <w:bottom w:val="single" w:sz="4" w:space="0" w:color="auto"/>
              <w:right w:val="single" w:sz="4" w:space="0" w:color="auto"/>
            </w:tcBorders>
            <w:noWrap/>
            <w:vAlign w:val="center"/>
            <w:hideMark/>
          </w:tcPr>
          <w:p w14:paraId="27461A6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108</w:t>
            </w:r>
          </w:p>
        </w:tc>
        <w:tc>
          <w:tcPr>
            <w:tcW w:w="155" w:type="pct"/>
            <w:tcBorders>
              <w:top w:val="nil"/>
              <w:left w:val="nil"/>
              <w:bottom w:val="single" w:sz="4" w:space="0" w:color="auto"/>
              <w:right w:val="single" w:sz="4" w:space="0" w:color="auto"/>
            </w:tcBorders>
            <w:noWrap/>
            <w:vAlign w:val="center"/>
            <w:hideMark/>
          </w:tcPr>
          <w:p w14:paraId="476FDEE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70</w:t>
            </w:r>
          </w:p>
        </w:tc>
        <w:tc>
          <w:tcPr>
            <w:tcW w:w="154" w:type="pct"/>
            <w:tcBorders>
              <w:top w:val="nil"/>
              <w:left w:val="nil"/>
              <w:bottom w:val="single" w:sz="4" w:space="0" w:color="auto"/>
              <w:right w:val="single" w:sz="4" w:space="0" w:color="auto"/>
            </w:tcBorders>
            <w:noWrap/>
            <w:vAlign w:val="center"/>
            <w:hideMark/>
          </w:tcPr>
          <w:p w14:paraId="29C7E71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303</w:t>
            </w:r>
          </w:p>
        </w:tc>
        <w:tc>
          <w:tcPr>
            <w:tcW w:w="155" w:type="pct"/>
            <w:tcBorders>
              <w:top w:val="nil"/>
              <w:left w:val="nil"/>
              <w:bottom w:val="single" w:sz="4" w:space="0" w:color="auto"/>
              <w:right w:val="single" w:sz="4" w:space="0" w:color="auto"/>
            </w:tcBorders>
            <w:noWrap/>
            <w:vAlign w:val="center"/>
            <w:hideMark/>
          </w:tcPr>
          <w:p w14:paraId="74F931A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164</w:t>
            </w:r>
          </w:p>
        </w:tc>
        <w:tc>
          <w:tcPr>
            <w:tcW w:w="154" w:type="pct"/>
            <w:tcBorders>
              <w:top w:val="nil"/>
              <w:left w:val="nil"/>
              <w:bottom w:val="single" w:sz="4" w:space="0" w:color="auto"/>
              <w:right w:val="single" w:sz="4" w:space="0" w:color="auto"/>
            </w:tcBorders>
            <w:noWrap/>
            <w:vAlign w:val="center"/>
            <w:hideMark/>
          </w:tcPr>
          <w:p w14:paraId="16F2946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139</w:t>
            </w:r>
          </w:p>
        </w:tc>
        <w:tc>
          <w:tcPr>
            <w:tcW w:w="185" w:type="pct"/>
            <w:tcBorders>
              <w:top w:val="nil"/>
              <w:left w:val="nil"/>
              <w:bottom w:val="single" w:sz="4" w:space="0" w:color="auto"/>
              <w:right w:val="single" w:sz="4" w:space="0" w:color="auto"/>
            </w:tcBorders>
            <w:noWrap/>
            <w:vAlign w:val="center"/>
            <w:hideMark/>
          </w:tcPr>
          <w:p w14:paraId="7334313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426</w:t>
            </w:r>
          </w:p>
        </w:tc>
        <w:tc>
          <w:tcPr>
            <w:tcW w:w="154" w:type="pct"/>
            <w:tcBorders>
              <w:top w:val="nil"/>
              <w:left w:val="nil"/>
              <w:bottom w:val="single" w:sz="4" w:space="0" w:color="auto"/>
              <w:right w:val="single" w:sz="4" w:space="0" w:color="auto"/>
            </w:tcBorders>
            <w:noWrap/>
            <w:vAlign w:val="center"/>
            <w:hideMark/>
          </w:tcPr>
          <w:p w14:paraId="3451309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230</w:t>
            </w:r>
          </w:p>
        </w:tc>
        <w:tc>
          <w:tcPr>
            <w:tcW w:w="155" w:type="pct"/>
            <w:tcBorders>
              <w:top w:val="nil"/>
              <w:left w:val="nil"/>
              <w:bottom w:val="single" w:sz="4" w:space="0" w:color="auto"/>
              <w:right w:val="single" w:sz="4" w:space="0" w:color="auto"/>
            </w:tcBorders>
            <w:noWrap/>
            <w:vAlign w:val="center"/>
            <w:hideMark/>
          </w:tcPr>
          <w:p w14:paraId="29C13B5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196</w:t>
            </w:r>
          </w:p>
        </w:tc>
        <w:tc>
          <w:tcPr>
            <w:tcW w:w="185" w:type="pct"/>
            <w:tcBorders>
              <w:top w:val="nil"/>
              <w:left w:val="nil"/>
              <w:bottom w:val="single" w:sz="4" w:space="0" w:color="auto"/>
              <w:right w:val="single" w:sz="4" w:space="0" w:color="auto"/>
            </w:tcBorders>
            <w:noWrap/>
            <w:vAlign w:val="center"/>
            <w:hideMark/>
          </w:tcPr>
          <w:p w14:paraId="750F2EF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543</w:t>
            </w:r>
          </w:p>
        </w:tc>
        <w:tc>
          <w:tcPr>
            <w:tcW w:w="185" w:type="pct"/>
            <w:tcBorders>
              <w:top w:val="nil"/>
              <w:left w:val="nil"/>
              <w:bottom w:val="single" w:sz="4" w:space="0" w:color="auto"/>
              <w:right w:val="single" w:sz="4" w:space="0" w:color="auto"/>
            </w:tcBorders>
            <w:noWrap/>
            <w:vAlign w:val="center"/>
            <w:hideMark/>
          </w:tcPr>
          <w:p w14:paraId="6289547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294</w:t>
            </w:r>
          </w:p>
        </w:tc>
        <w:tc>
          <w:tcPr>
            <w:tcW w:w="154" w:type="pct"/>
            <w:tcBorders>
              <w:top w:val="nil"/>
              <w:left w:val="nil"/>
              <w:bottom w:val="single" w:sz="4" w:space="0" w:color="auto"/>
              <w:right w:val="single" w:sz="4" w:space="0" w:color="auto"/>
            </w:tcBorders>
            <w:noWrap/>
            <w:vAlign w:val="center"/>
            <w:hideMark/>
          </w:tcPr>
          <w:p w14:paraId="497AC6A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250</w:t>
            </w:r>
          </w:p>
        </w:tc>
        <w:tc>
          <w:tcPr>
            <w:tcW w:w="154" w:type="pct"/>
            <w:tcBorders>
              <w:top w:val="nil"/>
              <w:left w:val="nil"/>
              <w:bottom w:val="single" w:sz="4" w:space="0" w:color="auto"/>
              <w:right w:val="single" w:sz="4" w:space="0" w:color="auto"/>
            </w:tcBorders>
            <w:noWrap/>
            <w:vAlign w:val="center"/>
            <w:hideMark/>
          </w:tcPr>
          <w:p w14:paraId="0624CC7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63</w:t>
            </w:r>
          </w:p>
        </w:tc>
        <w:tc>
          <w:tcPr>
            <w:tcW w:w="155" w:type="pct"/>
            <w:tcBorders>
              <w:top w:val="nil"/>
              <w:left w:val="nil"/>
              <w:bottom w:val="single" w:sz="4" w:space="0" w:color="auto"/>
              <w:right w:val="single" w:sz="4" w:space="0" w:color="auto"/>
            </w:tcBorders>
            <w:noWrap/>
            <w:vAlign w:val="center"/>
            <w:hideMark/>
          </w:tcPr>
          <w:p w14:paraId="4CC3CC9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31</w:t>
            </w:r>
          </w:p>
        </w:tc>
        <w:tc>
          <w:tcPr>
            <w:tcW w:w="123" w:type="pct"/>
            <w:tcBorders>
              <w:top w:val="nil"/>
              <w:left w:val="nil"/>
              <w:bottom w:val="single" w:sz="4" w:space="0" w:color="auto"/>
              <w:right w:val="single" w:sz="4" w:space="0" w:color="auto"/>
            </w:tcBorders>
            <w:noWrap/>
            <w:vAlign w:val="center"/>
            <w:hideMark/>
          </w:tcPr>
          <w:p w14:paraId="0E8D7A6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31</w:t>
            </w:r>
          </w:p>
        </w:tc>
        <w:tc>
          <w:tcPr>
            <w:tcW w:w="155" w:type="pct"/>
            <w:tcBorders>
              <w:top w:val="nil"/>
              <w:left w:val="nil"/>
              <w:bottom w:val="single" w:sz="4" w:space="0" w:color="auto"/>
              <w:right w:val="single" w:sz="4" w:space="0" w:color="auto"/>
            </w:tcBorders>
            <w:noWrap/>
            <w:vAlign w:val="center"/>
            <w:hideMark/>
          </w:tcPr>
          <w:p w14:paraId="649D935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128</w:t>
            </w:r>
          </w:p>
        </w:tc>
        <w:tc>
          <w:tcPr>
            <w:tcW w:w="154" w:type="pct"/>
            <w:tcBorders>
              <w:top w:val="nil"/>
              <w:left w:val="nil"/>
              <w:bottom w:val="single" w:sz="4" w:space="0" w:color="auto"/>
              <w:right w:val="single" w:sz="4" w:space="0" w:color="auto"/>
            </w:tcBorders>
            <w:noWrap/>
            <w:vAlign w:val="center"/>
            <w:hideMark/>
          </w:tcPr>
          <w:p w14:paraId="0C29525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65</w:t>
            </w:r>
          </w:p>
        </w:tc>
        <w:tc>
          <w:tcPr>
            <w:tcW w:w="154" w:type="pct"/>
            <w:tcBorders>
              <w:top w:val="nil"/>
              <w:left w:val="nil"/>
              <w:bottom w:val="single" w:sz="4" w:space="0" w:color="auto"/>
              <w:right w:val="single" w:sz="4" w:space="0" w:color="auto"/>
            </w:tcBorders>
            <w:noWrap/>
            <w:vAlign w:val="center"/>
            <w:hideMark/>
          </w:tcPr>
          <w:p w14:paraId="2849554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64</w:t>
            </w:r>
          </w:p>
        </w:tc>
        <w:tc>
          <w:tcPr>
            <w:tcW w:w="154" w:type="pct"/>
            <w:tcBorders>
              <w:top w:val="nil"/>
              <w:left w:val="nil"/>
              <w:bottom w:val="single" w:sz="4" w:space="0" w:color="auto"/>
              <w:right w:val="single" w:sz="4" w:space="0" w:color="auto"/>
            </w:tcBorders>
            <w:noWrap/>
            <w:vAlign w:val="center"/>
            <w:hideMark/>
          </w:tcPr>
          <w:p w14:paraId="20599E6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194</w:t>
            </w:r>
          </w:p>
        </w:tc>
        <w:tc>
          <w:tcPr>
            <w:tcW w:w="155" w:type="pct"/>
            <w:tcBorders>
              <w:top w:val="nil"/>
              <w:left w:val="nil"/>
              <w:bottom w:val="single" w:sz="4" w:space="0" w:color="auto"/>
              <w:right w:val="single" w:sz="4" w:space="0" w:color="auto"/>
            </w:tcBorders>
            <w:noWrap/>
            <w:vAlign w:val="center"/>
            <w:hideMark/>
          </w:tcPr>
          <w:p w14:paraId="291E707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95</w:t>
            </w:r>
          </w:p>
        </w:tc>
        <w:tc>
          <w:tcPr>
            <w:tcW w:w="154" w:type="pct"/>
            <w:tcBorders>
              <w:top w:val="nil"/>
              <w:left w:val="nil"/>
              <w:bottom w:val="single" w:sz="4" w:space="0" w:color="auto"/>
              <w:right w:val="single" w:sz="4" w:space="0" w:color="auto"/>
            </w:tcBorders>
            <w:noWrap/>
            <w:vAlign w:val="center"/>
            <w:hideMark/>
          </w:tcPr>
          <w:p w14:paraId="0FCD750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99</w:t>
            </w:r>
          </w:p>
        </w:tc>
        <w:tc>
          <w:tcPr>
            <w:tcW w:w="154" w:type="pct"/>
            <w:tcBorders>
              <w:top w:val="nil"/>
              <w:left w:val="nil"/>
              <w:bottom w:val="single" w:sz="4" w:space="0" w:color="auto"/>
              <w:right w:val="single" w:sz="4" w:space="0" w:color="auto"/>
            </w:tcBorders>
            <w:noWrap/>
            <w:vAlign w:val="center"/>
            <w:hideMark/>
          </w:tcPr>
          <w:p w14:paraId="580F415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259</w:t>
            </w:r>
          </w:p>
        </w:tc>
        <w:tc>
          <w:tcPr>
            <w:tcW w:w="155" w:type="pct"/>
            <w:tcBorders>
              <w:top w:val="nil"/>
              <w:left w:val="nil"/>
              <w:bottom w:val="single" w:sz="4" w:space="0" w:color="auto"/>
              <w:right w:val="single" w:sz="4" w:space="0" w:color="auto"/>
            </w:tcBorders>
            <w:noWrap/>
            <w:vAlign w:val="center"/>
            <w:hideMark/>
          </w:tcPr>
          <w:p w14:paraId="5C49ADF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127</w:t>
            </w:r>
          </w:p>
        </w:tc>
        <w:tc>
          <w:tcPr>
            <w:tcW w:w="154" w:type="pct"/>
            <w:tcBorders>
              <w:top w:val="nil"/>
              <w:left w:val="nil"/>
              <w:bottom w:val="single" w:sz="4" w:space="0" w:color="auto"/>
              <w:right w:val="single" w:sz="4" w:space="0" w:color="auto"/>
            </w:tcBorders>
            <w:noWrap/>
            <w:vAlign w:val="center"/>
          </w:tcPr>
          <w:p w14:paraId="11A3F25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132</w:t>
            </w:r>
          </w:p>
        </w:tc>
        <w:tc>
          <w:tcPr>
            <w:tcW w:w="151" w:type="pct"/>
            <w:tcBorders>
              <w:top w:val="nil"/>
              <w:left w:val="nil"/>
              <w:bottom w:val="single" w:sz="4" w:space="0" w:color="auto"/>
              <w:right w:val="single" w:sz="4" w:space="0" w:color="auto"/>
            </w:tcBorders>
            <w:noWrap/>
            <w:vAlign w:val="center"/>
          </w:tcPr>
          <w:p w14:paraId="5995A98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321</w:t>
            </w:r>
          </w:p>
        </w:tc>
        <w:tc>
          <w:tcPr>
            <w:tcW w:w="154" w:type="pct"/>
            <w:tcBorders>
              <w:top w:val="nil"/>
              <w:left w:val="nil"/>
              <w:bottom w:val="single" w:sz="4" w:space="0" w:color="auto"/>
              <w:right w:val="single" w:sz="4" w:space="0" w:color="auto"/>
            </w:tcBorders>
            <w:noWrap/>
            <w:vAlign w:val="center"/>
          </w:tcPr>
          <w:p w14:paraId="5D94C44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157</w:t>
            </w:r>
          </w:p>
        </w:tc>
        <w:tc>
          <w:tcPr>
            <w:tcW w:w="159" w:type="pct"/>
            <w:tcBorders>
              <w:top w:val="nil"/>
              <w:left w:val="nil"/>
              <w:bottom w:val="single" w:sz="4" w:space="0" w:color="auto"/>
              <w:right w:val="single" w:sz="4" w:space="0" w:color="auto"/>
            </w:tcBorders>
            <w:noWrap/>
            <w:vAlign w:val="center"/>
          </w:tcPr>
          <w:p w14:paraId="2F39DE4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164</w:t>
            </w:r>
          </w:p>
        </w:tc>
      </w:tr>
      <w:tr w:rsidR="007E23BE" w:rsidRPr="008C4366" w14:paraId="705FAB6F"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43FFC182"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Maldon</w:t>
            </w:r>
          </w:p>
        </w:tc>
        <w:tc>
          <w:tcPr>
            <w:tcW w:w="198" w:type="pct"/>
            <w:tcBorders>
              <w:top w:val="nil"/>
              <w:left w:val="nil"/>
              <w:bottom w:val="single" w:sz="4" w:space="0" w:color="auto"/>
              <w:right w:val="single" w:sz="4" w:space="0" w:color="auto"/>
            </w:tcBorders>
            <w:noWrap/>
            <w:vAlign w:val="center"/>
            <w:hideMark/>
          </w:tcPr>
          <w:p w14:paraId="45AF77C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73</w:t>
            </w:r>
          </w:p>
        </w:tc>
        <w:tc>
          <w:tcPr>
            <w:tcW w:w="152" w:type="pct"/>
            <w:tcBorders>
              <w:top w:val="nil"/>
              <w:left w:val="nil"/>
              <w:bottom w:val="single" w:sz="4" w:space="0" w:color="auto"/>
              <w:right w:val="single" w:sz="4" w:space="0" w:color="auto"/>
            </w:tcBorders>
            <w:noWrap/>
            <w:vAlign w:val="center"/>
            <w:hideMark/>
          </w:tcPr>
          <w:p w14:paraId="77923E0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58</w:t>
            </w:r>
          </w:p>
        </w:tc>
        <w:tc>
          <w:tcPr>
            <w:tcW w:w="123" w:type="pct"/>
            <w:tcBorders>
              <w:top w:val="nil"/>
              <w:left w:val="nil"/>
              <w:bottom w:val="single" w:sz="4" w:space="0" w:color="auto"/>
              <w:right w:val="single" w:sz="4" w:space="0" w:color="auto"/>
            </w:tcBorders>
            <w:noWrap/>
            <w:vAlign w:val="center"/>
            <w:hideMark/>
          </w:tcPr>
          <w:p w14:paraId="406218E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15</w:t>
            </w:r>
          </w:p>
        </w:tc>
        <w:tc>
          <w:tcPr>
            <w:tcW w:w="155" w:type="pct"/>
            <w:tcBorders>
              <w:top w:val="nil"/>
              <w:left w:val="nil"/>
              <w:bottom w:val="single" w:sz="4" w:space="0" w:color="auto"/>
              <w:right w:val="single" w:sz="4" w:space="0" w:color="auto"/>
            </w:tcBorders>
            <w:noWrap/>
            <w:vAlign w:val="center"/>
            <w:hideMark/>
          </w:tcPr>
          <w:p w14:paraId="0E628D6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262</w:t>
            </w:r>
          </w:p>
        </w:tc>
        <w:tc>
          <w:tcPr>
            <w:tcW w:w="154" w:type="pct"/>
            <w:tcBorders>
              <w:top w:val="nil"/>
              <w:left w:val="nil"/>
              <w:bottom w:val="single" w:sz="4" w:space="0" w:color="auto"/>
              <w:right w:val="single" w:sz="4" w:space="0" w:color="auto"/>
            </w:tcBorders>
            <w:noWrap/>
            <w:vAlign w:val="center"/>
            <w:hideMark/>
          </w:tcPr>
          <w:p w14:paraId="75D8157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208</w:t>
            </w:r>
          </w:p>
        </w:tc>
        <w:tc>
          <w:tcPr>
            <w:tcW w:w="155" w:type="pct"/>
            <w:tcBorders>
              <w:top w:val="nil"/>
              <w:left w:val="nil"/>
              <w:bottom w:val="single" w:sz="4" w:space="0" w:color="auto"/>
              <w:right w:val="single" w:sz="4" w:space="0" w:color="auto"/>
            </w:tcBorders>
            <w:noWrap/>
            <w:vAlign w:val="center"/>
            <w:hideMark/>
          </w:tcPr>
          <w:p w14:paraId="7DBD518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54</w:t>
            </w:r>
          </w:p>
        </w:tc>
        <w:tc>
          <w:tcPr>
            <w:tcW w:w="154" w:type="pct"/>
            <w:tcBorders>
              <w:top w:val="nil"/>
              <w:left w:val="nil"/>
              <w:bottom w:val="single" w:sz="4" w:space="0" w:color="auto"/>
              <w:right w:val="single" w:sz="4" w:space="0" w:color="auto"/>
            </w:tcBorders>
            <w:noWrap/>
            <w:vAlign w:val="center"/>
            <w:hideMark/>
          </w:tcPr>
          <w:p w14:paraId="62ED57E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455</w:t>
            </w:r>
          </w:p>
        </w:tc>
        <w:tc>
          <w:tcPr>
            <w:tcW w:w="155" w:type="pct"/>
            <w:tcBorders>
              <w:top w:val="nil"/>
              <w:left w:val="nil"/>
              <w:bottom w:val="single" w:sz="4" w:space="0" w:color="auto"/>
              <w:right w:val="single" w:sz="4" w:space="0" w:color="auto"/>
            </w:tcBorders>
            <w:noWrap/>
            <w:vAlign w:val="center"/>
            <w:hideMark/>
          </w:tcPr>
          <w:p w14:paraId="4652D54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336</w:t>
            </w:r>
          </w:p>
        </w:tc>
        <w:tc>
          <w:tcPr>
            <w:tcW w:w="154" w:type="pct"/>
            <w:tcBorders>
              <w:top w:val="nil"/>
              <w:left w:val="nil"/>
              <w:bottom w:val="single" w:sz="4" w:space="0" w:color="auto"/>
              <w:right w:val="single" w:sz="4" w:space="0" w:color="auto"/>
            </w:tcBorders>
            <w:noWrap/>
            <w:vAlign w:val="center"/>
            <w:hideMark/>
          </w:tcPr>
          <w:p w14:paraId="72CC9E6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119</w:t>
            </w:r>
          </w:p>
        </w:tc>
        <w:tc>
          <w:tcPr>
            <w:tcW w:w="185" w:type="pct"/>
            <w:tcBorders>
              <w:top w:val="nil"/>
              <w:left w:val="nil"/>
              <w:bottom w:val="single" w:sz="4" w:space="0" w:color="auto"/>
              <w:right w:val="single" w:sz="4" w:space="0" w:color="auto"/>
            </w:tcBorders>
            <w:noWrap/>
            <w:vAlign w:val="center"/>
            <w:hideMark/>
          </w:tcPr>
          <w:p w14:paraId="2EE64D5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646</w:t>
            </w:r>
          </w:p>
        </w:tc>
        <w:tc>
          <w:tcPr>
            <w:tcW w:w="154" w:type="pct"/>
            <w:tcBorders>
              <w:top w:val="nil"/>
              <w:left w:val="nil"/>
              <w:bottom w:val="single" w:sz="4" w:space="0" w:color="auto"/>
              <w:right w:val="single" w:sz="4" w:space="0" w:color="auto"/>
            </w:tcBorders>
            <w:noWrap/>
            <w:vAlign w:val="center"/>
            <w:hideMark/>
          </w:tcPr>
          <w:p w14:paraId="543277D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477</w:t>
            </w:r>
          </w:p>
        </w:tc>
        <w:tc>
          <w:tcPr>
            <w:tcW w:w="155" w:type="pct"/>
            <w:tcBorders>
              <w:top w:val="nil"/>
              <w:left w:val="nil"/>
              <w:bottom w:val="single" w:sz="4" w:space="0" w:color="auto"/>
              <w:right w:val="single" w:sz="4" w:space="0" w:color="auto"/>
            </w:tcBorders>
            <w:noWrap/>
            <w:vAlign w:val="center"/>
            <w:hideMark/>
          </w:tcPr>
          <w:p w14:paraId="2F2C86D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168</w:t>
            </w:r>
          </w:p>
        </w:tc>
        <w:tc>
          <w:tcPr>
            <w:tcW w:w="185" w:type="pct"/>
            <w:tcBorders>
              <w:top w:val="nil"/>
              <w:left w:val="nil"/>
              <w:bottom w:val="single" w:sz="4" w:space="0" w:color="auto"/>
              <w:right w:val="single" w:sz="4" w:space="0" w:color="auto"/>
            </w:tcBorders>
            <w:noWrap/>
            <w:vAlign w:val="center"/>
            <w:hideMark/>
          </w:tcPr>
          <w:p w14:paraId="5A3EAD9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828</w:t>
            </w:r>
          </w:p>
        </w:tc>
        <w:tc>
          <w:tcPr>
            <w:tcW w:w="185" w:type="pct"/>
            <w:tcBorders>
              <w:top w:val="nil"/>
              <w:left w:val="nil"/>
              <w:bottom w:val="single" w:sz="4" w:space="0" w:color="auto"/>
              <w:right w:val="single" w:sz="4" w:space="0" w:color="auto"/>
            </w:tcBorders>
            <w:noWrap/>
            <w:vAlign w:val="center"/>
            <w:hideMark/>
          </w:tcPr>
          <w:p w14:paraId="31975E5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612</w:t>
            </w:r>
          </w:p>
        </w:tc>
        <w:tc>
          <w:tcPr>
            <w:tcW w:w="154" w:type="pct"/>
            <w:tcBorders>
              <w:top w:val="nil"/>
              <w:left w:val="nil"/>
              <w:bottom w:val="single" w:sz="4" w:space="0" w:color="auto"/>
              <w:right w:val="single" w:sz="4" w:space="0" w:color="auto"/>
            </w:tcBorders>
            <w:noWrap/>
            <w:vAlign w:val="center"/>
            <w:hideMark/>
          </w:tcPr>
          <w:p w14:paraId="170BF91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216</w:t>
            </w:r>
          </w:p>
        </w:tc>
        <w:tc>
          <w:tcPr>
            <w:tcW w:w="154" w:type="pct"/>
            <w:tcBorders>
              <w:top w:val="nil"/>
              <w:left w:val="nil"/>
              <w:bottom w:val="single" w:sz="4" w:space="0" w:color="auto"/>
              <w:right w:val="single" w:sz="4" w:space="0" w:color="auto"/>
            </w:tcBorders>
            <w:noWrap/>
            <w:vAlign w:val="center"/>
            <w:hideMark/>
          </w:tcPr>
          <w:p w14:paraId="415ECE8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100</w:t>
            </w:r>
          </w:p>
        </w:tc>
        <w:tc>
          <w:tcPr>
            <w:tcW w:w="155" w:type="pct"/>
            <w:tcBorders>
              <w:top w:val="nil"/>
              <w:left w:val="nil"/>
              <w:bottom w:val="single" w:sz="4" w:space="0" w:color="auto"/>
              <w:right w:val="single" w:sz="4" w:space="0" w:color="auto"/>
            </w:tcBorders>
            <w:noWrap/>
            <w:vAlign w:val="center"/>
            <w:hideMark/>
          </w:tcPr>
          <w:p w14:paraId="6D24EFB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69</w:t>
            </w:r>
          </w:p>
        </w:tc>
        <w:tc>
          <w:tcPr>
            <w:tcW w:w="123" w:type="pct"/>
            <w:tcBorders>
              <w:top w:val="nil"/>
              <w:left w:val="nil"/>
              <w:bottom w:val="single" w:sz="4" w:space="0" w:color="auto"/>
              <w:right w:val="single" w:sz="4" w:space="0" w:color="auto"/>
            </w:tcBorders>
            <w:noWrap/>
            <w:vAlign w:val="center"/>
            <w:hideMark/>
          </w:tcPr>
          <w:p w14:paraId="3D0D634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31</w:t>
            </w:r>
          </w:p>
        </w:tc>
        <w:tc>
          <w:tcPr>
            <w:tcW w:w="155" w:type="pct"/>
            <w:tcBorders>
              <w:top w:val="nil"/>
              <w:left w:val="nil"/>
              <w:bottom w:val="single" w:sz="4" w:space="0" w:color="auto"/>
              <w:right w:val="single" w:sz="4" w:space="0" w:color="auto"/>
            </w:tcBorders>
            <w:noWrap/>
            <w:vAlign w:val="center"/>
            <w:hideMark/>
          </w:tcPr>
          <w:p w14:paraId="45A650F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200</w:t>
            </w:r>
          </w:p>
        </w:tc>
        <w:tc>
          <w:tcPr>
            <w:tcW w:w="154" w:type="pct"/>
            <w:tcBorders>
              <w:top w:val="nil"/>
              <w:left w:val="nil"/>
              <w:bottom w:val="single" w:sz="4" w:space="0" w:color="auto"/>
              <w:right w:val="single" w:sz="4" w:space="0" w:color="auto"/>
            </w:tcBorders>
            <w:noWrap/>
            <w:vAlign w:val="center"/>
            <w:hideMark/>
          </w:tcPr>
          <w:p w14:paraId="187CFA1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138</w:t>
            </w:r>
          </w:p>
        </w:tc>
        <w:tc>
          <w:tcPr>
            <w:tcW w:w="154" w:type="pct"/>
            <w:tcBorders>
              <w:top w:val="nil"/>
              <w:left w:val="nil"/>
              <w:bottom w:val="single" w:sz="4" w:space="0" w:color="auto"/>
              <w:right w:val="single" w:sz="4" w:space="0" w:color="auto"/>
            </w:tcBorders>
            <w:noWrap/>
            <w:vAlign w:val="center"/>
            <w:hideMark/>
          </w:tcPr>
          <w:p w14:paraId="0D92D61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62</w:t>
            </w:r>
          </w:p>
        </w:tc>
        <w:tc>
          <w:tcPr>
            <w:tcW w:w="154" w:type="pct"/>
            <w:tcBorders>
              <w:top w:val="nil"/>
              <w:left w:val="nil"/>
              <w:bottom w:val="single" w:sz="4" w:space="0" w:color="auto"/>
              <w:right w:val="single" w:sz="4" w:space="0" w:color="auto"/>
            </w:tcBorders>
            <w:noWrap/>
            <w:vAlign w:val="center"/>
            <w:hideMark/>
          </w:tcPr>
          <w:p w14:paraId="552CF23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302</w:t>
            </w:r>
          </w:p>
        </w:tc>
        <w:tc>
          <w:tcPr>
            <w:tcW w:w="155" w:type="pct"/>
            <w:tcBorders>
              <w:top w:val="nil"/>
              <w:left w:val="nil"/>
              <w:bottom w:val="single" w:sz="4" w:space="0" w:color="auto"/>
              <w:right w:val="single" w:sz="4" w:space="0" w:color="auto"/>
            </w:tcBorders>
            <w:noWrap/>
            <w:vAlign w:val="center"/>
            <w:hideMark/>
          </w:tcPr>
          <w:p w14:paraId="3856415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208</w:t>
            </w:r>
          </w:p>
        </w:tc>
        <w:tc>
          <w:tcPr>
            <w:tcW w:w="154" w:type="pct"/>
            <w:tcBorders>
              <w:top w:val="nil"/>
              <w:left w:val="nil"/>
              <w:bottom w:val="single" w:sz="4" w:space="0" w:color="auto"/>
              <w:right w:val="single" w:sz="4" w:space="0" w:color="auto"/>
            </w:tcBorders>
            <w:noWrap/>
            <w:vAlign w:val="center"/>
            <w:hideMark/>
          </w:tcPr>
          <w:p w14:paraId="60147F8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94</w:t>
            </w:r>
          </w:p>
        </w:tc>
        <w:tc>
          <w:tcPr>
            <w:tcW w:w="154" w:type="pct"/>
            <w:tcBorders>
              <w:top w:val="nil"/>
              <w:left w:val="nil"/>
              <w:bottom w:val="single" w:sz="4" w:space="0" w:color="auto"/>
              <w:right w:val="single" w:sz="4" w:space="0" w:color="auto"/>
            </w:tcBorders>
            <w:noWrap/>
            <w:vAlign w:val="center"/>
            <w:hideMark/>
          </w:tcPr>
          <w:p w14:paraId="0D6CC28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403</w:t>
            </w:r>
          </w:p>
        </w:tc>
        <w:tc>
          <w:tcPr>
            <w:tcW w:w="155" w:type="pct"/>
            <w:tcBorders>
              <w:top w:val="nil"/>
              <w:left w:val="nil"/>
              <w:bottom w:val="single" w:sz="4" w:space="0" w:color="auto"/>
              <w:right w:val="single" w:sz="4" w:space="0" w:color="auto"/>
            </w:tcBorders>
            <w:noWrap/>
            <w:vAlign w:val="center"/>
            <w:hideMark/>
          </w:tcPr>
          <w:p w14:paraId="2070354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277</w:t>
            </w:r>
          </w:p>
        </w:tc>
        <w:tc>
          <w:tcPr>
            <w:tcW w:w="154" w:type="pct"/>
            <w:tcBorders>
              <w:top w:val="nil"/>
              <w:left w:val="nil"/>
              <w:bottom w:val="single" w:sz="4" w:space="0" w:color="auto"/>
              <w:right w:val="single" w:sz="4" w:space="0" w:color="auto"/>
            </w:tcBorders>
            <w:noWrap/>
            <w:vAlign w:val="center"/>
          </w:tcPr>
          <w:p w14:paraId="0BB9868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126</w:t>
            </w:r>
          </w:p>
        </w:tc>
        <w:tc>
          <w:tcPr>
            <w:tcW w:w="151" w:type="pct"/>
            <w:tcBorders>
              <w:top w:val="nil"/>
              <w:left w:val="nil"/>
              <w:bottom w:val="single" w:sz="4" w:space="0" w:color="auto"/>
              <w:right w:val="single" w:sz="4" w:space="0" w:color="auto"/>
            </w:tcBorders>
            <w:noWrap/>
            <w:vAlign w:val="center"/>
          </w:tcPr>
          <w:p w14:paraId="676B457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500</w:t>
            </w:r>
          </w:p>
        </w:tc>
        <w:tc>
          <w:tcPr>
            <w:tcW w:w="154" w:type="pct"/>
            <w:tcBorders>
              <w:top w:val="nil"/>
              <w:left w:val="nil"/>
              <w:bottom w:val="single" w:sz="4" w:space="0" w:color="auto"/>
              <w:right w:val="single" w:sz="4" w:space="0" w:color="auto"/>
            </w:tcBorders>
            <w:noWrap/>
            <w:vAlign w:val="center"/>
          </w:tcPr>
          <w:p w14:paraId="1955685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344</w:t>
            </w:r>
          </w:p>
        </w:tc>
        <w:tc>
          <w:tcPr>
            <w:tcW w:w="159" w:type="pct"/>
            <w:tcBorders>
              <w:top w:val="nil"/>
              <w:left w:val="nil"/>
              <w:bottom w:val="single" w:sz="4" w:space="0" w:color="auto"/>
              <w:right w:val="single" w:sz="4" w:space="0" w:color="auto"/>
            </w:tcBorders>
            <w:noWrap/>
            <w:vAlign w:val="center"/>
          </w:tcPr>
          <w:p w14:paraId="7C9161B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156</w:t>
            </w:r>
          </w:p>
        </w:tc>
      </w:tr>
      <w:tr w:rsidR="007E23BE" w:rsidRPr="008C4366" w14:paraId="04F33C3D"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2140B371"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Rochford</w:t>
            </w:r>
          </w:p>
        </w:tc>
        <w:tc>
          <w:tcPr>
            <w:tcW w:w="198" w:type="pct"/>
            <w:tcBorders>
              <w:top w:val="nil"/>
              <w:left w:val="nil"/>
              <w:bottom w:val="single" w:sz="4" w:space="0" w:color="auto"/>
              <w:right w:val="single" w:sz="4" w:space="0" w:color="auto"/>
            </w:tcBorders>
            <w:noWrap/>
            <w:vAlign w:val="center"/>
            <w:hideMark/>
          </w:tcPr>
          <w:p w14:paraId="4A30C21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104</w:t>
            </w:r>
          </w:p>
        </w:tc>
        <w:tc>
          <w:tcPr>
            <w:tcW w:w="152" w:type="pct"/>
            <w:tcBorders>
              <w:top w:val="nil"/>
              <w:left w:val="nil"/>
              <w:bottom w:val="single" w:sz="4" w:space="0" w:color="auto"/>
              <w:right w:val="single" w:sz="4" w:space="0" w:color="auto"/>
            </w:tcBorders>
            <w:noWrap/>
            <w:vAlign w:val="center"/>
            <w:hideMark/>
          </w:tcPr>
          <w:p w14:paraId="4B93474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86</w:t>
            </w:r>
          </w:p>
        </w:tc>
        <w:tc>
          <w:tcPr>
            <w:tcW w:w="123" w:type="pct"/>
            <w:tcBorders>
              <w:top w:val="nil"/>
              <w:left w:val="nil"/>
              <w:bottom w:val="single" w:sz="4" w:space="0" w:color="auto"/>
              <w:right w:val="single" w:sz="4" w:space="0" w:color="auto"/>
            </w:tcBorders>
            <w:noWrap/>
            <w:vAlign w:val="center"/>
            <w:hideMark/>
          </w:tcPr>
          <w:p w14:paraId="6C22FF0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18</w:t>
            </w:r>
          </w:p>
        </w:tc>
        <w:tc>
          <w:tcPr>
            <w:tcW w:w="155" w:type="pct"/>
            <w:tcBorders>
              <w:top w:val="nil"/>
              <w:left w:val="nil"/>
              <w:bottom w:val="single" w:sz="4" w:space="0" w:color="auto"/>
              <w:right w:val="single" w:sz="4" w:space="0" w:color="auto"/>
            </w:tcBorders>
            <w:noWrap/>
            <w:vAlign w:val="center"/>
            <w:hideMark/>
          </w:tcPr>
          <w:p w14:paraId="159DC5B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322</w:t>
            </w:r>
          </w:p>
        </w:tc>
        <w:tc>
          <w:tcPr>
            <w:tcW w:w="154" w:type="pct"/>
            <w:tcBorders>
              <w:top w:val="nil"/>
              <w:left w:val="nil"/>
              <w:bottom w:val="single" w:sz="4" w:space="0" w:color="auto"/>
              <w:right w:val="single" w:sz="4" w:space="0" w:color="auto"/>
            </w:tcBorders>
            <w:noWrap/>
            <w:vAlign w:val="center"/>
            <w:hideMark/>
          </w:tcPr>
          <w:p w14:paraId="60B7F7F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266</w:t>
            </w:r>
          </w:p>
        </w:tc>
        <w:tc>
          <w:tcPr>
            <w:tcW w:w="155" w:type="pct"/>
            <w:tcBorders>
              <w:top w:val="nil"/>
              <w:left w:val="nil"/>
              <w:bottom w:val="single" w:sz="4" w:space="0" w:color="auto"/>
              <w:right w:val="single" w:sz="4" w:space="0" w:color="auto"/>
            </w:tcBorders>
            <w:noWrap/>
            <w:vAlign w:val="center"/>
            <w:hideMark/>
          </w:tcPr>
          <w:p w14:paraId="0CAFC44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56</w:t>
            </w:r>
          </w:p>
        </w:tc>
        <w:tc>
          <w:tcPr>
            <w:tcW w:w="154" w:type="pct"/>
            <w:tcBorders>
              <w:top w:val="nil"/>
              <w:left w:val="nil"/>
              <w:bottom w:val="single" w:sz="4" w:space="0" w:color="auto"/>
              <w:right w:val="single" w:sz="4" w:space="0" w:color="auto"/>
            </w:tcBorders>
            <w:noWrap/>
            <w:vAlign w:val="center"/>
            <w:hideMark/>
          </w:tcPr>
          <w:p w14:paraId="4E0A791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541</w:t>
            </w:r>
          </w:p>
        </w:tc>
        <w:tc>
          <w:tcPr>
            <w:tcW w:w="155" w:type="pct"/>
            <w:tcBorders>
              <w:top w:val="nil"/>
              <w:left w:val="nil"/>
              <w:bottom w:val="single" w:sz="4" w:space="0" w:color="auto"/>
              <w:right w:val="single" w:sz="4" w:space="0" w:color="auto"/>
            </w:tcBorders>
            <w:noWrap/>
            <w:vAlign w:val="center"/>
            <w:hideMark/>
          </w:tcPr>
          <w:p w14:paraId="02D44D4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422</w:t>
            </w:r>
          </w:p>
        </w:tc>
        <w:tc>
          <w:tcPr>
            <w:tcW w:w="154" w:type="pct"/>
            <w:tcBorders>
              <w:top w:val="nil"/>
              <w:left w:val="nil"/>
              <w:bottom w:val="single" w:sz="4" w:space="0" w:color="auto"/>
              <w:right w:val="single" w:sz="4" w:space="0" w:color="auto"/>
            </w:tcBorders>
            <w:noWrap/>
            <w:vAlign w:val="center"/>
            <w:hideMark/>
          </w:tcPr>
          <w:p w14:paraId="25A4B80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118</w:t>
            </w:r>
          </w:p>
        </w:tc>
        <w:tc>
          <w:tcPr>
            <w:tcW w:w="185" w:type="pct"/>
            <w:tcBorders>
              <w:top w:val="nil"/>
              <w:left w:val="nil"/>
              <w:bottom w:val="single" w:sz="4" w:space="0" w:color="auto"/>
              <w:right w:val="single" w:sz="4" w:space="0" w:color="auto"/>
            </w:tcBorders>
            <w:noWrap/>
            <w:vAlign w:val="center"/>
            <w:hideMark/>
          </w:tcPr>
          <w:p w14:paraId="3B343F8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757</w:t>
            </w:r>
          </w:p>
        </w:tc>
        <w:tc>
          <w:tcPr>
            <w:tcW w:w="154" w:type="pct"/>
            <w:tcBorders>
              <w:top w:val="nil"/>
              <w:left w:val="nil"/>
              <w:bottom w:val="single" w:sz="4" w:space="0" w:color="auto"/>
              <w:right w:val="single" w:sz="4" w:space="0" w:color="auto"/>
            </w:tcBorders>
            <w:noWrap/>
            <w:vAlign w:val="center"/>
            <w:hideMark/>
          </w:tcPr>
          <w:p w14:paraId="5E76193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591</w:t>
            </w:r>
          </w:p>
        </w:tc>
        <w:tc>
          <w:tcPr>
            <w:tcW w:w="155" w:type="pct"/>
            <w:tcBorders>
              <w:top w:val="nil"/>
              <w:left w:val="nil"/>
              <w:bottom w:val="single" w:sz="4" w:space="0" w:color="auto"/>
              <w:right w:val="single" w:sz="4" w:space="0" w:color="auto"/>
            </w:tcBorders>
            <w:noWrap/>
            <w:vAlign w:val="center"/>
            <w:hideMark/>
          </w:tcPr>
          <w:p w14:paraId="73B2913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165</w:t>
            </w:r>
          </w:p>
        </w:tc>
        <w:tc>
          <w:tcPr>
            <w:tcW w:w="185" w:type="pct"/>
            <w:tcBorders>
              <w:top w:val="nil"/>
              <w:left w:val="nil"/>
              <w:bottom w:val="single" w:sz="4" w:space="0" w:color="auto"/>
              <w:right w:val="single" w:sz="4" w:space="0" w:color="auto"/>
            </w:tcBorders>
            <w:noWrap/>
            <w:vAlign w:val="center"/>
            <w:hideMark/>
          </w:tcPr>
          <w:p w14:paraId="247A18A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963</w:t>
            </w:r>
          </w:p>
        </w:tc>
        <w:tc>
          <w:tcPr>
            <w:tcW w:w="185" w:type="pct"/>
            <w:tcBorders>
              <w:top w:val="nil"/>
              <w:left w:val="nil"/>
              <w:bottom w:val="single" w:sz="4" w:space="0" w:color="auto"/>
              <w:right w:val="single" w:sz="4" w:space="0" w:color="auto"/>
            </w:tcBorders>
            <w:noWrap/>
            <w:vAlign w:val="center"/>
            <w:hideMark/>
          </w:tcPr>
          <w:p w14:paraId="7B110D6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753</w:t>
            </w:r>
          </w:p>
        </w:tc>
        <w:tc>
          <w:tcPr>
            <w:tcW w:w="154" w:type="pct"/>
            <w:tcBorders>
              <w:top w:val="nil"/>
              <w:left w:val="nil"/>
              <w:bottom w:val="single" w:sz="4" w:space="0" w:color="auto"/>
              <w:right w:val="single" w:sz="4" w:space="0" w:color="auto"/>
            </w:tcBorders>
            <w:noWrap/>
            <w:vAlign w:val="center"/>
            <w:hideMark/>
          </w:tcPr>
          <w:p w14:paraId="583BBB2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211</w:t>
            </w:r>
          </w:p>
        </w:tc>
        <w:tc>
          <w:tcPr>
            <w:tcW w:w="154" w:type="pct"/>
            <w:tcBorders>
              <w:top w:val="nil"/>
              <w:left w:val="nil"/>
              <w:bottom w:val="single" w:sz="4" w:space="0" w:color="auto"/>
              <w:right w:val="single" w:sz="4" w:space="0" w:color="auto"/>
            </w:tcBorders>
            <w:noWrap/>
            <w:vAlign w:val="center"/>
            <w:hideMark/>
          </w:tcPr>
          <w:p w14:paraId="06878A8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114</w:t>
            </w:r>
          </w:p>
        </w:tc>
        <w:tc>
          <w:tcPr>
            <w:tcW w:w="155" w:type="pct"/>
            <w:tcBorders>
              <w:top w:val="nil"/>
              <w:left w:val="nil"/>
              <w:bottom w:val="single" w:sz="4" w:space="0" w:color="auto"/>
              <w:right w:val="single" w:sz="4" w:space="0" w:color="auto"/>
            </w:tcBorders>
            <w:noWrap/>
            <w:vAlign w:val="center"/>
            <w:hideMark/>
          </w:tcPr>
          <w:p w14:paraId="18DA423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82</w:t>
            </w:r>
          </w:p>
        </w:tc>
        <w:tc>
          <w:tcPr>
            <w:tcW w:w="123" w:type="pct"/>
            <w:tcBorders>
              <w:top w:val="nil"/>
              <w:left w:val="nil"/>
              <w:bottom w:val="single" w:sz="4" w:space="0" w:color="auto"/>
              <w:right w:val="single" w:sz="4" w:space="0" w:color="auto"/>
            </w:tcBorders>
            <w:noWrap/>
            <w:vAlign w:val="center"/>
            <w:hideMark/>
          </w:tcPr>
          <w:p w14:paraId="082A5A4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32</w:t>
            </w:r>
          </w:p>
        </w:tc>
        <w:tc>
          <w:tcPr>
            <w:tcW w:w="155" w:type="pct"/>
            <w:tcBorders>
              <w:top w:val="nil"/>
              <w:left w:val="nil"/>
              <w:bottom w:val="single" w:sz="4" w:space="0" w:color="auto"/>
              <w:right w:val="single" w:sz="4" w:space="0" w:color="auto"/>
            </w:tcBorders>
            <w:noWrap/>
            <w:vAlign w:val="center"/>
            <w:hideMark/>
          </w:tcPr>
          <w:p w14:paraId="5BD4F3C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229</w:t>
            </w:r>
          </w:p>
        </w:tc>
        <w:tc>
          <w:tcPr>
            <w:tcW w:w="154" w:type="pct"/>
            <w:tcBorders>
              <w:top w:val="nil"/>
              <w:left w:val="nil"/>
              <w:bottom w:val="single" w:sz="4" w:space="0" w:color="auto"/>
              <w:right w:val="single" w:sz="4" w:space="0" w:color="auto"/>
            </w:tcBorders>
            <w:noWrap/>
            <w:vAlign w:val="center"/>
            <w:hideMark/>
          </w:tcPr>
          <w:p w14:paraId="139A2CA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166</w:t>
            </w:r>
          </w:p>
        </w:tc>
        <w:tc>
          <w:tcPr>
            <w:tcW w:w="154" w:type="pct"/>
            <w:tcBorders>
              <w:top w:val="nil"/>
              <w:left w:val="nil"/>
              <w:bottom w:val="single" w:sz="4" w:space="0" w:color="auto"/>
              <w:right w:val="single" w:sz="4" w:space="0" w:color="auto"/>
            </w:tcBorders>
            <w:noWrap/>
            <w:vAlign w:val="center"/>
            <w:hideMark/>
          </w:tcPr>
          <w:p w14:paraId="1CAF13E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63</w:t>
            </w:r>
          </w:p>
        </w:tc>
        <w:tc>
          <w:tcPr>
            <w:tcW w:w="154" w:type="pct"/>
            <w:tcBorders>
              <w:top w:val="nil"/>
              <w:left w:val="nil"/>
              <w:bottom w:val="single" w:sz="4" w:space="0" w:color="auto"/>
              <w:right w:val="single" w:sz="4" w:space="0" w:color="auto"/>
            </w:tcBorders>
            <w:noWrap/>
            <w:vAlign w:val="center"/>
            <w:hideMark/>
          </w:tcPr>
          <w:p w14:paraId="039C331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345</w:t>
            </w:r>
          </w:p>
        </w:tc>
        <w:tc>
          <w:tcPr>
            <w:tcW w:w="155" w:type="pct"/>
            <w:tcBorders>
              <w:top w:val="nil"/>
              <w:left w:val="nil"/>
              <w:bottom w:val="single" w:sz="4" w:space="0" w:color="auto"/>
              <w:right w:val="single" w:sz="4" w:space="0" w:color="auto"/>
            </w:tcBorders>
            <w:noWrap/>
            <w:vAlign w:val="center"/>
            <w:hideMark/>
          </w:tcPr>
          <w:p w14:paraId="1A615BA4"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252</w:t>
            </w:r>
          </w:p>
        </w:tc>
        <w:tc>
          <w:tcPr>
            <w:tcW w:w="154" w:type="pct"/>
            <w:tcBorders>
              <w:top w:val="nil"/>
              <w:left w:val="nil"/>
              <w:bottom w:val="single" w:sz="4" w:space="0" w:color="auto"/>
              <w:right w:val="single" w:sz="4" w:space="0" w:color="auto"/>
            </w:tcBorders>
            <w:noWrap/>
            <w:vAlign w:val="center"/>
            <w:hideMark/>
          </w:tcPr>
          <w:p w14:paraId="24056B5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93</w:t>
            </w:r>
          </w:p>
        </w:tc>
        <w:tc>
          <w:tcPr>
            <w:tcW w:w="154" w:type="pct"/>
            <w:tcBorders>
              <w:top w:val="nil"/>
              <w:left w:val="nil"/>
              <w:bottom w:val="single" w:sz="4" w:space="0" w:color="auto"/>
              <w:right w:val="single" w:sz="4" w:space="0" w:color="auto"/>
            </w:tcBorders>
            <w:noWrap/>
            <w:vAlign w:val="center"/>
            <w:hideMark/>
          </w:tcPr>
          <w:p w14:paraId="7EF3840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460</w:t>
            </w:r>
          </w:p>
        </w:tc>
        <w:tc>
          <w:tcPr>
            <w:tcW w:w="155" w:type="pct"/>
            <w:tcBorders>
              <w:top w:val="nil"/>
              <w:left w:val="nil"/>
              <w:bottom w:val="single" w:sz="4" w:space="0" w:color="auto"/>
              <w:right w:val="single" w:sz="4" w:space="0" w:color="auto"/>
            </w:tcBorders>
            <w:noWrap/>
            <w:vAlign w:val="center"/>
            <w:hideMark/>
          </w:tcPr>
          <w:p w14:paraId="5F1CECD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335</w:t>
            </w:r>
          </w:p>
        </w:tc>
        <w:tc>
          <w:tcPr>
            <w:tcW w:w="154" w:type="pct"/>
            <w:tcBorders>
              <w:top w:val="nil"/>
              <w:left w:val="nil"/>
              <w:bottom w:val="single" w:sz="4" w:space="0" w:color="auto"/>
              <w:right w:val="single" w:sz="4" w:space="0" w:color="auto"/>
            </w:tcBorders>
            <w:noWrap/>
            <w:vAlign w:val="center"/>
          </w:tcPr>
          <w:p w14:paraId="73B5D38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124</w:t>
            </w:r>
          </w:p>
        </w:tc>
        <w:tc>
          <w:tcPr>
            <w:tcW w:w="151" w:type="pct"/>
            <w:tcBorders>
              <w:top w:val="nil"/>
              <w:left w:val="nil"/>
              <w:bottom w:val="single" w:sz="4" w:space="0" w:color="auto"/>
              <w:right w:val="single" w:sz="4" w:space="0" w:color="auto"/>
            </w:tcBorders>
            <w:noWrap/>
            <w:vAlign w:val="center"/>
          </w:tcPr>
          <w:p w14:paraId="2180FEC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569</w:t>
            </w:r>
          </w:p>
        </w:tc>
        <w:tc>
          <w:tcPr>
            <w:tcW w:w="154" w:type="pct"/>
            <w:tcBorders>
              <w:top w:val="nil"/>
              <w:left w:val="nil"/>
              <w:bottom w:val="single" w:sz="4" w:space="0" w:color="auto"/>
              <w:right w:val="single" w:sz="4" w:space="0" w:color="auto"/>
            </w:tcBorders>
            <w:noWrap/>
            <w:vAlign w:val="center"/>
          </w:tcPr>
          <w:p w14:paraId="6CBB8B4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416</w:t>
            </w:r>
          </w:p>
        </w:tc>
        <w:tc>
          <w:tcPr>
            <w:tcW w:w="159" w:type="pct"/>
            <w:tcBorders>
              <w:top w:val="nil"/>
              <w:left w:val="nil"/>
              <w:bottom w:val="single" w:sz="4" w:space="0" w:color="auto"/>
              <w:right w:val="single" w:sz="4" w:space="0" w:color="auto"/>
            </w:tcBorders>
            <w:noWrap/>
            <w:vAlign w:val="center"/>
          </w:tcPr>
          <w:p w14:paraId="71DB4BA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154</w:t>
            </w:r>
          </w:p>
        </w:tc>
      </w:tr>
      <w:tr w:rsidR="007E23BE" w:rsidRPr="008C4366" w14:paraId="033F7E20"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025AA48A"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Tendring</w:t>
            </w:r>
          </w:p>
        </w:tc>
        <w:tc>
          <w:tcPr>
            <w:tcW w:w="198" w:type="pct"/>
            <w:tcBorders>
              <w:top w:val="nil"/>
              <w:left w:val="nil"/>
              <w:bottom w:val="single" w:sz="4" w:space="0" w:color="auto"/>
              <w:right w:val="single" w:sz="4" w:space="0" w:color="auto"/>
            </w:tcBorders>
            <w:noWrap/>
            <w:vAlign w:val="center"/>
            <w:hideMark/>
          </w:tcPr>
          <w:p w14:paraId="6A66F45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196</w:t>
            </w:r>
          </w:p>
        </w:tc>
        <w:tc>
          <w:tcPr>
            <w:tcW w:w="152" w:type="pct"/>
            <w:tcBorders>
              <w:top w:val="nil"/>
              <w:left w:val="nil"/>
              <w:bottom w:val="single" w:sz="4" w:space="0" w:color="auto"/>
              <w:right w:val="single" w:sz="4" w:space="0" w:color="auto"/>
            </w:tcBorders>
            <w:noWrap/>
            <w:vAlign w:val="center"/>
            <w:hideMark/>
          </w:tcPr>
          <w:p w14:paraId="0AB8558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155</w:t>
            </w:r>
          </w:p>
        </w:tc>
        <w:tc>
          <w:tcPr>
            <w:tcW w:w="123" w:type="pct"/>
            <w:tcBorders>
              <w:top w:val="nil"/>
              <w:left w:val="nil"/>
              <w:bottom w:val="single" w:sz="4" w:space="0" w:color="auto"/>
              <w:right w:val="single" w:sz="4" w:space="0" w:color="auto"/>
            </w:tcBorders>
            <w:noWrap/>
            <w:vAlign w:val="center"/>
            <w:hideMark/>
          </w:tcPr>
          <w:p w14:paraId="5CB69F3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40</w:t>
            </w:r>
          </w:p>
        </w:tc>
        <w:tc>
          <w:tcPr>
            <w:tcW w:w="155" w:type="pct"/>
            <w:tcBorders>
              <w:top w:val="nil"/>
              <w:left w:val="nil"/>
              <w:bottom w:val="single" w:sz="4" w:space="0" w:color="auto"/>
              <w:right w:val="single" w:sz="4" w:space="0" w:color="auto"/>
            </w:tcBorders>
            <w:noWrap/>
            <w:vAlign w:val="center"/>
            <w:hideMark/>
          </w:tcPr>
          <w:p w14:paraId="65070C7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659</w:t>
            </w:r>
          </w:p>
        </w:tc>
        <w:tc>
          <w:tcPr>
            <w:tcW w:w="154" w:type="pct"/>
            <w:tcBorders>
              <w:top w:val="nil"/>
              <w:left w:val="nil"/>
              <w:bottom w:val="single" w:sz="4" w:space="0" w:color="auto"/>
              <w:right w:val="single" w:sz="4" w:space="0" w:color="auto"/>
            </w:tcBorders>
            <w:noWrap/>
            <w:vAlign w:val="center"/>
            <w:hideMark/>
          </w:tcPr>
          <w:p w14:paraId="5A77463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523</w:t>
            </w:r>
          </w:p>
        </w:tc>
        <w:tc>
          <w:tcPr>
            <w:tcW w:w="155" w:type="pct"/>
            <w:tcBorders>
              <w:top w:val="nil"/>
              <w:left w:val="nil"/>
              <w:bottom w:val="single" w:sz="4" w:space="0" w:color="auto"/>
              <w:right w:val="single" w:sz="4" w:space="0" w:color="auto"/>
            </w:tcBorders>
            <w:noWrap/>
            <w:vAlign w:val="center"/>
            <w:hideMark/>
          </w:tcPr>
          <w:p w14:paraId="2CCDA34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136</w:t>
            </w:r>
          </w:p>
        </w:tc>
        <w:tc>
          <w:tcPr>
            <w:tcW w:w="154" w:type="pct"/>
            <w:tcBorders>
              <w:top w:val="nil"/>
              <w:left w:val="nil"/>
              <w:bottom w:val="single" w:sz="4" w:space="0" w:color="auto"/>
              <w:right w:val="single" w:sz="4" w:space="0" w:color="auto"/>
            </w:tcBorders>
            <w:noWrap/>
            <w:vAlign w:val="center"/>
            <w:hideMark/>
          </w:tcPr>
          <w:p w14:paraId="67FD482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1,130</w:t>
            </w:r>
          </w:p>
        </w:tc>
        <w:tc>
          <w:tcPr>
            <w:tcW w:w="155" w:type="pct"/>
            <w:tcBorders>
              <w:top w:val="nil"/>
              <w:left w:val="nil"/>
              <w:bottom w:val="single" w:sz="4" w:space="0" w:color="auto"/>
              <w:right w:val="single" w:sz="4" w:space="0" w:color="auto"/>
            </w:tcBorders>
            <w:noWrap/>
            <w:vAlign w:val="center"/>
            <w:hideMark/>
          </w:tcPr>
          <w:p w14:paraId="7AC537C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759</w:t>
            </w:r>
          </w:p>
        </w:tc>
        <w:tc>
          <w:tcPr>
            <w:tcW w:w="154" w:type="pct"/>
            <w:tcBorders>
              <w:top w:val="nil"/>
              <w:left w:val="nil"/>
              <w:bottom w:val="single" w:sz="4" w:space="0" w:color="auto"/>
              <w:right w:val="single" w:sz="4" w:space="0" w:color="auto"/>
            </w:tcBorders>
            <w:noWrap/>
            <w:vAlign w:val="center"/>
            <w:hideMark/>
          </w:tcPr>
          <w:p w14:paraId="7AFA086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371</w:t>
            </w:r>
          </w:p>
        </w:tc>
        <w:tc>
          <w:tcPr>
            <w:tcW w:w="185" w:type="pct"/>
            <w:tcBorders>
              <w:top w:val="nil"/>
              <w:left w:val="nil"/>
              <w:bottom w:val="single" w:sz="4" w:space="0" w:color="auto"/>
              <w:right w:val="single" w:sz="4" w:space="0" w:color="auto"/>
            </w:tcBorders>
            <w:noWrap/>
            <w:vAlign w:val="center"/>
            <w:hideMark/>
          </w:tcPr>
          <w:p w14:paraId="6520AD3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1,601</w:t>
            </w:r>
          </w:p>
        </w:tc>
        <w:tc>
          <w:tcPr>
            <w:tcW w:w="154" w:type="pct"/>
            <w:tcBorders>
              <w:top w:val="nil"/>
              <w:left w:val="nil"/>
              <w:bottom w:val="single" w:sz="4" w:space="0" w:color="auto"/>
              <w:right w:val="single" w:sz="4" w:space="0" w:color="auto"/>
            </w:tcBorders>
            <w:noWrap/>
            <w:vAlign w:val="center"/>
            <w:hideMark/>
          </w:tcPr>
          <w:p w14:paraId="31A2A69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1,075</w:t>
            </w:r>
          </w:p>
        </w:tc>
        <w:tc>
          <w:tcPr>
            <w:tcW w:w="155" w:type="pct"/>
            <w:tcBorders>
              <w:top w:val="nil"/>
              <w:left w:val="nil"/>
              <w:bottom w:val="single" w:sz="4" w:space="0" w:color="auto"/>
              <w:right w:val="single" w:sz="4" w:space="0" w:color="auto"/>
            </w:tcBorders>
            <w:noWrap/>
            <w:vAlign w:val="center"/>
            <w:hideMark/>
          </w:tcPr>
          <w:p w14:paraId="47DE003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526</w:t>
            </w:r>
          </w:p>
        </w:tc>
        <w:tc>
          <w:tcPr>
            <w:tcW w:w="185" w:type="pct"/>
            <w:tcBorders>
              <w:top w:val="nil"/>
              <w:left w:val="nil"/>
              <w:bottom w:val="single" w:sz="4" w:space="0" w:color="auto"/>
              <w:right w:val="single" w:sz="4" w:space="0" w:color="auto"/>
            </w:tcBorders>
            <w:noWrap/>
            <w:vAlign w:val="center"/>
            <w:hideMark/>
          </w:tcPr>
          <w:p w14:paraId="2ABB2682"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2,056</w:t>
            </w:r>
          </w:p>
        </w:tc>
        <w:tc>
          <w:tcPr>
            <w:tcW w:w="185" w:type="pct"/>
            <w:tcBorders>
              <w:top w:val="nil"/>
              <w:left w:val="nil"/>
              <w:bottom w:val="single" w:sz="4" w:space="0" w:color="auto"/>
              <w:right w:val="single" w:sz="4" w:space="0" w:color="auto"/>
            </w:tcBorders>
            <w:noWrap/>
            <w:vAlign w:val="center"/>
            <w:hideMark/>
          </w:tcPr>
          <w:p w14:paraId="68C10B9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1,380</w:t>
            </w:r>
          </w:p>
        </w:tc>
        <w:tc>
          <w:tcPr>
            <w:tcW w:w="154" w:type="pct"/>
            <w:tcBorders>
              <w:top w:val="nil"/>
              <w:left w:val="nil"/>
              <w:bottom w:val="single" w:sz="4" w:space="0" w:color="auto"/>
              <w:right w:val="single" w:sz="4" w:space="0" w:color="auto"/>
            </w:tcBorders>
            <w:noWrap/>
            <w:vAlign w:val="center"/>
            <w:hideMark/>
          </w:tcPr>
          <w:p w14:paraId="50E75D5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676</w:t>
            </w:r>
          </w:p>
        </w:tc>
        <w:tc>
          <w:tcPr>
            <w:tcW w:w="154" w:type="pct"/>
            <w:tcBorders>
              <w:top w:val="nil"/>
              <w:left w:val="nil"/>
              <w:bottom w:val="single" w:sz="4" w:space="0" w:color="auto"/>
              <w:right w:val="single" w:sz="4" w:space="0" w:color="auto"/>
            </w:tcBorders>
            <w:noWrap/>
            <w:vAlign w:val="center"/>
            <w:hideMark/>
          </w:tcPr>
          <w:p w14:paraId="56F42A7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231</w:t>
            </w:r>
          </w:p>
        </w:tc>
        <w:tc>
          <w:tcPr>
            <w:tcW w:w="155" w:type="pct"/>
            <w:tcBorders>
              <w:top w:val="nil"/>
              <w:left w:val="nil"/>
              <w:bottom w:val="single" w:sz="4" w:space="0" w:color="auto"/>
              <w:right w:val="single" w:sz="4" w:space="0" w:color="auto"/>
            </w:tcBorders>
            <w:noWrap/>
            <w:vAlign w:val="center"/>
            <w:hideMark/>
          </w:tcPr>
          <w:p w14:paraId="700D237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159</w:t>
            </w:r>
          </w:p>
        </w:tc>
        <w:tc>
          <w:tcPr>
            <w:tcW w:w="123" w:type="pct"/>
            <w:tcBorders>
              <w:top w:val="nil"/>
              <w:left w:val="nil"/>
              <w:bottom w:val="single" w:sz="4" w:space="0" w:color="auto"/>
              <w:right w:val="single" w:sz="4" w:space="0" w:color="auto"/>
            </w:tcBorders>
            <w:noWrap/>
            <w:vAlign w:val="center"/>
            <w:hideMark/>
          </w:tcPr>
          <w:p w14:paraId="4316741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72</w:t>
            </w:r>
          </w:p>
        </w:tc>
        <w:tc>
          <w:tcPr>
            <w:tcW w:w="155" w:type="pct"/>
            <w:tcBorders>
              <w:top w:val="nil"/>
              <w:left w:val="nil"/>
              <w:bottom w:val="single" w:sz="4" w:space="0" w:color="auto"/>
              <w:right w:val="single" w:sz="4" w:space="0" w:color="auto"/>
            </w:tcBorders>
            <w:noWrap/>
            <w:vAlign w:val="center"/>
            <w:hideMark/>
          </w:tcPr>
          <w:p w14:paraId="4F701A2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476</w:t>
            </w:r>
          </w:p>
        </w:tc>
        <w:tc>
          <w:tcPr>
            <w:tcW w:w="154" w:type="pct"/>
            <w:tcBorders>
              <w:top w:val="nil"/>
              <w:left w:val="nil"/>
              <w:bottom w:val="single" w:sz="4" w:space="0" w:color="auto"/>
              <w:right w:val="single" w:sz="4" w:space="0" w:color="auto"/>
            </w:tcBorders>
            <w:noWrap/>
            <w:vAlign w:val="center"/>
            <w:hideMark/>
          </w:tcPr>
          <w:p w14:paraId="1AA9144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329</w:t>
            </w:r>
          </w:p>
        </w:tc>
        <w:tc>
          <w:tcPr>
            <w:tcW w:w="154" w:type="pct"/>
            <w:tcBorders>
              <w:top w:val="nil"/>
              <w:left w:val="nil"/>
              <w:bottom w:val="single" w:sz="4" w:space="0" w:color="auto"/>
              <w:right w:val="single" w:sz="4" w:space="0" w:color="auto"/>
            </w:tcBorders>
            <w:noWrap/>
            <w:vAlign w:val="center"/>
            <w:hideMark/>
          </w:tcPr>
          <w:p w14:paraId="637CB3A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147</w:t>
            </w:r>
          </w:p>
        </w:tc>
        <w:tc>
          <w:tcPr>
            <w:tcW w:w="154" w:type="pct"/>
            <w:tcBorders>
              <w:top w:val="nil"/>
              <w:left w:val="nil"/>
              <w:bottom w:val="single" w:sz="4" w:space="0" w:color="auto"/>
              <w:right w:val="single" w:sz="4" w:space="0" w:color="auto"/>
            </w:tcBorders>
            <w:noWrap/>
            <w:vAlign w:val="center"/>
            <w:hideMark/>
          </w:tcPr>
          <w:p w14:paraId="4204D3C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726</w:t>
            </w:r>
          </w:p>
        </w:tc>
        <w:tc>
          <w:tcPr>
            <w:tcW w:w="155" w:type="pct"/>
            <w:tcBorders>
              <w:top w:val="nil"/>
              <w:left w:val="nil"/>
              <w:bottom w:val="single" w:sz="4" w:space="0" w:color="auto"/>
              <w:right w:val="single" w:sz="4" w:space="0" w:color="auto"/>
            </w:tcBorders>
            <w:noWrap/>
            <w:vAlign w:val="center"/>
            <w:hideMark/>
          </w:tcPr>
          <w:p w14:paraId="4E3E39E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450</w:t>
            </w:r>
          </w:p>
        </w:tc>
        <w:tc>
          <w:tcPr>
            <w:tcW w:w="154" w:type="pct"/>
            <w:tcBorders>
              <w:top w:val="nil"/>
              <w:left w:val="nil"/>
              <w:bottom w:val="single" w:sz="4" w:space="0" w:color="auto"/>
              <w:right w:val="single" w:sz="4" w:space="0" w:color="auto"/>
            </w:tcBorders>
            <w:noWrap/>
            <w:vAlign w:val="center"/>
            <w:hideMark/>
          </w:tcPr>
          <w:p w14:paraId="444082B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276</w:t>
            </w:r>
          </w:p>
        </w:tc>
        <w:tc>
          <w:tcPr>
            <w:tcW w:w="154" w:type="pct"/>
            <w:tcBorders>
              <w:top w:val="nil"/>
              <w:left w:val="nil"/>
              <w:bottom w:val="single" w:sz="4" w:space="0" w:color="auto"/>
              <w:right w:val="single" w:sz="4" w:space="0" w:color="auto"/>
            </w:tcBorders>
            <w:noWrap/>
            <w:vAlign w:val="center"/>
            <w:hideMark/>
          </w:tcPr>
          <w:p w14:paraId="79E2EBC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975</w:t>
            </w:r>
          </w:p>
        </w:tc>
        <w:tc>
          <w:tcPr>
            <w:tcW w:w="155" w:type="pct"/>
            <w:tcBorders>
              <w:top w:val="nil"/>
              <w:left w:val="nil"/>
              <w:bottom w:val="single" w:sz="4" w:space="0" w:color="auto"/>
              <w:right w:val="single" w:sz="4" w:space="0" w:color="auto"/>
            </w:tcBorders>
            <w:noWrap/>
            <w:vAlign w:val="center"/>
            <w:hideMark/>
          </w:tcPr>
          <w:p w14:paraId="117D5BC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604</w:t>
            </w:r>
          </w:p>
        </w:tc>
        <w:tc>
          <w:tcPr>
            <w:tcW w:w="154" w:type="pct"/>
            <w:tcBorders>
              <w:top w:val="nil"/>
              <w:left w:val="nil"/>
              <w:bottom w:val="single" w:sz="4" w:space="0" w:color="auto"/>
              <w:right w:val="single" w:sz="4" w:space="0" w:color="auto"/>
            </w:tcBorders>
            <w:noWrap/>
            <w:vAlign w:val="center"/>
          </w:tcPr>
          <w:p w14:paraId="113703F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371</w:t>
            </w:r>
          </w:p>
        </w:tc>
        <w:tc>
          <w:tcPr>
            <w:tcW w:w="151" w:type="pct"/>
            <w:tcBorders>
              <w:top w:val="nil"/>
              <w:left w:val="nil"/>
              <w:bottom w:val="single" w:sz="4" w:space="0" w:color="auto"/>
              <w:right w:val="single" w:sz="4" w:space="0" w:color="auto"/>
            </w:tcBorders>
            <w:noWrap/>
            <w:vAlign w:val="center"/>
          </w:tcPr>
          <w:p w14:paraId="069FDB5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1,216</w:t>
            </w:r>
          </w:p>
        </w:tc>
        <w:tc>
          <w:tcPr>
            <w:tcW w:w="154" w:type="pct"/>
            <w:tcBorders>
              <w:top w:val="nil"/>
              <w:left w:val="nil"/>
              <w:bottom w:val="single" w:sz="4" w:space="0" w:color="auto"/>
              <w:right w:val="single" w:sz="4" w:space="0" w:color="auto"/>
            </w:tcBorders>
            <w:noWrap/>
            <w:vAlign w:val="center"/>
          </w:tcPr>
          <w:p w14:paraId="3DADA24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754</w:t>
            </w:r>
          </w:p>
        </w:tc>
        <w:tc>
          <w:tcPr>
            <w:tcW w:w="159" w:type="pct"/>
            <w:tcBorders>
              <w:top w:val="nil"/>
              <w:left w:val="nil"/>
              <w:bottom w:val="single" w:sz="4" w:space="0" w:color="auto"/>
              <w:right w:val="single" w:sz="4" w:space="0" w:color="auto"/>
            </w:tcBorders>
            <w:noWrap/>
            <w:vAlign w:val="center"/>
          </w:tcPr>
          <w:p w14:paraId="4937F85A"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462</w:t>
            </w:r>
          </w:p>
        </w:tc>
      </w:tr>
      <w:tr w:rsidR="007E23BE" w:rsidRPr="008C4366" w14:paraId="4188BE26"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35D6348B" w14:textId="77777777" w:rsidR="00947D9B" w:rsidRPr="008C4366" w:rsidRDefault="00947D9B">
            <w:pPr>
              <w:spacing w:after="0" w:line="240" w:lineRule="auto"/>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Uttlesford</w:t>
            </w:r>
          </w:p>
        </w:tc>
        <w:tc>
          <w:tcPr>
            <w:tcW w:w="198" w:type="pct"/>
            <w:tcBorders>
              <w:top w:val="nil"/>
              <w:left w:val="nil"/>
              <w:bottom w:val="single" w:sz="4" w:space="0" w:color="auto"/>
              <w:right w:val="single" w:sz="4" w:space="0" w:color="auto"/>
            </w:tcBorders>
            <w:noWrap/>
            <w:vAlign w:val="center"/>
            <w:hideMark/>
          </w:tcPr>
          <w:p w14:paraId="75AA84B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118</w:t>
            </w:r>
          </w:p>
        </w:tc>
        <w:tc>
          <w:tcPr>
            <w:tcW w:w="152" w:type="pct"/>
            <w:tcBorders>
              <w:top w:val="nil"/>
              <w:left w:val="nil"/>
              <w:bottom w:val="single" w:sz="4" w:space="0" w:color="auto"/>
              <w:right w:val="single" w:sz="4" w:space="0" w:color="auto"/>
            </w:tcBorders>
            <w:noWrap/>
            <w:vAlign w:val="center"/>
            <w:hideMark/>
          </w:tcPr>
          <w:p w14:paraId="29B1AD7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88</w:t>
            </w:r>
          </w:p>
        </w:tc>
        <w:tc>
          <w:tcPr>
            <w:tcW w:w="123" w:type="pct"/>
            <w:tcBorders>
              <w:top w:val="nil"/>
              <w:left w:val="nil"/>
              <w:bottom w:val="single" w:sz="4" w:space="0" w:color="auto"/>
              <w:right w:val="single" w:sz="4" w:space="0" w:color="auto"/>
            </w:tcBorders>
            <w:noWrap/>
            <w:vAlign w:val="center"/>
            <w:hideMark/>
          </w:tcPr>
          <w:p w14:paraId="205820A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30</w:t>
            </w:r>
          </w:p>
        </w:tc>
        <w:tc>
          <w:tcPr>
            <w:tcW w:w="155" w:type="pct"/>
            <w:tcBorders>
              <w:top w:val="nil"/>
              <w:left w:val="nil"/>
              <w:bottom w:val="single" w:sz="4" w:space="0" w:color="auto"/>
              <w:right w:val="single" w:sz="4" w:space="0" w:color="auto"/>
            </w:tcBorders>
            <w:noWrap/>
            <w:vAlign w:val="center"/>
            <w:hideMark/>
          </w:tcPr>
          <w:p w14:paraId="6FEA1EA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338</w:t>
            </w:r>
          </w:p>
        </w:tc>
        <w:tc>
          <w:tcPr>
            <w:tcW w:w="154" w:type="pct"/>
            <w:tcBorders>
              <w:top w:val="nil"/>
              <w:left w:val="nil"/>
              <w:bottom w:val="single" w:sz="4" w:space="0" w:color="auto"/>
              <w:right w:val="single" w:sz="4" w:space="0" w:color="auto"/>
            </w:tcBorders>
            <w:noWrap/>
            <w:vAlign w:val="center"/>
            <w:hideMark/>
          </w:tcPr>
          <w:p w14:paraId="03A7DBE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253</w:t>
            </w:r>
          </w:p>
        </w:tc>
        <w:tc>
          <w:tcPr>
            <w:tcW w:w="155" w:type="pct"/>
            <w:tcBorders>
              <w:top w:val="nil"/>
              <w:left w:val="nil"/>
              <w:bottom w:val="single" w:sz="4" w:space="0" w:color="auto"/>
              <w:right w:val="single" w:sz="4" w:space="0" w:color="auto"/>
            </w:tcBorders>
            <w:noWrap/>
            <w:vAlign w:val="center"/>
            <w:hideMark/>
          </w:tcPr>
          <w:p w14:paraId="59AB9C3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86</w:t>
            </w:r>
          </w:p>
        </w:tc>
        <w:tc>
          <w:tcPr>
            <w:tcW w:w="154" w:type="pct"/>
            <w:tcBorders>
              <w:top w:val="nil"/>
              <w:left w:val="nil"/>
              <w:bottom w:val="single" w:sz="4" w:space="0" w:color="auto"/>
              <w:right w:val="single" w:sz="4" w:space="0" w:color="auto"/>
            </w:tcBorders>
            <w:noWrap/>
            <w:vAlign w:val="center"/>
            <w:hideMark/>
          </w:tcPr>
          <w:p w14:paraId="27948A0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569</w:t>
            </w:r>
          </w:p>
        </w:tc>
        <w:tc>
          <w:tcPr>
            <w:tcW w:w="155" w:type="pct"/>
            <w:tcBorders>
              <w:top w:val="nil"/>
              <w:left w:val="nil"/>
              <w:bottom w:val="single" w:sz="4" w:space="0" w:color="auto"/>
              <w:right w:val="single" w:sz="4" w:space="0" w:color="auto"/>
            </w:tcBorders>
            <w:noWrap/>
            <w:vAlign w:val="center"/>
            <w:hideMark/>
          </w:tcPr>
          <w:p w14:paraId="0880E4AD"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403</w:t>
            </w:r>
          </w:p>
        </w:tc>
        <w:tc>
          <w:tcPr>
            <w:tcW w:w="154" w:type="pct"/>
            <w:tcBorders>
              <w:top w:val="nil"/>
              <w:left w:val="nil"/>
              <w:bottom w:val="single" w:sz="4" w:space="0" w:color="auto"/>
              <w:right w:val="single" w:sz="4" w:space="0" w:color="auto"/>
            </w:tcBorders>
            <w:noWrap/>
            <w:vAlign w:val="center"/>
            <w:hideMark/>
          </w:tcPr>
          <w:p w14:paraId="53D16D0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166</w:t>
            </w:r>
          </w:p>
        </w:tc>
        <w:tc>
          <w:tcPr>
            <w:tcW w:w="185" w:type="pct"/>
            <w:tcBorders>
              <w:top w:val="nil"/>
              <w:left w:val="nil"/>
              <w:bottom w:val="single" w:sz="4" w:space="0" w:color="auto"/>
              <w:right w:val="single" w:sz="4" w:space="0" w:color="auto"/>
            </w:tcBorders>
            <w:noWrap/>
            <w:vAlign w:val="center"/>
            <w:hideMark/>
          </w:tcPr>
          <w:p w14:paraId="2451925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805</w:t>
            </w:r>
          </w:p>
        </w:tc>
        <w:tc>
          <w:tcPr>
            <w:tcW w:w="154" w:type="pct"/>
            <w:tcBorders>
              <w:top w:val="nil"/>
              <w:left w:val="nil"/>
              <w:bottom w:val="single" w:sz="4" w:space="0" w:color="auto"/>
              <w:right w:val="single" w:sz="4" w:space="0" w:color="auto"/>
            </w:tcBorders>
            <w:noWrap/>
            <w:vAlign w:val="center"/>
            <w:hideMark/>
          </w:tcPr>
          <w:p w14:paraId="686909A5"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570</w:t>
            </w:r>
          </w:p>
        </w:tc>
        <w:tc>
          <w:tcPr>
            <w:tcW w:w="155" w:type="pct"/>
            <w:tcBorders>
              <w:top w:val="nil"/>
              <w:left w:val="nil"/>
              <w:bottom w:val="single" w:sz="4" w:space="0" w:color="auto"/>
              <w:right w:val="single" w:sz="4" w:space="0" w:color="auto"/>
            </w:tcBorders>
            <w:noWrap/>
            <w:vAlign w:val="center"/>
            <w:hideMark/>
          </w:tcPr>
          <w:p w14:paraId="20A3F58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234</w:t>
            </w:r>
          </w:p>
        </w:tc>
        <w:tc>
          <w:tcPr>
            <w:tcW w:w="185" w:type="pct"/>
            <w:tcBorders>
              <w:top w:val="nil"/>
              <w:left w:val="nil"/>
              <w:bottom w:val="single" w:sz="4" w:space="0" w:color="auto"/>
              <w:right w:val="single" w:sz="4" w:space="0" w:color="auto"/>
            </w:tcBorders>
            <w:noWrap/>
            <w:vAlign w:val="center"/>
            <w:hideMark/>
          </w:tcPr>
          <w:p w14:paraId="4D1010A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1,037</w:t>
            </w:r>
          </w:p>
        </w:tc>
        <w:tc>
          <w:tcPr>
            <w:tcW w:w="185" w:type="pct"/>
            <w:tcBorders>
              <w:top w:val="nil"/>
              <w:left w:val="nil"/>
              <w:bottom w:val="single" w:sz="4" w:space="0" w:color="auto"/>
              <w:right w:val="single" w:sz="4" w:space="0" w:color="auto"/>
            </w:tcBorders>
            <w:noWrap/>
            <w:vAlign w:val="center"/>
            <w:hideMark/>
          </w:tcPr>
          <w:p w14:paraId="7C5C3FEB"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735</w:t>
            </w:r>
          </w:p>
        </w:tc>
        <w:tc>
          <w:tcPr>
            <w:tcW w:w="154" w:type="pct"/>
            <w:tcBorders>
              <w:top w:val="nil"/>
              <w:left w:val="nil"/>
              <w:bottom w:val="single" w:sz="4" w:space="0" w:color="auto"/>
              <w:right w:val="single" w:sz="4" w:space="0" w:color="auto"/>
            </w:tcBorders>
            <w:noWrap/>
            <w:vAlign w:val="center"/>
            <w:hideMark/>
          </w:tcPr>
          <w:p w14:paraId="7A0D055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302</w:t>
            </w:r>
          </w:p>
        </w:tc>
        <w:tc>
          <w:tcPr>
            <w:tcW w:w="154" w:type="pct"/>
            <w:tcBorders>
              <w:top w:val="nil"/>
              <w:left w:val="nil"/>
              <w:bottom w:val="single" w:sz="4" w:space="0" w:color="auto"/>
              <w:right w:val="single" w:sz="4" w:space="0" w:color="auto"/>
            </w:tcBorders>
            <w:noWrap/>
            <w:vAlign w:val="center"/>
            <w:hideMark/>
          </w:tcPr>
          <w:p w14:paraId="6093CFAC"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103</w:t>
            </w:r>
          </w:p>
        </w:tc>
        <w:tc>
          <w:tcPr>
            <w:tcW w:w="155" w:type="pct"/>
            <w:tcBorders>
              <w:top w:val="nil"/>
              <w:left w:val="nil"/>
              <w:bottom w:val="single" w:sz="4" w:space="0" w:color="auto"/>
              <w:right w:val="single" w:sz="4" w:space="0" w:color="auto"/>
            </w:tcBorders>
            <w:noWrap/>
            <w:vAlign w:val="center"/>
            <w:hideMark/>
          </w:tcPr>
          <w:p w14:paraId="2192E25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66</w:t>
            </w:r>
          </w:p>
        </w:tc>
        <w:tc>
          <w:tcPr>
            <w:tcW w:w="123" w:type="pct"/>
            <w:tcBorders>
              <w:top w:val="nil"/>
              <w:left w:val="nil"/>
              <w:bottom w:val="single" w:sz="4" w:space="0" w:color="auto"/>
              <w:right w:val="single" w:sz="4" w:space="0" w:color="auto"/>
            </w:tcBorders>
            <w:noWrap/>
            <w:vAlign w:val="center"/>
            <w:hideMark/>
          </w:tcPr>
          <w:p w14:paraId="1B00CEF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37</w:t>
            </w:r>
          </w:p>
        </w:tc>
        <w:tc>
          <w:tcPr>
            <w:tcW w:w="155" w:type="pct"/>
            <w:tcBorders>
              <w:top w:val="nil"/>
              <w:left w:val="nil"/>
              <w:bottom w:val="single" w:sz="4" w:space="0" w:color="auto"/>
              <w:right w:val="single" w:sz="4" w:space="0" w:color="auto"/>
            </w:tcBorders>
            <w:noWrap/>
            <w:vAlign w:val="center"/>
            <w:hideMark/>
          </w:tcPr>
          <w:p w14:paraId="09107A2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220</w:t>
            </w:r>
          </w:p>
        </w:tc>
        <w:tc>
          <w:tcPr>
            <w:tcW w:w="154" w:type="pct"/>
            <w:tcBorders>
              <w:top w:val="nil"/>
              <w:left w:val="nil"/>
              <w:bottom w:val="single" w:sz="4" w:space="0" w:color="auto"/>
              <w:right w:val="single" w:sz="4" w:space="0" w:color="auto"/>
            </w:tcBorders>
            <w:noWrap/>
            <w:vAlign w:val="center"/>
            <w:hideMark/>
          </w:tcPr>
          <w:p w14:paraId="582BDCC6"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141</w:t>
            </w:r>
          </w:p>
        </w:tc>
        <w:tc>
          <w:tcPr>
            <w:tcW w:w="154" w:type="pct"/>
            <w:tcBorders>
              <w:top w:val="nil"/>
              <w:left w:val="nil"/>
              <w:bottom w:val="single" w:sz="4" w:space="0" w:color="auto"/>
              <w:right w:val="single" w:sz="4" w:space="0" w:color="auto"/>
            </w:tcBorders>
            <w:noWrap/>
            <w:vAlign w:val="center"/>
            <w:hideMark/>
          </w:tcPr>
          <w:p w14:paraId="25C17C4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78</w:t>
            </w:r>
          </w:p>
        </w:tc>
        <w:tc>
          <w:tcPr>
            <w:tcW w:w="154" w:type="pct"/>
            <w:tcBorders>
              <w:top w:val="nil"/>
              <w:left w:val="nil"/>
              <w:bottom w:val="single" w:sz="4" w:space="0" w:color="auto"/>
              <w:right w:val="single" w:sz="4" w:space="0" w:color="auto"/>
            </w:tcBorders>
            <w:noWrap/>
            <w:vAlign w:val="center"/>
            <w:hideMark/>
          </w:tcPr>
          <w:p w14:paraId="0AC8D223"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342</w:t>
            </w:r>
          </w:p>
        </w:tc>
        <w:tc>
          <w:tcPr>
            <w:tcW w:w="155" w:type="pct"/>
            <w:tcBorders>
              <w:top w:val="nil"/>
              <w:left w:val="nil"/>
              <w:bottom w:val="single" w:sz="4" w:space="0" w:color="auto"/>
              <w:right w:val="single" w:sz="4" w:space="0" w:color="auto"/>
            </w:tcBorders>
            <w:noWrap/>
            <w:vAlign w:val="center"/>
            <w:hideMark/>
          </w:tcPr>
          <w:p w14:paraId="55323A3E"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225</w:t>
            </w:r>
          </w:p>
        </w:tc>
        <w:tc>
          <w:tcPr>
            <w:tcW w:w="154" w:type="pct"/>
            <w:tcBorders>
              <w:top w:val="nil"/>
              <w:left w:val="nil"/>
              <w:bottom w:val="single" w:sz="4" w:space="0" w:color="auto"/>
              <w:right w:val="single" w:sz="4" w:space="0" w:color="auto"/>
            </w:tcBorders>
            <w:noWrap/>
            <w:vAlign w:val="center"/>
            <w:hideMark/>
          </w:tcPr>
          <w:p w14:paraId="02F138D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117</w:t>
            </w:r>
          </w:p>
        </w:tc>
        <w:tc>
          <w:tcPr>
            <w:tcW w:w="154" w:type="pct"/>
            <w:tcBorders>
              <w:top w:val="nil"/>
              <w:left w:val="nil"/>
              <w:bottom w:val="single" w:sz="4" w:space="0" w:color="auto"/>
              <w:right w:val="single" w:sz="4" w:space="0" w:color="auto"/>
            </w:tcBorders>
            <w:noWrap/>
            <w:vAlign w:val="center"/>
            <w:hideMark/>
          </w:tcPr>
          <w:p w14:paraId="7B1E3B30"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467</w:t>
            </w:r>
          </w:p>
        </w:tc>
        <w:tc>
          <w:tcPr>
            <w:tcW w:w="155" w:type="pct"/>
            <w:tcBorders>
              <w:top w:val="nil"/>
              <w:left w:val="nil"/>
              <w:bottom w:val="single" w:sz="4" w:space="0" w:color="auto"/>
              <w:right w:val="single" w:sz="4" w:space="0" w:color="auto"/>
            </w:tcBorders>
            <w:noWrap/>
            <w:vAlign w:val="center"/>
            <w:hideMark/>
          </w:tcPr>
          <w:p w14:paraId="51D18B49"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eastAsia="Times New Roman" w:hAnsi="Segoe UI" w:cs="Segoe UI"/>
                <w:color w:val="000000"/>
                <w:kern w:val="0"/>
                <w:sz w:val="18"/>
                <w:szCs w:val="18"/>
                <w:lang w:eastAsia="en-GB"/>
                <w14:ligatures w14:val="none"/>
              </w:rPr>
              <w:t>307</w:t>
            </w:r>
          </w:p>
        </w:tc>
        <w:tc>
          <w:tcPr>
            <w:tcW w:w="154" w:type="pct"/>
            <w:tcBorders>
              <w:top w:val="nil"/>
              <w:left w:val="nil"/>
              <w:bottom w:val="single" w:sz="4" w:space="0" w:color="auto"/>
              <w:right w:val="single" w:sz="4" w:space="0" w:color="auto"/>
            </w:tcBorders>
            <w:noWrap/>
            <w:vAlign w:val="center"/>
          </w:tcPr>
          <w:p w14:paraId="6ED9612F"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160</w:t>
            </w:r>
          </w:p>
        </w:tc>
        <w:tc>
          <w:tcPr>
            <w:tcW w:w="151" w:type="pct"/>
            <w:tcBorders>
              <w:top w:val="nil"/>
              <w:left w:val="nil"/>
              <w:bottom w:val="single" w:sz="4" w:space="0" w:color="auto"/>
              <w:right w:val="single" w:sz="4" w:space="0" w:color="auto"/>
            </w:tcBorders>
            <w:noWrap/>
            <w:vAlign w:val="center"/>
          </w:tcPr>
          <w:p w14:paraId="247236F8"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589</w:t>
            </w:r>
          </w:p>
        </w:tc>
        <w:tc>
          <w:tcPr>
            <w:tcW w:w="154" w:type="pct"/>
            <w:tcBorders>
              <w:top w:val="nil"/>
              <w:left w:val="nil"/>
              <w:bottom w:val="single" w:sz="4" w:space="0" w:color="auto"/>
              <w:right w:val="single" w:sz="4" w:space="0" w:color="auto"/>
            </w:tcBorders>
            <w:noWrap/>
            <w:vAlign w:val="center"/>
          </w:tcPr>
          <w:p w14:paraId="4CB39B57"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388</w:t>
            </w:r>
          </w:p>
        </w:tc>
        <w:tc>
          <w:tcPr>
            <w:tcW w:w="159" w:type="pct"/>
            <w:tcBorders>
              <w:top w:val="nil"/>
              <w:left w:val="nil"/>
              <w:bottom w:val="single" w:sz="4" w:space="0" w:color="auto"/>
              <w:right w:val="single" w:sz="4" w:space="0" w:color="auto"/>
            </w:tcBorders>
            <w:noWrap/>
            <w:vAlign w:val="center"/>
          </w:tcPr>
          <w:p w14:paraId="215B2AE1" w14:textId="77777777" w:rsidR="00947D9B" w:rsidRPr="008C4366" w:rsidRDefault="00947D9B">
            <w:pPr>
              <w:spacing w:after="0" w:line="240" w:lineRule="auto"/>
              <w:jc w:val="right"/>
              <w:rPr>
                <w:rFonts w:ascii="Segoe UI" w:eastAsia="Times New Roman" w:hAnsi="Segoe UI" w:cs="Segoe UI"/>
                <w:color w:val="000000"/>
                <w:kern w:val="0"/>
                <w:sz w:val="18"/>
                <w:szCs w:val="18"/>
                <w:lang w:eastAsia="en-GB"/>
                <w14:ligatures w14:val="none"/>
              </w:rPr>
            </w:pPr>
            <w:r w:rsidRPr="008C4366">
              <w:rPr>
                <w:rFonts w:ascii="Segoe UI" w:hAnsi="Segoe UI" w:cs="Segoe UI"/>
                <w:color w:val="000000"/>
                <w:sz w:val="18"/>
                <w:szCs w:val="18"/>
              </w:rPr>
              <w:t>202</w:t>
            </w:r>
          </w:p>
        </w:tc>
      </w:tr>
      <w:tr w:rsidR="007E23BE" w:rsidRPr="008C4366" w14:paraId="3F4332BC" w14:textId="77777777" w:rsidTr="00026993">
        <w:trPr>
          <w:trHeight w:val="292"/>
        </w:trPr>
        <w:tc>
          <w:tcPr>
            <w:tcW w:w="296" w:type="pct"/>
            <w:tcBorders>
              <w:top w:val="nil"/>
              <w:left w:val="single" w:sz="4" w:space="0" w:color="auto"/>
              <w:bottom w:val="single" w:sz="4" w:space="0" w:color="auto"/>
              <w:right w:val="single" w:sz="4" w:space="0" w:color="auto"/>
            </w:tcBorders>
            <w:noWrap/>
            <w:vAlign w:val="bottom"/>
            <w:hideMark/>
          </w:tcPr>
          <w:p w14:paraId="35F38B6D" w14:textId="77777777" w:rsidR="00947D9B" w:rsidRPr="008C4366" w:rsidRDefault="00947D9B">
            <w:pPr>
              <w:spacing w:after="0" w:line="240" w:lineRule="auto"/>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Essex</w:t>
            </w:r>
          </w:p>
        </w:tc>
        <w:tc>
          <w:tcPr>
            <w:tcW w:w="198" w:type="pct"/>
            <w:tcBorders>
              <w:top w:val="nil"/>
              <w:left w:val="nil"/>
              <w:bottom w:val="single" w:sz="4" w:space="0" w:color="auto"/>
              <w:right w:val="single" w:sz="4" w:space="0" w:color="auto"/>
            </w:tcBorders>
            <w:noWrap/>
            <w:vAlign w:val="center"/>
            <w:hideMark/>
          </w:tcPr>
          <w:p w14:paraId="5B38A359"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1,652</w:t>
            </w:r>
          </w:p>
        </w:tc>
        <w:tc>
          <w:tcPr>
            <w:tcW w:w="152" w:type="pct"/>
            <w:tcBorders>
              <w:top w:val="nil"/>
              <w:left w:val="nil"/>
              <w:bottom w:val="single" w:sz="4" w:space="0" w:color="auto"/>
              <w:right w:val="single" w:sz="4" w:space="0" w:color="auto"/>
            </w:tcBorders>
            <w:noWrap/>
            <w:vAlign w:val="center"/>
            <w:hideMark/>
          </w:tcPr>
          <w:p w14:paraId="26DF6380"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1,280</w:t>
            </w:r>
          </w:p>
        </w:tc>
        <w:tc>
          <w:tcPr>
            <w:tcW w:w="123" w:type="pct"/>
            <w:tcBorders>
              <w:top w:val="nil"/>
              <w:left w:val="nil"/>
              <w:bottom w:val="single" w:sz="4" w:space="0" w:color="auto"/>
              <w:right w:val="single" w:sz="4" w:space="0" w:color="auto"/>
            </w:tcBorders>
            <w:noWrap/>
            <w:vAlign w:val="center"/>
            <w:hideMark/>
          </w:tcPr>
          <w:p w14:paraId="62F8FAFE"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372</w:t>
            </w:r>
          </w:p>
        </w:tc>
        <w:tc>
          <w:tcPr>
            <w:tcW w:w="155" w:type="pct"/>
            <w:tcBorders>
              <w:top w:val="nil"/>
              <w:left w:val="nil"/>
              <w:bottom w:val="single" w:sz="4" w:space="0" w:color="auto"/>
              <w:right w:val="single" w:sz="4" w:space="0" w:color="auto"/>
            </w:tcBorders>
            <w:noWrap/>
            <w:vAlign w:val="center"/>
            <w:hideMark/>
          </w:tcPr>
          <w:p w14:paraId="04C1C5C8"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4,941</w:t>
            </w:r>
          </w:p>
        </w:tc>
        <w:tc>
          <w:tcPr>
            <w:tcW w:w="154" w:type="pct"/>
            <w:tcBorders>
              <w:top w:val="nil"/>
              <w:left w:val="nil"/>
              <w:bottom w:val="single" w:sz="4" w:space="0" w:color="auto"/>
              <w:right w:val="single" w:sz="4" w:space="0" w:color="auto"/>
            </w:tcBorders>
            <w:noWrap/>
            <w:vAlign w:val="center"/>
            <w:hideMark/>
          </w:tcPr>
          <w:p w14:paraId="18CD4587"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3,813</w:t>
            </w:r>
          </w:p>
        </w:tc>
        <w:tc>
          <w:tcPr>
            <w:tcW w:w="155" w:type="pct"/>
            <w:tcBorders>
              <w:top w:val="nil"/>
              <w:left w:val="nil"/>
              <w:bottom w:val="single" w:sz="4" w:space="0" w:color="auto"/>
              <w:right w:val="single" w:sz="4" w:space="0" w:color="auto"/>
            </w:tcBorders>
            <w:noWrap/>
            <w:vAlign w:val="center"/>
            <w:hideMark/>
          </w:tcPr>
          <w:p w14:paraId="15F1048B"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1,128</w:t>
            </w:r>
          </w:p>
        </w:tc>
        <w:tc>
          <w:tcPr>
            <w:tcW w:w="154" w:type="pct"/>
            <w:tcBorders>
              <w:top w:val="nil"/>
              <w:left w:val="nil"/>
              <w:bottom w:val="single" w:sz="4" w:space="0" w:color="auto"/>
              <w:right w:val="single" w:sz="4" w:space="0" w:color="auto"/>
            </w:tcBorders>
            <w:noWrap/>
            <w:vAlign w:val="center"/>
            <w:hideMark/>
          </w:tcPr>
          <w:p w14:paraId="5A47FA52"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8,254</w:t>
            </w:r>
          </w:p>
        </w:tc>
        <w:tc>
          <w:tcPr>
            <w:tcW w:w="155" w:type="pct"/>
            <w:tcBorders>
              <w:top w:val="nil"/>
              <w:left w:val="nil"/>
              <w:bottom w:val="single" w:sz="4" w:space="0" w:color="auto"/>
              <w:right w:val="single" w:sz="4" w:space="0" w:color="auto"/>
            </w:tcBorders>
            <w:noWrap/>
            <w:vAlign w:val="center"/>
            <w:hideMark/>
          </w:tcPr>
          <w:p w14:paraId="165B13FA"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5,652</w:t>
            </w:r>
          </w:p>
        </w:tc>
        <w:tc>
          <w:tcPr>
            <w:tcW w:w="154" w:type="pct"/>
            <w:tcBorders>
              <w:top w:val="nil"/>
              <w:left w:val="nil"/>
              <w:bottom w:val="single" w:sz="4" w:space="0" w:color="auto"/>
              <w:right w:val="single" w:sz="4" w:space="0" w:color="auto"/>
            </w:tcBorders>
            <w:noWrap/>
            <w:vAlign w:val="center"/>
            <w:hideMark/>
          </w:tcPr>
          <w:p w14:paraId="3F1A1EC9"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2,602</w:t>
            </w:r>
          </w:p>
        </w:tc>
        <w:tc>
          <w:tcPr>
            <w:tcW w:w="185" w:type="pct"/>
            <w:tcBorders>
              <w:top w:val="nil"/>
              <w:left w:val="nil"/>
              <w:bottom w:val="single" w:sz="4" w:space="0" w:color="auto"/>
              <w:right w:val="single" w:sz="4" w:space="0" w:color="auto"/>
            </w:tcBorders>
            <w:noWrap/>
            <w:vAlign w:val="center"/>
            <w:hideMark/>
          </w:tcPr>
          <w:p w14:paraId="681BCB00"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11,531</w:t>
            </w:r>
          </w:p>
        </w:tc>
        <w:tc>
          <w:tcPr>
            <w:tcW w:w="154" w:type="pct"/>
            <w:tcBorders>
              <w:top w:val="nil"/>
              <w:left w:val="nil"/>
              <w:bottom w:val="single" w:sz="4" w:space="0" w:color="auto"/>
              <w:right w:val="single" w:sz="4" w:space="0" w:color="auto"/>
            </w:tcBorders>
            <w:noWrap/>
            <w:vAlign w:val="center"/>
            <w:hideMark/>
          </w:tcPr>
          <w:p w14:paraId="0D47B1DE"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7,893</w:t>
            </w:r>
          </w:p>
        </w:tc>
        <w:tc>
          <w:tcPr>
            <w:tcW w:w="155" w:type="pct"/>
            <w:tcBorders>
              <w:top w:val="nil"/>
              <w:left w:val="nil"/>
              <w:bottom w:val="single" w:sz="4" w:space="0" w:color="auto"/>
              <w:right w:val="single" w:sz="4" w:space="0" w:color="auto"/>
            </w:tcBorders>
            <w:noWrap/>
            <w:vAlign w:val="center"/>
            <w:hideMark/>
          </w:tcPr>
          <w:p w14:paraId="127F5696"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3,638</w:t>
            </w:r>
          </w:p>
        </w:tc>
        <w:tc>
          <w:tcPr>
            <w:tcW w:w="185" w:type="pct"/>
            <w:tcBorders>
              <w:top w:val="nil"/>
              <w:left w:val="nil"/>
              <w:bottom w:val="single" w:sz="4" w:space="0" w:color="auto"/>
              <w:right w:val="single" w:sz="4" w:space="0" w:color="auto"/>
            </w:tcBorders>
            <w:noWrap/>
            <w:vAlign w:val="center"/>
            <w:hideMark/>
          </w:tcPr>
          <w:p w14:paraId="3A29702A"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14,690</w:t>
            </w:r>
          </w:p>
        </w:tc>
        <w:tc>
          <w:tcPr>
            <w:tcW w:w="185" w:type="pct"/>
            <w:tcBorders>
              <w:top w:val="nil"/>
              <w:left w:val="nil"/>
              <w:bottom w:val="single" w:sz="4" w:space="0" w:color="auto"/>
              <w:right w:val="single" w:sz="4" w:space="0" w:color="auto"/>
            </w:tcBorders>
            <w:noWrap/>
            <w:vAlign w:val="center"/>
            <w:hideMark/>
          </w:tcPr>
          <w:p w14:paraId="62C0D386"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10,052</w:t>
            </w:r>
          </w:p>
        </w:tc>
        <w:tc>
          <w:tcPr>
            <w:tcW w:w="154" w:type="pct"/>
            <w:tcBorders>
              <w:top w:val="nil"/>
              <w:left w:val="nil"/>
              <w:bottom w:val="single" w:sz="4" w:space="0" w:color="auto"/>
              <w:right w:val="single" w:sz="4" w:space="0" w:color="auto"/>
            </w:tcBorders>
            <w:noWrap/>
            <w:vAlign w:val="center"/>
            <w:hideMark/>
          </w:tcPr>
          <w:p w14:paraId="1A7F9479"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4,637</w:t>
            </w:r>
          </w:p>
        </w:tc>
        <w:tc>
          <w:tcPr>
            <w:tcW w:w="154" w:type="pct"/>
            <w:tcBorders>
              <w:top w:val="nil"/>
              <w:left w:val="nil"/>
              <w:bottom w:val="single" w:sz="4" w:space="0" w:color="auto"/>
              <w:right w:val="single" w:sz="4" w:space="0" w:color="auto"/>
            </w:tcBorders>
            <w:noWrap/>
            <w:vAlign w:val="center"/>
            <w:hideMark/>
          </w:tcPr>
          <w:p w14:paraId="2B6FA2CD"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1,670</w:t>
            </w:r>
          </w:p>
        </w:tc>
        <w:tc>
          <w:tcPr>
            <w:tcW w:w="155" w:type="pct"/>
            <w:tcBorders>
              <w:top w:val="nil"/>
              <w:left w:val="nil"/>
              <w:bottom w:val="single" w:sz="4" w:space="0" w:color="auto"/>
              <w:right w:val="single" w:sz="4" w:space="0" w:color="auto"/>
            </w:tcBorders>
            <w:noWrap/>
            <w:vAlign w:val="center"/>
            <w:hideMark/>
          </w:tcPr>
          <w:p w14:paraId="74C558D4"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1,110</w:t>
            </w:r>
          </w:p>
        </w:tc>
        <w:tc>
          <w:tcPr>
            <w:tcW w:w="123" w:type="pct"/>
            <w:tcBorders>
              <w:top w:val="nil"/>
              <w:left w:val="nil"/>
              <w:bottom w:val="single" w:sz="4" w:space="0" w:color="auto"/>
              <w:right w:val="single" w:sz="4" w:space="0" w:color="auto"/>
            </w:tcBorders>
            <w:noWrap/>
            <w:vAlign w:val="center"/>
            <w:hideMark/>
          </w:tcPr>
          <w:p w14:paraId="51EDAC5C"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560</w:t>
            </w:r>
          </w:p>
        </w:tc>
        <w:tc>
          <w:tcPr>
            <w:tcW w:w="155" w:type="pct"/>
            <w:tcBorders>
              <w:top w:val="nil"/>
              <w:left w:val="nil"/>
              <w:bottom w:val="single" w:sz="4" w:space="0" w:color="auto"/>
              <w:right w:val="single" w:sz="4" w:space="0" w:color="auto"/>
            </w:tcBorders>
            <w:noWrap/>
            <w:vAlign w:val="center"/>
            <w:hideMark/>
          </w:tcPr>
          <w:p w14:paraId="25FA1C44"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3,411</w:t>
            </w:r>
          </w:p>
        </w:tc>
        <w:tc>
          <w:tcPr>
            <w:tcW w:w="154" w:type="pct"/>
            <w:tcBorders>
              <w:top w:val="nil"/>
              <w:left w:val="nil"/>
              <w:bottom w:val="single" w:sz="4" w:space="0" w:color="auto"/>
              <w:right w:val="single" w:sz="4" w:space="0" w:color="auto"/>
            </w:tcBorders>
            <w:noWrap/>
            <w:vAlign w:val="center"/>
            <w:hideMark/>
          </w:tcPr>
          <w:p w14:paraId="071B2430"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2,277</w:t>
            </w:r>
          </w:p>
        </w:tc>
        <w:tc>
          <w:tcPr>
            <w:tcW w:w="154" w:type="pct"/>
            <w:tcBorders>
              <w:top w:val="nil"/>
              <w:left w:val="nil"/>
              <w:bottom w:val="single" w:sz="4" w:space="0" w:color="auto"/>
              <w:right w:val="single" w:sz="4" w:space="0" w:color="auto"/>
            </w:tcBorders>
            <w:noWrap/>
            <w:vAlign w:val="center"/>
            <w:hideMark/>
          </w:tcPr>
          <w:p w14:paraId="374803DB"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1,134</w:t>
            </w:r>
          </w:p>
        </w:tc>
        <w:tc>
          <w:tcPr>
            <w:tcW w:w="154" w:type="pct"/>
            <w:tcBorders>
              <w:top w:val="nil"/>
              <w:left w:val="nil"/>
              <w:bottom w:val="single" w:sz="4" w:space="0" w:color="auto"/>
              <w:right w:val="single" w:sz="4" w:space="0" w:color="auto"/>
            </w:tcBorders>
            <w:noWrap/>
            <w:vAlign w:val="center"/>
            <w:hideMark/>
          </w:tcPr>
          <w:p w14:paraId="60C8A7CC"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5,165</w:t>
            </w:r>
          </w:p>
        </w:tc>
        <w:tc>
          <w:tcPr>
            <w:tcW w:w="155" w:type="pct"/>
            <w:tcBorders>
              <w:top w:val="nil"/>
              <w:left w:val="nil"/>
              <w:bottom w:val="single" w:sz="4" w:space="0" w:color="auto"/>
              <w:right w:val="single" w:sz="4" w:space="0" w:color="auto"/>
            </w:tcBorders>
            <w:noWrap/>
            <w:vAlign w:val="center"/>
            <w:hideMark/>
          </w:tcPr>
          <w:p w14:paraId="0CDA22A4"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3,265</w:t>
            </w:r>
          </w:p>
        </w:tc>
        <w:tc>
          <w:tcPr>
            <w:tcW w:w="154" w:type="pct"/>
            <w:tcBorders>
              <w:top w:val="nil"/>
              <w:left w:val="nil"/>
              <w:bottom w:val="single" w:sz="4" w:space="0" w:color="auto"/>
              <w:right w:val="single" w:sz="4" w:space="0" w:color="auto"/>
            </w:tcBorders>
            <w:noWrap/>
            <w:vAlign w:val="center"/>
            <w:hideMark/>
          </w:tcPr>
          <w:p w14:paraId="276FA5C7"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1,900</w:t>
            </w:r>
          </w:p>
        </w:tc>
        <w:tc>
          <w:tcPr>
            <w:tcW w:w="154" w:type="pct"/>
            <w:tcBorders>
              <w:top w:val="nil"/>
              <w:left w:val="nil"/>
              <w:bottom w:val="single" w:sz="4" w:space="0" w:color="auto"/>
              <w:right w:val="single" w:sz="4" w:space="0" w:color="auto"/>
            </w:tcBorders>
            <w:noWrap/>
            <w:vAlign w:val="center"/>
            <w:hideMark/>
          </w:tcPr>
          <w:p w14:paraId="01377F9D"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6,900</w:t>
            </w:r>
          </w:p>
        </w:tc>
        <w:tc>
          <w:tcPr>
            <w:tcW w:w="155" w:type="pct"/>
            <w:tcBorders>
              <w:top w:val="nil"/>
              <w:left w:val="nil"/>
              <w:bottom w:val="single" w:sz="4" w:space="0" w:color="auto"/>
              <w:right w:val="single" w:sz="4" w:space="0" w:color="auto"/>
            </w:tcBorders>
            <w:noWrap/>
            <w:vAlign w:val="center"/>
            <w:hideMark/>
          </w:tcPr>
          <w:p w14:paraId="492765FA"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eastAsia="Times New Roman" w:hAnsi="Segoe UI" w:cs="Segoe UI"/>
                <w:b/>
                <w:color w:val="000000"/>
                <w:kern w:val="0"/>
                <w:sz w:val="18"/>
                <w:szCs w:val="18"/>
                <w:lang w:eastAsia="en-GB"/>
                <w14:ligatures w14:val="none"/>
              </w:rPr>
              <w:t>4,365</w:t>
            </w:r>
          </w:p>
        </w:tc>
        <w:tc>
          <w:tcPr>
            <w:tcW w:w="154" w:type="pct"/>
            <w:tcBorders>
              <w:top w:val="nil"/>
              <w:left w:val="nil"/>
              <w:bottom w:val="single" w:sz="4" w:space="0" w:color="auto"/>
              <w:right w:val="single" w:sz="4" w:space="0" w:color="auto"/>
            </w:tcBorders>
            <w:noWrap/>
            <w:vAlign w:val="center"/>
          </w:tcPr>
          <w:p w14:paraId="07800DA7"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hAnsi="Segoe UI" w:cs="Segoe UI"/>
                <w:b/>
                <w:color w:val="000000"/>
                <w:sz w:val="18"/>
                <w:szCs w:val="18"/>
              </w:rPr>
              <w:t>2,536</w:t>
            </w:r>
          </w:p>
        </w:tc>
        <w:tc>
          <w:tcPr>
            <w:tcW w:w="151" w:type="pct"/>
            <w:tcBorders>
              <w:top w:val="nil"/>
              <w:left w:val="nil"/>
              <w:bottom w:val="single" w:sz="4" w:space="0" w:color="auto"/>
              <w:right w:val="single" w:sz="4" w:space="0" w:color="auto"/>
            </w:tcBorders>
            <w:noWrap/>
            <w:vAlign w:val="center"/>
          </w:tcPr>
          <w:p w14:paraId="569878D6"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hAnsi="Segoe UI" w:cs="Segoe UI"/>
                <w:b/>
                <w:color w:val="000000"/>
                <w:sz w:val="18"/>
                <w:szCs w:val="18"/>
              </w:rPr>
              <w:t>8,573</w:t>
            </w:r>
          </w:p>
        </w:tc>
        <w:tc>
          <w:tcPr>
            <w:tcW w:w="154" w:type="pct"/>
            <w:tcBorders>
              <w:top w:val="nil"/>
              <w:left w:val="nil"/>
              <w:bottom w:val="single" w:sz="4" w:space="0" w:color="auto"/>
              <w:right w:val="single" w:sz="4" w:space="0" w:color="auto"/>
            </w:tcBorders>
            <w:noWrap/>
            <w:vAlign w:val="center"/>
          </w:tcPr>
          <w:p w14:paraId="32609A49"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hAnsi="Segoe UI" w:cs="Segoe UI"/>
                <w:b/>
                <w:color w:val="000000"/>
                <w:sz w:val="18"/>
                <w:szCs w:val="18"/>
              </w:rPr>
              <w:t>5,424</w:t>
            </w:r>
          </w:p>
        </w:tc>
        <w:tc>
          <w:tcPr>
            <w:tcW w:w="159" w:type="pct"/>
            <w:tcBorders>
              <w:top w:val="nil"/>
              <w:left w:val="nil"/>
              <w:bottom w:val="single" w:sz="4" w:space="0" w:color="auto"/>
              <w:right w:val="single" w:sz="4" w:space="0" w:color="auto"/>
            </w:tcBorders>
            <w:noWrap/>
            <w:vAlign w:val="center"/>
          </w:tcPr>
          <w:p w14:paraId="3F0BB59E" w14:textId="77777777" w:rsidR="00947D9B" w:rsidRPr="008C4366" w:rsidRDefault="00947D9B">
            <w:pPr>
              <w:spacing w:after="0" w:line="240" w:lineRule="auto"/>
              <w:jc w:val="right"/>
              <w:rPr>
                <w:rFonts w:ascii="Segoe UI" w:eastAsia="Times New Roman" w:hAnsi="Segoe UI" w:cs="Segoe UI"/>
                <w:b/>
                <w:color w:val="000000"/>
                <w:kern w:val="0"/>
                <w:sz w:val="18"/>
                <w:szCs w:val="18"/>
                <w:lang w:eastAsia="en-GB"/>
                <w14:ligatures w14:val="none"/>
              </w:rPr>
            </w:pPr>
            <w:r w:rsidRPr="008C4366">
              <w:rPr>
                <w:rFonts w:ascii="Segoe UI" w:hAnsi="Segoe UI" w:cs="Segoe UI"/>
                <w:b/>
                <w:color w:val="000000"/>
                <w:sz w:val="18"/>
                <w:szCs w:val="18"/>
              </w:rPr>
              <w:t>3,148</w:t>
            </w:r>
          </w:p>
        </w:tc>
      </w:tr>
    </w:tbl>
    <w:p w14:paraId="0FFE22F4" w14:textId="77777777" w:rsidR="00947D9B" w:rsidRDefault="00947D9B" w:rsidP="00947D9B">
      <w:pPr>
        <w:pStyle w:val="Tablesourcenote"/>
        <w:sectPr w:rsidR="00947D9B" w:rsidSect="008F4CF4">
          <w:pgSz w:w="27609" w:h="17291" w:orient="landscape" w:code="58"/>
          <w:pgMar w:top="1440" w:right="1440" w:bottom="1440" w:left="1440" w:header="709" w:footer="709" w:gutter="0"/>
          <w:cols w:space="708"/>
          <w:docGrid w:linePitch="360"/>
        </w:sectPr>
      </w:pPr>
      <w:r>
        <w:t>Source: Essex County Council (2024), IPSOS and HLIN (2024). NB estimates of need are not cumulative.</w:t>
      </w:r>
    </w:p>
    <w:p w14:paraId="2DE79170" w14:textId="56CBAA6B" w:rsidR="000B2E2E" w:rsidRDefault="000B2E2E" w:rsidP="001C22E8">
      <w:pPr>
        <w:tabs>
          <w:tab w:val="left" w:pos="1464"/>
        </w:tabs>
        <w:rPr>
          <w:rFonts w:ascii="Segoe UI" w:eastAsiaTheme="majorEastAsia" w:hAnsi="Segoe UI" w:cs="Segoe UI"/>
          <w:color w:val="0F4761" w:themeColor="accent1" w:themeShade="BF"/>
          <w:sz w:val="26"/>
          <w:szCs w:val="26"/>
        </w:rPr>
      </w:pPr>
      <w:r>
        <w:rPr>
          <w:rFonts w:ascii="Segoe UI" w:eastAsiaTheme="majorEastAsia" w:hAnsi="Segoe UI" w:cs="Segoe UI"/>
          <w:color w:val="0F4761" w:themeColor="accent1" w:themeShade="BF"/>
          <w:sz w:val="26"/>
          <w:szCs w:val="26"/>
        </w:rPr>
        <w:lastRenderedPageBreak/>
        <w:t xml:space="preserve">Care home </w:t>
      </w:r>
      <w:r w:rsidR="0007064A">
        <w:rPr>
          <w:rFonts w:ascii="Segoe UI" w:eastAsiaTheme="majorEastAsia" w:hAnsi="Segoe UI" w:cs="Segoe UI"/>
          <w:color w:val="0F4761" w:themeColor="accent1" w:themeShade="BF"/>
          <w:sz w:val="26"/>
          <w:szCs w:val="26"/>
        </w:rPr>
        <w:t>capacity requirements</w:t>
      </w:r>
      <w:r>
        <w:rPr>
          <w:rFonts w:ascii="Segoe UI" w:eastAsiaTheme="majorEastAsia" w:hAnsi="Segoe UI" w:cs="Segoe UI"/>
          <w:color w:val="0F4761" w:themeColor="accent1" w:themeShade="BF"/>
          <w:sz w:val="26"/>
          <w:szCs w:val="26"/>
        </w:rPr>
        <w:t xml:space="preserve"> in Essex</w:t>
      </w:r>
    </w:p>
    <w:p w14:paraId="01EE5C6F" w14:textId="77777777" w:rsidR="003F712A" w:rsidRDefault="003F712A" w:rsidP="003F712A">
      <w:pPr>
        <w:pStyle w:val="Numberedpara1202"/>
      </w:pPr>
      <w:r>
        <w:t xml:space="preserve">This section </w:t>
      </w:r>
      <w:r w:rsidRPr="007E3BFD">
        <w:rPr>
          <w:szCs w:val="22"/>
        </w:rPr>
        <w:t>considers</w:t>
      </w:r>
      <w:r>
        <w:t xml:space="preserve"> estimated need for care home capacity for older people (</w:t>
      </w:r>
      <w:r w:rsidRPr="007E3BFD">
        <w:rPr>
          <w:szCs w:val="22"/>
        </w:rPr>
        <w:t xml:space="preserve">aged </w:t>
      </w:r>
      <w:r>
        <w:t>65+).</w:t>
      </w:r>
    </w:p>
    <w:p w14:paraId="305CC326" w14:textId="77777777" w:rsidR="003F712A" w:rsidRPr="004143CB" w:rsidRDefault="003F712A" w:rsidP="003F712A">
      <w:pPr>
        <w:pStyle w:val="Numberedpara1202"/>
      </w:pPr>
      <w:r>
        <w:t>It draws on evidence in relation to:</w:t>
      </w:r>
    </w:p>
    <w:p w14:paraId="71B764D1" w14:textId="0AA7A74A" w:rsidR="003F712A" w:rsidRPr="007E3BFD" w:rsidRDefault="003F712A" w:rsidP="000E5D2E">
      <w:pPr>
        <w:pStyle w:val="ListParagraph"/>
        <w:numPr>
          <w:ilvl w:val="0"/>
          <w:numId w:val="32"/>
        </w:numPr>
        <w:spacing w:before="120" w:after="0" w:line="259" w:lineRule="auto"/>
        <w:ind w:left="1077" w:hanging="357"/>
        <w:contextualSpacing w:val="0"/>
        <w:jc w:val="both"/>
        <w:rPr>
          <w:rFonts w:ascii="Segoe UI" w:hAnsi="Segoe UI" w:cs="Segoe UI"/>
          <w:sz w:val="22"/>
          <w:szCs w:val="22"/>
        </w:rPr>
      </w:pPr>
      <w:r w:rsidRPr="007E3BFD">
        <w:rPr>
          <w:rFonts w:ascii="Segoe UI" w:hAnsi="Segoe UI" w:cs="Segoe UI"/>
          <w:sz w:val="22"/>
          <w:szCs w:val="22"/>
        </w:rPr>
        <w:t>The current supply of residential care and nursing care home provision for older people (65+) in Essex</w:t>
      </w:r>
    </w:p>
    <w:p w14:paraId="23A398DE" w14:textId="389D1993" w:rsidR="003F712A" w:rsidRPr="007E3BFD" w:rsidRDefault="003F712A" w:rsidP="000E5D2E">
      <w:pPr>
        <w:pStyle w:val="ListParagraph"/>
        <w:numPr>
          <w:ilvl w:val="0"/>
          <w:numId w:val="32"/>
        </w:numPr>
        <w:spacing w:before="120" w:after="0" w:line="259" w:lineRule="auto"/>
        <w:ind w:left="1077" w:hanging="357"/>
        <w:contextualSpacing w:val="0"/>
        <w:jc w:val="both"/>
        <w:rPr>
          <w:rFonts w:ascii="Segoe UI" w:hAnsi="Segoe UI" w:cs="Segoe UI"/>
          <w:sz w:val="22"/>
          <w:szCs w:val="22"/>
        </w:rPr>
      </w:pPr>
      <w:r w:rsidRPr="007E3BFD">
        <w:rPr>
          <w:rFonts w:ascii="Segoe UI" w:hAnsi="Segoe UI" w:cs="Segoe UI"/>
          <w:sz w:val="22"/>
          <w:szCs w:val="22"/>
        </w:rPr>
        <w:t>Current utilisation of this care home capacity</w:t>
      </w:r>
    </w:p>
    <w:p w14:paraId="562C48B3" w14:textId="2D660C01" w:rsidR="003F712A" w:rsidRPr="007E3BFD" w:rsidRDefault="004301FE" w:rsidP="000E5D2E">
      <w:pPr>
        <w:pStyle w:val="ListParagraph"/>
        <w:numPr>
          <w:ilvl w:val="0"/>
          <w:numId w:val="32"/>
        </w:numPr>
        <w:spacing w:before="120" w:after="0" w:line="259" w:lineRule="auto"/>
        <w:ind w:left="1077" w:hanging="357"/>
        <w:contextualSpacing w:val="0"/>
        <w:jc w:val="both"/>
        <w:rPr>
          <w:rFonts w:ascii="Segoe UI" w:hAnsi="Segoe UI" w:cs="Segoe UI"/>
          <w:sz w:val="22"/>
          <w:szCs w:val="22"/>
        </w:rPr>
      </w:pPr>
      <w:r>
        <w:rPr>
          <w:rFonts w:ascii="Segoe UI" w:hAnsi="Segoe UI" w:cs="Segoe UI"/>
          <w:sz w:val="22"/>
          <w:szCs w:val="22"/>
        </w:rPr>
        <w:t>Essex County Council</w:t>
      </w:r>
      <w:r w:rsidR="003F712A" w:rsidRPr="007E3BFD">
        <w:rPr>
          <w:rFonts w:ascii="Segoe UI" w:hAnsi="Segoe UI" w:cs="Segoe UI"/>
          <w:sz w:val="22"/>
          <w:szCs w:val="22"/>
        </w:rPr>
        <w:t xml:space="preserve"> (</w:t>
      </w:r>
      <w:r w:rsidR="000717DD">
        <w:rPr>
          <w:rFonts w:ascii="Segoe UI" w:hAnsi="Segoe UI" w:cs="Segoe UI"/>
          <w:sz w:val="22"/>
          <w:szCs w:val="22"/>
        </w:rPr>
        <w:t>Essex County Council</w:t>
      </w:r>
      <w:r w:rsidR="003F712A" w:rsidRPr="007E3BFD">
        <w:rPr>
          <w:rFonts w:ascii="Segoe UI" w:hAnsi="Segoe UI" w:cs="Segoe UI"/>
          <w:sz w:val="22"/>
          <w:szCs w:val="22"/>
        </w:rPr>
        <w:t>’s) use of care home capacity</w:t>
      </w:r>
    </w:p>
    <w:p w14:paraId="7BEDE2E0" w14:textId="3B6B2962" w:rsidR="003F712A" w:rsidRPr="007E3BFD" w:rsidRDefault="003F712A" w:rsidP="000E5D2E">
      <w:pPr>
        <w:pStyle w:val="ListParagraph"/>
        <w:numPr>
          <w:ilvl w:val="0"/>
          <w:numId w:val="32"/>
        </w:numPr>
        <w:spacing w:before="120" w:after="0" w:line="259" w:lineRule="auto"/>
        <w:ind w:left="1077" w:hanging="357"/>
        <w:contextualSpacing w:val="0"/>
        <w:jc w:val="both"/>
        <w:rPr>
          <w:rFonts w:ascii="Segoe UI" w:hAnsi="Segoe UI" w:cs="Segoe UI"/>
          <w:sz w:val="22"/>
          <w:szCs w:val="22"/>
        </w:rPr>
      </w:pPr>
      <w:r w:rsidRPr="007E3BFD">
        <w:rPr>
          <w:rFonts w:ascii="Segoe UI" w:hAnsi="Segoe UI" w:cs="Segoe UI"/>
          <w:sz w:val="22"/>
          <w:szCs w:val="22"/>
        </w:rPr>
        <w:t>Demographic projections of the 65+ population to 2044</w:t>
      </w:r>
    </w:p>
    <w:p w14:paraId="7025A222" w14:textId="65FF352B" w:rsidR="003F712A" w:rsidRPr="007E3BFD" w:rsidRDefault="003F712A" w:rsidP="000E5D2E">
      <w:pPr>
        <w:pStyle w:val="ListParagraph"/>
        <w:numPr>
          <w:ilvl w:val="0"/>
          <w:numId w:val="32"/>
        </w:numPr>
        <w:spacing w:before="120" w:after="0" w:line="259" w:lineRule="auto"/>
        <w:ind w:left="1077" w:hanging="357"/>
        <w:contextualSpacing w:val="0"/>
        <w:jc w:val="both"/>
        <w:rPr>
          <w:rFonts w:ascii="Segoe UI" w:hAnsi="Segoe UI" w:cs="Segoe UI"/>
          <w:sz w:val="22"/>
          <w:szCs w:val="22"/>
        </w:rPr>
      </w:pPr>
      <w:r w:rsidRPr="007E3BFD">
        <w:rPr>
          <w:rFonts w:ascii="Segoe UI" w:hAnsi="Segoe UI" w:cs="Segoe UI"/>
          <w:sz w:val="22"/>
          <w:szCs w:val="22"/>
        </w:rPr>
        <w:t>Stakeholder views about likely trends in future need for care home bed capacity</w:t>
      </w:r>
    </w:p>
    <w:p w14:paraId="6EC9EECE" w14:textId="77777777" w:rsidR="003F712A" w:rsidRPr="007E3BFD" w:rsidRDefault="003F712A" w:rsidP="003F712A">
      <w:pPr>
        <w:rPr>
          <w:rFonts w:ascii="Segoe UI" w:hAnsi="Segoe UI" w:cs="Segoe UI"/>
          <w:sz w:val="22"/>
          <w:szCs w:val="22"/>
        </w:rPr>
      </w:pPr>
    </w:p>
    <w:p w14:paraId="53DB49CC" w14:textId="77777777" w:rsidR="003F712A" w:rsidRPr="004143CB" w:rsidRDefault="003F712A" w:rsidP="003F712A">
      <w:pPr>
        <w:keepNext/>
        <w:keepLines/>
        <w:spacing w:before="240"/>
        <w:outlineLvl w:val="1"/>
        <w:rPr>
          <w:rFonts w:ascii="Segoe UI" w:hAnsi="Segoe UI" w:cs="Segoe UI"/>
          <w:b/>
          <w:bCs/>
        </w:rPr>
      </w:pPr>
      <w:bookmarkStart w:id="321" w:name="_Toc197430164"/>
      <w:bookmarkStart w:id="322" w:name="_Toc204006002"/>
      <w:r w:rsidRPr="004143CB">
        <w:rPr>
          <w:rFonts w:ascii="Segoe UI" w:eastAsiaTheme="majorEastAsia" w:hAnsi="Segoe UI" w:cs="Segoe UI"/>
          <w:color w:val="0F4761" w:themeColor="accent1" w:themeShade="BF"/>
          <w:sz w:val="26"/>
          <w:szCs w:val="26"/>
        </w:rPr>
        <w:t>Supply of care homes in Essex</w:t>
      </w:r>
      <w:bookmarkEnd w:id="321"/>
      <w:bookmarkEnd w:id="322"/>
    </w:p>
    <w:p w14:paraId="373B9511" w14:textId="11398893" w:rsidR="00623E72" w:rsidRPr="004143CB" w:rsidRDefault="00623E72" w:rsidP="00623E72">
      <w:pPr>
        <w:pStyle w:val="Numberedpara1202"/>
      </w:pPr>
      <w:r w:rsidRPr="004143CB">
        <w:t xml:space="preserve">As of </w:t>
      </w:r>
      <w:r>
        <w:t xml:space="preserve">April 2025, </w:t>
      </w:r>
      <w:r w:rsidRPr="004143CB">
        <w:t>there were 21</w:t>
      </w:r>
      <w:r>
        <w:t>2</w:t>
      </w:r>
      <w:r w:rsidRPr="004143CB">
        <w:t xml:space="preserve"> care homes in Essex</w:t>
      </w:r>
      <w:r>
        <w:t xml:space="preserve"> that </w:t>
      </w:r>
      <w:r w:rsidR="000717DD">
        <w:t>Essex County Council</w:t>
      </w:r>
      <w:r>
        <w:t xml:space="preserve"> has categorised as older people care homes. This</w:t>
      </w:r>
      <w:r w:rsidRPr="004143CB">
        <w:t xml:space="preserve"> includ</w:t>
      </w:r>
      <w:r>
        <w:t>es</w:t>
      </w:r>
      <w:r w:rsidRPr="004143CB">
        <w:t xml:space="preserve"> both residential and nursing care homes. Of these, 68% are residential</w:t>
      </w:r>
      <w:r>
        <w:t xml:space="preserve"> without nursing</w:t>
      </w:r>
      <w:r w:rsidRPr="004143CB">
        <w:t xml:space="preserve"> care homes, while the remaining 32% are nursing care homes</w:t>
      </w:r>
      <w:r w:rsidR="003856D5">
        <w:t xml:space="preserve"> with nursing</w:t>
      </w:r>
      <w:r w:rsidRPr="004143CB">
        <w:t xml:space="preserve">. </w:t>
      </w:r>
    </w:p>
    <w:p w14:paraId="3BDAD56C" w14:textId="3BB0D08A" w:rsidR="00623E72" w:rsidRPr="008F69CB" w:rsidRDefault="00623E72" w:rsidP="00623E72">
      <w:pPr>
        <w:pStyle w:val="Numberedpara1202"/>
      </w:pPr>
      <w:r w:rsidRPr="004143CB">
        <w:t>The distribution of care homes across the districts in Essex is shown below.</w:t>
      </w:r>
    </w:p>
    <w:p w14:paraId="6CFD6F70" w14:textId="5C9DF858" w:rsidR="008F69CB" w:rsidRDefault="008F69CB" w:rsidP="008F69CB">
      <w:pPr>
        <w:pStyle w:val="Caption"/>
      </w:pPr>
      <w:r>
        <w:t xml:space="preserve">Table </w:t>
      </w:r>
      <w:fldSimple w:instr=" SEQ Table \* ARABIC ">
        <w:r w:rsidR="00971C60">
          <w:rPr>
            <w:noProof/>
          </w:rPr>
          <w:t>128</w:t>
        </w:r>
      </w:fldSimple>
      <w:r>
        <w:t xml:space="preserve">. </w:t>
      </w:r>
      <w:r w:rsidRPr="00DE5B71">
        <w:t>Distribution of care homes by districts in Essex</w:t>
      </w:r>
    </w:p>
    <w:tbl>
      <w:tblPr>
        <w:tblStyle w:val="GridTable5Dark-Accent4"/>
        <w:tblW w:w="5000" w:type="pct"/>
        <w:tblLook w:val="04A0" w:firstRow="1" w:lastRow="0" w:firstColumn="1" w:lastColumn="0" w:noHBand="0" w:noVBand="1"/>
      </w:tblPr>
      <w:tblGrid>
        <w:gridCol w:w="1847"/>
        <w:gridCol w:w="2634"/>
        <w:gridCol w:w="2470"/>
        <w:gridCol w:w="2065"/>
      </w:tblGrid>
      <w:tr w:rsidR="00623E72" w:rsidRPr="004143CB" w14:paraId="148BD243" w14:textId="77777777" w:rsidTr="00E95C7D">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024" w:type="pct"/>
            <w:shd w:val="clear" w:color="auto" w:fill="FBCAD0"/>
            <w:noWrap/>
            <w:vAlign w:val="top"/>
            <w:hideMark/>
          </w:tcPr>
          <w:p w14:paraId="553A6979" w14:textId="77777777" w:rsidR="00623E72" w:rsidRPr="004143CB" w:rsidRDefault="00623E72" w:rsidP="00E95C7D">
            <w:pPr>
              <w:rPr>
                <w:rFonts w:eastAsia="Times New Roman" w:cs="Segoe UI"/>
                <w:color w:val="000000"/>
              </w:rPr>
            </w:pPr>
            <w:r w:rsidRPr="004143CB">
              <w:rPr>
                <w:rFonts w:eastAsia="Times New Roman" w:cs="Segoe UI"/>
                <w:color w:val="000000"/>
              </w:rPr>
              <w:t>Districts</w:t>
            </w:r>
          </w:p>
        </w:tc>
        <w:tc>
          <w:tcPr>
            <w:tcW w:w="1461" w:type="pct"/>
            <w:shd w:val="clear" w:color="auto" w:fill="FBCAD0"/>
            <w:vAlign w:val="top"/>
            <w:hideMark/>
          </w:tcPr>
          <w:p w14:paraId="3CED2D9C" w14:textId="77777777" w:rsidR="00623E72" w:rsidRPr="004143CB" w:rsidRDefault="00623E72" w:rsidP="00E95C7D">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 xml:space="preserve">Number of residential </w:t>
            </w:r>
            <w:r>
              <w:rPr>
                <w:rFonts w:eastAsia="Times New Roman" w:cs="Segoe UI"/>
                <w:color w:val="000000"/>
              </w:rPr>
              <w:t xml:space="preserve">care </w:t>
            </w:r>
            <w:r w:rsidRPr="004143CB">
              <w:rPr>
                <w:rFonts w:eastAsia="Times New Roman" w:cs="Segoe UI"/>
                <w:color w:val="000000"/>
              </w:rPr>
              <w:t>homes</w:t>
            </w:r>
          </w:p>
        </w:tc>
        <w:tc>
          <w:tcPr>
            <w:tcW w:w="1370" w:type="pct"/>
            <w:shd w:val="clear" w:color="auto" w:fill="FBCAD0"/>
            <w:vAlign w:val="top"/>
            <w:hideMark/>
          </w:tcPr>
          <w:p w14:paraId="71FB8DAA" w14:textId="2D0ACD64" w:rsidR="00623E72" w:rsidRPr="004143CB" w:rsidRDefault="00623E72" w:rsidP="00E95C7D">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 xml:space="preserve">Number </w:t>
            </w:r>
            <w:r>
              <w:rPr>
                <w:rFonts w:eastAsia="Times New Roman" w:cs="Segoe UI"/>
                <w:color w:val="000000"/>
              </w:rPr>
              <w:t xml:space="preserve">care homes with </w:t>
            </w:r>
            <w:r w:rsidRPr="004143CB">
              <w:rPr>
                <w:rFonts w:eastAsia="Times New Roman" w:cs="Segoe UI"/>
                <w:color w:val="000000"/>
              </w:rPr>
              <w:t>nursing</w:t>
            </w:r>
          </w:p>
        </w:tc>
        <w:tc>
          <w:tcPr>
            <w:tcW w:w="1145" w:type="pct"/>
            <w:shd w:val="clear" w:color="auto" w:fill="FBCAD0"/>
            <w:vAlign w:val="top"/>
            <w:hideMark/>
          </w:tcPr>
          <w:p w14:paraId="5A76A459" w14:textId="77777777" w:rsidR="00623E72" w:rsidRPr="004143CB" w:rsidRDefault="00623E72" w:rsidP="00E95C7D">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Total number of care homes</w:t>
            </w:r>
          </w:p>
        </w:tc>
      </w:tr>
      <w:tr w:rsidR="00623E72" w:rsidRPr="004143CB" w14:paraId="33D20427" w14:textId="77777777" w:rsidTr="00DC05B9">
        <w:trPr>
          <w:trHeight w:val="227"/>
        </w:trPr>
        <w:tc>
          <w:tcPr>
            <w:cnfStyle w:val="001000000000" w:firstRow="0" w:lastRow="0" w:firstColumn="1" w:lastColumn="0" w:oddVBand="0" w:evenVBand="0" w:oddHBand="0" w:evenHBand="0" w:firstRowFirstColumn="0" w:firstRowLastColumn="0" w:lastRowFirstColumn="0" w:lastRowLastColumn="0"/>
            <w:tcW w:w="1024" w:type="pct"/>
            <w:noWrap/>
            <w:hideMark/>
          </w:tcPr>
          <w:p w14:paraId="530E0558"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Basildon</w:t>
            </w:r>
          </w:p>
        </w:tc>
        <w:tc>
          <w:tcPr>
            <w:tcW w:w="1461" w:type="pct"/>
            <w:noWrap/>
            <w:vAlign w:val="bottom"/>
            <w:hideMark/>
          </w:tcPr>
          <w:p w14:paraId="5BEFD2DD"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11</w:t>
            </w:r>
          </w:p>
        </w:tc>
        <w:tc>
          <w:tcPr>
            <w:tcW w:w="1370" w:type="pct"/>
            <w:noWrap/>
            <w:vAlign w:val="bottom"/>
            <w:hideMark/>
          </w:tcPr>
          <w:p w14:paraId="1A795695"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2</w:t>
            </w:r>
          </w:p>
        </w:tc>
        <w:tc>
          <w:tcPr>
            <w:tcW w:w="1145" w:type="pct"/>
            <w:noWrap/>
            <w:vAlign w:val="bottom"/>
            <w:hideMark/>
          </w:tcPr>
          <w:p w14:paraId="3BFB53FE"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13</w:t>
            </w:r>
          </w:p>
        </w:tc>
      </w:tr>
      <w:tr w:rsidR="00623E72" w:rsidRPr="004143CB" w14:paraId="2D04C1E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1AF60D95"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Braintree</w:t>
            </w:r>
          </w:p>
        </w:tc>
        <w:tc>
          <w:tcPr>
            <w:tcW w:w="1461" w:type="pct"/>
            <w:noWrap/>
            <w:vAlign w:val="bottom"/>
            <w:hideMark/>
          </w:tcPr>
          <w:p w14:paraId="6C73D68E"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17</w:t>
            </w:r>
          </w:p>
        </w:tc>
        <w:tc>
          <w:tcPr>
            <w:tcW w:w="1370" w:type="pct"/>
            <w:noWrap/>
            <w:vAlign w:val="bottom"/>
            <w:hideMark/>
          </w:tcPr>
          <w:p w14:paraId="32FB0617"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10</w:t>
            </w:r>
          </w:p>
        </w:tc>
        <w:tc>
          <w:tcPr>
            <w:tcW w:w="1145" w:type="pct"/>
            <w:noWrap/>
            <w:vAlign w:val="bottom"/>
            <w:hideMark/>
          </w:tcPr>
          <w:p w14:paraId="6325679C"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27</w:t>
            </w:r>
          </w:p>
        </w:tc>
      </w:tr>
      <w:tr w:rsidR="00623E72" w:rsidRPr="004143CB" w14:paraId="65A470D2"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2A8FD340"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Brentwood</w:t>
            </w:r>
          </w:p>
        </w:tc>
        <w:tc>
          <w:tcPr>
            <w:tcW w:w="1461" w:type="pct"/>
            <w:noWrap/>
            <w:vAlign w:val="bottom"/>
            <w:hideMark/>
          </w:tcPr>
          <w:p w14:paraId="6AA7FC4A"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6</w:t>
            </w:r>
          </w:p>
        </w:tc>
        <w:tc>
          <w:tcPr>
            <w:tcW w:w="1370" w:type="pct"/>
            <w:noWrap/>
            <w:vAlign w:val="bottom"/>
            <w:hideMark/>
          </w:tcPr>
          <w:p w14:paraId="49868C02"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7</w:t>
            </w:r>
          </w:p>
        </w:tc>
        <w:tc>
          <w:tcPr>
            <w:tcW w:w="1145" w:type="pct"/>
            <w:noWrap/>
            <w:vAlign w:val="bottom"/>
            <w:hideMark/>
          </w:tcPr>
          <w:p w14:paraId="49B5FC7F"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13</w:t>
            </w:r>
          </w:p>
        </w:tc>
      </w:tr>
      <w:tr w:rsidR="00623E72" w:rsidRPr="004143CB" w14:paraId="1EB9B5CA"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70891C93" w14:textId="2BC26B82" w:rsidR="00623E72" w:rsidRPr="004143CB" w:rsidRDefault="00D30CB8" w:rsidP="00DC05B9">
            <w:pPr>
              <w:rPr>
                <w:rFonts w:eastAsia="Times New Roman" w:cs="Segoe UI"/>
                <w:b w:val="0"/>
                <w:color w:val="000000"/>
              </w:rPr>
            </w:pPr>
            <w:r>
              <w:rPr>
                <w:rFonts w:eastAsia="Times New Roman" w:cs="Segoe UI"/>
                <w:b w:val="0"/>
                <w:color w:val="000000"/>
              </w:rPr>
              <w:t>Castle Point</w:t>
            </w:r>
          </w:p>
        </w:tc>
        <w:tc>
          <w:tcPr>
            <w:tcW w:w="1461" w:type="pct"/>
            <w:noWrap/>
            <w:vAlign w:val="bottom"/>
            <w:hideMark/>
          </w:tcPr>
          <w:p w14:paraId="571A3002"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8</w:t>
            </w:r>
          </w:p>
        </w:tc>
        <w:tc>
          <w:tcPr>
            <w:tcW w:w="1370" w:type="pct"/>
            <w:noWrap/>
            <w:vAlign w:val="bottom"/>
            <w:hideMark/>
          </w:tcPr>
          <w:p w14:paraId="22B09944"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3</w:t>
            </w:r>
          </w:p>
        </w:tc>
        <w:tc>
          <w:tcPr>
            <w:tcW w:w="1145" w:type="pct"/>
            <w:noWrap/>
            <w:vAlign w:val="bottom"/>
            <w:hideMark/>
          </w:tcPr>
          <w:p w14:paraId="6BF485B1"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11</w:t>
            </w:r>
          </w:p>
        </w:tc>
      </w:tr>
      <w:tr w:rsidR="00623E72" w:rsidRPr="004143CB" w14:paraId="47386F0D"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557FBBCE"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Chelmsford</w:t>
            </w:r>
          </w:p>
        </w:tc>
        <w:tc>
          <w:tcPr>
            <w:tcW w:w="1461" w:type="pct"/>
            <w:noWrap/>
            <w:vAlign w:val="bottom"/>
            <w:hideMark/>
          </w:tcPr>
          <w:p w14:paraId="2054BB3C"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11</w:t>
            </w:r>
          </w:p>
        </w:tc>
        <w:tc>
          <w:tcPr>
            <w:tcW w:w="1370" w:type="pct"/>
            <w:noWrap/>
            <w:vAlign w:val="bottom"/>
            <w:hideMark/>
          </w:tcPr>
          <w:p w14:paraId="6D9FA7C3"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8</w:t>
            </w:r>
          </w:p>
        </w:tc>
        <w:tc>
          <w:tcPr>
            <w:tcW w:w="1145" w:type="pct"/>
            <w:noWrap/>
            <w:vAlign w:val="bottom"/>
            <w:hideMark/>
          </w:tcPr>
          <w:p w14:paraId="20F3E22C"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19</w:t>
            </w:r>
          </w:p>
        </w:tc>
      </w:tr>
      <w:tr w:rsidR="00623E72" w:rsidRPr="004143CB" w14:paraId="5669FF4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5B0920FC"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Colchester</w:t>
            </w:r>
          </w:p>
        </w:tc>
        <w:tc>
          <w:tcPr>
            <w:tcW w:w="1461" w:type="pct"/>
            <w:noWrap/>
            <w:vAlign w:val="bottom"/>
            <w:hideMark/>
          </w:tcPr>
          <w:p w14:paraId="08434688"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13</w:t>
            </w:r>
          </w:p>
        </w:tc>
        <w:tc>
          <w:tcPr>
            <w:tcW w:w="1370" w:type="pct"/>
            <w:noWrap/>
            <w:vAlign w:val="bottom"/>
            <w:hideMark/>
          </w:tcPr>
          <w:p w14:paraId="17F580DD"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11</w:t>
            </w:r>
          </w:p>
        </w:tc>
        <w:tc>
          <w:tcPr>
            <w:tcW w:w="1145" w:type="pct"/>
            <w:noWrap/>
            <w:vAlign w:val="bottom"/>
            <w:hideMark/>
          </w:tcPr>
          <w:p w14:paraId="405D4D44"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24</w:t>
            </w:r>
          </w:p>
        </w:tc>
      </w:tr>
      <w:tr w:rsidR="00623E72" w:rsidRPr="004143CB" w14:paraId="4CD06B0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3B72E48A"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Epping Forest</w:t>
            </w:r>
          </w:p>
        </w:tc>
        <w:tc>
          <w:tcPr>
            <w:tcW w:w="1461" w:type="pct"/>
            <w:noWrap/>
            <w:vAlign w:val="bottom"/>
            <w:hideMark/>
          </w:tcPr>
          <w:p w14:paraId="41B6603E"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10</w:t>
            </w:r>
          </w:p>
        </w:tc>
        <w:tc>
          <w:tcPr>
            <w:tcW w:w="1370" w:type="pct"/>
            <w:noWrap/>
            <w:vAlign w:val="bottom"/>
            <w:hideMark/>
          </w:tcPr>
          <w:p w14:paraId="0C9709C3"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8</w:t>
            </w:r>
          </w:p>
        </w:tc>
        <w:tc>
          <w:tcPr>
            <w:tcW w:w="1145" w:type="pct"/>
            <w:noWrap/>
            <w:vAlign w:val="bottom"/>
            <w:hideMark/>
          </w:tcPr>
          <w:p w14:paraId="195E2C26"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18</w:t>
            </w:r>
          </w:p>
        </w:tc>
      </w:tr>
      <w:tr w:rsidR="00623E72" w:rsidRPr="004143CB" w14:paraId="1ADE2843"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72A68803"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Harlow</w:t>
            </w:r>
          </w:p>
        </w:tc>
        <w:tc>
          <w:tcPr>
            <w:tcW w:w="1461" w:type="pct"/>
            <w:noWrap/>
            <w:vAlign w:val="bottom"/>
            <w:hideMark/>
          </w:tcPr>
          <w:p w14:paraId="79BCDC30"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2</w:t>
            </w:r>
          </w:p>
        </w:tc>
        <w:tc>
          <w:tcPr>
            <w:tcW w:w="1370" w:type="pct"/>
            <w:noWrap/>
            <w:vAlign w:val="bottom"/>
            <w:hideMark/>
          </w:tcPr>
          <w:p w14:paraId="5D581C71"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2</w:t>
            </w:r>
          </w:p>
        </w:tc>
        <w:tc>
          <w:tcPr>
            <w:tcW w:w="1145" w:type="pct"/>
            <w:noWrap/>
            <w:vAlign w:val="bottom"/>
            <w:hideMark/>
          </w:tcPr>
          <w:p w14:paraId="1847F066"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4</w:t>
            </w:r>
          </w:p>
        </w:tc>
      </w:tr>
      <w:tr w:rsidR="00623E72" w:rsidRPr="004143CB" w14:paraId="136A293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57BB5673"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Maldon</w:t>
            </w:r>
          </w:p>
        </w:tc>
        <w:tc>
          <w:tcPr>
            <w:tcW w:w="1461" w:type="pct"/>
            <w:noWrap/>
            <w:vAlign w:val="bottom"/>
            <w:hideMark/>
          </w:tcPr>
          <w:p w14:paraId="48F057E3"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13</w:t>
            </w:r>
          </w:p>
        </w:tc>
        <w:tc>
          <w:tcPr>
            <w:tcW w:w="1370" w:type="pct"/>
            <w:noWrap/>
            <w:vAlign w:val="bottom"/>
            <w:hideMark/>
          </w:tcPr>
          <w:p w14:paraId="47687EB3"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2</w:t>
            </w:r>
          </w:p>
        </w:tc>
        <w:tc>
          <w:tcPr>
            <w:tcW w:w="1145" w:type="pct"/>
            <w:noWrap/>
            <w:vAlign w:val="bottom"/>
            <w:hideMark/>
          </w:tcPr>
          <w:p w14:paraId="0ED16DB3"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15</w:t>
            </w:r>
          </w:p>
        </w:tc>
      </w:tr>
      <w:tr w:rsidR="00623E72" w:rsidRPr="004143CB" w14:paraId="345F9503"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6ABD18B8"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Rochford</w:t>
            </w:r>
          </w:p>
        </w:tc>
        <w:tc>
          <w:tcPr>
            <w:tcW w:w="1461" w:type="pct"/>
            <w:noWrap/>
            <w:vAlign w:val="bottom"/>
            <w:hideMark/>
          </w:tcPr>
          <w:p w14:paraId="736A4BF1"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7</w:t>
            </w:r>
          </w:p>
        </w:tc>
        <w:tc>
          <w:tcPr>
            <w:tcW w:w="1370" w:type="pct"/>
            <w:noWrap/>
            <w:vAlign w:val="bottom"/>
            <w:hideMark/>
          </w:tcPr>
          <w:p w14:paraId="4FF05B7B"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2</w:t>
            </w:r>
          </w:p>
        </w:tc>
        <w:tc>
          <w:tcPr>
            <w:tcW w:w="1145" w:type="pct"/>
            <w:noWrap/>
            <w:vAlign w:val="bottom"/>
            <w:hideMark/>
          </w:tcPr>
          <w:p w14:paraId="52F24C22"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9</w:t>
            </w:r>
          </w:p>
        </w:tc>
      </w:tr>
      <w:tr w:rsidR="00623E72" w:rsidRPr="004143CB" w14:paraId="58E65CDA"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51E453B4"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Tendring</w:t>
            </w:r>
          </w:p>
        </w:tc>
        <w:tc>
          <w:tcPr>
            <w:tcW w:w="1461" w:type="pct"/>
            <w:noWrap/>
            <w:vAlign w:val="bottom"/>
            <w:hideMark/>
          </w:tcPr>
          <w:p w14:paraId="3F6C0266"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35</w:t>
            </w:r>
          </w:p>
        </w:tc>
        <w:tc>
          <w:tcPr>
            <w:tcW w:w="1370" w:type="pct"/>
            <w:noWrap/>
            <w:vAlign w:val="bottom"/>
            <w:hideMark/>
          </w:tcPr>
          <w:p w14:paraId="2DA4CD03"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9</w:t>
            </w:r>
          </w:p>
        </w:tc>
        <w:tc>
          <w:tcPr>
            <w:tcW w:w="1145" w:type="pct"/>
            <w:noWrap/>
            <w:vAlign w:val="bottom"/>
            <w:hideMark/>
          </w:tcPr>
          <w:p w14:paraId="2659AA48"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44</w:t>
            </w:r>
          </w:p>
        </w:tc>
      </w:tr>
      <w:tr w:rsidR="00623E72" w:rsidRPr="004143CB" w14:paraId="6F25C37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024" w:type="pct"/>
            <w:noWrap/>
            <w:hideMark/>
          </w:tcPr>
          <w:p w14:paraId="18850917"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Uttlesford</w:t>
            </w:r>
          </w:p>
        </w:tc>
        <w:tc>
          <w:tcPr>
            <w:tcW w:w="1461" w:type="pct"/>
            <w:noWrap/>
            <w:vAlign w:val="bottom"/>
            <w:hideMark/>
          </w:tcPr>
          <w:p w14:paraId="42BA6E6E"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10</w:t>
            </w:r>
          </w:p>
        </w:tc>
        <w:tc>
          <w:tcPr>
            <w:tcW w:w="1370" w:type="pct"/>
            <w:noWrap/>
            <w:vAlign w:val="bottom"/>
            <w:hideMark/>
          </w:tcPr>
          <w:p w14:paraId="052B38D9"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5</w:t>
            </w:r>
          </w:p>
        </w:tc>
        <w:tc>
          <w:tcPr>
            <w:tcW w:w="1145" w:type="pct"/>
            <w:noWrap/>
            <w:vAlign w:val="bottom"/>
            <w:hideMark/>
          </w:tcPr>
          <w:p w14:paraId="663089DD"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90EAC">
              <w:rPr>
                <w:rFonts w:cs="Segoe UI"/>
                <w:color w:val="000000"/>
              </w:rPr>
              <w:t>15</w:t>
            </w:r>
          </w:p>
        </w:tc>
      </w:tr>
      <w:tr w:rsidR="00623E72" w:rsidRPr="004143CB" w14:paraId="333012F5"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024" w:type="pct"/>
            <w:noWrap/>
            <w:hideMark/>
          </w:tcPr>
          <w:p w14:paraId="16C99B4F" w14:textId="77777777" w:rsidR="00623E72" w:rsidRPr="004143CB" w:rsidRDefault="00623E72" w:rsidP="00DC05B9">
            <w:pPr>
              <w:rPr>
                <w:rFonts w:eastAsia="Times New Roman" w:cs="Segoe UI"/>
                <w:color w:val="000000"/>
              </w:rPr>
            </w:pPr>
            <w:r w:rsidRPr="004143CB">
              <w:rPr>
                <w:rFonts w:eastAsia="Times New Roman" w:cs="Segoe UI"/>
                <w:color w:val="000000"/>
              </w:rPr>
              <w:t>Essex</w:t>
            </w:r>
          </w:p>
        </w:tc>
        <w:tc>
          <w:tcPr>
            <w:tcW w:w="1461" w:type="pct"/>
            <w:noWrap/>
            <w:vAlign w:val="bottom"/>
            <w:hideMark/>
          </w:tcPr>
          <w:p w14:paraId="4F57D3C8"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90EAC">
              <w:rPr>
                <w:rFonts w:cs="Segoe UI"/>
                <w:b/>
                <w:color w:val="000000"/>
              </w:rPr>
              <w:t>143</w:t>
            </w:r>
          </w:p>
        </w:tc>
        <w:tc>
          <w:tcPr>
            <w:tcW w:w="1370" w:type="pct"/>
            <w:noWrap/>
            <w:vAlign w:val="bottom"/>
            <w:hideMark/>
          </w:tcPr>
          <w:p w14:paraId="77646E54"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90EAC">
              <w:rPr>
                <w:rFonts w:cs="Segoe UI"/>
                <w:b/>
                <w:color w:val="000000"/>
              </w:rPr>
              <w:t>69</w:t>
            </w:r>
          </w:p>
        </w:tc>
        <w:tc>
          <w:tcPr>
            <w:tcW w:w="1145" w:type="pct"/>
            <w:noWrap/>
            <w:vAlign w:val="bottom"/>
            <w:hideMark/>
          </w:tcPr>
          <w:p w14:paraId="62E98214" w14:textId="77777777" w:rsidR="00623E72" w:rsidRPr="00390EAC"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90EAC">
              <w:rPr>
                <w:rFonts w:cs="Segoe UI"/>
                <w:b/>
                <w:color w:val="000000"/>
              </w:rPr>
              <w:t>212</w:t>
            </w:r>
          </w:p>
        </w:tc>
      </w:tr>
    </w:tbl>
    <w:p w14:paraId="565404BD" w14:textId="04D93CE1" w:rsidR="00623E72" w:rsidRDefault="00623E72" w:rsidP="00623E72">
      <w:pPr>
        <w:spacing w:line="240" w:lineRule="auto"/>
        <w:rPr>
          <w:rFonts w:ascii="Segoe UI" w:hAnsi="Segoe UI" w:cs="Segoe UI"/>
          <w:sz w:val="18"/>
          <w:szCs w:val="18"/>
        </w:rPr>
      </w:pPr>
      <w:r w:rsidRPr="002C2AE3">
        <w:rPr>
          <w:rFonts w:ascii="Segoe UI" w:hAnsi="Segoe UI" w:cs="Segoe UI"/>
          <w:sz w:val="18"/>
          <w:szCs w:val="18"/>
        </w:rPr>
        <w:t xml:space="preserve">Source: </w:t>
      </w:r>
      <w:r w:rsidR="000717DD">
        <w:rPr>
          <w:rFonts w:ascii="Segoe UI" w:hAnsi="Segoe UI" w:cs="Segoe UI"/>
          <w:sz w:val="18"/>
          <w:szCs w:val="18"/>
        </w:rPr>
        <w:t>Essex County Council</w:t>
      </w:r>
      <w:r w:rsidRPr="002C2AE3">
        <w:rPr>
          <w:rFonts w:ascii="Segoe UI" w:hAnsi="Segoe UI" w:cs="Segoe UI"/>
          <w:sz w:val="18"/>
          <w:szCs w:val="18"/>
        </w:rPr>
        <w:t xml:space="preserve"> (2025)</w:t>
      </w:r>
    </w:p>
    <w:p w14:paraId="08D7A4B6" w14:textId="77777777" w:rsidR="00BE420C" w:rsidRDefault="00BE420C" w:rsidP="00623E72">
      <w:pPr>
        <w:spacing w:line="240" w:lineRule="auto"/>
        <w:rPr>
          <w:rFonts w:ascii="Segoe UI" w:hAnsi="Segoe UI" w:cs="Segoe UI"/>
          <w:sz w:val="18"/>
          <w:szCs w:val="18"/>
        </w:rPr>
      </w:pPr>
    </w:p>
    <w:p w14:paraId="6725A75B" w14:textId="77777777" w:rsidR="00BE420C" w:rsidRPr="002C2AE3" w:rsidRDefault="00BE420C" w:rsidP="00623E72">
      <w:pPr>
        <w:spacing w:line="240" w:lineRule="auto"/>
        <w:rPr>
          <w:rFonts w:ascii="Segoe UI" w:hAnsi="Segoe UI" w:cs="Segoe UI"/>
          <w:sz w:val="18"/>
          <w:szCs w:val="18"/>
        </w:rPr>
      </w:pPr>
    </w:p>
    <w:p w14:paraId="7046A84A" w14:textId="7060B409" w:rsidR="00623E72" w:rsidRDefault="00623E72" w:rsidP="00623E72">
      <w:pPr>
        <w:pStyle w:val="Caption"/>
        <w:ind w:firstLine="720"/>
      </w:pPr>
      <w:r>
        <w:lastRenderedPageBreak/>
        <w:t xml:space="preserve">Figure </w:t>
      </w:r>
      <w:r>
        <w:fldChar w:fldCharType="begin"/>
      </w:r>
      <w:r>
        <w:instrText>SEQ Figure \* ARABIC</w:instrText>
      </w:r>
      <w:r>
        <w:fldChar w:fldCharType="separate"/>
      </w:r>
      <w:r w:rsidR="00971C60">
        <w:rPr>
          <w:noProof/>
        </w:rPr>
        <w:t>41</w:t>
      </w:r>
      <w:r>
        <w:fldChar w:fldCharType="end"/>
      </w:r>
      <w:r>
        <w:t xml:space="preserve">. </w:t>
      </w:r>
      <w:r w:rsidRPr="00FC4C47">
        <w:t>Distribution of care homes across the quadrants in Essex</w:t>
      </w:r>
    </w:p>
    <w:p w14:paraId="61B312B8" w14:textId="77777777" w:rsidR="00623E72" w:rsidRPr="004143CB" w:rsidRDefault="00623E72" w:rsidP="00623E72">
      <w:pPr>
        <w:pStyle w:val="Numberedpara1202"/>
        <w:numPr>
          <w:ilvl w:val="0"/>
          <w:numId w:val="0"/>
        </w:numPr>
        <w:ind w:left="720"/>
      </w:pPr>
      <w:r>
        <w:rPr>
          <w:noProof/>
          <w14:ligatures w14:val="standardContextual"/>
        </w:rPr>
        <w:drawing>
          <wp:inline distT="0" distB="0" distL="0" distR="0" wp14:anchorId="10E7B5E9" wp14:editId="732299F9">
            <wp:extent cx="5215255" cy="1295400"/>
            <wp:effectExtent l="0" t="0" r="4445" b="0"/>
            <wp:docPr id="675677440" name="Chart 1">
              <a:extLst xmlns:a="http://schemas.openxmlformats.org/drawingml/2006/main">
                <a:ext uri="{FF2B5EF4-FFF2-40B4-BE49-F238E27FC236}">
                  <a16:creationId xmlns:a16="http://schemas.microsoft.com/office/drawing/2014/main" id="{41A365EC-0FF5-0B7B-D5AD-9871BE63CDC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2DE21627" w14:textId="50FDFE2E" w:rsidR="00623E72" w:rsidRPr="004143CB" w:rsidRDefault="00623E72" w:rsidP="00623E72">
      <w:pPr>
        <w:pStyle w:val="Tablesourcenote"/>
        <w:ind w:firstLine="720"/>
        <w:rPr>
          <w:rFonts w:cs="Segoe UI"/>
        </w:rPr>
      </w:pPr>
      <w:r w:rsidRPr="004143CB">
        <w:rPr>
          <w:rFonts w:cs="Segoe UI"/>
        </w:rPr>
        <w:t xml:space="preserve">Source: </w:t>
      </w:r>
      <w:r w:rsidR="000717DD">
        <w:rPr>
          <w:rFonts w:cs="Segoe UI"/>
        </w:rPr>
        <w:t>Essex County Council</w:t>
      </w:r>
      <w:r w:rsidRPr="004143CB">
        <w:rPr>
          <w:rFonts w:cs="Segoe UI"/>
        </w:rPr>
        <w:t xml:space="preserve"> (202</w:t>
      </w:r>
      <w:r>
        <w:rPr>
          <w:rFonts w:cs="Segoe UI"/>
        </w:rPr>
        <w:t>5</w:t>
      </w:r>
      <w:r w:rsidRPr="004143CB">
        <w:rPr>
          <w:rFonts w:cs="Segoe UI"/>
        </w:rPr>
        <w:t>)</w:t>
      </w:r>
    </w:p>
    <w:p w14:paraId="5578B2EE" w14:textId="0F922258" w:rsidR="00623E72" w:rsidRPr="004143CB" w:rsidRDefault="00623E72" w:rsidP="00623E72">
      <w:pPr>
        <w:pStyle w:val="Numberedpara1202"/>
      </w:pPr>
      <w:r w:rsidRPr="004143CB">
        <w:t xml:space="preserve">To identify the </w:t>
      </w:r>
      <w:r>
        <w:t>care home capacity</w:t>
      </w:r>
      <w:r w:rsidRPr="004143CB">
        <w:t xml:space="preserve"> in Essex, the Care Quality Commission (CQC) national database of care home provision was used and cross-referenced with data from </w:t>
      </w:r>
      <w:r w:rsidR="004301FE">
        <w:t>Essex County Council</w:t>
      </w:r>
      <w:r w:rsidRPr="004143CB">
        <w:t>. The types of care homes include:</w:t>
      </w:r>
    </w:p>
    <w:p w14:paraId="1275295C" w14:textId="5CC96E3D" w:rsidR="00623E72" w:rsidRPr="000B5FC2" w:rsidRDefault="00623E72" w:rsidP="00623E72">
      <w:pPr>
        <w:pStyle w:val="Bulletptfirstline"/>
        <w:ind w:left="1069"/>
        <w:rPr>
          <w:strike/>
        </w:rPr>
      </w:pPr>
      <w:r w:rsidRPr="004143CB">
        <w:rPr>
          <w:i/>
        </w:rPr>
        <w:t xml:space="preserve">Residential care </w:t>
      </w:r>
      <w:proofErr w:type="gramStart"/>
      <w:r w:rsidRPr="004143CB">
        <w:rPr>
          <w:i/>
        </w:rPr>
        <w:t>home</w:t>
      </w:r>
      <w:r>
        <w:rPr>
          <w:i/>
        </w:rPr>
        <w:t>:</w:t>
      </w:r>
      <w:proofErr w:type="gramEnd"/>
      <w:r>
        <w:rPr>
          <w:i/>
        </w:rPr>
        <w:t xml:space="preserve"> </w:t>
      </w:r>
      <w:r w:rsidRPr="00CB2F1B">
        <w:rPr>
          <w:iCs/>
        </w:rPr>
        <w:t>provides accommodation, meals, wellbeing activities and support for multiple people, with access to personal care and support 24 hours a day, seven days a week. Personal care activities can include support with washing, dressing, taking medicines, going to the toilet etc</w:t>
      </w:r>
    </w:p>
    <w:p w14:paraId="33C05A2E" w14:textId="5B29527E" w:rsidR="00623E72" w:rsidRDefault="00623E72" w:rsidP="00623E72">
      <w:pPr>
        <w:pStyle w:val="Bulletptfirstline"/>
        <w:ind w:left="1069"/>
      </w:pPr>
      <w:r w:rsidRPr="0069620D">
        <w:rPr>
          <w:i/>
        </w:rPr>
        <w:t>Nursing care home</w:t>
      </w:r>
      <w:r w:rsidRPr="001E4A40">
        <w:t>:</w:t>
      </w:r>
      <w:r w:rsidRPr="001E4A40">
        <w:rPr>
          <w:rStyle w:val="FootnoteReference"/>
          <w:sz w:val="24"/>
          <w:szCs w:val="24"/>
        </w:rPr>
        <w:footnoteReference w:id="62"/>
      </w:r>
      <w:r w:rsidRPr="001E4A40">
        <w:t xml:space="preserve"> </w:t>
      </w:r>
      <w:proofErr w:type="gramStart"/>
      <w:r w:rsidRPr="001E4A40">
        <w:t>similar to</w:t>
      </w:r>
      <w:proofErr w:type="gramEnd"/>
      <w:r w:rsidRPr="001E4A40">
        <w:t xml:space="preserve"> a residential care home but additionally providing</w:t>
      </w:r>
      <w:r w:rsidRPr="004143CB">
        <w:t xml:space="preserve"> care from qualified nurses. There will always be 1 or more qualified nurses on duty to provide nursing care. These are sometimes called ‘care homes with nursing’</w:t>
      </w:r>
    </w:p>
    <w:p w14:paraId="7550738B" w14:textId="730FB514" w:rsidR="00623E72" w:rsidRPr="00F16E3F" w:rsidRDefault="00623E72" w:rsidP="00623E72">
      <w:pPr>
        <w:pStyle w:val="Numberedpara1202"/>
      </w:pPr>
      <w:r w:rsidRPr="00F16E3F">
        <w:t xml:space="preserve">From </w:t>
      </w:r>
      <w:r w:rsidR="000717DD">
        <w:t>Essex County Council</w:t>
      </w:r>
      <w:r w:rsidRPr="00F16E3F">
        <w:t xml:space="preserve"> data </w:t>
      </w:r>
      <w:r w:rsidR="003856D5">
        <w:t>in relation to</w:t>
      </w:r>
      <w:r w:rsidRPr="00F16E3F">
        <w:t xml:space="preserve"> the overall care home market in Essex, there are a total of 10,798 care home beds in Essex for older people (65+). This includes 8,077 residential care beds</w:t>
      </w:r>
      <w:r w:rsidR="009A609B">
        <w:t xml:space="preserve"> and </w:t>
      </w:r>
      <w:r w:rsidRPr="00F16E3F">
        <w:t xml:space="preserve">2,721 nursing care </w:t>
      </w:r>
      <w:r w:rsidR="009A609B">
        <w:t>beds.</w:t>
      </w:r>
      <w:r w:rsidRPr="00F16E3F">
        <w:t xml:space="preserve"> This shows that currently 75% of care home </w:t>
      </w:r>
      <w:r w:rsidR="009A609B">
        <w:t xml:space="preserve">beds </w:t>
      </w:r>
      <w:r w:rsidRPr="00F16E3F">
        <w:t xml:space="preserve">are for residential care and 25% of care home beds are for nursing care. </w:t>
      </w:r>
    </w:p>
    <w:p w14:paraId="2A6D9DB9" w14:textId="6A74C7A5" w:rsidR="00623E72" w:rsidRPr="004143CB" w:rsidRDefault="00623E72" w:rsidP="00623E72">
      <w:pPr>
        <w:pStyle w:val="Caption"/>
        <w:rPr>
          <w:rFonts w:cs="Segoe UI"/>
        </w:rPr>
      </w:pPr>
      <w:bookmarkStart w:id="323" w:name="_Ref199339314"/>
      <w:r w:rsidRPr="004143CB">
        <w:rPr>
          <w:rFonts w:cs="Segoe UI"/>
        </w:rPr>
        <w:t xml:space="preserve">Table </w:t>
      </w:r>
      <w:r w:rsidRPr="004143CB">
        <w:rPr>
          <w:rFonts w:cs="Segoe UI"/>
        </w:rPr>
        <w:fldChar w:fldCharType="begin"/>
      </w:r>
      <w:r w:rsidRPr="004143CB">
        <w:rPr>
          <w:rFonts w:cs="Segoe UI"/>
        </w:rPr>
        <w:instrText xml:space="preserve"> SEQ Table \* ARABIC </w:instrText>
      </w:r>
      <w:r w:rsidRPr="004143CB">
        <w:rPr>
          <w:rFonts w:cs="Segoe UI"/>
        </w:rPr>
        <w:fldChar w:fldCharType="separate"/>
      </w:r>
      <w:r w:rsidR="00971C60">
        <w:rPr>
          <w:rFonts w:cs="Segoe UI"/>
          <w:noProof/>
        </w:rPr>
        <w:t>129</w:t>
      </w:r>
      <w:r w:rsidRPr="004143CB">
        <w:rPr>
          <w:rFonts w:cs="Segoe UI"/>
          <w:noProof/>
        </w:rPr>
        <w:fldChar w:fldCharType="end"/>
      </w:r>
      <w:bookmarkEnd w:id="323"/>
      <w:r w:rsidRPr="004143CB">
        <w:rPr>
          <w:rFonts w:cs="Segoe UI"/>
        </w:rPr>
        <w:t xml:space="preserve">. Care home </w:t>
      </w:r>
      <w:r>
        <w:rPr>
          <w:rFonts w:cs="Segoe UI"/>
        </w:rPr>
        <w:t>capacity</w:t>
      </w:r>
      <w:r w:rsidRPr="004143CB">
        <w:rPr>
          <w:rFonts w:cs="Segoe UI"/>
        </w:rPr>
        <w:t xml:space="preserve"> in Essex by district</w:t>
      </w:r>
    </w:p>
    <w:tbl>
      <w:tblPr>
        <w:tblStyle w:val="GridTable5Dark-Accent4"/>
        <w:tblW w:w="5000" w:type="pct"/>
        <w:tblLook w:val="04A0" w:firstRow="1" w:lastRow="0" w:firstColumn="1" w:lastColumn="0" w:noHBand="0" w:noVBand="1"/>
      </w:tblPr>
      <w:tblGrid>
        <w:gridCol w:w="2358"/>
        <w:gridCol w:w="1690"/>
        <w:gridCol w:w="1690"/>
        <w:gridCol w:w="3278"/>
      </w:tblGrid>
      <w:tr w:rsidR="00623E72" w:rsidRPr="004143CB" w14:paraId="19E14AEF" w14:textId="77777777" w:rsidTr="009A609B">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308" w:type="pct"/>
            <w:shd w:val="clear" w:color="auto" w:fill="FBCAD0"/>
            <w:noWrap/>
            <w:vAlign w:val="top"/>
            <w:hideMark/>
          </w:tcPr>
          <w:p w14:paraId="4A48905B" w14:textId="77777777" w:rsidR="00623E72" w:rsidRPr="004143CB" w:rsidRDefault="00623E72" w:rsidP="009A609B">
            <w:pPr>
              <w:rPr>
                <w:rFonts w:eastAsia="Times New Roman" w:cs="Segoe UI"/>
                <w:color w:val="000000"/>
              </w:rPr>
            </w:pPr>
            <w:r w:rsidRPr="004143CB">
              <w:rPr>
                <w:rFonts w:eastAsia="Times New Roman" w:cs="Segoe UI"/>
                <w:color w:val="000000"/>
              </w:rPr>
              <w:t>Districts</w:t>
            </w:r>
          </w:p>
        </w:tc>
        <w:tc>
          <w:tcPr>
            <w:tcW w:w="937" w:type="pct"/>
            <w:shd w:val="clear" w:color="auto" w:fill="FBCAD0"/>
            <w:vAlign w:val="top"/>
          </w:tcPr>
          <w:p w14:paraId="5CD6DE34" w14:textId="14F5F1F3" w:rsidR="00623E72" w:rsidRPr="004143CB" w:rsidRDefault="00623E72" w:rsidP="009A609B">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 xml:space="preserve">Nursing care </w:t>
            </w:r>
            <w:r>
              <w:rPr>
                <w:rFonts w:eastAsia="Times New Roman" w:cs="Segoe UI"/>
                <w:color w:val="000000"/>
              </w:rPr>
              <w:t>capacity</w:t>
            </w:r>
            <w:r w:rsidR="00ED7CE7">
              <w:rPr>
                <w:rFonts w:eastAsia="Times New Roman" w:cs="Segoe UI"/>
                <w:color w:val="000000"/>
              </w:rPr>
              <w:t xml:space="preserve"> (beds)</w:t>
            </w:r>
          </w:p>
        </w:tc>
        <w:tc>
          <w:tcPr>
            <w:tcW w:w="937" w:type="pct"/>
            <w:shd w:val="clear" w:color="auto" w:fill="FBCAD0"/>
            <w:vAlign w:val="top"/>
          </w:tcPr>
          <w:p w14:paraId="3A17675A" w14:textId="21A363E9" w:rsidR="00623E72" w:rsidRPr="004143CB" w:rsidRDefault="00623E72" w:rsidP="009A609B">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 xml:space="preserve">Residential care </w:t>
            </w:r>
            <w:r>
              <w:rPr>
                <w:rFonts w:eastAsia="Times New Roman" w:cs="Segoe UI"/>
                <w:color w:val="000000"/>
              </w:rPr>
              <w:t>capacity</w:t>
            </w:r>
            <w:r w:rsidR="00ED7CE7">
              <w:rPr>
                <w:rFonts w:eastAsia="Times New Roman" w:cs="Segoe UI"/>
                <w:color w:val="000000"/>
              </w:rPr>
              <w:t xml:space="preserve"> (beds)</w:t>
            </w:r>
          </w:p>
        </w:tc>
        <w:tc>
          <w:tcPr>
            <w:tcW w:w="1819" w:type="pct"/>
            <w:shd w:val="clear" w:color="auto" w:fill="FBCAD0"/>
            <w:noWrap/>
            <w:vAlign w:val="top"/>
            <w:hideMark/>
          </w:tcPr>
          <w:p w14:paraId="2EE4C834" w14:textId="44CE0FBA" w:rsidR="00623E72" w:rsidRPr="004143CB" w:rsidRDefault="00623E72" w:rsidP="009A609B">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 xml:space="preserve">Total </w:t>
            </w:r>
            <w:r w:rsidR="002707EC">
              <w:rPr>
                <w:rFonts w:eastAsia="Times New Roman" w:cs="Segoe UI"/>
                <w:color w:val="000000"/>
              </w:rPr>
              <w:t>c</w:t>
            </w:r>
            <w:r>
              <w:rPr>
                <w:rFonts w:eastAsia="Times New Roman" w:cs="Segoe UI"/>
                <w:color w:val="000000"/>
              </w:rPr>
              <w:t>are home capacity</w:t>
            </w:r>
          </w:p>
        </w:tc>
      </w:tr>
      <w:tr w:rsidR="00623E72" w:rsidRPr="004143CB" w14:paraId="0E137644"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730476B5"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Basildon</w:t>
            </w:r>
          </w:p>
        </w:tc>
        <w:tc>
          <w:tcPr>
            <w:tcW w:w="937" w:type="pct"/>
            <w:vAlign w:val="center"/>
          </w:tcPr>
          <w:p w14:paraId="0D4AED53"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132</w:t>
            </w:r>
          </w:p>
        </w:tc>
        <w:tc>
          <w:tcPr>
            <w:tcW w:w="937" w:type="pct"/>
            <w:vAlign w:val="center"/>
          </w:tcPr>
          <w:p w14:paraId="0E7F4E77"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654</w:t>
            </w:r>
          </w:p>
        </w:tc>
        <w:tc>
          <w:tcPr>
            <w:tcW w:w="1819" w:type="pct"/>
            <w:noWrap/>
            <w:vAlign w:val="center"/>
            <w:hideMark/>
          </w:tcPr>
          <w:p w14:paraId="44F1DF61"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786</w:t>
            </w:r>
          </w:p>
        </w:tc>
      </w:tr>
      <w:tr w:rsidR="00623E72" w:rsidRPr="004143CB" w14:paraId="3028995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1BACC301"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Braintree</w:t>
            </w:r>
          </w:p>
        </w:tc>
        <w:tc>
          <w:tcPr>
            <w:tcW w:w="937" w:type="pct"/>
            <w:vAlign w:val="center"/>
          </w:tcPr>
          <w:p w14:paraId="4DC1CEF6"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418</w:t>
            </w:r>
          </w:p>
        </w:tc>
        <w:tc>
          <w:tcPr>
            <w:tcW w:w="937" w:type="pct"/>
            <w:vAlign w:val="center"/>
          </w:tcPr>
          <w:p w14:paraId="1F2D85CA"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1,108</w:t>
            </w:r>
          </w:p>
        </w:tc>
        <w:tc>
          <w:tcPr>
            <w:tcW w:w="1819" w:type="pct"/>
            <w:noWrap/>
            <w:vAlign w:val="center"/>
            <w:hideMark/>
          </w:tcPr>
          <w:p w14:paraId="307268BB"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1,526</w:t>
            </w:r>
          </w:p>
        </w:tc>
      </w:tr>
      <w:tr w:rsidR="00623E72" w:rsidRPr="004143CB" w14:paraId="07B03E5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208E6190"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Brentwood</w:t>
            </w:r>
          </w:p>
        </w:tc>
        <w:tc>
          <w:tcPr>
            <w:tcW w:w="937" w:type="pct"/>
            <w:vAlign w:val="center"/>
          </w:tcPr>
          <w:p w14:paraId="1141A071"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238</w:t>
            </w:r>
          </w:p>
        </w:tc>
        <w:tc>
          <w:tcPr>
            <w:tcW w:w="937" w:type="pct"/>
            <w:vAlign w:val="center"/>
          </w:tcPr>
          <w:p w14:paraId="1DB4BB56"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626</w:t>
            </w:r>
          </w:p>
        </w:tc>
        <w:tc>
          <w:tcPr>
            <w:tcW w:w="1819" w:type="pct"/>
            <w:noWrap/>
            <w:vAlign w:val="center"/>
            <w:hideMark/>
          </w:tcPr>
          <w:p w14:paraId="39839321"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864</w:t>
            </w:r>
          </w:p>
        </w:tc>
      </w:tr>
      <w:tr w:rsidR="00623E72" w:rsidRPr="004143CB" w14:paraId="4E6AF2F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0F556CC6" w14:textId="786B0BE0" w:rsidR="00623E72" w:rsidRPr="004143CB" w:rsidRDefault="00D30CB8" w:rsidP="00DC05B9">
            <w:pPr>
              <w:rPr>
                <w:rFonts w:eastAsia="Times New Roman" w:cs="Segoe UI"/>
                <w:b w:val="0"/>
                <w:color w:val="000000"/>
              </w:rPr>
            </w:pPr>
            <w:r>
              <w:rPr>
                <w:rFonts w:eastAsia="Times New Roman" w:cs="Segoe UI"/>
                <w:b w:val="0"/>
                <w:color w:val="000000"/>
              </w:rPr>
              <w:t>Castle Point</w:t>
            </w:r>
          </w:p>
        </w:tc>
        <w:tc>
          <w:tcPr>
            <w:tcW w:w="937" w:type="pct"/>
            <w:vAlign w:val="center"/>
          </w:tcPr>
          <w:p w14:paraId="5B3AAC7D"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175</w:t>
            </w:r>
          </w:p>
        </w:tc>
        <w:tc>
          <w:tcPr>
            <w:tcW w:w="937" w:type="pct"/>
            <w:vAlign w:val="center"/>
          </w:tcPr>
          <w:p w14:paraId="74F818F7"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439</w:t>
            </w:r>
          </w:p>
        </w:tc>
        <w:tc>
          <w:tcPr>
            <w:tcW w:w="1819" w:type="pct"/>
            <w:noWrap/>
            <w:vAlign w:val="center"/>
            <w:hideMark/>
          </w:tcPr>
          <w:p w14:paraId="6CE2A899"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614</w:t>
            </w:r>
          </w:p>
        </w:tc>
      </w:tr>
      <w:tr w:rsidR="00623E72" w:rsidRPr="004143CB" w14:paraId="61F20502"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77F6B6AD"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Chelmsford</w:t>
            </w:r>
          </w:p>
        </w:tc>
        <w:tc>
          <w:tcPr>
            <w:tcW w:w="937" w:type="pct"/>
            <w:vAlign w:val="center"/>
          </w:tcPr>
          <w:p w14:paraId="4ECB14B7"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398</w:t>
            </w:r>
          </w:p>
        </w:tc>
        <w:tc>
          <w:tcPr>
            <w:tcW w:w="937" w:type="pct"/>
            <w:vAlign w:val="center"/>
          </w:tcPr>
          <w:p w14:paraId="5FE692B6"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779</w:t>
            </w:r>
          </w:p>
        </w:tc>
        <w:tc>
          <w:tcPr>
            <w:tcW w:w="1819" w:type="pct"/>
            <w:noWrap/>
            <w:vAlign w:val="center"/>
            <w:hideMark/>
          </w:tcPr>
          <w:p w14:paraId="2B972EFA"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1,177</w:t>
            </w:r>
          </w:p>
        </w:tc>
      </w:tr>
      <w:tr w:rsidR="00623E72" w:rsidRPr="004143CB" w14:paraId="7E647B97"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1CB715EA"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Colchester</w:t>
            </w:r>
          </w:p>
        </w:tc>
        <w:tc>
          <w:tcPr>
            <w:tcW w:w="937" w:type="pct"/>
            <w:vAlign w:val="center"/>
          </w:tcPr>
          <w:p w14:paraId="36D072F9"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376</w:t>
            </w:r>
          </w:p>
        </w:tc>
        <w:tc>
          <w:tcPr>
            <w:tcW w:w="937" w:type="pct"/>
            <w:vAlign w:val="center"/>
          </w:tcPr>
          <w:p w14:paraId="75D78070"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830</w:t>
            </w:r>
          </w:p>
        </w:tc>
        <w:tc>
          <w:tcPr>
            <w:tcW w:w="1819" w:type="pct"/>
            <w:noWrap/>
            <w:vAlign w:val="center"/>
            <w:hideMark/>
          </w:tcPr>
          <w:p w14:paraId="67673B8D"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1,206</w:t>
            </w:r>
          </w:p>
        </w:tc>
      </w:tr>
      <w:tr w:rsidR="00623E72" w:rsidRPr="004143CB" w14:paraId="60D857C2"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6FE65B38"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Epping Forest</w:t>
            </w:r>
          </w:p>
        </w:tc>
        <w:tc>
          <w:tcPr>
            <w:tcW w:w="937" w:type="pct"/>
            <w:vAlign w:val="center"/>
          </w:tcPr>
          <w:p w14:paraId="73466DD9"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409</w:t>
            </w:r>
          </w:p>
        </w:tc>
        <w:tc>
          <w:tcPr>
            <w:tcW w:w="937" w:type="pct"/>
            <w:vAlign w:val="center"/>
          </w:tcPr>
          <w:p w14:paraId="6FF11D6F"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752</w:t>
            </w:r>
          </w:p>
        </w:tc>
        <w:tc>
          <w:tcPr>
            <w:tcW w:w="1819" w:type="pct"/>
            <w:noWrap/>
            <w:vAlign w:val="center"/>
            <w:hideMark/>
          </w:tcPr>
          <w:p w14:paraId="1003120E"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1,161</w:t>
            </w:r>
          </w:p>
        </w:tc>
      </w:tr>
      <w:tr w:rsidR="00623E72" w:rsidRPr="004143CB" w14:paraId="517A06D2"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66ABA1EA"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Harlow</w:t>
            </w:r>
          </w:p>
        </w:tc>
        <w:tc>
          <w:tcPr>
            <w:tcW w:w="937" w:type="pct"/>
            <w:vAlign w:val="center"/>
          </w:tcPr>
          <w:p w14:paraId="616F722F"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145</w:t>
            </w:r>
          </w:p>
        </w:tc>
        <w:tc>
          <w:tcPr>
            <w:tcW w:w="937" w:type="pct"/>
            <w:vAlign w:val="center"/>
          </w:tcPr>
          <w:p w14:paraId="0B7C6FA9"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208</w:t>
            </w:r>
          </w:p>
        </w:tc>
        <w:tc>
          <w:tcPr>
            <w:tcW w:w="1819" w:type="pct"/>
            <w:noWrap/>
            <w:vAlign w:val="center"/>
            <w:hideMark/>
          </w:tcPr>
          <w:p w14:paraId="3FD4602A"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353</w:t>
            </w:r>
          </w:p>
        </w:tc>
      </w:tr>
      <w:tr w:rsidR="00623E72" w:rsidRPr="004143CB" w14:paraId="383F0C2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51647EC7"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Maldon</w:t>
            </w:r>
          </w:p>
        </w:tc>
        <w:tc>
          <w:tcPr>
            <w:tcW w:w="937" w:type="pct"/>
            <w:vAlign w:val="center"/>
          </w:tcPr>
          <w:p w14:paraId="176085FE"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75</w:t>
            </w:r>
          </w:p>
        </w:tc>
        <w:tc>
          <w:tcPr>
            <w:tcW w:w="937" w:type="pct"/>
            <w:vAlign w:val="center"/>
          </w:tcPr>
          <w:p w14:paraId="6D0111C0"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423</w:t>
            </w:r>
          </w:p>
        </w:tc>
        <w:tc>
          <w:tcPr>
            <w:tcW w:w="1819" w:type="pct"/>
            <w:noWrap/>
            <w:vAlign w:val="center"/>
            <w:hideMark/>
          </w:tcPr>
          <w:p w14:paraId="5D12E098"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498</w:t>
            </w:r>
          </w:p>
        </w:tc>
      </w:tr>
      <w:tr w:rsidR="00623E72" w:rsidRPr="004143CB" w14:paraId="16C7A20C"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65C1DAFB"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Rochford</w:t>
            </w:r>
          </w:p>
        </w:tc>
        <w:tc>
          <w:tcPr>
            <w:tcW w:w="937" w:type="pct"/>
            <w:vAlign w:val="center"/>
          </w:tcPr>
          <w:p w14:paraId="58FAAC78"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71</w:t>
            </w:r>
          </w:p>
        </w:tc>
        <w:tc>
          <w:tcPr>
            <w:tcW w:w="937" w:type="pct"/>
            <w:vAlign w:val="center"/>
          </w:tcPr>
          <w:p w14:paraId="23B756E8"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342</w:t>
            </w:r>
          </w:p>
        </w:tc>
        <w:tc>
          <w:tcPr>
            <w:tcW w:w="1819" w:type="pct"/>
            <w:noWrap/>
            <w:vAlign w:val="center"/>
            <w:hideMark/>
          </w:tcPr>
          <w:p w14:paraId="4B8DB78E"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413</w:t>
            </w:r>
          </w:p>
        </w:tc>
      </w:tr>
      <w:tr w:rsidR="00623E72" w:rsidRPr="004143CB" w14:paraId="40136BE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03A06993"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Tendring</w:t>
            </w:r>
          </w:p>
        </w:tc>
        <w:tc>
          <w:tcPr>
            <w:tcW w:w="937" w:type="pct"/>
            <w:vAlign w:val="center"/>
          </w:tcPr>
          <w:p w14:paraId="3BFEDD42"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191</w:t>
            </w:r>
          </w:p>
        </w:tc>
        <w:tc>
          <w:tcPr>
            <w:tcW w:w="937" w:type="pct"/>
            <w:vAlign w:val="center"/>
          </w:tcPr>
          <w:p w14:paraId="3B7AF0F0"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1,316</w:t>
            </w:r>
          </w:p>
        </w:tc>
        <w:tc>
          <w:tcPr>
            <w:tcW w:w="1819" w:type="pct"/>
            <w:noWrap/>
            <w:vAlign w:val="center"/>
            <w:hideMark/>
          </w:tcPr>
          <w:p w14:paraId="7679F75C"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1,507</w:t>
            </w:r>
          </w:p>
        </w:tc>
      </w:tr>
      <w:tr w:rsidR="00623E72" w:rsidRPr="004143CB" w14:paraId="7C64B53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441F2A8D" w14:textId="77777777" w:rsidR="00623E72" w:rsidRPr="004143CB" w:rsidRDefault="00623E72" w:rsidP="00DC05B9">
            <w:pPr>
              <w:rPr>
                <w:rFonts w:eastAsia="Times New Roman" w:cs="Segoe UI"/>
                <w:b w:val="0"/>
                <w:color w:val="000000"/>
              </w:rPr>
            </w:pPr>
            <w:r w:rsidRPr="004143CB">
              <w:rPr>
                <w:rFonts w:eastAsia="Times New Roman" w:cs="Segoe UI"/>
                <w:b w:val="0"/>
                <w:color w:val="000000"/>
              </w:rPr>
              <w:t>Uttlesford</w:t>
            </w:r>
          </w:p>
        </w:tc>
        <w:tc>
          <w:tcPr>
            <w:tcW w:w="937" w:type="pct"/>
            <w:vAlign w:val="center"/>
          </w:tcPr>
          <w:p w14:paraId="7AB02E73"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93</w:t>
            </w:r>
          </w:p>
        </w:tc>
        <w:tc>
          <w:tcPr>
            <w:tcW w:w="937" w:type="pct"/>
            <w:vAlign w:val="center"/>
          </w:tcPr>
          <w:p w14:paraId="53F2D9B4"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FE5CA9">
              <w:rPr>
                <w:rFonts w:cs="Segoe UI"/>
                <w:color w:val="000000"/>
              </w:rPr>
              <w:t>600</w:t>
            </w:r>
          </w:p>
        </w:tc>
        <w:tc>
          <w:tcPr>
            <w:tcW w:w="1819" w:type="pct"/>
            <w:noWrap/>
            <w:vAlign w:val="center"/>
            <w:hideMark/>
          </w:tcPr>
          <w:p w14:paraId="2696A5D5"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E5CA9">
              <w:rPr>
                <w:rFonts w:cs="Segoe UI"/>
                <w:color w:val="000000"/>
              </w:rPr>
              <w:t>693</w:t>
            </w:r>
          </w:p>
        </w:tc>
      </w:tr>
      <w:tr w:rsidR="00623E72" w:rsidRPr="004143CB" w14:paraId="6494B144"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308" w:type="pct"/>
            <w:noWrap/>
            <w:hideMark/>
          </w:tcPr>
          <w:p w14:paraId="3E89F5B2" w14:textId="77777777" w:rsidR="00623E72" w:rsidRPr="004143CB" w:rsidRDefault="00623E72" w:rsidP="00DC05B9">
            <w:pPr>
              <w:rPr>
                <w:rFonts w:eastAsia="Times New Roman" w:cs="Segoe UI"/>
                <w:color w:val="000000"/>
              </w:rPr>
            </w:pPr>
            <w:r w:rsidRPr="004143CB">
              <w:rPr>
                <w:rFonts w:eastAsia="Times New Roman" w:cs="Segoe UI"/>
                <w:color w:val="000000"/>
              </w:rPr>
              <w:t>Essex</w:t>
            </w:r>
          </w:p>
        </w:tc>
        <w:tc>
          <w:tcPr>
            <w:tcW w:w="937" w:type="pct"/>
            <w:vAlign w:val="center"/>
          </w:tcPr>
          <w:p w14:paraId="4DA39657"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FE5CA9">
              <w:rPr>
                <w:rFonts w:cs="Segoe UI"/>
                <w:b/>
                <w:color w:val="000000"/>
              </w:rPr>
              <w:t>2,721</w:t>
            </w:r>
          </w:p>
        </w:tc>
        <w:tc>
          <w:tcPr>
            <w:tcW w:w="937" w:type="pct"/>
            <w:vAlign w:val="center"/>
          </w:tcPr>
          <w:p w14:paraId="17CB57EE" w14:textId="5572F2E8"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rPr>
            </w:pPr>
            <w:r w:rsidRPr="00FE5CA9">
              <w:rPr>
                <w:rFonts w:cs="Segoe UI"/>
                <w:b/>
                <w:color w:val="000000"/>
              </w:rPr>
              <w:t>8</w:t>
            </w:r>
            <w:r w:rsidR="00757770">
              <w:rPr>
                <w:rFonts w:cs="Segoe UI"/>
                <w:b/>
                <w:color w:val="000000"/>
              </w:rPr>
              <w:t>,</w:t>
            </w:r>
            <w:r w:rsidRPr="00FE5CA9">
              <w:rPr>
                <w:rFonts w:cs="Segoe UI"/>
                <w:b/>
                <w:color w:val="000000"/>
              </w:rPr>
              <w:t>077</w:t>
            </w:r>
          </w:p>
        </w:tc>
        <w:tc>
          <w:tcPr>
            <w:tcW w:w="1819" w:type="pct"/>
            <w:noWrap/>
            <w:vAlign w:val="center"/>
            <w:hideMark/>
          </w:tcPr>
          <w:p w14:paraId="6EF91482" w14:textId="77777777" w:rsidR="00623E72" w:rsidRPr="00FE5CA9"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FE5CA9">
              <w:rPr>
                <w:rFonts w:cs="Segoe UI"/>
                <w:b/>
                <w:color w:val="000000"/>
              </w:rPr>
              <w:t>10,798</w:t>
            </w:r>
          </w:p>
        </w:tc>
      </w:tr>
    </w:tbl>
    <w:p w14:paraId="3761693A" w14:textId="6619000C" w:rsidR="00623E72" w:rsidRPr="00873625" w:rsidRDefault="00623E72" w:rsidP="00873625">
      <w:pPr>
        <w:spacing w:after="0"/>
        <w:rPr>
          <w:rFonts w:ascii="Segoe UI" w:hAnsi="Segoe UI" w:cs="Segoe UI"/>
          <w:sz w:val="18"/>
          <w:szCs w:val="18"/>
        </w:rPr>
      </w:pPr>
      <w:r w:rsidRPr="00873625">
        <w:rPr>
          <w:rFonts w:ascii="Segoe UI" w:hAnsi="Segoe UI" w:cs="Segoe UI"/>
          <w:sz w:val="18"/>
          <w:szCs w:val="18"/>
        </w:rPr>
        <w:t xml:space="preserve">Source: </w:t>
      </w:r>
      <w:r w:rsidR="000717DD" w:rsidRPr="00873625">
        <w:rPr>
          <w:rFonts w:ascii="Segoe UI" w:hAnsi="Segoe UI" w:cs="Segoe UI"/>
          <w:sz w:val="18"/>
          <w:szCs w:val="18"/>
        </w:rPr>
        <w:t>Essex County Council</w:t>
      </w:r>
      <w:r w:rsidRPr="00873625">
        <w:rPr>
          <w:rFonts w:ascii="Segoe UI" w:hAnsi="Segoe UI" w:cs="Segoe UI"/>
          <w:sz w:val="18"/>
          <w:szCs w:val="18"/>
        </w:rPr>
        <w:t xml:space="preserve"> (2025)</w:t>
      </w:r>
    </w:p>
    <w:p w14:paraId="2F0EA2A6" w14:textId="31D3C888" w:rsidR="00623E72" w:rsidRDefault="00623E72" w:rsidP="00623E72">
      <w:pPr>
        <w:pStyle w:val="Caption"/>
      </w:pPr>
      <w:r>
        <w:lastRenderedPageBreak/>
        <w:t xml:space="preserve">Figure </w:t>
      </w:r>
      <w:r>
        <w:fldChar w:fldCharType="begin"/>
      </w:r>
      <w:r>
        <w:instrText>SEQ Figure \* ARABIC</w:instrText>
      </w:r>
      <w:r>
        <w:fldChar w:fldCharType="separate"/>
      </w:r>
      <w:r w:rsidR="00971C60">
        <w:rPr>
          <w:noProof/>
        </w:rPr>
        <w:t>42</w:t>
      </w:r>
      <w:r>
        <w:fldChar w:fldCharType="end"/>
      </w:r>
      <w:r>
        <w:t xml:space="preserve">. </w:t>
      </w:r>
      <w:r w:rsidRPr="00CF1147">
        <w:t xml:space="preserve">Residential care and nursing care </w:t>
      </w:r>
      <w:r>
        <w:t>capacity</w:t>
      </w:r>
      <w:r w:rsidRPr="00CF1147">
        <w:t xml:space="preserve"> in Essex by district</w:t>
      </w:r>
      <w:r w:rsidR="00ED7CE7">
        <w:t xml:space="preserve"> (beds)</w:t>
      </w:r>
    </w:p>
    <w:p w14:paraId="5F828635" w14:textId="77777777" w:rsidR="00623E72" w:rsidRPr="004143CB" w:rsidRDefault="00623E72" w:rsidP="00623E72">
      <w:pPr>
        <w:pStyle w:val="Numberedpara1202"/>
        <w:numPr>
          <w:ilvl w:val="0"/>
          <w:numId w:val="0"/>
        </w:numPr>
      </w:pPr>
      <w:r>
        <w:rPr>
          <w:noProof/>
          <w14:ligatures w14:val="standardContextual"/>
        </w:rPr>
        <w:drawing>
          <wp:inline distT="0" distB="0" distL="0" distR="0" wp14:anchorId="6D0FA910" wp14:editId="0CD5BA02">
            <wp:extent cx="5918200" cy="2675467"/>
            <wp:effectExtent l="0" t="0" r="6350" b="10795"/>
            <wp:docPr id="2001894810" name="Chart 1">
              <a:extLst xmlns:a="http://schemas.openxmlformats.org/drawingml/2006/main">
                <a:ext uri="{FF2B5EF4-FFF2-40B4-BE49-F238E27FC236}">
                  <a16:creationId xmlns:a16="http://schemas.microsoft.com/office/drawing/2014/main" id="{DD0A2ECB-6FAC-482D-AFB5-5CC94220384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2D63792B" w14:textId="3F54AE88" w:rsidR="00623E72" w:rsidRPr="004143CB" w:rsidRDefault="00623E72" w:rsidP="00623E72">
      <w:pPr>
        <w:rPr>
          <w:rFonts w:ascii="Segoe UI" w:hAnsi="Segoe UI" w:cs="Segoe UI"/>
          <w:sz w:val="18"/>
          <w:szCs w:val="18"/>
        </w:rPr>
      </w:pPr>
      <w:r w:rsidRPr="004143CB">
        <w:rPr>
          <w:rFonts w:ascii="Segoe UI" w:hAnsi="Segoe UI" w:cs="Segoe UI"/>
          <w:sz w:val="18"/>
          <w:szCs w:val="18"/>
        </w:rPr>
        <w:t xml:space="preserve">Source: </w:t>
      </w:r>
      <w:r w:rsidR="000717DD">
        <w:rPr>
          <w:rFonts w:ascii="Segoe UI" w:hAnsi="Segoe UI" w:cs="Segoe UI"/>
          <w:sz w:val="18"/>
          <w:szCs w:val="18"/>
        </w:rPr>
        <w:t>Essex County Council</w:t>
      </w:r>
      <w:r w:rsidRPr="004143CB">
        <w:rPr>
          <w:rFonts w:ascii="Segoe UI" w:hAnsi="Segoe UI" w:cs="Segoe UI"/>
          <w:sz w:val="18"/>
          <w:szCs w:val="18"/>
        </w:rPr>
        <w:t xml:space="preserve"> (202</w:t>
      </w:r>
      <w:r>
        <w:rPr>
          <w:rFonts w:ascii="Segoe UI" w:hAnsi="Segoe UI" w:cs="Segoe UI"/>
          <w:sz w:val="18"/>
          <w:szCs w:val="18"/>
        </w:rPr>
        <w:t>5)</w:t>
      </w:r>
    </w:p>
    <w:p w14:paraId="2883C29C" w14:textId="4C2639D4" w:rsidR="00623E72" w:rsidRDefault="00623E72" w:rsidP="00623E72">
      <w:pPr>
        <w:pStyle w:val="Numberedpara1202"/>
      </w:pPr>
      <w:r w:rsidRPr="004143CB">
        <w:t xml:space="preserve">Analysing the trend of 65+ care placements </w:t>
      </w:r>
      <w:r>
        <w:t xml:space="preserve">by </w:t>
      </w:r>
      <w:r w:rsidR="000717DD">
        <w:t>Essex County Council</w:t>
      </w:r>
      <w:r>
        <w:t xml:space="preserve"> </w:t>
      </w:r>
      <w:r w:rsidRPr="004143CB">
        <w:t xml:space="preserve">into residential and nursing care </w:t>
      </w:r>
      <w:r w:rsidR="00DB63F6">
        <w:t>homes</w:t>
      </w:r>
      <w:r w:rsidR="00592B3F">
        <w:t xml:space="preserve"> shows</w:t>
      </w:r>
      <w:r>
        <w:t>:</w:t>
      </w:r>
    </w:p>
    <w:p w14:paraId="61CDA945" w14:textId="5DF7F525" w:rsidR="00623E72" w:rsidRPr="0086659A" w:rsidRDefault="00623E72" w:rsidP="000E5D2E">
      <w:pPr>
        <w:pStyle w:val="Numberedpara1202"/>
        <w:numPr>
          <w:ilvl w:val="0"/>
          <w:numId w:val="33"/>
        </w:numPr>
        <w:spacing w:line="257" w:lineRule="auto"/>
        <w:ind w:left="1077" w:hanging="357"/>
        <w:rPr>
          <w:iCs/>
        </w:rPr>
      </w:pPr>
      <w:r w:rsidRPr="0086659A">
        <w:t>Residential placements decreased from 2,7</w:t>
      </w:r>
      <w:r>
        <w:t>59</w:t>
      </w:r>
      <w:r w:rsidRPr="0086659A">
        <w:t xml:space="preserve"> in February 2023 to 2,6</w:t>
      </w:r>
      <w:r>
        <w:t>28</w:t>
      </w:r>
      <w:r w:rsidRPr="0086659A">
        <w:t xml:space="preserve"> in February 2025, a </w:t>
      </w:r>
      <w:r w:rsidR="00E731D2">
        <w:t>c.</w:t>
      </w:r>
      <w:r w:rsidRPr="0086659A">
        <w:t xml:space="preserve">5.0% decline over the two-year period. </w:t>
      </w:r>
    </w:p>
    <w:p w14:paraId="29E3AAAA" w14:textId="5170E601" w:rsidR="00623E72" w:rsidRPr="0086659A" w:rsidRDefault="00623E72" w:rsidP="000E5D2E">
      <w:pPr>
        <w:pStyle w:val="Numberedpara1202"/>
        <w:numPr>
          <w:ilvl w:val="0"/>
          <w:numId w:val="33"/>
        </w:numPr>
        <w:spacing w:line="257" w:lineRule="auto"/>
        <w:ind w:left="1077" w:hanging="357"/>
      </w:pPr>
      <w:r>
        <w:t>Nursing p</w:t>
      </w:r>
      <w:r w:rsidRPr="00D93F10">
        <w:t xml:space="preserve">lacements increased from </w:t>
      </w:r>
      <w:r w:rsidRPr="0086659A">
        <w:t>6</w:t>
      </w:r>
      <w:r>
        <w:t>18</w:t>
      </w:r>
      <w:r w:rsidRPr="0086659A">
        <w:t xml:space="preserve"> in February 2023 to 712 in February 2025, a </w:t>
      </w:r>
      <w:r w:rsidR="003B79BF">
        <w:t>c.</w:t>
      </w:r>
      <w:r w:rsidRPr="0086659A">
        <w:t>1</w:t>
      </w:r>
      <w:r>
        <w:t>5</w:t>
      </w:r>
      <w:r w:rsidRPr="0086659A">
        <w:t xml:space="preserve">% increase, reflecting </w:t>
      </w:r>
      <w:r w:rsidR="000717DD">
        <w:t>Essex County Council</w:t>
      </w:r>
      <w:r w:rsidRPr="0086659A">
        <w:t>’s growing use of nursing care placements for older adults</w:t>
      </w:r>
    </w:p>
    <w:p w14:paraId="1E16F322" w14:textId="4396432C" w:rsidR="00623E72" w:rsidRPr="00A40769" w:rsidRDefault="00623E72" w:rsidP="00623E72">
      <w:pPr>
        <w:pStyle w:val="Numberedpara1202"/>
        <w:rPr>
          <w:iCs/>
        </w:rPr>
      </w:pPr>
      <w:r w:rsidRPr="00A40769">
        <w:t xml:space="preserve">As of February 2025, </w:t>
      </w:r>
      <w:r w:rsidR="003B79BF">
        <w:t>c.</w:t>
      </w:r>
      <w:r w:rsidRPr="00A40769">
        <w:t xml:space="preserve">79% of </w:t>
      </w:r>
      <w:r w:rsidR="00585B61">
        <w:t xml:space="preserve">Essex County Council </w:t>
      </w:r>
      <w:r w:rsidRPr="00A40769">
        <w:t>placements (2,6</w:t>
      </w:r>
      <w:r>
        <w:t>28</w:t>
      </w:r>
      <w:r w:rsidRPr="00A40769">
        <w:t xml:space="preserve"> out of 3,34</w:t>
      </w:r>
      <w:r>
        <w:t>0</w:t>
      </w:r>
      <w:r w:rsidRPr="00A40769">
        <w:t>) were into residential care, and 21% (712 placements) were into nursing care. While the overall ratio remains similar, this reflects a clear increase in nursing care use in absolute terms.</w:t>
      </w:r>
    </w:p>
    <w:p w14:paraId="717A1BBE" w14:textId="239A1EE9" w:rsidR="00623E72" w:rsidRDefault="00623E72" w:rsidP="00623E72">
      <w:pPr>
        <w:pStyle w:val="Caption"/>
      </w:pPr>
      <w:r>
        <w:t xml:space="preserve">Figure </w:t>
      </w:r>
      <w:r>
        <w:fldChar w:fldCharType="begin"/>
      </w:r>
      <w:r>
        <w:instrText>SEQ Figure \* ARABIC</w:instrText>
      </w:r>
      <w:r>
        <w:fldChar w:fldCharType="separate"/>
      </w:r>
      <w:r w:rsidR="00971C60">
        <w:rPr>
          <w:noProof/>
        </w:rPr>
        <w:t>43</w:t>
      </w:r>
      <w:r>
        <w:fldChar w:fldCharType="end"/>
      </w:r>
      <w:r>
        <w:t xml:space="preserve">. </w:t>
      </w:r>
      <w:r w:rsidRPr="00C64FEB">
        <w:t xml:space="preserve">Number of adults placed by </w:t>
      </w:r>
      <w:r w:rsidR="000717DD">
        <w:t>Essex County Council</w:t>
      </w:r>
      <w:r w:rsidRPr="00C64FEB">
        <w:t xml:space="preserve"> in permanent residential care (older people) 2022-25</w:t>
      </w:r>
    </w:p>
    <w:p w14:paraId="7487314B" w14:textId="77777777" w:rsidR="00623E72" w:rsidRDefault="00623E72" w:rsidP="00623E72">
      <w:pPr>
        <w:pStyle w:val="Numberedpara1202"/>
        <w:numPr>
          <w:ilvl w:val="0"/>
          <w:numId w:val="0"/>
        </w:numPr>
      </w:pPr>
      <w:r w:rsidRPr="00540914">
        <w:rPr>
          <w:noProof/>
        </w:rPr>
        <w:drawing>
          <wp:inline distT="0" distB="0" distL="0" distR="0" wp14:anchorId="7E4DA77A" wp14:editId="72014422">
            <wp:extent cx="5731510" cy="1950720"/>
            <wp:effectExtent l="0" t="0" r="2540" b="0"/>
            <wp:docPr id="1058310040" name="Picture 1" descr="A graph with purple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8310040" name="Picture 1" descr="A graph with purple line&#10;&#10;AI-generated content may be incorrect."/>
                    <pic:cNvPicPr/>
                  </pic:nvPicPr>
                  <pic:blipFill>
                    <a:blip r:embed="rId78"/>
                    <a:stretch>
                      <a:fillRect/>
                    </a:stretch>
                  </pic:blipFill>
                  <pic:spPr>
                    <a:xfrm>
                      <a:off x="0" y="0"/>
                      <a:ext cx="5731510" cy="1950720"/>
                    </a:xfrm>
                    <a:prstGeom prst="rect">
                      <a:avLst/>
                    </a:prstGeom>
                  </pic:spPr>
                </pic:pic>
              </a:graphicData>
            </a:graphic>
          </wp:inline>
        </w:drawing>
      </w:r>
    </w:p>
    <w:p w14:paraId="017B1265" w14:textId="0637EB9E" w:rsidR="00623E72" w:rsidRPr="00B756A0" w:rsidRDefault="00623E72" w:rsidP="00623E72">
      <w:pPr>
        <w:rPr>
          <w:rFonts w:cs="Segoe UI"/>
          <w:szCs w:val="18"/>
        </w:rPr>
      </w:pPr>
      <w:r w:rsidRPr="00AE4369">
        <w:rPr>
          <w:rFonts w:ascii="Segoe UI" w:hAnsi="Segoe UI" w:cs="Segoe UI"/>
          <w:sz w:val="18"/>
          <w:szCs w:val="18"/>
        </w:rPr>
        <w:t xml:space="preserve">Source: </w:t>
      </w:r>
      <w:r w:rsidR="000717DD">
        <w:rPr>
          <w:rFonts w:ascii="Segoe UI" w:hAnsi="Segoe UI" w:cs="Segoe UI"/>
          <w:sz w:val="18"/>
          <w:szCs w:val="18"/>
        </w:rPr>
        <w:t>Essex County Council</w:t>
      </w:r>
      <w:r w:rsidRPr="00AE4369">
        <w:rPr>
          <w:rFonts w:ascii="Segoe UI" w:hAnsi="Segoe UI" w:cs="Segoe UI"/>
          <w:sz w:val="18"/>
          <w:szCs w:val="18"/>
        </w:rPr>
        <w:t xml:space="preserve"> (</w:t>
      </w:r>
      <w:r>
        <w:rPr>
          <w:rFonts w:ascii="Segoe UI" w:hAnsi="Segoe UI" w:cs="Segoe UI"/>
          <w:sz w:val="18"/>
          <w:szCs w:val="18"/>
        </w:rPr>
        <w:t xml:space="preserve">April </w:t>
      </w:r>
      <w:r w:rsidRPr="00AE4369">
        <w:rPr>
          <w:rFonts w:ascii="Segoe UI" w:hAnsi="Segoe UI" w:cs="Segoe UI"/>
          <w:sz w:val="18"/>
          <w:szCs w:val="18"/>
        </w:rPr>
        <w:t>2025)</w:t>
      </w:r>
    </w:p>
    <w:p w14:paraId="697D61D0" w14:textId="16B445D9" w:rsidR="00623E72" w:rsidRDefault="00623E72" w:rsidP="00623E72">
      <w:pPr>
        <w:pStyle w:val="Caption"/>
      </w:pPr>
      <w:r>
        <w:lastRenderedPageBreak/>
        <w:t xml:space="preserve">Figure </w:t>
      </w:r>
      <w:r>
        <w:fldChar w:fldCharType="begin"/>
      </w:r>
      <w:r>
        <w:instrText>SEQ Figure \* ARABIC</w:instrText>
      </w:r>
      <w:r>
        <w:fldChar w:fldCharType="separate"/>
      </w:r>
      <w:r w:rsidR="00971C60">
        <w:rPr>
          <w:noProof/>
        </w:rPr>
        <w:t>44</w:t>
      </w:r>
      <w:r>
        <w:fldChar w:fldCharType="end"/>
      </w:r>
      <w:r>
        <w:t xml:space="preserve">. </w:t>
      </w:r>
      <w:r w:rsidRPr="00255D79">
        <w:t xml:space="preserve">Number of adults placed by </w:t>
      </w:r>
      <w:r w:rsidR="000717DD">
        <w:t>Essex County Council</w:t>
      </w:r>
      <w:r w:rsidRPr="00255D79">
        <w:t xml:space="preserve"> in permanent nursing care (older people) 2022-25</w:t>
      </w:r>
    </w:p>
    <w:p w14:paraId="0A1E6074" w14:textId="77777777" w:rsidR="00623E72" w:rsidRPr="004143CB" w:rsidRDefault="00623E72" w:rsidP="00623E72">
      <w:pPr>
        <w:pStyle w:val="Tablesourcenote"/>
      </w:pPr>
      <w:r w:rsidRPr="00E02A96">
        <w:rPr>
          <w:noProof/>
        </w:rPr>
        <w:drawing>
          <wp:inline distT="0" distB="0" distL="0" distR="0" wp14:anchorId="349634CD" wp14:editId="22C9F442">
            <wp:extent cx="5731510" cy="1143000"/>
            <wp:effectExtent l="0" t="0" r="2540" b="0"/>
            <wp:docPr id="1825217368" name="Picture 1" descr="A graph with a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5217368" name="Picture 1" descr="A graph with a line&#10;&#10;AI-generated content may be incorrect."/>
                    <pic:cNvPicPr/>
                  </pic:nvPicPr>
                  <pic:blipFill>
                    <a:blip r:embed="rId79"/>
                    <a:stretch>
                      <a:fillRect/>
                    </a:stretch>
                  </pic:blipFill>
                  <pic:spPr>
                    <a:xfrm>
                      <a:off x="0" y="0"/>
                      <a:ext cx="5731510" cy="1143000"/>
                    </a:xfrm>
                    <a:prstGeom prst="rect">
                      <a:avLst/>
                    </a:prstGeom>
                  </pic:spPr>
                </pic:pic>
              </a:graphicData>
            </a:graphic>
          </wp:inline>
        </w:drawing>
      </w:r>
    </w:p>
    <w:p w14:paraId="4A66F2B2" w14:textId="0B0C0B20" w:rsidR="00623E72" w:rsidRDefault="00623E72" w:rsidP="00623E72">
      <w:pPr>
        <w:rPr>
          <w:rFonts w:ascii="Segoe UI" w:hAnsi="Segoe UI" w:cs="Segoe UI"/>
          <w:sz w:val="18"/>
          <w:szCs w:val="18"/>
        </w:rPr>
      </w:pPr>
      <w:r w:rsidRPr="00AE4369">
        <w:rPr>
          <w:rFonts w:ascii="Segoe UI" w:hAnsi="Segoe UI" w:cs="Segoe UI"/>
          <w:sz w:val="18"/>
          <w:szCs w:val="18"/>
        </w:rPr>
        <w:t xml:space="preserve">Source: </w:t>
      </w:r>
      <w:r w:rsidR="000717DD">
        <w:rPr>
          <w:rFonts w:ascii="Segoe UI" w:hAnsi="Segoe UI" w:cs="Segoe UI"/>
          <w:sz w:val="18"/>
          <w:szCs w:val="18"/>
        </w:rPr>
        <w:t>Essex County Council</w:t>
      </w:r>
      <w:r w:rsidRPr="00AE4369">
        <w:rPr>
          <w:rFonts w:ascii="Segoe UI" w:hAnsi="Segoe UI" w:cs="Segoe UI"/>
          <w:sz w:val="18"/>
          <w:szCs w:val="18"/>
        </w:rPr>
        <w:t xml:space="preserve"> (</w:t>
      </w:r>
      <w:r>
        <w:rPr>
          <w:rFonts w:ascii="Segoe UI" w:hAnsi="Segoe UI" w:cs="Segoe UI"/>
          <w:sz w:val="18"/>
          <w:szCs w:val="18"/>
        </w:rPr>
        <w:t>April</w:t>
      </w:r>
      <w:r w:rsidRPr="00AE4369">
        <w:rPr>
          <w:rFonts w:ascii="Segoe UI" w:hAnsi="Segoe UI" w:cs="Segoe UI"/>
          <w:sz w:val="18"/>
          <w:szCs w:val="18"/>
        </w:rPr>
        <w:t xml:space="preserve"> 2025)</w:t>
      </w:r>
    </w:p>
    <w:p w14:paraId="6A79651D" w14:textId="013BE090" w:rsidR="00623E72" w:rsidRPr="008F69CB" w:rsidRDefault="00623E72" w:rsidP="00623E72">
      <w:pPr>
        <w:pStyle w:val="Numberedpara1202"/>
      </w:pPr>
      <w:r w:rsidRPr="008F69CB">
        <w:t>Since 2019 24 care homes (65+) have closed in Essex (</w:t>
      </w:r>
      <w:r w:rsidR="008241E0">
        <w:fldChar w:fldCharType="begin"/>
      </w:r>
      <w:r w:rsidR="008241E0">
        <w:instrText xml:space="preserve"> REF _Ref199339249 \h </w:instrText>
      </w:r>
      <w:r w:rsidR="008241E0">
        <w:fldChar w:fldCharType="separate"/>
      </w:r>
      <w:r w:rsidR="00971C60">
        <w:t xml:space="preserve">Table </w:t>
      </w:r>
      <w:r w:rsidR="00971C60">
        <w:rPr>
          <w:noProof/>
        </w:rPr>
        <w:t>130</w:t>
      </w:r>
      <w:r w:rsidR="008241E0">
        <w:fldChar w:fldCharType="end"/>
      </w:r>
      <w:r w:rsidRPr="008F69CB">
        <w:t xml:space="preserve">). This has led to the loss of </w:t>
      </w:r>
      <w:r w:rsidR="00FA781A">
        <w:t>615</w:t>
      </w:r>
      <w:r w:rsidRPr="008F69CB">
        <w:t xml:space="preserve"> residential care beds (without nursing) and </w:t>
      </w:r>
      <w:r w:rsidR="00FA781A">
        <w:t>319</w:t>
      </w:r>
      <w:r w:rsidRPr="008F69CB">
        <w:t xml:space="preserve"> nursing care beds. </w:t>
      </w:r>
    </w:p>
    <w:p w14:paraId="4E28EA31" w14:textId="77777777" w:rsidR="00623E72" w:rsidRPr="008F69CB" w:rsidRDefault="00623E72" w:rsidP="00623E72">
      <w:pPr>
        <w:pStyle w:val="Numberedpara1202"/>
      </w:pPr>
      <w:r w:rsidRPr="008F69CB">
        <w:t xml:space="preserve">Based on current supply of 8,077 residential care beds, 2,721 residential with nursing care beds, this rate of annual loss of care home beds is equivalent to a decrease in residential care bed capacity by c.1.5% per annum and to a decrease in nursing care bed capacity by c.2% per annum (assuming no new care home capacity was developed). </w:t>
      </w:r>
    </w:p>
    <w:p w14:paraId="12AD3FC8" w14:textId="09E20218" w:rsidR="00623E72" w:rsidRDefault="00623E72" w:rsidP="00623E72">
      <w:pPr>
        <w:pStyle w:val="Caption"/>
      </w:pPr>
      <w:bookmarkStart w:id="324" w:name="_Ref199339249"/>
      <w:r>
        <w:t xml:space="preserve">Table </w:t>
      </w:r>
      <w:fldSimple w:instr=" SEQ Table \* ARABIC ">
        <w:r w:rsidR="00971C60">
          <w:rPr>
            <w:noProof/>
          </w:rPr>
          <w:t>130</w:t>
        </w:r>
      </w:fldSimple>
      <w:bookmarkEnd w:id="324"/>
      <w:r>
        <w:t xml:space="preserve">. </w:t>
      </w:r>
      <w:r w:rsidRPr="003C3BB4">
        <w:t>Care homes closed since 2019 in Essex</w:t>
      </w:r>
    </w:p>
    <w:tbl>
      <w:tblPr>
        <w:tblStyle w:val="GridTable5Dark-Accent4"/>
        <w:tblW w:w="5000" w:type="pct"/>
        <w:tblLook w:val="04A0" w:firstRow="1" w:lastRow="0" w:firstColumn="1" w:lastColumn="0" w:noHBand="0" w:noVBand="1"/>
      </w:tblPr>
      <w:tblGrid>
        <w:gridCol w:w="2318"/>
        <w:gridCol w:w="2525"/>
        <w:gridCol w:w="2846"/>
        <w:gridCol w:w="1327"/>
      </w:tblGrid>
      <w:tr w:rsidR="00623E72" w:rsidRPr="00516764" w14:paraId="67CF8AAD" w14:textId="77777777" w:rsidTr="00102AA8">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85" w:type="pct"/>
            <w:shd w:val="clear" w:color="auto" w:fill="FBCAD0"/>
            <w:noWrap/>
            <w:hideMark/>
          </w:tcPr>
          <w:p w14:paraId="1B74974D" w14:textId="77777777" w:rsidR="00623E72" w:rsidRPr="00516764" w:rsidRDefault="00623E72" w:rsidP="00DC05B9">
            <w:pPr>
              <w:rPr>
                <w:rFonts w:eastAsia="Times New Roman" w:cs="Segoe UI"/>
                <w:color w:val="000000"/>
              </w:rPr>
            </w:pPr>
            <w:r w:rsidRPr="00516764">
              <w:rPr>
                <w:rFonts w:eastAsia="Times New Roman" w:cs="Segoe UI"/>
                <w:color w:val="000000"/>
              </w:rPr>
              <w:t>Districts</w:t>
            </w:r>
          </w:p>
        </w:tc>
        <w:tc>
          <w:tcPr>
            <w:tcW w:w="1400" w:type="pct"/>
            <w:shd w:val="clear" w:color="auto" w:fill="FBCAD0"/>
            <w:noWrap/>
            <w:hideMark/>
          </w:tcPr>
          <w:p w14:paraId="62DD2EED" w14:textId="55D6CB06" w:rsidR="00623E72" w:rsidRPr="00516764" w:rsidRDefault="00623E7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 xml:space="preserve">Residential with </w:t>
            </w:r>
            <w:r w:rsidR="009306C3">
              <w:rPr>
                <w:rFonts w:eastAsia="Times New Roman" w:cs="Segoe UI"/>
                <w:color w:val="000000"/>
              </w:rPr>
              <w:t>n</w:t>
            </w:r>
            <w:r w:rsidRPr="00516764">
              <w:rPr>
                <w:rFonts w:eastAsia="Times New Roman" w:cs="Segoe UI"/>
                <w:color w:val="000000"/>
              </w:rPr>
              <w:t>ursing</w:t>
            </w:r>
          </w:p>
        </w:tc>
        <w:tc>
          <w:tcPr>
            <w:tcW w:w="1578" w:type="pct"/>
            <w:shd w:val="clear" w:color="auto" w:fill="FBCAD0"/>
            <w:noWrap/>
            <w:hideMark/>
          </w:tcPr>
          <w:p w14:paraId="5A5E1EA6" w14:textId="6966C519" w:rsidR="00623E72" w:rsidRPr="00516764" w:rsidRDefault="00623E7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 xml:space="preserve">Residential without </w:t>
            </w:r>
            <w:r w:rsidR="009306C3">
              <w:rPr>
                <w:rFonts w:eastAsia="Times New Roman" w:cs="Segoe UI"/>
                <w:color w:val="000000"/>
              </w:rPr>
              <w:t>n</w:t>
            </w:r>
            <w:r w:rsidRPr="00516764">
              <w:rPr>
                <w:rFonts w:eastAsia="Times New Roman" w:cs="Segoe UI"/>
                <w:color w:val="000000"/>
              </w:rPr>
              <w:t>ursing</w:t>
            </w:r>
          </w:p>
        </w:tc>
        <w:tc>
          <w:tcPr>
            <w:tcW w:w="736" w:type="pct"/>
            <w:shd w:val="clear" w:color="auto" w:fill="FBCAD0"/>
            <w:noWrap/>
            <w:hideMark/>
          </w:tcPr>
          <w:p w14:paraId="67CABD5D" w14:textId="4E7C6589" w:rsidR="00623E72" w:rsidRPr="00516764" w:rsidRDefault="00623E72"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Total</w:t>
            </w:r>
          </w:p>
        </w:tc>
      </w:tr>
      <w:tr w:rsidR="00623E72" w:rsidRPr="00516764" w14:paraId="219357F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285" w:type="pct"/>
            <w:noWrap/>
            <w:hideMark/>
          </w:tcPr>
          <w:p w14:paraId="2007EC49"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Basildon</w:t>
            </w:r>
          </w:p>
        </w:tc>
        <w:tc>
          <w:tcPr>
            <w:tcW w:w="1400" w:type="pct"/>
            <w:noWrap/>
            <w:vAlign w:val="center"/>
            <w:hideMark/>
          </w:tcPr>
          <w:p w14:paraId="6B007366"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169</w:t>
            </w:r>
          </w:p>
        </w:tc>
        <w:tc>
          <w:tcPr>
            <w:tcW w:w="1578" w:type="pct"/>
            <w:noWrap/>
            <w:vAlign w:val="center"/>
            <w:hideMark/>
          </w:tcPr>
          <w:p w14:paraId="0B5809D1"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94</w:t>
            </w:r>
          </w:p>
        </w:tc>
        <w:tc>
          <w:tcPr>
            <w:tcW w:w="736" w:type="pct"/>
            <w:noWrap/>
            <w:hideMark/>
          </w:tcPr>
          <w:p w14:paraId="4B7D50D8"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263</w:t>
            </w:r>
          </w:p>
        </w:tc>
      </w:tr>
      <w:tr w:rsidR="00623E72" w:rsidRPr="00516764" w14:paraId="6C016975"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285" w:type="pct"/>
            <w:noWrap/>
            <w:hideMark/>
          </w:tcPr>
          <w:p w14:paraId="2CA29558"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Braintree</w:t>
            </w:r>
          </w:p>
        </w:tc>
        <w:tc>
          <w:tcPr>
            <w:tcW w:w="1400" w:type="pct"/>
            <w:noWrap/>
            <w:vAlign w:val="center"/>
            <w:hideMark/>
          </w:tcPr>
          <w:p w14:paraId="7448190C"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578" w:type="pct"/>
            <w:noWrap/>
            <w:vAlign w:val="center"/>
            <w:hideMark/>
          </w:tcPr>
          <w:p w14:paraId="0CF5D786"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80</w:t>
            </w:r>
          </w:p>
        </w:tc>
        <w:tc>
          <w:tcPr>
            <w:tcW w:w="736" w:type="pct"/>
            <w:noWrap/>
            <w:hideMark/>
          </w:tcPr>
          <w:p w14:paraId="4E59F463"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80</w:t>
            </w:r>
          </w:p>
        </w:tc>
      </w:tr>
      <w:tr w:rsidR="00623E72" w:rsidRPr="00516764" w14:paraId="56E3AAF4"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285" w:type="pct"/>
            <w:noWrap/>
            <w:hideMark/>
          </w:tcPr>
          <w:p w14:paraId="0D379223"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Brentwood</w:t>
            </w:r>
          </w:p>
        </w:tc>
        <w:tc>
          <w:tcPr>
            <w:tcW w:w="1400" w:type="pct"/>
            <w:noWrap/>
            <w:vAlign w:val="center"/>
            <w:hideMark/>
          </w:tcPr>
          <w:p w14:paraId="27EDFA18"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39</w:t>
            </w:r>
          </w:p>
        </w:tc>
        <w:tc>
          <w:tcPr>
            <w:tcW w:w="1578" w:type="pct"/>
            <w:noWrap/>
            <w:vAlign w:val="center"/>
            <w:hideMark/>
          </w:tcPr>
          <w:p w14:paraId="6FA03917"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117</w:t>
            </w:r>
          </w:p>
        </w:tc>
        <w:tc>
          <w:tcPr>
            <w:tcW w:w="736" w:type="pct"/>
            <w:noWrap/>
            <w:hideMark/>
          </w:tcPr>
          <w:p w14:paraId="70BB2768"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156</w:t>
            </w:r>
          </w:p>
        </w:tc>
      </w:tr>
      <w:tr w:rsidR="00623E72" w:rsidRPr="00516764" w14:paraId="18698F2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285" w:type="pct"/>
            <w:noWrap/>
            <w:hideMark/>
          </w:tcPr>
          <w:p w14:paraId="77223B50" w14:textId="2C2BB609" w:rsidR="00623E72" w:rsidRPr="008F69CB" w:rsidRDefault="00D30CB8" w:rsidP="00DC05B9">
            <w:pPr>
              <w:rPr>
                <w:rFonts w:eastAsia="Times New Roman" w:cs="Segoe UI"/>
                <w:b w:val="0"/>
                <w:color w:val="000000"/>
              </w:rPr>
            </w:pPr>
            <w:r>
              <w:rPr>
                <w:rFonts w:eastAsia="Times New Roman" w:cs="Segoe UI"/>
                <w:b w:val="0"/>
                <w:color w:val="000000"/>
              </w:rPr>
              <w:t>Castle Point</w:t>
            </w:r>
          </w:p>
        </w:tc>
        <w:tc>
          <w:tcPr>
            <w:tcW w:w="1400" w:type="pct"/>
            <w:noWrap/>
            <w:vAlign w:val="center"/>
            <w:hideMark/>
          </w:tcPr>
          <w:p w14:paraId="774A62BF"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39</w:t>
            </w:r>
          </w:p>
        </w:tc>
        <w:tc>
          <w:tcPr>
            <w:tcW w:w="1578" w:type="pct"/>
            <w:noWrap/>
            <w:vAlign w:val="center"/>
            <w:hideMark/>
          </w:tcPr>
          <w:p w14:paraId="7BBB2ECC"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736" w:type="pct"/>
            <w:noWrap/>
            <w:hideMark/>
          </w:tcPr>
          <w:p w14:paraId="56FF3A39"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39</w:t>
            </w:r>
          </w:p>
        </w:tc>
      </w:tr>
      <w:tr w:rsidR="00623E72" w:rsidRPr="00516764" w14:paraId="4C3B3DED"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285" w:type="pct"/>
            <w:noWrap/>
            <w:hideMark/>
          </w:tcPr>
          <w:p w14:paraId="24A4801D"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Chelmsford</w:t>
            </w:r>
          </w:p>
        </w:tc>
        <w:tc>
          <w:tcPr>
            <w:tcW w:w="1400" w:type="pct"/>
            <w:noWrap/>
            <w:vAlign w:val="center"/>
            <w:hideMark/>
          </w:tcPr>
          <w:p w14:paraId="55D3A8EF"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578" w:type="pct"/>
            <w:noWrap/>
            <w:vAlign w:val="center"/>
            <w:hideMark/>
          </w:tcPr>
          <w:p w14:paraId="3404AED8"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18</w:t>
            </w:r>
          </w:p>
        </w:tc>
        <w:tc>
          <w:tcPr>
            <w:tcW w:w="736" w:type="pct"/>
            <w:noWrap/>
            <w:hideMark/>
          </w:tcPr>
          <w:p w14:paraId="32B45C07"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18</w:t>
            </w:r>
          </w:p>
        </w:tc>
      </w:tr>
      <w:tr w:rsidR="00623E72" w:rsidRPr="00516764" w14:paraId="2C55D846"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285" w:type="pct"/>
            <w:noWrap/>
            <w:hideMark/>
          </w:tcPr>
          <w:p w14:paraId="17C38E95"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Colchester</w:t>
            </w:r>
          </w:p>
        </w:tc>
        <w:tc>
          <w:tcPr>
            <w:tcW w:w="1400" w:type="pct"/>
            <w:noWrap/>
            <w:vAlign w:val="center"/>
            <w:hideMark/>
          </w:tcPr>
          <w:p w14:paraId="4441A9AB"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578" w:type="pct"/>
            <w:noWrap/>
            <w:vAlign w:val="center"/>
            <w:hideMark/>
          </w:tcPr>
          <w:p w14:paraId="2616E029"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20</w:t>
            </w:r>
          </w:p>
        </w:tc>
        <w:tc>
          <w:tcPr>
            <w:tcW w:w="736" w:type="pct"/>
            <w:noWrap/>
            <w:hideMark/>
          </w:tcPr>
          <w:p w14:paraId="56A252F8"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20</w:t>
            </w:r>
          </w:p>
        </w:tc>
      </w:tr>
      <w:tr w:rsidR="00623E72" w:rsidRPr="00516764" w14:paraId="08DF9A66"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85" w:type="pct"/>
            <w:noWrap/>
            <w:hideMark/>
          </w:tcPr>
          <w:p w14:paraId="7456C9A5"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Epping</w:t>
            </w:r>
          </w:p>
        </w:tc>
        <w:tc>
          <w:tcPr>
            <w:tcW w:w="1400" w:type="pct"/>
            <w:noWrap/>
            <w:vAlign w:val="center"/>
            <w:hideMark/>
          </w:tcPr>
          <w:p w14:paraId="4082C570"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578" w:type="pct"/>
            <w:noWrap/>
            <w:vAlign w:val="center"/>
            <w:hideMark/>
          </w:tcPr>
          <w:p w14:paraId="73DD3552"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32</w:t>
            </w:r>
          </w:p>
        </w:tc>
        <w:tc>
          <w:tcPr>
            <w:tcW w:w="736" w:type="pct"/>
            <w:noWrap/>
            <w:hideMark/>
          </w:tcPr>
          <w:p w14:paraId="0853909D"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32</w:t>
            </w:r>
          </w:p>
        </w:tc>
      </w:tr>
      <w:tr w:rsidR="00623E72" w:rsidRPr="00516764" w14:paraId="1AC0CC73"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85" w:type="pct"/>
            <w:noWrap/>
            <w:hideMark/>
          </w:tcPr>
          <w:p w14:paraId="0532F9D9"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Epping Forest</w:t>
            </w:r>
          </w:p>
        </w:tc>
        <w:tc>
          <w:tcPr>
            <w:tcW w:w="1400" w:type="pct"/>
            <w:noWrap/>
            <w:vAlign w:val="center"/>
            <w:hideMark/>
          </w:tcPr>
          <w:p w14:paraId="0FA7B58E"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578" w:type="pct"/>
            <w:noWrap/>
            <w:vAlign w:val="center"/>
            <w:hideMark/>
          </w:tcPr>
          <w:p w14:paraId="2FECB326"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54</w:t>
            </w:r>
          </w:p>
        </w:tc>
        <w:tc>
          <w:tcPr>
            <w:tcW w:w="736" w:type="pct"/>
            <w:noWrap/>
            <w:hideMark/>
          </w:tcPr>
          <w:p w14:paraId="26A172E0"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54</w:t>
            </w:r>
          </w:p>
        </w:tc>
      </w:tr>
      <w:tr w:rsidR="00623E72" w:rsidRPr="00516764" w14:paraId="0A1E08B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85" w:type="pct"/>
            <w:noWrap/>
            <w:hideMark/>
          </w:tcPr>
          <w:p w14:paraId="71701FC8"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Tendring</w:t>
            </w:r>
          </w:p>
        </w:tc>
        <w:tc>
          <w:tcPr>
            <w:tcW w:w="1400" w:type="pct"/>
            <w:noWrap/>
            <w:vAlign w:val="center"/>
            <w:hideMark/>
          </w:tcPr>
          <w:p w14:paraId="75802AD9"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578" w:type="pct"/>
            <w:noWrap/>
            <w:vAlign w:val="center"/>
            <w:hideMark/>
          </w:tcPr>
          <w:p w14:paraId="50F8B5F3"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200</w:t>
            </w:r>
          </w:p>
        </w:tc>
        <w:tc>
          <w:tcPr>
            <w:tcW w:w="736" w:type="pct"/>
            <w:noWrap/>
            <w:hideMark/>
          </w:tcPr>
          <w:p w14:paraId="70691380"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200</w:t>
            </w:r>
          </w:p>
        </w:tc>
      </w:tr>
      <w:tr w:rsidR="00623E72" w:rsidRPr="00516764" w14:paraId="67A4B491"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85" w:type="pct"/>
            <w:noWrap/>
            <w:hideMark/>
          </w:tcPr>
          <w:p w14:paraId="3D422296" w14:textId="77777777" w:rsidR="00623E72" w:rsidRPr="008F69CB" w:rsidRDefault="00623E72" w:rsidP="00DC05B9">
            <w:pPr>
              <w:rPr>
                <w:rFonts w:eastAsia="Times New Roman" w:cs="Segoe UI"/>
                <w:b w:val="0"/>
                <w:color w:val="000000"/>
              </w:rPr>
            </w:pPr>
            <w:r w:rsidRPr="008F69CB">
              <w:rPr>
                <w:rFonts w:eastAsia="Times New Roman" w:cs="Segoe UI"/>
                <w:b w:val="0"/>
                <w:color w:val="000000"/>
              </w:rPr>
              <w:t>Uttlesford</w:t>
            </w:r>
          </w:p>
        </w:tc>
        <w:tc>
          <w:tcPr>
            <w:tcW w:w="1400" w:type="pct"/>
            <w:noWrap/>
            <w:vAlign w:val="center"/>
            <w:hideMark/>
          </w:tcPr>
          <w:p w14:paraId="2D35ABDC"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72</w:t>
            </w:r>
          </w:p>
        </w:tc>
        <w:tc>
          <w:tcPr>
            <w:tcW w:w="1578" w:type="pct"/>
            <w:noWrap/>
            <w:vAlign w:val="center"/>
            <w:hideMark/>
          </w:tcPr>
          <w:p w14:paraId="7F0EE8D1"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736" w:type="pct"/>
            <w:noWrap/>
            <w:hideMark/>
          </w:tcPr>
          <w:p w14:paraId="7A068838"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516764">
              <w:rPr>
                <w:rFonts w:eastAsia="Times New Roman" w:cs="Segoe UI"/>
                <w:color w:val="000000"/>
              </w:rPr>
              <w:t>72</w:t>
            </w:r>
          </w:p>
        </w:tc>
      </w:tr>
      <w:tr w:rsidR="00623E72" w:rsidRPr="00516764" w14:paraId="711957EB"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285" w:type="pct"/>
            <w:noWrap/>
            <w:hideMark/>
          </w:tcPr>
          <w:p w14:paraId="34B011FE" w14:textId="77777777" w:rsidR="00623E72" w:rsidRPr="00516764" w:rsidRDefault="00623E72" w:rsidP="00DC05B9">
            <w:pPr>
              <w:rPr>
                <w:rFonts w:eastAsia="Times New Roman" w:cs="Segoe UI"/>
                <w:color w:val="000000"/>
              </w:rPr>
            </w:pPr>
            <w:r w:rsidRPr="00516764">
              <w:rPr>
                <w:rFonts w:eastAsia="Times New Roman" w:cs="Segoe UI"/>
                <w:color w:val="000000"/>
              </w:rPr>
              <w:t>Total</w:t>
            </w:r>
          </w:p>
        </w:tc>
        <w:tc>
          <w:tcPr>
            <w:tcW w:w="1400" w:type="pct"/>
            <w:noWrap/>
            <w:vAlign w:val="center"/>
            <w:hideMark/>
          </w:tcPr>
          <w:p w14:paraId="61AF05A7"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16764">
              <w:rPr>
                <w:rFonts w:eastAsia="Times New Roman" w:cs="Segoe UI"/>
                <w:b/>
                <w:color w:val="000000"/>
              </w:rPr>
              <w:t>319</w:t>
            </w:r>
          </w:p>
        </w:tc>
        <w:tc>
          <w:tcPr>
            <w:tcW w:w="1578" w:type="pct"/>
            <w:noWrap/>
            <w:vAlign w:val="center"/>
            <w:hideMark/>
          </w:tcPr>
          <w:p w14:paraId="1278C358"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16764">
              <w:rPr>
                <w:rFonts w:eastAsia="Times New Roman" w:cs="Segoe UI"/>
                <w:b/>
                <w:color w:val="000000"/>
              </w:rPr>
              <w:t>615</w:t>
            </w:r>
          </w:p>
        </w:tc>
        <w:tc>
          <w:tcPr>
            <w:tcW w:w="736" w:type="pct"/>
            <w:noWrap/>
            <w:hideMark/>
          </w:tcPr>
          <w:p w14:paraId="3DEABB1F" w14:textId="77777777" w:rsidR="00623E72" w:rsidRPr="00516764" w:rsidRDefault="00623E72"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516764">
              <w:rPr>
                <w:rFonts w:eastAsia="Times New Roman" w:cs="Segoe UI"/>
                <w:b/>
                <w:color w:val="000000"/>
              </w:rPr>
              <w:t>934</w:t>
            </w:r>
          </w:p>
        </w:tc>
      </w:tr>
    </w:tbl>
    <w:p w14:paraId="0F10C1CE" w14:textId="508E6975" w:rsidR="00623E72" w:rsidRDefault="00623E72" w:rsidP="00623E72">
      <w:pPr>
        <w:pStyle w:val="Tablesourcenote"/>
        <w:rPr>
          <w:rFonts w:cs="Segoe UI"/>
        </w:rPr>
      </w:pPr>
      <w:r>
        <w:rPr>
          <w:rFonts w:cs="Segoe UI"/>
        </w:rPr>
        <w:t xml:space="preserve">Source: </w:t>
      </w:r>
      <w:r w:rsidR="000717DD">
        <w:rPr>
          <w:rFonts w:cs="Segoe UI"/>
        </w:rPr>
        <w:t>Essex County Council</w:t>
      </w:r>
      <w:r>
        <w:rPr>
          <w:rFonts w:cs="Segoe UI"/>
        </w:rPr>
        <w:t xml:space="preserve"> (2025)</w:t>
      </w:r>
    </w:p>
    <w:p w14:paraId="6E8154E2" w14:textId="77777777" w:rsidR="003F712A" w:rsidRPr="00150F4F" w:rsidRDefault="003F712A" w:rsidP="003F712A">
      <w:pPr>
        <w:rPr>
          <w:rFonts w:ascii="Segoe UI" w:hAnsi="Segoe UI" w:cs="Segoe UI"/>
          <w:sz w:val="22"/>
          <w:szCs w:val="22"/>
        </w:rPr>
      </w:pPr>
    </w:p>
    <w:p w14:paraId="72A250EB" w14:textId="77777777" w:rsidR="003F712A" w:rsidRPr="004143CB" w:rsidRDefault="003F712A" w:rsidP="003F712A">
      <w:pPr>
        <w:keepNext/>
        <w:keepLines/>
        <w:spacing w:before="240"/>
        <w:outlineLvl w:val="1"/>
        <w:rPr>
          <w:rFonts w:ascii="Segoe UI" w:eastAsiaTheme="majorEastAsia" w:hAnsi="Segoe UI" w:cs="Segoe UI"/>
          <w:color w:val="0F4761" w:themeColor="accent1" w:themeShade="BF"/>
          <w:sz w:val="26"/>
          <w:szCs w:val="26"/>
        </w:rPr>
      </w:pPr>
      <w:bookmarkStart w:id="325" w:name="_Toc197430165"/>
      <w:bookmarkStart w:id="326" w:name="_Toc204006003"/>
      <w:r w:rsidRPr="004143CB">
        <w:rPr>
          <w:rFonts w:ascii="Segoe UI" w:eastAsiaTheme="majorEastAsia" w:hAnsi="Segoe UI" w:cs="Segoe UI"/>
          <w:color w:val="0F4761" w:themeColor="accent1" w:themeShade="BF"/>
          <w:sz w:val="26"/>
          <w:szCs w:val="26"/>
        </w:rPr>
        <w:t>Estimat</w:t>
      </w:r>
      <w:r>
        <w:rPr>
          <w:rFonts w:ascii="Segoe UI" w:eastAsiaTheme="majorEastAsia" w:hAnsi="Segoe UI" w:cs="Segoe UI"/>
          <w:color w:val="0F4761" w:themeColor="accent1" w:themeShade="BF"/>
          <w:sz w:val="26"/>
          <w:szCs w:val="26"/>
        </w:rPr>
        <w:t>ed</w:t>
      </w:r>
      <w:r w:rsidRPr="004143CB">
        <w:rPr>
          <w:rFonts w:ascii="Segoe UI" w:eastAsiaTheme="majorEastAsia" w:hAnsi="Segoe UI" w:cs="Segoe UI"/>
          <w:color w:val="0F4761" w:themeColor="accent1" w:themeShade="BF"/>
          <w:sz w:val="26"/>
          <w:szCs w:val="26"/>
        </w:rPr>
        <w:t xml:space="preserve"> future care home capacity </w:t>
      </w:r>
      <w:r>
        <w:rPr>
          <w:rFonts w:ascii="Segoe UI" w:eastAsiaTheme="majorEastAsia" w:hAnsi="Segoe UI" w:cs="Segoe UI"/>
          <w:color w:val="0F4761" w:themeColor="accent1" w:themeShade="BF"/>
          <w:sz w:val="26"/>
          <w:szCs w:val="26"/>
        </w:rPr>
        <w:t xml:space="preserve">need </w:t>
      </w:r>
      <w:r w:rsidRPr="004143CB">
        <w:rPr>
          <w:rFonts w:ascii="Segoe UI" w:eastAsiaTheme="majorEastAsia" w:hAnsi="Segoe UI" w:cs="Segoe UI"/>
          <w:color w:val="0F4761" w:themeColor="accent1" w:themeShade="BF"/>
          <w:sz w:val="26"/>
          <w:szCs w:val="26"/>
        </w:rPr>
        <w:t>in Essex</w:t>
      </w:r>
      <w:bookmarkEnd w:id="325"/>
      <w:bookmarkEnd w:id="326"/>
    </w:p>
    <w:p w14:paraId="58073A16" w14:textId="3845FEFB" w:rsidR="003F712A" w:rsidRPr="004143CB" w:rsidRDefault="003F712A" w:rsidP="003F712A">
      <w:pPr>
        <w:pStyle w:val="Numberedpara1202"/>
      </w:pPr>
      <w:r w:rsidRPr="004143CB">
        <w:t xml:space="preserve">A range of evidence and data has been reviewed and used to produce estimates of future need for care home </w:t>
      </w:r>
      <w:r w:rsidR="00F4500E">
        <w:t>capacity</w:t>
      </w:r>
      <w:r w:rsidRPr="004143CB">
        <w:t xml:space="preserve"> in Essex over the </w:t>
      </w:r>
      <w:r>
        <w:t>period to 2044</w:t>
      </w:r>
      <w:r w:rsidRPr="004143CB">
        <w:t>.</w:t>
      </w:r>
    </w:p>
    <w:p w14:paraId="284C3B6E" w14:textId="77777777" w:rsidR="003F712A" w:rsidRPr="004143CB" w:rsidRDefault="003F712A" w:rsidP="003F712A">
      <w:pPr>
        <w:pStyle w:val="Numberedpara1202"/>
      </w:pPr>
      <w:r w:rsidRPr="004143CB">
        <w:t>Evidence reviewed includes:</w:t>
      </w:r>
    </w:p>
    <w:p w14:paraId="0F90B1D9" w14:textId="425FEB3B" w:rsidR="003F712A" w:rsidRPr="004143CB" w:rsidRDefault="003F712A" w:rsidP="003F712A">
      <w:pPr>
        <w:pStyle w:val="bulletptsecondlineplus"/>
      </w:pPr>
      <w:r w:rsidRPr="004143CB">
        <w:t>Current supply of care home bed capacity in Essex</w:t>
      </w:r>
    </w:p>
    <w:p w14:paraId="3D037EDD" w14:textId="74D02061" w:rsidR="003F712A" w:rsidRPr="004143CB" w:rsidRDefault="003F712A" w:rsidP="003F712A">
      <w:pPr>
        <w:pStyle w:val="bulletptsecondlineplus"/>
      </w:pPr>
      <w:r w:rsidRPr="004143CB">
        <w:t>Evidence from local stakeholders knowledgeable about the care home market in Essex</w:t>
      </w:r>
    </w:p>
    <w:p w14:paraId="4A26C47E" w14:textId="30DFE634" w:rsidR="003F712A" w:rsidRPr="004143CB" w:rsidRDefault="003F712A" w:rsidP="003F712A">
      <w:pPr>
        <w:pStyle w:val="bulletptsecondlineplus"/>
      </w:pPr>
      <w:r w:rsidRPr="004143CB">
        <w:t>Evidence from the most recent ONS census in relation to the proportion of older people (65+) usually living in care homes in England</w:t>
      </w:r>
    </w:p>
    <w:p w14:paraId="4C4CF84E" w14:textId="3D87AE59" w:rsidR="003F712A" w:rsidRPr="004143CB" w:rsidRDefault="003F712A" w:rsidP="003F712A">
      <w:pPr>
        <w:pStyle w:val="bulletptsecondlineplus"/>
      </w:pPr>
      <w:r w:rsidRPr="004143CB">
        <w:lastRenderedPageBreak/>
        <w:t>Evidence from local NHS</w:t>
      </w:r>
      <w:r w:rsidR="00DF5160">
        <w:t>/Essex County Council</w:t>
      </w:r>
      <w:r w:rsidRPr="004143CB">
        <w:t xml:space="preserve"> </w:t>
      </w:r>
      <w:r>
        <w:t xml:space="preserve">care home </w:t>
      </w:r>
      <w:r w:rsidRPr="004143CB">
        <w:t>capacity tracker data in relation to actual occupancy levels in care homes in Essex</w:t>
      </w:r>
    </w:p>
    <w:p w14:paraId="3FDE9CB5" w14:textId="77777777" w:rsidR="003F712A" w:rsidRPr="004143CB" w:rsidRDefault="003F712A" w:rsidP="003F712A">
      <w:pPr>
        <w:pStyle w:val="Numberedpara1202"/>
      </w:pPr>
      <w:bookmarkStart w:id="327" w:name="_Ref192669628"/>
      <w:r w:rsidRPr="004143CB">
        <w:t>The method used for assessing future need for care home bed capacity is:</w:t>
      </w:r>
      <w:bookmarkEnd w:id="327"/>
    </w:p>
    <w:p w14:paraId="5A2E9376" w14:textId="000C5959" w:rsidR="003F712A" w:rsidRPr="004143CB" w:rsidRDefault="003F712A" w:rsidP="003F712A">
      <w:pPr>
        <w:pStyle w:val="bulletptsecondlineplus"/>
      </w:pPr>
      <w:r w:rsidRPr="004143CB">
        <w:t>U</w:t>
      </w:r>
      <w:r w:rsidR="00A109F0">
        <w:t>sing</w:t>
      </w:r>
      <w:r w:rsidRPr="004143CB">
        <w:t xml:space="preserve"> data in relation to the current percentage of people aged 65+ usually residing in care homes drawn from the ONS 2021 census</w:t>
      </w:r>
      <w:r w:rsidRPr="004143CB">
        <w:rPr>
          <w:rStyle w:val="FootnoteReference"/>
          <w:sz w:val="24"/>
          <w:szCs w:val="24"/>
        </w:rPr>
        <w:footnoteReference w:id="63"/>
      </w:r>
      <w:r w:rsidRPr="004143CB">
        <w:t xml:space="preserve"> </w:t>
      </w:r>
    </w:p>
    <w:p w14:paraId="47DBE930" w14:textId="03EC0569" w:rsidR="003F712A" w:rsidRPr="004143CB" w:rsidRDefault="003F712A" w:rsidP="003F712A">
      <w:pPr>
        <w:pStyle w:val="bulletptsecondlineplus"/>
      </w:pPr>
      <w:r w:rsidRPr="004143CB">
        <w:t xml:space="preserve">Disaggregate the data on people residing in care homes by the following </w:t>
      </w:r>
      <w:r w:rsidR="009A4F3E">
        <w:t>population groups</w:t>
      </w:r>
      <w:r w:rsidRPr="004143CB">
        <w:t>: 65-74 years; 75-84 years; 85+ years</w:t>
      </w:r>
    </w:p>
    <w:p w14:paraId="5A8DAFAD" w14:textId="637A4045" w:rsidR="003F712A" w:rsidRPr="004143CB" w:rsidRDefault="003F712A" w:rsidP="003F712A">
      <w:pPr>
        <w:pStyle w:val="bulletptsecondlineplus"/>
      </w:pPr>
      <w:r w:rsidRPr="004143CB">
        <w:t xml:space="preserve">Apply this evidence of the percentage of older people from these </w:t>
      </w:r>
      <w:r w:rsidR="009A4F3E">
        <w:t>population groups</w:t>
      </w:r>
      <w:r w:rsidRPr="004143CB">
        <w:t xml:space="preserve"> living in care homes to the projected population for these </w:t>
      </w:r>
      <w:r w:rsidR="00051C1D">
        <w:t>age cohorts</w:t>
      </w:r>
      <w:r w:rsidRPr="004143CB">
        <w:t xml:space="preserve"> in Essex over the </w:t>
      </w:r>
      <w:r>
        <w:t xml:space="preserve">period to </w:t>
      </w:r>
      <w:r w:rsidRPr="004143CB">
        <w:t>2044</w:t>
      </w:r>
    </w:p>
    <w:p w14:paraId="08996681" w14:textId="0D56361E" w:rsidR="003F712A" w:rsidRPr="004143CB" w:rsidRDefault="003F712A" w:rsidP="003F712A">
      <w:pPr>
        <w:pStyle w:val="bulletptsecondlineplus"/>
      </w:pPr>
      <w:r w:rsidRPr="004143CB">
        <w:t xml:space="preserve">Make </w:t>
      </w:r>
      <w:r w:rsidR="00051C1D">
        <w:t xml:space="preserve">the following </w:t>
      </w:r>
      <w:r w:rsidRPr="004143CB">
        <w:t>adjustments to estimates of need localised to Essex:</w:t>
      </w:r>
    </w:p>
    <w:p w14:paraId="7FFE107E" w14:textId="35D0A0EE" w:rsidR="003F712A" w:rsidRPr="008F69CB" w:rsidRDefault="003F712A" w:rsidP="000E5D2E">
      <w:pPr>
        <w:pStyle w:val="bulletptsecondlineplus"/>
        <w:numPr>
          <w:ilvl w:val="1"/>
          <w:numId w:val="14"/>
        </w:numPr>
      </w:pPr>
      <w:r w:rsidRPr="008F69CB">
        <w:t>Check initial estimates of need for residential care beds and nursing care beds in relation to evidence from local NHS</w:t>
      </w:r>
      <w:r w:rsidR="002C6A61">
        <w:t>/</w:t>
      </w:r>
      <w:r w:rsidR="000717DD">
        <w:t>Essex County Council</w:t>
      </w:r>
      <w:r w:rsidRPr="008F69CB">
        <w:t xml:space="preserve"> capacity tracker data regarding actual occupancy levels in care homes in Essex</w:t>
      </w:r>
    </w:p>
    <w:p w14:paraId="50CBA35D" w14:textId="3F0D80B5" w:rsidR="003F712A" w:rsidRPr="00115BA5" w:rsidRDefault="003F712A" w:rsidP="000E5D2E">
      <w:pPr>
        <w:pStyle w:val="bulletptsecondlineplus"/>
        <w:numPr>
          <w:ilvl w:val="1"/>
          <w:numId w:val="14"/>
        </w:numPr>
        <w:rPr>
          <w:i/>
          <w:iCs/>
        </w:rPr>
      </w:pPr>
      <w:r w:rsidRPr="004143CB">
        <w:t xml:space="preserve">Based on the current distribution of total care home beds between residential and nursing care home beds, </w:t>
      </w:r>
      <w:r>
        <w:t>drawing on stakeholder knowledge and trends in the care needs of older people, apply assumptions about the likely future trend of need between residential care provision and nursing care provision</w:t>
      </w:r>
    </w:p>
    <w:p w14:paraId="2F470EB6" w14:textId="54669BDB" w:rsidR="003F712A" w:rsidRPr="004143CB" w:rsidRDefault="003F712A" w:rsidP="000E5D2E">
      <w:pPr>
        <w:pStyle w:val="bulletptsecondlineplus"/>
        <w:numPr>
          <w:ilvl w:val="1"/>
          <w:numId w:val="14"/>
        </w:numPr>
        <w:rPr>
          <w:i/>
          <w:iCs/>
        </w:rPr>
      </w:pPr>
      <w:r>
        <w:t xml:space="preserve">Consider and apply </w:t>
      </w:r>
      <w:r w:rsidR="000717DD">
        <w:t>Essex County Council</w:t>
      </w:r>
      <w:r>
        <w:t xml:space="preserve"> Officer/stakeholder knowledge of the care home (65+) market in Essex</w:t>
      </w:r>
    </w:p>
    <w:p w14:paraId="540C337C" w14:textId="24CCAC55" w:rsidR="003F712A" w:rsidRPr="004143CB" w:rsidRDefault="003F712A" w:rsidP="000E5D2E">
      <w:pPr>
        <w:pStyle w:val="bulletptsecondlineplus"/>
        <w:numPr>
          <w:ilvl w:val="1"/>
          <w:numId w:val="14"/>
        </w:numPr>
        <w:rPr>
          <w:i/>
          <w:iCs/>
        </w:rPr>
      </w:pPr>
      <w:r>
        <w:t>Make a</w:t>
      </w:r>
      <w:r w:rsidRPr="004143CB">
        <w:t>djustment</w:t>
      </w:r>
      <w:r>
        <w:t>/s</w:t>
      </w:r>
      <w:r w:rsidRPr="004143CB">
        <w:t xml:space="preserve"> </w:t>
      </w:r>
      <w:r>
        <w:t xml:space="preserve">in relation to </w:t>
      </w:r>
      <w:r w:rsidRPr="004143CB">
        <w:t>placements in Essex care homes from other local authoritie</w:t>
      </w:r>
      <w:r w:rsidR="00CB2F1B">
        <w:t>s</w:t>
      </w:r>
    </w:p>
    <w:p w14:paraId="731FEDF1" w14:textId="5AFBF1E6" w:rsidR="003F712A" w:rsidRPr="004143CB" w:rsidRDefault="003F712A" w:rsidP="000E5D2E">
      <w:pPr>
        <w:pStyle w:val="bulletptsecondlineplus"/>
        <w:numPr>
          <w:ilvl w:val="1"/>
          <w:numId w:val="14"/>
        </w:numPr>
        <w:rPr>
          <w:i/>
          <w:iCs/>
        </w:rPr>
      </w:pPr>
      <w:bookmarkStart w:id="328" w:name="_Hlk193287069"/>
      <w:r>
        <w:t>Make a</w:t>
      </w:r>
      <w:r w:rsidRPr="004143CB">
        <w:t>djustment</w:t>
      </w:r>
      <w:r>
        <w:t>/s</w:t>
      </w:r>
      <w:r w:rsidRPr="004143CB">
        <w:t xml:space="preserve"> to allow for anticipated care home closures over next 10-20 years</w:t>
      </w:r>
    </w:p>
    <w:bookmarkEnd w:id="328"/>
    <w:p w14:paraId="2AF824D9" w14:textId="0E7BE72A" w:rsidR="003F712A" w:rsidRPr="005B3918" w:rsidRDefault="003F712A" w:rsidP="000E5D2E">
      <w:pPr>
        <w:pStyle w:val="bulletptsecondlineplus"/>
        <w:numPr>
          <w:ilvl w:val="1"/>
          <w:numId w:val="14"/>
        </w:numPr>
        <w:rPr>
          <w:i/>
          <w:iCs/>
        </w:rPr>
      </w:pPr>
      <w:r>
        <w:t>Make a</w:t>
      </w:r>
      <w:r w:rsidRPr="004143CB">
        <w:t>djustment</w:t>
      </w:r>
      <w:r>
        <w:t>/s</w:t>
      </w:r>
      <w:r w:rsidRPr="004143CB">
        <w:t xml:space="preserve"> </w:t>
      </w:r>
      <w:r>
        <w:t xml:space="preserve">(if appropriate) </w:t>
      </w:r>
      <w:r w:rsidRPr="004143CB">
        <w:t>to allow for care home rooms without ensuite facilities</w:t>
      </w:r>
    </w:p>
    <w:p w14:paraId="0CAA5AB3" w14:textId="77777777" w:rsidR="003F712A" w:rsidRPr="0024127E" w:rsidRDefault="003F712A" w:rsidP="003F712A">
      <w:pPr>
        <w:rPr>
          <w:rFonts w:ascii="Segoe UI" w:hAnsi="Segoe UI" w:cs="Segoe UI"/>
          <w:i/>
          <w:iCs/>
          <w:sz w:val="22"/>
          <w:szCs w:val="22"/>
        </w:rPr>
      </w:pPr>
      <w:r w:rsidRPr="0024127E">
        <w:rPr>
          <w:rFonts w:ascii="Segoe UI" w:hAnsi="Segoe UI" w:cs="Segoe UI"/>
          <w:i/>
          <w:iCs/>
          <w:sz w:val="22"/>
          <w:szCs w:val="22"/>
        </w:rPr>
        <w:t>Current use of care home bed capacity</w:t>
      </w:r>
    </w:p>
    <w:p w14:paraId="7E662B89" w14:textId="77777777" w:rsidR="003F712A" w:rsidRDefault="003F712A" w:rsidP="003F712A">
      <w:pPr>
        <w:pStyle w:val="Numberedpara1202"/>
        <w:ind w:left="709"/>
      </w:pPr>
      <w:r>
        <w:t xml:space="preserve">The care home bed capacity tracker operated by the Department of Health with care home operators, provides ongoing real time intelligence about the capacity of local care home markets. </w:t>
      </w:r>
    </w:p>
    <w:p w14:paraId="30A134E9" w14:textId="1ED33D20" w:rsidR="003F712A" w:rsidRDefault="003F712A" w:rsidP="003F712A">
      <w:pPr>
        <w:pStyle w:val="Numberedpara1202"/>
        <w:ind w:left="709"/>
      </w:pPr>
      <w:r>
        <w:t xml:space="preserve">This evidence and intelligence </w:t>
      </w:r>
      <w:proofErr w:type="gramStart"/>
      <w:r>
        <w:t>is</w:t>
      </w:r>
      <w:proofErr w:type="gramEnd"/>
      <w:r>
        <w:t xml:space="preserve"> available to the NHS and </w:t>
      </w:r>
      <w:r w:rsidR="00593D6B">
        <w:t>c</w:t>
      </w:r>
      <w:r>
        <w:t>ouncils but is not publicly available.</w:t>
      </w:r>
    </w:p>
    <w:p w14:paraId="33779826" w14:textId="6E333448" w:rsidR="003F712A" w:rsidRDefault="003F712A" w:rsidP="003F712A">
      <w:pPr>
        <w:pStyle w:val="Numberedpara1202"/>
        <w:ind w:left="709"/>
      </w:pPr>
      <w:bookmarkStart w:id="329" w:name="_Ref199253047"/>
      <w:r>
        <w:lastRenderedPageBreak/>
        <w:t xml:space="preserve">The evidence from the capacity tracker data for the care home market in Essex, and from </w:t>
      </w:r>
      <w:r w:rsidR="000717DD">
        <w:t>Essex County Council</w:t>
      </w:r>
      <w:r>
        <w:t>, is that over 2024/25 on average c.85% of available beds were being used at any given time in the local care home market. Vacancy rates are not consistent across all care homes.</w:t>
      </w:r>
      <w:bookmarkEnd w:id="329"/>
    </w:p>
    <w:p w14:paraId="0E14CAEA" w14:textId="09C6E01B" w:rsidR="003F712A" w:rsidRDefault="003F712A" w:rsidP="003F712A">
      <w:pPr>
        <w:pStyle w:val="Numberedpara1202"/>
        <w:ind w:left="709"/>
      </w:pPr>
      <w:r>
        <w:t xml:space="preserve">In the context of the overall number of beds in the Essex care home market, this suggests an </w:t>
      </w:r>
      <w:r w:rsidR="00873625">
        <w:t>under-utilisation</w:t>
      </w:r>
      <w:r>
        <w:t xml:space="preserve"> rate of c.15%. However, </w:t>
      </w:r>
      <w:r w:rsidR="001446CA">
        <w:t xml:space="preserve">based on feedback from local </w:t>
      </w:r>
      <w:r w:rsidR="005B1E08">
        <w:t>stakeholders,</w:t>
      </w:r>
      <w:r>
        <w:t xml:space="preserve"> it is necessary for the local care home ‘system’ to have some available capacity, for example to manage ‘spikes’ in demand during the period of hospital ‘winter pressures’, say of 10%. This suggests that the local care home market in Essex is operating with a slight 5% potential under </w:t>
      </w:r>
      <w:r w:rsidR="00B34B75">
        <w:t>usage</w:t>
      </w:r>
      <w:r w:rsidR="00BE420C">
        <w:t xml:space="preserve"> </w:t>
      </w:r>
      <w:r>
        <w:t xml:space="preserve">of bed capacity at the current time. </w:t>
      </w:r>
    </w:p>
    <w:p w14:paraId="4EB93611" w14:textId="77777777" w:rsidR="003F712A" w:rsidRDefault="003F712A" w:rsidP="003F712A">
      <w:pPr>
        <w:pStyle w:val="Numberedpara1202"/>
      </w:pPr>
      <w:r>
        <w:t xml:space="preserve">Consequently, </w:t>
      </w:r>
      <w:r w:rsidRPr="005F30B5">
        <w:t xml:space="preserve">the modelling of future need for care home bed capacity </w:t>
      </w:r>
      <w:r>
        <w:t>a</w:t>
      </w:r>
      <w:r w:rsidRPr="007B12C8">
        <w:t>llow</w:t>
      </w:r>
      <w:r>
        <w:t>s</w:t>
      </w:r>
      <w:r w:rsidRPr="007B12C8">
        <w:t xml:space="preserve"> for </w:t>
      </w:r>
      <w:r>
        <w:t>10</w:t>
      </w:r>
      <w:r w:rsidRPr="007B12C8">
        <w:t xml:space="preserve">% </w:t>
      </w:r>
      <w:r>
        <w:t xml:space="preserve">vacancies at any time to allow for ‘spare’ capacity to meet fluctuating local needs such as varying hospital discharge rates </w:t>
      </w:r>
      <w:r w:rsidRPr="007B12C8">
        <w:t xml:space="preserve">(i.e. estimated future need </w:t>
      </w:r>
      <w:r>
        <w:t xml:space="preserve">is adjusted upwards </w:t>
      </w:r>
      <w:r w:rsidRPr="007B12C8">
        <w:t xml:space="preserve">by </w:t>
      </w:r>
      <w:r>
        <w:t>10</w:t>
      </w:r>
      <w:r w:rsidRPr="007B12C8">
        <w:t xml:space="preserve">% to allow for </w:t>
      </w:r>
      <w:r>
        <w:t xml:space="preserve">‘spare’ capacity </w:t>
      </w:r>
      <w:r w:rsidRPr="007B12C8">
        <w:t xml:space="preserve">in existing care home provision). </w:t>
      </w:r>
    </w:p>
    <w:p w14:paraId="325C19D2" w14:textId="4A3A435C" w:rsidR="003F712A" w:rsidRDefault="003F712A" w:rsidP="003F712A">
      <w:pPr>
        <w:pStyle w:val="Numberedpara1202"/>
      </w:pPr>
      <w:r>
        <w:t xml:space="preserve">The modelling takes account of any evidence of a current potential oversupply of beds at district level (table below) based on evidence from the capacity tracker. In practice this means that where </w:t>
      </w:r>
      <w:r w:rsidR="00125428">
        <w:t>an</w:t>
      </w:r>
      <w:r>
        <w:t xml:space="preserve"> initial statistical estimate of need </w:t>
      </w:r>
      <w:r w:rsidR="00125428">
        <w:t>indicates</w:t>
      </w:r>
      <w:r>
        <w:t xml:space="preserve"> an oversupply of care home capacity, where there is no evidence to support this from the capacity tracker data, the estimates are adjusted upwards reflecting </w:t>
      </w:r>
      <w:r w:rsidR="00B344E6">
        <w:t xml:space="preserve">the most recent </w:t>
      </w:r>
      <w:r>
        <w:t xml:space="preserve">evidence from the capacity tracker. </w:t>
      </w:r>
    </w:p>
    <w:p w14:paraId="3C110633" w14:textId="3CFE0570" w:rsidR="003F712A" w:rsidRDefault="00020E3A" w:rsidP="005B3918">
      <w:pPr>
        <w:pStyle w:val="Numberedpara1202"/>
      </w:pPr>
      <w:r>
        <w:fldChar w:fldCharType="begin"/>
      </w:r>
      <w:r>
        <w:instrText xml:space="preserve"> REF _Ref199339279 \h </w:instrText>
      </w:r>
      <w:r>
        <w:fldChar w:fldCharType="separate"/>
      </w:r>
      <w:r w:rsidR="00971C60">
        <w:t xml:space="preserve">Table </w:t>
      </w:r>
      <w:r w:rsidR="00971C60">
        <w:rPr>
          <w:noProof/>
        </w:rPr>
        <w:t>131</w:t>
      </w:r>
      <w:r>
        <w:fldChar w:fldCharType="end"/>
      </w:r>
      <w:r>
        <w:t xml:space="preserve"> </w:t>
      </w:r>
      <w:r w:rsidR="003F712A">
        <w:t>shows care home bed capacity tracker evidence at district level for March 2025.</w:t>
      </w:r>
    </w:p>
    <w:p w14:paraId="7E9E9A01" w14:textId="0FB03443" w:rsidR="00DE0237" w:rsidRDefault="00DE0237" w:rsidP="00DE0237">
      <w:pPr>
        <w:pStyle w:val="Caption"/>
      </w:pPr>
      <w:bookmarkStart w:id="330" w:name="_Ref199339279"/>
      <w:bookmarkStart w:id="331" w:name="_Ref199253136"/>
      <w:r>
        <w:t xml:space="preserve">Table </w:t>
      </w:r>
      <w:fldSimple w:instr=" SEQ Table \* ARABIC ">
        <w:r w:rsidR="00971C60">
          <w:rPr>
            <w:noProof/>
          </w:rPr>
          <w:t>131</w:t>
        </w:r>
      </w:fldSimple>
      <w:bookmarkEnd w:id="330"/>
      <w:r>
        <w:t xml:space="preserve">. </w:t>
      </w:r>
      <w:r w:rsidRPr="000D0DA8">
        <w:t>Care home bed capacity by District (March 2025)</w:t>
      </w:r>
      <w:bookmarkEnd w:id="331"/>
    </w:p>
    <w:tbl>
      <w:tblPr>
        <w:tblStyle w:val="GridTable5Dark-Accent4"/>
        <w:tblW w:w="5000" w:type="pct"/>
        <w:tblLook w:val="04A0" w:firstRow="1" w:lastRow="0" w:firstColumn="1" w:lastColumn="0" w:noHBand="0" w:noVBand="1"/>
      </w:tblPr>
      <w:tblGrid>
        <w:gridCol w:w="6511"/>
        <w:gridCol w:w="2505"/>
      </w:tblGrid>
      <w:tr w:rsidR="00DE0237" w:rsidRPr="00DE0237" w14:paraId="1A74AAA2" w14:textId="77777777" w:rsidTr="005B3918">
        <w:trPr>
          <w:cnfStyle w:val="100000000000" w:firstRow="1" w:lastRow="0" w:firstColumn="0" w:lastColumn="0" w:oddVBand="0" w:evenVBand="0" w:oddHBand="0" w:evenHBand="0" w:firstRowFirstColumn="0" w:firstRowLastColumn="0" w:lastRowFirstColumn="0" w:lastRowLastColumn="0"/>
          <w:trHeight w:val="290"/>
          <w:tblHeader/>
        </w:trPr>
        <w:tc>
          <w:tcPr>
            <w:cnfStyle w:val="001000000000" w:firstRow="0" w:lastRow="0" w:firstColumn="1" w:lastColumn="0" w:oddVBand="0" w:evenVBand="0" w:oddHBand="0" w:evenHBand="0" w:firstRowFirstColumn="0" w:firstRowLastColumn="0" w:lastRowFirstColumn="0" w:lastRowLastColumn="0"/>
            <w:tcW w:w="3611" w:type="pct"/>
            <w:shd w:val="clear" w:color="auto" w:fill="FBCAD0"/>
            <w:noWrap/>
          </w:tcPr>
          <w:p w14:paraId="74279AAE" w14:textId="77777777" w:rsidR="003F712A" w:rsidRPr="00DE0237" w:rsidRDefault="003F712A" w:rsidP="00BE420C">
            <w:pPr>
              <w:rPr>
                <w:rFonts w:cs="Segoe UI"/>
                <w:b w:val="0"/>
                <w:color w:val="000000" w:themeColor="text1"/>
              </w:rPr>
            </w:pPr>
            <w:r w:rsidRPr="00DE0237">
              <w:rPr>
                <w:rFonts w:cs="Segoe UI"/>
                <w:color w:val="000000" w:themeColor="text1"/>
              </w:rPr>
              <w:t>District</w:t>
            </w:r>
          </w:p>
        </w:tc>
        <w:tc>
          <w:tcPr>
            <w:tcW w:w="1389" w:type="pct"/>
            <w:shd w:val="clear" w:color="auto" w:fill="FBCAD0"/>
          </w:tcPr>
          <w:p w14:paraId="2E660258" w14:textId="77777777" w:rsidR="003F712A" w:rsidRPr="00DE0237" w:rsidRDefault="003F712A" w:rsidP="00BE420C">
            <w:pPr>
              <w:cnfStyle w:val="100000000000" w:firstRow="1" w:lastRow="0" w:firstColumn="0" w:lastColumn="0" w:oddVBand="0" w:evenVBand="0" w:oddHBand="0" w:evenHBand="0" w:firstRowFirstColumn="0" w:firstRowLastColumn="0" w:lastRowFirstColumn="0" w:lastRowLastColumn="0"/>
              <w:rPr>
                <w:rFonts w:cs="Segoe UI"/>
                <w:b w:val="0"/>
                <w:color w:val="000000" w:themeColor="text1"/>
              </w:rPr>
            </w:pPr>
            <w:r w:rsidRPr="00DE0237">
              <w:rPr>
                <w:rFonts w:cs="Segoe UI"/>
                <w:color w:val="000000" w:themeColor="text1"/>
              </w:rPr>
              <w:t>Care home capacity usage</w:t>
            </w:r>
          </w:p>
        </w:tc>
      </w:tr>
      <w:tr w:rsidR="00DE0237" w:rsidRPr="00DE0237" w14:paraId="56E28283"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08C2D954" w14:textId="77777777" w:rsidR="003F712A" w:rsidRPr="00DE0237" w:rsidRDefault="003F712A" w:rsidP="00DC05B9">
            <w:pPr>
              <w:rPr>
                <w:rFonts w:cs="Segoe UI"/>
                <w:b w:val="0"/>
                <w:color w:val="000000" w:themeColor="text1"/>
              </w:rPr>
            </w:pPr>
            <w:r w:rsidRPr="00DE0237">
              <w:rPr>
                <w:rFonts w:cs="Segoe UI"/>
                <w:b w:val="0"/>
                <w:color w:val="000000" w:themeColor="text1"/>
              </w:rPr>
              <w:t>Basildon</w:t>
            </w:r>
          </w:p>
        </w:tc>
        <w:tc>
          <w:tcPr>
            <w:tcW w:w="1389" w:type="pct"/>
            <w:hideMark/>
          </w:tcPr>
          <w:p w14:paraId="36182224"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85%</w:t>
            </w:r>
          </w:p>
        </w:tc>
      </w:tr>
      <w:tr w:rsidR="00DE0237" w:rsidRPr="00DE0237" w14:paraId="43A12390"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4AB5C7B6" w14:textId="77777777" w:rsidR="003F712A" w:rsidRPr="00DE0237" w:rsidRDefault="003F712A" w:rsidP="00DC05B9">
            <w:pPr>
              <w:rPr>
                <w:rFonts w:cs="Segoe UI"/>
                <w:b w:val="0"/>
                <w:color w:val="000000" w:themeColor="text1"/>
              </w:rPr>
            </w:pPr>
            <w:r w:rsidRPr="00DE0237">
              <w:rPr>
                <w:rFonts w:cs="Segoe UI"/>
                <w:b w:val="0"/>
                <w:color w:val="000000" w:themeColor="text1"/>
              </w:rPr>
              <w:t>Braintree</w:t>
            </w:r>
          </w:p>
        </w:tc>
        <w:tc>
          <w:tcPr>
            <w:tcW w:w="1389" w:type="pct"/>
            <w:noWrap/>
            <w:hideMark/>
          </w:tcPr>
          <w:p w14:paraId="3ABB6F14"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84%</w:t>
            </w:r>
          </w:p>
        </w:tc>
      </w:tr>
      <w:tr w:rsidR="00DE0237" w:rsidRPr="00DE0237" w14:paraId="390D7903"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17DE283A" w14:textId="77777777" w:rsidR="003F712A" w:rsidRPr="00DE0237" w:rsidRDefault="003F712A" w:rsidP="00DC05B9">
            <w:pPr>
              <w:rPr>
                <w:rFonts w:cs="Segoe UI"/>
                <w:b w:val="0"/>
                <w:color w:val="000000" w:themeColor="text1"/>
              </w:rPr>
            </w:pPr>
            <w:r w:rsidRPr="00DE0237">
              <w:rPr>
                <w:rFonts w:cs="Segoe UI"/>
                <w:b w:val="0"/>
                <w:color w:val="000000" w:themeColor="text1"/>
              </w:rPr>
              <w:t>Brentwood</w:t>
            </w:r>
          </w:p>
        </w:tc>
        <w:tc>
          <w:tcPr>
            <w:tcW w:w="1389" w:type="pct"/>
            <w:noWrap/>
            <w:hideMark/>
          </w:tcPr>
          <w:p w14:paraId="40B9F58A"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85%</w:t>
            </w:r>
          </w:p>
        </w:tc>
      </w:tr>
      <w:tr w:rsidR="00DE0237" w:rsidRPr="00DE0237" w14:paraId="592FB546"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54E845AD" w14:textId="456AB426" w:rsidR="003F712A" w:rsidRPr="00DE0237" w:rsidRDefault="00D30CB8" w:rsidP="00DC05B9">
            <w:pPr>
              <w:rPr>
                <w:rFonts w:cs="Segoe UI"/>
                <w:b w:val="0"/>
                <w:color w:val="000000" w:themeColor="text1"/>
              </w:rPr>
            </w:pPr>
            <w:r>
              <w:rPr>
                <w:rFonts w:cs="Segoe UI"/>
                <w:b w:val="0"/>
                <w:color w:val="000000" w:themeColor="text1"/>
              </w:rPr>
              <w:t>Castle Point</w:t>
            </w:r>
          </w:p>
        </w:tc>
        <w:tc>
          <w:tcPr>
            <w:tcW w:w="1389" w:type="pct"/>
            <w:noWrap/>
            <w:hideMark/>
          </w:tcPr>
          <w:p w14:paraId="6DC5D2AA"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86%</w:t>
            </w:r>
          </w:p>
        </w:tc>
      </w:tr>
      <w:tr w:rsidR="00DE0237" w:rsidRPr="00DE0237" w14:paraId="58CF418D"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164A1F77" w14:textId="77777777" w:rsidR="003F712A" w:rsidRPr="00DE0237" w:rsidRDefault="003F712A" w:rsidP="00DC05B9">
            <w:pPr>
              <w:rPr>
                <w:rFonts w:cs="Segoe UI"/>
                <w:b w:val="0"/>
                <w:color w:val="000000" w:themeColor="text1"/>
              </w:rPr>
            </w:pPr>
            <w:r w:rsidRPr="00DE0237">
              <w:rPr>
                <w:rFonts w:cs="Segoe UI"/>
                <w:b w:val="0"/>
                <w:color w:val="000000" w:themeColor="text1"/>
              </w:rPr>
              <w:t>Chelmsford</w:t>
            </w:r>
          </w:p>
        </w:tc>
        <w:tc>
          <w:tcPr>
            <w:tcW w:w="1389" w:type="pct"/>
            <w:noWrap/>
            <w:hideMark/>
          </w:tcPr>
          <w:p w14:paraId="34A5D453"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78%</w:t>
            </w:r>
          </w:p>
        </w:tc>
      </w:tr>
      <w:tr w:rsidR="00DE0237" w:rsidRPr="00DE0237" w14:paraId="14062FE8"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2212B06A" w14:textId="77777777" w:rsidR="003F712A" w:rsidRPr="00DE0237" w:rsidRDefault="003F712A" w:rsidP="00DC05B9">
            <w:pPr>
              <w:rPr>
                <w:rFonts w:cs="Segoe UI"/>
                <w:b w:val="0"/>
                <w:color w:val="000000" w:themeColor="text1"/>
              </w:rPr>
            </w:pPr>
            <w:r w:rsidRPr="00DE0237">
              <w:rPr>
                <w:rFonts w:cs="Segoe UI"/>
                <w:b w:val="0"/>
                <w:color w:val="000000" w:themeColor="text1"/>
              </w:rPr>
              <w:t>Colchester</w:t>
            </w:r>
          </w:p>
        </w:tc>
        <w:tc>
          <w:tcPr>
            <w:tcW w:w="1389" w:type="pct"/>
            <w:noWrap/>
            <w:hideMark/>
          </w:tcPr>
          <w:p w14:paraId="4206A574"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90%</w:t>
            </w:r>
          </w:p>
        </w:tc>
      </w:tr>
      <w:tr w:rsidR="00DE0237" w:rsidRPr="00DE0237" w14:paraId="64F16C69"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4C6885D0" w14:textId="77777777" w:rsidR="003F712A" w:rsidRPr="00DE0237" w:rsidRDefault="003F712A" w:rsidP="00DC05B9">
            <w:pPr>
              <w:rPr>
                <w:rFonts w:cs="Segoe UI"/>
                <w:b w:val="0"/>
                <w:color w:val="000000" w:themeColor="text1"/>
              </w:rPr>
            </w:pPr>
            <w:r w:rsidRPr="00DE0237">
              <w:rPr>
                <w:rFonts w:cs="Segoe UI"/>
                <w:b w:val="0"/>
                <w:color w:val="000000" w:themeColor="text1"/>
              </w:rPr>
              <w:t>Epping Forest</w:t>
            </w:r>
          </w:p>
        </w:tc>
        <w:tc>
          <w:tcPr>
            <w:tcW w:w="1389" w:type="pct"/>
            <w:noWrap/>
            <w:hideMark/>
          </w:tcPr>
          <w:p w14:paraId="60E24EAF"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86%</w:t>
            </w:r>
          </w:p>
        </w:tc>
      </w:tr>
      <w:tr w:rsidR="00DE0237" w:rsidRPr="00DE0237" w14:paraId="4789A2C8"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1CD8D402" w14:textId="77777777" w:rsidR="003F712A" w:rsidRPr="00DE0237" w:rsidRDefault="003F712A" w:rsidP="00DC05B9">
            <w:pPr>
              <w:rPr>
                <w:rFonts w:cs="Segoe UI"/>
                <w:b w:val="0"/>
                <w:color w:val="000000" w:themeColor="text1"/>
              </w:rPr>
            </w:pPr>
            <w:r w:rsidRPr="00DE0237">
              <w:rPr>
                <w:rFonts w:cs="Segoe UI"/>
                <w:b w:val="0"/>
                <w:color w:val="000000" w:themeColor="text1"/>
              </w:rPr>
              <w:t>Harlow</w:t>
            </w:r>
          </w:p>
        </w:tc>
        <w:tc>
          <w:tcPr>
            <w:tcW w:w="1389" w:type="pct"/>
            <w:noWrap/>
            <w:hideMark/>
          </w:tcPr>
          <w:p w14:paraId="454A1EBA"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92%</w:t>
            </w:r>
          </w:p>
        </w:tc>
      </w:tr>
      <w:tr w:rsidR="00DE0237" w:rsidRPr="00DE0237" w14:paraId="245C79C7"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0636AB00" w14:textId="77777777" w:rsidR="003F712A" w:rsidRPr="00DE0237" w:rsidRDefault="003F712A" w:rsidP="00DC05B9">
            <w:pPr>
              <w:rPr>
                <w:rFonts w:cs="Segoe UI"/>
                <w:b w:val="0"/>
                <w:color w:val="000000" w:themeColor="text1"/>
              </w:rPr>
            </w:pPr>
            <w:r w:rsidRPr="00DE0237">
              <w:rPr>
                <w:rFonts w:cs="Segoe UI"/>
                <w:b w:val="0"/>
                <w:color w:val="000000" w:themeColor="text1"/>
              </w:rPr>
              <w:t>Maldon</w:t>
            </w:r>
          </w:p>
        </w:tc>
        <w:tc>
          <w:tcPr>
            <w:tcW w:w="1389" w:type="pct"/>
            <w:noWrap/>
            <w:hideMark/>
          </w:tcPr>
          <w:p w14:paraId="7A4AD864"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80%</w:t>
            </w:r>
          </w:p>
        </w:tc>
      </w:tr>
      <w:tr w:rsidR="00DE0237" w:rsidRPr="00DE0237" w14:paraId="08421A58"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0AB88E1B" w14:textId="77777777" w:rsidR="003F712A" w:rsidRPr="00DE0237" w:rsidRDefault="003F712A" w:rsidP="00DC05B9">
            <w:pPr>
              <w:rPr>
                <w:rFonts w:cs="Segoe UI"/>
                <w:b w:val="0"/>
                <w:color w:val="000000" w:themeColor="text1"/>
              </w:rPr>
            </w:pPr>
            <w:r w:rsidRPr="00DE0237">
              <w:rPr>
                <w:rFonts w:cs="Segoe UI"/>
                <w:b w:val="0"/>
                <w:color w:val="000000" w:themeColor="text1"/>
              </w:rPr>
              <w:t>Rochford</w:t>
            </w:r>
          </w:p>
        </w:tc>
        <w:tc>
          <w:tcPr>
            <w:tcW w:w="1389" w:type="pct"/>
            <w:noWrap/>
            <w:hideMark/>
          </w:tcPr>
          <w:p w14:paraId="653047DF"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68%</w:t>
            </w:r>
          </w:p>
        </w:tc>
      </w:tr>
      <w:tr w:rsidR="00DE0237" w:rsidRPr="00DE0237" w14:paraId="3243B752"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6AF95DC2" w14:textId="77777777" w:rsidR="003F712A" w:rsidRPr="00DE0237" w:rsidRDefault="003F712A" w:rsidP="00DC05B9">
            <w:pPr>
              <w:rPr>
                <w:rFonts w:cs="Segoe UI"/>
                <w:b w:val="0"/>
                <w:color w:val="000000" w:themeColor="text1"/>
              </w:rPr>
            </w:pPr>
            <w:r w:rsidRPr="00DE0237">
              <w:rPr>
                <w:rFonts w:cs="Segoe UI"/>
                <w:b w:val="0"/>
                <w:color w:val="000000" w:themeColor="text1"/>
              </w:rPr>
              <w:t>Tendring</w:t>
            </w:r>
          </w:p>
        </w:tc>
        <w:tc>
          <w:tcPr>
            <w:tcW w:w="1389" w:type="pct"/>
            <w:noWrap/>
            <w:hideMark/>
          </w:tcPr>
          <w:p w14:paraId="7B8ED9BA"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89%</w:t>
            </w:r>
          </w:p>
        </w:tc>
      </w:tr>
      <w:tr w:rsidR="00DE0237" w:rsidRPr="00DE0237" w14:paraId="5C558440"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6ADC9D47" w14:textId="77777777" w:rsidR="003F712A" w:rsidRPr="00DE0237" w:rsidRDefault="003F712A" w:rsidP="00DC05B9">
            <w:pPr>
              <w:rPr>
                <w:rFonts w:cs="Segoe UI"/>
                <w:b w:val="0"/>
                <w:color w:val="000000" w:themeColor="text1"/>
              </w:rPr>
            </w:pPr>
            <w:r w:rsidRPr="00DE0237">
              <w:rPr>
                <w:rFonts w:cs="Segoe UI"/>
                <w:b w:val="0"/>
                <w:color w:val="000000" w:themeColor="text1"/>
              </w:rPr>
              <w:t>Uttlesford</w:t>
            </w:r>
          </w:p>
        </w:tc>
        <w:tc>
          <w:tcPr>
            <w:tcW w:w="1389" w:type="pct"/>
            <w:noWrap/>
            <w:hideMark/>
          </w:tcPr>
          <w:p w14:paraId="2C8A9A7D" w14:textId="77777777" w:rsidR="003F712A" w:rsidRPr="00DE0237"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rPr>
            </w:pPr>
            <w:r w:rsidRPr="00DE0237">
              <w:rPr>
                <w:rFonts w:cs="Segoe UI"/>
                <w:color w:val="000000" w:themeColor="text1"/>
              </w:rPr>
              <w:t>87%</w:t>
            </w:r>
          </w:p>
        </w:tc>
      </w:tr>
      <w:tr w:rsidR="00DE0237" w:rsidRPr="00102AA8" w14:paraId="6B5657BD" w14:textId="77777777" w:rsidTr="00DE0237">
        <w:trPr>
          <w:trHeight w:val="290"/>
        </w:trPr>
        <w:tc>
          <w:tcPr>
            <w:cnfStyle w:val="001000000000" w:firstRow="0" w:lastRow="0" w:firstColumn="1" w:lastColumn="0" w:oddVBand="0" w:evenVBand="0" w:oddHBand="0" w:evenHBand="0" w:firstRowFirstColumn="0" w:firstRowLastColumn="0" w:lastRowFirstColumn="0" w:lastRowLastColumn="0"/>
            <w:tcW w:w="3611" w:type="pct"/>
            <w:noWrap/>
            <w:hideMark/>
          </w:tcPr>
          <w:p w14:paraId="57BF7918" w14:textId="77777777" w:rsidR="003F712A" w:rsidRPr="00DE0237" w:rsidRDefault="003F712A" w:rsidP="00DC05B9">
            <w:pPr>
              <w:rPr>
                <w:rFonts w:cs="Segoe UI"/>
                <w:color w:val="000000" w:themeColor="text1"/>
              </w:rPr>
            </w:pPr>
            <w:r w:rsidRPr="00DE0237">
              <w:rPr>
                <w:rFonts w:cs="Segoe UI"/>
                <w:color w:val="000000" w:themeColor="text1"/>
              </w:rPr>
              <w:t>Total</w:t>
            </w:r>
          </w:p>
        </w:tc>
        <w:tc>
          <w:tcPr>
            <w:tcW w:w="1389" w:type="pct"/>
            <w:noWrap/>
            <w:hideMark/>
          </w:tcPr>
          <w:p w14:paraId="6795727F" w14:textId="77777777" w:rsidR="003F712A" w:rsidRPr="00102AA8"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b/>
                <w:color w:val="000000" w:themeColor="text1"/>
              </w:rPr>
            </w:pPr>
            <w:r w:rsidRPr="00102AA8">
              <w:rPr>
                <w:rFonts w:cs="Segoe UI"/>
                <w:b/>
                <w:color w:val="000000" w:themeColor="text1"/>
              </w:rPr>
              <w:t>85%</w:t>
            </w:r>
          </w:p>
        </w:tc>
      </w:tr>
    </w:tbl>
    <w:p w14:paraId="6A70D330" w14:textId="2422C4BB" w:rsidR="003F712A" w:rsidRPr="00AC5773" w:rsidRDefault="003F712A" w:rsidP="003F712A">
      <w:pPr>
        <w:pStyle w:val="Numberedpara1202"/>
        <w:numPr>
          <w:ilvl w:val="0"/>
          <w:numId w:val="0"/>
        </w:numPr>
        <w:spacing w:before="0" w:line="240" w:lineRule="auto"/>
        <w:rPr>
          <w:sz w:val="18"/>
          <w:szCs w:val="16"/>
        </w:rPr>
      </w:pPr>
      <w:r w:rsidRPr="00AC5773">
        <w:rPr>
          <w:sz w:val="18"/>
          <w:szCs w:val="16"/>
        </w:rPr>
        <w:t xml:space="preserve">Source: </w:t>
      </w:r>
      <w:r w:rsidR="000717DD">
        <w:rPr>
          <w:sz w:val="18"/>
          <w:szCs w:val="16"/>
        </w:rPr>
        <w:t>Essex County Council</w:t>
      </w:r>
      <w:r w:rsidRPr="00AC5773">
        <w:rPr>
          <w:sz w:val="18"/>
          <w:szCs w:val="16"/>
        </w:rPr>
        <w:t xml:space="preserve"> (2025)</w:t>
      </w:r>
    </w:p>
    <w:p w14:paraId="0562B713" w14:textId="77777777" w:rsidR="003F712A" w:rsidRDefault="003F712A" w:rsidP="003F712A">
      <w:pPr>
        <w:pStyle w:val="Numberedpara1202"/>
        <w:numPr>
          <w:ilvl w:val="0"/>
          <w:numId w:val="0"/>
        </w:numPr>
      </w:pPr>
    </w:p>
    <w:p w14:paraId="17EBCBD7" w14:textId="77777777" w:rsidR="00680F9E" w:rsidRDefault="00680F9E" w:rsidP="003F712A">
      <w:pPr>
        <w:pStyle w:val="Numberedpara1202"/>
        <w:numPr>
          <w:ilvl w:val="0"/>
          <w:numId w:val="0"/>
        </w:numPr>
      </w:pPr>
    </w:p>
    <w:p w14:paraId="793AD212" w14:textId="77777777" w:rsidR="00680F9E" w:rsidRPr="007B12C8" w:rsidRDefault="00680F9E" w:rsidP="003F712A">
      <w:pPr>
        <w:pStyle w:val="Numberedpara1202"/>
        <w:numPr>
          <w:ilvl w:val="0"/>
          <w:numId w:val="0"/>
        </w:numPr>
      </w:pPr>
    </w:p>
    <w:p w14:paraId="37161730" w14:textId="77777777" w:rsidR="003F712A" w:rsidRPr="00442290" w:rsidRDefault="003F712A" w:rsidP="003F712A">
      <w:pPr>
        <w:pStyle w:val="Numberedpara1202"/>
        <w:numPr>
          <w:ilvl w:val="0"/>
          <w:numId w:val="0"/>
        </w:numPr>
        <w:rPr>
          <w:i/>
          <w:iCs/>
        </w:rPr>
      </w:pPr>
      <w:r>
        <w:rPr>
          <w:i/>
          <w:iCs/>
        </w:rPr>
        <w:lastRenderedPageBreak/>
        <w:t>D</w:t>
      </w:r>
      <w:r w:rsidRPr="00442290">
        <w:rPr>
          <w:i/>
          <w:iCs/>
        </w:rPr>
        <w:t>istribution of total care home beds between residential and nursing care home beds</w:t>
      </w:r>
    </w:p>
    <w:p w14:paraId="22E3CB91" w14:textId="38B36CAB" w:rsidR="00011659" w:rsidRDefault="00011659" w:rsidP="00011659">
      <w:pPr>
        <w:pStyle w:val="Numberedpara1202"/>
      </w:pPr>
      <w:r w:rsidRPr="004143CB">
        <w:t xml:space="preserve">From </w:t>
      </w:r>
      <w:r w:rsidR="000717DD">
        <w:t>Essex County Council</w:t>
      </w:r>
      <w:r>
        <w:t xml:space="preserve"> </w:t>
      </w:r>
      <w:r w:rsidRPr="004143CB">
        <w:t xml:space="preserve">data </w:t>
      </w:r>
      <w:r>
        <w:t>about the overall care home market in Essex</w:t>
      </w:r>
      <w:r w:rsidRPr="004143CB">
        <w:t>, there are a total of 10,</w:t>
      </w:r>
      <w:r>
        <w:t>798</w:t>
      </w:r>
      <w:r w:rsidRPr="004143CB">
        <w:t xml:space="preserve"> care home beds in Essex for older people</w:t>
      </w:r>
      <w:r>
        <w:t xml:space="preserve"> (65+)</w:t>
      </w:r>
      <w:r w:rsidRPr="004143CB">
        <w:t xml:space="preserve">. This includes </w:t>
      </w:r>
      <w:r>
        <w:t>8,077</w:t>
      </w:r>
      <w:r w:rsidRPr="004143CB">
        <w:t xml:space="preserve"> residential care beds, </w:t>
      </w:r>
      <w:r>
        <w:t>2,721 residential with nursing</w:t>
      </w:r>
      <w:r w:rsidRPr="004143CB">
        <w:t xml:space="preserve"> care beds</w:t>
      </w:r>
      <w:r>
        <w:t xml:space="preserve"> (</w:t>
      </w:r>
      <w:r w:rsidR="00020E3A">
        <w:fldChar w:fldCharType="begin"/>
      </w:r>
      <w:r w:rsidR="00020E3A">
        <w:instrText xml:space="preserve"> REF _Ref199339314 \h </w:instrText>
      </w:r>
      <w:r w:rsidR="00020E3A">
        <w:fldChar w:fldCharType="separate"/>
      </w:r>
      <w:r w:rsidR="00971C60" w:rsidRPr="004143CB">
        <w:t xml:space="preserve">Table </w:t>
      </w:r>
      <w:r w:rsidR="00971C60">
        <w:rPr>
          <w:noProof/>
        </w:rPr>
        <w:t>129</w:t>
      </w:r>
      <w:r w:rsidR="00020E3A">
        <w:fldChar w:fldCharType="end"/>
      </w:r>
      <w:r>
        <w:t>)</w:t>
      </w:r>
      <w:r w:rsidRPr="004143CB">
        <w:t>.</w:t>
      </w:r>
      <w:r>
        <w:t xml:space="preserve"> This shows that currently 75% of care home beds are for residential care and 25% of care home beds are for nursing care. </w:t>
      </w:r>
    </w:p>
    <w:p w14:paraId="18054834" w14:textId="79DA52B7" w:rsidR="00011659" w:rsidRDefault="00011659" w:rsidP="00011659">
      <w:pPr>
        <w:pStyle w:val="Numberedpara1202"/>
      </w:pPr>
      <w:bookmarkStart w:id="332" w:name="_Ref199253543"/>
      <w:r>
        <w:t xml:space="preserve">Based on evidence of the increasing acuity of care and health needs amongst older people needing to use a care home and market trend evidence from </w:t>
      </w:r>
      <w:r w:rsidR="00464D7C">
        <w:t xml:space="preserve">Essex County </w:t>
      </w:r>
      <w:r>
        <w:t xml:space="preserve">Council Officers, it is assumed that over the next 10-20 years there will be a trend towards the percentage of overall care beds in the market that are for nursing care increasing and the percentage of the overall care beds in the market that are for residential care decreasing. On this basis the modelling of future need for care home bed capacity assumes that the current split of 75% residential care beds and 25% nursing care beds </w:t>
      </w:r>
      <w:r w:rsidR="00B34B75">
        <w:t xml:space="preserve">is likely to shift over time </w:t>
      </w:r>
      <w:r>
        <w:t>to 65% residential care beds and 35% nursing care beds by 2044.</w:t>
      </w:r>
      <w:bookmarkEnd w:id="332"/>
      <w:r>
        <w:t xml:space="preserve"> </w:t>
      </w:r>
    </w:p>
    <w:p w14:paraId="7E025FAA" w14:textId="77777777" w:rsidR="006D128A" w:rsidRDefault="006D128A" w:rsidP="003F712A">
      <w:pPr>
        <w:pStyle w:val="Numberedpara1202"/>
        <w:numPr>
          <w:ilvl w:val="0"/>
          <w:numId w:val="0"/>
        </w:numPr>
        <w:rPr>
          <w:i/>
          <w:iCs/>
        </w:rPr>
      </w:pPr>
    </w:p>
    <w:p w14:paraId="2179DEC0" w14:textId="6B3F7F45" w:rsidR="003F712A" w:rsidRPr="002C5B66" w:rsidRDefault="003F712A" w:rsidP="003F712A">
      <w:pPr>
        <w:pStyle w:val="Numberedpara1202"/>
        <w:numPr>
          <w:ilvl w:val="0"/>
          <w:numId w:val="0"/>
        </w:numPr>
        <w:rPr>
          <w:i/>
          <w:iCs/>
        </w:rPr>
      </w:pPr>
      <w:r w:rsidRPr="002C5B66">
        <w:rPr>
          <w:i/>
          <w:iCs/>
        </w:rPr>
        <w:t>Council Officer/stakeholder knowledge of the care home (65+) market in Essex</w:t>
      </w:r>
    </w:p>
    <w:p w14:paraId="5B632B37" w14:textId="678517C0" w:rsidR="003F712A" w:rsidRDefault="003F712A" w:rsidP="003F712A">
      <w:pPr>
        <w:pStyle w:val="Numberedpara1202"/>
        <w:ind w:left="709"/>
      </w:pPr>
      <w:r>
        <w:t xml:space="preserve">Evidence from </w:t>
      </w:r>
      <w:r w:rsidR="00464D7C">
        <w:t xml:space="preserve">Essex County </w:t>
      </w:r>
      <w:r>
        <w:t>Council Officers who purchase care home beds on behalf of the Council and who support self-funders to purchase care home beds indicates:</w:t>
      </w:r>
    </w:p>
    <w:p w14:paraId="067DB10E" w14:textId="6F77234B" w:rsidR="003F712A" w:rsidRPr="00E41C69" w:rsidRDefault="003F712A" w:rsidP="000E5D2E">
      <w:pPr>
        <w:pStyle w:val="ListParagraph"/>
        <w:numPr>
          <w:ilvl w:val="0"/>
          <w:numId w:val="37"/>
        </w:numPr>
        <w:spacing w:before="120" w:line="259" w:lineRule="auto"/>
        <w:ind w:left="1077" w:hanging="357"/>
        <w:contextualSpacing w:val="0"/>
        <w:jc w:val="both"/>
        <w:rPr>
          <w:rFonts w:ascii="Segoe UI" w:hAnsi="Segoe UI" w:cs="Segoe UI"/>
          <w:sz w:val="22"/>
          <w:szCs w:val="22"/>
        </w:rPr>
      </w:pPr>
      <w:r w:rsidRPr="00E41C69">
        <w:rPr>
          <w:rFonts w:ascii="Segoe UI" w:hAnsi="Segoe UI" w:cs="Segoe UI"/>
          <w:sz w:val="22"/>
          <w:szCs w:val="22"/>
        </w:rPr>
        <w:t xml:space="preserve">It can be challenging for the Council to secure care home beds that are affordable in terms of the fees it is able to pay, although this varies between districts in Essex </w:t>
      </w:r>
    </w:p>
    <w:p w14:paraId="1EFE11EC" w14:textId="4891F067" w:rsidR="003F712A" w:rsidRPr="00E41C69" w:rsidRDefault="003F712A" w:rsidP="000E5D2E">
      <w:pPr>
        <w:pStyle w:val="ListParagraph"/>
        <w:numPr>
          <w:ilvl w:val="0"/>
          <w:numId w:val="37"/>
        </w:numPr>
        <w:spacing w:before="120" w:line="259" w:lineRule="auto"/>
        <w:ind w:left="1077" w:hanging="357"/>
        <w:contextualSpacing w:val="0"/>
        <w:jc w:val="both"/>
        <w:rPr>
          <w:rFonts w:ascii="Segoe UI" w:hAnsi="Segoe UI" w:cs="Segoe UI"/>
          <w:sz w:val="22"/>
          <w:szCs w:val="22"/>
        </w:rPr>
      </w:pPr>
      <w:r w:rsidRPr="00E41C69">
        <w:rPr>
          <w:rFonts w:ascii="Segoe UI" w:hAnsi="Segoe UI" w:cs="Segoe UI"/>
          <w:sz w:val="22"/>
          <w:szCs w:val="22"/>
        </w:rPr>
        <w:t>It can be challenging for some self-funders to afford the rates charged by care home operators and there is a risk that some of these people may deplete their funds (and consequently become reliant on the Council to meet their care home costs, typically at fee rates that are not affordable for the Council)</w:t>
      </w:r>
    </w:p>
    <w:p w14:paraId="1402482E" w14:textId="21C07883" w:rsidR="003F712A" w:rsidRPr="00E41C69" w:rsidRDefault="003F712A" w:rsidP="000E5D2E">
      <w:pPr>
        <w:pStyle w:val="ListParagraph"/>
        <w:numPr>
          <w:ilvl w:val="0"/>
          <w:numId w:val="37"/>
        </w:numPr>
        <w:spacing w:before="120" w:line="259" w:lineRule="auto"/>
        <w:ind w:left="1077" w:hanging="357"/>
        <w:contextualSpacing w:val="0"/>
        <w:jc w:val="both"/>
        <w:rPr>
          <w:rFonts w:ascii="Segoe UI" w:hAnsi="Segoe UI" w:cs="Segoe UI"/>
          <w:sz w:val="22"/>
          <w:szCs w:val="22"/>
        </w:rPr>
      </w:pPr>
      <w:r w:rsidRPr="00E41C69">
        <w:rPr>
          <w:rFonts w:ascii="Segoe UI" w:hAnsi="Segoe UI" w:cs="Segoe UI"/>
          <w:sz w:val="22"/>
          <w:szCs w:val="22"/>
        </w:rPr>
        <w:t>The predominant need is for nursing care beds for older people with complex care and health needs associated with dementia, frailty and long term conditions</w:t>
      </w:r>
    </w:p>
    <w:p w14:paraId="3697BE17" w14:textId="6FDBEBF0" w:rsidR="003F712A" w:rsidRPr="00E41C69" w:rsidRDefault="003F712A" w:rsidP="000E5D2E">
      <w:pPr>
        <w:pStyle w:val="ListParagraph"/>
        <w:numPr>
          <w:ilvl w:val="0"/>
          <w:numId w:val="37"/>
        </w:numPr>
        <w:spacing w:before="120" w:line="259" w:lineRule="auto"/>
        <w:ind w:left="1077" w:hanging="357"/>
        <w:contextualSpacing w:val="0"/>
        <w:jc w:val="both"/>
        <w:rPr>
          <w:rFonts w:ascii="Segoe UI" w:hAnsi="Segoe UI" w:cs="Segoe UI"/>
          <w:sz w:val="22"/>
          <w:szCs w:val="22"/>
        </w:rPr>
      </w:pPr>
      <w:r w:rsidRPr="00E41C69">
        <w:rPr>
          <w:rFonts w:ascii="Segoe UI" w:hAnsi="Segoe UI" w:cs="Segoe UI"/>
          <w:sz w:val="22"/>
          <w:szCs w:val="22"/>
        </w:rPr>
        <w:t>There is also a need for residential care beds for older people with similarly complex care needs but who do not need nursing care</w:t>
      </w:r>
    </w:p>
    <w:p w14:paraId="766446BA" w14:textId="461607F0" w:rsidR="003F712A" w:rsidRPr="00E41C69" w:rsidRDefault="003F712A" w:rsidP="000E5D2E">
      <w:pPr>
        <w:pStyle w:val="ListParagraph"/>
        <w:numPr>
          <w:ilvl w:val="0"/>
          <w:numId w:val="37"/>
        </w:numPr>
        <w:spacing w:before="120" w:line="259" w:lineRule="auto"/>
        <w:ind w:left="1077" w:hanging="357"/>
        <w:contextualSpacing w:val="0"/>
        <w:jc w:val="both"/>
        <w:rPr>
          <w:rFonts w:ascii="Segoe UI" w:hAnsi="Segoe UI" w:cs="Segoe UI"/>
          <w:sz w:val="22"/>
          <w:szCs w:val="22"/>
        </w:rPr>
      </w:pPr>
      <w:r w:rsidRPr="00E41C69">
        <w:rPr>
          <w:rFonts w:ascii="Segoe UI" w:hAnsi="Segoe UI" w:cs="Segoe UI"/>
          <w:sz w:val="22"/>
          <w:szCs w:val="22"/>
        </w:rPr>
        <w:t>There is a need for housing and care alternatives for older people, both Council funded and self-funders, as an alternative to residential care</w:t>
      </w:r>
    </w:p>
    <w:p w14:paraId="72BBEBF2" w14:textId="3CBC7BEF" w:rsidR="001C7D26" w:rsidRPr="00CA5FFF" w:rsidRDefault="001C7D26" w:rsidP="000E5D2E">
      <w:pPr>
        <w:pStyle w:val="ListParagraph"/>
        <w:numPr>
          <w:ilvl w:val="0"/>
          <w:numId w:val="37"/>
        </w:numPr>
        <w:spacing w:before="120" w:line="259" w:lineRule="auto"/>
        <w:ind w:left="1077" w:hanging="357"/>
        <w:jc w:val="both"/>
        <w:rPr>
          <w:rFonts w:ascii="Segoe UI" w:hAnsi="Segoe UI" w:cs="Segoe UI"/>
          <w:sz w:val="22"/>
          <w:szCs w:val="22"/>
        </w:rPr>
      </w:pPr>
      <w:r w:rsidRPr="00CA5FFF">
        <w:rPr>
          <w:rFonts w:ascii="Segoe UI" w:hAnsi="Segoe UI" w:cs="Segoe UI"/>
          <w:sz w:val="22"/>
          <w:szCs w:val="22"/>
        </w:rPr>
        <w:t>The Council does not have definitive evidence in relation to the percentage of care home beds that are occupied by non-Essex residents, but a conservative estimate based on experience from working with other authorities and local stakeholders is that it is likely to be between 5% and 8% of beds</w:t>
      </w:r>
    </w:p>
    <w:p w14:paraId="4080B6EF" w14:textId="77777777" w:rsidR="003F712A" w:rsidRPr="0075393C" w:rsidRDefault="003F712A" w:rsidP="003F712A">
      <w:pPr>
        <w:pStyle w:val="Numberedpara1202"/>
        <w:ind w:left="709"/>
        <w:jc w:val="left"/>
      </w:pPr>
      <w:r w:rsidRPr="0075393C">
        <w:t>To address these issues, current and additional care home bed capacity:</w:t>
      </w:r>
    </w:p>
    <w:p w14:paraId="2CB619D3" w14:textId="041131B5" w:rsidR="003F712A" w:rsidRPr="00DD3922" w:rsidRDefault="003F712A" w:rsidP="00D93DF1">
      <w:pPr>
        <w:pStyle w:val="ListParagraph"/>
        <w:numPr>
          <w:ilvl w:val="0"/>
          <w:numId w:val="38"/>
        </w:numPr>
        <w:spacing w:before="120" w:line="259" w:lineRule="auto"/>
        <w:ind w:left="1077" w:hanging="357"/>
        <w:contextualSpacing w:val="0"/>
        <w:jc w:val="both"/>
        <w:rPr>
          <w:rFonts w:ascii="Segoe UI" w:hAnsi="Segoe UI" w:cs="Segoe UI"/>
          <w:sz w:val="22"/>
          <w:szCs w:val="22"/>
        </w:rPr>
      </w:pPr>
      <w:r w:rsidRPr="00DD3922">
        <w:rPr>
          <w:rFonts w:ascii="Segoe UI" w:hAnsi="Segoe UI" w:cs="Segoe UI"/>
          <w:sz w:val="22"/>
          <w:szCs w:val="22"/>
        </w:rPr>
        <w:t>Should be targeted at older people living with complex dementia related care needs</w:t>
      </w:r>
      <w:r w:rsidR="00DD3922">
        <w:rPr>
          <w:rFonts w:ascii="Segoe UI" w:hAnsi="Segoe UI" w:cs="Segoe UI"/>
          <w:sz w:val="22"/>
          <w:szCs w:val="22"/>
        </w:rPr>
        <w:t xml:space="preserve"> and for people</w:t>
      </w:r>
      <w:r w:rsidRPr="00DD3922">
        <w:rPr>
          <w:rFonts w:ascii="Segoe UI" w:hAnsi="Segoe UI" w:cs="Segoe UI"/>
          <w:sz w:val="22"/>
          <w:szCs w:val="22"/>
        </w:rPr>
        <w:t xml:space="preserve"> living with other complex health and care needs</w:t>
      </w:r>
    </w:p>
    <w:p w14:paraId="610982B3" w14:textId="091DFFDD" w:rsidR="003F712A" w:rsidRPr="00E41C69" w:rsidRDefault="003F712A" w:rsidP="000E5D2E">
      <w:pPr>
        <w:pStyle w:val="ListParagraph"/>
        <w:numPr>
          <w:ilvl w:val="0"/>
          <w:numId w:val="38"/>
        </w:numPr>
        <w:spacing w:before="120" w:line="259" w:lineRule="auto"/>
        <w:ind w:left="1077" w:hanging="357"/>
        <w:contextualSpacing w:val="0"/>
        <w:jc w:val="both"/>
        <w:rPr>
          <w:rFonts w:ascii="Segoe UI" w:hAnsi="Segoe UI" w:cs="Segoe UI"/>
          <w:sz w:val="22"/>
          <w:szCs w:val="22"/>
        </w:rPr>
      </w:pPr>
      <w:r w:rsidRPr="00E41C69">
        <w:rPr>
          <w:rFonts w:ascii="Segoe UI" w:hAnsi="Segoe UI" w:cs="Segoe UI"/>
          <w:sz w:val="22"/>
          <w:szCs w:val="22"/>
        </w:rPr>
        <w:lastRenderedPageBreak/>
        <w:t>Will be for nursing care beds and residential care beds for older people with the most complex care and health needs</w:t>
      </w:r>
    </w:p>
    <w:p w14:paraId="44E7FF11" w14:textId="57ECDFC4" w:rsidR="003F712A" w:rsidRPr="00E41C69" w:rsidRDefault="003F712A" w:rsidP="000E5D2E">
      <w:pPr>
        <w:pStyle w:val="ListParagraph"/>
        <w:numPr>
          <w:ilvl w:val="0"/>
          <w:numId w:val="38"/>
        </w:numPr>
        <w:spacing w:before="120" w:line="259" w:lineRule="auto"/>
        <w:ind w:left="1077" w:hanging="357"/>
        <w:contextualSpacing w:val="0"/>
        <w:jc w:val="both"/>
        <w:rPr>
          <w:rFonts w:ascii="Segoe UI" w:hAnsi="Segoe UI" w:cs="Segoe UI"/>
          <w:sz w:val="22"/>
          <w:szCs w:val="22"/>
        </w:rPr>
      </w:pPr>
      <w:r w:rsidRPr="00E41C69">
        <w:rPr>
          <w:rFonts w:ascii="Segoe UI" w:hAnsi="Segoe UI" w:cs="Segoe UI"/>
          <w:sz w:val="22"/>
          <w:szCs w:val="22"/>
        </w:rPr>
        <w:t>Should be affordable to enable the Council to purchase care home bed capacity and for less affluent self-funders</w:t>
      </w:r>
    </w:p>
    <w:p w14:paraId="13311A8D" w14:textId="77777777" w:rsidR="003F712A" w:rsidRPr="00995A9C" w:rsidRDefault="003F712A" w:rsidP="003F712A">
      <w:pPr>
        <w:pStyle w:val="Numberedpara1202"/>
        <w:numPr>
          <w:ilvl w:val="0"/>
          <w:numId w:val="0"/>
        </w:numPr>
        <w:rPr>
          <w:i/>
          <w:iCs/>
        </w:rPr>
      </w:pPr>
      <w:r w:rsidRPr="00995A9C">
        <w:rPr>
          <w:i/>
          <w:iCs/>
        </w:rPr>
        <w:t xml:space="preserve">Placements in Essex </w:t>
      </w:r>
      <w:r>
        <w:rPr>
          <w:i/>
          <w:iCs/>
        </w:rPr>
        <w:t xml:space="preserve">65+ </w:t>
      </w:r>
      <w:r w:rsidRPr="00995A9C">
        <w:rPr>
          <w:i/>
          <w:iCs/>
        </w:rPr>
        <w:t xml:space="preserve">care homes </w:t>
      </w:r>
      <w:r>
        <w:rPr>
          <w:i/>
          <w:iCs/>
        </w:rPr>
        <w:t>by</w:t>
      </w:r>
      <w:r w:rsidRPr="00995A9C">
        <w:rPr>
          <w:i/>
          <w:iCs/>
        </w:rPr>
        <w:t xml:space="preserve"> other local authorities.</w:t>
      </w:r>
    </w:p>
    <w:p w14:paraId="5DD451DC" w14:textId="757F85F3" w:rsidR="003F712A" w:rsidRDefault="007D09CA" w:rsidP="007D09CA">
      <w:pPr>
        <w:pStyle w:val="Numberedpara1202"/>
      </w:pPr>
      <w:r w:rsidRPr="00CE49E1">
        <w:t>The Council does not have definitive evidence in relation to the percentage of care home beds that are occupied by non-</w:t>
      </w:r>
      <w:r>
        <w:t>Essex</w:t>
      </w:r>
      <w:r w:rsidRPr="00CE49E1">
        <w:t xml:space="preserve"> residents, but a conservat</w:t>
      </w:r>
      <w:r>
        <w:t>ive</w:t>
      </w:r>
      <w:r w:rsidRPr="00CE49E1">
        <w:t xml:space="preserve"> estimate</w:t>
      </w:r>
      <w:r w:rsidRPr="00FD646A">
        <w:t xml:space="preserve"> based on experience from working with other authorities</w:t>
      </w:r>
      <w:r>
        <w:t xml:space="preserve"> and local stakeholders </w:t>
      </w:r>
      <w:r w:rsidRPr="00FD646A">
        <w:t xml:space="preserve">is that it is likely to be between 5% and 8% of beds. </w:t>
      </w:r>
    </w:p>
    <w:p w14:paraId="35555F6E" w14:textId="77777777" w:rsidR="003F712A" w:rsidRDefault="003F712A" w:rsidP="003F712A">
      <w:pPr>
        <w:pStyle w:val="Numberedpara1202"/>
      </w:pPr>
      <w:r>
        <w:t xml:space="preserve">This in effect means that a percentage of 65+ care home bed capacity is meeting need from outside of Essex. </w:t>
      </w:r>
    </w:p>
    <w:p w14:paraId="273AD821" w14:textId="77777777" w:rsidR="003F712A" w:rsidRPr="005F30B5" w:rsidRDefault="003F712A" w:rsidP="003F712A">
      <w:pPr>
        <w:pStyle w:val="Numberedpara1202"/>
      </w:pPr>
      <w:r>
        <w:t>On this basis the modelling of future need for care home bed capacity a</w:t>
      </w:r>
      <w:r w:rsidRPr="005F30B5">
        <w:t>llow</w:t>
      </w:r>
      <w:r>
        <w:t>s</w:t>
      </w:r>
      <w:r w:rsidRPr="005F30B5">
        <w:t xml:space="preserve"> for at least 5% of care home beds being occupied by people aged 65+ who were not previously residents of </w:t>
      </w:r>
      <w:r>
        <w:t>Essex</w:t>
      </w:r>
      <w:r w:rsidRPr="005F30B5">
        <w:t xml:space="preserve"> and therefore do not constitute locally derived need (i.e. adjust downwards estimated future need by 5%).</w:t>
      </w:r>
    </w:p>
    <w:p w14:paraId="17822350" w14:textId="77777777" w:rsidR="003F712A" w:rsidRPr="00995A9C" w:rsidRDefault="003F712A" w:rsidP="003F712A">
      <w:pPr>
        <w:pStyle w:val="Numberedpara1202"/>
        <w:numPr>
          <w:ilvl w:val="0"/>
          <w:numId w:val="0"/>
        </w:numPr>
        <w:rPr>
          <w:i/>
          <w:iCs/>
        </w:rPr>
      </w:pPr>
      <w:r w:rsidRPr="00995A9C">
        <w:rPr>
          <w:i/>
          <w:iCs/>
        </w:rPr>
        <w:t>Care home rooms without ensuite facilities.</w:t>
      </w:r>
    </w:p>
    <w:p w14:paraId="769165D0" w14:textId="77777777" w:rsidR="003F712A" w:rsidRDefault="003F712A" w:rsidP="003F712A">
      <w:pPr>
        <w:pStyle w:val="Numberedpara1202"/>
        <w:ind w:left="709"/>
      </w:pPr>
      <w:r>
        <w:t>A</w:t>
      </w:r>
      <w:r w:rsidRPr="00EA5910">
        <w:t xml:space="preserve">ssessments of need for care home bed capacity </w:t>
      </w:r>
      <w:r>
        <w:t>are</w:t>
      </w:r>
      <w:r w:rsidRPr="00EA5910">
        <w:t xml:space="preserve"> </w:t>
      </w:r>
      <w:r>
        <w:t xml:space="preserve">typically </w:t>
      </w:r>
      <w:r w:rsidRPr="00EA5910">
        <w:t xml:space="preserve">carried out by a small number of private consultants on behalf of </w:t>
      </w:r>
      <w:r>
        <w:t xml:space="preserve">care home </w:t>
      </w:r>
      <w:r w:rsidRPr="00EA5910">
        <w:t>developers</w:t>
      </w:r>
      <w:r>
        <w:t xml:space="preserve">. </w:t>
      </w:r>
      <w:r w:rsidRPr="00EA5910">
        <w:t xml:space="preserve">These assessments typically contain very similar evidence </w:t>
      </w:r>
      <w:r>
        <w:t>and</w:t>
      </w:r>
      <w:r w:rsidRPr="00EA5910">
        <w:t xml:space="preserve"> </w:t>
      </w:r>
      <w:r>
        <w:t xml:space="preserve">often </w:t>
      </w:r>
      <w:r w:rsidRPr="00EA5910">
        <w:t xml:space="preserve">make the following </w:t>
      </w:r>
      <w:r>
        <w:t xml:space="preserve">types of </w:t>
      </w:r>
      <w:r w:rsidRPr="00EA5910">
        <w:t>assumptions in relation to estimating need for care home bed capacity</w:t>
      </w:r>
      <w:r>
        <w:t>:</w:t>
      </w:r>
    </w:p>
    <w:p w14:paraId="42FBCDC8" w14:textId="5979B202" w:rsidR="003F712A" w:rsidRPr="00E312D9" w:rsidRDefault="003F712A" w:rsidP="000E5D2E">
      <w:pPr>
        <w:pStyle w:val="ListParagraph"/>
        <w:numPr>
          <w:ilvl w:val="0"/>
          <w:numId w:val="35"/>
        </w:numPr>
        <w:spacing w:before="120" w:line="259" w:lineRule="auto"/>
        <w:ind w:hanging="357"/>
        <w:contextualSpacing w:val="0"/>
        <w:rPr>
          <w:rFonts w:ascii="Segoe UI" w:hAnsi="Segoe UI" w:cs="Segoe UI"/>
          <w:sz w:val="22"/>
          <w:szCs w:val="22"/>
        </w:rPr>
      </w:pPr>
      <w:r w:rsidRPr="00E312D9">
        <w:rPr>
          <w:rFonts w:ascii="Segoe UI" w:hAnsi="Segoe UI" w:cs="Segoe UI"/>
          <w:sz w:val="22"/>
          <w:szCs w:val="22"/>
        </w:rPr>
        <w:t>They assume that existing care home provision which does not have ensuite bedrooms is effectively redundant and should not be included within the current supply of care home beds for the purpose of ‘netting off’ from overall estimated need for future care home bed capacity</w:t>
      </w:r>
    </w:p>
    <w:p w14:paraId="511236D0" w14:textId="60421C59" w:rsidR="003F712A" w:rsidRPr="00E312D9" w:rsidRDefault="003F712A" w:rsidP="000E5D2E">
      <w:pPr>
        <w:pStyle w:val="ListParagraph"/>
        <w:numPr>
          <w:ilvl w:val="0"/>
          <w:numId w:val="35"/>
        </w:numPr>
        <w:spacing w:before="120" w:line="259" w:lineRule="auto"/>
        <w:ind w:hanging="357"/>
        <w:contextualSpacing w:val="0"/>
        <w:rPr>
          <w:rFonts w:ascii="Segoe UI" w:hAnsi="Segoe UI" w:cs="Segoe UI"/>
          <w:sz w:val="22"/>
          <w:szCs w:val="22"/>
        </w:rPr>
      </w:pPr>
      <w:r w:rsidRPr="00E312D9">
        <w:rPr>
          <w:rFonts w:ascii="Segoe UI" w:hAnsi="Segoe UI" w:cs="Segoe UI"/>
          <w:sz w:val="22"/>
          <w:szCs w:val="22"/>
        </w:rPr>
        <w:t xml:space="preserve">They typically use Laing and Buisson estimated prevalence rates for the use of care home beds amongst the 65 to 74 years </w:t>
      </w:r>
      <w:r w:rsidR="00D02BCE">
        <w:rPr>
          <w:rFonts w:ascii="Segoe UI" w:hAnsi="Segoe UI" w:cs="Segoe UI"/>
          <w:sz w:val="22"/>
          <w:szCs w:val="22"/>
        </w:rPr>
        <w:t>population group</w:t>
      </w:r>
      <w:r w:rsidRPr="00E312D9">
        <w:rPr>
          <w:rFonts w:ascii="Segoe UI" w:hAnsi="Segoe UI" w:cs="Segoe UI"/>
          <w:sz w:val="22"/>
          <w:szCs w:val="22"/>
        </w:rPr>
        <w:t xml:space="preserve">, the 75 to 84 years </w:t>
      </w:r>
      <w:r w:rsidR="00D02BCE">
        <w:rPr>
          <w:rFonts w:ascii="Segoe UI" w:hAnsi="Segoe UI" w:cs="Segoe UI"/>
          <w:sz w:val="22"/>
          <w:szCs w:val="22"/>
        </w:rPr>
        <w:t>population group</w:t>
      </w:r>
      <w:r w:rsidRPr="00E312D9">
        <w:rPr>
          <w:rFonts w:ascii="Segoe UI" w:hAnsi="Segoe UI" w:cs="Segoe UI"/>
          <w:sz w:val="22"/>
          <w:szCs w:val="22"/>
        </w:rPr>
        <w:t xml:space="preserve">, and the 85 plus </w:t>
      </w:r>
      <w:r w:rsidR="00D02BCE">
        <w:rPr>
          <w:rFonts w:ascii="Segoe UI" w:hAnsi="Segoe UI" w:cs="Segoe UI"/>
          <w:sz w:val="22"/>
          <w:szCs w:val="22"/>
        </w:rPr>
        <w:t>population group</w:t>
      </w:r>
      <w:r w:rsidRPr="00E312D9">
        <w:rPr>
          <w:rFonts w:ascii="Segoe UI" w:hAnsi="Segoe UI" w:cs="Segoe UI"/>
          <w:sz w:val="22"/>
          <w:szCs w:val="22"/>
        </w:rPr>
        <w:t xml:space="preserve">. These prevalence rates </w:t>
      </w:r>
      <w:r w:rsidR="005C2621">
        <w:rPr>
          <w:rFonts w:ascii="Segoe UI" w:hAnsi="Segoe UI" w:cs="Segoe UI"/>
          <w:sz w:val="22"/>
          <w:szCs w:val="22"/>
        </w:rPr>
        <w:t xml:space="preserve">typically </w:t>
      </w:r>
      <w:r w:rsidRPr="00E312D9">
        <w:rPr>
          <w:rFonts w:ascii="Segoe UI" w:hAnsi="Segoe UI" w:cs="Segoe UI"/>
          <w:sz w:val="22"/>
          <w:szCs w:val="22"/>
        </w:rPr>
        <w:t>assume that:</w:t>
      </w:r>
    </w:p>
    <w:p w14:paraId="42CDBC81" w14:textId="7A2D357A" w:rsidR="003F712A" w:rsidRPr="00E312D9" w:rsidRDefault="003F712A" w:rsidP="000E5D2E">
      <w:pPr>
        <w:pStyle w:val="ListParagraph"/>
        <w:numPr>
          <w:ilvl w:val="1"/>
          <w:numId w:val="34"/>
        </w:numPr>
        <w:spacing w:before="120" w:line="259" w:lineRule="auto"/>
        <w:ind w:hanging="357"/>
        <w:contextualSpacing w:val="0"/>
        <w:rPr>
          <w:rFonts w:ascii="Segoe UI" w:hAnsi="Segoe UI" w:cs="Segoe UI"/>
          <w:sz w:val="22"/>
          <w:szCs w:val="22"/>
        </w:rPr>
      </w:pPr>
      <w:r w:rsidRPr="00E312D9">
        <w:rPr>
          <w:rFonts w:ascii="Segoe UI" w:hAnsi="Segoe UI" w:cs="Segoe UI"/>
          <w:sz w:val="22"/>
          <w:szCs w:val="22"/>
        </w:rPr>
        <w:t xml:space="preserve">0.54% of the 65 to 74 years </w:t>
      </w:r>
      <w:r w:rsidR="00D02BCE">
        <w:rPr>
          <w:rFonts w:ascii="Segoe UI" w:hAnsi="Segoe UI" w:cs="Segoe UI"/>
          <w:sz w:val="22"/>
          <w:szCs w:val="22"/>
        </w:rPr>
        <w:t>population group</w:t>
      </w:r>
      <w:r w:rsidRPr="00E312D9">
        <w:rPr>
          <w:rFonts w:ascii="Segoe UI" w:hAnsi="Segoe UI" w:cs="Segoe UI"/>
          <w:sz w:val="22"/>
          <w:szCs w:val="22"/>
        </w:rPr>
        <w:t xml:space="preserve"> will need a care home bed</w:t>
      </w:r>
    </w:p>
    <w:p w14:paraId="69C56CC3" w14:textId="709A44C6" w:rsidR="003F712A" w:rsidRPr="00E312D9" w:rsidRDefault="003F712A" w:rsidP="000E5D2E">
      <w:pPr>
        <w:pStyle w:val="ListParagraph"/>
        <w:numPr>
          <w:ilvl w:val="1"/>
          <w:numId w:val="34"/>
        </w:numPr>
        <w:spacing w:before="120" w:line="259" w:lineRule="auto"/>
        <w:ind w:hanging="357"/>
        <w:contextualSpacing w:val="0"/>
        <w:rPr>
          <w:rFonts w:ascii="Segoe UI" w:hAnsi="Segoe UI" w:cs="Segoe UI"/>
          <w:sz w:val="22"/>
          <w:szCs w:val="22"/>
        </w:rPr>
      </w:pPr>
      <w:r w:rsidRPr="00E312D9">
        <w:rPr>
          <w:rFonts w:ascii="Segoe UI" w:hAnsi="Segoe UI" w:cs="Segoe UI"/>
          <w:sz w:val="22"/>
          <w:szCs w:val="22"/>
        </w:rPr>
        <w:t xml:space="preserve">3.3% of the 75 to 84 years </w:t>
      </w:r>
      <w:r w:rsidR="00D02BCE">
        <w:rPr>
          <w:rFonts w:ascii="Segoe UI" w:hAnsi="Segoe UI" w:cs="Segoe UI"/>
          <w:sz w:val="22"/>
          <w:szCs w:val="22"/>
        </w:rPr>
        <w:t>population group</w:t>
      </w:r>
      <w:r w:rsidRPr="00E312D9">
        <w:rPr>
          <w:rFonts w:ascii="Segoe UI" w:hAnsi="Segoe UI" w:cs="Segoe UI"/>
          <w:sz w:val="22"/>
          <w:szCs w:val="22"/>
        </w:rPr>
        <w:t xml:space="preserve"> will need a care home bed</w:t>
      </w:r>
    </w:p>
    <w:p w14:paraId="55EA751E" w14:textId="53F89D84" w:rsidR="003F712A" w:rsidRPr="00E312D9" w:rsidRDefault="003F712A" w:rsidP="000E5D2E">
      <w:pPr>
        <w:pStyle w:val="ListParagraph"/>
        <w:numPr>
          <w:ilvl w:val="1"/>
          <w:numId w:val="34"/>
        </w:numPr>
        <w:spacing w:before="120" w:line="259" w:lineRule="auto"/>
        <w:ind w:hanging="357"/>
        <w:contextualSpacing w:val="0"/>
        <w:rPr>
          <w:rFonts w:ascii="Segoe UI" w:hAnsi="Segoe UI" w:cs="Segoe UI"/>
          <w:sz w:val="22"/>
          <w:szCs w:val="22"/>
        </w:rPr>
      </w:pPr>
      <w:r w:rsidRPr="00E312D9">
        <w:rPr>
          <w:rFonts w:ascii="Segoe UI" w:hAnsi="Segoe UI" w:cs="Segoe UI"/>
          <w:sz w:val="22"/>
          <w:szCs w:val="22"/>
        </w:rPr>
        <w:t xml:space="preserve">13.4% of the 85 plus years </w:t>
      </w:r>
      <w:r w:rsidR="00D02BCE">
        <w:rPr>
          <w:rFonts w:ascii="Segoe UI" w:hAnsi="Segoe UI" w:cs="Segoe UI"/>
          <w:sz w:val="22"/>
          <w:szCs w:val="22"/>
        </w:rPr>
        <w:t>population group</w:t>
      </w:r>
      <w:r w:rsidRPr="00E312D9">
        <w:rPr>
          <w:rFonts w:ascii="Segoe UI" w:hAnsi="Segoe UI" w:cs="Segoe UI"/>
          <w:sz w:val="22"/>
          <w:szCs w:val="22"/>
        </w:rPr>
        <w:t xml:space="preserve"> will need a care home bed</w:t>
      </w:r>
    </w:p>
    <w:p w14:paraId="1E9BD88A" w14:textId="77777777" w:rsidR="003F712A" w:rsidRDefault="003F712A" w:rsidP="003F712A">
      <w:pPr>
        <w:pStyle w:val="Numberedpara1202"/>
      </w:pPr>
      <w:r>
        <w:t>It should be noted that:</w:t>
      </w:r>
    </w:p>
    <w:p w14:paraId="5BCEFB66" w14:textId="0FF16072" w:rsidR="003F712A" w:rsidRDefault="003F712A" w:rsidP="000E5D2E">
      <w:pPr>
        <w:pStyle w:val="Numberedpara1202"/>
        <w:numPr>
          <w:ilvl w:val="0"/>
          <w:numId w:val="36"/>
        </w:numPr>
      </w:pPr>
      <w:r>
        <w:t xml:space="preserve">Local evidence and intelligence indicate that care home beds without ensuite facilities continue to be used and purchased. It is not reasonable or realistic to assume that </w:t>
      </w:r>
      <w:proofErr w:type="gramStart"/>
      <w:r>
        <w:t>all of</w:t>
      </w:r>
      <w:proofErr w:type="gramEnd"/>
      <w:r>
        <w:t xml:space="preserve"> these non ensuite rooms are redundant and should be discounted as part of the current supply of care home beds for the purposes of assessing future need for care home bed capacity. Discounting all beds that do not </w:t>
      </w:r>
      <w:r>
        <w:lastRenderedPageBreak/>
        <w:t xml:space="preserve">currently have ensuite facilities will have the effect of inflating estimates of need for future care home bed capacity </w:t>
      </w:r>
    </w:p>
    <w:p w14:paraId="2E8F6D05" w14:textId="3655347A" w:rsidR="003F712A" w:rsidRDefault="003F712A" w:rsidP="000E5D2E">
      <w:pPr>
        <w:pStyle w:val="Numberedpara1202"/>
        <w:numPr>
          <w:ilvl w:val="0"/>
          <w:numId w:val="36"/>
        </w:numPr>
      </w:pPr>
      <w:r>
        <w:t xml:space="preserve">The Laing and Buisson estimated prevalence rates for the use of care home beds (above) are higher than the most recent evidence for these older </w:t>
      </w:r>
      <w:r w:rsidR="009A4F3E">
        <w:t>population groups</w:t>
      </w:r>
      <w:r>
        <w:t xml:space="preserve"> usually resident in care homes from the ONS 2021 census</w:t>
      </w:r>
    </w:p>
    <w:p w14:paraId="4F56210C" w14:textId="6B051F8C" w:rsidR="003F712A" w:rsidRPr="005C2B48" w:rsidRDefault="003F712A" w:rsidP="003F712A">
      <w:pPr>
        <w:pStyle w:val="Numberedpara1202"/>
      </w:pPr>
      <w:r w:rsidRPr="005C2B48">
        <w:t xml:space="preserve">It is assumed that existing care home rooms without ensuite facilities will continue to be used and that the current care home beds with non ensuite facilities will likely reduce over time as operators upgrade their facilities and there is a </w:t>
      </w:r>
      <w:r w:rsidR="00D02BCE">
        <w:t>population group</w:t>
      </w:r>
      <w:r w:rsidRPr="005C2B48">
        <w:t xml:space="preserve"> of clients who have a need for the most affordable care beds, which is likely to include residual rooms without ensuite facilities. It is also assumed that some of the current non ensuite room beds will be taken out of the market as some care home operators, typically smaller operators, exit the market over the next 10-15 years (see assumption below).,</w:t>
      </w:r>
    </w:p>
    <w:p w14:paraId="363EA718" w14:textId="77777777" w:rsidR="003F712A" w:rsidRPr="00995A9C" w:rsidRDefault="003F712A" w:rsidP="003F712A">
      <w:pPr>
        <w:pStyle w:val="Numberedpara1202"/>
        <w:numPr>
          <w:ilvl w:val="0"/>
          <w:numId w:val="0"/>
        </w:numPr>
        <w:ind w:left="720" w:hanging="720"/>
        <w:rPr>
          <w:i/>
          <w:iCs/>
        </w:rPr>
      </w:pPr>
      <w:r w:rsidRPr="00995A9C">
        <w:rPr>
          <w:i/>
          <w:iCs/>
        </w:rPr>
        <w:t>Anticipated care home closures over next 10-20 years</w:t>
      </w:r>
    </w:p>
    <w:p w14:paraId="1C9D267A" w14:textId="6C2EE10B" w:rsidR="003F712A" w:rsidRDefault="003F712A" w:rsidP="003F712A">
      <w:pPr>
        <w:pStyle w:val="Numberedpara1202"/>
      </w:pPr>
      <w:bookmarkStart w:id="333" w:name="_Ref199253590"/>
      <w:r>
        <w:t xml:space="preserve">Based on current supply of </w:t>
      </w:r>
      <w:r w:rsidRPr="00E35765">
        <w:t>8,162 residential care beds, 2,529 residential with nursing care beds</w:t>
      </w:r>
      <w:r>
        <w:t>, this rate of annual loss of care home beds is equivalent to a decrease in residential care bed capacity by c.1.5% per annum and to a decrease in nursing care bed capacity by c.2% per annum (assuming no new care home capacity was developed).</w:t>
      </w:r>
      <w:bookmarkEnd w:id="333"/>
      <w:r>
        <w:t xml:space="preserve"> </w:t>
      </w:r>
    </w:p>
    <w:p w14:paraId="53D9D93B" w14:textId="6A773E9C" w:rsidR="003F712A" w:rsidRPr="004143CB" w:rsidRDefault="003F712A" w:rsidP="003F712A">
      <w:pPr>
        <w:pStyle w:val="Numberedpara1202"/>
      </w:pPr>
      <w:r w:rsidRPr="004143CB">
        <w:t>Estimated need for care home bed provision in Essex</w:t>
      </w:r>
      <w:r w:rsidRPr="004143CB" w:rsidDel="00CF5379">
        <w:t xml:space="preserve"> </w:t>
      </w:r>
      <w:r w:rsidRPr="004143CB">
        <w:t>to 2044 based on th</w:t>
      </w:r>
      <w:r>
        <w:t>e</w:t>
      </w:r>
      <w:r w:rsidRPr="004143CB">
        <w:t xml:space="preserve"> method </w:t>
      </w:r>
      <w:r>
        <w:t xml:space="preserve">and assumptions above, </w:t>
      </w:r>
      <w:r w:rsidRPr="004143CB">
        <w:t xml:space="preserve">is set out below. </w:t>
      </w:r>
      <w:r w:rsidRPr="004143CB">
        <w:fldChar w:fldCharType="begin"/>
      </w:r>
      <w:r w:rsidRPr="004143CB">
        <w:instrText xml:space="preserve"> REF _Ref192682732 \h </w:instrText>
      </w:r>
      <w:r>
        <w:instrText xml:space="preserve"> \* MERGEFORMAT </w:instrText>
      </w:r>
      <w:r w:rsidRPr="004143CB">
        <w:fldChar w:fldCharType="separate"/>
      </w:r>
      <w:r w:rsidR="00971C60" w:rsidRPr="004143CB">
        <w:t xml:space="preserve">Table </w:t>
      </w:r>
      <w:r w:rsidR="00971C60">
        <w:rPr>
          <w:noProof/>
        </w:rPr>
        <w:t>132</w:t>
      </w:r>
      <w:r w:rsidRPr="004143CB">
        <w:fldChar w:fldCharType="end"/>
      </w:r>
      <w:r w:rsidRPr="004143CB">
        <w:t xml:space="preserve"> shows the current percentage of people aged 65+ usually residing in care homes drawn from the ONS 2021 census.</w:t>
      </w:r>
    </w:p>
    <w:p w14:paraId="676F8E23" w14:textId="367D781A" w:rsidR="003F712A" w:rsidRPr="004143CB" w:rsidRDefault="003F712A" w:rsidP="003F712A">
      <w:pPr>
        <w:pStyle w:val="Caption"/>
        <w:rPr>
          <w:rFonts w:cs="Segoe UI"/>
        </w:rPr>
      </w:pPr>
      <w:bookmarkStart w:id="334" w:name="_Ref192682732"/>
      <w:r w:rsidRPr="004143CB">
        <w:rPr>
          <w:rFonts w:cs="Segoe UI"/>
        </w:rPr>
        <w:t xml:space="preserve">Table </w:t>
      </w:r>
      <w:r w:rsidRPr="004143CB">
        <w:rPr>
          <w:rFonts w:cs="Segoe UI"/>
        </w:rPr>
        <w:fldChar w:fldCharType="begin"/>
      </w:r>
      <w:r w:rsidRPr="004143CB">
        <w:rPr>
          <w:rFonts w:cs="Segoe UI"/>
        </w:rPr>
        <w:instrText xml:space="preserve"> SEQ Table \* ARABIC </w:instrText>
      </w:r>
      <w:r w:rsidRPr="004143CB">
        <w:rPr>
          <w:rFonts w:cs="Segoe UI"/>
        </w:rPr>
        <w:fldChar w:fldCharType="separate"/>
      </w:r>
      <w:r w:rsidR="00971C60">
        <w:rPr>
          <w:rFonts w:cs="Segoe UI"/>
          <w:noProof/>
        </w:rPr>
        <w:t>132</w:t>
      </w:r>
      <w:r w:rsidRPr="004143CB">
        <w:rPr>
          <w:rFonts w:cs="Segoe UI"/>
          <w:noProof/>
        </w:rPr>
        <w:fldChar w:fldCharType="end"/>
      </w:r>
      <w:bookmarkEnd w:id="334"/>
      <w:r w:rsidRPr="004143CB">
        <w:rPr>
          <w:rFonts w:cs="Segoe UI"/>
        </w:rPr>
        <w:t>. Population aged 65+ usually residing in a care home (England)</w:t>
      </w:r>
    </w:p>
    <w:tbl>
      <w:tblPr>
        <w:tblStyle w:val="GridTable5Dark-Accent4"/>
        <w:tblW w:w="5000" w:type="pct"/>
        <w:tblLook w:val="04A0" w:firstRow="1" w:lastRow="0" w:firstColumn="1" w:lastColumn="0" w:noHBand="0" w:noVBand="1"/>
      </w:tblPr>
      <w:tblGrid>
        <w:gridCol w:w="2456"/>
        <w:gridCol w:w="6560"/>
      </w:tblGrid>
      <w:tr w:rsidR="003F712A" w:rsidRPr="004143CB" w14:paraId="4A407042" w14:textId="77777777" w:rsidTr="00102AA8">
        <w:trPr>
          <w:cnfStyle w:val="100000000000" w:firstRow="1" w:lastRow="0" w:firstColumn="0" w:lastColumn="0" w:oddVBand="0" w:evenVBand="0" w:oddHBand="0" w:evenHBand="0" w:firstRowFirstColumn="0" w:firstRowLastColumn="0" w:lastRowFirstColumn="0" w:lastRowLastColumn="0"/>
          <w:trHeight w:val="274"/>
        </w:trPr>
        <w:tc>
          <w:tcPr>
            <w:cnfStyle w:val="001000000000" w:firstRow="0" w:lastRow="0" w:firstColumn="1" w:lastColumn="0" w:oddVBand="0" w:evenVBand="0" w:oddHBand="0" w:evenHBand="0" w:firstRowFirstColumn="0" w:firstRowLastColumn="0" w:lastRowFirstColumn="0" w:lastRowLastColumn="0"/>
            <w:tcW w:w="1362" w:type="pct"/>
            <w:shd w:val="clear" w:color="auto" w:fill="FBCAD0"/>
            <w:noWrap/>
            <w:hideMark/>
          </w:tcPr>
          <w:p w14:paraId="3DACCF86" w14:textId="6BBA42F2" w:rsidR="003F712A" w:rsidRPr="004143CB" w:rsidRDefault="003F712A" w:rsidP="00DC05B9">
            <w:pPr>
              <w:pStyle w:val="Tablesourcenote"/>
              <w:rPr>
                <w:rFonts w:cs="Segoe UI"/>
                <w:b w:val="0"/>
                <w:color w:val="000000" w:themeColor="text1"/>
                <w:sz w:val="20"/>
                <w:szCs w:val="20"/>
              </w:rPr>
            </w:pPr>
            <w:r w:rsidRPr="004143CB">
              <w:rPr>
                <w:rFonts w:cs="Segoe UI"/>
                <w:color w:val="000000" w:themeColor="text1"/>
                <w:sz w:val="20"/>
                <w:szCs w:val="20"/>
              </w:rPr>
              <w:t>Population</w:t>
            </w:r>
            <w:r w:rsidR="00D02BCE">
              <w:rPr>
                <w:rFonts w:cs="Segoe UI"/>
                <w:color w:val="000000" w:themeColor="text1"/>
                <w:sz w:val="20"/>
                <w:szCs w:val="20"/>
              </w:rPr>
              <w:t xml:space="preserve"> group</w:t>
            </w:r>
          </w:p>
        </w:tc>
        <w:tc>
          <w:tcPr>
            <w:tcW w:w="3638" w:type="pct"/>
            <w:shd w:val="clear" w:color="auto" w:fill="FBCAD0"/>
            <w:noWrap/>
          </w:tcPr>
          <w:p w14:paraId="29A2165B" w14:textId="77777777" w:rsidR="003F712A" w:rsidRPr="004143CB" w:rsidRDefault="003F712A" w:rsidP="00DC05B9">
            <w:pPr>
              <w:pStyle w:val="Tablesourcenote"/>
              <w:jc w:val="center"/>
              <w:cnfStyle w:val="100000000000" w:firstRow="1" w:lastRow="0" w:firstColumn="0" w:lastColumn="0" w:oddVBand="0" w:evenVBand="0" w:oddHBand="0" w:evenHBand="0" w:firstRowFirstColumn="0" w:firstRowLastColumn="0" w:lastRowFirstColumn="0" w:lastRowLastColumn="0"/>
              <w:rPr>
                <w:rFonts w:cs="Segoe UI"/>
                <w:b w:val="0"/>
                <w:color w:val="000000" w:themeColor="text1"/>
                <w:sz w:val="20"/>
                <w:szCs w:val="20"/>
              </w:rPr>
            </w:pPr>
            <w:r w:rsidRPr="004143CB">
              <w:rPr>
                <w:rFonts w:cs="Segoe UI"/>
                <w:color w:val="000000" w:themeColor="text1"/>
                <w:sz w:val="20"/>
                <w:szCs w:val="20"/>
              </w:rPr>
              <w:t>Percentage usually residing in a care home</w:t>
            </w:r>
          </w:p>
        </w:tc>
      </w:tr>
      <w:tr w:rsidR="003F712A" w:rsidRPr="004143CB" w14:paraId="68B0D54C" w14:textId="77777777" w:rsidTr="00DC05B9">
        <w:trPr>
          <w:trHeight w:val="274"/>
        </w:trPr>
        <w:tc>
          <w:tcPr>
            <w:cnfStyle w:val="001000000000" w:firstRow="0" w:lastRow="0" w:firstColumn="1" w:lastColumn="0" w:oddVBand="0" w:evenVBand="0" w:oddHBand="0" w:evenHBand="0" w:firstRowFirstColumn="0" w:firstRowLastColumn="0" w:lastRowFirstColumn="0" w:lastRowLastColumn="0"/>
            <w:tcW w:w="1362" w:type="pct"/>
            <w:noWrap/>
            <w:hideMark/>
          </w:tcPr>
          <w:p w14:paraId="251F6D98" w14:textId="77777777" w:rsidR="003F712A" w:rsidRPr="004143CB" w:rsidRDefault="003F712A" w:rsidP="00DC05B9">
            <w:pPr>
              <w:pStyle w:val="Tablesourcenote"/>
              <w:jc w:val="left"/>
              <w:rPr>
                <w:rFonts w:cs="Segoe UI"/>
                <w:b w:val="0"/>
                <w:color w:val="000000" w:themeColor="text1"/>
                <w:sz w:val="20"/>
                <w:szCs w:val="20"/>
              </w:rPr>
            </w:pPr>
            <w:r w:rsidRPr="004143CB">
              <w:rPr>
                <w:rFonts w:cs="Segoe UI"/>
                <w:b w:val="0"/>
                <w:color w:val="000000" w:themeColor="text1"/>
                <w:sz w:val="20"/>
                <w:szCs w:val="20"/>
              </w:rPr>
              <w:t>65-74 years</w:t>
            </w:r>
          </w:p>
        </w:tc>
        <w:tc>
          <w:tcPr>
            <w:tcW w:w="3638" w:type="pct"/>
            <w:noWrap/>
          </w:tcPr>
          <w:p w14:paraId="41BC1CFC" w14:textId="77777777" w:rsidR="003F712A" w:rsidRPr="004143CB" w:rsidRDefault="003F712A"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4143CB">
              <w:rPr>
                <w:rFonts w:cs="Segoe UI"/>
                <w:color w:val="000000" w:themeColor="text1"/>
                <w:sz w:val="20"/>
                <w:szCs w:val="20"/>
              </w:rPr>
              <w:t>0.63%</w:t>
            </w:r>
          </w:p>
        </w:tc>
      </w:tr>
      <w:tr w:rsidR="003F712A" w:rsidRPr="004143CB" w14:paraId="2BF552C6" w14:textId="77777777" w:rsidTr="00DC05B9">
        <w:trPr>
          <w:trHeight w:val="274"/>
        </w:trPr>
        <w:tc>
          <w:tcPr>
            <w:cnfStyle w:val="001000000000" w:firstRow="0" w:lastRow="0" w:firstColumn="1" w:lastColumn="0" w:oddVBand="0" w:evenVBand="0" w:oddHBand="0" w:evenHBand="0" w:firstRowFirstColumn="0" w:firstRowLastColumn="0" w:lastRowFirstColumn="0" w:lastRowLastColumn="0"/>
            <w:tcW w:w="1362" w:type="pct"/>
            <w:noWrap/>
          </w:tcPr>
          <w:p w14:paraId="62F3B812" w14:textId="77777777" w:rsidR="003F712A" w:rsidRPr="004143CB" w:rsidRDefault="003F712A" w:rsidP="00DC05B9">
            <w:pPr>
              <w:pStyle w:val="Tablesourcenote"/>
              <w:jc w:val="left"/>
              <w:rPr>
                <w:rFonts w:cs="Segoe UI"/>
                <w:b w:val="0"/>
                <w:color w:val="000000" w:themeColor="text1"/>
                <w:sz w:val="20"/>
                <w:szCs w:val="20"/>
              </w:rPr>
            </w:pPr>
            <w:r w:rsidRPr="004143CB">
              <w:rPr>
                <w:rFonts w:cs="Segoe UI"/>
                <w:b w:val="0"/>
                <w:color w:val="000000" w:themeColor="text1"/>
                <w:sz w:val="20"/>
                <w:szCs w:val="20"/>
              </w:rPr>
              <w:t>75-84 years</w:t>
            </w:r>
          </w:p>
        </w:tc>
        <w:tc>
          <w:tcPr>
            <w:tcW w:w="3638" w:type="pct"/>
            <w:noWrap/>
          </w:tcPr>
          <w:p w14:paraId="3AE98738" w14:textId="77777777" w:rsidR="003F712A" w:rsidRPr="004143CB" w:rsidRDefault="003F712A"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4143CB">
              <w:rPr>
                <w:rFonts w:cs="Segoe UI"/>
                <w:color w:val="000000" w:themeColor="text1"/>
                <w:sz w:val="20"/>
                <w:szCs w:val="20"/>
              </w:rPr>
              <w:t>2.38%</w:t>
            </w:r>
          </w:p>
        </w:tc>
      </w:tr>
      <w:tr w:rsidR="003F712A" w:rsidRPr="004143CB" w14:paraId="7F097B8B" w14:textId="77777777" w:rsidTr="00DC05B9">
        <w:trPr>
          <w:trHeight w:val="274"/>
        </w:trPr>
        <w:tc>
          <w:tcPr>
            <w:cnfStyle w:val="001000000000" w:firstRow="0" w:lastRow="0" w:firstColumn="1" w:lastColumn="0" w:oddVBand="0" w:evenVBand="0" w:oddHBand="0" w:evenHBand="0" w:firstRowFirstColumn="0" w:firstRowLastColumn="0" w:lastRowFirstColumn="0" w:lastRowLastColumn="0"/>
            <w:tcW w:w="1362" w:type="pct"/>
            <w:noWrap/>
          </w:tcPr>
          <w:p w14:paraId="7D755130" w14:textId="77777777" w:rsidR="003F712A" w:rsidRPr="004143CB" w:rsidRDefault="003F712A" w:rsidP="00DC05B9">
            <w:pPr>
              <w:pStyle w:val="Tablesourcenote"/>
              <w:jc w:val="left"/>
              <w:rPr>
                <w:rFonts w:cs="Segoe UI"/>
                <w:b w:val="0"/>
                <w:color w:val="000000" w:themeColor="text1"/>
                <w:sz w:val="20"/>
                <w:szCs w:val="20"/>
              </w:rPr>
            </w:pPr>
            <w:r w:rsidRPr="004143CB">
              <w:rPr>
                <w:rFonts w:cs="Segoe UI"/>
                <w:b w:val="0"/>
                <w:color w:val="000000" w:themeColor="text1"/>
                <w:sz w:val="20"/>
                <w:szCs w:val="20"/>
              </w:rPr>
              <w:t>85+ years</w:t>
            </w:r>
          </w:p>
        </w:tc>
        <w:tc>
          <w:tcPr>
            <w:tcW w:w="3638" w:type="pct"/>
            <w:noWrap/>
          </w:tcPr>
          <w:p w14:paraId="18B8A7C9" w14:textId="77777777" w:rsidR="003F712A" w:rsidRPr="004143CB" w:rsidRDefault="003F712A" w:rsidP="00DC05B9">
            <w:pPr>
              <w:pStyle w:val="Tablesourcenote"/>
              <w:jc w:val="right"/>
              <w:cnfStyle w:val="000000000000" w:firstRow="0" w:lastRow="0" w:firstColumn="0" w:lastColumn="0" w:oddVBand="0" w:evenVBand="0" w:oddHBand="0" w:evenHBand="0" w:firstRowFirstColumn="0" w:firstRowLastColumn="0" w:lastRowFirstColumn="0" w:lastRowLastColumn="0"/>
              <w:rPr>
                <w:rFonts w:cs="Segoe UI"/>
                <w:color w:val="000000" w:themeColor="text1"/>
                <w:sz w:val="20"/>
                <w:szCs w:val="20"/>
              </w:rPr>
            </w:pPr>
            <w:r w:rsidRPr="004143CB">
              <w:rPr>
                <w:rFonts w:cs="Segoe UI"/>
                <w:color w:val="000000" w:themeColor="text1"/>
                <w:sz w:val="20"/>
                <w:szCs w:val="20"/>
              </w:rPr>
              <w:t>11.07%</w:t>
            </w:r>
          </w:p>
        </w:tc>
      </w:tr>
    </w:tbl>
    <w:p w14:paraId="29D5862C" w14:textId="77777777" w:rsidR="003F712A" w:rsidRPr="004143CB" w:rsidRDefault="003F712A" w:rsidP="003F712A">
      <w:pPr>
        <w:pStyle w:val="Tablesourcenote"/>
        <w:rPr>
          <w:rFonts w:cs="Segoe UI"/>
          <w:szCs w:val="18"/>
        </w:rPr>
      </w:pPr>
      <w:r w:rsidRPr="004143CB">
        <w:rPr>
          <w:rFonts w:cs="Segoe UI"/>
          <w:szCs w:val="18"/>
        </w:rPr>
        <w:t>Derived from ONS 2021</w:t>
      </w:r>
      <w:r w:rsidRPr="004143CB">
        <w:rPr>
          <w:rStyle w:val="FootnoteReference"/>
          <w:szCs w:val="18"/>
        </w:rPr>
        <w:footnoteReference w:id="64"/>
      </w:r>
    </w:p>
    <w:p w14:paraId="7F89176E" w14:textId="6AFAAC5D" w:rsidR="003F712A" w:rsidRPr="004143CB" w:rsidRDefault="003F712A" w:rsidP="003F712A">
      <w:pPr>
        <w:pStyle w:val="Numberedpara1202"/>
      </w:pPr>
      <w:r>
        <w:fldChar w:fldCharType="begin"/>
      </w:r>
      <w:r>
        <w:instrText xml:space="preserve"> REF _Ref192682746 \h </w:instrText>
      </w:r>
      <w:r>
        <w:fldChar w:fldCharType="separate"/>
      </w:r>
      <w:r w:rsidR="00971C60" w:rsidRPr="004143CB">
        <w:t xml:space="preserve">Table </w:t>
      </w:r>
      <w:r w:rsidR="00971C60">
        <w:rPr>
          <w:noProof/>
        </w:rPr>
        <w:t>133</w:t>
      </w:r>
      <w:r>
        <w:fldChar w:fldCharType="end"/>
      </w:r>
      <w:r w:rsidRPr="004143CB">
        <w:t xml:space="preserve"> shows the projected population for the following </w:t>
      </w:r>
      <w:r w:rsidR="009A4F3E">
        <w:t>population groups</w:t>
      </w:r>
      <w:r w:rsidRPr="004143CB">
        <w:t>: 65-74 years; 75-84 years; 85+ years in Essex to 2044.</w:t>
      </w:r>
    </w:p>
    <w:p w14:paraId="4954C1CF" w14:textId="7916049F" w:rsidR="003F712A" w:rsidRPr="004143CB" w:rsidRDefault="003F712A" w:rsidP="003F712A">
      <w:pPr>
        <w:pStyle w:val="Caption"/>
        <w:rPr>
          <w:rFonts w:cs="Segoe UI"/>
        </w:rPr>
      </w:pPr>
      <w:bookmarkStart w:id="335" w:name="_Ref192682746"/>
      <w:r w:rsidRPr="004143CB">
        <w:rPr>
          <w:rFonts w:cs="Segoe UI"/>
        </w:rPr>
        <w:t xml:space="preserve">Table </w:t>
      </w:r>
      <w:r w:rsidRPr="004143CB">
        <w:rPr>
          <w:rFonts w:cs="Segoe UI"/>
        </w:rPr>
        <w:fldChar w:fldCharType="begin"/>
      </w:r>
      <w:r w:rsidRPr="004143CB">
        <w:rPr>
          <w:rFonts w:cs="Segoe UI"/>
        </w:rPr>
        <w:instrText xml:space="preserve"> SEQ Table \* ARABIC </w:instrText>
      </w:r>
      <w:r w:rsidRPr="004143CB">
        <w:rPr>
          <w:rFonts w:cs="Segoe UI"/>
        </w:rPr>
        <w:fldChar w:fldCharType="separate"/>
      </w:r>
      <w:r w:rsidR="00971C60">
        <w:rPr>
          <w:rFonts w:cs="Segoe UI"/>
          <w:noProof/>
        </w:rPr>
        <w:t>133</w:t>
      </w:r>
      <w:r w:rsidRPr="004143CB">
        <w:rPr>
          <w:rFonts w:cs="Segoe UI"/>
          <w:noProof/>
        </w:rPr>
        <w:fldChar w:fldCharType="end"/>
      </w:r>
      <w:bookmarkEnd w:id="335"/>
      <w:r w:rsidRPr="004143CB">
        <w:rPr>
          <w:rFonts w:cs="Segoe UI"/>
        </w:rPr>
        <w:t xml:space="preserve">. Projected population for Essex for 65+ </w:t>
      </w:r>
      <w:r w:rsidR="009A4F3E">
        <w:rPr>
          <w:rFonts w:cs="Segoe UI"/>
        </w:rPr>
        <w:t>population groups</w:t>
      </w:r>
      <w:r w:rsidRPr="004143CB">
        <w:rPr>
          <w:rFonts w:cs="Segoe UI"/>
        </w:rPr>
        <w:t xml:space="preserve"> to 2044</w:t>
      </w:r>
    </w:p>
    <w:tbl>
      <w:tblPr>
        <w:tblStyle w:val="GridTable5Dark-Accent4"/>
        <w:tblW w:w="5000" w:type="pct"/>
        <w:tblLook w:val="04A0" w:firstRow="1" w:lastRow="0" w:firstColumn="1" w:lastColumn="0" w:noHBand="0" w:noVBand="1"/>
      </w:tblPr>
      <w:tblGrid>
        <w:gridCol w:w="3851"/>
        <w:gridCol w:w="1033"/>
        <w:gridCol w:w="1033"/>
        <w:gridCol w:w="1033"/>
        <w:gridCol w:w="1033"/>
        <w:gridCol w:w="1033"/>
      </w:tblGrid>
      <w:tr w:rsidR="003F712A" w:rsidRPr="004143CB" w14:paraId="4101C73A" w14:textId="77777777" w:rsidTr="00102AA8">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135" w:type="pct"/>
            <w:shd w:val="clear" w:color="auto" w:fill="FBCAD0"/>
            <w:noWrap/>
            <w:hideMark/>
          </w:tcPr>
          <w:p w14:paraId="539BFCF0" w14:textId="24327A5B" w:rsidR="003F712A" w:rsidRPr="004143CB" w:rsidRDefault="003F712A" w:rsidP="00DC05B9">
            <w:pPr>
              <w:rPr>
                <w:rFonts w:cs="Segoe UI"/>
                <w:b w:val="0"/>
                <w:color w:val="000000"/>
              </w:rPr>
            </w:pPr>
            <w:r w:rsidRPr="004143CB">
              <w:rPr>
                <w:rFonts w:cs="Segoe UI"/>
                <w:color w:val="000000"/>
              </w:rPr>
              <w:t>Population</w:t>
            </w:r>
            <w:r w:rsidR="00D02BCE">
              <w:rPr>
                <w:rFonts w:cs="Segoe UI"/>
                <w:color w:val="000000"/>
              </w:rPr>
              <w:t xml:space="preserve"> group</w:t>
            </w:r>
          </w:p>
        </w:tc>
        <w:tc>
          <w:tcPr>
            <w:tcW w:w="573" w:type="pct"/>
            <w:shd w:val="clear" w:color="auto" w:fill="FBCAD0"/>
            <w:noWrap/>
            <w:hideMark/>
          </w:tcPr>
          <w:p w14:paraId="22435BC1"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4143CB">
              <w:rPr>
                <w:rFonts w:cs="Segoe UI"/>
                <w:color w:val="000000"/>
              </w:rPr>
              <w:t>2024</w:t>
            </w:r>
          </w:p>
        </w:tc>
        <w:tc>
          <w:tcPr>
            <w:tcW w:w="573" w:type="pct"/>
            <w:shd w:val="clear" w:color="auto" w:fill="FBCAD0"/>
            <w:noWrap/>
            <w:hideMark/>
          </w:tcPr>
          <w:p w14:paraId="0D23C96B"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4143CB">
              <w:rPr>
                <w:rFonts w:cs="Segoe UI"/>
                <w:color w:val="000000"/>
              </w:rPr>
              <w:t>2029</w:t>
            </w:r>
          </w:p>
        </w:tc>
        <w:tc>
          <w:tcPr>
            <w:tcW w:w="573" w:type="pct"/>
            <w:shd w:val="clear" w:color="auto" w:fill="FBCAD0"/>
            <w:noWrap/>
            <w:hideMark/>
          </w:tcPr>
          <w:p w14:paraId="30F2BA3B"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4143CB">
              <w:rPr>
                <w:rFonts w:cs="Segoe UI"/>
                <w:color w:val="000000"/>
              </w:rPr>
              <w:t>2034</w:t>
            </w:r>
          </w:p>
        </w:tc>
        <w:tc>
          <w:tcPr>
            <w:tcW w:w="573" w:type="pct"/>
            <w:shd w:val="clear" w:color="auto" w:fill="FBCAD0"/>
            <w:noWrap/>
            <w:hideMark/>
          </w:tcPr>
          <w:p w14:paraId="6ADF314A"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4143CB">
              <w:rPr>
                <w:rFonts w:cs="Segoe UI"/>
                <w:color w:val="000000"/>
              </w:rPr>
              <w:t>2039</w:t>
            </w:r>
          </w:p>
        </w:tc>
        <w:tc>
          <w:tcPr>
            <w:tcW w:w="573" w:type="pct"/>
            <w:shd w:val="clear" w:color="auto" w:fill="FBCAD0"/>
            <w:noWrap/>
            <w:hideMark/>
          </w:tcPr>
          <w:p w14:paraId="0F72C525"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cs="Segoe UI"/>
                <w:b w:val="0"/>
                <w:color w:val="000000"/>
              </w:rPr>
            </w:pPr>
            <w:r w:rsidRPr="004143CB">
              <w:rPr>
                <w:rFonts w:cs="Segoe UI"/>
                <w:color w:val="000000"/>
              </w:rPr>
              <w:t>2044</w:t>
            </w:r>
          </w:p>
        </w:tc>
      </w:tr>
      <w:tr w:rsidR="003F712A" w:rsidRPr="004143CB" w14:paraId="5D928D4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135" w:type="pct"/>
            <w:noWrap/>
            <w:hideMark/>
          </w:tcPr>
          <w:p w14:paraId="7C44CB0B" w14:textId="77777777" w:rsidR="003F712A" w:rsidRPr="004143CB" w:rsidRDefault="003F712A" w:rsidP="00DC05B9">
            <w:pPr>
              <w:rPr>
                <w:rFonts w:cs="Segoe UI"/>
                <w:b w:val="0"/>
                <w:color w:val="000000"/>
              </w:rPr>
            </w:pPr>
            <w:r w:rsidRPr="004143CB">
              <w:rPr>
                <w:rFonts w:cs="Segoe UI"/>
                <w:b w:val="0"/>
                <w:color w:val="000000"/>
              </w:rPr>
              <w:t>Essex 65-74</w:t>
            </w:r>
          </w:p>
        </w:tc>
        <w:tc>
          <w:tcPr>
            <w:tcW w:w="573" w:type="pct"/>
            <w:noWrap/>
            <w:vAlign w:val="bottom"/>
            <w:hideMark/>
          </w:tcPr>
          <w:p w14:paraId="762E5011" w14:textId="0E042A4C"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157,6</w:t>
            </w:r>
            <w:r w:rsidR="008C781B">
              <w:rPr>
                <w:rFonts w:cs="Segoe UI"/>
                <w:color w:val="000000"/>
              </w:rPr>
              <w:t>49</w:t>
            </w:r>
          </w:p>
        </w:tc>
        <w:tc>
          <w:tcPr>
            <w:tcW w:w="573" w:type="pct"/>
            <w:noWrap/>
            <w:vAlign w:val="bottom"/>
            <w:hideMark/>
          </w:tcPr>
          <w:p w14:paraId="69C28BBE" w14:textId="50D74D8C"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173,82</w:t>
            </w:r>
            <w:r w:rsidR="008C781B">
              <w:rPr>
                <w:rFonts w:cs="Segoe UI"/>
                <w:color w:val="000000"/>
              </w:rPr>
              <w:t>4</w:t>
            </w:r>
          </w:p>
        </w:tc>
        <w:tc>
          <w:tcPr>
            <w:tcW w:w="573" w:type="pct"/>
            <w:noWrap/>
            <w:vAlign w:val="bottom"/>
            <w:hideMark/>
          </w:tcPr>
          <w:p w14:paraId="6777E3B1" w14:textId="6EC6C694"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191,9</w:t>
            </w:r>
            <w:r w:rsidR="008C781B">
              <w:rPr>
                <w:rFonts w:cs="Segoe UI"/>
                <w:color w:val="000000"/>
              </w:rPr>
              <w:t>5</w:t>
            </w:r>
            <w:r w:rsidRPr="004143CB">
              <w:rPr>
                <w:rFonts w:cs="Segoe UI"/>
                <w:color w:val="000000"/>
              </w:rPr>
              <w:t>1</w:t>
            </w:r>
          </w:p>
        </w:tc>
        <w:tc>
          <w:tcPr>
            <w:tcW w:w="573" w:type="pct"/>
            <w:noWrap/>
            <w:vAlign w:val="bottom"/>
            <w:hideMark/>
          </w:tcPr>
          <w:p w14:paraId="7D66FE2D" w14:textId="2134E9E2"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193,7</w:t>
            </w:r>
            <w:r w:rsidR="008C781B">
              <w:rPr>
                <w:rFonts w:cs="Segoe UI"/>
                <w:color w:val="000000"/>
              </w:rPr>
              <w:t>57</w:t>
            </w:r>
          </w:p>
        </w:tc>
        <w:tc>
          <w:tcPr>
            <w:tcW w:w="573" w:type="pct"/>
            <w:noWrap/>
            <w:vAlign w:val="bottom"/>
            <w:hideMark/>
          </w:tcPr>
          <w:p w14:paraId="7331EE5E" w14:textId="05FD34B5"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200,0</w:t>
            </w:r>
            <w:r w:rsidR="008C781B">
              <w:rPr>
                <w:rFonts w:cs="Segoe UI"/>
                <w:color w:val="000000"/>
              </w:rPr>
              <w:t>25</w:t>
            </w:r>
          </w:p>
        </w:tc>
      </w:tr>
      <w:tr w:rsidR="003F712A" w:rsidRPr="004143CB" w14:paraId="571931E4"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135" w:type="pct"/>
            <w:noWrap/>
            <w:hideMark/>
          </w:tcPr>
          <w:p w14:paraId="5A41A8E4" w14:textId="77777777" w:rsidR="003F712A" w:rsidRPr="004143CB" w:rsidRDefault="003F712A" w:rsidP="00DC05B9">
            <w:pPr>
              <w:rPr>
                <w:rFonts w:cs="Segoe UI"/>
                <w:b w:val="0"/>
                <w:color w:val="000000"/>
              </w:rPr>
            </w:pPr>
            <w:r w:rsidRPr="004143CB">
              <w:rPr>
                <w:rFonts w:cs="Segoe UI"/>
                <w:b w:val="0"/>
                <w:color w:val="000000"/>
              </w:rPr>
              <w:t>Essex 75-84</w:t>
            </w:r>
          </w:p>
        </w:tc>
        <w:tc>
          <w:tcPr>
            <w:tcW w:w="573" w:type="pct"/>
            <w:noWrap/>
            <w:vAlign w:val="bottom"/>
            <w:hideMark/>
          </w:tcPr>
          <w:p w14:paraId="23F90819" w14:textId="5DDBC0AB"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121,0</w:t>
            </w:r>
            <w:r w:rsidR="004622FA">
              <w:rPr>
                <w:rFonts w:cs="Segoe UI"/>
                <w:color w:val="000000"/>
              </w:rPr>
              <w:t>20</w:t>
            </w:r>
          </w:p>
        </w:tc>
        <w:tc>
          <w:tcPr>
            <w:tcW w:w="573" w:type="pct"/>
            <w:noWrap/>
            <w:vAlign w:val="bottom"/>
            <w:hideMark/>
          </w:tcPr>
          <w:p w14:paraId="23B875AF" w14:textId="527B53CF"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128,3</w:t>
            </w:r>
            <w:r w:rsidR="004622FA">
              <w:rPr>
                <w:rFonts w:cs="Segoe UI"/>
                <w:color w:val="000000"/>
              </w:rPr>
              <w:t>67</w:t>
            </w:r>
          </w:p>
        </w:tc>
        <w:tc>
          <w:tcPr>
            <w:tcW w:w="573" w:type="pct"/>
            <w:noWrap/>
            <w:vAlign w:val="bottom"/>
            <w:hideMark/>
          </w:tcPr>
          <w:p w14:paraId="768782CD" w14:textId="604B176C"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126,</w:t>
            </w:r>
            <w:r w:rsidR="004622FA">
              <w:rPr>
                <w:rFonts w:cs="Segoe UI"/>
                <w:color w:val="000000"/>
              </w:rPr>
              <w:t>804</w:t>
            </w:r>
          </w:p>
        </w:tc>
        <w:tc>
          <w:tcPr>
            <w:tcW w:w="573" w:type="pct"/>
            <w:noWrap/>
            <w:vAlign w:val="bottom"/>
            <w:hideMark/>
          </w:tcPr>
          <w:p w14:paraId="47B1F692" w14:textId="3BCE614D"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142,</w:t>
            </w:r>
            <w:r w:rsidR="004622FA">
              <w:rPr>
                <w:rFonts w:cs="Segoe UI"/>
                <w:color w:val="000000"/>
              </w:rPr>
              <w:t>300</w:t>
            </w:r>
          </w:p>
        </w:tc>
        <w:tc>
          <w:tcPr>
            <w:tcW w:w="573" w:type="pct"/>
            <w:noWrap/>
            <w:vAlign w:val="bottom"/>
            <w:hideMark/>
          </w:tcPr>
          <w:p w14:paraId="114D21DF" w14:textId="7777A35B"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156,</w:t>
            </w:r>
            <w:r w:rsidR="004622FA">
              <w:rPr>
                <w:rFonts w:cs="Segoe UI"/>
                <w:color w:val="000000"/>
              </w:rPr>
              <w:t>447</w:t>
            </w:r>
            <w:r w:rsidRPr="004143CB">
              <w:rPr>
                <w:rFonts w:cs="Segoe UI"/>
                <w:color w:val="000000"/>
              </w:rPr>
              <w:t>7</w:t>
            </w:r>
          </w:p>
        </w:tc>
      </w:tr>
      <w:tr w:rsidR="003F712A" w:rsidRPr="004143CB" w14:paraId="45A1D72C"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2135" w:type="pct"/>
            <w:noWrap/>
            <w:hideMark/>
          </w:tcPr>
          <w:p w14:paraId="7C9BD569" w14:textId="77777777" w:rsidR="003F712A" w:rsidRPr="004143CB" w:rsidRDefault="003F712A" w:rsidP="00DC05B9">
            <w:pPr>
              <w:rPr>
                <w:rFonts w:cs="Segoe UI"/>
                <w:b w:val="0"/>
                <w:color w:val="000000"/>
              </w:rPr>
            </w:pPr>
            <w:r w:rsidRPr="004143CB">
              <w:rPr>
                <w:rFonts w:cs="Segoe UI"/>
                <w:b w:val="0"/>
                <w:color w:val="000000"/>
              </w:rPr>
              <w:t>Essex 85+</w:t>
            </w:r>
          </w:p>
        </w:tc>
        <w:tc>
          <w:tcPr>
            <w:tcW w:w="573" w:type="pct"/>
            <w:noWrap/>
            <w:vAlign w:val="bottom"/>
            <w:hideMark/>
          </w:tcPr>
          <w:p w14:paraId="01571855" w14:textId="632DA2E8"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44,473</w:t>
            </w:r>
          </w:p>
        </w:tc>
        <w:tc>
          <w:tcPr>
            <w:tcW w:w="573" w:type="pct"/>
            <w:noWrap/>
            <w:vAlign w:val="bottom"/>
            <w:hideMark/>
          </w:tcPr>
          <w:p w14:paraId="054D19AC"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49,977</w:t>
            </w:r>
          </w:p>
        </w:tc>
        <w:tc>
          <w:tcPr>
            <w:tcW w:w="573" w:type="pct"/>
            <w:noWrap/>
            <w:vAlign w:val="bottom"/>
            <w:hideMark/>
          </w:tcPr>
          <w:p w14:paraId="79DE9614"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64,079</w:t>
            </w:r>
          </w:p>
        </w:tc>
        <w:tc>
          <w:tcPr>
            <w:tcW w:w="573" w:type="pct"/>
            <w:noWrap/>
            <w:vAlign w:val="bottom"/>
            <w:hideMark/>
          </w:tcPr>
          <w:p w14:paraId="6B30643F"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67,637</w:t>
            </w:r>
          </w:p>
        </w:tc>
        <w:tc>
          <w:tcPr>
            <w:tcW w:w="573" w:type="pct"/>
            <w:noWrap/>
            <w:vAlign w:val="bottom"/>
            <w:hideMark/>
          </w:tcPr>
          <w:p w14:paraId="3A82C3E4"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143CB">
              <w:rPr>
                <w:rFonts w:cs="Segoe UI"/>
                <w:color w:val="000000"/>
              </w:rPr>
              <w:t>71,589</w:t>
            </w:r>
          </w:p>
        </w:tc>
      </w:tr>
    </w:tbl>
    <w:p w14:paraId="6CC8888D" w14:textId="3376979C" w:rsidR="003F712A" w:rsidRPr="004143CB" w:rsidRDefault="003F712A" w:rsidP="003F712A">
      <w:pPr>
        <w:pStyle w:val="Numberedpara1202"/>
        <w:numPr>
          <w:ilvl w:val="0"/>
          <w:numId w:val="0"/>
        </w:numPr>
        <w:spacing w:before="0"/>
        <w:ind w:left="720" w:hanging="720"/>
        <w:rPr>
          <w:sz w:val="18"/>
          <w:szCs w:val="18"/>
        </w:rPr>
      </w:pPr>
      <w:r w:rsidRPr="004143CB">
        <w:rPr>
          <w:sz w:val="18"/>
          <w:szCs w:val="18"/>
        </w:rPr>
        <w:t>Source: ONS 2021 and 2018 sub national population projections</w:t>
      </w:r>
    </w:p>
    <w:p w14:paraId="642B73B2" w14:textId="360444BC" w:rsidR="003F712A" w:rsidRPr="004143CB" w:rsidRDefault="003F712A" w:rsidP="003F712A">
      <w:pPr>
        <w:pStyle w:val="Numberedpara1202"/>
      </w:pPr>
      <w:r w:rsidRPr="004143CB">
        <w:fldChar w:fldCharType="begin"/>
      </w:r>
      <w:r w:rsidRPr="004143CB">
        <w:instrText xml:space="preserve"> REF _Ref192684218 \h </w:instrText>
      </w:r>
      <w:r>
        <w:instrText xml:space="preserve"> \* MERGEFORMAT </w:instrText>
      </w:r>
      <w:r w:rsidRPr="004143CB">
        <w:fldChar w:fldCharType="separate"/>
      </w:r>
      <w:r w:rsidR="00971C60" w:rsidRPr="004143CB">
        <w:t xml:space="preserve">Table </w:t>
      </w:r>
      <w:r w:rsidR="00971C60">
        <w:rPr>
          <w:noProof/>
        </w:rPr>
        <w:t>134</w:t>
      </w:r>
      <w:r w:rsidRPr="004143CB">
        <w:fldChar w:fldCharType="end"/>
      </w:r>
      <w:r w:rsidRPr="004143CB">
        <w:t xml:space="preserve"> shows initial estimated need for care home beds by applying the evidence of the percentage of older people from these </w:t>
      </w:r>
      <w:r w:rsidR="009A4F3E">
        <w:t>population groups</w:t>
      </w:r>
      <w:r w:rsidRPr="004143CB">
        <w:t xml:space="preserve"> usually resident in care homes (from </w:t>
      </w:r>
      <w:r w:rsidRPr="004143CB">
        <w:fldChar w:fldCharType="begin"/>
      </w:r>
      <w:r w:rsidRPr="004143CB">
        <w:instrText xml:space="preserve"> REF _Ref192682732 \h </w:instrText>
      </w:r>
      <w:r>
        <w:instrText xml:space="preserve"> \* MERGEFORMAT </w:instrText>
      </w:r>
      <w:r w:rsidRPr="004143CB">
        <w:fldChar w:fldCharType="separate"/>
      </w:r>
      <w:r w:rsidR="00971C60" w:rsidRPr="004143CB">
        <w:t xml:space="preserve">Table </w:t>
      </w:r>
      <w:r w:rsidR="00971C60">
        <w:rPr>
          <w:noProof/>
        </w:rPr>
        <w:t>132</w:t>
      </w:r>
      <w:r w:rsidRPr="004143CB">
        <w:fldChar w:fldCharType="end"/>
      </w:r>
      <w:r w:rsidRPr="004143CB">
        <w:t xml:space="preserve">) to the projected population for these </w:t>
      </w:r>
      <w:r w:rsidR="009A4F3E">
        <w:t>population groups</w:t>
      </w:r>
      <w:r w:rsidRPr="004143CB">
        <w:t xml:space="preserve"> </w:t>
      </w:r>
      <w:r w:rsidRPr="004143CB">
        <w:lastRenderedPageBreak/>
        <w:t xml:space="preserve">in Essex over the next 20 years to 2044 (from </w:t>
      </w:r>
      <w:r w:rsidRPr="004143CB">
        <w:fldChar w:fldCharType="begin"/>
      </w:r>
      <w:r w:rsidRPr="004143CB">
        <w:instrText xml:space="preserve"> REF _Ref192682746 \h </w:instrText>
      </w:r>
      <w:r>
        <w:instrText xml:space="preserve"> \* MERGEFORMAT </w:instrText>
      </w:r>
      <w:r w:rsidRPr="004143CB">
        <w:fldChar w:fldCharType="separate"/>
      </w:r>
      <w:r w:rsidR="00971C60" w:rsidRPr="004143CB">
        <w:t xml:space="preserve">Table </w:t>
      </w:r>
      <w:r w:rsidR="00971C60">
        <w:rPr>
          <w:noProof/>
        </w:rPr>
        <w:t>133</w:t>
      </w:r>
      <w:r w:rsidRPr="004143CB">
        <w:fldChar w:fldCharType="end"/>
      </w:r>
      <w:r w:rsidRPr="004143CB">
        <w:t xml:space="preserve">). This produces initial estimates of need for care home beds in Essex to 2044 as shown in </w:t>
      </w:r>
      <w:r w:rsidRPr="004143CB">
        <w:fldChar w:fldCharType="begin"/>
      </w:r>
      <w:r w:rsidRPr="004143CB">
        <w:instrText xml:space="preserve"> REF _Ref192684218 \h </w:instrText>
      </w:r>
      <w:r>
        <w:instrText xml:space="preserve"> \* MERGEFORMAT </w:instrText>
      </w:r>
      <w:r w:rsidRPr="004143CB">
        <w:fldChar w:fldCharType="separate"/>
      </w:r>
      <w:r w:rsidR="00971C60" w:rsidRPr="004143CB">
        <w:t xml:space="preserve">Table </w:t>
      </w:r>
      <w:r w:rsidR="00971C60">
        <w:rPr>
          <w:noProof/>
        </w:rPr>
        <w:t>134</w:t>
      </w:r>
      <w:r w:rsidRPr="004143CB">
        <w:fldChar w:fldCharType="end"/>
      </w:r>
      <w:r w:rsidRPr="004143CB">
        <w:t>.</w:t>
      </w:r>
    </w:p>
    <w:p w14:paraId="720251D9" w14:textId="009ED144" w:rsidR="003F712A" w:rsidRPr="004143CB" w:rsidRDefault="003F712A" w:rsidP="003F712A">
      <w:pPr>
        <w:pStyle w:val="Caption"/>
        <w:rPr>
          <w:rFonts w:cs="Segoe UI"/>
        </w:rPr>
      </w:pPr>
      <w:bookmarkStart w:id="336" w:name="_Ref192684218"/>
      <w:r w:rsidRPr="004143CB">
        <w:rPr>
          <w:rFonts w:cs="Segoe UI"/>
        </w:rPr>
        <w:t xml:space="preserve">Table </w:t>
      </w:r>
      <w:r w:rsidRPr="004143CB">
        <w:rPr>
          <w:rFonts w:cs="Segoe UI"/>
        </w:rPr>
        <w:fldChar w:fldCharType="begin"/>
      </w:r>
      <w:r w:rsidRPr="004143CB">
        <w:rPr>
          <w:rFonts w:cs="Segoe UI"/>
        </w:rPr>
        <w:instrText xml:space="preserve"> SEQ Table \* ARABIC </w:instrText>
      </w:r>
      <w:r w:rsidRPr="004143CB">
        <w:rPr>
          <w:rFonts w:cs="Segoe UI"/>
        </w:rPr>
        <w:fldChar w:fldCharType="separate"/>
      </w:r>
      <w:r w:rsidR="00971C60">
        <w:rPr>
          <w:rFonts w:cs="Segoe UI"/>
          <w:noProof/>
        </w:rPr>
        <w:t>134</w:t>
      </w:r>
      <w:r w:rsidRPr="004143CB">
        <w:rPr>
          <w:rFonts w:cs="Segoe UI"/>
          <w:noProof/>
        </w:rPr>
        <w:fldChar w:fldCharType="end"/>
      </w:r>
      <w:bookmarkEnd w:id="336"/>
      <w:r w:rsidRPr="004143CB">
        <w:rPr>
          <w:rFonts w:cs="Segoe UI"/>
        </w:rPr>
        <w:t>. Initial estimated need of care home beds in Esse</w:t>
      </w:r>
      <w:r>
        <w:rPr>
          <w:rFonts w:cs="Segoe UI"/>
        </w:rPr>
        <w:t>x to 2044</w:t>
      </w:r>
    </w:p>
    <w:tbl>
      <w:tblPr>
        <w:tblStyle w:val="GridTable5Dark-Accent4"/>
        <w:tblW w:w="5000" w:type="pct"/>
        <w:tblLook w:val="04A0" w:firstRow="1" w:lastRow="0" w:firstColumn="1" w:lastColumn="0" w:noHBand="0" w:noVBand="1"/>
      </w:tblPr>
      <w:tblGrid>
        <w:gridCol w:w="1721"/>
        <w:gridCol w:w="1427"/>
        <w:gridCol w:w="1467"/>
        <w:gridCol w:w="1467"/>
        <w:gridCol w:w="1467"/>
        <w:gridCol w:w="1467"/>
      </w:tblGrid>
      <w:tr w:rsidR="003F712A" w:rsidRPr="004143CB" w14:paraId="252D3C54" w14:textId="77777777" w:rsidTr="00102AA8">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75" w:type="pct"/>
            <w:shd w:val="clear" w:color="auto" w:fill="FBCAD0"/>
            <w:noWrap/>
            <w:hideMark/>
          </w:tcPr>
          <w:p w14:paraId="5E0AD808" w14:textId="485AFC11" w:rsidR="003F712A" w:rsidRPr="004143CB" w:rsidRDefault="003F712A" w:rsidP="00DC05B9">
            <w:pPr>
              <w:rPr>
                <w:rFonts w:eastAsia="Times New Roman" w:cs="Segoe UI"/>
                <w:color w:val="000000"/>
              </w:rPr>
            </w:pPr>
            <w:r w:rsidRPr="004143CB">
              <w:rPr>
                <w:rFonts w:eastAsia="Times New Roman" w:cs="Segoe UI"/>
                <w:color w:val="000000"/>
              </w:rPr>
              <w:t xml:space="preserve">Age </w:t>
            </w:r>
            <w:r w:rsidR="00D02BCE">
              <w:rPr>
                <w:rFonts w:eastAsia="Times New Roman" w:cs="Segoe UI"/>
                <w:color w:val="000000"/>
              </w:rPr>
              <w:t>population group</w:t>
            </w:r>
          </w:p>
        </w:tc>
        <w:tc>
          <w:tcPr>
            <w:tcW w:w="646" w:type="pct"/>
            <w:shd w:val="clear" w:color="auto" w:fill="FBCAD0"/>
            <w:noWrap/>
            <w:hideMark/>
          </w:tcPr>
          <w:p w14:paraId="610EA1D1"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43CB">
              <w:rPr>
                <w:rFonts w:eastAsia="Times New Roman" w:cs="Segoe UI"/>
                <w:color w:val="000000"/>
              </w:rPr>
              <w:t>Estimated need in</w:t>
            </w:r>
          </w:p>
          <w:p w14:paraId="0962B2E2"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2024</w:t>
            </w:r>
          </w:p>
        </w:tc>
        <w:tc>
          <w:tcPr>
            <w:tcW w:w="645" w:type="pct"/>
            <w:shd w:val="clear" w:color="auto" w:fill="FBCAD0"/>
            <w:noWrap/>
            <w:hideMark/>
          </w:tcPr>
          <w:p w14:paraId="2A75476B"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43CB">
              <w:rPr>
                <w:rFonts w:eastAsia="Times New Roman" w:cs="Segoe UI"/>
                <w:color w:val="000000"/>
              </w:rPr>
              <w:t>Estimated need by</w:t>
            </w:r>
          </w:p>
          <w:p w14:paraId="70419A00"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2029</w:t>
            </w:r>
          </w:p>
        </w:tc>
        <w:tc>
          <w:tcPr>
            <w:tcW w:w="645" w:type="pct"/>
            <w:shd w:val="clear" w:color="auto" w:fill="FBCAD0"/>
            <w:noWrap/>
            <w:hideMark/>
          </w:tcPr>
          <w:p w14:paraId="1FBDF2CE"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43CB">
              <w:rPr>
                <w:rFonts w:eastAsia="Times New Roman" w:cs="Segoe UI"/>
                <w:color w:val="000000"/>
              </w:rPr>
              <w:t>Estimated need by</w:t>
            </w:r>
          </w:p>
          <w:p w14:paraId="5518859A"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2034</w:t>
            </w:r>
          </w:p>
        </w:tc>
        <w:tc>
          <w:tcPr>
            <w:tcW w:w="645" w:type="pct"/>
            <w:shd w:val="clear" w:color="auto" w:fill="FBCAD0"/>
            <w:noWrap/>
            <w:hideMark/>
          </w:tcPr>
          <w:p w14:paraId="28CA4AB3"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43CB">
              <w:rPr>
                <w:rFonts w:eastAsia="Times New Roman" w:cs="Segoe UI"/>
                <w:color w:val="000000"/>
              </w:rPr>
              <w:t>Estimated need by</w:t>
            </w:r>
          </w:p>
          <w:p w14:paraId="73A08220"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43CB">
              <w:rPr>
                <w:rFonts w:eastAsia="Times New Roman" w:cs="Segoe UI"/>
                <w:color w:val="000000"/>
              </w:rPr>
              <w:t>2039</w:t>
            </w:r>
          </w:p>
          <w:p w14:paraId="6FAD024E"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p>
        </w:tc>
        <w:tc>
          <w:tcPr>
            <w:tcW w:w="645" w:type="pct"/>
            <w:shd w:val="clear" w:color="auto" w:fill="FBCAD0"/>
            <w:noWrap/>
            <w:hideMark/>
          </w:tcPr>
          <w:p w14:paraId="5B3E4DC4"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43CB">
              <w:rPr>
                <w:rFonts w:eastAsia="Times New Roman" w:cs="Segoe UI"/>
                <w:color w:val="000000"/>
              </w:rPr>
              <w:t>Estimated need by</w:t>
            </w:r>
          </w:p>
          <w:p w14:paraId="003A338C"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143CB">
              <w:rPr>
                <w:rFonts w:eastAsia="Times New Roman" w:cs="Segoe UI"/>
                <w:color w:val="000000"/>
              </w:rPr>
              <w:t>2044</w:t>
            </w:r>
          </w:p>
          <w:p w14:paraId="53D81F15" w14:textId="77777777" w:rsidR="003F712A" w:rsidRPr="004143C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p>
        </w:tc>
      </w:tr>
      <w:tr w:rsidR="003F712A" w:rsidRPr="004143CB" w14:paraId="04FACD1B"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775" w:type="pct"/>
            <w:noWrap/>
            <w:hideMark/>
          </w:tcPr>
          <w:p w14:paraId="53702041" w14:textId="77777777" w:rsidR="003F712A" w:rsidRPr="004143CB" w:rsidRDefault="003F712A" w:rsidP="00DC05B9">
            <w:pPr>
              <w:rPr>
                <w:rFonts w:eastAsia="Times New Roman" w:cs="Segoe UI"/>
                <w:b w:val="0"/>
                <w:color w:val="000000"/>
              </w:rPr>
            </w:pPr>
            <w:r w:rsidRPr="004143CB">
              <w:rPr>
                <w:rFonts w:eastAsia="Times New Roman" w:cs="Segoe UI"/>
                <w:b w:val="0"/>
                <w:color w:val="000000"/>
              </w:rPr>
              <w:t>65-74</w:t>
            </w:r>
          </w:p>
        </w:tc>
        <w:tc>
          <w:tcPr>
            <w:tcW w:w="646" w:type="pct"/>
            <w:noWrap/>
            <w:hideMark/>
          </w:tcPr>
          <w:p w14:paraId="0F92513B"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993</w:t>
            </w:r>
          </w:p>
        </w:tc>
        <w:tc>
          <w:tcPr>
            <w:tcW w:w="645" w:type="pct"/>
            <w:noWrap/>
            <w:hideMark/>
          </w:tcPr>
          <w:p w14:paraId="7B430252"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1,095</w:t>
            </w:r>
          </w:p>
        </w:tc>
        <w:tc>
          <w:tcPr>
            <w:tcW w:w="645" w:type="pct"/>
            <w:noWrap/>
            <w:hideMark/>
          </w:tcPr>
          <w:p w14:paraId="54BD0557"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1,209</w:t>
            </w:r>
          </w:p>
        </w:tc>
        <w:tc>
          <w:tcPr>
            <w:tcW w:w="645" w:type="pct"/>
            <w:noWrap/>
            <w:hideMark/>
          </w:tcPr>
          <w:p w14:paraId="7282B6B1"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1,221</w:t>
            </w:r>
          </w:p>
        </w:tc>
        <w:tc>
          <w:tcPr>
            <w:tcW w:w="645" w:type="pct"/>
            <w:noWrap/>
            <w:hideMark/>
          </w:tcPr>
          <w:p w14:paraId="1BA78735"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1,260</w:t>
            </w:r>
          </w:p>
        </w:tc>
      </w:tr>
      <w:tr w:rsidR="003F712A" w:rsidRPr="004143CB" w14:paraId="4D82807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775" w:type="pct"/>
            <w:noWrap/>
            <w:hideMark/>
          </w:tcPr>
          <w:p w14:paraId="249B37E9" w14:textId="77777777" w:rsidR="003F712A" w:rsidRPr="004143CB" w:rsidRDefault="003F712A" w:rsidP="00DC05B9">
            <w:pPr>
              <w:rPr>
                <w:rFonts w:eastAsia="Times New Roman" w:cs="Segoe UI"/>
                <w:b w:val="0"/>
                <w:color w:val="000000"/>
              </w:rPr>
            </w:pPr>
            <w:r w:rsidRPr="004143CB">
              <w:rPr>
                <w:rFonts w:eastAsia="Times New Roman" w:cs="Segoe UI"/>
                <w:b w:val="0"/>
                <w:color w:val="000000"/>
              </w:rPr>
              <w:t>75-84</w:t>
            </w:r>
          </w:p>
        </w:tc>
        <w:tc>
          <w:tcPr>
            <w:tcW w:w="646" w:type="pct"/>
            <w:noWrap/>
            <w:hideMark/>
          </w:tcPr>
          <w:p w14:paraId="71BCBAD6"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2,880</w:t>
            </w:r>
          </w:p>
        </w:tc>
        <w:tc>
          <w:tcPr>
            <w:tcW w:w="645" w:type="pct"/>
            <w:noWrap/>
            <w:hideMark/>
          </w:tcPr>
          <w:p w14:paraId="705891BC" w14:textId="43C2D8D6"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3,05</w:t>
            </w:r>
            <w:r w:rsidR="0080075F">
              <w:rPr>
                <w:rFonts w:eastAsia="Times New Roman" w:cs="Segoe UI"/>
                <w:color w:val="000000"/>
              </w:rPr>
              <w:t>5</w:t>
            </w:r>
          </w:p>
        </w:tc>
        <w:tc>
          <w:tcPr>
            <w:tcW w:w="645" w:type="pct"/>
            <w:noWrap/>
            <w:hideMark/>
          </w:tcPr>
          <w:p w14:paraId="10DBCC04" w14:textId="25057079"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3,01</w:t>
            </w:r>
            <w:r w:rsidR="0080075F">
              <w:rPr>
                <w:rFonts w:eastAsia="Times New Roman" w:cs="Segoe UI"/>
                <w:color w:val="000000"/>
              </w:rPr>
              <w:t>8</w:t>
            </w:r>
          </w:p>
        </w:tc>
        <w:tc>
          <w:tcPr>
            <w:tcW w:w="645" w:type="pct"/>
            <w:noWrap/>
            <w:hideMark/>
          </w:tcPr>
          <w:p w14:paraId="5B2E6C86" w14:textId="5CB8868E"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3,38</w:t>
            </w:r>
            <w:r w:rsidR="004558BA">
              <w:rPr>
                <w:rFonts w:eastAsia="Times New Roman" w:cs="Segoe UI"/>
                <w:color w:val="000000"/>
              </w:rPr>
              <w:t>7</w:t>
            </w:r>
          </w:p>
        </w:tc>
        <w:tc>
          <w:tcPr>
            <w:tcW w:w="645" w:type="pct"/>
            <w:noWrap/>
            <w:hideMark/>
          </w:tcPr>
          <w:p w14:paraId="1F063DED" w14:textId="2E0EE30F"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3,72</w:t>
            </w:r>
            <w:r w:rsidR="004558BA">
              <w:rPr>
                <w:rFonts w:eastAsia="Times New Roman" w:cs="Segoe UI"/>
                <w:color w:val="000000"/>
              </w:rPr>
              <w:t>3</w:t>
            </w:r>
          </w:p>
        </w:tc>
      </w:tr>
      <w:tr w:rsidR="003F712A" w:rsidRPr="004143CB" w14:paraId="2E0537B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775" w:type="pct"/>
            <w:noWrap/>
            <w:hideMark/>
          </w:tcPr>
          <w:p w14:paraId="228841FC" w14:textId="77777777" w:rsidR="003F712A" w:rsidRPr="004143CB" w:rsidRDefault="003F712A" w:rsidP="00DC05B9">
            <w:pPr>
              <w:rPr>
                <w:rFonts w:eastAsia="Times New Roman" w:cs="Segoe UI"/>
                <w:b w:val="0"/>
                <w:color w:val="000000"/>
              </w:rPr>
            </w:pPr>
            <w:r w:rsidRPr="004143CB">
              <w:rPr>
                <w:rFonts w:eastAsia="Times New Roman" w:cs="Segoe UI"/>
                <w:b w:val="0"/>
                <w:color w:val="000000"/>
              </w:rPr>
              <w:t>85+</w:t>
            </w:r>
          </w:p>
        </w:tc>
        <w:tc>
          <w:tcPr>
            <w:tcW w:w="646" w:type="pct"/>
            <w:noWrap/>
            <w:hideMark/>
          </w:tcPr>
          <w:p w14:paraId="60581CB6"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4,923</w:t>
            </w:r>
          </w:p>
        </w:tc>
        <w:tc>
          <w:tcPr>
            <w:tcW w:w="645" w:type="pct"/>
            <w:noWrap/>
            <w:hideMark/>
          </w:tcPr>
          <w:p w14:paraId="2F526CDA"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5,532</w:t>
            </w:r>
          </w:p>
        </w:tc>
        <w:tc>
          <w:tcPr>
            <w:tcW w:w="645" w:type="pct"/>
            <w:noWrap/>
            <w:hideMark/>
          </w:tcPr>
          <w:p w14:paraId="0826AEE8"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7,094</w:t>
            </w:r>
          </w:p>
        </w:tc>
        <w:tc>
          <w:tcPr>
            <w:tcW w:w="645" w:type="pct"/>
            <w:noWrap/>
            <w:hideMark/>
          </w:tcPr>
          <w:p w14:paraId="4F10A73D"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7,487</w:t>
            </w:r>
          </w:p>
        </w:tc>
        <w:tc>
          <w:tcPr>
            <w:tcW w:w="645" w:type="pct"/>
            <w:noWrap/>
            <w:hideMark/>
          </w:tcPr>
          <w:p w14:paraId="4CECA866"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143CB">
              <w:rPr>
                <w:rFonts w:eastAsia="Times New Roman" w:cs="Segoe UI"/>
                <w:color w:val="000000"/>
              </w:rPr>
              <w:t>7,925</w:t>
            </w:r>
          </w:p>
        </w:tc>
      </w:tr>
      <w:tr w:rsidR="003F712A" w:rsidRPr="004143CB" w14:paraId="7EE3EF0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775" w:type="pct"/>
            <w:noWrap/>
            <w:hideMark/>
          </w:tcPr>
          <w:p w14:paraId="1936EEC0" w14:textId="77777777" w:rsidR="003F712A" w:rsidRPr="004143CB" w:rsidRDefault="003F712A" w:rsidP="00DC05B9">
            <w:pPr>
              <w:rPr>
                <w:rFonts w:eastAsia="Times New Roman" w:cs="Segoe UI"/>
                <w:color w:val="000000"/>
              </w:rPr>
            </w:pPr>
            <w:r w:rsidRPr="004143CB">
              <w:rPr>
                <w:rFonts w:eastAsia="Times New Roman" w:cs="Segoe UI"/>
                <w:color w:val="000000"/>
              </w:rPr>
              <w:t>Total</w:t>
            </w:r>
          </w:p>
        </w:tc>
        <w:tc>
          <w:tcPr>
            <w:tcW w:w="646" w:type="pct"/>
            <w:noWrap/>
            <w:hideMark/>
          </w:tcPr>
          <w:p w14:paraId="6B7206FA" w14:textId="77777777"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143CB">
              <w:rPr>
                <w:rFonts w:eastAsia="Times New Roman" w:cs="Segoe UI"/>
                <w:b/>
                <w:color w:val="000000"/>
              </w:rPr>
              <w:t>8,796</w:t>
            </w:r>
          </w:p>
        </w:tc>
        <w:tc>
          <w:tcPr>
            <w:tcW w:w="645" w:type="pct"/>
            <w:noWrap/>
            <w:hideMark/>
          </w:tcPr>
          <w:p w14:paraId="10828CC0" w14:textId="0C297864"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143CB">
              <w:rPr>
                <w:rFonts w:eastAsia="Times New Roman" w:cs="Segoe UI"/>
                <w:b/>
                <w:color w:val="000000"/>
              </w:rPr>
              <w:t>9,68</w:t>
            </w:r>
            <w:r w:rsidR="004558BA">
              <w:rPr>
                <w:rFonts w:eastAsia="Times New Roman" w:cs="Segoe UI"/>
                <w:b/>
                <w:color w:val="000000"/>
              </w:rPr>
              <w:t>3</w:t>
            </w:r>
          </w:p>
        </w:tc>
        <w:tc>
          <w:tcPr>
            <w:tcW w:w="645" w:type="pct"/>
            <w:noWrap/>
            <w:hideMark/>
          </w:tcPr>
          <w:p w14:paraId="7B5E52D3" w14:textId="2DFC41D0"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143CB">
              <w:rPr>
                <w:rFonts w:eastAsia="Times New Roman" w:cs="Segoe UI"/>
                <w:b/>
                <w:color w:val="000000"/>
              </w:rPr>
              <w:t>11,32</w:t>
            </w:r>
            <w:r w:rsidR="004558BA">
              <w:rPr>
                <w:rFonts w:eastAsia="Times New Roman" w:cs="Segoe UI"/>
                <w:b/>
                <w:color w:val="000000"/>
              </w:rPr>
              <w:t>1</w:t>
            </w:r>
          </w:p>
        </w:tc>
        <w:tc>
          <w:tcPr>
            <w:tcW w:w="645" w:type="pct"/>
            <w:noWrap/>
            <w:hideMark/>
          </w:tcPr>
          <w:p w14:paraId="6C9C67E1" w14:textId="417585DB"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143CB">
              <w:rPr>
                <w:rFonts w:eastAsia="Times New Roman" w:cs="Segoe UI"/>
                <w:b/>
                <w:color w:val="000000"/>
              </w:rPr>
              <w:t>12,09</w:t>
            </w:r>
            <w:r w:rsidR="004558BA">
              <w:rPr>
                <w:rFonts w:eastAsia="Times New Roman" w:cs="Segoe UI"/>
                <w:b/>
                <w:color w:val="000000"/>
              </w:rPr>
              <w:t>5</w:t>
            </w:r>
          </w:p>
        </w:tc>
        <w:tc>
          <w:tcPr>
            <w:tcW w:w="645" w:type="pct"/>
            <w:noWrap/>
            <w:hideMark/>
          </w:tcPr>
          <w:p w14:paraId="474A0D10" w14:textId="549CEC5D" w:rsidR="003F712A" w:rsidRPr="004143C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143CB">
              <w:rPr>
                <w:rFonts w:eastAsia="Times New Roman" w:cs="Segoe UI"/>
                <w:b/>
                <w:color w:val="000000"/>
              </w:rPr>
              <w:t>12,90</w:t>
            </w:r>
            <w:r w:rsidR="004558BA">
              <w:rPr>
                <w:rFonts w:eastAsia="Times New Roman" w:cs="Segoe UI"/>
                <w:b/>
                <w:color w:val="000000"/>
              </w:rPr>
              <w:t>8</w:t>
            </w:r>
          </w:p>
        </w:tc>
      </w:tr>
    </w:tbl>
    <w:p w14:paraId="095700E6" w14:textId="6CE836DA" w:rsidR="003F712A" w:rsidRPr="004143CB" w:rsidRDefault="003F712A" w:rsidP="003F712A">
      <w:pPr>
        <w:pStyle w:val="Tablesourcenote"/>
        <w:rPr>
          <w:rFonts w:cs="Segoe UI"/>
        </w:rPr>
      </w:pPr>
      <w:r w:rsidRPr="004143CB">
        <w:rPr>
          <w:rFonts w:cs="Segoe UI"/>
        </w:rPr>
        <w:t xml:space="preserve">Source: </w:t>
      </w:r>
      <w:r w:rsidR="000717DD">
        <w:rPr>
          <w:rFonts w:cs="Segoe UI"/>
        </w:rPr>
        <w:t>Essex County Council</w:t>
      </w:r>
      <w:r w:rsidRPr="004143CB">
        <w:rPr>
          <w:rFonts w:cs="Segoe UI"/>
        </w:rPr>
        <w:t xml:space="preserve"> and HLIN</w:t>
      </w:r>
      <w:r w:rsidR="00ED0C65">
        <w:rPr>
          <w:rFonts w:cs="Segoe UI"/>
        </w:rPr>
        <w:t xml:space="preserve">. </w:t>
      </w:r>
      <w:r w:rsidR="00ED0C65" w:rsidRPr="00ED0C65">
        <w:rPr>
          <w:rFonts w:cs="Segoe UI"/>
        </w:rPr>
        <w:t>NB estimates of need are not cumulative</w:t>
      </w:r>
      <w:r w:rsidR="00E10293">
        <w:rPr>
          <w:rFonts w:cs="Segoe UI"/>
        </w:rPr>
        <w:t>. Totals may not sum due to rounding.</w:t>
      </w:r>
    </w:p>
    <w:p w14:paraId="69CA2123" w14:textId="6B9782F8" w:rsidR="003F712A" w:rsidRPr="004143CB" w:rsidRDefault="003F712A" w:rsidP="003F712A">
      <w:pPr>
        <w:pStyle w:val="Numberedpara1202"/>
        <w:rPr>
          <w:sz w:val="24"/>
        </w:rPr>
      </w:pPr>
      <w:bookmarkStart w:id="337" w:name="_Ref197084766"/>
      <w:r w:rsidRPr="004143CB">
        <w:t xml:space="preserve">The overall estimated need for care home beds in </w:t>
      </w:r>
      <w:r w:rsidRPr="004143CB">
        <w:fldChar w:fldCharType="begin"/>
      </w:r>
      <w:r w:rsidRPr="004143CB">
        <w:instrText xml:space="preserve"> REF _Ref192684218 \h  \* MERGEFORMAT </w:instrText>
      </w:r>
      <w:r w:rsidRPr="004143CB">
        <w:fldChar w:fldCharType="separate"/>
      </w:r>
      <w:r w:rsidR="00971C60" w:rsidRPr="004143CB">
        <w:t xml:space="preserve">Table </w:t>
      </w:r>
      <w:r w:rsidR="00971C60">
        <w:rPr>
          <w:noProof/>
        </w:rPr>
        <w:t>134</w:t>
      </w:r>
      <w:r w:rsidRPr="004143CB">
        <w:fldChar w:fldCharType="end"/>
      </w:r>
      <w:r>
        <w:t xml:space="preserve"> </w:t>
      </w:r>
      <w:r w:rsidRPr="004143CB">
        <w:t>is distributed between residential and nursing care</w:t>
      </w:r>
      <w:r>
        <w:t xml:space="preserve"> based on the assumptions set out in paragraph </w:t>
      </w:r>
      <w:r w:rsidR="009A2408">
        <w:fldChar w:fldCharType="begin"/>
      </w:r>
      <w:r w:rsidR="009A2408">
        <w:instrText xml:space="preserve"> REF _Ref192669628 \n \h </w:instrText>
      </w:r>
      <w:r w:rsidR="009A2408">
        <w:fldChar w:fldCharType="separate"/>
      </w:r>
      <w:r w:rsidR="00971C60">
        <w:t>9.95</w:t>
      </w:r>
      <w:r w:rsidR="009A2408">
        <w:fldChar w:fldCharType="end"/>
      </w:r>
      <w:r>
        <w:t xml:space="preserve">. </w:t>
      </w:r>
      <w:r w:rsidRPr="004143CB">
        <w:t>This is shown in the table below.</w:t>
      </w:r>
      <w:bookmarkEnd w:id="337"/>
    </w:p>
    <w:p w14:paraId="0A6634A7" w14:textId="2A9A178D" w:rsidR="003F712A" w:rsidRPr="004143CB" w:rsidRDefault="003F712A" w:rsidP="003F712A">
      <w:pPr>
        <w:pStyle w:val="Caption"/>
        <w:rPr>
          <w:rFonts w:cs="Segoe UI"/>
        </w:rPr>
      </w:pPr>
      <w:bookmarkStart w:id="338" w:name="_Ref192688101"/>
      <w:r w:rsidRPr="004143CB">
        <w:rPr>
          <w:rFonts w:cs="Segoe UI"/>
        </w:rPr>
        <w:t xml:space="preserve">Table </w:t>
      </w:r>
      <w:r w:rsidRPr="004143CB">
        <w:rPr>
          <w:rFonts w:cs="Segoe UI"/>
        </w:rPr>
        <w:fldChar w:fldCharType="begin"/>
      </w:r>
      <w:r w:rsidRPr="004143CB">
        <w:rPr>
          <w:rFonts w:cs="Segoe UI"/>
        </w:rPr>
        <w:instrText xml:space="preserve"> SEQ Table \* ARABIC </w:instrText>
      </w:r>
      <w:r w:rsidRPr="004143CB">
        <w:rPr>
          <w:rFonts w:cs="Segoe UI"/>
        </w:rPr>
        <w:fldChar w:fldCharType="separate"/>
      </w:r>
      <w:r w:rsidR="00971C60">
        <w:rPr>
          <w:rFonts w:cs="Segoe UI"/>
          <w:noProof/>
        </w:rPr>
        <w:t>135</w:t>
      </w:r>
      <w:r w:rsidRPr="004143CB">
        <w:rPr>
          <w:rFonts w:cs="Segoe UI"/>
          <w:noProof/>
        </w:rPr>
        <w:fldChar w:fldCharType="end"/>
      </w:r>
      <w:bookmarkEnd w:id="338"/>
      <w:r w:rsidRPr="004143CB">
        <w:rPr>
          <w:rFonts w:cs="Segoe UI"/>
        </w:rPr>
        <w:t xml:space="preserve">. Estimated need for residential </w:t>
      </w:r>
      <w:r>
        <w:rPr>
          <w:rFonts w:cs="Segoe UI"/>
        </w:rPr>
        <w:t xml:space="preserve">care </w:t>
      </w:r>
      <w:r w:rsidRPr="004143CB">
        <w:rPr>
          <w:rFonts w:cs="Segoe UI"/>
        </w:rPr>
        <w:t xml:space="preserve">and nursing care </w:t>
      </w:r>
      <w:r>
        <w:rPr>
          <w:rFonts w:cs="Segoe UI"/>
        </w:rPr>
        <w:t>beds to 2044</w:t>
      </w:r>
    </w:p>
    <w:tbl>
      <w:tblPr>
        <w:tblStyle w:val="GridTable5Dark-Accent4"/>
        <w:tblW w:w="5000" w:type="pct"/>
        <w:tblLook w:val="04A0" w:firstRow="1" w:lastRow="0" w:firstColumn="1" w:lastColumn="0" w:noHBand="0" w:noVBand="1"/>
      </w:tblPr>
      <w:tblGrid>
        <w:gridCol w:w="1660"/>
        <w:gridCol w:w="1440"/>
        <w:gridCol w:w="1479"/>
        <w:gridCol w:w="1479"/>
        <w:gridCol w:w="1479"/>
        <w:gridCol w:w="1479"/>
      </w:tblGrid>
      <w:tr w:rsidR="003F712A" w:rsidRPr="00453C9B" w14:paraId="721F9B40" w14:textId="77777777" w:rsidTr="00102AA8">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21" w:type="pct"/>
            <w:shd w:val="clear" w:color="auto" w:fill="FBCAD0"/>
            <w:noWrap/>
            <w:hideMark/>
          </w:tcPr>
          <w:p w14:paraId="0DFEA497" w14:textId="77777777" w:rsidR="003F712A" w:rsidRPr="00453C9B" w:rsidRDefault="003F712A" w:rsidP="00DC05B9">
            <w:pPr>
              <w:rPr>
                <w:rFonts w:eastAsia="Times New Roman" w:cs="Segoe UI"/>
                <w:b w:val="0"/>
                <w:color w:val="000000"/>
              </w:rPr>
            </w:pPr>
            <w:r w:rsidRPr="00453C9B">
              <w:rPr>
                <w:rFonts w:eastAsia="Times New Roman" w:cs="Segoe UI"/>
                <w:color w:val="000000"/>
              </w:rPr>
              <w:t>Care type</w:t>
            </w:r>
          </w:p>
        </w:tc>
        <w:tc>
          <w:tcPr>
            <w:tcW w:w="799" w:type="pct"/>
            <w:shd w:val="clear" w:color="auto" w:fill="FBCAD0"/>
            <w:noWrap/>
            <w:hideMark/>
          </w:tcPr>
          <w:p w14:paraId="7CFCF7FD"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Estimated need in</w:t>
            </w:r>
          </w:p>
          <w:p w14:paraId="0FC29B86"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2024</w:t>
            </w:r>
          </w:p>
        </w:tc>
        <w:tc>
          <w:tcPr>
            <w:tcW w:w="820" w:type="pct"/>
            <w:shd w:val="clear" w:color="auto" w:fill="FBCAD0"/>
            <w:noWrap/>
            <w:hideMark/>
          </w:tcPr>
          <w:p w14:paraId="37D52BD6"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Estimated need by</w:t>
            </w:r>
          </w:p>
          <w:p w14:paraId="07FF8783"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2029</w:t>
            </w:r>
          </w:p>
        </w:tc>
        <w:tc>
          <w:tcPr>
            <w:tcW w:w="820" w:type="pct"/>
            <w:shd w:val="clear" w:color="auto" w:fill="FBCAD0"/>
            <w:noWrap/>
            <w:hideMark/>
          </w:tcPr>
          <w:p w14:paraId="70FE6D1A"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Estimated need by</w:t>
            </w:r>
          </w:p>
          <w:p w14:paraId="6BAC6758"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2034</w:t>
            </w:r>
          </w:p>
        </w:tc>
        <w:tc>
          <w:tcPr>
            <w:tcW w:w="820" w:type="pct"/>
            <w:shd w:val="clear" w:color="auto" w:fill="FBCAD0"/>
            <w:noWrap/>
            <w:hideMark/>
          </w:tcPr>
          <w:p w14:paraId="50058032"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Estimated need by</w:t>
            </w:r>
          </w:p>
          <w:p w14:paraId="7E13E749"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2039</w:t>
            </w:r>
          </w:p>
          <w:p w14:paraId="5C9CD5A7"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p>
        </w:tc>
        <w:tc>
          <w:tcPr>
            <w:tcW w:w="820" w:type="pct"/>
            <w:shd w:val="clear" w:color="auto" w:fill="FBCAD0"/>
            <w:noWrap/>
            <w:hideMark/>
          </w:tcPr>
          <w:p w14:paraId="07BD4482"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Estimated need by</w:t>
            </w:r>
          </w:p>
          <w:p w14:paraId="02F9E4BB"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453C9B">
              <w:rPr>
                <w:rFonts w:eastAsia="Times New Roman" w:cs="Segoe UI"/>
                <w:color w:val="000000"/>
              </w:rPr>
              <w:t>2044</w:t>
            </w:r>
          </w:p>
          <w:p w14:paraId="47C88192" w14:textId="77777777" w:rsidR="003F712A" w:rsidRPr="00453C9B" w:rsidRDefault="003F712A" w:rsidP="00DC05B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p>
        </w:tc>
      </w:tr>
      <w:tr w:rsidR="003F712A" w:rsidRPr="00453C9B" w14:paraId="4C5683A3"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921" w:type="pct"/>
            <w:noWrap/>
            <w:hideMark/>
          </w:tcPr>
          <w:p w14:paraId="4193D598" w14:textId="77777777" w:rsidR="003F712A" w:rsidRPr="00453C9B" w:rsidRDefault="003F712A" w:rsidP="00DC05B9">
            <w:pPr>
              <w:rPr>
                <w:rFonts w:eastAsia="Times New Roman" w:cs="Segoe UI"/>
                <w:b w:val="0"/>
                <w:color w:val="000000"/>
              </w:rPr>
            </w:pPr>
            <w:r w:rsidRPr="00453C9B">
              <w:rPr>
                <w:rFonts w:eastAsia="Times New Roman" w:cs="Segoe UI"/>
                <w:b w:val="0"/>
                <w:color w:val="000000"/>
              </w:rPr>
              <w:t>Residential care (beds)</w:t>
            </w:r>
          </w:p>
        </w:tc>
        <w:tc>
          <w:tcPr>
            <w:tcW w:w="799" w:type="pct"/>
            <w:noWrap/>
          </w:tcPr>
          <w:p w14:paraId="5F75FF0F" w14:textId="77777777"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6,685 </w:t>
            </w:r>
          </w:p>
        </w:tc>
        <w:tc>
          <w:tcPr>
            <w:tcW w:w="820" w:type="pct"/>
            <w:noWrap/>
          </w:tcPr>
          <w:p w14:paraId="4CC6D04B" w14:textId="23248268"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7,11</w:t>
            </w:r>
            <w:r w:rsidR="002659A3">
              <w:rPr>
                <w:rFonts w:cs="Segoe UI"/>
              </w:rPr>
              <w:t>7</w:t>
            </w:r>
            <w:r w:rsidRPr="00453C9B">
              <w:rPr>
                <w:rFonts w:cs="Segoe UI"/>
              </w:rPr>
              <w:t xml:space="preserve"> </w:t>
            </w:r>
          </w:p>
        </w:tc>
        <w:tc>
          <w:tcPr>
            <w:tcW w:w="820" w:type="pct"/>
            <w:noWrap/>
          </w:tcPr>
          <w:p w14:paraId="0231B207" w14:textId="4AAB825C"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8,03</w:t>
            </w:r>
            <w:r w:rsidR="002659A3">
              <w:rPr>
                <w:rFonts w:cs="Segoe UI"/>
              </w:rPr>
              <w:t>8</w:t>
            </w:r>
            <w:r w:rsidRPr="00453C9B">
              <w:rPr>
                <w:rFonts w:cs="Segoe UI"/>
              </w:rPr>
              <w:t xml:space="preserve"> </w:t>
            </w:r>
          </w:p>
        </w:tc>
        <w:tc>
          <w:tcPr>
            <w:tcW w:w="820" w:type="pct"/>
            <w:noWrap/>
          </w:tcPr>
          <w:p w14:paraId="478775C8" w14:textId="30B4CE34"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8,28</w:t>
            </w:r>
            <w:r w:rsidR="002659A3">
              <w:rPr>
                <w:rFonts w:cs="Segoe UI"/>
              </w:rPr>
              <w:t>5</w:t>
            </w:r>
            <w:r w:rsidRPr="00453C9B">
              <w:rPr>
                <w:rFonts w:cs="Segoe UI"/>
              </w:rPr>
              <w:t xml:space="preserve"> </w:t>
            </w:r>
          </w:p>
        </w:tc>
        <w:tc>
          <w:tcPr>
            <w:tcW w:w="820" w:type="pct"/>
            <w:noWrap/>
          </w:tcPr>
          <w:p w14:paraId="32BE5F30" w14:textId="23575F02"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8,5</w:t>
            </w:r>
            <w:r w:rsidR="002659A3">
              <w:rPr>
                <w:rFonts w:cs="Segoe UI"/>
              </w:rPr>
              <w:t>20</w:t>
            </w:r>
            <w:r w:rsidRPr="00453C9B">
              <w:rPr>
                <w:rFonts w:cs="Segoe UI"/>
              </w:rPr>
              <w:t xml:space="preserve"> </w:t>
            </w:r>
          </w:p>
        </w:tc>
      </w:tr>
      <w:tr w:rsidR="003F712A" w:rsidRPr="00453C9B" w14:paraId="32BFD72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921" w:type="pct"/>
            <w:noWrap/>
            <w:hideMark/>
          </w:tcPr>
          <w:p w14:paraId="2E04DDD5" w14:textId="77777777" w:rsidR="003F712A" w:rsidRPr="00453C9B" w:rsidRDefault="003F712A" w:rsidP="00DC05B9">
            <w:pPr>
              <w:rPr>
                <w:rFonts w:eastAsia="Times New Roman" w:cs="Segoe UI"/>
                <w:b w:val="0"/>
                <w:color w:val="000000"/>
              </w:rPr>
            </w:pPr>
            <w:r w:rsidRPr="00453C9B">
              <w:rPr>
                <w:rFonts w:eastAsia="Times New Roman" w:cs="Segoe UI"/>
                <w:b w:val="0"/>
                <w:color w:val="000000"/>
              </w:rPr>
              <w:t>Nursing care (beds)</w:t>
            </w:r>
          </w:p>
        </w:tc>
        <w:tc>
          <w:tcPr>
            <w:tcW w:w="799" w:type="pct"/>
            <w:noWrap/>
          </w:tcPr>
          <w:p w14:paraId="0BBEF126" w14:textId="77777777"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2,111 </w:t>
            </w:r>
          </w:p>
        </w:tc>
        <w:tc>
          <w:tcPr>
            <w:tcW w:w="820" w:type="pct"/>
            <w:noWrap/>
          </w:tcPr>
          <w:p w14:paraId="3735FE32" w14:textId="77777777"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2,566 </w:t>
            </w:r>
          </w:p>
        </w:tc>
        <w:tc>
          <w:tcPr>
            <w:tcW w:w="820" w:type="pct"/>
            <w:noWrap/>
          </w:tcPr>
          <w:p w14:paraId="2D659144" w14:textId="77777777"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3,283 </w:t>
            </w:r>
          </w:p>
        </w:tc>
        <w:tc>
          <w:tcPr>
            <w:tcW w:w="820" w:type="pct"/>
            <w:noWrap/>
          </w:tcPr>
          <w:p w14:paraId="2C82B406" w14:textId="69E49974"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3,8</w:t>
            </w:r>
            <w:r w:rsidR="002659A3">
              <w:rPr>
                <w:rFonts w:cs="Segoe UI"/>
              </w:rPr>
              <w:t>10</w:t>
            </w:r>
            <w:r w:rsidRPr="00453C9B">
              <w:rPr>
                <w:rFonts w:cs="Segoe UI"/>
              </w:rPr>
              <w:t xml:space="preserve"> </w:t>
            </w:r>
          </w:p>
        </w:tc>
        <w:tc>
          <w:tcPr>
            <w:tcW w:w="820" w:type="pct"/>
            <w:noWrap/>
          </w:tcPr>
          <w:p w14:paraId="2D41073F" w14:textId="01DFED28"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53C9B">
              <w:rPr>
                <w:rFonts w:cs="Segoe UI"/>
              </w:rPr>
              <w:t xml:space="preserve"> 4,38</w:t>
            </w:r>
            <w:r w:rsidR="002659A3">
              <w:rPr>
                <w:rFonts w:cs="Segoe UI"/>
              </w:rPr>
              <w:t>9</w:t>
            </w:r>
            <w:r w:rsidRPr="00453C9B">
              <w:rPr>
                <w:rFonts w:cs="Segoe UI"/>
              </w:rPr>
              <w:t xml:space="preserve"> </w:t>
            </w:r>
          </w:p>
        </w:tc>
      </w:tr>
      <w:tr w:rsidR="003F712A" w:rsidRPr="00453C9B" w14:paraId="6FCAF133"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921" w:type="pct"/>
            <w:noWrap/>
          </w:tcPr>
          <w:p w14:paraId="04ADAFCA" w14:textId="77777777" w:rsidR="003F712A" w:rsidRPr="00453C9B" w:rsidRDefault="003F712A" w:rsidP="00DC05B9">
            <w:pPr>
              <w:rPr>
                <w:rFonts w:eastAsia="Times New Roman" w:cs="Segoe UI"/>
                <w:b w:val="0"/>
                <w:color w:val="000000"/>
              </w:rPr>
            </w:pPr>
            <w:r w:rsidRPr="00453C9B">
              <w:rPr>
                <w:rFonts w:eastAsia="Times New Roman" w:cs="Segoe UI"/>
                <w:color w:val="000000"/>
              </w:rPr>
              <w:t>Total</w:t>
            </w:r>
          </w:p>
        </w:tc>
        <w:tc>
          <w:tcPr>
            <w:tcW w:w="799" w:type="pct"/>
            <w:noWrap/>
          </w:tcPr>
          <w:p w14:paraId="163D89D7" w14:textId="77777777"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53C9B">
              <w:rPr>
                <w:rFonts w:cs="Segoe UI"/>
                <w:b/>
              </w:rPr>
              <w:t xml:space="preserve"> 8,796 </w:t>
            </w:r>
          </w:p>
        </w:tc>
        <w:tc>
          <w:tcPr>
            <w:tcW w:w="820" w:type="pct"/>
            <w:noWrap/>
          </w:tcPr>
          <w:p w14:paraId="51DDAC16" w14:textId="0699CE3C"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53C9B">
              <w:rPr>
                <w:rFonts w:cs="Segoe UI"/>
                <w:b/>
              </w:rPr>
              <w:t xml:space="preserve"> 9,68</w:t>
            </w:r>
            <w:r w:rsidR="002659A3">
              <w:rPr>
                <w:rFonts w:cs="Segoe UI"/>
                <w:b/>
              </w:rPr>
              <w:t>3</w:t>
            </w:r>
            <w:r w:rsidRPr="00453C9B">
              <w:rPr>
                <w:rFonts w:cs="Segoe UI"/>
                <w:b/>
              </w:rPr>
              <w:t xml:space="preserve"> </w:t>
            </w:r>
          </w:p>
        </w:tc>
        <w:tc>
          <w:tcPr>
            <w:tcW w:w="820" w:type="pct"/>
            <w:noWrap/>
          </w:tcPr>
          <w:p w14:paraId="401F9D90" w14:textId="558977D7"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53C9B">
              <w:rPr>
                <w:rFonts w:cs="Segoe UI"/>
                <w:b/>
              </w:rPr>
              <w:t xml:space="preserve"> 11,32</w:t>
            </w:r>
            <w:r w:rsidR="002659A3">
              <w:rPr>
                <w:rFonts w:cs="Segoe UI"/>
                <w:b/>
              </w:rPr>
              <w:t>1</w:t>
            </w:r>
            <w:r w:rsidRPr="00453C9B">
              <w:rPr>
                <w:rFonts w:cs="Segoe UI"/>
                <w:b/>
              </w:rPr>
              <w:t xml:space="preserve"> </w:t>
            </w:r>
          </w:p>
        </w:tc>
        <w:tc>
          <w:tcPr>
            <w:tcW w:w="820" w:type="pct"/>
            <w:noWrap/>
          </w:tcPr>
          <w:p w14:paraId="17EC616D" w14:textId="15C74BBD"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53C9B">
              <w:rPr>
                <w:rFonts w:cs="Segoe UI"/>
                <w:b/>
              </w:rPr>
              <w:t xml:space="preserve"> 12,09</w:t>
            </w:r>
            <w:r w:rsidR="002659A3">
              <w:rPr>
                <w:rFonts w:cs="Segoe UI"/>
                <w:b/>
              </w:rPr>
              <w:t>5</w:t>
            </w:r>
            <w:r w:rsidRPr="00453C9B">
              <w:rPr>
                <w:rFonts w:cs="Segoe UI"/>
                <w:b/>
              </w:rPr>
              <w:t xml:space="preserve"> </w:t>
            </w:r>
          </w:p>
        </w:tc>
        <w:tc>
          <w:tcPr>
            <w:tcW w:w="820" w:type="pct"/>
            <w:noWrap/>
          </w:tcPr>
          <w:p w14:paraId="62624A58" w14:textId="19B157A5" w:rsidR="003F712A" w:rsidRPr="00453C9B" w:rsidRDefault="003F712A"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53C9B">
              <w:rPr>
                <w:rFonts w:cs="Segoe UI"/>
                <w:b/>
              </w:rPr>
              <w:t xml:space="preserve"> 12,90</w:t>
            </w:r>
            <w:r w:rsidR="002659A3">
              <w:rPr>
                <w:rFonts w:cs="Segoe UI"/>
                <w:b/>
              </w:rPr>
              <w:t>8</w:t>
            </w:r>
            <w:r w:rsidRPr="00453C9B">
              <w:rPr>
                <w:rFonts w:cs="Segoe UI"/>
                <w:b/>
              </w:rPr>
              <w:t xml:space="preserve"> </w:t>
            </w:r>
          </w:p>
        </w:tc>
      </w:tr>
    </w:tbl>
    <w:p w14:paraId="57942C8F" w14:textId="7BA4FE0F" w:rsidR="003F712A" w:rsidRPr="00D945D3" w:rsidRDefault="003F712A" w:rsidP="00AB7420">
      <w:pPr>
        <w:rPr>
          <w:rFonts w:ascii="Segoe UI" w:hAnsi="Segoe UI" w:cs="Segoe UI"/>
          <w:sz w:val="18"/>
          <w:szCs w:val="18"/>
        </w:rPr>
      </w:pPr>
      <w:r w:rsidRPr="00D945D3">
        <w:rPr>
          <w:rFonts w:ascii="Segoe UI" w:hAnsi="Segoe UI" w:cs="Segoe UI"/>
          <w:sz w:val="18"/>
          <w:szCs w:val="18"/>
        </w:rPr>
        <w:t xml:space="preserve">Source: </w:t>
      </w:r>
      <w:r w:rsidR="000717DD" w:rsidRPr="00D945D3">
        <w:rPr>
          <w:rFonts w:ascii="Segoe UI" w:hAnsi="Segoe UI" w:cs="Segoe UI"/>
          <w:sz w:val="18"/>
          <w:szCs w:val="18"/>
        </w:rPr>
        <w:t>Essex County Council</w:t>
      </w:r>
      <w:r w:rsidRPr="00D945D3">
        <w:rPr>
          <w:rFonts w:ascii="Segoe UI" w:hAnsi="Segoe UI" w:cs="Segoe UI"/>
          <w:sz w:val="18"/>
          <w:szCs w:val="18"/>
        </w:rPr>
        <w:t xml:space="preserve"> and HLIN</w:t>
      </w:r>
      <w:r w:rsidR="00ED0C65" w:rsidRPr="00D945D3">
        <w:rPr>
          <w:rFonts w:ascii="Segoe UI" w:hAnsi="Segoe UI" w:cs="Segoe UI"/>
          <w:sz w:val="18"/>
          <w:szCs w:val="18"/>
        </w:rPr>
        <w:t>. NB estimates of need are not cumulative</w:t>
      </w:r>
      <w:r w:rsidR="00CD5516" w:rsidRPr="00D945D3">
        <w:rPr>
          <w:rFonts w:ascii="Segoe UI" w:hAnsi="Segoe UI" w:cs="Segoe UI"/>
          <w:sz w:val="18"/>
          <w:szCs w:val="18"/>
        </w:rPr>
        <w:t>. Totals may not sum due to rounding.</w:t>
      </w:r>
    </w:p>
    <w:bookmarkStart w:id="339" w:name="_Ref192688080"/>
    <w:p w14:paraId="6C45F91F" w14:textId="35671CB2" w:rsidR="00266F13" w:rsidRPr="00BF0D32" w:rsidRDefault="001A5808" w:rsidP="008F4CF4">
      <w:pPr>
        <w:pStyle w:val="Numberedpara1202"/>
        <w:rPr>
          <w:sz w:val="24"/>
        </w:rPr>
      </w:pPr>
      <w:r>
        <w:rPr>
          <w:rStyle w:val="NumberedparaChar"/>
        </w:rPr>
        <w:fldChar w:fldCharType="begin"/>
      </w:r>
      <w:r>
        <w:rPr>
          <w:rStyle w:val="NumberedparaChar"/>
        </w:rPr>
        <w:instrText xml:space="preserve"> REF _Ref199253416 \h </w:instrText>
      </w:r>
      <w:r>
        <w:rPr>
          <w:rStyle w:val="NumberedparaChar"/>
        </w:rPr>
      </w:r>
      <w:r>
        <w:rPr>
          <w:rStyle w:val="NumberedparaChar"/>
        </w:rPr>
        <w:fldChar w:fldCharType="separate"/>
      </w:r>
      <w:r w:rsidR="00971C60" w:rsidRPr="004143CB">
        <w:t xml:space="preserve">Table </w:t>
      </w:r>
      <w:r w:rsidR="00971C60">
        <w:rPr>
          <w:noProof/>
        </w:rPr>
        <w:t>136</w:t>
      </w:r>
      <w:r>
        <w:rPr>
          <w:rStyle w:val="NumberedparaChar"/>
        </w:rPr>
        <w:fldChar w:fldCharType="end"/>
      </w:r>
      <w:r w:rsidR="00CB0668">
        <w:rPr>
          <w:rStyle w:val="NumberedparaChar"/>
        </w:rPr>
        <w:t xml:space="preserve"> and </w:t>
      </w:r>
      <w:r>
        <w:rPr>
          <w:rStyle w:val="NumberedparaChar"/>
        </w:rPr>
        <w:fldChar w:fldCharType="begin"/>
      </w:r>
      <w:r>
        <w:rPr>
          <w:rStyle w:val="NumberedparaChar"/>
        </w:rPr>
        <w:instrText xml:space="preserve"> REF _Ref192688068 \h </w:instrText>
      </w:r>
      <w:r>
        <w:rPr>
          <w:rStyle w:val="NumberedparaChar"/>
        </w:rPr>
      </w:r>
      <w:r>
        <w:rPr>
          <w:rStyle w:val="NumberedparaChar"/>
        </w:rPr>
        <w:fldChar w:fldCharType="separate"/>
      </w:r>
      <w:r w:rsidR="00971C60" w:rsidRPr="004143CB">
        <w:t xml:space="preserve">Table </w:t>
      </w:r>
      <w:r w:rsidR="00971C60">
        <w:rPr>
          <w:noProof/>
        </w:rPr>
        <w:t>137</w:t>
      </w:r>
      <w:r>
        <w:rPr>
          <w:rStyle w:val="NumberedparaChar"/>
        </w:rPr>
        <w:fldChar w:fldCharType="end"/>
      </w:r>
      <w:r>
        <w:rPr>
          <w:rStyle w:val="NumberedparaChar"/>
        </w:rPr>
        <w:t xml:space="preserve"> </w:t>
      </w:r>
      <w:r w:rsidR="00CB0668" w:rsidRPr="004143CB">
        <w:rPr>
          <w:rStyle w:val="NumberedparaChar"/>
        </w:rPr>
        <w:t>show the effect of netting off from estimates of future need (from</w:t>
      </w:r>
      <w:r w:rsidR="00325467">
        <w:rPr>
          <w:rStyle w:val="NumberedparaChar"/>
        </w:rPr>
        <w:t xml:space="preserve"> </w:t>
      </w:r>
      <w:r w:rsidR="00325467">
        <w:rPr>
          <w:rStyle w:val="NumberedparaChar"/>
        </w:rPr>
        <w:fldChar w:fldCharType="begin"/>
      </w:r>
      <w:r w:rsidR="00325467">
        <w:rPr>
          <w:rStyle w:val="NumberedparaChar"/>
        </w:rPr>
        <w:instrText xml:space="preserve"> REF _Ref192688101 \h </w:instrText>
      </w:r>
      <w:r w:rsidR="00325467">
        <w:rPr>
          <w:rStyle w:val="NumberedparaChar"/>
        </w:rPr>
      </w:r>
      <w:r w:rsidR="00325467">
        <w:rPr>
          <w:rStyle w:val="NumberedparaChar"/>
        </w:rPr>
        <w:fldChar w:fldCharType="separate"/>
      </w:r>
      <w:r w:rsidR="00971C60" w:rsidRPr="004143CB">
        <w:t xml:space="preserve">Table </w:t>
      </w:r>
      <w:r w:rsidR="00971C60">
        <w:rPr>
          <w:noProof/>
        </w:rPr>
        <w:t>135</w:t>
      </w:r>
      <w:r w:rsidR="00325467">
        <w:rPr>
          <w:rStyle w:val="NumberedparaChar"/>
        </w:rPr>
        <w:fldChar w:fldCharType="end"/>
      </w:r>
      <w:r w:rsidR="00CB0668" w:rsidRPr="004143CB">
        <w:rPr>
          <w:rStyle w:val="NumberedparaChar"/>
        </w:rPr>
        <w:t xml:space="preserve">), the current supply of </w:t>
      </w:r>
      <w:r w:rsidR="00CB0668">
        <w:rPr>
          <w:rStyle w:val="NumberedparaChar"/>
        </w:rPr>
        <w:t xml:space="preserve">residential </w:t>
      </w:r>
      <w:r w:rsidR="00CB0668" w:rsidRPr="004143CB">
        <w:rPr>
          <w:rStyle w:val="NumberedparaChar"/>
        </w:rPr>
        <w:t>care home beds (</w:t>
      </w:r>
      <w:r w:rsidR="00CB0668">
        <w:rPr>
          <w:rStyle w:val="NumberedparaChar"/>
        </w:rPr>
        <w:t>8,077</w:t>
      </w:r>
      <w:r w:rsidR="00CB0668" w:rsidRPr="004143CB">
        <w:rPr>
          <w:rStyle w:val="NumberedparaChar"/>
        </w:rPr>
        <w:t xml:space="preserve"> beds) and nursing care </w:t>
      </w:r>
      <w:r w:rsidR="00CB0668">
        <w:rPr>
          <w:rStyle w:val="NumberedparaChar"/>
        </w:rPr>
        <w:t xml:space="preserve">beds </w:t>
      </w:r>
      <w:r w:rsidR="00CB0668" w:rsidRPr="004143CB">
        <w:rPr>
          <w:rStyle w:val="NumberedparaChar"/>
        </w:rPr>
        <w:t>(</w:t>
      </w:r>
      <w:r w:rsidR="00CB0668">
        <w:rPr>
          <w:rStyle w:val="NumberedparaChar"/>
        </w:rPr>
        <w:t>2,721</w:t>
      </w:r>
      <w:r w:rsidR="00CB0668" w:rsidRPr="004143CB">
        <w:rPr>
          <w:rStyle w:val="NumberedparaChar"/>
        </w:rPr>
        <w:t xml:space="preserve"> beds). This is then checked against and adjusted (if applicable) in relation to evidence from local NHS capacity tracker data</w:t>
      </w:r>
      <w:r w:rsidR="00CB0668">
        <w:rPr>
          <w:rStyle w:val="NumberedparaChar"/>
        </w:rPr>
        <w:t xml:space="preserve">, the other assumptions set out in paragraphs </w:t>
      </w:r>
      <w:r w:rsidR="00A01CB4">
        <w:rPr>
          <w:rStyle w:val="NumberedparaChar"/>
        </w:rPr>
        <w:fldChar w:fldCharType="begin"/>
      </w:r>
      <w:r w:rsidR="00A01CB4">
        <w:rPr>
          <w:rStyle w:val="NumberedparaChar"/>
        </w:rPr>
        <w:instrText xml:space="preserve"> REF _Ref199253543 \n \h </w:instrText>
      </w:r>
      <w:r w:rsidR="00A01CB4">
        <w:rPr>
          <w:rStyle w:val="NumberedparaChar"/>
        </w:rPr>
      </w:r>
      <w:r w:rsidR="00A01CB4">
        <w:rPr>
          <w:rStyle w:val="NumberedparaChar"/>
        </w:rPr>
        <w:fldChar w:fldCharType="separate"/>
      </w:r>
      <w:r w:rsidR="00971C60">
        <w:rPr>
          <w:rStyle w:val="NumberedparaChar"/>
        </w:rPr>
        <w:t>9.104</w:t>
      </w:r>
      <w:r w:rsidR="00A01CB4">
        <w:rPr>
          <w:rStyle w:val="NumberedparaChar"/>
        </w:rPr>
        <w:fldChar w:fldCharType="end"/>
      </w:r>
      <w:r w:rsidR="00CB0668">
        <w:rPr>
          <w:rStyle w:val="NumberedparaChar"/>
        </w:rPr>
        <w:t xml:space="preserve"> to </w:t>
      </w:r>
      <w:r w:rsidR="0081710E">
        <w:rPr>
          <w:rStyle w:val="NumberedparaChar"/>
        </w:rPr>
        <w:fldChar w:fldCharType="begin"/>
      </w:r>
      <w:r w:rsidR="0081710E">
        <w:rPr>
          <w:rStyle w:val="NumberedparaChar"/>
        </w:rPr>
        <w:instrText xml:space="preserve"> REF _Ref199253590 \n \h </w:instrText>
      </w:r>
      <w:r w:rsidR="0081710E">
        <w:rPr>
          <w:rStyle w:val="NumberedparaChar"/>
        </w:rPr>
      </w:r>
      <w:r w:rsidR="0081710E">
        <w:rPr>
          <w:rStyle w:val="NumberedparaChar"/>
        </w:rPr>
        <w:fldChar w:fldCharType="separate"/>
      </w:r>
      <w:r w:rsidR="00971C60">
        <w:rPr>
          <w:rStyle w:val="NumberedparaChar"/>
        </w:rPr>
        <w:t>9.113</w:t>
      </w:r>
      <w:r w:rsidR="0081710E">
        <w:rPr>
          <w:rStyle w:val="NumberedparaChar"/>
        </w:rPr>
        <w:fldChar w:fldCharType="end"/>
      </w:r>
      <w:r w:rsidR="00CB0668" w:rsidRPr="004143CB">
        <w:rPr>
          <w:rStyle w:val="NumberedparaChar"/>
        </w:rPr>
        <w:t xml:space="preserve"> and triangulated with local knowledge and expertise in relation to </w:t>
      </w:r>
      <w:r w:rsidR="00CB0668">
        <w:rPr>
          <w:rStyle w:val="NumberedparaChar"/>
        </w:rPr>
        <w:t xml:space="preserve">65+ </w:t>
      </w:r>
      <w:r w:rsidR="00CB0668" w:rsidRPr="004143CB">
        <w:rPr>
          <w:rStyle w:val="NumberedparaChar"/>
        </w:rPr>
        <w:t>care homes in Essex</w:t>
      </w:r>
      <w:r w:rsidR="00CB0668" w:rsidRPr="004143CB">
        <w:t>.</w:t>
      </w:r>
    </w:p>
    <w:p w14:paraId="0A76DCFD" w14:textId="706A7AF9" w:rsidR="003F712A" w:rsidRDefault="003F712A" w:rsidP="003F712A">
      <w:pPr>
        <w:pStyle w:val="Caption"/>
        <w:rPr>
          <w:rFonts w:cs="Segoe UI"/>
        </w:rPr>
      </w:pPr>
      <w:bookmarkStart w:id="340" w:name="_Ref199253416"/>
      <w:r w:rsidRPr="004143CB">
        <w:rPr>
          <w:rFonts w:cs="Segoe UI"/>
        </w:rPr>
        <w:t xml:space="preserve">Table </w:t>
      </w:r>
      <w:r w:rsidRPr="004143CB">
        <w:rPr>
          <w:rFonts w:cs="Segoe UI"/>
        </w:rPr>
        <w:fldChar w:fldCharType="begin"/>
      </w:r>
      <w:r w:rsidRPr="004143CB">
        <w:rPr>
          <w:rFonts w:cs="Segoe UI"/>
        </w:rPr>
        <w:instrText xml:space="preserve"> SEQ Table \* ARABIC </w:instrText>
      </w:r>
      <w:r w:rsidRPr="004143CB">
        <w:rPr>
          <w:rFonts w:cs="Segoe UI"/>
        </w:rPr>
        <w:fldChar w:fldCharType="separate"/>
      </w:r>
      <w:r w:rsidR="00971C60">
        <w:rPr>
          <w:rFonts w:cs="Segoe UI"/>
          <w:noProof/>
        </w:rPr>
        <w:t>136</w:t>
      </w:r>
      <w:r w:rsidRPr="004143CB">
        <w:rPr>
          <w:rFonts w:cs="Segoe UI"/>
          <w:noProof/>
        </w:rPr>
        <w:fldChar w:fldCharType="end"/>
      </w:r>
      <w:bookmarkEnd w:id="339"/>
      <w:bookmarkEnd w:id="340"/>
      <w:r w:rsidRPr="004143CB">
        <w:rPr>
          <w:rFonts w:cs="Segoe UI"/>
        </w:rPr>
        <w:t>. Adjusted estimated need for residential care home beds in Essex to 2044</w:t>
      </w:r>
    </w:p>
    <w:tbl>
      <w:tblPr>
        <w:tblStyle w:val="GridTable5Dark-Accent4"/>
        <w:tblW w:w="5000" w:type="pct"/>
        <w:tblLook w:val="04A0" w:firstRow="1" w:lastRow="0" w:firstColumn="1" w:lastColumn="0" w:noHBand="0" w:noVBand="1"/>
      </w:tblPr>
      <w:tblGrid>
        <w:gridCol w:w="782"/>
        <w:gridCol w:w="949"/>
        <w:gridCol w:w="831"/>
        <w:gridCol w:w="1066"/>
        <w:gridCol w:w="1280"/>
        <w:gridCol w:w="1049"/>
        <w:gridCol w:w="995"/>
        <w:gridCol w:w="1006"/>
        <w:gridCol w:w="1058"/>
      </w:tblGrid>
      <w:tr w:rsidR="0097611A" w:rsidRPr="00102AA8" w14:paraId="4CB214A9" w14:textId="77777777" w:rsidTr="00ED0C65">
        <w:trPr>
          <w:cnfStyle w:val="100000000000" w:firstRow="1" w:lastRow="0" w:firstColumn="0" w:lastColumn="0" w:oddVBand="0" w:evenVBand="0" w:oddHBand="0" w:evenHBand="0" w:firstRowFirstColumn="0" w:firstRowLastColumn="0" w:lastRowFirstColumn="0" w:lastRowLastColumn="0"/>
          <w:trHeight w:val="1290"/>
        </w:trPr>
        <w:tc>
          <w:tcPr>
            <w:cnfStyle w:val="001000000000" w:firstRow="0" w:lastRow="0" w:firstColumn="1" w:lastColumn="0" w:oddVBand="0" w:evenVBand="0" w:oddHBand="0" w:evenHBand="0" w:firstRowFirstColumn="0" w:firstRowLastColumn="0" w:lastRowFirstColumn="0" w:lastRowLastColumn="0"/>
            <w:tcW w:w="433" w:type="pct"/>
            <w:shd w:val="clear" w:color="auto" w:fill="FBCAD0"/>
            <w:hideMark/>
          </w:tcPr>
          <w:p w14:paraId="0D08820C" w14:textId="77777777" w:rsidR="00FA37C7" w:rsidRPr="001C2ACE" w:rsidRDefault="00FA37C7" w:rsidP="00ED0C65">
            <w:pPr>
              <w:rPr>
                <w:rFonts w:eastAsia="Times New Roman" w:cs="Segoe UI"/>
                <w:b w:val="0"/>
                <w:color w:val="000000"/>
                <w:sz w:val="14"/>
                <w:szCs w:val="14"/>
              </w:rPr>
            </w:pPr>
            <w:r w:rsidRPr="001C2ACE">
              <w:rPr>
                <w:rFonts w:eastAsia="Times New Roman" w:cs="Segoe UI"/>
                <w:color w:val="000000"/>
                <w:sz w:val="14"/>
                <w:szCs w:val="14"/>
              </w:rPr>
              <w:t>Year</w:t>
            </w:r>
          </w:p>
        </w:tc>
        <w:tc>
          <w:tcPr>
            <w:tcW w:w="526" w:type="pct"/>
            <w:shd w:val="clear" w:color="auto" w:fill="FBCAD0"/>
            <w:hideMark/>
          </w:tcPr>
          <w:p w14:paraId="1A71B950" w14:textId="77777777" w:rsidR="00FA37C7" w:rsidRPr="001C2ACE" w:rsidRDefault="00FA37C7" w:rsidP="00ED0C6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1C2ACE">
              <w:rPr>
                <w:rFonts w:eastAsia="Times New Roman" w:cs="Segoe UI"/>
                <w:color w:val="000000"/>
                <w:sz w:val="14"/>
                <w:szCs w:val="14"/>
              </w:rPr>
              <w:t>Gross estimated care home bed need</w:t>
            </w:r>
          </w:p>
        </w:tc>
        <w:tc>
          <w:tcPr>
            <w:tcW w:w="461" w:type="pct"/>
            <w:shd w:val="clear" w:color="auto" w:fill="FBCAD0"/>
            <w:hideMark/>
          </w:tcPr>
          <w:p w14:paraId="17DEF952" w14:textId="77777777" w:rsidR="00FA37C7" w:rsidRPr="001C2ACE" w:rsidRDefault="00FA37C7" w:rsidP="00ED0C6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1C2ACE">
              <w:rPr>
                <w:rFonts w:eastAsia="Times New Roman" w:cs="Segoe UI"/>
                <w:color w:val="000000"/>
                <w:sz w:val="14"/>
                <w:szCs w:val="14"/>
              </w:rPr>
              <w:t>Current supply</w:t>
            </w:r>
          </w:p>
        </w:tc>
        <w:tc>
          <w:tcPr>
            <w:tcW w:w="591" w:type="pct"/>
            <w:shd w:val="clear" w:color="auto" w:fill="FBCAD0"/>
            <w:hideMark/>
          </w:tcPr>
          <w:p w14:paraId="600F8EA9" w14:textId="77777777" w:rsidR="00FA37C7" w:rsidRPr="001C2ACE" w:rsidRDefault="00FA37C7" w:rsidP="00ED0C6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1C2ACE">
              <w:rPr>
                <w:rFonts w:eastAsia="Times New Roman" w:cs="Segoe UI"/>
                <w:color w:val="000000"/>
                <w:sz w:val="14"/>
                <w:szCs w:val="14"/>
              </w:rPr>
              <w:t>Initial estimated care home bed need (net of supply)</w:t>
            </w:r>
          </w:p>
        </w:tc>
        <w:tc>
          <w:tcPr>
            <w:tcW w:w="710" w:type="pct"/>
            <w:shd w:val="clear" w:color="auto" w:fill="FBCAD0"/>
            <w:hideMark/>
          </w:tcPr>
          <w:p w14:paraId="4FE0DB5C" w14:textId="77777777" w:rsidR="00FA37C7" w:rsidRPr="001C2ACE" w:rsidRDefault="00FA37C7" w:rsidP="00ED0C6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1C2ACE">
              <w:rPr>
                <w:rFonts w:eastAsia="Times New Roman" w:cs="Segoe UI"/>
                <w:color w:val="000000"/>
                <w:sz w:val="14"/>
                <w:szCs w:val="14"/>
              </w:rPr>
              <w:t>Adjust for spare capacity requirement (+10%) &amp; capacity tracker evidence</w:t>
            </w:r>
          </w:p>
        </w:tc>
        <w:tc>
          <w:tcPr>
            <w:tcW w:w="582" w:type="pct"/>
            <w:shd w:val="clear" w:color="auto" w:fill="FBCAD0"/>
            <w:hideMark/>
          </w:tcPr>
          <w:p w14:paraId="004C3CD4" w14:textId="77777777" w:rsidR="00FA37C7" w:rsidRPr="001C2ACE" w:rsidRDefault="00FA37C7" w:rsidP="00ED0C6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1C2ACE">
              <w:rPr>
                <w:rFonts w:eastAsia="Times New Roman" w:cs="Segoe UI"/>
                <w:color w:val="000000"/>
                <w:sz w:val="14"/>
                <w:szCs w:val="14"/>
              </w:rPr>
              <w:t>Adjust for use of beds by non-Essex residents (-5%)</w:t>
            </w:r>
          </w:p>
        </w:tc>
        <w:tc>
          <w:tcPr>
            <w:tcW w:w="552" w:type="pct"/>
            <w:shd w:val="clear" w:color="auto" w:fill="FBCAD0"/>
            <w:hideMark/>
          </w:tcPr>
          <w:p w14:paraId="07C653C8" w14:textId="77777777" w:rsidR="00FA37C7" w:rsidRPr="001C2ACE" w:rsidRDefault="00FA37C7" w:rsidP="00ED0C6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1C2ACE">
              <w:rPr>
                <w:rFonts w:eastAsia="Times New Roman" w:cs="Segoe UI"/>
                <w:color w:val="000000"/>
                <w:sz w:val="14"/>
                <w:szCs w:val="14"/>
              </w:rPr>
              <w:t>Adjust for potential care home closures (+1.5%)</w:t>
            </w:r>
          </w:p>
        </w:tc>
        <w:tc>
          <w:tcPr>
            <w:tcW w:w="558" w:type="pct"/>
            <w:shd w:val="clear" w:color="auto" w:fill="FBCAD0"/>
            <w:hideMark/>
          </w:tcPr>
          <w:p w14:paraId="5E88CD10" w14:textId="77777777" w:rsidR="00FA37C7" w:rsidRPr="001C2ACE" w:rsidRDefault="00FA37C7" w:rsidP="00ED0C6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1C2ACE">
              <w:rPr>
                <w:rFonts w:eastAsia="Times New Roman" w:cs="Segoe UI"/>
                <w:color w:val="000000"/>
                <w:sz w:val="14"/>
                <w:szCs w:val="14"/>
              </w:rPr>
              <w:t>Adjust for diversion from res care to extra care</w:t>
            </w:r>
          </w:p>
        </w:tc>
        <w:tc>
          <w:tcPr>
            <w:tcW w:w="588" w:type="pct"/>
            <w:shd w:val="clear" w:color="auto" w:fill="FBCAD0"/>
            <w:hideMark/>
          </w:tcPr>
          <w:p w14:paraId="412FC9E0" w14:textId="11B11ADA" w:rsidR="00FA37C7" w:rsidRPr="001C2ACE" w:rsidRDefault="00FA37C7" w:rsidP="00ED0C65">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1C2ACE">
              <w:rPr>
                <w:rFonts w:eastAsia="Times New Roman" w:cs="Segoe UI"/>
                <w:color w:val="000000"/>
                <w:sz w:val="14"/>
                <w:szCs w:val="14"/>
              </w:rPr>
              <w:t>Total adjusted estimated care home bed need</w:t>
            </w:r>
          </w:p>
        </w:tc>
      </w:tr>
      <w:tr w:rsidR="00D96117" w:rsidRPr="00102AA8" w14:paraId="60915F5A" w14:textId="77777777" w:rsidTr="00EE32BF">
        <w:trPr>
          <w:trHeight w:val="290"/>
        </w:trPr>
        <w:tc>
          <w:tcPr>
            <w:cnfStyle w:val="001000000000" w:firstRow="0" w:lastRow="0" w:firstColumn="1" w:lastColumn="0" w:oddVBand="0" w:evenVBand="0" w:oddHBand="0" w:evenHBand="0" w:firstRowFirstColumn="0" w:firstRowLastColumn="0" w:lastRowFirstColumn="0" w:lastRowLastColumn="0"/>
            <w:tcW w:w="433" w:type="pct"/>
            <w:noWrap/>
            <w:hideMark/>
          </w:tcPr>
          <w:p w14:paraId="66CF6BC3" w14:textId="77777777" w:rsidR="00EE32BF" w:rsidRPr="001C2ACE" w:rsidRDefault="00EE32BF" w:rsidP="00EE32BF">
            <w:pPr>
              <w:jc w:val="right"/>
              <w:rPr>
                <w:rFonts w:eastAsia="Times New Roman" w:cs="Segoe UI"/>
                <w:color w:val="000000"/>
                <w:sz w:val="18"/>
                <w:szCs w:val="18"/>
              </w:rPr>
            </w:pPr>
            <w:r w:rsidRPr="001C2ACE">
              <w:rPr>
                <w:rFonts w:eastAsia="Times New Roman" w:cs="Segoe UI"/>
                <w:color w:val="000000"/>
                <w:sz w:val="18"/>
                <w:szCs w:val="18"/>
              </w:rPr>
              <w:t>2024</w:t>
            </w:r>
          </w:p>
        </w:tc>
        <w:tc>
          <w:tcPr>
            <w:tcW w:w="526" w:type="pct"/>
            <w:noWrap/>
            <w:vAlign w:val="bottom"/>
            <w:hideMark/>
          </w:tcPr>
          <w:p w14:paraId="3E6605E9" w14:textId="1A7B1FCB"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6,685</w:t>
            </w:r>
          </w:p>
        </w:tc>
        <w:tc>
          <w:tcPr>
            <w:tcW w:w="461" w:type="pct"/>
            <w:noWrap/>
            <w:vAlign w:val="bottom"/>
            <w:hideMark/>
          </w:tcPr>
          <w:p w14:paraId="6AFD8EF6" w14:textId="79A84EA4"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8,077</w:t>
            </w:r>
          </w:p>
        </w:tc>
        <w:tc>
          <w:tcPr>
            <w:tcW w:w="591" w:type="pct"/>
            <w:noWrap/>
            <w:vAlign w:val="bottom"/>
            <w:hideMark/>
          </w:tcPr>
          <w:p w14:paraId="1C6272F9" w14:textId="6E8B0065"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−1,392</w:t>
            </w:r>
          </w:p>
        </w:tc>
        <w:tc>
          <w:tcPr>
            <w:tcW w:w="710" w:type="pct"/>
            <w:noWrap/>
            <w:vAlign w:val="bottom"/>
            <w:hideMark/>
          </w:tcPr>
          <w:p w14:paraId="07E17AD3" w14:textId="659B1D29"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1,138</w:t>
            </w:r>
          </w:p>
        </w:tc>
        <w:tc>
          <w:tcPr>
            <w:tcW w:w="582" w:type="pct"/>
            <w:noWrap/>
            <w:vAlign w:val="bottom"/>
            <w:hideMark/>
          </w:tcPr>
          <w:p w14:paraId="7031A540" w14:textId="359A07CC"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−334</w:t>
            </w:r>
          </w:p>
        </w:tc>
        <w:tc>
          <w:tcPr>
            <w:tcW w:w="552" w:type="pct"/>
            <w:noWrap/>
            <w:vAlign w:val="bottom"/>
            <w:hideMark/>
          </w:tcPr>
          <w:p w14:paraId="3B9D75B9" w14:textId="6EA95FD7"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100</w:t>
            </w:r>
          </w:p>
        </w:tc>
        <w:tc>
          <w:tcPr>
            <w:tcW w:w="558" w:type="pct"/>
            <w:noWrap/>
            <w:vAlign w:val="bottom"/>
            <w:hideMark/>
          </w:tcPr>
          <w:p w14:paraId="22B9FC39" w14:textId="7CE0FAE1"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588" w:type="pct"/>
            <w:noWrap/>
            <w:vAlign w:val="bottom"/>
            <w:hideMark/>
          </w:tcPr>
          <w:p w14:paraId="540DCB28" w14:textId="13450E6D"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−471</w:t>
            </w:r>
          </w:p>
        </w:tc>
      </w:tr>
      <w:tr w:rsidR="00D96117" w:rsidRPr="00102AA8" w14:paraId="20B1479F" w14:textId="77777777" w:rsidTr="00EE32BF">
        <w:trPr>
          <w:trHeight w:val="290"/>
        </w:trPr>
        <w:tc>
          <w:tcPr>
            <w:cnfStyle w:val="001000000000" w:firstRow="0" w:lastRow="0" w:firstColumn="1" w:lastColumn="0" w:oddVBand="0" w:evenVBand="0" w:oddHBand="0" w:evenHBand="0" w:firstRowFirstColumn="0" w:firstRowLastColumn="0" w:lastRowFirstColumn="0" w:lastRowLastColumn="0"/>
            <w:tcW w:w="433" w:type="pct"/>
            <w:noWrap/>
            <w:hideMark/>
          </w:tcPr>
          <w:p w14:paraId="4403F927" w14:textId="77777777" w:rsidR="00EE32BF" w:rsidRPr="001C2ACE" w:rsidRDefault="00EE32BF" w:rsidP="00EE32BF">
            <w:pPr>
              <w:jc w:val="right"/>
              <w:rPr>
                <w:rFonts w:eastAsia="Times New Roman" w:cs="Segoe UI"/>
                <w:color w:val="000000"/>
                <w:sz w:val="18"/>
                <w:szCs w:val="18"/>
              </w:rPr>
            </w:pPr>
            <w:r w:rsidRPr="001C2ACE">
              <w:rPr>
                <w:rFonts w:eastAsia="Times New Roman" w:cs="Segoe UI"/>
                <w:color w:val="000000"/>
                <w:sz w:val="18"/>
                <w:szCs w:val="18"/>
              </w:rPr>
              <w:t>2029</w:t>
            </w:r>
          </w:p>
        </w:tc>
        <w:tc>
          <w:tcPr>
            <w:tcW w:w="526" w:type="pct"/>
            <w:noWrap/>
            <w:vAlign w:val="bottom"/>
            <w:hideMark/>
          </w:tcPr>
          <w:p w14:paraId="677A37DD" w14:textId="007F7EB3"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7,117</w:t>
            </w:r>
          </w:p>
        </w:tc>
        <w:tc>
          <w:tcPr>
            <w:tcW w:w="461" w:type="pct"/>
            <w:noWrap/>
            <w:vAlign w:val="bottom"/>
            <w:hideMark/>
          </w:tcPr>
          <w:p w14:paraId="56BE0C4D" w14:textId="48DDDE9E"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8,077</w:t>
            </w:r>
          </w:p>
        </w:tc>
        <w:tc>
          <w:tcPr>
            <w:tcW w:w="591" w:type="pct"/>
            <w:noWrap/>
            <w:vAlign w:val="bottom"/>
            <w:hideMark/>
          </w:tcPr>
          <w:p w14:paraId="53EAB8D8" w14:textId="182C2ADE"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−960</w:t>
            </w:r>
          </w:p>
        </w:tc>
        <w:tc>
          <w:tcPr>
            <w:tcW w:w="710" w:type="pct"/>
            <w:noWrap/>
            <w:vAlign w:val="bottom"/>
            <w:hideMark/>
          </w:tcPr>
          <w:p w14:paraId="6EC20C42" w14:textId="0ABA96DF"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1,216</w:t>
            </w:r>
          </w:p>
        </w:tc>
        <w:tc>
          <w:tcPr>
            <w:tcW w:w="582" w:type="pct"/>
            <w:noWrap/>
            <w:vAlign w:val="bottom"/>
            <w:hideMark/>
          </w:tcPr>
          <w:p w14:paraId="255D3F5B" w14:textId="76D924F8"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−356</w:t>
            </w:r>
          </w:p>
        </w:tc>
        <w:tc>
          <w:tcPr>
            <w:tcW w:w="552" w:type="pct"/>
            <w:noWrap/>
            <w:vAlign w:val="bottom"/>
            <w:hideMark/>
          </w:tcPr>
          <w:p w14:paraId="055457CF" w14:textId="68A4D21E"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107</w:t>
            </w:r>
          </w:p>
        </w:tc>
        <w:tc>
          <w:tcPr>
            <w:tcW w:w="558" w:type="pct"/>
            <w:noWrap/>
            <w:vAlign w:val="bottom"/>
            <w:hideMark/>
          </w:tcPr>
          <w:p w14:paraId="0FB95A32" w14:textId="0A69194B"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588" w:type="pct"/>
            <w:noWrap/>
            <w:vAlign w:val="bottom"/>
            <w:hideMark/>
          </w:tcPr>
          <w:p w14:paraId="54C5FA44" w14:textId="6A4C4932"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w:t>
            </w:r>
          </w:p>
        </w:tc>
      </w:tr>
      <w:tr w:rsidR="00D96117" w:rsidRPr="00102AA8" w14:paraId="5CA6F04B" w14:textId="77777777" w:rsidTr="00EE32BF">
        <w:trPr>
          <w:trHeight w:val="290"/>
        </w:trPr>
        <w:tc>
          <w:tcPr>
            <w:cnfStyle w:val="001000000000" w:firstRow="0" w:lastRow="0" w:firstColumn="1" w:lastColumn="0" w:oddVBand="0" w:evenVBand="0" w:oddHBand="0" w:evenHBand="0" w:firstRowFirstColumn="0" w:firstRowLastColumn="0" w:lastRowFirstColumn="0" w:lastRowLastColumn="0"/>
            <w:tcW w:w="433" w:type="pct"/>
            <w:noWrap/>
            <w:hideMark/>
          </w:tcPr>
          <w:p w14:paraId="4C156B0A" w14:textId="77777777" w:rsidR="00EE32BF" w:rsidRPr="001C2ACE" w:rsidRDefault="00EE32BF" w:rsidP="00EE32BF">
            <w:pPr>
              <w:jc w:val="right"/>
              <w:rPr>
                <w:rFonts w:eastAsia="Times New Roman" w:cs="Segoe UI"/>
                <w:color w:val="000000"/>
                <w:sz w:val="18"/>
                <w:szCs w:val="18"/>
              </w:rPr>
            </w:pPr>
            <w:r w:rsidRPr="001C2ACE">
              <w:rPr>
                <w:rFonts w:eastAsia="Times New Roman" w:cs="Segoe UI"/>
                <w:color w:val="000000"/>
                <w:sz w:val="18"/>
                <w:szCs w:val="18"/>
              </w:rPr>
              <w:t>2034</w:t>
            </w:r>
          </w:p>
        </w:tc>
        <w:tc>
          <w:tcPr>
            <w:tcW w:w="526" w:type="pct"/>
            <w:noWrap/>
            <w:vAlign w:val="bottom"/>
            <w:hideMark/>
          </w:tcPr>
          <w:p w14:paraId="6CB83506" w14:textId="362C453C"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8,038</w:t>
            </w:r>
          </w:p>
        </w:tc>
        <w:tc>
          <w:tcPr>
            <w:tcW w:w="461" w:type="pct"/>
            <w:noWrap/>
            <w:vAlign w:val="bottom"/>
            <w:hideMark/>
          </w:tcPr>
          <w:p w14:paraId="71D71193" w14:textId="02B222C0"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8,077</w:t>
            </w:r>
          </w:p>
        </w:tc>
        <w:tc>
          <w:tcPr>
            <w:tcW w:w="591" w:type="pct"/>
            <w:noWrap/>
            <w:vAlign w:val="bottom"/>
            <w:hideMark/>
          </w:tcPr>
          <w:p w14:paraId="62CA31E8" w14:textId="72F86C68"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−39</w:t>
            </w:r>
          </w:p>
        </w:tc>
        <w:tc>
          <w:tcPr>
            <w:tcW w:w="710" w:type="pct"/>
            <w:noWrap/>
            <w:vAlign w:val="bottom"/>
            <w:hideMark/>
          </w:tcPr>
          <w:p w14:paraId="01E974B7" w14:textId="333AAED9"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1,377</w:t>
            </w:r>
          </w:p>
        </w:tc>
        <w:tc>
          <w:tcPr>
            <w:tcW w:w="582" w:type="pct"/>
            <w:noWrap/>
            <w:vAlign w:val="bottom"/>
            <w:hideMark/>
          </w:tcPr>
          <w:p w14:paraId="742F4561" w14:textId="699790C6"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−402</w:t>
            </w:r>
          </w:p>
        </w:tc>
        <w:tc>
          <w:tcPr>
            <w:tcW w:w="552" w:type="pct"/>
            <w:noWrap/>
            <w:vAlign w:val="bottom"/>
            <w:hideMark/>
          </w:tcPr>
          <w:p w14:paraId="54857D38" w14:textId="0B032631"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121</w:t>
            </w:r>
          </w:p>
        </w:tc>
        <w:tc>
          <w:tcPr>
            <w:tcW w:w="558" w:type="pct"/>
            <w:noWrap/>
            <w:vAlign w:val="bottom"/>
            <w:hideMark/>
          </w:tcPr>
          <w:p w14:paraId="2021BC2A" w14:textId="3FEF6ECA"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588" w:type="pct"/>
            <w:noWrap/>
            <w:vAlign w:val="bottom"/>
            <w:hideMark/>
          </w:tcPr>
          <w:p w14:paraId="493C6389" w14:textId="59373FE8"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8430CC">
              <w:rPr>
                <w:rFonts w:cs="Segoe UI"/>
                <w:color w:val="000000"/>
                <w:sz w:val="18"/>
                <w:szCs w:val="18"/>
              </w:rPr>
              <w:t>,</w:t>
            </w:r>
            <w:r w:rsidRPr="00102AA8">
              <w:rPr>
                <w:rFonts w:cs="Segoe UI"/>
                <w:color w:val="000000"/>
                <w:sz w:val="18"/>
                <w:szCs w:val="18"/>
              </w:rPr>
              <w:t>072</w:t>
            </w:r>
          </w:p>
        </w:tc>
      </w:tr>
      <w:tr w:rsidR="00D96117" w:rsidRPr="00102AA8" w14:paraId="09787F61" w14:textId="77777777" w:rsidTr="00EE32BF">
        <w:trPr>
          <w:trHeight w:val="290"/>
        </w:trPr>
        <w:tc>
          <w:tcPr>
            <w:cnfStyle w:val="001000000000" w:firstRow="0" w:lastRow="0" w:firstColumn="1" w:lastColumn="0" w:oddVBand="0" w:evenVBand="0" w:oddHBand="0" w:evenHBand="0" w:firstRowFirstColumn="0" w:firstRowLastColumn="0" w:lastRowFirstColumn="0" w:lastRowLastColumn="0"/>
            <w:tcW w:w="433" w:type="pct"/>
            <w:noWrap/>
            <w:hideMark/>
          </w:tcPr>
          <w:p w14:paraId="0B5D4464" w14:textId="77777777" w:rsidR="00EE32BF" w:rsidRPr="001C2ACE" w:rsidRDefault="00EE32BF" w:rsidP="00EE32BF">
            <w:pPr>
              <w:jc w:val="right"/>
              <w:rPr>
                <w:rFonts w:eastAsia="Times New Roman" w:cs="Segoe UI"/>
                <w:color w:val="000000"/>
                <w:sz w:val="18"/>
                <w:szCs w:val="18"/>
              </w:rPr>
            </w:pPr>
            <w:r w:rsidRPr="001C2ACE">
              <w:rPr>
                <w:rFonts w:eastAsia="Times New Roman" w:cs="Segoe UI"/>
                <w:color w:val="000000"/>
                <w:sz w:val="18"/>
                <w:szCs w:val="18"/>
              </w:rPr>
              <w:t>2039</w:t>
            </w:r>
          </w:p>
        </w:tc>
        <w:tc>
          <w:tcPr>
            <w:tcW w:w="526" w:type="pct"/>
            <w:noWrap/>
            <w:vAlign w:val="bottom"/>
            <w:hideMark/>
          </w:tcPr>
          <w:p w14:paraId="14156D53" w14:textId="5B68EF14"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8,285</w:t>
            </w:r>
          </w:p>
        </w:tc>
        <w:tc>
          <w:tcPr>
            <w:tcW w:w="461" w:type="pct"/>
            <w:noWrap/>
            <w:vAlign w:val="bottom"/>
            <w:hideMark/>
          </w:tcPr>
          <w:p w14:paraId="150FB716" w14:textId="06EBE0F1"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8,077</w:t>
            </w:r>
          </w:p>
        </w:tc>
        <w:tc>
          <w:tcPr>
            <w:tcW w:w="591" w:type="pct"/>
            <w:noWrap/>
            <w:vAlign w:val="bottom"/>
            <w:hideMark/>
          </w:tcPr>
          <w:p w14:paraId="16EF87BC" w14:textId="19008216"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208</w:t>
            </w:r>
          </w:p>
        </w:tc>
        <w:tc>
          <w:tcPr>
            <w:tcW w:w="710" w:type="pct"/>
            <w:noWrap/>
            <w:vAlign w:val="bottom"/>
            <w:hideMark/>
          </w:tcPr>
          <w:p w14:paraId="7E36E85F" w14:textId="6D527965"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1,423</w:t>
            </w:r>
          </w:p>
        </w:tc>
        <w:tc>
          <w:tcPr>
            <w:tcW w:w="582" w:type="pct"/>
            <w:noWrap/>
            <w:vAlign w:val="bottom"/>
            <w:hideMark/>
          </w:tcPr>
          <w:p w14:paraId="1B7D83BE" w14:textId="32018F97"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−414</w:t>
            </w:r>
          </w:p>
        </w:tc>
        <w:tc>
          <w:tcPr>
            <w:tcW w:w="552" w:type="pct"/>
            <w:noWrap/>
            <w:vAlign w:val="bottom"/>
            <w:hideMark/>
          </w:tcPr>
          <w:p w14:paraId="3933D3FC" w14:textId="54A5A656"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124</w:t>
            </w:r>
          </w:p>
        </w:tc>
        <w:tc>
          <w:tcPr>
            <w:tcW w:w="558" w:type="pct"/>
            <w:noWrap/>
            <w:vAlign w:val="bottom"/>
            <w:hideMark/>
          </w:tcPr>
          <w:p w14:paraId="14583AB9" w14:textId="63AA2405"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588" w:type="pct"/>
            <w:noWrap/>
            <w:vAlign w:val="bottom"/>
            <w:hideMark/>
          </w:tcPr>
          <w:p w14:paraId="17D18C53" w14:textId="43E12C63"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8430CC">
              <w:rPr>
                <w:rFonts w:cs="Segoe UI"/>
                <w:color w:val="000000"/>
                <w:sz w:val="18"/>
                <w:szCs w:val="18"/>
              </w:rPr>
              <w:t>,</w:t>
            </w:r>
            <w:r w:rsidRPr="00102AA8">
              <w:rPr>
                <w:rFonts w:cs="Segoe UI"/>
                <w:color w:val="000000"/>
                <w:sz w:val="18"/>
                <w:szCs w:val="18"/>
              </w:rPr>
              <w:t>357</w:t>
            </w:r>
          </w:p>
        </w:tc>
      </w:tr>
      <w:tr w:rsidR="00D96117" w:rsidRPr="00102AA8" w14:paraId="5F80E717" w14:textId="77777777" w:rsidTr="00EE32BF">
        <w:trPr>
          <w:trHeight w:val="290"/>
        </w:trPr>
        <w:tc>
          <w:tcPr>
            <w:cnfStyle w:val="001000000000" w:firstRow="0" w:lastRow="0" w:firstColumn="1" w:lastColumn="0" w:oddVBand="0" w:evenVBand="0" w:oddHBand="0" w:evenHBand="0" w:firstRowFirstColumn="0" w:firstRowLastColumn="0" w:lastRowFirstColumn="0" w:lastRowLastColumn="0"/>
            <w:tcW w:w="433" w:type="pct"/>
            <w:noWrap/>
            <w:hideMark/>
          </w:tcPr>
          <w:p w14:paraId="6EBB71EB" w14:textId="77777777" w:rsidR="00EE32BF" w:rsidRPr="001C2ACE" w:rsidRDefault="00EE32BF" w:rsidP="00EE32BF">
            <w:pPr>
              <w:jc w:val="right"/>
              <w:rPr>
                <w:rFonts w:eastAsia="Times New Roman" w:cs="Segoe UI"/>
                <w:color w:val="000000"/>
                <w:sz w:val="18"/>
                <w:szCs w:val="18"/>
              </w:rPr>
            </w:pPr>
            <w:r w:rsidRPr="001C2ACE">
              <w:rPr>
                <w:rFonts w:eastAsia="Times New Roman" w:cs="Segoe UI"/>
                <w:color w:val="000000"/>
                <w:sz w:val="18"/>
                <w:szCs w:val="18"/>
              </w:rPr>
              <w:t>2044</w:t>
            </w:r>
          </w:p>
        </w:tc>
        <w:tc>
          <w:tcPr>
            <w:tcW w:w="526" w:type="pct"/>
            <w:noWrap/>
            <w:vAlign w:val="bottom"/>
            <w:hideMark/>
          </w:tcPr>
          <w:p w14:paraId="280E41BA" w14:textId="63A8C73A"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8,520</w:t>
            </w:r>
          </w:p>
        </w:tc>
        <w:tc>
          <w:tcPr>
            <w:tcW w:w="461" w:type="pct"/>
            <w:noWrap/>
            <w:vAlign w:val="bottom"/>
            <w:hideMark/>
          </w:tcPr>
          <w:p w14:paraId="45FC5210" w14:textId="22213214"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8,077</w:t>
            </w:r>
          </w:p>
        </w:tc>
        <w:tc>
          <w:tcPr>
            <w:tcW w:w="591" w:type="pct"/>
            <w:noWrap/>
            <w:vAlign w:val="bottom"/>
            <w:hideMark/>
          </w:tcPr>
          <w:p w14:paraId="7BE51350" w14:textId="6BC58FAB"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443</w:t>
            </w:r>
          </w:p>
        </w:tc>
        <w:tc>
          <w:tcPr>
            <w:tcW w:w="710" w:type="pct"/>
            <w:noWrap/>
            <w:vAlign w:val="bottom"/>
            <w:hideMark/>
          </w:tcPr>
          <w:p w14:paraId="1E22ECA9" w14:textId="10080B3C"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1,465</w:t>
            </w:r>
          </w:p>
        </w:tc>
        <w:tc>
          <w:tcPr>
            <w:tcW w:w="582" w:type="pct"/>
            <w:noWrap/>
            <w:vAlign w:val="bottom"/>
            <w:hideMark/>
          </w:tcPr>
          <w:p w14:paraId="3CDDC7F7" w14:textId="163A3A6E"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−426</w:t>
            </w:r>
          </w:p>
        </w:tc>
        <w:tc>
          <w:tcPr>
            <w:tcW w:w="552" w:type="pct"/>
            <w:noWrap/>
            <w:vAlign w:val="bottom"/>
            <w:hideMark/>
          </w:tcPr>
          <w:p w14:paraId="234D2DE4" w14:textId="7F1324AD"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128</w:t>
            </w:r>
          </w:p>
        </w:tc>
        <w:tc>
          <w:tcPr>
            <w:tcW w:w="558" w:type="pct"/>
            <w:noWrap/>
            <w:vAlign w:val="bottom"/>
            <w:hideMark/>
          </w:tcPr>
          <w:p w14:paraId="62E65187" w14:textId="0349BE0E"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588" w:type="pct"/>
            <w:noWrap/>
            <w:vAlign w:val="bottom"/>
            <w:hideMark/>
          </w:tcPr>
          <w:p w14:paraId="38D28FBF" w14:textId="7F8C7B4E" w:rsidR="00EE32BF" w:rsidRPr="001C2ACE" w:rsidRDefault="00EE32BF" w:rsidP="00EE32BF">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8430CC">
              <w:rPr>
                <w:rFonts w:cs="Segoe UI"/>
                <w:color w:val="000000"/>
                <w:sz w:val="18"/>
                <w:szCs w:val="18"/>
              </w:rPr>
              <w:t>,</w:t>
            </w:r>
            <w:r w:rsidRPr="00102AA8">
              <w:rPr>
                <w:rFonts w:cs="Segoe UI"/>
                <w:color w:val="000000"/>
                <w:sz w:val="18"/>
                <w:szCs w:val="18"/>
              </w:rPr>
              <w:t>625</w:t>
            </w:r>
          </w:p>
        </w:tc>
      </w:tr>
    </w:tbl>
    <w:p w14:paraId="6F2E4A86" w14:textId="1ADE750A" w:rsidR="003F712A" w:rsidRPr="008F4CF4" w:rsidRDefault="003F712A" w:rsidP="008F4CF4">
      <w:pPr>
        <w:rPr>
          <w:rFonts w:ascii="Segoe UI" w:hAnsi="Segoe UI" w:cs="Segoe UI"/>
          <w:sz w:val="18"/>
          <w:szCs w:val="18"/>
        </w:rPr>
      </w:pPr>
      <w:r w:rsidRPr="008F4CF4">
        <w:rPr>
          <w:rFonts w:ascii="Segoe UI" w:hAnsi="Segoe UI" w:cs="Segoe UI"/>
          <w:sz w:val="18"/>
          <w:szCs w:val="18"/>
        </w:rPr>
        <w:t xml:space="preserve">Source: </w:t>
      </w:r>
      <w:r w:rsidR="000717DD" w:rsidRPr="008F4CF4">
        <w:rPr>
          <w:rFonts w:ascii="Segoe UI" w:hAnsi="Segoe UI" w:cs="Segoe UI"/>
          <w:sz w:val="18"/>
          <w:szCs w:val="18"/>
        </w:rPr>
        <w:t>Essex County Council</w:t>
      </w:r>
      <w:r w:rsidRPr="008F4CF4">
        <w:rPr>
          <w:rFonts w:ascii="Segoe UI" w:hAnsi="Segoe UI" w:cs="Segoe UI"/>
          <w:sz w:val="18"/>
          <w:szCs w:val="18"/>
        </w:rPr>
        <w:t xml:space="preserve"> and HLIN</w:t>
      </w:r>
      <w:r w:rsidR="00ED0C65" w:rsidRPr="008F4CF4">
        <w:rPr>
          <w:rFonts w:ascii="Segoe UI" w:hAnsi="Segoe UI" w:cs="Segoe UI"/>
          <w:sz w:val="18"/>
          <w:szCs w:val="18"/>
        </w:rPr>
        <w:t>. NB estimates of need are not cumulative</w:t>
      </w:r>
    </w:p>
    <w:p w14:paraId="5DEDF4EF" w14:textId="5C22FC67" w:rsidR="003F712A" w:rsidRDefault="003F712A" w:rsidP="003F712A">
      <w:pPr>
        <w:pStyle w:val="Caption"/>
        <w:rPr>
          <w:rFonts w:cs="Segoe UI"/>
        </w:rPr>
      </w:pPr>
      <w:bookmarkStart w:id="341" w:name="_Ref192688068"/>
      <w:r w:rsidRPr="004143CB">
        <w:rPr>
          <w:rFonts w:cs="Segoe UI"/>
        </w:rPr>
        <w:lastRenderedPageBreak/>
        <w:t xml:space="preserve">Table </w:t>
      </w:r>
      <w:r w:rsidRPr="004143CB">
        <w:rPr>
          <w:rFonts w:cs="Segoe UI"/>
        </w:rPr>
        <w:fldChar w:fldCharType="begin"/>
      </w:r>
      <w:r w:rsidRPr="004143CB">
        <w:rPr>
          <w:rFonts w:cs="Segoe UI"/>
        </w:rPr>
        <w:instrText xml:space="preserve"> SEQ Table \* ARABIC </w:instrText>
      </w:r>
      <w:r w:rsidRPr="004143CB">
        <w:rPr>
          <w:rFonts w:cs="Segoe UI"/>
        </w:rPr>
        <w:fldChar w:fldCharType="separate"/>
      </w:r>
      <w:r w:rsidR="00971C60">
        <w:rPr>
          <w:rFonts w:cs="Segoe UI"/>
          <w:noProof/>
        </w:rPr>
        <w:t>137</w:t>
      </w:r>
      <w:r w:rsidRPr="004143CB">
        <w:rPr>
          <w:rFonts w:cs="Segoe UI"/>
          <w:noProof/>
        </w:rPr>
        <w:fldChar w:fldCharType="end"/>
      </w:r>
      <w:bookmarkEnd w:id="341"/>
      <w:r w:rsidRPr="004143CB">
        <w:rPr>
          <w:rFonts w:cs="Segoe UI"/>
        </w:rPr>
        <w:t>. Adjusted estimated need for nursing care home beds in Essex to 2044</w:t>
      </w:r>
    </w:p>
    <w:tbl>
      <w:tblPr>
        <w:tblStyle w:val="GridTable5Dark-Accent4"/>
        <w:tblW w:w="5000" w:type="pct"/>
        <w:tblLook w:val="04A0" w:firstRow="1" w:lastRow="0" w:firstColumn="1" w:lastColumn="0" w:noHBand="0" w:noVBand="1"/>
      </w:tblPr>
      <w:tblGrid>
        <w:gridCol w:w="1085"/>
        <w:gridCol w:w="1099"/>
        <w:gridCol w:w="1086"/>
        <w:gridCol w:w="1100"/>
        <w:gridCol w:w="1300"/>
        <w:gridCol w:w="1086"/>
        <w:gridCol w:w="1086"/>
        <w:gridCol w:w="1174"/>
      </w:tblGrid>
      <w:tr w:rsidR="00D96117" w:rsidRPr="00102AA8" w14:paraId="11709598" w14:textId="77777777" w:rsidTr="001A5B9A">
        <w:trPr>
          <w:cnfStyle w:val="100000000000" w:firstRow="1" w:lastRow="0" w:firstColumn="0" w:lastColumn="0" w:oddVBand="0" w:evenVBand="0" w:oddHBand="0" w:evenHBand="0" w:firstRowFirstColumn="0" w:firstRowLastColumn="0" w:lastRowFirstColumn="0" w:lastRowLastColumn="0"/>
          <w:trHeight w:val="1542"/>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0CDA5137" w14:textId="77777777" w:rsidR="000F5B1C" w:rsidRPr="00860660" w:rsidRDefault="000F5B1C"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10" w:type="pct"/>
            <w:shd w:val="clear" w:color="auto" w:fill="FBCAD0"/>
            <w:hideMark/>
          </w:tcPr>
          <w:p w14:paraId="2E6A5D09" w14:textId="77777777" w:rsidR="000F5B1C" w:rsidRPr="00860660" w:rsidRDefault="000F5B1C"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417FE2A2" w14:textId="77777777" w:rsidR="000F5B1C" w:rsidRPr="00860660" w:rsidRDefault="000F5B1C"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10" w:type="pct"/>
            <w:shd w:val="clear" w:color="auto" w:fill="FBCAD0"/>
            <w:hideMark/>
          </w:tcPr>
          <w:p w14:paraId="62263BD0" w14:textId="77777777" w:rsidR="000F5B1C" w:rsidRPr="00860660" w:rsidRDefault="000F5B1C"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6FD18808" w14:textId="77777777" w:rsidR="000F5B1C" w:rsidRPr="00860660" w:rsidRDefault="000F5B1C"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545C8335" w14:textId="77777777" w:rsidR="000F5B1C" w:rsidRPr="00860660" w:rsidRDefault="000F5B1C"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7C225C18" w14:textId="77777777" w:rsidR="000F5B1C" w:rsidRPr="00860660" w:rsidRDefault="000F5B1C"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4D340EBC" w14:textId="716D85C0" w:rsidR="000F5B1C" w:rsidRPr="00860660" w:rsidRDefault="000F5B1C"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D96117" w:rsidRPr="00102AA8" w14:paraId="524D9897" w14:textId="77777777" w:rsidTr="00FA37C7">
        <w:trPr>
          <w:trHeight w:val="290"/>
        </w:trPr>
        <w:tc>
          <w:tcPr>
            <w:cnfStyle w:val="001000000000" w:firstRow="0" w:lastRow="0" w:firstColumn="1" w:lastColumn="0" w:oddVBand="0" w:evenVBand="0" w:oddHBand="0" w:evenHBand="0" w:firstRowFirstColumn="0" w:firstRowLastColumn="0" w:lastRowFirstColumn="0" w:lastRowLastColumn="0"/>
            <w:tcW w:w="602" w:type="pct"/>
            <w:noWrap/>
            <w:hideMark/>
          </w:tcPr>
          <w:p w14:paraId="2727928E" w14:textId="77777777" w:rsidR="000F5B1C" w:rsidRPr="00860660" w:rsidRDefault="000F5B1C" w:rsidP="000F5B1C">
            <w:pPr>
              <w:jc w:val="center"/>
              <w:rPr>
                <w:rFonts w:eastAsia="Times New Roman" w:cs="Segoe UI"/>
                <w:color w:val="000000"/>
                <w:sz w:val="18"/>
                <w:szCs w:val="18"/>
              </w:rPr>
            </w:pPr>
            <w:r w:rsidRPr="00860660">
              <w:rPr>
                <w:rFonts w:eastAsia="Times New Roman" w:cs="Segoe UI"/>
                <w:color w:val="000000"/>
                <w:sz w:val="18"/>
                <w:szCs w:val="18"/>
              </w:rPr>
              <w:t>2024</w:t>
            </w:r>
          </w:p>
        </w:tc>
        <w:tc>
          <w:tcPr>
            <w:tcW w:w="610" w:type="pct"/>
            <w:noWrap/>
            <w:vAlign w:val="bottom"/>
            <w:hideMark/>
          </w:tcPr>
          <w:p w14:paraId="342E1D1D" w14:textId="1FA3B3DF"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r w:rsidR="00EE32BF" w:rsidRPr="00102AA8">
              <w:rPr>
                <w:rFonts w:cs="Segoe UI"/>
                <w:color w:val="000000"/>
                <w:sz w:val="18"/>
                <w:szCs w:val="18"/>
              </w:rPr>
              <w:t>,</w:t>
            </w:r>
            <w:r w:rsidRPr="00102AA8">
              <w:rPr>
                <w:rFonts w:cs="Segoe UI"/>
                <w:color w:val="000000"/>
                <w:sz w:val="18"/>
                <w:szCs w:val="18"/>
              </w:rPr>
              <w:t>111</w:t>
            </w:r>
          </w:p>
        </w:tc>
        <w:tc>
          <w:tcPr>
            <w:tcW w:w="602" w:type="pct"/>
            <w:noWrap/>
            <w:vAlign w:val="bottom"/>
            <w:hideMark/>
          </w:tcPr>
          <w:p w14:paraId="681FBEF8" w14:textId="061A1953"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r w:rsidR="00EE32BF" w:rsidRPr="00102AA8">
              <w:rPr>
                <w:rFonts w:cs="Segoe UI"/>
                <w:color w:val="000000"/>
                <w:sz w:val="18"/>
                <w:szCs w:val="18"/>
              </w:rPr>
              <w:t>,</w:t>
            </w:r>
            <w:r w:rsidRPr="00102AA8">
              <w:rPr>
                <w:rFonts w:cs="Segoe UI"/>
                <w:color w:val="000000"/>
                <w:sz w:val="18"/>
                <w:szCs w:val="18"/>
              </w:rPr>
              <w:t>721</w:t>
            </w:r>
          </w:p>
        </w:tc>
        <w:tc>
          <w:tcPr>
            <w:tcW w:w="610" w:type="pct"/>
            <w:noWrap/>
            <w:vAlign w:val="bottom"/>
            <w:hideMark/>
          </w:tcPr>
          <w:p w14:paraId="24EE1D57" w14:textId="7722810D"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−610</w:t>
            </w:r>
          </w:p>
        </w:tc>
        <w:tc>
          <w:tcPr>
            <w:tcW w:w="721" w:type="pct"/>
            <w:noWrap/>
            <w:vAlign w:val="bottom"/>
            <w:hideMark/>
          </w:tcPr>
          <w:p w14:paraId="5DE86600" w14:textId="6996AC26"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861</w:t>
            </w:r>
          </w:p>
        </w:tc>
        <w:tc>
          <w:tcPr>
            <w:tcW w:w="602" w:type="pct"/>
            <w:noWrap/>
            <w:vAlign w:val="bottom"/>
            <w:hideMark/>
          </w:tcPr>
          <w:p w14:paraId="379DEE35" w14:textId="2FC388F2"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−106</w:t>
            </w:r>
          </w:p>
        </w:tc>
        <w:tc>
          <w:tcPr>
            <w:tcW w:w="602" w:type="pct"/>
            <w:noWrap/>
            <w:vAlign w:val="bottom"/>
            <w:hideMark/>
          </w:tcPr>
          <w:p w14:paraId="40C849C9" w14:textId="1893A1EE"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w:t>
            </w:r>
          </w:p>
        </w:tc>
        <w:tc>
          <w:tcPr>
            <w:tcW w:w="652" w:type="pct"/>
            <w:noWrap/>
            <w:vAlign w:val="bottom"/>
            <w:hideMark/>
          </w:tcPr>
          <w:p w14:paraId="5EC37863" w14:textId="11B6021B"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188</w:t>
            </w:r>
          </w:p>
        </w:tc>
      </w:tr>
      <w:tr w:rsidR="00D96117" w:rsidRPr="00102AA8" w14:paraId="64F44BAD" w14:textId="77777777" w:rsidTr="00FA37C7">
        <w:trPr>
          <w:trHeight w:val="290"/>
        </w:trPr>
        <w:tc>
          <w:tcPr>
            <w:cnfStyle w:val="001000000000" w:firstRow="0" w:lastRow="0" w:firstColumn="1" w:lastColumn="0" w:oddVBand="0" w:evenVBand="0" w:oddHBand="0" w:evenHBand="0" w:firstRowFirstColumn="0" w:firstRowLastColumn="0" w:lastRowFirstColumn="0" w:lastRowLastColumn="0"/>
            <w:tcW w:w="602" w:type="pct"/>
            <w:noWrap/>
            <w:hideMark/>
          </w:tcPr>
          <w:p w14:paraId="05E3B219" w14:textId="77777777" w:rsidR="000F5B1C" w:rsidRPr="00860660" w:rsidRDefault="000F5B1C" w:rsidP="000F5B1C">
            <w:pPr>
              <w:jc w:val="center"/>
              <w:rPr>
                <w:rFonts w:eastAsia="Times New Roman" w:cs="Segoe UI"/>
                <w:color w:val="000000"/>
                <w:sz w:val="18"/>
                <w:szCs w:val="18"/>
              </w:rPr>
            </w:pPr>
            <w:r w:rsidRPr="00860660">
              <w:rPr>
                <w:rFonts w:eastAsia="Times New Roman" w:cs="Segoe UI"/>
                <w:color w:val="000000"/>
                <w:sz w:val="18"/>
                <w:szCs w:val="18"/>
              </w:rPr>
              <w:t>2029</w:t>
            </w:r>
          </w:p>
        </w:tc>
        <w:tc>
          <w:tcPr>
            <w:tcW w:w="610" w:type="pct"/>
            <w:noWrap/>
            <w:vAlign w:val="bottom"/>
            <w:hideMark/>
          </w:tcPr>
          <w:p w14:paraId="0B342960" w14:textId="663838E4"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r w:rsidR="00EE32BF" w:rsidRPr="00102AA8">
              <w:rPr>
                <w:rFonts w:cs="Segoe UI"/>
                <w:color w:val="000000"/>
                <w:sz w:val="18"/>
                <w:szCs w:val="18"/>
              </w:rPr>
              <w:t>,</w:t>
            </w:r>
            <w:r w:rsidRPr="00102AA8">
              <w:rPr>
                <w:rFonts w:cs="Segoe UI"/>
                <w:color w:val="000000"/>
                <w:sz w:val="18"/>
                <w:szCs w:val="18"/>
              </w:rPr>
              <w:t>566</w:t>
            </w:r>
          </w:p>
        </w:tc>
        <w:tc>
          <w:tcPr>
            <w:tcW w:w="602" w:type="pct"/>
            <w:noWrap/>
            <w:vAlign w:val="bottom"/>
            <w:hideMark/>
          </w:tcPr>
          <w:p w14:paraId="6B23F581" w14:textId="324A267F"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r w:rsidR="00EE32BF" w:rsidRPr="00102AA8">
              <w:rPr>
                <w:rFonts w:cs="Segoe UI"/>
                <w:color w:val="000000"/>
                <w:sz w:val="18"/>
                <w:szCs w:val="18"/>
              </w:rPr>
              <w:t>,</w:t>
            </w:r>
            <w:r w:rsidRPr="00102AA8">
              <w:rPr>
                <w:rFonts w:cs="Segoe UI"/>
                <w:color w:val="000000"/>
                <w:sz w:val="18"/>
                <w:szCs w:val="18"/>
              </w:rPr>
              <w:t>721</w:t>
            </w:r>
          </w:p>
        </w:tc>
        <w:tc>
          <w:tcPr>
            <w:tcW w:w="610" w:type="pct"/>
            <w:noWrap/>
            <w:vAlign w:val="bottom"/>
            <w:hideMark/>
          </w:tcPr>
          <w:p w14:paraId="5D8E4774" w14:textId="0CF3F0B6"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−155</w:t>
            </w:r>
          </w:p>
        </w:tc>
        <w:tc>
          <w:tcPr>
            <w:tcW w:w="721" w:type="pct"/>
            <w:noWrap/>
            <w:vAlign w:val="bottom"/>
            <w:hideMark/>
          </w:tcPr>
          <w:p w14:paraId="36581511" w14:textId="6EB23E54"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18765A">
              <w:rPr>
                <w:rFonts w:cs="Segoe UI"/>
                <w:color w:val="000000"/>
                <w:sz w:val="18"/>
                <w:szCs w:val="18"/>
              </w:rPr>
              <w:t>,</w:t>
            </w:r>
            <w:r w:rsidRPr="00102AA8">
              <w:rPr>
                <w:rFonts w:cs="Segoe UI"/>
                <w:color w:val="000000"/>
                <w:sz w:val="18"/>
                <w:szCs w:val="18"/>
              </w:rPr>
              <w:t>046</w:t>
            </w:r>
          </w:p>
        </w:tc>
        <w:tc>
          <w:tcPr>
            <w:tcW w:w="602" w:type="pct"/>
            <w:noWrap/>
            <w:vAlign w:val="bottom"/>
            <w:hideMark/>
          </w:tcPr>
          <w:p w14:paraId="6C2D048A" w14:textId="5FCD05F7"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−128</w:t>
            </w:r>
          </w:p>
        </w:tc>
        <w:tc>
          <w:tcPr>
            <w:tcW w:w="602" w:type="pct"/>
            <w:noWrap/>
            <w:vAlign w:val="bottom"/>
            <w:hideMark/>
          </w:tcPr>
          <w:p w14:paraId="16141A65" w14:textId="33D75BC8"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51</w:t>
            </w:r>
          </w:p>
        </w:tc>
        <w:tc>
          <w:tcPr>
            <w:tcW w:w="652" w:type="pct"/>
            <w:noWrap/>
            <w:vAlign w:val="bottom"/>
            <w:hideMark/>
          </w:tcPr>
          <w:p w14:paraId="1C455CB3" w14:textId="67CA08BA"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814</w:t>
            </w:r>
          </w:p>
        </w:tc>
      </w:tr>
      <w:tr w:rsidR="00D96117" w:rsidRPr="00102AA8" w14:paraId="47F72A6B" w14:textId="77777777" w:rsidTr="00FA37C7">
        <w:trPr>
          <w:trHeight w:val="290"/>
        </w:trPr>
        <w:tc>
          <w:tcPr>
            <w:cnfStyle w:val="001000000000" w:firstRow="0" w:lastRow="0" w:firstColumn="1" w:lastColumn="0" w:oddVBand="0" w:evenVBand="0" w:oddHBand="0" w:evenHBand="0" w:firstRowFirstColumn="0" w:firstRowLastColumn="0" w:lastRowFirstColumn="0" w:lastRowLastColumn="0"/>
            <w:tcW w:w="602" w:type="pct"/>
            <w:noWrap/>
            <w:hideMark/>
          </w:tcPr>
          <w:p w14:paraId="0B081400" w14:textId="77777777" w:rsidR="000F5B1C" w:rsidRPr="00860660" w:rsidRDefault="000F5B1C" w:rsidP="000F5B1C">
            <w:pPr>
              <w:jc w:val="center"/>
              <w:rPr>
                <w:rFonts w:eastAsia="Times New Roman" w:cs="Segoe UI"/>
                <w:color w:val="000000"/>
                <w:sz w:val="18"/>
                <w:szCs w:val="18"/>
              </w:rPr>
            </w:pPr>
            <w:r w:rsidRPr="00860660">
              <w:rPr>
                <w:rFonts w:eastAsia="Times New Roman" w:cs="Segoe UI"/>
                <w:color w:val="000000"/>
                <w:sz w:val="18"/>
                <w:szCs w:val="18"/>
              </w:rPr>
              <w:t>2034</w:t>
            </w:r>
          </w:p>
        </w:tc>
        <w:tc>
          <w:tcPr>
            <w:tcW w:w="610" w:type="pct"/>
            <w:noWrap/>
            <w:vAlign w:val="bottom"/>
            <w:hideMark/>
          </w:tcPr>
          <w:p w14:paraId="4FF409E8" w14:textId="15EB7C97"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r w:rsidR="00EE32BF" w:rsidRPr="00102AA8">
              <w:rPr>
                <w:rFonts w:cs="Segoe UI"/>
                <w:color w:val="000000"/>
                <w:sz w:val="18"/>
                <w:szCs w:val="18"/>
              </w:rPr>
              <w:t>,</w:t>
            </w:r>
            <w:r w:rsidRPr="00102AA8">
              <w:rPr>
                <w:rFonts w:cs="Segoe UI"/>
                <w:color w:val="000000"/>
                <w:sz w:val="18"/>
                <w:szCs w:val="18"/>
              </w:rPr>
              <w:t>283</w:t>
            </w:r>
          </w:p>
        </w:tc>
        <w:tc>
          <w:tcPr>
            <w:tcW w:w="602" w:type="pct"/>
            <w:noWrap/>
            <w:vAlign w:val="bottom"/>
            <w:hideMark/>
          </w:tcPr>
          <w:p w14:paraId="602CF52D" w14:textId="61B3A975"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r w:rsidR="00EE32BF" w:rsidRPr="00102AA8">
              <w:rPr>
                <w:rFonts w:cs="Segoe UI"/>
                <w:color w:val="000000"/>
                <w:sz w:val="18"/>
                <w:szCs w:val="18"/>
              </w:rPr>
              <w:t>,</w:t>
            </w:r>
            <w:r w:rsidRPr="00102AA8">
              <w:rPr>
                <w:rFonts w:cs="Segoe UI"/>
                <w:color w:val="000000"/>
                <w:sz w:val="18"/>
                <w:szCs w:val="18"/>
              </w:rPr>
              <w:t>721</w:t>
            </w:r>
          </w:p>
        </w:tc>
        <w:tc>
          <w:tcPr>
            <w:tcW w:w="610" w:type="pct"/>
            <w:noWrap/>
            <w:vAlign w:val="bottom"/>
            <w:hideMark/>
          </w:tcPr>
          <w:p w14:paraId="37C6AEC4" w14:textId="267E2D1F"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562</w:t>
            </w:r>
          </w:p>
        </w:tc>
        <w:tc>
          <w:tcPr>
            <w:tcW w:w="721" w:type="pct"/>
            <w:noWrap/>
            <w:vAlign w:val="bottom"/>
            <w:hideMark/>
          </w:tcPr>
          <w:p w14:paraId="5C2B72DD" w14:textId="5930C2E6"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18765A">
              <w:rPr>
                <w:rFonts w:cs="Segoe UI"/>
                <w:color w:val="000000"/>
                <w:sz w:val="18"/>
                <w:szCs w:val="18"/>
              </w:rPr>
              <w:t>,</w:t>
            </w:r>
            <w:r w:rsidRPr="00102AA8">
              <w:rPr>
                <w:rFonts w:cs="Segoe UI"/>
                <w:color w:val="000000"/>
                <w:sz w:val="18"/>
                <w:szCs w:val="18"/>
              </w:rPr>
              <w:t>341</w:t>
            </w:r>
          </w:p>
        </w:tc>
        <w:tc>
          <w:tcPr>
            <w:tcW w:w="602" w:type="pct"/>
            <w:noWrap/>
            <w:vAlign w:val="bottom"/>
            <w:hideMark/>
          </w:tcPr>
          <w:p w14:paraId="09E26413" w14:textId="20633196"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−164</w:t>
            </w:r>
          </w:p>
        </w:tc>
        <w:tc>
          <w:tcPr>
            <w:tcW w:w="602" w:type="pct"/>
            <w:noWrap/>
            <w:vAlign w:val="bottom"/>
            <w:hideMark/>
          </w:tcPr>
          <w:p w14:paraId="4D25F3EF" w14:textId="6BB23FDA"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66</w:t>
            </w:r>
          </w:p>
        </w:tc>
        <w:tc>
          <w:tcPr>
            <w:tcW w:w="652" w:type="pct"/>
            <w:noWrap/>
            <w:vAlign w:val="bottom"/>
            <w:hideMark/>
          </w:tcPr>
          <w:p w14:paraId="440BF928" w14:textId="43432B77"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18765A">
              <w:rPr>
                <w:rFonts w:cs="Segoe UI"/>
                <w:color w:val="000000"/>
                <w:sz w:val="18"/>
                <w:szCs w:val="18"/>
              </w:rPr>
              <w:t>,</w:t>
            </w:r>
            <w:r w:rsidRPr="00102AA8">
              <w:rPr>
                <w:rFonts w:cs="Segoe UI"/>
                <w:color w:val="000000"/>
                <w:sz w:val="18"/>
                <w:szCs w:val="18"/>
              </w:rPr>
              <w:t>805</w:t>
            </w:r>
          </w:p>
        </w:tc>
      </w:tr>
      <w:tr w:rsidR="00D96117" w:rsidRPr="00102AA8" w14:paraId="445904F7" w14:textId="77777777" w:rsidTr="00FA37C7">
        <w:trPr>
          <w:trHeight w:val="290"/>
        </w:trPr>
        <w:tc>
          <w:tcPr>
            <w:cnfStyle w:val="001000000000" w:firstRow="0" w:lastRow="0" w:firstColumn="1" w:lastColumn="0" w:oddVBand="0" w:evenVBand="0" w:oddHBand="0" w:evenHBand="0" w:firstRowFirstColumn="0" w:firstRowLastColumn="0" w:lastRowFirstColumn="0" w:lastRowLastColumn="0"/>
            <w:tcW w:w="602" w:type="pct"/>
            <w:noWrap/>
            <w:hideMark/>
          </w:tcPr>
          <w:p w14:paraId="70231832" w14:textId="77777777" w:rsidR="000F5B1C" w:rsidRPr="00860660" w:rsidRDefault="000F5B1C" w:rsidP="000F5B1C">
            <w:pPr>
              <w:jc w:val="center"/>
              <w:rPr>
                <w:rFonts w:eastAsia="Times New Roman" w:cs="Segoe UI"/>
                <w:color w:val="000000"/>
                <w:sz w:val="18"/>
                <w:szCs w:val="18"/>
              </w:rPr>
            </w:pPr>
            <w:r w:rsidRPr="00860660">
              <w:rPr>
                <w:rFonts w:eastAsia="Times New Roman" w:cs="Segoe UI"/>
                <w:color w:val="000000"/>
                <w:sz w:val="18"/>
                <w:szCs w:val="18"/>
              </w:rPr>
              <w:t>2039</w:t>
            </w:r>
          </w:p>
        </w:tc>
        <w:tc>
          <w:tcPr>
            <w:tcW w:w="610" w:type="pct"/>
            <w:noWrap/>
            <w:vAlign w:val="bottom"/>
            <w:hideMark/>
          </w:tcPr>
          <w:p w14:paraId="0D642164" w14:textId="061766B4"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r w:rsidR="00EE32BF" w:rsidRPr="00102AA8">
              <w:rPr>
                <w:rFonts w:cs="Segoe UI"/>
                <w:color w:val="000000"/>
                <w:sz w:val="18"/>
                <w:szCs w:val="18"/>
              </w:rPr>
              <w:t>,</w:t>
            </w:r>
            <w:r w:rsidRPr="00102AA8">
              <w:rPr>
                <w:rFonts w:cs="Segoe UI"/>
                <w:color w:val="000000"/>
                <w:sz w:val="18"/>
                <w:szCs w:val="18"/>
              </w:rPr>
              <w:t>810</w:t>
            </w:r>
          </w:p>
        </w:tc>
        <w:tc>
          <w:tcPr>
            <w:tcW w:w="602" w:type="pct"/>
            <w:noWrap/>
            <w:vAlign w:val="bottom"/>
            <w:hideMark/>
          </w:tcPr>
          <w:p w14:paraId="5561AA1B" w14:textId="4478C6BE"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r w:rsidR="00EE32BF" w:rsidRPr="00102AA8">
              <w:rPr>
                <w:rFonts w:cs="Segoe UI"/>
                <w:color w:val="000000"/>
                <w:sz w:val="18"/>
                <w:szCs w:val="18"/>
              </w:rPr>
              <w:t>,</w:t>
            </w:r>
            <w:r w:rsidRPr="00102AA8">
              <w:rPr>
                <w:rFonts w:cs="Segoe UI"/>
                <w:color w:val="000000"/>
                <w:sz w:val="18"/>
                <w:szCs w:val="18"/>
              </w:rPr>
              <w:t>721</w:t>
            </w:r>
          </w:p>
        </w:tc>
        <w:tc>
          <w:tcPr>
            <w:tcW w:w="610" w:type="pct"/>
            <w:noWrap/>
            <w:vAlign w:val="bottom"/>
            <w:hideMark/>
          </w:tcPr>
          <w:p w14:paraId="1EC7B12A" w14:textId="1BF5EE7B"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8137C5">
              <w:rPr>
                <w:rFonts w:cs="Segoe UI"/>
                <w:color w:val="000000"/>
                <w:sz w:val="18"/>
                <w:szCs w:val="18"/>
              </w:rPr>
              <w:t>,</w:t>
            </w:r>
            <w:r w:rsidRPr="00102AA8">
              <w:rPr>
                <w:rFonts w:cs="Segoe UI"/>
                <w:color w:val="000000"/>
                <w:sz w:val="18"/>
                <w:szCs w:val="18"/>
              </w:rPr>
              <w:t>089</w:t>
            </w:r>
          </w:p>
        </w:tc>
        <w:tc>
          <w:tcPr>
            <w:tcW w:w="721" w:type="pct"/>
            <w:noWrap/>
            <w:vAlign w:val="bottom"/>
            <w:hideMark/>
          </w:tcPr>
          <w:p w14:paraId="6DE46C8D" w14:textId="276C14D2"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18765A">
              <w:rPr>
                <w:rFonts w:cs="Segoe UI"/>
                <w:color w:val="000000"/>
                <w:sz w:val="18"/>
                <w:szCs w:val="18"/>
              </w:rPr>
              <w:t>,</w:t>
            </w:r>
            <w:r w:rsidRPr="00102AA8">
              <w:rPr>
                <w:rFonts w:cs="Segoe UI"/>
                <w:color w:val="000000"/>
                <w:sz w:val="18"/>
                <w:szCs w:val="18"/>
              </w:rPr>
              <w:t>557</w:t>
            </w:r>
          </w:p>
        </w:tc>
        <w:tc>
          <w:tcPr>
            <w:tcW w:w="602" w:type="pct"/>
            <w:noWrap/>
            <w:vAlign w:val="bottom"/>
            <w:hideMark/>
          </w:tcPr>
          <w:p w14:paraId="6F254452" w14:textId="45A50773"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−190</w:t>
            </w:r>
          </w:p>
        </w:tc>
        <w:tc>
          <w:tcPr>
            <w:tcW w:w="602" w:type="pct"/>
            <w:noWrap/>
            <w:vAlign w:val="bottom"/>
            <w:hideMark/>
          </w:tcPr>
          <w:p w14:paraId="03BAFB99" w14:textId="27895A9E"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76</w:t>
            </w:r>
          </w:p>
        </w:tc>
        <w:tc>
          <w:tcPr>
            <w:tcW w:w="652" w:type="pct"/>
            <w:noWrap/>
            <w:vAlign w:val="bottom"/>
            <w:hideMark/>
          </w:tcPr>
          <w:p w14:paraId="3752CF29" w14:textId="20EC3968"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r w:rsidR="0018765A">
              <w:rPr>
                <w:rFonts w:cs="Segoe UI"/>
                <w:color w:val="000000"/>
                <w:sz w:val="18"/>
                <w:szCs w:val="18"/>
              </w:rPr>
              <w:t>,</w:t>
            </w:r>
            <w:r w:rsidRPr="00102AA8">
              <w:rPr>
                <w:rFonts w:cs="Segoe UI"/>
                <w:color w:val="000000"/>
                <w:sz w:val="18"/>
                <w:szCs w:val="18"/>
              </w:rPr>
              <w:t>532</w:t>
            </w:r>
          </w:p>
        </w:tc>
      </w:tr>
      <w:tr w:rsidR="00D96117" w:rsidRPr="00102AA8" w14:paraId="3363AAF8" w14:textId="77777777" w:rsidTr="00FA37C7">
        <w:trPr>
          <w:trHeight w:val="290"/>
        </w:trPr>
        <w:tc>
          <w:tcPr>
            <w:cnfStyle w:val="001000000000" w:firstRow="0" w:lastRow="0" w:firstColumn="1" w:lastColumn="0" w:oddVBand="0" w:evenVBand="0" w:oddHBand="0" w:evenHBand="0" w:firstRowFirstColumn="0" w:firstRowLastColumn="0" w:lastRowFirstColumn="0" w:lastRowLastColumn="0"/>
            <w:tcW w:w="602" w:type="pct"/>
            <w:noWrap/>
            <w:hideMark/>
          </w:tcPr>
          <w:p w14:paraId="26204189" w14:textId="77777777" w:rsidR="000F5B1C" w:rsidRPr="00860660" w:rsidRDefault="000F5B1C" w:rsidP="000F5B1C">
            <w:pPr>
              <w:jc w:val="center"/>
              <w:rPr>
                <w:rFonts w:eastAsia="Times New Roman" w:cs="Segoe UI"/>
                <w:color w:val="000000"/>
                <w:sz w:val="18"/>
                <w:szCs w:val="18"/>
              </w:rPr>
            </w:pPr>
            <w:r w:rsidRPr="00860660">
              <w:rPr>
                <w:rFonts w:eastAsia="Times New Roman" w:cs="Segoe UI"/>
                <w:color w:val="000000"/>
                <w:sz w:val="18"/>
                <w:szCs w:val="18"/>
              </w:rPr>
              <w:t>2044</w:t>
            </w:r>
          </w:p>
        </w:tc>
        <w:tc>
          <w:tcPr>
            <w:tcW w:w="610" w:type="pct"/>
            <w:noWrap/>
            <w:vAlign w:val="bottom"/>
            <w:hideMark/>
          </w:tcPr>
          <w:p w14:paraId="3E7EFB63" w14:textId="4ACBC38F"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r w:rsidR="00EE32BF" w:rsidRPr="00102AA8">
              <w:rPr>
                <w:rFonts w:cs="Segoe UI"/>
                <w:color w:val="000000"/>
                <w:sz w:val="18"/>
                <w:szCs w:val="18"/>
              </w:rPr>
              <w:t>,</w:t>
            </w:r>
            <w:r w:rsidRPr="00102AA8">
              <w:rPr>
                <w:rFonts w:cs="Segoe UI"/>
                <w:color w:val="000000"/>
                <w:sz w:val="18"/>
                <w:szCs w:val="18"/>
              </w:rPr>
              <w:t>389</w:t>
            </w:r>
          </w:p>
        </w:tc>
        <w:tc>
          <w:tcPr>
            <w:tcW w:w="602" w:type="pct"/>
            <w:noWrap/>
            <w:vAlign w:val="bottom"/>
            <w:hideMark/>
          </w:tcPr>
          <w:p w14:paraId="287EDDE8" w14:textId="686D4DAC"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r w:rsidR="00EE32BF" w:rsidRPr="00102AA8">
              <w:rPr>
                <w:rFonts w:cs="Segoe UI"/>
                <w:color w:val="000000"/>
                <w:sz w:val="18"/>
                <w:szCs w:val="18"/>
              </w:rPr>
              <w:t>,</w:t>
            </w:r>
            <w:r w:rsidRPr="00102AA8">
              <w:rPr>
                <w:rFonts w:cs="Segoe UI"/>
                <w:color w:val="000000"/>
                <w:sz w:val="18"/>
                <w:szCs w:val="18"/>
              </w:rPr>
              <w:t>721</w:t>
            </w:r>
          </w:p>
        </w:tc>
        <w:tc>
          <w:tcPr>
            <w:tcW w:w="610" w:type="pct"/>
            <w:noWrap/>
            <w:vAlign w:val="bottom"/>
            <w:hideMark/>
          </w:tcPr>
          <w:p w14:paraId="2613D810" w14:textId="2343D567"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8137C5">
              <w:rPr>
                <w:rFonts w:cs="Segoe UI"/>
                <w:color w:val="000000"/>
                <w:sz w:val="18"/>
                <w:szCs w:val="18"/>
              </w:rPr>
              <w:t>,</w:t>
            </w:r>
            <w:r w:rsidRPr="00102AA8">
              <w:rPr>
                <w:rFonts w:cs="Segoe UI"/>
                <w:color w:val="000000"/>
                <w:sz w:val="18"/>
                <w:szCs w:val="18"/>
              </w:rPr>
              <w:t>668</w:t>
            </w:r>
          </w:p>
        </w:tc>
        <w:tc>
          <w:tcPr>
            <w:tcW w:w="721" w:type="pct"/>
            <w:noWrap/>
            <w:vAlign w:val="bottom"/>
            <w:hideMark/>
          </w:tcPr>
          <w:p w14:paraId="62549BED" w14:textId="21B59426"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18765A">
              <w:rPr>
                <w:rFonts w:cs="Segoe UI"/>
                <w:color w:val="000000"/>
                <w:sz w:val="18"/>
                <w:szCs w:val="18"/>
              </w:rPr>
              <w:t>,</w:t>
            </w:r>
            <w:r w:rsidRPr="00102AA8">
              <w:rPr>
                <w:rFonts w:cs="Segoe UI"/>
                <w:color w:val="000000"/>
                <w:sz w:val="18"/>
                <w:szCs w:val="18"/>
              </w:rPr>
              <w:t>793</w:t>
            </w:r>
          </w:p>
        </w:tc>
        <w:tc>
          <w:tcPr>
            <w:tcW w:w="602" w:type="pct"/>
            <w:noWrap/>
            <w:vAlign w:val="bottom"/>
            <w:hideMark/>
          </w:tcPr>
          <w:p w14:paraId="62EEC330" w14:textId="65139381"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−219</w:t>
            </w:r>
          </w:p>
        </w:tc>
        <w:tc>
          <w:tcPr>
            <w:tcW w:w="602" w:type="pct"/>
            <w:noWrap/>
            <w:vAlign w:val="bottom"/>
            <w:hideMark/>
          </w:tcPr>
          <w:p w14:paraId="7CC2FE72" w14:textId="3C4C6CA3"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88</w:t>
            </w:r>
          </w:p>
        </w:tc>
        <w:tc>
          <w:tcPr>
            <w:tcW w:w="652" w:type="pct"/>
            <w:noWrap/>
            <w:vAlign w:val="bottom"/>
            <w:hideMark/>
          </w:tcPr>
          <w:p w14:paraId="5FA85ED6" w14:textId="05ED1D8D" w:rsidR="000F5B1C" w:rsidRPr="00860660" w:rsidRDefault="000F5B1C" w:rsidP="000F5B1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r w:rsidR="0018765A">
              <w:rPr>
                <w:rFonts w:cs="Segoe UI"/>
                <w:color w:val="000000"/>
                <w:sz w:val="18"/>
                <w:szCs w:val="18"/>
              </w:rPr>
              <w:t>,</w:t>
            </w:r>
            <w:r w:rsidRPr="00102AA8">
              <w:rPr>
                <w:rFonts w:cs="Segoe UI"/>
                <w:color w:val="000000"/>
                <w:sz w:val="18"/>
                <w:szCs w:val="18"/>
              </w:rPr>
              <w:t>329</w:t>
            </w:r>
          </w:p>
        </w:tc>
      </w:tr>
    </w:tbl>
    <w:p w14:paraId="2C0079F7" w14:textId="2B8B7FB3" w:rsidR="003F712A" w:rsidRPr="00AB3959" w:rsidRDefault="003F712A" w:rsidP="003F712A">
      <w:pPr>
        <w:rPr>
          <w:rFonts w:ascii="Segoe UI" w:hAnsi="Segoe UI" w:cs="Segoe UI"/>
          <w:sz w:val="18"/>
          <w:szCs w:val="18"/>
        </w:rPr>
      </w:pPr>
      <w:r w:rsidRPr="00757740">
        <w:rPr>
          <w:rFonts w:ascii="Segoe UI" w:hAnsi="Segoe UI" w:cs="Segoe UI"/>
          <w:sz w:val="18"/>
          <w:szCs w:val="18"/>
        </w:rPr>
        <w:t xml:space="preserve">Source: </w:t>
      </w:r>
      <w:r w:rsidR="000717DD">
        <w:rPr>
          <w:rFonts w:ascii="Segoe UI" w:hAnsi="Segoe UI" w:cs="Segoe UI"/>
          <w:sz w:val="18"/>
          <w:szCs w:val="18"/>
        </w:rPr>
        <w:t>Essex County Council</w:t>
      </w:r>
      <w:r w:rsidRPr="00757740">
        <w:rPr>
          <w:rFonts w:ascii="Segoe UI" w:hAnsi="Segoe UI" w:cs="Segoe UI"/>
          <w:sz w:val="18"/>
          <w:szCs w:val="18"/>
        </w:rPr>
        <w:t xml:space="preserve"> and HLIN</w:t>
      </w:r>
      <w:r w:rsidR="00ED0C65">
        <w:rPr>
          <w:rFonts w:ascii="Segoe UI" w:hAnsi="Segoe UI" w:cs="Segoe UI"/>
          <w:sz w:val="18"/>
          <w:szCs w:val="18"/>
        </w:rPr>
        <w:t xml:space="preserve">. </w:t>
      </w:r>
      <w:r w:rsidR="00ED0C65" w:rsidRPr="00ED0C65">
        <w:rPr>
          <w:rFonts w:ascii="Segoe UI" w:hAnsi="Segoe UI" w:cs="Segoe UI"/>
          <w:sz w:val="18"/>
          <w:szCs w:val="18"/>
        </w:rPr>
        <w:t>NB estimates of need are not cumulative</w:t>
      </w:r>
    </w:p>
    <w:p w14:paraId="090934D4" w14:textId="58B38552" w:rsidR="002131F5" w:rsidRDefault="00475B7A" w:rsidP="00475B7A">
      <w:pPr>
        <w:pStyle w:val="Numberedpara1202"/>
      </w:pPr>
      <w:r w:rsidRPr="00475B7A">
        <w:t>Following the same methodology, the need for care home beds is disaggregated to district level.</w:t>
      </w:r>
    </w:p>
    <w:p w14:paraId="33F4FDA5" w14:textId="2DFF286A" w:rsidR="00475B7A" w:rsidRDefault="008F28FC" w:rsidP="00475B7A">
      <w:pPr>
        <w:pStyle w:val="Numberedpara1202"/>
      </w:pPr>
      <w:r>
        <w:t xml:space="preserve">An </w:t>
      </w:r>
      <w:r w:rsidR="00E33CAC">
        <w:t>implication of these estimates</w:t>
      </w:r>
      <w:r>
        <w:t xml:space="preserve"> of </w:t>
      </w:r>
      <w:r w:rsidR="00E33CAC">
        <w:t>need</w:t>
      </w:r>
      <w:r>
        <w:t xml:space="preserve"> </w:t>
      </w:r>
      <w:r w:rsidR="00E33CAC">
        <w:t xml:space="preserve">for care home bed capacity </w:t>
      </w:r>
      <w:r>
        <w:t xml:space="preserve">is that there will need to </w:t>
      </w:r>
      <w:r w:rsidR="00E33CAC">
        <w:t>be discussions</w:t>
      </w:r>
      <w:r>
        <w:t xml:space="preserve"> between Essex </w:t>
      </w:r>
      <w:r w:rsidR="00E33CAC">
        <w:t>County</w:t>
      </w:r>
      <w:r>
        <w:t xml:space="preserve"> </w:t>
      </w:r>
      <w:r w:rsidR="00E33CAC">
        <w:t>Council</w:t>
      </w:r>
      <w:r>
        <w:t xml:space="preserve"> and NHS </w:t>
      </w:r>
      <w:r w:rsidR="00E33CAC">
        <w:t>commissioners</w:t>
      </w:r>
      <w:r>
        <w:t xml:space="preserve"> </w:t>
      </w:r>
      <w:r w:rsidR="00E33CAC">
        <w:t>of</w:t>
      </w:r>
      <w:r>
        <w:t xml:space="preserve"> care home beds with care home </w:t>
      </w:r>
      <w:r w:rsidR="00E33CAC">
        <w:t>operators</w:t>
      </w:r>
      <w:r>
        <w:t xml:space="preserve"> in </w:t>
      </w:r>
      <w:r w:rsidR="00E33CAC">
        <w:t>relation</w:t>
      </w:r>
      <w:r>
        <w:t xml:space="preserve"> to a </w:t>
      </w:r>
      <w:r w:rsidR="00E33CAC">
        <w:t>shift</w:t>
      </w:r>
      <w:r>
        <w:t xml:space="preserve"> in need away from </w:t>
      </w:r>
      <w:r w:rsidR="00E33CAC">
        <w:t>residential</w:t>
      </w:r>
      <w:r>
        <w:t xml:space="preserve"> care beds to </w:t>
      </w:r>
      <w:r w:rsidR="00E33CAC">
        <w:t>nursing</w:t>
      </w:r>
      <w:r>
        <w:t xml:space="preserve"> care beds. </w:t>
      </w:r>
      <w:r w:rsidR="00E33CAC">
        <w:t>This</w:t>
      </w:r>
      <w:r w:rsidR="00926980">
        <w:t xml:space="preserve"> </w:t>
      </w:r>
      <w:r w:rsidR="0038291F">
        <w:t>means</w:t>
      </w:r>
      <w:r w:rsidR="00926980">
        <w:t xml:space="preserve"> that there is l</w:t>
      </w:r>
      <w:r w:rsidR="0038291F">
        <w:t>ikely</w:t>
      </w:r>
      <w:r w:rsidR="00926980">
        <w:t xml:space="preserve"> to be a </w:t>
      </w:r>
      <w:r w:rsidR="0038291F">
        <w:t>change</w:t>
      </w:r>
      <w:r w:rsidR="00926980">
        <w:t xml:space="preserve"> in the </w:t>
      </w:r>
      <w:r w:rsidR="0038291F">
        <w:t>designation</w:t>
      </w:r>
      <w:r w:rsidR="00926980">
        <w:t xml:space="preserve"> </w:t>
      </w:r>
      <w:r w:rsidR="0038291F">
        <w:t>of</w:t>
      </w:r>
      <w:r w:rsidR="00926980">
        <w:t xml:space="preserve"> some current care home beds from </w:t>
      </w:r>
      <w:r w:rsidR="0038291F">
        <w:t>residential</w:t>
      </w:r>
      <w:r w:rsidR="00926980">
        <w:t xml:space="preserve"> to nursing care use to cater </w:t>
      </w:r>
      <w:r w:rsidR="0038291F">
        <w:t>for</w:t>
      </w:r>
      <w:r w:rsidR="00926980">
        <w:t xml:space="preserve"> the higher acuity of care and health needs </w:t>
      </w:r>
      <w:r w:rsidR="0038291F">
        <w:t xml:space="preserve">amongst </w:t>
      </w:r>
      <w:r w:rsidR="00926980">
        <w:t>older people who need care home beds.</w:t>
      </w:r>
    </w:p>
    <w:p w14:paraId="49D48500" w14:textId="7961CC1A" w:rsidR="008F28FC" w:rsidRDefault="008F28FC" w:rsidP="00475B7A">
      <w:pPr>
        <w:pStyle w:val="Numberedpara1202"/>
      </w:pPr>
      <w:r>
        <w:t xml:space="preserve">In this </w:t>
      </w:r>
      <w:r w:rsidR="0038291F">
        <w:t>context</w:t>
      </w:r>
      <w:r w:rsidR="00926980">
        <w:t xml:space="preserve">, at least over the period to 2034, </w:t>
      </w:r>
      <w:r w:rsidR="0082150E">
        <w:t xml:space="preserve">care home </w:t>
      </w:r>
      <w:r w:rsidR="0038291F">
        <w:t>developers</w:t>
      </w:r>
      <w:r w:rsidR="0082150E">
        <w:t>/</w:t>
      </w:r>
      <w:r w:rsidR="0038291F">
        <w:t>operators</w:t>
      </w:r>
      <w:r w:rsidR="0082150E">
        <w:t xml:space="preserve"> and local </w:t>
      </w:r>
      <w:r w:rsidR="0038291F">
        <w:t>authority</w:t>
      </w:r>
      <w:r w:rsidR="0082150E">
        <w:t xml:space="preserve"> planners should </w:t>
      </w:r>
      <w:r w:rsidR="0038291F">
        <w:t>consider</w:t>
      </w:r>
      <w:r w:rsidR="0082150E">
        <w:t xml:space="preserve"> the </w:t>
      </w:r>
      <w:r w:rsidR="0082150E" w:rsidRPr="001B6CCB">
        <w:rPr>
          <w:i/>
          <w:iCs/>
        </w:rPr>
        <w:t xml:space="preserve">overall </w:t>
      </w:r>
      <w:r w:rsidR="0038291F">
        <w:t>level</w:t>
      </w:r>
      <w:r w:rsidR="0082150E">
        <w:t xml:space="preserve"> </w:t>
      </w:r>
      <w:r w:rsidR="0038291F">
        <w:t>of</w:t>
      </w:r>
      <w:r w:rsidR="0082150E">
        <w:t xml:space="preserve"> need for care home beds in </w:t>
      </w:r>
      <w:r w:rsidR="0038291F">
        <w:t>Essex</w:t>
      </w:r>
      <w:r w:rsidR="0082150E">
        <w:t xml:space="preserve"> and the 12 Essex </w:t>
      </w:r>
      <w:r w:rsidR="0038291F">
        <w:t>Districts</w:t>
      </w:r>
      <w:r w:rsidR="0082150E">
        <w:t xml:space="preserve"> taking account </w:t>
      </w:r>
      <w:r w:rsidR="0038291F">
        <w:t>of</w:t>
      </w:r>
      <w:r w:rsidR="0082150E">
        <w:t xml:space="preserve"> the </w:t>
      </w:r>
      <w:r w:rsidR="0082150E" w:rsidRPr="00A93950">
        <w:rPr>
          <w:i/>
          <w:iCs/>
        </w:rPr>
        <w:t xml:space="preserve">overall </w:t>
      </w:r>
      <w:r w:rsidR="0038291F" w:rsidRPr="00A93950">
        <w:rPr>
          <w:i/>
          <w:iCs/>
        </w:rPr>
        <w:t>balance</w:t>
      </w:r>
      <w:r w:rsidR="0082150E" w:rsidRPr="00A93950">
        <w:rPr>
          <w:i/>
          <w:iCs/>
        </w:rPr>
        <w:t xml:space="preserve"> </w:t>
      </w:r>
      <w:r w:rsidR="0038291F" w:rsidRPr="00A93950">
        <w:rPr>
          <w:i/>
          <w:iCs/>
        </w:rPr>
        <w:t>of</w:t>
      </w:r>
      <w:r w:rsidR="0082150E" w:rsidRPr="00A93950">
        <w:rPr>
          <w:i/>
          <w:iCs/>
        </w:rPr>
        <w:t xml:space="preserve"> es</w:t>
      </w:r>
      <w:r w:rsidR="0038291F" w:rsidRPr="00A93950">
        <w:rPr>
          <w:i/>
          <w:iCs/>
        </w:rPr>
        <w:t>timated</w:t>
      </w:r>
      <w:r w:rsidR="0082150E" w:rsidRPr="00A93950">
        <w:rPr>
          <w:i/>
          <w:iCs/>
        </w:rPr>
        <w:t xml:space="preserve"> need</w:t>
      </w:r>
      <w:r w:rsidR="00A93950">
        <w:rPr>
          <w:i/>
          <w:iCs/>
        </w:rPr>
        <w:t xml:space="preserve"> </w:t>
      </w:r>
      <w:r w:rsidR="00A93950" w:rsidRPr="00A93950">
        <w:t>for</w:t>
      </w:r>
      <w:r w:rsidR="0082150E" w:rsidRPr="00A93950">
        <w:t xml:space="preserve"> </w:t>
      </w:r>
      <w:r w:rsidR="0082150E">
        <w:t xml:space="preserve">both residential care beds and nursing care beds. </w:t>
      </w:r>
    </w:p>
    <w:p w14:paraId="3FA347D0" w14:textId="77777777" w:rsidR="002131F5" w:rsidRPr="002131F5" w:rsidRDefault="002131F5" w:rsidP="002131F5">
      <w:pPr>
        <w:rPr>
          <w:rFonts w:ascii="Segoe UI" w:hAnsi="Segoe UI" w:cs="Segoe UI"/>
          <w:sz w:val="22"/>
          <w:szCs w:val="22"/>
        </w:rPr>
      </w:pPr>
    </w:p>
    <w:p w14:paraId="2953B9FF" w14:textId="66C149C0" w:rsidR="003F712A" w:rsidRPr="00757740" w:rsidRDefault="003F712A" w:rsidP="003F712A">
      <w:pPr>
        <w:pStyle w:val="Tablesourcenote"/>
        <w:rPr>
          <w:rFonts w:cs="Segoe UI"/>
          <w:b/>
          <w:bCs/>
          <w:sz w:val="22"/>
          <w:szCs w:val="22"/>
        </w:rPr>
      </w:pPr>
      <w:r w:rsidRPr="00757740">
        <w:rPr>
          <w:rFonts w:cs="Segoe UI"/>
          <w:b/>
          <w:bCs/>
          <w:sz w:val="22"/>
          <w:szCs w:val="22"/>
        </w:rPr>
        <w:t xml:space="preserve">Estimated </w:t>
      </w:r>
      <w:r>
        <w:rPr>
          <w:rFonts w:cs="Segoe UI"/>
          <w:b/>
          <w:bCs/>
          <w:sz w:val="22"/>
          <w:szCs w:val="22"/>
        </w:rPr>
        <w:t>c</w:t>
      </w:r>
      <w:r w:rsidRPr="00757740">
        <w:rPr>
          <w:rFonts w:cs="Segoe UI"/>
          <w:b/>
          <w:bCs/>
          <w:sz w:val="22"/>
          <w:szCs w:val="22"/>
        </w:rPr>
        <w:t xml:space="preserve">are home </w:t>
      </w:r>
      <w:r>
        <w:rPr>
          <w:rFonts w:cs="Segoe UI"/>
          <w:b/>
          <w:bCs/>
          <w:sz w:val="22"/>
          <w:szCs w:val="22"/>
        </w:rPr>
        <w:t>capacity</w:t>
      </w:r>
      <w:r w:rsidRPr="00757740">
        <w:rPr>
          <w:rFonts w:cs="Segoe UI"/>
          <w:b/>
          <w:bCs/>
          <w:sz w:val="22"/>
          <w:szCs w:val="22"/>
        </w:rPr>
        <w:t xml:space="preserve"> need by district</w:t>
      </w:r>
    </w:p>
    <w:p w14:paraId="4B22242B" w14:textId="28ADCA12" w:rsidR="00121575" w:rsidRDefault="003F712A" w:rsidP="009A286B">
      <w:pPr>
        <w:pStyle w:val="Numberedpara1202"/>
      </w:pPr>
      <w:r>
        <w:t>Following the same methodology, the need for care home beds is disaggregated to district level.</w:t>
      </w:r>
    </w:p>
    <w:p w14:paraId="35A16F20" w14:textId="32395BB6" w:rsidR="006F620A" w:rsidRDefault="006F620A" w:rsidP="006F620A">
      <w:pPr>
        <w:pStyle w:val="Caption"/>
      </w:pPr>
      <w:r>
        <w:t xml:space="preserve">Table </w:t>
      </w:r>
      <w:fldSimple w:instr=" SEQ Table \* ARABIC ">
        <w:r w:rsidR="00971C60">
          <w:rPr>
            <w:noProof/>
          </w:rPr>
          <w:t>138</w:t>
        </w:r>
      </w:fldSimple>
      <w:r>
        <w:t xml:space="preserve">. </w:t>
      </w:r>
      <w:r w:rsidRPr="00992A96">
        <w:t>Adjusted estimated need for residential care home beds in Basildon to 2044</w:t>
      </w:r>
    </w:p>
    <w:tbl>
      <w:tblPr>
        <w:tblStyle w:val="GridTable5Dark-Accent4"/>
        <w:tblW w:w="5000" w:type="pct"/>
        <w:tblLook w:val="04A0" w:firstRow="1" w:lastRow="0" w:firstColumn="1" w:lastColumn="0" w:noHBand="0" w:noVBand="1"/>
      </w:tblPr>
      <w:tblGrid>
        <w:gridCol w:w="784"/>
        <w:gridCol w:w="962"/>
        <w:gridCol w:w="837"/>
        <w:gridCol w:w="1069"/>
        <w:gridCol w:w="1286"/>
        <w:gridCol w:w="1001"/>
        <w:gridCol w:w="1001"/>
        <w:gridCol w:w="1012"/>
        <w:gridCol w:w="1064"/>
      </w:tblGrid>
      <w:tr w:rsidR="006F620A" w:rsidRPr="00102AA8" w14:paraId="49571A4D"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5" w:type="pct"/>
            <w:shd w:val="clear" w:color="auto" w:fill="FBCAD0"/>
            <w:hideMark/>
          </w:tcPr>
          <w:p w14:paraId="174E24A0" w14:textId="77777777" w:rsidR="006F620A" w:rsidRPr="00F4191F" w:rsidRDefault="006F620A" w:rsidP="001A5B9A">
            <w:pPr>
              <w:rPr>
                <w:rFonts w:eastAsia="Times New Roman" w:cs="Segoe UI"/>
                <w:color w:val="000000"/>
                <w:sz w:val="16"/>
                <w:szCs w:val="16"/>
              </w:rPr>
            </w:pPr>
            <w:r w:rsidRPr="00F4191F">
              <w:rPr>
                <w:rFonts w:eastAsia="Times New Roman" w:cs="Segoe UI"/>
                <w:color w:val="000000"/>
                <w:sz w:val="16"/>
                <w:szCs w:val="16"/>
              </w:rPr>
              <w:t>Year</w:t>
            </w:r>
          </w:p>
        </w:tc>
        <w:tc>
          <w:tcPr>
            <w:tcW w:w="533" w:type="pct"/>
            <w:shd w:val="clear" w:color="auto" w:fill="FBCAD0"/>
            <w:hideMark/>
          </w:tcPr>
          <w:p w14:paraId="2BDFD04A"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Gross estimated care home bed need</w:t>
            </w:r>
          </w:p>
        </w:tc>
        <w:tc>
          <w:tcPr>
            <w:tcW w:w="464" w:type="pct"/>
            <w:shd w:val="clear" w:color="auto" w:fill="FBCAD0"/>
            <w:hideMark/>
          </w:tcPr>
          <w:p w14:paraId="44466945"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Current supply</w:t>
            </w:r>
          </w:p>
        </w:tc>
        <w:tc>
          <w:tcPr>
            <w:tcW w:w="593" w:type="pct"/>
            <w:shd w:val="clear" w:color="auto" w:fill="FBCAD0"/>
            <w:hideMark/>
          </w:tcPr>
          <w:p w14:paraId="5C41535B"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Initial estimated care home bed need (net of supply)</w:t>
            </w:r>
          </w:p>
        </w:tc>
        <w:tc>
          <w:tcPr>
            <w:tcW w:w="713" w:type="pct"/>
            <w:shd w:val="clear" w:color="auto" w:fill="FBCAD0"/>
            <w:hideMark/>
          </w:tcPr>
          <w:p w14:paraId="5127BB59"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Adjust for spare capacity requirement (+10%) &amp; capacity tracker evidence</w:t>
            </w:r>
          </w:p>
        </w:tc>
        <w:tc>
          <w:tcPr>
            <w:tcW w:w="555" w:type="pct"/>
            <w:shd w:val="clear" w:color="auto" w:fill="FBCAD0"/>
            <w:hideMark/>
          </w:tcPr>
          <w:p w14:paraId="7C4B37BF"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Adjust for use of beds by non-Essex residents (-5%)</w:t>
            </w:r>
          </w:p>
        </w:tc>
        <w:tc>
          <w:tcPr>
            <w:tcW w:w="555" w:type="pct"/>
            <w:shd w:val="clear" w:color="auto" w:fill="FBCAD0"/>
            <w:hideMark/>
          </w:tcPr>
          <w:p w14:paraId="6CA6823C"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Adjust for potential care home closures (+1.5%)</w:t>
            </w:r>
          </w:p>
        </w:tc>
        <w:tc>
          <w:tcPr>
            <w:tcW w:w="561" w:type="pct"/>
            <w:shd w:val="clear" w:color="auto" w:fill="FBCAD0"/>
            <w:hideMark/>
          </w:tcPr>
          <w:p w14:paraId="4ADF2EB5"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Adjust for diversion from res care to extra care</w:t>
            </w:r>
          </w:p>
        </w:tc>
        <w:tc>
          <w:tcPr>
            <w:tcW w:w="590" w:type="pct"/>
            <w:shd w:val="clear" w:color="auto" w:fill="FBCAD0"/>
            <w:hideMark/>
          </w:tcPr>
          <w:p w14:paraId="6F0FB9C8" w14:textId="6CA42D5F"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Total adjusted estimated care home bed need</w:t>
            </w:r>
          </w:p>
        </w:tc>
      </w:tr>
      <w:tr w:rsidR="00D96117" w:rsidRPr="00102AA8" w14:paraId="00EAC87F" w14:textId="77777777" w:rsidTr="007E25B5">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2D98E480" w14:textId="77777777" w:rsidR="007E25B5" w:rsidRPr="003F53B0" w:rsidRDefault="007E25B5" w:rsidP="007E25B5">
            <w:pPr>
              <w:jc w:val="right"/>
              <w:rPr>
                <w:rFonts w:eastAsia="Times New Roman" w:cs="Segoe UI"/>
                <w:color w:val="000000"/>
                <w:sz w:val="16"/>
                <w:szCs w:val="16"/>
              </w:rPr>
            </w:pPr>
            <w:r w:rsidRPr="003F53B0">
              <w:rPr>
                <w:rFonts w:eastAsia="Times New Roman" w:cs="Segoe UI"/>
                <w:color w:val="000000"/>
                <w:sz w:val="16"/>
                <w:szCs w:val="16"/>
              </w:rPr>
              <w:t>2024</w:t>
            </w:r>
          </w:p>
        </w:tc>
        <w:tc>
          <w:tcPr>
            <w:tcW w:w="533" w:type="pct"/>
            <w:noWrap/>
            <w:vAlign w:val="bottom"/>
            <w:hideMark/>
          </w:tcPr>
          <w:p w14:paraId="5D82C4E3" w14:textId="364A0C93"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670</w:t>
            </w:r>
          </w:p>
        </w:tc>
        <w:tc>
          <w:tcPr>
            <w:tcW w:w="464" w:type="pct"/>
            <w:noWrap/>
            <w:vAlign w:val="bottom"/>
            <w:hideMark/>
          </w:tcPr>
          <w:p w14:paraId="7CC80FC1" w14:textId="632FE4CE"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654</w:t>
            </w:r>
          </w:p>
        </w:tc>
        <w:tc>
          <w:tcPr>
            <w:tcW w:w="593" w:type="pct"/>
            <w:noWrap/>
            <w:vAlign w:val="bottom"/>
            <w:hideMark/>
          </w:tcPr>
          <w:p w14:paraId="22115068" w14:textId="531ACE6B"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713" w:type="pct"/>
            <w:noWrap/>
            <w:vAlign w:val="bottom"/>
            <w:hideMark/>
          </w:tcPr>
          <w:p w14:paraId="0D4671D6" w14:textId="7C61F81E"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34</w:t>
            </w:r>
          </w:p>
        </w:tc>
        <w:tc>
          <w:tcPr>
            <w:tcW w:w="555" w:type="pct"/>
            <w:noWrap/>
            <w:vAlign w:val="bottom"/>
            <w:hideMark/>
          </w:tcPr>
          <w:p w14:paraId="6289E03A" w14:textId="102F5C44"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−34</w:t>
            </w:r>
          </w:p>
        </w:tc>
        <w:tc>
          <w:tcPr>
            <w:tcW w:w="555" w:type="pct"/>
            <w:noWrap/>
            <w:vAlign w:val="bottom"/>
            <w:hideMark/>
          </w:tcPr>
          <w:p w14:paraId="5E6C07D5" w14:textId="27637161"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561" w:type="pct"/>
            <w:noWrap/>
            <w:vAlign w:val="bottom"/>
            <w:hideMark/>
          </w:tcPr>
          <w:p w14:paraId="71754C65" w14:textId="26251B44"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0" w:type="pct"/>
            <w:noWrap/>
            <w:vAlign w:val="bottom"/>
            <w:hideMark/>
          </w:tcPr>
          <w:p w14:paraId="3C00AC9D" w14:textId="57CEC08B" w:rsidR="007E25B5" w:rsidRPr="00FC7EDC"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28</w:t>
            </w:r>
          </w:p>
        </w:tc>
      </w:tr>
      <w:tr w:rsidR="00D96117" w:rsidRPr="00102AA8" w14:paraId="7F14BE27" w14:textId="77777777" w:rsidTr="007E25B5">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4A1A7239" w14:textId="77777777" w:rsidR="007E25B5" w:rsidRPr="003F53B0" w:rsidRDefault="007E25B5" w:rsidP="007E25B5">
            <w:pPr>
              <w:jc w:val="right"/>
              <w:rPr>
                <w:rFonts w:eastAsia="Times New Roman" w:cs="Segoe UI"/>
                <w:color w:val="000000"/>
                <w:sz w:val="16"/>
                <w:szCs w:val="16"/>
              </w:rPr>
            </w:pPr>
            <w:r w:rsidRPr="003F53B0">
              <w:rPr>
                <w:rFonts w:eastAsia="Times New Roman" w:cs="Segoe UI"/>
                <w:color w:val="000000"/>
                <w:sz w:val="16"/>
                <w:szCs w:val="16"/>
              </w:rPr>
              <w:t>2029</w:t>
            </w:r>
          </w:p>
        </w:tc>
        <w:tc>
          <w:tcPr>
            <w:tcW w:w="533" w:type="pct"/>
            <w:noWrap/>
            <w:vAlign w:val="bottom"/>
            <w:hideMark/>
          </w:tcPr>
          <w:p w14:paraId="739CD67D" w14:textId="4B726896"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706</w:t>
            </w:r>
          </w:p>
        </w:tc>
        <w:tc>
          <w:tcPr>
            <w:tcW w:w="464" w:type="pct"/>
            <w:noWrap/>
            <w:vAlign w:val="bottom"/>
            <w:hideMark/>
          </w:tcPr>
          <w:p w14:paraId="62DD6049" w14:textId="015336EF"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654</w:t>
            </w:r>
          </w:p>
        </w:tc>
        <w:tc>
          <w:tcPr>
            <w:tcW w:w="593" w:type="pct"/>
            <w:noWrap/>
            <w:vAlign w:val="bottom"/>
            <w:hideMark/>
          </w:tcPr>
          <w:p w14:paraId="61C3B97E" w14:textId="726CB6AD"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52</w:t>
            </w:r>
          </w:p>
        </w:tc>
        <w:tc>
          <w:tcPr>
            <w:tcW w:w="713" w:type="pct"/>
            <w:noWrap/>
            <w:vAlign w:val="bottom"/>
            <w:hideMark/>
          </w:tcPr>
          <w:p w14:paraId="2CB002F9" w14:textId="23F439A5"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35</w:t>
            </w:r>
          </w:p>
        </w:tc>
        <w:tc>
          <w:tcPr>
            <w:tcW w:w="555" w:type="pct"/>
            <w:noWrap/>
            <w:vAlign w:val="bottom"/>
            <w:hideMark/>
          </w:tcPr>
          <w:p w14:paraId="776EC905" w14:textId="15C1D428"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−35</w:t>
            </w:r>
          </w:p>
        </w:tc>
        <w:tc>
          <w:tcPr>
            <w:tcW w:w="555" w:type="pct"/>
            <w:noWrap/>
            <w:vAlign w:val="bottom"/>
            <w:hideMark/>
          </w:tcPr>
          <w:p w14:paraId="7022B85A" w14:textId="15CE502C"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561" w:type="pct"/>
            <w:noWrap/>
            <w:vAlign w:val="bottom"/>
            <w:hideMark/>
          </w:tcPr>
          <w:p w14:paraId="7F07587E" w14:textId="6FBF7EFC"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0" w:type="pct"/>
            <w:noWrap/>
            <w:vAlign w:val="bottom"/>
            <w:hideMark/>
          </w:tcPr>
          <w:p w14:paraId="57DAC718" w14:textId="208B4EF0" w:rsidR="007E25B5" w:rsidRPr="00FC7EDC"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63</w:t>
            </w:r>
          </w:p>
        </w:tc>
      </w:tr>
      <w:tr w:rsidR="00D96117" w:rsidRPr="00102AA8" w14:paraId="5C505B22" w14:textId="77777777" w:rsidTr="007E25B5">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59CFE796" w14:textId="77777777" w:rsidR="007E25B5" w:rsidRPr="003F53B0" w:rsidRDefault="007E25B5" w:rsidP="007E25B5">
            <w:pPr>
              <w:jc w:val="right"/>
              <w:rPr>
                <w:rFonts w:eastAsia="Times New Roman" w:cs="Segoe UI"/>
                <w:color w:val="000000"/>
                <w:sz w:val="16"/>
                <w:szCs w:val="16"/>
              </w:rPr>
            </w:pPr>
            <w:r w:rsidRPr="003F53B0">
              <w:rPr>
                <w:rFonts w:eastAsia="Times New Roman" w:cs="Segoe UI"/>
                <w:color w:val="000000"/>
                <w:sz w:val="16"/>
                <w:szCs w:val="16"/>
              </w:rPr>
              <w:t>2034</w:t>
            </w:r>
          </w:p>
        </w:tc>
        <w:tc>
          <w:tcPr>
            <w:tcW w:w="533" w:type="pct"/>
            <w:noWrap/>
            <w:vAlign w:val="bottom"/>
            <w:hideMark/>
          </w:tcPr>
          <w:p w14:paraId="17F4446E" w14:textId="4D652729"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794</w:t>
            </w:r>
          </w:p>
        </w:tc>
        <w:tc>
          <w:tcPr>
            <w:tcW w:w="464" w:type="pct"/>
            <w:noWrap/>
            <w:vAlign w:val="bottom"/>
            <w:hideMark/>
          </w:tcPr>
          <w:p w14:paraId="10F1E8C3" w14:textId="5086659C"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654</w:t>
            </w:r>
          </w:p>
        </w:tc>
        <w:tc>
          <w:tcPr>
            <w:tcW w:w="593" w:type="pct"/>
            <w:noWrap/>
            <w:vAlign w:val="bottom"/>
            <w:hideMark/>
          </w:tcPr>
          <w:p w14:paraId="2B7B282E" w14:textId="28740A4D"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140</w:t>
            </w:r>
          </w:p>
        </w:tc>
        <w:tc>
          <w:tcPr>
            <w:tcW w:w="713" w:type="pct"/>
            <w:noWrap/>
            <w:vAlign w:val="bottom"/>
            <w:hideMark/>
          </w:tcPr>
          <w:p w14:paraId="2EC12E0D" w14:textId="7509FBD0"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w:t>
            </w:r>
          </w:p>
        </w:tc>
        <w:tc>
          <w:tcPr>
            <w:tcW w:w="555" w:type="pct"/>
            <w:noWrap/>
            <w:vAlign w:val="bottom"/>
            <w:hideMark/>
          </w:tcPr>
          <w:p w14:paraId="44106B2F" w14:textId="0C86F360"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w:t>
            </w:r>
          </w:p>
        </w:tc>
        <w:tc>
          <w:tcPr>
            <w:tcW w:w="555" w:type="pct"/>
            <w:noWrap/>
            <w:vAlign w:val="bottom"/>
            <w:hideMark/>
          </w:tcPr>
          <w:p w14:paraId="44ECC856" w14:textId="3F20A564"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561" w:type="pct"/>
            <w:noWrap/>
            <w:vAlign w:val="bottom"/>
            <w:hideMark/>
          </w:tcPr>
          <w:p w14:paraId="4ACE520D" w14:textId="5BB9EA8B"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0" w:type="pct"/>
            <w:noWrap/>
            <w:vAlign w:val="bottom"/>
            <w:hideMark/>
          </w:tcPr>
          <w:p w14:paraId="682E8926" w14:textId="5229CD52" w:rsidR="007E25B5" w:rsidRPr="00FC7EDC"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153</w:t>
            </w:r>
          </w:p>
        </w:tc>
      </w:tr>
      <w:tr w:rsidR="00D96117" w:rsidRPr="00102AA8" w14:paraId="3B2DB5E0" w14:textId="77777777" w:rsidTr="007E25B5">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11C50983" w14:textId="77777777" w:rsidR="007E25B5" w:rsidRPr="003F53B0" w:rsidRDefault="007E25B5" w:rsidP="007E25B5">
            <w:pPr>
              <w:jc w:val="right"/>
              <w:rPr>
                <w:rFonts w:eastAsia="Times New Roman" w:cs="Segoe UI"/>
                <w:color w:val="000000"/>
                <w:sz w:val="16"/>
                <w:szCs w:val="16"/>
              </w:rPr>
            </w:pPr>
            <w:r w:rsidRPr="003F53B0">
              <w:rPr>
                <w:rFonts w:eastAsia="Times New Roman" w:cs="Segoe UI"/>
                <w:color w:val="000000"/>
                <w:sz w:val="16"/>
                <w:szCs w:val="16"/>
              </w:rPr>
              <w:t>2039</w:t>
            </w:r>
          </w:p>
        </w:tc>
        <w:tc>
          <w:tcPr>
            <w:tcW w:w="533" w:type="pct"/>
            <w:noWrap/>
            <w:vAlign w:val="bottom"/>
            <w:hideMark/>
          </w:tcPr>
          <w:p w14:paraId="4F0A981E" w14:textId="0078801B"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814</w:t>
            </w:r>
          </w:p>
        </w:tc>
        <w:tc>
          <w:tcPr>
            <w:tcW w:w="464" w:type="pct"/>
            <w:noWrap/>
            <w:vAlign w:val="bottom"/>
            <w:hideMark/>
          </w:tcPr>
          <w:p w14:paraId="647A9335" w14:textId="3F565FB4"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654</w:t>
            </w:r>
          </w:p>
        </w:tc>
        <w:tc>
          <w:tcPr>
            <w:tcW w:w="593" w:type="pct"/>
            <w:noWrap/>
            <w:vAlign w:val="bottom"/>
            <w:hideMark/>
          </w:tcPr>
          <w:p w14:paraId="4D6E5010" w14:textId="439A8292"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160</w:t>
            </w:r>
          </w:p>
        </w:tc>
        <w:tc>
          <w:tcPr>
            <w:tcW w:w="713" w:type="pct"/>
            <w:noWrap/>
            <w:vAlign w:val="bottom"/>
            <w:hideMark/>
          </w:tcPr>
          <w:p w14:paraId="1C0260AA" w14:textId="41FA35B0"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w:t>
            </w:r>
          </w:p>
        </w:tc>
        <w:tc>
          <w:tcPr>
            <w:tcW w:w="555" w:type="pct"/>
            <w:noWrap/>
            <w:vAlign w:val="bottom"/>
            <w:hideMark/>
          </w:tcPr>
          <w:p w14:paraId="22430DFC" w14:textId="5BABBF04"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w:t>
            </w:r>
          </w:p>
        </w:tc>
        <w:tc>
          <w:tcPr>
            <w:tcW w:w="555" w:type="pct"/>
            <w:noWrap/>
            <w:vAlign w:val="bottom"/>
            <w:hideMark/>
          </w:tcPr>
          <w:p w14:paraId="017C472E" w14:textId="37D42B4B"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561" w:type="pct"/>
            <w:noWrap/>
            <w:vAlign w:val="bottom"/>
            <w:hideMark/>
          </w:tcPr>
          <w:p w14:paraId="17C35FE5" w14:textId="14E577CA"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0" w:type="pct"/>
            <w:noWrap/>
            <w:vAlign w:val="bottom"/>
            <w:hideMark/>
          </w:tcPr>
          <w:p w14:paraId="3D427FCD" w14:textId="7346601C" w:rsidR="007E25B5" w:rsidRPr="00FC7EDC"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173</w:t>
            </w:r>
          </w:p>
        </w:tc>
      </w:tr>
      <w:tr w:rsidR="00D96117" w:rsidRPr="00102AA8" w14:paraId="1D52DD57" w14:textId="77777777" w:rsidTr="007E25B5">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63A71ECD" w14:textId="77777777" w:rsidR="007E25B5" w:rsidRPr="003F53B0" w:rsidRDefault="007E25B5" w:rsidP="007E25B5">
            <w:pPr>
              <w:jc w:val="right"/>
              <w:rPr>
                <w:rFonts w:eastAsia="Times New Roman" w:cs="Segoe UI"/>
                <w:color w:val="000000"/>
                <w:sz w:val="16"/>
                <w:szCs w:val="16"/>
              </w:rPr>
            </w:pPr>
            <w:r w:rsidRPr="003F53B0">
              <w:rPr>
                <w:rFonts w:eastAsia="Times New Roman" w:cs="Segoe UI"/>
                <w:color w:val="000000"/>
                <w:sz w:val="16"/>
                <w:szCs w:val="16"/>
              </w:rPr>
              <w:t>2044</w:t>
            </w:r>
          </w:p>
        </w:tc>
        <w:tc>
          <w:tcPr>
            <w:tcW w:w="533" w:type="pct"/>
            <w:noWrap/>
            <w:vAlign w:val="bottom"/>
            <w:hideMark/>
          </w:tcPr>
          <w:p w14:paraId="1D5582CE" w14:textId="143586A5"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831</w:t>
            </w:r>
          </w:p>
        </w:tc>
        <w:tc>
          <w:tcPr>
            <w:tcW w:w="464" w:type="pct"/>
            <w:noWrap/>
            <w:vAlign w:val="bottom"/>
            <w:hideMark/>
          </w:tcPr>
          <w:p w14:paraId="7487D4A0" w14:textId="60E074AA"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654</w:t>
            </w:r>
          </w:p>
        </w:tc>
        <w:tc>
          <w:tcPr>
            <w:tcW w:w="593" w:type="pct"/>
            <w:noWrap/>
            <w:vAlign w:val="bottom"/>
            <w:hideMark/>
          </w:tcPr>
          <w:p w14:paraId="19F4FC62" w14:textId="7B8E6B40"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177</w:t>
            </w:r>
          </w:p>
        </w:tc>
        <w:tc>
          <w:tcPr>
            <w:tcW w:w="713" w:type="pct"/>
            <w:noWrap/>
            <w:vAlign w:val="bottom"/>
            <w:hideMark/>
          </w:tcPr>
          <w:p w14:paraId="6682F19F" w14:textId="46D6712F"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w:t>
            </w:r>
          </w:p>
        </w:tc>
        <w:tc>
          <w:tcPr>
            <w:tcW w:w="555" w:type="pct"/>
            <w:noWrap/>
            <w:vAlign w:val="bottom"/>
            <w:hideMark/>
          </w:tcPr>
          <w:p w14:paraId="487C5F8A" w14:textId="2501C4B0"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w:t>
            </w:r>
          </w:p>
        </w:tc>
        <w:tc>
          <w:tcPr>
            <w:tcW w:w="555" w:type="pct"/>
            <w:noWrap/>
            <w:vAlign w:val="bottom"/>
            <w:hideMark/>
          </w:tcPr>
          <w:p w14:paraId="666A17DC" w14:textId="62256667"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561" w:type="pct"/>
            <w:noWrap/>
            <w:vAlign w:val="bottom"/>
            <w:hideMark/>
          </w:tcPr>
          <w:p w14:paraId="0F222DE3" w14:textId="71A3F9AF"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0" w:type="pct"/>
            <w:noWrap/>
            <w:vAlign w:val="bottom"/>
            <w:hideMark/>
          </w:tcPr>
          <w:p w14:paraId="2D472493" w14:textId="569FA637" w:rsidR="007E25B5" w:rsidRPr="00FC7EDC"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191</w:t>
            </w:r>
          </w:p>
        </w:tc>
      </w:tr>
    </w:tbl>
    <w:p w14:paraId="131DC8C3" w14:textId="7B9111AA" w:rsidR="001A5B9A" w:rsidRPr="00AB3959" w:rsidRDefault="006F620A" w:rsidP="00AB3959">
      <w:pPr>
        <w:rPr>
          <w:rFonts w:ascii="Segoe UI" w:hAnsi="Segoe UI" w:cs="Segoe UI"/>
          <w:sz w:val="18"/>
          <w:szCs w:val="18"/>
        </w:rPr>
      </w:pPr>
      <w:r w:rsidRPr="00AB3959">
        <w:rPr>
          <w:rFonts w:ascii="Segoe UI" w:hAnsi="Segoe UI" w:cs="Segoe UI"/>
          <w:sz w:val="18"/>
          <w:szCs w:val="18"/>
        </w:rPr>
        <w:t xml:space="preserve">Source: </w:t>
      </w:r>
      <w:r w:rsidR="000717DD">
        <w:rPr>
          <w:rFonts w:ascii="Segoe UI" w:hAnsi="Segoe UI" w:cs="Segoe UI"/>
          <w:sz w:val="18"/>
          <w:szCs w:val="18"/>
        </w:rPr>
        <w:t>Essex County Council</w:t>
      </w:r>
      <w:r w:rsidRPr="00AB3959">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6089ED6E" w14:textId="16CE6849" w:rsidR="006F620A" w:rsidRDefault="006F620A" w:rsidP="006F620A">
      <w:pPr>
        <w:pStyle w:val="Caption"/>
      </w:pPr>
      <w:r>
        <w:lastRenderedPageBreak/>
        <w:t xml:space="preserve">Table </w:t>
      </w:r>
      <w:r>
        <w:fldChar w:fldCharType="begin"/>
      </w:r>
      <w:r>
        <w:instrText>SEQ Table \* ARABIC</w:instrText>
      </w:r>
      <w:r>
        <w:fldChar w:fldCharType="separate"/>
      </w:r>
      <w:r w:rsidR="00971C60">
        <w:rPr>
          <w:noProof/>
        </w:rPr>
        <w:t>139</w:t>
      </w:r>
      <w:r>
        <w:fldChar w:fldCharType="end"/>
      </w:r>
      <w:r>
        <w:t xml:space="preserve">. </w:t>
      </w:r>
      <w:r w:rsidRPr="00DB574C">
        <w:t xml:space="preserve">Adjusted estimated need for </w:t>
      </w:r>
      <w:r>
        <w:t>nursing</w:t>
      </w:r>
      <w:r w:rsidRPr="00DB574C">
        <w:t xml:space="preserve"> care home beds in </w:t>
      </w:r>
      <w:r>
        <w:t>Basildon</w:t>
      </w:r>
      <w:r w:rsidRPr="00DB574C">
        <w:t xml:space="preserve"> to 2044</w:t>
      </w:r>
    </w:p>
    <w:tbl>
      <w:tblPr>
        <w:tblStyle w:val="GridTable5Dark-Accent4"/>
        <w:tblW w:w="9080" w:type="dxa"/>
        <w:tblLook w:val="04A0" w:firstRow="1" w:lastRow="0" w:firstColumn="1" w:lastColumn="0" w:noHBand="0" w:noVBand="1"/>
      </w:tblPr>
      <w:tblGrid>
        <w:gridCol w:w="1093"/>
        <w:gridCol w:w="1107"/>
        <w:gridCol w:w="1093"/>
        <w:gridCol w:w="1107"/>
        <w:gridCol w:w="1310"/>
        <w:gridCol w:w="1093"/>
        <w:gridCol w:w="1093"/>
        <w:gridCol w:w="1184"/>
      </w:tblGrid>
      <w:tr w:rsidR="00D96117" w:rsidRPr="00102AA8" w14:paraId="365BEB1B"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093" w:type="dxa"/>
            <w:shd w:val="clear" w:color="auto" w:fill="FBCAD0"/>
            <w:hideMark/>
          </w:tcPr>
          <w:p w14:paraId="26668521"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1107" w:type="dxa"/>
            <w:shd w:val="clear" w:color="auto" w:fill="FBCAD0"/>
            <w:hideMark/>
          </w:tcPr>
          <w:p w14:paraId="460E199B"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1093" w:type="dxa"/>
            <w:shd w:val="clear" w:color="auto" w:fill="FBCAD0"/>
            <w:hideMark/>
          </w:tcPr>
          <w:p w14:paraId="25F92840"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1107" w:type="dxa"/>
            <w:shd w:val="clear" w:color="auto" w:fill="FBCAD0"/>
            <w:hideMark/>
          </w:tcPr>
          <w:p w14:paraId="6289EA07"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1310" w:type="dxa"/>
            <w:shd w:val="clear" w:color="auto" w:fill="FBCAD0"/>
            <w:hideMark/>
          </w:tcPr>
          <w:p w14:paraId="5FE3F305"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1093" w:type="dxa"/>
            <w:shd w:val="clear" w:color="auto" w:fill="FBCAD0"/>
            <w:hideMark/>
          </w:tcPr>
          <w:p w14:paraId="46EEF6E9"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1093" w:type="dxa"/>
            <w:shd w:val="clear" w:color="auto" w:fill="FBCAD0"/>
            <w:hideMark/>
          </w:tcPr>
          <w:p w14:paraId="5883184B"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1184" w:type="dxa"/>
            <w:shd w:val="clear" w:color="auto" w:fill="FBCAD0"/>
            <w:hideMark/>
          </w:tcPr>
          <w:p w14:paraId="3847D24F" w14:textId="464F560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7E25B5" w:rsidRPr="00102AA8" w14:paraId="5B6DD04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93" w:type="dxa"/>
            <w:noWrap/>
            <w:hideMark/>
          </w:tcPr>
          <w:p w14:paraId="7F572C71" w14:textId="77777777" w:rsidR="007E25B5" w:rsidRPr="003F53B0" w:rsidRDefault="007E25B5" w:rsidP="007E25B5">
            <w:pPr>
              <w:jc w:val="center"/>
              <w:rPr>
                <w:rFonts w:eastAsia="Times New Roman" w:cs="Segoe UI"/>
                <w:color w:val="000000"/>
                <w:sz w:val="16"/>
                <w:szCs w:val="16"/>
              </w:rPr>
            </w:pPr>
            <w:r w:rsidRPr="003F53B0">
              <w:rPr>
                <w:rFonts w:eastAsia="Times New Roman" w:cs="Segoe UI"/>
                <w:color w:val="000000"/>
                <w:sz w:val="16"/>
                <w:szCs w:val="16"/>
              </w:rPr>
              <w:t>2024</w:t>
            </w:r>
          </w:p>
        </w:tc>
        <w:tc>
          <w:tcPr>
            <w:tcW w:w="1107" w:type="dxa"/>
            <w:noWrap/>
            <w:vAlign w:val="bottom"/>
            <w:hideMark/>
          </w:tcPr>
          <w:p w14:paraId="4E50EFC0" w14:textId="0FE3F279"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212</w:t>
            </w:r>
          </w:p>
        </w:tc>
        <w:tc>
          <w:tcPr>
            <w:tcW w:w="1093" w:type="dxa"/>
            <w:noWrap/>
            <w:vAlign w:val="bottom"/>
            <w:hideMark/>
          </w:tcPr>
          <w:p w14:paraId="120A669B" w14:textId="5BE227DD"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132</w:t>
            </w:r>
          </w:p>
        </w:tc>
        <w:tc>
          <w:tcPr>
            <w:tcW w:w="1107" w:type="dxa"/>
            <w:noWrap/>
            <w:vAlign w:val="bottom"/>
            <w:hideMark/>
          </w:tcPr>
          <w:p w14:paraId="340EF138" w14:textId="045A587F"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80</w:t>
            </w:r>
          </w:p>
        </w:tc>
        <w:tc>
          <w:tcPr>
            <w:tcW w:w="1310" w:type="dxa"/>
            <w:noWrap/>
            <w:vAlign w:val="bottom"/>
            <w:hideMark/>
          </w:tcPr>
          <w:p w14:paraId="3C48D1ED" w14:textId="70B646D1"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1093" w:type="dxa"/>
            <w:noWrap/>
            <w:vAlign w:val="bottom"/>
            <w:hideMark/>
          </w:tcPr>
          <w:p w14:paraId="50AA501B" w14:textId="588A2AAA"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1093" w:type="dxa"/>
            <w:noWrap/>
            <w:vAlign w:val="bottom"/>
            <w:hideMark/>
          </w:tcPr>
          <w:p w14:paraId="30D001F0" w14:textId="0420FD49"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1184" w:type="dxa"/>
            <w:noWrap/>
            <w:vAlign w:val="bottom"/>
            <w:hideMark/>
          </w:tcPr>
          <w:p w14:paraId="36E71DC5" w14:textId="4DE4E440" w:rsidR="007E25B5" w:rsidRPr="00EB3583"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84</w:t>
            </w:r>
          </w:p>
        </w:tc>
      </w:tr>
      <w:tr w:rsidR="007E25B5" w:rsidRPr="00102AA8" w14:paraId="7D93E42F"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93" w:type="dxa"/>
            <w:noWrap/>
            <w:hideMark/>
          </w:tcPr>
          <w:p w14:paraId="1EDC1919" w14:textId="77777777" w:rsidR="007E25B5" w:rsidRPr="003F53B0" w:rsidRDefault="007E25B5" w:rsidP="007E25B5">
            <w:pPr>
              <w:jc w:val="center"/>
              <w:rPr>
                <w:rFonts w:eastAsia="Times New Roman" w:cs="Segoe UI"/>
                <w:color w:val="000000"/>
                <w:sz w:val="16"/>
                <w:szCs w:val="16"/>
              </w:rPr>
            </w:pPr>
            <w:r w:rsidRPr="003F53B0">
              <w:rPr>
                <w:rFonts w:eastAsia="Times New Roman" w:cs="Segoe UI"/>
                <w:color w:val="000000"/>
                <w:sz w:val="16"/>
                <w:szCs w:val="16"/>
              </w:rPr>
              <w:t>2029</w:t>
            </w:r>
          </w:p>
        </w:tc>
        <w:tc>
          <w:tcPr>
            <w:tcW w:w="1107" w:type="dxa"/>
            <w:noWrap/>
            <w:vAlign w:val="bottom"/>
            <w:hideMark/>
          </w:tcPr>
          <w:p w14:paraId="7CBB9DBC" w14:textId="0B07DDF7"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254</w:t>
            </w:r>
          </w:p>
        </w:tc>
        <w:tc>
          <w:tcPr>
            <w:tcW w:w="1093" w:type="dxa"/>
            <w:noWrap/>
            <w:vAlign w:val="bottom"/>
            <w:hideMark/>
          </w:tcPr>
          <w:p w14:paraId="449F2457" w14:textId="38337C76"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132</w:t>
            </w:r>
          </w:p>
        </w:tc>
        <w:tc>
          <w:tcPr>
            <w:tcW w:w="1107" w:type="dxa"/>
            <w:noWrap/>
            <w:vAlign w:val="bottom"/>
            <w:hideMark/>
          </w:tcPr>
          <w:p w14:paraId="2841FEF0" w14:textId="22344EC7"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122</w:t>
            </w:r>
          </w:p>
        </w:tc>
        <w:tc>
          <w:tcPr>
            <w:tcW w:w="1310" w:type="dxa"/>
            <w:noWrap/>
            <w:vAlign w:val="bottom"/>
            <w:hideMark/>
          </w:tcPr>
          <w:p w14:paraId="06DE1528" w14:textId="74412364"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w:t>
            </w:r>
          </w:p>
        </w:tc>
        <w:tc>
          <w:tcPr>
            <w:tcW w:w="1093" w:type="dxa"/>
            <w:noWrap/>
            <w:vAlign w:val="bottom"/>
            <w:hideMark/>
          </w:tcPr>
          <w:p w14:paraId="10DE5C73" w14:textId="148752FD"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w:t>
            </w:r>
          </w:p>
        </w:tc>
        <w:tc>
          <w:tcPr>
            <w:tcW w:w="1093" w:type="dxa"/>
            <w:noWrap/>
            <w:vAlign w:val="bottom"/>
            <w:hideMark/>
          </w:tcPr>
          <w:p w14:paraId="3D8D751B" w14:textId="32685738"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1184" w:type="dxa"/>
            <w:noWrap/>
            <w:vAlign w:val="bottom"/>
            <w:hideMark/>
          </w:tcPr>
          <w:p w14:paraId="76D251AA" w14:textId="1E54AFAE" w:rsidR="007E25B5" w:rsidRPr="00EB3583"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127</w:t>
            </w:r>
          </w:p>
        </w:tc>
      </w:tr>
      <w:tr w:rsidR="007E25B5" w:rsidRPr="00102AA8" w14:paraId="0894D57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93" w:type="dxa"/>
            <w:noWrap/>
            <w:hideMark/>
          </w:tcPr>
          <w:p w14:paraId="2DA5E1FA" w14:textId="77777777" w:rsidR="007E25B5" w:rsidRPr="003F53B0" w:rsidRDefault="007E25B5" w:rsidP="007E25B5">
            <w:pPr>
              <w:jc w:val="center"/>
              <w:rPr>
                <w:rFonts w:eastAsia="Times New Roman" w:cs="Segoe UI"/>
                <w:color w:val="000000"/>
                <w:sz w:val="16"/>
                <w:szCs w:val="16"/>
              </w:rPr>
            </w:pPr>
            <w:r w:rsidRPr="003F53B0">
              <w:rPr>
                <w:rFonts w:eastAsia="Times New Roman" w:cs="Segoe UI"/>
                <w:color w:val="000000"/>
                <w:sz w:val="16"/>
                <w:szCs w:val="16"/>
              </w:rPr>
              <w:t>2034</w:t>
            </w:r>
          </w:p>
        </w:tc>
        <w:tc>
          <w:tcPr>
            <w:tcW w:w="1107" w:type="dxa"/>
            <w:noWrap/>
            <w:vAlign w:val="bottom"/>
            <w:hideMark/>
          </w:tcPr>
          <w:p w14:paraId="4FDAF3E2" w14:textId="21DE34C4"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324</w:t>
            </w:r>
          </w:p>
        </w:tc>
        <w:tc>
          <w:tcPr>
            <w:tcW w:w="1093" w:type="dxa"/>
            <w:noWrap/>
            <w:vAlign w:val="bottom"/>
            <w:hideMark/>
          </w:tcPr>
          <w:p w14:paraId="1DCB0A8F" w14:textId="28E7B805"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132</w:t>
            </w:r>
          </w:p>
        </w:tc>
        <w:tc>
          <w:tcPr>
            <w:tcW w:w="1107" w:type="dxa"/>
            <w:noWrap/>
            <w:vAlign w:val="bottom"/>
            <w:hideMark/>
          </w:tcPr>
          <w:p w14:paraId="1160C12E" w14:textId="6C604E07"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192</w:t>
            </w:r>
          </w:p>
        </w:tc>
        <w:tc>
          <w:tcPr>
            <w:tcW w:w="1310" w:type="dxa"/>
            <w:noWrap/>
            <w:vAlign w:val="bottom"/>
            <w:hideMark/>
          </w:tcPr>
          <w:p w14:paraId="47DFC226" w14:textId="67CC104E"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1093" w:type="dxa"/>
            <w:noWrap/>
            <w:vAlign w:val="bottom"/>
            <w:hideMark/>
          </w:tcPr>
          <w:p w14:paraId="6E280DBC" w14:textId="3131431D"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1093" w:type="dxa"/>
            <w:noWrap/>
            <w:vAlign w:val="bottom"/>
            <w:hideMark/>
          </w:tcPr>
          <w:p w14:paraId="11A3CEA6" w14:textId="74FA06F0"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1184" w:type="dxa"/>
            <w:noWrap/>
            <w:vAlign w:val="bottom"/>
            <w:hideMark/>
          </w:tcPr>
          <w:p w14:paraId="543B78C4" w14:textId="2788F375" w:rsidR="007E25B5" w:rsidRPr="00EB3583"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199</w:t>
            </w:r>
          </w:p>
        </w:tc>
      </w:tr>
      <w:tr w:rsidR="007E25B5" w:rsidRPr="00102AA8" w14:paraId="35480F19"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93" w:type="dxa"/>
            <w:noWrap/>
            <w:hideMark/>
          </w:tcPr>
          <w:p w14:paraId="50CDFD09" w14:textId="77777777" w:rsidR="007E25B5" w:rsidRPr="003F53B0" w:rsidRDefault="007E25B5" w:rsidP="007E25B5">
            <w:pPr>
              <w:jc w:val="center"/>
              <w:rPr>
                <w:rFonts w:eastAsia="Times New Roman" w:cs="Segoe UI"/>
                <w:color w:val="000000"/>
                <w:sz w:val="16"/>
                <w:szCs w:val="16"/>
              </w:rPr>
            </w:pPr>
            <w:r w:rsidRPr="003F53B0">
              <w:rPr>
                <w:rFonts w:eastAsia="Times New Roman" w:cs="Segoe UI"/>
                <w:color w:val="000000"/>
                <w:sz w:val="16"/>
                <w:szCs w:val="16"/>
              </w:rPr>
              <w:t>2039</w:t>
            </w:r>
          </w:p>
        </w:tc>
        <w:tc>
          <w:tcPr>
            <w:tcW w:w="1107" w:type="dxa"/>
            <w:noWrap/>
            <w:vAlign w:val="bottom"/>
            <w:hideMark/>
          </w:tcPr>
          <w:p w14:paraId="09713510" w14:textId="661CBA80"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374</w:t>
            </w:r>
          </w:p>
        </w:tc>
        <w:tc>
          <w:tcPr>
            <w:tcW w:w="1093" w:type="dxa"/>
            <w:noWrap/>
            <w:vAlign w:val="bottom"/>
            <w:hideMark/>
          </w:tcPr>
          <w:p w14:paraId="570D64C7" w14:textId="5F2BA902"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132</w:t>
            </w:r>
          </w:p>
        </w:tc>
        <w:tc>
          <w:tcPr>
            <w:tcW w:w="1107" w:type="dxa"/>
            <w:noWrap/>
            <w:vAlign w:val="bottom"/>
            <w:hideMark/>
          </w:tcPr>
          <w:p w14:paraId="37E00873" w14:textId="71296DDC"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242</w:t>
            </w:r>
          </w:p>
        </w:tc>
        <w:tc>
          <w:tcPr>
            <w:tcW w:w="1310" w:type="dxa"/>
            <w:noWrap/>
            <w:vAlign w:val="bottom"/>
            <w:hideMark/>
          </w:tcPr>
          <w:p w14:paraId="28B0FBAC" w14:textId="0CAEABBE"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w:t>
            </w:r>
          </w:p>
        </w:tc>
        <w:tc>
          <w:tcPr>
            <w:tcW w:w="1093" w:type="dxa"/>
            <w:noWrap/>
            <w:vAlign w:val="bottom"/>
            <w:hideMark/>
          </w:tcPr>
          <w:p w14:paraId="28B3AB6F" w14:textId="1356A6CE"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w:t>
            </w:r>
          </w:p>
        </w:tc>
        <w:tc>
          <w:tcPr>
            <w:tcW w:w="1093" w:type="dxa"/>
            <w:noWrap/>
            <w:vAlign w:val="bottom"/>
            <w:hideMark/>
          </w:tcPr>
          <w:p w14:paraId="0FC492C6" w14:textId="750F3922"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1184" w:type="dxa"/>
            <w:noWrap/>
            <w:vAlign w:val="bottom"/>
            <w:hideMark/>
          </w:tcPr>
          <w:p w14:paraId="033F7A6B" w14:textId="4D984EF8" w:rsidR="007E25B5" w:rsidRPr="00EB3583"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250</w:t>
            </w:r>
          </w:p>
        </w:tc>
      </w:tr>
      <w:tr w:rsidR="007E25B5" w:rsidRPr="00102AA8" w14:paraId="1A13DA7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1093" w:type="dxa"/>
            <w:noWrap/>
            <w:hideMark/>
          </w:tcPr>
          <w:p w14:paraId="2877FCB7" w14:textId="77777777" w:rsidR="007E25B5" w:rsidRPr="003F53B0" w:rsidRDefault="007E25B5" w:rsidP="007E25B5">
            <w:pPr>
              <w:jc w:val="center"/>
              <w:rPr>
                <w:rFonts w:eastAsia="Times New Roman" w:cs="Segoe UI"/>
                <w:color w:val="000000"/>
                <w:sz w:val="16"/>
                <w:szCs w:val="16"/>
              </w:rPr>
            </w:pPr>
            <w:r w:rsidRPr="003F53B0">
              <w:rPr>
                <w:rFonts w:eastAsia="Times New Roman" w:cs="Segoe UI"/>
                <w:color w:val="000000"/>
                <w:sz w:val="16"/>
                <w:szCs w:val="16"/>
              </w:rPr>
              <w:t>2044</w:t>
            </w:r>
          </w:p>
        </w:tc>
        <w:tc>
          <w:tcPr>
            <w:tcW w:w="1107" w:type="dxa"/>
            <w:noWrap/>
            <w:vAlign w:val="bottom"/>
            <w:hideMark/>
          </w:tcPr>
          <w:p w14:paraId="1E26BFAA" w14:textId="7B23BE88"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428</w:t>
            </w:r>
          </w:p>
        </w:tc>
        <w:tc>
          <w:tcPr>
            <w:tcW w:w="1093" w:type="dxa"/>
            <w:noWrap/>
            <w:vAlign w:val="bottom"/>
            <w:hideMark/>
          </w:tcPr>
          <w:p w14:paraId="4F93A5AA" w14:textId="40792C8D"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132</w:t>
            </w:r>
          </w:p>
        </w:tc>
        <w:tc>
          <w:tcPr>
            <w:tcW w:w="1107" w:type="dxa"/>
            <w:noWrap/>
            <w:vAlign w:val="bottom"/>
            <w:hideMark/>
          </w:tcPr>
          <w:p w14:paraId="6E473A7B" w14:textId="6BE3FFFD"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296</w:t>
            </w:r>
          </w:p>
        </w:tc>
        <w:tc>
          <w:tcPr>
            <w:tcW w:w="1310" w:type="dxa"/>
            <w:noWrap/>
            <w:vAlign w:val="bottom"/>
            <w:hideMark/>
          </w:tcPr>
          <w:p w14:paraId="3D9B64B7" w14:textId="536D5BE8"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w:t>
            </w:r>
          </w:p>
        </w:tc>
        <w:tc>
          <w:tcPr>
            <w:tcW w:w="1093" w:type="dxa"/>
            <w:noWrap/>
            <w:vAlign w:val="bottom"/>
            <w:hideMark/>
          </w:tcPr>
          <w:p w14:paraId="0D7386D7" w14:textId="31C5CE70"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w:t>
            </w:r>
          </w:p>
        </w:tc>
        <w:tc>
          <w:tcPr>
            <w:tcW w:w="1093" w:type="dxa"/>
            <w:noWrap/>
            <w:vAlign w:val="bottom"/>
            <w:hideMark/>
          </w:tcPr>
          <w:p w14:paraId="2408AF16" w14:textId="2B49F9B9" w:rsidR="007E25B5" w:rsidRPr="00B63288"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1184" w:type="dxa"/>
            <w:noWrap/>
            <w:vAlign w:val="bottom"/>
            <w:hideMark/>
          </w:tcPr>
          <w:p w14:paraId="7C31B5AE" w14:textId="5EB5AF78" w:rsidR="007E25B5" w:rsidRPr="00EB3583" w:rsidRDefault="007E25B5" w:rsidP="007E25B5">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305</w:t>
            </w:r>
          </w:p>
        </w:tc>
      </w:tr>
    </w:tbl>
    <w:p w14:paraId="06B18DB5" w14:textId="2905BA09" w:rsidR="006F620A" w:rsidRPr="00362702" w:rsidRDefault="006F620A" w:rsidP="006F620A">
      <w:pPr>
        <w:rPr>
          <w:rFonts w:ascii="Segoe UI" w:hAnsi="Segoe UI" w:cs="Segoe UI"/>
          <w:sz w:val="18"/>
          <w:szCs w:val="18"/>
        </w:rPr>
      </w:pPr>
      <w:r w:rsidRPr="00362702">
        <w:rPr>
          <w:rFonts w:ascii="Segoe UI" w:hAnsi="Segoe UI" w:cs="Segoe UI"/>
          <w:sz w:val="18"/>
          <w:szCs w:val="18"/>
        </w:rPr>
        <w:t xml:space="preserve">Source: </w:t>
      </w:r>
      <w:r w:rsidR="000717DD">
        <w:rPr>
          <w:rFonts w:ascii="Segoe UI" w:hAnsi="Segoe UI" w:cs="Segoe UI"/>
          <w:sz w:val="18"/>
          <w:szCs w:val="18"/>
        </w:rPr>
        <w:t>Essex County Council</w:t>
      </w:r>
      <w:r w:rsidRPr="00362702">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6496173E" w14:textId="55C501E2" w:rsidR="006F620A" w:rsidRDefault="006F620A" w:rsidP="006F620A">
      <w:pPr>
        <w:pStyle w:val="Caption"/>
      </w:pPr>
      <w:r>
        <w:t xml:space="preserve">Table </w:t>
      </w:r>
      <w:r>
        <w:fldChar w:fldCharType="begin"/>
      </w:r>
      <w:r>
        <w:instrText>SEQ Table \* ARABIC</w:instrText>
      </w:r>
      <w:r>
        <w:fldChar w:fldCharType="separate"/>
      </w:r>
      <w:r w:rsidR="00971C60">
        <w:rPr>
          <w:noProof/>
        </w:rPr>
        <w:t>140</w:t>
      </w:r>
      <w:r>
        <w:fldChar w:fldCharType="end"/>
      </w:r>
      <w:r>
        <w:t xml:space="preserve">. </w:t>
      </w:r>
      <w:r w:rsidRPr="00081FF9">
        <w:t xml:space="preserve">Adjusted estimated need for residential care home beds in </w:t>
      </w:r>
      <w:r>
        <w:t>Braintree</w:t>
      </w:r>
      <w:r w:rsidRPr="00081FF9">
        <w:t xml:space="preserve"> to 2044</w:t>
      </w:r>
    </w:p>
    <w:tbl>
      <w:tblPr>
        <w:tblStyle w:val="GridTable5Dark-Accent4"/>
        <w:tblW w:w="5000" w:type="pct"/>
        <w:tblLook w:val="04A0" w:firstRow="1" w:lastRow="0" w:firstColumn="1" w:lastColumn="0" w:noHBand="0" w:noVBand="1"/>
      </w:tblPr>
      <w:tblGrid>
        <w:gridCol w:w="783"/>
        <w:gridCol w:w="962"/>
        <w:gridCol w:w="836"/>
        <w:gridCol w:w="1069"/>
        <w:gridCol w:w="1286"/>
        <w:gridCol w:w="1001"/>
        <w:gridCol w:w="1001"/>
        <w:gridCol w:w="1012"/>
        <w:gridCol w:w="1066"/>
      </w:tblGrid>
      <w:tr w:rsidR="006F620A" w:rsidRPr="00102AA8" w14:paraId="6C94D5D4"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5" w:type="pct"/>
            <w:shd w:val="clear" w:color="auto" w:fill="FBCAD0"/>
            <w:hideMark/>
          </w:tcPr>
          <w:p w14:paraId="6D069218" w14:textId="77777777" w:rsidR="006F620A" w:rsidRPr="00F4191F" w:rsidRDefault="006F620A" w:rsidP="001A5B9A">
            <w:pPr>
              <w:rPr>
                <w:rFonts w:eastAsia="Times New Roman" w:cs="Segoe UI"/>
                <w:color w:val="000000"/>
                <w:sz w:val="16"/>
                <w:szCs w:val="16"/>
              </w:rPr>
            </w:pPr>
            <w:r w:rsidRPr="00F4191F">
              <w:rPr>
                <w:rFonts w:eastAsia="Times New Roman" w:cs="Segoe UI"/>
                <w:color w:val="000000"/>
                <w:sz w:val="16"/>
                <w:szCs w:val="16"/>
              </w:rPr>
              <w:t>Year</w:t>
            </w:r>
          </w:p>
        </w:tc>
        <w:tc>
          <w:tcPr>
            <w:tcW w:w="533" w:type="pct"/>
            <w:shd w:val="clear" w:color="auto" w:fill="FBCAD0"/>
            <w:hideMark/>
          </w:tcPr>
          <w:p w14:paraId="301F8420"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Gross estimated care home bed need</w:t>
            </w:r>
          </w:p>
        </w:tc>
        <w:tc>
          <w:tcPr>
            <w:tcW w:w="464" w:type="pct"/>
            <w:shd w:val="clear" w:color="auto" w:fill="FBCAD0"/>
            <w:hideMark/>
          </w:tcPr>
          <w:p w14:paraId="441C9E8F"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Current supply</w:t>
            </w:r>
          </w:p>
        </w:tc>
        <w:tc>
          <w:tcPr>
            <w:tcW w:w="593" w:type="pct"/>
            <w:shd w:val="clear" w:color="auto" w:fill="FBCAD0"/>
            <w:hideMark/>
          </w:tcPr>
          <w:p w14:paraId="18FBB31C"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Initial estimated care home bed need (net of supply)</w:t>
            </w:r>
          </w:p>
        </w:tc>
        <w:tc>
          <w:tcPr>
            <w:tcW w:w="713" w:type="pct"/>
            <w:shd w:val="clear" w:color="auto" w:fill="FBCAD0"/>
            <w:hideMark/>
          </w:tcPr>
          <w:p w14:paraId="0B1306E0"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Adjust for spare capacity requirement (+10%) &amp; capacity tracker evidence</w:t>
            </w:r>
          </w:p>
        </w:tc>
        <w:tc>
          <w:tcPr>
            <w:tcW w:w="555" w:type="pct"/>
            <w:shd w:val="clear" w:color="auto" w:fill="FBCAD0"/>
            <w:hideMark/>
          </w:tcPr>
          <w:p w14:paraId="73FB80B6"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Adjust for use of beds by non-Essex residents (-5%)</w:t>
            </w:r>
          </w:p>
        </w:tc>
        <w:tc>
          <w:tcPr>
            <w:tcW w:w="555" w:type="pct"/>
            <w:shd w:val="clear" w:color="auto" w:fill="FBCAD0"/>
            <w:hideMark/>
          </w:tcPr>
          <w:p w14:paraId="1285AEF2"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Adjust for potential care home closures (+1.5%)</w:t>
            </w:r>
          </w:p>
        </w:tc>
        <w:tc>
          <w:tcPr>
            <w:tcW w:w="561" w:type="pct"/>
            <w:shd w:val="clear" w:color="auto" w:fill="FBCAD0"/>
            <w:hideMark/>
          </w:tcPr>
          <w:p w14:paraId="2D9531E3" w14:textId="77777777"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Adjust for diversion from res care to extra care</w:t>
            </w:r>
          </w:p>
        </w:tc>
        <w:tc>
          <w:tcPr>
            <w:tcW w:w="592" w:type="pct"/>
            <w:shd w:val="clear" w:color="auto" w:fill="FBCAD0"/>
            <w:hideMark/>
          </w:tcPr>
          <w:p w14:paraId="4FA79F3D" w14:textId="768ACFB5" w:rsidR="006F620A" w:rsidRPr="00F4191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4191F">
              <w:rPr>
                <w:rFonts w:eastAsia="Times New Roman" w:cs="Segoe UI"/>
                <w:color w:val="000000"/>
                <w:sz w:val="16"/>
                <w:szCs w:val="16"/>
              </w:rPr>
              <w:t>Total adjusted estimated care home bed need</w:t>
            </w:r>
          </w:p>
        </w:tc>
      </w:tr>
      <w:tr w:rsidR="00D96117" w:rsidRPr="00102AA8" w14:paraId="45E86BBF" w14:textId="77777777" w:rsidTr="00E3523E">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24DC0AB9" w14:textId="77777777" w:rsidR="00E3523E" w:rsidRPr="004D7844" w:rsidRDefault="00E3523E" w:rsidP="00E3523E">
            <w:pPr>
              <w:jc w:val="right"/>
              <w:rPr>
                <w:rFonts w:eastAsia="Times New Roman" w:cs="Segoe UI"/>
                <w:color w:val="000000"/>
                <w:sz w:val="16"/>
                <w:szCs w:val="16"/>
              </w:rPr>
            </w:pPr>
            <w:r w:rsidRPr="004D7844">
              <w:rPr>
                <w:rFonts w:eastAsia="Times New Roman" w:cs="Segoe UI"/>
                <w:color w:val="000000"/>
                <w:sz w:val="16"/>
                <w:szCs w:val="16"/>
              </w:rPr>
              <w:t>2024</w:t>
            </w:r>
          </w:p>
        </w:tc>
        <w:tc>
          <w:tcPr>
            <w:tcW w:w="533" w:type="pct"/>
            <w:noWrap/>
            <w:vAlign w:val="bottom"/>
            <w:hideMark/>
          </w:tcPr>
          <w:p w14:paraId="2894137B" w14:textId="6A140296"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651</w:t>
            </w:r>
          </w:p>
        </w:tc>
        <w:tc>
          <w:tcPr>
            <w:tcW w:w="464" w:type="pct"/>
            <w:noWrap/>
            <w:vAlign w:val="bottom"/>
            <w:hideMark/>
          </w:tcPr>
          <w:p w14:paraId="53BC18F8" w14:textId="4B292E9C"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0340B4">
              <w:rPr>
                <w:rFonts w:cs="Segoe UI"/>
                <w:color w:val="000000"/>
                <w:sz w:val="18"/>
                <w:szCs w:val="18"/>
              </w:rPr>
              <w:t>,</w:t>
            </w:r>
            <w:r w:rsidRPr="00102AA8">
              <w:rPr>
                <w:rFonts w:cs="Segoe UI"/>
                <w:color w:val="000000"/>
                <w:sz w:val="18"/>
                <w:szCs w:val="18"/>
              </w:rPr>
              <w:t>108</w:t>
            </w:r>
          </w:p>
        </w:tc>
        <w:tc>
          <w:tcPr>
            <w:tcW w:w="593" w:type="pct"/>
            <w:noWrap/>
            <w:vAlign w:val="bottom"/>
            <w:hideMark/>
          </w:tcPr>
          <w:p w14:paraId="7216C047" w14:textId="2AAEC7A6"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−457</w:t>
            </w:r>
          </w:p>
        </w:tc>
        <w:tc>
          <w:tcPr>
            <w:tcW w:w="713" w:type="pct"/>
            <w:noWrap/>
            <w:vAlign w:val="bottom"/>
            <w:hideMark/>
          </w:tcPr>
          <w:p w14:paraId="6DDB49FE" w14:textId="15463C9A"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404</w:t>
            </w:r>
          </w:p>
        </w:tc>
        <w:tc>
          <w:tcPr>
            <w:tcW w:w="555" w:type="pct"/>
            <w:noWrap/>
            <w:vAlign w:val="bottom"/>
            <w:hideMark/>
          </w:tcPr>
          <w:p w14:paraId="10B28C30" w14:textId="1934269E"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−33</w:t>
            </w:r>
          </w:p>
        </w:tc>
        <w:tc>
          <w:tcPr>
            <w:tcW w:w="555" w:type="pct"/>
            <w:noWrap/>
            <w:vAlign w:val="bottom"/>
            <w:hideMark/>
          </w:tcPr>
          <w:p w14:paraId="2CB8CB1B" w14:textId="01269EBE"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561" w:type="pct"/>
            <w:noWrap/>
            <w:vAlign w:val="bottom"/>
            <w:hideMark/>
          </w:tcPr>
          <w:p w14:paraId="48549117" w14:textId="5FF1688D"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6F4F07BA" w14:textId="2A99D05A"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−74</w:t>
            </w:r>
          </w:p>
        </w:tc>
      </w:tr>
      <w:tr w:rsidR="00D96117" w:rsidRPr="00102AA8" w14:paraId="190CE512" w14:textId="77777777" w:rsidTr="00E3523E">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007A5DED" w14:textId="77777777" w:rsidR="00E3523E" w:rsidRPr="004D7844" w:rsidRDefault="00E3523E" w:rsidP="00E3523E">
            <w:pPr>
              <w:jc w:val="right"/>
              <w:rPr>
                <w:rFonts w:eastAsia="Times New Roman" w:cs="Segoe UI"/>
                <w:color w:val="000000"/>
                <w:sz w:val="16"/>
                <w:szCs w:val="16"/>
              </w:rPr>
            </w:pPr>
            <w:r w:rsidRPr="004D7844">
              <w:rPr>
                <w:rFonts w:eastAsia="Times New Roman" w:cs="Segoe UI"/>
                <w:color w:val="000000"/>
                <w:sz w:val="16"/>
                <w:szCs w:val="16"/>
              </w:rPr>
              <w:t>2029</w:t>
            </w:r>
          </w:p>
        </w:tc>
        <w:tc>
          <w:tcPr>
            <w:tcW w:w="533" w:type="pct"/>
            <w:noWrap/>
            <w:vAlign w:val="bottom"/>
            <w:hideMark/>
          </w:tcPr>
          <w:p w14:paraId="7171F0E9" w14:textId="0D8E8A29"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700</w:t>
            </w:r>
          </w:p>
        </w:tc>
        <w:tc>
          <w:tcPr>
            <w:tcW w:w="464" w:type="pct"/>
            <w:noWrap/>
            <w:vAlign w:val="bottom"/>
            <w:hideMark/>
          </w:tcPr>
          <w:p w14:paraId="3B34141B" w14:textId="454D0B23"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0340B4">
              <w:rPr>
                <w:rFonts w:cs="Segoe UI"/>
                <w:color w:val="000000"/>
                <w:sz w:val="18"/>
                <w:szCs w:val="18"/>
              </w:rPr>
              <w:t>,</w:t>
            </w:r>
            <w:r w:rsidRPr="00102AA8">
              <w:rPr>
                <w:rFonts w:cs="Segoe UI"/>
                <w:color w:val="000000"/>
                <w:sz w:val="18"/>
                <w:szCs w:val="18"/>
              </w:rPr>
              <w:t>108</w:t>
            </w:r>
          </w:p>
        </w:tc>
        <w:tc>
          <w:tcPr>
            <w:tcW w:w="593" w:type="pct"/>
            <w:noWrap/>
            <w:vAlign w:val="bottom"/>
            <w:hideMark/>
          </w:tcPr>
          <w:p w14:paraId="57F41FC2" w14:textId="280A80CE"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−408</w:t>
            </w:r>
          </w:p>
        </w:tc>
        <w:tc>
          <w:tcPr>
            <w:tcW w:w="713" w:type="pct"/>
            <w:noWrap/>
            <w:vAlign w:val="bottom"/>
            <w:hideMark/>
          </w:tcPr>
          <w:p w14:paraId="4B73280C" w14:textId="234039C3"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434</w:t>
            </w:r>
          </w:p>
        </w:tc>
        <w:tc>
          <w:tcPr>
            <w:tcW w:w="555" w:type="pct"/>
            <w:noWrap/>
            <w:vAlign w:val="bottom"/>
            <w:hideMark/>
          </w:tcPr>
          <w:p w14:paraId="1BD434A5" w14:textId="54B765BD"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−35</w:t>
            </w:r>
          </w:p>
        </w:tc>
        <w:tc>
          <w:tcPr>
            <w:tcW w:w="555" w:type="pct"/>
            <w:noWrap/>
            <w:vAlign w:val="bottom"/>
            <w:hideMark/>
          </w:tcPr>
          <w:p w14:paraId="36F46114" w14:textId="5B00FF9A"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561" w:type="pct"/>
            <w:noWrap/>
            <w:vAlign w:val="bottom"/>
            <w:hideMark/>
          </w:tcPr>
          <w:p w14:paraId="583D0C83" w14:textId="3DAABE1B"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3915EC09" w14:textId="2CB05B95"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4</w:t>
            </w:r>
          </w:p>
        </w:tc>
      </w:tr>
      <w:tr w:rsidR="00D96117" w:rsidRPr="00102AA8" w14:paraId="61A85A7F" w14:textId="77777777" w:rsidTr="00E3523E">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1EBCA82D" w14:textId="77777777" w:rsidR="00E3523E" w:rsidRPr="004D7844" w:rsidRDefault="00E3523E" w:rsidP="00E3523E">
            <w:pPr>
              <w:jc w:val="right"/>
              <w:rPr>
                <w:rFonts w:eastAsia="Times New Roman" w:cs="Segoe UI"/>
                <w:color w:val="000000"/>
                <w:sz w:val="16"/>
                <w:szCs w:val="16"/>
              </w:rPr>
            </w:pPr>
            <w:r w:rsidRPr="004D7844">
              <w:rPr>
                <w:rFonts w:eastAsia="Times New Roman" w:cs="Segoe UI"/>
                <w:color w:val="000000"/>
                <w:sz w:val="16"/>
                <w:szCs w:val="16"/>
              </w:rPr>
              <w:t>2034</w:t>
            </w:r>
          </w:p>
        </w:tc>
        <w:tc>
          <w:tcPr>
            <w:tcW w:w="533" w:type="pct"/>
            <w:noWrap/>
            <w:vAlign w:val="bottom"/>
            <w:hideMark/>
          </w:tcPr>
          <w:p w14:paraId="468C8882" w14:textId="5D22D537"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789</w:t>
            </w:r>
          </w:p>
        </w:tc>
        <w:tc>
          <w:tcPr>
            <w:tcW w:w="464" w:type="pct"/>
            <w:noWrap/>
            <w:vAlign w:val="bottom"/>
            <w:hideMark/>
          </w:tcPr>
          <w:p w14:paraId="185DCBFB" w14:textId="21387C38"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0340B4">
              <w:rPr>
                <w:rFonts w:cs="Segoe UI"/>
                <w:color w:val="000000"/>
                <w:sz w:val="18"/>
                <w:szCs w:val="18"/>
              </w:rPr>
              <w:t>,</w:t>
            </w:r>
            <w:r w:rsidRPr="00102AA8">
              <w:rPr>
                <w:rFonts w:cs="Segoe UI"/>
                <w:color w:val="000000"/>
                <w:sz w:val="18"/>
                <w:szCs w:val="18"/>
              </w:rPr>
              <w:t>108</w:t>
            </w:r>
          </w:p>
        </w:tc>
        <w:tc>
          <w:tcPr>
            <w:tcW w:w="593" w:type="pct"/>
            <w:noWrap/>
            <w:vAlign w:val="bottom"/>
            <w:hideMark/>
          </w:tcPr>
          <w:p w14:paraId="61670D1C" w14:textId="0DDD5855"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−319</w:t>
            </w:r>
          </w:p>
        </w:tc>
        <w:tc>
          <w:tcPr>
            <w:tcW w:w="713" w:type="pct"/>
            <w:noWrap/>
            <w:vAlign w:val="bottom"/>
            <w:hideMark/>
          </w:tcPr>
          <w:p w14:paraId="496EDC77" w14:textId="2F5B357D"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489</w:t>
            </w:r>
          </w:p>
        </w:tc>
        <w:tc>
          <w:tcPr>
            <w:tcW w:w="555" w:type="pct"/>
            <w:noWrap/>
            <w:vAlign w:val="bottom"/>
            <w:hideMark/>
          </w:tcPr>
          <w:p w14:paraId="3D0C8D48" w14:textId="3548A87A"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−39</w:t>
            </w:r>
          </w:p>
        </w:tc>
        <w:tc>
          <w:tcPr>
            <w:tcW w:w="555" w:type="pct"/>
            <w:noWrap/>
            <w:vAlign w:val="bottom"/>
            <w:hideMark/>
          </w:tcPr>
          <w:p w14:paraId="2594EB02" w14:textId="625AA86A"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561" w:type="pct"/>
            <w:noWrap/>
            <w:vAlign w:val="bottom"/>
            <w:hideMark/>
          </w:tcPr>
          <w:p w14:paraId="5D087C20" w14:textId="3BE12B61"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298EADA5" w14:textId="57EE6594"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145</w:t>
            </w:r>
          </w:p>
        </w:tc>
      </w:tr>
      <w:tr w:rsidR="00D96117" w:rsidRPr="00102AA8" w14:paraId="7BC8EB5E" w14:textId="77777777" w:rsidTr="00E3523E">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12A4A5E3" w14:textId="77777777" w:rsidR="00E3523E" w:rsidRPr="004D7844" w:rsidRDefault="00E3523E" w:rsidP="00E3523E">
            <w:pPr>
              <w:jc w:val="right"/>
              <w:rPr>
                <w:rFonts w:eastAsia="Times New Roman" w:cs="Segoe UI"/>
                <w:color w:val="000000"/>
                <w:sz w:val="16"/>
                <w:szCs w:val="16"/>
              </w:rPr>
            </w:pPr>
            <w:r w:rsidRPr="004D7844">
              <w:rPr>
                <w:rFonts w:eastAsia="Times New Roman" w:cs="Segoe UI"/>
                <w:color w:val="000000"/>
                <w:sz w:val="16"/>
                <w:szCs w:val="16"/>
              </w:rPr>
              <w:t>2039</w:t>
            </w:r>
          </w:p>
        </w:tc>
        <w:tc>
          <w:tcPr>
            <w:tcW w:w="533" w:type="pct"/>
            <w:noWrap/>
            <w:vAlign w:val="bottom"/>
            <w:hideMark/>
          </w:tcPr>
          <w:p w14:paraId="517CB095" w14:textId="10525C39"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814</w:t>
            </w:r>
          </w:p>
        </w:tc>
        <w:tc>
          <w:tcPr>
            <w:tcW w:w="464" w:type="pct"/>
            <w:noWrap/>
            <w:vAlign w:val="bottom"/>
            <w:hideMark/>
          </w:tcPr>
          <w:p w14:paraId="378F2A08" w14:textId="2DBCBCDB"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0340B4">
              <w:rPr>
                <w:rFonts w:cs="Segoe UI"/>
                <w:color w:val="000000"/>
                <w:sz w:val="18"/>
                <w:szCs w:val="18"/>
              </w:rPr>
              <w:t>,</w:t>
            </w:r>
            <w:r w:rsidRPr="00102AA8">
              <w:rPr>
                <w:rFonts w:cs="Segoe UI"/>
                <w:color w:val="000000"/>
                <w:sz w:val="18"/>
                <w:szCs w:val="18"/>
              </w:rPr>
              <w:t>108</w:t>
            </w:r>
          </w:p>
        </w:tc>
        <w:tc>
          <w:tcPr>
            <w:tcW w:w="593" w:type="pct"/>
            <w:noWrap/>
            <w:vAlign w:val="bottom"/>
            <w:hideMark/>
          </w:tcPr>
          <w:p w14:paraId="0A4C4FF3" w14:textId="7CA1FF4A"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−294</w:t>
            </w:r>
          </w:p>
        </w:tc>
        <w:tc>
          <w:tcPr>
            <w:tcW w:w="713" w:type="pct"/>
            <w:noWrap/>
            <w:vAlign w:val="bottom"/>
            <w:hideMark/>
          </w:tcPr>
          <w:p w14:paraId="2CA3C4FE" w14:textId="3B473465"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504</w:t>
            </w:r>
          </w:p>
        </w:tc>
        <w:tc>
          <w:tcPr>
            <w:tcW w:w="555" w:type="pct"/>
            <w:noWrap/>
            <w:vAlign w:val="bottom"/>
            <w:hideMark/>
          </w:tcPr>
          <w:p w14:paraId="21C90217" w14:textId="0439107F"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w:t>
            </w:r>
          </w:p>
        </w:tc>
        <w:tc>
          <w:tcPr>
            <w:tcW w:w="555" w:type="pct"/>
            <w:noWrap/>
            <w:vAlign w:val="bottom"/>
            <w:hideMark/>
          </w:tcPr>
          <w:p w14:paraId="37620093" w14:textId="0C1F2251"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561" w:type="pct"/>
            <w:noWrap/>
            <w:vAlign w:val="bottom"/>
            <w:hideMark/>
          </w:tcPr>
          <w:p w14:paraId="45BCE789" w14:textId="0059ED0B"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7B0B4E54" w14:textId="0F0B1307"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184</w:t>
            </w:r>
          </w:p>
        </w:tc>
      </w:tr>
      <w:tr w:rsidR="00D96117" w:rsidRPr="00102AA8" w14:paraId="6A9B7A9E" w14:textId="77777777" w:rsidTr="00E3523E">
        <w:trPr>
          <w:trHeight w:val="20"/>
        </w:trPr>
        <w:tc>
          <w:tcPr>
            <w:cnfStyle w:val="001000000000" w:firstRow="0" w:lastRow="0" w:firstColumn="1" w:lastColumn="0" w:oddVBand="0" w:evenVBand="0" w:oddHBand="0" w:evenHBand="0" w:firstRowFirstColumn="0" w:firstRowLastColumn="0" w:lastRowFirstColumn="0" w:lastRowLastColumn="0"/>
            <w:tcW w:w="435" w:type="pct"/>
            <w:noWrap/>
            <w:hideMark/>
          </w:tcPr>
          <w:p w14:paraId="65FA62EB" w14:textId="77777777" w:rsidR="00E3523E" w:rsidRPr="004D7844" w:rsidRDefault="00E3523E" w:rsidP="00E3523E">
            <w:pPr>
              <w:jc w:val="right"/>
              <w:rPr>
                <w:rFonts w:eastAsia="Times New Roman" w:cs="Segoe UI"/>
                <w:color w:val="000000"/>
                <w:sz w:val="16"/>
                <w:szCs w:val="16"/>
              </w:rPr>
            </w:pPr>
            <w:r w:rsidRPr="004D7844">
              <w:rPr>
                <w:rFonts w:eastAsia="Times New Roman" w:cs="Segoe UI"/>
                <w:color w:val="000000"/>
                <w:sz w:val="16"/>
                <w:szCs w:val="16"/>
              </w:rPr>
              <w:t>2044</w:t>
            </w:r>
          </w:p>
        </w:tc>
        <w:tc>
          <w:tcPr>
            <w:tcW w:w="533" w:type="pct"/>
            <w:noWrap/>
            <w:vAlign w:val="bottom"/>
            <w:hideMark/>
          </w:tcPr>
          <w:p w14:paraId="51B1AF41" w14:textId="2674DFCB"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842</w:t>
            </w:r>
          </w:p>
        </w:tc>
        <w:tc>
          <w:tcPr>
            <w:tcW w:w="464" w:type="pct"/>
            <w:noWrap/>
            <w:vAlign w:val="bottom"/>
            <w:hideMark/>
          </w:tcPr>
          <w:p w14:paraId="289D414F" w14:textId="4ABDD368"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r w:rsidR="000340B4">
              <w:rPr>
                <w:rFonts w:cs="Segoe UI"/>
                <w:color w:val="000000"/>
                <w:sz w:val="18"/>
                <w:szCs w:val="18"/>
              </w:rPr>
              <w:t>,</w:t>
            </w:r>
            <w:r w:rsidRPr="00102AA8">
              <w:rPr>
                <w:rFonts w:cs="Segoe UI"/>
                <w:color w:val="000000"/>
                <w:sz w:val="18"/>
                <w:szCs w:val="18"/>
              </w:rPr>
              <w:t>108</w:t>
            </w:r>
          </w:p>
        </w:tc>
        <w:tc>
          <w:tcPr>
            <w:tcW w:w="593" w:type="pct"/>
            <w:noWrap/>
            <w:vAlign w:val="bottom"/>
            <w:hideMark/>
          </w:tcPr>
          <w:p w14:paraId="33DF2E5F" w14:textId="4136BD21"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−266</w:t>
            </w:r>
          </w:p>
        </w:tc>
        <w:tc>
          <w:tcPr>
            <w:tcW w:w="713" w:type="pct"/>
            <w:noWrap/>
            <w:vAlign w:val="bottom"/>
            <w:hideMark/>
          </w:tcPr>
          <w:p w14:paraId="1402AE9B" w14:textId="342387E1"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522</w:t>
            </w:r>
          </w:p>
        </w:tc>
        <w:tc>
          <w:tcPr>
            <w:tcW w:w="555" w:type="pct"/>
            <w:noWrap/>
            <w:vAlign w:val="bottom"/>
            <w:hideMark/>
          </w:tcPr>
          <w:p w14:paraId="45F13DB6" w14:textId="47D32F0F"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w:t>
            </w:r>
          </w:p>
        </w:tc>
        <w:tc>
          <w:tcPr>
            <w:tcW w:w="555" w:type="pct"/>
            <w:noWrap/>
            <w:vAlign w:val="bottom"/>
            <w:hideMark/>
          </w:tcPr>
          <w:p w14:paraId="52D93AF2" w14:textId="0CC724D1"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w:t>
            </w:r>
          </w:p>
        </w:tc>
        <w:tc>
          <w:tcPr>
            <w:tcW w:w="561" w:type="pct"/>
            <w:noWrap/>
            <w:vAlign w:val="bottom"/>
            <w:hideMark/>
          </w:tcPr>
          <w:p w14:paraId="72B728DB" w14:textId="6DF248A3" w:rsidR="00E3523E" w:rsidRPr="00C765FC"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77A75CAE" w14:textId="6F37C7C6"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229</w:t>
            </w:r>
          </w:p>
        </w:tc>
      </w:tr>
    </w:tbl>
    <w:p w14:paraId="69BBDF87" w14:textId="3C5B25DC" w:rsidR="006F620A" w:rsidRPr="003E64B5" w:rsidRDefault="006F620A" w:rsidP="006F620A">
      <w:pPr>
        <w:rPr>
          <w:rFonts w:ascii="Segoe UI" w:hAnsi="Segoe UI" w:cs="Segoe UI"/>
          <w:sz w:val="18"/>
          <w:szCs w:val="18"/>
        </w:rPr>
      </w:pPr>
      <w:r w:rsidRPr="003E64B5">
        <w:rPr>
          <w:rFonts w:ascii="Segoe UI" w:hAnsi="Segoe UI" w:cs="Segoe UI"/>
          <w:sz w:val="18"/>
          <w:szCs w:val="18"/>
        </w:rPr>
        <w:t xml:space="preserve">Source: </w:t>
      </w:r>
      <w:r w:rsidR="000717DD">
        <w:rPr>
          <w:rFonts w:ascii="Segoe UI" w:hAnsi="Segoe UI" w:cs="Segoe UI"/>
          <w:sz w:val="18"/>
          <w:szCs w:val="18"/>
        </w:rPr>
        <w:t>Essex County Council</w:t>
      </w:r>
      <w:r w:rsidRPr="003E64B5">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677B3FF7" w14:textId="3D91B342" w:rsidR="006F620A" w:rsidRDefault="006F620A" w:rsidP="006F620A">
      <w:pPr>
        <w:pStyle w:val="Caption"/>
      </w:pPr>
      <w:r>
        <w:t xml:space="preserve">Table </w:t>
      </w:r>
      <w:r>
        <w:fldChar w:fldCharType="begin"/>
      </w:r>
      <w:r>
        <w:instrText>SEQ Table \* ARABIC</w:instrText>
      </w:r>
      <w:r>
        <w:fldChar w:fldCharType="separate"/>
      </w:r>
      <w:r w:rsidR="00971C60">
        <w:rPr>
          <w:noProof/>
        </w:rPr>
        <w:t>141</w:t>
      </w:r>
      <w:r>
        <w:fldChar w:fldCharType="end"/>
      </w:r>
      <w:r>
        <w:t xml:space="preserve">. </w:t>
      </w:r>
      <w:r w:rsidRPr="00DB574C">
        <w:t xml:space="preserve">Adjusted estimated need for </w:t>
      </w:r>
      <w:r>
        <w:t>nursing</w:t>
      </w:r>
      <w:r w:rsidRPr="00DB574C">
        <w:t xml:space="preserve"> care home beds in </w:t>
      </w:r>
      <w:r>
        <w:t>Braintree</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102AA8" w14:paraId="7DF5975F"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7E51E595"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26E172D3"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31FEDF7F"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19D0D29F"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7B2CDC2C"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03078FF4"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542A42CE"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7451B765" w14:textId="4D5FFD72"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E3523E" w:rsidRPr="00102AA8" w14:paraId="58616C6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51BD171D" w14:textId="77777777" w:rsidR="00E3523E" w:rsidRPr="00F4191F" w:rsidRDefault="00E3523E" w:rsidP="00E3523E">
            <w:pPr>
              <w:jc w:val="center"/>
              <w:rPr>
                <w:rFonts w:eastAsia="Times New Roman" w:cs="Segoe UI"/>
                <w:color w:val="000000"/>
                <w:sz w:val="16"/>
                <w:szCs w:val="16"/>
              </w:rPr>
            </w:pPr>
            <w:r w:rsidRPr="00F4191F">
              <w:rPr>
                <w:rFonts w:eastAsia="Times New Roman" w:cs="Segoe UI"/>
                <w:color w:val="000000"/>
                <w:sz w:val="16"/>
                <w:szCs w:val="16"/>
              </w:rPr>
              <w:t>2024</w:t>
            </w:r>
          </w:p>
        </w:tc>
        <w:tc>
          <w:tcPr>
            <w:tcW w:w="609" w:type="pct"/>
            <w:noWrap/>
            <w:vAlign w:val="bottom"/>
            <w:hideMark/>
          </w:tcPr>
          <w:p w14:paraId="5E2C9A43" w14:textId="391B0F69"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206</w:t>
            </w:r>
          </w:p>
        </w:tc>
        <w:tc>
          <w:tcPr>
            <w:tcW w:w="602" w:type="pct"/>
            <w:noWrap/>
            <w:vAlign w:val="bottom"/>
            <w:hideMark/>
          </w:tcPr>
          <w:p w14:paraId="7026D74D" w14:textId="31699B39"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418</w:t>
            </w:r>
          </w:p>
        </w:tc>
        <w:tc>
          <w:tcPr>
            <w:tcW w:w="609" w:type="pct"/>
            <w:noWrap/>
            <w:vAlign w:val="bottom"/>
            <w:hideMark/>
          </w:tcPr>
          <w:p w14:paraId="1D1E9272" w14:textId="0694997C"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−212</w:t>
            </w:r>
          </w:p>
        </w:tc>
        <w:tc>
          <w:tcPr>
            <w:tcW w:w="721" w:type="pct"/>
            <w:noWrap/>
            <w:vAlign w:val="bottom"/>
            <w:hideMark/>
          </w:tcPr>
          <w:p w14:paraId="38E4E16D" w14:textId="2067B402"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193</w:t>
            </w:r>
          </w:p>
        </w:tc>
        <w:tc>
          <w:tcPr>
            <w:tcW w:w="602" w:type="pct"/>
            <w:noWrap/>
            <w:vAlign w:val="bottom"/>
            <w:hideMark/>
          </w:tcPr>
          <w:p w14:paraId="3FA8ED69" w14:textId="2F08F7EB"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602" w:type="pct"/>
            <w:noWrap/>
            <w:vAlign w:val="bottom"/>
            <w:hideMark/>
          </w:tcPr>
          <w:p w14:paraId="4EA8B4AD" w14:textId="731A096D"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2" w:type="pct"/>
            <w:noWrap/>
            <w:vAlign w:val="bottom"/>
            <w:hideMark/>
          </w:tcPr>
          <w:p w14:paraId="39284164" w14:textId="1B3A623E"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−25</w:t>
            </w:r>
          </w:p>
        </w:tc>
      </w:tr>
      <w:tr w:rsidR="00E3523E" w:rsidRPr="00102AA8" w14:paraId="03890D42"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2C8955EF" w14:textId="77777777" w:rsidR="00E3523E" w:rsidRPr="00F4191F" w:rsidRDefault="00E3523E" w:rsidP="00E3523E">
            <w:pPr>
              <w:jc w:val="center"/>
              <w:rPr>
                <w:rFonts w:eastAsia="Times New Roman" w:cs="Segoe UI"/>
                <w:color w:val="000000"/>
                <w:sz w:val="16"/>
                <w:szCs w:val="16"/>
              </w:rPr>
            </w:pPr>
            <w:r w:rsidRPr="00F4191F">
              <w:rPr>
                <w:rFonts w:eastAsia="Times New Roman" w:cs="Segoe UI"/>
                <w:color w:val="000000"/>
                <w:sz w:val="16"/>
                <w:szCs w:val="16"/>
              </w:rPr>
              <w:t>2029</w:t>
            </w:r>
          </w:p>
        </w:tc>
        <w:tc>
          <w:tcPr>
            <w:tcW w:w="609" w:type="pct"/>
            <w:noWrap/>
            <w:vAlign w:val="bottom"/>
            <w:hideMark/>
          </w:tcPr>
          <w:p w14:paraId="2BB27E7A" w14:textId="5341B7E1"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253</w:t>
            </w:r>
          </w:p>
        </w:tc>
        <w:tc>
          <w:tcPr>
            <w:tcW w:w="602" w:type="pct"/>
            <w:noWrap/>
            <w:vAlign w:val="bottom"/>
            <w:hideMark/>
          </w:tcPr>
          <w:p w14:paraId="79AAE130" w14:textId="53E7D1AA"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418</w:t>
            </w:r>
          </w:p>
        </w:tc>
        <w:tc>
          <w:tcPr>
            <w:tcW w:w="609" w:type="pct"/>
            <w:noWrap/>
            <w:vAlign w:val="bottom"/>
            <w:hideMark/>
          </w:tcPr>
          <w:p w14:paraId="2B8DEA98" w14:textId="1F5E4BFD"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−165</w:t>
            </w:r>
          </w:p>
        </w:tc>
        <w:tc>
          <w:tcPr>
            <w:tcW w:w="721" w:type="pct"/>
            <w:noWrap/>
            <w:vAlign w:val="bottom"/>
            <w:hideMark/>
          </w:tcPr>
          <w:p w14:paraId="7E6DA24E" w14:textId="331D94AC"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237</w:t>
            </w:r>
          </w:p>
        </w:tc>
        <w:tc>
          <w:tcPr>
            <w:tcW w:w="602" w:type="pct"/>
            <w:noWrap/>
            <w:vAlign w:val="bottom"/>
            <w:hideMark/>
          </w:tcPr>
          <w:p w14:paraId="4EF8896A" w14:textId="17841FA8"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w:t>
            </w:r>
          </w:p>
        </w:tc>
        <w:tc>
          <w:tcPr>
            <w:tcW w:w="602" w:type="pct"/>
            <w:noWrap/>
            <w:vAlign w:val="bottom"/>
            <w:hideMark/>
          </w:tcPr>
          <w:p w14:paraId="2FBC83BF" w14:textId="3AA239D0"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652" w:type="pct"/>
            <w:noWrap/>
            <w:vAlign w:val="bottom"/>
            <w:hideMark/>
          </w:tcPr>
          <w:p w14:paraId="6E1700DD" w14:textId="550CECF4"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64</w:t>
            </w:r>
          </w:p>
        </w:tc>
      </w:tr>
      <w:tr w:rsidR="00E3523E" w:rsidRPr="00102AA8" w14:paraId="0435D172"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BCE50E7" w14:textId="77777777" w:rsidR="00E3523E" w:rsidRPr="00F4191F" w:rsidRDefault="00E3523E" w:rsidP="00E3523E">
            <w:pPr>
              <w:jc w:val="center"/>
              <w:rPr>
                <w:rFonts w:eastAsia="Times New Roman" w:cs="Segoe UI"/>
                <w:color w:val="000000"/>
                <w:sz w:val="16"/>
                <w:szCs w:val="16"/>
              </w:rPr>
            </w:pPr>
            <w:r w:rsidRPr="00F4191F">
              <w:rPr>
                <w:rFonts w:eastAsia="Times New Roman" w:cs="Segoe UI"/>
                <w:color w:val="000000"/>
                <w:sz w:val="16"/>
                <w:szCs w:val="16"/>
              </w:rPr>
              <w:t>2034</w:t>
            </w:r>
          </w:p>
        </w:tc>
        <w:tc>
          <w:tcPr>
            <w:tcW w:w="609" w:type="pct"/>
            <w:noWrap/>
            <w:vAlign w:val="bottom"/>
            <w:hideMark/>
          </w:tcPr>
          <w:p w14:paraId="75028309" w14:textId="39ED6ECD"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322</w:t>
            </w:r>
          </w:p>
        </w:tc>
        <w:tc>
          <w:tcPr>
            <w:tcW w:w="602" w:type="pct"/>
            <w:noWrap/>
            <w:vAlign w:val="bottom"/>
            <w:hideMark/>
          </w:tcPr>
          <w:p w14:paraId="7C69D74B" w14:textId="47F84538"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418</w:t>
            </w:r>
          </w:p>
        </w:tc>
        <w:tc>
          <w:tcPr>
            <w:tcW w:w="609" w:type="pct"/>
            <w:noWrap/>
            <w:vAlign w:val="bottom"/>
            <w:hideMark/>
          </w:tcPr>
          <w:p w14:paraId="03754F29" w14:textId="60FB4E73"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−96</w:t>
            </w:r>
          </w:p>
        </w:tc>
        <w:tc>
          <w:tcPr>
            <w:tcW w:w="721" w:type="pct"/>
            <w:noWrap/>
            <w:vAlign w:val="bottom"/>
            <w:hideMark/>
          </w:tcPr>
          <w:p w14:paraId="466A958F" w14:textId="5157A18C"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303</w:t>
            </w:r>
          </w:p>
        </w:tc>
        <w:tc>
          <w:tcPr>
            <w:tcW w:w="602" w:type="pct"/>
            <w:noWrap/>
            <w:vAlign w:val="bottom"/>
            <w:hideMark/>
          </w:tcPr>
          <w:p w14:paraId="01F87B99" w14:textId="28F06495"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602" w:type="pct"/>
            <w:noWrap/>
            <w:vAlign w:val="bottom"/>
            <w:hideMark/>
          </w:tcPr>
          <w:p w14:paraId="34AA5E98" w14:textId="6856EE7D"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652" w:type="pct"/>
            <w:noWrap/>
            <w:vAlign w:val="bottom"/>
            <w:hideMark/>
          </w:tcPr>
          <w:p w14:paraId="06FBC80A" w14:textId="5797E361"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198</w:t>
            </w:r>
          </w:p>
        </w:tc>
      </w:tr>
      <w:tr w:rsidR="00E3523E" w:rsidRPr="00102AA8" w14:paraId="23413839"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1FB0C387" w14:textId="77777777" w:rsidR="00E3523E" w:rsidRPr="00F4191F" w:rsidRDefault="00E3523E" w:rsidP="00E3523E">
            <w:pPr>
              <w:jc w:val="center"/>
              <w:rPr>
                <w:rFonts w:eastAsia="Times New Roman" w:cs="Segoe UI"/>
                <w:color w:val="000000"/>
                <w:sz w:val="16"/>
                <w:szCs w:val="16"/>
              </w:rPr>
            </w:pPr>
            <w:r w:rsidRPr="00F4191F">
              <w:rPr>
                <w:rFonts w:eastAsia="Times New Roman" w:cs="Segoe UI"/>
                <w:color w:val="000000"/>
                <w:sz w:val="16"/>
                <w:szCs w:val="16"/>
              </w:rPr>
              <w:t>2039</w:t>
            </w:r>
          </w:p>
        </w:tc>
        <w:tc>
          <w:tcPr>
            <w:tcW w:w="609" w:type="pct"/>
            <w:noWrap/>
            <w:vAlign w:val="bottom"/>
            <w:hideMark/>
          </w:tcPr>
          <w:p w14:paraId="5B49E5F6" w14:textId="4ADD7F51"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374</w:t>
            </w:r>
          </w:p>
        </w:tc>
        <w:tc>
          <w:tcPr>
            <w:tcW w:w="602" w:type="pct"/>
            <w:noWrap/>
            <w:vAlign w:val="bottom"/>
            <w:hideMark/>
          </w:tcPr>
          <w:p w14:paraId="3D07F8FE" w14:textId="384DA369"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418</w:t>
            </w:r>
          </w:p>
        </w:tc>
        <w:tc>
          <w:tcPr>
            <w:tcW w:w="609" w:type="pct"/>
            <w:noWrap/>
            <w:vAlign w:val="bottom"/>
            <w:hideMark/>
          </w:tcPr>
          <w:p w14:paraId="75E7EDF4" w14:textId="551E7B4E"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−44</w:t>
            </w:r>
          </w:p>
        </w:tc>
        <w:tc>
          <w:tcPr>
            <w:tcW w:w="721" w:type="pct"/>
            <w:noWrap/>
            <w:vAlign w:val="bottom"/>
            <w:hideMark/>
          </w:tcPr>
          <w:p w14:paraId="5DA0A6FF" w14:textId="3453ACB5"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352</w:t>
            </w:r>
          </w:p>
        </w:tc>
        <w:tc>
          <w:tcPr>
            <w:tcW w:w="602" w:type="pct"/>
            <w:noWrap/>
            <w:vAlign w:val="bottom"/>
            <w:hideMark/>
          </w:tcPr>
          <w:p w14:paraId="77335A20" w14:textId="161C679A"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w:t>
            </w:r>
          </w:p>
        </w:tc>
        <w:tc>
          <w:tcPr>
            <w:tcW w:w="602" w:type="pct"/>
            <w:noWrap/>
            <w:vAlign w:val="bottom"/>
            <w:hideMark/>
          </w:tcPr>
          <w:p w14:paraId="0815877F" w14:textId="76261213"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652" w:type="pct"/>
            <w:noWrap/>
            <w:vAlign w:val="bottom"/>
            <w:hideMark/>
          </w:tcPr>
          <w:p w14:paraId="3CFBCF01" w14:textId="138DBEB8"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297</w:t>
            </w:r>
          </w:p>
        </w:tc>
      </w:tr>
      <w:tr w:rsidR="00E3523E" w:rsidRPr="00102AA8" w14:paraId="395F67A8"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1816BAE7" w14:textId="77777777" w:rsidR="00E3523E" w:rsidRPr="00F4191F" w:rsidRDefault="00E3523E" w:rsidP="00E3523E">
            <w:pPr>
              <w:jc w:val="center"/>
              <w:rPr>
                <w:rFonts w:eastAsia="Times New Roman" w:cs="Segoe UI"/>
                <w:color w:val="000000"/>
                <w:sz w:val="16"/>
                <w:szCs w:val="16"/>
              </w:rPr>
            </w:pPr>
            <w:r w:rsidRPr="00F4191F">
              <w:rPr>
                <w:rFonts w:eastAsia="Times New Roman" w:cs="Segoe UI"/>
                <w:color w:val="000000"/>
                <w:sz w:val="16"/>
                <w:szCs w:val="16"/>
              </w:rPr>
              <w:t>2044</w:t>
            </w:r>
          </w:p>
        </w:tc>
        <w:tc>
          <w:tcPr>
            <w:tcW w:w="609" w:type="pct"/>
            <w:noWrap/>
            <w:vAlign w:val="bottom"/>
            <w:hideMark/>
          </w:tcPr>
          <w:p w14:paraId="3B0CDB61" w14:textId="35C58AEB"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434</w:t>
            </w:r>
          </w:p>
        </w:tc>
        <w:tc>
          <w:tcPr>
            <w:tcW w:w="602" w:type="pct"/>
            <w:noWrap/>
            <w:vAlign w:val="bottom"/>
            <w:hideMark/>
          </w:tcPr>
          <w:p w14:paraId="7748D933" w14:textId="20912CDF"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418</w:t>
            </w:r>
          </w:p>
        </w:tc>
        <w:tc>
          <w:tcPr>
            <w:tcW w:w="609" w:type="pct"/>
            <w:noWrap/>
            <w:vAlign w:val="bottom"/>
            <w:hideMark/>
          </w:tcPr>
          <w:p w14:paraId="40C165E0" w14:textId="6AFF0EB6"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721" w:type="pct"/>
            <w:noWrap/>
            <w:vAlign w:val="bottom"/>
            <w:hideMark/>
          </w:tcPr>
          <w:p w14:paraId="566E0F07" w14:textId="33A293F4"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408</w:t>
            </w:r>
          </w:p>
        </w:tc>
        <w:tc>
          <w:tcPr>
            <w:tcW w:w="602" w:type="pct"/>
            <w:noWrap/>
            <w:vAlign w:val="bottom"/>
            <w:hideMark/>
          </w:tcPr>
          <w:p w14:paraId="5743526A" w14:textId="0D016FA1"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w:t>
            </w:r>
          </w:p>
        </w:tc>
        <w:tc>
          <w:tcPr>
            <w:tcW w:w="602" w:type="pct"/>
            <w:noWrap/>
            <w:vAlign w:val="bottom"/>
            <w:hideMark/>
          </w:tcPr>
          <w:p w14:paraId="4CBD824D" w14:textId="07984525" w:rsidR="00E3523E" w:rsidRPr="00BB76D4"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652" w:type="pct"/>
            <w:noWrap/>
            <w:vAlign w:val="bottom"/>
            <w:hideMark/>
          </w:tcPr>
          <w:p w14:paraId="1D3C9CFD" w14:textId="01A945E0" w:rsidR="00E3523E" w:rsidRPr="00EB3583" w:rsidRDefault="00E3523E" w:rsidP="00E3523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410</w:t>
            </w:r>
          </w:p>
        </w:tc>
      </w:tr>
    </w:tbl>
    <w:p w14:paraId="1C187864" w14:textId="0EFE384D" w:rsidR="006F620A" w:rsidRPr="00F4191F" w:rsidRDefault="006F620A" w:rsidP="006F620A">
      <w:pPr>
        <w:rPr>
          <w:rFonts w:ascii="Segoe UI" w:hAnsi="Segoe UI" w:cs="Segoe UI"/>
          <w:sz w:val="18"/>
          <w:szCs w:val="18"/>
        </w:rPr>
      </w:pPr>
      <w:r w:rsidRPr="00F4191F">
        <w:rPr>
          <w:rFonts w:ascii="Segoe UI" w:hAnsi="Segoe UI" w:cs="Segoe UI"/>
          <w:sz w:val="18"/>
          <w:szCs w:val="18"/>
        </w:rPr>
        <w:t xml:space="preserve">Source: </w:t>
      </w:r>
      <w:r w:rsidR="000717DD">
        <w:rPr>
          <w:rFonts w:ascii="Segoe UI" w:hAnsi="Segoe UI" w:cs="Segoe UI"/>
          <w:sz w:val="18"/>
          <w:szCs w:val="18"/>
        </w:rPr>
        <w:t>Essex County Council</w:t>
      </w:r>
      <w:r w:rsidRPr="00F4191F">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71CF5E6E" w14:textId="6993289A" w:rsidR="006F620A" w:rsidRDefault="006F620A" w:rsidP="006F620A">
      <w:pPr>
        <w:pStyle w:val="Caption"/>
      </w:pPr>
      <w:r>
        <w:t xml:space="preserve">Table </w:t>
      </w:r>
      <w:r>
        <w:fldChar w:fldCharType="begin"/>
      </w:r>
      <w:r>
        <w:instrText>SEQ Table \* ARABIC</w:instrText>
      </w:r>
      <w:r>
        <w:fldChar w:fldCharType="separate"/>
      </w:r>
      <w:r w:rsidR="00971C60">
        <w:rPr>
          <w:noProof/>
        </w:rPr>
        <w:t>142</w:t>
      </w:r>
      <w:r>
        <w:fldChar w:fldCharType="end"/>
      </w:r>
      <w:r>
        <w:t xml:space="preserve">. </w:t>
      </w:r>
      <w:r w:rsidRPr="00081FF9">
        <w:t xml:space="preserve">Adjusted estimated need for residential care home beds in </w:t>
      </w:r>
      <w:r>
        <w:t>Brentwood</w:t>
      </w:r>
      <w:r w:rsidRPr="00081FF9">
        <w:t xml:space="preserve"> to 2044</w:t>
      </w:r>
    </w:p>
    <w:tbl>
      <w:tblPr>
        <w:tblStyle w:val="GridTable5Dark-Accent4"/>
        <w:tblW w:w="5000" w:type="pct"/>
        <w:tblLook w:val="04A0" w:firstRow="1" w:lastRow="0" w:firstColumn="1" w:lastColumn="0" w:noHBand="0" w:noVBand="1"/>
      </w:tblPr>
      <w:tblGrid>
        <w:gridCol w:w="787"/>
        <w:gridCol w:w="954"/>
        <w:gridCol w:w="837"/>
        <w:gridCol w:w="1071"/>
        <w:gridCol w:w="1286"/>
        <w:gridCol w:w="1001"/>
        <w:gridCol w:w="1001"/>
        <w:gridCol w:w="1012"/>
        <w:gridCol w:w="1067"/>
      </w:tblGrid>
      <w:tr w:rsidR="006F620A" w:rsidRPr="00102AA8" w14:paraId="71FF9862"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3B669474" w14:textId="77777777" w:rsidR="006F620A" w:rsidRPr="00D34239" w:rsidRDefault="006F620A" w:rsidP="001A5B9A">
            <w:pPr>
              <w:rPr>
                <w:rFonts w:eastAsia="Times New Roman" w:cs="Segoe UI"/>
                <w:b w:val="0"/>
                <w:color w:val="000000"/>
                <w:sz w:val="14"/>
                <w:szCs w:val="14"/>
              </w:rPr>
            </w:pPr>
            <w:r w:rsidRPr="00D34239">
              <w:rPr>
                <w:rFonts w:eastAsia="Times New Roman" w:cs="Segoe UI"/>
                <w:color w:val="000000"/>
                <w:sz w:val="14"/>
                <w:szCs w:val="14"/>
              </w:rPr>
              <w:t>Year</w:t>
            </w:r>
          </w:p>
        </w:tc>
        <w:tc>
          <w:tcPr>
            <w:tcW w:w="529" w:type="pct"/>
            <w:shd w:val="clear" w:color="auto" w:fill="FBCAD0"/>
            <w:hideMark/>
          </w:tcPr>
          <w:p w14:paraId="6959EE98"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Gross estimated care home bed need</w:t>
            </w:r>
          </w:p>
        </w:tc>
        <w:tc>
          <w:tcPr>
            <w:tcW w:w="464" w:type="pct"/>
            <w:shd w:val="clear" w:color="auto" w:fill="FBCAD0"/>
            <w:hideMark/>
          </w:tcPr>
          <w:p w14:paraId="3A232FDC"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Current supply</w:t>
            </w:r>
          </w:p>
        </w:tc>
        <w:tc>
          <w:tcPr>
            <w:tcW w:w="594" w:type="pct"/>
            <w:shd w:val="clear" w:color="auto" w:fill="FBCAD0"/>
            <w:hideMark/>
          </w:tcPr>
          <w:p w14:paraId="72EFE150"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Initial estimated care home bed need (net </w:t>
            </w:r>
            <w:r>
              <w:rPr>
                <w:rFonts w:eastAsia="Times New Roman" w:cs="Segoe UI"/>
                <w:color w:val="000000"/>
                <w:sz w:val="14"/>
                <w:szCs w:val="14"/>
              </w:rPr>
              <w:t xml:space="preserve">of </w:t>
            </w:r>
            <w:r w:rsidRPr="00D34239">
              <w:rPr>
                <w:rFonts w:eastAsia="Times New Roman" w:cs="Segoe UI"/>
                <w:color w:val="000000"/>
                <w:sz w:val="14"/>
                <w:szCs w:val="14"/>
              </w:rPr>
              <w:t>supply)</w:t>
            </w:r>
          </w:p>
        </w:tc>
        <w:tc>
          <w:tcPr>
            <w:tcW w:w="713" w:type="pct"/>
            <w:shd w:val="clear" w:color="auto" w:fill="FBCAD0"/>
            <w:hideMark/>
          </w:tcPr>
          <w:p w14:paraId="77A3A475"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spare capacity requirement (+10%) &amp; capacity tracker evidence</w:t>
            </w:r>
          </w:p>
        </w:tc>
        <w:tc>
          <w:tcPr>
            <w:tcW w:w="555" w:type="pct"/>
            <w:shd w:val="clear" w:color="auto" w:fill="FBCAD0"/>
            <w:hideMark/>
          </w:tcPr>
          <w:p w14:paraId="5BE91A02"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Adjust for use of beds by </w:t>
            </w:r>
            <w:r w:rsidRPr="004E5534">
              <w:rPr>
                <w:rFonts w:eastAsia="Times New Roman" w:cs="Segoe UI"/>
                <w:color w:val="000000"/>
                <w:sz w:val="14"/>
                <w:szCs w:val="14"/>
              </w:rPr>
              <w:t>non-Essex</w:t>
            </w:r>
            <w:r w:rsidRPr="00D34239">
              <w:rPr>
                <w:rFonts w:eastAsia="Times New Roman" w:cs="Segoe UI"/>
                <w:color w:val="000000"/>
                <w:sz w:val="14"/>
                <w:szCs w:val="14"/>
              </w:rPr>
              <w:t xml:space="preserve"> residents (-5%)</w:t>
            </w:r>
          </w:p>
        </w:tc>
        <w:tc>
          <w:tcPr>
            <w:tcW w:w="555" w:type="pct"/>
            <w:shd w:val="clear" w:color="auto" w:fill="FBCAD0"/>
            <w:hideMark/>
          </w:tcPr>
          <w:p w14:paraId="1897A229"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potential care home closures (+1.5%)</w:t>
            </w:r>
          </w:p>
        </w:tc>
        <w:tc>
          <w:tcPr>
            <w:tcW w:w="561" w:type="pct"/>
            <w:shd w:val="clear" w:color="auto" w:fill="FBCAD0"/>
            <w:hideMark/>
          </w:tcPr>
          <w:p w14:paraId="0C34B3CC"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diversion from res care to extra care</w:t>
            </w:r>
          </w:p>
        </w:tc>
        <w:tc>
          <w:tcPr>
            <w:tcW w:w="592" w:type="pct"/>
            <w:shd w:val="clear" w:color="auto" w:fill="FBCAD0"/>
            <w:hideMark/>
          </w:tcPr>
          <w:p w14:paraId="5CE255BA" w14:textId="4BB72DAC"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Total adjusted estimated care home bed need</w:t>
            </w:r>
          </w:p>
        </w:tc>
      </w:tr>
      <w:tr w:rsidR="00D96117" w:rsidRPr="00102AA8" w14:paraId="2AAEC439"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7585E34E" w14:textId="77777777" w:rsidR="00314E2E" w:rsidRPr="00F4191F" w:rsidRDefault="00314E2E" w:rsidP="00314E2E">
            <w:pPr>
              <w:jc w:val="right"/>
              <w:rPr>
                <w:rFonts w:eastAsia="Times New Roman" w:cs="Segoe UI"/>
                <w:color w:val="000000"/>
                <w:sz w:val="16"/>
                <w:szCs w:val="16"/>
              </w:rPr>
            </w:pPr>
            <w:r w:rsidRPr="00F4191F">
              <w:rPr>
                <w:rFonts w:eastAsia="Times New Roman" w:cs="Segoe UI"/>
                <w:color w:val="000000"/>
                <w:sz w:val="16"/>
                <w:szCs w:val="16"/>
              </w:rPr>
              <w:t>2024</w:t>
            </w:r>
          </w:p>
        </w:tc>
        <w:tc>
          <w:tcPr>
            <w:tcW w:w="529" w:type="pct"/>
            <w:noWrap/>
            <w:vAlign w:val="bottom"/>
            <w:hideMark/>
          </w:tcPr>
          <w:p w14:paraId="2C6E2358" w14:textId="3EB99652"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367</w:t>
            </w:r>
          </w:p>
        </w:tc>
        <w:tc>
          <w:tcPr>
            <w:tcW w:w="464" w:type="pct"/>
            <w:noWrap/>
            <w:vAlign w:val="bottom"/>
            <w:hideMark/>
          </w:tcPr>
          <w:p w14:paraId="184EB220" w14:textId="5CD644AF"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626</w:t>
            </w:r>
          </w:p>
        </w:tc>
        <w:tc>
          <w:tcPr>
            <w:tcW w:w="594" w:type="pct"/>
            <w:noWrap/>
            <w:vAlign w:val="bottom"/>
            <w:hideMark/>
          </w:tcPr>
          <w:p w14:paraId="1E143039" w14:textId="17396C0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−259</w:t>
            </w:r>
          </w:p>
        </w:tc>
        <w:tc>
          <w:tcPr>
            <w:tcW w:w="713" w:type="pct"/>
            <w:noWrap/>
            <w:vAlign w:val="bottom"/>
            <w:hideMark/>
          </w:tcPr>
          <w:p w14:paraId="078AAFD6" w14:textId="45E14EAE"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228</w:t>
            </w:r>
          </w:p>
        </w:tc>
        <w:tc>
          <w:tcPr>
            <w:tcW w:w="555" w:type="pct"/>
            <w:noWrap/>
            <w:vAlign w:val="bottom"/>
            <w:hideMark/>
          </w:tcPr>
          <w:p w14:paraId="6E884FE6" w14:textId="2622184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w:t>
            </w:r>
          </w:p>
        </w:tc>
        <w:tc>
          <w:tcPr>
            <w:tcW w:w="555" w:type="pct"/>
            <w:noWrap/>
            <w:vAlign w:val="bottom"/>
            <w:hideMark/>
          </w:tcPr>
          <w:p w14:paraId="7E6E1C5E" w14:textId="0758F777"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561" w:type="pct"/>
            <w:noWrap/>
            <w:vAlign w:val="bottom"/>
            <w:hideMark/>
          </w:tcPr>
          <w:p w14:paraId="61433F0D" w14:textId="3AE07A33"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6BD6CE21" w14:textId="778F6C70"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−43</w:t>
            </w:r>
          </w:p>
        </w:tc>
      </w:tr>
      <w:tr w:rsidR="00D96117" w:rsidRPr="00102AA8" w14:paraId="42CE7F73"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DAA787B" w14:textId="77777777" w:rsidR="00314E2E" w:rsidRPr="00F4191F" w:rsidRDefault="00314E2E" w:rsidP="00314E2E">
            <w:pPr>
              <w:jc w:val="right"/>
              <w:rPr>
                <w:rFonts w:eastAsia="Times New Roman" w:cs="Segoe UI"/>
                <w:color w:val="000000"/>
                <w:sz w:val="16"/>
                <w:szCs w:val="16"/>
              </w:rPr>
            </w:pPr>
            <w:r w:rsidRPr="00F4191F">
              <w:rPr>
                <w:rFonts w:eastAsia="Times New Roman" w:cs="Segoe UI"/>
                <w:color w:val="000000"/>
                <w:sz w:val="16"/>
                <w:szCs w:val="16"/>
              </w:rPr>
              <w:t>2029</w:t>
            </w:r>
          </w:p>
        </w:tc>
        <w:tc>
          <w:tcPr>
            <w:tcW w:w="529" w:type="pct"/>
            <w:noWrap/>
            <w:vAlign w:val="bottom"/>
            <w:hideMark/>
          </w:tcPr>
          <w:p w14:paraId="5FDCBBE2" w14:textId="345C4F5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384</w:t>
            </w:r>
          </w:p>
        </w:tc>
        <w:tc>
          <w:tcPr>
            <w:tcW w:w="464" w:type="pct"/>
            <w:noWrap/>
            <w:vAlign w:val="bottom"/>
            <w:hideMark/>
          </w:tcPr>
          <w:p w14:paraId="3220A598" w14:textId="147F4DB0"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626</w:t>
            </w:r>
          </w:p>
        </w:tc>
        <w:tc>
          <w:tcPr>
            <w:tcW w:w="594" w:type="pct"/>
            <w:noWrap/>
            <w:vAlign w:val="bottom"/>
            <w:hideMark/>
          </w:tcPr>
          <w:p w14:paraId="297D7F8D" w14:textId="4EBE8FB8"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−242</w:t>
            </w:r>
          </w:p>
        </w:tc>
        <w:tc>
          <w:tcPr>
            <w:tcW w:w="713" w:type="pct"/>
            <w:noWrap/>
            <w:vAlign w:val="bottom"/>
            <w:hideMark/>
          </w:tcPr>
          <w:p w14:paraId="4E931B10" w14:textId="2D37CC70"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238</w:t>
            </w:r>
          </w:p>
        </w:tc>
        <w:tc>
          <w:tcPr>
            <w:tcW w:w="555" w:type="pct"/>
            <w:noWrap/>
            <w:vAlign w:val="bottom"/>
            <w:hideMark/>
          </w:tcPr>
          <w:p w14:paraId="7C8222A7" w14:textId="3E6534D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w:t>
            </w:r>
          </w:p>
        </w:tc>
        <w:tc>
          <w:tcPr>
            <w:tcW w:w="555" w:type="pct"/>
            <w:noWrap/>
            <w:vAlign w:val="bottom"/>
            <w:hideMark/>
          </w:tcPr>
          <w:p w14:paraId="27786BD0" w14:textId="44EEB6B5"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561" w:type="pct"/>
            <w:noWrap/>
            <w:vAlign w:val="bottom"/>
            <w:hideMark/>
          </w:tcPr>
          <w:p w14:paraId="51CCC9E0" w14:textId="0CA67CB0"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386982DF" w14:textId="231323C8"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−16</w:t>
            </w:r>
          </w:p>
        </w:tc>
      </w:tr>
      <w:tr w:rsidR="00D96117" w:rsidRPr="00102AA8" w14:paraId="26C90874"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6FC41D6" w14:textId="77777777" w:rsidR="00314E2E" w:rsidRPr="00F4191F" w:rsidRDefault="00314E2E" w:rsidP="00314E2E">
            <w:pPr>
              <w:jc w:val="right"/>
              <w:rPr>
                <w:rFonts w:eastAsia="Times New Roman" w:cs="Segoe UI"/>
                <w:color w:val="000000"/>
                <w:sz w:val="16"/>
                <w:szCs w:val="16"/>
              </w:rPr>
            </w:pPr>
            <w:r w:rsidRPr="00F4191F">
              <w:rPr>
                <w:rFonts w:eastAsia="Times New Roman" w:cs="Segoe UI"/>
                <w:color w:val="000000"/>
                <w:sz w:val="16"/>
                <w:szCs w:val="16"/>
              </w:rPr>
              <w:t>2034</w:t>
            </w:r>
          </w:p>
        </w:tc>
        <w:tc>
          <w:tcPr>
            <w:tcW w:w="529" w:type="pct"/>
            <w:noWrap/>
            <w:vAlign w:val="bottom"/>
            <w:hideMark/>
          </w:tcPr>
          <w:p w14:paraId="1676672B" w14:textId="1BFFA717"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434</w:t>
            </w:r>
          </w:p>
        </w:tc>
        <w:tc>
          <w:tcPr>
            <w:tcW w:w="464" w:type="pct"/>
            <w:noWrap/>
            <w:vAlign w:val="bottom"/>
            <w:hideMark/>
          </w:tcPr>
          <w:p w14:paraId="5760877B" w14:textId="27C4161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626</w:t>
            </w:r>
          </w:p>
        </w:tc>
        <w:tc>
          <w:tcPr>
            <w:tcW w:w="594" w:type="pct"/>
            <w:noWrap/>
            <w:vAlign w:val="bottom"/>
            <w:hideMark/>
          </w:tcPr>
          <w:p w14:paraId="2D3A4FA1" w14:textId="56A5C991"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−192</w:t>
            </w:r>
          </w:p>
        </w:tc>
        <w:tc>
          <w:tcPr>
            <w:tcW w:w="713" w:type="pct"/>
            <w:noWrap/>
            <w:vAlign w:val="bottom"/>
            <w:hideMark/>
          </w:tcPr>
          <w:p w14:paraId="310D9414" w14:textId="7D8E6ABE"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269</w:t>
            </w:r>
          </w:p>
        </w:tc>
        <w:tc>
          <w:tcPr>
            <w:tcW w:w="555" w:type="pct"/>
            <w:noWrap/>
            <w:vAlign w:val="bottom"/>
            <w:hideMark/>
          </w:tcPr>
          <w:p w14:paraId="70F68CC5" w14:textId="6ED6C155"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w:t>
            </w:r>
          </w:p>
        </w:tc>
        <w:tc>
          <w:tcPr>
            <w:tcW w:w="555" w:type="pct"/>
            <w:noWrap/>
            <w:vAlign w:val="bottom"/>
            <w:hideMark/>
          </w:tcPr>
          <w:p w14:paraId="3D8342AD" w14:textId="57EB4571"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561" w:type="pct"/>
            <w:noWrap/>
            <w:vAlign w:val="bottom"/>
            <w:hideMark/>
          </w:tcPr>
          <w:p w14:paraId="6FA1A9E8" w14:textId="157A7015"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280018ED" w14:textId="1AC0EF28"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64</w:t>
            </w:r>
          </w:p>
        </w:tc>
      </w:tr>
      <w:tr w:rsidR="00D96117" w:rsidRPr="00102AA8" w14:paraId="2B55852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9560124" w14:textId="77777777" w:rsidR="00314E2E" w:rsidRPr="00F4191F" w:rsidRDefault="00314E2E" w:rsidP="00314E2E">
            <w:pPr>
              <w:jc w:val="right"/>
              <w:rPr>
                <w:rFonts w:eastAsia="Times New Roman" w:cs="Segoe UI"/>
                <w:color w:val="000000"/>
                <w:sz w:val="16"/>
                <w:szCs w:val="16"/>
              </w:rPr>
            </w:pPr>
            <w:r w:rsidRPr="00F4191F">
              <w:rPr>
                <w:rFonts w:eastAsia="Times New Roman" w:cs="Segoe UI"/>
                <w:color w:val="000000"/>
                <w:sz w:val="16"/>
                <w:szCs w:val="16"/>
              </w:rPr>
              <w:t>2039</w:t>
            </w:r>
          </w:p>
        </w:tc>
        <w:tc>
          <w:tcPr>
            <w:tcW w:w="529" w:type="pct"/>
            <w:noWrap/>
            <w:vAlign w:val="bottom"/>
            <w:hideMark/>
          </w:tcPr>
          <w:p w14:paraId="437681FE" w14:textId="7D294D41"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445</w:t>
            </w:r>
          </w:p>
        </w:tc>
        <w:tc>
          <w:tcPr>
            <w:tcW w:w="464" w:type="pct"/>
            <w:noWrap/>
            <w:vAlign w:val="bottom"/>
            <w:hideMark/>
          </w:tcPr>
          <w:p w14:paraId="3465C4CA" w14:textId="06A6D9FD"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626</w:t>
            </w:r>
          </w:p>
        </w:tc>
        <w:tc>
          <w:tcPr>
            <w:tcW w:w="594" w:type="pct"/>
            <w:noWrap/>
            <w:vAlign w:val="bottom"/>
            <w:hideMark/>
          </w:tcPr>
          <w:p w14:paraId="3F3B5937" w14:textId="501B9974"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−181</w:t>
            </w:r>
          </w:p>
        </w:tc>
        <w:tc>
          <w:tcPr>
            <w:tcW w:w="713" w:type="pct"/>
            <w:noWrap/>
            <w:vAlign w:val="bottom"/>
            <w:hideMark/>
          </w:tcPr>
          <w:p w14:paraId="62DA7908" w14:textId="5DFD6573"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276</w:t>
            </w:r>
          </w:p>
        </w:tc>
        <w:tc>
          <w:tcPr>
            <w:tcW w:w="555" w:type="pct"/>
            <w:noWrap/>
            <w:vAlign w:val="bottom"/>
            <w:hideMark/>
          </w:tcPr>
          <w:p w14:paraId="726210E1" w14:textId="29646E2A"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w:t>
            </w:r>
          </w:p>
        </w:tc>
        <w:tc>
          <w:tcPr>
            <w:tcW w:w="555" w:type="pct"/>
            <w:noWrap/>
            <w:vAlign w:val="bottom"/>
            <w:hideMark/>
          </w:tcPr>
          <w:p w14:paraId="372E73F0" w14:textId="7BA26D25"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561" w:type="pct"/>
            <w:noWrap/>
            <w:vAlign w:val="bottom"/>
            <w:hideMark/>
          </w:tcPr>
          <w:p w14:paraId="0C227CC2" w14:textId="7FC15410"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2218C54B" w14:textId="6FD77EEB"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80</w:t>
            </w:r>
          </w:p>
        </w:tc>
      </w:tr>
      <w:tr w:rsidR="00D96117" w:rsidRPr="00102AA8" w14:paraId="20366934"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AE2A1EF" w14:textId="77777777" w:rsidR="00314E2E" w:rsidRPr="00F4191F" w:rsidRDefault="00314E2E" w:rsidP="00314E2E">
            <w:pPr>
              <w:jc w:val="right"/>
              <w:rPr>
                <w:rFonts w:eastAsia="Times New Roman" w:cs="Segoe UI"/>
                <w:color w:val="000000"/>
                <w:sz w:val="16"/>
                <w:szCs w:val="16"/>
              </w:rPr>
            </w:pPr>
            <w:r w:rsidRPr="00F4191F">
              <w:rPr>
                <w:rFonts w:eastAsia="Times New Roman" w:cs="Segoe UI"/>
                <w:color w:val="000000"/>
                <w:sz w:val="16"/>
                <w:szCs w:val="16"/>
              </w:rPr>
              <w:t>2044</w:t>
            </w:r>
          </w:p>
        </w:tc>
        <w:tc>
          <w:tcPr>
            <w:tcW w:w="529" w:type="pct"/>
            <w:noWrap/>
            <w:vAlign w:val="bottom"/>
            <w:hideMark/>
          </w:tcPr>
          <w:p w14:paraId="336B0319" w14:textId="0ABE881F"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451</w:t>
            </w:r>
          </w:p>
        </w:tc>
        <w:tc>
          <w:tcPr>
            <w:tcW w:w="464" w:type="pct"/>
            <w:noWrap/>
            <w:vAlign w:val="bottom"/>
            <w:hideMark/>
          </w:tcPr>
          <w:p w14:paraId="2B62B58B" w14:textId="14870FD8"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626</w:t>
            </w:r>
          </w:p>
        </w:tc>
        <w:tc>
          <w:tcPr>
            <w:tcW w:w="594" w:type="pct"/>
            <w:noWrap/>
            <w:vAlign w:val="bottom"/>
            <w:hideMark/>
          </w:tcPr>
          <w:p w14:paraId="04DB58B6" w14:textId="335BC53F"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−175</w:t>
            </w:r>
          </w:p>
        </w:tc>
        <w:tc>
          <w:tcPr>
            <w:tcW w:w="713" w:type="pct"/>
            <w:noWrap/>
            <w:vAlign w:val="bottom"/>
            <w:hideMark/>
          </w:tcPr>
          <w:p w14:paraId="6DE6EEF8" w14:textId="4E99ED4E"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280</w:t>
            </w:r>
          </w:p>
        </w:tc>
        <w:tc>
          <w:tcPr>
            <w:tcW w:w="555" w:type="pct"/>
            <w:noWrap/>
            <w:vAlign w:val="bottom"/>
            <w:hideMark/>
          </w:tcPr>
          <w:p w14:paraId="4F6A8A6B" w14:textId="445F31C1"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w:t>
            </w:r>
          </w:p>
        </w:tc>
        <w:tc>
          <w:tcPr>
            <w:tcW w:w="555" w:type="pct"/>
            <w:noWrap/>
            <w:vAlign w:val="bottom"/>
            <w:hideMark/>
          </w:tcPr>
          <w:p w14:paraId="454CFB1F" w14:textId="30F9A9A7"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561" w:type="pct"/>
            <w:noWrap/>
            <w:vAlign w:val="bottom"/>
            <w:hideMark/>
          </w:tcPr>
          <w:p w14:paraId="354A9C58" w14:textId="74045CDC"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0A5CABC5" w14:textId="41B06894"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90</w:t>
            </w:r>
          </w:p>
        </w:tc>
      </w:tr>
    </w:tbl>
    <w:p w14:paraId="403D9CAF" w14:textId="5B100635" w:rsidR="00AB3959" w:rsidRPr="00D945D3" w:rsidRDefault="006F620A" w:rsidP="00D945D3">
      <w:pPr>
        <w:rPr>
          <w:rFonts w:ascii="Segoe UI" w:hAnsi="Segoe UI" w:cs="Segoe UI"/>
          <w:sz w:val="18"/>
          <w:szCs w:val="18"/>
        </w:rPr>
      </w:pPr>
      <w:r w:rsidRPr="00AB3959">
        <w:rPr>
          <w:rFonts w:ascii="Segoe UI" w:hAnsi="Segoe UI" w:cs="Segoe UI"/>
          <w:sz w:val="18"/>
          <w:szCs w:val="18"/>
        </w:rPr>
        <w:t xml:space="preserve">Source: </w:t>
      </w:r>
      <w:r w:rsidR="000717DD">
        <w:rPr>
          <w:rFonts w:ascii="Segoe UI" w:hAnsi="Segoe UI" w:cs="Segoe UI"/>
          <w:sz w:val="18"/>
          <w:szCs w:val="18"/>
        </w:rPr>
        <w:t>Essex County Council</w:t>
      </w:r>
      <w:r w:rsidRPr="00AB3959">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4BB18579" w14:textId="21F2F5DB" w:rsidR="006F620A" w:rsidRDefault="006F620A" w:rsidP="006F620A">
      <w:pPr>
        <w:pStyle w:val="Caption"/>
      </w:pPr>
      <w:r>
        <w:lastRenderedPageBreak/>
        <w:t xml:space="preserve">Table </w:t>
      </w:r>
      <w:r>
        <w:fldChar w:fldCharType="begin"/>
      </w:r>
      <w:r>
        <w:instrText>SEQ Table \* ARABIC</w:instrText>
      </w:r>
      <w:r>
        <w:fldChar w:fldCharType="separate"/>
      </w:r>
      <w:r w:rsidR="00971C60">
        <w:rPr>
          <w:noProof/>
        </w:rPr>
        <w:t>143</w:t>
      </w:r>
      <w:r>
        <w:fldChar w:fldCharType="end"/>
      </w:r>
      <w:r>
        <w:t xml:space="preserve">. </w:t>
      </w:r>
      <w:r w:rsidRPr="00DB574C">
        <w:t xml:space="preserve">Adjusted estimated need for </w:t>
      </w:r>
      <w:r>
        <w:t>nursing</w:t>
      </w:r>
      <w:r w:rsidRPr="00DB574C">
        <w:t xml:space="preserve"> care home beds in </w:t>
      </w:r>
      <w:r>
        <w:t>Brentwood</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100"/>
        <w:gridCol w:w="1300"/>
        <w:gridCol w:w="1086"/>
        <w:gridCol w:w="1086"/>
        <w:gridCol w:w="1174"/>
      </w:tblGrid>
      <w:tr w:rsidR="00314E2E" w:rsidRPr="00102AA8" w14:paraId="03785A56"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745A4A3F"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46DF442E"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7E4764C2"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10" w:type="pct"/>
            <w:shd w:val="clear" w:color="auto" w:fill="FBCAD0"/>
            <w:hideMark/>
          </w:tcPr>
          <w:p w14:paraId="13F174B2"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31167ADA"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4673BAC9"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60D196B2"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1" w:type="pct"/>
            <w:shd w:val="clear" w:color="auto" w:fill="FBCAD0"/>
            <w:hideMark/>
          </w:tcPr>
          <w:p w14:paraId="638F1729" w14:textId="525FD9A9"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314E2E" w:rsidRPr="00102AA8" w14:paraId="6662932A" w14:textId="77777777" w:rsidTr="00314E2E">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B2E51EF" w14:textId="77777777" w:rsidR="00314E2E" w:rsidRPr="00F4191F" w:rsidRDefault="00314E2E" w:rsidP="00314E2E">
            <w:pPr>
              <w:jc w:val="center"/>
              <w:rPr>
                <w:rFonts w:eastAsia="Times New Roman" w:cs="Segoe UI"/>
                <w:color w:val="000000"/>
                <w:sz w:val="16"/>
                <w:szCs w:val="16"/>
              </w:rPr>
            </w:pPr>
            <w:r w:rsidRPr="00F4191F">
              <w:rPr>
                <w:rFonts w:eastAsia="Times New Roman" w:cs="Segoe UI"/>
                <w:color w:val="000000"/>
                <w:sz w:val="16"/>
                <w:szCs w:val="16"/>
              </w:rPr>
              <w:t>2024</w:t>
            </w:r>
          </w:p>
        </w:tc>
        <w:tc>
          <w:tcPr>
            <w:tcW w:w="609" w:type="pct"/>
            <w:noWrap/>
            <w:vAlign w:val="bottom"/>
            <w:hideMark/>
          </w:tcPr>
          <w:p w14:paraId="7B0A1C9B" w14:textId="2FB25EBD"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116</w:t>
            </w:r>
          </w:p>
        </w:tc>
        <w:tc>
          <w:tcPr>
            <w:tcW w:w="602" w:type="pct"/>
            <w:noWrap/>
            <w:vAlign w:val="bottom"/>
            <w:hideMark/>
          </w:tcPr>
          <w:p w14:paraId="4DF85DE5" w14:textId="59B2CE4F"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238</w:t>
            </w:r>
          </w:p>
        </w:tc>
        <w:tc>
          <w:tcPr>
            <w:tcW w:w="610" w:type="pct"/>
            <w:noWrap/>
            <w:vAlign w:val="bottom"/>
            <w:hideMark/>
          </w:tcPr>
          <w:p w14:paraId="4C36F022" w14:textId="4125D19D"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−122</w:t>
            </w:r>
          </w:p>
        </w:tc>
        <w:tc>
          <w:tcPr>
            <w:tcW w:w="721" w:type="pct"/>
            <w:noWrap/>
            <w:vAlign w:val="bottom"/>
            <w:hideMark/>
          </w:tcPr>
          <w:p w14:paraId="72A72F4D" w14:textId="5C2AF87F"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110</w:t>
            </w:r>
          </w:p>
        </w:tc>
        <w:tc>
          <w:tcPr>
            <w:tcW w:w="602" w:type="pct"/>
            <w:noWrap/>
            <w:vAlign w:val="bottom"/>
            <w:hideMark/>
          </w:tcPr>
          <w:p w14:paraId="12CE8CD8" w14:textId="5393D45E"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602" w:type="pct"/>
            <w:noWrap/>
            <w:vAlign w:val="bottom"/>
            <w:hideMark/>
          </w:tcPr>
          <w:p w14:paraId="18FDF54A" w14:textId="610E0DF6"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651" w:type="pct"/>
            <w:noWrap/>
            <w:vAlign w:val="bottom"/>
            <w:hideMark/>
          </w:tcPr>
          <w:p w14:paraId="61B7E1E9" w14:textId="267915B3"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−15</w:t>
            </w:r>
          </w:p>
        </w:tc>
      </w:tr>
      <w:tr w:rsidR="00314E2E" w:rsidRPr="00102AA8" w14:paraId="3A936B15" w14:textId="77777777" w:rsidTr="00314E2E">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6EB4A532" w14:textId="77777777" w:rsidR="00314E2E" w:rsidRPr="00F4191F" w:rsidRDefault="00314E2E" w:rsidP="00314E2E">
            <w:pPr>
              <w:jc w:val="center"/>
              <w:rPr>
                <w:rFonts w:eastAsia="Times New Roman" w:cs="Segoe UI"/>
                <w:color w:val="000000"/>
                <w:sz w:val="16"/>
                <w:szCs w:val="16"/>
              </w:rPr>
            </w:pPr>
            <w:r w:rsidRPr="00F4191F">
              <w:rPr>
                <w:rFonts w:eastAsia="Times New Roman" w:cs="Segoe UI"/>
                <w:color w:val="000000"/>
                <w:sz w:val="16"/>
                <w:szCs w:val="16"/>
              </w:rPr>
              <w:t>2029</w:t>
            </w:r>
          </w:p>
        </w:tc>
        <w:tc>
          <w:tcPr>
            <w:tcW w:w="609" w:type="pct"/>
            <w:noWrap/>
            <w:vAlign w:val="bottom"/>
            <w:hideMark/>
          </w:tcPr>
          <w:p w14:paraId="2332616F" w14:textId="1F08A276"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138</w:t>
            </w:r>
          </w:p>
        </w:tc>
        <w:tc>
          <w:tcPr>
            <w:tcW w:w="602" w:type="pct"/>
            <w:noWrap/>
            <w:vAlign w:val="bottom"/>
            <w:hideMark/>
          </w:tcPr>
          <w:p w14:paraId="5ED092F3" w14:textId="1829D2EE"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238</w:t>
            </w:r>
          </w:p>
        </w:tc>
        <w:tc>
          <w:tcPr>
            <w:tcW w:w="610" w:type="pct"/>
            <w:noWrap/>
            <w:vAlign w:val="bottom"/>
            <w:hideMark/>
          </w:tcPr>
          <w:p w14:paraId="02A253E4" w14:textId="31B26560"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−100</w:t>
            </w:r>
          </w:p>
        </w:tc>
        <w:tc>
          <w:tcPr>
            <w:tcW w:w="721" w:type="pct"/>
            <w:noWrap/>
            <w:vAlign w:val="bottom"/>
            <w:hideMark/>
          </w:tcPr>
          <w:p w14:paraId="2878FC9D" w14:textId="13581A00"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132</w:t>
            </w:r>
          </w:p>
        </w:tc>
        <w:tc>
          <w:tcPr>
            <w:tcW w:w="602" w:type="pct"/>
            <w:noWrap/>
            <w:vAlign w:val="bottom"/>
            <w:hideMark/>
          </w:tcPr>
          <w:p w14:paraId="447FE203" w14:textId="74B1F3B6"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602" w:type="pct"/>
            <w:noWrap/>
            <w:vAlign w:val="bottom"/>
            <w:hideMark/>
          </w:tcPr>
          <w:p w14:paraId="790E68CD" w14:textId="3E3DAB8E"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p>
        </w:tc>
        <w:tc>
          <w:tcPr>
            <w:tcW w:w="651" w:type="pct"/>
            <w:noWrap/>
            <w:vAlign w:val="bottom"/>
            <w:hideMark/>
          </w:tcPr>
          <w:p w14:paraId="38D766E7" w14:textId="03BFB401"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28</w:t>
            </w:r>
          </w:p>
        </w:tc>
      </w:tr>
      <w:tr w:rsidR="00314E2E" w:rsidRPr="00102AA8" w14:paraId="27ED264F" w14:textId="77777777" w:rsidTr="00314E2E">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447FE330" w14:textId="77777777" w:rsidR="00314E2E" w:rsidRPr="00F4191F" w:rsidRDefault="00314E2E" w:rsidP="00314E2E">
            <w:pPr>
              <w:jc w:val="center"/>
              <w:rPr>
                <w:rFonts w:eastAsia="Times New Roman" w:cs="Segoe UI"/>
                <w:color w:val="000000"/>
                <w:sz w:val="16"/>
                <w:szCs w:val="16"/>
              </w:rPr>
            </w:pPr>
            <w:r w:rsidRPr="00F4191F">
              <w:rPr>
                <w:rFonts w:eastAsia="Times New Roman" w:cs="Segoe UI"/>
                <w:color w:val="000000"/>
                <w:sz w:val="16"/>
                <w:szCs w:val="16"/>
              </w:rPr>
              <w:t>2034</w:t>
            </w:r>
          </w:p>
        </w:tc>
        <w:tc>
          <w:tcPr>
            <w:tcW w:w="609" w:type="pct"/>
            <w:noWrap/>
            <w:vAlign w:val="bottom"/>
            <w:hideMark/>
          </w:tcPr>
          <w:p w14:paraId="793B8B1D" w14:textId="1C5C53F2"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177</w:t>
            </w:r>
          </w:p>
        </w:tc>
        <w:tc>
          <w:tcPr>
            <w:tcW w:w="602" w:type="pct"/>
            <w:noWrap/>
            <w:vAlign w:val="bottom"/>
            <w:hideMark/>
          </w:tcPr>
          <w:p w14:paraId="7C54E033" w14:textId="1B1476D9"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238</w:t>
            </w:r>
          </w:p>
        </w:tc>
        <w:tc>
          <w:tcPr>
            <w:tcW w:w="610" w:type="pct"/>
            <w:noWrap/>
            <w:vAlign w:val="bottom"/>
            <w:hideMark/>
          </w:tcPr>
          <w:p w14:paraId="5F2A10B7" w14:textId="1B0A0F18"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−61</w:t>
            </w:r>
          </w:p>
        </w:tc>
        <w:tc>
          <w:tcPr>
            <w:tcW w:w="721" w:type="pct"/>
            <w:noWrap/>
            <w:vAlign w:val="bottom"/>
            <w:hideMark/>
          </w:tcPr>
          <w:p w14:paraId="6BD036FC" w14:textId="38068762"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169</w:t>
            </w:r>
          </w:p>
        </w:tc>
        <w:tc>
          <w:tcPr>
            <w:tcW w:w="602" w:type="pct"/>
            <w:noWrap/>
            <w:vAlign w:val="bottom"/>
            <w:hideMark/>
          </w:tcPr>
          <w:p w14:paraId="2DDA6114" w14:textId="11AA0B73"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602" w:type="pct"/>
            <w:noWrap/>
            <w:vAlign w:val="bottom"/>
            <w:hideMark/>
          </w:tcPr>
          <w:p w14:paraId="2DCAF5BD" w14:textId="0764DF02"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1" w:type="pct"/>
            <w:noWrap/>
            <w:vAlign w:val="bottom"/>
            <w:hideMark/>
          </w:tcPr>
          <w:p w14:paraId="5E421359" w14:textId="05BD66E4"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103</w:t>
            </w:r>
          </w:p>
        </w:tc>
      </w:tr>
      <w:tr w:rsidR="00314E2E" w:rsidRPr="00102AA8" w14:paraId="584166F4" w14:textId="77777777" w:rsidTr="00314E2E">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4FE36A88" w14:textId="77777777" w:rsidR="00314E2E" w:rsidRPr="00F4191F" w:rsidRDefault="00314E2E" w:rsidP="00314E2E">
            <w:pPr>
              <w:jc w:val="center"/>
              <w:rPr>
                <w:rFonts w:eastAsia="Times New Roman" w:cs="Segoe UI"/>
                <w:color w:val="000000"/>
                <w:sz w:val="16"/>
                <w:szCs w:val="16"/>
              </w:rPr>
            </w:pPr>
            <w:r w:rsidRPr="00F4191F">
              <w:rPr>
                <w:rFonts w:eastAsia="Times New Roman" w:cs="Segoe UI"/>
                <w:color w:val="000000"/>
                <w:sz w:val="16"/>
                <w:szCs w:val="16"/>
              </w:rPr>
              <w:t>2039</w:t>
            </w:r>
          </w:p>
        </w:tc>
        <w:tc>
          <w:tcPr>
            <w:tcW w:w="609" w:type="pct"/>
            <w:noWrap/>
            <w:vAlign w:val="bottom"/>
            <w:hideMark/>
          </w:tcPr>
          <w:p w14:paraId="627AC855" w14:textId="62BC9F7C"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204</w:t>
            </w:r>
          </w:p>
        </w:tc>
        <w:tc>
          <w:tcPr>
            <w:tcW w:w="602" w:type="pct"/>
            <w:noWrap/>
            <w:vAlign w:val="bottom"/>
            <w:hideMark/>
          </w:tcPr>
          <w:p w14:paraId="1B64586C" w14:textId="0C12B8FB"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238</w:t>
            </w:r>
          </w:p>
        </w:tc>
        <w:tc>
          <w:tcPr>
            <w:tcW w:w="610" w:type="pct"/>
            <w:noWrap/>
            <w:vAlign w:val="bottom"/>
            <w:hideMark/>
          </w:tcPr>
          <w:p w14:paraId="73A0DE27" w14:textId="08A9AF24"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−34</w:t>
            </w:r>
          </w:p>
        </w:tc>
        <w:tc>
          <w:tcPr>
            <w:tcW w:w="721" w:type="pct"/>
            <w:noWrap/>
            <w:vAlign w:val="bottom"/>
            <w:hideMark/>
          </w:tcPr>
          <w:p w14:paraId="7D7783D6" w14:textId="43030BA8"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194</w:t>
            </w:r>
          </w:p>
        </w:tc>
        <w:tc>
          <w:tcPr>
            <w:tcW w:w="602" w:type="pct"/>
            <w:noWrap/>
            <w:vAlign w:val="bottom"/>
            <w:hideMark/>
          </w:tcPr>
          <w:p w14:paraId="6D09AABE" w14:textId="2EFA86F6"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602" w:type="pct"/>
            <w:noWrap/>
            <w:vAlign w:val="bottom"/>
            <w:hideMark/>
          </w:tcPr>
          <w:p w14:paraId="26E81A8F" w14:textId="2B7FDB80"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1" w:type="pct"/>
            <w:noWrap/>
            <w:vAlign w:val="bottom"/>
            <w:hideMark/>
          </w:tcPr>
          <w:p w14:paraId="314FAA34" w14:textId="272FBF97"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155</w:t>
            </w:r>
          </w:p>
        </w:tc>
      </w:tr>
      <w:tr w:rsidR="00314E2E" w:rsidRPr="00102AA8" w14:paraId="5B0036A7" w14:textId="77777777" w:rsidTr="00314E2E">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60178537" w14:textId="77777777" w:rsidR="00314E2E" w:rsidRPr="00F4191F" w:rsidRDefault="00314E2E" w:rsidP="00314E2E">
            <w:pPr>
              <w:jc w:val="center"/>
              <w:rPr>
                <w:rFonts w:eastAsia="Times New Roman" w:cs="Segoe UI"/>
                <w:color w:val="000000"/>
                <w:sz w:val="16"/>
                <w:szCs w:val="16"/>
              </w:rPr>
            </w:pPr>
            <w:r w:rsidRPr="00F4191F">
              <w:rPr>
                <w:rFonts w:eastAsia="Times New Roman" w:cs="Segoe UI"/>
                <w:color w:val="000000"/>
                <w:sz w:val="16"/>
                <w:szCs w:val="16"/>
              </w:rPr>
              <w:t>2044</w:t>
            </w:r>
          </w:p>
        </w:tc>
        <w:tc>
          <w:tcPr>
            <w:tcW w:w="609" w:type="pct"/>
            <w:noWrap/>
            <w:vAlign w:val="bottom"/>
            <w:hideMark/>
          </w:tcPr>
          <w:p w14:paraId="015E8260" w14:textId="3F0E99B3"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232</w:t>
            </w:r>
          </w:p>
        </w:tc>
        <w:tc>
          <w:tcPr>
            <w:tcW w:w="602" w:type="pct"/>
            <w:noWrap/>
            <w:vAlign w:val="bottom"/>
            <w:hideMark/>
          </w:tcPr>
          <w:p w14:paraId="21BC45DD" w14:textId="4DEF2349"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238</w:t>
            </w:r>
          </w:p>
        </w:tc>
        <w:tc>
          <w:tcPr>
            <w:tcW w:w="610" w:type="pct"/>
            <w:noWrap/>
            <w:vAlign w:val="bottom"/>
            <w:hideMark/>
          </w:tcPr>
          <w:p w14:paraId="4ED0F079" w14:textId="536BCE14"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721" w:type="pct"/>
            <w:noWrap/>
            <w:vAlign w:val="bottom"/>
            <w:hideMark/>
          </w:tcPr>
          <w:p w14:paraId="40A63859" w14:textId="14335FEE"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221</w:t>
            </w:r>
          </w:p>
        </w:tc>
        <w:tc>
          <w:tcPr>
            <w:tcW w:w="602" w:type="pct"/>
            <w:noWrap/>
            <w:vAlign w:val="bottom"/>
            <w:hideMark/>
          </w:tcPr>
          <w:p w14:paraId="43CC7D28" w14:textId="5567D915"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602" w:type="pct"/>
            <w:noWrap/>
            <w:vAlign w:val="bottom"/>
            <w:hideMark/>
          </w:tcPr>
          <w:p w14:paraId="16EA44AC" w14:textId="6FDA5906" w:rsidR="00314E2E" w:rsidRPr="00BB76D4"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651" w:type="pct"/>
            <w:noWrap/>
            <w:vAlign w:val="bottom"/>
            <w:hideMark/>
          </w:tcPr>
          <w:p w14:paraId="3459257F" w14:textId="692F55DA"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208</w:t>
            </w:r>
          </w:p>
        </w:tc>
      </w:tr>
    </w:tbl>
    <w:p w14:paraId="323D8361" w14:textId="2934FAD9" w:rsidR="006F620A" w:rsidRPr="00340C1F" w:rsidRDefault="006F620A" w:rsidP="006F620A">
      <w:pPr>
        <w:rPr>
          <w:rFonts w:ascii="Segoe UI" w:hAnsi="Segoe UI" w:cs="Segoe UI"/>
          <w:sz w:val="18"/>
          <w:szCs w:val="18"/>
        </w:rPr>
      </w:pPr>
      <w:r w:rsidRPr="00340C1F">
        <w:rPr>
          <w:rFonts w:ascii="Segoe UI" w:hAnsi="Segoe UI" w:cs="Segoe UI"/>
          <w:sz w:val="18"/>
          <w:szCs w:val="18"/>
        </w:rPr>
        <w:t xml:space="preserve">Source: </w:t>
      </w:r>
      <w:r w:rsidR="000717DD">
        <w:rPr>
          <w:rFonts w:ascii="Segoe UI" w:hAnsi="Segoe UI" w:cs="Segoe UI"/>
          <w:sz w:val="18"/>
          <w:szCs w:val="18"/>
        </w:rPr>
        <w:t>Essex County Council</w:t>
      </w:r>
      <w:r w:rsidRPr="00340C1F">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7CE5EA7D" w14:textId="542A902C" w:rsidR="006F620A" w:rsidRDefault="006F620A" w:rsidP="006F620A">
      <w:pPr>
        <w:pStyle w:val="Caption"/>
      </w:pPr>
      <w:r>
        <w:t xml:space="preserve">Table </w:t>
      </w:r>
      <w:r>
        <w:fldChar w:fldCharType="begin"/>
      </w:r>
      <w:r>
        <w:instrText>SEQ Table \* ARABIC</w:instrText>
      </w:r>
      <w:r>
        <w:fldChar w:fldCharType="separate"/>
      </w:r>
      <w:r w:rsidR="00971C60">
        <w:rPr>
          <w:noProof/>
        </w:rPr>
        <w:t>144</w:t>
      </w:r>
      <w:r>
        <w:fldChar w:fldCharType="end"/>
      </w:r>
      <w:r>
        <w:t xml:space="preserve">. </w:t>
      </w:r>
      <w:r w:rsidRPr="00081FF9">
        <w:t xml:space="preserve">Adjusted estimated need for residential care home beds in </w:t>
      </w:r>
      <w:r w:rsidR="00D30CB8">
        <w:t>Castle Point</w:t>
      </w:r>
      <w:r w:rsidRPr="00081FF9">
        <w:t xml:space="preserve"> to 2044</w:t>
      </w:r>
    </w:p>
    <w:tbl>
      <w:tblPr>
        <w:tblStyle w:val="GridTable5Dark-Accent4"/>
        <w:tblW w:w="5000" w:type="pct"/>
        <w:tblLayout w:type="fixed"/>
        <w:tblLook w:val="04A0" w:firstRow="1" w:lastRow="0" w:firstColumn="1" w:lastColumn="0" w:noHBand="0" w:noVBand="1"/>
      </w:tblPr>
      <w:tblGrid>
        <w:gridCol w:w="787"/>
        <w:gridCol w:w="954"/>
        <w:gridCol w:w="837"/>
        <w:gridCol w:w="1071"/>
        <w:gridCol w:w="1286"/>
        <w:gridCol w:w="1001"/>
        <w:gridCol w:w="1001"/>
        <w:gridCol w:w="1012"/>
        <w:gridCol w:w="1067"/>
      </w:tblGrid>
      <w:tr w:rsidR="006F620A" w:rsidRPr="00102AA8" w14:paraId="0239535D" w14:textId="77777777" w:rsidTr="001A5B9A">
        <w:trPr>
          <w:cnfStyle w:val="100000000000" w:firstRow="1" w:lastRow="0" w:firstColumn="0" w:lastColumn="0" w:oddVBand="0" w:evenVBand="0" w:oddHBand="0" w:evenHBand="0" w:firstRowFirstColumn="0" w:firstRowLastColumn="0" w:lastRowFirstColumn="0" w:lastRowLastColumn="0"/>
          <w:trHeight w:val="1297"/>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1B61BDD7" w14:textId="77777777" w:rsidR="006F620A" w:rsidRPr="00681C59" w:rsidRDefault="006F620A" w:rsidP="001A5B9A">
            <w:pPr>
              <w:rPr>
                <w:rFonts w:eastAsia="Times New Roman" w:cs="Segoe UI"/>
                <w:color w:val="000000"/>
                <w:sz w:val="16"/>
                <w:szCs w:val="16"/>
              </w:rPr>
            </w:pPr>
            <w:r w:rsidRPr="00681C59">
              <w:rPr>
                <w:rFonts w:eastAsia="Times New Roman" w:cs="Segoe UI"/>
                <w:color w:val="000000"/>
                <w:sz w:val="16"/>
                <w:szCs w:val="16"/>
              </w:rPr>
              <w:t>Year</w:t>
            </w:r>
          </w:p>
        </w:tc>
        <w:tc>
          <w:tcPr>
            <w:tcW w:w="529" w:type="pct"/>
            <w:shd w:val="clear" w:color="auto" w:fill="FBCAD0"/>
            <w:hideMark/>
          </w:tcPr>
          <w:p w14:paraId="0FBCA179" w14:textId="77777777" w:rsidR="006F620A" w:rsidRPr="00681C5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681C59">
              <w:rPr>
                <w:rFonts w:eastAsia="Times New Roman" w:cs="Segoe UI"/>
                <w:color w:val="000000"/>
                <w:sz w:val="16"/>
                <w:szCs w:val="16"/>
              </w:rPr>
              <w:t>Gross estimated care home bed need</w:t>
            </w:r>
          </w:p>
        </w:tc>
        <w:tc>
          <w:tcPr>
            <w:tcW w:w="464" w:type="pct"/>
            <w:shd w:val="clear" w:color="auto" w:fill="FBCAD0"/>
            <w:hideMark/>
          </w:tcPr>
          <w:p w14:paraId="528B538E" w14:textId="77777777" w:rsidR="006F620A" w:rsidRPr="00681C5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681C59">
              <w:rPr>
                <w:rFonts w:eastAsia="Times New Roman" w:cs="Segoe UI"/>
                <w:color w:val="000000"/>
                <w:sz w:val="16"/>
                <w:szCs w:val="16"/>
              </w:rPr>
              <w:t>Current supply</w:t>
            </w:r>
          </w:p>
        </w:tc>
        <w:tc>
          <w:tcPr>
            <w:tcW w:w="594" w:type="pct"/>
            <w:shd w:val="clear" w:color="auto" w:fill="FBCAD0"/>
            <w:hideMark/>
          </w:tcPr>
          <w:p w14:paraId="46115C0E" w14:textId="77777777" w:rsidR="006F620A" w:rsidRPr="00681C5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681C59">
              <w:rPr>
                <w:rFonts w:eastAsia="Times New Roman" w:cs="Segoe UI"/>
                <w:color w:val="000000"/>
                <w:sz w:val="16"/>
                <w:szCs w:val="16"/>
              </w:rPr>
              <w:t>Initial estimated care home bed need (net of supply)</w:t>
            </w:r>
          </w:p>
        </w:tc>
        <w:tc>
          <w:tcPr>
            <w:tcW w:w="713" w:type="pct"/>
            <w:shd w:val="clear" w:color="auto" w:fill="FBCAD0"/>
            <w:hideMark/>
          </w:tcPr>
          <w:p w14:paraId="23056D63" w14:textId="77777777" w:rsidR="006F620A" w:rsidRPr="00681C5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681C59">
              <w:rPr>
                <w:rFonts w:eastAsia="Times New Roman" w:cs="Segoe UI"/>
                <w:color w:val="000000"/>
                <w:sz w:val="16"/>
                <w:szCs w:val="16"/>
              </w:rPr>
              <w:t>Adjust for spare capacity requirement (+10%) &amp; capacity tracker evidence</w:t>
            </w:r>
          </w:p>
        </w:tc>
        <w:tc>
          <w:tcPr>
            <w:tcW w:w="555" w:type="pct"/>
            <w:shd w:val="clear" w:color="auto" w:fill="FBCAD0"/>
            <w:hideMark/>
          </w:tcPr>
          <w:p w14:paraId="224242D0" w14:textId="77777777" w:rsidR="006F620A" w:rsidRPr="00681C5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681C59">
              <w:rPr>
                <w:rFonts w:eastAsia="Times New Roman" w:cs="Segoe UI"/>
                <w:color w:val="000000"/>
                <w:sz w:val="16"/>
                <w:szCs w:val="16"/>
              </w:rPr>
              <w:t>Adjust for use of beds by non-Essex residents (-5%)</w:t>
            </w:r>
          </w:p>
        </w:tc>
        <w:tc>
          <w:tcPr>
            <w:tcW w:w="555" w:type="pct"/>
            <w:shd w:val="clear" w:color="auto" w:fill="FBCAD0"/>
            <w:hideMark/>
          </w:tcPr>
          <w:p w14:paraId="6309E2DA" w14:textId="77777777" w:rsidR="006F620A" w:rsidRPr="00681C5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681C59">
              <w:rPr>
                <w:rFonts w:eastAsia="Times New Roman" w:cs="Segoe UI"/>
                <w:color w:val="000000"/>
                <w:sz w:val="16"/>
                <w:szCs w:val="16"/>
              </w:rPr>
              <w:t>Adjust for potential care home closures (+1.5%)</w:t>
            </w:r>
          </w:p>
        </w:tc>
        <w:tc>
          <w:tcPr>
            <w:tcW w:w="561" w:type="pct"/>
            <w:shd w:val="clear" w:color="auto" w:fill="FBCAD0"/>
            <w:hideMark/>
          </w:tcPr>
          <w:p w14:paraId="0D50B55E" w14:textId="77777777" w:rsidR="006F620A" w:rsidRPr="00681C5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681C59">
              <w:rPr>
                <w:rFonts w:eastAsia="Times New Roman" w:cs="Segoe UI"/>
                <w:color w:val="000000"/>
                <w:sz w:val="16"/>
                <w:szCs w:val="16"/>
              </w:rPr>
              <w:t>Adjust for diversion from res care to extra care</w:t>
            </w:r>
          </w:p>
        </w:tc>
        <w:tc>
          <w:tcPr>
            <w:tcW w:w="592" w:type="pct"/>
            <w:shd w:val="clear" w:color="auto" w:fill="FBCAD0"/>
            <w:hideMark/>
          </w:tcPr>
          <w:p w14:paraId="6C4A8766" w14:textId="422E18A3" w:rsidR="006F620A" w:rsidRPr="00681C5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681C59">
              <w:rPr>
                <w:rFonts w:eastAsia="Times New Roman" w:cs="Segoe UI"/>
                <w:color w:val="000000"/>
                <w:sz w:val="16"/>
                <w:szCs w:val="16"/>
              </w:rPr>
              <w:t>Total adjusted estimated care home bed need</w:t>
            </w:r>
          </w:p>
        </w:tc>
      </w:tr>
      <w:tr w:rsidR="00D96117" w:rsidRPr="00102AA8" w14:paraId="02A12CA1" w14:textId="77777777" w:rsidTr="00314E2E">
        <w:trPr>
          <w:trHeight w:val="284"/>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6C3FBB46" w14:textId="77777777" w:rsidR="00314E2E" w:rsidRPr="00681C59" w:rsidRDefault="00314E2E" w:rsidP="00314E2E">
            <w:pPr>
              <w:jc w:val="center"/>
              <w:rPr>
                <w:rFonts w:eastAsia="Times New Roman" w:cs="Segoe UI"/>
                <w:color w:val="000000"/>
                <w:sz w:val="16"/>
                <w:szCs w:val="16"/>
              </w:rPr>
            </w:pPr>
            <w:r w:rsidRPr="00681C59">
              <w:rPr>
                <w:rFonts w:eastAsia="Times New Roman" w:cs="Segoe UI"/>
                <w:color w:val="000000"/>
                <w:sz w:val="16"/>
                <w:szCs w:val="16"/>
              </w:rPr>
              <w:t>2024</w:t>
            </w:r>
          </w:p>
        </w:tc>
        <w:tc>
          <w:tcPr>
            <w:tcW w:w="529" w:type="pct"/>
            <w:noWrap/>
            <w:vAlign w:val="bottom"/>
            <w:hideMark/>
          </w:tcPr>
          <w:p w14:paraId="640057E1" w14:textId="797C44D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475</w:t>
            </w:r>
          </w:p>
        </w:tc>
        <w:tc>
          <w:tcPr>
            <w:tcW w:w="464" w:type="pct"/>
            <w:noWrap/>
            <w:vAlign w:val="bottom"/>
            <w:hideMark/>
          </w:tcPr>
          <w:p w14:paraId="7C382F6C" w14:textId="22081948"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439</w:t>
            </w:r>
          </w:p>
        </w:tc>
        <w:tc>
          <w:tcPr>
            <w:tcW w:w="594" w:type="pct"/>
            <w:noWrap/>
            <w:vAlign w:val="bottom"/>
            <w:hideMark/>
          </w:tcPr>
          <w:p w14:paraId="12803687" w14:textId="48C445C2"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36</w:t>
            </w:r>
          </w:p>
        </w:tc>
        <w:tc>
          <w:tcPr>
            <w:tcW w:w="713" w:type="pct"/>
            <w:noWrap/>
            <w:vAlign w:val="bottom"/>
            <w:hideMark/>
          </w:tcPr>
          <w:p w14:paraId="5BB888EC" w14:textId="3486D3B2"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w:t>
            </w:r>
          </w:p>
        </w:tc>
        <w:tc>
          <w:tcPr>
            <w:tcW w:w="555" w:type="pct"/>
            <w:noWrap/>
            <w:vAlign w:val="bottom"/>
            <w:hideMark/>
          </w:tcPr>
          <w:p w14:paraId="5169A232" w14:textId="0A982453"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w:t>
            </w:r>
          </w:p>
        </w:tc>
        <w:tc>
          <w:tcPr>
            <w:tcW w:w="555" w:type="pct"/>
            <w:noWrap/>
            <w:vAlign w:val="bottom"/>
            <w:hideMark/>
          </w:tcPr>
          <w:p w14:paraId="5C80378C" w14:textId="2E4A4F9E"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561" w:type="pct"/>
            <w:noWrap/>
            <w:vAlign w:val="bottom"/>
            <w:hideMark/>
          </w:tcPr>
          <w:p w14:paraId="3DDFD877" w14:textId="093B25E5"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4F802891" w14:textId="7CC199B3"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44</w:t>
            </w:r>
          </w:p>
        </w:tc>
      </w:tr>
      <w:tr w:rsidR="00D96117" w:rsidRPr="00102AA8" w14:paraId="642515B0" w14:textId="77777777" w:rsidTr="00314E2E">
        <w:trPr>
          <w:trHeight w:val="284"/>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7C39C9D1" w14:textId="77777777" w:rsidR="00314E2E" w:rsidRPr="00681C59" w:rsidRDefault="00314E2E" w:rsidP="00314E2E">
            <w:pPr>
              <w:jc w:val="center"/>
              <w:rPr>
                <w:rFonts w:eastAsia="Times New Roman" w:cs="Segoe UI"/>
                <w:color w:val="000000"/>
                <w:sz w:val="16"/>
                <w:szCs w:val="16"/>
              </w:rPr>
            </w:pPr>
            <w:r w:rsidRPr="00681C59">
              <w:rPr>
                <w:rFonts w:eastAsia="Times New Roman" w:cs="Segoe UI"/>
                <w:color w:val="000000"/>
                <w:sz w:val="16"/>
                <w:szCs w:val="16"/>
              </w:rPr>
              <w:t>2029</w:t>
            </w:r>
          </w:p>
        </w:tc>
        <w:tc>
          <w:tcPr>
            <w:tcW w:w="529" w:type="pct"/>
            <w:noWrap/>
            <w:vAlign w:val="bottom"/>
            <w:hideMark/>
          </w:tcPr>
          <w:p w14:paraId="50005302" w14:textId="6BAFE759"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497</w:t>
            </w:r>
          </w:p>
        </w:tc>
        <w:tc>
          <w:tcPr>
            <w:tcW w:w="464" w:type="pct"/>
            <w:noWrap/>
            <w:vAlign w:val="bottom"/>
            <w:hideMark/>
          </w:tcPr>
          <w:p w14:paraId="377D5CDA" w14:textId="20269635"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439</w:t>
            </w:r>
          </w:p>
        </w:tc>
        <w:tc>
          <w:tcPr>
            <w:tcW w:w="594" w:type="pct"/>
            <w:noWrap/>
            <w:vAlign w:val="bottom"/>
            <w:hideMark/>
          </w:tcPr>
          <w:p w14:paraId="5F5FEAF7" w14:textId="27354FA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58</w:t>
            </w:r>
          </w:p>
        </w:tc>
        <w:tc>
          <w:tcPr>
            <w:tcW w:w="713" w:type="pct"/>
            <w:noWrap/>
            <w:vAlign w:val="bottom"/>
            <w:hideMark/>
          </w:tcPr>
          <w:p w14:paraId="7DC5E26A" w14:textId="3FBAB44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25</w:t>
            </w:r>
          </w:p>
        </w:tc>
        <w:tc>
          <w:tcPr>
            <w:tcW w:w="555" w:type="pct"/>
            <w:noWrap/>
            <w:vAlign w:val="bottom"/>
            <w:hideMark/>
          </w:tcPr>
          <w:p w14:paraId="2B8BF0CC" w14:textId="342E5BB9"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−25</w:t>
            </w:r>
          </w:p>
        </w:tc>
        <w:tc>
          <w:tcPr>
            <w:tcW w:w="555" w:type="pct"/>
            <w:noWrap/>
            <w:vAlign w:val="bottom"/>
            <w:hideMark/>
          </w:tcPr>
          <w:p w14:paraId="32A1985A" w14:textId="14B9BD77"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561" w:type="pct"/>
            <w:noWrap/>
            <w:vAlign w:val="bottom"/>
            <w:hideMark/>
          </w:tcPr>
          <w:p w14:paraId="7C5E9127" w14:textId="69AD9D51"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52F38AEA" w14:textId="74C0D00A"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66</w:t>
            </w:r>
          </w:p>
        </w:tc>
      </w:tr>
      <w:tr w:rsidR="00D96117" w:rsidRPr="00102AA8" w14:paraId="35FB4EEC" w14:textId="77777777" w:rsidTr="00314E2E">
        <w:trPr>
          <w:trHeight w:val="284"/>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7DBDE33D" w14:textId="77777777" w:rsidR="00314E2E" w:rsidRPr="00681C59" w:rsidRDefault="00314E2E" w:rsidP="00314E2E">
            <w:pPr>
              <w:jc w:val="center"/>
              <w:rPr>
                <w:rFonts w:eastAsia="Times New Roman" w:cs="Segoe UI"/>
                <w:color w:val="000000"/>
                <w:sz w:val="16"/>
                <w:szCs w:val="16"/>
              </w:rPr>
            </w:pPr>
            <w:r w:rsidRPr="00681C59">
              <w:rPr>
                <w:rFonts w:eastAsia="Times New Roman" w:cs="Segoe UI"/>
                <w:color w:val="000000"/>
                <w:sz w:val="16"/>
                <w:szCs w:val="16"/>
              </w:rPr>
              <w:t>2034</w:t>
            </w:r>
          </w:p>
        </w:tc>
        <w:tc>
          <w:tcPr>
            <w:tcW w:w="529" w:type="pct"/>
            <w:noWrap/>
            <w:vAlign w:val="bottom"/>
            <w:hideMark/>
          </w:tcPr>
          <w:p w14:paraId="78C3A759" w14:textId="4C01CDB2"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549</w:t>
            </w:r>
          </w:p>
        </w:tc>
        <w:tc>
          <w:tcPr>
            <w:tcW w:w="464" w:type="pct"/>
            <w:noWrap/>
            <w:vAlign w:val="bottom"/>
            <w:hideMark/>
          </w:tcPr>
          <w:p w14:paraId="04F7FBD8" w14:textId="4A5C7275"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439</w:t>
            </w:r>
          </w:p>
        </w:tc>
        <w:tc>
          <w:tcPr>
            <w:tcW w:w="594" w:type="pct"/>
            <w:noWrap/>
            <w:vAlign w:val="bottom"/>
            <w:hideMark/>
          </w:tcPr>
          <w:p w14:paraId="38854059" w14:textId="2ABF4300"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110</w:t>
            </w:r>
          </w:p>
        </w:tc>
        <w:tc>
          <w:tcPr>
            <w:tcW w:w="713" w:type="pct"/>
            <w:noWrap/>
            <w:vAlign w:val="bottom"/>
            <w:hideMark/>
          </w:tcPr>
          <w:p w14:paraId="6B02569E" w14:textId="17E18317"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27</w:t>
            </w:r>
          </w:p>
        </w:tc>
        <w:tc>
          <w:tcPr>
            <w:tcW w:w="555" w:type="pct"/>
            <w:noWrap/>
            <w:vAlign w:val="bottom"/>
            <w:hideMark/>
          </w:tcPr>
          <w:p w14:paraId="53C1E5C1" w14:textId="54769933"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−27</w:t>
            </w:r>
          </w:p>
        </w:tc>
        <w:tc>
          <w:tcPr>
            <w:tcW w:w="555" w:type="pct"/>
            <w:noWrap/>
            <w:vAlign w:val="bottom"/>
            <w:hideMark/>
          </w:tcPr>
          <w:p w14:paraId="50980EC7" w14:textId="04B83ECA"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w:t>
            </w:r>
          </w:p>
        </w:tc>
        <w:tc>
          <w:tcPr>
            <w:tcW w:w="561" w:type="pct"/>
            <w:noWrap/>
            <w:vAlign w:val="bottom"/>
            <w:hideMark/>
          </w:tcPr>
          <w:p w14:paraId="747BD72F" w14:textId="551FE594"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4DFB1FAF" w14:textId="6873536D"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119</w:t>
            </w:r>
          </w:p>
        </w:tc>
      </w:tr>
      <w:tr w:rsidR="00D96117" w:rsidRPr="00102AA8" w14:paraId="58A195B3" w14:textId="77777777" w:rsidTr="00314E2E">
        <w:trPr>
          <w:trHeight w:val="284"/>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050F7F1E" w14:textId="77777777" w:rsidR="00314E2E" w:rsidRPr="00681C59" w:rsidRDefault="00314E2E" w:rsidP="00314E2E">
            <w:pPr>
              <w:jc w:val="center"/>
              <w:rPr>
                <w:rFonts w:eastAsia="Times New Roman" w:cs="Segoe UI"/>
                <w:color w:val="000000"/>
                <w:sz w:val="16"/>
                <w:szCs w:val="16"/>
              </w:rPr>
            </w:pPr>
            <w:r w:rsidRPr="00681C59">
              <w:rPr>
                <w:rFonts w:eastAsia="Times New Roman" w:cs="Segoe UI"/>
                <w:color w:val="000000"/>
                <w:sz w:val="16"/>
                <w:szCs w:val="16"/>
              </w:rPr>
              <w:t>2039</w:t>
            </w:r>
          </w:p>
        </w:tc>
        <w:tc>
          <w:tcPr>
            <w:tcW w:w="529" w:type="pct"/>
            <w:noWrap/>
            <w:vAlign w:val="bottom"/>
            <w:hideMark/>
          </w:tcPr>
          <w:p w14:paraId="3E8C4B09" w14:textId="5EE38894"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557</w:t>
            </w:r>
          </w:p>
        </w:tc>
        <w:tc>
          <w:tcPr>
            <w:tcW w:w="464" w:type="pct"/>
            <w:noWrap/>
            <w:vAlign w:val="bottom"/>
            <w:hideMark/>
          </w:tcPr>
          <w:p w14:paraId="27276765" w14:textId="2308A487"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439</w:t>
            </w:r>
          </w:p>
        </w:tc>
        <w:tc>
          <w:tcPr>
            <w:tcW w:w="594" w:type="pct"/>
            <w:noWrap/>
            <w:vAlign w:val="bottom"/>
            <w:hideMark/>
          </w:tcPr>
          <w:p w14:paraId="2DB66057" w14:textId="1AC61D48"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118</w:t>
            </w:r>
          </w:p>
        </w:tc>
        <w:tc>
          <w:tcPr>
            <w:tcW w:w="713" w:type="pct"/>
            <w:noWrap/>
            <w:vAlign w:val="bottom"/>
            <w:hideMark/>
          </w:tcPr>
          <w:p w14:paraId="489AAA7E" w14:textId="5C003D36"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w:t>
            </w:r>
          </w:p>
        </w:tc>
        <w:tc>
          <w:tcPr>
            <w:tcW w:w="555" w:type="pct"/>
            <w:noWrap/>
            <w:vAlign w:val="bottom"/>
            <w:hideMark/>
          </w:tcPr>
          <w:p w14:paraId="708B8926" w14:textId="7B2E7B5C"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w:t>
            </w:r>
          </w:p>
        </w:tc>
        <w:tc>
          <w:tcPr>
            <w:tcW w:w="555" w:type="pct"/>
            <w:noWrap/>
            <w:vAlign w:val="bottom"/>
            <w:hideMark/>
          </w:tcPr>
          <w:p w14:paraId="34196DCB" w14:textId="3B25E252"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w:t>
            </w:r>
          </w:p>
        </w:tc>
        <w:tc>
          <w:tcPr>
            <w:tcW w:w="561" w:type="pct"/>
            <w:noWrap/>
            <w:vAlign w:val="bottom"/>
            <w:hideMark/>
          </w:tcPr>
          <w:p w14:paraId="4E95C94E" w14:textId="3461C30D"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635896E4" w14:textId="69E01B60"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127</w:t>
            </w:r>
          </w:p>
        </w:tc>
      </w:tr>
      <w:tr w:rsidR="00D96117" w:rsidRPr="00102AA8" w14:paraId="3D648389" w14:textId="77777777" w:rsidTr="00314E2E">
        <w:trPr>
          <w:trHeight w:val="284"/>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49F8CAF2" w14:textId="77777777" w:rsidR="00314E2E" w:rsidRPr="00681C59" w:rsidRDefault="00314E2E" w:rsidP="00314E2E">
            <w:pPr>
              <w:jc w:val="center"/>
              <w:rPr>
                <w:rFonts w:eastAsia="Times New Roman" w:cs="Segoe UI"/>
                <w:color w:val="000000"/>
                <w:sz w:val="16"/>
                <w:szCs w:val="16"/>
              </w:rPr>
            </w:pPr>
            <w:r w:rsidRPr="00681C59">
              <w:rPr>
                <w:rFonts w:eastAsia="Times New Roman" w:cs="Segoe UI"/>
                <w:color w:val="000000"/>
                <w:sz w:val="16"/>
                <w:szCs w:val="16"/>
              </w:rPr>
              <w:t>2044</w:t>
            </w:r>
          </w:p>
        </w:tc>
        <w:tc>
          <w:tcPr>
            <w:tcW w:w="529" w:type="pct"/>
            <w:noWrap/>
            <w:vAlign w:val="bottom"/>
            <w:hideMark/>
          </w:tcPr>
          <w:p w14:paraId="688E745D" w14:textId="3A2F4DC3"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568</w:t>
            </w:r>
          </w:p>
        </w:tc>
        <w:tc>
          <w:tcPr>
            <w:tcW w:w="464" w:type="pct"/>
            <w:noWrap/>
            <w:vAlign w:val="bottom"/>
            <w:hideMark/>
          </w:tcPr>
          <w:p w14:paraId="3C12F471" w14:textId="4745B64E"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439</w:t>
            </w:r>
          </w:p>
        </w:tc>
        <w:tc>
          <w:tcPr>
            <w:tcW w:w="594" w:type="pct"/>
            <w:noWrap/>
            <w:vAlign w:val="bottom"/>
            <w:hideMark/>
          </w:tcPr>
          <w:p w14:paraId="3E387907" w14:textId="4CE74B4A"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129</w:t>
            </w:r>
          </w:p>
        </w:tc>
        <w:tc>
          <w:tcPr>
            <w:tcW w:w="713" w:type="pct"/>
            <w:noWrap/>
            <w:vAlign w:val="bottom"/>
            <w:hideMark/>
          </w:tcPr>
          <w:p w14:paraId="1787E38D" w14:textId="196AFE45"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w:t>
            </w:r>
          </w:p>
        </w:tc>
        <w:tc>
          <w:tcPr>
            <w:tcW w:w="555" w:type="pct"/>
            <w:noWrap/>
            <w:vAlign w:val="bottom"/>
            <w:hideMark/>
          </w:tcPr>
          <w:p w14:paraId="5331622D" w14:textId="544CC19B"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w:t>
            </w:r>
          </w:p>
        </w:tc>
        <w:tc>
          <w:tcPr>
            <w:tcW w:w="555" w:type="pct"/>
            <w:noWrap/>
            <w:vAlign w:val="bottom"/>
            <w:hideMark/>
          </w:tcPr>
          <w:p w14:paraId="28903CE7" w14:textId="2B5F368E"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561" w:type="pct"/>
            <w:noWrap/>
            <w:vAlign w:val="bottom"/>
            <w:hideMark/>
          </w:tcPr>
          <w:p w14:paraId="407D3A9E" w14:textId="2A3F27D0" w:rsidR="00314E2E" w:rsidRPr="00C765FC"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1F3E8AEE" w14:textId="66EDF473" w:rsidR="00314E2E" w:rsidRPr="00332C18" w:rsidRDefault="00314E2E" w:rsidP="00314E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139</w:t>
            </w:r>
          </w:p>
        </w:tc>
      </w:tr>
    </w:tbl>
    <w:p w14:paraId="5416E5A7" w14:textId="32197B2B" w:rsidR="006F620A" w:rsidRPr="004143CB" w:rsidRDefault="006F620A" w:rsidP="006F620A">
      <w:pPr>
        <w:pStyle w:val="Tablesourcenote"/>
      </w:pPr>
      <w:r w:rsidRPr="004143CB">
        <w:t xml:space="preserve">Source: </w:t>
      </w:r>
      <w:r w:rsidR="000717DD">
        <w:t>Essex County Council</w:t>
      </w:r>
      <w:r w:rsidRPr="004143CB">
        <w:t xml:space="preserve"> and HLI</w:t>
      </w:r>
      <w:r>
        <w:t>N</w:t>
      </w:r>
      <w:r w:rsidR="001A5B9A">
        <w:t xml:space="preserve">. </w:t>
      </w:r>
      <w:r w:rsidR="001A5B9A" w:rsidRPr="001A5B9A">
        <w:t>NB estimates of need are not cumulative</w:t>
      </w:r>
    </w:p>
    <w:p w14:paraId="0D750B11" w14:textId="6F36A9F4" w:rsidR="006F620A" w:rsidRDefault="006F620A" w:rsidP="006F620A">
      <w:pPr>
        <w:pStyle w:val="Caption"/>
      </w:pPr>
      <w:r>
        <w:t xml:space="preserve">Table </w:t>
      </w:r>
      <w:r>
        <w:fldChar w:fldCharType="begin"/>
      </w:r>
      <w:r>
        <w:instrText>SEQ Table \* ARABIC</w:instrText>
      </w:r>
      <w:r>
        <w:fldChar w:fldCharType="separate"/>
      </w:r>
      <w:r w:rsidR="00971C60">
        <w:rPr>
          <w:noProof/>
        </w:rPr>
        <w:t>145</w:t>
      </w:r>
      <w:r>
        <w:fldChar w:fldCharType="end"/>
      </w:r>
      <w:r>
        <w:t xml:space="preserve">. </w:t>
      </w:r>
      <w:r w:rsidRPr="00DB574C">
        <w:t xml:space="preserve">Adjusted estimated need for </w:t>
      </w:r>
      <w:r>
        <w:t>nursing</w:t>
      </w:r>
      <w:r w:rsidRPr="00DB574C">
        <w:t xml:space="preserve"> care home beds in </w:t>
      </w:r>
      <w:r w:rsidR="00D30CB8">
        <w:t>Castle Point</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102AA8" w14:paraId="11901783"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5E364505"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6302B358"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79A731B3"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1E2A8E19"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619A287A"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720FB087"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5EF40D92"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53B994D8" w14:textId="7D7402CC"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8E31E6" w:rsidRPr="00102AA8" w14:paraId="3A274EE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5FE2A56D" w14:textId="77777777" w:rsidR="008E31E6" w:rsidRPr="00681C59" w:rsidRDefault="008E31E6" w:rsidP="008E31E6">
            <w:pPr>
              <w:jc w:val="center"/>
              <w:rPr>
                <w:rFonts w:eastAsia="Times New Roman" w:cs="Segoe UI"/>
                <w:color w:val="000000"/>
                <w:sz w:val="16"/>
                <w:szCs w:val="16"/>
              </w:rPr>
            </w:pPr>
            <w:r w:rsidRPr="00681C59">
              <w:rPr>
                <w:rFonts w:eastAsia="Times New Roman" w:cs="Segoe UI"/>
                <w:color w:val="000000"/>
                <w:sz w:val="16"/>
                <w:szCs w:val="16"/>
              </w:rPr>
              <w:t>2024</w:t>
            </w:r>
          </w:p>
        </w:tc>
        <w:tc>
          <w:tcPr>
            <w:tcW w:w="609" w:type="pct"/>
            <w:noWrap/>
            <w:vAlign w:val="bottom"/>
            <w:hideMark/>
          </w:tcPr>
          <w:p w14:paraId="14F12037" w14:textId="4734B64C"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150</w:t>
            </w:r>
          </w:p>
        </w:tc>
        <w:tc>
          <w:tcPr>
            <w:tcW w:w="602" w:type="pct"/>
            <w:noWrap/>
            <w:vAlign w:val="bottom"/>
            <w:hideMark/>
          </w:tcPr>
          <w:p w14:paraId="016D9AC0" w14:textId="29BDD0D0"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175</w:t>
            </w:r>
          </w:p>
        </w:tc>
        <w:tc>
          <w:tcPr>
            <w:tcW w:w="609" w:type="pct"/>
            <w:noWrap/>
            <w:vAlign w:val="bottom"/>
            <w:hideMark/>
          </w:tcPr>
          <w:p w14:paraId="64D67723" w14:textId="17880F19"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−25</w:t>
            </w:r>
          </w:p>
        </w:tc>
        <w:tc>
          <w:tcPr>
            <w:tcW w:w="721" w:type="pct"/>
            <w:noWrap/>
            <w:vAlign w:val="bottom"/>
            <w:hideMark/>
          </w:tcPr>
          <w:p w14:paraId="12A56D2F" w14:textId="011657CB"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w:t>
            </w:r>
          </w:p>
        </w:tc>
        <w:tc>
          <w:tcPr>
            <w:tcW w:w="602" w:type="pct"/>
            <w:noWrap/>
            <w:vAlign w:val="bottom"/>
            <w:hideMark/>
          </w:tcPr>
          <w:p w14:paraId="6F5A5F7D" w14:textId="24359654"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602" w:type="pct"/>
            <w:noWrap/>
            <w:vAlign w:val="bottom"/>
            <w:hideMark/>
          </w:tcPr>
          <w:p w14:paraId="790E402F" w14:textId="1DCC78A5"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p>
        </w:tc>
        <w:tc>
          <w:tcPr>
            <w:tcW w:w="652" w:type="pct"/>
            <w:noWrap/>
            <w:vAlign w:val="bottom"/>
            <w:hideMark/>
          </w:tcPr>
          <w:p w14:paraId="32C13BFE" w14:textId="68BAC365" w:rsidR="008E31E6" w:rsidRPr="00332C18"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−15</w:t>
            </w:r>
          </w:p>
        </w:tc>
      </w:tr>
      <w:tr w:rsidR="008E31E6" w:rsidRPr="00102AA8" w14:paraId="02786F2F"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110B90CC" w14:textId="77777777" w:rsidR="008E31E6" w:rsidRPr="00681C59" w:rsidRDefault="008E31E6" w:rsidP="008E31E6">
            <w:pPr>
              <w:jc w:val="center"/>
              <w:rPr>
                <w:rFonts w:eastAsia="Times New Roman" w:cs="Segoe UI"/>
                <w:color w:val="000000"/>
                <w:sz w:val="16"/>
                <w:szCs w:val="16"/>
              </w:rPr>
            </w:pPr>
            <w:r w:rsidRPr="00681C59">
              <w:rPr>
                <w:rFonts w:eastAsia="Times New Roman" w:cs="Segoe UI"/>
                <w:color w:val="000000"/>
                <w:sz w:val="16"/>
                <w:szCs w:val="16"/>
              </w:rPr>
              <w:t>2029</w:t>
            </w:r>
          </w:p>
        </w:tc>
        <w:tc>
          <w:tcPr>
            <w:tcW w:w="609" w:type="pct"/>
            <w:noWrap/>
            <w:vAlign w:val="bottom"/>
            <w:hideMark/>
          </w:tcPr>
          <w:p w14:paraId="03BEAC84" w14:textId="3692AB77"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179</w:t>
            </w:r>
          </w:p>
        </w:tc>
        <w:tc>
          <w:tcPr>
            <w:tcW w:w="602" w:type="pct"/>
            <w:noWrap/>
            <w:vAlign w:val="bottom"/>
            <w:hideMark/>
          </w:tcPr>
          <w:p w14:paraId="44ED0597" w14:textId="38B9042B"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175</w:t>
            </w:r>
          </w:p>
        </w:tc>
        <w:tc>
          <w:tcPr>
            <w:tcW w:w="609" w:type="pct"/>
            <w:noWrap/>
            <w:vAlign w:val="bottom"/>
            <w:hideMark/>
          </w:tcPr>
          <w:p w14:paraId="53FC5030" w14:textId="6CF93256"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721" w:type="pct"/>
            <w:noWrap/>
            <w:vAlign w:val="bottom"/>
            <w:hideMark/>
          </w:tcPr>
          <w:p w14:paraId="119D3594" w14:textId="2111D406"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w:t>
            </w:r>
          </w:p>
        </w:tc>
        <w:tc>
          <w:tcPr>
            <w:tcW w:w="602" w:type="pct"/>
            <w:noWrap/>
            <w:vAlign w:val="bottom"/>
            <w:hideMark/>
          </w:tcPr>
          <w:p w14:paraId="571D3712" w14:textId="44D67396"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602" w:type="pct"/>
            <w:noWrap/>
            <w:vAlign w:val="bottom"/>
            <w:hideMark/>
          </w:tcPr>
          <w:p w14:paraId="16D6923F" w14:textId="5FF0D198"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2" w:type="pct"/>
            <w:noWrap/>
            <w:vAlign w:val="bottom"/>
            <w:hideMark/>
          </w:tcPr>
          <w:p w14:paraId="40B53328" w14:textId="51F67CB4" w:rsidR="008E31E6" w:rsidRPr="00332C18"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17</w:t>
            </w:r>
          </w:p>
        </w:tc>
      </w:tr>
      <w:tr w:rsidR="008E31E6" w:rsidRPr="00102AA8" w14:paraId="4AE645CB"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614E15E5" w14:textId="77777777" w:rsidR="008E31E6" w:rsidRPr="00681C59" w:rsidRDefault="008E31E6" w:rsidP="008E31E6">
            <w:pPr>
              <w:jc w:val="center"/>
              <w:rPr>
                <w:rFonts w:eastAsia="Times New Roman" w:cs="Segoe UI"/>
                <w:color w:val="000000"/>
                <w:sz w:val="16"/>
                <w:szCs w:val="16"/>
              </w:rPr>
            </w:pPr>
            <w:r w:rsidRPr="00681C59">
              <w:rPr>
                <w:rFonts w:eastAsia="Times New Roman" w:cs="Segoe UI"/>
                <w:color w:val="000000"/>
                <w:sz w:val="16"/>
                <w:szCs w:val="16"/>
              </w:rPr>
              <w:t>2034</w:t>
            </w:r>
          </w:p>
        </w:tc>
        <w:tc>
          <w:tcPr>
            <w:tcW w:w="609" w:type="pct"/>
            <w:noWrap/>
            <w:vAlign w:val="bottom"/>
            <w:hideMark/>
          </w:tcPr>
          <w:p w14:paraId="0BAAD866" w14:textId="38887C67"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224</w:t>
            </w:r>
          </w:p>
        </w:tc>
        <w:tc>
          <w:tcPr>
            <w:tcW w:w="602" w:type="pct"/>
            <w:noWrap/>
            <w:vAlign w:val="bottom"/>
            <w:hideMark/>
          </w:tcPr>
          <w:p w14:paraId="343C823E" w14:textId="4F2B3634"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175</w:t>
            </w:r>
          </w:p>
        </w:tc>
        <w:tc>
          <w:tcPr>
            <w:tcW w:w="609" w:type="pct"/>
            <w:noWrap/>
            <w:vAlign w:val="bottom"/>
            <w:hideMark/>
          </w:tcPr>
          <w:p w14:paraId="105D5F6A" w14:textId="5CF1046A"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49</w:t>
            </w:r>
          </w:p>
        </w:tc>
        <w:tc>
          <w:tcPr>
            <w:tcW w:w="721" w:type="pct"/>
            <w:noWrap/>
            <w:vAlign w:val="bottom"/>
            <w:hideMark/>
          </w:tcPr>
          <w:p w14:paraId="692225A5" w14:textId="1DD095F0"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w:t>
            </w:r>
          </w:p>
        </w:tc>
        <w:tc>
          <w:tcPr>
            <w:tcW w:w="602" w:type="pct"/>
            <w:noWrap/>
            <w:vAlign w:val="bottom"/>
            <w:hideMark/>
          </w:tcPr>
          <w:p w14:paraId="5E0B175C" w14:textId="4862B895"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602" w:type="pct"/>
            <w:noWrap/>
            <w:vAlign w:val="bottom"/>
            <w:hideMark/>
          </w:tcPr>
          <w:p w14:paraId="6A8C1E41" w14:textId="2FF341E7"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2" w:type="pct"/>
            <w:noWrap/>
            <w:vAlign w:val="bottom"/>
            <w:hideMark/>
          </w:tcPr>
          <w:p w14:paraId="1C718ACB" w14:textId="42D96A7A" w:rsidR="008E31E6" w:rsidRPr="00332C18"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65</w:t>
            </w:r>
          </w:p>
        </w:tc>
      </w:tr>
      <w:tr w:rsidR="008E31E6" w:rsidRPr="00102AA8" w14:paraId="62023ED1"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7F10517D" w14:textId="77777777" w:rsidR="008E31E6" w:rsidRPr="00681C59" w:rsidRDefault="008E31E6" w:rsidP="008E31E6">
            <w:pPr>
              <w:jc w:val="center"/>
              <w:rPr>
                <w:rFonts w:eastAsia="Times New Roman" w:cs="Segoe UI"/>
                <w:color w:val="000000"/>
                <w:sz w:val="16"/>
                <w:szCs w:val="16"/>
              </w:rPr>
            </w:pPr>
            <w:r w:rsidRPr="00681C59">
              <w:rPr>
                <w:rFonts w:eastAsia="Times New Roman" w:cs="Segoe UI"/>
                <w:color w:val="000000"/>
                <w:sz w:val="16"/>
                <w:szCs w:val="16"/>
              </w:rPr>
              <w:t>2039</w:t>
            </w:r>
          </w:p>
        </w:tc>
        <w:tc>
          <w:tcPr>
            <w:tcW w:w="609" w:type="pct"/>
            <w:noWrap/>
            <w:vAlign w:val="bottom"/>
            <w:hideMark/>
          </w:tcPr>
          <w:p w14:paraId="301312F6" w14:textId="29F18FBE"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256</w:t>
            </w:r>
          </w:p>
        </w:tc>
        <w:tc>
          <w:tcPr>
            <w:tcW w:w="602" w:type="pct"/>
            <w:noWrap/>
            <w:vAlign w:val="bottom"/>
            <w:hideMark/>
          </w:tcPr>
          <w:p w14:paraId="66CB263B" w14:textId="0D7CF04B"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175</w:t>
            </w:r>
          </w:p>
        </w:tc>
        <w:tc>
          <w:tcPr>
            <w:tcW w:w="609" w:type="pct"/>
            <w:noWrap/>
            <w:vAlign w:val="bottom"/>
            <w:hideMark/>
          </w:tcPr>
          <w:p w14:paraId="1A868E7C" w14:textId="668396B4"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81</w:t>
            </w:r>
          </w:p>
        </w:tc>
        <w:tc>
          <w:tcPr>
            <w:tcW w:w="721" w:type="pct"/>
            <w:noWrap/>
            <w:vAlign w:val="bottom"/>
            <w:hideMark/>
          </w:tcPr>
          <w:p w14:paraId="3714F7D9" w14:textId="704146D8"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26</w:t>
            </w:r>
          </w:p>
        </w:tc>
        <w:tc>
          <w:tcPr>
            <w:tcW w:w="602" w:type="pct"/>
            <w:noWrap/>
            <w:vAlign w:val="bottom"/>
            <w:hideMark/>
          </w:tcPr>
          <w:p w14:paraId="3A7520A4" w14:textId="408FE1C1"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w:t>
            </w:r>
          </w:p>
        </w:tc>
        <w:tc>
          <w:tcPr>
            <w:tcW w:w="602" w:type="pct"/>
            <w:noWrap/>
            <w:vAlign w:val="bottom"/>
            <w:hideMark/>
          </w:tcPr>
          <w:p w14:paraId="3A720121" w14:textId="7596BD79"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652" w:type="pct"/>
            <w:noWrap/>
            <w:vAlign w:val="bottom"/>
            <w:hideMark/>
          </w:tcPr>
          <w:p w14:paraId="42A228C1" w14:textId="3412787D" w:rsidR="008E31E6" w:rsidRPr="00332C18"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99</w:t>
            </w:r>
          </w:p>
        </w:tc>
      </w:tr>
      <w:tr w:rsidR="008E31E6" w:rsidRPr="00102AA8" w14:paraId="4099AC9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0B30B571" w14:textId="77777777" w:rsidR="008E31E6" w:rsidRPr="00681C59" w:rsidRDefault="008E31E6" w:rsidP="008E31E6">
            <w:pPr>
              <w:jc w:val="center"/>
              <w:rPr>
                <w:rFonts w:eastAsia="Times New Roman" w:cs="Segoe UI"/>
                <w:color w:val="000000"/>
                <w:sz w:val="16"/>
                <w:szCs w:val="16"/>
              </w:rPr>
            </w:pPr>
            <w:r w:rsidRPr="00681C59">
              <w:rPr>
                <w:rFonts w:eastAsia="Times New Roman" w:cs="Segoe UI"/>
                <w:color w:val="000000"/>
                <w:sz w:val="16"/>
                <w:szCs w:val="16"/>
              </w:rPr>
              <w:t>2044</w:t>
            </w:r>
          </w:p>
        </w:tc>
        <w:tc>
          <w:tcPr>
            <w:tcW w:w="609" w:type="pct"/>
            <w:noWrap/>
            <w:vAlign w:val="bottom"/>
            <w:hideMark/>
          </w:tcPr>
          <w:p w14:paraId="66AD5789" w14:textId="3016C0D5"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293</w:t>
            </w:r>
          </w:p>
        </w:tc>
        <w:tc>
          <w:tcPr>
            <w:tcW w:w="602" w:type="pct"/>
            <w:noWrap/>
            <w:vAlign w:val="bottom"/>
            <w:hideMark/>
          </w:tcPr>
          <w:p w14:paraId="23041869" w14:textId="6B423D63"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175</w:t>
            </w:r>
          </w:p>
        </w:tc>
        <w:tc>
          <w:tcPr>
            <w:tcW w:w="609" w:type="pct"/>
            <w:noWrap/>
            <w:vAlign w:val="bottom"/>
            <w:hideMark/>
          </w:tcPr>
          <w:p w14:paraId="6F292E5C" w14:textId="348C4290"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118</w:t>
            </w:r>
          </w:p>
        </w:tc>
        <w:tc>
          <w:tcPr>
            <w:tcW w:w="721" w:type="pct"/>
            <w:noWrap/>
            <w:vAlign w:val="bottom"/>
            <w:hideMark/>
          </w:tcPr>
          <w:p w14:paraId="19E484CC" w14:textId="1D63ED21"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29</w:t>
            </w:r>
          </w:p>
        </w:tc>
        <w:tc>
          <w:tcPr>
            <w:tcW w:w="602" w:type="pct"/>
            <w:noWrap/>
            <w:vAlign w:val="bottom"/>
            <w:hideMark/>
          </w:tcPr>
          <w:p w14:paraId="6EC745DF" w14:textId="3F36A194"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w:t>
            </w:r>
          </w:p>
        </w:tc>
        <w:tc>
          <w:tcPr>
            <w:tcW w:w="602" w:type="pct"/>
            <w:noWrap/>
            <w:vAlign w:val="bottom"/>
            <w:hideMark/>
          </w:tcPr>
          <w:p w14:paraId="6DD06BF4" w14:textId="3FABDFDA" w:rsidR="008E31E6" w:rsidRPr="00BB76D4"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652" w:type="pct"/>
            <w:noWrap/>
            <w:vAlign w:val="bottom"/>
            <w:hideMark/>
          </w:tcPr>
          <w:p w14:paraId="6FCA57DD" w14:textId="7E3B3AD4" w:rsidR="008E31E6" w:rsidRPr="00332C18" w:rsidRDefault="008E31E6" w:rsidP="008E31E6">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138</w:t>
            </w:r>
          </w:p>
        </w:tc>
      </w:tr>
    </w:tbl>
    <w:p w14:paraId="4A6F33B2" w14:textId="37D16106" w:rsidR="006F620A" w:rsidRPr="00AB3959" w:rsidRDefault="006F620A" w:rsidP="00AB3959">
      <w:pPr>
        <w:rPr>
          <w:rFonts w:ascii="Segoe UI" w:hAnsi="Segoe UI" w:cs="Segoe UI"/>
          <w:sz w:val="18"/>
          <w:szCs w:val="18"/>
        </w:rPr>
      </w:pPr>
      <w:r w:rsidRPr="00F4191F">
        <w:rPr>
          <w:rFonts w:ascii="Segoe UI" w:hAnsi="Segoe UI" w:cs="Segoe UI"/>
          <w:sz w:val="18"/>
          <w:szCs w:val="18"/>
        </w:rPr>
        <w:t xml:space="preserve">Source: </w:t>
      </w:r>
      <w:r w:rsidR="000717DD">
        <w:rPr>
          <w:rFonts w:ascii="Segoe UI" w:hAnsi="Segoe UI" w:cs="Segoe UI"/>
          <w:sz w:val="18"/>
          <w:szCs w:val="18"/>
        </w:rPr>
        <w:t>Essex County Council</w:t>
      </w:r>
      <w:r w:rsidRPr="00F4191F">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271F0A0F" w14:textId="164E1584" w:rsidR="006F620A" w:rsidRDefault="006F620A" w:rsidP="006F620A">
      <w:pPr>
        <w:pStyle w:val="Caption"/>
      </w:pPr>
      <w:r>
        <w:t xml:space="preserve">Table </w:t>
      </w:r>
      <w:r>
        <w:fldChar w:fldCharType="begin"/>
      </w:r>
      <w:r>
        <w:instrText>SEQ Table \* ARABIC</w:instrText>
      </w:r>
      <w:r>
        <w:fldChar w:fldCharType="separate"/>
      </w:r>
      <w:r w:rsidR="00971C60">
        <w:rPr>
          <w:noProof/>
        </w:rPr>
        <w:t>146</w:t>
      </w:r>
      <w:r>
        <w:fldChar w:fldCharType="end"/>
      </w:r>
      <w:r>
        <w:t xml:space="preserve">. </w:t>
      </w:r>
      <w:r w:rsidRPr="00081FF9">
        <w:t xml:space="preserve">Adjusted estimated need for residential care home beds in </w:t>
      </w:r>
      <w:r>
        <w:t>Chelmsford</w:t>
      </w:r>
      <w:r w:rsidRPr="00081FF9">
        <w:t xml:space="preserve"> to 2044</w:t>
      </w:r>
    </w:p>
    <w:tbl>
      <w:tblPr>
        <w:tblStyle w:val="GridTable5Dark-Accent4"/>
        <w:tblW w:w="4953" w:type="pct"/>
        <w:tblLayout w:type="fixed"/>
        <w:tblLook w:val="04A0" w:firstRow="1" w:lastRow="0" w:firstColumn="1" w:lastColumn="0" w:noHBand="0" w:noVBand="1"/>
      </w:tblPr>
      <w:tblGrid>
        <w:gridCol w:w="781"/>
        <w:gridCol w:w="945"/>
        <w:gridCol w:w="829"/>
        <w:gridCol w:w="1061"/>
        <w:gridCol w:w="1274"/>
        <w:gridCol w:w="991"/>
        <w:gridCol w:w="991"/>
        <w:gridCol w:w="1002"/>
        <w:gridCol w:w="1057"/>
      </w:tblGrid>
      <w:tr w:rsidR="006F620A" w:rsidRPr="00102AA8" w14:paraId="5CB4C609"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7" w:type="pct"/>
            <w:shd w:val="clear" w:color="auto" w:fill="FBCAD0"/>
            <w:hideMark/>
          </w:tcPr>
          <w:p w14:paraId="6CD1A57B" w14:textId="77777777" w:rsidR="006F620A" w:rsidRPr="00D34239" w:rsidRDefault="006F620A" w:rsidP="001A5B9A">
            <w:pPr>
              <w:rPr>
                <w:rFonts w:eastAsia="Times New Roman" w:cs="Segoe UI"/>
                <w:b w:val="0"/>
                <w:color w:val="000000"/>
                <w:sz w:val="14"/>
                <w:szCs w:val="14"/>
              </w:rPr>
            </w:pPr>
            <w:r w:rsidRPr="00D34239">
              <w:rPr>
                <w:rFonts w:eastAsia="Times New Roman" w:cs="Segoe UI"/>
                <w:color w:val="000000"/>
                <w:sz w:val="14"/>
                <w:szCs w:val="14"/>
              </w:rPr>
              <w:t>Year</w:t>
            </w:r>
          </w:p>
        </w:tc>
        <w:tc>
          <w:tcPr>
            <w:tcW w:w="529" w:type="pct"/>
            <w:shd w:val="clear" w:color="auto" w:fill="FBCAD0"/>
            <w:hideMark/>
          </w:tcPr>
          <w:p w14:paraId="41C65D30"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Gross estimated care home bed need</w:t>
            </w:r>
          </w:p>
        </w:tc>
        <w:tc>
          <w:tcPr>
            <w:tcW w:w="464" w:type="pct"/>
            <w:shd w:val="clear" w:color="auto" w:fill="FBCAD0"/>
            <w:hideMark/>
          </w:tcPr>
          <w:p w14:paraId="71F1DDDD"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Current supply</w:t>
            </w:r>
          </w:p>
        </w:tc>
        <w:tc>
          <w:tcPr>
            <w:tcW w:w="594" w:type="pct"/>
            <w:shd w:val="clear" w:color="auto" w:fill="FBCAD0"/>
            <w:hideMark/>
          </w:tcPr>
          <w:p w14:paraId="66D968E9"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Initial estimated care home bed need (net </w:t>
            </w:r>
            <w:r>
              <w:rPr>
                <w:rFonts w:eastAsia="Times New Roman" w:cs="Segoe UI"/>
                <w:color w:val="000000"/>
                <w:sz w:val="14"/>
                <w:szCs w:val="14"/>
              </w:rPr>
              <w:t xml:space="preserve">of </w:t>
            </w:r>
            <w:r w:rsidRPr="00D34239">
              <w:rPr>
                <w:rFonts w:eastAsia="Times New Roman" w:cs="Segoe UI"/>
                <w:color w:val="000000"/>
                <w:sz w:val="14"/>
                <w:szCs w:val="14"/>
              </w:rPr>
              <w:t>supply)</w:t>
            </w:r>
          </w:p>
        </w:tc>
        <w:tc>
          <w:tcPr>
            <w:tcW w:w="713" w:type="pct"/>
            <w:shd w:val="clear" w:color="auto" w:fill="FBCAD0"/>
            <w:hideMark/>
          </w:tcPr>
          <w:p w14:paraId="3D9A95C6"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spare capacity requirement (+10%) &amp; capacity tracker evidence</w:t>
            </w:r>
          </w:p>
        </w:tc>
        <w:tc>
          <w:tcPr>
            <w:tcW w:w="555" w:type="pct"/>
            <w:shd w:val="clear" w:color="auto" w:fill="FBCAD0"/>
            <w:hideMark/>
          </w:tcPr>
          <w:p w14:paraId="6E70B2AE"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Adjust for use of beds by </w:t>
            </w:r>
            <w:r w:rsidRPr="004E5534">
              <w:rPr>
                <w:rFonts w:eastAsia="Times New Roman" w:cs="Segoe UI"/>
                <w:color w:val="000000"/>
                <w:sz w:val="14"/>
                <w:szCs w:val="14"/>
              </w:rPr>
              <w:t>non-Essex</w:t>
            </w:r>
            <w:r w:rsidRPr="00D34239">
              <w:rPr>
                <w:rFonts w:eastAsia="Times New Roman" w:cs="Segoe UI"/>
                <w:color w:val="000000"/>
                <w:sz w:val="14"/>
                <w:szCs w:val="14"/>
              </w:rPr>
              <w:t xml:space="preserve"> residents (-5%)</w:t>
            </w:r>
          </w:p>
        </w:tc>
        <w:tc>
          <w:tcPr>
            <w:tcW w:w="555" w:type="pct"/>
            <w:shd w:val="clear" w:color="auto" w:fill="FBCAD0"/>
            <w:hideMark/>
          </w:tcPr>
          <w:p w14:paraId="7483B0AC"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potential care home closures (+1.5%)</w:t>
            </w:r>
          </w:p>
        </w:tc>
        <w:tc>
          <w:tcPr>
            <w:tcW w:w="561" w:type="pct"/>
            <w:shd w:val="clear" w:color="auto" w:fill="FBCAD0"/>
            <w:hideMark/>
          </w:tcPr>
          <w:p w14:paraId="7B1DB33D"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diversion from res care to extra care</w:t>
            </w:r>
          </w:p>
        </w:tc>
        <w:tc>
          <w:tcPr>
            <w:tcW w:w="592" w:type="pct"/>
            <w:shd w:val="clear" w:color="auto" w:fill="FBCAD0"/>
            <w:hideMark/>
          </w:tcPr>
          <w:p w14:paraId="3D7215A2" w14:textId="669C474A"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Total adjusted estimated care home bed need</w:t>
            </w:r>
          </w:p>
        </w:tc>
      </w:tr>
      <w:tr w:rsidR="00D96117" w:rsidRPr="00102AA8" w14:paraId="63ADF9B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7" w:type="pct"/>
            <w:noWrap/>
            <w:hideMark/>
          </w:tcPr>
          <w:p w14:paraId="1E1E2D79" w14:textId="77777777" w:rsidR="00634A88" w:rsidRPr="00612CA9" w:rsidRDefault="00634A88" w:rsidP="00634A88">
            <w:pPr>
              <w:jc w:val="right"/>
              <w:rPr>
                <w:rFonts w:eastAsia="Times New Roman" w:cs="Segoe UI"/>
                <w:color w:val="000000"/>
                <w:sz w:val="16"/>
                <w:szCs w:val="16"/>
              </w:rPr>
            </w:pPr>
            <w:r w:rsidRPr="00612CA9">
              <w:rPr>
                <w:rFonts w:eastAsia="Times New Roman" w:cs="Segoe UI"/>
                <w:color w:val="000000"/>
                <w:sz w:val="16"/>
                <w:szCs w:val="16"/>
              </w:rPr>
              <w:t>2024</w:t>
            </w:r>
          </w:p>
        </w:tc>
        <w:tc>
          <w:tcPr>
            <w:tcW w:w="529" w:type="pct"/>
            <w:noWrap/>
            <w:vAlign w:val="bottom"/>
            <w:hideMark/>
          </w:tcPr>
          <w:p w14:paraId="06C34B82" w14:textId="74CCD354"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768</w:t>
            </w:r>
          </w:p>
        </w:tc>
        <w:tc>
          <w:tcPr>
            <w:tcW w:w="464" w:type="pct"/>
            <w:noWrap/>
            <w:vAlign w:val="bottom"/>
            <w:hideMark/>
          </w:tcPr>
          <w:p w14:paraId="0D3477D2" w14:textId="1653EFFE"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779</w:t>
            </w:r>
          </w:p>
        </w:tc>
        <w:tc>
          <w:tcPr>
            <w:tcW w:w="594" w:type="pct"/>
            <w:noWrap/>
            <w:vAlign w:val="bottom"/>
            <w:hideMark/>
          </w:tcPr>
          <w:p w14:paraId="30E5729B" w14:textId="5A302405"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713" w:type="pct"/>
            <w:noWrap/>
            <w:vAlign w:val="bottom"/>
            <w:hideMark/>
          </w:tcPr>
          <w:p w14:paraId="6D6A6A70" w14:textId="29E7DACF"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−84</w:t>
            </w:r>
          </w:p>
        </w:tc>
        <w:tc>
          <w:tcPr>
            <w:tcW w:w="555" w:type="pct"/>
            <w:noWrap/>
            <w:vAlign w:val="bottom"/>
            <w:hideMark/>
          </w:tcPr>
          <w:p w14:paraId="26824B7E" w14:textId="33965B04"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−38</w:t>
            </w:r>
          </w:p>
        </w:tc>
        <w:tc>
          <w:tcPr>
            <w:tcW w:w="555" w:type="pct"/>
            <w:noWrap/>
            <w:vAlign w:val="bottom"/>
            <w:hideMark/>
          </w:tcPr>
          <w:p w14:paraId="6F96DD8A" w14:textId="5457D3C8"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561" w:type="pct"/>
            <w:noWrap/>
            <w:vAlign w:val="bottom"/>
            <w:hideMark/>
          </w:tcPr>
          <w:p w14:paraId="09BDDCE4" w14:textId="51A70E08"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53CFBDB7" w14:textId="6A85B44C" w:rsidR="00634A88" w:rsidRPr="00C80376"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−121</w:t>
            </w:r>
          </w:p>
        </w:tc>
      </w:tr>
      <w:tr w:rsidR="00D96117" w:rsidRPr="00102AA8" w14:paraId="58B69D52"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7" w:type="pct"/>
            <w:noWrap/>
            <w:hideMark/>
          </w:tcPr>
          <w:p w14:paraId="24527C7D" w14:textId="77777777" w:rsidR="00634A88" w:rsidRPr="00612CA9" w:rsidRDefault="00634A88" w:rsidP="00634A88">
            <w:pPr>
              <w:jc w:val="right"/>
              <w:rPr>
                <w:rFonts w:eastAsia="Times New Roman" w:cs="Segoe UI"/>
                <w:color w:val="000000"/>
                <w:sz w:val="16"/>
                <w:szCs w:val="16"/>
              </w:rPr>
            </w:pPr>
            <w:r w:rsidRPr="00612CA9">
              <w:rPr>
                <w:rFonts w:eastAsia="Times New Roman" w:cs="Segoe UI"/>
                <w:color w:val="000000"/>
                <w:sz w:val="16"/>
                <w:szCs w:val="16"/>
              </w:rPr>
              <w:t>2029</w:t>
            </w:r>
          </w:p>
        </w:tc>
        <w:tc>
          <w:tcPr>
            <w:tcW w:w="529" w:type="pct"/>
            <w:noWrap/>
            <w:vAlign w:val="bottom"/>
            <w:hideMark/>
          </w:tcPr>
          <w:p w14:paraId="0B7E7D10" w14:textId="31514505"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816</w:t>
            </w:r>
          </w:p>
        </w:tc>
        <w:tc>
          <w:tcPr>
            <w:tcW w:w="464" w:type="pct"/>
            <w:noWrap/>
            <w:vAlign w:val="bottom"/>
            <w:hideMark/>
          </w:tcPr>
          <w:p w14:paraId="0E908464" w14:textId="248A635D"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779</w:t>
            </w:r>
          </w:p>
        </w:tc>
        <w:tc>
          <w:tcPr>
            <w:tcW w:w="594" w:type="pct"/>
            <w:noWrap/>
            <w:vAlign w:val="bottom"/>
            <w:hideMark/>
          </w:tcPr>
          <w:p w14:paraId="59339EEF" w14:textId="252CDA8B"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w:t>
            </w:r>
          </w:p>
        </w:tc>
        <w:tc>
          <w:tcPr>
            <w:tcW w:w="713" w:type="pct"/>
            <w:noWrap/>
            <w:vAlign w:val="bottom"/>
            <w:hideMark/>
          </w:tcPr>
          <w:p w14:paraId="2C650FEA" w14:textId="64EC479C"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−90</w:t>
            </w:r>
          </w:p>
        </w:tc>
        <w:tc>
          <w:tcPr>
            <w:tcW w:w="555" w:type="pct"/>
            <w:noWrap/>
            <w:vAlign w:val="bottom"/>
            <w:hideMark/>
          </w:tcPr>
          <w:p w14:paraId="3C205CB9" w14:textId="7F63FDCB"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w:t>
            </w:r>
          </w:p>
        </w:tc>
        <w:tc>
          <w:tcPr>
            <w:tcW w:w="555" w:type="pct"/>
            <w:noWrap/>
            <w:vAlign w:val="bottom"/>
            <w:hideMark/>
          </w:tcPr>
          <w:p w14:paraId="40920172" w14:textId="03F05960"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561" w:type="pct"/>
            <w:noWrap/>
            <w:vAlign w:val="bottom"/>
            <w:hideMark/>
          </w:tcPr>
          <w:p w14:paraId="3C4E3CE5" w14:textId="6AEABE7E"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2082E5CD" w14:textId="31A8ABAD" w:rsidR="00634A88" w:rsidRPr="00C80376"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−79</w:t>
            </w:r>
          </w:p>
        </w:tc>
      </w:tr>
      <w:tr w:rsidR="00D96117" w:rsidRPr="00102AA8" w14:paraId="55EC6A61"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7" w:type="pct"/>
            <w:noWrap/>
            <w:hideMark/>
          </w:tcPr>
          <w:p w14:paraId="70BE474D" w14:textId="77777777" w:rsidR="00634A88" w:rsidRPr="00612CA9" w:rsidRDefault="00634A88" w:rsidP="00634A88">
            <w:pPr>
              <w:jc w:val="right"/>
              <w:rPr>
                <w:rFonts w:eastAsia="Times New Roman" w:cs="Segoe UI"/>
                <w:color w:val="000000"/>
                <w:sz w:val="16"/>
                <w:szCs w:val="16"/>
              </w:rPr>
            </w:pPr>
            <w:r w:rsidRPr="00612CA9">
              <w:rPr>
                <w:rFonts w:eastAsia="Times New Roman" w:cs="Segoe UI"/>
                <w:color w:val="000000"/>
                <w:sz w:val="16"/>
                <w:szCs w:val="16"/>
              </w:rPr>
              <w:t>2034</w:t>
            </w:r>
          </w:p>
        </w:tc>
        <w:tc>
          <w:tcPr>
            <w:tcW w:w="529" w:type="pct"/>
            <w:noWrap/>
            <w:vAlign w:val="bottom"/>
            <w:hideMark/>
          </w:tcPr>
          <w:p w14:paraId="4EC2401F" w14:textId="52BE7D91"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922</w:t>
            </w:r>
          </w:p>
        </w:tc>
        <w:tc>
          <w:tcPr>
            <w:tcW w:w="464" w:type="pct"/>
            <w:noWrap/>
            <w:vAlign w:val="bottom"/>
            <w:hideMark/>
          </w:tcPr>
          <w:p w14:paraId="0D22B583" w14:textId="74596FF1"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779</w:t>
            </w:r>
          </w:p>
        </w:tc>
        <w:tc>
          <w:tcPr>
            <w:tcW w:w="594" w:type="pct"/>
            <w:noWrap/>
            <w:vAlign w:val="bottom"/>
            <w:hideMark/>
          </w:tcPr>
          <w:p w14:paraId="079A2AAD" w14:textId="78CAEA3C"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143</w:t>
            </w:r>
          </w:p>
        </w:tc>
        <w:tc>
          <w:tcPr>
            <w:tcW w:w="713" w:type="pct"/>
            <w:noWrap/>
            <w:vAlign w:val="bottom"/>
            <w:hideMark/>
          </w:tcPr>
          <w:p w14:paraId="4063D849" w14:textId="72C06716"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−101</w:t>
            </w:r>
          </w:p>
        </w:tc>
        <w:tc>
          <w:tcPr>
            <w:tcW w:w="555" w:type="pct"/>
            <w:noWrap/>
            <w:vAlign w:val="bottom"/>
            <w:hideMark/>
          </w:tcPr>
          <w:p w14:paraId="516D2D27" w14:textId="5625105C"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−46</w:t>
            </w:r>
          </w:p>
        </w:tc>
        <w:tc>
          <w:tcPr>
            <w:tcW w:w="555" w:type="pct"/>
            <w:noWrap/>
            <w:vAlign w:val="bottom"/>
            <w:hideMark/>
          </w:tcPr>
          <w:p w14:paraId="646A19B1" w14:textId="5A2728C2"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w:t>
            </w:r>
          </w:p>
        </w:tc>
        <w:tc>
          <w:tcPr>
            <w:tcW w:w="561" w:type="pct"/>
            <w:noWrap/>
            <w:vAlign w:val="bottom"/>
            <w:hideMark/>
          </w:tcPr>
          <w:p w14:paraId="5568840D" w14:textId="3CAD6D12"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259EBE04" w14:textId="3F29EC0A" w:rsidR="00634A88" w:rsidRPr="00C80376"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11</w:t>
            </w:r>
          </w:p>
        </w:tc>
      </w:tr>
      <w:tr w:rsidR="00D96117" w:rsidRPr="00102AA8" w14:paraId="3A610B60"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7" w:type="pct"/>
            <w:noWrap/>
            <w:hideMark/>
          </w:tcPr>
          <w:p w14:paraId="69B9FDA7" w14:textId="77777777" w:rsidR="00634A88" w:rsidRPr="00612CA9" w:rsidRDefault="00634A88" w:rsidP="00634A88">
            <w:pPr>
              <w:jc w:val="right"/>
              <w:rPr>
                <w:rFonts w:eastAsia="Times New Roman" w:cs="Segoe UI"/>
                <w:color w:val="000000"/>
                <w:sz w:val="16"/>
                <w:szCs w:val="16"/>
              </w:rPr>
            </w:pPr>
            <w:r w:rsidRPr="00612CA9">
              <w:rPr>
                <w:rFonts w:eastAsia="Times New Roman" w:cs="Segoe UI"/>
                <w:color w:val="000000"/>
                <w:sz w:val="16"/>
                <w:szCs w:val="16"/>
              </w:rPr>
              <w:t>2039</w:t>
            </w:r>
          </w:p>
        </w:tc>
        <w:tc>
          <w:tcPr>
            <w:tcW w:w="529" w:type="pct"/>
            <w:noWrap/>
            <w:vAlign w:val="bottom"/>
            <w:hideMark/>
          </w:tcPr>
          <w:p w14:paraId="1F44D785" w14:textId="303E6E4B"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948</w:t>
            </w:r>
          </w:p>
        </w:tc>
        <w:tc>
          <w:tcPr>
            <w:tcW w:w="464" w:type="pct"/>
            <w:noWrap/>
            <w:vAlign w:val="bottom"/>
            <w:hideMark/>
          </w:tcPr>
          <w:p w14:paraId="2F0CD9B7" w14:textId="0EDF88E7"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779</w:t>
            </w:r>
          </w:p>
        </w:tc>
        <w:tc>
          <w:tcPr>
            <w:tcW w:w="594" w:type="pct"/>
            <w:noWrap/>
            <w:vAlign w:val="bottom"/>
            <w:hideMark/>
          </w:tcPr>
          <w:p w14:paraId="1B091780" w14:textId="2F028071"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169</w:t>
            </w:r>
          </w:p>
        </w:tc>
        <w:tc>
          <w:tcPr>
            <w:tcW w:w="713" w:type="pct"/>
            <w:noWrap/>
            <w:vAlign w:val="bottom"/>
            <w:hideMark/>
          </w:tcPr>
          <w:p w14:paraId="46D7510E" w14:textId="1FB76091"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−104</w:t>
            </w:r>
          </w:p>
        </w:tc>
        <w:tc>
          <w:tcPr>
            <w:tcW w:w="555" w:type="pct"/>
            <w:noWrap/>
            <w:vAlign w:val="bottom"/>
            <w:hideMark/>
          </w:tcPr>
          <w:p w14:paraId="4D4D71D5" w14:textId="7D7ACC0D"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−47</w:t>
            </w:r>
          </w:p>
        </w:tc>
        <w:tc>
          <w:tcPr>
            <w:tcW w:w="555" w:type="pct"/>
            <w:noWrap/>
            <w:vAlign w:val="bottom"/>
            <w:hideMark/>
          </w:tcPr>
          <w:p w14:paraId="2F14D9DD" w14:textId="06FE298A"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w:t>
            </w:r>
          </w:p>
        </w:tc>
        <w:tc>
          <w:tcPr>
            <w:tcW w:w="561" w:type="pct"/>
            <w:noWrap/>
            <w:vAlign w:val="bottom"/>
            <w:hideMark/>
          </w:tcPr>
          <w:p w14:paraId="4DF6B2D3" w14:textId="2338A373"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0C3723B2" w14:textId="7E80F7C7" w:rsidR="00634A88" w:rsidRPr="00C80376"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33</w:t>
            </w:r>
          </w:p>
        </w:tc>
      </w:tr>
      <w:tr w:rsidR="00D96117" w:rsidRPr="00102AA8" w14:paraId="5495C88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437" w:type="pct"/>
            <w:noWrap/>
            <w:hideMark/>
          </w:tcPr>
          <w:p w14:paraId="37FE460E" w14:textId="77777777" w:rsidR="00634A88" w:rsidRPr="00612CA9" w:rsidRDefault="00634A88" w:rsidP="00634A88">
            <w:pPr>
              <w:jc w:val="right"/>
              <w:rPr>
                <w:rFonts w:eastAsia="Times New Roman" w:cs="Segoe UI"/>
                <w:color w:val="000000"/>
                <w:sz w:val="16"/>
                <w:szCs w:val="16"/>
              </w:rPr>
            </w:pPr>
            <w:r w:rsidRPr="00612CA9">
              <w:rPr>
                <w:rFonts w:eastAsia="Times New Roman" w:cs="Segoe UI"/>
                <w:color w:val="000000"/>
                <w:sz w:val="16"/>
                <w:szCs w:val="16"/>
              </w:rPr>
              <w:t>2044</w:t>
            </w:r>
          </w:p>
        </w:tc>
        <w:tc>
          <w:tcPr>
            <w:tcW w:w="529" w:type="pct"/>
            <w:noWrap/>
            <w:vAlign w:val="bottom"/>
            <w:hideMark/>
          </w:tcPr>
          <w:p w14:paraId="30D25B4E" w14:textId="26859DC0"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975</w:t>
            </w:r>
          </w:p>
        </w:tc>
        <w:tc>
          <w:tcPr>
            <w:tcW w:w="464" w:type="pct"/>
            <w:noWrap/>
            <w:vAlign w:val="bottom"/>
            <w:hideMark/>
          </w:tcPr>
          <w:p w14:paraId="11059F79" w14:textId="290A4FF1"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779</w:t>
            </w:r>
          </w:p>
        </w:tc>
        <w:tc>
          <w:tcPr>
            <w:tcW w:w="594" w:type="pct"/>
            <w:noWrap/>
            <w:vAlign w:val="bottom"/>
            <w:hideMark/>
          </w:tcPr>
          <w:p w14:paraId="1FC39A29" w14:textId="0345FAAE"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196</w:t>
            </w:r>
          </w:p>
        </w:tc>
        <w:tc>
          <w:tcPr>
            <w:tcW w:w="713" w:type="pct"/>
            <w:noWrap/>
            <w:vAlign w:val="bottom"/>
            <w:hideMark/>
          </w:tcPr>
          <w:p w14:paraId="2DFDC906" w14:textId="7DA84CA4"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−107</w:t>
            </w:r>
          </w:p>
        </w:tc>
        <w:tc>
          <w:tcPr>
            <w:tcW w:w="555" w:type="pct"/>
            <w:noWrap/>
            <w:vAlign w:val="bottom"/>
            <w:hideMark/>
          </w:tcPr>
          <w:p w14:paraId="7C15B282" w14:textId="26285CC2"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−49</w:t>
            </w:r>
          </w:p>
        </w:tc>
        <w:tc>
          <w:tcPr>
            <w:tcW w:w="555" w:type="pct"/>
            <w:noWrap/>
            <w:vAlign w:val="bottom"/>
            <w:hideMark/>
          </w:tcPr>
          <w:p w14:paraId="676E226E" w14:textId="12BF493D"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w:t>
            </w:r>
          </w:p>
        </w:tc>
        <w:tc>
          <w:tcPr>
            <w:tcW w:w="561" w:type="pct"/>
            <w:noWrap/>
            <w:vAlign w:val="bottom"/>
            <w:hideMark/>
          </w:tcPr>
          <w:p w14:paraId="072BC3E2" w14:textId="17BD6EC5" w:rsidR="00634A88" w:rsidRPr="00840ECC"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35067A7C" w14:textId="4F02FCB3" w:rsidR="00634A88" w:rsidRPr="00C80376" w:rsidRDefault="00634A88" w:rsidP="00634A88">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56</w:t>
            </w:r>
          </w:p>
        </w:tc>
      </w:tr>
    </w:tbl>
    <w:p w14:paraId="113AC8F3" w14:textId="40AB3932" w:rsidR="006F620A" w:rsidRPr="00B35F46" w:rsidRDefault="006F620A" w:rsidP="006F620A">
      <w:pPr>
        <w:rPr>
          <w:rFonts w:ascii="Segoe UI" w:hAnsi="Segoe UI" w:cs="Segoe UI"/>
          <w:sz w:val="18"/>
          <w:szCs w:val="18"/>
        </w:rPr>
      </w:pPr>
      <w:r w:rsidRPr="00B35F46">
        <w:rPr>
          <w:rFonts w:ascii="Segoe UI" w:hAnsi="Segoe UI" w:cs="Segoe UI"/>
          <w:sz w:val="18"/>
          <w:szCs w:val="18"/>
        </w:rPr>
        <w:t xml:space="preserve">Source: </w:t>
      </w:r>
      <w:r w:rsidR="000717DD">
        <w:rPr>
          <w:rFonts w:ascii="Segoe UI" w:hAnsi="Segoe UI" w:cs="Segoe UI"/>
          <w:sz w:val="18"/>
          <w:szCs w:val="18"/>
        </w:rPr>
        <w:t>Essex County Council</w:t>
      </w:r>
      <w:r w:rsidRPr="00B35F46">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173BC6F4" w14:textId="77EF7B59" w:rsidR="006F620A" w:rsidRDefault="006F620A" w:rsidP="006F620A">
      <w:pPr>
        <w:pStyle w:val="Caption"/>
      </w:pPr>
      <w:r>
        <w:lastRenderedPageBreak/>
        <w:t xml:space="preserve">Table </w:t>
      </w:r>
      <w:r>
        <w:fldChar w:fldCharType="begin"/>
      </w:r>
      <w:r>
        <w:instrText>SEQ Table \* ARABIC</w:instrText>
      </w:r>
      <w:r>
        <w:fldChar w:fldCharType="separate"/>
      </w:r>
      <w:r w:rsidR="00971C60">
        <w:rPr>
          <w:noProof/>
        </w:rPr>
        <w:t>147</w:t>
      </w:r>
      <w:r>
        <w:fldChar w:fldCharType="end"/>
      </w:r>
      <w:r>
        <w:t xml:space="preserve">. </w:t>
      </w:r>
      <w:r w:rsidRPr="00DB574C">
        <w:t xml:space="preserve">Adjusted estimated need for </w:t>
      </w:r>
      <w:r>
        <w:t>nursing</w:t>
      </w:r>
      <w:r w:rsidRPr="00DB574C">
        <w:t xml:space="preserve"> care home beds in </w:t>
      </w:r>
      <w:r>
        <w:t>Chelmsford</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102AA8" w14:paraId="059503AE"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6B4C4CB7"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6927ECA8"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3BAEE3B0"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3F61BE0A"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23C45D14"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3F337AC5"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34F99B61"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66CA9A79" w14:textId="1467D36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DF5A7A" w:rsidRPr="00102AA8" w14:paraId="3880CC2E"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40BAD705" w14:textId="77777777" w:rsidR="00DF5A7A" w:rsidRPr="00612CA9" w:rsidRDefault="00DF5A7A" w:rsidP="00DF5A7A">
            <w:pPr>
              <w:jc w:val="center"/>
              <w:rPr>
                <w:rFonts w:eastAsia="Times New Roman" w:cs="Segoe UI"/>
                <w:color w:val="000000"/>
                <w:sz w:val="16"/>
                <w:szCs w:val="16"/>
              </w:rPr>
            </w:pPr>
            <w:r w:rsidRPr="00612CA9">
              <w:rPr>
                <w:rFonts w:eastAsia="Times New Roman" w:cs="Segoe UI"/>
                <w:color w:val="000000"/>
                <w:sz w:val="16"/>
                <w:szCs w:val="16"/>
              </w:rPr>
              <w:t>2024</w:t>
            </w:r>
          </w:p>
        </w:tc>
        <w:tc>
          <w:tcPr>
            <w:tcW w:w="609" w:type="pct"/>
            <w:noWrap/>
            <w:vAlign w:val="bottom"/>
            <w:hideMark/>
          </w:tcPr>
          <w:p w14:paraId="5AD7A61E" w14:textId="0A308D18"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243</w:t>
            </w:r>
          </w:p>
        </w:tc>
        <w:tc>
          <w:tcPr>
            <w:tcW w:w="602" w:type="pct"/>
            <w:noWrap/>
            <w:vAlign w:val="bottom"/>
            <w:hideMark/>
          </w:tcPr>
          <w:p w14:paraId="1E0CBBCB" w14:textId="66AD9EC4"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398</w:t>
            </w:r>
          </w:p>
        </w:tc>
        <w:tc>
          <w:tcPr>
            <w:tcW w:w="609" w:type="pct"/>
            <w:noWrap/>
            <w:vAlign w:val="bottom"/>
            <w:hideMark/>
          </w:tcPr>
          <w:p w14:paraId="698D2DFD" w14:textId="6D5EE8D2"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−155</w:t>
            </w:r>
          </w:p>
        </w:tc>
        <w:tc>
          <w:tcPr>
            <w:tcW w:w="721" w:type="pct"/>
            <w:noWrap/>
            <w:vAlign w:val="bottom"/>
            <w:hideMark/>
          </w:tcPr>
          <w:p w14:paraId="682A3B8B" w14:textId="18152AE0"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109</w:t>
            </w:r>
          </w:p>
        </w:tc>
        <w:tc>
          <w:tcPr>
            <w:tcW w:w="602" w:type="pct"/>
            <w:noWrap/>
            <w:vAlign w:val="bottom"/>
            <w:hideMark/>
          </w:tcPr>
          <w:p w14:paraId="373B2E45" w14:textId="388EA10A"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602" w:type="pct"/>
            <w:noWrap/>
            <w:vAlign w:val="bottom"/>
            <w:hideMark/>
          </w:tcPr>
          <w:p w14:paraId="746AE0AF" w14:textId="6367BD02"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652" w:type="pct"/>
            <w:noWrap/>
            <w:vAlign w:val="bottom"/>
            <w:hideMark/>
          </w:tcPr>
          <w:p w14:paraId="433A8EB0" w14:textId="0B136220"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−54</w:t>
            </w:r>
          </w:p>
        </w:tc>
      </w:tr>
      <w:tr w:rsidR="00DF5A7A" w:rsidRPr="00102AA8" w14:paraId="073F03EB"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4025DD2C" w14:textId="77777777" w:rsidR="00DF5A7A" w:rsidRPr="00612CA9" w:rsidRDefault="00DF5A7A" w:rsidP="00DF5A7A">
            <w:pPr>
              <w:jc w:val="center"/>
              <w:rPr>
                <w:rFonts w:eastAsia="Times New Roman" w:cs="Segoe UI"/>
                <w:color w:val="000000"/>
                <w:sz w:val="16"/>
                <w:szCs w:val="16"/>
              </w:rPr>
            </w:pPr>
            <w:r w:rsidRPr="00612CA9">
              <w:rPr>
                <w:rFonts w:eastAsia="Times New Roman" w:cs="Segoe UI"/>
                <w:color w:val="000000"/>
                <w:sz w:val="16"/>
                <w:szCs w:val="16"/>
              </w:rPr>
              <w:t>2029</w:t>
            </w:r>
          </w:p>
        </w:tc>
        <w:tc>
          <w:tcPr>
            <w:tcW w:w="609" w:type="pct"/>
            <w:noWrap/>
            <w:vAlign w:val="bottom"/>
            <w:hideMark/>
          </w:tcPr>
          <w:p w14:paraId="07A2C05F" w14:textId="272E5F42"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294</w:t>
            </w:r>
          </w:p>
        </w:tc>
        <w:tc>
          <w:tcPr>
            <w:tcW w:w="602" w:type="pct"/>
            <w:noWrap/>
            <w:vAlign w:val="bottom"/>
            <w:hideMark/>
          </w:tcPr>
          <w:p w14:paraId="09BAB8C2" w14:textId="3261B69A"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398</w:t>
            </w:r>
          </w:p>
        </w:tc>
        <w:tc>
          <w:tcPr>
            <w:tcW w:w="609" w:type="pct"/>
            <w:noWrap/>
            <w:vAlign w:val="bottom"/>
            <w:hideMark/>
          </w:tcPr>
          <w:p w14:paraId="5B4E9F73" w14:textId="462EAA34"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−104</w:t>
            </w:r>
          </w:p>
        </w:tc>
        <w:tc>
          <w:tcPr>
            <w:tcW w:w="721" w:type="pct"/>
            <w:noWrap/>
            <w:vAlign w:val="bottom"/>
            <w:hideMark/>
          </w:tcPr>
          <w:p w14:paraId="7247E8B9" w14:textId="663444F5"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132</w:t>
            </w:r>
          </w:p>
        </w:tc>
        <w:tc>
          <w:tcPr>
            <w:tcW w:w="602" w:type="pct"/>
            <w:noWrap/>
            <w:vAlign w:val="bottom"/>
            <w:hideMark/>
          </w:tcPr>
          <w:p w14:paraId="4BB7FB44" w14:textId="6B63E644"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w:t>
            </w:r>
          </w:p>
        </w:tc>
        <w:tc>
          <w:tcPr>
            <w:tcW w:w="602" w:type="pct"/>
            <w:noWrap/>
            <w:vAlign w:val="bottom"/>
            <w:hideMark/>
          </w:tcPr>
          <w:p w14:paraId="6C2F357E" w14:textId="0B3C929B"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652" w:type="pct"/>
            <w:noWrap/>
            <w:vAlign w:val="bottom"/>
            <w:hideMark/>
          </w:tcPr>
          <w:p w14:paraId="6A242226" w14:textId="47A44A53"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20</w:t>
            </w:r>
          </w:p>
        </w:tc>
      </w:tr>
      <w:tr w:rsidR="00DF5A7A" w:rsidRPr="00102AA8" w14:paraId="6C2A9F33"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1786085E" w14:textId="77777777" w:rsidR="00DF5A7A" w:rsidRPr="00612CA9" w:rsidRDefault="00DF5A7A" w:rsidP="00DF5A7A">
            <w:pPr>
              <w:jc w:val="center"/>
              <w:rPr>
                <w:rFonts w:eastAsia="Times New Roman" w:cs="Segoe UI"/>
                <w:color w:val="000000"/>
                <w:sz w:val="16"/>
                <w:szCs w:val="16"/>
              </w:rPr>
            </w:pPr>
            <w:r w:rsidRPr="00612CA9">
              <w:rPr>
                <w:rFonts w:eastAsia="Times New Roman" w:cs="Segoe UI"/>
                <w:color w:val="000000"/>
                <w:sz w:val="16"/>
                <w:szCs w:val="16"/>
              </w:rPr>
              <w:t>2034</w:t>
            </w:r>
          </w:p>
        </w:tc>
        <w:tc>
          <w:tcPr>
            <w:tcW w:w="609" w:type="pct"/>
            <w:noWrap/>
            <w:vAlign w:val="bottom"/>
            <w:hideMark/>
          </w:tcPr>
          <w:p w14:paraId="0BFBC842" w14:textId="766AEED6"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377</w:t>
            </w:r>
          </w:p>
        </w:tc>
        <w:tc>
          <w:tcPr>
            <w:tcW w:w="602" w:type="pct"/>
            <w:noWrap/>
            <w:vAlign w:val="bottom"/>
            <w:hideMark/>
          </w:tcPr>
          <w:p w14:paraId="553E31BD" w14:textId="28766406"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398</w:t>
            </w:r>
          </w:p>
        </w:tc>
        <w:tc>
          <w:tcPr>
            <w:tcW w:w="609" w:type="pct"/>
            <w:noWrap/>
            <w:vAlign w:val="bottom"/>
            <w:hideMark/>
          </w:tcPr>
          <w:p w14:paraId="4E070E7B" w14:textId="422117D1"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w:t>
            </w:r>
          </w:p>
        </w:tc>
        <w:tc>
          <w:tcPr>
            <w:tcW w:w="721" w:type="pct"/>
            <w:noWrap/>
            <w:vAlign w:val="bottom"/>
            <w:hideMark/>
          </w:tcPr>
          <w:p w14:paraId="7FC350F5" w14:textId="0B1AE40D"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169</w:t>
            </w:r>
          </w:p>
        </w:tc>
        <w:tc>
          <w:tcPr>
            <w:tcW w:w="602" w:type="pct"/>
            <w:noWrap/>
            <w:vAlign w:val="bottom"/>
            <w:hideMark/>
          </w:tcPr>
          <w:p w14:paraId="0305C3C3" w14:textId="4C1F7551"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w:t>
            </w:r>
          </w:p>
        </w:tc>
        <w:tc>
          <w:tcPr>
            <w:tcW w:w="602" w:type="pct"/>
            <w:noWrap/>
            <w:vAlign w:val="bottom"/>
            <w:hideMark/>
          </w:tcPr>
          <w:p w14:paraId="0F33D3F4" w14:textId="738D3433"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w:t>
            </w:r>
          </w:p>
        </w:tc>
        <w:tc>
          <w:tcPr>
            <w:tcW w:w="652" w:type="pct"/>
            <w:noWrap/>
            <w:vAlign w:val="bottom"/>
            <w:hideMark/>
          </w:tcPr>
          <w:p w14:paraId="5256EF64" w14:textId="42DB7260"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137</w:t>
            </w:r>
          </w:p>
        </w:tc>
      </w:tr>
      <w:tr w:rsidR="00DF5A7A" w:rsidRPr="00102AA8" w14:paraId="29E0169E"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A2A597E" w14:textId="77777777" w:rsidR="00DF5A7A" w:rsidRPr="00612CA9" w:rsidRDefault="00DF5A7A" w:rsidP="00DF5A7A">
            <w:pPr>
              <w:jc w:val="center"/>
              <w:rPr>
                <w:rFonts w:eastAsia="Times New Roman" w:cs="Segoe UI"/>
                <w:color w:val="000000"/>
                <w:sz w:val="16"/>
                <w:szCs w:val="16"/>
              </w:rPr>
            </w:pPr>
            <w:r w:rsidRPr="00612CA9">
              <w:rPr>
                <w:rFonts w:eastAsia="Times New Roman" w:cs="Segoe UI"/>
                <w:color w:val="000000"/>
                <w:sz w:val="16"/>
                <w:szCs w:val="16"/>
              </w:rPr>
              <w:t>2039</w:t>
            </w:r>
          </w:p>
        </w:tc>
        <w:tc>
          <w:tcPr>
            <w:tcW w:w="609" w:type="pct"/>
            <w:noWrap/>
            <w:vAlign w:val="bottom"/>
            <w:hideMark/>
          </w:tcPr>
          <w:p w14:paraId="05B81B42" w14:textId="100699A9"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436</w:t>
            </w:r>
          </w:p>
        </w:tc>
        <w:tc>
          <w:tcPr>
            <w:tcW w:w="602" w:type="pct"/>
            <w:noWrap/>
            <w:vAlign w:val="bottom"/>
            <w:hideMark/>
          </w:tcPr>
          <w:p w14:paraId="02FA5659" w14:textId="3BA3220B"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398</w:t>
            </w:r>
          </w:p>
        </w:tc>
        <w:tc>
          <w:tcPr>
            <w:tcW w:w="609" w:type="pct"/>
            <w:noWrap/>
            <w:vAlign w:val="bottom"/>
            <w:hideMark/>
          </w:tcPr>
          <w:p w14:paraId="58CF3D9E" w14:textId="3405603F"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38</w:t>
            </w:r>
          </w:p>
        </w:tc>
        <w:tc>
          <w:tcPr>
            <w:tcW w:w="721" w:type="pct"/>
            <w:noWrap/>
            <w:vAlign w:val="bottom"/>
            <w:hideMark/>
          </w:tcPr>
          <w:p w14:paraId="217BB377" w14:textId="31C8EE12"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196</w:t>
            </w:r>
          </w:p>
        </w:tc>
        <w:tc>
          <w:tcPr>
            <w:tcW w:w="602" w:type="pct"/>
            <w:noWrap/>
            <w:vAlign w:val="bottom"/>
            <w:hideMark/>
          </w:tcPr>
          <w:p w14:paraId="21A09747" w14:textId="3D3BE958"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w:t>
            </w:r>
          </w:p>
        </w:tc>
        <w:tc>
          <w:tcPr>
            <w:tcW w:w="602" w:type="pct"/>
            <w:noWrap/>
            <w:vAlign w:val="bottom"/>
            <w:hideMark/>
          </w:tcPr>
          <w:p w14:paraId="28D8375E" w14:textId="76CC8F74"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652" w:type="pct"/>
            <w:noWrap/>
            <w:vAlign w:val="bottom"/>
            <w:hideMark/>
          </w:tcPr>
          <w:p w14:paraId="09D0C9F3" w14:textId="75A819A9"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221</w:t>
            </w:r>
          </w:p>
        </w:tc>
      </w:tr>
      <w:tr w:rsidR="00DF5A7A" w:rsidRPr="00102AA8" w14:paraId="0C257FE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14D06CBD" w14:textId="77777777" w:rsidR="00DF5A7A" w:rsidRPr="00612CA9" w:rsidRDefault="00DF5A7A" w:rsidP="00DF5A7A">
            <w:pPr>
              <w:jc w:val="center"/>
              <w:rPr>
                <w:rFonts w:eastAsia="Times New Roman" w:cs="Segoe UI"/>
                <w:color w:val="000000"/>
                <w:sz w:val="16"/>
                <w:szCs w:val="16"/>
              </w:rPr>
            </w:pPr>
            <w:r w:rsidRPr="00612CA9">
              <w:rPr>
                <w:rFonts w:eastAsia="Times New Roman" w:cs="Segoe UI"/>
                <w:color w:val="000000"/>
                <w:sz w:val="16"/>
                <w:szCs w:val="16"/>
              </w:rPr>
              <w:t>2044</w:t>
            </w:r>
          </w:p>
        </w:tc>
        <w:tc>
          <w:tcPr>
            <w:tcW w:w="609" w:type="pct"/>
            <w:noWrap/>
            <w:vAlign w:val="bottom"/>
            <w:hideMark/>
          </w:tcPr>
          <w:p w14:paraId="1AE85120" w14:textId="48CFFE67"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502</w:t>
            </w:r>
          </w:p>
        </w:tc>
        <w:tc>
          <w:tcPr>
            <w:tcW w:w="602" w:type="pct"/>
            <w:noWrap/>
            <w:vAlign w:val="bottom"/>
            <w:hideMark/>
          </w:tcPr>
          <w:p w14:paraId="5D7CF085" w14:textId="6446BA4B"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398</w:t>
            </w:r>
          </w:p>
        </w:tc>
        <w:tc>
          <w:tcPr>
            <w:tcW w:w="609" w:type="pct"/>
            <w:noWrap/>
            <w:vAlign w:val="bottom"/>
            <w:hideMark/>
          </w:tcPr>
          <w:p w14:paraId="1D240B7D" w14:textId="3F763E44"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104</w:t>
            </w:r>
          </w:p>
        </w:tc>
        <w:tc>
          <w:tcPr>
            <w:tcW w:w="721" w:type="pct"/>
            <w:noWrap/>
            <w:vAlign w:val="bottom"/>
            <w:hideMark/>
          </w:tcPr>
          <w:p w14:paraId="0AD986D7" w14:textId="41875FED"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226</w:t>
            </w:r>
          </w:p>
        </w:tc>
        <w:tc>
          <w:tcPr>
            <w:tcW w:w="602" w:type="pct"/>
            <w:noWrap/>
            <w:vAlign w:val="bottom"/>
            <w:hideMark/>
          </w:tcPr>
          <w:p w14:paraId="5616A412" w14:textId="6C2E8930"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−25</w:t>
            </w:r>
          </w:p>
        </w:tc>
        <w:tc>
          <w:tcPr>
            <w:tcW w:w="602" w:type="pct"/>
            <w:noWrap/>
            <w:vAlign w:val="bottom"/>
            <w:hideMark/>
          </w:tcPr>
          <w:p w14:paraId="3DA128B2" w14:textId="7289D935"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652" w:type="pct"/>
            <w:noWrap/>
            <w:vAlign w:val="bottom"/>
            <w:hideMark/>
          </w:tcPr>
          <w:p w14:paraId="6AA30C8D" w14:textId="266C39A3"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315</w:t>
            </w:r>
          </w:p>
        </w:tc>
      </w:tr>
    </w:tbl>
    <w:p w14:paraId="15A86C01" w14:textId="2C8736BA" w:rsidR="006F620A" w:rsidRDefault="006F620A" w:rsidP="006F620A">
      <w:pPr>
        <w:pStyle w:val="Tablesourcenote"/>
      </w:pPr>
      <w:r w:rsidRPr="00757740">
        <w:t xml:space="preserve">Source: </w:t>
      </w:r>
      <w:r w:rsidR="000717DD">
        <w:t>Essex County Council</w:t>
      </w:r>
      <w:r w:rsidRPr="00757740">
        <w:t xml:space="preserve"> and HLIN</w:t>
      </w:r>
      <w:r w:rsidR="001A5B9A">
        <w:t xml:space="preserve">. </w:t>
      </w:r>
      <w:r w:rsidR="001A5B9A" w:rsidRPr="001A5B9A">
        <w:t>NB estimates of need are not cumulative</w:t>
      </w:r>
    </w:p>
    <w:p w14:paraId="794426D8" w14:textId="532B7EE3" w:rsidR="006F620A" w:rsidRDefault="006F620A" w:rsidP="006F620A">
      <w:pPr>
        <w:pStyle w:val="Caption"/>
      </w:pPr>
      <w:r>
        <w:t xml:space="preserve">Table </w:t>
      </w:r>
      <w:r>
        <w:fldChar w:fldCharType="begin"/>
      </w:r>
      <w:r>
        <w:instrText>SEQ Table \* ARABIC</w:instrText>
      </w:r>
      <w:r>
        <w:fldChar w:fldCharType="separate"/>
      </w:r>
      <w:r w:rsidR="00971C60">
        <w:rPr>
          <w:noProof/>
        </w:rPr>
        <w:t>148</w:t>
      </w:r>
      <w:r>
        <w:fldChar w:fldCharType="end"/>
      </w:r>
      <w:r>
        <w:t xml:space="preserve">. </w:t>
      </w:r>
      <w:r w:rsidRPr="00081FF9">
        <w:t xml:space="preserve">Adjusted estimated need for residential care home beds in </w:t>
      </w:r>
      <w:r>
        <w:t>Colchester</w:t>
      </w:r>
      <w:r w:rsidRPr="00081FF9">
        <w:t xml:space="preserve"> to 2044</w:t>
      </w:r>
    </w:p>
    <w:tbl>
      <w:tblPr>
        <w:tblStyle w:val="GridTable5Dark-Accent4"/>
        <w:tblW w:w="5000" w:type="pct"/>
        <w:tblLook w:val="04A0" w:firstRow="1" w:lastRow="0" w:firstColumn="1" w:lastColumn="0" w:noHBand="0" w:noVBand="1"/>
      </w:tblPr>
      <w:tblGrid>
        <w:gridCol w:w="787"/>
        <w:gridCol w:w="954"/>
        <w:gridCol w:w="837"/>
        <w:gridCol w:w="1071"/>
        <w:gridCol w:w="1286"/>
        <w:gridCol w:w="1001"/>
        <w:gridCol w:w="1001"/>
        <w:gridCol w:w="1012"/>
        <w:gridCol w:w="1067"/>
      </w:tblGrid>
      <w:tr w:rsidR="006F620A" w:rsidRPr="00102AA8" w14:paraId="3DD832AD"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46932D6C" w14:textId="77777777" w:rsidR="006F620A" w:rsidRPr="00D34239" w:rsidRDefault="006F620A" w:rsidP="001A5B9A">
            <w:pPr>
              <w:rPr>
                <w:rFonts w:eastAsia="Times New Roman" w:cs="Segoe UI"/>
                <w:b w:val="0"/>
                <w:color w:val="000000"/>
                <w:sz w:val="14"/>
                <w:szCs w:val="14"/>
              </w:rPr>
            </w:pPr>
            <w:r w:rsidRPr="00D34239">
              <w:rPr>
                <w:rFonts w:eastAsia="Times New Roman" w:cs="Segoe UI"/>
                <w:color w:val="000000"/>
                <w:sz w:val="14"/>
                <w:szCs w:val="14"/>
              </w:rPr>
              <w:t>Year</w:t>
            </w:r>
          </w:p>
        </w:tc>
        <w:tc>
          <w:tcPr>
            <w:tcW w:w="529" w:type="pct"/>
            <w:shd w:val="clear" w:color="auto" w:fill="FBCAD0"/>
            <w:hideMark/>
          </w:tcPr>
          <w:p w14:paraId="174252F1"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Gross estimated care home bed need</w:t>
            </w:r>
          </w:p>
        </w:tc>
        <w:tc>
          <w:tcPr>
            <w:tcW w:w="464" w:type="pct"/>
            <w:shd w:val="clear" w:color="auto" w:fill="FBCAD0"/>
            <w:hideMark/>
          </w:tcPr>
          <w:p w14:paraId="66749EB2"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Current supply</w:t>
            </w:r>
          </w:p>
        </w:tc>
        <w:tc>
          <w:tcPr>
            <w:tcW w:w="594" w:type="pct"/>
            <w:shd w:val="clear" w:color="auto" w:fill="FBCAD0"/>
            <w:hideMark/>
          </w:tcPr>
          <w:p w14:paraId="22F906E1"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Initial estimated care home bed need (net </w:t>
            </w:r>
            <w:r>
              <w:rPr>
                <w:rFonts w:eastAsia="Times New Roman" w:cs="Segoe UI"/>
                <w:color w:val="000000"/>
                <w:sz w:val="14"/>
                <w:szCs w:val="14"/>
              </w:rPr>
              <w:t xml:space="preserve">of </w:t>
            </w:r>
            <w:r w:rsidRPr="00D34239">
              <w:rPr>
                <w:rFonts w:eastAsia="Times New Roman" w:cs="Segoe UI"/>
                <w:color w:val="000000"/>
                <w:sz w:val="14"/>
                <w:szCs w:val="14"/>
              </w:rPr>
              <w:t>supply)</w:t>
            </w:r>
          </w:p>
        </w:tc>
        <w:tc>
          <w:tcPr>
            <w:tcW w:w="713" w:type="pct"/>
            <w:shd w:val="clear" w:color="auto" w:fill="FBCAD0"/>
            <w:hideMark/>
          </w:tcPr>
          <w:p w14:paraId="4689B503"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spare capacity requirement (+10%) &amp; capacity tracker evidence</w:t>
            </w:r>
          </w:p>
        </w:tc>
        <w:tc>
          <w:tcPr>
            <w:tcW w:w="555" w:type="pct"/>
            <w:shd w:val="clear" w:color="auto" w:fill="FBCAD0"/>
            <w:hideMark/>
          </w:tcPr>
          <w:p w14:paraId="2BF214AD"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Adjust for use of beds by </w:t>
            </w:r>
            <w:r w:rsidRPr="004E5534">
              <w:rPr>
                <w:rFonts w:eastAsia="Times New Roman" w:cs="Segoe UI"/>
                <w:color w:val="000000"/>
                <w:sz w:val="14"/>
                <w:szCs w:val="14"/>
              </w:rPr>
              <w:t>non-Essex</w:t>
            </w:r>
            <w:r w:rsidRPr="00D34239">
              <w:rPr>
                <w:rFonts w:eastAsia="Times New Roman" w:cs="Segoe UI"/>
                <w:color w:val="000000"/>
                <w:sz w:val="14"/>
                <w:szCs w:val="14"/>
              </w:rPr>
              <w:t xml:space="preserve"> residents (-5%)</w:t>
            </w:r>
          </w:p>
        </w:tc>
        <w:tc>
          <w:tcPr>
            <w:tcW w:w="555" w:type="pct"/>
            <w:shd w:val="clear" w:color="auto" w:fill="FBCAD0"/>
            <w:hideMark/>
          </w:tcPr>
          <w:p w14:paraId="010FE97F"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potential care home closures (+1.5%)</w:t>
            </w:r>
          </w:p>
        </w:tc>
        <w:tc>
          <w:tcPr>
            <w:tcW w:w="561" w:type="pct"/>
            <w:shd w:val="clear" w:color="auto" w:fill="FBCAD0"/>
            <w:hideMark/>
          </w:tcPr>
          <w:p w14:paraId="5A7D6CE6"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diversion from res care to extra care</w:t>
            </w:r>
          </w:p>
        </w:tc>
        <w:tc>
          <w:tcPr>
            <w:tcW w:w="592" w:type="pct"/>
            <w:shd w:val="clear" w:color="auto" w:fill="FBCAD0"/>
            <w:hideMark/>
          </w:tcPr>
          <w:p w14:paraId="18C7A380" w14:textId="6E25D102"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Total adjusted estimated care home bed need</w:t>
            </w:r>
          </w:p>
        </w:tc>
      </w:tr>
      <w:tr w:rsidR="00D96117" w:rsidRPr="00102AA8" w14:paraId="70D7EFD9" w14:textId="77777777" w:rsidTr="00DF5A7A">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2A1CF423" w14:textId="77777777" w:rsidR="00DF5A7A" w:rsidRPr="00715198" w:rsidRDefault="00DF5A7A" w:rsidP="00DF5A7A">
            <w:pPr>
              <w:jc w:val="right"/>
              <w:rPr>
                <w:rFonts w:eastAsia="Times New Roman" w:cs="Segoe UI"/>
                <w:color w:val="000000"/>
                <w:sz w:val="16"/>
                <w:szCs w:val="16"/>
              </w:rPr>
            </w:pPr>
            <w:r w:rsidRPr="00715198">
              <w:rPr>
                <w:rFonts w:eastAsia="Times New Roman" w:cs="Segoe UI"/>
                <w:color w:val="000000"/>
                <w:sz w:val="16"/>
                <w:szCs w:val="16"/>
              </w:rPr>
              <w:t>2024</w:t>
            </w:r>
          </w:p>
        </w:tc>
        <w:tc>
          <w:tcPr>
            <w:tcW w:w="529" w:type="pct"/>
            <w:noWrap/>
            <w:vAlign w:val="bottom"/>
            <w:hideMark/>
          </w:tcPr>
          <w:p w14:paraId="33CE9BA9" w14:textId="6E6C277E"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731</w:t>
            </w:r>
          </w:p>
        </w:tc>
        <w:tc>
          <w:tcPr>
            <w:tcW w:w="464" w:type="pct"/>
            <w:noWrap/>
            <w:vAlign w:val="bottom"/>
            <w:hideMark/>
          </w:tcPr>
          <w:p w14:paraId="18367E09" w14:textId="5325441F"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830</w:t>
            </w:r>
          </w:p>
        </w:tc>
        <w:tc>
          <w:tcPr>
            <w:tcW w:w="594" w:type="pct"/>
            <w:noWrap/>
            <w:vAlign w:val="bottom"/>
            <w:hideMark/>
          </w:tcPr>
          <w:p w14:paraId="7D8DD85D" w14:textId="12ECC4E7"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−99</w:t>
            </w:r>
          </w:p>
        </w:tc>
        <w:tc>
          <w:tcPr>
            <w:tcW w:w="713" w:type="pct"/>
            <w:noWrap/>
            <w:vAlign w:val="bottom"/>
            <w:hideMark/>
          </w:tcPr>
          <w:p w14:paraId="45B2515C" w14:textId="6628A2A5"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73</w:t>
            </w:r>
          </w:p>
        </w:tc>
        <w:tc>
          <w:tcPr>
            <w:tcW w:w="555" w:type="pct"/>
            <w:noWrap/>
            <w:vAlign w:val="bottom"/>
            <w:hideMark/>
          </w:tcPr>
          <w:p w14:paraId="64E80DB6" w14:textId="235A52D5"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w:t>
            </w:r>
          </w:p>
        </w:tc>
        <w:tc>
          <w:tcPr>
            <w:tcW w:w="555" w:type="pct"/>
            <w:noWrap/>
            <w:vAlign w:val="bottom"/>
            <w:hideMark/>
          </w:tcPr>
          <w:p w14:paraId="3562F069" w14:textId="3C591C8B"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561" w:type="pct"/>
            <w:noWrap/>
            <w:vAlign w:val="bottom"/>
            <w:hideMark/>
          </w:tcPr>
          <w:p w14:paraId="2FADB833" w14:textId="07007914"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36803E04" w14:textId="66D434F9"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−49</w:t>
            </w:r>
          </w:p>
        </w:tc>
      </w:tr>
      <w:tr w:rsidR="00D96117" w:rsidRPr="00102AA8" w14:paraId="7D1FCCB1" w14:textId="77777777" w:rsidTr="00DF5A7A">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27195437" w14:textId="77777777" w:rsidR="00DF5A7A" w:rsidRPr="00715198" w:rsidRDefault="00DF5A7A" w:rsidP="00DF5A7A">
            <w:pPr>
              <w:jc w:val="right"/>
              <w:rPr>
                <w:rFonts w:eastAsia="Times New Roman" w:cs="Segoe UI"/>
                <w:color w:val="000000"/>
                <w:sz w:val="16"/>
                <w:szCs w:val="16"/>
              </w:rPr>
            </w:pPr>
            <w:r w:rsidRPr="00715198">
              <w:rPr>
                <w:rFonts w:eastAsia="Times New Roman" w:cs="Segoe UI"/>
                <w:color w:val="000000"/>
                <w:sz w:val="16"/>
                <w:szCs w:val="16"/>
              </w:rPr>
              <w:t>2029</w:t>
            </w:r>
          </w:p>
        </w:tc>
        <w:tc>
          <w:tcPr>
            <w:tcW w:w="529" w:type="pct"/>
            <w:noWrap/>
            <w:vAlign w:val="bottom"/>
            <w:hideMark/>
          </w:tcPr>
          <w:p w14:paraId="11C0898A" w14:textId="2637359D"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782</w:t>
            </w:r>
          </w:p>
        </w:tc>
        <w:tc>
          <w:tcPr>
            <w:tcW w:w="464" w:type="pct"/>
            <w:noWrap/>
            <w:vAlign w:val="bottom"/>
            <w:hideMark/>
          </w:tcPr>
          <w:p w14:paraId="22693885" w14:textId="28BAC71B"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830</w:t>
            </w:r>
          </w:p>
        </w:tc>
        <w:tc>
          <w:tcPr>
            <w:tcW w:w="594" w:type="pct"/>
            <w:noWrap/>
            <w:vAlign w:val="bottom"/>
            <w:hideMark/>
          </w:tcPr>
          <w:p w14:paraId="39AA016F" w14:textId="4790C7BD"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−48</w:t>
            </w:r>
          </w:p>
        </w:tc>
        <w:tc>
          <w:tcPr>
            <w:tcW w:w="713" w:type="pct"/>
            <w:noWrap/>
            <w:vAlign w:val="bottom"/>
            <w:hideMark/>
          </w:tcPr>
          <w:p w14:paraId="4A05E53A" w14:textId="243F63A3"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78</w:t>
            </w:r>
          </w:p>
        </w:tc>
        <w:tc>
          <w:tcPr>
            <w:tcW w:w="555" w:type="pct"/>
            <w:noWrap/>
            <w:vAlign w:val="bottom"/>
            <w:hideMark/>
          </w:tcPr>
          <w:p w14:paraId="5F37BD1B" w14:textId="1BC39602"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−39</w:t>
            </w:r>
          </w:p>
        </w:tc>
        <w:tc>
          <w:tcPr>
            <w:tcW w:w="555" w:type="pct"/>
            <w:noWrap/>
            <w:vAlign w:val="bottom"/>
            <w:hideMark/>
          </w:tcPr>
          <w:p w14:paraId="785EA93E" w14:textId="78AF2779"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561" w:type="pct"/>
            <w:noWrap/>
            <w:vAlign w:val="bottom"/>
            <w:hideMark/>
          </w:tcPr>
          <w:p w14:paraId="628FBA10" w14:textId="3F266AFC"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3EE1F278" w14:textId="08F85677"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5</w:t>
            </w:r>
          </w:p>
        </w:tc>
      </w:tr>
      <w:tr w:rsidR="00D96117" w:rsidRPr="00102AA8" w14:paraId="07249C41" w14:textId="77777777" w:rsidTr="00DF5A7A">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47FCA01B" w14:textId="77777777" w:rsidR="00DF5A7A" w:rsidRPr="00715198" w:rsidRDefault="00DF5A7A" w:rsidP="00DF5A7A">
            <w:pPr>
              <w:jc w:val="right"/>
              <w:rPr>
                <w:rFonts w:eastAsia="Times New Roman" w:cs="Segoe UI"/>
                <w:color w:val="000000"/>
                <w:sz w:val="16"/>
                <w:szCs w:val="16"/>
              </w:rPr>
            </w:pPr>
            <w:r w:rsidRPr="00715198">
              <w:rPr>
                <w:rFonts w:eastAsia="Times New Roman" w:cs="Segoe UI"/>
                <w:color w:val="000000"/>
                <w:sz w:val="16"/>
                <w:szCs w:val="16"/>
              </w:rPr>
              <w:t>2034</w:t>
            </w:r>
          </w:p>
        </w:tc>
        <w:tc>
          <w:tcPr>
            <w:tcW w:w="529" w:type="pct"/>
            <w:noWrap/>
            <w:vAlign w:val="bottom"/>
            <w:hideMark/>
          </w:tcPr>
          <w:p w14:paraId="419704C0" w14:textId="0B3C102B"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881</w:t>
            </w:r>
          </w:p>
        </w:tc>
        <w:tc>
          <w:tcPr>
            <w:tcW w:w="464" w:type="pct"/>
            <w:noWrap/>
            <w:vAlign w:val="bottom"/>
            <w:hideMark/>
          </w:tcPr>
          <w:p w14:paraId="599E0487" w14:textId="64477D0F"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830</w:t>
            </w:r>
          </w:p>
        </w:tc>
        <w:tc>
          <w:tcPr>
            <w:tcW w:w="594" w:type="pct"/>
            <w:noWrap/>
            <w:vAlign w:val="bottom"/>
            <w:hideMark/>
          </w:tcPr>
          <w:p w14:paraId="1E209386" w14:textId="784EAD87"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51</w:t>
            </w:r>
          </w:p>
        </w:tc>
        <w:tc>
          <w:tcPr>
            <w:tcW w:w="713" w:type="pct"/>
            <w:noWrap/>
            <w:vAlign w:val="bottom"/>
            <w:hideMark/>
          </w:tcPr>
          <w:p w14:paraId="62C84568" w14:textId="03190A42"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88</w:t>
            </w:r>
          </w:p>
        </w:tc>
        <w:tc>
          <w:tcPr>
            <w:tcW w:w="555" w:type="pct"/>
            <w:noWrap/>
            <w:vAlign w:val="bottom"/>
            <w:hideMark/>
          </w:tcPr>
          <w:p w14:paraId="381B9CCB" w14:textId="2ED05CEB"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−44</w:t>
            </w:r>
          </w:p>
        </w:tc>
        <w:tc>
          <w:tcPr>
            <w:tcW w:w="555" w:type="pct"/>
            <w:noWrap/>
            <w:vAlign w:val="bottom"/>
            <w:hideMark/>
          </w:tcPr>
          <w:p w14:paraId="165AF4CF" w14:textId="55E625B0"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w:t>
            </w:r>
          </w:p>
        </w:tc>
        <w:tc>
          <w:tcPr>
            <w:tcW w:w="561" w:type="pct"/>
            <w:noWrap/>
            <w:vAlign w:val="bottom"/>
            <w:hideMark/>
          </w:tcPr>
          <w:p w14:paraId="3A6E739B" w14:textId="4179DF3D"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3A55C2F2" w14:textId="7B6713C5"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110</w:t>
            </w:r>
          </w:p>
        </w:tc>
      </w:tr>
      <w:tr w:rsidR="00D96117" w:rsidRPr="00102AA8" w14:paraId="17517BAE" w14:textId="77777777" w:rsidTr="00DF5A7A">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228B1107" w14:textId="77777777" w:rsidR="00DF5A7A" w:rsidRPr="00715198" w:rsidRDefault="00DF5A7A" w:rsidP="00DF5A7A">
            <w:pPr>
              <w:jc w:val="right"/>
              <w:rPr>
                <w:rFonts w:eastAsia="Times New Roman" w:cs="Segoe UI"/>
                <w:color w:val="000000"/>
                <w:sz w:val="16"/>
                <w:szCs w:val="16"/>
              </w:rPr>
            </w:pPr>
            <w:r w:rsidRPr="00715198">
              <w:rPr>
                <w:rFonts w:eastAsia="Times New Roman" w:cs="Segoe UI"/>
                <w:color w:val="000000"/>
                <w:sz w:val="16"/>
                <w:szCs w:val="16"/>
              </w:rPr>
              <w:t>2039</w:t>
            </w:r>
          </w:p>
        </w:tc>
        <w:tc>
          <w:tcPr>
            <w:tcW w:w="529" w:type="pct"/>
            <w:noWrap/>
            <w:vAlign w:val="bottom"/>
            <w:hideMark/>
          </w:tcPr>
          <w:p w14:paraId="4C1901D9" w14:textId="714A2A97"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909</w:t>
            </w:r>
          </w:p>
        </w:tc>
        <w:tc>
          <w:tcPr>
            <w:tcW w:w="464" w:type="pct"/>
            <w:noWrap/>
            <w:vAlign w:val="bottom"/>
            <w:hideMark/>
          </w:tcPr>
          <w:p w14:paraId="7668C688" w14:textId="484C48FD"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830</w:t>
            </w:r>
          </w:p>
        </w:tc>
        <w:tc>
          <w:tcPr>
            <w:tcW w:w="594" w:type="pct"/>
            <w:noWrap/>
            <w:vAlign w:val="bottom"/>
            <w:hideMark/>
          </w:tcPr>
          <w:p w14:paraId="2C955468" w14:textId="55A3F360"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79</w:t>
            </w:r>
          </w:p>
        </w:tc>
        <w:tc>
          <w:tcPr>
            <w:tcW w:w="713" w:type="pct"/>
            <w:noWrap/>
            <w:vAlign w:val="bottom"/>
            <w:hideMark/>
          </w:tcPr>
          <w:p w14:paraId="77D3DD24" w14:textId="1360BD4E"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91</w:t>
            </w:r>
          </w:p>
        </w:tc>
        <w:tc>
          <w:tcPr>
            <w:tcW w:w="555" w:type="pct"/>
            <w:noWrap/>
            <w:vAlign w:val="bottom"/>
            <w:hideMark/>
          </w:tcPr>
          <w:p w14:paraId="15D7933C" w14:textId="35D00967"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−45</w:t>
            </w:r>
          </w:p>
        </w:tc>
        <w:tc>
          <w:tcPr>
            <w:tcW w:w="555" w:type="pct"/>
            <w:noWrap/>
            <w:vAlign w:val="bottom"/>
            <w:hideMark/>
          </w:tcPr>
          <w:p w14:paraId="0A3820AB" w14:textId="31D3DDC8"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w:t>
            </w:r>
          </w:p>
        </w:tc>
        <w:tc>
          <w:tcPr>
            <w:tcW w:w="561" w:type="pct"/>
            <w:noWrap/>
            <w:vAlign w:val="bottom"/>
            <w:hideMark/>
          </w:tcPr>
          <w:p w14:paraId="2649F89E" w14:textId="40C62F89"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7ED39D96" w14:textId="2585B28A"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140</w:t>
            </w:r>
          </w:p>
        </w:tc>
      </w:tr>
      <w:tr w:rsidR="00D96117" w:rsidRPr="00102AA8" w14:paraId="0C0F7E24" w14:textId="77777777" w:rsidTr="00DF5A7A">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2C02832D" w14:textId="77777777" w:rsidR="00DF5A7A" w:rsidRPr="00715198" w:rsidRDefault="00DF5A7A" w:rsidP="00DF5A7A">
            <w:pPr>
              <w:jc w:val="right"/>
              <w:rPr>
                <w:rFonts w:eastAsia="Times New Roman" w:cs="Segoe UI"/>
                <w:color w:val="000000"/>
                <w:sz w:val="16"/>
                <w:szCs w:val="16"/>
              </w:rPr>
            </w:pPr>
            <w:r w:rsidRPr="00715198">
              <w:rPr>
                <w:rFonts w:eastAsia="Times New Roman" w:cs="Segoe UI"/>
                <w:color w:val="000000"/>
                <w:sz w:val="16"/>
                <w:szCs w:val="16"/>
              </w:rPr>
              <w:t>2044</w:t>
            </w:r>
          </w:p>
        </w:tc>
        <w:tc>
          <w:tcPr>
            <w:tcW w:w="529" w:type="pct"/>
            <w:noWrap/>
            <w:vAlign w:val="bottom"/>
            <w:hideMark/>
          </w:tcPr>
          <w:p w14:paraId="776F1B54" w14:textId="65631671"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936</w:t>
            </w:r>
          </w:p>
        </w:tc>
        <w:tc>
          <w:tcPr>
            <w:tcW w:w="464" w:type="pct"/>
            <w:noWrap/>
            <w:vAlign w:val="bottom"/>
            <w:hideMark/>
          </w:tcPr>
          <w:p w14:paraId="7C785861" w14:textId="106F7FD3"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830</w:t>
            </w:r>
          </w:p>
        </w:tc>
        <w:tc>
          <w:tcPr>
            <w:tcW w:w="594" w:type="pct"/>
            <w:noWrap/>
            <w:vAlign w:val="bottom"/>
            <w:hideMark/>
          </w:tcPr>
          <w:p w14:paraId="2FE36C9D" w14:textId="0ABEA0F8"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106</w:t>
            </w:r>
          </w:p>
        </w:tc>
        <w:tc>
          <w:tcPr>
            <w:tcW w:w="713" w:type="pct"/>
            <w:noWrap/>
            <w:vAlign w:val="bottom"/>
            <w:hideMark/>
          </w:tcPr>
          <w:p w14:paraId="42CA81C0" w14:textId="70CDC535"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94</w:t>
            </w:r>
          </w:p>
        </w:tc>
        <w:tc>
          <w:tcPr>
            <w:tcW w:w="555" w:type="pct"/>
            <w:noWrap/>
            <w:vAlign w:val="bottom"/>
            <w:hideMark/>
          </w:tcPr>
          <w:p w14:paraId="6DE07DDC" w14:textId="0075C2D0"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−47</w:t>
            </w:r>
          </w:p>
        </w:tc>
        <w:tc>
          <w:tcPr>
            <w:tcW w:w="555" w:type="pct"/>
            <w:noWrap/>
            <w:vAlign w:val="bottom"/>
            <w:hideMark/>
          </w:tcPr>
          <w:p w14:paraId="58495C54" w14:textId="06DED0C9"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w:t>
            </w:r>
          </w:p>
        </w:tc>
        <w:tc>
          <w:tcPr>
            <w:tcW w:w="561" w:type="pct"/>
            <w:noWrap/>
            <w:vAlign w:val="bottom"/>
            <w:hideMark/>
          </w:tcPr>
          <w:p w14:paraId="1167E2A7" w14:textId="694A3495" w:rsidR="00DF5A7A" w:rsidRPr="00C765FC"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592" w:type="pct"/>
            <w:noWrap/>
            <w:vAlign w:val="bottom"/>
            <w:hideMark/>
          </w:tcPr>
          <w:p w14:paraId="596ED5DE" w14:textId="72F17EDC"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169</w:t>
            </w:r>
          </w:p>
        </w:tc>
      </w:tr>
    </w:tbl>
    <w:p w14:paraId="4966F269" w14:textId="15C17BB3" w:rsidR="006F620A" w:rsidRPr="004143CB" w:rsidRDefault="006F620A" w:rsidP="006F620A">
      <w:pPr>
        <w:pStyle w:val="Tablesourcenote"/>
      </w:pPr>
      <w:r w:rsidRPr="004143CB">
        <w:t xml:space="preserve">Source: </w:t>
      </w:r>
      <w:r w:rsidR="000717DD">
        <w:t>Essex County Council</w:t>
      </w:r>
      <w:r w:rsidRPr="004143CB">
        <w:t xml:space="preserve"> and HLI</w:t>
      </w:r>
      <w:r>
        <w:t>N</w:t>
      </w:r>
      <w:r w:rsidR="001A5B9A">
        <w:t xml:space="preserve">. </w:t>
      </w:r>
      <w:r w:rsidR="001A5B9A" w:rsidRPr="001A5B9A">
        <w:t>NB estimates of need are not cumulative</w:t>
      </w:r>
    </w:p>
    <w:p w14:paraId="0D6E7CFD" w14:textId="3D68EBB9" w:rsidR="006F620A" w:rsidRDefault="006F620A" w:rsidP="006F620A">
      <w:pPr>
        <w:pStyle w:val="Caption"/>
      </w:pPr>
      <w:r>
        <w:t xml:space="preserve">Table </w:t>
      </w:r>
      <w:r>
        <w:fldChar w:fldCharType="begin"/>
      </w:r>
      <w:r>
        <w:instrText>SEQ Table \* ARABIC</w:instrText>
      </w:r>
      <w:r>
        <w:fldChar w:fldCharType="separate"/>
      </w:r>
      <w:r w:rsidR="00971C60">
        <w:rPr>
          <w:noProof/>
        </w:rPr>
        <w:t>149</w:t>
      </w:r>
      <w:r>
        <w:fldChar w:fldCharType="end"/>
      </w:r>
      <w:r>
        <w:t xml:space="preserve">. </w:t>
      </w:r>
      <w:r w:rsidRPr="00DB574C">
        <w:t xml:space="preserve">Adjusted estimated need for </w:t>
      </w:r>
      <w:r>
        <w:t>nursing</w:t>
      </w:r>
      <w:r w:rsidRPr="00DB574C">
        <w:t xml:space="preserve"> care home beds in </w:t>
      </w:r>
      <w:r>
        <w:t>Colchester</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102AA8" w14:paraId="578C7FB5"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62BDBD64"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24178A1C"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361A136A"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216788AD"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1BF30D0C"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564841AD"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2D0C6C28"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509DF9FF" w14:textId="3BD03B94"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DF5A7A" w:rsidRPr="00102AA8" w14:paraId="34DA3EA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440C14F3" w14:textId="77777777" w:rsidR="00DF5A7A" w:rsidRPr="00715198" w:rsidRDefault="00DF5A7A" w:rsidP="00DF5A7A">
            <w:pPr>
              <w:jc w:val="center"/>
              <w:rPr>
                <w:rFonts w:eastAsia="Times New Roman" w:cs="Segoe UI"/>
                <w:color w:val="000000"/>
                <w:sz w:val="16"/>
                <w:szCs w:val="16"/>
              </w:rPr>
            </w:pPr>
            <w:r w:rsidRPr="00715198">
              <w:rPr>
                <w:rFonts w:eastAsia="Times New Roman" w:cs="Segoe UI"/>
                <w:color w:val="000000"/>
                <w:sz w:val="16"/>
                <w:szCs w:val="16"/>
              </w:rPr>
              <w:t>2024</w:t>
            </w:r>
          </w:p>
        </w:tc>
        <w:tc>
          <w:tcPr>
            <w:tcW w:w="609" w:type="pct"/>
            <w:noWrap/>
            <w:vAlign w:val="bottom"/>
            <w:hideMark/>
          </w:tcPr>
          <w:p w14:paraId="1E8C9216" w14:textId="2A8CCB6D"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231</w:t>
            </w:r>
          </w:p>
        </w:tc>
        <w:tc>
          <w:tcPr>
            <w:tcW w:w="602" w:type="pct"/>
            <w:noWrap/>
            <w:vAlign w:val="bottom"/>
            <w:hideMark/>
          </w:tcPr>
          <w:p w14:paraId="11CD0760" w14:textId="1783E2BA"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376</w:t>
            </w:r>
          </w:p>
        </w:tc>
        <w:tc>
          <w:tcPr>
            <w:tcW w:w="609" w:type="pct"/>
            <w:noWrap/>
            <w:vAlign w:val="bottom"/>
            <w:hideMark/>
          </w:tcPr>
          <w:p w14:paraId="01A095E4" w14:textId="7268E6FE"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−145</w:t>
            </w:r>
          </w:p>
        </w:tc>
        <w:tc>
          <w:tcPr>
            <w:tcW w:w="721" w:type="pct"/>
            <w:noWrap/>
            <w:vAlign w:val="bottom"/>
            <w:hideMark/>
          </w:tcPr>
          <w:p w14:paraId="08A2FF28" w14:textId="6F4DD60D"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134</w:t>
            </w:r>
          </w:p>
        </w:tc>
        <w:tc>
          <w:tcPr>
            <w:tcW w:w="602" w:type="pct"/>
            <w:noWrap/>
            <w:vAlign w:val="bottom"/>
            <w:hideMark/>
          </w:tcPr>
          <w:p w14:paraId="70236544" w14:textId="2960CB68"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602" w:type="pct"/>
            <w:noWrap/>
            <w:vAlign w:val="bottom"/>
            <w:hideMark/>
          </w:tcPr>
          <w:p w14:paraId="18F0CED7" w14:textId="107EAD3A"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652" w:type="pct"/>
            <w:noWrap/>
            <w:vAlign w:val="bottom"/>
            <w:hideMark/>
          </w:tcPr>
          <w:p w14:paraId="693BC3FA" w14:textId="2CEACA25"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−18</w:t>
            </w:r>
          </w:p>
        </w:tc>
      </w:tr>
      <w:tr w:rsidR="00DF5A7A" w:rsidRPr="00102AA8" w14:paraId="18CC2018"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3A2C85D" w14:textId="77777777" w:rsidR="00DF5A7A" w:rsidRPr="00715198" w:rsidRDefault="00DF5A7A" w:rsidP="00DF5A7A">
            <w:pPr>
              <w:jc w:val="center"/>
              <w:rPr>
                <w:rFonts w:eastAsia="Times New Roman" w:cs="Segoe UI"/>
                <w:color w:val="000000"/>
                <w:sz w:val="16"/>
                <w:szCs w:val="16"/>
              </w:rPr>
            </w:pPr>
            <w:r w:rsidRPr="00715198">
              <w:rPr>
                <w:rFonts w:eastAsia="Times New Roman" w:cs="Segoe UI"/>
                <w:color w:val="000000"/>
                <w:sz w:val="16"/>
                <w:szCs w:val="16"/>
              </w:rPr>
              <w:t>2029</w:t>
            </w:r>
          </w:p>
        </w:tc>
        <w:tc>
          <w:tcPr>
            <w:tcW w:w="609" w:type="pct"/>
            <w:noWrap/>
            <w:vAlign w:val="bottom"/>
            <w:hideMark/>
          </w:tcPr>
          <w:p w14:paraId="06ED7201" w14:textId="798D3160"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282</w:t>
            </w:r>
          </w:p>
        </w:tc>
        <w:tc>
          <w:tcPr>
            <w:tcW w:w="602" w:type="pct"/>
            <w:noWrap/>
            <w:vAlign w:val="bottom"/>
            <w:hideMark/>
          </w:tcPr>
          <w:p w14:paraId="5E3B3826" w14:textId="3CE34D4C"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376</w:t>
            </w:r>
          </w:p>
        </w:tc>
        <w:tc>
          <w:tcPr>
            <w:tcW w:w="609" w:type="pct"/>
            <w:noWrap/>
            <w:vAlign w:val="bottom"/>
            <w:hideMark/>
          </w:tcPr>
          <w:p w14:paraId="20E5F4F4" w14:textId="1C565672"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−94</w:t>
            </w:r>
          </w:p>
        </w:tc>
        <w:tc>
          <w:tcPr>
            <w:tcW w:w="721" w:type="pct"/>
            <w:noWrap/>
            <w:vAlign w:val="bottom"/>
            <w:hideMark/>
          </w:tcPr>
          <w:p w14:paraId="30F304BD" w14:textId="08AA627C"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164</w:t>
            </w:r>
          </w:p>
        </w:tc>
        <w:tc>
          <w:tcPr>
            <w:tcW w:w="602" w:type="pct"/>
            <w:noWrap/>
            <w:vAlign w:val="bottom"/>
            <w:hideMark/>
          </w:tcPr>
          <w:p w14:paraId="7609A72A" w14:textId="5231EAA0"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w:t>
            </w:r>
          </w:p>
        </w:tc>
        <w:tc>
          <w:tcPr>
            <w:tcW w:w="602" w:type="pct"/>
            <w:noWrap/>
            <w:vAlign w:val="bottom"/>
            <w:hideMark/>
          </w:tcPr>
          <w:p w14:paraId="6B5EF4A9" w14:textId="6780FA48"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652" w:type="pct"/>
            <w:noWrap/>
            <w:vAlign w:val="bottom"/>
            <w:hideMark/>
          </w:tcPr>
          <w:p w14:paraId="34DCE1B8" w14:textId="7907FB57"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61</w:t>
            </w:r>
          </w:p>
        </w:tc>
      </w:tr>
      <w:tr w:rsidR="00DF5A7A" w:rsidRPr="00102AA8" w14:paraId="196D5A46"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69F800CC" w14:textId="77777777" w:rsidR="00DF5A7A" w:rsidRPr="00715198" w:rsidRDefault="00DF5A7A" w:rsidP="00DF5A7A">
            <w:pPr>
              <w:jc w:val="center"/>
              <w:rPr>
                <w:rFonts w:eastAsia="Times New Roman" w:cs="Segoe UI"/>
                <w:color w:val="000000"/>
                <w:sz w:val="16"/>
                <w:szCs w:val="16"/>
              </w:rPr>
            </w:pPr>
            <w:r w:rsidRPr="00715198">
              <w:rPr>
                <w:rFonts w:eastAsia="Times New Roman" w:cs="Segoe UI"/>
                <w:color w:val="000000"/>
                <w:sz w:val="16"/>
                <w:szCs w:val="16"/>
              </w:rPr>
              <w:t>2034</w:t>
            </w:r>
          </w:p>
        </w:tc>
        <w:tc>
          <w:tcPr>
            <w:tcW w:w="609" w:type="pct"/>
            <w:noWrap/>
            <w:vAlign w:val="bottom"/>
            <w:hideMark/>
          </w:tcPr>
          <w:p w14:paraId="6A438845" w14:textId="7E03978D"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360</w:t>
            </w:r>
          </w:p>
        </w:tc>
        <w:tc>
          <w:tcPr>
            <w:tcW w:w="602" w:type="pct"/>
            <w:noWrap/>
            <w:vAlign w:val="bottom"/>
            <w:hideMark/>
          </w:tcPr>
          <w:p w14:paraId="3BCFAA11" w14:textId="472319DD"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376</w:t>
            </w:r>
          </w:p>
        </w:tc>
        <w:tc>
          <w:tcPr>
            <w:tcW w:w="609" w:type="pct"/>
            <w:noWrap/>
            <w:vAlign w:val="bottom"/>
            <w:hideMark/>
          </w:tcPr>
          <w:p w14:paraId="28BC1057" w14:textId="3B4A3742"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w:t>
            </w:r>
          </w:p>
        </w:tc>
        <w:tc>
          <w:tcPr>
            <w:tcW w:w="721" w:type="pct"/>
            <w:noWrap/>
            <w:vAlign w:val="bottom"/>
            <w:hideMark/>
          </w:tcPr>
          <w:p w14:paraId="51CB9BFE" w14:textId="348DADE4"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209</w:t>
            </w:r>
          </w:p>
        </w:tc>
        <w:tc>
          <w:tcPr>
            <w:tcW w:w="602" w:type="pct"/>
            <w:noWrap/>
            <w:vAlign w:val="bottom"/>
            <w:hideMark/>
          </w:tcPr>
          <w:p w14:paraId="0B2C3692" w14:textId="627E552C"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w:t>
            </w:r>
          </w:p>
        </w:tc>
        <w:tc>
          <w:tcPr>
            <w:tcW w:w="602" w:type="pct"/>
            <w:noWrap/>
            <w:vAlign w:val="bottom"/>
            <w:hideMark/>
          </w:tcPr>
          <w:p w14:paraId="3A36239B" w14:textId="5E243E93"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652" w:type="pct"/>
            <w:noWrap/>
            <w:vAlign w:val="bottom"/>
            <w:hideMark/>
          </w:tcPr>
          <w:p w14:paraId="4A00BD5C" w14:textId="14736F67"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182</w:t>
            </w:r>
          </w:p>
        </w:tc>
      </w:tr>
      <w:tr w:rsidR="00DF5A7A" w:rsidRPr="00102AA8" w14:paraId="1373B64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132CFFD5" w14:textId="77777777" w:rsidR="00DF5A7A" w:rsidRPr="00715198" w:rsidRDefault="00DF5A7A" w:rsidP="00DF5A7A">
            <w:pPr>
              <w:jc w:val="center"/>
              <w:rPr>
                <w:rFonts w:eastAsia="Times New Roman" w:cs="Segoe UI"/>
                <w:color w:val="000000"/>
                <w:sz w:val="16"/>
                <w:szCs w:val="16"/>
              </w:rPr>
            </w:pPr>
            <w:r w:rsidRPr="00715198">
              <w:rPr>
                <w:rFonts w:eastAsia="Times New Roman" w:cs="Segoe UI"/>
                <w:color w:val="000000"/>
                <w:sz w:val="16"/>
                <w:szCs w:val="16"/>
              </w:rPr>
              <w:t>2039</w:t>
            </w:r>
          </w:p>
        </w:tc>
        <w:tc>
          <w:tcPr>
            <w:tcW w:w="609" w:type="pct"/>
            <w:noWrap/>
            <w:vAlign w:val="bottom"/>
            <w:hideMark/>
          </w:tcPr>
          <w:p w14:paraId="405F3E09" w14:textId="3B50551F"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418</w:t>
            </w:r>
          </w:p>
        </w:tc>
        <w:tc>
          <w:tcPr>
            <w:tcW w:w="602" w:type="pct"/>
            <w:noWrap/>
            <w:vAlign w:val="bottom"/>
            <w:hideMark/>
          </w:tcPr>
          <w:p w14:paraId="20DBA6D4" w14:textId="539E2830"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376</w:t>
            </w:r>
          </w:p>
        </w:tc>
        <w:tc>
          <w:tcPr>
            <w:tcW w:w="609" w:type="pct"/>
            <w:noWrap/>
            <w:vAlign w:val="bottom"/>
            <w:hideMark/>
          </w:tcPr>
          <w:p w14:paraId="259BD867" w14:textId="2EAE1158"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w:t>
            </w:r>
          </w:p>
        </w:tc>
        <w:tc>
          <w:tcPr>
            <w:tcW w:w="721" w:type="pct"/>
            <w:noWrap/>
            <w:vAlign w:val="bottom"/>
            <w:hideMark/>
          </w:tcPr>
          <w:p w14:paraId="66C9A289" w14:textId="27BF856D"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242</w:t>
            </w:r>
          </w:p>
        </w:tc>
        <w:tc>
          <w:tcPr>
            <w:tcW w:w="602" w:type="pct"/>
            <w:noWrap/>
            <w:vAlign w:val="bottom"/>
            <w:hideMark/>
          </w:tcPr>
          <w:p w14:paraId="606D47AC" w14:textId="1DC0EBB1"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w:t>
            </w:r>
          </w:p>
        </w:tc>
        <w:tc>
          <w:tcPr>
            <w:tcW w:w="602" w:type="pct"/>
            <w:noWrap/>
            <w:vAlign w:val="bottom"/>
            <w:hideMark/>
          </w:tcPr>
          <w:p w14:paraId="5B636C85" w14:textId="6C0B429D"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w:t>
            </w:r>
          </w:p>
        </w:tc>
        <w:tc>
          <w:tcPr>
            <w:tcW w:w="652" w:type="pct"/>
            <w:noWrap/>
            <w:vAlign w:val="bottom"/>
            <w:hideMark/>
          </w:tcPr>
          <w:p w14:paraId="10471EC2" w14:textId="4594174E"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272</w:t>
            </w:r>
          </w:p>
        </w:tc>
      </w:tr>
      <w:tr w:rsidR="00DF5A7A" w:rsidRPr="00102AA8" w14:paraId="02C841E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59252F77" w14:textId="77777777" w:rsidR="00DF5A7A" w:rsidRPr="00715198" w:rsidRDefault="00DF5A7A" w:rsidP="00DF5A7A">
            <w:pPr>
              <w:jc w:val="center"/>
              <w:rPr>
                <w:rFonts w:eastAsia="Times New Roman" w:cs="Segoe UI"/>
                <w:color w:val="000000"/>
                <w:sz w:val="16"/>
                <w:szCs w:val="16"/>
              </w:rPr>
            </w:pPr>
            <w:r w:rsidRPr="00715198">
              <w:rPr>
                <w:rFonts w:eastAsia="Times New Roman" w:cs="Segoe UI"/>
                <w:color w:val="000000"/>
                <w:sz w:val="16"/>
                <w:szCs w:val="16"/>
              </w:rPr>
              <w:t>2044</w:t>
            </w:r>
          </w:p>
        </w:tc>
        <w:tc>
          <w:tcPr>
            <w:tcW w:w="609" w:type="pct"/>
            <w:noWrap/>
            <w:vAlign w:val="bottom"/>
            <w:hideMark/>
          </w:tcPr>
          <w:p w14:paraId="029AC85E" w14:textId="35B52CCA"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482</w:t>
            </w:r>
          </w:p>
        </w:tc>
        <w:tc>
          <w:tcPr>
            <w:tcW w:w="602" w:type="pct"/>
            <w:noWrap/>
            <w:vAlign w:val="bottom"/>
            <w:hideMark/>
          </w:tcPr>
          <w:p w14:paraId="0705735A" w14:textId="1FB95B08"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376</w:t>
            </w:r>
          </w:p>
        </w:tc>
        <w:tc>
          <w:tcPr>
            <w:tcW w:w="609" w:type="pct"/>
            <w:noWrap/>
            <w:vAlign w:val="bottom"/>
            <w:hideMark/>
          </w:tcPr>
          <w:p w14:paraId="7726F5D2" w14:textId="24EF7A2F"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106</w:t>
            </w:r>
          </w:p>
        </w:tc>
        <w:tc>
          <w:tcPr>
            <w:tcW w:w="721" w:type="pct"/>
            <w:noWrap/>
            <w:vAlign w:val="bottom"/>
            <w:hideMark/>
          </w:tcPr>
          <w:p w14:paraId="2CB17DFB" w14:textId="35806188"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280</w:t>
            </w:r>
          </w:p>
        </w:tc>
        <w:tc>
          <w:tcPr>
            <w:tcW w:w="602" w:type="pct"/>
            <w:noWrap/>
            <w:vAlign w:val="bottom"/>
            <w:hideMark/>
          </w:tcPr>
          <w:p w14:paraId="303AC4C0" w14:textId="09268AAC"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w:t>
            </w:r>
          </w:p>
        </w:tc>
        <w:tc>
          <w:tcPr>
            <w:tcW w:w="602" w:type="pct"/>
            <w:noWrap/>
            <w:vAlign w:val="bottom"/>
            <w:hideMark/>
          </w:tcPr>
          <w:p w14:paraId="599AC6ED" w14:textId="46FB4167" w:rsidR="00DF5A7A" w:rsidRPr="00BB76D4"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652" w:type="pct"/>
            <w:noWrap/>
            <w:vAlign w:val="bottom"/>
            <w:hideMark/>
          </w:tcPr>
          <w:p w14:paraId="21CE4F63" w14:textId="5F345222" w:rsidR="00DF5A7A" w:rsidRPr="00C80376" w:rsidRDefault="00DF5A7A" w:rsidP="00DF5A7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372</w:t>
            </w:r>
          </w:p>
        </w:tc>
      </w:tr>
    </w:tbl>
    <w:p w14:paraId="7E345DD4" w14:textId="40F9DA10" w:rsidR="0020519C" w:rsidRDefault="006F620A" w:rsidP="006F620A">
      <w:pPr>
        <w:rPr>
          <w:rFonts w:ascii="Segoe UI" w:hAnsi="Segoe UI" w:cs="Segoe UI"/>
          <w:sz w:val="18"/>
          <w:szCs w:val="18"/>
        </w:rPr>
      </w:pPr>
      <w:r w:rsidRPr="000A5823">
        <w:rPr>
          <w:rFonts w:ascii="Segoe UI" w:hAnsi="Segoe UI" w:cs="Segoe UI"/>
          <w:sz w:val="18"/>
          <w:szCs w:val="18"/>
        </w:rPr>
        <w:t xml:space="preserve">Source: </w:t>
      </w:r>
      <w:r w:rsidR="000717DD">
        <w:rPr>
          <w:rFonts w:ascii="Segoe UI" w:hAnsi="Segoe UI" w:cs="Segoe UI"/>
          <w:sz w:val="18"/>
          <w:szCs w:val="18"/>
        </w:rPr>
        <w:t>Essex County Council</w:t>
      </w:r>
      <w:r w:rsidRPr="000A5823">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3C0F0030" w14:textId="3BC1D074" w:rsidR="006F620A" w:rsidRDefault="006F620A" w:rsidP="006F620A">
      <w:pPr>
        <w:pStyle w:val="Caption"/>
      </w:pPr>
      <w:r>
        <w:t xml:space="preserve">Table </w:t>
      </w:r>
      <w:r>
        <w:fldChar w:fldCharType="begin"/>
      </w:r>
      <w:r>
        <w:instrText>SEQ Table \* ARABIC</w:instrText>
      </w:r>
      <w:r>
        <w:fldChar w:fldCharType="separate"/>
      </w:r>
      <w:r w:rsidR="00971C60">
        <w:rPr>
          <w:noProof/>
        </w:rPr>
        <w:t>150</w:t>
      </w:r>
      <w:r>
        <w:fldChar w:fldCharType="end"/>
      </w:r>
      <w:r>
        <w:t xml:space="preserve">. </w:t>
      </w:r>
      <w:r w:rsidRPr="00081FF9">
        <w:t xml:space="preserve">Adjusted estimated need for residential care home beds in </w:t>
      </w:r>
      <w:r>
        <w:t>Epping Forest</w:t>
      </w:r>
      <w:r w:rsidRPr="00081FF9">
        <w:t xml:space="preserve"> to 2044</w:t>
      </w:r>
    </w:p>
    <w:tbl>
      <w:tblPr>
        <w:tblStyle w:val="GridTable5Dark-Accent4"/>
        <w:tblW w:w="5000" w:type="pct"/>
        <w:tblLook w:val="04A0" w:firstRow="1" w:lastRow="0" w:firstColumn="1" w:lastColumn="0" w:noHBand="0" w:noVBand="1"/>
      </w:tblPr>
      <w:tblGrid>
        <w:gridCol w:w="787"/>
        <w:gridCol w:w="954"/>
        <w:gridCol w:w="837"/>
        <w:gridCol w:w="1071"/>
        <w:gridCol w:w="1286"/>
        <w:gridCol w:w="1001"/>
        <w:gridCol w:w="1001"/>
        <w:gridCol w:w="1012"/>
        <w:gridCol w:w="1067"/>
      </w:tblGrid>
      <w:tr w:rsidR="006F620A" w:rsidRPr="00102AA8" w14:paraId="10CD6CA1"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2686F639" w14:textId="77777777" w:rsidR="006F620A" w:rsidRPr="00D34239" w:rsidRDefault="006F620A" w:rsidP="001A5B9A">
            <w:pPr>
              <w:rPr>
                <w:rFonts w:eastAsia="Times New Roman" w:cs="Segoe UI"/>
                <w:b w:val="0"/>
                <w:color w:val="000000"/>
                <w:sz w:val="14"/>
                <w:szCs w:val="14"/>
              </w:rPr>
            </w:pPr>
            <w:r w:rsidRPr="00D34239">
              <w:rPr>
                <w:rFonts w:eastAsia="Times New Roman" w:cs="Segoe UI"/>
                <w:color w:val="000000"/>
                <w:sz w:val="14"/>
                <w:szCs w:val="14"/>
              </w:rPr>
              <w:t>Year</w:t>
            </w:r>
          </w:p>
        </w:tc>
        <w:tc>
          <w:tcPr>
            <w:tcW w:w="529" w:type="pct"/>
            <w:shd w:val="clear" w:color="auto" w:fill="FBCAD0"/>
            <w:hideMark/>
          </w:tcPr>
          <w:p w14:paraId="22A0B8CF"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Gross estimated care home bed need</w:t>
            </w:r>
          </w:p>
        </w:tc>
        <w:tc>
          <w:tcPr>
            <w:tcW w:w="464" w:type="pct"/>
            <w:shd w:val="clear" w:color="auto" w:fill="FBCAD0"/>
            <w:hideMark/>
          </w:tcPr>
          <w:p w14:paraId="0ADE9759"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Current supply</w:t>
            </w:r>
          </w:p>
        </w:tc>
        <w:tc>
          <w:tcPr>
            <w:tcW w:w="594" w:type="pct"/>
            <w:shd w:val="clear" w:color="auto" w:fill="FBCAD0"/>
            <w:hideMark/>
          </w:tcPr>
          <w:p w14:paraId="1860E303"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Initial estimated care home bed need (net </w:t>
            </w:r>
            <w:r>
              <w:rPr>
                <w:rFonts w:eastAsia="Times New Roman" w:cs="Segoe UI"/>
                <w:color w:val="000000"/>
                <w:sz w:val="14"/>
                <w:szCs w:val="14"/>
              </w:rPr>
              <w:t xml:space="preserve">of </w:t>
            </w:r>
            <w:r w:rsidRPr="00D34239">
              <w:rPr>
                <w:rFonts w:eastAsia="Times New Roman" w:cs="Segoe UI"/>
                <w:color w:val="000000"/>
                <w:sz w:val="14"/>
                <w:szCs w:val="14"/>
              </w:rPr>
              <w:t>supply)</w:t>
            </w:r>
          </w:p>
        </w:tc>
        <w:tc>
          <w:tcPr>
            <w:tcW w:w="713" w:type="pct"/>
            <w:shd w:val="clear" w:color="auto" w:fill="FBCAD0"/>
            <w:hideMark/>
          </w:tcPr>
          <w:p w14:paraId="57F1ADF9"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spare capacity requirement (+10%) &amp; capacity tracker evidence</w:t>
            </w:r>
          </w:p>
        </w:tc>
        <w:tc>
          <w:tcPr>
            <w:tcW w:w="555" w:type="pct"/>
            <w:shd w:val="clear" w:color="auto" w:fill="FBCAD0"/>
            <w:hideMark/>
          </w:tcPr>
          <w:p w14:paraId="6DAC1906"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Adjust for use of beds by </w:t>
            </w:r>
            <w:r w:rsidRPr="004E5534">
              <w:rPr>
                <w:rFonts w:eastAsia="Times New Roman" w:cs="Segoe UI"/>
                <w:color w:val="000000"/>
                <w:sz w:val="14"/>
                <w:szCs w:val="14"/>
              </w:rPr>
              <w:t>non-Essex</w:t>
            </w:r>
            <w:r w:rsidRPr="00D34239">
              <w:rPr>
                <w:rFonts w:eastAsia="Times New Roman" w:cs="Segoe UI"/>
                <w:color w:val="000000"/>
                <w:sz w:val="14"/>
                <w:szCs w:val="14"/>
              </w:rPr>
              <w:t xml:space="preserve"> residents (-5%)</w:t>
            </w:r>
          </w:p>
        </w:tc>
        <w:tc>
          <w:tcPr>
            <w:tcW w:w="555" w:type="pct"/>
            <w:shd w:val="clear" w:color="auto" w:fill="FBCAD0"/>
            <w:hideMark/>
          </w:tcPr>
          <w:p w14:paraId="7E48E6C6"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potential care home closures (+1.5%)</w:t>
            </w:r>
          </w:p>
        </w:tc>
        <w:tc>
          <w:tcPr>
            <w:tcW w:w="561" w:type="pct"/>
            <w:shd w:val="clear" w:color="auto" w:fill="FBCAD0"/>
            <w:hideMark/>
          </w:tcPr>
          <w:p w14:paraId="4DCA33D6"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diversion from res care to extra care</w:t>
            </w:r>
          </w:p>
        </w:tc>
        <w:tc>
          <w:tcPr>
            <w:tcW w:w="592" w:type="pct"/>
            <w:shd w:val="clear" w:color="auto" w:fill="FBCAD0"/>
            <w:hideMark/>
          </w:tcPr>
          <w:p w14:paraId="613386F6" w14:textId="3E8A6E5D"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Total adjusted estimated care home bed need</w:t>
            </w:r>
          </w:p>
        </w:tc>
      </w:tr>
      <w:tr w:rsidR="00D96117" w:rsidRPr="00102AA8" w14:paraId="1015F332" w14:textId="77777777" w:rsidTr="00B82B82">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33CD0720" w14:textId="77777777" w:rsidR="00B82B82" w:rsidRPr="009C507C" w:rsidRDefault="00B82B82" w:rsidP="00B82B82">
            <w:pPr>
              <w:jc w:val="right"/>
              <w:rPr>
                <w:rFonts w:eastAsia="Times New Roman" w:cs="Segoe UI"/>
                <w:color w:val="000000"/>
                <w:sz w:val="16"/>
                <w:szCs w:val="16"/>
              </w:rPr>
            </w:pPr>
            <w:r w:rsidRPr="009C507C">
              <w:rPr>
                <w:rFonts w:eastAsia="Times New Roman" w:cs="Segoe UI"/>
                <w:color w:val="000000"/>
                <w:sz w:val="16"/>
                <w:szCs w:val="16"/>
              </w:rPr>
              <w:t>2024</w:t>
            </w:r>
          </w:p>
        </w:tc>
        <w:tc>
          <w:tcPr>
            <w:tcW w:w="529" w:type="pct"/>
            <w:noWrap/>
            <w:vAlign w:val="bottom"/>
            <w:hideMark/>
          </w:tcPr>
          <w:p w14:paraId="5B9717A9" w14:textId="75A462D7"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579</w:t>
            </w:r>
          </w:p>
        </w:tc>
        <w:tc>
          <w:tcPr>
            <w:tcW w:w="464" w:type="pct"/>
            <w:noWrap/>
            <w:vAlign w:val="bottom"/>
            <w:hideMark/>
          </w:tcPr>
          <w:p w14:paraId="4E73A1B5" w14:textId="07134B8A"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752</w:t>
            </w:r>
          </w:p>
        </w:tc>
        <w:tc>
          <w:tcPr>
            <w:tcW w:w="594" w:type="pct"/>
            <w:noWrap/>
            <w:vAlign w:val="bottom"/>
            <w:hideMark/>
          </w:tcPr>
          <w:p w14:paraId="450F8B7F" w14:textId="2C3DB1B3"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−173</w:t>
            </w:r>
          </w:p>
        </w:tc>
        <w:tc>
          <w:tcPr>
            <w:tcW w:w="713" w:type="pct"/>
            <w:noWrap/>
            <w:vAlign w:val="bottom"/>
            <w:hideMark/>
          </w:tcPr>
          <w:p w14:paraId="006772D0" w14:textId="3014CFAA"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133</w:t>
            </w:r>
          </w:p>
        </w:tc>
        <w:tc>
          <w:tcPr>
            <w:tcW w:w="555" w:type="pct"/>
            <w:noWrap/>
            <w:vAlign w:val="bottom"/>
            <w:hideMark/>
          </w:tcPr>
          <w:p w14:paraId="1BAC49B7" w14:textId="31CB83F6"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−29</w:t>
            </w:r>
          </w:p>
        </w:tc>
        <w:tc>
          <w:tcPr>
            <w:tcW w:w="555" w:type="pct"/>
            <w:noWrap/>
            <w:vAlign w:val="bottom"/>
            <w:hideMark/>
          </w:tcPr>
          <w:p w14:paraId="3B94B525" w14:textId="6F84DED1"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561" w:type="pct"/>
            <w:noWrap/>
            <w:vAlign w:val="bottom"/>
            <w:hideMark/>
          </w:tcPr>
          <w:p w14:paraId="52F60F20" w14:textId="54795F39"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44AF31CA" w14:textId="7138B47B" w:rsidR="00B82B82" w:rsidRPr="00C80376"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−59</w:t>
            </w:r>
          </w:p>
        </w:tc>
      </w:tr>
      <w:tr w:rsidR="00D96117" w:rsidRPr="00102AA8" w14:paraId="09FE5608" w14:textId="77777777" w:rsidTr="00B82B82">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351F6C5A" w14:textId="77777777" w:rsidR="00B82B82" w:rsidRPr="009C507C" w:rsidRDefault="00B82B82" w:rsidP="00B82B82">
            <w:pPr>
              <w:jc w:val="right"/>
              <w:rPr>
                <w:rFonts w:eastAsia="Times New Roman" w:cs="Segoe UI"/>
                <w:color w:val="000000"/>
                <w:sz w:val="16"/>
                <w:szCs w:val="16"/>
              </w:rPr>
            </w:pPr>
            <w:r w:rsidRPr="009C507C">
              <w:rPr>
                <w:rFonts w:eastAsia="Times New Roman" w:cs="Segoe UI"/>
                <w:color w:val="000000"/>
                <w:sz w:val="16"/>
                <w:szCs w:val="16"/>
              </w:rPr>
              <w:t>2029</w:t>
            </w:r>
          </w:p>
        </w:tc>
        <w:tc>
          <w:tcPr>
            <w:tcW w:w="529" w:type="pct"/>
            <w:noWrap/>
            <w:vAlign w:val="bottom"/>
            <w:hideMark/>
          </w:tcPr>
          <w:p w14:paraId="118C9276" w14:textId="2DA20849"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615</w:t>
            </w:r>
          </w:p>
        </w:tc>
        <w:tc>
          <w:tcPr>
            <w:tcW w:w="464" w:type="pct"/>
            <w:noWrap/>
            <w:vAlign w:val="bottom"/>
            <w:hideMark/>
          </w:tcPr>
          <w:p w14:paraId="58DB8392" w14:textId="6573F542"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752</w:t>
            </w:r>
          </w:p>
        </w:tc>
        <w:tc>
          <w:tcPr>
            <w:tcW w:w="594" w:type="pct"/>
            <w:noWrap/>
            <w:vAlign w:val="bottom"/>
            <w:hideMark/>
          </w:tcPr>
          <w:p w14:paraId="7853558C" w14:textId="63CD6E0D"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−137</w:t>
            </w:r>
          </w:p>
        </w:tc>
        <w:tc>
          <w:tcPr>
            <w:tcW w:w="713" w:type="pct"/>
            <w:noWrap/>
            <w:vAlign w:val="bottom"/>
            <w:hideMark/>
          </w:tcPr>
          <w:p w14:paraId="3005D013" w14:textId="3AE9F8DF"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141</w:t>
            </w:r>
          </w:p>
        </w:tc>
        <w:tc>
          <w:tcPr>
            <w:tcW w:w="555" w:type="pct"/>
            <w:noWrap/>
            <w:vAlign w:val="bottom"/>
            <w:hideMark/>
          </w:tcPr>
          <w:p w14:paraId="6A0C3840" w14:textId="5F55C390"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−31</w:t>
            </w:r>
          </w:p>
        </w:tc>
        <w:tc>
          <w:tcPr>
            <w:tcW w:w="555" w:type="pct"/>
            <w:noWrap/>
            <w:vAlign w:val="bottom"/>
            <w:hideMark/>
          </w:tcPr>
          <w:p w14:paraId="71D6D6CC" w14:textId="3E91342C"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561" w:type="pct"/>
            <w:noWrap/>
            <w:vAlign w:val="bottom"/>
            <w:hideMark/>
          </w:tcPr>
          <w:p w14:paraId="59FB515C" w14:textId="72AA99DB"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196D1D00" w14:textId="6A2F1369" w:rsidR="00B82B82" w:rsidRPr="00C80376"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−16</w:t>
            </w:r>
          </w:p>
        </w:tc>
      </w:tr>
      <w:tr w:rsidR="00D96117" w:rsidRPr="00102AA8" w14:paraId="354C8F8F" w14:textId="77777777" w:rsidTr="00B82B82">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7D3719E3" w14:textId="77777777" w:rsidR="00B82B82" w:rsidRPr="009C507C" w:rsidRDefault="00B82B82" w:rsidP="00B82B82">
            <w:pPr>
              <w:jc w:val="right"/>
              <w:rPr>
                <w:rFonts w:eastAsia="Times New Roman" w:cs="Segoe UI"/>
                <w:color w:val="000000"/>
                <w:sz w:val="16"/>
                <w:szCs w:val="16"/>
              </w:rPr>
            </w:pPr>
            <w:r w:rsidRPr="009C507C">
              <w:rPr>
                <w:rFonts w:eastAsia="Times New Roman" w:cs="Segoe UI"/>
                <w:color w:val="000000"/>
                <w:sz w:val="16"/>
                <w:szCs w:val="16"/>
              </w:rPr>
              <w:t>2034</w:t>
            </w:r>
          </w:p>
        </w:tc>
        <w:tc>
          <w:tcPr>
            <w:tcW w:w="529" w:type="pct"/>
            <w:noWrap/>
            <w:vAlign w:val="bottom"/>
            <w:hideMark/>
          </w:tcPr>
          <w:p w14:paraId="45E92761" w14:textId="04B4876A"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699</w:t>
            </w:r>
          </w:p>
        </w:tc>
        <w:tc>
          <w:tcPr>
            <w:tcW w:w="464" w:type="pct"/>
            <w:noWrap/>
            <w:vAlign w:val="bottom"/>
            <w:hideMark/>
          </w:tcPr>
          <w:p w14:paraId="1C988F47" w14:textId="64F09728"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752</w:t>
            </w:r>
          </w:p>
        </w:tc>
        <w:tc>
          <w:tcPr>
            <w:tcW w:w="594" w:type="pct"/>
            <w:noWrap/>
            <w:vAlign w:val="bottom"/>
            <w:hideMark/>
          </w:tcPr>
          <w:p w14:paraId="23BD64DF" w14:textId="49D78D7B"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−53</w:t>
            </w:r>
          </w:p>
        </w:tc>
        <w:tc>
          <w:tcPr>
            <w:tcW w:w="713" w:type="pct"/>
            <w:noWrap/>
            <w:vAlign w:val="bottom"/>
            <w:hideMark/>
          </w:tcPr>
          <w:p w14:paraId="33D37CD4" w14:textId="6A960293"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161</w:t>
            </w:r>
          </w:p>
        </w:tc>
        <w:tc>
          <w:tcPr>
            <w:tcW w:w="555" w:type="pct"/>
            <w:noWrap/>
            <w:vAlign w:val="bottom"/>
            <w:hideMark/>
          </w:tcPr>
          <w:p w14:paraId="5368A53C" w14:textId="13635470"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−35</w:t>
            </w:r>
          </w:p>
        </w:tc>
        <w:tc>
          <w:tcPr>
            <w:tcW w:w="555" w:type="pct"/>
            <w:noWrap/>
            <w:vAlign w:val="bottom"/>
            <w:hideMark/>
          </w:tcPr>
          <w:p w14:paraId="7097CEED" w14:textId="0FAAD780"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561" w:type="pct"/>
            <w:noWrap/>
            <w:vAlign w:val="bottom"/>
            <w:hideMark/>
          </w:tcPr>
          <w:p w14:paraId="0AEA5C07" w14:textId="0AC834F1"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5BD92AD2" w14:textId="4B1CEDF5" w:rsidR="00B82B82" w:rsidRPr="00C80376"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85</w:t>
            </w:r>
          </w:p>
        </w:tc>
      </w:tr>
      <w:tr w:rsidR="00D96117" w:rsidRPr="00102AA8" w14:paraId="1D032A00" w14:textId="77777777" w:rsidTr="00B82B82">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552C2F8C" w14:textId="77777777" w:rsidR="00B82B82" w:rsidRPr="009C507C" w:rsidRDefault="00B82B82" w:rsidP="00B82B82">
            <w:pPr>
              <w:jc w:val="right"/>
              <w:rPr>
                <w:rFonts w:eastAsia="Times New Roman" w:cs="Segoe UI"/>
                <w:color w:val="000000"/>
                <w:sz w:val="16"/>
                <w:szCs w:val="16"/>
              </w:rPr>
            </w:pPr>
            <w:r w:rsidRPr="009C507C">
              <w:rPr>
                <w:rFonts w:eastAsia="Times New Roman" w:cs="Segoe UI"/>
                <w:color w:val="000000"/>
                <w:sz w:val="16"/>
                <w:szCs w:val="16"/>
              </w:rPr>
              <w:t>2039</w:t>
            </w:r>
          </w:p>
        </w:tc>
        <w:tc>
          <w:tcPr>
            <w:tcW w:w="529" w:type="pct"/>
            <w:noWrap/>
            <w:vAlign w:val="bottom"/>
            <w:hideMark/>
          </w:tcPr>
          <w:p w14:paraId="1B28FC75" w14:textId="009685A0"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724</w:t>
            </w:r>
          </w:p>
        </w:tc>
        <w:tc>
          <w:tcPr>
            <w:tcW w:w="464" w:type="pct"/>
            <w:noWrap/>
            <w:vAlign w:val="bottom"/>
            <w:hideMark/>
          </w:tcPr>
          <w:p w14:paraId="0E69CBE1" w14:textId="3B13E527"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752</w:t>
            </w:r>
          </w:p>
        </w:tc>
        <w:tc>
          <w:tcPr>
            <w:tcW w:w="594" w:type="pct"/>
            <w:noWrap/>
            <w:vAlign w:val="bottom"/>
            <w:hideMark/>
          </w:tcPr>
          <w:p w14:paraId="0BBF3322" w14:textId="24796AEF"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w:t>
            </w:r>
          </w:p>
        </w:tc>
        <w:tc>
          <w:tcPr>
            <w:tcW w:w="713" w:type="pct"/>
            <w:noWrap/>
            <w:vAlign w:val="bottom"/>
            <w:hideMark/>
          </w:tcPr>
          <w:p w14:paraId="41196243" w14:textId="0F9B1EF8"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167</w:t>
            </w:r>
          </w:p>
        </w:tc>
        <w:tc>
          <w:tcPr>
            <w:tcW w:w="555" w:type="pct"/>
            <w:noWrap/>
            <w:vAlign w:val="bottom"/>
            <w:hideMark/>
          </w:tcPr>
          <w:p w14:paraId="05DB860D" w14:textId="0E17E605"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−36</w:t>
            </w:r>
          </w:p>
        </w:tc>
        <w:tc>
          <w:tcPr>
            <w:tcW w:w="555" w:type="pct"/>
            <w:noWrap/>
            <w:vAlign w:val="bottom"/>
            <w:hideMark/>
          </w:tcPr>
          <w:p w14:paraId="51B24ECE" w14:textId="3F92956A"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561" w:type="pct"/>
            <w:noWrap/>
            <w:vAlign w:val="bottom"/>
            <w:hideMark/>
          </w:tcPr>
          <w:p w14:paraId="40860383" w14:textId="073F5D5A"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704187C9" w14:textId="303174E7" w:rsidR="00B82B82" w:rsidRPr="00C80376"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115</w:t>
            </w:r>
          </w:p>
        </w:tc>
      </w:tr>
      <w:tr w:rsidR="00D96117" w:rsidRPr="00102AA8" w14:paraId="0D881617" w14:textId="77777777" w:rsidTr="00B82B82">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1D6EFEC5" w14:textId="77777777" w:rsidR="00B82B82" w:rsidRPr="009C507C" w:rsidRDefault="00B82B82" w:rsidP="00B82B82">
            <w:pPr>
              <w:jc w:val="right"/>
              <w:rPr>
                <w:rFonts w:eastAsia="Times New Roman" w:cs="Segoe UI"/>
                <w:color w:val="000000"/>
                <w:sz w:val="16"/>
                <w:szCs w:val="16"/>
              </w:rPr>
            </w:pPr>
            <w:r w:rsidRPr="009C507C">
              <w:rPr>
                <w:rFonts w:eastAsia="Times New Roman" w:cs="Segoe UI"/>
                <w:color w:val="000000"/>
                <w:sz w:val="16"/>
                <w:szCs w:val="16"/>
              </w:rPr>
              <w:t>2044</w:t>
            </w:r>
          </w:p>
        </w:tc>
        <w:tc>
          <w:tcPr>
            <w:tcW w:w="529" w:type="pct"/>
            <w:noWrap/>
            <w:vAlign w:val="bottom"/>
            <w:hideMark/>
          </w:tcPr>
          <w:p w14:paraId="46308AF5" w14:textId="69769695"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743</w:t>
            </w:r>
          </w:p>
        </w:tc>
        <w:tc>
          <w:tcPr>
            <w:tcW w:w="464" w:type="pct"/>
            <w:noWrap/>
            <w:vAlign w:val="bottom"/>
            <w:hideMark/>
          </w:tcPr>
          <w:p w14:paraId="4F4FA61B" w14:textId="76EDFED4"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752</w:t>
            </w:r>
          </w:p>
        </w:tc>
        <w:tc>
          <w:tcPr>
            <w:tcW w:w="594" w:type="pct"/>
            <w:noWrap/>
            <w:vAlign w:val="bottom"/>
            <w:hideMark/>
          </w:tcPr>
          <w:p w14:paraId="3DA43020" w14:textId="35BD0351"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713" w:type="pct"/>
            <w:noWrap/>
            <w:vAlign w:val="bottom"/>
            <w:hideMark/>
          </w:tcPr>
          <w:p w14:paraId="5ED71F0E" w14:textId="22432748"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171</w:t>
            </w:r>
          </w:p>
        </w:tc>
        <w:tc>
          <w:tcPr>
            <w:tcW w:w="555" w:type="pct"/>
            <w:noWrap/>
            <w:vAlign w:val="bottom"/>
            <w:hideMark/>
          </w:tcPr>
          <w:p w14:paraId="7DCF3758" w14:textId="07018F83"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w:t>
            </w:r>
          </w:p>
        </w:tc>
        <w:tc>
          <w:tcPr>
            <w:tcW w:w="555" w:type="pct"/>
            <w:noWrap/>
            <w:vAlign w:val="bottom"/>
            <w:hideMark/>
          </w:tcPr>
          <w:p w14:paraId="118B3451" w14:textId="1BCDD39D"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561" w:type="pct"/>
            <w:noWrap/>
            <w:vAlign w:val="bottom"/>
            <w:hideMark/>
          </w:tcPr>
          <w:p w14:paraId="2462B8F5" w14:textId="131E1886" w:rsidR="00B82B82" w:rsidRPr="00C765FC"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7A5E44F3" w14:textId="79FB028C" w:rsidR="00B82B82" w:rsidRPr="00C80376"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138</w:t>
            </w:r>
          </w:p>
        </w:tc>
      </w:tr>
    </w:tbl>
    <w:p w14:paraId="0504AE65" w14:textId="6DEE6A23" w:rsidR="005B7A38" w:rsidRPr="00D945D3" w:rsidRDefault="006F620A" w:rsidP="00D945D3">
      <w:pPr>
        <w:rPr>
          <w:rFonts w:ascii="Segoe UI" w:hAnsi="Segoe UI" w:cs="Segoe UI"/>
          <w:sz w:val="18"/>
          <w:szCs w:val="18"/>
        </w:rPr>
      </w:pPr>
      <w:r w:rsidRPr="005B7A38">
        <w:rPr>
          <w:rFonts w:ascii="Segoe UI" w:hAnsi="Segoe UI" w:cs="Segoe UI"/>
          <w:sz w:val="18"/>
          <w:szCs w:val="18"/>
        </w:rPr>
        <w:t xml:space="preserve">Source: </w:t>
      </w:r>
      <w:r w:rsidR="000717DD">
        <w:rPr>
          <w:rFonts w:ascii="Segoe UI" w:hAnsi="Segoe UI" w:cs="Segoe UI"/>
          <w:sz w:val="18"/>
          <w:szCs w:val="18"/>
        </w:rPr>
        <w:t>Essex County Council</w:t>
      </w:r>
      <w:r w:rsidRPr="005B7A38">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53D17DB5" w14:textId="77777777" w:rsidR="008F4CF4" w:rsidRPr="00D945D3" w:rsidRDefault="008F4CF4" w:rsidP="00D945D3">
      <w:pPr>
        <w:rPr>
          <w:rFonts w:ascii="Segoe UI" w:hAnsi="Segoe UI" w:cs="Segoe UI"/>
          <w:sz w:val="18"/>
          <w:szCs w:val="18"/>
        </w:rPr>
      </w:pPr>
    </w:p>
    <w:p w14:paraId="51EA3F2F" w14:textId="2F29BB3F" w:rsidR="006F620A" w:rsidRDefault="006F620A" w:rsidP="006F620A">
      <w:pPr>
        <w:pStyle w:val="Caption"/>
      </w:pPr>
      <w:r>
        <w:lastRenderedPageBreak/>
        <w:t xml:space="preserve">Table </w:t>
      </w:r>
      <w:r>
        <w:fldChar w:fldCharType="begin"/>
      </w:r>
      <w:r>
        <w:instrText>SEQ Table \* ARABIC</w:instrText>
      </w:r>
      <w:r>
        <w:fldChar w:fldCharType="separate"/>
      </w:r>
      <w:r w:rsidR="00971C60">
        <w:rPr>
          <w:noProof/>
        </w:rPr>
        <w:t>151</w:t>
      </w:r>
      <w:r>
        <w:fldChar w:fldCharType="end"/>
      </w:r>
      <w:r>
        <w:t xml:space="preserve">. </w:t>
      </w:r>
      <w:r w:rsidRPr="00DB574C">
        <w:t xml:space="preserve">Adjusted estimated need for </w:t>
      </w:r>
      <w:r>
        <w:t>nursing</w:t>
      </w:r>
      <w:r w:rsidRPr="00DB574C">
        <w:t xml:space="preserve"> care home beds in </w:t>
      </w:r>
      <w:r>
        <w:t>Epping Forest</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102AA8" w14:paraId="7DAEEC78"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2286C4FE"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274012BA"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601B23DD"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0C3BBB44"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6A8BDB58"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126AAF4A"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21D36813"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464C719A" w14:textId="5FB8B834"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B82B82" w:rsidRPr="00102AA8" w14:paraId="2AB7C4C1"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AB2BB65" w14:textId="77777777" w:rsidR="00B82B82" w:rsidRPr="009C507C" w:rsidRDefault="00B82B82" w:rsidP="00B82B82">
            <w:pPr>
              <w:jc w:val="center"/>
              <w:rPr>
                <w:rFonts w:eastAsia="Times New Roman" w:cs="Segoe UI"/>
                <w:color w:val="000000"/>
                <w:sz w:val="16"/>
                <w:szCs w:val="16"/>
              </w:rPr>
            </w:pPr>
            <w:r w:rsidRPr="009C507C">
              <w:rPr>
                <w:rFonts w:eastAsia="Times New Roman" w:cs="Segoe UI"/>
                <w:color w:val="000000"/>
                <w:sz w:val="16"/>
                <w:szCs w:val="16"/>
              </w:rPr>
              <w:t>2024</w:t>
            </w:r>
          </w:p>
        </w:tc>
        <w:tc>
          <w:tcPr>
            <w:tcW w:w="609" w:type="pct"/>
            <w:noWrap/>
            <w:vAlign w:val="bottom"/>
            <w:hideMark/>
          </w:tcPr>
          <w:p w14:paraId="75CBD8A5" w14:textId="720E42B2"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183</w:t>
            </w:r>
          </w:p>
        </w:tc>
        <w:tc>
          <w:tcPr>
            <w:tcW w:w="602" w:type="pct"/>
            <w:noWrap/>
            <w:vAlign w:val="bottom"/>
            <w:hideMark/>
          </w:tcPr>
          <w:p w14:paraId="284332AC" w14:textId="2E44E1CF"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409</w:t>
            </w:r>
          </w:p>
        </w:tc>
        <w:tc>
          <w:tcPr>
            <w:tcW w:w="609" w:type="pct"/>
            <w:noWrap/>
            <w:vAlign w:val="bottom"/>
            <w:hideMark/>
          </w:tcPr>
          <w:p w14:paraId="34FBA65C" w14:textId="0A699BE3"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−226</w:t>
            </w:r>
          </w:p>
        </w:tc>
        <w:tc>
          <w:tcPr>
            <w:tcW w:w="721" w:type="pct"/>
            <w:noWrap/>
            <w:vAlign w:val="bottom"/>
            <w:hideMark/>
          </w:tcPr>
          <w:p w14:paraId="3529E1E7" w14:textId="32908A07"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205</w:t>
            </w:r>
          </w:p>
        </w:tc>
        <w:tc>
          <w:tcPr>
            <w:tcW w:w="602" w:type="pct"/>
            <w:noWrap/>
            <w:vAlign w:val="bottom"/>
            <w:hideMark/>
          </w:tcPr>
          <w:p w14:paraId="22CC2387" w14:textId="5C7FA23B"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602" w:type="pct"/>
            <w:noWrap/>
            <w:vAlign w:val="bottom"/>
            <w:hideMark/>
          </w:tcPr>
          <w:p w14:paraId="0C7BA5E6" w14:textId="67365E40"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2" w:type="pct"/>
            <w:noWrap/>
            <w:vAlign w:val="bottom"/>
            <w:hideMark/>
          </w:tcPr>
          <w:p w14:paraId="7E981057" w14:textId="17778EFE" w:rsidR="00B82B82" w:rsidRPr="0065327D"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−27</w:t>
            </w:r>
          </w:p>
        </w:tc>
      </w:tr>
      <w:tr w:rsidR="00B82B82" w:rsidRPr="00102AA8" w14:paraId="55D1F0C1"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6703F05C" w14:textId="77777777" w:rsidR="00B82B82" w:rsidRPr="009C507C" w:rsidRDefault="00B82B82" w:rsidP="00B82B82">
            <w:pPr>
              <w:jc w:val="center"/>
              <w:rPr>
                <w:rFonts w:eastAsia="Times New Roman" w:cs="Segoe UI"/>
                <w:color w:val="000000"/>
                <w:sz w:val="16"/>
                <w:szCs w:val="16"/>
              </w:rPr>
            </w:pPr>
            <w:r w:rsidRPr="009C507C">
              <w:rPr>
                <w:rFonts w:eastAsia="Times New Roman" w:cs="Segoe UI"/>
                <w:color w:val="000000"/>
                <w:sz w:val="16"/>
                <w:szCs w:val="16"/>
              </w:rPr>
              <w:t>2029</w:t>
            </w:r>
          </w:p>
        </w:tc>
        <w:tc>
          <w:tcPr>
            <w:tcW w:w="609" w:type="pct"/>
            <w:noWrap/>
            <w:vAlign w:val="bottom"/>
            <w:hideMark/>
          </w:tcPr>
          <w:p w14:paraId="1D28E7DE" w14:textId="2C180032"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222</w:t>
            </w:r>
          </w:p>
        </w:tc>
        <w:tc>
          <w:tcPr>
            <w:tcW w:w="602" w:type="pct"/>
            <w:noWrap/>
            <w:vAlign w:val="bottom"/>
            <w:hideMark/>
          </w:tcPr>
          <w:p w14:paraId="4553FF72" w14:textId="490921B2"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409</w:t>
            </w:r>
          </w:p>
        </w:tc>
        <w:tc>
          <w:tcPr>
            <w:tcW w:w="609" w:type="pct"/>
            <w:noWrap/>
            <w:vAlign w:val="bottom"/>
            <w:hideMark/>
          </w:tcPr>
          <w:p w14:paraId="427BA369" w14:textId="0C466DC3"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−187</w:t>
            </w:r>
          </w:p>
        </w:tc>
        <w:tc>
          <w:tcPr>
            <w:tcW w:w="721" w:type="pct"/>
            <w:noWrap/>
            <w:vAlign w:val="bottom"/>
            <w:hideMark/>
          </w:tcPr>
          <w:p w14:paraId="1C38DBAC" w14:textId="2673CDDC"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248</w:t>
            </w:r>
          </w:p>
        </w:tc>
        <w:tc>
          <w:tcPr>
            <w:tcW w:w="602" w:type="pct"/>
            <w:noWrap/>
            <w:vAlign w:val="bottom"/>
            <w:hideMark/>
          </w:tcPr>
          <w:p w14:paraId="4C5017DF" w14:textId="66D85204"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w:t>
            </w:r>
          </w:p>
        </w:tc>
        <w:tc>
          <w:tcPr>
            <w:tcW w:w="602" w:type="pct"/>
            <w:noWrap/>
            <w:vAlign w:val="bottom"/>
            <w:hideMark/>
          </w:tcPr>
          <w:p w14:paraId="37B09D4E" w14:textId="113E2E9C"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2" w:type="pct"/>
            <w:noWrap/>
            <w:vAlign w:val="bottom"/>
            <w:hideMark/>
          </w:tcPr>
          <w:p w14:paraId="0D8F8445" w14:textId="176394AB" w:rsidR="00B82B82" w:rsidRPr="0065327D"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54</w:t>
            </w:r>
          </w:p>
        </w:tc>
      </w:tr>
      <w:tr w:rsidR="00B82B82" w:rsidRPr="00102AA8" w14:paraId="451CEF3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720E03F6" w14:textId="77777777" w:rsidR="00B82B82" w:rsidRPr="009C507C" w:rsidRDefault="00B82B82" w:rsidP="00B82B82">
            <w:pPr>
              <w:jc w:val="center"/>
              <w:rPr>
                <w:rFonts w:eastAsia="Times New Roman" w:cs="Segoe UI"/>
                <w:color w:val="000000"/>
                <w:sz w:val="16"/>
                <w:szCs w:val="16"/>
              </w:rPr>
            </w:pPr>
            <w:r w:rsidRPr="009C507C">
              <w:rPr>
                <w:rFonts w:eastAsia="Times New Roman" w:cs="Segoe UI"/>
                <w:color w:val="000000"/>
                <w:sz w:val="16"/>
                <w:szCs w:val="16"/>
              </w:rPr>
              <w:t>2034</w:t>
            </w:r>
          </w:p>
        </w:tc>
        <w:tc>
          <w:tcPr>
            <w:tcW w:w="609" w:type="pct"/>
            <w:noWrap/>
            <w:vAlign w:val="bottom"/>
            <w:hideMark/>
          </w:tcPr>
          <w:p w14:paraId="1EBAEB22" w14:textId="75F798B3"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285</w:t>
            </w:r>
          </w:p>
        </w:tc>
        <w:tc>
          <w:tcPr>
            <w:tcW w:w="602" w:type="pct"/>
            <w:noWrap/>
            <w:vAlign w:val="bottom"/>
            <w:hideMark/>
          </w:tcPr>
          <w:p w14:paraId="03DB2716" w14:textId="32C2FC19"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409</w:t>
            </w:r>
          </w:p>
        </w:tc>
        <w:tc>
          <w:tcPr>
            <w:tcW w:w="609" w:type="pct"/>
            <w:noWrap/>
            <w:vAlign w:val="bottom"/>
            <w:hideMark/>
          </w:tcPr>
          <w:p w14:paraId="09771F28" w14:textId="3844B66B"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−124</w:t>
            </w:r>
          </w:p>
        </w:tc>
        <w:tc>
          <w:tcPr>
            <w:tcW w:w="721" w:type="pct"/>
            <w:noWrap/>
            <w:vAlign w:val="bottom"/>
            <w:hideMark/>
          </w:tcPr>
          <w:p w14:paraId="39F302CB" w14:textId="6F412645"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320</w:t>
            </w:r>
          </w:p>
        </w:tc>
        <w:tc>
          <w:tcPr>
            <w:tcW w:w="602" w:type="pct"/>
            <w:noWrap/>
            <w:vAlign w:val="bottom"/>
            <w:hideMark/>
          </w:tcPr>
          <w:p w14:paraId="3ABF079A" w14:textId="36CD5885"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w:t>
            </w:r>
          </w:p>
        </w:tc>
        <w:tc>
          <w:tcPr>
            <w:tcW w:w="602" w:type="pct"/>
            <w:noWrap/>
            <w:vAlign w:val="bottom"/>
            <w:hideMark/>
          </w:tcPr>
          <w:p w14:paraId="4D938153" w14:textId="1D6A69DE"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652" w:type="pct"/>
            <w:noWrap/>
            <w:vAlign w:val="bottom"/>
            <w:hideMark/>
          </w:tcPr>
          <w:p w14:paraId="2ED539F3" w14:textId="50D37630" w:rsidR="00B82B82" w:rsidRPr="0065327D"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188</w:t>
            </w:r>
          </w:p>
        </w:tc>
      </w:tr>
      <w:tr w:rsidR="00B82B82" w:rsidRPr="00102AA8" w14:paraId="2F4495D9"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021256A5" w14:textId="77777777" w:rsidR="00B82B82" w:rsidRPr="009C507C" w:rsidRDefault="00B82B82" w:rsidP="00B82B82">
            <w:pPr>
              <w:jc w:val="center"/>
              <w:rPr>
                <w:rFonts w:eastAsia="Times New Roman" w:cs="Segoe UI"/>
                <w:color w:val="000000"/>
                <w:sz w:val="16"/>
                <w:szCs w:val="16"/>
              </w:rPr>
            </w:pPr>
            <w:r w:rsidRPr="009C507C">
              <w:rPr>
                <w:rFonts w:eastAsia="Times New Roman" w:cs="Segoe UI"/>
                <w:color w:val="000000"/>
                <w:sz w:val="16"/>
                <w:szCs w:val="16"/>
              </w:rPr>
              <w:t>2039</w:t>
            </w:r>
          </w:p>
        </w:tc>
        <w:tc>
          <w:tcPr>
            <w:tcW w:w="609" w:type="pct"/>
            <w:noWrap/>
            <w:vAlign w:val="bottom"/>
            <w:hideMark/>
          </w:tcPr>
          <w:p w14:paraId="1492B1DD" w14:textId="094F58A8"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333</w:t>
            </w:r>
          </w:p>
        </w:tc>
        <w:tc>
          <w:tcPr>
            <w:tcW w:w="602" w:type="pct"/>
            <w:noWrap/>
            <w:vAlign w:val="bottom"/>
            <w:hideMark/>
          </w:tcPr>
          <w:p w14:paraId="5ABE2E6C" w14:textId="252FA4D4"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409</w:t>
            </w:r>
          </w:p>
        </w:tc>
        <w:tc>
          <w:tcPr>
            <w:tcW w:w="609" w:type="pct"/>
            <w:noWrap/>
            <w:vAlign w:val="bottom"/>
            <w:hideMark/>
          </w:tcPr>
          <w:p w14:paraId="4D07CC7C" w14:textId="5092B86D"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−76</w:t>
            </w:r>
          </w:p>
        </w:tc>
        <w:tc>
          <w:tcPr>
            <w:tcW w:w="721" w:type="pct"/>
            <w:noWrap/>
            <w:vAlign w:val="bottom"/>
            <w:hideMark/>
          </w:tcPr>
          <w:p w14:paraId="3F3C966D" w14:textId="25F8AE28"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373</w:t>
            </w:r>
          </w:p>
        </w:tc>
        <w:tc>
          <w:tcPr>
            <w:tcW w:w="602" w:type="pct"/>
            <w:noWrap/>
            <w:vAlign w:val="bottom"/>
            <w:hideMark/>
          </w:tcPr>
          <w:p w14:paraId="1263A439" w14:textId="73A992FF"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w:t>
            </w:r>
          </w:p>
        </w:tc>
        <w:tc>
          <w:tcPr>
            <w:tcW w:w="602" w:type="pct"/>
            <w:noWrap/>
            <w:vAlign w:val="bottom"/>
            <w:hideMark/>
          </w:tcPr>
          <w:p w14:paraId="139FE345" w14:textId="05015222"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652" w:type="pct"/>
            <w:noWrap/>
            <w:vAlign w:val="bottom"/>
            <w:hideMark/>
          </w:tcPr>
          <w:p w14:paraId="77DE8942" w14:textId="2A9AD4B7" w:rsidR="00B82B82" w:rsidRPr="0065327D"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287</w:t>
            </w:r>
          </w:p>
        </w:tc>
      </w:tr>
      <w:tr w:rsidR="00B82B82" w:rsidRPr="00102AA8" w14:paraId="616B134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75357CD2" w14:textId="77777777" w:rsidR="00B82B82" w:rsidRPr="009C507C" w:rsidRDefault="00B82B82" w:rsidP="00B82B82">
            <w:pPr>
              <w:jc w:val="center"/>
              <w:rPr>
                <w:rFonts w:eastAsia="Times New Roman" w:cs="Segoe UI"/>
                <w:color w:val="000000"/>
                <w:sz w:val="16"/>
                <w:szCs w:val="16"/>
              </w:rPr>
            </w:pPr>
            <w:r w:rsidRPr="009C507C">
              <w:rPr>
                <w:rFonts w:eastAsia="Times New Roman" w:cs="Segoe UI"/>
                <w:color w:val="000000"/>
                <w:sz w:val="16"/>
                <w:szCs w:val="16"/>
              </w:rPr>
              <w:t>2044</w:t>
            </w:r>
          </w:p>
        </w:tc>
        <w:tc>
          <w:tcPr>
            <w:tcW w:w="609" w:type="pct"/>
            <w:noWrap/>
            <w:vAlign w:val="bottom"/>
            <w:hideMark/>
          </w:tcPr>
          <w:p w14:paraId="20028013" w14:textId="5E6CFD67"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383</w:t>
            </w:r>
          </w:p>
        </w:tc>
        <w:tc>
          <w:tcPr>
            <w:tcW w:w="602" w:type="pct"/>
            <w:noWrap/>
            <w:vAlign w:val="bottom"/>
            <w:hideMark/>
          </w:tcPr>
          <w:p w14:paraId="1AF80F14" w14:textId="078E5D1F"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409</w:t>
            </w:r>
          </w:p>
        </w:tc>
        <w:tc>
          <w:tcPr>
            <w:tcW w:w="609" w:type="pct"/>
            <w:noWrap/>
            <w:vAlign w:val="bottom"/>
            <w:hideMark/>
          </w:tcPr>
          <w:p w14:paraId="39673241" w14:textId="71B96D06"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−26</w:t>
            </w:r>
          </w:p>
        </w:tc>
        <w:tc>
          <w:tcPr>
            <w:tcW w:w="721" w:type="pct"/>
            <w:noWrap/>
            <w:vAlign w:val="bottom"/>
            <w:hideMark/>
          </w:tcPr>
          <w:p w14:paraId="46FFC619" w14:textId="03139C13"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429</w:t>
            </w:r>
          </w:p>
        </w:tc>
        <w:tc>
          <w:tcPr>
            <w:tcW w:w="602" w:type="pct"/>
            <w:noWrap/>
            <w:vAlign w:val="bottom"/>
            <w:hideMark/>
          </w:tcPr>
          <w:p w14:paraId="5D5F88CB" w14:textId="08CF9F42"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w:t>
            </w:r>
          </w:p>
        </w:tc>
        <w:tc>
          <w:tcPr>
            <w:tcW w:w="602" w:type="pct"/>
            <w:noWrap/>
            <w:vAlign w:val="bottom"/>
            <w:hideMark/>
          </w:tcPr>
          <w:p w14:paraId="350FBA2D" w14:textId="22A2349D" w:rsidR="00B82B82" w:rsidRPr="00BB76D4"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w:t>
            </w:r>
          </w:p>
        </w:tc>
        <w:tc>
          <w:tcPr>
            <w:tcW w:w="652" w:type="pct"/>
            <w:noWrap/>
            <w:vAlign w:val="bottom"/>
            <w:hideMark/>
          </w:tcPr>
          <w:p w14:paraId="37660F70" w14:textId="19AC4AD6" w:rsidR="00B82B82" w:rsidRPr="0065327D" w:rsidRDefault="00B82B82" w:rsidP="00B82B82">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391</w:t>
            </w:r>
          </w:p>
        </w:tc>
      </w:tr>
    </w:tbl>
    <w:p w14:paraId="2845B627" w14:textId="38A7213F" w:rsidR="006F620A" w:rsidRDefault="006F620A" w:rsidP="006F620A">
      <w:pPr>
        <w:pStyle w:val="Tablesourcenote"/>
      </w:pPr>
      <w:r w:rsidRPr="00757740">
        <w:t xml:space="preserve">Source: </w:t>
      </w:r>
      <w:r w:rsidR="000717DD">
        <w:t>Essex County Council</w:t>
      </w:r>
      <w:r w:rsidRPr="00757740">
        <w:t xml:space="preserve"> and HLIN</w:t>
      </w:r>
      <w:r w:rsidR="001A5B9A">
        <w:t xml:space="preserve">. </w:t>
      </w:r>
      <w:r w:rsidR="001A5B9A" w:rsidRPr="001A5B9A">
        <w:t>NB estimates of need are not cumulative</w:t>
      </w:r>
    </w:p>
    <w:p w14:paraId="1569B928" w14:textId="5C8B0E7B" w:rsidR="006F620A" w:rsidRDefault="006F620A" w:rsidP="006F620A">
      <w:pPr>
        <w:pStyle w:val="Caption"/>
      </w:pPr>
      <w:r>
        <w:t xml:space="preserve">Table </w:t>
      </w:r>
      <w:r>
        <w:fldChar w:fldCharType="begin"/>
      </w:r>
      <w:r>
        <w:instrText>SEQ Table \* ARABIC</w:instrText>
      </w:r>
      <w:r>
        <w:fldChar w:fldCharType="separate"/>
      </w:r>
      <w:r w:rsidR="00971C60">
        <w:rPr>
          <w:noProof/>
        </w:rPr>
        <w:t>152</w:t>
      </w:r>
      <w:r>
        <w:fldChar w:fldCharType="end"/>
      </w:r>
      <w:r>
        <w:t xml:space="preserve">. </w:t>
      </w:r>
      <w:r w:rsidRPr="00081FF9">
        <w:t xml:space="preserve">Adjusted estimated need for residential care home beds in </w:t>
      </w:r>
      <w:r>
        <w:t>Harlow</w:t>
      </w:r>
      <w:r w:rsidRPr="00081FF9">
        <w:t xml:space="preserve"> to 2044</w:t>
      </w:r>
    </w:p>
    <w:tbl>
      <w:tblPr>
        <w:tblStyle w:val="GridTable5Dark-Accent4"/>
        <w:tblW w:w="5000" w:type="pct"/>
        <w:tblLook w:val="04A0" w:firstRow="1" w:lastRow="0" w:firstColumn="1" w:lastColumn="0" w:noHBand="0" w:noVBand="1"/>
      </w:tblPr>
      <w:tblGrid>
        <w:gridCol w:w="787"/>
        <w:gridCol w:w="954"/>
        <w:gridCol w:w="837"/>
        <w:gridCol w:w="1071"/>
        <w:gridCol w:w="1286"/>
        <w:gridCol w:w="1001"/>
        <w:gridCol w:w="1001"/>
        <w:gridCol w:w="1012"/>
        <w:gridCol w:w="1067"/>
      </w:tblGrid>
      <w:tr w:rsidR="006F620A" w:rsidRPr="00102AA8" w14:paraId="571F4E27"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13F0F5D9" w14:textId="77777777" w:rsidR="006F620A" w:rsidRPr="00D34239" w:rsidRDefault="006F620A" w:rsidP="001A5B9A">
            <w:pPr>
              <w:rPr>
                <w:rFonts w:eastAsia="Times New Roman" w:cs="Segoe UI"/>
                <w:b w:val="0"/>
                <w:color w:val="000000"/>
                <w:sz w:val="14"/>
                <w:szCs w:val="14"/>
              </w:rPr>
            </w:pPr>
            <w:r w:rsidRPr="00D34239">
              <w:rPr>
                <w:rFonts w:eastAsia="Times New Roman" w:cs="Segoe UI"/>
                <w:color w:val="000000"/>
                <w:sz w:val="14"/>
                <w:szCs w:val="14"/>
              </w:rPr>
              <w:t>Year</w:t>
            </w:r>
          </w:p>
        </w:tc>
        <w:tc>
          <w:tcPr>
            <w:tcW w:w="529" w:type="pct"/>
            <w:shd w:val="clear" w:color="auto" w:fill="FBCAD0"/>
            <w:hideMark/>
          </w:tcPr>
          <w:p w14:paraId="1E142FCB"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Gross estimated care home bed need</w:t>
            </w:r>
          </w:p>
        </w:tc>
        <w:tc>
          <w:tcPr>
            <w:tcW w:w="464" w:type="pct"/>
            <w:shd w:val="clear" w:color="auto" w:fill="FBCAD0"/>
            <w:hideMark/>
          </w:tcPr>
          <w:p w14:paraId="077A4DCD"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Current supply</w:t>
            </w:r>
          </w:p>
        </w:tc>
        <w:tc>
          <w:tcPr>
            <w:tcW w:w="594" w:type="pct"/>
            <w:shd w:val="clear" w:color="auto" w:fill="FBCAD0"/>
            <w:hideMark/>
          </w:tcPr>
          <w:p w14:paraId="7A0756C9"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Initial estimated care home bed need (net </w:t>
            </w:r>
            <w:r>
              <w:rPr>
                <w:rFonts w:eastAsia="Times New Roman" w:cs="Segoe UI"/>
                <w:color w:val="000000"/>
                <w:sz w:val="14"/>
                <w:szCs w:val="14"/>
              </w:rPr>
              <w:t xml:space="preserve">of </w:t>
            </w:r>
            <w:r w:rsidRPr="00D34239">
              <w:rPr>
                <w:rFonts w:eastAsia="Times New Roman" w:cs="Segoe UI"/>
                <w:color w:val="000000"/>
                <w:sz w:val="14"/>
                <w:szCs w:val="14"/>
              </w:rPr>
              <w:t>supply)</w:t>
            </w:r>
          </w:p>
        </w:tc>
        <w:tc>
          <w:tcPr>
            <w:tcW w:w="713" w:type="pct"/>
            <w:shd w:val="clear" w:color="auto" w:fill="FBCAD0"/>
            <w:hideMark/>
          </w:tcPr>
          <w:p w14:paraId="06994865"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spare capacity requirement (+10%) &amp; capacity tracker evidence</w:t>
            </w:r>
          </w:p>
        </w:tc>
        <w:tc>
          <w:tcPr>
            <w:tcW w:w="555" w:type="pct"/>
            <w:shd w:val="clear" w:color="auto" w:fill="FBCAD0"/>
            <w:hideMark/>
          </w:tcPr>
          <w:p w14:paraId="417B0968"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Adjust for use of beds by </w:t>
            </w:r>
            <w:r w:rsidRPr="004E5534">
              <w:rPr>
                <w:rFonts w:eastAsia="Times New Roman" w:cs="Segoe UI"/>
                <w:color w:val="000000"/>
                <w:sz w:val="14"/>
                <w:szCs w:val="14"/>
              </w:rPr>
              <w:t>non-Essex</w:t>
            </w:r>
            <w:r w:rsidRPr="00D34239">
              <w:rPr>
                <w:rFonts w:eastAsia="Times New Roman" w:cs="Segoe UI"/>
                <w:color w:val="000000"/>
                <w:sz w:val="14"/>
                <w:szCs w:val="14"/>
              </w:rPr>
              <w:t xml:space="preserve"> residents (-5%)</w:t>
            </w:r>
          </w:p>
        </w:tc>
        <w:tc>
          <w:tcPr>
            <w:tcW w:w="555" w:type="pct"/>
            <w:shd w:val="clear" w:color="auto" w:fill="FBCAD0"/>
            <w:hideMark/>
          </w:tcPr>
          <w:p w14:paraId="2824B5E5"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potential care home closures (+1.5%)</w:t>
            </w:r>
          </w:p>
        </w:tc>
        <w:tc>
          <w:tcPr>
            <w:tcW w:w="561" w:type="pct"/>
            <w:shd w:val="clear" w:color="auto" w:fill="FBCAD0"/>
            <w:hideMark/>
          </w:tcPr>
          <w:p w14:paraId="2362E73D"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diversion from res care to extra care</w:t>
            </w:r>
          </w:p>
        </w:tc>
        <w:tc>
          <w:tcPr>
            <w:tcW w:w="592" w:type="pct"/>
            <w:shd w:val="clear" w:color="auto" w:fill="FBCAD0"/>
            <w:hideMark/>
          </w:tcPr>
          <w:p w14:paraId="244DC8DB" w14:textId="4C7F9B9A"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Total adjusted estimated care home bed need</w:t>
            </w:r>
          </w:p>
        </w:tc>
      </w:tr>
      <w:tr w:rsidR="00D96117" w:rsidRPr="00102AA8" w14:paraId="01557B8E"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67060AC7" w14:textId="77777777" w:rsidR="005567AC" w:rsidRPr="005D6789" w:rsidRDefault="005567AC" w:rsidP="005567AC">
            <w:pPr>
              <w:jc w:val="right"/>
              <w:rPr>
                <w:rFonts w:eastAsia="Times New Roman" w:cs="Segoe UI"/>
                <w:color w:val="000000"/>
                <w:sz w:val="16"/>
                <w:szCs w:val="16"/>
              </w:rPr>
            </w:pPr>
            <w:r w:rsidRPr="005D6789">
              <w:rPr>
                <w:rFonts w:eastAsia="Times New Roman" w:cs="Segoe UI"/>
                <w:color w:val="000000"/>
                <w:sz w:val="16"/>
                <w:szCs w:val="16"/>
              </w:rPr>
              <w:t>2024</w:t>
            </w:r>
          </w:p>
        </w:tc>
        <w:tc>
          <w:tcPr>
            <w:tcW w:w="529" w:type="pct"/>
            <w:noWrap/>
            <w:vAlign w:val="bottom"/>
            <w:hideMark/>
          </w:tcPr>
          <w:p w14:paraId="6DD8619C" w14:textId="21B2D145"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289</w:t>
            </w:r>
          </w:p>
        </w:tc>
        <w:tc>
          <w:tcPr>
            <w:tcW w:w="464" w:type="pct"/>
            <w:noWrap/>
            <w:vAlign w:val="bottom"/>
            <w:hideMark/>
          </w:tcPr>
          <w:p w14:paraId="21259E67" w14:textId="483F0632"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208</w:t>
            </w:r>
          </w:p>
        </w:tc>
        <w:tc>
          <w:tcPr>
            <w:tcW w:w="594" w:type="pct"/>
            <w:noWrap/>
            <w:vAlign w:val="bottom"/>
            <w:hideMark/>
          </w:tcPr>
          <w:p w14:paraId="3B3A8B4B" w14:textId="306231E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81</w:t>
            </w:r>
          </w:p>
        </w:tc>
        <w:tc>
          <w:tcPr>
            <w:tcW w:w="713" w:type="pct"/>
            <w:noWrap/>
            <w:vAlign w:val="bottom"/>
            <w:hideMark/>
          </w:tcPr>
          <w:p w14:paraId="4FFE86B9" w14:textId="3E97CEF7"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29</w:t>
            </w:r>
          </w:p>
        </w:tc>
        <w:tc>
          <w:tcPr>
            <w:tcW w:w="555" w:type="pct"/>
            <w:noWrap/>
            <w:vAlign w:val="bottom"/>
            <w:hideMark/>
          </w:tcPr>
          <w:p w14:paraId="7283562C" w14:textId="4DC7B48A"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w:t>
            </w:r>
          </w:p>
        </w:tc>
        <w:tc>
          <w:tcPr>
            <w:tcW w:w="555" w:type="pct"/>
            <w:noWrap/>
            <w:vAlign w:val="bottom"/>
            <w:hideMark/>
          </w:tcPr>
          <w:p w14:paraId="338DD690" w14:textId="3C545590"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561" w:type="pct"/>
            <w:noWrap/>
            <w:vAlign w:val="bottom"/>
            <w:hideMark/>
          </w:tcPr>
          <w:p w14:paraId="636D2076" w14:textId="1EA6EAE5"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592" w:type="pct"/>
            <w:noWrap/>
            <w:vAlign w:val="bottom"/>
            <w:hideMark/>
          </w:tcPr>
          <w:p w14:paraId="6C833A03" w14:textId="57384494"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100</w:t>
            </w:r>
          </w:p>
        </w:tc>
      </w:tr>
      <w:tr w:rsidR="00D96117" w:rsidRPr="00102AA8" w14:paraId="6FEC1A82"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4771B0CE" w14:textId="77777777" w:rsidR="005567AC" w:rsidRPr="005D6789" w:rsidRDefault="005567AC" w:rsidP="005567AC">
            <w:pPr>
              <w:jc w:val="right"/>
              <w:rPr>
                <w:rFonts w:eastAsia="Times New Roman" w:cs="Segoe UI"/>
                <w:color w:val="000000"/>
                <w:sz w:val="16"/>
                <w:szCs w:val="16"/>
              </w:rPr>
            </w:pPr>
            <w:r w:rsidRPr="005D6789">
              <w:rPr>
                <w:rFonts w:eastAsia="Times New Roman" w:cs="Segoe UI"/>
                <w:color w:val="000000"/>
                <w:sz w:val="16"/>
                <w:szCs w:val="16"/>
              </w:rPr>
              <w:t>2029</w:t>
            </w:r>
          </w:p>
        </w:tc>
        <w:tc>
          <w:tcPr>
            <w:tcW w:w="529" w:type="pct"/>
            <w:noWrap/>
            <w:vAlign w:val="bottom"/>
            <w:hideMark/>
          </w:tcPr>
          <w:p w14:paraId="6F98ADD8" w14:textId="6B125D6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307</w:t>
            </w:r>
          </w:p>
        </w:tc>
        <w:tc>
          <w:tcPr>
            <w:tcW w:w="464" w:type="pct"/>
            <w:noWrap/>
            <w:vAlign w:val="bottom"/>
            <w:hideMark/>
          </w:tcPr>
          <w:p w14:paraId="4F52290F" w14:textId="5E3009EC"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208</w:t>
            </w:r>
          </w:p>
        </w:tc>
        <w:tc>
          <w:tcPr>
            <w:tcW w:w="594" w:type="pct"/>
            <w:noWrap/>
            <w:vAlign w:val="bottom"/>
            <w:hideMark/>
          </w:tcPr>
          <w:p w14:paraId="1DFE0C61" w14:textId="496E540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99</w:t>
            </w:r>
          </w:p>
        </w:tc>
        <w:tc>
          <w:tcPr>
            <w:tcW w:w="713" w:type="pct"/>
            <w:noWrap/>
            <w:vAlign w:val="bottom"/>
            <w:hideMark/>
          </w:tcPr>
          <w:p w14:paraId="362D963E" w14:textId="76861F30"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31</w:t>
            </w:r>
          </w:p>
        </w:tc>
        <w:tc>
          <w:tcPr>
            <w:tcW w:w="555" w:type="pct"/>
            <w:noWrap/>
            <w:vAlign w:val="bottom"/>
            <w:hideMark/>
          </w:tcPr>
          <w:p w14:paraId="0DE99A6C" w14:textId="246B9AEA"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w:t>
            </w:r>
          </w:p>
        </w:tc>
        <w:tc>
          <w:tcPr>
            <w:tcW w:w="555" w:type="pct"/>
            <w:noWrap/>
            <w:vAlign w:val="bottom"/>
            <w:hideMark/>
          </w:tcPr>
          <w:p w14:paraId="55D5E92A" w14:textId="063A711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561" w:type="pct"/>
            <w:noWrap/>
            <w:vAlign w:val="bottom"/>
            <w:hideMark/>
          </w:tcPr>
          <w:p w14:paraId="0A5ED87D" w14:textId="5C90ACED"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592" w:type="pct"/>
            <w:noWrap/>
            <w:vAlign w:val="bottom"/>
            <w:hideMark/>
          </w:tcPr>
          <w:p w14:paraId="73A3D9EC" w14:textId="7A2C3D78"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120</w:t>
            </w:r>
          </w:p>
        </w:tc>
      </w:tr>
      <w:tr w:rsidR="00D96117" w:rsidRPr="00102AA8" w14:paraId="1833650D"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4FC1DD18" w14:textId="77777777" w:rsidR="005567AC" w:rsidRPr="005D6789" w:rsidRDefault="005567AC" w:rsidP="005567AC">
            <w:pPr>
              <w:jc w:val="right"/>
              <w:rPr>
                <w:rFonts w:eastAsia="Times New Roman" w:cs="Segoe UI"/>
                <w:color w:val="000000"/>
                <w:sz w:val="16"/>
                <w:szCs w:val="16"/>
              </w:rPr>
            </w:pPr>
            <w:r w:rsidRPr="005D6789">
              <w:rPr>
                <w:rFonts w:eastAsia="Times New Roman" w:cs="Segoe UI"/>
                <w:color w:val="000000"/>
                <w:sz w:val="16"/>
                <w:szCs w:val="16"/>
              </w:rPr>
              <w:t>2034</w:t>
            </w:r>
          </w:p>
        </w:tc>
        <w:tc>
          <w:tcPr>
            <w:tcW w:w="529" w:type="pct"/>
            <w:noWrap/>
            <w:vAlign w:val="bottom"/>
            <w:hideMark/>
          </w:tcPr>
          <w:p w14:paraId="5B4BC2E6" w14:textId="2587EDE6"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351</w:t>
            </w:r>
          </w:p>
        </w:tc>
        <w:tc>
          <w:tcPr>
            <w:tcW w:w="464" w:type="pct"/>
            <w:noWrap/>
            <w:vAlign w:val="bottom"/>
            <w:hideMark/>
          </w:tcPr>
          <w:p w14:paraId="0480E1F3" w14:textId="2252C0EA"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208</w:t>
            </w:r>
          </w:p>
        </w:tc>
        <w:tc>
          <w:tcPr>
            <w:tcW w:w="594" w:type="pct"/>
            <w:noWrap/>
            <w:vAlign w:val="bottom"/>
            <w:hideMark/>
          </w:tcPr>
          <w:p w14:paraId="5F68EC6F" w14:textId="5F3024DC"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143</w:t>
            </w:r>
          </w:p>
        </w:tc>
        <w:tc>
          <w:tcPr>
            <w:tcW w:w="713" w:type="pct"/>
            <w:noWrap/>
            <w:vAlign w:val="bottom"/>
            <w:hideMark/>
          </w:tcPr>
          <w:p w14:paraId="57435143" w14:textId="7000A449"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35</w:t>
            </w:r>
          </w:p>
        </w:tc>
        <w:tc>
          <w:tcPr>
            <w:tcW w:w="555" w:type="pct"/>
            <w:noWrap/>
            <w:vAlign w:val="bottom"/>
            <w:hideMark/>
          </w:tcPr>
          <w:p w14:paraId="4C91699B" w14:textId="46BED6FD"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w:t>
            </w:r>
          </w:p>
        </w:tc>
        <w:tc>
          <w:tcPr>
            <w:tcW w:w="555" w:type="pct"/>
            <w:noWrap/>
            <w:vAlign w:val="bottom"/>
            <w:hideMark/>
          </w:tcPr>
          <w:p w14:paraId="018D393A" w14:textId="21E17796"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561" w:type="pct"/>
            <w:noWrap/>
            <w:vAlign w:val="bottom"/>
            <w:hideMark/>
          </w:tcPr>
          <w:p w14:paraId="21D91859" w14:textId="07B9A192"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592" w:type="pct"/>
            <w:noWrap/>
            <w:vAlign w:val="bottom"/>
            <w:hideMark/>
          </w:tcPr>
          <w:p w14:paraId="2087E39B" w14:textId="55335BE4"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166</w:t>
            </w:r>
          </w:p>
        </w:tc>
      </w:tr>
      <w:tr w:rsidR="00D96117" w:rsidRPr="00102AA8" w14:paraId="6B049B17"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6B8543E" w14:textId="77777777" w:rsidR="005567AC" w:rsidRPr="005D6789" w:rsidRDefault="005567AC" w:rsidP="005567AC">
            <w:pPr>
              <w:jc w:val="right"/>
              <w:rPr>
                <w:rFonts w:eastAsia="Times New Roman" w:cs="Segoe UI"/>
                <w:color w:val="000000"/>
                <w:sz w:val="16"/>
                <w:szCs w:val="16"/>
              </w:rPr>
            </w:pPr>
            <w:r w:rsidRPr="005D6789">
              <w:rPr>
                <w:rFonts w:eastAsia="Times New Roman" w:cs="Segoe UI"/>
                <w:color w:val="000000"/>
                <w:sz w:val="16"/>
                <w:szCs w:val="16"/>
              </w:rPr>
              <w:t>2039</w:t>
            </w:r>
          </w:p>
        </w:tc>
        <w:tc>
          <w:tcPr>
            <w:tcW w:w="529" w:type="pct"/>
            <w:noWrap/>
            <w:vAlign w:val="bottom"/>
            <w:hideMark/>
          </w:tcPr>
          <w:p w14:paraId="6884864E" w14:textId="2AC193E1"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362</w:t>
            </w:r>
          </w:p>
        </w:tc>
        <w:tc>
          <w:tcPr>
            <w:tcW w:w="464" w:type="pct"/>
            <w:noWrap/>
            <w:vAlign w:val="bottom"/>
            <w:hideMark/>
          </w:tcPr>
          <w:p w14:paraId="3F21543C" w14:textId="0C8D1DA6"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208</w:t>
            </w:r>
          </w:p>
        </w:tc>
        <w:tc>
          <w:tcPr>
            <w:tcW w:w="594" w:type="pct"/>
            <w:noWrap/>
            <w:vAlign w:val="bottom"/>
            <w:hideMark/>
          </w:tcPr>
          <w:p w14:paraId="7CA9678C" w14:textId="38ACACC2"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154</w:t>
            </w:r>
          </w:p>
        </w:tc>
        <w:tc>
          <w:tcPr>
            <w:tcW w:w="713" w:type="pct"/>
            <w:noWrap/>
            <w:vAlign w:val="bottom"/>
            <w:hideMark/>
          </w:tcPr>
          <w:p w14:paraId="09F65954" w14:textId="01243A84"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36</w:t>
            </w:r>
          </w:p>
        </w:tc>
        <w:tc>
          <w:tcPr>
            <w:tcW w:w="555" w:type="pct"/>
            <w:noWrap/>
            <w:vAlign w:val="bottom"/>
            <w:hideMark/>
          </w:tcPr>
          <w:p w14:paraId="4ACD9B8B" w14:textId="3183D13D"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w:t>
            </w:r>
          </w:p>
        </w:tc>
        <w:tc>
          <w:tcPr>
            <w:tcW w:w="555" w:type="pct"/>
            <w:noWrap/>
            <w:vAlign w:val="bottom"/>
            <w:hideMark/>
          </w:tcPr>
          <w:p w14:paraId="4CD50DE5" w14:textId="57170A55"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561" w:type="pct"/>
            <w:noWrap/>
            <w:vAlign w:val="bottom"/>
            <w:hideMark/>
          </w:tcPr>
          <w:p w14:paraId="2482E156" w14:textId="1D5B2C8A"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592" w:type="pct"/>
            <w:noWrap/>
            <w:vAlign w:val="bottom"/>
            <w:hideMark/>
          </w:tcPr>
          <w:p w14:paraId="4C0B5D3C" w14:textId="1B82526C"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178</w:t>
            </w:r>
          </w:p>
        </w:tc>
      </w:tr>
      <w:tr w:rsidR="00D96117" w:rsidRPr="00102AA8" w14:paraId="33DC750C"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2ABEA875" w14:textId="77777777" w:rsidR="005567AC" w:rsidRPr="005D6789" w:rsidRDefault="005567AC" w:rsidP="005567AC">
            <w:pPr>
              <w:jc w:val="right"/>
              <w:rPr>
                <w:rFonts w:eastAsia="Times New Roman" w:cs="Segoe UI"/>
                <w:color w:val="000000"/>
                <w:sz w:val="16"/>
                <w:szCs w:val="16"/>
              </w:rPr>
            </w:pPr>
            <w:r w:rsidRPr="005D6789">
              <w:rPr>
                <w:rFonts w:eastAsia="Times New Roman" w:cs="Segoe UI"/>
                <w:color w:val="000000"/>
                <w:sz w:val="16"/>
                <w:szCs w:val="16"/>
              </w:rPr>
              <w:t>2044</w:t>
            </w:r>
          </w:p>
        </w:tc>
        <w:tc>
          <w:tcPr>
            <w:tcW w:w="529" w:type="pct"/>
            <w:noWrap/>
            <w:vAlign w:val="bottom"/>
            <w:hideMark/>
          </w:tcPr>
          <w:p w14:paraId="6F5167F1" w14:textId="3F5E8DA3"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370</w:t>
            </w:r>
          </w:p>
        </w:tc>
        <w:tc>
          <w:tcPr>
            <w:tcW w:w="464" w:type="pct"/>
            <w:noWrap/>
            <w:vAlign w:val="bottom"/>
            <w:hideMark/>
          </w:tcPr>
          <w:p w14:paraId="210D87C8" w14:textId="443416D7"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208</w:t>
            </w:r>
          </w:p>
        </w:tc>
        <w:tc>
          <w:tcPr>
            <w:tcW w:w="594" w:type="pct"/>
            <w:noWrap/>
            <w:vAlign w:val="bottom"/>
            <w:hideMark/>
          </w:tcPr>
          <w:p w14:paraId="1F1EC79E" w14:textId="18C8EB1A"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162</w:t>
            </w:r>
          </w:p>
        </w:tc>
        <w:tc>
          <w:tcPr>
            <w:tcW w:w="713" w:type="pct"/>
            <w:noWrap/>
            <w:vAlign w:val="bottom"/>
            <w:hideMark/>
          </w:tcPr>
          <w:p w14:paraId="7ADCC892" w14:textId="09E10990"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w:t>
            </w:r>
          </w:p>
        </w:tc>
        <w:tc>
          <w:tcPr>
            <w:tcW w:w="555" w:type="pct"/>
            <w:noWrap/>
            <w:vAlign w:val="bottom"/>
            <w:hideMark/>
          </w:tcPr>
          <w:p w14:paraId="03077085" w14:textId="27C906B7"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−18</w:t>
            </w:r>
          </w:p>
        </w:tc>
        <w:tc>
          <w:tcPr>
            <w:tcW w:w="555" w:type="pct"/>
            <w:noWrap/>
            <w:vAlign w:val="bottom"/>
            <w:hideMark/>
          </w:tcPr>
          <w:p w14:paraId="4F744BF2" w14:textId="0F742CBA"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561" w:type="pct"/>
            <w:noWrap/>
            <w:vAlign w:val="bottom"/>
            <w:hideMark/>
          </w:tcPr>
          <w:p w14:paraId="3B927482" w14:textId="3CAEEA3C"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592" w:type="pct"/>
            <w:noWrap/>
            <w:vAlign w:val="bottom"/>
            <w:hideMark/>
          </w:tcPr>
          <w:p w14:paraId="7C8C77CA" w14:textId="0CBD2369"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186</w:t>
            </w:r>
          </w:p>
        </w:tc>
      </w:tr>
    </w:tbl>
    <w:p w14:paraId="60756D5B" w14:textId="3EB6BD89" w:rsidR="006F620A" w:rsidRPr="00781B5B" w:rsidRDefault="006F620A" w:rsidP="006F620A">
      <w:pPr>
        <w:rPr>
          <w:rFonts w:ascii="Segoe UI" w:hAnsi="Segoe UI" w:cs="Segoe UI"/>
          <w:sz w:val="18"/>
          <w:szCs w:val="18"/>
        </w:rPr>
      </w:pPr>
      <w:r w:rsidRPr="00781B5B">
        <w:rPr>
          <w:rFonts w:ascii="Segoe UI" w:hAnsi="Segoe UI" w:cs="Segoe UI"/>
          <w:sz w:val="18"/>
          <w:szCs w:val="18"/>
        </w:rPr>
        <w:t xml:space="preserve">Source: </w:t>
      </w:r>
      <w:r w:rsidR="000717DD">
        <w:rPr>
          <w:rFonts w:ascii="Segoe UI" w:hAnsi="Segoe UI" w:cs="Segoe UI"/>
          <w:sz w:val="18"/>
          <w:szCs w:val="18"/>
        </w:rPr>
        <w:t>Essex County Council</w:t>
      </w:r>
      <w:r w:rsidRPr="00781B5B">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13F11933" w14:textId="4C7996DF" w:rsidR="006F620A" w:rsidRDefault="006F620A" w:rsidP="006F620A">
      <w:pPr>
        <w:pStyle w:val="Caption"/>
      </w:pPr>
      <w:r>
        <w:t xml:space="preserve">Table </w:t>
      </w:r>
      <w:r>
        <w:fldChar w:fldCharType="begin"/>
      </w:r>
      <w:r>
        <w:instrText>SEQ Table \* ARABIC</w:instrText>
      </w:r>
      <w:r>
        <w:fldChar w:fldCharType="separate"/>
      </w:r>
      <w:r w:rsidR="00971C60">
        <w:rPr>
          <w:noProof/>
        </w:rPr>
        <w:t>153</w:t>
      </w:r>
      <w:r>
        <w:fldChar w:fldCharType="end"/>
      </w:r>
      <w:r>
        <w:t xml:space="preserve">. </w:t>
      </w:r>
      <w:r w:rsidRPr="00DB574C">
        <w:t xml:space="preserve">Adjusted estimated need for </w:t>
      </w:r>
      <w:r>
        <w:t>nursing</w:t>
      </w:r>
      <w:r w:rsidRPr="00DB574C">
        <w:t xml:space="preserve"> care home beds in </w:t>
      </w:r>
      <w:r>
        <w:t>Harlow</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102AA8" w14:paraId="53A09245"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2360648A"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43FDBFA6"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78AE2203"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4B5BBDB5"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1989A2E5"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503AF25F"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007115C9"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0D5D6962" w14:textId="56812E52"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5567AC" w:rsidRPr="00102AA8" w14:paraId="64ABF4B2"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521832DA" w14:textId="77777777" w:rsidR="005567AC" w:rsidRPr="005D6789" w:rsidRDefault="005567AC" w:rsidP="005567AC">
            <w:pPr>
              <w:jc w:val="center"/>
              <w:rPr>
                <w:rFonts w:eastAsia="Times New Roman" w:cs="Segoe UI"/>
                <w:color w:val="000000"/>
                <w:sz w:val="16"/>
                <w:szCs w:val="16"/>
              </w:rPr>
            </w:pPr>
            <w:r w:rsidRPr="005D6789">
              <w:rPr>
                <w:rFonts w:eastAsia="Times New Roman" w:cs="Segoe UI"/>
                <w:color w:val="000000"/>
                <w:sz w:val="16"/>
                <w:szCs w:val="16"/>
              </w:rPr>
              <w:t>2024</w:t>
            </w:r>
          </w:p>
        </w:tc>
        <w:tc>
          <w:tcPr>
            <w:tcW w:w="609" w:type="pct"/>
            <w:noWrap/>
            <w:vAlign w:val="bottom"/>
            <w:hideMark/>
          </w:tcPr>
          <w:p w14:paraId="0563A5D2" w14:textId="5C365889"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91</w:t>
            </w:r>
          </w:p>
        </w:tc>
        <w:tc>
          <w:tcPr>
            <w:tcW w:w="602" w:type="pct"/>
            <w:noWrap/>
            <w:vAlign w:val="bottom"/>
            <w:hideMark/>
          </w:tcPr>
          <w:p w14:paraId="5ADD2DD9" w14:textId="1D105083"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145</w:t>
            </w:r>
          </w:p>
        </w:tc>
        <w:tc>
          <w:tcPr>
            <w:tcW w:w="609" w:type="pct"/>
            <w:noWrap/>
            <w:vAlign w:val="bottom"/>
            <w:hideMark/>
          </w:tcPr>
          <w:p w14:paraId="7234BF63" w14:textId="51D4B19F"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−54</w:t>
            </w:r>
          </w:p>
        </w:tc>
        <w:tc>
          <w:tcPr>
            <w:tcW w:w="721" w:type="pct"/>
            <w:noWrap/>
            <w:vAlign w:val="bottom"/>
            <w:hideMark/>
          </w:tcPr>
          <w:p w14:paraId="6C9F25D5" w14:textId="3D274AC2"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68</w:t>
            </w:r>
          </w:p>
        </w:tc>
        <w:tc>
          <w:tcPr>
            <w:tcW w:w="602" w:type="pct"/>
            <w:noWrap/>
            <w:vAlign w:val="bottom"/>
            <w:hideMark/>
          </w:tcPr>
          <w:p w14:paraId="307B59BC" w14:textId="6D301299"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602" w:type="pct"/>
            <w:noWrap/>
            <w:vAlign w:val="bottom"/>
            <w:hideMark/>
          </w:tcPr>
          <w:p w14:paraId="072E56CB" w14:textId="6DF05F7F"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652" w:type="pct"/>
            <w:noWrap/>
            <w:vAlign w:val="bottom"/>
            <w:hideMark/>
          </w:tcPr>
          <w:p w14:paraId="17C466E4" w14:textId="5AD6B375"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12</w:t>
            </w:r>
          </w:p>
        </w:tc>
      </w:tr>
      <w:tr w:rsidR="005567AC" w:rsidRPr="00102AA8" w14:paraId="6106333F"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3D72F86" w14:textId="77777777" w:rsidR="005567AC" w:rsidRPr="005D6789" w:rsidRDefault="005567AC" w:rsidP="005567AC">
            <w:pPr>
              <w:jc w:val="center"/>
              <w:rPr>
                <w:rFonts w:eastAsia="Times New Roman" w:cs="Segoe UI"/>
                <w:color w:val="000000"/>
                <w:sz w:val="16"/>
                <w:szCs w:val="16"/>
              </w:rPr>
            </w:pPr>
            <w:r w:rsidRPr="005D6789">
              <w:rPr>
                <w:rFonts w:eastAsia="Times New Roman" w:cs="Segoe UI"/>
                <w:color w:val="000000"/>
                <w:sz w:val="16"/>
                <w:szCs w:val="16"/>
              </w:rPr>
              <w:t>2029</w:t>
            </w:r>
          </w:p>
        </w:tc>
        <w:tc>
          <w:tcPr>
            <w:tcW w:w="609" w:type="pct"/>
            <w:noWrap/>
            <w:vAlign w:val="bottom"/>
            <w:hideMark/>
          </w:tcPr>
          <w:p w14:paraId="6146FFDE" w14:textId="5D9396A9"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111</w:t>
            </w:r>
          </w:p>
        </w:tc>
        <w:tc>
          <w:tcPr>
            <w:tcW w:w="602" w:type="pct"/>
            <w:noWrap/>
            <w:vAlign w:val="bottom"/>
            <w:hideMark/>
          </w:tcPr>
          <w:p w14:paraId="7BD2DFD5" w14:textId="7C0A256A"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145</w:t>
            </w:r>
          </w:p>
        </w:tc>
        <w:tc>
          <w:tcPr>
            <w:tcW w:w="609" w:type="pct"/>
            <w:noWrap/>
            <w:vAlign w:val="bottom"/>
            <w:hideMark/>
          </w:tcPr>
          <w:p w14:paraId="63E1D5B4" w14:textId="376C78F8"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−34</w:t>
            </w:r>
          </w:p>
        </w:tc>
        <w:tc>
          <w:tcPr>
            <w:tcW w:w="721" w:type="pct"/>
            <w:noWrap/>
            <w:vAlign w:val="bottom"/>
            <w:hideMark/>
          </w:tcPr>
          <w:p w14:paraId="69D046CF" w14:textId="0964D371"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83</w:t>
            </w:r>
          </w:p>
        </w:tc>
        <w:tc>
          <w:tcPr>
            <w:tcW w:w="602" w:type="pct"/>
            <w:noWrap/>
            <w:vAlign w:val="bottom"/>
            <w:hideMark/>
          </w:tcPr>
          <w:p w14:paraId="76396D08" w14:textId="15944C3B"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602" w:type="pct"/>
            <w:noWrap/>
            <w:vAlign w:val="bottom"/>
            <w:hideMark/>
          </w:tcPr>
          <w:p w14:paraId="1418B316" w14:textId="461BC98A"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652" w:type="pct"/>
            <w:noWrap/>
            <w:vAlign w:val="bottom"/>
            <w:hideMark/>
          </w:tcPr>
          <w:p w14:paraId="129B0B1E" w14:textId="7899E75D"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46</w:t>
            </w:r>
          </w:p>
        </w:tc>
      </w:tr>
      <w:tr w:rsidR="005567AC" w:rsidRPr="00102AA8" w14:paraId="430C6870"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45E8DE50" w14:textId="77777777" w:rsidR="005567AC" w:rsidRPr="005D6789" w:rsidRDefault="005567AC" w:rsidP="005567AC">
            <w:pPr>
              <w:jc w:val="center"/>
              <w:rPr>
                <w:rFonts w:eastAsia="Times New Roman" w:cs="Segoe UI"/>
                <w:color w:val="000000"/>
                <w:sz w:val="16"/>
                <w:szCs w:val="16"/>
              </w:rPr>
            </w:pPr>
            <w:r w:rsidRPr="005D6789">
              <w:rPr>
                <w:rFonts w:eastAsia="Times New Roman" w:cs="Segoe UI"/>
                <w:color w:val="000000"/>
                <w:sz w:val="16"/>
                <w:szCs w:val="16"/>
              </w:rPr>
              <w:t>2034</w:t>
            </w:r>
          </w:p>
        </w:tc>
        <w:tc>
          <w:tcPr>
            <w:tcW w:w="609" w:type="pct"/>
            <w:noWrap/>
            <w:vAlign w:val="bottom"/>
            <w:hideMark/>
          </w:tcPr>
          <w:p w14:paraId="11A58885" w14:textId="1D4FA83A"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143</w:t>
            </w:r>
          </w:p>
        </w:tc>
        <w:tc>
          <w:tcPr>
            <w:tcW w:w="602" w:type="pct"/>
            <w:noWrap/>
            <w:vAlign w:val="bottom"/>
            <w:hideMark/>
          </w:tcPr>
          <w:p w14:paraId="1673078C" w14:textId="4D1ABCF3"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145</w:t>
            </w:r>
          </w:p>
        </w:tc>
        <w:tc>
          <w:tcPr>
            <w:tcW w:w="609" w:type="pct"/>
            <w:noWrap/>
            <w:vAlign w:val="bottom"/>
            <w:hideMark/>
          </w:tcPr>
          <w:p w14:paraId="55F5464C" w14:textId="559F4EAA"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721" w:type="pct"/>
            <w:noWrap/>
            <w:vAlign w:val="bottom"/>
            <w:hideMark/>
          </w:tcPr>
          <w:p w14:paraId="3D96B38B" w14:textId="350E5616"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108</w:t>
            </w:r>
          </w:p>
        </w:tc>
        <w:tc>
          <w:tcPr>
            <w:tcW w:w="602" w:type="pct"/>
            <w:noWrap/>
            <w:vAlign w:val="bottom"/>
            <w:hideMark/>
          </w:tcPr>
          <w:p w14:paraId="59729E7B" w14:textId="3B33EBFA"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602" w:type="pct"/>
            <w:noWrap/>
            <w:vAlign w:val="bottom"/>
            <w:hideMark/>
          </w:tcPr>
          <w:p w14:paraId="1D36BD5C" w14:textId="18C3B841"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p>
        </w:tc>
        <w:tc>
          <w:tcPr>
            <w:tcW w:w="652" w:type="pct"/>
            <w:noWrap/>
            <w:vAlign w:val="bottom"/>
            <w:hideMark/>
          </w:tcPr>
          <w:p w14:paraId="580B42BE" w14:textId="01AE6FF1"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102</w:t>
            </w:r>
          </w:p>
        </w:tc>
      </w:tr>
      <w:tr w:rsidR="005567AC" w:rsidRPr="00102AA8" w14:paraId="6CF80389"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4E0F5C5D" w14:textId="77777777" w:rsidR="005567AC" w:rsidRPr="005D6789" w:rsidRDefault="005567AC" w:rsidP="005567AC">
            <w:pPr>
              <w:jc w:val="center"/>
              <w:rPr>
                <w:rFonts w:eastAsia="Times New Roman" w:cs="Segoe UI"/>
                <w:color w:val="000000"/>
                <w:sz w:val="16"/>
                <w:szCs w:val="16"/>
              </w:rPr>
            </w:pPr>
            <w:r w:rsidRPr="005D6789">
              <w:rPr>
                <w:rFonts w:eastAsia="Times New Roman" w:cs="Segoe UI"/>
                <w:color w:val="000000"/>
                <w:sz w:val="16"/>
                <w:szCs w:val="16"/>
              </w:rPr>
              <w:t>2039</w:t>
            </w:r>
          </w:p>
        </w:tc>
        <w:tc>
          <w:tcPr>
            <w:tcW w:w="609" w:type="pct"/>
            <w:noWrap/>
            <w:vAlign w:val="bottom"/>
            <w:hideMark/>
          </w:tcPr>
          <w:p w14:paraId="3E574728" w14:textId="26926864"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166</w:t>
            </w:r>
          </w:p>
        </w:tc>
        <w:tc>
          <w:tcPr>
            <w:tcW w:w="602" w:type="pct"/>
            <w:noWrap/>
            <w:vAlign w:val="bottom"/>
            <w:hideMark/>
          </w:tcPr>
          <w:p w14:paraId="3551AE89" w14:textId="0A5FAF73"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145</w:t>
            </w:r>
          </w:p>
        </w:tc>
        <w:tc>
          <w:tcPr>
            <w:tcW w:w="609" w:type="pct"/>
            <w:noWrap/>
            <w:vAlign w:val="bottom"/>
            <w:hideMark/>
          </w:tcPr>
          <w:p w14:paraId="19A191EB" w14:textId="3EE97EA0"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w:t>
            </w:r>
          </w:p>
        </w:tc>
        <w:tc>
          <w:tcPr>
            <w:tcW w:w="721" w:type="pct"/>
            <w:noWrap/>
            <w:vAlign w:val="bottom"/>
            <w:hideMark/>
          </w:tcPr>
          <w:p w14:paraId="6667972C" w14:textId="3697DD6A"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125</w:t>
            </w:r>
          </w:p>
        </w:tc>
        <w:tc>
          <w:tcPr>
            <w:tcW w:w="602" w:type="pct"/>
            <w:noWrap/>
            <w:vAlign w:val="bottom"/>
            <w:hideMark/>
          </w:tcPr>
          <w:p w14:paraId="2F1F52AB" w14:textId="1593279F"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−8</w:t>
            </w:r>
          </w:p>
        </w:tc>
        <w:tc>
          <w:tcPr>
            <w:tcW w:w="602" w:type="pct"/>
            <w:noWrap/>
            <w:vAlign w:val="bottom"/>
            <w:hideMark/>
          </w:tcPr>
          <w:p w14:paraId="5FB3423C" w14:textId="1177574D"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p>
        </w:tc>
        <w:tc>
          <w:tcPr>
            <w:tcW w:w="652" w:type="pct"/>
            <w:noWrap/>
            <w:vAlign w:val="bottom"/>
            <w:hideMark/>
          </w:tcPr>
          <w:p w14:paraId="7B00E903" w14:textId="46530C2D"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141</w:t>
            </w:r>
          </w:p>
        </w:tc>
      </w:tr>
      <w:tr w:rsidR="005567AC" w:rsidRPr="00102AA8" w14:paraId="29C20E5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01AC8AE5" w14:textId="77777777" w:rsidR="005567AC" w:rsidRPr="005D6789" w:rsidRDefault="005567AC" w:rsidP="005567AC">
            <w:pPr>
              <w:jc w:val="center"/>
              <w:rPr>
                <w:rFonts w:eastAsia="Times New Roman" w:cs="Segoe UI"/>
                <w:color w:val="000000"/>
                <w:sz w:val="16"/>
                <w:szCs w:val="16"/>
              </w:rPr>
            </w:pPr>
            <w:r w:rsidRPr="005D6789">
              <w:rPr>
                <w:rFonts w:eastAsia="Times New Roman" w:cs="Segoe UI"/>
                <w:color w:val="000000"/>
                <w:sz w:val="16"/>
                <w:szCs w:val="16"/>
              </w:rPr>
              <w:t>2044</w:t>
            </w:r>
          </w:p>
        </w:tc>
        <w:tc>
          <w:tcPr>
            <w:tcW w:w="609" w:type="pct"/>
            <w:noWrap/>
            <w:vAlign w:val="bottom"/>
            <w:hideMark/>
          </w:tcPr>
          <w:p w14:paraId="53592ADD" w14:textId="5260034D"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190</w:t>
            </w:r>
          </w:p>
        </w:tc>
        <w:tc>
          <w:tcPr>
            <w:tcW w:w="602" w:type="pct"/>
            <w:noWrap/>
            <w:vAlign w:val="bottom"/>
            <w:hideMark/>
          </w:tcPr>
          <w:p w14:paraId="1ECE388E" w14:textId="60A93455"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145</w:t>
            </w:r>
          </w:p>
        </w:tc>
        <w:tc>
          <w:tcPr>
            <w:tcW w:w="609" w:type="pct"/>
            <w:noWrap/>
            <w:vAlign w:val="bottom"/>
            <w:hideMark/>
          </w:tcPr>
          <w:p w14:paraId="685C6903" w14:textId="5FAA4BD6"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45</w:t>
            </w:r>
          </w:p>
        </w:tc>
        <w:tc>
          <w:tcPr>
            <w:tcW w:w="721" w:type="pct"/>
            <w:noWrap/>
            <w:vAlign w:val="bottom"/>
            <w:hideMark/>
          </w:tcPr>
          <w:p w14:paraId="3C359898" w14:textId="7383C41B"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143</w:t>
            </w:r>
          </w:p>
        </w:tc>
        <w:tc>
          <w:tcPr>
            <w:tcW w:w="602" w:type="pct"/>
            <w:noWrap/>
            <w:vAlign w:val="bottom"/>
            <w:hideMark/>
          </w:tcPr>
          <w:p w14:paraId="6F2BC666" w14:textId="2A63F08D"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602" w:type="pct"/>
            <w:noWrap/>
            <w:vAlign w:val="bottom"/>
            <w:hideMark/>
          </w:tcPr>
          <w:p w14:paraId="7D672652" w14:textId="1F515904" w:rsidR="005567AC" w:rsidRPr="00BB76D4"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2" w:type="pct"/>
            <w:noWrap/>
            <w:vAlign w:val="bottom"/>
            <w:hideMark/>
          </w:tcPr>
          <w:p w14:paraId="79360DF3" w14:textId="78BAECC5"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182</w:t>
            </w:r>
          </w:p>
        </w:tc>
      </w:tr>
    </w:tbl>
    <w:p w14:paraId="59AB7227" w14:textId="1509D035" w:rsidR="006F620A" w:rsidRPr="00F4191F" w:rsidRDefault="006F620A" w:rsidP="006F620A">
      <w:pPr>
        <w:rPr>
          <w:rFonts w:ascii="Segoe UI" w:hAnsi="Segoe UI" w:cs="Segoe UI"/>
          <w:sz w:val="18"/>
          <w:szCs w:val="18"/>
        </w:rPr>
      </w:pPr>
      <w:r w:rsidRPr="00F4191F">
        <w:rPr>
          <w:rFonts w:ascii="Segoe UI" w:hAnsi="Segoe UI" w:cs="Segoe UI"/>
          <w:sz w:val="18"/>
          <w:szCs w:val="18"/>
        </w:rPr>
        <w:t xml:space="preserve">Source: </w:t>
      </w:r>
      <w:r w:rsidR="000717DD">
        <w:rPr>
          <w:rFonts w:ascii="Segoe UI" w:hAnsi="Segoe UI" w:cs="Segoe UI"/>
          <w:sz w:val="18"/>
          <w:szCs w:val="18"/>
        </w:rPr>
        <w:t>Essex County Council</w:t>
      </w:r>
      <w:r w:rsidRPr="00F4191F">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0F2A581F" w14:textId="77777777" w:rsidR="00D945D3" w:rsidRPr="00F4191F" w:rsidRDefault="00D945D3" w:rsidP="006F620A">
      <w:pPr>
        <w:rPr>
          <w:rFonts w:ascii="Segoe UI" w:hAnsi="Segoe UI" w:cs="Segoe UI"/>
          <w:sz w:val="18"/>
          <w:szCs w:val="18"/>
        </w:rPr>
      </w:pPr>
    </w:p>
    <w:p w14:paraId="214715B7" w14:textId="52CE2D10" w:rsidR="006F620A" w:rsidRDefault="006F620A" w:rsidP="006F620A">
      <w:pPr>
        <w:pStyle w:val="Caption"/>
      </w:pPr>
      <w:r>
        <w:t xml:space="preserve">Table </w:t>
      </w:r>
      <w:r>
        <w:fldChar w:fldCharType="begin"/>
      </w:r>
      <w:r>
        <w:instrText>SEQ Table \* ARABIC</w:instrText>
      </w:r>
      <w:r>
        <w:fldChar w:fldCharType="separate"/>
      </w:r>
      <w:r w:rsidR="00971C60">
        <w:rPr>
          <w:noProof/>
        </w:rPr>
        <w:t>154</w:t>
      </w:r>
      <w:r>
        <w:fldChar w:fldCharType="end"/>
      </w:r>
      <w:r>
        <w:t xml:space="preserve">. </w:t>
      </w:r>
      <w:r w:rsidRPr="00081FF9">
        <w:t xml:space="preserve">Adjusted estimated need for residential care home beds in </w:t>
      </w:r>
      <w:r>
        <w:t>Maldon</w:t>
      </w:r>
      <w:r w:rsidRPr="00081FF9">
        <w:t xml:space="preserve"> to 2044</w:t>
      </w:r>
    </w:p>
    <w:tbl>
      <w:tblPr>
        <w:tblStyle w:val="GridTable5Dark-Accent4"/>
        <w:tblW w:w="5000" w:type="pct"/>
        <w:tblLook w:val="04A0" w:firstRow="1" w:lastRow="0" w:firstColumn="1" w:lastColumn="0" w:noHBand="0" w:noVBand="1"/>
      </w:tblPr>
      <w:tblGrid>
        <w:gridCol w:w="787"/>
        <w:gridCol w:w="954"/>
        <w:gridCol w:w="837"/>
        <w:gridCol w:w="1071"/>
        <w:gridCol w:w="1286"/>
        <w:gridCol w:w="1001"/>
        <w:gridCol w:w="1001"/>
        <w:gridCol w:w="1012"/>
        <w:gridCol w:w="1067"/>
      </w:tblGrid>
      <w:tr w:rsidR="006F620A" w:rsidRPr="00102AA8" w14:paraId="1E88FBAA"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3F18D543" w14:textId="77777777" w:rsidR="006F620A" w:rsidRPr="00D34239" w:rsidRDefault="006F620A" w:rsidP="001A5B9A">
            <w:pPr>
              <w:rPr>
                <w:rFonts w:eastAsia="Times New Roman" w:cs="Segoe UI"/>
                <w:b w:val="0"/>
                <w:color w:val="000000"/>
                <w:sz w:val="14"/>
                <w:szCs w:val="14"/>
              </w:rPr>
            </w:pPr>
            <w:r w:rsidRPr="00D34239">
              <w:rPr>
                <w:rFonts w:eastAsia="Times New Roman" w:cs="Segoe UI"/>
                <w:color w:val="000000"/>
                <w:sz w:val="14"/>
                <w:szCs w:val="14"/>
              </w:rPr>
              <w:t>Year</w:t>
            </w:r>
          </w:p>
        </w:tc>
        <w:tc>
          <w:tcPr>
            <w:tcW w:w="529" w:type="pct"/>
            <w:shd w:val="clear" w:color="auto" w:fill="FBCAD0"/>
            <w:hideMark/>
          </w:tcPr>
          <w:p w14:paraId="36BA45A1"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Gross estimated care home bed need</w:t>
            </w:r>
          </w:p>
        </w:tc>
        <w:tc>
          <w:tcPr>
            <w:tcW w:w="464" w:type="pct"/>
            <w:shd w:val="clear" w:color="auto" w:fill="FBCAD0"/>
            <w:hideMark/>
          </w:tcPr>
          <w:p w14:paraId="230E069C"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Current supply</w:t>
            </w:r>
          </w:p>
        </w:tc>
        <w:tc>
          <w:tcPr>
            <w:tcW w:w="594" w:type="pct"/>
            <w:shd w:val="clear" w:color="auto" w:fill="FBCAD0"/>
            <w:hideMark/>
          </w:tcPr>
          <w:p w14:paraId="6C204F55"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Initial estimated care home bed need (net </w:t>
            </w:r>
            <w:r>
              <w:rPr>
                <w:rFonts w:eastAsia="Times New Roman" w:cs="Segoe UI"/>
                <w:color w:val="000000"/>
                <w:sz w:val="14"/>
                <w:szCs w:val="14"/>
              </w:rPr>
              <w:t xml:space="preserve">of </w:t>
            </w:r>
            <w:r w:rsidRPr="00D34239">
              <w:rPr>
                <w:rFonts w:eastAsia="Times New Roman" w:cs="Segoe UI"/>
                <w:color w:val="000000"/>
                <w:sz w:val="14"/>
                <w:szCs w:val="14"/>
              </w:rPr>
              <w:t>supply)</w:t>
            </w:r>
          </w:p>
        </w:tc>
        <w:tc>
          <w:tcPr>
            <w:tcW w:w="713" w:type="pct"/>
            <w:shd w:val="clear" w:color="auto" w:fill="FBCAD0"/>
            <w:hideMark/>
          </w:tcPr>
          <w:p w14:paraId="2E9066B7"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spare capacity requirement (+10%) &amp; capacity tracker evidence</w:t>
            </w:r>
          </w:p>
        </w:tc>
        <w:tc>
          <w:tcPr>
            <w:tcW w:w="555" w:type="pct"/>
            <w:shd w:val="clear" w:color="auto" w:fill="FBCAD0"/>
            <w:hideMark/>
          </w:tcPr>
          <w:p w14:paraId="74C1579D"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 xml:space="preserve">Adjust for use of beds by </w:t>
            </w:r>
            <w:r w:rsidRPr="004E5534">
              <w:rPr>
                <w:rFonts w:eastAsia="Times New Roman" w:cs="Segoe UI"/>
                <w:color w:val="000000"/>
                <w:sz w:val="14"/>
                <w:szCs w:val="14"/>
              </w:rPr>
              <w:t>non-Essex</w:t>
            </w:r>
            <w:r w:rsidRPr="00D34239">
              <w:rPr>
                <w:rFonts w:eastAsia="Times New Roman" w:cs="Segoe UI"/>
                <w:color w:val="000000"/>
                <w:sz w:val="14"/>
                <w:szCs w:val="14"/>
              </w:rPr>
              <w:t xml:space="preserve"> residents (-5%)</w:t>
            </w:r>
          </w:p>
        </w:tc>
        <w:tc>
          <w:tcPr>
            <w:tcW w:w="555" w:type="pct"/>
            <w:shd w:val="clear" w:color="auto" w:fill="FBCAD0"/>
            <w:hideMark/>
          </w:tcPr>
          <w:p w14:paraId="384B19C5"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potential care home closures (+1.5%)</w:t>
            </w:r>
          </w:p>
        </w:tc>
        <w:tc>
          <w:tcPr>
            <w:tcW w:w="561" w:type="pct"/>
            <w:shd w:val="clear" w:color="auto" w:fill="FBCAD0"/>
            <w:hideMark/>
          </w:tcPr>
          <w:p w14:paraId="34287E99" w14:textId="7777777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Adjust for diversion from res care to extra care</w:t>
            </w:r>
          </w:p>
        </w:tc>
        <w:tc>
          <w:tcPr>
            <w:tcW w:w="592" w:type="pct"/>
            <w:shd w:val="clear" w:color="auto" w:fill="FBCAD0"/>
            <w:hideMark/>
          </w:tcPr>
          <w:p w14:paraId="108D79DE" w14:textId="34DAF5A7" w:rsidR="006F620A" w:rsidRPr="00D3423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4"/>
                <w:szCs w:val="14"/>
              </w:rPr>
            </w:pPr>
            <w:r w:rsidRPr="00D34239">
              <w:rPr>
                <w:rFonts w:eastAsia="Times New Roman" w:cs="Segoe UI"/>
                <w:color w:val="000000"/>
                <w:sz w:val="14"/>
                <w:szCs w:val="14"/>
              </w:rPr>
              <w:t>Total adjusted estimated care home bed need</w:t>
            </w:r>
          </w:p>
        </w:tc>
      </w:tr>
      <w:tr w:rsidR="00D96117" w:rsidRPr="00102AA8" w14:paraId="0E6D9C6F"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82B5D36" w14:textId="77777777" w:rsidR="005567AC" w:rsidRPr="00E8199A" w:rsidRDefault="005567AC" w:rsidP="005567AC">
            <w:pPr>
              <w:jc w:val="right"/>
              <w:rPr>
                <w:rFonts w:eastAsia="Times New Roman" w:cs="Segoe UI"/>
                <w:color w:val="000000"/>
                <w:sz w:val="16"/>
                <w:szCs w:val="16"/>
              </w:rPr>
            </w:pPr>
            <w:r w:rsidRPr="00E8199A">
              <w:rPr>
                <w:rFonts w:eastAsia="Times New Roman" w:cs="Segoe UI"/>
                <w:color w:val="000000"/>
                <w:sz w:val="16"/>
                <w:szCs w:val="16"/>
              </w:rPr>
              <w:t>2024</w:t>
            </w:r>
          </w:p>
        </w:tc>
        <w:tc>
          <w:tcPr>
            <w:tcW w:w="529" w:type="pct"/>
            <w:noWrap/>
            <w:vAlign w:val="bottom"/>
            <w:hideMark/>
          </w:tcPr>
          <w:p w14:paraId="02A399CB" w14:textId="0BEF9AF7"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344</w:t>
            </w:r>
          </w:p>
        </w:tc>
        <w:tc>
          <w:tcPr>
            <w:tcW w:w="464" w:type="pct"/>
            <w:noWrap/>
            <w:vAlign w:val="bottom"/>
            <w:hideMark/>
          </w:tcPr>
          <w:p w14:paraId="594FA490" w14:textId="09480F19"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423</w:t>
            </w:r>
          </w:p>
        </w:tc>
        <w:tc>
          <w:tcPr>
            <w:tcW w:w="594" w:type="pct"/>
            <w:noWrap/>
            <w:vAlign w:val="bottom"/>
            <w:hideMark/>
          </w:tcPr>
          <w:p w14:paraId="5F68FB69" w14:textId="10C52F90"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−79</w:t>
            </w:r>
          </w:p>
        </w:tc>
        <w:tc>
          <w:tcPr>
            <w:tcW w:w="713" w:type="pct"/>
            <w:noWrap/>
            <w:vAlign w:val="bottom"/>
            <w:hideMark/>
          </w:tcPr>
          <w:p w14:paraId="5981C67B" w14:textId="5ED4404A"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34</w:t>
            </w:r>
          </w:p>
        </w:tc>
        <w:tc>
          <w:tcPr>
            <w:tcW w:w="555" w:type="pct"/>
            <w:noWrap/>
            <w:vAlign w:val="bottom"/>
            <w:hideMark/>
          </w:tcPr>
          <w:p w14:paraId="62A846A1" w14:textId="67E8404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w:t>
            </w:r>
          </w:p>
        </w:tc>
        <w:tc>
          <w:tcPr>
            <w:tcW w:w="555" w:type="pct"/>
            <w:noWrap/>
            <w:vAlign w:val="bottom"/>
            <w:hideMark/>
          </w:tcPr>
          <w:p w14:paraId="6CAA888B" w14:textId="6CB38EB2"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561" w:type="pct"/>
            <w:noWrap/>
            <w:vAlign w:val="bottom"/>
            <w:hideMark/>
          </w:tcPr>
          <w:p w14:paraId="65453893" w14:textId="33FEF248"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2B9857D0" w14:textId="0AE04EB5"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−56</w:t>
            </w:r>
          </w:p>
        </w:tc>
      </w:tr>
      <w:tr w:rsidR="00D96117" w:rsidRPr="00102AA8" w14:paraId="12772CEA"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1E1707F2" w14:textId="77777777" w:rsidR="005567AC" w:rsidRPr="00E8199A" w:rsidRDefault="005567AC" w:rsidP="005567AC">
            <w:pPr>
              <w:jc w:val="right"/>
              <w:rPr>
                <w:rFonts w:eastAsia="Times New Roman" w:cs="Segoe UI"/>
                <w:color w:val="000000"/>
                <w:sz w:val="16"/>
                <w:szCs w:val="16"/>
              </w:rPr>
            </w:pPr>
            <w:r w:rsidRPr="00E8199A">
              <w:rPr>
                <w:rFonts w:eastAsia="Times New Roman" w:cs="Segoe UI"/>
                <w:color w:val="000000"/>
                <w:sz w:val="16"/>
                <w:szCs w:val="16"/>
              </w:rPr>
              <w:t>2029</w:t>
            </w:r>
          </w:p>
        </w:tc>
        <w:tc>
          <w:tcPr>
            <w:tcW w:w="529" w:type="pct"/>
            <w:noWrap/>
            <w:vAlign w:val="bottom"/>
            <w:hideMark/>
          </w:tcPr>
          <w:p w14:paraId="74989C89" w14:textId="35CF4269"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371</w:t>
            </w:r>
          </w:p>
        </w:tc>
        <w:tc>
          <w:tcPr>
            <w:tcW w:w="464" w:type="pct"/>
            <w:noWrap/>
            <w:vAlign w:val="bottom"/>
            <w:hideMark/>
          </w:tcPr>
          <w:p w14:paraId="1DBA3ADE" w14:textId="334FF1EB"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423</w:t>
            </w:r>
          </w:p>
        </w:tc>
        <w:tc>
          <w:tcPr>
            <w:tcW w:w="594" w:type="pct"/>
            <w:noWrap/>
            <w:vAlign w:val="bottom"/>
            <w:hideMark/>
          </w:tcPr>
          <w:p w14:paraId="0C711D4F" w14:textId="3C074C30"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−52</w:t>
            </w:r>
          </w:p>
        </w:tc>
        <w:tc>
          <w:tcPr>
            <w:tcW w:w="713" w:type="pct"/>
            <w:noWrap/>
            <w:vAlign w:val="bottom"/>
            <w:hideMark/>
          </w:tcPr>
          <w:p w14:paraId="6A7E1E30" w14:textId="20740786"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37</w:t>
            </w:r>
          </w:p>
        </w:tc>
        <w:tc>
          <w:tcPr>
            <w:tcW w:w="555" w:type="pct"/>
            <w:noWrap/>
            <w:vAlign w:val="bottom"/>
            <w:hideMark/>
          </w:tcPr>
          <w:p w14:paraId="03590403" w14:textId="33685AC1"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w:t>
            </w:r>
          </w:p>
        </w:tc>
        <w:tc>
          <w:tcPr>
            <w:tcW w:w="555" w:type="pct"/>
            <w:noWrap/>
            <w:vAlign w:val="bottom"/>
            <w:hideMark/>
          </w:tcPr>
          <w:p w14:paraId="08FBA223" w14:textId="364807FE"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561" w:type="pct"/>
            <w:noWrap/>
            <w:vAlign w:val="bottom"/>
            <w:hideMark/>
          </w:tcPr>
          <w:p w14:paraId="3887D149" w14:textId="0CC8D075"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4D74BCAE" w14:textId="6CBDF2C4"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−27</w:t>
            </w:r>
          </w:p>
        </w:tc>
      </w:tr>
      <w:tr w:rsidR="00D96117" w:rsidRPr="00102AA8" w14:paraId="06518CCF"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102CE59" w14:textId="77777777" w:rsidR="005567AC" w:rsidRPr="00E8199A" w:rsidRDefault="005567AC" w:rsidP="005567AC">
            <w:pPr>
              <w:jc w:val="right"/>
              <w:rPr>
                <w:rFonts w:eastAsia="Times New Roman" w:cs="Segoe UI"/>
                <w:color w:val="000000"/>
                <w:sz w:val="16"/>
                <w:szCs w:val="16"/>
              </w:rPr>
            </w:pPr>
            <w:r w:rsidRPr="00E8199A">
              <w:rPr>
                <w:rFonts w:eastAsia="Times New Roman" w:cs="Segoe UI"/>
                <w:color w:val="000000"/>
                <w:sz w:val="16"/>
                <w:szCs w:val="16"/>
              </w:rPr>
              <w:t>2034</w:t>
            </w:r>
          </w:p>
        </w:tc>
        <w:tc>
          <w:tcPr>
            <w:tcW w:w="529" w:type="pct"/>
            <w:noWrap/>
            <w:vAlign w:val="bottom"/>
            <w:hideMark/>
          </w:tcPr>
          <w:p w14:paraId="63B2EECB" w14:textId="6ECF67D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418</w:t>
            </w:r>
          </w:p>
        </w:tc>
        <w:tc>
          <w:tcPr>
            <w:tcW w:w="464" w:type="pct"/>
            <w:noWrap/>
            <w:vAlign w:val="bottom"/>
            <w:hideMark/>
          </w:tcPr>
          <w:p w14:paraId="627FC001" w14:textId="53B49BF8"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423</w:t>
            </w:r>
          </w:p>
        </w:tc>
        <w:tc>
          <w:tcPr>
            <w:tcW w:w="594" w:type="pct"/>
            <w:noWrap/>
            <w:vAlign w:val="bottom"/>
            <w:hideMark/>
          </w:tcPr>
          <w:p w14:paraId="59F5DEFF" w14:textId="21125E12"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713" w:type="pct"/>
            <w:noWrap/>
            <w:vAlign w:val="bottom"/>
            <w:hideMark/>
          </w:tcPr>
          <w:p w14:paraId="4878C769" w14:textId="640B0B0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w:t>
            </w:r>
          </w:p>
        </w:tc>
        <w:tc>
          <w:tcPr>
            <w:tcW w:w="555" w:type="pct"/>
            <w:noWrap/>
            <w:vAlign w:val="bottom"/>
            <w:hideMark/>
          </w:tcPr>
          <w:p w14:paraId="5C86DAC3" w14:textId="19FA13AE"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−21</w:t>
            </w:r>
          </w:p>
        </w:tc>
        <w:tc>
          <w:tcPr>
            <w:tcW w:w="555" w:type="pct"/>
            <w:noWrap/>
            <w:vAlign w:val="bottom"/>
            <w:hideMark/>
          </w:tcPr>
          <w:p w14:paraId="3C835FF4" w14:textId="701A3B67"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561" w:type="pct"/>
            <w:noWrap/>
            <w:vAlign w:val="bottom"/>
            <w:hideMark/>
          </w:tcPr>
          <w:p w14:paraId="1704E9D0" w14:textId="12D57A33"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328A7FB2" w14:textId="64013993"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23</w:t>
            </w:r>
          </w:p>
        </w:tc>
      </w:tr>
      <w:tr w:rsidR="00D96117" w:rsidRPr="00102AA8" w14:paraId="6C5527AD"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1939D12" w14:textId="77777777" w:rsidR="005567AC" w:rsidRPr="00E8199A" w:rsidRDefault="005567AC" w:rsidP="005567AC">
            <w:pPr>
              <w:jc w:val="right"/>
              <w:rPr>
                <w:rFonts w:eastAsia="Times New Roman" w:cs="Segoe UI"/>
                <w:color w:val="000000"/>
                <w:sz w:val="16"/>
                <w:szCs w:val="16"/>
              </w:rPr>
            </w:pPr>
            <w:r w:rsidRPr="00E8199A">
              <w:rPr>
                <w:rFonts w:eastAsia="Times New Roman" w:cs="Segoe UI"/>
                <w:color w:val="000000"/>
                <w:sz w:val="16"/>
                <w:szCs w:val="16"/>
              </w:rPr>
              <w:t>2039</w:t>
            </w:r>
          </w:p>
        </w:tc>
        <w:tc>
          <w:tcPr>
            <w:tcW w:w="529" w:type="pct"/>
            <w:noWrap/>
            <w:vAlign w:val="bottom"/>
            <w:hideMark/>
          </w:tcPr>
          <w:p w14:paraId="16FD740A" w14:textId="1757F884"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430</w:t>
            </w:r>
          </w:p>
        </w:tc>
        <w:tc>
          <w:tcPr>
            <w:tcW w:w="464" w:type="pct"/>
            <w:noWrap/>
            <w:vAlign w:val="bottom"/>
            <w:hideMark/>
          </w:tcPr>
          <w:p w14:paraId="14595577" w14:textId="19BCAD73"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423</w:t>
            </w:r>
          </w:p>
        </w:tc>
        <w:tc>
          <w:tcPr>
            <w:tcW w:w="594" w:type="pct"/>
            <w:noWrap/>
            <w:vAlign w:val="bottom"/>
            <w:hideMark/>
          </w:tcPr>
          <w:p w14:paraId="42306D31" w14:textId="7CD3FA2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713" w:type="pct"/>
            <w:noWrap/>
            <w:vAlign w:val="bottom"/>
            <w:hideMark/>
          </w:tcPr>
          <w:p w14:paraId="56D9C069" w14:textId="71FA4A6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43</w:t>
            </w:r>
          </w:p>
        </w:tc>
        <w:tc>
          <w:tcPr>
            <w:tcW w:w="555" w:type="pct"/>
            <w:noWrap/>
            <w:vAlign w:val="bottom"/>
            <w:hideMark/>
          </w:tcPr>
          <w:p w14:paraId="7AB768F0" w14:textId="57677D2B"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w:t>
            </w:r>
          </w:p>
        </w:tc>
        <w:tc>
          <w:tcPr>
            <w:tcW w:w="555" w:type="pct"/>
            <w:noWrap/>
            <w:vAlign w:val="bottom"/>
            <w:hideMark/>
          </w:tcPr>
          <w:p w14:paraId="6941B57F" w14:textId="19BB79CF"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6</w:t>
            </w:r>
          </w:p>
        </w:tc>
        <w:tc>
          <w:tcPr>
            <w:tcW w:w="561" w:type="pct"/>
            <w:noWrap/>
            <w:vAlign w:val="bottom"/>
            <w:hideMark/>
          </w:tcPr>
          <w:p w14:paraId="18DCC226" w14:textId="5B49F2BC"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6810ECB1" w14:textId="62AA5F7B"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36</w:t>
            </w:r>
          </w:p>
        </w:tc>
      </w:tr>
      <w:tr w:rsidR="00D96117" w:rsidRPr="00102AA8" w14:paraId="1ED79C7F" w14:textId="77777777" w:rsidTr="005567AC">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19E00ED6" w14:textId="77777777" w:rsidR="005567AC" w:rsidRPr="00E8199A" w:rsidRDefault="005567AC" w:rsidP="005567AC">
            <w:pPr>
              <w:jc w:val="right"/>
              <w:rPr>
                <w:rFonts w:eastAsia="Times New Roman" w:cs="Segoe UI"/>
                <w:color w:val="000000"/>
                <w:sz w:val="16"/>
                <w:szCs w:val="16"/>
              </w:rPr>
            </w:pPr>
            <w:r w:rsidRPr="00E8199A">
              <w:rPr>
                <w:rFonts w:eastAsia="Times New Roman" w:cs="Segoe UI"/>
                <w:color w:val="000000"/>
                <w:sz w:val="16"/>
                <w:szCs w:val="16"/>
              </w:rPr>
              <w:t>2044</w:t>
            </w:r>
          </w:p>
        </w:tc>
        <w:tc>
          <w:tcPr>
            <w:tcW w:w="529" w:type="pct"/>
            <w:noWrap/>
            <w:vAlign w:val="bottom"/>
            <w:hideMark/>
          </w:tcPr>
          <w:p w14:paraId="43A5EC4D" w14:textId="3C7175B4"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447</w:t>
            </w:r>
          </w:p>
        </w:tc>
        <w:tc>
          <w:tcPr>
            <w:tcW w:w="464" w:type="pct"/>
            <w:noWrap/>
            <w:vAlign w:val="bottom"/>
            <w:hideMark/>
          </w:tcPr>
          <w:p w14:paraId="4F672787" w14:textId="6546CDC0"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423</w:t>
            </w:r>
          </w:p>
        </w:tc>
        <w:tc>
          <w:tcPr>
            <w:tcW w:w="594" w:type="pct"/>
            <w:noWrap/>
            <w:vAlign w:val="bottom"/>
            <w:hideMark/>
          </w:tcPr>
          <w:p w14:paraId="436452EA" w14:textId="66D167BD"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24</w:t>
            </w:r>
          </w:p>
        </w:tc>
        <w:tc>
          <w:tcPr>
            <w:tcW w:w="713" w:type="pct"/>
            <w:noWrap/>
            <w:vAlign w:val="bottom"/>
            <w:hideMark/>
          </w:tcPr>
          <w:p w14:paraId="7ACDB1EC" w14:textId="4298F518"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45</w:t>
            </w:r>
          </w:p>
        </w:tc>
        <w:tc>
          <w:tcPr>
            <w:tcW w:w="555" w:type="pct"/>
            <w:noWrap/>
            <w:vAlign w:val="bottom"/>
            <w:hideMark/>
          </w:tcPr>
          <w:p w14:paraId="402F9F8C" w14:textId="62A7EAA1"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−22</w:t>
            </w:r>
          </w:p>
        </w:tc>
        <w:tc>
          <w:tcPr>
            <w:tcW w:w="555" w:type="pct"/>
            <w:noWrap/>
            <w:vAlign w:val="bottom"/>
            <w:hideMark/>
          </w:tcPr>
          <w:p w14:paraId="7E089E97" w14:textId="7A118A91"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561" w:type="pct"/>
            <w:noWrap/>
            <w:vAlign w:val="bottom"/>
            <w:hideMark/>
          </w:tcPr>
          <w:p w14:paraId="2BB8F3CE" w14:textId="609C23A3" w:rsidR="005567AC" w:rsidRPr="00C765FC"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w:t>
            </w:r>
          </w:p>
        </w:tc>
        <w:tc>
          <w:tcPr>
            <w:tcW w:w="592" w:type="pct"/>
            <w:noWrap/>
            <w:vAlign w:val="bottom"/>
            <w:hideMark/>
          </w:tcPr>
          <w:p w14:paraId="716DDD81" w14:textId="3F8EF9DE" w:rsidR="005567AC" w:rsidRPr="0065327D" w:rsidRDefault="005567AC" w:rsidP="005567A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54</w:t>
            </w:r>
          </w:p>
        </w:tc>
      </w:tr>
    </w:tbl>
    <w:p w14:paraId="509B66B6" w14:textId="786F5722" w:rsidR="006F620A" w:rsidRPr="005B7A38" w:rsidRDefault="006F620A" w:rsidP="005B7A38">
      <w:pPr>
        <w:rPr>
          <w:rFonts w:ascii="Segoe UI" w:hAnsi="Segoe UI" w:cs="Segoe UI"/>
          <w:sz w:val="18"/>
          <w:szCs w:val="18"/>
        </w:rPr>
      </w:pPr>
      <w:r w:rsidRPr="005B7A38">
        <w:rPr>
          <w:rFonts w:ascii="Segoe UI" w:hAnsi="Segoe UI" w:cs="Segoe UI"/>
          <w:sz w:val="18"/>
          <w:szCs w:val="18"/>
        </w:rPr>
        <w:t xml:space="preserve">Source: </w:t>
      </w:r>
      <w:r w:rsidR="000717DD">
        <w:rPr>
          <w:rFonts w:ascii="Segoe UI" w:hAnsi="Segoe UI" w:cs="Segoe UI"/>
          <w:sz w:val="18"/>
          <w:szCs w:val="18"/>
        </w:rPr>
        <w:t>Essex County Council</w:t>
      </w:r>
      <w:r w:rsidRPr="005B7A38">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74C04542" w14:textId="45486E20" w:rsidR="006F620A" w:rsidRDefault="006F620A" w:rsidP="006F620A">
      <w:pPr>
        <w:pStyle w:val="Caption"/>
      </w:pPr>
      <w:r>
        <w:lastRenderedPageBreak/>
        <w:t xml:space="preserve">Table </w:t>
      </w:r>
      <w:r>
        <w:fldChar w:fldCharType="begin"/>
      </w:r>
      <w:r>
        <w:instrText>SEQ Table \* ARABIC</w:instrText>
      </w:r>
      <w:r>
        <w:fldChar w:fldCharType="separate"/>
      </w:r>
      <w:r w:rsidR="00971C60">
        <w:rPr>
          <w:noProof/>
        </w:rPr>
        <w:t>155</w:t>
      </w:r>
      <w:r>
        <w:fldChar w:fldCharType="end"/>
      </w:r>
      <w:r>
        <w:t xml:space="preserve">. </w:t>
      </w:r>
      <w:r w:rsidRPr="00DB574C">
        <w:t xml:space="preserve">Adjusted estimated need for </w:t>
      </w:r>
      <w:r>
        <w:t>nursing</w:t>
      </w:r>
      <w:r w:rsidRPr="00DB574C">
        <w:t xml:space="preserve"> care home beds in </w:t>
      </w:r>
      <w:r>
        <w:t>Maldon</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102AA8" w14:paraId="19795C87"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0F2DD975"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6CFC274E"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207CD852"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7083745D"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7E1404EC"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610DDCBA"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6BD9A34F"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175B0271" w14:textId="4F0ED6CB"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B14E2B" w:rsidRPr="00102AA8" w14:paraId="1B5DAA99"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5FDF78B7" w14:textId="77777777" w:rsidR="00B14E2B" w:rsidRPr="00E8199A" w:rsidRDefault="00B14E2B" w:rsidP="00B14E2B">
            <w:pPr>
              <w:jc w:val="center"/>
              <w:rPr>
                <w:rFonts w:eastAsia="Times New Roman" w:cs="Segoe UI"/>
                <w:color w:val="000000"/>
                <w:sz w:val="16"/>
                <w:szCs w:val="16"/>
              </w:rPr>
            </w:pPr>
            <w:r w:rsidRPr="00E8199A">
              <w:rPr>
                <w:rFonts w:eastAsia="Times New Roman" w:cs="Segoe UI"/>
                <w:color w:val="000000"/>
                <w:sz w:val="16"/>
                <w:szCs w:val="16"/>
              </w:rPr>
              <w:t>2024</w:t>
            </w:r>
          </w:p>
        </w:tc>
        <w:tc>
          <w:tcPr>
            <w:tcW w:w="609" w:type="pct"/>
            <w:noWrap/>
            <w:vAlign w:val="bottom"/>
            <w:hideMark/>
          </w:tcPr>
          <w:p w14:paraId="1B26DDDF" w14:textId="61657F87"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109</w:t>
            </w:r>
          </w:p>
        </w:tc>
        <w:tc>
          <w:tcPr>
            <w:tcW w:w="602" w:type="pct"/>
            <w:noWrap/>
            <w:vAlign w:val="bottom"/>
            <w:hideMark/>
          </w:tcPr>
          <w:p w14:paraId="3D1A823D" w14:textId="0787ABD0"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w:t>
            </w:r>
          </w:p>
        </w:tc>
        <w:tc>
          <w:tcPr>
            <w:tcW w:w="609" w:type="pct"/>
            <w:noWrap/>
            <w:vAlign w:val="bottom"/>
            <w:hideMark/>
          </w:tcPr>
          <w:p w14:paraId="3D0329EA" w14:textId="23FC6165"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34</w:t>
            </w:r>
          </w:p>
        </w:tc>
        <w:tc>
          <w:tcPr>
            <w:tcW w:w="721" w:type="pct"/>
            <w:noWrap/>
            <w:vAlign w:val="bottom"/>
            <w:hideMark/>
          </w:tcPr>
          <w:p w14:paraId="3D6BC1FC" w14:textId="0BD591FC"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602" w:type="pct"/>
            <w:noWrap/>
            <w:vAlign w:val="bottom"/>
            <w:hideMark/>
          </w:tcPr>
          <w:p w14:paraId="69FDC16D" w14:textId="1E981990"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602" w:type="pct"/>
            <w:noWrap/>
            <w:vAlign w:val="bottom"/>
            <w:hideMark/>
          </w:tcPr>
          <w:p w14:paraId="46F26D7B" w14:textId="06316A3A"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w:t>
            </w:r>
          </w:p>
        </w:tc>
        <w:tc>
          <w:tcPr>
            <w:tcW w:w="652" w:type="pct"/>
            <w:noWrap/>
            <w:vAlign w:val="bottom"/>
            <w:hideMark/>
          </w:tcPr>
          <w:p w14:paraId="5D5EDD53" w14:textId="0EE4027B" w:rsidR="00B14E2B" w:rsidRPr="0065327D"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30</w:t>
            </w:r>
          </w:p>
        </w:tc>
      </w:tr>
      <w:tr w:rsidR="00B14E2B" w:rsidRPr="00102AA8" w14:paraId="5A40D4A8"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73666334" w14:textId="77777777" w:rsidR="00B14E2B" w:rsidRPr="00E8199A" w:rsidRDefault="00B14E2B" w:rsidP="00B14E2B">
            <w:pPr>
              <w:jc w:val="center"/>
              <w:rPr>
                <w:rFonts w:eastAsia="Times New Roman" w:cs="Segoe UI"/>
                <w:color w:val="000000"/>
                <w:sz w:val="16"/>
                <w:szCs w:val="16"/>
              </w:rPr>
            </w:pPr>
            <w:r w:rsidRPr="00E8199A">
              <w:rPr>
                <w:rFonts w:eastAsia="Times New Roman" w:cs="Segoe UI"/>
                <w:color w:val="000000"/>
                <w:sz w:val="16"/>
                <w:szCs w:val="16"/>
              </w:rPr>
              <w:t>2029</w:t>
            </w:r>
          </w:p>
        </w:tc>
        <w:tc>
          <w:tcPr>
            <w:tcW w:w="609" w:type="pct"/>
            <w:noWrap/>
            <w:vAlign w:val="bottom"/>
            <w:hideMark/>
          </w:tcPr>
          <w:p w14:paraId="39F8C7DD" w14:textId="18F9620D"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134</w:t>
            </w:r>
          </w:p>
        </w:tc>
        <w:tc>
          <w:tcPr>
            <w:tcW w:w="602" w:type="pct"/>
            <w:noWrap/>
            <w:vAlign w:val="bottom"/>
            <w:hideMark/>
          </w:tcPr>
          <w:p w14:paraId="18183A6F" w14:textId="7668D136"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w:t>
            </w:r>
          </w:p>
        </w:tc>
        <w:tc>
          <w:tcPr>
            <w:tcW w:w="609" w:type="pct"/>
            <w:noWrap/>
            <w:vAlign w:val="bottom"/>
            <w:hideMark/>
          </w:tcPr>
          <w:p w14:paraId="7486834C" w14:textId="589FEEA9"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59</w:t>
            </w:r>
          </w:p>
        </w:tc>
        <w:tc>
          <w:tcPr>
            <w:tcW w:w="721" w:type="pct"/>
            <w:noWrap/>
            <w:vAlign w:val="bottom"/>
            <w:hideMark/>
          </w:tcPr>
          <w:p w14:paraId="6767E5AE" w14:textId="6023015A"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602" w:type="pct"/>
            <w:noWrap/>
            <w:vAlign w:val="bottom"/>
            <w:hideMark/>
          </w:tcPr>
          <w:p w14:paraId="17E333C8" w14:textId="6F9835F7"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w:t>
            </w:r>
          </w:p>
        </w:tc>
        <w:tc>
          <w:tcPr>
            <w:tcW w:w="602" w:type="pct"/>
            <w:noWrap/>
            <w:vAlign w:val="bottom"/>
            <w:hideMark/>
          </w:tcPr>
          <w:p w14:paraId="024644E5" w14:textId="6D5725D9"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p>
        </w:tc>
        <w:tc>
          <w:tcPr>
            <w:tcW w:w="652" w:type="pct"/>
            <w:noWrap/>
            <w:vAlign w:val="bottom"/>
            <w:hideMark/>
          </w:tcPr>
          <w:p w14:paraId="5CCDB25F" w14:textId="048BC632" w:rsidR="00B14E2B" w:rsidRPr="0065327D"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55</w:t>
            </w:r>
          </w:p>
        </w:tc>
      </w:tr>
      <w:tr w:rsidR="00B14E2B" w:rsidRPr="00102AA8" w14:paraId="7064B963"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042B2254" w14:textId="77777777" w:rsidR="00B14E2B" w:rsidRPr="00E8199A" w:rsidRDefault="00B14E2B" w:rsidP="00B14E2B">
            <w:pPr>
              <w:jc w:val="center"/>
              <w:rPr>
                <w:rFonts w:eastAsia="Times New Roman" w:cs="Segoe UI"/>
                <w:color w:val="000000"/>
                <w:sz w:val="16"/>
                <w:szCs w:val="16"/>
              </w:rPr>
            </w:pPr>
            <w:r w:rsidRPr="00E8199A">
              <w:rPr>
                <w:rFonts w:eastAsia="Times New Roman" w:cs="Segoe UI"/>
                <w:color w:val="000000"/>
                <w:sz w:val="16"/>
                <w:szCs w:val="16"/>
              </w:rPr>
              <w:t>2034</w:t>
            </w:r>
          </w:p>
        </w:tc>
        <w:tc>
          <w:tcPr>
            <w:tcW w:w="609" w:type="pct"/>
            <w:noWrap/>
            <w:vAlign w:val="bottom"/>
            <w:hideMark/>
          </w:tcPr>
          <w:p w14:paraId="05D09635" w14:textId="6AED67EF"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171</w:t>
            </w:r>
          </w:p>
        </w:tc>
        <w:tc>
          <w:tcPr>
            <w:tcW w:w="602" w:type="pct"/>
            <w:noWrap/>
            <w:vAlign w:val="bottom"/>
            <w:hideMark/>
          </w:tcPr>
          <w:p w14:paraId="2E1F30BE" w14:textId="494443AA"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w:t>
            </w:r>
          </w:p>
        </w:tc>
        <w:tc>
          <w:tcPr>
            <w:tcW w:w="609" w:type="pct"/>
            <w:noWrap/>
            <w:vAlign w:val="bottom"/>
            <w:hideMark/>
          </w:tcPr>
          <w:p w14:paraId="7D9DB96B" w14:textId="11FE5AEC"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96</w:t>
            </w:r>
          </w:p>
        </w:tc>
        <w:tc>
          <w:tcPr>
            <w:tcW w:w="721" w:type="pct"/>
            <w:noWrap/>
            <w:vAlign w:val="bottom"/>
            <w:hideMark/>
          </w:tcPr>
          <w:p w14:paraId="26DF3A41" w14:textId="2BA27287"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602" w:type="pct"/>
            <w:noWrap/>
            <w:vAlign w:val="bottom"/>
            <w:hideMark/>
          </w:tcPr>
          <w:p w14:paraId="5CCA972B" w14:textId="18E70F11"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−9</w:t>
            </w:r>
          </w:p>
        </w:tc>
        <w:tc>
          <w:tcPr>
            <w:tcW w:w="602" w:type="pct"/>
            <w:noWrap/>
            <w:vAlign w:val="bottom"/>
            <w:hideMark/>
          </w:tcPr>
          <w:p w14:paraId="6316385E" w14:textId="0AD77C31"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3</w:t>
            </w:r>
          </w:p>
        </w:tc>
        <w:tc>
          <w:tcPr>
            <w:tcW w:w="652" w:type="pct"/>
            <w:noWrap/>
            <w:vAlign w:val="bottom"/>
            <w:hideMark/>
          </w:tcPr>
          <w:p w14:paraId="667D4FA1" w14:textId="0A787C8D" w:rsidR="00B14E2B" w:rsidRPr="0065327D"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91</w:t>
            </w:r>
          </w:p>
        </w:tc>
      </w:tr>
      <w:tr w:rsidR="00B14E2B" w:rsidRPr="00102AA8" w14:paraId="54181C28"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63290C5D" w14:textId="77777777" w:rsidR="00B14E2B" w:rsidRPr="00E8199A" w:rsidRDefault="00B14E2B" w:rsidP="00B14E2B">
            <w:pPr>
              <w:jc w:val="center"/>
              <w:rPr>
                <w:rFonts w:eastAsia="Times New Roman" w:cs="Segoe UI"/>
                <w:color w:val="000000"/>
                <w:sz w:val="16"/>
                <w:szCs w:val="16"/>
              </w:rPr>
            </w:pPr>
            <w:r w:rsidRPr="00E8199A">
              <w:rPr>
                <w:rFonts w:eastAsia="Times New Roman" w:cs="Segoe UI"/>
                <w:color w:val="000000"/>
                <w:sz w:val="16"/>
                <w:szCs w:val="16"/>
              </w:rPr>
              <w:t>2039</w:t>
            </w:r>
          </w:p>
        </w:tc>
        <w:tc>
          <w:tcPr>
            <w:tcW w:w="609" w:type="pct"/>
            <w:noWrap/>
            <w:vAlign w:val="bottom"/>
            <w:hideMark/>
          </w:tcPr>
          <w:p w14:paraId="38CC404D" w14:textId="2E9E6737"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198</w:t>
            </w:r>
          </w:p>
        </w:tc>
        <w:tc>
          <w:tcPr>
            <w:tcW w:w="602" w:type="pct"/>
            <w:noWrap/>
            <w:vAlign w:val="bottom"/>
            <w:hideMark/>
          </w:tcPr>
          <w:p w14:paraId="0ECB8EC3" w14:textId="75C3E553"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w:t>
            </w:r>
          </w:p>
        </w:tc>
        <w:tc>
          <w:tcPr>
            <w:tcW w:w="609" w:type="pct"/>
            <w:noWrap/>
            <w:vAlign w:val="bottom"/>
            <w:hideMark/>
          </w:tcPr>
          <w:p w14:paraId="32307893" w14:textId="2A230577"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123</w:t>
            </w:r>
          </w:p>
        </w:tc>
        <w:tc>
          <w:tcPr>
            <w:tcW w:w="721" w:type="pct"/>
            <w:noWrap/>
            <w:vAlign w:val="bottom"/>
            <w:hideMark/>
          </w:tcPr>
          <w:p w14:paraId="088E7FEA" w14:textId="2B7F2552"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602" w:type="pct"/>
            <w:noWrap/>
            <w:vAlign w:val="bottom"/>
            <w:hideMark/>
          </w:tcPr>
          <w:p w14:paraId="5DCDE5AF" w14:textId="4BAC980B"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−10</w:t>
            </w:r>
          </w:p>
        </w:tc>
        <w:tc>
          <w:tcPr>
            <w:tcW w:w="602" w:type="pct"/>
            <w:noWrap/>
            <w:vAlign w:val="bottom"/>
            <w:hideMark/>
          </w:tcPr>
          <w:p w14:paraId="3EF154D3" w14:textId="55C9D59E"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4</w:t>
            </w:r>
          </w:p>
        </w:tc>
        <w:tc>
          <w:tcPr>
            <w:tcW w:w="652" w:type="pct"/>
            <w:noWrap/>
            <w:vAlign w:val="bottom"/>
            <w:hideMark/>
          </w:tcPr>
          <w:p w14:paraId="4B4FEBDB" w14:textId="300C5092" w:rsidR="00B14E2B" w:rsidRPr="0065327D"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117</w:t>
            </w:r>
          </w:p>
        </w:tc>
      </w:tr>
      <w:tr w:rsidR="00B14E2B" w:rsidRPr="00102AA8" w14:paraId="73D247C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BFCFE14" w14:textId="77777777" w:rsidR="00B14E2B" w:rsidRPr="00E8199A" w:rsidRDefault="00B14E2B" w:rsidP="00B14E2B">
            <w:pPr>
              <w:jc w:val="center"/>
              <w:rPr>
                <w:rFonts w:eastAsia="Times New Roman" w:cs="Segoe UI"/>
                <w:color w:val="000000"/>
                <w:sz w:val="16"/>
                <w:szCs w:val="16"/>
              </w:rPr>
            </w:pPr>
            <w:r w:rsidRPr="00E8199A">
              <w:rPr>
                <w:rFonts w:eastAsia="Times New Roman" w:cs="Segoe UI"/>
                <w:color w:val="000000"/>
                <w:sz w:val="16"/>
                <w:szCs w:val="16"/>
              </w:rPr>
              <w:t>2044</w:t>
            </w:r>
          </w:p>
        </w:tc>
        <w:tc>
          <w:tcPr>
            <w:tcW w:w="609" w:type="pct"/>
            <w:noWrap/>
            <w:vAlign w:val="bottom"/>
            <w:hideMark/>
          </w:tcPr>
          <w:p w14:paraId="73AC0D0B" w14:textId="1BA213C3"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230</w:t>
            </w:r>
          </w:p>
        </w:tc>
        <w:tc>
          <w:tcPr>
            <w:tcW w:w="602" w:type="pct"/>
            <w:noWrap/>
            <w:vAlign w:val="bottom"/>
            <w:hideMark/>
          </w:tcPr>
          <w:p w14:paraId="2A7D5FA6" w14:textId="3C893ABB"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75</w:t>
            </w:r>
          </w:p>
        </w:tc>
        <w:tc>
          <w:tcPr>
            <w:tcW w:w="609" w:type="pct"/>
            <w:noWrap/>
            <w:vAlign w:val="bottom"/>
            <w:hideMark/>
          </w:tcPr>
          <w:p w14:paraId="26CB3880" w14:textId="2940787F"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155</w:t>
            </w:r>
          </w:p>
        </w:tc>
        <w:tc>
          <w:tcPr>
            <w:tcW w:w="721" w:type="pct"/>
            <w:noWrap/>
            <w:vAlign w:val="bottom"/>
            <w:hideMark/>
          </w:tcPr>
          <w:p w14:paraId="5D434E21" w14:textId="351E4099"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0</w:t>
            </w:r>
          </w:p>
        </w:tc>
        <w:tc>
          <w:tcPr>
            <w:tcW w:w="602" w:type="pct"/>
            <w:noWrap/>
            <w:vAlign w:val="bottom"/>
            <w:hideMark/>
          </w:tcPr>
          <w:p w14:paraId="7A193AB3" w14:textId="0E28689F"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−12</w:t>
            </w:r>
          </w:p>
        </w:tc>
        <w:tc>
          <w:tcPr>
            <w:tcW w:w="602" w:type="pct"/>
            <w:noWrap/>
            <w:vAlign w:val="bottom"/>
            <w:hideMark/>
          </w:tcPr>
          <w:p w14:paraId="34EDE8C1" w14:textId="6CF533B1" w:rsidR="00B14E2B" w:rsidRPr="00BB76D4"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102AA8">
              <w:rPr>
                <w:rFonts w:cs="Segoe UI"/>
                <w:color w:val="000000"/>
                <w:sz w:val="18"/>
                <w:szCs w:val="18"/>
              </w:rPr>
              <w:t>5</w:t>
            </w:r>
          </w:p>
        </w:tc>
        <w:tc>
          <w:tcPr>
            <w:tcW w:w="652" w:type="pct"/>
            <w:noWrap/>
            <w:vAlign w:val="bottom"/>
            <w:hideMark/>
          </w:tcPr>
          <w:p w14:paraId="2606F42E" w14:textId="769D1ED5" w:rsidR="00B14E2B" w:rsidRPr="0065327D" w:rsidRDefault="00B14E2B" w:rsidP="00B14E2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102AA8">
              <w:rPr>
                <w:rFonts w:cs="Segoe UI"/>
                <w:color w:val="000000"/>
                <w:sz w:val="18"/>
                <w:szCs w:val="18"/>
              </w:rPr>
              <w:t>148</w:t>
            </w:r>
          </w:p>
        </w:tc>
      </w:tr>
    </w:tbl>
    <w:p w14:paraId="65195B10" w14:textId="4A2AB482" w:rsidR="006F620A" w:rsidRPr="00954676" w:rsidRDefault="006F620A" w:rsidP="006F620A">
      <w:pPr>
        <w:rPr>
          <w:rFonts w:ascii="Segoe UI" w:hAnsi="Segoe UI" w:cs="Segoe UI"/>
          <w:sz w:val="18"/>
          <w:szCs w:val="18"/>
        </w:rPr>
      </w:pPr>
      <w:r w:rsidRPr="00954676">
        <w:rPr>
          <w:rFonts w:ascii="Segoe UI" w:hAnsi="Segoe UI" w:cs="Segoe UI"/>
          <w:sz w:val="18"/>
          <w:szCs w:val="18"/>
        </w:rPr>
        <w:t xml:space="preserve">Source: </w:t>
      </w:r>
      <w:r w:rsidR="000717DD">
        <w:rPr>
          <w:rFonts w:ascii="Segoe UI" w:hAnsi="Segoe UI" w:cs="Segoe UI"/>
          <w:sz w:val="18"/>
          <w:szCs w:val="18"/>
        </w:rPr>
        <w:t>Essex County Council</w:t>
      </w:r>
      <w:r w:rsidRPr="00954676">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18C75BB1" w14:textId="0311FC1E" w:rsidR="006F620A" w:rsidRDefault="006F620A" w:rsidP="006F620A">
      <w:pPr>
        <w:pStyle w:val="Caption"/>
      </w:pPr>
      <w:r>
        <w:t xml:space="preserve">Table </w:t>
      </w:r>
      <w:r>
        <w:fldChar w:fldCharType="begin"/>
      </w:r>
      <w:r>
        <w:instrText>SEQ Table \* ARABIC</w:instrText>
      </w:r>
      <w:r>
        <w:fldChar w:fldCharType="separate"/>
      </w:r>
      <w:r w:rsidR="00971C60">
        <w:rPr>
          <w:noProof/>
        </w:rPr>
        <w:t>156</w:t>
      </w:r>
      <w:r>
        <w:fldChar w:fldCharType="end"/>
      </w:r>
      <w:r>
        <w:t xml:space="preserve">. </w:t>
      </w:r>
      <w:r w:rsidRPr="00081FF9">
        <w:t xml:space="preserve">Adjusted estimated need for residential care home beds in </w:t>
      </w:r>
      <w:r>
        <w:t>Rochford</w:t>
      </w:r>
      <w:r w:rsidRPr="00081FF9">
        <w:t xml:space="preserve"> to 2044</w:t>
      </w:r>
    </w:p>
    <w:tbl>
      <w:tblPr>
        <w:tblStyle w:val="GridTable5Dark-Accent4"/>
        <w:tblW w:w="5000" w:type="pct"/>
        <w:tblLook w:val="04A0" w:firstRow="1" w:lastRow="0" w:firstColumn="1" w:lastColumn="0" w:noHBand="0" w:noVBand="1"/>
      </w:tblPr>
      <w:tblGrid>
        <w:gridCol w:w="785"/>
        <w:gridCol w:w="962"/>
        <w:gridCol w:w="836"/>
        <w:gridCol w:w="1069"/>
        <w:gridCol w:w="1286"/>
        <w:gridCol w:w="1001"/>
        <w:gridCol w:w="1001"/>
        <w:gridCol w:w="1012"/>
        <w:gridCol w:w="1064"/>
      </w:tblGrid>
      <w:tr w:rsidR="006F620A" w:rsidRPr="00102AA8" w14:paraId="377FD44F"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331557D7" w14:textId="77777777" w:rsidR="006F620A" w:rsidRPr="0036463F" w:rsidRDefault="006F620A" w:rsidP="001A5B9A">
            <w:pPr>
              <w:rPr>
                <w:rFonts w:eastAsia="Times New Roman" w:cs="Segoe UI"/>
                <w:b w:val="0"/>
                <w:color w:val="000000"/>
                <w:sz w:val="16"/>
                <w:szCs w:val="16"/>
              </w:rPr>
            </w:pPr>
            <w:r w:rsidRPr="0036463F">
              <w:rPr>
                <w:rFonts w:eastAsia="Times New Roman" w:cs="Segoe UI"/>
                <w:color w:val="000000"/>
                <w:sz w:val="16"/>
                <w:szCs w:val="16"/>
              </w:rPr>
              <w:t>Year</w:t>
            </w:r>
          </w:p>
        </w:tc>
        <w:tc>
          <w:tcPr>
            <w:tcW w:w="533" w:type="pct"/>
            <w:shd w:val="clear" w:color="auto" w:fill="FBCAD0"/>
            <w:hideMark/>
          </w:tcPr>
          <w:p w14:paraId="54D791F8" w14:textId="77777777" w:rsidR="006F620A" w:rsidRPr="0036463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36463F">
              <w:rPr>
                <w:rFonts w:eastAsia="Times New Roman" w:cs="Segoe UI"/>
                <w:color w:val="000000"/>
                <w:sz w:val="16"/>
                <w:szCs w:val="16"/>
              </w:rPr>
              <w:t>Gross estimated care home bed need</w:t>
            </w:r>
          </w:p>
        </w:tc>
        <w:tc>
          <w:tcPr>
            <w:tcW w:w="464" w:type="pct"/>
            <w:shd w:val="clear" w:color="auto" w:fill="FBCAD0"/>
            <w:hideMark/>
          </w:tcPr>
          <w:p w14:paraId="6D07C024" w14:textId="77777777" w:rsidR="006F620A" w:rsidRPr="0036463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36463F">
              <w:rPr>
                <w:rFonts w:eastAsia="Times New Roman" w:cs="Segoe UI"/>
                <w:color w:val="000000"/>
                <w:sz w:val="16"/>
                <w:szCs w:val="16"/>
              </w:rPr>
              <w:t>Current supply</w:t>
            </w:r>
          </w:p>
        </w:tc>
        <w:tc>
          <w:tcPr>
            <w:tcW w:w="593" w:type="pct"/>
            <w:shd w:val="clear" w:color="auto" w:fill="FBCAD0"/>
            <w:hideMark/>
          </w:tcPr>
          <w:p w14:paraId="5D63183E" w14:textId="77777777" w:rsidR="006F620A" w:rsidRPr="0036463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36463F">
              <w:rPr>
                <w:rFonts w:eastAsia="Times New Roman" w:cs="Segoe UI"/>
                <w:color w:val="000000"/>
                <w:sz w:val="16"/>
                <w:szCs w:val="16"/>
              </w:rPr>
              <w:t>Initial estimated care home bed need (net of supply)</w:t>
            </w:r>
          </w:p>
        </w:tc>
        <w:tc>
          <w:tcPr>
            <w:tcW w:w="713" w:type="pct"/>
            <w:shd w:val="clear" w:color="auto" w:fill="FBCAD0"/>
            <w:hideMark/>
          </w:tcPr>
          <w:p w14:paraId="3DA5E368" w14:textId="77777777" w:rsidR="006F620A" w:rsidRPr="0036463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36463F">
              <w:rPr>
                <w:rFonts w:eastAsia="Times New Roman" w:cs="Segoe UI"/>
                <w:color w:val="000000"/>
                <w:sz w:val="16"/>
                <w:szCs w:val="16"/>
              </w:rPr>
              <w:t>Adjust for spare capacity requirement (+10%) &amp; capacity tracker evidence</w:t>
            </w:r>
          </w:p>
        </w:tc>
        <w:tc>
          <w:tcPr>
            <w:tcW w:w="555" w:type="pct"/>
            <w:shd w:val="clear" w:color="auto" w:fill="FBCAD0"/>
            <w:hideMark/>
          </w:tcPr>
          <w:p w14:paraId="2011E14D" w14:textId="77777777" w:rsidR="006F620A" w:rsidRPr="0036463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36463F">
              <w:rPr>
                <w:rFonts w:eastAsia="Times New Roman" w:cs="Segoe UI"/>
                <w:color w:val="000000"/>
                <w:sz w:val="16"/>
                <w:szCs w:val="16"/>
              </w:rPr>
              <w:t>Adjust for use of beds by non-Essex residents (-5%)</w:t>
            </w:r>
          </w:p>
        </w:tc>
        <w:tc>
          <w:tcPr>
            <w:tcW w:w="555" w:type="pct"/>
            <w:shd w:val="clear" w:color="auto" w:fill="FBCAD0"/>
            <w:hideMark/>
          </w:tcPr>
          <w:p w14:paraId="68FD1C9D" w14:textId="77777777" w:rsidR="006F620A" w:rsidRPr="0036463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36463F">
              <w:rPr>
                <w:rFonts w:eastAsia="Times New Roman" w:cs="Segoe UI"/>
                <w:color w:val="000000"/>
                <w:sz w:val="16"/>
                <w:szCs w:val="16"/>
              </w:rPr>
              <w:t>Adjust for potential care home closures (+1.5%)</w:t>
            </w:r>
          </w:p>
        </w:tc>
        <w:tc>
          <w:tcPr>
            <w:tcW w:w="561" w:type="pct"/>
            <w:shd w:val="clear" w:color="auto" w:fill="FBCAD0"/>
            <w:hideMark/>
          </w:tcPr>
          <w:p w14:paraId="513FA47A" w14:textId="77777777" w:rsidR="006F620A" w:rsidRPr="0036463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36463F">
              <w:rPr>
                <w:rFonts w:eastAsia="Times New Roman" w:cs="Segoe UI"/>
                <w:color w:val="000000"/>
                <w:sz w:val="16"/>
                <w:szCs w:val="16"/>
              </w:rPr>
              <w:t>Adjust for diversion from res care to extra care</w:t>
            </w:r>
          </w:p>
        </w:tc>
        <w:tc>
          <w:tcPr>
            <w:tcW w:w="591" w:type="pct"/>
            <w:shd w:val="clear" w:color="auto" w:fill="FBCAD0"/>
            <w:hideMark/>
          </w:tcPr>
          <w:p w14:paraId="1195B650" w14:textId="0752FC65" w:rsidR="006F620A" w:rsidRPr="0036463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36463F">
              <w:rPr>
                <w:rFonts w:eastAsia="Times New Roman" w:cs="Segoe UI"/>
                <w:color w:val="000000"/>
                <w:sz w:val="16"/>
                <w:szCs w:val="16"/>
              </w:rPr>
              <w:t>Total adjusted estimated care home bed need</w:t>
            </w:r>
          </w:p>
        </w:tc>
      </w:tr>
      <w:tr w:rsidR="00D96117" w:rsidRPr="00102AA8" w14:paraId="037DC4EA" w14:textId="77777777" w:rsidTr="008E57EB">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3E00ABD9" w14:textId="77777777" w:rsidR="008E57EB" w:rsidRPr="0036463F" w:rsidRDefault="008E57EB" w:rsidP="008E57EB">
            <w:pPr>
              <w:jc w:val="right"/>
              <w:rPr>
                <w:rFonts w:eastAsia="Times New Roman" w:cs="Segoe UI"/>
                <w:color w:val="000000"/>
                <w:sz w:val="16"/>
                <w:szCs w:val="16"/>
              </w:rPr>
            </w:pPr>
            <w:r w:rsidRPr="0036463F">
              <w:rPr>
                <w:rFonts w:eastAsia="Times New Roman" w:cs="Segoe UI"/>
                <w:color w:val="000000"/>
                <w:sz w:val="16"/>
                <w:szCs w:val="16"/>
              </w:rPr>
              <w:t>2024</w:t>
            </w:r>
          </w:p>
        </w:tc>
        <w:tc>
          <w:tcPr>
            <w:tcW w:w="533" w:type="pct"/>
            <w:noWrap/>
            <w:vAlign w:val="bottom"/>
            <w:hideMark/>
          </w:tcPr>
          <w:p w14:paraId="3ACD72CF" w14:textId="2B3246A2"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438</w:t>
            </w:r>
          </w:p>
        </w:tc>
        <w:tc>
          <w:tcPr>
            <w:tcW w:w="464" w:type="pct"/>
            <w:noWrap/>
            <w:vAlign w:val="bottom"/>
            <w:hideMark/>
          </w:tcPr>
          <w:p w14:paraId="76BA33E8" w14:textId="3BAAB810"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342</w:t>
            </w:r>
          </w:p>
        </w:tc>
        <w:tc>
          <w:tcPr>
            <w:tcW w:w="593" w:type="pct"/>
            <w:noWrap/>
            <w:vAlign w:val="bottom"/>
            <w:hideMark/>
          </w:tcPr>
          <w:p w14:paraId="60663AC6" w14:textId="5A48DD3D"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96</w:t>
            </w:r>
          </w:p>
        </w:tc>
        <w:tc>
          <w:tcPr>
            <w:tcW w:w="713" w:type="pct"/>
            <w:noWrap/>
            <w:vAlign w:val="bottom"/>
            <w:hideMark/>
          </w:tcPr>
          <w:p w14:paraId="4CE9A28F" w14:textId="4BABA82A"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−88</w:t>
            </w:r>
          </w:p>
        </w:tc>
        <w:tc>
          <w:tcPr>
            <w:tcW w:w="555" w:type="pct"/>
            <w:noWrap/>
            <w:vAlign w:val="bottom"/>
            <w:hideMark/>
          </w:tcPr>
          <w:p w14:paraId="3A0E1F9E" w14:textId="4779D0EC"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−22</w:t>
            </w:r>
          </w:p>
        </w:tc>
        <w:tc>
          <w:tcPr>
            <w:tcW w:w="555" w:type="pct"/>
            <w:noWrap/>
            <w:vAlign w:val="bottom"/>
            <w:hideMark/>
          </w:tcPr>
          <w:p w14:paraId="4ADFB7CE" w14:textId="631BCC05"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7</w:t>
            </w:r>
          </w:p>
        </w:tc>
        <w:tc>
          <w:tcPr>
            <w:tcW w:w="561" w:type="pct"/>
            <w:noWrap/>
            <w:vAlign w:val="bottom"/>
            <w:hideMark/>
          </w:tcPr>
          <w:p w14:paraId="039B37A6" w14:textId="7E473F2F"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w:t>
            </w:r>
          </w:p>
        </w:tc>
        <w:tc>
          <w:tcPr>
            <w:tcW w:w="591" w:type="pct"/>
            <w:noWrap/>
            <w:vAlign w:val="bottom"/>
            <w:hideMark/>
          </w:tcPr>
          <w:p w14:paraId="74B29EAA" w14:textId="28EB48C5" w:rsidR="008E57EB" w:rsidRPr="00506101"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102AA8">
              <w:rPr>
                <w:rFonts w:cs="Segoe UI"/>
                <w:color w:val="000000"/>
                <w:sz w:val="18"/>
                <w:szCs w:val="18"/>
              </w:rPr>
              <w:t>−6</w:t>
            </w:r>
          </w:p>
        </w:tc>
      </w:tr>
      <w:tr w:rsidR="00D96117" w:rsidRPr="00102AA8" w14:paraId="1B39BE79" w14:textId="77777777" w:rsidTr="008E57EB">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0AF800E1" w14:textId="77777777" w:rsidR="008E57EB" w:rsidRPr="0036463F" w:rsidRDefault="008E57EB" w:rsidP="008E57EB">
            <w:pPr>
              <w:jc w:val="right"/>
              <w:rPr>
                <w:rFonts w:eastAsia="Times New Roman" w:cs="Segoe UI"/>
                <w:color w:val="000000"/>
                <w:sz w:val="16"/>
                <w:szCs w:val="16"/>
              </w:rPr>
            </w:pPr>
            <w:r w:rsidRPr="0036463F">
              <w:rPr>
                <w:rFonts w:eastAsia="Times New Roman" w:cs="Segoe UI"/>
                <w:color w:val="000000"/>
                <w:sz w:val="16"/>
                <w:szCs w:val="16"/>
              </w:rPr>
              <w:t>2029</w:t>
            </w:r>
          </w:p>
        </w:tc>
        <w:tc>
          <w:tcPr>
            <w:tcW w:w="533" w:type="pct"/>
            <w:noWrap/>
            <w:vAlign w:val="bottom"/>
            <w:hideMark/>
          </w:tcPr>
          <w:p w14:paraId="6746703B" w14:textId="4D50F70D"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465</w:t>
            </w:r>
          </w:p>
        </w:tc>
        <w:tc>
          <w:tcPr>
            <w:tcW w:w="464" w:type="pct"/>
            <w:noWrap/>
            <w:vAlign w:val="bottom"/>
            <w:hideMark/>
          </w:tcPr>
          <w:p w14:paraId="144C85FE" w14:textId="67F3773F"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342</w:t>
            </w:r>
          </w:p>
        </w:tc>
        <w:tc>
          <w:tcPr>
            <w:tcW w:w="593" w:type="pct"/>
            <w:noWrap/>
            <w:vAlign w:val="bottom"/>
            <w:hideMark/>
          </w:tcPr>
          <w:p w14:paraId="56BD0CBB" w14:textId="6AC4B9C3"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123</w:t>
            </w:r>
          </w:p>
        </w:tc>
        <w:tc>
          <w:tcPr>
            <w:tcW w:w="713" w:type="pct"/>
            <w:noWrap/>
            <w:vAlign w:val="bottom"/>
            <w:hideMark/>
          </w:tcPr>
          <w:p w14:paraId="2D9E4943" w14:textId="523F4EC7"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−93</w:t>
            </w:r>
          </w:p>
        </w:tc>
        <w:tc>
          <w:tcPr>
            <w:tcW w:w="555" w:type="pct"/>
            <w:noWrap/>
            <w:vAlign w:val="bottom"/>
            <w:hideMark/>
          </w:tcPr>
          <w:p w14:paraId="2C6D5553" w14:textId="50818E3D"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−23</w:t>
            </w:r>
          </w:p>
        </w:tc>
        <w:tc>
          <w:tcPr>
            <w:tcW w:w="555" w:type="pct"/>
            <w:noWrap/>
            <w:vAlign w:val="bottom"/>
            <w:hideMark/>
          </w:tcPr>
          <w:p w14:paraId="796F1DA7" w14:textId="06071640"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7</w:t>
            </w:r>
          </w:p>
        </w:tc>
        <w:tc>
          <w:tcPr>
            <w:tcW w:w="561" w:type="pct"/>
            <w:noWrap/>
            <w:vAlign w:val="bottom"/>
            <w:hideMark/>
          </w:tcPr>
          <w:p w14:paraId="36D17AF7" w14:textId="216240E0"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w:t>
            </w:r>
          </w:p>
        </w:tc>
        <w:tc>
          <w:tcPr>
            <w:tcW w:w="591" w:type="pct"/>
            <w:noWrap/>
            <w:vAlign w:val="bottom"/>
            <w:hideMark/>
          </w:tcPr>
          <w:p w14:paraId="1D6733C5" w14:textId="5A587B45" w:rsidR="008E57EB" w:rsidRPr="00506101"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102AA8">
              <w:rPr>
                <w:rFonts w:cs="Segoe UI"/>
                <w:color w:val="000000"/>
                <w:sz w:val="18"/>
                <w:szCs w:val="18"/>
              </w:rPr>
              <w:t>15</w:t>
            </w:r>
          </w:p>
        </w:tc>
      </w:tr>
      <w:tr w:rsidR="00D96117" w:rsidRPr="00102AA8" w14:paraId="04EF3339" w14:textId="77777777" w:rsidTr="008E57EB">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114CDA63" w14:textId="77777777" w:rsidR="008E57EB" w:rsidRPr="0036463F" w:rsidRDefault="008E57EB" w:rsidP="008E57EB">
            <w:pPr>
              <w:jc w:val="right"/>
              <w:rPr>
                <w:rFonts w:eastAsia="Times New Roman" w:cs="Segoe UI"/>
                <w:color w:val="000000"/>
                <w:sz w:val="16"/>
                <w:szCs w:val="16"/>
              </w:rPr>
            </w:pPr>
            <w:r w:rsidRPr="0036463F">
              <w:rPr>
                <w:rFonts w:eastAsia="Times New Roman" w:cs="Segoe UI"/>
                <w:color w:val="000000"/>
                <w:sz w:val="16"/>
                <w:szCs w:val="16"/>
              </w:rPr>
              <w:t>2034</w:t>
            </w:r>
          </w:p>
        </w:tc>
        <w:tc>
          <w:tcPr>
            <w:tcW w:w="533" w:type="pct"/>
            <w:noWrap/>
            <w:vAlign w:val="bottom"/>
            <w:hideMark/>
          </w:tcPr>
          <w:p w14:paraId="4C62C4CE" w14:textId="6B4B75B8"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524</w:t>
            </w:r>
          </w:p>
        </w:tc>
        <w:tc>
          <w:tcPr>
            <w:tcW w:w="464" w:type="pct"/>
            <w:noWrap/>
            <w:vAlign w:val="bottom"/>
            <w:hideMark/>
          </w:tcPr>
          <w:p w14:paraId="0424FF90" w14:textId="393BB05A"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342</w:t>
            </w:r>
          </w:p>
        </w:tc>
        <w:tc>
          <w:tcPr>
            <w:tcW w:w="593" w:type="pct"/>
            <w:noWrap/>
            <w:vAlign w:val="bottom"/>
            <w:hideMark/>
          </w:tcPr>
          <w:p w14:paraId="1A6CD9EF" w14:textId="2B8BFB3B"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182</w:t>
            </w:r>
          </w:p>
        </w:tc>
        <w:tc>
          <w:tcPr>
            <w:tcW w:w="713" w:type="pct"/>
            <w:noWrap/>
            <w:vAlign w:val="bottom"/>
            <w:hideMark/>
          </w:tcPr>
          <w:p w14:paraId="5CF15627" w14:textId="7525B540"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−105</w:t>
            </w:r>
          </w:p>
        </w:tc>
        <w:tc>
          <w:tcPr>
            <w:tcW w:w="555" w:type="pct"/>
            <w:noWrap/>
            <w:vAlign w:val="bottom"/>
            <w:hideMark/>
          </w:tcPr>
          <w:p w14:paraId="3182F614" w14:textId="271EE14E"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−26</w:t>
            </w:r>
          </w:p>
        </w:tc>
        <w:tc>
          <w:tcPr>
            <w:tcW w:w="555" w:type="pct"/>
            <w:noWrap/>
            <w:vAlign w:val="bottom"/>
            <w:hideMark/>
          </w:tcPr>
          <w:p w14:paraId="082723ED" w14:textId="7485B830"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8</w:t>
            </w:r>
          </w:p>
        </w:tc>
        <w:tc>
          <w:tcPr>
            <w:tcW w:w="561" w:type="pct"/>
            <w:noWrap/>
            <w:vAlign w:val="bottom"/>
            <w:hideMark/>
          </w:tcPr>
          <w:p w14:paraId="6099F996" w14:textId="6D6E9791"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w:t>
            </w:r>
          </w:p>
        </w:tc>
        <w:tc>
          <w:tcPr>
            <w:tcW w:w="591" w:type="pct"/>
            <w:noWrap/>
            <w:vAlign w:val="bottom"/>
            <w:hideMark/>
          </w:tcPr>
          <w:p w14:paraId="0E08DC11" w14:textId="59054711" w:rsidR="008E57EB" w:rsidRPr="00506101"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102AA8">
              <w:rPr>
                <w:rFonts w:cs="Segoe UI"/>
                <w:color w:val="000000"/>
                <w:sz w:val="18"/>
                <w:szCs w:val="18"/>
              </w:rPr>
              <w:t>59</w:t>
            </w:r>
          </w:p>
        </w:tc>
      </w:tr>
      <w:tr w:rsidR="00D96117" w:rsidRPr="00102AA8" w14:paraId="3336AC53" w14:textId="77777777" w:rsidTr="008E57EB">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678CCA47" w14:textId="77777777" w:rsidR="008E57EB" w:rsidRPr="0036463F" w:rsidRDefault="008E57EB" w:rsidP="008E57EB">
            <w:pPr>
              <w:jc w:val="right"/>
              <w:rPr>
                <w:rFonts w:eastAsia="Times New Roman" w:cs="Segoe UI"/>
                <w:color w:val="000000"/>
                <w:sz w:val="16"/>
                <w:szCs w:val="16"/>
              </w:rPr>
            </w:pPr>
            <w:r w:rsidRPr="0036463F">
              <w:rPr>
                <w:rFonts w:eastAsia="Times New Roman" w:cs="Segoe UI"/>
                <w:color w:val="000000"/>
                <w:sz w:val="16"/>
                <w:szCs w:val="16"/>
              </w:rPr>
              <w:t>2039</w:t>
            </w:r>
          </w:p>
        </w:tc>
        <w:tc>
          <w:tcPr>
            <w:tcW w:w="533" w:type="pct"/>
            <w:noWrap/>
            <w:vAlign w:val="bottom"/>
            <w:hideMark/>
          </w:tcPr>
          <w:p w14:paraId="1F38E4F4" w14:textId="7EF13A3F"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538</w:t>
            </w:r>
          </w:p>
        </w:tc>
        <w:tc>
          <w:tcPr>
            <w:tcW w:w="464" w:type="pct"/>
            <w:noWrap/>
            <w:vAlign w:val="bottom"/>
            <w:hideMark/>
          </w:tcPr>
          <w:p w14:paraId="64B43257" w14:textId="5135AF84"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342</w:t>
            </w:r>
          </w:p>
        </w:tc>
        <w:tc>
          <w:tcPr>
            <w:tcW w:w="593" w:type="pct"/>
            <w:noWrap/>
            <w:vAlign w:val="bottom"/>
            <w:hideMark/>
          </w:tcPr>
          <w:p w14:paraId="6FFC1B4E" w14:textId="46BAA518"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196</w:t>
            </w:r>
          </w:p>
        </w:tc>
        <w:tc>
          <w:tcPr>
            <w:tcW w:w="713" w:type="pct"/>
            <w:noWrap/>
            <w:vAlign w:val="bottom"/>
            <w:hideMark/>
          </w:tcPr>
          <w:p w14:paraId="35B06829" w14:textId="530D77F8"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−108</w:t>
            </w:r>
          </w:p>
        </w:tc>
        <w:tc>
          <w:tcPr>
            <w:tcW w:w="555" w:type="pct"/>
            <w:noWrap/>
            <w:vAlign w:val="bottom"/>
            <w:hideMark/>
          </w:tcPr>
          <w:p w14:paraId="4B98CB3B" w14:textId="5B4630E9"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−27</w:t>
            </w:r>
          </w:p>
        </w:tc>
        <w:tc>
          <w:tcPr>
            <w:tcW w:w="555" w:type="pct"/>
            <w:noWrap/>
            <w:vAlign w:val="bottom"/>
            <w:hideMark/>
          </w:tcPr>
          <w:p w14:paraId="3FB96436" w14:textId="61F45E7D"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8</w:t>
            </w:r>
          </w:p>
        </w:tc>
        <w:tc>
          <w:tcPr>
            <w:tcW w:w="561" w:type="pct"/>
            <w:noWrap/>
            <w:vAlign w:val="bottom"/>
            <w:hideMark/>
          </w:tcPr>
          <w:p w14:paraId="464633EC" w14:textId="1B61475F"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w:t>
            </w:r>
          </w:p>
        </w:tc>
        <w:tc>
          <w:tcPr>
            <w:tcW w:w="591" w:type="pct"/>
            <w:noWrap/>
            <w:vAlign w:val="bottom"/>
            <w:hideMark/>
          </w:tcPr>
          <w:p w14:paraId="0E42C971" w14:textId="3EA5BD8C" w:rsidR="008E57EB" w:rsidRPr="00506101"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102AA8">
              <w:rPr>
                <w:rFonts w:cs="Segoe UI"/>
                <w:color w:val="000000"/>
                <w:sz w:val="18"/>
                <w:szCs w:val="18"/>
              </w:rPr>
              <w:t>70</w:t>
            </w:r>
          </w:p>
        </w:tc>
      </w:tr>
      <w:tr w:rsidR="00D96117" w:rsidRPr="00102AA8" w14:paraId="6EDFE91E" w14:textId="77777777" w:rsidTr="008E57EB">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537DAF70" w14:textId="77777777" w:rsidR="008E57EB" w:rsidRPr="0036463F" w:rsidRDefault="008E57EB" w:rsidP="008E57EB">
            <w:pPr>
              <w:jc w:val="right"/>
              <w:rPr>
                <w:rFonts w:eastAsia="Times New Roman" w:cs="Segoe UI"/>
                <w:color w:val="000000"/>
                <w:sz w:val="16"/>
                <w:szCs w:val="16"/>
              </w:rPr>
            </w:pPr>
            <w:r w:rsidRPr="0036463F">
              <w:rPr>
                <w:rFonts w:eastAsia="Times New Roman" w:cs="Segoe UI"/>
                <w:color w:val="000000"/>
                <w:sz w:val="16"/>
                <w:szCs w:val="16"/>
              </w:rPr>
              <w:t>2044</w:t>
            </w:r>
          </w:p>
        </w:tc>
        <w:tc>
          <w:tcPr>
            <w:tcW w:w="533" w:type="pct"/>
            <w:noWrap/>
            <w:vAlign w:val="bottom"/>
            <w:hideMark/>
          </w:tcPr>
          <w:p w14:paraId="17C039E0" w14:textId="09B1236E"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553</w:t>
            </w:r>
          </w:p>
        </w:tc>
        <w:tc>
          <w:tcPr>
            <w:tcW w:w="464" w:type="pct"/>
            <w:noWrap/>
            <w:vAlign w:val="bottom"/>
            <w:hideMark/>
          </w:tcPr>
          <w:p w14:paraId="44790637" w14:textId="49D6A5C6"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342</w:t>
            </w:r>
          </w:p>
        </w:tc>
        <w:tc>
          <w:tcPr>
            <w:tcW w:w="593" w:type="pct"/>
            <w:noWrap/>
            <w:vAlign w:val="bottom"/>
            <w:hideMark/>
          </w:tcPr>
          <w:p w14:paraId="71F03C87" w14:textId="54CD3F95"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211</w:t>
            </w:r>
          </w:p>
        </w:tc>
        <w:tc>
          <w:tcPr>
            <w:tcW w:w="713" w:type="pct"/>
            <w:noWrap/>
            <w:vAlign w:val="bottom"/>
            <w:hideMark/>
          </w:tcPr>
          <w:p w14:paraId="284EEB00" w14:textId="50A9653A"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−111</w:t>
            </w:r>
          </w:p>
        </w:tc>
        <w:tc>
          <w:tcPr>
            <w:tcW w:w="555" w:type="pct"/>
            <w:noWrap/>
            <w:vAlign w:val="bottom"/>
            <w:hideMark/>
          </w:tcPr>
          <w:p w14:paraId="769A1E76" w14:textId="63EDACDE"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−28</w:t>
            </w:r>
          </w:p>
        </w:tc>
        <w:tc>
          <w:tcPr>
            <w:tcW w:w="555" w:type="pct"/>
            <w:noWrap/>
            <w:vAlign w:val="bottom"/>
            <w:hideMark/>
          </w:tcPr>
          <w:p w14:paraId="118F8F4E" w14:textId="1684ACB8"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8</w:t>
            </w:r>
          </w:p>
        </w:tc>
        <w:tc>
          <w:tcPr>
            <w:tcW w:w="561" w:type="pct"/>
            <w:noWrap/>
            <w:vAlign w:val="bottom"/>
            <w:hideMark/>
          </w:tcPr>
          <w:p w14:paraId="4B794F52" w14:textId="6C7E64D5" w:rsidR="008E57EB" w:rsidRPr="0036463F"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102AA8">
              <w:rPr>
                <w:rFonts w:cs="Segoe UI"/>
                <w:color w:val="000000"/>
                <w:sz w:val="18"/>
                <w:szCs w:val="18"/>
              </w:rPr>
              <w:t>1</w:t>
            </w:r>
          </w:p>
        </w:tc>
        <w:tc>
          <w:tcPr>
            <w:tcW w:w="591" w:type="pct"/>
            <w:noWrap/>
            <w:vAlign w:val="bottom"/>
            <w:hideMark/>
          </w:tcPr>
          <w:p w14:paraId="07E4C82C" w14:textId="3E1CA342" w:rsidR="008E57EB" w:rsidRPr="00506101" w:rsidRDefault="008E57EB" w:rsidP="008E57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102AA8">
              <w:rPr>
                <w:rFonts w:cs="Segoe UI"/>
                <w:color w:val="000000"/>
                <w:sz w:val="18"/>
                <w:szCs w:val="18"/>
              </w:rPr>
              <w:t>81</w:t>
            </w:r>
          </w:p>
        </w:tc>
      </w:tr>
    </w:tbl>
    <w:p w14:paraId="1EFF1963" w14:textId="506D37A2" w:rsidR="006F620A" w:rsidRPr="004143CB" w:rsidRDefault="006F620A" w:rsidP="006F620A">
      <w:pPr>
        <w:pStyle w:val="Tablesourcenote"/>
      </w:pPr>
      <w:r w:rsidRPr="004143CB">
        <w:t xml:space="preserve">Source: </w:t>
      </w:r>
      <w:r w:rsidR="000717DD">
        <w:t>Essex County Council</w:t>
      </w:r>
      <w:r w:rsidRPr="004143CB">
        <w:t xml:space="preserve"> and HLI</w:t>
      </w:r>
      <w:r>
        <w:t>N</w:t>
      </w:r>
      <w:r w:rsidR="001A5B9A">
        <w:t xml:space="preserve">. </w:t>
      </w:r>
      <w:r w:rsidR="001A5B9A" w:rsidRPr="001A5B9A">
        <w:t>NB estimates of need are not cumulative</w:t>
      </w:r>
    </w:p>
    <w:p w14:paraId="3B7DBD9D" w14:textId="6BC470AC" w:rsidR="006F620A" w:rsidRDefault="006F620A" w:rsidP="006F620A">
      <w:pPr>
        <w:pStyle w:val="Caption"/>
      </w:pPr>
      <w:r>
        <w:t xml:space="preserve">Table </w:t>
      </w:r>
      <w:r>
        <w:fldChar w:fldCharType="begin"/>
      </w:r>
      <w:r>
        <w:instrText>SEQ Table \* ARABIC</w:instrText>
      </w:r>
      <w:r>
        <w:fldChar w:fldCharType="separate"/>
      </w:r>
      <w:r w:rsidR="00971C60">
        <w:rPr>
          <w:noProof/>
        </w:rPr>
        <w:t>157</w:t>
      </w:r>
      <w:r>
        <w:fldChar w:fldCharType="end"/>
      </w:r>
      <w:r>
        <w:t xml:space="preserve">. </w:t>
      </w:r>
      <w:r w:rsidRPr="00DB574C">
        <w:t xml:space="preserve">Adjusted estimated need for </w:t>
      </w:r>
      <w:r>
        <w:t>nursing</w:t>
      </w:r>
      <w:r w:rsidRPr="00DB574C">
        <w:t xml:space="preserve"> care home beds in </w:t>
      </w:r>
      <w:r>
        <w:t>Rochford</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FB47B4" w14:paraId="624F0F9F"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61DFF0EC"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672A731C"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628EF028"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20A01975"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38FD58B3"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6A409188"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4A1C0BB0"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30F92D63" w14:textId="3EDB802A"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7F1751" w:rsidRPr="00FB47B4" w14:paraId="346E8065"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0E172CBE" w14:textId="77777777" w:rsidR="007F1751" w:rsidRPr="00E8199A" w:rsidRDefault="007F1751" w:rsidP="007F1751">
            <w:pPr>
              <w:jc w:val="center"/>
              <w:rPr>
                <w:rFonts w:eastAsia="Times New Roman" w:cs="Segoe UI"/>
                <w:color w:val="000000"/>
                <w:sz w:val="16"/>
                <w:szCs w:val="16"/>
              </w:rPr>
            </w:pPr>
            <w:r w:rsidRPr="00E8199A">
              <w:rPr>
                <w:rFonts w:eastAsia="Times New Roman" w:cs="Segoe UI"/>
                <w:color w:val="000000"/>
                <w:sz w:val="16"/>
                <w:szCs w:val="16"/>
              </w:rPr>
              <w:t>2024</w:t>
            </w:r>
          </w:p>
        </w:tc>
        <w:tc>
          <w:tcPr>
            <w:tcW w:w="609" w:type="pct"/>
            <w:noWrap/>
            <w:vAlign w:val="bottom"/>
            <w:hideMark/>
          </w:tcPr>
          <w:p w14:paraId="2A1C30AB" w14:textId="42C761F7"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138</w:t>
            </w:r>
          </w:p>
        </w:tc>
        <w:tc>
          <w:tcPr>
            <w:tcW w:w="602" w:type="pct"/>
            <w:noWrap/>
            <w:vAlign w:val="bottom"/>
            <w:hideMark/>
          </w:tcPr>
          <w:p w14:paraId="1683DA14" w14:textId="634763EF"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71</w:t>
            </w:r>
          </w:p>
        </w:tc>
        <w:tc>
          <w:tcPr>
            <w:tcW w:w="609" w:type="pct"/>
            <w:noWrap/>
            <w:vAlign w:val="bottom"/>
            <w:hideMark/>
          </w:tcPr>
          <w:p w14:paraId="5B51EF74" w14:textId="3B2DB1AB"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67</w:t>
            </w:r>
          </w:p>
        </w:tc>
        <w:tc>
          <w:tcPr>
            <w:tcW w:w="721" w:type="pct"/>
            <w:noWrap/>
            <w:vAlign w:val="bottom"/>
            <w:hideMark/>
          </w:tcPr>
          <w:p w14:paraId="715C2C33" w14:textId="7027579B"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−28</w:t>
            </w:r>
          </w:p>
        </w:tc>
        <w:tc>
          <w:tcPr>
            <w:tcW w:w="602" w:type="pct"/>
            <w:noWrap/>
            <w:vAlign w:val="bottom"/>
            <w:hideMark/>
          </w:tcPr>
          <w:p w14:paraId="7818926A" w14:textId="580176FF"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−7</w:t>
            </w:r>
          </w:p>
        </w:tc>
        <w:tc>
          <w:tcPr>
            <w:tcW w:w="602" w:type="pct"/>
            <w:noWrap/>
            <w:vAlign w:val="bottom"/>
            <w:hideMark/>
          </w:tcPr>
          <w:p w14:paraId="61B5F04E" w14:textId="481332B5"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3</w:t>
            </w:r>
          </w:p>
        </w:tc>
        <w:tc>
          <w:tcPr>
            <w:tcW w:w="652" w:type="pct"/>
            <w:noWrap/>
            <w:vAlign w:val="bottom"/>
            <w:hideMark/>
          </w:tcPr>
          <w:p w14:paraId="1BD0CDA9" w14:textId="7A029FB9"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35</w:t>
            </w:r>
          </w:p>
        </w:tc>
      </w:tr>
      <w:tr w:rsidR="007F1751" w:rsidRPr="00FB47B4" w14:paraId="6BD6C40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0E407EC8" w14:textId="77777777" w:rsidR="007F1751" w:rsidRPr="00E8199A" w:rsidRDefault="007F1751" w:rsidP="007F1751">
            <w:pPr>
              <w:jc w:val="center"/>
              <w:rPr>
                <w:rFonts w:eastAsia="Times New Roman" w:cs="Segoe UI"/>
                <w:color w:val="000000"/>
                <w:sz w:val="16"/>
                <w:szCs w:val="16"/>
              </w:rPr>
            </w:pPr>
            <w:r w:rsidRPr="00E8199A">
              <w:rPr>
                <w:rFonts w:eastAsia="Times New Roman" w:cs="Segoe UI"/>
                <w:color w:val="000000"/>
                <w:sz w:val="16"/>
                <w:szCs w:val="16"/>
              </w:rPr>
              <w:t>2029</w:t>
            </w:r>
          </w:p>
        </w:tc>
        <w:tc>
          <w:tcPr>
            <w:tcW w:w="609" w:type="pct"/>
            <w:noWrap/>
            <w:vAlign w:val="bottom"/>
            <w:hideMark/>
          </w:tcPr>
          <w:p w14:paraId="5B4C7B32" w14:textId="5E48D710"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168</w:t>
            </w:r>
          </w:p>
        </w:tc>
        <w:tc>
          <w:tcPr>
            <w:tcW w:w="602" w:type="pct"/>
            <w:noWrap/>
            <w:vAlign w:val="bottom"/>
            <w:hideMark/>
          </w:tcPr>
          <w:p w14:paraId="201F2461" w14:textId="6CF507CF"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71</w:t>
            </w:r>
          </w:p>
        </w:tc>
        <w:tc>
          <w:tcPr>
            <w:tcW w:w="609" w:type="pct"/>
            <w:noWrap/>
            <w:vAlign w:val="bottom"/>
            <w:hideMark/>
          </w:tcPr>
          <w:p w14:paraId="65C35056" w14:textId="2A691F01"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97</w:t>
            </w:r>
          </w:p>
        </w:tc>
        <w:tc>
          <w:tcPr>
            <w:tcW w:w="721" w:type="pct"/>
            <w:noWrap/>
            <w:vAlign w:val="bottom"/>
            <w:hideMark/>
          </w:tcPr>
          <w:p w14:paraId="10EDEECD" w14:textId="612F4DA1"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−34</w:t>
            </w:r>
          </w:p>
        </w:tc>
        <w:tc>
          <w:tcPr>
            <w:tcW w:w="602" w:type="pct"/>
            <w:noWrap/>
            <w:vAlign w:val="bottom"/>
            <w:hideMark/>
          </w:tcPr>
          <w:p w14:paraId="12EEF61B" w14:textId="22E58093"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−8</w:t>
            </w:r>
          </w:p>
        </w:tc>
        <w:tc>
          <w:tcPr>
            <w:tcW w:w="602" w:type="pct"/>
            <w:noWrap/>
            <w:vAlign w:val="bottom"/>
            <w:hideMark/>
          </w:tcPr>
          <w:p w14:paraId="74643628" w14:textId="78FEE305"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3</w:t>
            </w:r>
          </w:p>
        </w:tc>
        <w:tc>
          <w:tcPr>
            <w:tcW w:w="652" w:type="pct"/>
            <w:noWrap/>
            <w:vAlign w:val="bottom"/>
            <w:hideMark/>
          </w:tcPr>
          <w:p w14:paraId="437EA041" w14:textId="0523C27B"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58</w:t>
            </w:r>
          </w:p>
        </w:tc>
      </w:tr>
      <w:tr w:rsidR="007F1751" w:rsidRPr="00FB47B4" w14:paraId="44DD296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292B9916" w14:textId="77777777" w:rsidR="007F1751" w:rsidRPr="00E8199A" w:rsidRDefault="007F1751" w:rsidP="007F1751">
            <w:pPr>
              <w:jc w:val="center"/>
              <w:rPr>
                <w:rFonts w:eastAsia="Times New Roman" w:cs="Segoe UI"/>
                <w:color w:val="000000"/>
                <w:sz w:val="16"/>
                <w:szCs w:val="16"/>
              </w:rPr>
            </w:pPr>
            <w:r w:rsidRPr="00E8199A">
              <w:rPr>
                <w:rFonts w:eastAsia="Times New Roman" w:cs="Segoe UI"/>
                <w:color w:val="000000"/>
                <w:sz w:val="16"/>
                <w:szCs w:val="16"/>
              </w:rPr>
              <w:t>2034</w:t>
            </w:r>
          </w:p>
        </w:tc>
        <w:tc>
          <w:tcPr>
            <w:tcW w:w="609" w:type="pct"/>
            <w:noWrap/>
            <w:vAlign w:val="bottom"/>
            <w:hideMark/>
          </w:tcPr>
          <w:p w14:paraId="089CB8BD" w14:textId="40881068"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214</w:t>
            </w:r>
          </w:p>
        </w:tc>
        <w:tc>
          <w:tcPr>
            <w:tcW w:w="602" w:type="pct"/>
            <w:noWrap/>
            <w:vAlign w:val="bottom"/>
            <w:hideMark/>
          </w:tcPr>
          <w:p w14:paraId="7F67D2AB" w14:textId="389DCAB5"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71</w:t>
            </w:r>
          </w:p>
        </w:tc>
        <w:tc>
          <w:tcPr>
            <w:tcW w:w="609" w:type="pct"/>
            <w:noWrap/>
            <w:vAlign w:val="bottom"/>
            <w:hideMark/>
          </w:tcPr>
          <w:p w14:paraId="4D09EA2C" w14:textId="0C82ABFA"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143</w:t>
            </w:r>
          </w:p>
        </w:tc>
        <w:tc>
          <w:tcPr>
            <w:tcW w:w="721" w:type="pct"/>
            <w:noWrap/>
            <w:vAlign w:val="bottom"/>
            <w:hideMark/>
          </w:tcPr>
          <w:p w14:paraId="10698429" w14:textId="4E285CFF"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−43</w:t>
            </w:r>
          </w:p>
        </w:tc>
        <w:tc>
          <w:tcPr>
            <w:tcW w:w="602" w:type="pct"/>
            <w:noWrap/>
            <w:vAlign w:val="bottom"/>
            <w:hideMark/>
          </w:tcPr>
          <w:p w14:paraId="3AFFDB22" w14:textId="600F75D3"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−11</w:t>
            </w:r>
          </w:p>
        </w:tc>
        <w:tc>
          <w:tcPr>
            <w:tcW w:w="602" w:type="pct"/>
            <w:noWrap/>
            <w:vAlign w:val="bottom"/>
            <w:hideMark/>
          </w:tcPr>
          <w:p w14:paraId="048670B6" w14:textId="37D70333"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4</w:t>
            </w:r>
          </w:p>
        </w:tc>
        <w:tc>
          <w:tcPr>
            <w:tcW w:w="652" w:type="pct"/>
            <w:noWrap/>
            <w:vAlign w:val="bottom"/>
            <w:hideMark/>
          </w:tcPr>
          <w:p w14:paraId="349EA2ED" w14:textId="4E93C575"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94</w:t>
            </w:r>
          </w:p>
        </w:tc>
      </w:tr>
      <w:tr w:rsidR="007F1751" w:rsidRPr="00FB47B4" w14:paraId="412CF0C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738A1CF2" w14:textId="77777777" w:rsidR="007F1751" w:rsidRPr="00E8199A" w:rsidRDefault="007F1751" w:rsidP="007F1751">
            <w:pPr>
              <w:jc w:val="center"/>
              <w:rPr>
                <w:rFonts w:eastAsia="Times New Roman" w:cs="Segoe UI"/>
                <w:color w:val="000000"/>
                <w:sz w:val="16"/>
                <w:szCs w:val="16"/>
              </w:rPr>
            </w:pPr>
            <w:r w:rsidRPr="00E8199A">
              <w:rPr>
                <w:rFonts w:eastAsia="Times New Roman" w:cs="Segoe UI"/>
                <w:color w:val="000000"/>
                <w:sz w:val="16"/>
                <w:szCs w:val="16"/>
              </w:rPr>
              <w:t>2039</w:t>
            </w:r>
          </w:p>
        </w:tc>
        <w:tc>
          <w:tcPr>
            <w:tcW w:w="609" w:type="pct"/>
            <w:noWrap/>
            <w:vAlign w:val="bottom"/>
            <w:hideMark/>
          </w:tcPr>
          <w:p w14:paraId="14856987" w14:textId="3E45BBB5"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247</w:t>
            </w:r>
          </w:p>
        </w:tc>
        <w:tc>
          <w:tcPr>
            <w:tcW w:w="602" w:type="pct"/>
            <w:noWrap/>
            <w:vAlign w:val="bottom"/>
            <w:hideMark/>
          </w:tcPr>
          <w:p w14:paraId="5D2E0C06" w14:textId="4DD81098"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71</w:t>
            </w:r>
          </w:p>
        </w:tc>
        <w:tc>
          <w:tcPr>
            <w:tcW w:w="609" w:type="pct"/>
            <w:noWrap/>
            <w:vAlign w:val="bottom"/>
            <w:hideMark/>
          </w:tcPr>
          <w:p w14:paraId="4A9033EC" w14:textId="55F6001E"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176</w:t>
            </w:r>
          </w:p>
        </w:tc>
        <w:tc>
          <w:tcPr>
            <w:tcW w:w="721" w:type="pct"/>
            <w:noWrap/>
            <w:vAlign w:val="bottom"/>
            <w:hideMark/>
          </w:tcPr>
          <w:p w14:paraId="1924B43C" w14:textId="201397AE"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−49</w:t>
            </w:r>
          </w:p>
        </w:tc>
        <w:tc>
          <w:tcPr>
            <w:tcW w:w="602" w:type="pct"/>
            <w:noWrap/>
            <w:vAlign w:val="bottom"/>
            <w:hideMark/>
          </w:tcPr>
          <w:p w14:paraId="302330EC" w14:textId="092FE698"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−12</w:t>
            </w:r>
          </w:p>
        </w:tc>
        <w:tc>
          <w:tcPr>
            <w:tcW w:w="602" w:type="pct"/>
            <w:noWrap/>
            <w:vAlign w:val="bottom"/>
            <w:hideMark/>
          </w:tcPr>
          <w:p w14:paraId="5118A061" w14:textId="6A73509B"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5</w:t>
            </w:r>
          </w:p>
        </w:tc>
        <w:tc>
          <w:tcPr>
            <w:tcW w:w="652" w:type="pct"/>
            <w:noWrap/>
            <w:vAlign w:val="bottom"/>
            <w:hideMark/>
          </w:tcPr>
          <w:p w14:paraId="38CD907D" w14:textId="3E291924"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119</w:t>
            </w:r>
          </w:p>
        </w:tc>
      </w:tr>
      <w:tr w:rsidR="007F1751" w:rsidRPr="00FB47B4" w14:paraId="4036064B"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741E4601" w14:textId="77777777" w:rsidR="007F1751" w:rsidRPr="00E8199A" w:rsidRDefault="007F1751" w:rsidP="007F1751">
            <w:pPr>
              <w:jc w:val="center"/>
              <w:rPr>
                <w:rFonts w:eastAsia="Times New Roman" w:cs="Segoe UI"/>
                <w:color w:val="000000"/>
                <w:sz w:val="16"/>
                <w:szCs w:val="16"/>
              </w:rPr>
            </w:pPr>
            <w:r w:rsidRPr="00E8199A">
              <w:rPr>
                <w:rFonts w:eastAsia="Times New Roman" w:cs="Segoe UI"/>
                <w:color w:val="000000"/>
                <w:sz w:val="16"/>
                <w:szCs w:val="16"/>
              </w:rPr>
              <w:t>2044</w:t>
            </w:r>
          </w:p>
        </w:tc>
        <w:tc>
          <w:tcPr>
            <w:tcW w:w="609" w:type="pct"/>
            <w:noWrap/>
            <w:vAlign w:val="bottom"/>
            <w:hideMark/>
          </w:tcPr>
          <w:p w14:paraId="48707F49" w14:textId="73F4A213"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285</w:t>
            </w:r>
          </w:p>
        </w:tc>
        <w:tc>
          <w:tcPr>
            <w:tcW w:w="602" w:type="pct"/>
            <w:noWrap/>
            <w:vAlign w:val="bottom"/>
            <w:hideMark/>
          </w:tcPr>
          <w:p w14:paraId="1ECFF527" w14:textId="4B2F4D2A"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71</w:t>
            </w:r>
          </w:p>
        </w:tc>
        <w:tc>
          <w:tcPr>
            <w:tcW w:w="609" w:type="pct"/>
            <w:noWrap/>
            <w:vAlign w:val="bottom"/>
            <w:hideMark/>
          </w:tcPr>
          <w:p w14:paraId="2AFCA6A5" w14:textId="2EECDD5A"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214</w:t>
            </w:r>
          </w:p>
        </w:tc>
        <w:tc>
          <w:tcPr>
            <w:tcW w:w="721" w:type="pct"/>
            <w:noWrap/>
            <w:vAlign w:val="bottom"/>
            <w:hideMark/>
          </w:tcPr>
          <w:p w14:paraId="3991DABD" w14:textId="738B3F9D"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−57</w:t>
            </w:r>
          </w:p>
        </w:tc>
        <w:tc>
          <w:tcPr>
            <w:tcW w:w="602" w:type="pct"/>
            <w:noWrap/>
            <w:vAlign w:val="bottom"/>
            <w:hideMark/>
          </w:tcPr>
          <w:p w14:paraId="2B81537C" w14:textId="6B6D2A32"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−14</w:t>
            </w:r>
          </w:p>
        </w:tc>
        <w:tc>
          <w:tcPr>
            <w:tcW w:w="602" w:type="pct"/>
            <w:noWrap/>
            <w:vAlign w:val="bottom"/>
            <w:hideMark/>
          </w:tcPr>
          <w:p w14:paraId="1B6C992F" w14:textId="41B9962D" w:rsidR="007F1751" w:rsidRPr="00BB76D4"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6</w:t>
            </w:r>
          </w:p>
        </w:tc>
        <w:tc>
          <w:tcPr>
            <w:tcW w:w="652" w:type="pct"/>
            <w:noWrap/>
            <w:vAlign w:val="bottom"/>
            <w:hideMark/>
          </w:tcPr>
          <w:p w14:paraId="303D7173" w14:textId="61B5A6ED"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148</w:t>
            </w:r>
          </w:p>
        </w:tc>
      </w:tr>
    </w:tbl>
    <w:p w14:paraId="73D2EC1D" w14:textId="4A88896E" w:rsidR="006F620A" w:rsidRPr="00D95779" w:rsidRDefault="006F620A" w:rsidP="006F620A">
      <w:pPr>
        <w:rPr>
          <w:rFonts w:ascii="Segoe UI" w:hAnsi="Segoe UI" w:cs="Segoe UI"/>
          <w:sz w:val="18"/>
          <w:szCs w:val="18"/>
        </w:rPr>
      </w:pPr>
      <w:r w:rsidRPr="00D95779">
        <w:rPr>
          <w:rFonts w:ascii="Segoe UI" w:hAnsi="Segoe UI" w:cs="Segoe UI"/>
          <w:sz w:val="18"/>
          <w:szCs w:val="18"/>
        </w:rPr>
        <w:t xml:space="preserve">Source: </w:t>
      </w:r>
      <w:r w:rsidR="000717DD">
        <w:rPr>
          <w:rFonts w:ascii="Segoe UI" w:hAnsi="Segoe UI" w:cs="Segoe UI"/>
          <w:sz w:val="18"/>
          <w:szCs w:val="18"/>
        </w:rPr>
        <w:t>Essex County Council</w:t>
      </w:r>
      <w:r w:rsidRPr="00D95779">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7DB90214" w14:textId="492E51A8" w:rsidR="006F620A" w:rsidRDefault="006F620A" w:rsidP="006F620A">
      <w:pPr>
        <w:pStyle w:val="Caption"/>
      </w:pPr>
      <w:r>
        <w:t xml:space="preserve">Table </w:t>
      </w:r>
      <w:r>
        <w:fldChar w:fldCharType="begin"/>
      </w:r>
      <w:r>
        <w:instrText>SEQ Table \* ARABIC</w:instrText>
      </w:r>
      <w:r>
        <w:fldChar w:fldCharType="separate"/>
      </w:r>
      <w:r w:rsidR="00971C60">
        <w:rPr>
          <w:noProof/>
        </w:rPr>
        <w:t>158</w:t>
      </w:r>
      <w:r>
        <w:fldChar w:fldCharType="end"/>
      </w:r>
      <w:r>
        <w:t xml:space="preserve">. </w:t>
      </w:r>
      <w:r w:rsidRPr="00081FF9">
        <w:t xml:space="preserve">Adjusted estimated need for residential care home beds in </w:t>
      </w:r>
      <w:r>
        <w:t>Tendring</w:t>
      </w:r>
      <w:r w:rsidRPr="00081FF9">
        <w:t xml:space="preserve"> to 2044</w:t>
      </w:r>
    </w:p>
    <w:tbl>
      <w:tblPr>
        <w:tblStyle w:val="GridTable5Dark-Accent4"/>
        <w:tblW w:w="5000" w:type="pct"/>
        <w:tblLook w:val="04A0" w:firstRow="1" w:lastRow="0" w:firstColumn="1" w:lastColumn="0" w:noHBand="0" w:noVBand="1"/>
      </w:tblPr>
      <w:tblGrid>
        <w:gridCol w:w="785"/>
        <w:gridCol w:w="962"/>
        <w:gridCol w:w="836"/>
        <w:gridCol w:w="1069"/>
        <w:gridCol w:w="1286"/>
        <w:gridCol w:w="1001"/>
        <w:gridCol w:w="1001"/>
        <w:gridCol w:w="1012"/>
        <w:gridCol w:w="1064"/>
      </w:tblGrid>
      <w:tr w:rsidR="006F620A" w:rsidRPr="00FB47B4" w14:paraId="159E39DB"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3D91A8AF" w14:textId="77777777" w:rsidR="006F620A" w:rsidRPr="007D5119" w:rsidRDefault="006F620A" w:rsidP="001A5B9A">
            <w:pPr>
              <w:rPr>
                <w:rFonts w:eastAsia="Times New Roman" w:cs="Segoe UI"/>
                <w:b w:val="0"/>
                <w:color w:val="000000"/>
                <w:sz w:val="16"/>
                <w:szCs w:val="16"/>
              </w:rPr>
            </w:pPr>
            <w:r w:rsidRPr="007D5119">
              <w:rPr>
                <w:rFonts w:eastAsia="Times New Roman" w:cs="Segoe UI"/>
                <w:color w:val="000000"/>
                <w:sz w:val="16"/>
                <w:szCs w:val="16"/>
              </w:rPr>
              <w:t>Year</w:t>
            </w:r>
          </w:p>
        </w:tc>
        <w:tc>
          <w:tcPr>
            <w:tcW w:w="533" w:type="pct"/>
            <w:shd w:val="clear" w:color="auto" w:fill="FBCAD0"/>
            <w:hideMark/>
          </w:tcPr>
          <w:p w14:paraId="18011F50"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Gross estimated care home bed need</w:t>
            </w:r>
          </w:p>
        </w:tc>
        <w:tc>
          <w:tcPr>
            <w:tcW w:w="464" w:type="pct"/>
            <w:shd w:val="clear" w:color="auto" w:fill="FBCAD0"/>
            <w:hideMark/>
          </w:tcPr>
          <w:p w14:paraId="7E1AFC74"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Current supply</w:t>
            </w:r>
          </w:p>
        </w:tc>
        <w:tc>
          <w:tcPr>
            <w:tcW w:w="593" w:type="pct"/>
            <w:shd w:val="clear" w:color="auto" w:fill="FBCAD0"/>
            <w:hideMark/>
          </w:tcPr>
          <w:p w14:paraId="6C53D76A"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Initial estimated care home bed need (net of supply)</w:t>
            </w:r>
          </w:p>
        </w:tc>
        <w:tc>
          <w:tcPr>
            <w:tcW w:w="713" w:type="pct"/>
            <w:shd w:val="clear" w:color="auto" w:fill="FBCAD0"/>
            <w:hideMark/>
          </w:tcPr>
          <w:p w14:paraId="677BDF4A"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Adjust for spare capacity requirement (+10%) &amp; capacity tracker evidence</w:t>
            </w:r>
          </w:p>
        </w:tc>
        <w:tc>
          <w:tcPr>
            <w:tcW w:w="555" w:type="pct"/>
            <w:shd w:val="clear" w:color="auto" w:fill="FBCAD0"/>
            <w:hideMark/>
          </w:tcPr>
          <w:p w14:paraId="1631F560"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Adjust for use of beds by non-Essex residents (-5%)</w:t>
            </w:r>
          </w:p>
        </w:tc>
        <w:tc>
          <w:tcPr>
            <w:tcW w:w="555" w:type="pct"/>
            <w:shd w:val="clear" w:color="auto" w:fill="FBCAD0"/>
            <w:hideMark/>
          </w:tcPr>
          <w:p w14:paraId="159F0F09"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Adjust for potential care home closures (+1.5%)</w:t>
            </w:r>
          </w:p>
        </w:tc>
        <w:tc>
          <w:tcPr>
            <w:tcW w:w="561" w:type="pct"/>
            <w:shd w:val="clear" w:color="auto" w:fill="FBCAD0"/>
            <w:hideMark/>
          </w:tcPr>
          <w:p w14:paraId="121097BA"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Adjust for diversion from res care to extra care</w:t>
            </w:r>
          </w:p>
        </w:tc>
        <w:tc>
          <w:tcPr>
            <w:tcW w:w="591" w:type="pct"/>
            <w:shd w:val="clear" w:color="auto" w:fill="FBCAD0"/>
            <w:hideMark/>
          </w:tcPr>
          <w:p w14:paraId="21996AAD" w14:textId="05D09464"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Total adjusted estimated care home bed need</w:t>
            </w:r>
          </w:p>
        </w:tc>
      </w:tr>
      <w:tr w:rsidR="00D96117" w:rsidRPr="00FB47B4" w14:paraId="6B6CC078" w14:textId="77777777" w:rsidTr="007F1751">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721E3337" w14:textId="77777777" w:rsidR="007F1751" w:rsidRPr="007D5119" w:rsidRDefault="007F1751" w:rsidP="007F1751">
            <w:pPr>
              <w:jc w:val="right"/>
              <w:rPr>
                <w:rFonts w:eastAsia="Times New Roman" w:cs="Segoe UI"/>
                <w:color w:val="000000"/>
                <w:sz w:val="16"/>
                <w:szCs w:val="16"/>
              </w:rPr>
            </w:pPr>
            <w:r w:rsidRPr="007D5119">
              <w:rPr>
                <w:rFonts w:eastAsia="Times New Roman" w:cs="Segoe UI"/>
                <w:color w:val="000000"/>
                <w:sz w:val="16"/>
                <w:szCs w:val="16"/>
              </w:rPr>
              <w:t>2024</w:t>
            </w:r>
          </w:p>
        </w:tc>
        <w:tc>
          <w:tcPr>
            <w:tcW w:w="533" w:type="pct"/>
            <w:noWrap/>
            <w:vAlign w:val="bottom"/>
            <w:hideMark/>
          </w:tcPr>
          <w:p w14:paraId="0B9FA8B7" w14:textId="5C1D9217"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965</w:t>
            </w:r>
          </w:p>
        </w:tc>
        <w:tc>
          <w:tcPr>
            <w:tcW w:w="464" w:type="pct"/>
            <w:noWrap/>
            <w:vAlign w:val="bottom"/>
            <w:hideMark/>
          </w:tcPr>
          <w:p w14:paraId="07181EF8" w14:textId="2362AE43"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316</w:t>
            </w:r>
          </w:p>
        </w:tc>
        <w:tc>
          <w:tcPr>
            <w:tcW w:w="593" w:type="pct"/>
            <w:noWrap/>
            <w:vAlign w:val="bottom"/>
            <w:hideMark/>
          </w:tcPr>
          <w:p w14:paraId="4368C332" w14:textId="419544AE"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−351</w:t>
            </w:r>
          </w:p>
        </w:tc>
        <w:tc>
          <w:tcPr>
            <w:tcW w:w="713" w:type="pct"/>
            <w:noWrap/>
            <w:vAlign w:val="bottom"/>
            <w:hideMark/>
          </w:tcPr>
          <w:p w14:paraId="25152A5C" w14:textId="2C00EA52"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222</w:t>
            </w:r>
          </w:p>
        </w:tc>
        <w:tc>
          <w:tcPr>
            <w:tcW w:w="555" w:type="pct"/>
            <w:noWrap/>
            <w:vAlign w:val="bottom"/>
            <w:hideMark/>
          </w:tcPr>
          <w:p w14:paraId="3806D30E" w14:textId="7A7FEADC"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−48</w:t>
            </w:r>
          </w:p>
        </w:tc>
        <w:tc>
          <w:tcPr>
            <w:tcW w:w="555" w:type="pct"/>
            <w:noWrap/>
            <w:vAlign w:val="bottom"/>
            <w:hideMark/>
          </w:tcPr>
          <w:p w14:paraId="78DB8C6F" w14:textId="019491A6"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14</w:t>
            </w:r>
          </w:p>
        </w:tc>
        <w:tc>
          <w:tcPr>
            <w:tcW w:w="561" w:type="pct"/>
            <w:noWrap/>
            <w:vAlign w:val="bottom"/>
            <w:hideMark/>
          </w:tcPr>
          <w:p w14:paraId="19A7820D" w14:textId="285B9E90"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w:t>
            </w:r>
          </w:p>
        </w:tc>
        <w:tc>
          <w:tcPr>
            <w:tcW w:w="591" w:type="pct"/>
            <w:noWrap/>
            <w:vAlign w:val="bottom"/>
            <w:hideMark/>
          </w:tcPr>
          <w:p w14:paraId="4A34ECC9" w14:textId="45AF0E2C"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−160</w:t>
            </w:r>
          </w:p>
        </w:tc>
      </w:tr>
      <w:tr w:rsidR="00D96117" w:rsidRPr="00FB47B4" w14:paraId="16FA16F9" w14:textId="77777777" w:rsidTr="007F1751">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4620B98C" w14:textId="77777777" w:rsidR="007F1751" w:rsidRPr="007D5119" w:rsidRDefault="007F1751" w:rsidP="007F1751">
            <w:pPr>
              <w:jc w:val="right"/>
              <w:rPr>
                <w:rFonts w:eastAsia="Times New Roman" w:cs="Segoe UI"/>
                <w:color w:val="000000"/>
                <w:sz w:val="16"/>
                <w:szCs w:val="16"/>
              </w:rPr>
            </w:pPr>
            <w:r w:rsidRPr="007D5119">
              <w:rPr>
                <w:rFonts w:eastAsia="Times New Roman" w:cs="Segoe UI"/>
                <w:color w:val="000000"/>
                <w:sz w:val="16"/>
                <w:szCs w:val="16"/>
              </w:rPr>
              <w:t>2029</w:t>
            </w:r>
          </w:p>
        </w:tc>
        <w:tc>
          <w:tcPr>
            <w:tcW w:w="533" w:type="pct"/>
            <w:noWrap/>
            <w:vAlign w:val="bottom"/>
            <w:hideMark/>
          </w:tcPr>
          <w:p w14:paraId="707B16BC" w14:textId="0413AE93"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030</w:t>
            </w:r>
          </w:p>
        </w:tc>
        <w:tc>
          <w:tcPr>
            <w:tcW w:w="464" w:type="pct"/>
            <w:noWrap/>
            <w:vAlign w:val="bottom"/>
            <w:hideMark/>
          </w:tcPr>
          <w:p w14:paraId="3D241332" w14:textId="3855EA2C"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316</w:t>
            </w:r>
          </w:p>
        </w:tc>
        <w:tc>
          <w:tcPr>
            <w:tcW w:w="593" w:type="pct"/>
            <w:noWrap/>
            <w:vAlign w:val="bottom"/>
            <w:hideMark/>
          </w:tcPr>
          <w:p w14:paraId="2C014A65" w14:textId="55E0BED4"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−286</w:t>
            </w:r>
          </w:p>
        </w:tc>
        <w:tc>
          <w:tcPr>
            <w:tcW w:w="713" w:type="pct"/>
            <w:noWrap/>
            <w:vAlign w:val="bottom"/>
            <w:hideMark/>
          </w:tcPr>
          <w:p w14:paraId="488FC761" w14:textId="3730249C"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237</w:t>
            </w:r>
          </w:p>
        </w:tc>
        <w:tc>
          <w:tcPr>
            <w:tcW w:w="555" w:type="pct"/>
            <w:noWrap/>
            <w:vAlign w:val="bottom"/>
            <w:hideMark/>
          </w:tcPr>
          <w:p w14:paraId="4EE0A10A" w14:textId="1082A914"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−51</w:t>
            </w:r>
          </w:p>
        </w:tc>
        <w:tc>
          <w:tcPr>
            <w:tcW w:w="555" w:type="pct"/>
            <w:noWrap/>
            <w:vAlign w:val="bottom"/>
            <w:hideMark/>
          </w:tcPr>
          <w:p w14:paraId="1A8EDD71" w14:textId="4B060A47"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15</w:t>
            </w:r>
          </w:p>
        </w:tc>
        <w:tc>
          <w:tcPr>
            <w:tcW w:w="561" w:type="pct"/>
            <w:noWrap/>
            <w:vAlign w:val="bottom"/>
            <w:hideMark/>
          </w:tcPr>
          <w:p w14:paraId="75D20599" w14:textId="439D4D0A"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w:t>
            </w:r>
          </w:p>
        </w:tc>
        <w:tc>
          <w:tcPr>
            <w:tcW w:w="591" w:type="pct"/>
            <w:noWrap/>
            <w:vAlign w:val="bottom"/>
            <w:hideMark/>
          </w:tcPr>
          <w:p w14:paraId="152DBEB6" w14:textId="3BA6807A"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−83</w:t>
            </w:r>
          </w:p>
        </w:tc>
      </w:tr>
      <w:tr w:rsidR="00D96117" w:rsidRPr="00FB47B4" w14:paraId="08878845" w14:textId="77777777" w:rsidTr="007F1751">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1350138B" w14:textId="77777777" w:rsidR="007F1751" w:rsidRPr="007D5119" w:rsidRDefault="007F1751" w:rsidP="007F1751">
            <w:pPr>
              <w:jc w:val="right"/>
              <w:rPr>
                <w:rFonts w:eastAsia="Times New Roman" w:cs="Segoe UI"/>
                <w:color w:val="000000"/>
                <w:sz w:val="16"/>
                <w:szCs w:val="16"/>
              </w:rPr>
            </w:pPr>
            <w:r w:rsidRPr="007D5119">
              <w:rPr>
                <w:rFonts w:eastAsia="Times New Roman" w:cs="Segoe UI"/>
                <w:color w:val="000000"/>
                <w:sz w:val="16"/>
                <w:szCs w:val="16"/>
              </w:rPr>
              <w:t>2034</w:t>
            </w:r>
          </w:p>
        </w:tc>
        <w:tc>
          <w:tcPr>
            <w:tcW w:w="533" w:type="pct"/>
            <w:noWrap/>
            <w:vAlign w:val="bottom"/>
            <w:hideMark/>
          </w:tcPr>
          <w:p w14:paraId="020A811C" w14:textId="4AD37123"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167</w:t>
            </w:r>
          </w:p>
        </w:tc>
        <w:tc>
          <w:tcPr>
            <w:tcW w:w="464" w:type="pct"/>
            <w:noWrap/>
            <w:vAlign w:val="bottom"/>
            <w:hideMark/>
          </w:tcPr>
          <w:p w14:paraId="6807B8D4" w14:textId="4E5170CF"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316</w:t>
            </w:r>
          </w:p>
        </w:tc>
        <w:tc>
          <w:tcPr>
            <w:tcW w:w="593" w:type="pct"/>
            <w:noWrap/>
            <w:vAlign w:val="bottom"/>
            <w:hideMark/>
          </w:tcPr>
          <w:p w14:paraId="0B4A9CED" w14:textId="345F0C6E"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−149</w:t>
            </w:r>
          </w:p>
        </w:tc>
        <w:tc>
          <w:tcPr>
            <w:tcW w:w="713" w:type="pct"/>
            <w:noWrap/>
            <w:vAlign w:val="bottom"/>
            <w:hideMark/>
          </w:tcPr>
          <w:p w14:paraId="4872D689" w14:textId="0CB7651D"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268</w:t>
            </w:r>
          </w:p>
        </w:tc>
        <w:tc>
          <w:tcPr>
            <w:tcW w:w="555" w:type="pct"/>
            <w:noWrap/>
            <w:vAlign w:val="bottom"/>
            <w:hideMark/>
          </w:tcPr>
          <w:p w14:paraId="789D2693" w14:textId="37FA06B5"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−58</w:t>
            </w:r>
          </w:p>
        </w:tc>
        <w:tc>
          <w:tcPr>
            <w:tcW w:w="555" w:type="pct"/>
            <w:noWrap/>
            <w:vAlign w:val="bottom"/>
            <w:hideMark/>
          </w:tcPr>
          <w:p w14:paraId="3FDDC951" w14:textId="68C0E1E4"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18</w:t>
            </w:r>
          </w:p>
        </w:tc>
        <w:tc>
          <w:tcPr>
            <w:tcW w:w="561" w:type="pct"/>
            <w:noWrap/>
            <w:vAlign w:val="bottom"/>
            <w:hideMark/>
          </w:tcPr>
          <w:p w14:paraId="3A810244" w14:textId="7F9C1286"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w:t>
            </w:r>
          </w:p>
        </w:tc>
        <w:tc>
          <w:tcPr>
            <w:tcW w:w="591" w:type="pct"/>
            <w:noWrap/>
            <w:vAlign w:val="bottom"/>
            <w:hideMark/>
          </w:tcPr>
          <w:p w14:paraId="0240BC61" w14:textId="37979A81"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81</w:t>
            </w:r>
          </w:p>
        </w:tc>
      </w:tr>
      <w:tr w:rsidR="00D96117" w:rsidRPr="00FB47B4" w14:paraId="4442B3A0" w14:textId="77777777" w:rsidTr="007F1751">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528366EE" w14:textId="77777777" w:rsidR="007F1751" w:rsidRPr="007D5119" w:rsidRDefault="007F1751" w:rsidP="007F1751">
            <w:pPr>
              <w:jc w:val="right"/>
              <w:rPr>
                <w:rFonts w:eastAsia="Times New Roman" w:cs="Segoe UI"/>
                <w:color w:val="000000"/>
                <w:sz w:val="16"/>
                <w:szCs w:val="16"/>
              </w:rPr>
            </w:pPr>
            <w:r w:rsidRPr="007D5119">
              <w:rPr>
                <w:rFonts w:eastAsia="Times New Roman" w:cs="Segoe UI"/>
                <w:color w:val="000000"/>
                <w:sz w:val="16"/>
                <w:szCs w:val="16"/>
              </w:rPr>
              <w:t>2039</w:t>
            </w:r>
          </w:p>
        </w:tc>
        <w:tc>
          <w:tcPr>
            <w:tcW w:w="533" w:type="pct"/>
            <w:noWrap/>
            <w:vAlign w:val="bottom"/>
            <w:hideMark/>
          </w:tcPr>
          <w:p w14:paraId="16109B36" w14:textId="7279DFE9"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210</w:t>
            </w:r>
          </w:p>
        </w:tc>
        <w:tc>
          <w:tcPr>
            <w:tcW w:w="464" w:type="pct"/>
            <w:noWrap/>
            <w:vAlign w:val="bottom"/>
            <w:hideMark/>
          </w:tcPr>
          <w:p w14:paraId="161F1A3F" w14:textId="14DDF425"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316</w:t>
            </w:r>
          </w:p>
        </w:tc>
        <w:tc>
          <w:tcPr>
            <w:tcW w:w="593" w:type="pct"/>
            <w:noWrap/>
            <w:vAlign w:val="bottom"/>
            <w:hideMark/>
          </w:tcPr>
          <w:p w14:paraId="423E9C22" w14:textId="0B5062DF"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−106</w:t>
            </w:r>
          </w:p>
        </w:tc>
        <w:tc>
          <w:tcPr>
            <w:tcW w:w="713" w:type="pct"/>
            <w:noWrap/>
            <w:vAlign w:val="bottom"/>
            <w:hideMark/>
          </w:tcPr>
          <w:p w14:paraId="76F8957F" w14:textId="2C6F3DB6"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278</w:t>
            </w:r>
          </w:p>
        </w:tc>
        <w:tc>
          <w:tcPr>
            <w:tcW w:w="555" w:type="pct"/>
            <w:noWrap/>
            <w:vAlign w:val="bottom"/>
            <w:hideMark/>
          </w:tcPr>
          <w:p w14:paraId="398C1E7A" w14:textId="72F85999"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−60</w:t>
            </w:r>
          </w:p>
        </w:tc>
        <w:tc>
          <w:tcPr>
            <w:tcW w:w="555" w:type="pct"/>
            <w:noWrap/>
            <w:vAlign w:val="bottom"/>
            <w:hideMark/>
          </w:tcPr>
          <w:p w14:paraId="4F79F32E" w14:textId="4EA67265"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18</w:t>
            </w:r>
          </w:p>
        </w:tc>
        <w:tc>
          <w:tcPr>
            <w:tcW w:w="561" w:type="pct"/>
            <w:noWrap/>
            <w:vAlign w:val="bottom"/>
            <w:hideMark/>
          </w:tcPr>
          <w:p w14:paraId="147302C8" w14:textId="4C5C6347"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w:t>
            </w:r>
          </w:p>
        </w:tc>
        <w:tc>
          <w:tcPr>
            <w:tcW w:w="591" w:type="pct"/>
            <w:noWrap/>
            <w:vAlign w:val="bottom"/>
            <w:hideMark/>
          </w:tcPr>
          <w:p w14:paraId="1B3E68AF" w14:textId="74CB28CE"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132</w:t>
            </w:r>
          </w:p>
        </w:tc>
      </w:tr>
      <w:tr w:rsidR="00D96117" w:rsidRPr="00FB47B4" w14:paraId="0FC3490E" w14:textId="77777777" w:rsidTr="007F1751">
        <w:trPr>
          <w:trHeight w:val="20"/>
        </w:trPr>
        <w:tc>
          <w:tcPr>
            <w:cnfStyle w:val="001000000000" w:firstRow="0" w:lastRow="0" w:firstColumn="1" w:lastColumn="0" w:oddVBand="0" w:evenVBand="0" w:oddHBand="0" w:evenHBand="0" w:firstRowFirstColumn="0" w:firstRowLastColumn="0" w:lastRowFirstColumn="0" w:lastRowLastColumn="0"/>
            <w:tcW w:w="436" w:type="pct"/>
            <w:noWrap/>
            <w:hideMark/>
          </w:tcPr>
          <w:p w14:paraId="4DF1E7DA" w14:textId="77777777" w:rsidR="007F1751" w:rsidRPr="007D5119" w:rsidRDefault="007F1751" w:rsidP="007F1751">
            <w:pPr>
              <w:jc w:val="right"/>
              <w:rPr>
                <w:rFonts w:eastAsia="Times New Roman" w:cs="Segoe UI"/>
                <w:color w:val="000000"/>
                <w:sz w:val="16"/>
                <w:szCs w:val="16"/>
              </w:rPr>
            </w:pPr>
            <w:r w:rsidRPr="007D5119">
              <w:rPr>
                <w:rFonts w:eastAsia="Times New Roman" w:cs="Segoe UI"/>
                <w:color w:val="000000"/>
                <w:sz w:val="16"/>
                <w:szCs w:val="16"/>
              </w:rPr>
              <w:t>2044</w:t>
            </w:r>
          </w:p>
        </w:tc>
        <w:tc>
          <w:tcPr>
            <w:tcW w:w="533" w:type="pct"/>
            <w:noWrap/>
            <w:vAlign w:val="bottom"/>
            <w:hideMark/>
          </w:tcPr>
          <w:p w14:paraId="54587128" w14:textId="3F1E19CF"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246</w:t>
            </w:r>
          </w:p>
        </w:tc>
        <w:tc>
          <w:tcPr>
            <w:tcW w:w="464" w:type="pct"/>
            <w:noWrap/>
            <w:vAlign w:val="bottom"/>
            <w:hideMark/>
          </w:tcPr>
          <w:p w14:paraId="5FF9F900" w14:textId="6FE0A872"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r w:rsidR="00AF65D0">
              <w:rPr>
                <w:rFonts w:cs="Segoe UI"/>
                <w:color w:val="000000"/>
                <w:sz w:val="18"/>
                <w:szCs w:val="18"/>
              </w:rPr>
              <w:t>,</w:t>
            </w:r>
            <w:r w:rsidRPr="00FB47B4">
              <w:rPr>
                <w:rFonts w:cs="Segoe UI"/>
                <w:color w:val="000000"/>
                <w:sz w:val="18"/>
                <w:szCs w:val="18"/>
              </w:rPr>
              <w:t>316</w:t>
            </w:r>
          </w:p>
        </w:tc>
        <w:tc>
          <w:tcPr>
            <w:tcW w:w="593" w:type="pct"/>
            <w:noWrap/>
            <w:vAlign w:val="bottom"/>
            <w:hideMark/>
          </w:tcPr>
          <w:p w14:paraId="13D25D4E" w14:textId="2CB53FBD"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−70</w:t>
            </w:r>
          </w:p>
        </w:tc>
        <w:tc>
          <w:tcPr>
            <w:tcW w:w="713" w:type="pct"/>
            <w:noWrap/>
            <w:vAlign w:val="bottom"/>
            <w:hideMark/>
          </w:tcPr>
          <w:p w14:paraId="085226D2" w14:textId="001B16ED"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287</w:t>
            </w:r>
          </w:p>
        </w:tc>
        <w:tc>
          <w:tcPr>
            <w:tcW w:w="555" w:type="pct"/>
            <w:noWrap/>
            <w:vAlign w:val="bottom"/>
            <w:hideMark/>
          </w:tcPr>
          <w:p w14:paraId="52A80394" w14:textId="22EB7339"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−62</w:t>
            </w:r>
          </w:p>
        </w:tc>
        <w:tc>
          <w:tcPr>
            <w:tcW w:w="555" w:type="pct"/>
            <w:noWrap/>
            <w:vAlign w:val="bottom"/>
            <w:hideMark/>
          </w:tcPr>
          <w:p w14:paraId="129E34F0" w14:textId="289DA164"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19</w:t>
            </w:r>
          </w:p>
        </w:tc>
        <w:tc>
          <w:tcPr>
            <w:tcW w:w="561" w:type="pct"/>
            <w:noWrap/>
            <w:vAlign w:val="bottom"/>
            <w:hideMark/>
          </w:tcPr>
          <w:p w14:paraId="5A618B71" w14:textId="73A68310" w:rsidR="007F1751" w:rsidRPr="007D5119"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w:t>
            </w:r>
          </w:p>
        </w:tc>
        <w:tc>
          <w:tcPr>
            <w:tcW w:w="591" w:type="pct"/>
            <w:noWrap/>
            <w:vAlign w:val="bottom"/>
            <w:hideMark/>
          </w:tcPr>
          <w:p w14:paraId="6B2F46FD" w14:textId="3314EA94" w:rsidR="007F1751" w:rsidRPr="00506101" w:rsidRDefault="007F1751" w:rsidP="007F17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176</w:t>
            </w:r>
          </w:p>
        </w:tc>
      </w:tr>
    </w:tbl>
    <w:p w14:paraId="51D65C5A" w14:textId="58F51A34" w:rsidR="006F620A" w:rsidRPr="00EA52DC" w:rsidRDefault="006F620A" w:rsidP="006F620A">
      <w:pPr>
        <w:rPr>
          <w:rFonts w:ascii="Segoe UI" w:hAnsi="Segoe UI" w:cs="Segoe UI"/>
          <w:sz w:val="18"/>
          <w:szCs w:val="18"/>
        </w:rPr>
      </w:pPr>
      <w:r w:rsidRPr="00EA52DC">
        <w:rPr>
          <w:rFonts w:ascii="Segoe UI" w:hAnsi="Segoe UI" w:cs="Segoe UI"/>
          <w:sz w:val="18"/>
          <w:szCs w:val="18"/>
        </w:rPr>
        <w:t xml:space="preserve">Source: </w:t>
      </w:r>
      <w:r w:rsidR="000717DD">
        <w:rPr>
          <w:rFonts w:ascii="Segoe UI" w:hAnsi="Segoe UI" w:cs="Segoe UI"/>
          <w:sz w:val="18"/>
          <w:szCs w:val="18"/>
        </w:rPr>
        <w:t>Essex County Council</w:t>
      </w:r>
      <w:r w:rsidRPr="00EA52DC">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27A1C05D" w14:textId="63F669FF" w:rsidR="006F620A" w:rsidRDefault="006F620A" w:rsidP="006F620A">
      <w:pPr>
        <w:pStyle w:val="Caption"/>
      </w:pPr>
      <w:r>
        <w:lastRenderedPageBreak/>
        <w:t xml:space="preserve">Table </w:t>
      </w:r>
      <w:r>
        <w:fldChar w:fldCharType="begin"/>
      </w:r>
      <w:r>
        <w:instrText>SEQ Table \* ARABIC</w:instrText>
      </w:r>
      <w:r>
        <w:fldChar w:fldCharType="separate"/>
      </w:r>
      <w:r w:rsidR="00971C60">
        <w:rPr>
          <w:noProof/>
        </w:rPr>
        <w:t>159</w:t>
      </w:r>
      <w:r>
        <w:fldChar w:fldCharType="end"/>
      </w:r>
      <w:r>
        <w:t xml:space="preserve">. </w:t>
      </w:r>
      <w:r w:rsidRPr="00DB574C">
        <w:t xml:space="preserve">Adjusted estimated need for </w:t>
      </w:r>
      <w:r>
        <w:t>nursing</w:t>
      </w:r>
      <w:r w:rsidRPr="00DB574C">
        <w:t xml:space="preserve"> care home beds in </w:t>
      </w:r>
      <w:r>
        <w:t>Tendring</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FB47B4" w14:paraId="47587FC9"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035D7732" w14:textId="77777777" w:rsidR="006F620A" w:rsidRPr="007D5119" w:rsidRDefault="006F620A" w:rsidP="001A5B9A">
            <w:pPr>
              <w:rPr>
                <w:rFonts w:eastAsia="Times New Roman" w:cs="Segoe UI"/>
                <w:b w:val="0"/>
                <w:color w:val="000000"/>
                <w:sz w:val="16"/>
                <w:szCs w:val="16"/>
              </w:rPr>
            </w:pPr>
            <w:r w:rsidRPr="007D5119">
              <w:rPr>
                <w:rFonts w:eastAsia="Times New Roman" w:cs="Segoe UI"/>
                <w:color w:val="000000"/>
                <w:sz w:val="16"/>
                <w:szCs w:val="16"/>
              </w:rPr>
              <w:t>Year</w:t>
            </w:r>
          </w:p>
        </w:tc>
        <w:tc>
          <w:tcPr>
            <w:tcW w:w="609" w:type="pct"/>
            <w:shd w:val="clear" w:color="auto" w:fill="FBCAD0"/>
            <w:hideMark/>
          </w:tcPr>
          <w:p w14:paraId="33B2709D"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Gross estimated care home bed need</w:t>
            </w:r>
          </w:p>
        </w:tc>
        <w:tc>
          <w:tcPr>
            <w:tcW w:w="602" w:type="pct"/>
            <w:shd w:val="clear" w:color="auto" w:fill="FBCAD0"/>
            <w:hideMark/>
          </w:tcPr>
          <w:p w14:paraId="5F96FA65"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Current supply</w:t>
            </w:r>
          </w:p>
        </w:tc>
        <w:tc>
          <w:tcPr>
            <w:tcW w:w="609" w:type="pct"/>
            <w:shd w:val="clear" w:color="auto" w:fill="FBCAD0"/>
            <w:hideMark/>
          </w:tcPr>
          <w:p w14:paraId="3E10D9D8"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Initial estimated care home bed need (net of supply)</w:t>
            </w:r>
          </w:p>
        </w:tc>
        <w:tc>
          <w:tcPr>
            <w:tcW w:w="721" w:type="pct"/>
            <w:shd w:val="clear" w:color="auto" w:fill="FBCAD0"/>
            <w:hideMark/>
          </w:tcPr>
          <w:p w14:paraId="2782158D"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Adjust for spare capacity requirement (+10%) &amp; capacity tracker evidence</w:t>
            </w:r>
          </w:p>
        </w:tc>
        <w:tc>
          <w:tcPr>
            <w:tcW w:w="602" w:type="pct"/>
            <w:shd w:val="clear" w:color="auto" w:fill="FBCAD0"/>
            <w:hideMark/>
          </w:tcPr>
          <w:p w14:paraId="44819325"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Adjust for use of beds by non-Essex residents (-5%)</w:t>
            </w:r>
          </w:p>
        </w:tc>
        <w:tc>
          <w:tcPr>
            <w:tcW w:w="602" w:type="pct"/>
            <w:shd w:val="clear" w:color="auto" w:fill="FBCAD0"/>
            <w:hideMark/>
          </w:tcPr>
          <w:p w14:paraId="39F6D2E0" w14:textId="77777777"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Adjust for potential care home closures (+2%)</w:t>
            </w:r>
          </w:p>
        </w:tc>
        <w:tc>
          <w:tcPr>
            <w:tcW w:w="652" w:type="pct"/>
            <w:shd w:val="clear" w:color="auto" w:fill="FBCAD0"/>
            <w:hideMark/>
          </w:tcPr>
          <w:p w14:paraId="4D04AC72" w14:textId="2DD97E98" w:rsidR="006F620A" w:rsidRPr="007D5119"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7D5119">
              <w:rPr>
                <w:rFonts w:eastAsia="Times New Roman" w:cs="Segoe UI"/>
                <w:color w:val="000000"/>
                <w:sz w:val="16"/>
                <w:szCs w:val="16"/>
              </w:rPr>
              <w:t>Total adjusted estimated care home bed need</w:t>
            </w:r>
          </w:p>
        </w:tc>
      </w:tr>
      <w:tr w:rsidR="0056466C" w:rsidRPr="00FB47B4" w14:paraId="7B91AB7C"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292B0ADA" w14:textId="77777777" w:rsidR="0056466C" w:rsidRPr="007D5119" w:rsidRDefault="0056466C" w:rsidP="0056466C">
            <w:pPr>
              <w:jc w:val="center"/>
              <w:rPr>
                <w:rFonts w:eastAsia="Times New Roman" w:cs="Segoe UI"/>
                <w:color w:val="000000"/>
                <w:sz w:val="16"/>
                <w:szCs w:val="16"/>
              </w:rPr>
            </w:pPr>
            <w:r w:rsidRPr="007D5119">
              <w:rPr>
                <w:rFonts w:eastAsia="Times New Roman" w:cs="Segoe UI"/>
                <w:color w:val="000000"/>
                <w:sz w:val="16"/>
                <w:szCs w:val="16"/>
              </w:rPr>
              <w:t>2024</w:t>
            </w:r>
          </w:p>
        </w:tc>
        <w:tc>
          <w:tcPr>
            <w:tcW w:w="609" w:type="pct"/>
            <w:noWrap/>
            <w:vAlign w:val="bottom"/>
            <w:hideMark/>
          </w:tcPr>
          <w:p w14:paraId="734C15F3" w14:textId="095FCF1C"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305</w:t>
            </w:r>
          </w:p>
        </w:tc>
        <w:tc>
          <w:tcPr>
            <w:tcW w:w="602" w:type="pct"/>
            <w:noWrap/>
            <w:vAlign w:val="bottom"/>
            <w:hideMark/>
          </w:tcPr>
          <w:p w14:paraId="48F2F36D" w14:textId="78FD84E0"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191</w:t>
            </w:r>
          </w:p>
        </w:tc>
        <w:tc>
          <w:tcPr>
            <w:tcW w:w="609" w:type="pct"/>
            <w:noWrap/>
            <w:vAlign w:val="bottom"/>
            <w:hideMark/>
          </w:tcPr>
          <w:p w14:paraId="2B718905" w14:textId="063D3CBF"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114</w:t>
            </w:r>
          </w:p>
        </w:tc>
        <w:tc>
          <w:tcPr>
            <w:tcW w:w="721" w:type="pct"/>
            <w:noWrap/>
            <w:vAlign w:val="bottom"/>
            <w:hideMark/>
          </w:tcPr>
          <w:p w14:paraId="3DA25849" w14:textId="7A35BC08"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30</w:t>
            </w:r>
          </w:p>
        </w:tc>
        <w:tc>
          <w:tcPr>
            <w:tcW w:w="602" w:type="pct"/>
            <w:noWrap/>
            <w:vAlign w:val="bottom"/>
            <w:hideMark/>
          </w:tcPr>
          <w:p w14:paraId="1821CFB3" w14:textId="6F01A454"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−15</w:t>
            </w:r>
          </w:p>
        </w:tc>
        <w:tc>
          <w:tcPr>
            <w:tcW w:w="602" w:type="pct"/>
            <w:noWrap/>
            <w:vAlign w:val="bottom"/>
            <w:hideMark/>
          </w:tcPr>
          <w:p w14:paraId="6429BE12" w14:textId="7A382509"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w:t>
            </w:r>
          </w:p>
        </w:tc>
        <w:tc>
          <w:tcPr>
            <w:tcW w:w="652" w:type="pct"/>
            <w:noWrap/>
            <w:vAlign w:val="bottom"/>
            <w:hideMark/>
          </w:tcPr>
          <w:p w14:paraId="306DB3A6" w14:textId="1441FDAC"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135</w:t>
            </w:r>
          </w:p>
        </w:tc>
      </w:tr>
      <w:tr w:rsidR="0056466C" w:rsidRPr="00FB47B4" w14:paraId="443C7346"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1E6CBF7E" w14:textId="77777777" w:rsidR="0056466C" w:rsidRPr="007D5119" w:rsidRDefault="0056466C" w:rsidP="0056466C">
            <w:pPr>
              <w:jc w:val="center"/>
              <w:rPr>
                <w:rFonts w:eastAsia="Times New Roman" w:cs="Segoe UI"/>
                <w:color w:val="000000"/>
                <w:sz w:val="16"/>
                <w:szCs w:val="16"/>
              </w:rPr>
            </w:pPr>
            <w:r w:rsidRPr="007D5119">
              <w:rPr>
                <w:rFonts w:eastAsia="Times New Roman" w:cs="Segoe UI"/>
                <w:color w:val="000000"/>
                <w:sz w:val="16"/>
                <w:szCs w:val="16"/>
              </w:rPr>
              <w:t>2029</w:t>
            </w:r>
          </w:p>
        </w:tc>
        <w:tc>
          <w:tcPr>
            <w:tcW w:w="609" w:type="pct"/>
            <w:noWrap/>
            <w:vAlign w:val="bottom"/>
            <w:hideMark/>
          </w:tcPr>
          <w:p w14:paraId="4CFAF999" w14:textId="102D6F61"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371</w:t>
            </w:r>
          </w:p>
        </w:tc>
        <w:tc>
          <w:tcPr>
            <w:tcW w:w="602" w:type="pct"/>
            <w:noWrap/>
            <w:vAlign w:val="bottom"/>
            <w:hideMark/>
          </w:tcPr>
          <w:p w14:paraId="53463E98" w14:textId="10070079"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191</w:t>
            </w:r>
          </w:p>
        </w:tc>
        <w:tc>
          <w:tcPr>
            <w:tcW w:w="609" w:type="pct"/>
            <w:noWrap/>
            <w:vAlign w:val="bottom"/>
            <w:hideMark/>
          </w:tcPr>
          <w:p w14:paraId="48DC2928" w14:textId="4A2E6C55"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180</w:t>
            </w:r>
          </w:p>
        </w:tc>
        <w:tc>
          <w:tcPr>
            <w:tcW w:w="721" w:type="pct"/>
            <w:noWrap/>
            <w:vAlign w:val="bottom"/>
            <w:hideMark/>
          </w:tcPr>
          <w:p w14:paraId="4123B880" w14:textId="56B5FC39"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37</w:t>
            </w:r>
          </w:p>
        </w:tc>
        <w:tc>
          <w:tcPr>
            <w:tcW w:w="602" w:type="pct"/>
            <w:noWrap/>
            <w:vAlign w:val="bottom"/>
            <w:hideMark/>
          </w:tcPr>
          <w:p w14:paraId="1269DF98" w14:textId="14D5E3B4"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−19</w:t>
            </w:r>
          </w:p>
        </w:tc>
        <w:tc>
          <w:tcPr>
            <w:tcW w:w="602" w:type="pct"/>
            <w:noWrap/>
            <w:vAlign w:val="bottom"/>
            <w:hideMark/>
          </w:tcPr>
          <w:p w14:paraId="02B37C93" w14:textId="7FBC7543"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7</w:t>
            </w:r>
          </w:p>
        </w:tc>
        <w:tc>
          <w:tcPr>
            <w:tcW w:w="652" w:type="pct"/>
            <w:noWrap/>
            <w:vAlign w:val="bottom"/>
            <w:hideMark/>
          </w:tcPr>
          <w:p w14:paraId="3ABEC947" w14:textId="1660A4BA"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206</w:t>
            </w:r>
          </w:p>
        </w:tc>
      </w:tr>
      <w:tr w:rsidR="0056466C" w:rsidRPr="00FB47B4" w14:paraId="26E1AA11"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5E1F2409" w14:textId="77777777" w:rsidR="0056466C" w:rsidRPr="007D5119" w:rsidRDefault="0056466C" w:rsidP="0056466C">
            <w:pPr>
              <w:jc w:val="center"/>
              <w:rPr>
                <w:rFonts w:eastAsia="Times New Roman" w:cs="Segoe UI"/>
                <w:color w:val="000000"/>
                <w:sz w:val="16"/>
                <w:szCs w:val="16"/>
              </w:rPr>
            </w:pPr>
            <w:r w:rsidRPr="007D5119">
              <w:rPr>
                <w:rFonts w:eastAsia="Times New Roman" w:cs="Segoe UI"/>
                <w:color w:val="000000"/>
                <w:sz w:val="16"/>
                <w:szCs w:val="16"/>
              </w:rPr>
              <w:t>2034</w:t>
            </w:r>
          </w:p>
        </w:tc>
        <w:tc>
          <w:tcPr>
            <w:tcW w:w="609" w:type="pct"/>
            <w:noWrap/>
            <w:vAlign w:val="bottom"/>
            <w:hideMark/>
          </w:tcPr>
          <w:p w14:paraId="6BB664C7" w14:textId="49D717E3"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477</w:t>
            </w:r>
          </w:p>
        </w:tc>
        <w:tc>
          <w:tcPr>
            <w:tcW w:w="602" w:type="pct"/>
            <w:noWrap/>
            <w:vAlign w:val="bottom"/>
            <w:hideMark/>
          </w:tcPr>
          <w:p w14:paraId="4F451BA1" w14:textId="5FE66BE2"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191</w:t>
            </w:r>
          </w:p>
        </w:tc>
        <w:tc>
          <w:tcPr>
            <w:tcW w:w="609" w:type="pct"/>
            <w:noWrap/>
            <w:vAlign w:val="bottom"/>
            <w:hideMark/>
          </w:tcPr>
          <w:p w14:paraId="2941DAB6" w14:textId="2C8C3B90"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286</w:t>
            </w:r>
          </w:p>
        </w:tc>
        <w:tc>
          <w:tcPr>
            <w:tcW w:w="721" w:type="pct"/>
            <w:noWrap/>
            <w:vAlign w:val="bottom"/>
            <w:hideMark/>
          </w:tcPr>
          <w:p w14:paraId="5E704F2F" w14:textId="1810C42C"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48</w:t>
            </w:r>
          </w:p>
        </w:tc>
        <w:tc>
          <w:tcPr>
            <w:tcW w:w="602" w:type="pct"/>
            <w:noWrap/>
            <w:vAlign w:val="bottom"/>
            <w:hideMark/>
          </w:tcPr>
          <w:p w14:paraId="159A9A77" w14:textId="52540A31"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−24</w:t>
            </w:r>
          </w:p>
        </w:tc>
        <w:tc>
          <w:tcPr>
            <w:tcW w:w="602" w:type="pct"/>
            <w:noWrap/>
            <w:vAlign w:val="bottom"/>
            <w:hideMark/>
          </w:tcPr>
          <w:p w14:paraId="67247948" w14:textId="15BD50A6"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10</w:t>
            </w:r>
          </w:p>
        </w:tc>
        <w:tc>
          <w:tcPr>
            <w:tcW w:w="652" w:type="pct"/>
            <w:noWrap/>
            <w:vAlign w:val="bottom"/>
            <w:hideMark/>
          </w:tcPr>
          <w:p w14:paraId="7D4DA5E1" w14:textId="1505D6EA"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319</w:t>
            </w:r>
          </w:p>
        </w:tc>
      </w:tr>
      <w:tr w:rsidR="0056466C" w:rsidRPr="00FB47B4" w14:paraId="1152B115"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A46156F" w14:textId="77777777" w:rsidR="0056466C" w:rsidRPr="007D5119" w:rsidRDefault="0056466C" w:rsidP="0056466C">
            <w:pPr>
              <w:jc w:val="center"/>
              <w:rPr>
                <w:rFonts w:eastAsia="Times New Roman" w:cs="Segoe UI"/>
                <w:color w:val="000000"/>
                <w:sz w:val="16"/>
                <w:szCs w:val="16"/>
              </w:rPr>
            </w:pPr>
            <w:r w:rsidRPr="007D5119">
              <w:rPr>
                <w:rFonts w:eastAsia="Times New Roman" w:cs="Segoe UI"/>
                <w:color w:val="000000"/>
                <w:sz w:val="16"/>
                <w:szCs w:val="16"/>
              </w:rPr>
              <w:t>2039</w:t>
            </w:r>
          </w:p>
        </w:tc>
        <w:tc>
          <w:tcPr>
            <w:tcW w:w="609" w:type="pct"/>
            <w:noWrap/>
            <w:vAlign w:val="bottom"/>
            <w:hideMark/>
          </w:tcPr>
          <w:p w14:paraId="2DB11333" w14:textId="0BBA7104"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556</w:t>
            </w:r>
          </w:p>
        </w:tc>
        <w:tc>
          <w:tcPr>
            <w:tcW w:w="602" w:type="pct"/>
            <w:noWrap/>
            <w:vAlign w:val="bottom"/>
            <w:hideMark/>
          </w:tcPr>
          <w:p w14:paraId="7D3A5720" w14:textId="151F2E7A"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191</w:t>
            </w:r>
          </w:p>
        </w:tc>
        <w:tc>
          <w:tcPr>
            <w:tcW w:w="609" w:type="pct"/>
            <w:noWrap/>
            <w:vAlign w:val="bottom"/>
            <w:hideMark/>
          </w:tcPr>
          <w:p w14:paraId="422D7164" w14:textId="7C44E396"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365</w:t>
            </w:r>
          </w:p>
        </w:tc>
        <w:tc>
          <w:tcPr>
            <w:tcW w:w="721" w:type="pct"/>
            <w:noWrap/>
            <w:vAlign w:val="bottom"/>
            <w:hideMark/>
          </w:tcPr>
          <w:p w14:paraId="6463F273" w14:textId="06020958"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56</w:t>
            </w:r>
          </w:p>
        </w:tc>
        <w:tc>
          <w:tcPr>
            <w:tcW w:w="602" w:type="pct"/>
            <w:noWrap/>
            <w:vAlign w:val="bottom"/>
            <w:hideMark/>
          </w:tcPr>
          <w:p w14:paraId="69591FE9" w14:textId="3D105115"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−28</w:t>
            </w:r>
          </w:p>
        </w:tc>
        <w:tc>
          <w:tcPr>
            <w:tcW w:w="602" w:type="pct"/>
            <w:noWrap/>
            <w:vAlign w:val="bottom"/>
            <w:hideMark/>
          </w:tcPr>
          <w:p w14:paraId="1B2A0A55" w14:textId="3CC6C4DE"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11</w:t>
            </w:r>
          </w:p>
        </w:tc>
        <w:tc>
          <w:tcPr>
            <w:tcW w:w="652" w:type="pct"/>
            <w:noWrap/>
            <w:vAlign w:val="bottom"/>
            <w:hideMark/>
          </w:tcPr>
          <w:p w14:paraId="36DB2CCE" w14:textId="0806C0D7"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404</w:t>
            </w:r>
          </w:p>
        </w:tc>
      </w:tr>
      <w:tr w:rsidR="0056466C" w:rsidRPr="00FB47B4" w14:paraId="06190B7D"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2C6028BB" w14:textId="77777777" w:rsidR="0056466C" w:rsidRPr="007D5119" w:rsidRDefault="0056466C" w:rsidP="0056466C">
            <w:pPr>
              <w:jc w:val="center"/>
              <w:rPr>
                <w:rFonts w:eastAsia="Times New Roman" w:cs="Segoe UI"/>
                <w:color w:val="000000"/>
                <w:sz w:val="16"/>
                <w:szCs w:val="16"/>
              </w:rPr>
            </w:pPr>
            <w:r w:rsidRPr="007D5119">
              <w:rPr>
                <w:rFonts w:eastAsia="Times New Roman" w:cs="Segoe UI"/>
                <w:color w:val="000000"/>
                <w:sz w:val="16"/>
                <w:szCs w:val="16"/>
              </w:rPr>
              <w:t>2044</w:t>
            </w:r>
          </w:p>
        </w:tc>
        <w:tc>
          <w:tcPr>
            <w:tcW w:w="609" w:type="pct"/>
            <w:noWrap/>
            <w:vAlign w:val="bottom"/>
            <w:hideMark/>
          </w:tcPr>
          <w:p w14:paraId="000746F5" w14:textId="315462EB"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642</w:t>
            </w:r>
          </w:p>
        </w:tc>
        <w:tc>
          <w:tcPr>
            <w:tcW w:w="602" w:type="pct"/>
            <w:noWrap/>
            <w:vAlign w:val="bottom"/>
            <w:hideMark/>
          </w:tcPr>
          <w:p w14:paraId="3239E13F" w14:textId="42C612A3"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191</w:t>
            </w:r>
          </w:p>
        </w:tc>
        <w:tc>
          <w:tcPr>
            <w:tcW w:w="609" w:type="pct"/>
            <w:noWrap/>
            <w:vAlign w:val="bottom"/>
            <w:hideMark/>
          </w:tcPr>
          <w:p w14:paraId="71830939" w14:textId="148AB370"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451</w:t>
            </w:r>
          </w:p>
        </w:tc>
        <w:tc>
          <w:tcPr>
            <w:tcW w:w="721" w:type="pct"/>
            <w:noWrap/>
            <w:vAlign w:val="bottom"/>
            <w:hideMark/>
          </w:tcPr>
          <w:p w14:paraId="4B05C74B" w14:textId="691C357B"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64</w:t>
            </w:r>
          </w:p>
        </w:tc>
        <w:tc>
          <w:tcPr>
            <w:tcW w:w="602" w:type="pct"/>
            <w:noWrap/>
            <w:vAlign w:val="bottom"/>
            <w:hideMark/>
          </w:tcPr>
          <w:p w14:paraId="37BB5E31" w14:textId="010CD8FE"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−32</w:t>
            </w:r>
          </w:p>
        </w:tc>
        <w:tc>
          <w:tcPr>
            <w:tcW w:w="602" w:type="pct"/>
            <w:noWrap/>
            <w:vAlign w:val="bottom"/>
            <w:hideMark/>
          </w:tcPr>
          <w:p w14:paraId="2A193E64" w14:textId="7A931802" w:rsidR="0056466C" w:rsidRPr="007D5119"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13</w:t>
            </w:r>
          </w:p>
        </w:tc>
        <w:tc>
          <w:tcPr>
            <w:tcW w:w="652" w:type="pct"/>
            <w:noWrap/>
            <w:vAlign w:val="bottom"/>
            <w:hideMark/>
          </w:tcPr>
          <w:p w14:paraId="257B4BD6" w14:textId="25EA9724"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496</w:t>
            </w:r>
          </w:p>
        </w:tc>
      </w:tr>
    </w:tbl>
    <w:p w14:paraId="09DA7D7A" w14:textId="36D17C84" w:rsidR="006F620A" w:rsidRDefault="006F620A" w:rsidP="006F620A">
      <w:pPr>
        <w:pStyle w:val="Tablesourcenote"/>
      </w:pPr>
      <w:r w:rsidRPr="00757740">
        <w:t xml:space="preserve">Source: </w:t>
      </w:r>
      <w:r w:rsidR="000717DD">
        <w:t>Essex County Council</w:t>
      </w:r>
      <w:r w:rsidRPr="00757740">
        <w:t xml:space="preserve"> and HLIN</w:t>
      </w:r>
      <w:r w:rsidR="001A5B9A">
        <w:t xml:space="preserve">. </w:t>
      </w:r>
      <w:r w:rsidR="001A5B9A" w:rsidRPr="001A5B9A">
        <w:t>NB estimates of need are not cumulative</w:t>
      </w:r>
    </w:p>
    <w:p w14:paraId="4633EE73" w14:textId="77777777" w:rsidR="00057B03" w:rsidRDefault="00057B03" w:rsidP="006F620A">
      <w:pPr>
        <w:pStyle w:val="Tablesourcenote"/>
      </w:pPr>
    </w:p>
    <w:p w14:paraId="1E0C543D" w14:textId="2014816B" w:rsidR="006F620A" w:rsidRDefault="006F620A" w:rsidP="006F620A">
      <w:pPr>
        <w:pStyle w:val="Caption"/>
      </w:pPr>
      <w:r>
        <w:t xml:space="preserve">Table </w:t>
      </w:r>
      <w:r>
        <w:fldChar w:fldCharType="begin"/>
      </w:r>
      <w:r>
        <w:instrText>SEQ Table \* ARABIC</w:instrText>
      </w:r>
      <w:r>
        <w:fldChar w:fldCharType="separate"/>
      </w:r>
      <w:r w:rsidR="00971C60">
        <w:rPr>
          <w:noProof/>
        </w:rPr>
        <w:t>160</w:t>
      </w:r>
      <w:r>
        <w:fldChar w:fldCharType="end"/>
      </w:r>
      <w:r>
        <w:t xml:space="preserve">. </w:t>
      </w:r>
      <w:r w:rsidRPr="00081FF9">
        <w:t xml:space="preserve">Adjusted estimated need for residential care home beds in </w:t>
      </w:r>
      <w:r>
        <w:t>Uttlesford</w:t>
      </w:r>
      <w:r w:rsidRPr="00081FF9">
        <w:t xml:space="preserve"> to 2044</w:t>
      </w:r>
    </w:p>
    <w:tbl>
      <w:tblPr>
        <w:tblStyle w:val="GridTable5Dark-Accent4"/>
        <w:tblW w:w="5000" w:type="pct"/>
        <w:tblLook w:val="04A0" w:firstRow="1" w:lastRow="0" w:firstColumn="1" w:lastColumn="0" w:noHBand="0" w:noVBand="1"/>
      </w:tblPr>
      <w:tblGrid>
        <w:gridCol w:w="785"/>
        <w:gridCol w:w="962"/>
        <w:gridCol w:w="836"/>
        <w:gridCol w:w="1069"/>
        <w:gridCol w:w="1286"/>
        <w:gridCol w:w="1001"/>
        <w:gridCol w:w="1001"/>
        <w:gridCol w:w="1012"/>
        <w:gridCol w:w="1064"/>
      </w:tblGrid>
      <w:tr w:rsidR="006F620A" w:rsidRPr="00FB47B4" w14:paraId="4932703A"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6" w:type="pct"/>
            <w:shd w:val="clear" w:color="auto" w:fill="FBCAD0"/>
            <w:hideMark/>
          </w:tcPr>
          <w:p w14:paraId="5A08745C" w14:textId="77777777" w:rsidR="006F620A" w:rsidRPr="006E2BDF" w:rsidRDefault="006F620A" w:rsidP="001A5B9A">
            <w:pPr>
              <w:rPr>
                <w:rFonts w:eastAsia="Times New Roman" w:cs="Segoe UI"/>
                <w:b w:val="0"/>
                <w:color w:val="000000"/>
                <w:sz w:val="16"/>
                <w:szCs w:val="16"/>
              </w:rPr>
            </w:pPr>
            <w:r w:rsidRPr="006E2BDF">
              <w:rPr>
                <w:rFonts w:eastAsia="Times New Roman" w:cs="Segoe UI"/>
                <w:color w:val="000000"/>
                <w:sz w:val="16"/>
                <w:szCs w:val="16"/>
              </w:rPr>
              <w:t>Year</w:t>
            </w:r>
          </w:p>
        </w:tc>
        <w:tc>
          <w:tcPr>
            <w:tcW w:w="533" w:type="pct"/>
            <w:shd w:val="clear" w:color="auto" w:fill="FBCAD0"/>
            <w:hideMark/>
          </w:tcPr>
          <w:p w14:paraId="1164E336" w14:textId="77777777" w:rsidR="006F620A" w:rsidRPr="006E2BD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6E2BDF">
              <w:rPr>
                <w:rFonts w:eastAsia="Times New Roman" w:cs="Segoe UI"/>
                <w:color w:val="000000"/>
                <w:sz w:val="16"/>
                <w:szCs w:val="16"/>
              </w:rPr>
              <w:t>Gross estimated care home bed need</w:t>
            </w:r>
          </w:p>
        </w:tc>
        <w:tc>
          <w:tcPr>
            <w:tcW w:w="464" w:type="pct"/>
            <w:shd w:val="clear" w:color="auto" w:fill="FBCAD0"/>
            <w:hideMark/>
          </w:tcPr>
          <w:p w14:paraId="666D56C5" w14:textId="77777777" w:rsidR="006F620A" w:rsidRPr="006E2BD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6E2BDF">
              <w:rPr>
                <w:rFonts w:eastAsia="Times New Roman" w:cs="Segoe UI"/>
                <w:color w:val="000000"/>
                <w:sz w:val="16"/>
                <w:szCs w:val="16"/>
              </w:rPr>
              <w:t>Current supply</w:t>
            </w:r>
          </w:p>
        </w:tc>
        <w:tc>
          <w:tcPr>
            <w:tcW w:w="593" w:type="pct"/>
            <w:shd w:val="clear" w:color="auto" w:fill="FBCAD0"/>
            <w:hideMark/>
          </w:tcPr>
          <w:p w14:paraId="0BA6C0B3" w14:textId="77777777" w:rsidR="006F620A" w:rsidRPr="006E2BD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6E2BDF">
              <w:rPr>
                <w:rFonts w:eastAsia="Times New Roman" w:cs="Segoe UI"/>
                <w:color w:val="000000"/>
                <w:sz w:val="16"/>
                <w:szCs w:val="16"/>
              </w:rPr>
              <w:t>Initial estimated care home bed need (net of supply)</w:t>
            </w:r>
          </w:p>
        </w:tc>
        <w:tc>
          <w:tcPr>
            <w:tcW w:w="713" w:type="pct"/>
            <w:shd w:val="clear" w:color="auto" w:fill="FBCAD0"/>
            <w:hideMark/>
          </w:tcPr>
          <w:p w14:paraId="173B538B" w14:textId="77777777" w:rsidR="006F620A" w:rsidRPr="006E2BD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6E2BDF">
              <w:rPr>
                <w:rFonts w:eastAsia="Times New Roman" w:cs="Segoe UI"/>
                <w:color w:val="000000"/>
                <w:sz w:val="16"/>
                <w:szCs w:val="16"/>
              </w:rPr>
              <w:t>Adjust for spare capacity requirement (+10%) &amp; capacity tracker evidence</w:t>
            </w:r>
          </w:p>
        </w:tc>
        <w:tc>
          <w:tcPr>
            <w:tcW w:w="555" w:type="pct"/>
            <w:shd w:val="clear" w:color="auto" w:fill="FBCAD0"/>
            <w:hideMark/>
          </w:tcPr>
          <w:p w14:paraId="5A00BE08" w14:textId="77777777" w:rsidR="006F620A" w:rsidRPr="006E2BD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6E2BDF">
              <w:rPr>
                <w:rFonts w:eastAsia="Times New Roman" w:cs="Segoe UI"/>
                <w:color w:val="000000"/>
                <w:sz w:val="16"/>
                <w:szCs w:val="16"/>
              </w:rPr>
              <w:t>Adjust for use of beds by non-Essex residents (-5%)</w:t>
            </w:r>
          </w:p>
        </w:tc>
        <w:tc>
          <w:tcPr>
            <w:tcW w:w="555" w:type="pct"/>
            <w:shd w:val="clear" w:color="auto" w:fill="FBCAD0"/>
            <w:hideMark/>
          </w:tcPr>
          <w:p w14:paraId="69871E22" w14:textId="77777777" w:rsidR="006F620A" w:rsidRPr="006E2BD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6E2BDF">
              <w:rPr>
                <w:rFonts w:eastAsia="Times New Roman" w:cs="Segoe UI"/>
                <w:color w:val="000000"/>
                <w:sz w:val="16"/>
                <w:szCs w:val="16"/>
              </w:rPr>
              <w:t>Adjust for potential care home closures (+1.5%)</w:t>
            </w:r>
          </w:p>
        </w:tc>
        <w:tc>
          <w:tcPr>
            <w:tcW w:w="561" w:type="pct"/>
            <w:shd w:val="clear" w:color="auto" w:fill="FBCAD0"/>
            <w:hideMark/>
          </w:tcPr>
          <w:p w14:paraId="7F9BE766" w14:textId="77777777" w:rsidR="006F620A" w:rsidRPr="006E2BD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6E2BDF">
              <w:rPr>
                <w:rFonts w:eastAsia="Times New Roman" w:cs="Segoe UI"/>
                <w:color w:val="000000"/>
                <w:sz w:val="16"/>
                <w:szCs w:val="16"/>
              </w:rPr>
              <w:t>Adjust for diversion from res care to extra care</w:t>
            </w:r>
          </w:p>
        </w:tc>
        <w:tc>
          <w:tcPr>
            <w:tcW w:w="591" w:type="pct"/>
            <w:shd w:val="clear" w:color="auto" w:fill="FBCAD0"/>
            <w:hideMark/>
          </w:tcPr>
          <w:p w14:paraId="1B092739" w14:textId="0BDA64E3" w:rsidR="006F620A" w:rsidRPr="006E2BDF"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6E2BDF">
              <w:rPr>
                <w:rFonts w:eastAsia="Times New Roman" w:cs="Segoe UI"/>
                <w:color w:val="000000"/>
                <w:sz w:val="16"/>
                <w:szCs w:val="16"/>
              </w:rPr>
              <w:t>Total adjusted estimated care home bed need</w:t>
            </w:r>
          </w:p>
        </w:tc>
      </w:tr>
      <w:tr w:rsidR="00D96117" w:rsidRPr="00FB47B4" w14:paraId="2DEABAB1" w14:textId="77777777" w:rsidTr="0056466C">
        <w:trPr>
          <w:trHeight w:val="20"/>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2F083597" w14:textId="77777777" w:rsidR="0056466C" w:rsidRPr="006E2BDF" w:rsidRDefault="0056466C" w:rsidP="0056466C">
            <w:pPr>
              <w:jc w:val="center"/>
              <w:rPr>
                <w:rFonts w:eastAsia="Times New Roman" w:cs="Segoe UI"/>
                <w:color w:val="000000"/>
                <w:sz w:val="16"/>
                <w:szCs w:val="16"/>
              </w:rPr>
            </w:pPr>
            <w:r w:rsidRPr="006E2BDF">
              <w:rPr>
                <w:rFonts w:eastAsia="Times New Roman" w:cs="Segoe UI"/>
                <w:color w:val="000000"/>
                <w:sz w:val="16"/>
                <w:szCs w:val="16"/>
              </w:rPr>
              <w:t>2024</w:t>
            </w:r>
          </w:p>
        </w:tc>
        <w:tc>
          <w:tcPr>
            <w:tcW w:w="533" w:type="pct"/>
            <w:noWrap/>
            <w:vAlign w:val="bottom"/>
            <w:hideMark/>
          </w:tcPr>
          <w:p w14:paraId="68FCB77F" w14:textId="65E13D2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408</w:t>
            </w:r>
          </w:p>
        </w:tc>
        <w:tc>
          <w:tcPr>
            <w:tcW w:w="464" w:type="pct"/>
            <w:noWrap/>
            <w:vAlign w:val="bottom"/>
            <w:hideMark/>
          </w:tcPr>
          <w:p w14:paraId="42187494" w14:textId="6F9BE2EA"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600</w:t>
            </w:r>
          </w:p>
        </w:tc>
        <w:tc>
          <w:tcPr>
            <w:tcW w:w="593" w:type="pct"/>
            <w:noWrap/>
            <w:vAlign w:val="bottom"/>
            <w:hideMark/>
          </w:tcPr>
          <w:p w14:paraId="3F3D2BC1" w14:textId="6F86D405"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−192</w:t>
            </w:r>
          </w:p>
        </w:tc>
        <w:tc>
          <w:tcPr>
            <w:tcW w:w="713" w:type="pct"/>
            <w:noWrap/>
            <w:vAlign w:val="bottom"/>
            <w:hideMark/>
          </w:tcPr>
          <w:p w14:paraId="28C46AB9" w14:textId="3E5A8341"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130</w:t>
            </w:r>
          </w:p>
        </w:tc>
        <w:tc>
          <w:tcPr>
            <w:tcW w:w="555" w:type="pct"/>
            <w:noWrap/>
            <w:vAlign w:val="bottom"/>
            <w:hideMark/>
          </w:tcPr>
          <w:p w14:paraId="123F0C5C" w14:textId="513D0D0B"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−20</w:t>
            </w:r>
          </w:p>
        </w:tc>
        <w:tc>
          <w:tcPr>
            <w:tcW w:w="555" w:type="pct"/>
            <w:noWrap/>
            <w:vAlign w:val="bottom"/>
            <w:hideMark/>
          </w:tcPr>
          <w:p w14:paraId="17C9CE09" w14:textId="28B2EECC"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w:t>
            </w:r>
          </w:p>
        </w:tc>
        <w:tc>
          <w:tcPr>
            <w:tcW w:w="561" w:type="pct"/>
            <w:noWrap/>
            <w:vAlign w:val="bottom"/>
            <w:hideMark/>
          </w:tcPr>
          <w:p w14:paraId="33F1F3FB" w14:textId="0BA19DBD"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p>
        </w:tc>
        <w:tc>
          <w:tcPr>
            <w:tcW w:w="591" w:type="pct"/>
            <w:noWrap/>
            <w:vAlign w:val="bottom"/>
            <w:hideMark/>
          </w:tcPr>
          <w:p w14:paraId="6429AD50" w14:textId="2576C5B7"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−75</w:t>
            </w:r>
          </w:p>
        </w:tc>
      </w:tr>
      <w:tr w:rsidR="00D96117" w:rsidRPr="00FB47B4" w14:paraId="15E7C678" w14:textId="77777777" w:rsidTr="0056466C">
        <w:trPr>
          <w:trHeight w:val="20"/>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2108EFF8" w14:textId="77777777" w:rsidR="0056466C" w:rsidRPr="006E2BDF" w:rsidRDefault="0056466C" w:rsidP="0056466C">
            <w:pPr>
              <w:jc w:val="center"/>
              <w:rPr>
                <w:rFonts w:eastAsia="Times New Roman" w:cs="Segoe UI"/>
                <w:color w:val="000000"/>
                <w:sz w:val="16"/>
                <w:szCs w:val="16"/>
              </w:rPr>
            </w:pPr>
            <w:r w:rsidRPr="006E2BDF">
              <w:rPr>
                <w:rFonts w:eastAsia="Times New Roman" w:cs="Segoe UI"/>
                <w:color w:val="000000"/>
                <w:sz w:val="16"/>
                <w:szCs w:val="16"/>
              </w:rPr>
              <w:t>2029</w:t>
            </w:r>
          </w:p>
        </w:tc>
        <w:tc>
          <w:tcPr>
            <w:tcW w:w="533" w:type="pct"/>
            <w:noWrap/>
            <w:vAlign w:val="bottom"/>
            <w:hideMark/>
          </w:tcPr>
          <w:p w14:paraId="6EEAC47F" w14:textId="075D3BA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444</w:t>
            </w:r>
          </w:p>
        </w:tc>
        <w:tc>
          <w:tcPr>
            <w:tcW w:w="464" w:type="pct"/>
            <w:noWrap/>
            <w:vAlign w:val="bottom"/>
            <w:hideMark/>
          </w:tcPr>
          <w:p w14:paraId="3F814050" w14:textId="1DC9F818"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600</w:t>
            </w:r>
          </w:p>
        </w:tc>
        <w:tc>
          <w:tcPr>
            <w:tcW w:w="593" w:type="pct"/>
            <w:noWrap/>
            <w:vAlign w:val="bottom"/>
            <w:hideMark/>
          </w:tcPr>
          <w:p w14:paraId="5C8D006C" w14:textId="64B40FA9"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−156</w:t>
            </w:r>
          </w:p>
        </w:tc>
        <w:tc>
          <w:tcPr>
            <w:tcW w:w="713" w:type="pct"/>
            <w:noWrap/>
            <w:vAlign w:val="bottom"/>
            <w:hideMark/>
          </w:tcPr>
          <w:p w14:paraId="28561464" w14:textId="55682035"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142</w:t>
            </w:r>
          </w:p>
        </w:tc>
        <w:tc>
          <w:tcPr>
            <w:tcW w:w="555" w:type="pct"/>
            <w:noWrap/>
            <w:vAlign w:val="bottom"/>
            <w:hideMark/>
          </w:tcPr>
          <w:p w14:paraId="0958FC0D" w14:textId="57ED34B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−22</w:t>
            </w:r>
          </w:p>
        </w:tc>
        <w:tc>
          <w:tcPr>
            <w:tcW w:w="555" w:type="pct"/>
            <w:noWrap/>
            <w:vAlign w:val="bottom"/>
            <w:hideMark/>
          </w:tcPr>
          <w:p w14:paraId="35CA2948" w14:textId="4F9C338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7</w:t>
            </w:r>
          </w:p>
        </w:tc>
        <w:tc>
          <w:tcPr>
            <w:tcW w:w="561" w:type="pct"/>
            <w:noWrap/>
            <w:vAlign w:val="bottom"/>
            <w:hideMark/>
          </w:tcPr>
          <w:p w14:paraId="279E8F97" w14:textId="28268B41"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p>
        </w:tc>
        <w:tc>
          <w:tcPr>
            <w:tcW w:w="591" w:type="pct"/>
            <w:noWrap/>
            <w:vAlign w:val="bottom"/>
            <w:hideMark/>
          </w:tcPr>
          <w:p w14:paraId="08F764EE" w14:textId="7C997211"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−28</w:t>
            </w:r>
          </w:p>
        </w:tc>
      </w:tr>
      <w:tr w:rsidR="00D96117" w:rsidRPr="00FB47B4" w14:paraId="3ED1B30A" w14:textId="77777777" w:rsidTr="0056466C">
        <w:trPr>
          <w:trHeight w:val="20"/>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77B5B26C" w14:textId="77777777" w:rsidR="0056466C" w:rsidRPr="006E2BDF" w:rsidRDefault="0056466C" w:rsidP="0056466C">
            <w:pPr>
              <w:jc w:val="center"/>
              <w:rPr>
                <w:rFonts w:eastAsia="Times New Roman" w:cs="Segoe UI"/>
                <w:color w:val="000000"/>
                <w:sz w:val="16"/>
                <w:szCs w:val="16"/>
              </w:rPr>
            </w:pPr>
            <w:r w:rsidRPr="006E2BDF">
              <w:rPr>
                <w:rFonts w:eastAsia="Times New Roman" w:cs="Segoe UI"/>
                <w:color w:val="000000"/>
                <w:sz w:val="16"/>
                <w:szCs w:val="16"/>
              </w:rPr>
              <w:t>2034</w:t>
            </w:r>
          </w:p>
        </w:tc>
        <w:tc>
          <w:tcPr>
            <w:tcW w:w="533" w:type="pct"/>
            <w:noWrap/>
            <w:vAlign w:val="bottom"/>
            <w:hideMark/>
          </w:tcPr>
          <w:p w14:paraId="108AC85B" w14:textId="6B58AB88"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510</w:t>
            </w:r>
          </w:p>
        </w:tc>
        <w:tc>
          <w:tcPr>
            <w:tcW w:w="464" w:type="pct"/>
            <w:noWrap/>
            <w:vAlign w:val="bottom"/>
            <w:hideMark/>
          </w:tcPr>
          <w:p w14:paraId="37350CEC" w14:textId="3E84D2A0"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600</w:t>
            </w:r>
          </w:p>
        </w:tc>
        <w:tc>
          <w:tcPr>
            <w:tcW w:w="593" w:type="pct"/>
            <w:noWrap/>
            <w:vAlign w:val="bottom"/>
            <w:hideMark/>
          </w:tcPr>
          <w:p w14:paraId="093D869D" w14:textId="3F1B223A"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−90</w:t>
            </w:r>
          </w:p>
        </w:tc>
        <w:tc>
          <w:tcPr>
            <w:tcW w:w="713" w:type="pct"/>
            <w:noWrap/>
            <w:vAlign w:val="bottom"/>
            <w:hideMark/>
          </w:tcPr>
          <w:p w14:paraId="1861F673" w14:textId="156E014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163</w:t>
            </w:r>
          </w:p>
        </w:tc>
        <w:tc>
          <w:tcPr>
            <w:tcW w:w="555" w:type="pct"/>
            <w:noWrap/>
            <w:vAlign w:val="bottom"/>
            <w:hideMark/>
          </w:tcPr>
          <w:p w14:paraId="01386336" w14:textId="1BF1B197"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−26</w:t>
            </w:r>
          </w:p>
        </w:tc>
        <w:tc>
          <w:tcPr>
            <w:tcW w:w="555" w:type="pct"/>
            <w:noWrap/>
            <w:vAlign w:val="bottom"/>
            <w:hideMark/>
          </w:tcPr>
          <w:p w14:paraId="6B42C264" w14:textId="28A0BFF8"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8</w:t>
            </w:r>
          </w:p>
        </w:tc>
        <w:tc>
          <w:tcPr>
            <w:tcW w:w="561" w:type="pct"/>
            <w:noWrap/>
            <w:vAlign w:val="bottom"/>
            <w:hideMark/>
          </w:tcPr>
          <w:p w14:paraId="7B2863DF" w14:textId="7BCD5E97"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p>
        </w:tc>
        <w:tc>
          <w:tcPr>
            <w:tcW w:w="591" w:type="pct"/>
            <w:noWrap/>
            <w:vAlign w:val="bottom"/>
            <w:hideMark/>
          </w:tcPr>
          <w:p w14:paraId="578C5CD1" w14:textId="33CDD02B"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57</w:t>
            </w:r>
          </w:p>
        </w:tc>
      </w:tr>
      <w:tr w:rsidR="00D96117" w:rsidRPr="00FB47B4" w14:paraId="090C249E" w14:textId="77777777" w:rsidTr="0056466C">
        <w:trPr>
          <w:trHeight w:val="20"/>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0DCE5CCE" w14:textId="77777777" w:rsidR="0056466C" w:rsidRPr="006E2BDF" w:rsidRDefault="0056466C" w:rsidP="0056466C">
            <w:pPr>
              <w:jc w:val="center"/>
              <w:rPr>
                <w:rFonts w:eastAsia="Times New Roman" w:cs="Segoe UI"/>
                <w:color w:val="000000"/>
                <w:sz w:val="16"/>
                <w:szCs w:val="16"/>
              </w:rPr>
            </w:pPr>
            <w:r w:rsidRPr="006E2BDF">
              <w:rPr>
                <w:rFonts w:eastAsia="Times New Roman" w:cs="Segoe UI"/>
                <w:color w:val="000000"/>
                <w:sz w:val="16"/>
                <w:szCs w:val="16"/>
              </w:rPr>
              <w:t>2039</w:t>
            </w:r>
          </w:p>
        </w:tc>
        <w:tc>
          <w:tcPr>
            <w:tcW w:w="533" w:type="pct"/>
            <w:noWrap/>
            <w:vAlign w:val="bottom"/>
            <w:hideMark/>
          </w:tcPr>
          <w:p w14:paraId="40CAF9F7" w14:textId="1B574778"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535</w:t>
            </w:r>
          </w:p>
        </w:tc>
        <w:tc>
          <w:tcPr>
            <w:tcW w:w="464" w:type="pct"/>
            <w:noWrap/>
            <w:vAlign w:val="bottom"/>
            <w:hideMark/>
          </w:tcPr>
          <w:p w14:paraId="45E45C3C" w14:textId="62579F4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600</w:t>
            </w:r>
          </w:p>
        </w:tc>
        <w:tc>
          <w:tcPr>
            <w:tcW w:w="593" w:type="pct"/>
            <w:noWrap/>
            <w:vAlign w:val="bottom"/>
            <w:hideMark/>
          </w:tcPr>
          <w:p w14:paraId="64B34C07" w14:textId="6356BFC2"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−65</w:t>
            </w:r>
          </w:p>
        </w:tc>
        <w:tc>
          <w:tcPr>
            <w:tcW w:w="713" w:type="pct"/>
            <w:noWrap/>
            <w:vAlign w:val="bottom"/>
            <w:hideMark/>
          </w:tcPr>
          <w:p w14:paraId="4D788767" w14:textId="3DD0E438"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171</w:t>
            </w:r>
          </w:p>
        </w:tc>
        <w:tc>
          <w:tcPr>
            <w:tcW w:w="555" w:type="pct"/>
            <w:noWrap/>
            <w:vAlign w:val="bottom"/>
            <w:hideMark/>
          </w:tcPr>
          <w:p w14:paraId="23EF529C" w14:textId="74FD764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−27</w:t>
            </w:r>
          </w:p>
        </w:tc>
        <w:tc>
          <w:tcPr>
            <w:tcW w:w="555" w:type="pct"/>
            <w:noWrap/>
            <w:vAlign w:val="bottom"/>
            <w:hideMark/>
          </w:tcPr>
          <w:p w14:paraId="2F40FC7F" w14:textId="6269B642"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8</w:t>
            </w:r>
          </w:p>
        </w:tc>
        <w:tc>
          <w:tcPr>
            <w:tcW w:w="561" w:type="pct"/>
            <w:noWrap/>
            <w:vAlign w:val="bottom"/>
            <w:hideMark/>
          </w:tcPr>
          <w:p w14:paraId="6B235519" w14:textId="71A05BA2"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p>
        </w:tc>
        <w:tc>
          <w:tcPr>
            <w:tcW w:w="591" w:type="pct"/>
            <w:noWrap/>
            <w:vAlign w:val="bottom"/>
            <w:hideMark/>
          </w:tcPr>
          <w:p w14:paraId="45848C6E" w14:textId="7B65F501"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89</w:t>
            </w:r>
          </w:p>
        </w:tc>
      </w:tr>
      <w:tr w:rsidR="00D96117" w:rsidRPr="00FB47B4" w14:paraId="17BA60BF" w14:textId="77777777" w:rsidTr="0056466C">
        <w:trPr>
          <w:trHeight w:val="20"/>
        </w:trPr>
        <w:tc>
          <w:tcPr>
            <w:cnfStyle w:val="001000000000" w:firstRow="0" w:lastRow="0" w:firstColumn="1" w:lastColumn="0" w:oddVBand="0" w:evenVBand="0" w:oddHBand="0" w:evenHBand="0" w:firstRowFirstColumn="0" w:firstRowLastColumn="0" w:lastRowFirstColumn="0" w:lastRowLastColumn="0"/>
            <w:tcW w:w="436" w:type="pct"/>
            <w:noWrap/>
            <w:vAlign w:val="center"/>
            <w:hideMark/>
          </w:tcPr>
          <w:p w14:paraId="31E56DE8" w14:textId="77777777" w:rsidR="0056466C" w:rsidRPr="006E2BDF" w:rsidRDefault="0056466C" w:rsidP="0056466C">
            <w:pPr>
              <w:jc w:val="center"/>
              <w:rPr>
                <w:rFonts w:eastAsia="Times New Roman" w:cs="Segoe UI"/>
                <w:color w:val="000000"/>
                <w:sz w:val="16"/>
                <w:szCs w:val="16"/>
              </w:rPr>
            </w:pPr>
            <w:r w:rsidRPr="006E2BDF">
              <w:rPr>
                <w:rFonts w:eastAsia="Times New Roman" w:cs="Segoe UI"/>
                <w:color w:val="000000"/>
                <w:sz w:val="16"/>
                <w:szCs w:val="16"/>
              </w:rPr>
              <w:t>2044</w:t>
            </w:r>
          </w:p>
        </w:tc>
        <w:tc>
          <w:tcPr>
            <w:tcW w:w="533" w:type="pct"/>
            <w:noWrap/>
            <w:vAlign w:val="bottom"/>
            <w:hideMark/>
          </w:tcPr>
          <w:p w14:paraId="49B63313" w14:textId="5661D8A9"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557</w:t>
            </w:r>
          </w:p>
        </w:tc>
        <w:tc>
          <w:tcPr>
            <w:tcW w:w="464" w:type="pct"/>
            <w:noWrap/>
            <w:vAlign w:val="bottom"/>
            <w:hideMark/>
          </w:tcPr>
          <w:p w14:paraId="6DD238EA" w14:textId="5BC14B6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600</w:t>
            </w:r>
          </w:p>
        </w:tc>
        <w:tc>
          <w:tcPr>
            <w:tcW w:w="593" w:type="pct"/>
            <w:noWrap/>
            <w:vAlign w:val="bottom"/>
            <w:hideMark/>
          </w:tcPr>
          <w:p w14:paraId="34DE611E" w14:textId="47177DD3"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−43</w:t>
            </w:r>
          </w:p>
        </w:tc>
        <w:tc>
          <w:tcPr>
            <w:tcW w:w="713" w:type="pct"/>
            <w:noWrap/>
            <w:vAlign w:val="bottom"/>
            <w:hideMark/>
          </w:tcPr>
          <w:p w14:paraId="52409C55" w14:textId="024F93BD"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178</w:t>
            </w:r>
          </w:p>
        </w:tc>
        <w:tc>
          <w:tcPr>
            <w:tcW w:w="555" w:type="pct"/>
            <w:noWrap/>
            <w:vAlign w:val="bottom"/>
            <w:hideMark/>
          </w:tcPr>
          <w:p w14:paraId="13BA39F4" w14:textId="4DADA014"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−28</w:t>
            </w:r>
          </w:p>
        </w:tc>
        <w:tc>
          <w:tcPr>
            <w:tcW w:w="555" w:type="pct"/>
            <w:noWrap/>
            <w:vAlign w:val="bottom"/>
            <w:hideMark/>
          </w:tcPr>
          <w:p w14:paraId="6A4E0DA5" w14:textId="55A3BC2E"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8</w:t>
            </w:r>
          </w:p>
        </w:tc>
        <w:tc>
          <w:tcPr>
            <w:tcW w:w="561" w:type="pct"/>
            <w:noWrap/>
            <w:vAlign w:val="bottom"/>
            <w:hideMark/>
          </w:tcPr>
          <w:p w14:paraId="4F6E6222" w14:textId="431EB1EC" w:rsidR="0056466C" w:rsidRPr="006E2BDF"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6"/>
                <w:szCs w:val="16"/>
              </w:rPr>
            </w:pPr>
            <w:r w:rsidRPr="00FB47B4">
              <w:rPr>
                <w:rFonts w:cs="Segoe UI"/>
                <w:color w:val="000000"/>
                <w:sz w:val="18"/>
                <w:szCs w:val="18"/>
              </w:rPr>
              <w:t>1</w:t>
            </w:r>
          </w:p>
        </w:tc>
        <w:tc>
          <w:tcPr>
            <w:tcW w:w="591" w:type="pct"/>
            <w:noWrap/>
            <w:vAlign w:val="bottom"/>
            <w:hideMark/>
          </w:tcPr>
          <w:p w14:paraId="58B7A178" w14:textId="0BD0CD05" w:rsidR="0056466C" w:rsidRPr="00506101" w:rsidRDefault="0056466C" w:rsidP="0056466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6"/>
                <w:szCs w:val="16"/>
              </w:rPr>
            </w:pPr>
            <w:r w:rsidRPr="00FB47B4">
              <w:rPr>
                <w:rFonts w:cs="Segoe UI"/>
                <w:color w:val="000000"/>
                <w:sz w:val="18"/>
                <w:szCs w:val="18"/>
              </w:rPr>
              <w:t>117</w:t>
            </w:r>
          </w:p>
        </w:tc>
      </w:tr>
    </w:tbl>
    <w:p w14:paraId="732AA3E3" w14:textId="05CC8C98" w:rsidR="00057B03" w:rsidRPr="004143CB" w:rsidRDefault="006F620A" w:rsidP="006F620A">
      <w:pPr>
        <w:pStyle w:val="Tablesourcenote"/>
      </w:pPr>
      <w:r w:rsidRPr="004143CB">
        <w:t xml:space="preserve">Source: </w:t>
      </w:r>
      <w:r w:rsidR="000717DD">
        <w:t>Essex County Council</w:t>
      </w:r>
      <w:r w:rsidRPr="004143CB">
        <w:t xml:space="preserve"> and HLI</w:t>
      </w:r>
      <w:r w:rsidR="00057B03">
        <w:t>N</w:t>
      </w:r>
      <w:r w:rsidR="001A5B9A">
        <w:t xml:space="preserve">. </w:t>
      </w:r>
      <w:r w:rsidR="001A5B9A" w:rsidRPr="001A5B9A">
        <w:t>NB estimates of need are not cumulative</w:t>
      </w:r>
    </w:p>
    <w:p w14:paraId="78553A24" w14:textId="1731F640" w:rsidR="006F620A" w:rsidRDefault="006F620A" w:rsidP="006F620A">
      <w:pPr>
        <w:pStyle w:val="Caption"/>
      </w:pPr>
      <w:r>
        <w:t xml:space="preserve">Table </w:t>
      </w:r>
      <w:r>
        <w:fldChar w:fldCharType="begin"/>
      </w:r>
      <w:r>
        <w:instrText>SEQ Table \* ARABIC</w:instrText>
      </w:r>
      <w:r>
        <w:fldChar w:fldCharType="separate"/>
      </w:r>
      <w:r w:rsidR="00971C60">
        <w:rPr>
          <w:noProof/>
        </w:rPr>
        <w:t>161</w:t>
      </w:r>
      <w:r>
        <w:fldChar w:fldCharType="end"/>
      </w:r>
      <w:r>
        <w:t xml:space="preserve">. </w:t>
      </w:r>
      <w:r w:rsidRPr="00DB574C">
        <w:t xml:space="preserve">Adjusted estimated need for </w:t>
      </w:r>
      <w:r>
        <w:t>nursing</w:t>
      </w:r>
      <w:r w:rsidRPr="00DB574C">
        <w:t xml:space="preserve"> care home beds in </w:t>
      </w:r>
      <w:r>
        <w:t>Uttlesford</w:t>
      </w:r>
      <w:r w:rsidRPr="00DB574C">
        <w:t xml:space="preserve"> to 2044</w:t>
      </w:r>
    </w:p>
    <w:tbl>
      <w:tblPr>
        <w:tblStyle w:val="GridTable5Dark-Accent4"/>
        <w:tblW w:w="5000" w:type="pct"/>
        <w:tblLook w:val="04A0" w:firstRow="1" w:lastRow="0" w:firstColumn="1" w:lastColumn="0" w:noHBand="0" w:noVBand="1"/>
      </w:tblPr>
      <w:tblGrid>
        <w:gridCol w:w="1086"/>
        <w:gridCol w:w="1098"/>
        <w:gridCol w:w="1086"/>
        <w:gridCol w:w="1098"/>
        <w:gridCol w:w="1300"/>
        <w:gridCol w:w="1086"/>
        <w:gridCol w:w="1086"/>
        <w:gridCol w:w="1176"/>
      </w:tblGrid>
      <w:tr w:rsidR="00D96117" w:rsidRPr="00FB47B4" w14:paraId="3701E312" w14:textId="77777777" w:rsidTr="001A5B9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02" w:type="pct"/>
            <w:shd w:val="clear" w:color="auto" w:fill="FBCAD0"/>
            <w:hideMark/>
          </w:tcPr>
          <w:p w14:paraId="78A4667E" w14:textId="77777777" w:rsidR="006F620A" w:rsidRPr="00860660" w:rsidRDefault="006F620A" w:rsidP="001A5B9A">
            <w:pPr>
              <w:rPr>
                <w:rFonts w:eastAsia="Times New Roman" w:cs="Segoe UI"/>
                <w:b w:val="0"/>
                <w:color w:val="000000"/>
                <w:sz w:val="16"/>
                <w:szCs w:val="16"/>
              </w:rPr>
            </w:pPr>
            <w:r w:rsidRPr="00860660">
              <w:rPr>
                <w:rFonts w:eastAsia="Times New Roman" w:cs="Segoe UI"/>
                <w:color w:val="000000"/>
                <w:sz w:val="16"/>
                <w:szCs w:val="16"/>
              </w:rPr>
              <w:t>Year</w:t>
            </w:r>
          </w:p>
        </w:tc>
        <w:tc>
          <w:tcPr>
            <w:tcW w:w="609" w:type="pct"/>
            <w:shd w:val="clear" w:color="auto" w:fill="FBCAD0"/>
            <w:hideMark/>
          </w:tcPr>
          <w:p w14:paraId="55FCF3DF"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Gross estimated care home bed need</w:t>
            </w:r>
          </w:p>
        </w:tc>
        <w:tc>
          <w:tcPr>
            <w:tcW w:w="602" w:type="pct"/>
            <w:shd w:val="clear" w:color="auto" w:fill="FBCAD0"/>
            <w:hideMark/>
          </w:tcPr>
          <w:p w14:paraId="642494D7"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Current supply</w:t>
            </w:r>
          </w:p>
        </w:tc>
        <w:tc>
          <w:tcPr>
            <w:tcW w:w="609" w:type="pct"/>
            <w:shd w:val="clear" w:color="auto" w:fill="FBCAD0"/>
            <w:hideMark/>
          </w:tcPr>
          <w:p w14:paraId="6A6EEC59"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 xml:space="preserve">Initial estimated care home bed need (net </w:t>
            </w:r>
            <w:r>
              <w:rPr>
                <w:rFonts w:eastAsia="Times New Roman" w:cs="Segoe UI"/>
                <w:color w:val="000000"/>
                <w:sz w:val="16"/>
                <w:szCs w:val="16"/>
              </w:rPr>
              <w:t xml:space="preserve">of </w:t>
            </w:r>
            <w:r w:rsidRPr="00860660">
              <w:rPr>
                <w:rFonts w:eastAsia="Times New Roman" w:cs="Segoe UI"/>
                <w:color w:val="000000"/>
                <w:sz w:val="16"/>
                <w:szCs w:val="16"/>
              </w:rPr>
              <w:t>supply)</w:t>
            </w:r>
          </w:p>
        </w:tc>
        <w:tc>
          <w:tcPr>
            <w:tcW w:w="721" w:type="pct"/>
            <w:shd w:val="clear" w:color="auto" w:fill="FBCAD0"/>
            <w:hideMark/>
          </w:tcPr>
          <w:p w14:paraId="3C6DEFEB"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spare capacity requirement (+10%) &amp; capacity tracker evidence</w:t>
            </w:r>
          </w:p>
        </w:tc>
        <w:tc>
          <w:tcPr>
            <w:tcW w:w="602" w:type="pct"/>
            <w:shd w:val="clear" w:color="auto" w:fill="FBCAD0"/>
            <w:hideMark/>
          </w:tcPr>
          <w:p w14:paraId="6099DF30"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use of beds by non-Essex residents (-5%)</w:t>
            </w:r>
          </w:p>
        </w:tc>
        <w:tc>
          <w:tcPr>
            <w:tcW w:w="602" w:type="pct"/>
            <w:shd w:val="clear" w:color="auto" w:fill="FBCAD0"/>
            <w:hideMark/>
          </w:tcPr>
          <w:p w14:paraId="0A1425F5" w14:textId="77777777"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Adjust for potential care home closures (+2%)</w:t>
            </w:r>
          </w:p>
        </w:tc>
        <w:tc>
          <w:tcPr>
            <w:tcW w:w="652" w:type="pct"/>
            <w:shd w:val="clear" w:color="auto" w:fill="FBCAD0"/>
            <w:hideMark/>
          </w:tcPr>
          <w:p w14:paraId="4200E299" w14:textId="545D1FDF" w:rsidR="006F620A" w:rsidRPr="00860660" w:rsidRDefault="006F620A" w:rsidP="001A5B9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6"/>
                <w:szCs w:val="16"/>
              </w:rPr>
            </w:pPr>
            <w:r w:rsidRPr="00860660">
              <w:rPr>
                <w:rFonts w:eastAsia="Times New Roman" w:cs="Segoe UI"/>
                <w:color w:val="000000"/>
                <w:sz w:val="16"/>
                <w:szCs w:val="16"/>
              </w:rPr>
              <w:t>Total adjusted estimated care home bed need</w:t>
            </w:r>
          </w:p>
        </w:tc>
      </w:tr>
      <w:tr w:rsidR="00EE20EB" w:rsidRPr="00FB47B4" w14:paraId="096918DF"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5E70FB0F" w14:textId="77777777" w:rsidR="00EE20EB" w:rsidRPr="00DB7E45" w:rsidRDefault="00EE20EB" w:rsidP="00EE20EB">
            <w:pPr>
              <w:jc w:val="center"/>
              <w:rPr>
                <w:rFonts w:eastAsia="Times New Roman" w:cs="Segoe UI"/>
                <w:color w:val="000000"/>
                <w:sz w:val="16"/>
                <w:szCs w:val="16"/>
              </w:rPr>
            </w:pPr>
            <w:r w:rsidRPr="00DB7E45">
              <w:rPr>
                <w:rFonts w:eastAsia="Times New Roman" w:cs="Segoe UI"/>
                <w:color w:val="000000"/>
                <w:sz w:val="16"/>
                <w:szCs w:val="16"/>
              </w:rPr>
              <w:t>2024</w:t>
            </w:r>
          </w:p>
        </w:tc>
        <w:tc>
          <w:tcPr>
            <w:tcW w:w="609" w:type="pct"/>
            <w:noWrap/>
            <w:vAlign w:val="bottom"/>
            <w:hideMark/>
          </w:tcPr>
          <w:p w14:paraId="2F5C6044" w14:textId="28E6C479"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129</w:t>
            </w:r>
          </w:p>
        </w:tc>
        <w:tc>
          <w:tcPr>
            <w:tcW w:w="602" w:type="pct"/>
            <w:noWrap/>
            <w:vAlign w:val="bottom"/>
            <w:hideMark/>
          </w:tcPr>
          <w:p w14:paraId="05E5E72D" w14:textId="469276C8"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93</w:t>
            </w:r>
          </w:p>
        </w:tc>
        <w:tc>
          <w:tcPr>
            <w:tcW w:w="609" w:type="pct"/>
            <w:noWrap/>
            <w:vAlign w:val="bottom"/>
            <w:hideMark/>
          </w:tcPr>
          <w:p w14:paraId="5FE24DFC" w14:textId="68E58A95"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36</w:t>
            </w:r>
          </w:p>
        </w:tc>
        <w:tc>
          <w:tcPr>
            <w:tcW w:w="721" w:type="pct"/>
            <w:noWrap/>
            <w:vAlign w:val="bottom"/>
            <w:hideMark/>
          </w:tcPr>
          <w:p w14:paraId="07D6B5EF" w14:textId="7C6604DC"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13</w:t>
            </w:r>
          </w:p>
        </w:tc>
        <w:tc>
          <w:tcPr>
            <w:tcW w:w="602" w:type="pct"/>
            <w:noWrap/>
            <w:vAlign w:val="bottom"/>
            <w:hideMark/>
          </w:tcPr>
          <w:p w14:paraId="530E4F31" w14:textId="47B00D37"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−6</w:t>
            </w:r>
          </w:p>
        </w:tc>
        <w:tc>
          <w:tcPr>
            <w:tcW w:w="602" w:type="pct"/>
            <w:noWrap/>
            <w:vAlign w:val="bottom"/>
            <w:hideMark/>
          </w:tcPr>
          <w:p w14:paraId="6700DB92" w14:textId="0980150D"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3</w:t>
            </w:r>
          </w:p>
        </w:tc>
        <w:tc>
          <w:tcPr>
            <w:tcW w:w="652" w:type="pct"/>
            <w:noWrap/>
            <w:vAlign w:val="bottom"/>
            <w:hideMark/>
          </w:tcPr>
          <w:p w14:paraId="26F468E6" w14:textId="4B924768" w:rsidR="00EE20EB" w:rsidRPr="00506101"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45</w:t>
            </w:r>
          </w:p>
        </w:tc>
      </w:tr>
      <w:tr w:rsidR="00EE20EB" w:rsidRPr="00FB47B4" w14:paraId="52981BAA"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1FEBEA45" w14:textId="77777777" w:rsidR="00EE20EB" w:rsidRPr="00DB7E45" w:rsidRDefault="00EE20EB" w:rsidP="00EE20EB">
            <w:pPr>
              <w:jc w:val="center"/>
              <w:rPr>
                <w:rFonts w:eastAsia="Times New Roman" w:cs="Segoe UI"/>
                <w:color w:val="000000"/>
                <w:sz w:val="16"/>
                <w:szCs w:val="16"/>
              </w:rPr>
            </w:pPr>
            <w:r w:rsidRPr="00DB7E45">
              <w:rPr>
                <w:rFonts w:eastAsia="Times New Roman" w:cs="Segoe UI"/>
                <w:color w:val="000000"/>
                <w:sz w:val="16"/>
                <w:szCs w:val="16"/>
              </w:rPr>
              <w:t>2029</w:t>
            </w:r>
          </w:p>
        </w:tc>
        <w:tc>
          <w:tcPr>
            <w:tcW w:w="609" w:type="pct"/>
            <w:noWrap/>
            <w:vAlign w:val="bottom"/>
            <w:hideMark/>
          </w:tcPr>
          <w:p w14:paraId="388728F1" w14:textId="7B0C6DDC"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160</w:t>
            </w:r>
          </w:p>
        </w:tc>
        <w:tc>
          <w:tcPr>
            <w:tcW w:w="602" w:type="pct"/>
            <w:noWrap/>
            <w:vAlign w:val="bottom"/>
            <w:hideMark/>
          </w:tcPr>
          <w:p w14:paraId="343A7128" w14:textId="6A08C7C8"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93</w:t>
            </w:r>
          </w:p>
        </w:tc>
        <w:tc>
          <w:tcPr>
            <w:tcW w:w="609" w:type="pct"/>
            <w:noWrap/>
            <w:vAlign w:val="bottom"/>
            <w:hideMark/>
          </w:tcPr>
          <w:p w14:paraId="4113C992" w14:textId="0F88BF2D"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67</w:t>
            </w:r>
          </w:p>
        </w:tc>
        <w:tc>
          <w:tcPr>
            <w:tcW w:w="721" w:type="pct"/>
            <w:noWrap/>
            <w:vAlign w:val="bottom"/>
            <w:hideMark/>
          </w:tcPr>
          <w:p w14:paraId="2F28CF2A" w14:textId="7B49C0FF"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16</w:t>
            </w:r>
          </w:p>
        </w:tc>
        <w:tc>
          <w:tcPr>
            <w:tcW w:w="602" w:type="pct"/>
            <w:noWrap/>
            <w:vAlign w:val="bottom"/>
            <w:hideMark/>
          </w:tcPr>
          <w:p w14:paraId="4BA05207" w14:textId="13AA87EE"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−8</w:t>
            </w:r>
          </w:p>
        </w:tc>
        <w:tc>
          <w:tcPr>
            <w:tcW w:w="602" w:type="pct"/>
            <w:noWrap/>
            <w:vAlign w:val="bottom"/>
            <w:hideMark/>
          </w:tcPr>
          <w:p w14:paraId="6077B33A" w14:textId="3808BD68"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3</w:t>
            </w:r>
          </w:p>
        </w:tc>
        <w:tc>
          <w:tcPr>
            <w:tcW w:w="652" w:type="pct"/>
            <w:noWrap/>
            <w:vAlign w:val="bottom"/>
            <w:hideMark/>
          </w:tcPr>
          <w:p w14:paraId="6B23AC5B" w14:textId="1EF1649F" w:rsidR="00EE20EB" w:rsidRPr="00506101"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78</w:t>
            </w:r>
          </w:p>
        </w:tc>
      </w:tr>
      <w:tr w:rsidR="00EE20EB" w:rsidRPr="00FB47B4" w14:paraId="31A33247"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06A254C" w14:textId="77777777" w:rsidR="00EE20EB" w:rsidRPr="00DB7E45" w:rsidRDefault="00EE20EB" w:rsidP="00EE20EB">
            <w:pPr>
              <w:jc w:val="center"/>
              <w:rPr>
                <w:rFonts w:eastAsia="Times New Roman" w:cs="Segoe UI"/>
                <w:color w:val="000000"/>
                <w:sz w:val="16"/>
                <w:szCs w:val="16"/>
              </w:rPr>
            </w:pPr>
            <w:r w:rsidRPr="00DB7E45">
              <w:rPr>
                <w:rFonts w:eastAsia="Times New Roman" w:cs="Segoe UI"/>
                <w:color w:val="000000"/>
                <w:sz w:val="16"/>
                <w:szCs w:val="16"/>
              </w:rPr>
              <w:t>2034</w:t>
            </w:r>
          </w:p>
        </w:tc>
        <w:tc>
          <w:tcPr>
            <w:tcW w:w="609" w:type="pct"/>
            <w:noWrap/>
            <w:vAlign w:val="bottom"/>
            <w:hideMark/>
          </w:tcPr>
          <w:p w14:paraId="73259498" w14:textId="04D70145"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208</w:t>
            </w:r>
          </w:p>
        </w:tc>
        <w:tc>
          <w:tcPr>
            <w:tcW w:w="602" w:type="pct"/>
            <w:noWrap/>
            <w:vAlign w:val="bottom"/>
            <w:hideMark/>
          </w:tcPr>
          <w:p w14:paraId="03C29012" w14:textId="281B538E"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93</w:t>
            </w:r>
          </w:p>
        </w:tc>
        <w:tc>
          <w:tcPr>
            <w:tcW w:w="609" w:type="pct"/>
            <w:noWrap/>
            <w:vAlign w:val="bottom"/>
            <w:hideMark/>
          </w:tcPr>
          <w:p w14:paraId="5A1DB7F6" w14:textId="1AA097C0"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115</w:t>
            </w:r>
          </w:p>
        </w:tc>
        <w:tc>
          <w:tcPr>
            <w:tcW w:w="721" w:type="pct"/>
            <w:noWrap/>
            <w:vAlign w:val="bottom"/>
            <w:hideMark/>
          </w:tcPr>
          <w:p w14:paraId="412745C3" w14:textId="4531BE43"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21</w:t>
            </w:r>
          </w:p>
        </w:tc>
        <w:tc>
          <w:tcPr>
            <w:tcW w:w="602" w:type="pct"/>
            <w:noWrap/>
            <w:vAlign w:val="bottom"/>
            <w:hideMark/>
          </w:tcPr>
          <w:p w14:paraId="1AAC2B2D" w14:textId="29AA4033"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−10</w:t>
            </w:r>
          </w:p>
        </w:tc>
        <w:tc>
          <w:tcPr>
            <w:tcW w:w="602" w:type="pct"/>
            <w:noWrap/>
            <w:vAlign w:val="bottom"/>
            <w:hideMark/>
          </w:tcPr>
          <w:p w14:paraId="5A010EF3" w14:textId="239A546B"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4</w:t>
            </w:r>
          </w:p>
        </w:tc>
        <w:tc>
          <w:tcPr>
            <w:tcW w:w="652" w:type="pct"/>
            <w:noWrap/>
            <w:vAlign w:val="bottom"/>
            <w:hideMark/>
          </w:tcPr>
          <w:p w14:paraId="75A7638E" w14:textId="4B516918" w:rsidR="00EE20EB" w:rsidRPr="00506101"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130</w:t>
            </w:r>
          </w:p>
        </w:tc>
      </w:tr>
      <w:tr w:rsidR="00EE20EB" w:rsidRPr="00FB47B4" w14:paraId="14773D92"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5CCC92A7" w14:textId="77777777" w:rsidR="00EE20EB" w:rsidRPr="00DB7E45" w:rsidRDefault="00EE20EB" w:rsidP="00EE20EB">
            <w:pPr>
              <w:jc w:val="center"/>
              <w:rPr>
                <w:rFonts w:eastAsia="Times New Roman" w:cs="Segoe UI"/>
                <w:color w:val="000000"/>
                <w:sz w:val="16"/>
                <w:szCs w:val="16"/>
              </w:rPr>
            </w:pPr>
            <w:r w:rsidRPr="00DB7E45">
              <w:rPr>
                <w:rFonts w:eastAsia="Times New Roman" w:cs="Segoe UI"/>
                <w:color w:val="000000"/>
                <w:sz w:val="16"/>
                <w:szCs w:val="16"/>
              </w:rPr>
              <w:t>2039</w:t>
            </w:r>
          </w:p>
        </w:tc>
        <w:tc>
          <w:tcPr>
            <w:tcW w:w="609" w:type="pct"/>
            <w:noWrap/>
            <w:vAlign w:val="bottom"/>
            <w:hideMark/>
          </w:tcPr>
          <w:p w14:paraId="2F22E7BC" w14:textId="7749C5AB"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246</w:t>
            </w:r>
          </w:p>
        </w:tc>
        <w:tc>
          <w:tcPr>
            <w:tcW w:w="602" w:type="pct"/>
            <w:noWrap/>
            <w:vAlign w:val="bottom"/>
            <w:hideMark/>
          </w:tcPr>
          <w:p w14:paraId="6920F3AE" w14:textId="4BDCAA51"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93</w:t>
            </w:r>
          </w:p>
        </w:tc>
        <w:tc>
          <w:tcPr>
            <w:tcW w:w="609" w:type="pct"/>
            <w:noWrap/>
            <w:vAlign w:val="bottom"/>
            <w:hideMark/>
          </w:tcPr>
          <w:p w14:paraId="303158FE" w14:textId="7829091F"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153</w:t>
            </w:r>
          </w:p>
        </w:tc>
        <w:tc>
          <w:tcPr>
            <w:tcW w:w="721" w:type="pct"/>
            <w:noWrap/>
            <w:vAlign w:val="bottom"/>
            <w:hideMark/>
          </w:tcPr>
          <w:p w14:paraId="702FC8A2" w14:textId="6A7DE1FE"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25</w:t>
            </w:r>
          </w:p>
        </w:tc>
        <w:tc>
          <w:tcPr>
            <w:tcW w:w="602" w:type="pct"/>
            <w:noWrap/>
            <w:vAlign w:val="bottom"/>
            <w:hideMark/>
          </w:tcPr>
          <w:p w14:paraId="7430F02D" w14:textId="785E1CC3"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−12</w:t>
            </w:r>
          </w:p>
        </w:tc>
        <w:tc>
          <w:tcPr>
            <w:tcW w:w="602" w:type="pct"/>
            <w:noWrap/>
            <w:vAlign w:val="bottom"/>
            <w:hideMark/>
          </w:tcPr>
          <w:p w14:paraId="147ADBF9" w14:textId="1C9F3D70"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5</w:t>
            </w:r>
          </w:p>
        </w:tc>
        <w:tc>
          <w:tcPr>
            <w:tcW w:w="652" w:type="pct"/>
            <w:noWrap/>
            <w:vAlign w:val="bottom"/>
            <w:hideMark/>
          </w:tcPr>
          <w:p w14:paraId="4855890B" w14:textId="634F1643" w:rsidR="00EE20EB" w:rsidRPr="00506101"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170</w:t>
            </w:r>
          </w:p>
        </w:tc>
      </w:tr>
      <w:tr w:rsidR="00EE20EB" w:rsidRPr="00FB47B4" w14:paraId="2FE535CB" w14:textId="77777777" w:rsidTr="00DC05B9">
        <w:trPr>
          <w:trHeight w:val="20"/>
        </w:trPr>
        <w:tc>
          <w:tcPr>
            <w:cnfStyle w:val="001000000000" w:firstRow="0" w:lastRow="0" w:firstColumn="1" w:lastColumn="0" w:oddVBand="0" w:evenVBand="0" w:oddHBand="0" w:evenHBand="0" w:firstRowFirstColumn="0" w:firstRowLastColumn="0" w:lastRowFirstColumn="0" w:lastRowLastColumn="0"/>
            <w:tcW w:w="602" w:type="pct"/>
            <w:noWrap/>
            <w:hideMark/>
          </w:tcPr>
          <w:p w14:paraId="3D81C3F6" w14:textId="77777777" w:rsidR="00EE20EB" w:rsidRPr="00DB7E45" w:rsidRDefault="00EE20EB" w:rsidP="00EE20EB">
            <w:pPr>
              <w:jc w:val="center"/>
              <w:rPr>
                <w:rFonts w:eastAsia="Times New Roman" w:cs="Segoe UI"/>
                <w:color w:val="000000"/>
                <w:sz w:val="16"/>
                <w:szCs w:val="16"/>
              </w:rPr>
            </w:pPr>
            <w:r w:rsidRPr="00DB7E45">
              <w:rPr>
                <w:rFonts w:eastAsia="Times New Roman" w:cs="Segoe UI"/>
                <w:color w:val="000000"/>
                <w:sz w:val="16"/>
                <w:szCs w:val="16"/>
              </w:rPr>
              <w:t>2044</w:t>
            </w:r>
          </w:p>
        </w:tc>
        <w:tc>
          <w:tcPr>
            <w:tcW w:w="609" w:type="pct"/>
            <w:noWrap/>
            <w:vAlign w:val="bottom"/>
            <w:hideMark/>
          </w:tcPr>
          <w:p w14:paraId="36477781" w14:textId="20789A87"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287</w:t>
            </w:r>
          </w:p>
        </w:tc>
        <w:tc>
          <w:tcPr>
            <w:tcW w:w="602" w:type="pct"/>
            <w:noWrap/>
            <w:vAlign w:val="bottom"/>
            <w:hideMark/>
          </w:tcPr>
          <w:p w14:paraId="6EC0601C" w14:textId="4C9C68A3"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93</w:t>
            </w:r>
          </w:p>
        </w:tc>
        <w:tc>
          <w:tcPr>
            <w:tcW w:w="609" w:type="pct"/>
            <w:noWrap/>
            <w:vAlign w:val="bottom"/>
            <w:hideMark/>
          </w:tcPr>
          <w:p w14:paraId="6534009D" w14:textId="37CA9CFC"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194</w:t>
            </w:r>
          </w:p>
        </w:tc>
        <w:tc>
          <w:tcPr>
            <w:tcW w:w="721" w:type="pct"/>
            <w:noWrap/>
            <w:vAlign w:val="bottom"/>
            <w:hideMark/>
          </w:tcPr>
          <w:p w14:paraId="17087D5A" w14:textId="43475817"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29</w:t>
            </w:r>
          </w:p>
        </w:tc>
        <w:tc>
          <w:tcPr>
            <w:tcW w:w="602" w:type="pct"/>
            <w:noWrap/>
            <w:vAlign w:val="bottom"/>
            <w:hideMark/>
          </w:tcPr>
          <w:p w14:paraId="3BBD91E7" w14:textId="02C27E26"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−14</w:t>
            </w:r>
          </w:p>
        </w:tc>
        <w:tc>
          <w:tcPr>
            <w:tcW w:w="602" w:type="pct"/>
            <w:noWrap/>
            <w:vAlign w:val="bottom"/>
            <w:hideMark/>
          </w:tcPr>
          <w:p w14:paraId="72932B33" w14:textId="71006980" w:rsidR="00EE20EB" w:rsidRPr="00BB76D4"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FB47B4">
              <w:rPr>
                <w:rFonts w:cs="Segoe UI"/>
                <w:color w:val="000000"/>
                <w:sz w:val="18"/>
                <w:szCs w:val="18"/>
              </w:rPr>
              <w:t>6</w:t>
            </w:r>
          </w:p>
        </w:tc>
        <w:tc>
          <w:tcPr>
            <w:tcW w:w="652" w:type="pct"/>
            <w:noWrap/>
            <w:vAlign w:val="bottom"/>
            <w:hideMark/>
          </w:tcPr>
          <w:p w14:paraId="12ED2D08" w14:textId="15E3A76C" w:rsidR="00EE20EB" w:rsidRPr="00506101" w:rsidRDefault="00EE20EB" w:rsidP="00EE20EB">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FB47B4">
              <w:rPr>
                <w:rFonts w:cs="Segoe UI"/>
                <w:color w:val="000000"/>
                <w:sz w:val="18"/>
                <w:szCs w:val="18"/>
              </w:rPr>
              <w:t>214</w:t>
            </w:r>
          </w:p>
        </w:tc>
      </w:tr>
    </w:tbl>
    <w:p w14:paraId="074D74D5" w14:textId="3F1A07FA" w:rsidR="006F620A" w:rsidRPr="00AE4E8D" w:rsidRDefault="006F620A" w:rsidP="006F620A">
      <w:pPr>
        <w:rPr>
          <w:rFonts w:ascii="Segoe UI" w:hAnsi="Segoe UI" w:cs="Segoe UI"/>
          <w:sz w:val="18"/>
          <w:szCs w:val="18"/>
        </w:rPr>
      </w:pPr>
      <w:r w:rsidRPr="00AE4E8D">
        <w:rPr>
          <w:rFonts w:ascii="Segoe UI" w:hAnsi="Segoe UI" w:cs="Segoe UI"/>
          <w:sz w:val="18"/>
          <w:szCs w:val="18"/>
        </w:rPr>
        <w:t xml:space="preserve">Source: </w:t>
      </w:r>
      <w:r w:rsidR="000717DD">
        <w:rPr>
          <w:rFonts w:ascii="Segoe UI" w:hAnsi="Segoe UI" w:cs="Segoe UI"/>
          <w:sz w:val="18"/>
          <w:szCs w:val="18"/>
        </w:rPr>
        <w:t>Essex County Council</w:t>
      </w:r>
      <w:r w:rsidRPr="00AE4E8D">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 estimates of need are not cumulative</w:t>
      </w:r>
    </w:p>
    <w:p w14:paraId="002BE060" w14:textId="23B8B16B" w:rsidR="005B7A38" w:rsidRPr="00057B03" w:rsidRDefault="005B7A38" w:rsidP="00057B03">
      <w:pPr>
        <w:pStyle w:val="Numberedpara1202"/>
      </w:pPr>
      <w:r w:rsidRPr="00057B03">
        <w:t>The summary of the estimated need by district is given below</w:t>
      </w:r>
      <w:r w:rsidR="00CE2A76">
        <w:t>.</w:t>
      </w:r>
    </w:p>
    <w:p w14:paraId="12D23C18" w14:textId="77777777" w:rsidR="008F4CF4" w:rsidRDefault="008F4CF4" w:rsidP="008F4CF4">
      <w:pPr>
        <w:pStyle w:val="Numberedpara1202"/>
        <w:numPr>
          <w:ilvl w:val="0"/>
          <w:numId w:val="0"/>
        </w:numPr>
        <w:ind w:left="720"/>
      </w:pPr>
    </w:p>
    <w:p w14:paraId="1D03E392" w14:textId="77777777" w:rsidR="008F4CF4" w:rsidRDefault="008F4CF4" w:rsidP="008F4CF4">
      <w:pPr>
        <w:pStyle w:val="Numberedpara1202"/>
        <w:numPr>
          <w:ilvl w:val="0"/>
          <w:numId w:val="0"/>
        </w:numPr>
        <w:ind w:left="720"/>
      </w:pPr>
    </w:p>
    <w:p w14:paraId="1ED91B45" w14:textId="77777777" w:rsidR="008F4CF4" w:rsidRDefault="008F4CF4" w:rsidP="008F4CF4">
      <w:pPr>
        <w:pStyle w:val="Numberedpara1202"/>
        <w:numPr>
          <w:ilvl w:val="0"/>
          <w:numId w:val="0"/>
        </w:numPr>
        <w:ind w:left="720"/>
      </w:pPr>
    </w:p>
    <w:p w14:paraId="07D9B336" w14:textId="77777777" w:rsidR="008F4CF4" w:rsidRDefault="008F4CF4" w:rsidP="008F4CF4">
      <w:pPr>
        <w:pStyle w:val="Numberedpara1202"/>
        <w:numPr>
          <w:ilvl w:val="0"/>
          <w:numId w:val="0"/>
        </w:numPr>
        <w:ind w:left="720"/>
      </w:pPr>
    </w:p>
    <w:p w14:paraId="76A6E1F7" w14:textId="77777777" w:rsidR="008F4CF4" w:rsidRPr="00057B03" w:rsidRDefault="008F4CF4" w:rsidP="008F4CF4">
      <w:pPr>
        <w:pStyle w:val="Numberedpara1202"/>
        <w:numPr>
          <w:ilvl w:val="0"/>
          <w:numId w:val="0"/>
        </w:numPr>
        <w:ind w:left="720"/>
      </w:pPr>
    </w:p>
    <w:p w14:paraId="183FC533" w14:textId="415AE4C3" w:rsidR="006F620A" w:rsidRDefault="006F620A" w:rsidP="006F620A">
      <w:pPr>
        <w:pStyle w:val="Caption"/>
      </w:pPr>
      <w:r>
        <w:lastRenderedPageBreak/>
        <w:t xml:space="preserve">Table </w:t>
      </w:r>
      <w:r>
        <w:fldChar w:fldCharType="begin"/>
      </w:r>
      <w:r>
        <w:instrText>SEQ Table \* ARABIC</w:instrText>
      </w:r>
      <w:r>
        <w:fldChar w:fldCharType="separate"/>
      </w:r>
      <w:r w:rsidR="00971C60">
        <w:rPr>
          <w:noProof/>
        </w:rPr>
        <w:t>162</w:t>
      </w:r>
      <w:r>
        <w:fldChar w:fldCharType="end"/>
      </w:r>
      <w:r>
        <w:t>. E</w:t>
      </w:r>
      <w:r w:rsidRPr="00FD46E9">
        <w:t xml:space="preserve">stimated need for </w:t>
      </w:r>
      <w:r>
        <w:t>residential</w:t>
      </w:r>
      <w:r w:rsidRPr="00FD46E9">
        <w:t xml:space="preserve"> care home beds in </w:t>
      </w:r>
      <w:r>
        <w:t>Essex by district</w:t>
      </w:r>
      <w:r w:rsidRPr="00FD46E9">
        <w:t xml:space="preserve"> to 2044</w:t>
      </w:r>
    </w:p>
    <w:tbl>
      <w:tblPr>
        <w:tblStyle w:val="GridTable5Dark-Accent4"/>
        <w:tblW w:w="5000" w:type="pct"/>
        <w:tblLook w:val="04A0" w:firstRow="1" w:lastRow="0" w:firstColumn="1" w:lastColumn="0" w:noHBand="0" w:noVBand="1"/>
      </w:tblPr>
      <w:tblGrid>
        <w:gridCol w:w="3013"/>
        <w:gridCol w:w="1201"/>
        <w:gridCol w:w="1201"/>
        <w:gridCol w:w="1201"/>
        <w:gridCol w:w="1201"/>
        <w:gridCol w:w="1199"/>
      </w:tblGrid>
      <w:tr w:rsidR="00D96117" w:rsidRPr="009033E7" w14:paraId="47CDD756" w14:textId="77777777" w:rsidTr="00FB47B4">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1471" w:type="pct"/>
            <w:shd w:val="clear" w:color="auto" w:fill="FBCAD0"/>
            <w:noWrap/>
            <w:hideMark/>
          </w:tcPr>
          <w:p w14:paraId="617CE807" w14:textId="2AD3FF57" w:rsidR="006F620A" w:rsidRPr="00F77C33" w:rsidRDefault="00FB47B4" w:rsidP="00DC05B9">
            <w:pPr>
              <w:rPr>
                <w:rFonts w:eastAsia="Times New Roman" w:cs="Segoe UI"/>
                <w:color w:val="000000"/>
              </w:rPr>
            </w:pPr>
            <w:r>
              <w:rPr>
                <w:rFonts w:eastAsia="Times New Roman" w:cs="Segoe UI"/>
                <w:color w:val="000000"/>
              </w:rPr>
              <w:t>District/Borough/City Council</w:t>
            </w:r>
          </w:p>
        </w:tc>
        <w:tc>
          <w:tcPr>
            <w:tcW w:w="706" w:type="pct"/>
            <w:shd w:val="clear" w:color="auto" w:fill="FBCAD0"/>
            <w:noWrap/>
            <w:hideMark/>
          </w:tcPr>
          <w:p w14:paraId="0FDE3EB8"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2024</w:t>
            </w:r>
          </w:p>
        </w:tc>
        <w:tc>
          <w:tcPr>
            <w:tcW w:w="706" w:type="pct"/>
            <w:shd w:val="clear" w:color="auto" w:fill="FBCAD0"/>
            <w:noWrap/>
            <w:hideMark/>
          </w:tcPr>
          <w:p w14:paraId="5C18DB14"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2029</w:t>
            </w:r>
          </w:p>
        </w:tc>
        <w:tc>
          <w:tcPr>
            <w:tcW w:w="706" w:type="pct"/>
            <w:shd w:val="clear" w:color="auto" w:fill="FBCAD0"/>
            <w:noWrap/>
            <w:hideMark/>
          </w:tcPr>
          <w:p w14:paraId="40997DFC"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2034</w:t>
            </w:r>
          </w:p>
        </w:tc>
        <w:tc>
          <w:tcPr>
            <w:tcW w:w="706" w:type="pct"/>
            <w:shd w:val="clear" w:color="auto" w:fill="FBCAD0"/>
            <w:noWrap/>
            <w:hideMark/>
          </w:tcPr>
          <w:p w14:paraId="5B82FFB7"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2039</w:t>
            </w:r>
          </w:p>
        </w:tc>
        <w:tc>
          <w:tcPr>
            <w:tcW w:w="705" w:type="pct"/>
            <w:shd w:val="clear" w:color="auto" w:fill="FBCAD0"/>
            <w:noWrap/>
            <w:hideMark/>
          </w:tcPr>
          <w:p w14:paraId="4B990125"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2044</w:t>
            </w:r>
          </w:p>
        </w:tc>
      </w:tr>
      <w:tr w:rsidR="000E5D2E" w:rsidRPr="009033E7" w14:paraId="4CFD0493"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3ECAD17D"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Basildon</w:t>
            </w:r>
          </w:p>
        </w:tc>
        <w:tc>
          <w:tcPr>
            <w:tcW w:w="706" w:type="pct"/>
            <w:noWrap/>
            <w:vAlign w:val="bottom"/>
            <w:hideMark/>
          </w:tcPr>
          <w:p w14:paraId="05D37AAF" w14:textId="0256FBFF"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28</w:t>
            </w:r>
          </w:p>
        </w:tc>
        <w:tc>
          <w:tcPr>
            <w:tcW w:w="706" w:type="pct"/>
            <w:noWrap/>
            <w:vAlign w:val="bottom"/>
            <w:hideMark/>
          </w:tcPr>
          <w:p w14:paraId="1D164FFC" w14:textId="5F842C96"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63</w:t>
            </w:r>
          </w:p>
        </w:tc>
        <w:tc>
          <w:tcPr>
            <w:tcW w:w="706" w:type="pct"/>
            <w:noWrap/>
            <w:vAlign w:val="bottom"/>
            <w:hideMark/>
          </w:tcPr>
          <w:p w14:paraId="7C074A2A" w14:textId="1D58F6AA"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153</w:t>
            </w:r>
          </w:p>
        </w:tc>
        <w:tc>
          <w:tcPr>
            <w:tcW w:w="706" w:type="pct"/>
            <w:noWrap/>
            <w:vAlign w:val="bottom"/>
            <w:hideMark/>
          </w:tcPr>
          <w:p w14:paraId="3EB5225F" w14:textId="679D317F"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173</w:t>
            </w:r>
          </w:p>
        </w:tc>
        <w:tc>
          <w:tcPr>
            <w:tcW w:w="705" w:type="pct"/>
            <w:noWrap/>
            <w:vAlign w:val="bottom"/>
            <w:hideMark/>
          </w:tcPr>
          <w:p w14:paraId="45F46CC1" w14:textId="2D1DC0EF"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191</w:t>
            </w:r>
          </w:p>
        </w:tc>
      </w:tr>
      <w:tr w:rsidR="000E5D2E" w:rsidRPr="009033E7" w14:paraId="11982DE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21A55ACA"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Braintree</w:t>
            </w:r>
          </w:p>
        </w:tc>
        <w:tc>
          <w:tcPr>
            <w:tcW w:w="706" w:type="pct"/>
            <w:noWrap/>
            <w:vAlign w:val="bottom"/>
            <w:hideMark/>
          </w:tcPr>
          <w:p w14:paraId="5F98B3A0" w14:textId="57571700"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−74</w:t>
            </w:r>
          </w:p>
        </w:tc>
        <w:tc>
          <w:tcPr>
            <w:tcW w:w="706" w:type="pct"/>
            <w:noWrap/>
            <w:vAlign w:val="bottom"/>
            <w:hideMark/>
          </w:tcPr>
          <w:p w14:paraId="002FDC78" w14:textId="5F0DF1EA"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4</w:t>
            </w:r>
          </w:p>
        </w:tc>
        <w:tc>
          <w:tcPr>
            <w:tcW w:w="706" w:type="pct"/>
            <w:noWrap/>
            <w:vAlign w:val="bottom"/>
            <w:hideMark/>
          </w:tcPr>
          <w:p w14:paraId="472984D1" w14:textId="56A3354F"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145</w:t>
            </w:r>
          </w:p>
        </w:tc>
        <w:tc>
          <w:tcPr>
            <w:tcW w:w="706" w:type="pct"/>
            <w:noWrap/>
            <w:vAlign w:val="bottom"/>
            <w:hideMark/>
          </w:tcPr>
          <w:p w14:paraId="1ED919A0" w14:textId="2FC6670B"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184</w:t>
            </w:r>
          </w:p>
        </w:tc>
        <w:tc>
          <w:tcPr>
            <w:tcW w:w="705" w:type="pct"/>
            <w:noWrap/>
            <w:vAlign w:val="bottom"/>
            <w:hideMark/>
          </w:tcPr>
          <w:p w14:paraId="09B8CCDF" w14:textId="69EF3E80"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229</w:t>
            </w:r>
          </w:p>
        </w:tc>
      </w:tr>
      <w:tr w:rsidR="000E5D2E" w:rsidRPr="009033E7" w14:paraId="4A2289E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1625B4D0"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Brentwood</w:t>
            </w:r>
          </w:p>
        </w:tc>
        <w:tc>
          <w:tcPr>
            <w:tcW w:w="706" w:type="pct"/>
            <w:noWrap/>
            <w:vAlign w:val="bottom"/>
            <w:hideMark/>
          </w:tcPr>
          <w:p w14:paraId="3F964463" w14:textId="4B4D3A71"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−43</w:t>
            </w:r>
          </w:p>
        </w:tc>
        <w:tc>
          <w:tcPr>
            <w:tcW w:w="706" w:type="pct"/>
            <w:noWrap/>
            <w:vAlign w:val="bottom"/>
            <w:hideMark/>
          </w:tcPr>
          <w:p w14:paraId="02CA65FB" w14:textId="4CAED146"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−16</w:t>
            </w:r>
          </w:p>
        </w:tc>
        <w:tc>
          <w:tcPr>
            <w:tcW w:w="706" w:type="pct"/>
            <w:noWrap/>
            <w:vAlign w:val="bottom"/>
            <w:hideMark/>
          </w:tcPr>
          <w:p w14:paraId="29B703C2" w14:textId="1C616FE2"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64</w:t>
            </w:r>
          </w:p>
        </w:tc>
        <w:tc>
          <w:tcPr>
            <w:tcW w:w="706" w:type="pct"/>
            <w:noWrap/>
            <w:vAlign w:val="bottom"/>
            <w:hideMark/>
          </w:tcPr>
          <w:p w14:paraId="6D17FE72" w14:textId="6C601AF0"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80</w:t>
            </w:r>
          </w:p>
        </w:tc>
        <w:tc>
          <w:tcPr>
            <w:tcW w:w="705" w:type="pct"/>
            <w:noWrap/>
            <w:vAlign w:val="bottom"/>
            <w:hideMark/>
          </w:tcPr>
          <w:p w14:paraId="4C894B82" w14:textId="2CB826CF"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90</w:t>
            </w:r>
          </w:p>
        </w:tc>
      </w:tr>
      <w:tr w:rsidR="000E5D2E" w:rsidRPr="009033E7" w14:paraId="7BA3B44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2A103370" w14:textId="613610B2" w:rsidR="000E5D2E" w:rsidRPr="00F77C33" w:rsidRDefault="00D30CB8" w:rsidP="000E5D2E">
            <w:pPr>
              <w:rPr>
                <w:rFonts w:eastAsia="Times New Roman" w:cs="Segoe UI"/>
                <w:b w:val="0"/>
                <w:color w:val="000000"/>
              </w:rPr>
            </w:pPr>
            <w:r>
              <w:rPr>
                <w:rFonts w:eastAsia="Times New Roman" w:cs="Segoe UI"/>
                <w:b w:val="0"/>
                <w:color w:val="000000"/>
              </w:rPr>
              <w:t>Castle Point</w:t>
            </w:r>
          </w:p>
        </w:tc>
        <w:tc>
          <w:tcPr>
            <w:tcW w:w="706" w:type="pct"/>
            <w:noWrap/>
            <w:vAlign w:val="bottom"/>
            <w:hideMark/>
          </w:tcPr>
          <w:p w14:paraId="4A921A17" w14:textId="62C88356"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44</w:t>
            </w:r>
          </w:p>
        </w:tc>
        <w:tc>
          <w:tcPr>
            <w:tcW w:w="706" w:type="pct"/>
            <w:noWrap/>
            <w:vAlign w:val="bottom"/>
            <w:hideMark/>
          </w:tcPr>
          <w:p w14:paraId="61FFCC5B" w14:textId="1CB14361"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66</w:t>
            </w:r>
          </w:p>
        </w:tc>
        <w:tc>
          <w:tcPr>
            <w:tcW w:w="706" w:type="pct"/>
            <w:noWrap/>
            <w:vAlign w:val="bottom"/>
            <w:hideMark/>
          </w:tcPr>
          <w:p w14:paraId="2D4F9D65" w14:textId="62433D85"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119</w:t>
            </w:r>
          </w:p>
        </w:tc>
        <w:tc>
          <w:tcPr>
            <w:tcW w:w="706" w:type="pct"/>
            <w:noWrap/>
            <w:vAlign w:val="bottom"/>
            <w:hideMark/>
          </w:tcPr>
          <w:p w14:paraId="6255F977" w14:textId="253C9224"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127</w:t>
            </w:r>
          </w:p>
        </w:tc>
        <w:tc>
          <w:tcPr>
            <w:tcW w:w="705" w:type="pct"/>
            <w:noWrap/>
            <w:vAlign w:val="bottom"/>
            <w:hideMark/>
          </w:tcPr>
          <w:p w14:paraId="175038E7" w14:textId="03DC84E8"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139</w:t>
            </w:r>
          </w:p>
        </w:tc>
      </w:tr>
      <w:tr w:rsidR="000E5D2E" w:rsidRPr="009033E7" w14:paraId="2B6A7273"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5247269C"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Chelmsford</w:t>
            </w:r>
          </w:p>
        </w:tc>
        <w:tc>
          <w:tcPr>
            <w:tcW w:w="706" w:type="pct"/>
            <w:noWrap/>
            <w:vAlign w:val="bottom"/>
            <w:hideMark/>
          </w:tcPr>
          <w:p w14:paraId="0EA11866" w14:textId="59089EE1"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−121</w:t>
            </w:r>
          </w:p>
        </w:tc>
        <w:tc>
          <w:tcPr>
            <w:tcW w:w="706" w:type="pct"/>
            <w:noWrap/>
            <w:vAlign w:val="bottom"/>
            <w:hideMark/>
          </w:tcPr>
          <w:p w14:paraId="5531BFD8" w14:textId="0D8A3D15"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−79</w:t>
            </w:r>
          </w:p>
        </w:tc>
        <w:tc>
          <w:tcPr>
            <w:tcW w:w="706" w:type="pct"/>
            <w:noWrap/>
            <w:vAlign w:val="bottom"/>
            <w:hideMark/>
          </w:tcPr>
          <w:p w14:paraId="7099A38C" w14:textId="0113CF86"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11</w:t>
            </w:r>
          </w:p>
        </w:tc>
        <w:tc>
          <w:tcPr>
            <w:tcW w:w="706" w:type="pct"/>
            <w:noWrap/>
            <w:vAlign w:val="bottom"/>
            <w:hideMark/>
          </w:tcPr>
          <w:p w14:paraId="51242925" w14:textId="3BDE2CC9"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33</w:t>
            </w:r>
          </w:p>
        </w:tc>
        <w:tc>
          <w:tcPr>
            <w:tcW w:w="705" w:type="pct"/>
            <w:noWrap/>
            <w:vAlign w:val="bottom"/>
            <w:hideMark/>
          </w:tcPr>
          <w:p w14:paraId="734B50DF" w14:textId="340E0A0C"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56</w:t>
            </w:r>
          </w:p>
        </w:tc>
      </w:tr>
      <w:tr w:rsidR="000E5D2E" w:rsidRPr="009033E7" w14:paraId="5831BA5F"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2DB56DEF"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Colchester</w:t>
            </w:r>
          </w:p>
        </w:tc>
        <w:tc>
          <w:tcPr>
            <w:tcW w:w="706" w:type="pct"/>
            <w:noWrap/>
            <w:vAlign w:val="bottom"/>
            <w:hideMark/>
          </w:tcPr>
          <w:p w14:paraId="24474098" w14:textId="4C44F74A"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−49</w:t>
            </w:r>
          </w:p>
        </w:tc>
        <w:tc>
          <w:tcPr>
            <w:tcW w:w="706" w:type="pct"/>
            <w:noWrap/>
            <w:vAlign w:val="bottom"/>
            <w:hideMark/>
          </w:tcPr>
          <w:p w14:paraId="5C85C7BB" w14:textId="14FEB543"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5</w:t>
            </w:r>
          </w:p>
        </w:tc>
        <w:tc>
          <w:tcPr>
            <w:tcW w:w="706" w:type="pct"/>
            <w:noWrap/>
            <w:vAlign w:val="bottom"/>
            <w:hideMark/>
          </w:tcPr>
          <w:p w14:paraId="134C39D6" w14:textId="67A38C5E"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110</w:t>
            </w:r>
          </w:p>
        </w:tc>
        <w:tc>
          <w:tcPr>
            <w:tcW w:w="706" w:type="pct"/>
            <w:noWrap/>
            <w:vAlign w:val="bottom"/>
            <w:hideMark/>
          </w:tcPr>
          <w:p w14:paraId="6E53859B" w14:textId="0950CB83"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140</w:t>
            </w:r>
          </w:p>
        </w:tc>
        <w:tc>
          <w:tcPr>
            <w:tcW w:w="705" w:type="pct"/>
            <w:noWrap/>
            <w:vAlign w:val="bottom"/>
            <w:hideMark/>
          </w:tcPr>
          <w:p w14:paraId="1539745C" w14:textId="2D13E95A"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169</w:t>
            </w:r>
          </w:p>
        </w:tc>
      </w:tr>
      <w:tr w:rsidR="000E5D2E" w:rsidRPr="009033E7" w14:paraId="607B0420"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06C7BD42"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Epping Forest</w:t>
            </w:r>
          </w:p>
        </w:tc>
        <w:tc>
          <w:tcPr>
            <w:tcW w:w="706" w:type="pct"/>
            <w:noWrap/>
            <w:vAlign w:val="bottom"/>
            <w:hideMark/>
          </w:tcPr>
          <w:p w14:paraId="37B45249" w14:textId="469FBC2C"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−59</w:t>
            </w:r>
          </w:p>
        </w:tc>
        <w:tc>
          <w:tcPr>
            <w:tcW w:w="706" w:type="pct"/>
            <w:noWrap/>
            <w:vAlign w:val="bottom"/>
            <w:hideMark/>
          </w:tcPr>
          <w:p w14:paraId="1BC59509" w14:textId="78FF9BE8"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−16</w:t>
            </w:r>
          </w:p>
        </w:tc>
        <w:tc>
          <w:tcPr>
            <w:tcW w:w="706" w:type="pct"/>
            <w:noWrap/>
            <w:vAlign w:val="bottom"/>
            <w:hideMark/>
          </w:tcPr>
          <w:p w14:paraId="05F33DEF" w14:textId="6E80447B"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85</w:t>
            </w:r>
          </w:p>
        </w:tc>
        <w:tc>
          <w:tcPr>
            <w:tcW w:w="706" w:type="pct"/>
            <w:noWrap/>
            <w:vAlign w:val="bottom"/>
            <w:hideMark/>
          </w:tcPr>
          <w:p w14:paraId="5F9BAE1F" w14:textId="4D98810D"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115</w:t>
            </w:r>
          </w:p>
        </w:tc>
        <w:tc>
          <w:tcPr>
            <w:tcW w:w="705" w:type="pct"/>
            <w:noWrap/>
            <w:vAlign w:val="bottom"/>
            <w:hideMark/>
          </w:tcPr>
          <w:p w14:paraId="7273D338" w14:textId="64CD6A98"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138</w:t>
            </w:r>
          </w:p>
        </w:tc>
      </w:tr>
      <w:tr w:rsidR="000E5D2E" w:rsidRPr="009033E7" w14:paraId="678874A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6A5A3855"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Harlow</w:t>
            </w:r>
          </w:p>
        </w:tc>
        <w:tc>
          <w:tcPr>
            <w:tcW w:w="706" w:type="pct"/>
            <w:noWrap/>
            <w:vAlign w:val="bottom"/>
            <w:hideMark/>
          </w:tcPr>
          <w:p w14:paraId="2230069F" w14:textId="2747DBE5"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100</w:t>
            </w:r>
          </w:p>
        </w:tc>
        <w:tc>
          <w:tcPr>
            <w:tcW w:w="706" w:type="pct"/>
            <w:noWrap/>
            <w:vAlign w:val="bottom"/>
            <w:hideMark/>
          </w:tcPr>
          <w:p w14:paraId="277AD143" w14:textId="405CC83D"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120</w:t>
            </w:r>
          </w:p>
        </w:tc>
        <w:tc>
          <w:tcPr>
            <w:tcW w:w="706" w:type="pct"/>
            <w:noWrap/>
            <w:vAlign w:val="bottom"/>
            <w:hideMark/>
          </w:tcPr>
          <w:p w14:paraId="2DBAC677" w14:textId="779DCFE4"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166</w:t>
            </w:r>
          </w:p>
        </w:tc>
        <w:tc>
          <w:tcPr>
            <w:tcW w:w="706" w:type="pct"/>
            <w:noWrap/>
            <w:vAlign w:val="bottom"/>
            <w:hideMark/>
          </w:tcPr>
          <w:p w14:paraId="715C95E0" w14:textId="58A0B269"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178</w:t>
            </w:r>
          </w:p>
        </w:tc>
        <w:tc>
          <w:tcPr>
            <w:tcW w:w="705" w:type="pct"/>
            <w:noWrap/>
            <w:vAlign w:val="bottom"/>
            <w:hideMark/>
          </w:tcPr>
          <w:p w14:paraId="07EE99A1" w14:textId="3DD4CF5A"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186</w:t>
            </w:r>
          </w:p>
        </w:tc>
      </w:tr>
      <w:tr w:rsidR="000E5D2E" w:rsidRPr="009033E7" w14:paraId="3F333A31"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78F00939"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Maldon</w:t>
            </w:r>
          </w:p>
        </w:tc>
        <w:tc>
          <w:tcPr>
            <w:tcW w:w="706" w:type="pct"/>
            <w:noWrap/>
            <w:vAlign w:val="bottom"/>
            <w:hideMark/>
          </w:tcPr>
          <w:p w14:paraId="2B9ED8C1" w14:textId="769F5B98"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−56</w:t>
            </w:r>
          </w:p>
        </w:tc>
        <w:tc>
          <w:tcPr>
            <w:tcW w:w="706" w:type="pct"/>
            <w:noWrap/>
            <w:vAlign w:val="bottom"/>
            <w:hideMark/>
          </w:tcPr>
          <w:p w14:paraId="07EE2022" w14:textId="72CBD7CF"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−27</w:t>
            </w:r>
          </w:p>
        </w:tc>
        <w:tc>
          <w:tcPr>
            <w:tcW w:w="706" w:type="pct"/>
            <w:noWrap/>
            <w:vAlign w:val="bottom"/>
            <w:hideMark/>
          </w:tcPr>
          <w:p w14:paraId="55537EC8" w14:textId="0A710ED3"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23</w:t>
            </w:r>
          </w:p>
        </w:tc>
        <w:tc>
          <w:tcPr>
            <w:tcW w:w="706" w:type="pct"/>
            <w:noWrap/>
            <w:vAlign w:val="bottom"/>
            <w:hideMark/>
          </w:tcPr>
          <w:p w14:paraId="7F33B4F7" w14:textId="2852441B"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36</w:t>
            </w:r>
          </w:p>
        </w:tc>
        <w:tc>
          <w:tcPr>
            <w:tcW w:w="705" w:type="pct"/>
            <w:noWrap/>
            <w:vAlign w:val="bottom"/>
            <w:hideMark/>
          </w:tcPr>
          <w:p w14:paraId="7DB260A9" w14:textId="0EFED5ED"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54</w:t>
            </w:r>
          </w:p>
        </w:tc>
      </w:tr>
      <w:tr w:rsidR="000E5D2E" w:rsidRPr="009033E7" w14:paraId="6C07D158"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2B4C3AF3"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Rochford</w:t>
            </w:r>
          </w:p>
        </w:tc>
        <w:tc>
          <w:tcPr>
            <w:tcW w:w="706" w:type="pct"/>
            <w:noWrap/>
            <w:vAlign w:val="bottom"/>
            <w:hideMark/>
          </w:tcPr>
          <w:p w14:paraId="267E4B41" w14:textId="7810121B"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−6</w:t>
            </w:r>
          </w:p>
        </w:tc>
        <w:tc>
          <w:tcPr>
            <w:tcW w:w="706" w:type="pct"/>
            <w:noWrap/>
            <w:vAlign w:val="bottom"/>
            <w:hideMark/>
          </w:tcPr>
          <w:p w14:paraId="5619C152" w14:textId="070E8CEE"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15</w:t>
            </w:r>
          </w:p>
        </w:tc>
        <w:tc>
          <w:tcPr>
            <w:tcW w:w="706" w:type="pct"/>
            <w:noWrap/>
            <w:vAlign w:val="bottom"/>
            <w:hideMark/>
          </w:tcPr>
          <w:p w14:paraId="351A5649" w14:textId="62C07BBB"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59</w:t>
            </w:r>
          </w:p>
        </w:tc>
        <w:tc>
          <w:tcPr>
            <w:tcW w:w="706" w:type="pct"/>
            <w:noWrap/>
            <w:vAlign w:val="bottom"/>
            <w:hideMark/>
          </w:tcPr>
          <w:p w14:paraId="4E6CECC9" w14:textId="77AA7E72"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70</w:t>
            </w:r>
          </w:p>
        </w:tc>
        <w:tc>
          <w:tcPr>
            <w:tcW w:w="705" w:type="pct"/>
            <w:noWrap/>
            <w:vAlign w:val="bottom"/>
            <w:hideMark/>
          </w:tcPr>
          <w:p w14:paraId="43C4B2B0" w14:textId="412478CE"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81</w:t>
            </w:r>
          </w:p>
        </w:tc>
      </w:tr>
      <w:tr w:rsidR="000E5D2E" w:rsidRPr="009033E7" w14:paraId="3F46C145"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02F6FAC8"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Tendring</w:t>
            </w:r>
          </w:p>
        </w:tc>
        <w:tc>
          <w:tcPr>
            <w:tcW w:w="706" w:type="pct"/>
            <w:noWrap/>
            <w:vAlign w:val="bottom"/>
            <w:hideMark/>
          </w:tcPr>
          <w:p w14:paraId="57FF8E04" w14:textId="1105F4DC"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−160</w:t>
            </w:r>
          </w:p>
        </w:tc>
        <w:tc>
          <w:tcPr>
            <w:tcW w:w="706" w:type="pct"/>
            <w:noWrap/>
            <w:vAlign w:val="bottom"/>
            <w:hideMark/>
          </w:tcPr>
          <w:p w14:paraId="01F8149D" w14:textId="12589D0C"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−83</w:t>
            </w:r>
          </w:p>
        </w:tc>
        <w:tc>
          <w:tcPr>
            <w:tcW w:w="706" w:type="pct"/>
            <w:noWrap/>
            <w:vAlign w:val="bottom"/>
            <w:hideMark/>
          </w:tcPr>
          <w:p w14:paraId="253B7765" w14:textId="0D87E2C1"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81</w:t>
            </w:r>
          </w:p>
        </w:tc>
        <w:tc>
          <w:tcPr>
            <w:tcW w:w="706" w:type="pct"/>
            <w:noWrap/>
            <w:vAlign w:val="bottom"/>
            <w:hideMark/>
          </w:tcPr>
          <w:p w14:paraId="7560258C" w14:textId="3535F53D"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132</w:t>
            </w:r>
          </w:p>
        </w:tc>
        <w:tc>
          <w:tcPr>
            <w:tcW w:w="705" w:type="pct"/>
            <w:noWrap/>
            <w:vAlign w:val="bottom"/>
            <w:hideMark/>
          </w:tcPr>
          <w:p w14:paraId="048D6420" w14:textId="1A649E0F"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176</w:t>
            </w:r>
          </w:p>
        </w:tc>
      </w:tr>
      <w:tr w:rsidR="000E5D2E" w:rsidRPr="009033E7" w14:paraId="5451C0D7"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18713CE6"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Uttlesford</w:t>
            </w:r>
          </w:p>
        </w:tc>
        <w:tc>
          <w:tcPr>
            <w:tcW w:w="706" w:type="pct"/>
            <w:noWrap/>
            <w:vAlign w:val="bottom"/>
            <w:hideMark/>
          </w:tcPr>
          <w:p w14:paraId="4B3A0C4F" w14:textId="0D4CB576"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−75</w:t>
            </w:r>
          </w:p>
        </w:tc>
        <w:tc>
          <w:tcPr>
            <w:tcW w:w="706" w:type="pct"/>
            <w:noWrap/>
            <w:vAlign w:val="bottom"/>
            <w:hideMark/>
          </w:tcPr>
          <w:p w14:paraId="0CF71ADA" w14:textId="145A065A"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−28</w:t>
            </w:r>
          </w:p>
        </w:tc>
        <w:tc>
          <w:tcPr>
            <w:tcW w:w="706" w:type="pct"/>
            <w:noWrap/>
            <w:vAlign w:val="bottom"/>
            <w:hideMark/>
          </w:tcPr>
          <w:p w14:paraId="7ECDE31A" w14:textId="43FB76D3"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57</w:t>
            </w:r>
          </w:p>
        </w:tc>
        <w:tc>
          <w:tcPr>
            <w:tcW w:w="706" w:type="pct"/>
            <w:noWrap/>
            <w:vAlign w:val="bottom"/>
            <w:hideMark/>
          </w:tcPr>
          <w:p w14:paraId="3B8E4858" w14:textId="26BB9964"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89</w:t>
            </w:r>
          </w:p>
        </w:tc>
        <w:tc>
          <w:tcPr>
            <w:tcW w:w="705" w:type="pct"/>
            <w:noWrap/>
            <w:vAlign w:val="bottom"/>
            <w:hideMark/>
          </w:tcPr>
          <w:p w14:paraId="5C7A2106" w14:textId="263FA1C7"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033E7">
              <w:rPr>
                <w:rFonts w:cs="Segoe UI"/>
                <w:color w:val="000000"/>
              </w:rPr>
              <w:t>117</w:t>
            </w:r>
          </w:p>
        </w:tc>
      </w:tr>
      <w:tr w:rsidR="000E5D2E" w:rsidRPr="009033E7" w14:paraId="44E4FD19" w14:textId="77777777" w:rsidTr="00DC05B9">
        <w:trPr>
          <w:trHeight w:val="300"/>
        </w:trPr>
        <w:tc>
          <w:tcPr>
            <w:cnfStyle w:val="001000000000" w:firstRow="0" w:lastRow="0" w:firstColumn="1" w:lastColumn="0" w:oddVBand="0" w:evenVBand="0" w:oddHBand="0" w:evenHBand="0" w:firstRowFirstColumn="0" w:firstRowLastColumn="0" w:lastRowFirstColumn="0" w:lastRowLastColumn="0"/>
            <w:tcW w:w="1471" w:type="pct"/>
            <w:noWrap/>
            <w:hideMark/>
          </w:tcPr>
          <w:p w14:paraId="5F5FD3E4" w14:textId="77777777" w:rsidR="000E5D2E" w:rsidRPr="00F77C33" w:rsidRDefault="000E5D2E" w:rsidP="000E5D2E">
            <w:pPr>
              <w:rPr>
                <w:rFonts w:eastAsia="Times New Roman" w:cs="Segoe UI"/>
                <w:color w:val="000000"/>
              </w:rPr>
            </w:pPr>
            <w:r w:rsidRPr="00F77C33">
              <w:rPr>
                <w:rFonts w:eastAsia="Times New Roman" w:cs="Segoe UI"/>
                <w:color w:val="000000"/>
              </w:rPr>
              <w:t>Essex</w:t>
            </w:r>
          </w:p>
        </w:tc>
        <w:tc>
          <w:tcPr>
            <w:tcW w:w="706" w:type="pct"/>
            <w:noWrap/>
            <w:vAlign w:val="bottom"/>
            <w:hideMark/>
          </w:tcPr>
          <w:p w14:paraId="7A50BF38" w14:textId="6D632C40"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color w:val="000000"/>
              </w:rPr>
              <w:t>−471</w:t>
            </w:r>
          </w:p>
        </w:tc>
        <w:tc>
          <w:tcPr>
            <w:tcW w:w="706" w:type="pct"/>
            <w:noWrap/>
            <w:vAlign w:val="bottom"/>
            <w:hideMark/>
          </w:tcPr>
          <w:p w14:paraId="06C4CF0B" w14:textId="36DDCB84"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color w:val="000000"/>
              </w:rPr>
              <w:t>23</w:t>
            </w:r>
          </w:p>
        </w:tc>
        <w:tc>
          <w:tcPr>
            <w:tcW w:w="706" w:type="pct"/>
            <w:noWrap/>
            <w:vAlign w:val="bottom"/>
            <w:hideMark/>
          </w:tcPr>
          <w:p w14:paraId="47478AAC" w14:textId="308EB246"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color w:val="000000"/>
              </w:rPr>
              <w:t>1,072</w:t>
            </w:r>
          </w:p>
        </w:tc>
        <w:tc>
          <w:tcPr>
            <w:tcW w:w="706" w:type="pct"/>
            <w:noWrap/>
            <w:vAlign w:val="bottom"/>
            <w:hideMark/>
          </w:tcPr>
          <w:p w14:paraId="1E9FD2BC" w14:textId="6D59F820"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color w:val="000000"/>
              </w:rPr>
              <w:t>1,357</w:t>
            </w:r>
          </w:p>
        </w:tc>
        <w:tc>
          <w:tcPr>
            <w:tcW w:w="705" w:type="pct"/>
            <w:noWrap/>
            <w:vAlign w:val="bottom"/>
            <w:hideMark/>
          </w:tcPr>
          <w:p w14:paraId="74643F80" w14:textId="2F90D584" w:rsidR="000E5D2E" w:rsidRPr="00B8125E"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color w:val="000000"/>
              </w:rPr>
              <w:t>1,625</w:t>
            </w:r>
          </w:p>
        </w:tc>
      </w:tr>
    </w:tbl>
    <w:p w14:paraId="1FCE7BA1" w14:textId="6DEDCAD3" w:rsidR="006F620A" w:rsidRDefault="006F620A" w:rsidP="006F620A">
      <w:pPr>
        <w:pStyle w:val="Tablesourcenote"/>
      </w:pPr>
      <w:r w:rsidRPr="004143CB">
        <w:t xml:space="preserve">Source: </w:t>
      </w:r>
      <w:r w:rsidR="000717DD">
        <w:t>Essex County Council</w:t>
      </w:r>
      <w:r w:rsidRPr="004143CB">
        <w:t xml:space="preserve"> and HLI</w:t>
      </w:r>
      <w:r>
        <w:t>N</w:t>
      </w:r>
      <w:r w:rsidR="001A5B9A">
        <w:t xml:space="preserve">. </w:t>
      </w:r>
      <w:r w:rsidR="001A5B9A" w:rsidRPr="001A5B9A">
        <w:t>NB estimates of need are not cumulative</w:t>
      </w:r>
    </w:p>
    <w:p w14:paraId="4F699745" w14:textId="77777777" w:rsidR="006F620A" w:rsidRDefault="006F620A" w:rsidP="006F620A">
      <w:pPr>
        <w:pStyle w:val="Tablesourcenote"/>
      </w:pPr>
      <w:r>
        <w:t xml:space="preserve">NB: </w:t>
      </w:r>
      <w:r w:rsidRPr="005B5753">
        <w:t xml:space="preserve">The </w:t>
      </w:r>
      <w:r>
        <w:t>d</w:t>
      </w:r>
      <w:r w:rsidRPr="00FA7BD2">
        <w:t>istrict figures may not sum exactly to the Essex total due to rounding.</w:t>
      </w:r>
    </w:p>
    <w:p w14:paraId="20DD0C5B" w14:textId="665E7FA7" w:rsidR="006F620A" w:rsidRDefault="006F620A" w:rsidP="006F620A">
      <w:pPr>
        <w:pStyle w:val="Caption"/>
      </w:pPr>
      <w:r>
        <w:t xml:space="preserve">Table </w:t>
      </w:r>
      <w:r>
        <w:fldChar w:fldCharType="begin"/>
      </w:r>
      <w:r>
        <w:instrText>SEQ Table \* ARABIC</w:instrText>
      </w:r>
      <w:r>
        <w:fldChar w:fldCharType="separate"/>
      </w:r>
      <w:r w:rsidR="00971C60">
        <w:rPr>
          <w:noProof/>
        </w:rPr>
        <w:t>163</w:t>
      </w:r>
      <w:r>
        <w:fldChar w:fldCharType="end"/>
      </w:r>
      <w:r>
        <w:t xml:space="preserve">. </w:t>
      </w:r>
      <w:r w:rsidRPr="005E4F89">
        <w:t xml:space="preserve">Estimated need for </w:t>
      </w:r>
      <w:r>
        <w:t>nursing</w:t>
      </w:r>
      <w:r w:rsidRPr="005E4F89">
        <w:t xml:space="preserve"> care home beds in Essex by district to 2044</w:t>
      </w:r>
    </w:p>
    <w:tbl>
      <w:tblPr>
        <w:tblStyle w:val="GridTable5Dark-Accent4"/>
        <w:tblW w:w="5000" w:type="pct"/>
        <w:tblLayout w:type="fixed"/>
        <w:tblLook w:val="04A0" w:firstRow="1" w:lastRow="0" w:firstColumn="1" w:lastColumn="0" w:noHBand="0" w:noVBand="1"/>
      </w:tblPr>
      <w:tblGrid>
        <w:gridCol w:w="3013"/>
        <w:gridCol w:w="1093"/>
        <w:gridCol w:w="1134"/>
        <w:gridCol w:w="1277"/>
        <w:gridCol w:w="1161"/>
        <w:gridCol w:w="1338"/>
      </w:tblGrid>
      <w:tr w:rsidR="0097611A" w:rsidRPr="002E571E" w14:paraId="0F6336DF" w14:textId="77777777" w:rsidTr="00B41831">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671" w:type="pct"/>
            <w:shd w:val="clear" w:color="auto" w:fill="FBCAD0"/>
            <w:noWrap/>
            <w:hideMark/>
          </w:tcPr>
          <w:p w14:paraId="5B2FD42D" w14:textId="5708D43E" w:rsidR="006F620A" w:rsidRPr="00F77C33" w:rsidRDefault="00FB47B4" w:rsidP="00DC05B9">
            <w:pPr>
              <w:rPr>
                <w:rFonts w:eastAsia="Times New Roman" w:cs="Segoe UI"/>
                <w:color w:val="000000"/>
              </w:rPr>
            </w:pPr>
            <w:r>
              <w:rPr>
                <w:rFonts w:eastAsia="Times New Roman" w:cs="Segoe UI"/>
                <w:color w:val="000000"/>
              </w:rPr>
              <w:t>District/Borough/City Council</w:t>
            </w:r>
          </w:p>
        </w:tc>
        <w:tc>
          <w:tcPr>
            <w:tcW w:w="606" w:type="pct"/>
            <w:shd w:val="clear" w:color="auto" w:fill="FBCAD0"/>
            <w:noWrap/>
            <w:hideMark/>
          </w:tcPr>
          <w:p w14:paraId="54EBA960"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2024</w:t>
            </w:r>
          </w:p>
        </w:tc>
        <w:tc>
          <w:tcPr>
            <w:tcW w:w="629" w:type="pct"/>
            <w:shd w:val="clear" w:color="auto" w:fill="FBCAD0"/>
            <w:noWrap/>
            <w:hideMark/>
          </w:tcPr>
          <w:p w14:paraId="6FCD9858"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2029</w:t>
            </w:r>
          </w:p>
        </w:tc>
        <w:tc>
          <w:tcPr>
            <w:tcW w:w="708" w:type="pct"/>
            <w:shd w:val="clear" w:color="auto" w:fill="FBCAD0"/>
            <w:noWrap/>
            <w:hideMark/>
          </w:tcPr>
          <w:p w14:paraId="3D5A6B52"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2034</w:t>
            </w:r>
          </w:p>
        </w:tc>
        <w:tc>
          <w:tcPr>
            <w:tcW w:w="644" w:type="pct"/>
            <w:shd w:val="clear" w:color="auto" w:fill="FBCAD0"/>
            <w:noWrap/>
            <w:hideMark/>
          </w:tcPr>
          <w:p w14:paraId="50D3EC4C"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2039</w:t>
            </w:r>
          </w:p>
        </w:tc>
        <w:tc>
          <w:tcPr>
            <w:tcW w:w="742" w:type="pct"/>
            <w:shd w:val="clear" w:color="auto" w:fill="FBCAD0"/>
            <w:noWrap/>
            <w:hideMark/>
          </w:tcPr>
          <w:p w14:paraId="6D1D12B2" w14:textId="77777777" w:rsidR="006F620A" w:rsidRPr="00F77C33" w:rsidRDefault="006F620A"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77C33">
              <w:rPr>
                <w:rFonts w:eastAsia="Times New Roman" w:cs="Segoe UI"/>
                <w:color w:val="000000"/>
              </w:rPr>
              <w:t>2044</w:t>
            </w:r>
          </w:p>
        </w:tc>
      </w:tr>
      <w:tr w:rsidR="000E5D2E" w:rsidRPr="002E571E" w14:paraId="43A4EEB6"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6C3CB465"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Basildon</w:t>
            </w:r>
          </w:p>
        </w:tc>
        <w:tc>
          <w:tcPr>
            <w:tcW w:w="606" w:type="pct"/>
            <w:noWrap/>
            <w:vAlign w:val="bottom"/>
            <w:hideMark/>
          </w:tcPr>
          <w:p w14:paraId="6FE1670C" w14:textId="76074332"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84</w:t>
            </w:r>
          </w:p>
        </w:tc>
        <w:tc>
          <w:tcPr>
            <w:tcW w:w="629" w:type="pct"/>
            <w:noWrap/>
            <w:vAlign w:val="bottom"/>
            <w:hideMark/>
          </w:tcPr>
          <w:p w14:paraId="353B27FA" w14:textId="7F6E7FDB"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127</w:t>
            </w:r>
          </w:p>
        </w:tc>
        <w:tc>
          <w:tcPr>
            <w:tcW w:w="708" w:type="pct"/>
            <w:noWrap/>
            <w:vAlign w:val="bottom"/>
            <w:hideMark/>
          </w:tcPr>
          <w:p w14:paraId="39797BF6" w14:textId="2C73367B"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199</w:t>
            </w:r>
          </w:p>
        </w:tc>
        <w:tc>
          <w:tcPr>
            <w:tcW w:w="644" w:type="pct"/>
            <w:noWrap/>
            <w:vAlign w:val="bottom"/>
            <w:hideMark/>
          </w:tcPr>
          <w:p w14:paraId="0495538E" w14:textId="5545C51B"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250</w:t>
            </w:r>
          </w:p>
        </w:tc>
        <w:tc>
          <w:tcPr>
            <w:tcW w:w="742" w:type="pct"/>
            <w:noWrap/>
            <w:vAlign w:val="bottom"/>
            <w:hideMark/>
          </w:tcPr>
          <w:p w14:paraId="6FB31120" w14:textId="664B4FC6"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305</w:t>
            </w:r>
          </w:p>
        </w:tc>
      </w:tr>
      <w:tr w:rsidR="000E5D2E" w:rsidRPr="002E571E" w14:paraId="17FDD22E"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2966A026"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Braintree</w:t>
            </w:r>
          </w:p>
        </w:tc>
        <w:tc>
          <w:tcPr>
            <w:tcW w:w="606" w:type="pct"/>
            <w:noWrap/>
            <w:vAlign w:val="bottom"/>
            <w:hideMark/>
          </w:tcPr>
          <w:p w14:paraId="611A9816" w14:textId="26331F34"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−25</w:t>
            </w:r>
          </w:p>
        </w:tc>
        <w:tc>
          <w:tcPr>
            <w:tcW w:w="629" w:type="pct"/>
            <w:noWrap/>
            <w:vAlign w:val="bottom"/>
            <w:hideMark/>
          </w:tcPr>
          <w:p w14:paraId="54496C5E" w14:textId="5D23D855"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64</w:t>
            </w:r>
          </w:p>
        </w:tc>
        <w:tc>
          <w:tcPr>
            <w:tcW w:w="708" w:type="pct"/>
            <w:noWrap/>
            <w:vAlign w:val="bottom"/>
            <w:hideMark/>
          </w:tcPr>
          <w:p w14:paraId="1FCF2CF7" w14:textId="7F88382F"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198</w:t>
            </w:r>
          </w:p>
        </w:tc>
        <w:tc>
          <w:tcPr>
            <w:tcW w:w="644" w:type="pct"/>
            <w:noWrap/>
            <w:vAlign w:val="bottom"/>
            <w:hideMark/>
          </w:tcPr>
          <w:p w14:paraId="69FCB8E6" w14:textId="669DE8EB"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297</w:t>
            </w:r>
          </w:p>
        </w:tc>
        <w:tc>
          <w:tcPr>
            <w:tcW w:w="742" w:type="pct"/>
            <w:noWrap/>
            <w:vAlign w:val="bottom"/>
            <w:hideMark/>
          </w:tcPr>
          <w:p w14:paraId="1F4E4019" w14:textId="5D42D38E"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410</w:t>
            </w:r>
          </w:p>
        </w:tc>
      </w:tr>
      <w:tr w:rsidR="000E5D2E" w:rsidRPr="002E571E" w14:paraId="0CD1D90F"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7F74F30B"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Brentwood</w:t>
            </w:r>
          </w:p>
        </w:tc>
        <w:tc>
          <w:tcPr>
            <w:tcW w:w="606" w:type="pct"/>
            <w:noWrap/>
            <w:vAlign w:val="bottom"/>
            <w:hideMark/>
          </w:tcPr>
          <w:p w14:paraId="449CE003" w14:textId="04122A7D"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−15</w:t>
            </w:r>
          </w:p>
        </w:tc>
        <w:tc>
          <w:tcPr>
            <w:tcW w:w="629" w:type="pct"/>
            <w:noWrap/>
            <w:vAlign w:val="bottom"/>
            <w:hideMark/>
          </w:tcPr>
          <w:p w14:paraId="514AA609" w14:textId="1146E53C"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28</w:t>
            </w:r>
          </w:p>
        </w:tc>
        <w:tc>
          <w:tcPr>
            <w:tcW w:w="708" w:type="pct"/>
            <w:noWrap/>
            <w:vAlign w:val="bottom"/>
            <w:hideMark/>
          </w:tcPr>
          <w:p w14:paraId="37D08408" w14:textId="6E553973"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103</w:t>
            </w:r>
          </w:p>
        </w:tc>
        <w:tc>
          <w:tcPr>
            <w:tcW w:w="644" w:type="pct"/>
            <w:noWrap/>
            <w:vAlign w:val="bottom"/>
            <w:hideMark/>
          </w:tcPr>
          <w:p w14:paraId="5565FBCD" w14:textId="04E03FA8"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155</w:t>
            </w:r>
          </w:p>
        </w:tc>
        <w:tc>
          <w:tcPr>
            <w:tcW w:w="742" w:type="pct"/>
            <w:noWrap/>
            <w:vAlign w:val="bottom"/>
            <w:hideMark/>
          </w:tcPr>
          <w:p w14:paraId="4479B998" w14:textId="7A134B44"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208</w:t>
            </w:r>
          </w:p>
        </w:tc>
      </w:tr>
      <w:tr w:rsidR="000E5D2E" w:rsidRPr="002E571E" w14:paraId="512862A2"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6980C9F2" w14:textId="03E48191" w:rsidR="000E5D2E" w:rsidRPr="00F77C33" w:rsidRDefault="00D30CB8" w:rsidP="000E5D2E">
            <w:pPr>
              <w:rPr>
                <w:rFonts w:eastAsia="Times New Roman" w:cs="Segoe UI"/>
                <w:b w:val="0"/>
                <w:color w:val="000000"/>
              </w:rPr>
            </w:pPr>
            <w:r>
              <w:rPr>
                <w:rFonts w:eastAsia="Times New Roman" w:cs="Segoe UI"/>
                <w:b w:val="0"/>
                <w:color w:val="000000"/>
              </w:rPr>
              <w:t>Castle Point</w:t>
            </w:r>
          </w:p>
        </w:tc>
        <w:tc>
          <w:tcPr>
            <w:tcW w:w="606" w:type="pct"/>
            <w:noWrap/>
            <w:vAlign w:val="bottom"/>
            <w:hideMark/>
          </w:tcPr>
          <w:p w14:paraId="0CD03D48" w14:textId="70E4C194"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−15</w:t>
            </w:r>
          </w:p>
        </w:tc>
        <w:tc>
          <w:tcPr>
            <w:tcW w:w="629" w:type="pct"/>
            <w:noWrap/>
            <w:vAlign w:val="bottom"/>
            <w:hideMark/>
          </w:tcPr>
          <w:p w14:paraId="2BCBAA01" w14:textId="33F986D7"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17</w:t>
            </w:r>
          </w:p>
        </w:tc>
        <w:tc>
          <w:tcPr>
            <w:tcW w:w="708" w:type="pct"/>
            <w:noWrap/>
            <w:vAlign w:val="bottom"/>
            <w:hideMark/>
          </w:tcPr>
          <w:p w14:paraId="3F45C0B4" w14:textId="2A92A83C"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65</w:t>
            </w:r>
          </w:p>
        </w:tc>
        <w:tc>
          <w:tcPr>
            <w:tcW w:w="644" w:type="pct"/>
            <w:noWrap/>
            <w:vAlign w:val="bottom"/>
            <w:hideMark/>
          </w:tcPr>
          <w:p w14:paraId="71FE9925" w14:textId="3B1822CB"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99</w:t>
            </w:r>
          </w:p>
        </w:tc>
        <w:tc>
          <w:tcPr>
            <w:tcW w:w="742" w:type="pct"/>
            <w:noWrap/>
            <w:vAlign w:val="bottom"/>
            <w:hideMark/>
          </w:tcPr>
          <w:p w14:paraId="4F4625E3" w14:textId="79A7C05C"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138</w:t>
            </w:r>
          </w:p>
        </w:tc>
      </w:tr>
      <w:tr w:rsidR="000E5D2E" w:rsidRPr="002E571E" w14:paraId="3D8406F7"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155CD3A5"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Chelmsford</w:t>
            </w:r>
          </w:p>
        </w:tc>
        <w:tc>
          <w:tcPr>
            <w:tcW w:w="606" w:type="pct"/>
            <w:noWrap/>
            <w:vAlign w:val="bottom"/>
            <w:hideMark/>
          </w:tcPr>
          <w:p w14:paraId="25301EE9" w14:textId="0CC0DE91"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−54</w:t>
            </w:r>
          </w:p>
        </w:tc>
        <w:tc>
          <w:tcPr>
            <w:tcW w:w="629" w:type="pct"/>
            <w:noWrap/>
            <w:vAlign w:val="bottom"/>
            <w:hideMark/>
          </w:tcPr>
          <w:p w14:paraId="421E8C70" w14:textId="1B541851"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20</w:t>
            </w:r>
          </w:p>
        </w:tc>
        <w:tc>
          <w:tcPr>
            <w:tcW w:w="708" w:type="pct"/>
            <w:noWrap/>
            <w:vAlign w:val="bottom"/>
            <w:hideMark/>
          </w:tcPr>
          <w:p w14:paraId="28FE7C95" w14:textId="19AEB7F1"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137</w:t>
            </w:r>
          </w:p>
        </w:tc>
        <w:tc>
          <w:tcPr>
            <w:tcW w:w="644" w:type="pct"/>
            <w:noWrap/>
            <w:vAlign w:val="bottom"/>
            <w:hideMark/>
          </w:tcPr>
          <w:p w14:paraId="45FE1614" w14:textId="6B7D15B0"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221</w:t>
            </w:r>
          </w:p>
        </w:tc>
        <w:tc>
          <w:tcPr>
            <w:tcW w:w="742" w:type="pct"/>
            <w:noWrap/>
            <w:vAlign w:val="bottom"/>
            <w:hideMark/>
          </w:tcPr>
          <w:p w14:paraId="3FA1CEB7" w14:textId="34E726D6"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315</w:t>
            </w:r>
          </w:p>
        </w:tc>
      </w:tr>
      <w:tr w:rsidR="000E5D2E" w:rsidRPr="002E571E" w14:paraId="6510620D"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0D0C0C52"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Colchester</w:t>
            </w:r>
          </w:p>
        </w:tc>
        <w:tc>
          <w:tcPr>
            <w:tcW w:w="606" w:type="pct"/>
            <w:noWrap/>
            <w:vAlign w:val="bottom"/>
            <w:hideMark/>
          </w:tcPr>
          <w:p w14:paraId="2241706B" w14:textId="2C8BA136"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−18</w:t>
            </w:r>
          </w:p>
        </w:tc>
        <w:tc>
          <w:tcPr>
            <w:tcW w:w="629" w:type="pct"/>
            <w:noWrap/>
            <w:vAlign w:val="bottom"/>
            <w:hideMark/>
          </w:tcPr>
          <w:p w14:paraId="43828F6A" w14:textId="3B60374A"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61</w:t>
            </w:r>
          </w:p>
        </w:tc>
        <w:tc>
          <w:tcPr>
            <w:tcW w:w="708" w:type="pct"/>
            <w:noWrap/>
            <w:vAlign w:val="bottom"/>
            <w:hideMark/>
          </w:tcPr>
          <w:p w14:paraId="02C4A77C" w14:textId="300890BC"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182</w:t>
            </w:r>
          </w:p>
        </w:tc>
        <w:tc>
          <w:tcPr>
            <w:tcW w:w="644" w:type="pct"/>
            <w:noWrap/>
            <w:vAlign w:val="bottom"/>
            <w:hideMark/>
          </w:tcPr>
          <w:p w14:paraId="4D59E895" w14:textId="0714A357"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272</w:t>
            </w:r>
          </w:p>
        </w:tc>
        <w:tc>
          <w:tcPr>
            <w:tcW w:w="742" w:type="pct"/>
            <w:noWrap/>
            <w:vAlign w:val="bottom"/>
            <w:hideMark/>
          </w:tcPr>
          <w:p w14:paraId="0D3C803D" w14:textId="30418170"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372</w:t>
            </w:r>
          </w:p>
        </w:tc>
      </w:tr>
      <w:tr w:rsidR="000E5D2E" w:rsidRPr="002E571E" w14:paraId="5D558F16"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408E67E9"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Epping Forest</w:t>
            </w:r>
          </w:p>
        </w:tc>
        <w:tc>
          <w:tcPr>
            <w:tcW w:w="606" w:type="pct"/>
            <w:noWrap/>
            <w:vAlign w:val="bottom"/>
            <w:hideMark/>
          </w:tcPr>
          <w:p w14:paraId="323531A8" w14:textId="56C21090"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−27</w:t>
            </w:r>
          </w:p>
        </w:tc>
        <w:tc>
          <w:tcPr>
            <w:tcW w:w="629" w:type="pct"/>
            <w:noWrap/>
            <w:vAlign w:val="bottom"/>
            <w:hideMark/>
          </w:tcPr>
          <w:p w14:paraId="3DBED5F8" w14:textId="68A99DBB"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54</w:t>
            </w:r>
          </w:p>
        </w:tc>
        <w:tc>
          <w:tcPr>
            <w:tcW w:w="708" w:type="pct"/>
            <w:noWrap/>
            <w:vAlign w:val="bottom"/>
            <w:hideMark/>
          </w:tcPr>
          <w:p w14:paraId="5D236010" w14:textId="18AD867E"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188</w:t>
            </w:r>
          </w:p>
        </w:tc>
        <w:tc>
          <w:tcPr>
            <w:tcW w:w="644" w:type="pct"/>
            <w:noWrap/>
            <w:vAlign w:val="bottom"/>
            <w:hideMark/>
          </w:tcPr>
          <w:p w14:paraId="31291EE7" w14:textId="1F1B5A6B"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287</w:t>
            </w:r>
          </w:p>
        </w:tc>
        <w:tc>
          <w:tcPr>
            <w:tcW w:w="742" w:type="pct"/>
            <w:noWrap/>
            <w:vAlign w:val="bottom"/>
            <w:hideMark/>
          </w:tcPr>
          <w:p w14:paraId="11935CA3" w14:textId="012C66A8"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391</w:t>
            </w:r>
          </w:p>
        </w:tc>
      </w:tr>
      <w:tr w:rsidR="000E5D2E" w:rsidRPr="002E571E" w14:paraId="7BD4F476"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365F2FD6"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Harlow</w:t>
            </w:r>
          </w:p>
        </w:tc>
        <w:tc>
          <w:tcPr>
            <w:tcW w:w="606" w:type="pct"/>
            <w:noWrap/>
            <w:vAlign w:val="bottom"/>
            <w:hideMark/>
          </w:tcPr>
          <w:p w14:paraId="7CBAED58" w14:textId="6463C1DD"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12</w:t>
            </w:r>
          </w:p>
        </w:tc>
        <w:tc>
          <w:tcPr>
            <w:tcW w:w="629" w:type="pct"/>
            <w:noWrap/>
            <w:vAlign w:val="bottom"/>
            <w:hideMark/>
          </w:tcPr>
          <w:p w14:paraId="2A30498C" w14:textId="46DB31F2"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46</w:t>
            </w:r>
          </w:p>
        </w:tc>
        <w:tc>
          <w:tcPr>
            <w:tcW w:w="708" w:type="pct"/>
            <w:noWrap/>
            <w:vAlign w:val="bottom"/>
            <w:hideMark/>
          </w:tcPr>
          <w:p w14:paraId="19824E03" w14:textId="4D759EAD"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102</w:t>
            </w:r>
          </w:p>
        </w:tc>
        <w:tc>
          <w:tcPr>
            <w:tcW w:w="644" w:type="pct"/>
            <w:noWrap/>
            <w:vAlign w:val="bottom"/>
            <w:hideMark/>
          </w:tcPr>
          <w:p w14:paraId="36F78DE0" w14:textId="456ECD47"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141</w:t>
            </w:r>
          </w:p>
        </w:tc>
        <w:tc>
          <w:tcPr>
            <w:tcW w:w="742" w:type="pct"/>
            <w:noWrap/>
            <w:vAlign w:val="bottom"/>
            <w:hideMark/>
          </w:tcPr>
          <w:p w14:paraId="520A9A79" w14:textId="3456EDBB"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182</w:t>
            </w:r>
          </w:p>
        </w:tc>
      </w:tr>
      <w:tr w:rsidR="000E5D2E" w:rsidRPr="002E571E" w14:paraId="12B84D7A"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33B35146"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Maldon</w:t>
            </w:r>
          </w:p>
        </w:tc>
        <w:tc>
          <w:tcPr>
            <w:tcW w:w="606" w:type="pct"/>
            <w:noWrap/>
            <w:vAlign w:val="bottom"/>
            <w:hideMark/>
          </w:tcPr>
          <w:p w14:paraId="0141AE65" w14:textId="2084EA8E"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30</w:t>
            </w:r>
          </w:p>
        </w:tc>
        <w:tc>
          <w:tcPr>
            <w:tcW w:w="629" w:type="pct"/>
            <w:noWrap/>
            <w:vAlign w:val="bottom"/>
            <w:hideMark/>
          </w:tcPr>
          <w:p w14:paraId="4FCC0280" w14:textId="4306069F"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55</w:t>
            </w:r>
          </w:p>
        </w:tc>
        <w:tc>
          <w:tcPr>
            <w:tcW w:w="708" w:type="pct"/>
            <w:noWrap/>
            <w:vAlign w:val="bottom"/>
            <w:hideMark/>
          </w:tcPr>
          <w:p w14:paraId="6088CFFA" w14:textId="72735577"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91</w:t>
            </w:r>
          </w:p>
        </w:tc>
        <w:tc>
          <w:tcPr>
            <w:tcW w:w="644" w:type="pct"/>
            <w:noWrap/>
            <w:vAlign w:val="bottom"/>
            <w:hideMark/>
          </w:tcPr>
          <w:p w14:paraId="7B9F8933" w14:textId="7210422D"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117</w:t>
            </w:r>
          </w:p>
        </w:tc>
        <w:tc>
          <w:tcPr>
            <w:tcW w:w="742" w:type="pct"/>
            <w:noWrap/>
            <w:vAlign w:val="bottom"/>
            <w:hideMark/>
          </w:tcPr>
          <w:p w14:paraId="325F727F" w14:textId="2DC06262"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148</w:t>
            </w:r>
          </w:p>
        </w:tc>
      </w:tr>
      <w:tr w:rsidR="000E5D2E" w:rsidRPr="002E571E" w14:paraId="26BA1FC4"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438104E8"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Rochford</w:t>
            </w:r>
          </w:p>
        </w:tc>
        <w:tc>
          <w:tcPr>
            <w:tcW w:w="606" w:type="pct"/>
            <w:noWrap/>
            <w:vAlign w:val="bottom"/>
            <w:hideMark/>
          </w:tcPr>
          <w:p w14:paraId="47A60BFA" w14:textId="1801AF98"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35</w:t>
            </w:r>
          </w:p>
        </w:tc>
        <w:tc>
          <w:tcPr>
            <w:tcW w:w="629" w:type="pct"/>
            <w:noWrap/>
            <w:vAlign w:val="bottom"/>
            <w:hideMark/>
          </w:tcPr>
          <w:p w14:paraId="48264B8A" w14:textId="65F0DD36"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58</w:t>
            </w:r>
          </w:p>
        </w:tc>
        <w:tc>
          <w:tcPr>
            <w:tcW w:w="708" w:type="pct"/>
            <w:noWrap/>
            <w:vAlign w:val="bottom"/>
            <w:hideMark/>
          </w:tcPr>
          <w:p w14:paraId="002CBF2F" w14:textId="4F6FD909"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94</w:t>
            </w:r>
          </w:p>
        </w:tc>
        <w:tc>
          <w:tcPr>
            <w:tcW w:w="644" w:type="pct"/>
            <w:noWrap/>
            <w:vAlign w:val="bottom"/>
            <w:hideMark/>
          </w:tcPr>
          <w:p w14:paraId="4FAF1D94" w14:textId="645625E5"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119</w:t>
            </w:r>
          </w:p>
        </w:tc>
        <w:tc>
          <w:tcPr>
            <w:tcW w:w="742" w:type="pct"/>
            <w:noWrap/>
            <w:vAlign w:val="bottom"/>
            <w:hideMark/>
          </w:tcPr>
          <w:p w14:paraId="0C0E96C1" w14:textId="77CBAD79"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148</w:t>
            </w:r>
          </w:p>
        </w:tc>
      </w:tr>
      <w:tr w:rsidR="000E5D2E" w:rsidRPr="002E571E" w14:paraId="719CCA8F"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4D6157C7"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Tendring</w:t>
            </w:r>
          </w:p>
        </w:tc>
        <w:tc>
          <w:tcPr>
            <w:tcW w:w="606" w:type="pct"/>
            <w:noWrap/>
            <w:vAlign w:val="bottom"/>
            <w:hideMark/>
          </w:tcPr>
          <w:p w14:paraId="2A714243" w14:textId="11AE0CB3"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135</w:t>
            </w:r>
          </w:p>
        </w:tc>
        <w:tc>
          <w:tcPr>
            <w:tcW w:w="629" w:type="pct"/>
            <w:noWrap/>
            <w:vAlign w:val="bottom"/>
            <w:hideMark/>
          </w:tcPr>
          <w:p w14:paraId="5607DD6E" w14:textId="2E66F80F"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206</w:t>
            </w:r>
          </w:p>
        </w:tc>
        <w:tc>
          <w:tcPr>
            <w:tcW w:w="708" w:type="pct"/>
            <w:noWrap/>
            <w:vAlign w:val="bottom"/>
            <w:hideMark/>
          </w:tcPr>
          <w:p w14:paraId="06C69DAE" w14:textId="25947F96"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319</w:t>
            </w:r>
          </w:p>
        </w:tc>
        <w:tc>
          <w:tcPr>
            <w:tcW w:w="644" w:type="pct"/>
            <w:noWrap/>
            <w:vAlign w:val="bottom"/>
            <w:hideMark/>
          </w:tcPr>
          <w:p w14:paraId="0C9BD216" w14:textId="192F3026"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404</w:t>
            </w:r>
          </w:p>
        </w:tc>
        <w:tc>
          <w:tcPr>
            <w:tcW w:w="742" w:type="pct"/>
            <w:noWrap/>
            <w:vAlign w:val="bottom"/>
            <w:hideMark/>
          </w:tcPr>
          <w:p w14:paraId="50D76078" w14:textId="1AEFFDEC"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496</w:t>
            </w:r>
          </w:p>
        </w:tc>
      </w:tr>
      <w:tr w:rsidR="000E5D2E" w:rsidRPr="002E571E" w14:paraId="358CCCD4" w14:textId="77777777" w:rsidTr="00B41831">
        <w:trPr>
          <w:trHeight w:val="300"/>
        </w:trPr>
        <w:tc>
          <w:tcPr>
            <w:cnfStyle w:val="001000000000" w:firstRow="0" w:lastRow="0" w:firstColumn="1" w:lastColumn="0" w:oddVBand="0" w:evenVBand="0" w:oddHBand="0" w:evenHBand="0" w:firstRowFirstColumn="0" w:firstRowLastColumn="0" w:lastRowFirstColumn="0" w:lastRowLastColumn="0"/>
            <w:tcW w:w="1671" w:type="pct"/>
            <w:noWrap/>
            <w:hideMark/>
          </w:tcPr>
          <w:p w14:paraId="2713D087" w14:textId="77777777" w:rsidR="000E5D2E" w:rsidRPr="00F77C33" w:rsidRDefault="000E5D2E" w:rsidP="000E5D2E">
            <w:pPr>
              <w:rPr>
                <w:rFonts w:eastAsia="Times New Roman" w:cs="Segoe UI"/>
                <w:b w:val="0"/>
                <w:color w:val="000000"/>
              </w:rPr>
            </w:pPr>
            <w:r w:rsidRPr="00F77C33">
              <w:rPr>
                <w:rFonts w:eastAsia="Times New Roman" w:cs="Segoe UI"/>
                <w:b w:val="0"/>
                <w:color w:val="000000"/>
              </w:rPr>
              <w:t>Uttlesford</w:t>
            </w:r>
          </w:p>
        </w:tc>
        <w:tc>
          <w:tcPr>
            <w:tcW w:w="606" w:type="pct"/>
            <w:noWrap/>
            <w:vAlign w:val="bottom"/>
            <w:hideMark/>
          </w:tcPr>
          <w:p w14:paraId="3E339932" w14:textId="37168678"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45</w:t>
            </w:r>
          </w:p>
        </w:tc>
        <w:tc>
          <w:tcPr>
            <w:tcW w:w="629" w:type="pct"/>
            <w:noWrap/>
            <w:vAlign w:val="bottom"/>
            <w:hideMark/>
          </w:tcPr>
          <w:p w14:paraId="5C88D7F2" w14:textId="62C8BF4C"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78</w:t>
            </w:r>
          </w:p>
        </w:tc>
        <w:tc>
          <w:tcPr>
            <w:tcW w:w="708" w:type="pct"/>
            <w:noWrap/>
            <w:vAlign w:val="bottom"/>
            <w:hideMark/>
          </w:tcPr>
          <w:p w14:paraId="08D15561" w14:textId="568634CE"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130</w:t>
            </w:r>
          </w:p>
        </w:tc>
        <w:tc>
          <w:tcPr>
            <w:tcW w:w="644" w:type="pct"/>
            <w:noWrap/>
            <w:vAlign w:val="bottom"/>
            <w:hideMark/>
          </w:tcPr>
          <w:p w14:paraId="61C52462" w14:textId="46BF6EA8"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170</w:t>
            </w:r>
          </w:p>
        </w:tc>
        <w:tc>
          <w:tcPr>
            <w:tcW w:w="742" w:type="pct"/>
            <w:noWrap/>
            <w:vAlign w:val="bottom"/>
            <w:hideMark/>
          </w:tcPr>
          <w:p w14:paraId="63119BA4" w14:textId="11DE2C3C"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2E571E">
              <w:rPr>
                <w:rFonts w:cs="Segoe UI"/>
                <w:color w:val="000000"/>
              </w:rPr>
              <w:t>214</w:t>
            </w:r>
          </w:p>
        </w:tc>
      </w:tr>
      <w:tr w:rsidR="000E5D2E" w:rsidRPr="002E571E" w14:paraId="18194913" w14:textId="77777777" w:rsidTr="00B41831">
        <w:trPr>
          <w:trHeight w:val="269"/>
        </w:trPr>
        <w:tc>
          <w:tcPr>
            <w:cnfStyle w:val="001000000000" w:firstRow="0" w:lastRow="0" w:firstColumn="1" w:lastColumn="0" w:oddVBand="0" w:evenVBand="0" w:oddHBand="0" w:evenHBand="0" w:firstRowFirstColumn="0" w:firstRowLastColumn="0" w:lastRowFirstColumn="0" w:lastRowLastColumn="0"/>
            <w:tcW w:w="1671" w:type="pct"/>
            <w:noWrap/>
            <w:hideMark/>
          </w:tcPr>
          <w:p w14:paraId="759AAA38" w14:textId="77777777" w:rsidR="000E5D2E" w:rsidRPr="00F77C33" w:rsidRDefault="000E5D2E" w:rsidP="000E5D2E">
            <w:pPr>
              <w:rPr>
                <w:rFonts w:eastAsia="Times New Roman" w:cs="Segoe UI"/>
                <w:color w:val="000000"/>
              </w:rPr>
            </w:pPr>
            <w:r w:rsidRPr="00F77C33">
              <w:rPr>
                <w:rFonts w:eastAsia="Times New Roman" w:cs="Segoe UI"/>
                <w:color w:val="000000"/>
              </w:rPr>
              <w:t>Essex</w:t>
            </w:r>
          </w:p>
        </w:tc>
        <w:tc>
          <w:tcPr>
            <w:tcW w:w="606" w:type="pct"/>
            <w:noWrap/>
            <w:vAlign w:val="center"/>
            <w:hideMark/>
          </w:tcPr>
          <w:p w14:paraId="498111F1" w14:textId="0B4E5BF2" w:rsidR="000E5D2E" w:rsidRPr="00EE5317" w:rsidRDefault="00FB47B4"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bCs/>
                <w:color w:val="000000"/>
              </w:rPr>
              <w:t xml:space="preserve">188 </w:t>
            </w:r>
          </w:p>
        </w:tc>
        <w:tc>
          <w:tcPr>
            <w:tcW w:w="629" w:type="pct"/>
            <w:noWrap/>
            <w:vAlign w:val="center"/>
            <w:hideMark/>
          </w:tcPr>
          <w:p w14:paraId="779A1E18" w14:textId="17002398" w:rsidR="000E5D2E" w:rsidRPr="00EE5317" w:rsidRDefault="000B32DA"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Pr>
                <w:rFonts w:eastAsia="Times New Roman" w:cs="Segoe UI"/>
                <w:b/>
                <w:bCs/>
                <w:color w:val="000000"/>
              </w:rPr>
              <w:t>814</w:t>
            </w:r>
          </w:p>
        </w:tc>
        <w:tc>
          <w:tcPr>
            <w:tcW w:w="708" w:type="pct"/>
            <w:noWrap/>
            <w:vAlign w:val="center"/>
            <w:hideMark/>
          </w:tcPr>
          <w:p w14:paraId="6E816CDC" w14:textId="607779A0"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color w:val="000000"/>
              </w:rPr>
              <w:t xml:space="preserve">1,805 </w:t>
            </w:r>
          </w:p>
        </w:tc>
        <w:tc>
          <w:tcPr>
            <w:tcW w:w="644" w:type="pct"/>
            <w:noWrap/>
            <w:vAlign w:val="center"/>
            <w:hideMark/>
          </w:tcPr>
          <w:p w14:paraId="763A34B8" w14:textId="6281CAE9"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color w:val="000000"/>
              </w:rPr>
              <w:t xml:space="preserve">2,532 </w:t>
            </w:r>
          </w:p>
        </w:tc>
        <w:tc>
          <w:tcPr>
            <w:tcW w:w="742" w:type="pct"/>
            <w:noWrap/>
            <w:vAlign w:val="center"/>
            <w:hideMark/>
          </w:tcPr>
          <w:p w14:paraId="32058057" w14:textId="47A0DE74" w:rsidR="000E5D2E" w:rsidRPr="00EE5317" w:rsidRDefault="000E5D2E" w:rsidP="000E5D2E">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B41831">
              <w:rPr>
                <w:rFonts w:cs="Segoe UI"/>
                <w:b/>
                <w:color w:val="000000"/>
              </w:rPr>
              <w:t xml:space="preserve">           3,329 </w:t>
            </w:r>
          </w:p>
        </w:tc>
      </w:tr>
    </w:tbl>
    <w:p w14:paraId="739585C4" w14:textId="4D61E86A" w:rsidR="000E5D2E" w:rsidRDefault="006F620A" w:rsidP="000E5D2E">
      <w:pPr>
        <w:spacing w:after="0"/>
        <w:rPr>
          <w:rFonts w:ascii="Segoe UI" w:hAnsi="Segoe UI" w:cs="Segoe UI"/>
          <w:sz w:val="18"/>
          <w:szCs w:val="18"/>
        </w:rPr>
      </w:pPr>
      <w:r w:rsidRPr="00AE4E8D">
        <w:rPr>
          <w:rFonts w:ascii="Segoe UI" w:hAnsi="Segoe UI" w:cs="Segoe UI"/>
          <w:sz w:val="18"/>
          <w:szCs w:val="18"/>
        </w:rPr>
        <w:t xml:space="preserve">Source: </w:t>
      </w:r>
      <w:r w:rsidR="000717DD">
        <w:rPr>
          <w:rFonts w:ascii="Segoe UI" w:hAnsi="Segoe UI" w:cs="Segoe UI"/>
          <w:sz w:val="18"/>
          <w:szCs w:val="18"/>
        </w:rPr>
        <w:t>Essex County Council</w:t>
      </w:r>
      <w:r w:rsidRPr="00AE4E8D">
        <w:rPr>
          <w:rFonts w:ascii="Segoe UI" w:hAnsi="Segoe UI" w:cs="Segoe UI"/>
          <w:sz w:val="18"/>
          <w:szCs w:val="18"/>
        </w:rPr>
        <w:t xml:space="preserve"> and HLIN</w:t>
      </w:r>
      <w:r w:rsidR="001A5B9A">
        <w:rPr>
          <w:rFonts w:ascii="Segoe UI" w:hAnsi="Segoe UI" w:cs="Segoe UI"/>
          <w:sz w:val="18"/>
          <w:szCs w:val="18"/>
        </w:rPr>
        <w:t xml:space="preserve">. </w:t>
      </w:r>
      <w:r w:rsidR="001A5B9A" w:rsidRPr="001A5B9A">
        <w:rPr>
          <w:rFonts w:ascii="Segoe UI" w:hAnsi="Segoe UI" w:cs="Segoe UI"/>
          <w:sz w:val="18"/>
          <w:szCs w:val="18"/>
        </w:rPr>
        <w:t>NB</w:t>
      </w:r>
      <w:r w:rsidR="00EF21B8">
        <w:rPr>
          <w:rFonts w:ascii="Segoe UI" w:hAnsi="Segoe UI" w:cs="Segoe UI"/>
          <w:sz w:val="18"/>
          <w:szCs w:val="18"/>
        </w:rPr>
        <w:t>:</w:t>
      </w:r>
      <w:r w:rsidR="001A5B9A" w:rsidRPr="001A5B9A">
        <w:rPr>
          <w:rFonts w:ascii="Segoe UI" w:hAnsi="Segoe UI" w:cs="Segoe UI"/>
          <w:sz w:val="18"/>
          <w:szCs w:val="18"/>
        </w:rPr>
        <w:t xml:space="preserve"> estimates of need are not cumulative</w:t>
      </w:r>
    </w:p>
    <w:p w14:paraId="7F1BAF77" w14:textId="5DCE0D4A" w:rsidR="00363518" w:rsidRDefault="006F620A" w:rsidP="0020519C">
      <w:pPr>
        <w:spacing w:after="0"/>
        <w:rPr>
          <w:rFonts w:ascii="Segoe UI" w:eastAsiaTheme="majorEastAsia" w:hAnsi="Segoe UI" w:cs="Segoe UI"/>
          <w:color w:val="0F4761" w:themeColor="accent1" w:themeShade="BF"/>
          <w:sz w:val="26"/>
          <w:szCs w:val="26"/>
        </w:rPr>
      </w:pPr>
      <w:r w:rsidRPr="00AE4E8D">
        <w:rPr>
          <w:rFonts w:ascii="Segoe UI" w:hAnsi="Segoe UI" w:cs="Segoe UI"/>
          <w:sz w:val="18"/>
          <w:szCs w:val="18"/>
        </w:rPr>
        <w:t>NB: The district figures may not sum exactly to the Essex total due to rounding.</w:t>
      </w:r>
    </w:p>
    <w:p w14:paraId="4F282E0F" w14:textId="77777777" w:rsidR="00363518" w:rsidRPr="00363518" w:rsidRDefault="00363518" w:rsidP="00363518">
      <w:pPr>
        <w:sectPr w:rsidR="00363518" w:rsidRPr="00363518">
          <w:pgSz w:w="11906" w:h="16838"/>
          <w:pgMar w:top="1440" w:right="1440" w:bottom="1440" w:left="1440" w:header="708" w:footer="708" w:gutter="0"/>
          <w:cols w:space="708"/>
          <w:docGrid w:linePitch="360"/>
        </w:sectPr>
      </w:pPr>
    </w:p>
    <w:p w14:paraId="537BCA7E" w14:textId="00A9373A" w:rsidR="00202AA7" w:rsidRDefault="00AA63D2" w:rsidP="00742327">
      <w:pPr>
        <w:pStyle w:val="Heading1202"/>
      </w:pPr>
      <w:bookmarkStart w:id="342" w:name="_Toc204006004"/>
      <w:r>
        <w:lastRenderedPageBreak/>
        <w:t>P</w:t>
      </w:r>
      <w:r w:rsidR="00202AA7" w:rsidRPr="00742327">
        <w:t>eople with support needs</w:t>
      </w:r>
      <w:bookmarkEnd w:id="342"/>
      <w:r w:rsidR="00202AA7" w:rsidRPr="00742327">
        <w:t xml:space="preserve"> </w:t>
      </w:r>
    </w:p>
    <w:p w14:paraId="14F0EF0A" w14:textId="198BCCCB" w:rsidR="00800DE8" w:rsidRPr="003D406D" w:rsidRDefault="00800DE8" w:rsidP="003D406D">
      <w:pPr>
        <w:keepNext/>
        <w:keepLines/>
        <w:spacing w:before="40"/>
        <w:outlineLvl w:val="1"/>
        <w:rPr>
          <w:rFonts w:ascii="Segoe UI" w:eastAsiaTheme="majorEastAsia" w:hAnsi="Segoe UI" w:cstheme="majorBidi"/>
          <w:color w:val="0F4761" w:themeColor="accent1" w:themeShade="BF"/>
          <w:sz w:val="26"/>
          <w:szCs w:val="26"/>
        </w:rPr>
      </w:pPr>
      <w:bookmarkStart w:id="343" w:name="_Toc199006603"/>
      <w:bookmarkStart w:id="344" w:name="_Toc204006005"/>
      <w:r w:rsidRPr="003D406D">
        <w:rPr>
          <w:rFonts w:ascii="Segoe UI" w:eastAsiaTheme="majorEastAsia" w:hAnsi="Segoe UI" w:cstheme="majorBidi"/>
          <w:color w:val="0F4761" w:themeColor="accent1" w:themeShade="BF"/>
          <w:sz w:val="26"/>
          <w:szCs w:val="26"/>
        </w:rPr>
        <w:t>Introduction</w:t>
      </w:r>
      <w:bookmarkEnd w:id="343"/>
      <w:bookmarkEnd w:id="344"/>
    </w:p>
    <w:p w14:paraId="7A0F0E6C" w14:textId="46392E25" w:rsidR="00800DE8" w:rsidRDefault="00800DE8" w:rsidP="00800DE8">
      <w:pPr>
        <w:pStyle w:val="Numberedpara1202"/>
      </w:pPr>
      <w:r w:rsidRPr="00A77D02">
        <w:t xml:space="preserve">The focus of this part of the housing need assessment is people </w:t>
      </w:r>
      <w:r>
        <w:t xml:space="preserve">in urgent need of accommodation with support needs, for example those who are homeless and vulnerable due to illness, disability or for other reasons. Many of this group will not be able to manage in general needs accommodation but are not eligible for supported accommodation commissioned by </w:t>
      </w:r>
      <w:r w:rsidR="004301FE">
        <w:t>Essex County Council</w:t>
      </w:r>
      <w:r>
        <w:t xml:space="preserve">. Many will not be eligible for social care </w:t>
      </w:r>
      <w:r w:rsidR="003D406D">
        <w:t>either,</w:t>
      </w:r>
      <w:r>
        <w:t xml:space="preserve"> but this will not always be the case.</w:t>
      </w:r>
    </w:p>
    <w:p w14:paraId="039AD5EA" w14:textId="52556908" w:rsidR="005370C4" w:rsidRPr="00A77D02" w:rsidRDefault="005370C4" w:rsidP="00800DE8">
      <w:pPr>
        <w:pStyle w:val="Numberedpara1202"/>
      </w:pPr>
      <w:r>
        <w:t>I</w:t>
      </w:r>
      <w:r w:rsidRPr="005370C4">
        <w:t xml:space="preserve">n </w:t>
      </w:r>
      <w:proofErr w:type="gramStart"/>
      <w:r>
        <w:t xml:space="preserve">the </w:t>
      </w:r>
      <w:r w:rsidRPr="005370C4">
        <w:t>majority of</w:t>
      </w:r>
      <w:proofErr w:type="gramEnd"/>
      <w:r w:rsidRPr="005370C4">
        <w:t xml:space="preserve"> cases this refers to people who are under a statutory duty to be provided with accommodation (something that won’t apply to some of the other groups) which must be suitable, therefore </w:t>
      </w:r>
      <w:r>
        <w:t xml:space="preserve">may </w:t>
      </w:r>
      <w:r w:rsidRPr="005370C4">
        <w:t xml:space="preserve">possibly exclude </w:t>
      </w:r>
      <w:r>
        <w:t xml:space="preserve">a </w:t>
      </w:r>
      <w:r w:rsidRPr="005370C4">
        <w:t>large proportion of existing general needs stock.</w:t>
      </w:r>
    </w:p>
    <w:p w14:paraId="2EA9437D" w14:textId="77777777" w:rsidR="00800DE8" w:rsidRPr="00A77D02" w:rsidRDefault="00800DE8" w:rsidP="00800DE8">
      <w:pPr>
        <w:rPr>
          <w:rFonts w:ascii="Segoe UI" w:hAnsi="Segoe UI" w:cs="Segoe UI"/>
        </w:rPr>
      </w:pPr>
    </w:p>
    <w:p w14:paraId="2E8EEECC" w14:textId="77777777" w:rsidR="00800DE8" w:rsidRPr="003D406D" w:rsidRDefault="00800DE8" w:rsidP="003D406D">
      <w:pPr>
        <w:keepNext/>
        <w:keepLines/>
        <w:spacing w:before="40"/>
        <w:outlineLvl w:val="1"/>
        <w:rPr>
          <w:rFonts w:ascii="Segoe UI" w:eastAsiaTheme="majorEastAsia" w:hAnsi="Segoe UI" w:cstheme="majorBidi"/>
          <w:color w:val="0F4761" w:themeColor="accent1" w:themeShade="BF"/>
          <w:sz w:val="26"/>
          <w:szCs w:val="26"/>
        </w:rPr>
      </w:pPr>
      <w:bookmarkStart w:id="345" w:name="_Toc199006604"/>
      <w:bookmarkStart w:id="346" w:name="_Toc204006006"/>
      <w:r w:rsidRPr="003D406D">
        <w:rPr>
          <w:rFonts w:ascii="Segoe UI" w:eastAsiaTheme="majorEastAsia" w:hAnsi="Segoe UI" w:cstheme="majorBidi"/>
          <w:color w:val="0F4761" w:themeColor="accent1" w:themeShade="BF"/>
          <w:sz w:val="26"/>
          <w:szCs w:val="26"/>
        </w:rPr>
        <w:t>Approach</w:t>
      </w:r>
      <w:bookmarkEnd w:id="345"/>
      <w:bookmarkEnd w:id="346"/>
    </w:p>
    <w:p w14:paraId="3C6BE086" w14:textId="36704BCC" w:rsidR="00800DE8" w:rsidRDefault="00800DE8" w:rsidP="00800DE8">
      <w:pPr>
        <w:pStyle w:val="Numberedpara1202"/>
      </w:pPr>
      <w:r>
        <w:t xml:space="preserve">The potential population in need of supported housing, i.e. </w:t>
      </w:r>
      <w:r w:rsidRPr="00BD1E30">
        <w:t xml:space="preserve">people with support needs who may need supported housing and who </w:t>
      </w:r>
      <w:r w:rsidR="00813F8E">
        <w:t>don’t, or a</w:t>
      </w:r>
      <w:r w:rsidRPr="00BD1E30">
        <w:t>re not likely to</w:t>
      </w:r>
      <w:r w:rsidR="00813F8E">
        <w:t>,</w:t>
      </w:r>
      <w:r w:rsidR="002820A2">
        <w:t xml:space="preserve"> draw on </w:t>
      </w:r>
      <w:r w:rsidR="001956EE">
        <w:t>adult social care support</w:t>
      </w:r>
      <w:r w:rsidRPr="00BD1E30">
        <w:t xml:space="preserve"> from </w:t>
      </w:r>
      <w:r w:rsidR="004301FE">
        <w:t>Essex County Council</w:t>
      </w:r>
      <w:r>
        <w:t>, is based on the following evidence.</w:t>
      </w:r>
    </w:p>
    <w:p w14:paraId="11915B69" w14:textId="77777777" w:rsidR="00800DE8" w:rsidRDefault="00800DE8" w:rsidP="00800DE8">
      <w:pPr>
        <w:pStyle w:val="Numberedpara1202"/>
      </w:pPr>
      <w:r>
        <w:t>Households who are owed a relief or prevention duty by the 12 housing authorities in Essex, based on statutory homelessness data returns to Government for 2023/24</w:t>
      </w:r>
      <w:r>
        <w:rPr>
          <w:rStyle w:val="FootnoteReference"/>
        </w:rPr>
        <w:footnoteReference w:id="65"/>
      </w:r>
      <w:r>
        <w:t>.</w:t>
      </w:r>
    </w:p>
    <w:p w14:paraId="106C7FBF" w14:textId="77777777" w:rsidR="00800DE8" w:rsidRDefault="00800DE8" w:rsidP="00800DE8">
      <w:pPr>
        <w:pStyle w:val="Numberedpara1202"/>
      </w:pPr>
      <w:r>
        <w:t xml:space="preserve">Qualitative local evidence and insights from local authority Officers responsible for managing local housing authority prevention and relief duties and temporary accommodation, refining the initial information on the statutory returns and identifying additional need such as those at risk of sleeping rough. </w:t>
      </w:r>
    </w:p>
    <w:p w14:paraId="2D6D897F" w14:textId="27156D95" w:rsidR="00800DE8" w:rsidRDefault="00800DE8" w:rsidP="00800DE8">
      <w:pPr>
        <w:pStyle w:val="Numberedpara1202"/>
      </w:pPr>
      <w:r>
        <w:t>The most prevalent types of support needs of these households.</w:t>
      </w:r>
      <w:r w:rsidR="000A587B" w:rsidRPr="000A587B">
        <w:t xml:space="preserve"> Th</w:t>
      </w:r>
      <w:r w:rsidR="007E73B4">
        <w:t>ese</w:t>
      </w:r>
      <w:r w:rsidR="000A587B" w:rsidRPr="000A587B">
        <w:t xml:space="preserve"> data </w:t>
      </w:r>
      <w:r w:rsidR="007E73B4">
        <w:t>are</w:t>
      </w:r>
      <w:r w:rsidR="000A587B" w:rsidRPr="000A587B">
        <w:t xml:space="preserve"> reliant of applicants identifying and disclosing their perceived primary need for support. It is possible therefore that some needs may be under-reported. In other </w:t>
      </w:r>
      <w:r w:rsidR="0044644C" w:rsidRPr="000A587B">
        <w:t>cases,</w:t>
      </w:r>
      <w:r w:rsidR="000A587B" w:rsidRPr="000A587B">
        <w:t xml:space="preserve"> it is also possible that the support need can be addressed without the need for</w:t>
      </w:r>
      <w:r w:rsidR="000A587B">
        <w:t xml:space="preserve"> supported housing.</w:t>
      </w:r>
    </w:p>
    <w:p w14:paraId="5E408F12" w14:textId="212BDEB1" w:rsidR="00800DE8" w:rsidRDefault="00800DE8" w:rsidP="00800DE8">
      <w:pPr>
        <w:pStyle w:val="Numberedpara1202"/>
      </w:pPr>
      <w:r>
        <w:t>The number of households accommodated in temporary accommodation</w:t>
      </w:r>
      <w:r>
        <w:rPr>
          <w:rStyle w:val="FootnoteReference"/>
        </w:rPr>
        <w:footnoteReference w:id="66"/>
      </w:r>
      <w:r>
        <w:t xml:space="preserve"> and the approximate percentage of these </w:t>
      </w:r>
      <w:r w:rsidR="00813F8E">
        <w:t>that</w:t>
      </w:r>
      <w:r>
        <w:t xml:space="preserve"> are single person households or families needing </w:t>
      </w:r>
      <w:r w:rsidR="00B954EB">
        <w:t>housing related support</w:t>
      </w:r>
      <w:r>
        <w:t xml:space="preserve">. </w:t>
      </w:r>
    </w:p>
    <w:p w14:paraId="6DBD9FBF" w14:textId="04B7AAA1" w:rsidR="00800DE8" w:rsidRDefault="00800DE8" w:rsidP="00800DE8">
      <w:pPr>
        <w:pStyle w:val="Numberedpara1202"/>
      </w:pPr>
      <w:r>
        <w:t xml:space="preserve">The estimated percentage of these households that have support needs, for </w:t>
      </w:r>
      <w:r w:rsidR="00CB2F1B">
        <w:t>example or</w:t>
      </w:r>
      <w:r>
        <w:t xml:space="preserve"> who </w:t>
      </w:r>
      <w:proofErr w:type="gramStart"/>
      <w:r>
        <w:t>are in need of</w:t>
      </w:r>
      <w:proofErr w:type="gramEnd"/>
      <w:r>
        <w:t xml:space="preserve"> safe accommodation due to domestic abuse,</w:t>
      </w:r>
      <w:r w:rsidRPr="00B52967">
        <w:t xml:space="preserve"> based on qualitative local evidence and insights from local authority Officers responsible for </w:t>
      </w:r>
      <w:r w:rsidRPr="00B52967">
        <w:lastRenderedPageBreak/>
        <w:t>managing local housing authority prevention and relief duties and temporary accommodation.</w:t>
      </w:r>
    </w:p>
    <w:p w14:paraId="1EA6460B" w14:textId="77777777" w:rsidR="00800DE8" w:rsidRDefault="00800DE8" w:rsidP="00800DE8">
      <w:pPr>
        <w:pStyle w:val="Numberedpara1202"/>
      </w:pPr>
      <w:r>
        <w:t>The estimated percentage of these households living in temporary accommodation who may have a need for supported housing or those whose needs can be met through floating support, based on qu</w:t>
      </w:r>
      <w:r w:rsidRPr="00B52967">
        <w:t>alitative local evidence and insights from local authority Officers responsible for managing local housing authority prevention and relief duties and temporary accommodation</w:t>
      </w:r>
      <w:r>
        <w:t>.</w:t>
      </w:r>
    </w:p>
    <w:p w14:paraId="6BD9DDF3" w14:textId="77777777" w:rsidR="00800DE8" w:rsidRDefault="00800DE8" w:rsidP="00800DE8">
      <w:pPr>
        <w:pStyle w:val="Numberedpara1202"/>
      </w:pPr>
      <w:r>
        <w:t xml:space="preserve">These data are used as a </w:t>
      </w:r>
      <w:r w:rsidRPr="00CE494C">
        <w:rPr>
          <w:i/>
          <w:iCs/>
        </w:rPr>
        <w:t>guide and proxy</w:t>
      </w:r>
      <w:r>
        <w:t xml:space="preserve"> for indicating the need for supported housing.</w:t>
      </w:r>
    </w:p>
    <w:p w14:paraId="4BBEF2A4" w14:textId="4A99AC4E" w:rsidR="000A587B" w:rsidRDefault="000A587B" w:rsidP="00800DE8">
      <w:pPr>
        <w:pStyle w:val="Numberedpara1202"/>
      </w:pPr>
      <w:r>
        <w:t>T</w:t>
      </w:r>
      <w:r w:rsidRPr="000A587B">
        <w:t xml:space="preserve">he relevant local housing authority will ultimately be the source for assessing need for these groups but that does not exclude the possibility in some cases of this being catered for through joint working with </w:t>
      </w:r>
      <w:r>
        <w:t>s</w:t>
      </w:r>
      <w:r w:rsidRPr="000A587B">
        <w:t xml:space="preserve">ocial </w:t>
      </w:r>
      <w:r>
        <w:t>c</w:t>
      </w:r>
      <w:r w:rsidRPr="000A587B">
        <w:t>are and other agencies such as Health and Probation, for example in schemes which provide opportunities to help people prepare for independent living through reducing current need for support for some residents and preventing escalating need for support in others.</w:t>
      </w:r>
    </w:p>
    <w:p w14:paraId="36E1973A" w14:textId="77777777" w:rsidR="00800DE8" w:rsidRPr="003D406D" w:rsidRDefault="00800DE8" w:rsidP="003D406D">
      <w:pPr>
        <w:rPr>
          <w:rFonts w:ascii="Segoe UI" w:eastAsia="Calibri" w:hAnsi="Segoe UI" w:cs="Segoe UI"/>
          <w:szCs w:val="20"/>
        </w:rPr>
      </w:pPr>
    </w:p>
    <w:p w14:paraId="33D732C5" w14:textId="77777777" w:rsidR="004D3D32" w:rsidRDefault="004D3D32" w:rsidP="003D406D">
      <w:pPr>
        <w:rPr>
          <w:rFonts w:ascii="Segoe UI" w:eastAsia="Calibri" w:hAnsi="Segoe UI" w:cs="Segoe UI"/>
          <w:szCs w:val="20"/>
        </w:rPr>
      </w:pPr>
    </w:p>
    <w:p w14:paraId="2319C7DF" w14:textId="77777777" w:rsidR="004D3D32" w:rsidRDefault="004D3D32" w:rsidP="003D406D">
      <w:pPr>
        <w:rPr>
          <w:rFonts w:ascii="Segoe UI" w:eastAsia="Calibri" w:hAnsi="Segoe UI" w:cs="Segoe UI"/>
          <w:szCs w:val="20"/>
        </w:rPr>
      </w:pPr>
    </w:p>
    <w:p w14:paraId="6966573D" w14:textId="77777777" w:rsidR="004D3D32" w:rsidRDefault="004D3D32" w:rsidP="003D406D">
      <w:pPr>
        <w:rPr>
          <w:rFonts w:ascii="Segoe UI" w:eastAsia="Calibri" w:hAnsi="Segoe UI" w:cs="Segoe UI"/>
          <w:szCs w:val="20"/>
        </w:rPr>
      </w:pPr>
    </w:p>
    <w:p w14:paraId="1C8B550B" w14:textId="77777777" w:rsidR="004D3D32" w:rsidRDefault="004D3D32" w:rsidP="003D406D">
      <w:pPr>
        <w:rPr>
          <w:rFonts w:ascii="Segoe UI" w:eastAsia="Calibri" w:hAnsi="Segoe UI" w:cs="Segoe UI"/>
          <w:szCs w:val="20"/>
        </w:rPr>
      </w:pPr>
    </w:p>
    <w:p w14:paraId="4B9FAEF4" w14:textId="77777777" w:rsidR="004D3D32" w:rsidRDefault="004D3D32" w:rsidP="003D406D">
      <w:pPr>
        <w:rPr>
          <w:rFonts w:ascii="Segoe UI" w:eastAsia="Calibri" w:hAnsi="Segoe UI" w:cs="Segoe UI"/>
          <w:szCs w:val="20"/>
        </w:rPr>
      </w:pPr>
    </w:p>
    <w:p w14:paraId="4EFAE41F" w14:textId="77777777" w:rsidR="004D3D32" w:rsidRDefault="004D3D32" w:rsidP="003D406D">
      <w:pPr>
        <w:rPr>
          <w:rFonts w:ascii="Segoe UI" w:eastAsia="Calibri" w:hAnsi="Segoe UI" w:cs="Segoe UI"/>
          <w:szCs w:val="20"/>
        </w:rPr>
      </w:pPr>
    </w:p>
    <w:p w14:paraId="5A36C542" w14:textId="77777777" w:rsidR="004D3D32" w:rsidRDefault="004D3D32" w:rsidP="003D406D">
      <w:pPr>
        <w:rPr>
          <w:rFonts w:ascii="Segoe UI" w:eastAsia="Calibri" w:hAnsi="Segoe UI" w:cs="Segoe UI"/>
          <w:szCs w:val="20"/>
        </w:rPr>
      </w:pPr>
    </w:p>
    <w:p w14:paraId="07B62F91" w14:textId="77777777" w:rsidR="004D3D32" w:rsidRDefault="004D3D32" w:rsidP="003D406D">
      <w:pPr>
        <w:rPr>
          <w:rFonts w:ascii="Segoe UI" w:eastAsia="Calibri" w:hAnsi="Segoe UI" w:cs="Segoe UI"/>
          <w:szCs w:val="20"/>
        </w:rPr>
      </w:pPr>
    </w:p>
    <w:p w14:paraId="6E0320B2" w14:textId="77777777" w:rsidR="004D3D32" w:rsidRDefault="004D3D32" w:rsidP="003D406D">
      <w:pPr>
        <w:rPr>
          <w:rFonts w:ascii="Segoe UI" w:eastAsia="Calibri" w:hAnsi="Segoe UI" w:cs="Segoe UI"/>
          <w:szCs w:val="20"/>
        </w:rPr>
      </w:pPr>
    </w:p>
    <w:p w14:paraId="731A2AA8" w14:textId="77777777" w:rsidR="004D3D32" w:rsidRDefault="004D3D32" w:rsidP="003D406D">
      <w:pPr>
        <w:rPr>
          <w:rFonts w:ascii="Segoe UI" w:eastAsia="Calibri" w:hAnsi="Segoe UI" w:cs="Segoe UI"/>
          <w:szCs w:val="20"/>
        </w:rPr>
      </w:pPr>
    </w:p>
    <w:p w14:paraId="53FA854E" w14:textId="77777777" w:rsidR="004D3D32" w:rsidRDefault="004D3D32" w:rsidP="003D406D">
      <w:pPr>
        <w:rPr>
          <w:rFonts w:ascii="Segoe UI" w:eastAsia="Calibri" w:hAnsi="Segoe UI" w:cs="Segoe UI"/>
          <w:szCs w:val="20"/>
        </w:rPr>
      </w:pPr>
    </w:p>
    <w:p w14:paraId="5EE745F8" w14:textId="77777777" w:rsidR="004D3D32" w:rsidRDefault="004D3D32" w:rsidP="003D406D">
      <w:pPr>
        <w:rPr>
          <w:rFonts w:ascii="Segoe UI" w:eastAsia="Calibri" w:hAnsi="Segoe UI" w:cs="Segoe UI"/>
          <w:szCs w:val="20"/>
        </w:rPr>
      </w:pPr>
    </w:p>
    <w:p w14:paraId="69AA9394" w14:textId="77777777" w:rsidR="004D3D32" w:rsidRDefault="004D3D32" w:rsidP="003D406D">
      <w:pPr>
        <w:rPr>
          <w:rFonts w:ascii="Segoe UI" w:eastAsia="Calibri" w:hAnsi="Segoe UI" w:cs="Segoe UI"/>
          <w:szCs w:val="20"/>
        </w:rPr>
      </w:pPr>
    </w:p>
    <w:p w14:paraId="5D90D6F5" w14:textId="77777777" w:rsidR="004D3D32" w:rsidRDefault="004D3D32" w:rsidP="003D406D">
      <w:pPr>
        <w:rPr>
          <w:rFonts w:ascii="Segoe UI" w:eastAsia="Calibri" w:hAnsi="Segoe UI" w:cs="Segoe UI"/>
          <w:szCs w:val="20"/>
        </w:rPr>
      </w:pPr>
    </w:p>
    <w:p w14:paraId="7C00871C" w14:textId="77777777" w:rsidR="004D3D32" w:rsidRPr="003D406D" w:rsidRDefault="004D3D32" w:rsidP="003D406D">
      <w:pPr>
        <w:rPr>
          <w:rFonts w:ascii="Segoe UI" w:eastAsia="Calibri" w:hAnsi="Segoe UI" w:cs="Segoe UI"/>
          <w:szCs w:val="20"/>
        </w:rPr>
      </w:pPr>
    </w:p>
    <w:p w14:paraId="710B0DF6" w14:textId="57F12E67" w:rsidR="00800DE8" w:rsidRPr="003D406D" w:rsidRDefault="00800DE8" w:rsidP="003D406D">
      <w:pPr>
        <w:keepNext/>
        <w:keepLines/>
        <w:spacing w:before="40"/>
        <w:outlineLvl w:val="1"/>
        <w:rPr>
          <w:rFonts w:ascii="Segoe UI" w:eastAsiaTheme="majorEastAsia" w:hAnsi="Segoe UI" w:cstheme="majorBidi"/>
          <w:color w:val="0F4761" w:themeColor="accent1" w:themeShade="BF"/>
          <w:sz w:val="26"/>
          <w:szCs w:val="26"/>
        </w:rPr>
      </w:pPr>
      <w:bookmarkStart w:id="347" w:name="_Toc199006605"/>
      <w:bookmarkStart w:id="348" w:name="_Toc204006007"/>
      <w:r w:rsidRPr="003D406D">
        <w:rPr>
          <w:rFonts w:ascii="Segoe UI" w:eastAsiaTheme="majorEastAsia" w:hAnsi="Segoe UI" w:cstheme="majorBidi"/>
          <w:color w:val="0F4761" w:themeColor="accent1" w:themeShade="BF"/>
          <w:sz w:val="26"/>
          <w:szCs w:val="26"/>
        </w:rPr>
        <w:lastRenderedPageBreak/>
        <w:t>Application to Essex district</w:t>
      </w:r>
      <w:r w:rsidR="00B52047">
        <w:rPr>
          <w:rFonts w:ascii="Segoe UI" w:eastAsiaTheme="majorEastAsia" w:hAnsi="Segoe UI" w:cstheme="majorBidi"/>
          <w:color w:val="0F4761" w:themeColor="accent1" w:themeShade="BF"/>
          <w:sz w:val="26"/>
          <w:szCs w:val="26"/>
        </w:rPr>
        <w:t>, b</w:t>
      </w:r>
      <w:r w:rsidRPr="003D406D">
        <w:rPr>
          <w:rFonts w:ascii="Segoe UI" w:eastAsiaTheme="majorEastAsia" w:hAnsi="Segoe UI" w:cstheme="majorBidi"/>
          <w:color w:val="0F4761" w:themeColor="accent1" w:themeShade="BF"/>
          <w:sz w:val="26"/>
          <w:szCs w:val="26"/>
        </w:rPr>
        <w:t>orough</w:t>
      </w:r>
      <w:r w:rsidR="00B52047">
        <w:rPr>
          <w:rFonts w:ascii="Segoe UI" w:eastAsiaTheme="majorEastAsia" w:hAnsi="Segoe UI" w:cstheme="majorBidi"/>
          <w:color w:val="0F4761" w:themeColor="accent1" w:themeShade="BF"/>
          <w:sz w:val="26"/>
          <w:szCs w:val="26"/>
        </w:rPr>
        <w:t xml:space="preserve"> and c</w:t>
      </w:r>
      <w:r w:rsidRPr="003D406D">
        <w:rPr>
          <w:rFonts w:ascii="Segoe UI" w:eastAsiaTheme="majorEastAsia" w:hAnsi="Segoe UI" w:cstheme="majorBidi"/>
          <w:color w:val="0F4761" w:themeColor="accent1" w:themeShade="BF"/>
          <w:sz w:val="26"/>
          <w:szCs w:val="26"/>
        </w:rPr>
        <w:t>ity councils</w:t>
      </w:r>
      <w:bookmarkEnd w:id="347"/>
      <w:bookmarkEnd w:id="348"/>
    </w:p>
    <w:p w14:paraId="5023845C" w14:textId="77777777" w:rsidR="00800DE8" w:rsidRPr="004D78B6" w:rsidRDefault="00800DE8" w:rsidP="00800DE8">
      <w:pPr>
        <w:pStyle w:val="Numberedpara1202"/>
        <w:numPr>
          <w:ilvl w:val="0"/>
          <w:numId w:val="0"/>
        </w:numPr>
        <w:rPr>
          <w:b/>
          <w:bCs/>
        </w:rPr>
      </w:pPr>
      <w:r>
        <w:rPr>
          <w:b/>
          <w:bCs/>
        </w:rPr>
        <w:t>Basildon District</w:t>
      </w:r>
      <w:r w:rsidRPr="004D78B6">
        <w:rPr>
          <w:b/>
          <w:bCs/>
        </w:rPr>
        <w:t xml:space="preserve"> Council</w:t>
      </w:r>
    </w:p>
    <w:p w14:paraId="7D99B022" w14:textId="77777777" w:rsidR="00800DE8" w:rsidRDefault="00800DE8" w:rsidP="00800DE8">
      <w:pPr>
        <w:pStyle w:val="Numberedpara1202"/>
      </w:pPr>
      <w:r>
        <w:t>For 2023/24:</w:t>
      </w:r>
    </w:p>
    <w:p w14:paraId="0C070C14" w14:textId="77777777" w:rsidR="00800DE8" w:rsidRDefault="00800DE8" w:rsidP="000E5D2E">
      <w:pPr>
        <w:pStyle w:val="Numberedpara1202"/>
        <w:numPr>
          <w:ilvl w:val="0"/>
          <w:numId w:val="39"/>
        </w:numPr>
      </w:pPr>
      <w:r>
        <w:t>Total households assessed: 777</w:t>
      </w:r>
    </w:p>
    <w:p w14:paraId="05671B55" w14:textId="77777777" w:rsidR="00800DE8" w:rsidRDefault="00800DE8" w:rsidP="000E5D2E">
      <w:pPr>
        <w:pStyle w:val="Numberedpara1202"/>
        <w:numPr>
          <w:ilvl w:val="0"/>
          <w:numId w:val="39"/>
        </w:numPr>
      </w:pPr>
      <w:r w:rsidRPr="000C35A3">
        <w:t>Total households with support need(s) owed a duty</w:t>
      </w:r>
      <w:r>
        <w:t>: 462</w:t>
      </w:r>
    </w:p>
    <w:p w14:paraId="3D98E3AF" w14:textId="4198CC35" w:rsidR="00800DE8" w:rsidRDefault="00800DE8" w:rsidP="00800DE8">
      <w:pPr>
        <w:pStyle w:val="Numberedpara1202"/>
        <w:numPr>
          <w:ilvl w:val="0"/>
          <w:numId w:val="39"/>
        </w:numPr>
      </w:pPr>
      <w:r>
        <w:t>Most prevalent support needs amongst h</w:t>
      </w:r>
      <w:r w:rsidRPr="00D4360A">
        <w:t>ouseholds owed a prevention or relief duty</w:t>
      </w:r>
      <w:r>
        <w:t xml:space="preserve"> shown in table below</w:t>
      </w:r>
    </w:p>
    <w:p w14:paraId="28B7EA2E" w14:textId="4D52F0AE" w:rsidR="009905C0" w:rsidRDefault="009905C0" w:rsidP="009905C0">
      <w:pPr>
        <w:pStyle w:val="Caption"/>
      </w:pPr>
      <w:r>
        <w:t xml:space="preserve">Table </w:t>
      </w:r>
      <w:fldSimple w:instr=" SEQ Table \* ARABIC ">
        <w:r>
          <w:rPr>
            <w:noProof/>
          </w:rPr>
          <w:t>164</w:t>
        </w:r>
      </w:fldSimple>
      <w:r>
        <w:t xml:space="preserve">. </w:t>
      </w:r>
      <w:r w:rsidRPr="003F79F4">
        <w:t>Support needs of households owed a prevention or relief duty</w:t>
      </w:r>
    </w:p>
    <w:tbl>
      <w:tblPr>
        <w:tblStyle w:val="GridTable5Dark-Accent4"/>
        <w:tblW w:w="0" w:type="auto"/>
        <w:tblLook w:val="04A0" w:firstRow="1" w:lastRow="0" w:firstColumn="1" w:lastColumn="0" w:noHBand="0" w:noVBand="1"/>
      </w:tblPr>
      <w:tblGrid>
        <w:gridCol w:w="6232"/>
        <w:gridCol w:w="1377"/>
        <w:gridCol w:w="1288"/>
      </w:tblGrid>
      <w:tr w:rsidR="00A51AF4" w:rsidRPr="00020E3A" w14:paraId="6CA8FB49" w14:textId="77777777" w:rsidTr="009905C0">
        <w:trPr>
          <w:cnfStyle w:val="100000000000" w:firstRow="1" w:lastRow="0" w:firstColumn="0" w:lastColumn="0" w:oddVBand="0" w:evenVBand="0" w:oddHBand="0" w:evenHBand="0" w:firstRowFirstColumn="0" w:firstRowLastColumn="0" w:lastRowFirstColumn="0" w:lastRowLastColumn="0"/>
          <w:trHeight w:val="313"/>
          <w:tblHeader/>
        </w:trPr>
        <w:tc>
          <w:tcPr>
            <w:cnfStyle w:val="001000000000" w:firstRow="0" w:lastRow="0" w:firstColumn="1" w:lastColumn="0" w:oddVBand="0" w:evenVBand="0" w:oddHBand="0" w:evenHBand="0" w:firstRowFirstColumn="0" w:firstRowLastColumn="0" w:lastRowFirstColumn="0" w:lastRowLastColumn="0"/>
            <w:tcW w:w="6232" w:type="dxa"/>
            <w:shd w:val="clear" w:color="auto" w:fill="FBCAD0"/>
            <w:noWrap/>
          </w:tcPr>
          <w:p w14:paraId="0D7B48B6" w14:textId="6507C1A1" w:rsidR="00A51AF4" w:rsidRPr="00020E3A" w:rsidRDefault="00A51AF4" w:rsidP="00A51AF4">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377" w:type="dxa"/>
            <w:shd w:val="clear" w:color="auto" w:fill="FBCAD0"/>
          </w:tcPr>
          <w:p w14:paraId="4DA12DE1" w14:textId="759C3991" w:rsidR="00A51AF4" w:rsidRPr="00020E3A" w:rsidRDefault="00A51AF4" w:rsidP="00A51AF4">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themeColor="text1"/>
                <w:sz w:val="20"/>
              </w:rPr>
            </w:pPr>
            <w:r w:rsidRPr="00781833">
              <w:rPr>
                <w:color w:val="000000" w:themeColor="text1"/>
                <w:sz w:val="20"/>
              </w:rPr>
              <w:t>No. of households with support need</w:t>
            </w:r>
          </w:p>
        </w:tc>
        <w:tc>
          <w:tcPr>
            <w:tcW w:w="1288" w:type="dxa"/>
            <w:shd w:val="clear" w:color="auto" w:fill="FBCAD0"/>
          </w:tcPr>
          <w:p w14:paraId="3B6A00AF" w14:textId="05596817" w:rsidR="00A51AF4" w:rsidRPr="00020E3A" w:rsidRDefault="00A51AF4" w:rsidP="00A51AF4">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themeColor="text1"/>
                <w:sz w:val="20"/>
              </w:rPr>
            </w:pPr>
            <w:r w:rsidRPr="00781833">
              <w:rPr>
                <w:color w:val="000000" w:themeColor="text1"/>
                <w:sz w:val="20"/>
              </w:rPr>
              <w:t>% of households with support need</w:t>
            </w:r>
          </w:p>
        </w:tc>
      </w:tr>
      <w:tr w:rsidR="00800DE8" w:rsidRPr="00020E3A" w14:paraId="4531F2C0"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D639761"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History of mental health problems</w:t>
            </w:r>
          </w:p>
        </w:tc>
        <w:tc>
          <w:tcPr>
            <w:tcW w:w="1377" w:type="dxa"/>
            <w:hideMark/>
          </w:tcPr>
          <w:p w14:paraId="60B31FCE"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020E3A">
              <w:rPr>
                <w:color w:val="000000" w:themeColor="text1"/>
                <w:sz w:val="20"/>
              </w:rPr>
              <w:t>248</w:t>
            </w:r>
          </w:p>
        </w:tc>
        <w:tc>
          <w:tcPr>
            <w:tcW w:w="1288" w:type="dxa"/>
            <w:hideMark/>
          </w:tcPr>
          <w:p w14:paraId="52D80B2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020E3A">
              <w:rPr>
                <w:i/>
                <w:iCs/>
                <w:color w:val="000000" w:themeColor="text1"/>
                <w:sz w:val="20"/>
              </w:rPr>
              <w:t>32.5%</w:t>
            </w:r>
          </w:p>
        </w:tc>
      </w:tr>
      <w:tr w:rsidR="00800DE8" w:rsidRPr="00020E3A" w14:paraId="336919CD"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83A8013"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At risk of / has experienced domestic abuse</w:t>
            </w:r>
          </w:p>
        </w:tc>
        <w:tc>
          <w:tcPr>
            <w:tcW w:w="1377" w:type="dxa"/>
            <w:hideMark/>
          </w:tcPr>
          <w:p w14:paraId="675027F3"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41</w:t>
            </w:r>
          </w:p>
        </w:tc>
        <w:tc>
          <w:tcPr>
            <w:tcW w:w="1288" w:type="dxa"/>
            <w:hideMark/>
          </w:tcPr>
          <w:p w14:paraId="09198752"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5.4%</w:t>
            </w:r>
          </w:p>
        </w:tc>
      </w:tr>
      <w:tr w:rsidR="00800DE8" w:rsidRPr="00020E3A" w14:paraId="74EC468E"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20F8C1C"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Offending history</w:t>
            </w:r>
          </w:p>
        </w:tc>
        <w:tc>
          <w:tcPr>
            <w:tcW w:w="1377" w:type="dxa"/>
            <w:hideMark/>
          </w:tcPr>
          <w:p w14:paraId="097F08A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71</w:t>
            </w:r>
          </w:p>
        </w:tc>
        <w:tc>
          <w:tcPr>
            <w:tcW w:w="1288" w:type="dxa"/>
            <w:hideMark/>
          </w:tcPr>
          <w:p w14:paraId="697CD460"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9.3%</w:t>
            </w:r>
          </w:p>
        </w:tc>
      </w:tr>
      <w:tr w:rsidR="00800DE8" w:rsidRPr="00020E3A" w14:paraId="42A063E2"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75BB411"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History of repeat homelessness</w:t>
            </w:r>
          </w:p>
        </w:tc>
        <w:tc>
          <w:tcPr>
            <w:tcW w:w="1377" w:type="dxa"/>
            <w:hideMark/>
          </w:tcPr>
          <w:p w14:paraId="0417BB08"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28</w:t>
            </w:r>
          </w:p>
        </w:tc>
        <w:tc>
          <w:tcPr>
            <w:tcW w:w="1288" w:type="dxa"/>
            <w:hideMark/>
          </w:tcPr>
          <w:p w14:paraId="1D6EE6FE"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3.7%</w:t>
            </w:r>
          </w:p>
        </w:tc>
      </w:tr>
      <w:tr w:rsidR="00800DE8" w:rsidRPr="00020E3A" w14:paraId="6226E3E5" w14:textId="77777777" w:rsidTr="009905C0">
        <w:trPr>
          <w:trHeight w:val="310"/>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E24A521"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Drug dependency needs</w:t>
            </w:r>
          </w:p>
        </w:tc>
        <w:tc>
          <w:tcPr>
            <w:tcW w:w="1377" w:type="dxa"/>
            <w:hideMark/>
          </w:tcPr>
          <w:p w14:paraId="7EDF9629"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45</w:t>
            </w:r>
          </w:p>
        </w:tc>
        <w:tc>
          <w:tcPr>
            <w:tcW w:w="1288" w:type="dxa"/>
            <w:hideMark/>
          </w:tcPr>
          <w:p w14:paraId="6290A56B"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5.9%</w:t>
            </w:r>
          </w:p>
        </w:tc>
      </w:tr>
      <w:tr w:rsidR="00800DE8" w:rsidRPr="00020E3A" w14:paraId="5AAB17FC" w14:textId="77777777" w:rsidTr="009905C0">
        <w:trPr>
          <w:trHeight w:val="345"/>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901A2DC"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History of rough sleeping</w:t>
            </w:r>
          </w:p>
        </w:tc>
        <w:tc>
          <w:tcPr>
            <w:tcW w:w="1377" w:type="dxa"/>
            <w:hideMark/>
          </w:tcPr>
          <w:p w14:paraId="1ED17D28"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34</w:t>
            </w:r>
          </w:p>
        </w:tc>
        <w:tc>
          <w:tcPr>
            <w:tcW w:w="1288" w:type="dxa"/>
            <w:hideMark/>
          </w:tcPr>
          <w:p w14:paraId="65BB39F3"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4.5%</w:t>
            </w:r>
          </w:p>
        </w:tc>
      </w:tr>
      <w:tr w:rsidR="00800DE8" w:rsidRPr="00020E3A" w14:paraId="1DC23E17"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0C41049"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Alcohol dependency needs</w:t>
            </w:r>
          </w:p>
        </w:tc>
        <w:tc>
          <w:tcPr>
            <w:tcW w:w="1377" w:type="dxa"/>
            <w:hideMark/>
          </w:tcPr>
          <w:p w14:paraId="2CB1B662"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31</w:t>
            </w:r>
          </w:p>
        </w:tc>
        <w:tc>
          <w:tcPr>
            <w:tcW w:w="1288" w:type="dxa"/>
            <w:hideMark/>
          </w:tcPr>
          <w:p w14:paraId="38AE9CCD"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4.1%</w:t>
            </w:r>
          </w:p>
        </w:tc>
      </w:tr>
      <w:tr w:rsidR="00800DE8" w:rsidRPr="00020E3A" w14:paraId="7118D7E7"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FD4B51F"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Learning disability</w:t>
            </w:r>
          </w:p>
        </w:tc>
        <w:tc>
          <w:tcPr>
            <w:tcW w:w="1377" w:type="dxa"/>
            <w:hideMark/>
          </w:tcPr>
          <w:p w14:paraId="5E354C03"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63</w:t>
            </w:r>
          </w:p>
        </w:tc>
        <w:tc>
          <w:tcPr>
            <w:tcW w:w="1288" w:type="dxa"/>
            <w:hideMark/>
          </w:tcPr>
          <w:p w14:paraId="3DB2028E"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8.3%</w:t>
            </w:r>
          </w:p>
        </w:tc>
      </w:tr>
      <w:tr w:rsidR="00800DE8" w:rsidRPr="00020E3A" w14:paraId="08C72D3D"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11F9C59"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Young </w:t>
            </w:r>
            <w:proofErr w:type="gramStart"/>
            <w:r w:rsidRPr="00020E3A">
              <w:rPr>
                <w:b w:val="0"/>
                <w:bCs w:val="0"/>
                <w:color w:val="000000" w:themeColor="text1"/>
                <w:sz w:val="20"/>
              </w:rPr>
              <w:t>person</w:t>
            </w:r>
            <w:proofErr w:type="gramEnd"/>
            <w:r w:rsidRPr="00020E3A">
              <w:rPr>
                <w:b w:val="0"/>
                <w:bCs w:val="0"/>
                <w:color w:val="000000" w:themeColor="text1"/>
                <w:sz w:val="20"/>
              </w:rPr>
              <w:t xml:space="preserve"> aged 18-25 years requiring support to manage independently</w:t>
            </w:r>
          </w:p>
        </w:tc>
        <w:tc>
          <w:tcPr>
            <w:tcW w:w="1377" w:type="dxa"/>
            <w:hideMark/>
          </w:tcPr>
          <w:p w14:paraId="14BDDDAC"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28</w:t>
            </w:r>
          </w:p>
        </w:tc>
        <w:tc>
          <w:tcPr>
            <w:tcW w:w="1288" w:type="dxa"/>
            <w:hideMark/>
          </w:tcPr>
          <w:p w14:paraId="52EDD312"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3.7%</w:t>
            </w:r>
          </w:p>
        </w:tc>
      </w:tr>
      <w:tr w:rsidR="00800DE8" w:rsidRPr="00020E3A" w14:paraId="05BC4BA3"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5C1F2C83"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Access to education, employment or training</w:t>
            </w:r>
          </w:p>
        </w:tc>
        <w:tc>
          <w:tcPr>
            <w:tcW w:w="1377" w:type="dxa"/>
            <w:hideMark/>
          </w:tcPr>
          <w:p w14:paraId="32FB9600"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6</w:t>
            </w:r>
          </w:p>
        </w:tc>
        <w:tc>
          <w:tcPr>
            <w:tcW w:w="1288" w:type="dxa"/>
            <w:hideMark/>
          </w:tcPr>
          <w:p w14:paraId="78B653DD"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0.8%</w:t>
            </w:r>
          </w:p>
        </w:tc>
      </w:tr>
      <w:tr w:rsidR="00800DE8" w:rsidRPr="00020E3A" w14:paraId="57EFA148"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3AE538E"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At risk of / has experienced abuse (non-domestic abuse)</w:t>
            </w:r>
          </w:p>
        </w:tc>
        <w:tc>
          <w:tcPr>
            <w:tcW w:w="1377" w:type="dxa"/>
            <w:hideMark/>
          </w:tcPr>
          <w:p w14:paraId="71C82FEC"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19</w:t>
            </w:r>
          </w:p>
        </w:tc>
        <w:tc>
          <w:tcPr>
            <w:tcW w:w="1288" w:type="dxa"/>
            <w:hideMark/>
          </w:tcPr>
          <w:p w14:paraId="27E35990"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2.5%</w:t>
            </w:r>
          </w:p>
        </w:tc>
      </w:tr>
      <w:tr w:rsidR="00800DE8" w:rsidRPr="00020E3A" w14:paraId="4EFB0FC0"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F0B3B4C"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At risk of / has experienced sexual abuse / exploitation</w:t>
            </w:r>
          </w:p>
        </w:tc>
        <w:tc>
          <w:tcPr>
            <w:tcW w:w="1377" w:type="dxa"/>
            <w:hideMark/>
          </w:tcPr>
          <w:p w14:paraId="0CEE9AEB"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12</w:t>
            </w:r>
          </w:p>
        </w:tc>
        <w:tc>
          <w:tcPr>
            <w:tcW w:w="1288" w:type="dxa"/>
            <w:hideMark/>
          </w:tcPr>
          <w:p w14:paraId="38B9E7B6"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1.6%</w:t>
            </w:r>
          </w:p>
        </w:tc>
      </w:tr>
      <w:tr w:rsidR="00800DE8" w:rsidRPr="00020E3A" w14:paraId="1606AB56"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0982267"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Old age</w:t>
            </w:r>
          </w:p>
        </w:tc>
        <w:tc>
          <w:tcPr>
            <w:tcW w:w="1377" w:type="dxa"/>
            <w:hideMark/>
          </w:tcPr>
          <w:p w14:paraId="376C813E"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14</w:t>
            </w:r>
          </w:p>
        </w:tc>
        <w:tc>
          <w:tcPr>
            <w:tcW w:w="1288" w:type="dxa"/>
            <w:hideMark/>
          </w:tcPr>
          <w:p w14:paraId="58A6E75C"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1.8%</w:t>
            </w:r>
          </w:p>
        </w:tc>
      </w:tr>
      <w:tr w:rsidR="00800DE8" w:rsidRPr="00020E3A" w14:paraId="7C91D390"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8E7BFD6"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Care </w:t>
            </w:r>
            <w:proofErr w:type="gramStart"/>
            <w:r w:rsidRPr="00020E3A">
              <w:rPr>
                <w:b w:val="0"/>
                <w:bCs w:val="0"/>
                <w:color w:val="000000" w:themeColor="text1"/>
                <w:sz w:val="20"/>
              </w:rPr>
              <w:t>leaver</w:t>
            </w:r>
            <w:proofErr w:type="gramEnd"/>
            <w:r w:rsidRPr="00020E3A">
              <w:rPr>
                <w:b w:val="0"/>
                <w:bCs w:val="0"/>
                <w:color w:val="000000" w:themeColor="text1"/>
                <w:sz w:val="20"/>
              </w:rPr>
              <w:t xml:space="preserve"> aged 18-20 years</w:t>
            </w:r>
          </w:p>
        </w:tc>
        <w:tc>
          <w:tcPr>
            <w:tcW w:w="1377" w:type="dxa"/>
            <w:hideMark/>
          </w:tcPr>
          <w:p w14:paraId="0DB7340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31</w:t>
            </w:r>
          </w:p>
        </w:tc>
        <w:tc>
          <w:tcPr>
            <w:tcW w:w="1288" w:type="dxa"/>
            <w:hideMark/>
          </w:tcPr>
          <w:p w14:paraId="4854E995"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4.1%</w:t>
            </w:r>
          </w:p>
        </w:tc>
      </w:tr>
      <w:tr w:rsidR="00800DE8" w:rsidRPr="00020E3A" w14:paraId="2BD6ED71"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16E44BC"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Care </w:t>
            </w:r>
            <w:proofErr w:type="gramStart"/>
            <w:r w:rsidRPr="00020E3A">
              <w:rPr>
                <w:b w:val="0"/>
                <w:bCs w:val="0"/>
                <w:color w:val="000000" w:themeColor="text1"/>
                <w:sz w:val="20"/>
              </w:rPr>
              <w:t>leaver</w:t>
            </w:r>
            <w:proofErr w:type="gramEnd"/>
            <w:r w:rsidRPr="00020E3A">
              <w:rPr>
                <w:b w:val="0"/>
                <w:bCs w:val="0"/>
                <w:color w:val="000000" w:themeColor="text1"/>
                <w:sz w:val="20"/>
              </w:rPr>
              <w:t xml:space="preserve"> aged 21-24 years</w:t>
            </w:r>
          </w:p>
        </w:tc>
        <w:tc>
          <w:tcPr>
            <w:tcW w:w="1377" w:type="dxa"/>
            <w:hideMark/>
          </w:tcPr>
          <w:p w14:paraId="7E4F98DD"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4</w:t>
            </w:r>
          </w:p>
        </w:tc>
        <w:tc>
          <w:tcPr>
            <w:tcW w:w="1288" w:type="dxa"/>
            <w:hideMark/>
          </w:tcPr>
          <w:p w14:paraId="4EA85BC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0.5%</w:t>
            </w:r>
          </w:p>
        </w:tc>
      </w:tr>
      <w:tr w:rsidR="00800DE8" w:rsidRPr="00020E3A" w14:paraId="65CECFC7"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F5FC856"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Care leaver aged 25+ years</w:t>
            </w:r>
          </w:p>
        </w:tc>
        <w:tc>
          <w:tcPr>
            <w:tcW w:w="1377" w:type="dxa"/>
            <w:hideMark/>
          </w:tcPr>
          <w:p w14:paraId="4895859A"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4</w:t>
            </w:r>
          </w:p>
        </w:tc>
        <w:tc>
          <w:tcPr>
            <w:tcW w:w="1288" w:type="dxa"/>
            <w:hideMark/>
          </w:tcPr>
          <w:p w14:paraId="2B333040"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0.5%</w:t>
            </w:r>
          </w:p>
        </w:tc>
      </w:tr>
      <w:tr w:rsidR="00800DE8" w:rsidRPr="00020E3A" w14:paraId="5607FD3C"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A05FEE7"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Care leaver aged 21+ years (retired option)</w:t>
            </w:r>
          </w:p>
        </w:tc>
        <w:tc>
          <w:tcPr>
            <w:tcW w:w="1377" w:type="dxa"/>
            <w:hideMark/>
          </w:tcPr>
          <w:p w14:paraId="6310B630"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3</w:t>
            </w:r>
          </w:p>
        </w:tc>
        <w:tc>
          <w:tcPr>
            <w:tcW w:w="1288" w:type="dxa"/>
            <w:hideMark/>
          </w:tcPr>
          <w:p w14:paraId="132A3A37"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0.4%</w:t>
            </w:r>
          </w:p>
        </w:tc>
      </w:tr>
      <w:tr w:rsidR="0050421D" w:rsidRPr="00020E3A" w14:paraId="113D6098" w14:textId="77777777" w:rsidTr="009905C0">
        <w:trPr>
          <w:trHeight w:val="310"/>
        </w:trPr>
        <w:tc>
          <w:tcPr>
            <w:cnfStyle w:val="001000000000" w:firstRow="0" w:lastRow="0" w:firstColumn="1" w:lastColumn="0" w:oddVBand="0" w:evenVBand="0" w:oddHBand="0" w:evenHBand="0" w:firstRowFirstColumn="0" w:firstRowLastColumn="0" w:lastRowFirstColumn="0" w:lastRowLastColumn="0"/>
            <w:tcW w:w="6232" w:type="dxa"/>
            <w:hideMark/>
          </w:tcPr>
          <w:p w14:paraId="0B8ADBEA"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Young </w:t>
            </w:r>
            <w:proofErr w:type="gramStart"/>
            <w:r w:rsidRPr="00020E3A">
              <w:rPr>
                <w:b w:val="0"/>
                <w:bCs w:val="0"/>
                <w:color w:val="000000" w:themeColor="text1"/>
                <w:sz w:val="20"/>
              </w:rPr>
              <w:t>person</w:t>
            </w:r>
            <w:proofErr w:type="gramEnd"/>
            <w:r w:rsidRPr="00020E3A">
              <w:rPr>
                <w:b w:val="0"/>
                <w:bCs w:val="0"/>
                <w:color w:val="000000" w:themeColor="text1"/>
                <w:sz w:val="20"/>
              </w:rPr>
              <w:t xml:space="preserve"> aged 16-17 years</w:t>
            </w:r>
          </w:p>
        </w:tc>
        <w:tc>
          <w:tcPr>
            <w:tcW w:w="1377" w:type="dxa"/>
            <w:hideMark/>
          </w:tcPr>
          <w:p w14:paraId="69234FC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7</w:t>
            </w:r>
          </w:p>
        </w:tc>
        <w:tc>
          <w:tcPr>
            <w:tcW w:w="1288" w:type="dxa"/>
            <w:hideMark/>
          </w:tcPr>
          <w:p w14:paraId="0AB9B40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0.9%</w:t>
            </w:r>
          </w:p>
        </w:tc>
      </w:tr>
      <w:tr w:rsidR="00800DE8" w:rsidRPr="00020E3A" w14:paraId="4493E787"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AAF6315"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Young </w:t>
            </w:r>
            <w:proofErr w:type="gramStart"/>
            <w:r w:rsidRPr="00020E3A">
              <w:rPr>
                <w:b w:val="0"/>
                <w:bCs w:val="0"/>
                <w:color w:val="000000" w:themeColor="text1"/>
                <w:sz w:val="20"/>
              </w:rPr>
              <w:t>parent requiring</w:t>
            </w:r>
            <w:proofErr w:type="gramEnd"/>
            <w:r w:rsidRPr="00020E3A">
              <w:rPr>
                <w:b w:val="0"/>
                <w:bCs w:val="0"/>
                <w:color w:val="000000" w:themeColor="text1"/>
                <w:sz w:val="20"/>
              </w:rPr>
              <w:t xml:space="preserve"> support to manage independently</w:t>
            </w:r>
          </w:p>
        </w:tc>
        <w:tc>
          <w:tcPr>
            <w:tcW w:w="1377" w:type="dxa"/>
            <w:hideMark/>
          </w:tcPr>
          <w:p w14:paraId="357921DA"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10</w:t>
            </w:r>
          </w:p>
        </w:tc>
        <w:tc>
          <w:tcPr>
            <w:tcW w:w="1288" w:type="dxa"/>
            <w:hideMark/>
          </w:tcPr>
          <w:p w14:paraId="0314808A"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1.3%</w:t>
            </w:r>
          </w:p>
        </w:tc>
      </w:tr>
      <w:tr w:rsidR="00800DE8" w:rsidRPr="00020E3A" w14:paraId="086B9584"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9260520"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Former asylum seeker</w:t>
            </w:r>
          </w:p>
        </w:tc>
        <w:tc>
          <w:tcPr>
            <w:tcW w:w="1377" w:type="dxa"/>
            <w:hideMark/>
          </w:tcPr>
          <w:p w14:paraId="429FA0B9"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29</w:t>
            </w:r>
          </w:p>
        </w:tc>
        <w:tc>
          <w:tcPr>
            <w:tcW w:w="1288" w:type="dxa"/>
            <w:hideMark/>
          </w:tcPr>
          <w:p w14:paraId="00E5BC0B"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3.8%</w:t>
            </w:r>
          </w:p>
        </w:tc>
      </w:tr>
      <w:tr w:rsidR="00800DE8" w:rsidRPr="00020E3A" w14:paraId="2ECF6238" w14:textId="77777777" w:rsidTr="009905C0">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253A02E"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Served in HM Forces</w:t>
            </w:r>
          </w:p>
        </w:tc>
        <w:tc>
          <w:tcPr>
            <w:tcW w:w="1377" w:type="dxa"/>
            <w:hideMark/>
          </w:tcPr>
          <w:p w14:paraId="7D34BEAA"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themeColor="text1"/>
                <w:sz w:val="20"/>
              </w:rPr>
              <w:t>7</w:t>
            </w:r>
          </w:p>
        </w:tc>
        <w:tc>
          <w:tcPr>
            <w:tcW w:w="1288" w:type="dxa"/>
            <w:hideMark/>
          </w:tcPr>
          <w:p w14:paraId="6B837FEC"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themeColor="text1"/>
                <w:sz w:val="20"/>
              </w:rPr>
              <w:t>0.9%</w:t>
            </w:r>
          </w:p>
        </w:tc>
      </w:tr>
    </w:tbl>
    <w:p w14:paraId="64F7BDF5"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0F3F4203" w14:textId="77777777" w:rsidR="00800DE8" w:rsidRDefault="00800DE8" w:rsidP="00800DE8">
      <w:pPr>
        <w:pStyle w:val="Numberedpara1202"/>
      </w:pPr>
      <w:r>
        <w:t>Number of households accommodated in temporary accommodation: 710 (September 2024)</w:t>
      </w:r>
    </w:p>
    <w:p w14:paraId="08D4370C" w14:textId="47F11C5A" w:rsidR="00800DE8" w:rsidRDefault="00800DE8" w:rsidP="000E5D2E">
      <w:pPr>
        <w:pStyle w:val="Numberedpara1202"/>
        <w:numPr>
          <w:ilvl w:val="0"/>
          <w:numId w:val="40"/>
        </w:numPr>
      </w:pPr>
      <w:r>
        <w:t>Estimated percentage of these households that have support needs 80% (568 households)</w:t>
      </w:r>
    </w:p>
    <w:p w14:paraId="5050858D" w14:textId="77777777" w:rsidR="00800DE8" w:rsidRDefault="00800DE8" w:rsidP="000E5D2E">
      <w:pPr>
        <w:pStyle w:val="Numberedpara1202"/>
        <w:numPr>
          <w:ilvl w:val="0"/>
          <w:numId w:val="40"/>
        </w:numPr>
      </w:pPr>
      <w:r>
        <w:lastRenderedPageBreak/>
        <w:t>Estimated percentage of these households living in temporary accommodation who may have a need for:</w:t>
      </w:r>
    </w:p>
    <w:p w14:paraId="3C2042EC" w14:textId="07D98370" w:rsidR="00800DE8" w:rsidRDefault="00800DE8" w:rsidP="000E5D2E">
      <w:pPr>
        <w:pStyle w:val="Numberedpara1202"/>
        <w:numPr>
          <w:ilvl w:val="1"/>
          <w:numId w:val="40"/>
        </w:numPr>
      </w:pPr>
      <w:r>
        <w:t>Supported housing: 35% (199 households)</w:t>
      </w:r>
    </w:p>
    <w:p w14:paraId="3CB42343" w14:textId="3E9411E4" w:rsidR="00800DE8" w:rsidRDefault="00800DE8" w:rsidP="000E5D2E">
      <w:pPr>
        <w:pStyle w:val="Numberedpara1202"/>
        <w:numPr>
          <w:ilvl w:val="1"/>
          <w:numId w:val="40"/>
        </w:numPr>
      </w:pPr>
      <w:r>
        <w:t>Floating support: 15% (85 households)</w:t>
      </w:r>
    </w:p>
    <w:p w14:paraId="65B99EC6" w14:textId="77777777" w:rsidR="00800DE8" w:rsidRDefault="00800DE8" w:rsidP="00800DE8">
      <w:pPr>
        <w:pStyle w:val="Numberedpara1202"/>
      </w:pPr>
      <w:r>
        <w:t xml:space="preserve">Estimated net need for supported housing (2024/25): up to 284 households with support needs per annum require supported housing (if no floating support services are available) instead of being accommodated in temporary accommodation. </w:t>
      </w:r>
    </w:p>
    <w:p w14:paraId="1D0CFF2D" w14:textId="77777777" w:rsidR="00800DE8" w:rsidRDefault="00800DE8" w:rsidP="00800DE8">
      <w:pPr>
        <w:pStyle w:val="Numberedpara1202"/>
      </w:pPr>
      <w:r>
        <w:t xml:space="preserve">It assumes that these households have an average length of stay in supported housing of no more than 12 months. </w:t>
      </w:r>
    </w:p>
    <w:p w14:paraId="34155116" w14:textId="77777777" w:rsidR="003D406D" w:rsidRDefault="003D406D" w:rsidP="003D406D"/>
    <w:p w14:paraId="01423D3C" w14:textId="77777777" w:rsidR="00800DE8" w:rsidRPr="009F11DA" w:rsidRDefault="00800DE8" w:rsidP="003D406D">
      <w:pPr>
        <w:rPr>
          <w:rFonts w:ascii="Segoe UI" w:eastAsia="Calibri" w:hAnsi="Segoe UI" w:cs="Segoe UI"/>
          <w:sz w:val="22"/>
          <w:szCs w:val="22"/>
        </w:rPr>
      </w:pPr>
      <w:r w:rsidRPr="009F11DA">
        <w:rPr>
          <w:rFonts w:ascii="Segoe UI" w:hAnsi="Segoe UI" w:cs="Segoe UI"/>
          <w:b/>
          <w:sz w:val="22"/>
          <w:szCs w:val="22"/>
        </w:rPr>
        <w:t>Braintree District Council</w:t>
      </w:r>
    </w:p>
    <w:p w14:paraId="6533E2F6" w14:textId="77777777" w:rsidR="00800DE8" w:rsidRDefault="00800DE8" w:rsidP="00800DE8">
      <w:pPr>
        <w:pStyle w:val="Numberedpara1202"/>
      </w:pPr>
      <w:r>
        <w:t>For 2023/24:</w:t>
      </w:r>
    </w:p>
    <w:p w14:paraId="1296F21B" w14:textId="77777777" w:rsidR="00800DE8" w:rsidRDefault="00800DE8" w:rsidP="000E5D2E">
      <w:pPr>
        <w:pStyle w:val="Numberedpara1202"/>
        <w:numPr>
          <w:ilvl w:val="0"/>
          <w:numId w:val="39"/>
        </w:numPr>
      </w:pPr>
      <w:r>
        <w:t>Total households assessed: 447</w:t>
      </w:r>
    </w:p>
    <w:p w14:paraId="43D2A29E" w14:textId="77777777" w:rsidR="00800DE8" w:rsidRDefault="00800DE8" w:rsidP="000E5D2E">
      <w:pPr>
        <w:pStyle w:val="Numberedpara1202"/>
        <w:numPr>
          <w:ilvl w:val="0"/>
          <w:numId w:val="39"/>
        </w:numPr>
      </w:pPr>
      <w:r w:rsidRPr="000C35A3">
        <w:t>Total households with support need(s) owed a duty</w:t>
      </w:r>
      <w:r>
        <w:t>: 293</w:t>
      </w:r>
    </w:p>
    <w:p w14:paraId="0FEDEF3C" w14:textId="0B629ECE" w:rsidR="00A51AF4" w:rsidRPr="00782324" w:rsidRDefault="00800DE8" w:rsidP="00ED6D10">
      <w:pPr>
        <w:pStyle w:val="Numberedpara1202"/>
        <w:numPr>
          <w:ilvl w:val="0"/>
          <w:numId w:val="39"/>
        </w:numPr>
      </w:pPr>
      <w:r>
        <w:t>Most prevalent support needs amongst h</w:t>
      </w:r>
      <w:r w:rsidRPr="00D4360A">
        <w:t>ouseholds owed a prevention or relief duty</w:t>
      </w:r>
      <w:r>
        <w:t xml:space="preserve"> shown in table below</w:t>
      </w:r>
    </w:p>
    <w:p w14:paraId="01328BED" w14:textId="05DC587F" w:rsidR="00800DE8" w:rsidRDefault="00800DE8" w:rsidP="00800DE8">
      <w:pPr>
        <w:pStyle w:val="Caption"/>
      </w:pPr>
      <w:r>
        <w:t xml:space="preserve">Table </w:t>
      </w:r>
      <w:fldSimple w:instr=" SEQ Table \* ARABIC ">
        <w:r w:rsidR="00971C60">
          <w:rPr>
            <w:noProof/>
          </w:rPr>
          <w:t>165</w:t>
        </w:r>
      </w:fldSimple>
      <w:r>
        <w:t xml:space="preserve">. </w:t>
      </w:r>
      <w:r w:rsidRPr="006839FF">
        <w:t>Support needs of households owed a prevention or relief duty</w:t>
      </w:r>
    </w:p>
    <w:tbl>
      <w:tblPr>
        <w:tblStyle w:val="GridTable5Dark-Accent4"/>
        <w:tblW w:w="0" w:type="auto"/>
        <w:tblLook w:val="04A0" w:firstRow="1" w:lastRow="0" w:firstColumn="1" w:lastColumn="0" w:noHBand="0" w:noVBand="1"/>
      </w:tblPr>
      <w:tblGrid>
        <w:gridCol w:w="6232"/>
        <w:gridCol w:w="1377"/>
        <w:gridCol w:w="1288"/>
      </w:tblGrid>
      <w:tr w:rsidR="00A51AF4" w:rsidRPr="00020E3A" w14:paraId="073BECAB" w14:textId="77777777" w:rsidTr="006C4CED">
        <w:trPr>
          <w:cnfStyle w:val="100000000000" w:firstRow="1" w:lastRow="0" w:firstColumn="0" w:lastColumn="0" w:oddVBand="0" w:evenVBand="0" w:oddHBand="0" w:evenHBand="0" w:firstRowFirstColumn="0" w:firstRowLastColumn="0" w:lastRowFirstColumn="0" w:lastRowLastColumn="0"/>
          <w:trHeight w:val="313"/>
          <w:tblHeader/>
        </w:trPr>
        <w:tc>
          <w:tcPr>
            <w:cnfStyle w:val="001000000000" w:firstRow="0" w:lastRow="0" w:firstColumn="1" w:lastColumn="0" w:oddVBand="0" w:evenVBand="0" w:oddHBand="0" w:evenHBand="0" w:firstRowFirstColumn="0" w:firstRowLastColumn="0" w:lastRowFirstColumn="0" w:lastRowLastColumn="0"/>
            <w:tcW w:w="6232" w:type="dxa"/>
            <w:shd w:val="clear" w:color="auto" w:fill="FBCAD0"/>
            <w:noWrap/>
          </w:tcPr>
          <w:p w14:paraId="1452A4AC" w14:textId="79374AFB" w:rsidR="00A51AF4" w:rsidRPr="00020E3A" w:rsidRDefault="00A51AF4" w:rsidP="00A51AF4">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498" w:type="dxa"/>
            <w:shd w:val="clear" w:color="auto" w:fill="FBCAD0"/>
          </w:tcPr>
          <w:p w14:paraId="41840CD6" w14:textId="59447C76" w:rsidR="00A51AF4" w:rsidRPr="00020E3A" w:rsidRDefault="00A51AF4" w:rsidP="00A51AF4">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sz w:val="20"/>
              </w:rPr>
            </w:pPr>
            <w:r w:rsidRPr="00781833">
              <w:rPr>
                <w:color w:val="000000" w:themeColor="text1"/>
                <w:sz w:val="20"/>
              </w:rPr>
              <w:t>No. of households with support need</w:t>
            </w:r>
          </w:p>
        </w:tc>
        <w:tc>
          <w:tcPr>
            <w:tcW w:w="1167" w:type="dxa"/>
            <w:shd w:val="clear" w:color="auto" w:fill="FBCAD0"/>
          </w:tcPr>
          <w:p w14:paraId="01ED49FC" w14:textId="3367AFAE" w:rsidR="00A51AF4" w:rsidRPr="00020E3A" w:rsidRDefault="00A51AF4" w:rsidP="00A51AF4">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sz w:val="20"/>
              </w:rPr>
            </w:pPr>
            <w:r w:rsidRPr="00781833">
              <w:rPr>
                <w:color w:val="000000" w:themeColor="text1"/>
                <w:sz w:val="20"/>
              </w:rPr>
              <w:t>% of households with support need</w:t>
            </w:r>
          </w:p>
        </w:tc>
      </w:tr>
      <w:tr w:rsidR="00800DE8" w:rsidRPr="00020E3A" w14:paraId="7F7A9A48"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B2EAFFC"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History of mental health problems</w:t>
            </w:r>
          </w:p>
        </w:tc>
        <w:tc>
          <w:tcPr>
            <w:tcW w:w="1498" w:type="dxa"/>
            <w:hideMark/>
          </w:tcPr>
          <w:p w14:paraId="19221974"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020E3A">
              <w:rPr>
                <w:color w:val="000000"/>
                <w:sz w:val="20"/>
              </w:rPr>
              <w:t>103</w:t>
            </w:r>
          </w:p>
        </w:tc>
        <w:tc>
          <w:tcPr>
            <w:tcW w:w="1167" w:type="dxa"/>
            <w:hideMark/>
          </w:tcPr>
          <w:p w14:paraId="4C3745B9"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020E3A">
              <w:rPr>
                <w:i/>
                <w:iCs/>
                <w:color w:val="000000"/>
                <w:sz w:val="20"/>
              </w:rPr>
              <w:t>24.2%</w:t>
            </w:r>
          </w:p>
        </w:tc>
      </w:tr>
      <w:tr w:rsidR="00800DE8" w:rsidRPr="00020E3A" w14:paraId="22B8FAA0"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D7DCAE6"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At risk of / has experienced domestic abuse</w:t>
            </w:r>
          </w:p>
        </w:tc>
        <w:tc>
          <w:tcPr>
            <w:tcW w:w="1498" w:type="dxa"/>
            <w:vAlign w:val="center"/>
            <w:hideMark/>
          </w:tcPr>
          <w:p w14:paraId="7DDD8E13"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43</w:t>
            </w:r>
          </w:p>
        </w:tc>
        <w:tc>
          <w:tcPr>
            <w:tcW w:w="1167" w:type="dxa"/>
            <w:vAlign w:val="center"/>
            <w:hideMark/>
          </w:tcPr>
          <w:p w14:paraId="37A07BC5"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10.1%</w:t>
            </w:r>
          </w:p>
        </w:tc>
      </w:tr>
      <w:tr w:rsidR="00800DE8" w:rsidRPr="00020E3A" w14:paraId="5956D030"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D739F99"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Offending history</w:t>
            </w:r>
          </w:p>
        </w:tc>
        <w:tc>
          <w:tcPr>
            <w:tcW w:w="1498" w:type="dxa"/>
            <w:vAlign w:val="center"/>
            <w:hideMark/>
          </w:tcPr>
          <w:p w14:paraId="47BE7165"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21</w:t>
            </w:r>
          </w:p>
        </w:tc>
        <w:tc>
          <w:tcPr>
            <w:tcW w:w="1167" w:type="dxa"/>
            <w:vAlign w:val="center"/>
            <w:hideMark/>
          </w:tcPr>
          <w:p w14:paraId="70110E19"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4.9%</w:t>
            </w:r>
          </w:p>
        </w:tc>
      </w:tr>
      <w:tr w:rsidR="00800DE8" w:rsidRPr="00020E3A" w14:paraId="6641A925"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27DAC0F"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History of repeat homelessness</w:t>
            </w:r>
          </w:p>
        </w:tc>
        <w:tc>
          <w:tcPr>
            <w:tcW w:w="1498" w:type="dxa"/>
            <w:vAlign w:val="center"/>
            <w:hideMark/>
          </w:tcPr>
          <w:p w14:paraId="5A3EA77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12</w:t>
            </w:r>
          </w:p>
        </w:tc>
        <w:tc>
          <w:tcPr>
            <w:tcW w:w="1167" w:type="dxa"/>
            <w:vAlign w:val="center"/>
            <w:hideMark/>
          </w:tcPr>
          <w:p w14:paraId="30AC8A48"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2.8%</w:t>
            </w:r>
          </w:p>
        </w:tc>
      </w:tr>
      <w:tr w:rsidR="00800DE8" w:rsidRPr="00020E3A" w14:paraId="422CB5A7" w14:textId="77777777" w:rsidTr="00A51AF4">
        <w:trPr>
          <w:trHeight w:val="310"/>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002EB1A"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Drug dependency needs</w:t>
            </w:r>
          </w:p>
        </w:tc>
        <w:tc>
          <w:tcPr>
            <w:tcW w:w="1498" w:type="dxa"/>
            <w:vAlign w:val="center"/>
            <w:hideMark/>
          </w:tcPr>
          <w:p w14:paraId="0B020530"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19</w:t>
            </w:r>
          </w:p>
        </w:tc>
        <w:tc>
          <w:tcPr>
            <w:tcW w:w="1167" w:type="dxa"/>
            <w:vAlign w:val="center"/>
            <w:hideMark/>
          </w:tcPr>
          <w:p w14:paraId="678DB384"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4.5%</w:t>
            </w:r>
          </w:p>
        </w:tc>
      </w:tr>
      <w:tr w:rsidR="00800DE8" w:rsidRPr="00020E3A" w14:paraId="26BEA21C" w14:textId="77777777" w:rsidTr="00A51AF4">
        <w:trPr>
          <w:trHeight w:val="345"/>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8419B36"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History of rough sleeping</w:t>
            </w:r>
          </w:p>
        </w:tc>
        <w:tc>
          <w:tcPr>
            <w:tcW w:w="1498" w:type="dxa"/>
            <w:vAlign w:val="center"/>
            <w:hideMark/>
          </w:tcPr>
          <w:p w14:paraId="17EC54C4"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16</w:t>
            </w:r>
          </w:p>
        </w:tc>
        <w:tc>
          <w:tcPr>
            <w:tcW w:w="1167" w:type="dxa"/>
            <w:vAlign w:val="center"/>
            <w:hideMark/>
          </w:tcPr>
          <w:p w14:paraId="607C9720"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3.8%</w:t>
            </w:r>
          </w:p>
        </w:tc>
      </w:tr>
      <w:tr w:rsidR="00800DE8" w:rsidRPr="00020E3A" w14:paraId="7A0A8D58"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A5DCCD5"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Alcohol dependency needs</w:t>
            </w:r>
          </w:p>
        </w:tc>
        <w:tc>
          <w:tcPr>
            <w:tcW w:w="1498" w:type="dxa"/>
            <w:vAlign w:val="center"/>
            <w:hideMark/>
          </w:tcPr>
          <w:p w14:paraId="7B87FE36"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16</w:t>
            </w:r>
          </w:p>
        </w:tc>
        <w:tc>
          <w:tcPr>
            <w:tcW w:w="1167" w:type="dxa"/>
            <w:vAlign w:val="center"/>
            <w:hideMark/>
          </w:tcPr>
          <w:p w14:paraId="2B30611E"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3.8%</w:t>
            </w:r>
          </w:p>
        </w:tc>
      </w:tr>
      <w:tr w:rsidR="00800DE8" w:rsidRPr="00020E3A" w14:paraId="49864A75"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1DD53D2"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Learning disability</w:t>
            </w:r>
          </w:p>
        </w:tc>
        <w:tc>
          <w:tcPr>
            <w:tcW w:w="1498" w:type="dxa"/>
            <w:vAlign w:val="center"/>
            <w:hideMark/>
          </w:tcPr>
          <w:p w14:paraId="22E553AB"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20</w:t>
            </w:r>
          </w:p>
        </w:tc>
        <w:tc>
          <w:tcPr>
            <w:tcW w:w="1167" w:type="dxa"/>
            <w:vAlign w:val="center"/>
            <w:hideMark/>
          </w:tcPr>
          <w:p w14:paraId="52C77953"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4.7%</w:t>
            </w:r>
          </w:p>
        </w:tc>
      </w:tr>
      <w:tr w:rsidR="00800DE8" w:rsidRPr="00020E3A" w14:paraId="4F26A585"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FE33429"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Young </w:t>
            </w:r>
            <w:proofErr w:type="gramStart"/>
            <w:r w:rsidRPr="00020E3A">
              <w:rPr>
                <w:b w:val="0"/>
                <w:bCs w:val="0"/>
                <w:color w:val="000000" w:themeColor="text1"/>
                <w:sz w:val="20"/>
              </w:rPr>
              <w:t>person</w:t>
            </w:r>
            <w:proofErr w:type="gramEnd"/>
            <w:r w:rsidRPr="00020E3A">
              <w:rPr>
                <w:b w:val="0"/>
                <w:bCs w:val="0"/>
                <w:color w:val="000000" w:themeColor="text1"/>
                <w:sz w:val="20"/>
              </w:rPr>
              <w:t xml:space="preserve"> aged 18-25 years requiring support to manage independently</w:t>
            </w:r>
          </w:p>
        </w:tc>
        <w:tc>
          <w:tcPr>
            <w:tcW w:w="1498" w:type="dxa"/>
            <w:vAlign w:val="center"/>
            <w:hideMark/>
          </w:tcPr>
          <w:p w14:paraId="0A54D194"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33</w:t>
            </w:r>
          </w:p>
        </w:tc>
        <w:tc>
          <w:tcPr>
            <w:tcW w:w="1167" w:type="dxa"/>
            <w:vAlign w:val="center"/>
            <w:hideMark/>
          </w:tcPr>
          <w:p w14:paraId="72F8D595"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7.8%</w:t>
            </w:r>
          </w:p>
        </w:tc>
      </w:tr>
      <w:tr w:rsidR="00800DE8" w:rsidRPr="00020E3A" w14:paraId="2872093C"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8A8CAD7"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Access to education, employment or training</w:t>
            </w:r>
          </w:p>
        </w:tc>
        <w:tc>
          <w:tcPr>
            <w:tcW w:w="1498" w:type="dxa"/>
            <w:vAlign w:val="center"/>
            <w:hideMark/>
          </w:tcPr>
          <w:p w14:paraId="1E7A66A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25</w:t>
            </w:r>
          </w:p>
        </w:tc>
        <w:tc>
          <w:tcPr>
            <w:tcW w:w="1167" w:type="dxa"/>
            <w:vAlign w:val="center"/>
            <w:hideMark/>
          </w:tcPr>
          <w:p w14:paraId="58C2137A"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5.9%</w:t>
            </w:r>
          </w:p>
        </w:tc>
      </w:tr>
      <w:tr w:rsidR="00800DE8" w:rsidRPr="00020E3A" w14:paraId="1F5E1F8B"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9D91B70"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At risk of / has experienced abuse (non-domestic abuse)</w:t>
            </w:r>
          </w:p>
        </w:tc>
        <w:tc>
          <w:tcPr>
            <w:tcW w:w="1498" w:type="dxa"/>
            <w:vAlign w:val="center"/>
            <w:hideMark/>
          </w:tcPr>
          <w:p w14:paraId="58FE6CF4"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9</w:t>
            </w:r>
          </w:p>
        </w:tc>
        <w:tc>
          <w:tcPr>
            <w:tcW w:w="1167" w:type="dxa"/>
            <w:vAlign w:val="center"/>
            <w:hideMark/>
          </w:tcPr>
          <w:p w14:paraId="33A6C19B"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2.1%</w:t>
            </w:r>
          </w:p>
        </w:tc>
      </w:tr>
      <w:tr w:rsidR="00800DE8" w:rsidRPr="00020E3A" w14:paraId="5420C4BF"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8ECCEDD"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At risk of / has experienced sexual abuse / exploitation</w:t>
            </w:r>
          </w:p>
        </w:tc>
        <w:tc>
          <w:tcPr>
            <w:tcW w:w="1498" w:type="dxa"/>
            <w:vAlign w:val="center"/>
            <w:hideMark/>
          </w:tcPr>
          <w:p w14:paraId="2FC8FD68"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5</w:t>
            </w:r>
          </w:p>
        </w:tc>
        <w:tc>
          <w:tcPr>
            <w:tcW w:w="1167" w:type="dxa"/>
            <w:vAlign w:val="center"/>
            <w:hideMark/>
          </w:tcPr>
          <w:p w14:paraId="4CAE41D7"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1.2%</w:t>
            </w:r>
          </w:p>
        </w:tc>
      </w:tr>
      <w:tr w:rsidR="00800DE8" w:rsidRPr="00020E3A" w14:paraId="057B50A6"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828C5F5"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Old age</w:t>
            </w:r>
          </w:p>
        </w:tc>
        <w:tc>
          <w:tcPr>
            <w:tcW w:w="1498" w:type="dxa"/>
            <w:vAlign w:val="center"/>
            <w:hideMark/>
          </w:tcPr>
          <w:p w14:paraId="1F3EF111"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14</w:t>
            </w:r>
          </w:p>
        </w:tc>
        <w:tc>
          <w:tcPr>
            <w:tcW w:w="1167" w:type="dxa"/>
            <w:vAlign w:val="center"/>
            <w:hideMark/>
          </w:tcPr>
          <w:p w14:paraId="4CB2E155"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3.3%</w:t>
            </w:r>
          </w:p>
        </w:tc>
      </w:tr>
      <w:tr w:rsidR="00800DE8" w:rsidRPr="00020E3A" w14:paraId="3BF031CA"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6D1B0D1"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Care </w:t>
            </w:r>
            <w:proofErr w:type="gramStart"/>
            <w:r w:rsidRPr="00020E3A">
              <w:rPr>
                <w:b w:val="0"/>
                <w:bCs w:val="0"/>
                <w:color w:val="000000" w:themeColor="text1"/>
                <w:sz w:val="20"/>
              </w:rPr>
              <w:t>leaver</w:t>
            </w:r>
            <w:proofErr w:type="gramEnd"/>
            <w:r w:rsidRPr="00020E3A">
              <w:rPr>
                <w:b w:val="0"/>
                <w:bCs w:val="0"/>
                <w:color w:val="000000" w:themeColor="text1"/>
                <w:sz w:val="20"/>
              </w:rPr>
              <w:t xml:space="preserve"> aged 18-20 years</w:t>
            </w:r>
          </w:p>
        </w:tc>
        <w:tc>
          <w:tcPr>
            <w:tcW w:w="1498" w:type="dxa"/>
            <w:vAlign w:val="center"/>
            <w:hideMark/>
          </w:tcPr>
          <w:p w14:paraId="15792AD4"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8</w:t>
            </w:r>
          </w:p>
        </w:tc>
        <w:tc>
          <w:tcPr>
            <w:tcW w:w="1167" w:type="dxa"/>
            <w:vAlign w:val="center"/>
            <w:hideMark/>
          </w:tcPr>
          <w:p w14:paraId="646CC5E1"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1.9%</w:t>
            </w:r>
          </w:p>
        </w:tc>
      </w:tr>
      <w:tr w:rsidR="00800DE8" w:rsidRPr="00020E3A" w14:paraId="6B54DD6E"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8B2DF30"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Care </w:t>
            </w:r>
            <w:proofErr w:type="gramStart"/>
            <w:r w:rsidRPr="00020E3A">
              <w:rPr>
                <w:b w:val="0"/>
                <w:bCs w:val="0"/>
                <w:color w:val="000000" w:themeColor="text1"/>
                <w:sz w:val="20"/>
              </w:rPr>
              <w:t>leaver</w:t>
            </w:r>
            <w:proofErr w:type="gramEnd"/>
            <w:r w:rsidRPr="00020E3A">
              <w:rPr>
                <w:b w:val="0"/>
                <w:bCs w:val="0"/>
                <w:color w:val="000000" w:themeColor="text1"/>
                <w:sz w:val="20"/>
              </w:rPr>
              <w:t xml:space="preserve"> aged 21-24 years</w:t>
            </w:r>
          </w:p>
        </w:tc>
        <w:tc>
          <w:tcPr>
            <w:tcW w:w="1498" w:type="dxa"/>
            <w:vAlign w:val="center"/>
            <w:hideMark/>
          </w:tcPr>
          <w:p w14:paraId="5128EEE1"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0</w:t>
            </w:r>
          </w:p>
        </w:tc>
        <w:tc>
          <w:tcPr>
            <w:tcW w:w="1167" w:type="dxa"/>
            <w:vAlign w:val="center"/>
            <w:hideMark/>
          </w:tcPr>
          <w:p w14:paraId="2A6121A7"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0.0%</w:t>
            </w:r>
          </w:p>
        </w:tc>
      </w:tr>
      <w:tr w:rsidR="00800DE8" w:rsidRPr="00020E3A" w14:paraId="6EA2065A"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1BFB607"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Care leaver aged 25+ years</w:t>
            </w:r>
          </w:p>
        </w:tc>
        <w:tc>
          <w:tcPr>
            <w:tcW w:w="1498" w:type="dxa"/>
            <w:vAlign w:val="center"/>
            <w:hideMark/>
          </w:tcPr>
          <w:p w14:paraId="22B70821"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0</w:t>
            </w:r>
          </w:p>
        </w:tc>
        <w:tc>
          <w:tcPr>
            <w:tcW w:w="1167" w:type="dxa"/>
            <w:vAlign w:val="center"/>
            <w:hideMark/>
          </w:tcPr>
          <w:p w14:paraId="62BFAECE"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0.0%</w:t>
            </w:r>
          </w:p>
        </w:tc>
      </w:tr>
      <w:tr w:rsidR="00800DE8" w:rsidRPr="00020E3A" w14:paraId="08C67153"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58DA8BA7"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Care leaver aged 21+ years (retired option)</w:t>
            </w:r>
          </w:p>
        </w:tc>
        <w:tc>
          <w:tcPr>
            <w:tcW w:w="1498" w:type="dxa"/>
            <w:vAlign w:val="center"/>
            <w:hideMark/>
          </w:tcPr>
          <w:p w14:paraId="532C614E"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4</w:t>
            </w:r>
          </w:p>
        </w:tc>
        <w:tc>
          <w:tcPr>
            <w:tcW w:w="1167" w:type="dxa"/>
            <w:vAlign w:val="center"/>
            <w:hideMark/>
          </w:tcPr>
          <w:p w14:paraId="689DCCCB"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0.9%</w:t>
            </w:r>
          </w:p>
        </w:tc>
      </w:tr>
      <w:tr w:rsidR="00800DE8" w:rsidRPr="00020E3A" w14:paraId="193DFFA7" w14:textId="77777777" w:rsidTr="00A51AF4">
        <w:trPr>
          <w:trHeight w:val="310"/>
        </w:trPr>
        <w:tc>
          <w:tcPr>
            <w:cnfStyle w:val="001000000000" w:firstRow="0" w:lastRow="0" w:firstColumn="1" w:lastColumn="0" w:oddVBand="0" w:evenVBand="0" w:oddHBand="0" w:evenHBand="0" w:firstRowFirstColumn="0" w:firstRowLastColumn="0" w:lastRowFirstColumn="0" w:lastRowLastColumn="0"/>
            <w:tcW w:w="6232" w:type="dxa"/>
            <w:hideMark/>
          </w:tcPr>
          <w:p w14:paraId="3FF62E02"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lastRenderedPageBreak/>
              <w:t xml:space="preserve">Young </w:t>
            </w:r>
            <w:proofErr w:type="gramStart"/>
            <w:r w:rsidRPr="00020E3A">
              <w:rPr>
                <w:b w:val="0"/>
                <w:bCs w:val="0"/>
                <w:color w:val="000000" w:themeColor="text1"/>
                <w:sz w:val="20"/>
              </w:rPr>
              <w:t>person</w:t>
            </w:r>
            <w:proofErr w:type="gramEnd"/>
            <w:r w:rsidRPr="00020E3A">
              <w:rPr>
                <w:b w:val="0"/>
                <w:bCs w:val="0"/>
                <w:color w:val="000000" w:themeColor="text1"/>
                <w:sz w:val="20"/>
              </w:rPr>
              <w:t xml:space="preserve"> aged 16-17 years</w:t>
            </w:r>
          </w:p>
        </w:tc>
        <w:tc>
          <w:tcPr>
            <w:tcW w:w="1498" w:type="dxa"/>
            <w:vAlign w:val="center"/>
            <w:hideMark/>
          </w:tcPr>
          <w:p w14:paraId="624FC6AF"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7</w:t>
            </w:r>
          </w:p>
        </w:tc>
        <w:tc>
          <w:tcPr>
            <w:tcW w:w="1167" w:type="dxa"/>
            <w:vAlign w:val="center"/>
            <w:hideMark/>
          </w:tcPr>
          <w:p w14:paraId="29861E1D"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1.6%</w:t>
            </w:r>
          </w:p>
        </w:tc>
      </w:tr>
      <w:tr w:rsidR="00800DE8" w:rsidRPr="00020E3A" w14:paraId="6882152C"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A855739"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 xml:space="preserve">Young </w:t>
            </w:r>
            <w:proofErr w:type="gramStart"/>
            <w:r w:rsidRPr="00020E3A">
              <w:rPr>
                <w:b w:val="0"/>
                <w:bCs w:val="0"/>
                <w:color w:val="000000" w:themeColor="text1"/>
                <w:sz w:val="20"/>
              </w:rPr>
              <w:t>parent requiring</w:t>
            </w:r>
            <w:proofErr w:type="gramEnd"/>
            <w:r w:rsidRPr="00020E3A">
              <w:rPr>
                <w:b w:val="0"/>
                <w:bCs w:val="0"/>
                <w:color w:val="000000" w:themeColor="text1"/>
                <w:sz w:val="20"/>
              </w:rPr>
              <w:t xml:space="preserve"> support to manage independently</w:t>
            </w:r>
          </w:p>
        </w:tc>
        <w:tc>
          <w:tcPr>
            <w:tcW w:w="1498" w:type="dxa"/>
            <w:vAlign w:val="center"/>
            <w:hideMark/>
          </w:tcPr>
          <w:p w14:paraId="68701054"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17</w:t>
            </w:r>
          </w:p>
        </w:tc>
        <w:tc>
          <w:tcPr>
            <w:tcW w:w="1167" w:type="dxa"/>
            <w:vAlign w:val="center"/>
            <w:hideMark/>
          </w:tcPr>
          <w:p w14:paraId="2E2F52A3"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4.0%</w:t>
            </w:r>
          </w:p>
        </w:tc>
      </w:tr>
      <w:tr w:rsidR="00800DE8" w:rsidRPr="00020E3A" w14:paraId="2CAF226C"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17330A5"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Former asylum seeker</w:t>
            </w:r>
          </w:p>
        </w:tc>
        <w:tc>
          <w:tcPr>
            <w:tcW w:w="1498" w:type="dxa"/>
            <w:vAlign w:val="center"/>
            <w:hideMark/>
          </w:tcPr>
          <w:p w14:paraId="1B1E06DB"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1</w:t>
            </w:r>
          </w:p>
        </w:tc>
        <w:tc>
          <w:tcPr>
            <w:tcW w:w="1167" w:type="dxa"/>
            <w:vAlign w:val="center"/>
            <w:hideMark/>
          </w:tcPr>
          <w:p w14:paraId="69F9BC06"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0.2%</w:t>
            </w:r>
          </w:p>
        </w:tc>
      </w:tr>
      <w:tr w:rsidR="00800DE8" w:rsidRPr="00020E3A" w14:paraId="420EAD1C" w14:textId="77777777" w:rsidTr="00A51AF4">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55C866D2" w14:textId="77777777" w:rsidR="00800DE8" w:rsidRPr="00020E3A" w:rsidRDefault="00800DE8" w:rsidP="00DC05B9">
            <w:pPr>
              <w:pStyle w:val="Numberedpara1202"/>
              <w:numPr>
                <w:ilvl w:val="0"/>
                <w:numId w:val="0"/>
              </w:numPr>
              <w:spacing w:before="0" w:line="240" w:lineRule="auto"/>
              <w:rPr>
                <w:b w:val="0"/>
                <w:bCs w:val="0"/>
                <w:color w:val="000000" w:themeColor="text1"/>
                <w:sz w:val="20"/>
              </w:rPr>
            </w:pPr>
            <w:r w:rsidRPr="00020E3A">
              <w:rPr>
                <w:b w:val="0"/>
                <w:bCs w:val="0"/>
                <w:color w:val="000000" w:themeColor="text1"/>
                <w:sz w:val="20"/>
              </w:rPr>
              <w:t>Served in HM Forces</w:t>
            </w:r>
          </w:p>
        </w:tc>
        <w:tc>
          <w:tcPr>
            <w:tcW w:w="1498" w:type="dxa"/>
            <w:vAlign w:val="center"/>
            <w:hideMark/>
          </w:tcPr>
          <w:p w14:paraId="041D5B1D"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020E3A">
              <w:rPr>
                <w:color w:val="000000"/>
                <w:sz w:val="20"/>
              </w:rPr>
              <w:t>1</w:t>
            </w:r>
          </w:p>
        </w:tc>
        <w:tc>
          <w:tcPr>
            <w:tcW w:w="1167" w:type="dxa"/>
            <w:vAlign w:val="center"/>
            <w:hideMark/>
          </w:tcPr>
          <w:p w14:paraId="753D0C52" w14:textId="77777777" w:rsidR="00800DE8" w:rsidRPr="00020E3A"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020E3A">
              <w:rPr>
                <w:i/>
                <w:iCs/>
                <w:color w:val="000000"/>
                <w:sz w:val="20"/>
              </w:rPr>
              <w:t>0.2%</w:t>
            </w:r>
          </w:p>
        </w:tc>
      </w:tr>
    </w:tbl>
    <w:p w14:paraId="4813E6CF"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3E8A72A9" w14:textId="77777777" w:rsidR="00800DE8" w:rsidRDefault="00800DE8" w:rsidP="00800DE8">
      <w:pPr>
        <w:pStyle w:val="Numberedpara1202"/>
      </w:pPr>
      <w:r>
        <w:t>Number of households accommodated in temporary accommodation: 34 (September 2024)</w:t>
      </w:r>
    </w:p>
    <w:p w14:paraId="605D809B" w14:textId="50A2BE2F" w:rsidR="00800DE8" w:rsidRDefault="00800DE8" w:rsidP="000E5D2E">
      <w:pPr>
        <w:pStyle w:val="Numberedpara1202"/>
        <w:numPr>
          <w:ilvl w:val="0"/>
          <w:numId w:val="40"/>
        </w:numPr>
      </w:pPr>
      <w:r>
        <w:t>Estimated percentage of these households that have support needs 80% (27 households)</w:t>
      </w:r>
    </w:p>
    <w:p w14:paraId="7E1B9186" w14:textId="77777777" w:rsidR="00800DE8" w:rsidRDefault="00800DE8" w:rsidP="000E5D2E">
      <w:pPr>
        <w:pStyle w:val="Numberedpara1202"/>
        <w:numPr>
          <w:ilvl w:val="0"/>
          <w:numId w:val="40"/>
        </w:numPr>
      </w:pPr>
      <w:r>
        <w:t>Estimated percentage of these households living in temporary accommodation who may have a need for:</w:t>
      </w:r>
    </w:p>
    <w:p w14:paraId="02AAAC02" w14:textId="499717F9" w:rsidR="00800DE8" w:rsidRDefault="00800DE8" w:rsidP="000E5D2E">
      <w:pPr>
        <w:pStyle w:val="Numberedpara1202"/>
        <w:numPr>
          <w:ilvl w:val="1"/>
          <w:numId w:val="40"/>
        </w:numPr>
      </w:pPr>
      <w:r>
        <w:t>Supported housing: 35% (10 households)</w:t>
      </w:r>
    </w:p>
    <w:p w14:paraId="6895729C" w14:textId="447F8CB7" w:rsidR="00800DE8" w:rsidRDefault="00800DE8" w:rsidP="000E5D2E">
      <w:pPr>
        <w:pStyle w:val="Numberedpara1202"/>
        <w:numPr>
          <w:ilvl w:val="1"/>
          <w:numId w:val="40"/>
        </w:numPr>
      </w:pPr>
      <w:r>
        <w:t>Floating support: 15% (4 households)</w:t>
      </w:r>
    </w:p>
    <w:p w14:paraId="485AB91E" w14:textId="77777777" w:rsidR="00800DE8" w:rsidRDefault="00800DE8" w:rsidP="00800DE8">
      <w:pPr>
        <w:pStyle w:val="Numberedpara1202"/>
      </w:pPr>
      <w:r>
        <w:t xml:space="preserve">Estimated net need for supported housing (2024/25): up to 14 households with support needs per annum require supported housing (if no floating support services are available) instead of being accommodated in temporary accommodation. </w:t>
      </w:r>
    </w:p>
    <w:p w14:paraId="5B7C9AB3" w14:textId="77777777" w:rsidR="00800DE8" w:rsidRDefault="00800DE8" w:rsidP="00800DE8">
      <w:pPr>
        <w:pStyle w:val="Numberedpara1202"/>
      </w:pPr>
      <w:r>
        <w:t xml:space="preserve">It assumes that these households have an average length of stay in supported housing of no more than 12 months. </w:t>
      </w:r>
    </w:p>
    <w:p w14:paraId="2FB738B6" w14:textId="77777777" w:rsidR="003D406D" w:rsidRDefault="003D406D" w:rsidP="003D406D"/>
    <w:p w14:paraId="15DCEE5B" w14:textId="1C6FFB49" w:rsidR="00800DE8" w:rsidRPr="009F11DA" w:rsidRDefault="00800DE8" w:rsidP="003D406D">
      <w:pPr>
        <w:rPr>
          <w:rFonts w:ascii="Segoe UI" w:eastAsia="Calibri" w:hAnsi="Segoe UI" w:cs="Segoe UI"/>
          <w:sz w:val="22"/>
          <w:szCs w:val="22"/>
        </w:rPr>
      </w:pPr>
      <w:r w:rsidRPr="009F11DA">
        <w:rPr>
          <w:rFonts w:ascii="Segoe UI" w:hAnsi="Segoe UI" w:cs="Segoe UI"/>
          <w:b/>
          <w:sz w:val="22"/>
          <w:szCs w:val="22"/>
        </w:rPr>
        <w:t xml:space="preserve">Brentwood </w:t>
      </w:r>
      <w:r w:rsidR="00BD5B7C">
        <w:rPr>
          <w:rFonts w:ascii="Segoe UI" w:hAnsi="Segoe UI" w:cs="Segoe UI"/>
          <w:b/>
          <w:sz w:val="22"/>
          <w:szCs w:val="22"/>
        </w:rPr>
        <w:t>Borough</w:t>
      </w:r>
      <w:r w:rsidRPr="009F11DA">
        <w:rPr>
          <w:rFonts w:ascii="Segoe UI" w:hAnsi="Segoe UI" w:cs="Segoe UI"/>
          <w:b/>
          <w:sz w:val="22"/>
          <w:szCs w:val="22"/>
        </w:rPr>
        <w:t xml:space="preserve"> Council</w:t>
      </w:r>
    </w:p>
    <w:p w14:paraId="7D0CE555" w14:textId="7FCB9DE8" w:rsidR="00343BC1" w:rsidRPr="00BB319C" w:rsidRDefault="00343BC1" w:rsidP="00343BC1">
      <w:pPr>
        <w:pStyle w:val="Numberedpara1202"/>
      </w:pPr>
      <w:r w:rsidRPr="00BB319C">
        <w:t xml:space="preserve">At the time of </w:t>
      </w:r>
      <w:r w:rsidR="00BB319C">
        <w:t>writing</w:t>
      </w:r>
      <w:r w:rsidRPr="00BB319C">
        <w:t xml:space="preserve">, data </w:t>
      </w:r>
      <w:r w:rsidR="00BB319C" w:rsidRPr="00BB319C">
        <w:t xml:space="preserve">in relation to the </w:t>
      </w:r>
      <w:r w:rsidRPr="00BB319C">
        <w:t>support needs of households owed a prevention or relief duty 2023/24 were not available</w:t>
      </w:r>
      <w:r w:rsidR="00BB319C" w:rsidRPr="00BB319C">
        <w:t>.</w:t>
      </w:r>
    </w:p>
    <w:p w14:paraId="1D53361D" w14:textId="77777777" w:rsidR="00800DE8" w:rsidRDefault="00800DE8" w:rsidP="00800DE8">
      <w:pPr>
        <w:pStyle w:val="Numberedpara1202"/>
      </w:pPr>
      <w:r>
        <w:t>Number of households accommodated in temporary accommodation: 29 (September 2024)</w:t>
      </w:r>
    </w:p>
    <w:p w14:paraId="1C4FBCE5" w14:textId="00F53A2A" w:rsidR="00800DE8" w:rsidRDefault="00800DE8" w:rsidP="000E5D2E">
      <w:pPr>
        <w:pStyle w:val="Numberedpara1202"/>
        <w:numPr>
          <w:ilvl w:val="0"/>
          <w:numId w:val="40"/>
        </w:numPr>
      </w:pPr>
      <w:r>
        <w:t>Estimated percentage of these households that have support needs 80% (23 households)</w:t>
      </w:r>
    </w:p>
    <w:p w14:paraId="3A0E662C" w14:textId="77777777" w:rsidR="00800DE8" w:rsidRDefault="00800DE8" w:rsidP="000E5D2E">
      <w:pPr>
        <w:pStyle w:val="Numberedpara1202"/>
        <w:numPr>
          <w:ilvl w:val="0"/>
          <w:numId w:val="40"/>
        </w:numPr>
      </w:pPr>
      <w:r>
        <w:t>Estimated percentage of these households living in temporary accommodation who may have a need for:</w:t>
      </w:r>
    </w:p>
    <w:p w14:paraId="55727CAD" w14:textId="584C44B8" w:rsidR="00800DE8" w:rsidRDefault="00800DE8" w:rsidP="000E5D2E">
      <w:pPr>
        <w:pStyle w:val="Numberedpara1202"/>
        <w:numPr>
          <w:ilvl w:val="1"/>
          <w:numId w:val="40"/>
        </w:numPr>
      </w:pPr>
      <w:r>
        <w:t>Supported housing: 35% (8 households)</w:t>
      </w:r>
    </w:p>
    <w:p w14:paraId="2425D8C2" w14:textId="6C46197A" w:rsidR="00800DE8" w:rsidRDefault="00800DE8" w:rsidP="000E5D2E">
      <w:pPr>
        <w:pStyle w:val="Numberedpara1202"/>
        <w:numPr>
          <w:ilvl w:val="1"/>
          <w:numId w:val="40"/>
        </w:numPr>
      </w:pPr>
      <w:r>
        <w:t>Floating support: 15% (3 households)</w:t>
      </w:r>
    </w:p>
    <w:p w14:paraId="5AF95122" w14:textId="77777777" w:rsidR="00800DE8" w:rsidRDefault="00800DE8" w:rsidP="00800DE8">
      <w:pPr>
        <w:pStyle w:val="Numberedpara1202"/>
      </w:pPr>
      <w:r>
        <w:t xml:space="preserve">Estimated net need for supported housing (2024/25): up to 12 households with support needs per annum require supported housing (if no floating support services are available) instead of being accommodated in temporary accommodation. </w:t>
      </w:r>
    </w:p>
    <w:p w14:paraId="29AA6A35" w14:textId="77777777" w:rsidR="00800DE8" w:rsidRDefault="00800DE8" w:rsidP="00800DE8">
      <w:pPr>
        <w:pStyle w:val="Numberedpara1202"/>
      </w:pPr>
      <w:r>
        <w:lastRenderedPageBreak/>
        <w:t xml:space="preserve">It assumes that these households have an average length of stay in supported housing of no more than 12 months. </w:t>
      </w:r>
    </w:p>
    <w:p w14:paraId="758D3E47" w14:textId="77777777" w:rsidR="003D406D" w:rsidRDefault="003D406D" w:rsidP="003D406D"/>
    <w:p w14:paraId="21DE4547" w14:textId="1360DCF1" w:rsidR="00800DE8" w:rsidRPr="009F11DA" w:rsidRDefault="00800DE8" w:rsidP="003D406D">
      <w:pPr>
        <w:rPr>
          <w:rFonts w:ascii="Segoe UI" w:eastAsia="Calibri" w:hAnsi="Segoe UI" w:cs="Segoe UI"/>
          <w:sz w:val="22"/>
          <w:szCs w:val="22"/>
        </w:rPr>
      </w:pPr>
      <w:r w:rsidRPr="009F11DA">
        <w:rPr>
          <w:rFonts w:ascii="Segoe UI" w:hAnsi="Segoe UI" w:cs="Segoe UI"/>
          <w:b/>
          <w:bCs/>
          <w:sz w:val="22"/>
          <w:szCs w:val="22"/>
        </w:rPr>
        <w:t>Cast</w:t>
      </w:r>
      <w:r w:rsidR="009F11DA">
        <w:rPr>
          <w:rFonts w:ascii="Segoe UI" w:hAnsi="Segoe UI" w:cs="Segoe UI"/>
          <w:b/>
          <w:bCs/>
          <w:sz w:val="22"/>
          <w:szCs w:val="22"/>
        </w:rPr>
        <w:t>l</w:t>
      </w:r>
      <w:r w:rsidRPr="009F11DA">
        <w:rPr>
          <w:rFonts w:ascii="Segoe UI" w:hAnsi="Segoe UI" w:cs="Segoe UI"/>
          <w:b/>
          <w:bCs/>
          <w:sz w:val="22"/>
          <w:szCs w:val="22"/>
        </w:rPr>
        <w:t>e</w:t>
      </w:r>
      <w:r w:rsidRPr="009F11DA">
        <w:rPr>
          <w:rFonts w:ascii="Segoe UI" w:hAnsi="Segoe UI" w:cs="Segoe UI"/>
          <w:b/>
          <w:sz w:val="22"/>
          <w:szCs w:val="22"/>
        </w:rPr>
        <w:t xml:space="preserve"> Point </w:t>
      </w:r>
      <w:r w:rsidR="00690719">
        <w:rPr>
          <w:rFonts w:ascii="Segoe UI" w:hAnsi="Segoe UI" w:cs="Segoe UI"/>
          <w:b/>
          <w:sz w:val="22"/>
          <w:szCs w:val="22"/>
        </w:rPr>
        <w:t xml:space="preserve">Borough </w:t>
      </w:r>
      <w:r w:rsidRPr="009F11DA">
        <w:rPr>
          <w:rFonts w:ascii="Segoe UI" w:hAnsi="Segoe UI" w:cs="Segoe UI"/>
          <w:b/>
          <w:sz w:val="22"/>
          <w:szCs w:val="22"/>
        </w:rPr>
        <w:t>Council</w:t>
      </w:r>
    </w:p>
    <w:p w14:paraId="67146D5D" w14:textId="77777777" w:rsidR="00800DE8" w:rsidRDefault="00800DE8" w:rsidP="00800DE8">
      <w:pPr>
        <w:pStyle w:val="Numberedpara1202"/>
      </w:pPr>
      <w:r>
        <w:t>For 2023/24:</w:t>
      </w:r>
    </w:p>
    <w:p w14:paraId="15B467F2" w14:textId="77777777" w:rsidR="00800DE8" w:rsidRDefault="00800DE8" w:rsidP="000E5D2E">
      <w:pPr>
        <w:pStyle w:val="Numberedpara1202"/>
        <w:numPr>
          <w:ilvl w:val="0"/>
          <w:numId w:val="39"/>
        </w:numPr>
      </w:pPr>
      <w:r>
        <w:t>Total households assessed: 249</w:t>
      </w:r>
    </w:p>
    <w:p w14:paraId="45047C9D" w14:textId="77777777" w:rsidR="00800DE8" w:rsidRDefault="00800DE8" w:rsidP="000E5D2E">
      <w:pPr>
        <w:pStyle w:val="Numberedpara1202"/>
        <w:numPr>
          <w:ilvl w:val="0"/>
          <w:numId w:val="39"/>
        </w:numPr>
      </w:pPr>
      <w:r w:rsidRPr="000C35A3">
        <w:t>Total households with support need(s) owed a duty</w:t>
      </w:r>
      <w:r>
        <w:t>: 118</w:t>
      </w:r>
    </w:p>
    <w:p w14:paraId="63CA671F" w14:textId="053037BB" w:rsidR="00800DE8" w:rsidRDefault="00800DE8" w:rsidP="00800DE8">
      <w:pPr>
        <w:pStyle w:val="Numberedpara1202"/>
        <w:numPr>
          <w:ilvl w:val="0"/>
          <w:numId w:val="39"/>
        </w:numPr>
      </w:pPr>
      <w:r>
        <w:t>Most prevalent support needs amongst h</w:t>
      </w:r>
      <w:r w:rsidRPr="00D4360A">
        <w:t>ouseholds owed a prevention or relief duty</w:t>
      </w:r>
      <w:r>
        <w:t xml:space="preserve"> shown in table below</w:t>
      </w:r>
    </w:p>
    <w:p w14:paraId="0F6CDC63" w14:textId="1648D4F8" w:rsidR="00D46A3C" w:rsidRDefault="00D46A3C" w:rsidP="00D46A3C">
      <w:pPr>
        <w:pStyle w:val="Caption"/>
      </w:pPr>
      <w:r>
        <w:t xml:space="preserve">Table </w:t>
      </w:r>
      <w:fldSimple w:instr=" SEQ Table \* ARABIC ">
        <w:r>
          <w:rPr>
            <w:noProof/>
          </w:rPr>
          <w:t>166</w:t>
        </w:r>
      </w:fldSimple>
      <w:r>
        <w:t xml:space="preserve">. </w:t>
      </w:r>
      <w:r w:rsidRPr="00493F50">
        <w:t>Support needs of households owed a prevention or relief duty</w:t>
      </w:r>
    </w:p>
    <w:tbl>
      <w:tblPr>
        <w:tblStyle w:val="GridTable5Dark-Accent4"/>
        <w:tblW w:w="0" w:type="auto"/>
        <w:tblLook w:val="04A0" w:firstRow="1" w:lastRow="0" w:firstColumn="1" w:lastColumn="0" w:noHBand="0" w:noVBand="1"/>
      </w:tblPr>
      <w:tblGrid>
        <w:gridCol w:w="6232"/>
        <w:gridCol w:w="1377"/>
        <w:gridCol w:w="1288"/>
      </w:tblGrid>
      <w:tr w:rsidR="00A51AF4" w:rsidRPr="00B5214B" w14:paraId="4D220102" w14:textId="77777777" w:rsidTr="00D46A3C">
        <w:trPr>
          <w:cnfStyle w:val="100000000000" w:firstRow="1" w:lastRow="0" w:firstColumn="0" w:lastColumn="0" w:oddVBand="0" w:evenVBand="0" w:oddHBand="0" w:evenHBand="0" w:firstRowFirstColumn="0" w:firstRowLastColumn="0" w:lastRowFirstColumn="0" w:lastRowLastColumn="0"/>
          <w:trHeight w:val="313"/>
          <w:tblHeader/>
        </w:trPr>
        <w:tc>
          <w:tcPr>
            <w:cnfStyle w:val="001000000000" w:firstRow="0" w:lastRow="0" w:firstColumn="1" w:lastColumn="0" w:oddVBand="0" w:evenVBand="0" w:oddHBand="0" w:evenHBand="0" w:firstRowFirstColumn="0" w:firstRowLastColumn="0" w:lastRowFirstColumn="0" w:lastRowLastColumn="0"/>
            <w:tcW w:w="6232" w:type="dxa"/>
            <w:shd w:val="clear" w:color="auto" w:fill="FBCAD0"/>
            <w:noWrap/>
          </w:tcPr>
          <w:p w14:paraId="4F52D93E" w14:textId="5E37DDE3" w:rsidR="00A51AF4" w:rsidRPr="00B5214B" w:rsidRDefault="00A51AF4" w:rsidP="00A51AF4">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377" w:type="dxa"/>
            <w:shd w:val="clear" w:color="auto" w:fill="FBCAD0"/>
          </w:tcPr>
          <w:p w14:paraId="386507AD" w14:textId="20484128" w:rsidR="00A51AF4" w:rsidRPr="00B5214B" w:rsidRDefault="00A51AF4" w:rsidP="00A51AF4">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sz w:val="20"/>
              </w:rPr>
            </w:pPr>
            <w:r w:rsidRPr="00781833">
              <w:rPr>
                <w:color w:val="000000" w:themeColor="text1"/>
                <w:sz w:val="20"/>
              </w:rPr>
              <w:t>No. of households with support need</w:t>
            </w:r>
          </w:p>
        </w:tc>
        <w:tc>
          <w:tcPr>
            <w:tcW w:w="1288" w:type="dxa"/>
            <w:shd w:val="clear" w:color="auto" w:fill="FBCAD0"/>
          </w:tcPr>
          <w:p w14:paraId="16E43DC2" w14:textId="0EF86065" w:rsidR="00A51AF4" w:rsidRPr="00B5214B" w:rsidRDefault="00A51AF4" w:rsidP="00A51AF4">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sz w:val="20"/>
              </w:rPr>
            </w:pPr>
            <w:r w:rsidRPr="00781833">
              <w:rPr>
                <w:color w:val="000000" w:themeColor="text1"/>
                <w:sz w:val="20"/>
              </w:rPr>
              <w:t>% of households with support need</w:t>
            </w:r>
          </w:p>
        </w:tc>
      </w:tr>
      <w:tr w:rsidR="00800DE8" w:rsidRPr="00B5214B" w14:paraId="0D849A13"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6E2EE8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mental health problems</w:t>
            </w:r>
          </w:p>
        </w:tc>
        <w:tc>
          <w:tcPr>
            <w:tcW w:w="1377" w:type="dxa"/>
            <w:hideMark/>
          </w:tcPr>
          <w:p w14:paraId="2AE5517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B5214B">
              <w:rPr>
                <w:color w:val="000000"/>
                <w:sz w:val="20"/>
              </w:rPr>
              <w:t>53</w:t>
            </w:r>
          </w:p>
        </w:tc>
        <w:tc>
          <w:tcPr>
            <w:tcW w:w="1288" w:type="dxa"/>
            <w:hideMark/>
          </w:tcPr>
          <w:p w14:paraId="3A73F4D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B5214B">
              <w:rPr>
                <w:i/>
                <w:iCs/>
                <w:color w:val="000000"/>
                <w:sz w:val="20"/>
              </w:rPr>
              <w:t>21.5%</w:t>
            </w:r>
          </w:p>
        </w:tc>
      </w:tr>
      <w:tr w:rsidR="00800DE8" w:rsidRPr="00B5214B" w14:paraId="54684200"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31786B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domestic abuse</w:t>
            </w:r>
          </w:p>
        </w:tc>
        <w:tc>
          <w:tcPr>
            <w:tcW w:w="1377" w:type="dxa"/>
            <w:vAlign w:val="center"/>
            <w:hideMark/>
          </w:tcPr>
          <w:p w14:paraId="2897328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16</w:t>
            </w:r>
          </w:p>
        </w:tc>
        <w:tc>
          <w:tcPr>
            <w:tcW w:w="1288" w:type="dxa"/>
            <w:vAlign w:val="center"/>
            <w:hideMark/>
          </w:tcPr>
          <w:p w14:paraId="4B7B4DE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6.5%</w:t>
            </w:r>
          </w:p>
        </w:tc>
      </w:tr>
      <w:tr w:rsidR="00800DE8" w:rsidRPr="00B5214B" w14:paraId="102974D5"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EB8E4D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Offending history</w:t>
            </w:r>
          </w:p>
        </w:tc>
        <w:tc>
          <w:tcPr>
            <w:tcW w:w="1377" w:type="dxa"/>
            <w:vAlign w:val="center"/>
            <w:hideMark/>
          </w:tcPr>
          <w:p w14:paraId="5630336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9</w:t>
            </w:r>
          </w:p>
        </w:tc>
        <w:tc>
          <w:tcPr>
            <w:tcW w:w="1288" w:type="dxa"/>
            <w:vAlign w:val="center"/>
            <w:hideMark/>
          </w:tcPr>
          <w:p w14:paraId="123180D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3.6%</w:t>
            </w:r>
          </w:p>
        </w:tc>
      </w:tr>
      <w:tr w:rsidR="00800DE8" w:rsidRPr="00B5214B" w14:paraId="71DF3C96"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173BAF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repeat homelessness</w:t>
            </w:r>
          </w:p>
        </w:tc>
        <w:tc>
          <w:tcPr>
            <w:tcW w:w="1377" w:type="dxa"/>
            <w:vAlign w:val="center"/>
            <w:hideMark/>
          </w:tcPr>
          <w:p w14:paraId="6FD94AC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9</w:t>
            </w:r>
          </w:p>
        </w:tc>
        <w:tc>
          <w:tcPr>
            <w:tcW w:w="1288" w:type="dxa"/>
            <w:vAlign w:val="center"/>
            <w:hideMark/>
          </w:tcPr>
          <w:p w14:paraId="7E17CB4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3.6%</w:t>
            </w:r>
          </w:p>
        </w:tc>
      </w:tr>
      <w:tr w:rsidR="00800DE8" w:rsidRPr="00B5214B" w14:paraId="7A358B89" w14:textId="77777777" w:rsidTr="00D46A3C">
        <w:trPr>
          <w:trHeight w:val="310"/>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C242AD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Drug dependency needs</w:t>
            </w:r>
          </w:p>
        </w:tc>
        <w:tc>
          <w:tcPr>
            <w:tcW w:w="1377" w:type="dxa"/>
            <w:vAlign w:val="center"/>
            <w:hideMark/>
          </w:tcPr>
          <w:p w14:paraId="328B9C8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9</w:t>
            </w:r>
          </w:p>
        </w:tc>
        <w:tc>
          <w:tcPr>
            <w:tcW w:w="1288" w:type="dxa"/>
            <w:vAlign w:val="center"/>
            <w:hideMark/>
          </w:tcPr>
          <w:p w14:paraId="3100792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3.6%</w:t>
            </w:r>
          </w:p>
        </w:tc>
      </w:tr>
      <w:tr w:rsidR="00800DE8" w:rsidRPr="00B5214B" w14:paraId="1E0B40A4" w14:textId="77777777" w:rsidTr="00D46A3C">
        <w:trPr>
          <w:trHeight w:val="345"/>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336FEF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rough sleeping</w:t>
            </w:r>
          </w:p>
        </w:tc>
        <w:tc>
          <w:tcPr>
            <w:tcW w:w="1377" w:type="dxa"/>
            <w:vAlign w:val="center"/>
            <w:hideMark/>
          </w:tcPr>
          <w:p w14:paraId="1FDFBDF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288" w:type="dxa"/>
            <w:vAlign w:val="center"/>
            <w:hideMark/>
          </w:tcPr>
          <w:p w14:paraId="6587992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2.0%</w:t>
            </w:r>
          </w:p>
        </w:tc>
      </w:tr>
      <w:tr w:rsidR="00800DE8" w:rsidRPr="00B5214B" w14:paraId="0EF392F8"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0BB946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Alcohol dependency needs</w:t>
            </w:r>
          </w:p>
        </w:tc>
        <w:tc>
          <w:tcPr>
            <w:tcW w:w="1377" w:type="dxa"/>
            <w:vAlign w:val="center"/>
            <w:hideMark/>
          </w:tcPr>
          <w:p w14:paraId="27389EB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11</w:t>
            </w:r>
          </w:p>
        </w:tc>
        <w:tc>
          <w:tcPr>
            <w:tcW w:w="1288" w:type="dxa"/>
            <w:vAlign w:val="center"/>
            <w:hideMark/>
          </w:tcPr>
          <w:p w14:paraId="422E8D6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4.5%</w:t>
            </w:r>
          </w:p>
        </w:tc>
      </w:tr>
      <w:tr w:rsidR="00800DE8" w:rsidRPr="00B5214B" w14:paraId="2DE5CFDE"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159F2C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Learning disability</w:t>
            </w:r>
          </w:p>
        </w:tc>
        <w:tc>
          <w:tcPr>
            <w:tcW w:w="1377" w:type="dxa"/>
            <w:vAlign w:val="center"/>
            <w:hideMark/>
          </w:tcPr>
          <w:p w14:paraId="62C4CA4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7</w:t>
            </w:r>
          </w:p>
        </w:tc>
        <w:tc>
          <w:tcPr>
            <w:tcW w:w="1288" w:type="dxa"/>
            <w:vAlign w:val="center"/>
            <w:hideMark/>
          </w:tcPr>
          <w:p w14:paraId="3292341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2.8%</w:t>
            </w:r>
          </w:p>
        </w:tc>
      </w:tr>
      <w:tr w:rsidR="00800DE8" w:rsidRPr="00B5214B" w14:paraId="4AF58CEC"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4644C3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18-25 years requiring support to manage independently</w:t>
            </w:r>
          </w:p>
        </w:tc>
        <w:tc>
          <w:tcPr>
            <w:tcW w:w="1377" w:type="dxa"/>
            <w:vAlign w:val="center"/>
            <w:hideMark/>
          </w:tcPr>
          <w:p w14:paraId="76CDC32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288" w:type="dxa"/>
            <w:vAlign w:val="center"/>
            <w:hideMark/>
          </w:tcPr>
          <w:p w14:paraId="4EC3DCA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2.0%</w:t>
            </w:r>
          </w:p>
        </w:tc>
      </w:tr>
      <w:tr w:rsidR="00800DE8" w:rsidRPr="00B5214B" w14:paraId="4F27FE69"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92C1CC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Access to education, employment or training</w:t>
            </w:r>
          </w:p>
        </w:tc>
        <w:tc>
          <w:tcPr>
            <w:tcW w:w="1377" w:type="dxa"/>
            <w:vAlign w:val="center"/>
            <w:hideMark/>
          </w:tcPr>
          <w:p w14:paraId="3C59502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288" w:type="dxa"/>
            <w:vAlign w:val="center"/>
            <w:hideMark/>
          </w:tcPr>
          <w:p w14:paraId="496552D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0.8%</w:t>
            </w:r>
          </w:p>
        </w:tc>
      </w:tr>
      <w:tr w:rsidR="00800DE8" w:rsidRPr="00B5214B" w14:paraId="59A03B01"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C57E91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abuse (non-domestic abuse)</w:t>
            </w:r>
          </w:p>
        </w:tc>
        <w:tc>
          <w:tcPr>
            <w:tcW w:w="1377" w:type="dxa"/>
            <w:vAlign w:val="center"/>
            <w:hideMark/>
          </w:tcPr>
          <w:p w14:paraId="63962D9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288" w:type="dxa"/>
            <w:vAlign w:val="center"/>
            <w:hideMark/>
          </w:tcPr>
          <w:p w14:paraId="135FB49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r w:rsidR="00800DE8" w:rsidRPr="00B5214B" w14:paraId="63C2127D"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3048501"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sexual abuse / exploitation</w:t>
            </w:r>
          </w:p>
        </w:tc>
        <w:tc>
          <w:tcPr>
            <w:tcW w:w="1377" w:type="dxa"/>
            <w:vAlign w:val="center"/>
            <w:hideMark/>
          </w:tcPr>
          <w:p w14:paraId="0F6F69E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w:t>
            </w:r>
          </w:p>
        </w:tc>
        <w:tc>
          <w:tcPr>
            <w:tcW w:w="1288" w:type="dxa"/>
            <w:vAlign w:val="center"/>
            <w:hideMark/>
          </w:tcPr>
          <w:p w14:paraId="403F9EF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1.6%</w:t>
            </w:r>
          </w:p>
        </w:tc>
      </w:tr>
      <w:tr w:rsidR="00800DE8" w:rsidRPr="00B5214B" w14:paraId="30D62C34"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74C3E6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Old age</w:t>
            </w:r>
          </w:p>
        </w:tc>
        <w:tc>
          <w:tcPr>
            <w:tcW w:w="1377" w:type="dxa"/>
            <w:vAlign w:val="center"/>
            <w:hideMark/>
          </w:tcPr>
          <w:p w14:paraId="3303762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7</w:t>
            </w:r>
          </w:p>
        </w:tc>
        <w:tc>
          <w:tcPr>
            <w:tcW w:w="1288" w:type="dxa"/>
            <w:vAlign w:val="center"/>
            <w:hideMark/>
          </w:tcPr>
          <w:p w14:paraId="26D768A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2.8%</w:t>
            </w:r>
          </w:p>
        </w:tc>
      </w:tr>
      <w:tr w:rsidR="00800DE8" w:rsidRPr="00B5214B" w14:paraId="6A4C7DAA"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36A8B7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18-20 years</w:t>
            </w:r>
          </w:p>
        </w:tc>
        <w:tc>
          <w:tcPr>
            <w:tcW w:w="1377" w:type="dxa"/>
            <w:vAlign w:val="center"/>
            <w:hideMark/>
          </w:tcPr>
          <w:p w14:paraId="49749C5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288" w:type="dxa"/>
            <w:vAlign w:val="center"/>
            <w:hideMark/>
          </w:tcPr>
          <w:p w14:paraId="199E55C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r w:rsidR="00800DE8" w:rsidRPr="00B5214B" w14:paraId="34653B96"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37DD79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21-24 years</w:t>
            </w:r>
          </w:p>
        </w:tc>
        <w:tc>
          <w:tcPr>
            <w:tcW w:w="1377" w:type="dxa"/>
            <w:vAlign w:val="center"/>
            <w:hideMark/>
          </w:tcPr>
          <w:p w14:paraId="5DC3DCB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288" w:type="dxa"/>
            <w:vAlign w:val="center"/>
            <w:hideMark/>
          </w:tcPr>
          <w:p w14:paraId="3DF67EA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1BFF0947"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AABB37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25+ years</w:t>
            </w:r>
          </w:p>
        </w:tc>
        <w:tc>
          <w:tcPr>
            <w:tcW w:w="1377" w:type="dxa"/>
            <w:vAlign w:val="center"/>
            <w:hideMark/>
          </w:tcPr>
          <w:p w14:paraId="181000F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288" w:type="dxa"/>
            <w:vAlign w:val="center"/>
            <w:hideMark/>
          </w:tcPr>
          <w:p w14:paraId="3901FAC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r w:rsidR="00800DE8" w:rsidRPr="00B5214B" w14:paraId="79D33AAD"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2139FD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21+ years (retired option)</w:t>
            </w:r>
          </w:p>
        </w:tc>
        <w:tc>
          <w:tcPr>
            <w:tcW w:w="1377" w:type="dxa"/>
            <w:vAlign w:val="center"/>
            <w:hideMark/>
          </w:tcPr>
          <w:p w14:paraId="65E8CE8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288" w:type="dxa"/>
            <w:vAlign w:val="center"/>
            <w:hideMark/>
          </w:tcPr>
          <w:p w14:paraId="2F480AC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637C2044" w14:textId="77777777" w:rsidTr="00D46A3C">
        <w:trPr>
          <w:trHeight w:val="310"/>
        </w:trPr>
        <w:tc>
          <w:tcPr>
            <w:cnfStyle w:val="001000000000" w:firstRow="0" w:lastRow="0" w:firstColumn="1" w:lastColumn="0" w:oddVBand="0" w:evenVBand="0" w:oddHBand="0" w:evenHBand="0" w:firstRowFirstColumn="0" w:firstRowLastColumn="0" w:lastRowFirstColumn="0" w:lastRowLastColumn="0"/>
            <w:tcW w:w="6232" w:type="dxa"/>
            <w:hideMark/>
          </w:tcPr>
          <w:p w14:paraId="377F07B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16-17 years</w:t>
            </w:r>
          </w:p>
        </w:tc>
        <w:tc>
          <w:tcPr>
            <w:tcW w:w="1377" w:type="dxa"/>
            <w:vAlign w:val="center"/>
            <w:hideMark/>
          </w:tcPr>
          <w:p w14:paraId="1F58D87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288" w:type="dxa"/>
            <w:vAlign w:val="center"/>
            <w:hideMark/>
          </w:tcPr>
          <w:p w14:paraId="2E75424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0.8%</w:t>
            </w:r>
          </w:p>
        </w:tc>
      </w:tr>
      <w:tr w:rsidR="00800DE8" w:rsidRPr="00B5214B" w14:paraId="31BF37DC"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BEEAA5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parent requiring</w:t>
            </w:r>
            <w:proofErr w:type="gramEnd"/>
            <w:r w:rsidRPr="00B5214B">
              <w:rPr>
                <w:b w:val="0"/>
                <w:bCs w:val="0"/>
                <w:color w:val="000000" w:themeColor="text1"/>
                <w:sz w:val="20"/>
              </w:rPr>
              <w:t xml:space="preserve"> support to manage independently</w:t>
            </w:r>
          </w:p>
        </w:tc>
        <w:tc>
          <w:tcPr>
            <w:tcW w:w="1377" w:type="dxa"/>
            <w:vAlign w:val="center"/>
            <w:hideMark/>
          </w:tcPr>
          <w:p w14:paraId="7E08C88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288" w:type="dxa"/>
            <w:vAlign w:val="center"/>
            <w:hideMark/>
          </w:tcPr>
          <w:p w14:paraId="3202D55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1.2%</w:t>
            </w:r>
          </w:p>
        </w:tc>
      </w:tr>
      <w:tr w:rsidR="00800DE8" w:rsidRPr="00B5214B" w14:paraId="4FB7B7C7"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FCEB0D1"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Former asylum seeker</w:t>
            </w:r>
          </w:p>
        </w:tc>
        <w:tc>
          <w:tcPr>
            <w:tcW w:w="1377" w:type="dxa"/>
            <w:vAlign w:val="center"/>
            <w:hideMark/>
          </w:tcPr>
          <w:p w14:paraId="0761F6C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288" w:type="dxa"/>
            <w:vAlign w:val="center"/>
            <w:hideMark/>
          </w:tcPr>
          <w:p w14:paraId="5443FFC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1.2%</w:t>
            </w:r>
          </w:p>
        </w:tc>
      </w:tr>
      <w:tr w:rsidR="00800DE8" w:rsidRPr="00B5214B" w14:paraId="35C03216" w14:textId="77777777" w:rsidTr="00D46A3C">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5612224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Served in HM Forces</w:t>
            </w:r>
          </w:p>
        </w:tc>
        <w:tc>
          <w:tcPr>
            <w:tcW w:w="1377" w:type="dxa"/>
            <w:vAlign w:val="center"/>
            <w:hideMark/>
          </w:tcPr>
          <w:p w14:paraId="10B93D6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288" w:type="dxa"/>
            <w:vAlign w:val="center"/>
            <w:hideMark/>
          </w:tcPr>
          <w:p w14:paraId="2D767DA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bl>
    <w:p w14:paraId="294E4079"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3A0C2A90" w14:textId="77777777" w:rsidR="00800DE8" w:rsidRDefault="00800DE8" w:rsidP="00800DE8">
      <w:pPr>
        <w:pStyle w:val="Numberedpara1202"/>
      </w:pPr>
      <w:r>
        <w:t>Number of households accommodated in temporary accommodation: 130 (September 2024)</w:t>
      </w:r>
    </w:p>
    <w:p w14:paraId="7FC9B086" w14:textId="6217276C" w:rsidR="00800DE8" w:rsidRDefault="00800DE8" w:rsidP="000E5D2E">
      <w:pPr>
        <w:pStyle w:val="Numberedpara1202"/>
        <w:numPr>
          <w:ilvl w:val="0"/>
          <w:numId w:val="40"/>
        </w:numPr>
      </w:pPr>
      <w:r>
        <w:lastRenderedPageBreak/>
        <w:t>Estimated percentage of these households that have support needs 80% (104 households)</w:t>
      </w:r>
    </w:p>
    <w:p w14:paraId="7785F931" w14:textId="77777777" w:rsidR="00800DE8" w:rsidRDefault="00800DE8" w:rsidP="000E5D2E">
      <w:pPr>
        <w:pStyle w:val="Numberedpara1202"/>
        <w:numPr>
          <w:ilvl w:val="0"/>
          <w:numId w:val="40"/>
        </w:numPr>
      </w:pPr>
      <w:r>
        <w:t>Estimated percentage of these households living in temporary accommodation who may have a need for:</w:t>
      </w:r>
    </w:p>
    <w:p w14:paraId="69B5B805" w14:textId="2D503C3E" w:rsidR="00800DE8" w:rsidRDefault="00800DE8" w:rsidP="000E5D2E">
      <w:pPr>
        <w:pStyle w:val="Numberedpara1202"/>
        <w:numPr>
          <w:ilvl w:val="1"/>
          <w:numId w:val="40"/>
        </w:numPr>
      </w:pPr>
      <w:r>
        <w:t>Supported housing: 35% (36 households)</w:t>
      </w:r>
    </w:p>
    <w:p w14:paraId="7B619551" w14:textId="7A23E079" w:rsidR="00800DE8" w:rsidRDefault="00800DE8" w:rsidP="000E5D2E">
      <w:pPr>
        <w:pStyle w:val="Numberedpara1202"/>
        <w:numPr>
          <w:ilvl w:val="1"/>
          <w:numId w:val="40"/>
        </w:numPr>
      </w:pPr>
      <w:r>
        <w:t>Floating support: 15% (16 households)</w:t>
      </w:r>
    </w:p>
    <w:p w14:paraId="69AA4E24" w14:textId="77777777" w:rsidR="00800DE8" w:rsidRDefault="00800DE8" w:rsidP="00800DE8">
      <w:pPr>
        <w:pStyle w:val="Numberedpara1202"/>
      </w:pPr>
      <w:r>
        <w:t xml:space="preserve">Estimated net need for supported housing (2024/25): up to 52 households with support needs per annum require supported housing (if no floating support services are available) instead of being accommodated in temporary accommodation. </w:t>
      </w:r>
    </w:p>
    <w:p w14:paraId="4584B5E3" w14:textId="77777777" w:rsidR="00800DE8" w:rsidRDefault="00800DE8" w:rsidP="00800DE8">
      <w:pPr>
        <w:pStyle w:val="Numberedpara1202"/>
      </w:pPr>
      <w:r>
        <w:t xml:space="preserve">It assumes that these households have an average length of stay in supported housing of no more than 12 months. </w:t>
      </w:r>
    </w:p>
    <w:p w14:paraId="25B69750" w14:textId="77777777" w:rsidR="004E407E" w:rsidRDefault="004E407E" w:rsidP="004E407E">
      <w:pPr>
        <w:pStyle w:val="Numberedpara1202"/>
        <w:numPr>
          <w:ilvl w:val="0"/>
          <w:numId w:val="0"/>
        </w:numPr>
        <w:ind w:left="720"/>
      </w:pPr>
    </w:p>
    <w:p w14:paraId="38CE99EA" w14:textId="77777777" w:rsidR="00800DE8" w:rsidRPr="009F11DA" w:rsidRDefault="00800DE8" w:rsidP="003D406D">
      <w:pPr>
        <w:rPr>
          <w:rFonts w:ascii="Segoe UI" w:eastAsia="Calibri" w:hAnsi="Segoe UI" w:cs="Segoe UI"/>
          <w:sz w:val="22"/>
          <w:szCs w:val="22"/>
        </w:rPr>
      </w:pPr>
      <w:r w:rsidRPr="009F11DA">
        <w:rPr>
          <w:rFonts w:ascii="Segoe UI" w:hAnsi="Segoe UI" w:cs="Segoe UI"/>
          <w:b/>
          <w:sz w:val="22"/>
          <w:szCs w:val="22"/>
        </w:rPr>
        <w:t>Chelmsford City Council</w:t>
      </w:r>
    </w:p>
    <w:p w14:paraId="68F36565" w14:textId="77777777" w:rsidR="00800DE8" w:rsidRDefault="00800DE8" w:rsidP="00800DE8">
      <w:pPr>
        <w:pStyle w:val="Numberedpara1202"/>
      </w:pPr>
      <w:r>
        <w:t>For 2023/24:</w:t>
      </w:r>
    </w:p>
    <w:p w14:paraId="5C85C728" w14:textId="77777777" w:rsidR="00800DE8" w:rsidRDefault="00800DE8" w:rsidP="000E5D2E">
      <w:pPr>
        <w:pStyle w:val="Numberedpara1202"/>
        <w:numPr>
          <w:ilvl w:val="0"/>
          <w:numId w:val="39"/>
        </w:numPr>
      </w:pPr>
      <w:r>
        <w:t>Total households assessed: 1,025</w:t>
      </w:r>
    </w:p>
    <w:p w14:paraId="13361FDA" w14:textId="77777777" w:rsidR="00800DE8" w:rsidRDefault="00800DE8" w:rsidP="000E5D2E">
      <w:pPr>
        <w:pStyle w:val="Numberedpara1202"/>
        <w:numPr>
          <w:ilvl w:val="0"/>
          <w:numId w:val="39"/>
        </w:numPr>
      </w:pPr>
      <w:r w:rsidRPr="007772DD">
        <w:t>Total households with support need(s) owed a duty</w:t>
      </w:r>
      <w:r>
        <w:t>: 572</w:t>
      </w:r>
    </w:p>
    <w:p w14:paraId="6367049A" w14:textId="14C80768" w:rsidR="00800DE8" w:rsidRDefault="00800DE8" w:rsidP="00800DE8">
      <w:pPr>
        <w:pStyle w:val="Numberedpara1202"/>
        <w:numPr>
          <w:ilvl w:val="0"/>
          <w:numId w:val="39"/>
        </w:numPr>
      </w:pPr>
      <w:r>
        <w:t>Most prevalent support needs amongst h</w:t>
      </w:r>
      <w:r w:rsidRPr="00D4360A">
        <w:t>ouseholds owed a prevention or relief duty</w:t>
      </w:r>
      <w:r>
        <w:t xml:space="preserve"> shown in table below</w:t>
      </w:r>
    </w:p>
    <w:p w14:paraId="465AE721" w14:textId="3EA76947" w:rsidR="00056D62" w:rsidRDefault="00056D62" w:rsidP="00056D62">
      <w:pPr>
        <w:pStyle w:val="Caption"/>
      </w:pPr>
      <w:r>
        <w:t xml:space="preserve">Table </w:t>
      </w:r>
      <w:fldSimple w:instr=" SEQ Table \* ARABIC ">
        <w:r>
          <w:rPr>
            <w:noProof/>
          </w:rPr>
          <w:t>167</w:t>
        </w:r>
      </w:fldSimple>
      <w:r>
        <w:t xml:space="preserve">. </w:t>
      </w:r>
      <w:r w:rsidRPr="00366929">
        <w:t>Support needs of households owed a prevention or relief duty</w:t>
      </w:r>
    </w:p>
    <w:tbl>
      <w:tblPr>
        <w:tblStyle w:val="GridTable5Dark-Accent4"/>
        <w:tblW w:w="0" w:type="auto"/>
        <w:tblLook w:val="04A0" w:firstRow="1" w:lastRow="0" w:firstColumn="1" w:lastColumn="0" w:noHBand="0" w:noVBand="1"/>
      </w:tblPr>
      <w:tblGrid>
        <w:gridCol w:w="6091"/>
        <w:gridCol w:w="1518"/>
        <w:gridCol w:w="1288"/>
      </w:tblGrid>
      <w:tr w:rsidR="00FC4A87" w:rsidRPr="00B5214B" w14:paraId="7F662B82" w14:textId="77777777" w:rsidTr="006C4CED">
        <w:trPr>
          <w:cnfStyle w:val="100000000000" w:firstRow="1" w:lastRow="0" w:firstColumn="0" w:lastColumn="0" w:oddVBand="0" w:evenVBand="0" w:oddHBand="0" w:evenHBand="0" w:firstRowFirstColumn="0" w:firstRowLastColumn="0" w:lastRowFirstColumn="0" w:lastRowLastColumn="0"/>
          <w:trHeight w:val="313"/>
          <w:tblHeader/>
        </w:trPr>
        <w:tc>
          <w:tcPr>
            <w:cnfStyle w:val="001000000000" w:firstRow="0" w:lastRow="0" w:firstColumn="1" w:lastColumn="0" w:oddVBand="0" w:evenVBand="0" w:oddHBand="0" w:evenHBand="0" w:firstRowFirstColumn="0" w:firstRowLastColumn="0" w:lastRowFirstColumn="0" w:lastRowLastColumn="0"/>
            <w:tcW w:w="6091" w:type="dxa"/>
            <w:shd w:val="clear" w:color="auto" w:fill="FBCAD0"/>
            <w:noWrap/>
          </w:tcPr>
          <w:p w14:paraId="71E7EB52" w14:textId="444AC94B" w:rsidR="00FC4A87" w:rsidRPr="00B5214B" w:rsidRDefault="00FC4A87" w:rsidP="00FC4A87">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518" w:type="dxa"/>
            <w:shd w:val="clear" w:color="auto" w:fill="FBCAD0"/>
          </w:tcPr>
          <w:p w14:paraId="693B9FD9" w14:textId="0419271B" w:rsidR="00FC4A87" w:rsidRPr="00B5214B" w:rsidRDefault="00FC4A87" w:rsidP="00FC4A87">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themeColor="text1"/>
                <w:sz w:val="20"/>
              </w:rPr>
            </w:pPr>
            <w:r w:rsidRPr="00781833">
              <w:rPr>
                <w:color w:val="000000" w:themeColor="text1"/>
                <w:sz w:val="20"/>
              </w:rPr>
              <w:t>No. of households with support need</w:t>
            </w:r>
          </w:p>
        </w:tc>
        <w:tc>
          <w:tcPr>
            <w:tcW w:w="1288" w:type="dxa"/>
            <w:shd w:val="clear" w:color="auto" w:fill="FBCAD0"/>
          </w:tcPr>
          <w:p w14:paraId="2F7039CD" w14:textId="53FDD6A7" w:rsidR="00FC4A87" w:rsidRPr="00B5214B" w:rsidRDefault="00FC4A87" w:rsidP="00FC4A87">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themeColor="text1"/>
                <w:sz w:val="20"/>
              </w:rPr>
            </w:pPr>
            <w:r w:rsidRPr="00781833">
              <w:rPr>
                <w:color w:val="000000" w:themeColor="text1"/>
                <w:sz w:val="20"/>
              </w:rPr>
              <w:t>% of households with support need</w:t>
            </w:r>
          </w:p>
        </w:tc>
      </w:tr>
      <w:tr w:rsidR="00800DE8" w:rsidRPr="00B5214B" w14:paraId="04657C45"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02286AE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mental health problems</w:t>
            </w:r>
          </w:p>
        </w:tc>
        <w:tc>
          <w:tcPr>
            <w:tcW w:w="1518" w:type="dxa"/>
            <w:hideMark/>
          </w:tcPr>
          <w:p w14:paraId="639ADDE9"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B5214B">
              <w:rPr>
                <w:color w:val="000000" w:themeColor="text1"/>
                <w:sz w:val="20"/>
              </w:rPr>
              <w:t>347</w:t>
            </w:r>
          </w:p>
        </w:tc>
        <w:tc>
          <w:tcPr>
            <w:tcW w:w="1288" w:type="dxa"/>
            <w:hideMark/>
          </w:tcPr>
          <w:p w14:paraId="47402F5A"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B5214B">
              <w:rPr>
                <w:i/>
                <w:iCs/>
                <w:color w:val="000000" w:themeColor="text1"/>
                <w:sz w:val="20"/>
              </w:rPr>
              <w:t>35.2%</w:t>
            </w:r>
          </w:p>
        </w:tc>
      </w:tr>
      <w:tr w:rsidR="00800DE8" w:rsidRPr="00B5214B" w14:paraId="4B47E8CB"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45D1E1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domestic abuse</w:t>
            </w:r>
          </w:p>
        </w:tc>
        <w:tc>
          <w:tcPr>
            <w:tcW w:w="1518" w:type="dxa"/>
            <w:hideMark/>
          </w:tcPr>
          <w:p w14:paraId="4358F71B"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152</w:t>
            </w:r>
          </w:p>
        </w:tc>
        <w:tc>
          <w:tcPr>
            <w:tcW w:w="1288" w:type="dxa"/>
            <w:hideMark/>
          </w:tcPr>
          <w:p w14:paraId="470CA5F8"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15.4%</w:t>
            </w:r>
          </w:p>
        </w:tc>
      </w:tr>
      <w:tr w:rsidR="00800DE8" w:rsidRPr="00B5214B" w14:paraId="5537250A"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0BA9B7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Offending history</w:t>
            </w:r>
          </w:p>
        </w:tc>
        <w:tc>
          <w:tcPr>
            <w:tcW w:w="1518" w:type="dxa"/>
            <w:hideMark/>
          </w:tcPr>
          <w:p w14:paraId="31EA4D3D"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81</w:t>
            </w:r>
          </w:p>
        </w:tc>
        <w:tc>
          <w:tcPr>
            <w:tcW w:w="1288" w:type="dxa"/>
            <w:hideMark/>
          </w:tcPr>
          <w:p w14:paraId="04A1FB6D"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8.2%</w:t>
            </w:r>
          </w:p>
        </w:tc>
      </w:tr>
      <w:tr w:rsidR="00800DE8" w:rsidRPr="00B5214B" w14:paraId="2A430B7C"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F94E36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repeat homelessness</w:t>
            </w:r>
          </w:p>
        </w:tc>
        <w:tc>
          <w:tcPr>
            <w:tcW w:w="1518" w:type="dxa"/>
            <w:hideMark/>
          </w:tcPr>
          <w:p w14:paraId="4DE58A90"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86</w:t>
            </w:r>
          </w:p>
        </w:tc>
        <w:tc>
          <w:tcPr>
            <w:tcW w:w="1288" w:type="dxa"/>
            <w:hideMark/>
          </w:tcPr>
          <w:p w14:paraId="7A019877"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8.7%</w:t>
            </w:r>
          </w:p>
        </w:tc>
      </w:tr>
      <w:tr w:rsidR="00800DE8" w:rsidRPr="00B5214B" w14:paraId="3FD05FEE" w14:textId="77777777" w:rsidTr="00056D62">
        <w:trPr>
          <w:trHeight w:val="310"/>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91C706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Drug dependency needs</w:t>
            </w:r>
          </w:p>
        </w:tc>
        <w:tc>
          <w:tcPr>
            <w:tcW w:w="1518" w:type="dxa"/>
            <w:hideMark/>
          </w:tcPr>
          <w:p w14:paraId="03122ABE"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42</w:t>
            </w:r>
          </w:p>
        </w:tc>
        <w:tc>
          <w:tcPr>
            <w:tcW w:w="1288" w:type="dxa"/>
            <w:hideMark/>
          </w:tcPr>
          <w:p w14:paraId="6AFE7B62"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4.3%</w:t>
            </w:r>
          </w:p>
        </w:tc>
      </w:tr>
      <w:tr w:rsidR="00800DE8" w:rsidRPr="00B5214B" w14:paraId="7B93B3DD" w14:textId="77777777" w:rsidTr="00056D62">
        <w:trPr>
          <w:trHeight w:val="345"/>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7FD0BA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rough sleeping</w:t>
            </w:r>
          </w:p>
        </w:tc>
        <w:tc>
          <w:tcPr>
            <w:tcW w:w="1518" w:type="dxa"/>
            <w:hideMark/>
          </w:tcPr>
          <w:p w14:paraId="01B49F26"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82</w:t>
            </w:r>
          </w:p>
        </w:tc>
        <w:tc>
          <w:tcPr>
            <w:tcW w:w="1288" w:type="dxa"/>
            <w:hideMark/>
          </w:tcPr>
          <w:p w14:paraId="094A1EFE"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8.3%</w:t>
            </w:r>
          </w:p>
        </w:tc>
      </w:tr>
      <w:tr w:rsidR="00800DE8" w:rsidRPr="00B5214B" w14:paraId="5B4FA781"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C6821F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Alcohol dependency needs</w:t>
            </w:r>
          </w:p>
        </w:tc>
        <w:tc>
          <w:tcPr>
            <w:tcW w:w="1518" w:type="dxa"/>
            <w:hideMark/>
          </w:tcPr>
          <w:p w14:paraId="71EB884C"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40</w:t>
            </w:r>
          </w:p>
        </w:tc>
        <w:tc>
          <w:tcPr>
            <w:tcW w:w="1288" w:type="dxa"/>
            <w:hideMark/>
          </w:tcPr>
          <w:p w14:paraId="73D8B2C8"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4.1%</w:t>
            </w:r>
          </w:p>
        </w:tc>
      </w:tr>
      <w:tr w:rsidR="00800DE8" w:rsidRPr="00B5214B" w14:paraId="3E9F4163"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19D9DBA7"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Learning disability</w:t>
            </w:r>
          </w:p>
        </w:tc>
        <w:tc>
          <w:tcPr>
            <w:tcW w:w="1518" w:type="dxa"/>
            <w:hideMark/>
          </w:tcPr>
          <w:p w14:paraId="55CC5CB3"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96</w:t>
            </w:r>
          </w:p>
        </w:tc>
        <w:tc>
          <w:tcPr>
            <w:tcW w:w="1288" w:type="dxa"/>
            <w:hideMark/>
          </w:tcPr>
          <w:p w14:paraId="1C0D205D"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9.7%</w:t>
            </w:r>
          </w:p>
        </w:tc>
      </w:tr>
      <w:tr w:rsidR="00800DE8" w:rsidRPr="00B5214B" w14:paraId="0095252D"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E9C563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18-25 years requiring support to manage independently</w:t>
            </w:r>
          </w:p>
        </w:tc>
        <w:tc>
          <w:tcPr>
            <w:tcW w:w="1518" w:type="dxa"/>
            <w:hideMark/>
          </w:tcPr>
          <w:p w14:paraId="4EA57C36"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42</w:t>
            </w:r>
          </w:p>
        </w:tc>
        <w:tc>
          <w:tcPr>
            <w:tcW w:w="1288" w:type="dxa"/>
            <w:hideMark/>
          </w:tcPr>
          <w:p w14:paraId="3D9B0ED7"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4.3%</w:t>
            </w:r>
          </w:p>
        </w:tc>
      </w:tr>
      <w:tr w:rsidR="00800DE8" w:rsidRPr="00B5214B" w14:paraId="50E7D4B3"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4BFE55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Access to education, employment or training</w:t>
            </w:r>
          </w:p>
        </w:tc>
        <w:tc>
          <w:tcPr>
            <w:tcW w:w="1518" w:type="dxa"/>
            <w:hideMark/>
          </w:tcPr>
          <w:p w14:paraId="00CF45EF"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59</w:t>
            </w:r>
          </w:p>
        </w:tc>
        <w:tc>
          <w:tcPr>
            <w:tcW w:w="1288" w:type="dxa"/>
            <w:hideMark/>
          </w:tcPr>
          <w:p w14:paraId="2ABA875D"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6.0%</w:t>
            </w:r>
          </w:p>
        </w:tc>
      </w:tr>
      <w:tr w:rsidR="00800DE8" w:rsidRPr="00B5214B" w14:paraId="502B68C3"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8D7BB2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abuse (non-domestic abuse)</w:t>
            </w:r>
          </w:p>
        </w:tc>
        <w:tc>
          <w:tcPr>
            <w:tcW w:w="1518" w:type="dxa"/>
            <w:hideMark/>
          </w:tcPr>
          <w:p w14:paraId="37344494"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65</w:t>
            </w:r>
          </w:p>
        </w:tc>
        <w:tc>
          <w:tcPr>
            <w:tcW w:w="1288" w:type="dxa"/>
            <w:hideMark/>
          </w:tcPr>
          <w:p w14:paraId="6B37A114"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6.6%</w:t>
            </w:r>
          </w:p>
        </w:tc>
      </w:tr>
      <w:tr w:rsidR="00800DE8" w:rsidRPr="00B5214B" w14:paraId="4EABF29F"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C5EDB4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sexual abuse / exploitation</w:t>
            </w:r>
          </w:p>
        </w:tc>
        <w:tc>
          <w:tcPr>
            <w:tcW w:w="1518" w:type="dxa"/>
            <w:hideMark/>
          </w:tcPr>
          <w:p w14:paraId="4E0F15D9"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47</w:t>
            </w:r>
          </w:p>
        </w:tc>
        <w:tc>
          <w:tcPr>
            <w:tcW w:w="1288" w:type="dxa"/>
            <w:hideMark/>
          </w:tcPr>
          <w:p w14:paraId="33C6049E"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4.8%</w:t>
            </w:r>
          </w:p>
        </w:tc>
      </w:tr>
      <w:tr w:rsidR="00800DE8" w:rsidRPr="00B5214B" w14:paraId="50B13710"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58793B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Old age</w:t>
            </w:r>
          </w:p>
        </w:tc>
        <w:tc>
          <w:tcPr>
            <w:tcW w:w="1518" w:type="dxa"/>
            <w:hideMark/>
          </w:tcPr>
          <w:p w14:paraId="2D3A4758"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16</w:t>
            </w:r>
          </w:p>
        </w:tc>
        <w:tc>
          <w:tcPr>
            <w:tcW w:w="1288" w:type="dxa"/>
            <w:hideMark/>
          </w:tcPr>
          <w:p w14:paraId="2FCFC47A"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1.6%</w:t>
            </w:r>
          </w:p>
        </w:tc>
      </w:tr>
      <w:tr w:rsidR="00800DE8" w:rsidRPr="00B5214B" w14:paraId="4DA9031D"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99A4A3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18-20 years</w:t>
            </w:r>
          </w:p>
        </w:tc>
        <w:tc>
          <w:tcPr>
            <w:tcW w:w="1518" w:type="dxa"/>
            <w:hideMark/>
          </w:tcPr>
          <w:p w14:paraId="6F1ECF70"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17</w:t>
            </w:r>
          </w:p>
        </w:tc>
        <w:tc>
          <w:tcPr>
            <w:tcW w:w="1288" w:type="dxa"/>
            <w:hideMark/>
          </w:tcPr>
          <w:p w14:paraId="0C08EE42"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1.7%</w:t>
            </w:r>
          </w:p>
        </w:tc>
      </w:tr>
      <w:tr w:rsidR="00800DE8" w:rsidRPr="00B5214B" w14:paraId="418DDDA1"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7E93EA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21-24 years</w:t>
            </w:r>
          </w:p>
        </w:tc>
        <w:tc>
          <w:tcPr>
            <w:tcW w:w="1518" w:type="dxa"/>
            <w:hideMark/>
          </w:tcPr>
          <w:p w14:paraId="7A15AC0A"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5</w:t>
            </w:r>
          </w:p>
        </w:tc>
        <w:tc>
          <w:tcPr>
            <w:tcW w:w="1288" w:type="dxa"/>
            <w:hideMark/>
          </w:tcPr>
          <w:p w14:paraId="2C75E2E3"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0.5%</w:t>
            </w:r>
          </w:p>
        </w:tc>
      </w:tr>
      <w:tr w:rsidR="00800DE8" w:rsidRPr="00B5214B" w14:paraId="0D3AC8E4"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A7C480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lastRenderedPageBreak/>
              <w:t>Care leaver aged 25+ years</w:t>
            </w:r>
          </w:p>
        </w:tc>
        <w:tc>
          <w:tcPr>
            <w:tcW w:w="1518" w:type="dxa"/>
            <w:hideMark/>
          </w:tcPr>
          <w:p w14:paraId="0CE4D70B"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3</w:t>
            </w:r>
          </w:p>
        </w:tc>
        <w:tc>
          <w:tcPr>
            <w:tcW w:w="1288" w:type="dxa"/>
            <w:hideMark/>
          </w:tcPr>
          <w:p w14:paraId="421A7D04"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0.3%</w:t>
            </w:r>
          </w:p>
        </w:tc>
      </w:tr>
      <w:tr w:rsidR="00800DE8" w:rsidRPr="00B5214B" w14:paraId="1E2A7070"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3397C6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21+ years (retired option)</w:t>
            </w:r>
          </w:p>
        </w:tc>
        <w:tc>
          <w:tcPr>
            <w:tcW w:w="1518" w:type="dxa"/>
            <w:hideMark/>
          </w:tcPr>
          <w:p w14:paraId="6F66C114"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8</w:t>
            </w:r>
          </w:p>
        </w:tc>
        <w:tc>
          <w:tcPr>
            <w:tcW w:w="1288" w:type="dxa"/>
            <w:hideMark/>
          </w:tcPr>
          <w:p w14:paraId="5409FC8C"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0.8%</w:t>
            </w:r>
          </w:p>
        </w:tc>
      </w:tr>
      <w:tr w:rsidR="0050421D" w:rsidRPr="00B5214B" w14:paraId="75A5F152" w14:textId="77777777" w:rsidTr="00056D62">
        <w:trPr>
          <w:trHeight w:val="310"/>
        </w:trPr>
        <w:tc>
          <w:tcPr>
            <w:cnfStyle w:val="001000000000" w:firstRow="0" w:lastRow="0" w:firstColumn="1" w:lastColumn="0" w:oddVBand="0" w:evenVBand="0" w:oddHBand="0" w:evenHBand="0" w:firstRowFirstColumn="0" w:firstRowLastColumn="0" w:lastRowFirstColumn="0" w:lastRowLastColumn="0"/>
            <w:tcW w:w="6091" w:type="dxa"/>
            <w:hideMark/>
          </w:tcPr>
          <w:p w14:paraId="5D28298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16-17 years</w:t>
            </w:r>
          </w:p>
        </w:tc>
        <w:tc>
          <w:tcPr>
            <w:tcW w:w="1518" w:type="dxa"/>
            <w:hideMark/>
          </w:tcPr>
          <w:p w14:paraId="68CE7D74"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13</w:t>
            </w:r>
          </w:p>
        </w:tc>
        <w:tc>
          <w:tcPr>
            <w:tcW w:w="1288" w:type="dxa"/>
            <w:hideMark/>
          </w:tcPr>
          <w:p w14:paraId="54AFC1AD"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1.3%</w:t>
            </w:r>
          </w:p>
        </w:tc>
      </w:tr>
      <w:tr w:rsidR="00800DE8" w:rsidRPr="00B5214B" w14:paraId="6FBAFE69"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A27D11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parent requiring</w:t>
            </w:r>
            <w:proofErr w:type="gramEnd"/>
            <w:r w:rsidRPr="00B5214B">
              <w:rPr>
                <w:b w:val="0"/>
                <w:bCs w:val="0"/>
                <w:color w:val="000000" w:themeColor="text1"/>
                <w:sz w:val="20"/>
              </w:rPr>
              <w:t xml:space="preserve"> support to manage independently</w:t>
            </w:r>
          </w:p>
        </w:tc>
        <w:tc>
          <w:tcPr>
            <w:tcW w:w="1518" w:type="dxa"/>
            <w:hideMark/>
          </w:tcPr>
          <w:p w14:paraId="648C8A29"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20</w:t>
            </w:r>
          </w:p>
        </w:tc>
        <w:tc>
          <w:tcPr>
            <w:tcW w:w="1288" w:type="dxa"/>
            <w:hideMark/>
          </w:tcPr>
          <w:p w14:paraId="7E9D3303"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2.0%</w:t>
            </w:r>
          </w:p>
        </w:tc>
      </w:tr>
      <w:tr w:rsidR="00800DE8" w:rsidRPr="00B5214B" w14:paraId="6AFF0264"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3BEF9F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Former asylum seeker</w:t>
            </w:r>
          </w:p>
        </w:tc>
        <w:tc>
          <w:tcPr>
            <w:tcW w:w="1518" w:type="dxa"/>
            <w:hideMark/>
          </w:tcPr>
          <w:p w14:paraId="0087F091"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9</w:t>
            </w:r>
          </w:p>
        </w:tc>
        <w:tc>
          <w:tcPr>
            <w:tcW w:w="1288" w:type="dxa"/>
            <w:hideMark/>
          </w:tcPr>
          <w:p w14:paraId="7A24A5F1"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0.9%</w:t>
            </w:r>
          </w:p>
        </w:tc>
      </w:tr>
      <w:tr w:rsidR="00800DE8" w:rsidRPr="00B5214B" w14:paraId="0EA2DA80" w14:textId="77777777" w:rsidTr="00056D62">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40B94A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Served in HM Forces</w:t>
            </w:r>
          </w:p>
        </w:tc>
        <w:tc>
          <w:tcPr>
            <w:tcW w:w="1518" w:type="dxa"/>
            <w:hideMark/>
          </w:tcPr>
          <w:p w14:paraId="5B530B9B"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themeColor="text1"/>
                <w:sz w:val="20"/>
              </w:rPr>
              <w:t>7</w:t>
            </w:r>
          </w:p>
        </w:tc>
        <w:tc>
          <w:tcPr>
            <w:tcW w:w="1288" w:type="dxa"/>
            <w:hideMark/>
          </w:tcPr>
          <w:p w14:paraId="1BF12EF3" w14:textId="77777777" w:rsidR="00800DE8" w:rsidRPr="00B5214B" w:rsidRDefault="00800DE8" w:rsidP="00DC05B9">
            <w:pPr>
              <w:pStyle w:val="Numberedpara1202"/>
              <w:numPr>
                <w:ilvl w:val="0"/>
                <w:numId w:val="0"/>
              </w:numPr>
              <w:spacing w:before="0" w:line="240" w:lineRule="auto"/>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themeColor="text1"/>
                <w:sz w:val="20"/>
              </w:rPr>
              <w:t>0.7%</w:t>
            </w:r>
          </w:p>
        </w:tc>
      </w:tr>
    </w:tbl>
    <w:p w14:paraId="18A51926"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10C28692" w14:textId="77777777" w:rsidR="00800DE8" w:rsidRDefault="00800DE8" w:rsidP="00800DE8">
      <w:pPr>
        <w:pStyle w:val="Numberedpara1202"/>
      </w:pPr>
      <w:r>
        <w:t>Number of households accommodated in temporary accommodation: 481 (September 2024)</w:t>
      </w:r>
    </w:p>
    <w:p w14:paraId="11B1589F" w14:textId="0A23EA2D" w:rsidR="00800DE8" w:rsidRDefault="00800DE8" w:rsidP="000E5D2E">
      <w:pPr>
        <w:pStyle w:val="Numberedpara1202"/>
        <w:numPr>
          <w:ilvl w:val="0"/>
          <w:numId w:val="40"/>
        </w:numPr>
      </w:pPr>
      <w:r>
        <w:t>Estimated percentage of these households that have support needs 80% (385 households)</w:t>
      </w:r>
    </w:p>
    <w:p w14:paraId="5BA18D79" w14:textId="77777777" w:rsidR="00800DE8" w:rsidRDefault="00800DE8" w:rsidP="000E5D2E">
      <w:pPr>
        <w:pStyle w:val="Numberedpara1202"/>
        <w:numPr>
          <w:ilvl w:val="0"/>
          <w:numId w:val="40"/>
        </w:numPr>
      </w:pPr>
      <w:r>
        <w:t>Estimated percentage of these households living in temporary accommodation who may have a need for:</w:t>
      </w:r>
    </w:p>
    <w:p w14:paraId="5FBD4042" w14:textId="18943E3A" w:rsidR="00800DE8" w:rsidRDefault="00800DE8" w:rsidP="000E5D2E">
      <w:pPr>
        <w:pStyle w:val="Numberedpara1202"/>
        <w:numPr>
          <w:ilvl w:val="1"/>
          <w:numId w:val="40"/>
        </w:numPr>
      </w:pPr>
      <w:r>
        <w:t>Supported housing: 35% (135 households)</w:t>
      </w:r>
    </w:p>
    <w:p w14:paraId="7A5713FE" w14:textId="4D678CE0" w:rsidR="00800DE8" w:rsidRDefault="00800DE8" w:rsidP="000E5D2E">
      <w:pPr>
        <w:pStyle w:val="Numberedpara1202"/>
        <w:numPr>
          <w:ilvl w:val="1"/>
          <w:numId w:val="40"/>
        </w:numPr>
      </w:pPr>
      <w:r>
        <w:t>Floating support: 15% (58 households)</w:t>
      </w:r>
    </w:p>
    <w:p w14:paraId="79A6E650" w14:textId="77777777" w:rsidR="00800DE8" w:rsidRDefault="00800DE8" w:rsidP="00800DE8">
      <w:pPr>
        <w:pStyle w:val="Numberedpara1202"/>
      </w:pPr>
      <w:r>
        <w:t xml:space="preserve">Estimated net need for supported housing (2024/25): up to 192 households with support needs per annum require supported housing (if no floating support services are available) instead of being accommodated in temporary accommodation. </w:t>
      </w:r>
    </w:p>
    <w:p w14:paraId="12DE92C3" w14:textId="77777777" w:rsidR="00800DE8" w:rsidRDefault="00800DE8" w:rsidP="00800DE8">
      <w:pPr>
        <w:pStyle w:val="Numberedpara1202"/>
      </w:pPr>
      <w:r>
        <w:t xml:space="preserve">It assumes that these households have an average length of stay in supported housing of no more than 12 months. </w:t>
      </w:r>
    </w:p>
    <w:p w14:paraId="42A15634" w14:textId="77777777" w:rsidR="003D406D" w:rsidRDefault="003D406D" w:rsidP="003D406D"/>
    <w:p w14:paraId="4274D23F" w14:textId="49753E78" w:rsidR="00800DE8" w:rsidRPr="009F11DA" w:rsidRDefault="00800DE8" w:rsidP="003D406D">
      <w:pPr>
        <w:rPr>
          <w:rFonts w:ascii="Segoe UI" w:eastAsia="Calibri" w:hAnsi="Segoe UI" w:cs="Segoe UI"/>
          <w:sz w:val="22"/>
          <w:szCs w:val="22"/>
        </w:rPr>
      </w:pPr>
      <w:r w:rsidRPr="009F11DA">
        <w:rPr>
          <w:rFonts w:ascii="Segoe UI" w:hAnsi="Segoe UI" w:cs="Segoe UI"/>
          <w:b/>
          <w:sz w:val="22"/>
          <w:szCs w:val="22"/>
        </w:rPr>
        <w:t xml:space="preserve">Colchester </w:t>
      </w:r>
      <w:r w:rsidR="004B65FD" w:rsidRPr="009F11DA">
        <w:rPr>
          <w:rFonts w:ascii="Segoe UI" w:hAnsi="Segoe UI" w:cs="Segoe UI"/>
          <w:b/>
          <w:sz w:val="22"/>
          <w:szCs w:val="22"/>
        </w:rPr>
        <w:t>City</w:t>
      </w:r>
      <w:r w:rsidRPr="009F11DA">
        <w:rPr>
          <w:rFonts w:ascii="Segoe UI" w:hAnsi="Segoe UI" w:cs="Segoe UI"/>
          <w:b/>
          <w:sz w:val="22"/>
          <w:szCs w:val="22"/>
        </w:rPr>
        <w:t xml:space="preserve"> Council</w:t>
      </w:r>
    </w:p>
    <w:p w14:paraId="323AA31C" w14:textId="77777777" w:rsidR="004E407E" w:rsidRPr="004E407E" w:rsidRDefault="004E407E" w:rsidP="004E407E">
      <w:pPr>
        <w:pStyle w:val="Numberedpara1202"/>
      </w:pPr>
      <w:r w:rsidRPr="004E407E">
        <w:t>At the time of writing, data in relation to the support needs of households owed a prevention or relief duty 2023/24 were not available.</w:t>
      </w:r>
    </w:p>
    <w:p w14:paraId="344CA727" w14:textId="77777777" w:rsidR="00800DE8" w:rsidRDefault="00800DE8" w:rsidP="00800DE8">
      <w:pPr>
        <w:pStyle w:val="Numberedpara1202"/>
      </w:pPr>
      <w:r>
        <w:t>Number of households accommodated in temporary accommodation: 383 (September 2024)</w:t>
      </w:r>
    </w:p>
    <w:p w14:paraId="7BB5597B" w14:textId="2E039A15" w:rsidR="00800DE8" w:rsidRDefault="00800DE8" w:rsidP="000E5D2E">
      <w:pPr>
        <w:pStyle w:val="Numberedpara1202"/>
        <w:numPr>
          <w:ilvl w:val="0"/>
          <w:numId w:val="40"/>
        </w:numPr>
      </w:pPr>
      <w:r>
        <w:t>Estimated percentage of these households that have support needs 80% (306 households)</w:t>
      </w:r>
    </w:p>
    <w:p w14:paraId="7736CD79" w14:textId="77777777" w:rsidR="00800DE8" w:rsidRDefault="00800DE8" w:rsidP="000E5D2E">
      <w:pPr>
        <w:pStyle w:val="Numberedpara1202"/>
        <w:numPr>
          <w:ilvl w:val="0"/>
          <w:numId w:val="40"/>
        </w:numPr>
      </w:pPr>
      <w:r>
        <w:t>Estimated percentage of these households living in temporary accommodation who may have a need for:</w:t>
      </w:r>
    </w:p>
    <w:p w14:paraId="0C759CA9" w14:textId="69049F52" w:rsidR="00800DE8" w:rsidRDefault="00800DE8" w:rsidP="000E5D2E">
      <w:pPr>
        <w:pStyle w:val="Numberedpara1202"/>
        <w:numPr>
          <w:ilvl w:val="1"/>
          <w:numId w:val="40"/>
        </w:numPr>
      </w:pPr>
      <w:r>
        <w:t>Supported housing: 35% (107 households)</w:t>
      </w:r>
    </w:p>
    <w:p w14:paraId="1707C30F" w14:textId="7160EA26" w:rsidR="00800DE8" w:rsidRDefault="00800DE8" w:rsidP="000E5D2E">
      <w:pPr>
        <w:pStyle w:val="Numberedpara1202"/>
        <w:numPr>
          <w:ilvl w:val="1"/>
          <w:numId w:val="40"/>
        </w:numPr>
      </w:pPr>
      <w:r>
        <w:t>Floating support: 15% (46 households)</w:t>
      </w:r>
    </w:p>
    <w:p w14:paraId="1FD2CAC0" w14:textId="77777777" w:rsidR="00800DE8" w:rsidRDefault="00800DE8" w:rsidP="00800DE8">
      <w:pPr>
        <w:pStyle w:val="Numberedpara1202"/>
      </w:pPr>
      <w:r>
        <w:lastRenderedPageBreak/>
        <w:t xml:space="preserve">Estimated net need for supported housing (2024/25): up to 153 households with support needs per annum require supported housing (if no floating support services are available) instead of being accommodated in temporary accommodation. </w:t>
      </w:r>
    </w:p>
    <w:p w14:paraId="77429DC0" w14:textId="31763CDE" w:rsidR="00800DE8" w:rsidRPr="00690719" w:rsidRDefault="00800DE8" w:rsidP="0013207E">
      <w:pPr>
        <w:pStyle w:val="Numberedpara1202"/>
        <w:rPr>
          <w:b/>
          <w:bCs/>
        </w:rPr>
      </w:pPr>
      <w:r>
        <w:t xml:space="preserve">It assumes that these households have an average length of stay in supported housing of no more than </w:t>
      </w:r>
      <w:r w:rsidR="0014712E">
        <w:t>24</w:t>
      </w:r>
      <w:r>
        <w:t xml:space="preserve"> months. </w:t>
      </w:r>
    </w:p>
    <w:p w14:paraId="34E90C71" w14:textId="77777777" w:rsidR="00690719" w:rsidRPr="00690719" w:rsidRDefault="00690719" w:rsidP="00690719">
      <w:pPr>
        <w:pStyle w:val="Numberedpara1202"/>
        <w:numPr>
          <w:ilvl w:val="0"/>
          <w:numId w:val="0"/>
        </w:numPr>
        <w:ind w:left="720"/>
        <w:rPr>
          <w:b/>
          <w:bCs/>
        </w:rPr>
      </w:pPr>
    </w:p>
    <w:p w14:paraId="51AAC775" w14:textId="77777777" w:rsidR="00800DE8" w:rsidRPr="004D78B6" w:rsidRDefault="00800DE8" w:rsidP="00800DE8">
      <w:pPr>
        <w:pStyle w:val="Numberedpara1202"/>
        <w:numPr>
          <w:ilvl w:val="0"/>
          <w:numId w:val="0"/>
        </w:numPr>
        <w:rPr>
          <w:b/>
          <w:bCs/>
        </w:rPr>
      </w:pPr>
      <w:r>
        <w:rPr>
          <w:b/>
          <w:bCs/>
        </w:rPr>
        <w:t>Epping Forest District</w:t>
      </w:r>
      <w:r w:rsidRPr="004D78B6">
        <w:rPr>
          <w:b/>
          <w:bCs/>
        </w:rPr>
        <w:t xml:space="preserve"> Council</w:t>
      </w:r>
    </w:p>
    <w:p w14:paraId="1FB2C553" w14:textId="77777777" w:rsidR="00800DE8" w:rsidRDefault="00800DE8" w:rsidP="00800DE8">
      <w:pPr>
        <w:pStyle w:val="Numberedpara1202"/>
      </w:pPr>
      <w:r>
        <w:t>For 2023/24:</w:t>
      </w:r>
    </w:p>
    <w:p w14:paraId="2848B142" w14:textId="77777777" w:rsidR="00800DE8" w:rsidRDefault="00800DE8" w:rsidP="000E5D2E">
      <w:pPr>
        <w:pStyle w:val="Numberedpara1202"/>
        <w:numPr>
          <w:ilvl w:val="0"/>
          <w:numId w:val="39"/>
        </w:numPr>
      </w:pPr>
      <w:r>
        <w:t>Total households assessed: 468</w:t>
      </w:r>
    </w:p>
    <w:p w14:paraId="07C4FBFC" w14:textId="77777777" w:rsidR="00800DE8" w:rsidRDefault="00800DE8" w:rsidP="000E5D2E">
      <w:pPr>
        <w:pStyle w:val="Numberedpara1202"/>
        <w:numPr>
          <w:ilvl w:val="0"/>
          <w:numId w:val="39"/>
        </w:numPr>
      </w:pPr>
      <w:r w:rsidRPr="000C35A3">
        <w:t>Total households with support need(s) owed a duty</w:t>
      </w:r>
      <w:r>
        <w:t>: 237</w:t>
      </w:r>
    </w:p>
    <w:p w14:paraId="2B039F35" w14:textId="6344FF57" w:rsidR="00800DE8" w:rsidRPr="00782324" w:rsidRDefault="00800DE8" w:rsidP="000E5D2E">
      <w:pPr>
        <w:pStyle w:val="Numberedpara1202"/>
        <w:numPr>
          <w:ilvl w:val="0"/>
          <w:numId w:val="39"/>
        </w:numPr>
      </w:pPr>
      <w:r>
        <w:t>Most prevalent support needs amongst h</w:t>
      </w:r>
      <w:r w:rsidRPr="00D4360A">
        <w:t>ouseholds owed a prevention or relief duty</w:t>
      </w:r>
      <w:r>
        <w:t xml:space="preserve"> shown in table below</w:t>
      </w:r>
    </w:p>
    <w:p w14:paraId="44FF719F" w14:textId="22CDF53B" w:rsidR="00800DE8" w:rsidRDefault="00800DE8" w:rsidP="00800DE8">
      <w:pPr>
        <w:pStyle w:val="Caption"/>
      </w:pPr>
      <w:r>
        <w:t xml:space="preserve">Table </w:t>
      </w:r>
      <w:fldSimple w:instr=" SEQ Table \* ARABIC ">
        <w:r w:rsidR="009905C0">
          <w:rPr>
            <w:noProof/>
          </w:rPr>
          <w:t>168</w:t>
        </w:r>
      </w:fldSimple>
      <w:r>
        <w:t xml:space="preserve">. </w:t>
      </w:r>
      <w:r w:rsidRPr="006839FF">
        <w:t>Support needs of households owed a prevention or relief duty</w:t>
      </w:r>
    </w:p>
    <w:tbl>
      <w:tblPr>
        <w:tblStyle w:val="GridTable5Dark-Accent4"/>
        <w:tblW w:w="0" w:type="auto"/>
        <w:tblLook w:val="04A0" w:firstRow="1" w:lastRow="0" w:firstColumn="1" w:lastColumn="0" w:noHBand="0" w:noVBand="1"/>
      </w:tblPr>
      <w:tblGrid>
        <w:gridCol w:w="6232"/>
        <w:gridCol w:w="1377"/>
        <w:gridCol w:w="1288"/>
      </w:tblGrid>
      <w:tr w:rsidR="005F75B1" w:rsidRPr="00B5214B" w14:paraId="5D5C53C9" w14:textId="77777777" w:rsidTr="009B3963">
        <w:trPr>
          <w:cnfStyle w:val="100000000000" w:firstRow="1" w:lastRow="0" w:firstColumn="0" w:lastColumn="0" w:oddVBand="0" w:evenVBand="0" w:oddHBand="0" w:evenHBand="0" w:firstRowFirstColumn="0" w:firstRowLastColumn="0" w:lastRowFirstColumn="0" w:lastRowLastColumn="0"/>
          <w:trHeight w:val="313"/>
          <w:tblHeader/>
        </w:trPr>
        <w:tc>
          <w:tcPr>
            <w:cnfStyle w:val="001000000000" w:firstRow="0" w:lastRow="0" w:firstColumn="1" w:lastColumn="0" w:oddVBand="0" w:evenVBand="0" w:oddHBand="0" w:evenHBand="0" w:firstRowFirstColumn="0" w:firstRowLastColumn="0" w:lastRowFirstColumn="0" w:lastRowLastColumn="0"/>
            <w:tcW w:w="6232" w:type="dxa"/>
            <w:shd w:val="clear" w:color="auto" w:fill="FBCAD0"/>
            <w:noWrap/>
          </w:tcPr>
          <w:p w14:paraId="54891049" w14:textId="12AB144E" w:rsidR="005F75B1" w:rsidRPr="00B5214B" w:rsidRDefault="005F75B1" w:rsidP="005F75B1">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498" w:type="dxa"/>
            <w:shd w:val="clear" w:color="auto" w:fill="FBCAD0"/>
          </w:tcPr>
          <w:p w14:paraId="2942A8F9" w14:textId="4836BAD8"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themeColor="text1"/>
                <w:sz w:val="20"/>
              </w:rPr>
            </w:pPr>
            <w:r w:rsidRPr="00781833">
              <w:rPr>
                <w:color w:val="000000" w:themeColor="text1"/>
                <w:sz w:val="20"/>
              </w:rPr>
              <w:t>No. of households with support need</w:t>
            </w:r>
          </w:p>
        </w:tc>
        <w:tc>
          <w:tcPr>
            <w:tcW w:w="1167" w:type="dxa"/>
            <w:shd w:val="clear" w:color="auto" w:fill="FBCAD0"/>
          </w:tcPr>
          <w:p w14:paraId="7D5913DF" w14:textId="76AAC762"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themeColor="text1"/>
                <w:sz w:val="20"/>
              </w:rPr>
            </w:pPr>
            <w:r w:rsidRPr="00781833">
              <w:rPr>
                <w:color w:val="000000" w:themeColor="text1"/>
                <w:sz w:val="20"/>
              </w:rPr>
              <w:t>% of households with support need</w:t>
            </w:r>
          </w:p>
        </w:tc>
      </w:tr>
      <w:tr w:rsidR="00800DE8" w:rsidRPr="00B5214B" w14:paraId="7F63481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6B6B18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mental health problems</w:t>
            </w:r>
          </w:p>
        </w:tc>
        <w:tc>
          <w:tcPr>
            <w:tcW w:w="1498" w:type="dxa"/>
            <w:hideMark/>
          </w:tcPr>
          <w:p w14:paraId="79C5A74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B5214B">
              <w:rPr>
                <w:color w:val="000000" w:themeColor="text1"/>
                <w:sz w:val="20"/>
              </w:rPr>
              <w:t>125</w:t>
            </w:r>
          </w:p>
        </w:tc>
        <w:tc>
          <w:tcPr>
            <w:tcW w:w="1167" w:type="dxa"/>
            <w:hideMark/>
          </w:tcPr>
          <w:p w14:paraId="2EAEB50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B5214B">
              <w:rPr>
                <w:i/>
                <w:iCs/>
                <w:color w:val="000000" w:themeColor="text1"/>
                <w:sz w:val="20"/>
              </w:rPr>
              <w:t>26.9%</w:t>
            </w:r>
          </w:p>
        </w:tc>
      </w:tr>
      <w:tr w:rsidR="00800DE8" w:rsidRPr="00B5214B" w14:paraId="73A71A1F"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ED0D0C7"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domestic abuse</w:t>
            </w:r>
          </w:p>
        </w:tc>
        <w:tc>
          <w:tcPr>
            <w:tcW w:w="1498" w:type="dxa"/>
            <w:vAlign w:val="center"/>
            <w:hideMark/>
          </w:tcPr>
          <w:p w14:paraId="4BE62E0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68</w:t>
            </w:r>
          </w:p>
        </w:tc>
        <w:tc>
          <w:tcPr>
            <w:tcW w:w="1167" w:type="dxa"/>
            <w:vAlign w:val="center"/>
            <w:hideMark/>
          </w:tcPr>
          <w:p w14:paraId="58814E5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14.6%</w:t>
            </w:r>
          </w:p>
        </w:tc>
      </w:tr>
      <w:tr w:rsidR="00800DE8" w:rsidRPr="00B5214B" w14:paraId="189A4A67"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CA2122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Offending history</w:t>
            </w:r>
          </w:p>
        </w:tc>
        <w:tc>
          <w:tcPr>
            <w:tcW w:w="1498" w:type="dxa"/>
            <w:vAlign w:val="center"/>
            <w:hideMark/>
          </w:tcPr>
          <w:p w14:paraId="209EEB1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17</w:t>
            </w:r>
          </w:p>
        </w:tc>
        <w:tc>
          <w:tcPr>
            <w:tcW w:w="1167" w:type="dxa"/>
            <w:vAlign w:val="center"/>
            <w:hideMark/>
          </w:tcPr>
          <w:p w14:paraId="0BAD762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3.7%</w:t>
            </w:r>
          </w:p>
        </w:tc>
      </w:tr>
      <w:tr w:rsidR="00800DE8" w:rsidRPr="00B5214B" w14:paraId="0A07208A"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225068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repeat homelessness</w:t>
            </w:r>
          </w:p>
        </w:tc>
        <w:tc>
          <w:tcPr>
            <w:tcW w:w="1498" w:type="dxa"/>
            <w:vAlign w:val="center"/>
            <w:hideMark/>
          </w:tcPr>
          <w:p w14:paraId="1178D40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22</w:t>
            </w:r>
          </w:p>
        </w:tc>
        <w:tc>
          <w:tcPr>
            <w:tcW w:w="1167" w:type="dxa"/>
            <w:vAlign w:val="center"/>
            <w:hideMark/>
          </w:tcPr>
          <w:p w14:paraId="636A8F4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4.7%</w:t>
            </w:r>
          </w:p>
        </w:tc>
      </w:tr>
      <w:tr w:rsidR="00800DE8" w:rsidRPr="00B5214B" w14:paraId="36551B80"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E77F2C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Drug dependency needs</w:t>
            </w:r>
          </w:p>
        </w:tc>
        <w:tc>
          <w:tcPr>
            <w:tcW w:w="1498" w:type="dxa"/>
            <w:vAlign w:val="center"/>
            <w:hideMark/>
          </w:tcPr>
          <w:p w14:paraId="6AA968F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11</w:t>
            </w:r>
          </w:p>
        </w:tc>
        <w:tc>
          <w:tcPr>
            <w:tcW w:w="1167" w:type="dxa"/>
            <w:vAlign w:val="center"/>
            <w:hideMark/>
          </w:tcPr>
          <w:p w14:paraId="002C160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2.4%</w:t>
            </w:r>
          </w:p>
        </w:tc>
      </w:tr>
      <w:tr w:rsidR="00800DE8" w:rsidRPr="00B5214B" w14:paraId="42F71F70" w14:textId="77777777" w:rsidTr="005F75B1">
        <w:trPr>
          <w:trHeight w:val="345"/>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A0CCFF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rough sleeping</w:t>
            </w:r>
          </w:p>
        </w:tc>
        <w:tc>
          <w:tcPr>
            <w:tcW w:w="1498" w:type="dxa"/>
            <w:vAlign w:val="center"/>
            <w:hideMark/>
          </w:tcPr>
          <w:p w14:paraId="5894515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27</w:t>
            </w:r>
          </w:p>
        </w:tc>
        <w:tc>
          <w:tcPr>
            <w:tcW w:w="1167" w:type="dxa"/>
            <w:vAlign w:val="center"/>
            <w:hideMark/>
          </w:tcPr>
          <w:p w14:paraId="4D01391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5.8%</w:t>
            </w:r>
          </w:p>
        </w:tc>
      </w:tr>
      <w:tr w:rsidR="00800DE8" w:rsidRPr="00B5214B" w14:paraId="01819BD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D7DD27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Alcohol dependency needs</w:t>
            </w:r>
          </w:p>
        </w:tc>
        <w:tc>
          <w:tcPr>
            <w:tcW w:w="1498" w:type="dxa"/>
            <w:vAlign w:val="center"/>
            <w:hideMark/>
          </w:tcPr>
          <w:p w14:paraId="7F011E8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11</w:t>
            </w:r>
          </w:p>
        </w:tc>
        <w:tc>
          <w:tcPr>
            <w:tcW w:w="1167" w:type="dxa"/>
            <w:vAlign w:val="center"/>
            <w:hideMark/>
          </w:tcPr>
          <w:p w14:paraId="68FE5EA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2.4%</w:t>
            </w:r>
          </w:p>
        </w:tc>
      </w:tr>
      <w:tr w:rsidR="00800DE8" w:rsidRPr="00B5214B" w14:paraId="1063BB9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443330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Learning disability</w:t>
            </w:r>
          </w:p>
        </w:tc>
        <w:tc>
          <w:tcPr>
            <w:tcW w:w="1498" w:type="dxa"/>
            <w:vAlign w:val="center"/>
            <w:hideMark/>
          </w:tcPr>
          <w:p w14:paraId="010A9EA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48</w:t>
            </w:r>
          </w:p>
        </w:tc>
        <w:tc>
          <w:tcPr>
            <w:tcW w:w="1167" w:type="dxa"/>
            <w:vAlign w:val="center"/>
            <w:hideMark/>
          </w:tcPr>
          <w:p w14:paraId="0F74D6D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10.3%</w:t>
            </w:r>
          </w:p>
        </w:tc>
      </w:tr>
      <w:tr w:rsidR="00800DE8" w:rsidRPr="00B5214B" w14:paraId="1220EFF4"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5D209D5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18-25 years requiring support to manage independently</w:t>
            </w:r>
          </w:p>
        </w:tc>
        <w:tc>
          <w:tcPr>
            <w:tcW w:w="1498" w:type="dxa"/>
            <w:vAlign w:val="center"/>
            <w:hideMark/>
          </w:tcPr>
          <w:p w14:paraId="47419A2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22</w:t>
            </w:r>
          </w:p>
        </w:tc>
        <w:tc>
          <w:tcPr>
            <w:tcW w:w="1167" w:type="dxa"/>
            <w:vAlign w:val="center"/>
            <w:hideMark/>
          </w:tcPr>
          <w:p w14:paraId="3AC4273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4.7%</w:t>
            </w:r>
          </w:p>
        </w:tc>
      </w:tr>
      <w:tr w:rsidR="00800DE8" w:rsidRPr="00B5214B" w14:paraId="1FBBE40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4A21300"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Access to education, employment or training</w:t>
            </w:r>
          </w:p>
        </w:tc>
        <w:tc>
          <w:tcPr>
            <w:tcW w:w="1498" w:type="dxa"/>
            <w:vAlign w:val="center"/>
            <w:hideMark/>
          </w:tcPr>
          <w:p w14:paraId="28BF92A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36</w:t>
            </w:r>
          </w:p>
        </w:tc>
        <w:tc>
          <w:tcPr>
            <w:tcW w:w="1167" w:type="dxa"/>
            <w:vAlign w:val="center"/>
            <w:hideMark/>
          </w:tcPr>
          <w:p w14:paraId="586B197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7.7%</w:t>
            </w:r>
          </w:p>
        </w:tc>
      </w:tr>
      <w:tr w:rsidR="00800DE8" w:rsidRPr="00B5214B" w14:paraId="4D002E18"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627FAE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abuse (non-domestic abuse)</w:t>
            </w:r>
          </w:p>
        </w:tc>
        <w:tc>
          <w:tcPr>
            <w:tcW w:w="1498" w:type="dxa"/>
            <w:vAlign w:val="center"/>
            <w:hideMark/>
          </w:tcPr>
          <w:p w14:paraId="46D103E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23</w:t>
            </w:r>
          </w:p>
        </w:tc>
        <w:tc>
          <w:tcPr>
            <w:tcW w:w="1167" w:type="dxa"/>
            <w:vAlign w:val="center"/>
            <w:hideMark/>
          </w:tcPr>
          <w:p w14:paraId="5B9061A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4.9%</w:t>
            </w:r>
          </w:p>
        </w:tc>
      </w:tr>
      <w:tr w:rsidR="00800DE8" w:rsidRPr="00B5214B" w14:paraId="746F4C3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AF53F6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sexual abuse / exploitation</w:t>
            </w:r>
          </w:p>
        </w:tc>
        <w:tc>
          <w:tcPr>
            <w:tcW w:w="1498" w:type="dxa"/>
            <w:vAlign w:val="center"/>
            <w:hideMark/>
          </w:tcPr>
          <w:p w14:paraId="4D8E802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19</w:t>
            </w:r>
          </w:p>
        </w:tc>
        <w:tc>
          <w:tcPr>
            <w:tcW w:w="1167" w:type="dxa"/>
            <w:vAlign w:val="center"/>
            <w:hideMark/>
          </w:tcPr>
          <w:p w14:paraId="6ED820C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4.1%</w:t>
            </w:r>
          </w:p>
        </w:tc>
      </w:tr>
      <w:tr w:rsidR="00800DE8" w:rsidRPr="00B5214B" w14:paraId="455341B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CCC8C0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Old age</w:t>
            </w:r>
          </w:p>
        </w:tc>
        <w:tc>
          <w:tcPr>
            <w:tcW w:w="1498" w:type="dxa"/>
            <w:vAlign w:val="center"/>
            <w:hideMark/>
          </w:tcPr>
          <w:p w14:paraId="7E261BC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10</w:t>
            </w:r>
          </w:p>
        </w:tc>
        <w:tc>
          <w:tcPr>
            <w:tcW w:w="1167" w:type="dxa"/>
            <w:vAlign w:val="center"/>
            <w:hideMark/>
          </w:tcPr>
          <w:p w14:paraId="1705672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2.2%</w:t>
            </w:r>
          </w:p>
        </w:tc>
      </w:tr>
      <w:tr w:rsidR="00800DE8" w:rsidRPr="00B5214B" w14:paraId="2AF70624"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60D280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18-20 years</w:t>
            </w:r>
          </w:p>
        </w:tc>
        <w:tc>
          <w:tcPr>
            <w:tcW w:w="1498" w:type="dxa"/>
            <w:vAlign w:val="center"/>
            <w:hideMark/>
          </w:tcPr>
          <w:p w14:paraId="61C57BD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167" w:type="dxa"/>
            <w:vAlign w:val="center"/>
            <w:hideMark/>
          </w:tcPr>
          <w:p w14:paraId="702DDFF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0.6%</w:t>
            </w:r>
          </w:p>
        </w:tc>
      </w:tr>
      <w:tr w:rsidR="00800DE8" w:rsidRPr="00B5214B" w14:paraId="2097DBD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1B3581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21-24 years</w:t>
            </w:r>
          </w:p>
        </w:tc>
        <w:tc>
          <w:tcPr>
            <w:tcW w:w="1498" w:type="dxa"/>
            <w:vAlign w:val="center"/>
            <w:hideMark/>
          </w:tcPr>
          <w:p w14:paraId="384728F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1CFC92C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r w:rsidR="00800DE8" w:rsidRPr="00B5214B" w14:paraId="51BED90F"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CD8E6F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25+ years</w:t>
            </w:r>
          </w:p>
        </w:tc>
        <w:tc>
          <w:tcPr>
            <w:tcW w:w="1498" w:type="dxa"/>
            <w:vAlign w:val="center"/>
            <w:hideMark/>
          </w:tcPr>
          <w:p w14:paraId="2821B69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167" w:type="dxa"/>
            <w:vAlign w:val="center"/>
            <w:hideMark/>
          </w:tcPr>
          <w:p w14:paraId="3065F04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0.6%</w:t>
            </w:r>
          </w:p>
        </w:tc>
      </w:tr>
      <w:tr w:rsidR="00800DE8" w:rsidRPr="00B5214B" w14:paraId="3D7A841E"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19A006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21+ years (retired option)</w:t>
            </w:r>
          </w:p>
        </w:tc>
        <w:tc>
          <w:tcPr>
            <w:tcW w:w="1498" w:type="dxa"/>
            <w:vAlign w:val="center"/>
            <w:hideMark/>
          </w:tcPr>
          <w:p w14:paraId="2C0EFF4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167" w:type="dxa"/>
            <w:vAlign w:val="center"/>
            <w:hideMark/>
          </w:tcPr>
          <w:p w14:paraId="5663608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0.6%</w:t>
            </w:r>
          </w:p>
        </w:tc>
      </w:tr>
      <w:tr w:rsidR="00800DE8" w:rsidRPr="00B5214B" w14:paraId="0FEB06DF"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232" w:type="dxa"/>
            <w:hideMark/>
          </w:tcPr>
          <w:p w14:paraId="202B366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16-17 years</w:t>
            </w:r>
          </w:p>
        </w:tc>
        <w:tc>
          <w:tcPr>
            <w:tcW w:w="1498" w:type="dxa"/>
            <w:vAlign w:val="center"/>
            <w:hideMark/>
          </w:tcPr>
          <w:p w14:paraId="34D326D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7</w:t>
            </w:r>
          </w:p>
        </w:tc>
        <w:tc>
          <w:tcPr>
            <w:tcW w:w="1167" w:type="dxa"/>
            <w:vAlign w:val="center"/>
            <w:hideMark/>
          </w:tcPr>
          <w:p w14:paraId="238712D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1.5%</w:t>
            </w:r>
          </w:p>
        </w:tc>
      </w:tr>
      <w:tr w:rsidR="00800DE8" w:rsidRPr="00B5214B" w14:paraId="1D6C80D4"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6734C0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parent requiring</w:t>
            </w:r>
            <w:proofErr w:type="gramEnd"/>
            <w:r w:rsidRPr="00B5214B">
              <w:rPr>
                <w:b w:val="0"/>
                <w:bCs w:val="0"/>
                <w:color w:val="000000" w:themeColor="text1"/>
                <w:sz w:val="20"/>
              </w:rPr>
              <w:t xml:space="preserve"> support to manage independently</w:t>
            </w:r>
          </w:p>
        </w:tc>
        <w:tc>
          <w:tcPr>
            <w:tcW w:w="1498" w:type="dxa"/>
            <w:vAlign w:val="center"/>
            <w:hideMark/>
          </w:tcPr>
          <w:p w14:paraId="5038E9D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14</w:t>
            </w:r>
          </w:p>
        </w:tc>
        <w:tc>
          <w:tcPr>
            <w:tcW w:w="1167" w:type="dxa"/>
            <w:vAlign w:val="center"/>
            <w:hideMark/>
          </w:tcPr>
          <w:p w14:paraId="327068A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3.0%</w:t>
            </w:r>
          </w:p>
        </w:tc>
      </w:tr>
      <w:tr w:rsidR="00800DE8" w:rsidRPr="00B5214B" w14:paraId="3721F91F"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696FF8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Former asylum seeker</w:t>
            </w:r>
          </w:p>
        </w:tc>
        <w:tc>
          <w:tcPr>
            <w:tcW w:w="1498" w:type="dxa"/>
            <w:vAlign w:val="center"/>
            <w:hideMark/>
          </w:tcPr>
          <w:p w14:paraId="49D5FF4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10</w:t>
            </w:r>
          </w:p>
        </w:tc>
        <w:tc>
          <w:tcPr>
            <w:tcW w:w="1167" w:type="dxa"/>
            <w:vAlign w:val="center"/>
            <w:hideMark/>
          </w:tcPr>
          <w:p w14:paraId="31AF8F8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2.2%</w:t>
            </w:r>
          </w:p>
        </w:tc>
      </w:tr>
      <w:tr w:rsidR="00800DE8" w:rsidRPr="00B5214B" w14:paraId="57C2F08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D5EF441"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Served in HM Forces</w:t>
            </w:r>
          </w:p>
        </w:tc>
        <w:tc>
          <w:tcPr>
            <w:tcW w:w="1498" w:type="dxa"/>
            <w:vAlign w:val="center"/>
            <w:hideMark/>
          </w:tcPr>
          <w:p w14:paraId="2ECD1AD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0D8C3B1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0.2%</w:t>
            </w:r>
          </w:p>
        </w:tc>
      </w:tr>
    </w:tbl>
    <w:p w14:paraId="6C91BCA9"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2DFF8EE4" w14:textId="77777777" w:rsidR="00800DE8" w:rsidRDefault="00800DE8" w:rsidP="00800DE8">
      <w:pPr>
        <w:pStyle w:val="Numberedpara1202"/>
      </w:pPr>
      <w:r>
        <w:lastRenderedPageBreak/>
        <w:t>Number of households accommodated in temporary accommodation: 123 (September 2024)</w:t>
      </w:r>
    </w:p>
    <w:p w14:paraId="40197F18" w14:textId="5B3AEF38" w:rsidR="00800DE8" w:rsidRDefault="00800DE8" w:rsidP="000E5D2E">
      <w:pPr>
        <w:pStyle w:val="Numberedpara1202"/>
        <w:numPr>
          <w:ilvl w:val="0"/>
          <w:numId w:val="40"/>
        </w:numPr>
      </w:pPr>
      <w:r>
        <w:t>Estimated percentage of these households that have support needs 80% (98 households)</w:t>
      </w:r>
    </w:p>
    <w:p w14:paraId="2D2D9363" w14:textId="77777777" w:rsidR="00800DE8" w:rsidRDefault="00800DE8" w:rsidP="000E5D2E">
      <w:pPr>
        <w:pStyle w:val="Numberedpara1202"/>
        <w:numPr>
          <w:ilvl w:val="0"/>
          <w:numId w:val="40"/>
        </w:numPr>
      </w:pPr>
      <w:r>
        <w:t>Estimated percentage of these households living in temporary accommodation who may have a need for:</w:t>
      </w:r>
    </w:p>
    <w:p w14:paraId="487C045F" w14:textId="7EF81E24" w:rsidR="00800DE8" w:rsidRDefault="00800DE8" w:rsidP="000E5D2E">
      <w:pPr>
        <w:pStyle w:val="Numberedpara1202"/>
        <w:numPr>
          <w:ilvl w:val="1"/>
          <w:numId w:val="40"/>
        </w:numPr>
      </w:pPr>
      <w:r>
        <w:t>Supported housing: 35% (34 households)</w:t>
      </w:r>
    </w:p>
    <w:p w14:paraId="58C08E52" w14:textId="0FA95360" w:rsidR="00800DE8" w:rsidRDefault="00800DE8" w:rsidP="000E5D2E">
      <w:pPr>
        <w:pStyle w:val="Numberedpara1202"/>
        <w:numPr>
          <w:ilvl w:val="1"/>
          <w:numId w:val="40"/>
        </w:numPr>
      </w:pPr>
      <w:r>
        <w:t>Floating support: 15% (15 households)</w:t>
      </w:r>
    </w:p>
    <w:p w14:paraId="6E20C983" w14:textId="77777777" w:rsidR="00800DE8" w:rsidRDefault="00800DE8" w:rsidP="00800DE8">
      <w:pPr>
        <w:pStyle w:val="Numberedpara1202"/>
      </w:pPr>
      <w:r>
        <w:t xml:space="preserve">Estimated net need for supported housing (2024/25): up to 49 households with support needs per annum require supported housing (if no floating support services are available) instead of being accommodated in temporary accommodation. </w:t>
      </w:r>
    </w:p>
    <w:p w14:paraId="7ADF8BBD" w14:textId="77777777" w:rsidR="00800DE8" w:rsidRDefault="00800DE8" w:rsidP="00800DE8">
      <w:pPr>
        <w:pStyle w:val="Numberedpara1202"/>
      </w:pPr>
      <w:r>
        <w:t xml:space="preserve">It assumes that these households have an average length of stay in supported housing of no more than 12 months. </w:t>
      </w:r>
    </w:p>
    <w:p w14:paraId="5B0AAE98" w14:textId="77777777" w:rsidR="003D406D" w:rsidRDefault="003D406D" w:rsidP="003D406D">
      <w:pPr>
        <w:rPr>
          <w:b/>
          <w:bCs/>
        </w:rPr>
      </w:pPr>
    </w:p>
    <w:p w14:paraId="54C1CE8C" w14:textId="77777777" w:rsidR="00800DE8" w:rsidRPr="009F11DA" w:rsidRDefault="00800DE8" w:rsidP="003D406D">
      <w:pPr>
        <w:rPr>
          <w:rFonts w:ascii="Segoe UI" w:eastAsia="Calibri" w:hAnsi="Segoe UI" w:cs="Segoe UI"/>
          <w:b/>
          <w:sz w:val="22"/>
          <w:szCs w:val="22"/>
        </w:rPr>
      </w:pPr>
      <w:r w:rsidRPr="009F11DA">
        <w:rPr>
          <w:rFonts w:ascii="Segoe UI" w:hAnsi="Segoe UI" w:cs="Segoe UI"/>
          <w:b/>
          <w:sz w:val="22"/>
          <w:szCs w:val="22"/>
        </w:rPr>
        <w:t>Harlow District Council</w:t>
      </w:r>
    </w:p>
    <w:p w14:paraId="2A1DB018" w14:textId="77777777" w:rsidR="00800DE8" w:rsidRDefault="00800DE8" w:rsidP="00800DE8">
      <w:pPr>
        <w:pStyle w:val="Numberedpara1202"/>
      </w:pPr>
      <w:r>
        <w:t>For 2023/24:</w:t>
      </w:r>
    </w:p>
    <w:p w14:paraId="4FF95D63" w14:textId="77777777" w:rsidR="00800DE8" w:rsidRDefault="00800DE8" w:rsidP="000E5D2E">
      <w:pPr>
        <w:pStyle w:val="Numberedpara1202"/>
        <w:numPr>
          <w:ilvl w:val="0"/>
          <w:numId w:val="39"/>
        </w:numPr>
      </w:pPr>
      <w:r>
        <w:t>Total households assessed: 367</w:t>
      </w:r>
    </w:p>
    <w:p w14:paraId="2C80828C" w14:textId="77777777" w:rsidR="00800DE8" w:rsidRDefault="00800DE8" w:rsidP="000E5D2E">
      <w:pPr>
        <w:pStyle w:val="Numberedpara1202"/>
        <w:numPr>
          <w:ilvl w:val="0"/>
          <w:numId w:val="39"/>
        </w:numPr>
      </w:pPr>
      <w:r w:rsidRPr="000C35A3">
        <w:t>Total households with support need(s) owed a duty</w:t>
      </w:r>
      <w:r>
        <w:t>: 163</w:t>
      </w:r>
    </w:p>
    <w:p w14:paraId="591CF7B2" w14:textId="36C45C78" w:rsidR="00800DE8" w:rsidRPr="00782324" w:rsidRDefault="00800DE8" w:rsidP="000E5D2E">
      <w:pPr>
        <w:pStyle w:val="Numberedpara1202"/>
        <w:numPr>
          <w:ilvl w:val="0"/>
          <w:numId w:val="39"/>
        </w:numPr>
      </w:pPr>
      <w:r>
        <w:t>Most prevalent support needs amongst h</w:t>
      </w:r>
      <w:r w:rsidRPr="00D4360A">
        <w:t>ouseholds owed a prevention or relief duty</w:t>
      </w:r>
      <w:r>
        <w:t xml:space="preserve"> shown in table below</w:t>
      </w:r>
    </w:p>
    <w:p w14:paraId="47574267" w14:textId="4F4B00A5" w:rsidR="00800DE8" w:rsidRDefault="00800DE8" w:rsidP="00800DE8">
      <w:pPr>
        <w:pStyle w:val="Caption"/>
      </w:pPr>
      <w:r>
        <w:t xml:space="preserve">Table </w:t>
      </w:r>
      <w:fldSimple w:instr=" SEQ Table \* ARABIC ">
        <w:r w:rsidR="009905C0">
          <w:rPr>
            <w:noProof/>
          </w:rPr>
          <w:t>169</w:t>
        </w:r>
      </w:fldSimple>
      <w:r>
        <w:t xml:space="preserve">. </w:t>
      </w:r>
      <w:r w:rsidRPr="006839FF">
        <w:t>Support needs of households owed a prevention or relief duty</w:t>
      </w:r>
    </w:p>
    <w:tbl>
      <w:tblPr>
        <w:tblStyle w:val="GridTable5Dark-Accent4"/>
        <w:tblW w:w="0" w:type="auto"/>
        <w:tblLook w:val="04A0" w:firstRow="1" w:lastRow="0" w:firstColumn="1" w:lastColumn="0" w:noHBand="0" w:noVBand="1"/>
      </w:tblPr>
      <w:tblGrid>
        <w:gridCol w:w="6091"/>
        <w:gridCol w:w="1518"/>
        <w:gridCol w:w="1288"/>
      </w:tblGrid>
      <w:tr w:rsidR="005F75B1" w:rsidRPr="00B5214B" w14:paraId="0C5477C3" w14:textId="77777777" w:rsidTr="009B3963">
        <w:trPr>
          <w:cnfStyle w:val="100000000000" w:firstRow="1" w:lastRow="0" w:firstColumn="0" w:lastColumn="0" w:oddVBand="0" w:evenVBand="0" w:oddHBand="0" w:evenHBand="0" w:firstRowFirstColumn="0" w:firstRowLastColumn="0" w:lastRowFirstColumn="0" w:lastRowLastColumn="0"/>
          <w:trHeight w:val="313"/>
          <w:tblHeader/>
        </w:trPr>
        <w:tc>
          <w:tcPr>
            <w:cnfStyle w:val="001000000000" w:firstRow="0" w:lastRow="0" w:firstColumn="1" w:lastColumn="0" w:oddVBand="0" w:evenVBand="0" w:oddHBand="0" w:evenHBand="0" w:firstRowFirstColumn="0" w:firstRowLastColumn="0" w:lastRowFirstColumn="0" w:lastRowLastColumn="0"/>
            <w:tcW w:w="6091" w:type="dxa"/>
            <w:shd w:val="clear" w:color="auto" w:fill="FBCAD0"/>
            <w:noWrap/>
          </w:tcPr>
          <w:p w14:paraId="60324797" w14:textId="58468ED1" w:rsidR="005F75B1" w:rsidRPr="00B5214B" w:rsidRDefault="005F75B1" w:rsidP="005F75B1">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639" w:type="dxa"/>
            <w:shd w:val="clear" w:color="auto" w:fill="FBCAD0"/>
          </w:tcPr>
          <w:p w14:paraId="03F14B18" w14:textId="25E1DF4A"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themeColor="text1"/>
                <w:sz w:val="20"/>
              </w:rPr>
            </w:pPr>
            <w:r w:rsidRPr="00781833">
              <w:rPr>
                <w:color w:val="000000" w:themeColor="text1"/>
                <w:sz w:val="20"/>
              </w:rPr>
              <w:t>No. of households with support need</w:t>
            </w:r>
          </w:p>
        </w:tc>
        <w:tc>
          <w:tcPr>
            <w:tcW w:w="1167" w:type="dxa"/>
            <w:shd w:val="clear" w:color="auto" w:fill="FBCAD0"/>
          </w:tcPr>
          <w:p w14:paraId="5ADA8606" w14:textId="653FDAEB"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themeColor="text1"/>
                <w:sz w:val="20"/>
              </w:rPr>
            </w:pPr>
            <w:r w:rsidRPr="00781833">
              <w:rPr>
                <w:color w:val="000000" w:themeColor="text1"/>
                <w:sz w:val="20"/>
              </w:rPr>
              <w:t>% of households with support need</w:t>
            </w:r>
          </w:p>
        </w:tc>
      </w:tr>
      <w:tr w:rsidR="00800DE8" w:rsidRPr="00B5214B" w14:paraId="5218A85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99B41F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mental health problems</w:t>
            </w:r>
          </w:p>
        </w:tc>
        <w:tc>
          <w:tcPr>
            <w:tcW w:w="1639" w:type="dxa"/>
            <w:hideMark/>
          </w:tcPr>
          <w:p w14:paraId="543F2ED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B5214B">
              <w:rPr>
                <w:color w:val="000000" w:themeColor="text1"/>
                <w:sz w:val="20"/>
              </w:rPr>
              <w:t>47</w:t>
            </w:r>
          </w:p>
        </w:tc>
        <w:tc>
          <w:tcPr>
            <w:tcW w:w="1167" w:type="dxa"/>
            <w:hideMark/>
          </w:tcPr>
          <w:p w14:paraId="16F50DA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B5214B">
              <w:rPr>
                <w:i/>
                <w:iCs/>
                <w:color w:val="000000" w:themeColor="text1"/>
                <w:sz w:val="20"/>
              </w:rPr>
              <w:t>13.5%</w:t>
            </w:r>
          </w:p>
        </w:tc>
      </w:tr>
      <w:tr w:rsidR="00800DE8" w:rsidRPr="00B5214B" w14:paraId="3CC9D70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16FDE23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domestic abuse</w:t>
            </w:r>
          </w:p>
        </w:tc>
        <w:tc>
          <w:tcPr>
            <w:tcW w:w="1639" w:type="dxa"/>
            <w:vAlign w:val="center"/>
            <w:hideMark/>
          </w:tcPr>
          <w:p w14:paraId="24DB8FE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34</w:t>
            </w:r>
          </w:p>
        </w:tc>
        <w:tc>
          <w:tcPr>
            <w:tcW w:w="1167" w:type="dxa"/>
            <w:vAlign w:val="center"/>
            <w:hideMark/>
          </w:tcPr>
          <w:p w14:paraId="162C4E7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9.8%</w:t>
            </w:r>
          </w:p>
        </w:tc>
      </w:tr>
      <w:tr w:rsidR="00800DE8" w:rsidRPr="00B5214B" w14:paraId="6DBE77F8"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64B3E8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Offending history</w:t>
            </w:r>
          </w:p>
        </w:tc>
        <w:tc>
          <w:tcPr>
            <w:tcW w:w="1639" w:type="dxa"/>
            <w:vAlign w:val="center"/>
            <w:hideMark/>
          </w:tcPr>
          <w:p w14:paraId="2FAA74B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167" w:type="dxa"/>
            <w:vAlign w:val="center"/>
            <w:hideMark/>
          </w:tcPr>
          <w:p w14:paraId="394D839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1.4%</w:t>
            </w:r>
          </w:p>
        </w:tc>
      </w:tr>
      <w:tr w:rsidR="00800DE8" w:rsidRPr="00B5214B" w14:paraId="36C223BD"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F0D5AC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repeat homelessness</w:t>
            </w:r>
          </w:p>
        </w:tc>
        <w:tc>
          <w:tcPr>
            <w:tcW w:w="1639" w:type="dxa"/>
            <w:vAlign w:val="center"/>
            <w:hideMark/>
          </w:tcPr>
          <w:p w14:paraId="7E61787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7</w:t>
            </w:r>
          </w:p>
        </w:tc>
        <w:tc>
          <w:tcPr>
            <w:tcW w:w="1167" w:type="dxa"/>
            <w:vAlign w:val="center"/>
            <w:hideMark/>
          </w:tcPr>
          <w:p w14:paraId="7C5728B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2.0%</w:t>
            </w:r>
          </w:p>
        </w:tc>
      </w:tr>
      <w:tr w:rsidR="00800DE8" w:rsidRPr="00B5214B" w14:paraId="795C1E7F"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0E1DE1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Drug dependency needs</w:t>
            </w:r>
          </w:p>
        </w:tc>
        <w:tc>
          <w:tcPr>
            <w:tcW w:w="1639" w:type="dxa"/>
            <w:vAlign w:val="center"/>
            <w:hideMark/>
          </w:tcPr>
          <w:p w14:paraId="0412807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54D7E43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1.7%</w:t>
            </w:r>
          </w:p>
        </w:tc>
      </w:tr>
      <w:tr w:rsidR="00800DE8" w:rsidRPr="00B5214B" w14:paraId="438A1E55" w14:textId="77777777" w:rsidTr="005F75B1">
        <w:trPr>
          <w:trHeight w:val="345"/>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E0AF7A1"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rough sleeping</w:t>
            </w:r>
          </w:p>
        </w:tc>
        <w:tc>
          <w:tcPr>
            <w:tcW w:w="1639" w:type="dxa"/>
            <w:vAlign w:val="center"/>
            <w:hideMark/>
          </w:tcPr>
          <w:p w14:paraId="65CAC15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9</w:t>
            </w:r>
          </w:p>
        </w:tc>
        <w:tc>
          <w:tcPr>
            <w:tcW w:w="1167" w:type="dxa"/>
            <w:vAlign w:val="center"/>
            <w:hideMark/>
          </w:tcPr>
          <w:p w14:paraId="2E67147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2.6%</w:t>
            </w:r>
          </w:p>
        </w:tc>
      </w:tr>
      <w:tr w:rsidR="00800DE8" w:rsidRPr="00B5214B" w14:paraId="618F162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4BA86A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Alcohol dependency needs</w:t>
            </w:r>
          </w:p>
        </w:tc>
        <w:tc>
          <w:tcPr>
            <w:tcW w:w="1639" w:type="dxa"/>
            <w:vAlign w:val="center"/>
            <w:hideMark/>
          </w:tcPr>
          <w:p w14:paraId="22CDBF5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7</w:t>
            </w:r>
          </w:p>
        </w:tc>
        <w:tc>
          <w:tcPr>
            <w:tcW w:w="1167" w:type="dxa"/>
            <w:vAlign w:val="center"/>
            <w:hideMark/>
          </w:tcPr>
          <w:p w14:paraId="4A3154C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2.0%</w:t>
            </w:r>
          </w:p>
        </w:tc>
      </w:tr>
      <w:tr w:rsidR="00800DE8" w:rsidRPr="00B5214B" w14:paraId="3CDE076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9520CF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Learning disability</w:t>
            </w:r>
          </w:p>
        </w:tc>
        <w:tc>
          <w:tcPr>
            <w:tcW w:w="1639" w:type="dxa"/>
            <w:vAlign w:val="center"/>
            <w:hideMark/>
          </w:tcPr>
          <w:p w14:paraId="6BC94DE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10</w:t>
            </w:r>
          </w:p>
        </w:tc>
        <w:tc>
          <w:tcPr>
            <w:tcW w:w="1167" w:type="dxa"/>
            <w:vAlign w:val="center"/>
            <w:hideMark/>
          </w:tcPr>
          <w:p w14:paraId="24BE8AC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2.9%</w:t>
            </w:r>
          </w:p>
        </w:tc>
      </w:tr>
      <w:tr w:rsidR="00800DE8" w:rsidRPr="00B5214B" w14:paraId="52332FE1"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CCF96F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18-25 years requiring support to manage independently</w:t>
            </w:r>
          </w:p>
        </w:tc>
        <w:tc>
          <w:tcPr>
            <w:tcW w:w="1639" w:type="dxa"/>
            <w:vAlign w:val="center"/>
            <w:hideMark/>
          </w:tcPr>
          <w:p w14:paraId="32E0898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6B08F88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1.7%</w:t>
            </w:r>
          </w:p>
        </w:tc>
      </w:tr>
      <w:tr w:rsidR="00800DE8" w:rsidRPr="00B5214B" w14:paraId="1CD8D82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10C0A6A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Access to education, employment or training</w:t>
            </w:r>
          </w:p>
        </w:tc>
        <w:tc>
          <w:tcPr>
            <w:tcW w:w="1639" w:type="dxa"/>
            <w:vAlign w:val="center"/>
            <w:hideMark/>
          </w:tcPr>
          <w:p w14:paraId="49C70FD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74B69E0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603E4364"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5E9C5D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abuse (non-domestic abuse)</w:t>
            </w:r>
          </w:p>
        </w:tc>
        <w:tc>
          <w:tcPr>
            <w:tcW w:w="1639" w:type="dxa"/>
            <w:vAlign w:val="center"/>
            <w:hideMark/>
          </w:tcPr>
          <w:p w14:paraId="3458536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3B845F0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1.7%</w:t>
            </w:r>
          </w:p>
        </w:tc>
      </w:tr>
      <w:tr w:rsidR="00800DE8" w:rsidRPr="00B5214B" w14:paraId="3C643DA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FAC47D7"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sexual abuse / exploitation</w:t>
            </w:r>
          </w:p>
        </w:tc>
        <w:tc>
          <w:tcPr>
            <w:tcW w:w="1639" w:type="dxa"/>
            <w:vAlign w:val="center"/>
            <w:hideMark/>
          </w:tcPr>
          <w:p w14:paraId="1F4CEE4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655D03B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0.3%</w:t>
            </w:r>
          </w:p>
        </w:tc>
      </w:tr>
      <w:tr w:rsidR="00800DE8" w:rsidRPr="00B5214B" w14:paraId="5F525F4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C9CFB2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Old age</w:t>
            </w:r>
          </w:p>
        </w:tc>
        <w:tc>
          <w:tcPr>
            <w:tcW w:w="1639" w:type="dxa"/>
            <w:vAlign w:val="center"/>
            <w:hideMark/>
          </w:tcPr>
          <w:p w14:paraId="5D5C648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7</w:t>
            </w:r>
          </w:p>
        </w:tc>
        <w:tc>
          <w:tcPr>
            <w:tcW w:w="1167" w:type="dxa"/>
            <w:vAlign w:val="center"/>
            <w:hideMark/>
          </w:tcPr>
          <w:p w14:paraId="3C88989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2.0%</w:t>
            </w:r>
          </w:p>
        </w:tc>
      </w:tr>
      <w:tr w:rsidR="00800DE8" w:rsidRPr="00B5214B" w14:paraId="46B5765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61ED84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lastRenderedPageBreak/>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18-20 years</w:t>
            </w:r>
          </w:p>
        </w:tc>
        <w:tc>
          <w:tcPr>
            <w:tcW w:w="1639" w:type="dxa"/>
            <w:vAlign w:val="center"/>
            <w:hideMark/>
          </w:tcPr>
          <w:p w14:paraId="185BE45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19</w:t>
            </w:r>
          </w:p>
        </w:tc>
        <w:tc>
          <w:tcPr>
            <w:tcW w:w="1167" w:type="dxa"/>
            <w:vAlign w:val="center"/>
            <w:hideMark/>
          </w:tcPr>
          <w:p w14:paraId="1853176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5.5%</w:t>
            </w:r>
          </w:p>
        </w:tc>
      </w:tr>
      <w:tr w:rsidR="00800DE8" w:rsidRPr="00B5214B" w14:paraId="69D2416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A8938E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21-24 years</w:t>
            </w:r>
          </w:p>
        </w:tc>
        <w:tc>
          <w:tcPr>
            <w:tcW w:w="1639" w:type="dxa"/>
            <w:vAlign w:val="center"/>
            <w:hideMark/>
          </w:tcPr>
          <w:p w14:paraId="3D59AFB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34B6F49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6B5E7FD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223487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25+ years</w:t>
            </w:r>
          </w:p>
        </w:tc>
        <w:tc>
          <w:tcPr>
            <w:tcW w:w="1639" w:type="dxa"/>
            <w:vAlign w:val="center"/>
            <w:hideMark/>
          </w:tcPr>
          <w:p w14:paraId="5E9F940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2AFDF2F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7D4248A7"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35C197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21+ years (retired option)</w:t>
            </w:r>
          </w:p>
        </w:tc>
        <w:tc>
          <w:tcPr>
            <w:tcW w:w="1639" w:type="dxa"/>
            <w:vAlign w:val="center"/>
            <w:hideMark/>
          </w:tcPr>
          <w:p w14:paraId="1F4A2F3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167" w:type="dxa"/>
            <w:vAlign w:val="center"/>
            <w:hideMark/>
          </w:tcPr>
          <w:p w14:paraId="7C023F4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0.9%</w:t>
            </w:r>
          </w:p>
        </w:tc>
      </w:tr>
      <w:tr w:rsidR="00800DE8" w:rsidRPr="00B5214B" w14:paraId="562EC4D7"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091" w:type="dxa"/>
            <w:hideMark/>
          </w:tcPr>
          <w:p w14:paraId="72EA21F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16-17 years</w:t>
            </w:r>
          </w:p>
        </w:tc>
        <w:tc>
          <w:tcPr>
            <w:tcW w:w="1639" w:type="dxa"/>
            <w:vAlign w:val="center"/>
            <w:hideMark/>
          </w:tcPr>
          <w:p w14:paraId="1B26890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w:t>
            </w:r>
          </w:p>
        </w:tc>
        <w:tc>
          <w:tcPr>
            <w:tcW w:w="1167" w:type="dxa"/>
            <w:vAlign w:val="center"/>
            <w:hideMark/>
          </w:tcPr>
          <w:p w14:paraId="3062B7B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1.1%</w:t>
            </w:r>
          </w:p>
        </w:tc>
      </w:tr>
      <w:tr w:rsidR="00800DE8" w:rsidRPr="00B5214B" w14:paraId="070FAAFD"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B42526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parent requiring</w:t>
            </w:r>
            <w:proofErr w:type="gramEnd"/>
            <w:r w:rsidRPr="00B5214B">
              <w:rPr>
                <w:b w:val="0"/>
                <w:bCs w:val="0"/>
                <w:color w:val="000000" w:themeColor="text1"/>
                <w:sz w:val="20"/>
              </w:rPr>
              <w:t xml:space="preserve"> support to manage independently</w:t>
            </w:r>
          </w:p>
        </w:tc>
        <w:tc>
          <w:tcPr>
            <w:tcW w:w="1639" w:type="dxa"/>
            <w:vAlign w:val="center"/>
            <w:hideMark/>
          </w:tcPr>
          <w:p w14:paraId="1A5F511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55B7CBB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0.3%</w:t>
            </w:r>
          </w:p>
        </w:tc>
      </w:tr>
      <w:tr w:rsidR="00800DE8" w:rsidRPr="00B5214B" w14:paraId="311FB99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F1F6E8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Former asylum seeker</w:t>
            </w:r>
          </w:p>
        </w:tc>
        <w:tc>
          <w:tcPr>
            <w:tcW w:w="1639" w:type="dxa"/>
            <w:vAlign w:val="center"/>
            <w:hideMark/>
          </w:tcPr>
          <w:p w14:paraId="73DFD08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8</w:t>
            </w:r>
          </w:p>
        </w:tc>
        <w:tc>
          <w:tcPr>
            <w:tcW w:w="1167" w:type="dxa"/>
            <w:vAlign w:val="center"/>
            <w:hideMark/>
          </w:tcPr>
          <w:p w14:paraId="6C4F168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2.3%</w:t>
            </w:r>
          </w:p>
        </w:tc>
      </w:tr>
      <w:tr w:rsidR="00800DE8" w:rsidRPr="00B5214B" w14:paraId="46BE2791"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91ED40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Served in HM Forces</w:t>
            </w:r>
          </w:p>
        </w:tc>
        <w:tc>
          <w:tcPr>
            <w:tcW w:w="1639" w:type="dxa"/>
            <w:vAlign w:val="center"/>
            <w:hideMark/>
          </w:tcPr>
          <w:p w14:paraId="1EB80C8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15C5223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bl>
    <w:p w14:paraId="0800B720"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1E7E0B1D" w14:textId="77777777" w:rsidR="00800DE8" w:rsidRDefault="00800DE8" w:rsidP="00800DE8">
      <w:pPr>
        <w:pStyle w:val="Numberedpara1202"/>
      </w:pPr>
      <w:r>
        <w:t>Number of households accommodated in temporary accommodation: 337 (September 2024)</w:t>
      </w:r>
    </w:p>
    <w:p w14:paraId="647D0BC2" w14:textId="77777777" w:rsidR="00800DE8" w:rsidRDefault="00800DE8" w:rsidP="000E5D2E">
      <w:pPr>
        <w:pStyle w:val="Numberedpara1202"/>
        <w:numPr>
          <w:ilvl w:val="0"/>
          <w:numId w:val="40"/>
        </w:numPr>
      </w:pPr>
      <w:r>
        <w:t>Estimated percentage of these households that have support needs 80% (270 households).</w:t>
      </w:r>
    </w:p>
    <w:p w14:paraId="2C390278" w14:textId="77777777" w:rsidR="00800DE8" w:rsidRDefault="00800DE8" w:rsidP="000E5D2E">
      <w:pPr>
        <w:pStyle w:val="Numberedpara1202"/>
        <w:numPr>
          <w:ilvl w:val="0"/>
          <w:numId w:val="40"/>
        </w:numPr>
      </w:pPr>
      <w:r>
        <w:t>Estimated percentage of these households living in temporary accommodation who may have a need for:</w:t>
      </w:r>
    </w:p>
    <w:p w14:paraId="22208C23" w14:textId="261C33F3" w:rsidR="00800DE8" w:rsidRDefault="00800DE8" w:rsidP="000E5D2E">
      <w:pPr>
        <w:pStyle w:val="Numberedpara1202"/>
        <w:numPr>
          <w:ilvl w:val="1"/>
          <w:numId w:val="40"/>
        </w:numPr>
      </w:pPr>
      <w:r>
        <w:t>Supported housing: 35% (94 households)</w:t>
      </w:r>
    </w:p>
    <w:p w14:paraId="55ACECAF" w14:textId="2301A847" w:rsidR="00800DE8" w:rsidRDefault="00800DE8" w:rsidP="000E5D2E">
      <w:pPr>
        <w:pStyle w:val="Numberedpara1202"/>
        <w:numPr>
          <w:ilvl w:val="1"/>
          <w:numId w:val="40"/>
        </w:numPr>
      </w:pPr>
      <w:r>
        <w:t>Floating support: 15% (40 households)</w:t>
      </w:r>
    </w:p>
    <w:p w14:paraId="6600EAD6" w14:textId="77777777" w:rsidR="00800DE8" w:rsidRDefault="00800DE8" w:rsidP="00800DE8">
      <w:pPr>
        <w:pStyle w:val="Numberedpara1202"/>
      </w:pPr>
      <w:r>
        <w:t xml:space="preserve">Estimated net need for supported housing (2024/25): up to 135 households with support needs per annum require supported housing (if no floating support services are available) instead of being accommodated in temporary accommodation. </w:t>
      </w:r>
    </w:p>
    <w:p w14:paraId="4C3DF7D9" w14:textId="77777777" w:rsidR="00800DE8" w:rsidRDefault="00800DE8" w:rsidP="00800DE8">
      <w:pPr>
        <w:pStyle w:val="Numberedpara1202"/>
      </w:pPr>
      <w:r>
        <w:t xml:space="preserve">It assumes that these households have an average length of stay in supported housing of no more than 12 months. </w:t>
      </w:r>
    </w:p>
    <w:p w14:paraId="154C0926" w14:textId="77777777" w:rsidR="006C4CED" w:rsidRDefault="006C4CED" w:rsidP="003D406D">
      <w:pPr>
        <w:rPr>
          <w:rFonts w:ascii="Segoe UI" w:hAnsi="Segoe UI" w:cs="Segoe UI"/>
          <w:b/>
          <w:sz w:val="22"/>
          <w:szCs w:val="22"/>
        </w:rPr>
      </w:pPr>
    </w:p>
    <w:p w14:paraId="19B4C2E3" w14:textId="77777777" w:rsidR="00800DE8" w:rsidRPr="009F11DA" w:rsidRDefault="00800DE8" w:rsidP="003D406D">
      <w:pPr>
        <w:rPr>
          <w:rFonts w:ascii="Segoe UI" w:eastAsia="Calibri" w:hAnsi="Segoe UI" w:cs="Segoe UI"/>
          <w:b/>
          <w:sz w:val="22"/>
          <w:szCs w:val="22"/>
        </w:rPr>
      </w:pPr>
      <w:r w:rsidRPr="009F11DA">
        <w:rPr>
          <w:rFonts w:ascii="Segoe UI" w:hAnsi="Segoe UI" w:cs="Segoe UI"/>
          <w:b/>
          <w:sz w:val="22"/>
          <w:szCs w:val="22"/>
        </w:rPr>
        <w:t>Maldon District Council</w:t>
      </w:r>
    </w:p>
    <w:p w14:paraId="46A5334A" w14:textId="77777777" w:rsidR="00800DE8" w:rsidRDefault="00800DE8" w:rsidP="00800DE8">
      <w:pPr>
        <w:pStyle w:val="Numberedpara1202"/>
      </w:pPr>
      <w:r>
        <w:t>For 2023/24:</w:t>
      </w:r>
    </w:p>
    <w:p w14:paraId="4AAD8843" w14:textId="77777777" w:rsidR="00800DE8" w:rsidRDefault="00800DE8" w:rsidP="000E5D2E">
      <w:pPr>
        <w:pStyle w:val="Numberedpara1202"/>
        <w:numPr>
          <w:ilvl w:val="0"/>
          <w:numId w:val="39"/>
        </w:numPr>
      </w:pPr>
      <w:r>
        <w:t>Total households assessed: 182</w:t>
      </w:r>
    </w:p>
    <w:p w14:paraId="7E515158" w14:textId="77777777" w:rsidR="00800DE8" w:rsidRDefault="00800DE8" w:rsidP="000E5D2E">
      <w:pPr>
        <w:pStyle w:val="Numberedpara1202"/>
        <w:numPr>
          <w:ilvl w:val="0"/>
          <w:numId w:val="39"/>
        </w:numPr>
      </w:pPr>
      <w:r w:rsidRPr="000C35A3">
        <w:t>Total households with support need(s) owed a duty</w:t>
      </w:r>
      <w:r>
        <w:t>: 159</w:t>
      </w:r>
    </w:p>
    <w:p w14:paraId="10AAA976" w14:textId="78ADD644" w:rsidR="00800DE8" w:rsidRPr="00782324" w:rsidRDefault="00800DE8" w:rsidP="000E5D2E">
      <w:pPr>
        <w:pStyle w:val="Numberedpara1202"/>
        <w:numPr>
          <w:ilvl w:val="0"/>
          <w:numId w:val="39"/>
        </w:numPr>
      </w:pPr>
      <w:r>
        <w:t>Most prevalent support needs amongst h</w:t>
      </w:r>
      <w:r w:rsidRPr="00D4360A">
        <w:t>ouseholds owed a prevention or relief duty</w:t>
      </w:r>
      <w:r>
        <w:t xml:space="preserve"> shown in table below</w:t>
      </w:r>
    </w:p>
    <w:p w14:paraId="752134A6" w14:textId="77777777" w:rsidR="008F4CF4" w:rsidRDefault="008F4CF4" w:rsidP="00800DE8">
      <w:pPr>
        <w:pStyle w:val="Caption"/>
      </w:pPr>
    </w:p>
    <w:p w14:paraId="330CCB13" w14:textId="77777777" w:rsidR="008F4CF4" w:rsidRDefault="008F4CF4" w:rsidP="00800DE8">
      <w:pPr>
        <w:pStyle w:val="Caption"/>
      </w:pPr>
    </w:p>
    <w:p w14:paraId="33DD3289" w14:textId="77777777" w:rsidR="008F4CF4" w:rsidRPr="008F4CF4" w:rsidRDefault="008F4CF4" w:rsidP="008F4CF4"/>
    <w:p w14:paraId="7E33DD85" w14:textId="36CDE7ED" w:rsidR="00800DE8" w:rsidRDefault="00800DE8" w:rsidP="00800DE8">
      <w:pPr>
        <w:pStyle w:val="Caption"/>
      </w:pPr>
      <w:r>
        <w:lastRenderedPageBreak/>
        <w:t xml:space="preserve">Table </w:t>
      </w:r>
      <w:fldSimple w:instr=" SEQ Table \* ARABIC ">
        <w:r w:rsidR="009905C0">
          <w:rPr>
            <w:noProof/>
          </w:rPr>
          <w:t>170</w:t>
        </w:r>
      </w:fldSimple>
      <w:r>
        <w:t xml:space="preserve">. </w:t>
      </w:r>
      <w:r w:rsidRPr="006839FF">
        <w:t>Support needs of households owed a prevention or relief duty</w:t>
      </w:r>
    </w:p>
    <w:tbl>
      <w:tblPr>
        <w:tblStyle w:val="GridTable5Dark-Accent4"/>
        <w:tblW w:w="0" w:type="auto"/>
        <w:tblLook w:val="04A0" w:firstRow="1" w:lastRow="0" w:firstColumn="1" w:lastColumn="0" w:noHBand="0" w:noVBand="1"/>
      </w:tblPr>
      <w:tblGrid>
        <w:gridCol w:w="6091"/>
        <w:gridCol w:w="1518"/>
        <w:gridCol w:w="1288"/>
      </w:tblGrid>
      <w:tr w:rsidR="005F75B1" w:rsidRPr="00B5214B" w14:paraId="07F98853" w14:textId="77777777" w:rsidTr="009B3963">
        <w:trPr>
          <w:cnfStyle w:val="100000000000" w:firstRow="1" w:lastRow="0" w:firstColumn="0" w:lastColumn="0" w:oddVBand="0" w:evenVBand="0" w:oddHBand="0" w:evenHBand="0" w:firstRowFirstColumn="0" w:firstRowLastColumn="0" w:lastRowFirstColumn="0" w:lastRowLastColumn="0"/>
          <w:trHeight w:val="313"/>
        </w:trPr>
        <w:tc>
          <w:tcPr>
            <w:cnfStyle w:val="001000000000" w:firstRow="0" w:lastRow="0" w:firstColumn="1" w:lastColumn="0" w:oddVBand="0" w:evenVBand="0" w:oddHBand="0" w:evenHBand="0" w:firstRowFirstColumn="0" w:firstRowLastColumn="0" w:lastRowFirstColumn="0" w:lastRowLastColumn="0"/>
            <w:tcW w:w="6091" w:type="dxa"/>
            <w:shd w:val="clear" w:color="auto" w:fill="FBCAD0"/>
            <w:noWrap/>
          </w:tcPr>
          <w:p w14:paraId="4DA58B3A" w14:textId="27174F83" w:rsidR="005F75B1" w:rsidRPr="00B5214B" w:rsidRDefault="005F75B1" w:rsidP="005F75B1">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639" w:type="dxa"/>
            <w:shd w:val="clear" w:color="auto" w:fill="FBCAD0"/>
          </w:tcPr>
          <w:p w14:paraId="62DB15E5" w14:textId="44522763"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themeColor="text1"/>
                <w:sz w:val="20"/>
              </w:rPr>
            </w:pPr>
            <w:r w:rsidRPr="00781833">
              <w:rPr>
                <w:color w:val="000000" w:themeColor="text1"/>
                <w:sz w:val="20"/>
              </w:rPr>
              <w:t>No. of households with support need</w:t>
            </w:r>
          </w:p>
        </w:tc>
        <w:tc>
          <w:tcPr>
            <w:tcW w:w="1167" w:type="dxa"/>
            <w:shd w:val="clear" w:color="auto" w:fill="FBCAD0"/>
          </w:tcPr>
          <w:p w14:paraId="09E3ECA1" w14:textId="1EBDCFCB"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themeColor="text1"/>
                <w:sz w:val="20"/>
              </w:rPr>
            </w:pPr>
            <w:r w:rsidRPr="00781833">
              <w:rPr>
                <w:color w:val="000000" w:themeColor="text1"/>
                <w:sz w:val="20"/>
              </w:rPr>
              <w:t>% of households with support need</w:t>
            </w:r>
          </w:p>
        </w:tc>
      </w:tr>
      <w:tr w:rsidR="00800DE8" w:rsidRPr="00B5214B" w14:paraId="5B544E8B"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6C6265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mental health problems</w:t>
            </w:r>
          </w:p>
        </w:tc>
        <w:tc>
          <w:tcPr>
            <w:tcW w:w="1639" w:type="dxa"/>
            <w:hideMark/>
          </w:tcPr>
          <w:p w14:paraId="1ABA78C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B5214B">
              <w:rPr>
                <w:color w:val="000000" w:themeColor="text1"/>
                <w:sz w:val="20"/>
              </w:rPr>
              <w:t>100</w:t>
            </w:r>
          </w:p>
        </w:tc>
        <w:tc>
          <w:tcPr>
            <w:tcW w:w="1167" w:type="dxa"/>
            <w:hideMark/>
          </w:tcPr>
          <w:p w14:paraId="7EB75C1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B5214B">
              <w:rPr>
                <w:i/>
                <w:iCs/>
                <w:color w:val="000000" w:themeColor="text1"/>
                <w:sz w:val="20"/>
              </w:rPr>
              <w:t>55.9%</w:t>
            </w:r>
          </w:p>
        </w:tc>
      </w:tr>
      <w:tr w:rsidR="00800DE8" w:rsidRPr="00B5214B" w14:paraId="1744E771"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C561E4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domestic abuse</w:t>
            </w:r>
          </w:p>
        </w:tc>
        <w:tc>
          <w:tcPr>
            <w:tcW w:w="1639" w:type="dxa"/>
            <w:vAlign w:val="center"/>
            <w:hideMark/>
          </w:tcPr>
          <w:p w14:paraId="1ED3BC2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42</w:t>
            </w:r>
          </w:p>
        </w:tc>
        <w:tc>
          <w:tcPr>
            <w:tcW w:w="1167" w:type="dxa"/>
            <w:vAlign w:val="center"/>
            <w:hideMark/>
          </w:tcPr>
          <w:p w14:paraId="3BE6909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23.5%</w:t>
            </w:r>
          </w:p>
        </w:tc>
      </w:tr>
      <w:tr w:rsidR="00800DE8" w:rsidRPr="00B5214B" w14:paraId="0C84C9D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96F889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Offending history</w:t>
            </w:r>
          </w:p>
        </w:tc>
        <w:tc>
          <w:tcPr>
            <w:tcW w:w="1639" w:type="dxa"/>
            <w:vAlign w:val="center"/>
            <w:hideMark/>
          </w:tcPr>
          <w:p w14:paraId="56D78E4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14</w:t>
            </w:r>
          </w:p>
        </w:tc>
        <w:tc>
          <w:tcPr>
            <w:tcW w:w="1167" w:type="dxa"/>
            <w:vAlign w:val="center"/>
            <w:hideMark/>
          </w:tcPr>
          <w:p w14:paraId="26790A1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7.8%</w:t>
            </w:r>
          </w:p>
        </w:tc>
      </w:tr>
      <w:tr w:rsidR="00800DE8" w:rsidRPr="00B5214B" w14:paraId="5538DD8E"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D40A48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repeat homelessness</w:t>
            </w:r>
          </w:p>
        </w:tc>
        <w:tc>
          <w:tcPr>
            <w:tcW w:w="1639" w:type="dxa"/>
            <w:vAlign w:val="center"/>
            <w:hideMark/>
          </w:tcPr>
          <w:p w14:paraId="13F5DF2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5A7F003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3.4%</w:t>
            </w:r>
          </w:p>
        </w:tc>
      </w:tr>
      <w:tr w:rsidR="00800DE8" w:rsidRPr="00B5214B" w14:paraId="2C017163"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091" w:type="dxa"/>
            <w:noWrap/>
            <w:hideMark/>
          </w:tcPr>
          <w:p w14:paraId="01986FA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Drug dependency needs</w:t>
            </w:r>
          </w:p>
        </w:tc>
        <w:tc>
          <w:tcPr>
            <w:tcW w:w="1639" w:type="dxa"/>
            <w:vAlign w:val="center"/>
            <w:hideMark/>
          </w:tcPr>
          <w:p w14:paraId="5000E03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10</w:t>
            </w:r>
          </w:p>
        </w:tc>
        <w:tc>
          <w:tcPr>
            <w:tcW w:w="1167" w:type="dxa"/>
            <w:vAlign w:val="center"/>
            <w:hideMark/>
          </w:tcPr>
          <w:p w14:paraId="4CA689C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5.6%</w:t>
            </w:r>
          </w:p>
        </w:tc>
      </w:tr>
      <w:tr w:rsidR="00800DE8" w:rsidRPr="00B5214B" w14:paraId="2C328B6C" w14:textId="77777777" w:rsidTr="005F75B1">
        <w:trPr>
          <w:trHeight w:val="345"/>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E67BCB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rough sleeping</w:t>
            </w:r>
          </w:p>
        </w:tc>
        <w:tc>
          <w:tcPr>
            <w:tcW w:w="1639" w:type="dxa"/>
            <w:vAlign w:val="center"/>
            <w:hideMark/>
          </w:tcPr>
          <w:p w14:paraId="7CC01CA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8</w:t>
            </w:r>
          </w:p>
        </w:tc>
        <w:tc>
          <w:tcPr>
            <w:tcW w:w="1167" w:type="dxa"/>
            <w:vAlign w:val="center"/>
            <w:hideMark/>
          </w:tcPr>
          <w:p w14:paraId="711776B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4.5%</w:t>
            </w:r>
          </w:p>
        </w:tc>
      </w:tr>
      <w:tr w:rsidR="00800DE8" w:rsidRPr="00B5214B" w14:paraId="68F2DFA8"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A1B7D9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Alcohol dependency needs</w:t>
            </w:r>
          </w:p>
        </w:tc>
        <w:tc>
          <w:tcPr>
            <w:tcW w:w="1639" w:type="dxa"/>
            <w:vAlign w:val="center"/>
            <w:hideMark/>
          </w:tcPr>
          <w:p w14:paraId="7BADA4A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9</w:t>
            </w:r>
          </w:p>
        </w:tc>
        <w:tc>
          <w:tcPr>
            <w:tcW w:w="1167" w:type="dxa"/>
            <w:vAlign w:val="center"/>
            <w:hideMark/>
          </w:tcPr>
          <w:p w14:paraId="4F93821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5.0%</w:t>
            </w:r>
          </w:p>
        </w:tc>
      </w:tr>
      <w:tr w:rsidR="00800DE8" w:rsidRPr="00B5214B" w14:paraId="5BBE7A1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87B236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Learning disability</w:t>
            </w:r>
          </w:p>
        </w:tc>
        <w:tc>
          <w:tcPr>
            <w:tcW w:w="1639" w:type="dxa"/>
            <w:vAlign w:val="center"/>
            <w:hideMark/>
          </w:tcPr>
          <w:p w14:paraId="370AB59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30</w:t>
            </w:r>
          </w:p>
        </w:tc>
        <w:tc>
          <w:tcPr>
            <w:tcW w:w="1167" w:type="dxa"/>
            <w:vAlign w:val="center"/>
            <w:hideMark/>
          </w:tcPr>
          <w:p w14:paraId="30E4FCA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16.8%</w:t>
            </w:r>
          </w:p>
        </w:tc>
      </w:tr>
      <w:tr w:rsidR="00800DE8" w:rsidRPr="00B5214B" w14:paraId="6675247A"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55EF79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18-25 years requiring support to manage independently</w:t>
            </w:r>
          </w:p>
        </w:tc>
        <w:tc>
          <w:tcPr>
            <w:tcW w:w="1639" w:type="dxa"/>
            <w:vAlign w:val="center"/>
            <w:hideMark/>
          </w:tcPr>
          <w:p w14:paraId="174CFB8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11</w:t>
            </w:r>
          </w:p>
        </w:tc>
        <w:tc>
          <w:tcPr>
            <w:tcW w:w="1167" w:type="dxa"/>
            <w:vAlign w:val="center"/>
            <w:hideMark/>
          </w:tcPr>
          <w:p w14:paraId="7F5B23B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6.1%</w:t>
            </w:r>
          </w:p>
        </w:tc>
      </w:tr>
      <w:tr w:rsidR="00800DE8" w:rsidRPr="00B5214B" w14:paraId="57DDBEF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7053AC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Access to education, employment or training</w:t>
            </w:r>
          </w:p>
        </w:tc>
        <w:tc>
          <w:tcPr>
            <w:tcW w:w="1639" w:type="dxa"/>
            <w:vAlign w:val="center"/>
            <w:hideMark/>
          </w:tcPr>
          <w:p w14:paraId="5EADCC8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4C8CFD4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0.6%</w:t>
            </w:r>
          </w:p>
        </w:tc>
      </w:tr>
      <w:tr w:rsidR="00800DE8" w:rsidRPr="00B5214B" w14:paraId="4C60270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0F42E0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abuse (non-domestic abuse)</w:t>
            </w:r>
          </w:p>
        </w:tc>
        <w:tc>
          <w:tcPr>
            <w:tcW w:w="1639" w:type="dxa"/>
            <w:vAlign w:val="center"/>
            <w:hideMark/>
          </w:tcPr>
          <w:p w14:paraId="6297692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65AA2BD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1.1%</w:t>
            </w:r>
          </w:p>
        </w:tc>
      </w:tr>
      <w:tr w:rsidR="00800DE8" w:rsidRPr="00B5214B" w14:paraId="7F0953F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1FC513A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sexual abuse / exploitation</w:t>
            </w:r>
          </w:p>
        </w:tc>
        <w:tc>
          <w:tcPr>
            <w:tcW w:w="1639" w:type="dxa"/>
            <w:vAlign w:val="center"/>
            <w:hideMark/>
          </w:tcPr>
          <w:p w14:paraId="6690A42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13</w:t>
            </w:r>
          </w:p>
        </w:tc>
        <w:tc>
          <w:tcPr>
            <w:tcW w:w="1167" w:type="dxa"/>
            <w:vAlign w:val="center"/>
            <w:hideMark/>
          </w:tcPr>
          <w:p w14:paraId="55F6FB0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7.3%</w:t>
            </w:r>
          </w:p>
        </w:tc>
      </w:tr>
      <w:tr w:rsidR="00800DE8" w:rsidRPr="00B5214B" w14:paraId="187E14B6"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3E6564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Old age</w:t>
            </w:r>
          </w:p>
        </w:tc>
        <w:tc>
          <w:tcPr>
            <w:tcW w:w="1639" w:type="dxa"/>
            <w:vAlign w:val="center"/>
            <w:hideMark/>
          </w:tcPr>
          <w:p w14:paraId="5689139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63C1AFB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3BF43066"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7ED43D0"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18-20 years</w:t>
            </w:r>
          </w:p>
        </w:tc>
        <w:tc>
          <w:tcPr>
            <w:tcW w:w="1639" w:type="dxa"/>
            <w:vAlign w:val="center"/>
            <w:hideMark/>
          </w:tcPr>
          <w:p w14:paraId="244F572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12CF762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207D337F"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1F1936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21-24 years</w:t>
            </w:r>
          </w:p>
        </w:tc>
        <w:tc>
          <w:tcPr>
            <w:tcW w:w="1639" w:type="dxa"/>
            <w:vAlign w:val="center"/>
            <w:hideMark/>
          </w:tcPr>
          <w:p w14:paraId="4BB14BF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6BBBD8E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5F55AF98"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E2D424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25+ years</w:t>
            </w:r>
          </w:p>
        </w:tc>
        <w:tc>
          <w:tcPr>
            <w:tcW w:w="1639" w:type="dxa"/>
            <w:vAlign w:val="center"/>
            <w:hideMark/>
          </w:tcPr>
          <w:p w14:paraId="2955D33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5C951BB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0342E97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53E522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21+ years (retired option)</w:t>
            </w:r>
          </w:p>
        </w:tc>
        <w:tc>
          <w:tcPr>
            <w:tcW w:w="1639" w:type="dxa"/>
            <w:vAlign w:val="center"/>
            <w:hideMark/>
          </w:tcPr>
          <w:p w14:paraId="72E3812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1CDDC7B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014BEE65"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091" w:type="dxa"/>
            <w:hideMark/>
          </w:tcPr>
          <w:p w14:paraId="3903EA27"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16-17 years</w:t>
            </w:r>
          </w:p>
        </w:tc>
        <w:tc>
          <w:tcPr>
            <w:tcW w:w="1639" w:type="dxa"/>
            <w:vAlign w:val="center"/>
            <w:hideMark/>
          </w:tcPr>
          <w:p w14:paraId="663AA52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w:t>
            </w:r>
          </w:p>
        </w:tc>
        <w:tc>
          <w:tcPr>
            <w:tcW w:w="1167" w:type="dxa"/>
            <w:vAlign w:val="center"/>
            <w:hideMark/>
          </w:tcPr>
          <w:p w14:paraId="72DF730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2.2%</w:t>
            </w:r>
          </w:p>
        </w:tc>
      </w:tr>
      <w:tr w:rsidR="00800DE8" w:rsidRPr="00B5214B" w14:paraId="1FC046C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905441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parent requiring</w:t>
            </w:r>
            <w:proofErr w:type="gramEnd"/>
            <w:r w:rsidRPr="00B5214B">
              <w:rPr>
                <w:b w:val="0"/>
                <w:bCs w:val="0"/>
                <w:color w:val="000000" w:themeColor="text1"/>
                <w:sz w:val="20"/>
              </w:rPr>
              <w:t xml:space="preserve"> support to manage independently</w:t>
            </w:r>
          </w:p>
        </w:tc>
        <w:tc>
          <w:tcPr>
            <w:tcW w:w="1639" w:type="dxa"/>
            <w:vAlign w:val="center"/>
            <w:hideMark/>
          </w:tcPr>
          <w:p w14:paraId="3A116D4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167" w:type="dxa"/>
            <w:vAlign w:val="center"/>
            <w:hideMark/>
          </w:tcPr>
          <w:p w14:paraId="499978E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2.8%</w:t>
            </w:r>
          </w:p>
        </w:tc>
      </w:tr>
      <w:tr w:rsidR="00800DE8" w:rsidRPr="00B5214B" w14:paraId="5CE1BAE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E67383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Former asylum seeker</w:t>
            </w:r>
          </w:p>
        </w:tc>
        <w:tc>
          <w:tcPr>
            <w:tcW w:w="1639" w:type="dxa"/>
            <w:vAlign w:val="center"/>
            <w:hideMark/>
          </w:tcPr>
          <w:p w14:paraId="48E4C1F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0AF10F3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0.6%</w:t>
            </w:r>
          </w:p>
        </w:tc>
      </w:tr>
      <w:tr w:rsidR="00800DE8" w:rsidRPr="00B5214B" w14:paraId="45ED3D3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ACCD8E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Served in HM Forces</w:t>
            </w:r>
          </w:p>
        </w:tc>
        <w:tc>
          <w:tcPr>
            <w:tcW w:w="1639" w:type="dxa"/>
            <w:vAlign w:val="center"/>
            <w:hideMark/>
          </w:tcPr>
          <w:p w14:paraId="7FAB238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638023E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1.1%</w:t>
            </w:r>
          </w:p>
        </w:tc>
      </w:tr>
    </w:tbl>
    <w:p w14:paraId="39513B19"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7C54EDB1" w14:textId="77777777" w:rsidR="00800DE8" w:rsidRDefault="00800DE8" w:rsidP="00800DE8">
      <w:pPr>
        <w:pStyle w:val="Numberedpara1202"/>
      </w:pPr>
      <w:r>
        <w:t>Number of households accommodated in temporary accommodation: 33 (September 2024)</w:t>
      </w:r>
    </w:p>
    <w:p w14:paraId="612FA7AB" w14:textId="41D66027" w:rsidR="00800DE8" w:rsidRDefault="00800DE8" w:rsidP="000E5D2E">
      <w:pPr>
        <w:pStyle w:val="Numberedpara1202"/>
        <w:numPr>
          <w:ilvl w:val="0"/>
          <w:numId w:val="40"/>
        </w:numPr>
      </w:pPr>
      <w:r>
        <w:t>Estimated percentage of these households that have support needs 80% (26 households)</w:t>
      </w:r>
    </w:p>
    <w:p w14:paraId="7C403B6F" w14:textId="77777777" w:rsidR="00800DE8" w:rsidRDefault="00800DE8" w:rsidP="000E5D2E">
      <w:pPr>
        <w:pStyle w:val="Numberedpara1202"/>
        <w:numPr>
          <w:ilvl w:val="0"/>
          <w:numId w:val="40"/>
        </w:numPr>
      </w:pPr>
      <w:r>
        <w:t>Estimated percentage of these households living in temporary accommodation who may have a need for:</w:t>
      </w:r>
    </w:p>
    <w:p w14:paraId="47351C3E" w14:textId="261D01AF" w:rsidR="00800DE8" w:rsidRDefault="00800DE8" w:rsidP="000E5D2E">
      <w:pPr>
        <w:pStyle w:val="Numberedpara1202"/>
        <w:numPr>
          <w:ilvl w:val="1"/>
          <w:numId w:val="40"/>
        </w:numPr>
      </w:pPr>
      <w:r>
        <w:t>Supported housing: 35% (9 households)</w:t>
      </w:r>
    </w:p>
    <w:p w14:paraId="5B89475F" w14:textId="4001F4E6" w:rsidR="00800DE8" w:rsidRDefault="00800DE8" w:rsidP="000E5D2E">
      <w:pPr>
        <w:pStyle w:val="Numberedpara1202"/>
        <w:numPr>
          <w:ilvl w:val="1"/>
          <w:numId w:val="40"/>
        </w:numPr>
      </w:pPr>
      <w:r>
        <w:t>Floating support: 15% (4 households)</w:t>
      </w:r>
    </w:p>
    <w:p w14:paraId="3C83E0FA" w14:textId="77777777" w:rsidR="00800DE8" w:rsidRDefault="00800DE8" w:rsidP="00800DE8">
      <w:pPr>
        <w:pStyle w:val="Numberedpara1202"/>
      </w:pPr>
      <w:r>
        <w:t xml:space="preserve">Estimated net need for supported housing (2024/25): up to 13 households with support needs per annum require supported housing (if no floating support services are available) instead of being accommodated in temporary accommodation. </w:t>
      </w:r>
    </w:p>
    <w:p w14:paraId="2A5AAC04" w14:textId="77777777" w:rsidR="00800DE8" w:rsidRDefault="00800DE8" w:rsidP="00800DE8">
      <w:pPr>
        <w:pStyle w:val="Numberedpara1202"/>
      </w:pPr>
      <w:r>
        <w:t xml:space="preserve">It assumes that these households have an average length of stay in supported housing of no more than 12 months. </w:t>
      </w:r>
    </w:p>
    <w:p w14:paraId="34AB5862" w14:textId="77777777" w:rsidR="0098424E" w:rsidRDefault="0098424E" w:rsidP="0098424E">
      <w:pPr>
        <w:rPr>
          <w:b/>
          <w:bCs/>
        </w:rPr>
      </w:pPr>
    </w:p>
    <w:p w14:paraId="717F6157" w14:textId="77777777" w:rsidR="00800DE8" w:rsidRPr="009F11DA" w:rsidRDefault="00800DE8" w:rsidP="0098424E">
      <w:pPr>
        <w:rPr>
          <w:rFonts w:ascii="Segoe UI" w:eastAsia="Calibri" w:hAnsi="Segoe UI" w:cs="Segoe UI"/>
          <w:b/>
          <w:sz w:val="22"/>
          <w:szCs w:val="22"/>
        </w:rPr>
      </w:pPr>
      <w:r w:rsidRPr="009F11DA">
        <w:rPr>
          <w:rFonts w:ascii="Segoe UI" w:hAnsi="Segoe UI" w:cs="Segoe UI"/>
          <w:b/>
          <w:sz w:val="22"/>
          <w:szCs w:val="22"/>
        </w:rPr>
        <w:t>Rochford District Council</w:t>
      </w:r>
    </w:p>
    <w:p w14:paraId="3EC64A68" w14:textId="77777777" w:rsidR="00800DE8" w:rsidRDefault="00800DE8" w:rsidP="00800DE8">
      <w:pPr>
        <w:pStyle w:val="Numberedpara1202"/>
      </w:pPr>
      <w:r>
        <w:t>For 2023/24:</w:t>
      </w:r>
    </w:p>
    <w:p w14:paraId="58213EBD" w14:textId="77777777" w:rsidR="00800DE8" w:rsidRDefault="00800DE8" w:rsidP="000E5D2E">
      <w:pPr>
        <w:pStyle w:val="Numberedpara1202"/>
        <w:numPr>
          <w:ilvl w:val="0"/>
          <w:numId w:val="39"/>
        </w:numPr>
      </w:pPr>
      <w:r>
        <w:t>Total households assessed: 273</w:t>
      </w:r>
    </w:p>
    <w:p w14:paraId="0E70B307" w14:textId="77777777" w:rsidR="00800DE8" w:rsidRDefault="00800DE8" w:rsidP="000E5D2E">
      <w:pPr>
        <w:pStyle w:val="Numberedpara1202"/>
        <w:numPr>
          <w:ilvl w:val="0"/>
          <w:numId w:val="39"/>
        </w:numPr>
      </w:pPr>
      <w:r w:rsidRPr="000C35A3">
        <w:t>Total households with support need(s) owed a duty</w:t>
      </w:r>
      <w:r>
        <w:t>: 99</w:t>
      </w:r>
    </w:p>
    <w:p w14:paraId="1490C945" w14:textId="0F74BD5E" w:rsidR="00800DE8" w:rsidRPr="00782324" w:rsidRDefault="00800DE8" w:rsidP="000E5D2E">
      <w:pPr>
        <w:pStyle w:val="Numberedpara1202"/>
        <w:numPr>
          <w:ilvl w:val="0"/>
          <w:numId w:val="39"/>
        </w:numPr>
      </w:pPr>
      <w:r>
        <w:t>Most prevalent support needs amongst h</w:t>
      </w:r>
      <w:r w:rsidRPr="00D4360A">
        <w:t>ouseholds owed a prevention or relief duty</w:t>
      </w:r>
      <w:r>
        <w:t xml:space="preserve"> shown in table below</w:t>
      </w:r>
    </w:p>
    <w:p w14:paraId="1186189D" w14:textId="3EA97358" w:rsidR="00800DE8" w:rsidRDefault="00800DE8" w:rsidP="00800DE8">
      <w:pPr>
        <w:pStyle w:val="Caption"/>
      </w:pPr>
      <w:r>
        <w:t xml:space="preserve">Table </w:t>
      </w:r>
      <w:fldSimple w:instr=" SEQ Table \* ARABIC ">
        <w:r w:rsidR="009905C0">
          <w:rPr>
            <w:noProof/>
          </w:rPr>
          <w:t>171</w:t>
        </w:r>
      </w:fldSimple>
      <w:r>
        <w:t xml:space="preserve">. </w:t>
      </w:r>
      <w:r w:rsidRPr="006839FF">
        <w:t>Support needs of households owed a prevention or relief duty</w:t>
      </w:r>
    </w:p>
    <w:tbl>
      <w:tblPr>
        <w:tblStyle w:val="GridTable5Dark-Accent4"/>
        <w:tblW w:w="0" w:type="auto"/>
        <w:tblLook w:val="04A0" w:firstRow="1" w:lastRow="0" w:firstColumn="1" w:lastColumn="0" w:noHBand="0" w:noVBand="1"/>
      </w:tblPr>
      <w:tblGrid>
        <w:gridCol w:w="6232"/>
        <w:gridCol w:w="1377"/>
        <w:gridCol w:w="1288"/>
      </w:tblGrid>
      <w:tr w:rsidR="005F75B1" w:rsidRPr="00B5214B" w14:paraId="3F0C9F66" w14:textId="77777777" w:rsidTr="009B3963">
        <w:trPr>
          <w:cnfStyle w:val="100000000000" w:firstRow="1" w:lastRow="0" w:firstColumn="0" w:lastColumn="0" w:oddVBand="0" w:evenVBand="0" w:oddHBand="0" w:evenHBand="0" w:firstRowFirstColumn="0" w:firstRowLastColumn="0" w:lastRowFirstColumn="0" w:lastRowLastColumn="0"/>
          <w:trHeight w:val="313"/>
        </w:trPr>
        <w:tc>
          <w:tcPr>
            <w:cnfStyle w:val="001000000000" w:firstRow="0" w:lastRow="0" w:firstColumn="1" w:lastColumn="0" w:oddVBand="0" w:evenVBand="0" w:oddHBand="0" w:evenHBand="0" w:firstRowFirstColumn="0" w:firstRowLastColumn="0" w:lastRowFirstColumn="0" w:lastRowLastColumn="0"/>
            <w:tcW w:w="6232" w:type="dxa"/>
            <w:shd w:val="clear" w:color="auto" w:fill="FBCAD0"/>
            <w:noWrap/>
          </w:tcPr>
          <w:p w14:paraId="4D9AF47E" w14:textId="7D5B225E" w:rsidR="005F75B1" w:rsidRPr="00B5214B" w:rsidRDefault="005F75B1" w:rsidP="005F75B1">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498" w:type="dxa"/>
            <w:shd w:val="clear" w:color="auto" w:fill="FBCAD0"/>
          </w:tcPr>
          <w:p w14:paraId="4CA2659B" w14:textId="2C4259E0"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themeColor="text1"/>
                <w:sz w:val="20"/>
              </w:rPr>
            </w:pPr>
            <w:r w:rsidRPr="00781833">
              <w:rPr>
                <w:color w:val="000000" w:themeColor="text1"/>
                <w:sz w:val="20"/>
              </w:rPr>
              <w:t>No. of households with support need</w:t>
            </w:r>
          </w:p>
        </w:tc>
        <w:tc>
          <w:tcPr>
            <w:tcW w:w="1167" w:type="dxa"/>
            <w:shd w:val="clear" w:color="auto" w:fill="FBCAD0"/>
          </w:tcPr>
          <w:p w14:paraId="0D20D15D" w14:textId="087EA53E"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themeColor="text1"/>
                <w:sz w:val="20"/>
              </w:rPr>
            </w:pPr>
            <w:r w:rsidRPr="00781833">
              <w:rPr>
                <w:color w:val="000000" w:themeColor="text1"/>
                <w:sz w:val="20"/>
              </w:rPr>
              <w:t>% of households with support need</w:t>
            </w:r>
          </w:p>
        </w:tc>
      </w:tr>
      <w:tr w:rsidR="00800DE8" w:rsidRPr="00B5214B" w14:paraId="3FEDB7D4"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06AE98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mental health problems</w:t>
            </w:r>
          </w:p>
        </w:tc>
        <w:tc>
          <w:tcPr>
            <w:tcW w:w="1498" w:type="dxa"/>
            <w:hideMark/>
          </w:tcPr>
          <w:p w14:paraId="008D6CC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B5214B">
              <w:rPr>
                <w:color w:val="000000" w:themeColor="text1"/>
                <w:sz w:val="20"/>
              </w:rPr>
              <w:t>44</w:t>
            </w:r>
          </w:p>
        </w:tc>
        <w:tc>
          <w:tcPr>
            <w:tcW w:w="1167" w:type="dxa"/>
            <w:hideMark/>
          </w:tcPr>
          <w:p w14:paraId="4C9309D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B5214B">
              <w:rPr>
                <w:i/>
                <w:iCs/>
                <w:color w:val="000000" w:themeColor="text1"/>
                <w:sz w:val="20"/>
              </w:rPr>
              <w:t>16.6%</w:t>
            </w:r>
          </w:p>
        </w:tc>
      </w:tr>
      <w:tr w:rsidR="00800DE8" w:rsidRPr="00B5214B" w14:paraId="494F5F67"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1DB217D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domestic abuse</w:t>
            </w:r>
          </w:p>
        </w:tc>
        <w:tc>
          <w:tcPr>
            <w:tcW w:w="1498" w:type="dxa"/>
            <w:vAlign w:val="center"/>
            <w:hideMark/>
          </w:tcPr>
          <w:p w14:paraId="54491BB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30</w:t>
            </w:r>
          </w:p>
        </w:tc>
        <w:tc>
          <w:tcPr>
            <w:tcW w:w="1167" w:type="dxa"/>
            <w:vAlign w:val="center"/>
            <w:hideMark/>
          </w:tcPr>
          <w:p w14:paraId="13B95DC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11.3%</w:t>
            </w:r>
          </w:p>
        </w:tc>
      </w:tr>
      <w:tr w:rsidR="00800DE8" w:rsidRPr="00B5214B" w14:paraId="555FA47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50BD08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Offending history</w:t>
            </w:r>
          </w:p>
        </w:tc>
        <w:tc>
          <w:tcPr>
            <w:tcW w:w="1498" w:type="dxa"/>
            <w:vAlign w:val="center"/>
            <w:hideMark/>
          </w:tcPr>
          <w:p w14:paraId="314BAA4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14</w:t>
            </w:r>
          </w:p>
        </w:tc>
        <w:tc>
          <w:tcPr>
            <w:tcW w:w="1167" w:type="dxa"/>
            <w:vAlign w:val="center"/>
            <w:hideMark/>
          </w:tcPr>
          <w:p w14:paraId="3ED03A7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5.3%</w:t>
            </w:r>
          </w:p>
        </w:tc>
      </w:tr>
      <w:tr w:rsidR="00800DE8" w:rsidRPr="00B5214B" w14:paraId="516DCD7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5134929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repeat homelessness</w:t>
            </w:r>
          </w:p>
        </w:tc>
        <w:tc>
          <w:tcPr>
            <w:tcW w:w="1498" w:type="dxa"/>
            <w:vAlign w:val="center"/>
            <w:hideMark/>
          </w:tcPr>
          <w:p w14:paraId="68E96BC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5DD8637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2.3%</w:t>
            </w:r>
          </w:p>
        </w:tc>
      </w:tr>
      <w:tr w:rsidR="00800DE8" w:rsidRPr="00B5214B" w14:paraId="5CD059D8"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C6F146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Drug dependency needs</w:t>
            </w:r>
          </w:p>
        </w:tc>
        <w:tc>
          <w:tcPr>
            <w:tcW w:w="1498" w:type="dxa"/>
            <w:vAlign w:val="center"/>
            <w:hideMark/>
          </w:tcPr>
          <w:p w14:paraId="4C6EC80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7</w:t>
            </w:r>
          </w:p>
        </w:tc>
        <w:tc>
          <w:tcPr>
            <w:tcW w:w="1167" w:type="dxa"/>
            <w:vAlign w:val="center"/>
            <w:hideMark/>
          </w:tcPr>
          <w:p w14:paraId="50FB895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2.6%</w:t>
            </w:r>
          </w:p>
        </w:tc>
      </w:tr>
      <w:tr w:rsidR="00800DE8" w:rsidRPr="00B5214B" w14:paraId="28A12FB2" w14:textId="77777777" w:rsidTr="005F75B1">
        <w:trPr>
          <w:trHeight w:val="345"/>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01396C0"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rough sleeping</w:t>
            </w:r>
          </w:p>
        </w:tc>
        <w:tc>
          <w:tcPr>
            <w:tcW w:w="1498" w:type="dxa"/>
            <w:vAlign w:val="center"/>
            <w:hideMark/>
          </w:tcPr>
          <w:p w14:paraId="4A8B111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541AF12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2.3%</w:t>
            </w:r>
          </w:p>
        </w:tc>
      </w:tr>
      <w:tr w:rsidR="00800DE8" w:rsidRPr="00B5214B" w14:paraId="645D423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AAF75B0"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Alcohol dependency needs</w:t>
            </w:r>
          </w:p>
        </w:tc>
        <w:tc>
          <w:tcPr>
            <w:tcW w:w="1498" w:type="dxa"/>
            <w:vAlign w:val="center"/>
            <w:hideMark/>
          </w:tcPr>
          <w:p w14:paraId="4842B95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42CD986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2.3%</w:t>
            </w:r>
          </w:p>
        </w:tc>
      </w:tr>
      <w:tr w:rsidR="00800DE8" w:rsidRPr="00B5214B" w14:paraId="6CF1B2BE"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8C165A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Learning disability</w:t>
            </w:r>
          </w:p>
        </w:tc>
        <w:tc>
          <w:tcPr>
            <w:tcW w:w="1498" w:type="dxa"/>
            <w:vAlign w:val="center"/>
            <w:hideMark/>
          </w:tcPr>
          <w:p w14:paraId="5E64E02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14</w:t>
            </w:r>
          </w:p>
        </w:tc>
        <w:tc>
          <w:tcPr>
            <w:tcW w:w="1167" w:type="dxa"/>
            <w:vAlign w:val="center"/>
            <w:hideMark/>
          </w:tcPr>
          <w:p w14:paraId="5EF80C0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5.3%</w:t>
            </w:r>
          </w:p>
        </w:tc>
      </w:tr>
      <w:tr w:rsidR="00800DE8" w:rsidRPr="00B5214B" w14:paraId="03EB9A3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F63133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18-25 years requiring support to manage independently</w:t>
            </w:r>
          </w:p>
        </w:tc>
        <w:tc>
          <w:tcPr>
            <w:tcW w:w="1498" w:type="dxa"/>
            <w:vAlign w:val="center"/>
            <w:hideMark/>
          </w:tcPr>
          <w:p w14:paraId="66E4157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167" w:type="dxa"/>
            <w:vAlign w:val="center"/>
            <w:hideMark/>
          </w:tcPr>
          <w:p w14:paraId="571962A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1.1%</w:t>
            </w:r>
          </w:p>
        </w:tc>
      </w:tr>
      <w:tr w:rsidR="00800DE8" w:rsidRPr="00B5214B" w14:paraId="57EB3546"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088AE4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Access to education, employment or training</w:t>
            </w:r>
          </w:p>
        </w:tc>
        <w:tc>
          <w:tcPr>
            <w:tcW w:w="1498" w:type="dxa"/>
            <w:vAlign w:val="center"/>
            <w:hideMark/>
          </w:tcPr>
          <w:p w14:paraId="1693131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w:t>
            </w:r>
          </w:p>
        </w:tc>
        <w:tc>
          <w:tcPr>
            <w:tcW w:w="1167" w:type="dxa"/>
            <w:vAlign w:val="center"/>
            <w:hideMark/>
          </w:tcPr>
          <w:p w14:paraId="23503AC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1.5%</w:t>
            </w:r>
          </w:p>
        </w:tc>
      </w:tr>
      <w:tr w:rsidR="00800DE8" w:rsidRPr="00B5214B" w14:paraId="44DC25C8"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567AC3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abuse (non-domestic abuse)</w:t>
            </w:r>
          </w:p>
        </w:tc>
        <w:tc>
          <w:tcPr>
            <w:tcW w:w="1498" w:type="dxa"/>
            <w:vAlign w:val="center"/>
            <w:hideMark/>
          </w:tcPr>
          <w:p w14:paraId="25476E3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10</w:t>
            </w:r>
          </w:p>
        </w:tc>
        <w:tc>
          <w:tcPr>
            <w:tcW w:w="1167" w:type="dxa"/>
            <w:vAlign w:val="center"/>
            <w:hideMark/>
          </w:tcPr>
          <w:p w14:paraId="405CD82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3.8%</w:t>
            </w:r>
          </w:p>
        </w:tc>
      </w:tr>
      <w:tr w:rsidR="00800DE8" w:rsidRPr="00B5214B" w14:paraId="5A009FCF"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CA2418C"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sexual abuse / exploitation</w:t>
            </w:r>
          </w:p>
        </w:tc>
        <w:tc>
          <w:tcPr>
            <w:tcW w:w="1498" w:type="dxa"/>
            <w:vAlign w:val="center"/>
            <w:hideMark/>
          </w:tcPr>
          <w:p w14:paraId="07B9742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w:t>
            </w:r>
          </w:p>
        </w:tc>
        <w:tc>
          <w:tcPr>
            <w:tcW w:w="1167" w:type="dxa"/>
            <w:vAlign w:val="center"/>
            <w:hideMark/>
          </w:tcPr>
          <w:p w14:paraId="70AA8D6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1.5%</w:t>
            </w:r>
          </w:p>
        </w:tc>
      </w:tr>
      <w:tr w:rsidR="00800DE8" w:rsidRPr="00B5214B" w14:paraId="3394F83B"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4FFA2E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Old age</w:t>
            </w:r>
          </w:p>
        </w:tc>
        <w:tc>
          <w:tcPr>
            <w:tcW w:w="1498" w:type="dxa"/>
            <w:vAlign w:val="center"/>
            <w:hideMark/>
          </w:tcPr>
          <w:p w14:paraId="3E1AA9C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1FEF1F6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2.3%</w:t>
            </w:r>
          </w:p>
        </w:tc>
      </w:tr>
      <w:tr w:rsidR="00800DE8" w:rsidRPr="00B5214B" w14:paraId="29AB690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7503B74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18-20 years</w:t>
            </w:r>
          </w:p>
        </w:tc>
        <w:tc>
          <w:tcPr>
            <w:tcW w:w="1498" w:type="dxa"/>
            <w:vAlign w:val="center"/>
            <w:hideMark/>
          </w:tcPr>
          <w:p w14:paraId="2A9B732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167" w:type="dxa"/>
            <w:vAlign w:val="center"/>
            <w:hideMark/>
          </w:tcPr>
          <w:p w14:paraId="289CFD3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1.1%</w:t>
            </w:r>
          </w:p>
        </w:tc>
      </w:tr>
      <w:tr w:rsidR="00800DE8" w:rsidRPr="00B5214B" w14:paraId="2976B26B"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2FE9B61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21-24 years</w:t>
            </w:r>
          </w:p>
        </w:tc>
        <w:tc>
          <w:tcPr>
            <w:tcW w:w="1498" w:type="dxa"/>
            <w:vAlign w:val="center"/>
            <w:hideMark/>
          </w:tcPr>
          <w:p w14:paraId="33FA99A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2FE619C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0.8%</w:t>
            </w:r>
          </w:p>
        </w:tc>
      </w:tr>
      <w:tr w:rsidR="00800DE8" w:rsidRPr="00B5214B" w14:paraId="030E1947"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9A77A47"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25+ years</w:t>
            </w:r>
          </w:p>
        </w:tc>
        <w:tc>
          <w:tcPr>
            <w:tcW w:w="1498" w:type="dxa"/>
            <w:vAlign w:val="center"/>
            <w:hideMark/>
          </w:tcPr>
          <w:p w14:paraId="390AD39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6F64A4A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0315CFF5"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EEC74A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21+ years (retired option)</w:t>
            </w:r>
          </w:p>
        </w:tc>
        <w:tc>
          <w:tcPr>
            <w:tcW w:w="1498" w:type="dxa"/>
            <w:vAlign w:val="center"/>
            <w:hideMark/>
          </w:tcPr>
          <w:p w14:paraId="6044564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38ADEAC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0.8%</w:t>
            </w:r>
          </w:p>
        </w:tc>
      </w:tr>
      <w:tr w:rsidR="00800DE8" w:rsidRPr="00B5214B" w14:paraId="252EB608"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232" w:type="dxa"/>
            <w:hideMark/>
          </w:tcPr>
          <w:p w14:paraId="76D7ABC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16-17 years</w:t>
            </w:r>
          </w:p>
        </w:tc>
        <w:tc>
          <w:tcPr>
            <w:tcW w:w="1498" w:type="dxa"/>
            <w:vAlign w:val="center"/>
            <w:hideMark/>
          </w:tcPr>
          <w:p w14:paraId="4AE650A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00B1199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r w:rsidR="00800DE8" w:rsidRPr="00B5214B" w14:paraId="0645CC6B"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0C0A090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parent requiring</w:t>
            </w:r>
            <w:proofErr w:type="gramEnd"/>
            <w:r w:rsidRPr="00B5214B">
              <w:rPr>
                <w:b w:val="0"/>
                <w:bCs w:val="0"/>
                <w:color w:val="000000" w:themeColor="text1"/>
                <w:sz w:val="20"/>
              </w:rPr>
              <w:t xml:space="preserve"> support to manage independently</w:t>
            </w:r>
          </w:p>
        </w:tc>
        <w:tc>
          <w:tcPr>
            <w:tcW w:w="1498" w:type="dxa"/>
            <w:vAlign w:val="center"/>
            <w:hideMark/>
          </w:tcPr>
          <w:p w14:paraId="780938C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14D3393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r w:rsidR="00800DE8" w:rsidRPr="00B5214B" w14:paraId="55CB237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3EBFE08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Former asylum seeker</w:t>
            </w:r>
          </w:p>
        </w:tc>
        <w:tc>
          <w:tcPr>
            <w:tcW w:w="1498" w:type="dxa"/>
            <w:vAlign w:val="center"/>
            <w:hideMark/>
          </w:tcPr>
          <w:p w14:paraId="6214F1E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589135D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r w:rsidR="00800DE8" w:rsidRPr="00B5214B" w14:paraId="169FE43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232" w:type="dxa"/>
            <w:noWrap/>
            <w:hideMark/>
          </w:tcPr>
          <w:p w14:paraId="6D1B719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Served in HM Forces</w:t>
            </w:r>
          </w:p>
        </w:tc>
        <w:tc>
          <w:tcPr>
            <w:tcW w:w="1498" w:type="dxa"/>
            <w:vAlign w:val="center"/>
            <w:hideMark/>
          </w:tcPr>
          <w:p w14:paraId="50E1183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666A49D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0.8%</w:t>
            </w:r>
          </w:p>
        </w:tc>
      </w:tr>
    </w:tbl>
    <w:p w14:paraId="0F022E41"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61B53027" w14:textId="77777777" w:rsidR="00800DE8" w:rsidRDefault="00800DE8" w:rsidP="00800DE8">
      <w:pPr>
        <w:pStyle w:val="Numberedpara1202"/>
      </w:pPr>
      <w:r>
        <w:t>Number of households accommodated in temporary accommodation: 54 (September 2024)</w:t>
      </w:r>
    </w:p>
    <w:p w14:paraId="7F053F60" w14:textId="74472799" w:rsidR="00800DE8" w:rsidRDefault="00800DE8" w:rsidP="000E5D2E">
      <w:pPr>
        <w:pStyle w:val="Numberedpara1202"/>
        <w:numPr>
          <w:ilvl w:val="0"/>
          <w:numId w:val="40"/>
        </w:numPr>
      </w:pPr>
      <w:r>
        <w:t>Estimated percentage of these households that have support needs 80% (43 households)</w:t>
      </w:r>
    </w:p>
    <w:p w14:paraId="075D45B5" w14:textId="77777777" w:rsidR="00800DE8" w:rsidRDefault="00800DE8" w:rsidP="000E5D2E">
      <w:pPr>
        <w:pStyle w:val="Numberedpara1202"/>
        <w:numPr>
          <w:ilvl w:val="0"/>
          <w:numId w:val="40"/>
        </w:numPr>
      </w:pPr>
      <w:r>
        <w:lastRenderedPageBreak/>
        <w:t>Estimated percentage of these households living in temporary accommodation who may have a need for:</w:t>
      </w:r>
    </w:p>
    <w:p w14:paraId="2047DFBC" w14:textId="0C918403" w:rsidR="00800DE8" w:rsidRDefault="00800DE8" w:rsidP="000E5D2E">
      <w:pPr>
        <w:pStyle w:val="Numberedpara1202"/>
        <w:numPr>
          <w:ilvl w:val="1"/>
          <w:numId w:val="40"/>
        </w:numPr>
      </w:pPr>
      <w:r>
        <w:t>Supported housing: 35% (15 households)</w:t>
      </w:r>
    </w:p>
    <w:p w14:paraId="005F04DF" w14:textId="458217CB" w:rsidR="00800DE8" w:rsidRDefault="00800DE8" w:rsidP="000E5D2E">
      <w:pPr>
        <w:pStyle w:val="Numberedpara1202"/>
        <w:numPr>
          <w:ilvl w:val="1"/>
          <w:numId w:val="40"/>
        </w:numPr>
      </w:pPr>
      <w:r>
        <w:t>Floating support: 15% (6 households)</w:t>
      </w:r>
    </w:p>
    <w:p w14:paraId="584A7CC2" w14:textId="77777777" w:rsidR="00800DE8" w:rsidRDefault="00800DE8" w:rsidP="00800DE8">
      <w:pPr>
        <w:pStyle w:val="Numberedpara1202"/>
      </w:pPr>
      <w:r>
        <w:t xml:space="preserve">Estimated net need for supported housing (2024/25): up to 22 households with support needs per annum require supported housing (if no floating support services are available) instead of being accommodated in temporary accommodation. </w:t>
      </w:r>
    </w:p>
    <w:p w14:paraId="3CA0FC97" w14:textId="77777777" w:rsidR="00800DE8" w:rsidRDefault="00800DE8" w:rsidP="00800DE8">
      <w:pPr>
        <w:pStyle w:val="Numberedpara1202"/>
      </w:pPr>
      <w:r>
        <w:t xml:space="preserve">It assumes that these households have an average length of stay in supported housing of no more than 12 months. </w:t>
      </w:r>
    </w:p>
    <w:p w14:paraId="68CE7618" w14:textId="77777777" w:rsidR="0098424E" w:rsidRDefault="0098424E" w:rsidP="0098424E">
      <w:pPr>
        <w:rPr>
          <w:b/>
          <w:bCs/>
        </w:rPr>
      </w:pPr>
    </w:p>
    <w:p w14:paraId="30CFCC69" w14:textId="77777777" w:rsidR="00800DE8" w:rsidRPr="009F11DA" w:rsidRDefault="00800DE8" w:rsidP="0098424E">
      <w:pPr>
        <w:rPr>
          <w:rFonts w:ascii="Segoe UI" w:eastAsia="Calibri" w:hAnsi="Segoe UI" w:cs="Segoe UI"/>
          <w:b/>
          <w:sz w:val="22"/>
          <w:szCs w:val="22"/>
        </w:rPr>
      </w:pPr>
      <w:r w:rsidRPr="009F11DA">
        <w:rPr>
          <w:rFonts w:ascii="Segoe UI" w:hAnsi="Segoe UI" w:cs="Segoe UI"/>
          <w:b/>
          <w:sz w:val="22"/>
          <w:szCs w:val="22"/>
        </w:rPr>
        <w:t>Tendring District Council</w:t>
      </w:r>
    </w:p>
    <w:p w14:paraId="2EE1A3C0" w14:textId="77777777" w:rsidR="00800DE8" w:rsidRDefault="00800DE8" w:rsidP="00800DE8">
      <w:pPr>
        <w:pStyle w:val="Numberedpara1202"/>
      </w:pPr>
      <w:r>
        <w:t>For 2023/24:</w:t>
      </w:r>
    </w:p>
    <w:p w14:paraId="2153BACB" w14:textId="77777777" w:rsidR="00800DE8" w:rsidRDefault="00800DE8" w:rsidP="000E5D2E">
      <w:pPr>
        <w:pStyle w:val="Numberedpara1202"/>
        <w:numPr>
          <w:ilvl w:val="0"/>
          <w:numId w:val="39"/>
        </w:numPr>
      </w:pPr>
      <w:r>
        <w:t>Total households assessed: 869</w:t>
      </w:r>
    </w:p>
    <w:p w14:paraId="2431C082" w14:textId="77777777" w:rsidR="00800DE8" w:rsidRDefault="00800DE8" w:rsidP="000E5D2E">
      <w:pPr>
        <w:pStyle w:val="Numberedpara1202"/>
        <w:numPr>
          <w:ilvl w:val="0"/>
          <w:numId w:val="39"/>
        </w:numPr>
      </w:pPr>
      <w:r w:rsidRPr="000C35A3">
        <w:t>Total households with support need(s) owed a duty</w:t>
      </w:r>
      <w:r>
        <w:t>: 590</w:t>
      </w:r>
    </w:p>
    <w:p w14:paraId="23B30F00" w14:textId="2D9A27C5" w:rsidR="00800DE8" w:rsidRPr="00782324" w:rsidRDefault="00800DE8" w:rsidP="000E5D2E">
      <w:pPr>
        <w:pStyle w:val="Numberedpara1202"/>
        <w:numPr>
          <w:ilvl w:val="0"/>
          <w:numId w:val="39"/>
        </w:numPr>
      </w:pPr>
      <w:r>
        <w:t>Most prevalent support needs amongst h</w:t>
      </w:r>
      <w:r w:rsidRPr="00D4360A">
        <w:t>ouseholds owed a prevention or relief duty</w:t>
      </w:r>
      <w:r>
        <w:t xml:space="preserve"> shown in table below</w:t>
      </w:r>
    </w:p>
    <w:p w14:paraId="27532953" w14:textId="173B6F83" w:rsidR="00800DE8" w:rsidRDefault="00800DE8" w:rsidP="00800DE8">
      <w:pPr>
        <w:pStyle w:val="Caption"/>
      </w:pPr>
      <w:r>
        <w:t xml:space="preserve">Table </w:t>
      </w:r>
      <w:fldSimple w:instr=" SEQ Table \* ARABIC ">
        <w:r w:rsidR="009905C0">
          <w:rPr>
            <w:noProof/>
          </w:rPr>
          <w:t>172</w:t>
        </w:r>
      </w:fldSimple>
      <w:r>
        <w:t xml:space="preserve">. </w:t>
      </w:r>
      <w:r w:rsidRPr="006839FF">
        <w:t>Support needs of households owed a prevention or relief duty</w:t>
      </w:r>
    </w:p>
    <w:tbl>
      <w:tblPr>
        <w:tblStyle w:val="GridTable5Dark-Accent4"/>
        <w:tblW w:w="0" w:type="auto"/>
        <w:tblLook w:val="04A0" w:firstRow="1" w:lastRow="0" w:firstColumn="1" w:lastColumn="0" w:noHBand="0" w:noVBand="1"/>
      </w:tblPr>
      <w:tblGrid>
        <w:gridCol w:w="6091"/>
        <w:gridCol w:w="1518"/>
        <w:gridCol w:w="1288"/>
      </w:tblGrid>
      <w:tr w:rsidR="005F75B1" w:rsidRPr="00B5214B" w14:paraId="448C377B" w14:textId="77777777" w:rsidTr="009B3963">
        <w:trPr>
          <w:cnfStyle w:val="100000000000" w:firstRow="1" w:lastRow="0" w:firstColumn="0" w:lastColumn="0" w:oddVBand="0" w:evenVBand="0" w:oddHBand="0" w:evenHBand="0" w:firstRowFirstColumn="0" w:firstRowLastColumn="0" w:lastRowFirstColumn="0" w:lastRowLastColumn="0"/>
          <w:trHeight w:val="313"/>
          <w:tblHeader/>
        </w:trPr>
        <w:tc>
          <w:tcPr>
            <w:cnfStyle w:val="001000000000" w:firstRow="0" w:lastRow="0" w:firstColumn="1" w:lastColumn="0" w:oddVBand="0" w:evenVBand="0" w:oddHBand="0" w:evenHBand="0" w:firstRowFirstColumn="0" w:firstRowLastColumn="0" w:lastRowFirstColumn="0" w:lastRowLastColumn="0"/>
            <w:tcW w:w="6091" w:type="dxa"/>
            <w:shd w:val="clear" w:color="auto" w:fill="FBCAD0"/>
            <w:noWrap/>
          </w:tcPr>
          <w:p w14:paraId="03F914AC" w14:textId="4DC1DAD1" w:rsidR="005F75B1" w:rsidRPr="00B5214B" w:rsidRDefault="005F75B1" w:rsidP="005F75B1">
            <w:pPr>
              <w:pStyle w:val="Numberedpara1202"/>
              <w:numPr>
                <w:ilvl w:val="0"/>
                <w:numId w:val="0"/>
              </w:numPr>
              <w:spacing w:before="0" w:line="240" w:lineRule="auto"/>
              <w:jc w:val="center"/>
              <w:rPr>
                <w:color w:val="000000" w:themeColor="text1"/>
                <w:sz w:val="20"/>
              </w:rPr>
            </w:pPr>
            <w:r w:rsidRPr="00781833">
              <w:rPr>
                <w:color w:val="000000" w:themeColor="text1"/>
                <w:sz w:val="20"/>
              </w:rPr>
              <w:t>Support needs</w:t>
            </w:r>
          </w:p>
        </w:tc>
        <w:tc>
          <w:tcPr>
            <w:tcW w:w="1639" w:type="dxa"/>
            <w:shd w:val="clear" w:color="auto" w:fill="FBCAD0"/>
          </w:tcPr>
          <w:p w14:paraId="059AABD5" w14:textId="20F4731F"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color w:val="000000" w:themeColor="text1"/>
                <w:sz w:val="20"/>
              </w:rPr>
            </w:pPr>
            <w:r w:rsidRPr="00781833">
              <w:rPr>
                <w:color w:val="000000" w:themeColor="text1"/>
                <w:sz w:val="20"/>
              </w:rPr>
              <w:t>No. of households with support need</w:t>
            </w:r>
          </w:p>
        </w:tc>
        <w:tc>
          <w:tcPr>
            <w:tcW w:w="1167" w:type="dxa"/>
            <w:shd w:val="clear" w:color="auto" w:fill="FBCAD0"/>
          </w:tcPr>
          <w:p w14:paraId="19BEB757" w14:textId="5CF13504" w:rsidR="005F75B1" w:rsidRPr="00B5214B" w:rsidRDefault="005F75B1" w:rsidP="005F75B1">
            <w:pPr>
              <w:pStyle w:val="Numberedpara1202"/>
              <w:numPr>
                <w:ilvl w:val="0"/>
                <w:numId w:val="0"/>
              </w:numPr>
              <w:spacing w:before="0" w:line="240" w:lineRule="auto"/>
              <w:jc w:val="center"/>
              <w:cnfStyle w:val="100000000000" w:firstRow="1" w:lastRow="0" w:firstColumn="0" w:lastColumn="0" w:oddVBand="0" w:evenVBand="0" w:oddHBand="0" w:evenHBand="0" w:firstRowFirstColumn="0" w:firstRowLastColumn="0" w:lastRowFirstColumn="0" w:lastRowLastColumn="0"/>
              <w:rPr>
                <w:i/>
                <w:iCs/>
                <w:color w:val="000000" w:themeColor="text1"/>
                <w:sz w:val="20"/>
              </w:rPr>
            </w:pPr>
            <w:r w:rsidRPr="00781833">
              <w:rPr>
                <w:color w:val="000000" w:themeColor="text1"/>
                <w:sz w:val="20"/>
              </w:rPr>
              <w:t>% of households with support need</w:t>
            </w:r>
          </w:p>
        </w:tc>
      </w:tr>
      <w:tr w:rsidR="00800DE8" w:rsidRPr="00B5214B" w14:paraId="27D1C65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C65231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mental health problems</w:t>
            </w:r>
          </w:p>
        </w:tc>
        <w:tc>
          <w:tcPr>
            <w:tcW w:w="1639" w:type="dxa"/>
            <w:hideMark/>
          </w:tcPr>
          <w:p w14:paraId="0EFF8C8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B5214B">
              <w:rPr>
                <w:color w:val="000000" w:themeColor="text1"/>
                <w:sz w:val="20"/>
              </w:rPr>
              <w:t>351</w:t>
            </w:r>
          </w:p>
        </w:tc>
        <w:tc>
          <w:tcPr>
            <w:tcW w:w="1167" w:type="dxa"/>
            <w:hideMark/>
          </w:tcPr>
          <w:p w14:paraId="7CBE33A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B5214B">
              <w:rPr>
                <w:i/>
                <w:iCs/>
                <w:color w:val="000000" w:themeColor="text1"/>
                <w:sz w:val="20"/>
              </w:rPr>
              <w:t>41.3%</w:t>
            </w:r>
          </w:p>
        </w:tc>
      </w:tr>
      <w:tr w:rsidR="00800DE8" w:rsidRPr="00B5214B" w14:paraId="194D53A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5B21A7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domestic abuse</w:t>
            </w:r>
          </w:p>
        </w:tc>
        <w:tc>
          <w:tcPr>
            <w:tcW w:w="1639" w:type="dxa"/>
            <w:vAlign w:val="center"/>
            <w:hideMark/>
          </w:tcPr>
          <w:p w14:paraId="0CAE4FE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107</w:t>
            </w:r>
          </w:p>
        </w:tc>
        <w:tc>
          <w:tcPr>
            <w:tcW w:w="1167" w:type="dxa"/>
            <w:vAlign w:val="center"/>
            <w:hideMark/>
          </w:tcPr>
          <w:p w14:paraId="163C106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12.6%</w:t>
            </w:r>
          </w:p>
        </w:tc>
      </w:tr>
      <w:tr w:rsidR="00800DE8" w:rsidRPr="00B5214B" w14:paraId="67B6038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68FBFA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Offending history</w:t>
            </w:r>
          </w:p>
        </w:tc>
        <w:tc>
          <w:tcPr>
            <w:tcW w:w="1639" w:type="dxa"/>
            <w:vAlign w:val="center"/>
            <w:hideMark/>
          </w:tcPr>
          <w:p w14:paraId="13B95A0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33</w:t>
            </w:r>
          </w:p>
        </w:tc>
        <w:tc>
          <w:tcPr>
            <w:tcW w:w="1167" w:type="dxa"/>
            <w:vAlign w:val="center"/>
            <w:hideMark/>
          </w:tcPr>
          <w:p w14:paraId="48BF233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3.9%</w:t>
            </w:r>
          </w:p>
        </w:tc>
      </w:tr>
      <w:tr w:rsidR="00800DE8" w:rsidRPr="00B5214B" w14:paraId="0E7F3E2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CB29ED2"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repeat homelessness</w:t>
            </w:r>
          </w:p>
        </w:tc>
        <w:tc>
          <w:tcPr>
            <w:tcW w:w="1639" w:type="dxa"/>
            <w:vAlign w:val="center"/>
            <w:hideMark/>
          </w:tcPr>
          <w:p w14:paraId="7B83C86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23</w:t>
            </w:r>
          </w:p>
        </w:tc>
        <w:tc>
          <w:tcPr>
            <w:tcW w:w="1167" w:type="dxa"/>
            <w:vAlign w:val="center"/>
            <w:hideMark/>
          </w:tcPr>
          <w:p w14:paraId="09AB5F9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2.7%</w:t>
            </w:r>
          </w:p>
        </w:tc>
      </w:tr>
      <w:tr w:rsidR="00800DE8" w:rsidRPr="00B5214B" w14:paraId="11A78C5C"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27F781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Drug dependency needs</w:t>
            </w:r>
          </w:p>
        </w:tc>
        <w:tc>
          <w:tcPr>
            <w:tcW w:w="1639" w:type="dxa"/>
            <w:vAlign w:val="center"/>
            <w:hideMark/>
          </w:tcPr>
          <w:p w14:paraId="2F2FE19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30</w:t>
            </w:r>
          </w:p>
        </w:tc>
        <w:tc>
          <w:tcPr>
            <w:tcW w:w="1167" w:type="dxa"/>
            <w:vAlign w:val="center"/>
            <w:hideMark/>
          </w:tcPr>
          <w:p w14:paraId="5AEEAE7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3.5%</w:t>
            </w:r>
          </w:p>
        </w:tc>
      </w:tr>
      <w:tr w:rsidR="00800DE8" w:rsidRPr="00B5214B" w14:paraId="4AEC7B80" w14:textId="77777777" w:rsidTr="005F75B1">
        <w:trPr>
          <w:trHeight w:val="345"/>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3C04E5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rough sleeping</w:t>
            </w:r>
          </w:p>
        </w:tc>
        <w:tc>
          <w:tcPr>
            <w:tcW w:w="1639" w:type="dxa"/>
            <w:vAlign w:val="center"/>
            <w:hideMark/>
          </w:tcPr>
          <w:p w14:paraId="6389F37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47</w:t>
            </w:r>
          </w:p>
        </w:tc>
        <w:tc>
          <w:tcPr>
            <w:tcW w:w="1167" w:type="dxa"/>
            <w:vAlign w:val="center"/>
            <w:hideMark/>
          </w:tcPr>
          <w:p w14:paraId="3E4DD4E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5.5%</w:t>
            </w:r>
          </w:p>
        </w:tc>
      </w:tr>
      <w:tr w:rsidR="00800DE8" w:rsidRPr="00B5214B" w14:paraId="558713F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D4ACD71"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Alcohol dependency needs</w:t>
            </w:r>
          </w:p>
        </w:tc>
        <w:tc>
          <w:tcPr>
            <w:tcW w:w="1639" w:type="dxa"/>
            <w:vAlign w:val="center"/>
            <w:hideMark/>
          </w:tcPr>
          <w:p w14:paraId="69B8502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39</w:t>
            </w:r>
          </w:p>
        </w:tc>
        <w:tc>
          <w:tcPr>
            <w:tcW w:w="1167" w:type="dxa"/>
            <w:vAlign w:val="center"/>
            <w:hideMark/>
          </w:tcPr>
          <w:p w14:paraId="5EE6C10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4.6%</w:t>
            </w:r>
          </w:p>
        </w:tc>
      </w:tr>
      <w:tr w:rsidR="00800DE8" w:rsidRPr="00B5214B" w14:paraId="419B97C4"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A16957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Learning disability</w:t>
            </w:r>
          </w:p>
        </w:tc>
        <w:tc>
          <w:tcPr>
            <w:tcW w:w="1639" w:type="dxa"/>
            <w:vAlign w:val="center"/>
            <w:hideMark/>
          </w:tcPr>
          <w:p w14:paraId="0F70FE2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36</w:t>
            </w:r>
          </w:p>
        </w:tc>
        <w:tc>
          <w:tcPr>
            <w:tcW w:w="1167" w:type="dxa"/>
            <w:vAlign w:val="center"/>
            <w:hideMark/>
          </w:tcPr>
          <w:p w14:paraId="7CD2E4A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4.2%</w:t>
            </w:r>
          </w:p>
        </w:tc>
      </w:tr>
      <w:tr w:rsidR="00800DE8" w:rsidRPr="00B5214B" w14:paraId="771998FE"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091A08A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18-25 years requiring support to manage independently</w:t>
            </w:r>
          </w:p>
        </w:tc>
        <w:tc>
          <w:tcPr>
            <w:tcW w:w="1639" w:type="dxa"/>
            <w:vAlign w:val="center"/>
            <w:hideMark/>
          </w:tcPr>
          <w:p w14:paraId="46CACF5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28</w:t>
            </w:r>
          </w:p>
        </w:tc>
        <w:tc>
          <w:tcPr>
            <w:tcW w:w="1167" w:type="dxa"/>
            <w:vAlign w:val="center"/>
            <w:hideMark/>
          </w:tcPr>
          <w:p w14:paraId="6D80892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3.3%</w:t>
            </w:r>
          </w:p>
        </w:tc>
      </w:tr>
      <w:tr w:rsidR="00800DE8" w:rsidRPr="00B5214B" w14:paraId="4ABAF4E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C0F389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Access to education, employment or training</w:t>
            </w:r>
          </w:p>
        </w:tc>
        <w:tc>
          <w:tcPr>
            <w:tcW w:w="1639" w:type="dxa"/>
            <w:vAlign w:val="center"/>
            <w:hideMark/>
          </w:tcPr>
          <w:p w14:paraId="5EFADD7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590FB5B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0.7%</w:t>
            </w:r>
          </w:p>
        </w:tc>
      </w:tr>
      <w:tr w:rsidR="00800DE8" w:rsidRPr="00B5214B" w14:paraId="47A85D5F"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01518647"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abuse (non-domestic abuse)</w:t>
            </w:r>
          </w:p>
        </w:tc>
        <w:tc>
          <w:tcPr>
            <w:tcW w:w="1639" w:type="dxa"/>
            <w:vAlign w:val="center"/>
            <w:hideMark/>
          </w:tcPr>
          <w:p w14:paraId="2F99152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11</w:t>
            </w:r>
          </w:p>
        </w:tc>
        <w:tc>
          <w:tcPr>
            <w:tcW w:w="1167" w:type="dxa"/>
            <w:vAlign w:val="center"/>
            <w:hideMark/>
          </w:tcPr>
          <w:p w14:paraId="1ECD5E5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1.3%</w:t>
            </w:r>
          </w:p>
        </w:tc>
      </w:tr>
      <w:tr w:rsidR="00800DE8" w:rsidRPr="00B5214B" w14:paraId="0E62AB01"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112E51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sexual abuse / exploitation</w:t>
            </w:r>
          </w:p>
        </w:tc>
        <w:tc>
          <w:tcPr>
            <w:tcW w:w="1639" w:type="dxa"/>
            <w:vAlign w:val="center"/>
            <w:hideMark/>
          </w:tcPr>
          <w:p w14:paraId="6CEB376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167" w:type="dxa"/>
            <w:vAlign w:val="center"/>
            <w:hideMark/>
          </w:tcPr>
          <w:p w14:paraId="16BA913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0.6%</w:t>
            </w:r>
          </w:p>
        </w:tc>
      </w:tr>
      <w:tr w:rsidR="00800DE8" w:rsidRPr="00B5214B" w14:paraId="71B1C991"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A46F0A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Old age</w:t>
            </w:r>
          </w:p>
        </w:tc>
        <w:tc>
          <w:tcPr>
            <w:tcW w:w="1639" w:type="dxa"/>
            <w:vAlign w:val="center"/>
            <w:hideMark/>
          </w:tcPr>
          <w:p w14:paraId="0E8BCFE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24</w:t>
            </w:r>
          </w:p>
        </w:tc>
        <w:tc>
          <w:tcPr>
            <w:tcW w:w="1167" w:type="dxa"/>
            <w:vAlign w:val="center"/>
            <w:hideMark/>
          </w:tcPr>
          <w:p w14:paraId="24B292A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2.8%</w:t>
            </w:r>
          </w:p>
        </w:tc>
      </w:tr>
      <w:tr w:rsidR="00800DE8" w:rsidRPr="00B5214B" w14:paraId="640CFC38"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C8EADE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18-20 years</w:t>
            </w:r>
          </w:p>
        </w:tc>
        <w:tc>
          <w:tcPr>
            <w:tcW w:w="1639" w:type="dxa"/>
            <w:vAlign w:val="center"/>
            <w:hideMark/>
          </w:tcPr>
          <w:p w14:paraId="18B20B8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12</w:t>
            </w:r>
          </w:p>
        </w:tc>
        <w:tc>
          <w:tcPr>
            <w:tcW w:w="1167" w:type="dxa"/>
            <w:vAlign w:val="center"/>
            <w:hideMark/>
          </w:tcPr>
          <w:p w14:paraId="0170EBA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1.4%</w:t>
            </w:r>
          </w:p>
        </w:tc>
      </w:tr>
      <w:tr w:rsidR="00800DE8" w:rsidRPr="00B5214B" w14:paraId="2CD445BF"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134E408"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21-24 years</w:t>
            </w:r>
          </w:p>
        </w:tc>
        <w:tc>
          <w:tcPr>
            <w:tcW w:w="1639" w:type="dxa"/>
            <w:vAlign w:val="center"/>
            <w:hideMark/>
          </w:tcPr>
          <w:p w14:paraId="451CFD9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3</w:t>
            </w:r>
          </w:p>
        </w:tc>
        <w:tc>
          <w:tcPr>
            <w:tcW w:w="1167" w:type="dxa"/>
            <w:vAlign w:val="center"/>
            <w:hideMark/>
          </w:tcPr>
          <w:p w14:paraId="04397F4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0.4%</w:t>
            </w:r>
          </w:p>
        </w:tc>
      </w:tr>
      <w:tr w:rsidR="00800DE8" w:rsidRPr="00B5214B" w14:paraId="73B0265D"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684756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25+ years</w:t>
            </w:r>
          </w:p>
        </w:tc>
        <w:tc>
          <w:tcPr>
            <w:tcW w:w="1639" w:type="dxa"/>
            <w:vAlign w:val="center"/>
            <w:hideMark/>
          </w:tcPr>
          <w:p w14:paraId="029888B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167" w:type="dxa"/>
            <w:vAlign w:val="center"/>
            <w:hideMark/>
          </w:tcPr>
          <w:p w14:paraId="30C0E8C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0.6%</w:t>
            </w:r>
          </w:p>
        </w:tc>
      </w:tr>
      <w:tr w:rsidR="00800DE8" w:rsidRPr="00B5214B" w14:paraId="01F5CFCB"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7BCB47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21+ years (retired option)</w:t>
            </w:r>
          </w:p>
        </w:tc>
        <w:tc>
          <w:tcPr>
            <w:tcW w:w="1639" w:type="dxa"/>
            <w:vAlign w:val="center"/>
            <w:hideMark/>
          </w:tcPr>
          <w:p w14:paraId="2D64550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7D1DF96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4884D56D"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091" w:type="dxa"/>
            <w:hideMark/>
          </w:tcPr>
          <w:p w14:paraId="4E315D7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lastRenderedPageBreak/>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16-17 years</w:t>
            </w:r>
          </w:p>
        </w:tc>
        <w:tc>
          <w:tcPr>
            <w:tcW w:w="1639" w:type="dxa"/>
            <w:vAlign w:val="center"/>
            <w:hideMark/>
          </w:tcPr>
          <w:p w14:paraId="56DB52F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16</w:t>
            </w:r>
          </w:p>
        </w:tc>
        <w:tc>
          <w:tcPr>
            <w:tcW w:w="1167" w:type="dxa"/>
            <w:vAlign w:val="center"/>
            <w:hideMark/>
          </w:tcPr>
          <w:p w14:paraId="370B533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1.9%</w:t>
            </w:r>
          </w:p>
        </w:tc>
      </w:tr>
      <w:tr w:rsidR="00800DE8" w:rsidRPr="00B5214B" w14:paraId="07AD11D4"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AFC8C0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parent requiring</w:t>
            </w:r>
            <w:proofErr w:type="gramEnd"/>
            <w:r w:rsidRPr="00B5214B">
              <w:rPr>
                <w:b w:val="0"/>
                <w:bCs w:val="0"/>
                <w:color w:val="000000" w:themeColor="text1"/>
                <w:sz w:val="20"/>
              </w:rPr>
              <w:t xml:space="preserve"> support to manage independently</w:t>
            </w:r>
          </w:p>
        </w:tc>
        <w:tc>
          <w:tcPr>
            <w:tcW w:w="1639" w:type="dxa"/>
            <w:vAlign w:val="center"/>
            <w:hideMark/>
          </w:tcPr>
          <w:p w14:paraId="359451F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8</w:t>
            </w:r>
          </w:p>
        </w:tc>
        <w:tc>
          <w:tcPr>
            <w:tcW w:w="1167" w:type="dxa"/>
            <w:vAlign w:val="center"/>
            <w:hideMark/>
          </w:tcPr>
          <w:p w14:paraId="161A3D4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0.9%</w:t>
            </w:r>
          </w:p>
        </w:tc>
      </w:tr>
      <w:tr w:rsidR="00800DE8" w:rsidRPr="00B5214B" w14:paraId="2C9DBC2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1591A75E"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Former asylum seeker</w:t>
            </w:r>
          </w:p>
        </w:tc>
        <w:tc>
          <w:tcPr>
            <w:tcW w:w="1639" w:type="dxa"/>
            <w:vAlign w:val="center"/>
            <w:hideMark/>
          </w:tcPr>
          <w:p w14:paraId="0FCE813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6</w:t>
            </w:r>
          </w:p>
        </w:tc>
        <w:tc>
          <w:tcPr>
            <w:tcW w:w="1167" w:type="dxa"/>
            <w:vAlign w:val="center"/>
            <w:hideMark/>
          </w:tcPr>
          <w:p w14:paraId="003FDA1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0.7%</w:t>
            </w:r>
          </w:p>
        </w:tc>
      </w:tr>
      <w:tr w:rsidR="00800DE8" w:rsidRPr="00B5214B" w14:paraId="074BF0D5"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A4724C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Served in HM Forces</w:t>
            </w:r>
          </w:p>
        </w:tc>
        <w:tc>
          <w:tcPr>
            <w:tcW w:w="1639" w:type="dxa"/>
            <w:vAlign w:val="center"/>
            <w:hideMark/>
          </w:tcPr>
          <w:p w14:paraId="565B49B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167" w:type="dxa"/>
            <w:vAlign w:val="center"/>
            <w:hideMark/>
          </w:tcPr>
          <w:p w14:paraId="07273C9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0.6%</w:t>
            </w:r>
          </w:p>
        </w:tc>
      </w:tr>
    </w:tbl>
    <w:p w14:paraId="0762C08C"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728171EE" w14:textId="77777777" w:rsidR="00800DE8" w:rsidRDefault="00800DE8" w:rsidP="00800DE8">
      <w:pPr>
        <w:pStyle w:val="Numberedpara1202"/>
      </w:pPr>
      <w:r>
        <w:t>Number of households accommodated in temporary accommodation: 167 (September 2024)</w:t>
      </w:r>
    </w:p>
    <w:p w14:paraId="6AFCA4B4" w14:textId="68C720A6" w:rsidR="00800DE8" w:rsidRDefault="00800DE8" w:rsidP="000E5D2E">
      <w:pPr>
        <w:pStyle w:val="Numberedpara1202"/>
        <w:numPr>
          <w:ilvl w:val="0"/>
          <w:numId w:val="40"/>
        </w:numPr>
      </w:pPr>
      <w:r>
        <w:t>Estimated percentage of these households that have support needs 80% (134 households)</w:t>
      </w:r>
    </w:p>
    <w:p w14:paraId="7947874C" w14:textId="77777777" w:rsidR="00800DE8" w:rsidRDefault="00800DE8" w:rsidP="000E5D2E">
      <w:pPr>
        <w:pStyle w:val="Numberedpara1202"/>
        <w:numPr>
          <w:ilvl w:val="0"/>
          <w:numId w:val="40"/>
        </w:numPr>
      </w:pPr>
      <w:r>
        <w:t>Estimated percentage of these households living in temporary accommodation who may have a need for:</w:t>
      </w:r>
    </w:p>
    <w:p w14:paraId="481E5CD4" w14:textId="0DF470EF" w:rsidR="00800DE8" w:rsidRDefault="00800DE8" w:rsidP="000E5D2E">
      <w:pPr>
        <w:pStyle w:val="Numberedpara1202"/>
        <w:numPr>
          <w:ilvl w:val="1"/>
          <w:numId w:val="40"/>
        </w:numPr>
      </w:pPr>
      <w:r>
        <w:t>Supported housing: 35% (47 households)</w:t>
      </w:r>
    </w:p>
    <w:p w14:paraId="4FDC1259" w14:textId="759D356C" w:rsidR="00800DE8" w:rsidRDefault="00800DE8" w:rsidP="000E5D2E">
      <w:pPr>
        <w:pStyle w:val="Numberedpara1202"/>
        <w:numPr>
          <w:ilvl w:val="1"/>
          <w:numId w:val="40"/>
        </w:numPr>
      </w:pPr>
      <w:r>
        <w:t>Floating support: 15% (20 households)</w:t>
      </w:r>
    </w:p>
    <w:p w14:paraId="48B8B84C" w14:textId="77777777" w:rsidR="00800DE8" w:rsidRDefault="00800DE8" w:rsidP="00800DE8">
      <w:pPr>
        <w:pStyle w:val="Numberedpara1202"/>
      </w:pPr>
      <w:r>
        <w:t xml:space="preserve">Estimated net need for supported housing (2024/25): up to 67 households with support needs per annum require supported housing (if no floating support services are available) instead of being accommodated in temporary accommodation. </w:t>
      </w:r>
    </w:p>
    <w:p w14:paraId="71831EE3" w14:textId="77777777" w:rsidR="00800DE8" w:rsidRDefault="00800DE8" w:rsidP="00800DE8">
      <w:pPr>
        <w:pStyle w:val="Numberedpara1202"/>
      </w:pPr>
      <w:r>
        <w:t xml:space="preserve">It assumes that these households have an average length of stay in supported housing of no more than 12 months. </w:t>
      </w:r>
    </w:p>
    <w:p w14:paraId="64B1E750" w14:textId="77777777" w:rsidR="0098424E" w:rsidRDefault="0098424E" w:rsidP="0098424E">
      <w:pPr>
        <w:rPr>
          <w:b/>
          <w:bCs/>
        </w:rPr>
      </w:pPr>
    </w:p>
    <w:p w14:paraId="430B6964" w14:textId="77777777" w:rsidR="00800DE8" w:rsidRPr="009F11DA" w:rsidRDefault="00800DE8" w:rsidP="0098424E">
      <w:pPr>
        <w:rPr>
          <w:rFonts w:ascii="Segoe UI" w:eastAsia="Calibri" w:hAnsi="Segoe UI" w:cs="Segoe UI"/>
          <w:b/>
          <w:sz w:val="22"/>
          <w:szCs w:val="22"/>
        </w:rPr>
      </w:pPr>
      <w:r w:rsidRPr="009F11DA">
        <w:rPr>
          <w:rFonts w:ascii="Segoe UI" w:hAnsi="Segoe UI" w:cs="Segoe UI"/>
          <w:b/>
          <w:sz w:val="22"/>
          <w:szCs w:val="22"/>
        </w:rPr>
        <w:t>Uttlesford District Council</w:t>
      </w:r>
    </w:p>
    <w:p w14:paraId="27D6F866" w14:textId="77777777" w:rsidR="00800DE8" w:rsidRDefault="00800DE8" w:rsidP="00800DE8">
      <w:pPr>
        <w:pStyle w:val="Numberedpara1202"/>
      </w:pPr>
      <w:r>
        <w:t>For 2023/24:</w:t>
      </w:r>
    </w:p>
    <w:p w14:paraId="7D041713" w14:textId="77777777" w:rsidR="00800DE8" w:rsidRDefault="00800DE8" w:rsidP="000E5D2E">
      <w:pPr>
        <w:pStyle w:val="Numberedpara1202"/>
        <w:numPr>
          <w:ilvl w:val="0"/>
          <w:numId w:val="39"/>
        </w:numPr>
      </w:pPr>
      <w:r>
        <w:t>Total households assessed: 192</w:t>
      </w:r>
    </w:p>
    <w:p w14:paraId="20F632AF" w14:textId="77777777" w:rsidR="00800DE8" w:rsidRDefault="00800DE8" w:rsidP="000E5D2E">
      <w:pPr>
        <w:pStyle w:val="Numberedpara1202"/>
        <w:numPr>
          <w:ilvl w:val="0"/>
          <w:numId w:val="39"/>
        </w:numPr>
      </w:pPr>
      <w:r w:rsidRPr="000C35A3">
        <w:t>Total households with support need(s) owed a duty</w:t>
      </w:r>
      <w:r>
        <w:t>: 131</w:t>
      </w:r>
    </w:p>
    <w:p w14:paraId="726E12CB" w14:textId="5D1D4578" w:rsidR="005F75B1" w:rsidRPr="00782324" w:rsidRDefault="00800DE8" w:rsidP="008F4CF4">
      <w:pPr>
        <w:pStyle w:val="Numberedpara1202"/>
        <w:numPr>
          <w:ilvl w:val="0"/>
          <w:numId w:val="39"/>
        </w:numPr>
      </w:pPr>
      <w:r>
        <w:t>Most prevalent support needs amongst h</w:t>
      </w:r>
      <w:r w:rsidRPr="00D4360A">
        <w:t>ouseholds owed a prevention or relief duty</w:t>
      </w:r>
      <w:r>
        <w:t xml:space="preserve"> shown in table below</w:t>
      </w:r>
    </w:p>
    <w:p w14:paraId="33868927" w14:textId="76624BB8" w:rsidR="00800DE8" w:rsidRDefault="00800DE8" w:rsidP="00800DE8">
      <w:pPr>
        <w:pStyle w:val="Caption"/>
      </w:pPr>
      <w:r>
        <w:t xml:space="preserve">Table </w:t>
      </w:r>
      <w:fldSimple w:instr=" SEQ Table \* ARABIC ">
        <w:r w:rsidR="009905C0">
          <w:rPr>
            <w:noProof/>
          </w:rPr>
          <w:t>173</w:t>
        </w:r>
      </w:fldSimple>
      <w:r>
        <w:t xml:space="preserve">. </w:t>
      </w:r>
      <w:r w:rsidRPr="006839FF">
        <w:t>Support needs of households owed a prevention or relief duty</w:t>
      </w:r>
    </w:p>
    <w:tbl>
      <w:tblPr>
        <w:tblStyle w:val="GridTable5Dark-Accent4"/>
        <w:tblW w:w="0" w:type="auto"/>
        <w:tblLook w:val="04A0" w:firstRow="1" w:lastRow="0" w:firstColumn="1" w:lastColumn="0" w:noHBand="0" w:noVBand="1"/>
      </w:tblPr>
      <w:tblGrid>
        <w:gridCol w:w="6091"/>
        <w:gridCol w:w="1518"/>
        <w:gridCol w:w="1288"/>
      </w:tblGrid>
      <w:tr w:rsidR="005F75B1" w:rsidRPr="00B5214B" w14:paraId="30C4BFB6" w14:textId="77777777" w:rsidTr="006C4CED">
        <w:trPr>
          <w:cnfStyle w:val="100000000000" w:firstRow="1" w:lastRow="0" w:firstColumn="0" w:lastColumn="0" w:oddVBand="0" w:evenVBand="0" w:oddHBand="0" w:evenHBand="0" w:firstRowFirstColumn="0" w:firstRowLastColumn="0" w:lastRowFirstColumn="0" w:lastRowLastColumn="0"/>
          <w:trHeight w:val="313"/>
          <w:tblHeader/>
        </w:trPr>
        <w:tc>
          <w:tcPr>
            <w:cnfStyle w:val="001000000000" w:firstRow="0" w:lastRow="0" w:firstColumn="1" w:lastColumn="0" w:oddVBand="0" w:evenVBand="0" w:oddHBand="0" w:evenHBand="0" w:firstRowFirstColumn="0" w:firstRowLastColumn="0" w:lastRowFirstColumn="0" w:lastRowLastColumn="0"/>
            <w:tcW w:w="6091" w:type="dxa"/>
            <w:shd w:val="clear" w:color="auto" w:fill="FBCAD0"/>
            <w:noWrap/>
          </w:tcPr>
          <w:p w14:paraId="46F65653" w14:textId="0FF9099A" w:rsidR="005F75B1" w:rsidRPr="00F40840" w:rsidRDefault="005F75B1" w:rsidP="00F40840">
            <w:pPr>
              <w:rPr>
                <w:rFonts w:eastAsia="Times New Roman" w:cs="Segoe UI"/>
                <w:color w:val="000000"/>
              </w:rPr>
            </w:pPr>
            <w:r w:rsidRPr="00F40840">
              <w:rPr>
                <w:rFonts w:eastAsia="Times New Roman" w:cs="Segoe UI"/>
                <w:color w:val="000000"/>
              </w:rPr>
              <w:t>Support needs</w:t>
            </w:r>
          </w:p>
        </w:tc>
        <w:tc>
          <w:tcPr>
            <w:tcW w:w="1639" w:type="dxa"/>
            <w:shd w:val="clear" w:color="auto" w:fill="FBCAD0"/>
          </w:tcPr>
          <w:p w14:paraId="735A8657" w14:textId="5FF215AB" w:rsidR="005F75B1" w:rsidRPr="00F40840" w:rsidRDefault="005F75B1" w:rsidP="00F40840">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40840">
              <w:rPr>
                <w:rFonts w:eastAsia="Times New Roman" w:cs="Segoe UI"/>
                <w:color w:val="000000"/>
              </w:rPr>
              <w:t>No. of households with support need</w:t>
            </w:r>
          </w:p>
        </w:tc>
        <w:tc>
          <w:tcPr>
            <w:tcW w:w="1167" w:type="dxa"/>
            <w:shd w:val="clear" w:color="auto" w:fill="FBCAD0"/>
          </w:tcPr>
          <w:p w14:paraId="72E0AFCA" w14:textId="65362EF2" w:rsidR="005F75B1" w:rsidRPr="00F40840" w:rsidRDefault="005F75B1" w:rsidP="00F40840">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F40840">
              <w:rPr>
                <w:rFonts w:eastAsia="Times New Roman" w:cs="Segoe UI"/>
                <w:color w:val="000000"/>
              </w:rPr>
              <w:t>% of households with support need</w:t>
            </w:r>
          </w:p>
        </w:tc>
      </w:tr>
      <w:tr w:rsidR="00800DE8" w:rsidRPr="00B5214B" w14:paraId="61B0CBF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B48644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mental health problems</w:t>
            </w:r>
          </w:p>
        </w:tc>
        <w:tc>
          <w:tcPr>
            <w:tcW w:w="1639" w:type="dxa"/>
            <w:hideMark/>
          </w:tcPr>
          <w:p w14:paraId="333BB9BB"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color w:val="000000" w:themeColor="text1"/>
                <w:sz w:val="20"/>
              </w:rPr>
            </w:pPr>
            <w:r w:rsidRPr="00B5214B">
              <w:rPr>
                <w:color w:val="000000" w:themeColor="text1"/>
                <w:sz w:val="20"/>
              </w:rPr>
              <w:t>69</w:t>
            </w:r>
          </w:p>
        </w:tc>
        <w:tc>
          <w:tcPr>
            <w:tcW w:w="1167" w:type="dxa"/>
            <w:hideMark/>
          </w:tcPr>
          <w:p w14:paraId="15510EC8"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b/>
                <w:bCs/>
                <w:i/>
                <w:iCs/>
                <w:color w:val="000000" w:themeColor="text1"/>
                <w:sz w:val="20"/>
              </w:rPr>
            </w:pPr>
            <w:r w:rsidRPr="00B5214B">
              <w:rPr>
                <w:i/>
                <w:iCs/>
                <w:color w:val="000000" w:themeColor="text1"/>
                <w:sz w:val="20"/>
              </w:rPr>
              <w:t>35.9%</w:t>
            </w:r>
          </w:p>
        </w:tc>
      </w:tr>
      <w:tr w:rsidR="00800DE8" w:rsidRPr="00B5214B" w14:paraId="694CAFDE"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68CF315"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domestic abuse</w:t>
            </w:r>
          </w:p>
        </w:tc>
        <w:tc>
          <w:tcPr>
            <w:tcW w:w="1639" w:type="dxa"/>
            <w:vAlign w:val="center"/>
            <w:hideMark/>
          </w:tcPr>
          <w:p w14:paraId="7856433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44</w:t>
            </w:r>
          </w:p>
        </w:tc>
        <w:tc>
          <w:tcPr>
            <w:tcW w:w="1167" w:type="dxa"/>
            <w:vAlign w:val="center"/>
            <w:hideMark/>
          </w:tcPr>
          <w:p w14:paraId="205EA0D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22.9%</w:t>
            </w:r>
          </w:p>
        </w:tc>
      </w:tr>
      <w:tr w:rsidR="00800DE8" w:rsidRPr="00B5214B" w14:paraId="1BFDFAB2"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3E03C31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Offending history</w:t>
            </w:r>
          </w:p>
        </w:tc>
        <w:tc>
          <w:tcPr>
            <w:tcW w:w="1639" w:type="dxa"/>
            <w:vAlign w:val="center"/>
            <w:hideMark/>
          </w:tcPr>
          <w:p w14:paraId="31605BB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16</w:t>
            </w:r>
          </w:p>
        </w:tc>
        <w:tc>
          <w:tcPr>
            <w:tcW w:w="1167" w:type="dxa"/>
            <w:vAlign w:val="center"/>
            <w:hideMark/>
          </w:tcPr>
          <w:p w14:paraId="58AA655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8.3%</w:t>
            </w:r>
          </w:p>
        </w:tc>
      </w:tr>
      <w:tr w:rsidR="00800DE8" w:rsidRPr="00B5214B" w14:paraId="3EE9EC76"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987347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repeat homelessness</w:t>
            </w:r>
          </w:p>
        </w:tc>
        <w:tc>
          <w:tcPr>
            <w:tcW w:w="1639" w:type="dxa"/>
            <w:vAlign w:val="center"/>
            <w:hideMark/>
          </w:tcPr>
          <w:p w14:paraId="52F47CB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14</w:t>
            </w:r>
          </w:p>
        </w:tc>
        <w:tc>
          <w:tcPr>
            <w:tcW w:w="1167" w:type="dxa"/>
            <w:vAlign w:val="center"/>
            <w:hideMark/>
          </w:tcPr>
          <w:p w14:paraId="086251D4"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7.3%</w:t>
            </w:r>
          </w:p>
        </w:tc>
      </w:tr>
      <w:tr w:rsidR="00800DE8" w:rsidRPr="00B5214B" w14:paraId="3FCC99E2"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F21386B"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lastRenderedPageBreak/>
              <w:t>Drug dependency needs</w:t>
            </w:r>
          </w:p>
        </w:tc>
        <w:tc>
          <w:tcPr>
            <w:tcW w:w="1639" w:type="dxa"/>
            <w:vAlign w:val="center"/>
            <w:hideMark/>
          </w:tcPr>
          <w:p w14:paraId="287E3AA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167" w:type="dxa"/>
            <w:vAlign w:val="center"/>
            <w:hideMark/>
          </w:tcPr>
          <w:p w14:paraId="0D9C49E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2.6%</w:t>
            </w:r>
          </w:p>
        </w:tc>
      </w:tr>
      <w:tr w:rsidR="00800DE8" w:rsidRPr="00B5214B" w14:paraId="3D53E3DD" w14:textId="77777777" w:rsidTr="005F75B1">
        <w:trPr>
          <w:trHeight w:val="345"/>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73840F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History of rough sleeping</w:t>
            </w:r>
          </w:p>
        </w:tc>
        <w:tc>
          <w:tcPr>
            <w:tcW w:w="1639" w:type="dxa"/>
            <w:vAlign w:val="center"/>
            <w:hideMark/>
          </w:tcPr>
          <w:p w14:paraId="34209FE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13</w:t>
            </w:r>
          </w:p>
        </w:tc>
        <w:tc>
          <w:tcPr>
            <w:tcW w:w="1167" w:type="dxa"/>
            <w:vAlign w:val="center"/>
            <w:hideMark/>
          </w:tcPr>
          <w:p w14:paraId="62A3B49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6.8%</w:t>
            </w:r>
          </w:p>
        </w:tc>
      </w:tr>
      <w:tr w:rsidR="00800DE8" w:rsidRPr="00B5214B" w14:paraId="1900C87B"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56597B6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Alcohol dependency needs</w:t>
            </w:r>
          </w:p>
        </w:tc>
        <w:tc>
          <w:tcPr>
            <w:tcW w:w="1639" w:type="dxa"/>
            <w:vAlign w:val="center"/>
            <w:hideMark/>
          </w:tcPr>
          <w:p w14:paraId="41E05B1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10</w:t>
            </w:r>
          </w:p>
        </w:tc>
        <w:tc>
          <w:tcPr>
            <w:tcW w:w="1167" w:type="dxa"/>
            <w:vAlign w:val="center"/>
            <w:hideMark/>
          </w:tcPr>
          <w:p w14:paraId="57134311"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5.2%</w:t>
            </w:r>
          </w:p>
        </w:tc>
      </w:tr>
      <w:tr w:rsidR="00800DE8" w:rsidRPr="00B5214B" w14:paraId="4E9BF26B"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E17E056"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Learning disability</w:t>
            </w:r>
          </w:p>
        </w:tc>
        <w:tc>
          <w:tcPr>
            <w:tcW w:w="1639" w:type="dxa"/>
            <w:vAlign w:val="center"/>
            <w:hideMark/>
          </w:tcPr>
          <w:p w14:paraId="0506324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13</w:t>
            </w:r>
          </w:p>
        </w:tc>
        <w:tc>
          <w:tcPr>
            <w:tcW w:w="1167" w:type="dxa"/>
            <w:vAlign w:val="center"/>
            <w:hideMark/>
          </w:tcPr>
          <w:p w14:paraId="59C3FBB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6.8%</w:t>
            </w:r>
          </w:p>
        </w:tc>
      </w:tr>
      <w:tr w:rsidR="00800DE8" w:rsidRPr="00B5214B" w14:paraId="08E65B0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FAFDE64"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18-25 years requiring support to manage independently</w:t>
            </w:r>
          </w:p>
        </w:tc>
        <w:tc>
          <w:tcPr>
            <w:tcW w:w="1639" w:type="dxa"/>
            <w:vAlign w:val="center"/>
            <w:hideMark/>
          </w:tcPr>
          <w:p w14:paraId="28F3954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5</w:t>
            </w:r>
          </w:p>
        </w:tc>
        <w:tc>
          <w:tcPr>
            <w:tcW w:w="1167" w:type="dxa"/>
            <w:vAlign w:val="center"/>
            <w:hideMark/>
          </w:tcPr>
          <w:p w14:paraId="23B243F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2.6%</w:t>
            </w:r>
          </w:p>
        </w:tc>
      </w:tr>
      <w:tr w:rsidR="00800DE8" w:rsidRPr="00B5214B" w14:paraId="56FB8C3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083E345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Access to education, employment or training</w:t>
            </w:r>
          </w:p>
        </w:tc>
        <w:tc>
          <w:tcPr>
            <w:tcW w:w="1639" w:type="dxa"/>
            <w:vAlign w:val="center"/>
            <w:hideMark/>
          </w:tcPr>
          <w:p w14:paraId="556BCF6A"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27</w:t>
            </w:r>
          </w:p>
        </w:tc>
        <w:tc>
          <w:tcPr>
            <w:tcW w:w="1167" w:type="dxa"/>
            <w:vAlign w:val="center"/>
            <w:hideMark/>
          </w:tcPr>
          <w:p w14:paraId="24010A7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14.1%</w:t>
            </w:r>
          </w:p>
        </w:tc>
      </w:tr>
      <w:tr w:rsidR="00800DE8" w:rsidRPr="00B5214B" w14:paraId="0A178289"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0B3DEB2D"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abuse (non-domestic abuse)</w:t>
            </w:r>
          </w:p>
        </w:tc>
        <w:tc>
          <w:tcPr>
            <w:tcW w:w="1639" w:type="dxa"/>
            <w:vAlign w:val="center"/>
            <w:hideMark/>
          </w:tcPr>
          <w:p w14:paraId="6173D9B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347510E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1.0%</w:t>
            </w:r>
          </w:p>
        </w:tc>
      </w:tr>
      <w:tr w:rsidR="00800DE8" w:rsidRPr="00B5214B" w14:paraId="22122F3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42F76FD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At risk of / has experienced sexual abuse / exploitation</w:t>
            </w:r>
          </w:p>
        </w:tc>
        <w:tc>
          <w:tcPr>
            <w:tcW w:w="1639" w:type="dxa"/>
            <w:vAlign w:val="center"/>
            <w:hideMark/>
          </w:tcPr>
          <w:p w14:paraId="298ACCD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9</w:t>
            </w:r>
          </w:p>
        </w:tc>
        <w:tc>
          <w:tcPr>
            <w:tcW w:w="1167" w:type="dxa"/>
            <w:vAlign w:val="center"/>
            <w:hideMark/>
          </w:tcPr>
          <w:p w14:paraId="4CE25636"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4.7%</w:t>
            </w:r>
          </w:p>
        </w:tc>
      </w:tr>
      <w:tr w:rsidR="00800DE8" w:rsidRPr="00B5214B" w14:paraId="4F829A1C"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2EAACD91"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Old age</w:t>
            </w:r>
          </w:p>
        </w:tc>
        <w:tc>
          <w:tcPr>
            <w:tcW w:w="1639" w:type="dxa"/>
            <w:vAlign w:val="center"/>
            <w:hideMark/>
          </w:tcPr>
          <w:p w14:paraId="699CF31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4525A047"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1.0%</w:t>
            </w:r>
          </w:p>
        </w:tc>
      </w:tr>
      <w:tr w:rsidR="00800DE8" w:rsidRPr="00B5214B" w14:paraId="151BA39E"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05F079A"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18-20 years</w:t>
            </w:r>
          </w:p>
        </w:tc>
        <w:tc>
          <w:tcPr>
            <w:tcW w:w="1639" w:type="dxa"/>
            <w:vAlign w:val="center"/>
            <w:hideMark/>
          </w:tcPr>
          <w:p w14:paraId="38B37A3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2</w:t>
            </w:r>
          </w:p>
        </w:tc>
        <w:tc>
          <w:tcPr>
            <w:tcW w:w="1167" w:type="dxa"/>
            <w:vAlign w:val="center"/>
            <w:hideMark/>
          </w:tcPr>
          <w:p w14:paraId="5864263C"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1.0%</w:t>
            </w:r>
          </w:p>
        </w:tc>
      </w:tr>
      <w:tr w:rsidR="00800DE8" w:rsidRPr="00B5214B" w14:paraId="167466E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0609360"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Care </w:t>
            </w:r>
            <w:proofErr w:type="gramStart"/>
            <w:r w:rsidRPr="00B5214B">
              <w:rPr>
                <w:b w:val="0"/>
                <w:bCs w:val="0"/>
                <w:color w:val="000000" w:themeColor="text1"/>
                <w:sz w:val="20"/>
              </w:rPr>
              <w:t>leaver</w:t>
            </w:r>
            <w:proofErr w:type="gramEnd"/>
            <w:r w:rsidRPr="00B5214B">
              <w:rPr>
                <w:b w:val="0"/>
                <w:bCs w:val="0"/>
                <w:color w:val="000000" w:themeColor="text1"/>
                <w:sz w:val="20"/>
              </w:rPr>
              <w:t xml:space="preserve"> aged 21-24 years</w:t>
            </w:r>
          </w:p>
        </w:tc>
        <w:tc>
          <w:tcPr>
            <w:tcW w:w="1639" w:type="dxa"/>
            <w:vAlign w:val="center"/>
            <w:hideMark/>
          </w:tcPr>
          <w:p w14:paraId="7402C5C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296B5A50"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4FAF12C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0A9BD24F"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25+ years</w:t>
            </w:r>
          </w:p>
        </w:tc>
        <w:tc>
          <w:tcPr>
            <w:tcW w:w="1639" w:type="dxa"/>
            <w:vAlign w:val="center"/>
            <w:hideMark/>
          </w:tcPr>
          <w:p w14:paraId="16DFCAE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w:t>
            </w:r>
          </w:p>
        </w:tc>
        <w:tc>
          <w:tcPr>
            <w:tcW w:w="1167" w:type="dxa"/>
            <w:vAlign w:val="center"/>
            <w:hideMark/>
          </w:tcPr>
          <w:p w14:paraId="2277240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0.5%</w:t>
            </w:r>
          </w:p>
        </w:tc>
      </w:tr>
      <w:tr w:rsidR="00800DE8" w:rsidRPr="00B5214B" w14:paraId="3D673DA3"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0A6FAF57"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Care leaver aged 21+ years (retired option)</w:t>
            </w:r>
          </w:p>
        </w:tc>
        <w:tc>
          <w:tcPr>
            <w:tcW w:w="1639" w:type="dxa"/>
            <w:vAlign w:val="center"/>
            <w:hideMark/>
          </w:tcPr>
          <w:p w14:paraId="79A650A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7C72064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6E3EEA8C" w14:textId="77777777" w:rsidTr="005F75B1">
        <w:trPr>
          <w:trHeight w:val="310"/>
        </w:trPr>
        <w:tc>
          <w:tcPr>
            <w:cnfStyle w:val="001000000000" w:firstRow="0" w:lastRow="0" w:firstColumn="1" w:lastColumn="0" w:oddVBand="0" w:evenVBand="0" w:oddHBand="0" w:evenHBand="0" w:firstRowFirstColumn="0" w:firstRowLastColumn="0" w:lastRowFirstColumn="0" w:lastRowLastColumn="0"/>
            <w:tcW w:w="6091" w:type="dxa"/>
            <w:hideMark/>
          </w:tcPr>
          <w:p w14:paraId="3CB47573"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person</w:t>
            </w:r>
            <w:proofErr w:type="gramEnd"/>
            <w:r w:rsidRPr="00B5214B">
              <w:rPr>
                <w:b w:val="0"/>
                <w:bCs w:val="0"/>
                <w:color w:val="000000" w:themeColor="text1"/>
                <w:sz w:val="20"/>
              </w:rPr>
              <w:t xml:space="preserve"> aged 16-17 years</w:t>
            </w:r>
          </w:p>
        </w:tc>
        <w:tc>
          <w:tcPr>
            <w:tcW w:w="1639" w:type="dxa"/>
            <w:vAlign w:val="center"/>
            <w:hideMark/>
          </w:tcPr>
          <w:p w14:paraId="720A9172"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1A7AA5F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6B5E0A41"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7EB8DE90"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 xml:space="preserve">Young </w:t>
            </w:r>
            <w:proofErr w:type="gramStart"/>
            <w:r w:rsidRPr="00B5214B">
              <w:rPr>
                <w:b w:val="0"/>
                <w:bCs w:val="0"/>
                <w:color w:val="000000" w:themeColor="text1"/>
                <w:sz w:val="20"/>
              </w:rPr>
              <w:t>parent requiring</w:t>
            </w:r>
            <w:proofErr w:type="gramEnd"/>
            <w:r w:rsidRPr="00B5214B">
              <w:rPr>
                <w:b w:val="0"/>
                <w:bCs w:val="0"/>
                <w:color w:val="000000" w:themeColor="text1"/>
                <w:sz w:val="20"/>
              </w:rPr>
              <w:t xml:space="preserve"> support to manage independently</w:t>
            </w:r>
          </w:p>
        </w:tc>
        <w:tc>
          <w:tcPr>
            <w:tcW w:w="1639" w:type="dxa"/>
            <w:vAlign w:val="center"/>
            <w:hideMark/>
          </w:tcPr>
          <w:p w14:paraId="153F351F"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34E5B503"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r w:rsidR="00800DE8" w:rsidRPr="00B5214B" w14:paraId="4DF5A0D0"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11BC5B79"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Former asylum seeker</w:t>
            </w:r>
          </w:p>
        </w:tc>
        <w:tc>
          <w:tcPr>
            <w:tcW w:w="1639" w:type="dxa"/>
            <w:vAlign w:val="center"/>
            <w:hideMark/>
          </w:tcPr>
          <w:p w14:paraId="020DEE2D"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10</w:t>
            </w:r>
          </w:p>
        </w:tc>
        <w:tc>
          <w:tcPr>
            <w:tcW w:w="1167" w:type="dxa"/>
            <w:vAlign w:val="center"/>
            <w:hideMark/>
          </w:tcPr>
          <w:p w14:paraId="6B76F72E"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5.2%</w:t>
            </w:r>
          </w:p>
        </w:tc>
      </w:tr>
      <w:tr w:rsidR="00800DE8" w:rsidRPr="00B5214B" w14:paraId="3F81497D" w14:textId="77777777" w:rsidTr="005F75B1">
        <w:trPr>
          <w:trHeight w:val="313"/>
        </w:trPr>
        <w:tc>
          <w:tcPr>
            <w:cnfStyle w:val="001000000000" w:firstRow="0" w:lastRow="0" w:firstColumn="1" w:lastColumn="0" w:oddVBand="0" w:evenVBand="0" w:oddHBand="0" w:evenHBand="0" w:firstRowFirstColumn="0" w:firstRowLastColumn="0" w:lastRowFirstColumn="0" w:lastRowLastColumn="0"/>
            <w:tcW w:w="6091" w:type="dxa"/>
            <w:noWrap/>
            <w:hideMark/>
          </w:tcPr>
          <w:p w14:paraId="63273B21" w14:textId="77777777" w:rsidR="00800DE8" w:rsidRPr="00B5214B" w:rsidRDefault="00800DE8" w:rsidP="00DC05B9">
            <w:pPr>
              <w:pStyle w:val="Numberedpara1202"/>
              <w:numPr>
                <w:ilvl w:val="0"/>
                <w:numId w:val="0"/>
              </w:numPr>
              <w:spacing w:before="0" w:line="240" w:lineRule="auto"/>
              <w:rPr>
                <w:b w:val="0"/>
                <w:bCs w:val="0"/>
                <w:color w:val="000000" w:themeColor="text1"/>
                <w:sz w:val="20"/>
              </w:rPr>
            </w:pPr>
            <w:r w:rsidRPr="00B5214B">
              <w:rPr>
                <w:b w:val="0"/>
                <w:bCs w:val="0"/>
                <w:color w:val="000000" w:themeColor="text1"/>
                <w:sz w:val="20"/>
              </w:rPr>
              <w:t>Served in HM Forces</w:t>
            </w:r>
          </w:p>
        </w:tc>
        <w:tc>
          <w:tcPr>
            <w:tcW w:w="1639" w:type="dxa"/>
            <w:vAlign w:val="center"/>
            <w:hideMark/>
          </w:tcPr>
          <w:p w14:paraId="73144C95"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B5214B">
              <w:rPr>
                <w:color w:val="000000"/>
                <w:sz w:val="20"/>
              </w:rPr>
              <w:t>0</w:t>
            </w:r>
          </w:p>
        </w:tc>
        <w:tc>
          <w:tcPr>
            <w:tcW w:w="1167" w:type="dxa"/>
            <w:vAlign w:val="center"/>
            <w:hideMark/>
          </w:tcPr>
          <w:p w14:paraId="6CCAEA09" w14:textId="77777777" w:rsidR="00800DE8" w:rsidRPr="00B5214B" w:rsidRDefault="00800DE8" w:rsidP="00DC05B9">
            <w:pPr>
              <w:pStyle w:val="Numberedpara1202"/>
              <w:numPr>
                <w:ilvl w:val="0"/>
                <w:numId w:val="0"/>
              </w:numPr>
              <w:spacing w:before="0" w:line="240" w:lineRule="auto"/>
              <w:jc w:val="right"/>
              <w:cnfStyle w:val="000000000000" w:firstRow="0" w:lastRow="0" w:firstColumn="0" w:lastColumn="0" w:oddVBand="0" w:evenVBand="0" w:oddHBand="0" w:evenHBand="0" w:firstRowFirstColumn="0" w:firstRowLastColumn="0" w:lastRowFirstColumn="0" w:lastRowLastColumn="0"/>
              <w:rPr>
                <w:i/>
                <w:iCs/>
                <w:color w:val="000000" w:themeColor="text1"/>
                <w:sz w:val="20"/>
              </w:rPr>
            </w:pPr>
            <w:r w:rsidRPr="00B5214B">
              <w:rPr>
                <w:i/>
                <w:iCs/>
                <w:color w:val="000000"/>
                <w:sz w:val="20"/>
              </w:rPr>
              <w:t>0.0%</w:t>
            </w:r>
          </w:p>
        </w:tc>
      </w:tr>
    </w:tbl>
    <w:p w14:paraId="5DED21BE" w14:textId="77777777" w:rsidR="00800DE8" w:rsidRPr="006A006B" w:rsidRDefault="00800DE8" w:rsidP="00800DE8">
      <w:pPr>
        <w:pStyle w:val="Numberedpara1202"/>
        <w:numPr>
          <w:ilvl w:val="0"/>
          <w:numId w:val="0"/>
        </w:numPr>
        <w:spacing w:before="0" w:line="240" w:lineRule="auto"/>
        <w:ind w:left="720" w:hanging="720"/>
        <w:rPr>
          <w:sz w:val="18"/>
          <w:szCs w:val="16"/>
        </w:rPr>
      </w:pPr>
      <w:r w:rsidRPr="006A006B">
        <w:rPr>
          <w:sz w:val="18"/>
          <w:szCs w:val="16"/>
        </w:rPr>
        <w:t>Source: Statutory homelessness: Detailed local authority-level tables, 2023/24 (MHCLG)</w:t>
      </w:r>
    </w:p>
    <w:p w14:paraId="6D344DFD" w14:textId="77777777" w:rsidR="00800DE8" w:rsidRDefault="00800DE8" w:rsidP="00800DE8">
      <w:pPr>
        <w:pStyle w:val="Numberedpara1202"/>
      </w:pPr>
      <w:r>
        <w:t>Number of households accommodated in temporary accommodation: 38 (September 2024)</w:t>
      </w:r>
    </w:p>
    <w:p w14:paraId="0AA0C632" w14:textId="492CC182" w:rsidR="00800DE8" w:rsidRDefault="00800DE8" w:rsidP="000E5D2E">
      <w:pPr>
        <w:pStyle w:val="Numberedpara1202"/>
        <w:numPr>
          <w:ilvl w:val="0"/>
          <w:numId w:val="40"/>
        </w:numPr>
      </w:pPr>
      <w:r>
        <w:t>Estimated percentage of these households that have support needs 80% (30 households)</w:t>
      </w:r>
    </w:p>
    <w:p w14:paraId="54E01333" w14:textId="77777777" w:rsidR="00800DE8" w:rsidRDefault="00800DE8" w:rsidP="000E5D2E">
      <w:pPr>
        <w:pStyle w:val="Numberedpara1202"/>
        <w:numPr>
          <w:ilvl w:val="0"/>
          <w:numId w:val="40"/>
        </w:numPr>
      </w:pPr>
      <w:r>
        <w:t>Estimated percentage of these households living in temporary accommodation who may have a need for:</w:t>
      </w:r>
    </w:p>
    <w:p w14:paraId="334D7DB8" w14:textId="5C0DFC04" w:rsidR="00800DE8" w:rsidRDefault="00800DE8" w:rsidP="000E5D2E">
      <w:pPr>
        <w:pStyle w:val="Numberedpara1202"/>
        <w:numPr>
          <w:ilvl w:val="1"/>
          <w:numId w:val="40"/>
        </w:numPr>
      </w:pPr>
      <w:r>
        <w:t>Supported housing: 35% (11 households)</w:t>
      </w:r>
    </w:p>
    <w:p w14:paraId="3EDCCECA" w14:textId="1F8A04FD" w:rsidR="00800DE8" w:rsidRDefault="00800DE8" w:rsidP="000E5D2E">
      <w:pPr>
        <w:pStyle w:val="Numberedpara1202"/>
        <w:numPr>
          <w:ilvl w:val="1"/>
          <w:numId w:val="40"/>
        </w:numPr>
      </w:pPr>
      <w:r>
        <w:t>Floating support: 15% (5 households)</w:t>
      </w:r>
    </w:p>
    <w:p w14:paraId="37F5F825" w14:textId="77777777" w:rsidR="00800DE8" w:rsidRDefault="00800DE8" w:rsidP="00800DE8">
      <w:pPr>
        <w:pStyle w:val="Numberedpara1202"/>
      </w:pPr>
      <w:r>
        <w:t xml:space="preserve">Estimated net need for supported housing (2024/25): up to 15 households with support needs per annum require supported housing (if no floating support services are available) instead of being accommodated in temporary accommodation. </w:t>
      </w:r>
    </w:p>
    <w:p w14:paraId="723D7855" w14:textId="77777777" w:rsidR="00800DE8" w:rsidRDefault="00800DE8" w:rsidP="00800DE8">
      <w:pPr>
        <w:pStyle w:val="Numberedpara1202"/>
      </w:pPr>
      <w:r>
        <w:t xml:space="preserve">It assumes that these households have an average length of stay in supported housing of no more than 12 months. </w:t>
      </w:r>
    </w:p>
    <w:p w14:paraId="3B3E4D5D" w14:textId="77777777" w:rsidR="00800DE8" w:rsidRDefault="00800DE8" w:rsidP="00800DE8">
      <w:pPr>
        <w:pStyle w:val="Numberedpara1202"/>
        <w:numPr>
          <w:ilvl w:val="0"/>
          <w:numId w:val="0"/>
        </w:numPr>
        <w:sectPr w:rsidR="00800DE8" w:rsidSect="00800DE8">
          <w:pgSz w:w="11906" w:h="16838" w:code="9"/>
          <w:pgMar w:top="1440" w:right="1440" w:bottom="1440" w:left="1559" w:header="709" w:footer="709" w:gutter="0"/>
          <w:cols w:space="708"/>
          <w:titlePg/>
          <w:docGrid w:linePitch="360"/>
        </w:sectPr>
      </w:pPr>
    </w:p>
    <w:p w14:paraId="602AC59F" w14:textId="221765C0" w:rsidR="00800DE8" w:rsidRPr="006C53AF" w:rsidRDefault="00800DE8" w:rsidP="00800DE8">
      <w:pPr>
        <w:pStyle w:val="Caption"/>
        <w:rPr>
          <w:rFonts w:cs="Segoe UI"/>
        </w:rPr>
      </w:pPr>
      <w:r w:rsidRPr="006C53AF">
        <w:rPr>
          <w:rFonts w:cs="Segoe UI"/>
        </w:rPr>
        <w:lastRenderedPageBreak/>
        <w:t xml:space="preserve">Table </w:t>
      </w:r>
      <w:r w:rsidRPr="006C53AF">
        <w:rPr>
          <w:rFonts w:cs="Segoe UI"/>
        </w:rPr>
        <w:fldChar w:fldCharType="begin"/>
      </w:r>
      <w:r w:rsidRPr="006C53AF">
        <w:rPr>
          <w:rFonts w:cs="Segoe UI"/>
        </w:rPr>
        <w:instrText xml:space="preserve"> SEQ Table \* ARABIC </w:instrText>
      </w:r>
      <w:r w:rsidRPr="006C53AF">
        <w:rPr>
          <w:rFonts w:cs="Segoe UI"/>
        </w:rPr>
        <w:fldChar w:fldCharType="separate"/>
      </w:r>
      <w:r w:rsidR="009905C0">
        <w:rPr>
          <w:rFonts w:cs="Segoe UI"/>
          <w:noProof/>
        </w:rPr>
        <w:t>174</w:t>
      </w:r>
      <w:r w:rsidRPr="006C53AF">
        <w:rPr>
          <w:rFonts w:cs="Segoe UI"/>
        </w:rPr>
        <w:fldChar w:fldCharType="end"/>
      </w:r>
      <w:r w:rsidRPr="006C53AF">
        <w:rPr>
          <w:rFonts w:cs="Segoe UI"/>
        </w:rPr>
        <w:t xml:space="preserve">. Summary of estimated need for supported housing for </w:t>
      </w:r>
      <w:r w:rsidRPr="004B746E">
        <w:rPr>
          <w:rFonts w:eastAsia="Times New Roman" w:cs="Segoe UI"/>
          <w:color w:val="000000"/>
          <w:lang w:eastAsia="en-GB"/>
        </w:rPr>
        <w:t>households living in temporary accommodation</w:t>
      </w:r>
      <w:r>
        <w:rPr>
          <w:rFonts w:eastAsia="Times New Roman" w:cs="Segoe UI"/>
          <w:color w:val="000000"/>
          <w:lang w:eastAsia="en-GB"/>
        </w:rPr>
        <w:t xml:space="preserve"> (2024/25)</w:t>
      </w:r>
    </w:p>
    <w:tbl>
      <w:tblPr>
        <w:tblStyle w:val="GridTable5Dark-Accent4"/>
        <w:tblW w:w="5000" w:type="pct"/>
        <w:tblLayout w:type="fixed"/>
        <w:tblLook w:val="04A0" w:firstRow="1" w:lastRow="0" w:firstColumn="1" w:lastColumn="0" w:noHBand="0" w:noVBand="1"/>
      </w:tblPr>
      <w:tblGrid>
        <w:gridCol w:w="1555"/>
        <w:gridCol w:w="1418"/>
        <w:gridCol w:w="2692"/>
        <w:gridCol w:w="3119"/>
        <w:gridCol w:w="3119"/>
        <w:gridCol w:w="2045"/>
      </w:tblGrid>
      <w:tr w:rsidR="0050421D" w:rsidRPr="009F11DA" w14:paraId="19F48975" w14:textId="77777777" w:rsidTr="00BB0BCE">
        <w:trPr>
          <w:cnfStyle w:val="100000000000" w:firstRow="1" w:lastRow="0" w:firstColumn="0" w:lastColumn="0" w:oddVBand="0" w:evenVBand="0" w:oddHBand="0" w:evenHBand="0" w:firstRowFirstColumn="0" w:firstRowLastColumn="0" w:lastRowFirstColumn="0" w:lastRowLastColumn="0"/>
          <w:trHeight w:val="1440"/>
        </w:trPr>
        <w:tc>
          <w:tcPr>
            <w:cnfStyle w:val="001000000000" w:firstRow="0" w:lastRow="0" w:firstColumn="1" w:lastColumn="0" w:oddVBand="0" w:evenVBand="0" w:oddHBand="0" w:evenHBand="0" w:firstRowFirstColumn="0" w:firstRowLastColumn="0" w:lastRowFirstColumn="0" w:lastRowLastColumn="0"/>
            <w:tcW w:w="557" w:type="pct"/>
            <w:shd w:val="clear" w:color="auto" w:fill="FBCAD0"/>
            <w:noWrap/>
            <w:hideMark/>
          </w:tcPr>
          <w:p w14:paraId="2A8E179C" w14:textId="77777777" w:rsidR="009F11DA" w:rsidRDefault="00800DE8" w:rsidP="00BB0BCE">
            <w:pPr>
              <w:rPr>
                <w:rFonts w:eastAsia="Times New Roman" w:cs="Segoe UI"/>
                <w:b w:val="0"/>
                <w:bCs w:val="0"/>
                <w:color w:val="000000"/>
              </w:rPr>
            </w:pPr>
            <w:r w:rsidRPr="004B746E">
              <w:rPr>
                <w:rFonts w:eastAsia="Times New Roman" w:cs="Segoe UI"/>
                <w:color w:val="000000"/>
              </w:rPr>
              <w:t>District</w:t>
            </w:r>
            <w:r>
              <w:rPr>
                <w:rFonts w:eastAsia="Times New Roman" w:cs="Segoe UI"/>
                <w:color w:val="000000"/>
              </w:rPr>
              <w:t>/</w:t>
            </w:r>
          </w:p>
          <w:p w14:paraId="63EC409F" w14:textId="1F2D5E79" w:rsidR="00800DE8" w:rsidRPr="004B746E" w:rsidRDefault="00800DE8" w:rsidP="00BB0BCE">
            <w:pPr>
              <w:rPr>
                <w:rFonts w:eastAsia="Times New Roman" w:cs="Segoe UI"/>
                <w:color w:val="000000"/>
              </w:rPr>
            </w:pPr>
            <w:r>
              <w:rPr>
                <w:rFonts w:eastAsia="Times New Roman" w:cs="Segoe UI"/>
                <w:color w:val="000000"/>
              </w:rPr>
              <w:t>Borough/City councils</w:t>
            </w:r>
          </w:p>
        </w:tc>
        <w:tc>
          <w:tcPr>
            <w:tcW w:w="508" w:type="pct"/>
            <w:shd w:val="clear" w:color="auto" w:fill="FBCAD0"/>
            <w:noWrap/>
            <w:hideMark/>
          </w:tcPr>
          <w:p w14:paraId="7978081F" w14:textId="77777777" w:rsidR="00800DE8" w:rsidRPr="004B746E" w:rsidRDefault="00800DE8" w:rsidP="00BB0BCE">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Number of households living in </w:t>
            </w:r>
            <w:r w:rsidRPr="004B746E">
              <w:rPr>
                <w:rFonts w:eastAsia="Times New Roman" w:cs="Segoe UI"/>
                <w:color w:val="000000"/>
              </w:rPr>
              <w:t>Temporary Accommodation</w:t>
            </w:r>
          </w:p>
        </w:tc>
        <w:tc>
          <w:tcPr>
            <w:tcW w:w="965" w:type="pct"/>
            <w:shd w:val="clear" w:color="auto" w:fill="FBCAD0"/>
            <w:hideMark/>
          </w:tcPr>
          <w:p w14:paraId="0CDC90D7" w14:textId="77777777" w:rsidR="00800DE8" w:rsidRPr="004B746E" w:rsidRDefault="00800DE8" w:rsidP="00BB0BCE">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 xml:space="preserve">Estimated </w:t>
            </w:r>
            <w:r>
              <w:rPr>
                <w:rFonts w:eastAsia="Times New Roman" w:cs="Segoe UI"/>
                <w:color w:val="000000"/>
              </w:rPr>
              <w:t xml:space="preserve">number of </w:t>
            </w:r>
            <w:r w:rsidRPr="004B746E">
              <w:rPr>
                <w:rFonts w:eastAsia="Times New Roman" w:cs="Segoe UI"/>
                <w:color w:val="000000"/>
              </w:rPr>
              <w:t xml:space="preserve">households </w:t>
            </w:r>
            <w:r>
              <w:rPr>
                <w:rFonts w:eastAsia="Times New Roman" w:cs="Segoe UI"/>
                <w:color w:val="000000"/>
              </w:rPr>
              <w:t xml:space="preserve">in temporary accommodation </w:t>
            </w:r>
            <w:r w:rsidRPr="004B746E">
              <w:rPr>
                <w:rFonts w:eastAsia="Times New Roman" w:cs="Segoe UI"/>
                <w:color w:val="000000"/>
              </w:rPr>
              <w:t>that have support needs, (80%)</w:t>
            </w:r>
          </w:p>
        </w:tc>
        <w:tc>
          <w:tcPr>
            <w:tcW w:w="1118" w:type="pct"/>
            <w:shd w:val="clear" w:color="auto" w:fill="FBCAD0"/>
            <w:hideMark/>
          </w:tcPr>
          <w:p w14:paraId="04AD3A16" w14:textId="77777777" w:rsidR="00800DE8" w:rsidRPr="004B746E" w:rsidRDefault="00800DE8" w:rsidP="00BB0BCE">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 xml:space="preserve">Estimated </w:t>
            </w:r>
            <w:r>
              <w:rPr>
                <w:rFonts w:eastAsia="Times New Roman" w:cs="Segoe UI"/>
                <w:color w:val="000000"/>
              </w:rPr>
              <w:t xml:space="preserve">number of </w:t>
            </w:r>
            <w:r w:rsidRPr="004B746E">
              <w:rPr>
                <w:rFonts w:eastAsia="Times New Roman" w:cs="Segoe UI"/>
                <w:color w:val="000000"/>
              </w:rPr>
              <w:t xml:space="preserve">households </w:t>
            </w:r>
            <w:r>
              <w:rPr>
                <w:rFonts w:eastAsia="Times New Roman" w:cs="Segoe UI"/>
                <w:color w:val="000000"/>
              </w:rPr>
              <w:t xml:space="preserve">in temporary accommodation </w:t>
            </w:r>
            <w:r w:rsidRPr="004B746E">
              <w:rPr>
                <w:rFonts w:eastAsia="Times New Roman" w:cs="Segoe UI"/>
                <w:color w:val="000000"/>
              </w:rPr>
              <w:t xml:space="preserve">that have support needs </w:t>
            </w:r>
            <w:r w:rsidRPr="0030242B">
              <w:rPr>
                <w:rFonts w:eastAsia="Times New Roman" w:cs="Segoe UI"/>
                <w:color w:val="000000"/>
              </w:rPr>
              <w:t xml:space="preserve">who </w:t>
            </w:r>
            <w:r w:rsidRPr="004B746E">
              <w:rPr>
                <w:rFonts w:eastAsia="Times New Roman" w:cs="Segoe UI"/>
                <w:color w:val="000000"/>
              </w:rPr>
              <w:t xml:space="preserve">may have a need for </w:t>
            </w:r>
            <w:r>
              <w:rPr>
                <w:rFonts w:eastAsia="Times New Roman" w:cs="Segoe UI"/>
                <w:color w:val="000000"/>
              </w:rPr>
              <w:t>s</w:t>
            </w:r>
            <w:r w:rsidRPr="004B746E">
              <w:rPr>
                <w:rFonts w:eastAsia="Times New Roman" w:cs="Segoe UI"/>
                <w:color w:val="000000"/>
              </w:rPr>
              <w:t>upported housing (35%)</w:t>
            </w:r>
          </w:p>
        </w:tc>
        <w:tc>
          <w:tcPr>
            <w:tcW w:w="1118" w:type="pct"/>
            <w:shd w:val="clear" w:color="auto" w:fill="FBCAD0"/>
            <w:hideMark/>
          </w:tcPr>
          <w:p w14:paraId="049A1764" w14:textId="77777777" w:rsidR="00800DE8" w:rsidRPr="004B746E" w:rsidRDefault="00800DE8" w:rsidP="00BB0BCE">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 xml:space="preserve">Estimated </w:t>
            </w:r>
            <w:r>
              <w:rPr>
                <w:rFonts w:eastAsia="Times New Roman" w:cs="Segoe UI"/>
                <w:color w:val="000000"/>
              </w:rPr>
              <w:t xml:space="preserve">number of </w:t>
            </w:r>
            <w:r w:rsidRPr="004B746E">
              <w:rPr>
                <w:rFonts w:eastAsia="Times New Roman" w:cs="Segoe UI"/>
                <w:color w:val="000000"/>
              </w:rPr>
              <w:t xml:space="preserve">households </w:t>
            </w:r>
            <w:r>
              <w:rPr>
                <w:rFonts w:eastAsia="Times New Roman" w:cs="Segoe UI"/>
                <w:color w:val="000000"/>
              </w:rPr>
              <w:t xml:space="preserve">in temporary accommodation </w:t>
            </w:r>
            <w:r w:rsidRPr="004B746E">
              <w:rPr>
                <w:rFonts w:eastAsia="Times New Roman" w:cs="Segoe UI"/>
                <w:color w:val="000000"/>
              </w:rPr>
              <w:t xml:space="preserve">that have support needs </w:t>
            </w:r>
            <w:r w:rsidRPr="0030242B">
              <w:rPr>
                <w:rFonts w:eastAsia="Times New Roman" w:cs="Segoe UI"/>
                <w:color w:val="000000"/>
              </w:rPr>
              <w:t xml:space="preserve">who </w:t>
            </w:r>
            <w:r w:rsidRPr="004B746E">
              <w:rPr>
                <w:rFonts w:eastAsia="Times New Roman" w:cs="Segoe UI"/>
                <w:color w:val="000000"/>
              </w:rPr>
              <w:t xml:space="preserve">may have a need for </w:t>
            </w:r>
            <w:r>
              <w:rPr>
                <w:rFonts w:eastAsia="Times New Roman" w:cs="Segoe UI"/>
                <w:color w:val="000000"/>
              </w:rPr>
              <w:t>f</w:t>
            </w:r>
            <w:r w:rsidRPr="004B746E">
              <w:rPr>
                <w:rFonts w:eastAsia="Times New Roman" w:cs="Segoe UI"/>
                <w:color w:val="000000"/>
              </w:rPr>
              <w:t xml:space="preserve">loating </w:t>
            </w:r>
            <w:r>
              <w:rPr>
                <w:rFonts w:eastAsia="Times New Roman" w:cs="Segoe UI"/>
                <w:color w:val="000000"/>
              </w:rPr>
              <w:t>s</w:t>
            </w:r>
            <w:r w:rsidRPr="004B746E">
              <w:rPr>
                <w:rFonts w:eastAsia="Times New Roman" w:cs="Segoe UI"/>
                <w:color w:val="000000"/>
              </w:rPr>
              <w:t>upport (15%)</w:t>
            </w:r>
          </w:p>
        </w:tc>
        <w:tc>
          <w:tcPr>
            <w:tcW w:w="733" w:type="pct"/>
            <w:shd w:val="clear" w:color="auto" w:fill="FBCAD0"/>
            <w:hideMark/>
          </w:tcPr>
          <w:p w14:paraId="2680100D" w14:textId="77777777" w:rsidR="00800DE8" w:rsidRPr="004B746E" w:rsidRDefault="00800DE8" w:rsidP="00BB0BCE">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 xml:space="preserve">Estimated net need for supported housing </w:t>
            </w:r>
            <w:r>
              <w:rPr>
                <w:rFonts w:eastAsia="Times New Roman" w:cs="Segoe UI"/>
                <w:color w:val="000000"/>
              </w:rPr>
              <w:t>and floating support</w:t>
            </w:r>
          </w:p>
        </w:tc>
      </w:tr>
      <w:tr w:rsidR="0050421D" w:rsidRPr="009F11DA" w14:paraId="0AB715B4"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554A12F6"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Basildon</w:t>
            </w:r>
          </w:p>
        </w:tc>
        <w:tc>
          <w:tcPr>
            <w:tcW w:w="508" w:type="pct"/>
            <w:noWrap/>
            <w:hideMark/>
          </w:tcPr>
          <w:p w14:paraId="15C64FD2"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710</w:t>
            </w:r>
          </w:p>
        </w:tc>
        <w:tc>
          <w:tcPr>
            <w:tcW w:w="965" w:type="pct"/>
            <w:noWrap/>
            <w:hideMark/>
          </w:tcPr>
          <w:p w14:paraId="73F0E6B4"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568</w:t>
            </w:r>
          </w:p>
        </w:tc>
        <w:tc>
          <w:tcPr>
            <w:tcW w:w="1118" w:type="pct"/>
            <w:noWrap/>
            <w:hideMark/>
          </w:tcPr>
          <w:p w14:paraId="7BCF892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199</w:t>
            </w:r>
          </w:p>
        </w:tc>
        <w:tc>
          <w:tcPr>
            <w:tcW w:w="1118" w:type="pct"/>
            <w:noWrap/>
            <w:hideMark/>
          </w:tcPr>
          <w:p w14:paraId="63CE012C"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85</w:t>
            </w:r>
          </w:p>
        </w:tc>
        <w:tc>
          <w:tcPr>
            <w:tcW w:w="733" w:type="pct"/>
            <w:noWrap/>
            <w:hideMark/>
          </w:tcPr>
          <w:p w14:paraId="710FEAFE"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284</w:t>
            </w:r>
          </w:p>
        </w:tc>
      </w:tr>
      <w:tr w:rsidR="0050421D" w:rsidRPr="009F11DA" w14:paraId="1273E392"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2CC83E95"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Braintree</w:t>
            </w:r>
          </w:p>
        </w:tc>
        <w:tc>
          <w:tcPr>
            <w:tcW w:w="508" w:type="pct"/>
            <w:noWrap/>
            <w:hideMark/>
          </w:tcPr>
          <w:p w14:paraId="1915A9B5"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34</w:t>
            </w:r>
          </w:p>
        </w:tc>
        <w:tc>
          <w:tcPr>
            <w:tcW w:w="965" w:type="pct"/>
            <w:noWrap/>
            <w:hideMark/>
          </w:tcPr>
          <w:p w14:paraId="6F1C347B"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27</w:t>
            </w:r>
          </w:p>
        </w:tc>
        <w:tc>
          <w:tcPr>
            <w:tcW w:w="1118" w:type="pct"/>
            <w:noWrap/>
            <w:hideMark/>
          </w:tcPr>
          <w:p w14:paraId="28164793"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10</w:t>
            </w:r>
          </w:p>
        </w:tc>
        <w:tc>
          <w:tcPr>
            <w:tcW w:w="1118" w:type="pct"/>
            <w:noWrap/>
            <w:hideMark/>
          </w:tcPr>
          <w:p w14:paraId="79C493A9"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4</w:t>
            </w:r>
          </w:p>
        </w:tc>
        <w:tc>
          <w:tcPr>
            <w:tcW w:w="733" w:type="pct"/>
            <w:noWrap/>
            <w:hideMark/>
          </w:tcPr>
          <w:p w14:paraId="0561C29E"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14</w:t>
            </w:r>
          </w:p>
        </w:tc>
      </w:tr>
      <w:tr w:rsidR="0050421D" w:rsidRPr="009F11DA" w14:paraId="6512A69D"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02EE060D"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Brentwood</w:t>
            </w:r>
          </w:p>
        </w:tc>
        <w:tc>
          <w:tcPr>
            <w:tcW w:w="508" w:type="pct"/>
            <w:noWrap/>
            <w:hideMark/>
          </w:tcPr>
          <w:p w14:paraId="006AC212"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29</w:t>
            </w:r>
          </w:p>
        </w:tc>
        <w:tc>
          <w:tcPr>
            <w:tcW w:w="965" w:type="pct"/>
            <w:noWrap/>
            <w:hideMark/>
          </w:tcPr>
          <w:p w14:paraId="1AA3D980"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23</w:t>
            </w:r>
          </w:p>
        </w:tc>
        <w:tc>
          <w:tcPr>
            <w:tcW w:w="1118" w:type="pct"/>
            <w:noWrap/>
            <w:hideMark/>
          </w:tcPr>
          <w:p w14:paraId="1ADBCD60"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8</w:t>
            </w:r>
          </w:p>
        </w:tc>
        <w:tc>
          <w:tcPr>
            <w:tcW w:w="1118" w:type="pct"/>
            <w:noWrap/>
            <w:hideMark/>
          </w:tcPr>
          <w:p w14:paraId="7D62A655"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w:t>
            </w:r>
          </w:p>
        </w:tc>
        <w:tc>
          <w:tcPr>
            <w:tcW w:w="733" w:type="pct"/>
            <w:noWrap/>
            <w:hideMark/>
          </w:tcPr>
          <w:p w14:paraId="4C9401B7"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12</w:t>
            </w:r>
          </w:p>
        </w:tc>
      </w:tr>
      <w:tr w:rsidR="0050421D" w:rsidRPr="009F11DA" w14:paraId="168F99C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178ECCC6" w14:textId="10CBC8A8" w:rsidR="00800DE8" w:rsidRPr="004B746E" w:rsidRDefault="00D30CB8" w:rsidP="00DC05B9">
            <w:pPr>
              <w:rPr>
                <w:rFonts w:eastAsia="Times New Roman" w:cs="Segoe UI"/>
                <w:b w:val="0"/>
                <w:color w:val="000000"/>
              </w:rPr>
            </w:pPr>
            <w:r>
              <w:rPr>
                <w:rFonts w:eastAsia="Times New Roman" w:cs="Segoe UI"/>
                <w:b w:val="0"/>
                <w:color w:val="000000"/>
              </w:rPr>
              <w:t>Castle Point</w:t>
            </w:r>
          </w:p>
        </w:tc>
        <w:tc>
          <w:tcPr>
            <w:tcW w:w="508" w:type="pct"/>
            <w:noWrap/>
            <w:hideMark/>
          </w:tcPr>
          <w:p w14:paraId="5C528572"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130</w:t>
            </w:r>
          </w:p>
        </w:tc>
        <w:tc>
          <w:tcPr>
            <w:tcW w:w="965" w:type="pct"/>
            <w:noWrap/>
            <w:hideMark/>
          </w:tcPr>
          <w:p w14:paraId="64D6451F"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104</w:t>
            </w:r>
          </w:p>
        </w:tc>
        <w:tc>
          <w:tcPr>
            <w:tcW w:w="1118" w:type="pct"/>
            <w:noWrap/>
            <w:hideMark/>
          </w:tcPr>
          <w:p w14:paraId="0B26A6E2"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36</w:t>
            </w:r>
          </w:p>
        </w:tc>
        <w:tc>
          <w:tcPr>
            <w:tcW w:w="1118" w:type="pct"/>
            <w:noWrap/>
            <w:hideMark/>
          </w:tcPr>
          <w:p w14:paraId="64DCDFCD"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16</w:t>
            </w:r>
          </w:p>
        </w:tc>
        <w:tc>
          <w:tcPr>
            <w:tcW w:w="733" w:type="pct"/>
            <w:noWrap/>
            <w:hideMark/>
          </w:tcPr>
          <w:p w14:paraId="0882A20E"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52</w:t>
            </w:r>
          </w:p>
        </w:tc>
      </w:tr>
      <w:tr w:rsidR="0050421D" w:rsidRPr="009F11DA" w14:paraId="3CA6C55E"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1E0A2A1A"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Chelmsford</w:t>
            </w:r>
          </w:p>
        </w:tc>
        <w:tc>
          <w:tcPr>
            <w:tcW w:w="508" w:type="pct"/>
            <w:noWrap/>
            <w:hideMark/>
          </w:tcPr>
          <w:p w14:paraId="06FDE8A3"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481</w:t>
            </w:r>
          </w:p>
        </w:tc>
        <w:tc>
          <w:tcPr>
            <w:tcW w:w="965" w:type="pct"/>
            <w:noWrap/>
            <w:hideMark/>
          </w:tcPr>
          <w:p w14:paraId="55D269BD"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385</w:t>
            </w:r>
          </w:p>
        </w:tc>
        <w:tc>
          <w:tcPr>
            <w:tcW w:w="1118" w:type="pct"/>
            <w:noWrap/>
            <w:hideMark/>
          </w:tcPr>
          <w:p w14:paraId="042F5E2B"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135</w:t>
            </w:r>
          </w:p>
        </w:tc>
        <w:tc>
          <w:tcPr>
            <w:tcW w:w="1118" w:type="pct"/>
            <w:noWrap/>
            <w:hideMark/>
          </w:tcPr>
          <w:p w14:paraId="283C3751"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58</w:t>
            </w:r>
          </w:p>
        </w:tc>
        <w:tc>
          <w:tcPr>
            <w:tcW w:w="733" w:type="pct"/>
            <w:noWrap/>
            <w:hideMark/>
          </w:tcPr>
          <w:p w14:paraId="2922F1E6"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192</w:t>
            </w:r>
          </w:p>
        </w:tc>
      </w:tr>
      <w:tr w:rsidR="0050421D" w:rsidRPr="009F11DA" w14:paraId="434DFA6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64EE858E"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Colchester</w:t>
            </w:r>
          </w:p>
        </w:tc>
        <w:tc>
          <w:tcPr>
            <w:tcW w:w="508" w:type="pct"/>
            <w:noWrap/>
            <w:hideMark/>
          </w:tcPr>
          <w:p w14:paraId="2D8693B2"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383</w:t>
            </w:r>
          </w:p>
        </w:tc>
        <w:tc>
          <w:tcPr>
            <w:tcW w:w="965" w:type="pct"/>
            <w:noWrap/>
            <w:hideMark/>
          </w:tcPr>
          <w:p w14:paraId="1EDCD7D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306</w:t>
            </w:r>
          </w:p>
        </w:tc>
        <w:tc>
          <w:tcPr>
            <w:tcW w:w="1118" w:type="pct"/>
            <w:noWrap/>
            <w:hideMark/>
          </w:tcPr>
          <w:p w14:paraId="195184E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107</w:t>
            </w:r>
          </w:p>
        </w:tc>
        <w:tc>
          <w:tcPr>
            <w:tcW w:w="1118" w:type="pct"/>
            <w:noWrap/>
            <w:hideMark/>
          </w:tcPr>
          <w:p w14:paraId="6764B9C1"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46</w:t>
            </w:r>
          </w:p>
        </w:tc>
        <w:tc>
          <w:tcPr>
            <w:tcW w:w="733" w:type="pct"/>
            <w:noWrap/>
            <w:hideMark/>
          </w:tcPr>
          <w:p w14:paraId="1E371C86"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153</w:t>
            </w:r>
          </w:p>
        </w:tc>
      </w:tr>
      <w:tr w:rsidR="0050421D" w:rsidRPr="009F11DA" w14:paraId="4314AD4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218B0979"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Epping Forest</w:t>
            </w:r>
          </w:p>
        </w:tc>
        <w:tc>
          <w:tcPr>
            <w:tcW w:w="508" w:type="pct"/>
            <w:noWrap/>
            <w:hideMark/>
          </w:tcPr>
          <w:p w14:paraId="6DF71D34"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123</w:t>
            </w:r>
          </w:p>
        </w:tc>
        <w:tc>
          <w:tcPr>
            <w:tcW w:w="965" w:type="pct"/>
            <w:noWrap/>
            <w:hideMark/>
          </w:tcPr>
          <w:p w14:paraId="3C284136"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98</w:t>
            </w:r>
          </w:p>
        </w:tc>
        <w:tc>
          <w:tcPr>
            <w:tcW w:w="1118" w:type="pct"/>
            <w:noWrap/>
            <w:hideMark/>
          </w:tcPr>
          <w:p w14:paraId="6F5A8F0E"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34</w:t>
            </w:r>
          </w:p>
        </w:tc>
        <w:tc>
          <w:tcPr>
            <w:tcW w:w="1118" w:type="pct"/>
            <w:noWrap/>
            <w:hideMark/>
          </w:tcPr>
          <w:p w14:paraId="002EEF25"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15</w:t>
            </w:r>
          </w:p>
        </w:tc>
        <w:tc>
          <w:tcPr>
            <w:tcW w:w="733" w:type="pct"/>
            <w:noWrap/>
            <w:hideMark/>
          </w:tcPr>
          <w:p w14:paraId="23991704"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49</w:t>
            </w:r>
          </w:p>
        </w:tc>
      </w:tr>
      <w:tr w:rsidR="0050421D" w:rsidRPr="009F11DA" w14:paraId="4CEA4CE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0B474C57"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Harlow</w:t>
            </w:r>
          </w:p>
        </w:tc>
        <w:tc>
          <w:tcPr>
            <w:tcW w:w="508" w:type="pct"/>
            <w:noWrap/>
            <w:hideMark/>
          </w:tcPr>
          <w:p w14:paraId="49486226"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337</w:t>
            </w:r>
          </w:p>
        </w:tc>
        <w:tc>
          <w:tcPr>
            <w:tcW w:w="965" w:type="pct"/>
            <w:noWrap/>
            <w:hideMark/>
          </w:tcPr>
          <w:p w14:paraId="78EA1CA6"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270</w:t>
            </w:r>
          </w:p>
        </w:tc>
        <w:tc>
          <w:tcPr>
            <w:tcW w:w="1118" w:type="pct"/>
            <w:noWrap/>
            <w:hideMark/>
          </w:tcPr>
          <w:p w14:paraId="485A0C22"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94</w:t>
            </w:r>
          </w:p>
        </w:tc>
        <w:tc>
          <w:tcPr>
            <w:tcW w:w="1118" w:type="pct"/>
            <w:noWrap/>
            <w:hideMark/>
          </w:tcPr>
          <w:p w14:paraId="419049B2"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40</w:t>
            </w:r>
          </w:p>
        </w:tc>
        <w:tc>
          <w:tcPr>
            <w:tcW w:w="733" w:type="pct"/>
            <w:noWrap/>
            <w:hideMark/>
          </w:tcPr>
          <w:p w14:paraId="5768073B"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135</w:t>
            </w:r>
          </w:p>
        </w:tc>
      </w:tr>
      <w:tr w:rsidR="0050421D" w:rsidRPr="009F11DA" w14:paraId="6258AE13"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53953E64"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Maldon</w:t>
            </w:r>
          </w:p>
        </w:tc>
        <w:tc>
          <w:tcPr>
            <w:tcW w:w="508" w:type="pct"/>
            <w:noWrap/>
            <w:hideMark/>
          </w:tcPr>
          <w:p w14:paraId="1F876190"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33</w:t>
            </w:r>
          </w:p>
        </w:tc>
        <w:tc>
          <w:tcPr>
            <w:tcW w:w="965" w:type="pct"/>
            <w:noWrap/>
            <w:hideMark/>
          </w:tcPr>
          <w:p w14:paraId="27B6A5FC"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26</w:t>
            </w:r>
          </w:p>
        </w:tc>
        <w:tc>
          <w:tcPr>
            <w:tcW w:w="1118" w:type="pct"/>
            <w:noWrap/>
            <w:hideMark/>
          </w:tcPr>
          <w:p w14:paraId="250A71C4"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9</w:t>
            </w:r>
          </w:p>
        </w:tc>
        <w:tc>
          <w:tcPr>
            <w:tcW w:w="1118" w:type="pct"/>
            <w:noWrap/>
            <w:hideMark/>
          </w:tcPr>
          <w:p w14:paraId="1CBB2F0B"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4</w:t>
            </w:r>
          </w:p>
        </w:tc>
        <w:tc>
          <w:tcPr>
            <w:tcW w:w="733" w:type="pct"/>
            <w:noWrap/>
            <w:hideMark/>
          </w:tcPr>
          <w:p w14:paraId="54086D5F"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13</w:t>
            </w:r>
          </w:p>
        </w:tc>
      </w:tr>
      <w:tr w:rsidR="0050421D" w:rsidRPr="009F11DA" w14:paraId="6448DA1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7F1B0390"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Rochford</w:t>
            </w:r>
          </w:p>
        </w:tc>
        <w:tc>
          <w:tcPr>
            <w:tcW w:w="508" w:type="pct"/>
            <w:noWrap/>
            <w:hideMark/>
          </w:tcPr>
          <w:p w14:paraId="4A64A465"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54</w:t>
            </w:r>
          </w:p>
        </w:tc>
        <w:tc>
          <w:tcPr>
            <w:tcW w:w="965" w:type="pct"/>
            <w:noWrap/>
            <w:hideMark/>
          </w:tcPr>
          <w:p w14:paraId="1203A4E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43</w:t>
            </w:r>
          </w:p>
        </w:tc>
        <w:tc>
          <w:tcPr>
            <w:tcW w:w="1118" w:type="pct"/>
            <w:noWrap/>
            <w:hideMark/>
          </w:tcPr>
          <w:p w14:paraId="30DA5FE7"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15</w:t>
            </w:r>
          </w:p>
        </w:tc>
        <w:tc>
          <w:tcPr>
            <w:tcW w:w="1118" w:type="pct"/>
            <w:noWrap/>
            <w:hideMark/>
          </w:tcPr>
          <w:p w14:paraId="449DF1E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6</w:t>
            </w:r>
          </w:p>
        </w:tc>
        <w:tc>
          <w:tcPr>
            <w:tcW w:w="733" w:type="pct"/>
            <w:noWrap/>
            <w:hideMark/>
          </w:tcPr>
          <w:p w14:paraId="7A568568"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22</w:t>
            </w:r>
          </w:p>
        </w:tc>
      </w:tr>
      <w:tr w:rsidR="0050421D" w:rsidRPr="009F11DA" w14:paraId="79BF7575"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59E3B989"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Tendring</w:t>
            </w:r>
          </w:p>
        </w:tc>
        <w:tc>
          <w:tcPr>
            <w:tcW w:w="508" w:type="pct"/>
            <w:noWrap/>
            <w:hideMark/>
          </w:tcPr>
          <w:p w14:paraId="1051AF6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167</w:t>
            </w:r>
          </w:p>
        </w:tc>
        <w:tc>
          <w:tcPr>
            <w:tcW w:w="965" w:type="pct"/>
            <w:noWrap/>
            <w:hideMark/>
          </w:tcPr>
          <w:p w14:paraId="28C3258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134</w:t>
            </w:r>
          </w:p>
        </w:tc>
        <w:tc>
          <w:tcPr>
            <w:tcW w:w="1118" w:type="pct"/>
            <w:noWrap/>
            <w:hideMark/>
          </w:tcPr>
          <w:p w14:paraId="6183E32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47</w:t>
            </w:r>
          </w:p>
        </w:tc>
        <w:tc>
          <w:tcPr>
            <w:tcW w:w="1118" w:type="pct"/>
            <w:noWrap/>
            <w:hideMark/>
          </w:tcPr>
          <w:p w14:paraId="1BAEBFC4"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20</w:t>
            </w:r>
          </w:p>
        </w:tc>
        <w:tc>
          <w:tcPr>
            <w:tcW w:w="733" w:type="pct"/>
            <w:noWrap/>
            <w:hideMark/>
          </w:tcPr>
          <w:p w14:paraId="19FF7F33"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67</w:t>
            </w:r>
          </w:p>
        </w:tc>
      </w:tr>
      <w:tr w:rsidR="0050421D" w:rsidRPr="009F11DA" w14:paraId="6492972D"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4109F09B" w14:textId="77777777" w:rsidR="00800DE8" w:rsidRPr="004B746E" w:rsidRDefault="00800DE8" w:rsidP="00DC05B9">
            <w:pPr>
              <w:rPr>
                <w:rFonts w:eastAsia="Times New Roman" w:cs="Segoe UI"/>
                <w:b w:val="0"/>
                <w:color w:val="000000"/>
              </w:rPr>
            </w:pPr>
            <w:r w:rsidRPr="004B746E">
              <w:rPr>
                <w:rFonts w:eastAsia="Times New Roman" w:cs="Segoe UI"/>
                <w:b w:val="0"/>
                <w:color w:val="000000"/>
              </w:rPr>
              <w:t>Uttlesford</w:t>
            </w:r>
          </w:p>
        </w:tc>
        <w:tc>
          <w:tcPr>
            <w:tcW w:w="508" w:type="pct"/>
            <w:noWrap/>
            <w:hideMark/>
          </w:tcPr>
          <w:p w14:paraId="356041C0"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38</w:t>
            </w:r>
          </w:p>
        </w:tc>
        <w:tc>
          <w:tcPr>
            <w:tcW w:w="965" w:type="pct"/>
            <w:noWrap/>
            <w:hideMark/>
          </w:tcPr>
          <w:p w14:paraId="48C73B9D"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30</w:t>
            </w:r>
          </w:p>
        </w:tc>
        <w:tc>
          <w:tcPr>
            <w:tcW w:w="1118" w:type="pct"/>
            <w:noWrap/>
            <w:hideMark/>
          </w:tcPr>
          <w:p w14:paraId="1E46E036"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11</w:t>
            </w:r>
          </w:p>
        </w:tc>
        <w:tc>
          <w:tcPr>
            <w:tcW w:w="1118" w:type="pct"/>
            <w:noWrap/>
            <w:hideMark/>
          </w:tcPr>
          <w:p w14:paraId="201439DB"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5</w:t>
            </w:r>
          </w:p>
        </w:tc>
        <w:tc>
          <w:tcPr>
            <w:tcW w:w="733" w:type="pct"/>
            <w:noWrap/>
            <w:hideMark/>
          </w:tcPr>
          <w:p w14:paraId="42FC4FE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4B746E">
              <w:rPr>
                <w:rFonts w:eastAsia="Times New Roman" w:cs="Segoe UI"/>
                <w:color w:val="000000"/>
              </w:rPr>
              <w:t>15</w:t>
            </w:r>
          </w:p>
        </w:tc>
      </w:tr>
      <w:tr w:rsidR="0050421D" w:rsidRPr="009F11DA" w14:paraId="4A49ACB4"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557" w:type="pct"/>
            <w:noWrap/>
            <w:hideMark/>
          </w:tcPr>
          <w:p w14:paraId="66BE8B03" w14:textId="77777777" w:rsidR="00800DE8" w:rsidRPr="004B746E" w:rsidRDefault="00800DE8" w:rsidP="00DC05B9">
            <w:pPr>
              <w:rPr>
                <w:rFonts w:eastAsia="Times New Roman" w:cs="Segoe UI"/>
                <w:color w:val="000000"/>
              </w:rPr>
            </w:pPr>
            <w:r w:rsidRPr="004B746E">
              <w:rPr>
                <w:rFonts w:eastAsia="Times New Roman" w:cs="Segoe UI"/>
                <w:color w:val="000000"/>
              </w:rPr>
              <w:t>Essex</w:t>
            </w:r>
          </w:p>
        </w:tc>
        <w:tc>
          <w:tcPr>
            <w:tcW w:w="508" w:type="pct"/>
            <w:noWrap/>
            <w:hideMark/>
          </w:tcPr>
          <w:p w14:paraId="36E7E0FC"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B746E">
              <w:rPr>
                <w:rFonts w:eastAsia="Times New Roman" w:cs="Segoe UI"/>
                <w:b/>
                <w:color w:val="000000"/>
              </w:rPr>
              <w:t>2,519</w:t>
            </w:r>
          </w:p>
        </w:tc>
        <w:tc>
          <w:tcPr>
            <w:tcW w:w="965" w:type="pct"/>
            <w:noWrap/>
            <w:hideMark/>
          </w:tcPr>
          <w:p w14:paraId="78AEF6CA"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B746E">
              <w:rPr>
                <w:rFonts w:eastAsia="Times New Roman" w:cs="Segoe UI"/>
                <w:b/>
                <w:color w:val="000000"/>
              </w:rPr>
              <w:t>2,015</w:t>
            </w:r>
          </w:p>
        </w:tc>
        <w:tc>
          <w:tcPr>
            <w:tcW w:w="1118" w:type="pct"/>
            <w:noWrap/>
            <w:hideMark/>
          </w:tcPr>
          <w:p w14:paraId="6B3E9C04"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B746E">
              <w:rPr>
                <w:rFonts w:eastAsia="Times New Roman" w:cs="Segoe UI"/>
                <w:b/>
                <w:color w:val="000000"/>
              </w:rPr>
              <w:t>705</w:t>
            </w:r>
          </w:p>
        </w:tc>
        <w:tc>
          <w:tcPr>
            <w:tcW w:w="1118" w:type="pct"/>
            <w:noWrap/>
            <w:hideMark/>
          </w:tcPr>
          <w:p w14:paraId="5BF43060"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B746E">
              <w:rPr>
                <w:rFonts w:eastAsia="Times New Roman" w:cs="Segoe UI"/>
                <w:b/>
                <w:color w:val="000000"/>
              </w:rPr>
              <w:t>302</w:t>
            </w:r>
          </w:p>
        </w:tc>
        <w:tc>
          <w:tcPr>
            <w:tcW w:w="733" w:type="pct"/>
            <w:noWrap/>
            <w:hideMark/>
          </w:tcPr>
          <w:p w14:paraId="41F0B482" w14:textId="77777777" w:rsidR="00800DE8" w:rsidRPr="004B746E"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4B746E">
              <w:rPr>
                <w:rFonts w:eastAsia="Times New Roman" w:cs="Segoe UI"/>
                <w:b/>
                <w:color w:val="000000"/>
              </w:rPr>
              <w:t>1,008</w:t>
            </w:r>
          </w:p>
        </w:tc>
      </w:tr>
    </w:tbl>
    <w:p w14:paraId="60D3461B" w14:textId="77777777" w:rsidR="00235890" w:rsidRPr="006A006B" w:rsidRDefault="0020103A" w:rsidP="00235890">
      <w:pPr>
        <w:pStyle w:val="Numberedpara1202"/>
        <w:numPr>
          <w:ilvl w:val="0"/>
          <w:numId w:val="0"/>
        </w:numPr>
        <w:spacing w:before="0" w:line="240" w:lineRule="auto"/>
        <w:ind w:left="720" w:hanging="720"/>
        <w:rPr>
          <w:sz w:val="18"/>
          <w:szCs w:val="16"/>
        </w:rPr>
      </w:pPr>
      <w:r w:rsidRPr="00D46A3C">
        <w:rPr>
          <w:rStyle w:val="TablesourcenoteChar"/>
        </w:rPr>
        <w:t>Source:</w:t>
      </w:r>
      <w:r w:rsidR="00235890" w:rsidRPr="00D46A3C">
        <w:rPr>
          <w:rStyle w:val="TablesourcenoteChar"/>
        </w:rPr>
        <w:t xml:space="preserve"> Statutory</w:t>
      </w:r>
      <w:r w:rsidR="00235890" w:rsidRPr="006A006B">
        <w:rPr>
          <w:sz w:val="18"/>
          <w:szCs w:val="16"/>
        </w:rPr>
        <w:t xml:space="preserve"> homelessness: Detailed local authority-level tables, 2023/24 (MHCLG)</w:t>
      </w:r>
    </w:p>
    <w:p w14:paraId="271AB9EF" w14:textId="24355FF0" w:rsidR="00800DE8" w:rsidRDefault="00800DE8" w:rsidP="0020103A">
      <w:pPr>
        <w:pStyle w:val="Tablesourcenote"/>
      </w:pPr>
    </w:p>
    <w:p w14:paraId="07734831" w14:textId="475BDED7" w:rsidR="0020103A" w:rsidRPr="0020103A" w:rsidRDefault="0020103A" w:rsidP="0020103A">
      <w:pPr>
        <w:tabs>
          <w:tab w:val="left" w:pos="1032"/>
        </w:tabs>
        <w:sectPr w:rsidR="0020103A" w:rsidRPr="0020103A" w:rsidSect="00800DE8">
          <w:pgSz w:w="16838" w:h="11906" w:orient="landscape" w:code="9"/>
          <w:pgMar w:top="1559" w:right="1440" w:bottom="1440" w:left="1440" w:header="709" w:footer="709" w:gutter="0"/>
          <w:cols w:space="708"/>
          <w:titlePg/>
          <w:docGrid w:linePitch="360"/>
        </w:sectPr>
      </w:pPr>
      <w:r>
        <w:tab/>
      </w:r>
    </w:p>
    <w:p w14:paraId="6CA52842" w14:textId="77777777" w:rsidR="00800DE8" w:rsidRDefault="00800DE8" w:rsidP="00800DE8">
      <w:pPr>
        <w:rPr>
          <w:rFonts w:ascii="Segoe UI" w:hAnsi="Segoe UI" w:cs="Segoe UI"/>
          <w:b/>
          <w:bCs/>
        </w:rPr>
      </w:pPr>
      <w:r w:rsidRPr="00274C48">
        <w:rPr>
          <w:rFonts w:ascii="Segoe UI" w:hAnsi="Segoe UI" w:cs="Segoe UI"/>
          <w:b/>
          <w:bCs/>
        </w:rPr>
        <w:lastRenderedPageBreak/>
        <w:t xml:space="preserve">Estimated need for supported housing for </w:t>
      </w:r>
      <w:r w:rsidRPr="004B746E">
        <w:rPr>
          <w:rFonts w:ascii="Segoe UI" w:eastAsia="Times New Roman" w:hAnsi="Segoe UI" w:cs="Segoe UI"/>
          <w:b/>
          <w:bCs/>
          <w:color w:val="000000"/>
          <w:lang w:eastAsia="en-GB"/>
        </w:rPr>
        <w:t xml:space="preserve">households living in temporary accommodation </w:t>
      </w:r>
      <w:r w:rsidRPr="00274C48">
        <w:rPr>
          <w:rFonts w:ascii="Segoe UI" w:hAnsi="Segoe UI" w:cs="Segoe UI"/>
          <w:b/>
          <w:bCs/>
        </w:rPr>
        <w:t>by 20</w:t>
      </w:r>
      <w:r>
        <w:rPr>
          <w:rFonts w:ascii="Segoe UI" w:hAnsi="Segoe UI" w:cs="Segoe UI"/>
          <w:b/>
          <w:bCs/>
        </w:rPr>
        <w:t>29</w:t>
      </w:r>
      <w:r w:rsidRPr="00274C48">
        <w:rPr>
          <w:rFonts w:ascii="Segoe UI" w:hAnsi="Segoe UI" w:cs="Segoe UI"/>
          <w:b/>
          <w:bCs/>
        </w:rPr>
        <w:t>/</w:t>
      </w:r>
      <w:r>
        <w:rPr>
          <w:rFonts w:ascii="Segoe UI" w:hAnsi="Segoe UI" w:cs="Segoe UI"/>
          <w:b/>
          <w:bCs/>
        </w:rPr>
        <w:t>30</w:t>
      </w:r>
      <w:r w:rsidRPr="00274C48">
        <w:rPr>
          <w:rFonts w:ascii="Segoe UI" w:hAnsi="Segoe UI" w:cs="Segoe UI"/>
          <w:b/>
          <w:bCs/>
        </w:rPr>
        <w:t xml:space="preserve"> </w:t>
      </w:r>
    </w:p>
    <w:p w14:paraId="17066F7B" w14:textId="77777777" w:rsidR="00800DE8" w:rsidRDefault="00800DE8" w:rsidP="00800DE8">
      <w:pPr>
        <w:pStyle w:val="Numberedpara1202"/>
      </w:pPr>
      <w:r w:rsidRPr="00EB50FA">
        <w:t>It is assumed that the future need for supported housing among households in temporary accommodatio</w:t>
      </w:r>
      <w:r>
        <w:t xml:space="preserve">n </w:t>
      </w:r>
      <w:r w:rsidRPr="00EB50FA">
        <w:t>will increase in line with the growth of the adult (18+) population.</w:t>
      </w:r>
    </w:p>
    <w:p w14:paraId="6CEF6CC4" w14:textId="77777777" w:rsidR="00800DE8" w:rsidRPr="00274C48" w:rsidRDefault="00800DE8" w:rsidP="00800DE8">
      <w:pPr>
        <w:pStyle w:val="Numberedpara1202"/>
      </w:pPr>
      <w:r w:rsidRPr="00EE3974">
        <w:t>To project this forward to 20</w:t>
      </w:r>
      <w:r>
        <w:t>29</w:t>
      </w:r>
      <w:r w:rsidRPr="00EE3974">
        <w:t>/</w:t>
      </w:r>
      <w:r>
        <w:t>30</w:t>
      </w:r>
      <w:r w:rsidRPr="00EE3974">
        <w:t xml:space="preserve">, </w:t>
      </w:r>
      <w:r>
        <w:t>t</w:t>
      </w:r>
      <w:r w:rsidRPr="00EE3974">
        <w:t>he Office for National Statistics (ONS</w:t>
      </w:r>
      <w:r>
        <w:t xml:space="preserve"> 2021</w:t>
      </w:r>
      <w:r w:rsidRPr="00EE3974">
        <w:t xml:space="preserve">) </w:t>
      </w:r>
      <w:r>
        <w:t>and</w:t>
      </w:r>
      <w:r w:rsidRPr="00EE3974">
        <w:t xml:space="preserve"> the 2018-based Subnational Population Projections (SNPP 2018) for Essex have been used.</w:t>
      </w:r>
    </w:p>
    <w:p w14:paraId="382C860D" w14:textId="76265C93" w:rsidR="00800DE8" w:rsidRPr="00274C48" w:rsidRDefault="00800DE8" w:rsidP="00800DE8">
      <w:pPr>
        <w:pStyle w:val="Caption"/>
        <w:rPr>
          <w:rFonts w:cs="Segoe UI"/>
        </w:rPr>
      </w:pPr>
      <w:bookmarkStart w:id="349" w:name="_Ref199248298"/>
      <w:r>
        <w:t xml:space="preserve">Table </w:t>
      </w:r>
      <w:fldSimple w:instr=" SEQ Table \* ARABIC ">
        <w:r w:rsidR="009905C0">
          <w:rPr>
            <w:noProof/>
          </w:rPr>
          <w:t>175</w:t>
        </w:r>
      </w:fldSimple>
      <w:bookmarkEnd w:id="349"/>
      <w:r>
        <w:t xml:space="preserve">. </w:t>
      </w:r>
      <w:r>
        <w:rPr>
          <w:rFonts w:cs="Segoe UI"/>
        </w:rPr>
        <w:t>E</w:t>
      </w:r>
      <w:r w:rsidRPr="006C53AF">
        <w:rPr>
          <w:rFonts w:cs="Segoe UI"/>
        </w:rPr>
        <w:t xml:space="preserve">stimated need for supported housing for </w:t>
      </w:r>
      <w:r w:rsidRPr="004B746E">
        <w:rPr>
          <w:rFonts w:eastAsia="Times New Roman" w:cs="Segoe UI"/>
          <w:color w:val="000000"/>
          <w:lang w:eastAsia="en-GB"/>
        </w:rPr>
        <w:t xml:space="preserve">households living in temporary accommodation </w:t>
      </w:r>
      <w:r>
        <w:rPr>
          <w:rFonts w:eastAsia="Times New Roman" w:cs="Segoe UI"/>
          <w:color w:val="000000"/>
          <w:lang w:eastAsia="en-GB"/>
        </w:rPr>
        <w:t>to 2029/30</w:t>
      </w:r>
    </w:p>
    <w:tbl>
      <w:tblPr>
        <w:tblStyle w:val="GridTable5Dark-Accent4"/>
        <w:tblW w:w="5000" w:type="pct"/>
        <w:tblLook w:val="04A0" w:firstRow="1" w:lastRow="0" w:firstColumn="1" w:lastColumn="0" w:noHBand="0" w:noVBand="1"/>
      </w:tblPr>
      <w:tblGrid>
        <w:gridCol w:w="3072"/>
        <w:gridCol w:w="2974"/>
        <w:gridCol w:w="2970"/>
      </w:tblGrid>
      <w:tr w:rsidR="00800DE8" w:rsidRPr="00274C48" w14:paraId="75CEE2D8" w14:textId="77777777" w:rsidTr="009F11DA">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552" w:type="pct"/>
            <w:shd w:val="clear" w:color="auto" w:fill="FBCAD0"/>
            <w:noWrap/>
            <w:hideMark/>
          </w:tcPr>
          <w:p w14:paraId="1F1F7B77" w14:textId="77777777" w:rsidR="00800DE8" w:rsidRPr="00274C48" w:rsidRDefault="00800DE8" w:rsidP="00DC05B9">
            <w:pPr>
              <w:rPr>
                <w:rFonts w:eastAsia="Times New Roman" w:cs="Segoe UI"/>
                <w:color w:val="000000"/>
              </w:rPr>
            </w:pPr>
            <w:r w:rsidRPr="004B746E">
              <w:rPr>
                <w:rFonts w:eastAsia="Times New Roman" w:cs="Segoe UI"/>
                <w:color w:val="000000"/>
              </w:rPr>
              <w:t>District</w:t>
            </w:r>
            <w:r>
              <w:rPr>
                <w:rFonts w:eastAsia="Times New Roman" w:cs="Segoe UI"/>
                <w:color w:val="000000"/>
              </w:rPr>
              <w:t>/Borough/City councils</w:t>
            </w:r>
          </w:p>
        </w:tc>
        <w:tc>
          <w:tcPr>
            <w:tcW w:w="1725" w:type="pct"/>
            <w:shd w:val="clear" w:color="auto" w:fill="FBCAD0"/>
            <w:noWrap/>
            <w:hideMark/>
          </w:tcPr>
          <w:p w14:paraId="15D0366F" w14:textId="77777777" w:rsidR="00800DE8" w:rsidRPr="00274C48" w:rsidRDefault="00800DE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20</w:t>
            </w:r>
            <w:r w:rsidRPr="00274C48">
              <w:rPr>
                <w:rFonts w:eastAsia="Times New Roman" w:cs="Segoe UI"/>
                <w:color w:val="000000"/>
              </w:rPr>
              <w:t>24</w:t>
            </w:r>
            <w:r>
              <w:rPr>
                <w:rFonts w:eastAsia="Times New Roman" w:cs="Segoe UI"/>
                <w:color w:val="000000"/>
              </w:rPr>
              <w:t>/25</w:t>
            </w:r>
          </w:p>
        </w:tc>
        <w:tc>
          <w:tcPr>
            <w:tcW w:w="1723" w:type="pct"/>
            <w:shd w:val="clear" w:color="auto" w:fill="FBCAD0"/>
            <w:noWrap/>
            <w:hideMark/>
          </w:tcPr>
          <w:p w14:paraId="6FC50E9F" w14:textId="77777777" w:rsidR="00800DE8" w:rsidRPr="00274C48" w:rsidRDefault="00800DE8" w:rsidP="00DC05B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274C48">
              <w:rPr>
                <w:rFonts w:eastAsia="Times New Roman" w:cs="Segoe UI"/>
                <w:color w:val="000000"/>
              </w:rPr>
              <w:t>202</w:t>
            </w:r>
            <w:r>
              <w:rPr>
                <w:rFonts w:eastAsia="Times New Roman" w:cs="Segoe UI"/>
                <w:color w:val="000000"/>
              </w:rPr>
              <w:t>9</w:t>
            </w:r>
            <w:r w:rsidRPr="00274C48">
              <w:rPr>
                <w:rFonts w:eastAsia="Times New Roman" w:cs="Segoe UI"/>
                <w:color w:val="000000"/>
              </w:rPr>
              <w:t>/</w:t>
            </w:r>
            <w:r>
              <w:rPr>
                <w:rFonts w:eastAsia="Times New Roman" w:cs="Segoe UI"/>
                <w:color w:val="000000"/>
              </w:rPr>
              <w:t>30</w:t>
            </w:r>
          </w:p>
        </w:tc>
      </w:tr>
      <w:tr w:rsidR="00800DE8" w:rsidRPr="00274C48" w14:paraId="695A302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1CE166B1"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Basildon</w:t>
            </w:r>
          </w:p>
        </w:tc>
        <w:tc>
          <w:tcPr>
            <w:tcW w:w="1725" w:type="pct"/>
            <w:noWrap/>
            <w:vAlign w:val="center"/>
            <w:hideMark/>
          </w:tcPr>
          <w:p w14:paraId="0E2D4F46"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284</w:t>
            </w:r>
          </w:p>
        </w:tc>
        <w:tc>
          <w:tcPr>
            <w:tcW w:w="1723" w:type="pct"/>
            <w:noWrap/>
            <w:vAlign w:val="center"/>
            <w:hideMark/>
          </w:tcPr>
          <w:p w14:paraId="7B46E207"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291</w:t>
            </w:r>
          </w:p>
        </w:tc>
      </w:tr>
      <w:tr w:rsidR="00800DE8" w:rsidRPr="00274C48" w14:paraId="4E5B1A54"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43F76ED7"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Braintree</w:t>
            </w:r>
          </w:p>
        </w:tc>
        <w:tc>
          <w:tcPr>
            <w:tcW w:w="1725" w:type="pct"/>
            <w:noWrap/>
            <w:vAlign w:val="center"/>
            <w:hideMark/>
          </w:tcPr>
          <w:p w14:paraId="0663F9F0"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14</w:t>
            </w:r>
          </w:p>
        </w:tc>
        <w:tc>
          <w:tcPr>
            <w:tcW w:w="1723" w:type="pct"/>
            <w:noWrap/>
            <w:vAlign w:val="center"/>
            <w:hideMark/>
          </w:tcPr>
          <w:p w14:paraId="447818C5"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14</w:t>
            </w:r>
          </w:p>
        </w:tc>
      </w:tr>
      <w:tr w:rsidR="00800DE8" w:rsidRPr="00274C48" w14:paraId="229E11FF"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180DDD6A"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Brentwood</w:t>
            </w:r>
          </w:p>
        </w:tc>
        <w:tc>
          <w:tcPr>
            <w:tcW w:w="1725" w:type="pct"/>
            <w:noWrap/>
            <w:vAlign w:val="center"/>
            <w:hideMark/>
          </w:tcPr>
          <w:p w14:paraId="66F3D744"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12</w:t>
            </w:r>
          </w:p>
        </w:tc>
        <w:tc>
          <w:tcPr>
            <w:tcW w:w="1723" w:type="pct"/>
            <w:noWrap/>
            <w:vAlign w:val="center"/>
            <w:hideMark/>
          </w:tcPr>
          <w:p w14:paraId="3396288A"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12</w:t>
            </w:r>
          </w:p>
        </w:tc>
      </w:tr>
      <w:tr w:rsidR="00800DE8" w:rsidRPr="00274C48" w14:paraId="02633EF3"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252531A4" w14:textId="742C197A" w:rsidR="00800DE8" w:rsidRPr="00274C48" w:rsidRDefault="00D30CB8" w:rsidP="00DC05B9">
            <w:pPr>
              <w:rPr>
                <w:rFonts w:eastAsia="Times New Roman" w:cs="Segoe UI"/>
                <w:b w:val="0"/>
                <w:color w:val="000000"/>
              </w:rPr>
            </w:pPr>
            <w:r>
              <w:rPr>
                <w:rFonts w:eastAsia="Times New Roman" w:cs="Segoe UI"/>
                <w:b w:val="0"/>
                <w:color w:val="000000"/>
              </w:rPr>
              <w:t>Castle Point</w:t>
            </w:r>
          </w:p>
        </w:tc>
        <w:tc>
          <w:tcPr>
            <w:tcW w:w="1725" w:type="pct"/>
            <w:noWrap/>
            <w:vAlign w:val="center"/>
            <w:hideMark/>
          </w:tcPr>
          <w:p w14:paraId="1EEE176E"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52</w:t>
            </w:r>
          </w:p>
        </w:tc>
        <w:tc>
          <w:tcPr>
            <w:tcW w:w="1723" w:type="pct"/>
            <w:noWrap/>
            <w:vAlign w:val="center"/>
            <w:hideMark/>
          </w:tcPr>
          <w:p w14:paraId="2F0588F1"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53</w:t>
            </w:r>
          </w:p>
        </w:tc>
      </w:tr>
      <w:tr w:rsidR="00800DE8" w:rsidRPr="00274C48" w14:paraId="5ABC9CDC"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3472A900"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Chelmsford</w:t>
            </w:r>
          </w:p>
        </w:tc>
        <w:tc>
          <w:tcPr>
            <w:tcW w:w="1725" w:type="pct"/>
            <w:noWrap/>
            <w:vAlign w:val="center"/>
            <w:hideMark/>
          </w:tcPr>
          <w:p w14:paraId="2DCA2BBC"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192</w:t>
            </w:r>
          </w:p>
        </w:tc>
        <w:tc>
          <w:tcPr>
            <w:tcW w:w="1723" w:type="pct"/>
            <w:noWrap/>
            <w:vAlign w:val="center"/>
            <w:hideMark/>
          </w:tcPr>
          <w:p w14:paraId="3FFCA7C2"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199</w:t>
            </w:r>
          </w:p>
        </w:tc>
      </w:tr>
      <w:tr w:rsidR="00800DE8" w:rsidRPr="00274C48" w14:paraId="2A4BB022"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10DA8688"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Colchester</w:t>
            </w:r>
          </w:p>
        </w:tc>
        <w:tc>
          <w:tcPr>
            <w:tcW w:w="1725" w:type="pct"/>
            <w:noWrap/>
            <w:vAlign w:val="center"/>
            <w:hideMark/>
          </w:tcPr>
          <w:p w14:paraId="2A67C462"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153</w:t>
            </w:r>
          </w:p>
        </w:tc>
        <w:tc>
          <w:tcPr>
            <w:tcW w:w="1723" w:type="pct"/>
            <w:noWrap/>
            <w:vAlign w:val="center"/>
            <w:hideMark/>
          </w:tcPr>
          <w:p w14:paraId="69E5A72F"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160</w:t>
            </w:r>
          </w:p>
        </w:tc>
      </w:tr>
      <w:tr w:rsidR="00800DE8" w:rsidRPr="00274C48" w14:paraId="1355B369"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34B0DE12"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Epping Forest</w:t>
            </w:r>
          </w:p>
        </w:tc>
        <w:tc>
          <w:tcPr>
            <w:tcW w:w="1725" w:type="pct"/>
            <w:noWrap/>
            <w:vAlign w:val="center"/>
            <w:hideMark/>
          </w:tcPr>
          <w:p w14:paraId="00442A97"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49</w:t>
            </w:r>
          </w:p>
        </w:tc>
        <w:tc>
          <w:tcPr>
            <w:tcW w:w="1723" w:type="pct"/>
            <w:noWrap/>
            <w:vAlign w:val="center"/>
            <w:hideMark/>
          </w:tcPr>
          <w:p w14:paraId="5222925C"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50</w:t>
            </w:r>
          </w:p>
        </w:tc>
      </w:tr>
      <w:tr w:rsidR="00800DE8" w:rsidRPr="00274C48" w14:paraId="0C9DDA97"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59D078CB"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Harlow</w:t>
            </w:r>
          </w:p>
        </w:tc>
        <w:tc>
          <w:tcPr>
            <w:tcW w:w="1725" w:type="pct"/>
            <w:noWrap/>
            <w:vAlign w:val="center"/>
            <w:hideMark/>
          </w:tcPr>
          <w:p w14:paraId="2DB6DFAF"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135</w:t>
            </w:r>
          </w:p>
        </w:tc>
        <w:tc>
          <w:tcPr>
            <w:tcW w:w="1723" w:type="pct"/>
            <w:noWrap/>
            <w:vAlign w:val="center"/>
            <w:hideMark/>
          </w:tcPr>
          <w:p w14:paraId="5BB0118B"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138</w:t>
            </w:r>
          </w:p>
        </w:tc>
      </w:tr>
      <w:tr w:rsidR="00800DE8" w:rsidRPr="00274C48" w14:paraId="53EB903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1ED78536"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Maldon</w:t>
            </w:r>
          </w:p>
        </w:tc>
        <w:tc>
          <w:tcPr>
            <w:tcW w:w="1725" w:type="pct"/>
            <w:noWrap/>
            <w:vAlign w:val="center"/>
            <w:hideMark/>
          </w:tcPr>
          <w:p w14:paraId="4D1E1E7D"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13</w:t>
            </w:r>
          </w:p>
        </w:tc>
        <w:tc>
          <w:tcPr>
            <w:tcW w:w="1723" w:type="pct"/>
            <w:noWrap/>
            <w:vAlign w:val="center"/>
            <w:hideMark/>
          </w:tcPr>
          <w:p w14:paraId="17849241"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14</w:t>
            </w:r>
          </w:p>
        </w:tc>
      </w:tr>
      <w:tr w:rsidR="00800DE8" w:rsidRPr="00274C48" w14:paraId="45A74B88"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0F088E90"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Rochford</w:t>
            </w:r>
          </w:p>
        </w:tc>
        <w:tc>
          <w:tcPr>
            <w:tcW w:w="1725" w:type="pct"/>
            <w:noWrap/>
            <w:vAlign w:val="center"/>
            <w:hideMark/>
          </w:tcPr>
          <w:p w14:paraId="5651D219"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22</w:t>
            </w:r>
          </w:p>
        </w:tc>
        <w:tc>
          <w:tcPr>
            <w:tcW w:w="1723" w:type="pct"/>
            <w:noWrap/>
            <w:vAlign w:val="center"/>
            <w:hideMark/>
          </w:tcPr>
          <w:p w14:paraId="1BF5F43B"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22</w:t>
            </w:r>
          </w:p>
        </w:tc>
      </w:tr>
      <w:tr w:rsidR="00800DE8" w:rsidRPr="00274C48" w14:paraId="4F52B8E0"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3E0980EA"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Tendring</w:t>
            </w:r>
          </w:p>
        </w:tc>
        <w:tc>
          <w:tcPr>
            <w:tcW w:w="1725" w:type="pct"/>
            <w:noWrap/>
            <w:vAlign w:val="center"/>
            <w:hideMark/>
          </w:tcPr>
          <w:p w14:paraId="0DA3690D"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67</w:t>
            </w:r>
          </w:p>
        </w:tc>
        <w:tc>
          <w:tcPr>
            <w:tcW w:w="1723" w:type="pct"/>
            <w:noWrap/>
            <w:vAlign w:val="center"/>
            <w:hideMark/>
          </w:tcPr>
          <w:p w14:paraId="5101DB9B"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70</w:t>
            </w:r>
          </w:p>
        </w:tc>
      </w:tr>
      <w:tr w:rsidR="00800DE8" w:rsidRPr="00274C48" w14:paraId="2C63C3BC"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338B54F9" w14:textId="77777777" w:rsidR="00800DE8" w:rsidRPr="00274C48" w:rsidRDefault="00800DE8" w:rsidP="00DC05B9">
            <w:pPr>
              <w:rPr>
                <w:rFonts w:eastAsia="Times New Roman" w:cs="Segoe UI"/>
                <w:b w:val="0"/>
                <w:color w:val="000000"/>
              </w:rPr>
            </w:pPr>
            <w:r w:rsidRPr="00274C48">
              <w:rPr>
                <w:rFonts w:eastAsia="Times New Roman" w:cs="Segoe UI"/>
                <w:b w:val="0"/>
                <w:color w:val="000000"/>
              </w:rPr>
              <w:t>Uttlesford</w:t>
            </w:r>
          </w:p>
        </w:tc>
        <w:tc>
          <w:tcPr>
            <w:tcW w:w="1725" w:type="pct"/>
            <w:noWrap/>
            <w:vAlign w:val="center"/>
            <w:hideMark/>
          </w:tcPr>
          <w:p w14:paraId="0347A802"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15</w:t>
            </w:r>
          </w:p>
        </w:tc>
        <w:tc>
          <w:tcPr>
            <w:tcW w:w="1723" w:type="pct"/>
            <w:noWrap/>
            <w:vAlign w:val="center"/>
            <w:hideMark/>
          </w:tcPr>
          <w:p w14:paraId="6F04F624"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D76E9">
              <w:rPr>
                <w:rFonts w:cs="Segoe UI"/>
                <w:color w:val="000000"/>
              </w:rPr>
              <w:t>16</w:t>
            </w:r>
          </w:p>
        </w:tc>
      </w:tr>
      <w:tr w:rsidR="00800DE8" w:rsidRPr="00274C48" w14:paraId="6AA1EEF1" w14:textId="77777777" w:rsidTr="00DC05B9">
        <w:trPr>
          <w:trHeight w:val="288"/>
        </w:trPr>
        <w:tc>
          <w:tcPr>
            <w:cnfStyle w:val="001000000000" w:firstRow="0" w:lastRow="0" w:firstColumn="1" w:lastColumn="0" w:oddVBand="0" w:evenVBand="0" w:oddHBand="0" w:evenHBand="0" w:firstRowFirstColumn="0" w:firstRowLastColumn="0" w:lastRowFirstColumn="0" w:lastRowLastColumn="0"/>
            <w:tcW w:w="1552" w:type="pct"/>
            <w:noWrap/>
            <w:hideMark/>
          </w:tcPr>
          <w:p w14:paraId="0A58C90F" w14:textId="77777777" w:rsidR="00800DE8" w:rsidRPr="00274C48" w:rsidRDefault="00800DE8" w:rsidP="00DC05B9">
            <w:pPr>
              <w:rPr>
                <w:rFonts w:eastAsia="Times New Roman" w:cs="Segoe UI"/>
                <w:color w:val="000000"/>
              </w:rPr>
            </w:pPr>
            <w:r w:rsidRPr="00274C48">
              <w:rPr>
                <w:rFonts w:eastAsia="Times New Roman" w:cs="Segoe UI"/>
                <w:color w:val="000000"/>
              </w:rPr>
              <w:t>Essex</w:t>
            </w:r>
          </w:p>
        </w:tc>
        <w:tc>
          <w:tcPr>
            <w:tcW w:w="1725" w:type="pct"/>
            <w:noWrap/>
            <w:vAlign w:val="center"/>
            <w:hideMark/>
          </w:tcPr>
          <w:p w14:paraId="0B25FC0D"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FD76E9">
              <w:rPr>
                <w:rFonts w:cs="Segoe UI"/>
                <w:b/>
                <w:color w:val="000000"/>
              </w:rPr>
              <w:t>1,008</w:t>
            </w:r>
          </w:p>
        </w:tc>
        <w:tc>
          <w:tcPr>
            <w:tcW w:w="1723" w:type="pct"/>
            <w:noWrap/>
            <w:vAlign w:val="center"/>
            <w:hideMark/>
          </w:tcPr>
          <w:p w14:paraId="4B4329A8" w14:textId="77777777" w:rsidR="00800DE8" w:rsidRPr="00274C48" w:rsidRDefault="00800DE8" w:rsidP="00DC05B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FD76E9">
              <w:rPr>
                <w:rFonts w:cs="Segoe UI"/>
                <w:b/>
                <w:color w:val="000000"/>
              </w:rPr>
              <w:t>1,039</w:t>
            </w:r>
          </w:p>
        </w:tc>
      </w:tr>
    </w:tbl>
    <w:p w14:paraId="61587661" w14:textId="77777777" w:rsidR="00800DE8" w:rsidRPr="00120015" w:rsidRDefault="00800DE8" w:rsidP="00120015">
      <w:pPr>
        <w:rPr>
          <w:rFonts w:ascii="Segoe UI" w:hAnsi="Segoe UI" w:cs="Segoe UI"/>
          <w:sz w:val="22"/>
          <w:szCs w:val="22"/>
        </w:rPr>
      </w:pPr>
    </w:p>
    <w:p w14:paraId="1719A540" w14:textId="32998EB5" w:rsidR="00120015" w:rsidRPr="00274C48" w:rsidRDefault="00120015" w:rsidP="00120015">
      <w:pPr>
        <w:pStyle w:val="Numberedpara1202"/>
      </w:pPr>
      <w:r w:rsidRPr="00120015">
        <w:t xml:space="preserve">The estimated growth is solely based on ONS working age household growth projections. In practice the need for supported housing may be influenced by other factors that we can’t quantitatively predict, e.g. increase/decrease in homelessness presentations, whether additional supported housing is delivered in practice, whether floating support can assist people to live in general needs housing to avoid a move to </w:t>
      </w:r>
      <w:r>
        <w:t>temporary accommodation</w:t>
      </w:r>
      <w:r w:rsidRPr="00120015">
        <w:t xml:space="preserve"> etc.</w:t>
      </w:r>
    </w:p>
    <w:p w14:paraId="237CBCBE" w14:textId="77777777" w:rsidR="00582A60" w:rsidRPr="00120015" w:rsidRDefault="00582A60" w:rsidP="00120015">
      <w:pPr>
        <w:rPr>
          <w:rFonts w:ascii="Segoe UI" w:hAnsi="Segoe UI" w:cs="Segoe UI"/>
          <w:sz w:val="22"/>
          <w:szCs w:val="22"/>
        </w:rPr>
      </w:pPr>
    </w:p>
    <w:p w14:paraId="51D94450" w14:textId="77777777" w:rsidR="00582A60" w:rsidRPr="00120015" w:rsidRDefault="00582A60" w:rsidP="00120015">
      <w:pPr>
        <w:rPr>
          <w:rFonts w:ascii="Segoe UI" w:hAnsi="Segoe UI" w:cs="Segoe UI"/>
          <w:sz w:val="22"/>
          <w:szCs w:val="22"/>
        </w:rPr>
      </w:pPr>
    </w:p>
    <w:p w14:paraId="6D0D75D0" w14:textId="0C2AA30D" w:rsidR="00582A60" w:rsidRPr="00582A60" w:rsidRDefault="00582A60" w:rsidP="00582A60">
      <w:pPr>
        <w:rPr>
          <w:rFonts w:ascii="Segoe UI" w:hAnsi="Segoe UI"/>
          <w:kern w:val="0"/>
          <w:sz w:val="18"/>
          <w:szCs w:val="10"/>
          <w14:ligatures w14:val="none"/>
        </w:rPr>
      </w:pPr>
      <w:r>
        <w:br w:type="page"/>
      </w:r>
    </w:p>
    <w:p w14:paraId="5BB08092" w14:textId="5266D169" w:rsidR="00FA4606" w:rsidRDefault="006C49AA" w:rsidP="00582A60">
      <w:pPr>
        <w:pStyle w:val="Heading1202"/>
      </w:pPr>
      <w:bookmarkStart w:id="350" w:name="_Toc204006008"/>
      <w:r w:rsidRPr="004048B8">
        <w:lastRenderedPageBreak/>
        <w:t>Prevention</w:t>
      </w:r>
      <w:bookmarkEnd w:id="350"/>
    </w:p>
    <w:p w14:paraId="75E5142C" w14:textId="77777777" w:rsidR="00163474" w:rsidRPr="00822DED" w:rsidRDefault="00163474" w:rsidP="00822DED">
      <w:pPr>
        <w:keepNext/>
        <w:keepLines/>
        <w:spacing w:before="40"/>
        <w:outlineLvl w:val="1"/>
        <w:rPr>
          <w:rFonts w:ascii="Segoe UI" w:eastAsiaTheme="majorEastAsia" w:hAnsi="Segoe UI" w:cstheme="majorBidi"/>
          <w:color w:val="0F4761" w:themeColor="accent1" w:themeShade="BF"/>
          <w:sz w:val="26"/>
          <w:szCs w:val="26"/>
        </w:rPr>
      </w:pPr>
      <w:bookmarkStart w:id="351" w:name="_Toc204006009"/>
      <w:r w:rsidRPr="00822DED">
        <w:rPr>
          <w:rFonts w:ascii="Segoe UI" w:eastAsiaTheme="majorEastAsia" w:hAnsi="Segoe UI" w:cstheme="majorBidi"/>
          <w:color w:val="0F4761" w:themeColor="accent1" w:themeShade="BF"/>
          <w:sz w:val="26"/>
          <w:szCs w:val="26"/>
        </w:rPr>
        <w:t>Introduction</w:t>
      </w:r>
      <w:bookmarkEnd w:id="351"/>
    </w:p>
    <w:p w14:paraId="7043DB49" w14:textId="676521B5" w:rsidR="00163474" w:rsidRDefault="00163474" w:rsidP="00161B17">
      <w:pPr>
        <w:pStyle w:val="Numberedpara1202"/>
      </w:pPr>
      <w:r w:rsidRPr="005D7E96">
        <w:t>A wide range of preventative services are commissioned and provided in Essex</w:t>
      </w:r>
      <w:r>
        <w:t xml:space="preserve">. This component of </w:t>
      </w:r>
      <w:bookmarkStart w:id="352" w:name="_Hlk198997963"/>
      <w:r>
        <w:t xml:space="preserve">the </w:t>
      </w:r>
      <w:r w:rsidRPr="003C7E4E">
        <w:t>Supported and Specialist Housing and Accommodation Needs Assessment</w:t>
      </w:r>
      <w:r>
        <w:t xml:space="preserve"> </w:t>
      </w:r>
      <w:bookmarkEnd w:id="352"/>
      <w:r>
        <w:t>considers the role of preventative services that are most relevant in terms of both complementing, and in some instances potentially mitigating the need for, s</w:t>
      </w:r>
      <w:r w:rsidRPr="003C7E4E">
        <w:t xml:space="preserve">upported and </w:t>
      </w:r>
      <w:r>
        <w:t>s</w:t>
      </w:r>
      <w:r w:rsidRPr="003C7E4E">
        <w:t xml:space="preserve">pecialist </w:t>
      </w:r>
      <w:r>
        <w:t>h</w:t>
      </w:r>
      <w:r w:rsidRPr="003C7E4E">
        <w:t xml:space="preserve">ousing and </w:t>
      </w:r>
      <w:r>
        <w:t>a</w:t>
      </w:r>
      <w:r w:rsidRPr="003C7E4E">
        <w:t>ccommodation</w:t>
      </w:r>
      <w:r>
        <w:t>.</w:t>
      </w:r>
    </w:p>
    <w:p w14:paraId="764070BC" w14:textId="77777777" w:rsidR="00163474" w:rsidRDefault="00163474" w:rsidP="00161B17">
      <w:pPr>
        <w:pStyle w:val="Numberedpara1202"/>
      </w:pPr>
      <w:r>
        <w:t>A wide range of preventative services are commissioned and provided in Essex including:</w:t>
      </w:r>
    </w:p>
    <w:p w14:paraId="2131C7D2" w14:textId="0CEE2818" w:rsidR="00163474" w:rsidRDefault="00163474" w:rsidP="00161B17">
      <w:pPr>
        <w:pStyle w:val="bulletptsecondlineplus"/>
      </w:pPr>
      <w:r>
        <w:t>Early help services</w:t>
      </w:r>
    </w:p>
    <w:p w14:paraId="0DCB8FF2" w14:textId="64C810B0" w:rsidR="00163474" w:rsidRDefault="00244077" w:rsidP="00161B17">
      <w:pPr>
        <w:pStyle w:val="bulletptsecondlineplus"/>
      </w:pPr>
      <w:bookmarkStart w:id="353" w:name="_Hlk198899745"/>
      <w:proofErr w:type="gramStart"/>
      <w:r>
        <w:t>Technology</w:t>
      </w:r>
      <w:r w:rsidR="004166F8">
        <w:t>;</w:t>
      </w:r>
      <w:proofErr w:type="gramEnd"/>
      <w:r w:rsidR="004166F8">
        <w:t xml:space="preserve"> </w:t>
      </w:r>
      <w:r w:rsidR="00163474">
        <w:t>care enabled technology and assistive technology</w:t>
      </w:r>
    </w:p>
    <w:bookmarkEnd w:id="353"/>
    <w:p w14:paraId="555DE36C" w14:textId="7454D7F8" w:rsidR="00163474" w:rsidRDefault="00163474" w:rsidP="00161B17">
      <w:pPr>
        <w:pStyle w:val="bulletptsecondlineplus"/>
      </w:pPr>
      <w:r>
        <w:t xml:space="preserve">Home adaptations, including </w:t>
      </w:r>
      <w:proofErr w:type="gramStart"/>
      <w:r>
        <w:t>through the use of</w:t>
      </w:r>
      <w:proofErr w:type="gramEnd"/>
      <w:r>
        <w:t xml:space="preserve"> Disabled Facilities Grants (DFGs)</w:t>
      </w:r>
    </w:p>
    <w:p w14:paraId="0DD3CCB3" w14:textId="2784CD74" w:rsidR="00163474" w:rsidRDefault="00163474" w:rsidP="00163474">
      <w:pPr>
        <w:pStyle w:val="bulletptsecondlineplus"/>
      </w:pPr>
      <w:r>
        <w:t>Public Health funded supported housing and support services and floating support services</w:t>
      </w:r>
    </w:p>
    <w:p w14:paraId="74B534A5" w14:textId="77777777" w:rsidR="00CD37C0" w:rsidRPr="00CD37C0" w:rsidRDefault="00CD37C0" w:rsidP="00CD37C0">
      <w:pPr>
        <w:pStyle w:val="bulletptsecondlineplus"/>
        <w:numPr>
          <w:ilvl w:val="0"/>
          <w:numId w:val="0"/>
        </w:numPr>
        <w:ind w:left="1080"/>
      </w:pPr>
    </w:p>
    <w:p w14:paraId="1160A91A" w14:textId="77777777" w:rsidR="00163474" w:rsidRPr="00822DED" w:rsidRDefault="00163474" w:rsidP="00822DED">
      <w:pPr>
        <w:keepNext/>
        <w:keepLines/>
        <w:spacing w:before="40"/>
        <w:outlineLvl w:val="1"/>
        <w:rPr>
          <w:rFonts w:ascii="Segoe UI" w:eastAsiaTheme="majorEastAsia" w:hAnsi="Segoe UI" w:cstheme="majorBidi"/>
          <w:color w:val="0F4761" w:themeColor="accent1" w:themeShade="BF"/>
          <w:sz w:val="26"/>
          <w:szCs w:val="26"/>
        </w:rPr>
      </w:pPr>
      <w:bookmarkStart w:id="354" w:name="_Toc204006010"/>
      <w:r w:rsidRPr="00822DED">
        <w:rPr>
          <w:rFonts w:ascii="Segoe UI" w:eastAsiaTheme="majorEastAsia" w:hAnsi="Segoe UI" w:cstheme="majorBidi"/>
          <w:color w:val="0F4761" w:themeColor="accent1" w:themeShade="BF"/>
          <w:sz w:val="26"/>
          <w:szCs w:val="26"/>
        </w:rPr>
        <w:t>Early help services</w:t>
      </w:r>
      <w:bookmarkEnd w:id="354"/>
    </w:p>
    <w:p w14:paraId="4443F528" w14:textId="543DD6D1" w:rsidR="00163474" w:rsidRDefault="00163474" w:rsidP="00161B17">
      <w:pPr>
        <w:pStyle w:val="Numberedpara1202"/>
      </w:pPr>
      <w:r>
        <w:t xml:space="preserve">Early help and prevention </w:t>
      </w:r>
      <w:proofErr w:type="gramStart"/>
      <w:r>
        <w:t>is</w:t>
      </w:r>
      <w:proofErr w:type="gramEnd"/>
      <w:r>
        <w:t xml:space="preserve"> the first stage of the </w:t>
      </w:r>
      <w:r w:rsidR="000717DD">
        <w:t>Essex County Council</w:t>
      </w:r>
      <w:r>
        <w:t xml:space="preserve"> adult social care ‘customer journey’</w:t>
      </w:r>
      <w:r>
        <w:rPr>
          <w:rStyle w:val="FootnoteReference"/>
        </w:rPr>
        <w:footnoteReference w:id="67"/>
      </w:r>
      <w:r>
        <w:t xml:space="preserve">: </w:t>
      </w:r>
    </w:p>
    <w:p w14:paraId="5C539538" w14:textId="430AE531" w:rsidR="00083136" w:rsidRDefault="00083136" w:rsidP="00161B17">
      <w:pPr>
        <w:pStyle w:val="Numberedpara1202"/>
        <w:rPr>
          <w:i/>
          <w:iCs/>
        </w:rPr>
      </w:pPr>
      <w:r w:rsidRPr="00E36249">
        <w:rPr>
          <w:b/>
          <w:bCs/>
          <w:i/>
          <w:iCs/>
        </w:rPr>
        <w:t>The right support will be given in the right place at the right time</w:t>
      </w:r>
      <w:r w:rsidR="00A06A9D" w:rsidRPr="00E36249">
        <w:rPr>
          <w:b/>
          <w:bCs/>
          <w:i/>
          <w:iCs/>
        </w:rPr>
        <w:t>.</w:t>
      </w:r>
      <w:r w:rsidR="00A06A9D">
        <w:rPr>
          <w:i/>
          <w:iCs/>
        </w:rPr>
        <w:t xml:space="preserve"> The prevention and early help offer will </w:t>
      </w:r>
      <w:r w:rsidR="00A06A9D" w:rsidRPr="00E36249">
        <w:rPr>
          <w:b/>
          <w:bCs/>
          <w:i/>
          <w:iCs/>
        </w:rPr>
        <w:t>proactively support adults’ wellbeing</w:t>
      </w:r>
      <w:r w:rsidR="00A06A9D">
        <w:rPr>
          <w:i/>
          <w:iCs/>
        </w:rPr>
        <w:t xml:space="preserve">, </w:t>
      </w:r>
      <w:r w:rsidR="00165971">
        <w:rPr>
          <w:i/>
          <w:iCs/>
        </w:rPr>
        <w:t>identifying and responding to emerging problems so they do not escalate, therefore</w:t>
      </w:r>
      <w:r w:rsidR="00165971" w:rsidRPr="00E36249">
        <w:rPr>
          <w:b/>
          <w:bCs/>
          <w:i/>
          <w:iCs/>
        </w:rPr>
        <w:t xml:space="preserve"> preventing, reducing or delaying the need for care and support.</w:t>
      </w:r>
      <w:r w:rsidR="00165971">
        <w:rPr>
          <w:i/>
          <w:iCs/>
        </w:rPr>
        <w:t xml:space="preserve"> The offer will be </w:t>
      </w:r>
      <w:r w:rsidR="00165971" w:rsidRPr="00E36249">
        <w:rPr>
          <w:b/>
          <w:bCs/>
          <w:i/>
          <w:iCs/>
        </w:rPr>
        <w:t>person-centred</w:t>
      </w:r>
      <w:r w:rsidR="00165971">
        <w:rPr>
          <w:i/>
          <w:iCs/>
        </w:rPr>
        <w:t xml:space="preserve"> enabling adults to </w:t>
      </w:r>
      <w:r w:rsidR="00165971" w:rsidRPr="00E36249">
        <w:rPr>
          <w:b/>
          <w:bCs/>
          <w:i/>
          <w:iCs/>
        </w:rPr>
        <w:t>help themselves</w:t>
      </w:r>
      <w:r w:rsidR="00165971">
        <w:rPr>
          <w:i/>
          <w:iCs/>
        </w:rPr>
        <w:t xml:space="preserve"> and to </w:t>
      </w:r>
      <w:r w:rsidR="00165971" w:rsidRPr="00E36249">
        <w:rPr>
          <w:b/>
          <w:bCs/>
          <w:i/>
          <w:iCs/>
        </w:rPr>
        <w:t>overcome difficulties and build resilience</w:t>
      </w:r>
      <w:r w:rsidR="00165971">
        <w:rPr>
          <w:i/>
          <w:iCs/>
        </w:rPr>
        <w:t>.</w:t>
      </w:r>
    </w:p>
    <w:p w14:paraId="0589E467" w14:textId="77777777" w:rsidR="00163474" w:rsidRPr="00E36249" w:rsidRDefault="00163474" w:rsidP="00161B17">
      <w:pPr>
        <w:pStyle w:val="Numberedpara1202"/>
      </w:pPr>
      <w:r w:rsidRPr="00E36249">
        <w:t>Adult Social Care and Public Health have a comprehensive and diverse range of services to prevent, reduce and delay the need for people requiring long term care and support. Some of these services include:</w:t>
      </w:r>
    </w:p>
    <w:p w14:paraId="2184E97D" w14:textId="2D06CB58" w:rsidR="00163474" w:rsidRPr="00484149" w:rsidRDefault="004301FE" w:rsidP="00582A60">
      <w:pPr>
        <w:pStyle w:val="bulletptsecondlineplus"/>
      </w:pPr>
      <w:r>
        <w:t>Essex County Council</w:t>
      </w:r>
      <w:r w:rsidR="00163474" w:rsidRPr="00484149">
        <w:t xml:space="preserve"> website provides information and advice on social care help, advice on disabilities and health conditions, Blue Badge applications, and paying for care and support </w:t>
      </w:r>
    </w:p>
    <w:p w14:paraId="02FE2234" w14:textId="2D818B25" w:rsidR="00163474" w:rsidRPr="00484149" w:rsidRDefault="00163474" w:rsidP="00582A60">
      <w:pPr>
        <w:pStyle w:val="bulletptsecondlineplus"/>
      </w:pPr>
      <w:r w:rsidRPr="00484149">
        <w:t xml:space="preserve">Essex Wellbeing Service provides information and advice as well as support including emotional and mental wellbeing, debt, housing and employment advice, child and family lifestyle services, health improvement services, access to volunteers </w:t>
      </w:r>
      <w:r w:rsidR="00F83770">
        <w:t>and</w:t>
      </w:r>
      <w:r w:rsidRPr="00484149">
        <w:t xml:space="preserve"> Community Agents, and enhanced support for carers</w:t>
      </w:r>
    </w:p>
    <w:p w14:paraId="6A72C46F" w14:textId="77777777" w:rsidR="00163474" w:rsidRPr="00484149" w:rsidRDefault="00163474" w:rsidP="00582A60">
      <w:pPr>
        <w:pStyle w:val="bulletptsecondlineplus"/>
      </w:pPr>
      <w:r w:rsidRPr="00484149">
        <w:lastRenderedPageBreak/>
        <w:t>Local Linked Support supports learning disabled or autistic adults to find local community networks</w:t>
      </w:r>
    </w:p>
    <w:p w14:paraId="4FE6C239" w14:textId="38E27D3E" w:rsidR="00163474" w:rsidRPr="00484149" w:rsidRDefault="00163474" w:rsidP="00582A60">
      <w:pPr>
        <w:pStyle w:val="bulletptsecondlineplus"/>
        <w:rPr>
          <w:rFonts w:asciiTheme="minorHAnsi" w:hAnsiTheme="minorHAnsi"/>
        </w:rPr>
      </w:pPr>
      <w:r w:rsidRPr="00484149">
        <w:t>Essex Community Dementia Support Service, delivered by the Alzheimer’s Society provides a range of information and support</w:t>
      </w:r>
    </w:p>
    <w:p w14:paraId="62B5E4C3" w14:textId="0706825B" w:rsidR="00163474" w:rsidRPr="00484149" w:rsidRDefault="00163474" w:rsidP="00582A60">
      <w:pPr>
        <w:pStyle w:val="bulletptsecondlineplus"/>
      </w:pPr>
      <w:r w:rsidRPr="00484149">
        <w:t>Essex Care Technology service provides a wide range of care technologies and equipment with care technology leads in each of our localities across Essex and additional roles working as part of our integrated hospital discharge teams to consider and maximise the use of technology for people leaving hospital and returning home</w:t>
      </w:r>
    </w:p>
    <w:p w14:paraId="771607CB" w14:textId="0EDC84A6" w:rsidR="00163474" w:rsidRPr="00484149" w:rsidRDefault="00163474" w:rsidP="00582A60">
      <w:pPr>
        <w:pStyle w:val="bulletptsecondlineplus"/>
      </w:pPr>
      <w:r w:rsidRPr="00484149">
        <w:t>The Integrated Community Equipment Loan Service is co-commissioned with Thurrock Council and Essex health partners providing information, advice and guidance as well as equipment to enable independenc</w:t>
      </w:r>
      <w:r w:rsidR="00273944">
        <w:t>e</w:t>
      </w:r>
    </w:p>
    <w:p w14:paraId="2335F9B9" w14:textId="00C22D2F" w:rsidR="00163474" w:rsidRPr="00484149" w:rsidRDefault="00163474" w:rsidP="00582A60">
      <w:pPr>
        <w:pStyle w:val="bulletptsecondlineplus"/>
      </w:pPr>
      <w:r w:rsidRPr="00484149">
        <w:t>Reconnect offers physical activity to help improve the lives of people living with disabilities and/or long-term health conditions</w:t>
      </w:r>
    </w:p>
    <w:p w14:paraId="68B9F529" w14:textId="51904C12" w:rsidR="00163474" w:rsidRPr="00484149" w:rsidRDefault="00163474" w:rsidP="00582A60">
      <w:pPr>
        <w:pStyle w:val="bulletptsecondlineplus"/>
      </w:pPr>
      <w:r w:rsidRPr="00484149">
        <w:t>The Independent Workforce Team provides fast, effective occupational therapy assessment and intervention for people with a health or medical condition which significantly affects their quality of life.</w:t>
      </w:r>
      <w:r w:rsidR="00273944">
        <w:t xml:space="preserve"> </w:t>
      </w:r>
      <w:r w:rsidRPr="00484149">
        <w:t>They specialise in assessments for complex equipment provision, moving and handling routines or major adaptations</w:t>
      </w:r>
    </w:p>
    <w:p w14:paraId="40FF269F" w14:textId="5D519B1E" w:rsidR="00163474" w:rsidRPr="00484149" w:rsidRDefault="00163474" w:rsidP="00582A60">
      <w:pPr>
        <w:pStyle w:val="bulletptsecondlineplus"/>
      </w:pPr>
      <w:r w:rsidRPr="00484149">
        <w:t>Hospital discharge processes focus on a ‘home first’ approach and support people to maximise their independence</w:t>
      </w:r>
    </w:p>
    <w:p w14:paraId="17797DDA" w14:textId="77777777" w:rsidR="00163474" w:rsidRPr="00484149" w:rsidRDefault="00163474" w:rsidP="00582A60">
      <w:pPr>
        <w:pStyle w:val="bulletptsecondlineplus"/>
      </w:pPr>
      <w:r w:rsidRPr="00484149">
        <w:t>The sensory support service offers information, advice and guidance as well as assessments for support, equipment, life skills and tools to manage daily living. It also offers access to qualified rehabilitation staff to support people with more complex sensory needs</w:t>
      </w:r>
    </w:p>
    <w:p w14:paraId="2ADDD0BD" w14:textId="77777777" w:rsidR="00163474" w:rsidRPr="00484149" w:rsidRDefault="00163474" w:rsidP="00582A60">
      <w:pPr>
        <w:pStyle w:val="bulletptsecondlineplus"/>
      </w:pPr>
      <w:r w:rsidRPr="00484149">
        <w:t>Reablement services are available across the whole of Essex to support residents to be as independent as possible</w:t>
      </w:r>
    </w:p>
    <w:p w14:paraId="1A9DB383" w14:textId="377AEEF0" w:rsidR="00163474" w:rsidRPr="00484149" w:rsidRDefault="00163474" w:rsidP="00582A60">
      <w:pPr>
        <w:pStyle w:val="bulletptsecondlineplus"/>
      </w:pPr>
      <w:r w:rsidRPr="00484149">
        <w:t>Assessment Technician Service provides assessment and provision of specified equipment and minor adaptations to prevent admission, reduce risks in the home, and delay the need for onward referrals to other services</w:t>
      </w:r>
    </w:p>
    <w:p w14:paraId="2EFC5BB1" w14:textId="77777777" w:rsidR="00163474" w:rsidRDefault="00163474" w:rsidP="00161B17">
      <w:pPr>
        <w:pStyle w:val="Numberedpara1202"/>
      </w:pPr>
      <w:r>
        <w:t>The intention is not to repeat here the full range of early help services that are available in Essex, rather to</w:t>
      </w:r>
      <w:r w:rsidRPr="00473942">
        <w:t xml:space="preserve"> consider the preventative services that are most relevant in terms of both complementing, and in some instances potentially mitigating the need for, supported and specialist housing and accommodation</w:t>
      </w:r>
      <w:r>
        <w:t>, in particular:</w:t>
      </w:r>
    </w:p>
    <w:p w14:paraId="22566A7F" w14:textId="4A6E331D" w:rsidR="00163474" w:rsidRDefault="00163474" w:rsidP="00582A60">
      <w:pPr>
        <w:pStyle w:val="bulletptsecondlineplus"/>
      </w:pPr>
      <w:r w:rsidRPr="00012C2A">
        <w:t>Essex Wellbeing Servic</w:t>
      </w:r>
      <w:r>
        <w:t xml:space="preserve">e. This type of service is likely to provide support for a range of individuals that may help to reduce the use of and mitigate the need for a range of types of supported and specialised housing and accommodation </w:t>
      </w:r>
    </w:p>
    <w:p w14:paraId="684051C4" w14:textId="1CB3933F" w:rsidR="00163474" w:rsidRPr="00012C2A" w:rsidRDefault="00163474" w:rsidP="00582A60">
      <w:pPr>
        <w:pStyle w:val="bulletptsecondlineplus"/>
      </w:pPr>
      <w:r w:rsidRPr="00012C2A">
        <w:t>Local Linked Support supports learning disabled or autistic adults to find local community networks</w:t>
      </w:r>
      <w:r>
        <w:t xml:space="preserve">. This service has a role in sustaining some people with learning disabilities and autistic adults in mainstream general needs housing, </w:t>
      </w:r>
      <w:r>
        <w:lastRenderedPageBreak/>
        <w:t xml:space="preserve">avoiding the need to move to live in supported housing, as well as assisting some people to move on from supported housing to live in general needs housing </w:t>
      </w:r>
    </w:p>
    <w:p w14:paraId="068DBEEC" w14:textId="521729F3" w:rsidR="00163474" w:rsidRPr="00012C2A" w:rsidRDefault="00163474" w:rsidP="00582A60">
      <w:pPr>
        <w:pStyle w:val="bulletptsecondlineplus"/>
      </w:pPr>
      <w:r w:rsidRPr="00012C2A">
        <w:t>Essex Community Dementia Support Service</w:t>
      </w:r>
      <w:r>
        <w:t xml:space="preserve">. This service may help to delay and mitigate the need for people living with dementia to move to </w:t>
      </w:r>
      <w:r w:rsidRPr="00EB45D3">
        <w:t>supported and specialised housing and accommodation</w:t>
      </w:r>
      <w:r>
        <w:t xml:space="preserve"> </w:t>
      </w:r>
    </w:p>
    <w:p w14:paraId="06E21ABC" w14:textId="42EDD351" w:rsidR="00163474" w:rsidRPr="00012C2A" w:rsidRDefault="00163474" w:rsidP="00582A60">
      <w:pPr>
        <w:pStyle w:val="bulletptsecondlineplus"/>
      </w:pPr>
      <w:r w:rsidRPr="00012C2A">
        <w:t>Essex Care Technology service</w:t>
      </w:r>
      <w:r>
        <w:t xml:space="preserve"> (see below)</w:t>
      </w:r>
    </w:p>
    <w:p w14:paraId="2B285E36" w14:textId="72C665BE" w:rsidR="00163474" w:rsidRDefault="00163474" w:rsidP="00161B17">
      <w:pPr>
        <w:pStyle w:val="Numberedpara1202"/>
      </w:pPr>
      <w:r>
        <w:t xml:space="preserve">In addition, the role of home adaptations, floating support services and other public health funded supported housing services are considered below. </w:t>
      </w:r>
    </w:p>
    <w:p w14:paraId="46B31522" w14:textId="77777777" w:rsidR="00163474" w:rsidRDefault="00163474" w:rsidP="00163474"/>
    <w:p w14:paraId="5F3E992F" w14:textId="77777777" w:rsidR="00163474" w:rsidRPr="00822DED" w:rsidRDefault="00163474" w:rsidP="00822DED">
      <w:pPr>
        <w:keepNext/>
        <w:keepLines/>
        <w:spacing w:before="40"/>
        <w:outlineLvl w:val="1"/>
        <w:rPr>
          <w:rFonts w:ascii="Segoe UI" w:eastAsiaTheme="majorEastAsia" w:hAnsi="Segoe UI" w:cstheme="majorBidi"/>
          <w:color w:val="0F4761" w:themeColor="accent1" w:themeShade="BF"/>
          <w:sz w:val="26"/>
          <w:szCs w:val="26"/>
        </w:rPr>
      </w:pPr>
      <w:bookmarkStart w:id="355" w:name="_Toc204006011"/>
      <w:r w:rsidRPr="00822DED">
        <w:rPr>
          <w:rFonts w:ascii="Segoe UI" w:eastAsiaTheme="majorEastAsia" w:hAnsi="Segoe UI" w:cstheme="majorBidi"/>
          <w:color w:val="0F4761" w:themeColor="accent1" w:themeShade="BF"/>
          <w:sz w:val="26"/>
          <w:szCs w:val="26"/>
        </w:rPr>
        <w:t>Technology: care enabled technology and assistive technology</w:t>
      </w:r>
      <w:bookmarkEnd w:id="355"/>
    </w:p>
    <w:p w14:paraId="7F87861F" w14:textId="77777777" w:rsidR="00163474" w:rsidRDefault="00163474" w:rsidP="00502ED4">
      <w:pPr>
        <w:pStyle w:val="Numberedpara1202"/>
      </w:pPr>
      <w:r w:rsidRPr="004E732C">
        <w:t>Care Technology (</w:t>
      </w:r>
      <w:r>
        <w:t>s</w:t>
      </w:r>
      <w:r w:rsidRPr="004E732C">
        <w:t xml:space="preserve">ometimes referred to as </w:t>
      </w:r>
      <w:r>
        <w:t>t</w:t>
      </w:r>
      <w:r w:rsidRPr="004E732C">
        <w:t xml:space="preserve">elecare or </w:t>
      </w:r>
      <w:r>
        <w:t>a</w:t>
      </w:r>
      <w:r w:rsidRPr="004E732C">
        <w:t xml:space="preserve">ssistive </w:t>
      </w:r>
      <w:r>
        <w:t>t</w:t>
      </w:r>
      <w:r w:rsidRPr="004E732C">
        <w:t xml:space="preserve">echnology) is monitoring and alert equipment that can help </w:t>
      </w:r>
      <w:r>
        <w:t xml:space="preserve">a person </w:t>
      </w:r>
      <w:r w:rsidRPr="004E732C">
        <w:t xml:space="preserve">to remain independent in </w:t>
      </w:r>
      <w:r>
        <w:t xml:space="preserve">their </w:t>
      </w:r>
      <w:r w:rsidRPr="004E732C">
        <w:t>home and in the community.</w:t>
      </w:r>
    </w:p>
    <w:p w14:paraId="0D31629A" w14:textId="3CCAA972" w:rsidR="00163474" w:rsidRPr="009C3E4D" w:rsidRDefault="000717DD" w:rsidP="00502ED4">
      <w:pPr>
        <w:pStyle w:val="Numberedpara1202"/>
      </w:pPr>
      <w:r>
        <w:t>Essex County Council</w:t>
      </w:r>
      <w:r w:rsidR="00163474">
        <w:t>’s</w:t>
      </w:r>
      <w:r w:rsidR="00163474" w:rsidRPr="00646049">
        <w:t xml:space="preserve"> Care Technology service</w:t>
      </w:r>
      <w:r w:rsidR="00163474">
        <w:t xml:space="preserve"> is a core </w:t>
      </w:r>
      <w:r w:rsidR="000334DD">
        <w:t>element</w:t>
      </w:r>
      <w:r w:rsidR="00163474">
        <w:t xml:space="preserve"> of </w:t>
      </w:r>
      <w:r>
        <w:t>Essex County Council</w:t>
      </w:r>
      <w:r w:rsidR="00163474">
        <w:t>’s early help offer. The s</w:t>
      </w:r>
      <w:r w:rsidR="00163474" w:rsidRPr="009C3E4D">
        <w:t xml:space="preserve">ervice is currently free of charge to the end user inclusive of </w:t>
      </w:r>
      <w:r w:rsidR="00163474">
        <w:t>m</w:t>
      </w:r>
      <w:r w:rsidR="00163474" w:rsidRPr="009C3E4D">
        <w:t xml:space="preserve">onitoring and </w:t>
      </w:r>
      <w:r w:rsidR="00163474">
        <w:t>r</w:t>
      </w:r>
      <w:r w:rsidR="00163474" w:rsidRPr="009C3E4D">
        <w:t>esponse where required.</w:t>
      </w:r>
      <w:r w:rsidR="00163474">
        <w:t xml:space="preserve"> </w:t>
      </w:r>
      <w:r w:rsidR="00163474" w:rsidRPr="009C3E4D">
        <w:t>Eligibility</w:t>
      </w:r>
      <w:r w:rsidR="00163474">
        <w:t xml:space="preserve"> is:</w:t>
      </w:r>
    </w:p>
    <w:p w14:paraId="3AA073DB" w14:textId="77777777" w:rsidR="00163474" w:rsidRPr="009C3E4D" w:rsidRDefault="00163474" w:rsidP="00582A60">
      <w:pPr>
        <w:pStyle w:val="bulletptsecondlineplus"/>
      </w:pPr>
      <w:r w:rsidRPr="009C3E4D">
        <w:t xml:space="preserve">Over 18 years of age including </w:t>
      </w:r>
      <w:r>
        <w:t>c</w:t>
      </w:r>
      <w:r w:rsidRPr="009C3E4D">
        <w:t>arers</w:t>
      </w:r>
    </w:p>
    <w:p w14:paraId="38895E18" w14:textId="77777777" w:rsidR="00163474" w:rsidRPr="009C3E4D" w:rsidRDefault="00163474" w:rsidP="00582A60">
      <w:pPr>
        <w:pStyle w:val="bulletptsecondlineplus"/>
      </w:pPr>
      <w:r w:rsidRPr="009C3E4D">
        <w:t>Residing in Essex, excluding Southend and Thurrock</w:t>
      </w:r>
    </w:p>
    <w:p w14:paraId="08EB87C7" w14:textId="77777777" w:rsidR="00163474" w:rsidRPr="009C3E4D" w:rsidRDefault="00163474" w:rsidP="00582A60">
      <w:pPr>
        <w:pStyle w:val="bulletptsecondlineplus"/>
      </w:pPr>
      <w:r w:rsidRPr="009C3E4D">
        <w:t>Eligible under Prevent, Reduce Delay or full Care Act eligibility</w:t>
      </w:r>
    </w:p>
    <w:p w14:paraId="4EC49497" w14:textId="77777777" w:rsidR="00163474" w:rsidRDefault="00163474" w:rsidP="00502ED4">
      <w:pPr>
        <w:pStyle w:val="Numberedpara1202"/>
      </w:pPr>
      <w:r w:rsidRPr="004E732C">
        <w:t xml:space="preserve">Monitoring equipment provides </w:t>
      </w:r>
      <w:r>
        <w:t>a person</w:t>
      </w:r>
      <w:r w:rsidRPr="004E732C">
        <w:t xml:space="preserve">, </w:t>
      </w:r>
      <w:r>
        <w:t xml:space="preserve">their </w:t>
      </w:r>
      <w:proofErr w:type="spellStart"/>
      <w:r w:rsidRPr="004E732C">
        <w:t>carers</w:t>
      </w:r>
      <w:proofErr w:type="spellEnd"/>
      <w:r w:rsidRPr="004E732C">
        <w:t>, family and friends with the reassurance that help is available 24 hours a day, seven days a week. Care Technology covers a wide range of equipment, such as alarm systems, medication dispensers and GPS location trackers.</w:t>
      </w:r>
    </w:p>
    <w:p w14:paraId="668540A4" w14:textId="77777777" w:rsidR="00163474" w:rsidRDefault="00163474" w:rsidP="00502ED4">
      <w:pPr>
        <w:pStyle w:val="Numberedpara1202"/>
      </w:pPr>
      <w:r>
        <w:t xml:space="preserve">In the context of this </w:t>
      </w:r>
      <w:r w:rsidRPr="001701EE">
        <w:t xml:space="preserve">Supported and Specialist Housing and Accommodation Needs </w:t>
      </w:r>
      <w:proofErr w:type="gramStart"/>
      <w:r w:rsidRPr="001701EE">
        <w:t>Assessment</w:t>
      </w:r>
      <w:r>
        <w:t>,</w:t>
      </w:r>
      <w:proofErr w:type="gramEnd"/>
      <w:r>
        <w:t xml:space="preserve"> the use of Care Technology can assist older people and disabled working age adults to remain living independently in their homes rather than move to a supported or specialised housing setting. </w:t>
      </w:r>
    </w:p>
    <w:p w14:paraId="210DC0FA" w14:textId="77777777" w:rsidR="00163474" w:rsidRDefault="00163474" w:rsidP="00502ED4">
      <w:pPr>
        <w:pStyle w:val="Numberedpara1202"/>
      </w:pPr>
      <w:r>
        <w:t>In the context of s</w:t>
      </w:r>
      <w:r w:rsidRPr="009173A7">
        <w:t xml:space="preserve">upported and </w:t>
      </w:r>
      <w:r>
        <w:t>s</w:t>
      </w:r>
      <w:r w:rsidRPr="009173A7">
        <w:t xml:space="preserve">pecialist </w:t>
      </w:r>
      <w:r>
        <w:t>h</w:t>
      </w:r>
      <w:r w:rsidRPr="009173A7">
        <w:t xml:space="preserve">ousing and </w:t>
      </w:r>
      <w:r>
        <w:t>a</w:t>
      </w:r>
      <w:r w:rsidRPr="009173A7">
        <w:t>ccommodation</w:t>
      </w:r>
      <w:r>
        <w:t xml:space="preserve">, this may include, for example, alarm systems in specialist housing for older people such as in sheltered housing and extra care housing, and Care Technology that, for example, can enable people with physical and sensory disabilities to be less reliant on staff support in supported housing settings. </w:t>
      </w:r>
    </w:p>
    <w:p w14:paraId="27B0F1CA" w14:textId="77777777" w:rsidR="00163474" w:rsidRDefault="00163474" w:rsidP="00163474"/>
    <w:p w14:paraId="4A38AA59" w14:textId="77777777" w:rsidR="00163474" w:rsidRPr="00822DED" w:rsidRDefault="00163474" w:rsidP="00822DED">
      <w:pPr>
        <w:keepNext/>
        <w:keepLines/>
        <w:spacing w:before="40"/>
        <w:outlineLvl w:val="1"/>
        <w:rPr>
          <w:rFonts w:ascii="Segoe UI" w:eastAsiaTheme="majorEastAsia" w:hAnsi="Segoe UI" w:cstheme="majorBidi"/>
          <w:color w:val="0F4761" w:themeColor="accent1" w:themeShade="BF"/>
          <w:sz w:val="26"/>
          <w:szCs w:val="26"/>
        </w:rPr>
      </w:pPr>
      <w:bookmarkStart w:id="356" w:name="_Toc204006012"/>
      <w:r w:rsidRPr="00822DED">
        <w:rPr>
          <w:rFonts w:ascii="Segoe UI" w:eastAsiaTheme="majorEastAsia" w:hAnsi="Segoe UI" w:cstheme="majorBidi"/>
          <w:color w:val="0F4761" w:themeColor="accent1" w:themeShade="BF"/>
          <w:sz w:val="26"/>
          <w:szCs w:val="26"/>
        </w:rPr>
        <w:t xml:space="preserve">Home adaptations, including </w:t>
      </w:r>
      <w:proofErr w:type="gramStart"/>
      <w:r w:rsidRPr="00822DED">
        <w:rPr>
          <w:rFonts w:ascii="Segoe UI" w:eastAsiaTheme="majorEastAsia" w:hAnsi="Segoe UI" w:cstheme="majorBidi"/>
          <w:color w:val="0F4761" w:themeColor="accent1" w:themeShade="BF"/>
          <w:sz w:val="26"/>
          <w:szCs w:val="26"/>
        </w:rPr>
        <w:t>through the use of</w:t>
      </w:r>
      <w:proofErr w:type="gramEnd"/>
      <w:r w:rsidRPr="00822DED">
        <w:rPr>
          <w:rFonts w:ascii="Segoe UI" w:eastAsiaTheme="majorEastAsia" w:hAnsi="Segoe UI" w:cstheme="majorBidi"/>
          <w:color w:val="0F4761" w:themeColor="accent1" w:themeShade="BF"/>
          <w:sz w:val="26"/>
          <w:szCs w:val="26"/>
        </w:rPr>
        <w:t xml:space="preserve"> Disabled Facilities Grants (DFGs)</w:t>
      </w:r>
      <w:bookmarkEnd w:id="356"/>
    </w:p>
    <w:p w14:paraId="7AEBFB9C" w14:textId="77777777" w:rsidR="00163474" w:rsidRDefault="00163474" w:rsidP="00502ED4">
      <w:pPr>
        <w:pStyle w:val="Numberedpara1202"/>
      </w:pPr>
      <w:r w:rsidRPr="001754DE">
        <w:t xml:space="preserve">The benefits of adapting the home are recognised as an effective way to improve the health and wellbeing of older people, and disabled adults and children. A more </w:t>
      </w:r>
      <w:r w:rsidRPr="001754DE">
        <w:lastRenderedPageBreak/>
        <w:t xml:space="preserve">accessible home environment can improve independence, reduce risk and reduce reliance on assistance. </w:t>
      </w:r>
    </w:p>
    <w:p w14:paraId="4A20835C" w14:textId="77777777" w:rsidR="00163474" w:rsidRDefault="00163474" w:rsidP="00502ED4">
      <w:pPr>
        <w:pStyle w:val="Numberedpara1202"/>
      </w:pPr>
      <w:r w:rsidRPr="001754DE">
        <w:t>As the body of evidence demonstrating the benefits of home adaptations grows, so does the recognition that the sooner they are installed, the greater will be the preventative benefits</w:t>
      </w:r>
      <w:r>
        <w:rPr>
          <w:rStyle w:val="FootnoteReference"/>
        </w:rPr>
        <w:footnoteReference w:id="68"/>
      </w:r>
      <w:r w:rsidRPr="001754DE">
        <w:t>.</w:t>
      </w:r>
      <w:r>
        <w:t xml:space="preserve"> This may include avoiding or delaying the need for a move to </w:t>
      </w:r>
      <w:r w:rsidRPr="00195DC2">
        <w:t>supported and specialist housing and accommodation.</w:t>
      </w:r>
    </w:p>
    <w:p w14:paraId="72A02688" w14:textId="77777777" w:rsidR="00A85C7A" w:rsidRDefault="00163474" w:rsidP="00502ED4">
      <w:pPr>
        <w:pStyle w:val="Numberedpara1202"/>
      </w:pPr>
      <w:r>
        <w:t xml:space="preserve">Local authorities provide advice and assistance to people who may need to make an adaptation to their home, including </w:t>
      </w:r>
      <w:r w:rsidRPr="006848A3">
        <w:t>older people, and disabled adults and children</w:t>
      </w:r>
      <w:r>
        <w:t>. For people who are eligible, this may include awarding a Disabled Facilities Grant (DFG) to fund adaptations that are assessed to be necessary to support a person to live independently in their home. There is evidence that the need for adaptions to peoples’ homes is increasing in Essex.</w:t>
      </w:r>
    </w:p>
    <w:p w14:paraId="491FEF10" w14:textId="67DF21ED" w:rsidR="00A85C7A" w:rsidRDefault="00A85C7A" w:rsidP="00A85C7A">
      <w:pPr>
        <w:pStyle w:val="Numberedpara1202"/>
      </w:pPr>
      <w:r w:rsidRPr="00A45BBC">
        <w:t xml:space="preserve">The Disabled Facilities Grant (DFG) is a means-tested capital grant provided through the Better Care Fund (BCF) and administered by local Housing Authorities in England. Its primary aim is to align housing, health, and social care objectives by funding essential home adaptations. </w:t>
      </w:r>
      <w:r w:rsidRPr="00151B27">
        <w:t>DFG practices are determined at the district level</w:t>
      </w:r>
      <w:r w:rsidR="0032579A" w:rsidRPr="00151B27">
        <w:t>;</w:t>
      </w:r>
      <w:r w:rsidRPr="00151B27">
        <w:t xml:space="preserve"> </w:t>
      </w:r>
      <w:r w:rsidR="004301FE">
        <w:t>Essex County Council</w:t>
      </w:r>
      <w:r w:rsidRPr="00151B27">
        <w:t xml:space="preserve"> can influence decisions to ensure effective delivery and utilisation of the grant</w:t>
      </w:r>
      <w:r>
        <w:t xml:space="preserve">. </w:t>
      </w:r>
      <w:r w:rsidRPr="00EB44F8">
        <w:t>Adaptations to council properties are funded through the Housing Revenue Account, not the district’s DFG allowance.</w:t>
      </w:r>
    </w:p>
    <w:p w14:paraId="6923272E" w14:textId="77777777" w:rsidR="00A85C7A" w:rsidRDefault="00A85C7A" w:rsidP="00A85C7A">
      <w:pPr>
        <w:pStyle w:val="Numberedpara1202"/>
      </w:pPr>
      <w:r>
        <w:t>Whether funded by the DFG or HRA, t</w:t>
      </w:r>
      <w:r w:rsidRPr="00A45BBC">
        <w:t>hese adaptations enhance safety and accessibility, making daily tasks like cooking and bathing easier for older and disabled individuals.</w:t>
      </w:r>
      <w:r>
        <w:t xml:space="preserve"> They key adaptations funded include:</w:t>
      </w:r>
    </w:p>
    <w:p w14:paraId="04A2FEE9" w14:textId="77777777" w:rsidR="00A85C7A" w:rsidRDefault="00A85C7A" w:rsidP="00A85C7A">
      <w:pPr>
        <w:pStyle w:val="Bulletptfirstline"/>
        <w:ind w:left="1069"/>
      </w:pPr>
      <w:r>
        <w:t>Stairlifts</w:t>
      </w:r>
    </w:p>
    <w:p w14:paraId="7C19D309" w14:textId="77777777" w:rsidR="00A85C7A" w:rsidRDefault="00A85C7A" w:rsidP="00A85C7A">
      <w:pPr>
        <w:pStyle w:val="Bulletptfirstline"/>
        <w:ind w:left="1069"/>
      </w:pPr>
      <w:r>
        <w:t>Level access showers</w:t>
      </w:r>
    </w:p>
    <w:p w14:paraId="05C1E86C" w14:textId="77777777" w:rsidR="00A85C7A" w:rsidRDefault="00A85C7A" w:rsidP="00A85C7A">
      <w:pPr>
        <w:pStyle w:val="Bulletptfirstline"/>
        <w:ind w:left="1069"/>
      </w:pPr>
      <w:r>
        <w:t>Ramps and wider doors</w:t>
      </w:r>
    </w:p>
    <w:p w14:paraId="7AFE3D4A" w14:textId="77777777" w:rsidR="00A85C7A" w:rsidRDefault="00A85C7A" w:rsidP="00A85C7A">
      <w:pPr>
        <w:pStyle w:val="Bulletptfirstline"/>
        <w:ind w:left="1069"/>
      </w:pPr>
      <w:r>
        <w:t xml:space="preserve">Bespoke extensions </w:t>
      </w:r>
    </w:p>
    <w:p w14:paraId="068239B8" w14:textId="77777777" w:rsidR="00A85C7A" w:rsidRDefault="00A85C7A" w:rsidP="00A85C7A">
      <w:pPr>
        <w:pStyle w:val="Bulletptfirstline"/>
        <w:ind w:left="1069"/>
      </w:pPr>
      <w:r>
        <w:t>Heating systems and insultation</w:t>
      </w:r>
    </w:p>
    <w:p w14:paraId="4CED08CE" w14:textId="77777777" w:rsidR="00A85C7A" w:rsidRDefault="00A85C7A" w:rsidP="00A85C7A">
      <w:pPr>
        <w:pStyle w:val="Bulletptfirstline"/>
        <w:ind w:left="1069"/>
      </w:pPr>
      <w:r>
        <w:t>Assistive technology</w:t>
      </w:r>
    </w:p>
    <w:p w14:paraId="5976F332" w14:textId="6C57F3B6" w:rsidR="00754B10" w:rsidRDefault="00A85C7A" w:rsidP="00A85C7A">
      <w:pPr>
        <w:pStyle w:val="Numberedpara1202"/>
      </w:pPr>
      <w:r>
        <w:t xml:space="preserve">The table below indicates that </w:t>
      </w:r>
      <w:proofErr w:type="gramStart"/>
      <w:r>
        <w:t>the majority of</w:t>
      </w:r>
      <w:proofErr w:type="gramEnd"/>
      <w:r>
        <w:t xml:space="preserve"> adaptations are funded by a Disabled Facilities Grant. The number of adaptations between 202</w:t>
      </w:r>
      <w:r w:rsidR="00872172">
        <w:t>2</w:t>
      </w:r>
      <w:r>
        <w:t>/2</w:t>
      </w:r>
      <w:r w:rsidR="00872172">
        <w:t>3</w:t>
      </w:r>
      <w:r>
        <w:t xml:space="preserve"> and 202</w:t>
      </w:r>
      <w:r w:rsidR="00F12892">
        <w:t>4</w:t>
      </w:r>
      <w:r>
        <w:t>/2</w:t>
      </w:r>
      <w:r w:rsidR="00F12892">
        <w:t>5</w:t>
      </w:r>
      <w:r>
        <w:t xml:space="preserve"> increased across the whole of Essex, with an average annual change of </w:t>
      </w:r>
      <w:r w:rsidR="003E04B5">
        <w:t>7</w:t>
      </w:r>
      <w:r>
        <w:t>%.</w:t>
      </w:r>
    </w:p>
    <w:p w14:paraId="55317FFF" w14:textId="77777777" w:rsidR="008565DE" w:rsidRPr="008565DE" w:rsidRDefault="00A85C7A" w:rsidP="008565DE">
      <w:pPr>
        <w:pStyle w:val="Numberedpara1202"/>
      </w:pPr>
      <w:r w:rsidRPr="008565DE">
        <w:t xml:space="preserve"> The districts with the largest average annual change in the number of adaptions funded either by a DFG or the HRA </w:t>
      </w:r>
      <w:r w:rsidR="000E27FC" w:rsidRPr="008565DE">
        <w:t>is</w:t>
      </w:r>
      <w:r w:rsidRPr="008565DE">
        <w:t xml:space="preserve"> Castle Point (</w:t>
      </w:r>
      <w:r w:rsidR="002553CA" w:rsidRPr="008565DE">
        <w:t>111</w:t>
      </w:r>
      <w:r w:rsidRPr="008565DE">
        <w:t xml:space="preserve">%). </w:t>
      </w:r>
      <w:r w:rsidR="008565DE" w:rsidRPr="008565DE">
        <w:t>Harlow also saw strong growth of 18%, followed by Colchester at 14%. In contrast, some districts experienced a decline over the period. Brentwood saw an 11% decrease, while Braintree, Rochford, and Tendring also reported reductions in total adaptations, with average annual changes of -7%, -7%, and -2% respectively.</w:t>
      </w:r>
    </w:p>
    <w:p w14:paraId="5721DE93" w14:textId="5AA28BD9" w:rsidR="00A85C7A" w:rsidRDefault="00A85C7A">
      <w:pPr>
        <w:pStyle w:val="Numberedpara1202"/>
        <w:numPr>
          <w:ilvl w:val="0"/>
          <w:numId w:val="0"/>
        </w:numPr>
      </w:pPr>
      <w:r>
        <w:lastRenderedPageBreak/>
        <w:t xml:space="preserve">Table </w:t>
      </w:r>
      <w:fldSimple w:instr=" SEQ Table \* ARABIC ">
        <w:r w:rsidR="009905C0">
          <w:rPr>
            <w:noProof/>
          </w:rPr>
          <w:t>176</w:t>
        </w:r>
      </w:fldSimple>
      <w:r>
        <w:t xml:space="preserve">. </w:t>
      </w:r>
      <w:r w:rsidRPr="006B78CC">
        <w:t>Total adaptations delivered by funding source by districts and across Essex from 202</w:t>
      </w:r>
      <w:r w:rsidR="00BF5491">
        <w:t>2</w:t>
      </w:r>
      <w:r w:rsidRPr="006B78CC">
        <w:t>/2</w:t>
      </w:r>
      <w:r w:rsidR="00BF5491">
        <w:t>3</w:t>
      </w:r>
      <w:r w:rsidRPr="006B78CC">
        <w:t xml:space="preserve"> to 20</w:t>
      </w:r>
      <w:r w:rsidR="00BF5491">
        <w:t>24/25</w:t>
      </w:r>
    </w:p>
    <w:tbl>
      <w:tblPr>
        <w:tblStyle w:val="GridTable5Dark-Accent4"/>
        <w:tblW w:w="5000" w:type="pct"/>
        <w:tblLook w:val="04A0" w:firstRow="1" w:lastRow="0" w:firstColumn="1" w:lastColumn="0" w:noHBand="0" w:noVBand="1"/>
      </w:tblPr>
      <w:tblGrid>
        <w:gridCol w:w="1517"/>
        <w:gridCol w:w="2981"/>
        <w:gridCol w:w="1107"/>
        <w:gridCol w:w="1107"/>
        <w:gridCol w:w="1107"/>
        <w:gridCol w:w="1197"/>
      </w:tblGrid>
      <w:tr w:rsidR="001A3818" w:rsidRPr="00956B2A" w14:paraId="432FCA93" w14:textId="77777777" w:rsidTr="0029158E">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841" w:type="pct"/>
            <w:shd w:val="clear" w:color="auto" w:fill="FBCAD0"/>
            <w:noWrap/>
            <w:hideMark/>
          </w:tcPr>
          <w:p w14:paraId="496498B3" w14:textId="77777777" w:rsidR="001A3818" w:rsidRPr="00134903" w:rsidRDefault="001A3818" w:rsidP="001A3818">
            <w:pPr>
              <w:rPr>
                <w:rFonts w:eastAsia="Times New Roman" w:cs="Segoe UI"/>
                <w:color w:val="000000"/>
              </w:rPr>
            </w:pPr>
            <w:r w:rsidRPr="00134903">
              <w:rPr>
                <w:rFonts w:eastAsia="Times New Roman" w:cs="Segoe UI"/>
                <w:color w:val="000000"/>
              </w:rPr>
              <w:t>Districts</w:t>
            </w:r>
          </w:p>
        </w:tc>
        <w:tc>
          <w:tcPr>
            <w:tcW w:w="1653" w:type="pct"/>
            <w:shd w:val="clear" w:color="auto" w:fill="FBCAD0"/>
            <w:noWrap/>
            <w:hideMark/>
          </w:tcPr>
          <w:p w14:paraId="3342E910" w14:textId="77777777" w:rsidR="001A3818" w:rsidRPr="00134903" w:rsidRDefault="001A3818" w:rsidP="001A381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Adaptation funding source</w:t>
            </w:r>
          </w:p>
        </w:tc>
        <w:tc>
          <w:tcPr>
            <w:tcW w:w="614" w:type="pct"/>
            <w:shd w:val="clear" w:color="auto" w:fill="FBCAD0"/>
            <w:noWrap/>
            <w:hideMark/>
          </w:tcPr>
          <w:p w14:paraId="2F5B4F0F" w14:textId="48D58EE4" w:rsidR="001A3818" w:rsidRPr="00134903" w:rsidRDefault="001A3818" w:rsidP="001A381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2022/23</w:t>
            </w:r>
          </w:p>
        </w:tc>
        <w:tc>
          <w:tcPr>
            <w:tcW w:w="614" w:type="pct"/>
            <w:shd w:val="clear" w:color="auto" w:fill="FBCAD0"/>
            <w:noWrap/>
          </w:tcPr>
          <w:p w14:paraId="5CF4AF4A" w14:textId="43D78FF4" w:rsidR="001A3818" w:rsidRPr="00134903" w:rsidRDefault="001A3818" w:rsidP="001A381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2023/24</w:t>
            </w:r>
          </w:p>
        </w:tc>
        <w:tc>
          <w:tcPr>
            <w:tcW w:w="614" w:type="pct"/>
            <w:shd w:val="clear" w:color="auto" w:fill="FBCAD0"/>
            <w:noWrap/>
          </w:tcPr>
          <w:p w14:paraId="31F5969B" w14:textId="47265010" w:rsidR="001A3818" w:rsidRPr="00134903" w:rsidRDefault="001A3818" w:rsidP="001A381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20</w:t>
            </w:r>
            <w:r w:rsidR="0075452D">
              <w:rPr>
                <w:rFonts w:eastAsia="Times New Roman" w:cs="Segoe UI"/>
                <w:color w:val="000000"/>
              </w:rPr>
              <w:t>24/25</w:t>
            </w:r>
          </w:p>
        </w:tc>
        <w:tc>
          <w:tcPr>
            <w:tcW w:w="664" w:type="pct"/>
            <w:shd w:val="clear" w:color="auto" w:fill="FBCAD0"/>
          </w:tcPr>
          <w:p w14:paraId="359F814A" w14:textId="77777777" w:rsidR="001A3818" w:rsidRPr="00134903" w:rsidRDefault="001A3818" w:rsidP="001A381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Average annual change</w:t>
            </w:r>
          </w:p>
        </w:tc>
      </w:tr>
      <w:tr w:rsidR="00A25153" w:rsidRPr="00956B2A" w14:paraId="71C28A43"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1B7B4950"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Basildon</w:t>
            </w:r>
          </w:p>
        </w:tc>
        <w:tc>
          <w:tcPr>
            <w:tcW w:w="1653" w:type="pct"/>
            <w:hideMark/>
          </w:tcPr>
          <w:p w14:paraId="63B848B8" w14:textId="130BC87A"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0B5D5C3D" w14:textId="5AF4E0D0"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106</w:t>
            </w:r>
          </w:p>
        </w:tc>
        <w:tc>
          <w:tcPr>
            <w:tcW w:w="614" w:type="pct"/>
            <w:noWrap/>
            <w:vAlign w:val="center"/>
            <w:hideMark/>
          </w:tcPr>
          <w:p w14:paraId="17A84B35" w14:textId="592DD30D"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118</w:t>
            </w:r>
          </w:p>
        </w:tc>
        <w:tc>
          <w:tcPr>
            <w:tcW w:w="614" w:type="pct"/>
            <w:noWrap/>
            <w:vAlign w:val="center"/>
            <w:hideMark/>
          </w:tcPr>
          <w:p w14:paraId="2E59E8D4" w14:textId="69C29F04"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156</w:t>
            </w:r>
          </w:p>
        </w:tc>
        <w:tc>
          <w:tcPr>
            <w:tcW w:w="664" w:type="pct"/>
            <w:vAlign w:val="center"/>
          </w:tcPr>
          <w:p w14:paraId="4A45C5D0" w14:textId="134444EE"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22%</w:t>
            </w:r>
          </w:p>
        </w:tc>
      </w:tr>
      <w:tr w:rsidR="00A25153" w:rsidRPr="00956B2A" w14:paraId="0057D7F5" w14:textId="77777777" w:rsidTr="00A25153">
        <w:trPr>
          <w:trHeight w:val="595"/>
        </w:trPr>
        <w:tc>
          <w:tcPr>
            <w:cnfStyle w:val="001000000000" w:firstRow="0" w:lastRow="0" w:firstColumn="1" w:lastColumn="0" w:oddVBand="0" w:evenVBand="0" w:oddHBand="0" w:evenHBand="0" w:firstRowFirstColumn="0" w:firstRowLastColumn="0" w:lastRowFirstColumn="0" w:lastRowLastColumn="0"/>
            <w:tcW w:w="841" w:type="pct"/>
            <w:vMerge/>
            <w:hideMark/>
          </w:tcPr>
          <w:p w14:paraId="4F3F140A" w14:textId="77777777" w:rsidR="00A25153" w:rsidRPr="00134903" w:rsidRDefault="00A25153" w:rsidP="00A25153">
            <w:pPr>
              <w:rPr>
                <w:rFonts w:eastAsia="Times New Roman" w:cs="Segoe UI"/>
                <w:color w:val="000000"/>
              </w:rPr>
            </w:pPr>
          </w:p>
        </w:tc>
        <w:tc>
          <w:tcPr>
            <w:tcW w:w="1653" w:type="pct"/>
            <w:hideMark/>
          </w:tcPr>
          <w:p w14:paraId="41F0AC75" w14:textId="519BC216"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414C4003" w14:textId="4A77D350"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193</w:t>
            </w:r>
          </w:p>
        </w:tc>
        <w:tc>
          <w:tcPr>
            <w:tcW w:w="614" w:type="pct"/>
            <w:noWrap/>
            <w:vAlign w:val="center"/>
            <w:hideMark/>
          </w:tcPr>
          <w:p w14:paraId="25407F85" w14:textId="7D36EB36"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174</w:t>
            </w:r>
          </w:p>
        </w:tc>
        <w:tc>
          <w:tcPr>
            <w:tcW w:w="614" w:type="pct"/>
            <w:noWrap/>
            <w:vAlign w:val="center"/>
            <w:hideMark/>
          </w:tcPr>
          <w:p w14:paraId="3668CF48" w14:textId="3818334F"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w:t>
            </w:r>
            <w:r w:rsidR="00DD508B">
              <w:rPr>
                <w:rFonts w:cs="Segoe UI"/>
                <w:color w:val="000000"/>
              </w:rPr>
              <w:t>95</w:t>
            </w:r>
          </w:p>
        </w:tc>
        <w:tc>
          <w:tcPr>
            <w:tcW w:w="664" w:type="pct"/>
            <w:vAlign w:val="center"/>
          </w:tcPr>
          <w:p w14:paraId="6DE4DF4F" w14:textId="742100E9" w:rsidR="00A25153" w:rsidRPr="00A25153" w:rsidRDefault="00DD508B"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1</w:t>
            </w:r>
            <w:r w:rsidR="00A25153" w:rsidRPr="00A25153">
              <w:rPr>
                <w:rFonts w:cs="Segoe UI"/>
                <w:color w:val="000000"/>
              </w:rPr>
              <w:t>%</w:t>
            </w:r>
          </w:p>
        </w:tc>
      </w:tr>
      <w:tr w:rsidR="00A25153" w:rsidRPr="00956B2A" w14:paraId="721CECE8"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45048807" w14:textId="77777777" w:rsidR="00A25153" w:rsidRPr="00134903" w:rsidRDefault="00A25153" w:rsidP="00A25153">
            <w:pPr>
              <w:rPr>
                <w:rFonts w:eastAsia="Times New Roman" w:cs="Segoe UI"/>
                <w:color w:val="000000"/>
              </w:rPr>
            </w:pPr>
          </w:p>
        </w:tc>
        <w:tc>
          <w:tcPr>
            <w:tcW w:w="1653" w:type="pct"/>
            <w:noWrap/>
            <w:hideMark/>
          </w:tcPr>
          <w:p w14:paraId="59E34CF5"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72377D10" w14:textId="64AB8FA0"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299</w:t>
            </w:r>
          </w:p>
        </w:tc>
        <w:tc>
          <w:tcPr>
            <w:tcW w:w="614" w:type="pct"/>
            <w:noWrap/>
            <w:vAlign w:val="center"/>
            <w:hideMark/>
          </w:tcPr>
          <w:p w14:paraId="55C5CAAB" w14:textId="58CAE29C"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292</w:t>
            </w:r>
          </w:p>
        </w:tc>
        <w:tc>
          <w:tcPr>
            <w:tcW w:w="614" w:type="pct"/>
            <w:noWrap/>
            <w:vAlign w:val="center"/>
            <w:hideMark/>
          </w:tcPr>
          <w:p w14:paraId="1FFCF357" w14:textId="60D4742D"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340</w:t>
            </w:r>
          </w:p>
        </w:tc>
        <w:tc>
          <w:tcPr>
            <w:tcW w:w="664" w:type="pct"/>
            <w:vAlign w:val="center"/>
          </w:tcPr>
          <w:p w14:paraId="461015B0" w14:textId="36D14653"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7%</w:t>
            </w:r>
          </w:p>
        </w:tc>
      </w:tr>
      <w:tr w:rsidR="00A25153" w:rsidRPr="00956B2A" w14:paraId="3AC87EA7"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5AB976AB"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Braintree</w:t>
            </w:r>
          </w:p>
        </w:tc>
        <w:tc>
          <w:tcPr>
            <w:tcW w:w="1653" w:type="pct"/>
            <w:hideMark/>
          </w:tcPr>
          <w:p w14:paraId="180A57AA" w14:textId="25BFB809"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0E549377" w14:textId="07145BC0"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135</w:t>
            </w:r>
          </w:p>
        </w:tc>
        <w:tc>
          <w:tcPr>
            <w:tcW w:w="614" w:type="pct"/>
            <w:noWrap/>
            <w:vAlign w:val="center"/>
            <w:hideMark/>
          </w:tcPr>
          <w:p w14:paraId="5DA9E298" w14:textId="1AABDD3D"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181</w:t>
            </w:r>
          </w:p>
        </w:tc>
        <w:tc>
          <w:tcPr>
            <w:tcW w:w="614" w:type="pct"/>
            <w:noWrap/>
            <w:vAlign w:val="center"/>
            <w:hideMark/>
          </w:tcPr>
          <w:p w14:paraId="5966BB0E" w14:textId="681A67BC"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95</w:t>
            </w:r>
          </w:p>
        </w:tc>
        <w:tc>
          <w:tcPr>
            <w:tcW w:w="664" w:type="pct"/>
            <w:vAlign w:val="center"/>
          </w:tcPr>
          <w:p w14:paraId="5523001F" w14:textId="5CCA729E"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-7%</w:t>
            </w:r>
          </w:p>
        </w:tc>
      </w:tr>
      <w:tr w:rsidR="00A25153" w:rsidRPr="00956B2A" w14:paraId="56F50D33" w14:textId="77777777" w:rsidTr="00A25153">
        <w:trPr>
          <w:trHeight w:val="605"/>
        </w:trPr>
        <w:tc>
          <w:tcPr>
            <w:cnfStyle w:val="001000000000" w:firstRow="0" w:lastRow="0" w:firstColumn="1" w:lastColumn="0" w:oddVBand="0" w:evenVBand="0" w:oddHBand="0" w:evenHBand="0" w:firstRowFirstColumn="0" w:firstRowLastColumn="0" w:lastRowFirstColumn="0" w:lastRowLastColumn="0"/>
            <w:tcW w:w="841" w:type="pct"/>
            <w:vMerge/>
            <w:hideMark/>
          </w:tcPr>
          <w:p w14:paraId="38AF9AE5" w14:textId="77777777" w:rsidR="00A25153" w:rsidRPr="00134903" w:rsidRDefault="00A25153" w:rsidP="00A25153">
            <w:pPr>
              <w:rPr>
                <w:rFonts w:eastAsia="Times New Roman" w:cs="Segoe UI"/>
                <w:color w:val="000000"/>
              </w:rPr>
            </w:pPr>
          </w:p>
        </w:tc>
        <w:tc>
          <w:tcPr>
            <w:tcW w:w="1653" w:type="pct"/>
            <w:hideMark/>
          </w:tcPr>
          <w:p w14:paraId="43D60EF2" w14:textId="703070D1"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01A27CB7" w14:textId="28014B15"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14" w:type="pct"/>
            <w:noWrap/>
            <w:vAlign w:val="center"/>
            <w:hideMark/>
          </w:tcPr>
          <w:p w14:paraId="519726A3" w14:textId="1D93A82A"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14" w:type="pct"/>
            <w:noWrap/>
            <w:vAlign w:val="center"/>
            <w:hideMark/>
          </w:tcPr>
          <w:p w14:paraId="2EB210DC" w14:textId="564A1103"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64" w:type="pct"/>
            <w:vAlign w:val="center"/>
          </w:tcPr>
          <w:p w14:paraId="003D9E78" w14:textId="5D9BF26F"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0%</w:t>
            </w:r>
          </w:p>
        </w:tc>
      </w:tr>
      <w:tr w:rsidR="00A25153" w:rsidRPr="00956B2A" w14:paraId="3AAC11A1"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120852CB" w14:textId="77777777" w:rsidR="00A25153" w:rsidRPr="00134903" w:rsidRDefault="00A25153" w:rsidP="00A25153">
            <w:pPr>
              <w:rPr>
                <w:rFonts w:eastAsia="Times New Roman" w:cs="Segoe UI"/>
                <w:color w:val="000000"/>
              </w:rPr>
            </w:pPr>
          </w:p>
        </w:tc>
        <w:tc>
          <w:tcPr>
            <w:tcW w:w="1653" w:type="pct"/>
            <w:noWrap/>
            <w:hideMark/>
          </w:tcPr>
          <w:p w14:paraId="645D01DF"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11FBD5A9" w14:textId="0707055E"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135</w:t>
            </w:r>
          </w:p>
        </w:tc>
        <w:tc>
          <w:tcPr>
            <w:tcW w:w="614" w:type="pct"/>
            <w:noWrap/>
            <w:vAlign w:val="center"/>
            <w:hideMark/>
          </w:tcPr>
          <w:p w14:paraId="0540646D" w14:textId="5D25EF92"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181</w:t>
            </w:r>
          </w:p>
        </w:tc>
        <w:tc>
          <w:tcPr>
            <w:tcW w:w="614" w:type="pct"/>
            <w:noWrap/>
            <w:vAlign w:val="center"/>
            <w:hideMark/>
          </w:tcPr>
          <w:p w14:paraId="12596DA3" w14:textId="14A0B708"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95</w:t>
            </w:r>
          </w:p>
        </w:tc>
        <w:tc>
          <w:tcPr>
            <w:tcW w:w="664" w:type="pct"/>
            <w:vAlign w:val="center"/>
          </w:tcPr>
          <w:p w14:paraId="0BCFB6FF" w14:textId="08489D06"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-7%</w:t>
            </w:r>
          </w:p>
        </w:tc>
      </w:tr>
      <w:tr w:rsidR="00A25153" w:rsidRPr="00956B2A" w14:paraId="663F56FC"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762D21C8"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Brentwood</w:t>
            </w:r>
          </w:p>
        </w:tc>
        <w:tc>
          <w:tcPr>
            <w:tcW w:w="1653" w:type="pct"/>
            <w:hideMark/>
          </w:tcPr>
          <w:p w14:paraId="3C75DCC2" w14:textId="3E252874"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51F5713C" w14:textId="64AA5AD6"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23</w:t>
            </w:r>
          </w:p>
        </w:tc>
        <w:tc>
          <w:tcPr>
            <w:tcW w:w="614" w:type="pct"/>
            <w:noWrap/>
            <w:vAlign w:val="center"/>
            <w:hideMark/>
          </w:tcPr>
          <w:p w14:paraId="5005F4F8" w14:textId="1CB98A13"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24</w:t>
            </w:r>
          </w:p>
        </w:tc>
        <w:tc>
          <w:tcPr>
            <w:tcW w:w="614" w:type="pct"/>
            <w:noWrap/>
            <w:vAlign w:val="center"/>
            <w:hideMark/>
          </w:tcPr>
          <w:p w14:paraId="0F93B6B2" w14:textId="3FE170D6"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15</w:t>
            </w:r>
          </w:p>
        </w:tc>
        <w:tc>
          <w:tcPr>
            <w:tcW w:w="664" w:type="pct"/>
            <w:vAlign w:val="center"/>
          </w:tcPr>
          <w:p w14:paraId="30D49405" w14:textId="64BC9D09"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-17%</w:t>
            </w:r>
          </w:p>
        </w:tc>
      </w:tr>
      <w:tr w:rsidR="00A25153" w:rsidRPr="00956B2A" w14:paraId="22068713" w14:textId="77777777" w:rsidTr="00A25153">
        <w:trPr>
          <w:trHeight w:val="615"/>
        </w:trPr>
        <w:tc>
          <w:tcPr>
            <w:cnfStyle w:val="001000000000" w:firstRow="0" w:lastRow="0" w:firstColumn="1" w:lastColumn="0" w:oddVBand="0" w:evenVBand="0" w:oddHBand="0" w:evenHBand="0" w:firstRowFirstColumn="0" w:firstRowLastColumn="0" w:lastRowFirstColumn="0" w:lastRowLastColumn="0"/>
            <w:tcW w:w="841" w:type="pct"/>
            <w:vMerge/>
            <w:hideMark/>
          </w:tcPr>
          <w:p w14:paraId="26F8F337" w14:textId="77777777" w:rsidR="00A25153" w:rsidRPr="00134903" w:rsidRDefault="00A25153" w:rsidP="00A25153">
            <w:pPr>
              <w:rPr>
                <w:rFonts w:eastAsia="Times New Roman" w:cs="Segoe UI"/>
                <w:color w:val="000000"/>
              </w:rPr>
            </w:pPr>
          </w:p>
        </w:tc>
        <w:tc>
          <w:tcPr>
            <w:tcW w:w="1653" w:type="pct"/>
            <w:hideMark/>
          </w:tcPr>
          <w:p w14:paraId="37974D83" w14:textId="1E69B264"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13D37D04" w14:textId="4F071DC8"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58</w:t>
            </w:r>
          </w:p>
        </w:tc>
        <w:tc>
          <w:tcPr>
            <w:tcW w:w="614" w:type="pct"/>
            <w:noWrap/>
            <w:vAlign w:val="center"/>
            <w:hideMark/>
          </w:tcPr>
          <w:p w14:paraId="336FC6DD" w14:textId="4415719A"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45</w:t>
            </w:r>
          </w:p>
        </w:tc>
        <w:tc>
          <w:tcPr>
            <w:tcW w:w="614" w:type="pct"/>
            <w:noWrap/>
            <w:vAlign w:val="center"/>
            <w:hideMark/>
          </w:tcPr>
          <w:p w14:paraId="622CDFE7" w14:textId="6657EF4A"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49</w:t>
            </w:r>
          </w:p>
        </w:tc>
        <w:tc>
          <w:tcPr>
            <w:tcW w:w="664" w:type="pct"/>
            <w:vAlign w:val="center"/>
          </w:tcPr>
          <w:p w14:paraId="6E969607" w14:textId="32E14267"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-7%</w:t>
            </w:r>
          </w:p>
        </w:tc>
      </w:tr>
      <w:tr w:rsidR="00A25153" w:rsidRPr="00956B2A" w14:paraId="33C4121D"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6F78B98B" w14:textId="77777777" w:rsidR="00A25153" w:rsidRPr="00134903" w:rsidRDefault="00A25153" w:rsidP="00A25153">
            <w:pPr>
              <w:rPr>
                <w:rFonts w:eastAsia="Times New Roman" w:cs="Segoe UI"/>
                <w:color w:val="000000"/>
              </w:rPr>
            </w:pPr>
          </w:p>
        </w:tc>
        <w:tc>
          <w:tcPr>
            <w:tcW w:w="1653" w:type="pct"/>
            <w:noWrap/>
            <w:hideMark/>
          </w:tcPr>
          <w:p w14:paraId="0572FAF1"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6AB394B2" w14:textId="1D0027F1"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81</w:t>
            </w:r>
          </w:p>
        </w:tc>
        <w:tc>
          <w:tcPr>
            <w:tcW w:w="614" w:type="pct"/>
            <w:noWrap/>
            <w:vAlign w:val="center"/>
            <w:hideMark/>
          </w:tcPr>
          <w:p w14:paraId="065C5FF0" w14:textId="3AAFF10E"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69</w:t>
            </w:r>
          </w:p>
        </w:tc>
        <w:tc>
          <w:tcPr>
            <w:tcW w:w="614" w:type="pct"/>
            <w:noWrap/>
            <w:vAlign w:val="center"/>
            <w:hideMark/>
          </w:tcPr>
          <w:p w14:paraId="20D9238D" w14:textId="6CC7195B"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64</w:t>
            </w:r>
          </w:p>
        </w:tc>
        <w:tc>
          <w:tcPr>
            <w:tcW w:w="664" w:type="pct"/>
            <w:vAlign w:val="center"/>
          </w:tcPr>
          <w:p w14:paraId="453595E3" w14:textId="260C29AD"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-11%</w:t>
            </w:r>
          </w:p>
        </w:tc>
      </w:tr>
      <w:tr w:rsidR="00A25153" w:rsidRPr="00956B2A" w14:paraId="72EB73CE"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03F7A48D"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Castle Point</w:t>
            </w:r>
          </w:p>
        </w:tc>
        <w:tc>
          <w:tcPr>
            <w:tcW w:w="1653" w:type="pct"/>
            <w:hideMark/>
          </w:tcPr>
          <w:p w14:paraId="4E7069AC" w14:textId="280F3214"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1F8348FF" w14:textId="7513F034"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17</w:t>
            </w:r>
          </w:p>
        </w:tc>
        <w:tc>
          <w:tcPr>
            <w:tcW w:w="614" w:type="pct"/>
            <w:noWrap/>
            <w:vAlign w:val="center"/>
            <w:hideMark/>
          </w:tcPr>
          <w:p w14:paraId="0A9431BC" w14:textId="3C49FCE2"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25</w:t>
            </w:r>
          </w:p>
        </w:tc>
        <w:tc>
          <w:tcPr>
            <w:tcW w:w="614" w:type="pct"/>
            <w:noWrap/>
            <w:vAlign w:val="center"/>
            <w:hideMark/>
          </w:tcPr>
          <w:p w14:paraId="7244BDA1" w14:textId="62D26D98"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89</w:t>
            </w:r>
          </w:p>
        </w:tc>
        <w:tc>
          <w:tcPr>
            <w:tcW w:w="664" w:type="pct"/>
            <w:vAlign w:val="center"/>
          </w:tcPr>
          <w:p w14:paraId="522BBC81" w14:textId="3BA7992E"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152%</w:t>
            </w:r>
          </w:p>
        </w:tc>
      </w:tr>
      <w:tr w:rsidR="00A25153" w:rsidRPr="00956B2A" w14:paraId="10520ABE" w14:textId="77777777" w:rsidTr="00A25153">
        <w:trPr>
          <w:trHeight w:val="625"/>
        </w:trPr>
        <w:tc>
          <w:tcPr>
            <w:cnfStyle w:val="001000000000" w:firstRow="0" w:lastRow="0" w:firstColumn="1" w:lastColumn="0" w:oddVBand="0" w:evenVBand="0" w:oddHBand="0" w:evenHBand="0" w:firstRowFirstColumn="0" w:firstRowLastColumn="0" w:lastRowFirstColumn="0" w:lastRowLastColumn="0"/>
            <w:tcW w:w="841" w:type="pct"/>
            <w:vMerge/>
            <w:hideMark/>
          </w:tcPr>
          <w:p w14:paraId="4DC6A8F6" w14:textId="77777777" w:rsidR="00A25153" w:rsidRPr="00134903" w:rsidRDefault="00A25153" w:rsidP="00A25153">
            <w:pPr>
              <w:rPr>
                <w:rFonts w:eastAsia="Times New Roman" w:cs="Segoe UI"/>
                <w:color w:val="000000"/>
              </w:rPr>
            </w:pPr>
          </w:p>
        </w:tc>
        <w:tc>
          <w:tcPr>
            <w:tcW w:w="1653" w:type="pct"/>
            <w:hideMark/>
          </w:tcPr>
          <w:p w14:paraId="594CBA69" w14:textId="38D76CCF"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3C31557C" w14:textId="063DDBA0"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16</w:t>
            </w:r>
          </w:p>
        </w:tc>
        <w:tc>
          <w:tcPr>
            <w:tcW w:w="614" w:type="pct"/>
            <w:noWrap/>
            <w:vAlign w:val="center"/>
            <w:hideMark/>
          </w:tcPr>
          <w:p w14:paraId="4BA952BC" w14:textId="5E0041A7"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48</w:t>
            </w:r>
          </w:p>
        </w:tc>
        <w:tc>
          <w:tcPr>
            <w:tcW w:w="614" w:type="pct"/>
            <w:noWrap/>
            <w:vAlign w:val="center"/>
            <w:hideMark/>
          </w:tcPr>
          <w:p w14:paraId="39D7C439" w14:textId="1618E178"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58</w:t>
            </w:r>
          </w:p>
        </w:tc>
        <w:tc>
          <w:tcPr>
            <w:tcW w:w="664" w:type="pct"/>
            <w:vAlign w:val="center"/>
          </w:tcPr>
          <w:p w14:paraId="258F94F4" w14:textId="27AC508E"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110%</w:t>
            </w:r>
          </w:p>
        </w:tc>
      </w:tr>
      <w:tr w:rsidR="00A25153" w:rsidRPr="00956B2A" w14:paraId="383D7196"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3672D40B" w14:textId="77777777" w:rsidR="00A25153" w:rsidRPr="00134903" w:rsidRDefault="00A25153" w:rsidP="00A25153">
            <w:pPr>
              <w:rPr>
                <w:rFonts w:eastAsia="Times New Roman" w:cs="Segoe UI"/>
                <w:color w:val="000000"/>
              </w:rPr>
            </w:pPr>
          </w:p>
        </w:tc>
        <w:tc>
          <w:tcPr>
            <w:tcW w:w="1653" w:type="pct"/>
            <w:noWrap/>
            <w:hideMark/>
          </w:tcPr>
          <w:p w14:paraId="6E3D8C99"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3F4E732E" w14:textId="19EBBF2E"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33</w:t>
            </w:r>
          </w:p>
        </w:tc>
        <w:tc>
          <w:tcPr>
            <w:tcW w:w="614" w:type="pct"/>
            <w:noWrap/>
            <w:vAlign w:val="center"/>
            <w:hideMark/>
          </w:tcPr>
          <w:p w14:paraId="3FA58660" w14:textId="419BE993"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73</w:t>
            </w:r>
          </w:p>
        </w:tc>
        <w:tc>
          <w:tcPr>
            <w:tcW w:w="614" w:type="pct"/>
            <w:noWrap/>
            <w:vAlign w:val="center"/>
            <w:hideMark/>
          </w:tcPr>
          <w:p w14:paraId="4C20E279" w14:textId="190150EC"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147</w:t>
            </w:r>
          </w:p>
        </w:tc>
        <w:tc>
          <w:tcPr>
            <w:tcW w:w="664" w:type="pct"/>
            <w:vAlign w:val="center"/>
          </w:tcPr>
          <w:p w14:paraId="249D0E61" w14:textId="1203B3F5"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111%</w:t>
            </w:r>
          </w:p>
        </w:tc>
      </w:tr>
      <w:tr w:rsidR="00A25153" w:rsidRPr="00956B2A" w14:paraId="2A870639"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283B52DF"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Chelmsford</w:t>
            </w:r>
          </w:p>
        </w:tc>
        <w:tc>
          <w:tcPr>
            <w:tcW w:w="1653" w:type="pct"/>
            <w:hideMark/>
          </w:tcPr>
          <w:p w14:paraId="06E70484" w14:textId="6E94C9CB"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3BE71320" w14:textId="6B760044"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116</w:t>
            </w:r>
          </w:p>
        </w:tc>
        <w:tc>
          <w:tcPr>
            <w:tcW w:w="614" w:type="pct"/>
            <w:noWrap/>
            <w:vAlign w:val="center"/>
            <w:hideMark/>
          </w:tcPr>
          <w:p w14:paraId="2AD599E1" w14:textId="5DF82D57"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108</w:t>
            </w:r>
          </w:p>
        </w:tc>
        <w:tc>
          <w:tcPr>
            <w:tcW w:w="614" w:type="pct"/>
            <w:noWrap/>
            <w:vAlign w:val="center"/>
            <w:hideMark/>
          </w:tcPr>
          <w:p w14:paraId="5F7D0BC0" w14:textId="640B9C61"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115</w:t>
            </w:r>
          </w:p>
        </w:tc>
        <w:tc>
          <w:tcPr>
            <w:tcW w:w="664" w:type="pct"/>
            <w:vAlign w:val="center"/>
          </w:tcPr>
          <w:p w14:paraId="5B38BBBC" w14:textId="331B7D3F"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0%</w:t>
            </w:r>
          </w:p>
        </w:tc>
      </w:tr>
      <w:tr w:rsidR="00A25153" w:rsidRPr="00956B2A" w14:paraId="34A82158" w14:textId="77777777" w:rsidTr="00A25153">
        <w:trPr>
          <w:trHeight w:val="557"/>
        </w:trPr>
        <w:tc>
          <w:tcPr>
            <w:cnfStyle w:val="001000000000" w:firstRow="0" w:lastRow="0" w:firstColumn="1" w:lastColumn="0" w:oddVBand="0" w:evenVBand="0" w:oddHBand="0" w:evenHBand="0" w:firstRowFirstColumn="0" w:firstRowLastColumn="0" w:lastRowFirstColumn="0" w:lastRowLastColumn="0"/>
            <w:tcW w:w="841" w:type="pct"/>
            <w:vMerge/>
            <w:hideMark/>
          </w:tcPr>
          <w:p w14:paraId="190673E7" w14:textId="77777777" w:rsidR="00A25153" w:rsidRPr="00134903" w:rsidRDefault="00A25153" w:rsidP="00A25153">
            <w:pPr>
              <w:rPr>
                <w:rFonts w:eastAsia="Times New Roman" w:cs="Segoe UI"/>
                <w:color w:val="000000"/>
              </w:rPr>
            </w:pPr>
          </w:p>
        </w:tc>
        <w:tc>
          <w:tcPr>
            <w:tcW w:w="1653" w:type="pct"/>
            <w:hideMark/>
          </w:tcPr>
          <w:p w14:paraId="27992B6D" w14:textId="370F1DEB"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0A435568" w14:textId="0B25FF9A"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14" w:type="pct"/>
            <w:noWrap/>
            <w:vAlign w:val="center"/>
            <w:hideMark/>
          </w:tcPr>
          <w:p w14:paraId="54303113" w14:textId="549C2FF8"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14" w:type="pct"/>
            <w:noWrap/>
            <w:vAlign w:val="center"/>
            <w:hideMark/>
          </w:tcPr>
          <w:p w14:paraId="57D78BE1" w14:textId="36330B3B"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64" w:type="pct"/>
            <w:vAlign w:val="center"/>
          </w:tcPr>
          <w:p w14:paraId="031E18C0" w14:textId="40A0990D"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0%</w:t>
            </w:r>
          </w:p>
        </w:tc>
      </w:tr>
      <w:tr w:rsidR="00A25153" w:rsidRPr="00956B2A" w14:paraId="0578CC2F"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3113EB2A" w14:textId="77777777" w:rsidR="00A25153" w:rsidRPr="00134903" w:rsidRDefault="00A25153" w:rsidP="00A25153">
            <w:pPr>
              <w:rPr>
                <w:rFonts w:eastAsia="Times New Roman" w:cs="Segoe UI"/>
                <w:color w:val="000000"/>
              </w:rPr>
            </w:pPr>
          </w:p>
        </w:tc>
        <w:tc>
          <w:tcPr>
            <w:tcW w:w="1653" w:type="pct"/>
            <w:noWrap/>
            <w:hideMark/>
          </w:tcPr>
          <w:p w14:paraId="64316B98"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3EF17742" w14:textId="1BE46571"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116</w:t>
            </w:r>
          </w:p>
        </w:tc>
        <w:tc>
          <w:tcPr>
            <w:tcW w:w="614" w:type="pct"/>
            <w:noWrap/>
            <w:vAlign w:val="center"/>
            <w:hideMark/>
          </w:tcPr>
          <w:p w14:paraId="5078E5C8" w14:textId="3C480308"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108</w:t>
            </w:r>
          </w:p>
        </w:tc>
        <w:tc>
          <w:tcPr>
            <w:tcW w:w="614" w:type="pct"/>
            <w:noWrap/>
            <w:vAlign w:val="center"/>
            <w:hideMark/>
          </w:tcPr>
          <w:p w14:paraId="49141C72" w14:textId="418DBF65"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115</w:t>
            </w:r>
          </w:p>
        </w:tc>
        <w:tc>
          <w:tcPr>
            <w:tcW w:w="664" w:type="pct"/>
            <w:vAlign w:val="center"/>
          </w:tcPr>
          <w:p w14:paraId="239425BF" w14:textId="188CBAD7"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0%</w:t>
            </w:r>
          </w:p>
        </w:tc>
      </w:tr>
      <w:tr w:rsidR="00A25153" w:rsidRPr="00956B2A" w14:paraId="2F5D0DF9"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063DD89B"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Colchester</w:t>
            </w:r>
          </w:p>
        </w:tc>
        <w:tc>
          <w:tcPr>
            <w:tcW w:w="1653" w:type="pct"/>
            <w:hideMark/>
          </w:tcPr>
          <w:p w14:paraId="0DAB6843" w14:textId="27D770DF"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30978315" w14:textId="39CE23EB"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74</w:t>
            </w:r>
          </w:p>
        </w:tc>
        <w:tc>
          <w:tcPr>
            <w:tcW w:w="614" w:type="pct"/>
            <w:noWrap/>
            <w:vAlign w:val="center"/>
            <w:hideMark/>
          </w:tcPr>
          <w:p w14:paraId="3F8C9738" w14:textId="4ACAB36E"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88</w:t>
            </w:r>
          </w:p>
        </w:tc>
        <w:tc>
          <w:tcPr>
            <w:tcW w:w="614" w:type="pct"/>
            <w:noWrap/>
            <w:vAlign w:val="center"/>
            <w:hideMark/>
          </w:tcPr>
          <w:p w14:paraId="0F9209FA" w14:textId="3DBE9F20"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103</w:t>
            </w:r>
          </w:p>
        </w:tc>
        <w:tc>
          <w:tcPr>
            <w:tcW w:w="664" w:type="pct"/>
            <w:vAlign w:val="center"/>
          </w:tcPr>
          <w:p w14:paraId="70956BFF" w14:textId="69E8861F"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18%</w:t>
            </w:r>
          </w:p>
        </w:tc>
      </w:tr>
      <w:tr w:rsidR="00A25153" w:rsidRPr="00956B2A" w14:paraId="6F4B2FF6" w14:textId="77777777" w:rsidTr="00A25153">
        <w:trPr>
          <w:trHeight w:val="622"/>
        </w:trPr>
        <w:tc>
          <w:tcPr>
            <w:cnfStyle w:val="001000000000" w:firstRow="0" w:lastRow="0" w:firstColumn="1" w:lastColumn="0" w:oddVBand="0" w:evenVBand="0" w:oddHBand="0" w:evenHBand="0" w:firstRowFirstColumn="0" w:firstRowLastColumn="0" w:lastRowFirstColumn="0" w:lastRowLastColumn="0"/>
            <w:tcW w:w="841" w:type="pct"/>
            <w:vMerge/>
            <w:hideMark/>
          </w:tcPr>
          <w:p w14:paraId="1FEDD882" w14:textId="77777777" w:rsidR="00A25153" w:rsidRPr="00134903" w:rsidRDefault="00A25153" w:rsidP="00A25153">
            <w:pPr>
              <w:rPr>
                <w:rFonts w:eastAsia="Times New Roman" w:cs="Segoe UI"/>
                <w:color w:val="000000"/>
              </w:rPr>
            </w:pPr>
          </w:p>
        </w:tc>
        <w:tc>
          <w:tcPr>
            <w:tcW w:w="1653" w:type="pct"/>
            <w:hideMark/>
          </w:tcPr>
          <w:p w14:paraId="0297BEE9" w14:textId="129EA046"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5C1CEEE3" w14:textId="654FF7B2"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134</w:t>
            </w:r>
          </w:p>
        </w:tc>
        <w:tc>
          <w:tcPr>
            <w:tcW w:w="614" w:type="pct"/>
            <w:noWrap/>
            <w:vAlign w:val="center"/>
            <w:hideMark/>
          </w:tcPr>
          <w:p w14:paraId="5D05659C" w14:textId="3632F023"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139</w:t>
            </w:r>
          </w:p>
        </w:tc>
        <w:tc>
          <w:tcPr>
            <w:tcW w:w="614" w:type="pct"/>
            <w:noWrap/>
            <w:vAlign w:val="center"/>
            <w:hideMark/>
          </w:tcPr>
          <w:p w14:paraId="33180822" w14:textId="58BB4989"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168</w:t>
            </w:r>
          </w:p>
        </w:tc>
        <w:tc>
          <w:tcPr>
            <w:tcW w:w="664" w:type="pct"/>
            <w:vAlign w:val="center"/>
          </w:tcPr>
          <w:p w14:paraId="3BFCE0DC" w14:textId="186E400F"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12%</w:t>
            </w:r>
          </w:p>
        </w:tc>
      </w:tr>
      <w:tr w:rsidR="00A25153" w:rsidRPr="00956B2A" w14:paraId="75908D38" w14:textId="77777777" w:rsidTr="00A25153">
        <w:trPr>
          <w:trHeight w:val="377"/>
        </w:trPr>
        <w:tc>
          <w:tcPr>
            <w:cnfStyle w:val="001000000000" w:firstRow="0" w:lastRow="0" w:firstColumn="1" w:lastColumn="0" w:oddVBand="0" w:evenVBand="0" w:oddHBand="0" w:evenHBand="0" w:firstRowFirstColumn="0" w:firstRowLastColumn="0" w:lastRowFirstColumn="0" w:lastRowLastColumn="0"/>
            <w:tcW w:w="841" w:type="pct"/>
            <w:vMerge/>
            <w:hideMark/>
          </w:tcPr>
          <w:p w14:paraId="327BDA9E" w14:textId="77777777" w:rsidR="00A25153" w:rsidRPr="00134903" w:rsidRDefault="00A25153" w:rsidP="00A25153">
            <w:pPr>
              <w:rPr>
                <w:rFonts w:eastAsia="Times New Roman" w:cs="Segoe UI"/>
                <w:color w:val="000000"/>
              </w:rPr>
            </w:pPr>
          </w:p>
        </w:tc>
        <w:tc>
          <w:tcPr>
            <w:tcW w:w="1653" w:type="pct"/>
            <w:noWrap/>
            <w:hideMark/>
          </w:tcPr>
          <w:p w14:paraId="547EA8C1"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5D1606D2" w14:textId="50D28965"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208</w:t>
            </w:r>
          </w:p>
        </w:tc>
        <w:tc>
          <w:tcPr>
            <w:tcW w:w="614" w:type="pct"/>
            <w:noWrap/>
            <w:vAlign w:val="center"/>
            <w:hideMark/>
          </w:tcPr>
          <w:p w14:paraId="3110952F" w14:textId="3A11AE74"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227</w:t>
            </w:r>
          </w:p>
        </w:tc>
        <w:tc>
          <w:tcPr>
            <w:tcW w:w="614" w:type="pct"/>
            <w:noWrap/>
            <w:vAlign w:val="center"/>
            <w:hideMark/>
          </w:tcPr>
          <w:p w14:paraId="6437FF51" w14:textId="699DB7F9"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271</w:t>
            </w:r>
          </w:p>
        </w:tc>
        <w:tc>
          <w:tcPr>
            <w:tcW w:w="664" w:type="pct"/>
            <w:vAlign w:val="center"/>
          </w:tcPr>
          <w:p w14:paraId="534ABF0F" w14:textId="7F9ECE9F"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14%</w:t>
            </w:r>
          </w:p>
        </w:tc>
      </w:tr>
      <w:tr w:rsidR="00A25153" w:rsidRPr="00956B2A" w14:paraId="74871D24"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45869754"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Epping Forest</w:t>
            </w:r>
          </w:p>
        </w:tc>
        <w:tc>
          <w:tcPr>
            <w:tcW w:w="1653" w:type="pct"/>
            <w:hideMark/>
          </w:tcPr>
          <w:p w14:paraId="57684044" w14:textId="3D6E13C0"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3589AE82" w14:textId="58E3F396"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112</w:t>
            </w:r>
          </w:p>
        </w:tc>
        <w:tc>
          <w:tcPr>
            <w:tcW w:w="614" w:type="pct"/>
            <w:noWrap/>
            <w:vAlign w:val="center"/>
            <w:hideMark/>
          </w:tcPr>
          <w:p w14:paraId="7DF86E5D" w14:textId="1715A592"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140</w:t>
            </w:r>
          </w:p>
        </w:tc>
        <w:tc>
          <w:tcPr>
            <w:tcW w:w="614" w:type="pct"/>
            <w:noWrap/>
            <w:vAlign w:val="center"/>
            <w:hideMark/>
          </w:tcPr>
          <w:p w14:paraId="3EAEEE61" w14:textId="52323FB0"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101</w:t>
            </w:r>
          </w:p>
        </w:tc>
        <w:tc>
          <w:tcPr>
            <w:tcW w:w="664" w:type="pct"/>
            <w:vAlign w:val="center"/>
          </w:tcPr>
          <w:p w14:paraId="57FBDE2C" w14:textId="0A69B069"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w:t>
            </w:r>
          </w:p>
        </w:tc>
      </w:tr>
      <w:tr w:rsidR="00A25153" w:rsidRPr="00956B2A" w14:paraId="0DB486D6" w14:textId="77777777" w:rsidTr="00A25153">
        <w:trPr>
          <w:trHeight w:val="605"/>
        </w:trPr>
        <w:tc>
          <w:tcPr>
            <w:cnfStyle w:val="001000000000" w:firstRow="0" w:lastRow="0" w:firstColumn="1" w:lastColumn="0" w:oddVBand="0" w:evenVBand="0" w:oddHBand="0" w:evenHBand="0" w:firstRowFirstColumn="0" w:firstRowLastColumn="0" w:lastRowFirstColumn="0" w:lastRowLastColumn="0"/>
            <w:tcW w:w="841" w:type="pct"/>
            <w:vMerge/>
            <w:hideMark/>
          </w:tcPr>
          <w:p w14:paraId="7E75E223" w14:textId="77777777" w:rsidR="00A25153" w:rsidRPr="00134903" w:rsidRDefault="00A25153" w:rsidP="00A25153">
            <w:pPr>
              <w:rPr>
                <w:rFonts w:eastAsia="Times New Roman" w:cs="Segoe UI"/>
                <w:color w:val="000000"/>
              </w:rPr>
            </w:pPr>
          </w:p>
        </w:tc>
        <w:tc>
          <w:tcPr>
            <w:tcW w:w="1653" w:type="pct"/>
            <w:hideMark/>
          </w:tcPr>
          <w:p w14:paraId="0B7166DB" w14:textId="7BE86984"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0DF9ABEC" w14:textId="6FB3FA7E"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142</w:t>
            </w:r>
          </w:p>
        </w:tc>
        <w:tc>
          <w:tcPr>
            <w:tcW w:w="614" w:type="pct"/>
            <w:noWrap/>
            <w:vAlign w:val="center"/>
            <w:hideMark/>
          </w:tcPr>
          <w:p w14:paraId="3E453FCC" w14:textId="4BF44538"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124</w:t>
            </w:r>
          </w:p>
        </w:tc>
        <w:tc>
          <w:tcPr>
            <w:tcW w:w="614" w:type="pct"/>
            <w:noWrap/>
            <w:vAlign w:val="center"/>
            <w:hideMark/>
          </w:tcPr>
          <w:p w14:paraId="01AD3E65" w14:textId="110A8999"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183</w:t>
            </w:r>
          </w:p>
        </w:tc>
        <w:tc>
          <w:tcPr>
            <w:tcW w:w="664" w:type="pct"/>
            <w:vAlign w:val="center"/>
          </w:tcPr>
          <w:p w14:paraId="6E3F4E87" w14:textId="13A16F5C"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17%</w:t>
            </w:r>
          </w:p>
        </w:tc>
      </w:tr>
      <w:tr w:rsidR="00A25153" w:rsidRPr="00956B2A" w14:paraId="1B798B77"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61A5789C" w14:textId="77777777" w:rsidR="00A25153" w:rsidRPr="00134903" w:rsidRDefault="00A25153" w:rsidP="00A25153">
            <w:pPr>
              <w:rPr>
                <w:rFonts w:eastAsia="Times New Roman" w:cs="Segoe UI"/>
                <w:color w:val="000000"/>
              </w:rPr>
            </w:pPr>
          </w:p>
        </w:tc>
        <w:tc>
          <w:tcPr>
            <w:tcW w:w="1653" w:type="pct"/>
            <w:noWrap/>
            <w:hideMark/>
          </w:tcPr>
          <w:p w14:paraId="2410F3B5"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050ACA4C" w14:textId="220BCB35"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254</w:t>
            </w:r>
          </w:p>
        </w:tc>
        <w:tc>
          <w:tcPr>
            <w:tcW w:w="614" w:type="pct"/>
            <w:noWrap/>
            <w:vAlign w:val="center"/>
            <w:hideMark/>
          </w:tcPr>
          <w:p w14:paraId="09FF79FD" w14:textId="69B1311E"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264</w:t>
            </w:r>
          </w:p>
        </w:tc>
        <w:tc>
          <w:tcPr>
            <w:tcW w:w="614" w:type="pct"/>
            <w:noWrap/>
            <w:vAlign w:val="center"/>
            <w:hideMark/>
          </w:tcPr>
          <w:p w14:paraId="28F7911D" w14:textId="62ACB47B"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284</w:t>
            </w:r>
          </w:p>
        </w:tc>
        <w:tc>
          <w:tcPr>
            <w:tcW w:w="664" w:type="pct"/>
            <w:vAlign w:val="center"/>
          </w:tcPr>
          <w:p w14:paraId="3C86D3D6" w14:textId="4B84E0C1"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6%</w:t>
            </w:r>
          </w:p>
        </w:tc>
      </w:tr>
      <w:tr w:rsidR="00A25153" w:rsidRPr="00956B2A" w14:paraId="3F816557"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20E81C17"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Harlow*</w:t>
            </w:r>
          </w:p>
        </w:tc>
        <w:tc>
          <w:tcPr>
            <w:tcW w:w="1653" w:type="pct"/>
            <w:hideMark/>
          </w:tcPr>
          <w:p w14:paraId="038A5941" w14:textId="0DE2D96A"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17FF014A" w14:textId="64B633CB"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76</w:t>
            </w:r>
          </w:p>
        </w:tc>
        <w:tc>
          <w:tcPr>
            <w:tcW w:w="614" w:type="pct"/>
            <w:noWrap/>
            <w:vAlign w:val="center"/>
            <w:hideMark/>
          </w:tcPr>
          <w:p w14:paraId="2CE140D6" w14:textId="0BA01337"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96</w:t>
            </w:r>
          </w:p>
        </w:tc>
        <w:tc>
          <w:tcPr>
            <w:tcW w:w="614" w:type="pct"/>
            <w:noWrap/>
            <w:vAlign w:val="center"/>
            <w:hideMark/>
          </w:tcPr>
          <w:p w14:paraId="58811A1F" w14:textId="0C942B62"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120</w:t>
            </w:r>
          </w:p>
        </w:tc>
        <w:tc>
          <w:tcPr>
            <w:tcW w:w="664" w:type="pct"/>
            <w:vAlign w:val="center"/>
          </w:tcPr>
          <w:p w14:paraId="6BD402EE" w14:textId="43AF1C49"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26%</w:t>
            </w:r>
          </w:p>
        </w:tc>
      </w:tr>
      <w:tr w:rsidR="00A25153" w:rsidRPr="00956B2A" w14:paraId="7BB89784" w14:textId="77777777" w:rsidTr="00A25153">
        <w:trPr>
          <w:trHeight w:val="610"/>
        </w:trPr>
        <w:tc>
          <w:tcPr>
            <w:cnfStyle w:val="001000000000" w:firstRow="0" w:lastRow="0" w:firstColumn="1" w:lastColumn="0" w:oddVBand="0" w:evenVBand="0" w:oddHBand="0" w:evenHBand="0" w:firstRowFirstColumn="0" w:firstRowLastColumn="0" w:lastRowFirstColumn="0" w:lastRowLastColumn="0"/>
            <w:tcW w:w="841" w:type="pct"/>
            <w:vMerge/>
            <w:hideMark/>
          </w:tcPr>
          <w:p w14:paraId="62197E44" w14:textId="77777777" w:rsidR="00A25153" w:rsidRPr="00134903" w:rsidRDefault="00A25153" w:rsidP="00A25153">
            <w:pPr>
              <w:rPr>
                <w:rFonts w:eastAsia="Times New Roman" w:cs="Segoe UI"/>
                <w:color w:val="000000"/>
              </w:rPr>
            </w:pPr>
          </w:p>
        </w:tc>
        <w:tc>
          <w:tcPr>
            <w:tcW w:w="1653" w:type="pct"/>
            <w:hideMark/>
          </w:tcPr>
          <w:p w14:paraId="070DD15F" w14:textId="1DBB83FA"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1E5F75CF" w14:textId="5C6ADAB7"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rPr>
            </w:pPr>
            <w:r w:rsidRPr="00A95CC1">
              <w:rPr>
                <w:rFonts w:cs="Segoe UI"/>
                <w:color w:val="000000"/>
              </w:rPr>
              <w:t>108</w:t>
            </w:r>
          </w:p>
        </w:tc>
        <w:tc>
          <w:tcPr>
            <w:tcW w:w="614" w:type="pct"/>
            <w:noWrap/>
            <w:vAlign w:val="center"/>
            <w:hideMark/>
          </w:tcPr>
          <w:p w14:paraId="4F37588B" w14:textId="0C7FAD42"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rPr>
            </w:pPr>
            <w:r w:rsidRPr="00A95CC1">
              <w:rPr>
                <w:rFonts w:cs="Segoe UI"/>
                <w:color w:val="000000"/>
              </w:rPr>
              <w:t>144</w:t>
            </w:r>
          </w:p>
        </w:tc>
        <w:tc>
          <w:tcPr>
            <w:tcW w:w="614" w:type="pct"/>
            <w:noWrap/>
            <w:vAlign w:val="center"/>
            <w:hideMark/>
          </w:tcPr>
          <w:p w14:paraId="194CBE3D" w14:textId="71BDAEEF"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rPr>
            </w:pPr>
            <w:r w:rsidRPr="00A95CC1">
              <w:rPr>
                <w:rFonts w:cs="Segoe UI"/>
                <w:color w:val="000000"/>
              </w:rPr>
              <w:t>131</w:t>
            </w:r>
          </w:p>
        </w:tc>
        <w:tc>
          <w:tcPr>
            <w:tcW w:w="664" w:type="pct"/>
            <w:vAlign w:val="center"/>
          </w:tcPr>
          <w:p w14:paraId="302AF9A9" w14:textId="54541C38"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rPr>
            </w:pPr>
            <w:r w:rsidRPr="00A25153">
              <w:rPr>
                <w:rFonts w:cs="Segoe UI"/>
                <w:color w:val="000000"/>
              </w:rPr>
              <w:t>-5%</w:t>
            </w:r>
          </w:p>
        </w:tc>
      </w:tr>
      <w:tr w:rsidR="00A25153" w:rsidRPr="00956B2A" w14:paraId="587E1221"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73999BF6" w14:textId="77777777" w:rsidR="00A25153" w:rsidRPr="00134903" w:rsidRDefault="00A25153" w:rsidP="00A25153">
            <w:pPr>
              <w:rPr>
                <w:rFonts w:eastAsia="Times New Roman" w:cs="Segoe UI"/>
                <w:color w:val="000000"/>
              </w:rPr>
            </w:pPr>
          </w:p>
        </w:tc>
        <w:tc>
          <w:tcPr>
            <w:tcW w:w="1653" w:type="pct"/>
            <w:noWrap/>
            <w:hideMark/>
          </w:tcPr>
          <w:p w14:paraId="670113B1"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b/>
                <w:color w:val="000000"/>
              </w:rPr>
              <w:t>Total delivered adaptations</w:t>
            </w:r>
          </w:p>
        </w:tc>
        <w:tc>
          <w:tcPr>
            <w:tcW w:w="614" w:type="pct"/>
            <w:noWrap/>
            <w:vAlign w:val="center"/>
            <w:hideMark/>
          </w:tcPr>
          <w:p w14:paraId="2B47E1AE" w14:textId="5FC11C80"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rPr>
            </w:pPr>
            <w:r w:rsidRPr="00105F1F">
              <w:rPr>
                <w:rFonts w:cs="Segoe UI"/>
                <w:b/>
                <w:bCs/>
                <w:color w:val="000000"/>
              </w:rPr>
              <w:t>184</w:t>
            </w:r>
          </w:p>
        </w:tc>
        <w:tc>
          <w:tcPr>
            <w:tcW w:w="614" w:type="pct"/>
            <w:noWrap/>
            <w:vAlign w:val="center"/>
            <w:hideMark/>
          </w:tcPr>
          <w:p w14:paraId="7FA99105" w14:textId="5F4B3055"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rPr>
            </w:pPr>
            <w:r w:rsidRPr="00105F1F">
              <w:rPr>
                <w:rFonts w:cs="Segoe UI"/>
                <w:b/>
                <w:bCs/>
                <w:color w:val="000000"/>
              </w:rPr>
              <w:t>240</w:t>
            </w:r>
          </w:p>
        </w:tc>
        <w:tc>
          <w:tcPr>
            <w:tcW w:w="614" w:type="pct"/>
            <w:noWrap/>
            <w:vAlign w:val="center"/>
            <w:hideMark/>
          </w:tcPr>
          <w:p w14:paraId="272D7197" w14:textId="6427F2E7"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rPr>
            </w:pPr>
            <w:r w:rsidRPr="00105F1F">
              <w:rPr>
                <w:rFonts w:cs="Segoe UI"/>
                <w:b/>
                <w:bCs/>
                <w:color w:val="000000"/>
              </w:rPr>
              <w:t>251</w:t>
            </w:r>
          </w:p>
        </w:tc>
        <w:tc>
          <w:tcPr>
            <w:tcW w:w="664" w:type="pct"/>
            <w:vAlign w:val="center"/>
          </w:tcPr>
          <w:p w14:paraId="156B829A" w14:textId="54CD7038"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rPr>
            </w:pPr>
            <w:r w:rsidRPr="00105F1F">
              <w:rPr>
                <w:rFonts w:cs="Segoe UI"/>
                <w:b/>
                <w:bCs/>
                <w:color w:val="000000"/>
              </w:rPr>
              <w:t>18%</w:t>
            </w:r>
          </w:p>
        </w:tc>
      </w:tr>
      <w:tr w:rsidR="00A25153" w:rsidRPr="00956B2A" w14:paraId="31F4F643"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778A6110"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lastRenderedPageBreak/>
              <w:t>Maldon</w:t>
            </w:r>
          </w:p>
        </w:tc>
        <w:tc>
          <w:tcPr>
            <w:tcW w:w="1653" w:type="pct"/>
            <w:hideMark/>
          </w:tcPr>
          <w:p w14:paraId="12BAA44B" w14:textId="5C31FA58"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5B618728" w14:textId="37E22C96"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66</w:t>
            </w:r>
          </w:p>
        </w:tc>
        <w:tc>
          <w:tcPr>
            <w:tcW w:w="614" w:type="pct"/>
            <w:noWrap/>
            <w:vAlign w:val="center"/>
            <w:hideMark/>
          </w:tcPr>
          <w:p w14:paraId="478ADE20" w14:textId="63F3647F"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78</w:t>
            </w:r>
          </w:p>
        </w:tc>
        <w:tc>
          <w:tcPr>
            <w:tcW w:w="614" w:type="pct"/>
            <w:noWrap/>
            <w:vAlign w:val="center"/>
            <w:hideMark/>
          </w:tcPr>
          <w:p w14:paraId="35784E3D" w14:textId="7D72CBEE"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80</w:t>
            </w:r>
          </w:p>
        </w:tc>
        <w:tc>
          <w:tcPr>
            <w:tcW w:w="664" w:type="pct"/>
            <w:vAlign w:val="center"/>
          </w:tcPr>
          <w:p w14:paraId="635E411E" w14:textId="1C0AF04E"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10%</w:t>
            </w:r>
          </w:p>
        </w:tc>
      </w:tr>
      <w:tr w:rsidR="00A25153" w:rsidRPr="00956B2A" w14:paraId="67E09BE4" w14:textId="77777777" w:rsidTr="00A25153">
        <w:trPr>
          <w:trHeight w:val="533"/>
        </w:trPr>
        <w:tc>
          <w:tcPr>
            <w:cnfStyle w:val="001000000000" w:firstRow="0" w:lastRow="0" w:firstColumn="1" w:lastColumn="0" w:oddVBand="0" w:evenVBand="0" w:oddHBand="0" w:evenHBand="0" w:firstRowFirstColumn="0" w:firstRowLastColumn="0" w:lastRowFirstColumn="0" w:lastRowLastColumn="0"/>
            <w:tcW w:w="841" w:type="pct"/>
            <w:vMerge/>
            <w:hideMark/>
          </w:tcPr>
          <w:p w14:paraId="1D98446E" w14:textId="77777777" w:rsidR="00A25153" w:rsidRPr="00134903" w:rsidRDefault="00A25153" w:rsidP="00A25153">
            <w:pPr>
              <w:rPr>
                <w:rFonts w:eastAsia="Times New Roman" w:cs="Segoe UI"/>
                <w:color w:val="000000"/>
              </w:rPr>
            </w:pPr>
          </w:p>
        </w:tc>
        <w:tc>
          <w:tcPr>
            <w:tcW w:w="1653" w:type="pct"/>
            <w:hideMark/>
          </w:tcPr>
          <w:p w14:paraId="7585EC80" w14:textId="57BAF2C2"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74B5DCA7" w14:textId="40640CA5" w:rsidR="00A25153" w:rsidRPr="00A95CC1" w:rsidRDefault="0032579A"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N/A</w:t>
            </w:r>
          </w:p>
        </w:tc>
        <w:tc>
          <w:tcPr>
            <w:tcW w:w="614" w:type="pct"/>
            <w:noWrap/>
            <w:vAlign w:val="center"/>
            <w:hideMark/>
          </w:tcPr>
          <w:p w14:paraId="7FDEF531" w14:textId="565E4950"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14" w:type="pct"/>
            <w:noWrap/>
            <w:vAlign w:val="center"/>
            <w:hideMark/>
          </w:tcPr>
          <w:p w14:paraId="277142D3" w14:textId="05220763"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64" w:type="pct"/>
            <w:vAlign w:val="center"/>
          </w:tcPr>
          <w:p w14:paraId="3F1D7364" w14:textId="6AB190F6"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0%</w:t>
            </w:r>
          </w:p>
        </w:tc>
      </w:tr>
      <w:tr w:rsidR="00A25153" w:rsidRPr="00956B2A" w14:paraId="3BF528F7"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2EC96E7E" w14:textId="77777777" w:rsidR="00A25153" w:rsidRPr="00134903" w:rsidRDefault="00A25153" w:rsidP="00A25153">
            <w:pPr>
              <w:rPr>
                <w:rFonts w:eastAsia="Times New Roman" w:cs="Segoe UI"/>
                <w:color w:val="000000"/>
              </w:rPr>
            </w:pPr>
          </w:p>
        </w:tc>
        <w:tc>
          <w:tcPr>
            <w:tcW w:w="1653" w:type="pct"/>
            <w:noWrap/>
            <w:hideMark/>
          </w:tcPr>
          <w:p w14:paraId="00A0AA80"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b/>
                <w:color w:val="000000"/>
              </w:rPr>
              <w:t>Total delivered adaptations</w:t>
            </w:r>
          </w:p>
        </w:tc>
        <w:tc>
          <w:tcPr>
            <w:tcW w:w="614" w:type="pct"/>
            <w:noWrap/>
            <w:vAlign w:val="center"/>
            <w:hideMark/>
          </w:tcPr>
          <w:p w14:paraId="20229E89" w14:textId="6C0BF110"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66</w:t>
            </w:r>
          </w:p>
        </w:tc>
        <w:tc>
          <w:tcPr>
            <w:tcW w:w="614" w:type="pct"/>
            <w:noWrap/>
            <w:vAlign w:val="center"/>
            <w:hideMark/>
          </w:tcPr>
          <w:p w14:paraId="6B28A3E7" w14:textId="2C2288B4"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78</w:t>
            </w:r>
          </w:p>
        </w:tc>
        <w:tc>
          <w:tcPr>
            <w:tcW w:w="614" w:type="pct"/>
            <w:noWrap/>
            <w:vAlign w:val="center"/>
            <w:hideMark/>
          </w:tcPr>
          <w:p w14:paraId="1124CAF8" w14:textId="7E980149"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80</w:t>
            </w:r>
          </w:p>
        </w:tc>
        <w:tc>
          <w:tcPr>
            <w:tcW w:w="664" w:type="pct"/>
            <w:vAlign w:val="center"/>
          </w:tcPr>
          <w:p w14:paraId="4B8B597F" w14:textId="2F1E7358"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10%</w:t>
            </w:r>
          </w:p>
        </w:tc>
      </w:tr>
      <w:tr w:rsidR="00A25153" w:rsidRPr="00956B2A" w14:paraId="20B36B76"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47315EAD"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Rochford</w:t>
            </w:r>
          </w:p>
        </w:tc>
        <w:tc>
          <w:tcPr>
            <w:tcW w:w="1653" w:type="pct"/>
            <w:hideMark/>
          </w:tcPr>
          <w:p w14:paraId="4C09EF9C" w14:textId="0C289706"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316774CC" w14:textId="5B5A3D81"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75</w:t>
            </w:r>
          </w:p>
        </w:tc>
        <w:tc>
          <w:tcPr>
            <w:tcW w:w="614" w:type="pct"/>
            <w:noWrap/>
            <w:vAlign w:val="center"/>
            <w:hideMark/>
          </w:tcPr>
          <w:p w14:paraId="68F892F1" w14:textId="1B83640D"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64</w:t>
            </w:r>
          </w:p>
        </w:tc>
        <w:tc>
          <w:tcPr>
            <w:tcW w:w="614" w:type="pct"/>
            <w:noWrap/>
            <w:vAlign w:val="center"/>
            <w:hideMark/>
          </w:tcPr>
          <w:p w14:paraId="232A29C7" w14:textId="5743F771"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65</w:t>
            </w:r>
          </w:p>
        </w:tc>
        <w:tc>
          <w:tcPr>
            <w:tcW w:w="664" w:type="pct"/>
            <w:vAlign w:val="center"/>
          </w:tcPr>
          <w:p w14:paraId="2391854C" w14:textId="3E3BB6F5"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-7%</w:t>
            </w:r>
          </w:p>
        </w:tc>
      </w:tr>
      <w:tr w:rsidR="00A25153" w:rsidRPr="00956B2A" w14:paraId="074FE668" w14:textId="77777777" w:rsidTr="00A25153">
        <w:trPr>
          <w:trHeight w:val="613"/>
        </w:trPr>
        <w:tc>
          <w:tcPr>
            <w:cnfStyle w:val="001000000000" w:firstRow="0" w:lastRow="0" w:firstColumn="1" w:lastColumn="0" w:oddVBand="0" w:evenVBand="0" w:oddHBand="0" w:evenHBand="0" w:firstRowFirstColumn="0" w:firstRowLastColumn="0" w:lastRowFirstColumn="0" w:lastRowLastColumn="0"/>
            <w:tcW w:w="841" w:type="pct"/>
            <w:vMerge/>
            <w:hideMark/>
          </w:tcPr>
          <w:p w14:paraId="1E2E3FD9" w14:textId="77777777" w:rsidR="00A25153" w:rsidRPr="00134903" w:rsidRDefault="00A25153" w:rsidP="00A25153">
            <w:pPr>
              <w:rPr>
                <w:rFonts w:eastAsia="Times New Roman" w:cs="Segoe UI"/>
                <w:color w:val="000000"/>
              </w:rPr>
            </w:pPr>
          </w:p>
        </w:tc>
        <w:tc>
          <w:tcPr>
            <w:tcW w:w="1653" w:type="pct"/>
            <w:hideMark/>
          </w:tcPr>
          <w:p w14:paraId="6F542139" w14:textId="66C2869C"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49B2FE57" w14:textId="5E3A130A"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14" w:type="pct"/>
            <w:noWrap/>
            <w:vAlign w:val="center"/>
            <w:hideMark/>
          </w:tcPr>
          <w:p w14:paraId="72D41C08" w14:textId="195091F3"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14" w:type="pct"/>
            <w:noWrap/>
            <w:vAlign w:val="center"/>
            <w:hideMark/>
          </w:tcPr>
          <w:p w14:paraId="4E44433C" w14:textId="5407F878"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0</w:t>
            </w:r>
          </w:p>
        </w:tc>
        <w:tc>
          <w:tcPr>
            <w:tcW w:w="664" w:type="pct"/>
            <w:vAlign w:val="center"/>
          </w:tcPr>
          <w:p w14:paraId="2BD43708" w14:textId="13E6B37E"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0%</w:t>
            </w:r>
          </w:p>
        </w:tc>
      </w:tr>
      <w:tr w:rsidR="00A25153" w:rsidRPr="00956B2A" w14:paraId="0D752EE2"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1F46D59C" w14:textId="77777777" w:rsidR="00A25153" w:rsidRPr="00134903" w:rsidRDefault="00A25153" w:rsidP="00A25153">
            <w:pPr>
              <w:rPr>
                <w:rFonts w:eastAsia="Times New Roman" w:cs="Segoe UI"/>
                <w:color w:val="000000"/>
              </w:rPr>
            </w:pPr>
          </w:p>
        </w:tc>
        <w:tc>
          <w:tcPr>
            <w:tcW w:w="1653" w:type="pct"/>
            <w:noWrap/>
            <w:hideMark/>
          </w:tcPr>
          <w:p w14:paraId="7B7D937E"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05921B82" w14:textId="6F313702"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75</w:t>
            </w:r>
          </w:p>
        </w:tc>
        <w:tc>
          <w:tcPr>
            <w:tcW w:w="614" w:type="pct"/>
            <w:noWrap/>
            <w:vAlign w:val="center"/>
            <w:hideMark/>
          </w:tcPr>
          <w:p w14:paraId="5135F755" w14:textId="12F9D951"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64</w:t>
            </w:r>
          </w:p>
        </w:tc>
        <w:tc>
          <w:tcPr>
            <w:tcW w:w="614" w:type="pct"/>
            <w:noWrap/>
            <w:vAlign w:val="center"/>
            <w:hideMark/>
          </w:tcPr>
          <w:p w14:paraId="1E5E5F0F" w14:textId="668D20C0"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65</w:t>
            </w:r>
          </w:p>
        </w:tc>
        <w:tc>
          <w:tcPr>
            <w:tcW w:w="664" w:type="pct"/>
            <w:vAlign w:val="center"/>
          </w:tcPr>
          <w:p w14:paraId="25717A7F" w14:textId="253EF1B1"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-7%</w:t>
            </w:r>
          </w:p>
        </w:tc>
      </w:tr>
      <w:tr w:rsidR="00A25153" w:rsidRPr="00956B2A" w14:paraId="04680E0E"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63945849"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Tendring</w:t>
            </w:r>
          </w:p>
        </w:tc>
        <w:tc>
          <w:tcPr>
            <w:tcW w:w="1653" w:type="pct"/>
            <w:hideMark/>
          </w:tcPr>
          <w:p w14:paraId="4D0BCD99" w14:textId="3C7DF412"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6E741EB5" w14:textId="3F2194CF"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138</w:t>
            </w:r>
          </w:p>
        </w:tc>
        <w:tc>
          <w:tcPr>
            <w:tcW w:w="614" w:type="pct"/>
            <w:noWrap/>
            <w:vAlign w:val="center"/>
            <w:hideMark/>
          </w:tcPr>
          <w:p w14:paraId="77CAE5CF" w14:textId="43A2B4D9"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132</w:t>
            </w:r>
          </w:p>
        </w:tc>
        <w:tc>
          <w:tcPr>
            <w:tcW w:w="614" w:type="pct"/>
            <w:noWrap/>
            <w:vAlign w:val="center"/>
            <w:hideMark/>
          </w:tcPr>
          <w:p w14:paraId="3DDF314F" w14:textId="3E91D721"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155</w:t>
            </w:r>
          </w:p>
        </w:tc>
        <w:tc>
          <w:tcPr>
            <w:tcW w:w="664" w:type="pct"/>
            <w:vAlign w:val="center"/>
          </w:tcPr>
          <w:p w14:paraId="367367F6" w14:textId="7ACAD263"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7%</w:t>
            </w:r>
          </w:p>
        </w:tc>
      </w:tr>
      <w:tr w:rsidR="00A25153" w:rsidRPr="00956B2A" w14:paraId="4E8664BB" w14:textId="77777777" w:rsidTr="00A25153">
        <w:trPr>
          <w:trHeight w:val="623"/>
        </w:trPr>
        <w:tc>
          <w:tcPr>
            <w:cnfStyle w:val="001000000000" w:firstRow="0" w:lastRow="0" w:firstColumn="1" w:lastColumn="0" w:oddVBand="0" w:evenVBand="0" w:oddHBand="0" w:evenHBand="0" w:firstRowFirstColumn="0" w:firstRowLastColumn="0" w:lastRowFirstColumn="0" w:lastRowLastColumn="0"/>
            <w:tcW w:w="841" w:type="pct"/>
            <w:vMerge/>
            <w:hideMark/>
          </w:tcPr>
          <w:p w14:paraId="26EFDFB7" w14:textId="77777777" w:rsidR="00A25153" w:rsidRPr="00134903" w:rsidRDefault="00A25153" w:rsidP="00A25153">
            <w:pPr>
              <w:rPr>
                <w:rFonts w:eastAsia="Times New Roman" w:cs="Segoe UI"/>
                <w:color w:val="000000"/>
              </w:rPr>
            </w:pPr>
          </w:p>
        </w:tc>
        <w:tc>
          <w:tcPr>
            <w:tcW w:w="1653" w:type="pct"/>
            <w:hideMark/>
          </w:tcPr>
          <w:p w14:paraId="5B6644E6" w14:textId="7E043851"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013940B6" w14:textId="4758E356"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189</w:t>
            </w:r>
          </w:p>
        </w:tc>
        <w:tc>
          <w:tcPr>
            <w:tcW w:w="614" w:type="pct"/>
            <w:noWrap/>
            <w:vAlign w:val="center"/>
            <w:hideMark/>
          </w:tcPr>
          <w:p w14:paraId="0C743E64" w14:textId="496DFD8E"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191</w:t>
            </w:r>
          </w:p>
        </w:tc>
        <w:tc>
          <w:tcPr>
            <w:tcW w:w="614" w:type="pct"/>
            <w:noWrap/>
            <w:vAlign w:val="center"/>
            <w:hideMark/>
          </w:tcPr>
          <w:p w14:paraId="628A459D" w14:textId="272BB6A6"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162</w:t>
            </w:r>
          </w:p>
        </w:tc>
        <w:tc>
          <w:tcPr>
            <w:tcW w:w="664" w:type="pct"/>
            <w:vAlign w:val="center"/>
          </w:tcPr>
          <w:p w14:paraId="6D9D81B8" w14:textId="51F61DEB"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-7%</w:t>
            </w:r>
          </w:p>
        </w:tc>
      </w:tr>
      <w:tr w:rsidR="00A25153" w:rsidRPr="00956B2A" w14:paraId="4881D080"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14D34190" w14:textId="77777777" w:rsidR="00A25153" w:rsidRPr="00134903" w:rsidRDefault="00A25153" w:rsidP="00A25153">
            <w:pPr>
              <w:rPr>
                <w:rFonts w:eastAsia="Times New Roman" w:cs="Segoe UI"/>
                <w:color w:val="000000"/>
              </w:rPr>
            </w:pPr>
          </w:p>
        </w:tc>
        <w:tc>
          <w:tcPr>
            <w:tcW w:w="1653" w:type="pct"/>
            <w:noWrap/>
            <w:hideMark/>
          </w:tcPr>
          <w:p w14:paraId="0786ECCF"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11CB93C8" w14:textId="5F4FB4ED"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327</w:t>
            </w:r>
          </w:p>
        </w:tc>
        <w:tc>
          <w:tcPr>
            <w:tcW w:w="614" w:type="pct"/>
            <w:noWrap/>
            <w:vAlign w:val="center"/>
            <w:hideMark/>
          </w:tcPr>
          <w:p w14:paraId="49F1093E" w14:textId="256A4A72"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323</w:t>
            </w:r>
          </w:p>
        </w:tc>
        <w:tc>
          <w:tcPr>
            <w:tcW w:w="614" w:type="pct"/>
            <w:noWrap/>
            <w:vAlign w:val="center"/>
            <w:hideMark/>
          </w:tcPr>
          <w:p w14:paraId="3EFC6218" w14:textId="7102F045"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317</w:t>
            </w:r>
          </w:p>
        </w:tc>
        <w:tc>
          <w:tcPr>
            <w:tcW w:w="664" w:type="pct"/>
            <w:vAlign w:val="center"/>
          </w:tcPr>
          <w:p w14:paraId="734C1300" w14:textId="50AB04C9"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-2%</w:t>
            </w:r>
          </w:p>
        </w:tc>
      </w:tr>
      <w:tr w:rsidR="00A25153" w:rsidRPr="00956B2A" w14:paraId="79F10F62"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37288EC0"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Uttlesford</w:t>
            </w:r>
          </w:p>
        </w:tc>
        <w:tc>
          <w:tcPr>
            <w:tcW w:w="1653" w:type="pct"/>
            <w:hideMark/>
          </w:tcPr>
          <w:p w14:paraId="29F923D5" w14:textId="4550DD0F"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1E891359" w14:textId="60F7286E"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29</w:t>
            </w:r>
          </w:p>
        </w:tc>
        <w:tc>
          <w:tcPr>
            <w:tcW w:w="614" w:type="pct"/>
            <w:noWrap/>
            <w:vAlign w:val="center"/>
            <w:hideMark/>
          </w:tcPr>
          <w:p w14:paraId="0BB7FF7F" w14:textId="4626C3AF"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27</w:t>
            </w:r>
          </w:p>
        </w:tc>
        <w:tc>
          <w:tcPr>
            <w:tcW w:w="614" w:type="pct"/>
            <w:noWrap/>
            <w:vAlign w:val="center"/>
            <w:hideMark/>
          </w:tcPr>
          <w:p w14:paraId="2CD16D86" w14:textId="7205B304"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20</w:t>
            </w:r>
          </w:p>
        </w:tc>
        <w:tc>
          <w:tcPr>
            <w:tcW w:w="664" w:type="pct"/>
            <w:vAlign w:val="center"/>
          </w:tcPr>
          <w:p w14:paraId="796384F8" w14:textId="4BE3783F"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-16%</w:t>
            </w:r>
          </w:p>
        </w:tc>
      </w:tr>
      <w:tr w:rsidR="00A25153" w:rsidRPr="00956B2A" w14:paraId="64CD9F37" w14:textId="77777777" w:rsidTr="00A25153">
        <w:trPr>
          <w:trHeight w:val="619"/>
        </w:trPr>
        <w:tc>
          <w:tcPr>
            <w:cnfStyle w:val="001000000000" w:firstRow="0" w:lastRow="0" w:firstColumn="1" w:lastColumn="0" w:oddVBand="0" w:evenVBand="0" w:oddHBand="0" w:evenHBand="0" w:firstRowFirstColumn="0" w:firstRowLastColumn="0" w:lastRowFirstColumn="0" w:lastRowLastColumn="0"/>
            <w:tcW w:w="841" w:type="pct"/>
            <w:vMerge/>
            <w:hideMark/>
          </w:tcPr>
          <w:p w14:paraId="2FE81505" w14:textId="77777777" w:rsidR="00A25153" w:rsidRPr="00134903" w:rsidRDefault="00A25153" w:rsidP="00A25153">
            <w:pPr>
              <w:rPr>
                <w:rFonts w:eastAsia="Times New Roman" w:cs="Segoe UI"/>
                <w:color w:val="000000"/>
              </w:rPr>
            </w:pPr>
          </w:p>
        </w:tc>
        <w:tc>
          <w:tcPr>
            <w:tcW w:w="1653" w:type="pct"/>
            <w:hideMark/>
          </w:tcPr>
          <w:p w14:paraId="757B2260" w14:textId="73C9443F"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081D9E5C" w14:textId="3C19C29B"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52</w:t>
            </w:r>
          </w:p>
        </w:tc>
        <w:tc>
          <w:tcPr>
            <w:tcW w:w="614" w:type="pct"/>
            <w:noWrap/>
            <w:vAlign w:val="center"/>
            <w:hideMark/>
          </w:tcPr>
          <w:p w14:paraId="7350DEEC" w14:textId="41885CC8"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73</w:t>
            </w:r>
          </w:p>
        </w:tc>
        <w:tc>
          <w:tcPr>
            <w:tcW w:w="614" w:type="pct"/>
            <w:noWrap/>
            <w:vAlign w:val="center"/>
            <w:hideMark/>
          </w:tcPr>
          <w:p w14:paraId="00850A16" w14:textId="1AA52AFD"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95CC1">
              <w:rPr>
                <w:rFonts w:cs="Segoe UI"/>
                <w:color w:val="000000"/>
              </w:rPr>
              <w:t>57</w:t>
            </w:r>
          </w:p>
        </w:tc>
        <w:tc>
          <w:tcPr>
            <w:tcW w:w="664" w:type="pct"/>
            <w:vAlign w:val="center"/>
          </w:tcPr>
          <w:p w14:paraId="0AE09555" w14:textId="7088F1EF"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25153">
              <w:rPr>
                <w:rFonts w:cs="Segoe UI"/>
                <w:color w:val="000000"/>
              </w:rPr>
              <w:t>9%</w:t>
            </w:r>
          </w:p>
        </w:tc>
      </w:tr>
      <w:tr w:rsidR="00A25153" w:rsidRPr="00956B2A" w14:paraId="6E2D9719"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3F61F54F" w14:textId="77777777" w:rsidR="00A25153" w:rsidRPr="00134903" w:rsidRDefault="00A25153" w:rsidP="00A25153">
            <w:pPr>
              <w:rPr>
                <w:rFonts w:eastAsia="Times New Roman" w:cs="Segoe UI"/>
                <w:color w:val="000000"/>
              </w:rPr>
            </w:pPr>
          </w:p>
        </w:tc>
        <w:tc>
          <w:tcPr>
            <w:tcW w:w="1653" w:type="pct"/>
            <w:noWrap/>
            <w:hideMark/>
          </w:tcPr>
          <w:p w14:paraId="2C0C9E49"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3E248653" w14:textId="35791CBA"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81</w:t>
            </w:r>
          </w:p>
        </w:tc>
        <w:tc>
          <w:tcPr>
            <w:tcW w:w="614" w:type="pct"/>
            <w:noWrap/>
            <w:vAlign w:val="center"/>
            <w:hideMark/>
          </w:tcPr>
          <w:p w14:paraId="1A41FF30" w14:textId="4D492884"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100</w:t>
            </w:r>
          </w:p>
        </w:tc>
        <w:tc>
          <w:tcPr>
            <w:tcW w:w="614" w:type="pct"/>
            <w:noWrap/>
            <w:vAlign w:val="center"/>
            <w:hideMark/>
          </w:tcPr>
          <w:p w14:paraId="70E79087" w14:textId="57265672" w:rsidR="00A25153" w:rsidRPr="00105F1F"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77</w:t>
            </w:r>
          </w:p>
        </w:tc>
        <w:tc>
          <w:tcPr>
            <w:tcW w:w="664" w:type="pct"/>
            <w:vAlign w:val="center"/>
          </w:tcPr>
          <w:p w14:paraId="7EA07ECE" w14:textId="7D4DDACA" w:rsidR="00A25153" w:rsidRPr="00105F1F"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5F1F">
              <w:rPr>
                <w:rFonts w:cs="Segoe UI"/>
                <w:b/>
                <w:bCs/>
                <w:color w:val="000000"/>
              </w:rPr>
              <w:t>0%</w:t>
            </w:r>
          </w:p>
        </w:tc>
      </w:tr>
      <w:tr w:rsidR="00A25153" w:rsidRPr="00956B2A" w14:paraId="651F7665" w14:textId="77777777" w:rsidTr="00A25153">
        <w:trPr>
          <w:trHeight w:val="576"/>
        </w:trPr>
        <w:tc>
          <w:tcPr>
            <w:cnfStyle w:val="001000000000" w:firstRow="0" w:lastRow="0" w:firstColumn="1" w:lastColumn="0" w:oddVBand="0" w:evenVBand="0" w:oddHBand="0" w:evenHBand="0" w:firstRowFirstColumn="0" w:firstRowLastColumn="0" w:lastRowFirstColumn="0" w:lastRowLastColumn="0"/>
            <w:tcW w:w="841" w:type="pct"/>
            <w:vMerge w:val="restart"/>
            <w:noWrap/>
            <w:hideMark/>
          </w:tcPr>
          <w:p w14:paraId="660A9A6F" w14:textId="77777777" w:rsidR="00A25153" w:rsidRPr="00134903" w:rsidRDefault="00A25153" w:rsidP="00A25153">
            <w:pPr>
              <w:jc w:val="center"/>
              <w:rPr>
                <w:rFonts w:eastAsia="Times New Roman" w:cs="Segoe UI"/>
                <w:color w:val="000000"/>
              </w:rPr>
            </w:pPr>
            <w:r w:rsidRPr="00134903">
              <w:rPr>
                <w:rFonts w:eastAsia="Times New Roman" w:cs="Segoe UI"/>
                <w:color w:val="000000"/>
              </w:rPr>
              <w:t>Essex</w:t>
            </w:r>
          </w:p>
        </w:tc>
        <w:tc>
          <w:tcPr>
            <w:tcW w:w="1653" w:type="pct"/>
            <w:hideMark/>
          </w:tcPr>
          <w:p w14:paraId="3FD37402" w14:textId="38B99CE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DFG</w:t>
            </w:r>
          </w:p>
        </w:tc>
        <w:tc>
          <w:tcPr>
            <w:tcW w:w="614" w:type="pct"/>
            <w:noWrap/>
            <w:vAlign w:val="center"/>
            <w:hideMark/>
          </w:tcPr>
          <w:p w14:paraId="27F55153" w14:textId="1F9D0209"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A95CC1">
              <w:rPr>
                <w:rFonts w:cs="Segoe UI"/>
                <w:color w:val="000000"/>
              </w:rPr>
              <w:t>967</w:t>
            </w:r>
          </w:p>
        </w:tc>
        <w:tc>
          <w:tcPr>
            <w:tcW w:w="614" w:type="pct"/>
            <w:noWrap/>
            <w:vAlign w:val="center"/>
            <w:hideMark/>
          </w:tcPr>
          <w:p w14:paraId="093DA23D" w14:textId="426FE0AB"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A95CC1">
              <w:rPr>
                <w:rFonts w:cs="Segoe UI"/>
                <w:color w:val="000000"/>
              </w:rPr>
              <w:t>1,081</w:t>
            </w:r>
          </w:p>
        </w:tc>
        <w:tc>
          <w:tcPr>
            <w:tcW w:w="614" w:type="pct"/>
            <w:noWrap/>
            <w:vAlign w:val="center"/>
            <w:hideMark/>
          </w:tcPr>
          <w:p w14:paraId="1C85C3C5" w14:textId="0EDFF4FC"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A95CC1">
              <w:rPr>
                <w:rFonts w:cs="Segoe UI"/>
                <w:color w:val="000000"/>
              </w:rPr>
              <w:t>1,114</w:t>
            </w:r>
          </w:p>
        </w:tc>
        <w:tc>
          <w:tcPr>
            <w:tcW w:w="664" w:type="pct"/>
            <w:vAlign w:val="center"/>
          </w:tcPr>
          <w:p w14:paraId="52B42C97" w14:textId="2ECF7244" w:rsidR="00A25153" w:rsidRPr="00A25153" w:rsidRDefault="00A25153"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A25153">
              <w:rPr>
                <w:rFonts w:cs="Segoe UI"/>
                <w:color w:val="000000"/>
              </w:rPr>
              <w:t>7%</w:t>
            </w:r>
          </w:p>
        </w:tc>
      </w:tr>
      <w:tr w:rsidR="00A25153" w:rsidRPr="00956B2A" w14:paraId="764B4988" w14:textId="77777777" w:rsidTr="00A25153">
        <w:trPr>
          <w:trHeight w:val="537"/>
        </w:trPr>
        <w:tc>
          <w:tcPr>
            <w:cnfStyle w:val="001000000000" w:firstRow="0" w:lastRow="0" w:firstColumn="1" w:lastColumn="0" w:oddVBand="0" w:evenVBand="0" w:oddHBand="0" w:evenHBand="0" w:firstRowFirstColumn="0" w:firstRowLastColumn="0" w:lastRowFirstColumn="0" w:lastRowLastColumn="0"/>
            <w:tcW w:w="841" w:type="pct"/>
            <w:vMerge/>
            <w:hideMark/>
          </w:tcPr>
          <w:p w14:paraId="030DDCDB" w14:textId="77777777" w:rsidR="00A25153" w:rsidRPr="00134903" w:rsidRDefault="00A25153" w:rsidP="00A25153">
            <w:pPr>
              <w:rPr>
                <w:rFonts w:eastAsia="Times New Roman" w:cs="Segoe UI"/>
                <w:color w:val="000000"/>
              </w:rPr>
            </w:pPr>
          </w:p>
        </w:tc>
        <w:tc>
          <w:tcPr>
            <w:tcW w:w="1653" w:type="pct"/>
            <w:hideMark/>
          </w:tcPr>
          <w:p w14:paraId="45DE8112" w14:textId="1DC480BF"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134903">
              <w:rPr>
                <w:rFonts w:eastAsia="Times New Roman" w:cs="Segoe UI"/>
                <w:color w:val="000000"/>
              </w:rPr>
              <w:t>Number of adaptations funded by the HRA</w:t>
            </w:r>
          </w:p>
        </w:tc>
        <w:tc>
          <w:tcPr>
            <w:tcW w:w="614" w:type="pct"/>
            <w:noWrap/>
            <w:vAlign w:val="center"/>
            <w:hideMark/>
          </w:tcPr>
          <w:p w14:paraId="1C828D8C" w14:textId="0B60A2D9"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A95CC1">
              <w:rPr>
                <w:rFonts w:cs="Segoe UI"/>
                <w:color w:val="000000"/>
              </w:rPr>
              <w:t>892</w:t>
            </w:r>
          </w:p>
        </w:tc>
        <w:tc>
          <w:tcPr>
            <w:tcW w:w="614" w:type="pct"/>
            <w:noWrap/>
            <w:vAlign w:val="center"/>
            <w:hideMark/>
          </w:tcPr>
          <w:p w14:paraId="577CFC77" w14:textId="53582901" w:rsidR="00A25153" w:rsidRPr="00A95CC1"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A95CC1">
              <w:rPr>
                <w:rFonts w:cs="Segoe UI"/>
                <w:color w:val="000000"/>
              </w:rPr>
              <w:t>938</w:t>
            </w:r>
          </w:p>
        </w:tc>
        <w:tc>
          <w:tcPr>
            <w:tcW w:w="614" w:type="pct"/>
            <w:noWrap/>
            <w:vAlign w:val="center"/>
            <w:hideMark/>
          </w:tcPr>
          <w:p w14:paraId="70EE3B71" w14:textId="22B27993" w:rsidR="00A25153" w:rsidRPr="00ED203B" w:rsidRDefault="00ED203B"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D203B">
              <w:rPr>
                <w:rFonts w:eastAsia="Times New Roman" w:cs="Segoe UI"/>
                <w:color w:val="000000"/>
              </w:rPr>
              <w:t>1,003</w:t>
            </w:r>
          </w:p>
        </w:tc>
        <w:tc>
          <w:tcPr>
            <w:tcW w:w="664" w:type="pct"/>
            <w:vAlign w:val="center"/>
          </w:tcPr>
          <w:p w14:paraId="7E6B5290" w14:textId="69595FD4" w:rsidR="00A25153" w:rsidRPr="00A25153" w:rsidRDefault="00ED203B"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Pr>
                <w:rFonts w:cs="Segoe UI"/>
                <w:color w:val="000000"/>
              </w:rPr>
              <w:t>6</w:t>
            </w:r>
            <w:r w:rsidR="00A25153" w:rsidRPr="00A25153">
              <w:rPr>
                <w:rFonts w:cs="Segoe UI"/>
                <w:color w:val="000000"/>
              </w:rPr>
              <w:t>%</w:t>
            </w:r>
          </w:p>
        </w:tc>
      </w:tr>
      <w:tr w:rsidR="00A25153" w:rsidRPr="00956B2A" w14:paraId="66E9FB67" w14:textId="77777777" w:rsidTr="00A25153">
        <w:trPr>
          <w:trHeight w:val="288"/>
        </w:trPr>
        <w:tc>
          <w:tcPr>
            <w:cnfStyle w:val="001000000000" w:firstRow="0" w:lastRow="0" w:firstColumn="1" w:lastColumn="0" w:oddVBand="0" w:evenVBand="0" w:oddHBand="0" w:evenHBand="0" w:firstRowFirstColumn="0" w:firstRowLastColumn="0" w:lastRowFirstColumn="0" w:lastRowLastColumn="0"/>
            <w:tcW w:w="841" w:type="pct"/>
            <w:vMerge/>
            <w:hideMark/>
          </w:tcPr>
          <w:p w14:paraId="4150E3E9" w14:textId="77777777" w:rsidR="00A25153" w:rsidRPr="00134903" w:rsidRDefault="00A25153" w:rsidP="00A25153">
            <w:pPr>
              <w:rPr>
                <w:rFonts w:eastAsia="Times New Roman" w:cs="Segoe UI"/>
                <w:color w:val="000000"/>
              </w:rPr>
            </w:pPr>
          </w:p>
        </w:tc>
        <w:tc>
          <w:tcPr>
            <w:tcW w:w="1653" w:type="pct"/>
            <w:noWrap/>
            <w:hideMark/>
          </w:tcPr>
          <w:p w14:paraId="57444513" w14:textId="77777777" w:rsidR="00A25153" w:rsidRPr="00134903" w:rsidRDefault="00A25153" w:rsidP="00A25153">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34903">
              <w:rPr>
                <w:rFonts w:eastAsia="Times New Roman" w:cs="Segoe UI"/>
                <w:b/>
                <w:color w:val="000000"/>
              </w:rPr>
              <w:t>Total delivered adaptations**</w:t>
            </w:r>
          </w:p>
        </w:tc>
        <w:tc>
          <w:tcPr>
            <w:tcW w:w="614" w:type="pct"/>
            <w:noWrap/>
            <w:vAlign w:val="center"/>
            <w:hideMark/>
          </w:tcPr>
          <w:p w14:paraId="2B0ABF3D" w14:textId="5C700F75" w:rsidR="00A25153" w:rsidRPr="00C15F0C"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rPr>
            </w:pPr>
            <w:r w:rsidRPr="00C15F0C">
              <w:rPr>
                <w:rFonts w:cs="Segoe UI"/>
                <w:b/>
                <w:bCs/>
                <w:color w:val="000000"/>
              </w:rPr>
              <w:t>1,859</w:t>
            </w:r>
          </w:p>
        </w:tc>
        <w:tc>
          <w:tcPr>
            <w:tcW w:w="614" w:type="pct"/>
            <w:noWrap/>
            <w:vAlign w:val="center"/>
            <w:hideMark/>
          </w:tcPr>
          <w:p w14:paraId="56575F0D" w14:textId="7BD7936F" w:rsidR="00A25153" w:rsidRPr="00C15F0C"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rPr>
            </w:pPr>
            <w:r w:rsidRPr="00C15F0C">
              <w:rPr>
                <w:rFonts w:cs="Segoe UI"/>
                <w:b/>
                <w:bCs/>
                <w:color w:val="000000"/>
              </w:rPr>
              <w:t>2,019</w:t>
            </w:r>
          </w:p>
        </w:tc>
        <w:tc>
          <w:tcPr>
            <w:tcW w:w="614" w:type="pct"/>
            <w:noWrap/>
            <w:vAlign w:val="center"/>
            <w:hideMark/>
          </w:tcPr>
          <w:p w14:paraId="70E65208" w14:textId="6A75807A" w:rsidR="00A25153" w:rsidRPr="00C15F0C" w:rsidRDefault="00A25153" w:rsidP="00A25153">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rPr>
            </w:pPr>
            <w:r w:rsidRPr="00C15F0C">
              <w:rPr>
                <w:rFonts w:cs="Segoe UI"/>
                <w:b/>
                <w:bCs/>
                <w:color w:val="000000"/>
              </w:rPr>
              <w:t>2,106</w:t>
            </w:r>
          </w:p>
        </w:tc>
        <w:tc>
          <w:tcPr>
            <w:tcW w:w="664" w:type="pct"/>
            <w:vAlign w:val="center"/>
          </w:tcPr>
          <w:p w14:paraId="4EE5F4B7" w14:textId="2E92AFCF" w:rsidR="00A25153" w:rsidRPr="00C15F0C" w:rsidRDefault="00ED203B" w:rsidP="00A25153">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rPr>
            </w:pPr>
            <w:r>
              <w:rPr>
                <w:rFonts w:cs="Segoe UI"/>
                <w:b/>
                <w:bCs/>
                <w:color w:val="000000"/>
              </w:rPr>
              <w:t>7</w:t>
            </w:r>
            <w:r w:rsidR="00A25153" w:rsidRPr="00C15F0C">
              <w:rPr>
                <w:rFonts w:cs="Segoe UI"/>
                <w:b/>
                <w:bCs/>
                <w:color w:val="000000"/>
              </w:rPr>
              <w:t>%</w:t>
            </w:r>
          </w:p>
        </w:tc>
      </w:tr>
    </w:tbl>
    <w:p w14:paraId="43095047" w14:textId="77777777" w:rsidR="00E85B52" w:rsidRDefault="00A85C7A" w:rsidP="00A85C7A">
      <w:pPr>
        <w:pStyle w:val="Tablesourcenote"/>
        <w:jc w:val="left"/>
      </w:pPr>
      <w:r>
        <w:t xml:space="preserve">Source: </w:t>
      </w:r>
      <w:r w:rsidRPr="006E3C26">
        <w:t>DFG</w:t>
      </w:r>
      <w:r>
        <w:t xml:space="preserve"> applications and completions</w:t>
      </w:r>
      <w:r w:rsidRPr="006E3C26">
        <w:t xml:space="preserve"> (</w:t>
      </w:r>
      <w:r w:rsidR="000717DD">
        <w:t>Essex County Council</w:t>
      </w:r>
      <w:r>
        <w:t>, 2024</w:t>
      </w:r>
      <w:r w:rsidRPr="006E3C26">
        <w:t>)</w:t>
      </w:r>
    </w:p>
    <w:p w14:paraId="395E7FFA" w14:textId="66B3C6A0" w:rsidR="00A85C7A" w:rsidRDefault="00E85B52" w:rsidP="00A85C7A">
      <w:pPr>
        <w:pStyle w:val="Tablesourcenote"/>
        <w:jc w:val="left"/>
      </w:pPr>
      <w:r>
        <w:rPr>
          <w:rFonts w:cs="Segoe UI"/>
          <w:i/>
          <w:iCs/>
          <w:szCs w:val="18"/>
        </w:rPr>
        <w:t>*</w:t>
      </w:r>
      <w:r w:rsidRPr="00EE41CD">
        <w:rPr>
          <w:rFonts w:cs="Segoe UI"/>
          <w:i/>
          <w:iCs/>
          <w:szCs w:val="18"/>
        </w:rPr>
        <w:t>Avg. annual change</w:t>
      </w:r>
      <w:r w:rsidRPr="00EE41CD">
        <w:rPr>
          <w:rFonts w:cs="Segoe UI"/>
          <w:szCs w:val="18"/>
        </w:rPr>
        <w:t xml:space="preserve"> shows the average yearly percentage increase or decrease from 2022/23 to 2024/25.</w:t>
      </w:r>
    </w:p>
    <w:p w14:paraId="3701A76C" w14:textId="4053BC43" w:rsidR="00A85C7A" w:rsidRDefault="004301FE" w:rsidP="00A85C7A">
      <w:pPr>
        <w:pStyle w:val="Numberedpara1202"/>
      </w:pPr>
      <w:r>
        <w:t>Essex County Council</w:t>
      </w:r>
      <w:r w:rsidR="00A85C7A">
        <w:t xml:space="preserve"> holds more detailed data on the adaptations funded by a DFG </w:t>
      </w:r>
      <w:r w:rsidR="007A0C76">
        <w:t>which are</w:t>
      </w:r>
      <w:r w:rsidR="00A85C7A">
        <w:t xml:space="preserve"> provided below.</w:t>
      </w:r>
    </w:p>
    <w:p w14:paraId="5580A011" w14:textId="0AD7ACAA" w:rsidR="00A85C7A" w:rsidRDefault="00D17380" w:rsidP="00A85C7A">
      <w:pPr>
        <w:pStyle w:val="Numberedpara1202"/>
      </w:pPr>
      <w:r w:rsidRPr="00D17380">
        <w:t xml:space="preserve">Between 2022/23 and 2024/25, there has been a steady increase in both Disabled </w:t>
      </w:r>
      <w:r w:rsidRPr="00940B71">
        <w:t>Facilities Grant (DFG) applications and completed adaptations across Essex</w:t>
      </w:r>
      <w:r w:rsidR="00C435C0" w:rsidRPr="00940B71">
        <w:t>. Applications rose by 1</w:t>
      </w:r>
      <w:r w:rsidR="00361B21">
        <w:t>9</w:t>
      </w:r>
      <w:r w:rsidR="00C435C0" w:rsidRPr="00940B71">
        <w:t>%, from 1,</w:t>
      </w:r>
      <w:r w:rsidR="000334D6">
        <w:t>050</w:t>
      </w:r>
      <w:r w:rsidR="00C435C0" w:rsidRPr="00940B71">
        <w:t xml:space="preserve"> to 1,</w:t>
      </w:r>
      <w:r w:rsidR="000334D6">
        <w:t>250</w:t>
      </w:r>
      <w:r w:rsidR="00C435C0" w:rsidRPr="00940B71">
        <w:t>, while the number of completed adaptations increased by 15%, from 967 to 1,114</w:t>
      </w:r>
      <w:r w:rsidR="00940B71" w:rsidRPr="00940B71">
        <w:t xml:space="preserve"> over the same period.</w:t>
      </w:r>
      <w:r w:rsidR="00945557" w:rsidRPr="00945557">
        <w:t xml:space="preserve"> </w:t>
      </w:r>
      <w:r w:rsidR="000E67C5">
        <w:t>Evidence from Essex County Council is that t</w:t>
      </w:r>
      <w:r w:rsidR="00213151" w:rsidRPr="00213151">
        <w:t xml:space="preserve">his trend </w:t>
      </w:r>
      <w:r w:rsidR="000E67C5">
        <w:t>should</w:t>
      </w:r>
      <w:r w:rsidR="00213151" w:rsidRPr="00213151">
        <w:t xml:space="preserve"> be </w:t>
      </w:r>
      <w:r w:rsidR="00754B10" w:rsidRPr="00213151">
        <w:t>encouraged,</w:t>
      </w:r>
      <w:r w:rsidR="00213151" w:rsidRPr="00213151">
        <w:t xml:space="preserve"> and appropriate measures must be taken to increase capacity both at </w:t>
      </w:r>
      <w:r w:rsidR="004301FE">
        <w:t>Essex County Council</w:t>
      </w:r>
      <w:r w:rsidR="00213151" w:rsidRPr="00213151">
        <w:t xml:space="preserve"> and District levels to assess for and deliver adaptations to meet demand in future years</w:t>
      </w:r>
      <w:r w:rsidR="00EB5972">
        <w:t>.</w:t>
      </w:r>
    </w:p>
    <w:p w14:paraId="736AF9C3" w14:textId="6F9313C3" w:rsidR="00927F87" w:rsidRPr="00546E64" w:rsidRDefault="00927F87" w:rsidP="00927F87">
      <w:pPr>
        <w:pStyle w:val="Numberedpara1202"/>
        <w:rPr>
          <w:iCs/>
        </w:rPr>
      </w:pPr>
      <w:bookmarkStart w:id="357" w:name="_Ref202279740"/>
      <w:r w:rsidRPr="00546E64">
        <w:t>In Basildon, Harlow,</w:t>
      </w:r>
      <w:r>
        <w:t xml:space="preserve"> Rochford</w:t>
      </w:r>
      <w:r w:rsidRPr="00546E64">
        <w:t xml:space="preserve"> and Castle Point, the number of DFG-funded adaptation applications increased significantly between 2022/23 and 2024/25</w:t>
      </w:r>
      <w:r w:rsidR="00ED4A5D">
        <w:t xml:space="preserve"> although</w:t>
      </w:r>
      <w:r w:rsidRPr="00546E64">
        <w:t xml:space="preserve"> the number of completed adaptations did not rise at the same rate</w:t>
      </w:r>
      <w:r w:rsidR="00ED4A5D">
        <w:t>.</w:t>
      </w:r>
    </w:p>
    <w:p w14:paraId="6D70F1D5" w14:textId="78467578" w:rsidR="00A85C7A" w:rsidRDefault="00A85C7A" w:rsidP="00A85C7A">
      <w:pPr>
        <w:pStyle w:val="Caption"/>
      </w:pPr>
      <w:bookmarkStart w:id="358" w:name="_Ref205198273"/>
      <w:r>
        <w:lastRenderedPageBreak/>
        <w:t xml:space="preserve">Table </w:t>
      </w:r>
      <w:fldSimple w:instr=" SEQ Table \* ARABIC ">
        <w:r w:rsidR="009905C0">
          <w:rPr>
            <w:noProof/>
          </w:rPr>
          <w:t>177</w:t>
        </w:r>
      </w:fldSimple>
      <w:bookmarkEnd w:id="357"/>
      <w:bookmarkEnd w:id="358"/>
      <w:r>
        <w:t>. DFG applications and completions by district from 2022</w:t>
      </w:r>
      <w:r w:rsidR="00525214">
        <w:t>/23</w:t>
      </w:r>
      <w:r>
        <w:t xml:space="preserve"> to 202</w:t>
      </w:r>
      <w:r w:rsidR="005E1012">
        <w:t>4</w:t>
      </w:r>
      <w:r>
        <w:t>/2</w:t>
      </w:r>
      <w:r w:rsidR="005E1012">
        <w:t>5</w:t>
      </w:r>
    </w:p>
    <w:tbl>
      <w:tblPr>
        <w:tblStyle w:val="GridTable5Dark-Accent4"/>
        <w:tblW w:w="5000" w:type="pct"/>
        <w:tblLayout w:type="fixed"/>
        <w:tblLook w:val="04A0" w:firstRow="1" w:lastRow="0" w:firstColumn="1" w:lastColumn="0" w:noHBand="0" w:noVBand="1"/>
      </w:tblPr>
      <w:tblGrid>
        <w:gridCol w:w="1414"/>
        <w:gridCol w:w="2267"/>
        <w:gridCol w:w="1134"/>
        <w:gridCol w:w="1134"/>
        <w:gridCol w:w="1134"/>
        <w:gridCol w:w="1042"/>
        <w:gridCol w:w="891"/>
      </w:tblGrid>
      <w:tr w:rsidR="003B79BF" w:rsidRPr="00EC423A" w14:paraId="049F9D9D" w14:textId="77777777" w:rsidTr="00E146CE">
        <w:trPr>
          <w:cnfStyle w:val="100000000000" w:firstRow="1" w:lastRow="0" w:firstColumn="0" w:lastColumn="0" w:oddVBand="0" w:evenVBand="0" w:oddHBand="0" w:evenHBand="0" w:firstRowFirstColumn="0" w:firstRowLastColumn="0" w:lastRowFirstColumn="0" w:lastRowLastColumn="0"/>
          <w:trHeight w:val="576"/>
          <w:tblHeader/>
        </w:trPr>
        <w:tc>
          <w:tcPr>
            <w:cnfStyle w:val="001000000000" w:firstRow="0" w:lastRow="0" w:firstColumn="1" w:lastColumn="0" w:oddVBand="0" w:evenVBand="0" w:oddHBand="0" w:evenHBand="0" w:firstRowFirstColumn="0" w:firstRowLastColumn="0" w:lastRowFirstColumn="0" w:lastRowLastColumn="0"/>
            <w:tcW w:w="784" w:type="pct"/>
            <w:shd w:val="clear" w:color="auto" w:fill="FBCAD0"/>
            <w:noWrap/>
            <w:hideMark/>
          </w:tcPr>
          <w:p w14:paraId="20FA57B1" w14:textId="77777777" w:rsidR="007A6D29" w:rsidRDefault="007A6D29">
            <w:pPr>
              <w:rPr>
                <w:rFonts w:eastAsia="Times New Roman" w:cs="Segoe UI"/>
                <w:b w:val="0"/>
                <w:color w:val="000000"/>
              </w:rPr>
            </w:pPr>
            <w:r w:rsidRPr="00EC423A">
              <w:rPr>
                <w:rFonts w:eastAsia="Times New Roman" w:cs="Segoe UI"/>
                <w:color w:val="000000"/>
              </w:rPr>
              <w:t>District</w:t>
            </w:r>
            <w:r>
              <w:rPr>
                <w:rFonts w:eastAsia="Times New Roman" w:cs="Segoe UI"/>
                <w:color w:val="000000"/>
              </w:rPr>
              <w:t>/</w:t>
            </w:r>
          </w:p>
          <w:p w14:paraId="3F02D693" w14:textId="77777777" w:rsidR="007A6D29" w:rsidRDefault="007A6D29">
            <w:pPr>
              <w:rPr>
                <w:rFonts w:eastAsia="Times New Roman" w:cs="Segoe UI"/>
                <w:b w:val="0"/>
                <w:color w:val="000000"/>
              </w:rPr>
            </w:pPr>
            <w:r>
              <w:rPr>
                <w:rFonts w:eastAsia="Times New Roman" w:cs="Segoe UI"/>
                <w:color w:val="000000"/>
              </w:rPr>
              <w:t>Borough/</w:t>
            </w:r>
          </w:p>
          <w:p w14:paraId="6AEEA4DC" w14:textId="77777777" w:rsidR="007A6D29" w:rsidRPr="00EC423A" w:rsidRDefault="007A6D29">
            <w:pPr>
              <w:rPr>
                <w:rFonts w:eastAsia="Times New Roman" w:cs="Segoe UI"/>
                <w:color w:val="000000"/>
              </w:rPr>
            </w:pPr>
            <w:r>
              <w:rPr>
                <w:rFonts w:eastAsia="Times New Roman" w:cs="Segoe UI"/>
                <w:color w:val="000000"/>
              </w:rPr>
              <w:t>City</w:t>
            </w:r>
          </w:p>
        </w:tc>
        <w:tc>
          <w:tcPr>
            <w:tcW w:w="1257" w:type="pct"/>
            <w:shd w:val="clear" w:color="auto" w:fill="FBCAD0"/>
            <w:noWrap/>
            <w:hideMark/>
          </w:tcPr>
          <w:p w14:paraId="6037757F" w14:textId="77777777" w:rsidR="007A6D29" w:rsidRPr="00EC423A" w:rsidRDefault="007A6D2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DFG</w:t>
            </w:r>
            <w:r>
              <w:rPr>
                <w:rFonts w:eastAsia="Times New Roman" w:cs="Segoe UI"/>
                <w:color w:val="000000"/>
              </w:rPr>
              <w:t xml:space="preserve"> submitted or completed</w:t>
            </w:r>
          </w:p>
        </w:tc>
        <w:tc>
          <w:tcPr>
            <w:tcW w:w="629" w:type="pct"/>
            <w:shd w:val="clear" w:color="auto" w:fill="FBCAD0"/>
            <w:hideMark/>
          </w:tcPr>
          <w:p w14:paraId="255BC4E2" w14:textId="77777777" w:rsidR="007A6D29" w:rsidRPr="00EC423A" w:rsidRDefault="007A6D2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2022</w:t>
            </w:r>
            <w:r>
              <w:rPr>
                <w:rFonts w:eastAsia="Times New Roman" w:cs="Segoe UI"/>
                <w:color w:val="000000"/>
              </w:rPr>
              <w:t>/</w:t>
            </w:r>
            <w:r w:rsidRPr="00EC423A">
              <w:rPr>
                <w:rFonts w:eastAsia="Times New Roman" w:cs="Segoe UI"/>
                <w:color w:val="000000"/>
              </w:rPr>
              <w:t>23</w:t>
            </w:r>
          </w:p>
        </w:tc>
        <w:tc>
          <w:tcPr>
            <w:tcW w:w="629" w:type="pct"/>
            <w:shd w:val="clear" w:color="auto" w:fill="FBCAD0"/>
            <w:hideMark/>
          </w:tcPr>
          <w:p w14:paraId="4C9CD3AA" w14:textId="5850A2C5" w:rsidR="007A6D29" w:rsidRPr="00EC423A" w:rsidRDefault="007A6D2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2023</w:t>
            </w:r>
            <w:r>
              <w:rPr>
                <w:rFonts w:eastAsia="Times New Roman" w:cs="Segoe UI"/>
                <w:color w:val="000000"/>
              </w:rPr>
              <w:t>/</w:t>
            </w:r>
            <w:r w:rsidRPr="00EC423A">
              <w:rPr>
                <w:rFonts w:eastAsia="Times New Roman" w:cs="Segoe UI"/>
                <w:color w:val="000000"/>
              </w:rPr>
              <w:t>24</w:t>
            </w:r>
          </w:p>
        </w:tc>
        <w:tc>
          <w:tcPr>
            <w:tcW w:w="629" w:type="pct"/>
            <w:shd w:val="clear" w:color="auto" w:fill="FBCAD0"/>
          </w:tcPr>
          <w:p w14:paraId="12B3C89C" w14:textId="11BFC2E8" w:rsidR="007A6D29" w:rsidRPr="00A561F0" w:rsidRDefault="007A6D2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202</w:t>
            </w:r>
            <w:r>
              <w:rPr>
                <w:rFonts w:eastAsia="Times New Roman" w:cs="Segoe UI"/>
                <w:color w:val="000000"/>
              </w:rPr>
              <w:t>4/</w:t>
            </w:r>
            <w:r w:rsidRPr="00EC423A">
              <w:rPr>
                <w:rFonts w:eastAsia="Times New Roman" w:cs="Segoe UI"/>
                <w:color w:val="000000"/>
              </w:rPr>
              <w:t>2</w:t>
            </w:r>
            <w:r>
              <w:rPr>
                <w:rFonts w:eastAsia="Times New Roman" w:cs="Segoe UI"/>
                <w:color w:val="000000"/>
              </w:rPr>
              <w:t>5</w:t>
            </w:r>
          </w:p>
        </w:tc>
        <w:tc>
          <w:tcPr>
            <w:tcW w:w="578" w:type="pct"/>
            <w:shd w:val="clear" w:color="auto" w:fill="FBCAD0"/>
          </w:tcPr>
          <w:p w14:paraId="65CF94A9" w14:textId="40B3DE82" w:rsidR="008D642E" w:rsidRDefault="008D642E" w:rsidP="00BE0F84">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 xml:space="preserve">Total </w:t>
            </w:r>
            <w:r w:rsidR="00BE0F84">
              <w:rPr>
                <w:rFonts w:eastAsia="Times New Roman" w:cs="Segoe UI"/>
                <w:color w:val="000000"/>
              </w:rPr>
              <w:t>2022/23 to 2024/25</w:t>
            </w:r>
          </w:p>
        </w:tc>
        <w:tc>
          <w:tcPr>
            <w:tcW w:w="494" w:type="pct"/>
            <w:shd w:val="clear" w:color="auto" w:fill="FBCAD0"/>
          </w:tcPr>
          <w:p w14:paraId="3770F820" w14:textId="4F7C121C" w:rsidR="007A6D29" w:rsidRPr="00A561F0" w:rsidRDefault="004A7658">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r w:rsidR="007A6D29" w:rsidRPr="00A561F0">
              <w:rPr>
                <w:rFonts w:eastAsia="Times New Roman" w:cs="Segoe UI"/>
                <w:color w:val="000000"/>
              </w:rPr>
              <w:t>Av</w:t>
            </w:r>
            <w:r w:rsidR="007A6D29">
              <w:rPr>
                <w:rFonts w:eastAsia="Times New Roman" w:cs="Segoe UI"/>
                <w:color w:val="000000"/>
              </w:rPr>
              <w:t>g.</w:t>
            </w:r>
          </w:p>
          <w:p w14:paraId="03EBB587" w14:textId="77777777" w:rsidR="007A6D29" w:rsidRPr="00EC423A" w:rsidRDefault="007A6D29">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Annual change</w:t>
            </w:r>
          </w:p>
        </w:tc>
      </w:tr>
      <w:tr w:rsidR="003B79BF" w:rsidRPr="00EC423A" w14:paraId="2ABA20B9" w14:textId="77777777" w:rsidTr="002F7746">
        <w:trPr>
          <w:trHeight w:val="576"/>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7A6E51E5"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Basildon</w:t>
            </w:r>
          </w:p>
        </w:tc>
        <w:tc>
          <w:tcPr>
            <w:tcW w:w="1257" w:type="pct"/>
            <w:hideMark/>
          </w:tcPr>
          <w:p w14:paraId="7548B16E"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40945C26" w14:textId="48563124" w:rsidR="00023E04" w:rsidRPr="003F42FE" w:rsidRDefault="00147891"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115</w:t>
            </w:r>
          </w:p>
        </w:tc>
        <w:tc>
          <w:tcPr>
            <w:tcW w:w="629" w:type="pct"/>
            <w:noWrap/>
            <w:vAlign w:val="center"/>
            <w:hideMark/>
          </w:tcPr>
          <w:p w14:paraId="169FED1F" w14:textId="50257439" w:rsidR="00023E04" w:rsidRPr="003F42FE" w:rsidRDefault="00147891"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155</w:t>
            </w:r>
          </w:p>
        </w:tc>
        <w:tc>
          <w:tcPr>
            <w:tcW w:w="629" w:type="pct"/>
            <w:vAlign w:val="center"/>
          </w:tcPr>
          <w:p w14:paraId="54D3B408" w14:textId="23F8F7C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2</w:t>
            </w:r>
            <w:r w:rsidR="00147891">
              <w:rPr>
                <w:rFonts w:cs="Segoe UI"/>
                <w:color w:val="000000"/>
              </w:rPr>
              <w:t>29</w:t>
            </w:r>
          </w:p>
        </w:tc>
        <w:tc>
          <w:tcPr>
            <w:tcW w:w="578" w:type="pct"/>
            <w:vAlign w:val="center"/>
          </w:tcPr>
          <w:p w14:paraId="56B9D781" w14:textId="28FA8077" w:rsidR="008D642E"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499</w:t>
            </w:r>
          </w:p>
        </w:tc>
        <w:tc>
          <w:tcPr>
            <w:tcW w:w="494" w:type="pct"/>
            <w:vAlign w:val="center"/>
          </w:tcPr>
          <w:p w14:paraId="105868D3" w14:textId="0D88DE03" w:rsidR="00023E04" w:rsidRPr="00023E04" w:rsidRDefault="00147891"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cs="Segoe UI"/>
                <w:color w:val="000000"/>
              </w:rPr>
              <w:t>41</w:t>
            </w:r>
            <w:r w:rsidR="00023E04" w:rsidRPr="00023E04">
              <w:rPr>
                <w:rFonts w:cs="Segoe UI"/>
                <w:color w:val="000000"/>
              </w:rPr>
              <w:t>%</w:t>
            </w:r>
          </w:p>
        </w:tc>
      </w:tr>
      <w:tr w:rsidR="003B79BF" w:rsidRPr="00EC423A" w14:paraId="47890963" w14:textId="77777777" w:rsidTr="002F7746">
        <w:trPr>
          <w:trHeight w:val="288"/>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41862A48" w14:textId="77777777" w:rsidR="00023E04" w:rsidRPr="00EC423A" w:rsidRDefault="00023E04" w:rsidP="00023E04">
            <w:pPr>
              <w:jc w:val="center"/>
              <w:rPr>
                <w:rFonts w:eastAsia="Times New Roman" w:cs="Segoe UI"/>
                <w:color w:val="000000"/>
              </w:rPr>
            </w:pPr>
          </w:p>
        </w:tc>
        <w:tc>
          <w:tcPr>
            <w:tcW w:w="1257" w:type="pct"/>
            <w:hideMark/>
          </w:tcPr>
          <w:p w14:paraId="5310D429"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1D6B6153" w14:textId="453E6B53"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106</w:t>
            </w:r>
          </w:p>
        </w:tc>
        <w:tc>
          <w:tcPr>
            <w:tcW w:w="629" w:type="pct"/>
            <w:noWrap/>
            <w:vAlign w:val="center"/>
            <w:hideMark/>
          </w:tcPr>
          <w:p w14:paraId="3B817310" w14:textId="7D02A0E4"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118</w:t>
            </w:r>
          </w:p>
        </w:tc>
        <w:tc>
          <w:tcPr>
            <w:tcW w:w="629" w:type="pct"/>
            <w:vAlign w:val="center"/>
          </w:tcPr>
          <w:p w14:paraId="158FC54A" w14:textId="6FB466D4"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156</w:t>
            </w:r>
          </w:p>
        </w:tc>
        <w:tc>
          <w:tcPr>
            <w:tcW w:w="578" w:type="pct"/>
            <w:vAlign w:val="center"/>
          </w:tcPr>
          <w:p w14:paraId="69AD7C19" w14:textId="2D1F1080"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380</w:t>
            </w:r>
          </w:p>
        </w:tc>
        <w:tc>
          <w:tcPr>
            <w:tcW w:w="494" w:type="pct"/>
            <w:vAlign w:val="center"/>
          </w:tcPr>
          <w:p w14:paraId="7027F258" w14:textId="78A84008"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22%</w:t>
            </w:r>
          </w:p>
        </w:tc>
      </w:tr>
      <w:tr w:rsidR="003B79BF" w:rsidRPr="00EC423A" w14:paraId="11387A1F"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6F39F8B3"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Braintree</w:t>
            </w:r>
          </w:p>
        </w:tc>
        <w:tc>
          <w:tcPr>
            <w:tcW w:w="1257" w:type="pct"/>
            <w:hideMark/>
          </w:tcPr>
          <w:p w14:paraId="1E06CDC9"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461C9FD9" w14:textId="1A0525A6"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135</w:t>
            </w:r>
          </w:p>
        </w:tc>
        <w:tc>
          <w:tcPr>
            <w:tcW w:w="629" w:type="pct"/>
            <w:noWrap/>
            <w:vAlign w:val="center"/>
            <w:hideMark/>
          </w:tcPr>
          <w:p w14:paraId="532D1741" w14:textId="60DBBFE1"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190</w:t>
            </w:r>
          </w:p>
        </w:tc>
        <w:tc>
          <w:tcPr>
            <w:tcW w:w="629" w:type="pct"/>
            <w:vAlign w:val="center"/>
          </w:tcPr>
          <w:p w14:paraId="53173FEB" w14:textId="2FB7D113"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61</w:t>
            </w:r>
          </w:p>
        </w:tc>
        <w:tc>
          <w:tcPr>
            <w:tcW w:w="578" w:type="pct"/>
            <w:vAlign w:val="center"/>
          </w:tcPr>
          <w:p w14:paraId="6070D11D" w14:textId="1BC8CBFA"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386</w:t>
            </w:r>
          </w:p>
        </w:tc>
        <w:tc>
          <w:tcPr>
            <w:tcW w:w="494" w:type="pct"/>
            <w:vAlign w:val="center"/>
          </w:tcPr>
          <w:p w14:paraId="03E20723" w14:textId="129E5D5F"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-14%</w:t>
            </w:r>
          </w:p>
        </w:tc>
      </w:tr>
      <w:tr w:rsidR="003B79BF" w:rsidRPr="00EC423A" w14:paraId="7A5B0A87"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3EB1B7C6" w14:textId="77777777" w:rsidR="00023E04" w:rsidRPr="00EC423A" w:rsidRDefault="00023E04" w:rsidP="00023E04">
            <w:pPr>
              <w:jc w:val="center"/>
              <w:rPr>
                <w:rFonts w:eastAsia="Times New Roman" w:cs="Segoe UI"/>
                <w:color w:val="000000"/>
              </w:rPr>
            </w:pPr>
          </w:p>
        </w:tc>
        <w:tc>
          <w:tcPr>
            <w:tcW w:w="1257" w:type="pct"/>
            <w:hideMark/>
          </w:tcPr>
          <w:p w14:paraId="42E40FD4"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3A852034" w14:textId="5E621F48"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135</w:t>
            </w:r>
          </w:p>
        </w:tc>
        <w:tc>
          <w:tcPr>
            <w:tcW w:w="629" w:type="pct"/>
            <w:noWrap/>
            <w:vAlign w:val="center"/>
            <w:hideMark/>
          </w:tcPr>
          <w:p w14:paraId="20314BB3" w14:textId="25582EBD"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181</w:t>
            </w:r>
          </w:p>
        </w:tc>
        <w:tc>
          <w:tcPr>
            <w:tcW w:w="629" w:type="pct"/>
            <w:vAlign w:val="center"/>
          </w:tcPr>
          <w:p w14:paraId="11C9D6B9" w14:textId="4EBBD4A0"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95</w:t>
            </w:r>
          </w:p>
        </w:tc>
        <w:tc>
          <w:tcPr>
            <w:tcW w:w="578" w:type="pct"/>
            <w:vAlign w:val="center"/>
          </w:tcPr>
          <w:p w14:paraId="63380537" w14:textId="0146089F"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411</w:t>
            </w:r>
          </w:p>
        </w:tc>
        <w:tc>
          <w:tcPr>
            <w:tcW w:w="494" w:type="pct"/>
            <w:vAlign w:val="center"/>
          </w:tcPr>
          <w:p w14:paraId="1E31DF95" w14:textId="436A61D5"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-7%</w:t>
            </w:r>
          </w:p>
        </w:tc>
      </w:tr>
      <w:tr w:rsidR="003B79BF" w:rsidRPr="00EC423A" w14:paraId="09DA1244"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11AFCE1D"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Brentwood</w:t>
            </w:r>
          </w:p>
        </w:tc>
        <w:tc>
          <w:tcPr>
            <w:tcW w:w="1257" w:type="pct"/>
            <w:hideMark/>
          </w:tcPr>
          <w:p w14:paraId="2082E5C2"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4AAEA7CC" w14:textId="1B010C74"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18</w:t>
            </w:r>
          </w:p>
        </w:tc>
        <w:tc>
          <w:tcPr>
            <w:tcW w:w="629" w:type="pct"/>
            <w:noWrap/>
            <w:vAlign w:val="center"/>
            <w:hideMark/>
          </w:tcPr>
          <w:p w14:paraId="29681899" w14:textId="5A9683C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24</w:t>
            </w:r>
          </w:p>
        </w:tc>
        <w:tc>
          <w:tcPr>
            <w:tcW w:w="629" w:type="pct"/>
            <w:vAlign w:val="center"/>
          </w:tcPr>
          <w:p w14:paraId="12F7C69B" w14:textId="62A3F0A9"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21</w:t>
            </w:r>
          </w:p>
        </w:tc>
        <w:tc>
          <w:tcPr>
            <w:tcW w:w="578" w:type="pct"/>
            <w:vAlign w:val="center"/>
          </w:tcPr>
          <w:p w14:paraId="56172D0C" w14:textId="76C56438"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63</w:t>
            </w:r>
          </w:p>
        </w:tc>
        <w:tc>
          <w:tcPr>
            <w:tcW w:w="494" w:type="pct"/>
            <w:vAlign w:val="center"/>
          </w:tcPr>
          <w:p w14:paraId="1984771B" w14:textId="00158EE2"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10%</w:t>
            </w:r>
          </w:p>
        </w:tc>
      </w:tr>
      <w:tr w:rsidR="003B79BF" w:rsidRPr="00EC423A" w14:paraId="4B344FB6"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0DFB6ACF" w14:textId="77777777" w:rsidR="00023E04" w:rsidRPr="00EC423A" w:rsidRDefault="00023E04" w:rsidP="00023E04">
            <w:pPr>
              <w:jc w:val="center"/>
              <w:rPr>
                <w:rFonts w:eastAsia="Times New Roman" w:cs="Segoe UI"/>
                <w:color w:val="000000"/>
              </w:rPr>
            </w:pPr>
          </w:p>
        </w:tc>
        <w:tc>
          <w:tcPr>
            <w:tcW w:w="1257" w:type="pct"/>
            <w:hideMark/>
          </w:tcPr>
          <w:p w14:paraId="013D5235"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3667F426" w14:textId="31E4E64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23</w:t>
            </w:r>
          </w:p>
        </w:tc>
        <w:tc>
          <w:tcPr>
            <w:tcW w:w="629" w:type="pct"/>
            <w:noWrap/>
            <w:vAlign w:val="center"/>
            <w:hideMark/>
          </w:tcPr>
          <w:p w14:paraId="4D0E36FC" w14:textId="46C77C72"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24</w:t>
            </w:r>
          </w:p>
        </w:tc>
        <w:tc>
          <w:tcPr>
            <w:tcW w:w="629" w:type="pct"/>
            <w:vAlign w:val="center"/>
          </w:tcPr>
          <w:p w14:paraId="73E4F09B" w14:textId="43B3BD40"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15</w:t>
            </w:r>
          </w:p>
        </w:tc>
        <w:tc>
          <w:tcPr>
            <w:tcW w:w="578" w:type="pct"/>
            <w:vAlign w:val="center"/>
          </w:tcPr>
          <w:p w14:paraId="2094DC91" w14:textId="0DA2BBD9"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62</w:t>
            </w:r>
          </w:p>
        </w:tc>
        <w:tc>
          <w:tcPr>
            <w:tcW w:w="494" w:type="pct"/>
            <w:vAlign w:val="center"/>
          </w:tcPr>
          <w:p w14:paraId="356051F1" w14:textId="1D56A8C2"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-17%</w:t>
            </w:r>
          </w:p>
        </w:tc>
      </w:tr>
      <w:tr w:rsidR="003B79BF" w:rsidRPr="00EC423A" w14:paraId="2D4E871E"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30E2C5B2" w14:textId="77777777" w:rsidR="00023E04" w:rsidRPr="00EC423A" w:rsidRDefault="00023E04" w:rsidP="00023E04">
            <w:pPr>
              <w:jc w:val="center"/>
              <w:rPr>
                <w:rFonts w:eastAsia="Times New Roman" w:cs="Segoe UI"/>
                <w:color w:val="000000"/>
              </w:rPr>
            </w:pPr>
            <w:r>
              <w:rPr>
                <w:rFonts w:eastAsia="Times New Roman" w:cs="Segoe UI"/>
                <w:color w:val="000000"/>
              </w:rPr>
              <w:t>Castle Point</w:t>
            </w:r>
          </w:p>
        </w:tc>
        <w:tc>
          <w:tcPr>
            <w:tcW w:w="1257" w:type="pct"/>
            <w:hideMark/>
          </w:tcPr>
          <w:p w14:paraId="06C70992"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084E3369" w14:textId="25692D3C"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25</w:t>
            </w:r>
          </w:p>
        </w:tc>
        <w:tc>
          <w:tcPr>
            <w:tcW w:w="629" w:type="pct"/>
            <w:noWrap/>
            <w:vAlign w:val="center"/>
            <w:hideMark/>
          </w:tcPr>
          <w:p w14:paraId="3B16EB62" w14:textId="46FA03D6"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44</w:t>
            </w:r>
          </w:p>
        </w:tc>
        <w:tc>
          <w:tcPr>
            <w:tcW w:w="629" w:type="pct"/>
            <w:vAlign w:val="center"/>
          </w:tcPr>
          <w:p w14:paraId="5B53E7D5" w14:textId="3318C5F0"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106</w:t>
            </w:r>
          </w:p>
        </w:tc>
        <w:tc>
          <w:tcPr>
            <w:tcW w:w="578" w:type="pct"/>
            <w:vAlign w:val="center"/>
          </w:tcPr>
          <w:p w14:paraId="3DB1ABDB" w14:textId="370D2A75"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175</w:t>
            </w:r>
          </w:p>
        </w:tc>
        <w:tc>
          <w:tcPr>
            <w:tcW w:w="494" w:type="pct"/>
            <w:vAlign w:val="center"/>
          </w:tcPr>
          <w:p w14:paraId="7950D6D4" w14:textId="6D38F8E7"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108%</w:t>
            </w:r>
          </w:p>
        </w:tc>
      </w:tr>
      <w:tr w:rsidR="003B79BF" w:rsidRPr="00EC423A" w14:paraId="4F88E521"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38A2465E" w14:textId="77777777" w:rsidR="00023E04" w:rsidRPr="00EC423A" w:rsidRDefault="00023E04" w:rsidP="00023E04">
            <w:pPr>
              <w:jc w:val="center"/>
              <w:rPr>
                <w:rFonts w:eastAsia="Times New Roman" w:cs="Segoe UI"/>
                <w:color w:val="000000"/>
              </w:rPr>
            </w:pPr>
          </w:p>
        </w:tc>
        <w:tc>
          <w:tcPr>
            <w:tcW w:w="1257" w:type="pct"/>
            <w:hideMark/>
          </w:tcPr>
          <w:p w14:paraId="44724E07"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1ADEFE5B" w14:textId="1AD96491"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17</w:t>
            </w:r>
          </w:p>
        </w:tc>
        <w:tc>
          <w:tcPr>
            <w:tcW w:w="629" w:type="pct"/>
            <w:noWrap/>
            <w:vAlign w:val="center"/>
            <w:hideMark/>
          </w:tcPr>
          <w:p w14:paraId="77D0A3A6" w14:textId="462F1884"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25</w:t>
            </w:r>
          </w:p>
        </w:tc>
        <w:tc>
          <w:tcPr>
            <w:tcW w:w="629" w:type="pct"/>
            <w:vAlign w:val="center"/>
          </w:tcPr>
          <w:p w14:paraId="5A60A704" w14:textId="15A0724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89</w:t>
            </w:r>
          </w:p>
        </w:tc>
        <w:tc>
          <w:tcPr>
            <w:tcW w:w="578" w:type="pct"/>
            <w:vAlign w:val="center"/>
          </w:tcPr>
          <w:p w14:paraId="3495D5EF" w14:textId="0F228DF1"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131</w:t>
            </w:r>
          </w:p>
        </w:tc>
        <w:tc>
          <w:tcPr>
            <w:tcW w:w="494" w:type="pct"/>
            <w:vAlign w:val="center"/>
          </w:tcPr>
          <w:p w14:paraId="1A231928" w14:textId="0930EA36"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152%</w:t>
            </w:r>
          </w:p>
        </w:tc>
      </w:tr>
      <w:tr w:rsidR="003B79BF" w:rsidRPr="00EC423A" w14:paraId="17CE2626"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51CAF569"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Chelmsford</w:t>
            </w:r>
          </w:p>
        </w:tc>
        <w:tc>
          <w:tcPr>
            <w:tcW w:w="1257" w:type="pct"/>
            <w:hideMark/>
          </w:tcPr>
          <w:p w14:paraId="72358F7D"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671879FC" w14:textId="7CEEE4C4"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112</w:t>
            </w:r>
          </w:p>
        </w:tc>
        <w:tc>
          <w:tcPr>
            <w:tcW w:w="629" w:type="pct"/>
            <w:noWrap/>
            <w:vAlign w:val="center"/>
            <w:hideMark/>
          </w:tcPr>
          <w:p w14:paraId="310CA951" w14:textId="52DC6CD8"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101</w:t>
            </w:r>
          </w:p>
        </w:tc>
        <w:tc>
          <w:tcPr>
            <w:tcW w:w="629" w:type="pct"/>
            <w:vAlign w:val="center"/>
          </w:tcPr>
          <w:p w14:paraId="4D6E0027" w14:textId="10FBBCD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114</w:t>
            </w:r>
          </w:p>
        </w:tc>
        <w:tc>
          <w:tcPr>
            <w:tcW w:w="578" w:type="pct"/>
            <w:vAlign w:val="center"/>
          </w:tcPr>
          <w:p w14:paraId="514B8CB4" w14:textId="3BAC1C4F"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327</w:t>
            </w:r>
          </w:p>
        </w:tc>
        <w:tc>
          <w:tcPr>
            <w:tcW w:w="494" w:type="pct"/>
            <w:vAlign w:val="center"/>
          </w:tcPr>
          <w:p w14:paraId="4DC84A10" w14:textId="1549F513"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2%</w:t>
            </w:r>
          </w:p>
        </w:tc>
      </w:tr>
      <w:tr w:rsidR="003B79BF" w:rsidRPr="00EC423A" w14:paraId="74E7B252"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5A9A4D94" w14:textId="77777777" w:rsidR="00023E04" w:rsidRPr="00EC423A" w:rsidRDefault="00023E04" w:rsidP="00023E04">
            <w:pPr>
              <w:jc w:val="center"/>
              <w:rPr>
                <w:rFonts w:eastAsia="Times New Roman" w:cs="Segoe UI"/>
                <w:color w:val="000000"/>
              </w:rPr>
            </w:pPr>
          </w:p>
        </w:tc>
        <w:tc>
          <w:tcPr>
            <w:tcW w:w="1257" w:type="pct"/>
            <w:hideMark/>
          </w:tcPr>
          <w:p w14:paraId="6C9F156F"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06616F00" w14:textId="305D9138"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116</w:t>
            </w:r>
          </w:p>
        </w:tc>
        <w:tc>
          <w:tcPr>
            <w:tcW w:w="629" w:type="pct"/>
            <w:noWrap/>
            <w:vAlign w:val="center"/>
            <w:hideMark/>
          </w:tcPr>
          <w:p w14:paraId="62EC0AD2" w14:textId="5213A352"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108</w:t>
            </w:r>
          </w:p>
        </w:tc>
        <w:tc>
          <w:tcPr>
            <w:tcW w:w="629" w:type="pct"/>
            <w:vAlign w:val="center"/>
          </w:tcPr>
          <w:p w14:paraId="522E0E8F" w14:textId="3B6BAD79"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115</w:t>
            </w:r>
          </w:p>
        </w:tc>
        <w:tc>
          <w:tcPr>
            <w:tcW w:w="578" w:type="pct"/>
            <w:vAlign w:val="center"/>
          </w:tcPr>
          <w:p w14:paraId="1DDD2FA5" w14:textId="54C6E0A9"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339</w:t>
            </w:r>
          </w:p>
        </w:tc>
        <w:tc>
          <w:tcPr>
            <w:tcW w:w="494" w:type="pct"/>
            <w:vAlign w:val="center"/>
          </w:tcPr>
          <w:p w14:paraId="1468007F" w14:textId="685EF4AB"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0%</w:t>
            </w:r>
          </w:p>
        </w:tc>
      </w:tr>
      <w:tr w:rsidR="003B79BF" w:rsidRPr="00EC423A" w14:paraId="16801857"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77B0D7BE"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Colchester</w:t>
            </w:r>
          </w:p>
        </w:tc>
        <w:tc>
          <w:tcPr>
            <w:tcW w:w="1257" w:type="pct"/>
            <w:hideMark/>
          </w:tcPr>
          <w:p w14:paraId="565179DA"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0AB89341" w14:textId="465A3A25"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92</w:t>
            </w:r>
          </w:p>
        </w:tc>
        <w:tc>
          <w:tcPr>
            <w:tcW w:w="629" w:type="pct"/>
            <w:noWrap/>
            <w:vAlign w:val="center"/>
            <w:hideMark/>
          </w:tcPr>
          <w:p w14:paraId="65F5D670" w14:textId="4CD246C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85</w:t>
            </w:r>
          </w:p>
        </w:tc>
        <w:tc>
          <w:tcPr>
            <w:tcW w:w="629" w:type="pct"/>
            <w:vAlign w:val="center"/>
          </w:tcPr>
          <w:p w14:paraId="13471E31" w14:textId="2CF7A927"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112</w:t>
            </w:r>
          </w:p>
        </w:tc>
        <w:tc>
          <w:tcPr>
            <w:tcW w:w="578" w:type="pct"/>
            <w:vAlign w:val="center"/>
          </w:tcPr>
          <w:p w14:paraId="5EEE499D" w14:textId="6CA584B0"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289</w:t>
            </w:r>
          </w:p>
        </w:tc>
        <w:tc>
          <w:tcPr>
            <w:tcW w:w="494" w:type="pct"/>
            <w:vAlign w:val="center"/>
          </w:tcPr>
          <w:p w14:paraId="23307EE0" w14:textId="6F02F141"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12%</w:t>
            </w:r>
          </w:p>
        </w:tc>
      </w:tr>
      <w:tr w:rsidR="003B79BF" w:rsidRPr="00EC423A" w14:paraId="6AD51B22"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4B328797" w14:textId="77777777" w:rsidR="00023E04" w:rsidRPr="00EC423A" w:rsidRDefault="00023E04" w:rsidP="00023E04">
            <w:pPr>
              <w:jc w:val="center"/>
              <w:rPr>
                <w:rFonts w:eastAsia="Times New Roman" w:cs="Segoe UI"/>
                <w:color w:val="000000"/>
              </w:rPr>
            </w:pPr>
          </w:p>
        </w:tc>
        <w:tc>
          <w:tcPr>
            <w:tcW w:w="1257" w:type="pct"/>
            <w:hideMark/>
          </w:tcPr>
          <w:p w14:paraId="6C88785B"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5BF123FC" w14:textId="702CAB0F"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74</w:t>
            </w:r>
          </w:p>
        </w:tc>
        <w:tc>
          <w:tcPr>
            <w:tcW w:w="629" w:type="pct"/>
            <w:noWrap/>
            <w:vAlign w:val="center"/>
            <w:hideMark/>
          </w:tcPr>
          <w:p w14:paraId="4CFE5356" w14:textId="50F9F0DA"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88</w:t>
            </w:r>
          </w:p>
        </w:tc>
        <w:tc>
          <w:tcPr>
            <w:tcW w:w="629" w:type="pct"/>
            <w:vAlign w:val="center"/>
          </w:tcPr>
          <w:p w14:paraId="724B8DAC" w14:textId="6724A78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103</w:t>
            </w:r>
          </w:p>
        </w:tc>
        <w:tc>
          <w:tcPr>
            <w:tcW w:w="578" w:type="pct"/>
            <w:vAlign w:val="center"/>
          </w:tcPr>
          <w:p w14:paraId="74DE145D" w14:textId="24E05737"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265</w:t>
            </w:r>
          </w:p>
        </w:tc>
        <w:tc>
          <w:tcPr>
            <w:tcW w:w="494" w:type="pct"/>
            <w:vAlign w:val="center"/>
          </w:tcPr>
          <w:p w14:paraId="53CFED72" w14:textId="0B0C607B"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18%</w:t>
            </w:r>
          </w:p>
        </w:tc>
      </w:tr>
      <w:tr w:rsidR="003B79BF" w:rsidRPr="00EC423A" w14:paraId="1CBE819C"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0C7ED6B3"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Epping Forest</w:t>
            </w:r>
          </w:p>
        </w:tc>
        <w:tc>
          <w:tcPr>
            <w:tcW w:w="1257" w:type="pct"/>
            <w:hideMark/>
          </w:tcPr>
          <w:p w14:paraId="78FF4181"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1F1A91D4" w14:textId="1C2A73AC"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120</w:t>
            </w:r>
          </w:p>
        </w:tc>
        <w:tc>
          <w:tcPr>
            <w:tcW w:w="629" w:type="pct"/>
            <w:noWrap/>
            <w:vAlign w:val="center"/>
            <w:hideMark/>
          </w:tcPr>
          <w:p w14:paraId="59592FE8" w14:textId="724E0D27"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122</w:t>
            </w:r>
          </w:p>
        </w:tc>
        <w:tc>
          <w:tcPr>
            <w:tcW w:w="629" w:type="pct"/>
            <w:vAlign w:val="center"/>
          </w:tcPr>
          <w:p w14:paraId="4DA82784" w14:textId="4DFEC59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109</w:t>
            </w:r>
          </w:p>
        </w:tc>
        <w:tc>
          <w:tcPr>
            <w:tcW w:w="578" w:type="pct"/>
            <w:vAlign w:val="center"/>
          </w:tcPr>
          <w:p w14:paraId="470569BA" w14:textId="4D7E9572"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351</w:t>
            </w:r>
          </w:p>
        </w:tc>
        <w:tc>
          <w:tcPr>
            <w:tcW w:w="494" w:type="pct"/>
            <w:vAlign w:val="center"/>
          </w:tcPr>
          <w:p w14:paraId="4D8FB278" w14:textId="65714F8B"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-4%</w:t>
            </w:r>
          </w:p>
        </w:tc>
      </w:tr>
      <w:tr w:rsidR="003B79BF" w:rsidRPr="00EC423A" w14:paraId="3E7B995F"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537EF33F" w14:textId="77777777" w:rsidR="00023E04" w:rsidRPr="00EC423A" w:rsidRDefault="00023E04" w:rsidP="00023E04">
            <w:pPr>
              <w:jc w:val="center"/>
              <w:rPr>
                <w:rFonts w:eastAsia="Times New Roman" w:cs="Segoe UI"/>
                <w:color w:val="000000"/>
              </w:rPr>
            </w:pPr>
          </w:p>
        </w:tc>
        <w:tc>
          <w:tcPr>
            <w:tcW w:w="1257" w:type="pct"/>
            <w:hideMark/>
          </w:tcPr>
          <w:p w14:paraId="48468CDB"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5F55070D" w14:textId="2043A421"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112</w:t>
            </w:r>
          </w:p>
        </w:tc>
        <w:tc>
          <w:tcPr>
            <w:tcW w:w="629" w:type="pct"/>
            <w:noWrap/>
            <w:vAlign w:val="center"/>
            <w:hideMark/>
          </w:tcPr>
          <w:p w14:paraId="5BFC6E90" w14:textId="30213CCF"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140</w:t>
            </w:r>
          </w:p>
        </w:tc>
        <w:tc>
          <w:tcPr>
            <w:tcW w:w="629" w:type="pct"/>
            <w:vAlign w:val="center"/>
          </w:tcPr>
          <w:p w14:paraId="22B3A3BC" w14:textId="12FE2182"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101</w:t>
            </w:r>
          </w:p>
        </w:tc>
        <w:tc>
          <w:tcPr>
            <w:tcW w:w="578" w:type="pct"/>
            <w:vAlign w:val="center"/>
          </w:tcPr>
          <w:p w14:paraId="1200993D" w14:textId="0C3826A9"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353</w:t>
            </w:r>
          </w:p>
        </w:tc>
        <w:tc>
          <w:tcPr>
            <w:tcW w:w="494" w:type="pct"/>
            <w:vAlign w:val="center"/>
          </w:tcPr>
          <w:p w14:paraId="7E2A7947" w14:textId="209868FE"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w:t>
            </w:r>
          </w:p>
        </w:tc>
      </w:tr>
      <w:tr w:rsidR="003B79BF" w:rsidRPr="00EC423A" w14:paraId="14F57928"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26B79FAA"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Harlow</w:t>
            </w:r>
          </w:p>
        </w:tc>
        <w:tc>
          <w:tcPr>
            <w:tcW w:w="1257" w:type="pct"/>
            <w:hideMark/>
          </w:tcPr>
          <w:p w14:paraId="6D75018A"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20780B7C" w14:textId="6526B7D3"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88</w:t>
            </w:r>
          </w:p>
        </w:tc>
        <w:tc>
          <w:tcPr>
            <w:tcW w:w="629" w:type="pct"/>
            <w:noWrap/>
            <w:vAlign w:val="center"/>
            <w:hideMark/>
          </w:tcPr>
          <w:p w14:paraId="385D53D0" w14:textId="226EE2B5"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126</w:t>
            </w:r>
          </w:p>
        </w:tc>
        <w:tc>
          <w:tcPr>
            <w:tcW w:w="629" w:type="pct"/>
            <w:vAlign w:val="center"/>
          </w:tcPr>
          <w:p w14:paraId="409AC061" w14:textId="69BF7474"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140</w:t>
            </w:r>
          </w:p>
        </w:tc>
        <w:tc>
          <w:tcPr>
            <w:tcW w:w="578" w:type="pct"/>
            <w:vAlign w:val="center"/>
          </w:tcPr>
          <w:p w14:paraId="0C1814DF" w14:textId="612FD89D"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354</w:t>
            </w:r>
          </w:p>
        </w:tc>
        <w:tc>
          <w:tcPr>
            <w:tcW w:w="494" w:type="pct"/>
            <w:vAlign w:val="center"/>
          </w:tcPr>
          <w:p w14:paraId="6F651C24" w14:textId="1E465ADA"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27%</w:t>
            </w:r>
          </w:p>
        </w:tc>
      </w:tr>
      <w:tr w:rsidR="003B79BF" w:rsidRPr="00EC423A" w14:paraId="35E72522"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2835B28C" w14:textId="77777777" w:rsidR="00023E04" w:rsidRPr="00EC423A" w:rsidRDefault="00023E04" w:rsidP="00023E04">
            <w:pPr>
              <w:jc w:val="center"/>
              <w:rPr>
                <w:rFonts w:eastAsia="Times New Roman" w:cs="Segoe UI"/>
                <w:color w:val="000000"/>
              </w:rPr>
            </w:pPr>
          </w:p>
        </w:tc>
        <w:tc>
          <w:tcPr>
            <w:tcW w:w="1257" w:type="pct"/>
            <w:hideMark/>
          </w:tcPr>
          <w:p w14:paraId="2F0F757C"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1855044F" w14:textId="5E4A8D54"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76</w:t>
            </w:r>
          </w:p>
        </w:tc>
        <w:tc>
          <w:tcPr>
            <w:tcW w:w="629" w:type="pct"/>
            <w:noWrap/>
            <w:vAlign w:val="center"/>
            <w:hideMark/>
          </w:tcPr>
          <w:p w14:paraId="10930931" w14:textId="00ED0A79"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96</w:t>
            </w:r>
          </w:p>
        </w:tc>
        <w:tc>
          <w:tcPr>
            <w:tcW w:w="629" w:type="pct"/>
            <w:vAlign w:val="center"/>
          </w:tcPr>
          <w:p w14:paraId="1C0F0E46" w14:textId="3B399A4E"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120</w:t>
            </w:r>
          </w:p>
        </w:tc>
        <w:tc>
          <w:tcPr>
            <w:tcW w:w="578" w:type="pct"/>
            <w:vAlign w:val="center"/>
          </w:tcPr>
          <w:p w14:paraId="2D5E3BC9" w14:textId="0395FA39"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292</w:t>
            </w:r>
          </w:p>
        </w:tc>
        <w:tc>
          <w:tcPr>
            <w:tcW w:w="494" w:type="pct"/>
            <w:vAlign w:val="center"/>
          </w:tcPr>
          <w:p w14:paraId="73D46301" w14:textId="66217A50"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26%</w:t>
            </w:r>
          </w:p>
        </w:tc>
      </w:tr>
      <w:tr w:rsidR="003B79BF" w:rsidRPr="00EC423A" w14:paraId="5932E402"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7F886848"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Maldon</w:t>
            </w:r>
          </w:p>
        </w:tc>
        <w:tc>
          <w:tcPr>
            <w:tcW w:w="1257" w:type="pct"/>
            <w:hideMark/>
          </w:tcPr>
          <w:p w14:paraId="2F1597AE"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547C0993" w14:textId="04F9A567"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90</w:t>
            </w:r>
          </w:p>
        </w:tc>
        <w:tc>
          <w:tcPr>
            <w:tcW w:w="629" w:type="pct"/>
            <w:noWrap/>
            <w:vAlign w:val="center"/>
            <w:hideMark/>
          </w:tcPr>
          <w:p w14:paraId="35882B6A" w14:textId="70AC27DD"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86</w:t>
            </w:r>
          </w:p>
        </w:tc>
        <w:tc>
          <w:tcPr>
            <w:tcW w:w="629" w:type="pct"/>
            <w:vAlign w:val="center"/>
          </w:tcPr>
          <w:p w14:paraId="7B2DBF3F" w14:textId="7BCB97D8"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85</w:t>
            </w:r>
          </w:p>
        </w:tc>
        <w:tc>
          <w:tcPr>
            <w:tcW w:w="578" w:type="pct"/>
            <w:vAlign w:val="center"/>
          </w:tcPr>
          <w:p w14:paraId="4B5CA546" w14:textId="2BAD0180"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261</w:t>
            </w:r>
          </w:p>
        </w:tc>
        <w:tc>
          <w:tcPr>
            <w:tcW w:w="494" w:type="pct"/>
            <w:vAlign w:val="center"/>
          </w:tcPr>
          <w:p w14:paraId="43F64146" w14:textId="127C7336"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-3%</w:t>
            </w:r>
          </w:p>
        </w:tc>
      </w:tr>
      <w:tr w:rsidR="003B79BF" w:rsidRPr="00EC423A" w14:paraId="13B53B95"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106208CE" w14:textId="77777777" w:rsidR="00023E04" w:rsidRPr="00EC423A" w:rsidRDefault="00023E04" w:rsidP="00023E04">
            <w:pPr>
              <w:jc w:val="center"/>
              <w:rPr>
                <w:rFonts w:eastAsia="Times New Roman" w:cs="Segoe UI"/>
                <w:color w:val="000000"/>
              </w:rPr>
            </w:pPr>
          </w:p>
        </w:tc>
        <w:tc>
          <w:tcPr>
            <w:tcW w:w="1257" w:type="pct"/>
            <w:hideMark/>
          </w:tcPr>
          <w:p w14:paraId="1BF885C7"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0A220E31" w14:textId="6051F429"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66</w:t>
            </w:r>
          </w:p>
        </w:tc>
        <w:tc>
          <w:tcPr>
            <w:tcW w:w="629" w:type="pct"/>
            <w:noWrap/>
            <w:vAlign w:val="center"/>
            <w:hideMark/>
          </w:tcPr>
          <w:p w14:paraId="5787118A" w14:textId="7081F4FE"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78</w:t>
            </w:r>
          </w:p>
        </w:tc>
        <w:tc>
          <w:tcPr>
            <w:tcW w:w="629" w:type="pct"/>
            <w:vAlign w:val="center"/>
          </w:tcPr>
          <w:p w14:paraId="2C99D863" w14:textId="61727DEF"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80</w:t>
            </w:r>
          </w:p>
        </w:tc>
        <w:tc>
          <w:tcPr>
            <w:tcW w:w="578" w:type="pct"/>
            <w:vAlign w:val="center"/>
          </w:tcPr>
          <w:p w14:paraId="15869AC2" w14:textId="271F4619"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224</w:t>
            </w:r>
          </w:p>
        </w:tc>
        <w:tc>
          <w:tcPr>
            <w:tcW w:w="494" w:type="pct"/>
            <w:vAlign w:val="center"/>
          </w:tcPr>
          <w:p w14:paraId="73B8CD9F" w14:textId="773709F9"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10%</w:t>
            </w:r>
          </w:p>
        </w:tc>
      </w:tr>
      <w:tr w:rsidR="003B79BF" w:rsidRPr="00EC423A" w14:paraId="345FD6F6"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2ABB8F7C"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Rochford</w:t>
            </w:r>
          </w:p>
        </w:tc>
        <w:tc>
          <w:tcPr>
            <w:tcW w:w="1257" w:type="pct"/>
            <w:hideMark/>
          </w:tcPr>
          <w:p w14:paraId="787C3F0B"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3192AE9F" w14:textId="043CAFE7"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99</w:t>
            </w:r>
          </w:p>
        </w:tc>
        <w:tc>
          <w:tcPr>
            <w:tcW w:w="629" w:type="pct"/>
            <w:noWrap/>
            <w:vAlign w:val="center"/>
            <w:hideMark/>
          </w:tcPr>
          <w:p w14:paraId="6341C554" w14:textId="34EE226F"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78</w:t>
            </w:r>
          </w:p>
        </w:tc>
        <w:tc>
          <w:tcPr>
            <w:tcW w:w="629" w:type="pct"/>
            <w:vAlign w:val="center"/>
          </w:tcPr>
          <w:p w14:paraId="2C39B0E9" w14:textId="0DD2D292"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82</w:t>
            </w:r>
          </w:p>
        </w:tc>
        <w:tc>
          <w:tcPr>
            <w:tcW w:w="578" w:type="pct"/>
            <w:vAlign w:val="center"/>
          </w:tcPr>
          <w:p w14:paraId="011101F8" w14:textId="75D0E234"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259</w:t>
            </w:r>
          </w:p>
        </w:tc>
        <w:tc>
          <w:tcPr>
            <w:tcW w:w="494" w:type="pct"/>
            <w:vAlign w:val="center"/>
          </w:tcPr>
          <w:p w14:paraId="6D3C10DD" w14:textId="7B90E794"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-8%</w:t>
            </w:r>
          </w:p>
        </w:tc>
      </w:tr>
      <w:tr w:rsidR="003B79BF" w:rsidRPr="00EC423A" w14:paraId="452C0971"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5BC66BC4" w14:textId="77777777" w:rsidR="00023E04" w:rsidRPr="00EC423A" w:rsidRDefault="00023E04" w:rsidP="00023E04">
            <w:pPr>
              <w:jc w:val="center"/>
              <w:rPr>
                <w:rFonts w:eastAsia="Times New Roman" w:cs="Segoe UI"/>
                <w:color w:val="000000"/>
              </w:rPr>
            </w:pPr>
          </w:p>
        </w:tc>
        <w:tc>
          <w:tcPr>
            <w:tcW w:w="1257" w:type="pct"/>
            <w:hideMark/>
          </w:tcPr>
          <w:p w14:paraId="66211438"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5C785179" w14:textId="48993446"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75</w:t>
            </w:r>
          </w:p>
        </w:tc>
        <w:tc>
          <w:tcPr>
            <w:tcW w:w="629" w:type="pct"/>
            <w:noWrap/>
            <w:vAlign w:val="center"/>
            <w:hideMark/>
          </w:tcPr>
          <w:p w14:paraId="0EDA74DD" w14:textId="4FD66700"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64</w:t>
            </w:r>
          </w:p>
        </w:tc>
        <w:tc>
          <w:tcPr>
            <w:tcW w:w="629" w:type="pct"/>
            <w:vAlign w:val="center"/>
          </w:tcPr>
          <w:p w14:paraId="4CC9CB4B" w14:textId="27815406"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65</w:t>
            </w:r>
          </w:p>
        </w:tc>
        <w:tc>
          <w:tcPr>
            <w:tcW w:w="578" w:type="pct"/>
            <w:vAlign w:val="center"/>
          </w:tcPr>
          <w:p w14:paraId="4A2C410B" w14:textId="6982DCC6"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204</w:t>
            </w:r>
          </w:p>
        </w:tc>
        <w:tc>
          <w:tcPr>
            <w:tcW w:w="494" w:type="pct"/>
            <w:vAlign w:val="center"/>
          </w:tcPr>
          <w:p w14:paraId="6DC1F6F5" w14:textId="76E855B0"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-7%</w:t>
            </w:r>
          </w:p>
        </w:tc>
      </w:tr>
      <w:tr w:rsidR="003B79BF" w:rsidRPr="00EC423A" w14:paraId="1A2965EC"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45731861"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t>Tendring</w:t>
            </w:r>
          </w:p>
        </w:tc>
        <w:tc>
          <w:tcPr>
            <w:tcW w:w="1257" w:type="pct"/>
            <w:hideMark/>
          </w:tcPr>
          <w:p w14:paraId="6B7B2364"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4C520971" w14:textId="220D68A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123</w:t>
            </w:r>
          </w:p>
        </w:tc>
        <w:tc>
          <w:tcPr>
            <w:tcW w:w="629" w:type="pct"/>
            <w:noWrap/>
            <w:vAlign w:val="center"/>
            <w:hideMark/>
          </w:tcPr>
          <w:p w14:paraId="024121C0" w14:textId="63E1408B"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139</w:t>
            </w:r>
          </w:p>
        </w:tc>
        <w:tc>
          <w:tcPr>
            <w:tcW w:w="629" w:type="pct"/>
            <w:vAlign w:val="center"/>
          </w:tcPr>
          <w:p w14:paraId="18961B23" w14:textId="71BA8314"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171</w:t>
            </w:r>
          </w:p>
        </w:tc>
        <w:tc>
          <w:tcPr>
            <w:tcW w:w="578" w:type="pct"/>
            <w:vAlign w:val="center"/>
          </w:tcPr>
          <w:p w14:paraId="05F8F3B6" w14:textId="5C5C89BF"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433</w:t>
            </w:r>
          </w:p>
        </w:tc>
        <w:tc>
          <w:tcPr>
            <w:tcW w:w="494" w:type="pct"/>
            <w:vAlign w:val="center"/>
          </w:tcPr>
          <w:p w14:paraId="17B8733B" w14:textId="2571488C"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18%</w:t>
            </w:r>
          </w:p>
        </w:tc>
      </w:tr>
      <w:tr w:rsidR="003B79BF" w:rsidRPr="00EC423A" w14:paraId="5CD4EB5F"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4137BDCA" w14:textId="77777777" w:rsidR="00023E04" w:rsidRPr="00EC423A" w:rsidRDefault="00023E04" w:rsidP="00023E04">
            <w:pPr>
              <w:jc w:val="center"/>
              <w:rPr>
                <w:rFonts w:eastAsia="Times New Roman" w:cs="Segoe UI"/>
                <w:color w:val="000000"/>
              </w:rPr>
            </w:pPr>
          </w:p>
        </w:tc>
        <w:tc>
          <w:tcPr>
            <w:tcW w:w="1257" w:type="pct"/>
            <w:hideMark/>
          </w:tcPr>
          <w:p w14:paraId="1278CAEC"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38ABF404" w14:textId="0A6091CF"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138</w:t>
            </w:r>
          </w:p>
        </w:tc>
        <w:tc>
          <w:tcPr>
            <w:tcW w:w="629" w:type="pct"/>
            <w:noWrap/>
            <w:vAlign w:val="center"/>
            <w:hideMark/>
          </w:tcPr>
          <w:p w14:paraId="37BCFD85" w14:textId="1A53ABB3"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132</w:t>
            </w:r>
          </w:p>
        </w:tc>
        <w:tc>
          <w:tcPr>
            <w:tcW w:w="629" w:type="pct"/>
            <w:vAlign w:val="center"/>
          </w:tcPr>
          <w:p w14:paraId="68D53494" w14:textId="5DA62825"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155</w:t>
            </w:r>
          </w:p>
        </w:tc>
        <w:tc>
          <w:tcPr>
            <w:tcW w:w="578" w:type="pct"/>
            <w:vAlign w:val="center"/>
          </w:tcPr>
          <w:p w14:paraId="4AC1AD8E" w14:textId="651D3ADA"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425</w:t>
            </w:r>
          </w:p>
        </w:tc>
        <w:tc>
          <w:tcPr>
            <w:tcW w:w="494" w:type="pct"/>
            <w:vAlign w:val="center"/>
          </w:tcPr>
          <w:p w14:paraId="68569667" w14:textId="19396AC4"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7%</w:t>
            </w:r>
          </w:p>
        </w:tc>
      </w:tr>
      <w:tr w:rsidR="003B79BF" w:rsidRPr="00EC423A" w14:paraId="49D56142"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6F568250" w14:textId="77777777" w:rsidR="00023E04" w:rsidRPr="00EC423A" w:rsidRDefault="00023E04" w:rsidP="00023E04">
            <w:pPr>
              <w:jc w:val="center"/>
              <w:rPr>
                <w:rFonts w:eastAsia="Times New Roman" w:cs="Segoe UI"/>
                <w:color w:val="000000"/>
              </w:rPr>
            </w:pPr>
            <w:r w:rsidRPr="00EC423A">
              <w:rPr>
                <w:rFonts w:eastAsia="Times New Roman" w:cs="Segoe UI"/>
                <w:color w:val="000000"/>
              </w:rPr>
              <w:lastRenderedPageBreak/>
              <w:t>Uttlesford</w:t>
            </w:r>
          </w:p>
        </w:tc>
        <w:tc>
          <w:tcPr>
            <w:tcW w:w="1257" w:type="pct"/>
            <w:hideMark/>
          </w:tcPr>
          <w:p w14:paraId="64D218FE"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 applications submitted</w:t>
            </w:r>
          </w:p>
        </w:tc>
        <w:tc>
          <w:tcPr>
            <w:tcW w:w="629" w:type="pct"/>
            <w:noWrap/>
            <w:vAlign w:val="center"/>
            <w:hideMark/>
          </w:tcPr>
          <w:p w14:paraId="0059480E" w14:textId="37EF8740"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33</w:t>
            </w:r>
          </w:p>
        </w:tc>
        <w:tc>
          <w:tcPr>
            <w:tcW w:w="629" w:type="pct"/>
            <w:noWrap/>
            <w:vAlign w:val="center"/>
            <w:hideMark/>
          </w:tcPr>
          <w:p w14:paraId="7C2DF814" w14:textId="400D034C"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30</w:t>
            </w:r>
          </w:p>
        </w:tc>
        <w:tc>
          <w:tcPr>
            <w:tcW w:w="629" w:type="pct"/>
            <w:vAlign w:val="center"/>
          </w:tcPr>
          <w:p w14:paraId="0A7D12FA" w14:textId="2E62D1B6"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20</w:t>
            </w:r>
          </w:p>
        </w:tc>
        <w:tc>
          <w:tcPr>
            <w:tcW w:w="578" w:type="pct"/>
            <w:vAlign w:val="center"/>
          </w:tcPr>
          <w:p w14:paraId="60881843" w14:textId="2D67AE90"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83</w:t>
            </w:r>
          </w:p>
        </w:tc>
        <w:tc>
          <w:tcPr>
            <w:tcW w:w="494" w:type="pct"/>
            <w:vAlign w:val="center"/>
          </w:tcPr>
          <w:p w14:paraId="0A9323E9" w14:textId="027F1653"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-21%</w:t>
            </w:r>
          </w:p>
        </w:tc>
      </w:tr>
      <w:tr w:rsidR="003B79BF" w:rsidRPr="00EC423A" w14:paraId="209AC00B" w14:textId="77777777" w:rsidTr="002F7746">
        <w:trPr>
          <w:trHeight w:val="300"/>
        </w:trPr>
        <w:tc>
          <w:tcPr>
            <w:cnfStyle w:val="001000000000" w:firstRow="0" w:lastRow="0" w:firstColumn="1" w:lastColumn="0" w:oddVBand="0" w:evenVBand="0" w:oddHBand="0" w:evenHBand="0" w:firstRowFirstColumn="0" w:firstRowLastColumn="0" w:lastRowFirstColumn="0" w:lastRowLastColumn="0"/>
            <w:tcW w:w="784" w:type="pct"/>
            <w:vMerge/>
            <w:vAlign w:val="center"/>
            <w:hideMark/>
          </w:tcPr>
          <w:p w14:paraId="1A0102FC" w14:textId="77777777" w:rsidR="00023E04" w:rsidRPr="00EC423A" w:rsidRDefault="00023E04" w:rsidP="00023E04">
            <w:pPr>
              <w:jc w:val="center"/>
              <w:rPr>
                <w:rFonts w:eastAsia="Times New Roman" w:cs="Segoe UI"/>
                <w:color w:val="000000"/>
              </w:rPr>
            </w:pPr>
          </w:p>
        </w:tc>
        <w:tc>
          <w:tcPr>
            <w:tcW w:w="1257" w:type="pct"/>
            <w:hideMark/>
          </w:tcPr>
          <w:p w14:paraId="33DC4781" w14:textId="77777777" w:rsidR="00023E04" w:rsidRPr="00EC423A"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C423A">
              <w:rPr>
                <w:rFonts w:eastAsia="Times New Roman" w:cs="Segoe UI"/>
                <w:color w:val="000000"/>
              </w:rPr>
              <w:t>Total number of grants completed</w:t>
            </w:r>
          </w:p>
        </w:tc>
        <w:tc>
          <w:tcPr>
            <w:tcW w:w="629" w:type="pct"/>
            <w:noWrap/>
            <w:vAlign w:val="center"/>
            <w:hideMark/>
          </w:tcPr>
          <w:p w14:paraId="6D26DD8B" w14:textId="37AD1971"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29</w:t>
            </w:r>
          </w:p>
        </w:tc>
        <w:tc>
          <w:tcPr>
            <w:tcW w:w="629" w:type="pct"/>
            <w:noWrap/>
            <w:vAlign w:val="center"/>
            <w:hideMark/>
          </w:tcPr>
          <w:p w14:paraId="070E214C" w14:textId="090011A9"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2FE">
              <w:rPr>
                <w:rFonts w:cs="Segoe UI"/>
                <w:color w:val="000000"/>
              </w:rPr>
              <w:t>27</w:t>
            </w:r>
          </w:p>
        </w:tc>
        <w:tc>
          <w:tcPr>
            <w:tcW w:w="629" w:type="pct"/>
            <w:vAlign w:val="center"/>
          </w:tcPr>
          <w:p w14:paraId="372DBA0B" w14:textId="69FB3DFE" w:rsidR="00023E04" w:rsidRPr="003F42FE"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3F42FE">
              <w:rPr>
                <w:rFonts w:cs="Segoe UI"/>
                <w:color w:val="000000"/>
              </w:rPr>
              <w:t>20</w:t>
            </w:r>
          </w:p>
        </w:tc>
        <w:tc>
          <w:tcPr>
            <w:tcW w:w="578" w:type="pct"/>
            <w:vAlign w:val="center"/>
          </w:tcPr>
          <w:p w14:paraId="53875D73" w14:textId="7DA09D54"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color w:val="000000"/>
              </w:rPr>
            </w:pPr>
            <w:r w:rsidRPr="004710D0">
              <w:rPr>
                <w:rFonts w:cs="Segoe UI"/>
                <w:color w:val="000000"/>
              </w:rPr>
              <w:t>76</w:t>
            </w:r>
          </w:p>
        </w:tc>
        <w:tc>
          <w:tcPr>
            <w:tcW w:w="494" w:type="pct"/>
            <w:vAlign w:val="center"/>
          </w:tcPr>
          <w:p w14:paraId="44202791" w14:textId="3DFDFAB2"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23E04">
              <w:rPr>
                <w:rFonts w:cs="Segoe UI"/>
                <w:color w:val="000000"/>
              </w:rPr>
              <w:t>-16%</w:t>
            </w:r>
          </w:p>
        </w:tc>
      </w:tr>
      <w:tr w:rsidR="003B79BF" w:rsidRPr="00EC423A" w14:paraId="42FB7F6E" w14:textId="77777777" w:rsidTr="002F7746">
        <w:trPr>
          <w:trHeight w:val="588"/>
        </w:trPr>
        <w:tc>
          <w:tcPr>
            <w:cnfStyle w:val="001000000000" w:firstRow="0" w:lastRow="0" w:firstColumn="1" w:lastColumn="0" w:oddVBand="0" w:evenVBand="0" w:oddHBand="0" w:evenHBand="0" w:firstRowFirstColumn="0" w:firstRowLastColumn="0" w:lastRowFirstColumn="0" w:lastRowLastColumn="0"/>
            <w:tcW w:w="784" w:type="pct"/>
            <w:vMerge w:val="restart"/>
            <w:noWrap/>
            <w:vAlign w:val="center"/>
            <w:hideMark/>
          </w:tcPr>
          <w:p w14:paraId="6BC61BB8" w14:textId="77777777" w:rsidR="001026A0" w:rsidRPr="00EC423A" w:rsidRDefault="001026A0" w:rsidP="001026A0">
            <w:pPr>
              <w:jc w:val="center"/>
              <w:rPr>
                <w:rFonts w:eastAsia="Times New Roman" w:cs="Segoe UI"/>
                <w:color w:val="000000"/>
              </w:rPr>
            </w:pPr>
            <w:r w:rsidRPr="00EC423A">
              <w:rPr>
                <w:rFonts w:eastAsia="Times New Roman" w:cs="Segoe UI"/>
                <w:color w:val="000000"/>
              </w:rPr>
              <w:t>Essex</w:t>
            </w:r>
          </w:p>
        </w:tc>
        <w:tc>
          <w:tcPr>
            <w:tcW w:w="1257" w:type="pct"/>
            <w:hideMark/>
          </w:tcPr>
          <w:p w14:paraId="2A2244C0" w14:textId="77777777" w:rsidR="001026A0" w:rsidRPr="001A0E64" w:rsidRDefault="001026A0" w:rsidP="001026A0">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A0E64">
              <w:rPr>
                <w:rFonts w:eastAsia="Times New Roman" w:cs="Segoe UI"/>
                <w:b/>
                <w:color w:val="000000"/>
              </w:rPr>
              <w:t>Total number of grant applications submitted</w:t>
            </w:r>
          </w:p>
        </w:tc>
        <w:tc>
          <w:tcPr>
            <w:tcW w:w="629" w:type="pct"/>
            <w:noWrap/>
            <w:vAlign w:val="center"/>
            <w:hideMark/>
          </w:tcPr>
          <w:p w14:paraId="5BC806B4" w14:textId="2C414939" w:rsidR="001026A0" w:rsidRPr="001026A0" w:rsidRDefault="001026A0" w:rsidP="001026A0">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26A0">
              <w:rPr>
                <w:rFonts w:cs="Segoe UI"/>
                <w:b/>
                <w:bCs/>
                <w:color w:val="000000"/>
                <w:sz w:val="22"/>
                <w:szCs w:val="22"/>
              </w:rPr>
              <w:t>1,050</w:t>
            </w:r>
          </w:p>
        </w:tc>
        <w:tc>
          <w:tcPr>
            <w:tcW w:w="629" w:type="pct"/>
            <w:noWrap/>
            <w:vAlign w:val="center"/>
            <w:hideMark/>
          </w:tcPr>
          <w:p w14:paraId="23B5FCF6" w14:textId="02EFEAB3" w:rsidR="001026A0" w:rsidRPr="001026A0" w:rsidRDefault="001026A0" w:rsidP="001026A0">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1026A0">
              <w:rPr>
                <w:rFonts w:cs="Segoe UI"/>
                <w:b/>
                <w:bCs/>
                <w:color w:val="000000"/>
                <w:sz w:val="22"/>
                <w:szCs w:val="22"/>
              </w:rPr>
              <w:t>1,180</w:t>
            </w:r>
          </w:p>
        </w:tc>
        <w:tc>
          <w:tcPr>
            <w:tcW w:w="629" w:type="pct"/>
            <w:vAlign w:val="center"/>
          </w:tcPr>
          <w:p w14:paraId="3A4A9B4E" w14:textId="5772B1B7" w:rsidR="001026A0" w:rsidRPr="001026A0" w:rsidRDefault="001026A0" w:rsidP="001026A0">
            <w:pPr>
              <w:jc w:val="right"/>
              <w:cnfStyle w:val="000000000000" w:firstRow="0" w:lastRow="0" w:firstColumn="0" w:lastColumn="0" w:oddVBand="0" w:evenVBand="0" w:oddHBand="0" w:evenHBand="0" w:firstRowFirstColumn="0" w:firstRowLastColumn="0" w:lastRowFirstColumn="0" w:lastRowLastColumn="0"/>
              <w:rPr>
                <w:rFonts w:cs="Segoe UI"/>
                <w:b/>
                <w:bCs/>
                <w:color w:val="000000"/>
              </w:rPr>
            </w:pPr>
            <w:r w:rsidRPr="001026A0">
              <w:rPr>
                <w:rFonts w:cs="Segoe UI"/>
                <w:b/>
                <w:bCs/>
                <w:color w:val="000000"/>
                <w:sz w:val="22"/>
                <w:szCs w:val="22"/>
              </w:rPr>
              <w:t>1,250</w:t>
            </w:r>
          </w:p>
        </w:tc>
        <w:tc>
          <w:tcPr>
            <w:tcW w:w="578" w:type="pct"/>
            <w:vAlign w:val="center"/>
          </w:tcPr>
          <w:p w14:paraId="6486FD5E" w14:textId="4B88BE61" w:rsidR="008D642E"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b/>
                <w:bCs/>
                <w:color w:val="000000"/>
              </w:rPr>
            </w:pPr>
            <w:r w:rsidRPr="0092199C">
              <w:rPr>
                <w:rFonts w:cs="Segoe UI"/>
                <w:b/>
                <w:bCs/>
                <w:color w:val="000000"/>
              </w:rPr>
              <w:t>3</w:t>
            </w:r>
            <w:r w:rsidR="0092199C">
              <w:rPr>
                <w:rFonts w:cs="Segoe UI"/>
                <w:b/>
                <w:bCs/>
                <w:color w:val="000000"/>
              </w:rPr>
              <w:t>,</w:t>
            </w:r>
            <w:r w:rsidRPr="0092199C">
              <w:rPr>
                <w:rFonts w:cs="Segoe UI"/>
                <w:b/>
                <w:bCs/>
                <w:color w:val="000000"/>
              </w:rPr>
              <w:t>480</w:t>
            </w:r>
          </w:p>
        </w:tc>
        <w:tc>
          <w:tcPr>
            <w:tcW w:w="494" w:type="pct"/>
            <w:vAlign w:val="center"/>
          </w:tcPr>
          <w:p w14:paraId="17B62D7B" w14:textId="0CF66B81" w:rsidR="001026A0" w:rsidRPr="00023E04" w:rsidRDefault="001026A0" w:rsidP="001026A0">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Pr>
                <w:rFonts w:cs="Segoe UI"/>
                <w:b/>
                <w:bCs/>
                <w:color w:val="000000"/>
              </w:rPr>
              <w:t>9</w:t>
            </w:r>
            <w:r w:rsidRPr="00023E04">
              <w:rPr>
                <w:rFonts w:cs="Segoe UI"/>
                <w:b/>
                <w:bCs/>
                <w:color w:val="000000"/>
              </w:rPr>
              <w:t>%</w:t>
            </w:r>
          </w:p>
        </w:tc>
      </w:tr>
      <w:tr w:rsidR="003B79BF" w:rsidRPr="00EC423A" w14:paraId="730DFBAF" w14:textId="77777777" w:rsidTr="002F7746">
        <w:trPr>
          <w:trHeight w:val="288"/>
        </w:trPr>
        <w:tc>
          <w:tcPr>
            <w:cnfStyle w:val="001000000000" w:firstRow="0" w:lastRow="0" w:firstColumn="1" w:lastColumn="0" w:oddVBand="0" w:evenVBand="0" w:oddHBand="0" w:evenHBand="0" w:firstRowFirstColumn="0" w:firstRowLastColumn="0" w:lastRowFirstColumn="0" w:lastRowLastColumn="0"/>
            <w:tcW w:w="784" w:type="pct"/>
            <w:vMerge/>
            <w:hideMark/>
          </w:tcPr>
          <w:p w14:paraId="45547E32" w14:textId="77777777" w:rsidR="00023E04" w:rsidRPr="00EC423A" w:rsidRDefault="00023E04" w:rsidP="00023E04">
            <w:pPr>
              <w:rPr>
                <w:rFonts w:eastAsia="Times New Roman" w:cs="Segoe UI"/>
                <w:color w:val="000000"/>
              </w:rPr>
            </w:pPr>
          </w:p>
        </w:tc>
        <w:tc>
          <w:tcPr>
            <w:tcW w:w="1257" w:type="pct"/>
            <w:hideMark/>
          </w:tcPr>
          <w:p w14:paraId="557A18D5" w14:textId="77777777" w:rsidR="00023E04" w:rsidRPr="001A0E64" w:rsidRDefault="00023E04" w:rsidP="00023E04">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1A0E64">
              <w:rPr>
                <w:rFonts w:eastAsia="Times New Roman" w:cs="Segoe UI"/>
                <w:b/>
                <w:color w:val="000000"/>
              </w:rPr>
              <w:t>Total number of grants completed</w:t>
            </w:r>
          </w:p>
        </w:tc>
        <w:tc>
          <w:tcPr>
            <w:tcW w:w="629" w:type="pct"/>
            <w:noWrap/>
            <w:vAlign w:val="center"/>
            <w:hideMark/>
          </w:tcPr>
          <w:p w14:paraId="4C41FBA1" w14:textId="5D3DBE94" w:rsidR="00023E04" w:rsidRPr="00023E04"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023E04">
              <w:rPr>
                <w:rFonts w:cs="Segoe UI"/>
                <w:b/>
                <w:bCs/>
                <w:color w:val="000000"/>
              </w:rPr>
              <w:t>967</w:t>
            </w:r>
          </w:p>
        </w:tc>
        <w:tc>
          <w:tcPr>
            <w:tcW w:w="629" w:type="pct"/>
            <w:noWrap/>
            <w:vAlign w:val="center"/>
            <w:hideMark/>
          </w:tcPr>
          <w:p w14:paraId="1A5F280E" w14:textId="3B3C9037" w:rsidR="00023E04" w:rsidRPr="00023E04" w:rsidRDefault="00023E04" w:rsidP="00023E04">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023E04">
              <w:rPr>
                <w:rFonts w:cs="Segoe UI"/>
                <w:b/>
                <w:bCs/>
                <w:color w:val="000000"/>
              </w:rPr>
              <w:t>1,081</w:t>
            </w:r>
          </w:p>
        </w:tc>
        <w:tc>
          <w:tcPr>
            <w:tcW w:w="629" w:type="pct"/>
            <w:vAlign w:val="center"/>
          </w:tcPr>
          <w:p w14:paraId="1D8EB288" w14:textId="3D086A5B" w:rsidR="00023E04" w:rsidRPr="00023E04" w:rsidRDefault="00023E04" w:rsidP="00023E04">
            <w:pPr>
              <w:jc w:val="right"/>
              <w:cnfStyle w:val="000000000000" w:firstRow="0" w:lastRow="0" w:firstColumn="0" w:lastColumn="0" w:oddVBand="0" w:evenVBand="0" w:oddHBand="0" w:evenHBand="0" w:firstRowFirstColumn="0" w:firstRowLastColumn="0" w:lastRowFirstColumn="0" w:lastRowLastColumn="0"/>
              <w:rPr>
                <w:rFonts w:cs="Segoe UI"/>
                <w:b/>
                <w:bCs/>
                <w:color w:val="000000"/>
              </w:rPr>
            </w:pPr>
            <w:r w:rsidRPr="00023E04">
              <w:rPr>
                <w:rFonts w:cs="Segoe UI"/>
                <w:b/>
                <w:bCs/>
                <w:color w:val="000000"/>
              </w:rPr>
              <w:t>1,114</w:t>
            </w:r>
          </w:p>
        </w:tc>
        <w:tc>
          <w:tcPr>
            <w:tcW w:w="578" w:type="pct"/>
            <w:vAlign w:val="center"/>
          </w:tcPr>
          <w:p w14:paraId="54A28435" w14:textId="57FC5F69" w:rsidR="008D642E" w:rsidRPr="00023E04" w:rsidRDefault="004710D0" w:rsidP="0092199C">
            <w:pPr>
              <w:jc w:val="right"/>
              <w:cnfStyle w:val="000000000000" w:firstRow="0" w:lastRow="0" w:firstColumn="0" w:lastColumn="0" w:oddVBand="0" w:evenVBand="0" w:oddHBand="0" w:evenHBand="0" w:firstRowFirstColumn="0" w:firstRowLastColumn="0" w:lastRowFirstColumn="0" w:lastRowLastColumn="0"/>
              <w:rPr>
                <w:rFonts w:cs="Segoe UI"/>
                <w:b/>
                <w:bCs/>
                <w:color w:val="000000"/>
              </w:rPr>
            </w:pPr>
            <w:r w:rsidRPr="0092199C">
              <w:rPr>
                <w:rFonts w:cs="Segoe UI"/>
                <w:b/>
                <w:bCs/>
                <w:color w:val="000000"/>
              </w:rPr>
              <w:t>3</w:t>
            </w:r>
            <w:r w:rsidR="0092199C">
              <w:rPr>
                <w:rFonts w:cs="Segoe UI"/>
                <w:b/>
                <w:bCs/>
                <w:color w:val="000000"/>
              </w:rPr>
              <w:t>,</w:t>
            </w:r>
            <w:r w:rsidRPr="0092199C">
              <w:rPr>
                <w:rFonts w:cs="Segoe UI"/>
                <w:b/>
                <w:bCs/>
                <w:color w:val="000000"/>
              </w:rPr>
              <w:t>162</w:t>
            </w:r>
          </w:p>
        </w:tc>
        <w:tc>
          <w:tcPr>
            <w:tcW w:w="494" w:type="pct"/>
            <w:vAlign w:val="center"/>
          </w:tcPr>
          <w:p w14:paraId="4F906F63" w14:textId="3BE4D3EA" w:rsidR="00023E04" w:rsidRPr="00023E04" w:rsidRDefault="00023E04" w:rsidP="00023E04">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023E04">
              <w:rPr>
                <w:rFonts w:cs="Segoe UI"/>
                <w:b/>
                <w:bCs/>
                <w:color w:val="000000"/>
              </w:rPr>
              <w:t>7%</w:t>
            </w:r>
          </w:p>
        </w:tc>
      </w:tr>
    </w:tbl>
    <w:p w14:paraId="54C92367" w14:textId="77777777" w:rsidR="00EE41CD" w:rsidRDefault="00A85C7A" w:rsidP="00E36249">
      <w:pPr>
        <w:keepNext/>
        <w:spacing w:after="0" w:line="240" w:lineRule="auto"/>
        <w:rPr>
          <w:rFonts w:ascii="Segoe UI" w:hAnsi="Segoe UI" w:cs="Segoe UI"/>
          <w:sz w:val="18"/>
          <w:szCs w:val="18"/>
        </w:rPr>
      </w:pPr>
      <w:r w:rsidRPr="00E36249">
        <w:rPr>
          <w:rFonts w:ascii="Segoe UI" w:hAnsi="Segoe UI" w:cs="Segoe UI"/>
          <w:sz w:val="18"/>
          <w:szCs w:val="18"/>
        </w:rPr>
        <w:t>Source: DFG statistics (</w:t>
      </w:r>
      <w:r w:rsidR="000717DD">
        <w:rPr>
          <w:rFonts w:ascii="Segoe UI" w:hAnsi="Segoe UI" w:cs="Segoe UI"/>
          <w:sz w:val="18"/>
          <w:szCs w:val="18"/>
        </w:rPr>
        <w:t>Essex County Council</w:t>
      </w:r>
      <w:r w:rsidRPr="00E36249">
        <w:rPr>
          <w:rFonts w:ascii="Segoe UI" w:hAnsi="Segoe UI" w:cs="Segoe UI"/>
          <w:sz w:val="18"/>
          <w:szCs w:val="18"/>
        </w:rPr>
        <w:t>)</w:t>
      </w:r>
    </w:p>
    <w:p w14:paraId="0E81E38B" w14:textId="2A954C2A" w:rsidR="007632AB" w:rsidRPr="00E36249" w:rsidRDefault="00E85B52" w:rsidP="00E36249">
      <w:pPr>
        <w:keepNext/>
        <w:spacing w:after="0" w:line="240" w:lineRule="auto"/>
        <w:rPr>
          <w:rFonts w:ascii="Segoe UI" w:hAnsi="Segoe UI" w:cs="Segoe UI"/>
          <w:kern w:val="0"/>
          <w:sz w:val="18"/>
          <w:szCs w:val="18"/>
          <w14:ligatures w14:val="none"/>
        </w:rPr>
      </w:pPr>
      <w:r>
        <w:rPr>
          <w:rFonts w:ascii="Segoe UI" w:hAnsi="Segoe UI" w:cs="Segoe UI"/>
          <w:i/>
          <w:iCs/>
          <w:sz w:val="18"/>
          <w:szCs w:val="18"/>
        </w:rPr>
        <w:t>*</w:t>
      </w:r>
      <w:r w:rsidR="00EE41CD" w:rsidRPr="00EE41CD">
        <w:rPr>
          <w:rFonts w:ascii="Segoe UI" w:hAnsi="Segoe UI" w:cs="Segoe UI"/>
          <w:i/>
          <w:iCs/>
          <w:sz w:val="18"/>
          <w:szCs w:val="18"/>
        </w:rPr>
        <w:t>Avg. annual change</w:t>
      </w:r>
      <w:r w:rsidR="00EE41CD" w:rsidRPr="00EE41CD">
        <w:rPr>
          <w:rFonts w:ascii="Segoe UI" w:hAnsi="Segoe UI" w:cs="Segoe UI"/>
          <w:sz w:val="18"/>
          <w:szCs w:val="18"/>
        </w:rPr>
        <w:t xml:space="preserve"> shows the average yearly percentage increase or decrease from 2022/23 to 2024/25.</w:t>
      </w:r>
      <w:r w:rsidR="007632AB" w:rsidRPr="00E36249">
        <w:rPr>
          <w:rFonts w:ascii="Segoe UI" w:hAnsi="Segoe UI" w:cs="Segoe UI"/>
          <w:sz w:val="18"/>
          <w:szCs w:val="18"/>
        </w:rPr>
        <w:br/>
      </w:r>
      <w:r w:rsidR="007632AB" w:rsidRPr="00E36249">
        <w:rPr>
          <w:rFonts w:ascii="Segoe UI" w:hAnsi="Segoe UI" w:cs="Segoe UI"/>
          <w:kern w:val="0"/>
          <w:sz w:val="18"/>
          <w:szCs w:val="18"/>
          <w14:ligatures w14:val="none"/>
        </w:rPr>
        <w:t>NB. in some cases the number of DFGs completed is higher than the applications received because some of the DFG jobs cross financial years until they are completed.</w:t>
      </w:r>
      <w:r w:rsidR="00D74405">
        <w:rPr>
          <w:rFonts w:ascii="Segoe UI" w:hAnsi="Segoe UI" w:cs="Segoe UI"/>
          <w:kern w:val="0"/>
          <w:sz w:val="18"/>
          <w:szCs w:val="18"/>
          <w14:ligatures w14:val="none"/>
        </w:rPr>
        <w:t xml:space="preserve"> In some cases, clients choose not to proceed with the application</w:t>
      </w:r>
      <w:r w:rsidR="006918EA">
        <w:rPr>
          <w:rFonts w:ascii="Segoe UI" w:hAnsi="Segoe UI" w:cs="Segoe UI"/>
          <w:kern w:val="0"/>
          <w:sz w:val="18"/>
          <w:szCs w:val="18"/>
          <w14:ligatures w14:val="none"/>
        </w:rPr>
        <w:t>.</w:t>
      </w:r>
    </w:p>
    <w:p w14:paraId="35778B14" w14:textId="218727E0" w:rsidR="00A85C7A" w:rsidRPr="003D6E27" w:rsidRDefault="00A85C7A" w:rsidP="00A85C7A">
      <w:pPr>
        <w:pStyle w:val="Numberedpara1202"/>
        <w:rPr>
          <w:iCs/>
        </w:rPr>
      </w:pPr>
      <w:r w:rsidRPr="007C2E65">
        <w:t xml:space="preserve">The average </w:t>
      </w:r>
      <w:r>
        <w:t xml:space="preserve">annual change in the </w:t>
      </w:r>
      <w:r w:rsidRPr="007C2E65">
        <w:t>number of grant applications submitted</w:t>
      </w:r>
      <w:r w:rsidR="003232CC">
        <w:t xml:space="preserve"> </w:t>
      </w:r>
      <w:r w:rsidR="00A641F7">
        <w:t>(c.</w:t>
      </w:r>
      <w:r w:rsidR="006A6923">
        <w:t>9%)</w:t>
      </w:r>
      <w:r>
        <w:t xml:space="preserve"> </w:t>
      </w:r>
      <w:r w:rsidRPr="007C2E65">
        <w:t xml:space="preserve">over the </w:t>
      </w:r>
      <w:r w:rsidR="00417B61">
        <w:t>period from 2022/23 to 2024/25</w:t>
      </w:r>
      <w:r>
        <w:t xml:space="preserve"> (</w:t>
      </w:r>
      <w:r w:rsidR="00A955BE">
        <w:fldChar w:fldCharType="begin"/>
      </w:r>
      <w:r w:rsidR="00A955BE">
        <w:instrText xml:space="preserve"> REF _Ref205198273 \h </w:instrText>
      </w:r>
      <w:r w:rsidR="00A955BE">
        <w:fldChar w:fldCharType="separate"/>
      </w:r>
      <w:r w:rsidR="00A955BE">
        <w:t xml:space="preserve">Table </w:t>
      </w:r>
      <w:r w:rsidR="00A955BE">
        <w:rPr>
          <w:noProof/>
        </w:rPr>
        <w:t>177</w:t>
      </w:r>
      <w:r w:rsidR="00A955BE">
        <w:fldChar w:fldCharType="end"/>
      </w:r>
      <w:r>
        <w:t>)</w:t>
      </w:r>
      <w:r w:rsidRPr="007C2E65">
        <w:t xml:space="preserve"> has been used </w:t>
      </w:r>
      <w:r>
        <w:t xml:space="preserve">as the basis for </w:t>
      </w:r>
      <w:r w:rsidRPr="007C2E65">
        <w:t>project</w:t>
      </w:r>
      <w:r>
        <w:t>ing</w:t>
      </w:r>
      <w:r w:rsidRPr="007C2E65">
        <w:t xml:space="preserve"> forward to estimate future demand for </w:t>
      </w:r>
      <w:r>
        <w:t xml:space="preserve">DFG funded </w:t>
      </w:r>
      <w:r w:rsidRPr="007C2E65">
        <w:t>adapt</w:t>
      </w:r>
      <w:r>
        <w:t>ions</w:t>
      </w:r>
      <w:r w:rsidRPr="007C2E65">
        <w:t>.</w:t>
      </w:r>
    </w:p>
    <w:p w14:paraId="513B1850" w14:textId="179DD036" w:rsidR="00CB4FF8" w:rsidRDefault="00CB4FF8" w:rsidP="00CB4FF8">
      <w:pPr>
        <w:pStyle w:val="Caption"/>
        <w:ind w:firstLine="720"/>
      </w:pPr>
      <w:r>
        <w:t xml:space="preserve">Figure </w:t>
      </w:r>
      <w:fldSimple w:instr=" SEQ Figure \* ARABIC ">
        <w:r w:rsidR="00971C60">
          <w:rPr>
            <w:noProof/>
          </w:rPr>
          <w:t>45</w:t>
        </w:r>
      </w:fldSimple>
      <w:r>
        <w:t>. Projected number of grant applications and completions to 2039/</w:t>
      </w:r>
      <w:r w:rsidR="00C405E8">
        <w:t>40</w:t>
      </w:r>
    </w:p>
    <w:p w14:paraId="032D0552" w14:textId="2AE80A74" w:rsidR="003D6E27" w:rsidRPr="00BC4CA0" w:rsidRDefault="00155527" w:rsidP="003D6E27">
      <w:pPr>
        <w:pStyle w:val="Numberedpara1202"/>
        <w:numPr>
          <w:ilvl w:val="0"/>
          <w:numId w:val="0"/>
        </w:numPr>
        <w:ind w:left="720"/>
        <w:rPr>
          <w:iCs/>
        </w:rPr>
      </w:pPr>
      <w:r>
        <w:rPr>
          <w:noProof/>
        </w:rPr>
        <w:drawing>
          <wp:inline distT="0" distB="0" distL="0" distR="0" wp14:anchorId="22E5DEE2" wp14:editId="47EDC53B">
            <wp:extent cx="5234940" cy="2400300"/>
            <wp:effectExtent l="0" t="0" r="3810" b="0"/>
            <wp:docPr id="578617194" name="Chart 1">
              <a:extLst xmlns:a="http://schemas.openxmlformats.org/drawingml/2006/main">
                <a:ext uri="{FF2B5EF4-FFF2-40B4-BE49-F238E27FC236}">
                  <a16:creationId xmlns:a16="http://schemas.microsoft.com/office/drawing/2014/main" id="{85B560BE-66BD-4AC9-8C9B-BF325F032B1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40D8143F" w14:textId="371FE21C" w:rsidR="00A85C7A" w:rsidRDefault="00A85C7A" w:rsidP="00A85C7A">
      <w:pPr>
        <w:pStyle w:val="Numberedpara1202"/>
      </w:pPr>
      <w:r w:rsidRPr="00C54089">
        <w:t>Between 202</w:t>
      </w:r>
      <w:r w:rsidR="00557BA8">
        <w:t>2/23</w:t>
      </w:r>
      <w:r w:rsidRPr="00C54089">
        <w:t xml:space="preserve"> and 2024</w:t>
      </w:r>
      <w:r w:rsidR="00557BA8">
        <w:t>/25</w:t>
      </w:r>
      <w:r w:rsidRPr="00C54089">
        <w:t xml:space="preserve">, </w:t>
      </w:r>
      <w:r>
        <w:t xml:space="preserve">the majority of completed </w:t>
      </w:r>
      <w:r w:rsidRPr="00C54089">
        <w:t>DFG</w:t>
      </w:r>
      <w:r>
        <w:t>s</w:t>
      </w:r>
      <w:r w:rsidRPr="00C54089">
        <w:t xml:space="preserve"> in Essex were </w:t>
      </w:r>
      <w:r>
        <w:t xml:space="preserve">provided </w:t>
      </w:r>
      <w:r w:rsidRPr="00C54089">
        <w:t>to</w:t>
      </w:r>
      <w:r>
        <w:t xml:space="preserve"> people aged 66 and above</w:t>
      </w:r>
      <w:r w:rsidR="00417B61">
        <w:t>;</w:t>
      </w:r>
      <w:r>
        <w:t xml:space="preserve"> on average across the </w:t>
      </w:r>
      <w:r w:rsidR="002E0245">
        <w:t>3</w:t>
      </w:r>
      <w:r>
        <w:t xml:space="preserve"> years </w:t>
      </w:r>
      <w:r w:rsidR="00F70E30">
        <w:t>5</w:t>
      </w:r>
      <w:r w:rsidR="008D7855">
        <w:t>4</w:t>
      </w:r>
      <w:r>
        <w:t>% were completed for people in this age group. This is</w:t>
      </w:r>
      <w:r w:rsidRPr="00C54089">
        <w:t xml:space="preserve"> followed by </w:t>
      </w:r>
      <w:r>
        <w:t xml:space="preserve">people </w:t>
      </w:r>
      <w:r w:rsidRPr="00226CAA">
        <w:t xml:space="preserve">aged 18-65 </w:t>
      </w:r>
      <w:r w:rsidRPr="00C54089">
        <w:t>(</w:t>
      </w:r>
      <w:r w:rsidR="00F70E30">
        <w:t>39</w:t>
      </w:r>
      <w:r w:rsidRPr="00C54089">
        <w:t xml:space="preserve">%) and </w:t>
      </w:r>
      <w:r w:rsidRPr="0057494E">
        <w:t xml:space="preserve">aged 17 or less </w:t>
      </w:r>
      <w:r w:rsidRPr="00C54089">
        <w:t>(</w:t>
      </w:r>
      <w:r w:rsidR="00F70E30">
        <w:t>7</w:t>
      </w:r>
      <w:r w:rsidRPr="00C54089">
        <w:t xml:space="preserve">%). These proportions have remained broadly stable across the </w:t>
      </w:r>
      <w:r w:rsidR="002E0245">
        <w:t>th</w:t>
      </w:r>
      <w:r w:rsidRPr="00C54089">
        <w:t>r</w:t>
      </w:r>
      <w:r w:rsidR="002E0245">
        <w:t>ee</w:t>
      </w:r>
      <w:r w:rsidRPr="00C54089">
        <w:t>-year period.</w:t>
      </w:r>
    </w:p>
    <w:p w14:paraId="3C8D8F53" w14:textId="2E037B25" w:rsidR="00A85C7A" w:rsidRPr="00DC2B9D" w:rsidRDefault="00A85C7A" w:rsidP="00A85C7A">
      <w:pPr>
        <w:pStyle w:val="Caption"/>
        <w:rPr>
          <w:i/>
          <w:iCs w:val="0"/>
        </w:rPr>
      </w:pPr>
      <w:r>
        <w:t xml:space="preserve">Table </w:t>
      </w:r>
      <w:fldSimple w:instr=" SEQ Table \* ARABIC ">
        <w:r w:rsidR="009905C0">
          <w:rPr>
            <w:noProof/>
          </w:rPr>
          <w:t>178</w:t>
        </w:r>
      </w:fldSimple>
      <w:r>
        <w:t>. Number of completed DFGs in Essex by age group</w:t>
      </w:r>
      <w:r w:rsidR="00EF2326">
        <w:t xml:space="preserve"> </w:t>
      </w:r>
    </w:p>
    <w:tbl>
      <w:tblPr>
        <w:tblStyle w:val="GridTable5Dark-Accent4"/>
        <w:tblW w:w="5000" w:type="pct"/>
        <w:tblLook w:val="04A0" w:firstRow="1" w:lastRow="0" w:firstColumn="1" w:lastColumn="0" w:noHBand="0" w:noVBand="1"/>
      </w:tblPr>
      <w:tblGrid>
        <w:gridCol w:w="4197"/>
        <w:gridCol w:w="1607"/>
        <w:gridCol w:w="1607"/>
        <w:gridCol w:w="1605"/>
      </w:tblGrid>
      <w:tr w:rsidR="00055DBB" w:rsidRPr="00F4635E" w14:paraId="50E519A5" w14:textId="77777777" w:rsidTr="00055DBB">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2328" w:type="pct"/>
            <w:shd w:val="clear" w:color="auto" w:fill="FBCAD0"/>
            <w:hideMark/>
          </w:tcPr>
          <w:p w14:paraId="1DC04636" w14:textId="77777777" w:rsidR="00055DBB" w:rsidRPr="003F5BB6" w:rsidRDefault="00055DBB" w:rsidP="00055DBB">
            <w:pPr>
              <w:rPr>
                <w:rFonts w:eastAsia="Times New Roman" w:cs="Segoe UI"/>
                <w:color w:val="000000"/>
              </w:rPr>
            </w:pPr>
            <w:r w:rsidRPr="003F5BB6">
              <w:rPr>
                <w:rFonts w:eastAsia="Times New Roman" w:cs="Segoe UI"/>
                <w:color w:val="000000"/>
              </w:rPr>
              <w:t>Age group</w:t>
            </w:r>
          </w:p>
        </w:tc>
        <w:tc>
          <w:tcPr>
            <w:tcW w:w="891" w:type="pct"/>
            <w:shd w:val="clear" w:color="auto" w:fill="FBCAD0"/>
            <w:hideMark/>
          </w:tcPr>
          <w:p w14:paraId="1222D6DC" w14:textId="6420C961" w:rsidR="00055DBB" w:rsidRPr="003F5BB6" w:rsidRDefault="00055DBB" w:rsidP="00055DBB">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eastAsia="Times New Roman" w:cs="Segoe UI"/>
                <w:color w:val="000000"/>
              </w:rPr>
              <w:t>2022/23</w:t>
            </w:r>
          </w:p>
        </w:tc>
        <w:tc>
          <w:tcPr>
            <w:tcW w:w="891" w:type="pct"/>
            <w:shd w:val="clear" w:color="auto" w:fill="FBCAD0"/>
          </w:tcPr>
          <w:p w14:paraId="5D996580" w14:textId="58DA720B" w:rsidR="00055DBB" w:rsidRPr="003F5BB6" w:rsidRDefault="00055DBB" w:rsidP="00055DBB">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eastAsia="Times New Roman" w:cs="Segoe UI"/>
                <w:color w:val="000000"/>
              </w:rPr>
              <w:t>2023/24</w:t>
            </w:r>
          </w:p>
        </w:tc>
        <w:tc>
          <w:tcPr>
            <w:tcW w:w="890" w:type="pct"/>
            <w:shd w:val="clear" w:color="auto" w:fill="FBCAD0"/>
          </w:tcPr>
          <w:p w14:paraId="60D7C673" w14:textId="2DAD2FEB" w:rsidR="00055DBB" w:rsidRPr="003F5BB6" w:rsidRDefault="00055DBB" w:rsidP="00055DBB">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eastAsia="Times New Roman" w:cs="Segoe UI"/>
                <w:color w:val="000000"/>
              </w:rPr>
              <w:t>2024/25</w:t>
            </w:r>
          </w:p>
        </w:tc>
      </w:tr>
      <w:tr w:rsidR="006C73AB" w:rsidRPr="00F4635E" w14:paraId="2E1ACF44" w14:textId="77777777" w:rsidTr="00ED43C5">
        <w:trPr>
          <w:trHeight w:val="20"/>
        </w:trPr>
        <w:tc>
          <w:tcPr>
            <w:cnfStyle w:val="001000000000" w:firstRow="0" w:lastRow="0" w:firstColumn="1" w:lastColumn="0" w:oddVBand="0" w:evenVBand="0" w:oddHBand="0" w:evenHBand="0" w:firstRowFirstColumn="0" w:firstRowLastColumn="0" w:lastRowFirstColumn="0" w:lastRowLastColumn="0"/>
            <w:tcW w:w="2328" w:type="pct"/>
            <w:noWrap/>
            <w:hideMark/>
          </w:tcPr>
          <w:p w14:paraId="0015B00D" w14:textId="77777777" w:rsidR="006C73AB" w:rsidRPr="003F5BB6" w:rsidRDefault="006C73AB" w:rsidP="006C73AB">
            <w:pPr>
              <w:rPr>
                <w:rFonts w:eastAsia="Times New Roman" w:cs="Segoe UI"/>
                <w:b w:val="0"/>
                <w:color w:val="000000"/>
              </w:rPr>
            </w:pPr>
            <w:r w:rsidRPr="003F5BB6">
              <w:rPr>
                <w:rFonts w:eastAsia="Times New Roman" w:cs="Segoe UI"/>
                <w:b w:val="0"/>
                <w:color w:val="000000"/>
              </w:rPr>
              <w:t>Aged 17 years or less</w:t>
            </w:r>
          </w:p>
        </w:tc>
        <w:tc>
          <w:tcPr>
            <w:tcW w:w="891" w:type="pct"/>
            <w:noWrap/>
            <w:vAlign w:val="bottom"/>
          </w:tcPr>
          <w:p w14:paraId="0257D94E" w14:textId="6E167CB6" w:rsidR="006C73AB" w:rsidRPr="003F5BB6" w:rsidRDefault="006C73AB"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76</w:t>
            </w:r>
          </w:p>
        </w:tc>
        <w:tc>
          <w:tcPr>
            <w:tcW w:w="891" w:type="pct"/>
            <w:noWrap/>
            <w:vAlign w:val="bottom"/>
          </w:tcPr>
          <w:p w14:paraId="7F3838CF" w14:textId="610F7293" w:rsidR="006C73AB" w:rsidRPr="003F5BB6" w:rsidRDefault="006C73AB"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70</w:t>
            </w:r>
          </w:p>
        </w:tc>
        <w:tc>
          <w:tcPr>
            <w:tcW w:w="890" w:type="pct"/>
            <w:noWrap/>
            <w:vAlign w:val="bottom"/>
          </w:tcPr>
          <w:p w14:paraId="2AE8553D" w14:textId="4E25205C" w:rsidR="006C73AB" w:rsidRPr="003F5BB6" w:rsidRDefault="003F54B1"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74</w:t>
            </w:r>
          </w:p>
        </w:tc>
      </w:tr>
      <w:tr w:rsidR="006C73AB" w:rsidRPr="00F4635E" w14:paraId="659D2ECF" w14:textId="77777777" w:rsidTr="00ED43C5">
        <w:trPr>
          <w:trHeight w:val="20"/>
        </w:trPr>
        <w:tc>
          <w:tcPr>
            <w:cnfStyle w:val="001000000000" w:firstRow="0" w:lastRow="0" w:firstColumn="1" w:lastColumn="0" w:oddVBand="0" w:evenVBand="0" w:oddHBand="0" w:evenHBand="0" w:firstRowFirstColumn="0" w:firstRowLastColumn="0" w:lastRowFirstColumn="0" w:lastRowLastColumn="0"/>
            <w:tcW w:w="2328" w:type="pct"/>
            <w:noWrap/>
            <w:hideMark/>
          </w:tcPr>
          <w:p w14:paraId="558E2FD4" w14:textId="77777777" w:rsidR="006C73AB" w:rsidRPr="003F5BB6" w:rsidRDefault="006C73AB" w:rsidP="006C73AB">
            <w:pPr>
              <w:rPr>
                <w:rFonts w:eastAsia="Times New Roman" w:cs="Segoe UI"/>
                <w:b w:val="0"/>
                <w:color w:val="000000"/>
              </w:rPr>
            </w:pPr>
            <w:r w:rsidRPr="003F5BB6">
              <w:rPr>
                <w:rFonts w:eastAsia="Times New Roman" w:cs="Segoe UI"/>
                <w:b w:val="0"/>
                <w:color w:val="000000"/>
              </w:rPr>
              <w:t>Aged 18-64</w:t>
            </w:r>
          </w:p>
        </w:tc>
        <w:tc>
          <w:tcPr>
            <w:tcW w:w="891" w:type="pct"/>
            <w:noWrap/>
            <w:vAlign w:val="bottom"/>
          </w:tcPr>
          <w:p w14:paraId="5351CC05" w14:textId="6FBB4581" w:rsidR="006C73AB" w:rsidRPr="003F5BB6" w:rsidRDefault="006C73AB"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332</w:t>
            </w:r>
          </w:p>
        </w:tc>
        <w:tc>
          <w:tcPr>
            <w:tcW w:w="891" w:type="pct"/>
            <w:noWrap/>
            <w:vAlign w:val="bottom"/>
          </w:tcPr>
          <w:p w14:paraId="040CB236" w14:textId="28AB5DE6" w:rsidR="006C73AB" w:rsidRPr="003F5BB6" w:rsidRDefault="006C73AB"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418</w:t>
            </w:r>
          </w:p>
        </w:tc>
        <w:tc>
          <w:tcPr>
            <w:tcW w:w="890" w:type="pct"/>
            <w:noWrap/>
            <w:vAlign w:val="bottom"/>
          </w:tcPr>
          <w:p w14:paraId="761D85A6" w14:textId="3A71D6A5" w:rsidR="006C73AB" w:rsidRPr="003F5BB6" w:rsidRDefault="00BD15C3"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439</w:t>
            </w:r>
          </w:p>
        </w:tc>
      </w:tr>
      <w:tr w:rsidR="006C73AB" w:rsidRPr="00F4635E" w14:paraId="1A6BBB4A" w14:textId="77777777" w:rsidTr="00ED43C5">
        <w:trPr>
          <w:trHeight w:val="20"/>
        </w:trPr>
        <w:tc>
          <w:tcPr>
            <w:cnfStyle w:val="001000000000" w:firstRow="0" w:lastRow="0" w:firstColumn="1" w:lastColumn="0" w:oddVBand="0" w:evenVBand="0" w:oddHBand="0" w:evenHBand="0" w:firstRowFirstColumn="0" w:firstRowLastColumn="0" w:lastRowFirstColumn="0" w:lastRowLastColumn="0"/>
            <w:tcW w:w="2328" w:type="pct"/>
            <w:noWrap/>
            <w:hideMark/>
          </w:tcPr>
          <w:p w14:paraId="5A199EA1" w14:textId="77777777" w:rsidR="006C73AB" w:rsidRPr="003F5BB6" w:rsidRDefault="006C73AB" w:rsidP="006C73AB">
            <w:pPr>
              <w:rPr>
                <w:rFonts w:eastAsia="Times New Roman" w:cs="Segoe UI"/>
                <w:b w:val="0"/>
                <w:color w:val="000000"/>
              </w:rPr>
            </w:pPr>
            <w:r w:rsidRPr="003F5BB6">
              <w:rPr>
                <w:rFonts w:eastAsia="Times New Roman" w:cs="Segoe UI"/>
                <w:b w:val="0"/>
                <w:color w:val="000000"/>
              </w:rPr>
              <w:t>Aged 66 years and above</w:t>
            </w:r>
          </w:p>
        </w:tc>
        <w:tc>
          <w:tcPr>
            <w:tcW w:w="891" w:type="pct"/>
            <w:noWrap/>
            <w:vAlign w:val="bottom"/>
          </w:tcPr>
          <w:p w14:paraId="7E9DE5BA" w14:textId="7E665B92" w:rsidR="006C73AB" w:rsidRPr="003F5BB6" w:rsidRDefault="006C73AB"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559</w:t>
            </w:r>
          </w:p>
        </w:tc>
        <w:tc>
          <w:tcPr>
            <w:tcW w:w="891" w:type="pct"/>
            <w:noWrap/>
            <w:vAlign w:val="bottom"/>
          </w:tcPr>
          <w:p w14:paraId="0A830EC1" w14:textId="513E1AFE" w:rsidR="006C73AB" w:rsidRPr="003F5BB6" w:rsidRDefault="006C73AB"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593</w:t>
            </w:r>
          </w:p>
        </w:tc>
        <w:tc>
          <w:tcPr>
            <w:tcW w:w="890" w:type="pct"/>
            <w:noWrap/>
            <w:vAlign w:val="bottom"/>
          </w:tcPr>
          <w:p w14:paraId="60D9B117" w14:textId="20FA1A40" w:rsidR="006C73AB" w:rsidRPr="003F5BB6" w:rsidRDefault="00BD15C3" w:rsidP="006C73A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5BB6">
              <w:rPr>
                <w:rFonts w:cs="Segoe UI"/>
                <w:color w:val="000000"/>
              </w:rPr>
              <w:t>601</w:t>
            </w:r>
          </w:p>
        </w:tc>
      </w:tr>
      <w:tr w:rsidR="00055DBB" w:rsidRPr="00F4635E" w14:paraId="5DA92468" w14:textId="77777777" w:rsidTr="00055DBB">
        <w:trPr>
          <w:trHeight w:val="20"/>
        </w:trPr>
        <w:tc>
          <w:tcPr>
            <w:cnfStyle w:val="001000000000" w:firstRow="0" w:lastRow="0" w:firstColumn="1" w:lastColumn="0" w:oddVBand="0" w:evenVBand="0" w:oddHBand="0" w:evenHBand="0" w:firstRowFirstColumn="0" w:firstRowLastColumn="0" w:lastRowFirstColumn="0" w:lastRowLastColumn="0"/>
            <w:tcW w:w="2328" w:type="pct"/>
            <w:noWrap/>
            <w:hideMark/>
          </w:tcPr>
          <w:p w14:paraId="31FCC9FE" w14:textId="77777777" w:rsidR="00055DBB" w:rsidRPr="003F5BB6" w:rsidRDefault="00055DBB">
            <w:pPr>
              <w:rPr>
                <w:rFonts w:eastAsia="Times New Roman" w:cs="Segoe UI"/>
                <w:color w:val="000000"/>
              </w:rPr>
            </w:pPr>
            <w:r w:rsidRPr="003F5BB6">
              <w:rPr>
                <w:rFonts w:eastAsia="Times New Roman" w:cs="Segoe UI"/>
                <w:color w:val="000000"/>
              </w:rPr>
              <w:t xml:space="preserve">Total </w:t>
            </w:r>
          </w:p>
        </w:tc>
        <w:tc>
          <w:tcPr>
            <w:tcW w:w="891" w:type="pct"/>
            <w:noWrap/>
          </w:tcPr>
          <w:p w14:paraId="62CED5D5" w14:textId="0B45F885" w:rsidR="00055DBB" w:rsidRPr="003F5BB6" w:rsidRDefault="003A3EA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F5BB6">
              <w:rPr>
                <w:rFonts w:eastAsia="Times New Roman" w:cs="Segoe UI"/>
                <w:b/>
                <w:color w:val="000000"/>
              </w:rPr>
              <w:t>967</w:t>
            </w:r>
          </w:p>
        </w:tc>
        <w:tc>
          <w:tcPr>
            <w:tcW w:w="891" w:type="pct"/>
            <w:noWrap/>
          </w:tcPr>
          <w:p w14:paraId="33EE476A" w14:textId="6CA063D0" w:rsidR="00055DBB" w:rsidRPr="003F5BB6" w:rsidRDefault="00FA2C5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F5BB6">
              <w:rPr>
                <w:rFonts w:eastAsia="Times New Roman" w:cs="Segoe UI"/>
                <w:b/>
                <w:color w:val="000000"/>
              </w:rPr>
              <w:t>1</w:t>
            </w:r>
            <w:r w:rsidR="003F54B1" w:rsidRPr="003F5BB6">
              <w:rPr>
                <w:rFonts w:eastAsia="Times New Roman" w:cs="Segoe UI"/>
                <w:b/>
                <w:color w:val="000000"/>
              </w:rPr>
              <w:t>,</w:t>
            </w:r>
            <w:r w:rsidRPr="003F5BB6">
              <w:rPr>
                <w:rFonts w:eastAsia="Times New Roman" w:cs="Segoe UI"/>
                <w:b/>
                <w:color w:val="000000"/>
              </w:rPr>
              <w:t>081</w:t>
            </w:r>
          </w:p>
        </w:tc>
        <w:tc>
          <w:tcPr>
            <w:tcW w:w="890" w:type="pct"/>
            <w:noWrap/>
          </w:tcPr>
          <w:p w14:paraId="57366AB9" w14:textId="748EC207" w:rsidR="00055DBB" w:rsidRPr="003F5BB6" w:rsidRDefault="003F54B1">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3F5BB6">
              <w:rPr>
                <w:rFonts w:eastAsia="Times New Roman" w:cs="Segoe UI"/>
                <w:b/>
                <w:color w:val="000000"/>
              </w:rPr>
              <w:t>1,</w:t>
            </w:r>
            <w:r w:rsidR="00BD15C3" w:rsidRPr="003F5BB6">
              <w:rPr>
                <w:rFonts w:eastAsia="Times New Roman" w:cs="Segoe UI"/>
                <w:b/>
                <w:color w:val="000000"/>
              </w:rPr>
              <w:t>114</w:t>
            </w:r>
          </w:p>
        </w:tc>
      </w:tr>
    </w:tbl>
    <w:p w14:paraId="78F573A9" w14:textId="77777777" w:rsidR="006A01F1" w:rsidRDefault="00A85C7A" w:rsidP="006A01F1">
      <w:pPr>
        <w:spacing w:after="0"/>
        <w:rPr>
          <w:rFonts w:ascii="Segoe UI" w:hAnsi="Segoe UI" w:cs="Segoe UI"/>
          <w:sz w:val="18"/>
          <w:szCs w:val="18"/>
        </w:rPr>
      </w:pPr>
      <w:r w:rsidRPr="006E3C26">
        <w:rPr>
          <w:rFonts w:ascii="Segoe UI" w:hAnsi="Segoe UI" w:cs="Segoe UI"/>
          <w:sz w:val="18"/>
          <w:szCs w:val="18"/>
        </w:rPr>
        <w:t>Source: DFG</w:t>
      </w:r>
      <w:r>
        <w:rPr>
          <w:rFonts w:ascii="Segoe UI" w:hAnsi="Segoe UI" w:cs="Segoe UI"/>
          <w:sz w:val="18"/>
          <w:szCs w:val="18"/>
        </w:rPr>
        <w:t xml:space="preserve"> applications and completions</w:t>
      </w:r>
      <w:r w:rsidRPr="006E3C26">
        <w:rPr>
          <w:rFonts w:ascii="Segoe UI" w:hAnsi="Segoe UI" w:cs="Segoe UI"/>
          <w:sz w:val="18"/>
          <w:szCs w:val="18"/>
        </w:rPr>
        <w:t xml:space="preserve"> (</w:t>
      </w:r>
      <w:r w:rsidR="000717DD">
        <w:rPr>
          <w:rFonts w:ascii="Segoe UI" w:hAnsi="Segoe UI" w:cs="Segoe UI"/>
          <w:sz w:val="18"/>
          <w:szCs w:val="18"/>
        </w:rPr>
        <w:t>Essex County Council</w:t>
      </w:r>
      <w:r>
        <w:rPr>
          <w:rFonts w:ascii="Segoe UI" w:hAnsi="Segoe UI" w:cs="Segoe UI"/>
          <w:sz w:val="18"/>
          <w:szCs w:val="18"/>
        </w:rPr>
        <w:t>, 2024</w:t>
      </w:r>
      <w:r w:rsidRPr="006E3C26">
        <w:rPr>
          <w:rFonts w:ascii="Segoe UI" w:hAnsi="Segoe UI" w:cs="Segoe UI"/>
          <w:sz w:val="18"/>
          <w:szCs w:val="18"/>
        </w:rPr>
        <w:t>)</w:t>
      </w:r>
    </w:p>
    <w:p w14:paraId="3DB914E3" w14:textId="1BCFE819" w:rsidR="00F42997" w:rsidRDefault="00A85C7A" w:rsidP="00F42997">
      <w:pPr>
        <w:pStyle w:val="Numberedpara1202"/>
      </w:pPr>
      <w:r>
        <w:lastRenderedPageBreak/>
        <w:t>The number of completed DFGs by age group to 2039</w:t>
      </w:r>
      <w:r w:rsidR="00730E25">
        <w:t>/40</w:t>
      </w:r>
      <w:r>
        <w:t xml:space="preserve"> has been estimated by applying the average age percentages </w:t>
      </w:r>
      <w:r w:rsidR="00417B61">
        <w:t xml:space="preserve">for completed DFGs </w:t>
      </w:r>
      <w:r>
        <w:t>to the estimated number of completed DFG adaptations.</w:t>
      </w:r>
    </w:p>
    <w:p w14:paraId="4FEC3E67" w14:textId="343CC7E1" w:rsidR="00A85C7A" w:rsidRPr="00F42997" w:rsidRDefault="00A85C7A" w:rsidP="00A85C7A">
      <w:pPr>
        <w:pStyle w:val="Caption"/>
        <w:rPr>
          <w:i/>
          <w:iCs w:val="0"/>
        </w:rPr>
      </w:pPr>
      <w:r>
        <w:t xml:space="preserve">Table </w:t>
      </w:r>
      <w:fldSimple w:instr=" SEQ Table \* ARABIC ">
        <w:r w:rsidR="009905C0">
          <w:rPr>
            <w:noProof/>
          </w:rPr>
          <w:t>179</w:t>
        </w:r>
      </w:fldSimple>
      <w:r>
        <w:t>. Estimated number of completed DFGs in Essex by age group</w:t>
      </w:r>
    </w:p>
    <w:tbl>
      <w:tblPr>
        <w:tblStyle w:val="GridTable5Dark-Accent4"/>
        <w:tblW w:w="5000" w:type="pct"/>
        <w:tblLook w:val="04A0" w:firstRow="1" w:lastRow="0" w:firstColumn="1" w:lastColumn="0" w:noHBand="0" w:noVBand="1"/>
      </w:tblPr>
      <w:tblGrid>
        <w:gridCol w:w="4921"/>
        <w:gridCol w:w="1365"/>
        <w:gridCol w:w="1365"/>
        <w:gridCol w:w="1365"/>
      </w:tblGrid>
      <w:tr w:rsidR="00A85C7A" w:rsidRPr="005C0146" w14:paraId="4D53FCE5" w14:textId="77777777" w:rsidTr="001A3818">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2729" w:type="pct"/>
            <w:shd w:val="clear" w:color="auto" w:fill="FBCAD0"/>
            <w:hideMark/>
          </w:tcPr>
          <w:p w14:paraId="3522C837" w14:textId="77777777" w:rsidR="00A85C7A" w:rsidRPr="00560A16" w:rsidRDefault="00A85C7A">
            <w:pPr>
              <w:rPr>
                <w:rFonts w:eastAsia="Times New Roman" w:cs="Segoe UI"/>
                <w:color w:val="000000"/>
              </w:rPr>
            </w:pPr>
            <w:r w:rsidRPr="00560A16">
              <w:rPr>
                <w:rFonts w:eastAsia="Times New Roman" w:cs="Segoe UI"/>
                <w:color w:val="000000"/>
              </w:rPr>
              <w:t xml:space="preserve">Age </w:t>
            </w:r>
            <w:r>
              <w:rPr>
                <w:rFonts w:eastAsia="Times New Roman" w:cs="Segoe UI"/>
                <w:color w:val="000000"/>
              </w:rPr>
              <w:t>group</w:t>
            </w:r>
          </w:p>
        </w:tc>
        <w:tc>
          <w:tcPr>
            <w:tcW w:w="757" w:type="pct"/>
            <w:shd w:val="clear" w:color="auto" w:fill="FBCAD0"/>
            <w:hideMark/>
          </w:tcPr>
          <w:p w14:paraId="1267B4CF" w14:textId="7150C0A0" w:rsidR="00A85C7A" w:rsidRPr="00560A16" w:rsidRDefault="00A85C7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60A16">
              <w:rPr>
                <w:rFonts w:eastAsia="Times New Roman" w:cs="Segoe UI"/>
                <w:color w:val="000000"/>
              </w:rPr>
              <w:t>202</w:t>
            </w:r>
            <w:r w:rsidR="00730E25">
              <w:rPr>
                <w:rFonts w:eastAsia="Times New Roman" w:cs="Segoe UI"/>
                <w:color w:val="000000"/>
              </w:rPr>
              <w:t>9/30</w:t>
            </w:r>
          </w:p>
        </w:tc>
        <w:tc>
          <w:tcPr>
            <w:tcW w:w="757" w:type="pct"/>
            <w:shd w:val="clear" w:color="auto" w:fill="FBCAD0"/>
            <w:hideMark/>
          </w:tcPr>
          <w:p w14:paraId="2F901FF9" w14:textId="00AD6224" w:rsidR="00A85C7A" w:rsidRPr="00560A16" w:rsidRDefault="00A85C7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60A16">
              <w:rPr>
                <w:rFonts w:eastAsia="Times New Roman" w:cs="Segoe UI"/>
                <w:color w:val="000000"/>
              </w:rPr>
              <w:t>203</w:t>
            </w:r>
            <w:r w:rsidR="00730E25">
              <w:rPr>
                <w:rFonts w:eastAsia="Times New Roman" w:cs="Segoe UI"/>
                <w:color w:val="000000"/>
              </w:rPr>
              <w:t>4/35</w:t>
            </w:r>
          </w:p>
        </w:tc>
        <w:tc>
          <w:tcPr>
            <w:tcW w:w="757" w:type="pct"/>
            <w:shd w:val="clear" w:color="auto" w:fill="FBCAD0"/>
            <w:hideMark/>
          </w:tcPr>
          <w:p w14:paraId="472764D4" w14:textId="3AA6DE5C" w:rsidR="00A85C7A" w:rsidRPr="00560A16" w:rsidRDefault="00A85C7A">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560A16">
              <w:rPr>
                <w:rFonts w:eastAsia="Times New Roman" w:cs="Segoe UI"/>
                <w:color w:val="000000"/>
              </w:rPr>
              <w:t>203</w:t>
            </w:r>
            <w:r w:rsidR="00730E25">
              <w:rPr>
                <w:rFonts w:eastAsia="Times New Roman" w:cs="Segoe UI"/>
                <w:color w:val="000000"/>
              </w:rPr>
              <w:t>9/40</w:t>
            </w:r>
          </w:p>
        </w:tc>
      </w:tr>
      <w:tr w:rsidR="009C4B51" w:rsidRPr="005C0146" w14:paraId="2BCDA337" w14:textId="77777777" w:rsidTr="00ED43C5">
        <w:trPr>
          <w:trHeight w:val="20"/>
        </w:trPr>
        <w:tc>
          <w:tcPr>
            <w:cnfStyle w:val="001000000000" w:firstRow="0" w:lastRow="0" w:firstColumn="1" w:lastColumn="0" w:oddVBand="0" w:evenVBand="0" w:oddHBand="0" w:evenHBand="0" w:firstRowFirstColumn="0" w:firstRowLastColumn="0" w:lastRowFirstColumn="0" w:lastRowLastColumn="0"/>
            <w:tcW w:w="2729" w:type="pct"/>
            <w:noWrap/>
            <w:hideMark/>
          </w:tcPr>
          <w:p w14:paraId="2A19BBE7" w14:textId="77777777" w:rsidR="009C4B51" w:rsidRPr="00560A16" w:rsidRDefault="009C4B51" w:rsidP="009C4B51">
            <w:pPr>
              <w:rPr>
                <w:rFonts w:eastAsia="Times New Roman" w:cs="Segoe UI"/>
                <w:b w:val="0"/>
                <w:color w:val="000000"/>
              </w:rPr>
            </w:pPr>
            <w:r w:rsidRPr="00560A16">
              <w:rPr>
                <w:rFonts w:eastAsia="Times New Roman" w:cs="Segoe UI"/>
                <w:b w:val="0"/>
                <w:color w:val="000000"/>
              </w:rPr>
              <w:t>Aged 17 years or less</w:t>
            </w:r>
          </w:p>
        </w:tc>
        <w:tc>
          <w:tcPr>
            <w:tcW w:w="757" w:type="pct"/>
            <w:noWrap/>
            <w:vAlign w:val="bottom"/>
          </w:tcPr>
          <w:p w14:paraId="384A572C" w14:textId="7CF62712"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w:t>
            </w:r>
            <w:r w:rsidR="002C5FAB" w:rsidRPr="002C5FAB">
              <w:rPr>
                <w:rFonts w:cs="Segoe UI"/>
                <w:color w:val="000000"/>
              </w:rPr>
              <w:t>100</w:t>
            </w:r>
            <w:r w:rsidRPr="009C4B51">
              <w:rPr>
                <w:rFonts w:cs="Segoe UI"/>
                <w:color w:val="000000"/>
              </w:rPr>
              <w:t xml:space="preserve"> </w:t>
            </w:r>
          </w:p>
        </w:tc>
        <w:tc>
          <w:tcPr>
            <w:tcW w:w="757" w:type="pct"/>
            <w:noWrap/>
            <w:vAlign w:val="bottom"/>
          </w:tcPr>
          <w:p w14:paraId="16FF0D0D" w14:textId="33D1A55C"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w:t>
            </w:r>
            <w:r w:rsidR="002C5FAB" w:rsidRPr="002C5FAB">
              <w:rPr>
                <w:rFonts w:cs="Segoe UI"/>
                <w:color w:val="000000"/>
              </w:rPr>
              <w:t>127</w:t>
            </w:r>
            <w:r w:rsidRPr="009C4B51">
              <w:rPr>
                <w:rFonts w:cs="Segoe UI"/>
                <w:color w:val="000000"/>
              </w:rPr>
              <w:t xml:space="preserve"> </w:t>
            </w:r>
          </w:p>
        </w:tc>
        <w:tc>
          <w:tcPr>
            <w:tcW w:w="757" w:type="pct"/>
            <w:noWrap/>
            <w:vAlign w:val="bottom"/>
          </w:tcPr>
          <w:p w14:paraId="51A46BEF" w14:textId="781CCE9F"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w:t>
            </w:r>
            <w:r w:rsidR="002C5FAB" w:rsidRPr="002C5FAB">
              <w:rPr>
                <w:rFonts w:cs="Segoe UI"/>
                <w:color w:val="000000"/>
              </w:rPr>
              <w:t>154</w:t>
            </w:r>
            <w:r w:rsidRPr="009C4B51">
              <w:rPr>
                <w:rFonts w:cs="Segoe UI"/>
                <w:color w:val="000000"/>
              </w:rPr>
              <w:t xml:space="preserve"> </w:t>
            </w:r>
          </w:p>
        </w:tc>
      </w:tr>
      <w:tr w:rsidR="009C4B51" w:rsidRPr="005C0146" w14:paraId="07805E7D" w14:textId="77777777" w:rsidTr="00ED43C5">
        <w:trPr>
          <w:trHeight w:val="20"/>
        </w:trPr>
        <w:tc>
          <w:tcPr>
            <w:cnfStyle w:val="001000000000" w:firstRow="0" w:lastRow="0" w:firstColumn="1" w:lastColumn="0" w:oddVBand="0" w:evenVBand="0" w:oddHBand="0" w:evenHBand="0" w:firstRowFirstColumn="0" w:firstRowLastColumn="0" w:lastRowFirstColumn="0" w:lastRowLastColumn="0"/>
            <w:tcW w:w="2729" w:type="pct"/>
            <w:noWrap/>
            <w:hideMark/>
          </w:tcPr>
          <w:p w14:paraId="0AFB4455" w14:textId="77777777" w:rsidR="009C4B51" w:rsidRPr="00560A16" w:rsidRDefault="009C4B51" w:rsidP="009C4B51">
            <w:pPr>
              <w:rPr>
                <w:rFonts w:eastAsia="Times New Roman" w:cs="Segoe UI"/>
                <w:b w:val="0"/>
                <w:color w:val="000000"/>
              </w:rPr>
            </w:pPr>
            <w:r w:rsidRPr="00560A16">
              <w:rPr>
                <w:rFonts w:eastAsia="Times New Roman" w:cs="Segoe UI"/>
                <w:b w:val="0"/>
                <w:color w:val="000000"/>
              </w:rPr>
              <w:t>Aged 18-64</w:t>
            </w:r>
          </w:p>
        </w:tc>
        <w:tc>
          <w:tcPr>
            <w:tcW w:w="757" w:type="pct"/>
            <w:noWrap/>
            <w:vAlign w:val="bottom"/>
          </w:tcPr>
          <w:p w14:paraId="64793211" w14:textId="345311FF"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w:t>
            </w:r>
            <w:r w:rsidR="002C5FAB" w:rsidRPr="002C5FAB">
              <w:rPr>
                <w:rFonts w:cs="Segoe UI"/>
                <w:color w:val="000000"/>
              </w:rPr>
              <w:t>596</w:t>
            </w:r>
            <w:r w:rsidRPr="009C4B51">
              <w:rPr>
                <w:rFonts w:cs="Segoe UI"/>
                <w:color w:val="000000"/>
              </w:rPr>
              <w:t xml:space="preserve"> </w:t>
            </w:r>
          </w:p>
        </w:tc>
        <w:tc>
          <w:tcPr>
            <w:tcW w:w="757" w:type="pct"/>
            <w:noWrap/>
            <w:vAlign w:val="bottom"/>
          </w:tcPr>
          <w:p w14:paraId="18829111" w14:textId="28D9E29B"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w:t>
            </w:r>
            <w:r w:rsidR="002C5FAB" w:rsidRPr="002C5FAB">
              <w:rPr>
                <w:rFonts w:cs="Segoe UI"/>
                <w:color w:val="000000"/>
              </w:rPr>
              <w:t>758</w:t>
            </w:r>
            <w:r w:rsidRPr="009C4B51">
              <w:rPr>
                <w:rFonts w:cs="Segoe UI"/>
                <w:color w:val="000000"/>
              </w:rPr>
              <w:t xml:space="preserve"> </w:t>
            </w:r>
          </w:p>
        </w:tc>
        <w:tc>
          <w:tcPr>
            <w:tcW w:w="757" w:type="pct"/>
            <w:noWrap/>
            <w:vAlign w:val="bottom"/>
          </w:tcPr>
          <w:p w14:paraId="6403F950" w14:textId="5D298F76"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w:t>
            </w:r>
            <w:r w:rsidR="002C5FAB" w:rsidRPr="002C5FAB">
              <w:rPr>
                <w:rFonts w:cs="Segoe UI"/>
                <w:color w:val="000000"/>
              </w:rPr>
              <w:t>919</w:t>
            </w:r>
            <w:r w:rsidRPr="009C4B51">
              <w:rPr>
                <w:rFonts w:cs="Segoe UI"/>
                <w:color w:val="000000"/>
              </w:rPr>
              <w:t xml:space="preserve"> </w:t>
            </w:r>
          </w:p>
        </w:tc>
      </w:tr>
      <w:tr w:rsidR="009C4B51" w:rsidRPr="005C0146" w14:paraId="67F2AEA8" w14:textId="77777777" w:rsidTr="00ED43C5">
        <w:trPr>
          <w:trHeight w:val="20"/>
        </w:trPr>
        <w:tc>
          <w:tcPr>
            <w:cnfStyle w:val="001000000000" w:firstRow="0" w:lastRow="0" w:firstColumn="1" w:lastColumn="0" w:oddVBand="0" w:evenVBand="0" w:oddHBand="0" w:evenHBand="0" w:firstRowFirstColumn="0" w:firstRowLastColumn="0" w:lastRowFirstColumn="0" w:lastRowLastColumn="0"/>
            <w:tcW w:w="2729" w:type="pct"/>
            <w:noWrap/>
            <w:hideMark/>
          </w:tcPr>
          <w:p w14:paraId="62B58E84" w14:textId="77777777" w:rsidR="009C4B51" w:rsidRPr="00560A16" w:rsidRDefault="009C4B51" w:rsidP="009C4B51">
            <w:pPr>
              <w:rPr>
                <w:rFonts w:eastAsia="Times New Roman" w:cs="Segoe UI"/>
                <w:b w:val="0"/>
                <w:color w:val="000000"/>
              </w:rPr>
            </w:pPr>
            <w:r w:rsidRPr="00560A16">
              <w:rPr>
                <w:rFonts w:eastAsia="Times New Roman" w:cs="Segoe UI"/>
                <w:b w:val="0"/>
                <w:color w:val="000000"/>
              </w:rPr>
              <w:t>Aged 66 years and above</w:t>
            </w:r>
          </w:p>
        </w:tc>
        <w:tc>
          <w:tcPr>
            <w:tcW w:w="757" w:type="pct"/>
            <w:noWrap/>
            <w:vAlign w:val="bottom"/>
          </w:tcPr>
          <w:p w14:paraId="6A294521" w14:textId="04138FE0"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w:t>
            </w:r>
            <w:r w:rsidR="002C5FAB" w:rsidRPr="002C5FAB">
              <w:rPr>
                <w:rFonts w:cs="Segoe UI"/>
                <w:color w:val="000000"/>
              </w:rPr>
              <w:t>831</w:t>
            </w:r>
            <w:r w:rsidRPr="009C4B51">
              <w:rPr>
                <w:rFonts w:cs="Segoe UI"/>
                <w:color w:val="000000"/>
              </w:rPr>
              <w:t xml:space="preserve"> </w:t>
            </w:r>
          </w:p>
        </w:tc>
        <w:tc>
          <w:tcPr>
            <w:tcW w:w="757" w:type="pct"/>
            <w:noWrap/>
            <w:vAlign w:val="bottom"/>
          </w:tcPr>
          <w:p w14:paraId="4C4DE166" w14:textId="2F612817"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1,</w:t>
            </w:r>
            <w:r w:rsidR="002C5FAB" w:rsidRPr="002C5FAB">
              <w:rPr>
                <w:rFonts w:cs="Segoe UI"/>
                <w:color w:val="000000"/>
              </w:rPr>
              <w:t>056</w:t>
            </w:r>
            <w:r w:rsidRPr="009C4B51">
              <w:rPr>
                <w:rFonts w:cs="Segoe UI"/>
                <w:color w:val="000000"/>
              </w:rPr>
              <w:t xml:space="preserve"> </w:t>
            </w:r>
          </w:p>
        </w:tc>
        <w:tc>
          <w:tcPr>
            <w:tcW w:w="757" w:type="pct"/>
            <w:noWrap/>
            <w:vAlign w:val="bottom"/>
          </w:tcPr>
          <w:p w14:paraId="62CCDACC" w14:textId="206BDB99" w:rsidR="009C4B51" w:rsidRPr="009C4B51" w:rsidRDefault="009C4B51" w:rsidP="009C4B51">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9C4B51">
              <w:rPr>
                <w:rFonts w:cs="Segoe UI"/>
                <w:color w:val="000000"/>
              </w:rPr>
              <w:t xml:space="preserve">         1,</w:t>
            </w:r>
            <w:r w:rsidR="002C5FAB" w:rsidRPr="002C5FAB">
              <w:rPr>
                <w:rFonts w:cs="Segoe UI"/>
                <w:color w:val="000000"/>
              </w:rPr>
              <w:t>281</w:t>
            </w:r>
            <w:r w:rsidRPr="009C4B51">
              <w:rPr>
                <w:rFonts w:cs="Segoe UI"/>
                <w:color w:val="000000"/>
              </w:rPr>
              <w:t xml:space="preserve"> </w:t>
            </w:r>
          </w:p>
        </w:tc>
      </w:tr>
      <w:tr w:rsidR="00E44947" w:rsidRPr="005C0146" w14:paraId="6434EB1B" w14:textId="77777777" w:rsidTr="00EF2326">
        <w:trPr>
          <w:trHeight w:val="20"/>
        </w:trPr>
        <w:tc>
          <w:tcPr>
            <w:cnfStyle w:val="001000000000" w:firstRow="0" w:lastRow="0" w:firstColumn="1" w:lastColumn="0" w:oddVBand="0" w:evenVBand="0" w:oddHBand="0" w:evenHBand="0" w:firstRowFirstColumn="0" w:firstRowLastColumn="0" w:lastRowFirstColumn="0" w:lastRowLastColumn="0"/>
            <w:tcW w:w="2729" w:type="pct"/>
            <w:noWrap/>
            <w:hideMark/>
          </w:tcPr>
          <w:p w14:paraId="6423481C" w14:textId="77777777" w:rsidR="00E44947" w:rsidRPr="00560A16" w:rsidRDefault="00E44947" w:rsidP="00E44947">
            <w:pPr>
              <w:rPr>
                <w:rFonts w:eastAsia="Times New Roman" w:cs="Segoe UI"/>
                <w:color w:val="000000"/>
              </w:rPr>
            </w:pPr>
            <w:r w:rsidRPr="00560A16">
              <w:rPr>
                <w:rFonts w:eastAsia="Times New Roman" w:cs="Segoe UI"/>
                <w:color w:val="000000"/>
              </w:rPr>
              <w:t xml:space="preserve">Total </w:t>
            </w:r>
          </w:p>
        </w:tc>
        <w:tc>
          <w:tcPr>
            <w:tcW w:w="757" w:type="pct"/>
            <w:noWrap/>
            <w:vAlign w:val="bottom"/>
          </w:tcPr>
          <w:p w14:paraId="38923549" w14:textId="6F5C8BB9" w:rsidR="00E44947" w:rsidRPr="00E44947" w:rsidRDefault="00E44947" w:rsidP="00E4494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E44947">
              <w:rPr>
                <w:rFonts w:cs="Segoe UI"/>
                <w:b/>
                <w:bCs/>
                <w:color w:val="000000"/>
              </w:rPr>
              <w:t xml:space="preserve">         1,527 </w:t>
            </w:r>
          </w:p>
        </w:tc>
        <w:tc>
          <w:tcPr>
            <w:tcW w:w="757" w:type="pct"/>
            <w:noWrap/>
            <w:vAlign w:val="bottom"/>
          </w:tcPr>
          <w:p w14:paraId="5C130690" w14:textId="4C692ACF" w:rsidR="00E44947" w:rsidRPr="00E44947" w:rsidRDefault="00E44947" w:rsidP="00E4494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E44947">
              <w:rPr>
                <w:rFonts w:cs="Segoe UI"/>
                <w:b/>
                <w:bCs/>
                <w:color w:val="000000"/>
              </w:rPr>
              <w:t xml:space="preserve">         1,941 </w:t>
            </w:r>
          </w:p>
        </w:tc>
        <w:tc>
          <w:tcPr>
            <w:tcW w:w="757" w:type="pct"/>
            <w:noWrap/>
            <w:vAlign w:val="bottom"/>
          </w:tcPr>
          <w:p w14:paraId="60EFA25E" w14:textId="799C2D53" w:rsidR="00E44947" w:rsidRPr="00E44947" w:rsidRDefault="00E44947" w:rsidP="00E44947">
            <w:pPr>
              <w:jc w:val="right"/>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rPr>
            </w:pPr>
            <w:r w:rsidRPr="00E44947">
              <w:rPr>
                <w:rFonts w:cs="Segoe UI"/>
                <w:b/>
                <w:bCs/>
                <w:color w:val="000000"/>
              </w:rPr>
              <w:t xml:space="preserve">         2,354 </w:t>
            </w:r>
          </w:p>
        </w:tc>
      </w:tr>
    </w:tbl>
    <w:p w14:paraId="5D2C476B" w14:textId="30A5081C" w:rsidR="00A85C7A" w:rsidRPr="008A39A8" w:rsidRDefault="00A85C7A" w:rsidP="008A39A8">
      <w:pPr>
        <w:rPr>
          <w:rFonts w:ascii="Segoe UI" w:hAnsi="Segoe UI" w:cs="Segoe UI"/>
          <w:sz w:val="18"/>
          <w:szCs w:val="18"/>
        </w:rPr>
      </w:pPr>
      <w:r w:rsidRPr="008A39A8">
        <w:rPr>
          <w:rFonts w:ascii="Segoe UI" w:hAnsi="Segoe UI" w:cs="Segoe UI"/>
          <w:sz w:val="18"/>
          <w:szCs w:val="18"/>
        </w:rPr>
        <w:t>Source: DFG applications and completions (</w:t>
      </w:r>
      <w:r w:rsidR="000717DD" w:rsidRPr="008A39A8">
        <w:rPr>
          <w:rFonts w:ascii="Segoe UI" w:hAnsi="Segoe UI" w:cs="Segoe UI"/>
          <w:sz w:val="18"/>
          <w:szCs w:val="18"/>
        </w:rPr>
        <w:t>Essex County Council</w:t>
      </w:r>
      <w:r w:rsidRPr="008A39A8">
        <w:rPr>
          <w:rFonts w:ascii="Segoe UI" w:hAnsi="Segoe UI" w:cs="Segoe UI"/>
          <w:sz w:val="18"/>
          <w:szCs w:val="18"/>
        </w:rPr>
        <w:t>, 2024)</w:t>
      </w:r>
    </w:p>
    <w:p w14:paraId="06BCC132" w14:textId="2291FAD1" w:rsidR="00A85C7A" w:rsidRDefault="00210D4F" w:rsidP="00A85C7A">
      <w:pPr>
        <w:pStyle w:val="Numberedpara1202"/>
      </w:pPr>
      <w:r w:rsidRPr="00C54089">
        <w:t>Between 202</w:t>
      </w:r>
      <w:r>
        <w:t>2/23</w:t>
      </w:r>
      <w:r w:rsidRPr="00C54089">
        <w:t xml:space="preserve"> and 2024</w:t>
      </w:r>
      <w:r>
        <w:t>/25</w:t>
      </w:r>
      <w:r w:rsidR="00A85C7A" w:rsidRPr="00C54089">
        <w:t>, Disabled Facilities Grant (DFG) completions in Essex were most</w:t>
      </w:r>
      <w:r w:rsidR="00A85C7A">
        <w:t>ly</w:t>
      </w:r>
      <w:r w:rsidR="00A85C7A" w:rsidRPr="00C54089">
        <w:t xml:space="preserve"> </w:t>
      </w:r>
      <w:r w:rsidR="00A85C7A">
        <w:t xml:space="preserve">provided </w:t>
      </w:r>
      <w:r w:rsidR="00A85C7A" w:rsidRPr="00C54089">
        <w:t>to owner occupiers (6</w:t>
      </w:r>
      <w:r w:rsidR="00F95751">
        <w:t>1</w:t>
      </w:r>
      <w:r w:rsidR="00A85C7A" w:rsidRPr="00C54089">
        <w:t xml:space="preserve">% on average), followed by </w:t>
      </w:r>
      <w:r w:rsidR="00A85C7A">
        <w:t>social h</w:t>
      </w:r>
      <w:r w:rsidR="00A85C7A" w:rsidRPr="00C54089">
        <w:t>ousing tenants (3</w:t>
      </w:r>
      <w:r w:rsidR="00D40CB2">
        <w:t>3</w:t>
      </w:r>
      <w:r w:rsidR="00A85C7A" w:rsidRPr="00C54089">
        <w:t>%) and private renters (</w:t>
      </w:r>
      <w:r w:rsidR="00F95751">
        <w:t>4</w:t>
      </w:r>
      <w:r w:rsidR="00A85C7A" w:rsidRPr="00C54089">
        <w:t>%). These proportions have remained broadly stable across the four-year period.</w:t>
      </w:r>
    </w:p>
    <w:p w14:paraId="11FF61B9" w14:textId="0FFC2C6C" w:rsidR="001A6D27" w:rsidRDefault="001A6D27" w:rsidP="001A6D27">
      <w:pPr>
        <w:pStyle w:val="Numberedpara1202"/>
      </w:pPr>
      <w:r>
        <w:t>I</w:t>
      </w:r>
      <w:r w:rsidRPr="00D227D1">
        <w:t>n addition to the adaptations delivered in Essex via the Disabled Facilities Grants, District</w:t>
      </w:r>
      <w:r>
        <w:t>,</w:t>
      </w:r>
      <w:r w:rsidRPr="00D227D1">
        <w:t xml:space="preserve"> City and Borough Councils received requests and completed adaptations for Council tenants. These </w:t>
      </w:r>
      <w:r>
        <w:t>are</w:t>
      </w:r>
      <w:r w:rsidRPr="00D227D1">
        <w:t xml:space="preserve"> paid </w:t>
      </w:r>
      <w:r>
        <w:t xml:space="preserve">for </w:t>
      </w:r>
      <w:r w:rsidRPr="00D227D1">
        <w:t>from the Districts’ Housing Revenue Account</w:t>
      </w:r>
      <w:r w:rsidR="001F572F">
        <w:t xml:space="preserve"> and as above have been increasing by an average of 3% per year</w:t>
      </w:r>
      <w:r w:rsidRPr="00D227D1">
        <w:t>.</w:t>
      </w:r>
    </w:p>
    <w:p w14:paraId="6E17BA5B" w14:textId="7E2E59B0" w:rsidR="002E7035" w:rsidRPr="00F61FF1" w:rsidRDefault="002E7035" w:rsidP="00A85C7A">
      <w:pPr>
        <w:pStyle w:val="Numberedpara1202"/>
      </w:pPr>
      <w:r w:rsidRPr="002E7035">
        <w:t xml:space="preserve">Essex Districts could work closely with Housing Associations to increase the adaptations delivered to Housing Association tenants including </w:t>
      </w:r>
      <w:proofErr w:type="gramStart"/>
      <w:r w:rsidRPr="002E7035">
        <w:t>making arrangements</w:t>
      </w:r>
      <w:proofErr w:type="gramEnd"/>
      <w:r w:rsidRPr="002E7035">
        <w:t xml:space="preserve"> for Housing Associations to contribute to the cost of the works</w:t>
      </w:r>
      <w:r w:rsidR="00185C83" w:rsidRPr="002E7035">
        <w:t>,</w:t>
      </w:r>
      <w:r w:rsidRPr="002E7035">
        <w:t xml:space="preserve"> so more social housing tenants benefit from adaptations reducing the needs for moves to other properties and further DFG applications</w:t>
      </w:r>
      <w:r w:rsidR="0099218D">
        <w:t>.</w:t>
      </w:r>
    </w:p>
    <w:p w14:paraId="1485DA59" w14:textId="4957FC73" w:rsidR="00A85C7A" w:rsidRPr="0034236F" w:rsidRDefault="00A85C7A" w:rsidP="00A85C7A">
      <w:pPr>
        <w:pStyle w:val="Caption"/>
        <w:rPr>
          <w:szCs w:val="22"/>
        </w:rPr>
      </w:pPr>
      <w:r w:rsidRPr="0034236F">
        <w:rPr>
          <w:szCs w:val="22"/>
        </w:rPr>
        <w:t xml:space="preserve">Table </w:t>
      </w:r>
      <w:r w:rsidRPr="0034236F">
        <w:rPr>
          <w:szCs w:val="22"/>
        </w:rPr>
        <w:fldChar w:fldCharType="begin"/>
      </w:r>
      <w:r w:rsidRPr="0034236F">
        <w:rPr>
          <w:szCs w:val="22"/>
        </w:rPr>
        <w:instrText xml:space="preserve"> SEQ Table \* ARABIC </w:instrText>
      </w:r>
      <w:r w:rsidRPr="0034236F">
        <w:rPr>
          <w:szCs w:val="22"/>
        </w:rPr>
        <w:fldChar w:fldCharType="separate"/>
      </w:r>
      <w:r w:rsidR="009905C0">
        <w:rPr>
          <w:noProof/>
          <w:szCs w:val="22"/>
        </w:rPr>
        <w:t>180</w:t>
      </w:r>
      <w:r w:rsidRPr="0034236F">
        <w:rPr>
          <w:szCs w:val="22"/>
        </w:rPr>
        <w:fldChar w:fldCharType="end"/>
      </w:r>
      <w:r w:rsidRPr="0034236F">
        <w:rPr>
          <w:szCs w:val="22"/>
        </w:rPr>
        <w:t xml:space="preserve">. Proportion of </w:t>
      </w:r>
      <w:r w:rsidRPr="00E36249">
        <w:rPr>
          <w:rFonts w:eastAsia="Times New Roman" w:cs="Segoe UI"/>
          <w:color w:val="000000"/>
          <w:szCs w:val="22"/>
          <w:lang w:eastAsia="en-GB"/>
        </w:rPr>
        <w:t>DFGs completed by tenure from 202</w:t>
      </w:r>
      <w:r w:rsidR="00863A6C">
        <w:rPr>
          <w:rFonts w:eastAsia="Times New Roman" w:cs="Segoe UI"/>
          <w:color w:val="000000"/>
          <w:szCs w:val="22"/>
          <w:lang w:eastAsia="en-GB"/>
        </w:rPr>
        <w:t>2</w:t>
      </w:r>
      <w:r w:rsidRPr="00E36249">
        <w:rPr>
          <w:rFonts w:eastAsia="Times New Roman" w:cs="Segoe UI"/>
          <w:color w:val="000000"/>
          <w:szCs w:val="22"/>
          <w:lang w:eastAsia="en-GB"/>
        </w:rPr>
        <w:t>/2</w:t>
      </w:r>
      <w:r w:rsidR="00863A6C">
        <w:rPr>
          <w:rFonts w:eastAsia="Times New Roman" w:cs="Segoe UI"/>
          <w:color w:val="000000"/>
          <w:szCs w:val="22"/>
          <w:lang w:eastAsia="en-GB"/>
        </w:rPr>
        <w:t>3</w:t>
      </w:r>
      <w:r w:rsidRPr="00E36249">
        <w:rPr>
          <w:rFonts w:eastAsia="Times New Roman" w:cs="Segoe UI"/>
          <w:color w:val="000000"/>
          <w:szCs w:val="22"/>
          <w:lang w:eastAsia="en-GB"/>
        </w:rPr>
        <w:t xml:space="preserve"> to 202</w:t>
      </w:r>
      <w:r w:rsidR="00863A6C">
        <w:rPr>
          <w:rFonts w:eastAsia="Times New Roman" w:cs="Segoe UI"/>
          <w:color w:val="000000"/>
          <w:szCs w:val="22"/>
          <w:lang w:eastAsia="en-GB"/>
        </w:rPr>
        <w:t>4/25</w:t>
      </w:r>
      <w:r w:rsidRPr="00E36249">
        <w:rPr>
          <w:rFonts w:eastAsia="Times New Roman" w:cs="Segoe UI"/>
          <w:color w:val="000000"/>
          <w:szCs w:val="22"/>
          <w:lang w:eastAsia="en-GB"/>
        </w:rPr>
        <w:t xml:space="preserve"> in Essex</w:t>
      </w:r>
    </w:p>
    <w:tbl>
      <w:tblPr>
        <w:tblStyle w:val="GridTable5Dark-Accent4"/>
        <w:tblW w:w="5000" w:type="pct"/>
        <w:tblLook w:val="04A0" w:firstRow="1" w:lastRow="0" w:firstColumn="1" w:lastColumn="0" w:noHBand="0" w:noVBand="1"/>
      </w:tblPr>
      <w:tblGrid>
        <w:gridCol w:w="3442"/>
        <w:gridCol w:w="1410"/>
        <w:gridCol w:w="1298"/>
        <w:gridCol w:w="1140"/>
        <w:gridCol w:w="1726"/>
      </w:tblGrid>
      <w:tr w:rsidR="00ED43C5" w:rsidRPr="00247DCC" w14:paraId="131E8D4E" w14:textId="77777777" w:rsidTr="006D290B">
        <w:trPr>
          <w:cnfStyle w:val="100000000000" w:firstRow="1" w:lastRow="0" w:firstColumn="0" w:lastColumn="0" w:oddVBand="0" w:evenVBand="0" w:oddHBand="0"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1909" w:type="pct"/>
            <w:shd w:val="clear" w:color="auto" w:fill="FBCAD0"/>
            <w:noWrap/>
            <w:hideMark/>
          </w:tcPr>
          <w:p w14:paraId="6E1644DF" w14:textId="77777777" w:rsidR="00ED43C5" w:rsidRPr="0009158E" w:rsidRDefault="00ED43C5" w:rsidP="00ED43C5">
            <w:pPr>
              <w:rPr>
                <w:rFonts w:eastAsia="Times New Roman" w:cs="Segoe UI"/>
                <w:color w:val="000000"/>
              </w:rPr>
            </w:pPr>
            <w:r w:rsidRPr="0009158E">
              <w:rPr>
                <w:rFonts w:eastAsia="Times New Roman" w:cs="Segoe UI"/>
                <w:color w:val="000000"/>
              </w:rPr>
              <w:t>Proportion of DFG completed</w:t>
            </w:r>
          </w:p>
        </w:tc>
        <w:tc>
          <w:tcPr>
            <w:tcW w:w="782" w:type="pct"/>
            <w:shd w:val="clear" w:color="auto" w:fill="FBCAD0"/>
            <w:hideMark/>
          </w:tcPr>
          <w:p w14:paraId="792A623E" w14:textId="28D4F8B8" w:rsidR="00ED43C5" w:rsidRPr="0009158E" w:rsidRDefault="00ED43C5" w:rsidP="00ED43C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2022</w:t>
            </w:r>
            <w:r>
              <w:rPr>
                <w:rFonts w:eastAsia="Times New Roman" w:cs="Segoe UI"/>
                <w:color w:val="000000"/>
              </w:rPr>
              <w:t>/</w:t>
            </w:r>
            <w:r w:rsidRPr="0009158E">
              <w:rPr>
                <w:rFonts w:eastAsia="Times New Roman" w:cs="Segoe UI"/>
                <w:color w:val="000000"/>
              </w:rPr>
              <w:t>23</w:t>
            </w:r>
          </w:p>
        </w:tc>
        <w:tc>
          <w:tcPr>
            <w:tcW w:w="720" w:type="pct"/>
            <w:shd w:val="clear" w:color="auto" w:fill="FBCAD0"/>
            <w:hideMark/>
          </w:tcPr>
          <w:p w14:paraId="6A07E70C" w14:textId="46A3B37E" w:rsidR="00ED43C5" w:rsidRPr="0009158E" w:rsidRDefault="00ED43C5" w:rsidP="00ED43C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2023</w:t>
            </w:r>
            <w:r>
              <w:rPr>
                <w:rFonts w:eastAsia="Times New Roman" w:cs="Segoe UI"/>
                <w:color w:val="000000"/>
              </w:rPr>
              <w:t>/</w:t>
            </w:r>
            <w:r w:rsidRPr="0009158E">
              <w:rPr>
                <w:rFonts w:eastAsia="Times New Roman" w:cs="Segoe UI"/>
                <w:color w:val="000000"/>
              </w:rPr>
              <w:t>24</w:t>
            </w:r>
          </w:p>
        </w:tc>
        <w:tc>
          <w:tcPr>
            <w:tcW w:w="632" w:type="pct"/>
            <w:shd w:val="clear" w:color="auto" w:fill="FBCAD0"/>
            <w:hideMark/>
          </w:tcPr>
          <w:p w14:paraId="4C37A162" w14:textId="475895CB" w:rsidR="00ED43C5" w:rsidRPr="0009158E" w:rsidRDefault="00ED43C5" w:rsidP="00ED43C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202</w:t>
            </w:r>
            <w:r>
              <w:rPr>
                <w:rFonts w:eastAsia="Times New Roman" w:cs="Segoe UI"/>
                <w:color w:val="000000"/>
              </w:rPr>
              <w:t>4/25</w:t>
            </w:r>
          </w:p>
        </w:tc>
        <w:tc>
          <w:tcPr>
            <w:tcW w:w="957" w:type="pct"/>
            <w:shd w:val="clear" w:color="auto" w:fill="FBCAD0"/>
            <w:hideMark/>
          </w:tcPr>
          <w:p w14:paraId="0D370745" w14:textId="77777777" w:rsidR="00ED43C5" w:rsidRPr="0009158E" w:rsidRDefault="00ED43C5" w:rsidP="00ED43C5">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Average %</w:t>
            </w:r>
          </w:p>
        </w:tc>
      </w:tr>
      <w:tr w:rsidR="006D290B" w:rsidRPr="00247DCC" w14:paraId="11A27329" w14:textId="77777777" w:rsidTr="006D290B">
        <w:trPr>
          <w:trHeight w:val="576"/>
        </w:trPr>
        <w:tc>
          <w:tcPr>
            <w:cnfStyle w:val="001000000000" w:firstRow="0" w:lastRow="0" w:firstColumn="1" w:lastColumn="0" w:oddVBand="0" w:evenVBand="0" w:oddHBand="0" w:evenHBand="0" w:firstRowFirstColumn="0" w:firstRowLastColumn="0" w:lastRowFirstColumn="0" w:lastRowLastColumn="0"/>
            <w:tcW w:w="1909" w:type="pct"/>
            <w:hideMark/>
          </w:tcPr>
          <w:p w14:paraId="161F9566" w14:textId="77777777" w:rsidR="006D290B" w:rsidRPr="00DB6B47" w:rsidRDefault="006D290B">
            <w:pPr>
              <w:rPr>
                <w:rFonts w:eastAsia="Times New Roman" w:cs="Segoe UI"/>
                <w:b w:val="0"/>
                <w:color w:val="000000"/>
              </w:rPr>
            </w:pPr>
            <w:r w:rsidRPr="00DB6B47">
              <w:rPr>
                <w:rFonts w:eastAsia="Times New Roman" w:cs="Segoe UI"/>
                <w:b w:val="0"/>
                <w:color w:val="000000"/>
              </w:rPr>
              <w:t>Number of grants completed for owner occupiers</w:t>
            </w:r>
          </w:p>
        </w:tc>
        <w:tc>
          <w:tcPr>
            <w:tcW w:w="782" w:type="pct"/>
            <w:noWrap/>
            <w:vAlign w:val="center"/>
            <w:hideMark/>
          </w:tcPr>
          <w:p w14:paraId="75614902" w14:textId="55C2645F" w:rsidR="006D290B" w:rsidRPr="0009158E" w:rsidRDefault="006D290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6</w:t>
            </w:r>
            <w:r w:rsidR="00D2344D">
              <w:rPr>
                <w:rFonts w:eastAsia="Times New Roman" w:cs="Segoe UI"/>
                <w:color w:val="000000"/>
              </w:rPr>
              <w:t>4</w:t>
            </w:r>
            <w:r w:rsidRPr="0009158E">
              <w:rPr>
                <w:rFonts w:eastAsia="Times New Roman" w:cs="Segoe UI"/>
                <w:color w:val="000000"/>
              </w:rPr>
              <w:t>%</w:t>
            </w:r>
          </w:p>
        </w:tc>
        <w:tc>
          <w:tcPr>
            <w:tcW w:w="720" w:type="pct"/>
            <w:noWrap/>
            <w:vAlign w:val="center"/>
            <w:hideMark/>
          </w:tcPr>
          <w:p w14:paraId="303AC797" w14:textId="1D2EBA25" w:rsidR="006D290B" w:rsidRPr="0009158E" w:rsidRDefault="00D2344D">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59</w:t>
            </w:r>
            <w:r w:rsidR="006D290B" w:rsidRPr="0009158E">
              <w:rPr>
                <w:rFonts w:eastAsia="Times New Roman" w:cs="Segoe UI"/>
                <w:color w:val="000000"/>
              </w:rPr>
              <w:t>%</w:t>
            </w:r>
          </w:p>
        </w:tc>
        <w:tc>
          <w:tcPr>
            <w:tcW w:w="632" w:type="pct"/>
            <w:noWrap/>
            <w:vAlign w:val="center"/>
            <w:hideMark/>
          </w:tcPr>
          <w:p w14:paraId="5A07BB0E" w14:textId="568AA795" w:rsidR="006D290B" w:rsidRPr="0009158E" w:rsidRDefault="006D290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6</w:t>
            </w:r>
            <w:r w:rsidR="00D2344D">
              <w:rPr>
                <w:rFonts w:eastAsia="Times New Roman" w:cs="Segoe UI"/>
                <w:color w:val="000000"/>
              </w:rPr>
              <w:t>1</w:t>
            </w:r>
            <w:r w:rsidRPr="0009158E">
              <w:rPr>
                <w:rFonts w:eastAsia="Times New Roman" w:cs="Segoe UI"/>
                <w:color w:val="000000"/>
              </w:rPr>
              <w:t>%</w:t>
            </w:r>
          </w:p>
        </w:tc>
        <w:tc>
          <w:tcPr>
            <w:tcW w:w="957" w:type="pct"/>
            <w:noWrap/>
            <w:vAlign w:val="center"/>
            <w:hideMark/>
          </w:tcPr>
          <w:p w14:paraId="759FE1B2" w14:textId="1B9B3391" w:rsidR="006D290B" w:rsidRPr="0009158E" w:rsidRDefault="006D290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6</w:t>
            </w:r>
            <w:r w:rsidR="00D2344D">
              <w:rPr>
                <w:rFonts w:eastAsia="Times New Roman" w:cs="Segoe UI"/>
                <w:color w:val="000000"/>
              </w:rPr>
              <w:t>1</w:t>
            </w:r>
            <w:r w:rsidRPr="0009158E">
              <w:rPr>
                <w:rFonts w:eastAsia="Times New Roman" w:cs="Segoe UI"/>
                <w:color w:val="000000"/>
              </w:rPr>
              <w:t>%</w:t>
            </w:r>
          </w:p>
        </w:tc>
      </w:tr>
      <w:tr w:rsidR="006D290B" w:rsidRPr="00247DCC" w14:paraId="3E9AE13D" w14:textId="77777777" w:rsidTr="006D290B">
        <w:trPr>
          <w:trHeight w:val="864"/>
        </w:trPr>
        <w:tc>
          <w:tcPr>
            <w:cnfStyle w:val="001000000000" w:firstRow="0" w:lastRow="0" w:firstColumn="1" w:lastColumn="0" w:oddVBand="0" w:evenVBand="0" w:oddHBand="0" w:evenHBand="0" w:firstRowFirstColumn="0" w:firstRowLastColumn="0" w:lastRowFirstColumn="0" w:lastRowLastColumn="0"/>
            <w:tcW w:w="1909" w:type="pct"/>
            <w:hideMark/>
          </w:tcPr>
          <w:p w14:paraId="2028AB5C" w14:textId="77777777" w:rsidR="006D290B" w:rsidRPr="00DB6B47" w:rsidRDefault="006D290B">
            <w:pPr>
              <w:rPr>
                <w:rFonts w:eastAsia="Times New Roman" w:cs="Segoe UI"/>
                <w:b w:val="0"/>
                <w:color w:val="000000"/>
              </w:rPr>
            </w:pPr>
            <w:r w:rsidRPr="00DB6B47">
              <w:rPr>
                <w:rFonts w:eastAsia="Times New Roman" w:cs="Segoe UI"/>
                <w:b w:val="0"/>
                <w:color w:val="000000"/>
              </w:rPr>
              <w:t xml:space="preserve">Number of grants completed for Registered Provider/Housing Association tenants </w:t>
            </w:r>
          </w:p>
        </w:tc>
        <w:tc>
          <w:tcPr>
            <w:tcW w:w="782" w:type="pct"/>
            <w:noWrap/>
            <w:vAlign w:val="center"/>
            <w:hideMark/>
          </w:tcPr>
          <w:p w14:paraId="4245FFF8" w14:textId="2B663571" w:rsidR="006D290B" w:rsidRPr="0009158E" w:rsidRDefault="006D290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3</w:t>
            </w:r>
            <w:r w:rsidR="004140BE">
              <w:rPr>
                <w:rFonts w:eastAsia="Times New Roman" w:cs="Segoe UI"/>
                <w:color w:val="000000"/>
              </w:rPr>
              <w:t>1</w:t>
            </w:r>
            <w:r w:rsidRPr="0009158E">
              <w:rPr>
                <w:rFonts w:eastAsia="Times New Roman" w:cs="Segoe UI"/>
                <w:color w:val="000000"/>
              </w:rPr>
              <w:t>%</w:t>
            </w:r>
          </w:p>
        </w:tc>
        <w:tc>
          <w:tcPr>
            <w:tcW w:w="720" w:type="pct"/>
            <w:noWrap/>
            <w:vAlign w:val="center"/>
            <w:hideMark/>
          </w:tcPr>
          <w:p w14:paraId="1279B0E7" w14:textId="73C684DC" w:rsidR="006D290B" w:rsidRPr="0009158E" w:rsidRDefault="006D290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3</w:t>
            </w:r>
            <w:r w:rsidR="004140BE">
              <w:rPr>
                <w:rFonts w:eastAsia="Times New Roman" w:cs="Segoe UI"/>
                <w:color w:val="000000"/>
              </w:rPr>
              <w:t>5</w:t>
            </w:r>
            <w:r w:rsidRPr="0009158E">
              <w:rPr>
                <w:rFonts w:eastAsia="Times New Roman" w:cs="Segoe UI"/>
                <w:color w:val="000000"/>
              </w:rPr>
              <w:t>%</w:t>
            </w:r>
          </w:p>
        </w:tc>
        <w:tc>
          <w:tcPr>
            <w:tcW w:w="632" w:type="pct"/>
            <w:noWrap/>
            <w:vAlign w:val="center"/>
            <w:hideMark/>
          </w:tcPr>
          <w:p w14:paraId="61843F4B" w14:textId="3EA467DB" w:rsidR="006D290B" w:rsidRPr="0009158E" w:rsidRDefault="006D290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3</w:t>
            </w:r>
            <w:r w:rsidR="004140BE">
              <w:rPr>
                <w:rFonts w:eastAsia="Times New Roman" w:cs="Segoe UI"/>
                <w:color w:val="000000"/>
              </w:rPr>
              <w:t>4</w:t>
            </w:r>
            <w:r w:rsidRPr="0009158E">
              <w:rPr>
                <w:rFonts w:eastAsia="Times New Roman" w:cs="Segoe UI"/>
                <w:color w:val="000000"/>
              </w:rPr>
              <w:t>%</w:t>
            </w:r>
          </w:p>
        </w:tc>
        <w:tc>
          <w:tcPr>
            <w:tcW w:w="957" w:type="pct"/>
            <w:noWrap/>
            <w:vAlign w:val="center"/>
            <w:hideMark/>
          </w:tcPr>
          <w:p w14:paraId="297D14FC" w14:textId="2B5D2B68" w:rsidR="006D290B" w:rsidRPr="0009158E" w:rsidRDefault="006D290B">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9158E">
              <w:rPr>
                <w:rFonts w:eastAsia="Times New Roman" w:cs="Segoe UI"/>
                <w:color w:val="000000"/>
              </w:rPr>
              <w:t>3</w:t>
            </w:r>
            <w:r w:rsidR="004140BE">
              <w:rPr>
                <w:rFonts w:eastAsia="Times New Roman" w:cs="Segoe UI"/>
                <w:color w:val="000000"/>
              </w:rPr>
              <w:t>3</w:t>
            </w:r>
            <w:r w:rsidRPr="0009158E">
              <w:rPr>
                <w:rFonts w:eastAsia="Times New Roman" w:cs="Segoe UI"/>
                <w:color w:val="000000"/>
              </w:rPr>
              <w:t>%</w:t>
            </w:r>
          </w:p>
        </w:tc>
      </w:tr>
      <w:tr w:rsidR="006D290B" w:rsidRPr="00247DCC" w14:paraId="2CD94793" w14:textId="77777777" w:rsidTr="006D290B">
        <w:trPr>
          <w:trHeight w:val="576"/>
        </w:trPr>
        <w:tc>
          <w:tcPr>
            <w:cnfStyle w:val="001000000000" w:firstRow="0" w:lastRow="0" w:firstColumn="1" w:lastColumn="0" w:oddVBand="0" w:evenVBand="0" w:oddHBand="0" w:evenHBand="0" w:firstRowFirstColumn="0" w:firstRowLastColumn="0" w:lastRowFirstColumn="0" w:lastRowLastColumn="0"/>
            <w:tcW w:w="1909" w:type="pct"/>
            <w:hideMark/>
          </w:tcPr>
          <w:p w14:paraId="56BFA4E5" w14:textId="77777777" w:rsidR="006D290B" w:rsidRPr="00DB6B47" w:rsidRDefault="006D290B">
            <w:pPr>
              <w:rPr>
                <w:rFonts w:eastAsia="Times New Roman" w:cs="Segoe UI"/>
                <w:b w:val="0"/>
                <w:color w:val="000000"/>
              </w:rPr>
            </w:pPr>
            <w:r w:rsidRPr="00DB6B47">
              <w:rPr>
                <w:rFonts w:eastAsia="Times New Roman" w:cs="Segoe UI"/>
                <w:b w:val="0"/>
                <w:color w:val="000000"/>
              </w:rPr>
              <w:t>Number of grants completed for private rented tenants</w:t>
            </w:r>
          </w:p>
        </w:tc>
        <w:tc>
          <w:tcPr>
            <w:tcW w:w="782" w:type="pct"/>
            <w:noWrap/>
            <w:vAlign w:val="center"/>
            <w:hideMark/>
          </w:tcPr>
          <w:p w14:paraId="71495A20" w14:textId="1668A07B" w:rsidR="006D290B" w:rsidRPr="0009158E" w:rsidRDefault="004140B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4</w:t>
            </w:r>
            <w:r w:rsidR="006D290B" w:rsidRPr="0009158E">
              <w:rPr>
                <w:rFonts w:eastAsia="Times New Roman" w:cs="Segoe UI"/>
                <w:color w:val="000000"/>
              </w:rPr>
              <w:t>%</w:t>
            </w:r>
          </w:p>
        </w:tc>
        <w:tc>
          <w:tcPr>
            <w:tcW w:w="720" w:type="pct"/>
            <w:noWrap/>
            <w:vAlign w:val="center"/>
            <w:hideMark/>
          </w:tcPr>
          <w:p w14:paraId="261376C9" w14:textId="4BB984CC" w:rsidR="006D290B" w:rsidRPr="0009158E" w:rsidRDefault="004140B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5</w:t>
            </w:r>
            <w:r w:rsidR="006D290B" w:rsidRPr="0009158E">
              <w:rPr>
                <w:rFonts w:eastAsia="Times New Roman" w:cs="Segoe UI"/>
                <w:color w:val="000000"/>
              </w:rPr>
              <w:t>%</w:t>
            </w:r>
          </w:p>
        </w:tc>
        <w:tc>
          <w:tcPr>
            <w:tcW w:w="632" w:type="pct"/>
            <w:noWrap/>
            <w:vAlign w:val="center"/>
            <w:hideMark/>
          </w:tcPr>
          <w:p w14:paraId="53C0CBEB" w14:textId="542F10DA" w:rsidR="006D290B" w:rsidRPr="0009158E" w:rsidRDefault="004140BE">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4</w:t>
            </w:r>
            <w:r w:rsidR="006D290B" w:rsidRPr="0009158E">
              <w:rPr>
                <w:rFonts w:eastAsia="Times New Roman" w:cs="Segoe UI"/>
                <w:color w:val="000000"/>
              </w:rPr>
              <w:t>%</w:t>
            </w:r>
          </w:p>
        </w:tc>
        <w:tc>
          <w:tcPr>
            <w:tcW w:w="957" w:type="pct"/>
            <w:noWrap/>
            <w:vAlign w:val="center"/>
            <w:hideMark/>
          </w:tcPr>
          <w:p w14:paraId="265BDA7A" w14:textId="6605E1A7" w:rsidR="006D290B" w:rsidRPr="0009158E" w:rsidRDefault="00D67690">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4</w:t>
            </w:r>
            <w:r w:rsidR="006D290B" w:rsidRPr="0009158E">
              <w:rPr>
                <w:rFonts w:eastAsia="Times New Roman" w:cs="Segoe UI"/>
                <w:color w:val="000000"/>
              </w:rPr>
              <w:t>%</w:t>
            </w:r>
          </w:p>
        </w:tc>
      </w:tr>
    </w:tbl>
    <w:p w14:paraId="269B904C" w14:textId="01372C9D" w:rsidR="00A85C7A" w:rsidRDefault="00A85C7A" w:rsidP="00A85C7A">
      <w:pPr>
        <w:rPr>
          <w:rFonts w:ascii="Segoe UI" w:hAnsi="Segoe UI"/>
          <w:sz w:val="18"/>
          <w:szCs w:val="10"/>
        </w:rPr>
      </w:pPr>
      <w:r>
        <w:rPr>
          <w:rFonts w:ascii="Segoe UI" w:hAnsi="Segoe UI"/>
          <w:sz w:val="18"/>
          <w:szCs w:val="10"/>
        </w:rPr>
        <w:t xml:space="preserve">Source: </w:t>
      </w:r>
      <w:r w:rsidR="000717DD">
        <w:rPr>
          <w:rFonts w:ascii="Segoe UI" w:hAnsi="Segoe UI"/>
          <w:sz w:val="18"/>
          <w:szCs w:val="10"/>
        </w:rPr>
        <w:t>Essex County Council</w:t>
      </w:r>
      <w:r>
        <w:rPr>
          <w:rFonts w:ascii="Segoe UI" w:hAnsi="Segoe UI"/>
          <w:sz w:val="18"/>
          <w:szCs w:val="10"/>
        </w:rPr>
        <w:t xml:space="preserve"> 202</w:t>
      </w:r>
      <w:r w:rsidR="00D67690">
        <w:rPr>
          <w:rFonts w:ascii="Segoe UI" w:hAnsi="Segoe UI"/>
          <w:sz w:val="18"/>
          <w:szCs w:val="10"/>
        </w:rPr>
        <w:t>2</w:t>
      </w:r>
      <w:r>
        <w:rPr>
          <w:rFonts w:ascii="Segoe UI" w:hAnsi="Segoe UI"/>
          <w:sz w:val="18"/>
          <w:szCs w:val="10"/>
        </w:rPr>
        <w:t>/2</w:t>
      </w:r>
      <w:r w:rsidR="00D67690">
        <w:rPr>
          <w:rFonts w:ascii="Segoe UI" w:hAnsi="Segoe UI"/>
          <w:sz w:val="18"/>
          <w:szCs w:val="10"/>
        </w:rPr>
        <w:t>3</w:t>
      </w:r>
      <w:r>
        <w:rPr>
          <w:rFonts w:ascii="Segoe UI" w:hAnsi="Segoe UI"/>
          <w:sz w:val="18"/>
          <w:szCs w:val="10"/>
        </w:rPr>
        <w:t xml:space="preserve"> – 202</w:t>
      </w:r>
      <w:r w:rsidR="00D67690">
        <w:rPr>
          <w:rFonts w:ascii="Segoe UI" w:hAnsi="Segoe UI"/>
          <w:sz w:val="18"/>
          <w:szCs w:val="10"/>
        </w:rPr>
        <w:t>4</w:t>
      </w:r>
      <w:r>
        <w:rPr>
          <w:rFonts w:ascii="Segoe UI" w:hAnsi="Segoe UI"/>
          <w:sz w:val="18"/>
          <w:szCs w:val="10"/>
        </w:rPr>
        <w:t>/2</w:t>
      </w:r>
      <w:r w:rsidR="00D67690">
        <w:rPr>
          <w:rFonts w:ascii="Segoe UI" w:hAnsi="Segoe UI"/>
          <w:sz w:val="18"/>
          <w:szCs w:val="10"/>
        </w:rPr>
        <w:t>5</w:t>
      </w:r>
    </w:p>
    <w:p w14:paraId="37E92101" w14:textId="2EA09F1F" w:rsidR="00731A18" w:rsidRDefault="00931708" w:rsidP="00C33143">
      <w:pPr>
        <w:pStyle w:val="Numberedpara1202"/>
      </w:pPr>
      <w:r>
        <w:t>There</w:t>
      </w:r>
      <w:r w:rsidR="009C5370" w:rsidRPr="009C5370">
        <w:t xml:space="preserve"> are significant DFG underspends in some Essex Districts. In addition to improving facilities for disabled persons in temporary accommodation and the community, districts could use these underspends to contribute to the cost of building accessible housing to increase supported/specialist housing capacity, reduce the need for DFGs and reduce/delay the need for health and social care interventions</w:t>
      </w:r>
      <w:r w:rsidR="009C5370">
        <w:t>.</w:t>
      </w:r>
    </w:p>
    <w:p w14:paraId="320252B4" w14:textId="77777777" w:rsidR="009C5370" w:rsidRDefault="009C5370" w:rsidP="00E36249">
      <w:pPr>
        <w:pStyle w:val="Numberedpara1202"/>
        <w:numPr>
          <w:ilvl w:val="0"/>
          <w:numId w:val="0"/>
        </w:numPr>
        <w:ind w:left="720"/>
      </w:pPr>
    </w:p>
    <w:p w14:paraId="3690E86B" w14:textId="77777777" w:rsidR="00163474" w:rsidRPr="00822DED" w:rsidRDefault="00163474" w:rsidP="00822DED">
      <w:pPr>
        <w:keepNext/>
        <w:keepLines/>
        <w:spacing w:before="40"/>
        <w:outlineLvl w:val="1"/>
        <w:rPr>
          <w:rFonts w:ascii="Segoe UI" w:eastAsiaTheme="majorEastAsia" w:hAnsi="Segoe UI" w:cstheme="majorBidi"/>
          <w:color w:val="0F4761" w:themeColor="accent1" w:themeShade="BF"/>
          <w:sz w:val="26"/>
          <w:szCs w:val="26"/>
        </w:rPr>
      </w:pPr>
      <w:bookmarkStart w:id="359" w:name="_Toc204006013"/>
      <w:r w:rsidRPr="00822DED">
        <w:rPr>
          <w:rFonts w:ascii="Segoe UI" w:eastAsiaTheme="majorEastAsia" w:hAnsi="Segoe UI" w:cstheme="majorBidi"/>
          <w:color w:val="0F4761" w:themeColor="accent1" w:themeShade="BF"/>
          <w:sz w:val="26"/>
          <w:szCs w:val="26"/>
        </w:rPr>
        <w:lastRenderedPageBreak/>
        <w:t>Public health funded supported housing and floating support services</w:t>
      </w:r>
      <w:bookmarkEnd w:id="359"/>
    </w:p>
    <w:p w14:paraId="70312EC1" w14:textId="3B16FF29" w:rsidR="00163474" w:rsidRDefault="00163474" w:rsidP="00502ED4">
      <w:pPr>
        <w:pStyle w:val="Numberedpara1202"/>
      </w:pPr>
      <w:r>
        <w:t xml:space="preserve">Public health commissioned housing related </w:t>
      </w:r>
      <w:r w:rsidR="00E35407">
        <w:t xml:space="preserve">support </w:t>
      </w:r>
      <w:r>
        <w:t xml:space="preserve">services directly complement and potentially mitigate the need for other types of </w:t>
      </w:r>
      <w:r w:rsidRPr="0067152D">
        <w:t>supported and specialist housing and accommodation</w:t>
      </w:r>
      <w:r>
        <w:t>.</w:t>
      </w:r>
    </w:p>
    <w:p w14:paraId="34F1DD61" w14:textId="77777777" w:rsidR="00D13F0E" w:rsidRDefault="00163474" w:rsidP="00502ED4">
      <w:pPr>
        <w:pStyle w:val="Numberedpara1202"/>
      </w:pPr>
      <w:r>
        <w:t xml:space="preserve">‘Floating support’ is a support service providing practical, housing related support, such as support to maintain a tenancy, to people with support needs living in general needs housing. </w:t>
      </w:r>
    </w:p>
    <w:p w14:paraId="29DB92CF" w14:textId="386DAA06" w:rsidR="00163474" w:rsidRDefault="00163474" w:rsidP="00502ED4">
      <w:pPr>
        <w:pStyle w:val="Numberedpara1202"/>
      </w:pPr>
      <w:r>
        <w:t>There is a cont</w:t>
      </w:r>
      <w:r w:rsidR="008971CC">
        <w:t>r</w:t>
      </w:r>
      <w:r>
        <w:t>act with Peabody to provide floating support for people aged 18 years</w:t>
      </w:r>
      <w:r w:rsidR="001C7D07">
        <w:t xml:space="preserve"> and over</w:t>
      </w:r>
      <w:r>
        <w:t>. This service provid</w:t>
      </w:r>
      <w:r w:rsidR="00D13F0E">
        <w:t>es</w:t>
      </w:r>
      <w:r>
        <w:t xml:space="preserve"> practical housing related support to individuals to avoid the need for people to move to </w:t>
      </w:r>
      <w:r w:rsidRPr="00191B30">
        <w:t>supported and specialist housing and accommodation</w:t>
      </w:r>
      <w:r>
        <w:t xml:space="preserve"> but also to provide support to people who have been living in </w:t>
      </w:r>
      <w:r w:rsidRPr="00191B30">
        <w:t>supported and specialist housing and accommodation</w:t>
      </w:r>
      <w:r>
        <w:t xml:space="preserve"> and are moving onto live in general needs housing. </w:t>
      </w:r>
    </w:p>
    <w:p w14:paraId="2854D536" w14:textId="66B1A3C3" w:rsidR="00163474" w:rsidRPr="00822DED" w:rsidRDefault="00163474" w:rsidP="00CD37C0"/>
    <w:p w14:paraId="2B320356" w14:textId="77777777" w:rsidR="00582A60" w:rsidRDefault="00582A60">
      <w:pPr>
        <w:rPr>
          <w:rFonts w:ascii="Segoe UI" w:hAnsi="Segoe UI" w:cs="Segoe UI"/>
          <w:highlight w:val="yellow"/>
        </w:rPr>
      </w:pPr>
    </w:p>
    <w:p w14:paraId="5899DF4F" w14:textId="77777777" w:rsidR="00582A60" w:rsidRDefault="00582A60">
      <w:pPr>
        <w:rPr>
          <w:rFonts w:ascii="Segoe UI" w:hAnsi="Segoe UI" w:cs="Segoe UI"/>
          <w:highlight w:val="yellow"/>
        </w:rPr>
      </w:pPr>
      <w:r>
        <w:rPr>
          <w:rFonts w:ascii="Segoe UI" w:hAnsi="Segoe UI" w:cs="Segoe UI"/>
          <w:highlight w:val="yellow"/>
        </w:rPr>
        <w:br w:type="page"/>
      </w:r>
    </w:p>
    <w:p w14:paraId="325B5B6C" w14:textId="77777777" w:rsidR="00917A11" w:rsidRPr="00917A11" w:rsidRDefault="00917A11" w:rsidP="00A14C3F">
      <w:pPr>
        <w:pStyle w:val="Heading1202"/>
      </w:pPr>
      <w:bookmarkStart w:id="360" w:name="_Toc204006014"/>
      <w:r w:rsidRPr="00917A11">
        <w:lastRenderedPageBreak/>
        <w:t>Providers of Supported and Specialist Housing and Accommodation</w:t>
      </w:r>
      <w:bookmarkEnd w:id="360"/>
    </w:p>
    <w:p w14:paraId="75CF05B7" w14:textId="77777777" w:rsidR="00917A11" w:rsidRPr="00917A11" w:rsidRDefault="00917A11" w:rsidP="00917A11">
      <w:pPr>
        <w:rPr>
          <w:rFonts w:ascii="Segoe UI" w:hAnsi="Segoe UI" w:cs="Segoe UI"/>
        </w:rPr>
      </w:pPr>
    </w:p>
    <w:p w14:paraId="221B2243" w14:textId="77777777" w:rsidR="00917A11" w:rsidRPr="00917A11" w:rsidRDefault="00917A11" w:rsidP="00CA7B3C">
      <w:pPr>
        <w:rPr>
          <w:rFonts w:ascii="Segoe UI" w:hAnsi="Segoe UI" w:cs="Segoe UI"/>
          <w:b/>
          <w:bCs/>
        </w:rPr>
      </w:pPr>
      <w:r w:rsidRPr="00917A11">
        <w:rPr>
          <w:rFonts w:ascii="Segoe UI" w:hAnsi="Segoe UI" w:cs="Segoe UI"/>
          <w:b/>
          <w:bCs/>
        </w:rPr>
        <w:t>Introduction</w:t>
      </w:r>
    </w:p>
    <w:p w14:paraId="05FE23A8" w14:textId="77777777" w:rsidR="00917A11" w:rsidRPr="00917A11" w:rsidRDefault="00917A11" w:rsidP="00A14C3F">
      <w:pPr>
        <w:pStyle w:val="Numberedpara1202"/>
      </w:pPr>
      <w:r w:rsidRPr="00917A11">
        <w:t>As part of undertaking the Supported and Specialist Housing and Accommodation need assessment, engagement was undertaken with a sample of providers of supported and specialist housing and accommodation to seek their perspectives and experiences in relation to the current supply of and the current supported and specialist housing and accommodation.</w:t>
      </w:r>
    </w:p>
    <w:p w14:paraId="01AAAA2B" w14:textId="77777777" w:rsidR="00917A11" w:rsidRPr="00917A11" w:rsidRDefault="00917A11" w:rsidP="00A14C3F">
      <w:pPr>
        <w:pStyle w:val="Numberedpara1202"/>
      </w:pPr>
      <w:r w:rsidRPr="00917A11">
        <w:t>Engagement was undertaken with a sample of supported and specialist housing and accommodation providers that accommodate and support:</w:t>
      </w:r>
    </w:p>
    <w:p w14:paraId="0B4EE7B3" w14:textId="319B35BF" w:rsidR="00917A11" w:rsidRPr="00917A11" w:rsidRDefault="00917A11" w:rsidP="00A14C3F">
      <w:pPr>
        <w:pStyle w:val="bulletptsecondlineplus"/>
      </w:pPr>
      <w:r w:rsidRPr="00917A11">
        <w:t>Young people with support needs</w:t>
      </w:r>
    </w:p>
    <w:p w14:paraId="6D1B7AB8" w14:textId="2A69C05F" w:rsidR="00917A11" w:rsidRPr="00917A11" w:rsidRDefault="00917A11" w:rsidP="00A14C3F">
      <w:pPr>
        <w:pStyle w:val="bulletptsecondlineplus"/>
      </w:pPr>
      <w:r w:rsidRPr="00917A11">
        <w:t>Older people</w:t>
      </w:r>
    </w:p>
    <w:p w14:paraId="523FDA9F" w14:textId="3605CA23" w:rsidR="00917A11" w:rsidRPr="00917A11" w:rsidRDefault="00917A11" w:rsidP="00A14C3F">
      <w:pPr>
        <w:pStyle w:val="bulletptsecondlineplus"/>
      </w:pPr>
      <w:r w:rsidRPr="00917A11">
        <w:t>Working age adults with care/support needs</w:t>
      </w:r>
    </w:p>
    <w:p w14:paraId="76B2E524" w14:textId="77777777" w:rsidR="00917A11" w:rsidRPr="00917A11" w:rsidRDefault="00917A11" w:rsidP="00917A11">
      <w:pPr>
        <w:rPr>
          <w:rFonts w:ascii="Segoe UI" w:hAnsi="Segoe UI" w:cs="Segoe UI"/>
        </w:rPr>
      </w:pPr>
    </w:p>
    <w:p w14:paraId="480D9F0C" w14:textId="77777777" w:rsidR="00917A11" w:rsidRPr="00917A11" w:rsidRDefault="00917A11" w:rsidP="00917A11">
      <w:pPr>
        <w:rPr>
          <w:rFonts w:ascii="Segoe UI" w:hAnsi="Segoe UI" w:cs="Segoe UI"/>
          <w:b/>
          <w:bCs/>
        </w:rPr>
      </w:pPr>
      <w:r w:rsidRPr="00917A11">
        <w:rPr>
          <w:rFonts w:ascii="Segoe UI" w:hAnsi="Segoe UI" w:cs="Segoe UI"/>
          <w:b/>
          <w:bCs/>
        </w:rPr>
        <w:t>Providers of supported housing and housing related support services for young people with support needs</w:t>
      </w:r>
    </w:p>
    <w:p w14:paraId="4D9B6AB2" w14:textId="3D0F3162" w:rsidR="00917A11" w:rsidRPr="00917A11" w:rsidRDefault="00917A11" w:rsidP="00A14C3F">
      <w:pPr>
        <w:pStyle w:val="Numberedpara1202"/>
      </w:pPr>
      <w:r w:rsidRPr="00917A11">
        <w:t xml:space="preserve">Key messages and perspectives from this sample of providers of supported housing and housing related support services </w:t>
      </w:r>
      <w:r w:rsidR="008B6DEA">
        <w:t>are</w:t>
      </w:r>
      <w:r w:rsidRPr="00917A11">
        <w:t>:</w:t>
      </w:r>
    </w:p>
    <w:p w14:paraId="5E59189C" w14:textId="1EB28291" w:rsidR="00917A11" w:rsidRPr="00917A11" w:rsidRDefault="00917A11" w:rsidP="00A14C3F">
      <w:pPr>
        <w:pStyle w:val="bulletptsecondlineplus"/>
      </w:pPr>
      <w:r w:rsidRPr="00917A11">
        <w:t>There is increasing demand for supported housing and housing related support services in all areas of Essex</w:t>
      </w:r>
    </w:p>
    <w:p w14:paraId="1B1212BC" w14:textId="017C98F7" w:rsidR="00917A11" w:rsidRPr="00917A11" w:rsidRDefault="00917A11" w:rsidP="00A14C3F">
      <w:pPr>
        <w:pStyle w:val="bulletptsecondlineplus"/>
      </w:pPr>
      <w:r w:rsidRPr="00917A11">
        <w:t xml:space="preserve">The support needs of young people being referred for supported housing and housing related support are increasing and becoming more complex </w:t>
      </w:r>
    </w:p>
    <w:p w14:paraId="1F6565A7" w14:textId="7DEE3695" w:rsidR="00917A11" w:rsidRPr="00917A11" w:rsidRDefault="00917A11" w:rsidP="00A14C3F">
      <w:pPr>
        <w:pStyle w:val="bulletptsecondlineplus"/>
      </w:pPr>
      <w:r w:rsidRPr="00917A11">
        <w:t>In relation to the supply of supported housing, there is a role for both shared supported housing and self-contained housing to suit the differing needs of young people</w:t>
      </w:r>
    </w:p>
    <w:p w14:paraId="0FF989B8" w14:textId="7900FAE6" w:rsidR="00917A11" w:rsidRDefault="00917A11" w:rsidP="00A14C3F">
      <w:pPr>
        <w:pStyle w:val="bulletptsecondlineplus"/>
      </w:pPr>
      <w:r w:rsidRPr="00917A11">
        <w:t xml:space="preserve">However, there is an increasing need for self-contained housing to be used as supported housing, reflecting the increasing support needs of some young people, meaning that shared supported housing is not suited to their needs </w:t>
      </w:r>
    </w:p>
    <w:p w14:paraId="36CA727E" w14:textId="2BA9797F" w:rsidR="000E7B41" w:rsidRDefault="000E7B41" w:rsidP="000E7B41">
      <w:pPr>
        <w:pStyle w:val="bulletptsecondlineplus"/>
      </w:pPr>
      <w:r>
        <w:t xml:space="preserve">Securing independent housing for young people to move on to is increasingly challenging for </w:t>
      </w:r>
      <w:proofErr w:type="gramStart"/>
      <w:r>
        <w:t>a number of</w:t>
      </w:r>
      <w:proofErr w:type="gramEnd"/>
      <w:r>
        <w:t xml:space="preserve"> reasons: there is an overall shortage of affordable housing, including social housing for rent private rented sector housing and affordability pressures for first time buyers </w:t>
      </w:r>
    </w:p>
    <w:p w14:paraId="23165073" w14:textId="61B7217A" w:rsidR="0047132B" w:rsidRPr="0047132B" w:rsidRDefault="0047132B" w:rsidP="0047132B">
      <w:pPr>
        <w:pStyle w:val="bulletptsecondlineplus"/>
      </w:pPr>
      <w:r w:rsidRPr="0047132B">
        <w:t xml:space="preserve">The policies and procedures used by the 12 District/Borough/City Councils in Essex vary in relation to access to independent move on housing for young people. This </w:t>
      </w:r>
      <w:r w:rsidRPr="0047132B">
        <w:lastRenderedPageBreak/>
        <w:t xml:space="preserve">is because Local Housing Authorities have different Allocation Policies and as mentioned previously nominations are discretionary and are based on demand and supply in each area  </w:t>
      </w:r>
    </w:p>
    <w:p w14:paraId="4EE00E20" w14:textId="77777777" w:rsidR="00917A11" w:rsidRPr="00917A11" w:rsidRDefault="00917A11" w:rsidP="00917A11">
      <w:pPr>
        <w:rPr>
          <w:rFonts w:ascii="Segoe UI" w:hAnsi="Segoe UI" w:cs="Segoe UI"/>
        </w:rPr>
      </w:pPr>
    </w:p>
    <w:p w14:paraId="048AC968" w14:textId="77777777" w:rsidR="00917A11" w:rsidRPr="00917A11" w:rsidRDefault="00917A11" w:rsidP="00917A11">
      <w:pPr>
        <w:rPr>
          <w:rFonts w:ascii="Segoe UI" w:hAnsi="Segoe UI" w:cs="Segoe UI"/>
          <w:b/>
          <w:bCs/>
        </w:rPr>
      </w:pPr>
      <w:r w:rsidRPr="00917A11">
        <w:rPr>
          <w:rFonts w:ascii="Segoe UI" w:hAnsi="Segoe UI" w:cs="Segoe UI"/>
          <w:b/>
          <w:bCs/>
        </w:rPr>
        <w:t>Providers of supported and specialist housing and accommodation for older people</w:t>
      </w:r>
    </w:p>
    <w:p w14:paraId="5B5D3DD9" w14:textId="77777777" w:rsidR="00917A11" w:rsidRPr="00917A11" w:rsidRDefault="00917A11" w:rsidP="00A14C3F">
      <w:pPr>
        <w:pStyle w:val="Numberedpara1202"/>
      </w:pPr>
      <w:r w:rsidRPr="00917A11">
        <w:t>Key messages and perspectives from this sample of providers of supported housing and housing related support services were:</w:t>
      </w:r>
    </w:p>
    <w:p w14:paraId="231A87F9" w14:textId="2F7E5015" w:rsidR="00917A11" w:rsidRPr="00917A11" w:rsidRDefault="00917A11" w:rsidP="00A14C3F">
      <w:pPr>
        <w:pStyle w:val="bulletptsecondlineplus"/>
      </w:pPr>
      <w:proofErr w:type="gramStart"/>
      <w:r w:rsidRPr="00917A11">
        <w:t>The majority of</w:t>
      </w:r>
      <w:proofErr w:type="gramEnd"/>
      <w:r w:rsidRPr="00917A11">
        <w:t xml:space="preserve"> older people are seeking to live independently and ‘age in place’ in their homes and communities, rather than move to supported or specialised housing and accommodation </w:t>
      </w:r>
    </w:p>
    <w:p w14:paraId="4BDF22A3" w14:textId="39F67D23" w:rsidR="00917A11" w:rsidRPr="00917A11" w:rsidRDefault="00917A11" w:rsidP="00A14C3F">
      <w:pPr>
        <w:pStyle w:val="bulletptsecondlineplus"/>
      </w:pPr>
      <w:r w:rsidRPr="00917A11">
        <w:t>However, there is an increasing demand for retirement/sheltered housing and extra care housing in Essex. Extra care housing can be an alternative to residential care in some cases</w:t>
      </w:r>
    </w:p>
    <w:p w14:paraId="4A40B67C" w14:textId="258C59AB" w:rsidR="00917A11" w:rsidRPr="00917A11" w:rsidRDefault="00917A11" w:rsidP="00A14C3F">
      <w:pPr>
        <w:pStyle w:val="bulletptsecondlineplus"/>
      </w:pPr>
      <w:r w:rsidRPr="00917A11">
        <w:t>There will likely be an increasing need for residential or nursing care, but this will need to accommodate older people with the most complex care and health needs</w:t>
      </w:r>
    </w:p>
    <w:p w14:paraId="2FA582C6" w14:textId="52F7A297" w:rsidR="00917A11" w:rsidRPr="00917A11" w:rsidRDefault="00917A11" w:rsidP="00A14C3F">
      <w:pPr>
        <w:pStyle w:val="bulletptsecondlineplus"/>
      </w:pPr>
      <w:r w:rsidRPr="00917A11">
        <w:t>In relation to the existing supply of retirement/sheltered housing, some of this is outdated and in need of refurbishment to make it attractive to older people</w:t>
      </w:r>
    </w:p>
    <w:p w14:paraId="7B96A398" w14:textId="259F02A3" w:rsidR="00917A11" w:rsidRPr="00917A11" w:rsidRDefault="00917A11" w:rsidP="00A14C3F">
      <w:pPr>
        <w:pStyle w:val="bulletptsecondlineplus"/>
      </w:pPr>
      <w:r w:rsidRPr="00917A11">
        <w:t xml:space="preserve">There is a need for more affordable retirement housing and extra care housing options for ‘middle market’ older homeowners who may not be </w:t>
      </w:r>
      <w:proofErr w:type="gramStart"/>
      <w:r w:rsidRPr="00917A11">
        <w:t>in a position</w:t>
      </w:r>
      <w:proofErr w:type="gramEnd"/>
      <w:r w:rsidRPr="00917A11">
        <w:t xml:space="preserve"> to afford current market retirement housing options</w:t>
      </w:r>
    </w:p>
    <w:p w14:paraId="5D0EEADD" w14:textId="77777777" w:rsidR="00917A11" w:rsidRPr="00917A11" w:rsidRDefault="00917A11" w:rsidP="00917A11">
      <w:pPr>
        <w:rPr>
          <w:rFonts w:ascii="Segoe UI" w:hAnsi="Segoe UI" w:cs="Segoe UI"/>
        </w:rPr>
      </w:pPr>
    </w:p>
    <w:p w14:paraId="205508D0" w14:textId="77777777" w:rsidR="00917A11" w:rsidRPr="00917A11" w:rsidRDefault="00917A11" w:rsidP="00917A11">
      <w:pPr>
        <w:rPr>
          <w:rFonts w:ascii="Segoe UI" w:hAnsi="Segoe UI" w:cs="Segoe UI"/>
          <w:b/>
          <w:bCs/>
        </w:rPr>
      </w:pPr>
      <w:r w:rsidRPr="00917A11">
        <w:rPr>
          <w:rFonts w:ascii="Segoe UI" w:hAnsi="Segoe UI" w:cs="Segoe UI"/>
          <w:b/>
          <w:bCs/>
        </w:rPr>
        <w:t>Providers of supported and specialist housing and accommodation for working age adults with care/support needs.</w:t>
      </w:r>
    </w:p>
    <w:p w14:paraId="793FD5F2" w14:textId="77777777" w:rsidR="00917A11" w:rsidRPr="00917A11" w:rsidRDefault="00917A11" w:rsidP="00A14C3F">
      <w:pPr>
        <w:pStyle w:val="Numberedpara1202"/>
      </w:pPr>
      <w:r w:rsidRPr="00917A11">
        <w:t>Key messages and perspectives from this sample of providers of supported housing and housing related support services were:</w:t>
      </w:r>
    </w:p>
    <w:p w14:paraId="20FFA292" w14:textId="3D8DD309" w:rsidR="00917A11" w:rsidRPr="00917A11" w:rsidRDefault="00917A11" w:rsidP="00A14C3F">
      <w:pPr>
        <w:pStyle w:val="bulletptsecondlineplus"/>
      </w:pPr>
      <w:r w:rsidRPr="00917A11">
        <w:t>There is an increasing number of working age adults with care/support needs that require supported housing</w:t>
      </w:r>
    </w:p>
    <w:p w14:paraId="0A0C860C" w14:textId="77777777" w:rsidR="00917A11" w:rsidRPr="00681419" w:rsidRDefault="00917A11" w:rsidP="00A14C3F">
      <w:pPr>
        <w:pStyle w:val="bulletptsecondlineplus"/>
        <w:rPr>
          <w:szCs w:val="22"/>
        </w:rPr>
      </w:pPr>
      <w:r w:rsidRPr="00917A11">
        <w:t xml:space="preserve">There is a need to review and take stock of voids within existing supported housing to understand the number of voids and reasons why existing stock isn’t being </w:t>
      </w:r>
      <w:r w:rsidRPr="00681419">
        <w:rPr>
          <w:szCs w:val="22"/>
        </w:rPr>
        <w:t>utilised. The evidence from providers is that this is due to a variety of reasons:</w:t>
      </w:r>
    </w:p>
    <w:p w14:paraId="1D7F2705" w14:textId="5AFEA03D" w:rsidR="00917A11" w:rsidRPr="00681419" w:rsidRDefault="00917A11" w:rsidP="000E5D2E">
      <w:pPr>
        <w:numPr>
          <w:ilvl w:val="1"/>
          <w:numId w:val="41"/>
        </w:numPr>
        <w:rPr>
          <w:rFonts w:ascii="Segoe UI" w:hAnsi="Segoe UI" w:cs="Segoe UI"/>
          <w:sz w:val="22"/>
          <w:szCs w:val="22"/>
        </w:rPr>
      </w:pPr>
      <w:r w:rsidRPr="00681419">
        <w:rPr>
          <w:rFonts w:ascii="Segoe UI" w:hAnsi="Segoe UI" w:cs="Segoe UI"/>
          <w:sz w:val="22"/>
          <w:szCs w:val="22"/>
        </w:rPr>
        <w:t>The expectations of working age adults and their families is changing, and people are expecting higher quality accommodation than is currently provided in some cases</w:t>
      </w:r>
    </w:p>
    <w:p w14:paraId="3208A82F" w14:textId="27F0663B" w:rsidR="00917A11" w:rsidRPr="00681419" w:rsidRDefault="00917A11" w:rsidP="000E5D2E">
      <w:pPr>
        <w:numPr>
          <w:ilvl w:val="1"/>
          <w:numId w:val="41"/>
        </w:numPr>
        <w:rPr>
          <w:rFonts w:ascii="Segoe UI" w:hAnsi="Segoe UI" w:cs="Segoe UI"/>
          <w:sz w:val="22"/>
          <w:szCs w:val="22"/>
        </w:rPr>
      </w:pPr>
      <w:r w:rsidRPr="00681419">
        <w:rPr>
          <w:rFonts w:ascii="Segoe UI" w:hAnsi="Segoe UI" w:cs="Segoe UI"/>
          <w:sz w:val="22"/>
          <w:szCs w:val="22"/>
        </w:rPr>
        <w:t>Much of the existing stock provides shared accommodation and there can be challenges matching residents</w:t>
      </w:r>
    </w:p>
    <w:p w14:paraId="1128E3DA" w14:textId="5A1C1795" w:rsidR="00917A11" w:rsidRPr="00681419" w:rsidRDefault="00917A11" w:rsidP="000E5D2E">
      <w:pPr>
        <w:numPr>
          <w:ilvl w:val="1"/>
          <w:numId w:val="41"/>
        </w:numPr>
        <w:rPr>
          <w:rFonts w:ascii="Segoe UI" w:hAnsi="Segoe UI" w:cs="Segoe UI"/>
          <w:sz w:val="22"/>
          <w:szCs w:val="22"/>
        </w:rPr>
      </w:pPr>
      <w:r w:rsidRPr="00681419">
        <w:rPr>
          <w:rFonts w:ascii="Segoe UI" w:hAnsi="Segoe UI" w:cs="Segoe UI"/>
          <w:sz w:val="22"/>
          <w:szCs w:val="22"/>
        </w:rPr>
        <w:lastRenderedPageBreak/>
        <w:t>Some of the existing supply of supported housing is often not built to accessibility standards; this makes it unsuitable for people who have physical disability and mobility needs alongside other needs</w:t>
      </w:r>
    </w:p>
    <w:p w14:paraId="68B9CE53" w14:textId="2BEF9946" w:rsidR="00917A11" w:rsidRPr="00917A11" w:rsidRDefault="00917A11" w:rsidP="00A14C3F">
      <w:pPr>
        <w:pStyle w:val="bulletptsecondlineplus"/>
      </w:pPr>
      <w:r w:rsidRPr="00917A11">
        <w:t>However, there is recognition that in relation to the supply of supported housing, there is a role for both shared supported housing and self-contained housing to suit the differing needs of working age adults</w:t>
      </w:r>
    </w:p>
    <w:p w14:paraId="3B2D45D5" w14:textId="74425064" w:rsidR="00917A11" w:rsidRPr="00917A11" w:rsidRDefault="00917A11" w:rsidP="00A14C3F">
      <w:pPr>
        <w:pStyle w:val="bulletptsecondlineplus"/>
      </w:pPr>
      <w:r w:rsidRPr="00917A11">
        <w:t xml:space="preserve">There is a need for an increase in the availability of general needs housing for working age adults to move on to from supported housing and for people who may need support but don’t need supported housing </w:t>
      </w:r>
    </w:p>
    <w:p w14:paraId="52DCC3A3" w14:textId="77777777" w:rsidR="00917A11" w:rsidRPr="00917A11" w:rsidRDefault="00917A11" w:rsidP="00917A11">
      <w:pPr>
        <w:rPr>
          <w:rFonts w:ascii="Segoe UI" w:hAnsi="Segoe UI" w:cs="Segoe UI"/>
          <w:highlight w:val="yellow"/>
        </w:rPr>
      </w:pPr>
    </w:p>
    <w:p w14:paraId="7A4A1416" w14:textId="77777777" w:rsidR="00917A11" w:rsidRPr="00917A11" w:rsidRDefault="00917A11" w:rsidP="00917A11">
      <w:pPr>
        <w:rPr>
          <w:rFonts w:ascii="Segoe UI" w:hAnsi="Segoe UI" w:cs="Segoe UI"/>
          <w:highlight w:val="yellow"/>
        </w:rPr>
      </w:pPr>
    </w:p>
    <w:p w14:paraId="4AD6D5FE" w14:textId="77777777" w:rsidR="009E3601" w:rsidRDefault="009E3601">
      <w:pPr>
        <w:rPr>
          <w:rFonts w:ascii="Segoe UI" w:hAnsi="Segoe UI" w:cs="Segoe UI"/>
        </w:rPr>
      </w:pPr>
    </w:p>
    <w:p w14:paraId="548DC575" w14:textId="77777777" w:rsidR="009E3601" w:rsidRPr="002418CF" w:rsidRDefault="009E3601">
      <w:pPr>
        <w:rPr>
          <w:rFonts w:ascii="Segoe UI" w:hAnsi="Segoe UI" w:cs="Segoe UI"/>
        </w:rPr>
      </w:pPr>
    </w:p>
    <w:p w14:paraId="3EDA238E" w14:textId="77777777" w:rsidR="001F666F" w:rsidRPr="002418CF" w:rsidRDefault="001F666F">
      <w:pPr>
        <w:rPr>
          <w:rFonts w:ascii="Segoe UI" w:hAnsi="Segoe UI" w:cs="Segoe UI"/>
        </w:rPr>
      </w:pPr>
    </w:p>
    <w:p w14:paraId="0AFE2E55" w14:textId="54442322" w:rsidR="001F666F" w:rsidRPr="002418CF" w:rsidRDefault="001F666F">
      <w:pPr>
        <w:rPr>
          <w:rFonts w:ascii="Segoe UI" w:hAnsi="Segoe UI" w:cs="Segoe UI"/>
        </w:rPr>
      </w:pPr>
      <w:r w:rsidRPr="002418CF">
        <w:rPr>
          <w:rFonts w:ascii="Segoe UI" w:hAnsi="Segoe UI" w:cs="Segoe UI"/>
        </w:rPr>
        <w:br w:type="page"/>
      </w:r>
    </w:p>
    <w:p w14:paraId="64CA7C60" w14:textId="545D5948" w:rsidR="003C15DC" w:rsidRPr="00461816" w:rsidRDefault="003C15DC" w:rsidP="008A1A42">
      <w:pPr>
        <w:pStyle w:val="Heading1202"/>
        <w:numPr>
          <w:ilvl w:val="0"/>
          <w:numId w:val="0"/>
        </w:numPr>
        <w:ind w:left="360" w:hanging="360"/>
        <w:rPr>
          <w:rFonts w:eastAsiaTheme="majorEastAsia"/>
          <w:sz w:val="32"/>
          <w:szCs w:val="32"/>
        </w:rPr>
      </w:pPr>
      <w:bookmarkStart w:id="361" w:name="_Toc195279717"/>
      <w:bookmarkStart w:id="362" w:name="_Toc204006015"/>
      <w:r w:rsidRPr="00461816">
        <w:rPr>
          <w:rFonts w:eastAsiaTheme="majorEastAsia"/>
          <w:sz w:val="32"/>
          <w:szCs w:val="32"/>
        </w:rPr>
        <w:lastRenderedPageBreak/>
        <w:t>Annexe</w:t>
      </w:r>
      <w:bookmarkEnd w:id="361"/>
      <w:r w:rsidR="00E05E03" w:rsidRPr="00461816">
        <w:rPr>
          <w:sz w:val="32"/>
          <w:szCs w:val="32"/>
        </w:rPr>
        <w:t xml:space="preserve"> 1</w:t>
      </w:r>
      <w:r w:rsidR="00833861">
        <w:rPr>
          <w:sz w:val="32"/>
          <w:szCs w:val="32"/>
        </w:rPr>
        <w:t xml:space="preserve">. </w:t>
      </w:r>
      <w:r w:rsidR="00CC40DE">
        <w:rPr>
          <w:sz w:val="32"/>
          <w:szCs w:val="32"/>
        </w:rPr>
        <w:t>Demographic evidence</w:t>
      </w:r>
      <w:bookmarkEnd w:id="362"/>
    </w:p>
    <w:p w14:paraId="47126290" w14:textId="360DABC0" w:rsidR="003C15DC" w:rsidRDefault="003C15DC" w:rsidP="003C15DC">
      <w:pPr>
        <w:pStyle w:val="Caption"/>
      </w:pPr>
      <w:bookmarkStart w:id="363" w:name="_Ref194053256"/>
      <w:r>
        <w:t xml:space="preserve">Table </w:t>
      </w:r>
      <w:fldSimple w:instr=" SEQ Table \* ARABIC ">
        <w:r w:rsidR="009905C0">
          <w:rPr>
            <w:noProof/>
          </w:rPr>
          <w:t>181</w:t>
        </w:r>
      </w:fldSimple>
      <w:bookmarkEnd w:id="363"/>
      <w:r>
        <w:t xml:space="preserve">. </w:t>
      </w:r>
      <w:r w:rsidR="004E7376">
        <w:t>P</w:t>
      </w:r>
      <w:r>
        <w:t>ercentage of people</w:t>
      </w:r>
      <w:r w:rsidRPr="00B85942">
        <w:t xml:space="preserve"> with physical disabilities </w:t>
      </w:r>
      <w:r w:rsidR="004E7376">
        <w:t xml:space="preserve">by district </w:t>
      </w:r>
      <w:r w:rsidR="001170BF">
        <w:t xml:space="preserve">including </w:t>
      </w:r>
      <w:r w:rsidRPr="00B85942">
        <w:t xml:space="preserve">both </w:t>
      </w:r>
      <w:r w:rsidR="001170BF">
        <w:t xml:space="preserve">people </w:t>
      </w:r>
      <w:r w:rsidR="00406217">
        <w:t xml:space="preserve">who draw on adult social care </w:t>
      </w:r>
      <w:r w:rsidRPr="00B85942">
        <w:t xml:space="preserve">support from </w:t>
      </w:r>
      <w:r w:rsidR="004301FE">
        <w:t>Essex County Council</w:t>
      </w:r>
      <w:r w:rsidRPr="00B85942">
        <w:t xml:space="preserve"> and people and others with physical disabilities who </w:t>
      </w:r>
      <w:r w:rsidR="004647EC">
        <w:t>do</w:t>
      </w:r>
      <w:r w:rsidRPr="00B85942">
        <w:t xml:space="preserve"> no</w:t>
      </w:r>
      <w:r w:rsidR="004647EC">
        <w:t>t</w:t>
      </w:r>
      <w:r w:rsidR="002820A2">
        <w:t xml:space="preserve"> draw on </w:t>
      </w:r>
      <w:r w:rsidR="001956EE">
        <w:t xml:space="preserve">adult social care support </w:t>
      </w:r>
      <w:r w:rsidRPr="00B85942">
        <w:t xml:space="preserve">from </w:t>
      </w:r>
      <w:r w:rsidR="000717DD">
        <w:t>Essex County Council</w:t>
      </w:r>
      <w:r w:rsidR="003942FF">
        <w:t>,</w:t>
      </w:r>
      <w:r>
        <w:t xml:space="preserve"> aged under 65 and 65+ in Essex</w:t>
      </w:r>
    </w:p>
    <w:tbl>
      <w:tblPr>
        <w:tblStyle w:val="GridTable5Dark-Accent4"/>
        <w:tblW w:w="5000" w:type="pct"/>
        <w:tblLook w:val="04A0" w:firstRow="1" w:lastRow="0" w:firstColumn="1" w:lastColumn="0" w:noHBand="0" w:noVBand="1"/>
      </w:tblPr>
      <w:tblGrid>
        <w:gridCol w:w="3366"/>
        <w:gridCol w:w="3062"/>
        <w:gridCol w:w="2588"/>
      </w:tblGrid>
      <w:tr w:rsidR="003C15DC" w:rsidRPr="00896370" w14:paraId="71BAC767" w14:textId="77777777" w:rsidTr="002B7766">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67" w:type="pct"/>
            <w:shd w:val="clear" w:color="auto" w:fill="FBCAD0"/>
            <w:noWrap/>
            <w:hideMark/>
          </w:tcPr>
          <w:p w14:paraId="275C1989" w14:textId="77777777" w:rsidR="003C15DC" w:rsidRPr="00896370" w:rsidRDefault="003C15DC">
            <w:pPr>
              <w:rPr>
                <w:rFonts w:eastAsia="Times New Roman" w:cs="Segoe UI"/>
                <w:b w:val="0"/>
                <w:color w:val="000000"/>
              </w:rPr>
            </w:pPr>
            <w:r w:rsidRPr="00896370">
              <w:rPr>
                <w:rFonts w:eastAsia="Times New Roman" w:cs="Segoe UI"/>
                <w:color w:val="000000"/>
              </w:rPr>
              <w:t>Districts</w:t>
            </w:r>
          </w:p>
        </w:tc>
        <w:tc>
          <w:tcPr>
            <w:tcW w:w="1698" w:type="pct"/>
            <w:shd w:val="clear" w:color="auto" w:fill="FBCAD0"/>
            <w:noWrap/>
            <w:hideMark/>
          </w:tcPr>
          <w:p w14:paraId="134C73D7" w14:textId="77777777" w:rsidR="003C15DC"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Proportion of population</w:t>
            </w:r>
          </w:p>
          <w:p w14:paraId="7704B520" w14:textId="77777777" w:rsidR="003C15DC" w:rsidRPr="00896370"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896370">
              <w:rPr>
                <w:rFonts w:eastAsia="Times New Roman" w:cs="Segoe UI"/>
                <w:color w:val="000000"/>
              </w:rPr>
              <w:t>under 65</w:t>
            </w:r>
          </w:p>
        </w:tc>
        <w:tc>
          <w:tcPr>
            <w:tcW w:w="1435" w:type="pct"/>
            <w:shd w:val="clear" w:color="auto" w:fill="FBCAD0"/>
            <w:noWrap/>
            <w:hideMark/>
          </w:tcPr>
          <w:p w14:paraId="0AA58B68" w14:textId="77777777" w:rsidR="003C15DC"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Proportion of population</w:t>
            </w:r>
          </w:p>
          <w:p w14:paraId="0BE1D526" w14:textId="77777777" w:rsidR="003C15DC" w:rsidRPr="00896370"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896370">
              <w:rPr>
                <w:rFonts w:eastAsia="Times New Roman" w:cs="Segoe UI"/>
                <w:color w:val="000000"/>
              </w:rPr>
              <w:t>65+</w:t>
            </w:r>
          </w:p>
        </w:tc>
      </w:tr>
      <w:tr w:rsidR="003C15DC" w:rsidRPr="00896370" w14:paraId="1E4A2FE8"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2580A7E4" w14:textId="77777777" w:rsidR="003C15DC" w:rsidRPr="00833702" w:rsidRDefault="003C15DC">
            <w:pPr>
              <w:rPr>
                <w:rFonts w:eastAsia="Times New Roman" w:cs="Segoe UI"/>
                <w:b w:val="0"/>
                <w:color w:val="000000"/>
              </w:rPr>
            </w:pPr>
            <w:r w:rsidRPr="00833702">
              <w:rPr>
                <w:rFonts w:eastAsia="Times New Roman" w:cs="Segoe UI"/>
                <w:b w:val="0"/>
                <w:color w:val="000000"/>
              </w:rPr>
              <w:t>Basildon</w:t>
            </w:r>
          </w:p>
        </w:tc>
        <w:tc>
          <w:tcPr>
            <w:tcW w:w="1698" w:type="pct"/>
            <w:noWrap/>
            <w:hideMark/>
          </w:tcPr>
          <w:p w14:paraId="53B597D7"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13%</w:t>
            </w:r>
          </w:p>
        </w:tc>
        <w:tc>
          <w:tcPr>
            <w:tcW w:w="1435" w:type="pct"/>
            <w:noWrap/>
            <w:hideMark/>
          </w:tcPr>
          <w:p w14:paraId="788EEDEA"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11%</w:t>
            </w:r>
          </w:p>
        </w:tc>
      </w:tr>
      <w:tr w:rsidR="003C15DC" w:rsidRPr="00896370" w14:paraId="1EA8BF08"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1F1CA18A" w14:textId="77777777" w:rsidR="003C15DC" w:rsidRPr="00833702" w:rsidRDefault="003C15DC">
            <w:pPr>
              <w:rPr>
                <w:rFonts w:eastAsia="Times New Roman" w:cs="Segoe UI"/>
                <w:b w:val="0"/>
                <w:color w:val="000000"/>
              </w:rPr>
            </w:pPr>
            <w:r w:rsidRPr="00833702">
              <w:rPr>
                <w:rFonts w:eastAsia="Times New Roman" w:cs="Segoe UI"/>
                <w:b w:val="0"/>
                <w:color w:val="000000"/>
              </w:rPr>
              <w:t>Braintree</w:t>
            </w:r>
          </w:p>
        </w:tc>
        <w:tc>
          <w:tcPr>
            <w:tcW w:w="1698" w:type="pct"/>
            <w:noWrap/>
            <w:hideMark/>
          </w:tcPr>
          <w:p w14:paraId="286DDED6"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10%</w:t>
            </w:r>
          </w:p>
        </w:tc>
        <w:tc>
          <w:tcPr>
            <w:tcW w:w="1435" w:type="pct"/>
            <w:noWrap/>
            <w:hideMark/>
          </w:tcPr>
          <w:p w14:paraId="1A0A77F5"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10%</w:t>
            </w:r>
          </w:p>
        </w:tc>
      </w:tr>
      <w:tr w:rsidR="003C15DC" w:rsidRPr="00896370" w14:paraId="4BB6C5F1"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4AB56541" w14:textId="77777777" w:rsidR="003C15DC" w:rsidRPr="00833702" w:rsidRDefault="003C15DC">
            <w:pPr>
              <w:rPr>
                <w:rFonts w:eastAsia="Times New Roman" w:cs="Segoe UI"/>
                <w:b w:val="0"/>
                <w:color w:val="000000"/>
              </w:rPr>
            </w:pPr>
            <w:r w:rsidRPr="00833702">
              <w:rPr>
                <w:rFonts w:eastAsia="Times New Roman" w:cs="Segoe UI"/>
                <w:b w:val="0"/>
                <w:color w:val="000000"/>
              </w:rPr>
              <w:t>Brentwood</w:t>
            </w:r>
          </w:p>
        </w:tc>
        <w:tc>
          <w:tcPr>
            <w:tcW w:w="1698" w:type="pct"/>
            <w:noWrap/>
            <w:hideMark/>
          </w:tcPr>
          <w:p w14:paraId="2BFA562A"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5%</w:t>
            </w:r>
          </w:p>
        </w:tc>
        <w:tc>
          <w:tcPr>
            <w:tcW w:w="1435" w:type="pct"/>
            <w:noWrap/>
            <w:hideMark/>
          </w:tcPr>
          <w:p w14:paraId="3DC86425"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5%</w:t>
            </w:r>
          </w:p>
        </w:tc>
      </w:tr>
      <w:tr w:rsidR="003C15DC" w:rsidRPr="00896370" w14:paraId="623BB7D6"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3DD49AF9" w14:textId="20A50EF4" w:rsidR="003C15DC" w:rsidRPr="00833702" w:rsidRDefault="00D30CB8">
            <w:pPr>
              <w:rPr>
                <w:rFonts w:eastAsia="Times New Roman" w:cs="Segoe UI"/>
                <w:b w:val="0"/>
                <w:color w:val="000000"/>
              </w:rPr>
            </w:pPr>
            <w:r>
              <w:rPr>
                <w:rFonts w:eastAsia="Times New Roman" w:cs="Segoe UI"/>
                <w:b w:val="0"/>
                <w:color w:val="000000"/>
              </w:rPr>
              <w:t>Castle Point</w:t>
            </w:r>
          </w:p>
        </w:tc>
        <w:tc>
          <w:tcPr>
            <w:tcW w:w="1698" w:type="pct"/>
            <w:noWrap/>
            <w:hideMark/>
          </w:tcPr>
          <w:p w14:paraId="204A15EE"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5%</w:t>
            </w:r>
          </w:p>
        </w:tc>
        <w:tc>
          <w:tcPr>
            <w:tcW w:w="1435" w:type="pct"/>
            <w:noWrap/>
            <w:hideMark/>
          </w:tcPr>
          <w:p w14:paraId="55380C46"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7%</w:t>
            </w:r>
          </w:p>
        </w:tc>
      </w:tr>
      <w:tr w:rsidR="003C15DC" w:rsidRPr="00896370" w14:paraId="6FA5BE89" w14:textId="77777777">
        <w:trPr>
          <w:trHeight w:val="300"/>
        </w:trPr>
        <w:tc>
          <w:tcPr>
            <w:cnfStyle w:val="001000000000" w:firstRow="0" w:lastRow="0" w:firstColumn="1" w:lastColumn="0" w:oddVBand="0" w:evenVBand="0" w:oddHBand="0" w:evenHBand="0" w:firstRowFirstColumn="0" w:firstRowLastColumn="0" w:lastRowFirstColumn="0" w:lastRowLastColumn="0"/>
            <w:tcW w:w="1867" w:type="pct"/>
            <w:noWrap/>
            <w:hideMark/>
          </w:tcPr>
          <w:p w14:paraId="280887DA" w14:textId="77777777" w:rsidR="003C15DC" w:rsidRPr="00833702" w:rsidRDefault="003C15DC">
            <w:pPr>
              <w:rPr>
                <w:rFonts w:eastAsia="Times New Roman" w:cs="Segoe UI"/>
                <w:b w:val="0"/>
                <w:color w:val="000000"/>
              </w:rPr>
            </w:pPr>
            <w:r w:rsidRPr="00833702">
              <w:rPr>
                <w:rFonts w:eastAsia="Times New Roman" w:cs="Segoe UI"/>
                <w:b w:val="0"/>
                <w:color w:val="000000"/>
              </w:rPr>
              <w:t>Chelmsford</w:t>
            </w:r>
          </w:p>
        </w:tc>
        <w:tc>
          <w:tcPr>
            <w:tcW w:w="1698" w:type="pct"/>
            <w:noWrap/>
            <w:hideMark/>
          </w:tcPr>
          <w:p w14:paraId="6A507A61"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12%</w:t>
            </w:r>
          </w:p>
        </w:tc>
        <w:tc>
          <w:tcPr>
            <w:tcW w:w="1435" w:type="pct"/>
            <w:noWrap/>
            <w:hideMark/>
          </w:tcPr>
          <w:p w14:paraId="2C73C051"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11%</w:t>
            </w:r>
          </w:p>
        </w:tc>
      </w:tr>
      <w:tr w:rsidR="003C15DC" w:rsidRPr="00896370" w14:paraId="7F3EE660"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448B892D" w14:textId="77777777" w:rsidR="003C15DC" w:rsidRPr="00833702" w:rsidRDefault="003C15DC">
            <w:pPr>
              <w:rPr>
                <w:rFonts w:eastAsia="Times New Roman" w:cs="Segoe UI"/>
                <w:b w:val="0"/>
                <w:color w:val="000000"/>
              </w:rPr>
            </w:pPr>
            <w:r w:rsidRPr="00833702">
              <w:rPr>
                <w:rFonts w:eastAsia="Times New Roman" w:cs="Segoe UI"/>
                <w:b w:val="0"/>
                <w:color w:val="000000"/>
              </w:rPr>
              <w:t>Colchester</w:t>
            </w:r>
          </w:p>
        </w:tc>
        <w:tc>
          <w:tcPr>
            <w:tcW w:w="1698" w:type="pct"/>
            <w:noWrap/>
            <w:hideMark/>
          </w:tcPr>
          <w:p w14:paraId="381A637B"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13%</w:t>
            </w:r>
          </w:p>
        </w:tc>
        <w:tc>
          <w:tcPr>
            <w:tcW w:w="1435" w:type="pct"/>
            <w:noWrap/>
            <w:hideMark/>
          </w:tcPr>
          <w:p w14:paraId="6767413E"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11%</w:t>
            </w:r>
          </w:p>
        </w:tc>
      </w:tr>
      <w:tr w:rsidR="003C15DC" w:rsidRPr="00896370" w14:paraId="1EDC2F0F"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2B18DE92" w14:textId="77777777" w:rsidR="003C15DC" w:rsidRPr="00833702" w:rsidRDefault="003C15DC">
            <w:pPr>
              <w:rPr>
                <w:rFonts w:eastAsia="Times New Roman" w:cs="Segoe UI"/>
                <w:b w:val="0"/>
                <w:color w:val="000000"/>
              </w:rPr>
            </w:pPr>
            <w:r w:rsidRPr="00833702">
              <w:rPr>
                <w:rFonts w:eastAsia="Times New Roman" w:cs="Segoe UI"/>
                <w:b w:val="0"/>
                <w:color w:val="000000"/>
              </w:rPr>
              <w:t>Epping Forest</w:t>
            </w:r>
          </w:p>
        </w:tc>
        <w:tc>
          <w:tcPr>
            <w:tcW w:w="1698" w:type="pct"/>
            <w:noWrap/>
            <w:hideMark/>
          </w:tcPr>
          <w:p w14:paraId="741F5DE1"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9%</w:t>
            </w:r>
          </w:p>
        </w:tc>
        <w:tc>
          <w:tcPr>
            <w:tcW w:w="1435" w:type="pct"/>
            <w:noWrap/>
            <w:hideMark/>
          </w:tcPr>
          <w:p w14:paraId="72616E95"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8%</w:t>
            </w:r>
          </w:p>
        </w:tc>
      </w:tr>
      <w:tr w:rsidR="003C15DC" w:rsidRPr="00896370" w14:paraId="77CF54A2"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00061FB4" w14:textId="77777777" w:rsidR="003C15DC" w:rsidRPr="00833702" w:rsidRDefault="003C15DC">
            <w:pPr>
              <w:rPr>
                <w:rFonts w:eastAsia="Times New Roman" w:cs="Segoe UI"/>
                <w:b w:val="0"/>
                <w:color w:val="000000"/>
              </w:rPr>
            </w:pPr>
            <w:r w:rsidRPr="00833702">
              <w:rPr>
                <w:rFonts w:eastAsia="Times New Roman" w:cs="Segoe UI"/>
                <w:b w:val="0"/>
                <w:color w:val="000000"/>
              </w:rPr>
              <w:t>Harlow</w:t>
            </w:r>
          </w:p>
        </w:tc>
        <w:tc>
          <w:tcPr>
            <w:tcW w:w="1698" w:type="pct"/>
            <w:noWrap/>
            <w:hideMark/>
          </w:tcPr>
          <w:p w14:paraId="05FAFA49"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7%</w:t>
            </w:r>
          </w:p>
        </w:tc>
        <w:tc>
          <w:tcPr>
            <w:tcW w:w="1435" w:type="pct"/>
            <w:noWrap/>
            <w:hideMark/>
          </w:tcPr>
          <w:p w14:paraId="08607759"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5%</w:t>
            </w:r>
          </w:p>
        </w:tc>
      </w:tr>
      <w:tr w:rsidR="003C15DC" w:rsidRPr="00896370" w14:paraId="49894CD0"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67EEC78D" w14:textId="77777777" w:rsidR="003C15DC" w:rsidRPr="00833702" w:rsidRDefault="003C15DC">
            <w:pPr>
              <w:rPr>
                <w:rFonts w:eastAsia="Times New Roman" w:cs="Segoe UI"/>
                <w:b w:val="0"/>
                <w:color w:val="000000"/>
              </w:rPr>
            </w:pPr>
            <w:r w:rsidRPr="00833702">
              <w:rPr>
                <w:rFonts w:eastAsia="Times New Roman" w:cs="Segoe UI"/>
                <w:b w:val="0"/>
                <w:color w:val="000000"/>
              </w:rPr>
              <w:t>Maldon</w:t>
            </w:r>
          </w:p>
        </w:tc>
        <w:tc>
          <w:tcPr>
            <w:tcW w:w="1698" w:type="pct"/>
            <w:noWrap/>
            <w:hideMark/>
          </w:tcPr>
          <w:p w14:paraId="4E6A47DC"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4%</w:t>
            </w:r>
          </w:p>
        </w:tc>
        <w:tc>
          <w:tcPr>
            <w:tcW w:w="1435" w:type="pct"/>
            <w:noWrap/>
            <w:hideMark/>
          </w:tcPr>
          <w:p w14:paraId="5E53A261"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5%</w:t>
            </w:r>
          </w:p>
        </w:tc>
      </w:tr>
      <w:tr w:rsidR="003C15DC" w:rsidRPr="00896370" w14:paraId="5D62E383"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33549EC8" w14:textId="77777777" w:rsidR="003C15DC" w:rsidRPr="00833702" w:rsidRDefault="003C15DC">
            <w:pPr>
              <w:rPr>
                <w:rFonts w:eastAsia="Times New Roman" w:cs="Segoe UI"/>
                <w:b w:val="0"/>
                <w:color w:val="000000"/>
              </w:rPr>
            </w:pPr>
            <w:r w:rsidRPr="00833702">
              <w:rPr>
                <w:rFonts w:eastAsia="Times New Roman" w:cs="Segoe UI"/>
                <w:b w:val="0"/>
                <w:color w:val="000000"/>
              </w:rPr>
              <w:t>Rochford</w:t>
            </w:r>
          </w:p>
        </w:tc>
        <w:tc>
          <w:tcPr>
            <w:tcW w:w="1698" w:type="pct"/>
            <w:noWrap/>
            <w:hideMark/>
          </w:tcPr>
          <w:p w14:paraId="505C229E"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5%</w:t>
            </w:r>
          </w:p>
        </w:tc>
        <w:tc>
          <w:tcPr>
            <w:tcW w:w="1435" w:type="pct"/>
            <w:noWrap/>
            <w:hideMark/>
          </w:tcPr>
          <w:p w14:paraId="79A8D792"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6%</w:t>
            </w:r>
          </w:p>
        </w:tc>
      </w:tr>
      <w:tr w:rsidR="003C15DC" w:rsidRPr="00896370" w14:paraId="2057DFD4"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35BF12F3" w14:textId="77777777" w:rsidR="003C15DC" w:rsidRPr="00833702" w:rsidRDefault="003C15DC">
            <w:pPr>
              <w:rPr>
                <w:rFonts w:eastAsia="Times New Roman" w:cs="Segoe UI"/>
                <w:b w:val="0"/>
                <w:color w:val="000000"/>
              </w:rPr>
            </w:pPr>
            <w:r w:rsidRPr="00833702">
              <w:rPr>
                <w:rFonts w:eastAsia="Times New Roman" w:cs="Segoe UI"/>
                <w:b w:val="0"/>
                <w:color w:val="000000"/>
              </w:rPr>
              <w:t>Tendring</w:t>
            </w:r>
          </w:p>
        </w:tc>
        <w:tc>
          <w:tcPr>
            <w:tcW w:w="1698" w:type="pct"/>
            <w:noWrap/>
            <w:hideMark/>
          </w:tcPr>
          <w:p w14:paraId="7E46BF80"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9%</w:t>
            </w:r>
          </w:p>
        </w:tc>
        <w:tc>
          <w:tcPr>
            <w:tcW w:w="1435" w:type="pct"/>
            <w:noWrap/>
            <w:hideMark/>
          </w:tcPr>
          <w:p w14:paraId="7B2D9FC9"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14%</w:t>
            </w:r>
          </w:p>
        </w:tc>
      </w:tr>
      <w:tr w:rsidR="003C15DC" w:rsidRPr="00896370" w14:paraId="4EEA52A1"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66327A97" w14:textId="77777777" w:rsidR="003C15DC" w:rsidRPr="00833702" w:rsidRDefault="003C15DC">
            <w:pPr>
              <w:rPr>
                <w:rFonts w:eastAsia="Times New Roman" w:cs="Segoe UI"/>
                <w:b w:val="0"/>
                <w:color w:val="000000"/>
              </w:rPr>
            </w:pPr>
            <w:r w:rsidRPr="00833702">
              <w:rPr>
                <w:rFonts w:eastAsia="Times New Roman" w:cs="Segoe UI"/>
                <w:b w:val="0"/>
                <w:color w:val="000000"/>
              </w:rPr>
              <w:t>Uttlesford</w:t>
            </w:r>
          </w:p>
        </w:tc>
        <w:tc>
          <w:tcPr>
            <w:tcW w:w="1698" w:type="pct"/>
            <w:noWrap/>
            <w:hideMark/>
          </w:tcPr>
          <w:p w14:paraId="3995E3FF"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6%</w:t>
            </w:r>
          </w:p>
        </w:tc>
        <w:tc>
          <w:tcPr>
            <w:tcW w:w="1435" w:type="pct"/>
            <w:noWrap/>
            <w:hideMark/>
          </w:tcPr>
          <w:p w14:paraId="4658921E" w14:textId="77777777" w:rsidR="003C15DC" w:rsidRPr="00896370"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96370">
              <w:rPr>
                <w:rFonts w:eastAsia="Times New Roman" w:cs="Segoe UI"/>
                <w:color w:val="000000"/>
              </w:rPr>
              <w:t>6%</w:t>
            </w:r>
          </w:p>
        </w:tc>
      </w:tr>
      <w:tr w:rsidR="003C15DC" w:rsidRPr="00896370" w14:paraId="387415AA" w14:textId="77777777">
        <w:trPr>
          <w:trHeight w:val="288"/>
        </w:trPr>
        <w:tc>
          <w:tcPr>
            <w:cnfStyle w:val="001000000000" w:firstRow="0" w:lastRow="0" w:firstColumn="1" w:lastColumn="0" w:oddVBand="0" w:evenVBand="0" w:oddHBand="0" w:evenHBand="0" w:firstRowFirstColumn="0" w:firstRowLastColumn="0" w:lastRowFirstColumn="0" w:lastRowLastColumn="0"/>
            <w:tcW w:w="1867" w:type="pct"/>
            <w:noWrap/>
            <w:hideMark/>
          </w:tcPr>
          <w:p w14:paraId="0E70BA24" w14:textId="77777777" w:rsidR="003C15DC" w:rsidRPr="002B7766" w:rsidRDefault="003C15DC">
            <w:pPr>
              <w:rPr>
                <w:rFonts w:eastAsia="Times New Roman" w:cs="Segoe UI"/>
                <w:color w:val="000000"/>
              </w:rPr>
            </w:pPr>
            <w:r w:rsidRPr="002B7766">
              <w:rPr>
                <w:rFonts w:eastAsia="Times New Roman" w:cs="Segoe UI"/>
                <w:color w:val="000000"/>
              </w:rPr>
              <w:t>Essex</w:t>
            </w:r>
          </w:p>
        </w:tc>
        <w:tc>
          <w:tcPr>
            <w:tcW w:w="1698" w:type="pct"/>
            <w:noWrap/>
            <w:hideMark/>
          </w:tcPr>
          <w:p w14:paraId="15A1ADC7"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100%</w:t>
            </w:r>
          </w:p>
        </w:tc>
        <w:tc>
          <w:tcPr>
            <w:tcW w:w="1435" w:type="pct"/>
            <w:noWrap/>
            <w:hideMark/>
          </w:tcPr>
          <w:p w14:paraId="769475B2"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100%</w:t>
            </w:r>
          </w:p>
        </w:tc>
      </w:tr>
    </w:tbl>
    <w:p w14:paraId="586FF917" w14:textId="5EF75F6D" w:rsidR="003C15DC" w:rsidRPr="00E04CFF" w:rsidRDefault="003C15DC" w:rsidP="0042265E">
      <w:pPr>
        <w:pStyle w:val="Tablesourcenote"/>
      </w:pPr>
      <w:r>
        <w:t xml:space="preserve">Source: ONS </w:t>
      </w:r>
      <w:r w:rsidRPr="004647EC">
        <w:t>2021</w:t>
      </w:r>
      <w:r w:rsidR="00E04CFF">
        <w:t xml:space="preserve"> (</w:t>
      </w:r>
      <w:r w:rsidRPr="004647EC">
        <w:rPr>
          <w:rFonts w:cs="Segoe UI"/>
        </w:rPr>
        <w:t>MOSAIC 2020-2024</w:t>
      </w:r>
      <w:r w:rsidR="00E04CFF">
        <w:rPr>
          <w:rFonts w:cs="Segoe UI"/>
          <w:i/>
          <w:iCs/>
        </w:rPr>
        <w:t>)</w:t>
      </w:r>
    </w:p>
    <w:p w14:paraId="5AB3DB7E" w14:textId="7D9C9257" w:rsidR="003C15DC" w:rsidRPr="003942FF" w:rsidRDefault="000717DD" w:rsidP="003C15DC">
      <w:pPr>
        <w:pStyle w:val="Annexenumberedparatext"/>
        <w:rPr>
          <w:rFonts w:ascii="Segoe UI" w:hAnsi="Segoe UI"/>
          <w:sz w:val="22"/>
          <w:szCs w:val="22"/>
        </w:rPr>
      </w:pPr>
      <w:bookmarkStart w:id="364" w:name="_Ref191551477"/>
      <w:r>
        <w:rPr>
          <w:rFonts w:ascii="Segoe UI" w:hAnsi="Segoe UI"/>
          <w:sz w:val="22"/>
          <w:szCs w:val="22"/>
        </w:rPr>
        <w:t>Essex County Council</w:t>
      </w:r>
      <w:r w:rsidR="003C15DC" w:rsidRPr="003942FF">
        <w:rPr>
          <w:rFonts w:ascii="Segoe UI" w:hAnsi="Segoe UI"/>
          <w:sz w:val="22"/>
          <w:szCs w:val="22"/>
        </w:rPr>
        <w:t xml:space="preserve"> adult social care (MOSAIC) data for 2020–2024 (September 2024) used for trend calculation of people </w:t>
      </w:r>
      <w:r w:rsidR="002820A2">
        <w:rPr>
          <w:rFonts w:ascii="Segoe UI" w:hAnsi="Segoe UI"/>
          <w:sz w:val="22"/>
          <w:szCs w:val="22"/>
        </w:rPr>
        <w:t xml:space="preserve">who draw on </w:t>
      </w:r>
      <w:r w:rsidR="001956EE">
        <w:rPr>
          <w:rFonts w:ascii="Segoe UI" w:hAnsi="Segoe UI"/>
          <w:sz w:val="22"/>
          <w:szCs w:val="22"/>
        </w:rPr>
        <w:t xml:space="preserve">adult social care support </w:t>
      </w:r>
      <w:r w:rsidR="003C15DC" w:rsidRPr="003942FF">
        <w:rPr>
          <w:rFonts w:ascii="Segoe UI" w:hAnsi="Segoe UI"/>
          <w:sz w:val="22"/>
          <w:szCs w:val="22"/>
        </w:rPr>
        <w:t xml:space="preserve">from </w:t>
      </w:r>
      <w:r>
        <w:rPr>
          <w:rFonts w:ascii="Segoe UI" w:hAnsi="Segoe UI"/>
          <w:sz w:val="22"/>
          <w:szCs w:val="22"/>
        </w:rPr>
        <w:t>Essex County Council</w:t>
      </w:r>
      <w:r w:rsidR="003C15DC" w:rsidRPr="003942FF">
        <w:rPr>
          <w:rFonts w:ascii="Segoe UI" w:hAnsi="Segoe UI"/>
          <w:sz w:val="22"/>
          <w:szCs w:val="22"/>
        </w:rPr>
        <w:t xml:space="preserve"> with physical disabilities and/or sensory impairments (PSI)</w:t>
      </w:r>
      <w:bookmarkEnd w:id="364"/>
      <w:r w:rsidR="004647EC">
        <w:rPr>
          <w:rFonts w:ascii="Segoe UI" w:hAnsi="Segoe UI"/>
          <w:sz w:val="22"/>
          <w:szCs w:val="22"/>
        </w:rPr>
        <w:t>.</w:t>
      </w:r>
    </w:p>
    <w:p w14:paraId="40F85F71" w14:textId="005C8D52" w:rsidR="003C15DC" w:rsidRDefault="003C15DC" w:rsidP="003C15DC">
      <w:pPr>
        <w:pStyle w:val="Caption"/>
      </w:pPr>
      <w:r>
        <w:t xml:space="preserve">Table </w:t>
      </w:r>
      <w:r>
        <w:fldChar w:fldCharType="begin"/>
      </w:r>
      <w:r>
        <w:instrText>SEQ Table \* ARABIC</w:instrText>
      </w:r>
      <w:r>
        <w:fldChar w:fldCharType="separate"/>
      </w:r>
      <w:r w:rsidR="009905C0">
        <w:rPr>
          <w:noProof/>
        </w:rPr>
        <w:t>182</w:t>
      </w:r>
      <w:r>
        <w:fldChar w:fldCharType="end"/>
      </w:r>
      <w:r>
        <w:t xml:space="preserve">. Trend of people with PSI living at home from 2020 to 2024 </w:t>
      </w:r>
    </w:p>
    <w:tbl>
      <w:tblPr>
        <w:tblStyle w:val="GridTable5Dark-Accent4"/>
        <w:tblW w:w="5000" w:type="pct"/>
        <w:tblLook w:val="04A0" w:firstRow="1" w:lastRow="0" w:firstColumn="1" w:lastColumn="0" w:noHBand="0" w:noVBand="1"/>
      </w:tblPr>
      <w:tblGrid>
        <w:gridCol w:w="2406"/>
        <w:gridCol w:w="1560"/>
        <w:gridCol w:w="1374"/>
        <w:gridCol w:w="1226"/>
        <w:gridCol w:w="1226"/>
        <w:gridCol w:w="1224"/>
      </w:tblGrid>
      <w:tr w:rsidR="003C15DC" w:rsidRPr="003F4738" w14:paraId="43DA87E8" w14:textId="77777777" w:rsidTr="002B7766">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334" w:type="pct"/>
            <w:shd w:val="clear" w:color="auto" w:fill="FBCAD0"/>
            <w:noWrap/>
            <w:hideMark/>
          </w:tcPr>
          <w:p w14:paraId="137256C2" w14:textId="77777777" w:rsidR="003C15DC" w:rsidRPr="003F4738" w:rsidRDefault="003C15DC">
            <w:pPr>
              <w:rPr>
                <w:rFonts w:eastAsia="Times New Roman" w:cs="Segoe UI"/>
                <w:color w:val="000000"/>
              </w:rPr>
            </w:pPr>
            <w:r w:rsidRPr="003F4738">
              <w:rPr>
                <w:rFonts w:eastAsia="Times New Roman" w:cs="Segoe UI"/>
                <w:color w:val="000000"/>
              </w:rPr>
              <w:t>District</w:t>
            </w:r>
          </w:p>
        </w:tc>
        <w:tc>
          <w:tcPr>
            <w:tcW w:w="865" w:type="pct"/>
            <w:shd w:val="clear" w:color="auto" w:fill="FBCAD0"/>
            <w:noWrap/>
            <w:hideMark/>
          </w:tcPr>
          <w:p w14:paraId="247708C0"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2020</w:t>
            </w:r>
          </w:p>
        </w:tc>
        <w:tc>
          <w:tcPr>
            <w:tcW w:w="762" w:type="pct"/>
            <w:shd w:val="clear" w:color="auto" w:fill="FBCAD0"/>
            <w:noWrap/>
            <w:hideMark/>
          </w:tcPr>
          <w:p w14:paraId="0597710A"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2021</w:t>
            </w:r>
          </w:p>
        </w:tc>
        <w:tc>
          <w:tcPr>
            <w:tcW w:w="680" w:type="pct"/>
            <w:shd w:val="clear" w:color="auto" w:fill="FBCAD0"/>
            <w:noWrap/>
            <w:hideMark/>
          </w:tcPr>
          <w:p w14:paraId="1DD84475"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2022</w:t>
            </w:r>
          </w:p>
        </w:tc>
        <w:tc>
          <w:tcPr>
            <w:tcW w:w="680" w:type="pct"/>
            <w:shd w:val="clear" w:color="auto" w:fill="FBCAD0"/>
            <w:noWrap/>
            <w:hideMark/>
          </w:tcPr>
          <w:p w14:paraId="0CC6FC59"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2023</w:t>
            </w:r>
          </w:p>
        </w:tc>
        <w:tc>
          <w:tcPr>
            <w:tcW w:w="680" w:type="pct"/>
            <w:shd w:val="clear" w:color="auto" w:fill="FBCAD0"/>
            <w:noWrap/>
            <w:hideMark/>
          </w:tcPr>
          <w:p w14:paraId="48CB8C84"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2024</w:t>
            </w:r>
          </w:p>
        </w:tc>
      </w:tr>
      <w:tr w:rsidR="003C15DC" w:rsidRPr="003F4738" w14:paraId="557254AD"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319CB4F6" w14:textId="77777777" w:rsidR="003C15DC" w:rsidRPr="0042265E" w:rsidRDefault="003C15DC">
            <w:pPr>
              <w:rPr>
                <w:rFonts w:eastAsia="Times New Roman" w:cs="Segoe UI"/>
                <w:b w:val="0"/>
                <w:color w:val="000000"/>
              </w:rPr>
            </w:pPr>
            <w:r w:rsidRPr="0042265E">
              <w:rPr>
                <w:rFonts w:eastAsia="Times New Roman" w:cs="Segoe UI"/>
                <w:b w:val="0"/>
                <w:color w:val="000000"/>
              </w:rPr>
              <w:t>Basildon</w:t>
            </w:r>
          </w:p>
        </w:tc>
        <w:tc>
          <w:tcPr>
            <w:tcW w:w="865" w:type="pct"/>
            <w:noWrap/>
            <w:vAlign w:val="center"/>
            <w:hideMark/>
          </w:tcPr>
          <w:p w14:paraId="63D70780"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196</w:t>
            </w:r>
          </w:p>
        </w:tc>
        <w:tc>
          <w:tcPr>
            <w:tcW w:w="762" w:type="pct"/>
            <w:noWrap/>
            <w:vAlign w:val="center"/>
            <w:hideMark/>
          </w:tcPr>
          <w:p w14:paraId="4B4793F0"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194</w:t>
            </w:r>
          </w:p>
        </w:tc>
        <w:tc>
          <w:tcPr>
            <w:tcW w:w="680" w:type="pct"/>
            <w:noWrap/>
            <w:vAlign w:val="center"/>
            <w:hideMark/>
          </w:tcPr>
          <w:p w14:paraId="1403413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188</w:t>
            </w:r>
          </w:p>
        </w:tc>
        <w:tc>
          <w:tcPr>
            <w:tcW w:w="680" w:type="pct"/>
            <w:noWrap/>
            <w:vAlign w:val="center"/>
            <w:hideMark/>
          </w:tcPr>
          <w:p w14:paraId="5BEAC64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205</w:t>
            </w:r>
          </w:p>
        </w:tc>
        <w:tc>
          <w:tcPr>
            <w:tcW w:w="680" w:type="pct"/>
            <w:noWrap/>
            <w:vAlign w:val="center"/>
            <w:hideMark/>
          </w:tcPr>
          <w:p w14:paraId="58C695E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215</w:t>
            </w:r>
          </w:p>
        </w:tc>
      </w:tr>
      <w:tr w:rsidR="003C15DC" w:rsidRPr="003F4738" w14:paraId="3AF7AE77"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1E2757CD" w14:textId="77777777" w:rsidR="003C15DC" w:rsidRPr="0042265E" w:rsidRDefault="003C15DC">
            <w:pPr>
              <w:rPr>
                <w:rFonts w:eastAsia="Times New Roman" w:cs="Segoe UI"/>
                <w:b w:val="0"/>
                <w:color w:val="000000"/>
              </w:rPr>
            </w:pPr>
            <w:r w:rsidRPr="0042265E">
              <w:rPr>
                <w:rFonts w:eastAsia="Times New Roman" w:cs="Segoe UI"/>
                <w:b w:val="0"/>
                <w:color w:val="000000"/>
              </w:rPr>
              <w:t>Braintree</w:t>
            </w:r>
          </w:p>
        </w:tc>
        <w:tc>
          <w:tcPr>
            <w:tcW w:w="865" w:type="pct"/>
            <w:noWrap/>
            <w:vAlign w:val="center"/>
            <w:hideMark/>
          </w:tcPr>
          <w:p w14:paraId="66601CF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183</w:t>
            </w:r>
          </w:p>
        </w:tc>
        <w:tc>
          <w:tcPr>
            <w:tcW w:w="762" w:type="pct"/>
            <w:noWrap/>
            <w:vAlign w:val="center"/>
            <w:hideMark/>
          </w:tcPr>
          <w:p w14:paraId="104483E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195</w:t>
            </w:r>
          </w:p>
        </w:tc>
        <w:tc>
          <w:tcPr>
            <w:tcW w:w="680" w:type="pct"/>
            <w:noWrap/>
            <w:vAlign w:val="center"/>
            <w:hideMark/>
          </w:tcPr>
          <w:p w14:paraId="2F860486"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197</w:t>
            </w:r>
          </w:p>
        </w:tc>
        <w:tc>
          <w:tcPr>
            <w:tcW w:w="680" w:type="pct"/>
            <w:noWrap/>
            <w:vAlign w:val="center"/>
            <w:hideMark/>
          </w:tcPr>
          <w:p w14:paraId="436851F6"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196</w:t>
            </w:r>
          </w:p>
        </w:tc>
        <w:tc>
          <w:tcPr>
            <w:tcW w:w="680" w:type="pct"/>
            <w:noWrap/>
            <w:vAlign w:val="center"/>
            <w:hideMark/>
          </w:tcPr>
          <w:p w14:paraId="141D1693"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201</w:t>
            </w:r>
          </w:p>
        </w:tc>
      </w:tr>
      <w:tr w:rsidR="003C15DC" w:rsidRPr="003F4738" w14:paraId="5D9932C1"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4AECD363" w14:textId="77777777" w:rsidR="003C15DC" w:rsidRPr="0042265E" w:rsidRDefault="003C15DC">
            <w:pPr>
              <w:rPr>
                <w:rFonts w:eastAsia="Times New Roman" w:cs="Segoe UI"/>
                <w:b w:val="0"/>
                <w:color w:val="000000"/>
              </w:rPr>
            </w:pPr>
            <w:r w:rsidRPr="0042265E">
              <w:rPr>
                <w:rFonts w:eastAsia="Times New Roman" w:cs="Segoe UI"/>
                <w:b w:val="0"/>
                <w:color w:val="000000"/>
              </w:rPr>
              <w:t>Brentwood</w:t>
            </w:r>
          </w:p>
        </w:tc>
        <w:tc>
          <w:tcPr>
            <w:tcW w:w="865" w:type="pct"/>
            <w:noWrap/>
            <w:vAlign w:val="center"/>
            <w:hideMark/>
          </w:tcPr>
          <w:p w14:paraId="7A7653B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68</w:t>
            </w:r>
          </w:p>
        </w:tc>
        <w:tc>
          <w:tcPr>
            <w:tcW w:w="762" w:type="pct"/>
            <w:noWrap/>
            <w:vAlign w:val="center"/>
            <w:hideMark/>
          </w:tcPr>
          <w:p w14:paraId="287713D0"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65</w:t>
            </w:r>
          </w:p>
        </w:tc>
        <w:tc>
          <w:tcPr>
            <w:tcW w:w="680" w:type="pct"/>
            <w:noWrap/>
            <w:vAlign w:val="center"/>
            <w:hideMark/>
          </w:tcPr>
          <w:p w14:paraId="7B3FD52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60</w:t>
            </w:r>
          </w:p>
        </w:tc>
        <w:tc>
          <w:tcPr>
            <w:tcW w:w="680" w:type="pct"/>
            <w:noWrap/>
            <w:vAlign w:val="center"/>
            <w:hideMark/>
          </w:tcPr>
          <w:p w14:paraId="5AE1E52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71</w:t>
            </w:r>
          </w:p>
        </w:tc>
        <w:tc>
          <w:tcPr>
            <w:tcW w:w="680" w:type="pct"/>
            <w:noWrap/>
            <w:vAlign w:val="center"/>
            <w:hideMark/>
          </w:tcPr>
          <w:p w14:paraId="2721FAA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74</w:t>
            </w:r>
          </w:p>
        </w:tc>
      </w:tr>
      <w:tr w:rsidR="003C15DC" w:rsidRPr="003F4738" w14:paraId="79CAF1D4"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593CF366" w14:textId="3BA69AF1" w:rsidR="003C15DC" w:rsidRPr="0042265E" w:rsidRDefault="00D30CB8">
            <w:pPr>
              <w:rPr>
                <w:rFonts w:eastAsia="Times New Roman" w:cs="Segoe UI"/>
                <w:b w:val="0"/>
                <w:color w:val="000000"/>
              </w:rPr>
            </w:pPr>
            <w:r>
              <w:rPr>
                <w:rFonts w:eastAsia="Times New Roman" w:cs="Segoe UI"/>
                <w:b w:val="0"/>
                <w:color w:val="000000"/>
              </w:rPr>
              <w:t>Castle Point</w:t>
            </w:r>
          </w:p>
        </w:tc>
        <w:tc>
          <w:tcPr>
            <w:tcW w:w="865" w:type="pct"/>
            <w:noWrap/>
            <w:vAlign w:val="center"/>
            <w:hideMark/>
          </w:tcPr>
          <w:p w14:paraId="12526F5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113</w:t>
            </w:r>
          </w:p>
        </w:tc>
        <w:tc>
          <w:tcPr>
            <w:tcW w:w="762" w:type="pct"/>
            <w:noWrap/>
            <w:vAlign w:val="center"/>
            <w:hideMark/>
          </w:tcPr>
          <w:p w14:paraId="7F871E6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111</w:t>
            </w:r>
          </w:p>
        </w:tc>
        <w:tc>
          <w:tcPr>
            <w:tcW w:w="680" w:type="pct"/>
            <w:noWrap/>
            <w:vAlign w:val="center"/>
            <w:hideMark/>
          </w:tcPr>
          <w:p w14:paraId="7DA6F4B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120</w:t>
            </w:r>
          </w:p>
        </w:tc>
        <w:tc>
          <w:tcPr>
            <w:tcW w:w="680" w:type="pct"/>
            <w:noWrap/>
            <w:vAlign w:val="center"/>
            <w:hideMark/>
          </w:tcPr>
          <w:p w14:paraId="0906140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126</w:t>
            </w:r>
          </w:p>
        </w:tc>
        <w:tc>
          <w:tcPr>
            <w:tcW w:w="680" w:type="pct"/>
            <w:noWrap/>
            <w:vAlign w:val="center"/>
            <w:hideMark/>
          </w:tcPr>
          <w:p w14:paraId="493B0F68"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132</w:t>
            </w:r>
          </w:p>
        </w:tc>
      </w:tr>
      <w:tr w:rsidR="003C15DC" w:rsidRPr="003F4738" w14:paraId="0E7BEEFD"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79AC452D" w14:textId="77777777" w:rsidR="003C15DC" w:rsidRPr="0042265E" w:rsidRDefault="003C15DC">
            <w:pPr>
              <w:rPr>
                <w:rFonts w:eastAsia="Times New Roman" w:cs="Segoe UI"/>
                <w:b w:val="0"/>
                <w:color w:val="000000"/>
              </w:rPr>
            </w:pPr>
            <w:r w:rsidRPr="0042265E">
              <w:rPr>
                <w:rFonts w:eastAsia="Times New Roman" w:cs="Segoe UI"/>
                <w:b w:val="0"/>
                <w:color w:val="000000"/>
              </w:rPr>
              <w:t>Chelmsford</w:t>
            </w:r>
          </w:p>
        </w:tc>
        <w:tc>
          <w:tcPr>
            <w:tcW w:w="865" w:type="pct"/>
            <w:noWrap/>
            <w:vAlign w:val="center"/>
            <w:hideMark/>
          </w:tcPr>
          <w:p w14:paraId="60E6D69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182</w:t>
            </w:r>
          </w:p>
        </w:tc>
        <w:tc>
          <w:tcPr>
            <w:tcW w:w="762" w:type="pct"/>
            <w:noWrap/>
            <w:vAlign w:val="center"/>
            <w:hideMark/>
          </w:tcPr>
          <w:p w14:paraId="12C359D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180</w:t>
            </w:r>
          </w:p>
        </w:tc>
        <w:tc>
          <w:tcPr>
            <w:tcW w:w="680" w:type="pct"/>
            <w:noWrap/>
            <w:vAlign w:val="center"/>
            <w:hideMark/>
          </w:tcPr>
          <w:p w14:paraId="6B595D2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178</w:t>
            </w:r>
          </w:p>
        </w:tc>
        <w:tc>
          <w:tcPr>
            <w:tcW w:w="680" w:type="pct"/>
            <w:noWrap/>
            <w:vAlign w:val="center"/>
            <w:hideMark/>
          </w:tcPr>
          <w:p w14:paraId="5E584E4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181</w:t>
            </w:r>
          </w:p>
        </w:tc>
        <w:tc>
          <w:tcPr>
            <w:tcW w:w="680" w:type="pct"/>
            <w:noWrap/>
            <w:vAlign w:val="center"/>
            <w:hideMark/>
          </w:tcPr>
          <w:p w14:paraId="7CC0E0C5"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183</w:t>
            </w:r>
          </w:p>
        </w:tc>
      </w:tr>
      <w:tr w:rsidR="003C15DC" w:rsidRPr="003F4738" w14:paraId="2DC62183"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438C187B" w14:textId="77777777" w:rsidR="003C15DC" w:rsidRPr="0042265E" w:rsidRDefault="003C15DC">
            <w:pPr>
              <w:rPr>
                <w:rFonts w:eastAsia="Times New Roman" w:cs="Segoe UI"/>
                <w:b w:val="0"/>
                <w:color w:val="000000"/>
              </w:rPr>
            </w:pPr>
            <w:r w:rsidRPr="0042265E">
              <w:rPr>
                <w:rFonts w:eastAsia="Times New Roman" w:cs="Segoe UI"/>
                <w:b w:val="0"/>
                <w:color w:val="000000"/>
              </w:rPr>
              <w:t>Colchester</w:t>
            </w:r>
          </w:p>
        </w:tc>
        <w:tc>
          <w:tcPr>
            <w:tcW w:w="865" w:type="pct"/>
            <w:noWrap/>
            <w:vAlign w:val="center"/>
            <w:hideMark/>
          </w:tcPr>
          <w:p w14:paraId="709405D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256</w:t>
            </w:r>
          </w:p>
        </w:tc>
        <w:tc>
          <w:tcPr>
            <w:tcW w:w="762" w:type="pct"/>
            <w:noWrap/>
            <w:vAlign w:val="center"/>
            <w:hideMark/>
          </w:tcPr>
          <w:p w14:paraId="79B0FD2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250</w:t>
            </w:r>
          </w:p>
        </w:tc>
        <w:tc>
          <w:tcPr>
            <w:tcW w:w="680" w:type="pct"/>
            <w:noWrap/>
            <w:vAlign w:val="center"/>
            <w:hideMark/>
          </w:tcPr>
          <w:p w14:paraId="15ED4266"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238</w:t>
            </w:r>
          </w:p>
        </w:tc>
        <w:tc>
          <w:tcPr>
            <w:tcW w:w="680" w:type="pct"/>
            <w:noWrap/>
            <w:vAlign w:val="center"/>
            <w:hideMark/>
          </w:tcPr>
          <w:p w14:paraId="4A190C8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233</w:t>
            </w:r>
          </w:p>
        </w:tc>
        <w:tc>
          <w:tcPr>
            <w:tcW w:w="680" w:type="pct"/>
            <w:noWrap/>
            <w:vAlign w:val="center"/>
            <w:hideMark/>
          </w:tcPr>
          <w:p w14:paraId="3E03AB0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231</w:t>
            </w:r>
          </w:p>
        </w:tc>
      </w:tr>
      <w:tr w:rsidR="003C15DC" w:rsidRPr="003F4738" w14:paraId="22FA0899"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250067DF" w14:textId="77777777" w:rsidR="003C15DC" w:rsidRPr="0042265E" w:rsidRDefault="003C15DC">
            <w:pPr>
              <w:rPr>
                <w:rFonts w:eastAsia="Times New Roman" w:cs="Segoe UI"/>
                <w:b w:val="0"/>
                <w:color w:val="000000"/>
              </w:rPr>
            </w:pPr>
            <w:r w:rsidRPr="0042265E">
              <w:rPr>
                <w:rFonts w:eastAsia="Times New Roman" w:cs="Segoe UI"/>
                <w:b w:val="0"/>
                <w:color w:val="000000"/>
              </w:rPr>
              <w:t>Epping forest</w:t>
            </w:r>
          </w:p>
        </w:tc>
        <w:tc>
          <w:tcPr>
            <w:tcW w:w="865" w:type="pct"/>
            <w:noWrap/>
            <w:vAlign w:val="center"/>
            <w:hideMark/>
          </w:tcPr>
          <w:p w14:paraId="1B9DA23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125</w:t>
            </w:r>
          </w:p>
        </w:tc>
        <w:tc>
          <w:tcPr>
            <w:tcW w:w="762" w:type="pct"/>
            <w:noWrap/>
            <w:vAlign w:val="center"/>
            <w:hideMark/>
          </w:tcPr>
          <w:p w14:paraId="0964E768"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125</w:t>
            </w:r>
          </w:p>
        </w:tc>
        <w:tc>
          <w:tcPr>
            <w:tcW w:w="680" w:type="pct"/>
            <w:noWrap/>
            <w:vAlign w:val="center"/>
            <w:hideMark/>
          </w:tcPr>
          <w:p w14:paraId="7F0E48E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137</w:t>
            </w:r>
          </w:p>
        </w:tc>
        <w:tc>
          <w:tcPr>
            <w:tcW w:w="680" w:type="pct"/>
            <w:noWrap/>
            <w:vAlign w:val="center"/>
            <w:hideMark/>
          </w:tcPr>
          <w:p w14:paraId="6210F5F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137</w:t>
            </w:r>
          </w:p>
        </w:tc>
        <w:tc>
          <w:tcPr>
            <w:tcW w:w="680" w:type="pct"/>
            <w:noWrap/>
            <w:vAlign w:val="center"/>
            <w:hideMark/>
          </w:tcPr>
          <w:p w14:paraId="3FB878A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142</w:t>
            </w:r>
          </w:p>
        </w:tc>
      </w:tr>
      <w:tr w:rsidR="003C15DC" w:rsidRPr="003F4738" w14:paraId="1E572133"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6D288C34" w14:textId="77777777" w:rsidR="003C15DC" w:rsidRPr="0042265E" w:rsidRDefault="003C15DC">
            <w:pPr>
              <w:rPr>
                <w:rFonts w:eastAsia="Times New Roman" w:cs="Segoe UI"/>
                <w:b w:val="0"/>
                <w:color w:val="000000"/>
              </w:rPr>
            </w:pPr>
            <w:r w:rsidRPr="0042265E">
              <w:rPr>
                <w:rFonts w:eastAsia="Times New Roman" w:cs="Segoe UI"/>
                <w:b w:val="0"/>
                <w:color w:val="000000"/>
              </w:rPr>
              <w:t>Harlow</w:t>
            </w:r>
          </w:p>
        </w:tc>
        <w:tc>
          <w:tcPr>
            <w:tcW w:w="865" w:type="pct"/>
            <w:noWrap/>
            <w:vAlign w:val="center"/>
            <w:hideMark/>
          </w:tcPr>
          <w:p w14:paraId="479790B0"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112</w:t>
            </w:r>
          </w:p>
        </w:tc>
        <w:tc>
          <w:tcPr>
            <w:tcW w:w="762" w:type="pct"/>
            <w:noWrap/>
            <w:vAlign w:val="center"/>
            <w:hideMark/>
          </w:tcPr>
          <w:p w14:paraId="1C969C10"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115</w:t>
            </w:r>
          </w:p>
        </w:tc>
        <w:tc>
          <w:tcPr>
            <w:tcW w:w="680" w:type="pct"/>
            <w:noWrap/>
            <w:vAlign w:val="center"/>
            <w:hideMark/>
          </w:tcPr>
          <w:p w14:paraId="58EDC968"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115</w:t>
            </w:r>
          </w:p>
        </w:tc>
        <w:tc>
          <w:tcPr>
            <w:tcW w:w="680" w:type="pct"/>
            <w:noWrap/>
            <w:vAlign w:val="center"/>
            <w:hideMark/>
          </w:tcPr>
          <w:p w14:paraId="3554927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122</w:t>
            </w:r>
          </w:p>
        </w:tc>
        <w:tc>
          <w:tcPr>
            <w:tcW w:w="680" w:type="pct"/>
            <w:noWrap/>
            <w:vAlign w:val="center"/>
            <w:hideMark/>
          </w:tcPr>
          <w:p w14:paraId="0882D5F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110</w:t>
            </w:r>
          </w:p>
        </w:tc>
      </w:tr>
      <w:tr w:rsidR="003C15DC" w:rsidRPr="003F4738" w14:paraId="6CACFD6A"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0FA16B69" w14:textId="77777777" w:rsidR="003C15DC" w:rsidRPr="0042265E" w:rsidRDefault="003C15DC">
            <w:pPr>
              <w:rPr>
                <w:rFonts w:eastAsia="Times New Roman" w:cs="Segoe UI"/>
                <w:b w:val="0"/>
                <w:color w:val="000000"/>
              </w:rPr>
            </w:pPr>
            <w:r w:rsidRPr="0042265E">
              <w:rPr>
                <w:rFonts w:eastAsia="Times New Roman" w:cs="Segoe UI"/>
                <w:b w:val="0"/>
                <w:color w:val="000000"/>
              </w:rPr>
              <w:t>Maldon</w:t>
            </w:r>
          </w:p>
        </w:tc>
        <w:tc>
          <w:tcPr>
            <w:tcW w:w="865" w:type="pct"/>
            <w:noWrap/>
            <w:vAlign w:val="center"/>
            <w:hideMark/>
          </w:tcPr>
          <w:p w14:paraId="3EA2525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64</w:t>
            </w:r>
          </w:p>
        </w:tc>
        <w:tc>
          <w:tcPr>
            <w:tcW w:w="762" w:type="pct"/>
            <w:noWrap/>
            <w:vAlign w:val="center"/>
            <w:hideMark/>
          </w:tcPr>
          <w:p w14:paraId="743EB4F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59</w:t>
            </w:r>
          </w:p>
        </w:tc>
        <w:tc>
          <w:tcPr>
            <w:tcW w:w="680" w:type="pct"/>
            <w:noWrap/>
            <w:vAlign w:val="center"/>
            <w:hideMark/>
          </w:tcPr>
          <w:p w14:paraId="24B15940"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52</w:t>
            </w:r>
          </w:p>
        </w:tc>
        <w:tc>
          <w:tcPr>
            <w:tcW w:w="680" w:type="pct"/>
            <w:noWrap/>
            <w:vAlign w:val="center"/>
            <w:hideMark/>
          </w:tcPr>
          <w:p w14:paraId="42B9A6E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63</w:t>
            </w:r>
          </w:p>
        </w:tc>
        <w:tc>
          <w:tcPr>
            <w:tcW w:w="680" w:type="pct"/>
            <w:noWrap/>
            <w:vAlign w:val="center"/>
            <w:hideMark/>
          </w:tcPr>
          <w:p w14:paraId="674567D3"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62</w:t>
            </w:r>
          </w:p>
        </w:tc>
      </w:tr>
      <w:tr w:rsidR="003C15DC" w:rsidRPr="003F4738" w14:paraId="7E827022"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4382BDB3" w14:textId="77777777" w:rsidR="003C15DC" w:rsidRPr="0042265E" w:rsidRDefault="003C15DC">
            <w:pPr>
              <w:rPr>
                <w:rFonts w:eastAsia="Times New Roman" w:cs="Segoe UI"/>
                <w:b w:val="0"/>
                <w:color w:val="000000"/>
              </w:rPr>
            </w:pPr>
            <w:r w:rsidRPr="0042265E">
              <w:rPr>
                <w:rFonts w:eastAsia="Times New Roman" w:cs="Segoe UI"/>
                <w:b w:val="0"/>
                <w:color w:val="000000"/>
              </w:rPr>
              <w:t>Rochford</w:t>
            </w:r>
          </w:p>
        </w:tc>
        <w:tc>
          <w:tcPr>
            <w:tcW w:w="865" w:type="pct"/>
            <w:noWrap/>
            <w:vAlign w:val="center"/>
            <w:hideMark/>
          </w:tcPr>
          <w:p w14:paraId="09B44EF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80</w:t>
            </w:r>
          </w:p>
        </w:tc>
        <w:tc>
          <w:tcPr>
            <w:tcW w:w="762" w:type="pct"/>
            <w:noWrap/>
            <w:vAlign w:val="center"/>
            <w:hideMark/>
          </w:tcPr>
          <w:p w14:paraId="6546833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70</w:t>
            </w:r>
          </w:p>
        </w:tc>
        <w:tc>
          <w:tcPr>
            <w:tcW w:w="680" w:type="pct"/>
            <w:noWrap/>
            <w:vAlign w:val="center"/>
            <w:hideMark/>
          </w:tcPr>
          <w:p w14:paraId="5D24D03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69</w:t>
            </w:r>
          </w:p>
        </w:tc>
        <w:tc>
          <w:tcPr>
            <w:tcW w:w="680" w:type="pct"/>
            <w:noWrap/>
            <w:vAlign w:val="center"/>
            <w:hideMark/>
          </w:tcPr>
          <w:p w14:paraId="68558648"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78</w:t>
            </w:r>
          </w:p>
        </w:tc>
        <w:tc>
          <w:tcPr>
            <w:tcW w:w="680" w:type="pct"/>
            <w:noWrap/>
            <w:vAlign w:val="center"/>
            <w:hideMark/>
          </w:tcPr>
          <w:p w14:paraId="340D54F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80</w:t>
            </w:r>
          </w:p>
        </w:tc>
      </w:tr>
      <w:tr w:rsidR="003C15DC" w:rsidRPr="003F4738" w14:paraId="67CC7FFB"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6D14BCB6" w14:textId="77777777" w:rsidR="003C15DC" w:rsidRPr="0042265E" w:rsidRDefault="003C15DC">
            <w:pPr>
              <w:rPr>
                <w:rFonts w:eastAsia="Times New Roman" w:cs="Segoe UI"/>
                <w:b w:val="0"/>
                <w:color w:val="000000"/>
              </w:rPr>
            </w:pPr>
            <w:r w:rsidRPr="0042265E">
              <w:rPr>
                <w:rFonts w:eastAsia="Times New Roman" w:cs="Segoe UI"/>
                <w:b w:val="0"/>
                <w:color w:val="000000"/>
              </w:rPr>
              <w:t>Tendring</w:t>
            </w:r>
          </w:p>
        </w:tc>
        <w:tc>
          <w:tcPr>
            <w:tcW w:w="865" w:type="pct"/>
            <w:noWrap/>
            <w:vAlign w:val="center"/>
            <w:hideMark/>
          </w:tcPr>
          <w:p w14:paraId="4F9895C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183</w:t>
            </w:r>
          </w:p>
        </w:tc>
        <w:tc>
          <w:tcPr>
            <w:tcW w:w="762" w:type="pct"/>
            <w:noWrap/>
            <w:vAlign w:val="center"/>
            <w:hideMark/>
          </w:tcPr>
          <w:p w14:paraId="2BB65F9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174</w:t>
            </w:r>
          </w:p>
        </w:tc>
        <w:tc>
          <w:tcPr>
            <w:tcW w:w="680" w:type="pct"/>
            <w:noWrap/>
            <w:vAlign w:val="center"/>
            <w:hideMark/>
          </w:tcPr>
          <w:p w14:paraId="0E7DE01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172</w:t>
            </w:r>
          </w:p>
        </w:tc>
        <w:tc>
          <w:tcPr>
            <w:tcW w:w="680" w:type="pct"/>
            <w:noWrap/>
            <w:vAlign w:val="center"/>
            <w:hideMark/>
          </w:tcPr>
          <w:p w14:paraId="0E0AFA6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179</w:t>
            </w:r>
          </w:p>
        </w:tc>
        <w:tc>
          <w:tcPr>
            <w:tcW w:w="680" w:type="pct"/>
            <w:noWrap/>
            <w:vAlign w:val="center"/>
            <w:hideMark/>
          </w:tcPr>
          <w:p w14:paraId="5635C4D2"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200</w:t>
            </w:r>
          </w:p>
        </w:tc>
      </w:tr>
      <w:tr w:rsidR="003C15DC" w:rsidRPr="003F4738" w14:paraId="4995F96C"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2B56BC44" w14:textId="77777777" w:rsidR="003C15DC" w:rsidRPr="0042265E" w:rsidRDefault="003C15DC">
            <w:pPr>
              <w:rPr>
                <w:rFonts w:eastAsia="Times New Roman" w:cs="Segoe UI"/>
                <w:b w:val="0"/>
                <w:color w:val="000000"/>
              </w:rPr>
            </w:pPr>
            <w:r w:rsidRPr="0042265E">
              <w:rPr>
                <w:rFonts w:eastAsia="Times New Roman" w:cs="Segoe UI"/>
                <w:b w:val="0"/>
                <w:color w:val="000000"/>
              </w:rPr>
              <w:t>Uttlesford</w:t>
            </w:r>
          </w:p>
        </w:tc>
        <w:tc>
          <w:tcPr>
            <w:tcW w:w="865" w:type="pct"/>
            <w:noWrap/>
            <w:vAlign w:val="center"/>
            <w:hideMark/>
          </w:tcPr>
          <w:p w14:paraId="39814EC0"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67</w:t>
            </w:r>
          </w:p>
        </w:tc>
        <w:tc>
          <w:tcPr>
            <w:tcW w:w="762" w:type="pct"/>
            <w:noWrap/>
            <w:vAlign w:val="center"/>
            <w:hideMark/>
          </w:tcPr>
          <w:p w14:paraId="30B6F19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61</w:t>
            </w:r>
          </w:p>
        </w:tc>
        <w:tc>
          <w:tcPr>
            <w:tcW w:w="680" w:type="pct"/>
            <w:noWrap/>
            <w:vAlign w:val="center"/>
            <w:hideMark/>
          </w:tcPr>
          <w:p w14:paraId="75601A6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67</w:t>
            </w:r>
          </w:p>
        </w:tc>
        <w:tc>
          <w:tcPr>
            <w:tcW w:w="680" w:type="pct"/>
            <w:noWrap/>
            <w:vAlign w:val="center"/>
            <w:hideMark/>
          </w:tcPr>
          <w:p w14:paraId="02E0EF3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74</w:t>
            </w:r>
          </w:p>
        </w:tc>
        <w:tc>
          <w:tcPr>
            <w:tcW w:w="680" w:type="pct"/>
            <w:noWrap/>
            <w:vAlign w:val="center"/>
            <w:hideMark/>
          </w:tcPr>
          <w:p w14:paraId="0A4664C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74</w:t>
            </w:r>
          </w:p>
        </w:tc>
      </w:tr>
      <w:tr w:rsidR="003C15DC" w:rsidRPr="003F4738" w14:paraId="1F8BE990"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198E72C1" w14:textId="071C92F4" w:rsidR="003C15DC" w:rsidRPr="003F4738" w:rsidRDefault="003C15DC">
            <w:pPr>
              <w:rPr>
                <w:rFonts w:eastAsia="Times New Roman" w:cs="Segoe UI"/>
                <w:color w:val="000000"/>
              </w:rPr>
            </w:pPr>
            <w:r w:rsidRPr="003F4738">
              <w:rPr>
                <w:rFonts w:eastAsia="Times New Roman" w:cs="Segoe UI"/>
                <w:color w:val="000000"/>
              </w:rPr>
              <w:t>E</w:t>
            </w:r>
            <w:r w:rsidR="002B7766">
              <w:rPr>
                <w:rFonts w:eastAsia="Times New Roman" w:cs="Segoe UI"/>
                <w:color w:val="000000"/>
              </w:rPr>
              <w:t>ssex</w:t>
            </w:r>
          </w:p>
        </w:tc>
        <w:tc>
          <w:tcPr>
            <w:tcW w:w="865" w:type="pct"/>
            <w:noWrap/>
            <w:vAlign w:val="center"/>
            <w:hideMark/>
          </w:tcPr>
          <w:p w14:paraId="08D50818"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1,629</w:t>
            </w:r>
          </w:p>
        </w:tc>
        <w:tc>
          <w:tcPr>
            <w:tcW w:w="762" w:type="pct"/>
            <w:noWrap/>
            <w:vAlign w:val="center"/>
            <w:hideMark/>
          </w:tcPr>
          <w:p w14:paraId="6FA43A1C"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1,599</w:t>
            </w:r>
          </w:p>
        </w:tc>
        <w:tc>
          <w:tcPr>
            <w:tcW w:w="680" w:type="pct"/>
            <w:noWrap/>
            <w:vAlign w:val="center"/>
            <w:hideMark/>
          </w:tcPr>
          <w:p w14:paraId="0A56499F"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1,593</w:t>
            </w:r>
          </w:p>
        </w:tc>
        <w:tc>
          <w:tcPr>
            <w:tcW w:w="680" w:type="pct"/>
            <w:noWrap/>
            <w:vAlign w:val="center"/>
            <w:hideMark/>
          </w:tcPr>
          <w:p w14:paraId="2B531F92"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1,665</w:t>
            </w:r>
          </w:p>
        </w:tc>
        <w:tc>
          <w:tcPr>
            <w:tcW w:w="680" w:type="pct"/>
            <w:noWrap/>
            <w:vAlign w:val="center"/>
            <w:hideMark/>
          </w:tcPr>
          <w:p w14:paraId="2EEEF078"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1,704</w:t>
            </w:r>
          </w:p>
        </w:tc>
      </w:tr>
    </w:tbl>
    <w:p w14:paraId="7546E4B2" w14:textId="7055FE74" w:rsidR="003C15DC" w:rsidRDefault="003C15DC" w:rsidP="0052552A">
      <w:pPr>
        <w:pStyle w:val="Tablesourcenote"/>
      </w:pPr>
      <w:r>
        <w:t xml:space="preserve">Source: </w:t>
      </w:r>
      <w:r w:rsidR="000717DD">
        <w:t>Essex County Council</w:t>
      </w:r>
      <w:r>
        <w:t xml:space="preserve"> (MOSAIC) (2024)</w:t>
      </w:r>
    </w:p>
    <w:p w14:paraId="59D4248A" w14:textId="77777777" w:rsidR="003942FF" w:rsidRDefault="003942FF" w:rsidP="003942FF"/>
    <w:p w14:paraId="5FCEC8A4" w14:textId="77777777" w:rsidR="003942FF" w:rsidRDefault="003942FF" w:rsidP="003942FF"/>
    <w:p w14:paraId="3BC08357" w14:textId="466EECF7" w:rsidR="003C15DC" w:rsidRDefault="003C15DC" w:rsidP="003C15DC">
      <w:pPr>
        <w:pStyle w:val="Caption"/>
      </w:pPr>
      <w:r>
        <w:lastRenderedPageBreak/>
        <w:t xml:space="preserve">Table </w:t>
      </w:r>
      <w:r>
        <w:fldChar w:fldCharType="begin"/>
      </w:r>
      <w:r>
        <w:instrText>SEQ Table \* ARABIC</w:instrText>
      </w:r>
      <w:r>
        <w:fldChar w:fldCharType="separate"/>
      </w:r>
      <w:r w:rsidR="009905C0">
        <w:rPr>
          <w:noProof/>
        </w:rPr>
        <w:t>183</w:t>
      </w:r>
      <w:r>
        <w:fldChar w:fldCharType="end"/>
      </w:r>
      <w:r>
        <w:t>. Annual percentage change of people with PSI living at home from 2020 to 2024</w:t>
      </w:r>
    </w:p>
    <w:tbl>
      <w:tblPr>
        <w:tblStyle w:val="GridTable5Dark-Accent4"/>
        <w:tblW w:w="5000" w:type="pct"/>
        <w:tblLook w:val="04A0" w:firstRow="1" w:lastRow="0" w:firstColumn="1" w:lastColumn="0" w:noHBand="0" w:noVBand="1"/>
      </w:tblPr>
      <w:tblGrid>
        <w:gridCol w:w="1704"/>
        <w:gridCol w:w="1259"/>
        <w:gridCol w:w="1259"/>
        <w:gridCol w:w="1599"/>
        <w:gridCol w:w="1599"/>
        <w:gridCol w:w="1596"/>
      </w:tblGrid>
      <w:tr w:rsidR="003C15DC" w:rsidRPr="00857FDF" w14:paraId="52848C14" w14:textId="77777777" w:rsidTr="002B7766">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45" w:type="pct"/>
            <w:shd w:val="clear" w:color="auto" w:fill="FBCAD0"/>
            <w:noWrap/>
            <w:hideMark/>
          </w:tcPr>
          <w:p w14:paraId="637B720D" w14:textId="77777777" w:rsidR="003C15DC" w:rsidRPr="00857FDF" w:rsidRDefault="003C15DC">
            <w:pPr>
              <w:rPr>
                <w:rFonts w:eastAsia="Times New Roman" w:cs="Segoe UI"/>
                <w:color w:val="000000"/>
              </w:rPr>
            </w:pPr>
            <w:r w:rsidRPr="00857FDF">
              <w:rPr>
                <w:rFonts w:eastAsia="Times New Roman" w:cs="Segoe UI"/>
                <w:color w:val="000000"/>
              </w:rPr>
              <w:t>District</w:t>
            </w:r>
          </w:p>
        </w:tc>
        <w:tc>
          <w:tcPr>
            <w:tcW w:w="698" w:type="pct"/>
            <w:shd w:val="clear" w:color="auto" w:fill="FBCAD0"/>
            <w:noWrap/>
            <w:hideMark/>
          </w:tcPr>
          <w:p w14:paraId="11D34793"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2021</w:t>
            </w:r>
          </w:p>
        </w:tc>
        <w:tc>
          <w:tcPr>
            <w:tcW w:w="698" w:type="pct"/>
            <w:shd w:val="clear" w:color="auto" w:fill="FBCAD0"/>
            <w:noWrap/>
            <w:hideMark/>
          </w:tcPr>
          <w:p w14:paraId="716D86A0"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2022</w:t>
            </w:r>
          </w:p>
        </w:tc>
        <w:tc>
          <w:tcPr>
            <w:tcW w:w="887" w:type="pct"/>
            <w:shd w:val="clear" w:color="auto" w:fill="FBCAD0"/>
            <w:noWrap/>
            <w:hideMark/>
          </w:tcPr>
          <w:p w14:paraId="11D2991F"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2023</w:t>
            </w:r>
          </w:p>
        </w:tc>
        <w:tc>
          <w:tcPr>
            <w:tcW w:w="887" w:type="pct"/>
            <w:shd w:val="clear" w:color="auto" w:fill="FBCAD0"/>
            <w:noWrap/>
            <w:hideMark/>
          </w:tcPr>
          <w:p w14:paraId="5748EA71"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2024</w:t>
            </w:r>
          </w:p>
        </w:tc>
        <w:tc>
          <w:tcPr>
            <w:tcW w:w="885" w:type="pct"/>
            <w:shd w:val="clear" w:color="auto" w:fill="FBCAD0"/>
            <w:noWrap/>
            <w:hideMark/>
          </w:tcPr>
          <w:p w14:paraId="2356C306"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Average</w:t>
            </w:r>
          </w:p>
        </w:tc>
      </w:tr>
      <w:tr w:rsidR="003C15DC" w:rsidRPr="00857FDF" w14:paraId="09FA7D0C"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41FEBF5F" w14:textId="77777777" w:rsidR="003C15DC" w:rsidRPr="0042265E" w:rsidRDefault="003C15DC">
            <w:pPr>
              <w:rPr>
                <w:rFonts w:eastAsia="Times New Roman" w:cs="Segoe UI"/>
                <w:b w:val="0"/>
                <w:color w:val="000000"/>
              </w:rPr>
            </w:pPr>
            <w:r w:rsidRPr="0042265E">
              <w:rPr>
                <w:rFonts w:eastAsia="Times New Roman" w:cs="Segoe UI"/>
                <w:b w:val="0"/>
                <w:color w:val="000000"/>
              </w:rPr>
              <w:t>Basildon</w:t>
            </w:r>
          </w:p>
        </w:tc>
        <w:tc>
          <w:tcPr>
            <w:tcW w:w="698" w:type="pct"/>
            <w:noWrap/>
            <w:hideMark/>
          </w:tcPr>
          <w:p w14:paraId="65006CC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698" w:type="pct"/>
            <w:noWrap/>
            <w:hideMark/>
          </w:tcPr>
          <w:p w14:paraId="5C595918"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-3%</w:t>
            </w:r>
          </w:p>
        </w:tc>
        <w:tc>
          <w:tcPr>
            <w:tcW w:w="887" w:type="pct"/>
            <w:noWrap/>
            <w:hideMark/>
          </w:tcPr>
          <w:p w14:paraId="6ABBC8E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9%</w:t>
            </w:r>
          </w:p>
        </w:tc>
        <w:tc>
          <w:tcPr>
            <w:tcW w:w="887" w:type="pct"/>
            <w:noWrap/>
            <w:hideMark/>
          </w:tcPr>
          <w:p w14:paraId="4117484B"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5%</w:t>
            </w:r>
          </w:p>
        </w:tc>
        <w:tc>
          <w:tcPr>
            <w:tcW w:w="885" w:type="pct"/>
            <w:noWrap/>
            <w:hideMark/>
          </w:tcPr>
          <w:p w14:paraId="353D412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w:t>
            </w:r>
          </w:p>
        </w:tc>
      </w:tr>
      <w:tr w:rsidR="003C15DC" w:rsidRPr="00857FDF" w14:paraId="3625F762"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699BE815" w14:textId="77777777" w:rsidR="003C15DC" w:rsidRPr="0042265E" w:rsidRDefault="003C15DC">
            <w:pPr>
              <w:rPr>
                <w:rFonts w:eastAsia="Times New Roman" w:cs="Segoe UI"/>
                <w:b w:val="0"/>
                <w:color w:val="000000"/>
              </w:rPr>
            </w:pPr>
            <w:r w:rsidRPr="0042265E">
              <w:rPr>
                <w:rFonts w:eastAsia="Times New Roman" w:cs="Segoe UI"/>
                <w:b w:val="0"/>
                <w:color w:val="000000"/>
              </w:rPr>
              <w:t>Braintree</w:t>
            </w:r>
          </w:p>
        </w:tc>
        <w:tc>
          <w:tcPr>
            <w:tcW w:w="698" w:type="pct"/>
            <w:noWrap/>
            <w:hideMark/>
          </w:tcPr>
          <w:p w14:paraId="1D236CB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7%</w:t>
            </w:r>
          </w:p>
        </w:tc>
        <w:tc>
          <w:tcPr>
            <w:tcW w:w="698" w:type="pct"/>
            <w:noWrap/>
            <w:hideMark/>
          </w:tcPr>
          <w:p w14:paraId="730E37F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887" w:type="pct"/>
            <w:noWrap/>
            <w:hideMark/>
          </w:tcPr>
          <w:p w14:paraId="0386D5C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887" w:type="pct"/>
            <w:noWrap/>
            <w:hideMark/>
          </w:tcPr>
          <w:p w14:paraId="66C315D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3%</w:t>
            </w:r>
          </w:p>
        </w:tc>
        <w:tc>
          <w:tcPr>
            <w:tcW w:w="885" w:type="pct"/>
            <w:noWrap/>
            <w:hideMark/>
          </w:tcPr>
          <w:p w14:paraId="652ACDC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w:t>
            </w:r>
          </w:p>
        </w:tc>
      </w:tr>
      <w:tr w:rsidR="003C15DC" w:rsidRPr="00857FDF" w14:paraId="02431D6D"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69903022" w14:textId="77777777" w:rsidR="003C15DC" w:rsidRPr="0042265E" w:rsidRDefault="003C15DC">
            <w:pPr>
              <w:rPr>
                <w:rFonts w:eastAsia="Times New Roman" w:cs="Segoe UI"/>
                <w:b w:val="0"/>
                <w:color w:val="000000"/>
              </w:rPr>
            </w:pPr>
            <w:r w:rsidRPr="0042265E">
              <w:rPr>
                <w:rFonts w:eastAsia="Times New Roman" w:cs="Segoe UI"/>
                <w:b w:val="0"/>
                <w:color w:val="000000"/>
              </w:rPr>
              <w:t>Brentwood</w:t>
            </w:r>
          </w:p>
        </w:tc>
        <w:tc>
          <w:tcPr>
            <w:tcW w:w="698" w:type="pct"/>
            <w:noWrap/>
            <w:hideMark/>
          </w:tcPr>
          <w:p w14:paraId="5B9377C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-4%</w:t>
            </w:r>
          </w:p>
        </w:tc>
        <w:tc>
          <w:tcPr>
            <w:tcW w:w="698" w:type="pct"/>
            <w:noWrap/>
            <w:hideMark/>
          </w:tcPr>
          <w:p w14:paraId="43669E3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-8%</w:t>
            </w:r>
          </w:p>
        </w:tc>
        <w:tc>
          <w:tcPr>
            <w:tcW w:w="887" w:type="pct"/>
            <w:noWrap/>
            <w:hideMark/>
          </w:tcPr>
          <w:p w14:paraId="52D0F2DB"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18%</w:t>
            </w:r>
          </w:p>
        </w:tc>
        <w:tc>
          <w:tcPr>
            <w:tcW w:w="887" w:type="pct"/>
            <w:noWrap/>
            <w:hideMark/>
          </w:tcPr>
          <w:p w14:paraId="3501A8F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4%</w:t>
            </w:r>
          </w:p>
        </w:tc>
        <w:tc>
          <w:tcPr>
            <w:tcW w:w="885" w:type="pct"/>
            <w:noWrap/>
            <w:hideMark/>
          </w:tcPr>
          <w:p w14:paraId="1BBB79F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3%</w:t>
            </w:r>
          </w:p>
        </w:tc>
      </w:tr>
      <w:tr w:rsidR="003C15DC" w:rsidRPr="00857FDF" w14:paraId="307495EC"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63CC9B83" w14:textId="7A10CA04" w:rsidR="003C15DC" w:rsidRPr="0042265E" w:rsidRDefault="00D30CB8">
            <w:pPr>
              <w:rPr>
                <w:rFonts w:eastAsia="Times New Roman" w:cs="Segoe UI"/>
                <w:b w:val="0"/>
                <w:color w:val="000000"/>
              </w:rPr>
            </w:pPr>
            <w:r>
              <w:rPr>
                <w:rFonts w:eastAsia="Times New Roman" w:cs="Segoe UI"/>
                <w:b w:val="0"/>
                <w:color w:val="000000"/>
              </w:rPr>
              <w:t>Castle Point</w:t>
            </w:r>
          </w:p>
        </w:tc>
        <w:tc>
          <w:tcPr>
            <w:tcW w:w="698" w:type="pct"/>
            <w:noWrap/>
            <w:hideMark/>
          </w:tcPr>
          <w:p w14:paraId="3B76E448"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w:t>
            </w:r>
          </w:p>
        </w:tc>
        <w:tc>
          <w:tcPr>
            <w:tcW w:w="698" w:type="pct"/>
            <w:noWrap/>
            <w:hideMark/>
          </w:tcPr>
          <w:p w14:paraId="5B207A0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8%</w:t>
            </w:r>
          </w:p>
        </w:tc>
        <w:tc>
          <w:tcPr>
            <w:tcW w:w="887" w:type="pct"/>
            <w:noWrap/>
            <w:hideMark/>
          </w:tcPr>
          <w:p w14:paraId="07F5DFD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5%</w:t>
            </w:r>
          </w:p>
        </w:tc>
        <w:tc>
          <w:tcPr>
            <w:tcW w:w="887" w:type="pct"/>
            <w:noWrap/>
            <w:hideMark/>
          </w:tcPr>
          <w:p w14:paraId="7E98322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5%</w:t>
            </w:r>
          </w:p>
        </w:tc>
        <w:tc>
          <w:tcPr>
            <w:tcW w:w="885" w:type="pct"/>
            <w:noWrap/>
            <w:hideMark/>
          </w:tcPr>
          <w:p w14:paraId="2FC8410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4%</w:t>
            </w:r>
          </w:p>
        </w:tc>
      </w:tr>
      <w:tr w:rsidR="003C15DC" w:rsidRPr="00857FDF" w14:paraId="2C5028C6"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03A83E6D" w14:textId="77777777" w:rsidR="003C15DC" w:rsidRPr="0042265E" w:rsidRDefault="003C15DC">
            <w:pPr>
              <w:rPr>
                <w:rFonts w:eastAsia="Times New Roman" w:cs="Segoe UI"/>
                <w:b w:val="0"/>
                <w:color w:val="000000"/>
              </w:rPr>
            </w:pPr>
            <w:r w:rsidRPr="0042265E">
              <w:rPr>
                <w:rFonts w:eastAsia="Times New Roman" w:cs="Segoe UI"/>
                <w:b w:val="0"/>
                <w:color w:val="000000"/>
              </w:rPr>
              <w:t>Chelmsford</w:t>
            </w:r>
          </w:p>
        </w:tc>
        <w:tc>
          <w:tcPr>
            <w:tcW w:w="698" w:type="pct"/>
            <w:noWrap/>
            <w:hideMark/>
          </w:tcPr>
          <w:p w14:paraId="686F9E3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698" w:type="pct"/>
            <w:noWrap/>
            <w:hideMark/>
          </w:tcPr>
          <w:p w14:paraId="1D15437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887" w:type="pct"/>
            <w:noWrap/>
            <w:hideMark/>
          </w:tcPr>
          <w:p w14:paraId="53C977B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w:t>
            </w:r>
          </w:p>
        </w:tc>
        <w:tc>
          <w:tcPr>
            <w:tcW w:w="887" w:type="pct"/>
            <w:noWrap/>
            <w:hideMark/>
          </w:tcPr>
          <w:p w14:paraId="730227E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885" w:type="pct"/>
            <w:noWrap/>
            <w:hideMark/>
          </w:tcPr>
          <w:p w14:paraId="34C2B2B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0%</w:t>
            </w:r>
          </w:p>
        </w:tc>
      </w:tr>
      <w:tr w:rsidR="003C15DC" w:rsidRPr="00857FDF" w14:paraId="50E9F379"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1A38F02D" w14:textId="77777777" w:rsidR="003C15DC" w:rsidRPr="0042265E" w:rsidRDefault="003C15DC">
            <w:pPr>
              <w:rPr>
                <w:rFonts w:eastAsia="Times New Roman" w:cs="Segoe UI"/>
                <w:b w:val="0"/>
                <w:color w:val="000000"/>
              </w:rPr>
            </w:pPr>
            <w:r w:rsidRPr="0042265E">
              <w:rPr>
                <w:rFonts w:eastAsia="Times New Roman" w:cs="Segoe UI"/>
                <w:b w:val="0"/>
                <w:color w:val="000000"/>
              </w:rPr>
              <w:t>Colchester</w:t>
            </w:r>
          </w:p>
        </w:tc>
        <w:tc>
          <w:tcPr>
            <w:tcW w:w="698" w:type="pct"/>
            <w:noWrap/>
            <w:hideMark/>
          </w:tcPr>
          <w:p w14:paraId="1562A35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w:t>
            </w:r>
          </w:p>
        </w:tc>
        <w:tc>
          <w:tcPr>
            <w:tcW w:w="698" w:type="pct"/>
            <w:noWrap/>
            <w:hideMark/>
          </w:tcPr>
          <w:p w14:paraId="04206AB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-5%</w:t>
            </w:r>
          </w:p>
        </w:tc>
        <w:tc>
          <w:tcPr>
            <w:tcW w:w="887" w:type="pct"/>
            <w:noWrap/>
            <w:hideMark/>
          </w:tcPr>
          <w:p w14:paraId="6AABA85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w:t>
            </w:r>
          </w:p>
        </w:tc>
        <w:tc>
          <w:tcPr>
            <w:tcW w:w="887" w:type="pct"/>
            <w:noWrap/>
            <w:hideMark/>
          </w:tcPr>
          <w:p w14:paraId="566680C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885" w:type="pct"/>
            <w:noWrap/>
            <w:hideMark/>
          </w:tcPr>
          <w:p w14:paraId="3567245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-3%</w:t>
            </w:r>
          </w:p>
        </w:tc>
      </w:tr>
      <w:tr w:rsidR="003C15DC" w:rsidRPr="00857FDF" w14:paraId="213EDAD6"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A2E48F1" w14:textId="77777777" w:rsidR="003C15DC" w:rsidRPr="0042265E" w:rsidRDefault="003C15DC">
            <w:pPr>
              <w:rPr>
                <w:rFonts w:eastAsia="Times New Roman" w:cs="Segoe UI"/>
                <w:b w:val="0"/>
                <w:color w:val="000000"/>
              </w:rPr>
            </w:pPr>
            <w:r w:rsidRPr="0042265E">
              <w:rPr>
                <w:rFonts w:eastAsia="Times New Roman" w:cs="Segoe UI"/>
                <w:b w:val="0"/>
                <w:color w:val="000000"/>
              </w:rPr>
              <w:t>Epping forest</w:t>
            </w:r>
          </w:p>
        </w:tc>
        <w:tc>
          <w:tcPr>
            <w:tcW w:w="698" w:type="pct"/>
            <w:noWrap/>
            <w:hideMark/>
          </w:tcPr>
          <w:p w14:paraId="1CB1132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0%</w:t>
            </w:r>
          </w:p>
        </w:tc>
        <w:tc>
          <w:tcPr>
            <w:tcW w:w="698" w:type="pct"/>
            <w:noWrap/>
            <w:hideMark/>
          </w:tcPr>
          <w:p w14:paraId="5039861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10%</w:t>
            </w:r>
          </w:p>
        </w:tc>
        <w:tc>
          <w:tcPr>
            <w:tcW w:w="887" w:type="pct"/>
            <w:noWrap/>
            <w:hideMark/>
          </w:tcPr>
          <w:p w14:paraId="49D99A3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0%</w:t>
            </w:r>
          </w:p>
        </w:tc>
        <w:tc>
          <w:tcPr>
            <w:tcW w:w="887" w:type="pct"/>
            <w:noWrap/>
            <w:hideMark/>
          </w:tcPr>
          <w:p w14:paraId="3BFDE78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4%</w:t>
            </w:r>
          </w:p>
        </w:tc>
        <w:tc>
          <w:tcPr>
            <w:tcW w:w="885" w:type="pct"/>
            <w:noWrap/>
            <w:hideMark/>
          </w:tcPr>
          <w:p w14:paraId="16A70A3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3%</w:t>
            </w:r>
          </w:p>
        </w:tc>
      </w:tr>
      <w:tr w:rsidR="003C15DC" w:rsidRPr="00857FDF" w14:paraId="218E6885"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035DFFD7" w14:textId="77777777" w:rsidR="003C15DC" w:rsidRPr="0042265E" w:rsidRDefault="003C15DC">
            <w:pPr>
              <w:rPr>
                <w:rFonts w:eastAsia="Times New Roman" w:cs="Segoe UI"/>
                <w:b w:val="0"/>
                <w:color w:val="000000"/>
              </w:rPr>
            </w:pPr>
            <w:r w:rsidRPr="0042265E">
              <w:rPr>
                <w:rFonts w:eastAsia="Times New Roman" w:cs="Segoe UI"/>
                <w:b w:val="0"/>
                <w:color w:val="000000"/>
              </w:rPr>
              <w:t>Harlow</w:t>
            </w:r>
          </w:p>
        </w:tc>
        <w:tc>
          <w:tcPr>
            <w:tcW w:w="698" w:type="pct"/>
            <w:noWrap/>
            <w:hideMark/>
          </w:tcPr>
          <w:p w14:paraId="482C822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3%</w:t>
            </w:r>
          </w:p>
        </w:tc>
        <w:tc>
          <w:tcPr>
            <w:tcW w:w="698" w:type="pct"/>
            <w:noWrap/>
            <w:hideMark/>
          </w:tcPr>
          <w:p w14:paraId="6E89914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0%</w:t>
            </w:r>
          </w:p>
        </w:tc>
        <w:tc>
          <w:tcPr>
            <w:tcW w:w="887" w:type="pct"/>
            <w:noWrap/>
            <w:hideMark/>
          </w:tcPr>
          <w:p w14:paraId="2E96D70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6%</w:t>
            </w:r>
          </w:p>
        </w:tc>
        <w:tc>
          <w:tcPr>
            <w:tcW w:w="887" w:type="pct"/>
            <w:noWrap/>
            <w:hideMark/>
          </w:tcPr>
          <w:p w14:paraId="6BC36AE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-10%</w:t>
            </w:r>
          </w:p>
        </w:tc>
        <w:tc>
          <w:tcPr>
            <w:tcW w:w="885" w:type="pct"/>
            <w:noWrap/>
            <w:hideMark/>
          </w:tcPr>
          <w:p w14:paraId="42E9E1F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0%</w:t>
            </w:r>
          </w:p>
        </w:tc>
      </w:tr>
      <w:tr w:rsidR="003C15DC" w:rsidRPr="00857FDF" w14:paraId="710F881E"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6F4C7B19" w14:textId="77777777" w:rsidR="003C15DC" w:rsidRPr="0042265E" w:rsidRDefault="003C15DC">
            <w:pPr>
              <w:rPr>
                <w:rFonts w:eastAsia="Times New Roman" w:cs="Segoe UI"/>
                <w:b w:val="0"/>
                <w:color w:val="000000"/>
              </w:rPr>
            </w:pPr>
            <w:r w:rsidRPr="0042265E">
              <w:rPr>
                <w:rFonts w:eastAsia="Times New Roman" w:cs="Segoe UI"/>
                <w:b w:val="0"/>
                <w:color w:val="000000"/>
              </w:rPr>
              <w:t>Maldon</w:t>
            </w:r>
          </w:p>
        </w:tc>
        <w:tc>
          <w:tcPr>
            <w:tcW w:w="698" w:type="pct"/>
            <w:noWrap/>
            <w:hideMark/>
          </w:tcPr>
          <w:p w14:paraId="641B648B"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-8%</w:t>
            </w:r>
          </w:p>
        </w:tc>
        <w:tc>
          <w:tcPr>
            <w:tcW w:w="698" w:type="pct"/>
            <w:noWrap/>
            <w:hideMark/>
          </w:tcPr>
          <w:p w14:paraId="09ED091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-12%</w:t>
            </w:r>
          </w:p>
        </w:tc>
        <w:tc>
          <w:tcPr>
            <w:tcW w:w="887" w:type="pct"/>
            <w:noWrap/>
            <w:hideMark/>
          </w:tcPr>
          <w:p w14:paraId="6582234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21%</w:t>
            </w:r>
          </w:p>
        </w:tc>
        <w:tc>
          <w:tcPr>
            <w:tcW w:w="887" w:type="pct"/>
            <w:noWrap/>
            <w:hideMark/>
          </w:tcPr>
          <w:p w14:paraId="4C901A8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w:t>
            </w:r>
          </w:p>
        </w:tc>
        <w:tc>
          <w:tcPr>
            <w:tcW w:w="885" w:type="pct"/>
            <w:noWrap/>
            <w:hideMark/>
          </w:tcPr>
          <w:p w14:paraId="4F57A98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0%</w:t>
            </w:r>
          </w:p>
        </w:tc>
      </w:tr>
      <w:tr w:rsidR="003C15DC" w:rsidRPr="00857FDF" w14:paraId="4617F993"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7BE5CC33" w14:textId="77777777" w:rsidR="003C15DC" w:rsidRPr="0042265E" w:rsidRDefault="003C15DC">
            <w:pPr>
              <w:rPr>
                <w:rFonts w:eastAsia="Times New Roman" w:cs="Segoe UI"/>
                <w:b w:val="0"/>
                <w:color w:val="000000"/>
              </w:rPr>
            </w:pPr>
            <w:r w:rsidRPr="0042265E">
              <w:rPr>
                <w:rFonts w:eastAsia="Times New Roman" w:cs="Segoe UI"/>
                <w:b w:val="0"/>
                <w:color w:val="000000"/>
              </w:rPr>
              <w:t>Rochford</w:t>
            </w:r>
          </w:p>
        </w:tc>
        <w:tc>
          <w:tcPr>
            <w:tcW w:w="698" w:type="pct"/>
            <w:noWrap/>
            <w:hideMark/>
          </w:tcPr>
          <w:p w14:paraId="39D7B08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-13%</w:t>
            </w:r>
          </w:p>
        </w:tc>
        <w:tc>
          <w:tcPr>
            <w:tcW w:w="698" w:type="pct"/>
            <w:noWrap/>
            <w:hideMark/>
          </w:tcPr>
          <w:p w14:paraId="229CB39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887" w:type="pct"/>
            <w:noWrap/>
            <w:hideMark/>
          </w:tcPr>
          <w:p w14:paraId="70A3762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13%</w:t>
            </w:r>
          </w:p>
        </w:tc>
        <w:tc>
          <w:tcPr>
            <w:tcW w:w="887" w:type="pct"/>
            <w:noWrap/>
            <w:hideMark/>
          </w:tcPr>
          <w:p w14:paraId="49F9D558"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3%</w:t>
            </w:r>
          </w:p>
        </w:tc>
        <w:tc>
          <w:tcPr>
            <w:tcW w:w="885" w:type="pct"/>
            <w:noWrap/>
            <w:hideMark/>
          </w:tcPr>
          <w:p w14:paraId="107A7CF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0%</w:t>
            </w:r>
          </w:p>
        </w:tc>
      </w:tr>
      <w:tr w:rsidR="003C15DC" w:rsidRPr="00857FDF" w14:paraId="4FEED3AF"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20CE55F2" w14:textId="77777777" w:rsidR="003C15DC" w:rsidRPr="0042265E" w:rsidRDefault="003C15DC">
            <w:pPr>
              <w:rPr>
                <w:rFonts w:eastAsia="Times New Roman" w:cs="Segoe UI"/>
                <w:b w:val="0"/>
                <w:color w:val="000000"/>
              </w:rPr>
            </w:pPr>
            <w:r w:rsidRPr="0042265E">
              <w:rPr>
                <w:rFonts w:eastAsia="Times New Roman" w:cs="Segoe UI"/>
                <w:b w:val="0"/>
                <w:color w:val="000000"/>
              </w:rPr>
              <w:t>Tendring</w:t>
            </w:r>
          </w:p>
        </w:tc>
        <w:tc>
          <w:tcPr>
            <w:tcW w:w="698" w:type="pct"/>
            <w:noWrap/>
            <w:hideMark/>
          </w:tcPr>
          <w:p w14:paraId="26C3DAB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-5%</w:t>
            </w:r>
          </w:p>
        </w:tc>
        <w:tc>
          <w:tcPr>
            <w:tcW w:w="698" w:type="pct"/>
            <w:noWrap/>
            <w:hideMark/>
          </w:tcPr>
          <w:p w14:paraId="42AA61F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w:t>
            </w:r>
          </w:p>
        </w:tc>
        <w:tc>
          <w:tcPr>
            <w:tcW w:w="887" w:type="pct"/>
            <w:noWrap/>
            <w:hideMark/>
          </w:tcPr>
          <w:p w14:paraId="1D7E1A0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4%</w:t>
            </w:r>
          </w:p>
        </w:tc>
        <w:tc>
          <w:tcPr>
            <w:tcW w:w="887" w:type="pct"/>
            <w:noWrap/>
            <w:hideMark/>
          </w:tcPr>
          <w:p w14:paraId="09B84BD8"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12%</w:t>
            </w:r>
          </w:p>
        </w:tc>
        <w:tc>
          <w:tcPr>
            <w:tcW w:w="885" w:type="pct"/>
            <w:noWrap/>
            <w:hideMark/>
          </w:tcPr>
          <w:p w14:paraId="7E4248C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w:t>
            </w:r>
          </w:p>
        </w:tc>
      </w:tr>
      <w:tr w:rsidR="003C15DC" w:rsidRPr="00857FDF" w14:paraId="57B4C4CF"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183BAEE1" w14:textId="77777777" w:rsidR="003C15DC" w:rsidRPr="0042265E" w:rsidRDefault="003C15DC">
            <w:pPr>
              <w:rPr>
                <w:rFonts w:eastAsia="Times New Roman" w:cs="Segoe UI"/>
                <w:b w:val="0"/>
                <w:color w:val="000000"/>
              </w:rPr>
            </w:pPr>
            <w:r w:rsidRPr="0042265E">
              <w:rPr>
                <w:rFonts w:eastAsia="Times New Roman" w:cs="Segoe UI"/>
                <w:b w:val="0"/>
                <w:color w:val="000000"/>
              </w:rPr>
              <w:t>Uttlesford</w:t>
            </w:r>
          </w:p>
        </w:tc>
        <w:tc>
          <w:tcPr>
            <w:tcW w:w="698" w:type="pct"/>
            <w:noWrap/>
            <w:hideMark/>
          </w:tcPr>
          <w:p w14:paraId="44B09A1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-9%</w:t>
            </w:r>
          </w:p>
        </w:tc>
        <w:tc>
          <w:tcPr>
            <w:tcW w:w="698" w:type="pct"/>
            <w:noWrap/>
            <w:hideMark/>
          </w:tcPr>
          <w:p w14:paraId="461478F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10%</w:t>
            </w:r>
          </w:p>
        </w:tc>
        <w:tc>
          <w:tcPr>
            <w:tcW w:w="887" w:type="pct"/>
            <w:noWrap/>
            <w:hideMark/>
          </w:tcPr>
          <w:p w14:paraId="1A70707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10%</w:t>
            </w:r>
          </w:p>
        </w:tc>
        <w:tc>
          <w:tcPr>
            <w:tcW w:w="887" w:type="pct"/>
            <w:noWrap/>
            <w:hideMark/>
          </w:tcPr>
          <w:p w14:paraId="6696966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0%</w:t>
            </w:r>
          </w:p>
        </w:tc>
        <w:tc>
          <w:tcPr>
            <w:tcW w:w="885" w:type="pct"/>
            <w:noWrap/>
            <w:hideMark/>
          </w:tcPr>
          <w:p w14:paraId="3A15218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3%</w:t>
            </w:r>
          </w:p>
        </w:tc>
      </w:tr>
      <w:tr w:rsidR="003C15DC" w:rsidRPr="00857FDF" w14:paraId="6E736F50"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4CEF27F1" w14:textId="7B3AC791" w:rsidR="003C15DC" w:rsidRPr="00857FDF" w:rsidRDefault="003C15DC">
            <w:pPr>
              <w:rPr>
                <w:rFonts w:eastAsia="Times New Roman" w:cs="Segoe UI"/>
                <w:color w:val="000000"/>
              </w:rPr>
            </w:pPr>
            <w:r w:rsidRPr="00857FDF">
              <w:rPr>
                <w:rFonts w:eastAsia="Times New Roman" w:cs="Segoe UI"/>
                <w:color w:val="000000"/>
              </w:rPr>
              <w:t>E</w:t>
            </w:r>
            <w:r w:rsidR="002B7766">
              <w:rPr>
                <w:rFonts w:eastAsia="Times New Roman" w:cs="Segoe UI"/>
                <w:color w:val="000000"/>
              </w:rPr>
              <w:t>ssex</w:t>
            </w:r>
          </w:p>
        </w:tc>
        <w:tc>
          <w:tcPr>
            <w:tcW w:w="698" w:type="pct"/>
            <w:noWrap/>
            <w:hideMark/>
          </w:tcPr>
          <w:p w14:paraId="0DDC343A"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-2%</w:t>
            </w:r>
          </w:p>
        </w:tc>
        <w:tc>
          <w:tcPr>
            <w:tcW w:w="698" w:type="pct"/>
            <w:noWrap/>
            <w:hideMark/>
          </w:tcPr>
          <w:p w14:paraId="53CC4938"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0%</w:t>
            </w:r>
          </w:p>
        </w:tc>
        <w:tc>
          <w:tcPr>
            <w:tcW w:w="887" w:type="pct"/>
            <w:noWrap/>
            <w:hideMark/>
          </w:tcPr>
          <w:p w14:paraId="5F21D35E"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5%</w:t>
            </w:r>
          </w:p>
        </w:tc>
        <w:tc>
          <w:tcPr>
            <w:tcW w:w="887" w:type="pct"/>
            <w:noWrap/>
            <w:hideMark/>
          </w:tcPr>
          <w:p w14:paraId="2FB697D0"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2%</w:t>
            </w:r>
          </w:p>
        </w:tc>
        <w:tc>
          <w:tcPr>
            <w:tcW w:w="885" w:type="pct"/>
            <w:noWrap/>
            <w:hideMark/>
          </w:tcPr>
          <w:p w14:paraId="0AEAD82A"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eastAsia="Times New Roman" w:cs="Segoe UI"/>
                <w:b/>
                <w:color w:val="000000"/>
              </w:rPr>
              <w:t>1.2%</w:t>
            </w:r>
          </w:p>
        </w:tc>
      </w:tr>
    </w:tbl>
    <w:p w14:paraId="5D8248C5" w14:textId="27197385" w:rsidR="003C15DC" w:rsidRDefault="003C15DC" w:rsidP="003C15DC">
      <w:pPr>
        <w:pStyle w:val="Tablesourcenote"/>
      </w:pPr>
      <w:r>
        <w:t xml:space="preserve">Source: </w:t>
      </w:r>
      <w:r w:rsidR="000717DD">
        <w:t>Essex County Council</w:t>
      </w:r>
      <w:r>
        <w:t xml:space="preserve"> (MOSAIC) (2024)</w:t>
      </w:r>
    </w:p>
    <w:p w14:paraId="6A2E9F61" w14:textId="4E9649EA" w:rsidR="003C15DC" w:rsidRDefault="003C15DC" w:rsidP="003C15DC">
      <w:pPr>
        <w:pStyle w:val="Caption"/>
      </w:pPr>
      <w:r>
        <w:t xml:space="preserve">Table </w:t>
      </w:r>
      <w:fldSimple w:instr=" SEQ Table \* ARABIC ">
        <w:r w:rsidR="009905C0">
          <w:rPr>
            <w:noProof/>
          </w:rPr>
          <w:t>184</w:t>
        </w:r>
      </w:fldSimple>
      <w:r>
        <w:t xml:space="preserve">. </w:t>
      </w:r>
      <w:r w:rsidRPr="0098507B">
        <w:t>Trend of people with PSI in supported living from 2020 to 2024</w:t>
      </w:r>
    </w:p>
    <w:tbl>
      <w:tblPr>
        <w:tblStyle w:val="GridTable5Dark-Accent4"/>
        <w:tblW w:w="5000" w:type="pct"/>
        <w:tblLook w:val="04A0" w:firstRow="1" w:lastRow="0" w:firstColumn="1" w:lastColumn="0" w:noHBand="0" w:noVBand="1"/>
      </w:tblPr>
      <w:tblGrid>
        <w:gridCol w:w="2406"/>
        <w:gridCol w:w="1560"/>
        <w:gridCol w:w="1374"/>
        <w:gridCol w:w="1226"/>
        <w:gridCol w:w="1226"/>
        <w:gridCol w:w="1224"/>
      </w:tblGrid>
      <w:tr w:rsidR="003C15DC" w:rsidRPr="003F4738" w14:paraId="1B228855" w14:textId="77777777" w:rsidTr="002B7766">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334" w:type="pct"/>
            <w:shd w:val="clear" w:color="auto" w:fill="FBCAD0"/>
            <w:noWrap/>
            <w:hideMark/>
          </w:tcPr>
          <w:p w14:paraId="19A54912" w14:textId="77777777" w:rsidR="003C15DC" w:rsidRPr="003F4738" w:rsidRDefault="003C15DC">
            <w:pPr>
              <w:rPr>
                <w:rFonts w:eastAsia="Times New Roman" w:cs="Segoe UI"/>
                <w:color w:val="000000"/>
              </w:rPr>
            </w:pPr>
            <w:r w:rsidRPr="003F4738">
              <w:rPr>
                <w:rFonts w:eastAsia="Times New Roman" w:cs="Segoe UI"/>
                <w:color w:val="000000"/>
              </w:rPr>
              <w:t>District</w:t>
            </w:r>
          </w:p>
        </w:tc>
        <w:tc>
          <w:tcPr>
            <w:tcW w:w="865" w:type="pct"/>
            <w:shd w:val="clear" w:color="auto" w:fill="FBCAD0"/>
            <w:noWrap/>
            <w:hideMark/>
          </w:tcPr>
          <w:p w14:paraId="74F1028A"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2020</w:t>
            </w:r>
          </w:p>
        </w:tc>
        <w:tc>
          <w:tcPr>
            <w:tcW w:w="762" w:type="pct"/>
            <w:shd w:val="clear" w:color="auto" w:fill="FBCAD0"/>
            <w:noWrap/>
            <w:hideMark/>
          </w:tcPr>
          <w:p w14:paraId="5CFB6184"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2021</w:t>
            </w:r>
          </w:p>
        </w:tc>
        <w:tc>
          <w:tcPr>
            <w:tcW w:w="680" w:type="pct"/>
            <w:shd w:val="clear" w:color="auto" w:fill="FBCAD0"/>
            <w:noWrap/>
            <w:hideMark/>
          </w:tcPr>
          <w:p w14:paraId="32D8E8AF"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2022</w:t>
            </w:r>
          </w:p>
        </w:tc>
        <w:tc>
          <w:tcPr>
            <w:tcW w:w="680" w:type="pct"/>
            <w:shd w:val="clear" w:color="auto" w:fill="FBCAD0"/>
            <w:noWrap/>
            <w:hideMark/>
          </w:tcPr>
          <w:p w14:paraId="46635259"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2023</w:t>
            </w:r>
          </w:p>
        </w:tc>
        <w:tc>
          <w:tcPr>
            <w:tcW w:w="679" w:type="pct"/>
            <w:shd w:val="clear" w:color="auto" w:fill="FBCAD0"/>
            <w:noWrap/>
            <w:hideMark/>
          </w:tcPr>
          <w:p w14:paraId="6B5AF2D3"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2024</w:t>
            </w:r>
          </w:p>
        </w:tc>
      </w:tr>
      <w:tr w:rsidR="003C15DC" w:rsidRPr="003F4738" w14:paraId="17288B42"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16D4EC23" w14:textId="77777777" w:rsidR="003C15DC" w:rsidRPr="0042265E" w:rsidRDefault="003C15DC">
            <w:pPr>
              <w:rPr>
                <w:rFonts w:eastAsia="Times New Roman" w:cs="Segoe UI"/>
                <w:b w:val="0"/>
                <w:color w:val="000000"/>
              </w:rPr>
            </w:pPr>
            <w:r w:rsidRPr="0042265E">
              <w:rPr>
                <w:rFonts w:eastAsia="Times New Roman" w:cs="Segoe UI"/>
                <w:b w:val="0"/>
                <w:color w:val="000000"/>
              </w:rPr>
              <w:t>Basildon</w:t>
            </w:r>
          </w:p>
        </w:tc>
        <w:tc>
          <w:tcPr>
            <w:tcW w:w="865" w:type="pct"/>
            <w:noWrap/>
            <w:vAlign w:val="bottom"/>
            <w:hideMark/>
          </w:tcPr>
          <w:p w14:paraId="0173CA98"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c>
          <w:tcPr>
            <w:tcW w:w="762" w:type="pct"/>
            <w:noWrap/>
            <w:vAlign w:val="bottom"/>
            <w:hideMark/>
          </w:tcPr>
          <w:p w14:paraId="522FCE75"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c>
          <w:tcPr>
            <w:tcW w:w="680" w:type="pct"/>
            <w:noWrap/>
            <w:vAlign w:val="bottom"/>
            <w:hideMark/>
          </w:tcPr>
          <w:p w14:paraId="0F1042EA"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4</w:t>
            </w:r>
          </w:p>
        </w:tc>
        <w:tc>
          <w:tcPr>
            <w:tcW w:w="680" w:type="pct"/>
            <w:noWrap/>
            <w:vAlign w:val="bottom"/>
            <w:hideMark/>
          </w:tcPr>
          <w:p w14:paraId="7DE3B2DE"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c>
          <w:tcPr>
            <w:tcW w:w="679" w:type="pct"/>
            <w:noWrap/>
            <w:vAlign w:val="bottom"/>
            <w:hideMark/>
          </w:tcPr>
          <w:p w14:paraId="2351E0C4"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4</w:t>
            </w:r>
          </w:p>
        </w:tc>
      </w:tr>
      <w:tr w:rsidR="003C15DC" w:rsidRPr="003F4738" w14:paraId="1CBAD676"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09732478" w14:textId="77777777" w:rsidR="003C15DC" w:rsidRPr="0042265E" w:rsidRDefault="003C15DC">
            <w:pPr>
              <w:rPr>
                <w:rFonts w:eastAsia="Times New Roman" w:cs="Segoe UI"/>
                <w:b w:val="0"/>
                <w:color w:val="000000"/>
              </w:rPr>
            </w:pPr>
            <w:r w:rsidRPr="0042265E">
              <w:rPr>
                <w:rFonts w:eastAsia="Times New Roman" w:cs="Segoe UI"/>
                <w:b w:val="0"/>
                <w:color w:val="000000"/>
              </w:rPr>
              <w:t>Braintree</w:t>
            </w:r>
          </w:p>
        </w:tc>
        <w:tc>
          <w:tcPr>
            <w:tcW w:w="865" w:type="pct"/>
            <w:noWrap/>
            <w:vAlign w:val="bottom"/>
            <w:hideMark/>
          </w:tcPr>
          <w:p w14:paraId="214AB9A1"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c>
          <w:tcPr>
            <w:tcW w:w="762" w:type="pct"/>
            <w:noWrap/>
            <w:vAlign w:val="bottom"/>
            <w:hideMark/>
          </w:tcPr>
          <w:p w14:paraId="4AC02B81"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c>
          <w:tcPr>
            <w:tcW w:w="680" w:type="pct"/>
            <w:noWrap/>
            <w:vAlign w:val="bottom"/>
            <w:hideMark/>
          </w:tcPr>
          <w:p w14:paraId="4951E1C8"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c>
          <w:tcPr>
            <w:tcW w:w="680" w:type="pct"/>
            <w:noWrap/>
            <w:vAlign w:val="bottom"/>
            <w:hideMark/>
          </w:tcPr>
          <w:p w14:paraId="654FA167"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c>
          <w:tcPr>
            <w:tcW w:w="679" w:type="pct"/>
            <w:noWrap/>
            <w:vAlign w:val="bottom"/>
            <w:hideMark/>
          </w:tcPr>
          <w:p w14:paraId="3AEFCDE6"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4</w:t>
            </w:r>
          </w:p>
        </w:tc>
      </w:tr>
      <w:tr w:rsidR="003C15DC" w:rsidRPr="003F4738" w14:paraId="6E13B34F"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46C2218B" w14:textId="77777777" w:rsidR="003C15DC" w:rsidRPr="0042265E" w:rsidRDefault="003C15DC">
            <w:pPr>
              <w:rPr>
                <w:rFonts w:eastAsia="Times New Roman" w:cs="Segoe UI"/>
                <w:b w:val="0"/>
                <w:color w:val="000000"/>
              </w:rPr>
            </w:pPr>
            <w:r w:rsidRPr="0042265E">
              <w:rPr>
                <w:rFonts w:eastAsia="Times New Roman" w:cs="Segoe UI"/>
                <w:b w:val="0"/>
                <w:color w:val="000000"/>
              </w:rPr>
              <w:t>Brentwood</w:t>
            </w:r>
          </w:p>
        </w:tc>
        <w:tc>
          <w:tcPr>
            <w:tcW w:w="865" w:type="pct"/>
            <w:noWrap/>
            <w:vAlign w:val="bottom"/>
            <w:hideMark/>
          </w:tcPr>
          <w:p w14:paraId="208D9F93"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762" w:type="pct"/>
            <w:noWrap/>
            <w:vAlign w:val="bottom"/>
            <w:hideMark/>
          </w:tcPr>
          <w:p w14:paraId="742F8837"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680" w:type="pct"/>
            <w:noWrap/>
            <w:vAlign w:val="bottom"/>
            <w:hideMark/>
          </w:tcPr>
          <w:p w14:paraId="5E89A090"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680" w:type="pct"/>
            <w:noWrap/>
            <w:vAlign w:val="bottom"/>
            <w:hideMark/>
          </w:tcPr>
          <w:p w14:paraId="60E19472"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679" w:type="pct"/>
            <w:noWrap/>
            <w:vAlign w:val="bottom"/>
            <w:hideMark/>
          </w:tcPr>
          <w:p w14:paraId="4908B4FA"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r>
      <w:tr w:rsidR="003C15DC" w:rsidRPr="003F4738" w14:paraId="02FA678C"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04D2CB66" w14:textId="66BE3213" w:rsidR="003C15DC" w:rsidRPr="0042265E" w:rsidRDefault="00D30CB8">
            <w:pPr>
              <w:rPr>
                <w:rFonts w:eastAsia="Times New Roman" w:cs="Segoe UI"/>
                <w:b w:val="0"/>
                <w:color w:val="000000"/>
              </w:rPr>
            </w:pPr>
            <w:r>
              <w:rPr>
                <w:rFonts w:eastAsia="Times New Roman" w:cs="Segoe UI"/>
                <w:b w:val="0"/>
                <w:color w:val="000000"/>
              </w:rPr>
              <w:t>Castle Point</w:t>
            </w:r>
          </w:p>
        </w:tc>
        <w:tc>
          <w:tcPr>
            <w:tcW w:w="865" w:type="pct"/>
            <w:noWrap/>
            <w:vAlign w:val="bottom"/>
            <w:hideMark/>
          </w:tcPr>
          <w:p w14:paraId="25D1B889"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c>
          <w:tcPr>
            <w:tcW w:w="762" w:type="pct"/>
            <w:noWrap/>
            <w:vAlign w:val="bottom"/>
            <w:hideMark/>
          </w:tcPr>
          <w:p w14:paraId="79A1273F"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c>
          <w:tcPr>
            <w:tcW w:w="680" w:type="pct"/>
            <w:noWrap/>
            <w:vAlign w:val="bottom"/>
            <w:hideMark/>
          </w:tcPr>
          <w:p w14:paraId="366BA708"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c>
          <w:tcPr>
            <w:tcW w:w="680" w:type="pct"/>
            <w:noWrap/>
            <w:vAlign w:val="bottom"/>
            <w:hideMark/>
          </w:tcPr>
          <w:p w14:paraId="5AF39D38"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679" w:type="pct"/>
            <w:noWrap/>
            <w:vAlign w:val="bottom"/>
            <w:hideMark/>
          </w:tcPr>
          <w:p w14:paraId="4EE359D7"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r>
      <w:tr w:rsidR="003C15DC" w:rsidRPr="003F4738" w14:paraId="649EFAEC"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5B63228D" w14:textId="77777777" w:rsidR="003C15DC" w:rsidRPr="0042265E" w:rsidRDefault="003C15DC">
            <w:pPr>
              <w:rPr>
                <w:rFonts w:eastAsia="Times New Roman" w:cs="Segoe UI"/>
                <w:b w:val="0"/>
                <w:color w:val="000000"/>
              </w:rPr>
            </w:pPr>
            <w:r w:rsidRPr="0042265E">
              <w:rPr>
                <w:rFonts w:eastAsia="Times New Roman" w:cs="Segoe UI"/>
                <w:b w:val="0"/>
                <w:color w:val="000000"/>
              </w:rPr>
              <w:t>Chelmsford</w:t>
            </w:r>
          </w:p>
        </w:tc>
        <w:tc>
          <w:tcPr>
            <w:tcW w:w="865" w:type="pct"/>
            <w:noWrap/>
            <w:vAlign w:val="bottom"/>
            <w:hideMark/>
          </w:tcPr>
          <w:p w14:paraId="05315A03"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c>
          <w:tcPr>
            <w:tcW w:w="762" w:type="pct"/>
            <w:noWrap/>
            <w:vAlign w:val="bottom"/>
            <w:hideMark/>
          </w:tcPr>
          <w:p w14:paraId="5156E6F3"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680" w:type="pct"/>
            <w:noWrap/>
            <w:vAlign w:val="bottom"/>
            <w:hideMark/>
          </w:tcPr>
          <w:p w14:paraId="0DE6EB85"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c>
          <w:tcPr>
            <w:tcW w:w="680" w:type="pct"/>
            <w:noWrap/>
            <w:vAlign w:val="bottom"/>
            <w:hideMark/>
          </w:tcPr>
          <w:p w14:paraId="6EE60EBA"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c>
          <w:tcPr>
            <w:tcW w:w="679" w:type="pct"/>
            <w:noWrap/>
            <w:vAlign w:val="bottom"/>
            <w:hideMark/>
          </w:tcPr>
          <w:p w14:paraId="0ACFE55E"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3</w:t>
            </w:r>
          </w:p>
        </w:tc>
      </w:tr>
      <w:tr w:rsidR="003C15DC" w:rsidRPr="003F4738" w14:paraId="46968FF7"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420D1D48" w14:textId="77777777" w:rsidR="003C15DC" w:rsidRPr="0042265E" w:rsidRDefault="003C15DC">
            <w:pPr>
              <w:rPr>
                <w:rFonts w:eastAsia="Times New Roman" w:cs="Segoe UI"/>
                <w:b w:val="0"/>
                <w:color w:val="000000"/>
              </w:rPr>
            </w:pPr>
            <w:r w:rsidRPr="0042265E">
              <w:rPr>
                <w:rFonts w:eastAsia="Times New Roman" w:cs="Segoe UI"/>
                <w:b w:val="0"/>
                <w:color w:val="000000"/>
              </w:rPr>
              <w:t>Colchester</w:t>
            </w:r>
          </w:p>
        </w:tc>
        <w:tc>
          <w:tcPr>
            <w:tcW w:w="865" w:type="pct"/>
            <w:noWrap/>
            <w:vAlign w:val="bottom"/>
            <w:hideMark/>
          </w:tcPr>
          <w:p w14:paraId="0C291C11"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10</w:t>
            </w:r>
          </w:p>
        </w:tc>
        <w:tc>
          <w:tcPr>
            <w:tcW w:w="762" w:type="pct"/>
            <w:noWrap/>
            <w:vAlign w:val="bottom"/>
            <w:hideMark/>
          </w:tcPr>
          <w:p w14:paraId="2026618A"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8</w:t>
            </w:r>
          </w:p>
        </w:tc>
        <w:tc>
          <w:tcPr>
            <w:tcW w:w="680" w:type="pct"/>
            <w:noWrap/>
            <w:vAlign w:val="bottom"/>
            <w:hideMark/>
          </w:tcPr>
          <w:p w14:paraId="7B78A8CC"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7</w:t>
            </w:r>
          </w:p>
        </w:tc>
        <w:tc>
          <w:tcPr>
            <w:tcW w:w="680" w:type="pct"/>
            <w:noWrap/>
            <w:vAlign w:val="bottom"/>
            <w:hideMark/>
          </w:tcPr>
          <w:p w14:paraId="5EF086C1"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7</w:t>
            </w:r>
          </w:p>
        </w:tc>
        <w:tc>
          <w:tcPr>
            <w:tcW w:w="679" w:type="pct"/>
            <w:noWrap/>
            <w:vAlign w:val="bottom"/>
            <w:hideMark/>
          </w:tcPr>
          <w:p w14:paraId="4C6E82A3"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7</w:t>
            </w:r>
          </w:p>
        </w:tc>
      </w:tr>
      <w:tr w:rsidR="003C15DC" w:rsidRPr="003F4738" w14:paraId="344E6120"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191DCE06" w14:textId="77777777" w:rsidR="003C15DC" w:rsidRPr="0042265E" w:rsidRDefault="003C15DC">
            <w:pPr>
              <w:rPr>
                <w:rFonts w:eastAsia="Times New Roman" w:cs="Segoe UI"/>
                <w:b w:val="0"/>
                <w:color w:val="000000"/>
              </w:rPr>
            </w:pPr>
            <w:r w:rsidRPr="0042265E">
              <w:rPr>
                <w:rFonts w:eastAsia="Times New Roman" w:cs="Segoe UI"/>
                <w:b w:val="0"/>
                <w:color w:val="000000"/>
              </w:rPr>
              <w:t>Epping forest</w:t>
            </w:r>
          </w:p>
        </w:tc>
        <w:tc>
          <w:tcPr>
            <w:tcW w:w="865" w:type="pct"/>
            <w:noWrap/>
            <w:vAlign w:val="bottom"/>
            <w:hideMark/>
          </w:tcPr>
          <w:p w14:paraId="2775871C"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5</w:t>
            </w:r>
          </w:p>
        </w:tc>
        <w:tc>
          <w:tcPr>
            <w:tcW w:w="762" w:type="pct"/>
            <w:noWrap/>
            <w:vAlign w:val="bottom"/>
            <w:hideMark/>
          </w:tcPr>
          <w:p w14:paraId="62CD0939"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4</w:t>
            </w:r>
          </w:p>
        </w:tc>
        <w:tc>
          <w:tcPr>
            <w:tcW w:w="680" w:type="pct"/>
            <w:noWrap/>
            <w:vAlign w:val="bottom"/>
            <w:hideMark/>
          </w:tcPr>
          <w:p w14:paraId="6EE7B78E"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4</w:t>
            </w:r>
          </w:p>
        </w:tc>
        <w:tc>
          <w:tcPr>
            <w:tcW w:w="680" w:type="pct"/>
            <w:noWrap/>
            <w:vAlign w:val="bottom"/>
            <w:hideMark/>
          </w:tcPr>
          <w:p w14:paraId="4A79B959"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4</w:t>
            </w:r>
          </w:p>
        </w:tc>
        <w:tc>
          <w:tcPr>
            <w:tcW w:w="679" w:type="pct"/>
            <w:noWrap/>
            <w:vAlign w:val="bottom"/>
            <w:hideMark/>
          </w:tcPr>
          <w:p w14:paraId="3AC8616D"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r>
      <w:tr w:rsidR="003C15DC" w:rsidRPr="003F4738" w14:paraId="3996A335"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3DF0C9E3" w14:textId="77777777" w:rsidR="003C15DC" w:rsidRPr="0042265E" w:rsidRDefault="003C15DC">
            <w:pPr>
              <w:rPr>
                <w:rFonts w:eastAsia="Times New Roman" w:cs="Segoe UI"/>
                <w:b w:val="0"/>
                <w:color w:val="000000"/>
              </w:rPr>
            </w:pPr>
            <w:r w:rsidRPr="0042265E">
              <w:rPr>
                <w:rFonts w:eastAsia="Times New Roman" w:cs="Segoe UI"/>
                <w:b w:val="0"/>
                <w:color w:val="000000"/>
              </w:rPr>
              <w:t>Harlow</w:t>
            </w:r>
          </w:p>
        </w:tc>
        <w:tc>
          <w:tcPr>
            <w:tcW w:w="865" w:type="pct"/>
            <w:noWrap/>
            <w:vAlign w:val="bottom"/>
            <w:hideMark/>
          </w:tcPr>
          <w:p w14:paraId="597DEB52"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762" w:type="pct"/>
            <w:noWrap/>
            <w:vAlign w:val="bottom"/>
            <w:hideMark/>
          </w:tcPr>
          <w:p w14:paraId="4EB98B2B"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680" w:type="pct"/>
            <w:noWrap/>
            <w:vAlign w:val="bottom"/>
            <w:hideMark/>
          </w:tcPr>
          <w:p w14:paraId="3F1CDD6B"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680" w:type="pct"/>
            <w:noWrap/>
            <w:vAlign w:val="bottom"/>
            <w:hideMark/>
          </w:tcPr>
          <w:p w14:paraId="516721D2"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679" w:type="pct"/>
            <w:noWrap/>
            <w:vAlign w:val="bottom"/>
            <w:hideMark/>
          </w:tcPr>
          <w:p w14:paraId="7C8947DB"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r>
      <w:tr w:rsidR="003C15DC" w:rsidRPr="003F4738" w14:paraId="5FF6863D"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62FFEB76" w14:textId="77777777" w:rsidR="003C15DC" w:rsidRPr="0042265E" w:rsidRDefault="003C15DC">
            <w:pPr>
              <w:rPr>
                <w:rFonts w:eastAsia="Times New Roman" w:cs="Segoe UI"/>
                <w:b w:val="0"/>
                <w:color w:val="000000"/>
              </w:rPr>
            </w:pPr>
            <w:r w:rsidRPr="0042265E">
              <w:rPr>
                <w:rFonts w:eastAsia="Times New Roman" w:cs="Segoe UI"/>
                <w:b w:val="0"/>
                <w:color w:val="000000"/>
              </w:rPr>
              <w:t>Maldon</w:t>
            </w:r>
          </w:p>
        </w:tc>
        <w:tc>
          <w:tcPr>
            <w:tcW w:w="865" w:type="pct"/>
            <w:noWrap/>
            <w:vAlign w:val="bottom"/>
            <w:hideMark/>
          </w:tcPr>
          <w:p w14:paraId="0EF90B73"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762" w:type="pct"/>
            <w:noWrap/>
            <w:vAlign w:val="bottom"/>
            <w:hideMark/>
          </w:tcPr>
          <w:p w14:paraId="0338FEBE"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680" w:type="pct"/>
            <w:noWrap/>
            <w:vAlign w:val="bottom"/>
            <w:hideMark/>
          </w:tcPr>
          <w:p w14:paraId="3C9168D5"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680" w:type="pct"/>
            <w:noWrap/>
            <w:vAlign w:val="bottom"/>
            <w:hideMark/>
          </w:tcPr>
          <w:p w14:paraId="316F9ADC"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679" w:type="pct"/>
            <w:noWrap/>
            <w:vAlign w:val="bottom"/>
            <w:hideMark/>
          </w:tcPr>
          <w:p w14:paraId="2194AE7C"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r>
      <w:tr w:rsidR="003C15DC" w:rsidRPr="003F4738" w14:paraId="36855B59"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0F88BF09" w14:textId="77777777" w:rsidR="003C15DC" w:rsidRPr="0042265E" w:rsidRDefault="003C15DC">
            <w:pPr>
              <w:rPr>
                <w:rFonts w:eastAsia="Times New Roman" w:cs="Segoe UI"/>
                <w:b w:val="0"/>
                <w:color w:val="000000"/>
              </w:rPr>
            </w:pPr>
            <w:r w:rsidRPr="0042265E">
              <w:rPr>
                <w:rFonts w:eastAsia="Times New Roman" w:cs="Segoe UI"/>
                <w:b w:val="0"/>
                <w:color w:val="000000"/>
              </w:rPr>
              <w:t>Rochford</w:t>
            </w:r>
          </w:p>
        </w:tc>
        <w:tc>
          <w:tcPr>
            <w:tcW w:w="865" w:type="pct"/>
            <w:noWrap/>
            <w:vAlign w:val="bottom"/>
            <w:hideMark/>
          </w:tcPr>
          <w:p w14:paraId="0C156CD4"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762" w:type="pct"/>
            <w:noWrap/>
            <w:vAlign w:val="bottom"/>
            <w:hideMark/>
          </w:tcPr>
          <w:p w14:paraId="2CFCA91B"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680" w:type="pct"/>
            <w:noWrap/>
            <w:vAlign w:val="bottom"/>
            <w:hideMark/>
          </w:tcPr>
          <w:p w14:paraId="73F02B1A"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0</w:t>
            </w:r>
          </w:p>
        </w:tc>
        <w:tc>
          <w:tcPr>
            <w:tcW w:w="680" w:type="pct"/>
            <w:noWrap/>
            <w:vAlign w:val="bottom"/>
            <w:hideMark/>
          </w:tcPr>
          <w:p w14:paraId="5FB26A6C"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679" w:type="pct"/>
            <w:noWrap/>
            <w:vAlign w:val="bottom"/>
            <w:hideMark/>
          </w:tcPr>
          <w:p w14:paraId="5AA99350"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r>
      <w:tr w:rsidR="003C15DC" w:rsidRPr="003F4738" w14:paraId="21D55157"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350E45C4" w14:textId="77777777" w:rsidR="003C15DC" w:rsidRPr="0042265E" w:rsidRDefault="003C15DC">
            <w:pPr>
              <w:rPr>
                <w:rFonts w:eastAsia="Times New Roman" w:cs="Segoe UI"/>
                <w:b w:val="0"/>
                <w:color w:val="000000"/>
              </w:rPr>
            </w:pPr>
            <w:r w:rsidRPr="0042265E">
              <w:rPr>
                <w:rFonts w:eastAsia="Times New Roman" w:cs="Segoe UI"/>
                <w:b w:val="0"/>
                <w:color w:val="000000"/>
              </w:rPr>
              <w:t>Tendring</w:t>
            </w:r>
          </w:p>
        </w:tc>
        <w:tc>
          <w:tcPr>
            <w:tcW w:w="865" w:type="pct"/>
            <w:noWrap/>
            <w:vAlign w:val="bottom"/>
            <w:hideMark/>
          </w:tcPr>
          <w:p w14:paraId="7F974146"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15</w:t>
            </w:r>
          </w:p>
        </w:tc>
        <w:tc>
          <w:tcPr>
            <w:tcW w:w="762" w:type="pct"/>
            <w:noWrap/>
            <w:vAlign w:val="bottom"/>
            <w:hideMark/>
          </w:tcPr>
          <w:p w14:paraId="68B008CC"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14</w:t>
            </w:r>
          </w:p>
        </w:tc>
        <w:tc>
          <w:tcPr>
            <w:tcW w:w="680" w:type="pct"/>
            <w:noWrap/>
            <w:vAlign w:val="bottom"/>
            <w:hideMark/>
          </w:tcPr>
          <w:p w14:paraId="444E6961"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14</w:t>
            </w:r>
          </w:p>
        </w:tc>
        <w:tc>
          <w:tcPr>
            <w:tcW w:w="680" w:type="pct"/>
            <w:noWrap/>
            <w:vAlign w:val="bottom"/>
            <w:hideMark/>
          </w:tcPr>
          <w:p w14:paraId="0F2D7DF7"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12</w:t>
            </w:r>
          </w:p>
        </w:tc>
        <w:tc>
          <w:tcPr>
            <w:tcW w:w="679" w:type="pct"/>
            <w:noWrap/>
            <w:vAlign w:val="bottom"/>
            <w:hideMark/>
          </w:tcPr>
          <w:p w14:paraId="5F462A65"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11</w:t>
            </w:r>
          </w:p>
        </w:tc>
      </w:tr>
      <w:tr w:rsidR="003C15DC" w:rsidRPr="003F4738" w14:paraId="1318D244"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0F9E389F" w14:textId="77777777" w:rsidR="003C15DC" w:rsidRPr="0042265E" w:rsidRDefault="003C15DC">
            <w:pPr>
              <w:rPr>
                <w:rFonts w:eastAsia="Times New Roman" w:cs="Segoe UI"/>
                <w:b w:val="0"/>
                <w:color w:val="000000"/>
              </w:rPr>
            </w:pPr>
            <w:r w:rsidRPr="0042265E">
              <w:rPr>
                <w:rFonts w:eastAsia="Times New Roman" w:cs="Segoe UI"/>
                <w:b w:val="0"/>
                <w:color w:val="000000"/>
              </w:rPr>
              <w:t>Uttlesford</w:t>
            </w:r>
          </w:p>
        </w:tc>
        <w:tc>
          <w:tcPr>
            <w:tcW w:w="865" w:type="pct"/>
            <w:noWrap/>
            <w:vAlign w:val="bottom"/>
            <w:hideMark/>
          </w:tcPr>
          <w:p w14:paraId="43EEE036"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762" w:type="pct"/>
            <w:noWrap/>
            <w:vAlign w:val="bottom"/>
            <w:hideMark/>
          </w:tcPr>
          <w:p w14:paraId="3E1C5727"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c>
          <w:tcPr>
            <w:tcW w:w="680" w:type="pct"/>
            <w:noWrap/>
            <w:vAlign w:val="bottom"/>
            <w:hideMark/>
          </w:tcPr>
          <w:p w14:paraId="60483D58"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c>
          <w:tcPr>
            <w:tcW w:w="680" w:type="pct"/>
            <w:noWrap/>
            <w:vAlign w:val="bottom"/>
            <w:hideMark/>
          </w:tcPr>
          <w:p w14:paraId="4E66526D"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2</w:t>
            </w:r>
          </w:p>
        </w:tc>
        <w:tc>
          <w:tcPr>
            <w:tcW w:w="679" w:type="pct"/>
            <w:noWrap/>
            <w:vAlign w:val="bottom"/>
            <w:hideMark/>
          </w:tcPr>
          <w:p w14:paraId="46750A4C" w14:textId="77777777" w:rsidR="003C15DC" w:rsidRPr="00A369F9"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A369F9">
              <w:rPr>
                <w:rFonts w:cs="Segoe UI"/>
                <w:color w:val="000000"/>
              </w:rPr>
              <w:t>1</w:t>
            </w:r>
          </w:p>
        </w:tc>
      </w:tr>
      <w:tr w:rsidR="003C15DC" w:rsidRPr="003F4738" w14:paraId="0FEE8644"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3A472736" w14:textId="049B255C" w:rsidR="003C15DC" w:rsidRPr="003F4738" w:rsidRDefault="003C15DC">
            <w:pPr>
              <w:rPr>
                <w:rFonts w:eastAsia="Times New Roman" w:cs="Segoe UI"/>
                <w:color w:val="000000"/>
              </w:rPr>
            </w:pPr>
            <w:r w:rsidRPr="003F4738">
              <w:rPr>
                <w:rFonts w:eastAsia="Times New Roman" w:cs="Segoe UI"/>
                <w:color w:val="000000"/>
              </w:rPr>
              <w:t>E</w:t>
            </w:r>
            <w:r w:rsidR="002B7766">
              <w:rPr>
                <w:rFonts w:eastAsia="Times New Roman" w:cs="Segoe UI"/>
                <w:color w:val="000000"/>
              </w:rPr>
              <w:t>ssex</w:t>
            </w:r>
          </w:p>
        </w:tc>
        <w:tc>
          <w:tcPr>
            <w:tcW w:w="865" w:type="pct"/>
            <w:noWrap/>
            <w:vAlign w:val="bottom"/>
            <w:hideMark/>
          </w:tcPr>
          <w:p w14:paraId="56B81869"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42</w:t>
            </w:r>
          </w:p>
        </w:tc>
        <w:tc>
          <w:tcPr>
            <w:tcW w:w="762" w:type="pct"/>
            <w:noWrap/>
            <w:vAlign w:val="bottom"/>
            <w:hideMark/>
          </w:tcPr>
          <w:p w14:paraId="6F8D4D28"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37</w:t>
            </w:r>
          </w:p>
        </w:tc>
        <w:tc>
          <w:tcPr>
            <w:tcW w:w="680" w:type="pct"/>
            <w:noWrap/>
            <w:vAlign w:val="bottom"/>
            <w:hideMark/>
          </w:tcPr>
          <w:p w14:paraId="1AD5EFA5"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39</w:t>
            </w:r>
          </w:p>
        </w:tc>
        <w:tc>
          <w:tcPr>
            <w:tcW w:w="680" w:type="pct"/>
            <w:noWrap/>
            <w:vAlign w:val="bottom"/>
            <w:hideMark/>
          </w:tcPr>
          <w:p w14:paraId="1C574703"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37</w:t>
            </w:r>
          </w:p>
        </w:tc>
        <w:tc>
          <w:tcPr>
            <w:tcW w:w="679" w:type="pct"/>
            <w:noWrap/>
            <w:vAlign w:val="bottom"/>
            <w:hideMark/>
          </w:tcPr>
          <w:p w14:paraId="5B4C0F29"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36</w:t>
            </w:r>
          </w:p>
        </w:tc>
      </w:tr>
    </w:tbl>
    <w:p w14:paraId="4CA1A788" w14:textId="196912ED" w:rsidR="003C15DC" w:rsidRDefault="003C15DC" w:rsidP="003C15DC">
      <w:pPr>
        <w:pStyle w:val="Tablesourcenote"/>
      </w:pPr>
      <w:r>
        <w:t xml:space="preserve">Source: </w:t>
      </w:r>
      <w:r w:rsidR="000717DD">
        <w:t>Essex County Council</w:t>
      </w:r>
      <w:r>
        <w:t xml:space="preserve"> (MOSAIC) (2024)</w:t>
      </w:r>
    </w:p>
    <w:p w14:paraId="70A4FB86" w14:textId="51D55350" w:rsidR="003C15DC" w:rsidRDefault="003C15DC" w:rsidP="003C15DC">
      <w:pPr>
        <w:pStyle w:val="Caption"/>
      </w:pPr>
      <w:r>
        <w:t xml:space="preserve">Table </w:t>
      </w:r>
      <w:r>
        <w:fldChar w:fldCharType="begin"/>
      </w:r>
      <w:r>
        <w:instrText>SEQ Table \* ARABIC</w:instrText>
      </w:r>
      <w:r>
        <w:fldChar w:fldCharType="separate"/>
      </w:r>
      <w:r w:rsidR="009905C0">
        <w:rPr>
          <w:noProof/>
        </w:rPr>
        <w:t>185</w:t>
      </w:r>
      <w:r>
        <w:fldChar w:fldCharType="end"/>
      </w:r>
      <w:r>
        <w:t xml:space="preserve">. Annual percentage change </w:t>
      </w:r>
      <w:r w:rsidRPr="00F250B7">
        <w:t xml:space="preserve">of people with PSI in supported living from 2020 to 2024 </w:t>
      </w:r>
    </w:p>
    <w:tbl>
      <w:tblPr>
        <w:tblStyle w:val="GridTable5Dark-Accent4"/>
        <w:tblW w:w="5000" w:type="pct"/>
        <w:tblLook w:val="04A0" w:firstRow="1" w:lastRow="0" w:firstColumn="1" w:lastColumn="0" w:noHBand="0" w:noVBand="1"/>
      </w:tblPr>
      <w:tblGrid>
        <w:gridCol w:w="1704"/>
        <w:gridCol w:w="1259"/>
        <w:gridCol w:w="1259"/>
        <w:gridCol w:w="1599"/>
        <w:gridCol w:w="1599"/>
        <w:gridCol w:w="1596"/>
      </w:tblGrid>
      <w:tr w:rsidR="003C15DC" w:rsidRPr="00857FDF" w14:paraId="0734DD8D" w14:textId="77777777" w:rsidTr="002B7766">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945" w:type="pct"/>
            <w:shd w:val="clear" w:color="auto" w:fill="FBCAD0"/>
            <w:noWrap/>
            <w:hideMark/>
          </w:tcPr>
          <w:p w14:paraId="04522BD6" w14:textId="77777777" w:rsidR="003C15DC" w:rsidRPr="00857FDF" w:rsidRDefault="003C15DC">
            <w:pPr>
              <w:rPr>
                <w:rFonts w:eastAsia="Times New Roman" w:cs="Segoe UI"/>
                <w:color w:val="000000"/>
              </w:rPr>
            </w:pPr>
            <w:r w:rsidRPr="00857FDF">
              <w:rPr>
                <w:rFonts w:eastAsia="Times New Roman" w:cs="Segoe UI"/>
                <w:color w:val="000000"/>
              </w:rPr>
              <w:t>District</w:t>
            </w:r>
          </w:p>
        </w:tc>
        <w:tc>
          <w:tcPr>
            <w:tcW w:w="698" w:type="pct"/>
            <w:shd w:val="clear" w:color="auto" w:fill="FBCAD0"/>
            <w:noWrap/>
            <w:hideMark/>
          </w:tcPr>
          <w:p w14:paraId="5F68506F"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2021</w:t>
            </w:r>
          </w:p>
        </w:tc>
        <w:tc>
          <w:tcPr>
            <w:tcW w:w="698" w:type="pct"/>
            <w:shd w:val="clear" w:color="auto" w:fill="FBCAD0"/>
            <w:noWrap/>
            <w:hideMark/>
          </w:tcPr>
          <w:p w14:paraId="3FE2AC28"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2022</w:t>
            </w:r>
          </w:p>
        </w:tc>
        <w:tc>
          <w:tcPr>
            <w:tcW w:w="887" w:type="pct"/>
            <w:shd w:val="clear" w:color="auto" w:fill="FBCAD0"/>
            <w:noWrap/>
            <w:hideMark/>
          </w:tcPr>
          <w:p w14:paraId="75F361B4"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2023</w:t>
            </w:r>
          </w:p>
        </w:tc>
        <w:tc>
          <w:tcPr>
            <w:tcW w:w="887" w:type="pct"/>
            <w:shd w:val="clear" w:color="auto" w:fill="FBCAD0"/>
            <w:noWrap/>
            <w:hideMark/>
          </w:tcPr>
          <w:p w14:paraId="14F83B2B"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2024</w:t>
            </w:r>
          </w:p>
        </w:tc>
        <w:tc>
          <w:tcPr>
            <w:tcW w:w="885" w:type="pct"/>
            <w:shd w:val="clear" w:color="auto" w:fill="FBCAD0"/>
            <w:noWrap/>
            <w:hideMark/>
          </w:tcPr>
          <w:p w14:paraId="12028F01"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Average</w:t>
            </w:r>
          </w:p>
        </w:tc>
      </w:tr>
      <w:tr w:rsidR="003C15DC" w:rsidRPr="00857FDF" w14:paraId="7D156E30"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122428F1" w14:textId="77777777" w:rsidR="003C15DC" w:rsidRPr="0042265E" w:rsidRDefault="003C15DC">
            <w:pPr>
              <w:rPr>
                <w:rFonts w:eastAsia="Times New Roman" w:cs="Segoe UI"/>
                <w:b w:val="0"/>
                <w:color w:val="000000"/>
              </w:rPr>
            </w:pPr>
            <w:r w:rsidRPr="0042265E">
              <w:rPr>
                <w:rFonts w:eastAsia="Times New Roman" w:cs="Segoe UI"/>
                <w:b w:val="0"/>
                <w:color w:val="000000"/>
              </w:rPr>
              <w:t>Basildon</w:t>
            </w:r>
          </w:p>
        </w:tc>
        <w:tc>
          <w:tcPr>
            <w:tcW w:w="698" w:type="pct"/>
            <w:noWrap/>
            <w:vAlign w:val="bottom"/>
            <w:hideMark/>
          </w:tcPr>
          <w:p w14:paraId="10435A4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698" w:type="pct"/>
            <w:noWrap/>
            <w:vAlign w:val="bottom"/>
            <w:hideMark/>
          </w:tcPr>
          <w:p w14:paraId="02EC110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33%</w:t>
            </w:r>
          </w:p>
        </w:tc>
        <w:tc>
          <w:tcPr>
            <w:tcW w:w="887" w:type="pct"/>
            <w:noWrap/>
            <w:vAlign w:val="bottom"/>
            <w:hideMark/>
          </w:tcPr>
          <w:p w14:paraId="3555A68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-25%</w:t>
            </w:r>
          </w:p>
        </w:tc>
        <w:tc>
          <w:tcPr>
            <w:tcW w:w="887" w:type="pct"/>
            <w:noWrap/>
            <w:vAlign w:val="bottom"/>
            <w:hideMark/>
          </w:tcPr>
          <w:p w14:paraId="31E1C43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33%</w:t>
            </w:r>
          </w:p>
        </w:tc>
        <w:tc>
          <w:tcPr>
            <w:tcW w:w="885" w:type="pct"/>
            <w:noWrap/>
            <w:vAlign w:val="bottom"/>
            <w:hideMark/>
          </w:tcPr>
          <w:p w14:paraId="3D3032B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10%</w:t>
            </w:r>
          </w:p>
        </w:tc>
      </w:tr>
      <w:tr w:rsidR="003C15DC" w:rsidRPr="00857FDF" w14:paraId="02E4ECF4"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A3128FD" w14:textId="77777777" w:rsidR="003C15DC" w:rsidRPr="0042265E" w:rsidRDefault="003C15DC">
            <w:pPr>
              <w:rPr>
                <w:rFonts w:eastAsia="Times New Roman" w:cs="Segoe UI"/>
                <w:b w:val="0"/>
                <w:color w:val="000000"/>
              </w:rPr>
            </w:pPr>
            <w:r w:rsidRPr="0042265E">
              <w:rPr>
                <w:rFonts w:eastAsia="Times New Roman" w:cs="Segoe UI"/>
                <w:b w:val="0"/>
                <w:color w:val="000000"/>
              </w:rPr>
              <w:t>Braintree</w:t>
            </w:r>
          </w:p>
        </w:tc>
        <w:tc>
          <w:tcPr>
            <w:tcW w:w="698" w:type="pct"/>
            <w:noWrap/>
            <w:vAlign w:val="bottom"/>
            <w:hideMark/>
          </w:tcPr>
          <w:p w14:paraId="0AFE4E0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698" w:type="pct"/>
            <w:noWrap/>
            <w:vAlign w:val="bottom"/>
            <w:hideMark/>
          </w:tcPr>
          <w:p w14:paraId="5903128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65EB2F5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0A841C7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33%</w:t>
            </w:r>
          </w:p>
        </w:tc>
        <w:tc>
          <w:tcPr>
            <w:tcW w:w="885" w:type="pct"/>
            <w:noWrap/>
            <w:vAlign w:val="bottom"/>
            <w:hideMark/>
          </w:tcPr>
          <w:p w14:paraId="0943A38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8%</w:t>
            </w:r>
          </w:p>
        </w:tc>
      </w:tr>
      <w:tr w:rsidR="003C15DC" w:rsidRPr="00857FDF" w14:paraId="707795A7"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2362F2A2" w14:textId="77777777" w:rsidR="003C15DC" w:rsidRPr="0042265E" w:rsidRDefault="003C15DC">
            <w:pPr>
              <w:rPr>
                <w:rFonts w:eastAsia="Times New Roman" w:cs="Segoe UI"/>
                <w:b w:val="0"/>
                <w:color w:val="000000"/>
              </w:rPr>
            </w:pPr>
            <w:r w:rsidRPr="0042265E">
              <w:rPr>
                <w:rFonts w:eastAsia="Times New Roman" w:cs="Segoe UI"/>
                <w:b w:val="0"/>
                <w:color w:val="000000"/>
              </w:rPr>
              <w:t>Brentwood</w:t>
            </w:r>
          </w:p>
        </w:tc>
        <w:tc>
          <w:tcPr>
            <w:tcW w:w="698" w:type="pct"/>
            <w:noWrap/>
            <w:vAlign w:val="bottom"/>
            <w:hideMark/>
          </w:tcPr>
          <w:p w14:paraId="2602E7D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698" w:type="pct"/>
            <w:noWrap/>
            <w:vAlign w:val="bottom"/>
            <w:hideMark/>
          </w:tcPr>
          <w:p w14:paraId="58856D1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11B7BFF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514D073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5" w:type="pct"/>
            <w:noWrap/>
            <w:vAlign w:val="bottom"/>
            <w:hideMark/>
          </w:tcPr>
          <w:p w14:paraId="131A3BD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r>
      <w:tr w:rsidR="003C15DC" w:rsidRPr="00857FDF" w14:paraId="79FB3F2E"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6B517FD" w14:textId="2945EE29" w:rsidR="003C15DC" w:rsidRPr="0042265E" w:rsidRDefault="00D30CB8">
            <w:pPr>
              <w:rPr>
                <w:rFonts w:eastAsia="Times New Roman" w:cs="Segoe UI"/>
                <w:b w:val="0"/>
                <w:color w:val="000000"/>
              </w:rPr>
            </w:pPr>
            <w:r>
              <w:rPr>
                <w:rFonts w:eastAsia="Times New Roman" w:cs="Segoe UI"/>
                <w:b w:val="0"/>
                <w:color w:val="000000"/>
              </w:rPr>
              <w:t>Castle Point</w:t>
            </w:r>
          </w:p>
        </w:tc>
        <w:tc>
          <w:tcPr>
            <w:tcW w:w="698" w:type="pct"/>
            <w:noWrap/>
            <w:vAlign w:val="bottom"/>
            <w:hideMark/>
          </w:tcPr>
          <w:p w14:paraId="5C66032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698" w:type="pct"/>
            <w:noWrap/>
            <w:vAlign w:val="bottom"/>
            <w:hideMark/>
          </w:tcPr>
          <w:p w14:paraId="5094AD0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72BE39DB"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-50%</w:t>
            </w:r>
          </w:p>
        </w:tc>
        <w:tc>
          <w:tcPr>
            <w:tcW w:w="887" w:type="pct"/>
            <w:noWrap/>
            <w:vAlign w:val="bottom"/>
            <w:hideMark/>
          </w:tcPr>
          <w:p w14:paraId="06BE8AB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100%</w:t>
            </w:r>
          </w:p>
        </w:tc>
        <w:tc>
          <w:tcPr>
            <w:tcW w:w="885" w:type="pct"/>
            <w:noWrap/>
            <w:vAlign w:val="bottom"/>
            <w:hideMark/>
          </w:tcPr>
          <w:p w14:paraId="56DD11A8"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13%</w:t>
            </w:r>
          </w:p>
        </w:tc>
      </w:tr>
      <w:tr w:rsidR="003C15DC" w:rsidRPr="00857FDF" w14:paraId="15B841BD"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6B3D028" w14:textId="77777777" w:rsidR="003C15DC" w:rsidRPr="0042265E" w:rsidRDefault="003C15DC">
            <w:pPr>
              <w:rPr>
                <w:rFonts w:eastAsia="Times New Roman" w:cs="Segoe UI"/>
                <w:b w:val="0"/>
                <w:color w:val="000000"/>
              </w:rPr>
            </w:pPr>
            <w:r w:rsidRPr="0042265E">
              <w:rPr>
                <w:rFonts w:eastAsia="Times New Roman" w:cs="Segoe UI"/>
                <w:b w:val="0"/>
                <w:color w:val="000000"/>
              </w:rPr>
              <w:t>Chelmsford</w:t>
            </w:r>
          </w:p>
        </w:tc>
        <w:tc>
          <w:tcPr>
            <w:tcW w:w="698" w:type="pct"/>
            <w:noWrap/>
            <w:vAlign w:val="bottom"/>
            <w:hideMark/>
          </w:tcPr>
          <w:p w14:paraId="2B455F88"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-50%</w:t>
            </w:r>
          </w:p>
        </w:tc>
        <w:tc>
          <w:tcPr>
            <w:tcW w:w="698" w:type="pct"/>
            <w:noWrap/>
            <w:vAlign w:val="bottom"/>
            <w:hideMark/>
          </w:tcPr>
          <w:p w14:paraId="1F6EA57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100%</w:t>
            </w:r>
          </w:p>
        </w:tc>
        <w:tc>
          <w:tcPr>
            <w:tcW w:w="887" w:type="pct"/>
            <w:noWrap/>
            <w:vAlign w:val="bottom"/>
            <w:hideMark/>
          </w:tcPr>
          <w:p w14:paraId="72CDD35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50%</w:t>
            </w:r>
          </w:p>
        </w:tc>
        <w:tc>
          <w:tcPr>
            <w:tcW w:w="887" w:type="pct"/>
            <w:noWrap/>
            <w:vAlign w:val="bottom"/>
            <w:hideMark/>
          </w:tcPr>
          <w:p w14:paraId="5D32858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5" w:type="pct"/>
            <w:noWrap/>
            <w:vAlign w:val="bottom"/>
            <w:hideMark/>
          </w:tcPr>
          <w:p w14:paraId="763977D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25%</w:t>
            </w:r>
          </w:p>
        </w:tc>
      </w:tr>
      <w:tr w:rsidR="003C15DC" w:rsidRPr="00857FDF" w14:paraId="4CF05737"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58BEAB3A" w14:textId="77777777" w:rsidR="003C15DC" w:rsidRPr="0042265E" w:rsidRDefault="003C15DC">
            <w:pPr>
              <w:rPr>
                <w:rFonts w:eastAsia="Times New Roman" w:cs="Segoe UI"/>
                <w:b w:val="0"/>
                <w:color w:val="000000"/>
              </w:rPr>
            </w:pPr>
            <w:r w:rsidRPr="0042265E">
              <w:rPr>
                <w:rFonts w:eastAsia="Times New Roman" w:cs="Segoe UI"/>
                <w:b w:val="0"/>
                <w:color w:val="000000"/>
              </w:rPr>
              <w:t>Colchester</w:t>
            </w:r>
          </w:p>
        </w:tc>
        <w:tc>
          <w:tcPr>
            <w:tcW w:w="698" w:type="pct"/>
            <w:noWrap/>
            <w:vAlign w:val="bottom"/>
            <w:hideMark/>
          </w:tcPr>
          <w:p w14:paraId="25BBB96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-20%</w:t>
            </w:r>
          </w:p>
        </w:tc>
        <w:tc>
          <w:tcPr>
            <w:tcW w:w="698" w:type="pct"/>
            <w:noWrap/>
            <w:vAlign w:val="bottom"/>
            <w:hideMark/>
          </w:tcPr>
          <w:p w14:paraId="2DC5268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-13%</w:t>
            </w:r>
          </w:p>
        </w:tc>
        <w:tc>
          <w:tcPr>
            <w:tcW w:w="887" w:type="pct"/>
            <w:noWrap/>
            <w:vAlign w:val="bottom"/>
            <w:hideMark/>
          </w:tcPr>
          <w:p w14:paraId="7F64992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51556F1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5" w:type="pct"/>
            <w:noWrap/>
            <w:vAlign w:val="bottom"/>
            <w:hideMark/>
          </w:tcPr>
          <w:p w14:paraId="5594EA6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-8%</w:t>
            </w:r>
          </w:p>
        </w:tc>
      </w:tr>
      <w:tr w:rsidR="003C15DC" w:rsidRPr="00857FDF" w14:paraId="5BF82591"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B4EB9DD" w14:textId="77777777" w:rsidR="003C15DC" w:rsidRPr="0042265E" w:rsidRDefault="003C15DC">
            <w:pPr>
              <w:rPr>
                <w:rFonts w:eastAsia="Times New Roman" w:cs="Segoe UI"/>
                <w:b w:val="0"/>
                <w:color w:val="000000"/>
              </w:rPr>
            </w:pPr>
            <w:r w:rsidRPr="0042265E">
              <w:rPr>
                <w:rFonts w:eastAsia="Times New Roman" w:cs="Segoe UI"/>
                <w:b w:val="0"/>
                <w:color w:val="000000"/>
              </w:rPr>
              <w:t>Epping forest</w:t>
            </w:r>
          </w:p>
        </w:tc>
        <w:tc>
          <w:tcPr>
            <w:tcW w:w="698" w:type="pct"/>
            <w:noWrap/>
            <w:vAlign w:val="bottom"/>
            <w:hideMark/>
          </w:tcPr>
          <w:p w14:paraId="563D27C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-20%</w:t>
            </w:r>
          </w:p>
        </w:tc>
        <w:tc>
          <w:tcPr>
            <w:tcW w:w="698" w:type="pct"/>
            <w:noWrap/>
            <w:vAlign w:val="bottom"/>
            <w:hideMark/>
          </w:tcPr>
          <w:p w14:paraId="032CDF7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6B863CC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17D5DED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-50%</w:t>
            </w:r>
          </w:p>
        </w:tc>
        <w:tc>
          <w:tcPr>
            <w:tcW w:w="885" w:type="pct"/>
            <w:noWrap/>
            <w:vAlign w:val="bottom"/>
            <w:hideMark/>
          </w:tcPr>
          <w:p w14:paraId="02D261A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-18%</w:t>
            </w:r>
          </w:p>
        </w:tc>
      </w:tr>
      <w:tr w:rsidR="003C15DC" w:rsidRPr="00857FDF" w14:paraId="717EC8CC"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59C621D7" w14:textId="77777777" w:rsidR="003C15DC" w:rsidRPr="0042265E" w:rsidRDefault="003C15DC">
            <w:pPr>
              <w:rPr>
                <w:rFonts w:eastAsia="Times New Roman" w:cs="Segoe UI"/>
                <w:b w:val="0"/>
                <w:color w:val="000000"/>
              </w:rPr>
            </w:pPr>
            <w:r w:rsidRPr="0042265E">
              <w:rPr>
                <w:rFonts w:eastAsia="Times New Roman" w:cs="Segoe UI"/>
                <w:b w:val="0"/>
                <w:color w:val="000000"/>
              </w:rPr>
              <w:t>Harlow</w:t>
            </w:r>
          </w:p>
        </w:tc>
        <w:tc>
          <w:tcPr>
            <w:tcW w:w="698" w:type="pct"/>
            <w:noWrap/>
            <w:vAlign w:val="bottom"/>
            <w:hideMark/>
          </w:tcPr>
          <w:p w14:paraId="210D10B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698" w:type="pct"/>
            <w:noWrap/>
            <w:vAlign w:val="bottom"/>
            <w:hideMark/>
          </w:tcPr>
          <w:p w14:paraId="0D48287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2445E04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27B91B3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5" w:type="pct"/>
            <w:noWrap/>
            <w:vAlign w:val="bottom"/>
            <w:hideMark/>
          </w:tcPr>
          <w:p w14:paraId="0355112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r>
      <w:tr w:rsidR="003C15DC" w:rsidRPr="00857FDF" w14:paraId="1686435E"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27EA2197" w14:textId="77777777" w:rsidR="003C15DC" w:rsidRPr="0042265E" w:rsidRDefault="003C15DC">
            <w:pPr>
              <w:rPr>
                <w:rFonts w:eastAsia="Times New Roman" w:cs="Segoe UI"/>
                <w:b w:val="0"/>
                <w:color w:val="000000"/>
              </w:rPr>
            </w:pPr>
            <w:r w:rsidRPr="0042265E">
              <w:rPr>
                <w:rFonts w:eastAsia="Times New Roman" w:cs="Segoe UI"/>
                <w:b w:val="0"/>
                <w:color w:val="000000"/>
              </w:rPr>
              <w:t>Maldon</w:t>
            </w:r>
          </w:p>
        </w:tc>
        <w:tc>
          <w:tcPr>
            <w:tcW w:w="698" w:type="pct"/>
            <w:noWrap/>
            <w:vAlign w:val="bottom"/>
            <w:hideMark/>
          </w:tcPr>
          <w:p w14:paraId="5C17626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698" w:type="pct"/>
            <w:noWrap/>
            <w:vAlign w:val="bottom"/>
            <w:hideMark/>
          </w:tcPr>
          <w:p w14:paraId="08275E1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695078A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4F32A87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5" w:type="pct"/>
            <w:noWrap/>
            <w:vAlign w:val="bottom"/>
            <w:hideMark/>
          </w:tcPr>
          <w:p w14:paraId="6576B83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r>
      <w:tr w:rsidR="003C15DC" w:rsidRPr="00857FDF" w14:paraId="0034D0E6"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7D32CC3" w14:textId="77777777" w:rsidR="003C15DC" w:rsidRPr="0042265E" w:rsidRDefault="003C15DC">
            <w:pPr>
              <w:rPr>
                <w:rFonts w:eastAsia="Times New Roman" w:cs="Segoe UI"/>
                <w:b w:val="0"/>
                <w:color w:val="000000"/>
              </w:rPr>
            </w:pPr>
            <w:r w:rsidRPr="0042265E">
              <w:rPr>
                <w:rFonts w:eastAsia="Times New Roman" w:cs="Segoe UI"/>
                <w:b w:val="0"/>
                <w:color w:val="000000"/>
              </w:rPr>
              <w:t>Rochford</w:t>
            </w:r>
          </w:p>
        </w:tc>
        <w:tc>
          <w:tcPr>
            <w:tcW w:w="698" w:type="pct"/>
            <w:noWrap/>
            <w:vAlign w:val="bottom"/>
            <w:hideMark/>
          </w:tcPr>
          <w:p w14:paraId="3B6916D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698" w:type="pct"/>
            <w:noWrap/>
            <w:vAlign w:val="bottom"/>
            <w:hideMark/>
          </w:tcPr>
          <w:p w14:paraId="499E4CC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58F49F9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3B9A9B1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5" w:type="pct"/>
            <w:noWrap/>
            <w:vAlign w:val="bottom"/>
            <w:hideMark/>
          </w:tcPr>
          <w:p w14:paraId="353CFFF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r>
      <w:tr w:rsidR="003C15DC" w:rsidRPr="00857FDF" w14:paraId="2BF17A49"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053EA814" w14:textId="77777777" w:rsidR="003C15DC" w:rsidRPr="0042265E" w:rsidRDefault="003C15DC">
            <w:pPr>
              <w:rPr>
                <w:rFonts w:eastAsia="Times New Roman" w:cs="Segoe UI"/>
                <w:b w:val="0"/>
                <w:color w:val="000000"/>
              </w:rPr>
            </w:pPr>
            <w:r w:rsidRPr="0042265E">
              <w:rPr>
                <w:rFonts w:eastAsia="Times New Roman" w:cs="Segoe UI"/>
                <w:b w:val="0"/>
                <w:color w:val="000000"/>
              </w:rPr>
              <w:t>Tendring</w:t>
            </w:r>
          </w:p>
        </w:tc>
        <w:tc>
          <w:tcPr>
            <w:tcW w:w="698" w:type="pct"/>
            <w:noWrap/>
            <w:vAlign w:val="bottom"/>
            <w:hideMark/>
          </w:tcPr>
          <w:p w14:paraId="4FC2B44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-7%</w:t>
            </w:r>
          </w:p>
        </w:tc>
        <w:tc>
          <w:tcPr>
            <w:tcW w:w="698" w:type="pct"/>
            <w:noWrap/>
            <w:vAlign w:val="bottom"/>
            <w:hideMark/>
          </w:tcPr>
          <w:p w14:paraId="7B8BB63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39D93CA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-14%</w:t>
            </w:r>
          </w:p>
        </w:tc>
        <w:tc>
          <w:tcPr>
            <w:tcW w:w="887" w:type="pct"/>
            <w:noWrap/>
            <w:vAlign w:val="bottom"/>
            <w:hideMark/>
          </w:tcPr>
          <w:p w14:paraId="5DF9D91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-8%</w:t>
            </w:r>
          </w:p>
        </w:tc>
        <w:tc>
          <w:tcPr>
            <w:tcW w:w="885" w:type="pct"/>
            <w:noWrap/>
            <w:vAlign w:val="bottom"/>
            <w:hideMark/>
          </w:tcPr>
          <w:p w14:paraId="550B420B"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-7%</w:t>
            </w:r>
          </w:p>
        </w:tc>
      </w:tr>
      <w:tr w:rsidR="003C15DC" w:rsidRPr="00857FDF" w14:paraId="6CB6437F"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69ED17A3" w14:textId="77777777" w:rsidR="003C15DC" w:rsidRPr="0042265E" w:rsidRDefault="003C15DC">
            <w:pPr>
              <w:rPr>
                <w:rFonts w:eastAsia="Times New Roman" w:cs="Segoe UI"/>
                <w:b w:val="0"/>
                <w:color w:val="000000"/>
              </w:rPr>
            </w:pPr>
            <w:r w:rsidRPr="0042265E">
              <w:rPr>
                <w:rFonts w:eastAsia="Times New Roman" w:cs="Segoe UI"/>
                <w:b w:val="0"/>
                <w:color w:val="000000"/>
              </w:rPr>
              <w:t>Uttlesford</w:t>
            </w:r>
          </w:p>
        </w:tc>
        <w:tc>
          <w:tcPr>
            <w:tcW w:w="698" w:type="pct"/>
            <w:noWrap/>
            <w:vAlign w:val="bottom"/>
            <w:hideMark/>
          </w:tcPr>
          <w:p w14:paraId="47B0AF3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698" w:type="pct"/>
            <w:noWrap/>
            <w:vAlign w:val="bottom"/>
            <w:hideMark/>
          </w:tcPr>
          <w:p w14:paraId="603FADF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100%</w:t>
            </w:r>
          </w:p>
        </w:tc>
        <w:tc>
          <w:tcPr>
            <w:tcW w:w="887" w:type="pct"/>
            <w:noWrap/>
            <w:vAlign w:val="bottom"/>
            <w:hideMark/>
          </w:tcPr>
          <w:p w14:paraId="0602ECA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0%</w:t>
            </w:r>
          </w:p>
        </w:tc>
        <w:tc>
          <w:tcPr>
            <w:tcW w:w="887" w:type="pct"/>
            <w:noWrap/>
            <w:vAlign w:val="bottom"/>
            <w:hideMark/>
          </w:tcPr>
          <w:p w14:paraId="393C799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-50%</w:t>
            </w:r>
          </w:p>
        </w:tc>
        <w:tc>
          <w:tcPr>
            <w:tcW w:w="885" w:type="pct"/>
            <w:noWrap/>
            <w:vAlign w:val="bottom"/>
            <w:hideMark/>
          </w:tcPr>
          <w:p w14:paraId="60104F1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F5591A">
              <w:rPr>
                <w:rFonts w:cs="Segoe UI"/>
                <w:color w:val="000000"/>
              </w:rPr>
              <w:t>13%</w:t>
            </w:r>
          </w:p>
        </w:tc>
      </w:tr>
      <w:tr w:rsidR="003C15DC" w:rsidRPr="00857FDF" w14:paraId="24B6B90B"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274856CD" w14:textId="3EBBDBC3" w:rsidR="003C15DC" w:rsidRPr="00857FDF" w:rsidRDefault="003C15DC">
            <w:pPr>
              <w:rPr>
                <w:rFonts w:eastAsia="Times New Roman" w:cs="Segoe UI"/>
                <w:color w:val="000000"/>
              </w:rPr>
            </w:pPr>
            <w:r w:rsidRPr="00857FDF">
              <w:rPr>
                <w:rFonts w:eastAsia="Times New Roman" w:cs="Segoe UI"/>
                <w:color w:val="000000"/>
              </w:rPr>
              <w:lastRenderedPageBreak/>
              <w:t>E</w:t>
            </w:r>
            <w:r w:rsidR="002B7766">
              <w:rPr>
                <w:rFonts w:eastAsia="Times New Roman" w:cs="Segoe UI"/>
                <w:color w:val="000000"/>
              </w:rPr>
              <w:t>ssex</w:t>
            </w:r>
          </w:p>
        </w:tc>
        <w:tc>
          <w:tcPr>
            <w:tcW w:w="698" w:type="pct"/>
            <w:noWrap/>
            <w:vAlign w:val="bottom"/>
            <w:hideMark/>
          </w:tcPr>
          <w:p w14:paraId="1D36AD19"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-12%</w:t>
            </w:r>
          </w:p>
        </w:tc>
        <w:tc>
          <w:tcPr>
            <w:tcW w:w="698" w:type="pct"/>
            <w:noWrap/>
            <w:vAlign w:val="bottom"/>
            <w:hideMark/>
          </w:tcPr>
          <w:p w14:paraId="559B5B84"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5%</w:t>
            </w:r>
          </w:p>
        </w:tc>
        <w:tc>
          <w:tcPr>
            <w:tcW w:w="887" w:type="pct"/>
            <w:noWrap/>
            <w:vAlign w:val="bottom"/>
            <w:hideMark/>
          </w:tcPr>
          <w:p w14:paraId="4412C313"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-5%</w:t>
            </w:r>
          </w:p>
        </w:tc>
        <w:tc>
          <w:tcPr>
            <w:tcW w:w="887" w:type="pct"/>
            <w:noWrap/>
            <w:vAlign w:val="bottom"/>
            <w:hideMark/>
          </w:tcPr>
          <w:p w14:paraId="1ED28DDD"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-3%</w:t>
            </w:r>
          </w:p>
        </w:tc>
        <w:tc>
          <w:tcPr>
            <w:tcW w:w="885" w:type="pct"/>
            <w:noWrap/>
            <w:vAlign w:val="bottom"/>
            <w:hideMark/>
          </w:tcPr>
          <w:p w14:paraId="0E992896"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-3.6%</w:t>
            </w:r>
          </w:p>
        </w:tc>
      </w:tr>
    </w:tbl>
    <w:p w14:paraId="10E59777" w14:textId="1B34AC90" w:rsidR="003C15DC" w:rsidRPr="00060DE3" w:rsidRDefault="003C15DC" w:rsidP="003C15DC">
      <w:pPr>
        <w:rPr>
          <w:rFonts w:cs="Segoe UI"/>
          <w:szCs w:val="18"/>
        </w:rPr>
      </w:pPr>
      <w:r w:rsidRPr="0009158E">
        <w:rPr>
          <w:rFonts w:ascii="Segoe UI" w:hAnsi="Segoe UI" w:cs="Segoe UI"/>
          <w:sz w:val="18"/>
          <w:szCs w:val="18"/>
        </w:rPr>
        <w:t xml:space="preserve">Source: </w:t>
      </w:r>
      <w:r w:rsidR="000717DD">
        <w:rPr>
          <w:rFonts w:ascii="Segoe UI" w:hAnsi="Segoe UI" w:cs="Segoe UI"/>
          <w:sz w:val="18"/>
          <w:szCs w:val="18"/>
        </w:rPr>
        <w:t>Essex County Council</w:t>
      </w:r>
      <w:r w:rsidRPr="0009158E">
        <w:rPr>
          <w:rFonts w:ascii="Segoe UI" w:hAnsi="Segoe UI" w:cs="Segoe UI"/>
          <w:sz w:val="18"/>
          <w:szCs w:val="18"/>
        </w:rPr>
        <w:t xml:space="preserve"> (MOSAIC) (2024)</w:t>
      </w:r>
    </w:p>
    <w:p w14:paraId="52F07A1C" w14:textId="37EF8D08" w:rsidR="003C15DC" w:rsidRPr="003942FF" w:rsidRDefault="003C15DC" w:rsidP="003942FF">
      <w:pPr>
        <w:spacing w:before="120" w:after="0"/>
        <w:rPr>
          <w:rFonts w:cs="Segoe UI"/>
          <w:sz w:val="22"/>
          <w:szCs w:val="22"/>
        </w:rPr>
      </w:pPr>
      <w:r w:rsidRPr="003942FF">
        <w:rPr>
          <w:rFonts w:ascii="Segoe UI" w:hAnsi="Segoe UI" w:cs="Segoe UI"/>
          <w:sz w:val="22"/>
          <w:szCs w:val="22"/>
        </w:rPr>
        <w:t xml:space="preserve">Table </w:t>
      </w:r>
      <w:r w:rsidRPr="003942FF">
        <w:rPr>
          <w:rFonts w:ascii="Segoe UI" w:hAnsi="Segoe UI" w:cs="Segoe UI"/>
          <w:sz w:val="22"/>
          <w:szCs w:val="22"/>
        </w:rPr>
        <w:fldChar w:fldCharType="begin"/>
      </w:r>
      <w:r w:rsidRPr="003942FF">
        <w:rPr>
          <w:rFonts w:ascii="Segoe UI" w:hAnsi="Segoe UI" w:cs="Segoe UI"/>
          <w:sz w:val="22"/>
          <w:szCs w:val="22"/>
        </w:rPr>
        <w:instrText>SEQ Table \* ARABIC</w:instrText>
      </w:r>
      <w:r w:rsidRPr="003942FF">
        <w:rPr>
          <w:rFonts w:ascii="Segoe UI" w:hAnsi="Segoe UI" w:cs="Segoe UI"/>
          <w:sz w:val="22"/>
          <w:szCs w:val="22"/>
        </w:rPr>
        <w:fldChar w:fldCharType="separate"/>
      </w:r>
      <w:r w:rsidR="009905C0">
        <w:rPr>
          <w:rFonts w:ascii="Segoe UI" w:hAnsi="Segoe UI" w:cs="Segoe UI"/>
          <w:noProof/>
          <w:sz w:val="22"/>
          <w:szCs w:val="22"/>
        </w:rPr>
        <w:t>186</w:t>
      </w:r>
      <w:r w:rsidRPr="003942FF">
        <w:rPr>
          <w:rFonts w:ascii="Segoe UI" w:hAnsi="Segoe UI" w:cs="Segoe UI"/>
          <w:sz w:val="22"/>
          <w:szCs w:val="22"/>
        </w:rPr>
        <w:fldChar w:fldCharType="end"/>
      </w:r>
      <w:r w:rsidRPr="003942FF">
        <w:rPr>
          <w:rFonts w:ascii="Segoe UI" w:hAnsi="Segoe UI" w:cs="Segoe UI"/>
          <w:sz w:val="22"/>
          <w:szCs w:val="22"/>
        </w:rPr>
        <w:t xml:space="preserve">. Trend of people with PSI in </w:t>
      </w:r>
      <w:r w:rsidR="003942FF" w:rsidRPr="003942FF">
        <w:rPr>
          <w:rFonts w:ascii="Segoe UI" w:hAnsi="Segoe UI" w:cs="Segoe UI"/>
          <w:sz w:val="22"/>
          <w:szCs w:val="22"/>
        </w:rPr>
        <w:t>r</w:t>
      </w:r>
      <w:r w:rsidRPr="003942FF">
        <w:rPr>
          <w:rFonts w:ascii="Segoe UI" w:hAnsi="Segoe UI" w:cs="Segoe UI"/>
          <w:sz w:val="22"/>
          <w:szCs w:val="22"/>
        </w:rPr>
        <w:t>esidential/nursing care from 2020 to 2024</w:t>
      </w:r>
    </w:p>
    <w:tbl>
      <w:tblPr>
        <w:tblStyle w:val="GridTable5Dark-Accent4"/>
        <w:tblW w:w="5000" w:type="pct"/>
        <w:tblLook w:val="04A0" w:firstRow="1" w:lastRow="0" w:firstColumn="1" w:lastColumn="0" w:noHBand="0" w:noVBand="1"/>
      </w:tblPr>
      <w:tblGrid>
        <w:gridCol w:w="2406"/>
        <w:gridCol w:w="1560"/>
        <w:gridCol w:w="1374"/>
        <w:gridCol w:w="1226"/>
        <w:gridCol w:w="1226"/>
        <w:gridCol w:w="1224"/>
      </w:tblGrid>
      <w:tr w:rsidR="003C15DC" w:rsidRPr="003F4738" w14:paraId="593C2E43" w14:textId="77777777" w:rsidTr="002B7766">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334" w:type="pct"/>
            <w:shd w:val="clear" w:color="auto" w:fill="FBCAD0"/>
            <w:noWrap/>
            <w:hideMark/>
          </w:tcPr>
          <w:p w14:paraId="6E8961C1" w14:textId="77777777" w:rsidR="003C15DC" w:rsidRPr="003F4738" w:rsidRDefault="003C15DC">
            <w:pPr>
              <w:rPr>
                <w:rFonts w:eastAsia="Times New Roman" w:cs="Segoe UI"/>
                <w:color w:val="000000"/>
              </w:rPr>
            </w:pPr>
            <w:r w:rsidRPr="003F4738">
              <w:rPr>
                <w:rFonts w:eastAsia="Times New Roman" w:cs="Segoe UI"/>
                <w:color w:val="000000"/>
              </w:rPr>
              <w:t>District</w:t>
            </w:r>
          </w:p>
        </w:tc>
        <w:tc>
          <w:tcPr>
            <w:tcW w:w="865" w:type="pct"/>
            <w:shd w:val="clear" w:color="auto" w:fill="FBCAD0"/>
            <w:noWrap/>
            <w:hideMark/>
          </w:tcPr>
          <w:p w14:paraId="2778244C"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2020</w:t>
            </w:r>
          </w:p>
        </w:tc>
        <w:tc>
          <w:tcPr>
            <w:tcW w:w="762" w:type="pct"/>
            <w:shd w:val="clear" w:color="auto" w:fill="FBCAD0"/>
            <w:noWrap/>
            <w:hideMark/>
          </w:tcPr>
          <w:p w14:paraId="471542C3"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2021</w:t>
            </w:r>
          </w:p>
        </w:tc>
        <w:tc>
          <w:tcPr>
            <w:tcW w:w="680" w:type="pct"/>
            <w:shd w:val="clear" w:color="auto" w:fill="FBCAD0"/>
            <w:noWrap/>
            <w:hideMark/>
          </w:tcPr>
          <w:p w14:paraId="15AF13CD"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2022</w:t>
            </w:r>
          </w:p>
        </w:tc>
        <w:tc>
          <w:tcPr>
            <w:tcW w:w="680" w:type="pct"/>
            <w:shd w:val="clear" w:color="auto" w:fill="FBCAD0"/>
            <w:noWrap/>
            <w:hideMark/>
          </w:tcPr>
          <w:p w14:paraId="78975498"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2023</w:t>
            </w:r>
          </w:p>
        </w:tc>
        <w:tc>
          <w:tcPr>
            <w:tcW w:w="679" w:type="pct"/>
            <w:shd w:val="clear" w:color="auto" w:fill="FBCAD0"/>
            <w:noWrap/>
            <w:hideMark/>
          </w:tcPr>
          <w:p w14:paraId="6095431A" w14:textId="77777777" w:rsidR="003C15DC" w:rsidRPr="003F4738"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3F4738">
              <w:rPr>
                <w:rFonts w:eastAsia="Times New Roman" w:cs="Segoe UI"/>
                <w:color w:val="000000"/>
              </w:rPr>
              <w:t>2024</w:t>
            </w:r>
          </w:p>
        </w:tc>
      </w:tr>
      <w:tr w:rsidR="003C15DC" w:rsidRPr="003F4738" w14:paraId="66778727"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74C796CE" w14:textId="77777777" w:rsidR="003C15DC" w:rsidRPr="0042265E" w:rsidRDefault="003C15DC">
            <w:pPr>
              <w:rPr>
                <w:rFonts w:eastAsia="Times New Roman" w:cs="Segoe UI"/>
                <w:b w:val="0"/>
                <w:color w:val="000000"/>
              </w:rPr>
            </w:pPr>
            <w:r w:rsidRPr="0042265E">
              <w:rPr>
                <w:rFonts w:eastAsia="Times New Roman" w:cs="Segoe UI"/>
                <w:b w:val="0"/>
                <w:color w:val="000000"/>
              </w:rPr>
              <w:t>Basildon</w:t>
            </w:r>
          </w:p>
        </w:tc>
        <w:tc>
          <w:tcPr>
            <w:tcW w:w="865" w:type="pct"/>
            <w:noWrap/>
            <w:vAlign w:val="bottom"/>
            <w:hideMark/>
          </w:tcPr>
          <w:p w14:paraId="27F14E3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10</w:t>
            </w:r>
          </w:p>
        </w:tc>
        <w:tc>
          <w:tcPr>
            <w:tcW w:w="762" w:type="pct"/>
            <w:noWrap/>
            <w:vAlign w:val="bottom"/>
            <w:hideMark/>
          </w:tcPr>
          <w:p w14:paraId="6F51F3F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11</w:t>
            </w:r>
          </w:p>
        </w:tc>
        <w:tc>
          <w:tcPr>
            <w:tcW w:w="680" w:type="pct"/>
            <w:noWrap/>
            <w:vAlign w:val="bottom"/>
            <w:hideMark/>
          </w:tcPr>
          <w:p w14:paraId="3609F53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11</w:t>
            </w:r>
          </w:p>
        </w:tc>
        <w:tc>
          <w:tcPr>
            <w:tcW w:w="680" w:type="pct"/>
            <w:noWrap/>
            <w:vAlign w:val="bottom"/>
            <w:hideMark/>
          </w:tcPr>
          <w:p w14:paraId="37123E8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9</w:t>
            </w:r>
          </w:p>
        </w:tc>
        <w:tc>
          <w:tcPr>
            <w:tcW w:w="679" w:type="pct"/>
            <w:noWrap/>
            <w:vAlign w:val="bottom"/>
            <w:hideMark/>
          </w:tcPr>
          <w:p w14:paraId="51F6070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11</w:t>
            </w:r>
          </w:p>
        </w:tc>
      </w:tr>
      <w:tr w:rsidR="003C15DC" w:rsidRPr="003F4738" w14:paraId="3E652AD3"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1288E28D" w14:textId="77777777" w:rsidR="003C15DC" w:rsidRPr="0042265E" w:rsidRDefault="003C15DC">
            <w:pPr>
              <w:rPr>
                <w:rFonts w:eastAsia="Times New Roman" w:cs="Segoe UI"/>
                <w:b w:val="0"/>
                <w:color w:val="000000"/>
              </w:rPr>
            </w:pPr>
            <w:r w:rsidRPr="0042265E">
              <w:rPr>
                <w:rFonts w:eastAsia="Times New Roman" w:cs="Segoe UI"/>
                <w:b w:val="0"/>
                <w:color w:val="000000"/>
              </w:rPr>
              <w:t>Braintree</w:t>
            </w:r>
          </w:p>
        </w:tc>
        <w:tc>
          <w:tcPr>
            <w:tcW w:w="865" w:type="pct"/>
            <w:noWrap/>
            <w:vAlign w:val="bottom"/>
            <w:hideMark/>
          </w:tcPr>
          <w:p w14:paraId="2867E69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16</w:t>
            </w:r>
          </w:p>
        </w:tc>
        <w:tc>
          <w:tcPr>
            <w:tcW w:w="762" w:type="pct"/>
            <w:noWrap/>
            <w:vAlign w:val="bottom"/>
            <w:hideMark/>
          </w:tcPr>
          <w:p w14:paraId="3506A8A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20</w:t>
            </w:r>
          </w:p>
        </w:tc>
        <w:tc>
          <w:tcPr>
            <w:tcW w:w="680" w:type="pct"/>
            <w:noWrap/>
            <w:vAlign w:val="bottom"/>
            <w:hideMark/>
          </w:tcPr>
          <w:p w14:paraId="5B817239"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16</w:t>
            </w:r>
          </w:p>
        </w:tc>
        <w:tc>
          <w:tcPr>
            <w:tcW w:w="680" w:type="pct"/>
            <w:noWrap/>
            <w:vAlign w:val="bottom"/>
            <w:hideMark/>
          </w:tcPr>
          <w:p w14:paraId="1007E733"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17</w:t>
            </w:r>
          </w:p>
        </w:tc>
        <w:tc>
          <w:tcPr>
            <w:tcW w:w="679" w:type="pct"/>
            <w:noWrap/>
            <w:vAlign w:val="bottom"/>
            <w:hideMark/>
          </w:tcPr>
          <w:p w14:paraId="1A3D57F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19</w:t>
            </w:r>
          </w:p>
        </w:tc>
      </w:tr>
      <w:tr w:rsidR="003C15DC" w:rsidRPr="003F4738" w14:paraId="0B9BEB3B"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4A28B70B" w14:textId="77777777" w:rsidR="003C15DC" w:rsidRPr="0042265E" w:rsidRDefault="003C15DC">
            <w:pPr>
              <w:rPr>
                <w:rFonts w:eastAsia="Times New Roman" w:cs="Segoe UI"/>
                <w:b w:val="0"/>
                <w:color w:val="000000"/>
              </w:rPr>
            </w:pPr>
            <w:r w:rsidRPr="0042265E">
              <w:rPr>
                <w:rFonts w:eastAsia="Times New Roman" w:cs="Segoe UI"/>
                <w:b w:val="0"/>
                <w:color w:val="000000"/>
              </w:rPr>
              <w:t>Brentwood</w:t>
            </w:r>
          </w:p>
        </w:tc>
        <w:tc>
          <w:tcPr>
            <w:tcW w:w="865" w:type="pct"/>
            <w:noWrap/>
            <w:vAlign w:val="bottom"/>
            <w:hideMark/>
          </w:tcPr>
          <w:p w14:paraId="17030B66"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6</w:t>
            </w:r>
          </w:p>
        </w:tc>
        <w:tc>
          <w:tcPr>
            <w:tcW w:w="762" w:type="pct"/>
            <w:noWrap/>
            <w:vAlign w:val="bottom"/>
            <w:hideMark/>
          </w:tcPr>
          <w:p w14:paraId="6AD8F8D5"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w:t>
            </w:r>
          </w:p>
        </w:tc>
        <w:tc>
          <w:tcPr>
            <w:tcW w:w="680" w:type="pct"/>
            <w:noWrap/>
            <w:vAlign w:val="bottom"/>
            <w:hideMark/>
          </w:tcPr>
          <w:p w14:paraId="20CEE6B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w:t>
            </w:r>
          </w:p>
        </w:tc>
        <w:tc>
          <w:tcPr>
            <w:tcW w:w="680" w:type="pct"/>
            <w:noWrap/>
            <w:vAlign w:val="bottom"/>
            <w:hideMark/>
          </w:tcPr>
          <w:p w14:paraId="3C768EB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4</w:t>
            </w:r>
          </w:p>
        </w:tc>
        <w:tc>
          <w:tcPr>
            <w:tcW w:w="679" w:type="pct"/>
            <w:noWrap/>
            <w:vAlign w:val="bottom"/>
            <w:hideMark/>
          </w:tcPr>
          <w:p w14:paraId="2B4EDDB3"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4</w:t>
            </w:r>
          </w:p>
        </w:tc>
      </w:tr>
      <w:tr w:rsidR="003C15DC" w:rsidRPr="003F4738" w14:paraId="4F89C6E8"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779BE9AE" w14:textId="5CCBA8B1" w:rsidR="003C15DC" w:rsidRPr="0042265E" w:rsidRDefault="00D30CB8">
            <w:pPr>
              <w:rPr>
                <w:rFonts w:eastAsia="Times New Roman" w:cs="Segoe UI"/>
                <w:b w:val="0"/>
                <w:color w:val="000000"/>
              </w:rPr>
            </w:pPr>
            <w:r>
              <w:rPr>
                <w:rFonts w:eastAsia="Times New Roman" w:cs="Segoe UI"/>
                <w:b w:val="0"/>
                <w:color w:val="000000"/>
              </w:rPr>
              <w:t>Castle Point</w:t>
            </w:r>
          </w:p>
        </w:tc>
        <w:tc>
          <w:tcPr>
            <w:tcW w:w="865" w:type="pct"/>
            <w:noWrap/>
            <w:vAlign w:val="bottom"/>
            <w:hideMark/>
          </w:tcPr>
          <w:p w14:paraId="3360C1B5"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4</w:t>
            </w:r>
          </w:p>
        </w:tc>
        <w:tc>
          <w:tcPr>
            <w:tcW w:w="762" w:type="pct"/>
            <w:noWrap/>
            <w:vAlign w:val="bottom"/>
            <w:hideMark/>
          </w:tcPr>
          <w:p w14:paraId="21F3FC38"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4</w:t>
            </w:r>
          </w:p>
        </w:tc>
        <w:tc>
          <w:tcPr>
            <w:tcW w:w="680" w:type="pct"/>
            <w:noWrap/>
            <w:vAlign w:val="bottom"/>
            <w:hideMark/>
          </w:tcPr>
          <w:p w14:paraId="281FC46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5</w:t>
            </w:r>
          </w:p>
        </w:tc>
        <w:tc>
          <w:tcPr>
            <w:tcW w:w="680" w:type="pct"/>
            <w:noWrap/>
            <w:vAlign w:val="bottom"/>
            <w:hideMark/>
          </w:tcPr>
          <w:p w14:paraId="65BEE8B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6</w:t>
            </w:r>
          </w:p>
        </w:tc>
        <w:tc>
          <w:tcPr>
            <w:tcW w:w="679" w:type="pct"/>
            <w:noWrap/>
            <w:vAlign w:val="bottom"/>
            <w:hideMark/>
          </w:tcPr>
          <w:p w14:paraId="67F2253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6</w:t>
            </w:r>
          </w:p>
        </w:tc>
      </w:tr>
      <w:tr w:rsidR="003C15DC" w:rsidRPr="003F4738" w14:paraId="62FB3736"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73A080A7" w14:textId="77777777" w:rsidR="003C15DC" w:rsidRPr="0042265E" w:rsidRDefault="003C15DC">
            <w:pPr>
              <w:rPr>
                <w:rFonts w:eastAsia="Times New Roman" w:cs="Segoe UI"/>
                <w:b w:val="0"/>
                <w:color w:val="000000"/>
              </w:rPr>
            </w:pPr>
            <w:r w:rsidRPr="0042265E">
              <w:rPr>
                <w:rFonts w:eastAsia="Times New Roman" w:cs="Segoe UI"/>
                <w:b w:val="0"/>
                <w:color w:val="000000"/>
              </w:rPr>
              <w:t>Chelmsford</w:t>
            </w:r>
          </w:p>
        </w:tc>
        <w:tc>
          <w:tcPr>
            <w:tcW w:w="865" w:type="pct"/>
            <w:noWrap/>
            <w:vAlign w:val="bottom"/>
            <w:hideMark/>
          </w:tcPr>
          <w:p w14:paraId="6F7486B8"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14</w:t>
            </w:r>
          </w:p>
        </w:tc>
        <w:tc>
          <w:tcPr>
            <w:tcW w:w="762" w:type="pct"/>
            <w:noWrap/>
            <w:vAlign w:val="bottom"/>
            <w:hideMark/>
          </w:tcPr>
          <w:p w14:paraId="64612B0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20</w:t>
            </w:r>
          </w:p>
        </w:tc>
        <w:tc>
          <w:tcPr>
            <w:tcW w:w="680" w:type="pct"/>
            <w:noWrap/>
            <w:vAlign w:val="bottom"/>
            <w:hideMark/>
          </w:tcPr>
          <w:p w14:paraId="7EBC2120"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19</w:t>
            </w:r>
          </w:p>
        </w:tc>
        <w:tc>
          <w:tcPr>
            <w:tcW w:w="680" w:type="pct"/>
            <w:noWrap/>
            <w:vAlign w:val="bottom"/>
            <w:hideMark/>
          </w:tcPr>
          <w:p w14:paraId="124FBF5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18</w:t>
            </w:r>
          </w:p>
        </w:tc>
        <w:tc>
          <w:tcPr>
            <w:tcW w:w="679" w:type="pct"/>
            <w:noWrap/>
            <w:vAlign w:val="bottom"/>
            <w:hideMark/>
          </w:tcPr>
          <w:p w14:paraId="186B2F1D"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21</w:t>
            </w:r>
          </w:p>
        </w:tc>
      </w:tr>
      <w:tr w:rsidR="003C15DC" w:rsidRPr="003F4738" w14:paraId="2865B3B0"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5A81FDFD" w14:textId="77777777" w:rsidR="003C15DC" w:rsidRPr="0042265E" w:rsidRDefault="003C15DC">
            <w:pPr>
              <w:rPr>
                <w:rFonts w:eastAsia="Times New Roman" w:cs="Segoe UI"/>
                <w:b w:val="0"/>
                <w:color w:val="000000"/>
              </w:rPr>
            </w:pPr>
            <w:r w:rsidRPr="0042265E">
              <w:rPr>
                <w:rFonts w:eastAsia="Times New Roman" w:cs="Segoe UI"/>
                <w:b w:val="0"/>
                <w:color w:val="000000"/>
              </w:rPr>
              <w:t>Colchester</w:t>
            </w:r>
          </w:p>
        </w:tc>
        <w:tc>
          <w:tcPr>
            <w:tcW w:w="865" w:type="pct"/>
            <w:noWrap/>
            <w:vAlign w:val="bottom"/>
            <w:hideMark/>
          </w:tcPr>
          <w:p w14:paraId="47F9B7E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36</w:t>
            </w:r>
          </w:p>
        </w:tc>
        <w:tc>
          <w:tcPr>
            <w:tcW w:w="762" w:type="pct"/>
            <w:noWrap/>
            <w:vAlign w:val="bottom"/>
            <w:hideMark/>
          </w:tcPr>
          <w:p w14:paraId="5211602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34</w:t>
            </w:r>
          </w:p>
        </w:tc>
        <w:tc>
          <w:tcPr>
            <w:tcW w:w="680" w:type="pct"/>
            <w:noWrap/>
            <w:vAlign w:val="bottom"/>
            <w:hideMark/>
          </w:tcPr>
          <w:p w14:paraId="7FA2915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36</w:t>
            </w:r>
          </w:p>
        </w:tc>
        <w:tc>
          <w:tcPr>
            <w:tcW w:w="680" w:type="pct"/>
            <w:noWrap/>
            <w:vAlign w:val="bottom"/>
            <w:hideMark/>
          </w:tcPr>
          <w:p w14:paraId="1AAE499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31</w:t>
            </w:r>
          </w:p>
        </w:tc>
        <w:tc>
          <w:tcPr>
            <w:tcW w:w="679" w:type="pct"/>
            <w:noWrap/>
            <w:vAlign w:val="bottom"/>
            <w:hideMark/>
          </w:tcPr>
          <w:p w14:paraId="2B48F18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32</w:t>
            </w:r>
          </w:p>
        </w:tc>
      </w:tr>
      <w:tr w:rsidR="003C15DC" w:rsidRPr="003F4738" w14:paraId="5DAAB858"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60AB27E6" w14:textId="77777777" w:rsidR="003C15DC" w:rsidRPr="0042265E" w:rsidRDefault="003C15DC">
            <w:pPr>
              <w:rPr>
                <w:rFonts w:eastAsia="Times New Roman" w:cs="Segoe UI"/>
                <w:b w:val="0"/>
                <w:color w:val="000000"/>
              </w:rPr>
            </w:pPr>
            <w:r w:rsidRPr="0042265E">
              <w:rPr>
                <w:rFonts w:eastAsia="Times New Roman" w:cs="Segoe UI"/>
                <w:b w:val="0"/>
                <w:color w:val="000000"/>
              </w:rPr>
              <w:t>Epping forest</w:t>
            </w:r>
          </w:p>
        </w:tc>
        <w:tc>
          <w:tcPr>
            <w:tcW w:w="865" w:type="pct"/>
            <w:noWrap/>
            <w:vAlign w:val="bottom"/>
            <w:hideMark/>
          </w:tcPr>
          <w:p w14:paraId="21268EE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18</w:t>
            </w:r>
          </w:p>
        </w:tc>
        <w:tc>
          <w:tcPr>
            <w:tcW w:w="762" w:type="pct"/>
            <w:noWrap/>
            <w:vAlign w:val="bottom"/>
            <w:hideMark/>
          </w:tcPr>
          <w:p w14:paraId="5F45006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21</w:t>
            </w:r>
          </w:p>
        </w:tc>
        <w:tc>
          <w:tcPr>
            <w:tcW w:w="680" w:type="pct"/>
            <w:noWrap/>
            <w:vAlign w:val="bottom"/>
            <w:hideMark/>
          </w:tcPr>
          <w:p w14:paraId="752DF42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22</w:t>
            </w:r>
          </w:p>
        </w:tc>
        <w:tc>
          <w:tcPr>
            <w:tcW w:w="680" w:type="pct"/>
            <w:noWrap/>
            <w:vAlign w:val="bottom"/>
            <w:hideMark/>
          </w:tcPr>
          <w:p w14:paraId="7EFCF3A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16</w:t>
            </w:r>
          </w:p>
        </w:tc>
        <w:tc>
          <w:tcPr>
            <w:tcW w:w="679" w:type="pct"/>
            <w:noWrap/>
            <w:vAlign w:val="bottom"/>
            <w:hideMark/>
          </w:tcPr>
          <w:p w14:paraId="491C4C5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14</w:t>
            </w:r>
          </w:p>
        </w:tc>
      </w:tr>
      <w:tr w:rsidR="003C15DC" w:rsidRPr="003F4738" w14:paraId="48817601"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796EEE05" w14:textId="77777777" w:rsidR="003C15DC" w:rsidRPr="0042265E" w:rsidRDefault="003C15DC">
            <w:pPr>
              <w:rPr>
                <w:rFonts w:eastAsia="Times New Roman" w:cs="Segoe UI"/>
                <w:b w:val="0"/>
                <w:color w:val="000000"/>
              </w:rPr>
            </w:pPr>
            <w:r w:rsidRPr="0042265E">
              <w:rPr>
                <w:rFonts w:eastAsia="Times New Roman" w:cs="Segoe UI"/>
                <w:b w:val="0"/>
                <w:color w:val="000000"/>
              </w:rPr>
              <w:t>Harlow</w:t>
            </w:r>
          </w:p>
        </w:tc>
        <w:tc>
          <w:tcPr>
            <w:tcW w:w="865" w:type="pct"/>
            <w:noWrap/>
            <w:vAlign w:val="bottom"/>
            <w:hideMark/>
          </w:tcPr>
          <w:p w14:paraId="2FAE1EC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w:t>
            </w:r>
          </w:p>
        </w:tc>
        <w:tc>
          <w:tcPr>
            <w:tcW w:w="762" w:type="pct"/>
            <w:noWrap/>
            <w:vAlign w:val="bottom"/>
            <w:hideMark/>
          </w:tcPr>
          <w:p w14:paraId="45E017A7"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8</w:t>
            </w:r>
          </w:p>
        </w:tc>
        <w:tc>
          <w:tcPr>
            <w:tcW w:w="680" w:type="pct"/>
            <w:noWrap/>
            <w:vAlign w:val="bottom"/>
            <w:hideMark/>
          </w:tcPr>
          <w:p w14:paraId="40F84D9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7</w:t>
            </w:r>
          </w:p>
        </w:tc>
        <w:tc>
          <w:tcPr>
            <w:tcW w:w="680" w:type="pct"/>
            <w:noWrap/>
            <w:vAlign w:val="bottom"/>
            <w:hideMark/>
          </w:tcPr>
          <w:p w14:paraId="10C47CB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6</w:t>
            </w:r>
          </w:p>
        </w:tc>
        <w:tc>
          <w:tcPr>
            <w:tcW w:w="679" w:type="pct"/>
            <w:noWrap/>
            <w:vAlign w:val="bottom"/>
            <w:hideMark/>
          </w:tcPr>
          <w:p w14:paraId="5CF1EF98"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8</w:t>
            </w:r>
          </w:p>
        </w:tc>
      </w:tr>
      <w:tr w:rsidR="003C15DC" w:rsidRPr="003F4738" w14:paraId="540F840B"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2998F1C3" w14:textId="77777777" w:rsidR="003C15DC" w:rsidRPr="0042265E" w:rsidRDefault="003C15DC">
            <w:pPr>
              <w:rPr>
                <w:rFonts w:eastAsia="Times New Roman" w:cs="Segoe UI"/>
                <w:b w:val="0"/>
                <w:color w:val="000000"/>
              </w:rPr>
            </w:pPr>
            <w:r w:rsidRPr="0042265E">
              <w:rPr>
                <w:rFonts w:eastAsia="Times New Roman" w:cs="Segoe UI"/>
                <w:b w:val="0"/>
                <w:color w:val="000000"/>
              </w:rPr>
              <w:t>Maldon</w:t>
            </w:r>
          </w:p>
        </w:tc>
        <w:tc>
          <w:tcPr>
            <w:tcW w:w="865" w:type="pct"/>
            <w:noWrap/>
            <w:vAlign w:val="bottom"/>
            <w:hideMark/>
          </w:tcPr>
          <w:p w14:paraId="6B7F80CE"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w:t>
            </w:r>
          </w:p>
        </w:tc>
        <w:tc>
          <w:tcPr>
            <w:tcW w:w="762" w:type="pct"/>
            <w:noWrap/>
            <w:vAlign w:val="bottom"/>
            <w:hideMark/>
          </w:tcPr>
          <w:p w14:paraId="157D5D2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0</w:t>
            </w:r>
          </w:p>
        </w:tc>
        <w:tc>
          <w:tcPr>
            <w:tcW w:w="680" w:type="pct"/>
            <w:noWrap/>
            <w:vAlign w:val="bottom"/>
            <w:hideMark/>
          </w:tcPr>
          <w:p w14:paraId="056BF7B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w:t>
            </w:r>
          </w:p>
        </w:tc>
        <w:tc>
          <w:tcPr>
            <w:tcW w:w="680" w:type="pct"/>
            <w:noWrap/>
            <w:vAlign w:val="bottom"/>
            <w:hideMark/>
          </w:tcPr>
          <w:p w14:paraId="1A09F63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4</w:t>
            </w:r>
          </w:p>
        </w:tc>
        <w:tc>
          <w:tcPr>
            <w:tcW w:w="679" w:type="pct"/>
            <w:noWrap/>
            <w:vAlign w:val="bottom"/>
            <w:hideMark/>
          </w:tcPr>
          <w:p w14:paraId="0B36E583"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w:t>
            </w:r>
          </w:p>
        </w:tc>
      </w:tr>
      <w:tr w:rsidR="003C15DC" w:rsidRPr="003F4738" w14:paraId="6DAFDD9D"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72496F56" w14:textId="77777777" w:rsidR="003C15DC" w:rsidRPr="0042265E" w:rsidRDefault="003C15DC">
            <w:pPr>
              <w:rPr>
                <w:rFonts w:eastAsia="Times New Roman" w:cs="Segoe UI"/>
                <w:b w:val="0"/>
                <w:color w:val="000000"/>
              </w:rPr>
            </w:pPr>
            <w:r w:rsidRPr="0042265E">
              <w:rPr>
                <w:rFonts w:eastAsia="Times New Roman" w:cs="Segoe UI"/>
                <w:b w:val="0"/>
                <w:color w:val="000000"/>
              </w:rPr>
              <w:t>Rochford</w:t>
            </w:r>
          </w:p>
        </w:tc>
        <w:tc>
          <w:tcPr>
            <w:tcW w:w="865" w:type="pct"/>
            <w:noWrap/>
            <w:vAlign w:val="bottom"/>
            <w:hideMark/>
          </w:tcPr>
          <w:p w14:paraId="0641322D"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w:t>
            </w:r>
          </w:p>
        </w:tc>
        <w:tc>
          <w:tcPr>
            <w:tcW w:w="762" w:type="pct"/>
            <w:noWrap/>
            <w:vAlign w:val="bottom"/>
            <w:hideMark/>
          </w:tcPr>
          <w:p w14:paraId="0E2EAC9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w:t>
            </w:r>
          </w:p>
        </w:tc>
        <w:tc>
          <w:tcPr>
            <w:tcW w:w="680" w:type="pct"/>
            <w:noWrap/>
            <w:vAlign w:val="bottom"/>
            <w:hideMark/>
          </w:tcPr>
          <w:p w14:paraId="2FA0A25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w:t>
            </w:r>
          </w:p>
        </w:tc>
        <w:tc>
          <w:tcPr>
            <w:tcW w:w="680" w:type="pct"/>
            <w:noWrap/>
            <w:vAlign w:val="bottom"/>
            <w:hideMark/>
          </w:tcPr>
          <w:p w14:paraId="4081540D"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w:t>
            </w:r>
          </w:p>
        </w:tc>
        <w:tc>
          <w:tcPr>
            <w:tcW w:w="679" w:type="pct"/>
            <w:noWrap/>
            <w:vAlign w:val="bottom"/>
            <w:hideMark/>
          </w:tcPr>
          <w:p w14:paraId="3C824C24"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3</w:t>
            </w:r>
          </w:p>
        </w:tc>
      </w:tr>
      <w:tr w:rsidR="003C15DC" w:rsidRPr="003F4738" w14:paraId="556C7EBA"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0ED5B664" w14:textId="77777777" w:rsidR="003C15DC" w:rsidRPr="0042265E" w:rsidRDefault="003C15DC">
            <w:pPr>
              <w:rPr>
                <w:rFonts w:eastAsia="Times New Roman" w:cs="Segoe UI"/>
                <w:b w:val="0"/>
                <w:color w:val="000000"/>
              </w:rPr>
            </w:pPr>
            <w:r w:rsidRPr="0042265E">
              <w:rPr>
                <w:rFonts w:eastAsia="Times New Roman" w:cs="Segoe UI"/>
                <w:b w:val="0"/>
                <w:color w:val="000000"/>
              </w:rPr>
              <w:t>Tendring</w:t>
            </w:r>
          </w:p>
        </w:tc>
        <w:tc>
          <w:tcPr>
            <w:tcW w:w="865" w:type="pct"/>
            <w:noWrap/>
            <w:vAlign w:val="bottom"/>
            <w:hideMark/>
          </w:tcPr>
          <w:p w14:paraId="37C2D29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69</w:t>
            </w:r>
          </w:p>
        </w:tc>
        <w:tc>
          <w:tcPr>
            <w:tcW w:w="762" w:type="pct"/>
            <w:noWrap/>
            <w:vAlign w:val="bottom"/>
            <w:hideMark/>
          </w:tcPr>
          <w:p w14:paraId="4816213B"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65</w:t>
            </w:r>
          </w:p>
        </w:tc>
        <w:tc>
          <w:tcPr>
            <w:tcW w:w="680" w:type="pct"/>
            <w:noWrap/>
            <w:vAlign w:val="bottom"/>
            <w:hideMark/>
          </w:tcPr>
          <w:p w14:paraId="1405B29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56</w:t>
            </w:r>
          </w:p>
        </w:tc>
        <w:tc>
          <w:tcPr>
            <w:tcW w:w="680" w:type="pct"/>
            <w:noWrap/>
            <w:vAlign w:val="bottom"/>
            <w:hideMark/>
          </w:tcPr>
          <w:p w14:paraId="39A23D9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60</w:t>
            </w:r>
          </w:p>
        </w:tc>
        <w:tc>
          <w:tcPr>
            <w:tcW w:w="679" w:type="pct"/>
            <w:noWrap/>
            <w:vAlign w:val="bottom"/>
            <w:hideMark/>
          </w:tcPr>
          <w:p w14:paraId="20220D7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70</w:t>
            </w:r>
          </w:p>
        </w:tc>
      </w:tr>
      <w:tr w:rsidR="003C15DC" w:rsidRPr="003F4738" w14:paraId="392335B0"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3E468B40" w14:textId="77777777" w:rsidR="003C15DC" w:rsidRPr="0042265E" w:rsidRDefault="003C15DC">
            <w:pPr>
              <w:rPr>
                <w:rFonts w:eastAsia="Times New Roman" w:cs="Segoe UI"/>
                <w:b w:val="0"/>
                <w:color w:val="000000"/>
              </w:rPr>
            </w:pPr>
            <w:r w:rsidRPr="0042265E">
              <w:rPr>
                <w:rFonts w:eastAsia="Times New Roman" w:cs="Segoe UI"/>
                <w:b w:val="0"/>
                <w:color w:val="000000"/>
              </w:rPr>
              <w:t>Uttlesford</w:t>
            </w:r>
          </w:p>
        </w:tc>
        <w:tc>
          <w:tcPr>
            <w:tcW w:w="865" w:type="pct"/>
            <w:noWrap/>
            <w:vAlign w:val="bottom"/>
            <w:hideMark/>
          </w:tcPr>
          <w:p w14:paraId="3358DC62"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2</w:t>
            </w:r>
          </w:p>
        </w:tc>
        <w:tc>
          <w:tcPr>
            <w:tcW w:w="762" w:type="pct"/>
            <w:noWrap/>
            <w:vAlign w:val="bottom"/>
            <w:hideMark/>
          </w:tcPr>
          <w:p w14:paraId="730B760A"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4</w:t>
            </w:r>
          </w:p>
        </w:tc>
        <w:tc>
          <w:tcPr>
            <w:tcW w:w="680" w:type="pct"/>
            <w:noWrap/>
            <w:vAlign w:val="bottom"/>
            <w:hideMark/>
          </w:tcPr>
          <w:p w14:paraId="19BC40B1"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4</w:t>
            </w:r>
          </w:p>
        </w:tc>
        <w:tc>
          <w:tcPr>
            <w:tcW w:w="680" w:type="pct"/>
            <w:noWrap/>
            <w:vAlign w:val="bottom"/>
            <w:hideMark/>
          </w:tcPr>
          <w:p w14:paraId="660A7EDF"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6</w:t>
            </w:r>
          </w:p>
        </w:tc>
        <w:tc>
          <w:tcPr>
            <w:tcW w:w="679" w:type="pct"/>
            <w:noWrap/>
            <w:vAlign w:val="bottom"/>
            <w:hideMark/>
          </w:tcPr>
          <w:p w14:paraId="3BB2102C" w14:textId="77777777" w:rsidR="003C15DC" w:rsidRPr="003F4738"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4386E">
              <w:rPr>
                <w:rFonts w:cs="Segoe UI"/>
                <w:color w:val="000000"/>
              </w:rPr>
              <w:t>4</w:t>
            </w:r>
          </w:p>
        </w:tc>
      </w:tr>
      <w:tr w:rsidR="003C15DC" w:rsidRPr="003F4738" w14:paraId="1FB9432D" w14:textId="77777777">
        <w:trPr>
          <w:trHeight w:val="288"/>
        </w:trPr>
        <w:tc>
          <w:tcPr>
            <w:cnfStyle w:val="001000000000" w:firstRow="0" w:lastRow="0" w:firstColumn="1" w:lastColumn="0" w:oddVBand="0" w:evenVBand="0" w:oddHBand="0" w:evenHBand="0" w:firstRowFirstColumn="0" w:firstRowLastColumn="0" w:lastRowFirstColumn="0" w:lastRowLastColumn="0"/>
            <w:tcW w:w="1334" w:type="pct"/>
            <w:noWrap/>
            <w:hideMark/>
          </w:tcPr>
          <w:p w14:paraId="16CF6247" w14:textId="48F8366D" w:rsidR="003C15DC" w:rsidRPr="003F4738" w:rsidRDefault="003C15DC">
            <w:pPr>
              <w:rPr>
                <w:rFonts w:eastAsia="Times New Roman" w:cs="Segoe UI"/>
                <w:color w:val="000000"/>
              </w:rPr>
            </w:pPr>
            <w:r w:rsidRPr="003F4738">
              <w:rPr>
                <w:rFonts w:eastAsia="Times New Roman" w:cs="Segoe UI"/>
                <w:color w:val="000000"/>
              </w:rPr>
              <w:t>E</w:t>
            </w:r>
            <w:r w:rsidR="002B7766">
              <w:rPr>
                <w:rFonts w:eastAsia="Times New Roman" w:cs="Segoe UI"/>
                <w:color w:val="000000"/>
              </w:rPr>
              <w:t>ssex</w:t>
            </w:r>
          </w:p>
        </w:tc>
        <w:tc>
          <w:tcPr>
            <w:tcW w:w="865" w:type="pct"/>
            <w:noWrap/>
            <w:vAlign w:val="bottom"/>
            <w:hideMark/>
          </w:tcPr>
          <w:p w14:paraId="2CFA0041"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182</w:t>
            </w:r>
          </w:p>
        </w:tc>
        <w:tc>
          <w:tcPr>
            <w:tcW w:w="762" w:type="pct"/>
            <w:noWrap/>
            <w:vAlign w:val="bottom"/>
            <w:hideMark/>
          </w:tcPr>
          <w:p w14:paraId="0DE89BE0"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192</w:t>
            </w:r>
          </w:p>
        </w:tc>
        <w:tc>
          <w:tcPr>
            <w:tcW w:w="680" w:type="pct"/>
            <w:noWrap/>
            <w:vAlign w:val="bottom"/>
            <w:hideMark/>
          </w:tcPr>
          <w:p w14:paraId="2FB0A72F"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183</w:t>
            </w:r>
          </w:p>
        </w:tc>
        <w:tc>
          <w:tcPr>
            <w:tcW w:w="680" w:type="pct"/>
            <w:noWrap/>
            <w:vAlign w:val="bottom"/>
            <w:hideMark/>
          </w:tcPr>
          <w:p w14:paraId="270A8281"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180</w:t>
            </w:r>
          </w:p>
        </w:tc>
        <w:tc>
          <w:tcPr>
            <w:tcW w:w="679" w:type="pct"/>
            <w:noWrap/>
            <w:vAlign w:val="bottom"/>
            <w:hideMark/>
          </w:tcPr>
          <w:p w14:paraId="593D4CD4"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195</w:t>
            </w:r>
          </w:p>
        </w:tc>
      </w:tr>
    </w:tbl>
    <w:p w14:paraId="2152C6E1" w14:textId="236B4C6F" w:rsidR="003C15DC" w:rsidRPr="007237DC" w:rsidRDefault="000717DD" w:rsidP="003C15DC">
      <w:pPr>
        <w:pStyle w:val="Caption"/>
        <w:spacing w:before="0"/>
        <w:rPr>
          <w:sz w:val="18"/>
          <w:szCs w:val="14"/>
        </w:rPr>
      </w:pPr>
      <w:r>
        <w:rPr>
          <w:sz w:val="18"/>
          <w:szCs w:val="14"/>
        </w:rPr>
        <w:t>Essex County Council</w:t>
      </w:r>
      <w:r w:rsidR="003C15DC" w:rsidRPr="007237DC">
        <w:rPr>
          <w:sz w:val="18"/>
          <w:szCs w:val="14"/>
        </w:rPr>
        <w:t xml:space="preserve"> (MOSAIC) (2024)</w:t>
      </w:r>
    </w:p>
    <w:p w14:paraId="7FA45BAF" w14:textId="19D5A336" w:rsidR="003C15DC" w:rsidRDefault="003C15DC" w:rsidP="003C15DC">
      <w:pPr>
        <w:pStyle w:val="Caption"/>
      </w:pPr>
      <w:r>
        <w:t xml:space="preserve">Table </w:t>
      </w:r>
      <w:r>
        <w:fldChar w:fldCharType="begin"/>
      </w:r>
      <w:r>
        <w:instrText>SEQ Table \* ARABIC</w:instrText>
      </w:r>
      <w:r>
        <w:fldChar w:fldCharType="separate"/>
      </w:r>
      <w:r w:rsidR="009905C0">
        <w:rPr>
          <w:noProof/>
        </w:rPr>
        <w:t>187</w:t>
      </w:r>
      <w:r>
        <w:fldChar w:fldCharType="end"/>
      </w:r>
      <w:r>
        <w:t xml:space="preserve">. </w:t>
      </w:r>
      <w:r w:rsidRPr="00DA6FEA">
        <w:t xml:space="preserve">Annual percentage change of people with PSI in </w:t>
      </w:r>
      <w:r w:rsidR="003942FF">
        <w:t>r</w:t>
      </w:r>
      <w:r>
        <w:t xml:space="preserve">esidential/nursing care </w:t>
      </w:r>
      <w:r w:rsidRPr="00DA6FEA">
        <w:t>from 2020 to 2024</w:t>
      </w:r>
    </w:p>
    <w:tbl>
      <w:tblPr>
        <w:tblStyle w:val="GridTable5Dark-Accent4"/>
        <w:tblW w:w="5000" w:type="pct"/>
        <w:tblLook w:val="04A0" w:firstRow="1" w:lastRow="0" w:firstColumn="1" w:lastColumn="0" w:noHBand="0" w:noVBand="1"/>
      </w:tblPr>
      <w:tblGrid>
        <w:gridCol w:w="1704"/>
        <w:gridCol w:w="1259"/>
        <w:gridCol w:w="1259"/>
        <w:gridCol w:w="1599"/>
        <w:gridCol w:w="1599"/>
        <w:gridCol w:w="1596"/>
      </w:tblGrid>
      <w:tr w:rsidR="003C15DC" w:rsidRPr="00857FDF" w14:paraId="69DF0549" w14:textId="77777777" w:rsidTr="002B7766">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45" w:type="pct"/>
            <w:shd w:val="clear" w:color="auto" w:fill="FBCAD0"/>
            <w:noWrap/>
            <w:hideMark/>
          </w:tcPr>
          <w:p w14:paraId="5F5E4062" w14:textId="77777777" w:rsidR="003C15DC" w:rsidRPr="00857FDF" w:rsidRDefault="003C15DC">
            <w:pPr>
              <w:rPr>
                <w:rFonts w:eastAsia="Times New Roman" w:cs="Segoe UI"/>
                <w:color w:val="000000"/>
              </w:rPr>
            </w:pPr>
            <w:r w:rsidRPr="00857FDF">
              <w:rPr>
                <w:rFonts w:eastAsia="Times New Roman" w:cs="Segoe UI"/>
                <w:color w:val="000000"/>
              </w:rPr>
              <w:t>District</w:t>
            </w:r>
          </w:p>
        </w:tc>
        <w:tc>
          <w:tcPr>
            <w:tcW w:w="698" w:type="pct"/>
            <w:shd w:val="clear" w:color="auto" w:fill="FBCAD0"/>
            <w:noWrap/>
            <w:hideMark/>
          </w:tcPr>
          <w:p w14:paraId="3DD8DA86"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2021</w:t>
            </w:r>
          </w:p>
        </w:tc>
        <w:tc>
          <w:tcPr>
            <w:tcW w:w="698" w:type="pct"/>
            <w:shd w:val="clear" w:color="auto" w:fill="FBCAD0"/>
            <w:noWrap/>
            <w:hideMark/>
          </w:tcPr>
          <w:p w14:paraId="4344283D"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2022</w:t>
            </w:r>
          </w:p>
        </w:tc>
        <w:tc>
          <w:tcPr>
            <w:tcW w:w="887" w:type="pct"/>
            <w:shd w:val="clear" w:color="auto" w:fill="FBCAD0"/>
            <w:noWrap/>
            <w:hideMark/>
          </w:tcPr>
          <w:p w14:paraId="28C872AB"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2023</w:t>
            </w:r>
          </w:p>
        </w:tc>
        <w:tc>
          <w:tcPr>
            <w:tcW w:w="887" w:type="pct"/>
            <w:shd w:val="clear" w:color="auto" w:fill="FBCAD0"/>
            <w:noWrap/>
            <w:hideMark/>
          </w:tcPr>
          <w:p w14:paraId="2CE3E10A"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2024</w:t>
            </w:r>
          </w:p>
        </w:tc>
        <w:tc>
          <w:tcPr>
            <w:tcW w:w="885" w:type="pct"/>
            <w:shd w:val="clear" w:color="auto" w:fill="FBCAD0"/>
            <w:noWrap/>
            <w:hideMark/>
          </w:tcPr>
          <w:p w14:paraId="3D3D0B15" w14:textId="77777777" w:rsidR="003C15DC" w:rsidRPr="00857FDF" w:rsidRDefault="003C15DC">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rPr>
            </w:pPr>
            <w:r w:rsidRPr="00857FDF">
              <w:rPr>
                <w:rFonts w:eastAsia="Times New Roman" w:cs="Segoe UI"/>
                <w:color w:val="000000"/>
              </w:rPr>
              <w:t>Average</w:t>
            </w:r>
          </w:p>
        </w:tc>
      </w:tr>
      <w:tr w:rsidR="003C15DC" w:rsidRPr="00857FDF" w14:paraId="7FA69D31"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2BDAA780" w14:textId="77777777" w:rsidR="003C15DC" w:rsidRPr="0042265E" w:rsidRDefault="003C15DC">
            <w:pPr>
              <w:rPr>
                <w:rFonts w:eastAsia="Times New Roman" w:cs="Segoe UI"/>
                <w:b w:val="0"/>
                <w:color w:val="000000"/>
              </w:rPr>
            </w:pPr>
            <w:r w:rsidRPr="0042265E">
              <w:rPr>
                <w:rFonts w:eastAsia="Times New Roman" w:cs="Segoe UI"/>
                <w:b w:val="0"/>
                <w:color w:val="000000"/>
              </w:rPr>
              <w:t>Basildon</w:t>
            </w:r>
          </w:p>
        </w:tc>
        <w:tc>
          <w:tcPr>
            <w:tcW w:w="698" w:type="pct"/>
            <w:noWrap/>
            <w:vAlign w:val="bottom"/>
            <w:hideMark/>
          </w:tcPr>
          <w:p w14:paraId="7E58952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10%</w:t>
            </w:r>
          </w:p>
        </w:tc>
        <w:tc>
          <w:tcPr>
            <w:tcW w:w="698" w:type="pct"/>
            <w:noWrap/>
            <w:vAlign w:val="bottom"/>
            <w:hideMark/>
          </w:tcPr>
          <w:p w14:paraId="275E766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887" w:type="pct"/>
            <w:noWrap/>
            <w:vAlign w:val="bottom"/>
            <w:hideMark/>
          </w:tcPr>
          <w:p w14:paraId="6DF0E55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-18%</w:t>
            </w:r>
          </w:p>
        </w:tc>
        <w:tc>
          <w:tcPr>
            <w:tcW w:w="887" w:type="pct"/>
            <w:noWrap/>
            <w:vAlign w:val="bottom"/>
            <w:hideMark/>
          </w:tcPr>
          <w:p w14:paraId="4D9A527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22%</w:t>
            </w:r>
          </w:p>
        </w:tc>
        <w:tc>
          <w:tcPr>
            <w:tcW w:w="885" w:type="pct"/>
            <w:noWrap/>
            <w:vAlign w:val="bottom"/>
            <w:hideMark/>
          </w:tcPr>
          <w:p w14:paraId="345A1A1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4%</w:t>
            </w:r>
          </w:p>
        </w:tc>
      </w:tr>
      <w:tr w:rsidR="003C15DC" w:rsidRPr="00857FDF" w14:paraId="12A3E3C0"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5E968A6" w14:textId="77777777" w:rsidR="003C15DC" w:rsidRPr="0042265E" w:rsidRDefault="003C15DC">
            <w:pPr>
              <w:rPr>
                <w:rFonts w:eastAsia="Times New Roman" w:cs="Segoe UI"/>
                <w:b w:val="0"/>
                <w:color w:val="000000"/>
              </w:rPr>
            </w:pPr>
            <w:r w:rsidRPr="0042265E">
              <w:rPr>
                <w:rFonts w:eastAsia="Times New Roman" w:cs="Segoe UI"/>
                <w:b w:val="0"/>
                <w:color w:val="000000"/>
              </w:rPr>
              <w:t>Braintree</w:t>
            </w:r>
          </w:p>
        </w:tc>
        <w:tc>
          <w:tcPr>
            <w:tcW w:w="698" w:type="pct"/>
            <w:noWrap/>
            <w:vAlign w:val="bottom"/>
            <w:hideMark/>
          </w:tcPr>
          <w:p w14:paraId="566067EB"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25%</w:t>
            </w:r>
          </w:p>
        </w:tc>
        <w:tc>
          <w:tcPr>
            <w:tcW w:w="698" w:type="pct"/>
            <w:noWrap/>
            <w:vAlign w:val="bottom"/>
            <w:hideMark/>
          </w:tcPr>
          <w:p w14:paraId="4B7F846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-20%</w:t>
            </w:r>
          </w:p>
        </w:tc>
        <w:tc>
          <w:tcPr>
            <w:tcW w:w="887" w:type="pct"/>
            <w:noWrap/>
            <w:vAlign w:val="bottom"/>
            <w:hideMark/>
          </w:tcPr>
          <w:p w14:paraId="7606473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6%</w:t>
            </w:r>
          </w:p>
        </w:tc>
        <w:tc>
          <w:tcPr>
            <w:tcW w:w="887" w:type="pct"/>
            <w:noWrap/>
            <w:vAlign w:val="bottom"/>
            <w:hideMark/>
          </w:tcPr>
          <w:p w14:paraId="69E6075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12%</w:t>
            </w:r>
          </w:p>
        </w:tc>
        <w:tc>
          <w:tcPr>
            <w:tcW w:w="885" w:type="pct"/>
            <w:noWrap/>
            <w:vAlign w:val="bottom"/>
            <w:hideMark/>
          </w:tcPr>
          <w:p w14:paraId="38B4FEE8"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6%</w:t>
            </w:r>
          </w:p>
        </w:tc>
      </w:tr>
      <w:tr w:rsidR="003C15DC" w:rsidRPr="00857FDF" w14:paraId="03F91456"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464EB95" w14:textId="77777777" w:rsidR="003C15DC" w:rsidRPr="0042265E" w:rsidRDefault="003C15DC">
            <w:pPr>
              <w:rPr>
                <w:rFonts w:eastAsia="Times New Roman" w:cs="Segoe UI"/>
                <w:b w:val="0"/>
                <w:color w:val="000000"/>
              </w:rPr>
            </w:pPr>
            <w:r w:rsidRPr="0042265E">
              <w:rPr>
                <w:rFonts w:eastAsia="Times New Roman" w:cs="Segoe UI"/>
                <w:b w:val="0"/>
                <w:color w:val="000000"/>
              </w:rPr>
              <w:t>Brentwood</w:t>
            </w:r>
          </w:p>
        </w:tc>
        <w:tc>
          <w:tcPr>
            <w:tcW w:w="698" w:type="pct"/>
            <w:noWrap/>
            <w:vAlign w:val="bottom"/>
            <w:hideMark/>
          </w:tcPr>
          <w:p w14:paraId="1EAE7AC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-67%</w:t>
            </w:r>
          </w:p>
        </w:tc>
        <w:tc>
          <w:tcPr>
            <w:tcW w:w="698" w:type="pct"/>
            <w:noWrap/>
            <w:vAlign w:val="bottom"/>
            <w:hideMark/>
          </w:tcPr>
          <w:p w14:paraId="26A8573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887" w:type="pct"/>
            <w:noWrap/>
            <w:vAlign w:val="bottom"/>
            <w:hideMark/>
          </w:tcPr>
          <w:p w14:paraId="2325D02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100%</w:t>
            </w:r>
          </w:p>
        </w:tc>
        <w:tc>
          <w:tcPr>
            <w:tcW w:w="887" w:type="pct"/>
            <w:noWrap/>
            <w:vAlign w:val="bottom"/>
            <w:hideMark/>
          </w:tcPr>
          <w:p w14:paraId="7CAF9B2B"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885" w:type="pct"/>
            <w:noWrap/>
            <w:vAlign w:val="bottom"/>
            <w:hideMark/>
          </w:tcPr>
          <w:p w14:paraId="77E0BE7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8%</w:t>
            </w:r>
          </w:p>
        </w:tc>
      </w:tr>
      <w:tr w:rsidR="003C15DC" w:rsidRPr="00857FDF" w14:paraId="1345FDB3"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058DE703" w14:textId="62E1D878" w:rsidR="003C15DC" w:rsidRPr="0042265E" w:rsidRDefault="00D30CB8">
            <w:pPr>
              <w:rPr>
                <w:rFonts w:eastAsia="Times New Roman" w:cs="Segoe UI"/>
                <w:b w:val="0"/>
                <w:color w:val="000000"/>
              </w:rPr>
            </w:pPr>
            <w:r>
              <w:rPr>
                <w:rFonts w:eastAsia="Times New Roman" w:cs="Segoe UI"/>
                <w:b w:val="0"/>
                <w:color w:val="000000"/>
              </w:rPr>
              <w:t>Castle Point</w:t>
            </w:r>
          </w:p>
        </w:tc>
        <w:tc>
          <w:tcPr>
            <w:tcW w:w="698" w:type="pct"/>
            <w:noWrap/>
            <w:vAlign w:val="bottom"/>
            <w:hideMark/>
          </w:tcPr>
          <w:p w14:paraId="2FE4014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698" w:type="pct"/>
            <w:noWrap/>
            <w:vAlign w:val="bottom"/>
            <w:hideMark/>
          </w:tcPr>
          <w:p w14:paraId="5912F56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25%</w:t>
            </w:r>
          </w:p>
        </w:tc>
        <w:tc>
          <w:tcPr>
            <w:tcW w:w="887" w:type="pct"/>
            <w:noWrap/>
            <w:vAlign w:val="bottom"/>
            <w:hideMark/>
          </w:tcPr>
          <w:p w14:paraId="475DA27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20%</w:t>
            </w:r>
          </w:p>
        </w:tc>
        <w:tc>
          <w:tcPr>
            <w:tcW w:w="887" w:type="pct"/>
            <w:noWrap/>
            <w:vAlign w:val="bottom"/>
            <w:hideMark/>
          </w:tcPr>
          <w:p w14:paraId="6E2DDF6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885" w:type="pct"/>
            <w:noWrap/>
            <w:vAlign w:val="bottom"/>
            <w:hideMark/>
          </w:tcPr>
          <w:p w14:paraId="70E16E0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11%</w:t>
            </w:r>
          </w:p>
        </w:tc>
      </w:tr>
      <w:tr w:rsidR="003C15DC" w:rsidRPr="00857FDF" w14:paraId="2AAA3AA8"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7F226DB4" w14:textId="77777777" w:rsidR="003C15DC" w:rsidRPr="0042265E" w:rsidRDefault="003C15DC">
            <w:pPr>
              <w:rPr>
                <w:rFonts w:eastAsia="Times New Roman" w:cs="Segoe UI"/>
                <w:b w:val="0"/>
                <w:color w:val="000000"/>
              </w:rPr>
            </w:pPr>
            <w:r w:rsidRPr="0042265E">
              <w:rPr>
                <w:rFonts w:eastAsia="Times New Roman" w:cs="Segoe UI"/>
                <w:b w:val="0"/>
                <w:color w:val="000000"/>
              </w:rPr>
              <w:t>Chelmsford</w:t>
            </w:r>
          </w:p>
        </w:tc>
        <w:tc>
          <w:tcPr>
            <w:tcW w:w="698" w:type="pct"/>
            <w:noWrap/>
            <w:vAlign w:val="bottom"/>
            <w:hideMark/>
          </w:tcPr>
          <w:p w14:paraId="66D77CA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43%</w:t>
            </w:r>
          </w:p>
        </w:tc>
        <w:tc>
          <w:tcPr>
            <w:tcW w:w="698" w:type="pct"/>
            <w:noWrap/>
            <w:vAlign w:val="bottom"/>
            <w:hideMark/>
          </w:tcPr>
          <w:p w14:paraId="73D568E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-5%</w:t>
            </w:r>
          </w:p>
        </w:tc>
        <w:tc>
          <w:tcPr>
            <w:tcW w:w="887" w:type="pct"/>
            <w:noWrap/>
            <w:vAlign w:val="bottom"/>
            <w:hideMark/>
          </w:tcPr>
          <w:p w14:paraId="5D276BF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-5%</w:t>
            </w:r>
          </w:p>
        </w:tc>
        <w:tc>
          <w:tcPr>
            <w:tcW w:w="887" w:type="pct"/>
            <w:noWrap/>
            <w:vAlign w:val="bottom"/>
            <w:hideMark/>
          </w:tcPr>
          <w:p w14:paraId="4C66E11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17%</w:t>
            </w:r>
          </w:p>
        </w:tc>
        <w:tc>
          <w:tcPr>
            <w:tcW w:w="885" w:type="pct"/>
            <w:noWrap/>
            <w:vAlign w:val="bottom"/>
            <w:hideMark/>
          </w:tcPr>
          <w:p w14:paraId="21D605D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12%</w:t>
            </w:r>
          </w:p>
        </w:tc>
      </w:tr>
      <w:tr w:rsidR="003C15DC" w:rsidRPr="00857FDF" w14:paraId="457657F8"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5F99120D" w14:textId="77777777" w:rsidR="003C15DC" w:rsidRPr="0042265E" w:rsidRDefault="003C15DC">
            <w:pPr>
              <w:rPr>
                <w:rFonts w:eastAsia="Times New Roman" w:cs="Segoe UI"/>
                <w:b w:val="0"/>
                <w:color w:val="000000"/>
              </w:rPr>
            </w:pPr>
            <w:r w:rsidRPr="0042265E">
              <w:rPr>
                <w:rFonts w:eastAsia="Times New Roman" w:cs="Segoe UI"/>
                <w:b w:val="0"/>
                <w:color w:val="000000"/>
              </w:rPr>
              <w:t>Colchester</w:t>
            </w:r>
          </w:p>
        </w:tc>
        <w:tc>
          <w:tcPr>
            <w:tcW w:w="698" w:type="pct"/>
            <w:noWrap/>
            <w:vAlign w:val="bottom"/>
            <w:hideMark/>
          </w:tcPr>
          <w:p w14:paraId="0E56607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-6%</w:t>
            </w:r>
          </w:p>
        </w:tc>
        <w:tc>
          <w:tcPr>
            <w:tcW w:w="698" w:type="pct"/>
            <w:noWrap/>
            <w:vAlign w:val="bottom"/>
            <w:hideMark/>
          </w:tcPr>
          <w:p w14:paraId="22BF12EA"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6%</w:t>
            </w:r>
          </w:p>
        </w:tc>
        <w:tc>
          <w:tcPr>
            <w:tcW w:w="887" w:type="pct"/>
            <w:noWrap/>
            <w:vAlign w:val="bottom"/>
            <w:hideMark/>
          </w:tcPr>
          <w:p w14:paraId="17456D8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-14%</w:t>
            </w:r>
          </w:p>
        </w:tc>
        <w:tc>
          <w:tcPr>
            <w:tcW w:w="887" w:type="pct"/>
            <w:noWrap/>
            <w:vAlign w:val="bottom"/>
            <w:hideMark/>
          </w:tcPr>
          <w:p w14:paraId="5D86C72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3%</w:t>
            </w:r>
          </w:p>
        </w:tc>
        <w:tc>
          <w:tcPr>
            <w:tcW w:w="885" w:type="pct"/>
            <w:noWrap/>
            <w:vAlign w:val="bottom"/>
            <w:hideMark/>
          </w:tcPr>
          <w:p w14:paraId="1693F6F8"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-3%</w:t>
            </w:r>
          </w:p>
        </w:tc>
      </w:tr>
      <w:tr w:rsidR="003C15DC" w:rsidRPr="00857FDF" w14:paraId="543A203D"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681990B2" w14:textId="77777777" w:rsidR="003C15DC" w:rsidRPr="0042265E" w:rsidRDefault="003C15DC">
            <w:pPr>
              <w:rPr>
                <w:rFonts w:eastAsia="Times New Roman" w:cs="Segoe UI"/>
                <w:b w:val="0"/>
                <w:color w:val="000000"/>
              </w:rPr>
            </w:pPr>
            <w:r w:rsidRPr="0042265E">
              <w:rPr>
                <w:rFonts w:eastAsia="Times New Roman" w:cs="Segoe UI"/>
                <w:b w:val="0"/>
                <w:color w:val="000000"/>
              </w:rPr>
              <w:t>Epping forest</w:t>
            </w:r>
          </w:p>
        </w:tc>
        <w:tc>
          <w:tcPr>
            <w:tcW w:w="698" w:type="pct"/>
            <w:noWrap/>
            <w:vAlign w:val="bottom"/>
            <w:hideMark/>
          </w:tcPr>
          <w:p w14:paraId="37D0E11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17%</w:t>
            </w:r>
          </w:p>
        </w:tc>
        <w:tc>
          <w:tcPr>
            <w:tcW w:w="698" w:type="pct"/>
            <w:noWrap/>
            <w:vAlign w:val="bottom"/>
            <w:hideMark/>
          </w:tcPr>
          <w:p w14:paraId="6357324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5%</w:t>
            </w:r>
          </w:p>
        </w:tc>
        <w:tc>
          <w:tcPr>
            <w:tcW w:w="887" w:type="pct"/>
            <w:noWrap/>
            <w:vAlign w:val="bottom"/>
            <w:hideMark/>
          </w:tcPr>
          <w:p w14:paraId="233187B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-27%</w:t>
            </w:r>
          </w:p>
        </w:tc>
        <w:tc>
          <w:tcPr>
            <w:tcW w:w="887" w:type="pct"/>
            <w:noWrap/>
            <w:vAlign w:val="bottom"/>
            <w:hideMark/>
          </w:tcPr>
          <w:p w14:paraId="3E3160B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-13%</w:t>
            </w:r>
          </w:p>
        </w:tc>
        <w:tc>
          <w:tcPr>
            <w:tcW w:w="885" w:type="pct"/>
            <w:noWrap/>
            <w:vAlign w:val="bottom"/>
            <w:hideMark/>
          </w:tcPr>
          <w:p w14:paraId="0757F40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-5%</w:t>
            </w:r>
          </w:p>
        </w:tc>
      </w:tr>
      <w:tr w:rsidR="003C15DC" w:rsidRPr="00857FDF" w14:paraId="51D97B64"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54F3A09F" w14:textId="77777777" w:rsidR="003C15DC" w:rsidRPr="0042265E" w:rsidRDefault="003C15DC">
            <w:pPr>
              <w:rPr>
                <w:rFonts w:eastAsia="Times New Roman" w:cs="Segoe UI"/>
                <w:b w:val="0"/>
                <w:color w:val="000000"/>
              </w:rPr>
            </w:pPr>
            <w:r w:rsidRPr="0042265E">
              <w:rPr>
                <w:rFonts w:eastAsia="Times New Roman" w:cs="Segoe UI"/>
                <w:b w:val="0"/>
                <w:color w:val="000000"/>
              </w:rPr>
              <w:t>Harlow</w:t>
            </w:r>
          </w:p>
        </w:tc>
        <w:tc>
          <w:tcPr>
            <w:tcW w:w="698" w:type="pct"/>
            <w:noWrap/>
            <w:vAlign w:val="bottom"/>
            <w:hideMark/>
          </w:tcPr>
          <w:p w14:paraId="2165D32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167%</w:t>
            </w:r>
          </w:p>
        </w:tc>
        <w:tc>
          <w:tcPr>
            <w:tcW w:w="698" w:type="pct"/>
            <w:noWrap/>
            <w:vAlign w:val="bottom"/>
            <w:hideMark/>
          </w:tcPr>
          <w:p w14:paraId="5A62150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-13%</w:t>
            </w:r>
          </w:p>
        </w:tc>
        <w:tc>
          <w:tcPr>
            <w:tcW w:w="887" w:type="pct"/>
            <w:noWrap/>
            <w:vAlign w:val="bottom"/>
            <w:hideMark/>
          </w:tcPr>
          <w:p w14:paraId="7FCE48B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-14%</w:t>
            </w:r>
          </w:p>
        </w:tc>
        <w:tc>
          <w:tcPr>
            <w:tcW w:w="887" w:type="pct"/>
            <w:noWrap/>
            <w:vAlign w:val="bottom"/>
            <w:hideMark/>
          </w:tcPr>
          <w:p w14:paraId="27C7BE9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33%</w:t>
            </w:r>
          </w:p>
        </w:tc>
        <w:tc>
          <w:tcPr>
            <w:tcW w:w="885" w:type="pct"/>
            <w:noWrap/>
            <w:vAlign w:val="bottom"/>
            <w:hideMark/>
          </w:tcPr>
          <w:p w14:paraId="34E860E2"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43%</w:t>
            </w:r>
          </w:p>
        </w:tc>
      </w:tr>
      <w:tr w:rsidR="003C15DC" w:rsidRPr="00857FDF" w14:paraId="11D8A77A"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1F5F9B80" w14:textId="77777777" w:rsidR="003C15DC" w:rsidRPr="0042265E" w:rsidRDefault="003C15DC">
            <w:pPr>
              <w:rPr>
                <w:rFonts w:eastAsia="Times New Roman" w:cs="Segoe UI"/>
                <w:b w:val="0"/>
                <w:color w:val="000000"/>
              </w:rPr>
            </w:pPr>
            <w:r w:rsidRPr="0042265E">
              <w:rPr>
                <w:rFonts w:eastAsia="Times New Roman" w:cs="Segoe UI"/>
                <w:b w:val="0"/>
                <w:color w:val="000000"/>
              </w:rPr>
              <w:t>Maldon</w:t>
            </w:r>
          </w:p>
        </w:tc>
        <w:tc>
          <w:tcPr>
            <w:tcW w:w="698" w:type="pct"/>
            <w:noWrap/>
            <w:vAlign w:val="bottom"/>
            <w:hideMark/>
          </w:tcPr>
          <w:p w14:paraId="31DD2DC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698" w:type="pct"/>
            <w:noWrap/>
            <w:vAlign w:val="bottom"/>
            <w:hideMark/>
          </w:tcPr>
          <w:p w14:paraId="0D311E0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887" w:type="pct"/>
            <w:noWrap/>
            <w:vAlign w:val="bottom"/>
            <w:hideMark/>
          </w:tcPr>
          <w:p w14:paraId="305AC9D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33%</w:t>
            </w:r>
          </w:p>
        </w:tc>
        <w:tc>
          <w:tcPr>
            <w:tcW w:w="887" w:type="pct"/>
            <w:noWrap/>
            <w:vAlign w:val="bottom"/>
            <w:hideMark/>
          </w:tcPr>
          <w:p w14:paraId="25FF07C4"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-25%</w:t>
            </w:r>
          </w:p>
        </w:tc>
        <w:tc>
          <w:tcPr>
            <w:tcW w:w="885" w:type="pct"/>
            <w:noWrap/>
            <w:vAlign w:val="bottom"/>
            <w:hideMark/>
          </w:tcPr>
          <w:p w14:paraId="43D9B3E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w:t>
            </w:r>
          </w:p>
        </w:tc>
      </w:tr>
      <w:tr w:rsidR="003C15DC" w:rsidRPr="00857FDF" w14:paraId="5E3658E2"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3F9DAA05" w14:textId="77777777" w:rsidR="003C15DC" w:rsidRPr="0042265E" w:rsidRDefault="003C15DC">
            <w:pPr>
              <w:rPr>
                <w:rFonts w:eastAsia="Times New Roman" w:cs="Segoe UI"/>
                <w:b w:val="0"/>
                <w:color w:val="000000"/>
              </w:rPr>
            </w:pPr>
            <w:r w:rsidRPr="0042265E">
              <w:rPr>
                <w:rFonts w:eastAsia="Times New Roman" w:cs="Segoe UI"/>
                <w:b w:val="0"/>
                <w:color w:val="000000"/>
              </w:rPr>
              <w:t>Rochford</w:t>
            </w:r>
          </w:p>
        </w:tc>
        <w:tc>
          <w:tcPr>
            <w:tcW w:w="698" w:type="pct"/>
            <w:noWrap/>
            <w:vAlign w:val="bottom"/>
            <w:hideMark/>
          </w:tcPr>
          <w:p w14:paraId="1E904C3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50%</w:t>
            </w:r>
          </w:p>
        </w:tc>
        <w:tc>
          <w:tcPr>
            <w:tcW w:w="698" w:type="pct"/>
            <w:noWrap/>
            <w:vAlign w:val="bottom"/>
            <w:hideMark/>
          </w:tcPr>
          <w:p w14:paraId="20C8E859"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-33%</w:t>
            </w:r>
          </w:p>
        </w:tc>
        <w:tc>
          <w:tcPr>
            <w:tcW w:w="887" w:type="pct"/>
            <w:noWrap/>
            <w:vAlign w:val="bottom"/>
            <w:hideMark/>
          </w:tcPr>
          <w:p w14:paraId="5686564D"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50%</w:t>
            </w:r>
          </w:p>
        </w:tc>
        <w:tc>
          <w:tcPr>
            <w:tcW w:w="887" w:type="pct"/>
            <w:noWrap/>
            <w:vAlign w:val="bottom"/>
            <w:hideMark/>
          </w:tcPr>
          <w:p w14:paraId="7AA9BC1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885" w:type="pct"/>
            <w:noWrap/>
            <w:vAlign w:val="bottom"/>
            <w:hideMark/>
          </w:tcPr>
          <w:p w14:paraId="5CA26CD7"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17%</w:t>
            </w:r>
          </w:p>
        </w:tc>
      </w:tr>
      <w:tr w:rsidR="003C15DC" w:rsidRPr="00857FDF" w14:paraId="6062DF07"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65FCBBB4" w14:textId="77777777" w:rsidR="003C15DC" w:rsidRPr="0042265E" w:rsidRDefault="003C15DC">
            <w:pPr>
              <w:rPr>
                <w:rFonts w:eastAsia="Times New Roman" w:cs="Segoe UI"/>
                <w:b w:val="0"/>
                <w:color w:val="000000"/>
              </w:rPr>
            </w:pPr>
            <w:r w:rsidRPr="0042265E">
              <w:rPr>
                <w:rFonts w:eastAsia="Times New Roman" w:cs="Segoe UI"/>
                <w:b w:val="0"/>
                <w:color w:val="000000"/>
              </w:rPr>
              <w:t>Tendring</w:t>
            </w:r>
          </w:p>
        </w:tc>
        <w:tc>
          <w:tcPr>
            <w:tcW w:w="698" w:type="pct"/>
            <w:noWrap/>
            <w:vAlign w:val="bottom"/>
            <w:hideMark/>
          </w:tcPr>
          <w:p w14:paraId="2BB9CDEC"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-6%</w:t>
            </w:r>
          </w:p>
        </w:tc>
        <w:tc>
          <w:tcPr>
            <w:tcW w:w="698" w:type="pct"/>
            <w:noWrap/>
            <w:vAlign w:val="bottom"/>
            <w:hideMark/>
          </w:tcPr>
          <w:p w14:paraId="121D8EE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-14%</w:t>
            </w:r>
          </w:p>
        </w:tc>
        <w:tc>
          <w:tcPr>
            <w:tcW w:w="887" w:type="pct"/>
            <w:noWrap/>
            <w:vAlign w:val="bottom"/>
            <w:hideMark/>
          </w:tcPr>
          <w:p w14:paraId="13012325"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7%</w:t>
            </w:r>
          </w:p>
        </w:tc>
        <w:tc>
          <w:tcPr>
            <w:tcW w:w="887" w:type="pct"/>
            <w:noWrap/>
            <w:vAlign w:val="bottom"/>
            <w:hideMark/>
          </w:tcPr>
          <w:p w14:paraId="2DADFE63"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17%</w:t>
            </w:r>
          </w:p>
        </w:tc>
        <w:tc>
          <w:tcPr>
            <w:tcW w:w="885" w:type="pct"/>
            <w:noWrap/>
            <w:vAlign w:val="bottom"/>
            <w:hideMark/>
          </w:tcPr>
          <w:p w14:paraId="0704DB6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w:t>
            </w:r>
          </w:p>
        </w:tc>
      </w:tr>
      <w:tr w:rsidR="003C15DC" w:rsidRPr="00857FDF" w14:paraId="6E713225"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4C13081A" w14:textId="77777777" w:rsidR="003C15DC" w:rsidRPr="0042265E" w:rsidRDefault="003C15DC">
            <w:pPr>
              <w:rPr>
                <w:rFonts w:eastAsia="Times New Roman" w:cs="Segoe UI"/>
                <w:b w:val="0"/>
                <w:color w:val="000000"/>
              </w:rPr>
            </w:pPr>
            <w:r w:rsidRPr="0042265E">
              <w:rPr>
                <w:rFonts w:eastAsia="Times New Roman" w:cs="Segoe UI"/>
                <w:b w:val="0"/>
                <w:color w:val="000000"/>
              </w:rPr>
              <w:t>Uttlesford</w:t>
            </w:r>
          </w:p>
        </w:tc>
        <w:tc>
          <w:tcPr>
            <w:tcW w:w="698" w:type="pct"/>
            <w:noWrap/>
            <w:vAlign w:val="bottom"/>
            <w:hideMark/>
          </w:tcPr>
          <w:p w14:paraId="112AB141"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100%</w:t>
            </w:r>
          </w:p>
        </w:tc>
        <w:tc>
          <w:tcPr>
            <w:tcW w:w="698" w:type="pct"/>
            <w:noWrap/>
            <w:vAlign w:val="bottom"/>
            <w:hideMark/>
          </w:tcPr>
          <w:p w14:paraId="2DDEBBFE"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0%</w:t>
            </w:r>
          </w:p>
        </w:tc>
        <w:tc>
          <w:tcPr>
            <w:tcW w:w="887" w:type="pct"/>
            <w:noWrap/>
            <w:vAlign w:val="bottom"/>
            <w:hideMark/>
          </w:tcPr>
          <w:p w14:paraId="54DECDA6"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50%</w:t>
            </w:r>
          </w:p>
        </w:tc>
        <w:tc>
          <w:tcPr>
            <w:tcW w:w="887" w:type="pct"/>
            <w:noWrap/>
            <w:vAlign w:val="bottom"/>
            <w:hideMark/>
          </w:tcPr>
          <w:p w14:paraId="028432FF"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-33%</w:t>
            </w:r>
          </w:p>
        </w:tc>
        <w:tc>
          <w:tcPr>
            <w:tcW w:w="885" w:type="pct"/>
            <w:noWrap/>
            <w:vAlign w:val="bottom"/>
            <w:hideMark/>
          </w:tcPr>
          <w:p w14:paraId="24A52460" w14:textId="77777777" w:rsidR="003C15DC" w:rsidRPr="00857FDF"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6C049A">
              <w:rPr>
                <w:rFonts w:cs="Segoe UI"/>
                <w:color w:val="000000"/>
              </w:rPr>
              <w:t>29%</w:t>
            </w:r>
          </w:p>
        </w:tc>
      </w:tr>
      <w:tr w:rsidR="003C15DC" w:rsidRPr="00857FDF" w14:paraId="4CF15F1E" w14:textId="77777777">
        <w:trPr>
          <w:trHeight w:val="288"/>
        </w:trPr>
        <w:tc>
          <w:tcPr>
            <w:cnfStyle w:val="001000000000" w:firstRow="0" w:lastRow="0" w:firstColumn="1" w:lastColumn="0" w:oddVBand="0" w:evenVBand="0" w:oddHBand="0" w:evenHBand="0" w:firstRowFirstColumn="0" w:firstRowLastColumn="0" w:lastRowFirstColumn="0" w:lastRowLastColumn="0"/>
            <w:tcW w:w="945" w:type="pct"/>
            <w:noWrap/>
            <w:hideMark/>
          </w:tcPr>
          <w:p w14:paraId="079D99ED" w14:textId="2A8B276C" w:rsidR="003C15DC" w:rsidRPr="00857FDF" w:rsidRDefault="003C15DC">
            <w:pPr>
              <w:rPr>
                <w:rFonts w:eastAsia="Times New Roman" w:cs="Segoe UI"/>
                <w:color w:val="000000"/>
              </w:rPr>
            </w:pPr>
            <w:r w:rsidRPr="00857FDF">
              <w:rPr>
                <w:rFonts w:eastAsia="Times New Roman" w:cs="Segoe UI"/>
                <w:color w:val="000000"/>
              </w:rPr>
              <w:t>E</w:t>
            </w:r>
            <w:r w:rsidR="002B7766">
              <w:rPr>
                <w:rFonts w:eastAsia="Times New Roman" w:cs="Segoe UI"/>
                <w:color w:val="000000"/>
              </w:rPr>
              <w:t>ssex</w:t>
            </w:r>
          </w:p>
        </w:tc>
        <w:tc>
          <w:tcPr>
            <w:tcW w:w="698" w:type="pct"/>
            <w:noWrap/>
            <w:vAlign w:val="bottom"/>
            <w:hideMark/>
          </w:tcPr>
          <w:p w14:paraId="4426BC8A"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5%</w:t>
            </w:r>
          </w:p>
        </w:tc>
        <w:tc>
          <w:tcPr>
            <w:tcW w:w="698" w:type="pct"/>
            <w:noWrap/>
            <w:vAlign w:val="bottom"/>
            <w:hideMark/>
          </w:tcPr>
          <w:p w14:paraId="1D1BD0C1"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-5%</w:t>
            </w:r>
          </w:p>
        </w:tc>
        <w:tc>
          <w:tcPr>
            <w:tcW w:w="887" w:type="pct"/>
            <w:noWrap/>
            <w:vAlign w:val="bottom"/>
            <w:hideMark/>
          </w:tcPr>
          <w:p w14:paraId="4F242EB0"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-2%</w:t>
            </w:r>
          </w:p>
        </w:tc>
        <w:tc>
          <w:tcPr>
            <w:tcW w:w="887" w:type="pct"/>
            <w:noWrap/>
            <w:vAlign w:val="bottom"/>
            <w:hideMark/>
          </w:tcPr>
          <w:p w14:paraId="3A200714"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8%</w:t>
            </w:r>
          </w:p>
        </w:tc>
        <w:tc>
          <w:tcPr>
            <w:tcW w:w="885" w:type="pct"/>
            <w:noWrap/>
            <w:vAlign w:val="bottom"/>
            <w:hideMark/>
          </w:tcPr>
          <w:p w14:paraId="79BC6EBE" w14:textId="77777777" w:rsidR="003C15DC" w:rsidRPr="002B7766" w:rsidRDefault="003C15DC">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B7766">
              <w:rPr>
                <w:rFonts w:cs="Segoe UI"/>
                <w:b/>
                <w:color w:val="000000"/>
              </w:rPr>
              <w:t>2%</w:t>
            </w:r>
          </w:p>
        </w:tc>
      </w:tr>
    </w:tbl>
    <w:p w14:paraId="519B4B76" w14:textId="0A225345" w:rsidR="00034D8A" w:rsidRPr="00034D8A" w:rsidRDefault="003C15DC" w:rsidP="00034D8A">
      <w:pPr>
        <w:pStyle w:val="Tablesourcenote"/>
      </w:pPr>
      <w:r>
        <w:t xml:space="preserve">Source: </w:t>
      </w:r>
      <w:r w:rsidR="000717DD">
        <w:t>Essex County Council</w:t>
      </w:r>
      <w:r>
        <w:t xml:space="preserve"> (MOSAIC) (2024)</w:t>
      </w:r>
    </w:p>
    <w:p w14:paraId="79999A21" w14:textId="42B1C782" w:rsidR="00034D8A" w:rsidRDefault="00034D8A" w:rsidP="00034D8A">
      <w:pPr>
        <w:pStyle w:val="Annexenumberedparatext"/>
        <w:rPr>
          <w:rFonts w:ascii="Segoe UI" w:hAnsi="Segoe UI"/>
          <w:sz w:val="22"/>
          <w:szCs w:val="22"/>
        </w:rPr>
      </w:pPr>
      <w:r w:rsidRPr="00034D8A">
        <w:rPr>
          <w:rFonts w:ascii="Segoe UI" w:hAnsi="Segoe UI"/>
          <w:sz w:val="22"/>
          <w:szCs w:val="22"/>
        </w:rPr>
        <w:t>Sub national population projections (SNPP) 2018 growth rates data used for the population projections of the number of people aged 55+, 65+ and 75+.</w:t>
      </w:r>
      <w:bookmarkStart w:id="365" w:name="_Ref192071696"/>
    </w:p>
    <w:p w14:paraId="48CA1F41" w14:textId="77777777" w:rsidR="00B91C4F" w:rsidRDefault="00B91C4F" w:rsidP="00B91C4F">
      <w:pPr>
        <w:pStyle w:val="Annexenumberedparatext"/>
        <w:numPr>
          <w:ilvl w:val="0"/>
          <w:numId w:val="0"/>
        </w:numPr>
        <w:ind w:left="720" w:hanging="432"/>
        <w:rPr>
          <w:rFonts w:ascii="Segoe UI" w:hAnsi="Segoe UI"/>
          <w:sz w:val="22"/>
          <w:szCs w:val="22"/>
        </w:rPr>
      </w:pPr>
    </w:p>
    <w:p w14:paraId="4B895A60" w14:textId="77777777" w:rsidR="00B91C4F" w:rsidRDefault="00B91C4F" w:rsidP="00B91C4F">
      <w:pPr>
        <w:pStyle w:val="Annexenumberedparatext"/>
        <w:numPr>
          <w:ilvl w:val="0"/>
          <w:numId w:val="0"/>
        </w:numPr>
        <w:ind w:left="720" w:hanging="432"/>
        <w:rPr>
          <w:rFonts w:ascii="Segoe UI" w:hAnsi="Segoe UI"/>
          <w:sz w:val="22"/>
          <w:szCs w:val="22"/>
        </w:rPr>
      </w:pPr>
    </w:p>
    <w:p w14:paraId="5BA34FA0" w14:textId="77777777" w:rsidR="00B91C4F" w:rsidRPr="0052552A" w:rsidRDefault="00B91C4F" w:rsidP="00B91C4F">
      <w:pPr>
        <w:pStyle w:val="Annexenumberedparatext"/>
        <w:numPr>
          <w:ilvl w:val="0"/>
          <w:numId w:val="0"/>
        </w:numPr>
        <w:ind w:left="720" w:hanging="432"/>
        <w:rPr>
          <w:rFonts w:ascii="Segoe UI" w:hAnsi="Segoe UI"/>
          <w:sz w:val="22"/>
          <w:szCs w:val="22"/>
        </w:rPr>
      </w:pPr>
    </w:p>
    <w:p w14:paraId="0C187108" w14:textId="3EB007E3" w:rsidR="00034D8A" w:rsidRDefault="00034D8A" w:rsidP="00034D8A">
      <w:pPr>
        <w:pStyle w:val="Caption"/>
      </w:pPr>
      <w:bookmarkStart w:id="366" w:name="_Ref201652759"/>
      <w:r>
        <w:lastRenderedPageBreak/>
        <w:t xml:space="preserve">Table </w:t>
      </w:r>
      <w:fldSimple w:instr=" SEQ Table \* ARABIC ">
        <w:r w:rsidR="009905C0">
          <w:rPr>
            <w:noProof/>
          </w:rPr>
          <w:t>188</w:t>
        </w:r>
      </w:fldSimple>
      <w:bookmarkEnd w:id="365"/>
      <w:bookmarkEnd w:id="366"/>
      <w:r>
        <w:t xml:space="preserve">. </w:t>
      </w:r>
      <w:r>
        <w:rPr>
          <w:szCs w:val="22"/>
        </w:rPr>
        <w:t xml:space="preserve">Sub national population projections (SNPP) </w:t>
      </w:r>
      <w:r w:rsidRPr="00B564F7">
        <w:rPr>
          <w:rFonts w:cs="Segoe UI"/>
          <w:szCs w:val="22"/>
        </w:rPr>
        <w:t>2018 growth rates</w:t>
      </w:r>
      <w:r>
        <w:rPr>
          <w:rFonts w:cs="Segoe UI"/>
          <w:szCs w:val="22"/>
        </w:rPr>
        <w:t xml:space="preserve"> of the 55+, 65+ and 75+ populations in Essex</w:t>
      </w:r>
    </w:p>
    <w:tbl>
      <w:tblPr>
        <w:tblStyle w:val="GridTable5Dark-Accent4"/>
        <w:tblW w:w="9100" w:type="dxa"/>
        <w:tblLook w:val="04A0" w:firstRow="1" w:lastRow="0" w:firstColumn="1" w:lastColumn="0" w:noHBand="0" w:noVBand="1"/>
      </w:tblPr>
      <w:tblGrid>
        <w:gridCol w:w="1220"/>
        <w:gridCol w:w="1600"/>
        <w:gridCol w:w="1600"/>
        <w:gridCol w:w="1240"/>
        <w:gridCol w:w="1240"/>
        <w:gridCol w:w="1240"/>
        <w:gridCol w:w="960"/>
      </w:tblGrid>
      <w:tr w:rsidR="00034D8A" w:rsidRPr="006D50A0" w14:paraId="5481668B" w14:textId="77777777" w:rsidTr="002B7766">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20" w:type="dxa"/>
            <w:shd w:val="clear" w:color="auto" w:fill="FBCAD0"/>
            <w:noWrap/>
            <w:hideMark/>
          </w:tcPr>
          <w:p w14:paraId="20B4F987" w14:textId="3808F7D7" w:rsidR="00034D8A" w:rsidRPr="006D50A0" w:rsidRDefault="00034D8A">
            <w:pPr>
              <w:rPr>
                <w:rFonts w:eastAsia="Times New Roman" w:cs="Segoe UI"/>
                <w:b w:val="0"/>
                <w:color w:val="000000"/>
                <w:sz w:val="18"/>
                <w:szCs w:val="18"/>
              </w:rPr>
            </w:pPr>
            <w:r w:rsidRPr="006D50A0">
              <w:rPr>
                <w:rFonts w:eastAsia="Times New Roman" w:cs="Segoe UI"/>
                <w:color w:val="000000"/>
                <w:sz w:val="18"/>
                <w:szCs w:val="18"/>
              </w:rPr>
              <w:t xml:space="preserve">Age </w:t>
            </w:r>
            <w:r w:rsidR="00D02BCE">
              <w:rPr>
                <w:rFonts w:eastAsia="Times New Roman" w:cs="Segoe UI"/>
                <w:color w:val="000000"/>
                <w:sz w:val="18"/>
                <w:szCs w:val="18"/>
              </w:rPr>
              <w:t>Population group</w:t>
            </w:r>
          </w:p>
        </w:tc>
        <w:tc>
          <w:tcPr>
            <w:tcW w:w="1600" w:type="dxa"/>
            <w:shd w:val="clear" w:color="auto" w:fill="FBCAD0"/>
            <w:noWrap/>
            <w:hideMark/>
          </w:tcPr>
          <w:p w14:paraId="59D57DAB" w14:textId="05CFE211" w:rsidR="00034D8A" w:rsidRPr="006D50A0"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8"/>
                <w:szCs w:val="18"/>
              </w:rPr>
            </w:pPr>
            <w:r w:rsidRPr="006D50A0">
              <w:rPr>
                <w:rFonts w:eastAsia="Times New Roman" w:cs="Segoe UI"/>
                <w:color w:val="000000"/>
                <w:sz w:val="18"/>
                <w:szCs w:val="18"/>
              </w:rPr>
              <w:t>Local Authority</w:t>
            </w:r>
          </w:p>
        </w:tc>
        <w:tc>
          <w:tcPr>
            <w:tcW w:w="1600" w:type="dxa"/>
            <w:shd w:val="clear" w:color="auto" w:fill="FBCAD0"/>
            <w:noWrap/>
            <w:hideMark/>
          </w:tcPr>
          <w:p w14:paraId="6E42E9DA" w14:textId="77777777" w:rsidR="00034D8A" w:rsidRPr="006D50A0"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8"/>
                <w:szCs w:val="18"/>
              </w:rPr>
            </w:pPr>
            <w:r w:rsidRPr="006D50A0">
              <w:rPr>
                <w:rFonts w:eastAsia="Times New Roman" w:cs="Segoe UI"/>
                <w:color w:val="000000"/>
                <w:sz w:val="18"/>
                <w:szCs w:val="18"/>
              </w:rPr>
              <w:t>2024</w:t>
            </w:r>
          </w:p>
        </w:tc>
        <w:tc>
          <w:tcPr>
            <w:tcW w:w="1240" w:type="dxa"/>
            <w:shd w:val="clear" w:color="auto" w:fill="FBCAD0"/>
            <w:noWrap/>
            <w:hideMark/>
          </w:tcPr>
          <w:p w14:paraId="18123D25" w14:textId="77777777" w:rsidR="00034D8A" w:rsidRPr="006D50A0"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8"/>
                <w:szCs w:val="18"/>
              </w:rPr>
            </w:pPr>
            <w:r w:rsidRPr="006D50A0">
              <w:rPr>
                <w:rFonts w:eastAsia="Times New Roman" w:cs="Segoe UI"/>
                <w:color w:val="000000"/>
                <w:sz w:val="18"/>
                <w:szCs w:val="18"/>
              </w:rPr>
              <w:t>2029</w:t>
            </w:r>
          </w:p>
        </w:tc>
        <w:tc>
          <w:tcPr>
            <w:tcW w:w="1240" w:type="dxa"/>
            <w:shd w:val="clear" w:color="auto" w:fill="FBCAD0"/>
            <w:noWrap/>
            <w:hideMark/>
          </w:tcPr>
          <w:p w14:paraId="0EC06C1E" w14:textId="77777777" w:rsidR="00034D8A" w:rsidRPr="006D50A0"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8"/>
                <w:szCs w:val="18"/>
              </w:rPr>
            </w:pPr>
            <w:r w:rsidRPr="006D50A0">
              <w:rPr>
                <w:rFonts w:eastAsia="Times New Roman" w:cs="Segoe UI"/>
                <w:color w:val="000000"/>
                <w:sz w:val="18"/>
                <w:szCs w:val="18"/>
              </w:rPr>
              <w:t>2034</w:t>
            </w:r>
          </w:p>
        </w:tc>
        <w:tc>
          <w:tcPr>
            <w:tcW w:w="1240" w:type="dxa"/>
            <w:shd w:val="clear" w:color="auto" w:fill="FBCAD0"/>
            <w:noWrap/>
            <w:hideMark/>
          </w:tcPr>
          <w:p w14:paraId="07006CCE" w14:textId="77777777" w:rsidR="00034D8A" w:rsidRPr="006D50A0"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8"/>
                <w:szCs w:val="18"/>
              </w:rPr>
            </w:pPr>
            <w:r w:rsidRPr="006D50A0">
              <w:rPr>
                <w:rFonts w:eastAsia="Times New Roman" w:cs="Segoe UI"/>
                <w:color w:val="000000"/>
                <w:sz w:val="18"/>
                <w:szCs w:val="18"/>
              </w:rPr>
              <w:t>2039</w:t>
            </w:r>
          </w:p>
        </w:tc>
        <w:tc>
          <w:tcPr>
            <w:tcW w:w="960" w:type="dxa"/>
            <w:shd w:val="clear" w:color="auto" w:fill="FBCAD0"/>
            <w:noWrap/>
            <w:hideMark/>
          </w:tcPr>
          <w:p w14:paraId="365ACD43" w14:textId="77777777" w:rsidR="00034D8A" w:rsidRPr="006D50A0"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sz w:val="18"/>
                <w:szCs w:val="18"/>
              </w:rPr>
            </w:pPr>
            <w:r w:rsidRPr="006D50A0">
              <w:rPr>
                <w:rFonts w:eastAsia="Times New Roman" w:cs="Segoe UI"/>
                <w:color w:val="000000"/>
                <w:sz w:val="18"/>
                <w:szCs w:val="18"/>
              </w:rPr>
              <w:t>2044</w:t>
            </w:r>
          </w:p>
        </w:tc>
      </w:tr>
      <w:tr w:rsidR="00034D8A" w:rsidRPr="006D50A0" w14:paraId="65D15D17"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restart"/>
            <w:noWrap/>
            <w:vAlign w:val="center"/>
            <w:hideMark/>
          </w:tcPr>
          <w:p w14:paraId="0347CF39" w14:textId="77777777" w:rsidR="00034D8A" w:rsidRPr="006D50A0" w:rsidRDefault="00034D8A">
            <w:pPr>
              <w:jc w:val="center"/>
              <w:rPr>
                <w:rFonts w:eastAsia="Times New Roman" w:cs="Segoe UI"/>
                <w:color w:val="000000"/>
                <w:sz w:val="18"/>
                <w:szCs w:val="18"/>
              </w:rPr>
            </w:pPr>
            <w:r w:rsidRPr="006D50A0">
              <w:rPr>
                <w:rFonts w:eastAsia="Times New Roman" w:cs="Segoe UI"/>
                <w:color w:val="000000"/>
                <w:sz w:val="18"/>
                <w:szCs w:val="18"/>
              </w:rPr>
              <w:t>55+</w:t>
            </w:r>
          </w:p>
        </w:tc>
        <w:tc>
          <w:tcPr>
            <w:tcW w:w="1600" w:type="dxa"/>
            <w:noWrap/>
            <w:hideMark/>
          </w:tcPr>
          <w:p w14:paraId="74E56052"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Basildon</w:t>
            </w:r>
          </w:p>
        </w:tc>
        <w:tc>
          <w:tcPr>
            <w:tcW w:w="1600" w:type="dxa"/>
            <w:noWrap/>
            <w:hideMark/>
          </w:tcPr>
          <w:p w14:paraId="1EAD26D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3.5%</w:t>
            </w:r>
          </w:p>
        </w:tc>
        <w:tc>
          <w:tcPr>
            <w:tcW w:w="1240" w:type="dxa"/>
            <w:noWrap/>
            <w:hideMark/>
          </w:tcPr>
          <w:p w14:paraId="73B82361"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7.5%</w:t>
            </w:r>
          </w:p>
        </w:tc>
        <w:tc>
          <w:tcPr>
            <w:tcW w:w="1240" w:type="dxa"/>
            <w:noWrap/>
            <w:hideMark/>
          </w:tcPr>
          <w:p w14:paraId="7A32243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10.4%</w:t>
            </w:r>
          </w:p>
        </w:tc>
        <w:tc>
          <w:tcPr>
            <w:tcW w:w="1240" w:type="dxa"/>
            <w:noWrap/>
            <w:hideMark/>
          </w:tcPr>
          <w:p w14:paraId="70A351A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14.9%</w:t>
            </w:r>
          </w:p>
        </w:tc>
        <w:tc>
          <w:tcPr>
            <w:tcW w:w="960" w:type="dxa"/>
            <w:noWrap/>
            <w:hideMark/>
          </w:tcPr>
          <w:p w14:paraId="447F61A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19.3%</w:t>
            </w:r>
          </w:p>
        </w:tc>
      </w:tr>
      <w:tr w:rsidR="00034D8A" w:rsidRPr="006D50A0" w14:paraId="38F2AE24"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2BED2202"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433E7AB9"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Braintree</w:t>
            </w:r>
          </w:p>
        </w:tc>
        <w:tc>
          <w:tcPr>
            <w:tcW w:w="1600" w:type="dxa"/>
            <w:noWrap/>
            <w:hideMark/>
          </w:tcPr>
          <w:p w14:paraId="4EF6D66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5.3%</w:t>
            </w:r>
          </w:p>
        </w:tc>
        <w:tc>
          <w:tcPr>
            <w:tcW w:w="1240" w:type="dxa"/>
            <w:noWrap/>
            <w:hideMark/>
          </w:tcPr>
          <w:p w14:paraId="6E8D483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11.8%</w:t>
            </w:r>
          </w:p>
        </w:tc>
        <w:tc>
          <w:tcPr>
            <w:tcW w:w="1240" w:type="dxa"/>
            <w:noWrap/>
            <w:hideMark/>
          </w:tcPr>
          <w:p w14:paraId="3D19969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14.9%</w:t>
            </w:r>
          </w:p>
        </w:tc>
        <w:tc>
          <w:tcPr>
            <w:tcW w:w="1240" w:type="dxa"/>
            <w:noWrap/>
            <w:hideMark/>
          </w:tcPr>
          <w:p w14:paraId="19B3FD73"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18.7%</w:t>
            </w:r>
          </w:p>
        </w:tc>
        <w:tc>
          <w:tcPr>
            <w:tcW w:w="960" w:type="dxa"/>
            <w:noWrap/>
            <w:hideMark/>
          </w:tcPr>
          <w:p w14:paraId="290ED44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24.1%</w:t>
            </w:r>
          </w:p>
        </w:tc>
      </w:tr>
      <w:tr w:rsidR="00034D8A" w:rsidRPr="006D50A0" w14:paraId="161A7F6C"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510F68B4"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5730A21F"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Brentwood</w:t>
            </w:r>
          </w:p>
        </w:tc>
        <w:tc>
          <w:tcPr>
            <w:tcW w:w="1600" w:type="dxa"/>
            <w:noWrap/>
            <w:hideMark/>
          </w:tcPr>
          <w:p w14:paraId="7FC86C3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1.9%</w:t>
            </w:r>
          </w:p>
        </w:tc>
        <w:tc>
          <w:tcPr>
            <w:tcW w:w="1240" w:type="dxa"/>
            <w:noWrap/>
            <w:hideMark/>
          </w:tcPr>
          <w:p w14:paraId="46EC0B2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3.8%</w:t>
            </w:r>
          </w:p>
        </w:tc>
        <w:tc>
          <w:tcPr>
            <w:tcW w:w="1240" w:type="dxa"/>
            <w:noWrap/>
            <w:hideMark/>
          </w:tcPr>
          <w:p w14:paraId="68742E7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5.7%</w:t>
            </w:r>
          </w:p>
        </w:tc>
        <w:tc>
          <w:tcPr>
            <w:tcW w:w="1240" w:type="dxa"/>
            <w:noWrap/>
            <w:hideMark/>
          </w:tcPr>
          <w:p w14:paraId="4C280CA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9.0%</w:t>
            </w:r>
          </w:p>
        </w:tc>
        <w:tc>
          <w:tcPr>
            <w:tcW w:w="960" w:type="dxa"/>
            <w:noWrap/>
            <w:hideMark/>
          </w:tcPr>
          <w:p w14:paraId="377B73E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11.5%</w:t>
            </w:r>
          </w:p>
        </w:tc>
      </w:tr>
      <w:tr w:rsidR="00034D8A" w:rsidRPr="006D50A0" w14:paraId="4D4A431C"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11971A8B"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6CE204D6" w14:textId="11D32053" w:rsidR="00034D8A" w:rsidRPr="006D50A0" w:rsidRDefault="00D30CB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eastAsia="Times New Roman" w:cs="Segoe UI"/>
                <w:color w:val="000000"/>
                <w:sz w:val="18"/>
                <w:szCs w:val="18"/>
              </w:rPr>
              <w:t>Castle Point</w:t>
            </w:r>
          </w:p>
        </w:tc>
        <w:tc>
          <w:tcPr>
            <w:tcW w:w="1600" w:type="dxa"/>
            <w:noWrap/>
            <w:hideMark/>
          </w:tcPr>
          <w:p w14:paraId="35E06461"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3.0%</w:t>
            </w:r>
          </w:p>
        </w:tc>
        <w:tc>
          <w:tcPr>
            <w:tcW w:w="1240" w:type="dxa"/>
            <w:noWrap/>
            <w:hideMark/>
          </w:tcPr>
          <w:p w14:paraId="7C77A09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5.4%</w:t>
            </w:r>
          </w:p>
        </w:tc>
        <w:tc>
          <w:tcPr>
            <w:tcW w:w="1240" w:type="dxa"/>
            <w:noWrap/>
            <w:hideMark/>
          </w:tcPr>
          <w:p w14:paraId="1458F2B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5.9%</w:t>
            </w:r>
          </w:p>
        </w:tc>
        <w:tc>
          <w:tcPr>
            <w:tcW w:w="1240" w:type="dxa"/>
            <w:noWrap/>
            <w:hideMark/>
          </w:tcPr>
          <w:p w14:paraId="3364F88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8.0%</w:t>
            </w:r>
          </w:p>
        </w:tc>
        <w:tc>
          <w:tcPr>
            <w:tcW w:w="960" w:type="dxa"/>
            <w:noWrap/>
            <w:hideMark/>
          </w:tcPr>
          <w:p w14:paraId="439F31E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10.6%</w:t>
            </w:r>
          </w:p>
        </w:tc>
      </w:tr>
      <w:tr w:rsidR="00034D8A" w:rsidRPr="006D50A0" w14:paraId="0E7BA19F"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34FD5AFF"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7698A999"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Chelmsford</w:t>
            </w:r>
          </w:p>
        </w:tc>
        <w:tc>
          <w:tcPr>
            <w:tcW w:w="1600" w:type="dxa"/>
            <w:noWrap/>
            <w:hideMark/>
          </w:tcPr>
          <w:p w14:paraId="59AF3EE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4.7%</w:t>
            </w:r>
          </w:p>
        </w:tc>
        <w:tc>
          <w:tcPr>
            <w:tcW w:w="1240" w:type="dxa"/>
            <w:noWrap/>
            <w:hideMark/>
          </w:tcPr>
          <w:p w14:paraId="330DFD1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11.2%</w:t>
            </w:r>
          </w:p>
        </w:tc>
        <w:tc>
          <w:tcPr>
            <w:tcW w:w="1240" w:type="dxa"/>
            <w:noWrap/>
            <w:hideMark/>
          </w:tcPr>
          <w:p w14:paraId="3AB4146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15.6%</w:t>
            </w:r>
          </w:p>
        </w:tc>
        <w:tc>
          <w:tcPr>
            <w:tcW w:w="1240" w:type="dxa"/>
            <w:noWrap/>
            <w:hideMark/>
          </w:tcPr>
          <w:p w14:paraId="297FAF93"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21.0%</w:t>
            </w:r>
          </w:p>
        </w:tc>
        <w:tc>
          <w:tcPr>
            <w:tcW w:w="960" w:type="dxa"/>
            <w:noWrap/>
            <w:hideMark/>
          </w:tcPr>
          <w:p w14:paraId="227F736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26.9%</w:t>
            </w:r>
          </w:p>
        </w:tc>
      </w:tr>
      <w:tr w:rsidR="00034D8A" w:rsidRPr="006D50A0" w14:paraId="24171DB9"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37F40AC2"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284D7E95"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Colchester</w:t>
            </w:r>
          </w:p>
        </w:tc>
        <w:tc>
          <w:tcPr>
            <w:tcW w:w="1600" w:type="dxa"/>
            <w:noWrap/>
            <w:hideMark/>
          </w:tcPr>
          <w:p w14:paraId="3FFDE64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5.1%</w:t>
            </w:r>
          </w:p>
        </w:tc>
        <w:tc>
          <w:tcPr>
            <w:tcW w:w="1240" w:type="dxa"/>
            <w:noWrap/>
            <w:hideMark/>
          </w:tcPr>
          <w:p w14:paraId="0A773A7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11.8%</w:t>
            </w:r>
          </w:p>
        </w:tc>
        <w:tc>
          <w:tcPr>
            <w:tcW w:w="1240" w:type="dxa"/>
            <w:noWrap/>
            <w:hideMark/>
          </w:tcPr>
          <w:p w14:paraId="1B09809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16.1%</w:t>
            </w:r>
          </w:p>
        </w:tc>
        <w:tc>
          <w:tcPr>
            <w:tcW w:w="1240" w:type="dxa"/>
            <w:noWrap/>
            <w:hideMark/>
          </w:tcPr>
          <w:p w14:paraId="56976A5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21.1%</w:t>
            </w:r>
          </w:p>
        </w:tc>
        <w:tc>
          <w:tcPr>
            <w:tcW w:w="960" w:type="dxa"/>
            <w:noWrap/>
            <w:hideMark/>
          </w:tcPr>
          <w:p w14:paraId="09D74FA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27.1%</w:t>
            </w:r>
          </w:p>
        </w:tc>
      </w:tr>
      <w:tr w:rsidR="00034D8A" w:rsidRPr="006D50A0" w14:paraId="71131EFE"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25DBFF33"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03DA1BD3"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Epping Forest</w:t>
            </w:r>
          </w:p>
        </w:tc>
        <w:tc>
          <w:tcPr>
            <w:tcW w:w="1600" w:type="dxa"/>
            <w:noWrap/>
            <w:hideMark/>
          </w:tcPr>
          <w:p w14:paraId="616A2E6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4.3%</w:t>
            </w:r>
          </w:p>
        </w:tc>
        <w:tc>
          <w:tcPr>
            <w:tcW w:w="1240" w:type="dxa"/>
            <w:noWrap/>
            <w:hideMark/>
          </w:tcPr>
          <w:p w14:paraId="418289C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10.0%</w:t>
            </w:r>
          </w:p>
        </w:tc>
        <w:tc>
          <w:tcPr>
            <w:tcW w:w="1240" w:type="dxa"/>
            <w:noWrap/>
            <w:hideMark/>
          </w:tcPr>
          <w:p w14:paraId="47EC236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14.5%</w:t>
            </w:r>
          </w:p>
        </w:tc>
        <w:tc>
          <w:tcPr>
            <w:tcW w:w="1240" w:type="dxa"/>
            <w:noWrap/>
            <w:hideMark/>
          </w:tcPr>
          <w:p w14:paraId="49181D2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20.3%</w:t>
            </w:r>
          </w:p>
        </w:tc>
        <w:tc>
          <w:tcPr>
            <w:tcW w:w="960" w:type="dxa"/>
            <w:noWrap/>
            <w:hideMark/>
          </w:tcPr>
          <w:p w14:paraId="3D2289F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25.9%</w:t>
            </w:r>
          </w:p>
        </w:tc>
      </w:tr>
      <w:tr w:rsidR="00034D8A" w:rsidRPr="006D50A0" w14:paraId="28454D70"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0598EFD0"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5734A3A7"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Harlow</w:t>
            </w:r>
          </w:p>
        </w:tc>
        <w:tc>
          <w:tcPr>
            <w:tcW w:w="1600" w:type="dxa"/>
            <w:noWrap/>
            <w:hideMark/>
          </w:tcPr>
          <w:p w14:paraId="19771423"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2.8%</w:t>
            </w:r>
          </w:p>
        </w:tc>
        <w:tc>
          <w:tcPr>
            <w:tcW w:w="1240" w:type="dxa"/>
            <w:noWrap/>
            <w:hideMark/>
          </w:tcPr>
          <w:p w14:paraId="084C4DB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6.1%</w:t>
            </w:r>
          </w:p>
        </w:tc>
        <w:tc>
          <w:tcPr>
            <w:tcW w:w="1240" w:type="dxa"/>
            <w:noWrap/>
            <w:hideMark/>
          </w:tcPr>
          <w:p w14:paraId="724E5ED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9.2%</w:t>
            </w:r>
          </w:p>
        </w:tc>
        <w:tc>
          <w:tcPr>
            <w:tcW w:w="1240" w:type="dxa"/>
            <w:noWrap/>
            <w:hideMark/>
          </w:tcPr>
          <w:p w14:paraId="439A280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14.3%</w:t>
            </w:r>
          </w:p>
        </w:tc>
        <w:tc>
          <w:tcPr>
            <w:tcW w:w="960" w:type="dxa"/>
            <w:noWrap/>
            <w:hideMark/>
          </w:tcPr>
          <w:p w14:paraId="0BFDF24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18.0%</w:t>
            </w:r>
          </w:p>
        </w:tc>
      </w:tr>
      <w:tr w:rsidR="00034D8A" w:rsidRPr="006D50A0" w14:paraId="7EC7B73E"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05B896E3"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158123BC"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Maldon</w:t>
            </w:r>
          </w:p>
        </w:tc>
        <w:tc>
          <w:tcPr>
            <w:tcW w:w="1600" w:type="dxa"/>
            <w:noWrap/>
            <w:hideMark/>
          </w:tcPr>
          <w:p w14:paraId="1644AFA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5.9%</w:t>
            </w:r>
          </w:p>
        </w:tc>
        <w:tc>
          <w:tcPr>
            <w:tcW w:w="1240" w:type="dxa"/>
            <w:noWrap/>
            <w:hideMark/>
          </w:tcPr>
          <w:p w14:paraId="641350AA"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12.9%</w:t>
            </w:r>
          </w:p>
        </w:tc>
        <w:tc>
          <w:tcPr>
            <w:tcW w:w="1240" w:type="dxa"/>
            <w:noWrap/>
            <w:hideMark/>
          </w:tcPr>
          <w:p w14:paraId="540A700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16.5%</w:t>
            </w:r>
          </w:p>
        </w:tc>
        <w:tc>
          <w:tcPr>
            <w:tcW w:w="1240" w:type="dxa"/>
            <w:noWrap/>
            <w:hideMark/>
          </w:tcPr>
          <w:p w14:paraId="2F78E0CA"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20.4%</w:t>
            </w:r>
          </w:p>
        </w:tc>
        <w:tc>
          <w:tcPr>
            <w:tcW w:w="960" w:type="dxa"/>
            <w:noWrap/>
            <w:hideMark/>
          </w:tcPr>
          <w:p w14:paraId="4B545EDA"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26.4%</w:t>
            </w:r>
          </w:p>
        </w:tc>
      </w:tr>
      <w:tr w:rsidR="00034D8A" w:rsidRPr="006D50A0" w14:paraId="2D48FE49"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4ECDD4DC"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496BE831"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Rochford</w:t>
            </w:r>
          </w:p>
        </w:tc>
        <w:tc>
          <w:tcPr>
            <w:tcW w:w="1600" w:type="dxa"/>
            <w:noWrap/>
            <w:hideMark/>
          </w:tcPr>
          <w:p w14:paraId="4BB78BB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4.6%</w:t>
            </w:r>
          </w:p>
        </w:tc>
        <w:tc>
          <w:tcPr>
            <w:tcW w:w="1240" w:type="dxa"/>
            <w:noWrap/>
            <w:hideMark/>
          </w:tcPr>
          <w:p w14:paraId="5B771B1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10.5%</w:t>
            </w:r>
          </w:p>
        </w:tc>
        <w:tc>
          <w:tcPr>
            <w:tcW w:w="1240" w:type="dxa"/>
            <w:noWrap/>
            <w:hideMark/>
          </w:tcPr>
          <w:p w14:paraId="0356D24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13.6%</w:t>
            </w:r>
          </w:p>
        </w:tc>
        <w:tc>
          <w:tcPr>
            <w:tcW w:w="1240" w:type="dxa"/>
            <w:noWrap/>
            <w:hideMark/>
          </w:tcPr>
          <w:p w14:paraId="34CE3CA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17.5%</w:t>
            </w:r>
          </w:p>
        </w:tc>
        <w:tc>
          <w:tcPr>
            <w:tcW w:w="960" w:type="dxa"/>
            <w:noWrap/>
            <w:hideMark/>
          </w:tcPr>
          <w:p w14:paraId="66FA598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22.7%</w:t>
            </w:r>
          </w:p>
        </w:tc>
      </w:tr>
      <w:tr w:rsidR="00034D8A" w:rsidRPr="006D50A0" w14:paraId="625815E4"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64500E7C"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6E488E53"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Tendring</w:t>
            </w:r>
          </w:p>
        </w:tc>
        <w:tc>
          <w:tcPr>
            <w:tcW w:w="1600" w:type="dxa"/>
            <w:noWrap/>
            <w:hideMark/>
          </w:tcPr>
          <w:p w14:paraId="7088F9D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5.2%</w:t>
            </w:r>
          </w:p>
        </w:tc>
        <w:tc>
          <w:tcPr>
            <w:tcW w:w="1240" w:type="dxa"/>
            <w:noWrap/>
            <w:hideMark/>
          </w:tcPr>
          <w:p w14:paraId="51E5985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12.2%</w:t>
            </w:r>
          </w:p>
        </w:tc>
        <w:tc>
          <w:tcPr>
            <w:tcW w:w="1240" w:type="dxa"/>
            <w:noWrap/>
            <w:hideMark/>
          </w:tcPr>
          <w:p w14:paraId="7011A5A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17.1%</w:t>
            </w:r>
          </w:p>
        </w:tc>
        <w:tc>
          <w:tcPr>
            <w:tcW w:w="1240" w:type="dxa"/>
            <w:noWrap/>
            <w:hideMark/>
          </w:tcPr>
          <w:p w14:paraId="700D016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22.4%</w:t>
            </w:r>
          </w:p>
        </w:tc>
        <w:tc>
          <w:tcPr>
            <w:tcW w:w="960" w:type="dxa"/>
            <w:noWrap/>
            <w:hideMark/>
          </w:tcPr>
          <w:p w14:paraId="3DFB076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28.8%</w:t>
            </w:r>
          </w:p>
        </w:tc>
      </w:tr>
      <w:tr w:rsidR="00034D8A" w:rsidRPr="006D50A0" w14:paraId="093348D5"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684CC85B"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64AF46EA"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Uttlesford</w:t>
            </w:r>
          </w:p>
        </w:tc>
        <w:tc>
          <w:tcPr>
            <w:tcW w:w="1600" w:type="dxa"/>
            <w:noWrap/>
            <w:hideMark/>
          </w:tcPr>
          <w:p w14:paraId="3340628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7.3%</w:t>
            </w:r>
          </w:p>
        </w:tc>
        <w:tc>
          <w:tcPr>
            <w:tcW w:w="1240" w:type="dxa"/>
            <w:noWrap/>
            <w:hideMark/>
          </w:tcPr>
          <w:p w14:paraId="48101DD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17.3%</w:t>
            </w:r>
          </w:p>
        </w:tc>
        <w:tc>
          <w:tcPr>
            <w:tcW w:w="1240" w:type="dxa"/>
            <w:noWrap/>
            <w:hideMark/>
          </w:tcPr>
          <w:p w14:paraId="2D54E02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24.3%</w:t>
            </w:r>
          </w:p>
        </w:tc>
        <w:tc>
          <w:tcPr>
            <w:tcW w:w="1240" w:type="dxa"/>
            <w:noWrap/>
            <w:hideMark/>
          </w:tcPr>
          <w:p w14:paraId="2C27E9F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31.9%</w:t>
            </w:r>
          </w:p>
        </w:tc>
        <w:tc>
          <w:tcPr>
            <w:tcW w:w="960" w:type="dxa"/>
            <w:noWrap/>
            <w:hideMark/>
          </w:tcPr>
          <w:p w14:paraId="1248AD7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40.7%</w:t>
            </w:r>
          </w:p>
        </w:tc>
      </w:tr>
      <w:tr w:rsidR="00034D8A" w:rsidRPr="006D50A0" w14:paraId="5C3EEA60"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0F7DD95D"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6A089149"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Essex</w:t>
            </w:r>
          </w:p>
        </w:tc>
        <w:tc>
          <w:tcPr>
            <w:tcW w:w="1600" w:type="dxa"/>
            <w:noWrap/>
            <w:hideMark/>
          </w:tcPr>
          <w:p w14:paraId="65BA88D1"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4.6%</w:t>
            </w:r>
          </w:p>
        </w:tc>
        <w:tc>
          <w:tcPr>
            <w:tcW w:w="1240" w:type="dxa"/>
            <w:noWrap/>
            <w:hideMark/>
          </w:tcPr>
          <w:p w14:paraId="401F97F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10.4%</w:t>
            </w:r>
          </w:p>
        </w:tc>
        <w:tc>
          <w:tcPr>
            <w:tcW w:w="1240" w:type="dxa"/>
            <w:noWrap/>
            <w:hideMark/>
          </w:tcPr>
          <w:p w14:paraId="171590A3"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14.1%</w:t>
            </w:r>
          </w:p>
        </w:tc>
        <w:tc>
          <w:tcPr>
            <w:tcW w:w="1240" w:type="dxa"/>
            <w:noWrap/>
            <w:hideMark/>
          </w:tcPr>
          <w:p w14:paraId="315A6FA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18.8%</w:t>
            </w:r>
          </w:p>
        </w:tc>
        <w:tc>
          <w:tcPr>
            <w:tcW w:w="960" w:type="dxa"/>
            <w:noWrap/>
            <w:hideMark/>
          </w:tcPr>
          <w:p w14:paraId="7579C9C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24.2%</w:t>
            </w:r>
          </w:p>
        </w:tc>
      </w:tr>
      <w:tr w:rsidR="00034D8A" w:rsidRPr="006D50A0" w14:paraId="24C602A8"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restart"/>
            <w:noWrap/>
            <w:vAlign w:val="center"/>
            <w:hideMark/>
          </w:tcPr>
          <w:p w14:paraId="74B2544A" w14:textId="77777777" w:rsidR="00034D8A" w:rsidRPr="006D50A0" w:rsidRDefault="00034D8A">
            <w:pPr>
              <w:jc w:val="center"/>
              <w:rPr>
                <w:rFonts w:eastAsia="Times New Roman" w:cs="Segoe UI"/>
                <w:color w:val="000000"/>
                <w:sz w:val="18"/>
                <w:szCs w:val="18"/>
              </w:rPr>
            </w:pPr>
            <w:r w:rsidRPr="006D50A0">
              <w:rPr>
                <w:rFonts w:eastAsia="Times New Roman" w:cs="Segoe UI"/>
                <w:color w:val="000000"/>
                <w:sz w:val="18"/>
                <w:szCs w:val="18"/>
              </w:rPr>
              <w:t>65+</w:t>
            </w:r>
          </w:p>
        </w:tc>
        <w:tc>
          <w:tcPr>
            <w:tcW w:w="1600" w:type="dxa"/>
            <w:noWrap/>
            <w:hideMark/>
          </w:tcPr>
          <w:p w14:paraId="78589EE7"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Basildon</w:t>
            </w:r>
          </w:p>
        </w:tc>
        <w:tc>
          <w:tcPr>
            <w:tcW w:w="1600" w:type="dxa"/>
            <w:noWrap/>
            <w:hideMark/>
          </w:tcPr>
          <w:p w14:paraId="7AD5063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3.3%</w:t>
            </w:r>
          </w:p>
        </w:tc>
        <w:tc>
          <w:tcPr>
            <w:tcW w:w="1240" w:type="dxa"/>
            <w:noWrap/>
            <w:hideMark/>
          </w:tcPr>
          <w:p w14:paraId="595C6763"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10.7%</w:t>
            </w:r>
          </w:p>
        </w:tc>
        <w:tc>
          <w:tcPr>
            <w:tcW w:w="1240" w:type="dxa"/>
            <w:noWrap/>
            <w:hideMark/>
          </w:tcPr>
          <w:p w14:paraId="48F7211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18.9%</w:t>
            </w:r>
          </w:p>
        </w:tc>
        <w:tc>
          <w:tcPr>
            <w:tcW w:w="1240" w:type="dxa"/>
            <w:noWrap/>
            <w:hideMark/>
          </w:tcPr>
          <w:p w14:paraId="4BBD97A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24.1%</w:t>
            </w:r>
          </w:p>
        </w:tc>
        <w:tc>
          <w:tcPr>
            <w:tcW w:w="960" w:type="dxa"/>
            <w:noWrap/>
            <w:hideMark/>
          </w:tcPr>
          <w:p w14:paraId="436F6D6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30.4%</w:t>
            </w:r>
          </w:p>
        </w:tc>
      </w:tr>
      <w:tr w:rsidR="00034D8A" w:rsidRPr="006D50A0" w14:paraId="2071CBC7"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5B60BDDF"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296101DC"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Braintree</w:t>
            </w:r>
          </w:p>
        </w:tc>
        <w:tc>
          <w:tcPr>
            <w:tcW w:w="1600" w:type="dxa"/>
            <w:noWrap/>
            <w:hideMark/>
          </w:tcPr>
          <w:p w14:paraId="0991135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5.1%</w:t>
            </w:r>
          </w:p>
        </w:tc>
        <w:tc>
          <w:tcPr>
            <w:tcW w:w="1240" w:type="dxa"/>
            <w:noWrap/>
            <w:hideMark/>
          </w:tcPr>
          <w:p w14:paraId="1D9FAFD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15.4%</w:t>
            </w:r>
          </w:p>
        </w:tc>
        <w:tc>
          <w:tcPr>
            <w:tcW w:w="1240" w:type="dxa"/>
            <w:noWrap/>
            <w:hideMark/>
          </w:tcPr>
          <w:p w14:paraId="1229D70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25.9%</w:t>
            </w:r>
          </w:p>
        </w:tc>
        <w:tc>
          <w:tcPr>
            <w:tcW w:w="1240" w:type="dxa"/>
            <w:noWrap/>
            <w:hideMark/>
          </w:tcPr>
          <w:p w14:paraId="6A29D33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32.9%</w:t>
            </w:r>
          </w:p>
        </w:tc>
        <w:tc>
          <w:tcPr>
            <w:tcW w:w="960" w:type="dxa"/>
            <w:noWrap/>
            <w:hideMark/>
          </w:tcPr>
          <w:p w14:paraId="619807D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41.5%</w:t>
            </w:r>
          </w:p>
        </w:tc>
      </w:tr>
      <w:tr w:rsidR="00034D8A" w:rsidRPr="006D50A0" w14:paraId="0AD9B044"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48A350C2"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3C5DF68C"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Brentwood</w:t>
            </w:r>
          </w:p>
        </w:tc>
        <w:tc>
          <w:tcPr>
            <w:tcW w:w="1600" w:type="dxa"/>
            <w:noWrap/>
            <w:hideMark/>
          </w:tcPr>
          <w:p w14:paraId="7BC82B0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w:t>
            </w:r>
          </w:p>
        </w:tc>
        <w:tc>
          <w:tcPr>
            <w:tcW w:w="1240" w:type="dxa"/>
            <w:noWrap/>
            <w:hideMark/>
          </w:tcPr>
          <w:p w14:paraId="49289BE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7.8%</w:t>
            </w:r>
          </w:p>
        </w:tc>
        <w:tc>
          <w:tcPr>
            <w:tcW w:w="1240" w:type="dxa"/>
            <w:noWrap/>
            <w:hideMark/>
          </w:tcPr>
          <w:p w14:paraId="35F1519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14.5%</w:t>
            </w:r>
          </w:p>
        </w:tc>
        <w:tc>
          <w:tcPr>
            <w:tcW w:w="1240" w:type="dxa"/>
            <w:noWrap/>
            <w:hideMark/>
          </w:tcPr>
          <w:p w14:paraId="05D31C6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18.2%</w:t>
            </w:r>
          </w:p>
        </w:tc>
        <w:tc>
          <w:tcPr>
            <w:tcW w:w="960" w:type="dxa"/>
            <w:noWrap/>
            <w:hideMark/>
          </w:tcPr>
          <w:p w14:paraId="0EF5E833"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23.0%</w:t>
            </w:r>
          </w:p>
        </w:tc>
      </w:tr>
      <w:tr w:rsidR="00034D8A" w:rsidRPr="006D50A0" w14:paraId="4601072F"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5C4BDBF8"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6542ACEE" w14:textId="6E832AA3" w:rsidR="00034D8A" w:rsidRPr="006D50A0" w:rsidRDefault="00D30CB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eastAsia="Times New Roman" w:cs="Segoe UI"/>
                <w:color w:val="000000"/>
                <w:sz w:val="18"/>
                <w:szCs w:val="18"/>
              </w:rPr>
              <w:t>Castle Point</w:t>
            </w:r>
          </w:p>
        </w:tc>
        <w:tc>
          <w:tcPr>
            <w:tcW w:w="1600" w:type="dxa"/>
            <w:noWrap/>
            <w:hideMark/>
          </w:tcPr>
          <w:p w14:paraId="49F11F9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2.7%</w:t>
            </w:r>
          </w:p>
        </w:tc>
        <w:tc>
          <w:tcPr>
            <w:tcW w:w="1240" w:type="dxa"/>
            <w:noWrap/>
            <w:hideMark/>
          </w:tcPr>
          <w:p w14:paraId="4256E59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8.0%</w:t>
            </w:r>
          </w:p>
        </w:tc>
        <w:tc>
          <w:tcPr>
            <w:tcW w:w="1240" w:type="dxa"/>
            <w:noWrap/>
            <w:hideMark/>
          </w:tcPr>
          <w:p w14:paraId="1AB288A1"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13.6%</w:t>
            </w:r>
          </w:p>
        </w:tc>
        <w:tc>
          <w:tcPr>
            <w:tcW w:w="1240" w:type="dxa"/>
            <w:noWrap/>
            <w:hideMark/>
          </w:tcPr>
          <w:p w14:paraId="4E3059D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16.6%</w:t>
            </w:r>
          </w:p>
        </w:tc>
        <w:tc>
          <w:tcPr>
            <w:tcW w:w="960" w:type="dxa"/>
            <w:noWrap/>
            <w:hideMark/>
          </w:tcPr>
          <w:p w14:paraId="2FF430C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20.9%</w:t>
            </w:r>
          </w:p>
        </w:tc>
      </w:tr>
      <w:tr w:rsidR="00034D8A" w:rsidRPr="006D50A0" w14:paraId="7C071198"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307D6054"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54E55094"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Chelmsford</w:t>
            </w:r>
          </w:p>
        </w:tc>
        <w:tc>
          <w:tcPr>
            <w:tcW w:w="1600" w:type="dxa"/>
            <w:noWrap/>
            <w:hideMark/>
          </w:tcPr>
          <w:p w14:paraId="7C51245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4.2%</w:t>
            </w:r>
          </w:p>
        </w:tc>
        <w:tc>
          <w:tcPr>
            <w:tcW w:w="1240" w:type="dxa"/>
            <w:noWrap/>
            <w:hideMark/>
          </w:tcPr>
          <w:p w14:paraId="4FEC10F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13.0%</w:t>
            </w:r>
          </w:p>
        </w:tc>
        <w:tc>
          <w:tcPr>
            <w:tcW w:w="1240" w:type="dxa"/>
            <w:noWrap/>
            <w:hideMark/>
          </w:tcPr>
          <w:p w14:paraId="2E54D5F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22.4%</w:t>
            </w:r>
          </w:p>
        </w:tc>
        <w:tc>
          <w:tcPr>
            <w:tcW w:w="1240" w:type="dxa"/>
            <w:noWrap/>
            <w:hideMark/>
          </w:tcPr>
          <w:p w14:paraId="07A20C1A"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29.6%</w:t>
            </w:r>
          </w:p>
        </w:tc>
        <w:tc>
          <w:tcPr>
            <w:tcW w:w="960" w:type="dxa"/>
            <w:noWrap/>
            <w:hideMark/>
          </w:tcPr>
          <w:p w14:paraId="6EB6F5F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37.2%</w:t>
            </w:r>
          </w:p>
        </w:tc>
      </w:tr>
      <w:tr w:rsidR="00034D8A" w:rsidRPr="006D50A0" w14:paraId="14D736D6"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363AE0A4"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0BC8C720"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Colchester</w:t>
            </w:r>
          </w:p>
        </w:tc>
        <w:tc>
          <w:tcPr>
            <w:tcW w:w="1600" w:type="dxa"/>
            <w:noWrap/>
            <w:hideMark/>
          </w:tcPr>
          <w:p w14:paraId="308BDE6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4.3%</w:t>
            </w:r>
          </w:p>
        </w:tc>
        <w:tc>
          <w:tcPr>
            <w:tcW w:w="1240" w:type="dxa"/>
            <w:noWrap/>
            <w:hideMark/>
          </w:tcPr>
          <w:p w14:paraId="00E01613"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14.1%</w:t>
            </w:r>
          </w:p>
        </w:tc>
        <w:tc>
          <w:tcPr>
            <w:tcW w:w="1240" w:type="dxa"/>
            <w:noWrap/>
            <w:hideMark/>
          </w:tcPr>
          <w:p w14:paraId="2FBB85A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24.7%</w:t>
            </w:r>
          </w:p>
        </w:tc>
        <w:tc>
          <w:tcPr>
            <w:tcW w:w="1240" w:type="dxa"/>
            <w:noWrap/>
            <w:hideMark/>
          </w:tcPr>
          <w:p w14:paraId="4803650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32.1%</w:t>
            </w:r>
          </w:p>
        </w:tc>
        <w:tc>
          <w:tcPr>
            <w:tcW w:w="960" w:type="dxa"/>
            <w:noWrap/>
            <w:hideMark/>
          </w:tcPr>
          <w:p w14:paraId="4548CC6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40.2%</w:t>
            </w:r>
          </w:p>
        </w:tc>
      </w:tr>
      <w:tr w:rsidR="00034D8A" w:rsidRPr="006D50A0" w14:paraId="4F3CDB75"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1F5F5CED"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287CB7E1"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Epping Forest</w:t>
            </w:r>
          </w:p>
        </w:tc>
        <w:tc>
          <w:tcPr>
            <w:tcW w:w="1600" w:type="dxa"/>
            <w:noWrap/>
            <w:hideMark/>
          </w:tcPr>
          <w:p w14:paraId="53A70D0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4.0%</w:t>
            </w:r>
          </w:p>
        </w:tc>
        <w:tc>
          <w:tcPr>
            <w:tcW w:w="1240" w:type="dxa"/>
            <w:noWrap/>
            <w:hideMark/>
          </w:tcPr>
          <w:p w14:paraId="4AAB9AA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13.8%</w:t>
            </w:r>
          </w:p>
        </w:tc>
        <w:tc>
          <w:tcPr>
            <w:tcW w:w="1240" w:type="dxa"/>
            <w:noWrap/>
            <w:hideMark/>
          </w:tcPr>
          <w:p w14:paraId="34592C6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24.4%</w:t>
            </w:r>
          </w:p>
        </w:tc>
        <w:tc>
          <w:tcPr>
            <w:tcW w:w="1240" w:type="dxa"/>
            <w:noWrap/>
            <w:hideMark/>
          </w:tcPr>
          <w:p w14:paraId="5C09FBB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32.0%</w:t>
            </w:r>
          </w:p>
        </w:tc>
        <w:tc>
          <w:tcPr>
            <w:tcW w:w="960" w:type="dxa"/>
            <w:noWrap/>
            <w:hideMark/>
          </w:tcPr>
          <w:p w14:paraId="060A2BB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40.4%</w:t>
            </w:r>
          </w:p>
        </w:tc>
      </w:tr>
      <w:tr w:rsidR="00034D8A" w:rsidRPr="006D50A0" w14:paraId="12D8E292"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6CBC039F"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03E3EF17"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Harlow</w:t>
            </w:r>
          </w:p>
        </w:tc>
        <w:tc>
          <w:tcPr>
            <w:tcW w:w="1600" w:type="dxa"/>
            <w:noWrap/>
            <w:hideMark/>
          </w:tcPr>
          <w:p w14:paraId="5A57F07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3.6%</w:t>
            </w:r>
          </w:p>
        </w:tc>
        <w:tc>
          <w:tcPr>
            <w:tcW w:w="1240" w:type="dxa"/>
            <w:noWrap/>
            <w:hideMark/>
          </w:tcPr>
          <w:p w14:paraId="7AAFE38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12.6%</w:t>
            </w:r>
          </w:p>
        </w:tc>
        <w:tc>
          <w:tcPr>
            <w:tcW w:w="1240" w:type="dxa"/>
            <w:noWrap/>
            <w:hideMark/>
          </w:tcPr>
          <w:p w14:paraId="48B8D95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21.2%</w:t>
            </w:r>
          </w:p>
        </w:tc>
        <w:tc>
          <w:tcPr>
            <w:tcW w:w="1240" w:type="dxa"/>
            <w:noWrap/>
            <w:hideMark/>
          </w:tcPr>
          <w:p w14:paraId="7677691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26.3%</w:t>
            </w:r>
          </w:p>
        </w:tc>
        <w:tc>
          <w:tcPr>
            <w:tcW w:w="960" w:type="dxa"/>
            <w:noWrap/>
            <w:hideMark/>
          </w:tcPr>
          <w:p w14:paraId="5E08CE2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33.6%</w:t>
            </w:r>
          </w:p>
        </w:tc>
      </w:tr>
      <w:tr w:rsidR="00034D8A" w:rsidRPr="006D50A0" w14:paraId="390EFC14"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2578A3F4"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203681DD"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Maldon</w:t>
            </w:r>
          </w:p>
        </w:tc>
        <w:tc>
          <w:tcPr>
            <w:tcW w:w="1600" w:type="dxa"/>
            <w:noWrap/>
            <w:hideMark/>
          </w:tcPr>
          <w:p w14:paraId="6620B3E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5.9%</w:t>
            </w:r>
          </w:p>
        </w:tc>
        <w:tc>
          <w:tcPr>
            <w:tcW w:w="1240" w:type="dxa"/>
            <w:noWrap/>
            <w:hideMark/>
          </w:tcPr>
          <w:p w14:paraId="0FA3979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16.6%</w:t>
            </w:r>
          </w:p>
        </w:tc>
        <w:tc>
          <w:tcPr>
            <w:tcW w:w="1240" w:type="dxa"/>
            <w:noWrap/>
            <w:hideMark/>
          </w:tcPr>
          <w:p w14:paraId="11FB457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28.1%</w:t>
            </w:r>
          </w:p>
        </w:tc>
        <w:tc>
          <w:tcPr>
            <w:tcW w:w="1240" w:type="dxa"/>
            <w:noWrap/>
            <w:hideMark/>
          </w:tcPr>
          <w:p w14:paraId="6FA39B6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35.1%</w:t>
            </w:r>
          </w:p>
        </w:tc>
        <w:tc>
          <w:tcPr>
            <w:tcW w:w="960" w:type="dxa"/>
            <w:noWrap/>
            <w:hideMark/>
          </w:tcPr>
          <w:p w14:paraId="728D7D5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44.4%</w:t>
            </w:r>
          </w:p>
        </w:tc>
      </w:tr>
      <w:tr w:rsidR="00034D8A" w:rsidRPr="006D50A0" w14:paraId="1FD2CB28"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0EE95406"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28492BF8"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Rochford</w:t>
            </w:r>
          </w:p>
        </w:tc>
        <w:tc>
          <w:tcPr>
            <w:tcW w:w="1600" w:type="dxa"/>
            <w:noWrap/>
            <w:hideMark/>
          </w:tcPr>
          <w:p w14:paraId="1A288F01"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4.3%</w:t>
            </w:r>
          </w:p>
        </w:tc>
        <w:tc>
          <w:tcPr>
            <w:tcW w:w="1240" w:type="dxa"/>
            <w:noWrap/>
            <w:hideMark/>
          </w:tcPr>
          <w:p w14:paraId="2102DEE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13.3%</w:t>
            </w:r>
          </w:p>
        </w:tc>
        <w:tc>
          <w:tcPr>
            <w:tcW w:w="1240" w:type="dxa"/>
            <w:noWrap/>
            <w:hideMark/>
          </w:tcPr>
          <w:p w14:paraId="062DE69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22.6%</w:t>
            </w:r>
          </w:p>
        </w:tc>
        <w:tc>
          <w:tcPr>
            <w:tcW w:w="1240" w:type="dxa"/>
            <w:noWrap/>
            <w:hideMark/>
          </w:tcPr>
          <w:p w14:paraId="29F4CC5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29.0%</w:t>
            </w:r>
          </w:p>
        </w:tc>
        <w:tc>
          <w:tcPr>
            <w:tcW w:w="960" w:type="dxa"/>
            <w:noWrap/>
            <w:hideMark/>
          </w:tcPr>
          <w:p w14:paraId="2F4FB4A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36.4%</w:t>
            </w:r>
          </w:p>
        </w:tc>
      </w:tr>
      <w:tr w:rsidR="00034D8A" w:rsidRPr="006D50A0" w14:paraId="05C5C31A"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74C8787F"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49C39E77"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Tendring</w:t>
            </w:r>
          </w:p>
        </w:tc>
        <w:tc>
          <w:tcPr>
            <w:tcW w:w="1600" w:type="dxa"/>
            <w:noWrap/>
            <w:hideMark/>
          </w:tcPr>
          <w:p w14:paraId="70A31EA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4.8%</w:t>
            </w:r>
          </w:p>
        </w:tc>
        <w:tc>
          <w:tcPr>
            <w:tcW w:w="1240" w:type="dxa"/>
            <w:noWrap/>
            <w:hideMark/>
          </w:tcPr>
          <w:p w14:paraId="3CDC14A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15.3%</w:t>
            </w:r>
          </w:p>
        </w:tc>
        <w:tc>
          <w:tcPr>
            <w:tcW w:w="1240" w:type="dxa"/>
            <w:noWrap/>
            <w:hideMark/>
          </w:tcPr>
          <w:p w14:paraId="6211542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26.6%</w:t>
            </w:r>
          </w:p>
        </w:tc>
        <w:tc>
          <w:tcPr>
            <w:tcW w:w="1240" w:type="dxa"/>
            <w:noWrap/>
            <w:hideMark/>
          </w:tcPr>
          <w:p w14:paraId="4DD68EA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34.5%</w:t>
            </w:r>
          </w:p>
        </w:tc>
        <w:tc>
          <w:tcPr>
            <w:tcW w:w="960" w:type="dxa"/>
            <w:noWrap/>
            <w:hideMark/>
          </w:tcPr>
          <w:p w14:paraId="3B2B436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43.3%</w:t>
            </w:r>
          </w:p>
        </w:tc>
      </w:tr>
      <w:tr w:rsidR="00034D8A" w:rsidRPr="006D50A0" w14:paraId="4ADC7D4B"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0EDA7984"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6E7471DA"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Uttlesford</w:t>
            </w:r>
          </w:p>
        </w:tc>
        <w:tc>
          <w:tcPr>
            <w:tcW w:w="1600" w:type="dxa"/>
            <w:noWrap/>
            <w:hideMark/>
          </w:tcPr>
          <w:p w14:paraId="04409B2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7.6%</w:t>
            </w:r>
          </w:p>
        </w:tc>
        <w:tc>
          <w:tcPr>
            <w:tcW w:w="1240" w:type="dxa"/>
            <w:noWrap/>
            <w:hideMark/>
          </w:tcPr>
          <w:p w14:paraId="3D8DE53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22.9%</w:t>
            </w:r>
          </w:p>
        </w:tc>
        <w:tc>
          <w:tcPr>
            <w:tcW w:w="1240" w:type="dxa"/>
            <w:noWrap/>
            <w:hideMark/>
          </w:tcPr>
          <w:p w14:paraId="07A0317A"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38.1%</w:t>
            </w:r>
          </w:p>
        </w:tc>
        <w:tc>
          <w:tcPr>
            <w:tcW w:w="1240" w:type="dxa"/>
            <w:noWrap/>
            <w:hideMark/>
          </w:tcPr>
          <w:p w14:paraId="2796C06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49.3%</w:t>
            </w:r>
          </w:p>
        </w:tc>
        <w:tc>
          <w:tcPr>
            <w:tcW w:w="960" w:type="dxa"/>
            <w:noWrap/>
            <w:hideMark/>
          </w:tcPr>
          <w:p w14:paraId="5D601A4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62.1%</w:t>
            </w:r>
          </w:p>
        </w:tc>
      </w:tr>
      <w:tr w:rsidR="00034D8A" w:rsidRPr="006D50A0" w14:paraId="20BE59D3"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ign w:val="center"/>
            <w:hideMark/>
          </w:tcPr>
          <w:p w14:paraId="07BF70E1" w14:textId="77777777" w:rsidR="00034D8A" w:rsidRPr="006D50A0" w:rsidRDefault="00034D8A" w:rsidP="0052552A">
            <w:pPr>
              <w:jc w:val="center"/>
              <w:rPr>
                <w:rFonts w:eastAsia="Times New Roman" w:cs="Segoe UI"/>
                <w:color w:val="000000"/>
                <w:sz w:val="18"/>
                <w:szCs w:val="18"/>
              </w:rPr>
            </w:pPr>
          </w:p>
        </w:tc>
        <w:tc>
          <w:tcPr>
            <w:tcW w:w="1600" w:type="dxa"/>
            <w:noWrap/>
            <w:hideMark/>
          </w:tcPr>
          <w:p w14:paraId="565A17EB"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Essex</w:t>
            </w:r>
          </w:p>
        </w:tc>
        <w:tc>
          <w:tcPr>
            <w:tcW w:w="1600" w:type="dxa"/>
            <w:noWrap/>
            <w:hideMark/>
          </w:tcPr>
          <w:p w14:paraId="5954645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4.3%</w:t>
            </w:r>
          </w:p>
        </w:tc>
        <w:tc>
          <w:tcPr>
            <w:tcW w:w="1240" w:type="dxa"/>
            <w:noWrap/>
            <w:hideMark/>
          </w:tcPr>
          <w:p w14:paraId="159A52D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13.7%</w:t>
            </w:r>
          </w:p>
        </w:tc>
        <w:tc>
          <w:tcPr>
            <w:tcW w:w="1240" w:type="dxa"/>
            <w:noWrap/>
            <w:hideMark/>
          </w:tcPr>
          <w:p w14:paraId="5C69F2C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23.6%</w:t>
            </w:r>
          </w:p>
        </w:tc>
        <w:tc>
          <w:tcPr>
            <w:tcW w:w="1240" w:type="dxa"/>
            <w:noWrap/>
            <w:hideMark/>
          </w:tcPr>
          <w:p w14:paraId="6792A35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30.3%</w:t>
            </w:r>
          </w:p>
        </w:tc>
        <w:tc>
          <w:tcPr>
            <w:tcW w:w="960" w:type="dxa"/>
            <w:noWrap/>
            <w:hideMark/>
          </w:tcPr>
          <w:p w14:paraId="7F920B0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38.1%</w:t>
            </w:r>
          </w:p>
        </w:tc>
      </w:tr>
      <w:tr w:rsidR="00034D8A" w:rsidRPr="006D50A0" w14:paraId="11ADB5F5" w14:textId="77777777" w:rsidTr="0052552A">
        <w:trPr>
          <w:trHeight w:val="300"/>
        </w:trPr>
        <w:tc>
          <w:tcPr>
            <w:cnfStyle w:val="001000000000" w:firstRow="0" w:lastRow="0" w:firstColumn="1" w:lastColumn="0" w:oddVBand="0" w:evenVBand="0" w:oddHBand="0" w:evenHBand="0" w:firstRowFirstColumn="0" w:firstRowLastColumn="0" w:lastRowFirstColumn="0" w:lastRowLastColumn="0"/>
            <w:tcW w:w="1220" w:type="dxa"/>
            <w:vMerge w:val="restart"/>
            <w:noWrap/>
            <w:vAlign w:val="center"/>
            <w:hideMark/>
          </w:tcPr>
          <w:p w14:paraId="4188A960" w14:textId="77777777" w:rsidR="00034D8A" w:rsidRPr="006D50A0" w:rsidRDefault="00034D8A">
            <w:pPr>
              <w:jc w:val="center"/>
              <w:rPr>
                <w:rFonts w:eastAsia="Times New Roman" w:cs="Segoe UI"/>
                <w:color w:val="000000"/>
                <w:sz w:val="18"/>
                <w:szCs w:val="18"/>
              </w:rPr>
            </w:pPr>
            <w:r w:rsidRPr="006D50A0">
              <w:rPr>
                <w:rFonts w:eastAsia="Times New Roman" w:cs="Segoe UI"/>
                <w:color w:val="000000"/>
                <w:sz w:val="18"/>
                <w:szCs w:val="18"/>
              </w:rPr>
              <w:t>75+</w:t>
            </w:r>
          </w:p>
        </w:tc>
        <w:tc>
          <w:tcPr>
            <w:tcW w:w="1600" w:type="dxa"/>
            <w:noWrap/>
            <w:hideMark/>
          </w:tcPr>
          <w:p w14:paraId="32D6AAC8"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Basildon</w:t>
            </w:r>
          </w:p>
        </w:tc>
        <w:tc>
          <w:tcPr>
            <w:tcW w:w="1600" w:type="dxa"/>
            <w:noWrap/>
            <w:hideMark/>
          </w:tcPr>
          <w:p w14:paraId="70628B8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10.1%</w:t>
            </w:r>
          </w:p>
        </w:tc>
        <w:tc>
          <w:tcPr>
            <w:tcW w:w="1240" w:type="dxa"/>
            <w:noWrap/>
            <w:hideMark/>
          </w:tcPr>
          <w:p w14:paraId="0F8EAD5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15.8%</w:t>
            </w:r>
          </w:p>
        </w:tc>
        <w:tc>
          <w:tcPr>
            <w:tcW w:w="1240" w:type="dxa"/>
            <w:noWrap/>
            <w:hideMark/>
          </w:tcPr>
          <w:p w14:paraId="6F9C44D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22.6%</w:t>
            </w:r>
          </w:p>
        </w:tc>
        <w:tc>
          <w:tcPr>
            <w:tcW w:w="1240" w:type="dxa"/>
            <w:noWrap/>
            <w:hideMark/>
          </w:tcPr>
          <w:p w14:paraId="590A817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33.5%</w:t>
            </w:r>
          </w:p>
        </w:tc>
        <w:tc>
          <w:tcPr>
            <w:tcW w:w="960" w:type="dxa"/>
            <w:noWrap/>
            <w:hideMark/>
          </w:tcPr>
          <w:p w14:paraId="0316830A"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42.9%</w:t>
            </w:r>
          </w:p>
        </w:tc>
      </w:tr>
      <w:tr w:rsidR="00034D8A" w:rsidRPr="006D50A0" w14:paraId="64212692"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502A28A2" w14:textId="77777777" w:rsidR="00034D8A" w:rsidRPr="006D50A0" w:rsidRDefault="00034D8A">
            <w:pPr>
              <w:rPr>
                <w:rFonts w:eastAsia="Times New Roman" w:cs="Segoe UI"/>
                <w:color w:val="000000"/>
                <w:sz w:val="18"/>
                <w:szCs w:val="18"/>
              </w:rPr>
            </w:pPr>
          </w:p>
        </w:tc>
        <w:tc>
          <w:tcPr>
            <w:tcW w:w="1600" w:type="dxa"/>
            <w:noWrap/>
            <w:hideMark/>
          </w:tcPr>
          <w:p w14:paraId="7C65BB45"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Braintree</w:t>
            </w:r>
          </w:p>
        </w:tc>
        <w:tc>
          <w:tcPr>
            <w:tcW w:w="1600" w:type="dxa"/>
            <w:noWrap/>
            <w:hideMark/>
          </w:tcPr>
          <w:p w14:paraId="65CE3FE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16.5%</w:t>
            </w:r>
          </w:p>
        </w:tc>
        <w:tc>
          <w:tcPr>
            <w:tcW w:w="1240" w:type="dxa"/>
            <w:noWrap/>
            <w:hideMark/>
          </w:tcPr>
          <w:p w14:paraId="347641E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29.3%</w:t>
            </w:r>
          </w:p>
        </w:tc>
        <w:tc>
          <w:tcPr>
            <w:tcW w:w="1240" w:type="dxa"/>
            <w:noWrap/>
            <w:hideMark/>
          </w:tcPr>
          <w:p w14:paraId="37CA411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39.3%</w:t>
            </w:r>
          </w:p>
        </w:tc>
        <w:tc>
          <w:tcPr>
            <w:tcW w:w="1240" w:type="dxa"/>
            <w:noWrap/>
            <w:hideMark/>
          </w:tcPr>
          <w:p w14:paraId="652FB57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52.8%</w:t>
            </w:r>
          </w:p>
        </w:tc>
        <w:tc>
          <w:tcPr>
            <w:tcW w:w="960" w:type="dxa"/>
            <w:noWrap/>
            <w:hideMark/>
          </w:tcPr>
          <w:p w14:paraId="72528E11"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68.5%</w:t>
            </w:r>
          </w:p>
        </w:tc>
      </w:tr>
      <w:tr w:rsidR="00034D8A" w:rsidRPr="006D50A0" w14:paraId="2DFE2D08"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66D1ADBE" w14:textId="77777777" w:rsidR="00034D8A" w:rsidRPr="006D50A0" w:rsidRDefault="00034D8A">
            <w:pPr>
              <w:rPr>
                <w:rFonts w:eastAsia="Times New Roman" w:cs="Segoe UI"/>
                <w:color w:val="000000"/>
                <w:sz w:val="18"/>
                <w:szCs w:val="18"/>
              </w:rPr>
            </w:pPr>
          </w:p>
        </w:tc>
        <w:tc>
          <w:tcPr>
            <w:tcW w:w="1600" w:type="dxa"/>
            <w:noWrap/>
            <w:hideMark/>
          </w:tcPr>
          <w:p w14:paraId="150331C9"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Brentwood</w:t>
            </w:r>
          </w:p>
        </w:tc>
        <w:tc>
          <w:tcPr>
            <w:tcW w:w="1600" w:type="dxa"/>
            <w:noWrap/>
            <w:hideMark/>
          </w:tcPr>
          <w:p w14:paraId="3699A4B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7.1%</w:t>
            </w:r>
          </w:p>
        </w:tc>
        <w:tc>
          <w:tcPr>
            <w:tcW w:w="1240" w:type="dxa"/>
            <w:noWrap/>
            <w:hideMark/>
          </w:tcPr>
          <w:p w14:paraId="3F51D3C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9.6%</w:t>
            </w:r>
          </w:p>
        </w:tc>
        <w:tc>
          <w:tcPr>
            <w:tcW w:w="1240" w:type="dxa"/>
            <w:noWrap/>
            <w:hideMark/>
          </w:tcPr>
          <w:p w14:paraId="41357EE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14.6%</w:t>
            </w:r>
          </w:p>
        </w:tc>
        <w:tc>
          <w:tcPr>
            <w:tcW w:w="1240" w:type="dxa"/>
            <w:noWrap/>
            <w:hideMark/>
          </w:tcPr>
          <w:p w14:paraId="3C537F4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25.4%</w:t>
            </w:r>
          </w:p>
        </w:tc>
        <w:tc>
          <w:tcPr>
            <w:tcW w:w="960" w:type="dxa"/>
            <w:noWrap/>
            <w:hideMark/>
          </w:tcPr>
          <w:p w14:paraId="6A46823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31.7%</w:t>
            </w:r>
          </w:p>
        </w:tc>
      </w:tr>
      <w:tr w:rsidR="00034D8A" w:rsidRPr="006D50A0" w14:paraId="15DAAAC3"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0B125677" w14:textId="77777777" w:rsidR="00034D8A" w:rsidRPr="006D50A0" w:rsidRDefault="00034D8A">
            <w:pPr>
              <w:rPr>
                <w:rFonts w:eastAsia="Times New Roman" w:cs="Segoe UI"/>
                <w:color w:val="000000"/>
                <w:sz w:val="18"/>
                <w:szCs w:val="18"/>
              </w:rPr>
            </w:pPr>
          </w:p>
        </w:tc>
        <w:tc>
          <w:tcPr>
            <w:tcW w:w="1600" w:type="dxa"/>
            <w:noWrap/>
            <w:hideMark/>
          </w:tcPr>
          <w:p w14:paraId="598BBC71" w14:textId="74D08569" w:rsidR="00034D8A" w:rsidRPr="006D50A0" w:rsidRDefault="00D30CB8">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Pr>
                <w:rFonts w:eastAsia="Times New Roman" w:cs="Segoe UI"/>
                <w:color w:val="000000"/>
                <w:sz w:val="18"/>
                <w:szCs w:val="18"/>
              </w:rPr>
              <w:t>Castle Point</w:t>
            </w:r>
          </w:p>
        </w:tc>
        <w:tc>
          <w:tcPr>
            <w:tcW w:w="1600" w:type="dxa"/>
            <w:noWrap/>
            <w:hideMark/>
          </w:tcPr>
          <w:p w14:paraId="60C9112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13.7%</w:t>
            </w:r>
          </w:p>
        </w:tc>
        <w:tc>
          <w:tcPr>
            <w:tcW w:w="1240" w:type="dxa"/>
            <w:noWrap/>
            <w:hideMark/>
          </w:tcPr>
          <w:p w14:paraId="1CA386F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19.8%</w:t>
            </w:r>
          </w:p>
        </w:tc>
        <w:tc>
          <w:tcPr>
            <w:tcW w:w="1240" w:type="dxa"/>
            <w:noWrap/>
            <w:hideMark/>
          </w:tcPr>
          <w:p w14:paraId="487D995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23.1%</w:t>
            </w:r>
          </w:p>
        </w:tc>
        <w:tc>
          <w:tcPr>
            <w:tcW w:w="1240" w:type="dxa"/>
            <w:noWrap/>
            <w:hideMark/>
          </w:tcPr>
          <w:p w14:paraId="157119E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30.5%</w:t>
            </w:r>
          </w:p>
        </w:tc>
        <w:tc>
          <w:tcPr>
            <w:tcW w:w="960" w:type="dxa"/>
            <w:noWrap/>
            <w:hideMark/>
          </w:tcPr>
          <w:p w14:paraId="2EFC086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40.2%</w:t>
            </w:r>
          </w:p>
        </w:tc>
      </w:tr>
      <w:tr w:rsidR="00034D8A" w:rsidRPr="006D50A0" w14:paraId="62784AF8"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00D5CACB" w14:textId="77777777" w:rsidR="00034D8A" w:rsidRPr="006D50A0" w:rsidRDefault="00034D8A">
            <w:pPr>
              <w:rPr>
                <w:rFonts w:eastAsia="Times New Roman" w:cs="Segoe UI"/>
                <w:color w:val="000000"/>
                <w:sz w:val="18"/>
                <w:szCs w:val="18"/>
              </w:rPr>
            </w:pPr>
          </w:p>
        </w:tc>
        <w:tc>
          <w:tcPr>
            <w:tcW w:w="1600" w:type="dxa"/>
            <w:noWrap/>
            <w:hideMark/>
          </w:tcPr>
          <w:p w14:paraId="24D179F5"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Chelmsford</w:t>
            </w:r>
          </w:p>
        </w:tc>
        <w:tc>
          <w:tcPr>
            <w:tcW w:w="1600" w:type="dxa"/>
            <w:noWrap/>
            <w:hideMark/>
          </w:tcPr>
          <w:p w14:paraId="134065E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13.4%</w:t>
            </w:r>
          </w:p>
        </w:tc>
        <w:tc>
          <w:tcPr>
            <w:tcW w:w="1240" w:type="dxa"/>
            <w:noWrap/>
            <w:hideMark/>
          </w:tcPr>
          <w:p w14:paraId="289303B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22.1%</w:t>
            </w:r>
          </w:p>
        </w:tc>
        <w:tc>
          <w:tcPr>
            <w:tcW w:w="1240" w:type="dxa"/>
            <w:noWrap/>
            <w:hideMark/>
          </w:tcPr>
          <w:p w14:paraId="2B03223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30.8%</w:t>
            </w:r>
          </w:p>
        </w:tc>
        <w:tc>
          <w:tcPr>
            <w:tcW w:w="1240" w:type="dxa"/>
            <w:noWrap/>
            <w:hideMark/>
          </w:tcPr>
          <w:p w14:paraId="3243A0A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42.3%</w:t>
            </w:r>
          </w:p>
        </w:tc>
        <w:tc>
          <w:tcPr>
            <w:tcW w:w="960" w:type="dxa"/>
            <w:noWrap/>
            <w:hideMark/>
          </w:tcPr>
          <w:p w14:paraId="67772FF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54.7%</w:t>
            </w:r>
          </w:p>
        </w:tc>
      </w:tr>
      <w:tr w:rsidR="00034D8A" w:rsidRPr="006D50A0" w14:paraId="4B7F6CDD"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3BE0F6A4" w14:textId="77777777" w:rsidR="00034D8A" w:rsidRPr="006D50A0" w:rsidRDefault="00034D8A">
            <w:pPr>
              <w:rPr>
                <w:rFonts w:eastAsia="Times New Roman" w:cs="Segoe UI"/>
                <w:color w:val="000000"/>
                <w:sz w:val="18"/>
                <w:szCs w:val="18"/>
              </w:rPr>
            </w:pPr>
          </w:p>
        </w:tc>
        <w:tc>
          <w:tcPr>
            <w:tcW w:w="1600" w:type="dxa"/>
            <w:noWrap/>
            <w:hideMark/>
          </w:tcPr>
          <w:p w14:paraId="4062D6A8"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Colchester</w:t>
            </w:r>
          </w:p>
        </w:tc>
        <w:tc>
          <w:tcPr>
            <w:tcW w:w="1600" w:type="dxa"/>
            <w:noWrap/>
            <w:hideMark/>
          </w:tcPr>
          <w:p w14:paraId="2AD1C62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14.6%</w:t>
            </w:r>
          </w:p>
        </w:tc>
        <w:tc>
          <w:tcPr>
            <w:tcW w:w="1240" w:type="dxa"/>
            <w:noWrap/>
            <w:hideMark/>
          </w:tcPr>
          <w:p w14:paraId="4CAB4E7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25.0%</w:t>
            </w:r>
          </w:p>
        </w:tc>
        <w:tc>
          <w:tcPr>
            <w:tcW w:w="1240" w:type="dxa"/>
            <w:noWrap/>
            <w:hideMark/>
          </w:tcPr>
          <w:p w14:paraId="62EECB1A"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32.8%</w:t>
            </w:r>
          </w:p>
        </w:tc>
        <w:tc>
          <w:tcPr>
            <w:tcW w:w="1240" w:type="dxa"/>
            <w:noWrap/>
            <w:hideMark/>
          </w:tcPr>
          <w:p w14:paraId="7DF29F6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45.8%</w:t>
            </w:r>
          </w:p>
        </w:tc>
        <w:tc>
          <w:tcPr>
            <w:tcW w:w="960" w:type="dxa"/>
            <w:noWrap/>
            <w:hideMark/>
          </w:tcPr>
          <w:p w14:paraId="5FDA0F0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59.2%</w:t>
            </w:r>
          </w:p>
        </w:tc>
      </w:tr>
      <w:tr w:rsidR="00034D8A" w:rsidRPr="006D50A0" w14:paraId="545E5166"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728034A5" w14:textId="77777777" w:rsidR="00034D8A" w:rsidRPr="006D50A0" w:rsidRDefault="00034D8A">
            <w:pPr>
              <w:rPr>
                <w:rFonts w:eastAsia="Times New Roman" w:cs="Segoe UI"/>
                <w:color w:val="000000"/>
                <w:sz w:val="18"/>
                <w:szCs w:val="18"/>
              </w:rPr>
            </w:pPr>
          </w:p>
        </w:tc>
        <w:tc>
          <w:tcPr>
            <w:tcW w:w="1600" w:type="dxa"/>
            <w:noWrap/>
            <w:hideMark/>
          </w:tcPr>
          <w:p w14:paraId="3B70A064"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Epping Forest</w:t>
            </w:r>
          </w:p>
        </w:tc>
        <w:tc>
          <w:tcPr>
            <w:tcW w:w="1600" w:type="dxa"/>
            <w:noWrap/>
            <w:hideMark/>
          </w:tcPr>
          <w:p w14:paraId="6AC5FF4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9.8%</w:t>
            </w:r>
          </w:p>
        </w:tc>
        <w:tc>
          <w:tcPr>
            <w:tcW w:w="1240" w:type="dxa"/>
            <w:noWrap/>
            <w:hideMark/>
          </w:tcPr>
          <w:p w14:paraId="48E0518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16.9%</w:t>
            </w:r>
          </w:p>
        </w:tc>
        <w:tc>
          <w:tcPr>
            <w:tcW w:w="1240" w:type="dxa"/>
            <w:noWrap/>
            <w:hideMark/>
          </w:tcPr>
          <w:p w14:paraId="60A40A4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26.2%</w:t>
            </w:r>
          </w:p>
        </w:tc>
        <w:tc>
          <w:tcPr>
            <w:tcW w:w="1240" w:type="dxa"/>
            <w:noWrap/>
            <w:hideMark/>
          </w:tcPr>
          <w:p w14:paraId="102BDB2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40.9%</w:t>
            </w:r>
          </w:p>
        </w:tc>
        <w:tc>
          <w:tcPr>
            <w:tcW w:w="960" w:type="dxa"/>
            <w:noWrap/>
            <w:hideMark/>
          </w:tcPr>
          <w:p w14:paraId="7D8437D1"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52.1%</w:t>
            </w:r>
          </w:p>
        </w:tc>
      </w:tr>
      <w:tr w:rsidR="00034D8A" w:rsidRPr="006D50A0" w14:paraId="0FA71C76"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4165954A" w14:textId="77777777" w:rsidR="00034D8A" w:rsidRPr="006D50A0" w:rsidRDefault="00034D8A">
            <w:pPr>
              <w:rPr>
                <w:rFonts w:eastAsia="Times New Roman" w:cs="Segoe UI"/>
                <w:color w:val="000000"/>
                <w:sz w:val="18"/>
                <w:szCs w:val="18"/>
              </w:rPr>
            </w:pPr>
          </w:p>
        </w:tc>
        <w:tc>
          <w:tcPr>
            <w:tcW w:w="1600" w:type="dxa"/>
            <w:noWrap/>
            <w:hideMark/>
          </w:tcPr>
          <w:p w14:paraId="711D0C8D"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Harlow</w:t>
            </w:r>
          </w:p>
        </w:tc>
        <w:tc>
          <w:tcPr>
            <w:tcW w:w="1600" w:type="dxa"/>
            <w:noWrap/>
            <w:hideMark/>
          </w:tcPr>
          <w:p w14:paraId="027760C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6.0%</w:t>
            </w:r>
          </w:p>
        </w:tc>
        <w:tc>
          <w:tcPr>
            <w:tcW w:w="1240" w:type="dxa"/>
            <w:noWrap/>
            <w:hideMark/>
          </w:tcPr>
          <w:p w14:paraId="38C981B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13.5%</w:t>
            </w:r>
          </w:p>
        </w:tc>
        <w:tc>
          <w:tcPr>
            <w:tcW w:w="1240" w:type="dxa"/>
            <w:noWrap/>
            <w:hideMark/>
          </w:tcPr>
          <w:p w14:paraId="25835E1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24.9%</w:t>
            </w:r>
          </w:p>
        </w:tc>
        <w:tc>
          <w:tcPr>
            <w:tcW w:w="1240" w:type="dxa"/>
            <w:noWrap/>
            <w:hideMark/>
          </w:tcPr>
          <w:p w14:paraId="3BBDAA2B"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39.3%</w:t>
            </w:r>
          </w:p>
        </w:tc>
        <w:tc>
          <w:tcPr>
            <w:tcW w:w="960" w:type="dxa"/>
            <w:noWrap/>
            <w:hideMark/>
          </w:tcPr>
          <w:p w14:paraId="7635F93A"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48.3%</w:t>
            </w:r>
          </w:p>
        </w:tc>
      </w:tr>
      <w:tr w:rsidR="00034D8A" w:rsidRPr="006D50A0" w14:paraId="1F414EEF"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18FB8E0C" w14:textId="77777777" w:rsidR="00034D8A" w:rsidRPr="006D50A0" w:rsidRDefault="00034D8A">
            <w:pPr>
              <w:rPr>
                <w:rFonts w:eastAsia="Times New Roman" w:cs="Segoe UI"/>
                <w:color w:val="000000"/>
                <w:sz w:val="18"/>
                <w:szCs w:val="18"/>
              </w:rPr>
            </w:pPr>
          </w:p>
        </w:tc>
        <w:tc>
          <w:tcPr>
            <w:tcW w:w="1600" w:type="dxa"/>
            <w:noWrap/>
            <w:hideMark/>
          </w:tcPr>
          <w:p w14:paraId="05851829"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Maldon</w:t>
            </w:r>
          </w:p>
        </w:tc>
        <w:tc>
          <w:tcPr>
            <w:tcW w:w="1600" w:type="dxa"/>
            <w:noWrap/>
            <w:hideMark/>
          </w:tcPr>
          <w:p w14:paraId="5DFCA06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17.5%</w:t>
            </w:r>
          </w:p>
        </w:tc>
        <w:tc>
          <w:tcPr>
            <w:tcW w:w="1240" w:type="dxa"/>
            <w:noWrap/>
            <w:hideMark/>
          </w:tcPr>
          <w:p w14:paraId="3FA2828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30.5%</w:t>
            </w:r>
          </w:p>
        </w:tc>
        <w:tc>
          <w:tcPr>
            <w:tcW w:w="1240" w:type="dxa"/>
            <w:noWrap/>
            <w:hideMark/>
          </w:tcPr>
          <w:p w14:paraId="58758F1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40.6%</w:t>
            </w:r>
          </w:p>
        </w:tc>
        <w:tc>
          <w:tcPr>
            <w:tcW w:w="1240" w:type="dxa"/>
            <w:noWrap/>
            <w:hideMark/>
          </w:tcPr>
          <w:p w14:paraId="30FE50D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53.6%</w:t>
            </w:r>
          </w:p>
        </w:tc>
        <w:tc>
          <w:tcPr>
            <w:tcW w:w="960" w:type="dxa"/>
            <w:noWrap/>
            <w:hideMark/>
          </w:tcPr>
          <w:p w14:paraId="27706E3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70.8%</w:t>
            </w:r>
          </w:p>
        </w:tc>
      </w:tr>
      <w:tr w:rsidR="00034D8A" w:rsidRPr="006D50A0" w14:paraId="68F7B3CE"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277DF294" w14:textId="77777777" w:rsidR="00034D8A" w:rsidRPr="006D50A0" w:rsidRDefault="00034D8A">
            <w:pPr>
              <w:rPr>
                <w:rFonts w:eastAsia="Times New Roman" w:cs="Segoe UI"/>
                <w:color w:val="000000"/>
                <w:sz w:val="18"/>
                <w:szCs w:val="18"/>
              </w:rPr>
            </w:pPr>
          </w:p>
        </w:tc>
        <w:tc>
          <w:tcPr>
            <w:tcW w:w="1600" w:type="dxa"/>
            <w:noWrap/>
            <w:hideMark/>
          </w:tcPr>
          <w:p w14:paraId="25CFE3BF"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Rochford</w:t>
            </w:r>
          </w:p>
        </w:tc>
        <w:tc>
          <w:tcPr>
            <w:tcW w:w="1600" w:type="dxa"/>
            <w:noWrap/>
            <w:hideMark/>
          </w:tcPr>
          <w:p w14:paraId="3360D0E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14.2%</w:t>
            </w:r>
          </w:p>
        </w:tc>
        <w:tc>
          <w:tcPr>
            <w:tcW w:w="1240" w:type="dxa"/>
            <w:noWrap/>
            <w:hideMark/>
          </w:tcPr>
          <w:p w14:paraId="243B28C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22.9%</w:t>
            </w:r>
          </w:p>
        </w:tc>
        <w:tc>
          <w:tcPr>
            <w:tcW w:w="1240" w:type="dxa"/>
            <w:noWrap/>
            <w:hideMark/>
          </w:tcPr>
          <w:p w14:paraId="0C99161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30.1%</w:t>
            </w:r>
          </w:p>
        </w:tc>
        <w:tc>
          <w:tcPr>
            <w:tcW w:w="1240" w:type="dxa"/>
            <w:noWrap/>
            <w:hideMark/>
          </w:tcPr>
          <w:p w14:paraId="67F247F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41.6%</w:t>
            </w:r>
          </w:p>
        </w:tc>
        <w:tc>
          <w:tcPr>
            <w:tcW w:w="960" w:type="dxa"/>
            <w:noWrap/>
            <w:hideMark/>
          </w:tcPr>
          <w:p w14:paraId="54C01BC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53.8%</w:t>
            </w:r>
          </w:p>
        </w:tc>
      </w:tr>
      <w:tr w:rsidR="00034D8A" w:rsidRPr="006D50A0" w14:paraId="6AF50D6D"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01B9DD5A" w14:textId="77777777" w:rsidR="00034D8A" w:rsidRPr="006D50A0" w:rsidRDefault="00034D8A">
            <w:pPr>
              <w:rPr>
                <w:rFonts w:eastAsia="Times New Roman" w:cs="Segoe UI"/>
                <w:color w:val="000000"/>
                <w:sz w:val="18"/>
                <w:szCs w:val="18"/>
              </w:rPr>
            </w:pPr>
          </w:p>
        </w:tc>
        <w:tc>
          <w:tcPr>
            <w:tcW w:w="1600" w:type="dxa"/>
            <w:noWrap/>
            <w:hideMark/>
          </w:tcPr>
          <w:p w14:paraId="526D6E4E"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Tendring</w:t>
            </w:r>
          </w:p>
        </w:tc>
        <w:tc>
          <w:tcPr>
            <w:tcW w:w="1600" w:type="dxa"/>
            <w:noWrap/>
            <w:hideMark/>
          </w:tcPr>
          <w:p w14:paraId="4B2D9169"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13.6%</w:t>
            </w:r>
          </w:p>
        </w:tc>
        <w:tc>
          <w:tcPr>
            <w:tcW w:w="1240" w:type="dxa"/>
            <w:noWrap/>
            <w:hideMark/>
          </w:tcPr>
          <w:p w14:paraId="2E304947"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22.4%</w:t>
            </w:r>
          </w:p>
        </w:tc>
        <w:tc>
          <w:tcPr>
            <w:tcW w:w="1240" w:type="dxa"/>
            <w:noWrap/>
            <w:hideMark/>
          </w:tcPr>
          <w:p w14:paraId="0D78045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31.9%</w:t>
            </w:r>
          </w:p>
        </w:tc>
        <w:tc>
          <w:tcPr>
            <w:tcW w:w="1240" w:type="dxa"/>
            <w:noWrap/>
            <w:hideMark/>
          </w:tcPr>
          <w:p w14:paraId="504BEF8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47.0%</w:t>
            </w:r>
          </w:p>
        </w:tc>
        <w:tc>
          <w:tcPr>
            <w:tcW w:w="960" w:type="dxa"/>
            <w:noWrap/>
            <w:hideMark/>
          </w:tcPr>
          <w:p w14:paraId="0C31BB8F"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59.9%</w:t>
            </w:r>
          </w:p>
        </w:tc>
      </w:tr>
      <w:tr w:rsidR="00034D8A" w:rsidRPr="006D50A0" w14:paraId="0890A986"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5610FC71" w14:textId="77777777" w:rsidR="00034D8A" w:rsidRPr="006D50A0" w:rsidRDefault="00034D8A">
            <w:pPr>
              <w:rPr>
                <w:rFonts w:eastAsia="Times New Roman" w:cs="Segoe UI"/>
                <w:color w:val="000000"/>
                <w:sz w:val="18"/>
                <w:szCs w:val="18"/>
              </w:rPr>
            </w:pPr>
          </w:p>
        </w:tc>
        <w:tc>
          <w:tcPr>
            <w:tcW w:w="1600" w:type="dxa"/>
            <w:noWrap/>
            <w:hideMark/>
          </w:tcPr>
          <w:p w14:paraId="64B15FFA"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Uttlesford</w:t>
            </w:r>
          </w:p>
        </w:tc>
        <w:tc>
          <w:tcPr>
            <w:tcW w:w="1600" w:type="dxa"/>
            <w:noWrap/>
            <w:hideMark/>
          </w:tcPr>
          <w:p w14:paraId="03BBED5D"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15.0%</w:t>
            </w:r>
          </w:p>
        </w:tc>
        <w:tc>
          <w:tcPr>
            <w:tcW w:w="1240" w:type="dxa"/>
            <w:noWrap/>
            <w:hideMark/>
          </w:tcPr>
          <w:p w14:paraId="5B8DBFB5"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28.4%</w:t>
            </w:r>
          </w:p>
        </w:tc>
        <w:tc>
          <w:tcPr>
            <w:tcW w:w="1240" w:type="dxa"/>
            <w:noWrap/>
            <w:hideMark/>
          </w:tcPr>
          <w:p w14:paraId="6800621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43.0%</w:t>
            </w:r>
          </w:p>
        </w:tc>
        <w:tc>
          <w:tcPr>
            <w:tcW w:w="1240" w:type="dxa"/>
            <w:noWrap/>
            <w:hideMark/>
          </w:tcPr>
          <w:p w14:paraId="71BEDB72"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63.4%</w:t>
            </w:r>
          </w:p>
        </w:tc>
        <w:tc>
          <w:tcPr>
            <w:tcW w:w="960" w:type="dxa"/>
            <w:noWrap/>
            <w:hideMark/>
          </w:tcPr>
          <w:p w14:paraId="41F5AA3C"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sz w:val="18"/>
                <w:szCs w:val="18"/>
              </w:rPr>
            </w:pPr>
            <w:r w:rsidRPr="006D50A0">
              <w:rPr>
                <w:rFonts w:eastAsia="Times New Roman" w:cs="Segoe UI"/>
                <w:color w:val="000000"/>
                <w:sz w:val="18"/>
                <w:szCs w:val="18"/>
              </w:rPr>
              <w:t>80.8%</w:t>
            </w:r>
          </w:p>
        </w:tc>
      </w:tr>
      <w:tr w:rsidR="00034D8A" w:rsidRPr="006D50A0" w14:paraId="29828948" w14:textId="77777777" w:rsidTr="00034D8A">
        <w:trPr>
          <w:trHeight w:val="300"/>
        </w:trPr>
        <w:tc>
          <w:tcPr>
            <w:cnfStyle w:val="001000000000" w:firstRow="0" w:lastRow="0" w:firstColumn="1" w:lastColumn="0" w:oddVBand="0" w:evenVBand="0" w:oddHBand="0" w:evenHBand="0" w:firstRowFirstColumn="0" w:firstRowLastColumn="0" w:lastRowFirstColumn="0" w:lastRowLastColumn="0"/>
            <w:tcW w:w="1220" w:type="dxa"/>
            <w:vMerge/>
            <w:hideMark/>
          </w:tcPr>
          <w:p w14:paraId="30C43879" w14:textId="77777777" w:rsidR="00034D8A" w:rsidRPr="006D50A0" w:rsidRDefault="00034D8A">
            <w:pPr>
              <w:rPr>
                <w:rFonts w:eastAsia="Times New Roman" w:cs="Segoe UI"/>
                <w:color w:val="000000"/>
                <w:sz w:val="18"/>
                <w:szCs w:val="18"/>
              </w:rPr>
            </w:pPr>
          </w:p>
        </w:tc>
        <w:tc>
          <w:tcPr>
            <w:tcW w:w="1600" w:type="dxa"/>
            <w:noWrap/>
            <w:hideMark/>
          </w:tcPr>
          <w:p w14:paraId="72B735AC" w14:textId="77777777" w:rsidR="00034D8A" w:rsidRPr="006D50A0" w:rsidRDefault="00034D8A">
            <w:pPr>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Essex</w:t>
            </w:r>
          </w:p>
        </w:tc>
        <w:tc>
          <w:tcPr>
            <w:tcW w:w="1600" w:type="dxa"/>
            <w:noWrap/>
            <w:hideMark/>
          </w:tcPr>
          <w:p w14:paraId="7992FEC4"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13.0%</w:t>
            </w:r>
          </w:p>
        </w:tc>
        <w:tc>
          <w:tcPr>
            <w:tcW w:w="1240" w:type="dxa"/>
            <w:noWrap/>
            <w:hideMark/>
          </w:tcPr>
          <w:p w14:paraId="1744AC00"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21.7%</w:t>
            </w:r>
          </w:p>
        </w:tc>
        <w:tc>
          <w:tcPr>
            <w:tcW w:w="1240" w:type="dxa"/>
            <w:noWrap/>
            <w:hideMark/>
          </w:tcPr>
          <w:p w14:paraId="40874D26"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30.3%</w:t>
            </w:r>
          </w:p>
        </w:tc>
        <w:tc>
          <w:tcPr>
            <w:tcW w:w="1240" w:type="dxa"/>
            <w:noWrap/>
            <w:hideMark/>
          </w:tcPr>
          <w:p w14:paraId="21A779C8"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43.3%</w:t>
            </w:r>
          </w:p>
        </w:tc>
        <w:tc>
          <w:tcPr>
            <w:tcW w:w="960" w:type="dxa"/>
            <w:noWrap/>
            <w:hideMark/>
          </w:tcPr>
          <w:p w14:paraId="30F7B25E" w14:textId="77777777" w:rsidR="00034D8A" w:rsidRPr="006D50A0"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sz w:val="18"/>
                <w:szCs w:val="18"/>
              </w:rPr>
            </w:pPr>
            <w:r w:rsidRPr="006D50A0">
              <w:rPr>
                <w:rFonts w:eastAsia="Times New Roman" w:cs="Segoe UI"/>
                <w:b/>
                <w:color w:val="000000"/>
                <w:sz w:val="18"/>
                <w:szCs w:val="18"/>
              </w:rPr>
              <w:t>55.6%</w:t>
            </w:r>
          </w:p>
        </w:tc>
      </w:tr>
    </w:tbl>
    <w:p w14:paraId="0FD94D6D" w14:textId="29AAE37D" w:rsidR="00034D8A" w:rsidRPr="00826109" w:rsidRDefault="00FD07E4" w:rsidP="00826109">
      <w:pPr>
        <w:rPr>
          <w:rFonts w:ascii="Segoe UI" w:hAnsi="Segoe UI" w:cs="Segoe UI"/>
          <w:sz w:val="18"/>
          <w:szCs w:val="18"/>
        </w:rPr>
      </w:pPr>
      <w:r w:rsidRPr="00826109">
        <w:rPr>
          <w:rFonts w:ascii="Segoe UI" w:hAnsi="Segoe UI" w:cs="Segoe UI"/>
          <w:sz w:val="18"/>
          <w:szCs w:val="18"/>
        </w:rPr>
        <w:t>Source: ONS 2021 and 2018 sub national population projections</w:t>
      </w:r>
    </w:p>
    <w:p w14:paraId="1E7BFFE7" w14:textId="651F24F7" w:rsidR="00034D8A" w:rsidRDefault="00034D8A" w:rsidP="00034D8A">
      <w:pPr>
        <w:pStyle w:val="Annexenumberedparatext"/>
        <w:rPr>
          <w:rFonts w:ascii="Segoe UI" w:hAnsi="Segoe UI"/>
          <w:sz w:val="22"/>
          <w:szCs w:val="22"/>
        </w:rPr>
      </w:pPr>
      <w:r w:rsidRPr="001C0B44">
        <w:rPr>
          <w:rFonts w:ascii="Segoe UI" w:hAnsi="Segoe UI"/>
          <w:sz w:val="22"/>
          <w:szCs w:val="22"/>
        </w:rPr>
        <w:lastRenderedPageBreak/>
        <w:t xml:space="preserve">The </w:t>
      </w:r>
      <w:r>
        <w:rPr>
          <w:rFonts w:ascii="Segoe UI" w:hAnsi="Segoe UI"/>
          <w:sz w:val="22"/>
          <w:szCs w:val="22"/>
        </w:rPr>
        <w:t xml:space="preserve">table below shows the </w:t>
      </w:r>
      <w:r w:rsidRPr="001C0B44">
        <w:rPr>
          <w:rFonts w:ascii="Segoe UI" w:hAnsi="Segoe UI"/>
          <w:sz w:val="22"/>
          <w:szCs w:val="22"/>
        </w:rPr>
        <w:t xml:space="preserve">MOSAIC data </w:t>
      </w:r>
      <w:r>
        <w:rPr>
          <w:rFonts w:ascii="Segoe UI" w:hAnsi="Segoe UI"/>
          <w:sz w:val="22"/>
          <w:szCs w:val="22"/>
        </w:rPr>
        <w:t xml:space="preserve">from 2020 to </w:t>
      </w:r>
      <w:r w:rsidRPr="001C0B44">
        <w:rPr>
          <w:rFonts w:ascii="Segoe UI" w:hAnsi="Segoe UI"/>
          <w:sz w:val="22"/>
          <w:szCs w:val="22"/>
        </w:rPr>
        <w:t>2024</w:t>
      </w:r>
      <w:r>
        <w:rPr>
          <w:rFonts w:ascii="Segoe UI" w:hAnsi="Segoe UI"/>
          <w:sz w:val="22"/>
          <w:szCs w:val="22"/>
        </w:rPr>
        <w:t xml:space="preserve"> (September 2024 snapshot)</w:t>
      </w:r>
      <w:r w:rsidRPr="001C0B44">
        <w:rPr>
          <w:rFonts w:ascii="Segoe UI" w:hAnsi="Segoe UI"/>
          <w:sz w:val="22"/>
          <w:szCs w:val="22"/>
        </w:rPr>
        <w:t xml:space="preserve"> </w:t>
      </w:r>
      <w:r>
        <w:rPr>
          <w:rFonts w:ascii="Segoe UI" w:hAnsi="Segoe UI"/>
          <w:sz w:val="22"/>
          <w:szCs w:val="22"/>
        </w:rPr>
        <w:t>which gives the a</w:t>
      </w:r>
      <w:r w:rsidRPr="001C0B44">
        <w:rPr>
          <w:rFonts w:ascii="Segoe UI" w:hAnsi="Segoe UI"/>
          <w:sz w:val="22"/>
          <w:szCs w:val="22"/>
        </w:rPr>
        <w:t xml:space="preserve">ccommodation status of older people (aged 65+) </w:t>
      </w:r>
      <w:r w:rsidR="002820A2">
        <w:rPr>
          <w:rFonts w:ascii="Segoe UI" w:hAnsi="Segoe UI"/>
          <w:sz w:val="22"/>
          <w:szCs w:val="22"/>
        </w:rPr>
        <w:t xml:space="preserve">who draw on </w:t>
      </w:r>
      <w:r w:rsidR="001956EE">
        <w:rPr>
          <w:rFonts w:ascii="Segoe UI" w:hAnsi="Segoe UI"/>
          <w:sz w:val="22"/>
          <w:szCs w:val="22"/>
        </w:rPr>
        <w:t>adult social care support</w:t>
      </w:r>
      <w:r w:rsidRPr="001C0B44">
        <w:rPr>
          <w:rFonts w:ascii="Segoe UI" w:hAnsi="Segoe UI"/>
          <w:sz w:val="22"/>
          <w:szCs w:val="22"/>
        </w:rPr>
        <w:t xml:space="preserve"> from </w:t>
      </w:r>
      <w:r w:rsidR="000717DD">
        <w:rPr>
          <w:rFonts w:ascii="Segoe UI" w:hAnsi="Segoe UI"/>
          <w:sz w:val="22"/>
          <w:szCs w:val="22"/>
        </w:rPr>
        <w:t>Essex County Council</w:t>
      </w:r>
      <w:r>
        <w:rPr>
          <w:rFonts w:ascii="Segoe UI" w:hAnsi="Segoe UI"/>
          <w:sz w:val="22"/>
          <w:szCs w:val="22"/>
        </w:rPr>
        <w:t>.</w:t>
      </w:r>
    </w:p>
    <w:p w14:paraId="16150854" w14:textId="36DC5AE2" w:rsidR="00034D8A" w:rsidRPr="001C0B44" w:rsidRDefault="00034D8A" w:rsidP="00034D8A">
      <w:pPr>
        <w:pStyle w:val="Annexenumberedparatext"/>
        <w:numPr>
          <w:ilvl w:val="0"/>
          <w:numId w:val="0"/>
        </w:numPr>
        <w:rPr>
          <w:rFonts w:ascii="Segoe UI" w:hAnsi="Segoe UI"/>
          <w:sz w:val="22"/>
          <w:szCs w:val="22"/>
        </w:rPr>
      </w:pPr>
      <w:bookmarkStart w:id="367" w:name="_Ref195006304"/>
      <w:r w:rsidRPr="001C0B44">
        <w:rPr>
          <w:rFonts w:ascii="Segoe UI" w:hAnsi="Segoe UI"/>
          <w:sz w:val="22"/>
          <w:szCs w:val="22"/>
        </w:rPr>
        <w:t xml:space="preserve">Table </w:t>
      </w:r>
      <w:r w:rsidRPr="001C0B44">
        <w:rPr>
          <w:rFonts w:ascii="Segoe UI" w:hAnsi="Segoe UI"/>
          <w:sz w:val="22"/>
          <w:szCs w:val="22"/>
        </w:rPr>
        <w:fldChar w:fldCharType="begin"/>
      </w:r>
      <w:r w:rsidRPr="001C0B44">
        <w:rPr>
          <w:rFonts w:ascii="Segoe UI" w:hAnsi="Segoe UI"/>
          <w:sz w:val="22"/>
          <w:szCs w:val="22"/>
        </w:rPr>
        <w:instrText xml:space="preserve"> SEQ Table \* ARABIC </w:instrText>
      </w:r>
      <w:r w:rsidRPr="001C0B44">
        <w:rPr>
          <w:rFonts w:ascii="Segoe UI" w:hAnsi="Segoe UI"/>
          <w:sz w:val="22"/>
          <w:szCs w:val="22"/>
        </w:rPr>
        <w:fldChar w:fldCharType="separate"/>
      </w:r>
      <w:r w:rsidR="009905C0">
        <w:rPr>
          <w:rFonts w:ascii="Segoe UI" w:hAnsi="Segoe UI"/>
          <w:noProof/>
          <w:sz w:val="22"/>
          <w:szCs w:val="22"/>
        </w:rPr>
        <w:t>189</w:t>
      </w:r>
      <w:r w:rsidRPr="001C0B44">
        <w:rPr>
          <w:rFonts w:ascii="Segoe UI" w:hAnsi="Segoe UI"/>
          <w:sz w:val="22"/>
          <w:szCs w:val="22"/>
        </w:rPr>
        <w:fldChar w:fldCharType="end"/>
      </w:r>
      <w:bookmarkEnd w:id="367"/>
      <w:r w:rsidRPr="001C0B44">
        <w:rPr>
          <w:rFonts w:ascii="Segoe UI" w:hAnsi="Segoe UI"/>
          <w:sz w:val="22"/>
          <w:szCs w:val="22"/>
        </w:rPr>
        <w:t>. Number of older people living at home</w:t>
      </w:r>
    </w:p>
    <w:tbl>
      <w:tblPr>
        <w:tblStyle w:val="GridTable5Dark-Accent4"/>
        <w:tblW w:w="5000" w:type="pct"/>
        <w:tblLook w:val="04A0" w:firstRow="1" w:lastRow="0" w:firstColumn="1" w:lastColumn="0" w:noHBand="0" w:noVBand="1"/>
      </w:tblPr>
      <w:tblGrid>
        <w:gridCol w:w="2480"/>
        <w:gridCol w:w="1308"/>
        <w:gridCol w:w="1307"/>
        <w:gridCol w:w="1307"/>
        <w:gridCol w:w="1307"/>
        <w:gridCol w:w="1307"/>
      </w:tblGrid>
      <w:tr w:rsidR="00034D8A" w:rsidRPr="00E82759" w14:paraId="7EDD123C" w14:textId="77777777" w:rsidTr="00227E44">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375" w:type="pct"/>
            <w:shd w:val="clear" w:color="auto" w:fill="FBCAD0"/>
            <w:noWrap/>
            <w:hideMark/>
          </w:tcPr>
          <w:p w14:paraId="3FED35F7" w14:textId="77777777" w:rsidR="00034D8A" w:rsidRPr="00E82759" w:rsidRDefault="00034D8A">
            <w:pPr>
              <w:rPr>
                <w:rFonts w:eastAsia="Times New Roman" w:cs="Segoe UI"/>
                <w:b w:val="0"/>
                <w:color w:val="000000"/>
              </w:rPr>
            </w:pPr>
            <w:r w:rsidRPr="00E82759">
              <w:rPr>
                <w:rFonts w:eastAsia="Times New Roman" w:cs="Segoe UI"/>
                <w:color w:val="000000"/>
              </w:rPr>
              <w:t>Districts</w:t>
            </w:r>
          </w:p>
        </w:tc>
        <w:tc>
          <w:tcPr>
            <w:tcW w:w="725" w:type="pct"/>
            <w:shd w:val="clear" w:color="auto" w:fill="FBCAD0"/>
            <w:noWrap/>
            <w:hideMark/>
          </w:tcPr>
          <w:p w14:paraId="0A3C0818"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2020</w:t>
            </w:r>
          </w:p>
        </w:tc>
        <w:tc>
          <w:tcPr>
            <w:tcW w:w="725" w:type="pct"/>
            <w:shd w:val="clear" w:color="auto" w:fill="FBCAD0"/>
            <w:noWrap/>
            <w:hideMark/>
          </w:tcPr>
          <w:p w14:paraId="3C0F3F82"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2021</w:t>
            </w:r>
          </w:p>
        </w:tc>
        <w:tc>
          <w:tcPr>
            <w:tcW w:w="725" w:type="pct"/>
            <w:shd w:val="clear" w:color="auto" w:fill="FBCAD0"/>
            <w:noWrap/>
            <w:hideMark/>
          </w:tcPr>
          <w:p w14:paraId="3004404F"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2022</w:t>
            </w:r>
          </w:p>
        </w:tc>
        <w:tc>
          <w:tcPr>
            <w:tcW w:w="725" w:type="pct"/>
            <w:shd w:val="clear" w:color="auto" w:fill="FBCAD0"/>
            <w:noWrap/>
            <w:hideMark/>
          </w:tcPr>
          <w:p w14:paraId="2E23E7A0"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2023</w:t>
            </w:r>
          </w:p>
        </w:tc>
        <w:tc>
          <w:tcPr>
            <w:tcW w:w="725" w:type="pct"/>
            <w:shd w:val="clear" w:color="auto" w:fill="FBCAD0"/>
            <w:noWrap/>
            <w:hideMark/>
          </w:tcPr>
          <w:p w14:paraId="32799F32"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2024</w:t>
            </w:r>
          </w:p>
        </w:tc>
      </w:tr>
      <w:tr w:rsidR="00034D8A" w:rsidRPr="00E82759" w14:paraId="18F56CD9"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0211762C" w14:textId="77777777" w:rsidR="00034D8A" w:rsidRPr="00034D8A" w:rsidRDefault="00034D8A">
            <w:pPr>
              <w:rPr>
                <w:rFonts w:eastAsia="Times New Roman" w:cs="Segoe UI"/>
                <w:b w:val="0"/>
                <w:color w:val="000000"/>
              </w:rPr>
            </w:pPr>
            <w:r w:rsidRPr="00034D8A">
              <w:rPr>
                <w:rFonts w:eastAsia="Times New Roman" w:cs="Segoe UI"/>
                <w:b w:val="0"/>
                <w:color w:val="000000"/>
              </w:rPr>
              <w:t>Basildon</w:t>
            </w:r>
          </w:p>
        </w:tc>
        <w:tc>
          <w:tcPr>
            <w:tcW w:w="725" w:type="pct"/>
            <w:noWrap/>
            <w:hideMark/>
          </w:tcPr>
          <w:p w14:paraId="72EF188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579</w:t>
            </w:r>
          </w:p>
        </w:tc>
        <w:tc>
          <w:tcPr>
            <w:tcW w:w="725" w:type="pct"/>
            <w:noWrap/>
            <w:hideMark/>
          </w:tcPr>
          <w:p w14:paraId="598CC2C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572</w:t>
            </w:r>
          </w:p>
        </w:tc>
        <w:tc>
          <w:tcPr>
            <w:tcW w:w="725" w:type="pct"/>
            <w:noWrap/>
            <w:hideMark/>
          </w:tcPr>
          <w:p w14:paraId="0818D450"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558</w:t>
            </w:r>
          </w:p>
        </w:tc>
        <w:tc>
          <w:tcPr>
            <w:tcW w:w="725" w:type="pct"/>
            <w:noWrap/>
            <w:hideMark/>
          </w:tcPr>
          <w:p w14:paraId="3B95C53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571</w:t>
            </w:r>
          </w:p>
        </w:tc>
        <w:tc>
          <w:tcPr>
            <w:tcW w:w="725" w:type="pct"/>
            <w:noWrap/>
            <w:hideMark/>
          </w:tcPr>
          <w:p w14:paraId="7BBCE6F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674</w:t>
            </w:r>
          </w:p>
        </w:tc>
      </w:tr>
      <w:tr w:rsidR="00034D8A" w:rsidRPr="00E82759" w14:paraId="494E8A13"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1A5D6F84" w14:textId="77777777" w:rsidR="00034D8A" w:rsidRPr="00034D8A" w:rsidRDefault="00034D8A">
            <w:pPr>
              <w:rPr>
                <w:rFonts w:eastAsia="Times New Roman" w:cs="Segoe UI"/>
                <w:b w:val="0"/>
                <w:color w:val="000000"/>
              </w:rPr>
            </w:pPr>
            <w:r w:rsidRPr="00034D8A">
              <w:rPr>
                <w:rFonts w:eastAsia="Times New Roman" w:cs="Segoe UI"/>
                <w:b w:val="0"/>
                <w:color w:val="000000"/>
              </w:rPr>
              <w:t>Braintree</w:t>
            </w:r>
          </w:p>
        </w:tc>
        <w:tc>
          <w:tcPr>
            <w:tcW w:w="725" w:type="pct"/>
            <w:noWrap/>
            <w:hideMark/>
          </w:tcPr>
          <w:p w14:paraId="0D8BD4A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482</w:t>
            </w:r>
          </w:p>
        </w:tc>
        <w:tc>
          <w:tcPr>
            <w:tcW w:w="725" w:type="pct"/>
            <w:noWrap/>
            <w:hideMark/>
          </w:tcPr>
          <w:p w14:paraId="4869B8E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473</w:t>
            </w:r>
          </w:p>
        </w:tc>
        <w:tc>
          <w:tcPr>
            <w:tcW w:w="725" w:type="pct"/>
            <w:noWrap/>
            <w:hideMark/>
          </w:tcPr>
          <w:p w14:paraId="1AE72C2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463</w:t>
            </w:r>
          </w:p>
        </w:tc>
        <w:tc>
          <w:tcPr>
            <w:tcW w:w="725" w:type="pct"/>
            <w:noWrap/>
            <w:hideMark/>
          </w:tcPr>
          <w:p w14:paraId="3196349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514</w:t>
            </w:r>
          </w:p>
        </w:tc>
        <w:tc>
          <w:tcPr>
            <w:tcW w:w="725" w:type="pct"/>
            <w:noWrap/>
            <w:hideMark/>
          </w:tcPr>
          <w:p w14:paraId="6A6BEC20"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550</w:t>
            </w:r>
          </w:p>
        </w:tc>
      </w:tr>
      <w:tr w:rsidR="00034D8A" w:rsidRPr="00E82759" w14:paraId="4322017D"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6513DDCE" w14:textId="77777777" w:rsidR="00034D8A" w:rsidRPr="00034D8A" w:rsidRDefault="00034D8A">
            <w:pPr>
              <w:rPr>
                <w:rFonts w:eastAsia="Times New Roman" w:cs="Segoe UI"/>
                <w:b w:val="0"/>
                <w:color w:val="000000"/>
              </w:rPr>
            </w:pPr>
            <w:r w:rsidRPr="00034D8A">
              <w:rPr>
                <w:rFonts w:eastAsia="Times New Roman" w:cs="Segoe UI"/>
                <w:b w:val="0"/>
                <w:color w:val="000000"/>
              </w:rPr>
              <w:t>Brentwood</w:t>
            </w:r>
          </w:p>
        </w:tc>
        <w:tc>
          <w:tcPr>
            <w:tcW w:w="725" w:type="pct"/>
            <w:noWrap/>
            <w:hideMark/>
          </w:tcPr>
          <w:p w14:paraId="46311F0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233</w:t>
            </w:r>
          </w:p>
        </w:tc>
        <w:tc>
          <w:tcPr>
            <w:tcW w:w="725" w:type="pct"/>
            <w:noWrap/>
            <w:hideMark/>
          </w:tcPr>
          <w:p w14:paraId="6580E8D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212</w:t>
            </w:r>
          </w:p>
        </w:tc>
        <w:tc>
          <w:tcPr>
            <w:tcW w:w="725" w:type="pct"/>
            <w:noWrap/>
            <w:hideMark/>
          </w:tcPr>
          <w:p w14:paraId="1D70BBD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204</w:t>
            </w:r>
          </w:p>
        </w:tc>
        <w:tc>
          <w:tcPr>
            <w:tcW w:w="725" w:type="pct"/>
            <w:noWrap/>
            <w:hideMark/>
          </w:tcPr>
          <w:p w14:paraId="08E33B7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207</w:t>
            </w:r>
          </w:p>
        </w:tc>
        <w:tc>
          <w:tcPr>
            <w:tcW w:w="725" w:type="pct"/>
            <w:noWrap/>
            <w:hideMark/>
          </w:tcPr>
          <w:p w14:paraId="106D109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253</w:t>
            </w:r>
          </w:p>
        </w:tc>
      </w:tr>
      <w:tr w:rsidR="00034D8A" w:rsidRPr="00E82759" w14:paraId="54FA4A22"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0A9FFEB1" w14:textId="1CFD056D" w:rsidR="00034D8A" w:rsidRPr="00034D8A" w:rsidRDefault="00D30CB8">
            <w:pPr>
              <w:rPr>
                <w:rFonts w:eastAsia="Times New Roman" w:cs="Segoe UI"/>
                <w:b w:val="0"/>
                <w:color w:val="000000"/>
              </w:rPr>
            </w:pPr>
            <w:r>
              <w:rPr>
                <w:rFonts w:eastAsia="Times New Roman" w:cs="Segoe UI"/>
                <w:b w:val="0"/>
                <w:color w:val="000000"/>
              </w:rPr>
              <w:t>Castle Point</w:t>
            </w:r>
          </w:p>
        </w:tc>
        <w:tc>
          <w:tcPr>
            <w:tcW w:w="725" w:type="pct"/>
            <w:noWrap/>
            <w:hideMark/>
          </w:tcPr>
          <w:p w14:paraId="36FA7D7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461</w:t>
            </w:r>
          </w:p>
        </w:tc>
        <w:tc>
          <w:tcPr>
            <w:tcW w:w="725" w:type="pct"/>
            <w:noWrap/>
            <w:hideMark/>
          </w:tcPr>
          <w:p w14:paraId="42ABAAF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429</w:t>
            </w:r>
          </w:p>
        </w:tc>
        <w:tc>
          <w:tcPr>
            <w:tcW w:w="725" w:type="pct"/>
            <w:noWrap/>
            <w:hideMark/>
          </w:tcPr>
          <w:p w14:paraId="4ECAF88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448</w:t>
            </w:r>
          </w:p>
        </w:tc>
        <w:tc>
          <w:tcPr>
            <w:tcW w:w="725" w:type="pct"/>
            <w:noWrap/>
            <w:hideMark/>
          </w:tcPr>
          <w:p w14:paraId="5BAC7C3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456</w:t>
            </w:r>
          </w:p>
        </w:tc>
        <w:tc>
          <w:tcPr>
            <w:tcW w:w="725" w:type="pct"/>
            <w:noWrap/>
            <w:hideMark/>
          </w:tcPr>
          <w:p w14:paraId="03259CB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486</w:t>
            </w:r>
          </w:p>
        </w:tc>
      </w:tr>
      <w:tr w:rsidR="00034D8A" w:rsidRPr="00E82759" w14:paraId="122B1612"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20FAEDE5" w14:textId="77777777" w:rsidR="00034D8A" w:rsidRPr="00034D8A" w:rsidRDefault="00034D8A">
            <w:pPr>
              <w:rPr>
                <w:rFonts w:eastAsia="Times New Roman" w:cs="Segoe UI"/>
                <w:b w:val="0"/>
                <w:color w:val="000000"/>
              </w:rPr>
            </w:pPr>
            <w:r w:rsidRPr="00034D8A">
              <w:rPr>
                <w:rFonts w:eastAsia="Times New Roman" w:cs="Segoe UI"/>
                <w:b w:val="0"/>
                <w:color w:val="000000"/>
              </w:rPr>
              <w:t>Chelmsford</w:t>
            </w:r>
          </w:p>
        </w:tc>
        <w:tc>
          <w:tcPr>
            <w:tcW w:w="725" w:type="pct"/>
            <w:noWrap/>
            <w:hideMark/>
          </w:tcPr>
          <w:p w14:paraId="5585381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477</w:t>
            </w:r>
          </w:p>
        </w:tc>
        <w:tc>
          <w:tcPr>
            <w:tcW w:w="725" w:type="pct"/>
            <w:noWrap/>
            <w:hideMark/>
          </w:tcPr>
          <w:p w14:paraId="72C6AD2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495</w:t>
            </w:r>
          </w:p>
        </w:tc>
        <w:tc>
          <w:tcPr>
            <w:tcW w:w="725" w:type="pct"/>
            <w:noWrap/>
            <w:hideMark/>
          </w:tcPr>
          <w:p w14:paraId="4AED1A8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491</w:t>
            </w:r>
          </w:p>
        </w:tc>
        <w:tc>
          <w:tcPr>
            <w:tcW w:w="725" w:type="pct"/>
            <w:noWrap/>
            <w:hideMark/>
          </w:tcPr>
          <w:p w14:paraId="051FFFA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493</w:t>
            </w:r>
          </w:p>
        </w:tc>
        <w:tc>
          <w:tcPr>
            <w:tcW w:w="725" w:type="pct"/>
            <w:noWrap/>
            <w:hideMark/>
          </w:tcPr>
          <w:p w14:paraId="37A00D4D"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557</w:t>
            </w:r>
          </w:p>
        </w:tc>
      </w:tr>
      <w:tr w:rsidR="00034D8A" w:rsidRPr="00E82759" w14:paraId="79DAEF63"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19FA74E0" w14:textId="77777777" w:rsidR="00034D8A" w:rsidRPr="00034D8A" w:rsidRDefault="00034D8A">
            <w:pPr>
              <w:rPr>
                <w:rFonts w:eastAsia="Times New Roman" w:cs="Segoe UI"/>
                <w:b w:val="0"/>
                <w:color w:val="000000"/>
              </w:rPr>
            </w:pPr>
            <w:r w:rsidRPr="00034D8A">
              <w:rPr>
                <w:rFonts w:eastAsia="Times New Roman" w:cs="Segoe UI"/>
                <w:b w:val="0"/>
                <w:color w:val="000000"/>
              </w:rPr>
              <w:t>Colchester</w:t>
            </w:r>
          </w:p>
        </w:tc>
        <w:tc>
          <w:tcPr>
            <w:tcW w:w="725" w:type="pct"/>
            <w:noWrap/>
            <w:hideMark/>
          </w:tcPr>
          <w:p w14:paraId="3862820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444</w:t>
            </w:r>
          </w:p>
        </w:tc>
        <w:tc>
          <w:tcPr>
            <w:tcW w:w="725" w:type="pct"/>
            <w:noWrap/>
            <w:hideMark/>
          </w:tcPr>
          <w:p w14:paraId="3623196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382</w:t>
            </w:r>
          </w:p>
        </w:tc>
        <w:tc>
          <w:tcPr>
            <w:tcW w:w="725" w:type="pct"/>
            <w:noWrap/>
            <w:hideMark/>
          </w:tcPr>
          <w:p w14:paraId="7B92CD4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414</w:t>
            </w:r>
          </w:p>
        </w:tc>
        <w:tc>
          <w:tcPr>
            <w:tcW w:w="725" w:type="pct"/>
            <w:noWrap/>
            <w:hideMark/>
          </w:tcPr>
          <w:p w14:paraId="49DADBFD"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433</w:t>
            </w:r>
          </w:p>
        </w:tc>
        <w:tc>
          <w:tcPr>
            <w:tcW w:w="725" w:type="pct"/>
            <w:noWrap/>
            <w:hideMark/>
          </w:tcPr>
          <w:p w14:paraId="6C364AA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473</w:t>
            </w:r>
          </w:p>
        </w:tc>
      </w:tr>
      <w:tr w:rsidR="00034D8A" w:rsidRPr="00E82759" w14:paraId="4E25A03A"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5F1E9995" w14:textId="77777777" w:rsidR="00034D8A" w:rsidRPr="00034D8A" w:rsidRDefault="00034D8A">
            <w:pPr>
              <w:rPr>
                <w:rFonts w:eastAsia="Times New Roman" w:cs="Segoe UI"/>
                <w:b w:val="0"/>
                <w:color w:val="000000"/>
              </w:rPr>
            </w:pPr>
            <w:r w:rsidRPr="00034D8A">
              <w:rPr>
                <w:rFonts w:eastAsia="Times New Roman" w:cs="Segoe UI"/>
                <w:b w:val="0"/>
                <w:color w:val="000000"/>
              </w:rPr>
              <w:t>Epping forest</w:t>
            </w:r>
          </w:p>
        </w:tc>
        <w:tc>
          <w:tcPr>
            <w:tcW w:w="725" w:type="pct"/>
            <w:noWrap/>
            <w:hideMark/>
          </w:tcPr>
          <w:p w14:paraId="33F6C34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406</w:t>
            </w:r>
          </w:p>
        </w:tc>
        <w:tc>
          <w:tcPr>
            <w:tcW w:w="725" w:type="pct"/>
            <w:noWrap/>
            <w:hideMark/>
          </w:tcPr>
          <w:p w14:paraId="1CADF540"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397</w:t>
            </w:r>
          </w:p>
        </w:tc>
        <w:tc>
          <w:tcPr>
            <w:tcW w:w="725" w:type="pct"/>
            <w:noWrap/>
            <w:hideMark/>
          </w:tcPr>
          <w:p w14:paraId="58A6612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416</w:t>
            </w:r>
          </w:p>
        </w:tc>
        <w:tc>
          <w:tcPr>
            <w:tcW w:w="725" w:type="pct"/>
            <w:noWrap/>
            <w:hideMark/>
          </w:tcPr>
          <w:p w14:paraId="01EA0B4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414</w:t>
            </w:r>
          </w:p>
        </w:tc>
        <w:tc>
          <w:tcPr>
            <w:tcW w:w="725" w:type="pct"/>
            <w:noWrap/>
            <w:hideMark/>
          </w:tcPr>
          <w:p w14:paraId="0ABEA0A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432</w:t>
            </w:r>
          </w:p>
        </w:tc>
      </w:tr>
      <w:tr w:rsidR="00034D8A" w:rsidRPr="00E82759" w14:paraId="19E0D632"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1480AA14" w14:textId="77777777" w:rsidR="00034D8A" w:rsidRPr="00034D8A" w:rsidRDefault="00034D8A">
            <w:pPr>
              <w:rPr>
                <w:rFonts w:eastAsia="Times New Roman" w:cs="Segoe UI"/>
                <w:b w:val="0"/>
                <w:color w:val="000000"/>
              </w:rPr>
            </w:pPr>
            <w:r w:rsidRPr="00034D8A">
              <w:rPr>
                <w:rFonts w:eastAsia="Times New Roman" w:cs="Segoe UI"/>
                <w:b w:val="0"/>
                <w:color w:val="000000"/>
              </w:rPr>
              <w:t>Harlow</w:t>
            </w:r>
          </w:p>
        </w:tc>
        <w:tc>
          <w:tcPr>
            <w:tcW w:w="725" w:type="pct"/>
            <w:noWrap/>
            <w:hideMark/>
          </w:tcPr>
          <w:p w14:paraId="270983B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298</w:t>
            </w:r>
          </w:p>
        </w:tc>
        <w:tc>
          <w:tcPr>
            <w:tcW w:w="725" w:type="pct"/>
            <w:noWrap/>
            <w:hideMark/>
          </w:tcPr>
          <w:p w14:paraId="330F54D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317</w:t>
            </w:r>
          </w:p>
        </w:tc>
        <w:tc>
          <w:tcPr>
            <w:tcW w:w="725" w:type="pct"/>
            <w:noWrap/>
            <w:hideMark/>
          </w:tcPr>
          <w:p w14:paraId="6E36362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328</w:t>
            </w:r>
          </w:p>
        </w:tc>
        <w:tc>
          <w:tcPr>
            <w:tcW w:w="725" w:type="pct"/>
            <w:noWrap/>
            <w:hideMark/>
          </w:tcPr>
          <w:p w14:paraId="30C99BD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322</w:t>
            </w:r>
          </w:p>
        </w:tc>
        <w:tc>
          <w:tcPr>
            <w:tcW w:w="725" w:type="pct"/>
            <w:noWrap/>
            <w:hideMark/>
          </w:tcPr>
          <w:p w14:paraId="416D519D"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335</w:t>
            </w:r>
          </w:p>
        </w:tc>
      </w:tr>
      <w:tr w:rsidR="00034D8A" w:rsidRPr="00E82759" w14:paraId="34B52B3F"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6185EDB1" w14:textId="77777777" w:rsidR="00034D8A" w:rsidRPr="00034D8A" w:rsidRDefault="00034D8A">
            <w:pPr>
              <w:rPr>
                <w:rFonts w:eastAsia="Times New Roman" w:cs="Segoe UI"/>
                <w:b w:val="0"/>
                <w:color w:val="000000"/>
              </w:rPr>
            </w:pPr>
            <w:r w:rsidRPr="00034D8A">
              <w:rPr>
                <w:rFonts w:eastAsia="Times New Roman" w:cs="Segoe UI"/>
                <w:b w:val="0"/>
                <w:color w:val="000000"/>
              </w:rPr>
              <w:t>Maldon</w:t>
            </w:r>
          </w:p>
        </w:tc>
        <w:tc>
          <w:tcPr>
            <w:tcW w:w="725" w:type="pct"/>
            <w:noWrap/>
            <w:hideMark/>
          </w:tcPr>
          <w:p w14:paraId="69FC7B9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219</w:t>
            </w:r>
          </w:p>
        </w:tc>
        <w:tc>
          <w:tcPr>
            <w:tcW w:w="725" w:type="pct"/>
            <w:noWrap/>
            <w:hideMark/>
          </w:tcPr>
          <w:p w14:paraId="161F077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199</w:t>
            </w:r>
          </w:p>
        </w:tc>
        <w:tc>
          <w:tcPr>
            <w:tcW w:w="725" w:type="pct"/>
            <w:noWrap/>
            <w:hideMark/>
          </w:tcPr>
          <w:p w14:paraId="3F6EE48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210</w:t>
            </w:r>
          </w:p>
        </w:tc>
        <w:tc>
          <w:tcPr>
            <w:tcW w:w="725" w:type="pct"/>
            <w:noWrap/>
            <w:hideMark/>
          </w:tcPr>
          <w:p w14:paraId="1C420FF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239</w:t>
            </w:r>
          </w:p>
        </w:tc>
        <w:tc>
          <w:tcPr>
            <w:tcW w:w="725" w:type="pct"/>
            <w:noWrap/>
            <w:hideMark/>
          </w:tcPr>
          <w:p w14:paraId="2D6C744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281</w:t>
            </w:r>
          </w:p>
        </w:tc>
      </w:tr>
      <w:tr w:rsidR="00034D8A" w:rsidRPr="00E82759" w14:paraId="37F82B31"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2548E1DC" w14:textId="77777777" w:rsidR="00034D8A" w:rsidRPr="00034D8A" w:rsidRDefault="00034D8A">
            <w:pPr>
              <w:rPr>
                <w:rFonts w:eastAsia="Times New Roman" w:cs="Segoe UI"/>
                <w:b w:val="0"/>
                <w:color w:val="000000"/>
              </w:rPr>
            </w:pPr>
            <w:r w:rsidRPr="00034D8A">
              <w:rPr>
                <w:rFonts w:eastAsia="Times New Roman" w:cs="Segoe UI"/>
                <w:b w:val="0"/>
                <w:color w:val="000000"/>
              </w:rPr>
              <w:t>Rochford</w:t>
            </w:r>
          </w:p>
        </w:tc>
        <w:tc>
          <w:tcPr>
            <w:tcW w:w="725" w:type="pct"/>
            <w:noWrap/>
            <w:hideMark/>
          </w:tcPr>
          <w:p w14:paraId="780D83D1"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311</w:t>
            </w:r>
          </w:p>
        </w:tc>
        <w:tc>
          <w:tcPr>
            <w:tcW w:w="725" w:type="pct"/>
            <w:noWrap/>
            <w:hideMark/>
          </w:tcPr>
          <w:p w14:paraId="3986F36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287</w:t>
            </w:r>
          </w:p>
        </w:tc>
        <w:tc>
          <w:tcPr>
            <w:tcW w:w="725" w:type="pct"/>
            <w:noWrap/>
            <w:hideMark/>
          </w:tcPr>
          <w:p w14:paraId="093436F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314</w:t>
            </w:r>
          </w:p>
        </w:tc>
        <w:tc>
          <w:tcPr>
            <w:tcW w:w="725" w:type="pct"/>
            <w:noWrap/>
            <w:hideMark/>
          </w:tcPr>
          <w:p w14:paraId="332C9FC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329</w:t>
            </w:r>
          </w:p>
        </w:tc>
        <w:tc>
          <w:tcPr>
            <w:tcW w:w="725" w:type="pct"/>
            <w:noWrap/>
            <w:hideMark/>
          </w:tcPr>
          <w:p w14:paraId="51FB7D0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374</w:t>
            </w:r>
          </w:p>
        </w:tc>
      </w:tr>
      <w:tr w:rsidR="00034D8A" w:rsidRPr="00E82759" w14:paraId="563AAC96"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469DD2BD" w14:textId="77777777" w:rsidR="00034D8A" w:rsidRPr="00034D8A" w:rsidRDefault="00034D8A">
            <w:pPr>
              <w:rPr>
                <w:rFonts w:eastAsia="Times New Roman" w:cs="Segoe UI"/>
                <w:b w:val="0"/>
                <w:color w:val="000000"/>
              </w:rPr>
            </w:pPr>
            <w:r w:rsidRPr="00034D8A">
              <w:rPr>
                <w:rFonts w:eastAsia="Times New Roman" w:cs="Segoe UI"/>
                <w:b w:val="0"/>
                <w:color w:val="000000"/>
              </w:rPr>
              <w:t>Tendring</w:t>
            </w:r>
          </w:p>
        </w:tc>
        <w:tc>
          <w:tcPr>
            <w:tcW w:w="725" w:type="pct"/>
            <w:noWrap/>
            <w:hideMark/>
          </w:tcPr>
          <w:p w14:paraId="2FAA71A1"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718</w:t>
            </w:r>
          </w:p>
        </w:tc>
        <w:tc>
          <w:tcPr>
            <w:tcW w:w="725" w:type="pct"/>
            <w:noWrap/>
            <w:hideMark/>
          </w:tcPr>
          <w:p w14:paraId="38D6069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668</w:t>
            </w:r>
          </w:p>
        </w:tc>
        <w:tc>
          <w:tcPr>
            <w:tcW w:w="725" w:type="pct"/>
            <w:noWrap/>
            <w:hideMark/>
          </w:tcPr>
          <w:p w14:paraId="05C7347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556</w:t>
            </w:r>
          </w:p>
        </w:tc>
        <w:tc>
          <w:tcPr>
            <w:tcW w:w="725" w:type="pct"/>
            <w:noWrap/>
            <w:hideMark/>
          </w:tcPr>
          <w:p w14:paraId="46352EE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678</w:t>
            </w:r>
          </w:p>
        </w:tc>
        <w:tc>
          <w:tcPr>
            <w:tcW w:w="725" w:type="pct"/>
            <w:noWrap/>
            <w:hideMark/>
          </w:tcPr>
          <w:p w14:paraId="0155DE3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740</w:t>
            </w:r>
          </w:p>
        </w:tc>
      </w:tr>
      <w:tr w:rsidR="00034D8A" w:rsidRPr="00E82759" w14:paraId="6D610DDF"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23FBD0B6" w14:textId="77777777" w:rsidR="00034D8A" w:rsidRPr="00034D8A" w:rsidRDefault="00034D8A">
            <w:pPr>
              <w:rPr>
                <w:rFonts w:eastAsia="Times New Roman" w:cs="Segoe UI"/>
                <w:b w:val="0"/>
                <w:color w:val="000000"/>
              </w:rPr>
            </w:pPr>
            <w:r w:rsidRPr="00034D8A">
              <w:rPr>
                <w:rFonts w:eastAsia="Times New Roman" w:cs="Segoe UI"/>
                <w:b w:val="0"/>
                <w:color w:val="000000"/>
              </w:rPr>
              <w:t>Uttlesford</w:t>
            </w:r>
          </w:p>
        </w:tc>
        <w:tc>
          <w:tcPr>
            <w:tcW w:w="725" w:type="pct"/>
            <w:noWrap/>
            <w:hideMark/>
          </w:tcPr>
          <w:p w14:paraId="0E82895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208</w:t>
            </w:r>
          </w:p>
        </w:tc>
        <w:tc>
          <w:tcPr>
            <w:tcW w:w="725" w:type="pct"/>
            <w:noWrap/>
            <w:hideMark/>
          </w:tcPr>
          <w:p w14:paraId="40DCBE4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218</w:t>
            </w:r>
          </w:p>
        </w:tc>
        <w:tc>
          <w:tcPr>
            <w:tcW w:w="725" w:type="pct"/>
            <w:noWrap/>
            <w:hideMark/>
          </w:tcPr>
          <w:p w14:paraId="6F7C8F8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204</w:t>
            </w:r>
          </w:p>
        </w:tc>
        <w:tc>
          <w:tcPr>
            <w:tcW w:w="725" w:type="pct"/>
            <w:noWrap/>
            <w:hideMark/>
          </w:tcPr>
          <w:p w14:paraId="189BBAF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220</w:t>
            </w:r>
          </w:p>
        </w:tc>
        <w:tc>
          <w:tcPr>
            <w:tcW w:w="725" w:type="pct"/>
            <w:noWrap/>
            <w:hideMark/>
          </w:tcPr>
          <w:p w14:paraId="296045C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2759">
              <w:rPr>
                <w:rFonts w:eastAsia="Times New Roman" w:cs="Segoe UI"/>
                <w:color w:val="000000"/>
              </w:rPr>
              <w:t>227</w:t>
            </w:r>
          </w:p>
        </w:tc>
      </w:tr>
      <w:tr w:rsidR="00034D8A" w:rsidRPr="00E82759" w14:paraId="777F7EF6"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75" w:type="pct"/>
            <w:noWrap/>
            <w:hideMark/>
          </w:tcPr>
          <w:p w14:paraId="3F5E2184" w14:textId="77777777" w:rsidR="00034D8A" w:rsidRPr="00E82759" w:rsidRDefault="00034D8A">
            <w:pPr>
              <w:rPr>
                <w:rFonts w:eastAsia="Times New Roman" w:cs="Segoe UI"/>
                <w:b w:val="0"/>
                <w:color w:val="000000"/>
              </w:rPr>
            </w:pPr>
            <w:r w:rsidRPr="00D21DC8">
              <w:rPr>
                <w:rFonts w:eastAsia="Times New Roman" w:cs="Segoe UI"/>
                <w:color w:val="000000"/>
              </w:rPr>
              <w:t>Sum of districts</w:t>
            </w:r>
          </w:p>
        </w:tc>
        <w:tc>
          <w:tcPr>
            <w:tcW w:w="725" w:type="pct"/>
            <w:noWrap/>
            <w:hideMark/>
          </w:tcPr>
          <w:p w14:paraId="1938A86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82759">
              <w:rPr>
                <w:rFonts w:eastAsia="Times New Roman" w:cs="Segoe UI"/>
                <w:b/>
                <w:color w:val="000000"/>
              </w:rPr>
              <w:t>4,836</w:t>
            </w:r>
          </w:p>
        </w:tc>
        <w:tc>
          <w:tcPr>
            <w:tcW w:w="725" w:type="pct"/>
            <w:noWrap/>
            <w:hideMark/>
          </w:tcPr>
          <w:p w14:paraId="2DA092D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82759">
              <w:rPr>
                <w:rFonts w:eastAsia="Times New Roman" w:cs="Segoe UI"/>
                <w:b/>
                <w:color w:val="000000"/>
              </w:rPr>
              <w:t>4,649</w:t>
            </w:r>
          </w:p>
        </w:tc>
        <w:tc>
          <w:tcPr>
            <w:tcW w:w="725" w:type="pct"/>
            <w:noWrap/>
            <w:hideMark/>
          </w:tcPr>
          <w:p w14:paraId="042F0B4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82759">
              <w:rPr>
                <w:rFonts w:eastAsia="Times New Roman" w:cs="Segoe UI"/>
                <w:b/>
                <w:color w:val="000000"/>
              </w:rPr>
              <w:t>4,606</w:t>
            </w:r>
          </w:p>
        </w:tc>
        <w:tc>
          <w:tcPr>
            <w:tcW w:w="725" w:type="pct"/>
            <w:noWrap/>
            <w:hideMark/>
          </w:tcPr>
          <w:p w14:paraId="1BD0078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82759">
              <w:rPr>
                <w:rFonts w:eastAsia="Times New Roman" w:cs="Segoe UI"/>
                <w:b/>
                <w:color w:val="000000"/>
              </w:rPr>
              <w:t>4,876</w:t>
            </w:r>
          </w:p>
        </w:tc>
        <w:tc>
          <w:tcPr>
            <w:tcW w:w="725" w:type="pct"/>
            <w:noWrap/>
            <w:hideMark/>
          </w:tcPr>
          <w:p w14:paraId="16BD4EA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E82759">
              <w:rPr>
                <w:rFonts w:eastAsia="Times New Roman" w:cs="Segoe UI"/>
                <w:b/>
                <w:color w:val="000000"/>
              </w:rPr>
              <w:t>5,382</w:t>
            </w:r>
          </w:p>
        </w:tc>
      </w:tr>
    </w:tbl>
    <w:p w14:paraId="71368DD6" w14:textId="64B1001C" w:rsidR="00034D8A" w:rsidRDefault="00034D8A" w:rsidP="00034D8A">
      <w:pPr>
        <w:pStyle w:val="Tablesourcenote"/>
      </w:pPr>
      <w:r>
        <w:t xml:space="preserve">Source: </w:t>
      </w:r>
      <w:r w:rsidR="000717DD">
        <w:t>Essex County Council</w:t>
      </w:r>
      <w:r>
        <w:t xml:space="preserve"> </w:t>
      </w:r>
      <w:r w:rsidR="002F3DE3">
        <w:t>(</w:t>
      </w:r>
      <w:r>
        <w:t>MOSAIC</w:t>
      </w:r>
      <w:r w:rsidR="002F3DE3">
        <w:t xml:space="preserve">) </w:t>
      </w:r>
      <w:r>
        <w:t>(2024)</w:t>
      </w:r>
    </w:p>
    <w:p w14:paraId="54EC4F4A" w14:textId="44EBC771" w:rsidR="00034D8A" w:rsidRDefault="00034D8A" w:rsidP="00034D8A">
      <w:pPr>
        <w:pStyle w:val="Caption"/>
      </w:pPr>
      <w:r>
        <w:t xml:space="preserve">Table </w:t>
      </w:r>
      <w:fldSimple w:instr=" SEQ Table \* ARABIC ">
        <w:r w:rsidR="009905C0">
          <w:rPr>
            <w:noProof/>
          </w:rPr>
          <w:t>190</w:t>
        </w:r>
      </w:fldSimple>
      <w:r>
        <w:t>. Number of older people in supported living</w:t>
      </w:r>
    </w:p>
    <w:tbl>
      <w:tblPr>
        <w:tblStyle w:val="GridTable5Dark-Accent4"/>
        <w:tblW w:w="5000" w:type="pct"/>
        <w:tblLook w:val="04A0" w:firstRow="1" w:lastRow="0" w:firstColumn="1" w:lastColumn="0" w:noHBand="0" w:noVBand="1"/>
      </w:tblPr>
      <w:tblGrid>
        <w:gridCol w:w="1841"/>
        <w:gridCol w:w="1435"/>
        <w:gridCol w:w="1435"/>
        <w:gridCol w:w="1435"/>
        <w:gridCol w:w="1435"/>
        <w:gridCol w:w="1435"/>
      </w:tblGrid>
      <w:tr w:rsidR="00034D8A" w:rsidRPr="00E82759" w14:paraId="7414EEF3" w14:textId="77777777" w:rsidTr="00227E44">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21" w:type="pct"/>
            <w:shd w:val="clear" w:color="auto" w:fill="FBCAD0"/>
            <w:noWrap/>
            <w:hideMark/>
          </w:tcPr>
          <w:p w14:paraId="08AAB02A" w14:textId="77777777" w:rsidR="00034D8A" w:rsidRPr="00E82759" w:rsidRDefault="00034D8A">
            <w:pPr>
              <w:rPr>
                <w:rFonts w:eastAsia="Times New Roman" w:cs="Segoe UI"/>
                <w:b w:val="0"/>
                <w:color w:val="000000"/>
              </w:rPr>
            </w:pPr>
            <w:r w:rsidRPr="00E82759">
              <w:rPr>
                <w:rFonts w:eastAsia="Times New Roman" w:cs="Segoe UI"/>
                <w:color w:val="000000"/>
              </w:rPr>
              <w:t>Districts</w:t>
            </w:r>
          </w:p>
        </w:tc>
        <w:tc>
          <w:tcPr>
            <w:tcW w:w="796" w:type="pct"/>
            <w:shd w:val="clear" w:color="auto" w:fill="FBCAD0"/>
            <w:noWrap/>
            <w:hideMark/>
          </w:tcPr>
          <w:p w14:paraId="1734EC6A"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2020</w:t>
            </w:r>
          </w:p>
        </w:tc>
        <w:tc>
          <w:tcPr>
            <w:tcW w:w="796" w:type="pct"/>
            <w:shd w:val="clear" w:color="auto" w:fill="FBCAD0"/>
            <w:noWrap/>
            <w:hideMark/>
          </w:tcPr>
          <w:p w14:paraId="645E57FA"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2021</w:t>
            </w:r>
          </w:p>
        </w:tc>
        <w:tc>
          <w:tcPr>
            <w:tcW w:w="796" w:type="pct"/>
            <w:shd w:val="clear" w:color="auto" w:fill="FBCAD0"/>
            <w:noWrap/>
            <w:hideMark/>
          </w:tcPr>
          <w:p w14:paraId="1261F7E0"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2022</w:t>
            </w:r>
          </w:p>
        </w:tc>
        <w:tc>
          <w:tcPr>
            <w:tcW w:w="796" w:type="pct"/>
            <w:shd w:val="clear" w:color="auto" w:fill="FBCAD0"/>
            <w:noWrap/>
            <w:hideMark/>
          </w:tcPr>
          <w:p w14:paraId="536F0EFC"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2023</w:t>
            </w:r>
          </w:p>
        </w:tc>
        <w:tc>
          <w:tcPr>
            <w:tcW w:w="796" w:type="pct"/>
            <w:shd w:val="clear" w:color="auto" w:fill="FBCAD0"/>
            <w:noWrap/>
            <w:hideMark/>
          </w:tcPr>
          <w:p w14:paraId="669EC5BE"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2024</w:t>
            </w:r>
          </w:p>
        </w:tc>
      </w:tr>
      <w:tr w:rsidR="00034D8A" w:rsidRPr="00E82759" w14:paraId="10339A44"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621FD3D1" w14:textId="77777777" w:rsidR="00034D8A" w:rsidRPr="00034D8A" w:rsidRDefault="00034D8A">
            <w:pPr>
              <w:rPr>
                <w:rFonts w:eastAsia="Times New Roman" w:cs="Segoe UI"/>
                <w:b w:val="0"/>
                <w:color w:val="000000"/>
              </w:rPr>
            </w:pPr>
            <w:r w:rsidRPr="00034D8A">
              <w:rPr>
                <w:rFonts w:eastAsia="Times New Roman" w:cs="Segoe UI"/>
                <w:b w:val="0"/>
                <w:color w:val="000000"/>
              </w:rPr>
              <w:t>Basildon</w:t>
            </w:r>
          </w:p>
        </w:tc>
        <w:tc>
          <w:tcPr>
            <w:tcW w:w="796" w:type="pct"/>
            <w:noWrap/>
            <w:hideMark/>
          </w:tcPr>
          <w:p w14:paraId="7A0DD65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7FE574A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20B997A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0AFC42F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0AA2521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r>
      <w:tr w:rsidR="00034D8A" w:rsidRPr="00E82759" w14:paraId="64C82EB1"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26B1E3BE" w14:textId="77777777" w:rsidR="00034D8A" w:rsidRPr="00034D8A" w:rsidRDefault="00034D8A">
            <w:pPr>
              <w:rPr>
                <w:rFonts w:eastAsia="Times New Roman" w:cs="Segoe UI"/>
                <w:b w:val="0"/>
                <w:color w:val="000000"/>
              </w:rPr>
            </w:pPr>
            <w:r w:rsidRPr="00034D8A">
              <w:rPr>
                <w:rFonts w:eastAsia="Times New Roman" w:cs="Segoe UI"/>
                <w:b w:val="0"/>
                <w:color w:val="000000"/>
              </w:rPr>
              <w:t>Braintree</w:t>
            </w:r>
          </w:p>
        </w:tc>
        <w:tc>
          <w:tcPr>
            <w:tcW w:w="796" w:type="pct"/>
            <w:noWrap/>
            <w:hideMark/>
          </w:tcPr>
          <w:p w14:paraId="117ABCF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2CB08B3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0BD90F3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2128F20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3ADA53A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r>
      <w:tr w:rsidR="00034D8A" w:rsidRPr="00E82759" w14:paraId="44B02FDA"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6EB43442" w14:textId="77777777" w:rsidR="00034D8A" w:rsidRPr="00034D8A" w:rsidRDefault="00034D8A">
            <w:pPr>
              <w:rPr>
                <w:rFonts w:eastAsia="Times New Roman" w:cs="Segoe UI"/>
                <w:b w:val="0"/>
                <w:color w:val="000000"/>
              </w:rPr>
            </w:pPr>
            <w:r w:rsidRPr="00034D8A">
              <w:rPr>
                <w:rFonts w:eastAsia="Times New Roman" w:cs="Segoe UI"/>
                <w:b w:val="0"/>
                <w:color w:val="000000"/>
              </w:rPr>
              <w:t>Brentwood</w:t>
            </w:r>
          </w:p>
        </w:tc>
        <w:tc>
          <w:tcPr>
            <w:tcW w:w="796" w:type="pct"/>
            <w:noWrap/>
            <w:hideMark/>
          </w:tcPr>
          <w:p w14:paraId="1245C0C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1900CB30"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4E7FBBD1"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1555106D"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7B63F4B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r>
      <w:tr w:rsidR="00034D8A" w:rsidRPr="00E82759" w14:paraId="24954CEE"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3628A586" w14:textId="0DB6634D" w:rsidR="00034D8A" w:rsidRPr="00034D8A" w:rsidRDefault="00D30CB8">
            <w:pPr>
              <w:rPr>
                <w:rFonts w:eastAsia="Times New Roman" w:cs="Segoe UI"/>
                <w:b w:val="0"/>
                <w:color w:val="000000"/>
              </w:rPr>
            </w:pPr>
            <w:r>
              <w:rPr>
                <w:rFonts w:eastAsia="Times New Roman" w:cs="Segoe UI"/>
                <w:b w:val="0"/>
                <w:color w:val="000000"/>
              </w:rPr>
              <w:t>Castle Point</w:t>
            </w:r>
          </w:p>
        </w:tc>
        <w:tc>
          <w:tcPr>
            <w:tcW w:w="796" w:type="pct"/>
            <w:noWrap/>
            <w:hideMark/>
          </w:tcPr>
          <w:p w14:paraId="5062CBA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792C054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28D2A04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335B7B7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579C5C7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r>
      <w:tr w:rsidR="00034D8A" w:rsidRPr="00E82759" w14:paraId="5B1C1034"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0EB5034E" w14:textId="77777777" w:rsidR="00034D8A" w:rsidRPr="00034D8A" w:rsidRDefault="00034D8A">
            <w:pPr>
              <w:rPr>
                <w:rFonts w:eastAsia="Times New Roman" w:cs="Segoe UI"/>
                <w:b w:val="0"/>
                <w:color w:val="000000"/>
              </w:rPr>
            </w:pPr>
            <w:r w:rsidRPr="00034D8A">
              <w:rPr>
                <w:rFonts w:eastAsia="Times New Roman" w:cs="Segoe UI"/>
                <w:b w:val="0"/>
                <w:color w:val="000000"/>
              </w:rPr>
              <w:t>Chelmsford</w:t>
            </w:r>
          </w:p>
        </w:tc>
        <w:tc>
          <w:tcPr>
            <w:tcW w:w="796" w:type="pct"/>
            <w:noWrap/>
            <w:hideMark/>
          </w:tcPr>
          <w:p w14:paraId="514C8DB1"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00E4AEA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600CC6A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652D14C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0D824EF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r>
      <w:tr w:rsidR="00034D8A" w:rsidRPr="00E82759" w14:paraId="4D43A2AD"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5EA676C0" w14:textId="77777777" w:rsidR="00034D8A" w:rsidRPr="00034D8A" w:rsidRDefault="00034D8A">
            <w:pPr>
              <w:rPr>
                <w:rFonts w:eastAsia="Times New Roman" w:cs="Segoe UI"/>
                <w:b w:val="0"/>
                <w:color w:val="000000"/>
              </w:rPr>
            </w:pPr>
            <w:r w:rsidRPr="00034D8A">
              <w:rPr>
                <w:rFonts w:eastAsia="Times New Roman" w:cs="Segoe UI"/>
                <w:b w:val="0"/>
                <w:color w:val="000000"/>
              </w:rPr>
              <w:t>Colchester</w:t>
            </w:r>
          </w:p>
        </w:tc>
        <w:tc>
          <w:tcPr>
            <w:tcW w:w="796" w:type="pct"/>
            <w:noWrap/>
            <w:hideMark/>
          </w:tcPr>
          <w:p w14:paraId="3326981D"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3</w:t>
            </w:r>
          </w:p>
        </w:tc>
        <w:tc>
          <w:tcPr>
            <w:tcW w:w="796" w:type="pct"/>
            <w:noWrap/>
            <w:hideMark/>
          </w:tcPr>
          <w:p w14:paraId="6AA66DB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3</w:t>
            </w:r>
          </w:p>
        </w:tc>
        <w:tc>
          <w:tcPr>
            <w:tcW w:w="796" w:type="pct"/>
            <w:noWrap/>
            <w:hideMark/>
          </w:tcPr>
          <w:p w14:paraId="0DCD10B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3</w:t>
            </w:r>
          </w:p>
        </w:tc>
        <w:tc>
          <w:tcPr>
            <w:tcW w:w="796" w:type="pct"/>
            <w:noWrap/>
            <w:hideMark/>
          </w:tcPr>
          <w:p w14:paraId="0F078F5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2</w:t>
            </w:r>
          </w:p>
        </w:tc>
        <w:tc>
          <w:tcPr>
            <w:tcW w:w="796" w:type="pct"/>
            <w:noWrap/>
            <w:hideMark/>
          </w:tcPr>
          <w:p w14:paraId="3012689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r>
      <w:tr w:rsidR="00034D8A" w:rsidRPr="00E82759" w14:paraId="6679DE80"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36C4B2AC" w14:textId="77777777" w:rsidR="00034D8A" w:rsidRPr="00034D8A" w:rsidRDefault="00034D8A">
            <w:pPr>
              <w:rPr>
                <w:rFonts w:eastAsia="Times New Roman" w:cs="Segoe UI"/>
                <w:b w:val="0"/>
                <w:color w:val="000000"/>
              </w:rPr>
            </w:pPr>
            <w:r w:rsidRPr="00034D8A">
              <w:rPr>
                <w:rFonts w:eastAsia="Times New Roman" w:cs="Segoe UI"/>
                <w:b w:val="0"/>
                <w:color w:val="000000"/>
              </w:rPr>
              <w:t>Epping forest</w:t>
            </w:r>
          </w:p>
        </w:tc>
        <w:tc>
          <w:tcPr>
            <w:tcW w:w="796" w:type="pct"/>
            <w:noWrap/>
            <w:hideMark/>
          </w:tcPr>
          <w:p w14:paraId="3307329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362BECD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4E290FB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184C36F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3EE4B17D"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r>
      <w:tr w:rsidR="00034D8A" w:rsidRPr="00E82759" w14:paraId="1C556DBE"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6C59C963" w14:textId="77777777" w:rsidR="00034D8A" w:rsidRPr="00034D8A" w:rsidRDefault="00034D8A">
            <w:pPr>
              <w:rPr>
                <w:rFonts w:eastAsia="Times New Roman" w:cs="Segoe UI"/>
                <w:b w:val="0"/>
                <w:color w:val="000000"/>
              </w:rPr>
            </w:pPr>
            <w:r w:rsidRPr="00034D8A">
              <w:rPr>
                <w:rFonts w:eastAsia="Times New Roman" w:cs="Segoe UI"/>
                <w:b w:val="0"/>
                <w:color w:val="000000"/>
              </w:rPr>
              <w:t>Harlow</w:t>
            </w:r>
          </w:p>
        </w:tc>
        <w:tc>
          <w:tcPr>
            <w:tcW w:w="796" w:type="pct"/>
            <w:noWrap/>
            <w:hideMark/>
          </w:tcPr>
          <w:p w14:paraId="4B8FC29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6528FCC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7076945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1026C2D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3A0CE90D"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r>
      <w:tr w:rsidR="00034D8A" w:rsidRPr="00E82759" w14:paraId="6EDE7B23"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145FD995" w14:textId="77777777" w:rsidR="00034D8A" w:rsidRPr="00034D8A" w:rsidRDefault="00034D8A">
            <w:pPr>
              <w:rPr>
                <w:rFonts w:eastAsia="Times New Roman" w:cs="Segoe UI"/>
                <w:b w:val="0"/>
                <w:color w:val="000000"/>
              </w:rPr>
            </w:pPr>
            <w:r w:rsidRPr="00034D8A">
              <w:rPr>
                <w:rFonts w:eastAsia="Times New Roman" w:cs="Segoe UI"/>
                <w:b w:val="0"/>
                <w:color w:val="000000"/>
              </w:rPr>
              <w:t>Maldon</w:t>
            </w:r>
          </w:p>
        </w:tc>
        <w:tc>
          <w:tcPr>
            <w:tcW w:w="796" w:type="pct"/>
            <w:noWrap/>
            <w:hideMark/>
          </w:tcPr>
          <w:p w14:paraId="3C2AEE8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560CF91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4ABC0D71"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2B5C831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171DD76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r>
      <w:tr w:rsidR="00034D8A" w:rsidRPr="00E82759" w14:paraId="48F1E89C"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6826E84C" w14:textId="77777777" w:rsidR="00034D8A" w:rsidRPr="00034D8A" w:rsidRDefault="00034D8A">
            <w:pPr>
              <w:rPr>
                <w:rFonts w:eastAsia="Times New Roman" w:cs="Segoe UI"/>
                <w:b w:val="0"/>
                <w:color w:val="000000"/>
              </w:rPr>
            </w:pPr>
            <w:r w:rsidRPr="00034D8A">
              <w:rPr>
                <w:rFonts w:eastAsia="Times New Roman" w:cs="Segoe UI"/>
                <w:b w:val="0"/>
                <w:color w:val="000000"/>
              </w:rPr>
              <w:t>Rochford</w:t>
            </w:r>
          </w:p>
        </w:tc>
        <w:tc>
          <w:tcPr>
            <w:tcW w:w="796" w:type="pct"/>
            <w:noWrap/>
            <w:hideMark/>
          </w:tcPr>
          <w:p w14:paraId="37AA8BB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24BFD39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6E24F9F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1B96FFE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0AE3319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r>
      <w:tr w:rsidR="00034D8A" w:rsidRPr="00E82759" w14:paraId="603BCD96"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03758D74" w14:textId="77777777" w:rsidR="00034D8A" w:rsidRPr="00034D8A" w:rsidRDefault="00034D8A">
            <w:pPr>
              <w:rPr>
                <w:rFonts w:eastAsia="Times New Roman" w:cs="Segoe UI"/>
                <w:b w:val="0"/>
                <w:color w:val="000000"/>
              </w:rPr>
            </w:pPr>
            <w:r w:rsidRPr="00034D8A">
              <w:rPr>
                <w:rFonts w:eastAsia="Times New Roman" w:cs="Segoe UI"/>
                <w:b w:val="0"/>
                <w:color w:val="000000"/>
              </w:rPr>
              <w:t>Tendring</w:t>
            </w:r>
          </w:p>
        </w:tc>
        <w:tc>
          <w:tcPr>
            <w:tcW w:w="796" w:type="pct"/>
            <w:noWrap/>
            <w:hideMark/>
          </w:tcPr>
          <w:p w14:paraId="4FC05A61"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215820C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0</w:t>
            </w:r>
          </w:p>
        </w:tc>
        <w:tc>
          <w:tcPr>
            <w:tcW w:w="796" w:type="pct"/>
            <w:noWrap/>
            <w:hideMark/>
          </w:tcPr>
          <w:p w14:paraId="4CEDDDC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3</w:t>
            </w:r>
          </w:p>
        </w:tc>
        <w:tc>
          <w:tcPr>
            <w:tcW w:w="796" w:type="pct"/>
            <w:noWrap/>
            <w:hideMark/>
          </w:tcPr>
          <w:p w14:paraId="5C61648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1F5A24A0"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r>
      <w:tr w:rsidR="00034D8A" w:rsidRPr="00E82759" w14:paraId="1702801B"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714AEDEC" w14:textId="77777777" w:rsidR="00034D8A" w:rsidRPr="00034D8A" w:rsidRDefault="00034D8A">
            <w:pPr>
              <w:rPr>
                <w:rFonts w:eastAsia="Times New Roman" w:cs="Segoe UI"/>
                <w:b w:val="0"/>
                <w:color w:val="000000"/>
              </w:rPr>
            </w:pPr>
            <w:r w:rsidRPr="00034D8A">
              <w:rPr>
                <w:rFonts w:eastAsia="Times New Roman" w:cs="Segoe UI"/>
                <w:b w:val="0"/>
                <w:color w:val="000000"/>
              </w:rPr>
              <w:t>Uttlesford</w:t>
            </w:r>
          </w:p>
        </w:tc>
        <w:tc>
          <w:tcPr>
            <w:tcW w:w="796" w:type="pct"/>
            <w:noWrap/>
            <w:hideMark/>
          </w:tcPr>
          <w:p w14:paraId="62966F4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40387420"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50CBCE5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35B7837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c>
          <w:tcPr>
            <w:tcW w:w="796" w:type="pct"/>
            <w:noWrap/>
            <w:hideMark/>
          </w:tcPr>
          <w:p w14:paraId="5C3C793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E8709C">
              <w:rPr>
                <w:rFonts w:cs="Segoe UI"/>
                <w:color w:val="000000"/>
              </w:rPr>
              <w:t>1</w:t>
            </w:r>
          </w:p>
        </w:tc>
      </w:tr>
      <w:tr w:rsidR="00034D8A" w:rsidRPr="00E82759" w14:paraId="14267B0C"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021" w:type="pct"/>
            <w:noWrap/>
            <w:hideMark/>
          </w:tcPr>
          <w:p w14:paraId="55F958D5" w14:textId="77777777" w:rsidR="00034D8A" w:rsidRPr="00E82759" w:rsidRDefault="00034D8A">
            <w:pPr>
              <w:rPr>
                <w:rFonts w:eastAsia="Times New Roman" w:cs="Segoe UI"/>
                <w:b w:val="0"/>
                <w:color w:val="000000" w:themeColor="text1"/>
              </w:rPr>
            </w:pPr>
            <w:r w:rsidRPr="00D21DC8">
              <w:rPr>
                <w:rFonts w:eastAsia="Times New Roman" w:cs="Segoe UI"/>
                <w:color w:val="000000" w:themeColor="text1"/>
              </w:rPr>
              <w:t>Sum of districts</w:t>
            </w:r>
          </w:p>
        </w:tc>
        <w:tc>
          <w:tcPr>
            <w:tcW w:w="796" w:type="pct"/>
            <w:noWrap/>
            <w:hideMark/>
          </w:tcPr>
          <w:p w14:paraId="59D1D91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rPr>
            </w:pPr>
            <w:r w:rsidRPr="00D21DC8">
              <w:rPr>
                <w:rFonts w:cs="Segoe UI"/>
                <w:b/>
                <w:color w:val="000000" w:themeColor="text1"/>
              </w:rPr>
              <w:t xml:space="preserve">                    7 </w:t>
            </w:r>
          </w:p>
        </w:tc>
        <w:tc>
          <w:tcPr>
            <w:tcW w:w="796" w:type="pct"/>
            <w:noWrap/>
            <w:hideMark/>
          </w:tcPr>
          <w:p w14:paraId="62822EE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rPr>
            </w:pPr>
            <w:r w:rsidRPr="00D21DC8">
              <w:rPr>
                <w:rFonts w:cs="Segoe UI"/>
                <w:b/>
                <w:color w:val="000000" w:themeColor="text1"/>
              </w:rPr>
              <w:t xml:space="preserve">                    8 </w:t>
            </w:r>
          </w:p>
        </w:tc>
        <w:tc>
          <w:tcPr>
            <w:tcW w:w="796" w:type="pct"/>
            <w:noWrap/>
            <w:hideMark/>
          </w:tcPr>
          <w:p w14:paraId="374E552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rPr>
            </w:pPr>
            <w:r w:rsidRPr="00D21DC8">
              <w:rPr>
                <w:rFonts w:cs="Segoe UI"/>
                <w:b/>
                <w:color w:val="000000" w:themeColor="text1"/>
              </w:rPr>
              <w:t xml:space="preserve">                    9 </w:t>
            </w:r>
          </w:p>
        </w:tc>
        <w:tc>
          <w:tcPr>
            <w:tcW w:w="796" w:type="pct"/>
            <w:noWrap/>
            <w:hideMark/>
          </w:tcPr>
          <w:p w14:paraId="5326391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rPr>
            </w:pPr>
            <w:r w:rsidRPr="00D21DC8">
              <w:rPr>
                <w:rFonts w:cs="Segoe UI"/>
                <w:b/>
                <w:color w:val="000000" w:themeColor="text1"/>
              </w:rPr>
              <w:t xml:space="preserve">                    6 </w:t>
            </w:r>
          </w:p>
        </w:tc>
        <w:tc>
          <w:tcPr>
            <w:tcW w:w="796" w:type="pct"/>
            <w:noWrap/>
            <w:hideMark/>
          </w:tcPr>
          <w:p w14:paraId="7C6A46A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themeColor="text1"/>
              </w:rPr>
            </w:pPr>
            <w:r w:rsidRPr="00D21DC8">
              <w:rPr>
                <w:rFonts w:cs="Segoe UI"/>
                <w:b/>
                <w:color w:val="000000" w:themeColor="text1"/>
              </w:rPr>
              <w:t xml:space="preserve">                    5 </w:t>
            </w:r>
          </w:p>
        </w:tc>
      </w:tr>
    </w:tbl>
    <w:p w14:paraId="234B3C53" w14:textId="54D0793C" w:rsidR="00034D8A" w:rsidRDefault="00034D8A" w:rsidP="00034D8A">
      <w:pPr>
        <w:pStyle w:val="Tablesourcenote"/>
      </w:pPr>
      <w:r>
        <w:t xml:space="preserve">Source: </w:t>
      </w:r>
      <w:r w:rsidR="000717DD">
        <w:t>Essex County Council</w:t>
      </w:r>
      <w:r>
        <w:t xml:space="preserve"> </w:t>
      </w:r>
      <w:r w:rsidR="002F3DE3">
        <w:t>(</w:t>
      </w:r>
      <w:r>
        <w:t>MOSAIC</w:t>
      </w:r>
      <w:r w:rsidR="002F3DE3">
        <w:t xml:space="preserve">) </w:t>
      </w:r>
      <w:r>
        <w:t>(2024)</w:t>
      </w:r>
    </w:p>
    <w:p w14:paraId="18560223" w14:textId="77777777" w:rsidR="00034D8A" w:rsidRDefault="00034D8A" w:rsidP="00034D8A">
      <w:pPr>
        <w:pStyle w:val="Tablesourcenote"/>
      </w:pPr>
    </w:p>
    <w:p w14:paraId="3746BA47" w14:textId="60E5FB59" w:rsidR="00034D8A" w:rsidRPr="00FD07E4" w:rsidRDefault="00034D8A" w:rsidP="00FD07E4">
      <w:pPr>
        <w:spacing w:after="0"/>
        <w:rPr>
          <w:rFonts w:ascii="Segoe UI" w:hAnsi="Segoe UI" w:cs="Segoe UI"/>
          <w:sz w:val="22"/>
          <w:szCs w:val="22"/>
        </w:rPr>
      </w:pPr>
      <w:bookmarkStart w:id="368" w:name="_Ref195006315"/>
      <w:r w:rsidRPr="00FD07E4">
        <w:rPr>
          <w:rFonts w:ascii="Segoe UI" w:hAnsi="Segoe UI" w:cs="Segoe UI"/>
          <w:sz w:val="22"/>
          <w:szCs w:val="22"/>
        </w:rPr>
        <w:t xml:space="preserve">Table </w:t>
      </w:r>
      <w:r w:rsidR="00047DF5" w:rsidRPr="00FD07E4">
        <w:rPr>
          <w:rFonts w:ascii="Segoe UI" w:hAnsi="Segoe UI" w:cs="Segoe UI"/>
          <w:sz w:val="22"/>
          <w:szCs w:val="22"/>
        </w:rPr>
        <w:fldChar w:fldCharType="begin"/>
      </w:r>
      <w:r w:rsidR="00047DF5">
        <w:instrText xml:space="preserve"> SEQ Table \* ARABIC </w:instrText>
      </w:r>
      <w:r w:rsidR="00047DF5" w:rsidRPr="00FD07E4">
        <w:rPr>
          <w:rFonts w:ascii="Segoe UI" w:hAnsi="Segoe UI" w:cs="Segoe UI"/>
          <w:sz w:val="22"/>
          <w:szCs w:val="22"/>
        </w:rPr>
        <w:fldChar w:fldCharType="separate"/>
      </w:r>
      <w:r w:rsidR="009905C0">
        <w:rPr>
          <w:noProof/>
        </w:rPr>
        <w:t>191</w:t>
      </w:r>
      <w:r w:rsidR="00047DF5" w:rsidRPr="00FD07E4">
        <w:rPr>
          <w:rFonts w:ascii="Segoe UI" w:hAnsi="Segoe UI" w:cs="Segoe UI"/>
          <w:sz w:val="22"/>
          <w:szCs w:val="22"/>
        </w:rPr>
        <w:fldChar w:fldCharType="end"/>
      </w:r>
      <w:bookmarkEnd w:id="368"/>
      <w:r w:rsidRPr="00FD07E4">
        <w:rPr>
          <w:rFonts w:ascii="Segoe UI" w:hAnsi="Segoe UI" w:cs="Segoe UI"/>
          <w:sz w:val="22"/>
          <w:szCs w:val="22"/>
        </w:rPr>
        <w:t>. Number of older people in residential/nursing care homes</w:t>
      </w:r>
    </w:p>
    <w:tbl>
      <w:tblPr>
        <w:tblStyle w:val="GridTable5Dark-Accent4"/>
        <w:tblW w:w="5000" w:type="pct"/>
        <w:tblLook w:val="04A0" w:firstRow="1" w:lastRow="0" w:firstColumn="1" w:lastColumn="0" w:noHBand="0" w:noVBand="1"/>
      </w:tblPr>
      <w:tblGrid>
        <w:gridCol w:w="2369"/>
        <w:gridCol w:w="1307"/>
        <w:gridCol w:w="1307"/>
        <w:gridCol w:w="1307"/>
        <w:gridCol w:w="1363"/>
        <w:gridCol w:w="1363"/>
      </w:tblGrid>
      <w:tr w:rsidR="00034D8A" w:rsidRPr="00E82759" w14:paraId="0D1937B8" w14:textId="77777777" w:rsidTr="00F97786">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1314" w:type="pct"/>
            <w:shd w:val="clear" w:color="auto" w:fill="FBCAD0"/>
            <w:noWrap/>
            <w:hideMark/>
          </w:tcPr>
          <w:p w14:paraId="2F6513D4" w14:textId="77777777" w:rsidR="00034D8A" w:rsidRPr="00E82759" w:rsidRDefault="00034D8A">
            <w:pPr>
              <w:rPr>
                <w:rFonts w:eastAsia="Times New Roman" w:cs="Segoe UI"/>
                <w:b w:val="0"/>
                <w:color w:val="000000"/>
              </w:rPr>
            </w:pPr>
            <w:r w:rsidRPr="00E82759">
              <w:rPr>
                <w:rFonts w:eastAsia="Times New Roman" w:cs="Segoe UI"/>
                <w:color w:val="000000"/>
              </w:rPr>
              <w:t>Districts</w:t>
            </w:r>
          </w:p>
        </w:tc>
        <w:tc>
          <w:tcPr>
            <w:tcW w:w="725" w:type="pct"/>
            <w:shd w:val="clear" w:color="auto" w:fill="FBCAD0"/>
            <w:noWrap/>
            <w:hideMark/>
          </w:tcPr>
          <w:p w14:paraId="53B68448"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2020</w:t>
            </w:r>
          </w:p>
        </w:tc>
        <w:tc>
          <w:tcPr>
            <w:tcW w:w="725" w:type="pct"/>
            <w:shd w:val="clear" w:color="auto" w:fill="FBCAD0"/>
            <w:noWrap/>
            <w:hideMark/>
          </w:tcPr>
          <w:p w14:paraId="1BFD96F3"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2021</w:t>
            </w:r>
          </w:p>
        </w:tc>
        <w:tc>
          <w:tcPr>
            <w:tcW w:w="725" w:type="pct"/>
            <w:shd w:val="clear" w:color="auto" w:fill="FBCAD0"/>
            <w:noWrap/>
            <w:hideMark/>
          </w:tcPr>
          <w:p w14:paraId="6A94A51E"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2022</w:t>
            </w:r>
          </w:p>
        </w:tc>
        <w:tc>
          <w:tcPr>
            <w:tcW w:w="756" w:type="pct"/>
            <w:shd w:val="clear" w:color="auto" w:fill="FBCAD0"/>
            <w:noWrap/>
            <w:hideMark/>
          </w:tcPr>
          <w:p w14:paraId="638F5C9E"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2023</w:t>
            </w:r>
          </w:p>
        </w:tc>
        <w:tc>
          <w:tcPr>
            <w:tcW w:w="756" w:type="pct"/>
            <w:shd w:val="clear" w:color="auto" w:fill="FBCAD0"/>
            <w:noWrap/>
            <w:hideMark/>
          </w:tcPr>
          <w:p w14:paraId="0DE108BF" w14:textId="77777777" w:rsidR="00034D8A" w:rsidRPr="00E82759"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E82759">
              <w:rPr>
                <w:rFonts w:eastAsia="Times New Roman" w:cs="Segoe UI"/>
                <w:color w:val="000000"/>
              </w:rPr>
              <w:t>2024</w:t>
            </w:r>
          </w:p>
        </w:tc>
      </w:tr>
      <w:tr w:rsidR="00034D8A" w:rsidRPr="00E82759" w14:paraId="3919D5C4"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1B7B4764" w14:textId="77777777" w:rsidR="00034D8A" w:rsidRPr="00034D8A" w:rsidRDefault="00034D8A">
            <w:pPr>
              <w:rPr>
                <w:rFonts w:eastAsia="Times New Roman" w:cs="Segoe UI"/>
                <w:b w:val="0"/>
                <w:color w:val="000000"/>
              </w:rPr>
            </w:pPr>
            <w:r w:rsidRPr="00034D8A">
              <w:rPr>
                <w:rFonts w:eastAsia="Times New Roman" w:cs="Segoe UI"/>
                <w:b w:val="0"/>
                <w:color w:val="000000"/>
              </w:rPr>
              <w:t>Basildon</w:t>
            </w:r>
          </w:p>
        </w:tc>
        <w:tc>
          <w:tcPr>
            <w:tcW w:w="725" w:type="pct"/>
            <w:noWrap/>
            <w:hideMark/>
          </w:tcPr>
          <w:p w14:paraId="636E8DF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351 </w:t>
            </w:r>
          </w:p>
        </w:tc>
        <w:tc>
          <w:tcPr>
            <w:tcW w:w="725" w:type="pct"/>
            <w:noWrap/>
            <w:hideMark/>
          </w:tcPr>
          <w:p w14:paraId="2349E16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324 </w:t>
            </w:r>
          </w:p>
        </w:tc>
        <w:tc>
          <w:tcPr>
            <w:tcW w:w="725" w:type="pct"/>
            <w:noWrap/>
            <w:hideMark/>
          </w:tcPr>
          <w:p w14:paraId="6458F2A0"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283 </w:t>
            </w:r>
          </w:p>
        </w:tc>
        <w:tc>
          <w:tcPr>
            <w:tcW w:w="756" w:type="pct"/>
            <w:noWrap/>
            <w:hideMark/>
          </w:tcPr>
          <w:p w14:paraId="4360C58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289 </w:t>
            </w:r>
          </w:p>
        </w:tc>
        <w:tc>
          <w:tcPr>
            <w:tcW w:w="756" w:type="pct"/>
            <w:noWrap/>
            <w:hideMark/>
          </w:tcPr>
          <w:p w14:paraId="7286D15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275 </w:t>
            </w:r>
          </w:p>
        </w:tc>
      </w:tr>
      <w:tr w:rsidR="00034D8A" w:rsidRPr="00E82759" w14:paraId="42E6CA8D"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2F2A8E0E" w14:textId="77777777" w:rsidR="00034D8A" w:rsidRPr="00034D8A" w:rsidRDefault="00034D8A">
            <w:pPr>
              <w:rPr>
                <w:rFonts w:eastAsia="Times New Roman" w:cs="Segoe UI"/>
                <w:b w:val="0"/>
                <w:color w:val="000000"/>
              </w:rPr>
            </w:pPr>
            <w:r w:rsidRPr="00034D8A">
              <w:rPr>
                <w:rFonts w:eastAsia="Times New Roman" w:cs="Segoe UI"/>
                <w:b w:val="0"/>
                <w:color w:val="000000"/>
              </w:rPr>
              <w:t>Braintree</w:t>
            </w:r>
          </w:p>
        </w:tc>
        <w:tc>
          <w:tcPr>
            <w:tcW w:w="725" w:type="pct"/>
            <w:noWrap/>
            <w:hideMark/>
          </w:tcPr>
          <w:p w14:paraId="0E987E5D"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500 </w:t>
            </w:r>
          </w:p>
        </w:tc>
        <w:tc>
          <w:tcPr>
            <w:tcW w:w="725" w:type="pct"/>
            <w:noWrap/>
            <w:hideMark/>
          </w:tcPr>
          <w:p w14:paraId="0B34700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429 </w:t>
            </w:r>
          </w:p>
        </w:tc>
        <w:tc>
          <w:tcPr>
            <w:tcW w:w="725" w:type="pct"/>
            <w:noWrap/>
            <w:hideMark/>
          </w:tcPr>
          <w:p w14:paraId="75B9B55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484 </w:t>
            </w:r>
          </w:p>
        </w:tc>
        <w:tc>
          <w:tcPr>
            <w:tcW w:w="756" w:type="pct"/>
            <w:noWrap/>
            <w:hideMark/>
          </w:tcPr>
          <w:p w14:paraId="706FE3A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461 </w:t>
            </w:r>
          </w:p>
        </w:tc>
        <w:tc>
          <w:tcPr>
            <w:tcW w:w="756" w:type="pct"/>
            <w:noWrap/>
            <w:hideMark/>
          </w:tcPr>
          <w:p w14:paraId="0F7CD43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473 </w:t>
            </w:r>
          </w:p>
        </w:tc>
      </w:tr>
      <w:tr w:rsidR="00034D8A" w:rsidRPr="00E82759" w14:paraId="27317C50"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2AF56B60" w14:textId="77777777" w:rsidR="00034D8A" w:rsidRPr="00034D8A" w:rsidRDefault="00034D8A">
            <w:pPr>
              <w:rPr>
                <w:rFonts w:eastAsia="Times New Roman" w:cs="Segoe UI"/>
                <w:b w:val="0"/>
                <w:color w:val="000000"/>
              </w:rPr>
            </w:pPr>
            <w:r w:rsidRPr="00034D8A">
              <w:rPr>
                <w:rFonts w:eastAsia="Times New Roman" w:cs="Segoe UI"/>
                <w:b w:val="0"/>
                <w:color w:val="000000"/>
              </w:rPr>
              <w:t>Brentwood</w:t>
            </w:r>
          </w:p>
        </w:tc>
        <w:tc>
          <w:tcPr>
            <w:tcW w:w="725" w:type="pct"/>
            <w:noWrap/>
            <w:hideMark/>
          </w:tcPr>
          <w:p w14:paraId="242507C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140 </w:t>
            </w:r>
          </w:p>
        </w:tc>
        <w:tc>
          <w:tcPr>
            <w:tcW w:w="725" w:type="pct"/>
            <w:noWrap/>
            <w:hideMark/>
          </w:tcPr>
          <w:p w14:paraId="3BA86F8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142 </w:t>
            </w:r>
          </w:p>
        </w:tc>
        <w:tc>
          <w:tcPr>
            <w:tcW w:w="725" w:type="pct"/>
            <w:noWrap/>
            <w:hideMark/>
          </w:tcPr>
          <w:p w14:paraId="47CC63A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142 </w:t>
            </w:r>
          </w:p>
        </w:tc>
        <w:tc>
          <w:tcPr>
            <w:tcW w:w="756" w:type="pct"/>
            <w:noWrap/>
            <w:hideMark/>
          </w:tcPr>
          <w:p w14:paraId="0717683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139 </w:t>
            </w:r>
          </w:p>
        </w:tc>
        <w:tc>
          <w:tcPr>
            <w:tcW w:w="756" w:type="pct"/>
            <w:noWrap/>
            <w:hideMark/>
          </w:tcPr>
          <w:p w14:paraId="2806C7F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139 </w:t>
            </w:r>
          </w:p>
        </w:tc>
      </w:tr>
      <w:tr w:rsidR="00034D8A" w:rsidRPr="00E82759" w14:paraId="125F5B44"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307AC408" w14:textId="57920B6D" w:rsidR="00034D8A" w:rsidRPr="00034D8A" w:rsidRDefault="00D30CB8">
            <w:pPr>
              <w:rPr>
                <w:rFonts w:eastAsia="Times New Roman" w:cs="Segoe UI"/>
                <w:b w:val="0"/>
                <w:color w:val="000000"/>
              </w:rPr>
            </w:pPr>
            <w:r>
              <w:rPr>
                <w:rFonts w:eastAsia="Times New Roman" w:cs="Segoe UI"/>
                <w:b w:val="0"/>
                <w:color w:val="000000"/>
              </w:rPr>
              <w:t>Castle Point</w:t>
            </w:r>
          </w:p>
        </w:tc>
        <w:tc>
          <w:tcPr>
            <w:tcW w:w="725" w:type="pct"/>
            <w:noWrap/>
            <w:hideMark/>
          </w:tcPr>
          <w:p w14:paraId="70BF3ED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222 </w:t>
            </w:r>
          </w:p>
        </w:tc>
        <w:tc>
          <w:tcPr>
            <w:tcW w:w="725" w:type="pct"/>
            <w:noWrap/>
            <w:hideMark/>
          </w:tcPr>
          <w:p w14:paraId="73DBD44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234 </w:t>
            </w:r>
          </w:p>
        </w:tc>
        <w:tc>
          <w:tcPr>
            <w:tcW w:w="725" w:type="pct"/>
            <w:noWrap/>
            <w:hideMark/>
          </w:tcPr>
          <w:p w14:paraId="536C0EA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234 </w:t>
            </w:r>
          </w:p>
        </w:tc>
        <w:tc>
          <w:tcPr>
            <w:tcW w:w="756" w:type="pct"/>
            <w:noWrap/>
            <w:hideMark/>
          </w:tcPr>
          <w:p w14:paraId="737AC234"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243 </w:t>
            </w:r>
          </w:p>
        </w:tc>
        <w:tc>
          <w:tcPr>
            <w:tcW w:w="756" w:type="pct"/>
            <w:noWrap/>
            <w:hideMark/>
          </w:tcPr>
          <w:p w14:paraId="4779452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219 </w:t>
            </w:r>
          </w:p>
        </w:tc>
      </w:tr>
      <w:tr w:rsidR="00034D8A" w:rsidRPr="00E82759" w14:paraId="3FF4158E"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6F3CEE9B" w14:textId="77777777" w:rsidR="00034D8A" w:rsidRPr="00034D8A" w:rsidRDefault="00034D8A">
            <w:pPr>
              <w:rPr>
                <w:rFonts w:eastAsia="Times New Roman" w:cs="Segoe UI"/>
                <w:b w:val="0"/>
                <w:color w:val="000000"/>
              </w:rPr>
            </w:pPr>
            <w:r w:rsidRPr="00034D8A">
              <w:rPr>
                <w:rFonts w:eastAsia="Times New Roman" w:cs="Segoe UI"/>
                <w:b w:val="0"/>
                <w:color w:val="000000"/>
              </w:rPr>
              <w:t>Chelmsford</w:t>
            </w:r>
          </w:p>
        </w:tc>
        <w:tc>
          <w:tcPr>
            <w:tcW w:w="725" w:type="pct"/>
            <w:noWrap/>
            <w:hideMark/>
          </w:tcPr>
          <w:p w14:paraId="0F9AA54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319 </w:t>
            </w:r>
          </w:p>
        </w:tc>
        <w:tc>
          <w:tcPr>
            <w:tcW w:w="725" w:type="pct"/>
            <w:noWrap/>
            <w:hideMark/>
          </w:tcPr>
          <w:p w14:paraId="3AC336B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325 </w:t>
            </w:r>
          </w:p>
        </w:tc>
        <w:tc>
          <w:tcPr>
            <w:tcW w:w="725" w:type="pct"/>
            <w:noWrap/>
            <w:hideMark/>
          </w:tcPr>
          <w:p w14:paraId="6E17AEF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327 </w:t>
            </w:r>
          </w:p>
        </w:tc>
        <w:tc>
          <w:tcPr>
            <w:tcW w:w="756" w:type="pct"/>
            <w:noWrap/>
            <w:hideMark/>
          </w:tcPr>
          <w:p w14:paraId="1DA171A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337 </w:t>
            </w:r>
          </w:p>
        </w:tc>
        <w:tc>
          <w:tcPr>
            <w:tcW w:w="756" w:type="pct"/>
            <w:noWrap/>
            <w:hideMark/>
          </w:tcPr>
          <w:p w14:paraId="55913D9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337 </w:t>
            </w:r>
          </w:p>
        </w:tc>
      </w:tr>
      <w:tr w:rsidR="00034D8A" w:rsidRPr="00E82759" w14:paraId="3B5D25E2"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11EBCAAC" w14:textId="77777777" w:rsidR="00034D8A" w:rsidRPr="00034D8A" w:rsidRDefault="00034D8A">
            <w:pPr>
              <w:rPr>
                <w:rFonts w:eastAsia="Times New Roman" w:cs="Segoe UI"/>
                <w:b w:val="0"/>
                <w:color w:val="000000"/>
              </w:rPr>
            </w:pPr>
            <w:r w:rsidRPr="00034D8A">
              <w:rPr>
                <w:rFonts w:eastAsia="Times New Roman" w:cs="Segoe UI"/>
                <w:b w:val="0"/>
                <w:color w:val="000000"/>
              </w:rPr>
              <w:t>Colchester</w:t>
            </w:r>
          </w:p>
        </w:tc>
        <w:tc>
          <w:tcPr>
            <w:tcW w:w="725" w:type="pct"/>
            <w:noWrap/>
            <w:hideMark/>
          </w:tcPr>
          <w:p w14:paraId="1DCAD30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408 </w:t>
            </w:r>
          </w:p>
        </w:tc>
        <w:tc>
          <w:tcPr>
            <w:tcW w:w="725" w:type="pct"/>
            <w:noWrap/>
            <w:hideMark/>
          </w:tcPr>
          <w:p w14:paraId="090F2D6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398 </w:t>
            </w:r>
          </w:p>
        </w:tc>
        <w:tc>
          <w:tcPr>
            <w:tcW w:w="725" w:type="pct"/>
            <w:noWrap/>
            <w:hideMark/>
          </w:tcPr>
          <w:p w14:paraId="264EA60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424 </w:t>
            </w:r>
          </w:p>
        </w:tc>
        <w:tc>
          <w:tcPr>
            <w:tcW w:w="756" w:type="pct"/>
            <w:noWrap/>
            <w:hideMark/>
          </w:tcPr>
          <w:p w14:paraId="32446F4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424 </w:t>
            </w:r>
          </w:p>
        </w:tc>
        <w:tc>
          <w:tcPr>
            <w:tcW w:w="756" w:type="pct"/>
            <w:noWrap/>
            <w:hideMark/>
          </w:tcPr>
          <w:p w14:paraId="066DBFA1"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420 </w:t>
            </w:r>
          </w:p>
        </w:tc>
      </w:tr>
      <w:tr w:rsidR="00034D8A" w:rsidRPr="00E82759" w14:paraId="33B6BD92"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7F8310E3" w14:textId="77777777" w:rsidR="00034D8A" w:rsidRPr="00034D8A" w:rsidRDefault="00034D8A">
            <w:pPr>
              <w:rPr>
                <w:rFonts w:eastAsia="Times New Roman" w:cs="Segoe UI"/>
                <w:b w:val="0"/>
                <w:color w:val="000000"/>
              </w:rPr>
            </w:pPr>
            <w:r w:rsidRPr="00034D8A">
              <w:rPr>
                <w:rFonts w:eastAsia="Times New Roman" w:cs="Segoe UI"/>
                <w:b w:val="0"/>
                <w:color w:val="000000"/>
              </w:rPr>
              <w:t>Epping forest</w:t>
            </w:r>
          </w:p>
        </w:tc>
        <w:tc>
          <w:tcPr>
            <w:tcW w:w="725" w:type="pct"/>
            <w:noWrap/>
            <w:hideMark/>
          </w:tcPr>
          <w:p w14:paraId="622BC0B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282 </w:t>
            </w:r>
          </w:p>
        </w:tc>
        <w:tc>
          <w:tcPr>
            <w:tcW w:w="725" w:type="pct"/>
            <w:noWrap/>
            <w:hideMark/>
          </w:tcPr>
          <w:p w14:paraId="438DD84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329 </w:t>
            </w:r>
          </w:p>
        </w:tc>
        <w:tc>
          <w:tcPr>
            <w:tcW w:w="725" w:type="pct"/>
            <w:noWrap/>
            <w:hideMark/>
          </w:tcPr>
          <w:p w14:paraId="33AE9F1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343 </w:t>
            </w:r>
          </w:p>
        </w:tc>
        <w:tc>
          <w:tcPr>
            <w:tcW w:w="756" w:type="pct"/>
            <w:noWrap/>
            <w:hideMark/>
          </w:tcPr>
          <w:p w14:paraId="4D1A0EE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369 </w:t>
            </w:r>
          </w:p>
        </w:tc>
        <w:tc>
          <w:tcPr>
            <w:tcW w:w="756" w:type="pct"/>
            <w:noWrap/>
            <w:hideMark/>
          </w:tcPr>
          <w:p w14:paraId="7BBA435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356 </w:t>
            </w:r>
          </w:p>
        </w:tc>
      </w:tr>
      <w:tr w:rsidR="00034D8A" w:rsidRPr="00E82759" w14:paraId="6728FE57"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049356D8" w14:textId="77777777" w:rsidR="00034D8A" w:rsidRPr="00034D8A" w:rsidRDefault="00034D8A">
            <w:pPr>
              <w:rPr>
                <w:rFonts w:eastAsia="Times New Roman" w:cs="Segoe UI"/>
                <w:b w:val="0"/>
                <w:color w:val="000000"/>
              </w:rPr>
            </w:pPr>
            <w:r w:rsidRPr="00034D8A">
              <w:rPr>
                <w:rFonts w:eastAsia="Times New Roman" w:cs="Segoe UI"/>
                <w:b w:val="0"/>
                <w:color w:val="000000"/>
              </w:rPr>
              <w:t>Harlow</w:t>
            </w:r>
          </w:p>
        </w:tc>
        <w:tc>
          <w:tcPr>
            <w:tcW w:w="725" w:type="pct"/>
            <w:noWrap/>
            <w:hideMark/>
          </w:tcPr>
          <w:p w14:paraId="237756E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141 </w:t>
            </w:r>
          </w:p>
        </w:tc>
        <w:tc>
          <w:tcPr>
            <w:tcW w:w="725" w:type="pct"/>
            <w:noWrap/>
            <w:hideMark/>
          </w:tcPr>
          <w:p w14:paraId="344E1C8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166 </w:t>
            </w:r>
          </w:p>
        </w:tc>
        <w:tc>
          <w:tcPr>
            <w:tcW w:w="725" w:type="pct"/>
            <w:noWrap/>
            <w:hideMark/>
          </w:tcPr>
          <w:p w14:paraId="33AA73B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200 </w:t>
            </w:r>
          </w:p>
        </w:tc>
        <w:tc>
          <w:tcPr>
            <w:tcW w:w="756" w:type="pct"/>
            <w:noWrap/>
            <w:hideMark/>
          </w:tcPr>
          <w:p w14:paraId="2D25FE2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206 </w:t>
            </w:r>
          </w:p>
        </w:tc>
        <w:tc>
          <w:tcPr>
            <w:tcW w:w="756" w:type="pct"/>
            <w:noWrap/>
            <w:hideMark/>
          </w:tcPr>
          <w:p w14:paraId="25952E9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181 </w:t>
            </w:r>
          </w:p>
        </w:tc>
      </w:tr>
      <w:tr w:rsidR="00034D8A" w:rsidRPr="00E82759" w14:paraId="58322DAE"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2AB2453F" w14:textId="77777777" w:rsidR="00034D8A" w:rsidRPr="00034D8A" w:rsidRDefault="00034D8A">
            <w:pPr>
              <w:rPr>
                <w:rFonts w:eastAsia="Times New Roman" w:cs="Segoe UI"/>
                <w:b w:val="0"/>
                <w:color w:val="000000"/>
              </w:rPr>
            </w:pPr>
            <w:r w:rsidRPr="00034D8A">
              <w:rPr>
                <w:rFonts w:eastAsia="Times New Roman" w:cs="Segoe UI"/>
                <w:b w:val="0"/>
                <w:color w:val="000000"/>
              </w:rPr>
              <w:lastRenderedPageBreak/>
              <w:t>Maldon</w:t>
            </w:r>
          </w:p>
        </w:tc>
        <w:tc>
          <w:tcPr>
            <w:tcW w:w="725" w:type="pct"/>
            <w:noWrap/>
            <w:hideMark/>
          </w:tcPr>
          <w:p w14:paraId="14173C1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151 </w:t>
            </w:r>
          </w:p>
        </w:tc>
        <w:tc>
          <w:tcPr>
            <w:tcW w:w="725" w:type="pct"/>
            <w:noWrap/>
            <w:hideMark/>
          </w:tcPr>
          <w:p w14:paraId="5A69B6D1"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152 </w:t>
            </w:r>
          </w:p>
        </w:tc>
        <w:tc>
          <w:tcPr>
            <w:tcW w:w="725" w:type="pct"/>
            <w:noWrap/>
            <w:hideMark/>
          </w:tcPr>
          <w:p w14:paraId="2497560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178 </w:t>
            </w:r>
          </w:p>
        </w:tc>
        <w:tc>
          <w:tcPr>
            <w:tcW w:w="756" w:type="pct"/>
            <w:noWrap/>
            <w:hideMark/>
          </w:tcPr>
          <w:p w14:paraId="5CCD20A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167 </w:t>
            </w:r>
          </w:p>
        </w:tc>
        <w:tc>
          <w:tcPr>
            <w:tcW w:w="756" w:type="pct"/>
            <w:noWrap/>
            <w:hideMark/>
          </w:tcPr>
          <w:p w14:paraId="446B01D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156 </w:t>
            </w:r>
          </w:p>
        </w:tc>
      </w:tr>
      <w:tr w:rsidR="00034D8A" w:rsidRPr="00E82759" w14:paraId="7EFA9D3B"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180F5C3B" w14:textId="77777777" w:rsidR="00034D8A" w:rsidRPr="00034D8A" w:rsidRDefault="00034D8A">
            <w:pPr>
              <w:rPr>
                <w:rFonts w:eastAsia="Times New Roman" w:cs="Segoe UI"/>
                <w:b w:val="0"/>
                <w:color w:val="000000"/>
              </w:rPr>
            </w:pPr>
            <w:r w:rsidRPr="00034D8A">
              <w:rPr>
                <w:rFonts w:eastAsia="Times New Roman" w:cs="Segoe UI"/>
                <w:b w:val="0"/>
                <w:color w:val="000000"/>
              </w:rPr>
              <w:t>Rochford</w:t>
            </w:r>
          </w:p>
        </w:tc>
        <w:tc>
          <w:tcPr>
            <w:tcW w:w="725" w:type="pct"/>
            <w:noWrap/>
            <w:hideMark/>
          </w:tcPr>
          <w:p w14:paraId="20520C1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115 </w:t>
            </w:r>
          </w:p>
        </w:tc>
        <w:tc>
          <w:tcPr>
            <w:tcW w:w="725" w:type="pct"/>
            <w:noWrap/>
            <w:hideMark/>
          </w:tcPr>
          <w:p w14:paraId="06A795B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113 </w:t>
            </w:r>
          </w:p>
        </w:tc>
        <w:tc>
          <w:tcPr>
            <w:tcW w:w="725" w:type="pct"/>
            <w:noWrap/>
            <w:hideMark/>
          </w:tcPr>
          <w:p w14:paraId="66277DDF"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100 </w:t>
            </w:r>
          </w:p>
        </w:tc>
        <w:tc>
          <w:tcPr>
            <w:tcW w:w="756" w:type="pct"/>
            <w:noWrap/>
            <w:hideMark/>
          </w:tcPr>
          <w:p w14:paraId="1414BF8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90 </w:t>
            </w:r>
          </w:p>
        </w:tc>
        <w:tc>
          <w:tcPr>
            <w:tcW w:w="756" w:type="pct"/>
            <w:noWrap/>
            <w:hideMark/>
          </w:tcPr>
          <w:p w14:paraId="7B04B758"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89 </w:t>
            </w:r>
          </w:p>
        </w:tc>
      </w:tr>
      <w:tr w:rsidR="00034D8A" w:rsidRPr="00E82759" w14:paraId="020B02C1"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6F6EE0C8" w14:textId="77777777" w:rsidR="00034D8A" w:rsidRPr="00034D8A" w:rsidRDefault="00034D8A">
            <w:pPr>
              <w:rPr>
                <w:rFonts w:eastAsia="Times New Roman" w:cs="Segoe UI"/>
                <w:b w:val="0"/>
                <w:color w:val="000000"/>
              </w:rPr>
            </w:pPr>
            <w:r w:rsidRPr="00034D8A">
              <w:rPr>
                <w:rFonts w:eastAsia="Times New Roman" w:cs="Segoe UI"/>
                <w:b w:val="0"/>
                <w:color w:val="000000"/>
              </w:rPr>
              <w:t>Tendring</w:t>
            </w:r>
          </w:p>
        </w:tc>
        <w:tc>
          <w:tcPr>
            <w:tcW w:w="725" w:type="pct"/>
            <w:noWrap/>
            <w:hideMark/>
          </w:tcPr>
          <w:p w14:paraId="0BB25EB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639 </w:t>
            </w:r>
          </w:p>
        </w:tc>
        <w:tc>
          <w:tcPr>
            <w:tcW w:w="725" w:type="pct"/>
            <w:noWrap/>
            <w:hideMark/>
          </w:tcPr>
          <w:p w14:paraId="54E7F79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613 </w:t>
            </w:r>
          </w:p>
        </w:tc>
        <w:tc>
          <w:tcPr>
            <w:tcW w:w="725" w:type="pct"/>
            <w:noWrap/>
            <w:hideMark/>
          </w:tcPr>
          <w:p w14:paraId="6211E0F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610 </w:t>
            </w:r>
          </w:p>
        </w:tc>
        <w:tc>
          <w:tcPr>
            <w:tcW w:w="756" w:type="pct"/>
            <w:noWrap/>
            <w:hideMark/>
          </w:tcPr>
          <w:p w14:paraId="62EFB19A"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622 </w:t>
            </w:r>
          </w:p>
        </w:tc>
        <w:tc>
          <w:tcPr>
            <w:tcW w:w="756" w:type="pct"/>
            <w:noWrap/>
            <w:hideMark/>
          </w:tcPr>
          <w:p w14:paraId="207D4D4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625 </w:t>
            </w:r>
          </w:p>
        </w:tc>
      </w:tr>
      <w:tr w:rsidR="00034D8A" w:rsidRPr="00E82759" w14:paraId="41CB532E"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7B7544AE" w14:textId="77777777" w:rsidR="00034D8A" w:rsidRPr="00034D8A" w:rsidRDefault="00034D8A">
            <w:pPr>
              <w:rPr>
                <w:rFonts w:eastAsia="Times New Roman" w:cs="Segoe UI"/>
                <w:b w:val="0"/>
                <w:color w:val="000000"/>
              </w:rPr>
            </w:pPr>
            <w:r w:rsidRPr="00034D8A">
              <w:rPr>
                <w:rFonts w:eastAsia="Times New Roman" w:cs="Segoe UI"/>
                <w:b w:val="0"/>
                <w:color w:val="000000"/>
              </w:rPr>
              <w:t>Uttlesford</w:t>
            </w:r>
          </w:p>
        </w:tc>
        <w:tc>
          <w:tcPr>
            <w:tcW w:w="725" w:type="pct"/>
            <w:noWrap/>
            <w:hideMark/>
          </w:tcPr>
          <w:p w14:paraId="5CD8CB9C"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206 </w:t>
            </w:r>
          </w:p>
        </w:tc>
        <w:tc>
          <w:tcPr>
            <w:tcW w:w="725" w:type="pct"/>
            <w:noWrap/>
            <w:hideMark/>
          </w:tcPr>
          <w:p w14:paraId="04080EF2"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220 </w:t>
            </w:r>
          </w:p>
        </w:tc>
        <w:tc>
          <w:tcPr>
            <w:tcW w:w="725" w:type="pct"/>
            <w:noWrap/>
            <w:hideMark/>
          </w:tcPr>
          <w:p w14:paraId="44320346"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237 </w:t>
            </w:r>
          </w:p>
        </w:tc>
        <w:tc>
          <w:tcPr>
            <w:tcW w:w="756" w:type="pct"/>
            <w:noWrap/>
            <w:hideMark/>
          </w:tcPr>
          <w:p w14:paraId="4DB47875"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215 </w:t>
            </w:r>
          </w:p>
        </w:tc>
        <w:tc>
          <w:tcPr>
            <w:tcW w:w="756" w:type="pct"/>
            <w:noWrap/>
            <w:hideMark/>
          </w:tcPr>
          <w:p w14:paraId="1F7E0D2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325E89">
              <w:rPr>
                <w:rFonts w:cs="Segoe UI"/>
                <w:color w:val="000000"/>
              </w:rPr>
              <w:t xml:space="preserve">              209 </w:t>
            </w:r>
          </w:p>
        </w:tc>
      </w:tr>
      <w:tr w:rsidR="00034D8A" w:rsidRPr="00E82759" w14:paraId="1B2CC51A"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1314" w:type="pct"/>
            <w:noWrap/>
            <w:hideMark/>
          </w:tcPr>
          <w:p w14:paraId="3042E686" w14:textId="77777777" w:rsidR="00034D8A" w:rsidRPr="00E82759" w:rsidRDefault="00034D8A">
            <w:pPr>
              <w:rPr>
                <w:rFonts w:eastAsia="Times New Roman" w:cs="Segoe UI"/>
                <w:b w:val="0"/>
                <w:color w:val="000000"/>
              </w:rPr>
            </w:pPr>
            <w:r w:rsidRPr="00D21DC8">
              <w:rPr>
                <w:rFonts w:eastAsia="Times New Roman" w:cs="Segoe UI"/>
                <w:color w:val="000000"/>
              </w:rPr>
              <w:t>Sum of districts</w:t>
            </w:r>
          </w:p>
        </w:tc>
        <w:tc>
          <w:tcPr>
            <w:tcW w:w="725" w:type="pct"/>
            <w:noWrap/>
            <w:hideMark/>
          </w:tcPr>
          <w:p w14:paraId="11928237"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21DC8">
              <w:rPr>
                <w:rFonts w:cs="Segoe UI"/>
                <w:b/>
                <w:color w:val="000000"/>
              </w:rPr>
              <w:t xml:space="preserve">         3,474 </w:t>
            </w:r>
          </w:p>
        </w:tc>
        <w:tc>
          <w:tcPr>
            <w:tcW w:w="725" w:type="pct"/>
            <w:noWrap/>
            <w:hideMark/>
          </w:tcPr>
          <w:p w14:paraId="3C9A4229"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21DC8">
              <w:rPr>
                <w:rFonts w:cs="Segoe UI"/>
                <w:b/>
                <w:color w:val="000000"/>
              </w:rPr>
              <w:t xml:space="preserve">         3,445 </w:t>
            </w:r>
          </w:p>
        </w:tc>
        <w:tc>
          <w:tcPr>
            <w:tcW w:w="725" w:type="pct"/>
            <w:noWrap/>
            <w:hideMark/>
          </w:tcPr>
          <w:p w14:paraId="04E8F1FE"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21DC8">
              <w:rPr>
                <w:rFonts w:cs="Segoe UI"/>
                <w:b/>
                <w:color w:val="000000"/>
              </w:rPr>
              <w:t xml:space="preserve">         3,562 </w:t>
            </w:r>
          </w:p>
        </w:tc>
        <w:tc>
          <w:tcPr>
            <w:tcW w:w="756" w:type="pct"/>
            <w:noWrap/>
            <w:hideMark/>
          </w:tcPr>
          <w:p w14:paraId="7798619B"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21DC8">
              <w:rPr>
                <w:rFonts w:cs="Segoe UI"/>
                <w:b/>
                <w:color w:val="000000"/>
              </w:rPr>
              <w:t xml:space="preserve">         3,562 </w:t>
            </w:r>
          </w:p>
        </w:tc>
        <w:tc>
          <w:tcPr>
            <w:tcW w:w="756" w:type="pct"/>
            <w:noWrap/>
            <w:hideMark/>
          </w:tcPr>
          <w:p w14:paraId="2BE56A53" w14:textId="77777777" w:rsidR="00034D8A" w:rsidRPr="00E82759"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D21DC8">
              <w:rPr>
                <w:rFonts w:cs="Segoe UI"/>
                <w:b/>
                <w:color w:val="000000"/>
              </w:rPr>
              <w:t xml:space="preserve">         3,479 </w:t>
            </w:r>
          </w:p>
        </w:tc>
      </w:tr>
    </w:tbl>
    <w:p w14:paraId="1F922CD8" w14:textId="32DEBD3F" w:rsidR="00034D8A" w:rsidRDefault="00034D8A" w:rsidP="00034D8A">
      <w:pPr>
        <w:pStyle w:val="Tablesourcenote"/>
      </w:pPr>
      <w:r>
        <w:t xml:space="preserve">Source: </w:t>
      </w:r>
      <w:r w:rsidR="000717DD">
        <w:t>Essex County Council</w:t>
      </w:r>
      <w:r>
        <w:t xml:space="preserve"> </w:t>
      </w:r>
      <w:r w:rsidR="002F3DE3">
        <w:t>(</w:t>
      </w:r>
      <w:r>
        <w:t>MOSAIC</w:t>
      </w:r>
      <w:r w:rsidR="002F3DE3">
        <w:t xml:space="preserve">) </w:t>
      </w:r>
      <w:r>
        <w:t>(2024)</w:t>
      </w:r>
    </w:p>
    <w:p w14:paraId="45CF2F5D" w14:textId="77777777" w:rsidR="00034D8A" w:rsidRPr="003B6353" w:rsidRDefault="00034D8A" w:rsidP="00034D8A">
      <w:pPr>
        <w:pStyle w:val="Annexenumberedparatext"/>
        <w:rPr>
          <w:rFonts w:ascii="Segoe UI" w:hAnsi="Segoe UI"/>
          <w:sz w:val="22"/>
          <w:szCs w:val="22"/>
        </w:rPr>
      </w:pPr>
      <w:r w:rsidRPr="003B6353">
        <w:rPr>
          <w:rFonts w:ascii="Segoe UI" w:hAnsi="Segoe UI"/>
          <w:sz w:val="22"/>
          <w:szCs w:val="22"/>
        </w:rPr>
        <w:t>Below tables show the tenure split of 45-64 and 65+ population in Essex by districts</w:t>
      </w:r>
    </w:p>
    <w:p w14:paraId="3858D4E8" w14:textId="15BF002B" w:rsidR="00034D8A" w:rsidRDefault="00034D8A" w:rsidP="00034D8A">
      <w:pPr>
        <w:pStyle w:val="Caption"/>
      </w:pPr>
      <w:r>
        <w:t xml:space="preserve">Table </w:t>
      </w:r>
      <w:fldSimple w:instr=" SEQ Table \* ARABIC ">
        <w:r w:rsidR="009905C0">
          <w:rPr>
            <w:noProof/>
          </w:rPr>
          <w:t>192</w:t>
        </w:r>
      </w:fldSimple>
      <w:r>
        <w:t>. Tenure split of 45-64 years old population in Essex by districts</w:t>
      </w:r>
    </w:p>
    <w:tbl>
      <w:tblPr>
        <w:tblStyle w:val="GridTable5Dark-Accent4"/>
        <w:tblW w:w="5000" w:type="pct"/>
        <w:tblLook w:val="04A0" w:firstRow="1" w:lastRow="0" w:firstColumn="1" w:lastColumn="0" w:noHBand="0" w:noVBand="1"/>
      </w:tblPr>
      <w:tblGrid>
        <w:gridCol w:w="1662"/>
        <w:gridCol w:w="1916"/>
        <w:gridCol w:w="620"/>
        <w:gridCol w:w="1951"/>
        <w:gridCol w:w="695"/>
        <w:gridCol w:w="1552"/>
        <w:gridCol w:w="620"/>
      </w:tblGrid>
      <w:tr w:rsidR="00A430C9" w:rsidRPr="00034D8A" w14:paraId="1E540FF3" w14:textId="77777777" w:rsidTr="00227E44">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21" w:type="pct"/>
            <w:shd w:val="clear" w:color="auto" w:fill="FBCAD0"/>
            <w:noWrap/>
            <w:hideMark/>
          </w:tcPr>
          <w:p w14:paraId="42ECA51E" w14:textId="77777777" w:rsidR="00034D8A" w:rsidRPr="00034D8A" w:rsidRDefault="00034D8A">
            <w:pPr>
              <w:rPr>
                <w:rFonts w:eastAsia="Times New Roman" w:cs="Segoe UI"/>
                <w:b w:val="0"/>
                <w:color w:val="000000"/>
              </w:rPr>
            </w:pPr>
            <w:r w:rsidRPr="00034D8A">
              <w:rPr>
                <w:rFonts w:eastAsia="Times New Roman" w:cs="Segoe UI"/>
                <w:color w:val="000000"/>
              </w:rPr>
              <w:t>45-64 years old</w:t>
            </w:r>
          </w:p>
        </w:tc>
        <w:tc>
          <w:tcPr>
            <w:tcW w:w="1063" w:type="pct"/>
            <w:shd w:val="clear" w:color="auto" w:fill="FBCAD0"/>
            <w:noWrap/>
            <w:hideMark/>
          </w:tcPr>
          <w:p w14:paraId="0B874BC4" w14:textId="77777777" w:rsidR="00034D8A" w:rsidRPr="00034D8A"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34D8A">
              <w:rPr>
                <w:rFonts w:eastAsia="Times New Roman" w:cs="Segoe UI"/>
                <w:color w:val="000000"/>
              </w:rPr>
              <w:t>Owned ownership</w:t>
            </w:r>
          </w:p>
        </w:tc>
        <w:tc>
          <w:tcPr>
            <w:tcW w:w="331" w:type="pct"/>
            <w:shd w:val="clear" w:color="auto" w:fill="FBCAD0"/>
            <w:noWrap/>
            <w:hideMark/>
          </w:tcPr>
          <w:p w14:paraId="607245D7" w14:textId="77777777" w:rsidR="00034D8A" w:rsidRPr="00034D8A"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34D8A">
              <w:rPr>
                <w:rFonts w:eastAsia="Times New Roman" w:cs="Segoe UI"/>
                <w:color w:val="000000"/>
              </w:rPr>
              <w:t>%</w:t>
            </w:r>
          </w:p>
        </w:tc>
        <w:tc>
          <w:tcPr>
            <w:tcW w:w="1101" w:type="pct"/>
            <w:shd w:val="clear" w:color="auto" w:fill="FBCAD0"/>
            <w:noWrap/>
            <w:hideMark/>
          </w:tcPr>
          <w:p w14:paraId="1AEE2652" w14:textId="64F877B6" w:rsidR="00034D8A" w:rsidRPr="00034D8A" w:rsidRDefault="00227E44">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S</w:t>
            </w:r>
            <w:r w:rsidR="00034D8A" w:rsidRPr="00034D8A">
              <w:rPr>
                <w:rFonts w:eastAsia="Times New Roman" w:cs="Segoe UI"/>
                <w:color w:val="000000"/>
              </w:rPr>
              <w:t>ocial rented</w:t>
            </w:r>
          </w:p>
        </w:tc>
        <w:tc>
          <w:tcPr>
            <w:tcW w:w="395" w:type="pct"/>
            <w:shd w:val="clear" w:color="auto" w:fill="FBCAD0"/>
            <w:noWrap/>
            <w:hideMark/>
          </w:tcPr>
          <w:p w14:paraId="3D40C9C4" w14:textId="77777777" w:rsidR="00034D8A" w:rsidRPr="00034D8A"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34D8A">
              <w:rPr>
                <w:rFonts w:eastAsia="Times New Roman" w:cs="Segoe UI"/>
                <w:color w:val="000000"/>
              </w:rPr>
              <w:t>%</w:t>
            </w:r>
          </w:p>
        </w:tc>
        <w:tc>
          <w:tcPr>
            <w:tcW w:w="858" w:type="pct"/>
            <w:shd w:val="clear" w:color="auto" w:fill="FBCAD0"/>
            <w:noWrap/>
            <w:hideMark/>
          </w:tcPr>
          <w:p w14:paraId="798943F5" w14:textId="70E1518C" w:rsidR="00034D8A" w:rsidRPr="00034D8A" w:rsidRDefault="00227E44">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P</w:t>
            </w:r>
            <w:r w:rsidR="00034D8A" w:rsidRPr="00034D8A">
              <w:rPr>
                <w:rFonts w:eastAsia="Times New Roman" w:cs="Segoe UI"/>
                <w:color w:val="000000"/>
              </w:rPr>
              <w:t>rivate rented</w:t>
            </w:r>
          </w:p>
        </w:tc>
        <w:tc>
          <w:tcPr>
            <w:tcW w:w="331" w:type="pct"/>
            <w:shd w:val="clear" w:color="auto" w:fill="FBCAD0"/>
            <w:noWrap/>
            <w:hideMark/>
          </w:tcPr>
          <w:p w14:paraId="22011374" w14:textId="77777777" w:rsidR="00034D8A" w:rsidRPr="00034D8A"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34D8A">
              <w:rPr>
                <w:rFonts w:eastAsia="Times New Roman" w:cs="Segoe UI"/>
                <w:color w:val="000000"/>
              </w:rPr>
              <w:t>%</w:t>
            </w:r>
          </w:p>
        </w:tc>
      </w:tr>
      <w:tr w:rsidR="00A430C9" w:rsidRPr="00034D8A" w14:paraId="63DBDBD5"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19F4A9B5" w14:textId="77777777" w:rsidR="00034D8A" w:rsidRPr="00034D8A" w:rsidRDefault="00034D8A">
            <w:pPr>
              <w:rPr>
                <w:rFonts w:eastAsia="Times New Roman" w:cs="Segoe UI"/>
                <w:b w:val="0"/>
                <w:color w:val="000000"/>
              </w:rPr>
            </w:pPr>
            <w:r w:rsidRPr="00034D8A">
              <w:rPr>
                <w:rFonts w:eastAsia="Times New Roman" w:cs="Segoe UI"/>
                <w:b w:val="0"/>
                <w:color w:val="000000"/>
              </w:rPr>
              <w:t>Basildon</w:t>
            </w:r>
          </w:p>
        </w:tc>
        <w:tc>
          <w:tcPr>
            <w:tcW w:w="1063" w:type="pct"/>
            <w:noWrap/>
            <w:hideMark/>
          </w:tcPr>
          <w:p w14:paraId="5A1F42B8"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19,652</w:t>
            </w:r>
          </w:p>
        </w:tc>
        <w:tc>
          <w:tcPr>
            <w:tcW w:w="331" w:type="pct"/>
            <w:noWrap/>
            <w:hideMark/>
          </w:tcPr>
          <w:p w14:paraId="7C4F6EFF"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68%</w:t>
            </w:r>
          </w:p>
        </w:tc>
        <w:tc>
          <w:tcPr>
            <w:tcW w:w="1101" w:type="pct"/>
            <w:noWrap/>
            <w:hideMark/>
          </w:tcPr>
          <w:p w14:paraId="0E622AE5"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5,793</w:t>
            </w:r>
          </w:p>
        </w:tc>
        <w:tc>
          <w:tcPr>
            <w:tcW w:w="395" w:type="pct"/>
            <w:noWrap/>
            <w:hideMark/>
          </w:tcPr>
          <w:p w14:paraId="67144936"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20%</w:t>
            </w:r>
          </w:p>
        </w:tc>
        <w:tc>
          <w:tcPr>
            <w:tcW w:w="858" w:type="pct"/>
            <w:noWrap/>
            <w:hideMark/>
          </w:tcPr>
          <w:p w14:paraId="10499B66"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3,520</w:t>
            </w:r>
          </w:p>
        </w:tc>
        <w:tc>
          <w:tcPr>
            <w:tcW w:w="331" w:type="pct"/>
            <w:noWrap/>
            <w:hideMark/>
          </w:tcPr>
          <w:p w14:paraId="72DB586A"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12%</w:t>
            </w:r>
          </w:p>
        </w:tc>
      </w:tr>
      <w:tr w:rsidR="00A430C9" w:rsidRPr="00034D8A" w14:paraId="52B57184"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048D6801" w14:textId="77777777" w:rsidR="00034D8A" w:rsidRPr="00034D8A" w:rsidRDefault="00034D8A">
            <w:pPr>
              <w:rPr>
                <w:rFonts w:eastAsia="Times New Roman" w:cs="Segoe UI"/>
                <w:b w:val="0"/>
                <w:color w:val="000000"/>
              </w:rPr>
            </w:pPr>
            <w:r w:rsidRPr="00034D8A">
              <w:rPr>
                <w:rFonts w:eastAsia="Times New Roman" w:cs="Segoe UI"/>
                <w:b w:val="0"/>
                <w:color w:val="000000"/>
              </w:rPr>
              <w:t>Braintree</w:t>
            </w:r>
          </w:p>
        </w:tc>
        <w:tc>
          <w:tcPr>
            <w:tcW w:w="1063" w:type="pct"/>
            <w:noWrap/>
            <w:hideMark/>
          </w:tcPr>
          <w:p w14:paraId="3FDB97E0"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18,253</w:t>
            </w:r>
          </w:p>
        </w:tc>
        <w:tc>
          <w:tcPr>
            <w:tcW w:w="331" w:type="pct"/>
            <w:noWrap/>
            <w:hideMark/>
          </w:tcPr>
          <w:p w14:paraId="665E37FA"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71%</w:t>
            </w:r>
          </w:p>
        </w:tc>
        <w:tc>
          <w:tcPr>
            <w:tcW w:w="1101" w:type="pct"/>
            <w:noWrap/>
            <w:hideMark/>
          </w:tcPr>
          <w:p w14:paraId="47965639"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3,912</w:t>
            </w:r>
          </w:p>
        </w:tc>
        <w:tc>
          <w:tcPr>
            <w:tcW w:w="395" w:type="pct"/>
            <w:noWrap/>
            <w:hideMark/>
          </w:tcPr>
          <w:p w14:paraId="6D76B1D4"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15%</w:t>
            </w:r>
          </w:p>
        </w:tc>
        <w:tc>
          <w:tcPr>
            <w:tcW w:w="858" w:type="pct"/>
            <w:noWrap/>
            <w:hideMark/>
          </w:tcPr>
          <w:p w14:paraId="7D910C25"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3,430</w:t>
            </w:r>
          </w:p>
        </w:tc>
        <w:tc>
          <w:tcPr>
            <w:tcW w:w="331" w:type="pct"/>
            <w:noWrap/>
            <w:hideMark/>
          </w:tcPr>
          <w:p w14:paraId="408BEAA4"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13%</w:t>
            </w:r>
          </w:p>
        </w:tc>
      </w:tr>
      <w:tr w:rsidR="00A430C9" w:rsidRPr="00034D8A" w14:paraId="5C25EFD2"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15D0A9ED"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Brentwood</w:t>
            </w:r>
          </w:p>
        </w:tc>
        <w:tc>
          <w:tcPr>
            <w:tcW w:w="1063" w:type="pct"/>
            <w:noWrap/>
          </w:tcPr>
          <w:p w14:paraId="01139BD4" w14:textId="52197D86"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31" w:type="pct"/>
            <w:noWrap/>
          </w:tcPr>
          <w:p w14:paraId="684DC65E" w14:textId="6252EB06"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101" w:type="pct"/>
            <w:noWrap/>
          </w:tcPr>
          <w:p w14:paraId="0ABFE064" w14:textId="3AEC000E"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95" w:type="pct"/>
            <w:noWrap/>
          </w:tcPr>
          <w:p w14:paraId="7E100BE7" w14:textId="26ED3EBD"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858" w:type="pct"/>
            <w:noWrap/>
          </w:tcPr>
          <w:p w14:paraId="48A5AA3C" w14:textId="09A6A3DB"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31" w:type="pct"/>
            <w:noWrap/>
          </w:tcPr>
          <w:p w14:paraId="16808974" w14:textId="72ECFDAA"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A430C9" w:rsidRPr="00034D8A" w14:paraId="6A873B0E"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366E2C79" w14:textId="14D13576" w:rsidR="00034D8A" w:rsidRPr="00034D8A" w:rsidRDefault="00D30CB8">
            <w:pPr>
              <w:rPr>
                <w:rFonts w:eastAsia="Times New Roman" w:cs="Segoe UI"/>
                <w:b w:val="0"/>
                <w:color w:val="000000"/>
              </w:rPr>
            </w:pPr>
            <w:r>
              <w:rPr>
                <w:rFonts w:eastAsia="Times New Roman" w:cs="Segoe UI"/>
                <w:b w:val="0"/>
                <w:color w:val="000000"/>
              </w:rPr>
              <w:t>Castle Point</w:t>
            </w:r>
          </w:p>
        </w:tc>
        <w:tc>
          <w:tcPr>
            <w:tcW w:w="1063" w:type="pct"/>
            <w:noWrap/>
            <w:hideMark/>
          </w:tcPr>
          <w:p w14:paraId="3BACE7FD"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11,190</w:t>
            </w:r>
          </w:p>
        </w:tc>
        <w:tc>
          <w:tcPr>
            <w:tcW w:w="331" w:type="pct"/>
            <w:noWrap/>
            <w:hideMark/>
          </w:tcPr>
          <w:p w14:paraId="734C9A11"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81%</w:t>
            </w:r>
          </w:p>
        </w:tc>
        <w:tc>
          <w:tcPr>
            <w:tcW w:w="1101" w:type="pct"/>
            <w:noWrap/>
            <w:hideMark/>
          </w:tcPr>
          <w:p w14:paraId="5CBF711D"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786</w:t>
            </w:r>
          </w:p>
        </w:tc>
        <w:tc>
          <w:tcPr>
            <w:tcW w:w="395" w:type="pct"/>
            <w:noWrap/>
            <w:hideMark/>
          </w:tcPr>
          <w:p w14:paraId="376357F4"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6%</w:t>
            </w:r>
          </w:p>
        </w:tc>
        <w:tc>
          <w:tcPr>
            <w:tcW w:w="858" w:type="pct"/>
            <w:noWrap/>
            <w:hideMark/>
          </w:tcPr>
          <w:p w14:paraId="7931ED20"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1,839</w:t>
            </w:r>
          </w:p>
        </w:tc>
        <w:tc>
          <w:tcPr>
            <w:tcW w:w="331" w:type="pct"/>
            <w:noWrap/>
            <w:hideMark/>
          </w:tcPr>
          <w:p w14:paraId="0B62DB64"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13%</w:t>
            </w:r>
          </w:p>
        </w:tc>
      </w:tr>
      <w:tr w:rsidR="00A430C9" w:rsidRPr="00034D8A" w14:paraId="0F903217"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60F17CF9"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Chelmsford</w:t>
            </w:r>
          </w:p>
        </w:tc>
        <w:tc>
          <w:tcPr>
            <w:tcW w:w="1063" w:type="pct"/>
            <w:noWrap/>
          </w:tcPr>
          <w:p w14:paraId="2B544416"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31" w:type="pct"/>
            <w:noWrap/>
          </w:tcPr>
          <w:p w14:paraId="5AC4BB7C" w14:textId="0CA31D1B"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101" w:type="pct"/>
            <w:noWrap/>
          </w:tcPr>
          <w:p w14:paraId="4859666D" w14:textId="68A056BE"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95" w:type="pct"/>
            <w:noWrap/>
          </w:tcPr>
          <w:p w14:paraId="28BB5065" w14:textId="6A2CB13B"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858" w:type="pct"/>
            <w:noWrap/>
          </w:tcPr>
          <w:p w14:paraId="350802A4" w14:textId="4F980816"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31" w:type="pct"/>
            <w:noWrap/>
          </w:tcPr>
          <w:p w14:paraId="0F5A2027" w14:textId="167B242A"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A430C9" w:rsidRPr="00034D8A" w14:paraId="331BA1CF"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29DE5F7E"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Colchester</w:t>
            </w:r>
          </w:p>
        </w:tc>
        <w:tc>
          <w:tcPr>
            <w:tcW w:w="1063" w:type="pct"/>
            <w:noWrap/>
          </w:tcPr>
          <w:p w14:paraId="53023505"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31" w:type="pct"/>
            <w:noWrap/>
          </w:tcPr>
          <w:p w14:paraId="16B8EF43" w14:textId="1C2CFA6E"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101" w:type="pct"/>
            <w:noWrap/>
          </w:tcPr>
          <w:p w14:paraId="4FBFAD23" w14:textId="048FFF58"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95" w:type="pct"/>
            <w:noWrap/>
          </w:tcPr>
          <w:p w14:paraId="076202B7" w14:textId="23437AFC"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858" w:type="pct"/>
            <w:noWrap/>
          </w:tcPr>
          <w:p w14:paraId="560EE8A4" w14:textId="6ED1C8DF"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31" w:type="pct"/>
            <w:noWrap/>
          </w:tcPr>
          <w:p w14:paraId="14FFC455" w14:textId="0113FD1D"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A430C9" w:rsidRPr="00034D8A" w14:paraId="51666487"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461B4D21"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Epping Forest</w:t>
            </w:r>
          </w:p>
        </w:tc>
        <w:tc>
          <w:tcPr>
            <w:tcW w:w="1063" w:type="pct"/>
            <w:noWrap/>
          </w:tcPr>
          <w:p w14:paraId="206AB70B"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31" w:type="pct"/>
            <w:noWrap/>
          </w:tcPr>
          <w:p w14:paraId="38FCE27C" w14:textId="4E6F596D"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1101" w:type="pct"/>
            <w:noWrap/>
          </w:tcPr>
          <w:p w14:paraId="58897F72" w14:textId="20C67C1F"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95" w:type="pct"/>
            <w:noWrap/>
          </w:tcPr>
          <w:p w14:paraId="2DEB0E6F" w14:textId="79947CB6"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858" w:type="pct"/>
            <w:noWrap/>
          </w:tcPr>
          <w:p w14:paraId="2D957FE2" w14:textId="50814EF2"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c>
          <w:tcPr>
            <w:tcW w:w="331" w:type="pct"/>
            <w:noWrap/>
          </w:tcPr>
          <w:p w14:paraId="5B57C67C" w14:textId="0BBE8B6F"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Pr>
                <w:rFonts w:eastAsia="Times New Roman" w:cs="Segoe UI"/>
                <w:color w:val="000000"/>
              </w:rPr>
              <w:t>-</w:t>
            </w:r>
          </w:p>
        </w:tc>
      </w:tr>
      <w:tr w:rsidR="00A430C9" w:rsidRPr="00034D8A" w14:paraId="07FAF54E"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602B74F2"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Harlow</w:t>
            </w:r>
          </w:p>
        </w:tc>
        <w:tc>
          <w:tcPr>
            <w:tcW w:w="1063" w:type="pct"/>
            <w:noWrap/>
            <w:hideMark/>
          </w:tcPr>
          <w:p w14:paraId="7E3242F3"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8,330</w:t>
            </w:r>
          </w:p>
        </w:tc>
        <w:tc>
          <w:tcPr>
            <w:tcW w:w="331" w:type="pct"/>
            <w:noWrap/>
            <w:hideMark/>
          </w:tcPr>
          <w:p w14:paraId="693F58B7"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59%</w:t>
            </w:r>
          </w:p>
        </w:tc>
        <w:tc>
          <w:tcPr>
            <w:tcW w:w="1101" w:type="pct"/>
            <w:noWrap/>
            <w:hideMark/>
          </w:tcPr>
          <w:p w14:paraId="3E3B48CF"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4,090</w:t>
            </w:r>
          </w:p>
        </w:tc>
        <w:tc>
          <w:tcPr>
            <w:tcW w:w="395" w:type="pct"/>
            <w:noWrap/>
            <w:hideMark/>
          </w:tcPr>
          <w:p w14:paraId="03650F5C"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29%</w:t>
            </w:r>
          </w:p>
        </w:tc>
        <w:tc>
          <w:tcPr>
            <w:tcW w:w="858" w:type="pct"/>
            <w:noWrap/>
            <w:hideMark/>
          </w:tcPr>
          <w:p w14:paraId="570AEDF3"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1,687</w:t>
            </w:r>
          </w:p>
        </w:tc>
        <w:tc>
          <w:tcPr>
            <w:tcW w:w="331" w:type="pct"/>
            <w:noWrap/>
            <w:hideMark/>
          </w:tcPr>
          <w:p w14:paraId="59575F96"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12%</w:t>
            </w:r>
          </w:p>
        </w:tc>
      </w:tr>
      <w:tr w:rsidR="00A430C9" w:rsidRPr="00034D8A" w14:paraId="2DBCCBCC"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41A175D2"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Maldon</w:t>
            </w:r>
          </w:p>
        </w:tc>
        <w:tc>
          <w:tcPr>
            <w:tcW w:w="1063" w:type="pct"/>
            <w:noWrap/>
            <w:hideMark/>
          </w:tcPr>
          <w:p w14:paraId="6A31D3E0"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8,857</w:t>
            </w:r>
          </w:p>
        </w:tc>
        <w:tc>
          <w:tcPr>
            <w:tcW w:w="331" w:type="pct"/>
            <w:noWrap/>
            <w:hideMark/>
          </w:tcPr>
          <w:p w14:paraId="149A295F"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79%</w:t>
            </w:r>
          </w:p>
        </w:tc>
        <w:tc>
          <w:tcPr>
            <w:tcW w:w="1101" w:type="pct"/>
            <w:noWrap/>
            <w:hideMark/>
          </w:tcPr>
          <w:p w14:paraId="7931D1B0"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1,132</w:t>
            </w:r>
          </w:p>
        </w:tc>
        <w:tc>
          <w:tcPr>
            <w:tcW w:w="395" w:type="pct"/>
            <w:noWrap/>
            <w:hideMark/>
          </w:tcPr>
          <w:p w14:paraId="07464547"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10%</w:t>
            </w:r>
          </w:p>
        </w:tc>
        <w:tc>
          <w:tcPr>
            <w:tcW w:w="858" w:type="pct"/>
            <w:noWrap/>
            <w:hideMark/>
          </w:tcPr>
          <w:p w14:paraId="2DDC5D7B"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1,232</w:t>
            </w:r>
          </w:p>
        </w:tc>
        <w:tc>
          <w:tcPr>
            <w:tcW w:w="331" w:type="pct"/>
            <w:noWrap/>
            <w:hideMark/>
          </w:tcPr>
          <w:p w14:paraId="79FB035C"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w:t>
            </w:r>
          </w:p>
        </w:tc>
      </w:tr>
      <w:tr w:rsidR="00A430C9" w:rsidRPr="00034D8A" w14:paraId="5D292A40"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3EE30FD3"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Rochford</w:t>
            </w:r>
          </w:p>
        </w:tc>
        <w:tc>
          <w:tcPr>
            <w:tcW w:w="1063" w:type="pct"/>
            <w:noWrap/>
            <w:hideMark/>
          </w:tcPr>
          <w:p w14:paraId="27E2ECC4"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11,517</w:t>
            </w:r>
          </w:p>
        </w:tc>
        <w:tc>
          <w:tcPr>
            <w:tcW w:w="331" w:type="pct"/>
            <w:noWrap/>
            <w:hideMark/>
          </w:tcPr>
          <w:p w14:paraId="47A1F03F"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83%</w:t>
            </w:r>
          </w:p>
        </w:tc>
        <w:tc>
          <w:tcPr>
            <w:tcW w:w="1101" w:type="pct"/>
            <w:noWrap/>
            <w:hideMark/>
          </w:tcPr>
          <w:p w14:paraId="2A8A80F2"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996</w:t>
            </w:r>
          </w:p>
        </w:tc>
        <w:tc>
          <w:tcPr>
            <w:tcW w:w="395" w:type="pct"/>
            <w:noWrap/>
            <w:hideMark/>
          </w:tcPr>
          <w:p w14:paraId="1E819883"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w:t>
            </w:r>
          </w:p>
        </w:tc>
        <w:tc>
          <w:tcPr>
            <w:tcW w:w="858" w:type="pct"/>
            <w:noWrap/>
            <w:hideMark/>
          </w:tcPr>
          <w:p w14:paraId="6CC48FD6"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1,338</w:t>
            </w:r>
          </w:p>
        </w:tc>
        <w:tc>
          <w:tcPr>
            <w:tcW w:w="331" w:type="pct"/>
            <w:noWrap/>
            <w:hideMark/>
          </w:tcPr>
          <w:p w14:paraId="4BCEF210"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10%</w:t>
            </w:r>
          </w:p>
        </w:tc>
      </w:tr>
      <w:tr w:rsidR="00A430C9" w:rsidRPr="00034D8A" w14:paraId="37090CD6"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0F46BC4F"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Tendring</w:t>
            </w:r>
          </w:p>
        </w:tc>
        <w:tc>
          <w:tcPr>
            <w:tcW w:w="1063" w:type="pct"/>
            <w:noWrap/>
            <w:hideMark/>
          </w:tcPr>
          <w:p w14:paraId="27B2DB1F"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17,236</w:t>
            </w:r>
          </w:p>
        </w:tc>
        <w:tc>
          <w:tcPr>
            <w:tcW w:w="331" w:type="pct"/>
            <w:noWrap/>
            <w:hideMark/>
          </w:tcPr>
          <w:p w14:paraId="138D057D"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72%</w:t>
            </w:r>
          </w:p>
        </w:tc>
        <w:tc>
          <w:tcPr>
            <w:tcW w:w="1101" w:type="pct"/>
            <w:noWrap/>
            <w:hideMark/>
          </w:tcPr>
          <w:p w14:paraId="24183BFE"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1,857</w:t>
            </w:r>
          </w:p>
        </w:tc>
        <w:tc>
          <w:tcPr>
            <w:tcW w:w="395" w:type="pct"/>
            <w:noWrap/>
            <w:hideMark/>
          </w:tcPr>
          <w:p w14:paraId="50C23FDC"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w:t>
            </w:r>
          </w:p>
        </w:tc>
        <w:tc>
          <w:tcPr>
            <w:tcW w:w="858" w:type="pct"/>
            <w:noWrap/>
            <w:hideMark/>
          </w:tcPr>
          <w:p w14:paraId="4718CACA"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4,801</w:t>
            </w:r>
          </w:p>
        </w:tc>
        <w:tc>
          <w:tcPr>
            <w:tcW w:w="331" w:type="pct"/>
            <w:noWrap/>
            <w:hideMark/>
          </w:tcPr>
          <w:p w14:paraId="1D28887E"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20%</w:t>
            </w:r>
          </w:p>
        </w:tc>
      </w:tr>
      <w:tr w:rsidR="00A430C9" w:rsidRPr="00034D8A" w14:paraId="0621D9E7"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713E3705" w14:textId="77777777" w:rsidR="00A430C9" w:rsidRPr="00034D8A" w:rsidRDefault="00A430C9" w:rsidP="00A430C9">
            <w:pPr>
              <w:rPr>
                <w:rFonts w:eastAsia="Times New Roman" w:cs="Segoe UI"/>
                <w:b w:val="0"/>
                <w:color w:val="000000"/>
              </w:rPr>
            </w:pPr>
            <w:r w:rsidRPr="00034D8A">
              <w:rPr>
                <w:rFonts w:eastAsia="Times New Roman" w:cs="Segoe UI"/>
                <w:b w:val="0"/>
                <w:color w:val="000000"/>
              </w:rPr>
              <w:t>Uttlesford</w:t>
            </w:r>
          </w:p>
        </w:tc>
        <w:tc>
          <w:tcPr>
            <w:tcW w:w="1063" w:type="pct"/>
            <w:noWrap/>
            <w:hideMark/>
          </w:tcPr>
          <w:p w14:paraId="7AD1AD61"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11,616</w:t>
            </w:r>
          </w:p>
        </w:tc>
        <w:tc>
          <w:tcPr>
            <w:tcW w:w="331" w:type="pct"/>
            <w:noWrap/>
            <w:hideMark/>
          </w:tcPr>
          <w:p w14:paraId="58F55819"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76%</w:t>
            </w:r>
          </w:p>
        </w:tc>
        <w:tc>
          <w:tcPr>
            <w:tcW w:w="1101" w:type="pct"/>
            <w:noWrap/>
            <w:hideMark/>
          </w:tcPr>
          <w:p w14:paraId="5741ACA5"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1,687</w:t>
            </w:r>
          </w:p>
        </w:tc>
        <w:tc>
          <w:tcPr>
            <w:tcW w:w="395" w:type="pct"/>
            <w:noWrap/>
            <w:hideMark/>
          </w:tcPr>
          <w:p w14:paraId="0D890F8F"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w:t>
            </w:r>
          </w:p>
        </w:tc>
        <w:tc>
          <w:tcPr>
            <w:tcW w:w="858" w:type="pct"/>
            <w:noWrap/>
            <w:hideMark/>
          </w:tcPr>
          <w:p w14:paraId="5E269DB7"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2,006</w:t>
            </w:r>
          </w:p>
        </w:tc>
        <w:tc>
          <w:tcPr>
            <w:tcW w:w="331" w:type="pct"/>
            <w:noWrap/>
            <w:hideMark/>
          </w:tcPr>
          <w:p w14:paraId="0A7D5B3D" w14:textId="77777777" w:rsidR="00A430C9" w:rsidRPr="00034D8A"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13%</w:t>
            </w:r>
          </w:p>
        </w:tc>
      </w:tr>
      <w:tr w:rsidR="00A430C9" w:rsidRPr="00034D8A" w14:paraId="253D2683" w14:textId="77777777" w:rsidTr="00A430C9">
        <w:trPr>
          <w:trHeight w:val="288"/>
        </w:trPr>
        <w:tc>
          <w:tcPr>
            <w:cnfStyle w:val="001000000000" w:firstRow="0" w:lastRow="0" w:firstColumn="1" w:lastColumn="0" w:oddVBand="0" w:evenVBand="0" w:oddHBand="0" w:evenHBand="0" w:firstRowFirstColumn="0" w:firstRowLastColumn="0" w:lastRowFirstColumn="0" w:lastRowLastColumn="0"/>
            <w:tcW w:w="921" w:type="pct"/>
            <w:noWrap/>
            <w:hideMark/>
          </w:tcPr>
          <w:p w14:paraId="5BB122DF" w14:textId="77777777" w:rsidR="00A430C9" w:rsidRPr="00034D8A" w:rsidRDefault="00A430C9" w:rsidP="00A430C9">
            <w:pPr>
              <w:rPr>
                <w:rFonts w:eastAsia="Times New Roman" w:cs="Segoe UI"/>
                <w:color w:val="000000"/>
              </w:rPr>
            </w:pPr>
            <w:r w:rsidRPr="00034D8A">
              <w:rPr>
                <w:rFonts w:eastAsia="Times New Roman" w:cs="Segoe UI"/>
                <w:color w:val="000000"/>
              </w:rPr>
              <w:t>Essex</w:t>
            </w:r>
          </w:p>
        </w:tc>
        <w:tc>
          <w:tcPr>
            <w:tcW w:w="1063" w:type="pct"/>
            <w:noWrap/>
            <w:hideMark/>
          </w:tcPr>
          <w:p w14:paraId="3593A871" w14:textId="77777777" w:rsidR="00A430C9" w:rsidRPr="00227E44"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173,841</w:t>
            </w:r>
          </w:p>
        </w:tc>
        <w:tc>
          <w:tcPr>
            <w:tcW w:w="331" w:type="pct"/>
            <w:noWrap/>
            <w:hideMark/>
          </w:tcPr>
          <w:p w14:paraId="7CB1D24F" w14:textId="77777777" w:rsidR="00A430C9" w:rsidRPr="00227E44"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73%</w:t>
            </w:r>
          </w:p>
        </w:tc>
        <w:tc>
          <w:tcPr>
            <w:tcW w:w="1101" w:type="pct"/>
            <w:noWrap/>
            <w:hideMark/>
          </w:tcPr>
          <w:p w14:paraId="4CDE2A0B" w14:textId="77777777" w:rsidR="00A430C9" w:rsidRPr="00227E44"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32,413</w:t>
            </w:r>
          </w:p>
        </w:tc>
        <w:tc>
          <w:tcPr>
            <w:tcW w:w="395" w:type="pct"/>
            <w:noWrap/>
            <w:hideMark/>
          </w:tcPr>
          <w:p w14:paraId="01FFBFE4" w14:textId="77777777" w:rsidR="00A430C9" w:rsidRPr="00227E44"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14%</w:t>
            </w:r>
          </w:p>
        </w:tc>
        <w:tc>
          <w:tcPr>
            <w:tcW w:w="858" w:type="pct"/>
            <w:noWrap/>
            <w:hideMark/>
          </w:tcPr>
          <w:p w14:paraId="4B7143C7" w14:textId="77777777" w:rsidR="00A430C9" w:rsidRPr="00227E44"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32,531</w:t>
            </w:r>
          </w:p>
        </w:tc>
        <w:tc>
          <w:tcPr>
            <w:tcW w:w="331" w:type="pct"/>
            <w:noWrap/>
            <w:hideMark/>
          </w:tcPr>
          <w:p w14:paraId="5341FABE" w14:textId="77777777" w:rsidR="00A430C9" w:rsidRPr="00227E44" w:rsidRDefault="00A430C9" w:rsidP="00A430C9">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14%</w:t>
            </w:r>
          </w:p>
        </w:tc>
      </w:tr>
    </w:tbl>
    <w:p w14:paraId="35FB411D" w14:textId="77777777" w:rsidR="00034D8A" w:rsidRDefault="00034D8A" w:rsidP="00034D8A">
      <w:pPr>
        <w:pStyle w:val="Tablesourcenote"/>
      </w:pPr>
      <w:r>
        <w:t>Source: ONS 2021</w:t>
      </w:r>
    </w:p>
    <w:p w14:paraId="15616198" w14:textId="260EDCA6" w:rsidR="0054627C" w:rsidRDefault="0054627C" w:rsidP="00034D8A">
      <w:pPr>
        <w:pStyle w:val="Tablesourcenote"/>
      </w:pPr>
      <w:r>
        <w:t xml:space="preserve">NB: </w:t>
      </w:r>
      <w:r w:rsidR="0017703B">
        <w:t>Entries for Brentwood, Colchester, Chelmsford and Epping Forest</w:t>
      </w:r>
      <w:r w:rsidR="00A430C9">
        <w:t xml:space="preserve"> were not published by the ONS 2021</w:t>
      </w:r>
    </w:p>
    <w:p w14:paraId="02FDC0FE" w14:textId="64481238" w:rsidR="00034D8A" w:rsidRDefault="00034D8A" w:rsidP="00034D8A">
      <w:pPr>
        <w:pStyle w:val="Caption"/>
      </w:pPr>
      <w:r>
        <w:t xml:space="preserve">Table </w:t>
      </w:r>
      <w:fldSimple w:instr=" SEQ Table \* ARABIC ">
        <w:r w:rsidR="009905C0">
          <w:rPr>
            <w:noProof/>
          </w:rPr>
          <w:t>193</w:t>
        </w:r>
      </w:fldSimple>
      <w:r>
        <w:t>. Tenure split of 65+ years old population in Essex by districts</w:t>
      </w:r>
    </w:p>
    <w:tbl>
      <w:tblPr>
        <w:tblStyle w:val="GridTable5Dark-Accent4"/>
        <w:tblW w:w="5000" w:type="pct"/>
        <w:tblLook w:val="04A0" w:firstRow="1" w:lastRow="0" w:firstColumn="1" w:lastColumn="0" w:noHBand="0" w:noVBand="1"/>
      </w:tblPr>
      <w:tblGrid>
        <w:gridCol w:w="1620"/>
        <w:gridCol w:w="2086"/>
        <w:gridCol w:w="635"/>
        <w:gridCol w:w="2194"/>
        <w:gridCol w:w="795"/>
        <w:gridCol w:w="1686"/>
      </w:tblGrid>
      <w:tr w:rsidR="00034D8A" w:rsidRPr="00034D8A" w14:paraId="262DB588" w14:textId="77777777" w:rsidTr="00826109">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898" w:type="pct"/>
            <w:shd w:val="clear" w:color="auto" w:fill="FBCAD0"/>
            <w:noWrap/>
            <w:hideMark/>
          </w:tcPr>
          <w:p w14:paraId="5BE18060" w14:textId="77777777" w:rsidR="00034D8A" w:rsidRPr="00034D8A" w:rsidRDefault="00034D8A">
            <w:pPr>
              <w:rPr>
                <w:rFonts w:eastAsia="Times New Roman" w:cs="Segoe UI"/>
                <w:b w:val="0"/>
                <w:color w:val="000000"/>
              </w:rPr>
            </w:pPr>
            <w:r w:rsidRPr="00034D8A">
              <w:rPr>
                <w:rFonts w:eastAsia="Times New Roman" w:cs="Segoe UI"/>
                <w:color w:val="000000"/>
              </w:rPr>
              <w:t>65+ year olds</w:t>
            </w:r>
          </w:p>
        </w:tc>
        <w:tc>
          <w:tcPr>
            <w:tcW w:w="1157" w:type="pct"/>
            <w:shd w:val="clear" w:color="auto" w:fill="FBCAD0"/>
            <w:noWrap/>
            <w:hideMark/>
          </w:tcPr>
          <w:p w14:paraId="7506D43E" w14:textId="77777777" w:rsidR="00034D8A" w:rsidRPr="00034D8A"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34D8A">
              <w:rPr>
                <w:rFonts w:eastAsia="Times New Roman" w:cs="Segoe UI"/>
                <w:color w:val="000000"/>
              </w:rPr>
              <w:t>Owned ownership</w:t>
            </w:r>
          </w:p>
        </w:tc>
        <w:tc>
          <w:tcPr>
            <w:tcW w:w="352" w:type="pct"/>
            <w:shd w:val="clear" w:color="auto" w:fill="FBCAD0"/>
            <w:noWrap/>
            <w:hideMark/>
          </w:tcPr>
          <w:p w14:paraId="2209388D" w14:textId="77777777" w:rsidR="00034D8A" w:rsidRPr="00034D8A"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34D8A">
              <w:rPr>
                <w:rFonts w:eastAsia="Times New Roman" w:cs="Segoe UI"/>
                <w:color w:val="000000"/>
              </w:rPr>
              <w:t>%</w:t>
            </w:r>
          </w:p>
        </w:tc>
        <w:tc>
          <w:tcPr>
            <w:tcW w:w="1217" w:type="pct"/>
            <w:shd w:val="clear" w:color="auto" w:fill="FBCAD0"/>
            <w:noWrap/>
            <w:hideMark/>
          </w:tcPr>
          <w:p w14:paraId="56CB2D99" w14:textId="53C09BF5" w:rsidR="00034D8A" w:rsidRPr="00034D8A" w:rsidRDefault="00227E44">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S</w:t>
            </w:r>
            <w:r w:rsidR="00034D8A" w:rsidRPr="00034D8A">
              <w:rPr>
                <w:rFonts w:eastAsia="Times New Roman" w:cs="Segoe UI"/>
                <w:color w:val="000000"/>
              </w:rPr>
              <w:t>ocial rented</w:t>
            </w:r>
          </w:p>
        </w:tc>
        <w:tc>
          <w:tcPr>
            <w:tcW w:w="441" w:type="pct"/>
            <w:shd w:val="clear" w:color="auto" w:fill="FBCAD0"/>
            <w:noWrap/>
            <w:hideMark/>
          </w:tcPr>
          <w:p w14:paraId="4BA11F26" w14:textId="77777777" w:rsidR="00034D8A" w:rsidRPr="00034D8A" w:rsidRDefault="00034D8A">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sidRPr="00034D8A">
              <w:rPr>
                <w:rFonts w:eastAsia="Times New Roman" w:cs="Segoe UI"/>
                <w:color w:val="000000"/>
              </w:rPr>
              <w:t>%</w:t>
            </w:r>
          </w:p>
        </w:tc>
        <w:tc>
          <w:tcPr>
            <w:tcW w:w="935" w:type="pct"/>
            <w:shd w:val="clear" w:color="auto" w:fill="FBCAD0"/>
            <w:noWrap/>
            <w:hideMark/>
          </w:tcPr>
          <w:p w14:paraId="7F34C31A" w14:textId="69620AF0" w:rsidR="00034D8A" w:rsidRPr="00034D8A" w:rsidRDefault="00227E44">
            <w:pPr>
              <w:cnfStyle w:val="100000000000" w:firstRow="1" w:lastRow="0" w:firstColumn="0" w:lastColumn="0" w:oddVBand="0" w:evenVBand="0" w:oddHBand="0" w:evenHBand="0" w:firstRowFirstColumn="0" w:firstRowLastColumn="0" w:lastRowFirstColumn="0" w:lastRowLastColumn="0"/>
              <w:rPr>
                <w:rFonts w:eastAsia="Times New Roman" w:cs="Segoe UI"/>
                <w:b w:val="0"/>
                <w:color w:val="000000"/>
              </w:rPr>
            </w:pPr>
            <w:r>
              <w:rPr>
                <w:rFonts w:eastAsia="Times New Roman" w:cs="Segoe UI"/>
                <w:color w:val="000000"/>
              </w:rPr>
              <w:t>P</w:t>
            </w:r>
            <w:r w:rsidR="00034D8A" w:rsidRPr="00034D8A">
              <w:rPr>
                <w:rFonts w:eastAsia="Times New Roman" w:cs="Segoe UI"/>
                <w:color w:val="000000"/>
              </w:rPr>
              <w:t>rivate rented</w:t>
            </w:r>
          </w:p>
        </w:tc>
      </w:tr>
      <w:tr w:rsidR="00034D8A" w:rsidRPr="00034D8A" w14:paraId="2716B554"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4299EA43" w14:textId="77777777" w:rsidR="00034D8A" w:rsidRPr="00034D8A" w:rsidRDefault="00034D8A">
            <w:pPr>
              <w:rPr>
                <w:rFonts w:eastAsia="Times New Roman" w:cs="Segoe UI"/>
                <w:b w:val="0"/>
                <w:color w:val="000000"/>
              </w:rPr>
            </w:pPr>
            <w:r w:rsidRPr="00034D8A">
              <w:rPr>
                <w:rFonts w:eastAsia="Times New Roman" w:cs="Segoe UI"/>
                <w:b w:val="0"/>
                <w:color w:val="000000"/>
              </w:rPr>
              <w:t>Basildon</w:t>
            </w:r>
          </w:p>
        </w:tc>
        <w:tc>
          <w:tcPr>
            <w:tcW w:w="1157" w:type="pct"/>
            <w:noWrap/>
            <w:hideMark/>
          </w:tcPr>
          <w:p w14:paraId="25BCED99"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16,079</w:t>
            </w:r>
          </w:p>
        </w:tc>
        <w:tc>
          <w:tcPr>
            <w:tcW w:w="352" w:type="pct"/>
            <w:noWrap/>
            <w:hideMark/>
          </w:tcPr>
          <w:p w14:paraId="5BF3D794"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76%</w:t>
            </w:r>
          </w:p>
        </w:tc>
        <w:tc>
          <w:tcPr>
            <w:tcW w:w="1217" w:type="pct"/>
            <w:noWrap/>
            <w:hideMark/>
          </w:tcPr>
          <w:p w14:paraId="34A2302B"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4,105</w:t>
            </w:r>
          </w:p>
        </w:tc>
        <w:tc>
          <w:tcPr>
            <w:tcW w:w="441" w:type="pct"/>
            <w:noWrap/>
            <w:hideMark/>
          </w:tcPr>
          <w:p w14:paraId="4D1EAE92"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20%</w:t>
            </w:r>
          </w:p>
        </w:tc>
        <w:tc>
          <w:tcPr>
            <w:tcW w:w="935" w:type="pct"/>
            <w:noWrap/>
            <w:hideMark/>
          </w:tcPr>
          <w:p w14:paraId="2D1C05C9"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858</w:t>
            </w:r>
          </w:p>
        </w:tc>
      </w:tr>
      <w:tr w:rsidR="00034D8A" w:rsidRPr="00034D8A" w14:paraId="6A528B85"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2D373208" w14:textId="77777777" w:rsidR="00034D8A" w:rsidRPr="00034D8A" w:rsidRDefault="00034D8A">
            <w:pPr>
              <w:rPr>
                <w:rFonts w:eastAsia="Times New Roman" w:cs="Segoe UI"/>
                <w:b w:val="0"/>
                <w:color w:val="000000"/>
              </w:rPr>
            </w:pPr>
            <w:r w:rsidRPr="00034D8A">
              <w:rPr>
                <w:rFonts w:eastAsia="Times New Roman" w:cs="Segoe UI"/>
                <w:b w:val="0"/>
                <w:color w:val="000000"/>
              </w:rPr>
              <w:t>Braintree</w:t>
            </w:r>
          </w:p>
        </w:tc>
        <w:tc>
          <w:tcPr>
            <w:tcW w:w="1157" w:type="pct"/>
            <w:noWrap/>
            <w:hideMark/>
          </w:tcPr>
          <w:p w14:paraId="39872091"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15,873</w:t>
            </w:r>
          </w:p>
        </w:tc>
        <w:tc>
          <w:tcPr>
            <w:tcW w:w="352" w:type="pct"/>
            <w:noWrap/>
            <w:hideMark/>
          </w:tcPr>
          <w:p w14:paraId="0FF93558"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78%</w:t>
            </w:r>
          </w:p>
        </w:tc>
        <w:tc>
          <w:tcPr>
            <w:tcW w:w="1217" w:type="pct"/>
            <w:noWrap/>
            <w:hideMark/>
          </w:tcPr>
          <w:p w14:paraId="66801C33"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3,120</w:t>
            </w:r>
          </w:p>
        </w:tc>
        <w:tc>
          <w:tcPr>
            <w:tcW w:w="441" w:type="pct"/>
            <w:noWrap/>
            <w:hideMark/>
          </w:tcPr>
          <w:p w14:paraId="5BC6C94F"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15%</w:t>
            </w:r>
          </w:p>
        </w:tc>
        <w:tc>
          <w:tcPr>
            <w:tcW w:w="935" w:type="pct"/>
            <w:noWrap/>
            <w:hideMark/>
          </w:tcPr>
          <w:p w14:paraId="7425D468"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1,282</w:t>
            </w:r>
          </w:p>
        </w:tc>
      </w:tr>
      <w:tr w:rsidR="00034D8A" w:rsidRPr="00034D8A" w14:paraId="5A21B43E"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7BBF6353" w14:textId="77777777" w:rsidR="00034D8A" w:rsidRPr="00034D8A" w:rsidRDefault="00034D8A">
            <w:pPr>
              <w:rPr>
                <w:rFonts w:eastAsia="Times New Roman" w:cs="Segoe UI"/>
                <w:b w:val="0"/>
                <w:color w:val="000000"/>
              </w:rPr>
            </w:pPr>
            <w:r w:rsidRPr="00034D8A">
              <w:rPr>
                <w:rFonts w:eastAsia="Times New Roman" w:cs="Segoe UI"/>
                <w:b w:val="0"/>
                <w:color w:val="000000"/>
              </w:rPr>
              <w:t>Brentwood</w:t>
            </w:r>
          </w:p>
        </w:tc>
        <w:tc>
          <w:tcPr>
            <w:tcW w:w="1157" w:type="pct"/>
            <w:noWrap/>
            <w:hideMark/>
          </w:tcPr>
          <w:p w14:paraId="78526A93"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8,392</w:t>
            </w:r>
          </w:p>
        </w:tc>
        <w:tc>
          <w:tcPr>
            <w:tcW w:w="352" w:type="pct"/>
            <w:noWrap/>
            <w:hideMark/>
          </w:tcPr>
          <w:p w14:paraId="0CCF7A53"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84%</w:t>
            </w:r>
          </w:p>
        </w:tc>
        <w:tc>
          <w:tcPr>
            <w:tcW w:w="1217" w:type="pct"/>
            <w:noWrap/>
            <w:hideMark/>
          </w:tcPr>
          <w:p w14:paraId="0E946B71"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1,071</w:t>
            </w:r>
          </w:p>
        </w:tc>
        <w:tc>
          <w:tcPr>
            <w:tcW w:w="441" w:type="pct"/>
            <w:noWrap/>
            <w:hideMark/>
          </w:tcPr>
          <w:p w14:paraId="6EEA84BF"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w:t>
            </w:r>
          </w:p>
        </w:tc>
        <w:tc>
          <w:tcPr>
            <w:tcW w:w="935" w:type="pct"/>
            <w:noWrap/>
            <w:hideMark/>
          </w:tcPr>
          <w:p w14:paraId="35F38428"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512</w:t>
            </w:r>
          </w:p>
        </w:tc>
      </w:tr>
      <w:tr w:rsidR="00034D8A" w:rsidRPr="00034D8A" w14:paraId="298FC0F6"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5A0C93D3" w14:textId="52C7CDF6" w:rsidR="00034D8A" w:rsidRPr="00034D8A" w:rsidRDefault="00D30CB8">
            <w:pPr>
              <w:rPr>
                <w:rFonts w:eastAsia="Times New Roman" w:cs="Segoe UI"/>
                <w:b w:val="0"/>
                <w:color w:val="000000"/>
              </w:rPr>
            </w:pPr>
            <w:r>
              <w:rPr>
                <w:rFonts w:eastAsia="Times New Roman" w:cs="Segoe UI"/>
                <w:b w:val="0"/>
                <w:color w:val="000000"/>
              </w:rPr>
              <w:t>Castle Point</w:t>
            </w:r>
          </w:p>
        </w:tc>
        <w:tc>
          <w:tcPr>
            <w:tcW w:w="1157" w:type="pct"/>
            <w:noWrap/>
            <w:hideMark/>
          </w:tcPr>
          <w:p w14:paraId="2F8FF5AC"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13,030</w:t>
            </w:r>
          </w:p>
        </w:tc>
        <w:tc>
          <w:tcPr>
            <w:tcW w:w="352" w:type="pct"/>
            <w:noWrap/>
            <w:hideMark/>
          </w:tcPr>
          <w:p w14:paraId="40D0902A"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90%</w:t>
            </w:r>
          </w:p>
        </w:tc>
        <w:tc>
          <w:tcPr>
            <w:tcW w:w="1217" w:type="pct"/>
            <w:noWrap/>
            <w:hideMark/>
          </w:tcPr>
          <w:p w14:paraId="1C377C71"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673</w:t>
            </w:r>
          </w:p>
        </w:tc>
        <w:tc>
          <w:tcPr>
            <w:tcW w:w="441" w:type="pct"/>
            <w:noWrap/>
            <w:hideMark/>
          </w:tcPr>
          <w:p w14:paraId="17ADC515"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5%</w:t>
            </w:r>
          </w:p>
        </w:tc>
        <w:tc>
          <w:tcPr>
            <w:tcW w:w="935" w:type="pct"/>
            <w:noWrap/>
            <w:hideMark/>
          </w:tcPr>
          <w:p w14:paraId="006E7BCB"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783</w:t>
            </w:r>
          </w:p>
        </w:tc>
      </w:tr>
      <w:tr w:rsidR="00034D8A" w:rsidRPr="00034D8A" w14:paraId="260065EF"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0AEA6946" w14:textId="77777777" w:rsidR="00034D8A" w:rsidRPr="00034D8A" w:rsidRDefault="00034D8A">
            <w:pPr>
              <w:rPr>
                <w:rFonts w:eastAsia="Times New Roman" w:cs="Segoe UI"/>
                <w:b w:val="0"/>
                <w:color w:val="000000"/>
              </w:rPr>
            </w:pPr>
            <w:r w:rsidRPr="00034D8A">
              <w:rPr>
                <w:rFonts w:eastAsia="Times New Roman" w:cs="Segoe UI"/>
                <w:b w:val="0"/>
                <w:color w:val="000000"/>
              </w:rPr>
              <w:t>Chelmsford</w:t>
            </w:r>
          </w:p>
        </w:tc>
        <w:tc>
          <w:tcPr>
            <w:tcW w:w="1157" w:type="pct"/>
            <w:noWrap/>
            <w:hideMark/>
          </w:tcPr>
          <w:p w14:paraId="5DD5617B"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18,988</w:t>
            </w:r>
          </w:p>
        </w:tc>
        <w:tc>
          <w:tcPr>
            <w:tcW w:w="352" w:type="pct"/>
            <w:noWrap/>
            <w:hideMark/>
          </w:tcPr>
          <w:p w14:paraId="5E0992F9"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84%</w:t>
            </w:r>
          </w:p>
        </w:tc>
        <w:tc>
          <w:tcPr>
            <w:tcW w:w="1217" w:type="pct"/>
            <w:noWrap/>
            <w:hideMark/>
          </w:tcPr>
          <w:p w14:paraId="3058302D"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2,765</w:t>
            </w:r>
          </w:p>
        </w:tc>
        <w:tc>
          <w:tcPr>
            <w:tcW w:w="441" w:type="pct"/>
            <w:noWrap/>
            <w:hideMark/>
          </w:tcPr>
          <w:p w14:paraId="423D0065"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12%</w:t>
            </w:r>
          </w:p>
        </w:tc>
        <w:tc>
          <w:tcPr>
            <w:tcW w:w="935" w:type="pct"/>
            <w:noWrap/>
            <w:hideMark/>
          </w:tcPr>
          <w:p w14:paraId="3944F88F"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910</w:t>
            </w:r>
          </w:p>
        </w:tc>
      </w:tr>
      <w:tr w:rsidR="00034D8A" w:rsidRPr="00034D8A" w14:paraId="662D9A0A"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78534F72" w14:textId="77777777" w:rsidR="00034D8A" w:rsidRPr="00034D8A" w:rsidRDefault="00034D8A">
            <w:pPr>
              <w:rPr>
                <w:rFonts w:eastAsia="Times New Roman" w:cs="Segoe UI"/>
                <w:b w:val="0"/>
                <w:color w:val="000000"/>
              </w:rPr>
            </w:pPr>
            <w:r w:rsidRPr="00034D8A">
              <w:rPr>
                <w:rFonts w:eastAsia="Times New Roman" w:cs="Segoe UI"/>
                <w:b w:val="0"/>
                <w:color w:val="000000"/>
              </w:rPr>
              <w:t>Colchester</w:t>
            </w:r>
          </w:p>
        </w:tc>
        <w:tc>
          <w:tcPr>
            <w:tcW w:w="1157" w:type="pct"/>
            <w:noWrap/>
            <w:hideMark/>
          </w:tcPr>
          <w:p w14:paraId="2F1BCF83"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18,291</w:t>
            </w:r>
          </w:p>
        </w:tc>
        <w:tc>
          <w:tcPr>
            <w:tcW w:w="352" w:type="pct"/>
            <w:noWrap/>
            <w:hideMark/>
          </w:tcPr>
          <w:p w14:paraId="58F49B3F"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83%</w:t>
            </w:r>
          </w:p>
        </w:tc>
        <w:tc>
          <w:tcPr>
            <w:tcW w:w="1217" w:type="pct"/>
            <w:noWrap/>
            <w:hideMark/>
          </w:tcPr>
          <w:p w14:paraId="3AF4A4BE"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2,482</w:t>
            </w:r>
          </w:p>
        </w:tc>
        <w:tc>
          <w:tcPr>
            <w:tcW w:w="441" w:type="pct"/>
            <w:noWrap/>
            <w:hideMark/>
          </w:tcPr>
          <w:p w14:paraId="5660D33B"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w:t>
            </w:r>
          </w:p>
        </w:tc>
        <w:tc>
          <w:tcPr>
            <w:tcW w:w="935" w:type="pct"/>
            <w:noWrap/>
            <w:hideMark/>
          </w:tcPr>
          <w:p w14:paraId="5B945FD7"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1,361</w:t>
            </w:r>
          </w:p>
        </w:tc>
      </w:tr>
      <w:tr w:rsidR="00034D8A" w:rsidRPr="00034D8A" w14:paraId="7E71B944"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7E7B50CA" w14:textId="77777777" w:rsidR="00034D8A" w:rsidRPr="00034D8A" w:rsidRDefault="00034D8A">
            <w:pPr>
              <w:rPr>
                <w:rFonts w:eastAsia="Times New Roman" w:cs="Segoe UI"/>
                <w:b w:val="0"/>
                <w:color w:val="000000"/>
              </w:rPr>
            </w:pPr>
            <w:r w:rsidRPr="00034D8A">
              <w:rPr>
                <w:rFonts w:eastAsia="Times New Roman" w:cs="Segoe UI"/>
                <w:b w:val="0"/>
                <w:color w:val="000000"/>
              </w:rPr>
              <w:t>Epping Forest</w:t>
            </w:r>
          </w:p>
        </w:tc>
        <w:tc>
          <w:tcPr>
            <w:tcW w:w="1157" w:type="pct"/>
            <w:noWrap/>
            <w:hideMark/>
          </w:tcPr>
          <w:p w14:paraId="5BD74972"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13,554</w:t>
            </w:r>
          </w:p>
        </w:tc>
        <w:tc>
          <w:tcPr>
            <w:tcW w:w="352" w:type="pct"/>
            <w:noWrap/>
            <w:hideMark/>
          </w:tcPr>
          <w:p w14:paraId="6D298230"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81%</w:t>
            </w:r>
          </w:p>
        </w:tc>
        <w:tc>
          <w:tcPr>
            <w:tcW w:w="1217" w:type="pct"/>
            <w:noWrap/>
            <w:hideMark/>
          </w:tcPr>
          <w:p w14:paraId="6C745B3A"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2,285</w:t>
            </w:r>
          </w:p>
        </w:tc>
        <w:tc>
          <w:tcPr>
            <w:tcW w:w="441" w:type="pct"/>
            <w:noWrap/>
            <w:hideMark/>
          </w:tcPr>
          <w:p w14:paraId="46DCC092"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14%</w:t>
            </w:r>
          </w:p>
        </w:tc>
        <w:tc>
          <w:tcPr>
            <w:tcW w:w="935" w:type="pct"/>
            <w:noWrap/>
            <w:hideMark/>
          </w:tcPr>
          <w:p w14:paraId="1DD48EA9"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887</w:t>
            </w:r>
          </w:p>
        </w:tc>
      </w:tr>
      <w:tr w:rsidR="00034D8A" w:rsidRPr="00034D8A" w14:paraId="5E66F8D4"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6BDD57AB" w14:textId="77777777" w:rsidR="00034D8A" w:rsidRPr="00034D8A" w:rsidRDefault="00034D8A">
            <w:pPr>
              <w:rPr>
                <w:rFonts w:eastAsia="Times New Roman" w:cs="Segoe UI"/>
                <w:b w:val="0"/>
                <w:color w:val="000000"/>
              </w:rPr>
            </w:pPr>
            <w:r w:rsidRPr="00034D8A">
              <w:rPr>
                <w:rFonts w:eastAsia="Times New Roman" w:cs="Segoe UI"/>
                <w:b w:val="0"/>
                <w:color w:val="000000"/>
              </w:rPr>
              <w:t>Harlow</w:t>
            </w:r>
          </w:p>
        </w:tc>
        <w:tc>
          <w:tcPr>
            <w:tcW w:w="1157" w:type="pct"/>
            <w:noWrap/>
            <w:hideMark/>
          </w:tcPr>
          <w:p w14:paraId="25791F9A"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6,017</w:t>
            </w:r>
          </w:p>
        </w:tc>
        <w:tc>
          <w:tcPr>
            <w:tcW w:w="352" w:type="pct"/>
            <w:noWrap/>
            <w:hideMark/>
          </w:tcPr>
          <w:p w14:paraId="32BE20C0"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66%</w:t>
            </w:r>
          </w:p>
        </w:tc>
        <w:tc>
          <w:tcPr>
            <w:tcW w:w="1217" w:type="pct"/>
            <w:noWrap/>
            <w:hideMark/>
          </w:tcPr>
          <w:p w14:paraId="42FB3C5E"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2,809</w:t>
            </w:r>
          </w:p>
        </w:tc>
        <w:tc>
          <w:tcPr>
            <w:tcW w:w="441" w:type="pct"/>
            <w:noWrap/>
            <w:hideMark/>
          </w:tcPr>
          <w:p w14:paraId="3B47BB17"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31%</w:t>
            </w:r>
          </w:p>
        </w:tc>
        <w:tc>
          <w:tcPr>
            <w:tcW w:w="935" w:type="pct"/>
            <w:noWrap/>
            <w:hideMark/>
          </w:tcPr>
          <w:p w14:paraId="49E12C22"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335</w:t>
            </w:r>
          </w:p>
        </w:tc>
      </w:tr>
      <w:tr w:rsidR="00034D8A" w:rsidRPr="00034D8A" w14:paraId="7014C181"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2F64CD1C" w14:textId="77777777" w:rsidR="00034D8A" w:rsidRPr="00034D8A" w:rsidRDefault="00034D8A">
            <w:pPr>
              <w:rPr>
                <w:rFonts w:eastAsia="Times New Roman" w:cs="Segoe UI"/>
                <w:b w:val="0"/>
                <w:color w:val="000000"/>
              </w:rPr>
            </w:pPr>
            <w:r w:rsidRPr="00034D8A">
              <w:rPr>
                <w:rFonts w:eastAsia="Times New Roman" w:cs="Segoe UI"/>
                <w:b w:val="0"/>
                <w:color w:val="000000"/>
              </w:rPr>
              <w:t>Maldon</w:t>
            </w:r>
          </w:p>
        </w:tc>
        <w:tc>
          <w:tcPr>
            <w:tcW w:w="1157" w:type="pct"/>
            <w:noWrap/>
            <w:hideMark/>
          </w:tcPr>
          <w:p w14:paraId="491D7AD2"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8,737</w:t>
            </w:r>
          </w:p>
        </w:tc>
        <w:tc>
          <w:tcPr>
            <w:tcW w:w="352" w:type="pct"/>
            <w:noWrap/>
            <w:hideMark/>
          </w:tcPr>
          <w:p w14:paraId="0AFDA75B"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84%</w:t>
            </w:r>
          </w:p>
        </w:tc>
        <w:tc>
          <w:tcPr>
            <w:tcW w:w="1217" w:type="pct"/>
            <w:noWrap/>
            <w:hideMark/>
          </w:tcPr>
          <w:p w14:paraId="4009F219"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1,024</w:t>
            </w:r>
          </w:p>
        </w:tc>
        <w:tc>
          <w:tcPr>
            <w:tcW w:w="441" w:type="pct"/>
            <w:noWrap/>
            <w:hideMark/>
          </w:tcPr>
          <w:p w14:paraId="58999115"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10%</w:t>
            </w:r>
          </w:p>
        </w:tc>
        <w:tc>
          <w:tcPr>
            <w:tcW w:w="935" w:type="pct"/>
            <w:noWrap/>
            <w:hideMark/>
          </w:tcPr>
          <w:p w14:paraId="165FB0F7"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588</w:t>
            </w:r>
          </w:p>
        </w:tc>
      </w:tr>
      <w:tr w:rsidR="00034D8A" w:rsidRPr="00034D8A" w14:paraId="23E8E46F"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67506088" w14:textId="77777777" w:rsidR="00034D8A" w:rsidRPr="00034D8A" w:rsidRDefault="00034D8A">
            <w:pPr>
              <w:rPr>
                <w:rFonts w:eastAsia="Times New Roman" w:cs="Segoe UI"/>
                <w:b w:val="0"/>
                <w:color w:val="000000"/>
              </w:rPr>
            </w:pPr>
            <w:r w:rsidRPr="00034D8A">
              <w:rPr>
                <w:rFonts w:eastAsia="Times New Roman" w:cs="Segoe UI"/>
                <w:b w:val="0"/>
                <w:color w:val="000000"/>
              </w:rPr>
              <w:t>Rochford</w:t>
            </w:r>
          </w:p>
        </w:tc>
        <w:tc>
          <w:tcPr>
            <w:tcW w:w="1157" w:type="pct"/>
            <w:noWrap/>
            <w:hideMark/>
          </w:tcPr>
          <w:p w14:paraId="11942630"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11,301</w:t>
            </w:r>
          </w:p>
        </w:tc>
        <w:tc>
          <w:tcPr>
            <w:tcW w:w="352" w:type="pct"/>
            <w:noWrap/>
            <w:hideMark/>
          </w:tcPr>
          <w:p w14:paraId="7B89BEAC"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88%</w:t>
            </w:r>
          </w:p>
        </w:tc>
        <w:tc>
          <w:tcPr>
            <w:tcW w:w="1217" w:type="pct"/>
            <w:noWrap/>
            <w:hideMark/>
          </w:tcPr>
          <w:p w14:paraId="6E64D85F"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1,059</w:t>
            </w:r>
          </w:p>
        </w:tc>
        <w:tc>
          <w:tcPr>
            <w:tcW w:w="441" w:type="pct"/>
            <w:noWrap/>
            <w:hideMark/>
          </w:tcPr>
          <w:p w14:paraId="2DCDB983"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w:t>
            </w:r>
          </w:p>
        </w:tc>
        <w:tc>
          <w:tcPr>
            <w:tcW w:w="935" w:type="pct"/>
            <w:noWrap/>
            <w:hideMark/>
          </w:tcPr>
          <w:p w14:paraId="485299F3"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524</w:t>
            </w:r>
          </w:p>
        </w:tc>
      </w:tr>
      <w:tr w:rsidR="00034D8A" w:rsidRPr="00034D8A" w14:paraId="4A493E42"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3890320B" w14:textId="77777777" w:rsidR="00034D8A" w:rsidRPr="00034D8A" w:rsidRDefault="00034D8A">
            <w:pPr>
              <w:rPr>
                <w:rFonts w:eastAsia="Times New Roman" w:cs="Segoe UI"/>
                <w:b w:val="0"/>
                <w:color w:val="000000"/>
              </w:rPr>
            </w:pPr>
            <w:r w:rsidRPr="00034D8A">
              <w:rPr>
                <w:rFonts w:eastAsia="Times New Roman" w:cs="Segoe UI"/>
                <w:b w:val="0"/>
                <w:color w:val="000000"/>
              </w:rPr>
              <w:t>Tendring</w:t>
            </w:r>
          </w:p>
        </w:tc>
        <w:tc>
          <w:tcPr>
            <w:tcW w:w="1157" w:type="pct"/>
            <w:noWrap/>
            <w:hideMark/>
          </w:tcPr>
          <w:p w14:paraId="0EDCA0EC"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24,078</w:t>
            </w:r>
          </w:p>
        </w:tc>
        <w:tc>
          <w:tcPr>
            <w:tcW w:w="352" w:type="pct"/>
            <w:noWrap/>
            <w:hideMark/>
          </w:tcPr>
          <w:p w14:paraId="411637CE"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84%</w:t>
            </w:r>
          </w:p>
        </w:tc>
        <w:tc>
          <w:tcPr>
            <w:tcW w:w="1217" w:type="pct"/>
            <w:noWrap/>
            <w:hideMark/>
          </w:tcPr>
          <w:p w14:paraId="0C67AAE9"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2,100</w:t>
            </w:r>
          </w:p>
        </w:tc>
        <w:tc>
          <w:tcPr>
            <w:tcW w:w="441" w:type="pct"/>
            <w:noWrap/>
            <w:hideMark/>
          </w:tcPr>
          <w:p w14:paraId="001474A8"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w:t>
            </w:r>
          </w:p>
        </w:tc>
        <w:tc>
          <w:tcPr>
            <w:tcW w:w="935" w:type="pct"/>
            <w:noWrap/>
            <w:hideMark/>
          </w:tcPr>
          <w:p w14:paraId="2BCBF380"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2,358</w:t>
            </w:r>
          </w:p>
        </w:tc>
      </w:tr>
      <w:tr w:rsidR="00034D8A" w:rsidRPr="00034D8A" w14:paraId="4AF09385"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76E63966" w14:textId="77777777" w:rsidR="00034D8A" w:rsidRPr="00034D8A" w:rsidRDefault="00034D8A">
            <w:pPr>
              <w:rPr>
                <w:rFonts w:eastAsia="Times New Roman" w:cs="Segoe UI"/>
                <w:b w:val="0"/>
                <w:color w:val="000000"/>
              </w:rPr>
            </w:pPr>
            <w:r w:rsidRPr="00034D8A">
              <w:rPr>
                <w:rFonts w:eastAsia="Times New Roman" w:cs="Segoe UI"/>
                <w:b w:val="0"/>
                <w:color w:val="000000"/>
              </w:rPr>
              <w:t>Uttlesford</w:t>
            </w:r>
          </w:p>
        </w:tc>
        <w:tc>
          <w:tcPr>
            <w:tcW w:w="1157" w:type="pct"/>
            <w:noWrap/>
            <w:hideMark/>
          </w:tcPr>
          <w:p w14:paraId="7934EC92"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9,181</w:t>
            </w:r>
          </w:p>
        </w:tc>
        <w:tc>
          <w:tcPr>
            <w:tcW w:w="352" w:type="pct"/>
            <w:noWrap/>
            <w:hideMark/>
          </w:tcPr>
          <w:p w14:paraId="7E649A3E"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80%</w:t>
            </w:r>
          </w:p>
        </w:tc>
        <w:tc>
          <w:tcPr>
            <w:tcW w:w="1217" w:type="pct"/>
            <w:noWrap/>
            <w:hideMark/>
          </w:tcPr>
          <w:p w14:paraId="747E2A71"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1,563</w:t>
            </w:r>
          </w:p>
        </w:tc>
        <w:tc>
          <w:tcPr>
            <w:tcW w:w="441" w:type="pct"/>
            <w:noWrap/>
            <w:hideMark/>
          </w:tcPr>
          <w:p w14:paraId="272F1CE0"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14%</w:t>
            </w:r>
          </w:p>
        </w:tc>
        <w:tc>
          <w:tcPr>
            <w:tcW w:w="935" w:type="pct"/>
            <w:noWrap/>
            <w:hideMark/>
          </w:tcPr>
          <w:p w14:paraId="55737F89" w14:textId="77777777" w:rsidR="00034D8A" w:rsidRPr="00034D8A"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color w:val="000000"/>
              </w:rPr>
            </w:pPr>
            <w:r w:rsidRPr="00034D8A">
              <w:rPr>
                <w:rFonts w:eastAsia="Times New Roman" w:cs="Segoe UI"/>
                <w:color w:val="000000"/>
              </w:rPr>
              <w:t>774</w:t>
            </w:r>
          </w:p>
        </w:tc>
      </w:tr>
      <w:tr w:rsidR="00034D8A" w:rsidRPr="00034D8A" w14:paraId="5F12EE1A" w14:textId="77777777" w:rsidTr="00034D8A">
        <w:trPr>
          <w:trHeight w:val="288"/>
        </w:trPr>
        <w:tc>
          <w:tcPr>
            <w:cnfStyle w:val="001000000000" w:firstRow="0" w:lastRow="0" w:firstColumn="1" w:lastColumn="0" w:oddVBand="0" w:evenVBand="0" w:oddHBand="0" w:evenHBand="0" w:firstRowFirstColumn="0" w:firstRowLastColumn="0" w:lastRowFirstColumn="0" w:lastRowLastColumn="0"/>
            <w:tcW w:w="898" w:type="pct"/>
            <w:noWrap/>
            <w:hideMark/>
          </w:tcPr>
          <w:p w14:paraId="0A582C9D" w14:textId="77777777" w:rsidR="00034D8A" w:rsidRPr="00034D8A" w:rsidRDefault="00034D8A">
            <w:pPr>
              <w:rPr>
                <w:rFonts w:eastAsia="Times New Roman" w:cs="Segoe UI"/>
                <w:color w:val="000000"/>
              </w:rPr>
            </w:pPr>
            <w:r w:rsidRPr="00034D8A">
              <w:rPr>
                <w:rFonts w:eastAsia="Times New Roman" w:cs="Segoe UI"/>
                <w:color w:val="000000"/>
              </w:rPr>
              <w:t>Essex</w:t>
            </w:r>
          </w:p>
        </w:tc>
        <w:tc>
          <w:tcPr>
            <w:tcW w:w="1157" w:type="pct"/>
            <w:noWrap/>
            <w:hideMark/>
          </w:tcPr>
          <w:p w14:paraId="73B42799" w14:textId="77777777" w:rsidR="00034D8A" w:rsidRPr="00227E44"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163,521</w:t>
            </w:r>
          </w:p>
        </w:tc>
        <w:tc>
          <w:tcPr>
            <w:tcW w:w="352" w:type="pct"/>
            <w:noWrap/>
            <w:hideMark/>
          </w:tcPr>
          <w:p w14:paraId="61600AFF" w14:textId="77777777" w:rsidR="00034D8A" w:rsidRPr="00227E44"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82%</w:t>
            </w:r>
          </w:p>
        </w:tc>
        <w:tc>
          <w:tcPr>
            <w:tcW w:w="1217" w:type="pct"/>
            <w:noWrap/>
            <w:hideMark/>
          </w:tcPr>
          <w:p w14:paraId="3C92C090" w14:textId="77777777" w:rsidR="00034D8A" w:rsidRPr="00227E44"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25,056</w:t>
            </w:r>
          </w:p>
        </w:tc>
        <w:tc>
          <w:tcPr>
            <w:tcW w:w="441" w:type="pct"/>
            <w:noWrap/>
            <w:hideMark/>
          </w:tcPr>
          <w:p w14:paraId="64F22BAD" w14:textId="77777777" w:rsidR="00034D8A" w:rsidRPr="00227E44"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13%</w:t>
            </w:r>
          </w:p>
        </w:tc>
        <w:tc>
          <w:tcPr>
            <w:tcW w:w="935" w:type="pct"/>
            <w:noWrap/>
            <w:hideMark/>
          </w:tcPr>
          <w:p w14:paraId="3982841C" w14:textId="77777777" w:rsidR="00034D8A" w:rsidRPr="00227E44" w:rsidRDefault="00034D8A">
            <w:pPr>
              <w:jc w:val="right"/>
              <w:cnfStyle w:val="000000000000" w:firstRow="0" w:lastRow="0" w:firstColumn="0" w:lastColumn="0" w:oddVBand="0" w:evenVBand="0" w:oddHBand="0" w:evenHBand="0" w:firstRowFirstColumn="0" w:firstRowLastColumn="0" w:lastRowFirstColumn="0" w:lastRowLastColumn="0"/>
              <w:rPr>
                <w:rFonts w:eastAsia="Times New Roman" w:cs="Segoe UI"/>
                <w:b/>
                <w:color w:val="000000"/>
              </w:rPr>
            </w:pPr>
            <w:r w:rsidRPr="00227E44">
              <w:rPr>
                <w:rFonts w:eastAsia="Times New Roman" w:cs="Segoe UI"/>
                <w:b/>
                <w:color w:val="000000"/>
              </w:rPr>
              <w:t>11,172</w:t>
            </w:r>
          </w:p>
        </w:tc>
      </w:tr>
    </w:tbl>
    <w:p w14:paraId="16D35593" w14:textId="77777777" w:rsidR="0085073F" w:rsidRDefault="0085073F" w:rsidP="0085073F"/>
    <w:p w14:paraId="07455A6B" w14:textId="62AE878F" w:rsidR="00CC40DE" w:rsidRDefault="00CC40DE">
      <w:r>
        <w:br w:type="page"/>
      </w:r>
    </w:p>
    <w:p w14:paraId="7A47E622" w14:textId="1932CA86" w:rsidR="00CC40DE" w:rsidRPr="00461816" w:rsidRDefault="00CC40DE" w:rsidP="00CC40DE">
      <w:pPr>
        <w:pStyle w:val="Heading1202"/>
        <w:numPr>
          <w:ilvl w:val="0"/>
          <w:numId w:val="0"/>
        </w:numPr>
        <w:rPr>
          <w:sz w:val="32"/>
          <w:szCs w:val="32"/>
        </w:rPr>
      </w:pPr>
      <w:bookmarkStart w:id="369" w:name="_Toc204006016"/>
      <w:r w:rsidRPr="00461816">
        <w:rPr>
          <w:sz w:val="32"/>
          <w:szCs w:val="32"/>
        </w:rPr>
        <w:lastRenderedPageBreak/>
        <w:t xml:space="preserve">Annexe </w:t>
      </w:r>
      <w:r>
        <w:rPr>
          <w:sz w:val="32"/>
          <w:szCs w:val="32"/>
        </w:rPr>
        <w:t xml:space="preserve">2 </w:t>
      </w:r>
      <w:r w:rsidR="00E510FB" w:rsidRPr="00E510FB">
        <w:rPr>
          <w:sz w:val="32"/>
          <w:szCs w:val="32"/>
        </w:rPr>
        <w:t>Long Term Housing Requirements in Emerging Plans</w:t>
      </w:r>
      <w:bookmarkEnd w:id="369"/>
    </w:p>
    <w:p w14:paraId="383ED207" w14:textId="07247B92" w:rsidR="00CC40DE" w:rsidRPr="006336C7" w:rsidRDefault="00E510FB" w:rsidP="0085073F">
      <w:pPr>
        <w:rPr>
          <w:rFonts w:ascii="Segoe UI" w:hAnsi="Segoe UI" w:cs="Segoe UI"/>
          <w:sz w:val="22"/>
          <w:szCs w:val="22"/>
        </w:rPr>
      </w:pPr>
      <w:r w:rsidRPr="006336C7">
        <w:rPr>
          <w:rFonts w:ascii="Segoe UI" w:hAnsi="Segoe UI" w:cs="Segoe UI"/>
          <w:sz w:val="22"/>
          <w:szCs w:val="22"/>
        </w:rPr>
        <w:t xml:space="preserve">The table below shows </w:t>
      </w:r>
      <w:r w:rsidR="0095426E" w:rsidRPr="006336C7">
        <w:rPr>
          <w:rFonts w:ascii="Segoe UI" w:hAnsi="Segoe UI" w:cs="Segoe UI"/>
          <w:sz w:val="22"/>
          <w:szCs w:val="22"/>
        </w:rPr>
        <w:t xml:space="preserve">the </w:t>
      </w:r>
      <w:r w:rsidR="00EF0145" w:rsidRPr="006336C7">
        <w:rPr>
          <w:rFonts w:ascii="Segoe UI" w:hAnsi="Segoe UI" w:cs="Segoe UI"/>
          <w:sz w:val="22"/>
          <w:szCs w:val="22"/>
        </w:rPr>
        <w:t>Long-Term</w:t>
      </w:r>
      <w:r w:rsidR="0095426E" w:rsidRPr="006336C7">
        <w:rPr>
          <w:rFonts w:ascii="Segoe UI" w:hAnsi="Segoe UI" w:cs="Segoe UI"/>
          <w:sz w:val="22"/>
          <w:szCs w:val="22"/>
        </w:rPr>
        <w:t xml:space="preserve"> Housing Requirements in Emerging Plans for Essex and the 12 district, borough and city councils. </w:t>
      </w:r>
    </w:p>
    <w:p w14:paraId="563FFD91" w14:textId="1816B0FD" w:rsidR="00E510FB" w:rsidRPr="006336C7" w:rsidRDefault="00B73F1A" w:rsidP="0085073F">
      <w:pPr>
        <w:rPr>
          <w:rFonts w:ascii="Segoe UI" w:hAnsi="Segoe UI" w:cs="Segoe UI"/>
          <w:sz w:val="22"/>
          <w:szCs w:val="22"/>
        </w:rPr>
      </w:pPr>
      <w:r w:rsidRPr="006336C7">
        <w:rPr>
          <w:rFonts w:ascii="Segoe UI" w:hAnsi="Segoe UI" w:cs="Segoe UI"/>
          <w:sz w:val="22"/>
          <w:szCs w:val="22"/>
        </w:rPr>
        <w:t>It also shows:</w:t>
      </w:r>
    </w:p>
    <w:p w14:paraId="1AE17FDD" w14:textId="77777777" w:rsidR="00B73F1A" w:rsidRPr="006336C7" w:rsidRDefault="00B73F1A" w:rsidP="0038291F">
      <w:pPr>
        <w:pStyle w:val="ListParagraph"/>
        <w:numPr>
          <w:ilvl w:val="0"/>
          <w:numId w:val="53"/>
        </w:numPr>
        <w:ind w:left="714" w:hanging="357"/>
        <w:contextualSpacing w:val="0"/>
        <w:rPr>
          <w:rFonts w:ascii="Segoe UI" w:hAnsi="Segoe UI" w:cs="Segoe UI"/>
          <w:sz w:val="22"/>
          <w:szCs w:val="22"/>
        </w:rPr>
      </w:pPr>
      <w:r w:rsidRPr="006336C7">
        <w:rPr>
          <w:rFonts w:ascii="Segoe UI" w:hAnsi="Segoe UI" w:cs="Segoe UI"/>
          <w:sz w:val="22"/>
          <w:szCs w:val="22"/>
        </w:rPr>
        <w:t>Number of supported and specialist housing units required by 2044</w:t>
      </w:r>
    </w:p>
    <w:p w14:paraId="2824E1AA" w14:textId="77777777" w:rsidR="00B73F1A" w:rsidRPr="006336C7" w:rsidRDefault="00B73F1A" w:rsidP="0038291F">
      <w:pPr>
        <w:pStyle w:val="ListParagraph"/>
        <w:numPr>
          <w:ilvl w:val="0"/>
          <w:numId w:val="53"/>
        </w:numPr>
        <w:ind w:left="714" w:hanging="357"/>
        <w:contextualSpacing w:val="0"/>
        <w:rPr>
          <w:rFonts w:ascii="Segoe UI" w:hAnsi="Segoe UI" w:cs="Segoe UI"/>
          <w:sz w:val="22"/>
          <w:szCs w:val="22"/>
        </w:rPr>
      </w:pPr>
      <w:r w:rsidRPr="006336C7">
        <w:rPr>
          <w:rFonts w:ascii="Segoe UI" w:hAnsi="Segoe UI" w:cs="Segoe UI"/>
          <w:sz w:val="22"/>
          <w:szCs w:val="22"/>
        </w:rPr>
        <w:t>Number of supported and specialist housing units required by 2044 as % of overall housing requirements</w:t>
      </w:r>
    </w:p>
    <w:p w14:paraId="60294CB5" w14:textId="77777777" w:rsidR="00B73F1A" w:rsidRPr="006336C7" w:rsidRDefault="00B73F1A" w:rsidP="0038291F">
      <w:pPr>
        <w:pStyle w:val="ListParagraph"/>
        <w:numPr>
          <w:ilvl w:val="0"/>
          <w:numId w:val="53"/>
        </w:numPr>
        <w:ind w:left="714" w:hanging="357"/>
        <w:contextualSpacing w:val="0"/>
        <w:rPr>
          <w:rFonts w:ascii="Segoe UI" w:hAnsi="Segoe UI" w:cs="Segoe UI"/>
          <w:sz w:val="22"/>
          <w:szCs w:val="22"/>
        </w:rPr>
      </w:pPr>
      <w:r w:rsidRPr="006336C7">
        <w:rPr>
          <w:rFonts w:ascii="Segoe UI" w:hAnsi="Segoe UI" w:cs="Segoe UI"/>
          <w:sz w:val="22"/>
          <w:szCs w:val="22"/>
        </w:rPr>
        <w:t>Number of wheelchair accessible units required by 2044</w:t>
      </w:r>
    </w:p>
    <w:p w14:paraId="5338D0E8" w14:textId="2B70B85C" w:rsidR="00E510FB" w:rsidRPr="006336C7" w:rsidRDefault="00B73F1A" w:rsidP="0038291F">
      <w:pPr>
        <w:pStyle w:val="ListParagraph"/>
        <w:numPr>
          <w:ilvl w:val="0"/>
          <w:numId w:val="53"/>
        </w:numPr>
        <w:ind w:left="714" w:hanging="357"/>
        <w:contextualSpacing w:val="0"/>
        <w:rPr>
          <w:rFonts w:ascii="Segoe UI" w:hAnsi="Segoe UI" w:cs="Segoe UI"/>
          <w:sz w:val="22"/>
          <w:szCs w:val="22"/>
        </w:rPr>
      </w:pPr>
      <w:r w:rsidRPr="006336C7">
        <w:rPr>
          <w:rFonts w:ascii="Segoe UI" w:hAnsi="Segoe UI" w:cs="Segoe UI"/>
          <w:sz w:val="22"/>
          <w:szCs w:val="22"/>
        </w:rPr>
        <w:t>Number of wheelchair accessible units required by 2044 as % of overall housing requirements</w:t>
      </w:r>
    </w:p>
    <w:p w14:paraId="7BE776E0" w14:textId="3F63C655" w:rsidR="00EF0145" w:rsidRDefault="00EF0145" w:rsidP="00EF0145">
      <w:pPr>
        <w:pStyle w:val="Caption"/>
      </w:pPr>
      <w:r>
        <w:t xml:space="preserve">Table </w:t>
      </w:r>
      <w:fldSimple w:instr=" SEQ Table \* ARABIC ">
        <w:r w:rsidR="009905C0">
          <w:rPr>
            <w:noProof/>
          </w:rPr>
          <w:t>194</w:t>
        </w:r>
      </w:fldSimple>
      <w:r>
        <w:t xml:space="preserve">. </w:t>
      </w:r>
      <w:r>
        <w:rPr>
          <w:rFonts w:cs="Segoe UI"/>
          <w:szCs w:val="22"/>
        </w:rPr>
        <w:t>T</w:t>
      </w:r>
      <w:r w:rsidRPr="006336C7">
        <w:rPr>
          <w:rFonts w:cs="Segoe UI"/>
          <w:szCs w:val="22"/>
        </w:rPr>
        <w:t>he Long Term Housing Requirements in Emerging Plans for Essex and the 12 district, borough and city councils</w:t>
      </w:r>
    </w:p>
    <w:tbl>
      <w:tblPr>
        <w:tblStyle w:val="GridTable5Dark-Accent4"/>
        <w:tblW w:w="5000" w:type="pct"/>
        <w:tblLayout w:type="fixed"/>
        <w:tblLook w:val="04A0" w:firstRow="1" w:lastRow="0" w:firstColumn="1" w:lastColumn="0" w:noHBand="0" w:noVBand="1"/>
      </w:tblPr>
      <w:tblGrid>
        <w:gridCol w:w="1395"/>
        <w:gridCol w:w="1432"/>
        <w:gridCol w:w="1136"/>
        <w:gridCol w:w="1419"/>
        <w:gridCol w:w="9"/>
        <w:gridCol w:w="1277"/>
        <w:gridCol w:w="1073"/>
        <w:gridCol w:w="1275"/>
      </w:tblGrid>
      <w:tr w:rsidR="00763A0D" w:rsidRPr="00711E87" w14:paraId="1FDF29E2" w14:textId="77777777" w:rsidTr="008E2F70">
        <w:trPr>
          <w:cnfStyle w:val="100000000000" w:firstRow="1" w:lastRow="0" w:firstColumn="0" w:lastColumn="0" w:oddVBand="0" w:evenVBand="0" w:oddHBand="0" w:evenHBand="0" w:firstRowFirstColumn="0" w:firstRowLastColumn="0" w:lastRowFirstColumn="0" w:lastRowLastColumn="0"/>
          <w:trHeight w:val="1710"/>
        </w:trPr>
        <w:tc>
          <w:tcPr>
            <w:cnfStyle w:val="001000000000" w:firstRow="0" w:lastRow="0" w:firstColumn="1" w:lastColumn="0" w:oddVBand="0" w:evenVBand="0" w:oddHBand="0" w:evenHBand="0" w:firstRowFirstColumn="0" w:firstRowLastColumn="0" w:lastRowFirstColumn="0" w:lastRowLastColumn="0"/>
            <w:tcW w:w="774" w:type="pct"/>
            <w:shd w:val="clear" w:color="auto" w:fill="FBCAD0"/>
            <w:noWrap/>
            <w:hideMark/>
          </w:tcPr>
          <w:p w14:paraId="0B711264" w14:textId="77777777" w:rsidR="005249B8" w:rsidRPr="007B7317" w:rsidRDefault="005249B8" w:rsidP="00006AF9">
            <w:pPr>
              <w:rPr>
                <w:rFonts w:eastAsia="Times New Roman" w:cs="Segoe UI"/>
                <w:color w:val="000000" w:themeColor="text1"/>
              </w:rPr>
            </w:pPr>
            <w:r w:rsidRPr="007B7317">
              <w:rPr>
                <w:rFonts w:eastAsia="Times New Roman" w:cs="Segoe UI"/>
                <w:color w:val="000000" w:themeColor="text1"/>
              </w:rPr>
              <w:t>District</w:t>
            </w:r>
          </w:p>
        </w:tc>
        <w:tc>
          <w:tcPr>
            <w:tcW w:w="794" w:type="pct"/>
            <w:shd w:val="clear" w:color="auto" w:fill="FBCAD0"/>
            <w:noWrap/>
            <w:hideMark/>
          </w:tcPr>
          <w:p w14:paraId="0BDB4C64" w14:textId="77777777" w:rsidR="005249B8" w:rsidRPr="007B7317" w:rsidRDefault="005249B8" w:rsidP="00006AF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Plan Period</w:t>
            </w:r>
          </w:p>
        </w:tc>
        <w:tc>
          <w:tcPr>
            <w:tcW w:w="630" w:type="pct"/>
            <w:shd w:val="clear" w:color="auto" w:fill="FBCAD0"/>
            <w:hideMark/>
          </w:tcPr>
          <w:p w14:paraId="172FE4BE" w14:textId="77777777" w:rsidR="00006AF9" w:rsidRDefault="005249B8" w:rsidP="00006AF9">
            <w:pPr>
              <w:cnfStyle w:val="100000000000" w:firstRow="1" w:lastRow="0" w:firstColumn="0" w:lastColumn="0" w:oddVBand="0" w:evenVBand="0" w:oddHBand="0" w:evenHBand="0" w:firstRowFirstColumn="0" w:firstRowLastColumn="0" w:lastRowFirstColumn="0" w:lastRowLastColumn="0"/>
              <w:rPr>
                <w:rFonts w:eastAsia="Times New Roman" w:cs="Segoe UI"/>
                <w:b w:val="0"/>
                <w:bCs w:val="0"/>
                <w:color w:val="000000" w:themeColor="text1"/>
              </w:rPr>
            </w:pPr>
            <w:r w:rsidRPr="007B7317">
              <w:rPr>
                <w:rFonts w:eastAsia="Times New Roman" w:cs="Segoe UI"/>
                <w:color w:val="000000" w:themeColor="text1"/>
              </w:rPr>
              <w:t>Housing Requirement/</w:t>
            </w:r>
          </w:p>
          <w:p w14:paraId="770E456F" w14:textId="7A25CCD4" w:rsidR="005249B8" w:rsidRPr="007B7317" w:rsidRDefault="005249B8" w:rsidP="00006AF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Supply</w:t>
            </w:r>
          </w:p>
        </w:tc>
        <w:tc>
          <w:tcPr>
            <w:tcW w:w="787" w:type="pct"/>
            <w:shd w:val="clear" w:color="auto" w:fill="FBCAD0"/>
            <w:hideMark/>
          </w:tcPr>
          <w:p w14:paraId="5555FEFC" w14:textId="77777777" w:rsidR="005249B8" w:rsidRPr="007B7317" w:rsidRDefault="005249B8" w:rsidP="00006AF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Number of supported and specialist housing units required by 2044</w:t>
            </w:r>
          </w:p>
        </w:tc>
        <w:tc>
          <w:tcPr>
            <w:tcW w:w="713" w:type="pct"/>
            <w:gridSpan w:val="2"/>
            <w:shd w:val="clear" w:color="auto" w:fill="FBCAD0"/>
            <w:hideMark/>
          </w:tcPr>
          <w:p w14:paraId="5F23E555" w14:textId="77777777" w:rsidR="005249B8" w:rsidRPr="007B7317" w:rsidRDefault="005249B8" w:rsidP="00006AF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Number of supported and specialist housing units required by 2044 as % of overall housing requirements</w:t>
            </w:r>
          </w:p>
        </w:tc>
        <w:tc>
          <w:tcPr>
            <w:tcW w:w="595" w:type="pct"/>
            <w:shd w:val="clear" w:color="auto" w:fill="FBCAD0"/>
            <w:hideMark/>
          </w:tcPr>
          <w:p w14:paraId="7F21DB45" w14:textId="77777777" w:rsidR="005249B8" w:rsidRPr="007B7317" w:rsidRDefault="005249B8" w:rsidP="00006AF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Number of wheelchair accessible units required by 2044</w:t>
            </w:r>
          </w:p>
        </w:tc>
        <w:tc>
          <w:tcPr>
            <w:tcW w:w="707" w:type="pct"/>
            <w:shd w:val="clear" w:color="auto" w:fill="FBCAD0"/>
            <w:hideMark/>
          </w:tcPr>
          <w:p w14:paraId="50E5EDC3" w14:textId="77777777" w:rsidR="005249B8" w:rsidRPr="007B7317" w:rsidRDefault="005249B8" w:rsidP="00006AF9">
            <w:pPr>
              <w:cnfStyle w:val="100000000000" w:firstRow="1"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Number of wheelchair accessible units required by 2044 as % of overall housing requirements</w:t>
            </w:r>
          </w:p>
        </w:tc>
      </w:tr>
      <w:tr w:rsidR="00711E87" w:rsidRPr="00711E87" w14:paraId="0FFE386F"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53F09514"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Basildon**</w:t>
            </w:r>
          </w:p>
        </w:tc>
        <w:tc>
          <w:tcPr>
            <w:tcW w:w="794" w:type="pct"/>
            <w:noWrap/>
            <w:hideMark/>
          </w:tcPr>
          <w:p w14:paraId="4F93F04A"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2023 - 2043</w:t>
            </w:r>
          </w:p>
        </w:tc>
        <w:tc>
          <w:tcPr>
            <w:tcW w:w="630" w:type="pct"/>
            <w:noWrap/>
            <w:hideMark/>
          </w:tcPr>
          <w:p w14:paraId="7976206B"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27,100</w:t>
            </w:r>
          </w:p>
        </w:tc>
        <w:tc>
          <w:tcPr>
            <w:tcW w:w="792" w:type="pct"/>
            <w:gridSpan w:val="2"/>
            <w:noWrap/>
            <w:hideMark/>
          </w:tcPr>
          <w:p w14:paraId="37AA2BB7" w14:textId="7B5F5BFB"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2,495</w:t>
            </w:r>
          </w:p>
        </w:tc>
        <w:tc>
          <w:tcPr>
            <w:tcW w:w="708" w:type="pct"/>
            <w:noWrap/>
            <w:hideMark/>
          </w:tcPr>
          <w:p w14:paraId="165BE626"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9%</w:t>
            </w:r>
          </w:p>
        </w:tc>
        <w:tc>
          <w:tcPr>
            <w:tcW w:w="595" w:type="pct"/>
            <w:noWrap/>
            <w:hideMark/>
          </w:tcPr>
          <w:p w14:paraId="5E98EB09" w14:textId="294FFE56"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277</w:t>
            </w:r>
          </w:p>
        </w:tc>
        <w:tc>
          <w:tcPr>
            <w:tcW w:w="707" w:type="pct"/>
            <w:noWrap/>
            <w:hideMark/>
          </w:tcPr>
          <w:p w14:paraId="2B7DB10E"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1.0%</w:t>
            </w:r>
          </w:p>
        </w:tc>
      </w:tr>
      <w:tr w:rsidR="00711E87" w:rsidRPr="00711E87" w14:paraId="674B63DB"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26C7C5B4"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Braintree**</w:t>
            </w:r>
          </w:p>
        </w:tc>
        <w:tc>
          <w:tcPr>
            <w:tcW w:w="794" w:type="pct"/>
            <w:noWrap/>
            <w:hideMark/>
          </w:tcPr>
          <w:p w14:paraId="58F859E3"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2026 - 2041</w:t>
            </w:r>
          </w:p>
        </w:tc>
        <w:tc>
          <w:tcPr>
            <w:tcW w:w="630" w:type="pct"/>
            <w:noWrap/>
            <w:hideMark/>
          </w:tcPr>
          <w:p w14:paraId="4A9D4EF4"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18,400</w:t>
            </w:r>
          </w:p>
        </w:tc>
        <w:tc>
          <w:tcPr>
            <w:tcW w:w="792" w:type="pct"/>
            <w:gridSpan w:val="2"/>
            <w:noWrap/>
            <w:hideMark/>
          </w:tcPr>
          <w:p w14:paraId="3AD30CC5" w14:textId="7FB75EB9"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2,537</w:t>
            </w:r>
          </w:p>
        </w:tc>
        <w:tc>
          <w:tcPr>
            <w:tcW w:w="708" w:type="pct"/>
            <w:noWrap/>
            <w:hideMark/>
          </w:tcPr>
          <w:p w14:paraId="4D9DC6F2"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14%</w:t>
            </w:r>
          </w:p>
        </w:tc>
        <w:tc>
          <w:tcPr>
            <w:tcW w:w="595" w:type="pct"/>
            <w:noWrap/>
            <w:hideMark/>
          </w:tcPr>
          <w:p w14:paraId="38E6028A" w14:textId="4C947E23"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248</w:t>
            </w:r>
          </w:p>
        </w:tc>
        <w:tc>
          <w:tcPr>
            <w:tcW w:w="707" w:type="pct"/>
            <w:noWrap/>
            <w:hideMark/>
          </w:tcPr>
          <w:p w14:paraId="6AFC2CB1"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1.3%</w:t>
            </w:r>
          </w:p>
        </w:tc>
      </w:tr>
      <w:tr w:rsidR="00711E87" w:rsidRPr="00711E87" w14:paraId="12A11306"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5242B594"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Brentwood*</w:t>
            </w:r>
          </w:p>
        </w:tc>
        <w:tc>
          <w:tcPr>
            <w:tcW w:w="794" w:type="pct"/>
            <w:noWrap/>
            <w:hideMark/>
          </w:tcPr>
          <w:p w14:paraId="643CD39E"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2025 - 2044</w:t>
            </w:r>
          </w:p>
        </w:tc>
        <w:tc>
          <w:tcPr>
            <w:tcW w:w="630" w:type="pct"/>
            <w:noWrap/>
            <w:hideMark/>
          </w:tcPr>
          <w:p w14:paraId="0C8F40F9"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13,800</w:t>
            </w:r>
          </w:p>
        </w:tc>
        <w:tc>
          <w:tcPr>
            <w:tcW w:w="792" w:type="pct"/>
            <w:gridSpan w:val="2"/>
            <w:noWrap/>
            <w:hideMark/>
          </w:tcPr>
          <w:p w14:paraId="48A94C6F" w14:textId="07E04B7E"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1,147</w:t>
            </w:r>
          </w:p>
        </w:tc>
        <w:tc>
          <w:tcPr>
            <w:tcW w:w="708" w:type="pct"/>
            <w:noWrap/>
            <w:hideMark/>
          </w:tcPr>
          <w:p w14:paraId="21E61D8F"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8%</w:t>
            </w:r>
          </w:p>
        </w:tc>
        <w:tc>
          <w:tcPr>
            <w:tcW w:w="595" w:type="pct"/>
            <w:noWrap/>
            <w:hideMark/>
          </w:tcPr>
          <w:p w14:paraId="1408CB9F" w14:textId="61F9437B"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123</w:t>
            </w:r>
          </w:p>
        </w:tc>
        <w:tc>
          <w:tcPr>
            <w:tcW w:w="707" w:type="pct"/>
            <w:noWrap/>
            <w:hideMark/>
          </w:tcPr>
          <w:p w14:paraId="30784FFB"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0.9%</w:t>
            </w:r>
          </w:p>
        </w:tc>
      </w:tr>
      <w:tr w:rsidR="00711E87" w:rsidRPr="00711E87" w14:paraId="1FF21387"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4863818E"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Castle Point**</w:t>
            </w:r>
          </w:p>
        </w:tc>
        <w:tc>
          <w:tcPr>
            <w:tcW w:w="794" w:type="pct"/>
            <w:noWrap/>
            <w:hideMark/>
          </w:tcPr>
          <w:p w14:paraId="2C6DFD27"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2023 - 2043</w:t>
            </w:r>
          </w:p>
        </w:tc>
        <w:tc>
          <w:tcPr>
            <w:tcW w:w="630" w:type="pct"/>
            <w:noWrap/>
            <w:hideMark/>
          </w:tcPr>
          <w:p w14:paraId="12958F79"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14,000</w:t>
            </w:r>
          </w:p>
        </w:tc>
        <w:tc>
          <w:tcPr>
            <w:tcW w:w="792" w:type="pct"/>
            <w:gridSpan w:val="2"/>
            <w:noWrap/>
            <w:hideMark/>
          </w:tcPr>
          <w:p w14:paraId="3ADE0848" w14:textId="21C0C0E3"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1,744</w:t>
            </w:r>
          </w:p>
        </w:tc>
        <w:tc>
          <w:tcPr>
            <w:tcW w:w="708" w:type="pct"/>
            <w:noWrap/>
            <w:hideMark/>
          </w:tcPr>
          <w:p w14:paraId="72F09369"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12%</w:t>
            </w:r>
          </w:p>
        </w:tc>
        <w:tc>
          <w:tcPr>
            <w:tcW w:w="595" w:type="pct"/>
            <w:noWrap/>
            <w:hideMark/>
          </w:tcPr>
          <w:p w14:paraId="12541A82" w14:textId="7AE28DC5"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158</w:t>
            </w:r>
          </w:p>
        </w:tc>
        <w:tc>
          <w:tcPr>
            <w:tcW w:w="707" w:type="pct"/>
            <w:noWrap/>
            <w:hideMark/>
          </w:tcPr>
          <w:p w14:paraId="3F89AE57"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1.1%</w:t>
            </w:r>
          </w:p>
        </w:tc>
      </w:tr>
      <w:tr w:rsidR="00711E87" w:rsidRPr="00711E87" w14:paraId="050257C9"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24E3E64E"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Chelmsford***</w:t>
            </w:r>
          </w:p>
        </w:tc>
        <w:tc>
          <w:tcPr>
            <w:tcW w:w="794" w:type="pct"/>
            <w:noWrap/>
            <w:hideMark/>
          </w:tcPr>
          <w:p w14:paraId="56070405"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2022 - 2041</w:t>
            </w:r>
          </w:p>
        </w:tc>
        <w:tc>
          <w:tcPr>
            <w:tcW w:w="630" w:type="pct"/>
            <w:noWrap/>
            <w:hideMark/>
          </w:tcPr>
          <w:p w14:paraId="66320ACE"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23,400</w:t>
            </w:r>
          </w:p>
        </w:tc>
        <w:tc>
          <w:tcPr>
            <w:tcW w:w="792" w:type="pct"/>
            <w:gridSpan w:val="2"/>
            <w:noWrap/>
            <w:hideMark/>
          </w:tcPr>
          <w:p w14:paraId="211A95F0" w14:textId="0754FA49"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2,953</w:t>
            </w:r>
          </w:p>
        </w:tc>
        <w:tc>
          <w:tcPr>
            <w:tcW w:w="708" w:type="pct"/>
            <w:noWrap/>
            <w:hideMark/>
          </w:tcPr>
          <w:p w14:paraId="13F6D82E"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13%</w:t>
            </w:r>
          </w:p>
        </w:tc>
        <w:tc>
          <w:tcPr>
            <w:tcW w:w="595" w:type="pct"/>
            <w:noWrap/>
            <w:hideMark/>
          </w:tcPr>
          <w:p w14:paraId="7FD014D4" w14:textId="7B7EAFB3"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283</w:t>
            </w:r>
          </w:p>
        </w:tc>
        <w:tc>
          <w:tcPr>
            <w:tcW w:w="707" w:type="pct"/>
            <w:noWrap/>
            <w:hideMark/>
          </w:tcPr>
          <w:p w14:paraId="6CBC0B17"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1.2%</w:t>
            </w:r>
          </w:p>
        </w:tc>
      </w:tr>
      <w:tr w:rsidR="00711E87" w:rsidRPr="00711E87" w14:paraId="6026B1A0"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45EE792F"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Colchester**</w:t>
            </w:r>
          </w:p>
        </w:tc>
        <w:tc>
          <w:tcPr>
            <w:tcW w:w="794" w:type="pct"/>
            <w:noWrap/>
            <w:hideMark/>
          </w:tcPr>
          <w:p w14:paraId="68ABDEA2"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2025 - 2041</w:t>
            </w:r>
          </w:p>
        </w:tc>
        <w:tc>
          <w:tcPr>
            <w:tcW w:w="630" w:type="pct"/>
            <w:noWrap/>
            <w:hideMark/>
          </w:tcPr>
          <w:p w14:paraId="2488CF89"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21,100</w:t>
            </w:r>
          </w:p>
        </w:tc>
        <w:tc>
          <w:tcPr>
            <w:tcW w:w="792" w:type="pct"/>
            <w:gridSpan w:val="2"/>
            <w:noWrap/>
            <w:hideMark/>
          </w:tcPr>
          <w:p w14:paraId="076D09F3" w14:textId="66A9AFD0"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2,955</w:t>
            </w:r>
          </w:p>
        </w:tc>
        <w:tc>
          <w:tcPr>
            <w:tcW w:w="708" w:type="pct"/>
            <w:noWrap/>
            <w:hideMark/>
          </w:tcPr>
          <w:p w14:paraId="7D235CFB"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14%</w:t>
            </w:r>
          </w:p>
        </w:tc>
        <w:tc>
          <w:tcPr>
            <w:tcW w:w="595" w:type="pct"/>
            <w:noWrap/>
            <w:hideMark/>
          </w:tcPr>
          <w:p w14:paraId="50B301BE" w14:textId="76596CAC"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290</w:t>
            </w:r>
          </w:p>
        </w:tc>
        <w:tc>
          <w:tcPr>
            <w:tcW w:w="707" w:type="pct"/>
            <w:noWrap/>
            <w:hideMark/>
          </w:tcPr>
          <w:p w14:paraId="7E56B9E6"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1.4%</w:t>
            </w:r>
          </w:p>
        </w:tc>
      </w:tr>
      <w:tr w:rsidR="00711E87" w:rsidRPr="00711E87" w14:paraId="6238CA4D"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477937BE"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Epping Forest*</w:t>
            </w:r>
          </w:p>
        </w:tc>
        <w:tc>
          <w:tcPr>
            <w:tcW w:w="794" w:type="pct"/>
            <w:noWrap/>
            <w:hideMark/>
          </w:tcPr>
          <w:p w14:paraId="105C4E17"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2023 - 2043</w:t>
            </w:r>
          </w:p>
        </w:tc>
        <w:tc>
          <w:tcPr>
            <w:tcW w:w="630" w:type="pct"/>
            <w:noWrap/>
            <w:hideMark/>
          </w:tcPr>
          <w:p w14:paraId="402C8892"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26,000</w:t>
            </w:r>
          </w:p>
        </w:tc>
        <w:tc>
          <w:tcPr>
            <w:tcW w:w="792" w:type="pct"/>
            <w:gridSpan w:val="2"/>
            <w:noWrap/>
            <w:hideMark/>
          </w:tcPr>
          <w:p w14:paraId="57DB5986" w14:textId="23BFCF15"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2,098</w:t>
            </w:r>
          </w:p>
        </w:tc>
        <w:tc>
          <w:tcPr>
            <w:tcW w:w="708" w:type="pct"/>
            <w:noWrap/>
            <w:hideMark/>
          </w:tcPr>
          <w:p w14:paraId="1506513C"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8%</w:t>
            </w:r>
          </w:p>
        </w:tc>
        <w:tc>
          <w:tcPr>
            <w:tcW w:w="595" w:type="pct"/>
            <w:noWrap/>
            <w:hideMark/>
          </w:tcPr>
          <w:p w14:paraId="2E671F53" w14:textId="6E06F955"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207</w:t>
            </w:r>
          </w:p>
        </w:tc>
        <w:tc>
          <w:tcPr>
            <w:tcW w:w="707" w:type="pct"/>
            <w:noWrap/>
            <w:hideMark/>
          </w:tcPr>
          <w:p w14:paraId="4529734A"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0.8%</w:t>
            </w:r>
          </w:p>
        </w:tc>
      </w:tr>
      <w:tr w:rsidR="00711E87" w:rsidRPr="00711E87" w14:paraId="5CD041AB"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37B5E5CF"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Harlow*</w:t>
            </w:r>
          </w:p>
        </w:tc>
        <w:tc>
          <w:tcPr>
            <w:tcW w:w="794" w:type="pct"/>
            <w:noWrap/>
            <w:hideMark/>
          </w:tcPr>
          <w:p w14:paraId="583DF703"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2023 - 2043</w:t>
            </w:r>
          </w:p>
        </w:tc>
        <w:tc>
          <w:tcPr>
            <w:tcW w:w="630" w:type="pct"/>
            <w:noWrap/>
            <w:hideMark/>
          </w:tcPr>
          <w:p w14:paraId="5C3A0C80"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12,700</w:t>
            </w:r>
          </w:p>
        </w:tc>
        <w:tc>
          <w:tcPr>
            <w:tcW w:w="792" w:type="pct"/>
            <w:gridSpan w:val="2"/>
            <w:noWrap/>
            <w:hideMark/>
          </w:tcPr>
          <w:p w14:paraId="6E98B812" w14:textId="4FB934A2"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1,046</w:t>
            </w:r>
          </w:p>
        </w:tc>
        <w:tc>
          <w:tcPr>
            <w:tcW w:w="708" w:type="pct"/>
            <w:noWrap/>
            <w:hideMark/>
          </w:tcPr>
          <w:p w14:paraId="73DA6F9D"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8%</w:t>
            </w:r>
          </w:p>
        </w:tc>
        <w:tc>
          <w:tcPr>
            <w:tcW w:w="595" w:type="pct"/>
            <w:noWrap/>
            <w:hideMark/>
          </w:tcPr>
          <w:p w14:paraId="1DF8DB97" w14:textId="1AE9C3B3"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130</w:t>
            </w:r>
          </w:p>
        </w:tc>
        <w:tc>
          <w:tcPr>
            <w:tcW w:w="707" w:type="pct"/>
            <w:noWrap/>
            <w:hideMark/>
          </w:tcPr>
          <w:p w14:paraId="6F0CE594"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1.0%</w:t>
            </w:r>
          </w:p>
        </w:tc>
      </w:tr>
      <w:tr w:rsidR="00711E87" w:rsidRPr="00711E87" w14:paraId="7A32A5E1"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3C743455"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Maldon**</w:t>
            </w:r>
          </w:p>
        </w:tc>
        <w:tc>
          <w:tcPr>
            <w:tcW w:w="794" w:type="pct"/>
            <w:noWrap/>
            <w:hideMark/>
          </w:tcPr>
          <w:p w14:paraId="51087A58"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2028 - 2053</w:t>
            </w:r>
          </w:p>
        </w:tc>
        <w:tc>
          <w:tcPr>
            <w:tcW w:w="630" w:type="pct"/>
            <w:noWrap/>
            <w:hideMark/>
          </w:tcPr>
          <w:p w14:paraId="4D4A5729"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9,900</w:t>
            </w:r>
          </w:p>
        </w:tc>
        <w:tc>
          <w:tcPr>
            <w:tcW w:w="792" w:type="pct"/>
            <w:gridSpan w:val="2"/>
            <w:noWrap/>
            <w:hideMark/>
          </w:tcPr>
          <w:p w14:paraId="4061D02E" w14:textId="114631D2"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1,369</w:t>
            </w:r>
          </w:p>
        </w:tc>
        <w:tc>
          <w:tcPr>
            <w:tcW w:w="708" w:type="pct"/>
            <w:noWrap/>
            <w:hideMark/>
          </w:tcPr>
          <w:p w14:paraId="037C5213"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14%</w:t>
            </w:r>
          </w:p>
        </w:tc>
        <w:tc>
          <w:tcPr>
            <w:tcW w:w="595" w:type="pct"/>
            <w:noWrap/>
            <w:hideMark/>
          </w:tcPr>
          <w:p w14:paraId="536562D1" w14:textId="7B65576A"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115</w:t>
            </w:r>
          </w:p>
        </w:tc>
        <w:tc>
          <w:tcPr>
            <w:tcW w:w="707" w:type="pct"/>
            <w:noWrap/>
            <w:hideMark/>
          </w:tcPr>
          <w:p w14:paraId="738CC370"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1.2%</w:t>
            </w:r>
          </w:p>
        </w:tc>
      </w:tr>
      <w:tr w:rsidR="00711E87" w:rsidRPr="00711E87" w14:paraId="0DAE3FC3"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0412B53C"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Rochford**</w:t>
            </w:r>
          </w:p>
        </w:tc>
        <w:tc>
          <w:tcPr>
            <w:tcW w:w="794" w:type="pct"/>
            <w:noWrap/>
            <w:hideMark/>
          </w:tcPr>
          <w:p w14:paraId="5CBF6216"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2023 - 2043</w:t>
            </w:r>
          </w:p>
        </w:tc>
        <w:tc>
          <w:tcPr>
            <w:tcW w:w="630" w:type="pct"/>
            <w:noWrap/>
            <w:hideMark/>
          </w:tcPr>
          <w:p w14:paraId="3522D509"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13,800</w:t>
            </w:r>
          </w:p>
        </w:tc>
        <w:tc>
          <w:tcPr>
            <w:tcW w:w="792" w:type="pct"/>
            <w:gridSpan w:val="2"/>
            <w:noWrap/>
            <w:hideMark/>
          </w:tcPr>
          <w:p w14:paraId="667F7B2B" w14:textId="2648D59B"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1,587</w:t>
            </w:r>
          </w:p>
        </w:tc>
        <w:tc>
          <w:tcPr>
            <w:tcW w:w="708" w:type="pct"/>
            <w:noWrap/>
            <w:hideMark/>
          </w:tcPr>
          <w:p w14:paraId="43A50C25"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11%</w:t>
            </w:r>
          </w:p>
        </w:tc>
        <w:tc>
          <w:tcPr>
            <w:tcW w:w="595" w:type="pct"/>
            <w:noWrap/>
            <w:hideMark/>
          </w:tcPr>
          <w:p w14:paraId="2DCFB405" w14:textId="0D9F5222"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145</w:t>
            </w:r>
          </w:p>
        </w:tc>
        <w:tc>
          <w:tcPr>
            <w:tcW w:w="707" w:type="pct"/>
            <w:noWrap/>
            <w:hideMark/>
          </w:tcPr>
          <w:p w14:paraId="1439EFB9"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1.1%</w:t>
            </w:r>
          </w:p>
        </w:tc>
      </w:tr>
      <w:tr w:rsidR="00711E87" w:rsidRPr="00711E87" w14:paraId="700F50A5"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70D0CE1D"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Tendring**</w:t>
            </w:r>
          </w:p>
        </w:tc>
        <w:tc>
          <w:tcPr>
            <w:tcW w:w="794" w:type="pct"/>
            <w:noWrap/>
            <w:hideMark/>
          </w:tcPr>
          <w:p w14:paraId="15802A2B"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2024 - 2041</w:t>
            </w:r>
          </w:p>
        </w:tc>
        <w:tc>
          <w:tcPr>
            <w:tcW w:w="630" w:type="pct"/>
            <w:noWrap/>
            <w:hideMark/>
          </w:tcPr>
          <w:p w14:paraId="70DE825E"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19,300</w:t>
            </w:r>
          </w:p>
        </w:tc>
        <w:tc>
          <w:tcPr>
            <w:tcW w:w="792" w:type="pct"/>
            <w:gridSpan w:val="2"/>
            <w:noWrap/>
            <w:hideMark/>
          </w:tcPr>
          <w:p w14:paraId="5B5684DA" w14:textId="04B44378"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3,449</w:t>
            </w:r>
          </w:p>
        </w:tc>
        <w:tc>
          <w:tcPr>
            <w:tcW w:w="708" w:type="pct"/>
            <w:noWrap/>
            <w:hideMark/>
          </w:tcPr>
          <w:p w14:paraId="213390A4"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18%</w:t>
            </w:r>
          </w:p>
        </w:tc>
        <w:tc>
          <w:tcPr>
            <w:tcW w:w="595" w:type="pct"/>
            <w:noWrap/>
            <w:hideMark/>
          </w:tcPr>
          <w:p w14:paraId="52409734" w14:textId="488D626F"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298</w:t>
            </w:r>
          </w:p>
        </w:tc>
        <w:tc>
          <w:tcPr>
            <w:tcW w:w="707" w:type="pct"/>
            <w:noWrap/>
            <w:hideMark/>
          </w:tcPr>
          <w:p w14:paraId="12F58581"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1.5%</w:t>
            </w:r>
          </w:p>
        </w:tc>
      </w:tr>
      <w:tr w:rsidR="00711E87" w:rsidRPr="00711E87" w14:paraId="102C4EEF"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1695BF48" w14:textId="77777777" w:rsidR="005249B8" w:rsidRPr="007B7317" w:rsidRDefault="005249B8" w:rsidP="005249B8">
            <w:pPr>
              <w:rPr>
                <w:rFonts w:eastAsia="Times New Roman" w:cs="Segoe UI"/>
                <w:b w:val="0"/>
                <w:bCs w:val="0"/>
                <w:color w:val="000000" w:themeColor="text1"/>
              </w:rPr>
            </w:pPr>
            <w:r w:rsidRPr="007B7317">
              <w:rPr>
                <w:rFonts w:eastAsia="Times New Roman" w:cs="Segoe UI"/>
                <w:b w:val="0"/>
                <w:bCs w:val="0"/>
                <w:color w:val="000000" w:themeColor="text1"/>
              </w:rPr>
              <w:t>Uttlesford****</w:t>
            </w:r>
          </w:p>
        </w:tc>
        <w:tc>
          <w:tcPr>
            <w:tcW w:w="794" w:type="pct"/>
            <w:noWrap/>
            <w:hideMark/>
          </w:tcPr>
          <w:p w14:paraId="09D7F205"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2021 - 2041</w:t>
            </w:r>
          </w:p>
        </w:tc>
        <w:tc>
          <w:tcPr>
            <w:tcW w:w="630" w:type="pct"/>
            <w:noWrap/>
            <w:hideMark/>
          </w:tcPr>
          <w:p w14:paraId="3C6C5A85"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15,200</w:t>
            </w:r>
          </w:p>
        </w:tc>
        <w:tc>
          <w:tcPr>
            <w:tcW w:w="792" w:type="pct"/>
            <w:gridSpan w:val="2"/>
            <w:noWrap/>
            <w:hideMark/>
          </w:tcPr>
          <w:p w14:paraId="6991DDCE" w14:textId="26CE2490"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1,679</w:t>
            </w:r>
          </w:p>
        </w:tc>
        <w:tc>
          <w:tcPr>
            <w:tcW w:w="708" w:type="pct"/>
            <w:noWrap/>
            <w:hideMark/>
          </w:tcPr>
          <w:p w14:paraId="1BF70E91"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11%</w:t>
            </w:r>
          </w:p>
        </w:tc>
        <w:tc>
          <w:tcPr>
            <w:tcW w:w="595" w:type="pct"/>
            <w:noWrap/>
            <w:hideMark/>
          </w:tcPr>
          <w:p w14:paraId="6FF68546" w14:textId="1451A6A2"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141</w:t>
            </w:r>
          </w:p>
        </w:tc>
        <w:tc>
          <w:tcPr>
            <w:tcW w:w="707" w:type="pct"/>
            <w:noWrap/>
            <w:hideMark/>
          </w:tcPr>
          <w:p w14:paraId="5F63BBE6"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7B7317">
              <w:rPr>
                <w:rFonts w:eastAsia="Times New Roman" w:cs="Segoe UI"/>
                <w:color w:val="000000" w:themeColor="text1"/>
              </w:rPr>
              <w:t>0.9%</w:t>
            </w:r>
          </w:p>
        </w:tc>
      </w:tr>
      <w:tr w:rsidR="00711E87" w:rsidRPr="00711E87" w14:paraId="5D0D0317" w14:textId="77777777" w:rsidTr="003A51FC">
        <w:trPr>
          <w:trHeight w:val="288"/>
        </w:trPr>
        <w:tc>
          <w:tcPr>
            <w:cnfStyle w:val="001000000000" w:firstRow="0" w:lastRow="0" w:firstColumn="1" w:lastColumn="0" w:oddVBand="0" w:evenVBand="0" w:oddHBand="0" w:evenHBand="0" w:firstRowFirstColumn="0" w:firstRowLastColumn="0" w:lastRowFirstColumn="0" w:lastRowLastColumn="0"/>
            <w:tcW w:w="774" w:type="pct"/>
            <w:noWrap/>
            <w:hideMark/>
          </w:tcPr>
          <w:p w14:paraId="23CB0675" w14:textId="77777777" w:rsidR="005249B8" w:rsidRPr="007B7317" w:rsidRDefault="005249B8" w:rsidP="00212D5D">
            <w:pPr>
              <w:rPr>
                <w:rFonts w:eastAsia="Times New Roman" w:cs="Segoe UI"/>
                <w:color w:val="000000" w:themeColor="text1"/>
              </w:rPr>
            </w:pPr>
            <w:r w:rsidRPr="007B7317">
              <w:rPr>
                <w:rFonts w:eastAsia="Times New Roman" w:cs="Segoe UI"/>
                <w:color w:val="000000" w:themeColor="text1"/>
              </w:rPr>
              <w:t>Essex</w:t>
            </w:r>
          </w:p>
        </w:tc>
        <w:tc>
          <w:tcPr>
            <w:tcW w:w="794" w:type="pct"/>
            <w:noWrap/>
            <w:hideMark/>
          </w:tcPr>
          <w:p w14:paraId="3EC37080" w14:textId="0A8336AA" w:rsidR="005249B8" w:rsidRPr="007B7317" w:rsidRDefault="00212D5D"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color w:val="000000" w:themeColor="text1"/>
              </w:rPr>
            </w:pPr>
            <w:r w:rsidRPr="00212D5D">
              <w:rPr>
                <w:rFonts w:eastAsia="Times New Roman" w:cs="Segoe UI"/>
                <w:color w:val="000000" w:themeColor="text1"/>
              </w:rPr>
              <w:t>2021</w:t>
            </w:r>
            <w:r w:rsidR="00565C35">
              <w:rPr>
                <w:rFonts w:eastAsia="Times New Roman" w:cs="Segoe UI"/>
                <w:color w:val="000000" w:themeColor="text1"/>
              </w:rPr>
              <w:t xml:space="preserve"> </w:t>
            </w:r>
            <w:r w:rsidRPr="00212D5D">
              <w:rPr>
                <w:rFonts w:eastAsia="Times New Roman" w:cs="Segoe UI"/>
                <w:color w:val="000000" w:themeColor="text1"/>
              </w:rPr>
              <w:t>-</w:t>
            </w:r>
            <w:r w:rsidR="00565C35">
              <w:rPr>
                <w:rFonts w:eastAsia="Times New Roman" w:cs="Segoe UI"/>
                <w:color w:val="000000" w:themeColor="text1"/>
              </w:rPr>
              <w:t xml:space="preserve"> </w:t>
            </w:r>
            <w:r w:rsidRPr="00212D5D">
              <w:rPr>
                <w:rFonts w:eastAsia="Times New Roman" w:cs="Segoe UI"/>
                <w:color w:val="000000" w:themeColor="text1"/>
              </w:rPr>
              <w:t>2043</w:t>
            </w:r>
          </w:p>
        </w:tc>
        <w:tc>
          <w:tcPr>
            <w:tcW w:w="630" w:type="pct"/>
            <w:noWrap/>
            <w:hideMark/>
          </w:tcPr>
          <w:p w14:paraId="6ABFA89A"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themeColor="text1"/>
              </w:rPr>
            </w:pPr>
            <w:r w:rsidRPr="007B7317">
              <w:rPr>
                <w:rFonts w:eastAsia="Times New Roman" w:cs="Segoe UI"/>
                <w:b/>
                <w:bCs/>
                <w:color w:val="000000" w:themeColor="text1"/>
              </w:rPr>
              <w:t>214,700</w:t>
            </w:r>
          </w:p>
        </w:tc>
        <w:tc>
          <w:tcPr>
            <w:tcW w:w="792" w:type="pct"/>
            <w:gridSpan w:val="2"/>
            <w:noWrap/>
            <w:hideMark/>
          </w:tcPr>
          <w:p w14:paraId="779AA724" w14:textId="67F021DF"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themeColor="text1"/>
              </w:rPr>
            </w:pPr>
            <w:r w:rsidRPr="007B7317">
              <w:rPr>
                <w:rFonts w:eastAsia="Times New Roman" w:cs="Segoe UI"/>
                <w:b/>
                <w:bCs/>
                <w:color w:val="000000" w:themeColor="text1"/>
              </w:rPr>
              <w:t>25,059</w:t>
            </w:r>
          </w:p>
        </w:tc>
        <w:tc>
          <w:tcPr>
            <w:tcW w:w="708" w:type="pct"/>
            <w:noWrap/>
            <w:hideMark/>
          </w:tcPr>
          <w:p w14:paraId="030B02B9"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themeColor="text1"/>
              </w:rPr>
            </w:pPr>
            <w:r w:rsidRPr="007B7317">
              <w:rPr>
                <w:rFonts w:eastAsia="Times New Roman" w:cs="Segoe UI"/>
                <w:b/>
                <w:bCs/>
                <w:color w:val="000000" w:themeColor="text1"/>
              </w:rPr>
              <w:t>12%</w:t>
            </w:r>
          </w:p>
        </w:tc>
        <w:tc>
          <w:tcPr>
            <w:tcW w:w="595" w:type="pct"/>
            <w:noWrap/>
            <w:hideMark/>
          </w:tcPr>
          <w:p w14:paraId="58742362" w14:textId="5F36F49F"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themeColor="text1"/>
              </w:rPr>
            </w:pPr>
            <w:r w:rsidRPr="007B7317">
              <w:rPr>
                <w:rFonts w:eastAsia="Times New Roman" w:cs="Segoe UI"/>
                <w:b/>
                <w:bCs/>
                <w:color w:val="000000" w:themeColor="text1"/>
              </w:rPr>
              <w:t>2,416</w:t>
            </w:r>
          </w:p>
        </w:tc>
        <w:tc>
          <w:tcPr>
            <w:tcW w:w="707" w:type="pct"/>
            <w:noWrap/>
            <w:hideMark/>
          </w:tcPr>
          <w:p w14:paraId="7A7E5EEF" w14:textId="77777777" w:rsidR="005249B8" w:rsidRPr="007B7317" w:rsidRDefault="005249B8" w:rsidP="005249B8">
            <w:pPr>
              <w:jc w:val="center"/>
              <w:cnfStyle w:val="000000000000" w:firstRow="0" w:lastRow="0" w:firstColumn="0" w:lastColumn="0" w:oddVBand="0" w:evenVBand="0" w:oddHBand="0" w:evenHBand="0" w:firstRowFirstColumn="0" w:firstRowLastColumn="0" w:lastRowFirstColumn="0" w:lastRowLastColumn="0"/>
              <w:rPr>
                <w:rFonts w:eastAsia="Times New Roman" w:cs="Segoe UI"/>
                <w:b/>
                <w:bCs/>
                <w:color w:val="000000" w:themeColor="text1"/>
              </w:rPr>
            </w:pPr>
            <w:r w:rsidRPr="007B7317">
              <w:rPr>
                <w:rFonts w:eastAsia="Times New Roman" w:cs="Segoe UI"/>
                <w:b/>
                <w:bCs/>
                <w:color w:val="000000" w:themeColor="text1"/>
              </w:rPr>
              <w:t>1%</w:t>
            </w:r>
          </w:p>
        </w:tc>
      </w:tr>
    </w:tbl>
    <w:p w14:paraId="1E446EE8" w14:textId="556756EF" w:rsidR="003A51FC" w:rsidRPr="003A51FC" w:rsidRDefault="003A51FC" w:rsidP="003A51FC">
      <w:pPr>
        <w:spacing w:after="0" w:line="240" w:lineRule="auto"/>
        <w:rPr>
          <w:rFonts w:ascii="Segoe UI" w:hAnsi="Segoe UI" w:cs="Segoe UI"/>
          <w:sz w:val="18"/>
          <w:szCs w:val="18"/>
        </w:rPr>
      </w:pPr>
      <w:r w:rsidRPr="003A51FC">
        <w:rPr>
          <w:rFonts w:ascii="Segoe UI" w:hAnsi="Segoe UI" w:cs="Segoe UI"/>
          <w:sz w:val="18"/>
          <w:szCs w:val="18"/>
        </w:rPr>
        <w:t>*New/Review Local Plan not commenced - no public consultation to date (NPPF 2024)</w:t>
      </w:r>
      <w:r w:rsidRPr="003A51FC">
        <w:rPr>
          <w:rFonts w:ascii="Segoe UI" w:hAnsi="Segoe UI" w:cs="Segoe UI"/>
          <w:sz w:val="18"/>
          <w:szCs w:val="18"/>
        </w:rPr>
        <w:tab/>
      </w:r>
      <w:r w:rsidRPr="003A51FC">
        <w:rPr>
          <w:rFonts w:ascii="Segoe UI" w:hAnsi="Segoe UI" w:cs="Segoe UI"/>
          <w:sz w:val="18"/>
          <w:szCs w:val="18"/>
        </w:rPr>
        <w:tab/>
      </w:r>
    </w:p>
    <w:p w14:paraId="425F7759" w14:textId="787EF5C6" w:rsidR="003A51FC" w:rsidRPr="003A51FC" w:rsidRDefault="003A51FC" w:rsidP="003A51FC">
      <w:pPr>
        <w:spacing w:after="0" w:line="240" w:lineRule="auto"/>
        <w:rPr>
          <w:rFonts w:ascii="Segoe UI" w:hAnsi="Segoe UI" w:cs="Segoe UI"/>
          <w:sz w:val="18"/>
          <w:szCs w:val="18"/>
        </w:rPr>
      </w:pPr>
      <w:r w:rsidRPr="003A51FC">
        <w:rPr>
          <w:rFonts w:ascii="Segoe UI" w:hAnsi="Segoe UI" w:cs="Segoe UI"/>
          <w:sz w:val="18"/>
          <w:szCs w:val="18"/>
        </w:rPr>
        <w:lastRenderedPageBreak/>
        <w:t>**New/Review Local Plan commenced - Regulation 18 consultation to date - no preferred spatial strategy (NPPF 2024)</w:t>
      </w:r>
      <w:r w:rsidRPr="003A51FC">
        <w:rPr>
          <w:rFonts w:ascii="Segoe UI" w:hAnsi="Segoe UI" w:cs="Segoe UI"/>
          <w:sz w:val="18"/>
          <w:szCs w:val="18"/>
        </w:rPr>
        <w:tab/>
      </w:r>
      <w:r w:rsidRPr="003A51FC">
        <w:rPr>
          <w:rFonts w:ascii="Segoe UI" w:hAnsi="Segoe UI" w:cs="Segoe UI"/>
          <w:sz w:val="18"/>
          <w:szCs w:val="18"/>
        </w:rPr>
        <w:tab/>
      </w:r>
      <w:r w:rsidRPr="003A51FC">
        <w:rPr>
          <w:rFonts w:ascii="Segoe UI" w:hAnsi="Segoe UI" w:cs="Segoe UI"/>
          <w:sz w:val="18"/>
          <w:szCs w:val="18"/>
        </w:rPr>
        <w:tab/>
      </w:r>
      <w:r w:rsidRPr="003A51FC">
        <w:rPr>
          <w:rFonts w:ascii="Segoe UI" w:hAnsi="Segoe UI" w:cs="Segoe UI"/>
          <w:sz w:val="18"/>
          <w:szCs w:val="18"/>
        </w:rPr>
        <w:tab/>
      </w:r>
    </w:p>
    <w:p w14:paraId="63726C98" w14:textId="39A79CCC" w:rsidR="003A51FC" w:rsidRPr="003A51FC" w:rsidRDefault="003A51FC" w:rsidP="003A51FC">
      <w:pPr>
        <w:spacing w:after="0" w:line="240" w:lineRule="auto"/>
        <w:rPr>
          <w:rFonts w:ascii="Segoe UI" w:hAnsi="Segoe UI" w:cs="Segoe UI"/>
          <w:sz w:val="18"/>
          <w:szCs w:val="18"/>
        </w:rPr>
      </w:pPr>
      <w:r w:rsidRPr="003A51FC">
        <w:rPr>
          <w:rFonts w:ascii="Segoe UI" w:hAnsi="Segoe UI" w:cs="Segoe UI"/>
          <w:sz w:val="18"/>
          <w:szCs w:val="18"/>
        </w:rPr>
        <w:t>***New/Review Local Plan commenced - Regulation 19 consultation completed (NPPF 2024)</w:t>
      </w:r>
      <w:r w:rsidRPr="003A51FC">
        <w:rPr>
          <w:rFonts w:ascii="Segoe UI" w:hAnsi="Segoe UI" w:cs="Segoe UI"/>
          <w:sz w:val="18"/>
          <w:szCs w:val="18"/>
        </w:rPr>
        <w:tab/>
      </w:r>
      <w:r w:rsidRPr="003A51FC">
        <w:rPr>
          <w:rFonts w:ascii="Segoe UI" w:hAnsi="Segoe UI" w:cs="Segoe UI"/>
          <w:sz w:val="18"/>
          <w:szCs w:val="18"/>
        </w:rPr>
        <w:tab/>
      </w:r>
    </w:p>
    <w:p w14:paraId="64D80A57" w14:textId="6E371F4A" w:rsidR="003A51FC" w:rsidRPr="003A51FC" w:rsidRDefault="003A51FC" w:rsidP="003A51FC">
      <w:pPr>
        <w:spacing w:after="0" w:line="240" w:lineRule="auto"/>
        <w:rPr>
          <w:rFonts w:ascii="Segoe UI" w:hAnsi="Segoe UI" w:cs="Segoe UI"/>
          <w:sz w:val="18"/>
          <w:szCs w:val="18"/>
        </w:rPr>
      </w:pPr>
      <w:r w:rsidRPr="003A51FC">
        <w:rPr>
          <w:rFonts w:ascii="Segoe UI" w:hAnsi="Segoe UI" w:cs="Segoe UI"/>
          <w:sz w:val="18"/>
          <w:szCs w:val="18"/>
        </w:rPr>
        <w:t>****New Local Plan Submitted for examination (Pre NPPF 2024)</w:t>
      </w:r>
      <w:r w:rsidRPr="003A51FC">
        <w:rPr>
          <w:rFonts w:ascii="Segoe UI" w:hAnsi="Segoe UI" w:cs="Segoe UI"/>
          <w:sz w:val="18"/>
          <w:szCs w:val="18"/>
        </w:rPr>
        <w:tab/>
      </w:r>
      <w:r w:rsidRPr="003A51FC">
        <w:rPr>
          <w:rFonts w:ascii="Segoe UI" w:hAnsi="Segoe UI" w:cs="Segoe UI"/>
          <w:sz w:val="18"/>
          <w:szCs w:val="18"/>
        </w:rPr>
        <w:tab/>
      </w:r>
      <w:r w:rsidRPr="003A51FC">
        <w:rPr>
          <w:rFonts w:ascii="Segoe UI" w:hAnsi="Segoe UI" w:cs="Segoe UI"/>
          <w:sz w:val="18"/>
          <w:szCs w:val="18"/>
        </w:rPr>
        <w:tab/>
      </w:r>
      <w:r w:rsidRPr="003A51FC">
        <w:rPr>
          <w:rFonts w:ascii="Segoe UI" w:hAnsi="Segoe UI" w:cs="Segoe UI"/>
          <w:sz w:val="18"/>
          <w:szCs w:val="18"/>
        </w:rPr>
        <w:tab/>
      </w:r>
    </w:p>
    <w:p w14:paraId="4F11A750" w14:textId="1453DBC2" w:rsidR="003A51FC" w:rsidRPr="003A51FC" w:rsidRDefault="003A51FC" w:rsidP="003A51FC">
      <w:pPr>
        <w:spacing w:after="0" w:line="240" w:lineRule="auto"/>
        <w:rPr>
          <w:rFonts w:ascii="Segoe UI" w:hAnsi="Segoe UI" w:cs="Segoe UI"/>
          <w:sz w:val="18"/>
          <w:szCs w:val="18"/>
        </w:rPr>
      </w:pPr>
      <w:r w:rsidRPr="003A51FC">
        <w:rPr>
          <w:rFonts w:ascii="Segoe UI" w:hAnsi="Segoe UI" w:cs="Segoe UI"/>
          <w:sz w:val="18"/>
          <w:szCs w:val="18"/>
        </w:rPr>
        <w:t>N</w:t>
      </w:r>
      <w:r w:rsidR="002C3336">
        <w:rPr>
          <w:rFonts w:ascii="Segoe UI" w:hAnsi="Segoe UI" w:cs="Segoe UI"/>
          <w:sz w:val="18"/>
          <w:szCs w:val="18"/>
        </w:rPr>
        <w:t xml:space="preserve">B: </w:t>
      </w:r>
      <w:r w:rsidRPr="003A51FC">
        <w:rPr>
          <w:rFonts w:ascii="Segoe UI" w:hAnsi="Segoe UI" w:cs="Segoe UI"/>
          <w:sz w:val="18"/>
          <w:szCs w:val="18"/>
        </w:rPr>
        <w:t xml:space="preserve">Braintree - includes 10% buffer in annual requirement from 1,115 pa to 1,227pa </w:t>
      </w:r>
      <w:r w:rsidRPr="003A51FC">
        <w:rPr>
          <w:rFonts w:ascii="Segoe UI" w:hAnsi="Segoe UI" w:cs="Segoe UI"/>
          <w:sz w:val="18"/>
          <w:szCs w:val="18"/>
        </w:rPr>
        <w:tab/>
      </w:r>
      <w:r w:rsidRPr="003A51FC">
        <w:rPr>
          <w:rFonts w:ascii="Segoe UI" w:hAnsi="Segoe UI" w:cs="Segoe UI"/>
          <w:sz w:val="18"/>
          <w:szCs w:val="18"/>
        </w:rPr>
        <w:tab/>
      </w:r>
    </w:p>
    <w:p w14:paraId="734C7DA1" w14:textId="7022577F" w:rsidR="003A51FC" w:rsidRPr="003A51FC" w:rsidRDefault="003A51FC" w:rsidP="003A51FC">
      <w:pPr>
        <w:spacing w:after="0" w:line="240" w:lineRule="auto"/>
        <w:rPr>
          <w:rFonts w:ascii="Segoe UI" w:hAnsi="Segoe UI" w:cs="Segoe UI"/>
          <w:sz w:val="18"/>
          <w:szCs w:val="18"/>
        </w:rPr>
      </w:pPr>
      <w:r w:rsidRPr="003A51FC">
        <w:rPr>
          <w:rFonts w:ascii="Segoe UI" w:hAnsi="Segoe UI" w:cs="Segoe UI"/>
          <w:sz w:val="18"/>
          <w:szCs w:val="18"/>
        </w:rPr>
        <w:t>Chelmsford - based on the NPPF 2024 transitional requirement of 1,210 rather than 1,454p</w:t>
      </w:r>
      <w:r w:rsidRPr="003A51FC">
        <w:rPr>
          <w:rFonts w:ascii="Segoe UI" w:hAnsi="Segoe UI" w:cs="Segoe UI"/>
          <w:sz w:val="18"/>
          <w:szCs w:val="18"/>
        </w:rPr>
        <w:tab/>
      </w:r>
      <w:r w:rsidRPr="003A51FC">
        <w:rPr>
          <w:rFonts w:ascii="Segoe UI" w:hAnsi="Segoe UI" w:cs="Segoe UI"/>
          <w:sz w:val="18"/>
          <w:szCs w:val="18"/>
        </w:rPr>
        <w:tab/>
      </w:r>
    </w:p>
    <w:p w14:paraId="3979828E" w14:textId="7083A1EA" w:rsidR="003A51FC" w:rsidRPr="003A51FC" w:rsidRDefault="003A51FC" w:rsidP="003A51FC">
      <w:pPr>
        <w:spacing w:after="0" w:line="240" w:lineRule="auto"/>
        <w:rPr>
          <w:rFonts w:ascii="Segoe UI" w:hAnsi="Segoe UI" w:cs="Segoe UI"/>
          <w:sz w:val="18"/>
          <w:szCs w:val="18"/>
        </w:rPr>
      </w:pPr>
      <w:r w:rsidRPr="003A51FC">
        <w:rPr>
          <w:rFonts w:ascii="Segoe UI" w:hAnsi="Segoe UI" w:cs="Segoe UI"/>
          <w:sz w:val="18"/>
          <w:szCs w:val="18"/>
        </w:rPr>
        <w:t>Uttlesford - submitted Plan is at examination based on 675pa rather than the NPPF 805p</w:t>
      </w:r>
      <w:r w:rsidR="005E0AD8">
        <w:rPr>
          <w:rFonts w:ascii="Segoe UI" w:hAnsi="Segoe UI" w:cs="Segoe UI"/>
          <w:sz w:val="18"/>
          <w:szCs w:val="18"/>
        </w:rPr>
        <w:t>a</w:t>
      </w:r>
      <w:r w:rsidRPr="003A51FC">
        <w:rPr>
          <w:rFonts w:ascii="Segoe UI" w:hAnsi="Segoe UI" w:cs="Segoe UI"/>
          <w:sz w:val="18"/>
          <w:szCs w:val="18"/>
        </w:rPr>
        <w:tab/>
      </w:r>
      <w:r w:rsidRPr="003A51FC">
        <w:rPr>
          <w:rFonts w:ascii="Segoe UI" w:hAnsi="Segoe UI" w:cs="Segoe UI"/>
          <w:sz w:val="18"/>
          <w:szCs w:val="18"/>
        </w:rPr>
        <w:tab/>
      </w:r>
    </w:p>
    <w:p w14:paraId="12C62041" w14:textId="77777777" w:rsidR="00343186" w:rsidRDefault="003A51FC" w:rsidP="003A51FC">
      <w:pPr>
        <w:spacing w:after="0" w:line="240" w:lineRule="auto"/>
        <w:rPr>
          <w:rFonts w:ascii="Segoe UI" w:hAnsi="Segoe UI" w:cs="Segoe UI"/>
          <w:sz w:val="18"/>
          <w:szCs w:val="18"/>
        </w:rPr>
      </w:pPr>
      <w:r w:rsidRPr="003A51FC">
        <w:rPr>
          <w:rFonts w:ascii="Segoe UI" w:hAnsi="Segoe UI" w:cs="Segoe UI"/>
          <w:sz w:val="18"/>
          <w:szCs w:val="18"/>
        </w:rPr>
        <w:t>Housing Requirement/Supply - rounded to the nearest 100 homes</w:t>
      </w:r>
    </w:p>
    <w:p w14:paraId="33C1A81E" w14:textId="77777777" w:rsidR="00343186" w:rsidRDefault="00343186" w:rsidP="003A51FC">
      <w:pPr>
        <w:spacing w:after="0" w:line="240" w:lineRule="auto"/>
        <w:rPr>
          <w:rFonts w:ascii="Segoe UI" w:hAnsi="Segoe UI" w:cs="Segoe UI"/>
          <w:sz w:val="18"/>
          <w:szCs w:val="18"/>
        </w:rPr>
      </w:pPr>
      <w:r w:rsidRPr="00343186">
        <w:rPr>
          <w:rFonts w:ascii="Segoe UI" w:hAnsi="Segoe UI" w:cs="Segoe UI"/>
          <w:sz w:val="18"/>
          <w:szCs w:val="18"/>
        </w:rPr>
        <w:t>The supported accommodation need for vulnerable young people, including care leavers, was estimated quadrant-wise. This need has been disaggregated equally across the districts within each quadrant.</w:t>
      </w:r>
    </w:p>
    <w:p w14:paraId="078F9AD5" w14:textId="09283FCE" w:rsidR="00E510FB" w:rsidRPr="003A51FC" w:rsidRDefault="00343186" w:rsidP="003A51FC">
      <w:pPr>
        <w:spacing w:after="0" w:line="240" w:lineRule="auto"/>
        <w:rPr>
          <w:rFonts w:ascii="Segoe UI" w:hAnsi="Segoe UI" w:cs="Segoe UI"/>
          <w:sz w:val="18"/>
          <w:szCs w:val="18"/>
        </w:rPr>
      </w:pPr>
      <w:r w:rsidRPr="00343186">
        <w:rPr>
          <w:rFonts w:ascii="Segoe UI" w:hAnsi="Segoe UI" w:cs="Segoe UI"/>
          <w:sz w:val="18"/>
          <w:szCs w:val="18"/>
        </w:rPr>
        <w:t>The estimated housing need for victims, survivors and perpetrators of domestic abuse was calculated at the county level. This figure has been equally distributed across all districts.</w:t>
      </w:r>
      <w:r w:rsidR="003A51FC" w:rsidRPr="003A51FC">
        <w:rPr>
          <w:rFonts w:ascii="Segoe UI" w:hAnsi="Segoe UI" w:cs="Segoe UI"/>
          <w:sz w:val="18"/>
          <w:szCs w:val="18"/>
        </w:rPr>
        <w:tab/>
      </w:r>
    </w:p>
    <w:p w14:paraId="2E33C700" w14:textId="77777777" w:rsidR="00B73F1A" w:rsidRDefault="00B73F1A" w:rsidP="0085073F"/>
    <w:p w14:paraId="4FD12717" w14:textId="77777777" w:rsidR="00B73F1A" w:rsidRDefault="00B73F1A" w:rsidP="0085073F"/>
    <w:p w14:paraId="07B25D34" w14:textId="77777777" w:rsidR="00B73F1A" w:rsidRDefault="00B73F1A" w:rsidP="0085073F"/>
    <w:p w14:paraId="72BED59C" w14:textId="77777777" w:rsidR="00CC40DE" w:rsidRDefault="00CC40DE" w:rsidP="0085073F"/>
    <w:p w14:paraId="71A6CE60" w14:textId="27481CAE" w:rsidR="00CC40DE" w:rsidRDefault="00CC40DE">
      <w:r>
        <w:br w:type="page"/>
      </w:r>
    </w:p>
    <w:p w14:paraId="748BE090" w14:textId="6A94311B" w:rsidR="00461816" w:rsidRPr="00461816" w:rsidRDefault="00461816" w:rsidP="0085073F">
      <w:pPr>
        <w:pStyle w:val="Heading1202"/>
        <w:numPr>
          <w:ilvl w:val="0"/>
          <w:numId w:val="0"/>
        </w:numPr>
        <w:rPr>
          <w:sz w:val="32"/>
          <w:szCs w:val="32"/>
        </w:rPr>
      </w:pPr>
      <w:bookmarkStart w:id="370" w:name="_Toc204006017"/>
      <w:r w:rsidRPr="00461816">
        <w:rPr>
          <w:sz w:val="32"/>
          <w:szCs w:val="32"/>
        </w:rPr>
        <w:lastRenderedPageBreak/>
        <w:t xml:space="preserve">Annexe </w:t>
      </w:r>
      <w:r w:rsidR="00235FD6">
        <w:rPr>
          <w:sz w:val="32"/>
          <w:szCs w:val="32"/>
        </w:rPr>
        <w:t>3</w:t>
      </w:r>
      <w:r>
        <w:rPr>
          <w:sz w:val="32"/>
          <w:szCs w:val="32"/>
        </w:rPr>
        <w:t xml:space="preserve"> Glossary</w:t>
      </w:r>
      <w:bookmarkEnd w:id="370"/>
    </w:p>
    <w:p w14:paraId="5106D7AD" w14:textId="77777777" w:rsidR="0098267E" w:rsidRPr="00227E44" w:rsidRDefault="0098267E" w:rsidP="00284938">
      <w:pPr>
        <w:jc w:val="both"/>
        <w:rPr>
          <w:rFonts w:ascii="Segoe UI" w:hAnsi="Segoe UI" w:cs="Segoe UI"/>
          <w:sz w:val="22"/>
          <w:szCs w:val="22"/>
        </w:rPr>
      </w:pPr>
      <w:r w:rsidRPr="00227E44">
        <w:rPr>
          <w:rFonts w:ascii="Segoe UI" w:hAnsi="Segoe UI" w:cs="Segoe UI"/>
          <w:b/>
          <w:sz w:val="22"/>
          <w:szCs w:val="22"/>
        </w:rPr>
        <w:t>Affordable housing</w:t>
      </w:r>
      <w:r w:rsidRPr="00227E44">
        <w:rPr>
          <w:rFonts w:ascii="Segoe UI" w:hAnsi="Segoe UI" w:cs="Segoe UI"/>
          <w:sz w:val="22"/>
          <w:szCs w:val="22"/>
        </w:rPr>
        <w:t xml:space="preserve"> </w:t>
      </w:r>
    </w:p>
    <w:p w14:paraId="0E8CE4D6"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Housing that is provided for rent or shared ownership for people who cannot afford to rent or purchase a property on the open market.</w:t>
      </w:r>
    </w:p>
    <w:p w14:paraId="7DD44C8D" w14:textId="7777777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Care Technology</w:t>
      </w:r>
    </w:p>
    <w:p w14:paraId="5489B4E2"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The term used to describe digital or smart devices and services that can support a person's independence; to help them/others to better self-manage and monitor their health and wellbeing and/or provide peace of mind. Services include telecare (long distance monitoring), assistive technology, such as digital assistants, and telehealth (remote health monitoring).</w:t>
      </w:r>
    </w:p>
    <w:p w14:paraId="41ED1F16" w14:textId="7777777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Disabled Facilities Grants (DFG)</w:t>
      </w:r>
    </w:p>
    <w:p w14:paraId="40CE78CB" w14:textId="278476B4"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 xml:space="preserve">A grant available from Local Authorities to pay for changes to a person’s home  to enable them to continue to live </w:t>
      </w:r>
      <w:r w:rsidR="00284938" w:rsidRPr="00227E44">
        <w:rPr>
          <w:rFonts w:ascii="Segoe UI" w:hAnsi="Segoe UI" w:cs="Segoe UI"/>
          <w:sz w:val="22"/>
          <w:szCs w:val="22"/>
        </w:rPr>
        <w:t>there.</w:t>
      </w:r>
    </w:p>
    <w:p w14:paraId="4BFCC981" w14:textId="421A88D3"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 xml:space="preserve">Extra </w:t>
      </w:r>
      <w:r w:rsidR="00565C35">
        <w:rPr>
          <w:rFonts w:ascii="Segoe UI" w:hAnsi="Segoe UI" w:cs="Segoe UI"/>
          <w:b/>
          <w:sz w:val="22"/>
          <w:szCs w:val="22"/>
        </w:rPr>
        <w:t>c</w:t>
      </w:r>
      <w:r w:rsidRPr="00227E44">
        <w:rPr>
          <w:rFonts w:ascii="Segoe UI" w:hAnsi="Segoe UI" w:cs="Segoe UI"/>
          <w:b/>
          <w:sz w:val="22"/>
          <w:szCs w:val="22"/>
        </w:rPr>
        <w:t xml:space="preserve">are </w:t>
      </w:r>
      <w:r w:rsidR="00565C35">
        <w:rPr>
          <w:rFonts w:ascii="Segoe UI" w:hAnsi="Segoe UI" w:cs="Segoe UI"/>
          <w:b/>
          <w:sz w:val="22"/>
          <w:szCs w:val="22"/>
        </w:rPr>
        <w:t>h</w:t>
      </w:r>
      <w:r w:rsidR="009C571E" w:rsidRPr="00227E44">
        <w:rPr>
          <w:rFonts w:ascii="Segoe UI" w:hAnsi="Segoe UI" w:cs="Segoe UI"/>
          <w:b/>
          <w:sz w:val="22"/>
          <w:szCs w:val="22"/>
        </w:rPr>
        <w:t>ousing</w:t>
      </w:r>
    </w:p>
    <w:p w14:paraId="3BCB37D3"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Self-contained homes with design features and support services available to enable self- care and independent living.</w:t>
      </w:r>
    </w:p>
    <w:p w14:paraId="7E296AF2" w14:textId="7777777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General Needs Housing</w:t>
      </w:r>
    </w:p>
    <w:p w14:paraId="15F8C931"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Housing that is not purpose built, adapted or managed for a particular client/care group.</w:t>
      </w:r>
    </w:p>
    <w:p w14:paraId="044B1946" w14:textId="7777777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Housing Association</w:t>
      </w:r>
    </w:p>
    <w:p w14:paraId="501535F2" w14:textId="357595D9"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 xml:space="preserve">An organisation that provides houses and flats to people on low incomes or with </w:t>
      </w:r>
      <w:r w:rsidR="00284938" w:rsidRPr="00227E44">
        <w:rPr>
          <w:rFonts w:ascii="Segoe UI" w:hAnsi="Segoe UI" w:cs="Segoe UI"/>
          <w:sz w:val="22"/>
          <w:szCs w:val="22"/>
        </w:rPr>
        <w:t>needs</w:t>
      </w:r>
      <w:r w:rsidRPr="00227E44">
        <w:rPr>
          <w:rFonts w:ascii="Segoe UI" w:hAnsi="Segoe UI" w:cs="Segoe UI"/>
          <w:sz w:val="22"/>
          <w:szCs w:val="22"/>
        </w:rPr>
        <w:t>. Also known as ‘registered provider’.</w:t>
      </w:r>
    </w:p>
    <w:p w14:paraId="58C36280" w14:textId="7777777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Housing Related Support (HRS)</w:t>
      </w:r>
    </w:p>
    <w:p w14:paraId="5AA69D51"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 xml:space="preserve">A service provided to help vulnerable people regain, maintain or achieve independent living. </w:t>
      </w:r>
    </w:p>
    <w:p w14:paraId="44EE1DF1" w14:textId="77777777" w:rsidR="0098267E" w:rsidRPr="00227E44" w:rsidRDefault="0098267E" w:rsidP="00284938">
      <w:pPr>
        <w:jc w:val="both"/>
        <w:rPr>
          <w:rFonts w:ascii="Segoe UI" w:hAnsi="Segoe UI" w:cs="Segoe UI"/>
          <w:sz w:val="22"/>
          <w:szCs w:val="22"/>
        </w:rPr>
      </w:pPr>
      <w:r w:rsidRPr="00227E44">
        <w:rPr>
          <w:rFonts w:ascii="Segoe UI" w:hAnsi="Segoe UI" w:cs="Segoe UI"/>
          <w:b/>
          <w:sz w:val="22"/>
          <w:szCs w:val="22"/>
        </w:rPr>
        <w:t>Housing register</w:t>
      </w:r>
      <w:r w:rsidRPr="00227E44">
        <w:rPr>
          <w:rFonts w:ascii="Segoe UI" w:hAnsi="Segoe UI" w:cs="Segoe UI"/>
          <w:sz w:val="22"/>
          <w:szCs w:val="22"/>
        </w:rPr>
        <w:t xml:space="preserve"> </w:t>
      </w:r>
    </w:p>
    <w:p w14:paraId="7DFF8781"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 xml:space="preserve">A register or list of people who are seeking social and affordable housing in a </w:t>
      </w:r>
      <w:bookmarkStart w:id="371" w:name="_Hlk152590804"/>
      <w:r w:rsidRPr="00227E44">
        <w:rPr>
          <w:rFonts w:ascii="Segoe UI" w:hAnsi="Segoe UI" w:cs="Segoe UI"/>
          <w:sz w:val="22"/>
          <w:szCs w:val="22"/>
        </w:rPr>
        <w:t xml:space="preserve">district, city or borough </w:t>
      </w:r>
      <w:bookmarkEnd w:id="371"/>
      <w:r w:rsidRPr="00227E44">
        <w:rPr>
          <w:rFonts w:ascii="Segoe UI" w:hAnsi="Segoe UI" w:cs="Segoe UI"/>
          <w:sz w:val="22"/>
          <w:szCs w:val="22"/>
        </w:rPr>
        <w:t>council area. Most councils have local rules about who can join their housing register.</w:t>
      </w:r>
    </w:p>
    <w:p w14:paraId="4EFE61B7" w14:textId="7777777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Integrated Care Systems (ICSs)</w:t>
      </w:r>
    </w:p>
    <w:p w14:paraId="0FF77B15"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Partnerships of organisations that come together to plan and deliver joined up health and care services, and to improve the lives of people who live and work in their area</w:t>
      </w:r>
    </w:p>
    <w:p w14:paraId="243980B0" w14:textId="77777777" w:rsidR="0098267E" w:rsidRPr="00227E44" w:rsidRDefault="0098267E" w:rsidP="00284938">
      <w:pPr>
        <w:jc w:val="both"/>
        <w:rPr>
          <w:rFonts w:ascii="Segoe UI" w:hAnsi="Segoe UI" w:cs="Segoe UI"/>
          <w:sz w:val="22"/>
          <w:szCs w:val="22"/>
        </w:rPr>
      </w:pPr>
      <w:r w:rsidRPr="00227E44">
        <w:rPr>
          <w:rFonts w:ascii="Segoe UI" w:hAnsi="Segoe UI" w:cs="Segoe UI"/>
          <w:b/>
          <w:sz w:val="22"/>
          <w:szCs w:val="22"/>
        </w:rPr>
        <w:t>Local Plan</w:t>
      </w:r>
      <w:r w:rsidRPr="00227E44">
        <w:rPr>
          <w:rFonts w:ascii="Segoe UI" w:hAnsi="Segoe UI" w:cs="Segoe UI"/>
          <w:sz w:val="22"/>
          <w:szCs w:val="22"/>
        </w:rPr>
        <w:t xml:space="preserve"> </w:t>
      </w:r>
    </w:p>
    <w:p w14:paraId="75F4CBF7" w14:textId="0EFFDB40" w:rsidR="00284938" w:rsidRPr="00227E44" w:rsidRDefault="0098267E" w:rsidP="00284938">
      <w:pPr>
        <w:jc w:val="both"/>
        <w:rPr>
          <w:rFonts w:ascii="Segoe UI" w:hAnsi="Segoe UI" w:cs="Segoe UI"/>
          <w:sz w:val="22"/>
          <w:szCs w:val="22"/>
        </w:rPr>
      </w:pPr>
      <w:r w:rsidRPr="00227E44">
        <w:rPr>
          <w:rFonts w:ascii="Segoe UI" w:hAnsi="Segoe UI" w:cs="Segoe UI"/>
          <w:sz w:val="22"/>
          <w:szCs w:val="22"/>
        </w:rPr>
        <w:t>A document produced by district, city</w:t>
      </w:r>
      <w:r w:rsidR="004070FD" w:rsidRPr="00227E44">
        <w:rPr>
          <w:rFonts w:ascii="Segoe UI" w:hAnsi="Segoe UI" w:cs="Segoe UI"/>
          <w:sz w:val="22"/>
          <w:szCs w:val="22"/>
        </w:rPr>
        <w:t>,</w:t>
      </w:r>
      <w:r w:rsidRPr="00227E44">
        <w:rPr>
          <w:rFonts w:ascii="Segoe UI" w:hAnsi="Segoe UI" w:cs="Segoe UI"/>
          <w:sz w:val="22"/>
          <w:szCs w:val="22"/>
        </w:rPr>
        <w:t xml:space="preserve"> borough </w:t>
      </w:r>
      <w:r w:rsidR="004070FD" w:rsidRPr="00227E44">
        <w:rPr>
          <w:rFonts w:ascii="Segoe UI" w:hAnsi="Segoe UI" w:cs="Segoe UI"/>
          <w:sz w:val="22"/>
          <w:szCs w:val="22"/>
        </w:rPr>
        <w:t>or unitary</w:t>
      </w:r>
      <w:r w:rsidRPr="00227E44">
        <w:rPr>
          <w:rFonts w:ascii="Segoe UI" w:hAnsi="Segoe UI" w:cs="Segoe UI"/>
          <w:sz w:val="22"/>
          <w:szCs w:val="22"/>
        </w:rPr>
        <w:t xml:space="preserve"> councils to </w:t>
      </w:r>
      <w:r w:rsidR="004070FD" w:rsidRPr="00227E44">
        <w:rPr>
          <w:rFonts w:ascii="Segoe UI" w:hAnsi="Segoe UI" w:cs="Segoe UI"/>
          <w:sz w:val="22"/>
          <w:szCs w:val="22"/>
        </w:rPr>
        <w:t>set the framework</w:t>
      </w:r>
      <w:r w:rsidR="00E34014" w:rsidRPr="00227E44">
        <w:rPr>
          <w:rFonts w:ascii="Segoe UI" w:hAnsi="Segoe UI" w:cs="Segoe UI"/>
          <w:sz w:val="22"/>
          <w:szCs w:val="22"/>
        </w:rPr>
        <w:t xml:space="preserve"> and </w:t>
      </w:r>
      <w:r w:rsidR="0095419A" w:rsidRPr="00227E44">
        <w:rPr>
          <w:rFonts w:ascii="Segoe UI" w:hAnsi="Segoe UI" w:cs="Segoe UI"/>
          <w:sz w:val="22"/>
          <w:szCs w:val="22"/>
        </w:rPr>
        <w:t>policies</w:t>
      </w:r>
      <w:r w:rsidR="004070FD" w:rsidRPr="00227E44">
        <w:rPr>
          <w:rFonts w:ascii="Segoe UI" w:hAnsi="Segoe UI" w:cs="Segoe UI"/>
          <w:sz w:val="22"/>
          <w:szCs w:val="22"/>
        </w:rPr>
        <w:t xml:space="preserve"> for </w:t>
      </w:r>
      <w:r w:rsidRPr="00227E44">
        <w:rPr>
          <w:rFonts w:ascii="Segoe UI" w:hAnsi="Segoe UI" w:cs="Segoe UI"/>
          <w:sz w:val="22"/>
          <w:szCs w:val="22"/>
        </w:rPr>
        <w:t xml:space="preserve">decisions on future development proposals and to address the development needs </w:t>
      </w:r>
      <w:r w:rsidRPr="00227E44">
        <w:rPr>
          <w:rFonts w:ascii="Segoe UI" w:hAnsi="Segoe UI" w:cs="Segoe UI"/>
          <w:sz w:val="22"/>
          <w:szCs w:val="22"/>
        </w:rPr>
        <w:lastRenderedPageBreak/>
        <w:t>and opportunities of the area</w:t>
      </w:r>
      <w:r w:rsidR="008808A2" w:rsidRPr="00227E44">
        <w:rPr>
          <w:rFonts w:ascii="Segoe UI" w:hAnsi="Segoe UI" w:cs="Segoe UI"/>
          <w:sz w:val="22"/>
          <w:szCs w:val="22"/>
        </w:rPr>
        <w:t xml:space="preserve"> for </w:t>
      </w:r>
      <w:r w:rsidR="00DB6034" w:rsidRPr="00227E44">
        <w:rPr>
          <w:rFonts w:ascii="Segoe UI" w:hAnsi="Segoe UI" w:cs="Segoe UI"/>
          <w:sz w:val="22"/>
          <w:szCs w:val="22"/>
        </w:rPr>
        <w:t>a 15-20 year period</w:t>
      </w:r>
      <w:r w:rsidRPr="00227E44">
        <w:rPr>
          <w:rFonts w:ascii="Segoe UI" w:hAnsi="Segoe UI" w:cs="Segoe UI"/>
          <w:sz w:val="22"/>
          <w:szCs w:val="22"/>
        </w:rPr>
        <w:t xml:space="preserve">. </w:t>
      </w:r>
      <w:r w:rsidR="00E34014" w:rsidRPr="00227E44">
        <w:rPr>
          <w:rFonts w:ascii="Segoe UI" w:hAnsi="Segoe UI" w:cs="Segoe UI"/>
          <w:sz w:val="22"/>
          <w:szCs w:val="22"/>
        </w:rPr>
        <w:t>Local Plans identify specific sites for development and their development principles to demonstrate it can meet the local housing need.</w:t>
      </w:r>
      <w:r w:rsidRPr="00227E44">
        <w:rPr>
          <w:rFonts w:ascii="Segoe UI" w:hAnsi="Segoe UI" w:cs="Segoe UI"/>
          <w:sz w:val="22"/>
          <w:szCs w:val="22"/>
        </w:rPr>
        <w:t xml:space="preserve"> Topics that Local Plans usually cover include housing, employment, retail and the infrastructure needed to support any new development (such as schools, health facilities, transport). The Local Plan will also identify where development should take place and areas where development should be restricted</w:t>
      </w:r>
      <w:r w:rsidR="0095419A" w:rsidRPr="00227E44">
        <w:rPr>
          <w:rFonts w:ascii="Segoe UI" w:hAnsi="Segoe UI" w:cs="Segoe UI"/>
          <w:sz w:val="22"/>
          <w:szCs w:val="22"/>
        </w:rPr>
        <w:t xml:space="preserve"> given local, national and international environmental constraints</w:t>
      </w:r>
      <w:r w:rsidRPr="00227E44">
        <w:rPr>
          <w:rFonts w:ascii="Segoe UI" w:hAnsi="Segoe UI" w:cs="Segoe UI"/>
          <w:sz w:val="22"/>
          <w:szCs w:val="22"/>
        </w:rPr>
        <w:t>.</w:t>
      </w:r>
    </w:p>
    <w:p w14:paraId="4D3A5D19" w14:textId="06367885" w:rsidR="00F928F9" w:rsidRDefault="00F928F9" w:rsidP="00284938">
      <w:pPr>
        <w:jc w:val="both"/>
        <w:rPr>
          <w:rFonts w:ascii="Segoe UI" w:hAnsi="Segoe UI" w:cs="Segoe UI"/>
          <w:b/>
          <w:sz w:val="22"/>
          <w:szCs w:val="22"/>
        </w:rPr>
      </w:pPr>
      <w:r>
        <w:rPr>
          <w:rFonts w:ascii="Segoe UI" w:hAnsi="Segoe UI" w:cs="Segoe UI"/>
          <w:b/>
          <w:sz w:val="22"/>
          <w:szCs w:val="22"/>
        </w:rPr>
        <w:t>Move on housing</w:t>
      </w:r>
    </w:p>
    <w:p w14:paraId="03A24824" w14:textId="70CD4079" w:rsidR="00F928F9" w:rsidRPr="00F928F9" w:rsidRDefault="00D544F8" w:rsidP="00284938">
      <w:pPr>
        <w:jc w:val="both"/>
        <w:rPr>
          <w:rFonts w:ascii="Segoe UI" w:hAnsi="Segoe UI" w:cs="Segoe UI"/>
          <w:bCs/>
          <w:sz w:val="22"/>
          <w:szCs w:val="22"/>
        </w:rPr>
      </w:pPr>
      <w:r>
        <w:rPr>
          <w:rFonts w:ascii="Segoe UI" w:hAnsi="Segoe UI" w:cs="Segoe UI"/>
          <w:bCs/>
          <w:sz w:val="22"/>
          <w:szCs w:val="22"/>
        </w:rPr>
        <w:t>This is ge</w:t>
      </w:r>
      <w:r w:rsidR="00774403">
        <w:rPr>
          <w:rFonts w:ascii="Segoe UI" w:hAnsi="Segoe UI" w:cs="Segoe UI"/>
          <w:bCs/>
          <w:sz w:val="22"/>
          <w:szCs w:val="22"/>
        </w:rPr>
        <w:t>neral</w:t>
      </w:r>
      <w:r>
        <w:rPr>
          <w:rFonts w:ascii="Segoe UI" w:hAnsi="Segoe UI" w:cs="Segoe UI"/>
          <w:bCs/>
          <w:sz w:val="22"/>
          <w:szCs w:val="22"/>
        </w:rPr>
        <w:t xml:space="preserve"> needs </w:t>
      </w:r>
      <w:r w:rsidR="00774403">
        <w:rPr>
          <w:rFonts w:ascii="Segoe UI" w:hAnsi="Segoe UI" w:cs="Segoe UI"/>
          <w:bCs/>
          <w:sz w:val="22"/>
          <w:szCs w:val="22"/>
        </w:rPr>
        <w:t>housing</w:t>
      </w:r>
      <w:r>
        <w:rPr>
          <w:rFonts w:ascii="Segoe UI" w:hAnsi="Segoe UI" w:cs="Segoe UI"/>
          <w:bCs/>
          <w:sz w:val="22"/>
          <w:szCs w:val="22"/>
        </w:rPr>
        <w:t xml:space="preserve"> in the social housing sector </w:t>
      </w:r>
      <w:r w:rsidR="004E1FA2">
        <w:rPr>
          <w:rFonts w:ascii="Segoe UI" w:hAnsi="Segoe UI" w:cs="Segoe UI"/>
          <w:bCs/>
          <w:sz w:val="22"/>
          <w:szCs w:val="22"/>
        </w:rPr>
        <w:t xml:space="preserve">or in the private </w:t>
      </w:r>
      <w:r w:rsidR="00774403">
        <w:rPr>
          <w:rFonts w:ascii="Segoe UI" w:hAnsi="Segoe UI" w:cs="Segoe UI"/>
          <w:bCs/>
          <w:sz w:val="22"/>
          <w:szCs w:val="22"/>
        </w:rPr>
        <w:t>rented</w:t>
      </w:r>
      <w:r w:rsidR="004E1FA2">
        <w:rPr>
          <w:rFonts w:ascii="Segoe UI" w:hAnsi="Segoe UI" w:cs="Segoe UI"/>
          <w:bCs/>
          <w:sz w:val="22"/>
          <w:szCs w:val="22"/>
        </w:rPr>
        <w:t xml:space="preserve"> </w:t>
      </w:r>
      <w:r w:rsidR="00774403">
        <w:rPr>
          <w:rFonts w:ascii="Segoe UI" w:hAnsi="Segoe UI" w:cs="Segoe UI"/>
          <w:bCs/>
          <w:sz w:val="22"/>
          <w:szCs w:val="22"/>
        </w:rPr>
        <w:t>sector</w:t>
      </w:r>
      <w:r w:rsidR="004E1FA2">
        <w:rPr>
          <w:rFonts w:ascii="Segoe UI" w:hAnsi="Segoe UI" w:cs="Segoe UI"/>
          <w:bCs/>
          <w:sz w:val="22"/>
          <w:szCs w:val="22"/>
        </w:rPr>
        <w:t xml:space="preserve"> that is </w:t>
      </w:r>
      <w:r w:rsidR="00774403">
        <w:rPr>
          <w:rFonts w:ascii="Segoe UI" w:hAnsi="Segoe UI" w:cs="Segoe UI"/>
          <w:bCs/>
          <w:sz w:val="22"/>
          <w:szCs w:val="22"/>
        </w:rPr>
        <w:t>required</w:t>
      </w:r>
      <w:r w:rsidR="004E1FA2">
        <w:rPr>
          <w:rFonts w:ascii="Segoe UI" w:hAnsi="Segoe UI" w:cs="Segoe UI"/>
          <w:bCs/>
          <w:sz w:val="22"/>
          <w:szCs w:val="22"/>
        </w:rPr>
        <w:t xml:space="preserve"> for peop</w:t>
      </w:r>
      <w:r w:rsidR="00774403">
        <w:rPr>
          <w:rFonts w:ascii="Segoe UI" w:hAnsi="Segoe UI" w:cs="Segoe UI"/>
          <w:bCs/>
          <w:sz w:val="22"/>
          <w:szCs w:val="22"/>
        </w:rPr>
        <w:t>le</w:t>
      </w:r>
      <w:r w:rsidR="004E1FA2">
        <w:rPr>
          <w:rFonts w:ascii="Segoe UI" w:hAnsi="Segoe UI" w:cs="Segoe UI"/>
          <w:bCs/>
          <w:sz w:val="22"/>
          <w:szCs w:val="22"/>
        </w:rPr>
        <w:t xml:space="preserve"> with care and/or support needs to move to </w:t>
      </w:r>
      <w:r w:rsidR="0058017D">
        <w:rPr>
          <w:rFonts w:ascii="Segoe UI" w:hAnsi="Segoe UI" w:cs="Segoe UI"/>
          <w:bCs/>
          <w:sz w:val="22"/>
          <w:szCs w:val="22"/>
        </w:rPr>
        <w:t xml:space="preserve">once they no longer have a need to live in supported </w:t>
      </w:r>
      <w:r w:rsidR="00774403">
        <w:rPr>
          <w:rFonts w:ascii="Segoe UI" w:hAnsi="Segoe UI" w:cs="Segoe UI"/>
          <w:bCs/>
          <w:sz w:val="22"/>
          <w:szCs w:val="22"/>
        </w:rPr>
        <w:t>housing</w:t>
      </w:r>
      <w:r w:rsidR="0058017D">
        <w:rPr>
          <w:rFonts w:ascii="Segoe UI" w:hAnsi="Segoe UI" w:cs="Segoe UI"/>
          <w:bCs/>
          <w:sz w:val="22"/>
          <w:szCs w:val="22"/>
        </w:rPr>
        <w:t xml:space="preserve">, for example young people with support needs who </w:t>
      </w:r>
      <w:r w:rsidR="00774403">
        <w:rPr>
          <w:rFonts w:ascii="Segoe UI" w:hAnsi="Segoe UI" w:cs="Segoe UI"/>
          <w:bCs/>
          <w:sz w:val="22"/>
          <w:szCs w:val="22"/>
        </w:rPr>
        <w:t>need</w:t>
      </w:r>
      <w:r w:rsidR="0058017D">
        <w:rPr>
          <w:rFonts w:ascii="Segoe UI" w:hAnsi="Segoe UI" w:cs="Segoe UI"/>
          <w:bCs/>
          <w:sz w:val="22"/>
          <w:szCs w:val="22"/>
        </w:rPr>
        <w:t xml:space="preserve"> to move on from supported </w:t>
      </w:r>
      <w:r w:rsidR="00774403">
        <w:rPr>
          <w:rFonts w:ascii="Segoe UI" w:hAnsi="Segoe UI" w:cs="Segoe UI"/>
          <w:bCs/>
          <w:sz w:val="22"/>
          <w:szCs w:val="22"/>
        </w:rPr>
        <w:t>housing</w:t>
      </w:r>
      <w:r w:rsidR="0058017D">
        <w:rPr>
          <w:rFonts w:ascii="Segoe UI" w:hAnsi="Segoe UI" w:cs="Segoe UI"/>
          <w:bCs/>
          <w:sz w:val="22"/>
          <w:szCs w:val="22"/>
        </w:rPr>
        <w:t xml:space="preserve"> to </w:t>
      </w:r>
      <w:r w:rsidR="00774403">
        <w:rPr>
          <w:rFonts w:ascii="Segoe UI" w:hAnsi="Segoe UI" w:cs="Segoe UI"/>
          <w:bCs/>
          <w:sz w:val="22"/>
          <w:szCs w:val="22"/>
        </w:rPr>
        <w:t xml:space="preserve">general needs housing as part of living independently. </w:t>
      </w:r>
    </w:p>
    <w:p w14:paraId="4D0AB249" w14:textId="53126465"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 xml:space="preserve">Nursing </w:t>
      </w:r>
      <w:r w:rsidR="00565C35">
        <w:rPr>
          <w:rFonts w:ascii="Segoe UI" w:hAnsi="Segoe UI" w:cs="Segoe UI"/>
          <w:b/>
          <w:sz w:val="22"/>
          <w:szCs w:val="22"/>
        </w:rPr>
        <w:t>c</w:t>
      </w:r>
      <w:r w:rsidRPr="00227E44">
        <w:rPr>
          <w:rFonts w:ascii="Segoe UI" w:hAnsi="Segoe UI" w:cs="Segoe UI"/>
          <w:b/>
          <w:sz w:val="22"/>
          <w:szCs w:val="22"/>
        </w:rPr>
        <w:t>are</w:t>
      </w:r>
    </w:p>
    <w:p w14:paraId="2E6665E6"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Long-term personal and medical care provided in a care home.</w:t>
      </w:r>
    </w:p>
    <w:p w14:paraId="0460EA44" w14:textId="215263BD"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 xml:space="preserve">Residential </w:t>
      </w:r>
      <w:r w:rsidR="00565C35">
        <w:rPr>
          <w:rFonts w:ascii="Segoe UI" w:hAnsi="Segoe UI" w:cs="Segoe UI"/>
          <w:b/>
          <w:sz w:val="22"/>
          <w:szCs w:val="22"/>
        </w:rPr>
        <w:t>c</w:t>
      </w:r>
      <w:r w:rsidRPr="00227E44">
        <w:rPr>
          <w:rFonts w:ascii="Segoe UI" w:hAnsi="Segoe UI" w:cs="Segoe UI"/>
          <w:b/>
          <w:sz w:val="22"/>
          <w:szCs w:val="22"/>
        </w:rPr>
        <w:t>are</w:t>
      </w:r>
    </w:p>
    <w:p w14:paraId="1507F398"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Long-term personal care provided in a care home instead of a person’s own home.</w:t>
      </w:r>
    </w:p>
    <w:p w14:paraId="6D18CD3B" w14:textId="7777777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Shared Lives</w:t>
      </w:r>
    </w:p>
    <w:p w14:paraId="6B86476B"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Shared Lives schemes match people who need care and support with an approved carer, who the person sometimes also moves in and lives with, so that they can live more independently in the community.</w:t>
      </w:r>
    </w:p>
    <w:p w14:paraId="196EBECC" w14:textId="77777777" w:rsidR="0098267E" w:rsidRPr="00227E44" w:rsidRDefault="0098267E" w:rsidP="00284938">
      <w:pPr>
        <w:jc w:val="both"/>
        <w:rPr>
          <w:rFonts w:ascii="Segoe UI" w:hAnsi="Segoe UI" w:cs="Segoe UI"/>
          <w:sz w:val="22"/>
          <w:szCs w:val="22"/>
        </w:rPr>
      </w:pPr>
      <w:r w:rsidRPr="00227E44">
        <w:rPr>
          <w:rFonts w:ascii="Segoe UI" w:hAnsi="Segoe UI" w:cs="Segoe UI"/>
          <w:b/>
          <w:sz w:val="22"/>
          <w:szCs w:val="22"/>
        </w:rPr>
        <w:t>Social housing</w:t>
      </w:r>
      <w:r w:rsidRPr="00227E44">
        <w:rPr>
          <w:rFonts w:ascii="Segoe UI" w:hAnsi="Segoe UI" w:cs="Segoe UI"/>
          <w:sz w:val="22"/>
          <w:szCs w:val="22"/>
        </w:rPr>
        <w:t xml:space="preserve"> </w:t>
      </w:r>
    </w:p>
    <w:p w14:paraId="489A5361"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Housing provided by either local councils or housing associations.  Social homes have rents set to reflect local incomes. The providers of the homes are independently monitored by a national regulator.</w:t>
      </w:r>
    </w:p>
    <w:p w14:paraId="5351A9D4" w14:textId="47266608" w:rsidR="00B01CB6" w:rsidRPr="00227E44" w:rsidRDefault="00B01CB6" w:rsidP="00284938">
      <w:pPr>
        <w:jc w:val="both"/>
        <w:rPr>
          <w:rFonts w:ascii="Segoe UI" w:hAnsi="Segoe UI" w:cs="Segoe UI"/>
          <w:b/>
          <w:sz w:val="22"/>
          <w:szCs w:val="22"/>
        </w:rPr>
      </w:pPr>
      <w:r w:rsidRPr="00227E44">
        <w:rPr>
          <w:rFonts w:ascii="Segoe UI" w:hAnsi="Segoe UI" w:cs="Segoe UI"/>
          <w:b/>
          <w:sz w:val="22"/>
          <w:szCs w:val="22"/>
        </w:rPr>
        <w:t>Spatial Development Strategy</w:t>
      </w:r>
      <w:r w:rsidR="00EB1753" w:rsidRPr="00227E44">
        <w:rPr>
          <w:rFonts w:ascii="Segoe UI" w:hAnsi="Segoe UI" w:cs="Segoe UI"/>
          <w:b/>
          <w:sz w:val="22"/>
          <w:szCs w:val="22"/>
        </w:rPr>
        <w:t xml:space="preserve"> (SDS)</w:t>
      </w:r>
    </w:p>
    <w:p w14:paraId="6A08ADE9" w14:textId="35FFB00A" w:rsidR="00004DE5" w:rsidRPr="00227E44" w:rsidRDefault="00B01CB6" w:rsidP="00284938">
      <w:pPr>
        <w:jc w:val="both"/>
        <w:rPr>
          <w:rFonts w:ascii="Segoe UI" w:hAnsi="Segoe UI" w:cs="Segoe UI"/>
          <w:sz w:val="22"/>
          <w:szCs w:val="22"/>
        </w:rPr>
      </w:pPr>
      <w:r w:rsidRPr="00227E44">
        <w:rPr>
          <w:rFonts w:ascii="Segoe UI" w:hAnsi="Segoe UI" w:cs="Segoe UI"/>
          <w:sz w:val="22"/>
          <w:szCs w:val="22"/>
        </w:rPr>
        <w:t xml:space="preserve">A strategic plan, prepared by a </w:t>
      </w:r>
      <w:proofErr w:type="gramStart"/>
      <w:r w:rsidRPr="00227E44">
        <w:rPr>
          <w:rFonts w:ascii="Segoe UI" w:hAnsi="Segoe UI" w:cs="Segoe UI"/>
          <w:sz w:val="22"/>
          <w:szCs w:val="22"/>
        </w:rPr>
        <w:t>Mayor</w:t>
      </w:r>
      <w:proofErr w:type="gramEnd"/>
      <w:r w:rsidRPr="00227E44">
        <w:rPr>
          <w:rFonts w:ascii="Segoe UI" w:hAnsi="Segoe UI" w:cs="Segoe UI"/>
          <w:sz w:val="22"/>
          <w:szCs w:val="22"/>
        </w:rPr>
        <w:t xml:space="preserve"> or a Combined Authority, </w:t>
      </w:r>
      <w:r w:rsidR="00004DE5" w:rsidRPr="00227E44">
        <w:rPr>
          <w:rFonts w:ascii="Segoe UI" w:hAnsi="Segoe UI" w:cs="Segoe UI"/>
          <w:sz w:val="22"/>
          <w:szCs w:val="22"/>
        </w:rPr>
        <w:t xml:space="preserve">setting out </w:t>
      </w:r>
      <w:r w:rsidR="00EB1753" w:rsidRPr="00227E44">
        <w:rPr>
          <w:rFonts w:ascii="Segoe UI" w:hAnsi="Segoe UI" w:cs="Segoe UI"/>
          <w:sz w:val="22"/>
          <w:szCs w:val="22"/>
        </w:rPr>
        <w:t>a broad framework for development</w:t>
      </w:r>
      <w:r w:rsidRPr="00227E44">
        <w:rPr>
          <w:rFonts w:ascii="Segoe UI" w:hAnsi="Segoe UI" w:cs="Segoe UI"/>
          <w:sz w:val="22"/>
          <w:szCs w:val="22"/>
        </w:rPr>
        <w:t xml:space="preserve"> </w:t>
      </w:r>
      <w:r w:rsidR="00004DE5" w:rsidRPr="00227E44">
        <w:rPr>
          <w:rFonts w:ascii="Segoe UI" w:hAnsi="Segoe UI" w:cs="Segoe UI"/>
          <w:sz w:val="22"/>
          <w:szCs w:val="22"/>
        </w:rPr>
        <w:t>up to 30 years ahead</w:t>
      </w:r>
      <w:r w:rsidRPr="00227E44">
        <w:rPr>
          <w:rFonts w:ascii="Segoe UI" w:hAnsi="Segoe UI" w:cs="Segoe UI"/>
          <w:sz w:val="22"/>
          <w:szCs w:val="22"/>
        </w:rPr>
        <w:t xml:space="preserve">. </w:t>
      </w:r>
      <w:r w:rsidR="00EB1753" w:rsidRPr="00227E44">
        <w:rPr>
          <w:rFonts w:ascii="Segoe UI" w:hAnsi="Segoe UI" w:cs="Segoe UI"/>
          <w:sz w:val="22"/>
          <w:szCs w:val="22"/>
        </w:rPr>
        <w:t>Local plans must be in general conformity with the SDS, ensuring that local development aligns with the broader strategic goals.</w:t>
      </w:r>
      <w:r w:rsidR="00A95869" w:rsidRPr="00227E44">
        <w:rPr>
          <w:rFonts w:ascii="Segoe UI" w:hAnsi="Segoe UI" w:cs="Segoe UI"/>
          <w:sz w:val="22"/>
          <w:szCs w:val="22"/>
        </w:rPr>
        <w:t xml:space="preserve"> It seeks to address key strategic planning issues, such as housing needs (including the distribution and scale </w:t>
      </w:r>
      <w:r w:rsidR="00E469B8" w:rsidRPr="00227E44">
        <w:rPr>
          <w:rFonts w:ascii="Segoe UI" w:hAnsi="Segoe UI" w:cs="Segoe UI"/>
          <w:sz w:val="22"/>
          <w:szCs w:val="22"/>
        </w:rPr>
        <w:t>of development)</w:t>
      </w:r>
      <w:r w:rsidR="00A95869" w:rsidRPr="00227E44">
        <w:rPr>
          <w:rFonts w:ascii="Segoe UI" w:hAnsi="Segoe UI" w:cs="Segoe UI"/>
          <w:sz w:val="22"/>
          <w:szCs w:val="22"/>
        </w:rPr>
        <w:t>, economic growth, infrastructure development, health and environmental matters, including climate change.</w:t>
      </w:r>
    </w:p>
    <w:p w14:paraId="637D7DB6" w14:textId="1D593A59" w:rsidR="0098267E" w:rsidRPr="00227E44" w:rsidRDefault="009C571E" w:rsidP="00284938">
      <w:pPr>
        <w:jc w:val="both"/>
        <w:rPr>
          <w:rFonts w:ascii="Segoe UI" w:hAnsi="Segoe UI" w:cs="Segoe UI"/>
          <w:b/>
          <w:sz w:val="22"/>
          <w:szCs w:val="22"/>
        </w:rPr>
      </w:pPr>
      <w:r w:rsidRPr="00227E44">
        <w:rPr>
          <w:rFonts w:ascii="Segoe UI" w:hAnsi="Segoe UI" w:cs="Segoe UI"/>
          <w:b/>
          <w:sz w:val="22"/>
          <w:szCs w:val="22"/>
        </w:rPr>
        <w:t xml:space="preserve">Supported and </w:t>
      </w:r>
      <w:r w:rsidR="00F24659" w:rsidRPr="00227E44">
        <w:rPr>
          <w:rFonts w:ascii="Segoe UI" w:hAnsi="Segoe UI" w:cs="Segoe UI"/>
          <w:b/>
          <w:sz w:val="22"/>
          <w:szCs w:val="22"/>
        </w:rPr>
        <w:t xml:space="preserve">Specialist Housing and </w:t>
      </w:r>
      <w:r w:rsidR="0098267E" w:rsidRPr="00227E44">
        <w:rPr>
          <w:rFonts w:ascii="Segoe UI" w:hAnsi="Segoe UI" w:cs="Segoe UI"/>
          <w:b/>
          <w:sz w:val="22"/>
          <w:szCs w:val="22"/>
        </w:rPr>
        <w:t xml:space="preserve">Accommodation </w:t>
      </w:r>
    </w:p>
    <w:p w14:paraId="604CA846"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 xml:space="preserve">Specialist and Supported Accommodation is where housing, support and/or care services are provided to help people with a particular need to live as independently as possible. Supported </w:t>
      </w:r>
      <w:r w:rsidRPr="00227E44">
        <w:rPr>
          <w:rFonts w:ascii="Segoe UI" w:hAnsi="Segoe UI" w:cs="Segoe UI"/>
          <w:sz w:val="22"/>
          <w:szCs w:val="22"/>
        </w:rPr>
        <w:lastRenderedPageBreak/>
        <w:t>accommodation provides homes for a wide range of people including older people, people with a disability or autism, people with mental health related needs, and vulnerable young people.</w:t>
      </w:r>
    </w:p>
    <w:p w14:paraId="4FD9F275" w14:textId="77777777" w:rsidR="00CB2F1B" w:rsidRDefault="00CB2F1B" w:rsidP="00284938">
      <w:pPr>
        <w:jc w:val="both"/>
        <w:rPr>
          <w:rFonts w:ascii="Segoe UI" w:hAnsi="Segoe UI" w:cs="Segoe UI"/>
          <w:b/>
          <w:sz w:val="22"/>
          <w:szCs w:val="22"/>
        </w:rPr>
      </w:pPr>
    </w:p>
    <w:p w14:paraId="217286E2" w14:textId="77777777" w:rsidR="00CB2F1B" w:rsidRDefault="00CB2F1B" w:rsidP="00284938">
      <w:pPr>
        <w:jc w:val="both"/>
        <w:rPr>
          <w:rFonts w:ascii="Segoe UI" w:hAnsi="Segoe UI" w:cs="Segoe UI"/>
          <w:b/>
          <w:sz w:val="22"/>
          <w:szCs w:val="22"/>
        </w:rPr>
      </w:pPr>
    </w:p>
    <w:p w14:paraId="77E07A9D" w14:textId="7737598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Supported Living</w:t>
      </w:r>
    </w:p>
    <w:p w14:paraId="79CCDC88" w14:textId="777777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Housing where support and/or care services are provided to help people to live as independently as possible.</w:t>
      </w:r>
    </w:p>
    <w:p w14:paraId="43354537" w14:textId="77777777" w:rsidR="0098267E" w:rsidRPr="00227E44" w:rsidRDefault="0098267E" w:rsidP="00284938">
      <w:pPr>
        <w:jc w:val="both"/>
        <w:rPr>
          <w:rFonts w:ascii="Segoe UI" w:hAnsi="Segoe UI" w:cs="Segoe UI"/>
          <w:b/>
          <w:sz w:val="22"/>
          <w:szCs w:val="22"/>
        </w:rPr>
      </w:pPr>
      <w:r w:rsidRPr="00227E44">
        <w:rPr>
          <w:rFonts w:ascii="Segoe UI" w:hAnsi="Segoe UI" w:cs="Segoe UI"/>
          <w:b/>
          <w:sz w:val="22"/>
          <w:szCs w:val="22"/>
        </w:rPr>
        <w:t>Tenure</w:t>
      </w:r>
    </w:p>
    <w:p w14:paraId="6DAD39E7" w14:textId="4B7EE077" w:rsidR="0098267E" w:rsidRPr="00227E44" w:rsidRDefault="0098267E" w:rsidP="00284938">
      <w:pPr>
        <w:jc w:val="both"/>
        <w:rPr>
          <w:rFonts w:ascii="Segoe UI" w:hAnsi="Segoe UI" w:cs="Segoe UI"/>
          <w:sz w:val="22"/>
          <w:szCs w:val="22"/>
        </w:rPr>
      </w:pPr>
      <w:r w:rsidRPr="00227E44">
        <w:rPr>
          <w:rFonts w:ascii="Segoe UI" w:hAnsi="Segoe UI" w:cs="Segoe UI"/>
          <w:sz w:val="22"/>
          <w:szCs w:val="22"/>
        </w:rPr>
        <w:t>The conditions under which land or buildings are held or occupied, for example, owned outright, secured on a mortgage, rented from a private landlord or rented from the or a Housing Association.</w:t>
      </w:r>
    </w:p>
    <w:sectPr w:rsidR="0098267E" w:rsidRPr="00227E44">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038BE9" w14:textId="77777777" w:rsidR="0004447B" w:rsidRDefault="0004447B" w:rsidP="00181076">
      <w:pPr>
        <w:spacing w:after="0" w:line="240" w:lineRule="auto"/>
      </w:pPr>
      <w:r>
        <w:separator/>
      </w:r>
    </w:p>
  </w:endnote>
  <w:endnote w:type="continuationSeparator" w:id="0">
    <w:p w14:paraId="18EA32DC" w14:textId="77777777" w:rsidR="0004447B" w:rsidRDefault="0004447B" w:rsidP="00181076">
      <w:pPr>
        <w:spacing w:after="0" w:line="240" w:lineRule="auto"/>
      </w:pPr>
      <w:r>
        <w:continuationSeparator/>
      </w:r>
    </w:p>
  </w:endnote>
  <w:endnote w:type="continuationNotice" w:id="1">
    <w:p w14:paraId="06ACBE0F" w14:textId="77777777" w:rsidR="0004447B" w:rsidRDefault="0004447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 w:name="@Yu Gothic UI Semibold">
    <w:charset w:val="80"/>
    <w:family w:val="swiss"/>
    <w:pitch w:val="variable"/>
    <w:sig w:usb0="E00002FF" w:usb1="2AC7FDFF" w:usb2="00000016" w:usb3="00000000" w:csb0="0002009F" w:csb1="00000000"/>
  </w:font>
  <w:font w:name="Asap">
    <w:altName w:val="Cambria"/>
    <w:panose1 w:val="00000000000000000000"/>
    <w:charset w:val="00"/>
    <w:family w:val="roman"/>
    <w:notTrueType/>
    <w:pitch w:val="default"/>
  </w:font>
  <w:font w:name="Aptos Narrow">
    <w:altName w:val="Calibri"/>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12537358"/>
      <w:docPartObj>
        <w:docPartGallery w:val="Page Numbers (Bottom of Page)"/>
        <w:docPartUnique/>
      </w:docPartObj>
    </w:sdtPr>
    <w:sdtEndPr/>
    <w:sdtContent>
      <w:p w14:paraId="3B454C4F" w14:textId="5068DC29" w:rsidR="008F176A" w:rsidRDefault="008F176A">
        <w:pPr>
          <w:pStyle w:val="Footer"/>
          <w:jc w:val="right"/>
        </w:pPr>
        <w:r>
          <w:fldChar w:fldCharType="begin"/>
        </w:r>
        <w:r>
          <w:instrText>PAGE   \* MERGEFORMAT</w:instrText>
        </w:r>
        <w:r>
          <w:fldChar w:fldCharType="separate"/>
        </w:r>
        <w:r>
          <w:t>2</w:t>
        </w:r>
        <w:r>
          <w:fldChar w:fldCharType="end"/>
        </w:r>
      </w:p>
    </w:sdtContent>
  </w:sdt>
  <w:p w14:paraId="04DD23DD" w14:textId="77777777" w:rsidR="00CA5829" w:rsidRDefault="00CA582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9811922"/>
      <w:docPartObj>
        <w:docPartGallery w:val="Page Numbers (Bottom of Page)"/>
        <w:docPartUnique/>
      </w:docPartObj>
    </w:sdtPr>
    <w:sdtEndPr/>
    <w:sdtContent>
      <w:p w14:paraId="670F1264" w14:textId="656F59D2" w:rsidR="00640274" w:rsidRDefault="00640274">
        <w:pPr>
          <w:pStyle w:val="Footer"/>
          <w:jc w:val="right"/>
        </w:pPr>
        <w:r>
          <w:fldChar w:fldCharType="begin"/>
        </w:r>
        <w:r>
          <w:instrText>PAGE   \* MERGEFORMAT</w:instrText>
        </w:r>
        <w:r>
          <w:fldChar w:fldCharType="separate"/>
        </w:r>
        <w:r>
          <w:t>2</w:t>
        </w:r>
        <w:r>
          <w:fldChar w:fldCharType="end"/>
        </w:r>
      </w:p>
    </w:sdtContent>
  </w:sdt>
  <w:p w14:paraId="732F4451" w14:textId="77777777" w:rsidR="00640274" w:rsidRDefault="0064027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17679633"/>
      <w:docPartObj>
        <w:docPartGallery w:val="Page Numbers (Bottom of Page)"/>
        <w:docPartUnique/>
      </w:docPartObj>
    </w:sdtPr>
    <w:sdtEndPr/>
    <w:sdtContent>
      <w:p w14:paraId="13354424" w14:textId="29F2D4DC" w:rsidR="00F62A61" w:rsidRDefault="00F62A61">
        <w:pPr>
          <w:pStyle w:val="Footer"/>
          <w:jc w:val="right"/>
        </w:pPr>
        <w:r>
          <w:fldChar w:fldCharType="begin"/>
        </w:r>
        <w:r>
          <w:instrText>PAGE   \* MERGEFORMAT</w:instrText>
        </w:r>
        <w:r>
          <w:fldChar w:fldCharType="separate"/>
        </w:r>
        <w:r>
          <w:t>2</w:t>
        </w:r>
        <w:r>
          <w:fldChar w:fldCharType="end"/>
        </w:r>
      </w:p>
    </w:sdtContent>
  </w:sdt>
  <w:p w14:paraId="7D83C9C7" w14:textId="77777777" w:rsidR="00F62A61" w:rsidRDefault="00F62A6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9720FA" w14:textId="77777777" w:rsidR="00AA2D33" w:rsidRDefault="00AA2D33">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51620676"/>
      <w:docPartObj>
        <w:docPartGallery w:val="Page Numbers (Bottom of Page)"/>
        <w:docPartUnique/>
      </w:docPartObj>
    </w:sdtPr>
    <w:sdtEndPr/>
    <w:sdtContent>
      <w:p w14:paraId="26FEA9DF" w14:textId="77777777" w:rsidR="00AA2D33" w:rsidRDefault="00AA2D33">
        <w:pPr>
          <w:pStyle w:val="Footer"/>
          <w:jc w:val="right"/>
        </w:pPr>
        <w:r>
          <w:fldChar w:fldCharType="begin"/>
        </w:r>
        <w:r>
          <w:instrText>PAGE   \* MERGEFORMAT</w:instrText>
        </w:r>
        <w:r>
          <w:fldChar w:fldCharType="separate"/>
        </w:r>
        <w:r>
          <w:t>2</w:t>
        </w:r>
        <w:r>
          <w:fldChar w:fldCharType="end"/>
        </w:r>
      </w:p>
    </w:sdtContent>
  </w:sdt>
  <w:p w14:paraId="12C78D9B" w14:textId="77777777" w:rsidR="00AA2D33" w:rsidRDefault="00AA2D33">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83C41A" w14:textId="77777777" w:rsidR="00AA2D33" w:rsidRDefault="00AA2D33">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76CF2" w14:textId="77777777" w:rsidR="00D1663E" w:rsidRDefault="00D1663E">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73065756"/>
      <w:docPartObj>
        <w:docPartGallery w:val="Page Numbers (Bottom of Page)"/>
        <w:docPartUnique/>
      </w:docPartObj>
    </w:sdtPr>
    <w:sdtEndPr/>
    <w:sdtContent>
      <w:p w14:paraId="76B32593" w14:textId="77777777" w:rsidR="00D1663E" w:rsidRDefault="00D1663E">
        <w:pPr>
          <w:pStyle w:val="Footer"/>
          <w:jc w:val="right"/>
        </w:pPr>
        <w:r>
          <w:fldChar w:fldCharType="begin"/>
        </w:r>
        <w:r>
          <w:instrText>PAGE   \* MERGEFORMAT</w:instrText>
        </w:r>
        <w:r>
          <w:fldChar w:fldCharType="separate"/>
        </w:r>
        <w:r>
          <w:t>2</w:t>
        </w:r>
        <w:r>
          <w:fldChar w:fldCharType="end"/>
        </w:r>
      </w:p>
    </w:sdtContent>
  </w:sdt>
  <w:p w14:paraId="51B57322" w14:textId="77777777" w:rsidR="00D1663E" w:rsidRDefault="00D1663E">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9D58B5" w14:textId="77777777" w:rsidR="00D1663E" w:rsidRDefault="00D1663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87E3BB" w14:textId="77777777" w:rsidR="0004447B" w:rsidRDefault="0004447B" w:rsidP="00181076">
      <w:pPr>
        <w:spacing w:after="0" w:line="240" w:lineRule="auto"/>
      </w:pPr>
      <w:r>
        <w:separator/>
      </w:r>
    </w:p>
  </w:footnote>
  <w:footnote w:type="continuationSeparator" w:id="0">
    <w:p w14:paraId="63930B7E" w14:textId="77777777" w:rsidR="0004447B" w:rsidRDefault="0004447B" w:rsidP="00181076">
      <w:pPr>
        <w:spacing w:after="0" w:line="240" w:lineRule="auto"/>
      </w:pPr>
      <w:r>
        <w:continuationSeparator/>
      </w:r>
    </w:p>
  </w:footnote>
  <w:footnote w:type="continuationNotice" w:id="1">
    <w:p w14:paraId="1E2DE8A4" w14:textId="77777777" w:rsidR="0004447B" w:rsidRDefault="0004447B">
      <w:pPr>
        <w:spacing w:after="0" w:line="240" w:lineRule="auto"/>
      </w:pPr>
    </w:p>
  </w:footnote>
  <w:footnote w:id="2">
    <w:p w14:paraId="75D7F6CA" w14:textId="77777777" w:rsidR="00253F79" w:rsidRPr="007B1E43" w:rsidRDefault="00253F79" w:rsidP="00253F79">
      <w:pPr>
        <w:pStyle w:val="FootnoteText"/>
        <w:rPr>
          <w:rFonts w:ascii="Segoe UI" w:hAnsi="Segoe UI" w:cs="Segoe UI"/>
        </w:rPr>
      </w:pPr>
      <w:r w:rsidRPr="007B1E43">
        <w:rPr>
          <w:rStyle w:val="FootnoteReference"/>
          <w:rFonts w:ascii="Segoe UI" w:hAnsi="Segoe UI" w:cs="Segoe UI"/>
        </w:rPr>
        <w:footnoteRef/>
      </w:r>
      <w:r w:rsidRPr="007B1E43">
        <w:rPr>
          <w:rFonts w:ascii="Segoe UI" w:hAnsi="Segoe UI" w:cs="Segoe UI"/>
        </w:rPr>
        <w:t xml:space="preserve"> </w:t>
      </w:r>
      <w:hyperlink r:id="rId1" w:history="1">
        <w:r w:rsidRPr="00835FA2">
          <w:rPr>
            <w:rStyle w:val="Hyperlink"/>
            <w:rFonts w:ascii="Segoe UI" w:hAnsi="Segoe UI" w:cs="Segoe UI"/>
          </w:rPr>
          <w:t>https://www.architecture.com/knowledge-and-resources/knowledge-landing-page/accessible-housing-in-england?srsltid=AfmBOop1hUlFx8-0f60zU3AUlEULGCP2dJxpubh7EljyGl554CJIzu_V</w:t>
        </w:r>
      </w:hyperlink>
    </w:p>
  </w:footnote>
  <w:footnote w:id="3">
    <w:p w14:paraId="7923AAC6" w14:textId="77777777" w:rsidR="00253F79" w:rsidRPr="0065574D" w:rsidRDefault="00253F79" w:rsidP="00253F79">
      <w:pPr>
        <w:pStyle w:val="FootnoteText"/>
        <w:rPr>
          <w:rFonts w:ascii="Segoe UI" w:hAnsi="Segoe UI" w:cs="Segoe UI"/>
        </w:rPr>
      </w:pPr>
      <w:r w:rsidRPr="0065574D">
        <w:rPr>
          <w:rStyle w:val="FootnoteReference"/>
          <w:rFonts w:ascii="Segoe UI" w:hAnsi="Segoe UI" w:cs="Segoe UI"/>
        </w:rPr>
        <w:footnoteRef/>
      </w:r>
      <w:r w:rsidRPr="0065574D">
        <w:rPr>
          <w:rFonts w:ascii="Segoe UI" w:hAnsi="Segoe UI" w:cs="Segoe UI"/>
        </w:rPr>
        <w:t xml:space="preserve"> </w:t>
      </w:r>
      <w:hyperlink r:id="rId2" w:history="1">
        <w:r w:rsidRPr="0065574D">
          <w:rPr>
            <w:rStyle w:val="Hyperlink"/>
            <w:rFonts w:ascii="Segoe UI" w:hAnsi="Segoe UI" w:cs="Segoe UI"/>
          </w:rPr>
          <w:t>https://www.legislation.gov.uk/ukpga/2023/26</w:t>
        </w:r>
      </w:hyperlink>
    </w:p>
  </w:footnote>
  <w:footnote w:id="4">
    <w:p w14:paraId="0F7FF7D8" w14:textId="3D876411" w:rsidR="00465AEB" w:rsidRPr="00465AEB" w:rsidRDefault="00465AEB">
      <w:pPr>
        <w:pStyle w:val="FootnoteText"/>
        <w:rPr>
          <w:rFonts w:ascii="Segoe UI" w:hAnsi="Segoe UI" w:cs="Segoe UI"/>
        </w:rPr>
      </w:pPr>
      <w:r w:rsidRPr="00465AEB">
        <w:rPr>
          <w:rStyle w:val="FootnoteReference"/>
          <w:rFonts w:ascii="Segoe UI" w:hAnsi="Segoe UI" w:cs="Segoe UI"/>
        </w:rPr>
        <w:footnoteRef/>
      </w:r>
      <w:r w:rsidRPr="00465AEB">
        <w:rPr>
          <w:rFonts w:ascii="Segoe UI" w:hAnsi="Segoe UI" w:cs="Segoe UI"/>
        </w:rPr>
        <w:t xml:space="preserve"> Essex JSNA </w:t>
      </w:r>
      <w:hyperlink r:id="rId3" w:history="1">
        <w:r w:rsidRPr="00465AEB">
          <w:rPr>
            <w:rStyle w:val="Hyperlink"/>
            <w:rFonts w:ascii="Segoe UI" w:hAnsi="Segoe UI" w:cs="Segoe UI"/>
          </w:rPr>
          <w:t>https://data.essex.gov.uk/jsna-home/</w:t>
        </w:r>
      </w:hyperlink>
    </w:p>
  </w:footnote>
  <w:footnote w:id="5">
    <w:p w14:paraId="66E6AF25" w14:textId="5D6F59CC" w:rsidR="00465AEB" w:rsidRPr="00465AEB" w:rsidRDefault="00465AEB">
      <w:pPr>
        <w:pStyle w:val="FootnoteText"/>
        <w:rPr>
          <w:rFonts w:ascii="Segoe UI" w:hAnsi="Segoe UI" w:cs="Segoe UI"/>
        </w:rPr>
      </w:pPr>
      <w:r w:rsidRPr="00465AEB">
        <w:rPr>
          <w:rStyle w:val="FootnoteReference"/>
          <w:rFonts w:ascii="Segoe UI" w:hAnsi="Segoe UI" w:cs="Segoe UI"/>
        </w:rPr>
        <w:footnoteRef/>
      </w:r>
      <w:r w:rsidRPr="00465AEB">
        <w:rPr>
          <w:rFonts w:ascii="Segoe UI" w:hAnsi="Segoe UI" w:cs="Segoe UI"/>
        </w:rPr>
        <w:t xml:space="preserve"> Ibid</w:t>
      </w:r>
    </w:p>
  </w:footnote>
  <w:footnote w:id="6">
    <w:p w14:paraId="311EED20" w14:textId="32945B8F" w:rsidR="00D908BD" w:rsidRPr="00D908BD" w:rsidRDefault="003449D9">
      <w:pPr>
        <w:pStyle w:val="FootnoteText"/>
        <w:rPr>
          <w:rFonts w:ascii="Segoe UI" w:hAnsi="Segoe UI" w:cs="Segoe UI"/>
        </w:rPr>
      </w:pPr>
      <w:r w:rsidRPr="00D908BD">
        <w:rPr>
          <w:rStyle w:val="FootnoteReference"/>
          <w:rFonts w:ascii="Segoe UI" w:hAnsi="Segoe UI" w:cs="Segoe UI"/>
        </w:rPr>
        <w:footnoteRef/>
      </w:r>
      <w:r w:rsidRPr="00D908BD">
        <w:rPr>
          <w:rFonts w:ascii="Segoe UI" w:hAnsi="Segoe UI" w:cs="Segoe UI"/>
        </w:rPr>
        <w:t xml:space="preserve"> </w:t>
      </w:r>
      <w:hyperlink r:id="rId4" w:history="1">
        <w:r w:rsidR="00D908BD" w:rsidRPr="00D908BD">
          <w:rPr>
            <w:rStyle w:val="Hyperlink"/>
            <w:rFonts w:ascii="Segoe UI" w:hAnsi="Segoe UI" w:cs="Segoe UI"/>
          </w:rPr>
          <w:t>https://www.essex.gov.uk/sites/default/files/2024-05/ASC%20Business%20Plan%202024%20to%202030%20%28summary%29.pdf</w:t>
        </w:r>
      </w:hyperlink>
    </w:p>
  </w:footnote>
  <w:footnote w:id="7">
    <w:p w14:paraId="69B74E76" w14:textId="54659060" w:rsidR="009F0969" w:rsidRPr="004F6A93" w:rsidRDefault="004F6A93">
      <w:pPr>
        <w:pStyle w:val="FootnoteText"/>
        <w:rPr>
          <w:rFonts w:ascii="Segoe UI" w:hAnsi="Segoe UI" w:cs="Segoe UI"/>
        </w:rPr>
      </w:pPr>
      <w:r w:rsidRPr="004F6A93">
        <w:rPr>
          <w:rStyle w:val="FootnoteReference"/>
          <w:rFonts w:ascii="Segoe UI" w:hAnsi="Segoe UI" w:cs="Segoe UI"/>
        </w:rPr>
        <w:footnoteRef/>
      </w:r>
      <w:hyperlink r:id="rId5" w:history="1">
        <w:r w:rsidR="009F0969" w:rsidRPr="00DF63BF">
          <w:rPr>
            <w:rStyle w:val="Hyperlink"/>
            <w:rFonts w:ascii="Segoe UI" w:hAnsi="Segoe UI" w:cs="Segoe UI"/>
          </w:rPr>
          <w:t>https://assets.publishing.service.gov.uk/media/67aafe8f3b41f783cca46251/NPPF_December_2024.pdf</w:t>
        </w:r>
      </w:hyperlink>
    </w:p>
  </w:footnote>
  <w:footnote w:id="8">
    <w:p w14:paraId="02809CD9" w14:textId="352E3C4F" w:rsidR="00326AF1" w:rsidRPr="007B1E43" w:rsidRDefault="007B1E43">
      <w:pPr>
        <w:pStyle w:val="FootnoteText"/>
        <w:rPr>
          <w:rFonts w:ascii="Segoe UI" w:hAnsi="Segoe UI" w:cs="Segoe UI"/>
        </w:rPr>
      </w:pPr>
      <w:r w:rsidRPr="007B1E43">
        <w:rPr>
          <w:rStyle w:val="FootnoteReference"/>
          <w:rFonts w:ascii="Segoe UI" w:hAnsi="Segoe UI" w:cs="Segoe UI"/>
        </w:rPr>
        <w:footnoteRef/>
      </w:r>
      <w:r w:rsidRPr="007B1E43">
        <w:rPr>
          <w:rFonts w:ascii="Segoe UI" w:hAnsi="Segoe UI" w:cs="Segoe UI"/>
        </w:rPr>
        <w:t xml:space="preserve"> </w:t>
      </w:r>
      <w:hyperlink r:id="rId6" w:history="1">
        <w:r w:rsidR="00326AF1" w:rsidRPr="00835FA2">
          <w:rPr>
            <w:rStyle w:val="Hyperlink"/>
            <w:rFonts w:ascii="Segoe UI" w:hAnsi="Segoe UI" w:cs="Segoe UI"/>
          </w:rPr>
          <w:t>https://www.architecture.com/knowledge-and-resources/knowledge-landing-page/accessible-housing-in-england?srsltid=AfmBOop1hUlFx8-0f60zU3AUlEULGCP2dJxpubh7EljyGl554CJIzu_V</w:t>
        </w:r>
      </w:hyperlink>
    </w:p>
  </w:footnote>
  <w:footnote w:id="9">
    <w:p w14:paraId="44FC3C66" w14:textId="77777777" w:rsidR="00EF0A7E" w:rsidRPr="0065574D" w:rsidRDefault="00EF0A7E" w:rsidP="00EF0A7E">
      <w:pPr>
        <w:pStyle w:val="FootnoteText"/>
        <w:rPr>
          <w:rFonts w:ascii="Segoe UI" w:hAnsi="Segoe UI" w:cs="Segoe UI"/>
        </w:rPr>
      </w:pPr>
      <w:r w:rsidRPr="0065574D">
        <w:rPr>
          <w:rStyle w:val="FootnoteReference"/>
          <w:rFonts w:ascii="Segoe UI" w:hAnsi="Segoe UI" w:cs="Segoe UI"/>
        </w:rPr>
        <w:footnoteRef/>
      </w:r>
      <w:r w:rsidRPr="0065574D">
        <w:rPr>
          <w:rFonts w:ascii="Segoe UI" w:hAnsi="Segoe UI" w:cs="Segoe UI"/>
        </w:rPr>
        <w:t xml:space="preserve"> </w:t>
      </w:r>
      <w:hyperlink r:id="rId7" w:history="1">
        <w:r w:rsidRPr="0065574D">
          <w:rPr>
            <w:rStyle w:val="Hyperlink"/>
            <w:rFonts w:ascii="Segoe UI" w:hAnsi="Segoe UI" w:cs="Segoe UI"/>
          </w:rPr>
          <w:t>https://www.legislation.gov.uk/ukpga/2023/26</w:t>
        </w:r>
      </w:hyperlink>
    </w:p>
  </w:footnote>
  <w:footnote w:id="10">
    <w:p w14:paraId="1BA5DBB7" w14:textId="75944ED6" w:rsidR="00EF0A7E" w:rsidRPr="0065574D" w:rsidRDefault="00EF0A7E" w:rsidP="00EF0A7E">
      <w:pPr>
        <w:pStyle w:val="FootnoteText"/>
        <w:rPr>
          <w:rFonts w:ascii="Segoe UI" w:hAnsi="Segoe UI" w:cs="Segoe UI"/>
        </w:rPr>
      </w:pPr>
      <w:r w:rsidRPr="0065574D">
        <w:rPr>
          <w:rStyle w:val="FootnoteReference"/>
          <w:rFonts w:ascii="Segoe UI" w:hAnsi="Segoe UI" w:cs="Segoe UI"/>
        </w:rPr>
        <w:footnoteRef/>
      </w:r>
      <w:r w:rsidRPr="0065574D">
        <w:rPr>
          <w:rFonts w:ascii="Segoe UI" w:hAnsi="Segoe UI" w:cs="Segoe UI"/>
        </w:rPr>
        <w:t xml:space="preserve"> </w:t>
      </w:r>
      <w:hyperlink r:id="rId8" w:history="1">
        <w:r w:rsidRPr="0065574D">
          <w:rPr>
            <w:rStyle w:val="Hyperlink"/>
            <w:rFonts w:ascii="Segoe UI" w:hAnsi="Segoe UI" w:cs="Segoe UI"/>
          </w:rPr>
          <w:t>https://www.essexproviderhub.org/media/hetbmbej/</w:t>
        </w:r>
        <w:r w:rsidR="00A81154">
          <w:rPr>
            <w:rStyle w:val="Hyperlink"/>
            <w:rFonts w:ascii="Segoe UI" w:hAnsi="Segoe UI" w:cs="Segoe UI"/>
          </w:rPr>
          <w:t>Essex Couty Council</w:t>
        </w:r>
        <w:r w:rsidRPr="0065574D">
          <w:rPr>
            <w:rStyle w:val="Hyperlink"/>
            <w:rFonts w:ascii="Segoe UI" w:hAnsi="Segoe UI" w:cs="Segoe UI"/>
          </w:rPr>
          <w:t>-extra-care-design-guide-2023-accessible.pdf</w:t>
        </w:r>
      </w:hyperlink>
    </w:p>
  </w:footnote>
  <w:footnote w:id="11">
    <w:p w14:paraId="44EAB9F8" w14:textId="77777777" w:rsidR="00EF0A7E" w:rsidRPr="0065574D" w:rsidRDefault="00EF0A7E" w:rsidP="00EF0A7E">
      <w:pPr>
        <w:pStyle w:val="FootnoteText"/>
        <w:rPr>
          <w:rFonts w:ascii="Segoe UI" w:hAnsi="Segoe UI" w:cs="Segoe UI"/>
        </w:rPr>
      </w:pPr>
      <w:r w:rsidRPr="0065574D">
        <w:rPr>
          <w:rStyle w:val="FootnoteReference"/>
          <w:rFonts w:ascii="Segoe UI" w:hAnsi="Segoe UI" w:cs="Segoe UI"/>
        </w:rPr>
        <w:footnoteRef/>
      </w:r>
      <w:r w:rsidRPr="0065574D">
        <w:rPr>
          <w:rFonts w:ascii="Segoe UI" w:hAnsi="Segoe UI" w:cs="Segoe UI"/>
        </w:rPr>
        <w:t xml:space="preserve"> </w:t>
      </w:r>
      <w:hyperlink r:id="rId9" w:history="1">
        <w:r w:rsidRPr="0065574D">
          <w:rPr>
            <w:rStyle w:val="Hyperlink"/>
            <w:rFonts w:ascii="Segoe UI" w:hAnsi="Segoe UI" w:cs="Segoe UI"/>
          </w:rPr>
          <w:t>https://www.essex.gov.uk/sites/default/files/2023-12/Design%20Guidance%20-%20Mental%20Health%20Recovery_1.pdf</w:t>
        </w:r>
      </w:hyperlink>
    </w:p>
  </w:footnote>
  <w:footnote w:id="12">
    <w:p w14:paraId="7BED4BA9" w14:textId="77777777" w:rsidR="00EF0A7E" w:rsidRPr="0065574D" w:rsidRDefault="00EF0A7E" w:rsidP="00EF0A7E">
      <w:pPr>
        <w:pStyle w:val="FootnoteText"/>
        <w:rPr>
          <w:rFonts w:ascii="Segoe UI" w:hAnsi="Segoe UI" w:cs="Segoe UI"/>
        </w:rPr>
      </w:pPr>
      <w:r w:rsidRPr="0065574D">
        <w:rPr>
          <w:rStyle w:val="FootnoteReference"/>
          <w:rFonts w:ascii="Segoe UI" w:hAnsi="Segoe UI" w:cs="Segoe UI"/>
        </w:rPr>
        <w:footnoteRef/>
      </w:r>
      <w:r w:rsidRPr="0065574D">
        <w:rPr>
          <w:rFonts w:ascii="Segoe UI" w:hAnsi="Segoe UI" w:cs="Segoe UI"/>
        </w:rPr>
        <w:t xml:space="preserve"> </w:t>
      </w:r>
      <w:hyperlink r:id="rId10" w:history="1">
        <w:r w:rsidRPr="0065574D">
          <w:rPr>
            <w:rStyle w:val="Hyperlink"/>
            <w:rFonts w:ascii="Segoe UI" w:hAnsi="Segoe UI" w:cs="Segoe UI"/>
          </w:rPr>
          <w:t>https://www.essexproviderhub.org/media/io2la1oj/essex-dg-complex-needs.pdf</w:t>
        </w:r>
      </w:hyperlink>
    </w:p>
  </w:footnote>
  <w:footnote w:id="13">
    <w:p w14:paraId="0DAE1758" w14:textId="320362E8" w:rsidR="00C00797" w:rsidRPr="00D45803" w:rsidRDefault="00D45803">
      <w:pPr>
        <w:pStyle w:val="FootnoteText"/>
        <w:rPr>
          <w:rFonts w:ascii="Segoe UI" w:hAnsi="Segoe UI" w:cs="Segoe UI"/>
        </w:rPr>
      </w:pPr>
      <w:r w:rsidRPr="00D45803">
        <w:rPr>
          <w:rStyle w:val="FootnoteReference"/>
          <w:rFonts w:ascii="Segoe UI" w:hAnsi="Segoe UI" w:cs="Segoe UI"/>
        </w:rPr>
        <w:footnoteRef/>
      </w:r>
      <w:r w:rsidRPr="00D45803">
        <w:rPr>
          <w:rFonts w:ascii="Segoe UI" w:hAnsi="Segoe UI" w:cs="Segoe UI"/>
        </w:rPr>
        <w:t xml:space="preserve"> </w:t>
      </w:r>
      <w:hyperlink r:id="rId11" w:history="1">
        <w:r w:rsidR="00C00797" w:rsidRPr="00835FA2">
          <w:rPr>
            <w:rStyle w:val="Hyperlink"/>
            <w:rFonts w:ascii="Segoe UI" w:hAnsi="Segoe UI" w:cs="Segoe UI"/>
          </w:rPr>
          <w:t>https://www.architecture.com/knowledge-and-resources/knowledge-landing-page/accessible-housing-in-england?srsltid=AfmBOop1hUlFx8-0f60zU3AUlEULGCP2dJxpubh7EljyGl554CJIzu_V</w:t>
        </w:r>
      </w:hyperlink>
    </w:p>
  </w:footnote>
  <w:footnote w:id="14">
    <w:p w14:paraId="392435AE" w14:textId="674D7EA5" w:rsidR="006D12B4" w:rsidRPr="006D12B4" w:rsidRDefault="006D12B4">
      <w:pPr>
        <w:pStyle w:val="FootnoteText"/>
        <w:rPr>
          <w:rFonts w:ascii="Segoe UI" w:hAnsi="Segoe UI" w:cs="Segoe UI"/>
        </w:rPr>
      </w:pPr>
      <w:r w:rsidRPr="006D12B4">
        <w:rPr>
          <w:rStyle w:val="FootnoteReference"/>
          <w:rFonts w:ascii="Segoe UI" w:hAnsi="Segoe UI" w:cs="Segoe UI"/>
        </w:rPr>
        <w:footnoteRef/>
      </w:r>
      <w:r w:rsidRPr="006D12B4">
        <w:rPr>
          <w:rFonts w:ascii="Segoe UI" w:hAnsi="Segoe UI" w:cs="Segoe UI"/>
        </w:rPr>
        <w:t xml:space="preserve"> </w:t>
      </w:r>
      <w:hyperlink r:id="rId12" w:history="1">
        <w:r w:rsidRPr="006D12B4">
          <w:rPr>
            <w:rStyle w:val="Hyperlink"/>
            <w:rFonts w:ascii="Segoe UI" w:hAnsi="Segoe UI" w:cs="Segoe UI"/>
          </w:rPr>
          <w:t>https://www.housinglin.org.uk/_assets/Resources/Housing/Support_materials/Reports/HLIN_Ipsos-Older-Peoples-Housing-Preferences_Report.pdf</w:t>
        </w:r>
      </w:hyperlink>
    </w:p>
  </w:footnote>
  <w:footnote w:id="15">
    <w:p w14:paraId="128785EF" w14:textId="77777777" w:rsidR="001C7D4B" w:rsidRPr="006D12B4" w:rsidRDefault="001C7D4B" w:rsidP="001C7D4B">
      <w:pPr>
        <w:pStyle w:val="FootnoteText"/>
        <w:rPr>
          <w:rFonts w:ascii="Segoe UI" w:hAnsi="Segoe UI" w:cs="Segoe UI"/>
        </w:rPr>
      </w:pPr>
      <w:r w:rsidRPr="006D12B4">
        <w:rPr>
          <w:rStyle w:val="FootnoteReference"/>
          <w:rFonts w:ascii="Segoe UI" w:hAnsi="Segoe UI" w:cs="Segoe UI"/>
        </w:rPr>
        <w:footnoteRef/>
      </w:r>
      <w:r w:rsidRPr="006D12B4">
        <w:rPr>
          <w:rFonts w:ascii="Segoe UI" w:hAnsi="Segoe UI" w:cs="Segoe UI"/>
        </w:rPr>
        <w:t xml:space="preserve"> </w:t>
      </w:r>
      <w:hyperlink r:id="rId13" w:history="1">
        <w:r w:rsidRPr="006D12B4">
          <w:rPr>
            <w:rStyle w:val="Hyperlink"/>
            <w:rFonts w:ascii="Segoe UI" w:hAnsi="Segoe UI" w:cs="Segoe UI"/>
          </w:rPr>
          <w:t>https://www.housinglin.org.uk/Topics/browse/Design-building/HAPPI/</w:t>
        </w:r>
      </w:hyperlink>
    </w:p>
  </w:footnote>
  <w:footnote w:id="16">
    <w:p w14:paraId="68286233" w14:textId="77777777" w:rsidR="001135F3" w:rsidRPr="000573E2" w:rsidRDefault="001135F3" w:rsidP="001135F3">
      <w:pPr>
        <w:pStyle w:val="FootnoteText"/>
        <w:rPr>
          <w:rFonts w:ascii="Segoe UI" w:hAnsi="Segoe UI" w:cs="Segoe UI"/>
        </w:rPr>
      </w:pPr>
      <w:r w:rsidRPr="000573E2">
        <w:rPr>
          <w:rStyle w:val="FootnoteReference"/>
          <w:rFonts w:ascii="Segoe UI" w:hAnsi="Segoe UI" w:cs="Segoe UI"/>
        </w:rPr>
        <w:footnoteRef/>
      </w:r>
      <w:r w:rsidRPr="000573E2">
        <w:rPr>
          <w:rFonts w:ascii="Segoe UI" w:hAnsi="Segoe UI" w:cs="Segoe UI"/>
        </w:rPr>
        <w:t xml:space="preserve"> NHS: </w:t>
      </w:r>
      <w:hyperlink r:id="rId14" w:history="1">
        <w:r w:rsidRPr="000573E2">
          <w:rPr>
            <w:rStyle w:val="Hyperlink"/>
            <w:rFonts w:ascii="Segoe UI" w:hAnsi="Segoe UI" w:cs="Segoe UI"/>
          </w:rPr>
          <w:t>LeDeR – learning from lives and deaths</w:t>
        </w:r>
      </w:hyperlink>
    </w:p>
  </w:footnote>
  <w:footnote w:id="17">
    <w:p w14:paraId="210DAA2F" w14:textId="77777777" w:rsidR="00BF0055" w:rsidRDefault="00BF0055" w:rsidP="00BF0055">
      <w:pPr>
        <w:pStyle w:val="FootnoteText"/>
        <w:rPr>
          <w:rFonts w:ascii="Segoe UI" w:hAnsi="Segoe UI" w:cs="Segoe UI"/>
        </w:rPr>
      </w:pPr>
      <w:r w:rsidRPr="00D44B61">
        <w:rPr>
          <w:rStyle w:val="FootnoteReference"/>
          <w:rFonts w:ascii="Segoe UI" w:hAnsi="Segoe UI" w:cs="Segoe UI"/>
        </w:rPr>
        <w:footnoteRef/>
      </w:r>
      <w:r w:rsidRPr="00D44B61">
        <w:rPr>
          <w:rFonts w:ascii="Segoe UI" w:hAnsi="Segoe UI" w:cs="Segoe UI"/>
        </w:rPr>
        <w:t xml:space="preserve"> National Institute for Health and Care Excellence (NICE) Autism prevalence (last revised in April 2025). </w:t>
      </w:r>
      <w:r w:rsidRPr="0033758E">
        <w:rPr>
          <w:rFonts w:ascii="Segoe UI" w:hAnsi="Segoe UI" w:cs="Segoe UI"/>
        </w:rPr>
        <w:t>Available at:</w:t>
      </w:r>
      <w:r w:rsidRPr="00A9694F">
        <w:rPr>
          <w:rFonts w:ascii="Segoe UI" w:hAnsi="Segoe UI" w:cs="Segoe UI"/>
        </w:rPr>
        <w:t xml:space="preserve"> </w:t>
      </w:r>
      <w:hyperlink r:id="rId15" w:history="1">
        <w:r w:rsidRPr="0012026E">
          <w:rPr>
            <w:rStyle w:val="Hyperlink"/>
            <w:rFonts w:ascii="Segoe UI" w:hAnsi="Segoe UI" w:cs="Segoe UI"/>
          </w:rPr>
          <w:t>https://cks.nice.org.uk/topics/autism-in-adults/background-information/prevalence/</w:t>
        </w:r>
      </w:hyperlink>
    </w:p>
    <w:p w14:paraId="06CD3FA3" w14:textId="77777777" w:rsidR="001C39D0" w:rsidRDefault="001C39D0" w:rsidP="002418CF">
      <w:pPr>
        <w:pStyle w:val="FootnoteText"/>
        <w:rPr>
          <w:rFonts w:ascii="Segoe UI" w:hAnsi="Segoe UI" w:cs="Segoe UI"/>
        </w:rPr>
      </w:pPr>
    </w:p>
    <w:p w14:paraId="24469395" w14:textId="693193B6" w:rsidR="00BF0055" w:rsidRPr="0097143B" w:rsidRDefault="00BF0055" w:rsidP="00BF0055">
      <w:pPr>
        <w:pStyle w:val="FootnoteText"/>
        <w:rPr>
          <w:rFonts w:ascii="Segoe UI" w:hAnsi="Segoe UI" w:cs="Segoe UI"/>
        </w:rPr>
      </w:pPr>
    </w:p>
  </w:footnote>
  <w:footnote w:id="18">
    <w:p w14:paraId="0B0F165A" w14:textId="77777777" w:rsidR="00BF0055" w:rsidRDefault="00BF0055" w:rsidP="00BF0055">
      <w:pPr>
        <w:pStyle w:val="FootnoteText"/>
      </w:pPr>
      <w:r>
        <w:rPr>
          <w:rStyle w:val="FootnoteReference"/>
        </w:rPr>
        <w:footnoteRef/>
      </w:r>
      <w:r>
        <w:t xml:space="preserve"> </w:t>
      </w:r>
      <w:r w:rsidRPr="0033758E">
        <w:rPr>
          <w:rFonts w:ascii="Segoe UI" w:hAnsi="Segoe UI" w:cs="Segoe UI"/>
        </w:rPr>
        <w:t xml:space="preserve">Essex County Council (2020). All Age Autism Strategy 2020-2025. Available at: </w:t>
      </w:r>
      <w:hyperlink r:id="rId16" w:history="1">
        <w:r w:rsidRPr="0033758E">
          <w:rPr>
            <w:rStyle w:val="Hyperlink"/>
            <w:rFonts w:ascii="Segoe UI" w:hAnsi="Segoe UI" w:cs="Segoe UI"/>
          </w:rPr>
          <w:t>essex_autism_strategy_april-2020-final.pdf</w:t>
        </w:r>
      </w:hyperlink>
    </w:p>
  </w:footnote>
  <w:footnote w:id="19">
    <w:p w14:paraId="5CD92EC5" w14:textId="77777777" w:rsidR="00BF0055" w:rsidRPr="00E04DD3" w:rsidRDefault="00BF0055" w:rsidP="00BF0055">
      <w:pPr>
        <w:pStyle w:val="FootnoteText"/>
        <w:rPr>
          <w:rFonts w:ascii="Segoe UI" w:hAnsi="Segoe UI" w:cs="Segoe UI"/>
        </w:rPr>
      </w:pPr>
      <w:r w:rsidRPr="00E04DD3">
        <w:rPr>
          <w:rStyle w:val="FootnoteReference"/>
        </w:rPr>
        <w:footnoteRef/>
      </w:r>
      <w:r w:rsidRPr="00E04DD3">
        <w:rPr>
          <w:rFonts w:ascii="Segoe UI" w:hAnsi="Segoe UI" w:cs="Segoe UI"/>
        </w:rPr>
        <w:t xml:space="preserve"> </w:t>
      </w:r>
      <w:r>
        <w:rPr>
          <w:rFonts w:ascii="Segoe UI" w:hAnsi="Segoe UI" w:cs="Segoe UI"/>
        </w:rPr>
        <w:t xml:space="preserve">York University, Bristol University, and Housing LIN (2023). </w:t>
      </w:r>
      <w:r w:rsidRPr="00550CF1">
        <w:rPr>
          <w:rFonts w:ascii="Segoe UI" w:hAnsi="Segoe UI" w:cs="Segoe UI"/>
        </w:rPr>
        <w:t>Supporting people with learning disabilities at the edges of social care in social housing and the private rented sector</w:t>
      </w:r>
      <w:r>
        <w:rPr>
          <w:rFonts w:ascii="Segoe UI" w:hAnsi="Segoe UI" w:cs="Segoe UI"/>
        </w:rPr>
        <w:t xml:space="preserve">: </w:t>
      </w:r>
      <w:hyperlink r:id="rId17" w:history="1">
        <w:r w:rsidRPr="007106F4">
          <w:rPr>
            <w:rStyle w:val="Hyperlink"/>
            <w:rFonts w:ascii="Segoe UI" w:hAnsi="Segoe UI" w:cs="Segoe UI"/>
          </w:rPr>
          <w:t>https://www.york.ac.uk/chp/housing-health-wellbeing/learning-disabilities</w:t>
        </w:r>
      </w:hyperlink>
      <w:r>
        <w:rPr>
          <w:rFonts w:ascii="Segoe UI" w:hAnsi="Segoe UI" w:cs="Segoe UI"/>
        </w:rPr>
        <w:t xml:space="preserve"> </w:t>
      </w:r>
      <w:r w:rsidRPr="001B7B0A">
        <w:rPr>
          <w:rFonts w:ascii="Segoe UI" w:hAnsi="Segoe UI" w:cs="Segoe UI"/>
        </w:rPr>
        <w:t>/</w:t>
      </w:r>
      <w:hyperlink r:id="rId18" w:history="1">
        <w:r w:rsidRPr="007106F4">
          <w:rPr>
            <w:rStyle w:val="Hyperlink"/>
            <w:rFonts w:ascii="Segoe UI" w:hAnsi="Segoe UI" w:cs="Segoe UI"/>
          </w:rPr>
          <w:t>https://www.housinglin.org.uk/Topics/type/Supporting-people-with-learning-disabilities-at-the-edges-of-social-care-in-social-housing-and-the-private-rented-sector/</w:t>
        </w:r>
      </w:hyperlink>
      <w:r>
        <w:rPr>
          <w:rFonts w:ascii="Segoe UI" w:hAnsi="Segoe UI" w:cs="Segoe UI"/>
        </w:rPr>
        <w:t xml:space="preserve"> </w:t>
      </w:r>
    </w:p>
  </w:footnote>
  <w:footnote w:id="20">
    <w:p w14:paraId="3487DEDB" w14:textId="77777777" w:rsidR="00AA2D33" w:rsidRPr="00CD3D05" w:rsidRDefault="00AA2D33" w:rsidP="00AA2D33">
      <w:pPr>
        <w:pStyle w:val="FootnoteText"/>
        <w:rPr>
          <w:rFonts w:ascii="Segoe UI" w:hAnsi="Segoe UI" w:cs="Segoe UI"/>
        </w:rPr>
      </w:pPr>
      <w:r w:rsidRPr="00CD3D05">
        <w:rPr>
          <w:rStyle w:val="FootnoteReference"/>
          <w:rFonts w:ascii="Segoe UI" w:hAnsi="Segoe UI" w:cs="Segoe UI"/>
        </w:rPr>
        <w:footnoteRef/>
      </w:r>
      <w:hyperlink r:id="rId19" w:history="1">
        <w:r w:rsidRPr="00CD3D05">
          <w:rPr>
            <w:rStyle w:val="Hyperlink"/>
            <w:rFonts w:ascii="Segoe UI" w:hAnsi="Segoe UI" w:cs="Segoe UI"/>
          </w:rPr>
          <w:t>https://www.essex.gov.uk/sites/default/files/migration_data/files/assets.ctfassets.net/knkzaf64jx5x/4gM61R56mQjZU2JzRqJCaN/7691e3095fb1463d1f2fdb277bc5d56f/DS22_7689_Sufficiency_Strategy.pdf</w:t>
        </w:r>
      </w:hyperlink>
    </w:p>
  </w:footnote>
  <w:footnote w:id="21">
    <w:p w14:paraId="5B7D50A6" w14:textId="77777777" w:rsidR="00AA2D33" w:rsidRPr="008D564E" w:rsidRDefault="00AA2D33" w:rsidP="00AA2D33">
      <w:pPr>
        <w:pStyle w:val="FootnoteText"/>
        <w:contextualSpacing/>
        <w:rPr>
          <w:rFonts w:ascii="Segoe UI" w:hAnsi="Segoe UI" w:cs="Segoe UI"/>
        </w:rPr>
      </w:pPr>
      <w:r w:rsidRPr="008D564E">
        <w:rPr>
          <w:rStyle w:val="FootnoteReference"/>
          <w:rFonts w:ascii="Segoe UI" w:hAnsi="Segoe UI" w:cs="Segoe UI"/>
        </w:rPr>
        <w:footnoteRef/>
      </w:r>
      <w:hyperlink r:id="rId20" w:history="1">
        <w:r w:rsidRPr="008D564E">
          <w:rPr>
            <w:rStyle w:val="Hyperlink"/>
            <w:rFonts w:ascii="Segoe UI" w:hAnsi="Segoe UI" w:cs="Segoe UI"/>
          </w:rPr>
          <w:t>https://explore-education-statistics.service.gov.uk/data-tables/children-looked-after-in-england-including-adoptions/2024?subjectId=584845e2-1abb-4425-b0b8-08dd02546655</w:t>
        </w:r>
      </w:hyperlink>
    </w:p>
  </w:footnote>
  <w:footnote w:id="22">
    <w:p w14:paraId="718BC904" w14:textId="77777777" w:rsidR="00AA2D33" w:rsidRPr="008D564E" w:rsidRDefault="00AA2D33" w:rsidP="00AA2D33">
      <w:pPr>
        <w:pStyle w:val="FootnoteText"/>
        <w:rPr>
          <w:rFonts w:ascii="Segoe UI" w:hAnsi="Segoe UI" w:cs="Segoe UI"/>
        </w:rPr>
      </w:pPr>
      <w:r w:rsidRPr="008D564E">
        <w:rPr>
          <w:rStyle w:val="FootnoteReference"/>
          <w:rFonts w:ascii="Segoe UI" w:hAnsi="Segoe UI" w:cs="Segoe UI"/>
        </w:rPr>
        <w:footnoteRef/>
      </w:r>
      <w:r w:rsidRPr="008D564E">
        <w:rPr>
          <w:rFonts w:ascii="Segoe UI" w:hAnsi="Segoe UI" w:cs="Segoe UI"/>
        </w:rPr>
        <w:t xml:space="preserve"> </w:t>
      </w:r>
      <w:hyperlink r:id="rId21" w:history="1">
        <w:r w:rsidRPr="008D564E">
          <w:rPr>
            <w:rStyle w:val="Hyperlink"/>
            <w:rFonts w:ascii="Segoe UI" w:hAnsi="Segoe UI" w:cs="Segoe UI"/>
          </w:rPr>
          <w:t>https://www.gov.uk/government/statistical-data-sets/live-tables-on-homelessness</w:t>
        </w:r>
      </w:hyperlink>
    </w:p>
  </w:footnote>
  <w:footnote w:id="23">
    <w:p w14:paraId="1AABA10E" w14:textId="77777777" w:rsidR="00AA2D33" w:rsidRPr="00CD3D05" w:rsidRDefault="00AA2D33" w:rsidP="00AA2D33">
      <w:pPr>
        <w:pStyle w:val="FootnoteText"/>
        <w:rPr>
          <w:rFonts w:ascii="Segoe UI" w:hAnsi="Segoe UI" w:cs="Segoe UI"/>
        </w:rPr>
      </w:pPr>
      <w:r w:rsidRPr="00CD3D05">
        <w:rPr>
          <w:rStyle w:val="FootnoteReference"/>
          <w:rFonts w:ascii="Segoe UI" w:hAnsi="Segoe UI" w:cs="Segoe UI"/>
        </w:rPr>
        <w:footnoteRef/>
      </w:r>
      <w:hyperlink r:id="rId22" w:history="1">
        <w:r w:rsidRPr="00CD3D05">
          <w:rPr>
            <w:rStyle w:val="Hyperlink"/>
            <w:rFonts w:ascii="Segoe UI" w:hAnsi="Segoe UI" w:cs="Segoe UI"/>
          </w:rPr>
          <w:t>https://www.essex.gov.uk/sites/default/files/migration_data/files/assets.ctfassets.net/knkzaf64jx5x/4gM61R56mQjZU2JzRqJCaN/7691e3095fb1463d1f2fdb277bc5d56f/DS22_7689_Sufficiency_Strategy.pdf</w:t>
        </w:r>
      </w:hyperlink>
    </w:p>
  </w:footnote>
  <w:footnote w:id="24">
    <w:p w14:paraId="38D576D7" w14:textId="77777777" w:rsidR="00762429" w:rsidRDefault="00762429" w:rsidP="00762429">
      <w:pPr>
        <w:pStyle w:val="FootnoteText"/>
      </w:pPr>
      <w:r w:rsidRPr="00554FDC">
        <w:rPr>
          <w:rStyle w:val="FootnoteReference"/>
          <w:rFonts w:ascii="Segoe UI" w:hAnsi="Segoe UI" w:cs="Segoe UI"/>
        </w:rPr>
        <w:footnoteRef/>
      </w:r>
      <w:r w:rsidRPr="00554FDC">
        <w:rPr>
          <w:rFonts w:ascii="Segoe UI" w:hAnsi="Segoe UI" w:cs="Segoe UI"/>
        </w:rPr>
        <w:t xml:space="preserve"> </w:t>
      </w:r>
      <w:hyperlink r:id="rId23" w:anchor="page/6/gid/1938132831/pat/15/par/E92000001/ati/502/are/E10000012/iid/90581/age/1/sex/4/cat/-1/ctp/-1/yrr/1/cid/4/tbm/1" w:history="1">
        <w:r w:rsidRPr="00554FDC">
          <w:rPr>
            <w:rStyle w:val="Hyperlink"/>
            <w:rFonts w:ascii="Segoe UI" w:hAnsi="Segoe UI" w:cs="Segoe UI"/>
          </w:rPr>
          <w:t>QOF-Essex</w:t>
        </w:r>
      </w:hyperlink>
      <w:r>
        <w:t xml:space="preserve"> : </w:t>
      </w:r>
      <w:r w:rsidRPr="00E32D21">
        <w:rPr>
          <w:rFonts w:ascii="Segoe UI" w:hAnsi="Segoe UI" w:cs="Segoe UI"/>
        </w:rPr>
        <w:t>the percentage of patients with schizophrenia, bipolar affective disorder and other psychoses as recorded on practice disease registers</w:t>
      </w:r>
      <w:r>
        <w:rPr>
          <w:rFonts w:ascii="Segoe UI" w:hAnsi="Segoe UI" w:cs="Segoe UI"/>
        </w:rPr>
        <w:t xml:space="preserve"> (2013-2024)</w:t>
      </w:r>
    </w:p>
  </w:footnote>
  <w:footnote w:id="25">
    <w:p w14:paraId="703CE620" w14:textId="77777777" w:rsidR="00762429" w:rsidRPr="001878DC" w:rsidRDefault="00762429" w:rsidP="00762429">
      <w:pPr>
        <w:pStyle w:val="FootnoteText"/>
        <w:rPr>
          <w:rFonts w:ascii="Segoe UI" w:hAnsi="Segoe UI" w:cs="Segoe UI"/>
        </w:rPr>
      </w:pPr>
      <w:r w:rsidRPr="001878DC">
        <w:rPr>
          <w:rStyle w:val="FootnoteReference"/>
          <w:rFonts w:cs="Segoe UI"/>
        </w:rPr>
        <w:footnoteRef/>
      </w:r>
      <w:r w:rsidRPr="001878DC">
        <w:rPr>
          <w:rFonts w:ascii="Segoe UI" w:hAnsi="Segoe UI" w:cs="Segoe UI"/>
        </w:rPr>
        <w:t xml:space="preserve"> ONS 2018-based Subnational Population Projections for England; released in 2020</w:t>
      </w:r>
    </w:p>
  </w:footnote>
  <w:footnote w:id="26">
    <w:p w14:paraId="44F70E54" w14:textId="4AB02351" w:rsidR="00EE3620" w:rsidRDefault="00EE3620">
      <w:pPr>
        <w:pStyle w:val="FootnoteText"/>
      </w:pPr>
      <w:r>
        <w:rPr>
          <w:rStyle w:val="FootnoteReference"/>
        </w:rPr>
        <w:footnoteRef/>
      </w:r>
      <w:r>
        <w:t xml:space="preserve"> </w:t>
      </w:r>
      <w:r w:rsidRPr="00EE3620">
        <w:rPr>
          <w:rFonts w:ascii="Segoe UI" w:hAnsi="Segoe UI" w:cs="Segoe UI"/>
        </w:rPr>
        <w:t>The Council also spot purchases Intensive Enablement Plus provision providing higher-level, bespoke packages to the most complex individuals.</w:t>
      </w:r>
    </w:p>
  </w:footnote>
  <w:footnote w:id="27">
    <w:p w14:paraId="44586C48" w14:textId="77777777" w:rsidR="00762429" w:rsidRPr="00626EBD" w:rsidRDefault="00762429" w:rsidP="00762429">
      <w:pPr>
        <w:pStyle w:val="FootnoteText"/>
        <w:rPr>
          <w:rFonts w:ascii="Segoe UI" w:hAnsi="Segoe UI" w:cs="Segoe UI"/>
        </w:rPr>
      </w:pPr>
      <w:r w:rsidRPr="00626EBD">
        <w:rPr>
          <w:rStyle w:val="FootnoteReference"/>
          <w:rFonts w:ascii="Segoe UI" w:hAnsi="Segoe UI" w:cs="Segoe UI"/>
        </w:rPr>
        <w:footnoteRef/>
      </w:r>
      <w:r w:rsidRPr="00626EBD">
        <w:rPr>
          <w:rFonts w:ascii="Segoe UI" w:hAnsi="Segoe UI" w:cs="Segoe UI"/>
        </w:rPr>
        <w:t xml:space="preserve"> Southend Essex and Thurrock Mental Health Strategy 2023-2028</w:t>
      </w:r>
      <w:r>
        <w:rPr>
          <w:rFonts w:ascii="Segoe UI" w:hAnsi="Segoe UI" w:cs="Segoe UI"/>
        </w:rPr>
        <w:t xml:space="preserve">. Available at: </w:t>
      </w:r>
      <w:hyperlink r:id="rId24" w:history="1">
        <w:r w:rsidRPr="00906D38">
          <w:rPr>
            <w:rStyle w:val="Hyperlink"/>
            <w:rFonts w:ascii="Segoe UI" w:hAnsi="Segoe UI" w:cs="Segoe UI"/>
          </w:rPr>
          <w:t>https://democracy.thurrock.gov.uk/documents/s40432/Item%207.%20SET%20MH%20strategy%20-%20for%20HWB%20310823.pdf</w:t>
        </w:r>
      </w:hyperlink>
      <w:r>
        <w:rPr>
          <w:rFonts w:ascii="Segoe UI" w:hAnsi="Segoe UI" w:cs="Segoe UI"/>
        </w:rPr>
        <w:t xml:space="preserve"> </w:t>
      </w:r>
    </w:p>
  </w:footnote>
  <w:footnote w:id="28">
    <w:p w14:paraId="0F3ED0B7" w14:textId="77777777" w:rsidR="004C54AF" w:rsidRDefault="004C54AF" w:rsidP="00762429">
      <w:pPr>
        <w:pStyle w:val="FootnoteText"/>
      </w:pPr>
      <w:r>
        <w:rPr>
          <w:rStyle w:val="FootnoteReference"/>
        </w:rPr>
        <w:footnoteRef/>
      </w:r>
      <w:r>
        <w:t xml:space="preserve"> Total number of tenancies divided by 1.5</w:t>
      </w:r>
    </w:p>
  </w:footnote>
  <w:footnote w:id="29">
    <w:p w14:paraId="77D9A5B0" w14:textId="77777777" w:rsidR="004C54AF" w:rsidRDefault="004C54AF" w:rsidP="00762429">
      <w:pPr>
        <w:pStyle w:val="FootnoteText"/>
      </w:pPr>
      <w:r>
        <w:rPr>
          <w:rStyle w:val="FootnoteReference"/>
        </w:rPr>
        <w:footnoteRef/>
      </w:r>
      <w:r>
        <w:t xml:space="preserve"> Total number of tenancies divided by 2.5</w:t>
      </w:r>
    </w:p>
  </w:footnote>
  <w:footnote w:id="30">
    <w:p w14:paraId="73B64D64" w14:textId="77777777" w:rsidR="004C54AF" w:rsidRPr="00B51D19" w:rsidRDefault="004C54AF" w:rsidP="00762429">
      <w:pPr>
        <w:pStyle w:val="FootnoteText"/>
        <w:rPr>
          <w:rFonts w:ascii="Segoe UI" w:hAnsi="Segoe UI" w:cs="Segoe UI"/>
        </w:rPr>
      </w:pPr>
      <w:r w:rsidRPr="00B51D19">
        <w:rPr>
          <w:rStyle w:val="FootnoteReference"/>
          <w:rFonts w:ascii="Segoe UI" w:hAnsi="Segoe UI" w:cs="Segoe UI"/>
        </w:rPr>
        <w:footnoteRef/>
      </w:r>
      <w:r w:rsidRPr="00B51D19">
        <w:rPr>
          <w:rFonts w:ascii="Segoe UI" w:hAnsi="Segoe UI" w:cs="Segoe UI"/>
        </w:rPr>
        <w:t xml:space="preserve"> Total number of tenancies multiplied by 2</w:t>
      </w:r>
    </w:p>
  </w:footnote>
  <w:footnote w:id="31">
    <w:p w14:paraId="33C3EA4B" w14:textId="77777777" w:rsidR="004C54AF" w:rsidRDefault="004C54AF" w:rsidP="00762429">
      <w:pPr>
        <w:pStyle w:val="FootnoteText"/>
      </w:pPr>
      <w:r w:rsidRPr="00B51D19">
        <w:rPr>
          <w:rStyle w:val="FootnoteReference"/>
          <w:rFonts w:ascii="Segoe UI" w:hAnsi="Segoe UI" w:cs="Segoe UI"/>
        </w:rPr>
        <w:footnoteRef/>
      </w:r>
      <w:r w:rsidRPr="00B51D19">
        <w:rPr>
          <w:rFonts w:ascii="Segoe UI" w:hAnsi="Segoe UI" w:cs="Segoe UI"/>
        </w:rPr>
        <w:t xml:space="preserve"> 52 weeks divided by 6 places multiplied by 6</w:t>
      </w:r>
    </w:p>
  </w:footnote>
  <w:footnote w:id="32">
    <w:p w14:paraId="32BA2370" w14:textId="77777777" w:rsidR="00DD1CA8" w:rsidRPr="003F5DAE" w:rsidRDefault="00DD1CA8" w:rsidP="00DD1CA8">
      <w:pPr>
        <w:pStyle w:val="FootnoteText"/>
        <w:rPr>
          <w:rFonts w:ascii="Segoe UI" w:hAnsi="Segoe UI" w:cs="Segoe UI"/>
        </w:rPr>
      </w:pPr>
      <w:r w:rsidRPr="003F5DAE">
        <w:rPr>
          <w:rStyle w:val="FootnoteReference"/>
          <w:rFonts w:ascii="Segoe UI" w:hAnsi="Segoe UI" w:cs="Segoe UI"/>
        </w:rPr>
        <w:footnoteRef/>
      </w:r>
      <w:r w:rsidRPr="003F5DAE">
        <w:rPr>
          <w:rFonts w:ascii="Segoe UI" w:hAnsi="Segoe UI" w:cs="Segoe UI"/>
        </w:rPr>
        <w:t xml:space="preserve"> Total population of Essex from ONS 2021 Census data available at </w:t>
      </w:r>
      <w:hyperlink r:id="rId25" w:history="1">
        <w:r w:rsidRPr="003F5DAE">
          <w:rPr>
            <w:rStyle w:val="Hyperlink"/>
            <w:rFonts w:ascii="Segoe UI" w:hAnsi="Segoe UI" w:cs="Segoe UI"/>
          </w:rPr>
          <w:t>https://www.ons.gov.uk/census</w:t>
        </w:r>
      </w:hyperlink>
    </w:p>
  </w:footnote>
  <w:footnote w:id="33">
    <w:p w14:paraId="29EE5542" w14:textId="77777777" w:rsidR="00B72D8C" w:rsidRPr="00B344E0" w:rsidRDefault="00B72D8C" w:rsidP="00B72D8C">
      <w:pPr>
        <w:pStyle w:val="FootnoteText"/>
        <w:rPr>
          <w:rFonts w:ascii="Segoe UI" w:hAnsi="Segoe UI" w:cs="Segoe UI"/>
        </w:rPr>
      </w:pPr>
      <w:r w:rsidRPr="00B344E0">
        <w:rPr>
          <w:rStyle w:val="FootnoteReference"/>
          <w:rFonts w:ascii="Segoe UI" w:hAnsi="Segoe UI" w:cs="Segoe UI"/>
        </w:rPr>
        <w:footnoteRef/>
      </w:r>
      <w:r w:rsidRPr="00B344E0">
        <w:rPr>
          <w:rFonts w:ascii="Segoe UI" w:hAnsi="Segoe UI" w:cs="Segoe UI"/>
        </w:rPr>
        <w:t xml:space="preserve"> </w:t>
      </w:r>
      <w:r w:rsidRPr="00B344E0">
        <w:rPr>
          <w:rFonts w:ascii="Segoe UI" w:hAnsi="Segoe UI" w:cs="Segoe UI"/>
          <w:lang w:val="en-US"/>
        </w:rPr>
        <w:t>English Housing Survey 2018-19 Accessibility of English homes</w:t>
      </w:r>
    </w:p>
  </w:footnote>
  <w:footnote w:id="34">
    <w:p w14:paraId="37498916" w14:textId="77777777" w:rsidR="00B72D8C" w:rsidRPr="00213B28" w:rsidRDefault="00B72D8C" w:rsidP="00B72D8C">
      <w:pPr>
        <w:pStyle w:val="FootnoteText"/>
        <w:rPr>
          <w:rFonts w:ascii="Segoe UI" w:hAnsi="Segoe UI" w:cs="Segoe UI"/>
        </w:rPr>
      </w:pPr>
      <w:r w:rsidRPr="00213B28">
        <w:rPr>
          <w:rStyle w:val="FootnoteReference"/>
          <w:rFonts w:ascii="Segoe UI" w:hAnsi="Segoe UI" w:cs="Segoe UI"/>
        </w:rPr>
        <w:footnoteRef/>
      </w:r>
      <w:r w:rsidRPr="00213B28">
        <w:rPr>
          <w:rFonts w:ascii="Segoe UI" w:hAnsi="Segoe UI" w:cs="Segoe UI"/>
        </w:rPr>
        <w:t xml:space="preserve"> Subnational population projection projections for England: 2018 – based available at </w:t>
      </w:r>
      <w:hyperlink r:id="rId26" w:history="1">
        <w:r w:rsidRPr="00213B28">
          <w:rPr>
            <w:rStyle w:val="Hyperlink"/>
            <w:rFonts w:ascii="Segoe UI" w:hAnsi="Segoe UI" w:cs="Segoe UI"/>
          </w:rPr>
          <w:t>https://www.ons.gov.uk/releases/subnationalpopulationprojectionsforengland2018based</w:t>
        </w:r>
      </w:hyperlink>
    </w:p>
  </w:footnote>
  <w:footnote w:id="35">
    <w:p w14:paraId="1B1CEF1B" w14:textId="77777777" w:rsidR="00B72D8C" w:rsidRPr="002C5A56" w:rsidRDefault="00B72D8C" w:rsidP="00B72D8C">
      <w:pPr>
        <w:pStyle w:val="FootnoteText"/>
        <w:rPr>
          <w:rFonts w:ascii="Segoe UI" w:hAnsi="Segoe UI" w:cs="Segoe UI"/>
        </w:rPr>
      </w:pPr>
      <w:r w:rsidRPr="002C5A56">
        <w:rPr>
          <w:rStyle w:val="FootnoteReference"/>
          <w:rFonts w:ascii="Segoe UI" w:hAnsi="Segoe UI" w:cs="Segoe UI"/>
        </w:rPr>
        <w:footnoteRef/>
      </w:r>
      <w:r w:rsidRPr="002C5A56">
        <w:rPr>
          <w:rFonts w:ascii="Segoe UI" w:hAnsi="Segoe UI" w:cs="Segoe UI"/>
        </w:rPr>
        <w:t xml:space="preserve"> Part M(4) Category 3. Wheelchair user dwellings. A dwelling provides reasonable provisions for a wheelchair user to live in the dwelling and have the ability to use any outdoor space, parking and communal facilities</w:t>
      </w:r>
    </w:p>
  </w:footnote>
  <w:footnote w:id="36">
    <w:p w14:paraId="400D97AE" w14:textId="77777777" w:rsidR="00B72D8C" w:rsidRPr="00C5213A" w:rsidRDefault="00B72D8C" w:rsidP="00B72D8C">
      <w:pPr>
        <w:pStyle w:val="FootnoteText"/>
        <w:rPr>
          <w:rFonts w:ascii="Segoe UI" w:hAnsi="Segoe UI" w:cs="Segoe UI"/>
        </w:rPr>
      </w:pPr>
      <w:r w:rsidRPr="00C5213A">
        <w:rPr>
          <w:rStyle w:val="FootnoteReference"/>
          <w:rFonts w:ascii="Segoe UI" w:hAnsi="Segoe UI" w:cs="Segoe UI"/>
        </w:rPr>
        <w:footnoteRef/>
      </w:r>
      <w:r w:rsidRPr="00C5213A">
        <w:rPr>
          <w:rFonts w:ascii="Segoe UI" w:hAnsi="Segoe UI" w:cs="Segoe UI"/>
        </w:rPr>
        <w:t xml:space="preserve"> </w:t>
      </w:r>
      <w:r w:rsidRPr="00C5213A">
        <w:rPr>
          <w:rFonts w:ascii="Segoe UI" w:hAnsi="Segoe UI" w:cs="Segoe UI"/>
          <w:lang w:val="en-US"/>
        </w:rPr>
        <w:t>Horizon Housing: Still Minding the step? A new estimation of the housing needs of wheelchair users in Scotland; CIH Scotland (2019)</w:t>
      </w:r>
    </w:p>
  </w:footnote>
  <w:footnote w:id="37">
    <w:p w14:paraId="6480C2E1" w14:textId="77777777" w:rsidR="00B72D8C" w:rsidRPr="00C5213A" w:rsidRDefault="00B72D8C" w:rsidP="00B72D8C">
      <w:pPr>
        <w:pStyle w:val="FootnoteText"/>
        <w:rPr>
          <w:rFonts w:ascii="Segoe UI" w:hAnsi="Segoe UI" w:cs="Segoe UI"/>
        </w:rPr>
      </w:pPr>
      <w:r w:rsidRPr="00C5213A">
        <w:rPr>
          <w:rStyle w:val="FootnoteReference"/>
          <w:rFonts w:ascii="Segoe UI" w:hAnsi="Segoe UI" w:cs="Segoe UI"/>
        </w:rPr>
        <w:footnoteRef/>
      </w:r>
      <w:r w:rsidRPr="00C5213A">
        <w:rPr>
          <w:rFonts w:ascii="Segoe UI" w:hAnsi="Segoe UI" w:cs="Segoe UI"/>
        </w:rPr>
        <w:t xml:space="preserve"> This is based on data from Table 4.4</w:t>
      </w:r>
      <w:r>
        <w:rPr>
          <w:rFonts w:ascii="Segoe UI" w:hAnsi="Segoe UI" w:cs="Segoe UI"/>
        </w:rPr>
        <w:t xml:space="preserve"> in </w:t>
      </w:r>
      <w:r w:rsidRPr="00C5213A">
        <w:rPr>
          <w:rFonts w:ascii="Segoe UI" w:hAnsi="Segoe UI" w:cs="Segoe UI"/>
          <w:lang w:val="en-US"/>
        </w:rPr>
        <w:t>Horizon Housing: Still Minding the step?</w:t>
      </w:r>
      <w:r w:rsidRPr="00C5213A">
        <w:rPr>
          <w:rFonts w:ascii="Segoe UI" w:hAnsi="Segoe UI" w:cs="Segoe UI"/>
        </w:rPr>
        <w:t xml:space="preserve">, </w:t>
      </w:r>
      <w:r w:rsidRPr="008B4E6D">
        <w:rPr>
          <w:rFonts w:ascii="Segoe UI" w:hAnsi="Segoe UI" w:cs="Segoe UI"/>
          <w:i/>
          <w:iCs/>
        </w:rPr>
        <w:t>Calculating the unmet need</w:t>
      </w:r>
      <w:r w:rsidRPr="00C5213A">
        <w:rPr>
          <w:rFonts w:ascii="Segoe UI" w:hAnsi="Segoe UI" w:cs="Segoe UI"/>
        </w:rPr>
        <w:t xml:space="preserve"> (for wheelchair </w:t>
      </w:r>
      <w:r>
        <w:rPr>
          <w:rFonts w:ascii="Segoe UI" w:hAnsi="Segoe UI" w:cs="Segoe UI"/>
        </w:rPr>
        <w:t>accessible</w:t>
      </w:r>
      <w:r w:rsidRPr="00C5213A">
        <w:rPr>
          <w:rFonts w:ascii="Segoe UI" w:hAnsi="Segoe UI" w:cs="Segoe UI"/>
        </w:rPr>
        <w:t xml:space="preserve"> housing) where the average percentage has been calculated of unmet housing need amongst wheelchair user households.</w:t>
      </w:r>
    </w:p>
  </w:footnote>
  <w:footnote w:id="38">
    <w:p w14:paraId="70434CC9" w14:textId="77777777" w:rsidR="00B72D8C" w:rsidRPr="00EA02A1" w:rsidRDefault="00B72D8C" w:rsidP="00B72D8C">
      <w:pPr>
        <w:pStyle w:val="FootnoteText"/>
        <w:rPr>
          <w:rFonts w:ascii="Segoe UI" w:hAnsi="Segoe UI" w:cs="Segoe UI"/>
        </w:rPr>
      </w:pPr>
      <w:r w:rsidRPr="00EA02A1">
        <w:rPr>
          <w:rStyle w:val="FootnoteReference"/>
          <w:rFonts w:ascii="Segoe UI" w:hAnsi="Segoe UI" w:cs="Segoe UI"/>
        </w:rPr>
        <w:footnoteRef/>
      </w:r>
      <w:r w:rsidRPr="00EA02A1">
        <w:rPr>
          <w:rFonts w:ascii="Segoe UI" w:hAnsi="Segoe UI" w:cs="Segoe UI"/>
        </w:rPr>
        <w:t xml:space="preserve"> Essex County Council. Disability Strategy. Available at: </w:t>
      </w:r>
      <w:hyperlink r:id="rId27" w:history="1">
        <w:r w:rsidRPr="00F173FC">
          <w:rPr>
            <w:rStyle w:val="Hyperlink"/>
            <w:rFonts w:ascii="Segoe UI" w:hAnsi="Segoe UI" w:cs="Segoe UI"/>
          </w:rPr>
          <w:t>https://www.essex.gov.uk/sites/default/files/migration_data/files/assets.ctfassets.net/knkzaf64jx5x/1FpETmG6uI0nP3xDZ79Jmz/e42e660b7f8fc9ae2ca815a94a63fa47/Essex_County_Council_Disability_Strategy_-_Meaningful_Lives_Matter.pdf</w:t>
        </w:r>
      </w:hyperlink>
    </w:p>
  </w:footnote>
  <w:footnote w:id="39">
    <w:p w14:paraId="60E5A74A" w14:textId="77777777" w:rsidR="00B72D8C" w:rsidRPr="004F2189" w:rsidRDefault="00B72D8C" w:rsidP="00B72D8C">
      <w:pPr>
        <w:pStyle w:val="FootnoteText"/>
        <w:rPr>
          <w:rFonts w:ascii="Segoe UI" w:hAnsi="Segoe UI" w:cs="Segoe UI"/>
        </w:rPr>
      </w:pPr>
      <w:r w:rsidRPr="004F2189">
        <w:rPr>
          <w:rStyle w:val="FootnoteReference"/>
          <w:rFonts w:ascii="Segoe UI" w:hAnsi="Segoe UI" w:cs="Segoe UI"/>
        </w:rPr>
        <w:footnoteRef/>
      </w:r>
      <w:r w:rsidRPr="004F2189">
        <w:rPr>
          <w:rFonts w:ascii="Segoe UI" w:hAnsi="Segoe UI" w:cs="Segoe UI"/>
        </w:rPr>
        <w:t xml:space="preserve"> Essex County Council (2021-2025). Housing Strategy. Available at: </w:t>
      </w:r>
      <w:hyperlink r:id="rId28" w:history="1">
        <w:r w:rsidRPr="00F173FC">
          <w:rPr>
            <w:rStyle w:val="Hyperlink"/>
            <w:rFonts w:ascii="Segoe UI" w:hAnsi="Segoe UI" w:cs="Segoe UI"/>
          </w:rPr>
          <w:t>https://www.essex.gov.uk/sites/default/files/migration_data/files/assets.ctfassets.net/knkzaf64jx5x/CNLX0klVGimmGMpErguEU/10cadaeb15c668299eea05c6dc84b55e/Housing_Strategy_2021-2025.pdf</w:t>
        </w:r>
      </w:hyperlink>
    </w:p>
  </w:footnote>
  <w:footnote w:id="40">
    <w:p w14:paraId="654FADDA" w14:textId="2B122CC4" w:rsidR="00B72D8C" w:rsidRPr="00084378" w:rsidRDefault="00B72D8C" w:rsidP="00B72D8C">
      <w:pPr>
        <w:pStyle w:val="FootnoteText"/>
        <w:rPr>
          <w:rFonts w:ascii="Segoe UI" w:hAnsi="Segoe UI" w:cs="Segoe UI"/>
        </w:rPr>
      </w:pPr>
      <w:r w:rsidRPr="00084378">
        <w:rPr>
          <w:rStyle w:val="FootnoteReference"/>
          <w:rFonts w:ascii="Segoe UI" w:hAnsi="Segoe UI" w:cs="Segoe UI"/>
        </w:rPr>
        <w:footnoteRef/>
      </w:r>
      <w:r w:rsidRPr="00084378">
        <w:rPr>
          <w:rFonts w:ascii="Segoe UI" w:hAnsi="Segoe UI" w:cs="Segoe UI"/>
        </w:rPr>
        <w:t xml:space="preserve"> Accommodation Demand for people with Physical &amp; Sensory Impairment. </w:t>
      </w:r>
      <w:r w:rsidR="00A81154">
        <w:rPr>
          <w:rFonts w:ascii="Segoe UI" w:hAnsi="Segoe UI" w:cs="Segoe UI"/>
        </w:rPr>
        <w:t>ESSEX COUTY COUNCIL</w:t>
      </w:r>
      <w:r w:rsidRPr="00084378">
        <w:rPr>
          <w:rFonts w:ascii="Segoe UI" w:hAnsi="Segoe UI" w:cs="Segoe UI"/>
        </w:rPr>
        <w:t xml:space="preserve"> (2021/22)</w:t>
      </w:r>
    </w:p>
  </w:footnote>
  <w:footnote w:id="41">
    <w:p w14:paraId="2214FA1F" w14:textId="5A975E4D" w:rsidR="00711301" w:rsidRDefault="006C7B8D" w:rsidP="006C7B8D">
      <w:pPr>
        <w:pStyle w:val="FootnoteText"/>
      </w:pPr>
      <w:r w:rsidRPr="00711301">
        <w:rPr>
          <w:rStyle w:val="FootnoteReference"/>
          <w:rFonts w:ascii="Segoe UI" w:hAnsi="Segoe UI" w:cs="Segoe UI"/>
        </w:rPr>
        <w:footnoteRef/>
      </w:r>
      <w:r w:rsidRPr="00711301">
        <w:rPr>
          <w:rFonts w:ascii="Segoe UI" w:hAnsi="Segoe UI" w:cs="Segoe UI"/>
        </w:rPr>
        <w:t xml:space="preserve"> Essex County Council (2024). Domestic Abuse Needs Assessment. Available at: </w:t>
      </w:r>
      <w:hyperlink r:id="rId29" w:history="1">
        <w:r w:rsidR="00711301" w:rsidRPr="00711301">
          <w:rPr>
            <w:rStyle w:val="Hyperlink"/>
            <w:rFonts w:ascii="Segoe UI" w:hAnsi="Segoe UI" w:cs="Segoe UI"/>
          </w:rPr>
          <w:t>https://data.essex.gov.uk/dataset/e6pqw/domestic-abuse-needs-assessment-2024</w:t>
        </w:r>
      </w:hyperlink>
    </w:p>
  </w:footnote>
  <w:footnote w:id="42">
    <w:p w14:paraId="167CD0C7" w14:textId="49B897E8" w:rsidR="006F57B4" w:rsidRDefault="003D6608">
      <w:pPr>
        <w:pStyle w:val="FootnoteText"/>
      </w:pPr>
      <w:r w:rsidRPr="00D84A32">
        <w:rPr>
          <w:rStyle w:val="FootnoteReference"/>
          <w:rFonts w:ascii="Segoe UI" w:hAnsi="Segoe UI" w:cs="Segoe UI"/>
        </w:rPr>
        <w:footnoteRef/>
      </w:r>
    </w:p>
    <w:p w14:paraId="40430E73" w14:textId="2B981A62" w:rsidR="003D6608" w:rsidRPr="00D84A32" w:rsidRDefault="003D6608">
      <w:pPr>
        <w:pStyle w:val="FootnoteText"/>
        <w:rPr>
          <w:rFonts w:ascii="Segoe UI" w:hAnsi="Segoe UI" w:cs="Segoe UI"/>
        </w:rPr>
      </w:pPr>
      <w:r w:rsidRPr="00D84A32">
        <w:rPr>
          <w:rFonts w:ascii="Segoe UI" w:hAnsi="Segoe UI" w:cs="Segoe UI"/>
        </w:rPr>
        <w:t xml:space="preserve"> </w:t>
      </w:r>
      <w:hyperlink r:id="rId30" w:history="1">
        <w:r w:rsidR="00D84A32" w:rsidRPr="00D84A32">
          <w:rPr>
            <w:rStyle w:val="Hyperlink"/>
            <w:rFonts w:ascii="Segoe UI" w:hAnsi="Segoe UI" w:cs="Segoe UI"/>
          </w:rPr>
          <w:t>https://www.gov.uk/government/statistical-data-sets/live-tables-on-homelessness</w:t>
        </w:r>
      </w:hyperlink>
    </w:p>
  </w:footnote>
  <w:footnote w:id="43">
    <w:p w14:paraId="079FA06F" w14:textId="77777777" w:rsidR="009B6D04" w:rsidRPr="009958F7" w:rsidRDefault="009B6D04" w:rsidP="009B6D04">
      <w:pPr>
        <w:pStyle w:val="FootnoteText"/>
        <w:rPr>
          <w:rFonts w:ascii="Segoe UI" w:hAnsi="Segoe UI" w:cs="Segoe UI"/>
        </w:rPr>
      </w:pPr>
      <w:r>
        <w:rPr>
          <w:rStyle w:val="FootnoteReference"/>
        </w:rPr>
        <w:footnoteRef/>
      </w:r>
      <w:r>
        <w:t xml:space="preserve"> </w:t>
      </w:r>
      <w:r w:rsidRPr="009958F7">
        <w:rPr>
          <w:rFonts w:ascii="Segoe UI" w:hAnsi="Segoe UI" w:cs="Segoe UI"/>
        </w:rPr>
        <w:t>Weir, R., 2020. Individuals, Families and Neighbourhoods: Predictors of Domestic Abuse in Essex (Doctoral dissertation,</w:t>
      </w:r>
      <w:r>
        <w:rPr>
          <w:rFonts w:ascii="Segoe UI" w:hAnsi="Segoe UI" w:cs="Segoe UI"/>
        </w:rPr>
        <w:t xml:space="preserve"> </w:t>
      </w:r>
      <w:r w:rsidRPr="009958F7">
        <w:rPr>
          <w:rFonts w:ascii="Segoe UI" w:hAnsi="Segoe UI" w:cs="Segoe UI"/>
        </w:rPr>
        <w:t>University of Essex).</w:t>
      </w:r>
    </w:p>
  </w:footnote>
  <w:footnote w:id="44">
    <w:p w14:paraId="11DA72F5" w14:textId="77777777" w:rsidR="009B6D04" w:rsidRPr="00691FB3" w:rsidRDefault="009B6D04" w:rsidP="009B6D04">
      <w:pPr>
        <w:pStyle w:val="FootnoteText"/>
        <w:rPr>
          <w:rFonts w:ascii="Segoe UI" w:hAnsi="Segoe UI" w:cs="Segoe UI"/>
        </w:rPr>
      </w:pPr>
      <w:r w:rsidRPr="001F5D34">
        <w:rPr>
          <w:rStyle w:val="FootnoteReference"/>
          <w:rFonts w:ascii="Segoe UI" w:hAnsi="Segoe UI" w:cs="Segoe UI"/>
        </w:rPr>
        <w:footnoteRef/>
      </w:r>
      <w:r w:rsidRPr="001F5D34">
        <w:rPr>
          <w:rFonts w:ascii="Segoe UI" w:hAnsi="Segoe UI" w:cs="Segoe UI"/>
        </w:rPr>
        <w:t xml:space="preserve"> To note, this estimation only includes those domestic abuse incidents that were reported as crimes </w:t>
      </w:r>
      <w:r w:rsidRPr="00691FB3">
        <w:rPr>
          <w:rFonts w:ascii="Segoe UI" w:hAnsi="Segoe UI" w:cs="Segoe UI"/>
        </w:rPr>
        <w:t>and also assumes because 3% of total domestic crimes in England and Wales occurred in Essex, this percentage can be applied to the number of suspects to give an Essex figure.</w:t>
      </w:r>
    </w:p>
  </w:footnote>
  <w:footnote w:id="45">
    <w:p w14:paraId="0478D010" w14:textId="77777777" w:rsidR="009B6D04" w:rsidRDefault="009B6D04" w:rsidP="009B6D04">
      <w:pPr>
        <w:pStyle w:val="FootnoteText"/>
      </w:pPr>
      <w:r w:rsidRPr="00691FB3">
        <w:rPr>
          <w:rStyle w:val="FootnoteReference"/>
          <w:rFonts w:ascii="Segoe UI" w:hAnsi="Segoe UI" w:cs="Segoe UI"/>
        </w:rPr>
        <w:footnoteRef/>
      </w:r>
      <w:r w:rsidRPr="00691FB3">
        <w:rPr>
          <w:rFonts w:ascii="Segoe UI" w:hAnsi="Segoe UI" w:cs="Segoe UI"/>
        </w:rPr>
        <w:t xml:space="preserve"> Refuge. Facts and Statistics. Available at: https://refuge.org.uk/what-is-domestic-abuse/the-facts/#:~:text=Fact%3A%2093%25%20of%20defendants%20in,%C2%A323%20billion%20a%20year.</w:t>
      </w:r>
    </w:p>
  </w:footnote>
  <w:footnote w:id="46">
    <w:p w14:paraId="5410351A" w14:textId="11FAAADA" w:rsidR="00613E71" w:rsidRPr="00F703DA" w:rsidRDefault="009B6D04" w:rsidP="009B6D04">
      <w:pPr>
        <w:pStyle w:val="FootnoteText"/>
        <w:rPr>
          <w:rFonts w:ascii="Segoe UI" w:hAnsi="Segoe UI" w:cs="Segoe UI"/>
        </w:rPr>
      </w:pPr>
      <w:r w:rsidRPr="00F703DA">
        <w:rPr>
          <w:rStyle w:val="FootnoteReference"/>
          <w:rFonts w:ascii="Segoe UI" w:hAnsi="Segoe UI" w:cs="Segoe UI"/>
        </w:rPr>
        <w:footnoteRef/>
      </w:r>
      <w:r w:rsidRPr="00F703DA">
        <w:rPr>
          <w:rFonts w:ascii="Segoe UI" w:hAnsi="Segoe UI" w:cs="Segoe UI"/>
        </w:rPr>
        <w:t xml:space="preserve"> </w:t>
      </w:r>
      <w:hyperlink r:id="rId31" w:history="1">
        <w:r w:rsidR="00613E71" w:rsidRPr="00835FA2">
          <w:rPr>
            <w:rStyle w:val="Hyperlink"/>
            <w:rFonts w:ascii="Segoe UI" w:hAnsi="Segoe UI" w:cs="Segoe UI"/>
          </w:rPr>
          <w:t>https://www.crestadvisory.com/post/who-carries-out-domestic-abuse-the-lessons-of-our-research-for-preventing-serious-violence</w:t>
        </w:r>
      </w:hyperlink>
    </w:p>
  </w:footnote>
  <w:footnote w:id="47">
    <w:p w14:paraId="121CC8E7" w14:textId="59E34D3A" w:rsidR="009B6D04" w:rsidRPr="00FB0AB7" w:rsidRDefault="009B6D04" w:rsidP="003D325E">
      <w:pPr>
        <w:pStyle w:val="FootnoteText"/>
        <w:jc w:val="both"/>
        <w:rPr>
          <w:rFonts w:ascii="Segoe UI" w:hAnsi="Segoe UI" w:cs="Segoe UI"/>
        </w:rPr>
      </w:pPr>
      <w:r w:rsidRPr="00FB0AB7">
        <w:rPr>
          <w:rStyle w:val="FootnoteReference"/>
          <w:rFonts w:ascii="Segoe UI" w:hAnsi="Segoe UI" w:cs="Segoe UI"/>
        </w:rPr>
        <w:footnoteRef/>
      </w:r>
      <w:r w:rsidRPr="00FB0AB7">
        <w:rPr>
          <w:rFonts w:ascii="Segoe UI" w:hAnsi="Segoe UI" w:cs="Segoe UI"/>
        </w:rPr>
        <w:t xml:space="preserve"> </w:t>
      </w:r>
      <w:r w:rsidRPr="00FB0AB7">
        <w:rPr>
          <w:rFonts w:ascii="Segoe UI" w:eastAsia="Calibri" w:hAnsi="Segoe UI" w:cs="Segoe UI"/>
        </w:rPr>
        <w:t>Please note however that the data available on this is limited and this figure is likely to be higher, as it doesn’t include data from DA providers who have supported victims with additional security measures. Also</w:t>
      </w:r>
      <w:r w:rsidR="003D325E" w:rsidRPr="00FB0AB7">
        <w:rPr>
          <w:rFonts w:ascii="Segoe UI" w:eastAsia="Calibri" w:hAnsi="Segoe UI" w:cs="Segoe UI"/>
        </w:rPr>
        <w:t>,</w:t>
      </w:r>
      <w:r w:rsidRPr="00FB0AB7">
        <w:rPr>
          <w:rFonts w:ascii="Segoe UI" w:eastAsia="Calibri" w:hAnsi="Segoe UI" w:cs="Segoe UI"/>
        </w:rPr>
        <w:t xml:space="preserve"> there may be overlap between victims recorded as having had a Prevention Duty owed in Local Authority data and the 173 victims recorded separately as having been supported through Sanctuary Schemes.</w:t>
      </w:r>
    </w:p>
  </w:footnote>
  <w:footnote w:id="48">
    <w:p w14:paraId="7553FE09" w14:textId="77777777" w:rsidR="009B6D04" w:rsidRPr="004B349F" w:rsidRDefault="009B6D04" w:rsidP="003D325E">
      <w:pPr>
        <w:pStyle w:val="FootnoteText"/>
        <w:jc w:val="both"/>
        <w:rPr>
          <w:rFonts w:ascii="Segoe UI" w:hAnsi="Segoe UI" w:cs="Segoe UI"/>
        </w:rPr>
      </w:pPr>
      <w:r w:rsidRPr="004B349F">
        <w:rPr>
          <w:rStyle w:val="FootnoteReference"/>
          <w:rFonts w:ascii="Segoe UI" w:hAnsi="Segoe UI" w:cs="Segoe UI"/>
        </w:rPr>
        <w:footnoteRef/>
      </w:r>
      <w:r w:rsidRPr="004B349F">
        <w:rPr>
          <w:rFonts w:ascii="Segoe UI" w:hAnsi="Segoe UI" w:cs="Segoe UI"/>
        </w:rPr>
        <w:t xml:space="preserve"> The WHA is a framework for addressing the housing and safety needs of victim/survivors in a local area. It brings together under one umbrella all the main housing tenure types alongside the housing options and support initiatives needed to help people experiencing domestic abuse to either maintain or access safe and stable housing.</w:t>
      </w:r>
    </w:p>
  </w:footnote>
  <w:footnote w:id="49">
    <w:p w14:paraId="3245A159" w14:textId="77777777" w:rsidR="009B6D04" w:rsidRPr="00F54E6E" w:rsidRDefault="009B6D04" w:rsidP="009B6D04">
      <w:pPr>
        <w:pStyle w:val="FootnoteText"/>
        <w:rPr>
          <w:rFonts w:ascii="Segoe UI" w:hAnsi="Segoe UI" w:cs="Segoe UI"/>
        </w:rPr>
      </w:pPr>
      <w:r w:rsidRPr="00F54E6E">
        <w:rPr>
          <w:rStyle w:val="FootnoteReference"/>
          <w:rFonts w:ascii="Segoe UI" w:hAnsi="Segoe UI" w:cs="Segoe UI"/>
        </w:rPr>
        <w:footnoteRef/>
      </w:r>
      <w:r w:rsidRPr="00F54E6E">
        <w:rPr>
          <w:rFonts w:ascii="Segoe UI" w:hAnsi="Segoe UI" w:cs="Segoe UI"/>
        </w:rPr>
        <w:t xml:space="preserve"> ‘Making Safe’: A Coordinated Community Response to Empowering Victims and Tackling Perpetrators of Domestic Violence, Clarke &amp; Wydall (2013). ‘Making Safe’: A Coordinated Community Response to Empowering Victims and Tackling Perpetrators of Domestic Violence</w:t>
      </w:r>
    </w:p>
  </w:footnote>
  <w:footnote w:id="50">
    <w:p w14:paraId="386716FA" w14:textId="34696DDC" w:rsidR="000E607A" w:rsidRPr="00894D7D" w:rsidRDefault="009B6D04" w:rsidP="009B6D04">
      <w:pPr>
        <w:pStyle w:val="FootnoteText"/>
        <w:rPr>
          <w:rFonts w:ascii="Segoe UI" w:hAnsi="Segoe UI" w:cs="Segoe UI"/>
        </w:rPr>
      </w:pPr>
      <w:r w:rsidRPr="00F54E6E">
        <w:rPr>
          <w:rStyle w:val="FootnoteReference"/>
          <w:rFonts w:ascii="Segoe UI" w:hAnsi="Segoe UI" w:cs="Segoe UI"/>
        </w:rPr>
        <w:footnoteRef/>
      </w:r>
      <w:r w:rsidRPr="00F54E6E">
        <w:rPr>
          <w:rFonts w:ascii="Segoe UI" w:hAnsi="Segoe UI" w:cs="Segoe UI"/>
        </w:rPr>
        <w:t xml:space="preserve"> Domestic Abuse Housing Alliance (2021). Accommodation for Perpetrators of Domestic Abuse Discussion Paper. Available at: </w:t>
      </w:r>
      <w:hyperlink r:id="rId32" w:history="1">
        <w:r w:rsidR="000E607A" w:rsidRPr="00F54E6E">
          <w:rPr>
            <w:rStyle w:val="Hyperlink"/>
            <w:rFonts w:ascii="Segoe UI" w:hAnsi="Segoe UI" w:cs="Segoe UI"/>
          </w:rPr>
          <w:t>https://www.dahalliance.org.uk/media/11029/accommodation-for-perpetrators-of-domestic-abuse-discussion-paper-apr-21.pdf</w:t>
        </w:r>
      </w:hyperlink>
    </w:p>
  </w:footnote>
  <w:footnote w:id="51">
    <w:p w14:paraId="52626F25" w14:textId="77777777" w:rsidR="009B6D04" w:rsidRPr="00446153" w:rsidRDefault="009B6D04" w:rsidP="009B6D04">
      <w:pPr>
        <w:pStyle w:val="FootnoteText"/>
        <w:rPr>
          <w:rFonts w:ascii="Segoe UI" w:hAnsi="Segoe UI" w:cs="Segoe UI"/>
        </w:rPr>
      </w:pPr>
      <w:r w:rsidRPr="00446153">
        <w:rPr>
          <w:rStyle w:val="FootnoteReference"/>
          <w:rFonts w:ascii="Segoe UI" w:hAnsi="Segoe UI" w:cs="Segoe UI"/>
        </w:rPr>
        <w:footnoteRef/>
      </w:r>
      <w:r w:rsidRPr="00446153">
        <w:rPr>
          <w:rFonts w:ascii="Segoe UI" w:hAnsi="Segoe UI" w:cs="Segoe UI"/>
        </w:rPr>
        <w:t xml:space="preserve"> It is important to note that physical separation does not guarantee a reduction in abuse and harm but can be a step towards it if there are ongoing safety and support measures in place.</w:t>
      </w:r>
    </w:p>
  </w:footnote>
  <w:footnote w:id="52">
    <w:p w14:paraId="5A238EF1" w14:textId="77777777" w:rsidR="008B1FC4" w:rsidRPr="0007117A" w:rsidRDefault="008B1FC4" w:rsidP="0008646F">
      <w:pPr>
        <w:pStyle w:val="FootnoteText"/>
        <w:jc w:val="both"/>
        <w:rPr>
          <w:rFonts w:ascii="Segoe UI" w:hAnsi="Segoe UI" w:cs="Segoe UI"/>
        </w:rPr>
      </w:pPr>
      <w:r w:rsidRPr="0007117A">
        <w:rPr>
          <w:rStyle w:val="FootnoteReference"/>
          <w:rFonts w:ascii="Segoe UI" w:hAnsi="Segoe UI" w:cs="Segoe UI"/>
        </w:rPr>
        <w:footnoteRef/>
      </w:r>
      <w:r w:rsidRPr="0007117A">
        <w:rPr>
          <w:rFonts w:ascii="Segoe UI" w:hAnsi="Segoe UI" w:cs="Segoe UI"/>
        </w:rPr>
        <w:t xml:space="preserve"> CIPFA (Chartered Institute of Public Finance and Accountancy) is a professional body in the UK that provides guidance, financial management tools, and benchmarking services for local government, healthcare, and other public sector organizations.</w:t>
      </w:r>
      <w:r w:rsidRPr="0007117A">
        <w:rPr>
          <w:rFonts w:ascii="Segoe UI" w:hAnsi="Segoe UI" w:cs="Segoe UI"/>
          <w:sz w:val="22"/>
          <w:szCs w:val="22"/>
        </w:rPr>
        <w:t xml:space="preserve"> </w:t>
      </w:r>
      <w:r w:rsidRPr="0007117A">
        <w:rPr>
          <w:rFonts w:ascii="Segoe UI" w:hAnsi="Segoe UI" w:cs="Segoe UI"/>
        </w:rPr>
        <w:t>CIPFA creates "nearest neighbour" comparator groups, which are used to compare the performance, spending, and service outcomes of similar local authorities or organizations based on factors such as demographics, socio economic indicators, levels of deprivation, service demand and provision etc.</w:t>
      </w:r>
    </w:p>
  </w:footnote>
  <w:footnote w:id="53">
    <w:p w14:paraId="212FA2BF" w14:textId="77777777" w:rsidR="008B1FC4" w:rsidRPr="00A75EDB" w:rsidRDefault="008B1FC4" w:rsidP="008B1FC4">
      <w:pPr>
        <w:pStyle w:val="FootnoteText"/>
        <w:rPr>
          <w:rFonts w:ascii="Segoe UI" w:hAnsi="Segoe UI" w:cs="Segoe UI"/>
        </w:rPr>
      </w:pPr>
      <w:r w:rsidRPr="003F16DE">
        <w:rPr>
          <w:rStyle w:val="FootnoteReference"/>
          <w:rFonts w:ascii="Segoe UI" w:hAnsi="Segoe UI" w:cs="Segoe UI"/>
        </w:rPr>
        <w:footnoteRef/>
      </w:r>
      <w:r w:rsidRPr="003F16DE">
        <w:rPr>
          <w:rFonts w:ascii="Segoe UI" w:hAnsi="Segoe UI" w:cs="Segoe UI"/>
        </w:rPr>
        <w:t xml:space="preserve"> </w:t>
      </w:r>
      <w:r>
        <w:rPr>
          <w:rFonts w:ascii="Segoe UI" w:hAnsi="Segoe UI" w:cs="Segoe UI"/>
        </w:rPr>
        <w:t xml:space="preserve">LG Inform (2025). </w:t>
      </w:r>
      <w:r w:rsidRPr="00A75EDB">
        <w:rPr>
          <w:rFonts w:ascii="Segoe UI" w:hAnsi="Segoe UI" w:cs="Segoe UI"/>
        </w:rPr>
        <w:t>Dementia estimate for people aged 65 and over in Essex</w:t>
      </w:r>
    </w:p>
    <w:p w14:paraId="3B834225" w14:textId="77777777" w:rsidR="008B1FC4" w:rsidRPr="003F16DE" w:rsidRDefault="008B1FC4" w:rsidP="008B1FC4">
      <w:pPr>
        <w:pStyle w:val="FootnoteText"/>
        <w:rPr>
          <w:rFonts w:ascii="Segoe UI" w:hAnsi="Segoe UI" w:cs="Segoe UI"/>
        </w:rPr>
      </w:pPr>
      <w:r>
        <w:rPr>
          <w:rFonts w:ascii="Segoe UI" w:hAnsi="Segoe UI" w:cs="Segoe UI"/>
        </w:rPr>
        <w:t xml:space="preserve">Available at: </w:t>
      </w:r>
      <w:hyperlink r:id="rId33" w:history="1">
        <w:r w:rsidRPr="007F7E3D">
          <w:rPr>
            <w:rStyle w:val="Hyperlink"/>
            <w:rFonts w:ascii="Segoe UI" w:hAnsi="Segoe UI" w:cs="Segoe UI"/>
          </w:rPr>
          <w:t>https://lginform.local.gov.uk/reports/lgastandard?mod-metric=19573&amp;mod-area=E10000012&amp;mod-group=AllCountiesInCountry_England&amp;mod-type=namedComparisonGroup</w:t>
        </w:r>
      </w:hyperlink>
    </w:p>
  </w:footnote>
  <w:footnote w:id="54">
    <w:p w14:paraId="358D473B" w14:textId="77777777" w:rsidR="008B1FC4" w:rsidRPr="00435D7B" w:rsidRDefault="008B1FC4" w:rsidP="008B1FC4">
      <w:pPr>
        <w:pStyle w:val="FootnoteText"/>
        <w:rPr>
          <w:rFonts w:ascii="Segoe UI" w:hAnsi="Segoe UI" w:cs="Segoe UI"/>
        </w:rPr>
      </w:pPr>
      <w:r w:rsidRPr="00435D7B">
        <w:rPr>
          <w:rStyle w:val="FootnoteReference"/>
          <w:rFonts w:ascii="Segoe UI" w:hAnsi="Segoe UI" w:cs="Segoe UI"/>
        </w:rPr>
        <w:footnoteRef/>
      </w:r>
      <w:r w:rsidRPr="00435D7B">
        <w:rPr>
          <w:rFonts w:ascii="Segoe UI" w:hAnsi="Segoe UI" w:cs="Segoe UI"/>
        </w:rPr>
        <w:t xml:space="preserve"> </w:t>
      </w:r>
      <w:hyperlink r:id="rId34" w:history="1">
        <w:r w:rsidRPr="00435D7B">
          <w:rPr>
            <w:rStyle w:val="Hyperlink"/>
            <w:rFonts w:ascii="Segoe UI" w:hAnsi="Segoe UI" w:cs="Segoe UI"/>
          </w:rPr>
          <w:t>https://www.essexproviderhub.org/media/n5ilypxh/dementia-strategy.pdf</w:t>
        </w:r>
      </w:hyperlink>
    </w:p>
  </w:footnote>
  <w:footnote w:id="55">
    <w:p w14:paraId="07F26858" w14:textId="77777777" w:rsidR="008B1FC4" w:rsidRPr="00435D7B" w:rsidRDefault="008B1FC4" w:rsidP="008B1FC4">
      <w:pPr>
        <w:pStyle w:val="FootnoteText"/>
        <w:rPr>
          <w:rFonts w:ascii="Segoe UI" w:hAnsi="Segoe UI" w:cs="Segoe UI"/>
        </w:rPr>
      </w:pPr>
      <w:r w:rsidRPr="00435D7B">
        <w:rPr>
          <w:rStyle w:val="FootnoteReference"/>
          <w:rFonts w:ascii="Segoe UI" w:hAnsi="Segoe UI" w:cs="Segoe UI"/>
        </w:rPr>
        <w:footnoteRef/>
      </w:r>
      <w:r w:rsidRPr="00435D7B">
        <w:rPr>
          <w:rFonts w:ascii="Segoe UI" w:hAnsi="Segoe UI" w:cs="Segoe UI"/>
        </w:rPr>
        <w:t xml:space="preserve"> </w:t>
      </w:r>
      <w:hyperlink r:id="rId35" w:history="1">
        <w:r w:rsidRPr="00435D7B">
          <w:rPr>
            <w:rStyle w:val="Hyperlink"/>
            <w:rFonts w:ascii="Segoe UI" w:hAnsi="Segoe UI" w:cs="Segoe UI"/>
          </w:rPr>
          <w:t>https://housingcare.org/</w:t>
        </w:r>
      </w:hyperlink>
    </w:p>
  </w:footnote>
  <w:footnote w:id="56">
    <w:p w14:paraId="5B6D901F" w14:textId="58A0132A" w:rsidR="0092060A" w:rsidRPr="00B43F47" w:rsidRDefault="008B1FC4" w:rsidP="008B1FC4">
      <w:pPr>
        <w:pStyle w:val="FootnoteText"/>
        <w:rPr>
          <w:rFonts w:ascii="Segoe UI" w:hAnsi="Segoe UI" w:cs="Segoe UI"/>
        </w:rPr>
      </w:pPr>
      <w:r w:rsidRPr="00B43F47">
        <w:rPr>
          <w:rStyle w:val="FootnoteReference"/>
          <w:rFonts w:ascii="Segoe UI" w:hAnsi="Segoe UI" w:cs="Segoe UI"/>
        </w:rPr>
        <w:footnoteRef/>
      </w:r>
      <w:r w:rsidRPr="00B43F47">
        <w:rPr>
          <w:rFonts w:ascii="Segoe UI" w:hAnsi="Segoe UI" w:cs="Segoe UI"/>
        </w:rPr>
        <w:t xml:space="preserve"> </w:t>
      </w:r>
      <w:r>
        <w:rPr>
          <w:rFonts w:ascii="Segoe UI" w:hAnsi="Segoe UI" w:cs="Segoe UI"/>
        </w:rPr>
        <w:t xml:space="preserve">Essex County Council (2020). Housing Strategy 2021 to 2025. Available at: </w:t>
      </w:r>
      <w:hyperlink r:id="rId36" w:history="1">
        <w:r w:rsidR="0092060A" w:rsidRPr="00C364BB">
          <w:rPr>
            <w:rStyle w:val="Hyperlink"/>
            <w:rFonts w:ascii="Segoe UI" w:hAnsi="Segoe UI" w:cs="Segoe UI"/>
          </w:rPr>
          <w:t>https://www.essex.gov.uk/about-council/plans-and-strategies/jobs-economy-and-growth/housing-strategy-2021-2025</w:t>
        </w:r>
      </w:hyperlink>
    </w:p>
  </w:footnote>
  <w:footnote w:id="57">
    <w:p w14:paraId="1A07C6EC" w14:textId="77777777" w:rsidR="008B1FC4" w:rsidRPr="00F5735D" w:rsidRDefault="008B1FC4" w:rsidP="008B1FC4">
      <w:pPr>
        <w:pStyle w:val="FootnoteText"/>
        <w:rPr>
          <w:rFonts w:ascii="Segoe UI" w:hAnsi="Segoe UI" w:cs="Segoe UI"/>
        </w:rPr>
      </w:pPr>
      <w:r w:rsidRPr="00F5735D">
        <w:rPr>
          <w:rStyle w:val="FootnoteReference"/>
          <w:rFonts w:ascii="Segoe UI" w:hAnsi="Segoe UI" w:cs="Segoe UI"/>
        </w:rPr>
        <w:footnoteRef/>
      </w:r>
      <w:r w:rsidRPr="00F5735D">
        <w:rPr>
          <w:rFonts w:ascii="Segoe UI" w:hAnsi="Segoe UI" w:cs="Segoe UI"/>
        </w:rPr>
        <w:t xml:space="preserve"> </w:t>
      </w:r>
      <w:r>
        <w:rPr>
          <w:rFonts w:ascii="Segoe UI" w:hAnsi="Segoe UI" w:cs="Segoe UI"/>
        </w:rPr>
        <w:t xml:space="preserve">Essex County Council (2025). Market Position Statement. Available at: </w:t>
      </w:r>
      <w:hyperlink r:id="rId37" w:history="1">
        <w:r>
          <w:rPr>
            <w:rStyle w:val="Hyperlink"/>
            <w:rFonts w:ascii="Segoe UI" w:hAnsi="Segoe UI" w:cs="Segoe UI"/>
          </w:rPr>
          <w:t>https://www.essexproviderhub.org/the-essex-market/market-position-statement/</w:t>
        </w:r>
      </w:hyperlink>
    </w:p>
  </w:footnote>
  <w:footnote w:id="58">
    <w:p w14:paraId="3767031B" w14:textId="49D30440" w:rsidR="008B1FC4" w:rsidRPr="00F5735D" w:rsidRDefault="008B1FC4" w:rsidP="008B1FC4">
      <w:pPr>
        <w:pStyle w:val="FootnoteText"/>
        <w:rPr>
          <w:rFonts w:ascii="Segoe UI" w:hAnsi="Segoe UI" w:cs="Segoe UI"/>
        </w:rPr>
      </w:pPr>
      <w:r w:rsidRPr="00F5735D">
        <w:rPr>
          <w:rStyle w:val="FootnoteReference"/>
          <w:rFonts w:ascii="Segoe UI" w:hAnsi="Segoe UI" w:cs="Segoe UI"/>
        </w:rPr>
        <w:footnoteRef/>
      </w:r>
      <w:r w:rsidRPr="00B43F47">
        <w:rPr>
          <w:rFonts w:ascii="Segoe UI" w:hAnsi="Segoe UI" w:cs="Segoe UI"/>
        </w:rPr>
        <w:t xml:space="preserve"> </w:t>
      </w:r>
      <w:r>
        <w:rPr>
          <w:rFonts w:ascii="Segoe UI" w:hAnsi="Segoe UI" w:cs="Segoe UI"/>
        </w:rPr>
        <w:t>Essex County</w:t>
      </w:r>
      <w:r w:rsidRPr="00F5735D">
        <w:rPr>
          <w:rFonts w:ascii="Segoe UI" w:hAnsi="Segoe UI" w:cs="Segoe UI"/>
        </w:rPr>
        <w:t xml:space="preserve"> </w:t>
      </w:r>
      <w:r>
        <w:rPr>
          <w:rFonts w:ascii="Segoe UI" w:hAnsi="Segoe UI" w:cs="Segoe UI"/>
        </w:rPr>
        <w:t xml:space="preserve">Council (2023). Extra Care Housing in Essex: Supplement to the Market Position Statement. Available at: </w:t>
      </w:r>
      <w:hyperlink r:id="rId38" w:history="1">
        <w:r>
          <w:rPr>
            <w:rStyle w:val="Hyperlink"/>
            <w:rFonts w:ascii="Segoe UI" w:hAnsi="Segoe UI" w:cs="Segoe UI"/>
          </w:rPr>
          <w:t>https://www.essexproviderhub.org/media/n4wkdp4e/</w:t>
        </w:r>
        <w:r w:rsidR="00A81154">
          <w:rPr>
            <w:rStyle w:val="Hyperlink"/>
            <w:rFonts w:ascii="Segoe UI" w:hAnsi="Segoe UI" w:cs="Segoe UI"/>
          </w:rPr>
          <w:t>Essex Couty Council</w:t>
        </w:r>
        <w:r>
          <w:rPr>
            <w:rStyle w:val="Hyperlink"/>
            <w:rFonts w:ascii="Segoe UI" w:hAnsi="Segoe UI" w:cs="Segoe UI"/>
          </w:rPr>
          <w:t>-extra-care-supplement-to-the-mps-2023.pdf</w:t>
        </w:r>
      </w:hyperlink>
    </w:p>
  </w:footnote>
  <w:footnote w:id="59">
    <w:p w14:paraId="05EF0591" w14:textId="1427A8FC" w:rsidR="008B1FC4" w:rsidRPr="0092060A" w:rsidRDefault="008B1FC4" w:rsidP="008B1FC4">
      <w:pPr>
        <w:pStyle w:val="FootnoteText"/>
        <w:rPr>
          <w:rFonts w:ascii="Segoe UI" w:hAnsi="Segoe UI" w:cs="Segoe UI"/>
        </w:rPr>
      </w:pPr>
      <w:r w:rsidRPr="00F5735D">
        <w:rPr>
          <w:rStyle w:val="FootnoteReference"/>
          <w:rFonts w:ascii="Segoe UI" w:hAnsi="Segoe UI" w:cs="Segoe UI"/>
        </w:rPr>
        <w:footnoteRef/>
      </w:r>
      <w:r w:rsidRPr="00B43F47">
        <w:rPr>
          <w:rFonts w:ascii="Segoe UI" w:hAnsi="Segoe UI" w:cs="Segoe UI"/>
        </w:rPr>
        <w:t xml:space="preserve"> </w:t>
      </w:r>
      <w:r>
        <w:rPr>
          <w:rFonts w:ascii="Segoe UI" w:hAnsi="Segoe UI" w:cs="Segoe UI"/>
        </w:rPr>
        <w:t xml:space="preserve">Essex County Council (2024-2030). Adult Social Care Business Plan. Available at: </w:t>
      </w:r>
      <w:hyperlink r:id="rId39" w:history="1">
        <w:r w:rsidRPr="0092060A">
          <w:rPr>
            <w:rStyle w:val="Hyperlink"/>
            <w:rFonts w:ascii="Segoe UI" w:hAnsi="Segoe UI" w:cs="Segoe UI"/>
          </w:rPr>
          <w:t>https://www.essexproviderhub.org/media/m0dpp5hx/adult-social-care-business-plan-2024-2030.pdf</w:t>
        </w:r>
      </w:hyperlink>
    </w:p>
  </w:footnote>
  <w:footnote w:id="60">
    <w:p w14:paraId="3DB54E96" w14:textId="77777777" w:rsidR="008B1FC4" w:rsidRPr="00EF4FF3" w:rsidRDefault="008B1FC4" w:rsidP="008B1FC4">
      <w:pPr>
        <w:pStyle w:val="FootnoteText"/>
        <w:rPr>
          <w:rFonts w:ascii="Segoe UI" w:hAnsi="Segoe UI" w:cs="Segoe UI"/>
        </w:rPr>
      </w:pPr>
      <w:r w:rsidRPr="00EF4FF3">
        <w:rPr>
          <w:rStyle w:val="FootnoteReference"/>
          <w:rFonts w:ascii="Segoe UI" w:hAnsi="Segoe UI" w:cs="Segoe UI"/>
        </w:rPr>
        <w:footnoteRef/>
      </w:r>
      <w:r w:rsidRPr="00EF4FF3">
        <w:rPr>
          <w:rFonts w:ascii="Segoe UI" w:hAnsi="Segoe UI" w:cs="Segoe UI"/>
        </w:rPr>
        <w:t xml:space="preserve"> Housing LIN (2024</w:t>
      </w:r>
      <w:r>
        <w:rPr>
          <w:rFonts w:ascii="Segoe UI" w:hAnsi="Segoe UI" w:cs="Segoe UI"/>
        </w:rPr>
        <w:t xml:space="preserve">) </w:t>
      </w:r>
      <w:r w:rsidRPr="00EF4FF3">
        <w:rPr>
          <w:rFonts w:ascii="Segoe UI" w:hAnsi="Segoe UI" w:cs="Segoe UI"/>
        </w:rPr>
        <w:t xml:space="preserve">Housing preferences for older people: A survey of 5,600+ older people across the UK carried out by </w:t>
      </w:r>
      <w:r>
        <w:rPr>
          <w:rFonts w:ascii="Segoe UI" w:hAnsi="Segoe UI" w:cs="Segoe UI"/>
        </w:rPr>
        <w:t>Ipsos</w:t>
      </w:r>
      <w:r w:rsidRPr="00EF4FF3">
        <w:rPr>
          <w:rFonts w:ascii="Segoe UI" w:hAnsi="Segoe UI" w:cs="Segoe UI"/>
        </w:rPr>
        <w:t xml:space="preserve"> for the Housing LIN.</w:t>
      </w:r>
      <w:r>
        <w:rPr>
          <w:rFonts w:ascii="Segoe UI" w:hAnsi="Segoe UI" w:cs="Segoe UI"/>
        </w:rPr>
        <w:t xml:space="preserve"> Available at: </w:t>
      </w:r>
      <w:hyperlink r:id="rId40" w:history="1">
        <w:r w:rsidRPr="007F7E3D">
          <w:rPr>
            <w:rStyle w:val="Hyperlink"/>
            <w:rFonts w:ascii="Segoe UI" w:hAnsi="Segoe UI" w:cs="Segoe UI"/>
          </w:rPr>
          <w:t>https://www.housinglin.org.uk/Topics/type/Older-Peoples-Housing-Preferences/</w:t>
        </w:r>
      </w:hyperlink>
      <w:r>
        <w:rPr>
          <w:rFonts w:ascii="Segoe UI" w:hAnsi="Segoe UI" w:cs="Segoe UI"/>
        </w:rPr>
        <w:t xml:space="preserve"> </w:t>
      </w:r>
    </w:p>
  </w:footnote>
  <w:footnote w:id="61">
    <w:p w14:paraId="6F94B232" w14:textId="38603E53" w:rsidR="008B1FC4" w:rsidRPr="00426C46" w:rsidRDefault="008B1FC4" w:rsidP="008B1FC4">
      <w:pPr>
        <w:pStyle w:val="FootnoteText"/>
        <w:rPr>
          <w:rFonts w:ascii="Segoe UI" w:hAnsi="Segoe UI" w:cs="Segoe UI"/>
        </w:rPr>
      </w:pPr>
      <w:r w:rsidRPr="00426C46">
        <w:rPr>
          <w:rStyle w:val="FootnoteReference"/>
          <w:rFonts w:ascii="Segoe UI" w:hAnsi="Segoe UI" w:cs="Segoe UI"/>
        </w:rPr>
        <w:footnoteRef/>
      </w:r>
      <w:r w:rsidRPr="00426C46">
        <w:rPr>
          <w:rFonts w:ascii="Segoe UI" w:hAnsi="Segoe UI" w:cs="Segoe UI"/>
        </w:rPr>
        <w:t xml:space="preserve"> It should be noted that moves will include couples as well as single people. The estimates of need for sheltered/retirement housing and extra care housing assume as a default that moves are by single people.</w:t>
      </w:r>
    </w:p>
  </w:footnote>
  <w:footnote w:id="62">
    <w:p w14:paraId="6AF757BA" w14:textId="77777777" w:rsidR="00623E72" w:rsidRDefault="00623E72" w:rsidP="00623E72">
      <w:pPr>
        <w:pStyle w:val="FootnoteText"/>
      </w:pPr>
      <w:r w:rsidRPr="00702591">
        <w:rPr>
          <w:rStyle w:val="FootnoteReference"/>
          <w:rFonts w:ascii="Arial" w:hAnsi="Arial" w:cs="Arial"/>
        </w:rPr>
        <w:footnoteRef/>
      </w:r>
      <w:r w:rsidRPr="00702591">
        <w:rPr>
          <w:rFonts w:ascii="Arial" w:hAnsi="Arial" w:cs="Arial"/>
        </w:rPr>
        <w:t xml:space="preserve"> </w:t>
      </w:r>
      <w:hyperlink r:id="rId41" w:history="1">
        <w:r w:rsidRPr="00F9410B">
          <w:rPr>
            <w:rStyle w:val="Hyperlink"/>
            <w:rFonts w:ascii="Segoe UI" w:hAnsi="Segoe UI" w:cs="Segoe UI"/>
            <w:color w:val="0070C0"/>
          </w:rPr>
          <w:t>NHS: Care homes</w:t>
        </w:r>
      </w:hyperlink>
    </w:p>
  </w:footnote>
  <w:footnote w:id="63">
    <w:p w14:paraId="59925F31" w14:textId="77777777" w:rsidR="003F712A" w:rsidRPr="00593D6B" w:rsidRDefault="003F712A" w:rsidP="003F712A">
      <w:pPr>
        <w:pStyle w:val="FootnoteText"/>
        <w:rPr>
          <w:rFonts w:ascii="Segoe UI" w:hAnsi="Segoe UI" w:cs="Segoe UI"/>
        </w:rPr>
      </w:pPr>
      <w:r w:rsidRPr="00593D6B">
        <w:rPr>
          <w:rStyle w:val="FootnoteReference"/>
          <w:rFonts w:ascii="Segoe UI" w:hAnsi="Segoe UI" w:cs="Segoe UI"/>
        </w:rPr>
        <w:footnoteRef/>
      </w:r>
      <w:r w:rsidRPr="00593D6B">
        <w:rPr>
          <w:rFonts w:ascii="Segoe UI" w:hAnsi="Segoe UI" w:cs="Segoe UI"/>
        </w:rPr>
        <w:t xml:space="preserve"> ONS 2021; </w:t>
      </w:r>
      <w:hyperlink r:id="rId42" w:history="1">
        <w:r w:rsidRPr="00593D6B">
          <w:rPr>
            <w:rStyle w:val="Hyperlink"/>
            <w:rFonts w:ascii="Segoe UI" w:hAnsi="Segoe UI" w:cs="Segoe UI"/>
          </w:rPr>
          <w:t>https://www.ons.gov.uk/peoplepopulationandcommunity/birthsdeathsandmarriages/ageing/articles/olderpeoplelivingincarehomesin2021andchangessince2011/2023-10-09</w:t>
        </w:r>
      </w:hyperlink>
    </w:p>
  </w:footnote>
  <w:footnote w:id="64">
    <w:p w14:paraId="5F5AC4AC" w14:textId="77777777" w:rsidR="003F712A" w:rsidRPr="00ED0C65" w:rsidRDefault="003F712A" w:rsidP="003F712A">
      <w:pPr>
        <w:pStyle w:val="FootnoteText"/>
        <w:rPr>
          <w:rFonts w:ascii="Segoe UI" w:hAnsi="Segoe UI" w:cs="Segoe UI"/>
        </w:rPr>
      </w:pPr>
      <w:r w:rsidRPr="00ED0C65">
        <w:rPr>
          <w:rStyle w:val="FootnoteReference"/>
          <w:rFonts w:ascii="Segoe UI" w:hAnsi="Segoe UI" w:cs="Segoe UI"/>
        </w:rPr>
        <w:footnoteRef/>
      </w:r>
      <w:hyperlink r:id="rId43" w:history="1">
        <w:r w:rsidRPr="00ED0C65">
          <w:rPr>
            <w:rStyle w:val="Hyperlink"/>
            <w:rFonts w:ascii="Segoe UI" w:hAnsi="Segoe UI" w:cs="Segoe UI"/>
          </w:rPr>
          <w:t>https://www.ons.gov.uk/peoplepopulationandcommunity/birthsdeathsandmarriages/ageing/articles/olderpeoplelivingincarehomesin2021andchangessince2011/2023-10-09</w:t>
        </w:r>
      </w:hyperlink>
    </w:p>
  </w:footnote>
  <w:footnote w:id="65">
    <w:p w14:paraId="19C2577C" w14:textId="77777777" w:rsidR="00800DE8" w:rsidRPr="006456F8" w:rsidRDefault="00800DE8" w:rsidP="00800DE8">
      <w:pPr>
        <w:pStyle w:val="FootnoteText"/>
        <w:rPr>
          <w:rFonts w:ascii="Segoe UI" w:hAnsi="Segoe UI" w:cs="Segoe UI"/>
        </w:rPr>
      </w:pPr>
      <w:r w:rsidRPr="001A5B9A">
        <w:rPr>
          <w:rStyle w:val="FootnoteReference"/>
          <w:rFonts w:ascii="Segoe UI" w:hAnsi="Segoe UI" w:cs="Segoe UI"/>
        </w:rPr>
        <w:footnoteRef/>
      </w:r>
      <w:r w:rsidRPr="001A5B9A">
        <w:rPr>
          <w:rFonts w:ascii="Segoe UI" w:hAnsi="Segoe UI" w:cs="Segoe UI"/>
        </w:rPr>
        <w:t xml:space="preserve"> </w:t>
      </w:r>
      <w:hyperlink r:id="rId44" w:history="1">
        <w:r w:rsidRPr="006456F8">
          <w:rPr>
            <w:rStyle w:val="Hyperlink"/>
            <w:rFonts w:ascii="Segoe UI" w:hAnsi="Segoe UI" w:cs="Segoe UI"/>
          </w:rPr>
          <w:t>https://www.gov.uk/government/statistical-data-sets/live-tables-on-homelessness</w:t>
        </w:r>
      </w:hyperlink>
    </w:p>
  </w:footnote>
  <w:footnote w:id="66">
    <w:p w14:paraId="4FA2E745" w14:textId="77777777" w:rsidR="00800DE8" w:rsidRPr="001A5B9A" w:rsidRDefault="00800DE8" w:rsidP="00800DE8">
      <w:pPr>
        <w:pStyle w:val="FootnoteText"/>
        <w:rPr>
          <w:rFonts w:ascii="Segoe UI" w:hAnsi="Segoe UI" w:cs="Segoe UI"/>
        </w:rPr>
      </w:pPr>
      <w:r w:rsidRPr="006456F8">
        <w:rPr>
          <w:rStyle w:val="FootnoteReference"/>
          <w:rFonts w:ascii="Segoe UI" w:hAnsi="Segoe UI" w:cs="Segoe UI"/>
        </w:rPr>
        <w:footnoteRef/>
      </w:r>
      <w:r w:rsidRPr="006456F8">
        <w:rPr>
          <w:rFonts w:ascii="Segoe UI" w:hAnsi="Segoe UI" w:cs="Segoe UI"/>
        </w:rPr>
        <w:t xml:space="preserve"> </w:t>
      </w:r>
      <w:hyperlink r:id="rId45" w:history="1">
        <w:r w:rsidRPr="006456F8">
          <w:rPr>
            <w:rStyle w:val="Hyperlink"/>
            <w:rFonts w:ascii="Segoe UI" w:hAnsi="Segoe UI" w:cs="Segoe UI"/>
          </w:rPr>
          <w:t>https://www.gov.uk/government/statistical-data-sets/live-tables-on-homelessness</w:t>
        </w:r>
      </w:hyperlink>
    </w:p>
  </w:footnote>
  <w:footnote w:id="67">
    <w:p w14:paraId="59844472" w14:textId="0D7F75AD" w:rsidR="00163474" w:rsidRPr="00BB0BCE" w:rsidRDefault="00163474" w:rsidP="00163474">
      <w:pPr>
        <w:pStyle w:val="FootnoteText"/>
        <w:rPr>
          <w:rFonts w:ascii="Segoe UI" w:hAnsi="Segoe UI" w:cs="Segoe UI"/>
        </w:rPr>
      </w:pPr>
      <w:r w:rsidRPr="00BB0BCE">
        <w:rPr>
          <w:rStyle w:val="FootnoteReference"/>
          <w:rFonts w:ascii="Segoe UI" w:hAnsi="Segoe UI" w:cs="Segoe UI"/>
        </w:rPr>
        <w:footnoteRef/>
      </w:r>
      <w:r w:rsidRPr="00BB0BCE">
        <w:rPr>
          <w:rFonts w:ascii="Segoe UI" w:hAnsi="Segoe UI" w:cs="Segoe UI"/>
        </w:rPr>
        <w:t xml:space="preserve"> </w:t>
      </w:r>
      <w:hyperlink r:id="rId46" w:history="1">
        <w:r w:rsidRPr="00BB0BCE">
          <w:rPr>
            <w:rStyle w:val="Hyperlink"/>
            <w:rFonts w:ascii="Segoe UI" w:hAnsi="Segoe UI" w:cs="Segoe UI"/>
          </w:rPr>
          <w:t>https://www.essexproviderhub.org/the-essex-market/market-position-statement/market-</w:t>
        </w:r>
        <w:r w:rsidR="00D02BCE">
          <w:rPr>
            <w:rStyle w:val="Hyperlink"/>
            <w:rFonts w:ascii="Segoe UI" w:hAnsi="Segoe UI" w:cs="Segoe UI"/>
          </w:rPr>
          <w:t>population group</w:t>
        </w:r>
        <w:r w:rsidRPr="00BB0BCE">
          <w:rPr>
            <w:rStyle w:val="Hyperlink"/>
            <w:rFonts w:ascii="Segoe UI" w:hAnsi="Segoe UI" w:cs="Segoe UI"/>
          </w:rPr>
          <w:t>s/early-help-offer/</w:t>
        </w:r>
      </w:hyperlink>
    </w:p>
  </w:footnote>
  <w:footnote w:id="68">
    <w:p w14:paraId="42429C5C" w14:textId="77777777" w:rsidR="00163474" w:rsidRPr="00BB0BCE" w:rsidRDefault="00163474" w:rsidP="00163474">
      <w:pPr>
        <w:pStyle w:val="FootnoteText"/>
        <w:rPr>
          <w:rFonts w:ascii="Segoe UI" w:hAnsi="Segoe UI" w:cs="Segoe UI"/>
        </w:rPr>
      </w:pPr>
      <w:r w:rsidRPr="00BB0BCE">
        <w:rPr>
          <w:rStyle w:val="FootnoteReference"/>
          <w:rFonts w:ascii="Segoe UI" w:hAnsi="Segoe UI" w:cs="Segoe UI"/>
        </w:rPr>
        <w:footnoteRef/>
      </w:r>
      <w:r w:rsidRPr="00BB0BCE">
        <w:rPr>
          <w:rFonts w:ascii="Segoe UI" w:hAnsi="Segoe UI" w:cs="Segoe UI"/>
        </w:rPr>
        <w:t xml:space="preserve"> </w:t>
      </w:r>
      <w:hyperlink r:id="rId47" w:history="1">
        <w:r w:rsidRPr="00BB0BCE">
          <w:rPr>
            <w:rStyle w:val="Hyperlink"/>
            <w:rFonts w:ascii="Segoe UI" w:hAnsi="Segoe UI" w:cs="Segoe UI"/>
          </w:rPr>
          <w:t>https://www.housinglin.org.uk/News/Housing-LIN-and-RCOT-release-Adaptations-without-Delay/</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A39352" w14:textId="77777777" w:rsidR="009B37D9" w:rsidRPr="00C779EB" w:rsidRDefault="009B37D9" w:rsidP="009B37D9">
    <w:pPr>
      <w:pStyle w:val="Header"/>
      <w:jc w:val="left"/>
      <w:rPr>
        <w:rFonts w:ascii="Segoe UI" w:hAnsi="Segoe UI" w:cs="Segoe UI"/>
        <w:sz w:val="18"/>
        <w:szCs w:val="18"/>
      </w:rPr>
    </w:pPr>
    <w:r w:rsidRPr="00C779EB">
      <w:rPr>
        <w:rFonts w:ascii="Segoe UI" w:hAnsi="Segoe UI" w:cs="Segoe UI"/>
        <w:sz w:val="18"/>
        <w:szCs w:val="18"/>
      </w:rPr>
      <w:ptab w:relativeTo="margin" w:alignment="left" w:leader="none"/>
    </w:r>
    <w:r w:rsidRPr="00C779EB">
      <w:rPr>
        <w:rFonts w:ascii="Segoe UI" w:hAnsi="Segoe UI" w:cs="Segoe UI"/>
        <w:sz w:val="18"/>
        <w:szCs w:val="18"/>
      </w:rPr>
      <w:t>Supported and Specialist Housing and Accommodation Needs Assessment</w:t>
    </w:r>
  </w:p>
  <w:p w14:paraId="052E73D2" w14:textId="3956F0C7" w:rsidR="00666243" w:rsidRDefault="0066624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A9FBFE" w14:textId="135A6280" w:rsidR="00857175" w:rsidRPr="00F52D11" w:rsidRDefault="00E45037" w:rsidP="00A47959">
    <w:pPr>
      <w:pStyle w:val="Header"/>
      <w:jc w:val="left"/>
      <w:rPr>
        <w:rFonts w:ascii="Segoe UI" w:hAnsi="Segoe UI" w:cs="Segoe UI"/>
        <w:sz w:val="20"/>
        <w:szCs w:val="20"/>
      </w:rPr>
    </w:pPr>
    <w:r w:rsidRPr="00F52D11">
      <w:rPr>
        <w:rFonts w:ascii="Segoe UI" w:hAnsi="Segoe UI" w:cs="Segoe UI"/>
        <w:sz w:val="20"/>
        <w:szCs w:val="20"/>
      </w:rPr>
      <w:ptab w:relativeTo="margin" w:alignment="left" w:leader="none"/>
    </w:r>
    <w:r w:rsidR="00857175" w:rsidRPr="00F52D11">
      <w:rPr>
        <w:rFonts w:ascii="Segoe UI" w:hAnsi="Segoe UI" w:cs="Segoe UI"/>
        <w:sz w:val="20"/>
        <w:szCs w:val="20"/>
      </w:rPr>
      <w:t>Supported and Specialist Housing and Accommodation Needs Assessment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8A8546" w14:textId="4179998C" w:rsidR="009B37D9" w:rsidRPr="00362782" w:rsidRDefault="009B37D9" w:rsidP="00C00797">
    <w:pPr>
      <w:pStyle w:val="Header"/>
      <w:jc w:val="left"/>
      <w:rPr>
        <w:sz w:val="24"/>
        <w:szCs w:val="24"/>
      </w:rPr>
    </w:pPr>
    <w:r w:rsidRPr="00362782">
      <w:rPr>
        <w:rFonts w:ascii="Segoe UI" w:hAnsi="Segoe UI" w:cs="Segoe UI"/>
        <w:sz w:val="20"/>
        <w:szCs w:val="20"/>
      </w:rPr>
      <w:ptab w:relativeTo="margin" w:alignment="left" w:leader="none"/>
    </w:r>
    <w:r w:rsidRPr="00362782">
      <w:rPr>
        <w:rFonts w:ascii="Segoe UI" w:hAnsi="Segoe UI" w:cs="Segoe UI"/>
        <w:sz w:val="20"/>
        <w:szCs w:val="20"/>
      </w:rPr>
      <w:t>Supported and Specialist Housing and Accommodation Needs Assessment</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DE4326" w14:textId="112E5150" w:rsidR="00AA2D33" w:rsidRDefault="00AA2D3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5D4ADC" w14:textId="38F236A4" w:rsidR="00AA2D33" w:rsidRPr="00F52D11" w:rsidRDefault="00F52D11" w:rsidP="00F52D11">
    <w:pPr>
      <w:pStyle w:val="Header"/>
      <w:jc w:val="left"/>
      <w:rPr>
        <w:rFonts w:ascii="Segoe UI" w:hAnsi="Segoe UI" w:cs="Segoe UI"/>
        <w:sz w:val="20"/>
        <w:szCs w:val="20"/>
      </w:rPr>
    </w:pPr>
    <w:r w:rsidRPr="00F52D11">
      <w:rPr>
        <w:rFonts w:ascii="Segoe UI" w:hAnsi="Segoe UI" w:cs="Segoe UI"/>
        <w:sz w:val="20"/>
        <w:szCs w:val="20"/>
      </w:rPr>
      <w:t>Supported and Specialist Housing and Accommodation Needs Assessment</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11C06B" w14:textId="575FCC52" w:rsidR="00AA2D33" w:rsidRDefault="00AA2D33">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43CA10" w14:textId="55D73199" w:rsidR="00D1663E" w:rsidRDefault="00D1663E">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00BD3" w14:textId="3B969339" w:rsidR="00D1663E" w:rsidRPr="00F52D11" w:rsidRDefault="00F52D11">
    <w:pPr>
      <w:pStyle w:val="Header"/>
      <w:rPr>
        <w:rFonts w:ascii="Segoe UI" w:hAnsi="Segoe UI" w:cs="Segoe UI"/>
      </w:rPr>
    </w:pPr>
    <w:r w:rsidRPr="00F52D11">
      <w:rPr>
        <w:rFonts w:ascii="Segoe UI" w:hAnsi="Segoe UI" w:cs="Segoe UI"/>
        <w:sz w:val="20"/>
        <w:szCs w:val="20"/>
      </w:rPr>
      <w:t>Supported and Specialist Housing and Accommodation Needs Assessment</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F13B4D" w14:textId="3F26FD7B" w:rsidR="00D1663E" w:rsidRDefault="00D1663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9F7C96"/>
    <w:multiLevelType w:val="hybridMultilevel"/>
    <w:tmpl w:val="D7382C0C"/>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 w15:restartNumberingAfterBreak="0">
    <w:nsid w:val="00E87859"/>
    <w:multiLevelType w:val="hybridMultilevel"/>
    <w:tmpl w:val="856C16F6"/>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 w15:restartNumberingAfterBreak="0">
    <w:nsid w:val="038E1AD4"/>
    <w:multiLevelType w:val="hybridMultilevel"/>
    <w:tmpl w:val="F30CB73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 w15:restartNumberingAfterBreak="0">
    <w:nsid w:val="039237E9"/>
    <w:multiLevelType w:val="hybridMultilevel"/>
    <w:tmpl w:val="6D72070E"/>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051931D0"/>
    <w:multiLevelType w:val="hybridMultilevel"/>
    <w:tmpl w:val="9B0CC414"/>
    <w:lvl w:ilvl="0" w:tplc="08090017">
      <w:start w:val="1"/>
      <w:numFmt w:val="lowerLetter"/>
      <w:lvlText w:val="%1)"/>
      <w:lvlJc w:val="left"/>
      <w:pPr>
        <w:ind w:left="1080" w:hanging="360"/>
      </w:pPr>
      <w:rPr>
        <w:rFonts w:hint="default"/>
      </w:rPr>
    </w:lvl>
    <w:lvl w:ilvl="1" w:tplc="08090019">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5" w15:restartNumberingAfterBreak="0">
    <w:nsid w:val="06813594"/>
    <w:multiLevelType w:val="hybridMultilevel"/>
    <w:tmpl w:val="A2F89EB2"/>
    <w:lvl w:ilvl="0" w:tplc="086204F0">
      <w:start w:val="1"/>
      <w:numFmt w:val="bullet"/>
      <w:pStyle w:val="bulletptsecondlineplus"/>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06A92223"/>
    <w:multiLevelType w:val="hybridMultilevel"/>
    <w:tmpl w:val="9A7AC23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7" w15:restartNumberingAfterBreak="0">
    <w:nsid w:val="07F0210A"/>
    <w:multiLevelType w:val="hybridMultilevel"/>
    <w:tmpl w:val="5AB691FC"/>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8" w15:restartNumberingAfterBreak="0">
    <w:nsid w:val="11355D99"/>
    <w:multiLevelType w:val="hybridMultilevel"/>
    <w:tmpl w:val="DCA0AA2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1CF6536"/>
    <w:multiLevelType w:val="hybridMultilevel"/>
    <w:tmpl w:val="A71A230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0" w15:restartNumberingAfterBreak="0">
    <w:nsid w:val="16BC593E"/>
    <w:multiLevelType w:val="hybridMultilevel"/>
    <w:tmpl w:val="941C81F2"/>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1" w15:restartNumberingAfterBreak="0">
    <w:nsid w:val="197E1A2F"/>
    <w:multiLevelType w:val="hybridMultilevel"/>
    <w:tmpl w:val="75002548"/>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2" w15:restartNumberingAfterBreak="0">
    <w:nsid w:val="1CDA1522"/>
    <w:multiLevelType w:val="hybridMultilevel"/>
    <w:tmpl w:val="000C1868"/>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3" w15:restartNumberingAfterBreak="0">
    <w:nsid w:val="1DDB0E10"/>
    <w:multiLevelType w:val="hybridMultilevel"/>
    <w:tmpl w:val="403CBDFC"/>
    <w:lvl w:ilvl="0" w:tplc="08090001">
      <w:start w:val="1"/>
      <w:numFmt w:val="bullet"/>
      <w:lvlText w:val=""/>
      <w:lvlJc w:val="left"/>
      <w:pPr>
        <w:ind w:left="1364" w:hanging="360"/>
      </w:pPr>
      <w:rPr>
        <w:rFonts w:ascii="Symbol" w:hAnsi="Symbol" w:hint="default"/>
      </w:rPr>
    </w:lvl>
    <w:lvl w:ilvl="1" w:tplc="08090003" w:tentative="1">
      <w:start w:val="1"/>
      <w:numFmt w:val="bullet"/>
      <w:lvlText w:val="o"/>
      <w:lvlJc w:val="left"/>
      <w:pPr>
        <w:ind w:left="2084" w:hanging="360"/>
      </w:pPr>
      <w:rPr>
        <w:rFonts w:ascii="Courier New" w:hAnsi="Courier New" w:cs="Courier New" w:hint="default"/>
      </w:rPr>
    </w:lvl>
    <w:lvl w:ilvl="2" w:tplc="08090005" w:tentative="1">
      <w:start w:val="1"/>
      <w:numFmt w:val="bullet"/>
      <w:lvlText w:val=""/>
      <w:lvlJc w:val="left"/>
      <w:pPr>
        <w:ind w:left="2804" w:hanging="360"/>
      </w:pPr>
      <w:rPr>
        <w:rFonts w:ascii="Wingdings" w:hAnsi="Wingdings" w:hint="default"/>
      </w:rPr>
    </w:lvl>
    <w:lvl w:ilvl="3" w:tplc="08090001" w:tentative="1">
      <w:start w:val="1"/>
      <w:numFmt w:val="bullet"/>
      <w:lvlText w:val=""/>
      <w:lvlJc w:val="left"/>
      <w:pPr>
        <w:ind w:left="3524" w:hanging="360"/>
      </w:pPr>
      <w:rPr>
        <w:rFonts w:ascii="Symbol" w:hAnsi="Symbol" w:hint="default"/>
      </w:rPr>
    </w:lvl>
    <w:lvl w:ilvl="4" w:tplc="08090003" w:tentative="1">
      <w:start w:val="1"/>
      <w:numFmt w:val="bullet"/>
      <w:lvlText w:val="o"/>
      <w:lvlJc w:val="left"/>
      <w:pPr>
        <w:ind w:left="4244" w:hanging="360"/>
      </w:pPr>
      <w:rPr>
        <w:rFonts w:ascii="Courier New" w:hAnsi="Courier New" w:cs="Courier New" w:hint="default"/>
      </w:rPr>
    </w:lvl>
    <w:lvl w:ilvl="5" w:tplc="08090005" w:tentative="1">
      <w:start w:val="1"/>
      <w:numFmt w:val="bullet"/>
      <w:lvlText w:val=""/>
      <w:lvlJc w:val="left"/>
      <w:pPr>
        <w:ind w:left="4964" w:hanging="360"/>
      </w:pPr>
      <w:rPr>
        <w:rFonts w:ascii="Wingdings" w:hAnsi="Wingdings" w:hint="default"/>
      </w:rPr>
    </w:lvl>
    <w:lvl w:ilvl="6" w:tplc="08090001" w:tentative="1">
      <w:start w:val="1"/>
      <w:numFmt w:val="bullet"/>
      <w:lvlText w:val=""/>
      <w:lvlJc w:val="left"/>
      <w:pPr>
        <w:ind w:left="5684" w:hanging="360"/>
      </w:pPr>
      <w:rPr>
        <w:rFonts w:ascii="Symbol" w:hAnsi="Symbol" w:hint="default"/>
      </w:rPr>
    </w:lvl>
    <w:lvl w:ilvl="7" w:tplc="08090003" w:tentative="1">
      <w:start w:val="1"/>
      <w:numFmt w:val="bullet"/>
      <w:lvlText w:val="o"/>
      <w:lvlJc w:val="left"/>
      <w:pPr>
        <w:ind w:left="6404" w:hanging="360"/>
      </w:pPr>
      <w:rPr>
        <w:rFonts w:ascii="Courier New" w:hAnsi="Courier New" w:cs="Courier New" w:hint="default"/>
      </w:rPr>
    </w:lvl>
    <w:lvl w:ilvl="8" w:tplc="08090005" w:tentative="1">
      <w:start w:val="1"/>
      <w:numFmt w:val="bullet"/>
      <w:lvlText w:val=""/>
      <w:lvlJc w:val="left"/>
      <w:pPr>
        <w:ind w:left="7124" w:hanging="360"/>
      </w:pPr>
      <w:rPr>
        <w:rFonts w:ascii="Wingdings" w:hAnsi="Wingdings" w:hint="default"/>
      </w:rPr>
    </w:lvl>
  </w:abstractNum>
  <w:abstractNum w:abstractNumId="14" w15:restartNumberingAfterBreak="0">
    <w:nsid w:val="1E7F2B46"/>
    <w:multiLevelType w:val="hybridMultilevel"/>
    <w:tmpl w:val="B4E8BBE6"/>
    <w:lvl w:ilvl="0" w:tplc="08090001">
      <w:start w:val="1"/>
      <w:numFmt w:val="bullet"/>
      <w:lvlText w:val=""/>
      <w:lvlJc w:val="left"/>
      <w:pPr>
        <w:ind w:left="2151" w:hanging="360"/>
      </w:pPr>
      <w:rPr>
        <w:rFonts w:ascii="Symbol" w:hAnsi="Symbol" w:hint="default"/>
      </w:rPr>
    </w:lvl>
    <w:lvl w:ilvl="1" w:tplc="08090003" w:tentative="1">
      <w:start w:val="1"/>
      <w:numFmt w:val="bullet"/>
      <w:lvlText w:val="o"/>
      <w:lvlJc w:val="left"/>
      <w:pPr>
        <w:ind w:left="2871" w:hanging="360"/>
      </w:pPr>
      <w:rPr>
        <w:rFonts w:ascii="Courier New" w:hAnsi="Courier New" w:cs="Courier New" w:hint="default"/>
      </w:rPr>
    </w:lvl>
    <w:lvl w:ilvl="2" w:tplc="08090005" w:tentative="1">
      <w:start w:val="1"/>
      <w:numFmt w:val="bullet"/>
      <w:lvlText w:val=""/>
      <w:lvlJc w:val="left"/>
      <w:pPr>
        <w:ind w:left="3591" w:hanging="360"/>
      </w:pPr>
      <w:rPr>
        <w:rFonts w:ascii="Wingdings" w:hAnsi="Wingdings" w:hint="default"/>
      </w:rPr>
    </w:lvl>
    <w:lvl w:ilvl="3" w:tplc="08090001" w:tentative="1">
      <w:start w:val="1"/>
      <w:numFmt w:val="bullet"/>
      <w:lvlText w:val=""/>
      <w:lvlJc w:val="left"/>
      <w:pPr>
        <w:ind w:left="4311" w:hanging="360"/>
      </w:pPr>
      <w:rPr>
        <w:rFonts w:ascii="Symbol" w:hAnsi="Symbol" w:hint="default"/>
      </w:rPr>
    </w:lvl>
    <w:lvl w:ilvl="4" w:tplc="08090003" w:tentative="1">
      <w:start w:val="1"/>
      <w:numFmt w:val="bullet"/>
      <w:lvlText w:val="o"/>
      <w:lvlJc w:val="left"/>
      <w:pPr>
        <w:ind w:left="5031" w:hanging="360"/>
      </w:pPr>
      <w:rPr>
        <w:rFonts w:ascii="Courier New" w:hAnsi="Courier New" w:cs="Courier New" w:hint="default"/>
      </w:rPr>
    </w:lvl>
    <w:lvl w:ilvl="5" w:tplc="08090005" w:tentative="1">
      <w:start w:val="1"/>
      <w:numFmt w:val="bullet"/>
      <w:lvlText w:val=""/>
      <w:lvlJc w:val="left"/>
      <w:pPr>
        <w:ind w:left="5751" w:hanging="360"/>
      </w:pPr>
      <w:rPr>
        <w:rFonts w:ascii="Wingdings" w:hAnsi="Wingdings" w:hint="default"/>
      </w:rPr>
    </w:lvl>
    <w:lvl w:ilvl="6" w:tplc="08090001" w:tentative="1">
      <w:start w:val="1"/>
      <w:numFmt w:val="bullet"/>
      <w:lvlText w:val=""/>
      <w:lvlJc w:val="left"/>
      <w:pPr>
        <w:ind w:left="6471" w:hanging="360"/>
      </w:pPr>
      <w:rPr>
        <w:rFonts w:ascii="Symbol" w:hAnsi="Symbol" w:hint="default"/>
      </w:rPr>
    </w:lvl>
    <w:lvl w:ilvl="7" w:tplc="08090003" w:tentative="1">
      <w:start w:val="1"/>
      <w:numFmt w:val="bullet"/>
      <w:lvlText w:val="o"/>
      <w:lvlJc w:val="left"/>
      <w:pPr>
        <w:ind w:left="7191" w:hanging="360"/>
      </w:pPr>
      <w:rPr>
        <w:rFonts w:ascii="Courier New" w:hAnsi="Courier New" w:cs="Courier New" w:hint="default"/>
      </w:rPr>
    </w:lvl>
    <w:lvl w:ilvl="8" w:tplc="08090005" w:tentative="1">
      <w:start w:val="1"/>
      <w:numFmt w:val="bullet"/>
      <w:lvlText w:val=""/>
      <w:lvlJc w:val="left"/>
      <w:pPr>
        <w:ind w:left="7911" w:hanging="360"/>
      </w:pPr>
      <w:rPr>
        <w:rFonts w:ascii="Wingdings" w:hAnsi="Wingdings" w:hint="default"/>
      </w:rPr>
    </w:lvl>
  </w:abstractNum>
  <w:abstractNum w:abstractNumId="15" w15:restartNumberingAfterBreak="0">
    <w:nsid w:val="20121ABA"/>
    <w:multiLevelType w:val="hybridMultilevel"/>
    <w:tmpl w:val="0DDE715C"/>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6" w15:restartNumberingAfterBreak="0">
    <w:nsid w:val="21E63074"/>
    <w:multiLevelType w:val="hybridMultilevel"/>
    <w:tmpl w:val="105A9FE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7" w15:restartNumberingAfterBreak="0">
    <w:nsid w:val="22A8303C"/>
    <w:multiLevelType w:val="hybridMultilevel"/>
    <w:tmpl w:val="5F6295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3E82EA1"/>
    <w:multiLevelType w:val="multilevel"/>
    <w:tmpl w:val="2EE69A9C"/>
    <w:lvl w:ilvl="0">
      <w:start w:val="1"/>
      <w:numFmt w:val="decimal"/>
      <w:lvlText w:val="%1."/>
      <w:lvlJc w:val="left"/>
      <w:pPr>
        <w:tabs>
          <w:tab w:val="num" w:pos="720"/>
        </w:tabs>
        <w:ind w:left="720" w:hanging="720"/>
      </w:pPr>
    </w:lvl>
    <w:lvl w:ilvl="1">
      <w:start w:val="1"/>
      <w:numFmt w:val="decimal"/>
      <w:pStyle w:val="Numberedpoint"/>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9" w15:restartNumberingAfterBreak="0">
    <w:nsid w:val="27761CC7"/>
    <w:multiLevelType w:val="hybridMultilevel"/>
    <w:tmpl w:val="5B30B1A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0" w15:restartNumberingAfterBreak="0">
    <w:nsid w:val="2A4004C1"/>
    <w:multiLevelType w:val="hybridMultilevel"/>
    <w:tmpl w:val="FD86B4F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1" w15:restartNumberingAfterBreak="0">
    <w:nsid w:val="2B8B2EE0"/>
    <w:multiLevelType w:val="hybridMultilevel"/>
    <w:tmpl w:val="F104DB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BB1584C"/>
    <w:multiLevelType w:val="hybridMultilevel"/>
    <w:tmpl w:val="4E628E6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2C090D67"/>
    <w:multiLevelType w:val="hybridMultilevel"/>
    <w:tmpl w:val="9AE280EC"/>
    <w:lvl w:ilvl="0" w:tplc="08090001">
      <w:start w:val="1"/>
      <w:numFmt w:val="bullet"/>
      <w:lvlText w:val=""/>
      <w:lvlJc w:val="left"/>
      <w:pPr>
        <w:ind w:left="1145" w:hanging="360"/>
      </w:pPr>
      <w:rPr>
        <w:rFonts w:ascii="Symbol" w:hAnsi="Symbol" w:hint="default"/>
      </w:rPr>
    </w:lvl>
    <w:lvl w:ilvl="1" w:tplc="FFFFFFFF" w:tentative="1">
      <w:start w:val="1"/>
      <w:numFmt w:val="bullet"/>
      <w:lvlText w:val="o"/>
      <w:lvlJc w:val="left"/>
      <w:pPr>
        <w:ind w:left="1865" w:hanging="360"/>
      </w:pPr>
      <w:rPr>
        <w:rFonts w:ascii="Courier New" w:hAnsi="Courier New" w:cs="Courier New" w:hint="default"/>
      </w:rPr>
    </w:lvl>
    <w:lvl w:ilvl="2" w:tplc="FFFFFFFF" w:tentative="1">
      <w:start w:val="1"/>
      <w:numFmt w:val="bullet"/>
      <w:lvlText w:val=""/>
      <w:lvlJc w:val="left"/>
      <w:pPr>
        <w:ind w:left="2585" w:hanging="360"/>
      </w:pPr>
      <w:rPr>
        <w:rFonts w:ascii="Wingdings" w:hAnsi="Wingdings" w:hint="default"/>
      </w:rPr>
    </w:lvl>
    <w:lvl w:ilvl="3" w:tplc="FFFFFFFF" w:tentative="1">
      <w:start w:val="1"/>
      <w:numFmt w:val="bullet"/>
      <w:lvlText w:val=""/>
      <w:lvlJc w:val="left"/>
      <w:pPr>
        <w:ind w:left="3305" w:hanging="360"/>
      </w:pPr>
      <w:rPr>
        <w:rFonts w:ascii="Symbol" w:hAnsi="Symbol" w:hint="default"/>
      </w:rPr>
    </w:lvl>
    <w:lvl w:ilvl="4" w:tplc="FFFFFFFF" w:tentative="1">
      <w:start w:val="1"/>
      <w:numFmt w:val="bullet"/>
      <w:lvlText w:val="o"/>
      <w:lvlJc w:val="left"/>
      <w:pPr>
        <w:ind w:left="4025" w:hanging="360"/>
      </w:pPr>
      <w:rPr>
        <w:rFonts w:ascii="Courier New" w:hAnsi="Courier New" w:cs="Courier New" w:hint="default"/>
      </w:rPr>
    </w:lvl>
    <w:lvl w:ilvl="5" w:tplc="FFFFFFFF" w:tentative="1">
      <w:start w:val="1"/>
      <w:numFmt w:val="bullet"/>
      <w:lvlText w:val=""/>
      <w:lvlJc w:val="left"/>
      <w:pPr>
        <w:ind w:left="4745" w:hanging="360"/>
      </w:pPr>
      <w:rPr>
        <w:rFonts w:ascii="Wingdings" w:hAnsi="Wingdings" w:hint="default"/>
      </w:rPr>
    </w:lvl>
    <w:lvl w:ilvl="6" w:tplc="FFFFFFFF" w:tentative="1">
      <w:start w:val="1"/>
      <w:numFmt w:val="bullet"/>
      <w:lvlText w:val=""/>
      <w:lvlJc w:val="left"/>
      <w:pPr>
        <w:ind w:left="5465" w:hanging="360"/>
      </w:pPr>
      <w:rPr>
        <w:rFonts w:ascii="Symbol" w:hAnsi="Symbol" w:hint="default"/>
      </w:rPr>
    </w:lvl>
    <w:lvl w:ilvl="7" w:tplc="FFFFFFFF" w:tentative="1">
      <w:start w:val="1"/>
      <w:numFmt w:val="bullet"/>
      <w:lvlText w:val="o"/>
      <w:lvlJc w:val="left"/>
      <w:pPr>
        <w:ind w:left="6185" w:hanging="360"/>
      </w:pPr>
      <w:rPr>
        <w:rFonts w:ascii="Courier New" w:hAnsi="Courier New" w:cs="Courier New" w:hint="default"/>
      </w:rPr>
    </w:lvl>
    <w:lvl w:ilvl="8" w:tplc="FFFFFFFF" w:tentative="1">
      <w:start w:val="1"/>
      <w:numFmt w:val="bullet"/>
      <w:lvlText w:val=""/>
      <w:lvlJc w:val="left"/>
      <w:pPr>
        <w:ind w:left="6905" w:hanging="360"/>
      </w:pPr>
      <w:rPr>
        <w:rFonts w:ascii="Wingdings" w:hAnsi="Wingdings" w:hint="default"/>
      </w:rPr>
    </w:lvl>
  </w:abstractNum>
  <w:abstractNum w:abstractNumId="24" w15:restartNumberingAfterBreak="0">
    <w:nsid w:val="2CF85A97"/>
    <w:multiLevelType w:val="hybridMultilevel"/>
    <w:tmpl w:val="343E9D66"/>
    <w:lvl w:ilvl="0" w:tplc="08090001">
      <w:start w:val="1"/>
      <w:numFmt w:val="bullet"/>
      <w:lvlText w:val=""/>
      <w:lvlJc w:val="left"/>
      <w:pPr>
        <w:ind w:left="1724" w:hanging="360"/>
      </w:pPr>
      <w:rPr>
        <w:rFonts w:ascii="Symbol" w:hAnsi="Symbol" w:hint="default"/>
      </w:rPr>
    </w:lvl>
    <w:lvl w:ilvl="1" w:tplc="08090003" w:tentative="1">
      <w:start w:val="1"/>
      <w:numFmt w:val="bullet"/>
      <w:lvlText w:val="o"/>
      <w:lvlJc w:val="left"/>
      <w:pPr>
        <w:ind w:left="2444" w:hanging="360"/>
      </w:pPr>
      <w:rPr>
        <w:rFonts w:ascii="Courier New" w:hAnsi="Courier New" w:cs="Courier New" w:hint="default"/>
      </w:rPr>
    </w:lvl>
    <w:lvl w:ilvl="2" w:tplc="08090005" w:tentative="1">
      <w:start w:val="1"/>
      <w:numFmt w:val="bullet"/>
      <w:lvlText w:val=""/>
      <w:lvlJc w:val="left"/>
      <w:pPr>
        <w:ind w:left="3164" w:hanging="360"/>
      </w:pPr>
      <w:rPr>
        <w:rFonts w:ascii="Wingdings" w:hAnsi="Wingdings" w:hint="default"/>
      </w:rPr>
    </w:lvl>
    <w:lvl w:ilvl="3" w:tplc="08090001" w:tentative="1">
      <w:start w:val="1"/>
      <w:numFmt w:val="bullet"/>
      <w:lvlText w:val=""/>
      <w:lvlJc w:val="left"/>
      <w:pPr>
        <w:ind w:left="3884" w:hanging="360"/>
      </w:pPr>
      <w:rPr>
        <w:rFonts w:ascii="Symbol" w:hAnsi="Symbol" w:hint="default"/>
      </w:rPr>
    </w:lvl>
    <w:lvl w:ilvl="4" w:tplc="08090003" w:tentative="1">
      <w:start w:val="1"/>
      <w:numFmt w:val="bullet"/>
      <w:lvlText w:val="o"/>
      <w:lvlJc w:val="left"/>
      <w:pPr>
        <w:ind w:left="4604" w:hanging="360"/>
      </w:pPr>
      <w:rPr>
        <w:rFonts w:ascii="Courier New" w:hAnsi="Courier New" w:cs="Courier New" w:hint="default"/>
      </w:rPr>
    </w:lvl>
    <w:lvl w:ilvl="5" w:tplc="08090005" w:tentative="1">
      <w:start w:val="1"/>
      <w:numFmt w:val="bullet"/>
      <w:lvlText w:val=""/>
      <w:lvlJc w:val="left"/>
      <w:pPr>
        <w:ind w:left="5324" w:hanging="360"/>
      </w:pPr>
      <w:rPr>
        <w:rFonts w:ascii="Wingdings" w:hAnsi="Wingdings" w:hint="default"/>
      </w:rPr>
    </w:lvl>
    <w:lvl w:ilvl="6" w:tplc="08090001" w:tentative="1">
      <w:start w:val="1"/>
      <w:numFmt w:val="bullet"/>
      <w:lvlText w:val=""/>
      <w:lvlJc w:val="left"/>
      <w:pPr>
        <w:ind w:left="6044" w:hanging="360"/>
      </w:pPr>
      <w:rPr>
        <w:rFonts w:ascii="Symbol" w:hAnsi="Symbol" w:hint="default"/>
      </w:rPr>
    </w:lvl>
    <w:lvl w:ilvl="7" w:tplc="08090003" w:tentative="1">
      <w:start w:val="1"/>
      <w:numFmt w:val="bullet"/>
      <w:lvlText w:val="o"/>
      <w:lvlJc w:val="left"/>
      <w:pPr>
        <w:ind w:left="6764" w:hanging="360"/>
      </w:pPr>
      <w:rPr>
        <w:rFonts w:ascii="Courier New" w:hAnsi="Courier New" w:cs="Courier New" w:hint="default"/>
      </w:rPr>
    </w:lvl>
    <w:lvl w:ilvl="8" w:tplc="08090005" w:tentative="1">
      <w:start w:val="1"/>
      <w:numFmt w:val="bullet"/>
      <w:lvlText w:val=""/>
      <w:lvlJc w:val="left"/>
      <w:pPr>
        <w:ind w:left="7484" w:hanging="360"/>
      </w:pPr>
      <w:rPr>
        <w:rFonts w:ascii="Wingdings" w:hAnsi="Wingdings" w:hint="default"/>
      </w:rPr>
    </w:lvl>
  </w:abstractNum>
  <w:abstractNum w:abstractNumId="25" w15:restartNumberingAfterBreak="0">
    <w:nsid w:val="2F9A74ED"/>
    <w:multiLevelType w:val="hybridMultilevel"/>
    <w:tmpl w:val="DCA8C0D2"/>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26" w15:restartNumberingAfterBreak="0">
    <w:nsid w:val="2FA6263E"/>
    <w:multiLevelType w:val="hybridMultilevel"/>
    <w:tmpl w:val="77D6AA0A"/>
    <w:lvl w:ilvl="0" w:tplc="08090001">
      <w:start w:val="1"/>
      <w:numFmt w:val="bullet"/>
      <w:lvlText w:val=""/>
      <w:lvlJc w:val="left"/>
      <w:pPr>
        <w:ind w:left="1080" w:hanging="360"/>
      </w:pPr>
      <w:rPr>
        <w:rFonts w:ascii="Symbol" w:hAnsi="Symbol"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7" w15:restartNumberingAfterBreak="0">
    <w:nsid w:val="35B10C78"/>
    <w:multiLevelType w:val="hybridMultilevel"/>
    <w:tmpl w:val="161A331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36982C1B"/>
    <w:multiLevelType w:val="hybridMultilevel"/>
    <w:tmpl w:val="69020B5C"/>
    <w:styleLink w:val="Style11"/>
    <w:lvl w:ilvl="0" w:tplc="3FC619A2">
      <w:start w:val="1"/>
      <w:numFmt w:val="bullet"/>
      <w:pStyle w:val="Bulletptfirstline"/>
      <w:lvlText w:val=""/>
      <w:lvlJc w:val="left"/>
      <w:pPr>
        <w:ind w:left="720" w:hanging="360"/>
      </w:pPr>
      <w:rPr>
        <w:rFonts w:ascii="Symbol" w:hAnsi="Symbol" w:hint="default"/>
      </w:rPr>
    </w:lvl>
    <w:lvl w:ilvl="1" w:tplc="4D80BFDC">
      <w:start w:val="1"/>
      <w:numFmt w:val="bullet"/>
      <w:pStyle w:val="Hollowbullets2ndlevel"/>
      <w:lvlText w:val="o"/>
      <w:lvlJc w:val="left"/>
      <w:pPr>
        <w:ind w:left="1451" w:hanging="360"/>
      </w:pPr>
      <w:rPr>
        <w:rFonts w:ascii="Courier New" w:hAnsi="Courier New" w:cs="Courier New" w:hint="default"/>
      </w:rPr>
    </w:lvl>
    <w:lvl w:ilvl="2" w:tplc="08090005" w:tentative="1">
      <w:start w:val="1"/>
      <w:numFmt w:val="bullet"/>
      <w:lvlText w:val=""/>
      <w:lvlJc w:val="left"/>
      <w:pPr>
        <w:ind w:left="2171" w:hanging="360"/>
      </w:pPr>
      <w:rPr>
        <w:rFonts w:ascii="Wingdings" w:hAnsi="Wingdings" w:hint="default"/>
      </w:rPr>
    </w:lvl>
    <w:lvl w:ilvl="3" w:tplc="08090001" w:tentative="1">
      <w:start w:val="1"/>
      <w:numFmt w:val="bullet"/>
      <w:lvlText w:val=""/>
      <w:lvlJc w:val="left"/>
      <w:pPr>
        <w:ind w:left="2891" w:hanging="360"/>
      </w:pPr>
      <w:rPr>
        <w:rFonts w:ascii="Symbol" w:hAnsi="Symbol" w:hint="default"/>
      </w:rPr>
    </w:lvl>
    <w:lvl w:ilvl="4" w:tplc="08090003" w:tentative="1">
      <w:start w:val="1"/>
      <w:numFmt w:val="bullet"/>
      <w:lvlText w:val="o"/>
      <w:lvlJc w:val="left"/>
      <w:pPr>
        <w:ind w:left="3611" w:hanging="360"/>
      </w:pPr>
      <w:rPr>
        <w:rFonts w:ascii="Courier New" w:hAnsi="Courier New" w:cs="Courier New" w:hint="default"/>
      </w:rPr>
    </w:lvl>
    <w:lvl w:ilvl="5" w:tplc="08090005" w:tentative="1">
      <w:start w:val="1"/>
      <w:numFmt w:val="bullet"/>
      <w:lvlText w:val=""/>
      <w:lvlJc w:val="left"/>
      <w:pPr>
        <w:ind w:left="4331" w:hanging="360"/>
      </w:pPr>
      <w:rPr>
        <w:rFonts w:ascii="Wingdings" w:hAnsi="Wingdings" w:hint="default"/>
      </w:rPr>
    </w:lvl>
    <w:lvl w:ilvl="6" w:tplc="08090001" w:tentative="1">
      <w:start w:val="1"/>
      <w:numFmt w:val="bullet"/>
      <w:lvlText w:val=""/>
      <w:lvlJc w:val="left"/>
      <w:pPr>
        <w:ind w:left="5051" w:hanging="360"/>
      </w:pPr>
      <w:rPr>
        <w:rFonts w:ascii="Symbol" w:hAnsi="Symbol" w:hint="default"/>
      </w:rPr>
    </w:lvl>
    <w:lvl w:ilvl="7" w:tplc="08090003" w:tentative="1">
      <w:start w:val="1"/>
      <w:numFmt w:val="bullet"/>
      <w:lvlText w:val="o"/>
      <w:lvlJc w:val="left"/>
      <w:pPr>
        <w:ind w:left="5771" w:hanging="360"/>
      </w:pPr>
      <w:rPr>
        <w:rFonts w:ascii="Courier New" w:hAnsi="Courier New" w:cs="Courier New" w:hint="default"/>
      </w:rPr>
    </w:lvl>
    <w:lvl w:ilvl="8" w:tplc="08090005" w:tentative="1">
      <w:start w:val="1"/>
      <w:numFmt w:val="bullet"/>
      <w:lvlText w:val=""/>
      <w:lvlJc w:val="left"/>
      <w:pPr>
        <w:ind w:left="6491" w:hanging="360"/>
      </w:pPr>
      <w:rPr>
        <w:rFonts w:ascii="Wingdings" w:hAnsi="Wingdings" w:hint="default"/>
      </w:rPr>
    </w:lvl>
  </w:abstractNum>
  <w:abstractNum w:abstractNumId="29" w15:restartNumberingAfterBreak="0">
    <w:nsid w:val="3CD60DDF"/>
    <w:multiLevelType w:val="hybridMultilevel"/>
    <w:tmpl w:val="972E655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0" w15:restartNumberingAfterBreak="0">
    <w:nsid w:val="3DC8637E"/>
    <w:multiLevelType w:val="multilevel"/>
    <w:tmpl w:val="A5B45C4E"/>
    <w:lvl w:ilvl="0">
      <w:start w:val="1"/>
      <w:numFmt w:val="decimal"/>
      <w:pStyle w:val="Annexeheading"/>
      <w:lvlText w:val="%1."/>
      <w:lvlJc w:val="left"/>
      <w:pPr>
        <w:ind w:left="360" w:hanging="360"/>
      </w:pPr>
      <w:rPr>
        <w:rFonts w:ascii="Segoe UI" w:hAnsi="Segoe UI" w:hint="default"/>
        <w:color w:val="156082" w:themeColor="accent1"/>
        <w:sz w:val="36"/>
      </w:rPr>
    </w:lvl>
    <w:lvl w:ilvl="1">
      <w:start w:val="1"/>
      <w:numFmt w:val="upperLetter"/>
      <w:lvlText w:val="%2%1"/>
      <w:lvlJc w:val="left"/>
      <w:pPr>
        <w:ind w:left="720" w:hanging="720"/>
      </w:pPr>
      <w:rPr>
        <w:rFonts w:hint="default"/>
        <w:b w:val="0"/>
        <w:bCs/>
      </w:rPr>
    </w:lvl>
    <w:lvl w:ilvl="2">
      <w:start w:val="1"/>
      <w:numFmt w:val="decimal"/>
      <w:pStyle w:val="Annexenumberedparatext"/>
      <w:lvlText w:val="%2%1.%3"/>
      <w:lvlJc w:val="center"/>
      <w:pPr>
        <w:ind w:left="720" w:hanging="432"/>
      </w:pPr>
      <w:rPr>
        <w:rFonts w:hint="default"/>
        <w:sz w:val="22"/>
        <w:szCs w:val="22"/>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41506CD1"/>
    <w:multiLevelType w:val="hybridMultilevel"/>
    <w:tmpl w:val="C518D8FC"/>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2" w15:restartNumberingAfterBreak="0">
    <w:nsid w:val="45E1065A"/>
    <w:multiLevelType w:val="multilevel"/>
    <w:tmpl w:val="35BA79CC"/>
    <w:styleLink w:val="Annexelist"/>
    <w:lvl w:ilvl="0">
      <w:start w:val="1"/>
      <w:numFmt w:val="decimal"/>
      <w:lvlText w:val="%1."/>
      <w:lvlJc w:val="left"/>
      <w:pPr>
        <w:ind w:left="360" w:hanging="360"/>
      </w:pPr>
      <w:rPr>
        <w:rFonts w:ascii="Segoe UI" w:hAnsi="Segoe UI" w:hint="default"/>
        <w:color w:val="156082" w:themeColor="accent1"/>
        <w:sz w:val="36"/>
      </w:rPr>
    </w:lvl>
    <w:lvl w:ilvl="1">
      <w:start w:val="1"/>
      <w:numFmt w:val="upperLetter"/>
      <w:lvlText w:val="%2%1"/>
      <w:lvlJc w:val="left"/>
      <w:pPr>
        <w:ind w:left="720" w:hanging="720"/>
      </w:pPr>
      <w:rPr>
        <w:rFonts w:hint="default"/>
        <w:b w:val="0"/>
        <w:bCs/>
      </w:rPr>
    </w:lvl>
    <w:lvl w:ilvl="2">
      <w:start w:val="1"/>
      <w:numFmt w:val="bullet"/>
      <w:lvlText w:val=""/>
      <w:lvlJc w:val="left"/>
      <w:pPr>
        <w:ind w:left="1080" w:hanging="360"/>
      </w:pPr>
      <w:rPr>
        <w:rFonts w:ascii="Symbol" w:hAnsi="Symbol" w:hint="default"/>
      </w:rPr>
    </w:lvl>
    <w:lvl w:ilvl="3">
      <w:start w:val="1"/>
      <w:numFmt w:val="bullet"/>
      <w:lvlText w:val=""/>
      <w:lvlJc w:val="left"/>
      <w:pPr>
        <w:ind w:left="1440" w:hanging="360"/>
      </w:pPr>
      <w:rPr>
        <w:rFonts w:ascii="Symbol" w:hAnsi="Symbol"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3" w15:restartNumberingAfterBreak="0">
    <w:nsid w:val="466A1052"/>
    <w:multiLevelType w:val="hybridMultilevel"/>
    <w:tmpl w:val="9F12F41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4" w15:restartNumberingAfterBreak="0">
    <w:nsid w:val="473C050F"/>
    <w:multiLevelType w:val="hybridMultilevel"/>
    <w:tmpl w:val="87E4C9F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5" w15:restartNumberingAfterBreak="0">
    <w:nsid w:val="4948053C"/>
    <w:multiLevelType w:val="multilevel"/>
    <w:tmpl w:val="9B70C244"/>
    <w:lvl w:ilvl="0">
      <w:start w:val="1"/>
      <w:numFmt w:val="decimal"/>
      <w:lvlText w:val="%1."/>
      <w:lvlJc w:val="left"/>
      <w:pPr>
        <w:ind w:left="360" w:hanging="360"/>
      </w:pPr>
      <w:rPr>
        <w:rFonts w:hint="default"/>
        <w:b w:val="0"/>
        <w:bCs w:val="0"/>
      </w:rPr>
    </w:lvl>
    <w:lvl w:ilvl="1">
      <w:start w:val="1"/>
      <w:numFmt w:val="bullet"/>
      <w:lvlText w:val=""/>
      <w:lvlJc w:val="left"/>
      <w:pPr>
        <w:ind w:left="360" w:hanging="360"/>
      </w:pPr>
      <w:rPr>
        <w:rFonts w:ascii="Symbol" w:hAnsi="Symbol" w:hint="default"/>
      </w:rPr>
    </w:lvl>
    <w:lvl w:ilvl="2">
      <w:start w:val="1"/>
      <w:numFmt w:val="bullet"/>
      <w:lvlText w:val=""/>
      <w:lvlJc w:val="left"/>
      <w:pPr>
        <w:ind w:left="1080" w:hanging="360"/>
      </w:pPr>
      <w:rPr>
        <w:rFonts w:ascii="Symbol" w:hAnsi="Symbol"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6" w15:restartNumberingAfterBreak="0">
    <w:nsid w:val="4BDB648C"/>
    <w:multiLevelType w:val="hybridMultilevel"/>
    <w:tmpl w:val="521C8B94"/>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7" w15:restartNumberingAfterBreak="0">
    <w:nsid w:val="4D5B4EF5"/>
    <w:multiLevelType w:val="hybridMultilevel"/>
    <w:tmpl w:val="83CA4BE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8" w15:restartNumberingAfterBreak="0">
    <w:nsid w:val="4FF23030"/>
    <w:multiLevelType w:val="hybridMultilevel"/>
    <w:tmpl w:val="4900EE66"/>
    <w:lvl w:ilvl="0" w:tplc="EACC52FC">
      <w:start w:val="1"/>
      <w:numFmt w:val="bullet"/>
      <w:pStyle w:val="First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9" w15:restartNumberingAfterBreak="0">
    <w:nsid w:val="50D8391A"/>
    <w:multiLevelType w:val="hybridMultilevel"/>
    <w:tmpl w:val="BB542B5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0" w15:restartNumberingAfterBreak="0">
    <w:nsid w:val="51CB29E7"/>
    <w:multiLevelType w:val="hybridMultilevel"/>
    <w:tmpl w:val="94B66E9C"/>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41" w15:restartNumberingAfterBreak="0">
    <w:nsid w:val="5207161B"/>
    <w:multiLevelType w:val="hybridMultilevel"/>
    <w:tmpl w:val="FFB088D2"/>
    <w:lvl w:ilvl="0" w:tplc="08090003">
      <w:start w:val="1"/>
      <w:numFmt w:val="bullet"/>
      <w:lvlText w:val="o"/>
      <w:lvlJc w:val="left"/>
      <w:pPr>
        <w:ind w:left="1440" w:hanging="360"/>
      </w:pPr>
      <w:rPr>
        <w:rFonts w:ascii="Courier New" w:hAnsi="Courier New" w:cs="Courier New" w:hint="default"/>
      </w:rPr>
    </w:lvl>
    <w:lvl w:ilvl="1" w:tplc="FFFFFFFF">
      <w:start w:val="1"/>
      <w:numFmt w:val="bullet"/>
      <w:lvlText w:val="o"/>
      <w:lvlJc w:val="left"/>
      <w:pPr>
        <w:ind w:left="2171" w:hanging="360"/>
      </w:pPr>
      <w:rPr>
        <w:rFonts w:ascii="Courier New" w:hAnsi="Courier New" w:cs="Courier New" w:hint="default"/>
      </w:rPr>
    </w:lvl>
    <w:lvl w:ilvl="2" w:tplc="FFFFFFFF" w:tentative="1">
      <w:start w:val="1"/>
      <w:numFmt w:val="bullet"/>
      <w:lvlText w:val=""/>
      <w:lvlJc w:val="left"/>
      <w:pPr>
        <w:ind w:left="2891" w:hanging="360"/>
      </w:pPr>
      <w:rPr>
        <w:rFonts w:ascii="Wingdings" w:hAnsi="Wingdings" w:hint="default"/>
      </w:rPr>
    </w:lvl>
    <w:lvl w:ilvl="3" w:tplc="FFFFFFFF" w:tentative="1">
      <w:start w:val="1"/>
      <w:numFmt w:val="bullet"/>
      <w:lvlText w:val=""/>
      <w:lvlJc w:val="left"/>
      <w:pPr>
        <w:ind w:left="3611" w:hanging="360"/>
      </w:pPr>
      <w:rPr>
        <w:rFonts w:ascii="Symbol" w:hAnsi="Symbol" w:hint="default"/>
      </w:rPr>
    </w:lvl>
    <w:lvl w:ilvl="4" w:tplc="FFFFFFFF" w:tentative="1">
      <w:start w:val="1"/>
      <w:numFmt w:val="bullet"/>
      <w:lvlText w:val="o"/>
      <w:lvlJc w:val="left"/>
      <w:pPr>
        <w:ind w:left="4331" w:hanging="360"/>
      </w:pPr>
      <w:rPr>
        <w:rFonts w:ascii="Courier New" w:hAnsi="Courier New" w:cs="Courier New" w:hint="default"/>
      </w:rPr>
    </w:lvl>
    <w:lvl w:ilvl="5" w:tplc="FFFFFFFF" w:tentative="1">
      <w:start w:val="1"/>
      <w:numFmt w:val="bullet"/>
      <w:lvlText w:val=""/>
      <w:lvlJc w:val="left"/>
      <w:pPr>
        <w:ind w:left="5051" w:hanging="360"/>
      </w:pPr>
      <w:rPr>
        <w:rFonts w:ascii="Wingdings" w:hAnsi="Wingdings" w:hint="default"/>
      </w:rPr>
    </w:lvl>
    <w:lvl w:ilvl="6" w:tplc="FFFFFFFF" w:tentative="1">
      <w:start w:val="1"/>
      <w:numFmt w:val="bullet"/>
      <w:lvlText w:val=""/>
      <w:lvlJc w:val="left"/>
      <w:pPr>
        <w:ind w:left="5771" w:hanging="360"/>
      </w:pPr>
      <w:rPr>
        <w:rFonts w:ascii="Symbol" w:hAnsi="Symbol" w:hint="default"/>
      </w:rPr>
    </w:lvl>
    <w:lvl w:ilvl="7" w:tplc="FFFFFFFF" w:tentative="1">
      <w:start w:val="1"/>
      <w:numFmt w:val="bullet"/>
      <w:lvlText w:val="o"/>
      <w:lvlJc w:val="left"/>
      <w:pPr>
        <w:ind w:left="6491" w:hanging="360"/>
      </w:pPr>
      <w:rPr>
        <w:rFonts w:ascii="Courier New" w:hAnsi="Courier New" w:cs="Courier New" w:hint="default"/>
      </w:rPr>
    </w:lvl>
    <w:lvl w:ilvl="8" w:tplc="FFFFFFFF" w:tentative="1">
      <w:start w:val="1"/>
      <w:numFmt w:val="bullet"/>
      <w:lvlText w:val=""/>
      <w:lvlJc w:val="left"/>
      <w:pPr>
        <w:ind w:left="7211" w:hanging="360"/>
      </w:pPr>
      <w:rPr>
        <w:rFonts w:ascii="Wingdings" w:hAnsi="Wingdings" w:hint="default"/>
      </w:rPr>
    </w:lvl>
  </w:abstractNum>
  <w:abstractNum w:abstractNumId="42" w15:restartNumberingAfterBreak="0">
    <w:nsid w:val="53B6470C"/>
    <w:multiLevelType w:val="multilevel"/>
    <w:tmpl w:val="9B2A0B40"/>
    <w:styleLink w:val="Style1"/>
    <w:lvl w:ilvl="0">
      <w:start w:val="1"/>
      <w:numFmt w:val="decimal"/>
      <w:lvlText w:val="%1."/>
      <w:lvlJc w:val="left"/>
      <w:pPr>
        <w:ind w:left="360" w:hanging="360"/>
      </w:pPr>
    </w:lvl>
    <w:lvl w:ilvl="1">
      <w:start w:val="1"/>
      <w:numFmt w:val="decimal"/>
      <w:lvlText w:val="%1.%2"/>
      <w:lvlJc w:val="left"/>
      <w:pPr>
        <w:ind w:left="720" w:hanging="720"/>
      </w:pPr>
      <w:rPr>
        <w:b w:val="0"/>
        <w:bCs/>
      </w:rPr>
    </w:lvl>
    <w:lvl w:ilvl="2">
      <w:start w:val="1"/>
      <w:numFmt w:val="bullet"/>
      <w:lvlText w:val=""/>
      <w:lvlJc w:val="left"/>
      <w:pPr>
        <w:ind w:left="1080" w:hanging="360"/>
      </w:pPr>
      <w:rPr>
        <w:rFonts w:ascii="Symbol" w:hAnsi="Symbol" w:hint="default"/>
      </w:rPr>
    </w:lvl>
    <w:lvl w:ilvl="3">
      <w:start w:val="1"/>
      <w:numFmt w:val="bullet"/>
      <w:lvlText w:val="o"/>
      <w:lvlJc w:val="left"/>
      <w:pPr>
        <w:ind w:left="1440" w:hanging="360"/>
      </w:pPr>
      <w:rPr>
        <w:rFonts w:ascii="Courier New" w:hAnsi="Courier New" w:cs="Courier New" w:hint="default"/>
      </w:r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3" w15:restartNumberingAfterBreak="0">
    <w:nsid w:val="550B598D"/>
    <w:multiLevelType w:val="hybridMultilevel"/>
    <w:tmpl w:val="83281A0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4" w15:restartNumberingAfterBreak="0">
    <w:nsid w:val="56193E4C"/>
    <w:multiLevelType w:val="hybridMultilevel"/>
    <w:tmpl w:val="DAF6BF08"/>
    <w:lvl w:ilvl="0" w:tplc="08090003">
      <w:start w:val="1"/>
      <w:numFmt w:val="bullet"/>
      <w:lvlText w:val="o"/>
      <w:lvlJc w:val="left"/>
      <w:pPr>
        <w:ind w:left="1080" w:hanging="360"/>
      </w:pPr>
      <w:rPr>
        <w:rFonts w:ascii="Courier New" w:hAnsi="Courier New" w:cs="Courier New"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45" w15:restartNumberingAfterBreak="0">
    <w:nsid w:val="57454B94"/>
    <w:multiLevelType w:val="multilevel"/>
    <w:tmpl w:val="E4785468"/>
    <w:lvl w:ilvl="0">
      <w:start w:val="1"/>
      <w:numFmt w:val="decimal"/>
      <w:pStyle w:val="Heading1202"/>
      <w:lvlText w:val="%1."/>
      <w:lvlJc w:val="left"/>
      <w:pPr>
        <w:ind w:left="360" w:hanging="360"/>
      </w:pPr>
      <w:rPr>
        <w:rFonts w:hint="default"/>
        <w:b w:val="0"/>
        <w:bCs w:val="0"/>
        <w:sz w:val="32"/>
        <w:szCs w:val="32"/>
      </w:rPr>
    </w:lvl>
    <w:lvl w:ilvl="1">
      <w:start w:val="1"/>
      <w:numFmt w:val="decimalZero"/>
      <w:pStyle w:val="Numberedpara1202"/>
      <w:lvlText w:val="%1.%2"/>
      <w:lvlJc w:val="left"/>
      <w:pPr>
        <w:ind w:left="720" w:hanging="720"/>
      </w:pPr>
      <w:rPr>
        <w:b w:val="0"/>
        <w:bCs w:val="0"/>
        <w:i w:val="0"/>
        <w:iCs w:val="0"/>
        <w:sz w:val="22"/>
        <w:szCs w:val="22"/>
      </w:rPr>
    </w:lvl>
    <w:lvl w:ilvl="2">
      <w:start w:val="1"/>
      <w:numFmt w:val="bullet"/>
      <w:lvlText w:val=""/>
      <w:lvlJc w:val="left"/>
      <w:pPr>
        <w:ind w:left="1080" w:hanging="360"/>
      </w:pPr>
      <w:rPr>
        <w:rFonts w:ascii="Symbol" w:hAnsi="Symbol"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6" w15:restartNumberingAfterBreak="0">
    <w:nsid w:val="57760C8A"/>
    <w:multiLevelType w:val="hybridMultilevel"/>
    <w:tmpl w:val="24182852"/>
    <w:lvl w:ilvl="0" w:tplc="08090001">
      <w:start w:val="1"/>
      <w:numFmt w:val="bullet"/>
      <w:lvlText w:val=""/>
      <w:lvlJc w:val="left"/>
      <w:pPr>
        <w:ind w:left="720" w:hanging="360"/>
      </w:pPr>
      <w:rPr>
        <w:rFonts w:ascii="Symbol" w:hAnsi="Symbol" w:hint="default"/>
      </w:rPr>
    </w:lvl>
    <w:lvl w:ilvl="1" w:tplc="FFFFFFFF">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47" w15:restartNumberingAfterBreak="0">
    <w:nsid w:val="599D3783"/>
    <w:multiLevelType w:val="hybridMultilevel"/>
    <w:tmpl w:val="ADE25F6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8" w15:restartNumberingAfterBreak="0">
    <w:nsid w:val="66A7665A"/>
    <w:multiLevelType w:val="hybridMultilevel"/>
    <w:tmpl w:val="AE2A0D7C"/>
    <w:lvl w:ilvl="0" w:tplc="08090003">
      <w:start w:val="1"/>
      <w:numFmt w:val="bullet"/>
      <w:lvlText w:val="o"/>
      <w:lvlJc w:val="left"/>
      <w:pPr>
        <w:ind w:left="1080" w:hanging="360"/>
      </w:pPr>
      <w:rPr>
        <w:rFonts w:ascii="Courier New" w:hAnsi="Courier New" w:cs="Courier New"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9" w15:restartNumberingAfterBreak="0">
    <w:nsid w:val="683F7AF5"/>
    <w:multiLevelType w:val="hybridMultilevel"/>
    <w:tmpl w:val="6480D7EC"/>
    <w:lvl w:ilvl="0" w:tplc="08090003">
      <w:start w:val="1"/>
      <w:numFmt w:val="bullet"/>
      <w:lvlText w:val="o"/>
      <w:lvlJc w:val="left"/>
      <w:pPr>
        <w:ind w:left="1440" w:hanging="360"/>
      </w:pPr>
      <w:rPr>
        <w:rFonts w:ascii="Courier New" w:hAnsi="Courier New" w:cs="Courier New"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50" w15:restartNumberingAfterBreak="0">
    <w:nsid w:val="68863AA4"/>
    <w:multiLevelType w:val="hybridMultilevel"/>
    <w:tmpl w:val="E2FC974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1" w15:restartNumberingAfterBreak="0">
    <w:nsid w:val="6A645807"/>
    <w:multiLevelType w:val="hybridMultilevel"/>
    <w:tmpl w:val="BA62DD9E"/>
    <w:lvl w:ilvl="0" w:tplc="08090001">
      <w:start w:val="1"/>
      <w:numFmt w:val="bullet"/>
      <w:lvlText w:val=""/>
      <w:lvlJc w:val="left"/>
      <w:pPr>
        <w:ind w:left="1008" w:hanging="360"/>
      </w:pPr>
      <w:rPr>
        <w:rFonts w:ascii="Symbol" w:hAnsi="Symbol" w:hint="default"/>
      </w:rPr>
    </w:lvl>
    <w:lvl w:ilvl="1" w:tplc="08090003" w:tentative="1">
      <w:start w:val="1"/>
      <w:numFmt w:val="bullet"/>
      <w:lvlText w:val="o"/>
      <w:lvlJc w:val="left"/>
      <w:pPr>
        <w:ind w:left="1728" w:hanging="360"/>
      </w:pPr>
      <w:rPr>
        <w:rFonts w:ascii="Courier New" w:hAnsi="Courier New" w:cs="Courier New" w:hint="default"/>
      </w:rPr>
    </w:lvl>
    <w:lvl w:ilvl="2" w:tplc="08090005" w:tentative="1">
      <w:start w:val="1"/>
      <w:numFmt w:val="bullet"/>
      <w:lvlText w:val=""/>
      <w:lvlJc w:val="left"/>
      <w:pPr>
        <w:ind w:left="2448" w:hanging="360"/>
      </w:pPr>
      <w:rPr>
        <w:rFonts w:ascii="Wingdings" w:hAnsi="Wingdings" w:hint="default"/>
      </w:rPr>
    </w:lvl>
    <w:lvl w:ilvl="3" w:tplc="08090001" w:tentative="1">
      <w:start w:val="1"/>
      <w:numFmt w:val="bullet"/>
      <w:lvlText w:val=""/>
      <w:lvlJc w:val="left"/>
      <w:pPr>
        <w:ind w:left="3168" w:hanging="360"/>
      </w:pPr>
      <w:rPr>
        <w:rFonts w:ascii="Symbol" w:hAnsi="Symbol" w:hint="default"/>
      </w:rPr>
    </w:lvl>
    <w:lvl w:ilvl="4" w:tplc="08090003" w:tentative="1">
      <w:start w:val="1"/>
      <w:numFmt w:val="bullet"/>
      <w:lvlText w:val="o"/>
      <w:lvlJc w:val="left"/>
      <w:pPr>
        <w:ind w:left="3888" w:hanging="360"/>
      </w:pPr>
      <w:rPr>
        <w:rFonts w:ascii="Courier New" w:hAnsi="Courier New" w:cs="Courier New" w:hint="default"/>
      </w:rPr>
    </w:lvl>
    <w:lvl w:ilvl="5" w:tplc="08090005" w:tentative="1">
      <w:start w:val="1"/>
      <w:numFmt w:val="bullet"/>
      <w:lvlText w:val=""/>
      <w:lvlJc w:val="left"/>
      <w:pPr>
        <w:ind w:left="4608" w:hanging="360"/>
      </w:pPr>
      <w:rPr>
        <w:rFonts w:ascii="Wingdings" w:hAnsi="Wingdings" w:hint="default"/>
      </w:rPr>
    </w:lvl>
    <w:lvl w:ilvl="6" w:tplc="08090001" w:tentative="1">
      <w:start w:val="1"/>
      <w:numFmt w:val="bullet"/>
      <w:lvlText w:val=""/>
      <w:lvlJc w:val="left"/>
      <w:pPr>
        <w:ind w:left="5328" w:hanging="360"/>
      </w:pPr>
      <w:rPr>
        <w:rFonts w:ascii="Symbol" w:hAnsi="Symbol" w:hint="default"/>
      </w:rPr>
    </w:lvl>
    <w:lvl w:ilvl="7" w:tplc="08090003" w:tentative="1">
      <w:start w:val="1"/>
      <w:numFmt w:val="bullet"/>
      <w:lvlText w:val="o"/>
      <w:lvlJc w:val="left"/>
      <w:pPr>
        <w:ind w:left="6048" w:hanging="360"/>
      </w:pPr>
      <w:rPr>
        <w:rFonts w:ascii="Courier New" w:hAnsi="Courier New" w:cs="Courier New" w:hint="default"/>
      </w:rPr>
    </w:lvl>
    <w:lvl w:ilvl="8" w:tplc="08090005" w:tentative="1">
      <w:start w:val="1"/>
      <w:numFmt w:val="bullet"/>
      <w:lvlText w:val=""/>
      <w:lvlJc w:val="left"/>
      <w:pPr>
        <w:ind w:left="6768" w:hanging="360"/>
      </w:pPr>
      <w:rPr>
        <w:rFonts w:ascii="Wingdings" w:hAnsi="Wingdings" w:hint="default"/>
      </w:rPr>
    </w:lvl>
  </w:abstractNum>
  <w:abstractNum w:abstractNumId="52" w15:restartNumberingAfterBreak="0">
    <w:nsid w:val="6B172297"/>
    <w:multiLevelType w:val="hybridMultilevel"/>
    <w:tmpl w:val="7BB0A7A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6B933F10"/>
    <w:multiLevelType w:val="hybridMultilevel"/>
    <w:tmpl w:val="FC109442"/>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4" w15:restartNumberingAfterBreak="0">
    <w:nsid w:val="6C1B117C"/>
    <w:multiLevelType w:val="hybridMultilevel"/>
    <w:tmpl w:val="0B2022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 w15:restartNumberingAfterBreak="0">
    <w:nsid w:val="73961DB0"/>
    <w:multiLevelType w:val="hybridMultilevel"/>
    <w:tmpl w:val="61B4965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6" w15:restartNumberingAfterBreak="0">
    <w:nsid w:val="73BA743F"/>
    <w:multiLevelType w:val="hybridMultilevel"/>
    <w:tmpl w:val="3CC23B3E"/>
    <w:lvl w:ilvl="0" w:tplc="08090003">
      <w:start w:val="1"/>
      <w:numFmt w:val="bullet"/>
      <w:lvlText w:val="o"/>
      <w:lvlJc w:val="left"/>
      <w:pPr>
        <w:ind w:left="1074" w:hanging="360"/>
      </w:pPr>
      <w:rPr>
        <w:rFonts w:ascii="Courier New" w:hAnsi="Courier New" w:cs="Courier New" w:hint="default"/>
      </w:rPr>
    </w:lvl>
    <w:lvl w:ilvl="1" w:tplc="FFFFFFFF" w:tentative="1">
      <w:start w:val="1"/>
      <w:numFmt w:val="bullet"/>
      <w:pStyle w:val="Boldnumberedpara"/>
      <w:lvlText w:val="o"/>
      <w:lvlJc w:val="left"/>
      <w:pPr>
        <w:ind w:left="1794" w:hanging="360"/>
      </w:pPr>
      <w:rPr>
        <w:rFonts w:ascii="Courier New" w:hAnsi="Courier New" w:cs="Courier New" w:hint="default"/>
      </w:rPr>
    </w:lvl>
    <w:lvl w:ilvl="2" w:tplc="FFFFFFFF" w:tentative="1">
      <w:start w:val="1"/>
      <w:numFmt w:val="bullet"/>
      <w:lvlText w:val=""/>
      <w:lvlJc w:val="left"/>
      <w:pPr>
        <w:ind w:left="2514" w:hanging="360"/>
      </w:pPr>
      <w:rPr>
        <w:rFonts w:ascii="Wingdings" w:hAnsi="Wingdings" w:hint="default"/>
      </w:rPr>
    </w:lvl>
    <w:lvl w:ilvl="3" w:tplc="FFFFFFFF" w:tentative="1">
      <w:start w:val="1"/>
      <w:numFmt w:val="bullet"/>
      <w:lvlText w:val=""/>
      <w:lvlJc w:val="left"/>
      <w:pPr>
        <w:ind w:left="3234" w:hanging="360"/>
      </w:pPr>
      <w:rPr>
        <w:rFonts w:ascii="Symbol" w:hAnsi="Symbol" w:hint="default"/>
      </w:rPr>
    </w:lvl>
    <w:lvl w:ilvl="4" w:tplc="FFFFFFFF" w:tentative="1">
      <w:start w:val="1"/>
      <w:numFmt w:val="bullet"/>
      <w:lvlText w:val="o"/>
      <w:lvlJc w:val="left"/>
      <w:pPr>
        <w:ind w:left="3954" w:hanging="360"/>
      </w:pPr>
      <w:rPr>
        <w:rFonts w:ascii="Courier New" w:hAnsi="Courier New" w:cs="Courier New" w:hint="default"/>
      </w:rPr>
    </w:lvl>
    <w:lvl w:ilvl="5" w:tplc="FFFFFFFF" w:tentative="1">
      <w:start w:val="1"/>
      <w:numFmt w:val="bullet"/>
      <w:lvlText w:val=""/>
      <w:lvlJc w:val="left"/>
      <w:pPr>
        <w:ind w:left="4674" w:hanging="360"/>
      </w:pPr>
      <w:rPr>
        <w:rFonts w:ascii="Wingdings" w:hAnsi="Wingdings" w:hint="default"/>
      </w:rPr>
    </w:lvl>
    <w:lvl w:ilvl="6" w:tplc="FFFFFFFF" w:tentative="1">
      <w:start w:val="1"/>
      <w:numFmt w:val="bullet"/>
      <w:lvlText w:val=""/>
      <w:lvlJc w:val="left"/>
      <w:pPr>
        <w:ind w:left="5394" w:hanging="360"/>
      </w:pPr>
      <w:rPr>
        <w:rFonts w:ascii="Symbol" w:hAnsi="Symbol" w:hint="default"/>
      </w:rPr>
    </w:lvl>
    <w:lvl w:ilvl="7" w:tplc="FFFFFFFF" w:tentative="1">
      <w:start w:val="1"/>
      <w:numFmt w:val="bullet"/>
      <w:lvlText w:val="o"/>
      <w:lvlJc w:val="left"/>
      <w:pPr>
        <w:ind w:left="6114" w:hanging="360"/>
      </w:pPr>
      <w:rPr>
        <w:rFonts w:ascii="Courier New" w:hAnsi="Courier New" w:cs="Courier New" w:hint="default"/>
      </w:rPr>
    </w:lvl>
    <w:lvl w:ilvl="8" w:tplc="FFFFFFFF" w:tentative="1">
      <w:start w:val="1"/>
      <w:numFmt w:val="bullet"/>
      <w:lvlText w:val=""/>
      <w:lvlJc w:val="left"/>
      <w:pPr>
        <w:ind w:left="6834" w:hanging="360"/>
      </w:pPr>
      <w:rPr>
        <w:rFonts w:ascii="Wingdings" w:hAnsi="Wingdings" w:hint="default"/>
      </w:rPr>
    </w:lvl>
  </w:abstractNum>
  <w:abstractNum w:abstractNumId="57" w15:restartNumberingAfterBreak="0">
    <w:nsid w:val="7A11388C"/>
    <w:multiLevelType w:val="hybridMultilevel"/>
    <w:tmpl w:val="32F8DCC2"/>
    <w:lvl w:ilvl="0" w:tplc="56C4F284">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58" w15:restartNumberingAfterBreak="0">
    <w:nsid w:val="7B123653"/>
    <w:multiLevelType w:val="hybridMultilevel"/>
    <w:tmpl w:val="60BA2B9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9" w15:restartNumberingAfterBreak="0">
    <w:nsid w:val="7B5F2E98"/>
    <w:multiLevelType w:val="hybridMultilevel"/>
    <w:tmpl w:val="67606DC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num w:numId="1" w16cid:durableId="1971402562">
    <w:abstractNumId w:val="56"/>
  </w:num>
  <w:num w:numId="2" w16cid:durableId="708645889">
    <w:abstractNumId w:val="46"/>
  </w:num>
  <w:num w:numId="3" w16cid:durableId="2074039174">
    <w:abstractNumId w:val="28"/>
  </w:num>
  <w:num w:numId="4" w16cid:durableId="523861450">
    <w:abstractNumId w:val="45"/>
  </w:num>
  <w:num w:numId="5" w16cid:durableId="1389571968">
    <w:abstractNumId w:val="58"/>
  </w:num>
  <w:num w:numId="6" w16cid:durableId="676151727">
    <w:abstractNumId w:val="21"/>
  </w:num>
  <w:num w:numId="7" w16cid:durableId="580261236">
    <w:abstractNumId w:val="24"/>
  </w:num>
  <w:num w:numId="8" w16cid:durableId="352076024">
    <w:abstractNumId w:val="13"/>
  </w:num>
  <w:num w:numId="9" w16cid:durableId="1727071844">
    <w:abstractNumId w:val="52"/>
  </w:num>
  <w:num w:numId="10" w16cid:durableId="640185911">
    <w:abstractNumId w:val="44"/>
  </w:num>
  <w:num w:numId="11" w16cid:durableId="1669552747">
    <w:abstractNumId w:val="23"/>
  </w:num>
  <w:num w:numId="12" w16cid:durableId="638073460">
    <w:abstractNumId w:val="30"/>
  </w:num>
  <w:num w:numId="13" w16cid:durableId="589896978">
    <w:abstractNumId w:val="32"/>
  </w:num>
  <w:num w:numId="14" w16cid:durableId="238634418">
    <w:abstractNumId w:val="5"/>
  </w:num>
  <w:num w:numId="15" w16cid:durableId="315039827">
    <w:abstractNumId w:val="38"/>
  </w:num>
  <w:num w:numId="16" w16cid:durableId="1385174690">
    <w:abstractNumId w:val="18"/>
  </w:num>
  <w:num w:numId="17" w16cid:durableId="1832209383">
    <w:abstractNumId w:val="42"/>
  </w:num>
  <w:num w:numId="18" w16cid:durableId="879703514">
    <w:abstractNumId w:val="41"/>
  </w:num>
  <w:num w:numId="19" w16cid:durableId="1466923102">
    <w:abstractNumId w:val="3"/>
  </w:num>
  <w:num w:numId="20" w16cid:durableId="611909688">
    <w:abstractNumId w:val="7"/>
  </w:num>
  <w:num w:numId="21" w16cid:durableId="1966767094">
    <w:abstractNumId w:val="37"/>
  </w:num>
  <w:num w:numId="22" w16cid:durableId="685905595">
    <w:abstractNumId w:val="57"/>
  </w:num>
  <w:num w:numId="23" w16cid:durableId="337343721">
    <w:abstractNumId w:val="39"/>
  </w:num>
  <w:num w:numId="24" w16cid:durableId="454716560">
    <w:abstractNumId w:val="17"/>
  </w:num>
  <w:num w:numId="25" w16cid:durableId="257101644">
    <w:abstractNumId w:val="0"/>
  </w:num>
  <w:num w:numId="26" w16cid:durableId="2140343685">
    <w:abstractNumId w:val="47"/>
  </w:num>
  <w:num w:numId="27" w16cid:durableId="424156850">
    <w:abstractNumId w:val="36"/>
  </w:num>
  <w:num w:numId="28" w16cid:durableId="2050646740">
    <w:abstractNumId w:val="19"/>
  </w:num>
  <w:num w:numId="29" w16cid:durableId="2014184191">
    <w:abstractNumId w:val="14"/>
  </w:num>
  <w:num w:numId="30" w16cid:durableId="1406220346">
    <w:abstractNumId w:val="33"/>
  </w:num>
  <w:num w:numId="31" w16cid:durableId="1386024470">
    <w:abstractNumId w:val="10"/>
  </w:num>
  <w:num w:numId="32" w16cid:durableId="108206584">
    <w:abstractNumId w:val="6"/>
  </w:num>
  <w:num w:numId="33" w16cid:durableId="2035573229">
    <w:abstractNumId w:val="2"/>
  </w:num>
  <w:num w:numId="34" w16cid:durableId="1410732984">
    <w:abstractNumId w:val="27"/>
  </w:num>
  <w:num w:numId="35" w16cid:durableId="818229435">
    <w:abstractNumId w:val="25"/>
  </w:num>
  <w:num w:numId="36" w16cid:durableId="529994884">
    <w:abstractNumId w:val="29"/>
  </w:num>
  <w:num w:numId="37" w16cid:durableId="906838610">
    <w:abstractNumId w:val="9"/>
  </w:num>
  <w:num w:numId="38" w16cid:durableId="413627139">
    <w:abstractNumId w:val="11"/>
  </w:num>
  <w:num w:numId="39" w16cid:durableId="1057558258">
    <w:abstractNumId w:val="1"/>
  </w:num>
  <w:num w:numId="40" w16cid:durableId="168566508">
    <w:abstractNumId w:val="53"/>
  </w:num>
  <w:num w:numId="41" w16cid:durableId="251740498">
    <w:abstractNumId w:val="16"/>
  </w:num>
  <w:num w:numId="42" w16cid:durableId="134106405">
    <w:abstractNumId w:val="35"/>
  </w:num>
  <w:num w:numId="43" w16cid:durableId="1134761350">
    <w:abstractNumId w:val="51"/>
  </w:num>
  <w:num w:numId="44" w16cid:durableId="1349871552">
    <w:abstractNumId w:val="55"/>
  </w:num>
  <w:num w:numId="45" w16cid:durableId="1592007729">
    <w:abstractNumId w:val="31"/>
  </w:num>
  <w:num w:numId="46" w16cid:durableId="616645287">
    <w:abstractNumId w:val="43"/>
  </w:num>
  <w:num w:numId="47" w16cid:durableId="868761372">
    <w:abstractNumId w:val="4"/>
  </w:num>
  <w:num w:numId="48" w16cid:durableId="875846973">
    <w:abstractNumId w:val="45"/>
  </w:num>
  <w:num w:numId="49" w16cid:durableId="498430657">
    <w:abstractNumId w:val="12"/>
  </w:num>
  <w:num w:numId="50" w16cid:durableId="2112554780">
    <w:abstractNumId w:val="50"/>
  </w:num>
  <w:num w:numId="51" w16cid:durableId="792795783">
    <w:abstractNumId w:val="40"/>
  </w:num>
  <w:num w:numId="52" w16cid:durableId="486553384">
    <w:abstractNumId w:val="34"/>
  </w:num>
  <w:num w:numId="53" w16cid:durableId="570777970">
    <w:abstractNumId w:val="8"/>
  </w:num>
  <w:num w:numId="54" w16cid:durableId="237598754">
    <w:abstractNumId w:val="59"/>
  </w:num>
  <w:num w:numId="55" w16cid:durableId="1466384525">
    <w:abstractNumId w:val="15"/>
  </w:num>
  <w:num w:numId="56" w16cid:durableId="611860044">
    <w:abstractNumId w:val="22"/>
  </w:num>
  <w:num w:numId="57" w16cid:durableId="1922638999">
    <w:abstractNumId w:val="54"/>
  </w:num>
  <w:num w:numId="58" w16cid:durableId="901712910">
    <w:abstractNumId w:val="20"/>
  </w:num>
  <w:num w:numId="59" w16cid:durableId="1715083806">
    <w:abstractNumId w:val="49"/>
  </w:num>
  <w:num w:numId="60" w16cid:durableId="1558317475">
    <w:abstractNumId w:val="48"/>
  </w:num>
  <w:num w:numId="61" w16cid:durableId="1217428499">
    <w:abstractNumId w:val="26"/>
  </w:num>
  <w:numIdMacAtCleanup w:val="5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564C3"/>
    <w:rsid w:val="00000289"/>
    <w:rsid w:val="0000064A"/>
    <w:rsid w:val="000010C5"/>
    <w:rsid w:val="00001280"/>
    <w:rsid w:val="000015B0"/>
    <w:rsid w:val="0000164F"/>
    <w:rsid w:val="000017DB"/>
    <w:rsid w:val="00002E61"/>
    <w:rsid w:val="0000319E"/>
    <w:rsid w:val="00003206"/>
    <w:rsid w:val="000039A3"/>
    <w:rsid w:val="00003F88"/>
    <w:rsid w:val="000049DF"/>
    <w:rsid w:val="00004DE5"/>
    <w:rsid w:val="0000528D"/>
    <w:rsid w:val="00006AF9"/>
    <w:rsid w:val="00007004"/>
    <w:rsid w:val="00007C28"/>
    <w:rsid w:val="000108BC"/>
    <w:rsid w:val="00011659"/>
    <w:rsid w:val="00011BBF"/>
    <w:rsid w:val="00012597"/>
    <w:rsid w:val="00012AD2"/>
    <w:rsid w:val="000131EB"/>
    <w:rsid w:val="000140EA"/>
    <w:rsid w:val="00014375"/>
    <w:rsid w:val="00014851"/>
    <w:rsid w:val="00015158"/>
    <w:rsid w:val="000151C1"/>
    <w:rsid w:val="000167B4"/>
    <w:rsid w:val="00016BC7"/>
    <w:rsid w:val="000172F1"/>
    <w:rsid w:val="000174FA"/>
    <w:rsid w:val="00017C8B"/>
    <w:rsid w:val="00020E3A"/>
    <w:rsid w:val="00021942"/>
    <w:rsid w:val="00021C1F"/>
    <w:rsid w:val="00022CE1"/>
    <w:rsid w:val="00022DB8"/>
    <w:rsid w:val="00022FA1"/>
    <w:rsid w:val="00023E04"/>
    <w:rsid w:val="00024A0E"/>
    <w:rsid w:val="00024CEB"/>
    <w:rsid w:val="000254D4"/>
    <w:rsid w:val="0002596D"/>
    <w:rsid w:val="00025AFD"/>
    <w:rsid w:val="00026993"/>
    <w:rsid w:val="00026C64"/>
    <w:rsid w:val="00026D6B"/>
    <w:rsid w:val="00030EB8"/>
    <w:rsid w:val="00031797"/>
    <w:rsid w:val="00031A82"/>
    <w:rsid w:val="00031B8E"/>
    <w:rsid w:val="0003244A"/>
    <w:rsid w:val="000326DD"/>
    <w:rsid w:val="000329EB"/>
    <w:rsid w:val="000333FD"/>
    <w:rsid w:val="000334D6"/>
    <w:rsid w:val="000334DD"/>
    <w:rsid w:val="0003406A"/>
    <w:rsid w:val="000340B4"/>
    <w:rsid w:val="00034B56"/>
    <w:rsid w:val="00034D8A"/>
    <w:rsid w:val="00034F1B"/>
    <w:rsid w:val="00035843"/>
    <w:rsid w:val="00035956"/>
    <w:rsid w:val="00035AD9"/>
    <w:rsid w:val="00035EC3"/>
    <w:rsid w:val="00036331"/>
    <w:rsid w:val="00037C56"/>
    <w:rsid w:val="00040377"/>
    <w:rsid w:val="00040F1D"/>
    <w:rsid w:val="00041FBC"/>
    <w:rsid w:val="00042412"/>
    <w:rsid w:val="00042C61"/>
    <w:rsid w:val="00042C8F"/>
    <w:rsid w:val="00042D8C"/>
    <w:rsid w:val="00043A8C"/>
    <w:rsid w:val="00043D4A"/>
    <w:rsid w:val="0004447B"/>
    <w:rsid w:val="0004540A"/>
    <w:rsid w:val="0004572F"/>
    <w:rsid w:val="00046499"/>
    <w:rsid w:val="000471E6"/>
    <w:rsid w:val="00047245"/>
    <w:rsid w:val="00047DF5"/>
    <w:rsid w:val="00047E6B"/>
    <w:rsid w:val="00050494"/>
    <w:rsid w:val="00050DC8"/>
    <w:rsid w:val="0005115C"/>
    <w:rsid w:val="0005118F"/>
    <w:rsid w:val="00051866"/>
    <w:rsid w:val="00051914"/>
    <w:rsid w:val="00051BC9"/>
    <w:rsid w:val="00051C1D"/>
    <w:rsid w:val="0005250A"/>
    <w:rsid w:val="00052F1C"/>
    <w:rsid w:val="00053D7B"/>
    <w:rsid w:val="000543A1"/>
    <w:rsid w:val="00054E1E"/>
    <w:rsid w:val="00055D5A"/>
    <w:rsid w:val="00055DBB"/>
    <w:rsid w:val="00055E79"/>
    <w:rsid w:val="000562D3"/>
    <w:rsid w:val="0005654C"/>
    <w:rsid w:val="000569B2"/>
    <w:rsid w:val="00056D62"/>
    <w:rsid w:val="00057369"/>
    <w:rsid w:val="00057B03"/>
    <w:rsid w:val="000602B4"/>
    <w:rsid w:val="000606F3"/>
    <w:rsid w:val="00062299"/>
    <w:rsid w:val="00062AA5"/>
    <w:rsid w:val="00062E60"/>
    <w:rsid w:val="00063491"/>
    <w:rsid w:val="00063725"/>
    <w:rsid w:val="00063C91"/>
    <w:rsid w:val="000643BB"/>
    <w:rsid w:val="0006660A"/>
    <w:rsid w:val="00066ACB"/>
    <w:rsid w:val="00066B71"/>
    <w:rsid w:val="00067A93"/>
    <w:rsid w:val="00067FE4"/>
    <w:rsid w:val="0007064A"/>
    <w:rsid w:val="00070EC9"/>
    <w:rsid w:val="000712B7"/>
    <w:rsid w:val="00071405"/>
    <w:rsid w:val="000717DD"/>
    <w:rsid w:val="00072527"/>
    <w:rsid w:val="00072A7F"/>
    <w:rsid w:val="0007347F"/>
    <w:rsid w:val="00073522"/>
    <w:rsid w:val="00074121"/>
    <w:rsid w:val="00074BD1"/>
    <w:rsid w:val="00074E40"/>
    <w:rsid w:val="000750E8"/>
    <w:rsid w:val="00075C9F"/>
    <w:rsid w:val="000761A9"/>
    <w:rsid w:val="00076553"/>
    <w:rsid w:val="00076CB6"/>
    <w:rsid w:val="000773FA"/>
    <w:rsid w:val="00077517"/>
    <w:rsid w:val="000779B7"/>
    <w:rsid w:val="00077B31"/>
    <w:rsid w:val="00080616"/>
    <w:rsid w:val="00080FCE"/>
    <w:rsid w:val="000811CC"/>
    <w:rsid w:val="000811E2"/>
    <w:rsid w:val="000816EA"/>
    <w:rsid w:val="00081E5A"/>
    <w:rsid w:val="00082785"/>
    <w:rsid w:val="000829D2"/>
    <w:rsid w:val="00082C36"/>
    <w:rsid w:val="00083136"/>
    <w:rsid w:val="00083495"/>
    <w:rsid w:val="00083805"/>
    <w:rsid w:val="00084420"/>
    <w:rsid w:val="00084490"/>
    <w:rsid w:val="00085918"/>
    <w:rsid w:val="00085B64"/>
    <w:rsid w:val="00085ED0"/>
    <w:rsid w:val="0008622A"/>
    <w:rsid w:val="0008646F"/>
    <w:rsid w:val="00086BFD"/>
    <w:rsid w:val="000875F4"/>
    <w:rsid w:val="000876DA"/>
    <w:rsid w:val="00087CF0"/>
    <w:rsid w:val="0009012A"/>
    <w:rsid w:val="000902B9"/>
    <w:rsid w:val="000906AA"/>
    <w:rsid w:val="000924FD"/>
    <w:rsid w:val="00094438"/>
    <w:rsid w:val="000948E8"/>
    <w:rsid w:val="00094DA8"/>
    <w:rsid w:val="00094E3A"/>
    <w:rsid w:val="0009573E"/>
    <w:rsid w:val="00096828"/>
    <w:rsid w:val="000969B3"/>
    <w:rsid w:val="0009711A"/>
    <w:rsid w:val="000978A5"/>
    <w:rsid w:val="0009792B"/>
    <w:rsid w:val="000A095A"/>
    <w:rsid w:val="000A0D2A"/>
    <w:rsid w:val="000A0F9C"/>
    <w:rsid w:val="000A1333"/>
    <w:rsid w:val="000A14B8"/>
    <w:rsid w:val="000A15B1"/>
    <w:rsid w:val="000A1C49"/>
    <w:rsid w:val="000A1ECA"/>
    <w:rsid w:val="000A1EDB"/>
    <w:rsid w:val="000A2009"/>
    <w:rsid w:val="000A25EC"/>
    <w:rsid w:val="000A2608"/>
    <w:rsid w:val="000A36C2"/>
    <w:rsid w:val="000A38D0"/>
    <w:rsid w:val="000A3A4D"/>
    <w:rsid w:val="000A3B48"/>
    <w:rsid w:val="000A4D09"/>
    <w:rsid w:val="000A587B"/>
    <w:rsid w:val="000A5D3B"/>
    <w:rsid w:val="000A5DFD"/>
    <w:rsid w:val="000A680E"/>
    <w:rsid w:val="000A76C9"/>
    <w:rsid w:val="000A7915"/>
    <w:rsid w:val="000A7DD5"/>
    <w:rsid w:val="000B00AA"/>
    <w:rsid w:val="000B0DC4"/>
    <w:rsid w:val="000B155D"/>
    <w:rsid w:val="000B194D"/>
    <w:rsid w:val="000B1FE3"/>
    <w:rsid w:val="000B2E2E"/>
    <w:rsid w:val="000B32DA"/>
    <w:rsid w:val="000B48FB"/>
    <w:rsid w:val="000B4988"/>
    <w:rsid w:val="000B50B0"/>
    <w:rsid w:val="000B512C"/>
    <w:rsid w:val="000B583C"/>
    <w:rsid w:val="000B635D"/>
    <w:rsid w:val="000B7258"/>
    <w:rsid w:val="000B7817"/>
    <w:rsid w:val="000C1030"/>
    <w:rsid w:val="000C1BCF"/>
    <w:rsid w:val="000C285C"/>
    <w:rsid w:val="000C28B5"/>
    <w:rsid w:val="000C2A69"/>
    <w:rsid w:val="000C365C"/>
    <w:rsid w:val="000C3846"/>
    <w:rsid w:val="000C42CD"/>
    <w:rsid w:val="000C454D"/>
    <w:rsid w:val="000C463B"/>
    <w:rsid w:val="000C4855"/>
    <w:rsid w:val="000C578E"/>
    <w:rsid w:val="000C61A6"/>
    <w:rsid w:val="000C69CB"/>
    <w:rsid w:val="000C6E51"/>
    <w:rsid w:val="000C7F86"/>
    <w:rsid w:val="000D0D59"/>
    <w:rsid w:val="000D16CB"/>
    <w:rsid w:val="000D1881"/>
    <w:rsid w:val="000D1B77"/>
    <w:rsid w:val="000D2D4C"/>
    <w:rsid w:val="000D3CDF"/>
    <w:rsid w:val="000D4B75"/>
    <w:rsid w:val="000D57EE"/>
    <w:rsid w:val="000D6203"/>
    <w:rsid w:val="000D697B"/>
    <w:rsid w:val="000D700B"/>
    <w:rsid w:val="000D7511"/>
    <w:rsid w:val="000D7ED8"/>
    <w:rsid w:val="000E0642"/>
    <w:rsid w:val="000E27FC"/>
    <w:rsid w:val="000E28B2"/>
    <w:rsid w:val="000E2AB7"/>
    <w:rsid w:val="000E311E"/>
    <w:rsid w:val="000E339D"/>
    <w:rsid w:val="000E3429"/>
    <w:rsid w:val="000E3467"/>
    <w:rsid w:val="000E379A"/>
    <w:rsid w:val="000E39C4"/>
    <w:rsid w:val="000E3D49"/>
    <w:rsid w:val="000E3F2C"/>
    <w:rsid w:val="000E40D0"/>
    <w:rsid w:val="000E48A4"/>
    <w:rsid w:val="000E59F1"/>
    <w:rsid w:val="000E5C65"/>
    <w:rsid w:val="000E5D2E"/>
    <w:rsid w:val="000E607A"/>
    <w:rsid w:val="000E67C5"/>
    <w:rsid w:val="000E6975"/>
    <w:rsid w:val="000E6DEB"/>
    <w:rsid w:val="000E6F96"/>
    <w:rsid w:val="000E7B41"/>
    <w:rsid w:val="000F0099"/>
    <w:rsid w:val="000F0228"/>
    <w:rsid w:val="000F0A93"/>
    <w:rsid w:val="000F0C56"/>
    <w:rsid w:val="000F162A"/>
    <w:rsid w:val="000F1CE9"/>
    <w:rsid w:val="000F3244"/>
    <w:rsid w:val="000F35A5"/>
    <w:rsid w:val="000F3A2A"/>
    <w:rsid w:val="000F3F9A"/>
    <w:rsid w:val="000F458D"/>
    <w:rsid w:val="000F476F"/>
    <w:rsid w:val="000F4AB6"/>
    <w:rsid w:val="000F4AE8"/>
    <w:rsid w:val="000F5665"/>
    <w:rsid w:val="000F58A5"/>
    <w:rsid w:val="000F5973"/>
    <w:rsid w:val="000F5B1C"/>
    <w:rsid w:val="000F5BB7"/>
    <w:rsid w:val="000F5ED3"/>
    <w:rsid w:val="000F61C9"/>
    <w:rsid w:val="000F6D80"/>
    <w:rsid w:val="000F6DED"/>
    <w:rsid w:val="000F77A4"/>
    <w:rsid w:val="00101986"/>
    <w:rsid w:val="0010215E"/>
    <w:rsid w:val="001026A0"/>
    <w:rsid w:val="00102AA8"/>
    <w:rsid w:val="001045CC"/>
    <w:rsid w:val="001047E7"/>
    <w:rsid w:val="00104BFC"/>
    <w:rsid w:val="001052A0"/>
    <w:rsid w:val="0010551A"/>
    <w:rsid w:val="0010571F"/>
    <w:rsid w:val="00105A1C"/>
    <w:rsid w:val="00105D6B"/>
    <w:rsid w:val="00105F1F"/>
    <w:rsid w:val="0010627C"/>
    <w:rsid w:val="0010647B"/>
    <w:rsid w:val="0010699B"/>
    <w:rsid w:val="0010733C"/>
    <w:rsid w:val="00107442"/>
    <w:rsid w:val="00107A2C"/>
    <w:rsid w:val="00107CED"/>
    <w:rsid w:val="00110BCB"/>
    <w:rsid w:val="00110BE2"/>
    <w:rsid w:val="001112FE"/>
    <w:rsid w:val="001114E8"/>
    <w:rsid w:val="0011166E"/>
    <w:rsid w:val="0011173B"/>
    <w:rsid w:val="00111E44"/>
    <w:rsid w:val="00112117"/>
    <w:rsid w:val="0011219D"/>
    <w:rsid w:val="0011327D"/>
    <w:rsid w:val="0011329C"/>
    <w:rsid w:val="001135F3"/>
    <w:rsid w:val="00114547"/>
    <w:rsid w:val="00114F1C"/>
    <w:rsid w:val="001156AC"/>
    <w:rsid w:val="00115B56"/>
    <w:rsid w:val="00115C93"/>
    <w:rsid w:val="00116220"/>
    <w:rsid w:val="001165F3"/>
    <w:rsid w:val="001166A3"/>
    <w:rsid w:val="00116BB0"/>
    <w:rsid w:val="001170BF"/>
    <w:rsid w:val="001170EE"/>
    <w:rsid w:val="001178B2"/>
    <w:rsid w:val="00120015"/>
    <w:rsid w:val="0012003D"/>
    <w:rsid w:val="00120376"/>
    <w:rsid w:val="00120AA2"/>
    <w:rsid w:val="001212CC"/>
    <w:rsid w:val="00121575"/>
    <w:rsid w:val="00121943"/>
    <w:rsid w:val="00121B2E"/>
    <w:rsid w:val="00122415"/>
    <w:rsid w:val="00122616"/>
    <w:rsid w:val="00123443"/>
    <w:rsid w:val="001239CE"/>
    <w:rsid w:val="001241D4"/>
    <w:rsid w:val="00124FD0"/>
    <w:rsid w:val="00125428"/>
    <w:rsid w:val="00125F82"/>
    <w:rsid w:val="0012646F"/>
    <w:rsid w:val="001266BB"/>
    <w:rsid w:val="00126F18"/>
    <w:rsid w:val="001276BF"/>
    <w:rsid w:val="001308DA"/>
    <w:rsid w:val="00131297"/>
    <w:rsid w:val="0013153A"/>
    <w:rsid w:val="00131E04"/>
    <w:rsid w:val="0013207E"/>
    <w:rsid w:val="001328F0"/>
    <w:rsid w:val="00132C31"/>
    <w:rsid w:val="00133F14"/>
    <w:rsid w:val="00133F93"/>
    <w:rsid w:val="001342E2"/>
    <w:rsid w:val="00134515"/>
    <w:rsid w:val="00134903"/>
    <w:rsid w:val="0013490C"/>
    <w:rsid w:val="00135F11"/>
    <w:rsid w:val="00135F73"/>
    <w:rsid w:val="00136195"/>
    <w:rsid w:val="00136985"/>
    <w:rsid w:val="00136BCF"/>
    <w:rsid w:val="00136DB2"/>
    <w:rsid w:val="00136F77"/>
    <w:rsid w:val="00137264"/>
    <w:rsid w:val="001372FD"/>
    <w:rsid w:val="001373E2"/>
    <w:rsid w:val="001373EB"/>
    <w:rsid w:val="0013765B"/>
    <w:rsid w:val="00137B76"/>
    <w:rsid w:val="001421E9"/>
    <w:rsid w:val="0014280E"/>
    <w:rsid w:val="0014300F"/>
    <w:rsid w:val="00143034"/>
    <w:rsid w:val="001435F7"/>
    <w:rsid w:val="0014450D"/>
    <w:rsid w:val="001446CA"/>
    <w:rsid w:val="001446F9"/>
    <w:rsid w:val="00144FD4"/>
    <w:rsid w:val="00145695"/>
    <w:rsid w:val="00146208"/>
    <w:rsid w:val="0014695B"/>
    <w:rsid w:val="0014712E"/>
    <w:rsid w:val="00147891"/>
    <w:rsid w:val="00147C0F"/>
    <w:rsid w:val="00150D5F"/>
    <w:rsid w:val="00150F4F"/>
    <w:rsid w:val="0015104B"/>
    <w:rsid w:val="00151618"/>
    <w:rsid w:val="001522D5"/>
    <w:rsid w:val="00152374"/>
    <w:rsid w:val="001525F0"/>
    <w:rsid w:val="001527EA"/>
    <w:rsid w:val="00152974"/>
    <w:rsid w:val="0015307A"/>
    <w:rsid w:val="001537E1"/>
    <w:rsid w:val="0015486D"/>
    <w:rsid w:val="00154882"/>
    <w:rsid w:val="00154DEF"/>
    <w:rsid w:val="00155527"/>
    <w:rsid w:val="001559AE"/>
    <w:rsid w:val="00155CF6"/>
    <w:rsid w:val="00155D6C"/>
    <w:rsid w:val="0016037B"/>
    <w:rsid w:val="00160ADE"/>
    <w:rsid w:val="00161114"/>
    <w:rsid w:val="0016191B"/>
    <w:rsid w:val="00161B17"/>
    <w:rsid w:val="00161C6C"/>
    <w:rsid w:val="00161CAC"/>
    <w:rsid w:val="00162440"/>
    <w:rsid w:val="00163474"/>
    <w:rsid w:val="00163BF2"/>
    <w:rsid w:val="00163C88"/>
    <w:rsid w:val="00164213"/>
    <w:rsid w:val="001648AB"/>
    <w:rsid w:val="00164947"/>
    <w:rsid w:val="001658BE"/>
    <w:rsid w:val="00165971"/>
    <w:rsid w:val="00165C22"/>
    <w:rsid w:val="00166971"/>
    <w:rsid w:val="001670BB"/>
    <w:rsid w:val="0016751A"/>
    <w:rsid w:val="001708B6"/>
    <w:rsid w:val="00170D51"/>
    <w:rsid w:val="00170E59"/>
    <w:rsid w:val="00171046"/>
    <w:rsid w:val="00171A2B"/>
    <w:rsid w:val="00171CDD"/>
    <w:rsid w:val="00171DAE"/>
    <w:rsid w:val="00172730"/>
    <w:rsid w:val="00172F67"/>
    <w:rsid w:val="0017383C"/>
    <w:rsid w:val="00173847"/>
    <w:rsid w:val="00173A7A"/>
    <w:rsid w:val="00173F38"/>
    <w:rsid w:val="00174216"/>
    <w:rsid w:val="00175C0F"/>
    <w:rsid w:val="00176729"/>
    <w:rsid w:val="00176A17"/>
    <w:rsid w:val="00176FAA"/>
    <w:rsid w:val="0017703B"/>
    <w:rsid w:val="00177615"/>
    <w:rsid w:val="001808E4"/>
    <w:rsid w:val="00180D68"/>
    <w:rsid w:val="00180DF3"/>
    <w:rsid w:val="00180E92"/>
    <w:rsid w:val="00181076"/>
    <w:rsid w:val="00181883"/>
    <w:rsid w:val="0018248B"/>
    <w:rsid w:val="0018299D"/>
    <w:rsid w:val="001831EF"/>
    <w:rsid w:val="00183560"/>
    <w:rsid w:val="001837C2"/>
    <w:rsid w:val="00184645"/>
    <w:rsid w:val="00184D6F"/>
    <w:rsid w:val="001852C9"/>
    <w:rsid w:val="001853BD"/>
    <w:rsid w:val="001854A5"/>
    <w:rsid w:val="00185C83"/>
    <w:rsid w:val="001861D9"/>
    <w:rsid w:val="001867FF"/>
    <w:rsid w:val="00186C36"/>
    <w:rsid w:val="0018765A"/>
    <w:rsid w:val="0018787E"/>
    <w:rsid w:val="0019025C"/>
    <w:rsid w:val="001907AC"/>
    <w:rsid w:val="00190C99"/>
    <w:rsid w:val="00191573"/>
    <w:rsid w:val="00191F3C"/>
    <w:rsid w:val="00191FE2"/>
    <w:rsid w:val="00192028"/>
    <w:rsid w:val="0019246F"/>
    <w:rsid w:val="00192FA4"/>
    <w:rsid w:val="00194593"/>
    <w:rsid w:val="00194627"/>
    <w:rsid w:val="00194A21"/>
    <w:rsid w:val="00194CC1"/>
    <w:rsid w:val="001956EE"/>
    <w:rsid w:val="00196082"/>
    <w:rsid w:val="001963FD"/>
    <w:rsid w:val="00196825"/>
    <w:rsid w:val="001978C8"/>
    <w:rsid w:val="00197B80"/>
    <w:rsid w:val="001A0E64"/>
    <w:rsid w:val="001A1451"/>
    <w:rsid w:val="001A250A"/>
    <w:rsid w:val="001A2DCD"/>
    <w:rsid w:val="001A3268"/>
    <w:rsid w:val="001A347B"/>
    <w:rsid w:val="001A3818"/>
    <w:rsid w:val="001A3AF9"/>
    <w:rsid w:val="001A3C15"/>
    <w:rsid w:val="001A4D6F"/>
    <w:rsid w:val="001A5808"/>
    <w:rsid w:val="001A5B9A"/>
    <w:rsid w:val="001A60D7"/>
    <w:rsid w:val="001A6192"/>
    <w:rsid w:val="001A61E1"/>
    <w:rsid w:val="001A6993"/>
    <w:rsid w:val="001A6A38"/>
    <w:rsid w:val="001A6B6A"/>
    <w:rsid w:val="001A6D27"/>
    <w:rsid w:val="001A71AE"/>
    <w:rsid w:val="001A7345"/>
    <w:rsid w:val="001B0707"/>
    <w:rsid w:val="001B07D4"/>
    <w:rsid w:val="001B127E"/>
    <w:rsid w:val="001B1820"/>
    <w:rsid w:val="001B3203"/>
    <w:rsid w:val="001B3D23"/>
    <w:rsid w:val="001B4141"/>
    <w:rsid w:val="001B47C8"/>
    <w:rsid w:val="001B48BF"/>
    <w:rsid w:val="001B6534"/>
    <w:rsid w:val="001B6CCB"/>
    <w:rsid w:val="001B6DD2"/>
    <w:rsid w:val="001B77B6"/>
    <w:rsid w:val="001C0911"/>
    <w:rsid w:val="001C1AE7"/>
    <w:rsid w:val="001C22E8"/>
    <w:rsid w:val="001C240C"/>
    <w:rsid w:val="001C3086"/>
    <w:rsid w:val="001C37DC"/>
    <w:rsid w:val="001C39D0"/>
    <w:rsid w:val="001C3A5E"/>
    <w:rsid w:val="001C49B9"/>
    <w:rsid w:val="001C4E5C"/>
    <w:rsid w:val="001C5DF8"/>
    <w:rsid w:val="001C6127"/>
    <w:rsid w:val="001C7D07"/>
    <w:rsid w:val="001C7D26"/>
    <w:rsid w:val="001C7D4B"/>
    <w:rsid w:val="001D05FB"/>
    <w:rsid w:val="001D0973"/>
    <w:rsid w:val="001D0B80"/>
    <w:rsid w:val="001D1DAB"/>
    <w:rsid w:val="001D28BF"/>
    <w:rsid w:val="001D2D9B"/>
    <w:rsid w:val="001D3684"/>
    <w:rsid w:val="001D3AE4"/>
    <w:rsid w:val="001D3BFE"/>
    <w:rsid w:val="001D3CF2"/>
    <w:rsid w:val="001D42D8"/>
    <w:rsid w:val="001D430E"/>
    <w:rsid w:val="001D543B"/>
    <w:rsid w:val="001D5D5F"/>
    <w:rsid w:val="001D5D89"/>
    <w:rsid w:val="001D5ED1"/>
    <w:rsid w:val="001D6E1F"/>
    <w:rsid w:val="001D75CC"/>
    <w:rsid w:val="001D76B2"/>
    <w:rsid w:val="001D7747"/>
    <w:rsid w:val="001D7B9A"/>
    <w:rsid w:val="001E0B51"/>
    <w:rsid w:val="001E104A"/>
    <w:rsid w:val="001E158B"/>
    <w:rsid w:val="001E17E3"/>
    <w:rsid w:val="001E1A54"/>
    <w:rsid w:val="001E1FCB"/>
    <w:rsid w:val="001E2788"/>
    <w:rsid w:val="001E401A"/>
    <w:rsid w:val="001E4603"/>
    <w:rsid w:val="001E4BAC"/>
    <w:rsid w:val="001E5B43"/>
    <w:rsid w:val="001E5CC9"/>
    <w:rsid w:val="001E5F7D"/>
    <w:rsid w:val="001E64AA"/>
    <w:rsid w:val="001E64FA"/>
    <w:rsid w:val="001E6C09"/>
    <w:rsid w:val="001E6EFE"/>
    <w:rsid w:val="001E76FD"/>
    <w:rsid w:val="001F0B8B"/>
    <w:rsid w:val="001F0BC0"/>
    <w:rsid w:val="001F0D6C"/>
    <w:rsid w:val="001F15F9"/>
    <w:rsid w:val="001F19FE"/>
    <w:rsid w:val="001F2926"/>
    <w:rsid w:val="001F2F30"/>
    <w:rsid w:val="001F34C5"/>
    <w:rsid w:val="001F37E6"/>
    <w:rsid w:val="001F3DD1"/>
    <w:rsid w:val="001F4345"/>
    <w:rsid w:val="001F4FE4"/>
    <w:rsid w:val="001F572F"/>
    <w:rsid w:val="001F61BD"/>
    <w:rsid w:val="001F666F"/>
    <w:rsid w:val="001F6687"/>
    <w:rsid w:val="001F68B2"/>
    <w:rsid w:val="001F700A"/>
    <w:rsid w:val="001F7257"/>
    <w:rsid w:val="001F728D"/>
    <w:rsid w:val="00200585"/>
    <w:rsid w:val="002006D7"/>
    <w:rsid w:val="00200ED7"/>
    <w:rsid w:val="00200EE0"/>
    <w:rsid w:val="00201036"/>
    <w:rsid w:val="0020103A"/>
    <w:rsid w:val="00201314"/>
    <w:rsid w:val="0020216F"/>
    <w:rsid w:val="00202AA7"/>
    <w:rsid w:val="00202B50"/>
    <w:rsid w:val="00202C6D"/>
    <w:rsid w:val="002031E1"/>
    <w:rsid w:val="00204747"/>
    <w:rsid w:val="0020519C"/>
    <w:rsid w:val="00205E77"/>
    <w:rsid w:val="0020637D"/>
    <w:rsid w:val="002067D7"/>
    <w:rsid w:val="002069E2"/>
    <w:rsid w:val="0020758D"/>
    <w:rsid w:val="00207678"/>
    <w:rsid w:val="00207C91"/>
    <w:rsid w:val="00210D4F"/>
    <w:rsid w:val="0021146D"/>
    <w:rsid w:val="0021149E"/>
    <w:rsid w:val="00211F79"/>
    <w:rsid w:val="002123B9"/>
    <w:rsid w:val="002124A1"/>
    <w:rsid w:val="00212623"/>
    <w:rsid w:val="00212B2D"/>
    <w:rsid w:val="00212C4E"/>
    <w:rsid w:val="00212D5D"/>
    <w:rsid w:val="00212DC6"/>
    <w:rsid w:val="00213151"/>
    <w:rsid w:val="002131F5"/>
    <w:rsid w:val="00214AFC"/>
    <w:rsid w:val="00214E80"/>
    <w:rsid w:val="002153BC"/>
    <w:rsid w:val="00216F5F"/>
    <w:rsid w:val="00220845"/>
    <w:rsid w:val="002209A7"/>
    <w:rsid w:val="00220D41"/>
    <w:rsid w:val="00221338"/>
    <w:rsid w:val="0022285E"/>
    <w:rsid w:val="00222FCC"/>
    <w:rsid w:val="00223674"/>
    <w:rsid w:val="002241F4"/>
    <w:rsid w:val="00224475"/>
    <w:rsid w:val="002246AB"/>
    <w:rsid w:val="0022477B"/>
    <w:rsid w:val="00224D76"/>
    <w:rsid w:val="00225412"/>
    <w:rsid w:val="00225A9C"/>
    <w:rsid w:val="002263D9"/>
    <w:rsid w:val="00226A8B"/>
    <w:rsid w:val="00226EFF"/>
    <w:rsid w:val="002277E3"/>
    <w:rsid w:val="00227DE3"/>
    <w:rsid w:val="00227E44"/>
    <w:rsid w:val="00230244"/>
    <w:rsid w:val="002304EE"/>
    <w:rsid w:val="0023087C"/>
    <w:rsid w:val="0023094C"/>
    <w:rsid w:val="002315DA"/>
    <w:rsid w:val="00231963"/>
    <w:rsid w:val="002319A0"/>
    <w:rsid w:val="00232A4A"/>
    <w:rsid w:val="00232CF3"/>
    <w:rsid w:val="00233257"/>
    <w:rsid w:val="002333E4"/>
    <w:rsid w:val="00233CCC"/>
    <w:rsid w:val="0023543A"/>
    <w:rsid w:val="00235443"/>
    <w:rsid w:val="00235616"/>
    <w:rsid w:val="00235890"/>
    <w:rsid w:val="002359B9"/>
    <w:rsid w:val="00235B9A"/>
    <w:rsid w:val="00235FD6"/>
    <w:rsid w:val="0023672D"/>
    <w:rsid w:val="002369AF"/>
    <w:rsid w:val="00237C64"/>
    <w:rsid w:val="0024002B"/>
    <w:rsid w:val="002403B8"/>
    <w:rsid w:val="00240696"/>
    <w:rsid w:val="00240D65"/>
    <w:rsid w:val="00241278"/>
    <w:rsid w:val="0024127E"/>
    <w:rsid w:val="002413F3"/>
    <w:rsid w:val="002418CF"/>
    <w:rsid w:val="00243485"/>
    <w:rsid w:val="00243549"/>
    <w:rsid w:val="00243DDD"/>
    <w:rsid w:val="00244077"/>
    <w:rsid w:val="00244387"/>
    <w:rsid w:val="00244571"/>
    <w:rsid w:val="00244B96"/>
    <w:rsid w:val="00244D34"/>
    <w:rsid w:val="00245051"/>
    <w:rsid w:val="00245BAA"/>
    <w:rsid w:val="00246973"/>
    <w:rsid w:val="00247B83"/>
    <w:rsid w:val="00250771"/>
    <w:rsid w:val="00250806"/>
    <w:rsid w:val="00251D01"/>
    <w:rsid w:val="00252D0A"/>
    <w:rsid w:val="00252EB5"/>
    <w:rsid w:val="00252FE9"/>
    <w:rsid w:val="0025322E"/>
    <w:rsid w:val="00253B67"/>
    <w:rsid w:val="00253F79"/>
    <w:rsid w:val="00254923"/>
    <w:rsid w:val="00254F44"/>
    <w:rsid w:val="002553CA"/>
    <w:rsid w:val="0025571C"/>
    <w:rsid w:val="0025582A"/>
    <w:rsid w:val="00255C3E"/>
    <w:rsid w:val="002564C3"/>
    <w:rsid w:val="002577A1"/>
    <w:rsid w:val="002602CE"/>
    <w:rsid w:val="00260D40"/>
    <w:rsid w:val="00260E99"/>
    <w:rsid w:val="00261076"/>
    <w:rsid w:val="00261420"/>
    <w:rsid w:val="00261C94"/>
    <w:rsid w:val="0026270B"/>
    <w:rsid w:val="0026434D"/>
    <w:rsid w:val="002644A2"/>
    <w:rsid w:val="002647C6"/>
    <w:rsid w:val="00264D75"/>
    <w:rsid w:val="002659A3"/>
    <w:rsid w:val="00265D33"/>
    <w:rsid w:val="00266019"/>
    <w:rsid w:val="0026604E"/>
    <w:rsid w:val="002666A1"/>
    <w:rsid w:val="00266B9F"/>
    <w:rsid w:val="00266D8D"/>
    <w:rsid w:val="00266F13"/>
    <w:rsid w:val="0027002A"/>
    <w:rsid w:val="0027013B"/>
    <w:rsid w:val="002707EC"/>
    <w:rsid w:val="00270ABC"/>
    <w:rsid w:val="00270C77"/>
    <w:rsid w:val="0027157B"/>
    <w:rsid w:val="002716C2"/>
    <w:rsid w:val="00271C2E"/>
    <w:rsid w:val="00272473"/>
    <w:rsid w:val="002729E1"/>
    <w:rsid w:val="002731F5"/>
    <w:rsid w:val="00273944"/>
    <w:rsid w:val="002758BA"/>
    <w:rsid w:val="00276230"/>
    <w:rsid w:val="002779C5"/>
    <w:rsid w:val="00277AA4"/>
    <w:rsid w:val="00277B9C"/>
    <w:rsid w:val="00280FD1"/>
    <w:rsid w:val="00281F77"/>
    <w:rsid w:val="0028204F"/>
    <w:rsid w:val="002820A2"/>
    <w:rsid w:val="00282D43"/>
    <w:rsid w:val="00282E3D"/>
    <w:rsid w:val="002830D6"/>
    <w:rsid w:val="00284361"/>
    <w:rsid w:val="002847C8"/>
    <w:rsid w:val="00284938"/>
    <w:rsid w:val="00286003"/>
    <w:rsid w:val="00286097"/>
    <w:rsid w:val="00286D60"/>
    <w:rsid w:val="00286E28"/>
    <w:rsid w:val="00287DA8"/>
    <w:rsid w:val="00290520"/>
    <w:rsid w:val="00290975"/>
    <w:rsid w:val="0029158E"/>
    <w:rsid w:val="00291F9A"/>
    <w:rsid w:val="002920BA"/>
    <w:rsid w:val="00292228"/>
    <w:rsid w:val="00292532"/>
    <w:rsid w:val="0029257A"/>
    <w:rsid w:val="002930D1"/>
    <w:rsid w:val="00293239"/>
    <w:rsid w:val="0029336B"/>
    <w:rsid w:val="00293632"/>
    <w:rsid w:val="00293676"/>
    <w:rsid w:val="00294181"/>
    <w:rsid w:val="002943DD"/>
    <w:rsid w:val="00295E84"/>
    <w:rsid w:val="0029659B"/>
    <w:rsid w:val="00296C75"/>
    <w:rsid w:val="00297B93"/>
    <w:rsid w:val="002A000B"/>
    <w:rsid w:val="002A0574"/>
    <w:rsid w:val="002A0AD0"/>
    <w:rsid w:val="002A1FE6"/>
    <w:rsid w:val="002A21A0"/>
    <w:rsid w:val="002A2A5B"/>
    <w:rsid w:val="002A3E13"/>
    <w:rsid w:val="002A3E48"/>
    <w:rsid w:val="002A3F31"/>
    <w:rsid w:val="002A3F3B"/>
    <w:rsid w:val="002A53FB"/>
    <w:rsid w:val="002A5E74"/>
    <w:rsid w:val="002A641C"/>
    <w:rsid w:val="002A6948"/>
    <w:rsid w:val="002A6BF3"/>
    <w:rsid w:val="002A7420"/>
    <w:rsid w:val="002A78E1"/>
    <w:rsid w:val="002B0DAF"/>
    <w:rsid w:val="002B1036"/>
    <w:rsid w:val="002B23EB"/>
    <w:rsid w:val="002B255A"/>
    <w:rsid w:val="002B40FA"/>
    <w:rsid w:val="002B4698"/>
    <w:rsid w:val="002B47A3"/>
    <w:rsid w:val="002B5EBA"/>
    <w:rsid w:val="002B5FF3"/>
    <w:rsid w:val="002B6357"/>
    <w:rsid w:val="002B73AE"/>
    <w:rsid w:val="002B74C6"/>
    <w:rsid w:val="002B7766"/>
    <w:rsid w:val="002B7F3D"/>
    <w:rsid w:val="002C073C"/>
    <w:rsid w:val="002C0B9A"/>
    <w:rsid w:val="002C1EAF"/>
    <w:rsid w:val="002C2EF2"/>
    <w:rsid w:val="002C32A8"/>
    <w:rsid w:val="002C3336"/>
    <w:rsid w:val="002C4458"/>
    <w:rsid w:val="002C4C69"/>
    <w:rsid w:val="002C5FAB"/>
    <w:rsid w:val="002C6A61"/>
    <w:rsid w:val="002C6C43"/>
    <w:rsid w:val="002C7D59"/>
    <w:rsid w:val="002D00FA"/>
    <w:rsid w:val="002D0EE8"/>
    <w:rsid w:val="002D1328"/>
    <w:rsid w:val="002D1942"/>
    <w:rsid w:val="002D1C5C"/>
    <w:rsid w:val="002D2515"/>
    <w:rsid w:val="002D2A66"/>
    <w:rsid w:val="002D2CAC"/>
    <w:rsid w:val="002D36BC"/>
    <w:rsid w:val="002D43BA"/>
    <w:rsid w:val="002D4A24"/>
    <w:rsid w:val="002D71CC"/>
    <w:rsid w:val="002D76A5"/>
    <w:rsid w:val="002D77C1"/>
    <w:rsid w:val="002E0157"/>
    <w:rsid w:val="002E0245"/>
    <w:rsid w:val="002E0809"/>
    <w:rsid w:val="002E0985"/>
    <w:rsid w:val="002E0BE6"/>
    <w:rsid w:val="002E147D"/>
    <w:rsid w:val="002E1F72"/>
    <w:rsid w:val="002E2434"/>
    <w:rsid w:val="002E28EF"/>
    <w:rsid w:val="002E2DBC"/>
    <w:rsid w:val="002E2F1B"/>
    <w:rsid w:val="002E478E"/>
    <w:rsid w:val="002E5138"/>
    <w:rsid w:val="002E571E"/>
    <w:rsid w:val="002E5D7B"/>
    <w:rsid w:val="002E60A3"/>
    <w:rsid w:val="002E6BC7"/>
    <w:rsid w:val="002E6E3A"/>
    <w:rsid w:val="002E6F6A"/>
    <w:rsid w:val="002E7035"/>
    <w:rsid w:val="002E70EC"/>
    <w:rsid w:val="002E7294"/>
    <w:rsid w:val="002E72FC"/>
    <w:rsid w:val="002E7486"/>
    <w:rsid w:val="002E76DD"/>
    <w:rsid w:val="002F04DC"/>
    <w:rsid w:val="002F0BDC"/>
    <w:rsid w:val="002F130E"/>
    <w:rsid w:val="002F2DE5"/>
    <w:rsid w:val="002F3350"/>
    <w:rsid w:val="002F359B"/>
    <w:rsid w:val="002F3645"/>
    <w:rsid w:val="002F3814"/>
    <w:rsid w:val="002F38E8"/>
    <w:rsid w:val="002F3DE3"/>
    <w:rsid w:val="002F4C89"/>
    <w:rsid w:val="002F5734"/>
    <w:rsid w:val="002F5AF4"/>
    <w:rsid w:val="002F6235"/>
    <w:rsid w:val="002F62F8"/>
    <w:rsid w:val="002F684D"/>
    <w:rsid w:val="002F6A4B"/>
    <w:rsid w:val="002F6EB3"/>
    <w:rsid w:val="002F7746"/>
    <w:rsid w:val="00300544"/>
    <w:rsid w:val="00301916"/>
    <w:rsid w:val="00301DF8"/>
    <w:rsid w:val="00301E3B"/>
    <w:rsid w:val="00301EB4"/>
    <w:rsid w:val="003024C3"/>
    <w:rsid w:val="00302953"/>
    <w:rsid w:val="00303E18"/>
    <w:rsid w:val="00304414"/>
    <w:rsid w:val="00304544"/>
    <w:rsid w:val="00305158"/>
    <w:rsid w:val="00305976"/>
    <w:rsid w:val="003064D1"/>
    <w:rsid w:val="0030715F"/>
    <w:rsid w:val="0030738C"/>
    <w:rsid w:val="0030746B"/>
    <w:rsid w:val="0030785D"/>
    <w:rsid w:val="00307B77"/>
    <w:rsid w:val="003100B3"/>
    <w:rsid w:val="00310A56"/>
    <w:rsid w:val="00311C67"/>
    <w:rsid w:val="003124F0"/>
    <w:rsid w:val="003127F5"/>
    <w:rsid w:val="0031295F"/>
    <w:rsid w:val="00312DF2"/>
    <w:rsid w:val="00312F05"/>
    <w:rsid w:val="003130B5"/>
    <w:rsid w:val="0031355C"/>
    <w:rsid w:val="003139C0"/>
    <w:rsid w:val="00313E69"/>
    <w:rsid w:val="00314E2E"/>
    <w:rsid w:val="003163A6"/>
    <w:rsid w:val="00316839"/>
    <w:rsid w:val="00317D6B"/>
    <w:rsid w:val="00320165"/>
    <w:rsid w:val="0032088C"/>
    <w:rsid w:val="00321564"/>
    <w:rsid w:val="0032157E"/>
    <w:rsid w:val="00321A1F"/>
    <w:rsid w:val="00322396"/>
    <w:rsid w:val="00322A04"/>
    <w:rsid w:val="00322EB9"/>
    <w:rsid w:val="003232CC"/>
    <w:rsid w:val="0032392C"/>
    <w:rsid w:val="00325467"/>
    <w:rsid w:val="0032579A"/>
    <w:rsid w:val="003257AF"/>
    <w:rsid w:val="00325867"/>
    <w:rsid w:val="0032588D"/>
    <w:rsid w:val="00325ABC"/>
    <w:rsid w:val="00326AF1"/>
    <w:rsid w:val="00327BC0"/>
    <w:rsid w:val="00330153"/>
    <w:rsid w:val="003311D5"/>
    <w:rsid w:val="00331A35"/>
    <w:rsid w:val="003323C0"/>
    <w:rsid w:val="003326F7"/>
    <w:rsid w:val="0033291F"/>
    <w:rsid w:val="00332E85"/>
    <w:rsid w:val="00333A47"/>
    <w:rsid w:val="00333F57"/>
    <w:rsid w:val="00334B1A"/>
    <w:rsid w:val="00334E85"/>
    <w:rsid w:val="00335D2F"/>
    <w:rsid w:val="003360E2"/>
    <w:rsid w:val="00337A46"/>
    <w:rsid w:val="00337DBB"/>
    <w:rsid w:val="00340BE5"/>
    <w:rsid w:val="00341EC5"/>
    <w:rsid w:val="0034236F"/>
    <w:rsid w:val="0034308D"/>
    <w:rsid w:val="00343186"/>
    <w:rsid w:val="00343530"/>
    <w:rsid w:val="00343BC1"/>
    <w:rsid w:val="003441B5"/>
    <w:rsid w:val="00344513"/>
    <w:rsid w:val="0034455A"/>
    <w:rsid w:val="003449D9"/>
    <w:rsid w:val="003449E0"/>
    <w:rsid w:val="00344D2F"/>
    <w:rsid w:val="0034568F"/>
    <w:rsid w:val="00345FDF"/>
    <w:rsid w:val="003465F9"/>
    <w:rsid w:val="00346BDB"/>
    <w:rsid w:val="003470FA"/>
    <w:rsid w:val="0034754B"/>
    <w:rsid w:val="0034759C"/>
    <w:rsid w:val="00347C70"/>
    <w:rsid w:val="00347D64"/>
    <w:rsid w:val="0035047F"/>
    <w:rsid w:val="00350777"/>
    <w:rsid w:val="00350833"/>
    <w:rsid w:val="00352335"/>
    <w:rsid w:val="00352988"/>
    <w:rsid w:val="00354145"/>
    <w:rsid w:val="00355D08"/>
    <w:rsid w:val="00356023"/>
    <w:rsid w:val="0035671A"/>
    <w:rsid w:val="003568AD"/>
    <w:rsid w:val="003569DA"/>
    <w:rsid w:val="00357391"/>
    <w:rsid w:val="00357E41"/>
    <w:rsid w:val="0036094F"/>
    <w:rsid w:val="00361B21"/>
    <w:rsid w:val="00362318"/>
    <w:rsid w:val="003623D2"/>
    <w:rsid w:val="003625F5"/>
    <w:rsid w:val="00362782"/>
    <w:rsid w:val="00362B8A"/>
    <w:rsid w:val="00363055"/>
    <w:rsid w:val="003633EA"/>
    <w:rsid w:val="00363518"/>
    <w:rsid w:val="0036374D"/>
    <w:rsid w:val="00364172"/>
    <w:rsid w:val="003644CB"/>
    <w:rsid w:val="00364756"/>
    <w:rsid w:val="00364CCE"/>
    <w:rsid w:val="003652BD"/>
    <w:rsid w:val="00366159"/>
    <w:rsid w:val="00366255"/>
    <w:rsid w:val="00366A11"/>
    <w:rsid w:val="00366B47"/>
    <w:rsid w:val="00367D11"/>
    <w:rsid w:val="003706FE"/>
    <w:rsid w:val="00370C8F"/>
    <w:rsid w:val="00371128"/>
    <w:rsid w:val="0037164C"/>
    <w:rsid w:val="00372F84"/>
    <w:rsid w:val="0037309D"/>
    <w:rsid w:val="00373366"/>
    <w:rsid w:val="003748A9"/>
    <w:rsid w:val="0037496E"/>
    <w:rsid w:val="00374C8C"/>
    <w:rsid w:val="00374CF7"/>
    <w:rsid w:val="00375595"/>
    <w:rsid w:val="00375644"/>
    <w:rsid w:val="00375656"/>
    <w:rsid w:val="00375B1F"/>
    <w:rsid w:val="00376146"/>
    <w:rsid w:val="00376BBC"/>
    <w:rsid w:val="00377739"/>
    <w:rsid w:val="00380478"/>
    <w:rsid w:val="00380990"/>
    <w:rsid w:val="00380B15"/>
    <w:rsid w:val="00380CE7"/>
    <w:rsid w:val="003816A8"/>
    <w:rsid w:val="00381F2F"/>
    <w:rsid w:val="003820FA"/>
    <w:rsid w:val="00382839"/>
    <w:rsid w:val="0038291F"/>
    <w:rsid w:val="00382AF5"/>
    <w:rsid w:val="003832AA"/>
    <w:rsid w:val="00383440"/>
    <w:rsid w:val="00384717"/>
    <w:rsid w:val="003856D5"/>
    <w:rsid w:val="00385DB5"/>
    <w:rsid w:val="00386304"/>
    <w:rsid w:val="00386C52"/>
    <w:rsid w:val="00387BDE"/>
    <w:rsid w:val="00387C70"/>
    <w:rsid w:val="003904F5"/>
    <w:rsid w:val="0039184F"/>
    <w:rsid w:val="00391DA1"/>
    <w:rsid w:val="00392B3F"/>
    <w:rsid w:val="00392CF3"/>
    <w:rsid w:val="00392E81"/>
    <w:rsid w:val="00393B5C"/>
    <w:rsid w:val="00393D78"/>
    <w:rsid w:val="00394299"/>
    <w:rsid w:val="003942FF"/>
    <w:rsid w:val="003943DD"/>
    <w:rsid w:val="00395AA3"/>
    <w:rsid w:val="00395B88"/>
    <w:rsid w:val="00395BFB"/>
    <w:rsid w:val="00395DB9"/>
    <w:rsid w:val="00396530"/>
    <w:rsid w:val="0039663C"/>
    <w:rsid w:val="0039786A"/>
    <w:rsid w:val="00397962"/>
    <w:rsid w:val="003A13C2"/>
    <w:rsid w:val="003A2137"/>
    <w:rsid w:val="003A31C7"/>
    <w:rsid w:val="003A35E5"/>
    <w:rsid w:val="003A387C"/>
    <w:rsid w:val="003A3EA7"/>
    <w:rsid w:val="003A4271"/>
    <w:rsid w:val="003A51FC"/>
    <w:rsid w:val="003A5C6B"/>
    <w:rsid w:val="003A6057"/>
    <w:rsid w:val="003A63C0"/>
    <w:rsid w:val="003A718D"/>
    <w:rsid w:val="003A74BF"/>
    <w:rsid w:val="003A7F02"/>
    <w:rsid w:val="003B046E"/>
    <w:rsid w:val="003B0648"/>
    <w:rsid w:val="003B0918"/>
    <w:rsid w:val="003B0AE9"/>
    <w:rsid w:val="003B27E0"/>
    <w:rsid w:val="003B28D3"/>
    <w:rsid w:val="003B3005"/>
    <w:rsid w:val="003B3CD9"/>
    <w:rsid w:val="003B4029"/>
    <w:rsid w:val="003B473D"/>
    <w:rsid w:val="003B4838"/>
    <w:rsid w:val="003B48CA"/>
    <w:rsid w:val="003B531A"/>
    <w:rsid w:val="003B5900"/>
    <w:rsid w:val="003B667A"/>
    <w:rsid w:val="003B79BF"/>
    <w:rsid w:val="003B7C85"/>
    <w:rsid w:val="003C0610"/>
    <w:rsid w:val="003C06AB"/>
    <w:rsid w:val="003C06F2"/>
    <w:rsid w:val="003C0748"/>
    <w:rsid w:val="003C0DA3"/>
    <w:rsid w:val="003C0DF7"/>
    <w:rsid w:val="003C130F"/>
    <w:rsid w:val="003C13D5"/>
    <w:rsid w:val="003C15DC"/>
    <w:rsid w:val="003C196B"/>
    <w:rsid w:val="003C2300"/>
    <w:rsid w:val="003C2760"/>
    <w:rsid w:val="003C43C7"/>
    <w:rsid w:val="003C46AF"/>
    <w:rsid w:val="003C53F2"/>
    <w:rsid w:val="003C5886"/>
    <w:rsid w:val="003C5DB1"/>
    <w:rsid w:val="003C5FFF"/>
    <w:rsid w:val="003C6159"/>
    <w:rsid w:val="003C65CD"/>
    <w:rsid w:val="003C7EEC"/>
    <w:rsid w:val="003D0256"/>
    <w:rsid w:val="003D1E04"/>
    <w:rsid w:val="003D2A97"/>
    <w:rsid w:val="003D2F27"/>
    <w:rsid w:val="003D313E"/>
    <w:rsid w:val="003D325E"/>
    <w:rsid w:val="003D35E0"/>
    <w:rsid w:val="003D3BCA"/>
    <w:rsid w:val="003D406D"/>
    <w:rsid w:val="003D4201"/>
    <w:rsid w:val="003D4B3D"/>
    <w:rsid w:val="003D547B"/>
    <w:rsid w:val="003D6608"/>
    <w:rsid w:val="003D6E27"/>
    <w:rsid w:val="003D78B0"/>
    <w:rsid w:val="003D7BE2"/>
    <w:rsid w:val="003E0370"/>
    <w:rsid w:val="003E04B5"/>
    <w:rsid w:val="003E0A29"/>
    <w:rsid w:val="003E0D4A"/>
    <w:rsid w:val="003E2179"/>
    <w:rsid w:val="003E21D3"/>
    <w:rsid w:val="003E22E4"/>
    <w:rsid w:val="003E24A0"/>
    <w:rsid w:val="003E3305"/>
    <w:rsid w:val="003E3D2B"/>
    <w:rsid w:val="003E4549"/>
    <w:rsid w:val="003E5A5B"/>
    <w:rsid w:val="003E5BCA"/>
    <w:rsid w:val="003E5DDB"/>
    <w:rsid w:val="003E5F84"/>
    <w:rsid w:val="003E63AE"/>
    <w:rsid w:val="003E6D73"/>
    <w:rsid w:val="003E722F"/>
    <w:rsid w:val="003E72A3"/>
    <w:rsid w:val="003E7F1B"/>
    <w:rsid w:val="003F0123"/>
    <w:rsid w:val="003F0395"/>
    <w:rsid w:val="003F08DD"/>
    <w:rsid w:val="003F0A65"/>
    <w:rsid w:val="003F0B8D"/>
    <w:rsid w:val="003F1115"/>
    <w:rsid w:val="003F13BC"/>
    <w:rsid w:val="003F1A7B"/>
    <w:rsid w:val="003F231E"/>
    <w:rsid w:val="003F2973"/>
    <w:rsid w:val="003F2FDE"/>
    <w:rsid w:val="003F3056"/>
    <w:rsid w:val="003F30F6"/>
    <w:rsid w:val="003F373C"/>
    <w:rsid w:val="003F42FE"/>
    <w:rsid w:val="003F432E"/>
    <w:rsid w:val="003F47EC"/>
    <w:rsid w:val="003F488C"/>
    <w:rsid w:val="003F4AA9"/>
    <w:rsid w:val="003F4C86"/>
    <w:rsid w:val="003F54B1"/>
    <w:rsid w:val="003F5BB6"/>
    <w:rsid w:val="003F6342"/>
    <w:rsid w:val="003F6492"/>
    <w:rsid w:val="003F6722"/>
    <w:rsid w:val="003F712A"/>
    <w:rsid w:val="003F7131"/>
    <w:rsid w:val="003F7558"/>
    <w:rsid w:val="003F7A70"/>
    <w:rsid w:val="003F7AAE"/>
    <w:rsid w:val="003F7D13"/>
    <w:rsid w:val="003F7EFF"/>
    <w:rsid w:val="0040015D"/>
    <w:rsid w:val="0040031E"/>
    <w:rsid w:val="00401093"/>
    <w:rsid w:val="0040154D"/>
    <w:rsid w:val="0040186D"/>
    <w:rsid w:val="004018F5"/>
    <w:rsid w:val="0040226A"/>
    <w:rsid w:val="00402525"/>
    <w:rsid w:val="0040299A"/>
    <w:rsid w:val="00402DCD"/>
    <w:rsid w:val="00403476"/>
    <w:rsid w:val="00403C23"/>
    <w:rsid w:val="00403DBC"/>
    <w:rsid w:val="004048B8"/>
    <w:rsid w:val="00404D81"/>
    <w:rsid w:val="00405CD0"/>
    <w:rsid w:val="00406217"/>
    <w:rsid w:val="0040623F"/>
    <w:rsid w:val="004067D3"/>
    <w:rsid w:val="004068E3"/>
    <w:rsid w:val="00406F5C"/>
    <w:rsid w:val="004070FD"/>
    <w:rsid w:val="00407106"/>
    <w:rsid w:val="004077B2"/>
    <w:rsid w:val="00407962"/>
    <w:rsid w:val="00407C17"/>
    <w:rsid w:val="00407C44"/>
    <w:rsid w:val="004100FA"/>
    <w:rsid w:val="004106BD"/>
    <w:rsid w:val="00411BD4"/>
    <w:rsid w:val="004140BE"/>
    <w:rsid w:val="00414152"/>
    <w:rsid w:val="00414C93"/>
    <w:rsid w:val="00415113"/>
    <w:rsid w:val="004151D5"/>
    <w:rsid w:val="0041582D"/>
    <w:rsid w:val="00415931"/>
    <w:rsid w:val="00415FC0"/>
    <w:rsid w:val="004165E8"/>
    <w:rsid w:val="004166F8"/>
    <w:rsid w:val="00416DAE"/>
    <w:rsid w:val="00417082"/>
    <w:rsid w:val="0041726F"/>
    <w:rsid w:val="00417506"/>
    <w:rsid w:val="00417B61"/>
    <w:rsid w:val="0042047E"/>
    <w:rsid w:val="00420B8B"/>
    <w:rsid w:val="00420D7E"/>
    <w:rsid w:val="00421AE9"/>
    <w:rsid w:val="00421BEF"/>
    <w:rsid w:val="00422188"/>
    <w:rsid w:val="0042265E"/>
    <w:rsid w:val="00422B25"/>
    <w:rsid w:val="00422C1F"/>
    <w:rsid w:val="004231D1"/>
    <w:rsid w:val="00423789"/>
    <w:rsid w:val="004240DE"/>
    <w:rsid w:val="0042412B"/>
    <w:rsid w:val="00424272"/>
    <w:rsid w:val="00424BD2"/>
    <w:rsid w:val="004251EA"/>
    <w:rsid w:val="00425366"/>
    <w:rsid w:val="0042592B"/>
    <w:rsid w:val="004273D5"/>
    <w:rsid w:val="00427915"/>
    <w:rsid w:val="00427F44"/>
    <w:rsid w:val="004301FE"/>
    <w:rsid w:val="00430E6E"/>
    <w:rsid w:val="00431F3B"/>
    <w:rsid w:val="00431F75"/>
    <w:rsid w:val="00432E5F"/>
    <w:rsid w:val="00433350"/>
    <w:rsid w:val="0043343A"/>
    <w:rsid w:val="0043431E"/>
    <w:rsid w:val="00434571"/>
    <w:rsid w:val="00434C45"/>
    <w:rsid w:val="00436062"/>
    <w:rsid w:val="004361F4"/>
    <w:rsid w:val="004363AC"/>
    <w:rsid w:val="004367CC"/>
    <w:rsid w:val="00436CA0"/>
    <w:rsid w:val="0043748F"/>
    <w:rsid w:val="004402BC"/>
    <w:rsid w:val="00441B0A"/>
    <w:rsid w:val="00441BD4"/>
    <w:rsid w:val="0044202B"/>
    <w:rsid w:val="0044307C"/>
    <w:rsid w:val="00443949"/>
    <w:rsid w:val="00443B27"/>
    <w:rsid w:val="00444342"/>
    <w:rsid w:val="004451D6"/>
    <w:rsid w:val="00445395"/>
    <w:rsid w:val="00445CFD"/>
    <w:rsid w:val="0044644C"/>
    <w:rsid w:val="00446930"/>
    <w:rsid w:val="00446E29"/>
    <w:rsid w:val="004471DE"/>
    <w:rsid w:val="004475FC"/>
    <w:rsid w:val="00447A2D"/>
    <w:rsid w:val="00450863"/>
    <w:rsid w:val="00450C97"/>
    <w:rsid w:val="00451188"/>
    <w:rsid w:val="004518FA"/>
    <w:rsid w:val="00452836"/>
    <w:rsid w:val="00452BA6"/>
    <w:rsid w:val="00452C95"/>
    <w:rsid w:val="00453360"/>
    <w:rsid w:val="0045363D"/>
    <w:rsid w:val="00453918"/>
    <w:rsid w:val="00453F7E"/>
    <w:rsid w:val="0045416E"/>
    <w:rsid w:val="00454357"/>
    <w:rsid w:val="00454407"/>
    <w:rsid w:val="00454F19"/>
    <w:rsid w:val="00455470"/>
    <w:rsid w:val="004558BA"/>
    <w:rsid w:val="00455D86"/>
    <w:rsid w:val="00455EE4"/>
    <w:rsid w:val="0045632A"/>
    <w:rsid w:val="00456998"/>
    <w:rsid w:val="00456DB1"/>
    <w:rsid w:val="00456E21"/>
    <w:rsid w:val="00457A90"/>
    <w:rsid w:val="00461816"/>
    <w:rsid w:val="004618FE"/>
    <w:rsid w:val="004619BE"/>
    <w:rsid w:val="00461E36"/>
    <w:rsid w:val="00462035"/>
    <w:rsid w:val="00462242"/>
    <w:rsid w:val="004622FA"/>
    <w:rsid w:val="004625CB"/>
    <w:rsid w:val="004626EF"/>
    <w:rsid w:val="004630C5"/>
    <w:rsid w:val="004631DE"/>
    <w:rsid w:val="00463352"/>
    <w:rsid w:val="004647CC"/>
    <w:rsid w:val="004647EC"/>
    <w:rsid w:val="00464902"/>
    <w:rsid w:val="00464A5C"/>
    <w:rsid w:val="00464D7C"/>
    <w:rsid w:val="0046586A"/>
    <w:rsid w:val="00465966"/>
    <w:rsid w:val="00465AEB"/>
    <w:rsid w:val="004666FD"/>
    <w:rsid w:val="0046688F"/>
    <w:rsid w:val="00466F85"/>
    <w:rsid w:val="004675C2"/>
    <w:rsid w:val="004678F9"/>
    <w:rsid w:val="004710D0"/>
    <w:rsid w:val="0047132B"/>
    <w:rsid w:val="00472328"/>
    <w:rsid w:val="00473067"/>
    <w:rsid w:val="00474616"/>
    <w:rsid w:val="00474941"/>
    <w:rsid w:val="00474D61"/>
    <w:rsid w:val="004750E3"/>
    <w:rsid w:val="0047551E"/>
    <w:rsid w:val="00475B7A"/>
    <w:rsid w:val="00475C39"/>
    <w:rsid w:val="00476C47"/>
    <w:rsid w:val="004776B5"/>
    <w:rsid w:val="004777AD"/>
    <w:rsid w:val="0048019D"/>
    <w:rsid w:val="00482995"/>
    <w:rsid w:val="004832A4"/>
    <w:rsid w:val="0048380F"/>
    <w:rsid w:val="00483AC9"/>
    <w:rsid w:val="00483B2D"/>
    <w:rsid w:val="0048418F"/>
    <w:rsid w:val="004845C4"/>
    <w:rsid w:val="004845FF"/>
    <w:rsid w:val="004846EA"/>
    <w:rsid w:val="00484F79"/>
    <w:rsid w:val="00485430"/>
    <w:rsid w:val="0048570F"/>
    <w:rsid w:val="00485777"/>
    <w:rsid w:val="00485DCB"/>
    <w:rsid w:val="00485ED5"/>
    <w:rsid w:val="00487EE3"/>
    <w:rsid w:val="00490714"/>
    <w:rsid w:val="00490D23"/>
    <w:rsid w:val="00491048"/>
    <w:rsid w:val="0049190C"/>
    <w:rsid w:val="00491D85"/>
    <w:rsid w:val="00492B1F"/>
    <w:rsid w:val="004930F2"/>
    <w:rsid w:val="004935B7"/>
    <w:rsid w:val="00493816"/>
    <w:rsid w:val="00493860"/>
    <w:rsid w:val="00494C6F"/>
    <w:rsid w:val="00494E32"/>
    <w:rsid w:val="00494E41"/>
    <w:rsid w:val="00495529"/>
    <w:rsid w:val="004961F3"/>
    <w:rsid w:val="004971BF"/>
    <w:rsid w:val="00497696"/>
    <w:rsid w:val="00497B7A"/>
    <w:rsid w:val="00497E5F"/>
    <w:rsid w:val="004A005E"/>
    <w:rsid w:val="004A122D"/>
    <w:rsid w:val="004A1354"/>
    <w:rsid w:val="004A1A84"/>
    <w:rsid w:val="004A1BDA"/>
    <w:rsid w:val="004A2614"/>
    <w:rsid w:val="004A275F"/>
    <w:rsid w:val="004A295F"/>
    <w:rsid w:val="004A36C0"/>
    <w:rsid w:val="004A3B2A"/>
    <w:rsid w:val="004A40BB"/>
    <w:rsid w:val="004A44F8"/>
    <w:rsid w:val="004A4B48"/>
    <w:rsid w:val="004A4F91"/>
    <w:rsid w:val="004A5104"/>
    <w:rsid w:val="004A572A"/>
    <w:rsid w:val="004A5973"/>
    <w:rsid w:val="004A5E99"/>
    <w:rsid w:val="004A69E3"/>
    <w:rsid w:val="004A7658"/>
    <w:rsid w:val="004A76E4"/>
    <w:rsid w:val="004A7CE9"/>
    <w:rsid w:val="004B04F1"/>
    <w:rsid w:val="004B18D7"/>
    <w:rsid w:val="004B1B06"/>
    <w:rsid w:val="004B1F06"/>
    <w:rsid w:val="004B2FA8"/>
    <w:rsid w:val="004B41E5"/>
    <w:rsid w:val="004B4BF7"/>
    <w:rsid w:val="004B4C3C"/>
    <w:rsid w:val="004B4EFA"/>
    <w:rsid w:val="004B589C"/>
    <w:rsid w:val="004B5B4F"/>
    <w:rsid w:val="004B6303"/>
    <w:rsid w:val="004B65FD"/>
    <w:rsid w:val="004B66B1"/>
    <w:rsid w:val="004C021F"/>
    <w:rsid w:val="004C041D"/>
    <w:rsid w:val="004C1024"/>
    <w:rsid w:val="004C1615"/>
    <w:rsid w:val="004C2222"/>
    <w:rsid w:val="004C23BC"/>
    <w:rsid w:val="004C2E81"/>
    <w:rsid w:val="004C3335"/>
    <w:rsid w:val="004C3529"/>
    <w:rsid w:val="004C3600"/>
    <w:rsid w:val="004C38F6"/>
    <w:rsid w:val="004C3F50"/>
    <w:rsid w:val="004C4060"/>
    <w:rsid w:val="004C41CE"/>
    <w:rsid w:val="004C4355"/>
    <w:rsid w:val="004C4918"/>
    <w:rsid w:val="004C4E96"/>
    <w:rsid w:val="004C54AF"/>
    <w:rsid w:val="004C56A8"/>
    <w:rsid w:val="004C7196"/>
    <w:rsid w:val="004C71E4"/>
    <w:rsid w:val="004D08D5"/>
    <w:rsid w:val="004D0998"/>
    <w:rsid w:val="004D14D3"/>
    <w:rsid w:val="004D254C"/>
    <w:rsid w:val="004D27C4"/>
    <w:rsid w:val="004D346D"/>
    <w:rsid w:val="004D3AE5"/>
    <w:rsid w:val="004D3D32"/>
    <w:rsid w:val="004D495E"/>
    <w:rsid w:val="004D5A80"/>
    <w:rsid w:val="004D5D77"/>
    <w:rsid w:val="004D615E"/>
    <w:rsid w:val="004D6613"/>
    <w:rsid w:val="004D6B49"/>
    <w:rsid w:val="004D7C3F"/>
    <w:rsid w:val="004D7DDA"/>
    <w:rsid w:val="004E15B4"/>
    <w:rsid w:val="004E1C14"/>
    <w:rsid w:val="004E1FA2"/>
    <w:rsid w:val="004E3652"/>
    <w:rsid w:val="004E3F22"/>
    <w:rsid w:val="004E407E"/>
    <w:rsid w:val="004E4155"/>
    <w:rsid w:val="004E45E9"/>
    <w:rsid w:val="004E5A36"/>
    <w:rsid w:val="004E5C8E"/>
    <w:rsid w:val="004E6046"/>
    <w:rsid w:val="004E60A9"/>
    <w:rsid w:val="004E688C"/>
    <w:rsid w:val="004E68AC"/>
    <w:rsid w:val="004E6B31"/>
    <w:rsid w:val="004E7376"/>
    <w:rsid w:val="004E77CB"/>
    <w:rsid w:val="004E7A3C"/>
    <w:rsid w:val="004F1482"/>
    <w:rsid w:val="004F1556"/>
    <w:rsid w:val="004F18F7"/>
    <w:rsid w:val="004F3AA6"/>
    <w:rsid w:val="004F3D13"/>
    <w:rsid w:val="004F4703"/>
    <w:rsid w:val="004F5ABC"/>
    <w:rsid w:val="004F6A93"/>
    <w:rsid w:val="004F6E99"/>
    <w:rsid w:val="00500258"/>
    <w:rsid w:val="00500501"/>
    <w:rsid w:val="00500679"/>
    <w:rsid w:val="00500C7A"/>
    <w:rsid w:val="00500D7A"/>
    <w:rsid w:val="00500F76"/>
    <w:rsid w:val="00501D12"/>
    <w:rsid w:val="00502234"/>
    <w:rsid w:val="0050270F"/>
    <w:rsid w:val="00502ED4"/>
    <w:rsid w:val="00503AF2"/>
    <w:rsid w:val="00503CDE"/>
    <w:rsid w:val="005040E3"/>
    <w:rsid w:val="0050421D"/>
    <w:rsid w:val="005048DF"/>
    <w:rsid w:val="00505038"/>
    <w:rsid w:val="005050F1"/>
    <w:rsid w:val="00505A4E"/>
    <w:rsid w:val="005064F8"/>
    <w:rsid w:val="00506511"/>
    <w:rsid w:val="00506D37"/>
    <w:rsid w:val="005079C9"/>
    <w:rsid w:val="00510682"/>
    <w:rsid w:val="00510A78"/>
    <w:rsid w:val="00510CEC"/>
    <w:rsid w:val="00510DEF"/>
    <w:rsid w:val="005112BB"/>
    <w:rsid w:val="005113E8"/>
    <w:rsid w:val="005115AA"/>
    <w:rsid w:val="005115C9"/>
    <w:rsid w:val="0051189C"/>
    <w:rsid w:val="00511E98"/>
    <w:rsid w:val="00513261"/>
    <w:rsid w:val="00514127"/>
    <w:rsid w:val="00514170"/>
    <w:rsid w:val="00514FB1"/>
    <w:rsid w:val="005150CF"/>
    <w:rsid w:val="0051540F"/>
    <w:rsid w:val="00515699"/>
    <w:rsid w:val="0051584C"/>
    <w:rsid w:val="00515B85"/>
    <w:rsid w:val="00515D1C"/>
    <w:rsid w:val="005163F6"/>
    <w:rsid w:val="005166EC"/>
    <w:rsid w:val="005173C5"/>
    <w:rsid w:val="00517F5A"/>
    <w:rsid w:val="00520D66"/>
    <w:rsid w:val="00520D83"/>
    <w:rsid w:val="00521399"/>
    <w:rsid w:val="005217DA"/>
    <w:rsid w:val="005218A9"/>
    <w:rsid w:val="00521C69"/>
    <w:rsid w:val="005233B9"/>
    <w:rsid w:val="00523533"/>
    <w:rsid w:val="00523E2A"/>
    <w:rsid w:val="005241F3"/>
    <w:rsid w:val="00524261"/>
    <w:rsid w:val="00524875"/>
    <w:rsid w:val="005249B8"/>
    <w:rsid w:val="00524AA2"/>
    <w:rsid w:val="00525214"/>
    <w:rsid w:val="0052552A"/>
    <w:rsid w:val="00525B01"/>
    <w:rsid w:val="00525CED"/>
    <w:rsid w:val="00526542"/>
    <w:rsid w:val="00527707"/>
    <w:rsid w:val="0052770A"/>
    <w:rsid w:val="0052782C"/>
    <w:rsid w:val="00527F11"/>
    <w:rsid w:val="00530853"/>
    <w:rsid w:val="005317FC"/>
    <w:rsid w:val="005318EC"/>
    <w:rsid w:val="00532761"/>
    <w:rsid w:val="00532BF2"/>
    <w:rsid w:val="005331CD"/>
    <w:rsid w:val="00533E3C"/>
    <w:rsid w:val="00533EBC"/>
    <w:rsid w:val="005340D8"/>
    <w:rsid w:val="00534859"/>
    <w:rsid w:val="005357E9"/>
    <w:rsid w:val="00535D01"/>
    <w:rsid w:val="00536B7F"/>
    <w:rsid w:val="005370C4"/>
    <w:rsid w:val="005372C7"/>
    <w:rsid w:val="005402D1"/>
    <w:rsid w:val="005408CD"/>
    <w:rsid w:val="005409E6"/>
    <w:rsid w:val="00540AA6"/>
    <w:rsid w:val="00540C4C"/>
    <w:rsid w:val="00540E97"/>
    <w:rsid w:val="0054100E"/>
    <w:rsid w:val="005413C6"/>
    <w:rsid w:val="005418A9"/>
    <w:rsid w:val="00542B84"/>
    <w:rsid w:val="0054345E"/>
    <w:rsid w:val="00543FBC"/>
    <w:rsid w:val="00544084"/>
    <w:rsid w:val="005448A0"/>
    <w:rsid w:val="00545333"/>
    <w:rsid w:val="00545626"/>
    <w:rsid w:val="00545E62"/>
    <w:rsid w:val="0054620B"/>
    <w:rsid w:val="0054627C"/>
    <w:rsid w:val="0054630E"/>
    <w:rsid w:val="00546748"/>
    <w:rsid w:val="00546D1F"/>
    <w:rsid w:val="00547C08"/>
    <w:rsid w:val="00547CFD"/>
    <w:rsid w:val="00551156"/>
    <w:rsid w:val="00551312"/>
    <w:rsid w:val="00551D20"/>
    <w:rsid w:val="00552050"/>
    <w:rsid w:val="005525F4"/>
    <w:rsid w:val="00552701"/>
    <w:rsid w:val="00552C33"/>
    <w:rsid w:val="0055310A"/>
    <w:rsid w:val="005536F2"/>
    <w:rsid w:val="00553B3E"/>
    <w:rsid w:val="00553DD1"/>
    <w:rsid w:val="005548B3"/>
    <w:rsid w:val="00554FFA"/>
    <w:rsid w:val="005550B8"/>
    <w:rsid w:val="00555544"/>
    <w:rsid w:val="00555B5E"/>
    <w:rsid w:val="005562C5"/>
    <w:rsid w:val="005567AC"/>
    <w:rsid w:val="00557AA9"/>
    <w:rsid w:val="00557BA8"/>
    <w:rsid w:val="00557FB0"/>
    <w:rsid w:val="005608E4"/>
    <w:rsid w:val="00560D7C"/>
    <w:rsid w:val="00560FA0"/>
    <w:rsid w:val="0056120F"/>
    <w:rsid w:val="00561B9D"/>
    <w:rsid w:val="005620EF"/>
    <w:rsid w:val="005621B4"/>
    <w:rsid w:val="00562845"/>
    <w:rsid w:val="00562EB2"/>
    <w:rsid w:val="00564553"/>
    <w:rsid w:val="0056466C"/>
    <w:rsid w:val="00564ED1"/>
    <w:rsid w:val="00565010"/>
    <w:rsid w:val="00565319"/>
    <w:rsid w:val="005658EE"/>
    <w:rsid w:val="00565C35"/>
    <w:rsid w:val="005668C4"/>
    <w:rsid w:val="00566D23"/>
    <w:rsid w:val="005670FB"/>
    <w:rsid w:val="00567ED4"/>
    <w:rsid w:val="00571263"/>
    <w:rsid w:val="0057197B"/>
    <w:rsid w:val="00571DC7"/>
    <w:rsid w:val="00572362"/>
    <w:rsid w:val="0057268D"/>
    <w:rsid w:val="00572DE7"/>
    <w:rsid w:val="0057454D"/>
    <w:rsid w:val="00574B33"/>
    <w:rsid w:val="00574E42"/>
    <w:rsid w:val="00575475"/>
    <w:rsid w:val="005756BE"/>
    <w:rsid w:val="00575CFB"/>
    <w:rsid w:val="00577116"/>
    <w:rsid w:val="0057780C"/>
    <w:rsid w:val="0058017D"/>
    <w:rsid w:val="005804A8"/>
    <w:rsid w:val="00580961"/>
    <w:rsid w:val="00580D3E"/>
    <w:rsid w:val="00580E21"/>
    <w:rsid w:val="005811B2"/>
    <w:rsid w:val="00582A60"/>
    <w:rsid w:val="005844B9"/>
    <w:rsid w:val="0058533B"/>
    <w:rsid w:val="005854DE"/>
    <w:rsid w:val="00585B61"/>
    <w:rsid w:val="00585FDA"/>
    <w:rsid w:val="00586061"/>
    <w:rsid w:val="00586DEB"/>
    <w:rsid w:val="00586F38"/>
    <w:rsid w:val="0059285A"/>
    <w:rsid w:val="005928FC"/>
    <w:rsid w:val="00592B3F"/>
    <w:rsid w:val="00592F14"/>
    <w:rsid w:val="00592F3C"/>
    <w:rsid w:val="00593D6B"/>
    <w:rsid w:val="00594832"/>
    <w:rsid w:val="00594B5F"/>
    <w:rsid w:val="00594F75"/>
    <w:rsid w:val="00596DD0"/>
    <w:rsid w:val="00597B8A"/>
    <w:rsid w:val="005A0674"/>
    <w:rsid w:val="005A0A66"/>
    <w:rsid w:val="005A0F32"/>
    <w:rsid w:val="005A14B0"/>
    <w:rsid w:val="005A1690"/>
    <w:rsid w:val="005A1E7D"/>
    <w:rsid w:val="005A2336"/>
    <w:rsid w:val="005A3220"/>
    <w:rsid w:val="005A3320"/>
    <w:rsid w:val="005A35C1"/>
    <w:rsid w:val="005A3C60"/>
    <w:rsid w:val="005A4141"/>
    <w:rsid w:val="005A4375"/>
    <w:rsid w:val="005A4D12"/>
    <w:rsid w:val="005A5B8D"/>
    <w:rsid w:val="005A680C"/>
    <w:rsid w:val="005A6968"/>
    <w:rsid w:val="005A6E34"/>
    <w:rsid w:val="005A7893"/>
    <w:rsid w:val="005A798E"/>
    <w:rsid w:val="005A7BF3"/>
    <w:rsid w:val="005B0893"/>
    <w:rsid w:val="005B0D3E"/>
    <w:rsid w:val="005B0DDE"/>
    <w:rsid w:val="005B12D7"/>
    <w:rsid w:val="005B1686"/>
    <w:rsid w:val="005B1E08"/>
    <w:rsid w:val="005B1F8C"/>
    <w:rsid w:val="005B23EC"/>
    <w:rsid w:val="005B3918"/>
    <w:rsid w:val="005B42A5"/>
    <w:rsid w:val="005B45BE"/>
    <w:rsid w:val="005B464A"/>
    <w:rsid w:val="005B4AD6"/>
    <w:rsid w:val="005B5041"/>
    <w:rsid w:val="005B588F"/>
    <w:rsid w:val="005B61BF"/>
    <w:rsid w:val="005B668A"/>
    <w:rsid w:val="005B6FA2"/>
    <w:rsid w:val="005B7A38"/>
    <w:rsid w:val="005B7C1A"/>
    <w:rsid w:val="005C115E"/>
    <w:rsid w:val="005C11C0"/>
    <w:rsid w:val="005C124E"/>
    <w:rsid w:val="005C1F94"/>
    <w:rsid w:val="005C2621"/>
    <w:rsid w:val="005C2DFC"/>
    <w:rsid w:val="005C32A0"/>
    <w:rsid w:val="005C3905"/>
    <w:rsid w:val="005C448A"/>
    <w:rsid w:val="005C4BF4"/>
    <w:rsid w:val="005C501B"/>
    <w:rsid w:val="005C5D74"/>
    <w:rsid w:val="005C5F78"/>
    <w:rsid w:val="005C6217"/>
    <w:rsid w:val="005C6A16"/>
    <w:rsid w:val="005C785D"/>
    <w:rsid w:val="005D0446"/>
    <w:rsid w:val="005D04EA"/>
    <w:rsid w:val="005D0C3E"/>
    <w:rsid w:val="005D0E74"/>
    <w:rsid w:val="005D14EC"/>
    <w:rsid w:val="005D1A17"/>
    <w:rsid w:val="005D2108"/>
    <w:rsid w:val="005D24C3"/>
    <w:rsid w:val="005D2E15"/>
    <w:rsid w:val="005D2E6B"/>
    <w:rsid w:val="005D3BDB"/>
    <w:rsid w:val="005D4234"/>
    <w:rsid w:val="005D4721"/>
    <w:rsid w:val="005D52FF"/>
    <w:rsid w:val="005D5C9D"/>
    <w:rsid w:val="005D5CB5"/>
    <w:rsid w:val="005D5F34"/>
    <w:rsid w:val="005D60E8"/>
    <w:rsid w:val="005D64F1"/>
    <w:rsid w:val="005D6F60"/>
    <w:rsid w:val="005D73CC"/>
    <w:rsid w:val="005D7ABC"/>
    <w:rsid w:val="005D7AD0"/>
    <w:rsid w:val="005E0AD8"/>
    <w:rsid w:val="005E1012"/>
    <w:rsid w:val="005E1459"/>
    <w:rsid w:val="005E1C55"/>
    <w:rsid w:val="005E27D1"/>
    <w:rsid w:val="005E3811"/>
    <w:rsid w:val="005E3B7B"/>
    <w:rsid w:val="005E4085"/>
    <w:rsid w:val="005E49AC"/>
    <w:rsid w:val="005E4A13"/>
    <w:rsid w:val="005E50B8"/>
    <w:rsid w:val="005E5317"/>
    <w:rsid w:val="005E5622"/>
    <w:rsid w:val="005E58B7"/>
    <w:rsid w:val="005E5BC7"/>
    <w:rsid w:val="005E612F"/>
    <w:rsid w:val="005E6221"/>
    <w:rsid w:val="005E682C"/>
    <w:rsid w:val="005E6BCE"/>
    <w:rsid w:val="005F0045"/>
    <w:rsid w:val="005F008D"/>
    <w:rsid w:val="005F02AA"/>
    <w:rsid w:val="005F0A2F"/>
    <w:rsid w:val="005F0C62"/>
    <w:rsid w:val="005F14E1"/>
    <w:rsid w:val="005F2AB1"/>
    <w:rsid w:val="005F2AE2"/>
    <w:rsid w:val="005F30CA"/>
    <w:rsid w:val="005F3279"/>
    <w:rsid w:val="005F40DF"/>
    <w:rsid w:val="005F4A26"/>
    <w:rsid w:val="005F580F"/>
    <w:rsid w:val="005F5D48"/>
    <w:rsid w:val="005F6099"/>
    <w:rsid w:val="005F660F"/>
    <w:rsid w:val="005F674C"/>
    <w:rsid w:val="005F6940"/>
    <w:rsid w:val="005F70C8"/>
    <w:rsid w:val="005F75B1"/>
    <w:rsid w:val="005F792A"/>
    <w:rsid w:val="00600E7E"/>
    <w:rsid w:val="00601439"/>
    <w:rsid w:val="006014BB"/>
    <w:rsid w:val="006017B7"/>
    <w:rsid w:val="006036C9"/>
    <w:rsid w:val="006048E3"/>
    <w:rsid w:val="006055E6"/>
    <w:rsid w:val="0060564C"/>
    <w:rsid w:val="006062EA"/>
    <w:rsid w:val="0060656E"/>
    <w:rsid w:val="0060697E"/>
    <w:rsid w:val="006075E0"/>
    <w:rsid w:val="0061025F"/>
    <w:rsid w:val="00610797"/>
    <w:rsid w:val="00610CC8"/>
    <w:rsid w:val="00611334"/>
    <w:rsid w:val="00611C97"/>
    <w:rsid w:val="0061278E"/>
    <w:rsid w:val="00613E71"/>
    <w:rsid w:val="0061422B"/>
    <w:rsid w:val="0061521A"/>
    <w:rsid w:val="0061674D"/>
    <w:rsid w:val="00616E21"/>
    <w:rsid w:val="006172D8"/>
    <w:rsid w:val="00617FA8"/>
    <w:rsid w:val="006203AE"/>
    <w:rsid w:val="0062052A"/>
    <w:rsid w:val="00620E8F"/>
    <w:rsid w:val="00622324"/>
    <w:rsid w:val="0062388D"/>
    <w:rsid w:val="00623CC2"/>
    <w:rsid w:val="00623E72"/>
    <w:rsid w:val="00624A57"/>
    <w:rsid w:val="00624DF6"/>
    <w:rsid w:val="006251A9"/>
    <w:rsid w:val="00625C17"/>
    <w:rsid w:val="006260D9"/>
    <w:rsid w:val="00626299"/>
    <w:rsid w:val="006263A4"/>
    <w:rsid w:val="00626460"/>
    <w:rsid w:val="006264E2"/>
    <w:rsid w:val="00626AB2"/>
    <w:rsid w:val="0062731A"/>
    <w:rsid w:val="006275B2"/>
    <w:rsid w:val="00627A52"/>
    <w:rsid w:val="00627EBB"/>
    <w:rsid w:val="006300EF"/>
    <w:rsid w:val="00631C1F"/>
    <w:rsid w:val="00631CDA"/>
    <w:rsid w:val="00632B60"/>
    <w:rsid w:val="006336C7"/>
    <w:rsid w:val="00633B7B"/>
    <w:rsid w:val="00633FC4"/>
    <w:rsid w:val="00634445"/>
    <w:rsid w:val="00634A88"/>
    <w:rsid w:val="00634C56"/>
    <w:rsid w:val="00635723"/>
    <w:rsid w:val="0063596F"/>
    <w:rsid w:val="00635F34"/>
    <w:rsid w:val="00636DE7"/>
    <w:rsid w:val="006374B0"/>
    <w:rsid w:val="006374FF"/>
    <w:rsid w:val="00637B57"/>
    <w:rsid w:val="00637C9A"/>
    <w:rsid w:val="00637FFA"/>
    <w:rsid w:val="00640274"/>
    <w:rsid w:val="00641380"/>
    <w:rsid w:val="00641630"/>
    <w:rsid w:val="00641C49"/>
    <w:rsid w:val="00642077"/>
    <w:rsid w:val="00642BDE"/>
    <w:rsid w:val="00642D5C"/>
    <w:rsid w:val="006441D6"/>
    <w:rsid w:val="0064436D"/>
    <w:rsid w:val="00644B80"/>
    <w:rsid w:val="00644CE0"/>
    <w:rsid w:val="0064550A"/>
    <w:rsid w:val="00645552"/>
    <w:rsid w:val="006456F8"/>
    <w:rsid w:val="006461CD"/>
    <w:rsid w:val="00647131"/>
    <w:rsid w:val="00650509"/>
    <w:rsid w:val="006518C3"/>
    <w:rsid w:val="00652BC7"/>
    <w:rsid w:val="00652C66"/>
    <w:rsid w:val="00653140"/>
    <w:rsid w:val="00653146"/>
    <w:rsid w:val="00653832"/>
    <w:rsid w:val="00653A82"/>
    <w:rsid w:val="00653C6C"/>
    <w:rsid w:val="0065408B"/>
    <w:rsid w:val="006542B6"/>
    <w:rsid w:val="0065456C"/>
    <w:rsid w:val="0065479F"/>
    <w:rsid w:val="006554FE"/>
    <w:rsid w:val="006556B9"/>
    <w:rsid w:val="0065574D"/>
    <w:rsid w:val="00655FE7"/>
    <w:rsid w:val="006560B9"/>
    <w:rsid w:val="006561C5"/>
    <w:rsid w:val="0065709F"/>
    <w:rsid w:val="0065732E"/>
    <w:rsid w:val="006573D7"/>
    <w:rsid w:val="00657588"/>
    <w:rsid w:val="006575EE"/>
    <w:rsid w:val="00657D87"/>
    <w:rsid w:val="00660576"/>
    <w:rsid w:val="00660B93"/>
    <w:rsid w:val="00661111"/>
    <w:rsid w:val="00661681"/>
    <w:rsid w:val="006628E3"/>
    <w:rsid w:val="006634B3"/>
    <w:rsid w:val="00663AC4"/>
    <w:rsid w:val="00664495"/>
    <w:rsid w:val="006644C5"/>
    <w:rsid w:val="00664610"/>
    <w:rsid w:val="0066527D"/>
    <w:rsid w:val="006656C8"/>
    <w:rsid w:val="00665B72"/>
    <w:rsid w:val="0066614A"/>
    <w:rsid w:val="00666243"/>
    <w:rsid w:val="0066633D"/>
    <w:rsid w:val="00666902"/>
    <w:rsid w:val="00666C15"/>
    <w:rsid w:val="00666D54"/>
    <w:rsid w:val="00667916"/>
    <w:rsid w:val="00667DC3"/>
    <w:rsid w:val="00667E13"/>
    <w:rsid w:val="0067017D"/>
    <w:rsid w:val="006702A1"/>
    <w:rsid w:val="006706D0"/>
    <w:rsid w:val="0067095E"/>
    <w:rsid w:val="00671489"/>
    <w:rsid w:val="0067172D"/>
    <w:rsid w:val="0067181B"/>
    <w:rsid w:val="006718E5"/>
    <w:rsid w:val="006719FD"/>
    <w:rsid w:val="00671F5F"/>
    <w:rsid w:val="00672127"/>
    <w:rsid w:val="00672367"/>
    <w:rsid w:val="00672B4F"/>
    <w:rsid w:val="00673A70"/>
    <w:rsid w:val="00676703"/>
    <w:rsid w:val="006769EA"/>
    <w:rsid w:val="00676B23"/>
    <w:rsid w:val="00676C90"/>
    <w:rsid w:val="006771FB"/>
    <w:rsid w:val="00677228"/>
    <w:rsid w:val="006779ED"/>
    <w:rsid w:val="00677ACD"/>
    <w:rsid w:val="006807B3"/>
    <w:rsid w:val="006808F4"/>
    <w:rsid w:val="00680F9E"/>
    <w:rsid w:val="00681419"/>
    <w:rsid w:val="00681FB3"/>
    <w:rsid w:val="0068303C"/>
    <w:rsid w:val="0068406B"/>
    <w:rsid w:val="006852E2"/>
    <w:rsid w:val="0068538A"/>
    <w:rsid w:val="006853A7"/>
    <w:rsid w:val="006858C4"/>
    <w:rsid w:val="0068647D"/>
    <w:rsid w:val="0068659E"/>
    <w:rsid w:val="00686786"/>
    <w:rsid w:val="00687093"/>
    <w:rsid w:val="00687754"/>
    <w:rsid w:val="006879A8"/>
    <w:rsid w:val="00687DC6"/>
    <w:rsid w:val="00690719"/>
    <w:rsid w:val="00690D92"/>
    <w:rsid w:val="006918EA"/>
    <w:rsid w:val="00691DBD"/>
    <w:rsid w:val="006925E7"/>
    <w:rsid w:val="00692793"/>
    <w:rsid w:val="00692E25"/>
    <w:rsid w:val="00692FD9"/>
    <w:rsid w:val="006934D1"/>
    <w:rsid w:val="00693F1A"/>
    <w:rsid w:val="006942CD"/>
    <w:rsid w:val="00694A98"/>
    <w:rsid w:val="00695123"/>
    <w:rsid w:val="00695369"/>
    <w:rsid w:val="00696DBF"/>
    <w:rsid w:val="006972D4"/>
    <w:rsid w:val="00697F9D"/>
    <w:rsid w:val="006A0114"/>
    <w:rsid w:val="006A01F1"/>
    <w:rsid w:val="006A1768"/>
    <w:rsid w:val="006A18BE"/>
    <w:rsid w:val="006A2102"/>
    <w:rsid w:val="006A221A"/>
    <w:rsid w:val="006A2AE3"/>
    <w:rsid w:val="006A2BA9"/>
    <w:rsid w:val="006A3CED"/>
    <w:rsid w:val="006A441D"/>
    <w:rsid w:val="006A4A2A"/>
    <w:rsid w:val="006A4EBE"/>
    <w:rsid w:val="006A53A5"/>
    <w:rsid w:val="006A5CA3"/>
    <w:rsid w:val="006A64AA"/>
    <w:rsid w:val="006A6923"/>
    <w:rsid w:val="006A6A72"/>
    <w:rsid w:val="006A6EAD"/>
    <w:rsid w:val="006A73FB"/>
    <w:rsid w:val="006B09BE"/>
    <w:rsid w:val="006B1D19"/>
    <w:rsid w:val="006B2110"/>
    <w:rsid w:val="006B235D"/>
    <w:rsid w:val="006B24D4"/>
    <w:rsid w:val="006B356A"/>
    <w:rsid w:val="006B380C"/>
    <w:rsid w:val="006B3A88"/>
    <w:rsid w:val="006B55E8"/>
    <w:rsid w:val="006B5774"/>
    <w:rsid w:val="006B6407"/>
    <w:rsid w:val="006B74BE"/>
    <w:rsid w:val="006B764B"/>
    <w:rsid w:val="006B76CF"/>
    <w:rsid w:val="006C0056"/>
    <w:rsid w:val="006C0415"/>
    <w:rsid w:val="006C05CF"/>
    <w:rsid w:val="006C1026"/>
    <w:rsid w:val="006C1064"/>
    <w:rsid w:val="006C1440"/>
    <w:rsid w:val="006C36DE"/>
    <w:rsid w:val="006C3723"/>
    <w:rsid w:val="006C40B4"/>
    <w:rsid w:val="006C49AA"/>
    <w:rsid w:val="006C4CED"/>
    <w:rsid w:val="006C5EAF"/>
    <w:rsid w:val="006C61A2"/>
    <w:rsid w:val="006C67BA"/>
    <w:rsid w:val="006C689A"/>
    <w:rsid w:val="006C6E94"/>
    <w:rsid w:val="006C7353"/>
    <w:rsid w:val="006C73AB"/>
    <w:rsid w:val="006C7B8D"/>
    <w:rsid w:val="006C7BA0"/>
    <w:rsid w:val="006C7E92"/>
    <w:rsid w:val="006D0C6B"/>
    <w:rsid w:val="006D0CEC"/>
    <w:rsid w:val="006D0FBA"/>
    <w:rsid w:val="006D128A"/>
    <w:rsid w:val="006D12B4"/>
    <w:rsid w:val="006D1874"/>
    <w:rsid w:val="006D1C50"/>
    <w:rsid w:val="006D1F10"/>
    <w:rsid w:val="006D227D"/>
    <w:rsid w:val="006D290B"/>
    <w:rsid w:val="006D394A"/>
    <w:rsid w:val="006D486E"/>
    <w:rsid w:val="006D4903"/>
    <w:rsid w:val="006D57EB"/>
    <w:rsid w:val="006D657E"/>
    <w:rsid w:val="006D68B6"/>
    <w:rsid w:val="006D75A7"/>
    <w:rsid w:val="006D78E3"/>
    <w:rsid w:val="006D7D2A"/>
    <w:rsid w:val="006E1929"/>
    <w:rsid w:val="006E2174"/>
    <w:rsid w:val="006E3044"/>
    <w:rsid w:val="006E4173"/>
    <w:rsid w:val="006E577B"/>
    <w:rsid w:val="006E59E7"/>
    <w:rsid w:val="006E63DE"/>
    <w:rsid w:val="006E67B8"/>
    <w:rsid w:val="006E6CBE"/>
    <w:rsid w:val="006E6D3B"/>
    <w:rsid w:val="006E7140"/>
    <w:rsid w:val="006E74CC"/>
    <w:rsid w:val="006E7731"/>
    <w:rsid w:val="006E7751"/>
    <w:rsid w:val="006F0F47"/>
    <w:rsid w:val="006F1C39"/>
    <w:rsid w:val="006F1C56"/>
    <w:rsid w:val="006F23D4"/>
    <w:rsid w:val="006F2D67"/>
    <w:rsid w:val="006F3855"/>
    <w:rsid w:val="006F3875"/>
    <w:rsid w:val="006F3BA6"/>
    <w:rsid w:val="006F3D74"/>
    <w:rsid w:val="006F4997"/>
    <w:rsid w:val="006F57B4"/>
    <w:rsid w:val="006F5976"/>
    <w:rsid w:val="006F5E5B"/>
    <w:rsid w:val="006F617A"/>
    <w:rsid w:val="006F61F5"/>
    <w:rsid w:val="006F620A"/>
    <w:rsid w:val="006F6B6E"/>
    <w:rsid w:val="006F6FA7"/>
    <w:rsid w:val="006F7081"/>
    <w:rsid w:val="006F75C8"/>
    <w:rsid w:val="006F78BF"/>
    <w:rsid w:val="00700D84"/>
    <w:rsid w:val="00700E53"/>
    <w:rsid w:val="00701837"/>
    <w:rsid w:val="0070266E"/>
    <w:rsid w:val="00702A81"/>
    <w:rsid w:val="00702CD8"/>
    <w:rsid w:val="00703734"/>
    <w:rsid w:val="0070388A"/>
    <w:rsid w:val="00703A0D"/>
    <w:rsid w:val="0070460B"/>
    <w:rsid w:val="007054D5"/>
    <w:rsid w:val="00705B93"/>
    <w:rsid w:val="00705CB7"/>
    <w:rsid w:val="00707213"/>
    <w:rsid w:val="0070735C"/>
    <w:rsid w:val="00707DB8"/>
    <w:rsid w:val="007107A5"/>
    <w:rsid w:val="00710988"/>
    <w:rsid w:val="00711301"/>
    <w:rsid w:val="007119C3"/>
    <w:rsid w:val="00711AE9"/>
    <w:rsid w:val="00711E87"/>
    <w:rsid w:val="00712655"/>
    <w:rsid w:val="00712A6C"/>
    <w:rsid w:val="00712E87"/>
    <w:rsid w:val="00712EB2"/>
    <w:rsid w:val="00713D9A"/>
    <w:rsid w:val="00714387"/>
    <w:rsid w:val="007148B8"/>
    <w:rsid w:val="00714D20"/>
    <w:rsid w:val="00715820"/>
    <w:rsid w:val="0071585E"/>
    <w:rsid w:val="00716252"/>
    <w:rsid w:val="007164AF"/>
    <w:rsid w:val="007168CE"/>
    <w:rsid w:val="00716EB4"/>
    <w:rsid w:val="007172E8"/>
    <w:rsid w:val="007177D6"/>
    <w:rsid w:val="0071798D"/>
    <w:rsid w:val="0072027C"/>
    <w:rsid w:val="00721601"/>
    <w:rsid w:val="00721DDC"/>
    <w:rsid w:val="00722FA1"/>
    <w:rsid w:val="007231A5"/>
    <w:rsid w:val="007232E0"/>
    <w:rsid w:val="00723C1B"/>
    <w:rsid w:val="00724B5D"/>
    <w:rsid w:val="00724FF6"/>
    <w:rsid w:val="0072623D"/>
    <w:rsid w:val="00726457"/>
    <w:rsid w:val="00727024"/>
    <w:rsid w:val="00727817"/>
    <w:rsid w:val="0072799D"/>
    <w:rsid w:val="00727A84"/>
    <w:rsid w:val="00727C05"/>
    <w:rsid w:val="00730E25"/>
    <w:rsid w:val="00731A18"/>
    <w:rsid w:val="0073262E"/>
    <w:rsid w:val="007326A3"/>
    <w:rsid w:val="00732EF0"/>
    <w:rsid w:val="00733321"/>
    <w:rsid w:val="00733BF9"/>
    <w:rsid w:val="00733C6E"/>
    <w:rsid w:val="00735029"/>
    <w:rsid w:val="00735832"/>
    <w:rsid w:val="00735D49"/>
    <w:rsid w:val="007364F7"/>
    <w:rsid w:val="00736DC9"/>
    <w:rsid w:val="00737159"/>
    <w:rsid w:val="007376E5"/>
    <w:rsid w:val="0074061E"/>
    <w:rsid w:val="007406BB"/>
    <w:rsid w:val="007412E2"/>
    <w:rsid w:val="007413E1"/>
    <w:rsid w:val="0074168A"/>
    <w:rsid w:val="00741C80"/>
    <w:rsid w:val="007422CF"/>
    <w:rsid w:val="00742327"/>
    <w:rsid w:val="00742C6A"/>
    <w:rsid w:val="00742CF0"/>
    <w:rsid w:val="00742D31"/>
    <w:rsid w:val="007434A6"/>
    <w:rsid w:val="0074381B"/>
    <w:rsid w:val="00745A4A"/>
    <w:rsid w:val="00746CDB"/>
    <w:rsid w:val="00747340"/>
    <w:rsid w:val="007475AF"/>
    <w:rsid w:val="007477F6"/>
    <w:rsid w:val="00747981"/>
    <w:rsid w:val="00747EAF"/>
    <w:rsid w:val="00750892"/>
    <w:rsid w:val="007525A2"/>
    <w:rsid w:val="0075272E"/>
    <w:rsid w:val="00753114"/>
    <w:rsid w:val="00753B1A"/>
    <w:rsid w:val="00753CDA"/>
    <w:rsid w:val="0075452D"/>
    <w:rsid w:val="00754B10"/>
    <w:rsid w:val="007553C3"/>
    <w:rsid w:val="00756450"/>
    <w:rsid w:val="00756F47"/>
    <w:rsid w:val="007570EC"/>
    <w:rsid w:val="00757770"/>
    <w:rsid w:val="00757F1E"/>
    <w:rsid w:val="00760E16"/>
    <w:rsid w:val="007611AD"/>
    <w:rsid w:val="007612AC"/>
    <w:rsid w:val="00761E74"/>
    <w:rsid w:val="00762429"/>
    <w:rsid w:val="007625CF"/>
    <w:rsid w:val="007629F4"/>
    <w:rsid w:val="00762CAD"/>
    <w:rsid w:val="007632AB"/>
    <w:rsid w:val="00763860"/>
    <w:rsid w:val="00763A0D"/>
    <w:rsid w:val="00763A97"/>
    <w:rsid w:val="007642D5"/>
    <w:rsid w:val="00764757"/>
    <w:rsid w:val="007655CF"/>
    <w:rsid w:val="00765FDE"/>
    <w:rsid w:val="00767B04"/>
    <w:rsid w:val="00770363"/>
    <w:rsid w:val="00770492"/>
    <w:rsid w:val="00770681"/>
    <w:rsid w:val="00770E3B"/>
    <w:rsid w:val="00771BD4"/>
    <w:rsid w:val="007722AC"/>
    <w:rsid w:val="0077313D"/>
    <w:rsid w:val="007731BC"/>
    <w:rsid w:val="007738B1"/>
    <w:rsid w:val="00774403"/>
    <w:rsid w:val="00774538"/>
    <w:rsid w:val="00774DBE"/>
    <w:rsid w:val="00774E2A"/>
    <w:rsid w:val="00774E66"/>
    <w:rsid w:val="007751E2"/>
    <w:rsid w:val="00775D02"/>
    <w:rsid w:val="0077702E"/>
    <w:rsid w:val="00777931"/>
    <w:rsid w:val="007805BC"/>
    <w:rsid w:val="00780B29"/>
    <w:rsid w:val="0078162A"/>
    <w:rsid w:val="007816C2"/>
    <w:rsid w:val="00781A90"/>
    <w:rsid w:val="00781B38"/>
    <w:rsid w:val="00781BAF"/>
    <w:rsid w:val="007823AF"/>
    <w:rsid w:val="007829EA"/>
    <w:rsid w:val="0078497F"/>
    <w:rsid w:val="00785B90"/>
    <w:rsid w:val="00785E11"/>
    <w:rsid w:val="00787518"/>
    <w:rsid w:val="0078770C"/>
    <w:rsid w:val="007878C7"/>
    <w:rsid w:val="0079021A"/>
    <w:rsid w:val="0079059F"/>
    <w:rsid w:val="00791062"/>
    <w:rsid w:val="0079156D"/>
    <w:rsid w:val="00791EC1"/>
    <w:rsid w:val="00792B9C"/>
    <w:rsid w:val="00793056"/>
    <w:rsid w:val="007932FC"/>
    <w:rsid w:val="00793352"/>
    <w:rsid w:val="007937F3"/>
    <w:rsid w:val="00794DC8"/>
    <w:rsid w:val="00794F14"/>
    <w:rsid w:val="00795571"/>
    <w:rsid w:val="00795707"/>
    <w:rsid w:val="00795A34"/>
    <w:rsid w:val="00795AB7"/>
    <w:rsid w:val="00795DCD"/>
    <w:rsid w:val="007962ED"/>
    <w:rsid w:val="00796340"/>
    <w:rsid w:val="00796370"/>
    <w:rsid w:val="00796434"/>
    <w:rsid w:val="00796F23"/>
    <w:rsid w:val="007A00FB"/>
    <w:rsid w:val="007A094E"/>
    <w:rsid w:val="007A0B3E"/>
    <w:rsid w:val="007A0C76"/>
    <w:rsid w:val="007A19C4"/>
    <w:rsid w:val="007A257E"/>
    <w:rsid w:val="007A2EE1"/>
    <w:rsid w:val="007A32B5"/>
    <w:rsid w:val="007A3C14"/>
    <w:rsid w:val="007A424E"/>
    <w:rsid w:val="007A4603"/>
    <w:rsid w:val="007A6867"/>
    <w:rsid w:val="007A6D29"/>
    <w:rsid w:val="007A6F16"/>
    <w:rsid w:val="007A7ADA"/>
    <w:rsid w:val="007A7C27"/>
    <w:rsid w:val="007B037A"/>
    <w:rsid w:val="007B0679"/>
    <w:rsid w:val="007B072E"/>
    <w:rsid w:val="007B1195"/>
    <w:rsid w:val="007B1836"/>
    <w:rsid w:val="007B1E43"/>
    <w:rsid w:val="007B2767"/>
    <w:rsid w:val="007B2E7E"/>
    <w:rsid w:val="007B444B"/>
    <w:rsid w:val="007B53A0"/>
    <w:rsid w:val="007B53F0"/>
    <w:rsid w:val="007B55F9"/>
    <w:rsid w:val="007B7317"/>
    <w:rsid w:val="007C0B07"/>
    <w:rsid w:val="007C0F41"/>
    <w:rsid w:val="007C1347"/>
    <w:rsid w:val="007C1E76"/>
    <w:rsid w:val="007C29DB"/>
    <w:rsid w:val="007C2BF5"/>
    <w:rsid w:val="007C3001"/>
    <w:rsid w:val="007C3382"/>
    <w:rsid w:val="007C3579"/>
    <w:rsid w:val="007C3A0F"/>
    <w:rsid w:val="007C420C"/>
    <w:rsid w:val="007C6E96"/>
    <w:rsid w:val="007C7B3D"/>
    <w:rsid w:val="007C7D73"/>
    <w:rsid w:val="007D0549"/>
    <w:rsid w:val="007D084B"/>
    <w:rsid w:val="007D09CA"/>
    <w:rsid w:val="007D0C04"/>
    <w:rsid w:val="007D1C82"/>
    <w:rsid w:val="007D2980"/>
    <w:rsid w:val="007D32FD"/>
    <w:rsid w:val="007D33DA"/>
    <w:rsid w:val="007D3956"/>
    <w:rsid w:val="007D3C68"/>
    <w:rsid w:val="007D4575"/>
    <w:rsid w:val="007D5DBE"/>
    <w:rsid w:val="007D65E4"/>
    <w:rsid w:val="007D732F"/>
    <w:rsid w:val="007D739D"/>
    <w:rsid w:val="007D74D6"/>
    <w:rsid w:val="007D7C98"/>
    <w:rsid w:val="007E219B"/>
    <w:rsid w:val="007E23BE"/>
    <w:rsid w:val="007E25B5"/>
    <w:rsid w:val="007E3B16"/>
    <w:rsid w:val="007E3BFD"/>
    <w:rsid w:val="007E400C"/>
    <w:rsid w:val="007E4901"/>
    <w:rsid w:val="007E4BAB"/>
    <w:rsid w:val="007E5E31"/>
    <w:rsid w:val="007E73B4"/>
    <w:rsid w:val="007E7707"/>
    <w:rsid w:val="007E77CC"/>
    <w:rsid w:val="007E7BBE"/>
    <w:rsid w:val="007F0165"/>
    <w:rsid w:val="007F0215"/>
    <w:rsid w:val="007F0545"/>
    <w:rsid w:val="007F05B0"/>
    <w:rsid w:val="007F0A04"/>
    <w:rsid w:val="007F10C2"/>
    <w:rsid w:val="007F1751"/>
    <w:rsid w:val="007F208A"/>
    <w:rsid w:val="007F46E0"/>
    <w:rsid w:val="007F516C"/>
    <w:rsid w:val="007F5DF3"/>
    <w:rsid w:val="007F64B2"/>
    <w:rsid w:val="007F667C"/>
    <w:rsid w:val="007F6AD2"/>
    <w:rsid w:val="007F6D6B"/>
    <w:rsid w:val="007F727E"/>
    <w:rsid w:val="007F757C"/>
    <w:rsid w:val="007F7AE6"/>
    <w:rsid w:val="007F7B08"/>
    <w:rsid w:val="008002E7"/>
    <w:rsid w:val="0080075F"/>
    <w:rsid w:val="00800DE8"/>
    <w:rsid w:val="008015A0"/>
    <w:rsid w:val="008025F7"/>
    <w:rsid w:val="0080268D"/>
    <w:rsid w:val="00802D88"/>
    <w:rsid w:val="0080327F"/>
    <w:rsid w:val="00803E1D"/>
    <w:rsid w:val="00804605"/>
    <w:rsid w:val="00804D11"/>
    <w:rsid w:val="00804F1D"/>
    <w:rsid w:val="008056BB"/>
    <w:rsid w:val="00806661"/>
    <w:rsid w:val="008067FB"/>
    <w:rsid w:val="008072C2"/>
    <w:rsid w:val="00807978"/>
    <w:rsid w:val="00807A32"/>
    <w:rsid w:val="00807E1C"/>
    <w:rsid w:val="008100E8"/>
    <w:rsid w:val="00810F38"/>
    <w:rsid w:val="008114F8"/>
    <w:rsid w:val="00811929"/>
    <w:rsid w:val="008126A0"/>
    <w:rsid w:val="008129E9"/>
    <w:rsid w:val="00812B1E"/>
    <w:rsid w:val="00812C1F"/>
    <w:rsid w:val="00812DB7"/>
    <w:rsid w:val="0081378A"/>
    <w:rsid w:val="008137C5"/>
    <w:rsid w:val="00813995"/>
    <w:rsid w:val="00813F8E"/>
    <w:rsid w:val="00814B38"/>
    <w:rsid w:val="00814C3B"/>
    <w:rsid w:val="00815123"/>
    <w:rsid w:val="00815392"/>
    <w:rsid w:val="008153FC"/>
    <w:rsid w:val="0081587C"/>
    <w:rsid w:val="00815A61"/>
    <w:rsid w:val="00815E74"/>
    <w:rsid w:val="0081647B"/>
    <w:rsid w:val="0081710E"/>
    <w:rsid w:val="0081713D"/>
    <w:rsid w:val="0081757F"/>
    <w:rsid w:val="008176EC"/>
    <w:rsid w:val="008209A8"/>
    <w:rsid w:val="0082104C"/>
    <w:rsid w:val="0082150E"/>
    <w:rsid w:val="00821CAC"/>
    <w:rsid w:val="00821F77"/>
    <w:rsid w:val="00822009"/>
    <w:rsid w:val="0082230D"/>
    <w:rsid w:val="008227A1"/>
    <w:rsid w:val="00822DED"/>
    <w:rsid w:val="00823361"/>
    <w:rsid w:val="008239C3"/>
    <w:rsid w:val="00823F80"/>
    <w:rsid w:val="008241E0"/>
    <w:rsid w:val="00824375"/>
    <w:rsid w:val="00824B19"/>
    <w:rsid w:val="00824FCC"/>
    <w:rsid w:val="00826109"/>
    <w:rsid w:val="0082647F"/>
    <w:rsid w:val="0082659E"/>
    <w:rsid w:val="00827AE7"/>
    <w:rsid w:val="00830342"/>
    <w:rsid w:val="008310B0"/>
    <w:rsid w:val="0083187A"/>
    <w:rsid w:val="00831A29"/>
    <w:rsid w:val="0083208C"/>
    <w:rsid w:val="008325B6"/>
    <w:rsid w:val="00832728"/>
    <w:rsid w:val="00832760"/>
    <w:rsid w:val="00832F57"/>
    <w:rsid w:val="008335F5"/>
    <w:rsid w:val="00833861"/>
    <w:rsid w:val="00834195"/>
    <w:rsid w:val="008341E4"/>
    <w:rsid w:val="008348F0"/>
    <w:rsid w:val="00834CB5"/>
    <w:rsid w:val="008351A0"/>
    <w:rsid w:val="00835EBF"/>
    <w:rsid w:val="00835FAE"/>
    <w:rsid w:val="008361EE"/>
    <w:rsid w:val="008368BC"/>
    <w:rsid w:val="008369B6"/>
    <w:rsid w:val="00836A02"/>
    <w:rsid w:val="00837431"/>
    <w:rsid w:val="008377AA"/>
    <w:rsid w:val="0083797C"/>
    <w:rsid w:val="00837A21"/>
    <w:rsid w:val="008408D1"/>
    <w:rsid w:val="00840BDC"/>
    <w:rsid w:val="00840DDC"/>
    <w:rsid w:val="00840E11"/>
    <w:rsid w:val="00841BB4"/>
    <w:rsid w:val="00841FF7"/>
    <w:rsid w:val="0084226E"/>
    <w:rsid w:val="008427F5"/>
    <w:rsid w:val="008430CC"/>
    <w:rsid w:val="00843C8C"/>
    <w:rsid w:val="00844B86"/>
    <w:rsid w:val="0084515E"/>
    <w:rsid w:val="008455FE"/>
    <w:rsid w:val="008460BA"/>
    <w:rsid w:val="008463AC"/>
    <w:rsid w:val="0084674A"/>
    <w:rsid w:val="008503FE"/>
    <w:rsid w:val="0085073F"/>
    <w:rsid w:val="008513D1"/>
    <w:rsid w:val="0085161B"/>
    <w:rsid w:val="008523AD"/>
    <w:rsid w:val="008526B7"/>
    <w:rsid w:val="008541C1"/>
    <w:rsid w:val="0085443F"/>
    <w:rsid w:val="00854D2F"/>
    <w:rsid w:val="00854E24"/>
    <w:rsid w:val="008555BA"/>
    <w:rsid w:val="00856341"/>
    <w:rsid w:val="008565DE"/>
    <w:rsid w:val="00857175"/>
    <w:rsid w:val="00857973"/>
    <w:rsid w:val="00860584"/>
    <w:rsid w:val="00860B86"/>
    <w:rsid w:val="008612B7"/>
    <w:rsid w:val="00861B1D"/>
    <w:rsid w:val="00862F7B"/>
    <w:rsid w:val="00863107"/>
    <w:rsid w:val="008633A1"/>
    <w:rsid w:val="0086397C"/>
    <w:rsid w:val="00863A6C"/>
    <w:rsid w:val="00864CB9"/>
    <w:rsid w:val="008651BD"/>
    <w:rsid w:val="008660B7"/>
    <w:rsid w:val="008662F8"/>
    <w:rsid w:val="008666E7"/>
    <w:rsid w:val="00867225"/>
    <w:rsid w:val="00867943"/>
    <w:rsid w:val="00867982"/>
    <w:rsid w:val="008679E1"/>
    <w:rsid w:val="0087093C"/>
    <w:rsid w:val="00870965"/>
    <w:rsid w:val="00870C3C"/>
    <w:rsid w:val="00870D26"/>
    <w:rsid w:val="00872172"/>
    <w:rsid w:val="00872195"/>
    <w:rsid w:val="008723C6"/>
    <w:rsid w:val="008726FF"/>
    <w:rsid w:val="008731FE"/>
    <w:rsid w:val="0087354E"/>
    <w:rsid w:val="008735B6"/>
    <w:rsid w:val="008735C6"/>
    <w:rsid w:val="00873625"/>
    <w:rsid w:val="008737DE"/>
    <w:rsid w:val="008744B1"/>
    <w:rsid w:val="0087527F"/>
    <w:rsid w:val="008752EE"/>
    <w:rsid w:val="00875FF0"/>
    <w:rsid w:val="00876114"/>
    <w:rsid w:val="008762D8"/>
    <w:rsid w:val="008775AD"/>
    <w:rsid w:val="008808A2"/>
    <w:rsid w:val="008809C2"/>
    <w:rsid w:val="00881397"/>
    <w:rsid w:val="0088154D"/>
    <w:rsid w:val="00882C09"/>
    <w:rsid w:val="00882DF4"/>
    <w:rsid w:val="0088318F"/>
    <w:rsid w:val="008838F1"/>
    <w:rsid w:val="00884639"/>
    <w:rsid w:val="0088463F"/>
    <w:rsid w:val="00884953"/>
    <w:rsid w:val="00884B56"/>
    <w:rsid w:val="00885487"/>
    <w:rsid w:val="0088549C"/>
    <w:rsid w:val="008856F4"/>
    <w:rsid w:val="00885DBC"/>
    <w:rsid w:val="00885E38"/>
    <w:rsid w:val="008865DA"/>
    <w:rsid w:val="00886A06"/>
    <w:rsid w:val="00886B4D"/>
    <w:rsid w:val="00886D6B"/>
    <w:rsid w:val="00887386"/>
    <w:rsid w:val="0088741B"/>
    <w:rsid w:val="008874F2"/>
    <w:rsid w:val="00887731"/>
    <w:rsid w:val="008903E9"/>
    <w:rsid w:val="0089174C"/>
    <w:rsid w:val="00891857"/>
    <w:rsid w:val="00891CA2"/>
    <w:rsid w:val="00892FF1"/>
    <w:rsid w:val="008933E5"/>
    <w:rsid w:val="00894232"/>
    <w:rsid w:val="008949A2"/>
    <w:rsid w:val="00894F19"/>
    <w:rsid w:val="0089568A"/>
    <w:rsid w:val="00895E43"/>
    <w:rsid w:val="00895F05"/>
    <w:rsid w:val="00896282"/>
    <w:rsid w:val="00896A50"/>
    <w:rsid w:val="00896CF4"/>
    <w:rsid w:val="008971CC"/>
    <w:rsid w:val="008A0263"/>
    <w:rsid w:val="008A0B1A"/>
    <w:rsid w:val="008A1242"/>
    <w:rsid w:val="008A1A42"/>
    <w:rsid w:val="008A1CBB"/>
    <w:rsid w:val="008A20B1"/>
    <w:rsid w:val="008A2240"/>
    <w:rsid w:val="008A24D0"/>
    <w:rsid w:val="008A2546"/>
    <w:rsid w:val="008A39A8"/>
    <w:rsid w:val="008A423C"/>
    <w:rsid w:val="008A45CE"/>
    <w:rsid w:val="008A4E7E"/>
    <w:rsid w:val="008A54A0"/>
    <w:rsid w:val="008A5580"/>
    <w:rsid w:val="008A64D0"/>
    <w:rsid w:val="008A6BF3"/>
    <w:rsid w:val="008A703B"/>
    <w:rsid w:val="008A70F2"/>
    <w:rsid w:val="008A7D48"/>
    <w:rsid w:val="008B06C5"/>
    <w:rsid w:val="008B08B3"/>
    <w:rsid w:val="008B1073"/>
    <w:rsid w:val="008B10AC"/>
    <w:rsid w:val="008B13C2"/>
    <w:rsid w:val="008B1500"/>
    <w:rsid w:val="008B1B7D"/>
    <w:rsid w:val="008B1FC4"/>
    <w:rsid w:val="008B2705"/>
    <w:rsid w:val="008B3324"/>
    <w:rsid w:val="008B3FF3"/>
    <w:rsid w:val="008B44B6"/>
    <w:rsid w:val="008B5174"/>
    <w:rsid w:val="008B5438"/>
    <w:rsid w:val="008B66C0"/>
    <w:rsid w:val="008B6843"/>
    <w:rsid w:val="008B6A85"/>
    <w:rsid w:val="008B6CF5"/>
    <w:rsid w:val="008B6DEA"/>
    <w:rsid w:val="008B6E97"/>
    <w:rsid w:val="008B7E45"/>
    <w:rsid w:val="008C117D"/>
    <w:rsid w:val="008C142D"/>
    <w:rsid w:val="008C177C"/>
    <w:rsid w:val="008C2EBE"/>
    <w:rsid w:val="008C33A7"/>
    <w:rsid w:val="008C3BAA"/>
    <w:rsid w:val="008C4366"/>
    <w:rsid w:val="008C4B75"/>
    <w:rsid w:val="008C4E09"/>
    <w:rsid w:val="008C5B52"/>
    <w:rsid w:val="008C6D81"/>
    <w:rsid w:val="008C72FD"/>
    <w:rsid w:val="008C76E0"/>
    <w:rsid w:val="008C781B"/>
    <w:rsid w:val="008D0869"/>
    <w:rsid w:val="008D09FE"/>
    <w:rsid w:val="008D17C5"/>
    <w:rsid w:val="008D189A"/>
    <w:rsid w:val="008D1B26"/>
    <w:rsid w:val="008D2EE8"/>
    <w:rsid w:val="008D448E"/>
    <w:rsid w:val="008D4514"/>
    <w:rsid w:val="008D4555"/>
    <w:rsid w:val="008D52F3"/>
    <w:rsid w:val="008D5F0F"/>
    <w:rsid w:val="008D60FC"/>
    <w:rsid w:val="008D642E"/>
    <w:rsid w:val="008D64B4"/>
    <w:rsid w:val="008D66B6"/>
    <w:rsid w:val="008D7411"/>
    <w:rsid w:val="008D7855"/>
    <w:rsid w:val="008D7B6C"/>
    <w:rsid w:val="008E070E"/>
    <w:rsid w:val="008E0F73"/>
    <w:rsid w:val="008E1521"/>
    <w:rsid w:val="008E186F"/>
    <w:rsid w:val="008E2F70"/>
    <w:rsid w:val="008E303B"/>
    <w:rsid w:val="008E31E6"/>
    <w:rsid w:val="008E361C"/>
    <w:rsid w:val="008E440B"/>
    <w:rsid w:val="008E4448"/>
    <w:rsid w:val="008E4CE0"/>
    <w:rsid w:val="008E57EB"/>
    <w:rsid w:val="008E5B4A"/>
    <w:rsid w:val="008E6158"/>
    <w:rsid w:val="008E62E1"/>
    <w:rsid w:val="008F0365"/>
    <w:rsid w:val="008F0413"/>
    <w:rsid w:val="008F09BE"/>
    <w:rsid w:val="008F0B0E"/>
    <w:rsid w:val="008F146A"/>
    <w:rsid w:val="008F176A"/>
    <w:rsid w:val="008F1A50"/>
    <w:rsid w:val="008F210A"/>
    <w:rsid w:val="008F28FC"/>
    <w:rsid w:val="008F317E"/>
    <w:rsid w:val="008F3A3C"/>
    <w:rsid w:val="008F3BF9"/>
    <w:rsid w:val="008F46A2"/>
    <w:rsid w:val="008F47D7"/>
    <w:rsid w:val="008F4B35"/>
    <w:rsid w:val="008F4CF4"/>
    <w:rsid w:val="008F5419"/>
    <w:rsid w:val="008F5692"/>
    <w:rsid w:val="008F5A93"/>
    <w:rsid w:val="008F5B6A"/>
    <w:rsid w:val="008F5F26"/>
    <w:rsid w:val="008F65CB"/>
    <w:rsid w:val="008F69CB"/>
    <w:rsid w:val="008F7D5D"/>
    <w:rsid w:val="0090079A"/>
    <w:rsid w:val="00900EC6"/>
    <w:rsid w:val="00900F28"/>
    <w:rsid w:val="00901810"/>
    <w:rsid w:val="00901910"/>
    <w:rsid w:val="00901961"/>
    <w:rsid w:val="00902076"/>
    <w:rsid w:val="0090214E"/>
    <w:rsid w:val="00902364"/>
    <w:rsid w:val="00902923"/>
    <w:rsid w:val="00902AC4"/>
    <w:rsid w:val="0090321F"/>
    <w:rsid w:val="009032D4"/>
    <w:rsid w:val="0090335F"/>
    <w:rsid w:val="009033E7"/>
    <w:rsid w:val="00903C2B"/>
    <w:rsid w:val="00903D71"/>
    <w:rsid w:val="009043F3"/>
    <w:rsid w:val="0090524D"/>
    <w:rsid w:val="00905C30"/>
    <w:rsid w:val="009060A8"/>
    <w:rsid w:val="00906ADA"/>
    <w:rsid w:val="0090742D"/>
    <w:rsid w:val="009074FA"/>
    <w:rsid w:val="00907830"/>
    <w:rsid w:val="00907893"/>
    <w:rsid w:val="009079DF"/>
    <w:rsid w:val="00907A00"/>
    <w:rsid w:val="00910858"/>
    <w:rsid w:val="00912997"/>
    <w:rsid w:val="00912A51"/>
    <w:rsid w:val="00912D82"/>
    <w:rsid w:val="00912E98"/>
    <w:rsid w:val="00913F95"/>
    <w:rsid w:val="009145D0"/>
    <w:rsid w:val="00914FD8"/>
    <w:rsid w:val="00914FDB"/>
    <w:rsid w:val="009155E2"/>
    <w:rsid w:val="009164DF"/>
    <w:rsid w:val="009164EE"/>
    <w:rsid w:val="00916C86"/>
    <w:rsid w:val="00916EFD"/>
    <w:rsid w:val="00917120"/>
    <w:rsid w:val="00917351"/>
    <w:rsid w:val="0091735D"/>
    <w:rsid w:val="00917A11"/>
    <w:rsid w:val="00917BC7"/>
    <w:rsid w:val="0092060A"/>
    <w:rsid w:val="0092071A"/>
    <w:rsid w:val="0092199C"/>
    <w:rsid w:val="009221CC"/>
    <w:rsid w:val="0092303B"/>
    <w:rsid w:val="00924456"/>
    <w:rsid w:val="00924A40"/>
    <w:rsid w:val="00925926"/>
    <w:rsid w:val="009260C4"/>
    <w:rsid w:val="00926980"/>
    <w:rsid w:val="009271C3"/>
    <w:rsid w:val="0092742C"/>
    <w:rsid w:val="00927522"/>
    <w:rsid w:val="00927628"/>
    <w:rsid w:val="00927672"/>
    <w:rsid w:val="00927855"/>
    <w:rsid w:val="00927C21"/>
    <w:rsid w:val="00927F87"/>
    <w:rsid w:val="009303B0"/>
    <w:rsid w:val="009306C3"/>
    <w:rsid w:val="00930901"/>
    <w:rsid w:val="00930FF1"/>
    <w:rsid w:val="00931708"/>
    <w:rsid w:val="00931CE9"/>
    <w:rsid w:val="0093261F"/>
    <w:rsid w:val="009331EA"/>
    <w:rsid w:val="009342DA"/>
    <w:rsid w:val="00934770"/>
    <w:rsid w:val="00935064"/>
    <w:rsid w:val="00935AC2"/>
    <w:rsid w:val="0093673E"/>
    <w:rsid w:val="009368D1"/>
    <w:rsid w:val="009368E6"/>
    <w:rsid w:val="00936B26"/>
    <w:rsid w:val="00936C4B"/>
    <w:rsid w:val="00936CB4"/>
    <w:rsid w:val="00940B71"/>
    <w:rsid w:val="0094152D"/>
    <w:rsid w:val="00941BC3"/>
    <w:rsid w:val="009421B0"/>
    <w:rsid w:val="009424C3"/>
    <w:rsid w:val="0094298F"/>
    <w:rsid w:val="00942B48"/>
    <w:rsid w:val="00942BB8"/>
    <w:rsid w:val="00943324"/>
    <w:rsid w:val="00943EBB"/>
    <w:rsid w:val="00944172"/>
    <w:rsid w:val="00944654"/>
    <w:rsid w:val="0094482B"/>
    <w:rsid w:val="00944E30"/>
    <w:rsid w:val="00944FEC"/>
    <w:rsid w:val="00945557"/>
    <w:rsid w:val="0094627D"/>
    <w:rsid w:val="00946605"/>
    <w:rsid w:val="00946ADF"/>
    <w:rsid w:val="00946BAD"/>
    <w:rsid w:val="009478FA"/>
    <w:rsid w:val="00947D9B"/>
    <w:rsid w:val="0095137D"/>
    <w:rsid w:val="0095173B"/>
    <w:rsid w:val="0095183A"/>
    <w:rsid w:val="00951E60"/>
    <w:rsid w:val="009529D4"/>
    <w:rsid w:val="00952F24"/>
    <w:rsid w:val="0095419A"/>
    <w:rsid w:val="0095426E"/>
    <w:rsid w:val="00955452"/>
    <w:rsid w:val="0095552A"/>
    <w:rsid w:val="0095555E"/>
    <w:rsid w:val="00955652"/>
    <w:rsid w:val="009560C0"/>
    <w:rsid w:val="009560E4"/>
    <w:rsid w:val="00956C5C"/>
    <w:rsid w:val="009571B5"/>
    <w:rsid w:val="009579FB"/>
    <w:rsid w:val="00957EB1"/>
    <w:rsid w:val="009602FF"/>
    <w:rsid w:val="00960540"/>
    <w:rsid w:val="009605B7"/>
    <w:rsid w:val="00961E70"/>
    <w:rsid w:val="00962358"/>
    <w:rsid w:val="009625F8"/>
    <w:rsid w:val="00962EA7"/>
    <w:rsid w:val="00962EBD"/>
    <w:rsid w:val="00963130"/>
    <w:rsid w:val="00963F60"/>
    <w:rsid w:val="009645F7"/>
    <w:rsid w:val="00964930"/>
    <w:rsid w:val="00965152"/>
    <w:rsid w:val="00965760"/>
    <w:rsid w:val="009668AB"/>
    <w:rsid w:val="00966FAC"/>
    <w:rsid w:val="00967A92"/>
    <w:rsid w:val="00967FCE"/>
    <w:rsid w:val="009700A2"/>
    <w:rsid w:val="009710F9"/>
    <w:rsid w:val="009719E7"/>
    <w:rsid w:val="00971A74"/>
    <w:rsid w:val="00971C60"/>
    <w:rsid w:val="00971C66"/>
    <w:rsid w:val="00971C7C"/>
    <w:rsid w:val="009722AA"/>
    <w:rsid w:val="009731E7"/>
    <w:rsid w:val="00974BC0"/>
    <w:rsid w:val="00974EE3"/>
    <w:rsid w:val="009756EA"/>
    <w:rsid w:val="0097576F"/>
    <w:rsid w:val="00975D69"/>
    <w:rsid w:val="0097611A"/>
    <w:rsid w:val="00977295"/>
    <w:rsid w:val="009773C1"/>
    <w:rsid w:val="00977654"/>
    <w:rsid w:val="0097790E"/>
    <w:rsid w:val="00977A3F"/>
    <w:rsid w:val="00977E48"/>
    <w:rsid w:val="009800B9"/>
    <w:rsid w:val="0098051B"/>
    <w:rsid w:val="00981015"/>
    <w:rsid w:val="009812FC"/>
    <w:rsid w:val="00981CDF"/>
    <w:rsid w:val="0098267E"/>
    <w:rsid w:val="00982A49"/>
    <w:rsid w:val="00982F98"/>
    <w:rsid w:val="0098424E"/>
    <w:rsid w:val="00984A10"/>
    <w:rsid w:val="00984D07"/>
    <w:rsid w:val="00985065"/>
    <w:rsid w:val="00985E99"/>
    <w:rsid w:val="00986E26"/>
    <w:rsid w:val="009876E0"/>
    <w:rsid w:val="00987751"/>
    <w:rsid w:val="00987BFD"/>
    <w:rsid w:val="00987D95"/>
    <w:rsid w:val="009905C0"/>
    <w:rsid w:val="00990A3A"/>
    <w:rsid w:val="00991264"/>
    <w:rsid w:val="00991777"/>
    <w:rsid w:val="00991CDF"/>
    <w:rsid w:val="0099218D"/>
    <w:rsid w:val="0099249F"/>
    <w:rsid w:val="0099257C"/>
    <w:rsid w:val="00993057"/>
    <w:rsid w:val="00993C82"/>
    <w:rsid w:val="00993E3D"/>
    <w:rsid w:val="00993E79"/>
    <w:rsid w:val="00994A00"/>
    <w:rsid w:val="00994D7A"/>
    <w:rsid w:val="00995212"/>
    <w:rsid w:val="00995D7B"/>
    <w:rsid w:val="0099619A"/>
    <w:rsid w:val="0099621A"/>
    <w:rsid w:val="0099666F"/>
    <w:rsid w:val="00996C71"/>
    <w:rsid w:val="009976A7"/>
    <w:rsid w:val="009A0309"/>
    <w:rsid w:val="009A0BE4"/>
    <w:rsid w:val="009A1804"/>
    <w:rsid w:val="009A2408"/>
    <w:rsid w:val="009A286B"/>
    <w:rsid w:val="009A37B5"/>
    <w:rsid w:val="009A3F93"/>
    <w:rsid w:val="009A4206"/>
    <w:rsid w:val="009A4567"/>
    <w:rsid w:val="009A4F3E"/>
    <w:rsid w:val="009A557C"/>
    <w:rsid w:val="009A56B6"/>
    <w:rsid w:val="009A5CE6"/>
    <w:rsid w:val="009A5F99"/>
    <w:rsid w:val="009A607D"/>
    <w:rsid w:val="009A609B"/>
    <w:rsid w:val="009A65A8"/>
    <w:rsid w:val="009A6867"/>
    <w:rsid w:val="009A6B10"/>
    <w:rsid w:val="009A6C17"/>
    <w:rsid w:val="009A7F87"/>
    <w:rsid w:val="009B0697"/>
    <w:rsid w:val="009B0C5B"/>
    <w:rsid w:val="009B0E45"/>
    <w:rsid w:val="009B10A7"/>
    <w:rsid w:val="009B164F"/>
    <w:rsid w:val="009B1F56"/>
    <w:rsid w:val="009B24AD"/>
    <w:rsid w:val="009B2731"/>
    <w:rsid w:val="009B283C"/>
    <w:rsid w:val="009B37D9"/>
    <w:rsid w:val="009B3963"/>
    <w:rsid w:val="009B397D"/>
    <w:rsid w:val="009B40AF"/>
    <w:rsid w:val="009B441D"/>
    <w:rsid w:val="009B4758"/>
    <w:rsid w:val="009B4B50"/>
    <w:rsid w:val="009B4E9E"/>
    <w:rsid w:val="009B54C0"/>
    <w:rsid w:val="009B5D87"/>
    <w:rsid w:val="009B60BE"/>
    <w:rsid w:val="009B68AE"/>
    <w:rsid w:val="009B6D04"/>
    <w:rsid w:val="009B79A7"/>
    <w:rsid w:val="009B7EC1"/>
    <w:rsid w:val="009C00BE"/>
    <w:rsid w:val="009C0ED4"/>
    <w:rsid w:val="009C1600"/>
    <w:rsid w:val="009C1797"/>
    <w:rsid w:val="009C1DA9"/>
    <w:rsid w:val="009C2AE0"/>
    <w:rsid w:val="009C2CFD"/>
    <w:rsid w:val="009C2F21"/>
    <w:rsid w:val="009C334D"/>
    <w:rsid w:val="009C3400"/>
    <w:rsid w:val="009C39EB"/>
    <w:rsid w:val="009C3FD8"/>
    <w:rsid w:val="009C40D1"/>
    <w:rsid w:val="009C4B51"/>
    <w:rsid w:val="009C50EB"/>
    <w:rsid w:val="009C514B"/>
    <w:rsid w:val="009C5370"/>
    <w:rsid w:val="009C571E"/>
    <w:rsid w:val="009C5E5A"/>
    <w:rsid w:val="009C66C3"/>
    <w:rsid w:val="009C7B8C"/>
    <w:rsid w:val="009C7B8D"/>
    <w:rsid w:val="009D0196"/>
    <w:rsid w:val="009D0B4F"/>
    <w:rsid w:val="009D11AF"/>
    <w:rsid w:val="009D15A4"/>
    <w:rsid w:val="009D2890"/>
    <w:rsid w:val="009D327B"/>
    <w:rsid w:val="009D3457"/>
    <w:rsid w:val="009D3851"/>
    <w:rsid w:val="009D3A31"/>
    <w:rsid w:val="009D4140"/>
    <w:rsid w:val="009D477E"/>
    <w:rsid w:val="009D4EF2"/>
    <w:rsid w:val="009D502C"/>
    <w:rsid w:val="009D5A87"/>
    <w:rsid w:val="009D5E99"/>
    <w:rsid w:val="009D6CC7"/>
    <w:rsid w:val="009D7387"/>
    <w:rsid w:val="009E03E1"/>
    <w:rsid w:val="009E0677"/>
    <w:rsid w:val="009E0C2E"/>
    <w:rsid w:val="009E23B0"/>
    <w:rsid w:val="009E2B16"/>
    <w:rsid w:val="009E2BAB"/>
    <w:rsid w:val="009E3115"/>
    <w:rsid w:val="009E3601"/>
    <w:rsid w:val="009E45B9"/>
    <w:rsid w:val="009E46AA"/>
    <w:rsid w:val="009E49F4"/>
    <w:rsid w:val="009E5550"/>
    <w:rsid w:val="009E6A0D"/>
    <w:rsid w:val="009E7E73"/>
    <w:rsid w:val="009F040F"/>
    <w:rsid w:val="009F0531"/>
    <w:rsid w:val="009F0969"/>
    <w:rsid w:val="009F11DA"/>
    <w:rsid w:val="009F1C3A"/>
    <w:rsid w:val="009F25CF"/>
    <w:rsid w:val="009F2944"/>
    <w:rsid w:val="009F29FB"/>
    <w:rsid w:val="009F3590"/>
    <w:rsid w:val="009F37A9"/>
    <w:rsid w:val="009F391B"/>
    <w:rsid w:val="009F39C6"/>
    <w:rsid w:val="009F3A28"/>
    <w:rsid w:val="009F3ECD"/>
    <w:rsid w:val="009F4732"/>
    <w:rsid w:val="009F57A5"/>
    <w:rsid w:val="009F5835"/>
    <w:rsid w:val="009F7D52"/>
    <w:rsid w:val="009F7EC3"/>
    <w:rsid w:val="00A0071F"/>
    <w:rsid w:val="00A00C72"/>
    <w:rsid w:val="00A017D0"/>
    <w:rsid w:val="00A01CB4"/>
    <w:rsid w:val="00A01E67"/>
    <w:rsid w:val="00A0218C"/>
    <w:rsid w:val="00A022AF"/>
    <w:rsid w:val="00A04D4A"/>
    <w:rsid w:val="00A0517D"/>
    <w:rsid w:val="00A06A9D"/>
    <w:rsid w:val="00A06F0A"/>
    <w:rsid w:val="00A07213"/>
    <w:rsid w:val="00A07221"/>
    <w:rsid w:val="00A07ABB"/>
    <w:rsid w:val="00A108EB"/>
    <w:rsid w:val="00A109F0"/>
    <w:rsid w:val="00A10AC9"/>
    <w:rsid w:val="00A11371"/>
    <w:rsid w:val="00A113CF"/>
    <w:rsid w:val="00A1147A"/>
    <w:rsid w:val="00A11772"/>
    <w:rsid w:val="00A128DB"/>
    <w:rsid w:val="00A12BD6"/>
    <w:rsid w:val="00A13385"/>
    <w:rsid w:val="00A13C78"/>
    <w:rsid w:val="00A14C3F"/>
    <w:rsid w:val="00A15260"/>
    <w:rsid w:val="00A15F28"/>
    <w:rsid w:val="00A16A55"/>
    <w:rsid w:val="00A16B09"/>
    <w:rsid w:val="00A17CDB"/>
    <w:rsid w:val="00A17E6F"/>
    <w:rsid w:val="00A2174C"/>
    <w:rsid w:val="00A21983"/>
    <w:rsid w:val="00A21A16"/>
    <w:rsid w:val="00A21A52"/>
    <w:rsid w:val="00A2261B"/>
    <w:rsid w:val="00A22D97"/>
    <w:rsid w:val="00A22DEF"/>
    <w:rsid w:val="00A23493"/>
    <w:rsid w:val="00A236FD"/>
    <w:rsid w:val="00A24A1B"/>
    <w:rsid w:val="00A24DD4"/>
    <w:rsid w:val="00A25153"/>
    <w:rsid w:val="00A25966"/>
    <w:rsid w:val="00A25F1E"/>
    <w:rsid w:val="00A262EC"/>
    <w:rsid w:val="00A265B1"/>
    <w:rsid w:val="00A27439"/>
    <w:rsid w:val="00A27494"/>
    <w:rsid w:val="00A274C0"/>
    <w:rsid w:val="00A27F86"/>
    <w:rsid w:val="00A30EB6"/>
    <w:rsid w:val="00A3193E"/>
    <w:rsid w:val="00A31DB5"/>
    <w:rsid w:val="00A3305F"/>
    <w:rsid w:val="00A33A66"/>
    <w:rsid w:val="00A3470A"/>
    <w:rsid w:val="00A35839"/>
    <w:rsid w:val="00A36062"/>
    <w:rsid w:val="00A36A75"/>
    <w:rsid w:val="00A36BE6"/>
    <w:rsid w:val="00A36D16"/>
    <w:rsid w:val="00A36F59"/>
    <w:rsid w:val="00A37E70"/>
    <w:rsid w:val="00A40184"/>
    <w:rsid w:val="00A4071C"/>
    <w:rsid w:val="00A40CE8"/>
    <w:rsid w:val="00A41E37"/>
    <w:rsid w:val="00A423D5"/>
    <w:rsid w:val="00A42A60"/>
    <w:rsid w:val="00A430C9"/>
    <w:rsid w:val="00A43433"/>
    <w:rsid w:val="00A43521"/>
    <w:rsid w:val="00A43615"/>
    <w:rsid w:val="00A43B73"/>
    <w:rsid w:val="00A43F3F"/>
    <w:rsid w:val="00A451CB"/>
    <w:rsid w:val="00A45C53"/>
    <w:rsid w:val="00A46387"/>
    <w:rsid w:val="00A469FD"/>
    <w:rsid w:val="00A46D9B"/>
    <w:rsid w:val="00A4713E"/>
    <w:rsid w:val="00A47235"/>
    <w:rsid w:val="00A478AF"/>
    <w:rsid w:val="00A47959"/>
    <w:rsid w:val="00A47CAA"/>
    <w:rsid w:val="00A47CF4"/>
    <w:rsid w:val="00A51131"/>
    <w:rsid w:val="00A518AB"/>
    <w:rsid w:val="00A51AF4"/>
    <w:rsid w:val="00A51B29"/>
    <w:rsid w:val="00A52100"/>
    <w:rsid w:val="00A52294"/>
    <w:rsid w:val="00A52960"/>
    <w:rsid w:val="00A52AC8"/>
    <w:rsid w:val="00A5310E"/>
    <w:rsid w:val="00A531F0"/>
    <w:rsid w:val="00A53BD7"/>
    <w:rsid w:val="00A545AF"/>
    <w:rsid w:val="00A54BF4"/>
    <w:rsid w:val="00A57111"/>
    <w:rsid w:val="00A57CE9"/>
    <w:rsid w:val="00A6066B"/>
    <w:rsid w:val="00A609AF"/>
    <w:rsid w:val="00A60DEA"/>
    <w:rsid w:val="00A61E4D"/>
    <w:rsid w:val="00A626ED"/>
    <w:rsid w:val="00A62B52"/>
    <w:rsid w:val="00A63A85"/>
    <w:rsid w:val="00A641F7"/>
    <w:rsid w:val="00A650E4"/>
    <w:rsid w:val="00A65BF1"/>
    <w:rsid w:val="00A70EE9"/>
    <w:rsid w:val="00A71DFC"/>
    <w:rsid w:val="00A729F0"/>
    <w:rsid w:val="00A738EA"/>
    <w:rsid w:val="00A75BBD"/>
    <w:rsid w:val="00A76B48"/>
    <w:rsid w:val="00A76E41"/>
    <w:rsid w:val="00A76F1C"/>
    <w:rsid w:val="00A7700C"/>
    <w:rsid w:val="00A77607"/>
    <w:rsid w:val="00A77B10"/>
    <w:rsid w:val="00A80631"/>
    <w:rsid w:val="00A81154"/>
    <w:rsid w:val="00A815D9"/>
    <w:rsid w:val="00A81DD6"/>
    <w:rsid w:val="00A8261C"/>
    <w:rsid w:val="00A82C7D"/>
    <w:rsid w:val="00A83A55"/>
    <w:rsid w:val="00A844C0"/>
    <w:rsid w:val="00A84A52"/>
    <w:rsid w:val="00A84FC2"/>
    <w:rsid w:val="00A85101"/>
    <w:rsid w:val="00A85C7A"/>
    <w:rsid w:val="00A85DA4"/>
    <w:rsid w:val="00A85F55"/>
    <w:rsid w:val="00A86761"/>
    <w:rsid w:val="00A86BCC"/>
    <w:rsid w:val="00A9004C"/>
    <w:rsid w:val="00A901AE"/>
    <w:rsid w:val="00A90247"/>
    <w:rsid w:val="00A90519"/>
    <w:rsid w:val="00A916BE"/>
    <w:rsid w:val="00A91F43"/>
    <w:rsid w:val="00A92269"/>
    <w:rsid w:val="00A92F62"/>
    <w:rsid w:val="00A934A1"/>
    <w:rsid w:val="00A935E9"/>
    <w:rsid w:val="00A93950"/>
    <w:rsid w:val="00A939D5"/>
    <w:rsid w:val="00A9407D"/>
    <w:rsid w:val="00A94B59"/>
    <w:rsid w:val="00A950F8"/>
    <w:rsid w:val="00A95181"/>
    <w:rsid w:val="00A955BE"/>
    <w:rsid w:val="00A957EA"/>
    <w:rsid w:val="00A95869"/>
    <w:rsid w:val="00A95CC1"/>
    <w:rsid w:val="00A973B2"/>
    <w:rsid w:val="00A97EB4"/>
    <w:rsid w:val="00AA0B3C"/>
    <w:rsid w:val="00AA0E2B"/>
    <w:rsid w:val="00AA0FB0"/>
    <w:rsid w:val="00AA120C"/>
    <w:rsid w:val="00AA15D3"/>
    <w:rsid w:val="00AA186E"/>
    <w:rsid w:val="00AA2B57"/>
    <w:rsid w:val="00AA2D33"/>
    <w:rsid w:val="00AA3370"/>
    <w:rsid w:val="00AA3954"/>
    <w:rsid w:val="00AA3ED8"/>
    <w:rsid w:val="00AA5B88"/>
    <w:rsid w:val="00AA5EC6"/>
    <w:rsid w:val="00AA63D2"/>
    <w:rsid w:val="00AA6710"/>
    <w:rsid w:val="00AA6AEC"/>
    <w:rsid w:val="00AA6D52"/>
    <w:rsid w:val="00AA786B"/>
    <w:rsid w:val="00AA7955"/>
    <w:rsid w:val="00AB04F7"/>
    <w:rsid w:val="00AB0B7C"/>
    <w:rsid w:val="00AB0C84"/>
    <w:rsid w:val="00AB0F74"/>
    <w:rsid w:val="00AB1504"/>
    <w:rsid w:val="00AB1E7C"/>
    <w:rsid w:val="00AB2E1D"/>
    <w:rsid w:val="00AB389A"/>
    <w:rsid w:val="00AB3959"/>
    <w:rsid w:val="00AB3B1F"/>
    <w:rsid w:val="00AB409A"/>
    <w:rsid w:val="00AB4648"/>
    <w:rsid w:val="00AB4E31"/>
    <w:rsid w:val="00AB54F0"/>
    <w:rsid w:val="00AB56EE"/>
    <w:rsid w:val="00AB5C0F"/>
    <w:rsid w:val="00AB5FFD"/>
    <w:rsid w:val="00AB7420"/>
    <w:rsid w:val="00AB76C3"/>
    <w:rsid w:val="00AB7B4D"/>
    <w:rsid w:val="00AC00BD"/>
    <w:rsid w:val="00AC1012"/>
    <w:rsid w:val="00AC1188"/>
    <w:rsid w:val="00AC22D9"/>
    <w:rsid w:val="00AC250D"/>
    <w:rsid w:val="00AC31A6"/>
    <w:rsid w:val="00AC36BE"/>
    <w:rsid w:val="00AC37AA"/>
    <w:rsid w:val="00AC39A7"/>
    <w:rsid w:val="00AC3D43"/>
    <w:rsid w:val="00AC44C2"/>
    <w:rsid w:val="00AC4E87"/>
    <w:rsid w:val="00AC4ED8"/>
    <w:rsid w:val="00AC5251"/>
    <w:rsid w:val="00AC58D3"/>
    <w:rsid w:val="00AC5C17"/>
    <w:rsid w:val="00AC6F12"/>
    <w:rsid w:val="00AC778B"/>
    <w:rsid w:val="00AD0642"/>
    <w:rsid w:val="00AD093A"/>
    <w:rsid w:val="00AD09FD"/>
    <w:rsid w:val="00AD2153"/>
    <w:rsid w:val="00AD22B0"/>
    <w:rsid w:val="00AD2FF2"/>
    <w:rsid w:val="00AD3422"/>
    <w:rsid w:val="00AD46DB"/>
    <w:rsid w:val="00AD48CC"/>
    <w:rsid w:val="00AD57CE"/>
    <w:rsid w:val="00AD6418"/>
    <w:rsid w:val="00AD6BA4"/>
    <w:rsid w:val="00AD737D"/>
    <w:rsid w:val="00AD73FB"/>
    <w:rsid w:val="00AD7480"/>
    <w:rsid w:val="00AD7BE1"/>
    <w:rsid w:val="00AD7C42"/>
    <w:rsid w:val="00AD7EFC"/>
    <w:rsid w:val="00AE0198"/>
    <w:rsid w:val="00AE14FA"/>
    <w:rsid w:val="00AE15AC"/>
    <w:rsid w:val="00AE2AA7"/>
    <w:rsid w:val="00AE2D80"/>
    <w:rsid w:val="00AE3E9E"/>
    <w:rsid w:val="00AE445F"/>
    <w:rsid w:val="00AE4779"/>
    <w:rsid w:val="00AE5108"/>
    <w:rsid w:val="00AE58B3"/>
    <w:rsid w:val="00AE6314"/>
    <w:rsid w:val="00AE63DF"/>
    <w:rsid w:val="00AE6B12"/>
    <w:rsid w:val="00AE6D1D"/>
    <w:rsid w:val="00AE6E39"/>
    <w:rsid w:val="00AE7A03"/>
    <w:rsid w:val="00AF0392"/>
    <w:rsid w:val="00AF03EC"/>
    <w:rsid w:val="00AF0A9C"/>
    <w:rsid w:val="00AF1A36"/>
    <w:rsid w:val="00AF1F58"/>
    <w:rsid w:val="00AF2E35"/>
    <w:rsid w:val="00AF3006"/>
    <w:rsid w:val="00AF5428"/>
    <w:rsid w:val="00AF5968"/>
    <w:rsid w:val="00AF638E"/>
    <w:rsid w:val="00AF65D0"/>
    <w:rsid w:val="00AF6F94"/>
    <w:rsid w:val="00AF7B1A"/>
    <w:rsid w:val="00AF7C81"/>
    <w:rsid w:val="00AF7FF9"/>
    <w:rsid w:val="00B00533"/>
    <w:rsid w:val="00B00552"/>
    <w:rsid w:val="00B01CB6"/>
    <w:rsid w:val="00B01D05"/>
    <w:rsid w:val="00B01E00"/>
    <w:rsid w:val="00B0312D"/>
    <w:rsid w:val="00B03B0A"/>
    <w:rsid w:val="00B0452B"/>
    <w:rsid w:val="00B0596C"/>
    <w:rsid w:val="00B05A2A"/>
    <w:rsid w:val="00B05E56"/>
    <w:rsid w:val="00B05F73"/>
    <w:rsid w:val="00B07659"/>
    <w:rsid w:val="00B0786B"/>
    <w:rsid w:val="00B07987"/>
    <w:rsid w:val="00B07CA0"/>
    <w:rsid w:val="00B10549"/>
    <w:rsid w:val="00B10AAE"/>
    <w:rsid w:val="00B10AD9"/>
    <w:rsid w:val="00B1128E"/>
    <w:rsid w:val="00B11C98"/>
    <w:rsid w:val="00B12F5D"/>
    <w:rsid w:val="00B133B8"/>
    <w:rsid w:val="00B13D9B"/>
    <w:rsid w:val="00B13DDA"/>
    <w:rsid w:val="00B14686"/>
    <w:rsid w:val="00B14795"/>
    <w:rsid w:val="00B14E2B"/>
    <w:rsid w:val="00B15F7E"/>
    <w:rsid w:val="00B17AFF"/>
    <w:rsid w:val="00B20A07"/>
    <w:rsid w:val="00B20ABB"/>
    <w:rsid w:val="00B20EBA"/>
    <w:rsid w:val="00B217F1"/>
    <w:rsid w:val="00B21AB5"/>
    <w:rsid w:val="00B21CFF"/>
    <w:rsid w:val="00B2294B"/>
    <w:rsid w:val="00B230B1"/>
    <w:rsid w:val="00B23B88"/>
    <w:rsid w:val="00B24BE8"/>
    <w:rsid w:val="00B250F5"/>
    <w:rsid w:val="00B251B2"/>
    <w:rsid w:val="00B2593A"/>
    <w:rsid w:val="00B26067"/>
    <w:rsid w:val="00B26425"/>
    <w:rsid w:val="00B266BB"/>
    <w:rsid w:val="00B272F1"/>
    <w:rsid w:val="00B27A2D"/>
    <w:rsid w:val="00B27A5A"/>
    <w:rsid w:val="00B27C2B"/>
    <w:rsid w:val="00B30178"/>
    <w:rsid w:val="00B30438"/>
    <w:rsid w:val="00B3058E"/>
    <w:rsid w:val="00B309E3"/>
    <w:rsid w:val="00B30F1D"/>
    <w:rsid w:val="00B31038"/>
    <w:rsid w:val="00B31546"/>
    <w:rsid w:val="00B31EDB"/>
    <w:rsid w:val="00B322CD"/>
    <w:rsid w:val="00B32B9E"/>
    <w:rsid w:val="00B3355C"/>
    <w:rsid w:val="00B338D7"/>
    <w:rsid w:val="00B33AB9"/>
    <w:rsid w:val="00B34446"/>
    <w:rsid w:val="00B344E6"/>
    <w:rsid w:val="00B34B75"/>
    <w:rsid w:val="00B34BD5"/>
    <w:rsid w:val="00B369C0"/>
    <w:rsid w:val="00B37048"/>
    <w:rsid w:val="00B37159"/>
    <w:rsid w:val="00B4057F"/>
    <w:rsid w:val="00B40603"/>
    <w:rsid w:val="00B408F0"/>
    <w:rsid w:val="00B40F1A"/>
    <w:rsid w:val="00B41078"/>
    <w:rsid w:val="00B4157F"/>
    <w:rsid w:val="00B41831"/>
    <w:rsid w:val="00B41B76"/>
    <w:rsid w:val="00B41CF7"/>
    <w:rsid w:val="00B42005"/>
    <w:rsid w:val="00B42467"/>
    <w:rsid w:val="00B42DC1"/>
    <w:rsid w:val="00B43AF6"/>
    <w:rsid w:val="00B44589"/>
    <w:rsid w:val="00B44B6E"/>
    <w:rsid w:val="00B44D0D"/>
    <w:rsid w:val="00B4679B"/>
    <w:rsid w:val="00B46FE8"/>
    <w:rsid w:val="00B47E37"/>
    <w:rsid w:val="00B47FD3"/>
    <w:rsid w:val="00B507C2"/>
    <w:rsid w:val="00B518AE"/>
    <w:rsid w:val="00B51D19"/>
    <w:rsid w:val="00B52047"/>
    <w:rsid w:val="00B5214B"/>
    <w:rsid w:val="00B52B03"/>
    <w:rsid w:val="00B52E71"/>
    <w:rsid w:val="00B5335E"/>
    <w:rsid w:val="00B54D86"/>
    <w:rsid w:val="00B55B19"/>
    <w:rsid w:val="00B567DF"/>
    <w:rsid w:val="00B56864"/>
    <w:rsid w:val="00B56AFA"/>
    <w:rsid w:val="00B57936"/>
    <w:rsid w:val="00B57E9F"/>
    <w:rsid w:val="00B600AC"/>
    <w:rsid w:val="00B60D44"/>
    <w:rsid w:val="00B618FE"/>
    <w:rsid w:val="00B61D4B"/>
    <w:rsid w:val="00B61DC2"/>
    <w:rsid w:val="00B620EF"/>
    <w:rsid w:val="00B6280B"/>
    <w:rsid w:val="00B62833"/>
    <w:rsid w:val="00B62D5A"/>
    <w:rsid w:val="00B636C9"/>
    <w:rsid w:val="00B636CB"/>
    <w:rsid w:val="00B63C5E"/>
    <w:rsid w:val="00B6458C"/>
    <w:rsid w:val="00B652F2"/>
    <w:rsid w:val="00B6571E"/>
    <w:rsid w:val="00B66104"/>
    <w:rsid w:val="00B6667A"/>
    <w:rsid w:val="00B66A8F"/>
    <w:rsid w:val="00B705C9"/>
    <w:rsid w:val="00B707F9"/>
    <w:rsid w:val="00B71D00"/>
    <w:rsid w:val="00B71EF6"/>
    <w:rsid w:val="00B72D8C"/>
    <w:rsid w:val="00B72DE9"/>
    <w:rsid w:val="00B73F1A"/>
    <w:rsid w:val="00B7408D"/>
    <w:rsid w:val="00B742F9"/>
    <w:rsid w:val="00B74323"/>
    <w:rsid w:val="00B74338"/>
    <w:rsid w:val="00B74622"/>
    <w:rsid w:val="00B75213"/>
    <w:rsid w:val="00B756DF"/>
    <w:rsid w:val="00B75C78"/>
    <w:rsid w:val="00B761E9"/>
    <w:rsid w:val="00B768B4"/>
    <w:rsid w:val="00B768DA"/>
    <w:rsid w:val="00B80BBB"/>
    <w:rsid w:val="00B813E0"/>
    <w:rsid w:val="00B82934"/>
    <w:rsid w:val="00B82B82"/>
    <w:rsid w:val="00B83778"/>
    <w:rsid w:val="00B840C8"/>
    <w:rsid w:val="00B8424F"/>
    <w:rsid w:val="00B84D1E"/>
    <w:rsid w:val="00B84E8E"/>
    <w:rsid w:val="00B8517F"/>
    <w:rsid w:val="00B854BC"/>
    <w:rsid w:val="00B85664"/>
    <w:rsid w:val="00B85D50"/>
    <w:rsid w:val="00B85D96"/>
    <w:rsid w:val="00B8698B"/>
    <w:rsid w:val="00B86CE3"/>
    <w:rsid w:val="00B87526"/>
    <w:rsid w:val="00B876B9"/>
    <w:rsid w:val="00B9013E"/>
    <w:rsid w:val="00B913C7"/>
    <w:rsid w:val="00B91C4F"/>
    <w:rsid w:val="00B91F42"/>
    <w:rsid w:val="00B926AC"/>
    <w:rsid w:val="00B92E36"/>
    <w:rsid w:val="00B938D1"/>
    <w:rsid w:val="00B950D5"/>
    <w:rsid w:val="00B952B5"/>
    <w:rsid w:val="00B954EB"/>
    <w:rsid w:val="00B959EC"/>
    <w:rsid w:val="00B95CCB"/>
    <w:rsid w:val="00B95D4A"/>
    <w:rsid w:val="00B9630D"/>
    <w:rsid w:val="00B96C1A"/>
    <w:rsid w:val="00B97397"/>
    <w:rsid w:val="00B976DB"/>
    <w:rsid w:val="00B97B00"/>
    <w:rsid w:val="00B97B10"/>
    <w:rsid w:val="00B97EAF"/>
    <w:rsid w:val="00BA0492"/>
    <w:rsid w:val="00BA094A"/>
    <w:rsid w:val="00BA09FB"/>
    <w:rsid w:val="00BA141A"/>
    <w:rsid w:val="00BA3015"/>
    <w:rsid w:val="00BA4221"/>
    <w:rsid w:val="00BA49AE"/>
    <w:rsid w:val="00BA4D56"/>
    <w:rsid w:val="00BA5559"/>
    <w:rsid w:val="00BA5F2D"/>
    <w:rsid w:val="00BA6165"/>
    <w:rsid w:val="00BA68CE"/>
    <w:rsid w:val="00BA6CA2"/>
    <w:rsid w:val="00BA6DBB"/>
    <w:rsid w:val="00BA758B"/>
    <w:rsid w:val="00BA7729"/>
    <w:rsid w:val="00BA7932"/>
    <w:rsid w:val="00BA7D73"/>
    <w:rsid w:val="00BB022D"/>
    <w:rsid w:val="00BB0BCE"/>
    <w:rsid w:val="00BB0F65"/>
    <w:rsid w:val="00BB14A8"/>
    <w:rsid w:val="00BB1530"/>
    <w:rsid w:val="00BB1C3F"/>
    <w:rsid w:val="00BB27C9"/>
    <w:rsid w:val="00BB2F27"/>
    <w:rsid w:val="00BB319C"/>
    <w:rsid w:val="00BB3482"/>
    <w:rsid w:val="00BB3EEC"/>
    <w:rsid w:val="00BB5C70"/>
    <w:rsid w:val="00BB658E"/>
    <w:rsid w:val="00BB67C1"/>
    <w:rsid w:val="00BB7578"/>
    <w:rsid w:val="00BC0444"/>
    <w:rsid w:val="00BC048A"/>
    <w:rsid w:val="00BC082D"/>
    <w:rsid w:val="00BC15B5"/>
    <w:rsid w:val="00BC15F3"/>
    <w:rsid w:val="00BC1C65"/>
    <w:rsid w:val="00BC2A56"/>
    <w:rsid w:val="00BC4536"/>
    <w:rsid w:val="00BC495C"/>
    <w:rsid w:val="00BC514A"/>
    <w:rsid w:val="00BC52EA"/>
    <w:rsid w:val="00BC58FC"/>
    <w:rsid w:val="00BC6B3A"/>
    <w:rsid w:val="00BD109D"/>
    <w:rsid w:val="00BD130B"/>
    <w:rsid w:val="00BD15C3"/>
    <w:rsid w:val="00BD1B0E"/>
    <w:rsid w:val="00BD2CF8"/>
    <w:rsid w:val="00BD2FB3"/>
    <w:rsid w:val="00BD3B73"/>
    <w:rsid w:val="00BD3BED"/>
    <w:rsid w:val="00BD425B"/>
    <w:rsid w:val="00BD43F1"/>
    <w:rsid w:val="00BD50BB"/>
    <w:rsid w:val="00BD5B7C"/>
    <w:rsid w:val="00BD65DC"/>
    <w:rsid w:val="00BD66F2"/>
    <w:rsid w:val="00BD6C8B"/>
    <w:rsid w:val="00BD73DE"/>
    <w:rsid w:val="00BD7B45"/>
    <w:rsid w:val="00BE053E"/>
    <w:rsid w:val="00BE0A97"/>
    <w:rsid w:val="00BE0BFC"/>
    <w:rsid w:val="00BE0E92"/>
    <w:rsid w:val="00BE0F84"/>
    <w:rsid w:val="00BE105E"/>
    <w:rsid w:val="00BE14AB"/>
    <w:rsid w:val="00BE16FF"/>
    <w:rsid w:val="00BE1829"/>
    <w:rsid w:val="00BE207A"/>
    <w:rsid w:val="00BE2208"/>
    <w:rsid w:val="00BE2271"/>
    <w:rsid w:val="00BE3019"/>
    <w:rsid w:val="00BE3855"/>
    <w:rsid w:val="00BE3EA8"/>
    <w:rsid w:val="00BE420C"/>
    <w:rsid w:val="00BE49B8"/>
    <w:rsid w:val="00BE50D0"/>
    <w:rsid w:val="00BE59FC"/>
    <w:rsid w:val="00BE6841"/>
    <w:rsid w:val="00BE6966"/>
    <w:rsid w:val="00BE75BA"/>
    <w:rsid w:val="00BE766C"/>
    <w:rsid w:val="00BE76B1"/>
    <w:rsid w:val="00BE7D44"/>
    <w:rsid w:val="00BF0055"/>
    <w:rsid w:val="00BF08B1"/>
    <w:rsid w:val="00BF0D32"/>
    <w:rsid w:val="00BF14D2"/>
    <w:rsid w:val="00BF1678"/>
    <w:rsid w:val="00BF1D87"/>
    <w:rsid w:val="00BF397E"/>
    <w:rsid w:val="00BF46BC"/>
    <w:rsid w:val="00BF4E61"/>
    <w:rsid w:val="00BF5491"/>
    <w:rsid w:val="00BF58D4"/>
    <w:rsid w:val="00BF6318"/>
    <w:rsid w:val="00BF681B"/>
    <w:rsid w:val="00BF6E73"/>
    <w:rsid w:val="00BF738A"/>
    <w:rsid w:val="00C0003B"/>
    <w:rsid w:val="00C00045"/>
    <w:rsid w:val="00C00797"/>
    <w:rsid w:val="00C01F26"/>
    <w:rsid w:val="00C02003"/>
    <w:rsid w:val="00C0268F"/>
    <w:rsid w:val="00C026BF"/>
    <w:rsid w:val="00C02C95"/>
    <w:rsid w:val="00C02F1E"/>
    <w:rsid w:val="00C0333D"/>
    <w:rsid w:val="00C0377A"/>
    <w:rsid w:val="00C037A5"/>
    <w:rsid w:val="00C047F0"/>
    <w:rsid w:val="00C05764"/>
    <w:rsid w:val="00C060F9"/>
    <w:rsid w:val="00C0653F"/>
    <w:rsid w:val="00C07956"/>
    <w:rsid w:val="00C07B1F"/>
    <w:rsid w:val="00C07D46"/>
    <w:rsid w:val="00C07E24"/>
    <w:rsid w:val="00C1060A"/>
    <w:rsid w:val="00C10653"/>
    <w:rsid w:val="00C10C0B"/>
    <w:rsid w:val="00C1107D"/>
    <w:rsid w:val="00C11207"/>
    <w:rsid w:val="00C115E6"/>
    <w:rsid w:val="00C11A62"/>
    <w:rsid w:val="00C11D54"/>
    <w:rsid w:val="00C1226D"/>
    <w:rsid w:val="00C122CB"/>
    <w:rsid w:val="00C1254C"/>
    <w:rsid w:val="00C1262F"/>
    <w:rsid w:val="00C13323"/>
    <w:rsid w:val="00C13F75"/>
    <w:rsid w:val="00C14885"/>
    <w:rsid w:val="00C154B1"/>
    <w:rsid w:val="00C15F0C"/>
    <w:rsid w:val="00C16878"/>
    <w:rsid w:val="00C16ADF"/>
    <w:rsid w:val="00C16E91"/>
    <w:rsid w:val="00C17A34"/>
    <w:rsid w:val="00C17B99"/>
    <w:rsid w:val="00C20028"/>
    <w:rsid w:val="00C20466"/>
    <w:rsid w:val="00C209C9"/>
    <w:rsid w:val="00C20F06"/>
    <w:rsid w:val="00C230E5"/>
    <w:rsid w:val="00C2343F"/>
    <w:rsid w:val="00C23ADF"/>
    <w:rsid w:val="00C23BBD"/>
    <w:rsid w:val="00C2461F"/>
    <w:rsid w:val="00C24F77"/>
    <w:rsid w:val="00C251EF"/>
    <w:rsid w:val="00C255CA"/>
    <w:rsid w:val="00C25D16"/>
    <w:rsid w:val="00C25DA0"/>
    <w:rsid w:val="00C275D1"/>
    <w:rsid w:val="00C27751"/>
    <w:rsid w:val="00C27E36"/>
    <w:rsid w:val="00C30209"/>
    <w:rsid w:val="00C30774"/>
    <w:rsid w:val="00C30A80"/>
    <w:rsid w:val="00C30B4D"/>
    <w:rsid w:val="00C30C8B"/>
    <w:rsid w:val="00C32100"/>
    <w:rsid w:val="00C323B3"/>
    <w:rsid w:val="00C32C10"/>
    <w:rsid w:val="00C32C8C"/>
    <w:rsid w:val="00C33143"/>
    <w:rsid w:val="00C33225"/>
    <w:rsid w:val="00C33A9C"/>
    <w:rsid w:val="00C35DBF"/>
    <w:rsid w:val="00C3607A"/>
    <w:rsid w:val="00C36E31"/>
    <w:rsid w:val="00C37653"/>
    <w:rsid w:val="00C376C5"/>
    <w:rsid w:val="00C40279"/>
    <w:rsid w:val="00C405E8"/>
    <w:rsid w:val="00C40663"/>
    <w:rsid w:val="00C408B9"/>
    <w:rsid w:val="00C40C5E"/>
    <w:rsid w:val="00C41320"/>
    <w:rsid w:val="00C41FCD"/>
    <w:rsid w:val="00C43581"/>
    <w:rsid w:val="00C435C0"/>
    <w:rsid w:val="00C43F15"/>
    <w:rsid w:val="00C4420F"/>
    <w:rsid w:val="00C44385"/>
    <w:rsid w:val="00C443F6"/>
    <w:rsid w:val="00C44D7C"/>
    <w:rsid w:val="00C452A0"/>
    <w:rsid w:val="00C45BE1"/>
    <w:rsid w:val="00C45CB1"/>
    <w:rsid w:val="00C45D57"/>
    <w:rsid w:val="00C45E13"/>
    <w:rsid w:val="00C467F1"/>
    <w:rsid w:val="00C46D10"/>
    <w:rsid w:val="00C47F70"/>
    <w:rsid w:val="00C5072C"/>
    <w:rsid w:val="00C50D6B"/>
    <w:rsid w:val="00C51198"/>
    <w:rsid w:val="00C516C5"/>
    <w:rsid w:val="00C51969"/>
    <w:rsid w:val="00C51C94"/>
    <w:rsid w:val="00C52461"/>
    <w:rsid w:val="00C526ED"/>
    <w:rsid w:val="00C528F1"/>
    <w:rsid w:val="00C52909"/>
    <w:rsid w:val="00C52D38"/>
    <w:rsid w:val="00C530C1"/>
    <w:rsid w:val="00C56433"/>
    <w:rsid w:val="00C56D53"/>
    <w:rsid w:val="00C56E23"/>
    <w:rsid w:val="00C57C36"/>
    <w:rsid w:val="00C57DCD"/>
    <w:rsid w:val="00C60707"/>
    <w:rsid w:val="00C6087B"/>
    <w:rsid w:val="00C610F1"/>
    <w:rsid w:val="00C6141A"/>
    <w:rsid w:val="00C6267D"/>
    <w:rsid w:val="00C633A9"/>
    <w:rsid w:val="00C636EC"/>
    <w:rsid w:val="00C642BB"/>
    <w:rsid w:val="00C643C8"/>
    <w:rsid w:val="00C66B7D"/>
    <w:rsid w:val="00C66D82"/>
    <w:rsid w:val="00C67082"/>
    <w:rsid w:val="00C706D1"/>
    <w:rsid w:val="00C706EC"/>
    <w:rsid w:val="00C70778"/>
    <w:rsid w:val="00C707D8"/>
    <w:rsid w:val="00C70C28"/>
    <w:rsid w:val="00C71016"/>
    <w:rsid w:val="00C713CA"/>
    <w:rsid w:val="00C741D7"/>
    <w:rsid w:val="00C74FE8"/>
    <w:rsid w:val="00C7503D"/>
    <w:rsid w:val="00C769D7"/>
    <w:rsid w:val="00C778E2"/>
    <w:rsid w:val="00C779EB"/>
    <w:rsid w:val="00C77D3F"/>
    <w:rsid w:val="00C8078E"/>
    <w:rsid w:val="00C80C15"/>
    <w:rsid w:val="00C80EA2"/>
    <w:rsid w:val="00C80F55"/>
    <w:rsid w:val="00C811EE"/>
    <w:rsid w:val="00C81C8C"/>
    <w:rsid w:val="00C82063"/>
    <w:rsid w:val="00C827A6"/>
    <w:rsid w:val="00C82ECE"/>
    <w:rsid w:val="00C832C5"/>
    <w:rsid w:val="00C83C81"/>
    <w:rsid w:val="00C84890"/>
    <w:rsid w:val="00C85552"/>
    <w:rsid w:val="00C858D7"/>
    <w:rsid w:val="00C85A27"/>
    <w:rsid w:val="00C868A1"/>
    <w:rsid w:val="00C86A57"/>
    <w:rsid w:val="00C86FC1"/>
    <w:rsid w:val="00C87022"/>
    <w:rsid w:val="00C8784D"/>
    <w:rsid w:val="00C9012C"/>
    <w:rsid w:val="00C9033D"/>
    <w:rsid w:val="00C903AB"/>
    <w:rsid w:val="00C90A32"/>
    <w:rsid w:val="00C914B6"/>
    <w:rsid w:val="00C91DB7"/>
    <w:rsid w:val="00C94114"/>
    <w:rsid w:val="00C9443A"/>
    <w:rsid w:val="00C94786"/>
    <w:rsid w:val="00C94BC6"/>
    <w:rsid w:val="00C957CD"/>
    <w:rsid w:val="00C95CC6"/>
    <w:rsid w:val="00C9640C"/>
    <w:rsid w:val="00C97102"/>
    <w:rsid w:val="00C973A1"/>
    <w:rsid w:val="00CA1379"/>
    <w:rsid w:val="00CA2F92"/>
    <w:rsid w:val="00CA2FFE"/>
    <w:rsid w:val="00CA35EC"/>
    <w:rsid w:val="00CA4168"/>
    <w:rsid w:val="00CA4680"/>
    <w:rsid w:val="00CA494E"/>
    <w:rsid w:val="00CA4FC1"/>
    <w:rsid w:val="00CA5589"/>
    <w:rsid w:val="00CA55B9"/>
    <w:rsid w:val="00CA5829"/>
    <w:rsid w:val="00CA5A2F"/>
    <w:rsid w:val="00CA5B13"/>
    <w:rsid w:val="00CA5D37"/>
    <w:rsid w:val="00CA5FFF"/>
    <w:rsid w:val="00CA6C92"/>
    <w:rsid w:val="00CA779C"/>
    <w:rsid w:val="00CA794D"/>
    <w:rsid w:val="00CA7B3C"/>
    <w:rsid w:val="00CB01CD"/>
    <w:rsid w:val="00CB0668"/>
    <w:rsid w:val="00CB082E"/>
    <w:rsid w:val="00CB0D8C"/>
    <w:rsid w:val="00CB14BD"/>
    <w:rsid w:val="00CB1732"/>
    <w:rsid w:val="00CB1824"/>
    <w:rsid w:val="00CB194F"/>
    <w:rsid w:val="00CB2B92"/>
    <w:rsid w:val="00CB2F1B"/>
    <w:rsid w:val="00CB3C4F"/>
    <w:rsid w:val="00CB4B5A"/>
    <w:rsid w:val="00CB4FF8"/>
    <w:rsid w:val="00CB629C"/>
    <w:rsid w:val="00CB62E2"/>
    <w:rsid w:val="00CB68B4"/>
    <w:rsid w:val="00CB69C5"/>
    <w:rsid w:val="00CB6EEF"/>
    <w:rsid w:val="00CB7261"/>
    <w:rsid w:val="00CB7434"/>
    <w:rsid w:val="00CC09A6"/>
    <w:rsid w:val="00CC0FE2"/>
    <w:rsid w:val="00CC1997"/>
    <w:rsid w:val="00CC1F9B"/>
    <w:rsid w:val="00CC256F"/>
    <w:rsid w:val="00CC2F9B"/>
    <w:rsid w:val="00CC39D4"/>
    <w:rsid w:val="00CC3FEE"/>
    <w:rsid w:val="00CC40DE"/>
    <w:rsid w:val="00CC415F"/>
    <w:rsid w:val="00CC4D22"/>
    <w:rsid w:val="00CC4F13"/>
    <w:rsid w:val="00CC52B1"/>
    <w:rsid w:val="00CC5461"/>
    <w:rsid w:val="00CC58CC"/>
    <w:rsid w:val="00CC6C69"/>
    <w:rsid w:val="00CC7904"/>
    <w:rsid w:val="00CC7AD8"/>
    <w:rsid w:val="00CC7E16"/>
    <w:rsid w:val="00CC7F9D"/>
    <w:rsid w:val="00CD02B2"/>
    <w:rsid w:val="00CD0D05"/>
    <w:rsid w:val="00CD184B"/>
    <w:rsid w:val="00CD2548"/>
    <w:rsid w:val="00CD2A32"/>
    <w:rsid w:val="00CD2CD5"/>
    <w:rsid w:val="00CD37C0"/>
    <w:rsid w:val="00CD4A32"/>
    <w:rsid w:val="00CD4BA8"/>
    <w:rsid w:val="00CD4FE2"/>
    <w:rsid w:val="00CD5516"/>
    <w:rsid w:val="00CD561D"/>
    <w:rsid w:val="00CD6A7B"/>
    <w:rsid w:val="00CE00A1"/>
    <w:rsid w:val="00CE09B7"/>
    <w:rsid w:val="00CE0A75"/>
    <w:rsid w:val="00CE0B12"/>
    <w:rsid w:val="00CE0B7F"/>
    <w:rsid w:val="00CE0E62"/>
    <w:rsid w:val="00CE0F45"/>
    <w:rsid w:val="00CE187B"/>
    <w:rsid w:val="00CE1D5C"/>
    <w:rsid w:val="00CE1DAF"/>
    <w:rsid w:val="00CE2A76"/>
    <w:rsid w:val="00CE3073"/>
    <w:rsid w:val="00CE3301"/>
    <w:rsid w:val="00CE3967"/>
    <w:rsid w:val="00CE3BCB"/>
    <w:rsid w:val="00CE4097"/>
    <w:rsid w:val="00CE41EB"/>
    <w:rsid w:val="00CE46DF"/>
    <w:rsid w:val="00CE541E"/>
    <w:rsid w:val="00CE5A54"/>
    <w:rsid w:val="00CE5DDB"/>
    <w:rsid w:val="00CE6ADC"/>
    <w:rsid w:val="00CE6B29"/>
    <w:rsid w:val="00CE6F83"/>
    <w:rsid w:val="00CF070F"/>
    <w:rsid w:val="00CF0EBD"/>
    <w:rsid w:val="00CF1212"/>
    <w:rsid w:val="00CF1462"/>
    <w:rsid w:val="00CF149C"/>
    <w:rsid w:val="00CF2039"/>
    <w:rsid w:val="00CF289E"/>
    <w:rsid w:val="00CF2F55"/>
    <w:rsid w:val="00CF3D84"/>
    <w:rsid w:val="00CF4735"/>
    <w:rsid w:val="00CF47C4"/>
    <w:rsid w:val="00CF5B92"/>
    <w:rsid w:val="00CF5E26"/>
    <w:rsid w:val="00CF6898"/>
    <w:rsid w:val="00CF6C37"/>
    <w:rsid w:val="00D00476"/>
    <w:rsid w:val="00D00B31"/>
    <w:rsid w:val="00D00DB0"/>
    <w:rsid w:val="00D015E1"/>
    <w:rsid w:val="00D0162B"/>
    <w:rsid w:val="00D02136"/>
    <w:rsid w:val="00D02997"/>
    <w:rsid w:val="00D02BCE"/>
    <w:rsid w:val="00D02D54"/>
    <w:rsid w:val="00D032E0"/>
    <w:rsid w:val="00D0358E"/>
    <w:rsid w:val="00D03650"/>
    <w:rsid w:val="00D03A29"/>
    <w:rsid w:val="00D03DB8"/>
    <w:rsid w:val="00D040E9"/>
    <w:rsid w:val="00D04181"/>
    <w:rsid w:val="00D044C2"/>
    <w:rsid w:val="00D051DE"/>
    <w:rsid w:val="00D05364"/>
    <w:rsid w:val="00D053EE"/>
    <w:rsid w:val="00D0560C"/>
    <w:rsid w:val="00D057D2"/>
    <w:rsid w:val="00D06154"/>
    <w:rsid w:val="00D0718A"/>
    <w:rsid w:val="00D07682"/>
    <w:rsid w:val="00D07D1A"/>
    <w:rsid w:val="00D1072B"/>
    <w:rsid w:val="00D11E76"/>
    <w:rsid w:val="00D11ECD"/>
    <w:rsid w:val="00D121EF"/>
    <w:rsid w:val="00D132CE"/>
    <w:rsid w:val="00D13604"/>
    <w:rsid w:val="00D1387F"/>
    <w:rsid w:val="00D13F0E"/>
    <w:rsid w:val="00D14395"/>
    <w:rsid w:val="00D14A05"/>
    <w:rsid w:val="00D14B45"/>
    <w:rsid w:val="00D14BDE"/>
    <w:rsid w:val="00D14F27"/>
    <w:rsid w:val="00D1502E"/>
    <w:rsid w:val="00D15139"/>
    <w:rsid w:val="00D15568"/>
    <w:rsid w:val="00D155FF"/>
    <w:rsid w:val="00D15E81"/>
    <w:rsid w:val="00D1663E"/>
    <w:rsid w:val="00D16CC1"/>
    <w:rsid w:val="00D16E9E"/>
    <w:rsid w:val="00D17380"/>
    <w:rsid w:val="00D17F16"/>
    <w:rsid w:val="00D17F67"/>
    <w:rsid w:val="00D17FD2"/>
    <w:rsid w:val="00D2024D"/>
    <w:rsid w:val="00D21BCC"/>
    <w:rsid w:val="00D2258A"/>
    <w:rsid w:val="00D2344D"/>
    <w:rsid w:val="00D23910"/>
    <w:rsid w:val="00D2408F"/>
    <w:rsid w:val="00D2453E"/>
    <w:rsid w:val="00D24AB7"/>
    <w:rsid w:val="00D27445"/>
    <w:rsid w:val="00D27874"/>
    <w:rsid w:val="00D27B98"/>
    <w:rsid w:val="00D27CC3"/>
    <w:rsid w:val="00D30232"/>
    <w:rsid w:val="00D305C7"/>
    <w:rsid w:val="00D30CB8"/>
    <w:rsid w:val="00D31386"/>
    <w:rsid w:val="00D31DD2"/>
    <w:rsid w:val="00D31EED"/>
    <w:rsid w:val="00D3249F"/>
    <w:rsid w:val="00D32A77"/>
    <w:rsid w:val="00D32DB2"/>
    <w:rsid w:val="00D32EBD"/>
    <w:rsid w:val="00D3311A"/>
    <w:rsid w:val="00D34210"/>
    <w:rsid w:val="00D35136"/>
    <w:rsid w:val="00D35870"/>
    <w:rsid w:val="00D360E6"/>
    <w:rsid w:val="00D36153"/>
    <w:rsid w:val="00D361B8"/>
    <w:rsid w:val="00D367D1"/>
    <w:rsid w:val="00D36E95"/>
    <w:rsid w:val="00D3725B"/>
    <w:rsid w:val="00D40CB2"/>
    <w:rsid w:val="00D418FE"/>
    <w:rsid w:val="00D436E9"/>
    <w:rsid w:val="00D43987"/>
    <w:rsid w:val="00D43EA0"/>
    <w:rsid w:val="00D45486"/>
    <w:rsid w:val="00D45753"/>
    <w:rsid w:val="00D45803"/>
    <w:rsid w:val="00D45D75"/>
    <w:rsid w:val="00D46841"/>
    <w:rsid w:val="00D46A3C"/>
    <w:rsid w:val="00D47479"/>
    <w:rsid w:val="00D47730"/>
    <w:rsid w:val="00D47F1A"/>
    <w:rsid w:val="00D503B7"/>
    <w:rsid w:val="00D50D1E"/>
    <w:rsid w:val="00D50F7E"/>
    <w:rsid w:val="00D53133"/>
    <w:rsid w:val="00D53187"/>
    <w:rsid w:val="00D533C0"/>
    <w:rsid w:val="00D536CC"/>
    <w:rsid w:val="00D53995"/>
    <w:rsid w:val="00D53E6D"/>
    <w:rsid w:val="00D54184"/>
    <w:rsid w:val="00D544F8"/>
    <w:rsid w:val="00D54517"/>
    <w:rsid w:val="00D54E7F"/>
    <w:rsid w:val="00D55530"/>
    <w:rsid w:val="00D55C8F"/>
    <w:rsid w:val="00D55D03"/>
    <w:rsid w:val="00D5625F"/>
    <w:rsid w:val="00D56B38"/>
    <w:rsid w:val="00D604BA"/>
    <w:rsid w:val="00D61782"/>
    <w:rsid w:val="00D61B41"/>
    <w:rsid w:val="00D61EE8"/>
    <w:rsid w:val="00D621E6"/>
    <w:rsid w:val="00D62A77"/>
    <w:rsid w:val="00D63220"/>
    <w:rsid w:val="00D63747"/>
    <w:rsid w:val="00D63DA6"/>
    <w:rsid w:val="00D64123"/>
    <w:rsid w:val="00D65037"/>
    <w:rsid w:val="00D65C0D"/>
    <w:rsid w:val="00D65D84"/>
    <w:rsid w:val="00D65F71"/>
    <w:rsid w:val="00D65FCB"/>
    <w:rsid w:val="00D66646"/>
    <w:rsid w:val="00D66E96"/>
    <w:rsid w:val="00D671B3"/>
    <w:rsid w:val="00D67279"/>
    <w:rsid w:val="00D673F3"/>
    <w:rsid w:val="00D67690"/>
    <w:rsid w:val="00D701D3"/>
    <w:rsid w:val="00D702B8"/>
    <w:rsid w:val="00D7047B"/>
    <w:rsid w:val="00D70951"/>
    <w:rsid w:val="00D72135"/>
    <w:rsid w:val="00D74405"/>
    <w:rsid w:val="00D74743"/>
    <w:rsid w:val="00D747C7"/>
    <w:rsid w:val="00D74D75"/>
    <w:rsid w:val="00D74F7D"/>
    <w:rsid w:val="00D76269"/>
    <w:rsid w:val="00D7691A"/>
    <w:rsid w:val="00D7693F"/>
    <w:rsid w:val="00D770E5"/>
    <w:rsid w:val="00D77CD8"/>
    <w:rsid w:val="00D77D60"/>
    <w:rsid w:val="00D8138D"/>
    <w:rsid w:val="00D81EBC"/>
    <w:rsid w:val="00D83483"/>
    <w:rsid w:val="00D836E4"/>
    <w:rsid w:val="00D84471"/>
    <w:rsid w:val="00D84613"/>
    <w:rsid w:val="00D84961"/>
    <w:rsid w:val="00D84A32"/>
    <w:rsid w:val="00D85AAC"/>
    <w:rsid w:val="00D8602D"/>
    <w:rsid w:val="00D86F7F"/>
    <w:rsid w:val="00D873CD"/>
    <w:rsid w:val="00D875B8"/>
    <w:rsid w:val="00D8783F"/>
    <w:rsid w:val="00D87896"/>
    <w:rsid w:val="00D9009C"/>
    <w:rsid w:val="00D908BD"/>
    <w:rsid w:val="00D90B1C"/>
    <w:rsid w:val="00D9119D"/>
    <w:rsid w:val="00D91FDC"/>
    <w:rsid w:val="00D92532"/>
    <w:rsid w:val="00D929CF"/>
    <w:rsid w:val="00D93139"/>
    <w:rsid w:val="00D9327F"/>
    <w:rsid w:val="00D934ED"/>
    <w:rsid w:val="00D93C99"/>
    <w:rsid w:val="00D942A9"/>
    <w:rsid w:val="00D945D3"/>
    <w:rsid w:val="00D946E1"/>
    <w:rsid w:val="00D95019"/>
    <w:rsid w:val="00D9562E"/>
    <w:rsid w:val="00D9569E"/>
    <w:rsid w:val="00D95732"/>
    <w:rsid w:val="00D959B5"/>
    <w:rsid w:val="00D96117"/>
    <w:rsid w:val="00D96617"/>
    <w:rsid w:val="00D968C7"/>
    <w:rsid w:val="00D9730E"/>
    <w:rsid w:val="00DA0799"/>
    <w:rsid w:val="00DA09BE"/>
    <w:rsid w:val="00DA1A24"/>
    <w:rsid w:val="00DA1AC7"/>
    <w:rsid w:val="00DA202E"/>
    <w:rsid w:val="00DA2083"/>
    <w:rsid w:val="00DA2363"/>
    <w:rsid w:val="00DA333C"/>
    <w:rsid w:val="00DA3611"/>
    <w:rsid w:val="00DA3C28"/>
    <w:rsid w:val="00DA3CD2"/>
    <w:rsid w:val="00DA41EB"/>
    <w:rsid w:val="00DA42E6"/>
    <w:rsid w:val="00DA465D"/>
    <w:rsid w:val="00DA51CD"/>
    <w:rsid w:val="00DA61FA"/>
    <w:rsid w:val="00DA6200"/>
    <w:rsid w:val="00DA6893"/>
    <w:rsid w:val="00DA7150"/>
    <w:rsid w:val="00DA7CEF"/>
    <w:rsid w:val="00DA7D83"/>
    <w:rsid w:val="00DA7FB8"/>
    <w:rsid w:val="00DB119F"/>
    <w:rsid w:val="00DB1BBB"/>
    <w:rsid w:val="00DB20B1"/>
    <w:rsid w:val="00DB2541"/>
    <w:rsid w:val="00DB2F5A"/>
    <w:rsid w:val="00DB3CF4"/>
    <w:rsid w:val="00DB401E"/>
    <w:rsid w:val="00DB4503"/>
    <w:rsid w:val="00DB492E"/>
    <w:rsid w:val="00DB4BEA"/>
    <w:rsid w:val="00DB57F4"/>
    <w:rsid w:val="00DB58A9"/>
    <w:rsid w:val="00DB6034"/>
    <w:rsid w:val="00DB62F6"/>
    <w:rsid w:val="00DB63F6"/>
    <w:rsid w:val="00DB654D"/>
    <w:rsid w:val="00DB6CA1"/>
    <w:rsid w:val="00DB764B"/>
    <w:rsid w:val="00DB7A45"/>
    <w:rsid w:val="00DB7E97"/>
    <w:rsid w:val="00DC02B8"/>
    <w:rsid w:val="00DC05B9"/>
    <w:rsid w:val="00DC0631"/>
    <w:rsid w:val="00DC0999"/>
    <w:rsid w:val="00DC09D1"/>
    <w:rsid w:val="00DC0A8B"/>
    <w:rsid w:val="00DC177A"/>
    <w:rsid w:val="00DC17B0"/>
    <w:rsid w:val="00DC1811"/>
    <w:rsid w:val="00DC1B58"/>
    <w:rsid w:val="00DC24BB"/>
    <w:rsid w:val="00DC2B9D"/>
    <w:rsid w:val="00DC3192"/>
    <w:rsid w:val="00DC3408"/>
    <w:rsid w:val="00DC4303"/>
    <w:rsid w:val="00DC4887"/>
    <w:rsid w:val="00DC4D85"/>
    <w:rsid w:val="00DC4E09"/>
    <w:rsid w:val="00DC5AA7"/>
    <w:rsid w:val="00DC6C97"/>
    <w:rsid w:val="00DC712F"/>
    <w:rsid w:val="00DC7425"/>
    <w:rsid w:val="00DC757C"/>
    <w:rsid w:val="00DC7F66"/>
    <w:rsid w:val="00DD120D"/>
    <w:rsid w:val="00DD1291"/>
    <w:rsid w:val="00DD15CC"/>
    <w:rsid w:val="00DD18C3"/>
    <w:rsid w:val="00DD1AA8"/>
    <w:rsid w:val="00DD1CA8"/>
    <w:rsid w:val="00DD271F"/>
    <w:rsid w:val="00DD3376"/>
    <w:rsid w:val="00DD38B1"/>
    <w:rsid w:val="00DD3922"/>
    <w:rsid w:val="00DD3B71"/>
    <w:rsid w:val="00DD3D76"/>
    <w:rsid w:val="00DD44B9"/>
    <w:rsid w:val="00DD4696"/>
    <w:rsid w:val="00DD508B"/>
    <w:rsid w:val="00DD522D"/>
    <w:rsid w:val="00DD55D0"/>
    <w:rsid w:val="00DD58B2"/>
    <w:rsid w:val="00DD64BD"/>
    <w:rsid w:val="00DD665A"/>
    <w:rsid w:val="00DD6788"/>
    <w:rsid w:val="00DD6FD4"/>
    <w:rsid w:val="00DD7380"/>
    <w:rsid w:val="00DD7526"/>
    <w:rsid w:val="00DD7EB8"/>
    <w:rsid w:val="00DE00C8"/>
    <w:rsid w:val="00DE0237"/>
    <w:rsid w:val="00DE10A8"/>
    <w:rsid w:val="00DE1867"/>
    <w:rsid w:val="00DE452C"/>
    <w:rsid w:val="00DE463D"/>
    <w:rsid w:val="00DE4669"/>
    <w:rsid w:val="00DE4AEC"/>
    <w:rsid w:val="00DE4D30"/>
    <w:rsid w:val="00DE4E42"/>
    <w:rsid w:val="00DE537A"/>
    <w:rsid w:val="00DE5AF5"/>
    <w:rsid w:val="00DE612E"/>
    <w:rsid w:val="00DE713B"/>
    <w:rsid w:val="00DE7A81"/>
    <w:rsid w:val="00DE7E83"/>
    <w:rsid w:val="00DF0223"/>
    <w:rsid w:val="00DF06EA"/>
    <w:rsid w:val="00DF10CE"/>
    <w:rsid w:val="00DF116D"/>
    <w:rsid w:val="00DF1BD5"/>
    <w:rsid w:val="00DF2423"/>
    <w:rsid w:val="00DF2EEE"/>
    <w:rsid w:val="00DF4FCD"/>
    <w:rsid w:val="00DF5025"/>
    <w:rsid w:val="00DF5160"/>
    <w:rsid w:val="00DF5941"/>
    <w:rsid w:val="00DF5A7A"/>
    <w:rsid w:val="00DF60B6"/>
    <w:rsid w:val="00DF6528"/>
    <w:rsid w:val="00DF660C"/>
    <w:rsid w:val="00DF6781"/>
    <w:rsid w:val="00DF6AE6"/>
    <w:rsid w:val="00DF6DD6"/>
    <w:rsid w:val="00DF793B"/>
    <w:rsid w:val="00DF7F40"/>
    <w:rsid w:val="00E00A04"/>
    <w:rsid w:val="00E00A0F"/>
    <w:rsid w:val="00E01368"/>
    <w:rsid w:val="00E018C2"/>
    <w:rsid w:val="00E01EC8"/>
    <w:rsid w:val="00E01F11"/>
    <w:rsid w:val="00E02C6D"/>
    <w:rsid w:val="00E04CFF"/>
    <w:rsid w:val="00E04E5C"/>
    <w:rsid w:val="00E05110"/>
    <w:rsid w:val="00E055EF"/>
    <w:rsid w:val="00E05C7C"/>
    <w:rsid w:val="00E05E03"/>
    <w:rsid w:val="00E06156"/>
    <w:rsid w:val="00E06D20"/>
    <w:rsid w:val="00E075EE"/>
    <w:rsid w:val="00E07E14"/>
    <w:rsid w:val="00E10293"/>
    <w:rsid w:val="00E10979"/>
    <w:rsid w:val="00E11B90"/>
    <w:rsid w:val="00E126B9"/>
    <w:rsid w:val="00E13DE2"/>
    <w:rsid w:val="00E146CE"/>
    <w:rsid w:val="00E148E9"/>
    <w:rsid w:val="00E14964"/>
    <w:rsid w:val="00E15EE4"/>
    <w:rsid w:val="00E17F12"/>
    <w:rsid w:val="00E20F0B"/>
    <w:rsid w:val="00E2101F"/>
    <w:rsid w:val="00E23868"/>
    <w:rsid w:val="00E23BA9"/>
    <w:rsid w:val="00E23BAB"/>
    <w:rsid w:val="00E24466"/>
    <w:rsid w:val="00E2463F"/>
    <w:rsid w:val="00E24B68"/>
    <w:rsid w:val="00E24F7C"/>
    <w:rsid w:val="00E25206"/>
    <w:rsid w:val="00E257FD"/>
    <w:rsid w:val="00E25FC2"/>
    <w:rsid w:val="00E26543"/>
    <w:rsid w:val="00E26791"/>
    <w:rsid w:val="00E26EDF"/>
    <w:rsid w:val="00E27407"/>
    <w:rsid w:val="00E27676"/>
    <w:rsid w:val="00E277E0"/>
    <w:rsid w:val="00E27CCA"/>
    <w:rsid w:val="00E30119"/>
    <w:rsid w:val="00E3037D"/>
    <w:rsid w:val="00E30AE6"/>
    <w:rsid w:val="00E314AB"/>
    <w:rsid w:val="00E319CA"/>
    <w:rsid w:val="00E32D54"/>
    <w:rsid w:val="00E33CAC"/>
    <w:rsid w:val="00E34014"/>
    <w:rsid w:val="00E34085"/>
    <w:rsid w:val="00E34B44"/>
    <w:rsid w:val="00E3523E"/>
    <w:rsid w:val="00E35407"/>
    <w:rsid w:val="00E35675"/>
    <w:rsid w:val="00E3592B"/>
    <w:rsid w:val="00E360CA"/>
    <w:rsid w:val="00E36249"/>
    <w:rsid w:val="00E369CD"/>
    <w:rsid w:val="00E3748A"/>
    <w:rsid w:val="00E376D7"/>
    <w:rsid w:val="00E37986"/>
    <w:rsid w:val="00E40165"/>
    <w:rsid w:val="00E401E1"/>
    <w:rsid w:val="00E40570"/>
    <w:rsid w:val="00E4185F"/>
    <w:rsid w:val="00E41C21"/>
    <w:rsid w:val="00E43F56"/>
    <w:rsid w:val="00E448D1"/>
    <w:rsid w:val="00E44947"/>
    <w:rsid w:val="00E45037"/>
    <w:rsid w:val="00E45621"/>
    <w:rsid w:val="00E469B8"/>
    <w:rsid w:val="00E46A1F"/>
    <w:rsid w:val="00E46ED3"/>
    <w:rsid w:val="00E47277"/>
    <w:rsid w:val="00E50076"/>
    <w:rsid w:val="00E50B56"/>
    <w:rsid w:val="00E510FB"/>
    <w:rsid w:val="00E5124D"/>
    <w:rsid w:val="00E51A81"/>
    <w:rsid w:val="00E51E90"/>
    <w:rsid w:val="00E51ECC"/>
    <w:rsid w:val="00E539C8"/>
    <w:rsid w:val="00E5435D"/>
    <w:rsid w:val="00E549F1"/>
    <w:rsid w:val="00E54FE5"/>
    <w:rsid w:val="00E55010"/>
    <w:rsid w:val="00E5535D"/>
    <w:rsid w:val="00E561A9"/>
    <w:rsid w:val="00E566CF"/>
    <w:rsid w:val="00E5670C"/>
    <w:rsid w:val="00E56C32"/>
    <w:rsid w:val="00E607F5"/>
    <w:rsid w:val="00E6083B"/>
    <w:rsid w:val="00E60841"/>
    <w:rsid w:val="00E62050"/>
    <w:rsid w:val="00E62179"/>
    <w:rsid w:val="00E63002"/>
    <w:rsid w:val="00E6343A"/>
    <w:rsid w:val="00E6386A"/>
    <w:rsid w:val="00E63DC2"/>
    <w:rsid w:val="00E63EA9"/>
    <w:rsid w:val="00E648FA"/>
    <w:rsid w:val="00E64D0E"/>
    <w:rsid w:val="00E65308"/>
    <w:rsid w:val="00E65489"/>
    <w:rsid w:val="00E65551"/>
    <w:rsid w:val="00E65A12"/>
    <w:rsid w:val="00E661A0"/>
    <w:rsid w:val="00E6640E"/>
    <w:rsid w:val="00E70146"/>
    <w:rsid w:val="00E709D2"/>
    <w:rsid w:val="00E70E64"/>
    <w:rsid w:val="00E7117D"/>
    <w:rsid w:val="00E712A1"/>
    <w:rsid w:val="00E718AC"/>
    <w:rsid w:val="00E71B98"/>
    <w:rsid w:val="00E71D81"/>
    <w:rsid w:val="00E72087"/>
    <w:rsid w:val="00E72533"/>
    <w:rsid w:val="00E72A40"/>
    <w:rsid w:val="00E72BA1"/>
    <w:rsid w:val="00E72DC2"/>
    <w:rsid w:val="00E731D2"/>
    <w:rsid w:val="00E73980"/>
    <w:rsid w:val="00E739D6"/>
    <w:rsid w:val="00E744FF"/>
    <w:rsid w:val="00E7509B"/>
    <w:rsid w:val="00E76832"/>
    <w:rsid w:val="00E77885"/>
    <w:rsid w:val="00E77A28"/>
    <w:rsid w:val="00E77E29"/>
    <w:rsid w:val="00E800F3"/>
    <w:rsid w:val="00E803A6"/>
    <w:rsid w:val="00E805FF"/>
    <w:rsid w:val="00E80ED5"/>
    <w:rsid w:val="00E81044"/>
    <w:rsid w:val="00E8197B"/>
    <w:rsid w:val="00E822E7"/>
    <w:rsid w:val="00E82943"/>
    <w:rsid w:val="00E82A57"/>
    <w:rsid w:val="00E82C08"/>
    <w:rsid w:val="00E83245"/>
    <w:rsid w:val="00E84793"/>
    <w:rsid w:val="00E84C11"/>
    <w:rsid w:val="00E8596F"/>
    <w:rsid w:val="00E85B52"/>
    <w:rsid w:val="00E8604D"/>
    <w:rsid w:val="00E86A19"/>
    <w:rsid w:val="00E86E0E"/>
    <w:rsid w:val="00E87575"/>
    <w:rsid w:val="00E90044"/>
    <w:rsid w:val="00E90BE3"/>
    <w:rsid w:val="00E910B6"/>
    <w:rsid w:val="00E922F1"/>
    <w:rsid w:val="00E924ED"/>
    <w:rsid w:val="00E931BA"/>
    <w:rsid w:val="00E9376C"/>
    <w:rsid w:val="00E94381"/>
    <w:rsid w:val="00E944DE"/>
    <w:rsid w:val="00E95526"/>
    <w:rsid w:val="00E957FA"/>
    <w:rsid w:val="00E95C7D"/>
    <w:rsid w:val="00E9614D"/>
    <w:rsid w:val="00E96EAE"/>
    <w:rsid w:val="00E97202"/>
    <w:rsid w:val="00E9741B"/>
    <w:rsid w:val="00E97AC8"/>
    <w:rsid w:val="00EA07B3"/>
    <w:rsid w:val="00EA1879"/>
    <w:rsid w:val="00EA1BA9"/>
    <w:rsid w:val="00EA21EF"/>
    <w:rsid w:val="00EA2C43"/>
    <w:rsid w:val="00EA3077"/>
    <w:rsid w:val="00EA35EB"/>
    <w:rsid w:val="00EA3A73"/>
    <w:rsid w:val="00EA3D9F"/>
    <w:rsid w:val="00EA4478"/>
    <w:rsid w:val="00EA4A42"/>
    <w:rsid w:val="00EA4D4C"/>
    <w:rsid w:val="00EA4DBD"/>
    <w:rsid w:val="00EA5584"/>
    <w:rsid w:val="00EA5F1F"/>
    <w:rsid w:val="00EA600A"/>
    <w:rsid w:val="00EA6224"/>
    <w:rsid w:val="00EA6479"/>
    <w:rsid w:val="00EA7AFA"/>
    <w:rsid w:val="00EB0140"/>
    <w:rsid w:val="00EB0268"/>
    <w:rsid w:val="00EB0ACE"/>
    <w:rsid w:val="00EB0BFE"/>
    <w:rsid w:val="00EB0DD9"/>
    <w:rsid w:val="00EB0F65"/>
    <w:rsid w:val="00EB1753"/>
    <w:rsid w:val="00EB1F4E"/>
    <w:rsid w:val="00EB3029"/>
    <w:rsid w:val="00EB31E2"/>
    <w:rsid w:val="00EB3477"/>
    <w:rsid w:val="00EB43B0"/>
    <w:rsid w:val="00EB464A"/>
    <w:rsid w:val="00EB4927"/>
    <w:rsid w:val="00EB4C48"/>
    <w:rsid w:val="00EB5972"/>
    <w:rsid w:val="00EB5C15"/>
    <w:rsid w:val="00EB62F2"/>
    <w:rsid w:val="00EB6851"/>
    <w:rsid w:val="00EB6F47"/>
    <w:rsid w:val="00EC03BA"/>
    <w:rsid w:val="00EC0EAA"/>
    <w:rsid w:val="00EC0F05"/>
    <w:rsid w:val="00EC0F6D"/>
    <w:rsid w:val="00EC131D"/>
    <w:rsid w:val="00EC1B16"/>
    <w:rsid w:val="00EC1F7F"/>
    <w:rsid w:val="00EC2031"/>
    <w:rsid w:val="00EC2590"/>
    <w:rsid w:val="00EC273D"/>
    <w:rsid w:val="00EC2793"/>
    <w:rsid w:val="00EC27FA"/>
    <w:rsid w:val="00EC2A52"/>
    <w:rsid w:val="00EC2F59"/>
    <w:rsid w:val="00EC331F"/>
    <w:rsid w:val="00EC4A46"/>
    <w:rsid w:val="00EC4C4C"/>
    <w:rsid w:val="00EC5B5F"/>
    <w:rsid w:val="00EC5C76"/>
    <w:rsid w:val="00EC613F"/>
    <w:rsid w:val="00EC7719"/>
    <w:rsid w:val="00EC78A2"/>
    <w:rsid w:val="00EC7C0A"/>
    <w:rsid w:val="00ED04DA"/>
    <w:rsid w:val="00ED0C65"/>
    <w:rsid w:val="00ED0DEF"/>
    <w:rsid w:val="00ED11C4"/>
    <w:rsid w:val="00ED14EE"/>
    <w:rsid w:val="00ED203B"/>
    <w:rsid w:val="00ED287B"/>
    <w:rsid w:val="00ED2D60"/>
    <w:rsid w:val="00ED37D8"/>
    <w:rsid w:val="00ED43C5"/>
    <w:rsid w:val="00ED4A5D"/>
    <w:rsid w:val="00ED4AEC"/>
    <w:rsid w:val="00ED57B2"/>
    <w:rsid w:val="00ED6981"/>
    <w:rsid w:val="00ED6D10"/>
    <w:rsid w:val="00ED71DC"/>
    <w:rsid w:val="00ED7ABF"/>
    <w:rsid w:val="00ED7CE7"/>
    <w:rsid w:val="00ED7CF9"/>
    <w:rsid w:val="00EE12B7"/>
    <w:rsid w:val="00EE20EB"/>
    <w:rsid w:val="00EE262E"/>
    <w:rsid w:val="00EE304C"/>
    <w:rsid w:val="00EE30C5"/>
    <w:rsid w:val="00EE32BF"/>
    <w:rsid w:val="00EE3620"/>
    <w:rsid w:val="00EE4180"/>
    <w:rsid w:val="00EE41CD"/>
    <w:rsid w:val="00EE4D7D"/>
    <w:rsid w:val="00EE4FB4"/>
    <w:rsid w:val="00EE54E7"/>
    <w:rsid w:val="00EE550F"/>
    <w:rsid w:val="00EE5F08"/>
    <w:rsid w:val="00EE6861"/>
    <w:rsid w:val="00EE6BC6"/>
    <w:rsid w:val="00EE79DE"/>
    <w:rsid w:val="00EE7BDC"/>
    <w:rsid w:val="00EF0145"/>
    <w:rsid w:val="00EF03CA"/>
    <w:rsid w:val="00EF03CD"/>
    <w:rsid w:val="00EF0A7E"/>
    <w:rsid w:val="00EF0AB4"/>
    <w:rsid w:val="00EF0B5F"/>
    <w:rsid w:val="00EF0C57"/>
    <w:rsid w:val="00EF1D42"/>
    <w:rsid w:val="00EF21B8"/>
    <w:rsid w:val="00EF2326"/>
    <w:rsid w:val="00EF254B"/>
    <w:rsid w:val="00EF25FD"/>
    <w:rsid w:val="00EF28E0"/>
    <w:rsid w:val="00EF3617"/>
    <w:rsid w:val="00EF36BF"/>
    <w:rsid w:val="00EF3EFD"/>
    <w:rsid w:val="00EF4841"/>
    <w:rsid w:val="00EF4C8E"/>
    <w:rsid w:val="00EF4E5E"/>
    <w:rsid w:val="00EF5B7F"/>
    <w:rsid w:val="00EF6C38"/>
    <w:rsid w:val="00EF6C3A"/>
    <w:rsid w:val="00EF6CB3"/>
    <w:rsid w:val="00EF6E90"/>
    <w:rsid w:val="00EF6F07"/>
    <w:rsid w:val="00EF7099"/>
    <w:rsid w:val="00EF7549"/>
    <w:rsid w:val="00EF795D"/>
    <w:rsid w:val="00F01A90"/>
    <w:rsid w:val="00F01A9F"/>
    <w:rsid w:val="00F02815"/>
    <w:rsid w:val="00F02BF8"/>
    <w:rsid w:val="00F02DC2"/>
    <w:rsid w:val="00F02FFF"/>
    <w:rsid w:val="00F033A5"/>
    <w:rsid w:val="00F03887"/>
    <w:rsid w:val="00F04658"/>
    <w:rsid w:val="00F05A1F"/>
    <w:rsid w:val="00F06020"/>
    <w:rsid w:val="00F06B19"/>
    <w:rsid w:val="00F06E3B"/>
    <w:rsid w:val="00F079A4"/>
    <w:rsid w:val="00F10316"/>
    <w:rsid w:val="00F106C3"/>
    <w:rsid w:val="00F10A9E"/>
    <w:rsid w:val="00F10CD4"/>
    <w:rsid w:val="00F11083"/>
    <w:rsid w:val="00F11B31"/>
    <w:rsid w:val="00F11BC1"/>
    <w:rsid w:val="00F127F3"/>
    <w:rsid w:val="00F12892"/>
    <w:rsid w:val="00F135B7"/>
    <w:rsid w:val="00F136CA"/>
    <w:rsid w:val="00F14136"/>
    <w:rsid w:val="00F14773"/>
    <w:rsid w:val="00F14A0D"/>
    <w:rsid w:val="00F156C1"/>
    <w:rsid w:val="00F159DF"/>
    <w:rsid w:val="00F15D12"/>
    <w:rsid w:val="00F1675F"/>
    <w:rsid w:val="00F17341"/>
    <w:rsid w:val="00F175ED"/>
    <w:rsid w:val="00F17692"/>
    <w:rsid w:val="00F17734"/>
    <w:rsid w:val="00F2019E"/>
    <w:rsid w:val="00F20283"/>
    <w:rsid w:val="00F20326"/>
    <w:rsid w:val="00F2043C"/>
    <w:rsid w:val="00F2061A"/>
    <w:rsid w:val="00F20EA9"/>
    <w:rsid w:val="00F21980"/>
    <w:rsid w:val="00F2263D"/>
    <w:rsid w:val="00F226D3"/>
    <w:rsid w:val="00F230B9"/>
    <w:rsid w:val="00F236ED"/>
    <w:rsid w:val="00F23D23"/>
    <w:rsid w:val="00F242AE"/>
    <w:rsid w:val="00F2453E"/>
    <w:rsid w:val="00F2455D"/>
    <w:rsid w:val="00F24659"/>
    <w:rsid w:val="00F250A3"/>
    <w:rsid w:val="00F2603A"/>
    <w:rsid w:val="00F2689A"/>
    <w:rsid w:val="00F26900"/>
    <w:rsid w:val="00F26B2B"/>
    <w:rsid w:val="00F275B3"/>
    <w:rsid w:val="00F276C5"/>
    <w:rsid w:val="00F3043F"/>
    <w:rsid w:val="00F30B5C"/>
    <w:rsid w:val="00F311E0"/>
    <w:rsid w:val="00F3160F"/>
    <w:rsid w:val="00F32B94"/>
    <w:rsid w:val="00F333D9"/>
    <w:rsid w:val="00F34474"/>
    <w:rsid w:val="00F3449B"/>
    <w:rsid w:val="00F34DA4"/>
    <w:rsid w:val="00F34DCD"/>
    <w:rsid w:val="00F352AF"/>
    <w:rsid w:val="00F352F5"/>
    <w:rsid w:val="00F35837"/>
    <w:rsid w:val="00F35A17"/>
    <w:rsid w:val="00F35C3A"/>
    <w:rsid w:val="00F36EDA"/>
    <w:rsid w:val="00F378A7"/>
    <w:rsid w:val="00F40159"/>
    <w:rsid w:val="00F401EA"/>
    <w:rsid w:val="00F40494"/>
    <w:rsid w:val="00F40840"/>
    <w:rsid w:val="00F41ABE"/>
    <w:rsid w:val="00F41BAA"/>
    <w:rsid w:val="00F41D7F"/>
    <w:rsid w:val="00F42358"/>
    <w:rsid w:val="00F42905"/>
    <w:rsid w:val="00F42997"/>
    <w:rsid w:val="00F42A0F"/>
    <w:rsid w:val="00F42F60"/>
    <w:rsid w:val="00F43774"/>
    <w:rsid w:val="00F447E2"/>
    <w:rsid w:val="00F4500E"/>
    <w:rsid w:val="00F46F64"/>
    <w:rsid w:val="00F47238"/>
    <w:rsid w:val="00F4769C"/>
    <w:rsid w:val="00F511E2"/>
    <w:rsid w:val="00F516C6"/>
    <w:rsid w:val="00F52B9D"/>
    <w:rsid w:val="00F52D11"/>
    <w:rsid w:val="00F535F9"/>
    <w:rsid w:val="00F53978"/>
    <w:rsid w:val="00F53D91"/>
    <w:rsid w:val="00F53F26"/>
    <w:rsid w:val="00F548A4"/>
    <w:rsid w:val="00F54BEC"/>
    <w:rsid w:val="00F54E5A"/>
    <w:rsid w:val="00F54E6E"/>
    <w:rsid w:val="00F54EAE"/>
    <w:rsid w:val="00F54EB3"/>
    <w:rsid w:val="00F559F8"/>
    <w:rsid w:val="00F55D9E"/>
    <w:rsid w:val="00F60450"/>
    <w:rsid w:val="00F604A5"/>
    <w:rsid w:val="00F608C0"/>
    <w:rsid w:val="00F60D10"/>
    <w:rsid w:val="00F62411"/>
    <w:rsid w:val="00F628B5"/>
    <w:rsid w:val="00F62A61"/>
    <w:rsid w:val="00F633CE"/>
    <w:rsid w:val="00F63482"/>
    <w:rsid w:val="00F63C59"/>
    <w:rsid w:val="00F63C83"/>
    <w:rsid w:val="00F6416B"/>
    <w:rsid w:val="00F64349"/>
    <w:rsid w:val="00F64526"/>
    <w:rsid w:val="00F64565"/>
    <w:rsid w:val="00F6512A"/>
    <w:rsid w:val="00F6689C"/>
    <w:rsid w:val="00F67225"/>
    <w:rsid w:val="00F678A7"/>
    <w:rsid w:val="00F703E1"/>
    <w:rsid w:val="00F70AA1"/>
    <w:rsid w:val="00F70E30"/>
    <w:rsid w:val="00F71879"/>
    <w:rsid w:val="00F71CC8"/>
    <w:rsid w:val="00F723EE"/>
    <w:rsid w:val="00F729F7"/>
    <w:rsid w:val="00F72A87"/>
    <w:rsid w:val="00F72C43"/>
    <w:rsid w:val="00F731F5"/>
    <w:rsid w:val="00F73715"/>
    <w:rsid w:val="00F74215"/>
    <w:rsid w:val="00F745A7"/>
    <w:rsid w:val="00F746EE"/>
    <w:rsid w:val="00F74B3B"/>
    <w:rsid w:val="00F74C57"/>
    <w:rsid w:val="00F752AF"/>
    <w:rsid w:val="00F7641E"/>
    <w:rsid w:val="00F76484"/>
    <w:rsid w:val="00F76586"/>
    <w:rsid w:val="00F7716E"/>
    <w:rsid w:val="00F77A9D"/>
    <w:rsid w:val="00F809CA"/>
    <w:rsid w:val="00F8211F"/>
    <w:rsid w:val="00F83477"/>
    <w:rsid w:val="00F83770"/>
    <w:rsid w:val="00F838A9"/>
    <w:rsid w:val="00F84036"/>
    <w:rsid w:val="00F84338"/>
    <w:rsid w:val="00F84A31"/>
    <w:rsid w:val="00F84E50"/>
    <w:rsid w:val="00F84E9D"/>
    <w:rsid w:val="00F850F5"/>
    <w:rsid w:val="00F868B5"/>
    <w:rsid w:val="00F87188"/>
    <w:rsid w:val="00F877DE"/>
    <w:rsid w:val="00F87A2E"/>
    <w:rsid w:val="00F87A99"/>
    <w:rsid w:val="00F87E78"/>
    <w:rsid w:val="00F90261"/>
    <w:rsid w:val="00F907E3"/>
    <w:rsid w:val="00F91349"/>
    <w:rsid w:val="00F91D49"/>
    <w:rsid w:val="00F91DB5"/>
    <w:rsid w:val="00F91ED3"/>
    <w:rsid w:val="00F92381"/>
    <w:rsid w:val="00F928F9"/>
    <w:rsid w:val="00F93962"/>
    <w:rsid w:val="00F93D81"/>
    <w:rsid w:val="00F93F4A"/>
    <w:rsid w:val="00F940E2"/>
    <w:rsid w:val="00F9410B"/>
    <w:rsid w:val="00F9411E"/>
    <w:rsid w:val="00F95751"/>
    <w:rsid w:val="00F95ADF"/>
    <w:rsid w:val="00F95B63"/>
    <w:rsid w:val="00F96122"/>
    <w:rsid w:val="00F962F6"/>
    <w:rsid w:val="00F96844"/>
    <w:rsid w:val="00F97003"/>
    <w:rsid w:val="00F97527"/>
    <w:rsid w:val="00F97786"/>
    <w:rsid w:val="00FA07B7"/>
    <w:rsid w:val="00FA0C86"/>
    <w:rsid w:val="00FA123F"/>
    <w:rsid w:val="00FA131E"/>
    <w:rsid w:val="00FA1DE1"/>
    <w:rsid w:val="00FA1F77"/>
    <w:rsid w:val="00FA2056"/>
    <w:rsid w:val="00FA23E2"/>
    <w:rsid w:val="00FA2C51"/>
    <w:rsid w:val="00FA37C7"/>
    <w:rsid w:val="00FA39D9"/>
    <w:rsid w:val="00FA3F3A"/>
    <w:rsid w:val="00FA4606"/>
    <w:rsid w:val="00FA5188"/>
    <w:rsid w:val="00FA5E42"/>
    <w:rsid w:val="00FA620C"/>
    <w:rsid w:val="00FA6353"/>
    <w:rsid w:val="00FA6506"/>
    <w:rsid w:val="00FA676E"/>
    <w:rsid w:val="00FA69FE"/>
    <w:rsid w:val="00FA6EF1"/>
    <w:rsid w:val="00FA753D"/>
    <w:rsid w:val="00FA781A"/>
    <w:rsid w:val="00FA7BD9"/>
    <w:rsid w:val="00FB00D4"/>
    <w:rsid w:val="00FB0229"/>
    <w:rsid w:val="00FB1855"/>
    <w:rsid w:val="00FB2487"/>
    <w:rsid w:val="00FB24F8"/>
    <w:rsid w:val="00FB2FDB"/>
    <w:rsid w:val="00FB3500"/>
    <w:rsid w:val="00FB4213"/>
    <w:rsid w:val="00FB44D7"/>
    <w:rsid w:val="00FB46E7"/>
    <w:rsid w:val="00FB47B4"/>
    <w:rsid w:val="00FB4836"/>
    <w:rsid w:val="00FB4C88"/>
    <w:rsid w:val="00FB5404"/>
    <w:rsid w:val="00FB550E"/>
    <w:rsid w:val="00FB56A0"/>
    <w:rsid w:val="00FB6256"/>
    <w:rsid w:val="00FB6A54"/>
    <w:rsid w:val="00FB71A3"/>
    <w:rsid w:val="00FB72B9"/>
    <w:rsid w:val="00FC047C"/>
    <w:rsid w:val="00FC0C7E"/>
    <w:rsid w:val="00FC0F4A"/>
    <w:rsid w:val="00FC2168"/>
    <w:rsid w:val="00FC2F2C"/>
    <w:rsid w:val="00FC3185"/>
    <w:rsid w:val="00FC3750"/>
    <w:rsid w:val="00FC3E65"/>
    <w:rsid w:val="00FC4A87"/>
    <w:rsid w:val="00FC54D6"/>
    <w:rsid w:val="00FC5B44"/>
    <w:rsid w:val="00FC70FE"/>
    <w:rsid w:val="00FC7576"/>
    <w:rsid w:val="00FC760F"/>
    <w:rsid w:val="00FD03EE"/>
    <w:rsid w:val="00FD07E4"/>
    <w:rsid w:val="00FD09C7"/>
    <w:rsid w:val="00FD0B6F"/>
    <w:rsid w:val="00FD0E2C"/>
    <w:rsid w:val="00FD3466"/>
    <w:rsid w:val="00FD3B68"/>
    <w:rsid w:val="00FD4BA4"/>
    <w:rsid w:val="00FD51BA"/>
    <w:rsid w:val="00FD59EC"/>
    <w:rsid w:val="00FD5C7F"/>
    <w:rsid w:val="00FD64C3"/>
    <w:rsid w:val="00FD6612"/>
    <w:rsid w:val="00FD68C6"/>
    <w:rsid w:val="00FD7652"/>
    <w:rsid w:val="00FE033E"/>
    <w:rsid w:val="00FE13A7"/>
    <w:rsid w:val="00FE1942"/>
    <w:rsid w:val="00FE2768"/>
    <w:rsid w:val="00FE3F0D"/>
    <w:rsid w:val="00FE5523"/>
    <w:rsid w:val="00FE5AAC"/>
    <w:rsid w:val="00FE5E43"/>
    <w:rsid w:val="00FE6935"/>
    <w:rsid w:val="00FE6FAF"/>
    <w:rsid w:val="00FE7868"/>
    <w:rsid w:val="00FE7F53"/>
    <w:rsid w:val="00FE7F7D"/>
    <w:rsid w:val="00FF07E6"/>
    <w:rsid w:val="00FF0B49"/>
    <w:rsid w:val="00FF107F"/>
    <w:rsid w:val="00FF18AD"/>
    <w:rsid w:val="00FF1996"/>
    <w:rsid w:val="00FF19E6"/>
    <w:rsid w:val="00FF2B34"/>
    <w:rsid w:val="00FF38FE"/>
    <w:rsid w:val="00FF393D"/>
    <w:rsid w:val="00FF5530"/>
    <w:rsid w:val="00FF556D"/>
    <w:rsid w:val="00FF57D3"/>
    <w:rsid w:val="00FF5D18"/>
    <w:rsid w:val="00FF5E87"/>
    <w:rsid w:val="00FF5F8F"/>
    <w:rsid w:val="00FF5F90"/>
    <w:rsid w:val="00FF6970"/>
    <w:rsid w:val="00FF6C90"/>
    <w:rsid w:val="00FF6D0D"/>
    <w:rsid w:val="00FF7556"/>
    <w:rsid w:val="017A0973"/>
    <w:rsid w:val="02D210CD"/>
    <w:rsid w:val="05509052"/>
    <w:rsid w:val="059EACEB"/>
    <w:rsid w:val="06B41A35"/>
    <w:rsid w:val="076AC518"/>
    <w:rsid w:val="08206DFE"/>
    <w:rsid w:val="089EEC08"/>
    <w:rsid w:val="09010101"/>
    <w:rsid w:val="09BA81B9"/>
    <w:rsid w:val="09D5ADD3"/>
    <w:rsid w:val="0A46D27C"/>
    <w:rsid w:val="0A9BC2BE"/>
    <w:rsid w:val="0B0D1687"/>
    <w:rsid w:val="0FEE278A"/>
    <w:rsid w:val="103338FA"/>
    <w:rsid w:val="10AE8DF6"/>
    <w:rsid w:val="10CE4447"/>
    <w:rsid w:val="1151A245"/>
    <w:rsid w:val="11EFF827"/>
    <w:rsid w:val="124918F9"/>
    <w:rsid w:val="1267C86F"/>
    <w:rsid w:val="12B617F9"/>
    <w:rsid w:val="14634BDC"/>
    <w:rsid w:val="166BD0BE"/>
    <w:rsid w:val="171E12AA"/>
    <w:rsid w:val="174BC011"/>
    <w:rsid w:val="1AAE7F34"/>
    <w:rsid w:val="1ACEB71B"/>
    <w:rsid w:val="1BA8001F"/>
    <w:rsid w:val="1BAA6A45"/>
    <w:rsid w:val="1D51276F"/>
    <w:rsid w:val="1D6D40B6"/>
    <w:rsid w:val="1DB25E00"/>
    <w:rsid w:val="1E7077F3"/>
    <w:rsid w:val="1E9371E8"/>
    <w:rsid w:val="1FA4F74D"/>
    <w:rsid w:val="2106E388"/>
    <w:rsid w:val="21691969"/>
    <w:rsid w:val="21ABCE64"/>
    <w:rsid w:val="2201E3E5"/>
    <w:rsid w:val="223B9353"/>
    <w:rsid w:val="239190A6"/>
    <w:rsid w:val="23E6E1EE"/>
    <w:rsid w:val="24342E2A"/>
    <w:rsid w:val="252F93E4"/>
    <w:rsid w:val="27563EBB"/>
    <w:rsid w:val="27F0E069"/>
    <w:rsid w:val="2802D2C4"/>
    <w:rsid w:val="297346F7"/>
    <w:rsid w:val="2992744C"/>
    <w:rsid w:val="29DE3047"/>
    <w:rsid w:val="2B6C17F4"/>
    <w:rsid w:val="2C326D77"/>
    <w:rsid w:val="2C5EBF73"/>
    <w:rsid w:val="2CA32531"/>
    <w:rsid w:val="2CE875CF"/>
    <w:rsid w:val="2D1FEE52"/>
    <w:rsid w:val="2DC5A219"/>
    <w:rsid w:val="2DCC1283"/>
    <w:rsid w:val="2E0AF591"/>
    <w:rsid w:val="300846C6"/>
    <w:rsid w:val="3095AB5B"/>
    <w:rsid w:val="30FAF108"/>
    <w:rsid w:val="31148435"/>
    <w:rsid w:val="35EEDE80"/>
    <w:rsid w:val="37AC00A2"/>
    <w:rsid w:val="38CE9BA5"/>
    <w:rsid w:val="39EBF7A1"/>
    <w:rsid w:val="3A384AA0"/>
    <w:rsid w:val="3B72DB54"/>
    <w:rsid w:val="3BACB8C1"/>
    <w:rsid w:val="3BC303C4"/>
    <w:rsid w:val="3C5E9851"/>
    <w:rsid w:val="3C6F8D91"/>
    <w:rsid w:val="3D5738D7"/>
    <w:rsid w:val="3DB13D52"/>
    <w:rsid w:val="3E2A3B7C"/>
    <w:rsid w:val="3E50198A"/>
    <w:rsid w:val="3E8C9B5D"/>
    <w:rsid w:val="3EBDA691"/>
    <w:rsid w:val="3F83D3AA"/>
    <w:rsid w:val="3FD94273"/>
    <w:rsid w:val="4108845F"/>
    <w:rsid w:val="4419148C"/>
    <w:rsid w:val="443BD638"/>
    <w:rsid w:val="4667D0D6"/>
    <w:rsid w:val="4695821B"/>
    <w:rsid w:val="469B107C"/>
    <w:rsid w:val="479BF12D"/>
    <w:rsid w:val="489D53A2"/>
    <w:rsid w:val="4AF107CA"/>
    <w:rsid w:val="4C3D99B1"/>
    <w:rsid w:val="4C60A94B"/>
    <w:rsid w:val="4D35A972"/>
    <w:rsid w:val="4E24194A"/>
    <w:rsid w:val="4EBCA8BA"/>
    <w:rsid w:val="50D5D925"/>
    <w:rsid w:val="519C8726"/>
    <w:rsid w:val="5237E515"/>
    <w:rsid w:val="538B702B"/>
    <w:rsid w:val="54CF8C7C"/>
    <w:rsid w:val="57750697"/>
    <w:rsid w:val="5872D59C"/>
    <w:rsid w:val="590DAC5D"/>
    <w:rsid w:val="5949618C"/>
    <w:rsid w:val="5A9FE3AE"/>
    <w:rsid w:val="5ABCDB1B"/>
    <w:rsid w:val="5AE4B918"/>
    <w:rsid w:val="5CD73A62"/>
    <w:rsid w:val="5D3A3A4D"/>
    <w:rsid w:val="5DF7484C"/>
    <w:rsid w:val="5F2F910A"/>
    <w:rsid w:val="5F8594EC"/>
    <w:rsid w:val="602AB3A2"/>
    <w:rsid w:val="60F1864C"/>
    <w:rsid w:val="61162419"/>
    <w:rsid w:val="627091BB"/>
    <w:rsid w:val="62B9356C"/>
    <w:rsid w:val="6479C334"/>
    <w:rsid w:val="64A03325"/>
    <w:rsid w:val="64DE052E"/>
    <w:rsid w:val="65CC42B6"/>
    <w:rsid w:val="67384C01"/>
    <w:rsid w:val="68CA4074"/>
    <w:rsid w:val="6A18F560"/>
    <w:rsid w:val="6B81D2B0"/>
    <w:rsid w:val="6C0CA80D"/>
    <w:rsid w:val="6CD9958C"/>
    <w:rsid w:val="6D20487E"/>
    <w:rsid w:val="6E308619"/>
    <w:rsid w:val="6E6316DD"/>
    <w:rsid w:val="6ECF108F"/>
    <w:rsid w:val="6F202561"/>
    <w:rsid w:val="703792D6"/>
    <w:rsid w:val="7076E2F0"/>
    <w:rsid w:val="7095D8B0"/>
    <w:rsid w:val="70A10339"/>
    <w:rsid w:val="721C5C2E"/>
    <w:rsid w:val="722517BA"/>
    <w:rsid w:val="722E999C"/>
    <w:rsid w:val="72B0029E"/>
    <w:rsid w:val="738E60E1"/>
    <w:rsid w:val="74D274F2"/>
    <w:rsid w:val="7561A2B3"/>
    <w:rsid w:val="75C663F0"/>
    <w:rsid w:val="75F43C22"/>
    <w:rsid w:val="76296A80"/>
    <w:rsid w:val="7688040A"/>
    <w:rsid w:val="76C71ABC"/>
    <w:rsid w:val="76D14486"/>
    <w:rsid w:val="77B1737F"/>
    <w:rsid w:val="780F029D"/>
    <w:rsid w:val="7816C743"/>
    <w:rsid w:val="7819DC7B"/>
    <w:rsid w:val="79DC32CA"/>
    <w:rsid w:val="7AC83EF4"/>
    <w:rsid w:val="7AE7067C"/>
    <w:rsid w:val="7B111172"/>
    <w:rsid w:val="7BDDAE1C"/>
    <w:rsid w:val="7C539703"/>
    <w:rsid w:val="7CAEA726"/>
    <w:rsid w:val="7DF64410"/>
    <w:rsid w:val="7F37F4B9"/>
    <w:rsid w:val="7F40C71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A5C6652"/>
  <w15:chartTrackingRefBased/>
  <w15:docId w15:val="{D355DC44-F0CE-4A0C-828D-6E773AD46D5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0653F"/>
  </w:style>
  <w:style w:type="paragraph" w:styleId="Heading1">
    <w:name w:val="heading 1"/>
    <w:basedOn w:val="Normal"/>
    <w:next w:val="Normal"/>
    <w:link w:val="Heading1Char"/>
    <w:uiPriority w:val="9"/>
    <w:qFormat/>
    <w:rsid w:val="00695369"/>
    <w:pPr>
      <w:keepNext/>
      <w:keepLines/>
      <w:spacing w:before="360" w:after="80"/>
      <w:ind w:left="720"/>
      <w:outlineLvl w:val="0"/>
    </w:pPr>
    <w:rPr>
      <w:rFonts w:ascii="Segoe UI" w:eastAsiaTheme="majorEastAsia" w:hAnsi="Segoe UI" w:cstheme="majorBidi"/>
      <w:color w:val="0F4761" w:themeColor="accent1" w:themeShade="BF"/>
      <w:sz w:val="28"/>
      <w:szCs w:val="40"/>
    </w:rPr>
  </w:style>
  <w:style w:type="paragraph" w:styleId="Heading2">
    <w:name w:val="heading 2"/>
    <w:basedOn w:val="Normal"/>
    <w:next w:val="Normal"/>
    <w:link w:val="Heading2Char"/>
    <w:uiPriority w:val="9"/>
    <w:unhideWhenUsed/>
    <w:qFormat/>
    <w:rsid w:val="002564C3"/>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unhideWhenUsed/>
    <w:qFormat/>
    <w:rsid w:val="002564C3"/>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2564C3"/>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2564C3"/>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2564C3"/>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2564C3"/>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2564C3"/>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2564C3"/>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95369"/>
    <w:rPr>
      <w:rFonts w:ascii="Segoe UI" w:eastAsiaTheme="majorEastAsia" w:hAnsi="Segoe UI" w:cstheme="majorBidi"/>
      <w:color w:val="0F4761" w:themeColor="accent1" w:themeShade="BF"/>
      <w:sz w:val="28"/>
      <w:szCs w:val="40"/>
    </w:rPr>
  </w:style>
  <w:style w:type="character" w:customStyle="1" w:styleId="Heading2Char">
    <w:name w:val="Heading 2 Char"/>
    <w:basedOn w:val="DefaultParagraphFont"/>
    <w:link w:val="Heading2"/>
    <w:uiPriority w:val="9"/>
    <w:rsid w:val="002564C3"/>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rsid w:val="002564C3"/>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2564C3"/>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2564C3"/>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2564C3"/>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2564C3"/>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2564C3"/>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2564C3"/>
    <w:rPr>
      <w:rFonts w:eastAsiaTheme="majorEastAsia" w:cstheme="majorBidi"/>
      <w:color w:val="272727" w:themeColor="text1" w:themeTint="D8"/>
    </w:rPr>
  </w:style>
  <w:style w:type="paragraph" w:styleId="Title">
    <w:name w:val="Title"/>
    <w:basedOn w:val="Normal"/>
    <w:next w:val="Normal"/>
    <w:link w:val="TitleChar"/>
    <w:uiPriority w:val="10"/>
    <w:qFormat/>
    <w:rsid w:val="002564C3"/>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2564C3"/>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2564C3"/>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2564C3"/>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2564C3"/>
    <w:pPr>
      <w:spacing w:before="160"/>
      <w:jc w:val="center"/>
    </w:pPr>
    <w:rPr>
      <w:i/>
      <w:iCs/>
      <w:color w:val="404040" w:themeColor="text1" w:themeTint="BF"/>
    </w:rPr>
  </w:style>
  <w:style w:type="character" w:customStyle="1" w:styleId="QuoteChar">
    <w:name w:val="Quote Char"/>
    <w:basedOn w:val="DefaultParagraphFont"/>
    <w:link w:val="Quote"/>
    <w:uiPriority w:val="29"/>
    <w:rsid w:val="002564C3"/>
    <w:rPr>
      <w:i/>
      <w:iCs/>
      <w:color w:val="404040" w:themeColor="text1" w:themeTint="BF"/>
    </w:rPr>
  </w:style>
  <w:style w:type="paragraph" w:styleId="ListParagraph">
    <w:name w:val="List Paragraph"/>
    <w:basedOn w:val="Normal"/>
    <w:link w:val="ListParagraphChar"/>
    <w:uiPriority w:val="34"/>
    <w:qFormat/>
    <w:rsid w:val="002564C3"/>
    <w:pPr>
      <w:ind w:left="720"/>
      <w:contextualSpacing/>
    </w:pPr>
  </w:style>
  <w:style w:type="character" w:styleId="IntenseEmphasis">
    <w:name w:val="Intense Emphasis"/>
    <w:basedOn w:val="DefaultParagraphFont"/>
    <w:uiPriority w:val="21"/>
    <w:qFormat/>
    <w:rsid w:val="002564C3"/>
    <w:rPr>
      <w:i/>
      <w:iCs/>
      <w:color w:val="0F4761" w:themeColor="accent1" w:themeShade="BF"/>
    </w:rPr>
  </w:style>
  <w:style w:type="paragraph" w:styleId="IntenseQuote">
    <w:name w:val="Intense Quote"/>
    <w:basedOn w:val="Normal"/>
    <w:next w:val="Normal"/>
    <w:link w:val="IntenseQuoteChar"/>
    <w:uiPriority w:val="30"/>
    <w:qFormat/>
    <w:rsid w:val="002564C3"/>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2564C3"/>
    <w:rPr>
      <w:i/>
      <w:iCs/>
      <w:color w:val="0F4761" w:themeColor="accent1" w:themeShade="BF"/>
    </w:rPr>
  </w:style>
  <w:style w:type="character" w:styleId="IntenseReference">
    <w:name w:val="Intense Reference"/>
    <w:basedOn w:val="DefaultParagraphFont"/>
    <w:uiPriority w:val="32"/>
    <w:qFormat/>
    <w:rsid w:val="002564C3"/>
    <w:rPr>
      <w:b/>
      <w:bCs/>
      <w:smallCaps/>
      <w:color w:val="0F4761" w:themeColor="accent1" w:themeShade="BF"/>
      <w:spacing w:val="5"/>
    </w:rPr>
  </w:style>
  <w:style w:type="character" w:styleId="Hyperlink">
    <w:name w:val="Hyperlink"/>
    <w:basedOn w:val="DefaultParagraphFont"/>
    <w:uiPriority w:val="99"/>
    <w:unhideWhenUsed/>
    <w:rsid w:val="00AD7EFC"/>
    <w:rPr>
      <w:color w:val="467886" w:themeColor="hyperlink"/>
      <w:u w:val="single"/>
    </w:rPr>
  </w:style>
  <w:style w:type="character" w:styleId="UnresolvedMention">
    <w:name w:val="Unresolved Mention"/>
    <w:basedOn w:val="DefaultParagraphFont"/>
    <w:uiPriority w:val="99"/>
    <w:semiHidden/>
    <w:unhideWhenUsed/>
    <w:rsid w:val="00AD7EFC"/>
    <w:rPr>
      <w:color w:val="605E5C"/>
      <w:shd w:val="clear" w:color="auto" w:fill="E1DFDD"/>
    </w:rPr>
  </w:style>
  <w:style w:type="character" w:styleId="FollowedHyperlink">
    <w:name w:val="FollowedHyperlink"/>
    <w:basedOn w:val="DefaultParagraphFont"/>
    <w:uiPriority w:val="99"/>
    <w:semiHidden/>
    <w:unhideWhenUsed/>
    <w:rsid w:val="00AD7EFC"/>
    <w:rPr>
      <w:color w:val="96607D" w:themeColor="followedHyperlink"/>
      <w:u w:val="single"/>
    </w:rPr>
  </w:style>
  <w:style w:type="paragraph" w:customStyle="1" w:styleId="Bulletptfirstline">
    <w:name w:val="Bullet pt first line"/>
    <w:basedOn w:val="Normal"/>
    <w:qFormat/>
    <w:rsid w:val="00373366"/>
    <w:pPr>
      <w:numPr>
        <w:numId w:val="3"/>
      </w:numPr>
      <w:spacing w:before="120" w:after="120" w:line="259" w:lineRule="auto"/>
      <w:jc w:val="both"/>
    </w:pPr>
    <w:rPr>
      <w:rFonts w:ascii="Segoe UI" w:eastAsia="Calibri" w:hAnsi="Segoe UI" w:cs="Segoe UI"/>
      <w:kern w:val="0"/>
      <w:sz w:val="22"/>
      <w:szCs w:val="20"/>
      <w14:ligatures w14:val="none"/>
    </w:rPr>
  </w:style>
  <w:style w:type="paragraph" w:customStyle="1" w:styleId="Hollowbullets2ndlevel">
    <w:name w:val="Hollow bullets (2nd level)"/>
    <w:basedOn w:val="Bulletptfirstline"/>
    <w:qFormat/>
    <w:rsid w:val="00373366"/>
    <w:pPr>
      <w:numPr>
        <w:ilvl w:val="1"/>
      </w:numPr>
      <w:ind w:left="1794"/>
    </w:pPr>
  </w:style>
  <w:style w:type="numbering" w:customStyle="1" w:styleId="Style11">
    <w:name w:val="Style11"/>
    <w:uiPriority w:val="99"/>
    <w:rsid w:val="00373366"/>
    <w:pPr>
      <w:numPr>
        <w:numId w:val="3"/>
      </w:numPr>
    </w:pPr>
  </w:style>
  <w:style w:type="paragraph" w:customStyle="1" w:styleId="Heading1202">
    <w:name w:val="Heading 1202"/>
    <w:basedOn w:val="Heading1"/>
    <w:link w:val="Heading1202Char"/>
    <w:qFormat/>
    <w:rsid w:val="00373366"/>
    <w:pPr>
      <w:numPr>
        <w:numId w:val="48"/>
      </w:numPr>
      <w:suppressAutoHyphens/>
      <w:spacing w:before="400" w:after="240" w:line="259" w:lineRule="auto"/>
      <w:jc w:val="both"/>
    </w:pPr>
    <w:rPr>
      <w:rFonts w:eastAsia="Times New Roman" w:cs="Segoe UI"/>
      <w:kern w:val="0"/>
      <w:sz w:val="36"/>
      <w:szCs w:val="36"/>
      <w14:ligatures w14:val="none"/>
    </w:rPr>
  </w:style>
  <w:style w:type="paragraph" w:customStyle="1" w:styleId="Numberedpara1202">
    <w:name w:val="Numbered para 1202"/>
    <w:link w:val="Numberedpara1202Char"/>
    <w:qFormat/>
    <w:rsid w:val="00373366"/>
    <w:pPr>
      <w:numPr>
        <w:ilvl w:val="1"/>
        <w:numId w:val="48"/>
      </w:numPr>
      <w:spacing w:before="120" w:after="0" w:line="256" w:lineRule="auto"/>
      <w:jc w:val="both"/>
    </w:pPr>
    <w:rPr>
      <w:rFonts w:ascii="Segoe UI" w:eastAsia="Calibri" w:hAnsi="Segoe UI" w:cs="Segoe UI"/>
      <w:kern w:val="0"/>
      <w:sz w:val="22"/>
      <w:szCs w:val="20"/>
      <w14:ligatures w14:val="none"/>
    </w:rPr>
  </w:style>
  <w:style w:type="character" w:customStyle="1" w:styleId="Numberedpara1202Char">
    <w:name w:val="Numbered para 1202 Char"/>
    <w:basedOn w:val="DefaultParagraphFont"/>
    <w:link w:val="Numberedpara1202"/>
    <w:rsid w:val="00373366"/>
    <w:rPr>
      <w:rFonts w:ascii="Segoe UI" w:eastAsia="Calibri" w:hAnsi="Segoe UI" w:cs="Segoe UI"/>
      <w:kern w:val="0"/>
      <w:sz w:val="22"/>
      <w:szCs w:val="20"/>
      <w14:ligatures w14:val="none"/>
    </w:rPr>
  </w:style>
  <w:style w:type="paragraph" w:styleId="FootnoteText">
    <w:name w:val="footnote text"/>
    <w:basedOn w:val="Normal"/>
    <w:link w:val="FootnoteTextChar"/>
    <w:uiPriority w:val="99"/>
    <w:unhideWhenUsed/>
    <w:rsid w:val="00181076"/>
    <w:pPr>
      <w:spacing w:after="0" w:line="240" w:lineRule="auto"/>
    </w:pPr>
    <w:rPr>
      <w:sz w:val="20"/>
      <w:szCs w:val="20"/>
    </w:rPr>
  </w:style>
  <w:style w:type="character" w:customStyle="1" w:styleId="FootnoteTextChar">
    <w:name w:val="Footnote Text Char"/>
    <w:basedOn w:val="DefaultParagraphFont"/>
    <w:link w:val="FootnoteText"/>
    <w:uiPriority w:val="99"/>
    <w:qFormat/>
    <w:rsid w:val="00181076"/>
    <w:rPr>
      <w:sz w:val="20"/>
      <w:szCs w:val="20"/>
    </w:rPr>
  </w:style>
  <w:style w:type="character" w:styleId="FootnoteReference">
    <w:name w:val="footnote reference"/>
    <w:aliases w:val="Footnote symbol"/>
    <w:basedOn w:val="DefaultParagraphFont"/>
    <w:uiPriority w:val="99"/>
    <w:unhideWhenUsed/>
    <w:rsid w:val="00181076"/>
    <w:rPr>
      <w:vertAlign w:val="superscript"/>
    </w:rPr>
  </w:style>
  <w:style w:type="paragraph" w:customStyle="1" w:styleId="2ndbullet">
    <w:name w:val="2nd bullet"/>
    <w:basedOn w:val="Normal"/>
    <w:qFormat/>
    <w:rsid w:val="001135F3"/>
    <w:pPr>
      <w:spacing w:before="120" w:after="120" w:line="259" w:lineRule="auto"/>
      <w:ind w:left="1080" w:hanging="360"/>
      <w:jc w:val="both"/>
    </w:pPr>
    <w:rPr>
      <w:rFonts w:ascii="Segoe UI" w:eastAsia="Calibri" w:hAnsi="Segoe UI" w:cs="Segoe UI"/>
      <w:kern w:val="0"/>
      <w:sz w:val="22"/>
      <w:szCs w:val="20"/>
      <w14:ligatures w14:val="none"/>
    </w:rPr>
  </w:style>
  <w:style w:type="paragraph" w:customStyle="1" w:styleId="3rdlevelbullet">
    <w:name w:val="3rd level bullet"/>
    <w:basedOn w:val="Hollowbullets2ndlevel"/>
    <w:qFormat/>
    <w:rsid w:val="001135F3"/>
    <w:pPr>
      <w:numPr>
        <w:ilvl w:val="0"/>
        <w:numId w:val="0"/>
      </w:numPr>
      <w:ind w:left="1831" w:hanging="357"/>
    </w:pPr>
    <w:rPr>
      <w:lang w:eastAsia="en-GB"/>
    </w:rPr>
  </w:style>
  <w:style w:type="character" w:customStyle="1" w:styleId="Heading1202Char">
    <w:name w:val="Heading 1202 Char"/>
    <w:basedOn w:val="Heading1Char"/>
    <w:link w:val="Heading1202"/>
    <w:rsid w:val="001135F3"/>
    <w:rPr>
      <w:rFonts w:ascii="Segoe UI" w:eastAsia="Times New Roman" w:hAnsi="Segoe UI" w:cs="Segoe UI"/>
      <w:color w:val="0F4761" w:themeColor="accent1" w:themeShade="BF"/>
      <w:kern w:val="0"/>
      <w:sz w:val="36"/>
      <w:szCs w:val="36"/>
      <w14:ligatures w14:val="none"/>
    </w:rPr>
  </w:style>
  <w:style w:type="paragraph" w:customStyle="1" w:styleId="Annexeheading">
    <w:name w:val="Annexe heading"/>
    <w:basedOn w:val="Heading1202"/>
    <w:qFormat/>
    <w:rsid w:val="001135F3"/>
    <w:pPr>
      <w:keepLines w:val="0"/>
      <w:numPr>
        <w:numId w:val="12"/>
      </w:numPr>
    </w:pPr>
    <w:rPr>
      <w:rFonts w:eastAsia="Calibri"/>
    </w:rPr>
  </w:style>
  <w:style w:type="numbering" w:customStyle="1" w:styleId="Annexelist">
    <w:name w:val="Annexe list"/>
    <w:uiPriority w:val="99"/>
    <w:rsid w:val="001135F3"/>
    <w:pPr>
      <w:numPr>
        <w:numId w:val="13"/>
      </w:numPr>
    </w:pPr>
  </w:style>
  <w:style w:type="numbering" w:customStyle="1" w:styleId="Annexelist1">
    <w:name w:val="Annexe list1"/>
    <w:uiPriority w:val="99"/>
    <w:rsid w:val="001135F3"/>
  </w:style>
  <w:style w:type="numbering" w:customStyle="1" w:styleId="Annexelist2">
    <w:name w:val="Annexe list2"/>
    <w:uiPriority w:val="99"/>
    <w:rsid w:val="001135F3"/>
  </w:style>
  <w:style w:type="paragraph" w:customStyle="1" w:styleId="Annexenumberedparatext">
    <w:name w:val="Annexe numbered para text"/>
    <w:basedOn w:val="Numberedpara1202"/>
    <w:qFormat/>
    <w:rsid w:val="001135F3"/>
    <w:pPr>
      <w:numPr>
        <w:ilvl w:val="2"/>
        <w:numId w:val="12"/>
      </w:numPr>
    </w:pPr>
    <w:rPr>
      <w:rFonts w:ascii="Arial" w:hAnsi="Arial"/>
      <w:sz w:val="24"/>
    </w:rPr>
  </w:style>
  <w:style w:type="paragraph" w:styleId="BalloonText">
    <w:name w:val="Balloon Text"/>
    <w:basedOn w:val="Normal"/>
    <w:link w:val="BalloonTextChar"/>
    <w:uiPriority w:val="99"/>
    <w:semiHidden/>
    <w:unhideWhenUsed/>
    <w:rsid w:val="001135F3"/>
    <w:pPr>
      <w:spacing w:before="120" w:after="0" w:line="240" w:lineRule="auto"/>
      <w:jc w:val="both"/>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1135F3"/>
    <w:rPr>
      <w:rFonts w:ascii="Segoe UI" w:hAnsi="Segoe UI" w:cs="Segoe UI"/>
      <w:sz w:val="18"/>
      <w:szCs w:val="18"/>
    </w:rPr>
  </w:style>
  <w:style w:type="paragraph" w:styleId="BodyText">
    <w:name w:val="Body Text"/>
    <w:basedOn w:val="Normal"/>
    <w:link w:val="BodyTextChar"/>
    <w:uiPriority w:val="99"/>
    <w:semiHidden/>
    <w:unhideWhenUsed/>
    <w:rsid w:val="001135F3"/>
    <w:pPr>
      <w:spacing w:before="120" w:after="120" w:line="259" w:lineRule="auto"/>
      <w:jc w:val="both"/>
    </w:pPr>
    <w:rPr>
      <w:kern w:val="0"/>
      <w:sz w:val="22"/>
      <w:szCs w:val="22"/>
      <w14:ligatures w14:val="none"/>
    </w:rPr>
  </w:style>
  <w:style w:type="character" w:customStyle="1" w:styleId="BodyTextChar">
    <w:name w:val="Body Text Char"/>
    <w:basedOn w:val="DefaultParagraphFont"/>
    <w:link w:val="BodyText"/>
    <w:uiPriority w:val="99"/>
    <w:semiHidden/>
    <w:rsid w:val="001135F3"/>
    <w:rPr>
      <w:kern w:val="0"/>
      <w:sz w:val="22"/>
      <w:szCs w:val="22"/>
      <w14:ligatures w14:val="none"/>
    </w:rPr>
  </w:style>
  <w:style w:type="paragraph" w:customStyle="1" w:styleId="Boldnumberedpara">
    <w:name w:val="Bold numbered para"/>
    <w:basedOn w:val="Numberedpara1202"/>
    <w:link w:val="BoldnumberedparaChar"/>
    <w:qFormat/>
    <w:rsid w:val="001135F3"/>
    <w:pPr>
      <w:numPr>
        <w:numId w:val="1"/>
      </w:numPr>
    </w:pPr>
    <w:rPr>
      <w:b/>
      <w:bCs/>
    </w:rPr>
  </w:style>
  <w:style w:type="character" w:customStyle="1" w:styleId="BoldnumberedparaChar">
    <w:name w:val="Bold numbered para Char"/>
    <w:basedOn w:val="DefaultParagraphFont"/>
    <w:link w:val="Boldnumberedpara"/>
    <w:rsid w:val="001135F3"/>
    <w:rPr>
      <w:rFonts w:ascii="Segoe UI" w:eastAsia="Calibri" w:hAnsi="Segoe UI" w:cs="Segoe UI"/>
      <w:b/>
      <w:bCs/>
      <w:kern w:val="0"/>
      <w:sz w:val="22"/>
      <w:szCs w:val="20"/>
      <w14:ligatures w14:val="none"/>
    </w:rPr>
  </w:style>
  <w:style w:type="paragraph" w:customStyle="1" w:styleId="Boldsmallsubheading">
    <w:name w:val="Bold small subheading"/>
    <w:basedOn w:val="Numberedpara1202"/>
    <w:link w:val="BoldsmallsubheadingChar"/>
    <w:qFormat/>
    <w:rsid w:val="001135F3"/>
    <w:pPr>
      <w:numPr>
        <w:ilvl w:val="0"/>
        <w:numId w:val="0"/>
      </w:numPr>
    </w:pPr>
    <w:rPr>
      <w:b/>
      <w:bCs/>
    </w:rPr>
  </w:style>
  <w:style w:type="character" w:customStyle="1" w:styleId="BoldsmallsubheadingChar">
    <w:name w:val="Bold small subheading Char"/>
    <w:basedOn w:val="DefaultParagraphFont"/>
    <w:link w:val="Boldsmallsubheading"/>
    <w:rsid w:val="001135F3"/>
    <w:rPr>
      <w:rFonts w:ascii="Segoe UI" w:eastAsia="Calibri" w:hAnsi="Segoe UI" w:cs="Segoe UI"/>
      <w:b/>
      <w:bCs/>
      <w:kern w:val="0"/>
      <w:sz w:val="22"/>
      <w:szCs w:val="20"/>
      <w14:ligatures w14:val="none"/>
    </w:rPr>
  </w:style>
  <w:style w:type="paragraph" w:customStyle="1" w:styleId="Bulletpt">
    <w:name w:val="Bullet pt"/>
    <w:basedOn w:val="Normal"/>
    <w:link w:val="BulletptChar"/>
    <w:qFormat/>
    <w:rsid w:val="001135F3"/>
    <w:pPr>
      <w:spacing w:before="120" w:after="120" w:line="259" w:lineRule="auto"/>
      <w:ind w:left="1080" w:hanging="360"/>
      <w:jc w:val="both"/>
    </w:pPr>
    <w:rPr>
      <w:rFonts w:ascii="Segoe UI" w:eastAsia="Calibri" w:hAnsi="Segoe UI" w:cs="Segoe UI"/>
      <w:sz w:val="22"/>
      <w:szCs w:val="18"/>
      <w:lang w:eastAsia="en-GB"/>
    </w:rPr>
  </w:style>
  <w:style w:type="character" w:customStyle="1" w:styleId="BulletptChar">
    <w:name w:val="Bullet pt Char"/>
    <w:basedOn w:val="DefaultParagraphFont"/>
    <w:link w:val="Bulletpt"/>
    <w:rsid w:val="001135F3"/>
    <w:rPr>
      <w:rFonts w:ascii="Segoe UI" w:eastAsia="Calibri" w:hAnsi="Segoe UI" w:cs="Segoe UI"/>
      <w:sz w:val="22"/>
      <w:szCs w:val="18"/>
      <w:lang w:eastAsia="en-GB"/>
    </w:rPr>
  </w:style>
  <w:style w:type="paragraph" w:customStyle="1" w:styleId="bulletptsecondlineplus">
    <w:name w:val="bullet pt second line plus"/>
    <w:basedOn w:val="Normal"/>
    <w:qFormat/>
    <w:rsid w:val="001135F3"/>
    <w:pPr>
      <w:numPr>
        <w:numId w:val="14"/>
      </w:numPr>
      <w:spacing w:before="120" w:after="120" w:line="259" w:lineRule="auto"/>
      <w:jc w:val="both"/>
    </w:pPr>
    <w:rPr>
      <w:rFonts w:ascii="Segoe UI" w:eastAsia="Calibri" w:hAnsi="Segoe UI" w:cs="Segoe UI"/>
      <w:kern w:val="0"/>
      <w:sz w:val="22"/>
      <w:szCs w:val="20"/>
      <w14:ligatures w14:val="none"/>
    </w:rPr>
  </w:style>
  <w:style w:type="paragraph" w:styleId="Caption">
    <w:name w:val="caption"/>
    <w:aliases w:val="Table caption"/>
    <w:basedOn w:val="Normal"/>
    <w:next w:val="Normal"/>
    <w:link w:val="CaptionChar"/>
    <w:uiPriority w:val="35"/>
    <w:unhideWhenUsed/>
    <w:qFormat/>
    <w:rsid w:val="001135F3"/>
    <w:pPr>
      <w:keepNext/>
      <w:spacing w:before="120" w:after="0" w:line="240" w:lineRule="auto"/>
      <w:jc w:val="both"/>
    </w:pPr>
    <w:rPr>
      <w:rFonts w:ascii="Segoe UI" w:hAnsi="Segoe UI"/>
      <w:iCs/>
      <w:kern w:val="0"/>
      <w:sz w:val="22"/>
      <w:szCs w:val="18"/>
      <w14:ligatures w14:val="none"/>
    </w:rPr>
  </w:style>
  <w:style w:type="character" w:customStyle="1" w:styleId="CaptionChar">
    <w:name w:val="Caption Char"/>
    <w:aliases w:val="Table caption Char"/>
    <w:basedOn w:val="DefaultParagraphFont"/>
    <w:link w:val="Caption"/>
    <w:uiPriority w:val="35"/>
    <w:rsid w:val="001135F3"/>
    <w:rPr>
      <w:rFonts w:ascii="Segoe UI" w:hAnsi="Segoe UI"/>
      <w:iCs/>
      <w:kern w:val="0"/>
      <w:sz w:val="22"/>
      <w:szCs w:val="18"/>
      <w14:ligatures w14:val="none"/>
    </w:rPr>
  </w:style>
  <w:style w:type="character" w:styleId="CommentReference">
    <w:name w:val="annotation reference"/>
    <w:basedOn w:val="DefaultParagraphFont"/>
    <w:uiPriority w:val="99"/>
    <w:unhideWhenUsed/>
    <w:rsid w:val="001135F3"/>
    <w:rPr>
      <w:sz w:val="16"/>
      <w:szCs w:val="16"/>
    </w:rPr>
  </w:style>
  <w:style w:type="paragraph" w:styleId="CommentText">
    <w:name w:val="annotation text"/>
    <w:basedOn w:val="Normal"/>
    <w:link w:val="CommentTextChar"/>
    <w:uiPriority w:val="99"/>
    <w:unhideWhenUsed/>
    <w:rsid w:val="001135F3"/>
    <w:pPr>
      <w:spacing w:before="120" w:after="0" w:line="240" w:lineRule="auto"/>
      <w:jc w:val="both"/>
    </w:pPr>
    <w:rPr>
      <w:kern w:val="0"/>
      <w:sz w:val="20"/>
      <w:szCs w:val="20"/>
      <w14:ligatures w14:val="none"/>
    </w:rPr>
  </w:style>
  <w:style w:type="character" w:customStyle="1" w:styleId="CommentTextChar">
    <w:name w:val="Comment Text Char"/>
    <w:basedOn w:val="DefaultParagraphFont"/>
    <w:link w:val="CommentText"/>
    <w:uiPriority w:val="99"/>
    <w:rsid w:val="001135F3"/>
    <w:rPr>
      <w:kern w:val="0"/>
      <w:sz w:val="20"/>
      <w:szCs w:val="20"/>
      <w14:ligatures w14:val="none"/>
    </w:rPr>
  </w:style>
  <w:style w:type="paragraph" w:styleId="CommentSubject">
    <w:name w:val="annotation subject"/>
    <w:basedOn w:val="CommentText"/>
    <w:next w:val="CommentText"/>
    <w:link w:val="CommentSubjectChar"/>
    <w:uiPriority w:val="99"/>
    <w:semiHidden/>
    <w:unhideWhenUsed/>
    <w:rsid w:val="001135F3"/>
    <w:rPr>
      <w:b/>
      <w:bCs/>
    </w:rPr>
  </w:style>
  <w:style w:type="character" w:customStyle="1" w:styleId="CommentSubjectChar">
    <w:name w:val="Comment Subject Char"/>
    <w:basedOn w:val="CommentTextChar"/>
    <w:link w:val="CommentSubject"/>
    <w:uiPriority w:val="99"/>
    <w:semiHidden/>
    <w:rsid w:val="001135F3"/>
    <w:rPr>
      <w:b/>
      <w:bCs/>
      <w:kern w:val="0"/>
      <w:sz w:val="20"/>
      <w:szCs w:val="20"/>
      <w14:ligatures w14:val="none"/>
    </w:rPr>
  </w:style>
  <w:style w:type="paragraph" w:customStyle="1" w:styleId="Default">
    <w:name w:val="Default"/>
    <w:rsid w:val="001135F3"/>
    <w:pPr>
      <w:autoSpaceDE w:val="0"/>
      <w:autoSpaceDN w:val="0"/>
      <w:adjustRightInd w:val="0"/>
      <w:spacing w:before="120" w:after="0" w:line="240" w:lineRule="auto"/>
      <w:jc w:val="both"/>
    </w:pPr>
    <w:rPr>
      <w:rFonts w:ascii="Segoe UI" w:hAnsi="Segoe UI" w:cs="Segoe UI"/>
      <w:color w:val="000000"/>
      <w:kern w:val="0"/>
    </w:rPr>
  </w:style>
  <w:style w:type="character" w:styleId="EndnoteReference">
    <w:name w:val="endnote reference"/>
    <w:basedOn w:val="DefaultParagraphFont"/>
    <w:uiPriority w:val="99"/>
    <w:semiHidden/>
    <w:unhideWhenUsed/>
    <w:rsid w:val="001135F3"/>
    <w:rPr>
      <w:vertAlign w:val="superscript"/>
    </w:rPr>
  </w:style>
  <w:style w:type="paragraph" w:styleId="EndnoteText">
    <w:name w:val="endnote text"/>
    <w:basedOn w:val="Normal"/>
    <w:link w:val="EndnoteTextChar"/>
    <w:uiPriority w:val="99"/>
    <w:semiHidden/>
    <w:unhideWhenUsed/>
    <w:rsid w:val="001135F3"/>
    <w:pPr>
      <w:spacing w:before="120" w:after="0" w:line="240" w:lineRule="auto"/>
      <w:jc w:val="both"/>
    </w:pPr>
    <w:rPr>
      <w:kern w:val="0"/>
      <w:sz w:val="20"/>
      <w:szCs w:val="20"/>
      <w14:ligatures w14:val="none"/>
    </w:rPr>
  </w:style>
  <w:style w:type="character" w:customStyle="1" w:styleId="EndnoteTextChar">
    <w:name w:val="Endnote Text Char"/>
    <w:basedOn w:val="DefaultParagraphFont"/>
    <w:link w:val="EndnoteText"/>
    <w:uiPriority w:val="99"/>
    <w:semiHidden/>
    <w:rsid w:val="001135F3"/>
    <w:rPr>
      <w:kern w:val="0"/>
      <w:sz w:val="20"/>
      <w:szCs w:val="20"/>
      <w14:ligatures w14:val="none"/>
    </w:rPr>
  </w:style>
  <w:style w:type="paragraph" w:customStyle="1" w:styleId="Figure">
    <w:name w:val="Figure"/>
    <w:basedOn w:val="Caption"/>
    <w:link w:val="FigureChar"/>
    <w:qFormat/>
    <w:rsid w:val="001135F3"/>
    <w:pPr>
      <w:ind w:left="720"/>
    </w:pPr>
  </w:style>
  <w:style w:type="character" w:customStyle="1" w:styleId="FigureChar">
    <w:name w:val="Figure Char"/>
    <w:basedOn w:val="CaptionChar"/>
    <w:link w:val="Figure"/>
    <w:rsid w:val="001135F3"/>
    <w:rPr>
      <w:rFonts w:ascii="Segoe UI" w:hAnsi="Segoe UI"/>
      <w:iCs/>
      <w:kern w:val="0"/>
      <w:sz w:val="22"/>
      <w:szCs w:val="18"/>
      <w14:ligatures w14:val="none"/>
    </w:rPr>
  </w:style>
  <w:style w:type="paragraph" w:customStyle="1" w:styleId="Firstbullet">
    <w:name w:val="First bullet"/>
    <w:basedOn w:val="Normal"/>
    <w:qFormat/>
    <w:rsid w:val="001135F3"/>
    <w:pPr>
      <w:numPr>
        <w:numId w:val="15"/>
      </w:numPr>
      <w:spacing w:before="120" w:after="120" w:line="259" w:lineRule="auto"/>
      <w:jc w:val="both"/>
    </w:pPr>
    <w:rPr>
      <w:rFonts w:ascii="Segoe UI" w:eastAsia="Calibri" w:hAnsi="Segoe UI" w:cs="Segoe UI"/>
      <w:kern w:val="0"/>
      <w:sz w:val="22"/>
      <w:szCs w:val="20"/>
      <w14:ligatures w14:val="none"/>
    </w:rPr>
  </w:style>
  <w:style w:type="paragraph" w:styleId="Footer">
    <w:name w:val="footer"/>
    <w:basedOn w:val="Normal"/>
    <w:link w:val="FooterChar"/>
    <w:uiPriority w:val="99"/>
    <w:unhideWhenUsed/>
    <w:rsid w:val="001135F3"/>
    <w:pPr>
      <w:tabs>
        <w:tab w:val="center" w:pos="4513"/>
        <w:tab w:val="right" w:pos="9026"/>
      </w:tabs>
      <w:spacing w:before="120" w:after="0" w:line="240" w:lineRule="auto"/>
      <w:jc w:val="both"/>
    </w:pPr>
    <w:rPr>
      <w:kern w:val="0"/>
      <w:sz w:val="22"/>
      <w:szCs w:val="22"/>
      <w14:ligatures w14:val="none"/>
    </w:rPr>
  </w:style>
  <w:style w:type="character" w:customStyle="1" w:styleId="FooterChar">
    <w:name w:val="Footer Char"/>
    <w:basedOn w:val="DefaultParagraphFont"/>
    <w:link w:val="Footer"/>
    <w:uiPriority w:val="99"/>
    <w:rsid w:val="001135F3"/>
    <w:rPr>
      <w:kern w:val="0"/>
      <w:sz w:val="22"/>
      <w:szCs w:val="22"/>
      <w14:ligatures w14:val="none"/>
    </w:rPr>
  </w:style>
  <w:style w:type="table" w:customStyle="1" w:styleId="GridTable6Colorful11">
    <w:name w:val="Grid Table 6 Colorful11"/>
    <w:basedOn w:val="TableNormal"/>
    <w:next w:val="GridTable6Colorful"/>
    <w:uiPriority w:val="51"/>
    <w:rsid w:val="001135F3"/>
    <w:pPr>
      <w:spacing w:before="120" w:after="0" w:line="240" w:lineRule="auto"/>
      <w:jc w:val="both"/>
    </w:pPr>
    <w:rPr>
      <w:color w:val="000000"/>
      <w:kern w:val="0"/>
      <w:sz w:val="22"/>
      <w:szCs w:val="22"/>
      <w14:ligatures w14:val="none"/>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GridTable6Colorful">
    <w:name w:val="Grid Table 6 Colorful"/>
    <w:basedOn w:val="TableNormal"/>
    <w:uiPriority w:val="51"/>
    <w:rsid w:val="001135F3"/>
    <w:pPr>
      <w:spacing w:before="120" w:after="0" w:line="240" w:lineRule="auto"/>
      <w:jc w:val="both"/>
    </w:pPr>
    <w:rPr>
      <w:color w:val="000000" w:themeColor="text1"/>
      <w:kern w:val="0"/>
      <w:sz w:val="22"/>
      <w:szCs w:val="22"/>
      <w14:ligatures w14:val="none"/>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Header">
    <w:name w:val="header"/>
    <w:basedOn w:val="Normal"/>
    <w:link w:val="HeaderChar"/>
    <w:uiPriority w:val="99"/>
    <w:unhideWhenUsed/>
    <w:rsid w:val="001135F3"/>
    <w:pPr>
      <w:tabs>
        <w:tab w:val="center" w:pos="4513"/>
        <w:tab w:val="right" w:pos="9026"/>
      </w:tabs>
      <w:spacing w:before="120" w:after="0" w:line="240" w:lineRule="auto"/>
      <w:jc w:val="both"/>
    </w:pPr>
    <w:rPr>
      <w:kern w:val="0"/>
      <w:sz w:val="22"/>
      <w:szCs w:val="22"/>
      <w14:ligatures w14:val="none"/>
    </w:rPr>
  </w:style>
  <w:style w:type="character" w:customStyle="1" w:styleId="HeaderChar">
    <w:name w:val="Header Char"/>
    <w:basedOn w:val="DefaultParagraphFont"/>
    <w:link w:val="Header"/>
    <w:uiPriority w:val="99"/>
    <w:rsid w:val="001135F3"/>
    <w:rPr>
      <w:kern w:val="0"/>
      <w:sz w:val="22"/>
      <w:szCs w:val="22"/>
      <w14:ligatures w14:val="none"/>
    </w:rPr>
  </w:style>
  <w:style w:type="paragraph" w:customStyle="1" w:styleId="Heading31">
    <w:name w:val="Heading 31"/>
    <w:basedOn w:val="Normal"/>
    <w:next w:val="Normal"/>
    <w:uiPriority w:val="9"/>
    <w:unhideWhenUsed/>
    <w:qFormat/>
    <w:rsid w:val="001135F3"/>
    <w:pPr>
      <w:keepNext/>
      <w:keepLines/>
      <w:spacing w:before="40" w:after="0" w:line="259" w:lineRule="auto"/>
      <w:jc w:val="both"/>
      <w:outlineLvl w:val="2"/>
    </w:pPr>
    <w:rPr>
      <w:rFonts w:ascii="Calibri Light" w:eastAsia="Times New Roman" w:hAnsi="Calibri Light" w:cs="Times New Roman"/>
      <w:color w:val="1F3763"/>
      <w:kern w:val="0"/>
      <w14:ligatures w14:val="none"/>
    </w:rPr>
  </w:style>
  <w:style w:type="paragraph" w:styleId="ListBullet">
    <w:name w:val="List Bullet"/>
    <w:basedOn w:val="Normal"/>
    <w:uiPriority w:val="99"/>
    <w:unhideWhenUsed/>
    <w:rsid w:val="001135F3"/>
    <w:pPr>
      <w:spacing w:before="120" w:after="0" w:line="259" w:lineRule="auto"/>
      <w:ind w:left="360" w:hanging="360"/>
      <w:contextualSpacing/>
      <w:jc w:val="both"/>
    </w:pPr>
    <w:rPr>
      <w:rFonts w:ascii="Calibri" w:eastAsia="Calibri" w:hAnsi="Calibri" w:cs="Arial"/>
      <w:kern w:val="0"/>
      <w:sz w:val="22"/>
      <w:szCs w:val="22"/>
      <w14:ligatures w14:val="none"/>
    </w:rPr>
  </w:style>
  <w:style w:type="character" w:customStyle="1" w:styleId="ListParagraphChar">
    <w:name w:val="List Paragraph Char"/>
    <w:link w:val="ListParagraph"/>
    <w:uiPriority w:val="34"/>
    <w:locked/>
    <w:rsid w:val="001135F3"/>
  </w:style>
  <w:style w:type="character" w:styleId="Mention">
    <w:name w:val="Mention"/>
    <w:basedOn w:val="DefaultParagraphFont"/>
    <w:uiPriority w:val="99"/>
    <w:unhideWhenUsed/>
    <w:rsid w:val="001135F3"/>
    <w:rPr>
      <w:color w:val="2B579A"/>
      <w:shd w:val="clear" w:color="auto" w:fill="E6E6E6"/>
    </w:rPr>
  </w:style>
  <w:style w:type="paragraph" w:customStyle="1" w:styleId="msonormal0">
    <w:name w:val="msonormal"/>
    <w:basedOn w:val="Normal"/>
    <w:rsid w:val="001135F3"/>
    <w:pPr>
      <w:spacing w:before="100" w:beforeAutospacing="1" w:after="100" w:afterAutospacing="1" w:line="240" w:lineRule="auto"/>
      <w:jc w:val="both"/>
    </w:pPr>
    <w:rPr>
      <w:rFonts w:ascii="Times New Roman" w:eastAsia="Times New Roman" w:hAnsi="Times New Roman" w:cs="Times New Roman"/>
      <w:kern w:val="0"/>
      <w:lang w:eastAsia="en-GB"/>
      <w14:ligatures w14:val="none"/>
    </w:rPr>
  </w:style>
  <w:style w:type="paragraph" w:styleId="NormalWeb">
    <w:name w:val="Normal (Web)"/>
    <w:basedOn w:val="Normal"/>
    <w:uiPriority w:val="99"/>
    <w:semiHidden/>
    <w:unhideWhenUsed/>
    <w:rsid w:val="001135F3"/>
    <w:pPr>
      <w:spacing w:before="100" w:beforeAutospacing="1" w:after="100" w:afterAutospacing="1" w:line="240" w:lineRule="auto"/>
      <w:jc w:val="both"/>
    </w:pPr>
    <w:rPr>
      <w:rFonts w:ascii="Times New Roman" w:eastAsia="Times New Roman" w:hAnsi="Times New Roman" w:cs="Times New Roman"/>
      <w:kern w:val="0"/>
      <w:lang w:eastAsia="en-GB"/>
      <w14:ligatures w14:val="none"/>
    </w:rPr>
  </w:style>
  <w:style w:type="paragraph" w:customStyle="1" w:styleId="Numberedheading">
    <w:name w:val="Numbered heading"/>
    <w:basedOn w:val="Heading1"/>
    <w:link w:val="NumberedheadingChar"/>
    <w:qFormat/>
    <w:rsid w:val="001135F3"/>
    <w:pPr>
      <w:suppressAutoHyphens/>
      <w:spacing w:before="400" w:after="240" w:line="324" w:lineRule="auto"/>
      <w:ind w:left="360" w:hanging="360"/>
      <w:jc w:val="both"/>
    </w:pPr>
    <w:rPr>
      <w:rFonts w:eastAsia="Calibri" w:cs="Segoe UI"/>
      <w:color w:val="auto"/>
      <w:kern w:val="0"/>
      <w:sz w:val="36"/>
      <w:szCs w:val="36"/>
      <w14:ligatures w14:val="none"/>
    </w:rPr>
  </w:style>
  <w:style w:type="character" w:customStyle="1" w:styleId="NumberedheadingChar">
    <w:name w:val="Numbered heading Char"/>
    <w:basedOn w:val="DefaultParagraphFont"/>
    <w:link w:val="Numberedheading"/>
    <w:rsid w:val="001135F3"/>
    <w:rPr>
      <w:rFonts w:ascii="Segoe UI" w:eastAsia="Calibri" w:hAnsi="Segoe UI" w:cs="Segoe UI"/>
      <w:kern w:val="0"/>
      <w:sz w:val="36"/>
      <w:szCs w:val="36"/>
      <w14:ligatures w14:val="none"/>
    </w:rPr>
  </w:style>
  <w:style w:type="paragraph" w:customStyle="1" w:styleId="Numberedpara">
    <w:name w:val="Numbered para"/>
    <w:link w:val="NumberedparaChar"/>
    <w:qFormat/>
    <w:rsid w:val="001135F3"/>
    <w:pPr>
      <w:spacing w:before="120" w:after="0" w:line="259" w:lineRule="auto"/>
      <w:ind w:left="720" w:hanging="720"/>
      <w:jc w:val="both"/>
    </w:pPr>
    <w:rPr>
      <w:rFonts w:ascii="Segoe UI" w:eastAsia="Calibri" w:hAnsi="Segoe UI" w:cs="Segoe UI"/>
      <w:sz w:val="22"/>
      <w:szCs w:val="18"/>
    </w:rPr>
  </w:style>
  <w:style w:type="character" w:customStyle="1" w:styleId="NumberedparaChar">
    <w:name w:val="Numbered para Char"/>
    <w:basedOn w:val="DefaultParagraphFont"/>
    <w:link w:val="Numberedpara"/>
    <w:rsid w:val="001135F3"/>
    <w:rPr>
      <w:rFonts w:ascii="Segoe UI" w:eastAsia="Calibri" w:hAnsi="Segoe UI" w:cs="Segoe UI"/>
      <w:sz w:val="22"/>
      <w:szCs w:val="18"/>
    </w:rPr>
  </w:style>
  <w:style w:type="paragraph" w:customStyle="1" w:styleId="Numberedpoint">
    <w:name w:val="Numbered point"/>
    <w:basedOn w:val="Heading1"/>
    <w:link w:val="NumberedpointChar"/>
    <w:rsid w:val="001135F3"/>
    <w:pPr>
      <w:numPr>
        <w:ilvl w:val="1"/>
        <w:numId w:val="16"/>
      </w:numPr>
      <w:spacing w:before="120" w:after="0" w:line="259" w:lineRule="auto"/>
      <w:jc w:val="both"/>
      <w:outlineLvl w:val="9"/>
    </w:pPr>
    <w:rPr>
      <w:rFonts w:cs="Segoe UI"/>
      <w:kern w:val="0"/>
      <w:sz w:val="32"/>
      <w:szCs w:val="32"/>
      <w14:ligatures w14:val="none"/>
    </w:rPr>
  </w:style>
  <w:style w:type="character" w:customStyle="1" w:styleId="NumberedpointChar">
    <w:name w:val="Numbered point Char"/>
    <w:basedOn w:val="Heading1Char"/>
    <w:link w:val="Numberedpoint"/>
    <w:rsid w:val="001135F3"/>
    <w:rPr>
      <w:rFonts w:ascii="Segoe UI" w:eastAsiaTheme="majorEastAsia" w:hAnsi="Segoe UI" w:cs="Segoe UI"/>
      <w:color w:val="0F4761" w:themeColor="accent1" w:themeShade="BF"/>
      <w:kern w:val="0"/>
      <w:sz w:val="32"/>
      <w:szCs w:val="32"/>
      <w14:ligatures w14:val="none"/>
    </w:rPr>
  </w:style>
  <w:style w:type="character" w:styleId="PlaceholderText">
    <w:name w:val="Placeholder Text"/>
    <w:basedOn w:val="DefaultParagraphFont"/>
    <w:uiPriority w:val="99"/>
    <w:semiHidden/>
    <w:rsid w:val="001135F3"/>
    <w:rPr>
      <w:color w:val="666666"/>
    </w:rPr>
  </w:style>
  <w:style w:type="character" w:styleId="Strong">
    <w:name w:val="Strong"/>
    <w:basedOn w:val="DefaultParagraphFont"/>
    <w:uiPriority w:val="22"/>
    <w:qFormat/>
    <w:rsid w:val="001135F3"/>
    <w:rPr>
      <w:b/>
      <w:bCs/>
    </w:rPr>
  </w:style>
  <w:style w:type="numbering" w:customStyle="1" w:styleId="Style1">
    <w:name w:val="Style1"/>
    <w:uiPriority w:val="99"/>
    <w:rsid w:val="001135F3"/>
    <w:pPr>
      <w:numPr>
        <w:numId w:val="17"/>
      </w:numPr>
    </w:pPr>
  </w:style>
  <w:style w:type="paragraph" w:customStyle="1" w:styleId="Table">
    <w:name w:val="Table"/>
    <w:basedOn w:val="Caption"/>
    <w:link w:val="TableChar"/>
    <w:qFormat/>
    <w:rsid w:val="001135F3"/>
  </w:style>
  <w:style w:type="character" w:customStyle="1" w:styleId="TableChar">
    <w:name w:val="Table Char"/>
    <w:basedOn w:val="CaptionChar"/>
    <w:link w:val="Table"/>
    <w:rsid w:val="001135F3"/>
    <w:rPr>
      <w:rFonts w:ascii="Segoe UI" w:hAnsi="Segoe UI"/>
      <w:iCs/>
      <w:kern w:val="0"/>
      <w:sz w:val="22"/>
      <w:szCs w:val="18"/>
      <w14:ligatures w14:val="none"/>
    </w:rPr>
  </w:style>
  <w:style w:type="paragraph" w:customStyle="1" w:styleId="Tablefont">
    <w:name w:val="Table font"/>
    <w:basedOn w:val="Normal"/>
    <w:qFormat/>
    <w:rsid w:val="001135F3"/>
    <w:pPr>
      <w:spacing w:before="120" w:after="0" w:line="240" w:lineRule="auto"/>
      <w:jc w:val="both"/>
    </w:pPr>
    <w:rPr>
      <w:rFonts w:ascii="Segoe UI" w:eastAsia="Calibri" w:hAnsi="Segoe UI" w:cs="Segoe UI"/>
      <w:kern w:val="0"/>
      <w:sz w:val="20"/>
      <w:szCs w:val="20"/>
      <w14:ligatures w14:val="none"/>
    </w:rPr>
  </w:style>
  <w:style w:type="table" w:styleId="TableGrid">
    <w:name w:val="Table Grid"/>
    <w:aliases w:val="Table no border"/>
    <w:basedOn w:val="TableNormal"/>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
    <w:name w:val="Table Grid1"/>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39"/>
    <w:rsid w:val="001135F3"/>
    <w:pPr>
      <w:spacing w:before="120" w:after="0" w:line="240" w:lineRule="auto"/>
      <w:jc w:val="both"/>
    </w:pPr>
    <w:rPr>
      <w:rFonts w:ascii="Calibri" w:eastAsia="Calibri" w:hAnsi="Calibri" w:cs="Times New Roman"/>
      <w:kern w:val="0"/>
      <w:sz w:val="20"/>
      <w:szCs w:val="20"/>
      <w:lang w:eastAsia="en-GB"/>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2">
    <w:name w:val="Table Grid112"/>
    <w:basedOn w:val="TableNormal"/>
    <w:uiPriority w:val="39"/>
    <w:rsid w:val="001135F3"/>
    <w:pPr>
      <w:spacing w:before="120" w:after="0" w:line="240" w:lineRule="auto"/>
      <w:jc w:val="both"/>
    </w:pPr>
    <w:rPr>
      <w:rFonts w:ascii="Calibri" w:eastAsia="Calibri" w:hAnsi="Calibri" w:cs="Times New Roman"/>
      <w:kern w:val="0"/>
      <w:sz w:val="22"/>
      <w:szCs w:val="22"/>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1">
    <w:name w:val="Table Grid41"/>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2">
    <w:name w:val="Table Grid42"/>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3">
    <w:name w:val="Table Grid43"/>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uiPriority w:val="39"/>
    <w:rsid w:val="001135F3"/>
    <w:pPr>
      <w:spacing w:before="120" w:after="0" w:line="240" w:lineRule="auto"/>
      <w:jc w:val="both"/>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ourcenote">
    <w:name w:val="Table source /  note"/>
    <w:basedOn w:val="Caption"/>
    <w:link w:val="TablesourcenoteChar"/>
    <w:qFormat/>
    <w:rsid w:val="001135F3"/>
    <w:pPr>
      <w:spacing w:before="0"/>
    </w:pPr>
    <w:rPr>
      <w:iCs w:val="0"/>
      <w:sz w:val="18"/>
      <w:szCs w:val="10"/>
    </w:rPr>
  </w:style>
  <w:style w:type="character" w:customStyle="1" w:styleId="TablesourcenoteChar">
    <w:name w:val="Table source /  note Char"/>
    <w:basedOn w:val="DefaultParagraphFont"/>
    <w:link w:val="Tablesourcenote"/>
    <w:rsid w:val="001135F3"/>
    <w:rPr>
      <w:rFonts w:ascii="Segoe UI" w:hAnsi="Segoe UI"/>
      <w:kern w:val="0"/>
      <w:sz w:val="18"/>
      <w:szCs w:val="10"/>
      <w14:ligatures w14:val="none"/>
    </w:rPr>
  </w:style>
  <w:style w:type="paragraph" w:styleId="TOC1">
    <w:name w:val="toc 1"/>
    <w:basedOn w:val="Normal"/>
    <w:next w:val="Normal"/>
    <w:autoRedefine/>
    <w:uiPriority w:val="39"/>
    <w:unhideWhenUsed/>
    <w:rsid w:val="001135F3"/>
    <w:pPr>
      <w:tabs>
        <w:tab w:val="right" w:leader="dot" w:pos="9016"/>
      </w:tabs>
      <w:spacing w:before="120" w:after="100" w:line="259" w:lineRule="auto"/>
      <w:jc w:val="both"/>
    </w:pPr>
    <w:rPr>
      <w:kern w:val="0"/>
      <w:sz w:val="22"/>
      <w:szCs w:val="22"/>
      <w14:ligatures w14:val="none"/>
    </w:rPr>
  </w:style>
  <w:style w:type="paragraph" w:styleId="TOC2">
    <w:name w:val="toc 2"/>
    <w:basedOn w:val="Normal"/>
    <w:next w:val="Normal"/>
    <w:autoRedefine/>
    <w:uiPriority w:val="39"/>
    <w:unhideWhenUsed/>
    <w:rsid w:val="001135F3"/>
    <w:pPr>
      <w:spacing w:before="120" w:after="100" w:line="259" w:lineRule="auto"/>
      <w:ind w:left="220"/>
      <w:jc w:val="both"/>
    </w:pPr>
    <w:rPr>
      <w:kern w:val="0"/>
      <w:sz w:val="22"/>
      <w:szCs w:val="22"/>
      <w14:ligatures w14:val="none"/>
    </w:rPr>
  </w:style>
  <w:style w:type="paragraph" w:styleId="TOC3">
    <w:name w:val="toc 3"/>
    <w:basedOn w:val="Normal"/>
    <w:next w:val="Normal"/>
    <w:autoRedefine/>
    <w:uiPriority w:val="39"/>
    <w:unhideWhenUsed/>
    <w:rsid w:val="001135F3"/>
    <w:pPr>
      <w:spacing w:before="120" w:after="100" w:line="259" w:lineRule="auto"/>
      <w:ind w:left="440"/>
      <w:jc w:val="both"/>
    </w:pPr>
    <w:rPr>
      <w:rFonts w:eastAsiaTheme="minorEastAsia" w:cs="Times New Roman"/>
      <w:kern w:val="0"/>
      <w:sz w:val="22"/>
      <w:szCs w:val="22"/>
      <w:lang w:val="en-US"/>
      <w14:ligatures w14:val="none"/>
    </w:rPr>
  </w:style>
  <w:style w:type="paragraph" w:styleId="TOCHeading">
    <w:name w:val="TOC Heading"/>
    <w:basedOn w:val="Heading1"/>
    <w:next w:val="Normal"/>
    <w:uiPriority w:val="39"/>
    <w:unhideWhenUsed/>
    <w:qFormat/>
    <w:rsid w:val="001135F3"/>
    <w:pPr>
      <w:spacing w:before="240" w:after="0" w:line="259" w:lineRule="auto"/>
      <w:jc w:val="both"/>
      <w:outlineLvl w:val="9"/>
    </w:pPr>
    <w:rPr>
      <w:kern w:val="0"/>
      <w:sz w:val="32"/>
      <w:szCs w:val="32"/>
      <w:lang w:val="en-US"/>
      <w14:ligatures w14:val="none"/>
    </w:rPr>
  </w:style>
  <w:style w:type="character" w:customStyle="1" w:styleId="ui-provider">
    <w:name w:val="ui-provider"/>
    <w:basedOn w:val="DefaultParagraphFont"/>
    <w:rsid w:val="001135F3"/>
  </w:style>
  <w:style w:type="paragraph" w:customStyle="1" w:styleId="xl63">
    <w:name w:val="xl63"/>
    <w:basedOn w:val="Normal"/>
    <w:rsid w:val="001135F3"/>
    <w:pPr>
      <w:pBdr>
        <w:left w:val="single" w:sz="8" w:space="0" w:color="auto"/>
        <w:right w:val="single" w:sz="8" w:space="0" w:color="auto"/>
      </w:pBdr>
      <w:spacing w:before="100" w:beforeAutospacing="1" w:after="100" w:afterAutospacing="1" w:line="240" w:lineRule="auto"/>
    </w:pPr>
    <w:rPr>
      <w:rFonts w:ascii="Times New Roman" w:eastAsia="Times New Roman" w:hAnsi="Times New Roman" w:cs="Times New Roman"/>
      <w:kern w:val="0"/>
      <w:lang w:eastAsia="en-GB"/>
      <w14:ligatures w14:val="none"/>
    </w:rPr>
  </w:style>
  <w:style w:type="paragraph" w:customStyle="1" w:styleId="xl64">
    <w:name w:val="xl64"/>
    <w:basedOn w:val="Normal"/>
    <w:rsid w:val="001135F3"/>
    <w:pPr>
      <w:pBdr>
        <w:left w:val="single" w:sz="8" w:space="0" w:color="auto"/>
        <w:bottom w:val="single" w:sz="8" w:space="0" w:color="auto"/>
        <w:right w:val="single" w:sz="8" w:space="0" w:color="auto"/>
      </w:pBdr>
      <w:spacing w:before="100" w:beforeAutospacing="1" w:after="100" w:afterAutospacing="1" w:line="240" w:lineRule="auto"/>
    </w:pPr>
    <w:rPr>
      <w:rFonts w:ascii="Times New Roman" w:eastAsia="Times New Roman" w:hAnsi="Times New Roman" w:cs="Times New Roman"/>
      <w:kern w:val="0"/>
      <w:lang w:eastAsia="en-GB"/>
      <w14:ligatures w14:val="none"/>
    </w:rPr>
  </w:style>
  <w:style w:type="paragraph" w:customStyle="1" w:styleId="xl65">
    <w:name w:val="xl65"/>
    <w:basedOn w:val="Normal"/>
    <w:rsid w:val="001135F3"/>
    <w:pPr>
      <w:spacing w:before="100" w:beforeAutospacing="1" w:after="100" w:afterAutospacing="1" w:line="240" w:lineRule="auto"/>
      <w:jc w:val="both"/>
    </w:pPr>
    <w:rPr>
      <w:rFonts w:ascii="Times New Roman" w:eastAsia="Times New Roman" w:hAnsi="Times New Roman" w:cs="Times New Roman"/>
      <w:b/>
      <w:bCs/>
      <w:kern w:val="0"/>
      <w:lang w:eastAsia="en-GB"/>
      <w14:ligatures w14:val="none"/>
    </w:rPr>
  </w:style>
  <w:style w:type="paragraph" w:customStyle="1" w:styleId="xl66">
    <w:name w:val="xl66"/>
    <w:basedOn w:val="Normal"/>
    <w:rsid w:val="001135F3"/>
    <w:pPr>
      <w:spacing w:before="100" w:beforeAutospacing="1" w:after="100" w:afterAutospacing="1" w:line="240" w:lineRule="auto"/>
      <w:jc w:val="both"/>
    </w:pPr>
    <w:rPr>
      <w:rFonts w:ascii="Times New Roman" w:eastAsia="Times New Roman" w:hAnsi="Times New Roman" w:cs="Times New Roman"/>
      <w:b/>
      <w:bCs/>
      <w:kern w:val="0"/>
      <w:lang w:eastAsia="en-GB"/>
      <w14:ligatures w14:val="none"/>
    </w:rPr>
  </w:style>
  <w:style w:type="paragraph" w:customStyle="1" w:styleId="xl67">
    <w:name w:val="xl67"/>
    <w:basedOn w:val="Normal"/>
    <w:rsid w:val="001135F3"/>
    <w:pPr>
      <w:spacing w:before="100" w:beforeAutospacing="1" w:after="100" w:afterAutospacing="1" w:line="240" w:lineRule="auto"/>
      <w:jc w:val="both"/>
    </w:pPr>
    <w:rPr>
      <w:rFonts w:ascii="Times New Roman" w:eastAsia="Times New Roman" w:hAnsi="Times New Roman" w:cs="Times New Roman"/>
      <w:color w:val="FF0000"/>
      <w:kern w:val="0"/>
      <w:lang w:eastAsia="en-GB"/>
      <w14:ligatures w14:val="none"/>
    </w:rPr>
  </w:style>
  <w:style w:type="paragraph" w:customStyle="1" w:styleId="xl68">
    <w:name w:val="xl68"/>
    <w:basedOn w:val="Normal"/>
    <w:rsid w:val="001135F3"/>
    <w:pPr>
      <w:spacing w:before="100" w:beforeAutospacing="1" w:after="100" w:afterAutospacing="1" w:line="240" w:lineRule="auto"/>
      <w:jc w:val="both"/>
    </w:pPr>
    <w:rPr>
      <w:rFonts w:ascii="Times New Roman" w:eastAsia="Times New Roman" w:hAnsi="Times New Roman" w:cs="Times New Roman"/>
      <w:kern w:val="0"/>
      <w:lang w:eastAsia="en-GB"/>
      <w14:ligatures w14:val="none"/>
    </w:rPr>
  </w:style>
  <w:style w:type="paragraph" w:customStyle="1" w:styleId="xl69">
    <w:name w:val="xl69"/>
    <w:basedOn w:val="Normal"/>
    <w:rsid w:val="001135F3"/>
    <w:pPr>
      <w:pBdr>
        <w:top w:val="single" w:sz="8" w:space="0" w:color="auto"/>
        <w:left w:val="single" w:sz="4" w:space="0" w:color="auto"/>
        <w:bottom w:val="single" w:sz="8" w:space="0" w:color="auto"/>
        <w:right w:val="single" w:sz="4" w:space="0" w:color="auto"/>
      </w:pBdr>
      <w:shd w:val="clear" w:color="000000" w:fill="D0CECE"/>
      <w:spacing w:before="100" w:beforeAutospacing="1" w:after="100" w:afterAutospacing="1" w:line="240" w:lineRule="auto"/>
      <w:jc w:val="center"/>
    </w:pPr>
    <w:rPr>
      <w:rFonts w:ascii="Times New Roman" w:eastAsia="Times New Roman" w:hAnsi="Times New Roman" w:cs="Times New Roman"/>
      <w:b/>
      <w:bCs/>
      <w:kern w:val="0"/>
      <w:lang w:eastAsia="en-GB"/>
      <w14:ligatures w14:val="none"/>
    </w:rPr>
  </w:style>
  <w:style w:type="paragraph" w:customStyle="1" w:styleId="xl70">
    <w:name w:val="xl70"/>
    <w:basedOn w:val="Normal"/>
    <w:rsid w:val="001135F3"/>
    <w:pPr>
      <w:pBdr>
        <w:top w:val="single" w:sz="8" w:space="0" w:color="auto"/>
        <w:left w:val="single" w:sz="4" w:space="0" w:color="auto"/>
        <w:bottom w:val="single" w:sz="8" w:space="0" w:color="auto"/>
        <w:right w:val="single" w:sz="8" w:space="0" w:color="auto"/>
      </w:pBdr>
      <w:shd w:val="clear" w:color="000000" w:fill="D0CECE"/>
      <w:spacing w:before="100" w:beforeAutospacing="1" w:after="100" w:afterAutospacing="1" w:line="240" w:lineRule="auto"/>
      <w:jc w:val="center"/>
    </w:pPr>
    <w:rPr>
      <w:rFonts w:ascii="Times New Roman" w:eastAsia="Times New Roman" w:hAnsi="Times New Roman" w:cs="Times New Roman"/>
      <w:b/>
      <w:bCs/>
      <w:kern w:val="0"/>
      <w:lang w:eastAsia="en-GB"/>
      <w14:ligatures w14:val="none"/>
    </w:rPr>
  </w:style>
  <w:style w:type="table" w:styleId="GridTable5Dark-Accent4">
    <w:name w:val="Grid Table 5 Dark Accent 4"/>
    <w:basedOn w:val="TableElegant"/>
    <w:uiPriority w:val="50"/>
    <w:rsid w:val="000B583C"/>
    <w:pPr>
      <w:spacing w:after="0" w:line="240" w:lineRule="auto"/>
    </w:pPr>
    <w:rPr>
      <w:rFonts w:ascii="Segoe UI" w:hAnsi="Segoe UI"/>
      <w:kern w:val="0"/>
      <w:sz w:val="20"/>
      <w:szCs w:val="20"/>
      <w:lang w:val="en-US" w:eastAsia="en-GB"/>
      <w14:ligatures w14:val="none"/>
    </w:rPr>
    <w:tblPr>
      <w:tblStyleRowBandSize w:val="1"/>
      <w:tblStyleCol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FFFFFF" w:themeFill="background1"/>
    </w:tcPr>
    <w:tblStylePr w:type="firstRow">
      <w:pPr>
        <w:jc w:val="center"/>
      </w:pPr>
      <w:rPr>
        <w:b/>
        <w:bCs/>
        <w:caps w:val="0"/>
        <w:smallCaps w:val="0"/>
        <w:color w:val="FFFFFF" w:themeColor="background1"/>
      </w:rPr>
      <w:tblPr/>
      <w:tcPr>
        <w:tcBorders>
          <w:tl2br w:val="none" w:sz="0" w:space="0" w:color="auto"/>
          <w:tr2bl w:val="none" w:sz="0" w:space="0" w:color="auto"/>
        </w:tcBorders>
        <w:shd w:val="clear" w:color="auto" w:fill="FAE2D5" w:themeFill="accent2" w:themeFillTint="33"/>
        <w:vAlign w:val="center"/>
      </w:tcPr>
    </w:tblStylePr>
    <w:tblStylePr w:type="lastRow">
      <w:rPr>
        <w:b/>
        <w:bCs/>
        <w:color w:val="FFFFFF" w:themeColor="background1"/>
      </w:rPr>
      <w:tblPr/>
      <w:tcPr>
        <w:shd w:val="clear" w:color="auto" w:fill="FFFFFF" w:themeFill="background1"/>
      </w:tcPr>
    </w:tblStylePr>
    <w:tblStylePr w:type="firstCol">
      <w:rPr>
        <w:b/>
        <w:bCs/>
        <w:color w:val="FFFFFF" w:themeColor="background1"/>
      </w:rPr>
    </w:tblStylePr>
    <w:tblStylePr w:type="lastCol">
      <w:rPr>
        <w:b/>
        <w:bCs/>
        <w:color w:val="FFFFFF" w:themeColor="background1"/>
      </w:rPr>
    </w:tblStylePr>
    <w:tblStylePr w:type="band1Vert">
      <w:tblPr/>
      <w:tcPr>
        <w:shd w:val="clear" w:color="auto" w:fill="FFFFFF" w:themeFill="background1"/>
      </w:tcPr>
    </w:tblStylePr>
    <w:tblStylePr w:type="band2Vert">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FFFFFF" w:themeFill="background1"/>
      </w:tcPr>
    </w:tblStylePr>
  </w:style>
  <w:style w:type="paragraph" w:styleId="Revision">
    <w:name w:val="Revision"/>
    <w:hidden/>
    <w:uiPriority w:val="99"/>
    <w:semiHidden/>
    <w:rsid w:val="001135F3"/>
    <w:pPr>
      <w:spacing w:after="0" w:line="240" w:lineRule="auto"/>
    </w:pPr>
    <w:rPr>
      <w:kern w:val="0"/>
      <w:sz w:val="22"/>
      <w:szCs w:val="22"/>
      <w14:ligatures w14:val="none"/>
    </w:rPr>
  </w:style>
  <w:style w:type="numbering" w:customStyle="1" w:styleId="Style111">
    <w:name w:val="Style111"/>
    <w:uiPriority w:val="99"/>
    <w:rsid w:val="001135F3"/>
  </w:style>
  <w:style w:type="table" w:styleId="GridTable2-Accent2">
    <w:name w:val="Grid Table 2 Accent 2"/>
    <w:basedOn w:val="TableNormal"/>
    <w:uiPriority w:val="47"/>
    <w:rsid w:val="000B2E2E"/>
    <w:pPr>
      <w:spacing w:after="0" w:line="240" w:lineRule="auto"/>
    </w:pPr>
    <w:rPr>
      <w:rFonts w:ascii="Segoe UI" w:hAnsi="Segoe UI"/>
      <w:sz w:val="20"/>
    </w:rPr>
    <w:tblPr>
      <w:tblStyleRowBandSize w:val="1"/>
      <w:tblStyleColBandSize w:val="1"/>
      <w:tblBorders>
        <w:top w:val="single" w:sz="2" w:space="0" w:color="F1A983" w:themeColor="accent2" w:themeTint="99"/>
        <w:bottom w:val="single" w:sz="2" w:space="0" w:color="F1A983" w:themeColor="accent2" w:themeTint="99"/>
        <w:insideH w:val="single" w:sz="2" w:space="0" w:color="F1A983" w:themeColor="accent2" w:themeTint="99"/>
        <w:insideV w:val="single" w:sz="2" w:space="0" w:color="F1A983" w:themeColor="accent2" w:themeTint="99"/>
      </w:tblBorders>
    </w:tblPr>
    <w:tblStylePr w:type="firstRow">
      <w:rPr>
        <w:b/>
        <w:bCs/>
      </w:rPr>
      <w:tblPr/>
      <w:tcPr>
        <w:shd w:val="clear" w:color="auto" w:fill="FAE2D5" w:themeFill="accent2" w:themeFillTint="33"/>
      </w:tcPr>
    </w:tblStylePr>
    <w:tblStylePr w:type="lastRow">
      <w:rPr>
        <w:b/>
        <w:bCs/>
      </w:rPr>
      <w:tblPr/>
      <w:tcPr>
        <w:tcBorders>
          <w:top w:val="double" w:sz="2" w:space="0" w:color="F1A983" w:themeColor="accent2" w:themeTint="99"/>
          <w:bottom w:val="nil"/>
          <w:insideH w:val="nil"/>
          <w:insideV w:val="nil"/>
        </w:tcBorders>
        <w:shd w:val="clear" w:color="auto" w:fill="FFFFFF" w:themeFill="background1"/>
      </w:tcPr>
    </w:tblStylePr>
    <w:tblStylePr w:type="firstCol">
      <w:rPr>
        <w:b/>
        <w:bCs/>
      </w:rPr>
      <w:tblPr/>
      <w:tcPr>
        <w:shd w:val="clear" w:color="auto" w:fill="FAE2D5" w:themeFill="accent2" w:themeFillTint="33"/>
      </w:tcPr>
    </w:tblStylePr>
    <w:tblStylePr w:type="lastCol">
      <w:rPr>
        <w:b/>
        <w:bCs/>
      </w:rPr>
    </w:tblStylePr>
    <w:tblStylePr w:type="band1Vert">
      <w:tblPr/>
      <w:tcPr>
        <w:shd w:val="clear" w:color="auto" w:fill="DAE9F7" w:themeFill="text2" w:themeFillTint="1A"/>
      </w:tcPr>
    </w:tblStylePr>
    <w:tblStylePr w:type="band2Vert">
      <w:tblPr/>
      <w:tcPr>
        <w:shd w:val="clear" w:color="auto" w:fill="DAE9F7" w:themeFill="text2" w:themeFillTint="1A"/>
      </w:tcPr>
    </w:tblStylePr>
    <w:tblStylePr w:type="band1Horz">
      <w:tblPr/>
      <w:tcPr>
        <w:shd w:val="clear" w:color="auto" w:fill="FAE2D5" w:themeFill="accent2" w:themeFillTint="33"/>
      </w:tcPr>
    </w:tblStylePr>
    <w:tblStylePr w:type="band2Horz">
      <w:tblPr/>
      <w:tcPr>
        <w:shd w:val="clear" w:color="auto" w:fill="95DCF7" w:themeFill="accent4" w:themeFillTint="66"/>
      </w:tcPr>
    </w:tblStylePr>
  </w:style>
  <w:style w:type="table" w:styleId="GridTable5Dark-Accent2">
    <w:name w:val="Grid Table 5 Dark Accent 2"/>
    <w:basedOn w:val="TableNormal"/>
    <w:uiPriority w:val="50"/>
    <w:rsid w:val="000B2E2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E2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97132"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97132"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97132"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97132" w:themeFill="accent2"/>
      </w:tcPr>
    </w:tblStylePr>
    <w:tblStylePr w:type="band1Vert">
      <w:tblPr/>
      <w:tcPr>
        <w:shd w:val="clear" w:color="auto" w:fill="F6C5AC" w:themeFill="accent2" w:themeFillTint="66"/>
      </w:tcPr>
    </w:tblStylePr>
    <w:tblStylePr w:type="band1Horz">
      <w:tblPr/>
      <w:tcPr>
        <w:shd w:val="clear" w:color="auto" w:fill="F6C5AC" w:themeFill="accent2" w:themeFillTint="66"/>
      </w:tcPr>
    </w:tblStylePr>
  </w:style>
  <w:style w:type="table" w:customStyle="1" w:styleId="Style2">
    <w:name w:val="Style2"/>
    <w:basedOn w:val="TableNormal"/>
    <w:uiPriority w:val="99"/>
    <w:rsid w:val="000B2E2E"/>
    <w:pPr>
      <w:spacing w:after="0" w:line="240" w:lineRule="auto"/>
    </w:pPr>
    <w:tblPr/>
  </w:style>
  <w:style w:type="table" w:customStyle="1" w:styleId="HLIN">
    <w:name w:val="HLIN"/>
    <w:basedOn w:val="TableNormal"/>
    <w:uiPriority w:val="99"/>
    <w:rsid w:val="000B2E2E"/>
    <w:pPr>
      <w:spacing w:after="0" w:line="240" w:lineRule="auto"/>
    </w:pPr>
    <w:tblPr>
      <w:tblStyleRowBandSize w:val="1"/>
      <w:tblStyleColBandSize w:val="1"/>
    </w:tblPr>
    <w:tcPr>
      <w:shd w:val="clear" w:color="auto" w:fill="FAE2D5" w:themeFill="accent2" w:themeFillTint="33"/>
    </w:tcPr>
    <w:tblStylePr w:type="band1Vert">
      <w:tblPr/>
      <w:tcPr>
        <w:shd w:val="clear" w:color="auto" w:fill="FAE2D5" w:themeFill="accent2" w:themeFillTint="33"/>
      </w:tcPr>
    </w:tblStylePr>
    <w:tblStylePr w:type="band2Vert">
      <w:tblPr/>
      <w:tcPr>
        <w:shd w:val="clear" w:color="auto" w:fill="FAE2D5" w:themeFill="accent2" w:themeFillTint="33"/>
      </w:tcPr>
    </w:tblStylePr>
    <w:tblStylePr w:type="band1Horz">
      <w:rPr>
        <w:rFonts w:ascii="@Yu Gothic UI Semibold" w:hAnsi="@Yu Gothic UI Semibold"/>
        <w:sz w:val="20"/>
      </w:rPr>
      <w:tblPr/>
      <w:tcPr>
        <w:tcBorders>
          <w:top w:val="nil"/>
          <w:left w:val="nil"/>
          <w:bottom w:val="nil"/>
          <w:right w:val="nil"/>
          <w:insideH w:val="nil"/>
          <w:insideV w:val="nil"/>
          <w:tl2br w:val="nil"/>
          <w:tr2bl w:val="nil"/>
        </w:tcBorders>
        <w:shd w:val="clear" w:color="auto" w:fill="DAE9F7" w:themeFill="text2" w:themeFillTint="1A"/>
      </w:tcPr>
    </w:tblStylePr>
  </w:style>
  <w:style w:type="table" w:styleId="GridTable4-Accent2">
    <w:name w:val="Grid Table 4 Accent 2"/>
    <w:basedOn w:val="TableNormal"/>
    <w:uiPriority w:val="49"/>
    <w:rsid w:val="000B2E2E"/>
    <w:pPr>
      <w:spacing w:after="0" w:line="240" w:lineRule="auto"/>
    </w:pPr>
    <w:tblPr>
      <w:tblStyleRowBandSize w:val="1"/>
      <w:tblStyleColBandSize w:val="1"/>
      <w:tblBorders>
        <w:top w:val="single" w:sz="4" w:space="0" w:color="F1A983" w:themeColor="accent2" w:themeTint="99"/>
        <w:left w:val="single" w:sz="4" w:space="0" w:color="F1A983" w:themeColor="accent2" w:themeTint="99"/>
        <w:bottom w:val="single" w:sz="4" w:space="0" w:color="F1A983" w:themeColor="accent2" w:themeTint="99"/>
        <w:right w:val="single" w:sz="4" w:space="0" w:color="F1A983" w:themeColor="accent2" w:themeTint="99"/>
        <w:insideH w:val="single" w:sz="4" w:space="0" w:color="F1A983" w:themeColor="accent2" w:themeTint="99"/>
        <w:insideV w:val="single" w:sz="4" w:space="0" w:color="F1A983" w:themeColor="accent2" w:themeTint="99"/>
      </w:tblBorders>
    </w:tblPr>
    <w:tblStylePr w:type="firstRow">
      <w:rPr>
        <w:b/>
        <w:bCs/>
        <w:color w:val="FFFFFF" w:themeColor="background1"/>
      </w:rPr>
      <w:tblPr/>
      <w:tcPr>
        <w:tcBorders>
          <w:top w:val="single" w:sz="4" w:space="0" w:color="E97132" w:themeColor="accent2"/>
          <w:left w:val="single" w:sz="4" w:space="0" w:color="E97132" w:themeColor="accent2"/>
          <w:bottom w:val="single" w:sz="4" w:space="0" w:color="E97132" w:themeColor="accent2"/>
          <w:right w:val="single" w:sz="4" w:space="0" w:color="E97132" w:themeColor="accent2"/>
          <w:insideH w:val="nil"/>
          <w:insideV w:val="nil"/>
        </w:tcBorders>
        <w:shd w:val="clear" w:color="auto" w:fill="E97132" w:themeFill="accent2"/>
      </w:tcPr>
    </w:tblStylePr>
    <w:tblStylePr w:type="lastRow">
      <w:rPr>
        <w:b/>
        <w:bCs/>
      </w:rPr>
      <w:tblPr/>
      <w:tcPr>
        <w:tcBorders>
          <w:top w:val="double" w:sz="4" w:space="0" w:color="E97132" w:themeColor="accent2"/>
        </w:tcBorders>
      </w:tc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customStyle="1" w:styleId="Style3">
    <w:name w:val="Style3"/>
    <w:basedOn w:val="TableNormal"/>
    <w:uiPriority w:val="99"/>
    <w:rsid w:val="000B2E2E"/>
    <w:pPr>
      <w:spacing w:after="0" w:line="240" w:lineRule="auto"/>
    </w:pPr>
    <w:tblPr>
      <w:tblStyleRowBandSize w:val="1"/>
    </w:tblPr>
    <w:tcPr>
      <w:shd w:val="clear" w:color="auto" w:fill="FAE2D5" w:themeFill="accent2" w:themeFillTint="33"/>
    </w:tcPr>
    <w:tblStylePr w:type="firstRow">
      <w:tblPr/>
      <w:tcPr>
        <w:shd w:val="clear" w:color="auto" w:fill="FAE2D5" w:themeFill="accent2" w:themeFillTint="33"/>
      </w:tcPr>
    </w:tblStylePr>
    <w:tblStylePr w:type="firstCol">
      <w:tblPr/>
      <w:tcPr>
        <w:shd w:val="clear" w:color="auto" w:fill="FAE2D5" w:themeFill="accent2" w:themeFillTint="33"/>
      </w:tcPr>
    </w:tblStylePr>
    <w:tblStylePr w:type="band1Horz">
      <w:tblPr/>
      <w:tcPr>
        <w:shd w:val="clear" w:color="auto" w:fill="CAEDFB" w:themeFill="accent4" w:themeFillTint="33"/>
      </w:tcPr>
    </w:tblStylePr>
  </w:style>
  <w:style w:type="table" w:styleId="ListTable2-Accent2">
    <w:name w:val="List Table 2 Accent 2"/>
    <w:basedOn w:val="TableNormal"/>
    <w:uiPriority w:val="47"/>
    <w:rsid w:val="000B2E2E"/>
    <w:pPr>
      <w:spacing w:after="0" w:line="240" w:lineRule="auto"/>
    </w:pPr>
    <w:tblPr>
      <w:tblStyleRowBandSize w:val="1"/>
      <w:tblStyleColBandSize w:val="1"/>
      <w:tblBorders>
        <w:top w:val="single" w:sz="4" w:space="0" w:color="F1A983" w:themeColor="accent2" w:themeTint="99"/>
        <w:bottom w:val="single" w:sz="4" w:space="0" w:color="F1A983" w:themeColor="accent2" w:themeTint="99"/>
        <w:insideH w:val="single" w:sz="4" w:space="0" w:color="F1A9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styleId="GridTable1Light-Accent2">
    <w:name w:val="Grid Table 1 Light Accent 2"/>
    <w:basedOn w:val="TableNormal"/>
    <w:uiPriority w:val="46"/>
    <w:rsid w:val="000B2E2E"/>
    <w:pPr>
      <w:spacing w:after="0" w:line="240" w:lineRule="auto"/>
    </w:pPr>
    <w:tblPr>
      <w:tblStyleRowBandSize w:val="1"/>
      <w:tblStyleColBandSize w:val="1"/>
      <w:tblBorders>
        <w:top w:val="single" w:sz="4" w:space="0" w:color="F6C5AC" w:themeColor="accent2" w:themeTint="66"/>
        <w:left w:val="single" w:sz="4" w:space="0" w:color="F6C5AC" w:themeColor="accent2" w:themeTint="66"/>
        <w:bottom w:val="single" w:sz="4" w:space="0" w:color="F6C5AC" w:themeColor="accent2" w:themeTint="66"/>
        <w:right w:val="single" w:sz="4" w:space="0" w:color="F6C5AC" w:themeColor="accent2" w:themeTint="66"/>
        <w:insideH w:val="single" w:sz="4" w:space="0" w:color="F6C5AC" w:themeColor="accent2" w:themeTint="66"/>
        <w:insideV w:val="single" w:sz="4" w:space="0" w:color="F6C5AC" w:themeColor="accent2" w:themeTint="66"/>
      </w:tblBorders>
    </w:tblPr>
    <w:tblStylePr w:type="firstRow">
      <w:rPr>
        <w:b/>
        <w:bCs/>
      </w:rPr>
      <w:tblPr/>
      <w:tcPr>
        <w:tcBorders>
          <w:bottom w:val="single" w:sz="12" w:space="0" w:color="F1A983" w:themeColor="accent2" w:themeTint="99"/>
        </w:tcBorders>
      </w:tcPr>
    </w:tblStylePr>
    <w:tblStylePr w:type="lastRow">
      <w:rPr>
        <w:b/>
        <w:bCs/>
      </w:rPr>
      <w:tblPr/>
      <w:tcPr>
        <w:tcBorders>
          <w:top w:val="double" w:sz="2" w:space="0" w:color="F1A983" w:themeColor="accent2" w:themeTint="99"/>
        </w:tcBorders>
      </w:tcPr>
    </w:tblStylePr>
    <w:tblStylePr w:type="firstCol">
      <w:rPr>
        <w:b/>
        <w:bCs/>
      </w:rPr>
    </w:tblStylePr>
    <w:tblStylePr w:type="lastCol">
      <w:rPr>
        <w:b/>
        <w:bCs/>
      </w:rPr>
    </w:tblStylePr>
  </w:style>
  <w:style w:type="table" w:styleId="ListTable4-Accent5">
    <w:name w:val="List Table 4 Accent 5"/>
    <w:basedOn w:val="TableNormal"/>
    <w:uiPriority w:val="49"/>
    <w:rsid w:val="000B2E2E"/>
    <w:pPr>
      <w:spacing w:after="0" w:line="240" w:lineRule="auto"/>
    </w:pPr>
    <w:tblPr>
      <w:tblStyleRowBandSize w:val="1"/>
      <w:tblStyleColBandSize w:val="1"/>
      <w:tblBorders>
        <w:top w:val="single" w:sz="4" w:space="0" w:color="D86DCB" w:themeColor="accent5" w:themeTint="99"/>
        <w:left w:val="single" w:sz="4" w:space="0" w:color="D86DCB" w:themeColor="accent5" w:themeTint="99"/>
        <w:bottom w:val="single" w:sz="4" w:space="0" w:color="D86DCB" w:themeColor="accent5" w:themeTint="99"/>
        <w:right w:val="single" w:sz="4" w:space="0" w:color="D86DCB" w:themeColor="accent5" w:themeTint="99"/>
        <w:insideH w:val="single" w:sz="4" w:space="0" w:color="D86DCB" w:themeColor="accent5" w:themeTint="99"/>
      </w:tblBorders>
    </w:tblPr>
    <w:tblStylePr w:type="firstRow">
      <w:rPr>
        <w:b/>
        <w:bCs/>
        <w:color w:val="FFFFFF" w:themeColor="background1"/>
      </w:rPr>
      <w:tblPr/>
      <w:tcPr>
        <w:tcBorders>
          <w:top w:val="single" w:sz="4" w:space="0" w:color="A02B93" w:themeColor="accent5"/>
          <w:left w:val="single" w:sz="4" w:space="0" w:color="A02B93" w:themeColor="accent5"/>
          <w:bottom w:val="single" w:sz="4" w:space="0" w:color="A02B93" w:themeColor="accent5"/>
          <w:right w:val="single" w:sz="4" w:space="0" w:color="A02B93" w:themeColor="accent5"/>
          <w:insideH w:val="nil"/>
        </w:tcBorders>
        <w:shd w:val="clear" w:color="auto" w:fill="A02B93" w:themeFill="accent5"/>
      </w:tcPr>
    </w:tblStylePr>
    <w:tblStylePr w:type="lastRow">
      <w:rPr>
        <w:b/>
        <w:bCs/>
      </w:rPr>
      <w:tblPr/>
      <w:tcPr>
        <w:tcBorders>
          <w:top w:val="double" w:sz="4" w:space="0" w:color="D86DCB" w:themeColor="accent5" w:themeTint="99"/>
        </w:tcBorders>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character" w:styleId="Emphasis">
    <w:name w:val="Emphasis"/>
    <w:basedOn w:val="DefaultParagraphFont"/>
    <w:uiPriority w:val="20"/>
    <w:qFormat/>
    <w:rsid w:val="000B2E2E"/>
    <w:rPr>
      <w:i/>
      <w:iCs/>
    </w:rPr>
  </w:style>
  <w:style w:type="paragraph" w:customStyle="1" w:styleId="xl71">
    <w:name w:val="xl71"/>
    <w:basedOn w:val="Normal"/>
    <w:rsid w:val="000B2E2E"/>
    <w:pPr>
      <w:pBdr>
        <w:top w:val="single" w:sz="8" w:space="0" w:color="auto"/>
        <w:left w:val="single" w:sz="4" w:space="0" w:color="auto"/>
        <w:bottom w:val="single" w:sz="4" w:space="0" w:color="auto"/>
      </w:pBdr>
      <w:shd w:val="clear" w:color="000000" w:fill="DAE9F8"/>
      <w:spacing w:before="100" w:beforeAutospacing="1" w:after="100" w:afterAutospacing="1" w:line="240" w:lineRule="auto"/>
      <w:textAlignment w:val="center"/>
    </w:pPr>
    <w:rPr>
      <w:rFonts w:ascii="Times New Roman" w:eastAsia="Times New Roman" w:hAnsi="Times New Roman" w:cs="Times New Roman"/>
      <w:b/>
      <w:bCs/>
      <w:kern w:val="0"/>
      <w:lang w:eastAsia="en-GB"/>
      <w14:ligatures w14:val="none"/>
    </w:rPr>
  </w:style>
  <w:style w:type="paragraph" w:customStyle="1" w:styleId="xl72">
    <w:name w:val="xl72"/>
    <w:basedOn w:val="Normal"/>
    <w:rsid w:val="000B2E2E"/>
    <w:pPr>
      <w:pBdr>
        <w:top w:val="single" w:sz="4" w:space="0" w:color="auto"/>
        <w:left w:val="single" w:sz="8" w:space="0" w:color="auto"/>
        <w:right w:val="single" w:sz="4" w:space="0" w:color="auto"/>
      </w:pBdr>
      <w:spacing w:before="100" w:beforeAutospacing="1" w:after="100" w:afterAutospacing="1" w:line="240" w:lineRule="auto"/>
    </w:pPr>
    <w:rPr>
      <w:rFonts w:ascii="Times New Roman" w:eastAsia="Times New Roman" w:hAnsi="Times New Roman" w:cs="Times New Roman"/>
      <w:kern w:val="0"/>
      <w:lang w:eastAsia="en-GB"/>
      <w14:ligatures w14:val="none"/>
    </w:rPr>
  </w:style>
  <w:style w:type="paragraph" w:customStyle="1" w:styleId="xl73">
    <w:name w:val="xl73"/>
    <w:basedOn w:val="Normal"/>
    <w:rsid w:val="000B2E2E"/>
    <w:pPr>
      <w:pBdr>
        <w:top w:val="single" w:sz="4" w:space="0" w:color="auto"/>
        <w:left w:val="single" w:sz="4" w:space="0" w:color="auto"/>
        <w:right w:val="single" w:sz="4" w:space="0" w:color="auto"/>
      </w:pBdr>
      <w:spacing w:before="100" w:beforeAutospacing="1" w:after="100" w:afterAutospacing="1" w:line="240" w:lineRule="auto"/>
    </w:pPr>
    <w:rPr>
      <w:rFonts w:ascii="Times New Roman" w:eastAsia="Times New Roman" w:hAnsi="Times New Roman" w:cs="Times New Roman"/>
      <w:kern w:val="0"/>
      <w:lang w:eastAsia="en-GB"/>
      <w14:ligatures w14:val="none"/>
    </w:rPr>
  </w:style>
  <w:style w:type="paragraph" w:customStyle="1" w:styleId="xl74">
    <w:name w:val="xl74"/>
    <w:basedOn w:val="Normal"/>
    <w:rsid w:val="000B2E2E"/>
    <w:pPr>
      <w:pBdr>
        <w:top w:val="single" w:sz="4" w:space="0" w:color="auto"/>
        <w:left w:val="single" w:sz="4" w:space="0" w:color="auto"/>
      </w:pBdr>
      <w:spacing w:before="100" w:beforeAutospacing="1" w:after="100" w:afterAutospacing="1" w:line="240" w:lineRule="auto"/>
    </w:pPr>
    <w:rPr>
      <w:rFonts w:ascii="Times New Roman" w:eastAsia="Times New Roman" w:hAnsi="Times New Roman" w:cs="Times New Roman"/>
      <w:kern w:val="0"/>
      <w:lang w:eastAsia="en-GB"/>
      <w14:ligatures w14:val="none"/>
    </w:rPr>
  </w:style>
  <w:style w:type="paragraph" w:customStyle="1" w:styleId="xl75">
    <w:name w:val="xl75"/>
    <w:basedOn w:val="Normal"/>
    <w:rsid w:val="000B2E2E"/>
    <w:pPr>
      <w:pBdr>
        <w:top w:val="single" w:sz="4" w:space="0" w:color="auto"/>
        <w:left w:val="single" w:sz="4" w:space="0" w:color="auto"/>
        <w:right w:val="single" w:sz="8" w:space="0" w:color="auto"/>
      </w:pBdr>
      <w:spacing w:before="100" w:beforeAutospacing="1" w:after="100" w:afterAutospacing="1" w:line="240" w:lineRule="auto"/>
    </w:pPr>
    <w:rPr>
      <w:rFonts w:ascii="Times New Roman" w:eastAsia="Times New Roman" w:hAnsi="Times New Roman" w:cs="Times New Roman"/>
      <w:kern w:val="0"/>
      <w:lang w:eastAsia="en-GB"/>
      <w14:ligatures w14:val="none"/>
    </w:rPr>
  </w:style>
  <w:style w:type="paragraph" w:customStyle="1" w:styleId="xl76">
    <w:name w:val="xl76"/>
    <w:basedOn w:val="Normal"/>
    <w:rsid w:val="00431F3B"/>
    <w:pPr>
      <w:pBdr>
        <w:top w:val="single" w:sz="4" w:space="0" w:color="auto"/>
        <w:left w:val="single" w:sz="4" w:space="0" w:color="auto"/>
        <w:bottom w:val="single" w:sz="4" w:space="0" w:color="auto"/>
        <w:right w:val="single" w:sz="4" w:space="0" w:color="auto"/>
      </w:pBdr>
      <w:spacing w:before="100" w:beforeAutospacing="1" w:after="100" w:afterAutospacing="1" w:line="240" w:lineRule="auto"/>
    </w:pPr>
    <w:rPr>
      <w:rFonts w:ascii="Aptos" w:eastAsia="Times New Roman" w:hAnsi="Aptos" w:cs="Times New Roman"/>
      <w:kern w:val="0"/>
      <w:sz w:val="20"/>
      <w:szCs w:val="20"/>
      <w:lang w:eastAsia="en-GB"/>
      <w14:ligatures w14:val="none"/>
    </w:rPr>
  </w:style>
  <w:style w:type="paragraph" w:customStyle="1" w:styleId="xl77">
    <w:name w:val="xl77"/>
    <w:basedOn w:val="Normal"/>
    <w:rsid w:val="00431F3B"/>
    <w:pPr>
      <w:pBdr>
        <w:top w:val="single" w:sz="4" w:space="0" w:color="4EA72E"/>
      </w:pBdr>
      <w:spacing w:before="100" w:beforeAutospacing="1" w:after="100" w:afterAutospacing="1" w:line="240" w:lineRule="auto"/>
      <w:jc w:val="center"/>
    </w:pPr>
    <w:rPr>
      <w:rFonts w:ascii="Calibri" w:eastAsia="Times New Roman" w:hAnsi="Calibri" w:cs="Calibri"/>
      <w:kern w:val="0"/>
      <w:lang w:eastAsia="en-GB"/>
      <w14:ligatures w14:val="none"/>
    </w:rPr>
  </w:style>
  <w:style w:type="paragraph" w:customStyle="1" w:styleId="xl78">
    <w:name w:val="xl78"/>
    <w:basedOn w:val="Normal"/>
    <w:rsid w:val="00431F3B"/>
    <w:pPr>
      <w:pBdr>
        <w:top w:val="single" w:sz="4" w:space="0" w:color="4EA72E"/>
      </w:pBdr>
      <w:spacing w:before="100" w:beforeAutospacing="1" w:after="100" w:afterAutospacing="1" w:line="240" w:lineRule="auto"/>
      <w:jc w:val="center"/>
    </w:pPr>
    <w:rPr>
      <w:rFonts w:ascii="Calibri" w:eastAsia="Times New Roman" w:hAnsi="Calibri" w:cs="Calibri"/>
      <w:kern w:val="0"/>
      <w:lang w:eastAsia="en-GB"/>
      <w14:ligatures w14:val="none"/>
    </w:rPr>
  </w:style>
  <w:style w:type="paragraph" w:customStyle="1" w:styleId="xl79">
    <w:name w:val="xl79"/>
    <w:basedOn w:val="Normal"/>
    <w:rsid w:val="00431F3B"/>
    <w:pPr>
      <w:pBdr>
        <w:top w:val="single" w:sz="4" w:space="0" w:color="auto"/>
        <w:left w:val="single" w:sz="4" w:space="0" w:color="auto"/>
        <w:bottom w:val="single" w:sz="4" w:space="0" w:color="auto"/>
        <w:right w:val="single" w:sz="4" w:space="0" w:color="auto"/>
      </w:pBdr>
      <w:spacing w:before="100" w:beforeAutospacing="1" w:after="100" w:afterAutospacing="1" w:line="240" w:lineRule="auto"/>
    </w:pPr>
    <w:rPr>
      <w:rFonts w:ascii="Arial" w:eastAsia="Times New Roman" w:hAnsi="Arial" w:cs="Arial"/>
      <w:color w:val="333333"/>
      <w:kern w:val="0"/>
      <w:sz w:val="20"/>
      <w:szCs w:val="20"/>
      <w:lang w:eastAsia="en-GB"/>
      <w14:ligatures w14:val="none"/>
    </w:rPr>
  </w:style>
  <w:style w:type="paragraph" w:customStyle="1" w:styleId="xl80">
    <w:name w:val="xl80"/>
    <w:basedOn w:val="Normal"/>
    <w:rsid w:val="00431F3B"/>
    <w:pPr>
      <w:spacing w:before="100" w:beforeAutospacing="1" w:after="100" w:afterAutospacing="1" w:line="240" w:lineRule="auto"/>
    </w:pPr>
    <w:rPr>
      <w:rFonts w:ascii="Asap" w:eastAsia="Times New Roman" w:hAnsi="Asap" w:cs="Times New Roman"/>
      <w:kern w:val="0"/>
      <w:sz w:val="20"/>
      <w:szCs w:val="20"/>
      <w:lang w:eastAsia="en-GB"/>
      <w14:ligatures w14:val="none"/>
    </w:rPr>
  </w:style>
  <w:style w:type="paragraph" w:customStyle="1" w:styleId="xl81">
    <w:name w:val="xl81"/>
    <w:basedOn w:val="Normal"/>
    <w:rsid w:val="00431F3B"/>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ascii="Times New Roman" w:eastAsia="Times New Roman" w:hAnsi="Times New Roman" w:cs="Times New Roman"/>
      <w:kern w:val="0"/>
      <w:lang w:eastAsia="en-GB"/>
      <w14:ligatures w14:val="none"/>
    </w:rPr>
  </w:style>
  <w:style w:type="paragraph" w:customStyle="1" w:styleId="xl82">
    <w:name w:val="xl82"/>
    <w:basedOn w:val="Normal"/>
    <w:rsid w:val="00431F3B"/>
    <w:pPr>
      <w:pBdr>
        <w:left w:val="single" w:sz="4" w:space="0" w:color="auto"/>
        <w:right w:val="single" w:sz="4" w:space="0" w:color="auto"/>
      </w:pBdr>
      <w:spacing w:before="100" w:beforeAutospacing="1" w:after="100" w:afterAutospacing="1" w:line="240" w:lineRule="auto"/>
    </w:pPr>
    <w:rPr>
      <w:rFonts w:ascii="Calibri" w:eastAsia="Times New Roman" w:hAnsi="Calibri" w:cs="Calibri"/>
      <w:kern w:val="0"/>
      <w:lang w:eastAsia="en-GB"/>
      <w14:ligatures w14:val="none"/>
    </w:rPr>
  </w:style>
  <w:style w:type="table" w:styleId="TableElegant">
    <w:name w:val="Table Elegant"/>
    <w:basedOn w:val="TableNormal"/>
    <w:uiPriority w:val="99"/>
    <w:semiHidden/>
    <w:unhideWhenUsed/>
    <w:rsid w:val="003100B3"/>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3100B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5401981">
      <w:bodyDiv w:val="1"/>
      <w:marLeft w:val="0"/>
      <w:marRight w:val="0"/>
      <w:marTop w:val="0"/>
      <w:marBottom w:val="0"/>
      <w:divBdr>
        <w:top w:val="none" w:sz="0" w:space="0" w:color="auto"/>
        <w:left w:val="none" w:sz="0" w:space="0" w:color="auto"/>
        <w:bottom w:val="none" w:sz="0" w:space="0" w:color="auto"/>
        <w:right w:val="none" w:sz="0" w:space="0" w:color="auto"/>
      </w:divBdr>
    </w:div>
    <w:div w:id="133959911">
      <w:bodyDiv w:val="1"/>
      <w:marLeft w:val="0"/>
      <w:marRight w:val="0"/>
      <w:marTop w:val="0"/>
      <w:marBottom w:val="0"/>
      <w:divBdr>
        <w:top w:val="none" w:sz="0" w:space="0" w:color="auto"/>
        <w:left w:val="none" w:sz="0" w:space="0" w:color="auto"/>
        <w:bottom w:val="none" w:sz="0" w:space="0" w:color="auto"/>
        <w:right w:val="none" w:sz="0" w:space="0" w:color="auto"/>
      </w:divBdr>
    </w:div>
    <w:div w:id="224726195">
      <w:bodyDiv w:val="1"/>
      <w:marLeft w:val="0"/>
      <w:marRight w:val="0"/>
      <w:marTop w:val="0"/>
      <w:marBottom w:val="0"/>
      <w:divBdr>
        <w:top w:val="none" w:sz="0" w:space="0" w:color="auto"/>
        <w:left w:val="none" w:sz="0" w:space="0" w:color="auto"/>
        <w:bottom w:val="none" w:sz="0" w:space="0" w:color="auto"/>
        <w:right w:val="none" w:sz="0" w:space="0" w:color="auto"/>
      </w:divBdr>
    </w:div>
    <w:div w:id="340670583">
      <w:bodyDiv w:val="1"/>
      <w:marLeft w:val="0"/>
      <w:marRight w:val="0"/>
      <w:marTop w:val="0"/>
      <w:marBottom w:val="0"/>
      <w:divBdr>
        <w:top w:val="none" w:sz="0" w:space="0" w:color="auto"/>
        <w:left w:val="none" w:sz="0" w:space="0" w:color="auto"/>
        <w:bottom w:val="none" w:sz="0" w:space="0" w:color="auto"/>
        <w:right w:val="none" w:sz="0" w:space="0" w:color="auto"/>
      </w:divBdr>
    </w:div>
    <w:div w:id="420954703">
      <w:bodyDiv w:val="1"/>
      <w:marLeft w:val="0"/>
      <w:marRight w:val="0"/>
      <w:marTop w:val="0"/>
      <w:marBottom w:val="0"/>
      <w:divBdr>
        <w:top w:val="none" w:sz="0" w:space="0" w:color="auto"/>
        <w:left w:val="none" w:sz="0" w:space="0" w:color="auto"/>
        <w:bottom w:val="none" w:sz="0" w:space="0" w:color="auto"/>
        <w:right w:val="none" w:sz="0" w:space="0" w:color="auto"/>
      </w:divBdr>
    </w:div>
    <w:div w:id="424033197">
      <w:bodyDiv w:val="1"/>
      <w:marLeft w:val="0"/>
      <w:marRight w:val="0"/>
      <w:marTop w:val="0"/>
      <w:marBottom w:val="0"/>
      <w:divBdr>
        <w:top w:val="none" w:sz="0" w:space="0" w:color="auto"/>
        <w:left w:val="none" w:sz="0" w:space="0" w:color="auto"/>
        <w:bottom w:val="none" w:sz="0" w:space="0" w:color="auto"/>
        <w:right w:val="none" w:sz="0" w:space="0" w:color="auto"/>
      </w:divBdr>
    </w:div>
    <w:div w:id="439105858">
      <w:bodyDiv w:val="1"/>
      <w:marLeft w:val="0"/>
      <w:marRight w:val="0"/>
      <w:marTop w:val="0"/>
      <w:marBottom w:val="0"/>
      <w:divBdr>
        <w:top w:val="none" w:sz="0" w:space="0" w:color="auto"/>
        <w:left w:val="none" w:sz="0" w:space="0" w:color="auto"/>
        <w:bottom w:val="none" w:sz="0" w:space="0" w:color="auto"/>
        <w:right w:val="none" w:sz="0" w:space="0" w:color="auto"/>
      </w:divBdr>
    </w:div>
    <w:div w:id="639269577">
      <w:bodyDiv w:val="1"/>
      <w:marLeft w:val="0"/>
      <w:marRight w:val="0"/>
      <w:marTop w:val="0"/>
      <w:marBottom w:val="0"/>
      <w:divBdr>
        <w:top w:val="none" w:sz="0" w:space="0" w:color="auto"/>
        <w:left w:val="none" w:sz="0" w:space="0" w:color="auto"/>
        <w:bottom w:val="none" w:sz="0" w:space="0" w:color="auto"/>
        <w:right w:val="none" w:sz="0" w:space="0" w:color="auto"/>
      </w:divBdr>
    </w:div>
    <w:div w:id="646782379">
      <w:bodyDiv w:val="1"/>
      <w:marLeft w:val="0"/>
      <w:marRight w:val="0"/>
      <w:marTop w:val="0"/>
      <w:marBottom w:val="0"/>
      <w:divBdr>
        <w:top w:val="none" w:sz="0" w:space="0" w:color="auto"/>
        <w:left w:val="none" w:sz="0" w:space="0" w:color="auto"/>
        <w:bottom w:val="none" w:sz="0" w:space="0" w:color="auto"/>
        <w:right w:val="none" w:sz="0" w:space="0" w:color="auto"/>
      </w:divBdr>
    </w:div>
    <w:div w:id="715853245">
      <w:bodyDiv w:val="1"/>
      <w:marLeft w:val="0"/>
      <w:marRight w:val="0"/>
      <w:marTop w:val="0"/>
      <w:marBottom w:val="0"/>
      <w:divBdr>
        <w:top w:val="none" w:sz="0" w:space="0" w:color="auto"/>
        <w:left w:val="none" w:sz="0" w:space="0" w:color="auto"/>
        <w:bottom w:val="none" w:sz="0" w:space="0" w:color="auto"/>
        <w:right w:val="none" w:sz="0" w:space="0" w:color="auto"/>
      </w:divBdr>
    </w:div>
    <w:div w:id="775444155">
      <w:bodyDiv w:val="1"/>
      <w:marLeft w:val="0"/>
      <w:marRight w:val="0"/>
      <w:marTop w:val="0"/>
      <w:marBottom w:val="0"/>
      <w:divBdr>
        <w:top w:val="none" w:sz="0" w:space="0" w:color="auto"/>
        <w:left w:val="none" w:sz="0" w:space="0" w:color="auto"/>
        <w:bottom w:val="none" w:sz="0" w:space="0" w:color="auto"/>
        <w:right w:val="none" w:sz="0" w:space="0" w:color="auto"/>
      </w:divBdr>
    </w:div>
    <w:div w:id="847452088">
      <w:bodyDiv w:val="1"/>
      <w:marLeft w:val="0"/>
      <w:marRight w:val="0"/>
      <w:marTop w:val="0"/>
      <w:marBottom w:val="0"/>
      <w:divBdr>
        <w:top w:val="none" w:sz="0" w:space="0" w:color="auto"/>
        <w:left w:val="none" w:sz="0" w:space="0" w:color="auto"/>
        <w:bottom w:val="none" w:sz="0" w:space="0" w:color="auto"/>
        <w:right w:val="none" w:sz="0" w:space="0" w:color="auto"/>
      </w:divBdr>
    </w:div>
    <w:div w:id="892545008">
      <w:bodyDiv w:val="1"/>
      <w:marLeft w:val="0"/>
      <w:marRight w:val="0"/>
      <w:marTop w:val="0"/>
      <w:marBottom w:val="0"/>
      <w:divBdr>
        <w:top w:val="none" w:sz="0" w:space="0" w:color="auto"/>
        <w:left w:val="none" w:sz="0" w:space="0" w:color="auto"/>
        <w:bottom w:val="none" w:sz="0" w:space="0" w:color="auto"/>
        <w:right w:val="none" w:sz="0" w:space="0" w:color="auto"/>
      </w:divBdr>
    </w:div>
    <w:div w:id="964962782">
      <w:bodyDiv w:val="1"/>
      <w:marLeft w:val="0"/>
      <w:marRight w:val="0"/>
      <w:marTop w:val="0"/>
      <w:marBottom w:val="0"/>
      <w:divBdr>
        <w:top w:val="none" w:sz="0" w:space="0" w:color="auto"/>
        <w:left w:val="none" w:sz="0" w:space="0" w:color="auto"/>
        <w:bottom w:val="none" w:sz="0" w:space="0" w:color="auto"/>
        <w:right w:val="none" w:sz="0" w:space="0" w:color="auto"/>
      </w:divBdr>
    </w:div>
    <w:div w:id="1129475997">
      <w:bodyDiv w:val="1"/>
      <w:marLeft w:val="0"/>
      <w:marRight w:val="0"/>
      <w:marTop w:val="0"/>
      <w:marBottom w:val="0"/>
      <w:divBdr>
        <w:top w:val="none" w:sz="0" w:space="0" w:color="auto"/>
        <w:left w:val="none" w:sz="0" w:space="0" w:color="auto"/>
        <w:bottom w:val="none" w:sz="0" w:space="0" w:color="auto"/>
        <w:right w:val="none" w:sz="0" w:space="0" w:color="auto"/>
      </w:divBdr>
    </w:div>
    <w:div w:id="1198007797">
      <w:bodyDiv w:val="1"/>
      <w:marLeft w:val="0"/>
      <w:marRight w:val="0"/>
      <w:marTop w:val="0"/>
      <w:marBottom w:val="0"/>
      <w:divBdr>
        <w:top w:val="none" w:sz="0" w:space="0" w:color="auto"/>
        <w:left w:val="none" w:sz="0" w:space="0" w:color="auto"/>
        <w:bottom w:val="none" w:sz="0" w:space="0" w:color="auto"/>
        <w:right w:val="none" w:sz="0" w:space="0" w:color="auto"/>
      </w:divBdr>
    </w:div>
    <w:div w:id="1255431017">
      <w:bodyDiv w:val="1"/>
      <w:marLeft w:val="0"/>
      <w:marRight w:val="0"/>
      <w:marTop w:val="0"/>
      <w:marBottom w:val="0"/>
      <w:divBdr>
        <w:top w:val="none" w:sz="0" w:space="0" w:color="auto"/>
        <w:left w:val="none" w:sz="0" w:space="0" w:color="auto"/>
        <w:bottom w:val="none" w:sz="0" w:space="0" w:color="auto"/>
        <w:right w:val="none" w:sz="0" w:space="0" w:color="auto"/>
      </w:divBdr>
    </w:div>
    <w:div w:id="1337608079">
      <w:bodyDiv w:val="1"/>
      <w:marLeft w:val="0"/>
      <w:marRight w:val="0"/>
      <w:marTop w:val="0"/>
      <w:marBottom w:val="0"/>
      <w:divBdr>
        <w:top w:val="none" w:sz="0" w:space="0" w:color="auto"/>
        <w:left w:val="none" w:sz="0" w:space="0" w:color="auto"/>
        <w:bottom w:val="none" w:sz="0" w:space="0" w:color="auto"/>
        <w:right w:val="none" w:sz="0" w:space="0" w:color="auto"/>
      </w:divBdr>
    </w:div>
    <w:div w:id="19248031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7.xml"/><Relationship Id="rId21" Type="http://schemas.openxmlformats.org/officeDocument/2006/relationships/chart" Target="charts/chart5.xml"/><Relationship Id="rId42" Type="http://schemas.openxmlformats.org/officeDocument/2006/relationships/chart" Target="charts/chart11.xml"/><Relationship Id="rId47" Type="http://schemas.openxmlformats.org/officeDocument/2006/relationships/chart" Target="charts/chart16.xml"/><Relationship Id="rId63" Type="http://schemas.openxmlformats.org/officeDocument/2006/relationships/image" Target="media/image3.png"/><Relationship Id="rId68" Type="http://schemas.openxmlformats.org/officeDocument/2006/relationships/chart" Target="charts/chart34.xml"/><Relationship Id="rId16" Type="http://schemas.openxmlformats.org/officeDocument/2006/relationships/hyperlink" Target="https://www.legislation.gov.uk/id/uksi/2013/376" TargetMode="External"/><Relationship Id="rId11" Type="http://schemas.openxmlformats.org/officeDocument/2006/relationships/image" Target="media/image1.jpeg"/><Relationship Id="rId32" Type="http://schemas.openxmlformats.org/officeDocument/2006/relationships/header" Target="header6.xml"/><Relationship Id="rId37" Type="http://schemas.openxmlformats.org/officeDocument/2006/relationships/footer" Target="footer8.xml"/><Relationship Id="rId53" Type="http://schemas.openxmlformats.org/officeDocument/2006/relationships/chart" Target="charts/chart22.xml"/><Relationship Id="rId58" Type="http://schemas.openxmlformats.org/officeDocument/2006/relationships/chart" Target="charts/chart27.xml"/><Relationship Id="rId74" Type="http://schemas.openxmlformats.org/officeDocument/2006/relationships/chart" Target="charts/chart39.xml"/><Relationship Id="rId79" Type="http://schemas.openxmlformats.org/officeDocument/2006/relationships/image" Target="media/image6.png"/><Relationship Id="rId5" Type="http://schemas.openxmlformats.org/officeDocument/2006/relationships/numbering" Target="numbering.xml"/><Relationship Id="rId61" Type="http://schemas.openxmlformats.org/officeDocument/2006/relationships/chart" Target="charts/chart29.xml"/><Relationship Id="rId82" Type="http://schemas.openxmlformats.org/officeDocument/2006/relationships/theme" Target="theme/theme1.xml"/><Relationship Id="rId19" Type="http://schemas.openxmlformats.org/officeDocument/2006/relationships/chart" Target="charts/chart3.xml"/><Relationship Id="rId14" Type="http://schemas.openxmlformats.org/officeDocument/2006/relationships/footer" Target="footer1.xml"/><Relationship Id="rId22" Type="http://schemas.openxmlformats.org/officeDocument/2006/relationships/header" Target="header3.xml"/><Relationship Id="rId27" Type="http://schemas.openxmlformats.org/officeDocument/2006/relationships/chart" Target="charts/chart8.xml"/><Relationship Id="rId30" Type="http://schemas.openxmlformats.org/officeDocument/2006/relationships/footer" Target="footer4.xml"/><Relationship Id="rId35" Type="http://schemas.openxmlformats.org/officeDocument/2006/relationships/header" Target="header8.xml"/><Relationship Id="rId43" Type="http://schemas.openxmlformats.org/officeDocument/2006/relationships/chart" Target="charts/chart12.xml"/><Relationship Id="rId48" Type="http://schemas.openxmlformats.org/officeDocument/2006/relationships/chart" Target="charts/chart17.xml"/><Relationship Id="rId56" Type="http://schemas.openxmlformats.org/officeDocument/2006/relationships/chart" Target="charts/chart25.xml"/><Relationship Id="rId64" Type="http://schemas.openxmlformats.org/officeDocument/2006/relationships/chart" Target="charts/chart31.xml"/><Relationship Id="rId69" Type="http://schemas.openxmlformats.org/officeDocument/2006/relationships/chart" Target="charts/chart35.xml"/><Relationship Id="rId77" Type="http://schemas.openxmlformats.org/officeDocument/2006/relationships/chart" Target="charts/chart42.xml"/><Relationship Id="rId8" Type="http://schemas.openxmlformats.org/officeDocument/2006/relationships/webSettings" Target="webSettings.xml"/><Relationship Id="rId51" Type="http://schemas.openxmlformats.org/officeDocument/2006/relationships/chart" Target="charts/chart20.xml"/><Relationship Id="rId72" Type="http://schemas.openxmlformats.org/officeDocument/2006/relationships/hyperlink" Target="https://www.gov.uk/shared-ownership-scheme/who-can-apply" TargetMode="External"/><Relationship Id="rId80" Type="http://schemas.openxmlformats.org/officeDocument/2006/relationships/chart" Target="charts/chart43.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chart" Target="charts/chart1.xml"/><Relationship Id="rId25" Type="http://schemas.openxmlformats.org/officeDocument/2006/relationships/chart" Target="charts/chart6.xml"/><Relationship Id="rId33" Type="http://schemas.openxmlformats.org/officeDocument/2006/relationships/footer" Target="footer6.xml"/><Relationship Id="rId38" Type="http://schemas.openxmlformats.org/officeDocument/2006/relationships/header" Target="header9.xml"/><Relationship Id="rId46" Type="http://schemas.openxmlformats.org/officeDocument/2006/relationships/chart" Target="charts/chart15.xml"/><Relationship Id="rId59" Type="http://schemas.openxmlformats.org/officeDocument/2006/relationships/chart" Target="charts/chart28.xml"/><Relationship Id="rId67" Type="http://schemas.openxmlformats.org/officeDocument/2006/relationships/chart" Target="charts/chart33.xml"/><Relationship Id="rId20" Type="http://schemas.openxmlformats.org/officeDocument/2006/relationships/chart" Target="charts/chart4.xml"/><Relationship Id="rId41" Type="http://schemas.openxmlformats.org/officeDocument/2006/relationships/chart" Target="charts/chart10.xml"/><Relationship Id="rId54" Type="http://schemas.openxmlformats.org/officeDocument/2006/relationships/chart" Target="charts/chart23.xml"/><Relationship Id="rId62" Type="http://schemas.openxmlformats.org/officeDocument/2006/relationships/chart" Target="charts/chart30.xml"/><Relationship Id="rId70" Type="http://schemas.openxmlformats.org/officeDocument/2006/relationships/chart" Target="charts/chart36.xml"/><Relationship Id="rId75" Type="http://schemas.openxmlformats.org/officeDocument/2006/relationships/chart" Target="charts/chart40.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www.legislation.gov.uk/ukpga/2023/26" TargetMode="External"/><Relationship Id="rId23" Type="http://schemas.openxmlformats.org/officeDocument/2006/relationships/footer" Target="footer2.xml"/><Relationship Id="rId28" Type="http://schemas.openxmlformats.org/officeDocument/2006/relationships/header" Target="header4.xml"/><Relationship Id="rId36" Type="http://schemas.openxmlformats.org/officeDocument/2006/relationships/footer" Target="footer7.xml"/><Relationship Id="rId49" Type="http://schemas.openxmlformats.org/officeDocument/2006/relationships/chart" Target="charts/chart18.xml"/><Relationship Id="rId57" Type="http://schemas.openxmlformats.org/officeDocument/2006/relationships/chart" Target="charts/chart26.xml"/><Relationship Id="rId10" Type="http://schemas.openxmlformats.org/officeDocument/2006/relationships/endnotes" Target="endnotes.xml"/><Relationship Id="rId31" Type="http://schemas.openxmlformats.org/officeDocument/2006/relationships/footer" Target="footer5.xml"/><Relationship Id="rId44" Type="http://schemas.openxmlformats.org/officeDocument/2006/relationships/chart" Target="charts/chart13.xml"/><Relationship Id="rId52" Type="http://schemas.openxmlformats.org/officeDocument/2006/relationships/chart" Target="charts/chart21.xml"/><Relationship Id="rId60" Type="http://schemas.openxmlformats.org/officeDocument/2006/relationships/image" Target="media/image2.png"/><Relationship Id="rId65" Type="http://schemas.openxmlformats.org/officeDocument/2006/relationships/image" Target="media/image4.png"/><Relationship Id="rId73" Type="http://schemas.openxmlformats.org/officeDocument/2006/relationships/chart" Target="charts/chart38.xml"/><Relationship Id="rId78" Type="http://schemas.openxmlformats.org/officeDocument/2006/relationships/image" Target="media/image5.png"/><Relationship Id="rId8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eader" Target="header2.xml"/><Relationship Id="rId18" Type="http://schemas.openxmlformats.org/officeDocument/2006/relationships/chart" Target="charts/chart2.xml"/><Relationship Id="rId39" Type="http://schemas.openxmlformats.org/officeDocument/2006/relationships/footer" Target="footer9.xml"/><Relationship Id="rId34" Type="http://schemas.openxmlformats.org/officeDocument/2006/relationships/header" Target="header7.xml"/><Relationship Id="rId50" Type="http://schemas.openxmlformats.org/officeDocument/2006/relationships/chart" Target="charts/chart19.xml"/><Relationship Id="rId55" Type="http://schemas.openxmlformats.org/officeDocument/2006/relationships/chart" Target="charts/chart24.xml"/><Relationship Id="rId76" Type="http://schemas.openxmlformats.org/officeDocument/2006/relationships/chart" Target="charts/chart41.xml"/><Relationship Id="rId7" Type="http://schemas.openxmlformats.org/officeDocument/2006/relationships/settings" Target="settings.xml"/><Relationship Id="rId71" Type="http://schemas.openxmlformats.org/officeDocument/2006/relationships/chart" Target="charts/chart37.xml"/><Relationship Id="rId2" Type="http://schemas.openxmlformats.org/officeDocument/2006/relationships/customXml" Target="../customXml/item2.xml"/><Relationship Id="rId29" Type="http://schemas.openxmlformats.org/officeDocument/2006/relationships/header" Target="header5.xml"/><Relationship Id="rId24" Type="http://schemas.openxmlformats.org/officeDocument/2006/relationships/footer" Target="footer3.xml"/><Relationship Id="rId40" Type="http://schemas.openxmlformats.org/officeDocument/2006/relationships/chart" Target="charts/chart9.xml"/><Relationship Id="rId45" Type="http://schemas.openxmlformats.org/officeDocument/2006/relationships/chart" Target="charts/chart14.xml"/><Relationship Id="rId66" Type="http://schemas.openxmlformats.org/officeDocument/2006/relationships/chart" Target="charts/chart32.xml"/></Relationships>
</file>

<file path=word/_rels/footnotes.xml.rels><?xml version="1.0" encoding="UTF-8" standalone="yes"?>
<Relationships xmlns="http://schemas.openxmlformats.org/package/2006/relationships"><Relationship Id="rId13" Type="http://schemas.openxmlformats.org/officeDocument/2006/relationships/hyperlink" Target="https://www.housinglin.org.uk/Topics/browse/Design-building/HAPPI/" TargetMode="External"/><Relationship Id="rId18" Type="http://schemas.openxmlformats.org/officeDocument/2006/relationships/hyperlink" Target="https://www.housinglin.org.uk/Topics/type/Supporting-people-with-learning-disabilities-at-the-edges-of-social-care-in-social-housing-and-the-private-rented-sector/" TargetMode="External"/><Relationship Id="rId26" Type="http://schemas.openxmlformats.org/officeDocument/2006/relationships/hyperlink" Target="https://www.ons.gov.uk/releases/subnationalpopulationprojectionsforengland2018based" TargetMode="External"/><Relationship Id="rId39" Type="http://schemas.openxmlformats.org/officeDocument/2006/relationships/hyperlink" Target="https://www.essexproviderhub.org/media/m0dpp5hx/adult-social-care-business-plan-2024-2030.pdf" TargetMode="External"/><Relationship Id="rId21" Type="http://schemas.openxmlformats.org/officeDocument/2006/relationships/hyperlink" Target="https://www.gov.uk/government/statistical-data-sets/live-tables-on-homelessness" TargetMode="External"/><Relationship Id="rId34" Type="http://schemas.openxmlformats.org/officeDocument/2006/relationships/hyperlink" Target="https://www.essexproviderhub.org/media/n5ilypxh/dementia-strategy.pdf" TargetMode="External"/><Relationship Id="rId42" Type="http://schemas.openxmlformats.org/officeDocument/2006/relationships/hyperlink" Target="https://www.ons.gov.uk/peoplepopulationandcommunity/birthsdeathsandmarriages/ageing/articles/olderpeoplelivingincarehomesin2021andchangessince2011/2023-10-09" TargetMode="External"/><Relationship Id="rId47" Type="http://schemas.openxmlformats.org/officeDocument/2006/relationships/hyperlink" Target="https://www.housinglin.org.uk/News/Housing-LIN-and-RCOT-release-Adaptations-without-Delay/" TargetMode="External"/><Relationship Id="rId7" Type="http://schemas.openxmlformats.org/officeDocument/2006/relationships/hyperlink" Target="https://www.legislation.gov.uk/ukpga/2023/26" TargetMode="External"/><Relationship Id="rId2" Type="http://schemas.openxmlformats.org/officeDocument/2006/relationships/hyperlink" Target="https://www.legislation.gov.uk/ukpga/2023/26" TargetMode="External"/><Relationship Id="rId16" Type="http://schemas.openxmlformats.org/officeDocument/2006/relationships/hyperlink" Target="https://www.essexproviderhub.org/media/0e5f4eov/essex_autism_strategy_april-2020-final.pdf" TargetMode="External"/><Relationship Id="rId29" Type="http://schemas.openxmlformats.org/officeDocument/2006/relationships/hyperlink" Target="https://data.essex.gov.uk/dataset/e6pqw/domestic-abuse-needs-assessment-2024" TargetMode="External"/><Relationship Id="rId1" Type="http://schemas.openxmlformats.org/officeDocument/2006/relationships/hyperlink" Target="https://www.architecture.com/knowledge-and-resources/knowledge-landing-page/accessible-housing-in-england?srsltid=AfmBOop1hUlFx8-0f60zU3AUlEULGCP2dJxpubh7EljyGl554CJIzu_V" TargetMode="External"/><Relationship Id="rId6" Type="http://schemas.openxmlformats.org/officeDocument/2006/relationships/hyperlink" Target="https://www.architecture.com/knowledge-and-resources/knowledge-landing-page/accessible-housing-in-england?srsltid=AfmBOop1hUlFx8-0f60zU3AUlEULGCP2dJxpubh7EljyGl554CJIzu_V" TargetMode="External"/><Relationship Id="rId11" Type="http://schemas.openxmlformats.org/officeDocument/2006/relationships/hyperlink" Target="https://www.architecture.com/knowledge-and-resources/knowledge-landing-page/accessible-housing-in-england?srsltid=AfmBOop1hUlFx8-0f60zU3AUlEULGCP2dJxpubh7EljyGl554CJIzu_V" TargetMode="External"/><Relationship Id="rId24" Type="http://schemas.openxmlformats.org/officeDocument/2006/relationships/hyperlink" Target="https://democracy.thurrock.gov.uk/documents/s40432/Item%207.%20SET%20MH%20strategy%20-%20for%20HWB%20310823.pdf" TargetMode="External"/><Relationship Id="rId32" Type="http://schemas.openxmlformats.org/officeDocument/2006/relationships/hyperlink" Target="https://www.dahalliance.org.uk/media/11029/accommodation-for-perpetrators-of-domestic-abuse-discussion-paper-apr-21.pdf" TargetMode="External"/><Relationship Id="rId37" Type="http://schemas.openxmlformats.org/officeDocument/2006/relationships/hyperlink" Target="https://www.essexproviderhub.org/the-essex-market/market-position-statement/" TargetMode="External"/><Relationship Id="rId40" Type="http://schemas.openxmlformats.org/officeDocument/2006/relationships/hyperlink" Target="https://www.housinglin.org.uk/Topics/type/Older-Peoples-Housing-Preferences/" TargetMode="External"/><Relationship Id="rId45" Type="http://schemas.openxmlformats.org/officeDocument/2006/relationships/hyperlink" Target="https://www.gov.uk/government/statistical-data-sets/live-tables-on-homelessness" TargetMode="External"/><Relationship Id="rId5" Type="http://schemas.openxmlformats.org/officeDocument/2006/relationships/hyperlink" Target="https://assets.publishing.service.gov.uk/media/67aafe8f3b41f783cca46251/NPPF_December_2024.pdf" TargetMode="External"/><Relationship Id="rId15" Type="http://schemas.openxmlformats.org/officeDocument/2006/relationships/hyperlink" Target="https://cks.nice.org.uk/topics/autism-in-adults/background-information/prevalence/" TargetMode="External"/><Relationship Id="rId23" Type="http://schemas.openxmlformats.org/officeDocument/2006/relationships/hyperlink" Target="https://fingertips.phe.org.uk/search/mental%20health" TargetMode="External"/><Relationship Id="rId28" Type="http://schemas.openxmlformats.org/officeDocument/2006/relationships/hyperlink" Target="https://www.essex.gov.uk/sites/default/files/migration_data/files/assets.ctfassets.net/knkzaf64jx5x/CNLX0klVGimmGMpErguEU/10cadaeb15c668299eea05c6dc84b55e/Housing_Strategy_2021-2025.pdf" TargetMode="External"/><Relationship Id="rId36" Type="http://schemas.openxmlformats.org/officeDocument/2006/relationships/hyperlink" Target="https://www.essex.gov.uk/about-council/plans-and-strategies/jobs-economy-and-growth/housing-strategy-2021-2025" TargetMode="External"/><Relationship Id="rId10" Type="http://schemas.openxmlformats.org/officeDocument/2006/relationships/hyperlink" Target="https://www.essexproviderhub.org/media/io2la1oj/essex-dg-complex-needs.pdf" TargetMode="External"/><Relationship Id="rId19" Type="http://schemas.openxmlformats.org/officeDocument/2006/relationships/hyperlink" Target="https://www.essex.gov.uk/sites/default/files/migration_data/files/assets.ctfassets.net/knkzaf64jx5x/4gM61R56mQjZU2JzRqJCaN/7691e3095fb1463d1f2fdb277bc5d56f/DS22_7689_Sufficiency_Strategy.pdf" TargetMode="External"/><Relationship Id="rId31" Type="http://schemas.openxmlformats.org/officeDocument/2006/relationships/hyperlink" Target="https://www.crestadvisory.com/post/who-carries-out-domestic-abuse-the-lessons-of-our-research-for-preventing-serious-violence" TargetMode="External"/><Relationship Id="rId44" Type="http://schemas.openxmlformats.org/officeDocument/2006/relationships/hyperlink" Target="https://www.gov.uk/government/statistical-data-sets/live-tables-on-homelessness" TargetMode="External"/><Relationship Id="rId4" Type="http://schemas.openxmlformats.org/officeDocument/2006/relationships/hyperlink" Target="https://www.essex.gov.uk/sites/default/files/2024-05/ASC%20Business%20Plan%202024%20to%202030%20%28summary%29.pdf" TargetMode="External"/><Relationship Id="rId9" Type="http://schemas.openxmlformats.org/officeDocument/2006/relationships/hyperlink" Target="https://www.essex.gov.uk/sites/default/files/2023-12/Design%20Guidance%20-%20Mental%20Health%20Recovery_1.pdf" TargetMode="External"/><Relationship Id="rId14" Type="http://schemas.openxmlformats.org/officeDocument/2006/relationships/hyperlink" Target="https://leder.nhs.uk/resources/annual-reports" TargetMode="External"/><Relationship Id="rId22" Type="http://schemas.openxmlformats.org/officeDocument/2006/relationships/hyperlink" Target="https://www.essex.gov.uk/sites/default/files/migration_data/files/assets.ctfassets.net/knkzaf64jx5x/4gM61R56mQjZU2JzRqJCaN/7691e3095fb1463d1f2fdb277bc5d56f/DS22_7689_Sufficiency_Strategy.pdf" TargetMode="External"/><Relationship Id="rId27" Type="http://schemas.openxmlformats.org/officeDocument/2006/relationships/hyperlink" Target="https://www.essex.gov.uk/sites/default/files/migration_data/files/assets.ctfassets.net/knkzaf64jx5x/1FpETmG6uI0nP3xDZ79Jmz/e42e660b7f8fc9ae2ca815a94a63fa47/Essex_County_Council_Disability_Strategy_-_Meaningful_Lives_Matter.pdf" TargetMode="External"/><Relationship Id="rId30" Type="http://schemas.openxmlformats.org/officeDocument/2006/relationships/hyperlink" Target="https://www.gov.uk/government/statistical-data-sets/live-tables-on-homelessness" TargetMode="External"/><Relationship Id="rId35" Type="http://schemas.openxmlformats.org/officeDocument/2006/relationships/hyperlink" Target="https://housingcare.org/" TargetMode="External"/><Relationship Id="rId43" Type="http://schemas.openxmlformats.org/officeDocument/2006/relationships/hyperlink" Target="https://www.ons.gov.uk/peoplepopulationandcommunity/birthsdeathsandmarriages/ageing/articles/olderpeoplelivingincarehomesin2021andchangessince2011/2023-10-09" TargetMode="External"/><Relationship Id="rId8" Type="http://schemas.openxmlformats.org/officeDocument/2006/relationships/hyperlink" Target="https://www.essexproviderhub.org/media/hetbmbej/ecc-extra-care-design-guide-2023-accessible.pdf" TargetMode="External"/><Relationship Id="rId3" Type="http://schemas.openxmlformats.org/officeDocument/2006/relationships/hyperlink" Target="https://data.essex.gov.uk/jsna-home/" TargetMode="External"/><Relationship Id="rId12" Type="http://schemas.openxmlformats.org/officeDocument/2006/relationships/hyperlink" Target="https://www.housinglin.org.uk/_assets/Resources/Housing/Support_materials/Reports/HLIN_Ipsos-Older-Peoples-Housing-Preferences_Report.pdf" TargetMode="External"/><Relationship Id="rId17" Type="http://schemas.openxmlformats.org/officeDocument/2006/relationships/hyperlink" Target="https://www.york.ac.uk/chp/housing-health-wellbeing/learning-disabilities" TargetMode="External"/><Relationship Id="rId25" Type="http://schemas.openxmlformats.org/officeDocument/2006/relationships/hyperlink" Target="https://www.ons.gov.uk/census" TargetMode="External"/><Relationship Id="rId33" Type="http://schemas.openxmlformats.org/officeDocument/2006/relationships/hyperlink" Target="https://lginform.local.gov.uk/reports/lgastandard?mod-metric=19573&amp;mod-area=E10000012&amp;mod-group=AllCountiesInCountry_England&amp;mod-type=namedComparisonGroup" TargetMode="External"/><Relationship Id="rId38" Type="http://schemas.openxmlformats.org/officeDocument/2006/relationships/hyperlink" Target="https://www.essexproviderhub.org/media/n4wkdp4e/ecc-extra-care-supplement-to-the-mps-2023.pdf" TargetMode="External"/><Relationship Id="rId46" Type="http://schemas.openxmlformats.org/officeDocument/2006/relationships/hyperlink" Target="https://www.essexproviderhub.org/the-essex-market/market-position-statement/market-cohorts/early-help-offer/" TargetMode="External"/><Relationship Id="rId20" Type="http://schemas.openxmlformats.org/officeDocument/2006/relationships/hyperlink" Target="https://explore-education-statistics.service.gov.uk/data-tables/children-looked-after-in-england-including-adoptions/2024?subjectId=584845e2-1abb-4425-b0b8-08dd02546655" TargetMode="External"/><Relationship Id="rId41" Type="http://schemas.openxmlformats.org/officeDocument/2006/relationships/hyperlink" Target="https://www.nhs.uk/conditions/social-care-and-support-guide/care-services-equipment-and-care-homes/care-homes/"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LD%20Analysi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LD/Essex_LD%20Model_HLIN.xlsm"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LD/Essex_LD%20Model_HLIN.xlsm"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LD/Essex_supported_housing_need_assessment_LDA_HousingLIN%20v2.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LD/Essex_supported_housing_need_assessment_LDA_HousingLIN%20v2.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Full%20report/060525/MODELS/Autism.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Mental%20health/MH%20Analysis.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Mental%20health/MH%20Analysis.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Mental%20health/MH%20Analysis.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Mental%20health/MH%20Analysis.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Mental%20health/MH%20Analysis.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MODELS/PD%20DRAFT%20model.xlsm"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MODELS/PD%20DRAFT%20model.xlsm"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MODELS/PD%20DRAFT%20model.xlsm"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MODELS/PD%20DRAFT%20model.xlsm"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MODELS/PD%20DRAFT%20model.xlsm"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Physical%20disablity/PD%20DRAFT%20model.xlsm"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Physical%20disablity/PD%20DRAFT%20model.xlsm"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Physical%20disablity/PD%20DRAFT%20model.xlsm"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MODELS/PD%20DRAFT%20model.xlsm"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Physical%20disablity/PD%20SHNA%20Analysis.xlsm"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Physical%20disablity/PD%20SHNA%20Analysis.xlsm"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Physical%20disablity/PD%20SHNA%20Analysis.xlsm"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Physical%20disablity/PD%20SHNA%20Analysis.xlsm"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Physical%20disablity/PD%20Analysis.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Received/Domestic%20Abuse/DA%20Essex%20data%20received.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Final%20Report%20080725/Models/Essex_SSHNA_DA_model.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Received/Domestic%20Abuse/DA%20Essex%20data%20received.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33.xml"/><Relationship Id="rId1" Type="http://schemas.microsoft.com/office/2011/relationships/chartStyle" Target="style33.xml"/></Relationships>
</file>

<file path=word/charts/_rels/chart34.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34.xml"/><Relationship Id="rId1" Type="http://schemas.microsoft.com/office/2011/relationships/chartStyle" Target="style34.xml"/></Relationships>
</file>

<file path=word/charts/_rels/chart35.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35.xml"/><Relationship Id="rId1" Type="http://schemas.microsoft.com/office/2011/relationships/chartStyle" Target="style35.xml"/></Relationships>
</file>

<file path=word/charts/_rels/chart36.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36.xml"/><Relationship Id="rId1" Type="http://schemas.microsoft.com/office/2011/relationships/chartStyle" Target="style36.xml"/></Relationships>
</file>

<file path=word/charts/_rels/chart37.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37.xml"/><Relationship Id="rId1" Type="http://schemas.microsoft.com/office/2011/relationships/chartStyle" Target="style37.xml"/></Relationships>
</file>

<file path=word/charts/_rels/chart38.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38.xml"/><Relationship Id="rId1" Type="http://schemas.microsoft.com/office/2011/relationships/chartStyle" Target="style38.xml"/></Relationships>
</file>

<file path=word/charts/_rels/chart39.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39.xml"/><Relationship Id="rId1" Type="http://schemas.microsoft.com/office/2011/relationships/chartStyle" Target="style39.xml"/></Relationships>
</file>

<file path=word/charts/_rels/chart40.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Quantitative%20Data/Data%20Analysis/Older%20people/OP%20Analysis%20DRAFT%20Model.xlsx" TargetMode="External"/><Relationship Id="rId2" Type="http://schemas.microsoft.com/office/2011/relationships/chartColorStyle" Target="colors40.xml"/><Relationship Id="rId1" Type="http://schemas.microsoft.com/office/2011/relationships/chartStyle" Target="style40.xml"/></Relationships>
</file>

<file path=word/charts/_rels/chart41.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Full%20report/060525/MODELS/Essex_OP_care_%20home_estimates%20v2.0%20020525.xlsx" TargetMode="External"/><Relationship Id="rId2" Type="http://schemas.microsoft.com/office/2011/relationships/chartColorStyle" Target="colors41.xml"/><Relationship Id="rId1" Type="http://schemas.microsoft.com/office/2011/relationships/chartStyle" Target="style41.xml"/></Relationships>
</file>

<file path=word/charts/_rels/chart42.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Full%20report/060525/MODELS/Essex_OP_care_%20home_estimates%20v2.0%20020525.xlsx" TargetMode="External"/><Relationship Id="rId2" Type="http://schemas.microsoft.com/office/2011/relationships/chartColorStyle" Target="colors42.xml"/><Relationship Id="rId1" Type="http://schemas.microsoft.com/office/2011/relationships/chartStyle" Target="style42.xml"/></Relationships>
</file>

<file path=word/charts/_rels/chart43.xml.rels><?xml version="1.0" encoding="UTF-8" standalone="yes"?>
<Relationships xmlns="http://schemas.openxmlformats.org/package/2006/relationships"><Relationship Id="rId3" Type="http://schemas.openxmlformats.org/officeDocument/2006/relationships/oleObject" Target="https://housinglin.sharepoint.com/Shared%20Documents/HLIN/Consultancy/Projects/LIVE/Essex%20CC/CNS174%20-%20SSH%20needs%20assessment/Report/Final%20version%20200625/230625/Final%20Version%20300625/DFG%20Analysis%20-%20latest.xlsx" TargetMode="External"/><Relationship Id="rId2" Type="http://schemas.microsoft.com/office/2011/relationships/chartColorStyle" Target="colors43.xml"/><Relationship Id="rId1" Type="http://schemas.microsoft.com/office/2011/relationships/chartStyle" Target="style4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rgbClr val="92D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projection-DIstrict '!$B$4:$B$16</c:f>
              <c:strCache>
                <c:ptCount val="13"/>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pt idx="12">
                  <c:v>Out of County</c:v>
                </c:pt>
              </c:strCache>
            </c:strRef>
          </c:cat>
          <c:val>
            <c:numRef>
              <c:f>'Population projection-DIstrict '!$C$4:$C$16</c:f>
              <c:numCache>
                <c:formatCode>General</c:formatCode>
                <c:ptCount val="13"/>
                <c:pt idx="0">
                  <c:v>406</c:v>
                </c:pt>
                <c:pt idx="1">
                  <c:v>405</c:v>
                </c:pt>
                <c:pt idx="2">
                  <c:v>152</c:v>
                </c:pt>
                <c:pt idx="3">
                  <c:v>156</c:v>
                </c:pt>
                <c:pt idx="4">
                  <c:v>434</c:v>
                </c:pt>
                <c:pt idx="5">
                  <c:v>658</c:v>
                </c:pt>
                <c:pt idx="6">
                  <c:v>191</c:v>
                </c:pt>
                <c:pt idx="7">
                  <c:v>178</c:v>
                </c:pt>
                <c:pt idx="8">
                  <c:v>101</c:v>
                </c:pt>
                <c:pt idx="9">
                  <c:v>127</c:v>
                </c:pt>
                <c:pt idx="10">
                  <c:v>575</c:v>
                </c:pt>
                <c:pt idx="11">
                  <c:v>136</c:v>
                </c:pt>
                <c:pt idx="12">
                  <c:v>333</c:v>
                </c:pt>
              </c:numCache>
            </c:numRef>
          </c:val>
          <c:extLst>
            <c:ext xmlns:c16="http://schemas.microsoft.com/office/drawing/2014/chart" uri="{C3380CC4-5D6E-409C-BE32-E72D297353CC}">
              <c16:uniqueId val="{00000000-5FD6-4F5B-8550-647D5F342FDE}"/>
            </c:ext>
          </c:extLst>
        </c:ser>
        <c:dLbls>
          <c:dLblPos val="outEnd"/>
          <c:showLegendKey val="0"/>
          <c:showVal val="1"/>
          <c:showCatName val="0"/>
          <c:showSerName val="0"/>
          <c:showPercent val="0"/>
          <c:showBubbleSize val="0"/>
        </c:dLbls>
        <c:gapWidth val="219"/>
        <c:overlap val="-27"/>
        <c:axId val="1029512815"/>
        <c:axId val="1029509935"/>
      </c:barChart>
      <c:catAx>
        <c:axId val="10295128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029509935"/>
        <c:crosses val="autoZero"/>
        <c:auto val="1"/>
        <c:lblAlgn val="ctr"/>
        <c:lblOffset val="100"/>
        <c:noMultiLvlLbl val="0"/>
      </c:catAx>
      <c:valAx>
        <c:axId val="1029509935"/>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9512815"/>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ESSEX!$G$2:$J$2</c:f>
              <c:strCache>
                <c:ptCount val="4"/>
                <c:pt idx="0">
                  <c:v>2024/25</c:v>
                </c:pt>
                <c:pt idx="1">
                  <c:v>2029/30</c:v>
                </c:pt>
                <c:pt idx="2">
                  <c:v>2034/35</c:v>
                </c:pt>
                <c:pt idx="3">
                  <c:v>2039/40</c:v>
                </c:pt>
              </c:strCache>
            </c:strRef>
          </c:cat>
          <c:val>
            <c:numRef>
              <c:f>ESSEX!$G$8:$J$8</c:f>
              <c:numCache>
                <c:formatCode>_-* #,##0_-;\-* #,##0_-;_-* "-"??_-;_-@_-</c:formatCode>
                <c:ptCount val="4"/>
                <c:pt idx="0">
                  <c:v>3852</c:v>
                </c:pt>
                <c:pt idx="1">
                  <c:v>3996.0001967213116</c:v>
                </c:pt>
                <c:pt idx="2">
                  <c:v>4116.0003606557375</c:v>
                </c:pt>
                <c:pt idx="3">
                  <c:v>4236.0005245901639</c:v>
                </c:pt>
              </c:numCache>
            </c:numRef>
          </c:val>
          <c:smooth val="0"/>
          <c:extLst>
            <c:ext xmlns:c16="http://schemas.microsoft.com/office/drawing/2014/chart" uri="{C3380CC4-5D6E-409C-BE32-E72D297353CC}">
              <c16:uniqueId val="{00000000-AB72-46DF-A4DB-892EF86D755F}"/>
            </c:ext>
          </c:extLst>
        </c:ser>
        <c:dLbls>
          <c:dLblPos val="t"/>
          <c:showLegendKey val="0"/>
          <c:showVal val="1"/>
          <c:showCatName val="0"/>
          <c:showSerName val="0"/>
          <c:showPercent val="0"/>
          <c:showBubbleSize val="0"/>
        </c:dLbls>
        <c:smooth val="0"/>
        <c:axId val="401163519"/>
        <c:axId val="401163999"/>
      </c:lineChart>
      <c:catAx>
        <c:axId val="4011635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401163999"/>
        <c:crosses val="autoZero"/>
        <c:auto val="1"/>
        <c:lblAlgn val="ctr"/>
        <c:lblOffset val="100"/>
        <c:noMultiLvlLbl val="0"/>
      </c:catAx>
      <c:valAx>
        <c:axId val="401163999"/>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1163519"/>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92D050"/>
              </a:solidFill>
              <a:ln>
                <a:noFill/>
              </a:ln>
              <a:effectLst/>
            </c:spPr>
            <c:extLst>
              <c:ext xmlns:c16="http://schemas.microsoft.com/office/drawing/2014/chart" uri="{C3380CC4-5D6E-409C-BE32-E72D297353CC}">
                <c16:uniqueId val="{00000001-90C9-4A2A-80F6-085B64AB2CAB}"/>
              </c:ext>
            </c:extLst>
          </c:dPt>
          <c:dPt>
            <c:idx val="1"/>
            <c:invertIfNegative val="0"/>
            <c:bubble3D val="0"/>
            <c:spPr>
              <a:solidFill>
                <a:schemeClr val="accent5">
                  <a:lumMod val="40000"/>
                  <a:lumOff val="60000"/>
                </a:schemeClr>
              </a:solidFill>
              <a:ln>
                <a:noFill/>
              </a:ln>
              <a:effectLst/>
            </c:spPr>
            <c:extLst>
              <c:ext xmlns:c16="http://schemas.microsoft.com/office/drawing/2014/chart" uri="{C3380CC4-5D6E-409C-BE32-E72D297353CC}">
                <c16:uniqueId val="{00000003-90C9-4A2A-80F6-085B64AB2CAB}"/>
              </c:ext>
            </c:extLst>
          </c:dPt>
          <c:dPt>
            <c:idx val="2"/>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05-90C9-4A2A-80F6-085B64AB2CAB}"/>
              </c:ext>
            </c:extLst>
          </c:dPt>
          <c:dPt>
            <c:idx val="3"/>
            <c:invertIfNegative val="0"/>
            <c:bubble3D val="0"/>
            <c:spPr>
              <a:solidFill>
                <a:schemeClr val="tx2">
                  <a:lumMod val="25000"/>
                  <a:lumOff val="75000"/>
                </a:schemeClr>
              </a:solidFill>
              <a:ln>
                <a:noFill/>
              </a:ln>
              <a:effectLst/>
            </c:spPr>
            <c:extLst>
              <c:ext xmlns:c16="http://schemas.microsoft.com/office/drawing/2014/chart" uri="{C3380CC4-5D6E-409C-BE32-E72D297353CC}">
                <c16:uniqueId val="{00000007-90C9-4A2A-80F6-085B64AB2CAB}"/>
              </c:ext>
            </c:extLst>
          </c:dPt>
          <c:dPt>
            <c:idx val="4"/>
            <c:invertIfNegative val="0"/>
            <c:bubble3D val="0"/>
            <c:spPr>
              <a:solidFill>
                <a:schemeClr val="bg2">
                  <a:lumMod val="50000"/>
                </a:schemeClr>
              </a:solidFill>
              <a:ln>
                <a:noFill/>
              </a:ln>
              <a:effectLst/>
            </c:spPr>
            <c:extLst>
              <c:ext xmlns:c16="http://schemas.microsoft.com/office/drawing/2014/chart" uri="{C3380CC4-5D6E-409C-BE32-E72D297353CC}">
                <c16:uniqueId val="{00000009-90C9-4A2A-80F6-085B64AB2CAB}"/>
              </c:ext>
            </c:extLst>
          </c:dPt>
          <c:dPt>
            <c:idx val="5"/>
            <c:invertIfNegative val="0"/>
            <c:bubble3D val="0"/>
            <c:spPr>
              <a:solidFill>
                <a:srgbClr val="FFC000"/>
              </a:solidFill>
              <a:ln>
                <a:noFill/>
              </a:ln>
              <a:effectLst/>
            </c:spPr>
            <c:extLst>
              <c:ext xmlns:c16="http://schemas.microsoft.com/office/drawing/2014/chart" uri="{C3380CC4-5D6E-409C-BE32-E72D297353CC}">
                <c16:uniqueId val="{0000000B-90C9-4A2A-80F6-085B64AB2CAB}"/>
              </c:ext>
            </c:extLst>
          </c:dPt>
          <c:dPt>
            <c:idx val="6"/>
            <c:invertIfNegative val="0"/>
            <c:bubble3D val="0"/>
            <c:spPr>
              <a:solidFill>
                <a:srgbClr val="00B0F0"/>
              </a:solidFill>
              <a:ln>
                <a:noFill/>
              </a:ln>
              <a:effectLst/>
            </c:spPr>
            <c:extLst>
              <c:ext xmlns:c16="http://schemas.microsoft.com/office/drawing/2014/chart" uri="{C3380CC4-5D6E-409C-BE32-E72D297353CC}">
                <c16:uniqueId val="{0000000D-90C9-4A2A-80F6-085B64AB2CAB}"/>
              </c:ext>
            </c:extLst>
          </c:dPt>
          <c:dPt>
            <c:idx val="7"/>
            <c:invertIfNegative val="0"/>
            <c:bubble3D val="0"/>
            <c:spPr>
              <a:solidFill>
                <a:srgbClr val="DF21A4"/>
              </a:solidFill>
              <a:ln>
                <a:noFill/>
              </a:ln>
              <a:effectLst/>
            </c:spPr>
            <c:extLst>
              <c:ext xmlns:c16="http://schemas.microsoft.com/office/drawing/2014/chart" uri="{C3380CC4-5D6E-409C-BE32-E72D297353CC}">
                <c16:uniqueId val="{0000000F-90C9-4A2A-80F6-085B64AB2CAB}"/>
              </c:ext>
            </c:extLst>
          </c:dPt>
          <c:dPt>
            <c:idx val="8"/>
            <c:invertIfNegative val="0"/>
            <c:bubble3D val="0"/>
            <c:spPr>
              <a:solidFill>
                <a:schemeClr val="accent6">
                  <a:lumMod val="75000"/>
                </a:schemeClr>
              </a:solidFill>
              <a:ln>
                <a:noFill/>
              </a:ln>
              <a:effectLst/>
            </c:spPr>
            <c:extLst>
              <c:ext xmlns:c16="http://schemas.microsoft.com/office/drawing/2014/chart" uri="{C3380CC4-5D6E-409C-BE32-E72D297353CC}">
                <c16:uniqueId val="{00000011-90C9-4A2A-80F6-085B64AB2CAB}"/>
              </c:ext>
            </c:extLst>
          </c:dPt>
          <c:dPt>
            <c:idx val="10"/>
            <c:invertIfNegative val="0"/>
            <c:bubble3D val="0"/>
            <c:spPr>
              <a:solidFill>
                <a:srgbClr val="FF2121"/>
              </a:solidFill>
              <a:ln>
                <a:noFill/>
              </a:ln>
              <a:effectLst/>
            </c:spPr>
            <c:extLst>
              <c:ext xmlns:c16="http://schemas.microsoft.com/office/drawing/2014/chart" uri="{C3380CC4-5D6E-409C-BE32-E72D297353CC}">
                <c16:uniqueId val="{00000013-90C9-4A2A-80F6-085B64AB2CAB}"/>
              </c:ext>
            </c:extLst>
          </c:dPt>
          <c:dPt>
            <c:idx val="11"/>
            <c:invertIfNegative val="0"/>
            <c:bubble3D val="0"/>
            <c:spPr>
              <a:solidFill>
                <a:srgbClr val="28A4A1"/>
              </a:solidFill>
              <a:ln>
                <a:noFill/>
              </a:ln>
              <a:effectLst/>
            </c:spPr>
            <c:extLst>
              <c:ext xmlns:c16="http://schemas.microsoft.com/office/drawing/2014/chart" uri="{C3380CC4-5D6E-409C-BE32-E72D297353CC}">
                <c16:uniqueId val="{00000015-90C9-4A2A-80F6-085B64AB2CAB}"/>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'SOURCE Pop proj distr '!$B$20:$B$32</c:f>
              <c:strCache>
                <c:ptCount val="13"/>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pt idx="12">
                  <c:v>Out of County</c:v>
                </c:pt>
              </c:strCache>
              <c:extLst/>
            </c:strRef>
          </c:cat>
          <c:val>
            <c:numRef>
              <c:f>'SOURCE Pop proj distr '!$F$20:$F$32</c:f>
              <c:numCache>
                <c:formatCode>_-* #,##0_-;\-* #,##0_-;_-* "-"??_-;_-@_-</c:formatCode>
                <c:ptCount val="13"/>
                <c:pt idx="0">
                  <c:v>446.47357554091548</c:v>
                </c:pt>
                <c:pt idx="1">
                  <c:v>445.37388693120886</c:v>
                </c:pt>
                <c:pt idx="2">
                  <c:v>167.15266867541666</c:v>
                </c:pt>
                <c:pt idx="3">
                  <c:v>171.55142311424342</c:v>
                </c:pt>
                <c:pt idx="4">
                  <c:v>477.26485661270283</c:v>
                </c:pt>
                <c:pt idx="5">
                  <c:v>723.59510518700097</c:v>
                </c:pt>
                <c:pt idx="6">
                  <c:v>210.0405244539775</c:v>
                </c:pt>
                <c:pt idx="7">
                  <c:v>195.74457252779055</c:v>
                </c:pt>
                <c:pt idx="8">
                  <c:v>111.06854958037553</c:v>
                </c:pt>
                <c:pt idx="9">
                  <c:v>139.66045343274942</c:v>
                </c:pt>
                <c:pt idx="10">
                  <c:v>632.32095058134587</c:v>
                </c:pt>
                <c:pt idx="11">
                  <c:v>149.55765092010961</c:v>
                </c:pt>
                <c:pt idx="12">
                  <c:v>366.19630703232724</c:v>
                </c:pt>
              </c:numCache>
              <c:extLst/>
            </c:numRef>
          </c:val>
          <c:extLst>
            <c:ext xmlns:c16="http://schemas.microsoft.com/office/drawing/2014/chart" uri="{C3380CC4-5D6E-409C-BE32-E72D297353CC}">
              <c16:uniqueId val="{00000016-90C9-4A2A-80F6-085B64AB2CAB}"/>
            </c:ext>
          </c:extLst>
        </c:ser>
        <c:dLbls>
          <c:dLblPos val="outEnd"/>
          <c:showLegendKey val="0"/>
          <c:showVal val="1"/>
          <c:showCatName val="0"/>
          <c:showSerName val="0"/>
          <c:showPercent val="0"/>
          <c:showBubbleSize val="0"/>
        </c:dLbls>
        <c:gapWidth val="219"/>
        <c:overlap val="-27"/>
        <c:axId val="2135335936"/>
        <c:axId val="2135336416"/>
      </c:barChart>
      <c:catAx>
        <c:axId val="2135335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2135336416"/>
        <c:crosses val="autoZero"/>
        <c:auto val="1"/>
        <c:lblAlgn val="ctr"/>
        <c:lblOffset val="100"/>
        <c:noMultiLvlLbl val="0"/>
      </c:catAx>
      <c:valAx>
        <c:axId val="2135336416"/>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3533593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ESSEX!$C$21</c:f>
              <c:strCache>
                <c:ptCount val="1"/>
                <c:pt idx="0">
                  <c:v>Number of people</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39C-4B95-8698-FB693A31512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39C-4B95-8698-FB693A31512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39C-4B95-8698-FB693A31512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A39C-4B95-8698-FB693A315126}"/>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A39C-4B95-8698-FB693A315126}"/>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0"/>
            <c:showCatName val="0"/>
            <c:showSerName val="0"/>
            <c:showPercent val="1"/>
            <c:showBubbleSize val="0"/>
            <c:showLeaderLines val="0"/>
            <c:extLst>
              <c:ext xmlns:c15="http://schemas.microsoft.com/office/drawing/2012/chart" uri="{CE6537A1-D6FC-4f65-9D91-7224C49458BB}"/>
            </c:extLst>
          </c:dLbls>
          <c:cat>
            <c:strRef>
              <c:f>ESSEX!$B$22:$B$26</c:f>
              <c:strCache>
                <c:ptCount val="5"/>
                <c:pt idx="0">
                  <c:v>Residential/nursing care</c:v>
                </c:pt>
                <c:pt idx="1">
                  <c:v>Shared Lives (adult placement)</c:v>
                </c:pt>
                <c:pt idx="2">
                  <c:v>Supported living</c:v>
                </c:pt>
                <c:pt idx="3">
                  <c:v>Living with Family/friends</c:v>
                </c:pt>
                <c:pt idx="4">
                  <c:v>Mainstream housing</c:v>
                </c:pt>
              </c:strCache>
            </c:strRef>
          </c:cat>
          <c:val>
            <c:numRef>
              <c:f>ESSEX!$C$22:$C$26</c:f>
              <c:numCache>
                <c:formatCode>_-* #,##0_-;\-* #,##0_-;_-* "-"??_-;_-@_-</c:formatCode>
                <c:ptCount val="5"/>
                <c:pt idx="0">
                  <c:v>886</c:v>
                </c:pt>
                <c:pt idx="1">
                  <c:v>44</c:v>
                </c:pt>
                <c:pt idx="2">
                  <c:v>1094</c:v>
                </c:pt>
                <c:pt idx="3">
                  <c:v>877.43999999999994</c:v>
                </c:pt>
                <c:pt idx="4">
                  <c:v>950.56000000000006</c:v>
                </c:pt>
              </c:numCache>
            </c:numRef>
          </c:val>
          <c:extLst>
            <c:ext xmlns:c16="http://schemas.microsoft.com/office/drawing/2014/chart" uri="{C3380CC4-5D6E-409C-BE32-E72D297353CC}">
              <c16:uniqueId val="{0000000A-A39C-4B95-8698-FB693A315126}"/>
            </c:ext>
          </c:extLst>
        </c:ser>
        <c:dLbls>
          <c:dLblPos val="outEnd"/>
          <c:showLegendKey val="0"/>
          <c:showVal val="1"/>
          <c:showCatName val="0"/>
          <c:showSerName val="0"/>
          <c:showPercent val="0"/>
          <c:showBubbleSize val="0"/>
          <c:showLeaderLines val="0"/>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Segoe UI" panose="020B0502040204020203" pitchFamily="34" charset="0"/>
              <a:ea typeface="Calibri" panose="020F0502020204030204" pitchFamily="34" charset="0"/>
              <a:cs typeface="Segoe UI" panose="020B0502040204020203" pitchFamily="34"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'DISTRICT TREND'!$T$9</c:f>
              <c:strCache>
                <c:ptCount val="1"/>
                <c:pt idx="0">
                  <c:v>Living at home</c:v>
                </c:pt>
              </c:strCache>
            </c:strRef>
          </c:tx>
          <c:spPr>
            <a:solidFill>
              <a:srgbClr val="FFC000"/>
            </a:solidFill>
            <a:ln>
              <a:noFill/>
            </a:ln>
            <a:effectLst/>
          </c:spPr>
          <c:invertIfNegative val="0"/>
          <c:dLbls>
            <c:dLbl>
              <c:idx val="0"/>
              <c:layout>
                <c:manualLayout>
                  <c:x val="-9.0541765738976182E-2"/>
                  <c:y val="9.5719635792734086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D7A-4815-AF0F-A465E0465B2D}"/>
                </c:ext>
              </c:extLst>
            </c:dLbl>
            <c:dLbl>
              <c:idx val="1"/>
              <c:layout>
                <c:manualLayout>
                  <c:x val="8.7419635885908037E-2"/>
                  <c:y val="-5.221131357498264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D7A-4815-AF0F-A465E0465B2D}"/>
                </c:ext>
              </c:extLst>
            </c:dLbl>
            <c:dLbl>
              <c:idx val="2"/>
              <c:layout>
                <c:manualLayout>
                  <c:x val="8.4297506032839781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D7A-4815-AF0F-A465E0465B2D}"/>
                </c:ext>
              </c:extLst>
            </c:dLbl>
            <c:dLbl>
              <c:idx val="3"/>
              <c:layout>
                <c:manualLayout>
                  <c:x val="8.4297506032839892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D7A-4815-AF0F-A465E0465B2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'DISTRICT TREND'!$S$10:$S$13</c:f>
              <c:numCache>
                <c:formatCode>General</c:formatCode>
                <c:ptCount val="4"/>
                <c:pt idx="0">
                  <c:v>2021</c:v>
                </c:pt>
                <c:pt idx="1">
                  <c:v>2022</c:v>
                </c:pt>
                <c:pt idx="2">
                  <c:v>2023</c:v>
                </c:pt>
                <c:pt idx="3">
                  <c:v>2024</c:v>
                </c:pt>
              </c:numCache>
            </c:numRef>
          </c:cat>
          <c:val>
            <c:numRef>
              <c:f>'DISTRICT TREND'!$T$10:$T$13</c:f>
              <c:numCache>
                <c:formatCode>0.0%</c:formatCode>
                <c:ptCount val="4"/>
                <c:pt idx="0">
                  <c:v>-9.8050649716555083E-4</c:v>
                </c:pt>
                <c:pt idx="1">
                  <c:v>4.1684561262604631E-3</c:v>
                </c:pt>
                <c:pt idx="2">
                  <c:v>2.8607820636360258E-3</c:v>
                </c:pt>
                <c:pt idx="3">
                  <c:v>2.765256640731871E-2</c:v>
                </c:pt>
              </c:numCache>
            </c:numRef>
          </c:val>
          <c:extLst>
            <c:ext xmlns:c16="http://schemas.microsoft.com/office/drawing/2014/chart" uri="{C3380CC4-5D6E-409C-BE32-E72D297353CC}">
              <c16:uniqueId val="{00000004-CD7A-4815-AF0F-A465E0465B2D}"/>
            </c:ext>
          </c:extLst>
        </c:ser>
        <c:ser>
          <c:idx val="1"/>
          <c:order val="1"/>
          <c:tx>
            <c:strRef>
              <c:f>'DISTRICT TREND'!$U$9</c:f>
              <c:strCache>
                <c:ptCount val="1"/>
                <c:pt idx="0">
                  <c:v>Supported living</c:v>
                </c:pt>
              </c:strCache>
            </c:strRef>
          </c:tx>
          <c:spPr>
            <a:solidFill>
              <a:schemeClr val="accent3">
                <a:lumMod val="60000"/>
                <a:lumOff val="40000"/>
              </a:schemeClr>
            </a:solidFill>
            <a:ln>
              <a:noFill/>
            </a:ln>
            <a:effectLst/>
          </c:spPr>
          <c:invertIfNegative val="0"/>
          <c:dLbls>
            <c:dLbl>
              <c:idx val="0"/>
              <c:layout>
                <c:manualLayout>
                  <c:x val="8.4297506032839892E-2"/>
                  <c:y val="-5.2198980193822238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D7A-4815-AF0F-A465E0465B2D}"/>
                </c:ext>
              </c:extLst>
            </c:dLbl>
            <c:dLbl>
              <c:idx val="1"/>
              <c:layout>
                <c:manualLayout>
                  <c:x val="8.7419635885907912E-2"/>
                  <c:y val="-4.7859817896367043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CD7A-4815-AF0F-A465E0465B2D}"/>
                </c:ext>
              </c:extLst>
            </c:dLbl>
            <c:dLbl>
              <c:idx val="2"/>
              <c:layout>
                <c:manualLayout>
                  <c:x val="8.4297506032839781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CD7A-4815-AF0F-A465E0465B2D}"/>
                </c:ext>
              </c:extLst>
            </c:dLbl>
            <c:dLbl>
              <c:idx val="3"/>
              <c:layout>
                <c:manualLayout>
                  <c:x val="8.7419635885907912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CD7A-4815-AF0F-A465E0465B2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'DISTRICT TREND'!$S$10:$S$13</c:f>
              <c:numCache>
                <c:formatCode>General</c:formatCode>
                <c:ptCount val="4"/>
                <c:pt idx="0">
                  <c:v>2021</c:v>
                </c:pt>
                <c:pt idx="1">
                  <c:v>2022</c:v>
                </c:pt>
                <c:pt idx="2">
                  <c:v>2023</c:v>
                </c:pt>
                <c:pt idx="3">
                  <c:v>2024</c:v>
                </c:pt>
              </c:numCache>
            </c:numRef>
          </c:cat>
          <c:val>
            <c:numRef>
              <c:f>'DISTRICT TREND'!$U$10:$U$13</c:f>
              <c:numCache>
                <c:formatCode>0.0%</c:formatCode>
                <c:ptCount val="4"/>
                <c:pt idx="0">
                  <c:v>-7.454542925892464E-3</c:v>
                </c:pt>
                <c:pt idx="1">
                  <c:v>4.4230821290551739E-2</c:v>
                </c:pt>
                <c:pt idx="2">
                  <c:v>2.4236620369442536E-2</c:v>
                </c:pt>
                <c:pt idx="3">
                  <c:v>5.1956458196595327E-2</c:v>
                </c:pt>
              </c:numCache>
            </c:numRef>
          </c:val>
          <c:extLst>
            <c:ext xmlns:c16="http://schemas.microsoft.com/office/drawing/2014/chart" uri="{C3380CC4-5D6E-409C-BE32-E72D297353CC}">
              <c16:uniqueId val="{00000009-CD7A-4815-AF0F-A465E0465B2D}"/>
            </c:ext>
          </c:extLst>
        </c:ser>
        <c:ser>
          <c:idx val="2"/>
          <c:order val="2"/>
          <c:tx>
            <c:strRef>
              <c:f>'DISTRICT TREND'!$V$9</c:f>
              <c:strCache>
                <c:ptCount val="1"/>
                <c:pt idx="0">
                  <c:v>Residential/Nursing Care</c:v>
                </c:pt>
              </c:strCache>
            </c:strRef>
          </c:tx>
          <c:spPr>
            <a:solidFill>
              <a:srgbClr val="00B0F0"/>
            </a:solidFill>
            <a:ln>
              <a:noFill/>
            </a:ln>
            <a:effectLst/>
          </c:spPr>
          <c:invertIfNegative val="0"/>
          <c:dLbls>
            <c:dLbl>
              <c:idx val="0"/>
              <c:layout>
                <c:manualLayout>
                  <c:x val="8.7419635885908037E-2"/>
                  <c:y val="-5.221131357498264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CD7A-4815-AF0F-A465E0465B2D}"/>
                </c:ext>
              </c:extLst>
            </c:dLbl>
            <c:dLbl>
              <c:idx val="1"/>
              <c:layout>
                <c:manualLayout>
                  <c:x val="8.7419635885907912E-2"/>
                  <c:y val="-2.3929908948183522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CD7A-4815-AF0F-A465E0465B2D}"/>
                </c:ext>
              </c:extLst>
            </c:dLbl>
            <c:dLbl>
              <c:idx val="2"/>
              <c:layout>
                <c:manualLayout>
                  <c:x val="8.4297506032839892E-2"/>
                  <c:y val="4.1111270531482393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CD7A-4815-AF0F-A465E0465B2D}"/>
                </c:ext>
              </c:extLst>
            </c:dLbl>
            <c:dLbl>
              <c:idx val="3"/>
              <c:layout>
                <c:manualLayout>
                  <c:x val="8.4297506032839781E-2"/>
                  <c:y val="4.1111270531482393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CD7A-4815-AF0F-A465E0465B2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'DISTRICT TREND'!$S$10:$S$13</c:f>
              <c:numCache>
                <c:formatCode>General</c:formatCode>
                <c:ptCount val="4"/>
                <c:pt idx="0">
                  <c:v>2021</c:v>
                </c:pt>
                <c:pt idx="1">
                  <c:v>2022</c:v>
                </c:pt>
                <c:pt idx="2">
                  <c:v>2023</c:v>
                </c:pt>
                <c:pt idx="3">
                  <c:v>2024</c:v>
                </c:pt>
              </c:numCache>
            </c:numRef>
          </c:cat>
          <c:val>
            <c:numRef>
              <c:f>'DISTRICT TREND'!$V$10:$V$13</c:f>
              <c:numCache>
                <c:formatCode>0.0%</c:formatCode>
                <c:ptCount val="4"/>
                <c:pt idx="0">
                  <c:v>9.9597180324839784E-3</c:v>
                </c:pt>
                <c:pt idx="1">
                  <c:v>2.786017249241015E-2</c:v>
                </c:pt>
                <c:pt idx="2">
                  <c:v>-4.3303980263936746E-2</c:v>
                </c:pt>
                <c:pt idx="3">
                  <c:v>-8.0471905437878941E-3</c:v>
                </c:pt>
              </c:numCache>
            </c:numRef>
          </c:val>
          <c:extLst>
            <c:ext xmlns:c16="http://schemas.microsoft.com/office/drawing/2014/chart" uri="{C3380CC4-5D6E-409C-BE32-E72D297353CC}">
              <c16:uniqueId val="{0000000E-CD7A-4815-AF0F-A465E0465B2D}"/>
            </c:ext>
          </c:extLst>
        </c:ser>
        <c:dLbls>
          <c:dLblPos val="ctr"/>
          <c:showLegendKey val="0"/>
          <c:showVal val="1"/>
          <c:showCatName val="0"/>
          <c:showSerName val="0"/>
          <c:showPercent val="0"/>
          <c:showBubbleSize val="0"/>
        </c:dLbls>
        <c:gapWidth val="150"/>
        <c:overlap val="100"/>
        <c:axId val="1381225807"/>
        <c:axId val="1381214767"/>
      </c:barChart>
      <c:catAx>
        <c:axId val="13812258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solidFill>
                <a:latin typeface="+mn-lt"/>
                <a:ea typeface="+mn-ea"/>
                <a:cs typeface="+mn-cs"/>
              </a:defRPr>
            </a:pPr>
            <a:endParaRPr lang="en-US"/>
          </a:p>
        </c:txPr>
        <c:crossAx val="1381214767"/>
        <c:crosses val="autoZero"/>
        <c:auto val="1"/>
        <c:lblAlgn val="ctr"/>
        <c:lblOffset val="100"/>
        <c:noMultiLvlLbl val="0"/>
      </c:catAx>
      <c:valAx>
        <c:axId val="1381214767"/>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8122580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Sheet1!$B$1:$E$1</c:f>
              <c:numCache>
                <c:formatCode>General</c:formatCode>
                <c:ptCount val="4"/>
                <c:pt idx="0">
                  <c:v>2024</c:v>
                </c:pt>
                <c:pt idx="1">
                  <c:v>2029</c:v>
                </c:pt>
                <c:pt idx="2">
                  <c:v>2034</c:v>
                </c:pt>
                <c:pt idx="3">
                  <c:v>2039</c:v>
                </c:pt>
              </c:numCache>
            </c:numRef>
          </c:cat>
          <c:val>
            <c:numRef>
              <c:f>Sheet1!$B$7:$E$7</c:f>
              <c:numCache>
                <c:formatCode>_-* #,##0_-;\-* #,##0_-;_-* "-"??_-;_-@_-</c:formatCode>
                <c:ptCount val="4"/>
                <c:pt idx="0">
                  <c:v>13334.330344103673</c:v>
                </c:pt>
                <c:pt idx="1">
                  <c:v>15089.717101162607</c:v>
                </c:pt>
                <c:pt idx="2">
                  <c:v>16845.103858221541</c:v>
                </c:pt>
                <c:pt idx="3">
                  <c:v>18600.490615280476</c:v>
                </c:pt>
              </c:numCache>
            </c:numRef>
          </c:val>
          <c:smooth val="0"/>
          <c:extLst>
            <c:ext xmlns:c16="http://schemas.microsoft.com/office/drawing/2014/chart" uri="{C3380CC4-5D6E-409C-BE32-E72D297353CC}">
              <c16:uniqueId val="{00000000-9394-4FC6-A1EC-9D4149484638}"/>
            </c:ext>
          </c:extLst>
        </c:ser>
        <c:dLbls>
          <c:dLblPos val="t"/>
          <c:showLegendKey val="0"/>
          <c:showVal val="1"/>
          <c:showCatName val="0"/>
          <c:showSerName val="0"/>
          <c:showPercent val="0"/>
          <c:showBubbleSize val="0"/>
        </c:dLbls>
        <c:smooth val="0"/>
        <c:axId val="626190319"/>
        <c:axId val="626191279"/>
      </c:lineChart>
      <c:catAx>
        <c:axId val="6261903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6191279"/>
        <c:crosses val="autoZero"/>
        <c:auto val="1"/>
        <c:lblAlgn val="ctr"/>
        <c:lblOffset val="100"/>
        <c:noMultiLvlLbl val="0"/>
      </c:catAx>
      <c:valAx>
        <c:axId val="626191279"/>
        <c:scaling>
          <c:orientation val="minMax"/>
          <c:min val="10000"/>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6190319"/>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Sheet1!$A$26:$A$28</c:f>
              <c:strCache>
                <c:ptCount val="3"/>
                <c:pt idx="0">
                  <c:v>2021/2022</c:v>
                </c:pt>
                <c:pt idx="1">
                  <c:v>2022/23</c:v>
                </c:pt>
                <c:pt idx="2">
                  <c:v>2023/24</c:v>
                </c:pt>
              </c:strCache>
            </c:strRef>
          </c:cat>
          <c:val>
            <c:numRef>
              <c:f>Sheet1!$B$26:$B$28</c:f>
              <c:numCache>
                <c:formatCode>General</c:formatCode>
                <c:ptCount val="3"/>
                <c:pt idx="0">
                  <c:v>12</c:v>
                </c:pt>
                <c:pt idx="1">
                  <c:v>16</c:v>
                </c:pt>
                <c:pt idx="2">
                  <c:v>26</c:v>
                </c:pt>
              </c:numCache>
            </c:numRef>
          </c:val>
          <c:extLst>
            <c:ext xmlns:c16="http://schemas.microsoft.com/office/drawing/2014/chart" uri="{C3380CC4-5D6E-409C-BE32-E72D297353CC}">
              <c16:uniqueId val="{00000000-7B07-4EE8-A5B1-1EEE4DE8775E}"/>
            </c:ext>
          </c:extLst>
        </c:ser>
        <c:dLbls>
          <c:dLblPos val="outEnd"/>
          <c:showLegendKey val="0"/>
          <c:showVal val="1"/>
          <c:showCatName val="0"/>
          <c:showSerName val="0"/>
          <c:showPercent val="0"/>
          <c:showBubbleSize val="0"/>
        </c:dLbls>
        <c:gapWidth val="219"/>
        <c:overlap val="-27"/>
        <c:axId val="632954399"/>
        <c:axId val="632935679"/>
      </c:barChart>
      <c:catAx>
        <c:axId val="6329543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2935679"/>
        <c:crosses val="autoZero"/>
        <c:auto val="1"/>
        <c:lblAlgn val="ctr"/>
        <c:lblOffset val="100"/>
        <c:noMultiLvlLbl val="0"/>
      </c:catAx>
      <c:valAx>
        <c:axId val="632935679"/>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2954399"/>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1"/>
                </a:solidFill>
                <a:prstDash val="sysDot"/>
              </a:ln>
              <a:effectLst/>
            </c:spPr>
            <c:trendlineType val="linear"/>
            <c:dispRSqr val="0"/>
            <c:dispEq val="0"/>
          </c:trendline>
          <c:cat>
            <c:strRef>
              <c:f>Sheet1!$D$7:$D$11</c:f>
              <c:strCache>
                <c:ptCount val="5"/>
                <c:pt idx="0">
                  <c:v>2024/25</c:v>
                </c:pt>
                <c:pt idx="1">
                  <c:v>2025/26</c:v>
                </c:pt>
                <c:pt idx="2">
                  <c:v>2026/27</c:v>
                </c:pt>
                <c:pt idx="3">
                  <c:v>2027/28</c:v>
                </c:pt>
                <c:pt idx="4">
                  <c:v>2028/29</c:v>
                </c:pt>
              </c:strCache>
            </c:strRef>
          </c:cat>
          <c:val>
            <c:numRef>
              <c:f>Sheet1!$E$7:$E$11</c:f>
              <c:numCache>
                <c:formatCode>General</c:formatCode>
                <c:ptCount val="5"/>
                <c:pt idx="0">
                  <c:v>224</c:v>
                </c:pt>
                <c:pt idx="1">
                  <c:v>246</c:v>
                </c:pt>
                <c:pt idx="2">
                  <c:v>271</c:v>
                </c:pt>
                <c:pt idx="3">
                  <c:v>298</c:v>
                </c:pt>
                <c:pt idx="4">
                  <c:v>327</c:v>
                </c:pt>
              </c:numCache>
            </c:numRef>
          </c:val>
          <c:smooth val="0"/>
          <c:extLst>
            <c:ext xmlns:c16="http://schemas.microsoft.com/office/drawing/2014/chart" uri="{C3380CC4-5D6E-409C-BE32-E72D297353CC}">
              <c16:uniqueId val="{00000001-A7D3-4266-A994-CE3BFDC66F9B}"/>
            </c:ext>
          </c:extLst>
        </c:ser>
        <c:dLbls>
          <c:dLblPos val="t"/>
          <c:showLegendKey val="0"/>
          <c:showVal val="1"/>
          <c:showCatName val="0"/>
          <c:showSerName val="0"/>
          <c:showPercent val="0"/>
          <c:showBubbleSize val="0"/>
        </c:dLbls>
        <c:smooth val="0"/>
        <c:axId val="123353440"/>
        <c:axId val="123352000"/>
      </c:lineChart>
      <c:catAx>
        <c:axId val="123353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352000"/>
        <c:crosses val="autoZero"/>
        <c:auto val="1"/>
        <c:lblAlgn val="ctr"/>
        <c:lblOffset val="100"/>
        <c:noMultiLvlLbl val="0"/>
      </c:catAx>
      <c:valAx>
        <c:axId val="123352000"/>
        <c:scaling>
          <c:orientation val="minMax"/>
          <c:min val="100"/>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35344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'SOURCE- Population'!$J$22</c:f>
              <c:strCache>
                <c:ptCount val="1"/>
                <c:pt idx="0">
                  <c:v>Total Population</c:v>
                </c:pt>
              </c:strCache>
            </c:strRef>
          </c:tx>
          <c:spPr>
            <a:solidFill>
              <a:schemeClr val="accent3">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'SOURCE- Population'!$A$23:$A$34</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'SOURCE- Population'!$J$23:$J$34</c:f>
              <c:numCache>
                <c:formatCode>_-* #,##0_-;\-* #,##0_-;_-* "-"??_-;_-@_-</c:formatCode>
                <c:ptCount val="12"/>
                <c:pt idx="0">
                  <c:v>55</c:v>
                </c:pt>
                <c:pt idx="1">
                  <c:v>62</c:v>
                </c:pt>
                <c:pt idx="2">
                  <c:v>16</c:v>
                </c:pt>
                <c:pt idx="3">
                  <c:v>49</c:v>
                </c:pt>
                <c:pt idx="4">
                  <c:v>71</c:v>
                </c:pt>
                <c:pt idx="5">
                  <c:v>159</c:v>
                </c:pt>
                <c:pt idx="6">
                  <c:v>44</c:v>
                </c:pt>
                <c:pt idx="7">
                  <c:v>38</c:v>
                </c:pt>
                <c:pt idx="8">
                  <c:v>13.999999999999998</c:v>
                </c:pt>
                <c:pt idx="9">
                  <c:v>10</c:v>
                </c:pt>
                <c:pt idx="10">
                  <c:v>157</c:v>
                </c:pt>
                <c:pt idx="11">
                  <c:v>14.999999999999998</c:v>
                </c:pt>
              </c:numCache>
            </c:numRef>
          </c:val>
          <c:extLst>
            <c:ext xmlns:c16="http://schemas.microsoft.com/office/drawing/2014/chart" uri="{C3380CC4-5D6E-409C-BE32-E72D297353CC}">
              <c16:uniqueId val="{00000000-0527-472F-B9F4-09A72EF1F150}"/>
            </c:ext>
          </c:extLst>
        </c:ser>
        <c:dLbls>
          <c:dLblPos val="outEnd"/>
          <c:showLegendKey val="0"/>
          <c:showVal val="1"/>
          <c:showCatName val="0"/>
          <c:showSerName val="0"/>
          <c:showPercent val="0"/>
          <c:showBubbleSize val="0"/>
        </c:dLbls>
        <c:gapWidth val="219"/>
        <c:overlap val="-27"/>
        <c:axId val="880639231"/>
        <c:axId val="880642591"/>
      </c:barChart>
      <c:catAx>
        <c:axId val="880639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880642591"/>
        <c:crosses val="autoZero"/>
        <c:auto val="1"/>
        <c:lblAlgn val="ctr"/>
        <c:lblOffset val="100"/>
        <c:noMultiLvlLbl val="0"/>
      </c:catAx>
      <c:valAx>
        <c:axId val="880642591"/>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3923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Essex!$C$7</c:f>
              <c:strCache>
                <c:ptCount val="1"/>
                <c:pt idx="0">
                  <c:v>ESSEX</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Essex!$D$6:$G$6</c:f>
              <c:numCache>
                <c:formatCode>General</c:formatCode>
                <c:ptCount val="4"/>
                <c:pt idx="0">
                  <c:v>2024</c:v>
                </c:pt>
                <c:pt idx="1">
                  <c:v>2029</c:v>
                </c:pt>
                <c:pt idx="2">
                  <c:v>2034</c:v>
                </c:pt>
                <c:pt idx="3">
                  <c:v>2039</c:v>
                </c:pt>
              </c:numCache>
            </c:numRef>
          </c:cat>
          <c:val>
            <c:numRef>
              <c:f>Essex!$D$7:$G$7</c:f>
              <c:numCache>
                <c:formatCode>_-* #,##0_-;\-* #,##0_-;_-* "-"??_-;_-@_-</c:formatCode>
                <c:ptCount val="4"/>
                <c:pt idx="0">
                  <c:v>690</c:v>
                </c:pt>
                <c:pt idx="1">
                  <c:v>739.55716751616626</c:v>
                </c:pt>
                <c:pt idx="2">
                  <c:v>789.11433503233252</c:v>
                </c:pt>
                <c:pt idx="3">
                  <c:v>838.67150254849889</c:v>
                </c:pt>
              </c:numCache>
            </c:numRef>
          </c:val>
          <c:smooth val="0"/>
          <c:extLst>
            <c:ext xmlns:c16="http://schemas.microsoft.com/office/drawing/2014/chart" uri="{C3380CC4-5D6E-409C-BE32-E72D297353CC}">
              <c16:uniqueId val="{00000000-ED91-448C-A353-070B4C15FEE1}"/>
            </c:ext>
          </c:extLst>
        </c:ser>
        <c:dLbls>
          <c:dLblPos val="t"/>
          <c:showLegendKey val="0"/>
          <c:showVal val="1"/>
          <c:showCatName val="0"/>
          <c:showSerName val="0"/>
          <c:showPercent val="0"/>
          <c:showBubbleSize val="0"/>
        </c:dLbls>
        <c:smooth val="0"/>
        <c:axId val="971933759"/>
        <c:axId val="971937599"/>
      </c:lineChart>
      <c:catAx>
        <c:axId val="9719337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971937599"/>
        <c:crosses val="autoZero"/>
        <c:auto val="1"/>
        <c:lblAlgn val="ctr"/>
        <c:lblOffset val="100"/>
        <c:noMultiLvlLbl val="0"/>
      </c:catAx>
      <c:valAx>
        <c:axId val="971937599"/>
        <c:scaling>
          <c:orientation val="minMax"/>
          <c:min val="600"/>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1933759"/>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'Population projection'!$B$3</c:f>
              <c:strCache>
                <c:ptCount val="1"/>
                <c:pt idx="0">
                  <c:v>2024</c:v>
                </c:pt>
              </c:strCache>
            </c:strRef>
          </c:tx>
          <c:spPr>
            <a:solidFill>
              <a:schemeClr val="accent1">
                <a:lumMod val="20000"/>
                <a:lumOff val="8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projection'!$A$4:$A$15</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'Population projection'!$B$4:$B$15</c:f>
              <c:numCache>
                <c:formatCode>General</c:formatCode>
                <c:ptCount val="12"/>
                <c:pt idx="0">
                  <c:v>55</c:v>
                </c:pt>
                <c:pt idx="1">
                  <c:v>62</c:v>
                </c:pt>
                <c:pt idx="2">
                  <c:v>16</c:v>
                </c:pt>
                <c:pt idx="3">
                  <c:v>49</c:v>
                </c:pt>
                <c:pt idx="4">
                  <c:v>71</c:v>
                </c:pt>
                <c:pt idx="5">
                  <c:v>159</c:v>
                </c:pt>
                <c:pt idx="6">
                  <c:v>44</c:v>
                </c:pt>
                <c:pt idx="7">
                  <c:v>38</c:v>
                </c:pt>
                <c:pt idx="8">
                  <c:v>13.999999999999998</c:v>
                </c:pt>
                <c:pt idx="9">
                  <c:v>10</c:v>
                </c:pt>
                <c:pt idx="10">
                  <c:v>157</c:v>
                </c:pt>
                <c:pt idx="11">
                  <c:v>14.999999999999998</c:v>
                </c:pt>
              </c:numCache>
            </c:numRef>
          </c:val>
          <c:extLst>
            <c:ext xmlns:c16="http://schemas.microsoft.com/office/drawing/2014/chart" uri="{C3380CC4-5D6E-409C-BE32-E72D297353CC}">
              <c16:uniqueId val="{00000000-2972-4A7A-936F-0E5DBB2F00A2}"/>
            </c:ext>
          </c:extLst>
        </c:ser>
        <c:ser>
          <c:idx val="1"/>
          <c:order val="1"/>
          <c:tx>
            <c:strRef>
              <c:f>'Population projection'!$C$3</c:f>
              <c:strCache>
                <c:ptCount val="1"/>
                <c:pt idx="0">
                  <c:v>2029</c:v>
                </c:pt>
              </c:strCache>
            </c:strRef>
          </c:tx>
          <c:spPr>
            <a:solidFill>
              <a:schemeClr val="accent2">
                <a:lumMod val="40000"/>
                <a:lumOff val="60000"/>
              </a:schemeClr>
            </a:solidFill>
            <a:ln>
              <a:noFill/>
            </a:ln>
            <a:effectLst/>
          </c:spPr>
          <c:invertIfNegative val="0"/>
          <c:dLbls>
            <c:dLbl>
              <c:idx val="9"/>
              <c:layout>
                <c:manualLayout>
                  <c:x val="-6.1274509803921568E-3"/>
                  <c:y val="-2.638522427440633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972-4A7A-936F-0E5DBB2F00A2}"/>
                </c:ext>
              </c:extLst>
            </c:dLbl>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projection'!$A$4:$A$15</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'Population projection'!$C$4:$C$15</c:f>
              <c:numCache>
                <c:formatCode>_-* #,##0_-;\-* #,##0_-;_-* "-"??_-;_-@_-</c:formatCode>
                <c:ptCount val="12"/>
                <c:pt idx="0">
                  <c:v>58.950209004911805</c:v>
                </c:pt>
                <c:pt idx="1">
                  <c:v>66.452962878264216</c:v>
                </c:pt>
                <c:pt idx="2">
                  <c:v>17.149151710519799</c:v>
                </c:pt>
                <c:pt idx="3">
                  <c:v>52.519277113466885</c:v>
                </c:pt>
                <c:pt idx="4">
                  <c:v>76.099360715431601</c:v>
                </c:pt>
                <c:pt idx="5">
                  <c:v>170.4196951232905</c:v>
                </c:pt>
                <c:pt idx="6">
                  <c:v>47.160167203929447</c:v>
                </c:pt>
                <c:pt idx="7">
                  <c:v>40.729235312484519</c:v>
                </c:pt>
                <c:pt idx="8">
                  <c:v>15.005507746704822</c:v>
                </c:pt>
                <c:pt idx="9">
                  <c:v>10.718219819074873</c:v>
                </c:pt>
                <c:pt idx="10">
                  <c:v>168.27605115947551</c:v>
                </c:pt>
                <c:pt idx="11">
                  <c:v>16.077329728612309</c:v>
                </c:pt>
              </c:numCache>
            </c:numRef>
          </c:val>
          <c:extLst>
            <c:ext xmlns:c16="http://schemas.microsoft.com/office/drawing/2014/chart" uri="{C3380CC4-5D6E-409C-BE32-E72D297353CC}">
              <c16:uniqueId val="{00000002-2972-4A7A-936F-0E5DBB2F00A2}"/>
            </c:ext>
          </c:extLst>
        </c:ser>
        <c:ser>
          <c:idx val="2"/>
          <c:order val="2"/>
          <c:tx>
            <c:strRef>
              <c:f>'Population projection'!$D$3</c:f>
              <c:strCache>
                <c:ptCount val="1"/>
                <c:pt idx="0">
                  <c:v>2034</c:v>
                </c:pt>
              </c:strCache>
            </c:strRef>
          </c:tx>
          <c:spPr>
            <a:solidFill>
              <a:schemeClr val="accent6">
                <a:lumMod val="40000"/>
                <a:lumOff val="60000"/>
              </a:schemeClr>
            </a:solidFill>
            <a:ln>
              <a:noFill/>
            </a:ln>
            <a:effectLst/>
          </c:spPr>
          <c:invertIfNegative val="0"/>
          <c:dLbls>
            <c:dLbl>
              <c:idx val="9"/>
              <c:layout>
                <c:manualLayout>
                  <c:x val="2.0424836601307191E-3"/>
                  <c:y val="-2.638522427440633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972-4A7A-936F-0E5DBB2F00A2}"/>
                </c:ext>
              </c:extLst>
            </c:dLbl>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projection'!$A$4:$A$15</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'Population projection'!$D$4:$D$15</c:f>
              <c:numCache>
                <c:formatCode>_-* #,##0_-;\-* #,##0_-;_-* "-"??_-;_-@_-</c:formatCode>
                <c:ptCount val="12"/>
                <c:pt idx="0">
                  <c:v>62.900418009823611</c:v>
                </c:pt>
                <c:pt idx="1">
                  <c:v>70.905925756528433</c:v>
                </c:pt>
                <c:pt idx="2">
                  <c:v>18.298303421039595</c:v>
                </c:pt>
                <c:pt idx="3">
                  <c:v>56.038554226933762</c:v>
                </c:pt>
                <c:pt idx="4">
                  <c:v>81.198721430863202</c:v>
                </c:pt>
                <c:pt idx="5">
                  <c:v>181.83939024658099</c:v>
                </c:pt>
                <c:pt idx="6">
                  <c:v>50.320334407858887</c:v>
                </c:pt>
                <c:pt idx="7">
                  <c:v>43.458470624969038</c:v>
                </c:pt>
                <c:pt idx="8">
                  <c:v>16.011015493409644</c:v>
                </c:pt>
                <c:pt idx="9">
                  <c:v>11.436439638149748</c:v>
                </c:pt>
                <c:pt idx="10">
                  <c:v>179.55210231895103</c:v>
                </c:pt>
                <c:pt idx="11">
                  <c:v>17.154659457224618</c:v>
                </c:pt>
              </c:numCache>
            </c:numRef>
          </c:val>
          <c:extLst>
            <c:ext xmlns:c16="http://schemas.microsoft.com/office/drawing/2014/chart" uri="{C3380CC4-5D6E-409C-BE32-E72D297353CC}">
              <c16:uniqueId val="{00000004-2972-4A7A-936F-0E5DBB2F00A2}"/>
            </c:ext>
          </c:extLst>
        </c:ser>
        <c:ser>
          <c:idx val="3"/>
          <c:order val="3"/>
          <c:tx>
            <c:strRef>
              <c:f>'Population projection'!$E$3</c:f>
              <c:strCache>
                <c:ptCount val="1"/>
                <c:pt idx="0">
                  <c:v>2039</c:v>
                </c:pt>
              </c:strCache>
            </c:strRef>
          </c:tx>
          <c:spPr>
            <a:solidFill>
              <a:schemeClr val="accent5">
                <a:lumMod val="20000"/>
                <a:lumOff val="80000"/>
              </a:schemeClr>
            </a:solidFill>
            <a:ln>
              <a:noFill/>
            </a:ln>
            <a:effectLst/>
          </c:spPr>
          <c:invertIfNegative val="0"/>
          <c:dLbls>
            <c:dLbl>
              <c:idx val="9"/>
              <c:layout>
                <c:manualLayout>
                  <c:x val="8.1699346405228572E-3"/>
                  <c:y val="-2.638522427440633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972-4A7A-936F-0E5DBB2F00A2}"/>
                </c:ext>
              </c:extLst>
            </c:dLbl>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projection'!$A$4:$A$15</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'Population projection'!$E$4:$E$15</c:f>
              <c:numCache>
                <c:formatCode>_-* #,##0_-;\-* #,##0_-;_-* "-"??_-;_-@_-</c:formatCode>
                <c:ptCount val="12"/>
                <c:pt idx="0">
                  <c:v>66.850627014735423</c:v>
                </c:pt>
                <c:pt idx="1">
                  <c:v>75.358888634792649</c:v>
                </c:pt>
                <c:pt idx="2">
                  <c:v>19.447455131559394</c:v>
                </c:pt>
                <c:pt idx="3">
                  <c:v>59.557831340400647</c:v>
                </c:pt>
                <c:pt idx="4">
                  <c:v>86.298082146294803</c:v>
                </c:pt>
                <c:pt idx="5">
                  <c:v>193.25908536987149</c:v>
                </c:pt>
                <c:pt idx="6">
                  <c:v>53.480501611788334</c:v>
                </c:pt>
                <c:pt idx="7">
                  <c:v>46.187705937453558</c:v>
                </c:pt>
                <c:pt idx="8">
                  <c:v>17.016523240114466</c:v>
                </c:pt>
                <c:pt idx="9">
                  <c:v>12.154659457224621</c:v>
                </c:pt>
                <c:pt idx="10">
                  <c:v>190.82815347842654</c:v>
                </c:pt>
                <c:pt idx="11">
                  <c:v>18.23198918583693</c:v>
                </c:pt>
              </c:numCache>
            </c:numRef>
          </c:val>
          <c:extLst>
            <c:ext xmlns:c16="http://schemas.microsoft.com/office/drawing/2014/chart" uri="{C3380CC4-5D6E-409C-BE32-E72D297353CC}">
              <c16:uniqueId val="{00000006-2972-4A7A-936F-0E5DBB2F00A2}"/>
            </c:ext>
          </c:extLst>
        </c:ser>
        <c:dLbls>
          <c:dLblPos val="ctr"/>
          <c:showLegendKey val="0"/>
          <c:showVal val="1"/>
          <c:showCatName val="0"/>
          <c:showSerName val="0"/>
          <c:showPercent val="0"/>
          <c:showBubbleSize val="0"/>
        </c:dLbls>
        <c:gapWidth val="150"/>
        <c:overlap val="100"/>
        <c:axId val="640343440"/>
        <c:axId val="640340080"/>
      </c:barChart>
      <c:catAx>
        <c:axId val="64034344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0340080"/>
        <c:crosses val="autoZero"/>
        <c:auto val="1"/>
        <c:lblAlgn val="ctr"/>
        <c:lblOffset val="100"/>
        <c:noMultiLvlLbl val="0"/>
      </c:catAx>
      <c:valAx>
        <c:axId val="640340080"/>
        <c:scaling>
          <c:orientation val="minMax"/>
        </c:scaling>
        <c:delete val="1"/>
        <c:axPos val="t"/>
        <c:numFmt formatCode="General" sourceLinked="1"/>
        <c:majorTickMark val="none"/>
        <c:minorTickMark val="none"/>
        <c:tickLblPos val="nextTo"/>
        <c:crossAx val="640343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Essex!$J$7</c:f>
              <c:strCache>
                <c:ptCount val="1"/>
                <c:pt idx="0">
                  <c:v>ESSEX</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894-4E8B-95CA-C6503CD4E16E}"/>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894-4E8B-95CA-C6503CD4E16E}"/>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894-4E8B-95CA-C6503CD4E16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4894-4E8B-95CA-C6503CD4E16E}"/>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bestFit"/>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Essex!$K$6:$N$6</c:f>
              <c:strCache>
                <c:ptCount val="4"/>
                <c:pt idx="0">
                  <c:v>Residential/Nursing care</c:v>
                </c:pt>
                <c:pt idx="1">
                  <c:v>Supported Accommodation</c:v>
                </c:pt>
                <c:pt idx="2">
                  <c:v>Mainstream housing</c:v>
                </c:pt>
                <c:pt idx="3">
                  <c:v>Living with family/friends</c:v>
                </c:pt>
              </c:strCache>
            </c:strRef>
          </c:cat>
          <c:val>
            <c:numRef>
              <c:f>Essex!$K$7:$N$7</c:f>
              <c:numCache>
                <c:formatCode>_-* #,##0_-;\-* #,##0_-;_-* "-"??_-;_-@_-</c:formatCode>
                <c:ptCount val="4"/>
                <c:pt idx="0">
                  <c:v>148</c:v>
                </c:pt>
                <c:pt idx="1">
                  <c:v>168</c:v>
                </c:pt>
                <c:pt idx="2">
                  <c:v>300.29731051344743</c:v>
                </c:pt>
                <c:pt idx="3">
                  <c:v>73.702689486552572</c:v>
                </c:pt>
              </c:numCache>
            </c:numRef>
          </c:val>
          <c:extLst>
            <c:ext xmlns:c16="http://schemas.microsoft.com/office/drawing/2014/chart" uri="{C3380CC4-5D6E-409C-BE32-E72D297353CC}">
              <c16:uniqueId val="{00000008-4894-4E8B-95CA-C6503CD4E16E}"/>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TREND!$C$52</c:f>
              <c:strCache>
                <c:ptCount val="1"/>
                <c:pt idx="0">
                  <c:v>Living at home</c:v>
                </c:pt>
              </c:strCache>
            </c:strRef>
          </c:tx>
          <c:spPr>
            <a:solidFill>
              <a:schemeClr val="accent2">
                <a:lumMod val="75000"/>
              </a:schemeClr>
            </a:solidFill>
            <a:ln>
              <a:noFill/>
            </a:ln>
            <a:effectLst/>
          </c:spPr>
          <c:invertIfNegative val="0"/>
          <c:dLbls>
            <c:dLbl>
              <c:idx val="1"/>
              <c:layout>
                <c:manualLayout>
                  <c:x val="6.9271100689700183E-3"/>
                  <c:y val="-8.5446548312301196E-2"/>
                </c:manualLayout>
              </c:layout>
              <c:spPr>
                <a:no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15:layout>
                    <c:manualLayout>
                      <c:w val="6.9900925725930138E-2"/>
                      <c:h val="6.0038379976165533E-2"/>
                    </c:manualLayout>
                  </c15:layout>
                </c:ext>
                <c:ext xmlns:c16="http://schemas.microsoft.com/office/drawing/2014/chart" uri="{C3380CC4-5D6E-409C-BE32-E72D297353CC}">
                  <c16:uniqueId val="{00000000-E501-49C5-A66A-AE8612612A8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TREND!$D$51:$G$51</c:f>
              <c:numCache>
                <c:formatCode>General</c:formatCode>
                <c:ptCount val="4"/>
                <c:pt idx="0">
                  <c:v>2021</c:v>
                </c:pt>
                <c:pt idx="1">
                  <c:v>2022</c:v>
                </c:pt>
                <c:pt idx="2">
                  <c:v>2023</c:v>
                </c:pt>
                <c:pt idx="3">
                  <c:v>2024</c:v>
                </c:pt>
              </c:numCache>
            </c:numRef>
          </c:cat>
          <c:val>
            <c:numRef>
              <c:f>TREND!$D$52:$G$52</c:f>
              <c:numCache>
                <c:formatCode>0%</c:formatCode>
                <c:ptCount val="4"/>
                <c:pt idx="0" formatCode="0.0%">
                  <c:v>-2.6954177897574125E-3</c:v>
                </c:pt>
                <c:pt idx="1">
                  <c:v>-5.4054054054054057E-2</c:v>
                </c:pt>
                <c:pt idx="2">
                  <c:v>3.4285714285714287E-2</c:v>
                </c:pt>
                <c:pt idx="3">
                  <c:v>3.3149171270718231E-2</c:v>
                </c:pt>
              </c:numCache>
            </c:numRef>
          </c:val>
          <c:extLst>
            <c:ext xmlns:c16="http://schemas.microsoft.com/office/drawing/2014/chart" uri="{C3380CC4-5D6E-409C-BE32-E72D297353CC}">
              <c16:uniqueId val="{00000001-E501-49C5-A66A-AE8612612A8C}"/>
            </c:ext>
          </c:extLst>
        </c:ser>
        <c:ser>
          <c:idx val="1"/>
          <c:order val="1"/>
          <c:tx>
            <c:strRef>
              <c:f>TREND!$C$53</c:f>
              <c:strCache>
                <c:ptCount val="1"/>
                <c:pt idx="0">
                  <c:v>Supported Accommodation</c:v>
                </c:pt>
              </c:strCache>
            </c:strRef>
          </c:tx>
          <c:spPr>
            <a:solidFill>
              <a:schemeClr val="accent1">
                <a:lumMod val="60000"/>
                <a:lumOff val="40000"/>
              </a:schemeClr>
            </a:solidFill>
            <a:ln>
              <a:noFill/>
            </a:ln>
            <a:effectLst/>
          </c:spPr>
          <c:invertIfNegative val="0"/>
          <c:dLbls>
            <c:dLbl>
              <c:idx val="2"/>
              <c:layout>
                <c:manualLayout>
                  <c:x val="2.7800945232136875E-3"/>
                  <c:y val="-0.16632016632016625"/>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501-49C5-A66A-AE8612612A8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TREND!$D$51:$G$51</c:f>
              <c:numCache>
                <c:formatCode>General</c:formatCode>
                <c:ptCount val="4"/>
                <c:pt idx="0">
                  <c:v>2021</c:v>
                </c:pt>
                <c:pt idx="1">
                  <c:v>2022</c:v>
                </c:pt>
                <c:pt idx="2">
                  <c:v>2023</c:v>
                </c:pt>
                <c:pt idx="3">
                  <c:v>2024</c:v>
                </c:pt>
              </c:numCache>
            </c:numRef>
          </c:cat>
          <c:val>
            <c:numRef>
              <c:f>TREND!$D$53:$G$53</c:f>
              <c:numCache>
                <c:formatCode>0%</c:formatCode>
                <c:ptCount val="4"/>
                <c:pt idx="0">
                  <c:v>0.14285714285714285</c:v>
                </c:pt>
                <c:pt idx="1">
                  <c:v>2.2058823529411766E-2</c:v>
                </c:pt>
                <c:pt idx="2">
                  <c:v>-0.12470023980815344</c:v>
                </c:pt>
                <c:pt idx="3">
                  <c:v>0.12602739726027393</c:v>
                </c:pt>
              </c:numCache>
            </c:numRef>
          </c:val>
          <c:extLst>
            <c:ext xmlns:c16="http://schemas.microsoft.com/office/drawing/2014/chart" uri="{C3380CC4-5D6E-409C-BE32-E72D297353CC}">
              <c16:uniqueId val="{00000003-E501-49C5-A66A-AE8612612A8C}"/>
            </c:ext>
          </c:extLst>
        </c:ser>
        <c:ser>
          <c:idx val="2"/>
          <c:order val="2"/>
          <c:tx>
            <c:strRef>
              <c:f>TREND!$C$54</c:f>
              <c:strCache>
                <c:ptCount val="1"/>
                <c:pt idx="0">
                  <c:v>Residential/Nursing care</c:v>
                </c:pt>
              </c:strCache>
            </c:strRef>
          </c:tx>
          <c:spPr>
            <a:solidFill>
              <a:schemeClr val="accent6">
                <a:lumMod val="60000"/>
                <a:lumOff val="40000"/>
              </a:schemeClr>
            </a:solidFill>
            <a:ln>
              <a:noFill/>
            </a:ln>
            <a:effectLst/>
          </c:spPr>
          <c:invertIfNegative val="0"/>
          <c:dLbls>
            <c:dLbl>
              <c:idx val="0"/>
              <c:layout>
                <c:manualLayout>
                  <c:x val="-2.548390540387655E-17"/>
                  <c:y val="-0.17094017094017078"/>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501-49C5-A66A-AE8612612A8C}"/>
                </c:ext>
              </c:extLst>
            </c:dLbl>
            <c:dLbl>
              <c:idx val="3"/>
              <c:layout>
                <c:manualLayout>
                  <c:x val="2.7800945232136875E-3"/>
                  <c:y val="-0.15246015246015246"/>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501-49C5-A66A-AE8612612A8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TREND!$D$51:$G$51</c:f>
              <c:numCache>
                <c:formatCode>General</c:formatCode>
                <c:ptCount val="4"/>
                <c:pt idx="0">
                  <c:v>2021</c:v>
                </c:pt>
                <c:pt idx="1">
                  <c:v>2022</c:v>
                </c:pt>
                <c:pt idx="2">
                  <c:v>2023</c:v>
                </c:pt>
                <c:pt idx="3">
                  <c:v>2024</c:v>
                </c:pt>
              </c:numCache>
            </c:numRef>
          </c:cat>
          <c:val>
            <c:numRef>
              <c:f>TREND!$D$54:$G$54</c:f>
              <c:numCache>
                <c:formatCode>0%</c:formatCode>
                <c:ptCount val="4"/>
                <c:pt idx="0">
                  <c:v>-0.13333333333333333</c:v>
                </c:pt>
                <c:pt idx="1">
                  <c:v>9.0909090909090912E-2</c:v>
                </c:pt>
                <c:pt idx="2">
                  <c:v>5.7692307692307696E-2</c:v>
                </c:pt>
                <c:pt idx="3">
                  <c:v>-0.10303030303030303</c:v>
                </c:pt>
              </c:numCache>
            </c:numRef>
          </c:val>
          <c:extLst>
            <c:ext xmlns:c16="http://schemas.microsoft.com/office/drawing/2014/chart" uri="{C3380CC4-5D6E-409C-BE32-E72D297353CC}">
              <c16:uniqueId val="{00000006-E501-49C5-A66A-AE8612612A8C}"/>
            </c:ext>
          </c:extLst>
        </c:ser>
        <c:dLbls>
          <c:dLblPos val="ctr"/>
          <c:showLegendKey val="0"/>
          <c:showVal val="1"/>
          <c:showCatName val="0"/>
          <c:showSerName val="0"/>
          <c:showPercent val="0"/>
          <c:showBubbleSize val="0"/>
        </c:dLbls>
        <c:gapWidth val="150"/>
        <c:overlap val="100"/>
        <c:axId val="1426849695"/>
        <c:axId val="1426839615"/>
      </c:barChart>
      <c:catAx>
        <c:axId val="14268496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426839615"/>
        <c:crosses val="autoZero"/>
        <c:auto val="1"/>
        <c:lblAlgn val="ctr"/>
        <c:lblOffset val="100"/>
        <c:noMultiLvlLbl val="0"/>
      </c:catAx>
      <c:valAx>
        <c:axId val="1426839615"/>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268496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'[MH Supported Housing Database move on 040225.xlsx]Mental Health move on'!$T$18</c:f>
              <c:strCache>
                <c:ptCount val="1"/>
                <c:pt idx="0">
                  <c:v>General needs housing (p.a)</c:v>
                </c:pt>
              </c:strCache>
            </c:strRef>
          </c:tx>
          <c:spPr>
            <a:solidFill>
              <a:schemeClr val="accent1"/>
            </a:solidFill>
            <a:ln>
              <a:noFill/>
            </a:ln>
            <a:effectLst/>
          </c:spPr>
          <c:invertIfNegative val="0"/>
          <c:dPt>
            <c:idx val="2"/>
            <c:invertIfNegative val="0"/>
            <c:bubble3D val="0"/>
            <c:spPr>
              <a:solidFill>
                <a:schemeClr val="accent2"/>
              </a:solidFill>
              <a:ln>
                <a:noFill/>
              </a:ln>
              <a:effectLst/>
            </c:spPr>
            <c:extLst>
              <c:ext xmlns:c16="http://schemas.microsoft.com/office/drawing/2014/chart" uri="{C3380CC4-5D6E-409C-BE32-E72D297353CC}">
                <c16:uniqueId val="{00000001-23B8-4C67-8386-74960EEA1EEB}"/>
              </c:ext>
            </c:extLst>
          </c:dPt>
          <c:dPt>
            <c:idx val="3"/>
            <c:invertIfNegative val="0"/>
            <c:bubble3D val="0"/>
            <c:spPr>
              <a:solidFill>
                <a:schemeClr val="accent2"/>
              </a:solidFill>
              <a:ln>
                <a:noFill/>
              </a:ln>
              <a:effectLst/>
            </c:spPr>
            <c:extLst>
              <c:ext xmlns:c16="http://schemas.microsoft.com/office/drawing/2014/chart" uri="{C3380CC4-5D6E-409C-BE32-E72D297353CC}">
                <c16:uniqueId val="{00000003-23B8-4C67-8386-74960EEA1EEB}"/>
              </c:ext>
            </c:extLst>
          </c:dPt>
          <c:dPt>
            <c:idx val="4"/>
            <c:invertIfNegative val="0"/>
            <c:bubble3D val="0"/>
            <c:spPr>
              <a:solidFill>
                <a:schemeClr val="accent6"/>
              </a:solidFill>
              <a:ln>
                <a:noFill/>
              </a:ln>
              <a:effectLst/>
            </c:spPr>
            <c:extLst>
              <c:ext xmlns:c16="http://schemas.microsoft.com/office/drawing/2014/chart" uri="{C3380CC4-5D6E-409C-BE32-E72D297353CC}">
                <c16:uniqueId val="{00000005-23B8-4C67-8386-74960EEA1EEB}"/>
              </c:ext>
            </c:extLst>
          </c:dPt>
          <c:dPt>
            <c:idx val="5"/>
            <c:invertIfNegative val="0"/>
            <c:bubble3D val="0"/>
            <c:spPr>
              <a:solidFill>
                <a:srgbClr val="FFFF00"/>
              </a:solidFill>
              <a:ln>
                <a:noFill/>
              </a:ln>
              <a:effectLst/>
            </c:spPr>
            <c:extLst>
              <c:ext xmlns:c16="http://schemas.microsoft.com/office/drawing/2014/chart" uri="{C3380CC4-5D6E-409C-BE32-E72D297353CC}">
                <c16:uniqueId val="{00000007-23B8-4C67-8386-74960EEA1EEB}"/>
              </c:ext>
            </c:extLst>
          </c:dPt>
          <c:dPt>
            <c:idx val="6"/>
            <c:invertIfNegative val="0"/>
            <c:bubble3D val="0"/>
            <c:spPr>
              <a:solidFill>
                <a:srgbClr val="FFFF00"/>
              </a:solidFill>
              <a:ln>
                <a:noFill/>
              </a:ln>
              <a:effectLst/>
            </c:spPr>
            <c:extLst>
              <c:ext xmlns:c16="http://schemas.microsoft.com/office/drawing/2014/chart" uri="{C3380CC4-5D6E-409C-BE32-E72D297353CC}">
                <c16:uniqueId val="{00000009-23B8-4C67-8386-74960EEA1EEB}"/>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'[MH Supported Housing Database move on 040225.xlsx]Mental Health move on'!$R$19:$S$25</c:f>
              <c:multiLvlStrCache>
                <c:ptCount val="7"/>
                <c:lvl>
                  <c:pt idx="0">
                    <c:v>Braintree</c:v>
                  </c:pt>
                  <c:pt idx="1">
                    <c:v>Chelmford</c:v>
                  </c:pt>
                  <c:pt idx="2">
                    <c:v>Colchester</c:v>
                  </c:pt>
                  <c:pt idx="3">
                    <c:v>Tendring</c:v>
                  </c:pt>
                  <c:pt idx="4">
                    <c:v>Basildon</c:v>
                  </c:pt>
                  <c:pt idx="5">
                    <c:v>Epping Forest</c:v>
                  </c:pt>
                  <c:pt idx="6">
                    <c:v>Harlow</c:v>
                  </c:pt>
                </c:lvl>
                <c:lvl>
                  <c:pt idx="0">
                    <c:v>Mid Quadrant</c:v>
                  </c:pt>
                  <c:pt idx="2">
                    <c:v>North</c:v>
                  </c:pt>
                  <c:pt idx="4">
                    <c:v>South</c:v>
                  </c:pt>
                  <c:pt idx="5">
                    <c:v>West</c:v>
                  </c:pt>
                </c:lvl>
              </c:multiLvlStrCache>
            </c:multiLvlStrRef>
          </c:cat>
          <c:val>
            <c:numRef>
              <c:f>'[MH Supported Housing Database move on 040225.xlsx]Mental Health move on'!$T$19:$T$25</c:f>
              <c:numCache>
                <c:formatCode>General</c:formatCode>
                <c:ptCount val="7"/>
                <c:pt idx="0">
                  <c:v>9</c:v>
                </c:pt>
                <c:pt idx="1">
                  <c:v>13</c:v>
                </c:pt>
                <c:pt idx="2">
                  <c:v>13</c:v>
                </c:pt>
                <c:pt idx="3">
                  <c:v>35</c:v>
                </c:pt>
                <c:pt idx="4">
                  <c:v>4</c:v>
                </c:pt>
                <c:pt idx="5">
                  <c:v>5</c:v>
                </c:pt>
                <c:pt idx="6">
                  <c:v>5</c:v>
                </c:pt>
              </c:numCache>
            </c:numRef>
          </c:val>
          <c:extLst>
            <c:ext xmlns:c16="http://schemas.microsoft.com/office/drawing/2014/chart" uri="{C3380CC4-5D6E-409C-BE32-E72D297353CC}">
              <c16:uniqueId val="{0000000A-23B8-4C67-8386-74960EEA1EEB}"/>
            </c:ext>
          </c:extLst>
        </c:ser>
        <c:dLbls>
          <c:dLblPos val="outEnd"/>
          <c:showLegendKey val="0"/>
          <c:showVal val="1"/>
          <c:showCatName val="0"/>
          <c:showSerName val="0"/>
          <c:showPercent val="0"/>
          <c:showBubbleSize val="0"/>
        </c:dLbls>
        <c:gapWidth val="182"/>
        <c:axId val="592901583"/>
        <c:axId val="592900623"/>
      </c:barChart>
      <c:catAx>
        <c:axId val="592901583"/>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592900623"/>
        <c:crosses val="autoZero"/>
        <c:auto val="1"/>
        <c:lblAlgn val="ctr"/>
        <c:lblOffset val="100"/>
        <c:noMultiLvlLbl val="0"/>
      </c:catAx>
      <c:valAx>
        <c:axId val="592900623"/>
        <c:scaling>
          <c:orientation val="minMax"/>
        </c:scaling>
        <c:delete val="0"/>
        <c:axPos val="t"/>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2901583"/>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395-45AC-8B41-D25D0ECE52CE}"/>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395-45AC-8B41-D25D0ECE52CE}"/>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395-45AC-8B41-D25D0ECE52CE}"/>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SOURCE!$U$2:$W$2</c:f>
              <c:strCache>
                <c:ptCount val="3"/>
                <c:pt idx="0">
                  <c:v>0-17</c:v>
                </c:pt>
                <c:pt idx="1">
                  <c:v>18-64</c:v>
                </c:pt>
                <c:pt idx="2">
                  <c:v>65+</c:v>
                </c:pt>
              </c:strCache>
            </c:strRef>
          </c:cat>
          <c:val>
            <c:numRef>
              <c:f>SOURCE!$U$7:$W$7</c:f>
              <c:numCache>
                <c:formatCode>_-* #,##0_-;\-* #,##0_-;_-* "-"??_-;_-@_-</c:formatCode>
                <c:ptCount val="3"/>
                <c:pt idx="0">
                  <c:v>477.41500136873799</c:v>
                </c:pt>
                <c:pt idx="1">
                  <c:v>3204.548179578429</c:v>
                </c:pt>
                <c:pt idx="2">
                  <c:v>6061.0368190528334</c:v>
                </c:pt>
              </c:numCache>
            </c:numRef>
          </c:val>
          <c:extLst>
            <c:ext xmlns:c16="http://schemas.microsoft.com/office/drawing/2014/chart" uri="{C3380CC4-5D6E-409C-BE32-E72D297353CC}">
              <c16:uniqueId val="{00000006-4395-45AC-8B41-D25D0ECE52CE}"/>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92D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'Essex '!$D$16:$D$18</c:f>
              <c:strCache>
                <c:ptCount val="3"/>
                <c:pt idx="0">
                  <c:v>Owner occupied housing</c:v>
                </c:pt>
                <c:pt idx="1">
                  <c:v>Social housing</c:v>
                </c:pt>
                <c:pt idx="2">
                  <c:v>Private rented housing</c:v>
                </c:pt>
              </c:strCache>
            </c:strRef>
          </c:cat>
          <c:val>
            <c:numRef>
              <c:f>'Essex '!$F$16:$F$18</c:f>
              <c:numCache>
                <c:formatCode>_-* #,##0_-;\-* #,##0_-;_-* "-"??_-;_-@_-</c:formatCode>
                <c:ptCount val="3"/>
                <c:pt idx="0">
                  <c:v>5433.5961538461534</c:v>
                </c:pt>
                <c:pt idx="1">
                  <c:v>3185.2115384615386</c:v>
                </c:pt>
                <c:pt idx="2">
                  <c:v>749.46153846153845</c:v>
                </c:pt>
              </c:numCache>
            </c:numRef>
          </c:val>
          <c:extLst>
            <c:ext xmlns:c16="http://schemas.microsoft.com/office/drawing/2014/chart" uri="{C3380CC4-5D6E-409C-BE32-E72D297353CC}">
              <c16:uniqueId val="{00000000-7598-4F44-9BAD-92815E007A19}"/>
            </c:ext>
          </c:extLst>
        </c:ser>
        <c:dLbls>
          <c:dLblPos val="outEnd"/>
          <c:showLegendKey val="0"/>
          <c:showVal val="1"/>
          <c:showCatName val="0"/>
          <c:showSerName val="0"/>
          <c:showPercent val="0"/>
          <c:showBubbleSize val="0"/>
        </c:dLbls>
        <c:gapWidth val="182"/>
        <c:axId val="908185104"/>
        <c:axId val="908186064"/>
      </c:barChart>
      <c:catAx>
        <c:axId val="90818510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908186064"/>
        <c:crosses val="autoZero"/>
        <c:auto val="1"/>
        <c:lblAlgn val="ctr"/>
        <c:lblOffset val="100"/>
        <c:noMultiLvlLbl val="0"/>
      </c:catAx>
      <c:valAx>
        <c:axId val="908186064"/>
        <c:scaling>
          <c:orientation val="minMax"/>
        </c:scaling>
        <c:delete val="0"/>
        <c:axPos val="b"/>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818510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'Essex '!$J$4</c:f>
              <c:strCache>
                <c:ptCount val="1"/>
                <c:pt idx="0">
                  <c:v>Under 65</c:v>
                </c:pt>
              </c:strCache>
            </c:strRef>
          </c:tx>
          <c:spPr>
            <a:ln w="28575" cap="rnd">
              <a:solidFill>
                <a:schemeClr val="accent2">
                  <a:lumMod val="60000"/>
                  <a:lumOff val="40000"/>
                </a:schemeClr>
              </a:solidFill>
              <a:round/>
            </a:ln>
            <a:effectLst/>
          </c:spPr>
          <c:marker>
            <c:symbol val="none"/>
          </c:marker>
          <c:dLbls>
            <c:dLbl>
              <c:idx val="0"/>
              <c:layout>
                <c:manualLayout>
                  <c:x val="-1.9444444444444469E-2"/>
                  <c:y val="-4.166666666666675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5B15-4C4E-80E9-81DF42B6F192}"/>
                </c:ext>
              </c:extLst>
            </c:dLbl>
            <c:dLbl>
              <c:idx val="1"/>
              <c:layout>
                <c:manualLayout>
                  <c:x val="-4.166666666666672E-2"/>
                  <c:y val="-3.703703703703703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B15-4C4E-80E9-81DF42B6F192}"/>
                </c:ext>
              </c:extLst>
            </c:dLbl>
            <c:dLbl>
              <c:idx val="2"/>
              <c:layout>
                <c:manualLayout>
                  <c:x val="-5.8333333333333334E-2"/>
                  <c:y val="-4.166666666666675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B15-4C4E-80E9-81DF42B6F192}"/>
                </c:ext>
              </c:extLst>
            </c:dLbl>
            <c:dLbl>
              <c:idx val="3"/>
              <c:layout>
                <c:manualLayout>
                  <c:x val="-6.3888888888888884E-2"/>
                  <c:y val="-4.166666666666675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B15-4C4E-80E9-81DF42B6F192}"/>
                </c:ext>
              </c:extLst>
            </c:dLbl>
            <c:dLbl>
              <c:idx val="4"/>
              <c:layout>
                <c:manualLayout>
                  <c:x val="-6.1111111111111213E-2"/>
                  <c:y val="-5.14619883040935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5B15-4C4E-80E9-81DF42B6F19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'Essex '!$I$5:$I$9</c:f>
              <c:numCache>
                <c:formatCode>General</c:formatCode>
                <c:ptCount val="5"/>
                <c:pt idx="0">
                  <c:v>2024</c:v>
                </c:pt>
                <c:pt idx="1">
                  <c:v>2029</c:v>
                </c:pt>
                <c:pt idx="2">
                  <c:v>2034</c:v>
                </c:pt>
                <c:pt idx="3">
                  <c:v>2039</c:v>
                </c:pt>
                <c:pt idx="4">
                  <c:v>2044</c:v>
                </c:pt>
              </c:numCache>
            </c:numRef>
          </c:cat>
          <c:val>
            <c:numRef>
              <c:f>'Essex '!$J$5:$J$9</c:f>
              <c:numCache>
                <c:formatCode>_-* #,##0_-;\-* #,##0_-;_-* "-"??_-;_-@_-</c:formatCode>
                <c:ptCount val="5"/>
                <c:pt idx="0">
                  <c:v>3540.3492124491986</c:v>
                </c:pt>
                <c:pt idx="1">
                  <c:v>3566.7331832433788</c:v>
                </c:pt>
                <c:pt idx="2">
                  <c:v>3575.2199032185349</c:v>
                </c:pt>
                <c:pt idx="3">
                  <c:v>3609.4537831896068</c:v>
                </c:pt>
                <c:pt idx="4">
                  <c:v>3644.7148332012025</c:v>
                </c:pt>
              </c:numCache>
            </c:numRef>
          </c:val>
          <c:smooth val="0"/>
          <c:extLst>
            <c:ext xmlns:c16="http://schemas.microsoft.com/office/drawing/2014/chart" uri="{C3380CC4-5D6E-409C-BE32-E72D297353CC}">
              <c16:uniqueId val="{00000005-5B15-4C4E-80E9-81DF42B6F192}"/>
            </c:ext>
          </c:extLst>
        </c:ser>
        <c:ser>
          <c:idx val="1"/>
          <c:order val="1"/>
          <c:tx>
            <c:strRef>
              <c:f>'Essex '!$K$4</c:f>
              <c:strCache>
                <c:ptCount val="1"/>
                <c:pt idx="0">
                  <c:v>65+</c:v>
                </c:pt>
              </c:strCache>
            </c:strRef>
          </c:tx>
          <c:spPr>
            <a:ln w="28575" cap="rnd">
              <a:solidFill>
                <a:srgbClr val="92D050"/>
              </a:solidFill>
              <a:round/>
            </a:ln>
            <a:effectLst/>
          </c:spPr>
          <c:marker>
            <c:symbol val="none"/>
          </c:marker>
          <c:dLbls>
            <c:dLbl>
              <c:idx val="0"/>
              <c:layout>
                <c:manualLayout>
                  <c:x val="-3.6111111111111108E-2"/>
                  <c:y val="-4.629629629629633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5B15-4C4E-80E9-81DF42B6F192}"/>
                </c:ext>
              </c:extLst>
            </c:dLbl>
            <c:dLbl>
              <c:idx val="1"/>
              <c:layout>
                <c:manualLayout>
                  <c:x val="-4.7222222222222276E-2"/>
                  <c:y val="-5.092592592592597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5B15-4C4E-80E9-81DF42B6F192}"/>
                </c:ext>
              </c:extLst>
            </c:dLbl>
            <c:dLbl>
              <c:idx val="2"/>
              <c:layout>
                <c:manualLayout>
                  <c:x val="-5.8333333333333334E-2"/>
                  <c:y val="-4.629629629629629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5B15-4C4E-80E9-81DF42B6F192}"/>
                </c:ext>
              </c:extLst>
            </c:dLbl>
            <c:dLbl>
              <c:idx val="3"/>
              <c:layout>
                <c:manualLayout>
                  <c:x val="-4.4444444444444342E-2"/>
                  <c:y val="-4.166666666666670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5B15-4C4E-80E9-81DF42B6F192}"/>
                </c:ext>
              </c:extLst>
            </c:dLbl>
            <c:dLbl>
              <c:idx val="4"/>
              <c:layout>
                <c:manualLayout>
                  <c:x val="-6.6666666666666763E-2"/>
                  <c:y val="-4.21052631578947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5B15-4C4E-80E9-81DF42B6F19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'Essex '!$I$5:$I$9</c:f>
              <c:numCache>
                <c:formatCode>General</c:formatCode>
                <c:ptCount val="5"/>
                <c:pt idx="0">
                  <c:v>2024</c:v>
                </c:pt>
                <c:pt idx="1">
                  <c:v>2029</c:v>
                </c:pt>
                <c:pt idx="2">
                  <c:v>2034</c:v>
                </c:pt>
                <c:pt idx="3">
                  <c:v>2039</c:v>
                </c:pt>
                <c:pt idx="4">
                  <c:v>2044</c:v>
                </c:pt>
              </c:numCache>
            </c:numRef>
          </c:cat>
          <c:val>
            <c:numRef>
              <c:f>'Essex '!$K$5:$K$9</c:f>
              <c:numCache>
                <c:formatCode>_-* #,##0_-;\-* #,##0_-;_-* "-"??_-;_-@_-</c:formatCode>
                <c:ptCount val="5"/>
                <c:pt idx="0">
                  <c:v>5827.9200183200319</c:v>
                </c:pt>
                <c:pt idx="1">
                  <c:v>6350.4828217542472</c:v>
                </c:pt>
                <c:pt idx="2">
                  <c:v>6902.5865976641626</c:v>
                </c:pt>
                <c:pt idx="3">
                  <c:v>7278.0161547456091</c:v>
                </c:pt>
                <c:pt idx="4">
                  <c:v>7716.6183505711806</c:v>
                </c:pt>
              </c:numCache>
            </c:numRef>
          </c:val>
          <c:smooth val="0"/>
          <c:extLst>
            <c:ext xmlns:c16="http://schemas.microsoft.com/office/drawing/2014/chart" uri="{C3380CC4-5D6E-409C-BE32-E72D297353CC}">
              <c16:uniqueId val="{0000000B-5B15-4C4E-80E9-81DF42B6F192}"/>
            </c:ext>
          </c:extLst>
        </c:ser>
        <c:ser>
          <c:idx val="2"/>
          <c:order val="2"/>
          <c:tx>
            <c:strRef>
              <c:f>'Essex '!$L$4</c:f>
              <c:strCache>
                <c:ptCount val="1"/>
                <c:pt idx="0">
                  <c:v>Total households</c:v>
                </c:pt>
              </c:strCache>
            </c:strRef>
          </c:tx>
          <c:spPr>
            <a:ln w="28575" cap="rnd">
              <a:solidFill>
                <a:schemeClr val="tx2">
                  <a:lumMod val="50000"/>
                  <a:lumOff val="50000"/>
                </a:schemeClr>
              </a:solidFill>
              <a:round/>
            </a:ln>
            <a:effectLst/>
          </c:spPr>
          <c:marker>
            <c:symbol val="none"/>
          </c:marker>
          <c:dPt>
            <c:idx val="0"/>
            <c:marker>
              <c:symbol val="none"/>
            </c:marker>
            <c:bubble3D val="0"/>
            <c:spPr>
              <a:ln w="28575" cap="rnd">
                <a:solidFill>
                  <a:schemeClr val="tx2"/>
                </a:solidFill>
                <a:round/>
              </a:ln>
              <a:effectLst/>
            </c:spPr>
            <c:extLst>
              <c:ext xmlns:c16="http://schemas.microsoft.com/office/drawing/2014/chart" uri="{C3380CC4-5D6E-409C-BE32-E72D297353CC}">
                <c16:uniqueId val="{0000000D-5B15-4C4E-80E9-81DF42B6F192}"/>
              </c:ext>
            </c:extLst>
          </c:dPt>
          <c:dLbls>
            <c:dLbl>
              <c:idx val="0"/>
              <c:layout>
                <c:manualLayout>
                  <c:x val="-4.7222222222222249E-2"/>
                  <c:y val="-5.555555555555555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5B15-4C4E-80E9-81DF42B6F192}"/>
                </c:ext>
              </c:extLst>
            </c:dLbl>
            <c:dLbl>
              <c:idx val="1"/>
              <c:layout>
                <c:manualLayout>
                  <c:x val="-0.05"/>
                  <c:y val="-5.092592592592592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5B15-4C4E-80E9-81DF42B6F192}"/>
                </c:ext>
              </c:extLst>
            </c:dLbl>
            <c:dLbl>
              <c:idx val="2"/>
              <c:layout>
                <c:manualLayout>
                  <c:x val="-6.1111111111111109E-2"/>
                  <c:y val="-4.166666666666666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5B15-4C4E-80E9-81DF42B6F192}"/>
                </c:ext>
              </c:extLst>
            </c:dLbl>
            <c:dLbl>
              <c:idx val="3"/>
              <c:layout>
                <c:manualLayout>
                  <c:x val="-4.9999999999999899E-2"/>
                  <c:y val="-4.629629629629633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5B15-4C4E-80E9-81DF42B6F192}"/>
                </c:ext>
              </c:extLst>
            </c:dLbl>
            <c:dLbl>
              <c:idx val="4"/>
              <c:layout>
                <c:manualLayout>
                  <c:x val="-5.2777777777777882E-2"/>
                  <c:y val="-4.210526315789475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5B15-4C4E-80E9-81DF42B6F19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'Essex '!$I$5:$I$9</c:f>
              <c:numCache>
                <c:formatCode>General</c:formatCode>
                <c:ptCount val="5"/>
                <c:pt idx="0">
                  <c:v>2024</c:v>
                </c:pt>
                <c:pt idx="1">
                  <c:v>2029</c:v>
                </c:pt>
                <c:pt idx="2">
                  <c:v>2034</c:v>
                </c:pt>
                <c:pt idx="3">
                  <c:v>2039</c:v>
                </c:pt>
                <c:pt idx="4">
                  <c:v>2044</c:v>
                </c:pt>
              </c:numCache>
            </c:numRef>
          </c:cat>
          <c:val>
            <c:numRef>
              <c:f>'Essex '!$L$5:$L$9</c:f>
              <c:numCache>
                <c:formatCode>_-* #,##0_-;\-* #,##0_-;_-* "-"??_-;_-@_-</c:formatCode>
                <c:ptCount val="5"/>
                <c:pt idx="0">
                  <c:v>9368.2692307692305</c:v>
                </c:pt>
                <c:pt idx="1">
                  <c:v>9917.2160049976264</c:v>
                </c:pt>
                <c:pt idx="2">
                  <c:v>10477.806500882698</c:v>
                </c:pt>
                <c:pt idx="3">
                  <c:v>10887.469937935217</c:v>
                </c:pt>
                <c:pt idx="4">
                  <c:v>11361.333183772384</c:v>
                </c:pt>
              </c:numCache>
            </c:numRef>
          </c:val>
          <c:smooth val="0"/>
          <c:extLst>
            <c:ext xmlns:c16="http://schemas.microsoft.com/office/drawing/2014/chart" uri="{C3380CC4-5D6E-409C-BE32-E72D297353CC}">
              <c16:uniqueId val="{00000012-5B15-4C4E-80E9-81DF42B6F192}"/>
            </c:ext>
          </c:extLst>
        </c:ser>
        <c:dLbls>
          <c:showLegendKey val="0"/>
          <c:showVal val="1"/>
          <c:showCatName val="0"/>
          <c:showSerName val="0"/>
          <c:showPercent val="0"/>
          <c:showBubbleSize val="0"/>
        </c:dLbls>
        <c:smooth val="0"/>
        <c:axId val="1442589119"/>
        <c:axId val="1442601599"/>
      </c:lineChart>
      <c:catAx>
        <c:axId val="14425891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42601599"/>
        <c:crosses val="autoZero"/>
        <c:auto val="1"/>
        <c:lblAlgn val="ctr"/>
        <c:lblOffset val="100"/>
        <c:noMultiLvlLbl val="0"/>
      </c:catAx>
      <c:valAx>
        <c:axId val="1442601599"/>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4258911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'Essex '!$L$11</c:f>
              <c:strCache>
                <c:ptCount val="1"/>
                <c:pt idx="0">
                  <c:v>Total</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'Essex '!$I$12:$I$16</c:f>
              <c:numCache>
                <c:formatCode>General</c:formatCode>
                <c:ptCount val="5"/>
                <c:pt idx="0">
                  <c:v>2024</c:v>
                </c:pt>
                <c:pt idx="1">
                  <c:v>2029</c:v>
                </c:pt>
                <c:pt idx="2">
                  <c:v>2034</c:v>
                </c:pt>
                <c:pt idx="3">
                  <c:v>2039</c:v>
                </c:pt>
                <c:pt idx="4">
                  <c:v>2044</c:v>
                </c:pt>
              </c:numCache>
            </c:numRef>
          </c:cat>
          <c:val>
            <c:numRef>
              <c:f>'Essex '!$L$12:$L$16</c:f>
              <c:numCache>
                <c:formatCode>_-* #,##0_-;\-* #,##0_-;_-* "-"??_-;_-@_-</c:formatCode>
                <c:ptCount val="5"/>
                <c:pt idx="0">
                  <c:v>1992.3185897435897</c:v>
                </c:pt>
                <c:pt idx="1">
                  <c:v>2109.0612703961619</c:v>
                </c:pt>
                <c:pt idx="2">
                  <c:v>2228.280182521054</c:v>
                </c:pt>
                <c:pt idx="3">
                  <c:v>2315.401940134223</c:v>
                </c:pt>
                <c:pt idx="4">
                  <c:v>2416.1768570822601</c:v>
                </c:pt>
              </c:numCache>
            </c:numRef>
          </c:val>
          <c:smooth val="0"/>
          <c:extLst>
            <c:ext xmlns:c16="http://schemas.microsoft.com/office/drawing/2014/chart" uri="{C3380CC4-5D6E-409C-BE32-E72D297353CC}">
              <c16:uniqueId val="{00000000-CB16-4B33-A99C-9A7C1E3D2D74}"/>
            </c:ext>
          </c:extLst>
        </c:ser>
        <c:dLbls>
          <c:dLblPos val="t"/>
          <c:showLegendKey val="0"/>
          <c:showVal val="1"/>
          <c:showCatName val="0"/>
          <c:showSerName val="0"/>
          <c:showPercent val="0"/>
          <c:showBubbleSize val="0"/>
        </c:dLbls>
        <c:smooth val="0"/>
        <c:axId val="1008515648"/>
        <c:axId val="1008514208"/>
      </c:lineChart>
      <c:catAx>
        <c:axId val="10085156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08514208"/>
        <c:crosses val="autoZero"/>
        <c:auto val="1"/>
        <c:lblAlgn val="ctr"/>
        <c:lblOffset val="100"/>
        <c:noMultiLvlLbl val="0"/>
      </c:catAx>
      <c:valAx>
        <c:axId val="1008514208"/>
        <c:scaling>
          <c:orientation val="minMax"/>
          <c:min val="1500"/>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0851564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1"/>
          <c:tx>
            <c:strRef>
              <c:f>Estimation!$B$5</c:f>
              <c:strCache>
                <c:ptCount val="1"/>
                <c:pt idx="0">
                  <c:v>Under 65</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Estimation!$C$2:$G$2</c:f>
              <c:numCache>
                <c:formatCode>General</c:formatCode>
                <c:ptCount val="5"/>
                <c:pt idx="0">
                  <c:v>2024</c:v>
                </c:pt>
                <c:pt idx="1">
                  <c:v>2029</c:v>
                </c:pt>
                <c:pt idx="2">
                  <c:v>2034</c:v>
                </c:pt>
                <c:pt idx="3">
                  <c:v>2039</c:v>
                </c:pt>
                <c:pt idx="4">
                  <c:v>2044</c:v>
                </c:pt>
              </c:numCache>
            </c:numRef>
          </c:cat>
          <c:val>
            <c:numRef>
              <c:f>Estimation!$C$5:$G$5</c:f>
              <c:numCache>
                <c:formatCode>_-* #,##0_-;\-* #,##0_-;_-* "-"??_-;_-@_-</c:formatCode>
                <c:ptCount val="5"/>
                <c:pt idx="0">
                  <c:v>752.91426584752958</c:v>
                </c:pt>
                <c:pt idx="1">
                  <c:v>797.03232515245054</c:v>
                </c:pt>
                <c:pt idx="2">
                  <c:v>842.0861735478552</c:v>
                </c:pt>
                <c:pt idx="3">
                  <c:v>875.01023223522998</c:v>
                </c:pt>
                <c:pt idx="4">
                  <c:v>913.09393681961683</c:v>
                </c:pt>
              </c:numCache>
            </c:numRef>
          </c:val>
          <c:extLst>
            <c:ext xmlns:c16="http://schemas.microsoft.com/office/drawing/2014/chart" uri="{C3380CC4-5D6E-409C-BE32-E72D297353CC}">
              <c16:uniqueId val="{00000000-2573-40ED-AF1C-439AD27B7391}"/>
            </c:ext>
          </c:extLst>
        </c:ser>
        <c:ser>
          <c:idx val="2"/>
          <c:order val="2"/>
          <c:tx>
            <c:strRef>
              <c:f>Estimation!$B$6</c:f>
              <c:strCache>
                <c:ptCount val="1"/>
                <c:pt idx="0">
                  <c:v> 65+</c:v>
                </c:pt>
              </c:strCache>
            </c:strRef>
          </c:tx>
          <c:spPr>
            <a:solidFill>
              <a:srgbClr val="92D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Estimation!$C$2:$G$2</c:f>
              <c:numCache>
                <c:formatCode>General</c:formatCode>
                <c:ptCount val="5"/>
                <c:pt idx="0">
                  <c:v>2024</c:v>
                </c:pt>
                <c:pt idx="1">
                  <c:v>2029</c:v>
                </c:pt>
                <c:pt idx="2">
                  <c:v>2034</c:v>
                </c:pt>
                <c:pt idx="3">
                  <c:v>2039</c:v>
                </c:pt>
                <c:pt idx="4">
                  <c:v>2044</c:v>
                </c:pt>
              </c:numCache>
            </c:numRef>
          </c:cat>
          <c:val>
            <c:numRef>
              <c:f>Estimation!$C$6:$G$6</c:f>
              <c:numCache>
                <c:formatCode>_-* #,##0_-;\-* #,##0_-;_-* "-"??_-;_-@_-</c:formatCode>
                <c:ptCount val="5"/>
                <c:pt idx="0">
                  <c:v>1239.4043238960601</c:v>
                </c:pt>
                <c:pt idx="1">
                  <c:v>1312.0289452437114</c:v>
                </c:pt>
                <c:pt idx="2">
                  <c:v>1386.1940089731988</c:v>
                </c:pt>
                <c:pt idx="3">
                  <c:v>1440.391707898993</c:v>
                </c:pt>
                <c:pt idx="4">
                  <c:v>1503.0829202626433</c:v>
                </c:pt>
              </c:numCache>
            </c:numRef>
          </c:val>
          <c:extLst>
            <c:ext xmlns:c16="http://schemas.microsoft.com/office/drawing/2014/chart" uri="{C3380CC4-5D6E-409C-BE32-E72D297353CC}">
              <c16:uniqueId val="{00000001-2573-40ED-AF1C-439AD27B7391}"/>
            </c:ext>
          </c:extLst>
        </c:ser>
        <c:dLbls>
          <c:dLblPos val="outEnd"/>
          <c:showLegendKey val="0"/>
          <c:showVal val="1"/>
          <c:showCatName val="0"/>
          <c:showSerName val="0"/>
          <c:showPercent val="0"/>
          <c:showBubbleSize val="0"/>
        </c:dLbls>
        <c:gapWidth val="219"/>
        <c:overlap val="-27"/>
        <c:axId val="1959429599"/>
        <c:axId val="1959435359"/>
        <c:extLst>
          <c:ext xmlns:c15="http://schemas.microsoft.com/office/drawing/2012/chart" uri="{02D57815-91ED-43cb-92C2-25804820EDAC}">
            <c15:filteredBarSeries>
              <c15:ser>
                <c:idx val="0"/>
                <c:order val="0"/>
                <c:tx>
                  <c:strRef>
                    <c:extLst>
                      <c:ext uri="{02D57815-91ED-43cb-92C2-25804820EDAC}">
                        <c15:formulaRef>
                          <c15:sqref>Estimation!$B$3</c15:sqref>
                        </c15:formulaRef>
                      </c:ext>
                    </c:extLst>
                    <c:strCache>
                      <c:ptCount val="1"/>
                      <c:pt idx="0">
                        <c:v>Estimated need for fully wheelchair adapted housing:  M4(3)(total)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Estimation!$C$2:$G$2</c15:sqref>
                        </c15:formulaRef>
                      </c:ext>
                    </c:extLst>
                    <c:numCache>
                      <c:formatCode>General</c:formatCode>
                      <c:ptCount val="5"/>
                      <c:pt idx="0">
                        <c:v>2024</c:v>
                      </c:pt>
                      <c:pt idx="1">
                        <c:v>2029</c:v>
                      </c:pt>
                      <c:pt idx="2">
                        <c:v>2034</c:v>
                      </c:pt>
                      <c:pt idx="3">
                        <c:v>2039</c:v>
                      </c:pt>
                      <c:pt idx="4">
                        <c:v>2044</c:v>
                      </c:pt>
                    </c:numCache>
                  </c:numRef>
                </c:cat>
                <c:val>
                  <c:numRef>
                    <c:extLst>
                      <c:ext uri="{02D57815-91ED-43cb-92C2-25804820EDAC}">
                        <c15:formulaRef>
                          <c15:sqref>Estimation!$C$3:$F$3</c15:sqref>
                        </c15:formulaRef>
                      </c:ext>
                    </c:extLst>
                    <c:numCache>
                      <c:formatCode>_-* #,##0_-;\-* #,##0_-;_-* "-"??_-;_-@_-</c:formatCode>
                      <c:ptCount val="4"/>
                      <c:pt idx="0">
                        <c:v>1992.3185897435897</c:v>
                      </c:pt>
                      <c:pt idx="1">
                        <c:v>2109.0612703961619</c:v>
                      </c:pt>
                      <c:pt idx="2">
                        <c:v>2228.280182521054</c:v>
                      </c:pt>
                      <c:pt idx="3">
                        <c:v>2315.401940134223</c:v>
                      </c:pt>
                    </c:numCache>
                  </c:numRef>
                </c:val>
                <c:extLst>
                  <c:ext xmlns:c16="http://schemas.microsoft.com/office/drawing/2014/chart" uri="{C3380CC4-5D6E-409C-BE32-E72D297353CC}">
                    <c16:uniqueId val="{00000002-2573-40ED-AF1C-439AD27B7391}"/>
                  </c:ext>
                </c:extLst>
              </c15:ser>
            </c15:filteredBarSeries>
          </c:ext>
        </c:extLst>
      </c:barChart>
      <c:catAx>
        <c:axId val="19594295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959435359"/>
        <c:crosses val="autoZero"/>
        <c:auto val="1"/>
        <c:lblAlgn val="ctr"/>
        <c:lblOffset val="100"/>
        <c:noMultiLvlLbl val="0"/>
      </c:catAx>
      <c:valAx>
        <c:axId val="1959435359"/>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5942959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1"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'[PD DRAFT model.xlsm]SUMMARY'!$I$5</c:f>
              <c:strCache>
                <c:ptCount val="1"/>
                <c:pt idx="0">
                  <c:v>Mid</c:v>
                </c:pt>
              </c:strCache>
            </c:strRef>
          </c:tx>
          <c:spPr>
            <a:solidFill>
              <a:schemeClr val="accent2">
                <a:lumMod val="60000"/>
                <a:lumOff val="40000"/>
              </a:schemeClr>
            </a:solidFill>
            <a:ln>
              <a:noFill/>
            </a:ln>
            <a:effectLst/>
          </c:spPr>
          <c:invertIfNegative val="0"/>
          <c:dPt>
            <c:idx val="1"/>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1-3D48-49EF-BD30-43E62AF419FA}"/>
              </c:ext>
            </c:extLst>
          </c:dPt>
          <c:dPt>
            <c:idx val="3"/>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3-3D48-49EF-BD30-43E62AF419FA}"/>
              </c:ext>
            </c:extLst>
          </c:dPt>
          <c:dPt>
            <c:idx val="5"/>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5-3D48-49EF-BD30-43E62AF419FA}"/>
              </c:ext>
            </c:extLst>
          </c:dPt>
          <c:dPt>
            <c:idx val="7"/>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7-3D48-49EF-BD30-43E62AF419FA}"/>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'[PD DRAFT model.xlsm]SUMMARY'!$J$3:$S$4</c:f>
              <c:multiLvlStrCache>
                <c:ptCount val="10"/>
                <c:lvl>
                  <c:pt idx="0">
                    <c:v>0-64</c:v>
                  </c:pt>
                  <c:pt idx="1">
                    <c:v>65+</c:v>
                  </c:pt>
                  <c:pt idx="2">
                    <c:v>0-64</c:v>
                  </c:pt>
                  <c:pt idx="3">
                    <c:v>65+</c:v>
                  </c:pt>
                  <c:pt idx="4">
                    <c:v>0-64</c:v>
                  </c:pt>
                  <c:pt idx="5">
                    <c:v>65+</c:v>
                  </c:pt>
                  <c:pt idx="6">
                    <c:v>0-64</c:v>
                  </c:pt>
                  <c:pt idx="7">
                    <c:v>65+</c:v>
                  </c:pt>
                  <c:pt idx="8">
                    <c:v>0-64</c:v>
                  </c:pt>
                  <c:pt idx="9">
                    <c:v>65+</c:v>
                  </c:pt>
                </c:lvl>
                <c:lvl>
                  <c:pt idx="0">
                    <c:v>2024</c:v>
                  </c:pt>
                  <c:pt idx="2">
                    <c:v>2029</c:v>
                  </c:pt>
                  <c:pt idx="4">
                    <c:v>2034</c:v>
                  </c:pt>
                  <c:pt idx="6">
                    <c:v>2039</c:v>
                  </c:pt>
                  <c:pt idx="8">
                    <c:v>2044</c:v>
                  </c:pt>
                </c:lvl>
              </c:multiLvlStrCache>
            </c:multiLvlStrRef>
          </c:cat>
          <c:val>
            <c:numRef>
              <c:f>'[PD DRAFT model.xlsm]SUMMARY'!$J$5:$S$5</c:f>
              <c:numCache>
                <c:formatCode>_-* #,##0_-;\-* #,##0_-;_-* "-"??_-;_-@_-</c:formatCode>
                <c:ptCount val="10"/>
                <c:pt idx="0">
                  <c:v>120.47555583047306</c:v>
                </c:pt>
                <c:pt idx="1">
                  <c:v>198.31995699003983</c:v>
                </c:pt>
                <c:pt idx="2">
                  <c:v>127.53498870087968</c:v>
                </c:pt>
                <c:pt idx="3">
                  <c:v>209.94079088935101</c:v>
                </c:pt>
                <c:pt idx="4">
                  <c:v>134.7441593514427</c:v>
                </c:pt>
                <c:pt idx="5">
                  <c:v>221.80811454266825</c:v>
                </c:pt>
                <c:pt idx="6">
                  <c:v>140.01241425174214</c:v>
                </c:pt>
                <c:pt idx="7">
                  <c:v>230.48041389864829</c:v>
                </c:pt>
                <c:pt idx="8">
                  <c:v>146.10627604452253</c:v>
                </c:pt>
                <c:pt idx="9">
                  <c:v>240.51178001534041</c:v>
                </c:pt>
              </c:numCache>
            </c:numRef>
          </c:val>
          <c:extLst>
            <c:ext xmlns:c16="http://schemas.microsoft.com/office/drawing/2014/chart" uri="{C3380CC4-5D6E-409C-BE32-E72D297353CC}">
              <c16:uniqueId val="{00000008-3D48-49EF-BD30-43E62AF419FA}"/>
            </c:ext>
          </c:extLst>
        </c:ser>
        <c:dLbls>
          <c:dLblPos val="outEnd"/>
          <c:showLegendKey val="0"/>
          <c:showVal val="1"/>
          <c:showCatName val="0"/>
          <c:showSerName val="0"/>
          <c:showPercent val="0"/>
          <c:showBubbleSize val="0"/>
        </c:dLbls>
        <c:gapWidth val="219"/>
        <c:overlap val="-27"/>
        <c:axId val="1580529743"/>
        <c:axId val="1580554223"/>
      </c:barChart>
      <c:catAx>
        <c:axId val="1580529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0554223"/>
        <c:crosses val="autoZero"/>
        <c:auto val="1"/>
        <c:lblAlgn val="ctr"/>
        <c:lblOffset val="100"/>
        <c:noMultiLvlLbl val="0"/>
      </c:catAx>
      <c:valAx>
        <c:axId val="1580554223"/>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0529743"/>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1"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SUMMARY!$I$6</c:f>
              <c:strCache>
                <c:ptCount val="1"/>
                <c:pt idx="0">
                  <c:v>North</c:v>
                </c:pt>
              </c:strCache>
            </c:strRef>
          </c:tx>
          <c:spPr>
            <a:solidFill>
              <a:schemeClr val="accent2">
                <a:lumMod val="60000"/>
                <a:lumOff val="40000"/>
              </a:schemeClr>
            </a:solidFill>
            <a:ln>
              <a:noFill/>
            </a:ln>
            <a:effectLst/>
          </c:spPr>
          <c:invertIfNegative val="0"/>
          <c:dPt>
            <c:idx val="1"/>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1-3212-4F97-8E7F-994E66304FFF}"/>
              </c:ext>
            </c:extLst>
          </c:dPt>
          <c:dPt>
            <c:idx val="3"/>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3-3212-4F97-8E7F-994E66304FFF}"/>
              </c:ext>
            </c:extLst>
          </c:dPt>
          <c:dPt>
            <c:idx val="5"/>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5-3212-4F97-8E7F-994E66304FFF}"/>
              </c:ext>
            </c:extLst>
          </c:dPt>
          <c:dPt>
            <c:idx val="7"/>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7-3212-4F97-8E7F-994E66304FF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SUMMARY!$J$3:$S$4</c:f>
              <c:multiLvlStrCache>
                <c:ptCount val="10"/>
                <c:lvl>
                  <c:pt idx="0">
                    <c:v>0-64</c:v>
                  </c:pt>
                  <c:pt idx="1">
                    <c:v>65+</c:v>
                  </c:pt>
                  <c:pt idx="2">
                    <c:v>0-64</c:v>
                  </c:pt>
                  <c:pt idx="3">
                    <c:v>65+</c:v>
                  </c:pt>
                  <c:pt idx="4">
                    <c:v>0-64</c:v>
                  </c:pt>
                  <c:pt idx="5">
                    <c:v>65+</c:v>
                  </c:pt>
                  <c:pt idx="6">
                    <c:v>0-64</c:v>
                  </c:pt>
                  <c:pt idx="7">
                    <c:v>65+</c:v>
                  </c:pt>
                  <c:pt idx="8">
                    <c:v>0-64</c:v>
                  </c:pt>
                  <c:pt idx="9">
                    <c:v>65+</c:v>
                  </c:pt>
                </c:lvl>
                <c:lvl>
                  <c:pt idx="0">
                    <c:v>2024</c:v>
                  </c:pt>
                  <c:pt idx="2">
                    <c:v>2029</c:v>
                  </c:pt>
                  <c:pt idx="4">
                    <c:v>2034</c:v>
                  </c:pt>
                  <c:pt idx="6">
                    <c:v>2039</c:v>
                  </c:pt>
                  <c:pt idx="8">
                    <c:v>2044</c:v>
                  </c:pt>
                </c:lvl>
              </c:multiLvlStrCache>
            </c:multiLvlStrRef>
          </c:cat>
          <c:val>
            <c:numRef>
              <c:f>SUMMARY!$J$6:$S$6</c:f>
              <c:numCache>
                <c:formatCode>_-* #,##0_-;\-* #,##0_-;_-* "-"??_-;_-@_-</c:formatCode>
                <c:ptCount val="10"/>
                <c:pt idx="0">
                  <c:v>177.81542909937045</c:v>
                </c:pt>
                <c:pt idx="1">
                  <c:v>292.70957090062973</c:v>
                </c:pt>
                <c:pt idx="2">
                  <c:v>188.23477164895712</c:v>
                </c:pt>
                <c:pt idx="3">
                  <c:v>309.8612955974321</c:v>
                </c:pt>
                <c:pt idx="4">
                  <c:v>198.87511909407937</c:v>
                </c:pt>
                <c:pt idx="5">
                  <c:v>327.37682589010893</c:v>
                </c:pt>
                <c:pt idx="6">
                  <c:v>206.65077946969768</c:v>
                </c:pt>
                <c:pt idx="7">
                  <c:v>340.1766724700384</c:v>
                </c:pt>
                <c:pt idx="8">
                  <c:v>215.64499113434661</c:v>
                </c:pt>
                <c:pt idx="9">
                  <c:v>354.98242836132027</c:v>
                </c:pt>
              </c:numCache>
            </c:numRef>
          </c:val>
          <c:extLst>
            <c:ext xmlns:c16="http://schemas.microsoft.com/office/drawing/2014/chart" uri="{C3380CC4-5D6E-409C-BE32-E72D297353CC}">
              <c16:uniqueId val="{00000008-3212-4F97-8E7F-994E66304FFF}"/>
            </c:ext>
          </c:extLst>
        </c:ser>
        <c:dLbls>
          <c:dLblPos val="outEnd"/>
          <c:showLegendKey val="0"/>
          <c:showVal val="1"/>
          <c:showCatName val="0"/>
          <c:showSerName val="0"/>
          <c:showPercent val="0"/>
          <c:showBubbleSize val="0"/>
        </c:dLbls>
        <c:gapWidth val="219"/>
        <c:overlap val="-27"/>
        <c:axId val="1580529743"/>
        <c:axId val="1580554223"/>
      </c:barChart>
      <c:catAx>
        <c:axId val="1580529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0554223"/>
        <c:crosses val="autoZero"/>
        <c:auto val="1"/>
        <c:lblAlgn val="ctr"/>
        <c:lblOffset val="100"/>
        <c:noMultiLvlLbl val="0"/>
      </c:catAx>
      <c:valAx>
        <c:axId val="1580554223"/>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0529743"/>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41404832543081999"/>
          <c:y val="4.0140481148460257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SUMMARY!$I$7</c:f>
              <c:strCache>
                <c:ptCount val="1"/>
                <c:pt idx="0">
                  <c:v>South</c:v>
                </c:pt>
              </c:strCache>
            </c:strRef>
          </c:tx>
          <c:spPr>
            <a:solidFill>
              <a:schemeClr val="accent2">
                <a:lumMod val="60000"/>
                <a:lumOff val="40000"/>
              </a:schemeClr>
            </a:solidFill>
            <a:ln>
              <a:noFill/>
            </a:ln>
            <a:effectLst/>
          </c:spPr>
          <c:invertIfNegative val="0"/>
          <c:dPt>
            <c:idx val="1"/>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1-C246-4579-9EC5-B29DA3B2F784}"/>
              </c:ext>
            </c:extLst>
          </c:dPt>
          <c:dPt>
            <c:idx val="3"/>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3-C246-4579-9EC5-B29DA3B2F784}"/>
              </c:ext>
            </c:extLst>
          </c:dPt>
          <c:dPt>
            <c:idx val="5"/>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5-C246-4579-9EC5-B29DA3B2F784}"/>
              </c:ext>
            </c:extLst>
          </c:dPt>
          <c:dPt>
            <c:idx val="7"/>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7-C246-4579-9EC5-B29DA3B2F78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SUMMARY!$J$3:$S$4</c:f>
              <c:multiLvlStrCache>
                <c:ptCount val="10"/>
                <c:lvl>
                  <c:pt idx="0">
                    <c:v>0-64</c:v>
                  </c:pt>
                  <c:pt idx="1">
                    <c:v>65+</c:v>
                  </c:pt>
                  <c:pt idx="2">
                    <c:v>0-64</c:v>
                  </c:pt>
                  <c:pt idx="3">
                    <c:v>65+</c:v>
                  </c:pt>
                  <c:pt idx="4">
                    <c:v>0-64</c:v>
                  </c:pt>
                  <c:pt idx="5">
                    <c:v>65+</c:v>
                  </c:pt>
                  <c:pt idx="6">
                    <c:v>0-64</c:v>
                  </c:pt>
                  <c:pt idx="7">
                    <c:v>65+</c:v>
                  </c:pt>
                  <c:pt idx="8">
                    <c:v>0-64</c:v>
                  </c:pt>
                  <c:pt idx="9">
                    <c:v>65+</c:v>
                  </c:pt>
                </c:lvl>
                <c:lvl>
                  <c:pt idx="0">
                    <c:v>2024</c:v>
                  </c:pt>
                  <c:pt idx="2">
                    <c:v>2029</c:v>
                  </c:pt>
                  <c:pt idx="4">
                    <c:v>2034</c:v>
                  </c:pt>
                  <c:pt idx="6">
                    <c:v>2039</c:v>
                  </c:pt>
                  <c:pt idx="8">
                    <c:v>2044</c:v>
                  </c:pt>
                </c:lvl>
              </c:multiLvlStrCache>
            </c:multiLvlStrRef>
          </c:cat>
          <c:val>
            <c:numRef>
              <c:f>SUMMARY!$J$7:$S$7</c:f>
              <c:numCache>
                <c:formatCode>_-* #,##0_-;\-* #,##0_-;_-* "-"??_-;_-@_-</c:formatCode>
                <c:ptCount val="10"/>
                <c:pt idx="0">
                  <c:v>266.29811763425926</c:v>
                </c:pt>
                <c:pt idx="1">
                  <c:v>438.3647028785615</c:v>
                </c:pt>
                <c:pt idx="2">
                  <c:v>281.90222646775584</c:v>
                </c:pt>
                <c:pt idx="3">
                  <c:v>464.05129275478095</c:v>
                </c:pt>
                <c:pt idx="4">
                  <c:v>297.83731438426662</c:v>
                </c:pt>
                <c:pt idx="5">
                  <c:v>490.28272143299228</c:v>
                </c:pt>
                <c:pt idx="6">
                  <c:v>309.48221905805224</c:v>
                </c:pt>
                <c:pt idx="7">
                  <c:v>509.45189627629384</c:v>
                </c:pt>
                <c:pt idx="8">
                  <c:v>322.95203800476247</c:v>
                </c:pt>
                <c:pt idx="9">
                  <c:v>531.62514043159911</c:v>
                </c:pt>
              </c:numCache>
            </c:numRef>
          </c:val>
          <c:extLst>
            <c:ext xmlns:c16="http://schemas.microsoft.com/office/drawing/2014/chart" uri="{C3380CC4-5D6E-409C-BE32-E72D297353CC}">
              <c16:uniqueId val="{00000008-C246-4579-9EC5-B29DA3B2F784}"/>
            </c:ext>
          </c:extLst>
        </c:ser>
        <c:dLbls>
          <c:dLblPos val="outEnd"/>
          <c:showLegendKey val="0"/>
          <c:showVal val="1"/>
          <c:showCatName val="0"/>
          <c:showSerName val="0"/>
          <c:showPercent val="0"/>
          <c:showBubbleSize val="0"/>
        </c:dLbls>
        <c:gapWidth val="219"/>
        <c:overlap val="-27"/>
        <c:axId val="1580529743"/>
        <c:axId val="1580554223"/>
      </c:barChart>
      <c:catAx>
        <c:axId val="1580529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0554223"/>
        <c:crosses val="autoZero"/>
        <c:auto val="1"/>
        <c:lblAlgn val="ctr"/>
        <c:lblOffset val="100"/>
        <c:noMultiLvlLbl val="0"/>
      </c:catAx>
      <c:valAx>
        <c:axId val="1580554223"/>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0529743"/>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1"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SUMMARY!$I$8</c:f>
              <c:strCache>
                <c:ptCount val="1"/>
                <c:pt idx="0">
                  <c:v>West</c:v>
                </c:pt>
              </c:strCache>
            </c:strRef>
          </c:tx>
          <c:spPr>
            <a:solidFill>
              <a:schemeClr val="accent2">
                <a:lumMod val="60000"/>
                <a:lumOff val="40000"/>
              </a:schemeClr>
            </a:solidFill>
            <a:ln>
              <a:noFill/>
            </a:ln>
            <a:effectLst/>
          </c:spPr>
          <c:invertIfNegative val="0"/>
          <c:dPt>
            <c:idx val="1"/>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1-C4A7-4F49-97F3-A154FB6F13E0}"/>
              </c:ext>
            </c:extLst>
          </c:dPt>
          <c:dPt>
            <c:idx val="3"/>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3-C4A7-4F49-97F3-A154FB6F13E0}"/>
              </c:ext>
            </c:extLst>
          </c:dPt>
          <c:dPt>
            <c:idx val="5"/>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5-C4A7-4F49-97F3-A154FB6F13E0}"/>
              </c:ext>
            </c:extLst>
          </c:dPt>
          <c:dPt>
            <c:idx val="7"/>
            <c:invertIfNegative val="0"/>
            <c:bubble3D val="0"/>
            <c:spPr>
              <a:solidFill>
                <a:schemeClr val="accent6">
                  <a:lumMod val="40000"/>
                  <a:lumOff val="60000"/>
                </a:schemeClr>
              </a:solidFill>
              <a:ln>
                <a:noFill/>
              </a:ln>
              <a:effectLst/>
            </c:spPr>
            <c:extLst>
              <c:ext xmlns:c16="http://schemas.microsoft.com/office/drawing/2014/chart" uri="{C3380CC4-5D6E-409C-BE32-E72D297353CC}">
                <c16:uniqueId val="{00000007-C4A7-4F49-97F3-A154FB6F13E0}"/>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SUMMARY!$J$3:$S$4</c:f>
              <c:multiLvlStrCache>
                <c:ptCount val="10"/>
                <c:lvl>
                  <c:pt idx="0">
                    <c:v>0-64</c:v>
                  </c:pt>
                  <c:pt idx="1">
                    <c:v>65+</c:v>
                  </c:pt>
                  <c:pt idx="2">
                    <c:v>0-64</c:v>
                  </c:pt>
                  <c:pt idx="3">
                    <c:v>65+</c:v>
                  </c:pt>
                  <c:pt idx="4">
                    <c:v>0-64</c:v>
                  </c:pt>
                  <c:pt idx="5">
                    <c:v>65+</c:v>
                  </c:pt>
                  <c:pt idx="6">
                    <c:v>0-64</c:v>
                  </c:pt>
                  <c:pt idx="7">
                    <c:v>65+</c:v>
                  </c:pt>
                  <c:pt idx="8">
                    <c:v>0-64</c:v>
                  </c:pt>
                  <c:pt idx="9">
                    <c:v>65+</c:v>
                  </c:pt>
                </c:lvl>
                <c:lvl>
                  <c:pt idx="0">
                    <c:v>2024</c:v>
                  </c:pt>
                  <c:pt idx="2">
                    <c:v>2029</c:v>
                  </c:pt>
                  <c:pt idx="4">
                    <c:v>2034</c:v>
                  </c:pt>
                  <c:pt idx="6">
                    <c:v>2039</c:v>
                  </c:pt>
                  <c:pt idx="8">
                    <c:v>2044</c:v>
                  </c:pt>
                </c:lvl>
              </c:multiLvlStrCache>
            </c:multiLvlStrRef>
          </c:cat>
          <c:val>
            <c:numRef>
              <c:f>SUMMARY!$J$8:$S$8</c:f>
              <c:numCache>
                <c:formatCode>_-* #,##0_-;\-* #,##0_-;_-* "-"??_-;_-@_-</c:formatCode>
                <c:ptCount val="10"/>
                <c:pt idx="0">
                  <c:v>188.32516328342703</c:v>
                </c:pt>
                <c:pt idx="1">
                  <c:v>310.01009312682936</c:v>
                </c:pt>
                <c:pt idx="2">
                  <c:v>199.360338334858</c:v>
                </c:pt>
                <c:pt idx="3">
                  <c:v>328.1755660021476</c:v>
                </c:pt>
                <c:pt idx="4">
                  <c:v>210.62958071806659</c:v>
                </c:pt>
                <c:pt idx="5">
                  <c:v>346.72634710742943</c:v>
                </c:pt>
                <c:pt idx="6">
                  <c:v>218.86481945573794</c:v>
                </c:pt>
                <c:pt idx="7">
                  <c:v>360.28272525401263</c:v>
                </c:pt>
                <c:pt idx="8">
                  <c:v>228.39063163598544</c:v>
                </c:pt>
                <c:pt idx="9">
                  <c:v>375.96357145438384</c:v>
                </c:pt>
              </c:numCache>
            </c:numRef>
          </c:val>
          <c:extLst>
            <c:ext xmlns:c16="http://schemas.microsoft.com/office/drawing/2014/chart" uri="{C3380CC4-5D6E-409C-BE32-E72D297353CC}">
              <c16:uniqueId val="{00000008-C4A7-4F49-97F3-A154FB6F13E0}"/>
            </c:ext>
          </c:extLst>
        </c:ser>
        <c:dLbls>
          <c:dLblPos val="outEnd"/>
          <c:showLegendKey val="0"/>
          <c:showVal val="1"/>
          <c:showCatName val="0"/>
          <c:showSerName val="0"/>
          <c:showPercent val="0"/>
          <c:showBubbleSize val="0"/>
        </c:dLbls>
        <c:gapWidth val="219"/>
        <c:overlap val="-27"/>
        <c:axId val="1580529743"/>
        <c:axId val="1580554223"/>
      </c:barChart>
      <c:catAx>
        <c:axId val="1580529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0554223"/>
        <c:crosses val="autoZero"/>
        <c:auto val="1"/>
        <c:lblAlgn val="ctr"/>
        <c:lblOffset val="100"/>
        <c:noMultiLvlLbl val="0"/>
      </c:catAx>
      <c:valAx>
        <c:axId val="1580554223"/>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0529743"/>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3">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'SOURCE- Population'!$A$3:$A$14</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'SOURCE- Population'!$H$3:$H$14</c:f>
              <c:numCache>
                <c:formatCode>_-* #,##0_-;\-* #,##0_-;_-* "-"??_-;_-@_-</c:formatCode>
                <c:ptCount val="12"/>
                <c:pt idx="0">
                  <c:v>230</c:v>
                </c:pt>
                <c:pt idx="1">
                  <c:v>224</c:v>
                </c:pt>
                <c:pt idx="2">
                  <c:v>79</c:v>
                </c:pt>
                <c:pt idx="3">
                  <c:v>140</c:v>
                </c:pt>
                <c:pt idx="4">
                  <c:v>207</c:v>
                </c:pt>
                <c:pt idx="5">
                  <c:v>270</c:v>
                </c:pt>
                <c:pt idx="6">
                  <c:v>158</c:v>
                </c:pt>
                <c:pt idx="7">
                  <c:v>118</c:v>
                </c:pt>
                <c:pt idx="8">
                  <c:v>65</c:v>
                </c:pt>
                <c:pt idx="9">
                  <c:v>84</c:v>
                </c:pt>
                <c:pt idx="10">
                  <c:v>281</c:v>
                </c:pt>
                <c:pt idx="11">
                  <c:v>79</c:v>
                </c:pt>
              </c:numCache>
            </c:numRef>
          </c:val>
          <c:extLst>
            <c:ext xmlns:c16="http://schemas.microsoft.com/office/drawing/2014/chart" uri="{C3380CC4-5D6E-409C-BE32-E72D297353CC}">
              <c16:uniqueId val="{00000000-596F-4E2E-8233-EF52CB0F17D4}"/>
            </c:ext>
          </c:extLst>
        </c:ser>
        <c:dLbls>
          <c:dLblPos val="outEnd"/>
          <c:showLegendKey val="0"/>
          <c:showVal val="1"/>
          <c:showCatName val="0"/>
          <c:showSerName val="0"/>
          <c:showPercent val="0"/>
          <c:showBubbleSize val="0"/>
        </c:dLbls>
        <c:gapWidth val="219"/>
        <c:overlap val="-27"/>
        <c:axId val="880639231"/>
        <c:axId val="880642591"/>
      </c:barChart>
      <c:catAx>
        <c:axId val="880639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880642591"/>
        <c:crosses val="autoZero"/>
        <c:auto val="1"/>
        <c:lblAlgn val="ctr"/>
        <c:lblOffset val="100"/>
        <c:noMultiLvlLbl val="0"/>
      </c:catAx>
      <c:valAx>
        <c:axId val="880642591"/>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3923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Essex!$C$7</c:f>
              <c:strCache>
                <c:ptCount val="1"/>
                <c:pt idx="0">
                  <c:v>Essex</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Essex!$D$6:$G$6</c:f>
              <c:numCache>
                <c:formatCode>General</c:formatCode>
                <c:ptCount val="4"/>
                <c:pt idx="0">
                  <c:v>2024</c:v>
                </c:pt>
                <c:pt idx="1">
                  <c:v>2029</c:v>
                </c:pt>
                <c:pt idx="2">
                  <c:v>2034</c:v>
                </c:pt>
                <c:pt idx="3">
                  <c:v>2039</c:v>
                </c:pt>
              </c:numCache>
            </c:numRef>
          </c:cat>
          <c:val>
            <c:numRef>
              <c:f>Essex!$D$7:$G$7</c:f>
              <c:numCache>
                <c:formatCode>_-* #,##0_-;\-* #,##0_-;_-* "-"??_-;_-@_-</c:formatCode>
                <c:ptCount val="4"/>
                <c:pt idx="0">
                  <c:v>1935</c:v>
                </c:pt>
                <c:pt idx="1">
                  <c:v>2116.150139038305</c:v>
                </c:pt>
                <c:pt idx="2">
                  <c:v>2297.3002780766101</c:v>
                </c:pt>
                <c:pt idx="3">
                  <c:v>2478.4504171149151</c:v>
                </c:pt>
              </c:numCache>
            </c:numRef>
          </c:val>
          <c:smooth val="0"/>
          <c:extLst>
            <c:ext xmlns:c16="http://schemas.microsoft.com/office/drawing/2014/chart" uri="{C3380CC4-5D6E-409C-BE32-E72D297353CC}">
              <c16:uniqueId val="{00000000-58B7-4B04-A2EF-D3A5D3DD77F7}"/>
            </c:ext>
          </c:extLst>
        </c:ser>
        <c:dLbls>
          <c:dLblPos val="t"/>
          <c:showLegendKey val="0"/>
          <c:showVal val="1"/>
          <c:showCatName val="0"/>
          <c:showSerName val="0"/>
          <c:showPercent val="0"/>
          <c:showBubbleSize val="0"/>
        </c:dLbls>
        <c:smooth val="0"/>
        <c:axId val="971933759"/>
        <c:axId val="971937599"/>
      </c:lineChart>
      <c:catAx>
        <c:axId val="9719337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971937599"/>
        <c:crosses val="autoZero"/>
        <c:auto val="1"/>
        <c:lblAlgn val="ctr"/>
        <c:lblOffset val="100"/>
        <c:noMultiLvlLbl val="0"/>
      </c:catAx>
      <c:valAx>
        <c:axId val="971937599"/>
        <c:scaling>
          <c:orientation val="minMax"/>
          <c:min val="1500"/>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1933759"/>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'Population projection'!$B$3</c:f>
              <c:strCache>
                <c:ptCount val="1"/>
                <c:pt idx="0">
                  <c:v>2024</c:v>
                </c:pt>
              </c:strCache>
            </c:strRef>
          </c:tx>
          <c:spPr>
            <a:solidFill>
              <a:schemeClr val="accent1">
                <a:lumMod val="20000"/>
                <a:lumOff val="8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projection'!$A$4:$A$15</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'Population projection'!$B$4:$B$15</c:f>
              <c:numCache>
                <c:formatCode>General</c:formatCode>
                <c:ptCount val="12"/>
                <c:pt idx="0">
                  <c:v>230</c:v>
                </c:pt>
                <c:pt idx="1">
                  <c:v>224</c:v>
                </c:pt>
                <c:pt idx="2">
                  <c:v>79</c:v>
                </c:pt>
                <c:pt idx="3">
                  <c:v>140</c:v>
                </c:pt>
                <c:pt idx="4">
                  <c:v>207</c:v>
                </c:pt>
                <c:pt idx="5">
                  <c:v>270</c:v>
                </c:pt>
                <c:pt idx="6">
                  <c:v>158</c:v>
                </c:pt>
                <c:pt idx="7">
                  <c:v>118</c:v>
                </c:pt>
                <c:pt idx="8">
                  <c:v>65</c:v>
                </c:pt>
                <c:pt idx="9">
                  <c:v>84</c:v>
                </c:pt>
                <c:pt idx="10">
                  <c:v>281</c:v>
                </c:pt>
                <c:pt idx="11">
                  <c:v>79</c:v>
                </c:pt>
              </c:numCache>
            </c:numRef>
          </c:val>
          <c:extLst>
            <c:ext xmlns:c16="http://schemas.microsoft.com/office/drawing/2014/chart" uri="{C3380CC4-5D6E-409C-BE32-E72D297353CC}">
              <c16:uniqueId val="{00000000-4186-43EA-85EF-BA16A88F2D15}"/>
            </c:ext>
          </c:extLst>
        </c:ser>
        <c:ser>
          <c:idx val="1"/>
          <c:order val="1"/>
          <c:tx>
            <c:strRef>
              <c:f>'Population projection'!$C$3</c:f>
              <c:strCache>
                <c:ptCount val="1"/>
                <c:pt idx="0">
                  <c:v>2029</c:v>
                </c:pt>
              </c:strCache>
            </c:strRef>
          </c:tx>
          <c:spPr>
            <a:solidFill>
              <a:schemeClr val="accent2">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projection'!$A$4:$A$15</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'Population projection'!$C$4:$C$15</c:f>
              <c:numCache>
                <c:formatCode>_-* #,##0_-;\-* #,##0_-;_-* "-"??_-;_-@_-</c:formatCode>
                <c:ptCount val="12"/>
                <c:pt idx="0">
                  <c:v>251.53205787018612</c:v>
                </c:pt>
                <c:pt idx="1">
                  <c:v>244.97035201270302</c:v>
                </c:pt>
                <c:pt idx="2">
                  <c:v>86.395793790194361</c:v>
                </c:pt>
                <c:pt idx="3">
                  <c:v>153.10647000793938</c:v>
                </c:pt>
                <c:pt idx="4">
                  <c:v>226.37885208316752</c:v>
                </c:pt>
                <c:pt idx="5">
                  <c:v>295.27676358674023</c:v>
                </c:pt>
                <c:pt idx="6">
                  <c:v>172.79158758038872</c:v>
                </c:pt>
                <c:pt idx="7">
                  <c:v>129.04688186383461</c:v>
                </c:pt>
                <c:pt idx="8">
                  <c:v>71.085146789400426</c:v>
                </c:pt>
                <c:pt idx="9">
                  <c:v>91.863882004763624</c:v>
                </c:pt>
                <c:pt idx="10">
                  <c:v>307.3065576587926</c:v>
                </c:pt>
                <c:pt idx="11">
                  <c:v>86.395793790194361</c:v>
                </c:pt>
              </c:numCache>
            </c:numRef>
          </c:val>
          <c:extLst>
            <c:ext xmlns:c16="http://schemas.microsoft.com/office/drawing/2014/chart" uri="{C3380CC4-5D6E-409C-BE32-E72D297353CC}">
              <c16:uniqueId val="{00000001-4186-43EA-85EF-BA16A88F2D15}"/>
            </c:ext>
          </c:extLst>
        </c:ser>
        <c:ser>
          <c:idx val="2"/>
          <c:order val="2"/>
          <c:tx>
            <c:strRef>
              <c:f>'Population projection'!$D$3</c:f>
              <c:strCache>
                <c:ptCount val="1"/>
                <c:pt idx="0">
                  <c:v>2034</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projection'!$A$4:$A$15</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'Population projection'!$D$4:$D$15</c:f>
              <c:numCache>
                <c:formatCode>_-* #,##0_-;\-* #,##0_-;_-* "-"??_-;_-@_-</c:formatCode>
                <c:ptCount val="12"/>
                <c:pt idx="0">
                  <c:v>273.06411574037224</c:v>
                </c:pt>
                <c:pt idx="1">
                  <c:v>265.94070402540603</c:v>
                </c:pt>
                <c:pt idx="2">
                  <c:v>93.791587580388722</c:v>
                </c:pt>
                <c:pt idx="3">
                  <c:v>166.21294001587876</c:v>
                </c:pt>
                <c:pt idx="4">
                  <c:v>245.75770416633503</c:v>
                </c:pt>
                <c:pt idx="5">
                  <c:v>320.55352717348046</c:v>
                </c:pt>
                <c:pt idx="6">
                  <c:v>187.58317516077744</c:v>
                </c:pt>
                <c:pt idx="7">
                  <c:v>140.09376372766923</c:v>
                </c:pt>
                <c:pt idx="8">
                  <c:v>77.170293578800852</c:v>
                </c:pt>
                <c:pt idx="9">
                  <c:v>99.727764009527249</c:v>
                </c:pt>
                <c:pt idx="10">
                  <c:v>333.6131153175852</c:v>
                </c:pt>
                <c:pt idx="11">
                  <c:v>93.791587580388722</c:v>
                </c:pt>
              </c:numCache>
            </c:numRef>
          </c:val>
          <c:extLst>
            <c:ext xmlns:c16="http://schemas.microsoft.com/office/drawing/2014/chart" uri="{C3380CC4-5D6E-409C-BE32-E72D297353CC}">
              <c16:uniqueId val="{00000002-4186-43EA-85EF-BA16A88F2D15}"/>
            </c:ext>
          </c:extLst>
        </c:ser>
        <c:ser>
          <c:idx val="3"/>
          <c:order val="3"/>
          <c:tx>
            <c:strRef>
              <c:f>'Population projection'!$E$3</c:f>
              <c:strCache>
                <c:ptCount val="1"/>
                <c:pt idx="0">
                  <c:v>2039</c:v>
                </c:pt>
              </c:strCache>
            </c:strRef>
          </c:tx>
          <c:spPr>
            <a:solidFill>
              <a:schemeClr val="accent5">
                <a:lumMod val="20000"/>
                <a:lumOff val="8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projection'!$A$4:$A$15</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'Population projection'!$E$4:$E$15</c:f>
              <c:numCache>
                <c:formatCode>_-* #,##0_-;\-* #,##0_-;_-* "-"??_-;_-@_-</c:formatCode>
                <c:ptCount val="12"/>
                <c:pt idx="0">
                  <c:v>294.59617361055837</c:v>
                </c:pt>
                <c:pt idx="1">
                  <c:v>286.911056038109</c:v>
                </c:pt>
                <c:pt idx="2">
                  <c:v>101.1873813705831</c:v>
                </c:pt>
                <c:pt idx="3">
                  <c:v>179.31941002381814</c:v>
                </c:pt>
                <c:pt idx="4">
                  <c:v>265.13655624950252</c:v>
                </c:pt>
                <c:pt idx="5">
                  <c:v>345.83029076022069</c:v>
                </c:pt>
                <c:pt idx="6">
                  <c:v>202.37476274116619</c:v>
                </c:pt>
                <c:pt idx="7">
                  <c:v>151.14064559150387</c:v>
                </c:pt>
                <c:pt idx="8">
                  <c:v>83.255440368201278</c:v>
                </c:pt>
                <c:pt idx="9">
                  <c:v>107.59164601429089</c:v>
                </c:pt>
                <c:pt idx="10">
                  <c:v>359.91967297637785</c:v>
                </c:pt>
                <c:pt idx="11">
                  <c:v>101.1873813705831</c:v>
                </c:pt>
              </c:numCache>
            </c:numRef>
          </c:val>
          <c:extLst>
            <c:ext xmlns:c16="http://schemas.microsoft.com/office/drawing/2014/chart" uri="{C3380CC4-5D6E-409C-BE32-E72D297353CC}">
              <c16:uniqueId val="{00000003-4186-43EA-85EF-BA16A88F2D15}"/>
            </c:ext>
          </c:extLst>
        </c:ser>
        <c:dLbls>
          <c:dLblPos val="ctr"/>
          <c:showLegendKey val="0"/>
          <c:showVal val="1"/>
          <c:showCatName val="0"/>
          <c:showSerName val="0"/>
          <c:showPercent val="0"/>
          <c:showBubbleSize val="0"/>
        </c:dLbls>
        <c:gapWidth val="150"/>
        <c:overlap val="100"/>
        <c:axId val="640343440"/>
        <c:axId val="640340080"/>
      </c:barChart>
      <c:catAx>
        <c:axId val="64034344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640340080"/>
        <c:crosses val="autoZero"/>
        <c:auto val="1"/>
        <c:lblAlgn val="ctr"/>
        <c:lblOffset val="100"/>
        <c:noMultiLvlLbl val="0"/>
      </c:catAx>
      <c:valAx>
        <c:axId val="640340080"/>
        <c:scaling>
          <c:orientation val="minMax"/>
        </c:scaling>
        <c:delete val="1"/>
        <c:axPos val="t"/>
        <c:numFmt formatCode="General" sourceLinked="1"/>
        <c:majorTickMark val="none"/>
        <c:minorTickMark val="none"/>
        <c:tickLblPos val="nextTo"/>
        <c:crossAx val="640343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Essex!$J$7</c:f>
              <c:strCache>
                <c:ptCount val="1"/>
                <c:pt idx="0">
                  <c:v>Essex</c:v>
                </c:pt>
              </c:strCache>
            </c:strRef>
          </c:tx>
          <c:spPr>
            <a:solidFill>
              <a:schemeClr val="accent2">
                <a:lumMod val="40000"/>
                <a:lumOff val="60000"/>
              </a:schemeClr>
            </a:solidFill>
          </c:spPr>
          <c:dPt>
            <c:idx val="0"/>
            <c:bubble3D val="0"/>
            <c:spPr>
              <a:solidFill>
                <a:schemeClr val="accent6">
                  <a:lumMod val="40000"/>
                  <a:lumOff val="60000"/>
                </a:schemeClr>
              </a:solidFill>
              <a:ln w="19050">
                <a:solidFill>
                  <a:schemeClr val="lt1"/>
                </a:solidFill>
              </a:ln>
              <a:effectLst/>
            </c:spPr>
            <c:extLst>
              <c:ext xmlns:c16="http://schemas.microsoft.com/office/drawing/2014/chart" uri="{C3380CC4-5D6E-409C-BE32-E72D297353CC}">
                <c16:uniqueId val="{00000001-5D9B-4B07-9A72-5667162F4CBB}"/>
              </c:ext>
            </c:extLst>
          </c:dPt>
          <c:dPt>
            <c:idx val="1"/>
            <c:bubble3D val="0"/>
            <c:spPr>
              <a:solidFill>
                <a:schemeClr val="accent4">
                  <a:lumMod val="40000"/>
                  <a:lumOff val="60000"/>
                </a:schemeClr>
              </a:solidFill>
              <a:ln w="19050">
                <a:solidFill>
                  <a:schemeClr val="lt1"/>
                </a:solidFill>
              </a:ln>
              <a:effectLst/>
            </c:spPr>
            <c:extLst>
              <c:ext xmlns:c16="http://schemas.microsoft.com/office/drawing/2014/chart" uri="{C3380CC4-5D6E-409C-BE32-E72D297353CC}">
                <c16:uniqueId val="{00000003-5D9B-4B07-9A72-5667162F4CBB}"/>
              </c:ext>
            </c:extLst>
          </c:dPt>
          <c:dPt>
            <c:idx val="2"/>
            <c:bubble3D val="0"/>
            <c:spPr>
              <a:solidFill>
                <a:schemeClr val="accent2">
                  <a:lumMod val="40000"/>
                  <a:lumOff val="60000"/>
                </a:schemeClr>
              </a:solidFill>
              <a:ln w="19050">
                <a:solidFill>
                  <a:schemeClr val="lt1"/>
                </a:solidFill>
              </a:ln>
              <a:effectLst/>
            </c:spPr>
            <c:extLst>
              <c:ext xmlns:c16="http://schemas.microsoft.com/office/drawing/2014/chart" uri="{C3380CC4-5D6E-409C-BE32-E72D297353CC}">
                <c16:uniqueId val="{00000005-5D9B-4B07-9A72-5667162F4CBB}"/>
              </c:ext>
            </c:extLst>
          </c:dPt>
          <c:dLbls>
            <c:dLbl>
              <c:idx val="0"/>
              <c:layout>
                <c:manualLayout>
                  <c:x val="-3.5227039081405097E-3"/>
                  <c:y val="-3.1391830752046483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5D9B-4B07-9A72-5667162F4CBB}"/>
                </c:ext>
              </c:extLst>
            </c:dLbl>
            <c:dLbl>
              <c:idx val="2"/>
              <c:layout>
                <c:manualLayout>
                  <c:x val="5.8941275088174358E-2"/>
                  <c:y val="8.4975797099312474E-3"/>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5D9B-4B07-9A72-5667162F4CBB}"/>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bestFit"/>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Essex!$K$6:$M$6</c:f>
              <c:strCache>
                <c:ptCount val="3"/>
                <c:pt idx="0">
                  <c:v>Living at home</c:v>
                </c:pt>
                <c:pt idx="1">
                  <c:v>Supported living</c:v>
                </c:pt>
                <c:pt idx="2">
                  <c:v>Residential/nursing care</c:v>
                </c:pt>
              </c:strCache>
            </c:strRef>
          </c:cat>
          <c:val>
            <c:numRef>
              <c:f>Essex!$K$7:$M$7</c:f>
              <c:numCache>
                <c:formatCode>_-* #,##0_-;\-* #,##0_-;_-* "-"??_-;_-@_-</c:formatCode>
                <c:ptCount val="3"/>
                <c:pt idx="0">
                  <c:v>1704</c:v>
                </c:pt>
                <c:pt idx="1">
                  <c:v>36</c:v>
                </c:pt>
                <c:pt idx="2">
                  <c:v>195</c:v>
                </c:pt>
              </c:numCache>
            </c:numRef>
          </c:val>
          <c:extLst>
            <c:ext xmlns:c16="http://schemas.microsoft.com/office/drawing/2014/chart" uri="{C3380CC4-5D6E-409C-BE32-E72D297353CC}">
              <c16:uniqueId val="{00000006-5D9B-4B07-9A72-5667162F4CBB}"/>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MOSAIC!$W$21</c:f>
              <c:strCache>
                <c:ptCount val="1"/>
                <c:pt idx="0">
                  <c:v>Living at home</c:v>
                </c:pt>
              </c:strCache>
            </c:strRef>
          </c:tx>
          <c:spPr>
            <a:solidFill>
              <a:srgbClr val="00B0F0"/>
            </a:solidFill>
            <a:ln>
              <a:noFill/>
            </a:ln>
            <a:effectLst/>
          </c:spPr>
          <c:invertIfNegative val="0"/>
          <c:dLbls>
            <c:dLbl>
              <c:idx val="0"/>
              <c:layout>
                <c:manualLayout>
                  <c:x val="7.9176563737133776E-2"/>
                  <c:y val="8.5355184260504027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F1A-4188-8870-774CF75B2F4F}"/>
                </c:ext>
              </c:extLst>
            </c:dLbl>
            <c:dLbl>
              <c:idx val="1"/>
              <c:layout>
                <c:manualLayout>
                  <c:x val="9.8970704671417262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F1A-4188-8870-774CF75B2F4F}"/>
                </c:ext>
              </c:extLst>
            </c:dLbl>
            <c:dLbl>
              <c:idx val="2"/>
              <c:layout>
                <c:manualLayout>
                  <c:x val="7.5217735550277123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F1A-4188-8870-774CF75B2F4F}"/>
                </c:ext>
              </c:extLst>
            </c:dLbl>
            <c:dLbl>
              <c:idx val="3"/>
              <c:layout>
                <c:manualLayout>
                  <c:x val="8.3135391923990498E-2"/>
                  <c:y val="5.420054200541956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F1A-4188-8870-774CF75B2F4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MOSAIC!$V$22:$V$25</c:f>
              <c:numCache>
                <c:formatCode>General</c:formatCode>
                <c:ptCount val="4"/>
                <c:pt idx="0">
                  <c:v>2021</c:v>
                </c:pt>
                <c:pt idx="1">
                  <c:v>2022</c:v>
                </c:pt>
                <c:pt idx="2">
                  <c:v>2023</c:v>
                </c:pt>
                <c:pt idx="3">
                  <c:v>2024</c:v>
                </c:pt>
              </c:numCache>
            </c:numRef>
          </c:cat>
          <c:val>
            <c:numRef>
              <c:f>MOSAIC!$W$22:$W$25</c:f>
              <c:numCache>
                <c:formatCode>0.0%</c:formatCode>
                <c:ptCount val="4"/>
                <c:pt idx="0" formatCode="0%">
                  <c:v>-1.841620626151013E-2</c:v>
                </c:pt>
                <c:pt idx="1">
                  <c:v>-3.7523452157598499E-3</c:v>
                </c:pt>
                <c:pt idx="2" formatCode="0%">
                  <c:v>4.519774011299435E-2</c:v>
                </c:pt>
                <c:pt idx="3" formatCode="0%">
                  <c:v>2.3423423423423424E-2</c:v>
                </c:pt>
              </c:numCache>
            </c:numRef>
          </c:val>
          <c:extLst>
            <c:ext xmlns:c16="http://schemas.microsoft.com/office/drawing/2014/chart" uri="{C3380CC4-5D6E-409C-BE32-E72D297353CC}">
              <c16:uniqueId val="{00000004-BF1A-4188-8870-774CF75B2F4F}"/>
            </c:ext>
          </c:extLst>
        </c:ser>
        <c:ser>
          <c:idx val="1"/>
          <c:order val="1"/>
          <c:tx>
            <c:strRef>
              <c:f>MOSAIC!$X$21</c:f>
              <c:strCache>
                <c:ptCount val="1"/>
                <c:pt idx="0">
                  <c:v>Supported living</c:v>
                </c:pt>
              </c:strCache>
            </c:strRef>
          </c:tx>
          <c:spPr>
            <a:solidFill>
              <a:schemeClr val="accent2">
                <a:lumMod val="60000"/>
                <a:lumOff val="40000"/>
              </a:schemeClr>
            </a:solidFill>
            <a:ln>
              <a:noFill/>
            </a:ln>
            <a:effectLst/>
          </c:spPr>
          <c:invertIfNegative val="0"/>
          <c:dLbls>
            <c:dLbl>
              <c:idx val="0"/>
              <c:layout>
                <c:manualLayout>
                  <c:x val="8.3135391923990457E-2"/>
                  <c:y val="4.2677592130252013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F1A-4188-8870-774CF75B2F4F}"/>
                </c:ext>
              </c:extLst>
            </c:dLbl>
            <c:dLbl>
              <c:idx val="1"/>
              <c:layout>
                <c:manualLayout>
                  <c:x val="9.8970704671417192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BF1A-4188-8870-774CF75B2F4F}"/>
                </c:ext>
              </c:extLst>
            </c:dLbl>
            <c:dLbl>
              <c:idx val="2"/>
              <c:layout>
                <c:manualLayout>
                  <c:x val="7.5217735550277123E-2"/>
                  <c:y val="5.4204809764632584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BF1A-4188-8870-774CF75B2F4F}"/>
                </c:ext>
              </c:extLst>
            </c:dLbl>
            <c:dLbl>
              <c:idx val="3"/>
              <c:layout>
                <c:manualLayout>
                  <c:x val="7.5217735550277123E-2"/>
                  <c:y val="4.9683256226419487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BF1A-4188-8870-774CF75B2F4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MOSAIC!$V$22:$V$25</c:f>
              <c:numCache>
                <c:formatCode>General</c:formatCode>
                <c:ptCount val="4"/>
                <c:pt idx="0">
                  <c:v>2021</c:v>
                </c:pt>
                <c:pt idx="1">
                  <c:v>2022</c:v>
                </c:pt>
                <c:pt idx="2">
                  <c:v>2023</c:v>
                </c:pt>
                <c:pt idx="3">
                  <c:v>2024</c:v>
                </c:pt>
              </c:numCache>
            </c:numRef>
          </c:cat>
          <c:val>
            <c:numRef>
              <c:f>MOSAIC!$X$22:$X$25</c:f>
              <c:numCache>
                <c:formatCode>0.0%</c:formatCode>
                <c:ptCount val="4"/>
                <c:pt idx="0" formatCode="0%">
                  <c:v>-0.11904761904761904</c:v>
                </c:pt>
                <c:pt idx="1">
                  <c:v>5.4054054054054057E-2</c:v>
                </c:pt>
                <c:pt idx="2" formatCode="0%">
                  <c:v>-5.128205128205128E-2</c:v>
                </c:pt>
                <c:pt idx="3" formatCode="0%">
                  <c:v>-2.7027027027027029E-2</c:v>
                </c:pt>
              </c:numCache>
            </c:numRef>
          </c:val>
          <c:extLst>
            <c:ext xmlns:c16="http://schemas.microsoft.com/office/drawing/2014/chart" uri="{C3380CC4-5D6E-409C-BE32-E72D297353CC}">
              <c16:uniqueId val="{00000009-BF1A-4188-8870-774CF75B2F4F}"/>
            </c:ext>
          </c:extLst>
        </c:ser>
        <c:ser>
          <c:idx val="2"/>
          <c:order val="2"/>
          <c:tx>
            <c:strRef>
              <c:f>MOSAIC!$Y$21</c:f>
              <c:strCache>
                <c:ptCount val="1"/>
                <c:pt idx="0">
                  <c:v>Residential/Nursing Care</c:v>
                </c:pt>
              </c:strCache>
            </c:strRef>
          </c:tx>
          <c:spPr>
            <a:solidFill>
              <a:schemeClr val="accent3">
                <a:lumMod val="40000"/>
                <a:lumOff val="60000"/>
              </a:schemeClr>
            </a:solidFill>
            <a:ln>
              <a:noFill/>
            </a:ln>
            <a:effectLst/>
          </c:spPr>
          <c:invertIfNegative val="0"/>
          <c:dLbls>
            <c:dLbl>
              <c:idx val="0"/>
              <c:layout>
                <c:manualLayout>
                  <c:x val="8.3135391923990498E-2"/>
                  <c:y val="5.4200542005420054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BF1A-4188-8870-774CF75B2F4F}"/>
                </c:ext>
              </c:extLst>
            </c:dLbl>
            <c:dLbl>
              <c:idx val="1"/>
              <c:layout>
                <c:manualLayout>
                  <c:x val="9.8970704671417262E-2"/>
                  <c:y val="4.2677592130252013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BF1A-4188-8870-774CF75B2F4F}"/>
                </c:ext>
              </c:extLst>
            </c:dLbl>
            <c:dLbl>
              <c:idx val="2"/>
              <c:layout>
                <c:manualLayout>
                  <c:x val="7.9176563737133804E-2"/>
                  <c:y val="9.9366512452838974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BF1A-4188-8870-774CF75B2F4F}"/>
                </c:ext>
              </c:extLst>
            </c:dLbl>
            <c:dLbl>
              <c:idx val="3"/>
              <c:layout>
                <c:manualLayout>
                  <c:x val="7.5217735550277123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BF1A-4188-8870-774CF75B2F4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MOSAIC!$V$22:$V$25</c:f>
              <c:numCache>
                <c:formatCode>General</c:formatCode>
                <c:ptCount val="4"/>
                <c:pt idx="0">
                  <c:v>2021</c:v>
                </c:pt>
                <c:pt idx="1">
                  <c:v>2022</c:v>
                </c:pt>
                <c:pt idx="2">
                  <c:v>2023</c:v>
                </c:pt>
                <c:pt idx="3">
                  <c:v>2024</c:v>
                </c:pt>
              </c:numCache>
            </c:numRef>
          </c:cat>
          <c:val>
            <c:numRef>
              <c:f>MOSAIC!$Y$22:$Y$25</c:f>
              <c:numCache>
                <c:formatCode>0.0%</c:formatCode>
                <c:ptCount val="4"/>
                <c:pt idx="0" formatCode="0%">
                  <c:v>5.4945054945054944E-2</c:v>
                </c:pt>
                <c:pt idx="1">
                  <c:v>-4.6875E-2</c:v>
                </c:pt>
                <c:pt idx="2" formatCode="0%">
                  <c:v>-1.6393442622950821E-2</c:v>
                </c:pt>
                <c:pt idx="3" formatCode="0%">
                  <c:v>8.3333333333333329E-2</c:v>
                </c:pt>
              </c:numCache>
            </c:numRef>
          </c:val>
          <c:extLst>
            <c:ext xmlns:c16="http://schemas.microsoft.com/office/drawing/2014/chart" uri="{C3380CC4-5D6E-409C-BE32-E72D297353CC}">
              <c16:uniqueId val="{0000000E-BF1A-4188-8870-774CF75B2F4F}"/>
            </c:ext>
          </c:extLst>
        </c:ser>
        <c:dLbls>
          <c:dLblPos val="ctr"/>
          <c:showLegendKey val="0"/>
          <c:showVal val="1"/>
          <c:showCatName val="0"/>
          <c:showSerName val="0"/>
          <c:showPercent val="0"/>
          <c:showBubbleSize val="0"/>
        </c:dLbls>
        <c:gapWidth val="150"/>
        <c:overlap val="100"/>
        <c:axId val="1169149568"/>
        <c:axId val="1169150048"/>
      </c:barChart>
      <c:catAx>
        <c:axId val="116914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solidFill>
                <a:latin typeface="+mn-lt"/>
                <a:ea typeface="+mn-ea"/>
                <a:cs typeface="+mn-cs"/>
              </a:defRPr>
            </a:pPr>
            <a:endParaRPr lang="en-US"/>
          </a:p>
        </c:txPr>
        <c:crossAx val="1169150048"/>
        <c:crosses val="autoZero"/>
        <c:auto val="1"/>
        <c:lblAlgn val="ctr"/>
        <c:lblOffset val="100"/>
        <c:noMultiLvlLbl val="0"/>
      </c:catAx>
      <c:valAx>
        <c:axId val="1169150048"/>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691495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'Population growth'!$C$1</c:f>
              <c:strCache>
                <c:ptCount val="1"/>
                <c:pt idx="0">
                  <c:v>No of service starts</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'Population growth'!$B$2:$B$8</c:f>
              <c:strCache>
                <c:ptCount val="4"/>
                <c:pt idx="0">
                  <c:v>2024/25</c:v>
                </c:pt>
                <c:pt idx="1">
                  <c:v>2029/30</c:v>
                </c:pt>
                <c:pt idx="2">
                  <c:v>2034/35</c:v>
                </c:pt>
                <c:pt idx="3">
                  <c:v>2039/40</c:v>
                </c:pt>
              </c:strCache>
              <c:extLst/>
            </c:strRef>
          </c:cat>
          <c:val>
            <c:numRef>
              <c:f>'Population growth'!$C$2:$C$8</c:f>
              <c:numCache>
                <c:formatCode>General</c:formatCode>
                <c:ptCount val="4"/>
                <c:pt idx="0">
                  <c:v>35</c:v>
                </c:pt>
                <c:pt idx="1">
                  <c:v>60</c:v>
                </c:pt>
                <c:pt idx="2">
                  <c:v>85</c:v>
                </c:pt>
                <c:pt idx="3">
                  <c:v>110</c:v>
                </c:pt>
              </c:numCache>
              <c:extLst/>
            </c:numRef>
          </c:val>
          <c:smooth val="0"/>
          <c:extLst>
            <c:ext xmlns:c16="http://schemas.microsoft.com/office/drawing/2014/chart" uri="{C3380CC4-5D6E-409C-BE32-E72D297353CC}">
              <c16:uniqueId val="{00000000-8967-46B2-86C0-03582398ECF0}"/>
            </c:ext>
          </c:extLst>
        </c:ser>
        <c:dLbls>
          <c:dLblPos val="t"/>
          <c:showLegendKey val="0"/>
          <c:showVal val="1"/>
          <c:showCatName val="0"/>
          <c:showSerName val="0"/>
          <c:showPercent val="0"/>
          <c:showBubbleSize val="0"/>
        </c:dLbls>
        <c:smooth val="0"/>
        <c:axId val="539871168"/>
        <c:axId val="539870688"/>
      </c:lineChart>
      <c:catAx>
        <c:axId val="539871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9870688"/>
        <c:crosses val="autoZero"/>
        <c:auto val="1"/>
        <c:lblAlgn val="ctr"/>
        <c:lblOffset val="100"/>
        <c:noMultiLvlLbl val="0"/>
      </c:catAx>
      <c:valAx>
        <c:axId val="539870688"/>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98711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Estimation!$B$34:$E$34</c:f>
              <c:strCache>
                <c:ptCount val="4"/>
                <c:pt idx="0">
                  <c:v>2024/25</c:v>
                </c:pt>
                <c:pt idx="1">
                  <c:v>2029/30</c:v>
                </c:pt>
                <c:pt idx="2">
                  <c:v>2034/35</c:v>
                </c:pt>
                <c:pt idx="3">
                  <c:v>2039/40</c:v>
                </c:pt>
              </c:strCache>
            </c:strRef>
          </c:cat>
          <c:val>
            <c:numRef>
              <c:f>Estimation!$B$35:$E$35</c:f>
              <c:numCache>
                <c:formatCode>0</c:formatCode>
                <c:ptCount val="4"/>
                <c:pt idx="0">
                  <c:v>91</c:v>
                </c:pt>
                <c:pt idx="1">
                  <c:v>113</c:v>
                </c:pt>
                <c:pt idx="2">
                  <c:v>135</c:v>
                </c:pt>
                <c:pt idx="3">
                  <c:v>156</c:v>
                </c:pt>
              </c:numCache>
            </c:numRef>
          </c:val>
          <c:smooth val="0"/>
          <c:extLst>
            <c:ext xmlns:c16="http://schemas.microsoft.com/office/drawing/2014/chart" uri="{C3380CC4-5D6E-409C-BE32-E72D297353CC}">
              <c16:uniqueId val="{00000000-F862-4A2B-B2DC-D0B5D8C5D3B3}"/>
            </c:ext>
          </c:extLst>
        </c:ser>
        <c:dLbls>
          <c:dLblPos val="t"/>
          <c:showLegendKey val="0"/>
          <c:showVal val="1"/>
          <c:showCatName val="0"/>
          <c:showSerName val="0"/>
          <c:showPercent val="0"/>
          <c:showBubbleSize val="0"/>
        </c:dLbls>
        <c:smooth val="0"/>
        <c:axId val="1197350879"/>
        <c:axId val="1197340799"/>
      </c:lineChart>
      <c:catAx>
        <c:axId val="119735087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97340799"/>
        <c:crosses val="autoZero"/>
        <c:auto val="1"/>
        <c:lblAlgn val="ctr"/>
        <c:lblOffset val="100"/>
        <c:noMultiLvlLbl val="0"/>
      </c:catAx>
      <c:valAx>
        <c:axId val="1197340799"/>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97350879"/>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Sheet1!$A$2</c:f>
              <c:strCache>
                <c:ptCount val="1"/>
                <c:pt idx="0">
                  <c:v>Thurrock</c:v>
                </c:pt>
              </c:strCache>
            </c:strRef>
          </c:tx>
          <c:spPr>
            <a:solidFill>
              <a:schemeClr val="accent1"/>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Sheet1!$C$2</c:f>
              <c:numCache>
                <c:formatCode>0%</c:formatCode>
                <c:ptCount val="1"/>
                <c:pt idx="0">
                  <c:v>0.24054054054054055</c:v>
                </c:pt>
              </c:numCache>
            </c:numRef>
          </c:val>
          <c:extLst>
            <c:ext xmlns:c16="http://schemas.microsoft.com/office/drawing/2014/chart" uri="{C3380CC4-5D6E-409C-BE32-E72D297353CC}">
              <c16:uniqueId val="{00000000-F7F1-454F-89D2-AFA9805E43A3}"/>
            </c:ext>
          </c:extLst>
        </c:ser>
        <c:ser>
          <c:idx val="1"/>
          <c:order val="1"/>
          <c:tx>
            <c:strRef>
              <c:f>Sheet1!$A$3</c:f>
              <c:strCache>
                <c:ptCount val="1"/>
                <c:pt idx="0">
                  <c:v>Outside Of EU</c:v>
                </c:pt>
              </c:strCache>
            </c:strRef>
          </c:tx>
          <c:spPr>
            <a:solidFill>
              <a:schemeClr val="accent2"/>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Sheet1!$C$3</c:f>
              <c:numCache>
                <c:formatCode>0%</c:formatCode>
                <c:ptCount val="1"/>
                <c:pt idx="0">
                  <c:v>0.16126126126126125</c:v>
                </c:pt>
              </c:numCache>
            </c:numRef>
          </c:val>
          <c:extLst>
            <c:ext xmlns:c16="http://schemas.microsoft.com/office/drawing/2014/chart" uri="{C3380CC4-5D6E-409C-BE32-E72D297353CC}">
              <c16:uniqueId val="{00000001-F7F1-454F-89D2-AFA9805E43A3}"/>
            </c:ext>
          </c:extLst>
        </c:ser>
        <c:ser>
          <c:idx val="2"/>
          <c:order val="2"/>
          <c:tx>
            <c:strRef>
              <c:f>Sheet1!$A$4</c:f>
              <c:strCache>
                <c:ptCount val="1"/>
                <c:pt idx="0">
                  <c:v>Other EU</c:v>
                </c:pt>
              </c:strCache>
            </c:strRef>
          </c:tx>
          <c:spPr>
            <a:solidFill>
              <a:schemeClr val="accent3"/>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Sheet1!$C$4</c:f>
              <c:numCache>
                <c:formatCode>0%</c:formatCode>
                <c:ptCount val="1"/>
                <c:pt idx="0">
                  <c:v>9.0990990990990991E-2</c:v>
                </c:pt>
              </c:numCache>
            </c:numRef>
          </c:val>
          <c:extLst>
            <c:ext xmlns:c16="http://schemas.microsoft.com/office/drawing/2014/chart" uri="{C3380CC4-5D6E-409C-BE32-E72D297353CC}">
              <c16:uniqueId val="{00000002-F7F1-454F-89D2-AFA9805E43A3}"/>
            </c:ext>
          </c:extLst>
        </c:ser>
        <c:ser>
          <c:idx val="3"/>
          <c:order val="3"/>
          <c:tx>
            <c:strRef>
              <c:f>Sheet1!$A$5</c:f>
              <c:strCache>
                <c:ptCount val="1"/>
                <c:pt idx="0">
                  <c:v>Southend on Sea</c:v>
                </c:pt>
              </c:strCache>
            </c:strRef>
          </c:tx>
          <c:spPr>
            <a:solidFill>
              <a:schemeClr val="accent4"/>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Sheet1!$C$5</c:f>
              <c:numCache>
                <c:formatCode>0%</c:formatCode>
                <c:ptCount val="1"/>
                <c:pt idx="0">
                  <c:v>8.7387387387387383E-2</c:v>
                </c:pt>
              </c:numCache>
            </c:numRef>
          </c:val>
          <c:extLst>
            <c:ext xmlns:c16="http://schemas.microsoft.com/office/drawing/2014/chart" uri="{C3380CC4-5D6E-409C-BE32-E72D297353CC}">
              <c16:uniqueId val="{00000003-F7F1-454F-89D2-AFA9805E43A3}"/>
            </c:ext>
          </c:extLst>
        </c:ser>
        <c:ser>
          <c:idx val="4"/>
          <c:order val="4"/>
          <c:tx>
            <c:strRef>
              <c:f>Sheet1!$A$6</c:f>
              <c:strCache>
                <c:ptCount val="1"/>
                <c:pt idx="0">
                  <c:v>City of London</c:v>
                </c:pt>
              </c:strCache>
            </c:strRef>
          </c:tx>
          <c:spPr>
            <a:solidFill>
              <a:schemeClr val="accent5"/>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Sheet1!$C$6</c:f>
              <c:numCache>
                <c:formatCode>0%</c:formatCode>
                <c:ptCount val="1"/>
                <c:pt idx="0">
                  <c:v>7.6576576576576572E-2</c:v>
                </c:pt>
              </c:numCache>
            </c:numRef>
          </c:val>
          <c:extLst>
            <c:ext xmlns:c16="http://schemas.microsoft.com/office/drawing/2014/chart" uri="{C3380CC4-5D6E-409C-BE32-E72D297353CC}">
              <c16:uniqueId val="{00000004-F7F1-454F-89D2-AFA9805E43A3}"/>
            </c:ext>
          </c:extLst>
        </c:ser>
        <c:ser>
          <c:idx val="5"/>
          <c:order val="5"/>
          <c:tx>
            <c:strRef>
              <c:f>Sheet1!$A$7</c:f>
              <c:strCache>
                <c:ptCount val="1"/>
                <c:pt idx="0">
                  <c:v>Hertfordshire</c:v>
                </c:pt>
              </c:strCache>
            </c:strRef>
          </c:tx>
          <c:spPr>
            <a:solidFill>
              <a:schemeClr val="accent6"/>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Sheet1!$C$7</c:f>
              <c:numCache>
                <c:formatCode>0%</c:formatCode>
                <c:ptCount val="1"/>
                <c:pt idx="0">
                  <c:v>6.3963963963963963E-2</c:v>
                </c:pt>
              </c:numCache>
            </c:numRef>
          </c:val>
          <c:extLst>
            <c:ext xmlns:c16="http://schemas.microsoft.com/office/drawing/2014/chart" uri="{C3380CC4-5D6E-409C-BE32-E72D297353CC}">
              <c16:uniqueId val="{00000005-F7F1-454F-89D2-AFA9805E43A3}"/>
            </c:ext>
          </c:extLst>
        </c:ser>
        <c:ser>
          <c:idx val="6"/>
          <c:order val="6"/>
          <c:tx>
            <c:strRef>
              <c:f>Sheet1!$A$8</c:f>
              <c:strCache>
                <c:ptCount val="1"/>
                <c:pt idx="0">
                  <c:v>Barking &amp; Dagenham</c:v>
                </c:pt>
              </c:strCache>
            </c:strRef>
          </c:tx>
          <c:spPr>
            <a:solidFill>
              <a:schemeClr val="accent1">
                <a:lumMod val="6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Sheet1!$C$8</c:f>
              <c:numCache>
                <c:formatCode>0%</c:formatCode>
                <c:ptCount val="1"/>
                <c:pt idx="0">
                  <c:v>4.4144144144144144E-2</c:v>
                </c:pt>
              </c:numCache>
            </c:numRef>
          </c:val>
          <c:extLst>
            <c:ext xmlns:c16="http://schemas.microsoft.com/office/drawing/2014/chart" uri="{C3380CC4-5D6E-409C-BE32-E72D297353CC}">
              <c16:uniqueId val="{00000006-F7F1-454F-89D2-AFA9805E43A3}"/>
            </c:ext>
          </c:extLst>
        </c:ser>
        <c:ser>
          <c:idx val="7"/>
          <c:order val="7"/>
          <c:tx>
            <c:strRef>
              <c:f>Sheet1!$A$9</c:f>
              <c:strCache>
                <c:ptCount val="1"/>
                <c:pt idx="0">
                  <c:v>Havering</c:v>
                </c:pt>
              </c:strCache>
            </c:strRef>
          </c:tx>
          <c:spPr>
            <a:solidFill>
              <a:schemeClr val="accent2">
                <a:lumMod val="6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Sheet1!$C$9</c:f>
              <c:numCache>
                <c:formatCode>0%</c:formatCode>
                <c:ptCount val="1"/>
                <c:pt idx="0">
                  <c:v>3.4234234234234232E-2</c:v>
                </c:pt>
              </c:numCache>
            </c:numRef>
          </c:val>
          <c:extLst>
            <c:ext xmlns:c16="http://schemas.microsoft.com/office/drawing/2014/chart" uri="{C3380CC4-5D6E-409C-BE32-E72D297353CC}">
              <c16:uniqueId val="{00000007-F7F1-454F-89D2-AFA9805E43A3}"/>
            </c:ext>
          </c:extLst>
        </c:ser>
        <c:ser>
          <c:idx val="8"/>
          <c:order val="8"/>
          <c:tx>
            <c:strRef>
              <c:f>Sheet1!$A$10</c:f>
              <c:strCache>
                <c:ptCount val="1"/>
                <c:pt idx="0">
                  <c:v>Kent</c:v>
                </c:pt>
              </c:strCache>
            </c:strRef>
          </c:tx>
          <c:spPr>
            <a:solidFill>
              <a:schemeClr val="accent3">
                <a:lumMod val="6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Sheet1!$C$10</c:f>
              <c:numCache>
                <c:formatCode>0%</c:formatCode>
                <c:ptCount val="1"/>
                <c:pt idx="0">
                  <c:v>3.063063063063063E-2</c:v>
                </c:pt>
              </c:numCache>
            </c:numRef>
          </c:val>
          <c:extLst>
            <c:ext xmlns:c16="http://schemas.microsoft.com/office/drawing/2014/chart" uri="{C3380CC4-5D6E-409C-BE32-E72D297353CC}">
              <c16:uniqueId val="{00000008-F7F1-454F-89D2-AFA9805E43A3}"/>
            </c:ext>
          </c:extLst>
        </c:ser>
        <c:ser>
          <c:idx val="9"/>
          <c:order val="9"/>
          <c:tx>
            <c:strRef>
              <c:f>Sheet1!$A$11</c:f>
              <c:strCache>
                <c:ptCount val="1"/>
                <c:pt idx="0">
                  <c:v>Ipswich</c:v>
                </c:pt>
              </c:strCache>
            </c:strRef>
          </c:tx>
          <c:spPr>
            <a:solidFill>
              <a:schemeClr val="accent4">
                <a:lumMod val="6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Sheet1!$C$11</c:f>
              <c:numCache>
                <c:formatCode>0%</c:formatCode>
                <c:ptCount val="1"/>
                <c:pt idx="0">
                  <c:v>2.3423423423423424E-2</c:v>
                </c:pt>
              </c:numCache>
            </c:numRef>
          </c:val>
          <c:extLst>
            <c:ext xmlns:c16="http://schemas.microsoft.com/office/drawing/2014/chart" uri="{C3380CC4-5D6E-409C-BE32-E72D297353CC}">
              <c16:uniqueId val="{00000009-F7F1-454F-89D2-AFA9805E43A3}"/>
            </c:ext>
          </c:extLst>
        </c:ser>
        <c:ser>
          <c:idx val="10"/>
          <c:order val="10"/>
          <c:tx>
            <c:strRef>
              <c:f>Sheet1!$A$12</c:f>
              <c:strCache>
                <c:ptCount val="1"/>
                <c:pt idx="0">
                  <c:v>Redbridge</c:v>
                </c:pt>
              </c:strCache>
            </c:strRef>
          </c:tx>
          <c:spPr>
            <a:solidFill>
              <a:schemeClr val="accent5">
                <a:lumMod val="6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Sheet1!$C$12</c:f>
              <c:numCache>
                <c:formatCode>0%</c:formatCode>
                <c:ptCount val="1"/>
                <c:pt idx="0">
                  <c:v>1.891891891891892E-2</c:v>
                </c:pt>
              </c:numCache>
            </c:numRef>
          </c:val>
          <c:extLst>
            <c:ext xmlns:c16="http://schemas.microsoft.com/office/drawing/2014/chart" uri="{C3380CC4-5D6E-409C-BE32-E72D297353CC}">
              <c16:uniqueId val="{0000000A-F7F1-454F-89D2-AFA9805E43A3}"/>
            </c:ext>
          </c:extLst>
        </c:ser>
        <c:ser>
          <c:idx val="11"/>
          <c:order val="11"/>
          <c:tx>
            <c:strRef>
              <c:f>Sheet1!$A$13</c:f>
              <c:strCache>
                <c:ptCount val="1"/>
                <c:pt idx="0">
                  <c:v>Suffolk</c:v>
                </c:pt>
              </c:strCache>
            </c:strRef>
          </c:tx>
          <c:spPr>
            <a:solidFill>
              <a:schemeClr val="accent6">
                <a:lumMod val="6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Sheet1!$C$13</c:f>
              <c:numCache>
                <c:formatCode>0%</c:formatCode>
                <c:ptCount val="1"/>
                <c:pt idx="0">
                  <c:v>1.8018018018018018E-2</c:v>
                </c:pt>
              </c:numCache>
            </c:numRef>
          </c:val>
          <c:extLst>
            <c:ext xmlns:c16="http://schemas.microsoft.com/office/drawing/2014/chart" uri="{C3380CC4-5D6E-409C-BE32-E72D297353CC}">
              <c16:uniqueId val="{0000000B-F7F1-454F-89D2-AFA9805E43A3}"/>
            </c:ext>
          </c:extLst>
        </c:ser>
        <c:ser>
          <c:idx val="12"/>
          <c:order val="12"/>
          <c:tx>
            <c:strRef>
              <c:f>Sheet1!$A$14</c:f>
              <c:strCache>
                <c:ptCount val="1"/>
                <c:pt idx="0">
                  <c:v>Enfield</c:v>
                </c:pt>
              </c:strCache>
            </c:strRef>
          </c:tx>
          <c:spPr>
            <a:solidFill>
              <a:schemeClr val="accent1">
                <a:lumMod val="80000"/>
                <a:lumOff val="2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Sheet1!$C$14</c:f>
              <c:numCache>
                <c:formatCode>0%</c:formatCode>
                <c:ptCount val="1"/>
                <c:pt idx="0">
                  <c:v>1.8018018018018018E-2</c:v>
                </c:pt>
              </c:numCache>
            </c:numRef>
          </c:val>
          <c:extLst>
            <c:ext xmlns:c16="http://schemas.microsoft.com/office/drawing/2014/chart" uri="{C3380CC4-5D6E-409C-BE32-E72D297353CC}">
              <c16:uniqueId val="{0000000C-F7F1-454F-89D2-AFA9805E43A3}"/>
            </c:ext>
          </c:extLst>
        </c:ser>
        <c:ser>
          <c:idx val="13"/>
          <c:order val="13"/>
          <c:tx>
            <c:strRef>
              <c:f>Sheet1!$A$15</c:f>
              <c:strCache>
                <c:ptCount val="1"/>
                <c:pt idx="0">
                  <c:v>Waltham Forest</c:v>
                </c:pt>
              </c:strCache>
            </c:strRef>
          </c:tx>
          <c:spPr>
            <a:solidFill>
              <a:schemeClr val="accent2">
                <a:lumMod val="80000"/>
                <a:lumOff val="2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Sheet1!$C$15</c:f>
              <c:numCache>
                <c:formatCode>0%</c:formatCode>
                <c:ptCount val="1"/>
                <c:pt idx="0">
                  <c:v>1.8018018018018018E-2</c:v>
                </c:pt>
              </c:numCache>
            </c:numRef>
          </c:val>
          <c:extLst>
            <c:ext xmlns:c16="http://schemas.microsoft.com/office/drawing/2014/chart" uri="{C3380CC4-5D6E-409C-BE32-E72D297353CC}">
              <c16:uniqueId val="{0000000D-F7F1-454F-89D2-AFA9805E43A3}"/>
            </c:ext>
          </c:extLst>
        </c:ser>
        <c:ser>
          <c:idx val="14"/>
          <c:order val="14"/>
          <c:tx>
            <c:strRef>
              <c:f>Sheet1!$A$16</c:f>
              <c:strCache>
                <c:ptCount val="1"/>
                <c:pt idx="0">
                  <c:v>Newham</c:v>
                </c:pt>
              </c:strCache>
            </c:strRef>
          </c:tx>
          <c:spPr>
            <a:solidFill>
              <a:schemeClr val="accent3">
                <a:lumMod val="80000"/>
                <a:lumOff val="2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Sheet1!$C$16</c:f>
              <c:numCache>
                <c:formatCode>0%</c:formatCode>
                <c:ptCount val="1"/>
                <c:pt idx="0">
                  <c:v>1.5315315315315315E-2</c:v>
                </c:pt>
              </c:numCache>
            </c:numRef>
          </c:val>
          <c:extLst>
            <c:ext xmlns:c16="http://schemas.microsoft.com/office/drawing/2014/chart" uri="{C3380CC4-5D6E-409C-BE32-E72D297353CC}">
              <c16:uniqueId val="{0000000E-F7F1-454F-89D2-AFA9805E43A3}"/>
            </c:ext>
          </c:extLst>
        </c:ser>
        <c:ser>
          <c:idx val="15"/>
          <c:order val="15"/>
          <c:tx>
            <c:strRef>
              <c:f>Sheet1!$A$17</c:f>
              <c:strCache>
                <c:ptCount val="1"/>
                <c:pt idx="0">
                  <c:v>Birmingham</c:v>
                </c:pt>
              </c:strCache>
            </c:strRef>
          </c:tx>
          <c:spPr>
            <a:solidFill>
              <a:schemeClr val="accent4">
                <a:lumMod val="80000"/>
                <a:lumOff val="2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Sheet1!$C$17</c:f>
              <c:numCache>
                <c:formatCode>0%</c:formatCode>
                <c:ptCount val="1"/>
                <c:pt idx="0">
                  <c:v>1.3513513513513514E-2</c:v>
                </c:pt>
              </c:numCache>
            </c:numRef>
          </c:val>
          <c:extLst>
            <c:ext xmlns:c16="http://schemas.microsoft.com/office/drawing/2014/chart" uri="{C3380CC4-5D6E-409C-BE32-E72D297353CC}">
              <c16:uniqueId val="{0000000F-F7F1-454F-89D2-AFA9805E43A3}"/>
            </c:ext>
          </c:extLst>
        </c:ser>
        <c:ser>
          <c:idx val="16"/>
          <c:order val="16"/>
          <c:tx>
            <c:strRef>
              <c:f>Sheet1!$A$18</c:f>
              <c:strCache>
                <c:ptCount val="1"/>
                <c:pt idx="0">
                  <c:v>Norwich</c:v>
                </c:pt>
              </c:strCache>
            </c:strRef>
          </c:tx>
          <c:spPr>
            <a:solidFill>
              <a:schemeClr val="accent5">
                <a:lumMod val="80000"/>
                <a:lumOff val="2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Sheet1!$C$18</c:f>
              <c:numCache>
                <c:formatCode>0%</c:formatCode>
                <c:ptCount val="1"/>
                <c:pt idx="0">
                  <c:v>1.2612612612612612E-2</c:v>
                </c:pt>
              </c:numCache>
            </c:numRef>
          </c:val>
          <c:extLst>
            <c:ext xmlns:c16="http://schemas.microsoft.com/office/drawing/2014/chart" uri="{C3380CC4-5D6E-409C-BE32-E72D297353CC}">
              <c16:uniqueId val="{00000010-F7F1-454F-89D2-AFA9805E43A3}"/>
            </c:ext>
          </c:extLst>
        </c:ser>
        <c:ser>
          <c:idx val="17"/>
          <c:order val="17"/>
          <c:tx>
            <c:strRef>
              <c:f>Sheet1!$A$19</c:f>
              <c:strCache>
                <c:ptCount val="1"/>
                <c:pt idx="0">
                  <c:v>Hackney</c:v>
                </c:pt>
              </c:strCache>
            </c:strRef>
          </c:tx>
          <c:spPr>
            <a:solidFill>
              <a:schemeClr val="accent6">
                <a:lumMod val="80000"/>
                <a:lumOff val="2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Sheet1!$C$19</c:f>
              <c:numCache>
                <c:formatCode>0%</c:formatCode>
                <c:ptCount val="1"/>
                <c:pt idx="0">
                  <c:v>1.2612612612612612E-2</c:v>
                </c:pt>
              </c:numCache>
            </c:numRef>
          </c:val>
          <c:extLst>
            <c:ext xmlns:c16="http://schemas.microsoft.com/office/drawing/2014/chart" uri="{C3380CC4-5D6E-409C-BE32-E72D297353CC}">
              <c16:uniqueId val="{00000011-F7F1-454F-89D2-AFA9805E43A3}"/>
            </c:ext>
          </c:extLst>
        </c:ser>
        <c:ser>
          <c:idx val="18"/>
          <c:order val="18"/>
          <c:tx>
            <c:strRef>
              <c:f>Sheet1!$A$20</c:f>
              <c:strCache>
                <c:ptCount val="1"/>
                <c:pt idx="0">
                  <c:v>London</c:v>
                </c:pt>
              </c:strCache>
            </c:strRef>
          </c:tx>
          <c:spPr>
            <a:solidFill>
              <a:schemeClr val="accent1">
                <a:lumMod val="8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Sheet1!$C$20</c:f>
              <c:numCache>
                <c:formatCode>0%</c:formatCode>
                <c:ptCount val="1"/>
                <c:pt idx="0">
                  <c:v>9.9099099099099093E-3</c:v>
                </c:pt>
              </c:numCache>
            </c:numRef>
          </c:val>
          <c:extLst>
            <c:ext xmlns:c16="http://schemas.microsoft.com/office/drawing/2014/chart" uri="{C3380CC4-5D6E-409C-BE32-E72D297353CC}">
              <c16:uniqueId val="{00000012-F7F1-454F-89D2-AFA9805E43A3}"/>
            </c:ext>
          </c:extLst>
        </c:ser>
        <c:ser>
          <c:idx val="19"/>
          <c:order val="19"/>
          <c:tx>
            <c:strRef>
              <c:f>Sheet1!$A$21</c:f>
              <c:strCache>
                <c:ptCount val="1"/>
                <c:pt idx="0">
                  <c:v>Luton  </c:v>
                </c:pt>
              </c:strCache>
            </c:strRef>
          </c:tx>
          <c:spPr>
            <a:solidFill>
              <a:schemeClr val="accent2">
                <a:lumMod val="80000"/>
              </a:schemeClr>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Sheet1!$C$1</c:f>
              <c:numCache>
                <c:formatCode>General</c:formatCode>
                <c:ptCount val="1"/>
              </c:numCache>
            </c:numRef>
          </c:cat>
          <c:val>
            <c:numRef>
              <c:f>Sheet1!$C$21</c:f>
              <c:numCache>
                <c:formatCode>0%</c:formatCode>
                <c:ptCount val="1"/>
                <c:pt idx="0">
                  <c:v>9.9099099099099093E-3</c:v>
                </c:pt>
              </c:numCache>
            </c:numRef>
          </c:val>
          <c:extLst>
            <c:ext xmlns:c16="http://schemas.microsoft.com/office/drawing/2014/chart" uri="{C3380CC4-5D6E-409C-BE32-E72D297353CC}">
              <c16:uniqueId val="{00000013-F7F1-454F-89D2-AFA9805E43A3}"/>
            </c:ext>
          </c:extLst>
        </c:ser>
        <c:dLbls>
          <c:dLblPos val="outEnd"/>
          <c:showLegendKey val="0"/>
          <c:showVal val="1"/>
          <c:showCatName val="0"/>
          <c:showSerName val="0"/>
          <c:showPercent val="0"/>
          <c:showBubbleSize val="0"/>
        </c:dLbls>
        <c:gapWidth val="150"/>
        <c:axId val="451288367"/>
        <c:axId val="451288847"/>
      </c:barChart>
      <c:catAx>
        <c:axId val="451288367"/>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1288847"/>
        <c:crosses val="autoZero"/>
        <c:auto val="1"/>
        <c:lblAlgn val="ctr"/>
        <c:lblOffset val="100"/>
        <c:noMultiLvlLbl val="0"/>
      </c:catAx>
      <c:valAx>
        <c:axId val="45128884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128836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Essex!$C$5</c:f>
              <c:strCache>
                <c:ptCount val="1"/>
                <c:pt idx="0">
                  <c:v>55+</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Essex!$D$4:$H$4</c:f>
              <c:numCache>
                <c:formatCode>General</c:formatCode>
                <c:ptCount val="5"/>
                <c:pt idx="0">
                  <c:v>2024</c:v>
                </c:pt>
                <c:pt idx="1">
                  <c:v>2029</c:v>
                </c:pt>
                <c:pt idx="2">
                  <c:v>2034</c:v>
                </c:pt>
                <c:pt idx="3">
                  <c:v>2039</c:v>
                </c:pt>
                <c:pt idx="4">
                  <c:v>2044</c:v>
                </c:pt>
              </c:numCache>
            </c:numRef>
          </c:cat>
          <c:val>
            <c:numRef>
              <c:f>Essex!$D$5:$H$5</c:f>
              <c:numCache>
                <c:formatCode>_-* #,##0_-;\-* #,##0_-;_-* "-"??_-;_-@_-</c:formatCode>
                <c:ptCount val="5"/>
                <c:pt idx="0">
                  <c:v>527773.93707174726</c:v>
                </c:pt>
                <c:pt idx="1">
                  <c:v>557014.44934017106</c:v>
                </c:pt>
                <c:pt idx="2">
                  <c:v>575895.375658495</c:v>
                </c:pt>
                <c:pt idx="3">
                  <c:v>599663.46298269683</c:v>
                </c:pt>
                <c:pt idx="4">
                  <c:v>626789.07451106783</c:v>
                </c:pt>
              </c:numCache>
            </c:numRef>
          </c:val>
          <c:smooth val="0"/>
          <c:extLst>
            <c:ext xmlns:c16="http://schemas.microsoft.com/office/drawing/2014/chart" uri="{C3380CC4-5D6E-409C-BE32-E72D297353CC}">
              <c16:uniqueId val="{00000000-15D5-4567-84C9-3F5AE03A567F}"/>
            </c:ext>
          </c:extLst>
        </c:ser>
        <c:ser>
          <c:idx val="1"/>
          <c:order val="1"/>
          <c:tx>
            <c:strRef>
              <c:f>Essex!$C$6</c:f>
              <c:strCache>
                <c:ptCount val="1"/>
                <c:pt idx="0">
                  <c:v>65+</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Essex!$D$4:$H$4</c:f>
              <c:numCache>
                <c:formatCode>General</c:formatCode>
                <c:ptCount val="5"/>
                <c:pt idx="0">
                  <c:v>2024</c:v>
                </c:pt>
                <c:pt idx="1">
                  <c:v>2029</c:v>
                </c:pt>
                <c:pt idx="2">
                  <c:v>2034</c:v>
                </c:pt>
                <c:pt idx="3">
                  <c:v>2039</c:v>
                </c:pt>
                <c:pt idx="4">
                  <c:v>2044</c:v>
                </c:pt>
              </c:numCache>
            </c:numRef>
          </c:cat>
          <c:val>
            <c:numRef>
              <c:f>Essex!$D$6:$H$6</c:f>
              <c:numCache>
                <c:formatCode>_-* #,##0_-;\-* #,##0_-;_-* "-"??_-;_-@_-</c:formatCode>
                <c:ptCount val="5"/>
                <c:pt idx="0">
                  <c:v>323138.07549211028</c:v>
                </c:pt>
                <c:pt idx="1">
                  <c:v>352140.47736967891</c:v>
                </c:pt>
                <c:pt idx="2">
                  <c:v>382780.84198884794</c:v>
                </c:pt>
                <c:pt idx="3">
                  <c:v>403614.45108955167</c:v>
                </c:pt>
                <c:pt idx="4">
                  <c:v>427959.90338714427</c:v>
                </c:pt>
              </c:numCache>
            </c:numRef>
          </c:val>
          <c:smooth val="0"/>
          <c:extLst>
            <c:ext xmlns:c16="http://schemas.microsoft.com/office/drawing/2014/chart" uri="{C3380CC4-5D6E-409C-BE32-E72D297353CC}">
              <c16:uniqueId val="{00000001-15D5-4567-84C9-3F5AE03A567F}"/>
            </c:ext>
          </c:extLst>
        </c:ser>
        <c:ser>
          <c:idx val="2"/>
          <c:order val="2"/>
          <c:tx>
            <c:strRef>
              <c:f>Essex!$C$7</c:f>
              <c:strCache>
                <c:ptCount val="1"/>
                <c:pt idx="0">
                  <c:v>75+</c:v>
                </c:pt>
              </c:strCache>
            </c:strRef>
          </c:tx>
          <c:spPr>
            <a:ln w="28575" cap="rnd">
              <a:solidFill>
                <a:schemeClr val="accent3"/>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Essex!$D$4:$H$4</c:f>
              <c:numCache>
                <c:formatCode>General</c:formatCode>
                <c:ptCount val="5"/>
                <c:pt idx="0">
                  <c:v>2024</c:v>
                </c:pt>
                <c:pt idx="1">
                  <c:v>2029</c:v>
                </c:pt>
                <c:pt idx="2">
                  <c:v>2034</c:v>
                </c:pt>
                <c:pt idx="3">
                  <c:v>2039</c:v>
                </c:pt>
                <c:pt idx="4">
                  <c:v>2044</c:v>
                </c:pt>
              </c:numCache>
            </c:numRef>
          </c:cat>
          <c:val>
            <c:numRef>
              <c:f>Essex!$D$7:$H$7</c:f>
              <c:numCache>
                <c:formatCode>_-* #,##0_-;\-* #,##0_-;_-* "-"??_-;_-@_-</c:formatCode>
                <c:ptCount val="5"/>
                <c:pt idx="0">
                  <c:v>165475.06302201271</c:v>
                </c:pt>
                <c:pt idx="1">
                  <c:v>178312.76165018312</c:v>
                </c:pt>
                <c:pt idx="2">
                  <c:v>190840.15504112968</c:v>
                </c:pt>
                <c:pt idx="3">
                  <c:v>209874.61128394768</c:v>
                </c:pt>
                <c:pt idx="4">
                  <c:v>227956.29421107491</c:v>
                </c:pt>
              </c:numCache>
            </c:numRef>
          </c:val>
          <c:smooth val="0"/>
          <c:extLst>
            <c:ext xmlns:c16="http://schemas.microsoft.com/office/drawing/2014/chart" uri="{C3380CC4-5D6E-409C-BE32-E72D297353CC}">
              <c16:uniqueId val="{00000002-15D5-4567-84C9-3F5AE03A567F}"/>
            </c:ext>
          </c:extLst>
        </c:ser>
        <c:dLbls>
          <c:dLblPos val="t"/>
          <c:showLegendKey val="0"/>
          <c:showVal val="1"/>
          <c:showCatName val="0"/>
          <c:showSerName val="0"/>
          <c:showPercent val="0"/>
          <c:showBubbleSize val="0"/>
        </c:dLbls>
        <c:smooth val="0"/>
        <c:axId val="1406855391"/>
        <c:axId val="1406856831"/>
      </c:lineChart>
      <c:catAx>
        <c:axId val="14068553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06856831"/>
        <c:crosses val="autoZero"/>
        <c:auto val="1"/>
        <c:lblAlgn val="ctr"/>
        <c:lblOffset val="100"/>
        <c:noMultiLvlLbl val="0"/>
      </c:catAx>
      <c:valAx>
        <c:axId val="1406856831"/>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068553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2">
                  <a:lumMod val="60000"/>
                  <a:lumOff val="40000"/>
                </a:schemeClr>
              </a:solidFill>
              <a:ln w="19050">
                <a:solidFill>
                  <a:schemeClr val="lt1"/>
                </a:solidFill>
              </a:ln>
              <a:effectLst/>
            </c:spPr>
            <c:extLst>
              <c:ext xmlns:c16="http://schemas.microsoft.com/office/drawing/2014/chart" uri="{C3380CC4-5D6E-409C-BE32-E72D297353CC}">
                <c16:uniqueId val="{00000001-3A6C-48AA-9B52-1BA8925B3FD4}"/>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3-3A6C-48AA-9B52-1BA8925B3FD4}"/>
              </c:ext>
            </c:extLst>
          </c:dPt>
          <c:dPt>
            <c:idx val="2"/>
            <c:bubble3D val="0"/>
            <c:spPr>
              <a:solidFill>
                <a:schemeClr val="accent3">
                  <a:lumMod val="40000"/>
                  <a:lumOff val="60000"/>
                </a:schemeClr>
              </a:solidFill>
              <a:ln w="19050">
                <a:solidFill>
                  <a:schemeClr val="lt1"/>
                </a:solidFill>
              </a:ln>
              <a:effectLst/>
            </c:spPr>
            <c:extLst>
              <c:ext xmlns:c16="http://schemas.microsoft.com/office/drawing/2014/chart" uri="{C3380CC4-5D6E-409C-BE32-E72D297353CC}">
                <c16:uniqueId val="{00000005-3A6C-48AA-9B52-1BA8925B3FD4}"/>
              </c:ext>
            </c:extLst>
          </c:dPt>
          <c:dLbls>
            <c:dLbl>
              <c:idx val="1"/>
              <c:tx>
                <c:rich>
                  <a:bodyPr/>
                  <a:lstStyle/>
                  <a:p>
                    <a:fld id="{2B1D8B76-F5E4-4E4D-997A-AEE1658C70C9}" type="VALUE">
                      <a:rPr lang="en-US"/>
                      <a:pPr/>
                      <a:t>[VALUE]</a:t>
                    </a:fld>
                    <a:r>
                      <a:rPr lang="en-US" baseline="0"/>
                      <a:t>, 0.1%</a:t>
                    </a:r>
                  </a:p>
                </c:rich>
              </c:tx>
              <c:dLblPos val="outEnd"/>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3A6C-48AA-9B52-1BA8925B3FD4}"/>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'SOURCE MOSAIC'!$O$11:$O$13</c:f>
              <c:strCache>
                <c:ptCount val="3"/>
                <c:pt idx="0">
                  <c:v>Living at home</c:v>
                </c:pt>
                <c:pt idx="1">
                  <c:v>Supported housing</c:v>
                </c:pt>
                <c:pt idx="2">
                  <c:v>Residential/nursing care</c:v>
                </c:pt>
              </c:strCache>
            </c:strRef>
          </c:cat>
          <c:val>
            <c:numRef>
              <c:f>'SOURCE MOSAIC'!$P$11:$P$13</c:f>
              <c:numCache>
                <c:formatCode>_-* #,##0_-;\-* #,##0_-;_-* "-"??_-;_-@_-</c:formatCode>
                <c:ptCount val="3"/>
                <c:pt idx="0">
                  <c:v>5382</c:v>
                </c:pt>
                <c:pt idx="1">
                  <c:v>5</c:v>
                </c:pt>
                <c:pt idx="2">
                  <c:v>3479</c:v>
                </c:pt>
              </c:numCache>
            </c:numRef>
          </c:val>
          <c:extLst>
            <c:ext xmlns:c16="http://schemas.microsoft.com/office/drawing/2014/chart" uri="{C3380CC4-5D6E-409C-BE32-E72D297353CC}">
              <c16:uniqueId val="{00000006-3A6C-48AA-9B52-1BA8925B3FD4}"/>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'SOURCE MOSAIC'!$O$35:$W$35</c:f>
              <c:numCache>
                <c:formatCode>General</c:formatCode>
                <c:ptCount val="5"/>
                <c:pt idx="0">
                  <c:v>2024</c:v>
                </c:pt>
                <c:pt idx="1">
                  <c:v>2029</c:v>
                </c:pt>
                <c:pt idx="2">
                  <c:v>2034</c:v>
                </c:pt>
                <c:pt idx="3">
                  <c:v>2039</c:v>
                </c:pt>
                <c:pt idx="4">
                  <c:v>2044</c:v>
                </c:pt>
              </c:numCache>
              <c:extLst/>
            </c:numRef>
          </c:cat>
          <c:val>
            <c:numRef>
              <c:f>'SOURCE MOSAIC'!$O$39:$W$39</c:f>
              <c:numCache>
                <c:formatCode>_-* #,##0_-;\-* #,##0_-;_-* "-"??_-;_-@_-</c:formatCode>
                <c:ptCount val="5"/>
                <c:pt idx="0">
                  <c:v>8866</c:v>
                </c:pt>
                <c:pt idx="1">
                  <c:v>9597.8349143345677</c:v>
                </c:pt>
                <c:pt idx="2">
                  <c:v>10329.669828669135</c:v>
                </c:pt>
                <c:pt idx="3">
                  <c:v>11061.504743003701</c:v>
                </c:pt>
                <c:pt idx="4">
                  <c:v>11793.339657338271</c:v>
                </c:pt>
              </c:numCache>
              <c:extLst/>
            </c:numRef>
          </c:val>
          <c:smooth val="0"/>
          <c:extLst>
            <c:ext xmlns:c16="http://schemas.microsoft.com/office/drawing/2014/chart" uri="{C3380CC4-5D6E-409C-BE32-E72D297353CC}">
              <c16:uniqueId val="{00000000-1BE9-40CC-BC94-F967D3728701}"/>
            </c:ext>
          </c:extLst>
        </c:ser>
        <c:dLbls>
          <c:dLblPos val="t"/>
          <c:showLegendKey val="0"/>
          <c:showVal val="1"/>
          <c:showCatName val="0"/>
          <c:showSerName val="0"/>
          <c:showPercent val="0"/>
          <c:showBubbleSize val="0"/>
        </c:dLbls>
        <c:smooth val="0"/>
        <c:axId val="1461277455"/>
        <c:axId val="1461276495"/>
      </c:lineChart>
      <c:catAx>
        <c:axId val="14612774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61276495"/>
        <c:crosses val="autoZero"/>
        <c:auto val="1"/>
        <c:lblAlgn val="ctr"/>
        <c:lblOffset val="100"/>
        <c:noMultiLvlLbl val="0"/>
      </c:catAx>
      <c:valAx>
        <c:axId val="1461276495"/>
        <c:scaling>
          <c:orientation val="minMax"/>
          <c:min val="8000"/>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61277455"/>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'SOURCE MOSAIC'!$N$30</c:f>
              <c:strCache>
                <c:ptCount val="1"/>
                <c:pt idx="0">
                  <c:v>Living at home</c:v>
                </c:pt>
              </c:strCache>
            </c:strRef>
          </c:tx>
          <c:spPr>
            <a:solidFill>
              <a:schemeClr val="accent1">
                <a:lumMod val="20000"/>
                <a:lumOff val="80000"/>
              </a:schemeClr>
            </a:solidFill>
            <a:ln>
              <a:noFill/>
            </a:ln>
            <a:effectLst/>
          </c:spPr>
          <c:invertIfNegative val="0"/>
          <c:dLbls>
            <c:dLbl>
              <c:idx val="0"/>
              <c:layout>
                <c:manualLayout>
                  <c:x val="7.2463768115942032E-2"/>
                  <c:y val="6.185725683035623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D26-4BEA-85FE-633B6274B05E}"/>
                </c:ext>
              </c:extLst>
            </c:dLbl>
            <c:dLbl>
              <c:idx val="1"/>
              <c:layout>
                <c:manualLayout>
                  <c:x val="6.8072024593763644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D26-4BEA-85FE-633B6274B05E}"/>
                </c:ext>
              </c:extLst>
            </c:dLbl>
            <c:dLbl>
              <c:idx val="2"/>
              <c:layout>
                <c:manualLayout>
                  <c:x val="6.368028107158534E-2"/>
                  <c:y val="1.855717704910686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D26-4BEA-85FE-633B6274B05E}"/>
                </c:ext>
              </c:extLst>
            </c:dLbl>
            <c:dLbl>
              <c:idx val="3"/>
              <c:layout>
                <c:manualLayout>
                  <c:x val="6.5876152832674575E-2"/>
                  <c:y val="-5.6701830403443169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D26-4BEA-85FE-633B6274B05E}"/>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'SOURCE MOSAIC'!$O$29:$R$29</c:f>
              <c:numCache>
                <c:formatCode>General</c:formatCode>
                <c:ptCount val="4"/>
                <c:pt idx="0">
                  <c:v>2021</c:v>
                </c:pt>
                <c:pt idx="1">
                  <c:v>2022</c:v>
                </c:pt>
                <c:pt idx="2">
                  <c:v>2023</c:v>
                </c:pt>
                <c:pt idx="3">
                  <c:v>2024</c:v>
                </c:pt>
              </c:numCache>
            </c:numRef>
          </c:cat>
          <c:val>
            <c:numRef>
              <c:f>'SOURCE MOSAIC'!$O$30:$R$30</c:f>
              <c:numCache>
                <c:formatCode>0%</c:formatCode>
                <c:ptCount val="4"/>
                <c:pt idx="0">
                  <c:v>-3.866832092638544E-2</c:v>
                </c:pt>
                <c:pt idx="1">
                  <c:v>-9.2493009249300928E-3</c:v>
                </c:pt>
                <c:pt idx="2">
                  <c:v>5.8619192357794184E-2</c:v>
                </c:pt>
                <c:pt idx="3">
                  <c:v>0.10377358490566038</c:v>
                </c:pt>
              </c:numCache>
            </c:numRef>
          </c:val>
          <c:extLst>
            <c:ext xmlns:c16="http://schemas.microsoft.com/office/drawing/2014/chart" uri="{C3380CC4-5D6E-409C-BE32-E72D297353CC}">
              <c16:uniqueId val="{00000004-0D26-4BEA-85FE-633B6274B05E}"/>
            </c:ext>
          </c:extLst>
        </c:ser>
        <c:ser>
          <c:idx val="1"/>
          <c:order val="1"/>
          <c:tx>
            <c:strRef>
              <c:f>'SOURCE MOSAIC'!$N$31</c:f>
              <c:strCache>
                <c:ptCount val="1"/>
                <c:pt idx="0">
                  <c:v>Supported living</c:v>
                </c:pt>
              </c:strCache>
            </c:strRef>
          </c:tx>
          <c:spPr>
            <a:solidFill>
              <a:schemeClr val="accent2">
                <a:lumMod val="60000"/>
                <a:lumOff val="40000"/>
              </a:schemeClr>
            </a:solidFill>
            <a:ln>
              <a:noFill/>
            </a:ln>
            <a:effectLst/>
          </c:spPr>
          <c:invertIfNegative val="0"/>
          <c:dLbls>
            <c:dLbl>
              <c:idx val="0"/>
              <c:layout>
                <c:manualLayout>
                  <c:x val="7.4659639877031142E-2"/>
                  <c:y val="-3.0928628415178116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D26-4BEA-85FE-633B6274B05E}"/>
                </c:ext>
              </c:extLst>
            </c:dLbl>
            <c:dLbl>
              <c:idx val="1"/>
              <c:layout>
                <c:manualLayout>
                  <c:x val="7.0267896354852796E-2"/>
                  <c:y val="-6.185725683035623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0D26-4BEA-85FE-633B6274B05E}"/>
                </c:ext>
              </c:extLst>
            </c:dLbl>
            <c:dLbl>
              <c:idx val="2"/>
              <c:layout>
                <c:manualLayout>
                  <c:x val="7.026789635485288E-2"/>
                  <c:y val="-6.185725683035623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D26-4BEA-85FE-633B6274B05E}"/>
                </c:ext>
              </c:extLst>
            </c:dLbl>
            <c:dLbl>
              <c:idx val="3"/>
              <c:layout>
                <c:manualLayout>
                  <c:x val="7.026789635485288E-2"/>
                  <c:y val="5.6701830403443169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D26-4BEA-85FE-633B6274B05E}"/>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'SOURCE MOSAIC'!$O$29:$R$29</c:f>
              <c:numCache>
                <c:formatCode>General</c:formatCode>
                <c:ptCount val="4"/>
                <c:pt idx="0">
                  <c:v>2021</c:v>
                </c:pt>
                <c:pt idx="1">
                  <c:v>2022</c:v>
                </c:pt>
                <c:pt idx="2">
                  <c:v>2023</c:v>
                </c:pt>
                <c:pt idx="3">
                  <c:v>2024</c:v>
                </c:pt>
              </c:numCache>
            </c:numRef>
          </c:cat>
          <c:val>
            <c:numRef>
              <c:f>'SOURCE MOSAIC'!$O$31:$R$31</c:f>
              <c:numCache>
                <c:formatCode>0%</c:formatCode>
                <c:ptCount val="4"/>
                <c:pt idx="0">
                  <c:v>0.14285714285714285</c:v>
                </c:pt>
                <c:pt idx="1">
                  <c:v>0.125</c:v>
                </c:pt>
                <c:pt idx="2">
                  <c:v>-0.33333333333333331</c:v>
                </c:pt>
                <c:pt idx="3">
                  <c:v>-0.16666666666666666</c:v>
                </c:pt>
              </c:numCache>
            </c:numRef>
          </c:val>
          <c:extLst>
            <c:ext xmlns:c16="http://schemas.microsoft.com/office/drawing/2014/chart" uri="{C3380CC4-5D6E-409C-BE32-E72D297353CC}">
              <c16:uniqueId val="{00000009-0D26-4BEA-85FE-633B6274B05E}"/>
            </c:ext>
          </c:extLst>
        </c:ser>
        <c:ser>
          <c:idx val="2"/>
          <c:order val="2"/>
          <c:tx>
            <c:strRef>
              <c:f>'SOURCE MOSAIC'!$N$32</c:f>
              <c:strCache>
                <c:ptCount val="1"/>
                <c:pt idx="0">
                  <c:v>Residential/nursing care</c:v>
                </c:pt>
              </c:strCache>
            </c:strRef>
          </c:tx>
          <c:spPr>
            <a:solidFill>
              <a:schemeClr val="accent3">
                <a:lumMod val="40000"/>
                <a:lumOff val="60000"/>
              </a:schemeClr>
            </a:solidFill>
            <a:ln>
              <a:noFill/>
            </a:ln>
            <a:effectLst/>
          </c:spPr>
          <c:invertIfNegative val="0"/>
          <c:dLbls>
            <c:dLbl>
              <c:idx val="0"/>
              <c:layout>
                <c:manualLayout>
                  <c:x val="7.4659639877031142E-2"/>
                  <c:y val="2.435325072061269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0D26-4BEA-85FE-633B6274B05E}"/>
                </c:ext>
              </c:extLst>
            </c:dLbl>
            <c:dLbl>
              <c:idx val="1"/>
              <c:layout>
                <c:manualLayout>
                  <c:x val="6.368028107158534E-2"/>
                  <c:y val="-3.0928628415178116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0D26-4BEA-85FE-633B6274B05E}"/>
                </c:ext>
              </c:extLst>
            </c:dLbl>
            <c:dLbl>
              <c:idx val="2"/>
              <c:layout>
                <c:manualLayout>
                  <c:x val="6.368028107158534E-2"/>
                  <c:y val="-5.6701830403443169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0D26-4BEA-85FE-633B6274B05E}"/>
                </c:ext>
              </c:extLst>
            </c:dLbl>
            <c:dLbl>
              <c:idx val="3"/>
              <c:layout>
                <c:manualLayout>
                  <c:x val="6.5876152832674575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0D26-4BEA-85FE-633B6274B05E}"/>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'SOURCE MOSAIC'!$O$29:$R$29</c:f>
              <c:numCache>
                <c:formatCode>General</c:formatCode>
                <c:ptCount val="4"/>
                <c:pt idx="0">
                  <c:v>2021</c:v>
                </c:pt>
                <c:pt idx="1">
                  <c:v>2022</c:v>
                </c:pt>
                <c:pt idx="2">
                  <c:v>2023</c:v>
                </c:pt>
                <c:pt idx="3">
                  <c:v>2024</c:v>
                </c:pt>
              </c:numCache>
            </c:numRef>
          </c:cat>
          <c:val>
            <c:numRef>
              <c:f>'SOURCE MOSAIC'!$O$32:$R$32</c:f>
              <c:numCache>
                <c:formatCode>0%</c:formatCode>
                <c:ptCount val="4"/>
                <c:pt idx="0">
                  <c:v>-8.3477259643062757E-3</c:v>
                </c:pt>
                <c:pt idx="1">
                  <c:v>3.3962264150943396E-2</c:v>
                </c:pt>
                <c:pt idx="2">
                  <c:v>0</c:v>
                </c:pt>
                <c:pt idx="3">
                  <c:v>-2.330151600224593E-2</c:v>
                </c:pt>
              </c:numCache>
            </c:numRef>
          </c:val>
          <c:extLst>
            <c:ext xmlns:c16="http://schemas.microsoft.com/office/drawing/2014/chart" uri="{C3380CC4-5D6E-409C-BE32-E72D297353CC}">
              <c16:uniqueId val="{0000000E-0D26-4BEA-85FE-633B6274B05E}"/>
            </c:ext>
          </c:extLst>
        </c:ser>
        <c:dLbls>
          <c:dLblPos val="ctr"/>
          <c:showLegendKey val="0"/>
          <c:showVal val="1"/>
          <c:showCatName val="0"/>
          <c:showSerName val="0"/>
          <c:showPercent val="0"/>
          <c:showBubbleSize val="0"/>
        </c:dLbls>
        <c:gapWidth val="150"/>
        <c:overlap val="100"/>
        <c:axId val="1803069264"/>
        <c:axId val="1803064944"/>
      </c:barChart>
      <c:catAx>
        <c:axId val="18030692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solidFill>
                <a:latin typeface="+mn-lt"/>
                <a:ea typeface="+mn-ea"/>
                <a:cs typeface="+mn-cs"/>
              </a:defRPr>
            </a:pPr>
            <a:endParaRPr lang="en-US"/>
          </a:p>
        </c:txPr>
        <c:crossAx val="1803064944"/>
        <c:crosses val="autoZero"/>
        <c:auto val="1"/>
        <c:lblAlgn val="ctr"/>
        <c:lblOffset val="100"/>
        <c:noMultiLvlLbl val="0"/>
      </c:catAx>
      <c:valAx>
        <c:axId val="1803064944"/>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030692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lumMod val="60000"/>
                  <a:lumOff val="40000"/>
                </a:schemeClr>
              </a:solidFill>
              <a:ln w="19050">
                <a:solidFill>
                  <a:schemeClr val="lt1"/>
                </a:solidFill>
              </a:ln>
              <a:effectLst/>
            </c:spPr>
            <c:extLst>
              <c:ext xmlns:c16="http://schemas.microsoft.com/office/drawing/2014/chart" uri="{C3380CC4-5D6E-409C-BE32-E72D297353CC}">
                <c16:uniqueId val="{00000001-1866-4E0A-9EF1-46DA64EE2CC1}"/>
              </c:ext>
            </c:extLst>
          </c:dPt>
          <c:dPt>
            <c:idx val="1"/>
            <c:bubble3D val="0"/>
            <c:spPr>
              <a:solidFill>
                <a:schemeClr val="accent2">
                  <a:lumMod val="60000"/>
                  <a:lumOff val="40000"/>
                </a:schemeClr>
              </a:solidFill>
              <a:ln w="19050">
                <a:solidFill>
                  <a:schemeClr val="lt1"/>
                </a:solidFill>
              </a:ln>
              <a:effectLst/>
            </c:spPr>
            <c:extLst>
              <c:ext xmlns:c16="http://schemas.microsoft.com/office/drawing/2014/chart" uri="{C3380CC4-5D6E-409C-BE32-E72D297353CC}">
                <c16:uniqueId val="{00000003-1866-4E0A-9EF1-46DA64EE2CC1}"/>
              </c:ext>
            </c:extLst>
          </c:dPt>
          <c:dPt>
            <c:idx val="2"/>
            <c:bubble3D val="0"/>
            <c:spPr>
              <a:solidFill>
                <a:schemeClr val="accent3">
                  <a:lumMod val="60000"/>
                  <a:lumOff val="40000"/>
                </a:schemeClr>
              </a:solidFill>
              <a:ln w="19050">
                <a:solidFill>
                  <a:schemeClr val="lt1"/>
                </a:solidFill>
              </a:ln>
              <a:effectLst/>
            </c:spPr>
            <c:extLst>
              <c:ext xmlns:c16="http://schemas.microsoft.com/office/drawing/2014/chart" uri="{C3380CC4-5D6E-409C-BE32-E72D297353CC}">
                <c16:uniqueId val="{00000005-1866-4E0A-9EF1-46DA64EE2CC1}"/>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'SOURCE Tenure'!$G$16:$K$16</c:f>
              <c:strCache>
                <c:ptCount val="3"/>
                <c:pt idx="0">
                  <c:v>Owned ownership</c:v>
                </c:pt>
                <c:pt idx="1">
                  <c:v>social rented</c:v>
                </c:pt>
                <c:pt idx="2">
                  <c:v>private rented</c:v>
                </c:pt>
              </c:strCache>
              <c:extLst/>
            </c:strRef>
          </c:cat>
          <c:val>
            <c:numRef>
              <c:f>'SOURCE Tenure'!$G$19:$K$19</c:f>
              <c:numCache>
                <c:formatCode>_-* #,##0_-;\-* #,##0_-;_-* "-"??_-;_-@_-</c:formatCode>
                <c:ptCount val="3"/>
                <c:pt idx="0">
                  <c:v>253756</c:v>
                </c:pt>
                <c:pt idx="1">
                  <c:v>41060</c:v>
                </c:pt>
                <c:pt idx="2">
                  <c:v>23664</c:v>
                </c:pt>
              </c:numCache>
              <c:extLst/>
            </c:numRef>
          </c:val>
          <c:extLst>
            <c:ext xmlns:c16="http://schemas.microsoft.com/office/drawing/2014/chart" uri="{C3380CC4-5D6E-409C-BE32-E72D297353CC}">
              <c16:uniqueId val="{00000006-1866-4E0A-9EF1-46DA64EE2CC1}"/>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('SOURCE Health'!$E$8,'SOURCE Health'!$E$11:$E$14)</c:f>
              <c:numCache>
                <c:formatCode>General</c:formatCode>
                <c:ptCount val="5"/>
                <c:pt idx="0">
                  <c:v>2025</c:v>
                </c:pt>
                <c:pt idx="1">
                  <c:v>2029</c:v>
                </c:pt>
                <c:pt idx="2">
                  <c:v>2034</c:v>
                </c:pt>
                <c:pt idx="3">
                  <c:v>2039</c:v>
                </c:pt>
                <c:pt idx="4">
                  <c:v>2044</c:v>
                </c:pt>
              </c:numCache>
            </c:numRef>
          </c:cat>
          <c:val>
            <c:numRef>
              <c:f>('SOURCE Health'!$F$8,'SOURCE Health'!$F$11:$F$14)</c:f>
              <c:numCache>
                <c:formatCode>_-* #,##0_-;\-* #,##0_-;_-* "-"??_-;_-@_-</c:formatCode>
                <c:ptCount val="5"/>
                <c:pt idx="0">
                  <c:v>21997.4</c:v>
                </c:pt>
                <c:pt idx="1">
                  <c:v>26193.31159755039</c:v>
                </c:pt>
                <c:pt idx="2">
                  <c:v>31438.201094488373</c:v>
                </c:pt>
                <c:pt idx="3">
                  <c:v>36683.090591426357</c:v>
                </c:pt>
                <c:pt idx="4">
                  <c:v>41927.980088364347</c:v>
                </c:pt>
              </c:numCache>
            </c:numRef>
          </c:val>
          <c:smooth val="0"/>
          <c:extLst>
            <c:ext xmlns:c16="http://schemas.microsoft.com/office/drawing/2014/chart" uri="{C3380CC4-5D6E-409C-BE32-E72D297353CC}">
              <c16:uniqueId val="{00000000-B07E-4D04-A62A-7483E5760D29}"/>
            </c:ext>
          </c:extLst>
        </c:ser>
        <c:dLbls>
          <c:dLblPos val="t"/>
          <c:showLegendKey val="0"/>
          <c:showVal val="1"/>
          <c:showCatName val="0"/>
          <c:showSerName val="0"/>
          <c:showPercent val="0"/>
          <c:showBubbleSize val="0"/>
        </c:dLbls>
        <c:smooth val="0"/>
        <c:axId val="576459567"/>
        <c:axId val="576460047"/>
      </c:lineChart>
      <c:catAx>
        <c:axId val="5764595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76460047"/>
        <c:crosses val="autoZero"/>
        <c:auto val="1"/>
        <c:lblAlgn val="ctr"/>
        <c:lblOffset val="100"/>
        <c:noMultiLvlLbl val="0"/>
      </c:catAx>
      <c:valAx>
        <c:axId val="576460047"/>
        <c:scaling>
          <c:orientation val="minMax"/>
          <c:min val="20000"/>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76459567"/>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'SOURCE supply SH'!$F$2</c:f>
              <c:strCache>
                <c:ptCount val="1"/>
                <c:pt idx="0">
                  <c:v>Number of Units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'SOURCE supply SH'!$E$3:$E$14</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'SOURCE supply SH'!$F$3:$F$14</c:f>
              <c:numCache>
                <c:formatCode>_-* #,##0_-;\-* #,##0_-;_-* "-"??_-;_-@_-</c:formatCode>
                <c:ptCount val="12"/>
                <c:pt idx="0">
                  <c:v>2304</c:v>
                </c:pt>
                <c:pt idx="1">
                  <c:v>1490</c:v>
                </c:pt>
                <c:pt idx="2">
                  <c:v>880</c:v>
                </c:pt>
                <c:pt idx="3">
                  <c:v>632</c:v>
                </c:pt>
                <c:pt idx="4">
                  <c:v>1954</c:v>
                </c:pt>
                <c:pt idx="5">
                  <c:v>1359</c:v>
                </c:pt>
                <c:pt idx="6">
                  <c:v>1263</c:v>
                </c:pt>
                <c:pt idx="7">
                  <c:v>703</c:v>
                </c:pt>
                <c:pt idx="8">
                  <c:v>1137</c:v>
                </c:pt>
                <c:pt idx="9">
                  <c:v>1152</c:v>
                </c:pt>
                <c:pt idx="10">
                  <c:v>2666</c:v>
                </c:pt>
                <c:pt idx="11">
                  <c:v>927</c:v>
                </c:pt>
              </c:numCache>
            </c:numRef>
          </c:val>
          <c:extLst>
            <c:ext xmlns:c16="http://schemas.microsoft.com/office/drawing/2014/chart" uri="{C3380CC4-5D6E-409C-BE32-E72D297353CC}">
              <c16:uniqueId val="{00000000-C822-41D5-9E7F-A2EB92DA4202}"/>
            </c:ext>
          </c:extLst>
        </c:ser>
        <c:dLbls>
          <c:dLblPos val="outEnd"/>
          <c:showLegendKey val="0"/>
          <c:showVal val="1"/>
          <c:showCatName val="0"/>
          <c:showSerName val="0"/>
          <c:showPercent val="0"/>
          <c:showBubbleSize val="0"/>
        </c:dLbls>
        <c:gapWidth val="182"/>
        <c:axId val="843124192"/>
        <c:axId val="843127072"/>
      </c:barChart>
      <c:catAx>
        <c:axId val="84312419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843127072"/>
        <c:crosses val="autoZero"/>
        <c:auto val="1"/>
        <c:lblAlgn val="ctr"/>
        <c:lblOffset val="100"/>
        <c:noMultiLvlLbl val="0"/>
      </c:catAx>
      <c:valAx>
        <c:axId val="843127072"/>
        <c:scaling>
          <c:orientation val="minMax"/>
        </c:scaling>
        <c:delete val="1"/>
        <c:axPos val="t"/>
        <c:numFmt formatCode="_-* #,##0_-;\-* #,##0_-;_-* &quot;-&quot;??_-;_-@_-" sourceLinked="1"/>
        <c:majorTickMark val="none"/>
        <c:minorTickMark val="none"/>
        <c:tickLblPos val="nextTo"/>
        <c:crossAx val="8431241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'SOURCE supply SH'!$C$35</c:f>
              <c:strCache>
                <c:ptCount val="1"/>
                <c:pt idx="0">
                  <c:v>Sale/shared ownership</c:v>
                </c:pt>
              </c:strCache>
            </c:strRef>
          </c:tx>
          <c:spPr>
            <a:solidFill>
              <a:schemeClr val="accent1"/>
            </a:solidFill>
            <a:ln>
              <a:noFill/>
            </a:ln>
            <a:effectLst/>
          </c:spPr>
          <c:invertIfNegative val="0"/>
          <c:dLbls>
            <c:dLbl>
              <c:idx val="0"/>
              <c:layout>
                <c:manualLayout>
                  <c:x val="-8.7489063867016627E-3"/>
                  <c:y val="4.9282584805238679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D6C-416B-B2E2-7F16857DB16E}"/>
                </c:ext>
              </c:extLst>
            </c:dLbl>
            <c:dLbl>
              <c:idx val="1"/>
              <c:layout>
                <c:manualLayout>
                  <c:x val="-1.0936132983377077E-2"/>
                  <c:y val="-4.9282584805238679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D6C-416B-B2E2-7F16857DB16E}"/>
                </c:ext>
              </c:extLst>
            </c:dLbl>
            <c:dLbl>
              <c:idx val="2"/>
              <c:layout>
                <c:manualLayout>
                  <c:x val="-1.0936132983377077E-2"/>
                  <c:y val="-4.9282584805238679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D6C-416B-B2E2-7F16857DB16E}"/>
                </c:ext>
              </c:extLst>
            </c:dLbl>
            <c:dLbl>
              <c:idx val="3"/>
              <c:layout>
                <c:manualLayout>
                  <c:x val="-8.7489063867017026E-3"/>
                  <c:y val="-4.9282584805238679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D6C-416B-B2E2-7F16857DB16E}"/>
                </c:ext>
              </c:extLst>
            </c:dLbl>
            <c:dLbl>
              <c:idx val="4"/>
              <c:layout>
                <c:manualLayout>
                  <c:x val="-8.7489063867016627E-3"/>
                  <c:y val="5.376344086021505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D6C-416B-B2E2-7F16857DB16E}"/>
                </c:ext>
              </c:extLst>
            </c:dLbl>
            <c:dLbl>
              <c:idx val="7"/>
              <c:tx>
                <c:rich>
                  <a:bodyPr/>
                  <a:lstStyle/>
                  <a:p>
                    <a:r>
                      <a:rPr lang="en-US"/>
                      <a:t>0</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B1D7-4302-AA6D-7FCF8B53845C}"/>
                </c:ext>
              </c:extLst>
            </c:dLbl>
            <c:dLbl>
              <c:idx val="10"/>
              <c:layout>
                <c:manualLayout>
                  <c:x val="-1.3123359580052493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D6C-416B-B2E2-7F16857DB16E}"/>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'SOURCE supply SH'!$B$36:$B$47</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'SOURCE supply SH'!$C$36:$C$47</c:f>
              <c:numCache>
                <c:formatCode>_-* #,##0_-;\-* #,##0_-;_-* "-"??_-;_-@_-</c:formatCode>
                <c:ptCount val="12"/>
                <c:pt idx="0">
                  <c:v>465</c:v>
                </c:pt>
                <c:pt idx="1">
                  <c:v>814</c:v>
                </c:pt>
                <c:pt idx="2">
                  <c:v>326</c:v>
                </c:pt>
                <c:pt idx="3">
                  <c:v>284</c:v>
                </c:pt>
                <c:pt idx="4">
                  <c:v>826</c:v>
                </c:pt>
                <c:pt idx="5">
                  <c:v>365</c:v>
                </c:pt>
                <c:pt idx="6">
                  <c:v>501</c:v>
                </c:pt>
                <c:pt idx="7">
                  <c:v>0</c:v>
                </c:pt>
                <c:pt idx="8">
                  <c:v>311</c:v>
                </c:pt>
                <c:pt idx="9">
                  <c:v>466</c:v>
                </c:pt>
                <c:pt idx="10">
                  <c:v>1341</c:v>
                </c:pt>
                <c:pt idx="11">
                  <c:v>292</c:v>
                </c:pt>
              </c:numCache>
            </c:numRef>
          </c:val>
          <c:extLst>
            <c:ext xmlns:c16="http://schemas.microsoft.com/office/drawing/2014/chart" uri="{C3380CC4-5D6E-409C-BE32-E72D297353CC}">
              <c16:uniqueId val="{00000006-3D6C-416B-B2E2-7F16857DB16E}"/>
            </c:ext>
          </c:extLst>
        </c:ser>
        <c:ser>
          <c:idx val="1"/>
          <c:order val="1"/>
          <c:tx>
            <c:strRef>
              <c:f>'SOURCE supply SH'!$D$35</c:f>
              <c:strCache>
                <c:ptCount val="1"/>
                <c:pt idx="0">
                  <c:v>Social/affordable rent</c:v>
                </c:pt>
              </c:strCache>
            </c:strRef>
          </c:tx>
          <c:spPr>
            <a:solidFill>
              <a:schemeClr val="accent2"/>
            </a:solidFill>
            <a:ln>
              <a:noFill/>
            </a:ln>
            <a:effectLst/>
          </c:spPr>
          <c:invertIfNegative val="0"/>
          <c:dLbls>
            <c:dLbl>
              <c:idx val="10"/>
              <c:layout>
                <c:manualLayout>
                  <c:x val="1.968503937007874E-2"/>
                  <c:y val="4.9282584805238679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3D6C-416B-B2E2-7F16857DB16E}"/>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'SOURCE supply SH'!$B$36:$B$47</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'SOURCE supply SH'!$D$36:$D$47</c:f>
              <c:numCache>
                <c:formatCode>_-* #,##0_-;\-* #,##0_-;_-* "-"??_-;_-@_-</c:formatCode>
                <c:ptCount val="12"/>
                <c:pt idx="0">
                  <c:v>1839</c:v>
                </c:pt>
                <c:pt idx="1">
                  <c:v>676</c:v>
                </c:pt>
                <c:pt idx="2">
                  <c:v>554</c:v>
                </c:pt>
                <c:pt idx="3">
                  <c:v>348</c:v>
                </c:pt>
                <c:pt idx="4">
                  <c:v>1128</c:v>
                </c:pt>
                <c:pt idx="5">
                  <c:v>994</c:v>
                </c:pt>
                <c:pt idx="6">
                  <c:v>762</c:v>
                </c:pt>
                <c:pt idx="7">
                  <c:v>703</c:v>
                </c:pt>
                <c:pt idx="8">
                  <c:v>826</c:v>
                </c:pt>
                <c:pt idx="9">
                  <c:v>686</c:v>
                </c:pt>
                <c:pt idx="10">
                  <c:v>1325</c:v>
                </c:pt>
                <c:pt idx="11">
                  <c:v>635</c:v>
                </c:pt>
              </c:numCache>
            </c:numRef>
          </c:val>
          <c:extLst>
            <c:ext xmlns:c16="http://schemas.microsoft.com/office/drawing/2014/chart" uri="{C3380CC4-5D6E-409C-BE32-E72D297353CC}">
              <c16:uniqueId val="{00000008-3D6C-416B-B2E2-7F16857DB16E}"/>
            </c:ext>
          </c:extLst>
        </c:ser>
        <c:dLbls>
          <c:dLblPos val="outEnd"/>
          <c:showLegendKey val="0"/>
          <c:showVal val="1"/>
          <c:showCatName val="0"/>
          <c:showSerName val="0"/>
          <c:showPercent val="0"/>
          <c:showBubbleSize val="0"/>
        </c:dLbls>
        <c:gapWidth val="219"/>
        <c:overlap val="-27"/>
        <c:axId val="1405032400"/>
        <c:axId val="1405029040"/>
      </c:barChart>
      <c:catAx>
        <c:axId val="14050324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405029040"/>
        <c:crosses val="autoZero"/>
        <c:auto val="1"/>
        <c:lblAlgn val="ctr"/>
        <c:lblOffset val="100"/>
        <c:noMultiLvlLbl val="0"/>
      </c:catAx>
      <c:valAx>
        <c:axId val="1405029040"/>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050324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'SOURCE supply SH'!$H$35</c:f>
              <c:strCache>
                <c:ptCount val="1"/>
                <c:pt idx="0">
                  <c:v>Social/affordable rent</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'SOURCE supply SH'!$G$36:$G$47</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'SOURCE supply SH'!$H$36:$H$47</c:f>
              <c:numCache>
                <c:formatCode>0</c:formatCode>
                <c:ptCount val="12"/>
                <c:pt idx="0">
                  <c:v>65</c:v>
                </c:pt>
                <c:pt idx="1">
                  <c:v>127</c:v>
                </c:pt>
                <c:pt idx="2">
                  <c:v>26</c:v>
                </c:pt>
                <c:pt idx="3">
                  <c:v>0</c:v>
                </c:pt>
                <c:pt idx="4">
                  <c:v>65</c:v>
                </c:pt>
                <c:pt idx="5">
                  <c:v>38</c:v>
                </c:pt>
                <c:pt idx="6">
                  <c:v>40</c:v>
                </c:pt>
                <c:pt idx="7">
                  <c:v>42</c:v>
                </c:pt>
                <c:pt idx="8">
                  <c:v>0</c:v>
                </c:pt>
                <c:pt idx="9">
                  <c:v>30</c:v>
                </c:pt>
                <c:pt idx="10">
                  <c:v>160</c:v>
                </c:pt>
                <c:pt idx="11">
                  <c:v>40</c:v>
                </c:pt>
              </c:numCache>
            </c:numRef>
          </c:val>
          <c:extLst>
            <c:ext xmlns:c16="http://schemas.microsoft.com/office/drawing/2014/chart" uri="{C3380CC4-5D6E-409C-BE32-E72D297353CC}">
              <c16:uniqueId val="{00000000-3410-480A-AF36-E423314387E0}"/>
            </c:ext>
          </c:extLst>
        </c:ser>
        <c:ser>
          <c:idx val="1"/>
          <c:order val="1"/>
          <c:tx>
            <c:strRef>
              <c:f>'SOURCE supply SH'!$I$35</c:f>
              <c:strCache>
                <c:ptCount val="1"/>
                <c:pt idx="0">
                  <c:v>For sale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'SOURCE supply SH'!$G$36:$G$47</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'SOURCE supply SH'!$I$36:$I$47</c:f>
              <c:numCache>
                <c:formatCode>0</c:formatCode>
                <c:ptCount val="12"/>
                <c:pt idx="0">
                  <c:v>0</c:v>
                </c:pt>
                <c:pt idx="1">
                  <c:v>62</c:v>
                </c:pt>
                <c:pt idx="2">
                  <c:v>0</c:v>
                </c:pt>
                <c:pt idx="3">
                  <c:v>0</c:v>
                </c:pt>
                <c:pt idx="4">
                  <c:v>58</c:v>
                </c:pt>
                <c:pt idx="5">
                  <c:v>53</c:v>
                </c:pt>
                <c:pt idx="6">
                  <c:v>60</c:v>
                </c:pt>
                <c:pt idx="7">
                  <c:v>0</c:v>
                </c:pt>
                <c:pt idx="8">
                  <c:v>0</c:v>
                </c:pt>
                <c:pt idx="9">
                  <c:v>0</c:v>
                </c:pt>
                <c:pt idx="10">
                  <c:v>0</c:v>
                </c:pt>
                <c:pt idx="11">
                  <c:v>56</c:v>
                </c:pt>
              </c:numCache>
            </c:numRef>
          </c:val>
          <c:extLst>
            <c:ext xmlns:c16="http://schemas.microsoft.com/office/drawing/2014/chart" uri="{C3380CC4-5D6E-409C-BE32-E72D297353CC}">
              <c16:uniqueId val="{00000001-3410-480A-AF36-E423314387E0}"/>
            </c:ext>
          </c:extLst>
        </c:ser>
        <c:dLbls>
          <c:dLblPos val="outEnd"/>
          <c:showLegendKey val="0"/>
          <c:showVal val="1"/>
          <c:showCatName val="0"/>
          <c:showSerName val="0"/>
          <c:showPercent val="0"/>
          <c:showBubbleSize val="0"/>
        </c:dLbls>
        <c:gapWidth val="219"/>
        <c:overlap val="-27"/>
        <c:axId val="1563178656"/>
        <c:axId val="1563177216"/>
      </c:barChart>
      <c:catAx>
        <c:axId val="1563178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563177216"/>
        <c:crosses val="autoZero"/>
        <c:auto val="1"/>
        <c:lblAlgn val="ctr"/>
        <c:lblOffset val="100"/>
        <c:noMultiLvlLbl val="0"/>
      </c:catAx>
      <c:valAx>
        <c:axId val="1563177216"/>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31786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'Care Home'!$J$4</c:f>
              <c:strCache>
                <c:ptCount val="1"/>
                <c:pt idx="0">
                  <c:v>Total Number of care homes </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('Care Home'!$G$20:$G$22,'Care Home'!$G$23)</c:f>
              <c:strCache>
                <c:ptCount val="4"/>
                <c:pt idx="0">
                  <c:v>Mid</c:v>
                </c:pt>
                <c:pt idx="1">
                  <c:v>North</c:v>
                </c:pt>
                <c:pt idx="2">
                  <c:v>South</c:v>
                </c:pt>
                <c:pt idx="3">
                  <c:v>West</c:v>
                </c:pt>
              </c:strCache>
            </c:strRef>
          </c:cat>
          <c:val>
            <c:numRef>
              <c:f>('Care Home'!$J$20:$J$22,'Care Home'!$J$23)</c:f>
              <c:numCache>
                <c:formatCode>General</c:formatCode>
                <c:ptCount val="4"/>
                <c:pt idx="0">
                  <c:v>61</c:v>
                </c:pt>
                <c:pt idx="1">
                  <c:v>68</c:v>
                </c:pt>
                <c:pt idx="2">
                  <c:v>46</c:v>
                </c:pt>
                <c:pt idx="3">
                  <c:v>37</c:v>
                </c:pt>
              </c:numCache>
            </c:numRef>
          </c:val>
          <c:extLst>
            <c:ext xmlns:c16="http://schemas.microsoft.com/office/drawing/2014/chart" uri="{C3380CC4-5D6E-409C-BE32-E72D297353CC}">
              <c16:uniqueId val="{00000000-8DDD-4DCA-8C8A-D3974E01B647}"/>
            </c:ext>
          </c:extLst>
        </c:ser>
        <c:dLbls>
          <c:dLblPos val="outEnd"/>
          <c:showLegendKey val="0"/>
          <c:showVal val="1"/>
          <c:showCatName val="0"/>
          <c:showSerName val="0"/>
          <c:showPercent val="0"/>
          <c:showBubbleSize val="0"/>
        </c:dLbls>
        <c:gapWidth val="219"/>
        <c:overlap val="-27"/>
        <c:axId val="2124959264"/>
        <c:axId val="2124959744"/>
      </c:barChart>
      <c:catAx>
        <c:axId val="21249592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24959744"/>
        <c:crosses val="autoZero"/>
        <c:auto val="1"/>
        <c:lblAlgn val="ctr"/>
        <c:lblOffset val="100"/>
        <c:noMultiLvlLbl val="0"/>
      </c:catAx>
      <c:valAx>
        <c:axId val="2124959744"/>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2495926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'Care Home - Supply'!$J$26</c:f>
              <c:strCache>
                <c:ptCount val="1"/>
                <c:pt idx="0">
                  <c:v>Nursing care</c:v>
                </c:pt>
              </c:strCache>
            </c:strRef>
          </c:tx>
          <c:spPr>
            <a:solidFill>
              <a:srgbClr val="00B0F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'Care Home - Supply'!$I$27:$I$38</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'Care Home - Supply'!$J$27:$J$38</c:f>
              <c:numCache>
                <c:formatCode>_-* #,##0_-;\-* #,##0_-;_-* "-"??_-;_-@_-</c:formatCode>
                <c:ptCount val="12"/>
                <c:pt idx="0">
                  <c:v>132</c:v>
                </c:pt>
                <c:pt idx="1">
                  <c:v>418</c:v>
                </c:pt>
                <c:pt idx="2">
                  <c:v>238</c:v>
                </c:pt>
                <c:pt idx="3">
                  <c:v>175</c:v>
                </c:pt>
                <c:pt idx="4">
                  <c:v>398</c:v>
                </c:pt>
                <c:pt idx="5">
                  <c:v>376</c:v>
                </c:pt>
                <c:pt idx="6">
                  <c:v>409</c:v>
                </c:pt>
                <c:pt idx="7">
                  <c:v>145</c:v>
                </c:pt>
                <c:pt idx="8">
                  <c:v>75</c:v>
                </c:pt>
                <c:pt idx="9">
                  <c:v>71</c:v>
                </c:pt>
                <c:pt idx="10">
                  <c:v>191</c:v>
                </c:pt>
                <c:pt idx="11">
                  <c:v>93</c:v>
                </c:pt>
              </c:numCache>
            </c:numRef>
          </c:val>
          <c:extLst>
            <c:ext xmlns:c16="http://schemas.microsoft.com/office/drawing/2014/chart" uri="{C3380CC4-5D6E-409C-BE32-E72D297353CC}">
              <c16:uniqueId val="{00000000-7015-4876-BB5B-68882B802414}"/>
            </c:ext>
          </c:extLst>
        </c:ser>
        <c:ser>
          <c:idx val="1"/>
          <c:order val="1"/>
          <c:tx>
            <c:strRef>
              <c:f>'Care Home - Supply'!$K$26</c:f>
              <c:strCache>
                <c:ptCount val="1"/>
                <c:pt idx="0">
                  <c:v>Residential care</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'Care Home - Supply'!$I$27:$I$38</c:f>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f>'Care Home - Supply'!$K$27:$K$38</c:f>
              <c:numCache>
                <c:formatCode>_-* #,##0_-;\-* #,##0_-;_-* "-"??_-;_-@_-</c:formatCode>
                <c:ptCount val="12"/>
                <c:pt idx="0">
                  <c:v>654</c:v>
                </c:pt>
                <c:pt idx="1">
                  <c:v>1108</c:v>
                </c:pt>
                <c:pt idx="2">
                  <c:v>626</c:v>
                </c:pt>
                <c:pt idx="3">
                  <c:v>439</c:v>
                </c:pt>
                <c:pt idx="4">
                  <c:v>779</c:v>
                </c:pt>
                <c:pt idx="5">
                  <c:v>830</c:v>
                </c:pt>
                <c:pt idx="6">
                  <c:v>752</c:v>
                </c:pt>
                <c:pt idx="7">
                  <c:v>208</c:v>
                </c:pt>
                <c:pt idx="8">
                  <c:v>423</c:v>
                </c:pt>
                <c:pt idx="9">
                  <c:v>342</c:v>
                </c:pt>
                <c:pt idx="10">
                  <c:v>1316</c:v>
                </c:pt>
                <c:pt idx="11">
                  <c:v>600</c:v>
                </c:pt>
              </c:numCache>
            </c:numRef>
          </c:val>
          <c:extLst>
            <c:ext xmlns:c16="http://schemas.microsoft.com/office/drawing/2014/chart" uri="{C3380CC4-5D6E-409C-BE32-E72D297353CC}">
              <c16:uniqueId val="{00000001-7015-4876-BB5B-68882B802414}"/>
            </c:ext>
          </c:extLst>
        </c:ser>
        <c:dLbls>
          <c:dLblPos val="outEnd"/>
          <c:showLegendKey val="0"/>
          <c:showVal val="1"/>
          <c:showCatName val="0"/>
          <c:showSerName val="0"/>
          <c:showPercent val="0"/>
          <c:showBubbleSize val="0"/>
        </c:dLbls>
        <c:gapWidth val="219"/>
        <c:overlap val="-27"/>
        <c:axId val="228056608"/>
        <c:axId val="228055648"/>
        <c:extLst>
          <c:ext xmlns:c15="http://schemas.microsoft.com/office/drawing/2012/chart" uri="{02D57815-91ED-43cb-92C2-25804820EDAC}">
            <c15:filteredBarSeries>
              <c15:ser>
                <c:idx val="2"/>
                <c:order val="2"/>
                <c:tx>
                  <c:strRef>
                    <c:extLst>
                      <c:ext uri="{02D57815-91ED-43cb-92C2-25804820EDAC}">
                        <c15:formulaRef>
                          <c15:sqref>'Care Home - Supply'!#REF!</c15:sqref>
                        </c15:formulaRef>
                      </c:ext>
                    </c:extLst>
                    <c:strCache>
                      <c:ptCount val="1"/>
                      <c:pt idx="0">
                        <c:v>#REF!</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'Care Home - Supply'!$I$27:$I$38</c15:sqref>
                        </c15:formulaRef>
                      </c:ext>
                    </c:extLst>
                    <c:strCache>
                      <c:ptCount val="12"/>
                      <c:pt idx="0">
                        <c:v>Basildon</c:v>
                      </c:pt>
                      <c:pt idx="1">
                        <c:v>Braintree</c:v>
                      </c:pt>
                      <c:pt idx="2">
                        <c:v>Brentwood</c:v>
                      </c:pt>
                      <c:pt idx="3">
                        <c:v>Castle Point</c:v>
                      </c:pt>
                      <c:pt idx="4">
                        <c:v>Chelmsford</c:v>
                      </c:pt>
                      <c:pt idx="5">
                        <c:v>Colchester</c:v>
                      </c:pt>
                      <c:pt idx="6">
                        <c:v>Epping Forest</c:v>
                      </c:pt>
                      <c:pt idx="7">
                        <c:v>Harlow</c:v>
                      </c:pt>
                      <c:pt idx="8">
                        <c:v>Maldon</c:v>
                      </c:pt>
                      <c:pt idx="9">
                        <c:v>Rochford</c:v>
                      </c:pt>
                      <c:pt idx="10">
                        <c:v>Tendring</c:v>
                      </c:pt>
                      <c:pt idx="11">
                        <c:v>Uttlesford</c:v>
                      </c:pt>
                    </c:strCache>
                  </c:strRef>
                </c:cat>
                <c:val>
                  <c:numRef>
                    <c:extLst>
                      <c:ext uri="{02D57815-91ED-43cb-92C2-25804820EDAC}">
                        <c15:formulaRef>
                          <c15:sqref>'Care Home - Supply'!#REF!</c15:sqref>
                        </c15:formulaRef>
                      </c:ext>
                    </c:extLst>
                    <c:numCache>
                      <c:formatCode>General</c:formatCode>
                      <c:ptCount val="1"/>
                      <c:pt idx="0">
                        <c:v>1</c:v>
                      </c:pt>
                    </c:numCache>
                  </c:numRef>
                </c:val>
                <c:extLst>
                  <c:ext xmlns:c16="http://schemas.microsoft.com/office/drawing/2014/chart" uri="{C3380CC4-5D6E-409C-BE32-E72D297353CC}">
                    <c16:uniqueId val="{00000002-7015-4876-BB5B-68882B802414}"/>
                  </c:ext>
                </c:extLst>
              </c15:ser>
            </c15:filteredBarSeries>
          </c:ext>
        </c:extLst>
      </c:barChart>
      <c:catAx>
        <c:axId val="2280566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228055648"/>
        <c:crosses val="autoZero"/>
        <c:auto val="1"/>
        <c:lblAlgn val="ctr"/>
        <c:lblOffset val="100"/>
        <c:noMultiLvlLbl val="0"/>
      </c:catAx>
      <c:valAx>
        <c:axId val="228055648"/>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280566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DFG!$P$27</c:f>
              <c:strCache>
                <c:ptCount val="1"/>
                <c:pt idx="0">
                  <c:v>Number of grant applications</c:v>
                </c:pt>
              </c:strCache>
            </c:strRef>
          </c:tx>
          <c:spPr>
            <a:ln w="28575" cap="rnd">
              <a:solidFill>
                <a:schemeClr val="accent1"/>
              </a:solidFill>
              <a:round/>
            </a:ln>
            <a:effectLst/>
          </c:spPr>
          <c:marker>
            <c:symbol val="none"/>
          </c:marker>
          <c:dLbls>
            <c:spPr>
              <a:solidFill>
                <a:schemeClr val="tx2">
                  <a:lumMod val="10000"/>
                  <a:lumOff val="90000"/>
                </a:schemeClr>
              </a:solid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DFG!$Q$2:$T$2</c:f>
              <c:strCache>
                <c:ptCount val="4"/>
                <c:pt idx="0">
                  <c:v> 2024-25</c:v>
                </c:pt>
                <c:pt idx="1">
                  <c:v>2029-30</c:v>
                </c:pt>
                <c:pt idx="2">
                  <c:v>2034-35</c:v>
                </c:pt>
                <c:pt idx="3">
                  <c:v>2039-40</c:v>
                </c:pt>
              </c:strCache>
            </c:strRef>
          </c:cat>
          <c:val>
            <c:numRef>
              <c:f>DFG!$Q$27:$T$27</c:f>
              <c:numCache>
                <c:formatCode>_-* #,##0_-;\-* #,##0_-;_-* "-"??_-;_-@_-</c:formatCode>
                <c:ptCount val="4"/>
                <c:pt idx="0">
                  <c:v>1250</c:v>
                </c:pt>
                <c:pt idx="1">
                  <c:v>1822.2861178369653</c:v>
                </c:pt>
                <c:pt idx="2">
                  <c:v>2394.5722356739307</c:v>
                </c:pt>
                <c:pt idx="3">
                  <c:v>2966.858353510896</c:v>
                </c:pt>
              </c:numCache>
            </c:numRef>
          </c:val>
          <c:smooth val="0"/>
          <c:extLst>
            <c:ext xmlns:c16="http://schemas.microsoft.com/office/drawing/2014/chart" uri="{C3380CC4-5D6E-409C-BE32-E72D297353CC}">
              <c16:uniqueId val="{00000000-8A27-4984-AD9E-F9FC9A282A67}"/>
            </c:ext>
          </c:extLst>
        </c:ser>
        <c:ser>
          <c:idx val="1"/>
          <c:order val="1"/>
          <c:tx>
            <c:strRef>
              <c:f>DFG!$P$28</c:f>
              <c:strCache>
                <c:ptCount val="1"/>
                <c:pt idx="0">
                  <c:v>Number of grants completed</c:v>
                </c:pt>
              </c:strCache>
              <c:extLst xmlns:c15="http://schemas.microsoft.com/office/drawing/2012/chart"/>
            </c:strRef>
          </c:tx>
          <c:spPr>
            <a:ln w="28575" cap="rnd">
              <a:solidFill>
                <a:schemeClr val="accent2"/>
              </a:solidFill>
              <a:round/>
            </a:ln>
            <a:effectLst/>
          </c:spPr>
          <c:marker>
            <c:symbol val="none"/>
          </c:marker>
          <c:dLbls>
            <c:dLbl>
              <c:idx val="0"/>
              <c:layout>
                <c:manualLayout>
                  <c:x val="-3.3857546432650154E-2"/>
                  <c:y val="3.9801077496891837E-2"/>
                </c:manualLayout>
              </c:layout>
              <c:dLblPos val="r"/>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1-8A27-4984-AD9E-F9FC9A282A67}"/>
                </c:ext>
              </c:extLst>
            </c:dLbl>
            <c:dLbl>
              <c:idx val="1"/>
              <c:layout>
                <c:manualLayout>
                  <c:x val="-4.2000040071326961E-2"/>
                  <c:y val="5.3836165216190078E-2"/>
                </c:manualLayout>
              </c:layout>
              <c:dLblPos val="r"/>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2-8A27-4984-AD9E-F9FC9A282A67}"/>
                </c:ext>
              </c:extLst>
            </c:dLbl>
            <c:dLbl>
              <c:idx val="2"/>
              <c:layout>
                <c:manualLayout>
                  <c:x val="-3.5893169842319481E-2"/>
                  <c:y val="4.9157802643090664E-2"/>
                </c:manualLayout>
              </c:layout>
              <c:dLblPos val="r"/>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3-8A27-4984-AD9E-F9FC9A282A67}"/>
                </c:ext>
              </c:extLst>
            </c:dLbl>
            <c:dLbl>
              <c:idx val="3"/>
              <c:layout>
                <c:manualLayout>
                  <c:x val="-4.2000040071326961E-2"/>
                  <c:y val="5.3836165216190036E-2"/>
                </c:manualLayout>
              </c:layout>
              <c:dLblPos val="r"/>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4-8A27-4984-AD9E-F9FC9A282A67}"/>
                </c:ext>
              </c:extLst>
            </c:dLbl>
            <c:spPr>
              <a:solidFill>
                <a:schemeClr val="accent2">
                  <a:lumMod val="20000"/>
                  <a:lumOff val="80000"/>
                </a:schemeClr>
              </a:solid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DFG!$Q$2:$T$2</c:f>
              <c:strCache>
                <c:ptCount val="4"/>
                <c:pt idx="0">
                  <c:v> 2024-25</c:v>
                </c:pt>
                <c:pt idx="1">
                  <c:v>2029-30</c:v>
                </c:pt>
                <c:pt idx="2">
                  <c:v>2034-35</c:v>
                </c:pt>
                <c:pt idx="3">
                  <c:v>2039-40</c:v>
                </c:pt>
              </c:strCache>
              <c:extLst xmlns:c15="http://schemas.microsoft.com/office/drawing/2012/chart"/>
            </c:strRef>
          </c:cat>
          <c:val>
            <c:numRef>
              <c:f>DFG!$Q$28:$T$28</c:f>
              <c:numCache>
                <c:formatCode>_-* #,##0_-;\-* #,##0_-;_-* "-"??_-;_-@_-</c:formatCode>
                <c:ptCount val="4"/>
                <c:pt idx="0">
                  <c:v>1114</c:v>
                </c:pt>
                <c:pt idx="1">
                  <c:v>1527.3432170029091</c:v>
                </c:pt>
                <c:pt idx="2">
                  <c:v>1940.6864340058182</c:v>
                </c:pt>
                <c:pt idx="3">
                  <c:v>2354.0296510087273</c:v>
                </c:pt>
              </c:numCache>
              <c:extLst xmlns:c15="http://schemas.microsoft.com/office/drawing/2012/chart"/>
            </c:numRef>
          </c:val>
          <c:smooth val="0"/>
          <c:extLst>
            <c:ext xmlns:c16="http://schemas.microsoft.com/office/drawing/2014/chart" uri="{C3380CC4-5D6E-409C-BE32-E72D297353CC}">
              <c16:uniqueId val="{00000005-8A27-4984-AD9E-F9FC9A282A67}"/>
            </c:ext>
          </c:extLst>
        </c:ser>
        <c:dLbls>
          <c:dLblPos val="t"/>
          <c:showLegendKey val="0"/>
          <c:showVal val="1"/>
          <c:showCatName val="0"/>
          <c:showSerName val="0"/>
          <c:showPercent val="0"/>
          <c:showBubbleSize val="0"/>
        </c:dLbls>
        <c:smooth val="0"/>
        <c:axId val="630391648"/>
        <c:axId val="630391168"/>
        <c:extLst/>
      </c:lineChart>
      <c:catAx>
        <c:axId val="6303916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630391168"/>
        <c:crosses val="autoZero"/>
        <c:auto val="1"/>
        <c:lblAlgn val="ctr"/>
        <c:lblOffset val="100"/>
        <c:noMultiLvlLbl val="0"/>
      </c:catAx>
      <c:valAx>
        <c:axId val="630391168"/>
        <c:scaling>
          <c:orientation val="minMax"/>
        </c:scaling>
        <c:delete val="0"/>
        <c:axPos val="l"/>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03916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axCatchAll xmlns="22d97ed3-d2a5-4c55-aaa9-0f8d366c11e6" xsi:nil="true"/>
    <lcf76f155ced4ddcb4097134ff3c332f xmlns="3e6cab67-71e1-43fe-bf44-962cf23444a2">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37D2CA70CA811A4C9F18DA57CEC52A38" ma:contentTypeVersion="19" ma:contentTypeDescription="Create a new document." ma:contentTypeScope="" ma:versionID="74525259a308f018ec7bc2cf235e9f6f">
  <xsd:schema xmlns:xsd="http://www.w3.org/2001/XMLSchema" xmlns:xs="http://www.w3.org/2001/XMLSchema" xmlns:p="http://schemas.microsoft.com/office/2006/metadata/properties" xmlns:ns2="3e6cab67-71e1-43fe-bf44-962cf23444a2" xmlns:ns3="22d97ed3-d2a5-4c55-aaa9-0f8d366c11e6" targetNamespace="http://schemas.microsoft.com/office/2006/metadata/properties" ma:root="true" ma:fieldsID="a8e6d6c262ef17dcdfbbd55fb0dbdcb6" ns2:_="" ns3:_="">
    <xsd:import namespace="3e6cab67-71e1-43fe-bf44-962cf23444a2"/>
    <xsd:import namespace="22d97ed3-d2a5-4c55-aaa9-0f8d366c11e6"/>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6cab67-71e1-43fe-bf44-962cf23444a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e1341af-6b55-40d1-bbfc-2f154f0a758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2d97ed3-d2a5-4c55-aaa9-0f8d366c11e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ace1bcc3-3507-4c8f-bcef-5392e852d6b9}" ma:internalName="TaxCatchAll" ma:showField="CatchAllData" ma:web="22d97ed3-d2a5-4c55-aaa9-0f8d366c11e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FEEAB5E-B6E9-4048-8301-6185DFABEE4E}">
  <ds:schemaRefs>
    <ds:schemaRef ds:uri="http://schemas.openxmlformats.org/officeDocument/2006/bibliography"/>
  </ds:schemaRefs>
</ds:datastoreItem>
</file>

<file path=customXml/itemProps2.xml><?xml version="1.0" encoding="utf-8"?>
<ds:datastoreItem xmlns:ds="http://schemas.openxmlformats.org/officeDocument/2006/customXml" ds:itemID="{D6E99A0C-B9F8-48A3-8081-5892DF3480D5}">
  <ds:schemaRefs>
    <ds:schemaRef ds:uri="http://schemas.microsoft.com/office/2006/metadata/properties"/>
    <ds:schemaRef ds:uri="http://schemas.microsoft.com/office/infopath/2007/PartnerControls"/>
    <ds:schemaRef ds:uri="22d97ed3-d2a5-4c55-aaa9-0f8d366c11e6"/>
    <ds:schemaRef ds:uri="3e6cab67-71e1-43fe-bf44-962cf23444a2"/>
  </ds:schemaRefs>
</ds:datastoreItem>
</file>

<file path=customXml/itemProps3.xml><?xml version="1.0" encoding="utf-8"?>
<ds:datastoreItem xmlns:ds="http://schemas.openxmlformats.org/officeDocument/2006/customXml" ds:itemID="{1C9A4D92-B4C9-42F9-A968-814B7F268098}">
  <ds:schemaRefs>
    <ds:schemaRef ds:uri="http://schemas.microsoft.com/sharepoint/v3/contenttype/forms"/>
  </ds:schemaRefs>
</ds:datastoreItem>
</file>

<file path=customXml/itemProps4.xml><?xml version="1.0" encoding="utf-8"?>
<ds:datastoreItem xmlns:ds="http://schemas.openxmlformats.org/officeDocument/2006/customXml" ds:itemID="{AC8243C4-3BDD-4FC3-8C38-9926029918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6cab67-71e1-43fe-bf44-962cf23444a2"/>
    <ds:schemaRef ds:uri="22d97ed3-d2a5-4c55-aaa9-0f8d366c11e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271</Pages>
  <Words>73227</Words>
  <Characters>417396</Characters>
  <Application>Microsoft Office Word</Application>
  <DocSecurity>0</DocSecurity>
  <Lines>3478</Lines>
  <Paragraphs>979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489644</CharactersWithSpaces>
  <SharedDoc>false</SharedDoc>
  <HLinks>
    <vt:vector size="738" baseType="variant">
      <vt:variant>
        <vt:i4>196690</vt:i4>
      </vt:variant>
      <vt:variant>
        <vt:i4>1095</vt:i4>
      </vt:variant>
      <vt:variant>
        <vt:i4>0</vt:i4>
      </vt:variant>
      <vt:variant>
        <vt:i4>5</vt:i4>
      </vt:variant>
      <vt:variant>
        <vt:lpwstr>https://www.gov.uk/shared-ownership-scheme/who-can-apply</vt:lpwstr>
      </vt:variant>
      <vt:variant>
        <vt:lpwstr/>
      </vt:variant>
      <vt:variant>
        <vt:i4>6815848</vt:i4>
      </vt:variant>
      <vt:variant>
        <vt:i4>447</vt:i4>
      </vt:variant>
      <vt:variant>
        <vt:i4>0</vt:i4>
      </vt:variant>
      <vt:variant>
        <vt:i4>5</vt:i4>
      </vt:variant>
      <vt:variant>
        <vt:lpwstr>https://www.legislation.gov.uk/id/uksi/2013/376</vt:lpwstr>
      </vt:variant>
      <vt:variant>
        <vt:lpwstr/>
      </vt:variant>
      <vt:variant>
        <vt:i4>1638412</vt:i4>
      </vt:variant>
      <vt:variant>
        <vt:i4>444</vt:i4>
      </vt:variant>
      <vt:variant>
        <vt:i4>0</vt:i4>
      </vt:variant>
      <vt:variant>
        <vt:i4>5</vt:i4>
      </vt:variant>
      <vt:variant>
        <vt:lpwstr>https://www.legislation.gov.uk/ukpga/2023/26</vt:lpwstr>
      </vt:variant>
      <vt:variant>
        <vt:lpwstr>section-12-2</vt:lpwstr>
      </vt:variant>
      <vt:variant>
        <vt:i4>1048630</vt:i4>
      </vt:variant>
      <vt:variant>
        <vt:i4>434</vt:i4>
      </vt:variant>
      <vt:variant>
        <vt:i4>0</vt:i4>
      </vt:variant>
      <vt:variant>
        <vt:i4>5</vt:i4>
      </vt:variant>
      <vt:variant>
        <vt:lpwstr/>
      </vt:variant>
      <vt:variant>
        <vt:lpwstr>_Toc204006017</vt:lpwstr>
      </vt:variant>
      <vt:variant>
        <vt:i4>1048630</vt:i4>
      </vt:variant>
      <vt:variant>
        <vt:i4>428</vt:i4>
      </vt:variant>
      <vt:variant>
        <vt:i4>0</vt:i4>
      </vt:variant>
      <vt:variant>
        <vt:i4>5</vt:i4>
      </vt:variant>
      <vt:variant>
        <vt:lpwstr/>
      </vt:variant>
      <vt:variant>
        <vt:lpwstr>_Toc204006016</vt:lpwstr>
      </vt:variant>
      <vt:variant>
        <vt:i4>1048630</vt:i4>
      </vt:variant>
      <vt:variant>
        <vt:i4>422</vt:i4>
      </vt:variant>
      <vt:variant>
        <vt:i4>0</vt:i4>
      </vt:variant>
      <vt:variant>
        <vt:i4>5</vt:i4>
      </vt:variant>
      <vt:variant>
        <vt:lpwstr/>
      </vt:variant>
      <vt:variant>
        <vt:lpwstr>_Toc204006015</vt:lpwstr>
      </vt:variant>
      <vt:variant>
        <vt:i4>1048630</vt:i4>
      </vt:variant>
      <vt:variant>
        <vt:i4>416</vt:i4>
      </vt:variant>
      <vt:variant>
        <vt:i4>0</vt:i4>
      </vt:variant>
      <vt:variant>
        <vt:i4>5</vt:i4>
      </vt:variant>
      <vt:variant>
        <vt:lpwstr/>
      </vt:variant>
      <vt:variant>
        <vt:lpwstr>_Toc204006014</vt:lpwstr>
      </vt:variant>
      <vt:variant>
        <vt:i4>1048630</vt:i4>
      </vt:variant>
      <vt:variant>
        <vt:i4>410</vt:i4>
      </vt:variant>
      <vt:variant>
        <vt:i4>0</vt:i4>
      </vt:variant>
      <vt:variant>
        <vt:i4>5</vt:i4>
      </vt:variant>
      <vt:variant>
        <vt:lpwstr/>
      </vt:variant>
      <vt:variant>
        <vt:lpwstr>_Toc204006013</vt:lpwstr>
      </vt:variant>
      <vt:variant>
        <vt:i4>1048630</vt:i4>
      </vt:variant>
      <vt:variant>
        <vt:i4>404</vt:i4>
      </vt:variant>
      <vt:variant>
        <vt:i4>0</vt:i4>
      </vt:variant>
      <vt:variant>
        <vt:i4>5</vt:i4>
      </vt:variant>
      <vt:variant>
        <vt:lpwstr/>
      </vt:variant>
      <vt:variant>
        <vt:lpwstr>_Toc204006012</vt:lpwstr>
      </vt:variant>
      <vt:variant>
        <vt:i4>1048630</vt:i4>
      </vt:variant>
      <vt:variant>
        <vt:i4>398</vt:i4>
      </vt:variant>
      <vt:variant>
        <vt:i4>0</vt:i4>
      </vt:variant>
      <vt:variant>
        <vt:i4>5</vt:i4>
      </vt:variant>
      <vt:variant>
        <vt:lpwstr/>
      </vt:variant>
      <vt:variant>
        <vt:lpwstr>_Toc204006011</vt:lpwstr>
      </vt:variant>
      <vt:variant>
        <vt:i4>1048630</vt:i4>
      </vt:variant>
      <vt:variant>
        <vt:i4>392</vt:i4>
      </vt:variant>
      <vt:variant>
        <vt:i4>0</vt:i4>
      </vt:variant>
      <vt:variant>
        <vt:i4>5</vt:i4>
      </vt:variant>
      <vt:variant>
        <vt:lpwstr/>
      </vt:variant>
      <vt:variant>
        <vt:lpwstr>_Toc204006010</vt:lpwstr>
      </vt:variant>
      <vt:variant>
        <vt:i4>1114166</vt:i4>
      </vt:variant>
      <vt:variant>
        <vt:i4>386</vt:i4>
      </vt:variant>
      <vt:variant>
        <vt:i4>0</vt:i4>
      </vt:variant>
      <vt:variant>
        <vt:i4>5</vt:i4>
      </vt:variant>
      <vt:variant>
        <vt:lpwstr/>
      </vt:variant>
      <vt:variant>
        <vt:lpwstr>_Toc204006009</vt:lpwstr>
      </vt:variant>
      <vt:variant>
        <vt:i4>1114166</vt:i4>
      </vt:variant>
      <vt:variant>
        <vt:i4>380</vt:i4>
      </vt:variant>
      <vt:variant>
        <vt:i4>0</vt:i4>
      </vt:variant>
      <vt:variant>
        <vt:i4>5</vt:i4>
      </vt:variant>
      <vt:variant>
        <vt:lpwstr/>
      </vt:variant>
      <vt:variant>
        <vt:lpwstr>_Toc204006008</vt:lpwstr>
      </vt:variant>
      <vt:variant>
        <vt:i4>1114166</vt:i4>
      </vt:variant>
      <vt:variant>
        <vt:i4>374</vt:i4>
      </vt:variant>
      <vt:variant>
        <vt:i4>0</vt:i4>
      </vt:variant>
      <vt:variant>
        <vt:i4>5</vt:i4>
      </vt:variant>
      <vt:variant>
        <vt:lpwstr/>
      </vt:variant>
      <vt:variant>
        <vt:lpwstr>_Toc204006007</vt:lpwstr>
      </vt:variant>
      <vt:variant>
        <vt:i4>1114166</vt:i4>
      </vt:variant>
      <vt:variant>
        <vt:i4>368</vt:i4>
      </vt:variant>
      <vt:variant>
        <vt:i4>0</vt:i4>
      </vt:variant>
      <vt:variant>
        <vt:i4>5</vt:i4>
      </vt:variant>
      <vt:variant>
        <vt:lpwstr/>
      </vt:variant>
      <vt:variant>
        <vt:lpwstr>_Toc204006006</vt:lpwstr>
      </vt:variant>
      <vt:variant>
        <vt:i4>1114166</vt:i4>
      </vt:variant>
      <vt:variant>
        <vt:i4>362</vt:i4>
      </vt:variant>
      <vt:variant>
        <vt:i4>0</vt:i4>
      </vt:variant>
      <vt:variant>
        <vt:i4>5</vt:i4>
      </vt:variant>
      <vt:variant>
        <vt:lpwstr/>
      </vt:variant>
      <vt:variant>
        <vt:lpwstr>_Toc204006005</vt:lpwstr>
      </vt:variant>
      <vt:variant>
        <vt:i4>1114166</vt:i4>
      </vt:variant>
      <vt:variant>
        <vt:i4>356</vt:i4>
      </vt:variant>
      <vt:variant>
        <vt:i4>0</vt:i4>
      </vt:variant>
      <vt:variant>
        <vt:i4>5</vt:i4>
      </vt:variant>
      <vt:variant>
        <vt:lpwstr/>
      </vt:variant>
      <vt:variant>
        <vt:lpwstr>_Toc204006004</vt:lpwstr>
      </vt:variant>
      <vt:variant>
        <vt:i4>1114166</vt:i4>
      </vt:variant>
      <vt:variant>
        <vt:i4>350</vt:i4>
      </vt:variant>
      <vt:variant>
        <vt:i4>0</vt:i4>
      </vt:variant>
      <vt:variant>
        <vt:i4>5</vt:i4>
      </vt:variant>
      <vt:variant>
        <vt:lpwstr/>
      </vt:variant>
      <vt:variant>
        <vt:lpwstr>_Toc204006003</vt:lpwstr>
      </vt:variant>
      <vt:variant>
        <vt:i4>1114166</vt:i4>
      </vt:variant>
      <vt:variant>
        <vt:i4>344</vt:i4>
      </vt:variant>
      <vt:variant>
        <vt:i4>0</vt:i4>
      </vt:variant>
      <vt:variant>
        <vt:i4>5</vt:i4>
      </vt:variant>
      <vt:variant>
        <vt:lpwstr/>
      </vt:variant>
      <vt:variant>
        <vt:lpwstr>_Toc204006002</vt:lpwstr>
      </vt:variant>
      <vt:variant>
        <vt:i4>1114166</vt:i4>
      </vt:variant>
      <vt:variant>
        <vt:i4>338</vt:i4>
      </vt:variant>
      <vt:variant>
        <vt:i4>0</vt:i4>
      </vt:variant>
      <vt:variant>
        <vt:i4>5</vt:i4>
      </vt:variant>
      <vt:variant>
        <vt:lpwstr/>
      </vt:variant>
      <vt:variant>
        <vt:lpwstr>_Toc204006001</vt:lpwstr>
      </vt:variant>
      <vt:variant>
        <vt:i4>1114166</vt:i4>
      </vt:variant>
      <vt:variant>
        <vt:i4>332</vt:i4>
      </vt:variant>
      <vt:variant>
        <vt:i4>0</vt:i4>
      </vt:variant>
      <vt:variant>
        <vt:i4>5</vt:i4>
      </vt:variant>
      <vt:variant>
        <vt:lpwstr/>
      </vt:variant>
      <vt:variant>
        <vt:lpwstr>_Toc204006000</vt:lpwstr>
      </vt:variant>
      <vt:variant>
        <vt:i4>1769535</vt:i4>
      </vt:variant>
      <vt:variant>
        <vt:i4>326</vt:i4>
      </vt:variant>
      <vt:variant>
        <vt:i4>0</vt:i4>
      </vt:variant>
      <vt:variant>
        <vt:i4>5</vt:i4>
      </vt:variant>
      <vt:variant>
        <vt:lpwstr/>
      </vt:variant>
      <vt:variant>
        <vt:lpwstr>_Toc204005999</vt:lpwstr>
      </vt:variant>
      <vt:variant>
        <vt:i4>1769535</vt:i4>
      </vt:variant>
      <vt:variant>
        <vt:i4>320</vt:i4>
      </vt:variant>
      <vt:variant>
        <vt:i4>0</vt:i4>
      </vt:variant>
      <vt:variant>
        <vt:i4>5</vt:i4>
      </vt:variant>
      <vt:variant>
        <vt:lpwstr/>
      </vt:variant>
      <vt:variant>
        <vt:lpwstr>_Toc204005998</vt:lpwstr>
      </vt:variant>
      <vt:variant>
        <vt:i4>1769535</vt:i4>
      </vt:variant>
      <vt:variant>
        <vt:i4>314</vt:i4>
      </vt:variant>
      <vt:variant>
        <vt:i4>0</vt:i4>
      </vt:variant>
      <vt:variant>
        <vt:i4>5</vt:i4>
      </vt:variant>
      <vt:variant>
        <vt:lpwstr/>
      </vt:variant>
      <vt:variant>
        <vt:lpwstr>_Toc204005997</vt:lpwstr>
      </vt:variant>
      <vt:variant>
        <vt:i4>1769535</vt:i4>
      </vt:variant>
      <vt:variant>
        <vt:i4>308</vt:i4>
      </vt:variant>
      <vt:variant>
        <vt:i4>0</vt:i4>
      </vt:variant>
      <vt:variant>
        <vt:i4>5</vt:i4>
      </vt:variant>
      <vt:variant>
        <vt:lpwstr/>
      </vt:variant>
      <vt:variant>
        <vt:lpwstr>_Toc204005996</vt:lpwstr>
      </vt:variant>
      <vt:variant>
        <vt:i4>1769535</vt:i4>
      </vt:variant>
      <vt:variant>
        <vt:i4>302</vt:i4>
      </vt:variant>
      <vt:variant>
        <vt:i4>0</vt:i4>
      </vt:variant>
      <vt:variant>
        <vt:i4>5</vt:i4>
      </vt:variant>
      <vt:variant>
        <vt:lpwstr/>
      </vt:variant>
      <vt:variant>
        <vt:lpwstr>_Toc204005995</vt:lpwstr>
      </vt:variant>
      <vt:variant>
        <vt:i4>1769535</vt:i4>
      </vt:variant>
      <vt:variant>
        <vt:i4>296</vt:i4>
      </vt:variant>
      <vt:variant>
        <vt:i4>0</vt:i4>
      </vt:variant>
      <vt:variant>
        <vt:i4>5</vt:i4>
      </vt:variant>
      <vt:variant>
        <vt:lpwstr/>
      </vt:variant>
      <vt:variant>
        <vt:lpwstr>_Toc204005994</vt:lpwstr>
      </vt:variant>
      <vt:variant>
        <vt:i4>1769535</vt:i4>
      </vt:variant>
      <vt:variant>
        <vt:i4>290</vt:i4>
      </vt:variant>
      <vt:variant>
        <vt:i4>0</vt:i4>
      </vt:variant>
      <vt:variant>
        <vt:i4>5</vt:i4>
      </vt:variant>
      <vt:variant>
        <vt:lpwstr/>
      </vt:variant>
      <vt:variant>
        <vt:lpwstr>_Toc204005993</vt:lpwstr>
      </vt:variant>
      <vt:variant>
        <vt:i4>1769535</vt:i4>
      </vt:variant>
      <vt:variant>
        <vt:i4>284</vt:i4>
      </vt:variant>
      <vt:variant>
        <vt:i4>0</vt:i4>
      </vt:variant>
      <vt:variant>
        <vt:i4>5</vt:i4>
      </vt:variant>
      <vt:variant>
        <vt:lpwstr/>
      </vt:variant>
      <vt:variant>
        <vt:lpwstr>_Toc204005992</vt:lpwstr>
      </vt:variant>
      <vt:variant>
        <vt:i4>1769535</vt:i4>
      </vt:variant>
      <vt:variant>
        <vt:i4>278</vt:i4>
      </vt:variant>
      <vt:variant>
        <vt:i4>0</vt:i4>
      </vt:variant>
      <vt:variant>
        <vt:i4>5</vt:i4>
      </vt:variant>
      <vt:variant>
        <vt:lpwstr/>
      </vt:variant>
      <vt:variant>
        <vt:lpwstr>_Toc204005991</vt:lpwstr>
      </vt:variant>
      <vt:variant>
        <vt:i4>1769535</vt:i4>
      </vt:variant>
      <vt:variant>
        <vt:i4>272</vt:i4>
      </vt:variant>
      <vt:variant>
        <vt:i4>0</vt:i4>
      </vt:variant>
      <vt:variant>
        <vt:i4>5</vt:i4>
      </vt:variant>
      <vt:variant>
        <vt:lpwstr/>
      </vt:variant>
      <vt:variant>
        <vt:lpwstr>_Toc204005990</vt:lpwstr>
      </vt:variant>
      <vt:variant>
        <vt:i4>1703999</vt:i4>
      </vt:variant>
      <vt:variant>
        <vt:i4>266</vt:i4>
      </vt:variant>
      <vt:variant>
        <vt:i4>0</vt:i4>
      </vt:variant>
      <vt:variant>
        <vt:i4>5</vt:i4>
      </vt:variant>
      <vt:variant>
        <vt:lpwstr/>
      </vt:variant>
      <vt:variant>
        <vt:lpwstr>_Toc204005989</vt:lpwstr>
      </vt:variant>
      <vt:variant>
        <vt:i4>1703999</vt:i4>
      </vt:variant>
      <vt:variant>
        <vt:i4>260</vt:i4>
      </vt:variant>
      <vt:variant>
        <vt:i4>0</vt:i4>
      </vt:variant>
      <vt:variant>
        <vt:i4>5</vt:i4>
      </vt:variant>
      <vt:variant>
        <vt:lpwstr/>
      </vt:variant>
      <vt:variant>
        <vt:lpwstr>_Toc204005988</vt:lpwstr>
      </vt:variant>
      <vt:variant>
        <vt:i4>1703999</vt:i4>
      </vt:variant>
      <vt:variant>
        <vt:i4>254</vt:i4>
      </vt:variant>
      <vt:variant>
        <vt:i4>0</vt:i4>
      </vt:variant>
      <vt:variant>
        <vt:i4>5</vt:i4>
      </vt:variant>
      <vt:variant>
        <vt:lpwstr/>
      </vt:variant>
      <vt:variant>
        <vt:lpwstr>_Toc204005987</vt:lpwstr>
      </vt:variant>
      <vt:variant>
        <vt:i4>1703999</vt:i4>
      </vt:variant>
      <vt:variant>
        <vt:i4>248</vt:i4>
      </vt:variant>
      <vt:variant>
        <vt:i4>0</vt:i4>
      </vt:variant>
      <vt:variant>
        <vt:i4>5</vt:i4>
      </vt:variant>
      <vt:variant>
        <vt:lpwstr/>
      </vt:variant>
      <vt:variant>
        <vt:lpwstr>_Toc204005986</vt:lpwstr>
      </vt:variant>
      <vt:variant>
        <vt:i4>1703999</vt:i4>
      </vt:variant>
      <vt:variant>
        <vt:i4>242</vt:i4>
      </vt:variant>
      <vt:variant>
        <vt:i4>0</vt:i4>
      </vt:variant>
      <vt:variant>
        <vt:i4>5</vt:i4>
      </vt:variant>
      <vt:variant>
        <vt:lpwstr/>
      </vt:variant>
      <vt:variant>
        <vt:lpwstr>_Toc204005985</vt:lpwstr>
      </vt:variant>
      <vt:variant>
        <vt:i4>1703999</vt:i4>
      </vt:variant>
      <vt:variant>
        <vt:i4>236</vt:i4>
      </vt:variant>
      <vt:variant>
        <vt:i4>0</vt:i4>
      </vt:variant>
      <vt:variant>
        <vt:i4>5</vt:i4>
      </vt:variant>
      <vt:variant>
        <vt:lpwstr/>
      </vt:variant>
      <vt:variant>
        <vt:lpwstr>_Toc204005984</vt:lpwstr>
      </vt:variant>
      <vt:variant>
        <vt:i4>1703999</vt:i4>
      </vt:variant>
      <vt:variant>
        <vt:i4>230</vt:i4>
      </vt:variant>
      <vt:variant>
        <vt:i4>0</vt:i4>
      </vt:variant>
      <vt:variant>
        <vt:i4>5</vt:i4>
      </vt:variant>
      <vt:variant>
        <vt:lpwstr/>
      </vt:variant>
      <vt:variant>
        <vt:lpwstr>_Toc204005983</vt:lpwstr>
      </vt:variant>
      <vt:variant>
        <vt:i4>1703999</vt:i4>
      </vt:variant>
      <vt:variant>
        <vt:i4>224</vt:i4>
      </vt:variant>
      <vt:variant>
        <vt:i4>0</vt:i4>
      </vt:variant>
      <vt:variant>
        <vt:i4>5</vt:i4>
      </vt:variant>
      <vt:variant>
        <vt:lpwstr/>
      </vt:variant>
      <vt:variant>
        <vt:lpwstr>_Toc204005982</vt:lpwstr>
      </vt:variant>
      <vt:variant>
        <vt:i4>1703999</vt:i4>
      </vt:variant>
      <vt:variant>
        <vt:i4>218</vt:i4>
      </vt:variant>
      <vt:variant>
        <vt:i4>0</vt:i4>
      </vt:variant>
      <vt:variant>
        <vt:i4>5</vt:i4>
      </vt:variant>
      <vt:variant>
        <vt:lpwstr/>
      </vt:variant>
      <vt:variant>
        <vt:lpwstr>_Toc204005981</vt:lpwstr>
      </vt:variant>
      <vt:variant>
        <vt:i4>1703999</vt:i4>
      </vt:variant>
      <vt:variant>
        <vt:i4>212</vt:i4>
      </vt:variant>
      <vt:variant>
        <vt:i4>0</vt:i4>
      </vt:variant>
      <vt:variant>
        <vt:i4>5</vt:i4>
      </vt:variant>
      <vt:variant>
        <vt:lpwstr/>
      </vt:variant>
      <vt:variant>
        <vt:lpwstr>_Toc204005980</vt:lpwstr>
      </vt:variant>
      <vt:variant>
        <vt:i4>1376319</vt:i4>
      </vt:variant>
      <vt:variant>
        <vt:i4>206</vt:i4>
      </vt:variant>
      <vt:variant>
        <vt:i4>0</vt:i4>
      </vt:variant>
      <vt:variant>
        <vt:i4>5</vt:i4>
      </vt:variant>
      <vt:variant>
        <vt:lpwstr/>
      </vt:variant>
      <vt:variant>
        <vt:lpwstr>_Toc204005979</vt:lpwstr>
      </vt:variant>
      <vt:variant>
        <vt:i4>1376319</vt:i4>
      </vt:variant>
      <vt:variant>
        <vt:i4>200</vt:i4>
      </vt:variant>
      <vt:variant>
        <vt:i4>0</vt:i4>
      </vt:variant>
      <vt:variant>
        <vt:i4>5</vt:i4>
      </vt:variant>
      <vt:variant>
        <vt:lpwstr/>
      </vt:variant>
      <vt:variant>
        <vt:lpwstr>_Toc204005978</vt:lpwstr>
      </vt:variant>
      <vt:variant>
        <vt:i4>1376319</vt:i4>
      </vt:variant>
      <vt:variant>
        <vt:i4>194</vt:i4>
      </vt:variant>
      <vt:variant>
        <vt:i4>0</vt:i4>
      </vt:variant>
      <vt:variant>
        <vt:i4>5</vt:i4>
      </vt:variant>
      <vt:variant>
        <vt:lpwstr/>
      </vt:variant>
      <vt:variant>
        <vt:lpwstr>_Toc204005977</vt:lpwstr>
      </vt:variant>
      <vt:variant>
        <vt:i4>1376319</vt:i4>
      </vt:variant>
      <vt:variant>
        <vt:i4>188</vt:i4>
      </vt:variant>
      <vt:variant>
        <vt:i4>0</vt:i4>
      </vt:variant>
      <vt:variant>
        <vt:i4>5</vt:i4>
      </vt:variant>
      <vt:variant>
        <vt:lpwstr/>
      </vt:variant>
      <vt:variant>
        <vt:lpwstr>_Toc204005976</vt:lpwstr>
      </vt:variant>
      <vt:variant>
        <vt:i4>1376319</vt:i4>
      </vt:variant>
      <vt:variant>
        <vt:i4>182</vt:i4>
      </vt:variant>
      <vt:variant>
        <vt:i4>0</vt:i4>
      </vt:variant>
      <vt:variant>
        <vt:i4>5</vt:i4>
      </vt:variant>
      <vt:variant>
        <vt:lpwstr/>
      </vt:variant>
      <vt:variant>
        <vt:lpwstr>_Toc204005975</vt:lpwstr>
      </vt:variant>
      <vt:variant>
        <vt:i4>1376319</vt:i4>
      </vt:variant>
      <vt:variant>
        <vt:i4>176</vt:i4>
      </vt:variant>
      <vt:variant>
        <vt:i4>0</vt:i4>
      </vt:variant>
      <vt:variant>
        <vt:i4>5</vt:i4>
      </vt:variant>
      <vt:variant>
        <vt:lpwstr/>
      </vt:variant>
      <vt:variant>
        <vt:lpwstr>_Toc204005974</vt:lpwstr>
      </vt:variant>
      <vt:variant>
        <vt:i4>1376319</vt:i4>
      </vt:variant>
      <vt:variant>
        <vt:i4>170</vt:i4>
      </vt:variant>
      <vt:variant>
        <vt:i4>0</vt:i4>
      </vt:variant>
      <vt:variant>
        <vt:i4>5</vt:i4>
      </vt:variant>
      <vt:variant>
        <vt:lpwstr/>
      </vt:variant>
      <vt:variant>
        <vt:lpwstr>_Toc204005973</vt:lpwstr>
      </vt:variant>
      <vt:variant>
        <vt:i4>1376319</vt:i4>
      </vt:variant>
      <vt:variant>
        <vt:i4>164</vt:i4>
      </vt:variant>
      <vt:variant>
        <vt:i4>0</vt:i4>
      </vt:variant>
      <vt:variant>
        <vt:i4>5</vt:i4>
      </vt:variant>
      <vt:variant>
        <vt:lpwstr/>
      </vt:variant>
      <vt:variant>
        <vt:lpwstr>_Toc204005972</vt:lpwstr>
      </vt:variant>
      <vt:variant>
        <vt:i4>1376319</vt:i4>
      </vt:variant>
      <vt:variant>
        <vt:i4>158</vt:i4>
      </vt:variant>
      <vt:variant>
        <vt:i4>0</vt:i4>
      </vt:variant>
      <vt:variant>
        <vt:i4>5</vt:i4>
      </vt:variant>
      <vt:variant>
        <vt:lpwstr/>
      </vt:variant>
      <vt:variant>
        <vt:lpwstr>_Toc204005971</vt:lpwstr>
      </vt:variant>
      <vt:variant>
        <vt:i4>1376319</vt:i4>
      </vt:variant>
      <vt:variant>
        <vt:i4>152</vt:i4>
      </vt:variant>
      <vt:variant>
        <vt:i4>0</vt:i4>
      </vt:variant>
      <vt:variant>
        <vt:i4>5</vt:i4>
      </vt:variant>
      <vt:variant>
        <vt:lpwstr/>
      </vt:variant>
      <vt:variant>
        <vt:lpwstr>_Toc204005970</vt:lpwstr>
      </vt:variant>
      <vt:variant>
        <vt:i4>1310783</vt:i4>
      </vt:variant>
      <vt:variant>
        <vt:i4>146</vt:i4>
      </vt:variant>
      <vt:variant>
        <vt:i4>0</vt:i4>
      </vt:variant>
      <vt:variant>
        <vt:i4>5</vt:i4>
      </vt:variant>
      <vt:variant>
        <vt:lpwstr/>
      </vt:variant>
      <vt:variant>
        <vt:lpwstr>_Toc204005969</vt:lpwstr>
      </vt:variant>
      <vt:variant>
        <vt:i4>1310783</vt:i4>
      </vt:variant>
      <vt:variant>
        <vt:i4>140</vt:i4>
      </vt:variant>
      <vt:variant>
        <vt:i4>0</vt:i4>
      </vt:variant>
      <vt:variant>
        <vt:i4>5</vt:i4>
      </vt:variant>
      <vt:variant>
        <vt:lpwstr/>
      </vt:variant>
      <vt:variant>
        <vt:lpwstr>_Toc204005968</vt:lpwstr>
      </vt:variant>
      <vt:variant>
        <vt:i4>1310783</vt:i4>
      </vt:variant>
      <vt:variant>
        <vt:i4>134</vt:i4>
      </vt:variant>
      <vt:variant>
        <vt:i4>0</vt:i4>
      </vt:variant>
      <vt:variant>
        <vt:i4>5</vt:i4>
      </vt:variant>
      <vt:variant>
        <vt:lpwstr/>
      </vt:variant>
      <vt:variant>
        <vt:lpwstr>_Toc204005967</vt:lpwstr>
      </vt:variant>
      <vt:variant>
        <vt:i4>1310783</vt:i4>
      </vt:variant>
      <vt:variant>
        <vt:i4>128</vt:i4>
      </vt:variant>
      <vt:variant>
        <vt:i4>0</vt:i4>
      </vt:variant>
      <vt:variant>
        <vt:i4>5</vt:i4>
      </vt:variant>
      <vt:variant>
        <vt:lpwstr/>
      </vt:variant>
      <vt:variant>
        <vt:lpwstr>_Toc204005966</vt:lpwstr>
      </vt:variant>
      <vt:variant>
        <vt:i4>1310783</vt:i4>
      </vt:variant>
      <vt:variant>
        <vt:i4>122</vt:i4>
      </vt:variant>
      <vt:variant>
        <vt:i4>0</vt:i4>
      </vt:variant>
      <vt:variant>
        <vt:i4>5</vt:i4>
      </vt:variant>
      <vt:variant>
        <vt:lpwstr/>
      </vt:variant>
      <vt:variant>
        <vt:lpwstr>_Toc204005965</vt:lpwstr>
      </vt:variant>
      <vt:variant>
        <vt:i4>1310783</vt:i4>
      </vt:variant>
      <vt:variant>
        <vt:i4>116</vt:i4>
      </vt:variant>
      <vt:variant>
        <vt:i4>0</vt:i4>
      </vt:variant>
      <vt:variant>
        <vt:i4>5</vt:i4>
      </vt:variant>
      <vt:variant>
        <vt:lpwstr/>
      </vt:variant>
      <vt:variant>
        <vt:lpwstr>_Toc204005964</vt:lpwstr>
      </vt:variant>
      <vt:variant>
        <vt:i4>1310783</vt:i4>
      </vt:variant>
      <vt:variant>
        <vt:i4>110</vt:i4>
      </vt:variant>
      <vt:variant>
        <vt:i4>0</vt:i4>
      </vt:variant>
      <vt:variant>
        <vt:i4>5</vt:i4>
      </vt:variant>
      <vt:variant>
        <vt:lpwstr/>
      </vt:variant>
      <vt:variant>
        <vt:lpwstr>_Toc204005963</vt:lpwstr>
      </vt:variant>
      <vt:variant>
        <vt:i4>1310783</vt:i4>
      </vt:variant>
      <vt:variant>
        <vt:i4>104</vt:i4>
      </vt:variant>
      <vt:variant>
        <vt:i4>0</vt:i4>
      </vt:variant>
      <vt:variant>
        <vt:i4>5</vt:i4>
      </vt:variant>
      <vt:variant>
        <vt:lpwstr/>
      </vt:variant>
      <vt:variant>
        <vt:lpwstr>_Toc204005962</vt:lpwstr>
      </vt:variant>
      <vt:variant>
        <vt:i4>1310783</vt:i4>
      </vt:variant>
      <vt:variant>
        <vt:i4>98</vt:i4>
      </vt:variant>
      <vt:variant>
        <vt:i4>0</vt:i4>
      </vt:variant>
      <vt:variant>
        <vt:i4>5</vt:i4>
      </vt:variant>
      <vt:variant>
        <vt:lpwstr/>
      </vt:variant>
      <vt:variant>
        <vt:lpwstr>_Toc204005961</vt:lpwstr>
      </vt:variant>
      <vt:variant>
        <vt:i4>1310783</vt:i4>
      </vt:variant>
      <vt:variant>
        <vt:i4>92</vt:i4>
      </vt:variant>
      <vt:variant>
        <vt:i4>0</vt:i4>
      </vt:variant>
      <vt:variant>
        <vt:i4>5</vt:i4>
      </vt:variant>
      <vt:variant>
        <vt:lpwstr/>
      </vt:variant>
      <vt:variant>
        <vt:lpwstr>_Toc204005960</vt:lpwstr>
      </vt:variant>
      <vt:variant>
        <vt:i4>1507391</vt:i4>
      </vt:variant>
      <vt:variant>
        <vt:i4>86</vt:i4>
      </vt:variant>
      <vt:variant>
        <vt:i4>0</vt:i4>
      </vt:variant>
      <vt:variant>
        <vt:i4>5</vt:i4>
      </vt:variant>
      <vt:variant>
        <vt:lpwstr/>
      </vt:variant>
      <vt:variant>
        <vt:lpwstr>_Toc204005959</vt:lpwstr>
      </vt:variant>
      <vt:variant>
        <vt:i4>1507391</vt:i4>
      </vt:variant>
      <vt:variant>
        <vt:i4>80</vt:i4>
      </vt:variant>
      <vt:variant>
        <vt:i4>0</vt:i4>
      </vt:variant>
      <vt:variant>
        <vt:i4>5</vt:i4>
      </vt:variant>
      <vt:variant>
        <vt:lpwstr/>
      </vt:variant>
      <vt:variant>
        <vt:lpwstr>_Toc204005958</vt:lpwstr>
      </vt:variant>
      <vt:variant>
        <vt:i4>1507391</vt:i4>
      </vt:variant>
      <vt:variant>
        <vt:i4>74</vt:i4>
      </vt:variant>
      <vt:variant>
        <vt:i4>0</vt:i4>
      </vt:variant>
      <vt:variant>
        <vt:i4>5</vt:i4>
      </vt:variant>
      <vt:variant>
        <vt:lpwstr/>
      </vt:variant>
      <vt:variant>
        <vt:lpwstr>_Toc204005957</vt:lpwstr>
      </vt:variant>
      <vt:variant>
        <vt:i4>1507391</vt:i4>
      </vt:variant>
      <vt:variant>
        <vt:i4>68</vt:i4>
      </vt:variant>
      <vt:variant>
        <vt:i4>0</vt:i4>
      </vt:variant>
      <vt:variant>
        <vt:i4>5</vt:i4>
      </vt:variant>
      <vt:variant>
        <vt:lpwstr/>
      </vt:variant>
      <vt:variant>
        <vt:lpwstr>_Toc204005956</vt:lpwstr>
      </vt:variant>
      <vt:variant>
        <vt:i4>1507391</vt:i4>
      </vt:variant>
      <vt:variant>
        <vt:i4>62</vt:i4>
      </vt:variant>
      <vt:variant>
        <vt:i4>0</vt:i4>
      </vt:variant>
      <vt:variant>
        <vt:i4>5</vt:i4>
      </vt:variant>
      <vt:variant>
        <vt:lpwstr/>
      </vt:variant>
      <vt:variant>
        <vt:lpwstr>_Toc204005955</vt:lpwstr>
      </vt:variant>
      <vt:variant>
        <vt:i4>1507391</vt:i4>
      </vt:variant>
      <vt:variant>
        <vt:i4>56</vt:i4>
      </vt:variant>
      <vt:variant>
        <vt:i4>0</vt:i4>
      </vt:variant>
      <vt:variant>
        <vt:i4>5</vt:i4>
      </vt:variant>
      <vt:variant>
        <vt:lpwstr/>
      </vt:variant>
      <vt:variant>
        <vt:lpwstr>_Toc204005954</vt:lpwstr>
      </vt:variant>
      <vt:variant>
        <vt:i4>1507391</vt:i4>
      </vt:variant>
      <vt:variant>
        <vt:i4>50</vt:i4>
      </vt:variant>
      <vt:variant>
        <vt:i4>0</vt:i4>
      </vt:variant>
      <vt:variant>
        <vt:i4>5</vt:i4>
      </vt:variant>
      <vt:variant>
        <vt:lpwstr/>
      </vt:variant>
      <vt:variant>
        <vt:lpwstr>_Toc204005952</vt:lpwstr>
      </vt:variant>
      <vt:variant>
        <vt:i4>1507391</vt:i4>
      </vt:variant>
      <vt:variant>
        <vt:i4>44</vt:i4>
      </vt:variant>
      <vt:variant>
        <vt:i4>0</vt:i4>
      </vt:variant>
      <vt:variant>
        <vt:i4>5</vt:i4>
      </vt:variant>
      <vt:variant>
        <vt:lpwstr/>
      </vt:variant>
      <vt:variant>
        <vt:lpwstr>_Toc204005951</vt:lpwstr>
      </vt:variant>
      <vt:variant>
        <vt:i4>1441855</vt:i4>
      </vt:variant>
      <vt:variant>
        <vt:i4>38</vt:i4>
      </vt:variant>
      <vt:variant>
        <vt:i4>0</vt:i4>
      </vt:variant>
      <vt:variant>
        <vt:i4>5</vt:i4>
      </vt:variant>
      <vt:variant>
        <vt:lpwstr/>
      </vt:variant>
      <vt:variant>
        <vt:lpwstr>_Toc204005949</vt:lpwstr>
      </vt:variant>
      <vt:variant>
        <vt:i4>1441855</vt:i4>
      </vt:variant>
      <vt:variant>
        <vt:i4>32</vt:i4>
      </vt:variant>
      <vt:variant>
        <vt:i4>0</vt:i4>
      </vt:variant>
      <vt:variant>
        <vt:i4>5</vt:i4>
      </vt:variant>
      <vt:variant>
        <vt:lpwstr/>
      </vt:variant>
      <vt:variant>
        <vt:lpwstr>_Toc204005948</vt:lpwstr>
      </vt:variant>
      <vt:variant>
        <vt:i4>1441855</vt:i4>
      </vt:variant>
      <vt:variant>
        <vt:i4>26</vt:i4>
      </vt:variant>
      <vt:variant>
        <vt:i4>0</vt:i4>
      </vt:variant>
      <vt:variant>
        <vt:i4>5</vt:i4>
      </vt:variant>
      <vt:variant>
        <vt:lpwstr/>
      </vt:variant>
      <vt:variant>
        <vt:lpwstr>_Toc204005947</vt:lpwstr>
      </vt:variant>
      <vt:variant>
        <vt:i4>1441855</vt:i4>
      </vt:variant>
      <vt:variant>
        <vt:i4>20</vt:i4>
      </vt:variant>
      <vt:variant>
        <vt:i4>0</vt:i4>
      </vt:variant>
      <vt:variant>
        <vt:i4>5</vt:i4>
      </vt:variant>
      <vt:variant>
        <vt:lpwstr/>
      </vt:variant>
      <vt:variant>
        <vt:lpwstr>_Toc204005946</vt:lpwstr>
      </vt:variant>
      <vt:variant>
        <vt:i4>1441855</vt:i4>
      </vt:variant>
      <vt:variant>
        <vt:i4>14</vt:i4>
      </vt:variant>
      <vt:variant>
        <vt:i4>0</vt:i4>
      </vt:variant>
      <vt:variant>
        <vt:i4>5</vt:i4>
      </vt:variant>
      <vt:variant>
        <vt:lpwstr/>
      </vt:variant>
      <vt:variant>
        <vt:lpwstr>_Toc204005945</vt:lpwstr>
      </vt:variant>
      <vt:variant>
        <vt:i4>1441855</vt:i4>
      </vt:variant>
      <vt:variant>
        <vt:i4>8</vt:i4>
      </vt:variant>
      <vt:variant>
        <vt:i4>0</vt:i4>
      </vt:variant>
      <vt:variant>
        <vt:i4>5</vt:i4>
      </vt:variant>
      <vt:variant>
        <vt:lpwstr/>
      </vt:variant>
      <vt:variant>
        <vt:lpwstr>_Toc204005944</vt:lpwstr>
      </vt:variant>
      <vt:variant>
        <vt:i4>1441855</vt:i4>
      </vt:variant>
      <vt:variant>
        <vt:i4>2</vt:i4>
      </vt:variant>
      <vt:variant>
        <vt:i4>0</vt:i4>
      </vt:variant>
      <vt:variant>
        <vt:i4>5</vt:i4>
      </vt:variant>
      <vt:variant>
        <vt:lpwstr/>
      </vt:variant>
      <vt:variant>
        <vt:lpwstr>_Toc204005943</vt:lpwstr>
      </vt:variant>
      <vt:variant>
        <vt:i4>2818101</vt:i4>
      </vt:variant>
      <vt:variant>
        <vt:i4>138</vt:i4>
      </vt:variant>
      <vt:variant>
        <vt:i4>0</vt:i4>
      </vt:variant>
      <vt:variant>
        <vt:i4>5</vt:i4>
      </vt:variant>
      <vt:variant>
        <vt:lpwstr>https://www.housinglin.org.uk/News/Housing-LIN-and-RCOT-release-Adaptations-without-Delay/</vt:lpwstr>
      </vt:variant>
      <vt:variant>
        <vt:lpwstr/>
      </vt:variant>
      <vt:variant>
        <vt:i4>1900616</vt:i4>
      </vt:variant>
      <vt:variant>
        <vt:i4>135</vt:i4>
      </vt:variant>
      <vt:variant>
        <vt:i4>0</vt:i4>
      </vt:variant>
      <vt:variant>
        <vt:i4>5</vt:i4>
      </vt:variant>
      <vt:variant>
        <vt:lpwstr>https://www.essexproviderhub.org/the-essex-market/market-position-statement/market-cohorts/early-help-offer/</vt:lpwstr>
      </vt:variant>
      <vt:variant>
        <vt:lpwstr/>
      </vt:variant>
      <vt:variant>
        <vt:i4>6815783</vt:i4>
      </vt:variant>
      <vt:variant>
        <vt:i4>132</vt:i4>
      </vt:variant>
      <vt:variant>
        <vt:i4>0</vt:i4>
      </vt:variant>
      <vt:variant>
        <vt:i4>5</vt:i4>
      </vt:variant>
      <vt:variant>
        <vt:lpwstr>https://www.gov.uk/government/statistical-data-sets/live-tables-on-homelessness</vt:lpwstr>
      </vt:variant>
      <vt:variant>
        <vt:lpwstr/>
      </vt:variant>
      <vt:variant>
        <vt:i4>6815783</vt:i4>
      </vt:variant>
      <vt:variant>
        <vt:i4>129</vt:i4>
      </vt:variant>
      <vt:variant>
        <vt:i4>0</vt:i4>
      </vt:variant>
      <vt:variant>
        <vt:i4>5</vt:i4>
      </vt:variant>
      <vt:variant>
        <vt:lpwstr>https://www.gov.uk/government/statistical-data-sets/live-tables-on-homelessness</vt:lpwstr>
      </vt:variant>
      <vt:variant>
        <vt:lpwstr/>
      </vt:variant>
      <vt:variant>
        <vt:i4>77</vt:i4>
      </vt:variant>
      <vt:variant>
        <vt:i4>126</vt:i4>
      </vt:variant>
      <vt:variant>
        <vt:i4>0</vt:i4>
      </vt:variant>
      <vt:variant>
        <vt:i4>5</vt:i4>
      </vt:variant>
      <vt:variant>
        <vt:lpwstr>https://www.ons.gov.uk/peoplepopulationandcommunity/birthsdeathsandmarriages/ageing/articles/olderpeoplelivingincarehomesin2021andchangessince2011/2023-10-09</vt:lpwstr>
      </vt:variant>
      <vt:variant>
        <vt:lpwstr/>
      </vt:variant>
      <vt:variant>
        <vt:i4>77</vt:i4>
      </vt:variant>
      <vt:variant>
        <vt:i4>123</vt:i4>
      </vt:variant>
      <vt:variant>
        <vt:i4>0</vt:i4>
      </vt:variant>
      <vt:variant>
        <vt:i4>5</vt:i4>
      </vt:variant>
      <vt:variant>
        <vt:lpwstr>https://www.ons.gov.uk/peoplepopulationandcommunity/birthsdeathsandmarriages/ageing/articles/olderpeoplelivingincarehomesin2021andchangessince2011/2023-10-09</vt:lpwstr>
      </vt:variant>
      <vt:variant>
        <vt:lpwstr/>
      </vt:variant>
      <vt:variant>
        <vt:i4>6422634</vt:i4>
      </vt:variant>
      <vt:variant>
        <vt:i4>120</vt:i4>
      </vt:variant>
      <vt:variant>
        <vt:i4>0</vt:i4>
      </vt:variant>
      <vt:variant>
        <vt:i4>5</vt:i4>
      </vt:variant>
      <vt:variant>
        <vt:lpwstr>https://www.nhs.uk/conditions/social-care-and-support-guide/care-services-equipment-and-care-homes/care-homes/</vt:lpwstr>
      </vt:variant>
      <vt:variant>
        <vt:lpwstr/>
      </vt:variant>
      <vt:variant>
        <vt:i4>5242904</vt:i4>
      </vt:variant>
      <vt:variant>
        <vt:i4>117</vt:i4>
      </vt:variant>
      <vt:variant>
        <vt:i4>0</vt:i4>
      </vt:variant>
      <vt:variant>
        <vt:i4>5</vt:i4>
      </vt:variant>
      <vt:variant>
        <vt:lpwstr>https://www.housinglin.org.uk/Topics/type/Older-Peoples-Housing-Preferences/</vt:lpwstr>
      </vt:variant>
      <vt:variant>
        <vt:lpwstr/>
      </vt:variant>
      <vt:variant>
        <vt:i4>1245266</vt:i4>
      </vt:variant>
      <vt:variant>
        <vt:i4>114</vt:i4>
      </vt:variant>
      <vt:variant>
        <vt:i4>0</vt:i4>
      </vt:variant>
      <vt:variant>
        <vt:i4>5</vt:i4>
      </vt:variant>
      <vt:variant>
        <vt:lpwstr>https://www.essexproviderhub.org/media/m0dpp5hx/adult-social-care-business-plan-2024-2030.pdf</vt:lpwstr>
      </vt:variant>
      <vt:variant>
        <vt:lpwstr/>
      </vt:variant>
      <vt:variant>
        <vt:i4>4653146</vt:i4>
      </vt:variant>
      <vt:variant>
        <vt:i4>111</vt:i4>
      </vt:variant>
      <vt:variant>
        <vt:i4>0</vt:i4>
      </vt:variant>
      <vt:variant>
        <vt:i4>5</vt:i4>
      </vt:variant>
      <vt:variant>
        <vt:lpwstr>https://www.essexproviderhub.org/media/n4wkdp4e/ecc-extra-care-supplement-to-the-mps-2023.pdf</vt:lpwstr>
      </vt:variant>
      <vt:variant>
        <vt:lpwstr/>
      </vt:variant>
      <vt:variant>
        <vt:i4>131082</vt:i4>
      </vt:variant>
      <vt:variant>
        <vt:i4>108</vt:i4>
      </vt:variant>
      <vt:variant>
        <vt:i4>0</vt:i4>
      </vt:variant>
      <vt:variant>
        <vt:i4>5</vt:i4>
      </vt:variant>
      <vt:variant>
        <vt:lpwstr>https://www.essexproviderhub.org/the-essex-market/market-position-statement/</vt:lpwstr>
      </vt:variant>
      <vt:variant>
        <vt:lpwstr/>
      </vt:variant>
      <vt:variant>
        <vt:i4>3014773</vt:i4>
      </vt:variant>
      <vt:variant>
        <vt:i4>105</vt:i4>
      </vt:variant>
      <vt:variant>
        <vt:i4>0</vt:i4>
      </vt:variant>
      <vt:variant>
        <vt:i4>5</vt:i4>
      </vt:variant>
      <vt:variant>
        <vt:lpwstr>https://www.essex.gov.uk/about-council/plans-and-strategies/jobs-economy-and-growth/housing-strategy-2021-2025</vt:lpwstr>
      </vt:variant>
      <vt:variant>
        <vt:lpwstr/>
      </vt:variant>
      <vt:variant>
        <vt:i4>65631</vt:i4>
      </vt:variant>
      <vt:variant>
        <vt:i4>102</vt:i4>
      </vt:variant>
      <vt:variant>
        <vt:i4>0</vt:i4>
      </vt:variant>
      <vt:variant>
        <vt:i4>5</vt:i4>
      </vt:variant>
      <vt:variant>
        <vt:lpwstr>https://housingcare.org/</vt:lpwstr>
      </vt:variant>
      <vt:variant>
        <vt:lpwstr/>
      </vt:variant>
      <vt:variant>
        <vt:i4>4390914</vt:i4>
      </vt:variant>
      <vt:variant>
        <vt:i4>99</vt:i4>
      </vt:variant>
      <vt:variant>
        <vt:i4>0</vt:i4>
      </vt:variant>
      <vt:variant>
        <vt:i4>5</vt:i4>
      </vt:variant>
      <vt:variant>
        <vt:lpwstr>https://www.essexproviderhub.org/media/n5ilypxh/dementia-strategy.pdf</vt:lpwstr>
      </vt:variant>
      <vt:variant>
        <vt:lpwstr/>
      </vt:variant>
      <vt:variant>
        <vt:i4>7012383</vt:i4>
      </vt:variant>
      <vt:variant>
        <vt:i4>96</vt:i4>
      </vt:variant>
      <vt:variant>
        <vt:i4>0</vt:i4>
      </vt:variant>
      <vt:variant>
        <vt:i4>5</vt:i4>
      </vt:variant>
      <vt:variant>
        <vt:lpwstr>https://lginform.local.gov.uk/reports/lgastandard?mod-metric=19573&amp;mod-area=E10000012&amp;mod-group=AllCountiesInCountry_England&amp;mod-type=namedComparisonGroup</vt:lpwstr>
      </vt:variant>
      <vt:variant>
        <vt:lpwstr/>
      </vt:variant>
      <vt:variant>
        <vt:i4>2097210</vt:i4>
      </vt:variant>
      <vt:variant>
        <vt:i4>93</vt:i4>
      </vt:variant>
      <vt:variant>
        <vt:i4>0</vt:i4>
      </vt:variant>
      <vt:variant>
        <vt:i4>5</vt:i4>
      </vt:variant>
      <vt:variant>
        <vt:lpwstr>https://www.dahalliance.org.uk/media/11029/accommodation-for-perpetrators-of-domestic-abuse-discussion-paper-apr-21.pdf</vt:lpwstr>
      </vt:variant>
      <vt:variant>
        <vt:lpwstr/>
      </vt:variant>
      <vt:variant>
        <vt:i4>4259935</vt:i4>
      </vt:variant>
      <vt:variant>
        <vt:i4>90</vt:i4>
      </vt:variant>
      <vt:variant>
        <vt:i4>0</vt:i4>
      </vt:variant>
      <vt:variant>
        <vt:i4>5</vt:i4>
      </vt:variant>
      <vt:variant>
        <vt:lpwstr>https://www.crestadvisory.com/post/who-carries-out-domestic-abuse-the-lessons-of-our-research-for-preventing-serious-violence</vt:lpwstr>
      </vt:variant>
      <vt:variant>
        <vt:lpwstr/>
      </vt:variant>
      <vt:variant>
        <vt:i4>6815783</vt:i4>
      </vt:variant>
      <vt:variant>
        <vt:i4>87</vt:i4>
      </vt:variant>
      <vt:variant>
        <vt:i4>0</vt:i4>
      </vt:variant>
      <vt:variant>
        <vt:i4>5</vt:i4>
      </vt:variant>
      <vt:variant>
        <vt:lpwstr>https://www.gov.uk/government/statistical-data-sets/live-tables-on-homelessness</vt:lpwstr>
      </vt:variant>
      <vt:variant>
        <vt:lpwstr/>
      </vt:variant>
      <vt:variant>
        <vt:i4>4784195</vt:i4>
      </vt:variant>
      <vt:variant>
        <vt:i4>84</vt:i4>
      </vt:variant>
      <vt:variant>
        <vt:i4>0</vt:i4>
      </vt:variant>
      <vt:variant>
        <vt:i4>5</vt:i4>
      </vt:variant>
      <vt:variant>
        <vt:lpwstr>https://data.essex.gov.uk/dataset/e6pqw/domestic-abuse-needs-assessment-2024</vt:lpwstr>
      </vt:variant>
      <vt:variant>
        <vt:lpwstr/>
      </vt:variant>
      <vt:variant>
        <vt:i4>7536658</vt:i4>
      </vt:variant>
      <vt:variant>
        <vt:i4>81</vt:i4>
      </vt:variant>
      <vt:variant>
        <vt:i4>0</vt:i4>
      </vt:variant>
      <vt:variant>
        <vt:i4>5</vt:i4>
      </vt:variant>
      <vt:variant>
        <vt:lpwstr>https://www.essex.gov.uk/sites/default/files/migration_data/files/assets.ctfassets.net/knkzaf64jx5x/CNLX0klVGimmGMpErguEU/10cadaeb15c668299eea05c6dc84b55e/Housing_Strategy_2021-2025.pdf</vt:lpwstr>
      </vt:variant>
      <vt:variant>
        <vt:lpwstr/>
      </vt:variant>
      <vt:variant>
        <vt:i4>2555999</vt:i4>
      </vt:variant>
      <vt:variant>
        <vt:i4>78</vt:i4>
      </vt:variant>
      <vt:variant>
        <vt:i4>0</vt:i4>
      </vt:variant>
      <vt:variant>
        <vt:i4>5</vt:i4>
      </vt:variant>
      <vt:variant>
        <vt:lpwstr>https://www.essex.gov.uk/sites/default/files/migration_data/files/assets.ctfassets.net/knkzaf64jx5x/1FpETmG6uI0nP3xDZ79Jmz/e42e660b7f8fc9ae2ca815a94a63fa47/Essex_County_Council_Disability_Strategy_-_Meaningful_Lives_Matter.pdf</vt:lpwstr>
      </vt:variant>
      <vt:variant>
        <vt:lpwstr/>
      </vt:variant>
      <vt:variant>
        <vt:i4>7798886</vt:i4>
      </vt:variant>
      <vt:variant>
        <vt:i4>75</vt:i4>
      </vt:variant>
      <vt:variant>
        <vt:i4>0</vt:i4>
      </vt:variant>
      <vt:variant>
        <vt:i4>5</vt:i4>
      </vt:variant>
      <vt:variant>
        <vt:lpwstr>https://www.ons.gov.uk/releases/subnationalpopulationprojectionsforengland2018based</vt:lpwstr>
      </vt:variant>
      <vt:variant>
        <vt:lpwstr/>
      </vt:variant>
      <vt:variant>
        <vt:i4>5898241</vt:i4>
      </vt:variant>
      <vt:variant>
        <vt:i4>72</vt:i4>
      </vt:variant>
      <vt:variant>
        <vt:i4>0</vt:i4>
      </vt:variant>
      <vt:variant>
        <vt:i4>5</vt:i4>
      </vt:variant>
      <vt:variant>
        <vt:lpwstr>https://www.ons.gov.uk/census</vt:lpwstr>
      </vt:variant>
      <vt:variant>
        <vt:lpwstr/>
      </vt:variant>
      <vt:variant>
        <vt:i4>7209069</vt:i4>
      </vt:variant>
      <vt:variant>
        <vt:i4>69</vt:i4>
      </vt:variant>
      <vt:variant>
        <vt:i4>0</vt:i4>
      </vt:variant>
      <vt:variant>
        <vt:i4>5</vt:i4>
      </vt:variant>
      <vt:variant>
        <vt:lpwstr>https://democracy.thurrock.gov.uk/documents/s40432/Item 7. SET MH strategy - for HWB 310823.pdf</vt:lpwstr>
      </vt:variant>
      <vt:variant>
        <vt:lpwstr/>
      </vt:variant>
      <vt:variant>
        <vt:i4>5701725</vt:i4>
      </vt:variant>
      <vt:variant>
        <vt:i4>66</vt:i4>
      </vt:variant>
      <vt:variant>
        <vt:i4>0</vt:i4>
      </vt:variant>
      <vt:variant>
        <vt:i4>5</vt:i4>
      </vt:variant>
      <vt:variant>
        <vt:lpwstr>https://fingertips.phe.org.uk/search/mental health</vt:lpwstr>
      </vt:variant>
      <vt:variant>
        <vt:lpwstr>page/6/gid/1938132831/pat/15/par/E92000001/ati/502/are/E10000012/iid/90581/age/1/sex/4/cat/-1/ctp/-1/yrr/1/cid/4/tbm/1</vt:lpwstr>
      </vt:variant>
      <vt:variant>
        <vt:i4>6684778</vt:i4>
      </vt:variant>
      <vt:variant>
        <vt:i4>63</vt:i4>
      </vt:variant>
      <vt:variant>
        <vt:i4>0</vt:i4>
      </vt:variant>
      <vt:variant>
        <vt:i4>5</vt:i4>
      </vt:variant>
      <vt:variant>
        <vt:lpwstr>https://www.essex.gov.uk/sites/default/files/migration_data/files/assets.ctfassets.net/knkzaf64jx5x/4gM61R56mQjZU2JzRqJCaN/7691e3095fb1463d1f2fdb277bc5d56f/DS22_7689_Sufficiency_Strategy.pdf</vt:lpwstr>
      </vt:variant>
      <vt:variant>
        <vt:lpwstr/>
      </vt:variant>
      <vt:variant>
        <vt:i4>6815783</vt:i4>
      </vt:variant>
      <vt:variant>
        <vt:i4>60</vt:i4>
      </vt:variant>
      <vt:variant>
        <vt:i4>0</vt:i4>
      </vt:variant>
      <vt:variant>
        <vt:i4>5</vt:i4>
      </vt:variant>
      <vt:variant>
        <vt:lpwstr>https://www.gov.uk/government/statistical-data-sets/live-tables-on-homelessness</vt:lpwstr>
      </vt:variant>
      <vt:variant>
        <vt:lpwstr/>
      </vt:variant>
      <vt:variant>
        <vt:i4>14</vt:i4>
      </vt:variant>
      <vt:variant>
        <vt:i4>57</vt:i4>
      </vt:variant>
      <vt:variant>
        <vt:i4>0</vt:i4>
      </vt:variant>
      <vt:variant>
        <vt:i4>5</vt:i4>
      </vt:variant>
      <vt:variant>
        <vt:lpwstr>https://explore-education-statistics.service.gov.uk/data-tables/children-looked-after-in-england-including-adoptions/2024?subjectId=584845e2-1abb-4425-b0b8-08dd02546655</vt:lpwstr>
      </vt:variant>
      <vt:variant>
        <vt:lpwstr/>
      </vt:variant>
      <vt:variant>
        <vt:i4>6684778</vt:i4>
      </vt:variant>
      <vt:variant>
        <vt:i4>54</vt:i4>
      </vt:variant>
      <vt:variant>
        <vt:i4>0</vt:i4>
      </vt:variant>
      <vt:variant>
        <vt:i4>5</vt:i4>
      </vt:variant>
      <vt:variant>
        <vt:lpwstr>https://www.essex.gov.uk/sites/default/files/migration_data/files/assets.ctfassets.net/knkzaf64jx5x/4gM61R56mQjZU2JzRqJCaN/7691e3095fb1463d1f2fdb277bc5d56f/DS22_7689_Sufficiency_Strategy.pdf</vt:lpwstr>
      </vt:variant>
      <vt:variant>
        <vt:lpwstr/>
      </vt:variant>
      <vt:variant>
        <vt:i4>3670130</vt:i4>
      </vt:variant>
      <vt:variant>
        <vt:i4>51</vt:i4>
      </vt:variant>
      <vt:variant>
        <vt:i4>0</vt:i4>
      </vt:variant>
      <vt:variant>
        <vt:i4>5</vt:i4>
      </vt:variant>
      <vt:variant>
        <vt:lpwstr>https://www.housinglin.org.uk/Topics/type/Supporting-people-with-learning-disabilities-at-the-edges-of-social-care-in-social-housing-and-the-private-rented-sector/</vt:lpwstr>
      </vt:variant>
      <vt:variant>
        <vt:lpwstr/>
      </vt:variant>
      <vt:variant>
        <vt:i4>262163</vt:i4>
      </vt:variant>
      <vt:variant>
        <vt:i4>48</vt:i4>
      </vt:variant>
      <vt:variant>
        <vt:i4>0</vt:i4>
      </vt:variant>
      <vt:variant>
        <vt:i4>5</vt:i4>
      </vt:variant>
      <vt:variant>
        <vt:lpwstr>https://www.york.ac.uk/chp/housing-health-wellbeing/learning-disabilities</vt:lpwstr>
      </vt:variant>
      <vt:variant>
        <vt:lpwstr/>
      </vt:variant>
      <vt:variant>
        <vt:i4>6619207</vt:i4>
      </vt:variant>
      <vt:variant>
        <vt:i4>45</vt:i4>
      </vt:variant>
      <vt:variant>
        <vt:i4>0</vt:i4>
      </vt:variant>
      <vt:variant>
        <vt:i4>5</vt:i4>
      </vt:variant>
      <vt:variant>
        <vt:lpwstr>https://www.essexproviderhub.org/media/0e5f4eov/essex_autism_strategy_april-2020-final.pdf</vt:lpwstr>
      </vt:variant>
      <vt:variant>
        <vt:lpwstr/>
      </vt:variant>
      <vt:variant>
        <vt:i4>3801139</vt:i4>
      </vt:variant>
      <vt:variant>
        <vt:i4>42</vt:i4>
      </vt:variant>
      <vt:variant>
        <vt:i4>0</vt:i4>
      </vt:variant>
      <vt:variant>
        <vt:i4>5</vt:i4>
      </vt:variant>
      <vt:variant>
        <vt:lpwstr>https://cks.nice.org.uk/topics/autism-in-adults/background-information/prevalence/</vt:lpwstr>
      </vt:variant>
      <vt:variant>
        <vt:lpwstr/>
      </vt:variant>
      <vt:variant>
        <vt:i4>4915272</vt:i4>
      </vt:variant>
      <vt:variant>
        <vt:i4>39</vt:i4>
      </vt:variant>
      <vt:variant>
        <vt:i4>0</vt:i4>
      </vt:variant>
      <vt:variant>
        <vt:i4>5</vt:i4>
      </vt:variant>
      <vt:variant>
        <vt:lpwstr>https://leder.nhs.uk/resources/annual-reports</vt:lpwstr>
      </vt:variant>
      <vt:variant>
        <vt:lpwstr/>
      </vt:variant>
      <vt:variant>
        <vt:i4>3932208</vt:i4>
      </vt:variant>
      <vt:variant>
        <vt:i4>36</vt:i4>
      </vt:variant>
      <vt:variant>
        <vt:i4>0</vt:i4>
      </vt:variant>
      <vt:variant>
        <vt:i4>5</vt:i4>
      </vt:variant>
      <vt:variant>
        <vt:lpwstr>https://www.housinglin.org.uk/Topics/browse/Design-building/HAPPI/</vt:lpwstr>
      </vt:variant>
      <vt:variant>
        <vt:lpwstr/>
      </vt:variant>
      <vt:variant>
        <vt:i4>2424954</vt:i4>
      </vt:variant>
      <vt:variant>
        <vt:i4>33</vt:i4>
      </vt:variant>
      <vt:variant>
        <vt:i4>0</vt:i4>
      </vt:variant>
      <vt:variant>
        <vt:i4>5</vt:i4>
      </vt:variant>
      <vt:variant>
        <vt:lpwstr>https://www.housinglin.org.uk/_assets/Resources/Housing/Support_materials/Reports/HLIN_Ipsos-Older-Peoples-Housing-Preferences_Report.pdf</vt:lpwstr>
      </vt:variant>
      <vt:variant>
        <vt:lpwstr/>
      </vt:variant>
      <vt:variant>
        <vt:i4>2818115</vt:i4>
      </vt:variant>
      <vt:variant>
        <vt:i4>30</vt:i4>
      </vt:variant>
      <vt:variant>
        <vt:i4>0</vt:i4>
      </vt:variant>
      <vt:variant>
        <vt:i4>5</vt:i4>
      </vt:variant>
      <vt:variant>
        <vt:lpwstr>https://www.architecture.com/knowledge-and-resources/knowledge-landing-page/accessible-housing-in-england?srsltid=AfmBOop1hUlFx8-0f60zU3AUlEULGCP2dJxpubh7EljyGl554CJIzu_V</vt:lpwstr>
      </vt:variant>
      <vt:variant>
        <vt:lpwstr/>
      </vt:variant>
      <vt:variant>
        <vt:i4>7667834</vt:i4>
      </vt:variant>
      <vt:variant>
        <vt:i4>27</vt:i4>
      </vt:variant>
      <vt:variant>
        <vt:i4>0</vt:i4>
      </vt:variant>
      <vt:variant>
        <vt:i4>5</vt:i4>
      </vt:variant>
      <vt:variant>
        <vt:lpwstr>https://www.essexproviderhub.org/media/io2la1oj/essex-dg-complex-needs.pdf</vt:lpwstr>
      </vt:variant>
      <vt:variant>
        <vt:lpwstr/>
      </vt:variant>
      <vt:variant>
        <vt:i4>983078</vt:i4>
      </vt:variant>
      <vt:variant>
        <vt:i4>24</vt:i4>
      </vt:variant>
      <vt:variant>
        <vt:i4>0</vt:i4>
      </vt:variant>
      <vt:variant>
        <vt:i4>5</vt:i4>
      </vt:variant>
      <vt:variant>
        <vt:lpwstr>https://www.essex.gov.uk/sites/default/files/2023-12/Design Guidance - Mental Health Recovery_1.pdf</vt:lpwstr>
      </vt:variant>
      <vt:variant>
        <vt:lpwstr/>
      </vt:variant>
      <vt:variant>
        <vt:i4>2949242</vt:i4>
      </vt:variant>
      <vt:variant>
        <vt:i4>21</vt:i4>
      </vt:variant>
      <vt:variant>
        <vt:i4>0</vt:i4>
      </vt:variant>
      <vt:variant>
        <vt:i4>5</vt:i4>
      </vt:variant>
      <vt:variant>
        <vt:lpwstr>https://www.essexproviderhub.org/media/hetbmbej/ecc-extra-care-design-guide-2023-accessible.pdf</vt:lpwstr>
      </vt:variant>
      <vt:variant>
        <vt:lpwstr/>
      </vt:variant>
      <vt:variant>
        <vt:i4>4849671</vt:i4>
      </vt:variant>
      <vt:variant>
        <vt:i4>18</vt:i4>
      </vt:variant>
      <vt:variant>
        <vt:i4>0</vt:i4>
      </vt:variant>
      <vt:variant>
        <vt:i4>5</vt:i4>
      </vt:variant>
      <vt:variant>
        <vt:lpwstr>https://www.legislation.gov.uk/ukpga/2023/26</vt:lpwstr>
      </vt:variant>
      <vt:variant>
        <vt:lpwstr/>
      </vt:variant>
      <vt:variant>
        <vt:i4>2818115</vt:i4>
      </vt:variant>
      <vt:variant>
        <vt:i4>15</vt:i4>
      </vt:variant>
      <vt:variant>
        <vt:i4>0</vt:i4>
      </vt:variant>
      <vt:variant>
        <vt:i4>5</vt:i4>
      </vt:variant>
      <vt:variant>
        <vt:lpwstr>https://www.architecture.com/knowledge-and-resources/knowledge-landing-page/accessible-housing-in-england?srsltid=AfmBOop1hUlFx8-0f60zU3AUlEULGCP2dJxpubh7EljyGl554CJIzu_V</vt:lpwstr>
      </vt:variant>
      <vt:variant>
        <vt:lpwstr/>
      </vt:variant>
      <vt:variant>
        <vt:i4>1114180</vt:i4>
      </vt:variant>
      <vt:variant>
        <vt:i4>12</vt:i4>
      </vt:variant>
      <vt:variant>
        <vt:i4>0</vt:i4>
      </vt:variant>
      <vt:variant>
        <vt:i4>5</vt:i4>
      </vt:variant>
      <vt:variant>
        <vt:lpwstr>https://assets.publishing.service.gov.uk/media/67aafe8f3b41f783cca46251/NPPF_December_2024.pdf</vt:lpwstr>
      </vt:variant>
      <vt:variant>
        <vt:lpwstr/>
      </vt:variant>
      <vt:variant>
        <vt:i4>4325402</vt:i4>
      </vt:variant>
      <vt:variant>
        <vt:i4>9</vt:i4>
      </vt:variant>
      <vt:variant>
        <vt:i4>0</vt:i4>
      </vt:variant>
      <vt:variant>
        <vt:i4>5</vt:i4>
      </vt:variant>
      <vt:variant>
        <vt:lpwstr>https://www.essex.gov.uk/sites/default/files/2024-05/ASC Business Plan 2024 to 2030 %28summary%29.pdf</vt:lpwstr>
      </vt:variant>
      <vt:variant>
        <vt:lpwstr/>
      </vt:variant>
      <vt:variant>
        <vt:i4>786511</vt:i4>
      </vt:variant>
      <vt:variant>
        <vt:i4>6</vt:i4>
      </vt:variant>
      <vt:variant>
        <vt:i4>0</vt:i4>
      </vt:variant>
      <vt:variant>
        <vt:i4>5</vt:i4>
      </vt:variant>
      <vt:variant>
        <vt:lpwstr>https://data.essex.gov.uk/jsna-home/</vt:lpwstr>
      </vt:variant>
      <vt:variant>
        <vt:lpwstr/>
      </vt:variant>
      <vt:variant>
        <vt:i4>4849671</vt:i4>
      </vt:variant>
      <vt:variant>
        <vt:i4>3</vt:i4>
      </vt:variant>
      <vt:variant>
        <vt:i4>0</vt:i4>
      </vt:variant>
      <vt:variant>
        <vt:i4>5</vt:i4>
      </vt:variant>
      <vt:variant>
        <vt:lpwstr>https://www.legislation.gov.uk/ukpga/2023/26</vt:lpwstr>
      </vt:variant>
      <vt:variant>
        <vt:lpwstr/>
      </vt:variant>
      <vt:variant>
        <vt:i4>2818115</vt:i4>
      </vt:variant>
      <vt:variant>
        <vt:i4>0</vt:i4>
      </vt:variant>
      <vt:variant>
        <vt:i4>0</vt:i4>
      </vt:variant>
      <vt:variant>
        <vt:i4>5</vt:i4>
      </vt:variant>
      <vt:variant>
        <vt:lpwstr>https://www.architecture.com/knowledge-and-resources/knowledge-landing-page/accessible-housing-in-england?srsltid=AfmBOop1hUlFx8-0f60zU3AUlEULGCP2dJxpubh7EljyGl554CJIzu_V</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Ian Copeman</dc:creator>
  <cp:keywords/>
  <dc:description/>
  <cp:lastModifiedBy>Saulius Ringaila - Analyst</cp:lastModifiedBy>
  <cp:revision>2</cp:revision>
  <cp:lastPrinted>2025-08-03T20:13:00Z</cp:lastPrinted>
  <dcterms:created xsi:type="dcterms:W3CDTF">2025-12-08T15:30:00Z</dcterms:created>
  <dcterms:modified xsi:type="dcterms:W3CDTF">2025-12-08T15:30:00Z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0x01010037D2CA70CA811A4C9F18DA57CEC52A38</vt:lpwstr>
  </property>
  <property fmtid="{D5CDD505-2E9C-101B-9397-08002B2CF9AE}" pid="3" name="MediaServiceImageTags">
    <vt:lpwstr/>
  </property>
  <property fmtid="{D5CDD505-2E9C-101B-9397-08002B2CF9AE}" pid="4" name="MSIP_Label_39d8be9e-c8d9-4b9c-bd40-2c27cc7ea2e6_Enabled">
    <vt:lpwstr>true</vt:lpwstr>
  </property>
  <property fmtid="{D5CDD505-2E9C-101B-9397-08002B2CF9AE}" pid="5" name="MSIP_Label_39d8be9e-c8d9-4b9c-bd40-2c27cc7ea2e6_SetDate">
    <vt:lpwstr>2025-05-29T06:26:55Z</vt:lpwstr>
  </property>
  <property fmtid="{D5CDD505-2E9C-101B-9397-08002B2CF9AE}" pid="6" name="MSIP_Label_39d8be9e-c8d9-4b9c-bd40-2c27cc7ea2e6_Method">
    <vt:lpwstr>Standard</vt:lpwstr>
  </property>
  <property fmtid="{D5CDD505-2E9C-101B-9397-08002B2CF9AE}" pid="7" name="MSIP_Label_39d8be9e-c8d9-4b9c-bd40-2c27cc7ea2e6_Name">
    <vt:lpwstr>39d8be9e-c8d9-4b9c-bd40-2c27cc7ea2e6</vt:lpwstr>
  </property>
  <property fmtid="{D5CDD505-2E9C-101B-9397-08002B2CF9AE}" pid="8" name="MSIP_Label_39d8be9e-c8d9-4b9c-bd40-2c27cc7ea2e6_SiteId">
    <vt:lpwstr>a8b4324f-155c-4215-a0f1-7ed8cc9a992f</vt:lpwstr>
  </property>
  <property fmtid="{D5CDD505-2E9C-101B-9397-08002B2CF9AE}" pid="9" name="MSIP_Label_39d8be9e-c8d9-4b9c-bd40-2c27cc7ea2e6_ActionId">
    <vt:lpwstr>cba904f4-2f88-42bc-b091-9bc1a82c4390</vt:lpwstr>
  </property>
  <property fmtid="{D5CDD505-2E9C-101B-9397-08002B2CF9AE}" pid="10" name="MSIP_Label_39d8be9e-c8d9-4b9c-bd40-2c27cc7ea2e6_ContentBits">
    <vt:lpwstr>0</vt:lpwstr>
  </property>
  <property fmtid="{D5CDD505-2E9C-101B-9397-08002B2CF9AE}" pid="11" name="MSIP_Label_39d8be9e-c8d9-4b9c-bd40-2c27cc7ea2e6_Tag">
    <vt:lpwstr>10, 3, 0, 2</vt:lpwstr>
  </property>
</Properties>
</file>