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48" r:id="rId5"/>
  </p:sldMasterIdLst>
  <p:notesMasterIdLst>
    <p:notesMasterId r:id="rId63"/>
  </p:notesMasterIdLst>
  <p:sldIdLst>
    <p:sldId id="338" r:id="rId6"/>
    <p:sldId id="461" r:id="rId7"/>
    <p:sldId id="470" r:id="rId8"/>
    <p:sldId id="477" r:id="rId9"/>
    <p:sldId id="478" r:id="rId10"/>
    <p:sldId id="479" r:id="rId11"/>
    <p:sldId id="541" r:id="rId12"/>
    <p:sldId id="471" r:id="rId13"/>
    <p:sldId id="481" r:id="rId14"/>
    <p:sldId id="485" r:id="rId15"/>
    <p:sldId id="484" r:id="rId16"/>
    <p:sldId id="537" r:id="rId17"/>
    <p:sldId id="507" r:id="rId18"/>
    <p:sldId id="508" r:id="rId19"/>
    <p:sldId id="532" r:id="rId20"/>
    <p:sldId id="518" r:id="rId21"/>
    <p:sldId id="533" r:id="rId22"/>
    <p:sldId id="504" r:id="rId23"/>
    <p:sldId id="534" r:id="rId24"/>
    <p:sldId id="511" r:id="rId25"/>
    <p:sldId id="472" r:id="rId26"/>
    <p:sldId id="482" r:id="rId27"/>
    <p:sldId id="525" r:id="rId28"/>
    <p:sldId id="519" r:id="rId29"/>
    <p:sldId id="528" r:id="rId30"/>
    <p:sldId id="495" r:id="rId31"/>
    <p:sldId id="487" r:id="rId32"/>
    <p:sldId id="490" r:id="rId33"/>
    <p:sldId id="527" r:id="rId34"/>
    <p:sldId id="509" r:id="rId35"/>
    <p:sldId id="488" r:id="rId36"/>
    <p:sldId id="473" r:id="rId37"/>
    <p:sldId id="530" r:id="rId38"/>
    <p:sldId id="535" r:id="rId39"/>
    <p:sldId id="524" r:id="rId40"/>
    <p:sldId id="494" r:id="rId41"/>
    <p:sldId id="493" r:id="rId42"/>
    <p:sldId id="513" r:id="rId43"/>
    <p:sldId id="474" r:id="rId44"/>
    <p:sldId id="496" r:id="rId45"/>
    <p:sldId id="514" r:id="rId46"/>
    <p:sldId id="515" r:id="rId47"/>
    <p:sldId id="516" r:id="rId48"/>
    <p:sldId id="517" r:id="rId49"/>
    <p:sldId id="500" r:id="rId50"/>
    <p:sldId id="521" r:id="rId51"/>
    <p:sldId id="522" r:id="rId52"/>
    <p:sldId id="497" r:id="rId53"/>
    <p:sldId id="503" r:id="rId54"/>
    <p:sldId id="483" r:id="rId55"/>
    <p:sldId id="526" r:id="rId56"/>
    <p:sldId id="536" r:id="rId57"/>
    <p:sldId id="510" r:id="rId58"/>
    <p:sldId id="475" r:id="rId59"/>
    <p:sldId id="540" r:id="rId60"/>
    <p:sldId id="512" r:id="rId61"/>
    <p:sldId id="476" r:id="rId62"/>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2304">
          <p15:clr>
            <a:srgbClr val="A4A3A4"/>
          </p15:clr>
        </p15:guide>
        <p15:guide id="4" pos="9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ppy Reece, Researcher" initials="PRR" lastIdx="1" clrIdx="0">
    <p:extLst>
      <p:ext uri="{19B8F6BF-5375-455C-9EA6-DF929625EA0E}">
        <p15:presenceInfo xmlns:p15="http://schemas.microsoft.com/office/powerpoint/2012/main" userId="S::Poppy.Reece@essex.gov.uk::dc98a925-bdaa-4bee-b207-d103908056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D8"/>
    <a:srgbClr val="309296"/>
    <a:srgbClr val="C48989"/>
    <a:srgbClr val="D75534"/>
    <a:srgbClr val="6D6E72"/>
    <a:srgbClr val="005988"/>
    <a:srgbClr val="003465"/>
    <a:srgbClr val="006DAB"/>
    <a:srgbClr val="EBEBEB"/>
    <a:srgbClr val="6F0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1D93FF-4E16-4D2C-83E4-C2E4549071C8}" v="10" dt="2020-06-29T15:35:30.45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45"/>
    <p:restoredTop sz="93003"/>
  </p:normalViewPr>
  <p:slideViewPr>
    <p:cSldViewPr>
      <p:cViewPr varScale="1">
        <p:scale>
          <a:sx n="41" d="100"/>
          <a:sy n="41" d="100"/>
        </p:scale>
        <p:origin x="1008" y="60"/>
      </p:cViewPr>
      <p:guideLst>
        <p:guide orient="horz" pos="2880"/>
        <p:guide pos="2160"/>
        <p:guide orient="horz" pos="2304"/>
        <p:guide pos="98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ppy Reece, Researcher" userId="dc98a925-bdaa-4bee-b207-d103908056d7" providerId="ADAL" clId="{5A1D93FF-4E16-4D2C-83E4-C2E4549071C8}"/>
    <pc:docChg chg="custSel modSld">
      <pc:chgData name="Poppy Reece, Researcher" userId="dc98a925-bdaa-4bee-b207-d103908056d7" providerId="ADAL" clId="{5A1D93FF-4E16-4D2C-83E4-C2E4549071C8}" dt="2020-06-18T15:43:13.450" v="18" actId="1592"/>
      <pc:docMkLst>
        <pc:docMk/>
      </pc:docMkLst>
      <pc:sldChg chg="addSp modSp">
        <pc:chgData name="Poppy Reece, Researcher" userId="dc98a925-bdaa-4bee-b207-d103908056d7" providerId="ADAL" clId="{5A1D93FF-4E16-4D2C-83E4-C2E4549071C8}" dt="2020-06-16T11:01:13.576" v="8" actId="164"/>
        <pc:sldMkLst>
          <pc:docMk/>
          <pc:sldMk cId="1795976781" sldId="479"/>
        </pc:sldMkLst>
        <pc:spChg chg="mod">
          <ac:chgData name="Poppy Reece, Researcher" userId="dc98a925-bdaa-4bee-b207-d103908056d7" providerId="ADAL" clId="{5A1D93FF-4E16-4D2C-83E4-C2E4549071C8}" dt="2020-06-16T11:01:13.576" v="8" actId="164"/>
          <ac:spMkLst>
            <pc:docMk/>
            <pc:sldMk cId="1795976781" sldId="479"/>
            <ac:spMk id="7" creationId="{BD26D41E-26E4-0049-B007-DDDFBFBCF48E}"/>
          </ac:spMkLst>
        </pc:spChg>
        <pc:spChg chg="mod">
          <ac:chgData name="Poppy Reece, Researcher" userId="dc98a925-bdaa-4bee-b207-d103908056d7" providerId="ADAL" clId="{5A1D93FF-4E16-4D2C-83E4-C2E4549071C8}" dt="2020-06-16T11:01:13.576" v="8" actId="164"/>
          <ac:spMkLst>
            <pc:docMk/>
            <pc:sldMk cId="1795976781" sldId="479"/>
            <ac:spMk id="8" creationId="{04EF1BDB-59D6-AB4C-8094-FF3B8560A42E}"/>
          </ac:spMkLst>
        </pc:spChg>
        <pc:spChg chg="mod">
          <ac:chgData name="Poppy Reece, Researcher" userId="dc98a925-bdaa-4bee-b207-d103908056d7" providerId="ADAL" clId="{5A1D93FF-4E16-4D2C-83E4-C2E4549071C8}" dt="2020-06-16T11:01:13.576" v="8" actId="164"/>
          <ac:spMkLst>
            <pc:docMk/>
            <pc:sldMk cId="1795976781" sldId="479"/>
            <ac:spMk id="9" creationId="{3406BE7E-A27D-5D4C-B2F7-C02FAEA4F917}"/>
          </ac:spMkLst>
        </pc:spChg>
        <pc:spChg chg="mod">
          <ac:chgData name="Poppy Reece, Researcher" userId="dc98a925-bdaa-4bee-b207-d103908056d7" providerId="ADAL" clId="{5A1D93FF-4E16-4D2C-83E4-C2E4549071C8}" dt="2020-06-16T11:01:13.576" v="8" actId="164"/>
          <ac:spMkLst>
            <pc:docMk/>
            <pc:sldMk cId="1795976781" sldId="479"/>
            <ac:spMk id="10" creationId="{BB11BC90-896E-E643-A02C-59C1714E8546}"/>
          </ac:spMkLst>
        </pc:spChg>
        <pc:spChg chg="mod">
          <ac:chgData name="Poppy Reece, Researcher" userId="dc98a925-bdaa-4bee-b207-d103908056d7" providerId="ADAL" clId="{5A1D93FF-4E16-4D2C-83E4-C2E4549071C8}" dt="2020-06-16T11:01:13.576" v="8" actId="164"/>
          <ac:spMkLst>
            <pc:docMk/>
            <pc:sldMk cId="1795976781" sldId="479"/>
            <ac:spMk id="11" creationId="{A0C527DB-533C-0949-88D9-EEA1C5866E73}"/>
          </ac:spMkLst>
        </pc:spChg>
        <pc:grpChg chg="add mod">
          <ac:chgData name="Poppy Reece, Researcher" userId="dc98a925-bdaa-4bee-b207-d103908056d7" providerId="ADAL" clId="{5A1D93FF-4E16-4D2C-83E4-C2E4549071C8}" dt="2020-06-16T11:01:13.576" v="8" actId="164"/>
          <ac:grpSpMkLst>
            <pc:docMk/>
            <pc:sldMk cId="1795976781" sldId="479"/>
            <ac:grpSpMk id="6" creationId="{6492176F-58D5-43A1-B236-BC32E419CF05}"/>
          </ac:grpSpMkLst>
        </pc:grpChg>
      </pc:sldChg>
      <pc:sldChg chg="addSp modSp addCm delCm modCm">
        <pc:chgData name="Poppy Reece, Researcher" userId="dc98a925-bdaa-4bee-b207-d103908056d7" providerId="ADAL" clId="{5A1D93FF-4E16-4D2C-83E4-C2E4549071C8}" dt="2020-06-18T15:43:13.450" v="18" actId="1592"/>
        <pc:sldMkLst>
          <pc:docMk/>
          <pc:sldMk cId="2271103858" sldId="482"/>
        </pc:sldMkLst>
        <pc:spChg chg="mod">
          <ac:chgData name="Poppy Reece, Researcher" userId="dc98a925-bdaa-4bee-b207-d103908056d7" providerId="ADAL" clId="{5A1D93FF-4E16-4D2C-83E4-C2E4549071C8}" dt="2020-06-16T11:11:15.001" v="10" actId="164"/>
          <ac:spMkLst>
            <pc:docMk/>
            <pc:sldMk cId="2271103858" sldId="482"/>
            <ac:spMk id="28" creationId="{A1FD5E87-AF20-9343-9F1B-5441717FF64B}"/>
          </ac:spMkLst>
        </pc:spChg>
        <pc:spChg chg="mod">
          <ac:chgData name="Poppy Reece, Researcher" userId="dc98a925-bdaa-4bee-b207-d103908056d7" providerId="ADAL" clId="{5A1D93FF-4E16-4D2C-83E4-C2E4549071C8}" dt="2020-06-16T11:11:15.001" v="10" actId="164"/>
          <ac:spMkLst>
            <pc:docMk/>
            <pc:sldMk cId="2271103858" sldId="482"/>
            <ac:spMk id="29" creationId="{593DA19E-5FEB-104F-8090-1E383C30AB7E}"/>
          </ac:spMkLst>
        </pc:spChg>
        <pc:spChg chg="mod">
          <ac:chgData name="Poppy Reece, Researcher" userId="dc98a925-bdaa-4bee-b207-d103908056d7" providerId="ADAL" clId="{5A1D93FF-4E16-4D2C-83E4-C2E4549071C8}" dt="2020-06-16T11:11:15.001" v="10" actId="164"/>
          <ac:spMkLst>
            <pc:docMk/>
            <pc:sldMk cId="2271103858" sldId="482"/>
            <ac:spMk id="30" creationId="{080263DD-F69D-2D4C-8F37-CC25B6484DD2}"/>
          </ac:spMkLst>
        </pc:spChg>
        <pc:spChg chg="mod">
          <ac:chgData name="Poppy Reece, Researcher" userId="dc98a925-bdaa-4bee-b207-d103908056d7" providerId="ADAL" clId="{5A1D93FF-4E16-4D2C-83E4-C2E4549071C8}" dt="2020-06-16T11:11:15.001" v="10" actId="164"/>
          <ac:spMkLst>
            <pc:docMk/>
            <pc:sldMk cId="2271103858" sldId="482"/>
            <ac:spMk id="31" creationId="{BDF1A6E6-6A02-DE48-BEDB-738BD12AC657}"/>
          </ac:spMkLst>
        </pc:spChg>
        <pc:spChg chg="mod">
          <ac:chgData name="Poppy Reece, Researcher" userId="dc98a925-bdaa-4bee-b207-d103908056d7" providerId="ADAL" clId="{5A1D93FF-4E16-4D2C-83E4-C2E4549071C8}" dt="2020-06-16T11:11:15.001" v="10" actId="164"/>
          <ac:spMkLst>
            <pc:docMk/>
            <pc:sldMk cId="2271103858" sldId="482"/>
            <ac:spMk id="32" creationId="{D38EB8CC-683B-C945-AF63-A27895274881}"/>
          </ac:spMkLst>
        </pc:spChg>
        <pc:spChg chg="mod">
          <ac:chgData name="Poppy Reece, Researcher" userId="dc98a925-bdaa-4bee-b207-d103908056d7" providerId="ADAL" clId="{5A1D93FF-4E16-4D2C-83E4-C2E4549071C8}" dt="2020-06-16T11:11:15.001" v="10" actId="164"/>
          <ac:spMkLst>
            <pc:docMk/>
            <pc:sldMk cId="2271103858" sldId="482"/>
            <ac:spMk id="33" creationId="{97FCDD13-30C2-284C-B259-D346409C284C}"/>
          </ac:spMkLst>
        </pc:spChg>
        <pc:spChg chg="mod">
          <ac:chgData name="Poppy Reece, Researcher" userId="dc98a925-bdaa-4bee-b207-d103908056d7" providerId="ADAL" clId="{5A1D93FF-4E16-4D2C-83E4-C2E4549071C8}" dt="2020-06-16T11:11:15.001" v="10" actId="164"/>
          <ac:spMkLst>
            <pc:docMk/>
            <pc:sldMk cId="2271103858" sldId="482"/>
            <ac:spMk id="34" creationId="{492AF79E-B35F-C548-B21C-0D03AB779C69}"/>
          </ac:spMkLst>
        </pc:spChg>
        <pc:spChg chg="mod">
          <ac:chgData name="Poppy Reece, Researcher" userId="dc98a925-bdaa-4bee-b207-d103908056d7" providerId="ADAL" clId="{5A1D93FF-4E16-4D2C-83E4-C2E4549071C8}" dt="2020-06-16T11:11:15.001" v="10" actId="164"/>
          <ac:spMkLst>
            <pc:docMk/>
            <pc:sldMk cId="2271103858" sldId="482"/>
            <ac:spMk id="35" creationId="{3969BA6E-2378-DA44-BC67-4D08AA7D04B1}"/>
          </ac:spMkLst>
        </pc:spChg>
        <pc:spChg chg="mod">
          <ac:chgData name="Poppy Reece, Researcher" userId="dc98a925-bdaa-4bee-b207-d103908056d7" providerId="ADAL" clId="{5A1D93FF-4E16-4D2C-83E4-C2E4549071C8}" dt="2020-06-16T11:11:15.001" v="10" actId="164"/>
          <ac:spMkLst>
            <pc:docMk/>
            <pc:sldMk cId="2271103858" sldId="482"/>
            <ac:spMk id="36" creationId="{5BE091F7-70BC-5143-B78E-89FFE2C63CBD}"/>
          </ac:spMkLst>
        </pc:spChg>
        <pc:spChg chg="mod">
          <ac:chgData name="Poppy Reece, Researcher" userId="dc98a925-bdaa-4bee-b207-d103908056d7" providerId="ADAL" clId="{5A1D93FF-4E16-4D2C-83E4-C2E4549071C8}" dt="2020-06-16T11:11:15.001" v="10" actId="164"/>
          <ac:spMkLst>
            <pc:docMk/>
            <pc:sldMk cId="2271103858" sldId="482"/>
            <ac:spMk id="37" creationId="{6387DE05-17CC-3743-8DC2-596D43BE49CB}"/>
          </ac:spMkLst>
        </pc:spChg>
        <pc:spChg chg="mod">
          <ac:chgData name="Poppy Reece, Researcher" userId="dc98a925-bdaa-4bee-b207-d103908056d7" providerId="ADAL" clId="{5A1D93FF-4E16-4D2C-83E4-C2E4549071C8}" dt="2020-06-16T11:11:15.001" v="10" actId="164"/>
          <ac:spMkLst>
            <pc:docMk/>
            <pc:sldMk cId="2271103858" sldId="482"/>
            <ac:spMk id="39" creationId="{8AD97A65-FE63-1C43-8E5D-FEDCBA77F5BF}"/>
          </ac:spMkLst>
        </pc:spChg>
        <pc:grpChg chg="add mod">
          <ac:chgData name="Poppy Reece, Researcher" userId="dc98a925-bdaa-4bee-b207-d103908056d7" providerId="ADAL" clId="{5A1D93FF-4E16-4D2C-83E4-C2E4549071C8}" dt="2020-06-16T11:11:15.001" v="10" actId="164"/>
          <ac:grpSpMkLst>
            <pc:docMk/>
            <pc:sldMk cId="2271103858" sldId="482"/>
            <ac:grpSpMk id="3" creationId="{06C5EF0F-8F85-44A3-811E-5E97B5E545D7}"/>
          </ac:grpSpMkLst>
        </pc:grpChg>
      </pc:sldChg>
      <pc:sldChg chg="modSp">
        <pc:chgData name="Poppy Reece, Researcher" userId="dc98a925-bdaa-4bee-b207-d103908056d7" providerId="ADAL" clId="{5A1D93FF-4E16-4D2C-83E4-C2E4549071C8}" dt="2020-06-16T12:40:12.917" v="16" actId="20577"/>
        <pc:sldMkLst>
          <pc:docMk/>
          <pc:sldMk cId="4082510442" sldId="500"/>
        </pc:sldMkLst>
        <pc:spChg chg="mod">
          <ac:chgData name="Poppy Reece, Researcher" userId="dc98a925-bdaa-4bee-b207-d103908056d7" providerId="ADAL" clId="{5A1D93FF-4E16-4D2C-83E4-C2E4549071C8}" dt="2020-06-16T12:40:12.917" v="16" actId="20577"/>
          <ac:spMkLst>
            <pc:docMk/>
            <pc:sldMk cId="4082510442" sldId="500"/>
            <ac:spMk id="8" creationId="{1ACFE536-ACB9-E045-9FFA-3F8D87E1F70C}"/>
          </ac:spMkLst>
        </pc:spChg>
      </pc:sldChg>
      <pc:sldChg chg="addSp modSp">
        <pc:chgData name="Poppy Reece, Researcher" userId="dc98a925-bdaa-4bee-b207-d103908056d7" providerId="ADAL" clId="{5A1D93FF-4E16-4D2C-83E4-C2E4549071C8}" dt="2020-06-16T11:14:10.299" v="13" actId="164"/>
        <pc:sldMkLst>
          <pc:docMk/>
          <pc:sldMk cId="1780733815" sldId="525"/>
        </pc:sldMkLst>
        <pc:spChg chg="mod">
          <ac:chgData name="Poppy Reece, Researcher" userId="dc98a925-bdaa-4bee-b207-d103908056d7" providerId="ADAL" clId="{5A1D93FF-4E16-4D2C-83E4-C2E4549071C8}" dt="2020-06-16T11:14:10.299" v="13" actId="164"/>
          <ac:spMkLst>
            <pc:docMk/>
            <pc:sldMk cId="1780733815" sldId="525"/>
            <ac:spMk id="8" creationId="{48D9D3C5-DD6A-2043-B18C-B50F50A69E10}"/>
          </ac:spMkLst>
        </pc:spChg>
        <pc:spChg chg="mod">
          <ac:chgData name="Poppy Reece, Researcher" userId="dc98a925-bdaa-4bee-b207-d103908056d7" providerId="ADAL" clId="{5A1D93FF-4E16-4D2C-83E4-C2E4549071C8}" dt="2020-06-16T11:14:10.299" v="13" actId="164"/>
          <ac:spMkLst>
            <pc:docMk/>
            <pc:sldMk cId="1780733815" sldId="525"/>
            <ac:spMk id="9" creationId="{D2643AD8-DF80-4D48-8879-4AD82F01288E}"/>
          </ac:spMkLst>
        </pc:spChg>
        <pc:spChg chg="mod">
          <ac:chgData name="Poppy Reece, Researcher" userId="dc98a925-bdaa-4bee-b207-d103908056d7" providerId="ADAL" clId="{5A1D93FF-4E16-4D2C-83E4-C2E4549071C8}" dt="2020-06-16T11:14:10.299" v="13" actId="164"/>
          <ac:spMkLst>
            <pc:docMk/>
            <pc:sldMk cId="1780733815" sldId="525"/>
            <ac:spMk id="10" creationId="{C85D06AB-08C1-214D-918A-3DA6D9CC0A0D}"/>
          </ac:spMkLst>
        </pc:spChg>
        <pc:spChg chg="mod">
          <ac:chgData name="Poppy Reece, Researcher" userId="dc98a925-bdaa-4bee-b207-d103908056d7" providerId="ADAL" clId="{5A1D93FF-4E16-4D2C-83E4-C2E4549071C8}" dt="2020-06-16T11:14:10.299" v="13" actId="164"/>
          <ac:spMkLst>
            <pc:docMk/>
            <pc:sldMk cId="1780733815" sldId="525"/>
            <ac:spMk id="16" creationId="{8BFEF6DE-27B5-EA45-91BA-FB76895A7B57}"/>
          </ac:spMkLst>
        </pc:spChg>
        <pc:spChg chg="mod">
          <ac:chgData name="Poppy Reece, Researcher" userId="dc98a925-bdaa-4bee-b207-d103908056d7" providerId="ADAL" clId="{5A1D93FF-4E16-4D2C-83E4-C2E4549071C8}" dt="2020-06-16T11:14:10.299" v="13" actId="164"/>
          <ac:spMkLst>
            <pc:docMk/>
            <pc:sldMk cId="1780733815" sldId="525"/>
            <ac:spMk id="17" creationId="{096A8D5A-AB65-6B42-BC5F-4EDC402F3B31}"/>
          </ac:spMkLst>
        </pc:spChg>
        <pc:spChg chg="mod">
          <ac:chgData name="Poppy Reece, Researcher" userId="dc98a925-bdaa-4bee-b207-d103908056d7" providerId="ADAL" clId="{5A1D93FF-4E16-4D2C-83E4-C2E4549071C8}" dt="2020-06-16T11:14:10.299" v="13" actId="164"/>
          <ac:spMkLst>
            <pc:docMk/>
            <pc:sldMk cId="1780733815" sldId="525"/>
            <ac:spMk id="18" creationId="{1CF85BA9-306E-CE4F-89D3-8DA7DE390039}"/>
          </ac:spMkLst>
        </pc:spChg>
        <pc:grpChg chg="add mod">
          <ac:chgData name="Poppy Reece, Researcher" userId="dc98a925-bdaa-4bee-b207-d103908056d7" providerId="ADAL" clId="{5A1D93FF-4E16-4D2C-83E4-C2E4549071C8}" dt="2020-06-16T11:14:10.299" v="13" actId="164"/>
          <ac:grpSpMkLst>
            <pc:docMk/>
            <pc:sldMk cId="1780733815" sldId="525"/>
            <ac:grpSpMk id="6" creationId="{7738E1B5-C149-4C20-8A9C-4DA88E141116}"/>
          </ac:grpSpMkLst>
        </pc:grpChg>
        <pc:picChg chg="mod">
          <ac:chgData name="Poppy Reece, Researcher" userId="dc98a925-bdaa-4bee-b207-d103908056d7" providerId="ADAL" clId="{5A1D93FF-4E16-4D2C-83E4-C2E4549071C8}" dt="2020-06-16T11:14:10.299" v="13" actId="164"/>
          <ac:picMkLst>
            <pc:docMk/>
            <pc:sldMk cId="1780733815" sldId="525"/>
            <ac:picMk id="13" creationId="{E44A8AF3-59C6-8A4B-AFC7-D58FA7A59915}"/>
          </ac:picMkLst>
        </pc:picChg>
      </pc:sldChg>
      <pc:sldChg chg="addSp modSp">
        <pc:chgData name="Poppy Reece, Researcher" userId="dc98a925-bdaa-4bee-b207-d103908056d7" providerId="ADAL" clId="{5A1D93FF-4E16-4D2C-83E4-C2E4549071C8}" dt="2020-06-16T12:52:09.075" v="17" actId="164"/>
        <pc:sldMkLst>
          <pc:docMk/>
          <pc:sldMk cId="3787107594" sldId="536"/>
        </pc:sldMkLst>
        <pc:spChg chg="mod">
          <ac:chgData name="Poppy Reece, Researcher" userId="dc98a925-bdaa-4bee-b207-d103908056d7" providerId="ADAL" clId="{5A1D93FF-4E16-4D2C-83E4-C2E4549071C8}" dt="2020-06-16T12:52:09.075" v="17" actId="164"/>
          <ac:spMkLst>
            <pc:docMk/>
            <pc:sldMk cId="3787107594" sldId="536"/>
            <ac:spMk id="7" creationId="{6215B6FB-5B25-814F-B7CC-BCE15C3DB22C}"/>
          </ac:spMkLst>
        </pc:spChg>
        <pc:spChg chg="mod">
          <ac:chgData name="Poppy Reece, Researcher" userId="dc98a925-bdaa-4bee-b207-d103908056d7" providerId="ADAL" clId="{5A1D93FF-4E16-4D2C-83E4-C2E4549071C8}" dt="2020-06-16T12:52:09.075" v="17" actId="164"/>
          <ac:spMkLst>
            <pc:docMk/>
            <pc:sldMk cId="3787107594" sldId="536"/>
            <ac:spMk id="8" creationId="{3549A518-A808-0B48-AEFC-A4548F68A0F5}"/>
          </ac:spMkLst>
        </pc:spChg>
        <pc:spChg chg="mod">
          <ac:chgData name="Poppy Reece, Researcher" userId="dc98a925-bdaa-4bee-b207-d103908056d7" providerId="ADAL" clId="{5A1D93FF-4E16-4D2C-83E4-C2E4549071C8}" dt="2020-06-16T12:52:09.075" v="17" actId="164"/>
          <ac:spMkLst>
            <pc:docMk/>
            <pc:sldMk cId="3787107594" sldId="536"/>
            <ac:spMk id="9" creationId="{28588DDF-8CCF-4842-9F01-F033C4BC68DF}"/>
          </ac:spMkLst>
        </pc:spChg>
        <pc:spChg chg="mod">
          <ac:chgData name="Poppy Reece, Researcher" userId="dc98a925-bdaa-4bee-b207-d103908056d7" providerId="ADAL" clId="{5A1D93FF-4E16-4D2C-83E4-C2E4549071C8}" dt="2020-06-16T12:52:09.075" v="17" actId="164"/>
          <ac:spMkLst>
            <pc:docMk/>
            <pc:sldMk cId="3787107594" sldId="536"/>
            <ac:spMk id="10" creationId="{A7008674-4063-9342-8D07-43ADD5C28625}"/>
          </ac:spMkLst>
        </pc:spChg>
        <pc:spChg chg="mod">
          <ac:chgData name="Poppy Reece, Researcher" userId="dc98a925-bdaa-4bee-b207-d103908056d7" providerId="ADAL" clId="{5A1D93FF-4E16-4D2C-83E4-C2E4549071C8}" dt="2020-06-16T12:52:09.075" v="17" actId="164"/>
          <ac:spMkLst>
            <pc:docMk/>
            <pc:sldMk cId="3787107594" sldId="536"/>
            <ac:spMk id="11" creationId="{1274F4F9-F632-D742-8CFF-A151DD0150FB}"/>
          </ac:spMkLst>
        </pc:spChg>
        <pc:spChg chg="mod">
          <ac:chgData name="Poppy Reece, Researcher" userId="dc98a925-bdaa-4bee-b207-d103908056d7" providerId="ADAL" clId="{5A1D93FF-4E16-4D2C-83E4-C2E4549071C8}" dt="2020-06-16T12:52:09.075" v="17" actId="164"/>
          <ac:spMkLst>
            <pc:docMk/>
            <pc:sldMk cId="3787107594" sldId="536"/>
            <ac:spMk id="12" creationId="{4A0F08A2-E430-9340-9108-DAD6C2C6998B}"/>
          </ac:spMkLst>
        </pc:spChg>
        <pc:spChg chg="mod">
          <ac:chgData name="Poppy Reece, Researcher" userId="dc98a925-bdaa-4bee-b207-d103908056d7" providerId="ADAL" clId="{5A1D93FF-4E16-4D2C-83E4-C2E4549071C8}" dt="2020-06-16T12:52:09.075" v="17" actId="164"/>
          <ac:spMkLst>
            <pc:docMk/>
            <pc:sldMk cId="3787107594" sldId="536"/>
            <ac:spMk id="13" creationId="{B5003B91-B14B-CF4D-B6CB-7556D5DFA285}"/>
          </ac:spMkLst>
        </pc:spChg>
        <pc:spChg chg="mod">
          <ac:chgData name="Poppy Reece, Researcher" userId="dc98a925-bdaa-4bee-b207-d103908056d7" providerId="ADAL" clId="{5A1D93FF-4E16-4D2C-83E4-C2E4549071C8}" dt="2020-06-16T12:52:09.075" v="17" actId="164"/>
          <ac:spMkLst>
            <pc:docMk/>
            <pc:sldMk cId="3787107594" sldId="536"/>
            <ac:spMk id="14" creationId="{C75B5624-92B1-CD48-912B-5E64C2C14D91}"/>
          </ac:spMkLst>
        </pc:spChg>
        <pc:spChg chg="mod">
          <ac:chgData name="Poppy Reece, Researcher" userId="dc98a925-bdaa-4bee-b207-d103908056d7" providerId="ADAL" clId="{5A1D93FF-4E16-4D2C-83E4-C2E4549071C8}" dt="2020-06-16T12:52:09.075" v="17" actId="164"/>
          <ac:spMkLst>
            <pc:docMk/>
            <pc:sldMk cId="3787107594" sldId="536"/>
            <ac:spMk id="15" creationId="{3600233F-7469-A448-848D-3E0116590C8C}"/>
          </ac:spMkLst>
        </pc:spChg>
        <pc:grpChg chg="add mod">
          <ac:chgData name="Poppy Reece, Researcher" userId="dc98a925-bdaa-4bee-b207-d103908056d7" providerId="ADAL" clId="{5A1D93FF-4E16-4D2C-83E4-C2E4549071C8}" dt="2020-06-16T12:52:09.075" v="17" actId="164"/>
          <ac:grpSpMkLst>
            <pc:docMk/>
            <pc:sldMk cId="3787107594" sldId="536"/>
            <ac:grpSpMk id="3" creationId="{1A403A53-67AA-4CF2-8A33-6466EE9BBD9F}"/>
          </ac:grpSpMkLst>
        </pc:grpChg>
      </pc:sldChg>
      <pc:sldChg chg="addSp delSp modSp">
        <pc:chgData name="Poppy Reece, Researcher" userId="dc98a925-bdaa-4bee-b207-d103908056d7" providerId="ADAL" clId="{5A1D93FF-4E16-4D2C-83E4-C2E4549071C8}" dt="2020-06-16T11:11:58.288" v="12" actId="164"/>
        <pc:sldMkLst>
          <pc:docMk/>
          <pc:sldMk cId="3605959373" sldId="541"/>
        </pc:sldMkLst>
        <pc:spChg chg="mod topLvl">
          <ac:chgData name="Poppy Reece, Researcher" userId="dc98a925-bdaa-4bee-b207-d103908056d7" providerId="ADAL" clId="{5A1D93FF-4E16-4D2C-83E4-C2E4549071C8}" dt="2020-06-16T11:11:58.288" v="12" actId="164"/>
          <ac:spMkLst>
            <pc:docMk/>
            <pc:sldMk cId="3605959373" sldId="541"/>
            <ac:spMk id="6" creationId="{00000000-0000-0000-0000-000000000000}"/>
          </ac:spMkLst>
        </pc:spChg>
        <pc:spChg chg="mod topLvl">
          <ac:chgData name="Poppy Reece, Researcher" userId="dc98a925-bdaa-4bee-b207-d103908056d7" providerId="ADAL" clId="{5A1D93FF-4E16-4D2C-83E4-C2E4549071C8}" dt="2020-06-16T11:11:58.288" v="12" actId="164"/>
          <ac:spMkLst>
            <pc:docMk/>
            <pc:sldMk cId="3605959373" sldId="541"/>
            <ac:spMk id="7" creationId="{00000000-0000-0000-0000-000000000000}"/>
          </ac:spMkLst>
        </pc:spChg>
        <pc:spChg chg="mod topLvl">
          <ac:chgData name="Poppy Reece, Researcher" userId="dc98a925-bdaa-4bee-b207-d103908056d7" providerId="ADAL" clId="{5A1D93FF-4E16-4D2C-83E4-C2E4549071C8}" dt="2020-06-16T11:11:53.642" v="11" actId="165"/>
          <ac:spMkLst>
            <pc:docMk/>
            <pc:sldMk cId="3605959373" sldId="541"/>
            <ac:spMk id="8" creationId="{00000000-0000-0000-0000-000000000000}"/>
          </ac:spMkLst>
        </pc:spChg>
        <pc:spChg chg="mod topLvl">
          <ac:chgData name="Poppy Reece, Researcher" userId="dc98a925-bdaa-4bee-b207-d103908056d7" providerId="ADAL" clId="{5A1D93FF-4E16-4D2C-83E4-C2E4549071C8}" dt="2020-06-16T11:11:53.642" v="11" actId="165"/>
          <ac:spMkLst>
            <pc:docMk/>
            <pc:sldMk cId="3605959373" sldId="541"/>
            <ac:spMk id="9" creationId="{00000000-0000-0000-0000-000000000000}"/>
          </ac:spMkLst>
        </pc:spChg>
        <pc:spChg chg="mod topLvl">
          <ac:chgData name="Poppy Reece, Researcher" userId="dc98a925-bdaa-4bee-b207-d103908056d7" providerId="ADAL" clId="{5A1D93FF-4E16-4D2C-83E4-C2E4549071C8}" dt="2020-06-16T11:11:53.642" v="11" actId="165"/>
          <ac:spMkLst>
            <pc:docMk/>
            <pc:sldMk cId="3605959373" sldId="541"/>
            <ac:spMk id="10" creationId="{00000000-0000-0000-0000-000000000000}"/>
          </ac:spMkLst>
        </pc:spChg>
        <pc:spChg chg="mod topLvl">
          <ac:chgData name="Poppy Reece, Researcher" userId="dc98a925-bdaa-4bee-b207-d103908056d7" providerId="ADAL" clId="{5A1D93FF-4E16-4D2C-83E4-C2E4549071C8}" dt="2020-06-16T11:11:58.288" v="12" actId="164"/>
          <ac:spMkLst>
            <pc:docMk/>
            <pc:sldMk cId="3605959373" sldId="541"/>
            <ac:spMk id="11" creationId="{00000000-0000-0000-0000-000000000000}"/>
          </ac:spMkLst>
        </pc:spChg>
        <pc:spChg chg="mod topLvl">
          <ac:chgData name="Poppy Reece, Researcher" userId="dc98a925-bdaa-4bee-b207-d103908056d7" providerId="ADAL" clId="{5A1D93FF-4E16-4D2C-83E4-C2E4549071C8}" dt="2020-06-16T11:11:58.288" v="12" actId="164"/>
          <ac:spMkLst>
            <pc:docMk/>
            <pc:sldMk cId="3605959373" sldId="541"/>
            <ac:spMk id="12" creationId="{00000000-0000-0000-0000-000000000000}"/>
          </ac:spMkLst>
        </pc:spChg>
        <pc:spChg chg="mod topLvl">
          <ac:chgData name="Poppy Reece, Researcher" userId="dc98a925-bdaa-4bee-b207-d103908056d7" providerId="ADAL" clId="{5A1D93FF-4E16-4D2C-83E4-C2E4549071C8}" dt="2020-06-16T11:11:53.642" v="11" actId="165"/>
          <ac:spMkLst>
            <pc:docMk/>
            <pc:sldMk cId="3605959373" sldId="541"/>
            <ac:spMk id="13" creationId="{00000000-0000-0000-0000-000000000000}"/>
          </ac:spMkLst>
        </pc:spChg>
        <pc:spChg chg="mod topLvl">
          <ac:chgData name="Poppy Reece, Researcher" userId="dc98a925-bdaa-4bee-b207-d103908056d7" providerId="ADAL" clId="{5A1D93FF-4E16-4D2C-83E4-C2E4549071C8}" dt="2020-06-16T11:11:53.642" v="11" actId="165"/>
          <ac:spMkLst>
            <pc:docMk/>
            <pc:sldMk cId="3605959373" sldId="541"/>
            <ac:spMk id="14" creationId="{00000000-0000-0000-0000-000000000000}"/>
          </ac:spMkLst>
        </pc:spChg>
        <pc:spChg chg="mod topLvl">
          <ac:chgData name="Poppy Reece, Researcher" userId="dc98a925-bdaa-4bee-b207-d103908056d7" providerId="ADAL" clId="{5A1D93FF-4E16-4D2C-83E4-C2E4549071C8}" dt="2020-06-16T11:11:53.642" v="11" actId="165"/>
          <ac:spMkLst>
            <pc:docMk/>
            <pc:sldMk cId="3605959373" sldId="541"/>
            <ac:spMk id="15" creationId="{00000000-0000-0000-0000-000000000000}"/>
          </ac:spMkLst>
        </pc:spChg>
        <pc:grpChg chg="add del mod">
          <ac:chgData name="Poppy Reece, Researcher" userId="dc98a925-bdaa-4bee-b207-d103908056d7" providerId="ADAL" clId="{5A1D93FF-4E16-4D2C-83E4-C2E4549071C8}" dt="2020-06-16T11:11:53.642" v="11" actId="165"/>
          <ac:grpSpMkLst>
            <pc:docMk/>
            <pc:sldMk cId="3605959373" sldId="541"/>
            <ac:grpSpMk id="5" creationId="{C1C708B1-6538-4C4C-8C2F-5EDA125EAA29}"/>
          </ac:grpSpMkLst>
        </pc:grpChg>
        <pc:grpChg chg="add mod">
          <ac:chgData name="Poppy Reece, Researcher" userId="dc98a925-bdaa-4bee-b207-d103908056d7" providerId="ADAL" clId="{5A1D93FF-4E16-4D2C-83E4-C2E4549071C8}" dt="2020-06-16T11:11:58.288" v="12" actId="164"/>
          <ac:grpSpMkLst>
            <pc:docMk/>
            <pc:sldMk cId="3605959373" sldId="541"/>
            <ac:grpSpMk id="17" creationId="{9B1255F8-AFB6-4CC4-B807-8233DE5BD010}"/>
          </ac:grpSpMkLst>
        </pc:grpChg>
      </pc:sldChg>
    </pc:docChg>
  </pc:docChgLst>
  <pc:docChgLst>
    <pc:chgData name="Poppy Reece - Researcher" userId="dc98a925-bdaa-4bee-b207-d103908056d7" providerId="ADAL" clId="{5A1D93FF-4E16-4D2C-83E4-C2E4549071C8}"/>
    <pc:docChg chg="modSld">
      <pc:chgData name="Poppy Reece - Researcher" userId="dc98a925-bdaa-4bee-b207-d103908056d7" providerId="ADAL" clId="{5A1D93FF-4E16-4D2C-83E4-C2E4549071C8}" dt="2020-06-29T15:35:30.449" v="0" actId="164"/>
      <pc:docMkLst>
        <pc:docMk/>
      </pc:docMkLst>
      <pc:sldChg chg="addSp modSp">
        <pc:chgData name="Poppy Reece - Researcher" userId="dc98a925-bdaa-4bee-b207-d103908056d7" providerId="ADAL" clId="{5A1D93FF-4E16-4D2C-83E4-C2E4549071C8}" dt="2020-06-29T15:35:30.449" v="0" actId="164"/>
        <pc:sldMkLst>
          <pc:docMk/>
          <pc:sldMk cId="3605959373" sldId="541"/>
        </pc:sldMkLst>
        <pc:spChg chg="mod">
          <ac:chgData name="Poppy Reece - Researcher" userId="dc98a925-bdaa-4bee-b207-d103908056d7" providerId="ADAL" clId="{5A1D93FF-4E16-4D2C-83E4-C2E4549071C8}" dt="2020-06-29T15:35:30.449" v="0" actId="164"/>
          <ac:spMkLst>
            <pc:docMk/>
            <pc:sldMk cId="3605959373" sldId="541"/>
            <ac:spMk id="8" creationId="{00000000-0000-0000-0000-000000000000}"/>
          </ac:spMkLst>
        </pc:spChg>
        <pc:spChg chg="mod">
          <ac:chgData name="Poppy Reece - Researcher" userId="dc98a925-bdaa-4bee-b207-d103908056d7" providerId="ADAL" clId="{5A1D93FF-4E16-4D2C-83E4-C2E4549071C8}" dt="2020-06-29T15:35:30.449" v="0" actId="164"/>
          <ac:spMkLst>
            <pc:docMk/>
            <pc:sldMk cId="3605959373" sldId="541"/>
            <ac:spMk id="9" creationId="{00000000-0000-0000-0000-000000000000}"/>
          </ac:spMkLst>
        </pc:spChg>
        <pc:spChg chg="mod">
          <ac:chgData name="Poppy Reece - Researcher" userId="dc98a925-bdaa-4bee-b207-d103908056d7" providerId="ADAL" clId="{5A1D93FF-4E16-4D2C-83E4-C2E4549071C8}" dt="2020-06-29T15:35:30.449" v="0" actId="164"/>
          <ac:spMkLst>
            <pc:docMk/>
            <pc:sldMk cId="3605959373" sldId="541"/>
            <ac:spMk id="10" creationId="{00000000-0000-0000-0000-000000000000}"/>
          </ac:spMkLst>
        </pc:spChg>
        <pc:spChg chg="mod">
          <ac:chgData name="Poppy Reece - Researcher" userId="dc98a925-bdaa-4bee-b207-d103908056d7" providerId="ADAL" clId="{5A1D93FF-4E16-4D2C-83E4-C2E4549071C8}" dt="2020-06-29T15:35:30.449" v="0" actId="164"/>
          <ac:spMkLst>
            <pc:docMk/>
            <pc:sldMk cId="3605959373" sldId="541"/>
            <ac:spMk id="13" creationId="{00000000-0000-0000-0000-000000000000}"/>
          </ac:spMkLst>
        </pc:spChg>
        <pc:spChg chg="mod">
          <ac:chgData name="Poppy Reece - Researcher" userId="dc98a925-bdaa-4bee-b207-d103908056d7" providerId="ADAL" clId="{5A1D93FF-4E16-4D2C-83E4-C2E4549071C8}" dt="2020-06-29T15:35:30.449" v="0" actId="164"/>
          <ac:spMkLst>
            <pc:docMk/>
            <pc:sldMk cId="3605959373" sldId="541"/>
            <ac:spMk id="14" creationId="{00000000-0000-0000-0000-000000000000}"/>
          </ac:spMkLst>
        </pc:spChg>
        <pc:spChg chg="mod">
          <ac:chgData name="Poppy Reece - Researcher" userId="dc98a925-bdaa-4bee-b207-d103908056d7" providerId="ADAL" clId="{5A1D93FF-4E16-4D2C-83E4-C2E4549071C8}" dt="2020-06-29T15:35:30.449" v="0" actId="164"/>
          <ac:spMkLst>
            <pc:docMk/>
            <pc:sldMk cId="3605959373" sldId="541"/>
            <ac:spMk id="15" creationId="{00000000-0000-0000-0000-000000000000}"/>
          </ac:spMkLst>
        </pc:spChg>
        <pc:grpChg chg="add mod">
          <ac:chgData name="Poppy Reece - Researcher" userId="dc98a925-bdaa-4bee-b207-d103908056d7" providerId="ADAL" clId="{5A1D93FF-4E16-4D2C-83E4-C2E4549071C8}" dt="2020-06-29T15:35:30.449" v="0" actId="164"/>
          <ac:grpSpMkLst>
            <pc:docMk/>
            <pc:sldMk cId="3605959373" sldId="541"/>
            <ac:grpSpMk id="5" creationId="{C35F955A-4610-420F-A6DD-22F039248B68}"/>
          </ac:grpSpMkLst>
        </pc:grpChg>
        <pc:grpChg chg="mod">
          <ac:chgData name="Poppy Reece - Researcher" userId="dc98a925-bdaa-4bee-b207-d103908056d7" providerId="ADAL" clId="{5A1D93FF-4E16-4D2C-83E4-C2E4549071C8}" dt="2020-06-29T15:35:30.449" v="0" actId="164"/>
          <ac:grpSpMkLst>
            <pc:docMk/>
            <pc:sldMk cId="3605959373" sldId="541"/>
            <ac:grpSpMk id="17" creationId="{9B1255F8-AFB6-4CC4-B807-8233DE5BD01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F605D85-33DF-5143-94F0-AD69D4956B2F}" type="datetimeFigureOut">
              <a:rPr lang="en-US" smtClean="0"/>
              <a:t>6/29/2020</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70DA07FE-1CC3-644E-8CAC-8541BA6325F5}" type="slidenum">
              <a:rPr lang="en-US" smtClean="0"/>
              <a:t>‹#›</a:t>
            </a:fld>
            <a:endParaRPr lang="en-US"/>
          </a:p>
        </p:txBody>
      </p:sp>
    </p:spTree>
    <p:extLst>
      <p:ext uri="{BB962C8B-B14F-4D97-AF65-F5344CB8AC3E}">
        <p14:creationId xmlns:p14="http://schemas.microsoft.com/office/powerpoint/2010/main" val="58655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DA07FE-1CC3-644E-8CAC-8541BA6325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8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A07FE-1CC3-644E-8CAC-8541BA6325F5}" type="slidenum">
              <a:rPr lang="en-US" smtClean="0"/>
              <a:t>35</a:t>
            </a:fld>
            <a:endParaRPr lang="en-US"/>
          </a:p>
        </p:txBody>
      </p:sp>
    </p:spTree>
    <p:extLst>
      <p:ext uri="{BB962C8B-B14F-4D97-AF65-F5344CB8AC3E}">
        <p14:creationId xmlns:p14="http://schemas.microsoft.com/office/powerpoint/2010/main" val="305368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DA07FE-1CC3-644E-8CAC-8541BA6325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0842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20105511" cy="11309349"/>
          </a:xfrm>
          <a:prstGeom prst="rect">
            <a:avLst/>
          </a:prstGeom>
        </p:spPr>
      </p:pic>
      <p:sp>
        <p:nvSpPr>
          <p:cNvPr id="9" name="Title 8"/>
          <p:cNvSpPr>
            <a:spLocks noGrp="1"/>
          </p:cNvSpPr>
          <p:nvPr>
            <p:ph type="title" hasCustomPrompt="1"/>
          </p:nvPr>
        </p:nvSpPr>
        <p:spPr>
          <a:xfrm>
            <a:off x="1589345" y="5461362"/>
            <a:ext cx="17003456" cy="971790"/>
          </a:xfrm>
          <a:prstGeom prst="rect">
            <a:avLst/>
          </a:prstGeom>
        </p:spPr>
        <p:txBody>
          <a:bodyPr anchor="ctr">
            <a:normAutofit/>
          </a:bodyPr>
          <a:lstStyle>
            <a:lvl1pPr>
              <a:defRPr sz="5900" b="1">
                <a:solidFill>
                  <a:schemeClr val="bg1"/>
                </a:solidFill>
                <a:latin typeface="Arial" charset="0"/>
                <a:ea typeface="Arial" charset="0"/>
                <a:cs typeface="Arial" charset="0"/>
              </a:defRPr>
            </a:lvl1pPr>
          </a:lstStyle>
          <a:p>
            <a:r>
              <a:rPr lang="en-US" dirty="0"/>
              <a:t>Client name</a:t>
            </a:r>
          </a:p>
        </p:txBody>
      </p:sp>
      <p:sp>
        <p:nvSpPr>
          <p:cNvPr id="13" name="Text Placeholder 12"/>
          <p:cNvSpPr>
            <a:spLocks noGrp="1"/>
          </p:cNvSpPr>
          <p:nvPr>
            <p:ph type="body" sz="quarter" idx="12" hasCustomPrompt="1"/>
          </p:nvPr>
        </p:nvSpPr>
        <p:spPr>
          <a:xfrm>
            <a:off x="1589344" y="7905915"/>
            <a:ext cx="17003456" cy="1340503"/>
          </a:xfrm>
          <a:prstGeom prst="rect">
            <a:avLst/>
          </a:prstGeom>
        </p:spPr>
        <p:txBody>
          <a:bodyPr/>
          <a:lstStyle>
            <a:lvl1pPr marL="0" indent="0">
              <a:spcBef>
                <a:spcPts val="0"/>
              </a:spcBef>
              <a:spcAft>
                <a:spcPts val="0"/>
              </a:spcAft>
              <a:buNone/>
              <a:defRPr sz="3200" b="1">
                <a:solidFill>
                  <a:schemeClr val="bg1"/>
                </a:solidFill>
                <a:latin typeface="Arial" charset="0"/>
                <a:ea typeface="Arial" charset="0"/>
                <a:cs typeface="Arial" charset="0"/>
              </a:defRPr>
            </a:lvl1pPr>
            <a:lvl2pPr>
              <a:defRPr sz="2300">
                <a:latin typeface="Arial" charset="0"/>
                <a:ea typeface="Arial" charset="0"/>
                <a:cs typeface="Arial" charset="0"/>
              </a:defRPr>
            </a:lvl2pPr>
            <a:lvl3pPr>
              <a:defRPr sz="2300">
                <a:latin typeface="Arial" charset="0"/>
                <a:ea typeface="Arial" charset="0"/>
                <a:cs typeface="Arial" charset="0"/>
              </a:defRPr>
            </a:lvl3pPr>
          </a:lstStyle>
          <a:p>
            <a:pPr lvl="0"/>
            <a:r>
              <a:rPr lang="en-US" dirty="0"/>
              <a:t>Document name</a:t>
            </a:r>
          </a:p>
        </p:txBody>
      </p:sp>
      <p:sp>
        <p:nvSpPr>
          <p:cNvPr id="14" name="Text Placeholder 12"/>
          <p:cNvSpPr>
            <a:spLocks noGrp="1"/>
          </p:cNvSpPr>
          <p:nvPr>
            <p:ph type="body" sz="quarter" idx="13" hasCustomPrompt="1"/>
          </p:nvPr>
        </p:nvSpPr>
        <p:spPr>
          <a:xfrm>
            <a:off x="1589088" y="4592000"/>
            <a:ext cx="8153400" cy="618183"/>
          </a:xfrm>
          <a:prstGeom prst="rect">
            <a:avLst/>
          </a:prstGeom>
        </p:spPr>
        <p:txBody>
          <a:bodyPr/>
          <a:lstStyle>
            <a:lvl1pPr marL="0" indent="0">
              <a:spcBef>
                <a:spcPts val="0"/>
              </a:spcBef>
              <a:spcAft>
                <a:spcPts val="0"/>
              </a:spcAft>
              <a:buNone/>
              <a:defRPr sz="2300" b="0">
                <a:solidFill>
                  <a:schemeClr val="bg1"/>
                </a:solidFill>
                <a:latin typeface="Arial" charset="0"/>
                <a:ea typeface="Arial" charset="0"/>
                <a:cs typeface="Arial" charset="0"/>
              </a:defRPr>
            </a:lvl1pPr>
            <a:lvl2pPr>
              <a:defRPr sz="2300">
                <a:latin typeface="Arial" charset="0"/>
                <a:ea typeface="Arial" charset="0"/>
                <a:cs typeface="Arial" charset="0"/>
              </a:defRPr>
            </a:lvl2pPr>
            <a:lvl3pPr>
              <a:defRPr sz="2300">
                <a:latin typeface="Arial" charset="0"/>
                <a:ea typeface="Arial" charset="0"/>
                <a:cs typeface="Arial" charset="0"/>
              </a:defRPr>
            </a:lvl3pPr>
          </a:lstStyle>
          <a:p>
            <a:pPr lvl="0"/>
            <a:r>
              <a:rPr lang="en-US" dirty="0"/>
              <a:t>Date</a:t>
            </a:r>
          </a:p>
        </p:txBody>
      </p:sp>
      <p:sp>
        <p:nvSpPr>
          <p:cNvPr id="16" name="object 9"/>
          <p:cNvSpPr txBox="1"/>
          <p:nvPr userDrawn="1"/>
        </p:nvSpPr>
        <p:spPr>
          <a:xfrm>
            <a:off x="1589345" y="10181704"/>
            <a:ext cx="4127500" cy="192360"/>
          </a:xfrm>
          <a:prstGeom prst="rect">
            <a:avLst/>
          </a:prstGeom>
        </p:spPr>
        <p:txBody>
          <a:bodyPr vert="horz" wrap="square" lIns="0" tIns="0" rIns="0" bIns="0" rtlCol="0">
            <a:spAutoFit/>
          </a:bodyPr>
          <a:lstStyle/>
          <a:p>
            <a:pPr marL="12700">
              <a:lnSpc>
                <a:spcPts val="1515"/>
              </a:lnSpc>
            </a:pPr>
            <a:r>
              <a:rPr sz="1400" dirty="0">
                <a:solidFill>
                  <a:srgbClr val="FFFFFF"/>
                </a:solidFill>
                <a:latin typeface="Arial"/>
                <a:cs typeface="Arial"/>
              </a:rPr>
              <a:t>BritainThinks | Private and</a:t>
            </a:r>
            <a:r>
              <a:rPr sz="1400" spc="-100" dirty="0">
                <a:solidFill>
                  <a:srgbClr val="FFFFFF"/>
                </a:solidFill>
                <a:latin typeface="Arial"/>
                <a:cs typeface="Arial"/>
              </a:rPr>
              <a:t> </a:t>
            </a:r>
            <a:r>
              <a:rPr sz="1400" dirty="0">
                <a:solidFill>
                  <a:srgbClr val="FFFFFF"/>
                </a:solidFill>
                <a:latin typeface="Arial"/>
                <a:cs typeface="Arial"/>
              </a:rPr>
              <a:t>Confidential</a:t>
            </a:r>
            <a:endParaRPr sz="1400" dirty="0">
              <a:latin typeface="Arial"/>
              <a:cs typeface="Arial"/>
            </a:endParaRPr>
          </a:p>
        </p:txBody>
      </p:sp>
      <p:sp>
        <p:nvSpPr>
          <p:cNvPr id="17" name="Rectangle 16"/>
          <p:cNvSpPr/>
          <p:nvPr userDrawn="1"/>
        </p:nvSpPr>
        <p:spPr>
          <a:xfrm>
            <a:off x="15950410" y="9323199"/>
            <a:ext cx="2642390" cy="446276"/>
          </a:xfrm>
          <a:prstGeom prst="rect">
            <a:avLst/>
          </a:prstGeom>
        </p:spPr>
        <p:txBody>
          <a:bodyPr wrap="none">
            <a:spAutoFit/>
          </a:bodyPr>
          <a:lstStyle/>
          <a:p>
            <a:pPr marR="5080" algn="r">
              <a:lnSpc>
                <a:spcPct val="100000"/>
              </a:lnSpc>
              <a:spcBef>
                <a:spcPts val="1989"/>
              </a:spcBef>
            </a:pPr>
            <a:r>
              <a:rPr lang="en-US" sz="2300" b="1">
                <a:solidFill>
                  <a:srgbClr val="FFFFFF"/>
                </a:solidFill>
                <a:latin typeface="Arial"/>
                <a:cs typeface="Arial"/>
              </a:rPr>
              <a:t>britainthinks.com</a:t>
            </a:r>
            <a:endParaRPr lang="en-US" sz="2300" dirty="0">
              <a:latin typeface="Arial"/>
              <a:cs typeface="Arial"/>
            </a:endParaRPr>
          </a:p>
        </p:txBody>
      </p:sp>
      <p:sp>
        <p:nvSpPr>
          <p:cNvPr id="19" name="object 4"/>
          <p:cNvSpPr/>
          <p:nvPr userDrawn="1"/>
        </p:nvSpPr>
        <p:spPr>
          <a:xfrm>
            <a:off x="1591574" y="887774"/>
            <a:ext cx="4125271" cy="95690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Text Placeholder 3"/>
          <p:cNvSpPr>
            <a:spLocks noGrp="1"/>
          </p:cNvSpPr>
          <p:nvPr>
            <p:ph type="body" sz="quarter" idx="14" hasCustomPrompt="1"/>
          </p:nvPr>
        </p:nvSpPr>
        <p:spPr>
          <a:xfrm>
            <a:off x="1589088" y="6645274"/>
            <a:ext cx="17004087" cy="987333"/>
          </a:xfrm>
          <a:prstGeom prst="rect">
            <a:avLst/>
          </a:prstGeom>
        </p:spPr>
        <p:txBody>
          <a:bodyPr anchor="ctr">
            <a:normAutofit/>
          </a:bodyPr>
          <a:lstStyle>
            <a:lvl1pPr marL="0" indent="0">
              <a:buNone/>
              <a:defRPr sz="4400" b="1">
                <a:solidFill>
                  <a:schemeClr val="bg1"/>
                </a:solidFill>
              </a:defRPr>
            </a:lvl1pPr>
          </a:lstStyle>
          <a:p>
            <a:pPr lvl="0"/>
            <a:r>
              <a:rPr lang="en-US" dirty="0"/>
              <a:t>Project name</a:t>
            </a:r>
          </a:p>
        </p:txBody>
      </p:sp>
      <p:sp>
        <p:nvSpPr>
          <p:cNvPr id="8" name="Picture Placeholder 7"/>
          <p:cNvSpPr>
            <a:spLocks noGrp="1"/>
          </p:cNvSpPr>
          <p:nvPr>
            <p:ph type="pic" sz="quarter" idx="15" hasCustomPrompt="1"/>
          </p:nvPr>
        </p:nvSpPr>
        <p:spPr>
          <a:xfrm>
            <a:off x="14243050" y="473075"/>
            <a:ext cx="4349750" cy="1828800"/>
          </a:xfrm>
          <a:prstGeom prst="rect">
            <a:avLst/>
          </a:prstGeom>
        </p:spPr>
        <p:txBody>
          <a:bodyPr anchor="ctr"/>
          <a:lstStyle>
            <a:lvl1pPr marL="0" indent="0" algn="ctr">
              <a:buNone/>
              <a:defRPr/>
            </a:lvl1pPr>
          </a:lstStyle>
          <a:p>
            <a:r>
              <a:rPr lang="en-US" dirty="0"/>
              <a:t>Client logo</a:t>
            </a:r>
          </a:p>
        </p:txBody>
      </p:sp>
      <p:cxnSp>
        <p:nvCxnSpPr>
          <p:cNvPr id="12" name="Straight Connector 11"/>
          <p:cNvCxnSpPr/>
          <p:nvPr userDrawn="1"/>
        </p:nvCxnSpPr>
        <p:spPr>
          <a:xfrm>
            <a:off x="1578874" y="9921875"/>
            <a:ext cx="170139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3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object 2"/>
          <p:cNvSpPr/>
          <p:nvPr userDrawn="1"/>
        </p:nvSpPr>
        <p:spPr>
          <a:xfrm>
            <a:off x="0" y="0"/>
            <a:ext cx="20104100" cy="11308715"/>
          </a:xfrm>
          <a:custGeom>
            <a:avLst/>
            <a:gdLst/>
            <a:ahLst/>
            <a:cxnLst/>
            <a:rect l="l" t="t" r="r" b="b"/>
            <a:pathLst>
              <a:path w="14230350" h="11308715">
                <a:moveTo>
                  <a:pt x="0" y="11308556"/>
                </a:moveTo>
                <a:lnTo>
                  <a:pt x="14229933" y="11308556"/>
                </a:lnTo>
                <a:lnTo>
                  <a:pt x="14229933" y="0"/>
                </a:lnTo>
                <a:lnTo>
                  <a:pt x="0" y="0"/>
                </a:lnTo>
                <a:lnTo>
                  <a:pt x="0" y="11308556"/>
                </a:lnTo>
                <a:close/>
              </a:path>
            </a:pathLst>
          </a:custGeom>
          <a:solidFill>
            <a:schemeClr val="tx2"/>
          </a:solidFill>
        </p:spPr>
        <p:txBody>
          <a:bodyPr wrap="square" lIns="0" tIns="0" rIns="0" bIns="0" rtlCol="0"/>
          <a:lstStyle/>
          <a:p>
            <a:endParaRPr/>
          </a:p>
        </p:txBody>
      </p:sp>
      <p:sp>
        <p:nvSpPr>
          <p:cNvPr id="4" name="Holder 4"/>
          <p:cNvSpPr>
            <a:spLocks noGrp="1"/>
          </p:cNvSpPr>
          <p:nvPr>
            <p:ph type="sldNum" sz="quarter" idx="4"/>
          </p:nvPr>
        </p:nvSpPr>
        <p:spPr>
          <a:xfrm>
            <a:off x="18032434" y="10175295"/>
            <a:ext cx="560366" cy="304800"/>
          </a:xfrm>
          <a:prstGeom prst="rect">
            <a:avLst/>
          </a:prstGeom>
        </p:spPr>
        <p:txBody>
          <a:bodyPr lIns="0" tIns="0" rIns="0" bIns="0"/>
          <a:lstStyle>
            <a:lvl1pPr algn="r">
              <a:defRPr sz="1400">
                <a:solidFill>
                  <a:schemeClr val="bg1"/>
                </a:solidFill>
                <a:latin typeface="Arial" charset="0"/>
                <a:ea typeface="Arial" charset="0"/>
                <a:cs typeface="Arial" charset="0"/>
              </a:defRPr>
            </a:lvl1pPr>
          </a:lstStyle>
          <a:p>
            <a:fld id="{B6F15528-21DE-4FAA-801E-634DDDAF4B2B}" type="slidenum">
              <a:rPr lang="uk-UA" smtClean="0"/>
              <a:pPr/>
              <a:t>‹#›</a:t>
            </a:fld>
            <a:endParaRPr lang="uk-UA" dirty="0"/>
          </a:p>
        </p:txBody>
      </p:sp>
      <p:sp>
        <p:nvSpPr>
          <p:cNvPr id="5" name="Holder 2"/>
          <p:cNvSpPr>
            <a:spLocks noGrp="1"/>
          </p:cNvSpPr>
          <p:nvPr>
            <p:ph type="ftr" sz="quarter" idx="3"/>
          </p:nvPr>
        </p:nvSpPr>
        <p:spPr>
          <a:xfrm>
            <a:off x="1578874" y="10175295"/>
            <a:ext cx="4203678" cy="304800"/>
          </a:xfrm>
          <a:prstGeom prst="rect">
            <a:avLst/>
          </a:prstGeom>
        </p:spPr>
        <p:txBody>
          <a:bodyPr lIns="0" tIns="0" rIns="0" bIns="0"/>
          <a:lstStyle>
            <a:lvl1pPr>
              <a:defRPr sz="1400" b="0" i="0">
                <a:solidFill>
                  <a:schemeClr val="bg1"/>
                </a:solidFill>
                <a:latin typeface="Arial"/>
                <a:cs typeface="Arial"/>
              </a:defRPr>
            </a:lvl1pPr>
          </a:lstStyle>
          <a:p>
            <a:pPr marL="12700">
              <a:lnSpc>
                <a:spcPts val="1515"/>
              </a:lnSpc>
            </a:pPr>
            <a:r>
              <a:rPr lang="en-US"/>
              <a:t>BritainThinks</a:t>
            </a:r>
            <a:r>
              <a:rPr lang="en-US" dirty="0"/>
              <a:t> | Private and</a:t>
            </a:r>
            <a:r>
              <a:rPr lang="en-US" spc="-100" dirty="0"/>
              <a:t> </a:t>
            </a:r>
            <a:r>
              <a:rPr lang="en-US" dirty="0"/>
              <a:t>Confidential</a:t>
            </a:r>
          </a:p>
        </p:txBody>
      </p:sp>
      <p:cxnSp>
        <p:nvCxnSpPr>
          <p:cNvPr id="12" name="Straight Connector 11"/>
          <p:cNvCxnSpPr/>
          <p:nvPr userDrawn="1"/>
        </p:nvCxnSpPr>
        <p:spPr>
          <a:xfrm>
            <a:off x="1578874" y="1089436"/>
            <a:ext cx="17013926" cy="694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7"/>
          <p:cNvSpPr>
            <a:spLocks noGrp="1"/>
          </p:cNvSpPr>
          <p:nvPr>
            <p:ph type="body" sz="quarter" idx="11" hasCustomPrompt="1"/>
          </p:nvPr>
        </p:nvSpPr>
        <p:spPr>
          <a:xfrm>
            <a:off x="1578874" y="2645343"/>
            <a:ext cx="2605088" cy="3976890"/>
          </a:xfrm>
          <a:prstGeom prst="rect">
            <a:avLst/>
          </a:prstGeom>
        </p:spPr>
        <p:txBody>
          <a:bodyPr/>
          <a:lstStyle>
            <a:lvl1pPr marL="0" indent="0">
              <a:buNone/>
              <a:defRPr sz="16450" b="1">
                <a:solidFill>
                  <a:schemeClr val="bg1"/>
                </a:solidFill>
                <a:latin typeface="Arial" charset="0"/>
                <a:ea typeface="Arial" charset="0"/>
                <a:cs typeface="Arial" charset="0"/>
              </a:defRPr>
            </a:lvl1pPr>
          </a:lstStyle>
          <a:p>
            <a:pPr lvl="0"/>
            <a:r>
              <a:rPr lang="en-US" dirty="0"/>
              <a:t>#</a:t>
            </a:r>
          </a:p>
        </p:txBody>
      </p:sp>
      <p:sp>
        <p:nvSpPr>
          <p:cNvPr id="23" name="Text Placeholder 22"/>
          <p:cNvSpPr>
            <a:spLocks noGrp="1"/>
          </p:cNvSpPr>
          <p:nvPr>
            <p:ph type="body" sz="quarter" idx="12" hasCustomPrompt="1"/>
          </p:nvPr>
        </p:nvSpPr>
        <p:spPr>
          <a:xfrm>
            <a:off x="4443360" y="2638089"/>
            <a:ext cx="14149440" cy="1843221"/>
          </a:xfrm>
          <a:prstGeom prst="rect">
            <a:avLst/>
          </a:prstGeom>
        </p:spPr>
        <p:txBody>
          <a:bodyPr/>
          <a:lstStyle>
            <a:lvl1pPr marL="0" indent="0">
              <a:lnSpc>
                <a:spcPct val="100000"/>
              </a:lnSpc>
              <a:spcAft>
                <a:spcPts val="1200"/>
              </a:spcAft>
              <a:buNone/>
              <a:defRPr sz="5900" b="1">
                <a:solidFill>
                  <a:schemeClr val="bg1"/>
                </a:solidFill>
                <a:latin typeface="Arial" charset="0"/>
                <a:ea typeface="Arial" charset="0"/>
                <a:cs typeface="Arial" charset="0"/>
              </a:defRPr>
            </a:lvl1pPr>
            <a:lvl2pPr marL="914400" indent="-457200">
              <a:lnSpc>
                <a:spcPct val="100000"/>
              </a:lnSpc>
              <a:spcBef>
                <a:spcPts val="2300"/>
              </a:spcBef>
              <a:spcAft>
                <a:spcPts val="0"/>
              </a:spcAft>
              <a:buFont typeface="+mj-lt"/>
              <a:buAutoNum type="arabicPeriod"/>
              <a:defRPr sz="2800" b="0">
                <a:solidFill>
                  <a:schemeClr val="bg1"/>
                </a:solidFill>
                <a:latin typeface="Arial" charset="0"/>
                <a:ea typeface="Arial" charset="0"/>
                <a:cs typeface="Arial" charset="0"/>
              </a:defRPr>
            </a:lvl2pPr>
          </a:lstStyle>
          <a:p>
            <a:pPr lvl="0"/>
            <a:r>
              <a:rPr lang="en-US"/>
              <a:t>Section title</a:t>
            </a:r>
            <a:endParaRPr lang="en-US" dirty="0"/>
          </a:p>
        </p:txBody>
      </p:sp>
      <p:sp>
        <p:nvSpPr>
          <p:cNvPr id="7" name="Text Placeholder 6"/>
          <p:cNvSpPr>
            <a:spLocks noGrp="1"/>
          </p:cNvSpPr>
          <p:nvPr>
            <p:ph type="body" sz="quarter" idx="13" hasCustomPrompt="1"/>
          </p:nvPr>
        </p:nvSpPr>
        <p:spPr>
          <a:xfrm>
            <a:off x="4443413" y="4740275"/>
            <a:ext cx="14149387" cy="4252014"/>
          </a:xfrm>
          <a:prstGeom prst="rect">
            <a:avLst/>
          </a:prstGeom>
        </p:spPr>
        <p:txBody>
          <a:bodyPr/>
          <a:lstStyle>
            <a:lvl1pPr marL="939800" indent="-517525">
              <a:buFont typeface="Arial" charset="0"/>
              <a:buChar char="•"/>
              <a:tabLst/>
              <a:defRPr sz="2800">
                <a:solidFill>
                  <a:schemeClr val="bg1"/>
                </a:solidFill>
                <a:latin typeface="Arial" charset="0"/>
                <a:ea typeface="Arial" charset="0"/>
                <a:cs typeface="Arial" charset="0"/>
              </a:defRPr>
            </a:lvl1pPr>
            <a:lvl2pPr marL="914400" indent="-457200">
              <a:buFont typeface="+mj-lt"/>
              <a:buAutoNum type="arabicPeriod"/>
              <a:defRPr>
                <a:solidFill>
                  <a:schemeClr val="bg1"/>
                </a:solidFill>
              </a:defRPr>
            </a:lvl2pPr>
            <a:lvl3pPr marL="1371600" indent="-457200">
              <a:buFont typeface="+mj-lt"/>
              <a:buAutoNum type="arabicPeriod"/>
              <a:defRPr>
                <a:solidFill>
                  <a:schemeClr val="bg1"/>
                </a:solidFill>
              </a:defRPr>
            </a:lvl3pPr>
            <a:lvl4pPr marL="1714500" indent="-342900">
              <a:buFont typeface="+mj-lt"/>
              <a:buAutoNum type="arabicPeriod"/>
              <a:defRPr>
                <a:solidFill>
                  <a:schemeClr val="bg1"/>
                </a:solidFill>
              </a:defRPr>
            </a:lvl4pPr>
            <a:lvl5pPr marL="2171700" indent="-342900">
              <a:buFont typeface="+mj-lt"/>
              <a:buAutoNum type="arabicPeriod"/>
              <a:defRPr>
                <a:solidFill>
                  <a:schemeClr val="bg1"/>
                </a:solidFill>
              </a:defRPr>
            </a:lvl5pPr>
          </a:lstStyle>
          <a:p>
            <a:pPr lvl="0"/>
            <a:r>
              <a:rPr lang="en-US" dirty="0"/>
              <a:t>Section content</a:t>
            </a:r>
          </a:p>
          <a:p>
            <a:pPr lvl="0"/>
            <a:endParaRPr lang="en-US" dirty="0"/>
          </a:p>
          <a:p>
            <a:pPr lvl="0"/>
            <a:r>
              <a:rPr lang="en-US" dirty="0"/>
              <a:t>Section content</a:t>
            </a:r>
          </a:p>
          <a:p>
            <a:pPr lvl="0"/>
            <a:endParaRPr lang="en-US" dirty="0"/>
          </a:p>
          <a:p>
            <a:pPr lvl="0"/>
            <a:r>
              <a:rPr lang="en-US" dirty="0"/>
              <a:t>Section content</a:t>
            </a:r>
          </a:p>
        </p:txBody>
      </p:sp>
      <p:sp>
        <p:nvSpPr>
          <p:cNvPr id="11" name="Text Placeholder 3"/>
          <p:cNvSpPr>
            <a:spLocks noGrp="1"/>
          </p:cNvSpPr>
          <p:nvPr>
            <p:ph type="body" sz="quarter" idx="36" hasCustomPrompt="1"/>
          </p:nvPr>
        </p:nvSpPr>
        <p:spPr>
          <a:xfrm>
            <a:off x="1578874" y="690565"/>
            <a:ext cx="9448821" cy="304799"/>
          </a:xfrm>
          <a:prstGeom prst="rect">
            <a:avLst/>
          </a:prstGeom>
        </p:spPr>
        <p:txBody>
          <a:bodyPr anchor="ctr"/>
          <a:lstStyle>
            <a:lvl1pPr marL="0" indent="0">
              <a:buNone/>
              <a:defRPr sz="1650">
                <a:solidFill>
                  <a:schemeClr val="bg1"/>
                </a:solidFill>
                <a:latin typeface="Arial" charset="0"/>
                <a:ea typeface="Arial" charset="0"/>
                <a:cs typeface="Arial" charset="0"/>
              </a:defRPr>
            </a:lvl1pPr>
          </a:lstStyle>
          <a:p>
            <a:pPr lvl="0"/>
            <a:r>
              <a:rPr lang="en-US" dirty="0"/>
              <a:t>Section title</a:t>
            </a:r>
          </a:p>
        </p:txBody>
      </p:sp>
      <p:cxnSp>
        <p:nvCxnSpPr>
          <p:cNvPr id="17" name="Straight Connector 16"/>
          <p:cNvCxnSpPr/>
          <p:nvPr userDrawn="1"/>
        </p:nvCxnSpPr>
        <p:spPr>
          <a:xfrm>
            <a:off x="1578874" y="9921875"/>
            <a:ext cx="170139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24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ack pag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50" y="22554"/>
            <a:ext cx="20110449" cy="11312128"/>
          </a:xfrm>
          <a:prstGeom prst="rect">
            <a:avLst/>
          </a:prstGeom>
        </p:spPr>
      </p:pic>
      <p:sp>
        <p:nvSpPr>
          <p:cNvPr id="13" name="object 9"/>
          <p:cNvSpPr txBox="1"/>
          <p:nvPr userDrawn="1"/>
        </p:nvSpPr>
        <p:spPr>
          <a:xfrm>
            <a:off x="1589345" y="10181704"/>
            <a:ext cx="4127500" cy="192360"/>
          </a:xfrm>
          <a:prstGeom prst="rect">
            <a:avLst/>
          </a:prstGeom>
        </p:spPr>
        <p:txBody>
          <a:bodyPr vert="horz" wrap="square" lIns="0" tIns="0" rIns="0" bIns="0" rtlCol="0">
            <a:spAutoFit/>
          </a:bodyPr>
          <a:lstStyle/>
          <a:p>
            <a:pPr marL="12700">
              <a:lnSpc>
                <a:spcPts val="1515"/>
              </a:lnSpc>
            </a:pPr>
            <a:r>
              <a:rPr sz="1400" dirty="0">
                <a:solidFill>
                  <a:srgbClr val="FFFFFF"/>
                </a:solidFill>
                <a:latin typeface="Arial"/>
                <a:cs typeface="Arial"/>
              </a:rPr>
              <a:t>BritainThinks | Private and</a:t>
            </a:r>
            <a:r>
              <a:rPr sz="1400" spc="-100" dirty="0">
                <a:solidFill>
                  <a:srgbClr val="FFFFFF"/>
                </a:solidFill>
                <a:latin typeface="Arial"/>
                <a:cs typeface="Arial"/>
              </a:rPr>
              <a:t> </a:t>
            </a:r>
            <a:r>
              <a:rPr sz="1400" dirty="0">
                <a:solidFill>
                  <a:srgbClr val="FFFFFF"/>
                </a:solidFill>
                <a:latin typeface="Arial"/>
                <a:cs typeface="Arial"/>
              </a:rPr>
              <a:t>Confidential</a:t>
            </a:r>
            <a:endParaRPr sz="1400" dirty="0">
              <a:latin typeface="Arial"/>
              <a:cs typeface="Arial"/>
            </a:endParaRPr>
          </a:p>
        </p:txBody>
      </p:sp>
      <p:sp>
        <p:nvSpPr>
          <p:cNvPr id="14" name="Rectangle 13"/>
          <p:cNvSpPr/>
          <p:nvPr userDrawn="1"/>
        </p:nvSpPr>
        <p:spPr>
          <a:xfrm>
            <a:off x="15870664" y="9147398"/>
            <a:ext cx="2642390" cy="446276"/>
          </a:xfrm>
          <a:prstGeom prst="rect">
            <a:avLst/>
          </a:prstGeom>
        </p:spPr>
        <p:txBody>
          <a:bodyPr wrap="none">
            <a:spAutoFit/>
          </a:bodyPr>
          <a:lstStyle/>
          <a:p>
            <a:pPr marR="5080" algn="r">
              <a:lnSpc>
                <a:spcPct val="100000"/>
              </a:lnSpc>
              <a:spcBef>
                <a:spcPts val="1989"/>
              </a:spcBef>
            </a:pPr>
            <a:r>
              <a:rPr lang="en-US" sz="2300" b="1">
                <a:solidFill>
                  <a:srgbClr val="FFFFFF"/>
                </a:solidFill>
                <a:latin typeface="Arial"/>
                <a:cs typeface="Arial"/>
              </a:rPr>
              <a:t>britainthinks.com</a:t>
            </a:r>
            <a:endParaRPr lang="en-US" sz="2300" dirty="0">
              <a:latin typeface="Arial"/>
              <a:cs typeface="Arial"/>
            </a:endParaRPr>
          </a:p>
        </p:txBody>
      </p:sp>
      <p:sp>
        <p:nvSpPr>
          <p:cNvPr id="15" name="object 4"/>
          <p:cNvSpPr/>
          <p:nvPr userDrawn="1"/>
        </p:nvSpPr>
        <p:spPr>
          <a:xfrm>
            <a:off x="1591574" y="887774"/>
            <a:ext cx="3407781" cy="75786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TextBox 3"/>
          <p:cNvSpPr txBox="1"/>
          <p:nvPr userDrawn="1"/>
        </p:nvSpPr>
        <p:spPr>
          <a:xfrm>
            <a:off x="1589345" y="4359275"/>
            <a:ext cx="10062905" cy="1107996"/>
          </a:xfrm>
          <a:prstGeom prst="rect">
            <a:avLst/>
          </a:prstGeom>
          <a:noFill/>
        </p:spPr>
        <p:txBody>
          <a:bodyPr wrap="square" rtlCol="0">
            <a:spAutoFit/>
          </a:bodyPr>
          <a:lstStyle/>
          <a:p>
            <a:r>
              <a:rPr lang="en-US" sz="6600" b="1">
                <a:solidFill>
                  <a:schemeClr val="bg1"/>
                </a:solidFill>
              </a:rPr>
              <a:t>Thank you</a:t>
            </a:r>
          </a:p>
        </p:txBody>
      </p:sp>
      <p:cxnSp>
        <p:nvCxnSpPr>
          <p:cNvPr id="17" name="Straight Connector 16"/>
          <p:cNvCxnSpPr/>
          <p:nvPr userDrawn="1"/>
        </p:nvCxnSpPr>
        <p:spPr>
          <a:xfrm>
            <a:off x="1578874" y="9921875"/>
            <a:ext cx="170139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11" name="Text Placeholder 32"/>
          <p:cNvSpPr>
            <a:spLocks noGrp="1"/>
          </p:cNvSpPr>
          <p:nvPr>
            <p:ph type="body" sz="quarter" idx="22"/>
          </p:nvPr>
        </p:nvSpPr>
        <p:spPr>
          <a:xfrm>
            <a:off x="1593828" y="1578263"/>
            <a:ext cx="17019588" cy="1409411"/>
          </a:xfrm>
          <a:prstGeom prst="rect">
            <a:avLst/>
          </a:prstGeom>
        </p:spPr>
        <p:txBody>
          <a:bodyPr>
            <a:noAutofit/>
          </a:bodyPr>
          <a:lstStyle>
            <a:lvl1pPr>
              <a:defRPr sz="4100" b="1">
                <a:latin typeface="Arial" charset="0"/>
                <a:ea typeface="Arial" charset="0"/>
                <a:cs typeface="Arial" charset="0"/>
              </a:defRPr>
            </a:lvl1pPr>
          </a:lstStyle>
          <a:p>
            <a:pPr lvl="0"/>
            <a:r>
              <a:rPr lang="en-US" dirty="0"/>
              <a:t>Click to edit Master text styles</a:t>
            </a:r>
          </a:p>
        </p:txBody>
      </p:sp>
      <p:sp>
        <p:nvSpPr>
          <p:cNvPr id="7" name="Holder 4"/>
          <p:cNvSpPr>
            <a:spLocks noGrp="1"/>
          </p:cNvSpPr>
          <p:nvPr>
            <p:ph type="sldNum" sz="quarter" idx="4"/>
          </p:nvPr>
        </p:nvSpPr>
        <p:spPr>
          <a:xfrm>
            <a:off x="18053050" y="10175295"/>
            <a:ext cx="560366" cy="304800"/>
          </a:xfrm>
          <a:prstGeom prst="rect">
            <a:avLst/>
          </a:prstGeom>
        </p:spPr>
        <p:txBody>
          <a:bodyPr lIns="0" tIns="0" rIns="0" bIns="0"/>
          <a:lstStyle>
            <a:lvl1pPr algn="r">
              <a:defRPr sz="1400">
                <a:solidFill>
                  <a:schemeClr val="tx1"/>
                </a:solidFill>
                <a:latin typeface="Arial" charset="0"/>
                <a:ea typeface="Arial" charset="0"/>
                <a:cs typeface="Arial" charset="0"/>
              </a:defRPr>
            </a:lvl1pPr>
          </a:lstStyle>
          <a:p>
            <a:fld id="{B6F15528-21DE-4FAA-801E-634DDDAF4B2B}" type="slidenum">
              <a:rPr lang="uk-UA" smtClean="0"/>
              <a:pPr/>
              <a:t>‹#›</a:t>
            </a:fld>
            <a:endParaRPr lang="uk-UA" dirty="0"/>
          </a:p>
        </p:txBody>
      </p:sp>
      <p:sp>
        <p:nvSpPr>
          <p:cNvPr id="8" name="Holder 2"/>
          <p:cNvSpPr>
            <a:spLocks noGrp="1"/>
          </p:cNvSpPr>
          <p:nvPr>
            <p:ph type="ftr" sz="quarter" idx="3"/>
          </p:nvPr>
        </p:nvSpPr>
        <p:spPr>
          <a:xfrm>
            <a:off x="1593828" y="10175295"/>
            <a:ext cx="4127500" cy="203834"/>
          </a:xfrm>
          <a:prstGeom prst="rect">
            <a:avLst/>
          </a:prstGeom>
        </p:spPr>
        <p:txBody>
          <a:bodyPr lIns="0" tIns="0" rIns="0" bIns="0"/>
          <a:lstStyle>
            <a:lvl1pPr>
              <a:defRPr sz="1400" b="0" i="0">
                <a:solidFill>
                  <a:schemeClr val="tx1"/>
                </a:solidFill>
                <a:latin typeface="Arial"/>
                <a:cs typeface="Arial"/>
              </a:defRPr>
            </a:lvl1pPr>
          </a:lstStyle>
          <a:p>
            <a:pPr marL="12700">
              <a:lnSpc>
                <a:spcPts val="1515"/>
              </a:lnSpc>
            </a:pPr>
            <a:r>
              <a:rPr lang="en-US" dirty="0" err="1"/>
              <a:t>BritainThinks</a:t>
            </a:r>
            <a:r>
              <a:rPr lang="en-US" dirty="0"/>
              <a:t> | Private and</a:t>
            </a:r>
            <a:r>
              <a:rPr lang="en-US" spc="-100" dirty="0"/>
              <a:t> </a:t>
            </a:r>
            <a:r>
              <a:rPr lang="en-US" dirty="0"/>
              <a:t>Confidential</a:t>
            </a:r>
          </a:p>
        </p:txBody>
      </p:sp>
      <p:sp>
        <p:nvSpPr>
          <p:cNvPr id="6" name="Text Placeholder 3"/>
          <p:cNvSpPr>
            <a:spLocks noGrp="1"/>
          </p:cNvSpPr>
          <p:nvPr>
            <p:ph type="body" sz="quarter" idx="36" hasCustomPrompt="1"/>
          </p:nvPr>
        </p:nvSpPr>
        <p:spPr>
          <a:xfrm>
            <a:off x="1593828" y="701675"/>
            <a:ext cx="9448821" cy="304799"/>
          </a:xfrm>
          <a:prstGeom prst="rect">
            <a:avLst/>
          </a:prstGeom>
        </p:spPr>
        <p:txBody>
          <a:bodyPr anchor="ctr"/>
          <a:lstStyle>
            <a:lvl1pPr>
              <a:defRPr sz="1650">
                <a:latin typeface="Arial" charset="0"/>
                <a:ea typeface="Arial" charset="0"/>
                <a:cs typeface="Arial" charset="0"/>
              </a:defRPr>
            </a:lvl1pPr>
          </a:lstStyle>
          <a:p>
            <a:pPr lvl="0"/>
            <a:r>
              <a:rPr lang="en-US" dirty="0"/>
              <a:t>Section title</a:t>
            </a:r>
          </a:p>
        </p:txBody>
      </p:sp>
    </p:spTree>
    <p:extLst>
      <p:ext uri="{BB962C8B-B14F-4D97-AF65-F5344CB8AC3E}">
        <p14:creationId xmlns:p14="http://schemas.microsoft.com/office/powerpoint/2010/main" val="386839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tial text">
    <p:spTree>
      <p:nvGrpSpPr>
        <p:cNvPr id="1" name=""/>
        <p:cNvGrpSpPr/>
        <p:nvPr/>
      </p:nvGrpSpPr>
      <p:grpSpPr>
        <a:xfrm>
          <a:off x="0" y="0"/>
          <a:ext cx="0" cy="0"/>
          <a:chOff x="0" y="0"/>
          <a:chExt cx="0" cy="0"/>
        </a:xfrm>
      </p:grpSpPr>
      <p:sp>
        <p:nvSpPr>
          <p:cNvPr id="8" name="Text Placeholder 32"/>
          <p:cNvSpPr>
            <a:spLocks noGrp="1"/>
          </p:cNvSpPr>
          <p:nvPr>
            <p:ph type="body" sz="quarter" idx="22"/>
          </p:nvPr>
        </p:nvSpPr>
        <p:spPr>
          <a:xfrm>
            <a:off x="1593827" y="1578263"/>
            <a:ext cx="17019589" cy="1409411"/>
          </a:xfrm>
          <a:prstGeom prst="rect">
            <a:avLst/>
          </a:prstGeom>
        </p:spPr>
        <p:txBody>
          <a:bodyPr>
            <a:noAutofit/>
          </a:bodyPr>
          <a:lstStyle>
            <a:lvl1pPr>
              <a:defRPr sz="4100" b="1">
                <a:latin typeface="Arial" charset="0"/>
                <a:ea typeface="Arial" charset="0"/>
                <a:cs typeface="Arial" charset="0"/>
              </a:defRPr>
            </a:lvl1pPr>
          </a:lstStyle>
          <a:p>
            <a:pPr lvl="0"/>
            <a:r>
              <a:rPr lang="en-US" dirty="0"/>
              <a:t>Click to edit Master text styles</a:t>
            </a:r>
          </a:p>
        </p:txBody>
      </p:sp>
      <p:sp>
        <p:nvSpPr>
          <p:cNvPr id="10" name="Text Placeholder 5"/>
          <p:cNvSpPr>
            <a:spLocks noGrp="1"/>
          </p:cNvSpPr>
          <p:nvPr>
            <p:ph type="body" sz="quarter" idx="12"/>
          </p:nvPr>
        </p:nvSpPr>
        <p:spPr>
          <a:xfrm>
            <a:off x="1593827" y="3216274"/>
            <a:ext cx="11049023" cy="6356557"/>
          </a:xfrm>
          <a:prstGeom prst="rect">
            <a:avLst/>
          </a:prstGeom>
        </p:spPr>
        <p:txBody>
          <a:bodyPr>
            <a:normAutofit/>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vl5pPr>
          </a:lstStyle>
          <a:p>
            <a:pPr lvl="0"/>
            <a:r>
              <a:rPr lang="en-US" dirty="0"/>
              <a:t>Click to edit Master text styles</a:t>
            </a:r>
          </a:p>
          <a:p>
            <a:pPr lvl="1"/>
            <a:r>
              <a:rPr lang="en-US" sz="2400" dirty="0"/>
              <a:t>Sub-bullet 1</a:t>
            </a:r>
          </a:p>
          <a:p>
            <a:pPr lvl="2"/>
            <a:r>
              <a:rPr lang="en-US" sz="2400" dirty="0"/>
              <a:t>Sub-bullet 2</a:t>
            </a:r>
          </a:p>
          <a:p>
            <a:pPr lvl="3"/>
            <a:r>
              <a:rPr lang="en-US" sz="2400" dirty="0"/>
              <a:t>Sub-bullet 3</a:t>
            </a:r>
          </a:p>
          <a:p>
            <a:pPr lvl="3"/>
            <a:endParaRPr lang="en-US" sz="2400" dirty="0"/>
          </a:p>
        </p:txBody>
      </p:sp>
      <p:sp>
        <p:nvSpPr>
          <p:cNvPr id="9" name="Holder 4"/>
          <p:cNvSpPr>
            <a:spLocks noGrp="1"/>
          </p:cNvSpPr>
          <p:nvPr>
            <p:ph type="sldNum" sz="quarter" idx="4"/>
          </p:nvPr>
        </p:nvSpPr>
        <p:spPr>
          <a:xfrm>
            <a:off x="18053050" y="10175295"/>
            <a:ext cx="560366" cy="304800"/>
          </a:xfrm>
          <a:prstGeom prst="rect">
            <a:avLst/>
          </a:prstGeom>
        </p:spPr>
        <p:txBody>
          <a:bodyPr lIns="0" tIns="0" rIns="0" bIns="0"/>
          <a:lstStyle>
            <a:lvl1pPr algn="r">
              <a:defRPr sz="1400">
                <a:solidFill>
                  <a:schemeClr val="tx1"/>
                </a:solidFill>
                <a:latin typeface="Arial" charset="0"/>
                <a:ea typeface="Arial" charset="0"/>
                <a:cs typeface="Arial" charset="0"/>
              </a:defRPr>
            </a:lvl1pPr>
          </a:lstStyle>
          <a:p>
            <a:fld id="{B6F15528-21DE-4FAA-801E-634DDDAF4B2B}" type="slidenum">
              <a:rPr lang="uk-UA" smtClean="0"/>
              <a:pPr/>
              <a:t>‹#›</a:t>
            </a:fld>
            <a:endParaRPr lang="uk-UA" dirty="0"/>
          </a:p>
        </p:txBody>
      </p:sp>
      <p:sp>
        <p:nvSpPr>
          <p:cNvPr id="11" name="Holder 2"/>
          <p:cNvSpPr>
            <a:spLocks noGrp="1"/>
          </p:cNvSpPr>
          <p:nvPr>
            <p:ph type="ftr" sz="quarter" idx="3"/>
          </p:nvPr>
        </p:nvSpPr>
        <p:spPr>
          <a:xfrm>
            <a:off x="1593827" y="10175295"/>
            <a:ext cx="4127501" cy="304800"/>
          </a:xfrm>
          <a:prstGeom prst="rect">
            <a:avLst/>
          </a:prstGeom>
        </p:spPr>
        <p:txBody>
          <a:bodyPr lIns="0" tIns="0" rIns="0" bIns="0"/>
          <a:lstStyle>
            <a:lvl1pPr>
              <a:defRPr sz="1400" b="0" i="0">
                <a:solidFill>
                  <a:schemeClr val="tx1"/>
                </a:solidFill>
                <a:latin typeface="Arial"/>
                <a:cs typeface="Arial"/>
              </a:defRPr>
            </a:lvl1pPr>
          </a:lstStyle>
          <a:p>
            <a:pPr marL="12700">
              <a:lnSpc>
                <a:spcPts val="1515"/>
              </a:lnSpc>
            </a:pPr>
            <a:r>
              <a:rPr lang="en-US" dirty="0" err="1"/>
              <a:t>BritainThinks</a:t>
            </a:r>
            <a:r>
              <a:rPr lang="en-US" dirty="0"/>
              <a:t> | Private and</a:t>
            </a:r>
            <a:r>
              <a:rPr lang="en-US" spc="-100" dirty="0"/>
              <a:t> </a:t>
            </a:r>
            <a:r>
              <a:rPr lang="en-US" dirty="0"/>
              <a:t>Confidential</a:t>
            </a:r>
          </a:p>
        </p:txBody>
      </p:sp>
      <p:sp>
        <p:nvSpPr>
          <p:cNvPr id="7" name="Text Placeholder 3"/>
          <p:cNvSpPr>
            <a:spLocks noGrp="1"/>
          </p:cNvSpPr>
          <p:nvPr>
            <p:ph type="body" sz="quarter" idx="36" hasCustomPrompt="1"/>
          </p:nvPr>
        </p:nvSpPr>
        <p:spPr>
          <a:xfrm>
            <a:off x="1593828" y="701675"/>
            <a:ext cx="9448821" cy="304799"/>
          </a:xfrm>
          <a:prstGeom prst="rect">
            <a:avLst/>
          </a:prstGeom>
        </p:spPr>
        <p:txBody>
          <a:bodyPr anchor="ctr"/>
          <a:lstStyle>
            <a:lvl1pPr>
              <a:defRPr sz="1650">
                <a:latin typeface="Arial" charset="0"/>
                <a:ea typeface="Arial" charset="0"/>
                <a:cs typeface="Arial" charset="0"/>
              </a:defRPr>
            </a:lvl1pPr>
          </a:lstStyle>
          <a:p>
            <a:pPr lvl="0"/>
            <a:r>
              <a:rPr lang="en-US" dirty="0"/>
              <a:t>Section title</a:t>
            </a:r>
          </a:p>
        </p:txBody>
      </p:sp>
    </p:spTree>
    <p:extLst>
      <p:ext uri="{BB962C8B-B14F-4D97-AF65-F5344CB8AC3E}">
        <p14:creationId xmlns:p14="http://schemas.microsoft.com/office/powerpoint/2010/main" val="186048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8" name="Text Placeholder 32"/>
          <p:cNvSpPr>
            <a:spLocks noGrp="1"/>
          </p:cNvSpPr>
          <p:nvPr>
            <p:ph type="body" sz="quarter" idx="22"/>
          </p:nvPr>
        </p:nvSpPr>
        <p:spPr>
          <a:xfrm>
            <a:off x="1593828" y="1578263"/>
            <a:ext cx="17019587" cy="1409411"/>
          </a:xfrm>
          <a:prstGeom prst="rect">
            <a:avLst/>
          </a:prstGeom>
        </p:spPr>
        <p:txBody>
          <a:bodyPr>
            <a:noAutofit/>
          </a:bodyPr>
          <a:lstStyle>
            <a:lvl1pPr>
              <a:defRPr sz="4100" b="1">
                <a:latin typeface="Arial" charset="0"/>
                <a:ea typeface="Arial" charset="0"/>
                <a:cs typeface="Arial" charset="0"/>
              </a:defRPr>
            </a:lvl1pPr>
          </a:lstStyle>
          <a:p>
            <a:pPr lvl="0"/>
            <a:r>
              <a:rPr lang="en-US" dirty="0"/>
              <a:t>Click to edit Master text styles</a:t>
            </a:r>
          </a:p>
        </p:txBody>
      </p:sp>
      <p:sp>
        <p:nvSpPr>
          <p:cNvPr id="11" name="Text Placeholder 5"/>
          <p:cNvSpPr>
            <a:spLocks noGrp="1"/>
          </p:cNvSpPr>
          <p:nvPr>
            <p:ph type="body" sz="quarter" idx="12"/>
          </p:nvPr>
        </p:nvSpPr>
        <p:spPr>
          <a:xfrm>
            <a:off x="1593828" y="3216275"/>
            <a:ext cx="17019588" cy="6356557"/>
          </a:xfrm>
          <a:prstGeom prst="rect">
            <a:avLst/>
          </a:prstGeom>
        </p:spPr>
        <p:txBody>
          <a:bodyPr>
            <a:normAutofit/>
          </a:bodyPr>
          <a:lstStyle>
            <a:lvl1pPr marL="342900" indent="-342900">
              <a:spcBef>
                <a:spcPts val="1800"/>
              </a:spcBef>
              <a:spcAft>
                <a:spcPts val="600"/>
              </a:spcAft>
              <a:buClr>
                <a:schemeClr val="tx2"/>
              </a:buClr>
              <a:buFont typeface="Arial" charset="0"/>
              <a:buChar char="•"/>
              <a:defRPr sz="3200">
                <a:latin typeface="Arial" charset="0"/>
                <a:ea typeface="Arial" charset="0"/>
                <a:cs typeface="Arial" charset="0"/>
              </a:defRPr>
            </a:lvl1pPr>
            <a:lvl2pPr marL="939800" indent="-482600">
              <a:spcBef>
                <a:spcPts val="0"/>
              </a:spcBef>
              <a:spcAft>
                <a:spcPts val="600"/>
              </a:spcAft>
              <a:buClr>
                <a:schemeClr val="tx2"/>
              </a:buClr>
              <a:buFont typeface="Arial" charset="0"/>
              <a:buChar char="•"/>
              <a:tabLst/>
              <a:defRPr sz="2800">
                <a:latin typeface="Arial" charset="0"/>
                <a:ea typeface="Arial" charset="0"/>
                <a:cs typeface="Arial" charset="0"/>
              </a:defRPr>
            </a:lvl2pPr>
            <a:lvl3pPr marL="1433513" indent="-446088">
              <a:spcBef>
                <a:spcPts val="0"/>
              </a:spcBef>
              <a:spcAft>
                <a:spcPts val="600"/>
              </a:spcAft>
              <a:buClr>
                <a:schemeClr val="tx2"/>
              </a:buClr>
              <a:buFont typeface="Arial" charset="0"/>
              <a:buChar char="•"/>
              <a:tabLst/>
              <a:defRPr sz="3800">
                <a:latin typeface="Arial" charset="0"/>
                <a:ea typeface="Arial" charset="0"/>
                <a:cs typeface="Arial" charset="0"/>
              </a:defRPr>
            </a:lvl3pPr>
            <a:lvl4pPr marL="1927225" indent="-446088">
              <a:spcBef>
                <a:spcPts val="0"/>
              </a:spcBef>
              <a:spcAft>
                <a:spcPts val="600"/>
              </a:spcAft>
              <a:buClr>
                <a:schemeClr val="tx2"/>
              </a:buClr>
              <a:buFont typeface="Arial" charset="0"/>
              <a:buChar char="•"/>
              <a:tabLst/>
              <a:defRPr sz="2000" baseline="0">
                <a:latin typeface="Arial" charset="0"/>
                <a:ea typeface="Arial" charset="0"/>
                <a:cs typeface="Arial" charset="0"/>
              </a:defRPr>
            </a:lvl4pPr>
          </a:lstStyle>
          <a:p>
            <a:pPr lvl="0"/>
            <a:r>
              <a:rPr lang="en-US" dirty="0"/>
              <a:t>Click to edit Master text styles</a:t>
            </a:r>
          </a:p>
          <a:p>
            <a:pPr lvl="1"/>
            <a:r>
              <a:rPr lang="en-US" sz="2400" dirty="0"/>
              <a:t>Sub-bullet 1</a:t>
            </a:r>
          </a:p>
          <a:p>
            <a:pPr lvl="2"/>
            <a:r>
              <a:rPr lang="en-US" sz="2400" dirty="0"/>
              <a:t>Sub-bullet 2</a:t>
            </a:r>
          </a:p>
          <a:p>
            <a:pPr lvl="3"/>
            <a:r>
              <a:rPr lang="en-US" sz="2400" dirty="0"/>
              <a:t>Sub-bullet 3</a:t>
            </a:r>
          </a:p>
          <a:p>
            <a:pPr lvl="0"/>
            <a:endParaRPr lang="en-US" sz="2400" dirty="0"/>
          </a:p>
        </p:txBody>
      </p:sp>
      <p:sp>
        <p:nvSpPr>
          <p:cNvPr id="7" name="Holder 4"/>
          <p:cNvSpPr>
            <a:spLocks noGrp="1"/>
          </p:cNvSpPr>
          <p:nvPr>
            <p:ph type="sldNum" sz="quarter" idx="4"/>
          </p:nvPr>
        </p:nvSpPr>
        <p:spPr>
          <a:xfrm>
            <a:off x="18053050" y="10175295"/>
            <a:ext cx="560366" cy="304800"/>
          </a:xfrm>
          <a:prstGeom prst="rect">
            <a:avLst/>
          </a:prstGeom>
        </p:spPr>
        <p:txBody>
          <a:bodyPr lIns="0" tIns="0" rIns="0" bIns="0"/>
          <a:lstStyle>
            <a:lvl1pPr algn="r">
              <a:defRPr sz="1400">
                <a:solidFill>
                  <a:schemeClr val="tx1"/>
                </a:solidFill>
                <a:latin typeface="Arial" charset="0"/>
                <a:ea typeface="Arial" charset="0"/>
                <a:cs typeface="Arial" charset="0"/>
              </a:defRPr>
            </a:lvl1pPr>
          </a:lstStyle>
          <a:p>
            <a:fld id="{B6F15528-21DE-4FAA-801E-634DDDAF4B2B}" type="slidenum">
              <a:rPr lang="uk-UA" smtClean="0"/>
              <a:pPr/>
              <a:t>‹#›</a:t>
            </a:fld>
            <a:endParaRPr lang="uk-UA" dirty="0"/>
          </a:p>
        </p:txBody>
      </p:sp>
      <p:sp>
        <p:nvSpPr>
          <p:cNvPr id="10" name="Holder 2"/>
          <p:cNvSpPr>
            <a:spLocks noGrp="1"/>
          </p:cNvSpPr>
          <p:nvPr>
            <p:ph type="ftr" sz="quarter" idx="3"/>
          </p:nvPr>
        </p:nvSpPr>
        <p:spPr>
          <a:xfrm>
            <a:off x="1593828" y="10175295"/>
            <a:ext cx="4127500" cy="203834"/>
          </a:xfrm>
          <a:prstGeom prst="rect">
            <a:avLst/>
          </a:prstGeom>
        </p:spPr>
        <p:txBody>
          <a:bodyPr lIns="0" tIns="0" rIns="0" bIns="0"/>
          <a:lstStyle>
            <a:lvl1pPr>
              <a:defRPr sz="1400" b="0" i="0">
                <a:solidFill>
                  <a:schemeClr val="tx1"/>
                </a:solidFill>
                <a:latin typeface="Arial"/>
                <a:cs typeface="Arial"/>
              </a:defRPr>
            </a:lvl1pPr>
          </a:lstStyle>
          <a:p>
            <a:pPr marL="12700">
              <a:lnSpc>
                <a:spcPts val="1515"/>
              </a:lnSpc>
            </a:pPr>
            <a:r>
              <a:rPr lang="en-US" dirty="0" err="1"/>
              <a:t>BritainThinks</a:t>
            </a:r>
            <a:r>
              <a:rPr lang="en-US" dirty="0"/>
              <a:t> | Private and</a:t>
            </a:r>
            <a:r>
              <a:rPr lang="en-US" spc="-100" dirty="0"/>
              <a:t> </a:t>
            </a:r>
            <a:r>
              <a:rPr lang="en-US" dirty="0"/>
              <a:t>Confidential</a:t>
            </a:r>
          </a:p>
        </p:txBody>
      </p:sp>
      <p:sp>
        <p:nvSpPr>
          <p:cNvPr id="9" name="Text Placeholder 3"/>
          <p:cNvSpPr>
            <a:spLocks noGrp="1"/>
          </p:cNvSpPr>
          <p:nvPr>
            <p:ph type="body" sz="quarter" idx="36" hasCustomPrompt="1"/>
          </p:nvPr>
        </p:nvSpPr>
        <p:spPr>
          <a:xfrm>
            <a:off x="1593828" y="701675"/>
            <a:ext cx="9448821" cy="304799"/>
          </a:xfrm>
          <a:prstGeom prst="rect">
            <a:avLst/>
          </a:prstGeom>
        </p:spPr>
        <p:txBody>
          <a:bodyPr anchor="ctr"/>
          <a:lstStyle>
            <a:lvl1pPr>
              <a:defRPr sz="1650">
                <a:latin typeface="Arial" charset="0"/>
                <a:ea typeface="Arial" charset="0"/>
                <a:cs typeface="Arial" charset="0"/>
              </a:defRPr>
            </a:lvl1pPr>
          </a:lstStyle>
          <a:p>
            <a:pPr lvl="0"/>
            <a:r>
              <a:rPr lang="en-US" dirty="0"/>
              <a:t>Section title</a:t>
            </a:r>
          </a:p>
        </p:txBody>
      </p:sp>
    </p:spTree>
    <p:extLst>
      <p:ext uri="{BB962C8B-B14F-4D97-AF65-F5344CB8AC3E}">
        <p14:creationId xmlns:p14="http://schemas.microsoft.com/office/powerpoint/2010/main" val="126285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White)">
    <p:spTree>
      <p:nvGrpSpPr>
        <p:cNvPr id="1" name=""/>
        <p:cNvGrpSpPr/>
        <p:nvPr/>
      </p:nvGrpSpPr>
      <p:grpSpPr>
        <a:xfrm>
          <a:off x="0" y="0"/>
          <a:ext cx="0" cy="0"/>
          <a:chOff x="0" y="0"/>
          <a:chExt cx="0" cy="0"/>
        </a:xfrm>
      </p:grpSpPr>
      <p:sp>
        <p:nvSpPr>
          <p:cNvPr id="9" name="Title 8"/>
          <p:cNvSpPr>
            <a:spLocks noGrp="1"/>
          </p:cNvSpPr>
          <p:nvPr>
            <p:ph type="title"/>
          </p:nvPr>
        </p:nvSpPr>
        <p:spPr>
          <a:xfrm>
            <a:off x="2100380" y="2375913"/>
            <a:ext cx="15903339" cy="4843984"/>
          </a:xfrm>
          <a:prstGeom prst="rect">
            <a:avLst/>
          </a:prstGeom>
        </p:spPr>
        <p:txBody>
          <a:bodyPr anchor="ctr">
            <a:normAutofit/>
          </a:bodyPr>
          <a:lstStyle>
            <a:lvl1pPr algn="ctr">
              <a:defRPr sz="5900" b="1">
                <a:solidFill>
                  <a:schemeClr val="tx2"/>
                </a:solidFill>
                <a:latin typeface="Arial" charset="0"/>
                <a:ea typeface="Arial" charset="0"/>
                <a:cs typeface="Arial" charset="0"/>
              </a:defRPr>
            </a:lvl1pPr>
          </a:lstStyle>
          <a:p>
            <a:r>
              <a:rPr lang="en-US" dirty="0"/>
              <a:t>Click to edit Master title style</a:t>
            </a:r>
          </a:p>
        </p:txBody>
      </p:sp>
      <p:sp>
        <p:nvSpPr>
          <p:cNvPr id="13" name="Text Placeholder 12"/>
          <p:cNvSpPr>
            <a:spLocks noGrp="1"/>
          </p:cNvSpPr>
          <p:nvPr>
            <p:ph type="body" sz="quarter" idx="12"/>
          </p:nvPr>
        </p:nvSpPr>
        <p:spPr>
          <a:xfrm>
            <a:off x="5975349" y="7524697"/>
            <a:ext cx="8153400" cy="1635178"/>
          </a:xfrm>
          <a:prstGeom prst="rect">
            <a:avLst/>
          </a:prstGeom>
        </p:spPr>
        <p:txBody>
          <a:bodyPr anchor="ctr"/>
          <a:lstStyle>
            <a:lvl1pPr marL="0" indent="0" algn="ctr">
              <a:spcBef>
                <a:spcPts val="0"/>
              </a:spcBef>
              <a:spcAft>
                <a:spcPts val="0"/>
              </a:spcAft>
              <a:buNone/>
              <a:defRPr sz="3200" b="0">
                <a:solidFill>
                  <a:schemeClr val="tx2"/>
                </a:solidFill>
                <a:latin typeface="Arial" charset="0"/>
                <a:ea typeface="Arial" charset="0"/>
                <a:cs typeface="Arial" charset="0"/>
              </a:defRPr>
            </a:lvl1pPr>
            <a:lvl2pPr>
              <a:defRPr sz="2300">
                <a:latin typeface="Arial" charset="0"/>
                <a:ea typeface="Arial" charset="0"/>
                <a:cs typeface="Arial" charset="0"/>
              </a:defRPr>
            </a:lvl2pPr>
            <a:lvl3pPr>
              <a:defRPr sz="2300">
                <a:latin typeface="Arial" charset="0"/>
                <a:ea typeface="Arial" charset="0"/>
                <a:cs typeface="Arial" charset="0"/>
              </a:defRPr>
            </a:lvl3pPr>
          </a:lstStyle>
          <a:p>
            <a:pPr lvl="0"/>
            <a:r>
              <a:rPr lang="en-US" dirty="0"/>
              <a:t>Click to edit Master text styles</a:t>
            </a:r>
          </a:p>
        </p:txBody>
      </p:sp>
      <p:sp>
        <p:nvSpPr>
          <p:cNvPr id="14" name="Holder 4"/>
          <p:cNvSpPr>
            <a:spLocks noGrp="1"/>
          </p:cNvSpPr>
          <p:nvPr>
            <p:ph type="sldNum" sz="quarter" idx="4"/>
          </p:nvPr>
        </p:nvSpPr>
        <p:spPr>
          <a:xfrm>
            <a:off x="18053050" y="10175295"/>
            <a:ext cx="560366" cy="304800"/>
          </a:xfrm>
          <a:prstGeom prst="rect">
            <a:avLst/>
          </a:prstGeom>
        </p:spPr>
        <p:txBody>
          <a:bodyPr lIns="0" tIns="0" rIns="0" bIns="0"/>
          <a:lstStyle>
            <a:lvl1pPr algn="r">
              <a:defRPr sz="1400">
                <a:solidFill>
                  <a:schemeClr val="tx1"/>
                </a:solidFill>
                <a:latin typeface="Arial" charset="0"/>
                <a:ea typeface="Arial" charset="0"/>
                <a:cs typeface="Arial" charset="0"/>
              </a:defRPr>
            </a:lvl1pPr>
          </a:lstStyle>
          <a:p>
            <a:fld id="{B6F15528-21DE-4FAA-801E-634DDDAF4B2B}" type="slidenum">
              <a:rPr lang="uk-UA" smtClean="0"/>
              <a:pPr/>
              <a:t>‹#›</a:t>
            </a:fld>
            <a:endParaRPr lang="uk-UA" dirty="0"/>
          </a:p>
        </p:txBody>
      </p:sp>
      <p:sp>
        <p:nvSpPr>
          <p:cNvPr id="15" name="Holder 2"/>
          <p:cNvSpPr>
            <a:spLocks noGrp="1"/>
          </p:cNvSpPr>
          <p:nvPr>
            <p:ph type="ftr" sz="quarter" idx="3"/>
          </p:nvPr>
        </p:nvSpPr>
        <p:spPr>
          <a:xfrm>
            <a:off x="1593828" y="10175295"/>
            <a:ext cx="4127500" cy="203834"/>
          </a:xfrm>
          <a:prstGeom prst="rect">
            <a:avLst/>
          </a:prstGeom>
        </p:spPr>
        <p:txBody>
          <a:bodyPr lIns="0" tIns="0" rIns="0" bIns="0"/>
          <a:lstStyle>
            <a:lvl1pPr>
              <a:defRPr sz="1400" b="0" i="0">
                <a:solidFill>
                  <a:schemeClr val="tx1"/>
                </a:solidFill>
                <a:latin typeface="Arial"/>
                <a:cs typeface="Arial"/>
              </a:defRPr>
            </a:lvl1pPr>
          </a:lstStyle>
          <a:p>
            <a:pPr marL="12700">
              <a:lnSpc>
                <a:spcPts val="1515"/>
              </a:lnSpc>
            </a:pPr>
            <a:r>
              <a:rPr lang="en-US"/>
              <a:t>BritainThinks | Private and</a:t>
            </a:r>
            <a:r>
              <a:rPr lang="en-US" spc="-100"/>
              <a:t> </a:t>
            </a:r>
            <a:r>
              <a:rPr lang="en-US"/>
              <a:t>Confidential</a:t>
            </a:r>
            <a:endParaRPr lang="en-US" dirty="0"/>
          </a:p>
        </p:txBody>
      </p:sp>
      <p:sp>
        <p:nvSpPr>
          <p:cNvPr id="10" name="Text Placeholder 3"/>
          <p:cNvSpPr>
            <a:spLocks noGrp="1"/>
          </p:cNvSpPr>
          <p:nvPr>
            <p:ph type="body" sz="quarter" idx="36" hasCustomPrompt="1"/>
          </p:nvPr>
        </p:nvSpPr>
        <p:spPr>
          <a:xfrm>
            <a:off x="1587478" y="701675"/>
            <a:ext cx="9448821" cy="304799"/>
          </a:xfrm>
          <a:prstGeom prst="rect">
            <a:avLst/>
          </a:prstGeom>
        </p:spPr>
        <p:txBody>
          <a:bodyPr anchor="ctr"/>
          <a:lstStyle>
            <a:lvl1pPr>
              <a:defRPr sz="1650">
                <a:solidFill>
                  <a:schemeClr val="tx1"/>
                </a:solidFill>
                <a:latin typeface="Arial" charset="0"/>
                <a:ea typeface="Arial" charset="0"/>
                <a:cs typeface="Arial" charset="0"/>
              </a:defRPr>
            </a:lvl1pPr>
          </a:lstStyle>
          <a:p>
            <a:pPr lvl="0"/>
            <a:r>
              <a:rPr lang="en-US" dirty="0"/>
              <a:t>Section title</a:t>
            </a:r>
          </a:p>
        </p:txBody>
      </p:sp>
    </p:spTree>
    <p:extLst>
      <p:ext uri="{BB962C8B-B14F-4D97-AF65-F5344CB8AC3E}">
        <p14:creationId xmlns:p14="http://schemas.microsoft.com/office/powerpoint/2010/main" val="40918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510113"/>
      </p:ext>
    </p:extLst>
  </p:cSld>
  <p:clrMap bg1="lt1" tx1="dk1" bg2="lt2" tx2="dk2" accent1="accent1" accent2="accent2" accent3="accent3" accent4="accent4" accent5="accent5" accent6="accent6" hlink="hlink" folHlink="folHlink"/>
  <p:sldLayoutIdLst>
    <p:sldLayoutId id="2147483667" r:id="rId1"/>
    <p:sldLayoutId id="2147483670" r:id="rId2"/>
    <p:sldLayoutId id="2147483662"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p:cNvCxnSpPr/>
          <p:nvPr userDrawn="1"/>
        </p:nvCxnSpPr>
        <p:spPr>
          <a:xfrm>
            <a:off x="1578874" y="9921875"/>
            <a:ext cx="17013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Holder 4"/>
          <p:cNvSpPr>
            <a:spLocks noGrp="1"/>
          </p:cNvSpPr>
          <p:nvPr>
            <p:ph type="sldNum" sz="quarter" idx="4"/>
          </p:nvPr>
        </p:nvSpPr>
        <p:spPr>
          <a:xfrm>
            <a:off x="18053050" y="10175295"/>
            <a:ext cx="560366" cy="304800"/>
          </a:xfrm>
          <a:prstGeom prst="rect">
            <a:avLst/>
          </a:prstGeom>
        </p:spPr>
        <p:txBody>
          <a:bodyPr lIns="0" tIns="0" rIns="0" bIns="0"/>
          <a:lstStyle>
            <a:lvl1pPr algn="r">
              <a:defRPr sz="1400">
                <a:solidFill>
                  <a:schemeClr val="tx1"/>
                </a:solidFill>
                <a:latin typeface="Arial" charset="0"/>
                <a:ea typeface="Arial" charset="0"/>
                <a:cs typeface="Arial" charset="0"/>
              </a:defRPr>
            </a:lvl1pPr>
          </a:lstStyle>
          <a:p>
            <a:fld id="{B6F15528-21DE-4FAA-801E-634DDDAF4B2B}" type="slidenum">
              <a:rPr lang="uk-UA" smtClean="0"/>
              <a:pPr/>
              <a:t>‹#›</a:t>
            </a:fld>
            <a:endParaRPr lang="uk-UA" dirty="0"/>
          </a:p>
        </p:txBody>
      </p:sp>
      <p:sp>
        <p:nvSpPr>
          <p:cNvPr id="14" name="Holder 2"/>
          <p:cNvSpPr>
            <a:spLocks noGrp="1"/>
          </p:cNvSpPr>
          <p:nvPr>
            <p:ph type="ftr" sz="quarter" idx="3"/>
          </p:nvPr>
        </p:nvSpPr>
        <p:spPr>
          <a:xfrm>
            <a:off x="1593828" y="10175295"/>
            <a:ext cx="4127500" cy="203834"/>
          </a:xfrm>
          <a:prstGeom prst="rect">
            <a:avLst/>
          </a:prstGeom>
        </p:spPr>
        <p:txBody>
          <a:bodyPr lIns="0" tIns="0" rIns="0" bIns="0"/>
          <a:lstStyle>
            <a:lvl1pPr>
              <a:defRPr sz="1400" b="0" i="0">
                <a:solidFill>
                  <a:schemeClr val="tx1"/>
                </a:solidFill>
                <a:latin typeface="Arial"/>
                <a:cs typeface="Arial"/>
              </a:defRPr>
            </a:lvl1pPr>
          </a:lstStyle>
          <a:p>
            <a:pPr marL="12700">
              <a:lnSpc>
                <a:spcPts val="1515"/>
              </a:lnSpc>
            </a:pPr>
            <a:r>
              <a:rPr lang="en-US" dirty="0" err="1"/>
              <a:t>BritainThinks</a:t>
            </a:r>
            <a:r>
              <a:rPr lang="en-US" dirty="0"/>
              <a:t> | Private and</a:t>
            </a:r>
            <a:r>
              <a:rPr lang="en-US" spc="-100" dirty="0"/>
              <a:t> </a:t>
            </a:r>
            <a:r>
              <a:rPr lang="en-US" dirty="0"/>
              <a:t>Confidential</a:t>
            </a:r>
          </a:p>
        </p:txBody>
      </p:sp>
      <p:cxnSp>
        <p:nvCxnSpPr>
          <p:cNvPr id="7" name="Straight Connector 6"/>
          <p:cNvCxnSpPr/>
          <p:nvPr userDrawn="1"/>
        </p:nvCxnSpPr>
        <p:spPr>
          <a:xfrm>
            <a:off x="1578874" y="1082675"/>
            <a:ext cx="17013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9" r:id="rId1"/>
    <p:sldLayoutId id="2147483672" r:id="rId2"/>
    <p:sldLayoutId id="2147483669" r:id="rId3"/>
    <p:sldLayoutId id="2147483692" r:id="rId4"/>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37.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Essex County Council</a:t>
            </a:r>
          </a:p>
        </p:txBody>
      </p:sp>
      <p:sp>
        <p:nvSpPr>
          <p:cNvPr id="3" name="Text Placeholder 2"/>
          <p:cNvSpPr>
            <a:spLocks noGrp="1"/>
          </p:cNvSpPr>
          <p:nvPr>
            <p:ph type="body" sz="quarter" idx="12"/>
          </p:nvPr>
        </p:nvSpPr>
        <p:spPr/>
        <p:txBody>
          <a:bodyPr/>
          <a:lstStyle/>
          <a:p>
            <a:r>
              <a:rPr lang="en-US" dirty="0"/>
              <a:t>Final report</a:t>
            </a:r>
          </a:p>
        </p:txBody>
      </p:sp>
      <p:sp>
        <p:nvSpPr>
          <p:cNvPr id="4" name="Text Placeholder 3"/>
          <p:cNvSpPr>
            <a:spLocks noGrp="1"/>
          </p:cNvSpPr>
          <p:nvPr>
            <p:ph type="body" sz="quarter" idx="13"/>
          </p:nvPr>
        </p:nvSpPr>
        <p:spPr/>
        <p:txBody>
          <a:bodyPr/>
          <a:lstStyle/>
          <a:p>
            <a:r>
              <a:rPr lang="en-US" dirty="0"/>
              <a:t>June 2020</a:t>
            </a:r>
          </a:p>
        </p:txBody>
      </p:sp>
      <p:sp>
        <p:nvSpPr>
          <p:cNvPr id="5" name="Text Placeholder 4"/>
          <p:cNvSpPr>
            <a:spLocks noGrp="1"/>
          </p:cNvSpPr>
          <p:nvPr>
            <p:ph type="body" sz="quarter" idx="14"/>
          </p:nvPr>
        </p:nvSpPr>
        <p:spPr/>
        <p:txBody>
          <a:bodyPr/>
          <a:lstStyle/>
          <a:p>
            <a:r>
              <a:rPr lang="en-US" dirty="0"/>
              <a:t>‘Just about managing’ (JAM) families and coronavirus</a:t>
            </a:r>
          </a:p>
        </p:txBody>
      </p:sp>
      <p:pic>
        <p:nvPicPr>
          <p:cNvPr id="7" name="Picture 6">
            <a:extLst>
              <a:ext uri="{FF2B5EF4-FFF2-40B4-BE49-F238E27FC236}">
                <a16:creationId xmlns:a16="http://schemas.microsoft.com/office/drawing/2014/main" id="{AE002DE1-8B32-D240-A971-1D90D6189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00250" y="396419"/>
            <a:ext cx="3447958" cy="1666513"/>
          </a:xfrm>
          <a:prstGeom prst="rect">
            <a:avLst/>
          </a:prstGeom>
        </p:spPr>
      </p:pic>
    </p:spTree>
    <p:extLst>
      <p:ext uri="{BB962C8B-B14F-4D97-AF65-F5344CB8AC3E}">
        <p14:creationId xmlns:p14="http://schemas.microsoft.com/office/powerpoint/2010/main" val="1406552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80EF60-4BF6-8242-A971-54BF0CD14BE8}"/>
              </a:ext>
            </a:extLst>
          </p:cNvPr>
          <p:cNvSpPr>
            <a:spLocks noGrp="1"/>
          </p:cNvSpPr>
          <p:nvPr>
            <p:ph type="body" sz="quarter" idx="22"/>
          </p:nvPr>
        </p:nvSpPr>
        <p:spPr/>
        <p:txBody>
          <a:bodyPr/>
          <a:lstStyle/>
          <a:p>
            <a:r>
              <a:rPr lang="en-US" dirty="0"/>
              <a:t>Coronavirus and lockdown had an immediate impact on the work and household income of participants in our sample </a:t>
            </a:r>
          </a:p>
        </p:txBody>
      </p:sp>
      <p:sp>
        <p:nvSpPr>
          <p:cNvPr id="4" name="Slide Number Placeholder 3">
            <a:extLst>
              <a:ext uri="{FF2B5EF4-FFF2-40B4-BE49-F238E27FC236}">
                <a16:creationId xmlns:a16="http://schemas.microsoft.com/office/drawing/2014/main" id="{F7E371A3-7272-8A46-B3A1-9284FBF1D2A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AD013CF0-A84A-A044-8850-234023D97947}"/>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Rectangle 6">
            <a:extLst>
              <a:ext uri="{FF2B5EF4-FFF2-40B4-BE49-F238E27FC236}">
                <a16:creationId xmlns:a16="http://schemas.microsoft.com/office/drawing/2014/main" id="{7A1738E9-2651-974E-87C7-EE9EB38EE2E1}"/>
              </a:ext>
            </a:extLst>
          </p:cNvPr>
          <p:cNvSpPr/>
          <p:nvPr/>
        </p:nvSpPr>
        <p:spPr>
          <a:xfrm>
            <a:off x="1593827" y="4459212"/>
            <a:ext cx="6754857" cy="2976317"/>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482600" indent="-493713">
              <a:spcAft>
                <a:spcPts val="600"/>
              </a:spcAft>
              <a:buClr>
                <a:srgbClr val="006DA6"/>
              </a:buClr>
              <a:buFont typeface="Arial" charset="0"/>
              <a:buChar char="•"/>
              <a:defRPr/>
            </a:pPr>
            <a:r>
              <a:rPr lang="en-GB" sz="2800" dirty="0">
                <a:solidFill>
                  <a:srgbClr val="000000"/>
                </a:solidFill>
                <a:latin typeface="Arial" charset="0"/>
                <a:cs typeface="Arial" charset="0"/>
              </a:rPr>
              <a:t>3 x made redundant/lost their jobs</a:t>
            </a:r>
          </a:p>
          <a:p>
            <a:pPr marL="482600" indent="-493713">
              <a:spcAft>
                <a:spcPts val="600"/>
              </a:spcAft>
              <a:buClr>
                <a:srgbClr val="006DA6"/>
              </a:buClr>
              <a:buFont typeface="Arial" charset="0"/>
              <a:buChar char="•"/>
              <a:defRPr/>
            </a:pPr>
            <a:r>
              <a:rPr lang="en-GB" sz="2800" dirty="0">
                <a:solidFill>
                  <a:srgbClr val="000000"/>
                </a:solidFill>
                <a:latin typeface="Arial" charset="0"/>
                <a:cs typeface="Arial" charset="0"/>
              </a:rPr>
              <a:t>1 x furloughed on 80%</a:t>
            </a:r>
          </a:p>
          <a:p>
            <a:pPr marL="482600" indent="-493713">
              <a:spcAft>
                <a:spcPts val="600"/>
              </a:spcAft>
              <a:buClr>
                <a:srgbClr val="006DA6"/>
              </a:buClr>
              <a:buFont typeface="Arial" charset="0"/>
              <a:buChar char="•"/>
              <a:defRPr/>
            </a:pPr>
            <a:r>
              <a:rPr lang="en-GB" sz="2800" dirty="0">
                <a:solidFill>
                  <a:srgbClr val="000000"/>
                </a:solidFill>
                <a:latin typeface="Arial" charset="0"/>
                <a:cs typeface="Arial" charset="0"/>
              </a:rPr>
              <a:t>2 x self-employed and lost clients</a:t>
            </a: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 name="Rectangle 7">
            <a:extLst>
              <a:ext uri="{FF2B5EF4-FFF2-40B4-BE49-F238E27FC236}">
                <a16:creationId xmlns:a16="http://schemas.microsoft.com/office/drawing/2014/main" id="{6253E5EA-DD2E-4F4C-B1CE-0131062F61E5}"/>
              </a:ext>
            </a:extLst>
          </p:cNvPr>
          <p:cNvSpPr/>
          <p:nvPr/>
        </p:nvSpPr>
        <p:spPr>
          <a:xfrm>
            <a:off x="1593827" y="3673475"/>
            <a:ext cx="6754857" cy="620461"/>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charset="0"/>
                <a:ea typeface="Arial" charset="0"/>
                <a:cs typeface="Arial" charset="0"/>
              </a:rPr>
              <a:t>Immediate l</a:t>
            </a:r>
            <a:r>
              <a:rPr kumimoji="0" lang="en-US" sz="2800" b="1" i="0" u="none" strike="noStrike" kern="1200" cap="none" spc="0" normalizeH="0" baseline="0" noProof="0" dirty="0" err="1">
                <a:ln>
                  <a:noFill/>
                </a:ln>
                <a:solidFill>
                  <a:srgbClr val="FFFFFF"/>
                </a:solidFill>
                <a:effectLst/>
                <a:uLnTx/>
                <a:uFillTx/>
                <a:latin typeface="Arial" charset="0"/>
                <a:ea typeface="Arial" charset="0"/>
                <a:cs typeface="Arial" charset="0"/>
              </a:rPr>
              <a:t>oss</a:t>
            </a:r>
            <a:r>
              <a:rPr kumimoji="0" lang="en-US" sz="2800" b="1" i="0" u="none" strike="noStrike" kern="1200" cap="none" spc="0" normalizeH="0" baseline="0" noProof="0" dirty="0">
                <a:ln>
                  <a:noFill/>
                </a:ln>
                <a:solidFill>
                  <a:srgbClr val="FFFFFF"/>
                </a:solidFill>
                <a:effectLst/>
                <a:uLnTx/>
                <a:uFillTx/>
                <a:latin typeface="Arial" charset="0"/>
                <a:ea typeface="Arial" charset="0"/>
                <a:cs typeface="Arial" charset="0"/>
              </a:rPr>
              <a:t> of income</a:t>
            </a:r>
          </a:p>
        </p:txBody>
      </p:sp>
      <p:sp>
        <p:nvSpPr>
          <p:cNvPr id="9" name="Rectangle 8">
            <a:extLst>
              <a:ext uri="{FF2B5EF4-FFF2-40B4-BE49-F238E27FC236}">
                <a16:creationId xmlns:a16="http://schemas.microsoft.com/office/drawing/2014/main" id="{9BC0D572-0D9B-5741-A838-423192F47B74}"/>
              </a:ext>
            </a:extLst>
          </p:cNvPr>
          <p:cNvSpPr/>
          <p:nvPr/>
        </p:nvSpPr>
        <p:spPr>
          <a:xfrm>
            <a:off x="11858559" y="3673475"/>
            <a:ext cx="6754857" cy="6204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charset="0"/>
                <a:ea typeface="Arial" charset="0"/>
                <a:cs typeface="Arial" charset="0"/>
              </a:rPr>
              <a:t>Steady income, reduced outgoings</a:t>
            </a:r>
          </a:p>
        </p:txBody>
      </p:sp>
      <p:sp>
        <p:nvSpPr>
          <p:cNvPr id="10" name="Rectangle 9">
            <a:extLst>
              <a:ext uri="{FF2B5EF4-FFF2-40B4-BE49-F238E27FC236}">
                <a16:creationId xmlns:a16="http://schemas.microsoft.com/office/drawing/2014/main" id="{B04C72ED-5E98-CA40-89F7-BE72DE0264DD}"/>
              </a:ext>
            </a:extLst>
          </p:cNvPr>
          <p:cNvSpPr/>
          <p:nvPr/>
        </p:nvSpPr>
        <p:spPr>
          <a:xfrm>
            <a:off x="11858558" y="4455059"/>
            <a:ext cx="6754857" cy="2976317"/>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482600" indent="-493713">
              <a:spcAft>
                <a:spcPts val="600"/>
              </a:spcAft>
              <a:buClr>
                <a:srgbClr val="006DA6"/>
              </a:buClr>
              <a:buFont typeface="Arial" charset="0"/>
              <a:buChar char="•"/>
              <a:defRPr/>
            </a:pPr>
            <a:r>
              <a:rPr lang="en-GB" sz="2800" dirty="0">
                <a:solidFill>
                  <a:srgbClr val="000000"/>
                </a:solidFill>
                <a:latin typeface="Arial" charset="0"/>
                <a:cs typeface="Arial" charset="0"/>
              </a:rPr>
              <a:t>3 x working from home on the same salary</a:t>
            </a:r>
          </a:p>
          <a:p>
            <a:pPr marL="482600" indent="-493713">
              <a:spcAft>
                <a:spcPts val="600"/>
              </a:spcAft>
              <a:buClr>
                <a:srgbClr val="006DA6"/>
              </a:buClr>
              <a:buFont typeface="Arial" charset="0"/>
              <a:buChar char="•"/>
              <a:defRPr/>
            </a:pPr>
            <a:r>
              <a:rPr lang="en-GB" sz="2800" dirty="0">
                <a:solidFill>
                  <a:srgbClr val="000000"/>
                </a:solidFill>
                <a:latin typeface="Arial" charset="0"/>
                <a:cs typeface="Arial" charset="0"/>
              </a:rPr>
              <a:t>1 x furloughed on full pay</a:t>
            </a:r>
          </a:p>
          <a:p>
            <a:pPr marL="482600" indent="-493713">
              <a:spcAft>
                <a:spcPts val="600"/>
              </a:spcAft>
              <a:buClr>
                <a:srgbClr val="006DA6"/>
              </a:buClr>
              <a:buFont typeface="Arial" charset="0"/>
              <a:buChar char="•"/>
              <a:defRPr/>
            </a:pPr>
            <a:r>
              <a:rPr lang="en-GB" sz="2800" dirty="0">
                <a:solidFill>
                  <a:srgbClr val="000000"/>
                </a:solidFill>
                <a:latin typeface="Arial" charset="0"/>
                <a:cs typeface="Arial" charset="0"/>
              </a:rPr>
              <a:t>3 x essential/key workers</a:t>
            </a:r>
          </a:p>
        </p:txBody>
      </p:sp>
      <p:grpSp>
        <p:nvGrpSpPr>
          <p:cNvPr id="15" name="Group 14">
            <a:extLst>
              <a:ext uri="{FF2B5EF4-FFF2-40B4-BE49-F238E27FC236}">
                <a16:creationId xmlns:a16="http://schemas.microsoft.com/office/drawing/2014/main" id="{B0BCF7B8-A90A-1144-85B7-9C16501ED55F}"/>
              </a:ext>
            </a:extLst>
          </p:cNvPr>
          <p:cNvGrpSpPr/>
          <p:nvPr/>
        </p:nvGrpSpPr>
        <p:grpSpPr>
          <a:xfrm>
            <a:off x="9148796" y="4819562"/>
            <a:ext cx="1981198" cy="1551433"/>
            <a:chOff x="9148796" y="5352962"/>
            <a:chExt cx="1981198" cy="1551433"/>
          </a:xfrm>
        </p:grpSpPr>
        <p:sp>
          <p:nvSpPr>
            <p:cNvPr id="13" name="Right Arrow 12">
              <a:extLst>
                <a:ext uri="{FF2B5EF4-FFF2-40B4-BE49-F238E27FC236}">
                  <a16:creationId xmlns:a16="http://schemas.microsoft.com/office/drawing/2014/main" id="{4DE90E55-EEA8-814C-894B-25458061D9D8}"/>
                </a:ext>
              </a:extLst>
            </p:cNvPr>
            <p:cNvSpPr/>
            <p:nvPr/>
          </p:nvSpPr>
          <p:spPr>
            <a:xfrm>
              <a:off x="10139395" y="5352963"/>
              <a:ext cx="990599" cy="1551432"/>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ctr" defTabSz="914400" rtl="0" eaLnBrk="1" fontAlgn="auto" latinLnBrk="0" hangingPunct="1">
                <a:lnSpc>
                  <a:spcPct val="100000"/>
                </a:lnSpc>
                <a:spcBef>
                  <a:spcPts val="1800"/>
                </a:spcBef>
                <a:spcAft>
                  <a:spcPts val="600"/>
                </a:spcAft>
                <a:buClrTx/>
                <a:buSzTx/>
                <a:buFont typeface="Arial" charset="0"/>
                <a:buChar char="•"/>
                <a:tabLst/>
                <a:defRPr/>
              </a:pPr>
              <a:endParaRPr kumimoji="0" lang="en-US" sz="2200" b="0" i="0" u="none" strike="noStrike" kern="1200" cap="none" spc="0" normalizeH="0" baseline="0" noProof="0" dirty="0" err="1">
                <a:ln>
                  <a:noFill/>
                </a:ln>
                <a:solidFill>
                  <a:srgbClr val="000000"/>
                </a:solidFill>
                <a:effectLst/>
                <a:uLnTx/>
                <a:uFillTx/>
                <a:latin typeface="Arial" charset="0"/>
                <a:ea typeface="Arial" charset="0"/>
                <a:cs typeface="Arial" charset="0"/>
              </a:endParaRPr>
            </a:p>
          </p:txBody>
        </p:sp>
        <p:sp>
          <p:nvSpPr>
            <p:cNvPr id="14" name="Right Arrow 13">
              <a:extLst>
                <a:ext uri="{FF2B5EF4-FFF2-40B4-BE49-F238E27FC236}">
                  <a16:creationId xmlns:a16="http://schemas.microsoft.com/office/drawing/2014/main" id="{50903C9D-E815-C446-83EC-CEA2017014EB}"/>
                </a:ext>
              </a:extLst>
            </p:cNvPr>
            <p:cNvSpPr/>
            <p:nvPr/>
          </p:nvSpPr>
          <p:spPr>
            <a:xfrm rot="10800000">
              <a:off x="9148796" y="5352962"/>
              <a:ext cx="990599" cy="1551432"/>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ctr" defTabSz="914400" rtl="0" eaLnBrk="1" fontAlgn="auto" latinLnBrk="0" hangingPunct="1">
                <a:lnSpc>
                  <a:spcPct val="100000"/>
                </a:lnSpc>
                <a:spcBef>
                  <a:spcPts val="1800"/>
                </a:spcBef>
                <a:spcAft>
                  <a:spcPts val="600"/>
                </a:spcAft>
                <a:buClrTx/>
                <a:buSzTx/>
                <a:buFont typeface="Arial" charset="0"/>
                <a:buChar char="•"/>
                <a:tabLst/>
                <a:defRPr/>
              </a:pPr>
              <a:endParaRPr kumimoji="0" lang="en-US" sz="2200" b="0" i="0" u="none" strike="noStrike" kern="1200" cap="none" spc="0" normalizeH="0" baseline="0" noProof="0" dirty="0" err="1">
                <a:ln>
                  <a:noFill/>
                </a:ln>
                <a:solidFill>
                  <a:srgbClr val="000000"/>
                </a:solidFill>
                <a:effectLst/>
                <a:uLnTx/>
                <a:uFillTx/>
                <a:latin typeface="Arial" charset="0"/>
                <a:ea typeface="Arial" charset="0"/>
                <a:cs typeface="Arial" charset="0"/>
              </a:endParaRPr>
            </a:p>
          </p:txBody>
        </p:sp>
      </p:grpSp>
      <p:sp>
        <p:nvSpPr>
          <p:cNvPr id="16" name="Rectangular Callout 15">
            <a:extLst>
              <a:ext uri="{FF2B5EF4-FFF2-40B4-BE49-F238E27FC236}">
                <a16:creationId xmlns:a16="http://schemas.microsoft.com/office/drawing/2014/main" id="{2B483701-542C-0145-AA74-914D96AE57AF}"/>
              </a:ext>
            </a:extLst>
          </p:cNvPr>
          <p:cNvSpPr/>
          <p:nvPr/>
        </p:nvSpPr>
        <p:spPr>
          <a:xfrm>
            <a:off x="1593826" y="7596652"/>
            <a:ext cx="6754858" cy="1803598"/>
          </a:xfrm>
          <a:prstGeom prst="wedgeRectCallout">
            <a:avLst>
              <a:gd name="adj1" fmla="val 3230"/>
              <a:gd name="adj2" fmla="val 639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charset="0"/>
                <a:ea typeface="Arial" charset="0"/>
                <a:cs typeface="Arial" charset="0"/>
              </a:rPr>
              <a:t>“I have just about enough to get us through to June,     but if this is going into July and I do not get the self-employed government help, then I will be up a creek with no paddle.”</a:t>
            </a:r>
          </a:p>
        </p:txBody>
      </p:sp>
      <p:sp>
        <p:nvSpPr>
          <p:cNvPr id="17" name="Rectangular Callout 16">
            <a:extLst>
              <a:ext uri="{FF2B5EF4-FFF2-40B4-BE49-F238E27FC236}">
                <a16:creationId xmlns:a16="http://schemas.microsoft.com/office/drawing/2014/main" id="{0DA0972A-51CD-A34A-8B1E-EFE4682EDC4A}"/>
              </a:ext>
            </a:extLst>
          </p:cNvPr>
          <p:cNvSpPr/>
          <p:nvPr/>
        </p:nvSpPr>
        <p:spPr>
          <a:xfrm>
            <a:off x="11858558" y="7592499"/>
            <a:ext cx="6754857" cy="1803598"/>
          </a:xfrm>
          <a:prstGeom prst="wedgeRectCallout">
            <a:avLst>
              <a:gd name="adj1" fmla="val 2169"/>
              <a:gd name="adj2" fmla="val 66957"/>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charset="0"/>
                <a:ea typeface="Arial" charset="0"/>
                <a:cs typeface="Arial" charset="0"/>
              </a:rPr>
              <a:t>“For the first time in as long as we can remember we still have money in the bank coming up to payday. We’ve still got a couple of hundred in there. It’s unheard of.”</a:t>
            </a:r>
          </a:p>
          <a:p>
            <a:pPr marL="22225" marR="0" lvl="0" indent="0" algn="r"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(Dual parent, Harlow)</a:t>
            </a:r>
          </a:p>
        </p:txBody>
      </p:sp>
      <p:sp>
        <p:nvSpPr>
          <p:cNvPr id="18" name="TextBox 17">
            <a:extLst>
              <a:ext uri="{FF2B5EF4-FFF2-40B4-BE49-F238E27FC236}">
                <a16:creationId xmlns:a16="http://schemas.microsoft.com/office/drawing/2014/main" id="{C9B44F0D-1000-FB42-836C-8CC7574A61AD}"/>
              </a:ext>
            </a:extLst>
          </p:cNvPr>
          <p:cNvSpPr txBox="1"/>
          <p:nvPr/>
        </p:nvSpPr>
        <p:spPr>
          <a:xfrm>
            <a:off x="5556250" y="8902914"/>
            <a:ext cx="41148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6DA6"/>
              </a:buClr>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Arial" charset="0"/>
                <a:cs typeface="Arial" charset="0"/>
              </a:rPr>
              <a:t>(Dual parent, Basildon)</a:t>
            </a:r>
          </a:p>
        </p:txBody>
      </p:sp>
      <p:sp>
        <p:nvSpPr>
          <p:cNvPr id="19" name="Text Placeholder 4">
            <a:extLst>
              <a:ext uri="{FF2B5EF4-FFF2-40B4-BE49-F238E27FC236}">
                <a16:creationId xmlns:a16="http://schemas.microsoft.com/office/drawing/2014/main" id="{0F286AE3-28F8-FF45-8AF8-C9678309AA0E}"/>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The coronavirus context for JAM families</a:t>
            </a:r>
          </a:p>
        </p:txBody>
      </p:sp>
    </p:spTree>
    <p:extLst>
      <p:ext uri="{BB962C8B-B14F-4D97-AF65-F5344CB8AC3E}">
        <p14:creationId xmlns:p14="http://schemas.microsoft.com/office/powerpoint/2010/main" val="221735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54C65-01CD-214A-9D98-0FC35C054FD1}"/>
              </a:ext>
            </a:extLst>
          </p:cNvPr>
          <p:cNvSpPr>
            <a:spLocks noGrp="1"/>
          </p:cNvSpPr>
          <p:nvPr>
            <p:ph type="body" sz="quarter" idx="22"/>
          </p:nvPr>
        </p:nvSpPr>
        <p:spPr/>
        <p:txBody>
          <a:bodyPr/>
          <a:lstStyle/>
          <a:p>
            <a:r>
              <a:rPr lang="en-US" dirty="0"/>
              <a:t>JAM families identify a lack of routine, lack of control over the situation, and lack of certainty about the future as some of the main issues arising from the situation</a:t>
            </a:r>
          </a:p>
        </p:txBody>
      </p:sp>
      <p:sp>
        <p:nvSpPr>
          <p:cNvPr id="4" name="Slide Number Placeholder 3">
            <a:extLst>
              <a:ext uri="{FF2B5EF4-FFF2-40B4-BE49-F238E27FC236}">
                <a16:creationId xmlns:a16="http://schemas.microsoft.com/office/drawing/2014/main" id="{D7B03EC9-B88B-AE45-A21E-46EF4CB471B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84B3813D-FC4B-274E-96B4-65EDC502F1B1}"/>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8" name="Rectangle 7">
            <a:extLst>
              <a:ext uri="{FF2B5EF4-FFF2-40B4-BE49-F238E27FC236}">
                <a16:creationId xmlns:a16="http://schemas.microsoft.com/office/drawing/2014/main" id="{DBFAD773-5B38-5540-9E97-48A97166505A}"/>
              </a:ext>
            </a:extLst>
          </p:cNvPr>
          <p:cNvSpPr/>
          <p:nvPr/>
        </p:nvSpPr>
        <p:spPr>
          <a:xfrm>
            <a:off x="1593828" y="4687813"/>
            <a:ext cx="5383256" cy="2115854"/>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All transitioned from busy family lives structured by the working week and children’s activities to a period of little routine each day or week</a:t>
            </a:r>
          </a:p>
        </p:txBody>
      </p:sp>
      <p:sp>
        <p:nvSpPr>
          <p:cNvPr id="9" name="Rectangle 8">
            <a:extLst>
              <a:ext uri="{FF2B5EF4-FFF2-40B4-BE49-F238E27FC236}">
                <a16:creationId xmlns:a16="http://schemas.microsoft.com/office/drawing/2014/main" id="{D0E23BB0-7E9B-4941-B478-5A370C5542BB}"/>
              </a:ext>
            </a:extLst>
          </p:cNvPr>
          <p:cNvSpPr/>
          <p:nvPr/>
        </p:nvSpPr>
        <p:spPr>
          <a:xfrm>
            <a:off x="1593828" y="3902075"/>
            <a:ext cx="5383256" cy="620461"/>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charset="0"/>
                <a:ea typeface="Arial" charset="0"/>
                <a:cs typeface="Arial" charset="0"/>
              </a:rPr>
              <a:t>Lack of routine</a:t>
            </a:r>
          </a:p>
        </p:txBody>
      </p:sp>
      <p:sp>
        <p:nvSpPr>
          <p:cNvPr id="10" name="Rectangle 9">
            <a:extLst>
              <a:ext uri="{FF2B5EF4-FFF2-40B4-BE49-F238E27FC236}">
                <a16:creationId xmlns:a16="http://schemas.microsoft.com/office/drawing/2014/main" id="{52B2855C-F4F5-2647-8281-7D59783033BB}"/>
              </a:ext>
            </a:extLst>
          </p:cNvPr>
          <p:cNvSpPr/>
          <p:nvPr/>
        </p:nvSpPr>
        <p:spPr>
          <a:xfrm>
            <a:off x="7411994" y="3906227"/>
            <a:ext cx="5383256" cy="620461"/>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charset="0"/>
                <a:ea typeface="Arial" charset="0"/>
                <a:cs typeface="Arial" charset="0"/>
              </a:rPr>
              <a:t>Lack of control</a:t>
            </a:r>
          </a:p>
        </p:txBody>
      </p:sp>
      <p:sp>
        <p:nvSpPr>
          <p:cNvPr id="11" name="Rectangle 10">
            <a:extLst>
              <a:ext uri="{FF2B5EF4-FFF2-40B4-BE49-F238E27FC236}">
                <a16:creationId xmlns:a16="http://schemas.microsoft.com/office/drawing/2014/main" id="{30C73791-8ECA-BD45-AD01-2F8A12815CB2}"/>
              </a:ext>
            </a:extLst>
          </p:cNvPr>
          <p:cNvSpPr/>
          <p:nvPr/>
        </p:nvSpPr>
        <p:spPr>
          <a:xfrm>
            <a:off x="13230160" y="3902075"/>
            <a:ext cx="5383256" cy="620461"/>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charset="0"/>
                <a:ea typeface="Arial" charset="0"/>
                <a:cs typeface="Arial" charset="0"/>
              </a:rPr>
              <a:t>Lack of certainty</a:t>
            </a:r>
          </a:p>
        </p:txBody>
      </p:sp>
      <p:sp>
        <p:nvSpPr>
          <p:cNvPr id="12" name="Rectangle 11">
            <a:extLst>
              <a:ext uri="{FF2B5EF4-FFF2-40B4-BE49-F238E27FC236}">
                <a16:creationId xmlns:a16="http://schemas.microsoft.com/office/drawing/2014/main" id="{8AD31AF4-B973-264B-A435-AF8662662C4C}"/>
              </a:ext>
            </a:extLst>
          </p:cNvPr>
          <p:cNvSpPr/>
          <p:nvPr/>
        </p:nvSpPr>
        <p:spPr>
          <a:xfrm>
            <a:off x="7411993" y="4687812"/>
            <a:ext cx="5383256" cy="2115854"/>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Many parents in JAM families already felt they were limited in how much control they could exert over the future – lockdown limited their control over the present as well</a:t>
            </a:r>
          </a:p>
        </p:txBody>
      </p:sp>
      <p:sp>
        <p:nvSpPr>
          <p:cNvPr id="13" name="Rectangle 12">
            <a:extLst>
              <a:ext uri="{FF2B5EF4-FFF2-40B4-BE49-F238E27FC236}">
                <a16:creationId xmlns:a16="http://schemas.microsoft.com/office/drawing/2014/main" id="{F388ECD6-44ED-BC4A-AD6A-74A38EEE2D25}"/>
              </a:ext>
            </a:extLst>
          </p:cNvPr>
          <p:cNvSpPr/>
          <p:nvPr/>
        </p:nvSpPr>
        <p:spPr>
          <a:xfrm>
            <a:off x="13230158" y="4681821"/>
            <a:ext cx="5383256" cy="2115854"/>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All feel unsure when their lives might ‘return to normal’, if ever, and that any previous plans for the future were now in doubt, including future job security</a:t>
            </a:r>
          </a:p>
        </p:txBody>
      </p:sp>
      <p:sp>
        <p:nvSpPr>
          <p:cNvPr id="17" name="Rectangle 16">
            <a:extLst>
              <a:ext uri="{FF2B5EF4-FFF2-40B4-BE49-F238E27FC236}">
                <a16:creationId xmlns:a16="http://schemas.microsoft.com/office/drawing/2014/main" id="{D90BC4CE-3D61-5848-A3D2-4E67102C8F91}"/>
              </a:ext>
            </a:extLst>
          </p:cNvPr>
          <p:cNvSpPr/>
          <p:nvPr/>
        </p:nvSpPr>
        <p:spPr>
          <a:xfrm>
            <a:off x="1593826" y="8697411"/>
            <a:ext cx="17019589" cy="1055548"/>
          </a:xfrm>
          <a:prstGeom prst="rect">
            <a:avLst/>
          </a:prstGeom>
          <a:noFill/>
          <a:ln w="3810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Previous research indicated that JAM families often have a ‘</a:t>
            </a:r>
            <a:r>
              <a:rPr kumimoji="0" lang="en-US" sz="2400" b="1" i="0" u="sng" strike="noStrike" kern="1200" cap="none" spc="0" normalizeH="0" baseline="0" noProof="0" dirty="0">
                <a:ln>
                  <a:noFill/>
                </a:ln>
                <a:solidFill>
                  <a:srgbClr val="000000"/>
                </a:solidFill>
                <a:effectLst/>
                <a:uLnTx/>
                <a:uFillTx/>
                <a:latin typeface="Arial" charset="0"/>
                <a:ea typeface="Arial" charset="0"/>
                <a:cs typeface="Arial" charset="0"/>
              </a:rPr>
              <a:t>limited mental bandwidth</a:t>
            </a:r>
            <a:r>
              <a:rPr kumimoji="0" lang="en-US" sz="2400" b="1" i="0" strike="noStrike" kern="1200" cap="none" spc="0" normalizeH="0" baseline="0" noProof="0" dirty="0">
                <a:ln>
                  <a:noFill/>
                </a:ln>
                <a:solidFill>
                  <a:srgbClr val="000000"/>
                </a:solidFill>
                <a:effectLst/>
                <a:uLnTx/>
                <a:uFillTx/>
                <a:latin typeface="Arial" charset="0"/>
                <a:ea typeface="Arial" charset="0"/>
                <a:cs typeface="Arial" charset="0"/>
              </a:rPr>
              <a:t>’ for thinking beyond the here and now. Lockdown did not necessarily give parents more ‘headspace’ – instead they were faced with new issues</a:t>
            </a:r>
            <a:endPar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8" name="Rectangular Callout 17">
            <a:extLst>
              <a:ext uri="{FF2B5EF4-FFF2-40B4-BE49-F238E27FC236}">
                <a16:creationId xmlns:a16="http://schemas.microsoft.com/office/drawing/2014/main" id="{264A4524-99CD-A647-8113-6C357AAA4B30}"/>
              </a:ext>
            </a:extLst>
          </p:cNvPr>
          <p:cNvSpPr/>
          <p:nvPr/>
        </p:nvSpPr>
        <p:spPr>
          <a:xfrm>
            <a:off x="1593826" y="7026277"/>
            <a:ext cx="5383257" cy="1407248"/>
          </a:xfrm>
          <a:prstGeom prst="wedgeRectCallout">
            <a:avLst>
              <a:gd name="adj1" fmla="val 3230"/>
              <a:gd name="adj2" fmla="val 639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algn="ctr">
              <a:spcBef>
                <a:spcPts val="600"/>
              </a:spcBef>
              <a:spcAft>
                <a:spcPts val="600"/>
              </a:spcAft>
              <a:defRPr/>
            </a:pPr>
            <a:endParaRPr lang="en-US" sz="2000" i="1" dirty="0">
              <a:solidFill>
                <a:srgbClr val="000000"/>
              </a:solidFill>
              <a:latin typeface="Arial" charset="0"/>
              <a:cs typeface="Arial" charset="0"/>
            </a:endParaRPr>
          </a:p>
        </p:txBody>
      </p:sp>
      <p:sp>
        <p:nvSpPr>
          <p:cNvPr id="19" name="Rectangular Callout 18">
            <a:extLst>
              <a:ext uri="{FF2B5EF4-FFF2-40B4-BE49-F238E27FC236}">
                <a16:creationId xmlns:a16="http://schemas.microsoft.com/office/drawing/2014/main" id="{FF0CE905-3BBC-124A-9D66-DFBCB204519A}"/>
              </a:ext>
            </a:extLst>
          </p:cNvPr>
          <p:cNvSpPr/>
          <p:nvPr/>
        </p:nvSpPr>
        <p:spPr>
          <a:xfrm>
            <a:off x="7411993" y="7026276"/>
            <a:ext cx="5383256" cy="1407248"/>
          </a:xfrm>
          <a:prstGeom prst="wedgeRectCallout">
            <a:avLst>
              <a:gd name="adj1" fmla="val 2169"/>
              <a:gd name="adj2" fmla="val 66957"/>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lvl="0" algn="ctr">
              <a:spcBef>
                <a:spcPts val="600"/>
              </a:spcBef>
              <a:spcAft>
                <a:spcPts val="600"/>
              </a:spcAft>
              <a:defRPr/>
            </a:pPr>
            <a:endParaRPr lang="en-US" sz="2000" dirty="0">
              <a:solidFill>
                <a:srgbClr val="000000"/>
              </a:solidFill>
              <a:latin typeface="Arial" charset="0"/>
              <a:ea typeface="Arial" charset="0"/>
              <a:cs typeface="Arial" charset="0"/>
            </a:endParaRPr>
          </a:p>
        </p:txBody>
      </p:sp>
      <p:sp>
        <p:nvSpPr>
          <p:cNvPr id="20" name="Rectangular Callout 19">
            <a:extLst>
              <a:ext uri="{FF2B5EF4-FFF2-40B4-BE49-F238E27FC236}">
                <a16:creationId xmlns:a16="http://schemas.microsoft.com/office/drawing/2014/main" id="{B53207DA-1ACC-504A-B098-7C687E395A0E}"/>
              </a:ext>
            </a:extLst>
          </p:cNvPr>
          <p:cNvSpPr/>
          <p:nvPr/>
        </p:nvSpPr>
        <p:spPr>
          <a:xfrm>
            <a:off x="13230158" y="7026275"/>
            <a:ext cx="5383256" cy="1407248"/>
          </a:xfrm>
          <a:prstGeom prst="wedgeRectCallout">
            <a:avLst>
              <a:gd name="adj1" fmla="val 5353"/>
              <a:gd name="adj2" fmla="val 65471"/>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lvl="0" algn="ctr">
              <a:spcBef>
                <a:spcPts val="600"/>
              </a:spcBef>
              <a:spcAft>
                <a:spcPts val="600"/>
              </a:spcAft>
              <a:defRPr/>
            </a:pPr>
            <a:endPar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1" name="TextBox 20">
            <a:extLst>
              <a:ext uri="{FF2B5EF4-FFF2-40B4-BE49-F238E27FC236}">
                <a16:creationId xmlns:a16="http://schemas.microsoft.com/office/drawing/2014/main" id="{82105E17-31F1-6746-BA52-C7E0FDC92E04}"/>
              </a:ext>
            </a:extLst>
          </p:cNvPr>
          <p:cNvSpPr txBox="1"/>
          <p:nvPr/>
        </p:nvSpPr>
        <p:spPr>
          <a:xfrm>
            <a:off x="4285454" y="8032415"/>
            <a:ext cx="3429000" cy="384721"/>
          </a:xfrm>
          <a:prstGeom prst="rect">
            <a:avLst/>
          </a:prstGeom>
          <a:noFill/>
        </p:spPr>
        <p:txBody>
          <a:bodyPr wrap="square" rtlCol="0">
            <a:spAutoFit/>
          </a:bodyPr>
          <a:lstStyle/>
          <a:p>
            <a:pPr>
              <a:buClr>
                <a:schemeClr val="tx2"/>
              </a:buClr>
            </a:pPr>
            <a:r>
              <a:rPr lang="en-GB" sz="1900" dirty="0">
                <a:latin typeface="Arial" charset="0"/>
                <a:ea typeface="Arial" charset="0"/>
                <a:cs typeface="Arial" charset="0"/>
              </a:rPr>
              <a:t>(Dual parent, Basildon)</a:t>
            </a:r>
          </a:p>
        </p:txBody>
      </p:sp>
      <p:sp>
        <p:nvSpPr>
          <p:cNvPr id="22" name="TextBox 21">
            <a:extLst>
              <a:ext uri="{FF2B5EF4-FFF2-40B4-BE49-F238E27FC236}">
                <a16:creationId xmlns:a16="http://schemas.microsoft.com/office/drawing/2014/main" id="{1A67717F-D2B1-1A48-A0F0-74AEAE96984F}"/>
              </a:ext>
            </a:extLst>
          </p:cNvPr>
          <p:cNvSpPr txBox="1"/>
          <p:nvPr/>
        </p:nvSpPr>
        <p:spPr>
          <a:xfrm>
            <a:off x="1855428" y="7137091"/>
            <a:ext cx="4901090" cy="969496"/>
          </a:xfrm>
          <a:prstGeom prst="rect">
            <a:avLst/>
          </a:prstGeom>
          <a:noFill/>
        </p:spPr>
        <p:txBody>
          <a:bodyPr wrap="square" rtlCol="0">
            <a:spAutoFit/>
          </a:bodyPr>
          <a:lstStyle/>
          <a:p>
            <a:pPr marL="22225" algn="ctr">
              <a:spcBef>
                <a:spcPts val="600"/>
              </a:spcBef>
              <a:spcAft>
                <a:spcPts val="600"/>
              </a:spcAft>
              <a:defRPr/>
            </a:pPr>
            <a:r>
              <a:rPr lang="en-US" sz="1900" i="1" dirty="0">
                <a:solidFill>
                  <a:srgbClr val="000000"/>
                </a:solidFill>
                <a:latin typeface="Arial" charset="0"/>
                <a:cs typeface="Arial" charset="0"/>
              </a:rPr>
              <a:t>“</a:t>
            </a:r>
            <a:r>
              <a:rPr lang="en-GB" sz="1900" i="1" dirty="0">
                <a:solidFill>
                  <a:srgbClr val="000000"/>
                </a:solidFill>
                <a:latin typeface="Arial" charset="0"/>
                <a:cs typeface="Arial" charset="0"/>
              </a:rPr>
              <a:t>I really miss the structure of a normal working week. I loved my job so I really hope I can go back to it</a:t>
            </a:r>
            <a:r>
              <a:rPr lang="en-US" sz="1900" i="1" dirty="0">
                <a:solidFill>
                  <a:srgbClr val="000000"/>
                </a:solidFill>
                <a:latin typeface="Arial" charset="0"/>
                <a:cs typeface="Arial" charset="0"/>
              </a:rPr>
              <a:t>.”</a:t>
            </a:r>
          </a:p>
        </p:txBody>
      </p:sp>
      <p:sp>
        <p:nvSpPr>
          <p:cNvPr id="23" name="TextBox 22">
            <a:extLst>
              <a:ext uri="{FF2B5EF4-FFF2-40B4-BE49-F238E27FC236}">
                <a16:creationId xmlns:a16="http://schemas.microsoft.com/office/drawing/2014/main" id="{D2E344A2-6662-6445-8822-099D2A13A54D}"/>
              </a:ext>
            </a:extLst>
          </p:cNvPr>
          <p:cNvSpPr txBox="1"/>
          <p:nvPr/>
        </p:nvSpPr>
        <p:spPr>
          <a:xfrm>
            <a:off x="9899650" y="8020095"/>
            <a:ext cx="3429000" cy="384721"/>
          </a:xfrm>
          <a:prstGeom prst="rect">
            <a:avLst/>
          </a:prstGeom>
          <a:noFill/>
        </p:spPr>
        <p:txBody>
          <a:bodyPr wrap="square" rtlCol="0">
            <a:spAutoFit/>
          </a:bodyPr>
          <a:lstStyle/>
          <a:p>
            <a:pPr>
              <a:buClr>
                <a:schemeClr val="tx2"/>
              </a:buClr>
            </a:pPr>
            <a:r>
              <a:rPr lang="en-GB" sz="1900" dirty="0">
                <a:latin typeface="Arial" charset="0"/>
                <a:ea typeface="Arial" charset="0"/>
                <a:cs typeface="Arial" charset="0"/>
              </a:rPr>
              <a:t>(Dual parent, Colchester)</a:t>
            </a:r>
          </a:p>
        </p:txBody>
      </p:sp>
      <p:sp>
        <p:nvSpPr>
          <p:cNvPr id="24" name="TextBox 23">
            <a:extLst>
              <a:ext uri="{FF2B5EF4-FFF2-40B4-BE49-F238E27FC236}">
                <a16:creationId xmlns:a16="http://schemas.microsoft.com/office/drawing/2014/main" id="{059B10A4-CAB0-F94D-BC25-39276CAEB8D3}"/>
              </a:ext>
            </a:extLst>
          </p:cNvPr>
          <p:cNvSpPr txBox="1"/>
          <p:nvPr/>
        </p:nvSpPr>
        <p:spPr>
          <a:xfrm>
            <a:off x="7462824" y="7137091"/>
            <a:ext cx="5281592" cy="969496"/>
          </a:xfrm>
          <a:prstGeom prst="rect">
            <a:avLst/>
          </a:prstGeom>
          <a:noFill/>
        </p:spPr>
        <p:txBody>
          <a:bodyPr wrap="square" rtlCol="0">
            <a:spAutoFit/>
          </a:bodyPr>
          <a:lstStyle/>
          <a:p>
            <a:pPr marL="22225" algn="ctr">
              <a:spcBef>
                <a:spcPts val="600"/>
              </a:spcBef>
              <a:spcAft>
                <a:spcPts val="600"/>
              </a:spcAft>
              <a:defRPr/>
            </a:pPr>
            <a:r>
              <a:rPr lang="en-US" sz="1900" i="1" dirty="0">
                <a:solidFill>
                  <a:srgbClr val="000000"/>
                </a:solidFill>
                <a:latin typeface="Arial" charset="0"/>
                <a:cs typeface="Arial" charset="0"/>
              </a:rPr>
              <a:t>“</a:t>
            </a:r>
            <a:r>
              <a:rPr lang="en-GB" sz="1900" i="1" dirty="0">
                <a:solidFill>
                  <a:srgbClr val="000000"/>
                </a:solidFill>
                <a:latin typeface="Arial" charset="0"/>
                <a:cs typeface="Arial" charset="0"/>
              </a:rPr>
              <a:t>My stress levels are high and I’m concerned about the finances. It’s something that’s out of my control and it’s affecting the whole family.”</a:t>
            </a:r>
          </a:p>
        </p:txBody>
      </p:sp>
      <p:sp>
        <p:nvSpPr>
          <p:cNvPr id="25" name="TextBox 24">
            <a:extLst>
              <a:ext uri="{FF2B5EF4-FFF2-40B4-BE49-F238E27FC236}">
                <a16:creationId xmlns:a16="http://schemas.microsoft.com/office/drawing/2014/main" id="{1D0C09EF-E37F-F54D-9E38-A35C01586BA0}"/>
              </a:ext>
            </a:extLst>
          </p:cNvPr>
          <p:cNvSpPr txBox="1"/>
          <p:nvPr/>
        </p:nvSpPr>
        <p:spPr>
          <a:xfrm>
            <a:off x="15899360" y="8012401"/>
            <a:ext cx="3429000" cy="384721"/>
          </a:xfrm>
          <a:prstGeom prst="rect">
            <a:avLst/>
          </a:prstGeom>
          <a:noFill/>
        </p:spPr>
        <p:txBody>
          <a:bodyPr wrap="square" rtlCol="0">
            <a:spAutoFit/>
          </a:bodyPr>
          <a:lstStyle/>
          <a:p>
            <a:pPr>
              <a:buClr>
                <a:schemeClr val="tx2"/>
              </a:buClr>
            </a:pPr>
            <a:r>
              <a:rPr lang="en-GB" sz="1900" dirty="0">
                <a:latin typeface="Arial" charset="0"/>
                <a:ea typeface="Arial" charset="0"/>
                <a:cs typeface="Arial" charset="0"/>
              </a:rPr>
              <a:t>(Single parent, Harlow)</a:t>
            </a:r>
          </a:p>
        </p:txBody>
      </p:sp>
      <p:sp>
        <p:nvSpPr>
          <p:cNvPr id="26" name="TextBox 25">
            <a:extLst>
              <a:ext uri="{FF2B5EF4-FFF2-40B4-BE49-F238E27FC236}">
                <a16:creationId xmlns:a16="http://schemas.microsoft.com/office/drawing/2014/main" id="{B883D060-1A89-0646-BE0E-E27A03739FEB}"/>
              </a:ext>
            </a:extLst>
          </p:cNvPr>
          <p:cNvSpPr txBox="1"/>
          <p:nvPr/>
        </p:nvSpPr>
        <p:spPr>
          <a:xfrm>
            <a:off x="13361652" y="7113010"/>
            <a:ext cx="5148622" cy="969496"/>
          </a:xfrm>
          <a:prstGeom prst="rect">
            <a:avLst/>
          </a:prstGeom>
          <a:noFill/>
        </p:spPr>
        <p:txBody>
          <a:bodyPr wrap="square" rtlCol="0">
            <a:spAutoFit/>
          </a:bodyPr>
          <a:lstStyle/>
          <a:p>
            <a:pPr marL="22225" algn="ctr">
              <a:spcBef>
                <a:spcPts val="600"/>
              </a:spcBef>
              <a:spcAft>
                <a:spcPts val="600"/>
              </a:spcAft>
              <a:defRPr/>
            </a:pPr>
            <a:r>
              <a:rPr lang="en-US" sz="1900" i="1" dirty="0">
                <a:solidFill>
                  <a:srgbClr val="000000"/>
                </a:solidFill>
                <a:latin typeface="Arial" charset="0"/>
                <a:cs typeface="Arial" charset="0"/>
              </a:rPr>
              <a:t>“</a:t>
            </a:r>
            <a:r>
              <a:rPr lang="en-GB" sz="1900" i="1" dirty="0">
                <a:solidFill>
                  <a:srgbClr val="000000"/>
                </a:solidFill>
                <a:latin typeface="Arial" charset="0"/>
                <a:cs typeface="Arial" charset="0"/>
              </a:rPr>
              <a:t>There’s not going to be secure jobs anymore and everyone’s going to be fighting over money. Everything just feels up in the air.”</a:t>
            </a:r>
          </a:p>
        </p:txBody>
      </p:sp>
      <p:sp>
        <p:nvSpPr>
          <p:cNvPr id="27" name="Text Placeholder 4">
            <a:extLst>
              <a:ext uri="{FF2B5EF4-FFF2-40B4-BE49-F238E27FC236}">
                <a16:creationId xmlns:a16="http://schemas.microsoft.com/office/drawing/2014/main" id="{D4A2898C-02AA-7146-8C4D-2F0DEF1AEFBF}"/>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The coronavirus context for JAM families</a:t>
            </a:r>
          </a:p>
        </p:txBody>
      </p:sp>
    </p:spTree>
    <p:extLst>
      <p:ext uri="{BB962C8B-B14F-4D97-AF65-F5344CB8AC3E}">
        <p14:creationId xmlns:p14="http://schemas.microsoft.com/office/powerpoint/2010/main" val="202826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0C3C78-5F37-F24C-9284-801669892E25}"/>
              </a:ext>
            </a:extLst>
          </p:cNvPr>
          <p:cNvSpPr>
            <a:spLocks noGrp="1"/>
          </p:cNvSpPr>
          <p:nvPr>
            <p:ph type="body" sz="quarter" idx="22"/>
          </p:nvPr>
        </p:nvSpPr>
        <p:spPr/>
        <p:txBody>
          <a:bodyPr/>
          <a:lstStyle/>
          <a:p>
            <a:r>
              <a:rPr lang="en-US" dirty="0"/>
              <a:t>The overall experience has been incredibly stressful for parents, although there have been some positive experiences, most notably having more time to spend with their children</a:t>
            </a:r>
          </a:p>
        </p:txBody>
      </p:sp>
      <p:sp>
        <p:nvSpPr>
          <p:cNvPr id="3" name="Slide Number Placeholder 2">
            <a:extLst>
              <a:ext uri="{FF2B5EF4-FFF2-40B4-BE49-F238E27FC236}">
                <a16:creationId xmlns:a16="http://schemas.microsoft.com/office/drawing/2014/main" id="{65698C08-5FAD-9148-B1F8-D12DB1FBF1F6}"/>
              </a:ext>
            </a:extLst>
          </p:cNvPr>
          <p:cNvSpPr>
            <a:spLocks noGrp="1"/>
          </p:cNvSpPr>
          <p:nvPr>
            <p:ph type="sldNum" sz="quarter" idx="4"/>
          </p:nvPr>
        </p:nvSpPr>
        <p:spPr/>
        <p:txBody>
          <a:bodyPr/>
          <a:lstStyle/>
          <a:p>
            <a:fld id="{B6F15528-21DE-4FAA-801E-634DDDAF4B2B}" type="slidenum">
              <a:rPr lang="uk-UA" smtClean="0"/>
              <a:pPr/>
              <a:t>12</a:t>
            </a:fld>
            <a:endParaRPr lang="uk-UA" dirty="0"/>
          </a:p>
        </p:txBody>
      </p:sp>
      <p:sp>
        <p:nvSpPr>
          <p:cNvPr id="4" name="Footer Placeholder 3">
            <a:extLst>
              <a:ext uri="{FF2B5EF4-FFF2-40B4-BE49-F238E27FC236}">
                <a16:creationId xmlns:a16="http://schemas.microsoft.com/office/drawing/2014/main" id="{4036BEC9-6ECF-3643-A193-D10DEE01B59A}"/>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sp>
        <p:nvSpPr>
          <p:cNvPr id="6" name="Rectangle 5">
            <a:extLst>
              <a:ext uri="{FF2B5EF4-FFF2-40B4-BE49-F238E27FC236}">
                <a16:creationId xmlns:a16="http://schemas.microsoft.com/office/drawing/2014/main" id="{31DD219C-8A12-DA45-A194-40FAFADA408A}"/>
              </a:ext>
            </a:extLst>
          </p:cNvPr>
          <p:cNvSpPr/>
          <p:nvPr/>
        </p:nvSpPr>
        <p:spPr>
          <a:xfrm>
            <a:off x="4184650" y="3759122"/>
            <a:ext cx="10500477" cy="10668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algn="ctr">
              <a:spcBef>
                <a:spcPts val="1800"/>
              </a:spcBef>
              <a:spcAft>
                <a:spcPts val="600"/>
              </a:spcAft>
            </a:pPr>
            <a:r>
              <a:rPr lang="en-US" sz="2400" i="1" dirty="0">
                <a:solidFill>
                  <a:schemeClr val="tx1"/>
                </a:solidFill>
                <a:latin typeface="Arial" charset="0"/>
                <a:ea typeface="Arial" charset="0"/>
                <a:cs typeface="Arial" charset="0"/>
              </a:rPr>
              <a:t>What 3 words would you use to describe life in your household this week?</a:t>
            </a:r>
          </a:p>
        </p:txBody>
      </p:sp>
      <p:sp>
        <p:nvSpPr>
          <p:cNvPr id="7" name="TextBox 6">
            <a:extLst>
              <a:ext uri="{FF2B5EF4-FFF2-40B4-BE49-F238E27FC236}">
                <a16:creationId xmlns:a16="http://schemas.microsoft.com/office/drawing/2014/main" id="{D1CBE3D6-C60E-4C47-9550-139A5283C6D5}"/>
              </a:ext>
            </a:extLst>
          </p:cNvPr>
          <p:cNvSpPr txBox="1"/>
          <p:nvPr/>
        </p:nvSpPr>
        <p:spPr>
          <a:xfrm>
            <a:off x="1720290" y="4488450"/>
            <a:ext cx="3921509" cy="461665"/>
          </a:xfrm>
          <a:prstGeom prst="rect">
            <a:avLst/>
          </a:prstGeom>
          <a:solidFill>
            <a:schemeClr val="tx2"/>
          </a:solid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Week 1</a:t>
            </a:r>
          </a:p>
        </p:txBody>
      </p:sp>
      <p:sp>
        <p:nvSpPr>
          <p:cNvPr id="8" name="TextBox 7">
            <a:extLst>
              <a:ext uri="{FF2B5EF4-FFF2-40B4-BE49-F238E27FC236}">
                <a16:creationId xmlns:a16="http://schemas.microsoft.com/office/drawing/2014/main" id="{7BF27170-123A-9B45-B9A2-567F69830AFF}"/>
              </a:ext>
            </a:extLst>
          </p:cNvPr>
          <p:cNvSpPr txBox="1"/>
          <p:nvPr/>
        </p:nvSpPr>
        <p:spPr>
          <a:xfrm>
            <a:off x="6007237" y="4488450"/>
            <a:ext cx="3921509" cy="461665"/>
          </a:xfrm>
          <a:prstGeom prst="rect">
            <a:avLst/>
          </a:prstGeom>
          <a:solidFill>
            <a:schemeClr val="tx2"/>
          </a:solid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Week 2</a:t>
            </a:r>
          </a:p>
        </p:txBody>
      </p:sp>
      <p:sp>
        <p:nvSpPr>
          <p:cNvPr id="9" name="TextBox 8">
            <a:extLst>
              <a:ext uri="{FF2B5EF4-FFF2-40B4-BE49-F238E27FC236}">
                <a16:creationId xmlns:a16="http://schemas.microsoft.com/office/drawing/2014/main" id="{ED593D9D-CF08-8E4C-9C68-48A71961830B}"/>
              </a:ext>
            </a:extLst>
          </p:cNvPr>
          <p:cNvSpPr txBox="1"/>
          <p:nvPr/>
        </p:nvSpPr>
        <p:spPr>
          <a:xfrm>
            <a:off x="10361305" y="4488501"/>
            <a:ext cx="3921509" cy="461665"/>
          </a:xfrm>
          <a:prstGeom prst="rect">
            <a:avLst/>
          </a:prstGeom>
          <a:solidFill>
            <a:schemeClr val="tx2"/>
          </a:solid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Week 3</a:t>
            </a:r>
          </a:p>
        </p:txBody>
      </p:sp>
      <p:sp>
        <p:nvSpPr>
          <p:cNvPr id="10" name="TextBox 9">
            <a:extLst>
              <a:ext uri="{FF2B5EF4-FFF2-40B4-BE49-F238E27FC236}">
                <a16:creationId xmlns:a16="http://schemas.microsoft.com/office/drawing/2014/main" id="{A8A66259-D9C7-6A42-9A9E-A66A639CEAEB}"/>
              </a:ext>
            </a:extLst>
          </p:cNvPr>
          <p:cNvSpPr txBox="1"/>
          <p:nvPr/>
        </p:nvSpPr>
        <p:spPr>
          <a:xfrm>
            <a:off x="14715374" y="4488450"/>
            <a:ext cx="3921509" cy="461665"/>
          </a:xfrm>
          <a:prstGeom prst="rect">
            <a:avLst/>
          </a:prstGeom>
          <a:solidFill>
            <a:schemeClr val="tx2"/>
          </a:solid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Week 4</a:t>
            </a:r>
          </a:p>
        </p:txBody>
      </p:sp>
      <p:pic>
        <p:nvPicPr>
          <p:cNvPr id="11" name="Picture 10" descr="A picture containing food&#10;&#10;Description automatically generated">
            <a:extLst>
              <a:ext uri="{FF2B5EF4-FFF2-40B4-BE49-F238E27FC236}">
                <a16:creationId xmlns:a16="http://schemas.microsoft.com/office/drawing/2014/main" id="{B392F57D-DA7C-6447-A025-EFD942AEA6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7235" y="5189364"/>
            <a:ext cx="4045818" cy="4045818"/>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EE691BFC-0E74-6241-8E38-2B815CD6EE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3254" y="5060122"/>
            <a:ext cx="3889399" cy="3889399"/>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566FF50F-0760-0543-9489-AD03AE131D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13410" y="4969616"/>
            <a:ext cx="3964873" cy="3964873"/>
          </a:xfrm>
          <a:prstGeom prst="rect">
            <a:avLst/>
          </a:prstGeom>
        </p:spPr>
      </p:pic>
      <p:pic>
        <p:nvPicPr>
          <p:cNvPr id="14" name="Picture 13" descr="A close up of a logo&#10;&#10;Description automatically generated">
            <a:extLst>
              <a:ext uri="{FF2B5EF4-FFF2-40B4-BE49-F238E27FC236}">
                <a16:creationId xmlns:a16="http://schemas.microsoft.com/office/drawing/2014/main" id="{B748F26C-F217-1049-8EBD-5F6D7A7A35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7838" y="5146094"/>
            <a:ext cx="3964873" cy="3964873"/>
          </a:xfrm>
          <a:prstGeom prst="rect">
            <a:avLst/>
          </a:prstGeom>
        </p:spPr>
      </p:pic>
      <p:sp>
        <p:nvSpPr>
          <p:cNvPr id="15" name="Text Placeholder 4">
            <a:extLst>
              <a:ext uri="{FF2B5EF4-FFF2-40B4-BE49-F238E27FC236}">
                <a16:creationId xmlns:a16="http://schemas.microsoft.com/office/drawing/2014/main" id="{CC97F3BB-8813-C440-9CA4-1DAFECB923A1}"/>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The coronavirus context for JAM families</a:t>
            </a:r>
          </a:p>
        </p:txBody>
      </p:sp>
    </p:spTree>
    <p:extLst>
      <p:ext uri="{BB962C8B-B14F-4D97-AF65-F5344CB8AC3E}">
        <p14:creationId xmlns:p14="http://schemas.microsoft.com/office/powerpoint/2010/main" val="2882194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indoor, child, toy, small&#10;&#10;Description automatically generated">
            <a:extLst>
              <a:ext uri="{FF2B5EF4-FFF2-40B4-BE49-F238E27FC236}">
                <a16:creationId xmlns:a16="http://schemas.microsoft.com/office/drawing/2014/main" id="{FDA93B53-EFEF-2448-9A99-226F2B6A60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38762" y="4563510"/>
            <a:ext cx="1927099" cy="2568574"/>
          </a:xfrm>
          <a:prstGeom prst="rect">
            <a:avLst/>
          </a:prstGeom>
        </p:spPr>
      </p:pic>
      <p:pic>
        <p:nvPicPr>
          <p:cNvPr id="16" name="Picture 15" descr="A group of people sitting at a table with a computer&#10;&#10;Description automatically generated">
            <a:extLst>
              <a:ext uri="{FF2B5EF4-FFF2-40B4-BE49-F238E27FC236}">
                <a16:creationId xmlns:a16="http://schemas.microsoft.com/office/drawing/2014/main" id="{7965AC9C-FD4A-B947-9EDE-A2E9BBC0EC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5259" y="4308158"/>
            <a:ext cx="2228160" cy="2970880"/>
          </a:xfrm>
          <a:prstGeom prst="rect">
            <a:avLst/>
          </a:prstGeom>
        </p:spPr>
      </p:pic>
      <p:sp>
        <p:nvSpPr>
          <p:cNvPr id="2" name="Text Placeholder 1">
            <a:extLst>
              <a:ext uri="{FF2B5EF4-FFF2-40B4-BE49-F238E27FC236}">
                <a16:creationId xmlns:a16="http://schemas.microsoft.com/office/drawing/2014/main" id="{B5557A03-A449-674D-8673-CC05F1283A50}"/>
              </a:ext>
            </a:extLst>
          </p:cNvPr>
          <p:cNvSpPr>
            <a:spLocks noGrp="1"/>
          </p:cNvSpPr>
          <p:nvPr>
            <p:ph type="body" sz="quarter" idx="22"/>
          </p:nvPr>
        </p:nvSpPr>
        <p:spPr/>
        <p:txBody>
          <a:bodyPr/>
          <a:lstStyle/>
          <a:p>
            <a:r>
              <a:rPr lang="en-US" dirty="0"/>
              <a:t>Family homes have become crowded, with parents and children sharing work and study space</a:t>
            </a:r>
          </a:p>
        </p:txBody>
      </p:sp>
      <p:sp>
        <p:nvSpPr>
          <p:cNvPr id="4" name="Slide Number Placeholder 3">
            <a:extLst>
              <a:ext uri="{FF2B5EF4-FFF2-40B4-BE49-F238E27FC236}">
                <a16:creationId xmlns:a16="http://schemas.microsoft.com/office/drawing/2014/main" id="{EFC2C499-7A19-5D4C-952D-9D74C2275A6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5E0D7464-C881-3F4E-86B5-8165268642CD}"/>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8" name="Rectangle 7">
            <a:extLst>
              <a:ext uri="{FF2B5EF4-FFF2-40B4-BE49-F238E27FC236}">
                <a16:creationId xmlns:a16="http://schemas.microsoft.com/office/drawing/2014/main" id="{2A2B40CE-32A9-4C41-A1F3-987CB54EBFBB}"/>
              </a:ext>
            </a:extLst>
          </p:cNvPr>
          <p:cNvSpPr/>
          <p:nvPr/>
        </p:nvSpPr>
        <p:spPr>
          <a:xfrm>
            <a:off x="1593826" y="3277544"/>
            <a:ext cx="17019589" cy="625187"/>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Finding and maintaining housing suitable for growing families has always been a priority for JAM families. Lockdown has reinforced this, and the families in our sample with gardens were at a clear advantage:</a:t>
            </a:r>
          </a:p>
        </p:txBody>
      </p:sp>
      <p:pic>
        <p:nvPicPr>
          <p:cNvPr id="10" name="Picture 9" descr="A picture containing person, tool, brush, woman&#10;&#10;Description automatically generated">
            <a:extLst>
              <a:ext uri="{FF2B5EF4-FFF2-40B4-BE49-F238E27FC236}">
                <a16:creationId xmlns:a16="http://schemas.microsoft.com/office/drawing/2014/main" id="{64838C5A-7E29-C041-9941-3DDFC0B93D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840092">
            <a:off x="1863055" y="4742719"/>
            <a:ext cx="2031206" cy="2708275"/>
          </a:xfrm>
          <a:prstGeom prst="rect">
            <a:avLst/>
          </a:prstGeom>
        </p:spPr>
      </p:pic>
      <p:pic>
        <p:nvPicPr>
          <p:cNvPr id="20" name="Picture 19" descr="A group of lawn chairs sitting on top of a building&#10;&#10;Description automatically generated">
            <a:extLst>
              <a:ext uri="{FF2B5EF4-FFF2-40B4-BE49-F238E27FC236}">
                <a16:creationId xmlns:a16="http://schemas.microsoft.com/office/drawing/2014/main" id="{AB6CA550-2B20-DC4A-AC00-BAC79BDBFC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859627" y="4292969"/>
            <a:ext cx="3439214" cy="2579411"/>
          </a:xfrm>
          <a:prstGeom prst="rect">
            <a:avLst/>
          </a:prstGeom>
        </p:spPr>
      </p:pic>
      <p:pic>
        <p:nvPicPr>
          <p:cNvPr id="14" name="Picture 13" descr="A person that is sitting in the grass&#10;&#10;Description automatically generated">
            <a:extLst>
              <a:ext uri="{FF2B5EF4-FFF2-40B4-BE49-F238E27FC236}">
                <a16:creationId xmlns:a16="http://schemas.microsoft.com/office/drawing/2014/main" id="{D25BE977-9BC9-3E4C-BFA1-2C3C3E1B22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636109" y="4904981"/>
            <a:ext cx="2792095" cy="1861396"/>
          </a:xfrm>
          <a:prstGeom prst="rect">
            <a:avLst/>
          </a:prstGeom>
        </p:spPr>
      </p:pic>
      <p:pic>
        <p:nvPicPr>
          <p:cNvPr id="12" name="Picture 11" descr="A picture containing grass, furniture, outdoor, bed&#10;&#10;Description automatically generated">
            <a:extLst>
              <a:ext uri="{FF2B5EF4-FFF2-40B4-BE49-F238E27FC236}">
                <a16:creationId xmlns:a16="http://schemas.microsoft.com/office/drawing/2014/main" id="{D34D580B-81A7-EB4E-8312-761B13D808B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665120" y="5756745"/>
            <a:ext cx="2966555" cy="1441745"/>
          </a:xfrm>
          <a:prstGeom prst="rect">
            <a:avLst/>
          </a:prstGeom>
        </p:spPr>
      </p:pic>
      <p:pic>
        <p:nvPicPr>
          <p:cNvPr id="24" name="Picture 23" descr="A picture containing outdoor, grass, fence, yard&#10;&#10;Description automatically generated">
            <a:extLst>
              <a:ext uri="{FF2B5EF4-FFF2-40B4-BE49-F238E27FC236}">
                <a16:creationId xmlns:a16="http://schemas.microsoft.com/office/drawing/2014/main" id="{C819797B-7E22-2C46-85F1-1CEEC34844E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07176" y="6086032"/>
            <a:ext cx="2966555" cy="2224916"/>
          </a:xfrm>
          <a:prstGeom prst="rect">
            <a:avLst/>
          </a:prstGeom>
        </p:spPr>
      </p:pic>
      <p:pic>
        <p:nvPicPr>
          <p:cNvPr id="18" name="Picture 17" descr="A desktop computer sitting on top of a wooden desk&#10;&#10;Description automatically generated">
            <a:extLst>
              <a:ext uri="{FF2B5EF4-FFF2-40B4-BE49-F238E27FC236}">
                <a16:creationId xmlns:a16="http://schemas.microsoft.com/office/drawing/2014/main" id="{1A7E0298-E7A7-844B-A966-BC612880A63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033419" y="5862087"/>
            <a:ext cx="1763515" cy="2452464"/>
          </a:xfrm>
          <a:prstGeom prst="rect">
            <a:avLst/>
          </a:prstGeom>
        </p:spPr>
      </p:pic>
      <p:sp>
        <p:nvSpPr>
          <p:cNvPr id="25" name="TextBox 24">
            <a:extLst>
              <a:ext uri="{FF2B5EF4-FFF2-40B4-BE49-F238E27FC236}">
                <a16:creationId xmlns:a16="http://schemas.microsoft.com/office/drawing/2014/main" id="{41D02762-EC68-F648-AC65-9045D0C6400C}"/>
              </a:ext>
            </a:extLst>
          </p:cNvPr>
          <p:cNvSpPr txBox="1"/>
          <p:nvPr/>
        </p:nvSpPr>
        <p:spPr>
          <a:xfrm>
            <a:off x="9721457" y="5734155"/>
            <a:ext cx="89800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6DA6"/>
              </a:buClr>
              <a:buSzTx/>
              <a:buFontTx/>
              <a:buNone/>
              <a:tabLst/>
              <a:defRPr/>
            </a:pPr>
            <a:r>
              <a:rPr kumimoji="0" lang="en-US" sz="4000" b="1" i="0" u="none" strike="noStrike" kern="1200" cap="none" spc="0" normalizeH="0" baseline="0" noProof="0" dirty="0">
                <a:ln>
                  <a:noFill/>
                </a:ln>
                <a:solidFill>
                  <a:srgbClr val="6D6E71"/>
                </a:solidFill>
                <a:effectLst/>
                <a:uLnTx/>
                <a:uFillTx/>
                <a:latin typeface="Arial" charset="0"/>
                <a:ea typeface="Arial" charset="0"/>
                <a:cs typeface="Arial" charset="0"/>
              </a:rPr>
              <a:t>vs.</a:t>
            </a:r>
          </a:p>
        </p:txBody>
      </p:sp>
      <p:sp>
        <p:nvSpPr>
          <p:cNvPr id="26" name="Rectangular Callout 25">
            <a:extLst>
              <a:ext uri="{FF2B5EF4-FFF2-40B4-BE49-F238E27FC236}">
                <a16:creationId xmlns:a16="http://schemas.microsoft.com/office/drawing/2014/main" id="{CADB13AA-A36F-4043-895F-FA63E2322520}"/>
              </a:ext>
            </a:extLst>
          </p:cNvPr>
          <p:cNvSpPr/>
          <p:nvPr/>
        </p:nvSpPr>
        <p:spPr>
          <a:xfrm>
            <a:off x="924555" y="7513763"/>
            <a:ext cx="4047894" cy="1282172"/>
          </a:xfrm>
          <a:prstGeom prst="wedgeRectCallout">
            <a:avLst>
              <a:gd name="adj1" fmla="val -9028"/>
              <a:gd name="adj2" fmla="val -100591"/>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charset="0"/>
                <a:ea typeface="Arial" charset="0"/>
                <a:cs typeface="Arial" charset="0"/>
              </a:rPr>
              <a:t>“We are on top of each other as we are over-crowded.”</a:t>
            </a:r>
          </a:p>
          <a:p>
            <a:pPr marL="22225" marR="0" lvl="0" indent="0" algn="r"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(Single parent, Harlow)</a:t>
            </a:r>
          </a:p>
        </p:txBody>
      </p:sp>
      <p:sp>
        <p:nvSpPr>
          <p:cNvPr id="27" name="Rectangular Callout 26">
            <a:extLst>
              <a:ext uri="{FF2B5EF4-FFF2-40B4-BE49-F238E27FC236}">
                <a16:creationId xmlns:a16="http://schemas.microsoft.com/office/drawing/2014/main" id="{FFA11877-693C-2341-A225-46E7DDA343A4}"/>
              </a:ext>
            </a:extLst>
          </p:cNvPr>
          <p:cNvSpPr/>
          <p:nvPr/>
        </p:nvSpPr>
        <p:spPr>
          <a:xfrm>
            <a:off x="13633450" y="7610653"/>
            <a:ext cx="4979964" cy="1861395"/>
          </a:xfrm>
          <a:prstGeom prst="wedgeRectCallout">
            <a:avLst>
              <a:gd name="adj1" fmla="val 27463"/>
              <a:gd name="adj2" fmla="val -1115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charset="0"/>
                <a:ea typeface="Arial" charset="0"/>
                <a:cs typeface="Arial" charset="0"/>
              </a:rPr>
              <a:t>“Having a back garden has now become very advantageous as we can put the youngest’s toys outside and allow him to burn off his excess energy.”</a:t>
            </a:r>
          </a:p>
          <a:p>
            <a:pPr marL="22225" marR="0" lvl="0" indent="0" algn="r"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(Single parent, Colchester)</a:t>
            </a:r>
          </a:p>
        </p:txBody>
      </p:sp>
      <p:sp>
        <p:nvSpPr>
          <p:cNvPr id="28" name="Rectangular Callout 27">
            <a:extLst>
              <a:ext uri="{FF2B5EF4-FFF2-40B4-BE49-F238E27FC236}">
                <a16:creationId xmlns:a16="http://schemas.microsoft.com/office/drawing/2014/main" id="{976242F3-AD9A-8741-9E04-E8B53DA98F04}"/>
              </a:ext>
            </a:extLst>
          </p:cNvPr>
          <p:cNvSpPr/>
          <p:nvPr/>
        </p:nvSpPr>
        <p:spPr>
          <a:xfrm>
            <a:off x="5111728" y="8563696"/>
            <a:ext cx="4559322" cy="1282172"/>
          </a:xfrm>
          <a:prstGeom prst="wedgeRectCallout">
            <a:avLst>
              <a:gd name="adj1" fmla="val -33355"/>
              <a:gd name="adj2" fmla="val -10333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charset="0"/>
                <a:ea typeface="Arial" charset="0"/>
                <a:cs typeface="Arial" charset="0"/>
              </a:rPr>
              <a:t>“Space has always been an issue in our home… It feels crammed.”</a:t>
            </a:r>
          </a:p>
          <a:p>
            <a:pPr marL="22225" marR="0" lvl="0" indent="0" algn="r"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(Dual parent, Chelmsford)</a:t>
            </a:r>
          </a:p>
        </p:txBody>
      </p:sp>
      <p:sp>
        <p:nvSpPr>
          <p:cNvPr id="29" name="Rectangular Callout 28">
            <a:extLst>
              <a:ext uri="{FF2B5EF4-FFF2-40B4-BE49-F238E27FC236}">
                <a16:creationId xmlns:a16="http://schemas.microsoft.com/office/drawing/2014/main" id="{A9A4A268-2511-B446-9226-273F7F688DAC}"/>
              </a:ext>
            </a:extLst>
          </p:cNvPr>
          <p:cNvSpPr/>
          <p:nvPr/>
        </p:nvSpPr>
        <p:spPr>
          <a:xfrm>
            <a:off x="10509250" y="7640719"/>
            <a:ext cx="2966555" cy="2182803"/>
          </a:xfrm>
          <a:prstGeom prst="wedgeRectCallout">
            <a:avLst>
              <a:gd name="adj1" fmla="val 33034"/>
              <a:gd name="adj2" fmla="val -84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charset="0"/>
                <a:ea typeface="Arial" charset="0"/>
                <a:cs typeface="Arial" charset="0"/>
              </a:rPr>
              <a:t>“If we did not have access to our garden, this would be a different experience.”</a:t>
            </a:r>
          </a:p>
          <a:p>
            <a:pPr marL="22225" marR="0" lvl="0" indent="0" algn="r"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(Dual parent, </a:t>
            </a:r>
            <a:r>
              <a:rPr kumimoji="0" lang="en-US" sz="2000" b="0" i="0" u="none" strike="noStrike" kern="1200" cap="none" spc="0" normalizeH="0" baseline="0" noProof="0" dirty="0" err="1">
                <a:ln>
                  <a:noFill/>
                </a:ln>
                <a:solidFill>
                  <a:srgbClr val="000000"/>
                </a:solidFill>
                <a:effectLst/>
                <a:uLnTx/>
                <a:uFillTx/>
                <a:latin typeface="Arial" charset="0"/>
                <a:ea typeface="Arial" charset="0"/>
                <a:cs typeface="Arial" charset="0"/>
              </a:rPr>
              <a:t>Basildon</a:t>
            </a: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a:t>
            </a:r>
          </a:p>
        </p:txBody>
      </p:sp>
      <p:sp>
        <p:nvSpPr>
          <p:cNvPr id="19" name="Text Placeholder 4">
            <a:extLst>
              <a:ext uri="{FF2B5EF4-FFF2-40B4-BE49-F238E27FC236}">
                <a16:creationId xmlns:a16="http://schemas.microsoft.com/office/drawing/2014/main" id="{5AE40E0B-B38B-4047-883E-4CC8DADCDE97}"/>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The coronavirus context for JAM families</a:t>
            </a:r>
          </a:p>
        </p:txBody>
      </p:sp>
    </p:spTree>
    <p:extLst>
      <p:ext uri="{BB962C8B-B14F-4D97-AF65-F5344CB8AC3E}">
        <p14:creationId xmlns:p14="http://schemas.microsoft.com/office/powerpoint/2010/main" val="263568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C3B95-B0CA-0940-8938-13D546B26653}"/>
              </a:ext>
            </a:extLst>
          </p:cNvPr>
          <p:cNvSpPr>
            <a:spLocks noGrp="1"/>
          </p:cNvSpPr>
          <p:nvPr>
            <p:ph type="body" sz="quarter" idx="22"/>
          </p:nvPr>
        </p:nvSpPr>
        <p:spPr/>
        <p:txBody>
          <a:bodyPr/>
          <a:lstStyle/>
          <a:p>
            <a:r>
              <a:rPr lang="en-US" dirty="0"/>
              <a:t>Throughout the period of research, the parents of JAM families had three key priorities</a:t>
            </a:r>
          </a:p>
        </p:txBody>
      </p:sp>
      <p:sp>
        <p:nvSpPr>
          <p:cNvPr id="4" name="Slide Number Placeholder 3">
            <a:extLst>
              <a:ext uri="{FF2B5EF4-FFF2-40B4-BE49-F238E27FC236}">
                <a16:creationId xmlns:a16="http://schemas.microsoft.com/office/drawing/2014/main" id="{91CB13F2-1505-3B4B-A7EE-4AA1EF3E1FC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51C3A816-1755-6F46-A6AD-574613C5EA6D}"/>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8" name="Rectangle 7">
            <a:extLst>
              <a:ext uri="{FF2B5EF4-FFF2-40B4-BE49-F238E27FC236}">
                <a16:creationId xmlns:a16="http://schemas.microsoft.com/office/drawing/2014/main" id="{6B0539DD-7DEF-384D-BFEE-2517A1E864EF}"/>
              </a:ext>
            </a:extLst>
          </p:cNvPr>
          <p:cNvSpPr/>
          <p:nvPr/>
        </p:nvSpPr>
        <p:spPr>
          <a:xfrm>
            <a:off x="1593827" y="4841329"/>
            <a:ext cx="5182523" cy="41641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ctr" defTabSz="914400" rtl="0" eaLnBrk="1" fontAlgn="auto" latinLnBrk="0" hangingPunct="1">
              <a:lnSpc>
                <a:spcPct val="100000"/>
              </a:lnSpc>
              <a:spcBef>
                <a:spcPts val="18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charset="0"/>
                <a:ea typeface="Arial" charset="0"/>
                <a:cs typeface="Arial" charset="0"/>
              </a:rPr>
              <a:t>Children always come first for the parents of JAM families</a:t>
            </a:r>
          </a:p>
          <a:p>
            <a:pPr marL="365125" marR="0" lvl="0" indent="-342900" algn="ctr" defTabSz="914400" rtl="0" eaLnBrk="1" fontAlgn="auto" latinLnBrk="0" hangingPunct="1">
              <a:lnSpc>
                <a:spcPct val="100000"/>
              </a:lnSpc>
              <a:spcBef>
                <a:spcPts val="18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charset="0"/>
                <a:ea typeface="Arial" charset="0"/>
                <a:cs typeface="Arial" charset="0"/>
              </a:rPr>
              <a:t>Given the unavoidable disruption and uncertainty, parents were keen to ensure that their actions did not cause further stress for their children</a:t>
            </a:r>
          </a:p>
        </p:txBody>
      </p:sp>
      <p:sp>
        <p:nvSpPr>
          <p:cNvPr id="9" name="Rectangle 8">
            <a:extLst>
              <a:ext uri="{FF2B5EF4-FFF2-40B4-BE49-F238E27FC236}">
                <a16:creationId xmlns:a16="http://schemas.microsoft.com/office/drawing/2014/main" id="{B56285EC-106E-5C48-ACA8-94ADF18105B6}"/>
              </a:ext>
            </a:extLst>
          </p:cNvPr>
          <p:cNvSpPr/>
          <p:nvPr/>
        </p:nvSpPr>
        <p:spPr>
          <a:xfrm>
            <a:off x="1593833" y="3581037"/>
            <a:ext cx="5255538" cy="830997"/>
          </a:xfrm>
          <a:prstGeom prst="rect">
            <a:avLst/>
          </a:prstGeom>
        </p:spPr>
        <p:txBody>
          <a:bodyPr wrap="square">
            <a:sp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GB" sz="2400" b="1" i="0" u="none" strike="noStrike" kern="1200" cap="none" spc="0" normalizeH="0" baseline="0" noProof="0" dirty="0">
                <a:ln>
                  <a:noFill/>
                </a:ln>
                <a:solidFill>
                  <a:srgbClr val="006DA6"/>
                </a:solidFill>
                <a:effectLst/>
                <a:uLnTx/>
                <a:uFillTx/>
                <a:latin typeface="Arial" charset="0"/>
                <a:ea typeface="Arial" charset="0"/>
                <a:cs typeface="Arial" charset="0"/>
              </a:rPr>
              <a:t>Ensuring that children do not view this as a stressful or scary time</a:t>
            </a:r>
          </a:p>
        </p:txBody>
      </p:sp>
      <p:sp>
        <p:nvSpPr>
          <p:cNvPr id="14" name="Rectangle 13">
            <a:extLst>
              <a:ext uri="{FF2B5EF4-FFF2-40B4-BE49-F238E27FC236}">
                <a16:creationId xmlns:a16="http://schemas.microsoft.com/office/drawing/2014/main" id="{AD414543-EAA3-AD48-BFA9-A0CAA1965978}"/>
              </a:ext>
            </a:extLst>
          </p:cNvPr>
          <p:cNvSpPr/>
          <p:nvPr/>
        </p:nvSpPr>
        <p:spPr>
          <a:xfrm>
            <a:off x="1593826" y="4493512"/>
            <a:ext cx="5182523" cy="13406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ctr" defTabSz="914400" rtl="0" eaLnBrk="1" fontAlgn="auto" latinLnBrk="0" hangingPunct="1">
              <a:lnSpc>
                <a:spcPct val="100000"/>
              </a:lnSpc>
              <a:spcBef>
                <a:spcPts val="1800"/>
              </a:spcBef>
              <a:spcAft>
                <a:spcPts val="600"/>
              </a:spcAft>
              <a:buClrTx/>
              <a:buSzTx/>
              <a:buFont typeface="Arial" charset="0"/>
              <a:buChar char="•"/>
              <a:tabLst/>
              <a:defRPr/>
            </a:pPr>
            <a:endParaRPr kumimoji="0" lang="en-GB" sz="22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7" name="Rectangle 16">
            <a:extLst>
              <a:ext uri="{FF2B5EF4-FFF2-40B4-BE49-F238E27FC236}">
                <a16:creationId xmlns:a16="http://schemas.microsoft.com/office/drawing/2014/main" id="{E2015953-F1B5-CB41-9955-2BEC2A9FE107}"/>
              </a:ext>
            </a:extLst>
          </p:cNvPr>
          <p:cNvSpPr/>
          <p:nvPr/>
        </p:nvSpPr>
        <p:spPr>
          <a:xfrm>
            <a:off x="13430893" y="4841329"/>
            <a:ext cx="5182523" cy="41641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ctr" defTabSz="914400" rtl="0" eaLnBrk="1" fontAlgn="auto" latinLnBrk="0" hangingPunct="1">
              <a:lnSpc>
                <a:spcPct val="100000"/>
              </a:lnSpc>
              <a:spcBef>
                <a:spcPts val="18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charset="0"/>
                <a:ea typeface="Arial" charset="0"/>
                <a:cs typeface="Arial" charset="0"/>
              </a:rPr>
              <a:t>The financial impact of coronavirus varied considerably across the sample</a:t>
            </a:r>
          </a:p>
          <a:p>
            <a:pPr marL="365125" marR="0" lvl="0" indent="-342900" algn="ctr" defTabSz="914400" rtl="0" eaLnBrk="1" fontAlgn="auto" latinLnBrk="0" hangingPunct="1">
              <a:lnSpc>
                <a:spcPct val="100000"/>
              </a:lnSpc>
              <a:spcBef>
                <a:spcPts val="18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charset="0"/>
                <a:ea typeface="Arial" charset="0"/>
                <a:cs typeface="Arial" charset="0"/>
              </a:rPr>
              <a:t>But all felt uncertain about what the future may hold and were acting cautiously</a:t>
            </a:r>
          </a:p>
          <a:p>
            <a:pPr marL="365125" marR="0" lvl="0" indent="-342900" algn="ctr" defTabSz="914400" rtl="0" eaLnBrk="1" fontAlgn="auto" latinLnBrk="0" hangingPunct="1">
              <a:lnSpc>
                <a:spcPct val="100000"/>
              </a:lnSpc>
              <a:spcBef>
                <a:spcPts val="18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charset="0"/>
                <a:ea typeface="Arial" charset="0"/>
                <a:cs typeface="Arial" charset="0"/>
              </a:rPr>
              <a:t>For those worst affected financially, getting by was a struggle</a:t>
            </a:r>
          </a:p>
        </p:txBody>
      </p:sp>
      <p:sp>
        <p:nvSpPr>
          <p:cNvPr id="18" name="Rectangle 17">
            <a:extLst>
              <a:ext uri="{FF2B5EF4-FFF2-40B4-BE49-F238E27FC236}">
                <a16:creationId xmlns:a16="http://schemas.microsoft.com/office/drawing/2014/main" id="{5801D718-793B-3844-A53B-3A9E25FF19D8}"/>
              </a:ext>
            </a:extLst>
          </p:cNvPr>
          <p:cNvSpPr/>
          <p:nvPr/>
        </p:nvSpPr>
        <p:spPr>
          <a:xfrm>
            <a:off x="13430899" y="3581037"/>
            <a:ext cx="5255538" cy="461665"/>
          </a:xfrm>
          <a:prstGeom prst="rect">
            <a:avLst/>
          </a:prstGeom>
        </p:spPr>
        <p:txBody>
          <a:bodyPr wrap="square">
            <a:sp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GB" sz="2400" b="1" i="0" u="none" strike="noStrike" kern="1200" cap="none" spc="0" normalizeH="0" baseline="0" noProof="0" dirty="0">
                <a:ln>
                  <a:noFill/>
                </a:ln>
                <a:solidFill>
                  <a:srgbClr val="006DA6"/>
                </a:solidFill>
                <a:effectLst/>
                <a:uLnTx/>
                <a:uFillTx/>
                <a:latin typeface="Arial" charset="0"/>
                <a:ea typeface="Arial" charset="0"/>
                <a:cs typeface="Arial" charset="0"/>
              </a:rPr>
              <a:t>Getting by financially</a:t>
            </a:r>
          </a:p>
        </p:txBody>
      </p:sp>
      <p:sp>
        <p:nvSpPr>
          <p:cNvPr id="19" name="Rectangle 18">
            <a:extLst>
              <a:ext uri="{FF2B5EF4-FFF2-40B4-BE49-F238E27FC236}">
                <a16:creationId xmlns:a16="http://schemas.microsoft.com/office/drawing/2014/main" id="{9BA8AAED-D254-2D43-8C58-A0195BD17E50}"/>
              </a:ext>
            </a:extLst>
          </p:cNvPr>
          <p:cNvSpPr/>
          <p:nvPr/>
        </p:nvSpPr>
        <p:spPr>
          <a:xfrm>
            <a:off x="13430892" y="4493512"/>
            <a:ext cx="5182523" cy="13406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ctr" defTabSz="914400" rtl="0" eaLnBrk="1" fontAlgn="auto" latinLnBrk="0" hangingPunct="1">
              <a:lnSpc>
                <a:spcPct val="100000"/>
              </a:lnSpc>
              <a:spcBef>
                <a:spcPts val="1800"/>
              </a:spcBef>
              <a:spcAft>
                <a:spcPts val="600"/>
              </a:spcAft>
              <a:buClrTx/>
              <a:buSzTx/>
              <a:buFont typeface="Arial" charset="0"/>
              <a:buChar char="•"/>
              <a:tabLst/>
              <a:defRPr/>
            </a:pPr>
            <a:endParaRPr kumimoji="0" lang="en-GB" sz="22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0" name="Rectangle 19">
            <a:extLst>
              <a:ext uri="{FF2B5EF4-FFF2-40B4-BE49-F238E27FC236}">
                <a16:creationId xmlns:a16="http://schemas.microsoft.com/office/drawing/2014/main" id="{BC2517CD-7B9B-1142-9C62-9DEC02044B09}"/>
              </a:ext>
            </a:extLst>
          </p:cNvPr>
          <p:cNvSpPr/>
          <p:nvPr/>
        </p:nvSpPr>
        <p:spPr>
          <a:xfrm>
            <a:off x="7512356" y="4843349"/>
            <a:ext cx="5182523" cy="41641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ctr" defTabSz="914400" rtl="0" eaLnBrk="1" fontAlgn="auto" latinLnBrk="0" hangingPunct="1">
              <a:lnSpc>
                <a:spcPct val="100000"/>
              </a:lnSpc>
              <a:spcBef>
                <a:spcPts val="18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charset="0"/>
                <a:ea typeface="Arial" charset="0"/>
                <a:cs typeface="Arial" charset="0"/>
              </a:rPr>
              <a:t>Fear of coronavirus was the primary health concern for most in our sample</a:t>
            </a:r>
          </a:p>
          <a:p>
            <a:pPr marL="365125" marR="0" lvl="0" indent="-342900" algn="ctr" defTabSz="914400" rtl="0" eaLnBrk="1" fontAlgn="auto" latinLnBrk="0" hangingPunct="1">
              <a:lnSpc>
                <a:spcPct val="100000"/>
              </a:lnSpc>
              <a:spcBef>
                <a:spcPts val="18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charset="0"/>
                <a:ea typeface="Arial" charset="0"/>
                <a:cs typeface="Arial" charset="0"/>
              </a:rPr>
              <a:t>Some were in at-risk categories</a:t>
            </a:r>
          </a:p>
          <a:p>
            <a:pPr marL="365125" marR="0" lvl="0" indent="-342900" algn="ctr" defTabSz="914400" rtl="0" eaLnBrk="1" fontAlgn="auto" latinLnBrk="0" hangingPunct="1">
              <a:lnSpc>
                <a:spcPct val="100000"/>
              </a:lnSpc>
              <a:spcBef>
                <a:spcPts val="18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charset="0"/>
                <a:ea typeface="Arial" charset="0"/>
                <a:cs typeface="Arial" charset="0"/>
              </a:rPr>
              <a:t>All were acting cautiously – in some instances more than required</a:t>
            </a:r>
          </a:p>
        </p:txBody>
      </p:sp>
      <p:sp>
        <p:nvSpPr>
          <p:cNvPr id="21" name="Rectangle 20">
            <a:extLst>
              <a:ext uri="{FF2B5EF4-FFF2-40B4-BE49-F238E27FC236}">
                <a16:creationId xmlns:a16="http://schemas.microsoft.com/office/drawing/2014/main" id="{C2AF43C1-A2CC-B945-99A8-9C15E658007B}"/>
              </a:ext>
            </a:extLst>
          </p:cNvPr>
          <p:cNvSpPr/>
          <p:nvPr/>
        </p:nvSpPr>
        <p:spPr>
          <a:xfrm>
            <a:off x="7512362" y="3583057"/>
            <a:ext cx="5255538" cy="830997"/>
          </a:xfrm>
          <a:prstGeom prst="rect">
            <a:avLst/>
          </a:prstGeom>
        </p:spPr>
        <p:txBody>
          <a:bodyPr wrap="square">
            <a:sp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GB" sz="2400" b="1" i="0" u="none" strike="noStrike" kern="1200" cap="none" spc="0" normalizeH="0" baseline="0" noProof="0" dirty="0">
                <a:ln>
                  <a:noFill/>
                </a:ln>
                <a:solidFill>
                  <a:srgbClr val="006DA6"/>
                </a:solidFill>
                <a:effectLst/>
                <a:uLnTx/>
                <a:uFillTx/>
                <a:latin typeface="Arial" charset="0"/>
                <a:ea typeface="Arial" charset="0"/>
                <a:cs typeface="Arial" charset="0"/>
              </a:rPr>
              <a:t>Reducing their chances of catching coronavirus</a:t>
            </a:r>
          </a:p>
        </p:txBody>
      </p:sp>
      <p:sp>
        <p:nvSpPr>
          <p:cNvPr id="22" name="Rectangle 21">
            <a:extLst>
              <a:ext uri="{FF2B5EF4-FFF2-40B4-BE49-F238E27FC236}">
                <a16:creationId xmlns:a16="http://schemas.microsoft.com/office/drawing/2014/main" id="{BABF69A1-A76A-7E4D-9F1A-A6E356E877C5}"/>
              </a:ext>
            </a:extLst>
          </p:cNvPr>
          <p:cNvSpPr/>
          <p:nvPr/>
        </p:nvSpPr>
        <p:spPr>
          <a:xfrm>
            <a:off x="7512355" y="4495532"/>
            <a:ext cx="5182523" cy="13406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ctr" defTabSz="914400" rtl="0" eaLnBrk="1" fontAlgn="auto" latinLnBrk="0" hangingPunct="1">
              <a:lnSpc>
                <a:spcPct val="100000"/>
              </a:lnSpc>
              <a:spcBef>
                <a:spcPts val="1800"/>
              </a:spcBef>
              <a:spcAft>
                <a:spcPts val="600"/>
              </a:spcAft>
              <a:buClrTx/>
              <a:buSzTx/>
              <a:buFont typeface="Arial" charset="0"/>
              <a:buChar char="•"/>
              <a:tabLst/>
              <a:defRPr/>
            </a:pPr>
            <a:endParaRPr kumimoji="0" lang="en-GB" sz="22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23" name="Rectangle 22">
            <a:extLst>
              <a:ext uri="{FF2B5EF4-FFF2-40B4-BE49-F238E27FC236}">
                <a16:creationId xmlns:a16="http://schemas.microsoft.com/office/drawing/2014/main" id="{AF0906D3-DCCF-6848-AFC9-53A67E1BB15C}"/>
              </a:ext>
            </a:extLst>
          </p:cNvPr>
          <p:cNvSpPr/>
          <p:nvPr/>
        </p:nvSpPr>
        <p:spPr>
          <a:xfrm>
            <a:off x="1593826" y="9159874"/>
            <a:ext cx="17019589" cy="593083"/>
          </a:xfrm>
          <a:prstGeom prst="rect">
            <a:avLst/>
          </a:prstGeom>
          <a:no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These priorities inform attitudes and </a:t>
            </a:r>
            <a:r>
              <a:rPr kumimoji="0" lang="en-US" sz="2400" b="1" i="0" u="none" strike="noStrike" kern="1200" cap="none" spc="0" normalizeH="0" baseline="0" noProof="0" dirty="0" err="1">
                <a:ln>
                  <a:noFill/>
                </a:ln>
                <a:solidFill>
                  <a:srgbClr val="000000"/>
                </a:solidFill>
                <a:effectLst/>
                <a:uLnTx/>
                <a:uFillTx/>
                <a:latin typeface="Arial" charset="0"/>
                <a:ea typeface="Arial" charset="0"/>
                <a:cs typeface="Arial" charset="0"/>
              </a:rPr>
              <a:t>behaviours</a:t>
            </a: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 under lockdown described in subsequent sections</a:t>
            </a:r>
          </a:p>
        </p:txBody>
      </p:sp>
      <p:sp>
        <p:nvSpPr>
          <p:cNvPr id="3" name="Oval 2">
            <a:extLst>
              <a:ext uri="{FF2B5EF4-FFF2-40B4-BE49-F238E27FC236}">
                <a16:creationId xmlns:a16="http://schemas.microsoft.com/office/drawing/2014/main" id="{36C3E731-673B-234C-8A72-87036486596E}"/>
              </a:ext>
            </a:extLst>
          </p:cNvPr>
          <p:cNvSpPr>
            <a:spLocks noChangeAspect="1"/>
          </p:cNvSpPr>
          <p:nvPr/>
        </p:nvSpPr>
        <p:spPr>
          <a:xfrm>
            <a:off x="3918387" y="2934729"/>
            <a:ext cx="533400" cy="5334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algn="ctr">
              <a:spcBef>
                <a:spcPts val="1800"/>
              </a:spcBef>
              <a:spcAft>
                <a:spcPts val="600"/>
              </a:spcAft>
            </a:pPr>
            <a:r>
              <a:rPr lang="en-US" sz="2200" b="1" dirty="0">
                <a:solidFill>
                  <a:schemeClr val="bg1"/>
                </a:solidFill>
                <a:latin typeface="Arial" charset="0"/>
                <a:ea typeface="Arial" charset="0"/>
                <a:cs typeface="Arial" charset="0"/>
              </a:rPr>
              <a:t>1</a:t>
            </a:r>
          </a:p>
        </p:txBody>
      </p:sp>
      <p:sp>
        <p:nvSpPr>
          <p:cNvPr id="25" name="Oval 24">
            <a:extLst>
              <a:ext uri="{FF2B5EF4-FFF2-40B4-BE49-F238E27FC236}">
                <a16:creationId xmlns:a16="http://schemas.microsoft.com/office/drawing/2014/main" id="{7B3D6201-6A8D-AD42-B61D-B2C06D701861}"/>
              </a:ext>
            </a:extLst>
          </p:cNvPr>
          <p:cNvSpPr>
            <a:spLocks noChangeAspect="1"/>
          </p:cNvSpPr>
          <p:nvPr/>
        </p:nvSpPr>
        <p:spPr>
          <a:xfrm>
            <a:off x="9785350" y="2934729"/>
            <a:ext cx="533400" cy="5334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algn="ctr">
              <a:spcBef>
                <a:spcPts val="1800"/>
              </a:spcBef>
              <a:spcAft>
                <a:spcPts val="600"/>
              </a:spcAft>
            </a:pPr>
            <a:r>
              <a:rPr lang="en-US" sz="2200" b="1" dirty="0">
                <a:solidFill>
                  <a:schemeClr val="bg1"/>
                </a:solidFill>
                <a:latin typeface="Arial" charset="0"/>
                <a:ea typeface="Arial" charset="0"/>
                <a:cs typeface="Arial" charset="0"/>
              </a:rPr>
              <a:t>2</a:t>
            </a:r>
          </a:p>
        </p:txBody>
      </p:sp>
      <p:sp>
        <p:nvSpPr>
          <p:cNvPr id="26" name="Oval 25">
            <a:extLst>
              <a:ext uri="{FF2B5EF4-FFF2-40B4-BE49-F238E27FC236}">
                <a16:creationId xmlns:a16="http://schemas.microsoft.com/office/drawing/2014/main" id="{90D528BE-C28E-5644-BE05-082285B8BEF0}"/>
              </a:ext>
            </a:extLst>
          </p:cNvPr>
          <p:cNvSpPr>
            <a:spLocks noChangeAspect="1"/>
          </p:cNvSpPr>
          <p:nvPr/>
        </p:nvSpPr>
        <p:spPr>
          <a:xfrm>
            <a:off x="15755453" y="2934729"/>
            <a:ext cx="533400" cy="5334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algn="ctr">
              <a:spcBef>
                <a:spcPts val="1800"/>
              </a:spcBef>
              <a:spcAft>
                <a:spcPts val="600"/>
              </a:spcAft>
            </a:pPr>
            <a:r>
              <a:rPr lang="en-US" sz="2200" b="1" dirty="0">
                <a:solidFill>
                  <a:schemeClr val="bg1"/>
                </a:solidFill>
                <a:latin typeface="Arial" charset="0"/>
                <a:ea typeface="Arial" charset="0"/>
                <a:cs typeface="Arial" charset="0"/>
              </a:rPr>
              <a:t>3</a:t>
            </a:r>
          </a:p>
        </p:txBody>
      </p:sp>
      <p:sp>
        <p:nvSpPr>
          <p:cNvPr id="24" name="Text Placeholder 4">
            <a:extLst>
              <a:ext uri="{FF2B5EF4-FFF2-40B4-BE49-F238E27FC236}">
                <a16:creationId xmlns:a16="http://schemas.microsoft.com/office/drawing/2014/main" id="{D704B6E0-41C6-DE44-A594-C93F77CCB6F2}"/>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The coronavirus context for JAM families</a:t>
            </a:r>
          </a:p>
        </p:txBody>
      </p:sp>
    </p:spTree>
    <p:extLst>
      <p:ext uri="{BB962C8B-B14F-4D97-AF65-F5344CB8AC3E}">
        <p14:creationId xmlns:p14="http://schemas.microsoft.com/office/powerpoint/2010/main" val="2737030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E307B7-92F0-3A42-926E-165477B9B02C}"/>
              </a:ext>
            </a:extLst>
          </p:cNvPr>
          <p:cNvSpPr>
            <a:spLocks noGrp="1"/>
          </p:cNvSpPr>
          <p:nvPr>
            <p:ph type="sldNum" sz="quarter" idx="4"/>
          </p:nvPr>
        </p:nvSpPr>
        <p:spPr/>
        <p:txBody>
          <a:bodyPr/>
          <a:lstStyle/>
          <a:p>
            <a:fld id="{B6F15528-21DE-4FAA-801E-634DDDAF4B2B}" type="slidenum">
              <a:rPr lang="uk-UA" smtClean="0"/>
              <a:pPr/>
              <a:t>15</a:t>
            </a:fld>
            <a:endParaRPr lang="uk-UA" dirty="0"/>
          </a:p>
        </p:txBody>
      </p:sp>
      <p:sp>
        <p:nvSpPr>
          <p:cNvPr id="3" name="Footer Placeholder 2">
            <a:extLst>
              <a:ext uri="{FF2B5EF4-FFF2-40B4-BE49-F238E27FC236}">
                <a16:creationId xmlns:a16="http://schemas.microsoft.com/office/drawing/2014/main" id="{6ED70E07-66FE-3A48-BDEC-4CBB0AF43B19}"/>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sp>
        <p:nvSpPr>
          <p:cNvPr id="4" name="Text Placeholder 3">
            <a:extLst>
              <a:ext uri="{FF2B5EF4-FFF2-40B4-BE49-F238E27FC236}">
                <a16:creationId xmlns:a16="http://schemas.microsoft.com/office/drawing/2014/main" id="{00E8F1FD-01C1-504B-8FB1-F8015F9DB793}"/>
              </a:ext>
            </a:extLst>
          </p:cNvPr>
          <p:cNvSpPr>
            <a:spLocks noGrp="1"/>
          </p:cNvSpPr>
          <p:nvPr>
            <p:ph type="body" sz="quarter" idx="11"/>
          </p:nvPr>
        </p:nvSpPr>
        <p:spPr/>
        <p:txBody>
          <a:bodyPr/>
          <a:lstStyle/>
          <a:p>
            <a:r>
              <a:rPr lang="en-US" dirty="0"/>
              <a:t>03</a:t>
            </a:r>
          </a:p>
        </p:txBody>
      </p:sp>
      <p:sp>
        <p:nvSpPr>
          <p:cNvPr id="5" name="Text Placeholder 4">
            <a:extLst>
              <a:ext uri="{FF2B5EF4-FFF2-40B4-BE49-F238E27FC236}">
                <a16:creationId xmlns:a16="http://schemas.microsoft.com/office/drawing/2014/main" id="{5BC26E6F-090C-4947-9B4C-7BF681B787C4}"/>
              </a:ext>
            </a:extLst>
          </p:cNvPr>
          <p:cNvSpPr>
            <a:spLocks noGrp="1"/>
          </p:cNvSpPr>
          <p:nvPr>
            <p:ph type="body" sz="quarter" idx="12"/>
          </p:nvPr>
        </p:nvSpPr>
        <p:spPr/>
        <p:txBody>
          <a:bodyPr/>
          <a:lstStyle/>
          <a:p>
            <a:r>
              <a:rPr lang="en-US" dirty="0"/>
              <a:t>Responses to government guidelines</a:t>
            </a:r>
          </a:p>
        </p:txBody>
      </p:sp>
    </p:spTree>
    <p:extLst>
      <p:ext uri="{BB962C8B-B14F-4D97-AF65-F5344CB8AC3E}">
        <p14:creationId xmlns:p14="http://schemas.microsoft.com/office/powerpoint/2010/main" val="2491088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6B3832-9F09-E04E-BA96-42468B12E947}"/>
              </a:ext>
            </a:extLst>
          </p:cNvPr>
          <p:cNvSpPr>
            <a:spLocks noGrp="1"/>
          </p:cNvSpPr>
          <p:nvPr>
            <p:ph type="body" sz="quarter" idx="22"/>
          </p:nvPr>
        </p:nvSpPr>
        <p:spPr/>
        <p:txBody>
          <a:bodyPr/>
          <a:lstStyle/>
          <a:p>
            <a:r>
              <a:rPr lang="en-US" dirty="0"/>
              <a:t>JAM families in our sample all reported adhering strictly to the government guidance, which was felt to be clear (at the start)</a:t>
            </a:r>
          </a:p>
        </p:txBody>
      </p:sp>
      <p:sp>
        <p:nvSpPr>
          <p:cNvPr id="3" name="Text Placeholder 2">
            <a:extLst>
              <a:ext uri="{FF2B5EF4-FFF2-40B4-BE49-F238E27FC236}">
                <a16:creationId xmlns:a16="http://schemas.microsoft.com/office/drawing/2014/main" id="{1C7561ED-ADED-DE47-A71F-0B296B5432AD}"/>
              </a:ext>
            </a:extLst>
          </p:cNvPr>
          <p:cNvSpPr>
            <a:spLocks noGrp="1"/>
          </p:cNvSpPr>
          <p:nvPr>
            <p:ph type="body" sz="quarter" idx="12"/>
          </p:nvPr>
        </p:nvSpPr>
        <p:spPr>
          <a:xfrm>
            <a:off x="1593827" y="3216274"/>
            <a:ext cx="11049023" cy="6514813"/>
          </a:xfrm>
        </p:spPr>
        <p:txBody>
          <a:bodyPr>
            <a:normAutofit/>
          </a:bodyPr>
          <a:lstStyle/>
          <a:p>
            <a:r>
              <a:rPr lang="en-US" dirty="0"/>
              <a:t>The parents of JAM families reported following the government guidance on social distancing closely</a:t>
            </a:r>
          </a:p>
          <a:p>
            <a:pPr lvl="1"/>
            <a:r>
              <a:rPr lang="en-US" dirty="0"/>
              <a:t>Some expressed concern with others in the community not doing the same</a:t>
            </a:r>
          </a:p>
          <a:p>
            <a:r>
              <a:rPr lang="en-US" dirty="0"/>
              <a:t>Indeed, some chose to exercise greater caution than mandated by the restrictions</a:t>
            </a:r>
          </a:p>
          <a:p>
            <a:pPr lvl="1"/>
            <a:r>
              <a:rPr lang="en-US" dirty="0"/>
              <a:t>Limiting time spent outdoors to less than the allowed daily exercise</a:t>
            </a:r>
          </a:p>
          <a:p>
            <a:pPr lvl="1"/>
            <a:r>
              <a:rPr lang="en-US" dirty="0"/>
              <a:t>Wearing masks and face coverings</a:t>
            </a:r>
          </a:p>
          <a:p>
            <a:pPr lvl="1"/>
            <a:r>
              <a:rPr lang="en-US" dirty="0"/>
              <a:t>Even as restrictions began to be eased, the </a:t>
            </a:r>
            <a:r>
              <a:rPr lang="en-US" dirty="0" err="1"/>
              <a:t>behaviour</a:t>
            </a:r>
            <a:r>
              <a:rPr lang="en-US" dirty="0"/>
              <a:t> of most in our sample did not change drastically</a:t>
            </a:r>
          </a:p>
        </p:txBody>
      </p:sp>
      <p:sp>
        <p:nvSpPr>
          <p:cNvPr id="4" name="Slide Number Placeholder 3">
            <a:extLst>
              <a:ext uri="{FF2B5EF4-FFF2-40B4-BE49-F238E27FC236}">
                <a16:creationId xmlns:a16="http://schemas.microsoft.com/office/drawing/2014/main" id="{2ACDEC4B-15C1-B049-9531-3259D95056B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C88AFB0E-44CC-4246-ADCA-43EE8EF56DE7}"/>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0" name="Rectangular Callout 9">
            <a:extLst>
              <a:ext uri="{FF2B5EF4-FFF2-40B4-BE49-F238E27FC236}">
                <a16:creationId xmlns:a16="http://schemas.microsoft.com/office/drawing/2014/main" id="{9A194F83-7D23-8B4E-A2C4-023B8E8A7160}"/>
              </a:ext>
            </a:extLst>
          </p:cNvPr>
          <p:cNvSpPr/>
          <p:nvPr/>
        </p:nvSpPr>
        <p:spPr>
          <a:xfrm>
            <a:off x="12898413" y="3442915"/>
            <a:ext cx="5715001" cy="2813764"/>
          </a:xfrm>
          <a:prstGeom prst="wedgeRectCallout">
            <a:avLst>
              <a:gd name="adj1" fmla="val 33261"/>
              <a:gd name="adj2" fmla="val 6141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endParaRPr lang="en-US" sz="2200" dirty="0">
              <a:solidFill>
                <a:schemeClr val="tx1"/>
              </a:solidFill>
              <a:latin typeface="Arial" charset="0"/>
              <a:ea typeface="Arial" charset="0"/>
              <a:cs typeface="Arial" charset="0"/>
            </a:endParaRPr>
          </a:p>
        </p:txBody>
      </p:sp>
      <p:sp>
        <p:nvSpPr>
          <p:cNvPr id="11" name="Rectangular Callout 10">
            <a:extLst>
              <a:ext uri="{FF2B5EF4-FFF2-40B4-BE49-F238E27FC236}">
                <a16:creationId xmlns:a16="http://schemas.microsoft.com/office/drawing/2014/main" id="{26A0AFB7-5BEA-5F4B-AC51-B7C017399CD1}"/>
              </a:ext>
            </a:extLst>
          </p:cNvPr>
          <p:cNvSpPr/>
          <p:nvPr/>
        </p:nvSpPr>
        <p:spPr>
          <a:xfrm>
            <a:off x="12898414" y="6977981"/>
            <a:ext cx="5715001" cy="2476012"/>
          </a:xfrm>
          <a:prstGeom prst="wedgeRectCallout">
            <a:avLst>
              <a:gd name="adj1" fmla="val 8276"/>
              <a:gd name="adj2" fmla="val 5904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r"/>
            <a:endParaRPr lang="en-US" sz="2000" dirty="0">
              <a:solidFill>
                <a:schemeClr val="tx1"/>
              </a:solidFill>
              <a:latin typeface="Arial" charset="0"/>
              <a:ea typeface="Arial" charset="0"/>
              <a:cs typeface="Arial" charset="0"/>
            </a:endParaRPr>
          </a:p>
        </p:txBody>
      </p:sp>
      <p:sp>
        <p:nvSpPr>
          <p:cNvPr id="12" name="TextBox 11">
            <a:extLst>
              <a:ext uri="{FF2B5EF4-FFF2-40B4-BE49-F238E27FC236}">
                <a16:creationId xmlns:a16="http://schemas.microsoft.com/office/drawing/2014/main" id="{AD740A55-B49B-A84A-BC21-2C1C8B912FFB}"/>
              </a:ext>
            </a:extLst>
          </p:cNvPr>
          <p:cNvSpPr txBox="1"/>
          <p:nvPr/>
        </p:nvSpPr>
        <p:spPr>
          <a:xfrm>
            <a:off x="13012701" y="7247251"/>
            <a:ext cx="5486423" cy="1631216"/>
          </a:xfrm>
          <a:prstGeom prst="rect">
            <a:avLst/>
          </a:prstGeom>
          <a:noFill/>
        </p:spPr>
        <p:txBody>
          <a:bodyPr wrap="square" rtlCol="0">
            <a:spAutoFit/>
          </a:bodyPr>
          <a:lstStyle/>
          <a:p>
            <a:pPr marL="22225" algn="ctr"/>
            <a:r>
              <a:rPr lang="en-US" sz="2000" i="1" dirty="0">
                <a:latin typeface="Arial" charset="0"/>
                <a:ea typeface="Arial" charset="0"/>
                <a:cs typeface="Arial" charset="0"/>
              </a:rPr>
              <a:t>“</a:t>
            </a:r>
            <a:r>
              <a:rPr lang="en-GB" sz="2000" i="1" dirty="0"/>
              <a:t>I’ve just tried to simplify things in my head, as trying to understand it all is not easy. There have been times where I've not even been sure whether I can go and collect my own things from the other house</a:t>
            </a:r>
            <a:r>
              <a:rPr lang="en-US" sz="2000" i="1" dirty="0">
                <a:latin typeface="Arial" charset="0"/>
                <a:ea typeface="Arial" charset="0"/>
                <a:cs typeface="Arial" charset="0"/>
              </a:rPr>
              <a:t>.”</a:t>
            </a:r>
          </a:p>
        </p:txBody>
      </p:sp>
      <p:sp>
        <p:nvSpPr>
          <p:cNvPr id="13" name="TextBox 12">
            <a:extLst>
              <a:ext uri="{FF2B5EF4-FFF2-40B4-BE49-F238E27FC236}">
                <a16:creationId xmlns:a16="http://schemas.microsoft.com/office/drawing/2014/main" id="{93EF5715-C09B-A843-ADB2-57ACEA294E9B}"/>
              </a:ext>
            </a:extLst>
          </p:cNvPr>
          <p:cNvSpPr txBox="1"/>
          <p:nvPr/>
        </p:nvSpPr>
        <p:spPr>
          <a:xfrm>
            <a:off x="14028866" y="8878467"/>
            <a:ext cx="4495800" cy="400110"/>
          </a:xfrm>
          <a:prstGeom prst="rect">
            <a:avLst/>
          </a:prstGeom>
          <a:noFill/>
        </p:spPr>
        <p:txBody>
          <a:bodyPr wrap="square" rtlCol="0">
            <a:spAutoFit/>
          </a:bodyPr>
          <a:lstStyle/>
          <a:p>
            <a:pPr marL="22225" algn="r"/>
            <a:r>
              <a:rPr lang="en-US" sz="2000" dirty="0">
                <a:latin typeface="Arial" charset="0"/>
                <a:ea typeface="Arial" charset="0"/>
                <a:cs typeface="Arial" charset="0"/>
              </a:rPr>
              <a:t>(Dual parent [Co-parenting], Harlow)</a:t>
            </a:r>
          </a:p>
        </p:txBody>
      </p:sp>
      <p:sp>
        <p:nvSpPr>
          <p:cNvPr id="14" name="TextBox 13">
            <a:extLst>
              <a:ext uri="{FF2B5EF4-FFF2-40B4-BE49-F238E27FC236}">
                <a16:creationId xmlns:a16="http://schemas.microsoft.com/office/drawing/2014/main" id="{37A84068-CC30-824E-9819-35E353670E3E}"/>
              </a:ext>
            </a:extLst>
          </p:cNvPr>
          <p:cNvSpPr txBox="1"/>
          <p:nvPr/>
        </p:nvSpPr>
        <p:spPr>
          <a:xfrm>
            <a:off x="12991046" y="3559463"/>
            <a:ext cx="5486423" cy="2246769"/>
          </a:xfrm>
          <a:prstGeom prst="rect">
            <a:avLst/>
          </a:prstGeom>
          <a:noFill/>
        </p:spPr>
        <p:txBody>
          <a:bodyPr wrap="square" rtlCol="0">
            <a:spAutoFit/>
          </a:bodyPr>
          <a:lstStyle/>
          <a:p>
            <a:pPr marL="22225" algn="ctr"/>
            <a:r>
              <a:rPr lang="en-GB" sz="2000" i="1" dirty="0">
                <a:latin typeface="Arial" charset="0"/>
                <a:ea typeface="Arial" charset="0"/>
                <a:cs typeface="Arial" charset="0"/>
              </a:rPr>
              <a:t>“</a:t>
            </a:r>
            <a:r>
              <a:rPr lang="en-GB" sz="2000" i="1" dirty="0"/>
              <a:t>I’ve been really strict on what we do and where we go. We haven’t been to the supermarket for 5 weeks now. We go to a farm shop once a week for collection, and there’s a deli that doesn’t have queues. I’m trying to avoid going to places with lots of people because of my daughter’s asthma</a:t>
            </a:r>
            <a:r>
              <a:rPr lang="en-GB" sz="2000" i="1" dirty="0">
                <a:latin typeface="Arial" charset="0"/>
                <a:ea typeface="Arial" charset="0"/>
                <a:cs typeface="Arial" charset="0"/>
              </a:rPr>
              <a:t>.”</a:t>
            </a:r>
            <a:endParaRPr lang="en-US" sz="2000" i="1" dirty="0">
              <a:latin typeface="Arial" charset="0"/>
              <a:ea typeface="Arial" charset="0"/>
              <a:cs typeface="Arial" charset="0"/>
            </a:endParaRPr>
          </a:p>
        </p:txBody>
      </p:sp>
      <p:sp>
        <p:nvSpPr>
          <p:cNvPr id="15" name="TextBox 14">
            <a:extLst>
              <a:ext uri="{FF2B5EF4-FFF2-40B4-BE49-F238E27FC236}">
                <a16:creationId xmlns:a16="http://schemas.microsoft.com/office/drawing/2014/main" id="{494E6EFD-35FA-4247-852C-D3ACDAA01EF1}"/>
              </a:ext>
            </a:extLst>
          </p:cNvPr>
          <p:cNvSpPr txBox="1"/>
          <p:nvPr/>
        </p:nvSpPr>
        <p:spPr>
          <a:xfrm>
            <a:off x="13999656" y="5728499"/>
            <a:ext cx="4495800" cy="400110"/>
          </a:xfrm>
          <a:prstGeom prst="rect">
            <a:avLst/>
          </a:prstGeom>
          <a:noFill/>
        </p:spPr>
        <p:txBody>
          <a:bodyPr wrap="square" rtlCol="0">
            <a:spAutoFit/>
          </a:bodyPr>
          <a:lstStyle/>
          <a:p>
            <a:pPr marL="22225" algn="r"/>
            <a:r>
              <a:rPr lang="en-US" sz="2000" dirty="0">
                <a:latin typeface="Arial" charset="0"/>
                <a:ea typeface="Arial" charset="0"/>
                <a:cs typeface="Arial" charset="0"/>
              </a:rPr>
              <a:t>(Dual parent, Colchester)</a:t>
            </a:r>
          </a:p>
        </p:txBody>
      </p:sp>
      <p:sp>
        <p:nvSpPr>
          <p:cNvPr id="16" name="Text Placeholder 4">
            <a:extLst>
              <a:ext uri="{FF2B5EF4-FFF2-40B4-BE49-F238E27FC236}">
                <a16:creationId xmlns:a16="http://schemas.microsoft.com/office/drawing/2014/main" id="{2604F3FB-1554-4C4F-A3A1-35E15A20C5B0}"/>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Responses to government guidelines</a:t>
            </a:r>
          </a:p>
        </p:txBody>
      </p:sp>
    </p:spTree>
    <p:extLst>
      <p:ext uri="{BB962C8B-B14F-4D97-AF65-F5344CB8AC3E}">
        <p14:creationId xmlns:p14="http://schemas.microsoft.com/office/powerpoint/2010/main" val="2465332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6B3832-9F09-E04E-BA96-42468B12E947}"/>
              </a:ext>
            </a:extLst>
          </p:cNvPr>
          <p:cNvSpPr>
            <a:spLocks noGrp="1"/>
          </p:cNvSpPr>
          <p:nvPr>
            <p:ph type="body" sz="quarter" idx="22"/>
          </p:nvPr>
        </p:nvSpPr>
        <p:spPr/>
        <p:txBody>
          <a:bodyPr/>
          <a:lstStyle/>
          <a:p>
            <a:r>
              <a:rPr lang="en-US" dirty="0"/>
              <a:t>There was some confusion over the guidance around co-parenting</a:t>
            </a:r>
          </a:p>
        </p:txBody>
      </p:sp>
      <p:sp>
        <p:nvSpPr>
          <p:cNvPr id="4" name="Slide Number Placeholder 3">
            <a:extLst>
              <a:ext uri="{FF2B5EF4-FFF2-40B4-BE49-F238E27FC236}">
                <a16:creationId xmlns:a16="http://schemas.microsoft.com/office/drawing/2014/main" id="{2ACDEC4B-15C1-B049-9531-3259D95056B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C88AFB0E-44CC-4246-ADCA-43EE8EF56DE7}"/>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0" name="Rectangular Callout 9">
            <a:extLst>
              <a:ext uri="{FF2B5EF4-FFF2-40B4-BE49-F238E27FC236}">
                <a16:creationId xmlns:a16="http://schemas.microsoft.com/office/drawing/2014/main" id="{9A194F83-7D23-8B4E-A2C4-023B8E8A7160}"/>
              </a:ext>
            </a:extLst>
          </p:cNvPr>
          <p:cNvSpPr/>
          <p:nvPr/>
        </p:nvSpPr>
        <p:spPr>
          <a:xfrm>
            <a:off x="1593827" y="4322045"/>
            <a:ext cx="7772422" cy="4736475"/>
          </a:xfrm>
          <a:prstGeom prst="wedgeRectCallout">
            <a:avLst>
              <a:gd name="adj1" fmla="val -3676"/>
              <a:gd name="adj2" fmla="val 6377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defRPr/>
            </a:pPr>
            <a:r>
              <a:rPr lang="en-GB" sz="2400" i="1" dirty="0">
                <a:solidFill>
                  <a:srgbClr val="000000"/>
                </a:solidFill>
                <a:latin typeface="Arial" charset="0"/>
                <a:ea typeface="Arial" charset="0"/>
                <a:cs typeface="Arial" charset="0"/>
              </a:rPr>
              <a:t>“</a:t>
            </a:r>
            <a:r>
              <a:rPr lang="en-GB" sz="2400" i="1" dirty="0">
                <a:solidFill>
                  <a:srgbClr val="000000"/>
                </a:solidFill>
              </a:rPr>
              <a:t>The thing that me and most of my friends were confused about was sharing children in mixed families, it was mainly that. Everyone I know has been social distancing properly. But it took 8 or 9 days to really understand the rules around children of separated families. It wasn’t clear enough that the children were able to travel between families. Which is why [my daughter] didn’t go to her dad’s for three weekends. So it was a little bit hard, but I do understand it’s a hard situation.”</a:t>
            </a:r>
          </a:p>
          <a:p>
            <a:pPr marL="22225" algn="ctr">
              <a:defRPr/>
            </a:pPr>
            <a:endParaRPr lang="en-GB" sz="2400" i="1" dirty="0">
              <a:solidFill>
                <a:srgbClr val="000000"/>
              </a:solidFill>
              <a:latin typeface="Arial" charset="0"/>
              <a:ea typeface="Arial" charset="0"/>
              <a:cs typeface="Arial" charset="0"/>
            </a:endParaRPr>
          </a:p>
          <a:p>
            <a:pPr marL="22225" algn="r">
              <a:defRPr/>
            </a:pPr>
            <a:r>
              <a:rPr lang="en-GB" sz="2400" dirty="0">
                <a:solidFill>
                  <a:srgbClr val="000000"/>
                </a:solidFill>
                <a:latin typeface="Arial" charset="0"/>
                <a:ea typeface="Arial" charset="0"/>
                <a:cs typeface="Arial" charset="0"/>
              </a:rPr>
              <a:t>(Dual parent, Colchester)</a:t>
            </a:r>
            <a:endParaRPr lang="en-US" sz="2400" dirty="0">
              <a:solidFill>
                <a:srgbClr val="000000"/>
              </a:solidFill>
              <a:latin typeface="Arial" charset="0"/>
              <a:ea typeface="Arial" charset="0"/>
              <a:cs typeface="Arial" charset="0"/>
            </a:endParaRPr>
          </a:p>
        </p:txBody>
      </p:sp>
      <p:sp>
        <p:nvSpPr>
          <p:cNvPr id="11" name="Rectangular Callout 10">
            <a:extLst>
              <a:ext uri="{FF2B5EF4-FFF2-40B4-BE49-F238E27FC236}">
                <a16:creationId xmlns:a16="http://schemas.microsoft.com/office/drawing/2014/main" id="{26A0AFB7-5BEA-5F4B-AC51-B7C017399CD1}"/>
              </a:ext>
            </a:extLst>
          </p:cNvPr>
          <p:cNvSpPr/>
          <p:nvPr/>
        </p:nvSpPr>
        <p:spPr>
          <a:xfrm>
            <a:off x="10872744" y="4322045"/>
            <a:ext cx="7772422" cy="4736475"/>
          </a:xfrm>
          <a:prstGeom prst="wedgeRectCallout">
            <a:avLst>
              <a:gd name="adj1" fmla="val 1113"/>
              <a:gd name="adj2" fmla="val 6547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lvl="0" algn="ctr">
              <a:defRPr/>
            </a:pPr>
            <a:r>
              <a:rPr lang="en-US" sz="2400" i="1" dirty="0">
                <a:solidFill>
                  <a:srgbClr val="000000"/>
                </a:solidFill>
                <a:latin typeface="Arial" charset="0"/>
                <a:ea typeface="Arial" charset="0"/>
                <a:cs typeface="Arial" charset="0"/>
              </a:rPr>
              <a:t>“Gove came out at the beginning to say not to do that, and then he corrected himself and said where you can, you should. But we’re still not meant to travel so it’s been very ambiguous. Most of the discussion of it online, and this was my initial reaction, was that they should be in one home or the other but now it seems that isn’t the advice.”</a:t>
            </a:r>
          </a:p>
          <a:p>
            <a:pPr marL="22225" lvl="0" algn="ctr">
              <a:defRPr/>
            </a:pP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lvl="0" algn="r">
              <a:defRPr/>
            </a:pPr>
            <a:r>
              <a:rPr lang="en-US" sz="2400" dirty="0">
                <a:solidFill>
                  <a:srgbClr val="000000"/>
                </a:solidFill>
                <a:latin typeface="Arial" charset="0"/>
                <a:ea typeface="Arial" charset="0"/>
                <a:cs typeface="Arial" charset="0"/>
              </a:rPr>
              <a:t>(Dual parent, </a:t>
            </a:r>
            <a:r>
              <a:rPr lang="en-US" sz="2400" dirty="0" err="1">
                <a:solidFill>
                  <a:srgbClr val="000000"/>
                </a:solidFill>
                <a:latin typeface="Arial" charset="0"/>
                <a:ea typeface="Arial" charset="0"/>
                <a:cs typeface="Arial" charset="0"/>
              </a:rPr>
              <a:t>Basildon</a:t>
            </a:r>
            <a:r>
              <a:rPr lang="en-US" sz="2400" dirty="0">
                <a:solidFill>
                  <a:srgbClr val="000000"/>
                </a:solidFill>
                <a:latin typeface="Arial" charset="0"/>
                <a:ea typeface="Arial" charset="0"/>
                <a:cs typeface="Arial" charset="0"/>
              </a:rPr>
              <a:t>)</a:t>
            </a: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6" name="Rectangle 15">
            <a:extLst>
              <a:ext uri="{FF2B5EF4-FFF2-40B4-BE49-F238E27FC236}">
                <a16:creationId xmlns:a16="http://schemas.microsoft.com/office/drawing/2014/main" id="{1E5BCD7E-7C4A-6440-A103-50A67FD9FA11}"/>
              </a:ext>
            </a:extLst>
          </p:cNvPr>
          <p:cNvSpPr/>
          <p:nvPr/>
        </p:nvSpPr>
        <p:spPr>
          <a:xfrm>
            <a:off x="1542255" y="3208480"/>
            <a:ext cx="17019589" cy="998395"/>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There was a lack of clarity regarding whether children could travel between households or not, with participants who found the guidance in other areas clear citing mixed messages from the government:</a:t>
            </a:r>
          </a:p>
        </p:txBody>
      </p:sp>
      <p:sp>
        <p:nvSpPr>
          <p:cNvPr id="8" name="Text Placeholder 4">
            <a:extLst>
              <a:ext uri="{FF2B5EF4-FFF2-40B4-BE49-F238E27FC236}">
                <a16:creationId xmlns:a16="http://schemas.microsoft.com/office/drawing/2014/main" id="{2F57A9DB-5D10-C648-9C1B-0CF5A125AFE7}"/>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Responses to government guidelines</a:t>
            </a:r>
          </a:p>
        </p:txBody>
      </p:sp>
    </p:spTree>
    <p:extLst>
      <p:ext uri="{BB962C8B-B14F-4D97-AF65-F5344CB8AC3E}">
        <p14:creationId xmlns:p14="http://schemas.microsoft.com/office/powerpoint/2010/main" val="1403192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4E4ACB-9C8A-9D47-950E-2C91F59394D4}"/>
              </a:ext>
            </a:extLst>
          </p:cNvPr>
          <p:cNvSpPr>
            <a:spLocks noGrp="1"/>
          </p:cNvSpPr>
          <p:nvPr>
            <p:ph type="body" sz="quarter" idx="22"/>
          </p:nvPr>
        </p:nvSpPr>
        <p:spPr/>
        <p:txBody>
          <a:bodyPr/>
          <a:lstStyle/>
          <a:p>
            <a:r>
              <a:rPr lang="en-US" dirty="0"/>
              <a:t>Lack of clarity around co-parenting resulted in some difficult situations for families in our sample</a:t>
            </a:r>
          </a:p>
        </p:txBody>
      </p:sp>
      <p:sp>
        <p:nvSpPr>
          <p:cNvPr id="3" name="Text Placeholder 2">
            <a:extLst>
              <a:ext uri="{FF2B5EF4-FFF2-40B4-BE49-F238E27FC236}">
                <a16:creationId xmlns:a16="http://schemas.microsoft.com/office/drawing/2014/main" id="{8DDE505E-2D66-2242-8511-11D7AB080741}"/>
              </a:ext>
            </a:extLst>
          </p:cNvPr>
          <p:cNvSpPr>
            <a:spLocks noGrp="1"/>
          </p:cNvSpPr>
          <p:nvPr>
            <p:ph type="body" sz="quarter" idx="12"/>
          </p:nvPr>
        </p:nvSpPr>
        <p:spPr>
          <a:xfrm>
            <a:off x="1593827" y="3251402"/>
            <a:ext cx="9812435" cy="6479686"/>
          </a:xfrm>
        </p:spPr>
        <p:txBody>
          <a:bodyPr>
            <a:normAutofit fontScale="92500" lnSpcReduction="20000"/>
          </a:bodyPr>
          <a:lstStyle/>
          <a:p>
            <a:r>
              <a:rPr lang="en-US" dirty="0"/>
              <a:t>Varying interpretations of the guidance led to  arrangements that in normal circumstance would have felt very unusual:</a:t>
            </a:r>
          </a:p>
          <a:p>
            <a:pPr lvl="1"/>
            <a:r>
              <a:rPr lang="en-US" dirty="0"/>
              <a:t>One participant moved in with her ex-husband</a:t>
            </a:r>
          </a:p>
          <a:p>
            <a:pPr lvl="1"/>
            <a:r>
              <a:rPr lang="en-US" dirty="0"/>
              <a:t>Others did not see their children for weeks as a result</a:t>
            </a:r>
          </a:p>
          <a:p>
            <a:r>
              <a:rPr lang="en-US" dirty="0"/>
              <a:t>Although the advice was clarified, participants typically stuck with the arrangements they had settled on at the beginning</a:t>
            </a:r>
          </a:p>
          <a:p>
            <a:r>
              <a:rPr lang="en-US" dirty="0"/>
              <a:t>This placed an extra strain on relationships between some participants and their ex-partners, leading to serious disagreements and breakdown in relations:</a:t>
            </a:r>
          </a:p>
          <a:p>
            <a:pPr lvl="1"/>
            <a:r>
              <a:rPr lang="en-US" dirty="0"/>
              <a:t>One participant is being taken to court by his ex-wife</a:t>
            </a:r>
          </a:p>
          <a:p>
            <a:pPr lvl="1"/>
            <a:r>
              <a:rPr lang="en-US" dirty="0"/>
              <a:t>Another is no longer allowing her daughter to go to her ex-husband’s as they are not following social distancing</a:t>
            </a:r>
          </a:p>
        </p:txBody>
      </p:sp>
      <p:sp>
        <p:nvSpPr>
          <p:cNvPr id="4" name="Slide Number Placeholder 3">
            <a:extLst>
              <a:ext uri="{FF2B5EF4-FFF2-40B4-BE49-F238E27FC236}">
                <a16:creationId xmlns:a16="http://schemas.microsoft.com/office/drawing/2014/main" id="{EE544C82-5934-9547-8C32-357E226E936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93F15ADC-4E8B-A240-8C5A-CBEBED204798}"/>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15" name="Group 14">
            <a:extLst>
              <a:ext uri="{FF2B5EF4-FFF2-40B4-BE49-F238E27FC236}">
                <a16:creationId xmlns:a16="http://schemas.microsoft.com/office/drawing/2014/main" id="{0EF994FE-C3EB-9348-85F8-FC55287B7127}"/>
              </a:ext>
            </a:extLst>
          </p:cNvPr>
          <p:cNvGrpSpPr/>
          <p:nvPr/>
        </p:nvGrpSpPr>
        <p:grpSpPr>
          <a:xfrm>
            <a:off x="11728450" y="3156526"/>
            <a:ext cx="6662208" cy="6460549"/>
            <a:chOff x="13023850" y="3156526"/>
            <a:chExt cx="5583215" cy="6460549"/>
          </a:xfrm>
        </p:grpSpPr>
        <p:sp>
          <p:nvSpPr>
            <p:cNvPr id="16" name="Rectangle 15">
              <a:extLst>
                <a:ext uri="{FF2B5EF4-FFF2-40B4-BE49-F238E27FC236}">
                  <a16:creationId xmlns:a16="http://schemas.microsoft.com/office/drawing/2014/main" id="{36F1B9B1-599E-CD4C-9BA8-690DE23A706F}"/>
                </a:ext>
              </a:extLst>
            </p:cNvPr>
            <p:cNvSpPr/>
            <p:nvPr/>
          </p:nvSpPr>
          <p:spPr>
            <a:xfrm>
              <a:off x="13023850" y="3156526"/>
              <a:ext cx="5583215" cy="6460549"/>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b"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GB" sz="2400" b="0" i="1" u="none" strike="noStrike" kern="1200" cap="none" spc="0" normalizeH="0" baseline="0" noProof="0" dirty="0">
                <a:ln>
                  <a:noFill/>
                </a:ln>
                <a:solidFill>
                  <a:srgbClr val="FFFFFF"/>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GB" sz="2400" b="0" i="1" u="none" strike="noStrike" kern="1200" cap="none" spc="0" normalizeH="0" baseline="0" noProof="0" dirty="0">
                <a:ln>
                  <a:noFill/>
                </a:ln>
                <a:solidFill>
                  <a:srgbClr val="FFFFFF"/>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GB" sz="2400" b="0" i="1" u="none" strike="noStrike" kern="1200" cap="none" spc="0" normalizeH="0" baseline="0" noProof="0" dirty="0">
                <a:ln>
                  <a:noFill/>
                </a:ln>
                <a:solidFill>
                  <a:srgbClr val="FFFFFF"/>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GB" sz="2400" b="0" i="1" u="none" strike="noStrike" kern="1200" cap="none" spc="0" normalizeH="0" baseline="0" noProof="0" dirty="0">
                <a:ln>
                  <a:noFill/>
                </a:ln>
                <a:solidFill>
                  <a:srgbClr val="FFFFFF"/>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GB" sz="2400" b="0" i="1"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7" name="TextBox 16">
              <a:extLst>
                <a:ext uri="{FF2B5EF4-FFF2-40B4-BE49-F238E27FC236}">
                  <a16:creationId xmlns:a16="http://schemas.microsoft.com/office/drawing/2014/main" id="{B4B1669D-A9B4-B94D-9DF0-6529F69763D8}"/>
                </a:ext>
              </a:extLst>
            </p:cNvPr>
            <p:cNvSpPr txBox="1"/>
            <p:nvPr/>
          </p:nvSpPr>
          <p:spPr>
            <a:xfrm>
              <a:off x="13110066" y="6258526"/>
              <a:ext cx="5410781" cy="3139321"/>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6DA6"/>
                </a:buClr>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Lockdown for Melissa presented a real challenge for her mixed family. Due to the ambiguity of the rules, particularly at the beginning of lockdown, Melissa moved back in with her ex-husband so that all her four kids could be in one house without needing to move around. This has worked fine for her, However, she feels that had the rules been  made clearer, she would not have needed to take matters into her own hands to the same extent.</a:t>
              </a:r>
            </a:p>
          </p:txBody>
        </p:sp>
      </p:grpSp>
      <p:sp>
        <p:nvSpPr>
          <p:cNvPr id="18" name="TextBox 17">
            <a:extLst>
              <a:ext uri="{FF2B5EF4-FFF2-40B4-BE49-F238E27FC236}">
                <a16:creationId xmlns:a16="http://schemas.microsoft.com/office/drawing/2014/main" id="{ADB104B1-CFC2-824C-8793-F8E253BB33BA}"/>
              </a:ext>
            </a:extLst>
          </p:cNvPr>
          <p:cNvSpPr txBox="1"/>
          <p:nvPr/>
        </p:nvSpPr>
        <p:spPr>
          <a:xfrm>
            <a:off x="11728450" y="3352418"/>
            <a:ext cx="6662207" cy="584775"/>
          </a:xfrm>
          <a:prstGeom prst="rect">
            <a:avLst/>
          </a:prstGeom>
          <a:solidFill>
            <a:schemeClr val="accent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6DA6"/>
              </a:buClr>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Arial" charset="0"/>
                <a:cs typeface="Arial" charset="0"/>
              </a:rPr>
              <a:t>Case study: Melissa*</a:t>
            </a:r>
          </a:p>
        </p:txBody>
      </p:sp>
      <p:sp>
        <p:nvSpPr>
          <p:cNvPr id="19" name="Rectangular Callout 18">
            <a:extLst>
              <a:ext uri="{FF2B5EF4-FFF2-40B4-BE49-F238E27FC236}">
                <a16:creationId xmlns:a16="http://schemas.microsoft.com/office/drawing/2014/main" id="{7C1C53FA-6F70-A340-A6D6-BCDDD61B03D2}"/>
              </a:ext>
            </a:extLst>
          </p:cNvPr>
          <p:cNvSpPr/>
          <p:nvPr/>
        </p:nvSpPr>
        <p:spPr>
          <a:xfrm>
            <a:off x="12039123" y="4130675"/>
            <a:ext cx="6161839" cy="1794611"/>
          </a:xfrm>
          <a:prstGeom prst="wedgeRectCallout">
            <a:avLst>
              <a:gd name="adj1" fmla="val 33290"/>
              <a:gd name="adj2" fmla="val 61529"/>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GB" sz="2000" b="0" i="1" u="none" strike="noStrike" kern="1200" cap="none" spc="0" normalizeH="0" baseline="0" noProof="0" dirty="0">
                <a:ln>
                  <a:noFill/>
                </a:ln>
                <a:solidFill>
                  <a:srgbClr val="000000"/>
                </a:solidFill>
                <a:effectLst/>
                <a:uLnTx/>
                <a:uFillTx/>
                <a:latin typeface="Arial" charset="0"/>
                <a:ea typeface="Arial" charset="0"/>
                <a:cs typeface="Arial" charset="0"/>
              </a:rPr>
              <a:t>“</a:t>
            </a:r>
            <a:r>
              <a:rPr kumimoji="0" lang="en-GB" sz="2000" b="0" i="1" u="none" strike="noStrike" kern="1200" cap="none" spc="0" normalizeH="0" baseline="0" noProof="0" dirty="0">
                <a:ln>
                  <a:noFill/>
                </a:ln>
                <a:solidFill>
                  <a:srgbClr val="000000"/>
                </a:solidFill>
                <a:effectLst/>
                <a:uLnTx/>
                <a:uFillTx/>
                <a:latin typeface="Arial" panose="020B0604020202020204"/>
                <a:ea typeface="+mn-ea"/>
                <a:cs typeface="+mn-cs"/>
              </a:rPr>
              <a:t>I’m not somebody who likes to break the rules and I wouldn’t want confrontation, so I’m not sure it is clear enough what we are and aren’t allowed to do. Everybody's circumstances are so different</a:t>
            </a:r>
            <a:r>
              <a:rPr kumimoji="0" lang="en-GB" sz="2000" b="0" i="1" u="none" strike="noStrike" kern="1200" cap="none" spc="0" normalizeH="0" baseline="0" noProof="0" dirty="0">
                <a:ln>
                  <a:noFill/>
                </a:ln>
                <a:solidFill>
                  <a:srgbClr val="000000"/>
                </a:solidFill>
                <a:effectLst/>
                <a:uLnTx/>
                <a:uFillTx/>
                <a:latin typeface="Arial" charset="0"/>
                <a:ea typeface="Arial" charset="0"/>
                <a:cs typeface="Arial" charset="0"/>
              </a:rPr>
              <a:t>.”</a:t>
            </a:r>
          </a:p>
        </p:txBody>
      </p:sp>
      <p:pic>
        <p:nvPicPr>
          <p:cNvPr id="20" name="Picture 19" descr="A picture containing shirt, room&#10;&#10;Description automatically generated">
            <a:extLst>
              <a:ext uri="{FF2B5EF4-FFF2-40B4-BE49-F238E27FC236}">
                <a16:creationId xmlns:a16="http://schemas.microsoft.com/office/drawing/2014/main" id="{A316B7AF-36D1-464F-9A84-79F8A106E5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73790" y="2707123"/>
            <a:ext cx="1730663" cy="1730663"/>
          </a:xfrm>
          <a:prstGeom prst="rect">
            <a:avLst/>
          </a:prstGeom>
        </p:spPr>
      </p:pic>
      <p:sp>
        <p:nvSpPr>
          <p:cNvPr id="12" name="Text Placeholder 4">
            <a:extLst>
              <a:ext uri="{FF2B5EF4-FFF2-40B4-BE49-F238E27FC236}">
                <a16:creationId xmlns:a16="http://schemas.microsoft.com/office/drawing/2014/main" id="{2E2F7615-36FB-4D41-9B92-9FBE53B83818}"/>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Responses to government guidelines</a:t>
            </a:r>
          </a:p>
        </p:txBody>
      </p:sp>
    </p:spTree>
    <p:extLst>
      <p:ext uri="{BB962C8B-B14F-4D97-AF65-F5344CB8AC3E}">
        <p14:creationId xmlns:p14="http://schemas.microsoft.com/office/powerpoint/2010/main" val="282632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201D13-23E7-1249-BA0D-6CCC4407C9C2}"/>
              </a:ext>
            </a:extLst>
          </p:cNvPr>
          <p:cNvSpPr>
            <a:spLocks noGrp="1"/>
          </p:cNvSpPr>
          <p:nvPr>
            <p:ph type="body" sz="quarter" idx="22"/>
          </p:nvPr>
        </p:nvSpPr>
        <p:spPr/>
        <p:txBody>
          <a:bodyPr/>
          <a:lstStyle/>
          <a:p>
            <a:r>
              <a:rPr lang="en-US" dirty="0"/>
              <a:t>In the final interviews, families were less sure of the guidelines and were continuing to err on the side of caution</a:t>
            </a:r>
          </a:p>
        </p:txBody>
      </p:sp>
      <p:sp>
        <p:nvSpPr>
          <p:cNvPr id="3" name="Text Placeholder 2">
            <a:extLst>
              <a:ext uri="{FF2B5EF4-FFF2-40B4-BE49-F238E27FC236}">
                <a16:creationId xmlns:a16="http://schemas.microsoft.com/office/drawing/2014/main" id="{E6A62984-8EFB-E24D-BAFA-49CFD3DCC051}"/>
              </a:ext>
            </a:extLst>
          </p:cNvPr>
          <p:cNvSpPr>
            <a:spLocks noGrp="1"/>
          </p:cNvSpPr>
          <p:nvPr>
            <p:ph type="body" sz="quarter" idx="12"/>
          </p:nvPr>
        </p:nvSpPr>
        <p:spPr/>
        <p:txBody>
          <a:bodyPr>
            <a:normAutofit lnSpcReduction="10000"/>
          </a:bodyPr>
          <a:lstStyle/>
          <a:p>
            <a:r>
              <a:rPr lang="en-US" dirty="0"/>
              <a:t>By the time of the final interviews, certain restrictions had been lifted, and JAM families felt there was less clarity on what they should be doing</a:t>
            </a:r>
          </a:p>
          <a:p>
            <a:r>
              <a:rPr lang="en-US" dirty="0"/>
              <a:t>In this context, most reported that they would continue to be cautious</a:t>
            </a:r>
          </a:p>
          <a:p>
            <a:pPr lvl="1"/>
            <a:r>
              <a:rPr lang="en-US" dirty="0"/>
              <a:t>But there was concern that others they knew or read about in the news were acting ‘as if lockdown was over’</a:t>
            </a:r>
          </a:p>
          <a:p>
            <a:r>
              <a:rPr lang="en-US" dirty="0"/>
              <a:t>Nonetheless, many were clearly making small changes to their behavior while remaining cautious</a:t>
            </a:r>
          </a:p>
          <a:p>
            <a:pPr lvl="1"/>
            <a:r>
              <a:rPr lang="en-US" dirty="0"/>
              <a:t>Mostly consisting of visiting gardens of friends and family members</a:t>
            </a:r>
          </a:p>
          <a:p>
            <a:pPr lvl="1"/>
            <a:r>
              <a:rPr lang="en-US" dirty="0"/>
              <a:t>Or going to the shops more regularly</a:t>
            </a:r>
          </a:p>
        </p:txBody>
      </p:sp>
      <p:sp>
        <p:nvSpPr>
          <p:cNvPr id="4" name="Slide Number Placeholder 3">
            <a:extLst>
              <a:ext uri="{FF2B5EF4-FFF2-40B4-BE49-F238E27FC236}">
                <a16:creationId xmlns:a16="http://schemas.microsoft.com/office/drawing/2014/main" id="{911D320F-75AE-6141-9ABD-34F7B59584F0}"/>
              </a:ext>
            </a:extLst>
          </p:cNvPr>
          <p:cNvSpPr>
            <a:spLocks noGrp="1"/>
          </p:cNvSpPr>
          <p:nvPr>
            <p:ph type="sldNum" sz="quarter" idx="4"/>
          </p:nvPr>
        </p:nvSpPr>
        <p:spPr/>
        <p:txBody>
          <a:bodyPr/>
          <a:lstStyle/>
          <a:p>
            <a:fld id="{B6F15528-21DE-4FAA-801E-634DDDAF4B2B}" type="slidenum">
              <a:rPr lang="uk-UA" smtClean="0"/>
              <a:pPr/>
              <a:t>19</a:t>
            </a:fld>
            <a:endParaRPr lang="uk-UA" dirty="0"/>
          </a:p>
        </p:txBody>
      </p:sp>
      <p:sp>
        <p:nvSpPr>
          <p:cNvPr id="5" name="Footer Placeholder 4">
            <a:extLst>
              <a:ext uri="{FF2B5EF4-FFF2-40B4-BE49-F238E27FC236}">
                <a16:creationId xmlns:a16="http://schemas.microsoft.com/office/drawing/2014/main" id="{00BAFB18-8D53-2543-B181-F7B1DE03C9D0}"/>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sp>
        <p:nvSpPr>
          <p:cNvPr id="8" name="Rectangular Callout 7">
            <a:extLst>
              <a:ext uri="{FF2B5EF4-FFF2-40B4-BE49-F238E27FC236}">
                <a16:creationId xmlns:a16="http://schemas.microsoft.com/office/drawing/2014/main" id="{4E8193F4-AF7F-634B-878D-60B02190B7FB}"/>
              </a:ext>
            </a:extLst>
          </p:cNvPr>
          <p:cNvSpPr/>
          <p:nvPr/>
        </p:nvSpPr>
        <p:spPr>
          <a:xfrm>
            <a:off x="12898414" y="3063875"/>
            <a:ext cx="5715001" cy="3581400"/>
          </a:xfrm>
          <a:prstGeom prst="wedgeRectCallout">
            <a:avLst>
              <a:gd name="adj1" fmla="val 4166"/>
              <a:gd name="adj2" fmla="val 5917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lvl="0" algn="ctr">
              <a:defRPr/>
            </a:pPr>
            <a:r>
              <a:rPr lang="en-US" sz="2200" i="1" dirty="0">
                <a:solidFill>
                  <a:srgbClr val="000000"/>
                </a:solidFill>
                <a:latin typeface="Arial" charset="0"/>
                <a:ea typeface="Arial" charset="0"/>
                <a:cs typeface="Arial" charset="0"/>
              </a:rPr>
              <a:t>“I’m not really listening to the Government at all. We’re still basically isolating as a family. Though when they relaxed the non-essential travel rules we have been going out once a week to drive to granddad’s. Because it’s an hour away we couldn’t have done that earlier, but now we go and shout at him through the window basically.”</a:t>
            </a: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(Dual parent, </a:t>
            </a:r>
            <a:r>
              <a:rPr lang="en-US" sz="2200" dirty="0">
                <a:solidFill>
                  <a:srgbClr val="000000"/>
                </a:solidFill>
                <a:latin typeface="Arial" charset="0"/>
                <a:ea typeface="Arial" charset="0"/>
                <a:cs typeface="Arial" charset="0"/>
              </a:rPr>
              <a:t>Colchester</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t>
            </a:r>
          </a:p>
        </p:txBody>
      </p:sp>
      <p:sp>
        <p:nvSpPr>
          <p:cNvPr id="9" name="Rectangular Callout 8">
            <a:extLst>
              <a:ext uri="{FF2B5EF4-FFF2-40B4-BE49-F238E27FC236}">
                <a16:creationId xmlns:a16="http://schemas.microsoft.com/office/drawing/2014/main" id="{CC519A32-7453-CD4D-92FF-6ABFB1CE562B}"/>
              </a:ext>
            </a:extLst>
          </p:cNvPr>
          <p:cNvSpPr/>
          <p:nvPr/>
        </p:nvSpPr>
        <p:spPr>
          <a:xfrm>
            <a:off x="12898414" y="7178675"/>
            <a:ext cx="5715001" cy="2317956"/>
          </a:xfrm>
          <a:prstGeom prst="wedgeRectCallout">
            <a:avLst>
              <a:gd name="adj1" fmla="val 1796"/>
              <a:gd name="adj2" fmla="val 65797"/>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lvl="0" algn="ctr">
              <a:defRPr/>
            </a:pPr>
            <a:r>
              <a:rPr lang="en-US" sz="2200" i="1" dirty="0">
                <a:solidFill>
                  <a:srgbClr val="000000"/>
                </a:solidFill>
                <a:latin typeface="Arial" charset="0"/>
                <a:ea typeface="Arial" charset="0"/>
                <a:cs typeface="Arial" charset="0"/>
              </a:rPr>
              <a:t>“All the </a:t>
            </a:r>
            <a:r>
              <a:rPr lang="en-US" sz="2200" i="1" dirty="0" err="1">
                <a:solidFill>
                  <a:srgbClr val="000000"/>
                </a:solidFill>
                <a:latin typeface="Arial" charset="0"/>
                <a:ea typeface="Arial" charset="0"/>
                <a:cs typeface="Arial" charset="0"/>
              </a:rPr>
              <a:t>neighbours</a:t>
            </a:r>
            <a:r>
              <a:rPr lang="en-US" sz="2200" i="1" dirty="0">
                <a:solidFill>
                  <a:srgbClr val="000000"/>
                </a:solidFill>
                <a:latin typeface="Arial" charset="0"/>
                <a:ea typeface="Arial" charset="0"/>
                <a:cs typeface="Arial" charset="0"/>
              </a:rPr>
              <a:t> have got the kids playing outside in the front which is mad because kids just don’t understand if you tell them to stay 2 </a:t>
            </a:r>
            <a:r>
              <a:rPr lang="en-US" sz="2200" i="1" dirty="0" err="1">
                <a:solidFill>
                  <a:srgbClr val="000000"/>
                </a:solidFill>
                <a:latin typeface="Arial" charset="0"/>
                <a:ea typeface="Arial" charset="0"/>
                <a:cs typeface="Arial" charset="0"/>
              </a:rPr>
              <a:t>metres</a:t>
            </a:r>
            <a:r>
              <a:rPr lang="en-US" sz="2200" i="1" dirty="0">
                <a:solidFill>
                  <a:srgbClr val="000000"/>
                </a:solidFill>
                <a:latin typeface="Arial" charset="0"/>
                <a:ea typeface="Arial" charset="0"/>
                <a:cs typeface="Arial" charset="0"/>
              </a:rPr>
              <a:t> away.”</a:t>
            </a:r>
            <a:endPar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(Dual parent, </a:t>
            </a:r>
            <a:r>
              <a:rPr lang="en-US" sz="2200" dirty="0">
                <a:solidFill>
                  <a:srgbClr val="000000"/>
                </a:solidFill>
                <a:latin typeface="Arial" charset="0"/>
                <a:ea typeface="Arial" charset="0"/>
                <a:cs typeface="Arial" charset="0"/>
              </a:rPr>
              <a:t>Harlow</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t>
            </a:r>
          </a:p>
        </p:txBody>
      </p:sp>
      <p:sp>
        <p:nvSpPr>
          <p:cNvPr id="10" name="Text Placeholder 4">
            <a:extLst>
              <a:ext uri="{FF2B5EF4-FFF2-40B4-BE49-F238E27FC236}">
                <a16:creationId xmlns:a16="http://schemas.microsoft.com/office/drawing/2014/main" id="{9E6321DF-8580-FC44-A40D-51FAB9D3C837}"/>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Responses to government guidelines</a:t>
            </a:r>
          </a:p>
        </p:txBody>
      </p:sp>
    </p:spTree>
    <p:extLst>
      <p:ext uri="{BB962C8B-B14F-4D97-AF65-F5344CB8AC3E}">
        <p14:creationId xmlns:p14="http://schemas.microsoft.com/office/powerpoint/2010/main" val="368309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F15528-21DE-4FAA-801E-634DDDAF4B2B}" type="slidenum">
              <a:rPr lang="uk-UA" smtClean="0"/>
              <a:pPr/>
              <a:t>2</a:t>
            </a:fld>
            <a:endParaRPr lang="uk-UA" dirty="0"/>
          </a:p>
        </p:txBody>
      </p:sp>
      <p:sp>
        <p:nvSpPr>
          <p:cNvPr id="4" name="Footer Placeholder 3"/>
          <p:cNvSpPr>
            <a:spLocks noGrp="1"/>
          </p:cNvSpPr>
          <p:nvPr>
            <p:ph type="ftr" sz="quarter" idx="3"/>
          </p:nvPr>
        </p:nvSpPr>
        <p:spPr/>
        <p:txBody>
          <a:bodyPr/>
          <a:lstStyle/>
          <a:p>
            <a:pPr marL="12700">
              <a:lnSpc>
                <a:spcPts val="1515"/>
              </a:lnSpc>
            </a:pPr>
            <a:r>
              <a:rPr lang="en-US" dirty="0" err="1"/>
              <a:t>BritainThinks</a:t>
            </a:r>
            <a:r>
              <a:rPr lang="en-US" dirty="0"/>
              <a:t> | Private and</a:t>
            </a:r>
            <a:r>
              <a:rPr lang="en-US" spc="-100" dirty="0"/>
              <a:t> </a:t>
            </a:r>
            <a:r>
              <a:rPr lang="en-US" dirty="0"/>
              <a:t>Confidential</a:t>
            </a:r>
          </a:p>
        </p:txBody>
      </p:sp>
      <p:sp>
        <p:nvSpPr>
          <p:cNvPr id="6" name="Text Placeholder 1"/>
          <p:cNvSpPr>
            <a:spLocks noGrp="1"/>
          </p:cNvSpPr>
          <p:nvPr>
            <p:ph type="body" sz="quarter" idx="22"/>
          </p:nvPr>
        </p:nvSpPr>
        <p:spPr>
          <a:xfrm>
            <a:off x="1593827" y="1578263"/>
            <a:ext cx="16992623" cy="1409411"/>
          </a:xfrm>
        </p:spPr>
        <p:txBody>
          <a:bodyPr/>
          <a:lstStyle/>
          <a:p>
            <a:pPr marL="0" indent="0">
              <a:buNone/>
            </a:pPr>
            <a:r>
              <a:rPr lang="en-US" dirty="0"/>
              <a:t>Contents</a:t>
            </a:r>
          </a:p>
        </p:txBody>
      </p:sp>
      <p:sp>
        <p:nvSpPr>
          <p:cNvPr id="7" name="Text Placeholder 32"/>
          <p:cNvSpPr txBox="1">
            <a:spLocks/>
          </p:cNvSpPr>
          <p:nvPr/>
        </p:nvSpPr>
        <p:spPr>
          <a:xfrm>
            <a:off x="1602045" y="5733407"/>
            <a:ext cx="2635249" cy="1507625"/>
          </a:xfrm>
          <a:prstGeom prst="rect">
            <a:avLst/>
          </a:prstGeom>
        </p:spPr>
        <p:txBody>
          <a:bodyPr/>
          <a:lstStyle>
            <a:lvl1pPr marL="0">
              <a:defRPr sz="1950" b="1">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kern="0" dirty="0">
                <a:solidFill>
                  <a:sysClr val="windowText" lastClr="000000"/>
                </a:solidFill>
              </a:rPr>
              <a:t>Introduction</a:t>
            </a:r>
          </a:p>
        </p:txBody>
      </p:sp>
      <p:sp>
        <p:nvSpPr>
          <p:cNvPr id="8" name="Text Placeholder 32"/>
          <p:cNvSpPr txBox="1">
            <a:spLocks/>
          </p:cNvSpPr>
          <p:nvPr/>
        </p:nvSpPr>
        <p:spPr>
          <a:xfrm>
            <a:off x="4467574" y="5733407"/>
            <a:ext cx="2624712" cy="1507625"/>
          </a:xfrm>
          <a:prstGeom prst="rect">
            <a:avLst/>
          </a:prstGeom>
        </p:spPr>
        <p:txBody>
          <a:bodyPr/>
          <a:lstStyle>
            <a:lvl1pPr marL="0">
              <a:defRPr sz="1950" b="1">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dirty="0"/>
              <a:t>The coronavirus context for JAM families</a:t>
            </a:r>
          </a:p>
        </p:txBody>
      </p:sp>
      <p:sp>
        <p:nvSpPr>
          <p:cNvPr id="9" name="Text Placeholder 32"/>
          <p:cNvSpPr txBox="1">
            <a:spLocks/>
          </p:cNvSpPr>
          <p:nvPr/>
        </p:nvSpPr>
        <p:spPr>
          <a:xfrm>
            <a:off x="7345549" y="5733407"/>
            <a:ext cx="2591397" cy="1507625"/>
          </a:xfrm>
          <a:prstGeom prst="rect">
            <a:avLst/>
          </a:prstGeom>
        </p:spPr>
        <p:txBody>
          <a:bodyPr/>
          <a:lstStyle>
            <a:lvl1pPr marL="0">
              <a:defRPr sz="1950" b="1">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kern="0" dirty="0">
                <a:solidFill>
                  <a:sysClr val="windowText" lastClr="000000"/>
                </a:solidFill>
              </a:rPr>
              <a:t>Responses to government guidelines</a:t>
            </a:r>
          </a:p>
        </p:txBody>
      </p:sp>
      <p:sp>
        <p:nvSpPr>
          <p:cNvPr id="10" name="Text Placeholder 32"/>
          <p:cNvSpPr txBox="1">
            <a:spLocks/>
          </p:cNvSpPr>
          <p:nvPr/>
        </p:nvSpPr>
        <p:spPr>
          <a:xfrm>
            <a:off x="10156760" y="5733407"/>
            <a:ext cx="2635249" cy="1507625"/>
          </a:xfrm>
          <a:prstGeom prst="rect">
            <a:avLst/>
          </a:prstGeom>
        </p:spPr>
        <p:txBody>
          <a:bodyPr/>
          <a:lstStyle>
            <a:lvl1pPr marL="0">
              <a:defRPr sz="1950" b="1">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kern="0" dirty="0">
                <a:solidFill>
                  <a:sysClr val="windowText" lastClr="000000"/>
                </a:solidFill>
              </a:rPr>
              <a:t>Financial impact</a:t>
            </a:r>
          </a:p>
        </p:txBody>
      </p:sp>
      <p:sp>
        <p:nvSpPr>
          <p:cNvPr id="11" name="Text Placeholder 32"/>
          <p:cNvSpPr txBox="1">
            <a:spLocks/>
          </p:cNvSpPr>
          <p:nvPr/>
        </p:nvSpPr>
        <p:spPr>
          <a:xfrm>
            <a:off x="13022289" y="5733407"/>
            <a:ext cx="2635250" cy="1507625"/>
          </a:xfrm>
          <a:prstGeom prst="rect">
            <a:avLst/>
          </a:prstGeom>
        </p:spPr>
        <p:txBody>
          <a:bodyPr/>
          <a:lstStyle>
            <a:lvl1pPr marL="0">
              <a:defRPr sz="1950" b="1">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kern="0" dirty="0">
                <a:solidFill>
                  <a:sysClr val="windowText" lastClr="000000"/>
                </a:solidFill>
              </a:rPr>
              <a:t>Children and education</a:t>
            </a:r>
          </a:p>
        </p:txBody>
      </p:sp>
      <p:sp>
        <p:nvSpPr>
          <p:cNvPr id="12" name="Text Placeholder 32"/>
          <p:cNvSpPr txBox="1">
            <a:spLocks/>
          </p:cNvSpPr>
          <p:nvPr/>
        </p:nvSpPr>
        <p:spPr>
          <a:xfrm>
            <a:off x="15877352" y="5733407"/>
            <a:ext cx="2635249" cy="1507625"/>
          </a:xfrm>
          <a:prstGeom prst="rect">
            <a:avLst/>
          </a:prstGeom>
        </p:spPr>
        <p:txBody>
          <a:bodyPr/>
          <a:lstStyle>
            <a:lvl1pPr marL="0">
              <a:defRPr sz="1950" b="1">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dirty="0"/>
              <a:t>Health and wellbeing</a:t>
            </a:r>
          </a:p>
        </p:txBody>
      </p:sp>
      <p:sp>
        <p:nvSpPr>
          <p:cNvPr id="13" name="object 15"/>
          <p:cNvSpPr/>
          <p:nvPr/>
        </p:nvSpPr>
        <p:spPr>
          <a:xfrm flipV="1">
            <a:off x="1602045" y="5456375"/>
            <a:ext cx="2635250" cy="45719"/>
          </a:xfrm>
          <a:custGeom>
            <a:avLst/>
            <a:gdLst/>
            <a:ahLst/>
            <a:cxnLst/>
            <a:rect l="l" t="t" r="r" b="b"/>
            <a:pathLst>
              <a:path w="2635250">
                <a:moveTo>
                  <a:pt x="0" y="0"/>
                </a:moveTo>
                <a:lnTo>
                  <a:pt x="2635176" y="0"/>
                </a:lnTo>
              </a:path>
            </a:pathLst>
          </a:custGeom>
          <a:ln w="104708">
            <a:solidFill>
              <a:srgbClr val="006DAA"/>
            </a:solidFill>
          </a:ln>
        </p:spPr>
        <p:txBody>
          <a:bodyPr wrap="square" lIns="0" tIns="0" rIns="0" bIns="0" rtlCol="0"/>
          <a:lstStyle/>
          <a:p>
            <a:endParaRPr/>
          </a:p>
        </p:txBody>
      </p:sp>
      <p:sp>
        <p:nvSpPr>
          <p:cNvPr id="14" name="object 16"/>
          <p:cNvSpPr/>
          <p:nvPr/>
        </p:nvSpPr>
        <p:spPr>
          <a:xfrm>
            <a:off x="4457106" y="5502094"/>
            <a:ext cx="2635250" cy="0"/>
          </a:xfrm>
          <a:custGeom>
            <a:avLst/>
            <a:gdLst/>
            <a:ahLst/>
            <a:cxnLst/>
            <a:rect l="l" t="t" r="r" b="b"/>
            <a:pathLst>
              <a:path w="2635250">
                <a:moveTo>
                  <a:pt x="0" y="0"/>
                </a:moveTo>
                <a:lnTo>
                  <a:pt x="2635176" y="0"/>
                </a:lnTo>
              </a:path>
            </a:pathLst>
          </a:custGeom>
          <a:ln w="104708">
            <a:solidFill>
              <a:srgbClr val="006DAB"/>
            </a:solidFill>
          </a:ln>
        </p:spPr>
        <p:txBody>
          <a:bodyPr wrap="square" lIns="0" tIns="0" rIns="0" bIns="0" rtlCol="0"/>
          <a:lstStyle/>
          <a:p>
            <a:endParaRPr/>
          </a:p>
        </p:txBody>
      </p:sp>
      <p:sp>
        <p:nvSpPr>
          <p:cNvPr id="15" name="object 17"/>
          <p:cNvSpPr/>
          <p:nvPr/>
        </p:nvSpPr>
        <p:spPr>
          <a:xfrm>
            <a:off x="7301696" y="5502094"/>
            <a:ext cx="2635250" cy="0"/>
          </a:xfrm>
          <a:custGeom>
            <a:avLst/>
            <a:gdLst/>
            <a:ahLst/>
            <a:cxnLst/>
            <a:rect l="l" t="t" r="r" b="b"/>
            <a:pathLst>
              <a:path w="2635250">
                <a:moveTo>
                  <a:pt x="0" y="0"/>
                </a:moveTo>
                <a:lnTo>
                  <a:pt x="2635176" y="0"/>
                </a:lnTo>
              </a:path>
            </a:pathLst>
          </a:custGeom>
          <a:ln w="104708">
            <a:solidFill>
              <a:srgbClr val="006DAB"/>
            </a:solidFill>
          </a:ln>
        </p:spPr>
        <p:txBody>
          <a:bodyPr wrap="square" lIns="0" tIns="0" rIns="0" bIns="0" rtlCol="0"/>
          <a:lstStyle/>
          <a:p>
            <a:endParaRPr/>
          </a:p>
        </p:txBody>
      </p:sp>
      <p:sp>
        <p:nvSpPr>
          <p:cNvPr id="16" name="object 18"/>
          <p:cNvSpPr/>
          <p:nvPr/>
        </p:nvSpPr>
        <p:spPr>
          <a:xfrm>
            <a:off x="10156759" y="5502094"/>
            <a:ext cx="2635250" cy="0"/>
          </a:xfrm>
          <a:custGeom>
            <a:avLst/>
            <a:gdLst/>
            <a:ahLst/>
            <a:cxnLst/>
            <a:rect l="l" t="t" r="r" b="b"/>
            <a:pathLst>
              <a:path w="2635250">
                <a:moveTo>
                  <a:pt x="0" y="0"/>
                </a:moveTo>
                <a:lnTo>
                  <a:pt x="2635176" y="0"/>
                </a:lnTo>
              </a:path>
            </a:pathLst>
          </a:custGeom>
          <a:ln w="104708">
            <a:solidFill>
              <a:srgbClr val="006DAB"/>
            </a:solidFill>
          </a:ln>
        </p:spPr>
        <p:txBody>
          <a:bodyPr wrap="square" lIns="0" tIns="0" rIns="0" bIns="0" rtlCol="0"/>
          <a:lstStyle/>
          <a:p>
            <a:endParaRPr/>
          </a:p>
        </p:txBody>
      </p:sp>
      <p:sp>
        <p:nvSpPr>
          <p:cNvPr id="17" name="object 19"/>
          <p:cNvSpPr/>
          <p:nvPr/>
        </p:nvSpPr>
        <p:spPr>
          <a:xfrm>
            <a:off x="13022288" y="5502094"/>
            <a:ext cx="2635250" cy="0"/>
          </a:xfrm>
          <a:custGeom>
            <a:avLst/>
            <a:gdLst/>
            <a:ahLst/>
            <a:cxnLst/>
            <a:rect l="l" t="t" r="r" b="b"/>
            <a:pathLst>
              <a:path w="2635250">
                <a:moveTo>
                  <a:pt x="0" y="0"/>
                </a:moveTo>
                <a:lnTo>
                  <a:pt x="2635176" y="0"/>
                </a:lnTo>
              </a:path>
            </a:pathLst>
          </a:custGeom>
          <a:ln w="104708">
            <a:solidFill>
              <a:srgbClr val="006DAB"/>
            </a:solidFill>
          </a:ln>
        </p:spPr>
        <p:txBody>
          <a:bodyPr wrap="square" lIns="0" tIns="0" rIns="0" bIns="0" rtlCol="0"/>
          <a:lstStyle/>
          <a:p>
            <a:endParaRPr/>
          </a:p>
        </p:txBody>
      </p:sp>
      <p:sp>
        <p:nvSpPr>
          <p:cNvPr id="18" name="object 20"/>
          <p:cNvSpPr/>
          <p:nvPr/>
        </p:nvSpPr>
        <p:spPr>
          <a:xfrm>
            <a:off x="15877351" y="5502094"/>
            <a:ext cx="2635250" cy="0"/>
          </a:xfrm>
          <a:custGeom>
            <a:avLst/>
            <a:gdLst/>
            <a:ahLst/>
            <a:cxnLst/>
            <a:rect l="l" t="t" r="r" b="b"/>
            <a:pathLst>
              <a:path w="2635250">
                <a:moveTo>
                  <a:pt x="0" y="0"/>
                </a:moveTo>
                <a:lnTo>
                  <a:pt x="2635176" y="0"/>
                </a:lnTo>
              </a:path>
            </a:pathLst>
          </a:custGeom>
          <a:ln w="104708">
            <a:solidFill>
              <a:srgbClr val="006DAB"/>
            </a:solidFill>
          </a:ln>
        </p:spPr>
        <p:txBody>
          <a:bodyPr wrap="square" lIns="0" tIns="0" rIns="0" bIns="0" rtlCol="0"/>
          <a:lstStyle/>
          <a:p>
            <a:endParaRPr/>
          </a:p>
        </p:txBody>
      </p:sp>
      <p:sp>
        <p:nvSpPr>
          <p:cNvPr id="19" name="Rectangle 18"/>
          <p:cNvSpPr/>
          <p:nvPr/>
        </p:nvSpPr>
        <p:spPr>
          <a:xfrm>
            <a:off x="1593828" y="3749675"/>
            <a:ext cx="1712030" cy="1738938"/>
          </a:xfrm>
          <a:prstGeom prst="rect">
            <a:avLst/>
          </a:prstGeom>
        </p:spPr>
        <p:txBody>
          <a:bodyPr wrap="square">
            <a:spAutoFit/>
          </a:bodyPr>
          <a:lstStyle/>
          <a:p>
            <a:r>
              <a:rPr lang="is-IS" sz="10700" b="1" spc="5" dirty="0">
                <a:solidFill>
                  <a:srgbClr val="2E2E2E"/>
                </a:solidFill>
                <a:latin typeface="Arial"/>
                <a:cs typeface="Arial"/>
              </a:rPr>
              <a:t>01</a:t>
            </a:r>
            <a:endParaRPr lang="en-US" sz="10700" dirty="0"/>
          </a:p>
        </p:txBody>
      </p:sp>
      <p:sp>
        <p:nvSpPr>
          <p:cNvPr id="20" name="Rectangle 19"/>
          <p:cNvSpPr/>
          <p:nvPr/>
        </p:nvSpPr>
        <p:spPr>
          <a:xfrm>
            <a:off x="4467574" y="3763156"/>
            <a:ext cx="1712007" cy="1738938"/>
          </a:xfrm>
          <a:prstGeom prst="rect">
            <a:avLst/>
          </a:prstGeom>
        </p:spPr>
        <p:txBody>
          <a:bodyPr wrap="none">
            <a:spAutoFit/>
          </a:bodyPr>
          <a:lstStyle/>
          <a:p>
            <a:r>
              <a:rPr lang="is-IS" sz="10700" b="1" spc="5" dirty="0">
                <a:solidFill>
                  <a:srgbClr val="2E2E2E"/>
                </a:solidFill>
                <a:latin typeface="Arial"/>
                <a:cs typeface="Arial"/>
              </a:rPr>
              <a:t>02</a:t>
            </a:r>
            <a:endParaRPr lang="en-US" sz="10700" dirty="0"/>
          </a:p>
        </p:txBody>
      </p:sp>
      <p:sp>
        <p:nvSpPr>
          <p:cNvPr id="21" name="Rectangle 20"/>
          <p:cNvSpPr/>
          <p:nvPr/>
        </p:nvSpPr>
        <p:spPr>
          <a:xfrm>
            <a:off x="7322635" y="3763156"/>
            <a:ext cx="1712007" cy="1738938"/>
          </a:xfrm>
          <a:prstGeom prst="rect">
            <a:avLst/>
          </a:prstGeom>
        </p:spPr>
        <p:txBody>
          <a:bodyPr wrap="none">
            <a:spAutoFit/>
          </a:bodyPr>
          <a:lstStyle/>
          <a:p>
            <a:r>
              <a:rPr lang="is-IS" sz="10700" b="1" spc="5" dirty="0">
                <a:solidFill>
                  <a:srgbClr val="2E2E2E"/>
                </a:solidFill>
                <a:latin typeface="Arial"/>
                <a:cs typeface="Arial"/>
              </a:rPr>
              <a:t>03</a:t>
            </a:r>
            <a:endParaRPr lang="en-US" sz="10700" dirty="0"/>
          </a:p>
        </p:txBody>
      </p:sp>
      <p:sp>
        <p:nvSpPr>
          <p:cNvPr id="22" name="Rectangle 21"/>
          <p:cNvSpPr/>
          <p:nvPr/>
        </p:nvSpPr>
        <p:spPr>
          <a:xfrm>
            <a:off x="10177696" y="3763156"/>
            <a:ext cx="1712007" cy="1738938"/>
          </a:xfrm>
          <a:prstGeom prst="rect">
            <a:avLst/>
          </a:prstGeom>
        </p:spPr>
        <p:txBody>
          <a:bodyPr wrap="none">
            <a:spAutoFit/>
          </a:bodyPr>
          <a:lstStyle/>
          <a:p>
            <a:r>
              <a:rPr lang="is-IS" sz="10700" b="1" spc="5" dirty="0">
                <a:solidFill>
                  <a:srgbClr val="2E2E2E"/>
                </a:solidFill>
                <a:latin typeface="Arial"/>
                <a:cs typeface="Arial"/>
              </a:rPr>
              <a:t>04</a:t>
            </a:r>
            <a:endParaRPr lang="en-US" sz="10700" dirty="0"/>
          </a:p>
        </p:txBody>
      </p:sp>
      <p:sp>
        <p:nvSpPr>
          <p:cNvPr id="23" name="Rectangle 22"/>
          <p:cNvSpPr/>
          <p:nvPr/>
        </p:nvSpPr>
        <p:spPr>
          <a:xfrm>
            <a:off x="13032757" y="3763156"/>
            <a:ext cx="1712007" cy="1738938"/>
          </a:xfrm>
          <a:prstGeom prst="rect">
            <a:avLst/>
          </a:prstGeom>
        </p:spPr>
        <p:txBody>
          <a:bodyPr wrap="none">
            <a:spAutoFit/>
          </a:bodyPr>
          <a:lstStyle/>
          <a:p>
            <a:r>
              <a:rPr lang="is-IS" sz="10700" b="1" spc="5" dirty="0">
                <a:solidFill>
                  <a:srgbClr val="2E2E2E"/>
                </a:solidFill>
                <a:latin typeface="Arial"/>
                <a:cs typeface="Arial"/>
              </a:rPr>
              <a:t>05</a:t>
            </a:r>
            <a:endParaRPr lang="en-US" sz="10700" dirty="0"/>
          </a:p>
        </p:txBody>
      </p:sp>
      <p:sp>
        <p:nvSpPr>
          <p:cNvPr id="24" name="Rectangle 23"/>
          <p:cNvSpPr/>
          <p:nvPr/>
        </p:nvSpPr>
        <p:spPr>
          <a:xfrm>
            <a:off x="15887817" y="3763156"/>
            <a:ext cx="1712007" cy="1738938"/>
          </a:xfrm>
          <a:prstGeom prst="rect">
            <a:avLst/>
          </a:prstGeom>
        </p:spPr>
        <p:txBody>
          <a:bodyPr wrap="none">
            <a:spAutoFit/>
          </a:bodyPr>
          <a:lstStyle/>
          <a:p>
            <a:r>
              <a:rPr lang="is-IS" sz="10700" b="1" spc="5" dirty="0">
                <a:solidFill>
                  <a:srgbClr val="2E2E2E"/>
                </a:solidFill>
                <a:latin typeface="Arial"/>
                <a:cs typeface="Arial"/>
              </a:rPr>
              <a:t>06</a:t>
            </a:r>
            <a:endParaRPr lang="en-US" sz="10700" dirty="0"/>
          </a:p>
        </p:txBody>
      </p:sp>
      <p:sp>
        <p:nvSpPr>
          <p:cNvPr id="26" name="Text Placeholder 32">
            <a:extLst>
              <a:ext uri="{FF2B5EF4-FFF2-40B4-BE49-F238E27FC236}">
                <a16:creationId xmlns:a16="http://schemas.microsoft.com/office/drawing/2014/main" id="{C92680FD-4ED2-514D-9067-F035DE197946}"/>
              </a:ext>
            </a:extLst>
          </p:cNvPr>
          <p:cNvSpPr txBox="1">
            <a:spLocks/>
          </p:cNvSpPr>
          <p:nvPr/>
        </p:nvSpPr>
        <p:spPr>
          <a:xfrm>
            <a:off x="1579062" y="8654188"/>
            <a:ext cx="2635249" cy="1507625"/>
          </a:xfrm>
          <a:prstGeom prst="rect">
            <a:avLst/>
          </a:prstGeom>
        </p:spPr>
        <p:txBody>
          <a:bodyPr/>
          <a:lstStyle>
            <a:lvl1pPr marL="0">
              <a:defRPr sz="1950" b="1">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kern="0" dirty="0">
                <a:solidFill>
                  <a:sysClr val="windowText" lastClr="000000"/>
                </a:solidFill>
              </a:rPr>
              <a:t>Perceptions of the long-term impact</a:t>
            </a:r>
          </a:p>
        </p:txBody>
      </p:sp>
      <p:sp>
        <p:nvSpPr>
          <p:cNvPr id="27" name="object 20">
            <a:extLst>
              <a:ext uri="{FF2B5EF4-FFF2-40B4-BE49-F238E27FC236}">
                <a16:creationId xmlns:a16="http://schemas.microsoft.com/office/drawing/2014/main" id="{1B2823F3-AA4B-C640-A392-FE0329EE0B38}"/>
              </a:ext>
            </a:extLst>
          </p:cNvPr>
          <p:cNvSpPr/>
          <p:nvPr/>
        </p:nvSpPr>
        <p:spPr>
          <a:xfrm>
            <a:off x="1579061" y="8422875"/>
            <a:ext cx="2635250" cy="0"/>
          </a:xfrm>
          <a:custGeom>
            <a:avLst/>
            <a:gdLst/>
            <a:ahLst/>
            <a:cxnLst/>
            <a:rect l="l" t="t" r="r" b="b"/>
            <a:pathLst>
              <a:path w="2635250">
                <a:moveTo>
                  <a:pt x="0" y="0"/>
                </a:moveTo>
                <a:lnTo>
                  <a:pt x="2635176" y="0"/>
                </a:lnTo>
              </a:path>
            </a:pathLst>
          </a:custGeom>
          <a:ln w="104708">
            <a:solidFill>
              <a:srgbClr val="006DAB"/>
            </a:solidFill>
          </a:ln>
        </p:spPr>
        <p:txBody>
          <a:bodyPr wrap="square" lIns="0" tIns="0" rIns="0" bIns="0" rtlCol="0"/>
          <a:lstStyle/>
          <a:p>
            <a:endParaRPr/>
          </a:p>
        </p:txBody>
      </p:sp>
      <p:sp>
        <p:nvSpPr>
          <p:cNvPr id="28" name="Rectangle 27">
            <a:extLst>
              <a:ext uri="{FF2B5EF4-FFF2-40B4-BE49-F238E27FC236}">
                <a16:creationId xmlns:a16="http://schemas.microsoft.com/office/drawing/2014/main" id="{DF4396C8-AD28-3145-888A-17AD83FDB569}"/>
              </a:ext>
            </a:extLst>
          </p:cNvPr>
          <p:cNvSpPr/>
          <p:nvPr/>
        </p:nvSpPr>
        <p:spPr>
          <a:xfrm>
            <a:off x="1589527" y="6683937"/>
            <a:ext cx="1712007" cy="1738938"/>
          </a:xfrm>
          <a:prstGeom prst="rect">
            <a:avLst/>
          </a:prstGeom>
        </p:spPr>
        <p:txBody>
          <a:bodyPr wrap="none">
            <a:spAutoFit/>
          </a:bodyPr>
          <a:lstStyle/>
          <a:p>
            <a:r>
              <a:rPr lang="is-IS" sz="10700" b="1" spc="5" dirty="0">
                <a:solidFill>
                  <a:srgbClr val="2E2E2E"/>
                </a:solidFill>
                <a:latin typeface="Arial"/>
                <a:cs typeface="Arial"/>
              </a:rPr>
              <a:t>07</a:t>
            </a:r>
            <a:endParaRPr lang="en-US" sz="10700" dirty="0"/>
          </a:p>
        </p:txBody>
      </p:sp>
      <p:sp>
        <p:nvSpPr>
          <p:cNvPr id="29" name="Text Placeholder 32">
            <a:extLst>
              <a:ext uri="{FF2B5EF4-FFF2-40B4-BE49-F238E27FC236}">
                <a16:creationId xmlns:a16="http://schemas.microsoft.com/office/drawing/2014/main" id="{67F05816-4A69-3447-B063-8E34345990DB}"/>
              </a:ext>
            </a:extLst>
          </p:cNvPr>
          <p:cNvSpPr txBox="1">
            <a:spLocks/>
          </p:cNvSpPr>
          <p:nvPr/>
        </p:nvSpPr>
        <p:spPr>
          <a:xfrm>
            <a:off x="4467575" y="8651520"/>
            <a:ext cx="2635249" cy="1507625"/>
          </a:xfrm>
          <a:prstGeom prst="rect">
            <a:avLst/>
          </a:prstGeom>
        </p:spPr>
        <p:txBody>
          <a:bodyPr/>
          <a:lstStyle>
            <a:lvl1pPr marL="0">
              <a:defRPr sz="1950" b="1">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kern="0" dirty="0">
                <a:solidFill>
                  <a:sysClr val="windowText" lastClr="000000"/>
                </a:solidFill>
              </a:rPr>
              <a:t>Conclusion</a:t>
            </a:r>
          </a:p>
        </p:txBody>
      </p:sp>
      <p:sp>
        <p:nvSpPr>
          <p:cNvPr id="30" name="object 20">
            <a:extLst>
              <a:ext uri="{FF2B5EF4-FFF2-40B4-BE49-F238E27FC236}">
                <a16:creationId xmlns:a16="http://schemas.microsoft.com/office/drawing/2014/main" id="{0495F677-B0A2-B845-B9F1-57C088DFD872}"/>
              </a:ext>
            </a:extLst>
          </p:cNvPr>
          <p:cNvSpPr/>
          <p:nvPr/>
        </p:nvSpPr>
        <p:spPr>
          <a:xfrm>
            <a:off x="4467574" y="8420207"/>
            <a:ext cx="2635250" cy="0"/>
          </a:xfrm>
          <a:custGeom>
            <a:avLst/>
            <a:gdLst/>
            <a:ahLst/>
            <a:cxnLst/>
            <a:rect l="l" t="t" r="r" b="b"/>
            <a:pathLst>
              <a:path w="2635250">
                <a:moveTo>
                  <a:pt x="0" y="0"/>
                </a:moveTo>
                <a:lnTo>
                  <a:pt x="2635176" y="0"/>
                </a:lnTo>
              </a:path>
            </a:pathLst>
          </a:custGeom>
          <a:ln w="104708">
            <a:solidFill>
              <a:srgbClr val="006DAB"/>
            </a:solidFill>
          </a:ln>
        </p:spPr>
        <p:txBody>
          <a:bodyPr wrap="square" lIns="0" tIns="0" rIns="0" bIns="0" rtlCol="0"/>
          <a:lstStyle/>
          <a:p>
            <a:endParaRPr/>
          </a:p>
        </p:txBody>
      </p:sp>
      <p:sp>
        <p:nvSpPr>
          <p:cNvPr id="31" name="Rectangle 30">
            <a:extLst>
              <a:ext uri="{FF2B5EF4-FFF2-40B4-BE49-F238E27FC236}">
                <a16:creationId xmlns:a16="http://schemas.microsoft.com/office/drawing/2014/main" id="{F45B1BC3-1EF6-5941-A547-E0115444D83B}"/>
              </a:ext>
            </a:extLst>
          </p:cNvPr>
          <p:cNvSpPr/>
          <p:nvPr/>
        </p:nvSpPr>
        <p:spPr>
          <a:xfrm>
            <a:off x="4478040" y="6681269"/>
            <a:ext cx="1712007" cy="1738938"/>
          </a:xfrm>
          <a:prstGeom prst="rect">
            <a:avLst/>
          </a:prstGeom>
        </p:spPr>
        <p:txBody>
          <a:bodyPr wrap="none">
            <a:spAutoFit/>
          </a:bodyPr>
          <a:lstStyle/>
          <a:p>
            <a:r>
              <a:rPr lang="is-IS" sz="10700" b="1" spc="5" dirty="0">
                <a:solidFill>
                  <a:srgbClr val="2E2E2E"/>
                </a:solidFill>
                <a:latin typeface="Arial"/>
                <a:cs typeface="Arial"/>
              </a:rPr>
              <a:t>08</a:t>
            </a:r>
            <a:endParaRPr lang="en-US" sz="10700" dirty="0"/>
          </a:p>
        </p:txBody>
      </p:sp>
    </p:spTree>
    <p:extLst>
      <p:ext uri="{BB962C8B-B14F-4D97-AF65-F5344CB8AC3E}">
        <p14:creationId xmlns:p14="http://schemas.microsoft.com/office/powerpoint/2010/main" val="1749635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127FF8-0776-7E46-B213-5FA109811964}"/>
              </a:ext>
            </a:extLst>
          </p:cNvPr>
          <p:cNvSpPr/>
          <p:nvPr/>
        </p:nvSpPr>
        <p:spPr>
          <a:xfrm>
            <a:off x="10878299" y="3841462"/>
            <a:ext cx="7174751" cy="2965444"/>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Many also report caution in interactions with strangers and anxiety about others not social distancing properly</a:t>
            </a:r>
          </a:p>
          <a:p>
            <a:pPr marL="365125" marR="0" lvl="0" indent="-342900" algn="l" defTabSz="914400" rtl="0" eaLnBrk="1" fontAlgn="auto" latinLnBrk="0" hangingPunct="1">
              <a:lnSpc>
                <a:spcPct val="100000"/>
              </a:lnSpc>
              <a:spcBef>
                <a:spcPts val="0"/>
              </a:spcBef>
              <a:spcAft>
                <a:spcPts val="1200"/>
              </a:spcAft>
              <a:buClrTx/>
              <a:buSzTx/>
              <a:buFont typeface="Arial" charset="0"/>
              <a:buChar char="•"/>
              <a:tabLst/>
              <a:defRPr/>
            </a:pPr>
            <a:r>
              <a:rPr lang="en-US" sz="2200" dirty="0">
                <a:solidFill>
                  <a:srgbClr val="000000"/>
                </a:solidFill>
                <a:latin typeface="Arial" charset="0"/>
                <a:ea typeface="Arial" charset="0"/>
                <a:cs typeface="Arial" charset="0"/>
              </a:rPr>
              <a:t>With crowded photos of </a:t>
            </a:r>
            <a:r>
              <a:rPr lang="en-US" sz="2200" dirty="0" err="1">
                <a:solidFill>
                  <a:srgbClr val="000000"/>
                </a:solidFill>
                <a:latin typeface="Arial" charset="0"/>
                <a:ea typeface="Arial" charset="0"/>
                <a:cs typeface="Arial" charset="0"/>
              </a:rPr>
              <a:t>Southend</a:t>
            </a:r>
            <a:r>
              <a:rPr lang="en-US" sz="2200" dirty="0">
                <a:solidFill>
                  <a:srgbClr val="000000"/>
                </a:solidFill>
                <a:latin typeface="Arial" charset="0"/>
                <a:ea typeface="Arial" charset="0"/>
                <a:cs typeface="Arial" charset="0"/>
              </a:rPr>
              <a:t> beach cited as a reason to be concerned</a:t>
            </a:r>
          </a:p>
          <a:p>
            <a:pPr marL="365125" marR="0" lvl="0" indent="-34290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Suggesting that further tensions may emerge as restrictions are</a:t>
            </a:r>
            <a:r>
              <a:rPr lang="en-US" sz="2200" dirty="0">
                <a:solidFill>
                  <a:srgbClr val="000000"/>
                </a:solidFill>
                <a:latin typeface="Arial" charset="0"/>
                <a:ea typeface="Arial" charset="0"/>
                <a:cs typeface="Arial" charset="0"/>
              </a:rPr>
              <a:t> eased</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 </a:t>
            </a:r>
          </a:p>
        </p:txBody>
      </p:sp>
      <p:sp>
        <p:nvSpPr>
          <p:cNvPr id="2" name="Text Placeholder 1">
            <a:extLst>
              <a:ext uri="{FF2B5EF4-FFF2-40B4-BE49-F238E27FC236}">
                <a16:creationId xmlns:a16="http://schemas.microsoft.com/office/drawing/2014/main" id="{D73BBB2D-4CDD-B742-92A7-04B7F9031105}"/>
              </a:ext>
            </a:extLst>
          </p:cNvPr>
          <p:cNvSpPr>
            <a:spLocks noGrp="1"/>
          </p:cNvSpPr>
          <p:nvPr>
            <p:ph type="body" sz="quarter" idx="22"/>
          </p:nvPr>
        </p:nvSpPr>
        <p:spPr/>
        <p:txBody>
          <a:bodyPr/>
          <a:lstStyle/>
          <a:p>
            <a:r>
              <a:rPr lang="en-US" dirty="0"/>
              <a:t>JAM families said they felt closer to their </a:t>
            </a:r>
            <a:r>
              <a:rPr lang="en-US" dirty="0" err="1"/>
              <a:t>neighbours</a:t>
            </a:r>
            <a:r>
              <a:rPr lang="en-US" dirty="0"/>
              <a:t> as a result of lockdown, but tensions were emerging as restrictions are eased</a:t>
            </a:r>
          </a:p>
        </p:txBody>
      </p:sp>
      <p:sp>
        <p:nvSpPr>
          <p:cNvPr id="4" name="Slide Number Placeholder 3">
            <a:extLst>
              <a:ext uri="{FF2B5EF4-FFF2-40B4-BE49-F238E27FC236}">
                <a16:creationId xmlns:a16="http://schemas.microsoft.com/office/drawing/2014/main" id="{AE88158D-FE04-494D-836A-F56AD031EF0B}"/>
              </a:ext>
            </a:extLst>
          </p:cNvPr>
          <p:cNvSpPr>
            <a:spLocks noGrp="1"/>
          </p:cNvSpPr>
          <p:nvPr>
            <p:ph type="sldNum" sz="quarter" idx="4"/>
          </p:nvPr>
        </p:nvSpPr>
        <p:spPr/>
        <p:txBody>
          <a:bodyPr/>
          <a:lstStyle/>
          <a:p>
            <a:fld id="{B6F15528-21DE-4FAA-801E-634DDDAF4B2B}" type="slidenum">
              <a:rPr lang="uk-UA" smtClean="0"/>
              <a:pPr/>
              <a:t>20</a:t>
            </a:fld>
            <a:endParaRPr lang="uk-UA" dirty="0"/>
          </a:p>
        </p:txBody>
      </p:sp>
      <p:sp>
        <p:nvSpPr>
          <p:cNvPr id="5" name="Footer Placeholder 4">
            <a:extLst>
              <a:ext uri="{FF2B5EF4-FFF2-40B4-BE49-F238E27FC236}">
                <a16:creationId xmlns:a16="http://schemas.microsoft.com/office/drawing/2014/main" id="{B5B83A4F-8729-DD42-A7DE-68A5C109E2BB}"/>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sp>
        <p:nvSpPr>
          <p:cNvPr id="9" name="Rectangle 8">
            <a:extLst>
              <a:ext uri="{FF2B5EF4-FFF2-40B4-BE49-F238E27FC236}">
                <a16:creationId xmlns:a16="http://schemas.microsoft.com/office/drawing/2014/main" id="{34C5BE5C-2B58-854D-BC63-4B3B0473124B}"/>
              </a:ext>
            </a:extLst>
          </p:cNvPr>
          <p:cNvSpPr/>
          <p:nvPr/>
        </p:nvSpPr>
        <p:spPr>
          <a:xfrm>
            <a:off x="2051050" y="3825875"/>
            <a:ext cx="7174751" cy="2965444"/>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There is positivity about the newfound sense of community seen to have emerged under lockdown</a:t>
            </a:r>
          </a:p>
          <a:p>
            <a:pPr marL="365125" marR="0" lvl="0" indent="-342900" algn="l" defTabSz="914400" rtl="0" eaLnBrk="1" fontAlgn="auto" latinLnBrk="0" hangingPunct="1">
              <a:lnSpc>
                <a:spcPct val="100000"/>
              </a:lnSpc>
              <a:spcBef>
                <a:spcPts val="0"/>
              </a:spcBef>
              <a:spcAft>
                <a:spcPts val="1200"/>
              </a:spcAft>
              <a:buClrTx/>
              <a:buSzTx/>
              <a:buFont typeface="Arial" charset="0"/>
              <a:buChar char="•"/>
              <a:tabLst/>
              <a:defRPr/>
            </a:pPr>
            <a:r>
              <a:rPr lang="en-US" sz="2200" dirty="0">
                <a:solidFill>
                  <a:srgbClr val="000000"/>
                </a:solidFill>
                <a:latin typeface="Arial" charset="0"/>
                <a:ea typeface="Arial" charset="0"/>
                <a:cs typeface="Arial" charset="0"/>
              </a:rPr>
              <a:t>And a sense that many are more conscious of the lonely and vulnerable living nearby</a:t>
            </a: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365125" marR="0" lvl="0" indent="-342900" algn="l" defTabSz="914400" rtl="0" eaLnBrk="1" fontAlgn="auto" latinLnBrk="0" hangingPunct="1">
              <a:lnSpc>
                <a:spcPct val="100000"/>
              </a:lnSpc>
              <a:spcBef>
                <a:spcPts val="0"/>
              </a:spcBef>
              <a:spcAft>
                <a:spcPts val="1200"/>
              </a:spcAft>
              <a:buClrTx/>
              <a:buSzTx/>
              <a:buFont typeface="Arial" charset="0"/>
              <a:buChar char="•"/>
              <a:tabLst/>
              <a:defRPr/>
            </a:pPr>
            <a:r>
              <a:rPr lang="en-US" sz="2200" dirty="0">
                <a:solidFill>
                  <a:srgbClr val="000000"/>
                </a:solidFill>
                <a:latin typeface="Arial" charset="0"/>
                <a:ea typeface="Arial" charset="0"/>
                <a:cs typeface="Arial" charset="0"/>
              </a:rPr>
              <a:t>Some in our sample were actively involved in volunteering and local mutual aid groups</a:t>
            </a: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1" name="Rectangular Callout 10">
            <a:extLst>
              <a:ext uri="{FF2B5EF4-FFF2-40B4-BE49-F238E27FC236}">
                <a16:creationId xmlns:a16="http://schemas.microsoft.com/office/drawing/2014/main" id="{0C8172CF-EAD9-6E4D-8A71-0A83A0FA8704}"/>
              </a:ext>
            </a:extLst>
          </p:cNvPr>
          <p:cNvSpPr/>
          <p:nvPr/>
        </p:nvSpPr>
        <p:spPr>
          <a:xfrm>
            <a:off x="2051050" y="7026275"/>
            <a:ext cx="7174751" cy="1760443"/>
          </a:xfrm>
          <a:prstGeom prst="wedgeRectCallout">
            <a:avLst>
              <a:gd name="adj1" fmla="val 3500"/>
              <a:gd name="adj2" fmla="val 6372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“I don’t think the need for volunteering will go away for a while. I think we’ll have realized how much people do need help.”</a:t>
            </a:r>
          </a:p>
          <a:p>
            <a:pPr marL="22225"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t>
            </a:r>
            <a:r>
              <a:rPr lang="en-US" sz="2200" dirty="0">
                <a:solidFill>
                  <a:srgbClr val="000000"/>
                </a:solidFill>
                <a:latin typeface="Arial" charset="0"/>
                <a:ea typeface="Arial" charset="0"/>
                <a:cs typeface="Arial" charset="0"/>
              </a:rPr>
              <a:t>Single</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 parent, Colchester)</a:t>
            </a:r>
          </a:p>
        </p:txBody>
      </p:sp>
      <p:sp>
        <p:nvSpPr>
          <p:cNvPr id="12" name="Rectangular Callout 11">
            <a:extLst>
              <a:ext uri="{FF2B5EF4-FFF2-40B4-BE49-F238E27FC236}">
                <a16:creationId xmlns:a16="http://schemas.microsoft.com/office/drawing/2014/main" id="{4AD317BF-6D6B-1843-AFA2-F427D726EA11}"/>
              </a:ext>
            </a:extLst>
          </p:cNvPr>
          <p:cNvSpPr/>
          <p:nvPr/>
        </p:nvSpPr>
        <p:spPr>
          <a:xfrm>
            <a:off x="10878299" y="7026275"/>
            <a:ext cx="7174751" cy="1760443"/>
          </a:xfrm>
          <a:prstGeom prst="wedgeRectCallout">
            <a:avLst>
              <a:gd name="adj1" fmla="val 3500"/>
              <a:gd name="adj2" fmla="val 6372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“We don’t know whether other parents from nursery will have been to the beach, sitting close to everyone else. We’d be worried about that.”</a:t>
            </a:r>
          </a:p>
          <a:p>
            <a:pPr marL="22225"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(Dual parent, </a:t>
            </a:r>
            <a:r>
              <a:rPr lang="en-US" sz="2200" dirty="0" err="1">
                <a:solidFill>
                  <a:srgbClr val="000000"/>
                </a:solidFill>
                <a:latin typeface="Arial" charset="0"/>
                <a:ea typeface="Arial" charset="0"/>
                <a:cs typeface="Arial" charset="0"/>
              </a:rPr>
              <a:t>Basildon</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t>
            </a:r>
          </a:p>
        </p:txBody>
      </p:sp>
      <p:sp>
        <p:nvSpPr>
          <p:cNvPr id="13" name="TextBox 12">
            <a:extLst>
              <a:ext uri="{FF2B5EF4-FFF2-40B4-BE49-F238E27FC236}">
                <a16:creationId xmlns:a16="http://schemas.microsoft.com/office/drawing/2014/main" id="{34FE35D5-817A-A14C-9AA5-9695FEAD23EF}"/>
              </a:ext>
            </a:extLst>
          </p:cNvPr>
          <p:cNvSpPr txBox="1"/>
          <p:nvPr/>
        </p:nvSpPr>
        <p:spPr>
          <a:xfrm>
            <a:off x="9487906" y="4740275"/>
            <a:ext cx="1231427" cy="584775"/>
          </a:xfrm>
          <a:prstGeom prst="rect">
            <a:avLst/>
          </a:prstGeom>
          <a:noFill/>
        </p:spPr>
        <p:txBody>
          <a:bodyPr wrap="none" rtlCol="0">
            <a:spAutoFit/>
          </a:bodyPr>
          <a:lstStyle/>
          <a:p>
            <a:pPr>
              <a:buClr>
                <a:schemeClr val="tx2"/>
              </a:buClr>
            </a:pPr>
            <a:r>
              <a:rPr lang="en-US" sz="3200" b="1" dirty="0">
                <a:solidFill>
                  <a:schemeClr val="bg2"/>
                </a:solidFill>
                <a:latin typeface="Arial" charset="0"/>
                <a:ea typeface="Arial" charset="0"/>
                <a:cs typeface="Arial" charset="0"/>
              </a:rPr>
              <a:t>but…</a:t>
            </a:r>
          </a:p>
        </p:txBody>
      </p:sp>
      <p:sp>
        <p:nvSpPr>
          <p:cNvPr id="14" name="Text Placeholder 4">
            <a:extLst>
              <a:ext uri="{FF2B5EF4-FFF2-40B4-BE49-F238E27FC236}">
                <a16:creationId xmlns:a16="http://schemas.microsoft.com/office/drawing/2014/main" id="{306E9FD3-8FBF-FB41-8B28-92563D4C7D98}"/>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Responses to government guidelines</a:t>
            </a:r>
          </a:p>
        </p:txBody>
      </p:sp>
    </p:spTree>
    <p:extLst>
      <p:ext uri="{BB962C8B-B14F-4D97-AF65-F5344CB8AC3E}">
        <p14:creationId xmlns:p14="http://schemas.microsoft.com/office/powerpoint/2010/main" val="186199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901F7A-C645-614C-8D3A-44F171311A2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uk-UA" sz="1400" b="0" i="0" u="none" strike="noStrike" kern="1200" cap="none" spc="0" normalizeH="0" baseline="0" noProof="0" dirty="0">
              <a:ln>
                <a:noFill/>
              </a:ln>
              <a:solidFill>
                <a:srgbClr val="FFFFFF"/>
              </a:solidFill>
              <a:effectLst/>
              <a:uLnTx/>
              <a:uFillTx/>
              <a:latin typeface="Arial" charset="0"/>
              <a:cs typeface="Arial" charset="0"/>
            </a:endParaRPr>
          </a:p>
        </p:txBody>
      </p:sp>
      <p:sp>
        <p:nvSpPr>
          <p:cNvPr id="3" name="Footer Placeholder 2">
            <a:extLst>
              <a:ext uri="{FF2B5EF4-FFF2-40B4-BE49-F238E27FC236}">
                <a16:creationId xmlns:a16="http://schemas.microsoft.com/office/drawing/2014/main" id="{3B0F4C62-1C28-8344-A57E-1C18C4BA3159}"/>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FFFFFF"/>
                </a:solidFill>
                <a:effectLst/>
                <a:uLnTx/>
                <a:uFillTx/>
                <a:latin typeface="Arial"/>
                <a:ea typeface="+mn-ea"/>
                <a:cs typeface="Arial"/>
              </a:rPr>
              <a:t> </a:t>
            </a:r>
            <a:r>
              <a:rPr kumimoji="0" lang="en-US" sz="1400" b="0" i="0" u="none" strike="noStrike" kern="1200" cap="none" spc="0" normalizeH="0" baseline="0" noProof="0">
                <a:ln>
                  <a:noFill/>
                </a:ln>
                <a:solidFill>
                  <a:srgbClr val="FFFFFF"/>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FFFFFF"/>
              </a:solidFill>
              <a:effectLst/>
              <a:uLnTx/>
              <a:uFillTx/>
              <a:latin typeface="Arial"/>
              <a:ea typeface="+mn-ea"/>
              <a:cs typeface="Arial"/>
            </a:endParaRPr>
          </a:p>
        </p:txBody>
      </p:sp>
      <p:sp>
        <p:nvSpPr>
          <p:cNvPr id="4" name="Text Placeholder 3">
            <a:extLst>
              <a:ext uri="{FF2B5EF4-FFF2-40B4-BE49-F238E27FC236}">
                <a16:creationId xmlns:a16="http://schemas.microsoft.com/office/drawing/2014/main" id="{B70B524A-5FD6-F142-BD0F-8F146A7136E5}"/>
              </a:ext>
            </a:extLst>
          </p:cNvPr>
          <p:cNvSpPr>
            <a:spLocks noGrp="1"/>
          </p:cNvSpPr>
          <p:nvPr>
            <p:ph type="body" sz="quarter" idx="11"/>
          </p:nvPr>
        </p:nvSpPr>
        <p:spPr/>
        <p:txBody>
          <a:bodyPr/>
          <a:lstStyle/>
          <a:p>
            <a:r>
              <a:rPr lang="en-US" dirty="0"/>
              <a:t>04</a:t>
            </a:r>
          </a:p>
        </p:txBody>
      </p:sp>
      <p:sp>
        <p:nvSpPr>
          <p:cNvPr id="5" name="Text Placeholder 4">
            <a:extLst>
              <a:ext uri="{FF2B5EF4-FFF2-40B4-BE49-F238E27FC236}">
                <a16:creationId xmlns:a16="http://schemas.microsoft.com/office/drawing/2014/main" id="{7A94CD16-FA11-254C-809A-2EB22364A54C}"/>
              </a:ext>
            </a:extLst>
          </p:cNvPr>
          <p:cNvSpPr>
            <a:spLocks noGrp="1"/>
          </p:cNvSpPr>
          <p:nvPr>
            <p:ph type="body" sz="quarter" idx="12"/>
          </p:nvPr>
        </p:nvSpPr>
        <p:spPr/>
        <p:txBody>
          <a:bodyPr/>
          <a:lstStyle/>
          <a:p>
            <a:r>
              <a:rPr lang="en-US" dirty="0"/>
              <a:t>Financial impact</a:t>
            </a:r>
          </a:p>
        </p:txBody>
      </p:sp>
      <p:sp>
        <p:nvSpPr>
          <p:cNvPr id="6" name="Text Placeholder 5">
            <a:extLst>
              <a:ext uri="{FF2B5EF4-FFF2-40B4-BE49-F238E27FC236}">
                <a16:creationId xmlns:a16="http://schemas.microsoft.com/office/drawing/2014/main" id="{BB0D6B03-19A0-C746-B875-276887E2399F}"/>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2C7333CB-60B6-8A47-B268-FAEB630000F4}"/>
              </a:ext>
            </a:extLst>
          </p:cNvPr>
          <p:cNvSpPr>
            <a:spLocks noGrp="1"/>
          </p:cNvSpPr>
          <p:nvPr>
            <p:ph type="body" sz="quarter" idx="36"/>
          </p:nvPr>
        </p:nvSpPr>
        <p:spPr/>
        <p:txBody>
          <a:bodyPr/>
          <a:lstStyle/>
          <a:p>
            <a:endParaRPr lang="en-US"/>
          </a:p>
        </p:txBody>
      </p:sp>
    </p:spTree>
    <p:extLst>
      <p:ext uri="{BB962C8B-B14F-4D97-AF65-F5344CB8AC3E}">
        <p14:creationId xmlns:p14="http://schemas.microsoft.com/office/powerpoint/2010/main" val="17416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E0157-82FA-2746-978B-E5249C884DCD}"/>
              </a:ext>
            </a:extLst>
          </p:cNvPr>
          <p:cNvSpPr>
            <a:spLocks noGrp="1"/>
          </p:cNvSpPr>
          <p:nvPr>
            <p:ph type="body" sz="quarter" idx="22"/>
          </p:nvPr>
        </p:nvSpPr>
        <p:spPr/>
        <p:txBody>
          <a:bodyPr/>
          <a:lstStyle/>
          <a:p>
            <a:r>
              <a:rPr lang="en-US" dirty="0"/>
              <a:t>Coronavirus had an uneven impact on these families, with three new groups emerging in terms of financial stability </a:t>
            </a:r>
          </a:p>
        </p:txBody>
      </p:sp>
      <p:sp>
        <p:nvSpPr>
          <p:cNvPr id="4" name="Slide Number Placeholder 3">
            <a:extLst>
              <a:ext uri="{FF2B5EF4-FFF2-40B4-BE49-F238E27FC236}">
                <a16:creationId xmlns:a16="http://schemas.microsoft.com/office/drawing/2014/main" id="{3C6B5ECB-E284-C144-88EA-57857878266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351002F4-2B18-0D45-AD39-AAFD807550F9}"/>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3" name="Group 2">
            <a:extLst>
              <a:ext uri="{FF2B5EF4-FFF2-40B4-BE49-F238E27FC236}">
                <a16:creationId xmlns:a16="http://schemas.microsoft.com/office/drawing/2014/main" id="{06C5EF0F-8F85-44A3-811E-5E97B5E545D7}"/>
              </a:ext>
            </a:extLst>
          </p:cNvPr>
          <p:cNvGrpSpPr/>
          <p:nvPr/>
        </p:nvGrpSpPr>
        <p:grpSpPr>
          <a:xfrm>
            <a:off x="1593828" y="3469841"/>
            <a:ext cx="17019589" cy="2650679"/>
            <a:chOff x="1593828" y="3469841"/>
            <a:chExt cx="17019589" cy="2650679"/>
          </a:xfrm>
        </p:grpSpPr>
        <p:sp>
          <p:nvSpPr>
            <p:cNvPr id="28" name="Rectangle 27">
              <a:extLst>
                <a:ext uri="{FF2B5EF4-FFF2-40B4-BE49-F238E27FC236}">
                  <a16:creationId xmlns:a16="http://schemas.microsoft.com/office/drawing/2014/main" id="{A1FD5E87-AF20-9343-9F1B-5441717FF64B}"/>
                </a:ext>
              </a:extLst>
            </p:cNvPr>
            <p:cNvSpPr/>
            <p:nvPr/>
          </p:nvSpPr>
          <p:spPr>
            <a:xfrm>
              <a:off x="1593829" y="3469841"/>
              <a:ext cx="5383256" cy="61332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Feeling the pain</a:t>
              </a:r>
            </a:p>
          </p:txBody>
        </p:sp>
        <p:sp>
          <p:nvSpPr>
            <p:cNvPr id="29" name="Rectangle 28">
              <a:extLst>
                <a:ext uri="{FF2B5EF4-FFF2-40B4-BE49-F238E27FC236}">
                  <a16:creationId xmlns:a16="http://schemas.microsoft.com/office/drawing/2014/main" id="{593DA19E-5FEB-104F-8090-1E383C30AB7E}"/>
                </a:ext>
              </a:extLst>
            </p:cNvPr>
            <p:cNvSpPr/>
            <p:nvPr/>
          </p:nvSpPr>
          <p:spPr>
            <a:xfrm>
              <a:off x="7411995" y="3473993"/>
              <a:ext cx="5383256" cy="613323"/>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Fine for now</a:t>
              </a:r>
            </a:p>
          </p:txBody>
        </p:sp>
        <p:sp>
          <p:nvSpPr>
            <p:cNvPr id="30" name="Rectangle 29">
              <a:extLst>
                <a:ext uri="{FF2B5EF4-FFF2-40B4-BE49-F238E27FC236}">
                  <a16:creationId xmlns:a16="http://schemas.microsoft.com/office/drawing/2014/main" id="{080263DD-F69D-2D4C-8F37-CC25B6484DD2}"/>
                </a:ext>
              </a:extLst>
            </p:cNvPr>
            <p:cNvSpPr/>
            <p:nvPr/>
          </p:nvSpPr>
          <p:spPr>
            <a:xfrm>
              <a:off x="13230161" y="3469841"/>
              <a:ext cx="5383256" cy="613323"/>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Secure</a:t>
              </a:r>
            </a:p>
          </p:txBody>
        </p:sp>
        <p:sp>
          <p:nvSpPr>
            <p:cNvPr id="31" name="Rectangle 30">
              <a:extLst>
                <a:ext uri="{FF2B5EF4-FFF2-40B4-BE49-F238E27FC236}">
                  <a16:creationId xmlns:a16="http://schemas.microsoft.com/office/drawing/2014/main" id="{BDF1A6E6-6A02-DE48-BEDB-738BD12AC657}"/>
                </a:ext>
              </a:extLst>
            </p:cNvPr>
            <p:cNvSpPr/>
            <p:nvPr/>
          </p:nvSpPr>
          <p:spPr>
            <a:xfrm>
              <a:off x="1593829" y="4284254"/>
              <a:ext cx="5383256" cy="487465"/>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400" dirty="0">
                  <a:solidFill>
                    <a:schemeClr val="tx1"/>
                  </a:solidFill>
                  <a:latin typeface="Arial" charset="0"/>
                  <a:ea typeface="Arial" charset="0"/>
                  <a:cs typeface="Arial" charset="0"/>
                </a:rPr>
                <a:t>Self-employed for under a year</a:t>
              </a:r>
            </a:p>
          </p:txBody>
        </p:sp>
        <p:sp>
          <p:nvSpPr>
            <p:cNvPr id="32" name="Rectangle 31">
              <a:extLst>
                <a:ext uri="{FF2B5EF4-FFF2-40B4-BE49-F238E27FC236}">
                  <a16:creationId xmlns:a16="http://schemas.microsoft.com/office/drawing/2014/main" id="{D38EB8CC-683B-C945-AF63-A27895274881}"/>
                </a:ext>
              </a:extLst>
            </p:cNvPr>
            <p:cNvSpPr/>
            <p:nvPr/>
          </p:nvSpPr>
          <p:spPr>
            <a:xfrm>
              <a:off x="7411995" y="4288406"/>
              <a:ext cx="5383256" cy="487465"/>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400" dirty="0">
                  <a:solidFill>
                    <a:schemeClr val="tx1"/>
                  </a:solidFill>
                  <a:latin typeface="Arial" charset="0"/>
                  <a:ea typeface="Arial" charset="0"/>
                  <a:cs typeface="Arial" charset="0"/>
                </a:rPr>
                <a:t>Furloughed on 80%</a:t>
              </a:r>
            </a:p>
          </p:txBody>
        </p:sp>
        <p:sp>
          <p:nvSpPr>
            <p:cNvPr id="33" name="Rectangle 32">
              <a:extLst>
                <a:ext uri="{FF2B5EF4-FFF2-40B4-BE49-F238E27FC236}">
                  <a16:creationId xmlns:a16="http://schemas.microsoft.com/office/drawing/2014/main" id="{97FCDD13-30C2-284C-B259-D346409C284C}"/>
                </a:ext>
              </a:extLst>
            </p:cNvPr>
            <p:cNvSpPr/>
            <p:nvPr/>
          </p:nvSpPr>
          <p:spPr>
            <a:xfrm>
              <a:off x="13230161" y="4284254"/>
              <a:ext cx="5383256" cy="487465"/>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400" dirty="0">
                  <a:solidFill>
                    <a:schemeClr val="tx1"/>
                  </a:solidFill>
                  <a:latin typeface="Arial" charset="0"/>
                  <a:ea typeface="Arial" charset="0"/>
                  <a:cs typeface="Arial" charset="0"/>
                </a:rPr>
                <a:t>Employed &amp; WFH</a:t>
              </a:r>
            </a:p>
          </p:txBody>
        </p:sp>
        <p:sp>
          <p:nvSpPr>
            <p:cNvPr id="34" name="Rectangle 33">
              <a:extLst>
                <a:ext uri="{FF2B5EF4-FFF2-40B4-BE49-F238E27FC236}">
                  <a16:creationId xmlns:a16="http://schemas.microsoft.com/office/drawing/2014/main" id="{492AF79E-B35F-C548-B21C-0D03AB779C69}"/>
                </a:ext>
              </a:extLst>
            </p:cNvPr>
            <p:cNvSpPr/>
            <p:nvPr/>
          </p:nvSpPr>
          <p:spPr>
            <a:xfrm>
              <a:off x="1593829" y="4971278"/>
              <a:ext cx="5383256" cy="487465"/>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400" dirty="0">
                  <a:solidFill>
                    <a:schemeClr val="tx1"/>
                  </a:solidFill>
                  <a:latin typeface="Arial" charset="0"/>
                  <a:ea typeface="Arial" charset="0"/>
                  <a:cs typeface="Arial" charset="0"/>
                </a:rPr>
                <a:t>Freelancers</a:t>
              </a:r>
            </a:p>
          </p:txBody>
        </p:sp>
        <p:sp>
          <p:nvSpPr>
            <p:cNvPr id="35" name="Rectangle 34">
              <a:extLst>
                <a:ext uri="{FF2B5EF4-FFF2-40B4-BE49-F238E27FC236}">
                  <a16:creationId xmlns:a16="http://schemas.microsoft.com/office/drawing/2014/main" id="{3969BA6E-2378-DA44-BC67-4D08AA7D04B1}"/>
                </a:ext>
              </a:extLst>
            </p:cNvPr>
            <p:cNvSpPr/>
            <p:nvPr/>
          </p:nvSpPr>
          <p:spPr>
            <a:xfrm>
              <a:off x="7411995" y="4975430"/>
              <a:ext cx="5383256" cy="487465"/>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400" dirty="0">
                  <a:solidFill>
                    <a:schemeClr val="tx1"/>
                  </a:solidFill>
                  <a:latin typeface="Arial" charset="0"/>
                  <a:ea typeface="Arial" charset="0"/>
                  <a:cs typeface="Arial" charset="0"/>
                </a:rPr>
                <a:t>Self-employed</a:t>
              </a:r>
            </a:p>
          </p:txBody>
        </p:sp>
        <p:sp>
          <p:nvSpPr>
            <p:cNvPr id="36" name="Rectangle 35">
              <a:extLst>
                <a:ext uri="{FF2B5EF4-FFF2-40B4-BE49-F238E27FC236}">
                  <a16:creationId xmlns:a16="http://schemas.microsoft.com/office/drawing/2014/main" id="{5BE091F7-70BC-5143-B78E-89FFE2C63CBD}"/>
                </a:ext>
              </a:extLst>
            </p:cNvPr>
            <p:cNvSpPr/>
            <p:nvPr/>
          </p:nvSpPr>
          <p:spPr>
            <a:xfrm>
              <a:off x="13230161" y="4971278"/>
              <a:ext cx="5383256" cy="487465"/>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400" dirty="0">
                  <a:solidFill>
                    <a:schemeClr val="tx1"/>
                  </a:solidFill>
                  <a:latin typeface="Arial" charset="0"/>
                  <a:ea typeface="Arial" charset="0"/>
                  <a:cs typeface="Arial" charset="0"/>
                </a:rPr>
                <a:t>Key workers</a:t>
              </a:r>
            </a:p>
          </p:txBody>
        </p:sp>
        <p:sp>
          <p:nvSpPr>
            <p:cNvPr id="37" name="Rectangle 36">
              <a:extLst>
                <a:ext uri="{FF2B5EF4-FFF2-40B4-BE49-F238E27FC236}">
                  <a16:creationId xmlns:a16="http://schemas.microsoft.com/office/drawing/2014/main" id="{6387DE05-17CC-3743-8DC2-596D43BE49CB}"/>
                </a:ext>
              </a:extLst>
            </p:cNvPr>
            <p:cNvSpPr/>
            <p:nvPr/>
          </p:nvSpPr>
          <p:spPr>
            <a:xfrm>
              <a:off x="1593828" y="5633055"/>
              <a:ext cx="5383256" cy="487465"/>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400" dirty="0">
                  <a:solidFill>
                    <a:schemeClr val="tx1"/>
                  </a:solidFill>
                  <a:latin typeface="Arial" charset="0"/>
                  <a:ea typeface="Arial" charset="0"/>
                  <a:cs typeface="Arial" charset="0"/>
                </a:rPr>
                <a:t>Zero-hour contracts</a:t>
              </a:r>
            </a:p>
          </p:txBody>
        </p:sp>
        <p:sp>
          <p:nvSpPr>
            <p:cNvPr id="39" name="Rectangle 38">
              <a:extLst>
                <a:ext uri="{FF2B5EF4-FFF2-40B4-BE49-F238E27FC236}">
                  <a16:creationId xmlns:a16="http://schemas.microsoft.com/office/drawing/2014/main" id="{8AD97A65-FE63-1C43-8E5D-FEDCBA77F5BF}"/>
                </a:ext>
              </a:extLst>
            </p:cNvPr>
            <p:cNvSpPr/>
            <p:nvPr/>
          </p:nvSpPr>
          <p:spPr>
            <a:xfrm>
              <a:off x="13230160" y="5633055"/>
              <a:ext cx="5383256" cy="487465"/>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400" dirty="0">
                  <a:solidFill>
                    <a:schemeClr val="tx1"/>
                  </a:solidFill>
                  <a:latin typeface="Arial" charset="0"/>
                  <a:ea typeface="Arial" charset="0"/>
                  <a:cs typeface="Arial" charset="0"/>
                </a:rPr>
                <a:t>Furloughed on 100%</a:t>
              </a:r>
            </a:p>
          </p:txBody>
        </p:sp>
      </p:grpSp>
      <p:sp>
        <p:nvSpPr>
          <p:cNvPr id="19" name="Text Placeholder 2">
            <a:extLst>
              <a:ext uri="{FF2B5EF4-FFF2-40B4-BE49-F238E27FC236}">
                <a16:creationId xmlns:a16="http://schemas.microsoft.com/office/drawing/2014/main" id="{8F7A9B63-3DF5-704F-A2FC-BF7866293861}"/>
              </a:ext>
            </a:extLst>
          </p:cNvPr>
          <p:cNvSpPr txBox="1">
            <a:spLocks/>
          </p:cNvSpPr>
          <p:nvPr/>
        </p:nvSpPr>
        <p:spPr>
          <a:xfrm>
            <a:off x="1600924" y="6443854"/>
            <a:ext cx="17019589" cy="3114489"/>
          </a:xfrm>
          <a:prstGeom prst="rect">
            <a:avLst/>
          </a:prstGeom>
        </p:spPr>
        <p:txBody>
          <a:bodyPr>
            <a:normAutofit fontScale="92500" lnSpcReduction="10000"/>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buClr>
                <a:srgbClr val="006DA6"/>
              </a:buClr>
              <a:defRPr/>
            </a:pPr>
            <a:r>
              <a:rPr lang="en-US" b="1" kern="0" dirty="0">
                <a:solidFill>
                  <a:sysClr val="windowText" lastClr="000000"/>
                </a:solidFill>
              </a:rPr>
              <a:t>Those in insecure or casual working arrangements prior to lockdown suffered precipitous drops in their income due to loss of earnings. Whilst some have accessed government support, others describe </a:t>
            </a:r>
            <a:r>
              <a:rPr kumimoji="0" lang="en-US" sz="3200" b="1" i="0" u="none" strike="noStrike" kern="0" cap="none" spc="0" normalizeH="0" baseline="0" noProof="0" dirty="0">
                <a:ln>
                  <a:noFill/>
                </a:ln>
                <a:solidFill>
                  <a:sysClr val="windowText" lastClr="000000"/>
                </a:solidFill>
                <a:effectLst/>
                <a:uLnTx/>
                <a:uFillTx/>
                <a:latin typeface="Arial" charset="0"/>
                <a:cs typeface="Arial" charset="0"/>
              </a:rPr>
              <a:t>‘falling through the cracks’ of the system: </a:t>
            </a:r>
          </a:p>
          <a:p>
            <a:pPr lvl="1">
              <a:buClr>
                <a:srgbClr val="006DA6"/>
              </a:buClr>
              <a:defRPr/>
            </a:pPr>
            <a:r>
              <a:rPr kumimoji="0" lang="en-US" b="0" i="0" u="none" strike="noStrike" kern="0" cap="none" spc="0" normalizeH="0" baseline="0" noProof="0" dirty="0">
                <a:ln>
                  <a:noFill/>
                </a:ln>
                <a:solidFill>
                  <a:sysClr val="windowText" lastClr="000000"/>
                </a:solidFill>
                <a:effectLst/>
                <a:uLnTx/>
                <a:uFillTx/>
                <a:latin typeface="Arial" charset="0"/>
                <a:cs typeface="Arial" charset="0"/>
              </a:rPr>
              <a:t>Self-employed for under a year</a:t>
            </a:r>
          </a:p>
          <a:p>
            <a:pPr marL="939800" marR="0" lvl="1" indent="-493713" algn="l" defTabSz="914400" rtl="0" eaLnBrk="1" fontAlgn="auto" latinLnBrk="0" hangingPunct="1">
              <a:lnSpc>
                <a:spcPct val="100000"/>
              </a:lnSpc>
              <a:spcBef>
                <a:spcPts val="0"/>
              </a:spcBef>
              <a:spcAft>
                <a:spcPts val="600"/>
              </a:spcAft>
              <a:buClr>
                <a:srgbClr val="006DA6"/>
              </a:buClr>
              <a:buSzTx/>
              <a:buFont typeface="Arial" charset="0"/>
              <a:buChar char="•"/>
              <a:tabLst/>
              <a:defRPr/>
            </a:pPr>
            <a:r>
              <a:rPr kumimoji="0" lang="en-US" sz="2800" b="0" i="0" u="none" strike="noStrike" kern="0" cap="none" spc="0" normalizeH="0" baseline="0" noProof="0" dirty="0">
                <a:ln>
                  <a:noFill/>
                </a:ln>
                <a:solidFill>
                  <a:sysClr val="windowText" lastClr="000000"/>
                </a:solidFill>
                <a:effectLst/>
                <a:uLnTx/>
                <a:uFillTx/>
                <a:latin typeface="Arial" charset="0"/>
                <a:cs typeface="Arial" charset="0"/>
              </a:rPr>
              <a:t>Between jobs or on temporary contracts which ended as lockdown began</a:t>
            </a:r>
          </a:p>
          <a:p>
            <a:pPr marL="939800" marR="0" lvl="1" indent="-493713" algn="l" defTabSz="914400" rtl="0" eaLnBrk="1" fontAlgn="auto" latinLnBrk="0" hangingPunct="1">
              <a:lnSpc>
                <a:spcPct val="100000"/>
              </a:lnSpc>
              <a:spcBef>
                <a:spcPts val="0"/>
              </a:spcBef>
              <a:spcAft>
                <a:spcPts val="600"/>
              </a:spcAft>
              <a:buClr>
                <a:srgbClr val="006DA6"/>
              </a:buClr>
              <a:buSzTx/>
              <a:buFont typeface="Arial" charset="0"/>
              <a:buChar char="•"/>
              <a:tabLst/>
              <a:defRPr/>
            </a:pPr>
            <a:r>
              <a:rPr kumimoji="0" lang="en-US" sz="2800" b="0" i="0" u="none" strike="noStrike" kern="0" cap="none" spc="0" normalizeH="0" baseline="0" noProof="0" dirty="0">
                <a:ln>
                  <a:noFill/>
                </a:ln>
                <a:solidFill>
                  <a:sysClr val="windowText" lastClr="000000"/>
                </a:solidFill>
                <a:effectLst/>
                <a:uLnTx/>
                <a:uFillTx/>
                <a:latin typeface="Arial" charset="0"/>
                <a:cs typeface="Arial" charset="0"/>
              </a:rPr>
              <a:t>Agency workers – approaches taken by agencies varied within our sample: some agencies furloughed their staff while others did not</a:t>
            </a:r>
          </a:p>
        </p:txBody>
      </p:sp>
      <p:sp>
        <p:nvSpPr>
          <p:cNvPr id="18" name="Text Placeholder 4">
            <a:extLst>
              <a:ext uri="{FF2B5EF4-FFF2-40B4-BE49-F238E27FC236}">
                <a16:creationId xmlns:a16="http://schemas.microsoft.com/office/drawing/2014/main" id="{5E112988-0335-324C-A54F-7451AFF1644A}"/>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Financial impact</a:t>
            </a:r>
          </a:p>
        </p:txBody>
      </p:sp>
    </p:spTree>
    <p:extLst>
      <p:ext uri="{BB962C8B-B14F-4D97-AF65-F5344CB8AC3E}">
        <p14:creationId xmlns:p14="http://schemas.microsoft.com/office/powerpoint/2010/main" val="2271103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290C2D-EF22-3547-9086-E29C4497A8DF}"/>
              </a:ext>
            </a:extLst>
          </p:cNvPr>
          <p:cNvSpPr>
            <a:spLocks noGrp="1"/>
          </p:cNvSpPr>
          <p:nvPr>
            <p:ph type="body" sz="quarter" idx="22"/>
          </p:nvPr>
        </p:nvSpPr>
        <p:spPr/>
        <p:txBody>
          <a:bodyPr/>
          <a:lstStyle/>
          <a:p>
            <a:r>
              <a:rPr lang="en-US" dirty="0"/>
              <a:t>Families from across the different typologies have been vulnerable to the shock resulting from coronavirus</a:t>
            </a:r>
          </a:p>
        </p:txBody>
      </p:sp>
      <p:sp>
        <p:nvSpPr>
          <p:cNvPr id="3" name="Text Placeholder 2">
            <a:extLst>
              <a:ext uri="{FF2B5EF4-FFF2-40B4-BE49-F238E27FC236}">
                <a16:creationId xmlns:a16="http://schemas.microsoft.com/office/drawing/2014/main" id="{93C82AE2-CA71-D44B-8BFB-71CF51A50C2A}"/>
              </a:ext>
            </a:extLst>
          </p:cNvPr>
          <p:cNvSpPr>
            <a:spLocks noGrp="1"/>
          </p:cNvSpPr>
          <p:nvPr>
            <p:ph type="body" sz="quarter" idx="12"/>
          </p:nvPr>
        </p:nvSpPr>
        <p:spPr>
          <a:xfrm>
            <a:off x="1605406" y="7689177"/>
            <a:ext cx="17019589" cy="2132507"/>
          </a:xfrm>
        </p:spPr>
        <p:txBody>
          <a:bodyPr>
            <a:normAutofit/>
          </a:bodyPr>
          <a:lstStyle/>
          <a:p>
            <a:pPr lvl="1"/>
            <a:r>
              <a:rPr lang="en-US" dirty="0"/>
              <a:t>Some families previously in a strong financial situation have had the ‘rug pulled from under them’ due to, for instance, falling through the cracks for income support</a:t>
            </a:r>
          </a:p>
          <a:p>
            <a:pPr lvl="1"/>
            <a:r>
              <a:rPr lang="en-US" dirty="0"/>
              <a:t>Whilst other families who were struggling to get by previously are now finding that they have more money in the bank</a:t>
            </a:r>
          </a:p>
          <a:p>
            <a:pPr lvl="1"/>
            <a:endParaRPr lang="en-US" dirty="0"/>
          </a:p>
        </p:txBody>
      </p:sp>
      <p:sp>
        <p:nvSpPr>
          <p:cNvPr id="4" name="Slide Number Placeholder 3">
            <a:extLst>
              <a:ext uri="{FF2B5EF4-FFF2-40B4-BE49-F238E27FC236}">
                <a16:creationId xmlns:a16="http://schemas.microsoft.com/office/drawing/2014/main" id="{56FE96D2-8627-4640-BF8A-BCD7DC276800}"/>
              </a:ext>
            </a:extLst>
          </p:cNvPr>
          <p:cNvSpPr>
            <a:spLocks noGrp="1"/>
          </p:cNvSpPr>
          <p:nvPr>
            <p:ph type="sldNum" sz="quarter" idx="4"/>
          </p:nvPr>
        </p:nvSpPr>
        <p:spPr/>
        <p:txBody>
          <a:bodyPr/>
          <a:lstStyle/>
          <a:p>
            <a:fld id="{B6F15528-21DE-4FAA-801E-634DDDAF4B2B}" type="slidenum">
              <a:rPr lang="uk-UA" smtClean="0"/>
              <a:pPr/>
              <a:t>23</a:t>
            </a:fld>
            <a:endParaRPr lang="uk-UA" dirty="0"/>
          </a:p>
        </p:txBody>
      </p:sp>
      <p:sp>
        <p:nvSpPr>
          <p:cNvPr id="5" name="Footer Placeholder 4">
            <a:extLst>
              <a:ext uri="{FF2B5EF4-FFF2-40B4-BE49-F238E27FC236}">
                <a16:creationId xmlns:a16="http://schemas.microsoft.com/office/drawing/2014/main" id="{41553386-31A9-474A-8285-4C4C5BBC77A4}"/>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pic>
        <p:nvPicPr>
          <p:cNvPr id="11" name="Picture 10" descr="A close up of a logo&#10;&#10;Description automatically generated">
            <a:extLst>
              <a:ext uri="{FF2B5EF4-FFF2-40B4-BE49-F238E27FC236}">
                <a16:creationId xmlns:a16="http://schemas.microsoft.com/office/drawing/2014/main" id="{0E7C0D26-19C8-FE4D-BBD1-4CDC43ED78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5439" y="5898111"/>
            <a:ext cx="1634497" cy="1634497"/>
          </a:xfrm>
          <a:prstGeom prst="rect">
            <a:avLst/>
          </a:prstGeom>
        </p:spPr>
      </p:pic>
      <p:pic>
        <p:nvPicPr>
          <p:cNvPr id="12" name="Picture 11" descr="A picture containing shirt, room&#10;&#10;Description automatically generated">
            <a:extLst>
              <a:ext uri="{FF2B5EF4-FFF2-40B4-BE49-F238E27FC236}">
                <a16:creationId xmlns:a16="http://schemas.microsoft.com/office/drawing/2014/main" id="{A60A7611-FF70-AB42-84AE-9385CF2D8E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6573" y="2886391"/>
            <a:ext cx="1730663" cy="1730663"/>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5B5C1136-D5F7-674C-802D-58A31CF1B2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602824" y="3186247"/>
            <a:ext cx="4412333" cy="4412333"/>
          </a:xfrm>
          <a:prstGeom prst="rect">
            <a:avLst/>
          </a:prstGeom>
        </p:spPr>
      </p:pic>
      <p:grpSp>
        <p:nvGrpSpPr>
          <p:cNvPr id="6" name="Group 5">
            <a:extLst>
              <a:ext uri="{FF2B5EF4-FFF2-40B4-BE49-F238E27FC236}">
                <a16:creationId xmlns:a16="http://schemas.microsoft.com/office/drawing/2014/main" id="{7738E1B5-C149-4C20-8A9C-4DA88E141116}"/>
              </a:ext>
            </a:extLst>
          </p:cNvPr>
          <p:cNvGrpSpPr/>
          <p:nvPr/>
        </p:nvGrpSpPr>
        <p:grpSpPr>
          <a:xfrm>
            <a:off x="3029402" y="3633859"/>
            <a:ext cx="13099445" cy="3665966"/>
            <a:chOff x="3029402" y="3633859"/>
            <a:chExt cx="13099445" cy="3665966"/>
          </a:xfrm>
        </p:grpSpPr>
        <p:sp>
          <p:nvSpPr>
            <p:cNvPr id="8" name="Rectangle 7">
              <a:extLst>
                <a:ext uri="{FF2B5EF4-FFF2-40B4-BE49-F238E27FC236}">
                  <a16:creationId xmlns:a16="http://schemas.microsoft.com/office/drawing/2014/main" id="{48D9D3C5-DD6A-2043-B18C-B50F50A69E10}"/>
                </a:ext>
              </a:extLst>
            </p:cNvPr>
            <p:cNvSpPr/>
            <p:nvPr/>
          </p:nvSpPr>
          <p:spPr>
            <a:xfrm>
              <a:off x="3499826" y="5103429"/>
              <a:ext cx="4672826" cy="776532"/>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Stationary Settlers</a:t>
              </a: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9" name="Rectangle 8">
              <a:extLst>
                <a:ext uri="{FF2B5EF4-FFF2-40B4-BE49-F238E27FC236}">
                  <a16:creationId xmlns:a16="http://schemas.microsoft.com/office/drawing/2014/main" id="{D2643AD8-DF80-4D48-8879-4AD82F01288E}"/>
                </a:ext>
              </a:extLst>
            </p:cNvPr>
            <p:cNvSpPr/>
            <p:nvPr/>
          </p:nvSpPr>
          <p:spPr>
            <a:xfrm>
              <a:off x="3499826" y="3633859"/>
              <a:ext cx="4672826" cy="776532"/>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Precarious Worriers</a:t>
              </a: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0" name="Rectangle 9">
              <a:extLst>
                <a:ext uri="{FF2B5EF4-FFF2-40B4-BE49-F238E27FC236}">
                  <a16:creationId xmlns:a16="http://schemas.microsoft.com/office/drawing/2014/main" id="{C85D06AB-08C1-214D-918A-3DA6D9CC0A0D}"/>
                </a:ext>
              </a:extLst>
            </p:cNvPr>
            <p:cNvSpPr/>
            <p:nvPr/>
          </p:nvSpPr>
          <p:spPr>
            <a:xfrm>
              <a:off x="3499826" y="6523293"/>
              <a:ext cx="4672826" cy="776532"/>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Practical Planners</a:t>
              </a: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pic>
          <p:nvPicPr>
            <p:cNvPr id="13" name="Picture 12" descr="A close up of a logo&#10;&#10;Description automatically generated">
              <a:extLst>
                <a:ext uri="{FF2B5EF4-FFF2-40B4-BE49-F238E27FC236}">
                  <a16:creationId xmlns:a16="http://schemas.microsoft.com/office/drawing/2014/main" id="{E44A8AF3-59C6-8A4B-AFC7-D58FA7A599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29402" y="4286332"/>
              <a:ext cx="1634497" cy="1634497"/>
            </a:xfrm>
            <a:prstGeom prst="rect">
              <a:avLst/>
            </a:prstGeom>
          </p:spPr>
        </p:pic>
        <p:sp>
          <p:nvSpPr>
            <p:cNvPr id="16" name="Rectangle 15">
              <a:extLst>
                <a:ext uri="{FF2B5EF4-FFF2-40B4-BE49-F238E27FC236}">
                  <a16:creationId xmlns:a16="http://schemas.microsoft.com/office/drawing/2014/main" id="{8BFEF6DE-27B5-EA45-91BA-FB76895A7B57}"/>
                </a:ext>
              </a:extLst>
            </p:cNvPr>
            <p:cNvSpPr/>
            <p:nvPr/>
          </p:nvSpPr>
          <p:spPr>
            <a:xfrm>
              <a:off x="11423650" y="3635290"/>
              <a:ext cx="4672827" cy="7765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Feeling the pain</a:t>
              </a:r>
            </a:p>
          </p:txBody>
        </p:sp>
        <p:sp>
          <p:nvSpPr>
            <p:cNvPr id="17" name="Rectangle 16">
              <a:extLst>
                <a:ext uri="{FF2B5EF4-FFF2-40B4-BE49-F238E27FC236}">
                  <a16:creationId xmlns:a16="http://schemas.microsoft.com/office/drawing/2014/main" id="{096A8D5A-AB65-6B42-BC5F-4EDC402F3B31}"/>
                </a:ext>
              </a:extLst>
            </p:cNvPr>
            <p:cNvSpPr/>
            <p:nvPr/>
          </p:nvSpPr>
          <p:spPr>
            <a:xfrm>
              <a:off x="11444094" y="5103429"/>
              <a:ext cx="4672827" cy="7765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Fine for now</a:t>
              </a:r>
            </a:p>
          </p:txBody>
        </p:sp>
        <p:sp>
          <p:nvSpPr>
            <p:cNvPr id="18" name="Rectangle 17">
              <a:extLst>
                <a:ext uri="{FF2B5EF4-FFF2-40B4-BE49-F238E27FC236}">
                  <a16:creationId xmlns:a16="http://schemas.microsoft.com/office/drawing/2014/main" id="{1CF85BA9-306E-CE4F-89D3-8DA7DE390039}"/>
                </a:ext>
              </a:extLst>
            </p:cNvPr>
            <p:cNvSpPr/>
            <p:nvPr/>
          </p:nvSpPr>
          <p:spPr>
            <a:xfrm>
              <a:off x="11456020" y="6523293"/>
              <a:ext cx="4672827" cy="776532"/>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Secure</a:t>
              </a:r>
            </a:p>
          </p:txBody>
        </p:sp>
      </p:grpSp>
      <p:sp>
        <p:nvSpPr>
          <p:cNvPr id="19" name="Text Placeholder 4">
            <a:extLst>
              <a:ext uri="{FF2B5EF4-FFF2-40B4-BE49-F238E27FC236}">
                <a16:creationId xmlns:a16="http://schemas.microsoft.com/office/drawing/2014/main" id="{2679D7E9-F919-4A47-8C19-D5646C7ED006}"/>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Financial impact</a:t>
            </a:r>
          </a:p>
        </p:txBody>
      </p:sp>
    </p:spTree>
    <p:extLst>
      <p:ext uri="{BB962C8B-B14F-4D97-AF65-F5344CB8AC3E}">
        <p14:creationId xmlns:p14="http://schemas.microsoft.com/office/powerpoint/2010/main" val="1780733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FA214-046D-4543-9B26-13EDBAFC82E6}"/>
              </a:ext>
            </a:extLst>
          </p:cNvPr>
          <p:cNvSpPr>
            <a:spLocks noGrp="1"/>
          </p:cNvSpPr>
          <p:nvPr>
            <p:ph type="body" sz="quarter" idx="22"/>
          </p:nvPr>
        </p:nvSpPr>
        <p:spPr/>
        <p:txBody>
          <a:bodyPr/>
          <a:lstStyle/>
          <a:p>
            <a:r>
              <a:rPr lang="en-US" dirty="0"/>
              <a:t>Family finances have therefore been affected in different ways, with some finding that they are better off than they were before</a:t>
            </a:r>
          </a:p>
        </p:txBody>
      </p:sp>
      <p:sp>
        <p:nvSpPr>
          <p:cNvPr id="4" name="Slide Number Placeholder 3">
            <a:extLst>
              <a:ext uri="{FF2B5EF4-FFF2-40B4-BE49-F238E27FC236}">
                <a16:creationId xmlns:a16="http://schemas.microsoft.com/office/drawing/2014/main" id="{2B2C93DA-37DA-BB4B-9506-A5533378ABA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8471338C-F315-E145-AE3B-41E9188FF325}"/>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32" name="Group 31">
            <a:extLst>
              <a:ext uri="{FF2B5EF4-FFF2-40B4-BE49-F238E27FC236}">
                <a16:creationId xmlns:a16="http://schemas.microsoft.com/office/drawing/2014/main" id="{03C7B849-5406-374D-B216-B44CD618EE34}"/>
              </a:ext>
            </a:extLst>
          </p:cNvPr>
          <p:cNvGrpSpPr/>
          <p:nvPr/>
        </p:nvGrpSpPr>
        <p:grpSpPr>
          <a:xfrm>
            <a:off x="1593827" y="3156526"/>
            <a:ext cx="5258655" cy="6574561"/>
            <a:chOff x="13023850" y="3156526"/>
            <a:chExt cx="5583215" cy="6574561"/>
          </a:xfrm>
        </p:grpSpPr>
        <p:sp>
          <p:nvSpPr>
            <p:cNvPr id="33" name="Rectangle 32">
              <a:extLst>
                <a:ext uri="{FF2B5EF4-FFF2-40B4-BE49-F238E27FC236}">
                  <a16:creationId xmlns:a16="http://schemas.microsoft.com/office/drawing/2014/main" id="{E87A167A-6D42-504E-970C-12E5B7315CE2}"/>
                </a:ext>
              </a:extLst>
            </p:cNvPr>
            <p:cNvSpPr/>
            <p:nvPr/>
          </p:nvSpPr>
          <p:spPr>
            <a:xfrm>
              <a:off x="13023850" y="3156526"/>
              <a:ext cx="5583215" cy="6574561"/>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b" anchorCtr="0" forceAA="0" compatLnSpc="1">
              <a:prstTxWarp prst="textNoShape">
                <a:avLst/>
              </a:prstTxWarp>
              <a:noAutofit/>
            </a:bodyPr>
            <a:lstStyle/>
            <a:p>
              <a:pPr marL="22225" algn="ctr">
                <a:spcBef>
                  <a:spcPts val="1800"/>
                </a:spcBef>
                <a:spcAft>
                  <a:spcPts val="600"/>
                </a:spcAft>
              </a:pPr>
              <a:endParaRPr lang="en-GB" sz="2400" i="1" dirty="0">
                <a:solidFill>
                  <a:schemeClr val="bg1"/>
                </a:solidFill>
                <a:latin typeface="Arial" charset="0"/>
                <a:ea typeface="Arial" charset="0"/>
                <a:cs typeface="Arial" charset="0"/>
              </a:endParaRPr>
            </a:p>
            <a:p>
              <a:pPr marL="22225" algn="ctr">
                <a:spcBef>
                  <a:spcPts val="1800"/>
                </a:spcBef>
                <a:spcAft>
                  <a:spcPts val="600"/>
                </a:spcAft>
              </a:pPr>
              <a:endParaRPr lang="en-GB" sz="2400" i="1" dirty="0">
                <a:solidFill>
                  <a:schemeClr val="bg1"/>
                </a:solidFill>
                <a:latin typeface="Arial" charset="0"/>
                <a:ea typeface="Arial" charset="0"/>
                <a:cs typeface="Arial" charset="0"/>
              </a:endParaRPr>
            </a:p>
            <a:p>
              <a:pPr marL="22225" algn="ctr">
                <a:spcBef>
                  <a:spcPts val="1800"/>
                </a:spcBef>
                <a:spcAft>
                  <a:spcPts val="600"/>
                </a:spcAft>
              </a:pPr>
              <a:endParaRPr lang="en-GB" sz="2400" i="1" dirty="0">
                <a:solidFill>
                  <a:schemeClr val="bg1"/>
                </a:solidFill>
                <a:latin typeface="Arial" charset="0"/>
                <a:ea typeface="Arial" charset="0"/>
                <a:cs typeface="Arial" charset="0"/>
              </a:endParaRPr>
            </a:p>
            <a:p>
              <a:pPr marL="22225" algn="ctr">
                <a:spcBef>
                  <a:spcPts val="1800"/>
                </a:spcBef>
                <a:spcAft>
                  <a:spcPts val="600"/>
                </a:spcAft>
              </a:pPr>
              <a:endParaRPr lang="en-GB" sz="2400" i="1" dirty="0">
                <a:solidFill>
                  <a:schemeClr val="bg1"/>
                </a:solidFill>
                <a:latin typeface="Arial" charset="0"/>
                <a:ea typeface="Arial" charset="0"/>
                <a:cs typeface="Arial" charset="0"/>
              </a:endParaRPr>
            </a:p>
            <a:p>
              <a:pPr marL="22225" algn="ctr">
                <a:spcBef>
                  <a:spcPts val="1800"/>
                </a:spcBef>
                <a:spcAft>
                  <a:spcPts val="600"/>
                </a:spcAft>
              </a:pPr>
              <a:endParaRPr lang="en-GB" sz="2400" i="1" dirty="0">
                <a:solidFill>
                  <a:schemeClr val="bg1"/>
                </a:solidFill>
                <a:latin typeface="Arial" charset="0"/>
                <a:ea typeface="Arial" charset="0"/>
                <a:cs typeface="Arial" charset="0"/>
              </a:endParaRPr>
            </a:p>
          </p:txBody>
        </p:sp>
        <p:sp>
          <p:nvSpPr>
            <p:cNvPr id="34" name="TextBox 33">
              <a:extLst>
                <a:ext uri="{FF2B5EF4-FFF2-40B4-BE49-F238E27FC236}">
                  <a16:creationId xmlns:a16="http://schemas.microsoft.com/office/drawing/2014/main" id="{9F151135-3C49-614F-9B1F-C4A53089C04C}"/>
                </a:ext>
              </a:extLst>
            </p:cNvPr>
            <p:cNvSpPr txBox="1"/>
            <p:nvPr/>
          </p:nvSpPr>
          <p:spPr>
            <a:xfrm>
              <a:off x="13136489" y="6154062"/>
              <a:ext cx="5382235" cy="3477875"/>
            </a:xfrm>
            <a:prstGeom prst="rect">
              <a:avLst/>
            </a:prstGeom>
            <a:solidFill>
              <a:schemeClr val="accent5">
                <a:lumMod val="20000"/>
                <a:lumOff val="80000"/>
              </a:schemeClr>
            </a:solidFill>
          </p:spPr>
          <p:txBody>
            <a:bodyPr wrap="square" rtlCol="0">
              <a:spAutoFit/>
            </a:bodyPr>
            <a:lstStyle/>
            <a:p>
              <a:pPr algn="ctr">
                <a:buClr>
                  <a:schemeClr val="tx2"/>
                </a:buClr>
              </a:pPr>
              <a:r>
                <a:rPr lang="en-US" sz="2000" dirty="0">
                  <a:latin typeface="Arial" charset="0"/>
                  <a:ea typeface="Arial" charset="0"/>
                  <a:cs typeface="Arial" charset="0"/>
                </a:rPr>
                <a:t>Just 3 weeks prior to lockdown, Danielle secured a new role as a contractor in business analysis. Once lockdown began, her contract was put on hold for several weeks without pay, until the client decided to bring it entirely to an end. The agency she had secured this role through did not offer any kind of support, financial or otherwise. The paychecks Danielle had received were vital in helping to get through the first few weeks of lockdown.</a:t>
              </a:r>
            </a:p>
          </p:txBody>
        </p:sp>
      </p:grpSp>
      <p:sp>
        <p:nvSpPr>
          <p:cNvPr id="35" name="TextBox 34">
            <a:extLst>
              <a:ext uri="{FF2B5EF4-FFF2-40B4-BE49-F238E27FC236}">
                <a16:creationId xmlns:a16="http://schemas.microsoft.com/office/drawing/2014/main" id="{1CB124AC-D4F9-BD46-AF91-ED379B235433}"/>
              </a:ext>
            </a:extLst>
          </p:cNvPr>
          <p:cNvSpPr txBox="1"/>
          <p:nvPr/>
        </p:nvSpPr>
        <p:spPr>
          <a:xfrm>
            <a:off x="1593828" y="3352418"/>
            <a:ext cx="5258654" cy="584775"/>
          </a:xfrm>
          <a:prstGeom prst="rect">
            <a:avLst/>
          </a:prstGeom>
          <a:solidFill>
            <a:schemeClr val="accent5">
              <a:lumMod val="60000"/>
              <a:lumOff val="40000"/>
            </a:schemeClr>
          </a:solidFill>
        </p:spPr>
        <p:txBody>
          <a:bodyPr wrap="square" rtlCol="0">
            <a:spAutoFit/>
          </a:bodyPr>
          <a:lstStyle/>
          <a:p>
            <a:pPr algn="ctr">
              <a:buClr>
                <a:schemeClr val="tx2"/>
              </a:buClr>
            </a:pPr>
            <a:r>
              <a:rPr lang="en-US" sz="3200" b="1" dirty="0">
                <a:latin typeface="Arial" charset="0"/>
                <a:ea typeface="Arial" charset="0"/>
                <a:cs typeface="Arial" charset="0"/>
              </a:rPr>
              <a:t>Case study: Danielle*</a:t>
            </a:r>
          </a:p>
        </p:txBody>
      </p:sp>
      <p:sp>
        <p:nvSpPr>
          <p:cNvPr id="36" name="Rectangular Callout 35">
            <a:extLst>
              <a:ext uri="{FF2B5EF4-FFF2-40B4-BE49-F238E27FC236}">
                <a16:creationId xmlns:a16="http://schemas.microsoft.com/office/drawing/2014/main" id="{E8ACB005-8CBF-2C4F-BAFD-F0309FA5B503}"/>
              </a:ext>
            </a:extLst>
          </p:cNvPr>
          <p:cNvSpPr/>
          <p:nvPr/>
        </p:nvSpPr>
        <p:spPr>
          <a:xfrm>
            <a:off x="1799086" y="4130675"/>
            <a:ext cx="4863701" cy="1794611"/>
          </a:xfrm>
          <a:prstGeom prst="wedgeRectCallout">
            <a:avLst>
              <a:gd name="adj1" fmla="val 27848"/>
              <a:gd name="adj2" fmla="val 61529"/>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algn="ctr">
              <a:spcBef>
                <a:spcPts val="600"/>
              </a:spcBef>
              <a:spcAft>
                <a:spcPts val="600"/>
              </a:spcAft>
            </a:pPr>
            <a:r>
              <a:rPr lang="en-GB" sz="2000" i="1" dirty="0">
                <a:solidFill>
                  <a:schemeClr val="tx1"/>
                </a:solidFill>
                <a:latin typeface="Arial" charset="0"/>
                <a:ea typeface="Arial" charset="0"/>
                <a:cs typeface="Arial" charset="0"/>
              </a:rPr>
              <a:t>“I’m just in the same process of looking for work, applying, calling, doing interviews. There’s just not much to apply for, this is the problem.”</a:t>
            </a:r>
            <a:endParaRPr lang="en-GB" sz="2000" dirty="0">
              <a:solidFill>
                <a:schemeClr val="tx1"/>
              </a:solidFill>
              <a:latin typeface="Arial" charset="0"/>
              <a:ea typeface="Arial" charset="0"/>
              <a:cs typeface="Arial" charset="0"/>
            </a:endParaRPr>
          </a:p>
        </p:txBody>
      </p:sp>
      <p:grpSp>
        <p:nvGrpSpPr>
          <p:cNvPr id="37" name="Group 36">
            <a:extLst>
              <a:ext uri="{FF2B5EF4-FFF2-40B4-BE49-F238E27FC236}">
                <a16:creationId xmlns:a16="http://schemas.microsoft.com/office/drawing/2014/main" id="{6F7D93D4-3F6A-EC44-B88E-5EBC06C7403B}"/>
              </a:ext>
            </a:extLst>
          </p:cNvPr>
          <p:cNvGrpSpPr/>
          <p:nvPr/>
        </p:nvGrpSpPr>
        <p:grpSpPr>
          <a:xfrm>
            <a:off x="13360603" y="3156526"/>
            <a:ext cx="5258655" cy="6574561"/>
            <a:chOff x="13023850" y="3156526"/>
            <a:chExt cx="5583215" cy="6574561"/>
          </a:xfrm>
        </p:grpSpPr>
        <p:sp>
          <p:nvSpPr>
            <p:cNvPr id="38" name="Rectangle 37">
              <a:extLst>
                <a:ext uri="{FF2B5EF4-FFF2-40B4-BE49-F238E27FC236}">
                  <a16:creationId xmlns:a16="http://schemas.microsoft.com/office/drawing/2014/main" id="{78ED611F-5B55-D84C-931E-D552D81B5DA3}"/>
                </a:ext>
              </a:extLst>
            </p:cNvPr>
            <p:cNvSpPr/>
            <p:nvPr/>
          </p:nvSpPr>
          <p:spPr>
            <a:xfrm>
              <a:off x="13023850" y="3156526"/>
              <a:ext cx="5583215" cy="6574561"/>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b" anchorCtr="0" forceAA="0" compatLnSpc="1">
              <a:prstTxWarp prst="textNoShape">
                <a:avLst/>
              </a:prstTxWarp>
              <a:noAutofit/>
            </a:bodyPr>
            <a:lstStyle/>
            <a:p>
              <a:pPr marL="22225" algn="ctr">
                <a:spcBef>
                  <a:spcPts val="1800"/>
                </a:spcBef>
                <a:spcAft>
                  <a:spcPts val="600"/>
                </a:spcAft>
              </a:pPr>
              <a:endParaRPr lang="en-GB" sz="2400" i="1" dirty="0">
                <a:solidFill>
                  <a:schemeClr val="bg1"/>
                </a:solidFill>
                <a:latin typeface="Arial" charset="0"/>
                <a:ea typeface="Arial" charset="0"/>
                <a:cs typeface="Arial" charset="0"/>
              </a:endParaRPr>
            </a:p>
            <a:p>
              <a:pPr marL="22225" algn="ctr">
                <a:spcBef>
                  <a:spcPts val="1800"/>
                </a:spcBef>
                <a:spcAft>
                  <a:spcPts val="600"/>
                </a:spcAft>
              </a:pPr>
              <a:endParaRPr lang="en-GB" sz="2400" i="1" dirty="0">
                <a:solidFill>
                  <a:schemeClr val="bg1"/>
                </a:solidFill>
                <a:latin typeface="Arial" charset="0"/>
                <a:ea typeface="Arial" charset="0"/>
                <a:cs typeface="Arial" charset="0"/>
              </a:endParaRPr>
            </a:p>
            <a:p>
              <a:pPr marL="22225" algn="ctr">
                <a:spcBef>
                  <a:spcPts val="1800"/>
                </a:spcBef>
                <a:spcAft>
                  <a:spcPts val="600"/>
                </a:spcAft>
              </a:pPr>
              <a:endParaRPr lang="en-GB" sz="2400" i="1" dirty="0">
                <a:solidFill>
                  <a:schemeClr val="bg1"/>
                </a:solidFill>
                <a:latin typeface="Arial" charset="0"/>
                <a:ea typeface="Arial" charset="0"/>
                <a:cs typeface="Arial" charset="0"/>
              </a:endParaRPr>
            </a:p>
            <a:p>
              <a:pPr marL="22225" algn="ctr">
                <a:spcBef>
                  <a:spcPts val="1800"/>
                </a:spcBef>
                <a:spcAft>
                  <a:spcPts val="600"/>
                </a:spcAft>
              </a:pPr>
              <a:endParaRPr lang="en-GB" sz="2400" i="1" dirty="0">
                <a:solidFill>
                  <a:schemeClr val="bg1"/>
                </a:solidFill>
                <a:latin typeface="Arial" charset="0"/>
                <a:ea typeface="Arial" charset="0"/>
                <a:cs typeface="Arial" charset="0"/>
              </a:endParaRPr>
            </a:p>
            <a:p>
              <a:pPr marL="22225" algn="ctr">
                <a:spcBef>
                  <a:spcPts val="1800"/>
                </a:spcBef>
                <a:spcAft>
                  <a:spcPts val="600"/>
                </a:spcAft>
              </a:pPr>
              <a:endParaRPr lang="en-GB" sz="2400" i="1" dirty="0">
                <a:solidFill>
                  <a:schemeClr val="bg1"/>
                </a:solidFill>
                <a:latin typeface="Arial" charset="0"/>
                <a:ea typeface="Arial" charset="0"/>
                <a:cs typeface="Arial" charset="0"/>
              </a:endParaRPr>
            </a:p>
          </p:txBody>
        </p:sp>
        <p:sp>
          <p:nvSpPr>
            <p:cNvPr id="39" name="TextBox 38">
              <a:extLst>
                <a:ext uri="{FF2B5EF4-FFF2-40B4-BE49-F238E27FC236}">
                  <a16:creationId xmlns:a16="http://schemas.microsoft.com/office/drawing/2014/main" id="{F128229E-0D8E-CA46-B23C-4968C0FBA5F4}"/>
                </a:ext>
              </a:extLst>
            </p:cNvPr>
            <p:cNvSpPr txBox="1"/>
            <p:nvPr/>
          </p:nvSpPr>
          <p:spPr>
            <a:xfrm>
              <a:off x="13060042" y="6155006"/>
              <a:ext cx="5431312" cy="3477875"/>
            </a:xfrm>
            <a:prstGeom prst="rect">
              <a:avLst/>
            </a:prstGeom>
            <a:solidFill>
              <a:schemeClr val="accent6">
                <a:lumMod val="20000"/>
                <a:lumOff val="80000"/>
              </a:schemeClr>
            </a:solidFill>
          </p:spPr>
          <p:txBody>
            <a:bodyPr wrap="square" rtlCol="0">
              <a:spAutoFit/>
            </a:bodyPr>
            <a:lstStyle/>
            <a:p>
              <a:pPr algn="ctr">
                <a:buClr>
                  <a:schemeClr val="tx2"/>
                </a:buClr>
              </a:pPr>
              <a:r>
                <a:rPr lang="en-US" sz="2000" dirty="0">
                  <a:latin typeface="Arial" charset="0"/>
                  <a:ea typeface="Arial" charset="0"/>
                  <a:cs typeface="Arial" charset="0"/>
                </a:rPr>
                <a:t>Jake now works from home in his role as a customer service agent at a gas company. Despite not previously having any savings, Jake has built up £2000 from no longer commuting into London. With this money, Jake and his partner will carry out some home improvements and treat their three children at Christmas time. Looking forward, Jake has reservations about how permanent these changes will be, particularly if he returns to the office. </a:t>
              </a:r>
            </a:p>
          </p:txBody>
        </p:sp>
      </p:grpSp>
      <p:sp>
        <p:nvSpPr>
          <p:cNvPr id="40" name="TextBox 39">
            <a:extLst>
              <a:ext uri="{FF2B5EF4-FFF2-40B4-BE49-F238E27FC236}">
                <a16:creationId xmlns:a16="http://schemas.microsoft.com/office/drawing/2014/main" id="{3DF03DDA-49B0-9B45-8AE9-BA7FE7515EC9}"/>
              </a:ext>
            </a:extLst>
          </p:cNvPr>
          <p:cNvSpPr txBox="1"/>
          <p:nvPr/>
        </p:nvSpPr>
        <p:spPr>
          <a:xfrm>
            <a:off x="13360604" y="3352418"/>
            <a:ext cx="5258654" cy="584775"/>
          </a:xfrm>
          <a:prstGeom prst="rect">
            <a:avLst/>
          </a:prstGeom>
          <a:solidFill>
            <a:schemeClr val="accent6">
              <a:lumMod val="60000"/>
              <a:lumOff val="40000"/>
            </a:schemeClr>
          </a:solidFill>
        </p:spPr>
        <p:txBody>
          <a:bodyPr wrap="square" rtlCol="0">
            <a:spAutoFit/>
          </a:bodyPr>
          <a:lstStyle/>
          <a:p>
            <a:pPr algn="ctr">
              <a:buClr>
                <a:schemeClr val="tx2"/>
              </a:buClr>
            </a:pPr>
            <a:r>
              <a:rPr lang="en-US" sz="3200" b="1" dirty="0">
                <a:latin typeface="Arial" charset="0"/>
                <a:ea typeface="Arial" charset="0"/>
                <a:cs typeface="Arial" charset="0"/>
              </a:rPr>
              <a:t>Case study: Jake*</a:t>
            </a:r>
          </a:p>
        </p:txBody>
      </p:sp>
      <p:sp>
        <p:nvSpPr>
          <p:cNvPr id="41" name="Rectangular Callout 40">
            <a:extLst>
              <a:ext uri="{FF2B5EF4-FFF2-40B4-BE49-F238E27FC236}">
                <a16:creationId xmlns:a16="http://schemas.microsoft.com/office/drawing/2014/main" id="{E3B0BC6B-4F18-014B-8F8B-53F831F30D70}"/>
              </a:ext>
            </a:extLst>
          </p:cNvPr>
          <p:cNvSpPr/>
          <p:nvPr/>
        </p:nvSpPr>
        <p:spPr>
          <a:xfrm>
            <a:off x="13565862" y="4130675"/>
            <a:ext cx="4863701" cy="1794611"/>
          </a:xfrm>
          <a:prstGeom prst="wedgeRectCallout">
            <a:avLst>
              <a:gd name="adj1" fmla="val 32548"/>
              <a:gd name="adj2" fmla="val 63349"/>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algn="ctr">
              <a:spcBef>
                <a:spcPts val="600"/>
              </a:spcBef>
              <a:spcAft>
                <a:spcPts val="600"/>
              </a:spcAft>
            </a:pPr>
            <a:r>
              <a:rPr lang="en-GB" sz="2000" i="1" dirty="0">
                <a:solidFill>
                  <a:schemeClr val="tx1"/>
                </a:solidFill>
                <a:latin typeface="Arial" charset="0"/>
                <a:cs typeface="Arial" charset="0"/>
              </a:rPr>
              <a:t>“I’ve got a desk set up in the corner of the lounge and it’s annoying for them because they have to be quiet when I take a phone call. But there’s nothing we can do. We’re lucky I can still work.”</a:t>
            </a:r>
          </a:p>
        </p:txBody>
      </p:sp>
      <p:grpSp>
        <p:nvGrpSpPr>
          <p:cNvPr id="42" name="Group 41">
            <a:extLst>
              <a:ext uri="{FF2B5EF4-FFF2-40B4-BE49-F238E27FC236}">
                <a16:creationId xmlns:a16="http://schemas.microsoft.com/office/drawing/2014/main" id="{037DB047-AC43-CC4D-BCDE-35E93F7C7866}"/>
              </a:ext>
            </a:extLst>
          </p:cNvPr>
          <p:cNvGrpSpPr/>
          <p:nvPr/>
        </p:nvGrpSpPr>
        <p:grpSpPr>
          <a:xfrm>
            <a:off x="7477214" y="3156526"/>
            <a:ext cx="5266436" cy="6574561"/>
            <a:chOff x="13023850" y="3156526"/>
            <a:chExt cx="5591476" cy="6574561"/>
          </a:xfrm>
        </p:grpSpPr>
        <p:sp>
          <p:nvSpPr>
            <p:cNvPr id="43" name="Rectangle 42">
              <a:extLst>
                <a:ext uri="{FF2B5EF4-FFF2-40B4-BE49-F238E27FC236}">
                  <a16:creationId xmlns:a16="http://schemas.microsoft.com/office/drawing/2014/main" id="{FD550001-8DB0-8248-A3C8-857E52569ACE}"/>
                </a:ext>
              </a:extLst>
            </p:cNvPr>
            <p:cNvSpPr/>
            <p:nvPr/>
          </p:nvSpPr>
          <p:spPr>
            <a:xfrm>
              <a:off x="13023850" y="3156526"/>
              <a:ext cx="5583215" cy="6574561"/>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b" anchorCtr="0" forceAA="0" compatLnSpc="1">
              <a:prstTxWarp prst="textNoShape">
                <a:avLst/>
              </a:prstTxWarp>
              <a:noAutofit/>
            </a:bodyPr>
            <a:lstStyle/>
            <a:p>
              <a:pPr marL="22225" algn="ctr">
                <a:spcBef>
                  <a:spcPts val="1800"/>
                </a:spcBef>
                <a:spcAft>
                  <a:spcPts val="600"/>
                </a:spcAft>
              </a:pPr>
              <a:endParaRPr lang="en-GB" sz="2400" i="1" dirty="0">
                <a:solidFill>
                  <a:schemeClr val="bg1"/>
                </a:solidFill>
                <a:latin typeface="Arial" charset="0"/>
                <a:ea typeface="Arial" charset="0"/>
                <a:cs typeface="Arial" charset="0"/>
              </a:endParaRPr>
            </a:p>
            <a:p>
              <a:pPr marL="22225" algn="ctr">
                <a:spcBef>
                  <a:spcPts val="1800"/>
                </a:spcBef>
                <a:spcAft>
                  <a:spcPts val="600"/>
                </a:spcAft>
              </a:pPr>
              <a:endParaRPr lang="en-GB" sz="2400" i="1" dirty="0">
                <a:solidFill>
                  <a:schemeClr val="bg1"/>
                </a:solidFill>
                <a:latin typeface="Arial" charset="0"/>
                <a:ea typeface="Arial" charset="0"/>
                <a:cs typeface="Arial" charset="0"/>
              </a:endParaRPr>
            </a:p>
            <a:p>
              <a:pPr marL="22225" algn="ctr">
                <a:spcBef>
                  <a:spcPts val="1800"/>
                </a:spcBef>
                <a:spcAft>
                  <a:spcPts val="600"/>
                </a:spcAft>
              </a:pPr>
              <a:endParaRPr lang="en-GB" sz="2400" i="1" dirty="0">
                <a:solidFill>
                  <a:schemeClr val="bg1"/>
                </a:solidFill>
                <a:latin typeface="Arial" charset="0"/>
                <a:ea typeface="Arial" charset="0"/>
                <a:cs typeface="Arial" charset="0"/>
              </a:endParaRPr>
            </a:p>
            <a:p>
              <a:pPr marL="22225" algn="ctr">
                <a:spcBef>
                  <a:spcPts val="1800"/>
                </a:spcBef>
                <a:spcAft>
                  <a:spcPts val="600"/>
                </a:spcAft>
              </a:pPr>
              <a:endParaRPr lang="en-GB" sz="2400" i="1" dirty="0">
                <a:solidFill>
                  <a:schemeClr val="bg1"/>
                </a:solidFill>
                <a:latin typeface="Arial" charset="0"/>
                <a:ea typeface="Arial" charset="0"/>
                <a:cs typeface="Arial" charset="0"/>
              </a:endParaRPr>
            </a:p>
            <a:p>
              <a:pPr marL="22225" algn="ctr">
                <a:spcBef>
                  <a:spcPts val="1800"/>
                </a:spcBef>
                <a:spcAft>
                  <a:spcPts val="600"/>
                </a:spcAft>
              </a:pPr>
              <a:endParaRPr lang="en-GB" sz="2400" i="1" dirty="0">
                <a:solidFill>
                  <a:schemeClr val="bg1"/>
                </a:solidFill>
                <a:latin typeface="Arial" charset="0"/>
                <a:ea typeface="Arial" charset="0"/>
                <a:cs typeface="Arial" charset="0"/>
              </a:endParaRPr>
            </a:p>
          </p:txBody>
        </p:sp>
        <p:sp>
          <p:nvSpPr>
            <p:cNvPr id="44" name="TextBox 43">
              <a:extLst>
                <a:ext uri="{FF2B5EF4-FFF2-40B4-BE49-F238E27FC236}">
                  <a16:creationId xmlns:a16="http://schemas.microsoft.com/office/drawing/2014/main" id="{C51B51B4-0E3E-D24F-BA6F-ADFDCB4776D4}"/>
                </a:ext>
              </a:extLst>
            </p:cNvPr>
            <p:cNvSpPr txBox="1"/>
            <p:nvPr/>
          </p:nvSpPr>
          <p:spPr>
            <a:xfrm>
              <a:off x="13032112" y="6154062"/>
              <a:ext cx="5583214" cy="3477875"/>
            </a:xfrm>
            <a:prstGeom prst="rect">
              <a:avLst/>
            </a:prstGeom>
            <a:solidFill>
              <a:schemeClr val="accent4">
                <a:lumMod val="20000"/>
                <a:lumOff val="80000"/>
              </a:schemeClr>
            </a:solidFill>
          </p:spPr>
          <p:txBody>
            <a:bodyPr wrap="square" rtlCol="0">
              <a:spAutoFit/>
            </a:bodyPr>
            <a:lstStyle/>
            <a:p>
              <a:pPr algn="ctr">
                <a:buClr>
                  <a:schemeClr val="tx2"/>
                </a:buClr>
              </a:pPr>
              <a:r>
                <a:rPr lang="en-US" sz="2000" dirty="0">
                  <a:latin typeface="Arial" charset="0"/>
                  <a:ea typeface="Arial" charset="0"/>
                  <a:cs typeface="Arial" charset="0"/>
                </a:rPr>
                <a:t>As a key worker, the first impact Jo experienced working in a prison was a big reduction and limitation of the number of shifts she received. This was concerning and left Jo unsure of how she would pay her bills going forward. Soon after, Jo heard rumours of redundancies, and so began searching for a new role. With her experience, she quickly secured another key worker role supporting adults with disabilities and is now waiting to start and receive her first paycheck. </a:t>
              </a:r>
            </a:p>
          </p:txBody>
        </p:sp>
      </p:grpSp>
      <p:sp>
        <p:nvSpPr>
          <p:cNvPr id="45" name="TextBox 44">
            <a:extLst>
              <a:ext uri="{FF2B5EF4-FFF2-40B4-BE49-F238E27FC236}">
                <a16:creationId xmlns:a16="http://schemas.microsoft.com/office/drawing/2014/main" id="{8CA1D5F3-3E25-3F4B-AB86-AD7547320DBC}"/>
              </a:ext>
            </a:extLst>
          </p:cNvPr>
          <p:cNvSpPr txBox="1"/>
          <p:nvPr/>
        </p:nvSpPr>
        <p:spPr>
          <a:xfrm>
            <a:off x="7477215" y="3352418"/>
            <a:ext cx="5258654" cy="584775"/>
          </a:xfrm>
          <a:prstGeom prst="rect">
            <a:avLst/>
          </a:prstGeom>
          <a:solidFill>
            <a:schemeClr val="accent4">
              <a:lumMod val="60000"/>
              <a:lumOff val="40000"/>
            </a:schemeClr>
          </a:solidFill>
        </p:spPr>
        <p:txBody>
          <a:bodyPr wrap="square" rtlCol="0">
            <a:spAutoFit/>
          </a:bodyPr>
          <a:lstStyle/>
          <a:p>
            <a:pPr algn="ctr">
              <a:buClr>
                <a:schemeClr val="tx2"/>
              </a:buClr>
            </a:pPr>
            <a:r>
              <a:rPr lang="en-US" sz="3200" b="1" dirty="0">
                <a:latin typeface="Arial" charset="0"/>
                <a:ea typeface="Arial" charset="0"/>
                <a:cs typeface="Arial" charset="0"/>
              </a:rPr>
              <a:t>Case study: Jo*</a:t>
            </a:r>
          </a:p>
        </p:txBody>
      </p:sp>
      <p:sp>
        <p:nvSpPr>
          <p:cNvPr id="46" name="Rectangular Callout 45">
            <a:extLst>
              <a:ext uri="{FF2B5EF4-FFF2-40B4-BE49-F238E27FC236}">
                <a16:creationId xmlns:a16="http://schemas.microsoft.com/office/drawing/2014/main" id="{51402DBC-5F70-ED44-A097-D1AFAAAE9C1B}"/>
              </a:ext>
            </a:extLst>
          </p:cNvPr>
          <p:cNvSpPr/>
          <p:nvPr/>
        </p:nvSpPr>
        <p:spPr>
          <a:xfrm>
            <a:off x="7682473" y="4130675"/>
            <a:ext cx="4863701" cy="1794611"/>
          </a:xfrm>
          <a:prstGeom prst="wedgeRectCallout">
            <a:avLst>
              <a:gd name="adj1" fmla="val 32548"/>
              <a:gd name="adj2" fmla="val 5971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algn="ctr">
              <a:spcBef>
                <a:spcPts val="600"/>
              </a:spcBef>
              <a:spcAft>
                <a:spcPts val="600"/>
              </a:spcAft>
            </a:pPr>
            <a:r>
              <a:rPr lang="en-GB" sz="2000" i="1" dirty="0">
                <a:solidFill>
                  <a:schemeClr val="tx1"/>
                </a:solidFill>
                <a:latin typeface="Arial" charset="0"/>
                <a:cs typeface="Arial" charset="0"/>
              </a:rPr>
              <a:t>“I’m not going to have what I wanted in terms of working my way up in the prison, but to be honest I just want to progress somewhere and get into the management side of things.”</a:t>
            </a:r>
          </a:p>
        </p:txBody>
      </p:sp>
      <p:sp>
        <p:nvSpPr>
          <p:cNvPr id="20" name="Text Placeholder 4">
            <a:extLst>
              <a:ext uri="{FF2B5EF4-FFF2-40B4-BE49-F238E27FC236}">
                <a16:creationId xmlns:a16="http://schemas.microsoft.com/office/drawing/2014/main" id="{491C2CA1-B20B-CA40-A4A2-9F74DD057124}"/>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Financial impact</a:t>
            </a:r>
          </a:p>
        </p:txBody>
      </p:sp>
    </p:spTree>
    <p:extLst>
      <p:ext uri="{BB962C8B-B14F-4D97-AF65-F5344CB8AC3E}">
        <p14:creationId xmlns:p14="http://schemas.microsoft.com/office/powerpoint/2010/main" val="839791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A37B96-555E-654B-9E35-613BB93061A7}"/>
              </a:ext>
            </a:extLst>
          </p:cNvPr>
          <p:cNvSpPr>
            <a:spLocks noGrp="1"/>
          </p:cNvSpPr>
          <p:nvPr>
            <p:ph type="body" sz="quarter" idx="22"/>
          </p:nvPr>
        </p:nvSpPr>
        <p:spPr/>
        <p:txBody>
          <a:bodyPr/>
          <a:lstStyle/>
          <a:p>
            <a:r>
              <a:rPr lang="en-US" dirty="0"/>
              <a:t>All have seen outgoings decrease – but this is not enough to compensate those who have seen their income decrease</a:t>
            </a:r>
          </a:p>
        </p:txBody>
      </p:sp>
      <p:sp>
        <p:nvSpPr>
          <p:cNvPr id="4" name="Slide Number Placeholder 3">
            <a:extLst>
              <a:ext uri="{FF2B5EF4-FFF2-40B4-BE49-F238E27FC236}">
                <a16:creationId xmlns:a16="http://schemas.microsoft.com/office/drawing/2014/main" id="{55F913E3-7624-2948-B303-E3D94F8C857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2CD68FEA-5CB6-4241-BBD3-7E10254C9192}"/>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Rectangle 6">
            <a:extLst>
              <a:ext uri="{FF2B5EF4-FFF2-40B4-BE49-F238E27FC236}">
                <a16:creationId xmlns:a16="http://schemas.microsoft.com/office/drawing/2014/main" id="{02EE2703-0B76-DE46-9BC6-2EDACB07F9F3}"/>
              </a:ext>
            </a:extLst>
          </p:cNvPr>
          <p:cNvSpPr/>
          <p:nvPr/>
        </p:nvSpPr>
        <p:spPr>
          <a:xfrm>
            <a:off x="2584450" y="3559463"/>
            <a:ext cx="4648177" cy="187844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200" b="0" i="0" u="none" strike="noStrike" kern="1200" cap="none" spc="0" normalizeH="0" baseline="0" noProof="0" dirty="0">
                <a:ln>
                  <a:noFill/>
                </a:ln>
                <a:solidFill>
                  <a:schemeClr val="bg1"/>
                </a:solidFill>
                <a:effectLst/>
                <a:uLnTx/>
                <a:uFillTx/>
                <a:latin typeface="Arial" charset="0"/>
                <a:ea typeface="Arial" charset="0"/>
                <a:cs typeface="Arial" charset="0"/>
              </a:rPr>
              <a:t>All spent more on </a:t>
            </a:r>
            <a:r>
              <a:rPr kumimoji="0" lang="en-US" sz="2200" b="1" i="0" u="none" strike="noStrike" kern="1200" cap="none" spc="0" normalizeH="0" baseline="0" noProof="0" dirty="0">
                <a:ln>
                  <a:noFill/>
                </a:ln>
                <a:solidFill>
                  <a:schemeClr val="bg1"/>
                </a:solidFill>
                <a:effectLst/>
                <a:uLnTx/>
                <a:uFillTx/>
                <a:latin typeface="Arial" charset="0"/>
                <a:ea typeface="Arial" charset="0"/>
                <a:cs typeface="Arial" charset="0"/>
              </a:rPr>
              <a:t>heating and electricity bills</a:t>
            </a:r>
            <a:r>
              <a:rPr kumimoji="0" lang="en-US" sz="2200" b="0" i="0" u="none" strike="noStrike" kern="1200" cap="none" spc="0" normalizeH="0" baseline="0" noProof="0" dirty="0">
                <a:ln>
                  <a:noFill/>
                </a:ln>
                <a:solidFill>
                  <a:schemeClr val="bg1"/>
                </a:solidFill>
                <a:effectLst/>
                <a:uLnTx/>
                <a:uFillTx/>
                <a:latin typeface="Arial" charset="0"/>
                <a:ea typeface="Arial" charset="0"/>
                <a:cs typeface="Arial" charset="0"/>
              </a:rPr>
              <a:t> at the beginning of lockdown, and some spent more on </a:t>
            </a:r>
            <a:r>
              <a:rPr kumimoji="0" lang="en-US" sz="2200" b="1" i="0" u="none" strike="noStrike" kern="1200" cap="none" spc="0" normalizeH="0" baseline="0" noProof="0" dirty="0">
                <a:ln>
                  <a:noFill/>
                </a:ln>
                <a:solidFill>
                  <a:schemeClr val="bg1"/>
                </a:solidFill>
                <a:effectLst/>
                <a:uLnTx/>
                <a:uFillTx/>
                <a:latin typeface="Arial" charset="0"/>
                <a:ea typeface="Arial" charset="0"/>
                <a:cs typeface="Arial" charset="0"/>
              </a:rPr>
              <a:t>children’s toys and/or learning resources</a:t>
            </a:r>
          </a:p>
        </p:txBody>
      </p:sp>
      <p:sp>
        <p:nvSpPr>
          <p:cNvPr id="8" name="Rectangle 7">
            <a:extLst>
              <a:ext uri="{FF2B5EF4-FFF2-40B4-BE49-F238E27FC236}">
                <a16:creationId xmlns:a16="http://schemas.microsoft.com/office/drawing/2014/main" id="{1918A803-46C5-EA48-BDAF-24748E53E68C}"/>
              </a:ext>
            </a:extLst>
          </p:cNvPr>
          <p:cNvSpPr/>
          <p:nvPr/>
        </p:nvSpPr>
        <p:spPr>
          <a:xfrm>
            <a:off x="2584450" y="5654675"/>
            <a:ext cx="4648177" cy="1878440"/>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Views on how spending on </a:t>
            </a:r>
            <a:r>
              <a:rPr kumimoji="0" lang="en-US" sz="2200" b="1" i="0" u="none" strike="noStrike" kern="1200" cap="none" spc="0" normalizeH="0" baseline="0" noProof="0" dirty="0">
                <a:ln>
                  <a:noFill/>
                </a:ln>
                <a:solidFill>
                  <a:srgbClr val="000000"/>
                </a:solidFill>
                <a:effectLst/>
                <a:uLnTx/>
                <a:uFillTx/>
                <a:latin typeface="Arial" charset="0"/>
                <a:ea typeface="Arial" charset="0"/>
                <a:cs typeface="Arial" charset="0"/>
              </a:rPr>
              <a:t>food </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changed were mixed – some were spending more to feed the whole family, but others were ‘shopping smarter’</a:t>
            </a:r>
          </a:p>
        </p:txBody>
      </p:sp>
      <p:sp>
        <p:nvSpPr>
          <p:cNvPr id="9" name="Rectangle 8">
            <a:extLst>
              <a:ext uri="{FF2B5EF4-FFF2-40B4-BE49-F238E27FC236}">
                <a16:creationId xmlns:a16="http://schemas.microsoft.com/office/drawing/2014/main" id="{E86B3CE4-C03E-AE4F-B7C3-20E1CC0A93B5}"/>
              </a:ext>
            </a:extLst>
          </p:cNvPr>
          <p:cNvSpPr/>
          <p:nvPr/>
        </p:nvSpPr>
        <p:spPr>
          <a:xfrm>
            <a:off x="2584450" y="7749887"/>
            <a:ext cx="4648177" cy="187844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All were saving money on </a:t>
            </a:r>
            <a:r>
              <a:rPr kumimoji="0" lang="en-US" sz="2200" b="1" i="0" u="none" strike="noStrike" kern="1200" cap="none" spc="0" normalizeH="0" baseline="0" noProof="0" dirty="0">
                <a:ln>
                  <a:noFill/>
                </a:ln>
                <a:solidFill>
                  <a:srgbClr val="000000"/>
                </a:solidFill>
                <a:effectLst/>
                <a:uLnTx/>
                <a:uFillTx/>
                <a:latin typeface="Arial" charset="0"/>
                <a:ea typeface="Arial" charset="0"/>
                <a:cs typeface="Arial" charset="0"/>
              </a:rPr>
              <a:t>travel and eating out, </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and most were also holding back on making ‘big purchases’</a:t>
            </a:r>
          </a:p>
        </p:txBody>
      </p:sp>
      <p:sp>
        <p:nvSpPr>
          <p:cNvPr id="10" name="TextBox 9">
            <a:extLst>
              <a:ext uri="{FF2B5EF4-FFF2-40B4-BE49-F238E27FC236}">
                <a16:creationId xmlns:a16="http://schemas.microsoft.com/office/drawing/2014/main" id="{CA237844-8AEA-F54B-B078-7C9192545C67}"/>
              </a:ext>
            </a:extLst>
          </p:cNvPr>
          <p:cNvSpPr txBox="1"/>
          <p:nvPr/>
        </p:nvSpPr>
        <p:spPr>
          <a:xfrm rot="16200000">
            <a:off x="1442823" y="8793093"/>
            <a:ext cx="88678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6DA6"/>
              </a:buClr>
              <a:buSzTx/>
              <a:buFontTx/>
              <a:buNone/>
              <a:tabLst/>
              <a:defRPr/>
            </a:pPr>
            <a:r>
              <a:rPr kumimoji="0" lang="en-US" sz="2400" b="1" i="0" u="none" strike="noStrike" kern="1200" cap="none" spc="0" normalizeH="0" baseline="0" noProof="0" dirty="0">
                <a:ln>
                  <a:noFill/>
                </a:ln>
                <a:solidFill>
                  <a:srgbClr val="6D6E71"/>
                </a:solidFill>
                <a:effectLst/>
                <a:uLnTx/>
                <a:uFillTx/>
                <a:latin typeface="Arial" charset="0"/>
                <a:ea typeface="Arial" charset="0"/>
                <a:cs typeface="Arial" charset="0"/>
              </a:rPr>
              <a:t>Less</a:t>
            </a:r>
          </a:p>
        </p:txBody>
      </p:sp>
      <p:sp>
        <p:nvSpPr>
          <p:cNvPr id="11" name="TextBox 10">
            <a:extLst>
              <a:ext uri="{FF2B5EF4-FFF2-40B4-BE49-F238E27FC236}">
                <a16:creationId xmlns:a16="http://schemas.microsoft.com/office/drawing/2014/main" id="{4467A247-8563-104A-B89B-3057EA3313AE}"/>
              </a:ext>
            </a:extLst>
          </p:cNvPr>
          <p:cNvSpPr txBox="1"/>
          <p:nvPr/>
        </p:nvSpPr>
        <p:spPr>
          <a:xfrm rot="16200000">
            <a:off x="1425992" y="3931454"/>
            <a:ext cx="92044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6DA6"/>
              </a:buClr>
              <a:buSzTx/>
              <a:buFontTx/>
              <a:buNone/>
              <a:tabLst/>
              <a:defRPr/>
            </a:pPr>
            <a:r>
              <a:rPr kumimoji="0" lang="en-US" sz="2400" b="1" i="0" u="none" strike="noStrike" kern="1200" cap="none" spc="0" normalizeH="0" baseline="0" noProof="0" dirty="0">
                <a:ln>
                  <a:noFill/>
                </a:ln>
                <a:solidFill>
                  <a:srgbClr val="6D6E71"/>
                </a:solidFill>
                <a:effectLst/>
                <a:uLnTx/>
                <a:uFillTx/>
                <a:latin typeface="Arial" charset="0"/>
                <a:ea typeface="Arial" charset="0"/>
                <a:cs typeface="Arial" charset="0"/>
              </a:rPr>
              <a:t>More</a:t>
            </a:r>
          </a:p>
        </p:txBody>
      </p:sp>
      <p:cxnSp>
        <p:nvCxnSpPr>
          <p:cNvPr id="13" name="Straight Arrow Connector 12">
            <a:extLst>
              <a:ext uri="{FF2B5EF4-FFF2-40B4-BE49-F238E27FC236}">
                <a16:creationId xmlns:a16="http://schemas.microsoft.com/office/drawing/2014/main" id="{AFBE22E6-4412-9543-A922-95BC5C8B0395}"/>
              </a:ext>
            </a:extLst>
          </p:cNvPr>
          <p:cNvCxnSpPr>
            <a:cxnSpLocks/>
          </p:cNvCxnSpPr>
          <p:nvPr/>
        </p:nvCxnSpPr>
        <p:spPr>
          <a:xfrm>
            <a:off x="2225019" y="3519335"/>
            <a:ext cx="0" cy="6108992"/>
          </a:xfrm>
          <a:prstGeom prst="straightConnector1">
            <a:avLst/>
          </a:prstGeom>
          <a:ln w="5715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sign on the side of a building&#10;&#10;Description automatically generated">
            <a:extLst>
              <a:ext uri="{FF2B5EF4-FFF2-40B4-BE49-F238E27FC236}">
                <a16:creationId xmlns:a16="http://schemas.microsoft.com/office/drawing/2014/main" id="{4B21F281-DF07-6A45-9660-16161DB772FE}"/>
              </a:ext>
            </a:extLst>
          </p:cNvPr>
          <p:cNvPicPr/>
          <p:nvPr/>
        </p:nvPicPr>
        <p:blipFill>
          <a:blip r:embed="rId2" cstate="email">
            <a:extLst>
              <a:ext uri="{28A0092B-C50C-407E-A947-70E740481C1C}">
                <a14:useLocalDpi xmlns:a14="http://schemas.microsoft.com/office/drawing/2010/main"/>
              </a:ext>
            </a:extLst>
          </a:blip>
          <a:stretch>
            <a:fillRect/>
          </a:stretch>
        </p:blipFill>
        <p:spPr>
          <a:xfrm>
            <a:off x="7467562" y="3559463"/>
            <a:ext cx="1511293" cy="1878440"/>
          </a:xfrm>
          <a:prstGeom prst="rect">
            <a:avLst/>
          </a:prstGeom>
        </p:spPr>
      </p:pic>
      <p:sp>
        <p:nvSpPr>
          <p:cNvPr id="17" name="Rectangular Callout 16">
            <a:extLst>
              <a:ext uri="{FF2B5EF4-FFF2-40B4-BE49-F238E27FC236}">
                <a16:creationId xmlns:a16="http://schemas.microsoft.com/office/drawing/2014/main" id="{6455FF0B-AFE5-2849-80DC-09836A73EFB4}"/>
              </a:ext>
            </a:extLst>
          </p:cNvPr>
          <p:cNvSpPr/>
          <p:nvPr/>
        </p:nvSpPr>
        <p:spPr>
          <a:xfrm>
            <a:off x="9218573" y="3743047"/>
            <a:ext cx="4110077" cy="1409411"/>
          </a:xfrm>
          <a:prstGeom prst="wedgeRectCallout">
            <a:avLst>
              <a:gd name="adj1" fmla="val -68160"/>
              <a:gd name="adj2" fmla="val 3695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charset="0"/>
                <a:ea typeface="Arial" charset="0"/>
                <a:cs typeface="Arial" charset="0"/>
              </a:rPr>
              <a:t>“My gas meter. The trading was just as high as a full winter one.”</a:t>
            </a:r>
          </a:p>
          <a:p>
            <a:pPr marL="22225" marR="0" lvl="0" indent="0" algn="r"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(Single parent, Harlow)</a:t>
            </a:r>
          </a:p>
        </p:txBody>
      </p:sp>
      <p:pic>
        <p:nvPicPr>
          <p:cNvPr id="20" name="Picture 19" descr="A picture containing indoor, bottle, food, table&#10;&#10;Description automatically generated">
            <a:extLst>
              <a:ext uri="{FF2B5EF4-FFF2-40B4-BE49-F238E27FC236}">
                <a16:creationId xmlns:a16="http://schemas.microsoft.com/office/drawing/2014/main" id="{EAAD1793-5F7C-A647-86C7-6940D6FD0223}"/>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1817357" y="5670550"/>
            <a:ext cx="1511293" cy="1878440"/>
          </a:xfrm>
          <a:prstGeom prst="rect">
            <a:avLst/>
          </a:prstGeom>
          <a:ln>
            <a:noFill/>
          </a:ln>
          <a:extLst>
            <a:ext uri="{53640926-AAD7-44D8-BBD7-CCE9431645EC}">
              <a14:shadowObscured xmlns:a14="http://schemas.microsoft.com/office/drawing/2010/main"/>
            </a:ext>
          </a:extLst>
        </p:spPr>
      </p:pic>
      <p:sp>
        <p:nvSpPr>
          <p:cNvPr id="21" name="Rectangular Callout 20">
            <a:extLst>
              <a:ext uri="{FF2B5EF4-FFF2-40B4-BE49-F238E27FC236}">
                <a16:creationId xmlns:a16="http://schemas.microsoft.com/office/drawing/2014/main" id="{43563132-18A6-E04C-B21A-553F9A4B0AF4}"/>
              </a:ext>
            </a:extLst>
          </p:cNvPr>
          <p:cNvSpPr/>
          <p:nvPr/>
        </p:nvSpPr>
        <p:spPr>
          <a:xfrm>
            <a:off x="7416776" y="5654676"/>
            <a:ext cx="4110063" cy="1878440"/>
          </a:xfrm>
          <a:prstGeom prst="wedgeRectCallout">
            <a:avLst>
              <a:gd name="adj1" fmla="val 60692"/>
              <a:gd name="adj2" fmla="val -1981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charset="0"/>
                <a:ea typeface="Arial" charset="0"/>
                <a:cs typeface="Arial" charset="0"/>
              </a:rPr>
              <a:t>“Two trips to </a:t>
            </a:r>
            <a:r>
              <a:rPr kumimoji="0" lang="en-US" sz="2000" b="0" i="1" u="none" strike="noStrike" kern="1200" cap="none" spc="0" normalizeH="0" baseline="0" noProof="0" dirty="0" err="1">
                <a:ln>
                  <a:noFill/>
                </a:ln>
                <a:solidFill>
                  <a:srgbClr val="000000"/>
                </a:solidFill>
                <a:effectLst/>
                <a:uLnTx/>
                <a:uFillTx/>
                <a:latin typeface="Arial" charset="0"/>
                <a:ea typeface="Arial" charset="0"/>
                <a:cs typeface="Arial" charset="0"/>
              </a:rPr>
              <a:t>Asda</a:t>
            </a:r>
            <a:r>
              <a:rPr kumimoji="0" lang="en-US" sz="2000" b="0" i="1" u="none" strike="noStrike" kern="1200" cap="none" spc="0" normalizeH="0" baseline="0" noProof="0" dirty="0">
                <a:ln>
                  <a:noFill/>
                </a:ln>
                <a:solidFill>
                  <a:srgbClr val="000000"/>
                </a:solidFill>
                <a:effectLst/>
                <a:uLnTx/>
                <a:uFillTx/>
                <a:latin typeface="Arial" charset="0"/>
                <a:ea typeface="Arial" charset="0"/>
                <a:cs typeface="Arial" charset="0"/>
              </a:rPr>
              <a:t> in four days. Spending on food shopping is outrageous.”</a:t>
            </a:r>
          </a:p>
          <a:p>
            <a:pPr marL="22225" marR="0" lvl="0" indent="0" algn="r"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(Dual parent, </a:t>
            </a:r>
            <a:r>
              <a:rPr kumimoji="0" lang="en-US" sz="2000" b="0" i="0" u="none" strike="noStrike" kern="1200" cap="none" spc="0" normalizeH="0" baseline="0" noProof="0" dirty="0" err="1">
                <a:ln>
                  <a:noFill/>
                </a:ln>
                <a:solidFill>
                  <a:srgbClr val="000000"/>
                </a:solidFill>
                <a:effectLst/>
                <a:uLnTx/>
                <a:uFillTx/>
                <a:latin typeface="Arial" charset="0"/>
                <a:ea typeface="Arial" charset="0"/>
                <a:cs typeface="Arial" charset="0"/>
              </a:rPr>
              <a:t>Basildon</a:t>
            </a: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a:t>
            </a:r>
          </a:p>
        </p:txBody>
      </p:sp>
      <p:sp>
        <p:nvSpPr>
          <p:cNvPr id="24" name="Right Brace 23">
            <a:extLst>
              <a:ext uri="{FF2B5EF4-FFF2-40B4-BE49-F238E27FC236}">
                <a16:creationId xmlns:a16="http://schemas.microsoft.com/office/drawing/2014/main" id="{E3416EA9-F5B3-324B-9912-9B8DD1DF3454}"/>
              </a:ext>
            </a:extLst>
          </p:cNvPr>
          <p:cNvSpPr/>
          <p:nvPr/>
        </p:nvSpPr>
        <p:spPr>
          <a:xfrm>
            <a:off x="13568367" y="3584283"/>
            <a:ext cx="750871" cy="6146804"/>
          </a:xfrm>
          <a:prstGeom prst="rightBrace">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D443469B-042F-3840-ABEF-653E18D728A3}"/>
              </a:ext>
            </a:extLst>
          </p:cNvPr>
          <p:cNvSpPr txBox="1"/>
          <p:nvPr/>
        </p:nvSpPr>
        <p:spPr>
          <a:xfrm>
            <a:off x="14319238" y="5152458"/>
            <a:ext cx="4294178"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6DA6"/>
              </a:buClr>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The natural reduction in outgoings resulting from changes to expenditure in lockdown does not make up the difference for those who have suffered a drop in income – many in this position further cut back as a result</a:t>
            </a:r>
          </a:p>
        </p:txBody>
      </p:sp>
      <p:sp>
        <p:nvSpPr>
          <p:cNvPr id="22" name="Rectangular Callout 21">
            <a:extLst>
              <a:ext uri="{FF2B5EF4-FFF2-40B4-BE49-F238E27FC236}">
                <a16:creationId xmlns:a16="http://schemas.microsoft.com/office/drawing/2014/main" id="{9094A1EF-E888-3A4B-9810-34F6DEA767ED}"/>
              </a:ext>
            </a:extLst>
          </p:cNvPr>
          <p:cNvSpPr/>
          <p:nvPr/>
        </p:nvSpPr>
        <p:spPr>
          <a:xfrm>
            <a:off x="7542173" y="7823889"/>
            <a:ext cx="4110077" cy="1763852"/>
          </a:xfrm>
          <a:prstGeom prst="wedgeRectCallout">
            <a:avLst>
              <a:gd name="adj1" fmla="val -56484"/>
              <a:gd name="adj2" fmla="val 3327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charset="0"/>
                <a:ea typeface="Arial" charset="0"/>
                <a:cs typeface="Arial" charset="0"/>
              </a:rPr>
              <a:t>“As a family, we’re saving £760 on petrol and train travel each month. It’s a huge amount.”</a:t>
            </a:r>
          </a:p>
          <a:p>
            <a:pPr marL="22225" marR="0" lvl="0" indent="0" algn="r"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(Dual parent, Colchester)</a:t>
            </a:r>
          </a:p>
        </p:txBody>
      </p:sp>
      <p:sp>
        <p:nvSpPr>
          <p:cNvPr id="18" name="Text Placeholder 4">
            <a:extLst>
              <a:ext uri="{FF2B5EF4-FFF2-40B4-BE49-F238E27FC236}">
                <a16:creationId xmlns:a16="http://schemas.microsoft.com/office/drawing/2014/main" id="{62AA6667-E2B4-654D-9BA4-7701FE652D4F}"/>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Financial impact</a:t>
            </a:r>
          </a:p>
        </p:txBody>
      </p:sp>
    </p:spTree>
    <p:extLst>
      <p:ext uri="{BB962C8B-B14F-4D97-AF65-F5344CB8AC3E}">
        <p14:creationId xmlns:p14="http://schemas.microsoft.com/office/powerpoint/2010/main" val="1324231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C6CE47-C055-8B4E-8834-C5C2F3D69BBA}"/>
              </a:ext>
            </a:extLst>
          </p:cNvPr>
          <p:cNvSpPr>
            <a:spLocks noGrp="1"/>
          </p:cNvSpPr>
          <p:nvPr>
            <p:ph type="body" sz="quarter" idx="22"/>
          </p:nvPr>
        </p:nvSpPr>
        <p:spPr/>
        <p:txBody>
          <a:bodyPr/>
          <a:lstStyle/>
          <a:p>
            <a:r>
              <a:rPr lang="en-US" dirty="0"/>
              <a:t>And some feel there are hidden costs to lockdown </a:t>
            </a:r>
          </a:p>
        </p:txBody>
      </p:sp>
      <p:sp>
        <p:nvSpPr>
          <p:cNvPr id="3" name="Text Placeholder 2">
            <a:extLst>
              <a:ext uri="{FF2B5EF4-FFF2-40B4-BE49-F238E27FC236}">
                <a16:creationId xmlns:a16="http://schemas.microsoft.com/office/drawing/2014/main" id="{74CA3759-3BEC-CF4C-AD7E-5353DE1C0C0A}"/>
              </a:ext>
            </a:extLst>
          </p:cNvPr>
          <p:cNvSpPr>
            <a:spLocks noGrp="1"/>
          </p:cNvSpPr>
          <p:nvPr>
            <p:ph type="body" sz="quarter" idx="12"/>
          </p:nvPr>
        </p:nvSpPr>
        <p:spPr>
          <a:xfrm>
            <a:off x="1593827" y="3216273"/>
            <a:ext cx="10287023" cy="6959021"/>
          </a:xfrm>
        </p:spPr>
        <p:txBody>
          <a:bodyPr>
            <a:normAutofit fontScale="92500" lnSpcReduction="20000"/>
          </a:bodyPr>
          <a:lstStyle/>
          <a:p>
            <a:r>
              <a:rPr lang="en-US" dirty="0"/>
              <a:t>Some parents have spent more due to the need to keep children entertained</a:t>
            </a:r>
          </a:p>
          <a:p>
            <a:pPr lvl="1"/>
            <a:r>
              <a:rPr lang="en-US" dirty="0"/>
              <a:t>Single parents and those who are working from home feel more in need of ‘quick fixes’ </a:t>
            </a:r>
          </a:p>
          <a:p>
            <a:pPr lvl="1"/>
            <a:r>
              <a:rPr lang="en-US" dirty="0"/>
              <a:t>Sometimes resulting in purchases later on in lockdown when children were becoming particularly frustrated</a:t>
            </a:r>
          </a:p>
          <a:p>
            <a:r>
              <a:rPr lang="en-US" dirty="0"/>
              <a:t>In addition, in normal times, many JAM families rely on informal childcare support offered by family and friends</a:t>
            </a:r>
          </a:p>
          <a:p>
            <a:pPr lvl="1"/>
            <a:r>
              <a:rPr lang="en-US" dirty="0"/>
              <a:t>When children eat dinner at their grandparents’ houses, or are taken out for treats by other family members, for instance, this is money parents do not have to spend</a:t>
            </a:r>
          </a:p>
          <a:p>
            <a:pPr lvl="1"/>
            <a:r>
              <a:rPr lang="en-US" dirty="0"/>
              <a:t>This is not possible during lockdown, in part explaining increased food bills</a:t>
            </a:r>
          </a:p>
          <a:p>
            <a:r>
              <a:rPr lang="en-US" dirty="0"/>
              <a:t>Many parents also reported that it costs more for them to provide lunch at home than they were previously spending on school dinners</a:t>
            </a:r>
          </a:p>
        </p:txBody>
      </p:sp>
      <p:sp>
        <p:nvSpPr>
          <p:cNvPr id="4" name="Slide Number Placeholder 3">
            <a:extLst>
              <a:ext uri="{FF2B5EF4-FFF2-40B4-BE49-F238E27FC236}">
                <a16:creationId xmlns:a16="http://schemas.microsoft.com/office/drawing/2014/main" id="{1576A939-86FD-5F4C-A8F0-AF7E0DCC5CC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205A623C-0298-E94A-977A-64CCE647B28A}"/>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9" name="Picture 8" descr="A picture containing game, video, wii, remote&#10;&#10;Description automatically generated">
            <a:extLst>
              <a:ext uri="{FF2B5EF4-FFF2-40B4-BE49-F238E27FC236}">
                <a16:creationId xmlns:a16="http://schemas.microsoft.com/office/drawing/2014/main" id="{D906975F-D9D4-7A44-9139-5211AA3BF3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25512" y="3607867"/>
            <a:ext cx="3673475" cy="3673475"/>
          </a:xfrm>
          <a:prstGeom prst="rect">
            <a:avLst/>
          </a:prstGeom>
        </p:spPr>
      </p:pic>
      <p:sp>
        <p:nvSpPr>
          <p:cNvPr id="10" name="Text Placeholder 2">
            <a:extLst>
              <a:ext uri="{FF2B5EF4-FFF2-40B4-BE49-F238E27FC236}">
                <a16:creationId xmlns:a16="http://schemas.microsoft.com/office/drawing/2014/main" id="{573E265D-7140-6B4B-9174-CF8C84BE502B}"/>
              </a:ext>
            </a:extLst>
          </p:cNvPr>
          <p:cNvSpPr txBox="1">
            <a:spLocks/>
          </p:cNvSpPr>
          <p:nvPr/>
        </p:nvSpPr>
        <p:spPr>
          <a:xfrm>
            <a:off x="12261851" y="2835274"/>
            <a:ext cx="6248422" cy="752763"/>
          </a:xfrm>
          <a:prstGeom prst="rect">
            <a:avLst/>
          </a:prstGeom>
          <a:solidFill>
            <a:schemeClr val="tx2"/>
          </a:solidFill>
        </p:spPr>
        <p:txBody>
          <a:bodyPr anchor="ctr">
            <a:normAutofit/>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Font typeface="Arial" charset="0"/>
              <a:buNone/>
            </a:pPr>
            <a:r>
              <a:rPr lang="en-US" sz="2000" b="1" i="1" kern="0" dirty="0">
                <a:solidFill>
                  <a:schemeClr val="bg1"/>
                </a:solidFill>
              </a:rPr>
              <a:t>Upload a picture that sums up your week:</a:t>
            </a:r>
          </a:p>
        </p:txBody>
      </p:sp>
      <p:sp>
        <p:nvSpPr>
          <p:cNvPr id="12" name="Rectangular Callout 11">
            <a:extLst>
              <a:ext uri="{FF2B5EF4-FFF2-40B4-BE49-F238E27FC236}">
                <a16:creationId xmlns:a16="http://schemas.microsoft.com/office/drawing/2014/main" id="{CF56CCD7-CD90-0C42-92DA-5916F32F213F}"/>
              </a:ext>
            </a:extLst>
          </p:cNvPr>
          <p:cNvSpPr/>
          <p:nvPr/>
        </p:nvSpPr>
        <p:spPr>
          <a:xfrm>
            <a:off x="12261851" y="7281342"/>
            <a:ext cx="6248422" cy="2465620"/>
          </a:xfrm>
          <a:prstGeom prst="wedgeRectCallout">
            <a:avLst>
              <a:gd name="adj1" fmla="val -14464"/>
              <a:gd name="adj2" fmla="val -8104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mn-ea"/>
                <a:cs typeface="Arial" charset="0"/>
              </a:rPr>
              <a:t>“</a:t>
            </a:r>
            <a:r>
              <a:rPr kumimoji="0" lang="en-GB" sz="2200" b="0" i="1" u="none" strike="noStrike" kern="1200" cap="none" spc="0" normalizeH="0" baseline="0" noProof="0" dirty="0">
                <a:ln>
                  <a:noFill/>
                </a:ln>
                <a:solidFill>
                  <a:srgbClr val="000000"/>
                </a:solidFill>
                <a:effectLst/>
                <a:uLnTx/>
                <a:uFillTx/>
                <a:latin typeface="Arial" charset="0"/>
                <a:ea typeface="+mn-ea"/>
                <a:cs typeface="Arial" charset="0"/>
              </a:rPr>
              <a:t>I’m spending more than I expected on activities for the kids, it’s straining my budget… I got this for the kids</a:t>
            </a:r>
            <a:r>
              <a:rPr lang="en-US" sz="2200" i="1" dirty="0">
                <a:solidFill>
                  <a:srgbClr val="000000"/>
                </a:solidFill>
                <a:latin typeface="Arial" charset="0"/>
                <a:cs typeface="Arial" charset="0"/>
              </a:rPr>
              <a:t> last Friday which means I get some peace and quiet downstairs, which has been lovely actually.</a:t>
            </a:r>
            <a:r>
              <a:rPr kumimoji="0" lang="en-US" sz="2200" b="0" i="1" u="none" strike="noStrike" kern="1200" cap="none" spc="0" normalizeH="0" baseline="0" noProof="0" dirty="0">
                <a:ln>
                  <a:noFill/>
                </a:ln>
                <a:solidFill>
                  <a:srgbClr val="000000"/>
                </a:solidFill>
                <a:effectLst/>
                <a:uLnTx/>
                <a:uFillTx/>
                <a:latin typeface="Arial" charset="0"/>
                <a:ea typeface="+mn-ea"/>
                <a:cs typeface="Arial" charset="0"/>
              </a:rPr>
              <a:t>”</a:t>
            </a: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(Single parent, Harlow)</a:t>
            </a:r>
          </a:p>
        </p:txBody>
      </p:sp>
      <p:sp>
        <p:nvSpPr>
          <p:cNvPr id="11" name="Text Placeholder 4">
            <a:extLst>
              <a:ext uri="{FF2B5EF4-FFF2-40B4-BE49-F238E27FC236}">
                <a16:creationId xmlns:a16="http://schemas.microsoft.com/office/drawing/2014/main" id="{444E6E2B-FDF0-784B-AD1A-21E6E8D5668A}"/>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Financial impact</a:t>
            </a:r>
          </a:p>
        </p:txBody>
      </p:sp>
    </p:spTree>
    <p:extLst>
      <p:ext uri="{BB962C8B-B14F-4D97-AF65-F5344CB8AC3E}">
        <p14:creationId xmlns:p14="http://schemas.microsoft.com/office/powerpoint/2010/main" val="3426621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0691FC-A493-E740-97BC-1292DC476266}"/>
              </a:ext>
            </a:extLst>
          </p:cNvPr>
          <p:cNvSpPr>
            <a:spLocks noGrp="1"/>
          </p:cNvSpPr>
          <p:nvPr>
            <p:ph type="body" sz="quarter" idx="22"/>
          </p:nvPr>
        </p:nvSpPr>
        <p:spPr/>
        <p:txBody>
          <a:bodyPr/>
          <a:lstStyle/>
          <a:p>
            <a:r>
              <a:rPr lang="en-US" dirty="0"/>
              <a:t>Those who are financially worst affected are relying on short-term solutions to tide things over – but they are running out of options</a:t>
            </a:r>
          </a:p>
        </p:txBody>
      </p:sp>
      <p:sp>
        <p:nvSpPr>
          <p:cNvPr id="3" name="Text Placeholder 2">
            <a:extLst>
              <a:ext uri="{FF2B5EF4-FFF2-40B4-BE49-F238E27FC236}">
                <a16:creationId xmlns:a16="http://schemas.microsoft.com/office/drawing/2014/main" id="{FFB6DB99-8A37-F042-A40B-00830A4FAA04}"/>
              </a:ext>
            </a:extLst>
          </p:cNvPr>
          <p:cNvSpPr>
            <a:spLocks noGrp="1"/>
          </p:cNvSpPr>
          <p:nvPr>
            <p:ph type="body" sz="quarter" idx="12"/>
          </p:nvPr>
        </p:nvSpPr>
        <p:spPr>
          <a:xfrm>
            <a:off x="1593827" y="4313091"/>
            <a:ext cx="11049023" cy="5417996"/>
          </a:xfrm>
        </p:spPr>
        <p:txBody>
          <a:bodyPr>
            <a:normAutofit fontScale="92500" lnSpcReduction="20000"/>
          </a:bodyPr>
          <a:lstStyle/>
          <a:p>
            <a:r>
              <a:rPr lang="en-US" dirty="0"/>
              <a:t>Those experiencing the most severe drops in income have very few options to rely on in the immediate term</a:t>
            </a:r>
          </a:p>
          <a:p>
            <a:r>
              <a:rPr lang="en-US" dirty="0"/>
              <a:t>As a result, most are relying on piecemeal sources of money to get by in the short term, including:</a:t>
            </a:r>
          </a:p>
          <a:p>
            <a:pPr lvl="1"/>
            <a:r>
              <a:rPr lang="en-US" dirty="0"/>
              <a:t>Eking out final pay cheques</a:t>
            </a:r>
          </a:p>
          <a:p>
            <a:pPr lvl="1"/>
            <a:r>
              <a:rPr lang="en-US" dirty="0"/>
              <a:t>Small ‘rainy day’ or ‘emergency’ savings pots</a:t>
            </a:r>
          </a:p>
          <a:p>
            <a:pPr lvl="1"/>
            <a:r>
              <a:rPr lang="en-US" dirty="0"/>
              <a:t>Universal Credit</a:t>
            </a:r>
          </a:p>
          <a:p>
            <a:pPr lvl="1"/>
            <a:r>
              <a:rPr lang="en-US" dirty="0"/>
              <a:t>Credit</a:t>
            </a:r>
          </a:p>
          <a:p>
            <a:pPr lvl="1"/>
            <a:r>
              <a:rPr lang="en-US" dirty="0"/>
              <a:t>Support from family</a:t>
            </a:r>
          </a:p>
          <a:p>
            <a:r>
              <a:rPr lang="en-US" dirty="0"/>
              <a:t>These families are in unprecedented financial difficulties – at risk of increasing personal debt and being unable to cover the essentials</a:t>
            </a:r>
          </a:p>
        </p:txBody>
      </p:sp>
      <p:sp>
        <p:nvSpPr>
          <p:cNvPr id="4" name="Slide Number Placeholder 3">
            <a:extLst>
              <a:ext uri="{FF2B5EF4-FFF2-40B4-BE49-F238E27FC236}">
                <a16:creationId xmlns:a16="http://schemas.microsoft.com/office/drawing/2014/main" id="{C8F23ADB-C5CE-1A4D-B8FA-5D9DA2ADD7B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78DACAC0-D584-2D48-8EFE-F9DF4CD27FD5}"/>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Rectangle 6">
            <a:extLst>
              <a:ext uri="{FF2B5EF4-FFF2-40B4-BE49-F238E27FC236}">
                <a16:creationId xmlns:a16="http://schemas.microsoft.com/office/drawing/2014/main" id="{28C4A8BE-A2B6-2F4B-8BBB-12130E2756D6}"/>
              </a:ext>
            </a:extLst>
          </p:cNvPr>
          <p:cNvSpPr/>
          <p:nvPr/>
        </p:nvSpPr>
        <p:spPr>
          <a:xfrm>
            <a:off x="1593826" y="3056080"/>
            <a:ext cx="17019589" cy="998395"/>
          </a:xfrm>
          <a:prstGeom prst="rect">
            <a:avLst/>
          </a:prstGeom>
          <a:no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Previous research indicated that JAM families have little-to-no financial resilience, very limited savings, and were already likely to be severely impacted by unexpected costs</a:t>
            </a:r>
          </a:p>
        </p:txBody>
      </p:sp>
      <p:sp>
        <p:nvSpPr>
          <p:cNvPr id="10" name="Rectangular Callout 9">
            <a:extLst>
              <a:ext uri="{FF2B5EF4-FFF2-40B4-BE49-F238E27FC236}">
                <a16:creationId xmlns:a16="http://schemas.microsoft.com/office/drawing/2014/main" id="{D28FEA9C-4C70-8C41-96CC-F6B6A83E2691}"/>
              </a:ext>
            </a:extLst>
          </p:cNvPr>
          <p:cNvSpPr/>
          <p:nvPr/>
        </p:nvSpPr>
        <p:spPr>
          <a:xfrm>
            <a:off x="12898991" y="4313091"/>
            <a:ext cx="5715001" cy="2713184"/>
          </a:xfrm>
          <a:prstGeom prst="wedgeRectCallout">
            <a:avLst>
              <a:gd name="adj1" fmla="val 33330"/>
              <a:gd name="adj2" fmla="val 5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endParaRPr lang="en-US" sz="2200" dirty="0">
              <a:solidFill>
                <a:schemeClr val="tx1"/>
              </a:solidFill>
              <a:latin typeface="Arial" charset="0"/>
              <a:ea typeface="Arial" charset="0"/>
              <a:cs typeface="Arial" charset="0"/>
            </a:endParaRPr>
          </a:p>
        </p:txBody>
      </p:sp>
      <p:sp>
        <p:nvSpPr>
          <p:cNvPr id="11" name="Rectangular Callout 10">
            <a:extLst>
              <a:ext uri="{FF2B5EF4-FFF2-40B4-BE49-F238E27FC236}">
                <a16:creationId xmlns:a16="http://schemas.microsoft.com/office/drawing/2014/main" id="{4D76E829-D999-764B-9D1C-B31219A264F8}"/>
              </a:ext>
            </a:extLst>
          </p:cNvPr>
          <p:cNvSpPr/>
          <p:nvPr/>
        </p:nvSpPr>
        <p:spPr>
          <a:xfrm>
            <a:off x="12892064" y="7353948"/>
            <a:ext cx="5715001" cy="2209800"/>
          </a:xfrm>
          <a:prstGeom prst="wedgeRectCallout">
            <a:avLst>
              <a:gd name="adj1" fmla="val 8266"/>
              <a:gd name="adj2" fmla="val 6108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r"/>
            <a:endParaRPr lang="en-US" sz="2200" dirty="0">
              <a:solidFill>
                <a:schemeClr val="tx1"/>
              </a:solidFill>
              <a:latin typeface="Arial" charset="0"/>
              <a:ea typeface="Arial" charset="0"/>
              <a:cs typeface="Arial" charset="0"/>
            </a:endParaRPr>
          </a:p>
        </p:txBody>
      </p:sp>
      <p:sp>
        <p:nvSpPr>
          <p:cNvPr id="12" name="TextBox 11">
            <a:extLst>
              <a:ext uri="{FF2B5EF4-FFF2-40B4-BE49-F238E27FC236}">
                <a16:creationId xmlns:a16="http://schemas.microsoft.com/office/drawing/2014/main" id="{14766F2A-203B-284C-B062-07F8D2E26741}"/>
              </a:ext>
            </a:extLst>
          </p:cNvPr>
          <p:cNvSpPr txBox="1"/>
          <p:nvPr/>
        </p:nvSpPr>
        <p:spPr>
          <a:xfrm>
            <a:off x="12951238" y="4374723"/>
            <a:ext cx="5610506" cy="2246769"/>
          </a:xfrm>
          <a:prstGeom prst="rect">
            <a:avLst/>
          </a:prstGeom>
          <a:noFill/>
        </p:spPr>
        <p:txBody>
          <a:bodyPr wrap="square" rtlCol="0">
            <a:spAutoFit/>
          </a:bodyPr>
          <a:lstStyle/>
          <a:p>
            <a:pPr algn="ctr"/>
            <a:r>
              <a:rPr lang="en-US" sz="2000" i="1" dirty="0">
                <a:latin typeface="Arial" charset="0"/>
                <a:ea typeface="Arial" charset="0"/>
                <a:cs typeface="Arial" charset="0"/>
              </a:rPr>
              <a:t>“</a:t>
            </a:r>
            <a:r>
              <a:rPr lang="en-GB" sz="2000" i="1" dirty="0"/>
              <a:t>I’ve paused my mortgage for three months, but I’ve not paused credit card payments or personal loan payments. Martin Lewis said only to do that as a last resort because of the interest. There’s no petrol money, very little food money, and I just hope I don’t fall through the cracks of HMRC as well.”</a:t>
            </a:r>
            <a:endParaRPr lang="en-US" sz="2000" i="1" dirty="0">
              <a:latin typeface="Arial" charset="0"/>
              <a:ea typeface="Arial" charset="0"/>
              <a:cs typeface="Arial" charset="0"/>
            </a:endParaRPr>
          </a:p>
        </p:txBody>
      </p:sp>
      <p:sp>
        <p:nvSpPr>
          <p:cNvPr id="13" name="TextBox 12">
            <a:extLst>
              <a:ext uri="{FF2B5EF4-FFF2-40B4-BE49-F238E27FC236}">
                <a16:creationId xmlns:a16="http://schemas.microsoft.com/office/drawing/2014/main" id="{E1882097-363F-464D-A0A0-7E4368041976}"/>
              </a:ext>
            </a:extLst>
          </p:cNvPr>
          <p:cNvSpPr txBox="1"/>
          <p:nvPr/>
        </p:nvSpPr>
        <p:spPr>
          <a:xfrm>
            <a:off x="15843250" y="6527155"/>
            <a:ext cx="3200400" cy="400110"/>
          </a:xfrm>
          <a:prstGeom prst="rect">
            <a:avLst/>
          </a:prstGeom>
          <a:noFill/>
        </p:spPr>
        <p:txBody>
          <a:bodyPr wrap="square" rtlCol="0">
            <a:spAutoFit/>
          </a:bodyPr>
          <a:lstStyle/>
          <a:p>
            <a:pPr>
              <a:buClr>
                <a:schemeClr val="tx2"/>
              </a:buClr>
            </a:pPr>
            <a:r>
              <a:rPr lang="en-GB" sz="2000" dirty="0">
                <a:latin typeface="Arial" charset="0"/>
                <a:ea typeface="Arial" charset="0"/>
                <a:cs typeface="Arial" charset="0"/>
              </a:rPr>
              <a:t>(Dual Parent, Basildon)</a:t>
            </a:r>
          </a:p>
        </p:txBody>
      </p:sp>
      <p:sp>
        <p:nvSpPr>
          <p:cNvPr id="14" name="TextBox 13">
            <a:extLst>
              <a:ext uri="{FF2B5EF4-FFF2-40B4-BE49-F238E27FC236}">
                <a16:creationId xmlns:a16="http://schemas.microsoft.com/office/drawing/2014/main" id="{17935DB4-F449-654C-A6AD-9F41E3950CB6}"/>
              </a:ext>
            </a:extLst>
          </p:cNvPr>
          <p:cNvSpPr txBox="1"/>
          <p:nvPr/>
        </p:nvSpPr>
        <p:spPr>
          <a:xfrm>
            <a:off x="12911114" y="7501634"/>
            <a:ext cx="5647392" cy="1631216"/>
          </a:xfrm>
          <a:prstGeom prst="rect">
            <a:avLst/>
          </a:prstGeom>
          <a:noFill/>
        </p:spPr>
        <p:txBody>
          <a:bodyPr wrap="square" rtlCol="0">
            <a:spAutoFit/>
          </a:bodyPr>
          <a:lstStyle/>
          <a:p>
            <a:pPr marL="22225" algn="ctr"/>
            <a:r>
              <a:rPr lang="en-US" sz="2000" i="1" dirty="0">
                <a:latin typeface="Arial" charset="0"/>
                <a:ea typeface="Arial" charset="0"/>
                <a:cs typeface="Arial" charset="0"/>
              </a:rPr>
              <a:t>“I don’t like looking at my savings at the moment because I’ve been using them to get by. It was money I had been saving for holidays and birthdays, and I just can’t wait to be able to put money back in there.”</a:t>
            </a:r>
            <a:endParaRPr lang="en-US" sz="2000" dirty="0">
              <a:latin typeface="Arial" charset="0"/>
              <a:ea typeface="Arial" charset="0"/>
              <a:cs typeface="Arial" charset="0"/>
            </a:endParaRPr>
          </a:p>
        </p:txBody>
      </p:sp>
      <p:sp>
        <p:nvSpPr>
          <p:cNvPr id="15" name="TextBox 14">
            <a:extLst>
              <a:ext uri="{FF2B5EF4-FFF2-40B4-BE49-F238E27FC236}">
                <a16:creationId xmlns:a16="http://schemas.microsoft.com/office/drawing/2014/main" id="{00F45A2E-1D7D-FE49-9397-1A746590BD6E}"/>
              </a:ext>
            </a:extLst>
          </p:cNvPr>
          <p:cNvSpPr txBox="1"/>
          <p:nvPr/>
        </p:nvSpPr>
        <p:spPr>
          <a:xfrm>
            <a:off x="15389021" y="9060413"/>
            <a:ext cx="3349829" cy="400110"/>
          </a:xfrm>
          <a:prstGeom prst="rect">
            <a:avLst/>
          </a:prstGeom>
          <a:noFill/>
        </p:spPr>
        <p:txBody>
          <a:bodyPr wrap="square" rtlCol="0">
            <a:spAutoFit/>
          </a:bodyPr>
          <a:lstStyle/>
          <a:p>
            <a:pPr>
              <a:buClr>
                <a:schemeClr val="tx2"/>
              </a:buClr>
            </a:pPr>
            <a:r>
              <a:rPr lang="en-GB" sz="2000" dirty="0">
                <a:latin typeface="Arial" charset="0"/>
                <a:ea typeface="Arial" charset="0"/>
                <a:cs typeface="Arial" charset="0"/>
              </a:rPr>
              <a:t>(Single Parent, Colchester)</a:t>
            </a:r>
          </a:p>
        </p:txBody>
      </p:sp>
      <p:sp>
        <p:nvSpPr>
          <p:cNvPr id="16" name="Text Placeholder 4">
            <a:extLst>
              <a:ext uri="{FF2B5EF4-FFF2-40B4-BE49-F238E27FC236}">
                <a16:creationId xmlns:a16="http://schemas.microsoft.com/office/drawing/2014/main" id="{F1AA164B-F3A4-194A-ACAA-184AB4D4681E}"/>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Financial impact</a:t>
            </a:r>
          </a:p>
        </p:txBody>
      </p:sp>
    </p:spTree>
    <p:extLst>
      <p:ext uri="{BB962C8B-B14F-4D97-AF65-F5344CB8AC3E}">
        <p14:creationId xmlns:p14="http://schemas.microsoft.com/office/powerpoint/2010/main" val="3660595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71A3EA-B2C1-5F44-9BCC-A653492B285A}"/>
              </a:ext>
            </a:extLst>
          </p:cNvPr>
          <p:cNvSpPr>
            <a:spLocks noGrp="1"/>
          </p:cNvSpPr>
          <p:nvPr>
            <p:ph type="body" sz="quarter" idx="22"/>
          </p:nvPr>
        </p:nvSpPr>
        <p:spPr/>
        <p:txBody>
          <a:bodyPr/>
          <a:lstStyle/>
          <a:p>
            <a:r>
              <a:rPr lang="en-US" dirty="0"/>
              <a:t>Some have turned to Universal Credit, but this is not seen as a long-term solution</a:t>
            </a:r>
          </a:p>
        </p:txBody>
      </p:sp>
      <p:sp>
        <p:nvSpPr>
          <p:cNvPr id="3" name="Text Placeholder 2">
            <a:extLst>
              <a:ext uri="{FF2B5EF4-FFF2-40B4-BE49-F238E27FC236}">
                <a16:creationId xmlns:a16="http://schemas.microsoft.com/office/drawing/2014/main" id="{6A738A9A-738F-1D42-95CE-46D248DCB9FF}"/>
              </a:ext>
            </a:extLst>
          </p:cNvPr>
          <p:cNvSpPr>
            <a:spLocks noGrp="1"/>
          </p:cNvSpPr>
          <p:nvPr>
            <p:ph type="body" sz="quarter" idx="12"/>
          </p:nvPr>
        </p:nvSpPr>
        <p:spPr>
          <a:xfrm>
            <a:off x="1746227" y="3333831"/>
            <a:ext cx="10820423" cy="6397256"/>
          </a:xfrm>
        </p:spPr>
        <p:txBody>
          <a:bodyPr>
            <a:normAutofit fontScale="92500" lnSpcReduction="10000"/>
          </a:bodyPr>
          <a:lstStyle/>
          <a:p>
            <a:r>
              <a:rPr lang="en-US" dirty="0"/>
              <a:t>Prior experience of the benefits system varied within the sample</a:t>
            </a:r>
          </a:p>
          <a:p>
            <a:pPr lvl="1"/>
            <a:r>
              <a:rPr lang="en-US" dirty="0"/>
              <a:t>For some participants this was their first time claiming benefits</a:t>
            </a:r>
          </a:p>
          <a:p>
            <a:r>
              <a:rPr lang="en-US" dirty="0"/>
              <a:t>Applying for Universal Credit is seen as a short-term solution to financial difficulty </a:t>
            </a:r>
          </a:p>
          <a:p>
            <a:pPr lvl="1"/>
            <a:r>
              <a:rPr lang="en-US" dirty="0"/>
              <a:t>Families say this is not a sustainable solution in the long term as it does not go anywhere near replacing the income they’ve lost</a:t>
            </a:r>
          </a:p>
          <a:p>
            <a:r>
              <a:rPr lang="en-US" dirty="0"/>
              <a:t>The experience of applying for Universal Credit has been dispiriting for many </a:t>
            </a:r>
          </a:p>
          <a:p>
            <a:pPr lvl="1"/>
            <a:r>
              <a:rPr lang="en-US" dirty="0"/>
              <a:t>Families report finding it difficult to get through to case workers, and that there are delays in the system </a:t>
            </a:r>
          </a:p>
          <a:p>
            <a:pPr lvl="1"/>
            <a:r>
              <a:rPr lang="en-US" dirty="0"/>
              <a:t>Those who have used UC before say they have had worse experiences this time round </a:t>
            </a:r>
          </a:p>
        </p:txBody>
      </p:sp>
      <p:sp>
        <p:nvSpPr>
          <p:cNvPr id="4" name="Slide Number Placeholder 3">
            <a:extLst>
              <a:ext uri="{FF2B5EF4-FFF2-40B4-BE49-F238E27FC236}">
                <a16:creationId xmlns:a16="http://schemas.microsoft.com/office/drawing/2014/main" id="{59296391-B8EC-7C49-9A16-121E82D1942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9568305B-ABA7-4643-B6B0-BB4E1B9D2560}"/>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9" name="Picture 8" descr="A person sitting on a bench&#10;&#10;Description automatically generated">
            <a:extLst>
              <a:ext uri="{FF2B5EF4-FFF2-40B4-BE49-F238E27FC236}">
                <a16:creationId xmlns:a16="http://schemas.microsoft.com/office/drawing/2014/main" id="{5E9A88A4-895A-E446-82B9-53432EFEBD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09651" y="3588037"/>
            <a:ext cx="4445000" cy="2959100"/>
          </a:xfrm>
          <a:prstGeom prst="rect">
            <a:avLst/>
          </a:prstGeom>
        </p:spPr>
      </p:pic>
      <p:sp>
        <p:nvSpPr>
          <p:cNvPr id="11" name="Text Placeholder 2">
            <a:extLst>
              <a:ext uri="{FF2B5EF4-FFF2-40B4-BE49-F238E27FC236}">
                <a16:creationId xmlns:a16="http://schemas.microsoft.com/office/drawing/2014/main" id="{B90EA157-898D-2141-92CB-9FEE62330350}"/>
              </a:ext>
            </a:extLst>
          </p:cNvPr>
          <p:cNvSpPr txBox="1">
            <a:spLocks/>
          </p:cNvSpPr>
          <p:nvPr/>
        </p:nvSpPr>
        <p:spPr>
          <a:xfrm>
            <a:off x="13709650" y="2835274"/>
            <a:ext cx="4445000" cy="752763"/>
          </a:xfrm>
          <a:prstGeom prst="rect">
            <a:avLst/>
          </a:prstGeom>
          <a:solidFill>
            <a:schemeClr val="tx2"/>
          </a:solidFill>
        </p:spPr>
        <p:txBody>
          <a:bodyPr anchor="ctr">
            <a:normAutofit/>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Font typeface="Arial" charset="0"/>
              <a:buNone/>
            </a:pPr>
            <a:r>
              <a:rPr lang="en-US" sz="2000" b="1" i="1" kern="0" dirty="0">
                <a:solidFill>
                  <a:schemeClr val="bg1"/>
                </a:solidFill>
              </a:rPr>
              <a:t>Upload a picture that sums up how you feel about your finances:</a:t>
            </a:r>
          </a:p>
        </p:txBody>
      </p:sp>
      <p:sp>
        <p:nvSpPr>
          <p:cNvPr id="13" name="Rectangular Callout 12">
            <a:extLst>
              <a:ext uri="{FF2B5EF4-FFF2-40B4-BE49-F238E27FC236}">
                <a16:creationId xmlns:a16="http://schemas.microsoft.com/office/drawing/2014/main" id="{9CF91EB0-AF19-4345-9F39-D235F35FA7E9}"/>
              </a:ext>
            </a:extLst>
          </p:cNvPr>
          <p:cNvSpPr/>
          <p:nvPr/>
        </p:nvSpPr>
        <p:spPr>
          <a:xfrm>
            <a:off x="13176250" y="6532459"/>
            <a:ext cx="5437165" cy="3198628"/>
          </a:xfrm>
          <a:prstGeom prst="wedgeRectCallout">
            <a:avLst>
              <a:gd name="adj1" fmla="val -13514"/>
              <a:gd name="adj2" fmla="val -6916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lvl="0" algn="ctr">
              <a:defRPr/>
            </a:pPr>
            <a:r>
              <a:rPr lang="en-US" sz="2200" i="1" dirty="0">
                <a:solidFill>
                  <a:srgbClr val="000000"/>
                </a:solidFill>
                <a:latin typeface="Arial" charset="0"/>
                <a:ea typeface="Arial" charset="0"/>
                <a:cs typeface="Arial" charset="0"/>
              </a:rPr>
              <a:t>“We are stuck… My partner doesn’t qualify for the government assistance for self-employed people… So Universal Credit is the only option. We’ve spent 5 hours on the phone, have an interview scheduled next month, but won’t get the money until 7 weeks after</a:t>
            </a: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a:t>
            </a: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(Dual parent, </a:t>
            </a:r>
            <a:r>
              <a:rPr lang="en-US" sz="2200" dirty="0">
                <a:solidFill>
                  <a:srgbClr val="000000"/>
                </a:solidFill>
                <a:latin typeface="Arial" charset="0"/>
                <a:ea typeface="Arial" charset="0"/>
                <a:cs typeface="Arial" charset="0"/>
              </a:rPr>
              <a:t>Colchester</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t>
            </a:r>
          </a:p>
        </p:txBody>
      </p:sp>
      <p:sp>
        <p:nvSpPr>
          <p:cNvPr id="10" name="Text Placeholder 4">
            <a:extLst>
              <a:ext uri="{FF2B5EF4-FFF2-40B4-BE49-F238E27FC236}">
                <a16:creationId xmlns:a16="http://schemas.microsoft.com/office/drawing/2014/main" id="{70F65386-154A-CB45-8537-B6D956F0F8A4}"/>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Financial impact</a:t>
            </a:r>
          </a:p>
        </p:txBody>
      </p:sp>
    </p:spTree>
    <p:extLst>
      <p:ext uri="{BB962C8B-B14F-4D97-AF65-F5344CB8AC3E}">
        <p14:creationId xmlns:p14="http://schemas.microsoft.com/office/powerpoint/2010/main" val="2657763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71A3EA-B2C1-5F44-9BCC-A653492B285A}"/>
              </a:ext>
            </a:extLst>
          </p:cNvPr>
          <p:cNvSpPr>
            <a:spLocks noGrp="1"/>
          </p:cNvSpPr>
          <p:nvPr>
            <p:ph type="body" sz="quarter" idx="22"/>
          </p:nvPr>
        </p:nvSpPr>
        <p:spPr/>
        <p:txBody>
          <a:bodyPr/>
          <a:lstStyle/>
          <a:p>
            <a:r>
              <a:rPr lang="en-US" dirty="0"/>
              <a:t>Financial assistance that involves taking on debt is seen as a ‘last resort’</a:t>
            </a:r>
          </a:p>
        </p:txBody>
      </p:sp>
      <p:sp>
        <p:nvSpPr>
          <p:cNvPr id="3" name="Text Placeholder 2">
            <a:extLst>
              <a:ext uri="{FF2B5EF4-FFF2-40B4-BE49-F238E27FC236}">
                <a16:creationId xmlns:a16="http://schemas.microsoft.com/office/drawing/2014/main" id="{6A738A9A-738F-1D42-95CE-46D248DCB9FF}"/>
              </a:ext>
            </a:extLst>
          </p:cNvPr>
          <p:cNvSpPr>
            <a:spLocks noGrp="1"/>
          </p:cNvSpPr>
          <p:nvPr>
            <p:ph type="body" sz="quarter" idx="12"/>
          </p:nvPr>
        </p:nvSpPr>
        <p:spPr>
          <a:xfrm>
            <a:off x="1593827" y="3216275"/>
            <a:ext cx="11049023" cy="5105402"/>
          </a:xfrm>
        </p:spPr>
        <p:txBody>
          <a:bodyPr>
            <a:normAutofit fontScale="92500" lnSpcReduction="20000"/>
          </a:bodyPr>
          <a:lstStyle/>
          <a:p>
            <a:r>
              <a:rPr lang="en-US" dirty="0"/>
              <a:t>Most are aware of the assistance on offer from banks and mortgage and credit providers</a:t>
            </a:r>
          </a:p>
          <a:p>
            <a:pPr lvl="1"/>
            <a:r>
              <a:rPr lang="en-US" dirty="0"/>
              <a:t>Some participants took mortgage holidays early on in the crisis</a:t>
            </a:r>
          </a:p>
          <a:p>
            <a:r>
              <a:rPr lang="en-US" dirty="0"/>
              <a:t>But there is a reluctance to take up these offers</a:t>
            </a:r>
          </a:p>
          <a:p>
            <a:pPr lvl="1"/>
            <a:r>
              <a:rPr lang="en-US" dirty="0"/>
              <a:t>Many in this audience have prior experience of debt, and there are concerns that payment holidays are simply another form of debt</a:t>
            </a:r>
          </a:p>
          <a:p>
            <a:r>
              <a:rPr lang="en-US" dirty="0"/>
              <a:t>Mortgage and credit payment holidays are seen as risky, and there is a reluctance to take advantage of them until absolutely necessary</a:t>
            </a:r>
          </a:p>
          <a:p>
            <a:pPr lvl="1"/>
            <a:r>
              <a:rPr lang="en-US" dirty="0"/>
              <a:t>Many fear that they will end up paying more in the long-term</a:t>
            </a:r>
          </a:p>
          <a:p>
            <a:pPr lvl="1"/>
            <a:r>
              <a:rPr lang="en-US" dirty="0"/>
              <a:t>Some cited Martin Lewis’ advice about only taking them as a last resort</a:t>
            </a:r>
          </a:p>
        </p:txBody>
      </p:sp>
      <p:sp>
        <p:nvSpPr>
          <p:cNvPr id="4" name="Slide Number Placeholder 3">
            <a:extLst>
              <a:ext uri="{FF2B5EF4-FFF2-40B4-BE49-F238E27FC236}">
                <a16:creationId xmlns:a16="http://schemas.microsoft.com/office/drawing/2014/main" id="{59296391-B8EC-7C49-9A16-121E82D1942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9568305B-ABA7-4643-B6B0-BB4E1B9D2560}"/>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Rectangular Callout 8">
            <a:extLst>
              <a:ext uri="{FF2B5EF4-FFF2-40B4-BE49-F238E27FC236}">
                <a16:creationId xmlns:a16="http://schemas.microsoft.com/office/drawing/2014/main" id="{67C2A77F-873F-DC40-B2B7-3A195602D60C}"/>
              </a:ext>
            </a:extLst>
          </p:cNvPr>
          <p:cNvSpPr/>
          <p:nvPr/>
        </p:nvSpPr>
        <p:spPr>
          <a:xfrm>
            <a:off x="12874229" y="2993965"/>
            <a:ext cx="5715001" cy="2628612"/>
          </a:xfrm>
          <a:prstGeom prst="wedgeRectCallout">
            <a:avLst>
              <a:gd name="adj1" fmla="val -67673"/>
              <a:gd name="adj2" fmla="val 1538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mn-ea"/>
                <a:cs typeface="Arial" charset="0"/>
              </a:rPr>
              <a:t>“</a:t>
            </a:r>
            <a:r>
              <a:rPr kumimoji="0" lang="en-GB" sz="2200" b="0" i="1" u="none" strike="noStrike" kern="1200" cap="none" spc="0" normalizeH="0" baseline="0" noProof="0" dirty="0">
                <a:ln>
                  <a:noFill/>
                </a:ln>
                <a:solidFill>
                  <a:srgbClr val="000000"/>
                </a:solidFill>
                <a:effectLst/>
                <a:uLnTx/>
                <a:uFillTx/>
                <a:latin typeface="Arial" charset="0"/>
                <a:ea typeface="+mn-ea"/>
                <a:cs typeface="Arial" charset="0"/>
              </a:rPr>
              <a:t>It’s just stress you don’t need. If you’re in a situation where you do rely on credit cards, the amount of interest you would have to pay back could get you in a lot of trouble</a:t>
            </a:r>
            <a:r>
              <a:rPr kumimoji="0" lang="en-US" sz="2200" b="0" i="1" u="none" strike="noStrike" kern="1200" cap="none" spc="0" normalizeH="0" baseline="0" noProof="0" dirty="0">
                <a:ln>
                  <a:noFill/>
                </a:ln>
                <a:solidFill>
                  <a:srgbClr val="000000"/>
                </a:solidFill>
                <a:effectLst/>
                <a:uLnTx/>
                <a:uFillTx/>
                <a:latin typeface="Arial" charset="0"/>
                <a:ea typeface="+mn-ea"/>
                <a:cs typeface="Arial" charset="0"/>
              </a:rPr>
              <a:t>.”</a:t>
            </a: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(Single parent, Harlow)</a:t>
            </a:r>
          </a:p>
        </p:txBody>
      </p:sp>
      <p:sp>
        <p:nvSpPr>
          <p:cNvPr id="10" name="Rectangular Callout 9">
            <a:extLst>
              <a:ext uri="{FF2B5EF4-FFF2-40B4-BE49-F238E27FC236}">
                <a16:creationId xmlns:a16="http://schemas.microsoft.com/office/drawing/2014/main" id="{551D382B-2858-3244-B5E0-75DE82432381}"/>
              </a:ext>
            </a:extLst>
          </p:cNvPr>
          <p:cNvSpPr/>
          <p:nvPr/>
        </p:nvSpPr>
        <p:spPr>
          <a:xfrm>
            <a:off x="5310581" y="8321677"/>
            <a:ext cx="5715001" cy="2628612"/>
          </a:xfrm>
          <a:prstGeom prst="wedgeRectCallout">
            <a:avLst>
              <a:gd name="adj1" fmla="val -76500"/>
              <a:gd name="adj2" fmla="val -4795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1" name="TextBox 10">
            <a:extLst>
              <a:ext uri="{FF2B5EF4-FFF2-40B4-BE49-F238E27FC236}">
                <a16:creationId xmlns:a16="http://schemas.microsoft.com/office/drawing/2014/main" id="{D9B3D0C8-1D3E-3342-8EE0-540C16E627B5}"/>
              </a:ext>
            </a:extLst>
          </p:cNvPr>
          <p:cNvSpPr txBox="1"/>
          <p:nvPr/>
        </p:nvSpPr>
        <p:spPr>
          <a:xfrm>
            <a:off x="5310582" y="8641170"/>
            <a:ext cx="5715000" cy="1785104"/>
          </a:xfrm>
          <a:prstGeom prst="rect">
            <a:avLst/>
          </a:prstGeom>
          <a:noFill/>
        </p:spPr>
        <p:txBody>
          <a:bodyPr wrap="square" rtlCol="0">
            <a:spAutoFit/>
          </a:bodyP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mn-ea"/>
                <a:cs typeface="Arial" charset="0"/>
              </a:rPr>
              <a:t>“I </a:t>
            </a:r>
            <a:r>
              <a:rPr kumimoji="0" lang="en-GB" sz="2200" b="0" i="1" u="none" strike="noStrike" kern="1200" cap="none" spc="0" normalizeH="0" baseline="0" noProof="0" dirty="0">
                <a:ln>
                  <a:noFill/>
                </a:ln>
                <a:solidFill>
                  <a:srgbClr val="000000"/>
                </a:solidFill>
                <a:effectLst/>
                <a:uLnTx/>
                <a:uFillTx/>
                <a:latin typeface="Arial" charset="0"/>
                <a:ea typeface="+mn-ea"/>
                <a:cs typeface="Arial" charset="0"/>
              </a:rPr>
              <a:t>decided not to go for a mortgage holiday in the end because I wasn’t sure it wouldn’t affect my credit score. We’ve had to cut down a lot on shopping and other unnecessary buying</a:t>
            </a:r>
            <a:r>
              <a:rPr kumimoji="0" lang="en-US" sz="2200" b="0" i="1" u="none" strike="noStrike" kern="1200" cap="none" spc="0" normalizeH="0" baseline="0" noProof="0" dirty="0">
                <a:ln>
                  <a:noFill/>
                </a:ln>
                <a:solidFill>
                  <a:srgbClr val="000000"/>
                </a:solidFill>
                <a:effectLst/>
                <a:uLnTx/>
                <a:uFillTx/>
                <a:latin typeface="Arial" charset="0"/>
                <a:ea typeface="+mn-ea"/>
                <a:cs typeface="Arial" charset="0"/>
              </a:rPr>
              <a:t>.”</a:t>
            </a: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2" name="TextBox 11">
            <a:extLst>
              <a:ext uri="{FF2B5EF4-FFF2-40B4-BE49-F238E27FC236}">
                <a16:creationId xmlns:a16="http://schemas.microsoft.com/office/drawing/2014/main" id="{2B60E37E-2B42-D84A-BD67-C350AEC089FB}"/>
              </a:ext>
            </a:extLst>
          </p:cNvPr>
          <p:cNvSpPr txBox="1"/>
          <p:nvPr/>
        </p:nvSpPr>
        <p:spPr>
          <a:xfrm>
            <a:off x="6075361" y="10367878"/>
            <a:ext cx="4926036" cy="430887"/>
          </a:xfrm>
          <a:prstGeom prst="rect">
            <a:avLst/>
          </a:prstGeom>
          <a:noFill/>
        </p:spPr>
        <p:txBody>
          <a:bodyPr wrap="square" rtlCol="0">
            <a:spAutoFit/>
          </a:bodyPr>
          <a:lstStyle/>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(Single parent, </a:t>
            </a:r>
            <a:r>
              <a:rPr kumimoji="0" lang="en-US" sz="2200" b="0" i="0" u="none" strike="noStrike" kern="1200" cap="none" spc="0" normalizeH="0" baseline="0" noProof="0" dirty="0" err="1">
                <a:ln>
                  <a:noFill/>
                </a:ln>
                <a:solidFill>
                  <a:srgbClr val="000000"/>
                </a:solidFill>
                <a:effectLst/>
                <a:uLnTx/>
                <a:uFillTx/>
                <a:latin typeface="Arial" charset="0"/>
                <a:ea typeface="Arial" charset="0"/>
                <a:cs typeface="Arial" charset="0"/>
              </a:rPr>
              <a:t>Basildon</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t>
            </a:r>
          </a:p>
        </p:txBody>
      </p:sp>
      <p:grpSp>
        <p:nvGrpSpPr>
          <p:cNvPr id="15" name="Group 14">
            <a:extLst>
              <a:ext uri="{FF2B5EF4-FFF2-40B4-BE49-F238E27FC236}">
                <a16:creationId xmlns:a16="http://schemas.microsoft.com/office/drawing/2014/main" id="{47C6F6A6-1BA7-F94D-A9E2-EBD0CCDDF8A1}"/>
              </a:ext>
            </a:extLst>
          </p:cNvPr>
          <p:cNvGrpSpPr>
            <a:grpSpLocks noChangeAspect="1"/>
          </p:cNvGrpSpPr>
          <p:nvPr/>
        </p:nvGrpSpPr>
        <p:grpSpPr>
          <a:xfrm>
            <a:off x="16544476" y="6492875"/>
            <a:ext cx="2044754" cy="3321476"/>
            <a:chOff x="7445245" y="3"/>
            <a:chExt cx="5213610" cy="8468932"/>
          </a:xfrm>
        </p:grpSpPr>
        <p:pic>
          <p:nvPicPr>
            <p:cNvPr id="8" name="Picture 7" descr="A screenshot of a cell phone&#10;&#10;Description automatically generated">
              <a:extLst>
                <a:ext uri="{FF2B5EF4-FFF2-40B4-BE49-F238E27FC236}">
                  <a16:creationId xmlns:a16="http://schemas.microsoft.com/office/drawing/2014/main" id="{E1AF0DE4-84A4-1440-8EA1-6880CDDF32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45245" y="3"/>
              <a:ext cx="5213610" cy="8468932"/>
            </a:xfrm>
            <a:prstGeom prst="rect">
              <a:avLst/>
            </a:prstGeom>
          </p:spPr>
        </p:pic>
        <p:sp>
          <p:nvSpPr>
            <p:cNvPr id="14" name="Rectangle 13">
              <a:extLst>
                <a:ext uri="{FF2B5EF4-FFF2-40B4-BE49-F238E27FC236}">
                  <a16:creationId xmlns:a16="http://schemas.microsoft.com/office/drawing/2014/main" id="{B18D417C-1F36-A44A-866C-0CF1133BCFB8}"/>
                </a:ext>
              </a:extLst>
            </p:cNvPr>
            <p:cNvSpPr/>
            <p:nvPr/>
          </p:nvSpPr>
          <p:spPr>
            <a:xfrm>
              <a:off x="8375650" y="4714382"/>
              <a:ext cx="1981200" cy="59739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indent="-342900" algn="ctr">
                <a:spcBef>
                  <a:spcPts val="1800"/>
                </a:spcBef>
                <a:spcAft>
                  <a:spcPts val="600"/>
                </a:spcAft>
                <a:buFont typeface="Arial" charset="0"/>
                <a:buChar char="•"/>
              </a:pPr>
              <a:endParaRPr lang="en-US" sz="2200" dirty="0" err="1">
                <a:solidFill>
                  <a:schemeClr val="tx1"/>
                </a:solidFill>
                <a:latin typeface="Arial" charset="0"/>
                <a:ea typeface="Arial" charset="0"/>
                <a:cs typeface="Arial" charset="0"/>
              </a:endParaRPr>
            </a:p>
          </p:txBody>
        </p:sp>
      </p:grpSp>
      <p:sp>
        <p:nvSpPr>
          <p:cNvPr id="16" name="Rectangular Callout 15">
            <a:extLst>
              <a:ext uri="{FF2B5EF4-FFF2-40B4-BE49-F238E27FC236}">
                <a16:creationId xmlns:a16="http://schemas.microsoft.com/office/drawing/2014/main" id="{8512A451-004A-7645-86B7-BDB1A6AE2D50}"/>
              </a:ext>
            </a:extLst>
          </p:cNvPr>
          <p:cNvSpPr/>
          <p:nvPr/>
        </p:nvSpPr>
        <p:spPr>
          <a:xfrm>
            <a:off x="12844644" y="6494233"/>
            <a:ext cx="3523850" cy="2628612"/>
          </a:xfrm>
          <a:prstGeom prst="wedgeRectCallout">
            <a:avLst>
              <a:gd name="adj1" fmla="val 61793"/>
              <a:gd name="adj2" fmla="val 1455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mn-ea"/>
                <a:cs typeface="Arial" charset="0"/>
              </a:rPr>
              <a:t>“</a:t>
            </a:r>
            <a:r>
              <a:rPr kumimoji="0" lang="en-GB" sz="2200" b="0" i="1" u="none" strike="noStrike" kern="1200" cap="none" spc="0" normalizeH="0" baseline="0" noProof="0" dirty="0">
                <a:ln>
                  <a:noFill/>
                </a:ln>
                <a:solidFill>
                  <a:srgbClr val="000000"/>
                </a:solidFill>
                <a:effectLst/>
                <a:uLnTx/>
                <a:uFillTx/>
                <a:latin typeface="Arial" charset="0"/>
                <a:ea typeface="+mn-ea"/>
                <a:cs typeface="Arial" charset="0"/>
              </a:rPr>
              <a:t>I’ve had this offer but I’ve chosen not to. If things change and lockdown is extended I’ll consider it</a:t>
            </a:r>
            <a:r>
              <a:rPr kumimoji="0" lang="en-US" sz="2200" b="0" i="1" u="none" strike="noStrike" kern="1200" cap="none" spc="0" normalizeH="0" baseline="0" noProof="0" dirty="0">
                <a:ln>
                  <a:noFill/>
                </a:ln>
                <a:solidFill>
                  <a:srgbClr val="000000"/>
                </a:solidFill>
                <a:effectLst/>
                <a:uLnTx/>
                <a:uFillTx/>
                <a:latin typeface="Arial" charset="0"/>
                <a:ea typeface="+mn-ea"/>
                <a:cs typeface="Arial" charset="0"/>
              </a:rPr>
              <a:t>.”</a:t>
            </a: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(Dual parent, Harlow)</a:t>
            </a:r>
          </a:p>
        </p:txBody>
      </p:sp>
      <p:sp>
        <p:nvSpPr>
          <p:cNvPr id="17" name="Text Placeholder 2">
            <a:extLst>
              <a:ext uri="{FF2B5EF4-FFF2-40B4-BE49-F238E27FC236}">
                <a16:creationId xmlns:a16="http://schemas.microsoft.com/office/drawing/2014/main" id="{C7BC949F-C105-A846-ADE8-635E7D2885A9}"/>
              </a:ext>
            </a:extLst>
          </p:cNvPr>
          <p:cNvSpPr txBox="1">
            <a:spLocks/>
          </p:cNvSpPr>
          <p:nvPr/>
        </p:nvSpPr>
        <p:spPr>
          <a:xfrm>
            <a:off x="12844644" y="5686775"/>
            <a:ext cx="5665629" cy="791496"/>
          </a:xfrm>
          <a:prstGeom prst="rect">
            <a:avLst/>
          </a:prstGeom>
          <a:solidFill>
            <a:schemeClr val="tx2"/>
          </a:solidFill>
        </p:spPr>
        <p:txBody>
          <a:bodyPr anchor="ctr">
            <a:normAutofit/>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Font typeface="Arial" charset="0"/>
              <a:buNone/>
            </a:pPr>
            <a:r>
              <a:rPr lang="en-US" sz="2000" b="1" i="1" kern="0" dirty="0">
                <a:solidFill>
                  <a:schemeClr val="bg1"/>
                </a:solidFill>
              </a:rPr>
              <a:t>Upload a screenshot of any communication received from financial firms:</a:t>
            </a:r>
          </a:p>
        </p:txBody>
      </p:sp>
      <p:sp>
        <p:nvSpPr>
          <p:cNvPr id="18" name="Text Placeholder 4">
            <a:extLst>
              <a:ext uri="{FF2B5EF4-FFF2-40B4-BE49-F238E27FC236}">
                <a16:creationId xmlns:a16="http://schemas.microsoft.com/office/drawing/2014/main" id="{87F99F6C-5D15-6D47-9FF7-8A4B9A8E913B}"/>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Financial impact</a:t>
            </a:r>
          </a:p>
        </p:txBody>
      </p:sp>
    </p:spTree>
    <p:extLst>
      <p:ext uri="{BB962C8B-B14F-4D97-AF65-F5344CB8AC3E}">
        <p14:creationId xmlns:p14="http://schemas.microsoft.com/office/powerpoint/2010/main" val="305001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901F7A-C645-614C-8D3A-44F171311A22}"/>
              </a:ext>
            </a:extLst>
          </p:cNvPr>
          <p:cNvSpPr>
            <a:spLocks noGrp="1"/>
          </p:cNvSpPr>
          <p:nvPr>
            <p:ph type="sldNum" sz="quarter" idx="4"/>
          </p:nvPr>
        </p:nvSpPr>
        <p:spPr/>
        <p:txBody>
          <a:bodyPr/>
          <a:lstStyle/>
          <a:p>
            <a:fld id="{B6F15528-21DE-4FAA-801E-634DDDAF4B2B}" type="slidenum">
              <a:rPr lang="uk-UA" smtClean="0"/>
              <a:pPr/>
              <a:t>3</a:t>
            </a:fld>
            <a:endParaRPr lang="uk-UA" dirty="0"/>
          </a:p>
        </p:txBody>
      </p:sp>
      <p:sp>
        <p:nvSpPr>
          <p:cNvPr id="3" name="Footer Placeholder 2">
            <a:extLst>
              <a:ext uri="{FF2B5EF4-FFF2-40B4-BE49-F238E27FC236}">
                <a16:creationId xmlns:a16="http://schemas.microsoft.com/office/drawing/2014/main" id="{3B0F4C62-1C28-8344-A57E-1C18C4BA3159}"/>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sp>
        <p:nvSpPr>
          <p:cNvPr id="4" name="Text Placeholder 3">
            <a:extLst>
              <a:ext uri="{FF2B5EF4-FFF2-40B4-BE49-F238E27FC236}">
                <a16:creationId xmlns:a16="http://schemas.microsoft.com/office/drawing/2014/main" id="{B70B524A-5FD6-F142-BD0F-8F146A7136E5}"/>
              </a:ext>
            </a:extLst>
          </p:cNvPr>
          <p:cNvSpPr>
            <a:spLocks noGrp="1"/>
          </p:cNvSpPr>
          <p:nvPr>
            <p:ph type="body" sz="quarter" idx="11"/>
          </p:nvPr>
        </p:nvSpPr>
        <p:spPr/>
        <p:txBody>
          <a:bodyPr/>
          <a:lstStyle/>
          <a:p>
            <a:r>
              <a:rPr lang="en-US" dirty="0"/>
              <a:t>01</a:t>
            </a:r>
          </a:p>
        </p:txBody>
      </p:sp>
      <p:sp>
        <p:nvSpPr>
          <p:cNvPr id="5" name="Text Placeholder 4">
            <a:extLst>
              <a:ext uri="{FF2B5EF4-FFF2-40B4-BE49-F238E27FC236}">
                <a16:creationId xmlns:a16="http://schemas.microsoft.com/office/drawing/2014/main" id="{7A94CD16-FA11-254C-809A-2EB22364A54C}"/>
              </a:ext>
            </a:extLst>
          </p:cNvPr>
          <p:cNvSpPr>
            <a:spLocks noGrp="1"/>
          </p:cNvSpPr>
          <p:nvPr>
            <p:ph type="body" sz="quarter" idx="12"/>
          </p:nvPr>
        </p:nvSpPr>
        <p:spPr/>
        <p:txBody>
          <a:bodyPr/>
          <a:lstStyle/>
          <a:p>
            <a:r>
              <a:rPr lang="en-US" dirty="0"/>
              <a:t>Introduction</a:t>
            </a:r>
          </a:p>
        </p:txBody>
      </p:sp>
      <p:sp>
        <p:nvSpPr>
          <p:cNvPr id="6" name="Text Placeholder 5">
            <a:extLst>
              <a:ext uri="{FF2B5EF4-FFF2-40B4-BE49-F238E27FC236}">
                <a16:creationId xmlns:a16="http://schemas.microsoft.com/office/drawing/2014/main" id="{BB0D6B03-19A0-C746-B875-276887E2399F}"/>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2C7333CB-60B6-8A47-B268-FAEB630000F4}"/>
              </a:ext>
            </a:extLst>
          </p:cNvPr>
          <p:cNvSpPr>
            <a:spLocks noGrp="1"/>
          </p:cNvSpPr>
          <p:nvPr>
            <p:ph type="body" sz="quarter" idx="36"/>
          </p:nvPr>
        </p:nvSpPr>
        <p:spPr/>
        <p:txBody>
          <a:bodyPr/>
          <a:lstStyle/>
          <a:p>
            <a:endParaRPr lang="en-US"/>
          </a:p>
        </p:txBody>
      </p:sp>
    </p:spTree>
    <p:extLst>
      <p:ext uri="{BB962C8B-B14F-4D97-AF65-F5344CB8AC3E}">
        <p14:creationId xmlns:p14="http://schemas.microsoft.com/office/powerpoint/2010/main" val="2810700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own Arrow 21">
            <a:extLst>
              <a:ext uri="{FF2B5EF4-FFF2-40B4-BE49-F238E27FC236}">
                <a16:creationId xmlns:a16="http://schemas.microsoft.com/office/drawing/2014/main" id="{79BE0548-17BA-8B4A-98A2-3C5A901B4582}"/>
              </a:ext>
            </a:extLst>
          </p:cNvPr>
          <p:cNvSpPr/>
          <p:nvPr/>
        </p:nvSpPr>
        <p:spPr>
          <a:xfrm>
            <a:off x="14636247" y="6386181"/>
            <a:ext cx="708005" cy="978408"/>
          </a:xfrm>
          <a:prstGeom prst="downArrow">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ctr" defTabSz="914400" rtl="0" eaLnBrk="1" fontAlgn="auto" latinLnBrk="0" hangingPunct="1">
              <a:lnSpc>
                <a:spcPct val="100000"/>
              </a:lnSpc>
              <a:spcBef>
                <a:spcPts val="1800"/>
              </a:spcBef>
              <a:spcAft>
                <a:spcPts val="600"/>
              </a:spcAft>
              <a:buClrTx/>
              <a:buSzTx/>
              <a:buFont typeface="Arial" charset="0"/>
              <a:buChar char="•"/>
              <a:tabLst/>
              <a:defRPr/>
            </a:pPr>
            <a:endParaRPr kumimoji="0" lang="en-US" sz="2200" b="0" i="0" u="none" strike="noStrike" kern="1200" cap="none" spc="0" normalizeH="0" baseline="0" noProof="0" dirty="0" err="1">
              <a:ln>
                <a:noFill/>
              </a:ln>
              <a:solidFill>
                <a:srgbClr val="000000"/>
              </a:solidFill>
              <a:effectLst/>
              <a:uLnTx/>
              <a:uFillTx/>
              <a:latin typeface="Arial" charset="0"/>
              <a:ea typeface="Arial" charset="0"/>
              <a:cs typeface="Arial" charset="0"/>
            </a:endParaRPr>
          </a:p>
        </p:txBody>
      </p:sp>
      <p:sp>
        <p:nvSpPr>
          <p:cNvPr id="21" name="Down Arrow 20">
            <a:extLst>
              <a:ext uri="{FF2B5EF4-FFF2-40B4-BE49-F238E27FC236}">
                <a16:creationId xmlns:a16="http://schemas.microsoft.com/office/drawing/2014/main" id="{76884EFD-CC5A-994F-A346-209B7112F43F}"/>
              </a:ext>
            </a:extLst>
          </p:cNvPr>
          <p:cNvSpPr/>
          <p:nvPr/>
        </p:nvSpPr>
        <p:spPr>
          <a:xfrm>
            <a:off x="9344045" y="6384671"/>
            <a:ext cx="708005" cy="978408"/>
          </a:xfrm>
          <a:prstGeom prst="downArrow">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ctr" defTabSz="914400" rtl="0" eaLnBrk="1" fontAlgn="auto" latinLnBrk="0" hangingPunct="1">
              <a:lnSpc>
                <a:spcPct val="100000"/>
              </a:lnSpc>
              <a:spcBef>
                <a:spcPts val="1800"/>
              </a:spcBef>
              <a:spcAft>
                <a:spcPts val="600"/>
              </a:spcAft>
              <a:buClrTx/>
              <a:buSzTx/>
              <a:buFont typeface="Arial" charset="0"/>
              <a:buChar char="•"/>
              <a:tabLst/>
              <a:defRPr/>
            </a:pPr>
            <a:endParaRPr kumimoji="0" lang="en-US" sz="2200" b="0" i="0" u="none" strike="noStrike" kern="1200" cap="none" spc="0" normalizeH="0" baseline="0" noProof="0" dirty="0" err="1">
              <a:ln>
                <a:noFill/>
              </a:ln>
              <a:solidFill>
                <a:srgbClr val="000000"/>
              </a:solidFill>
              <a:effectLst/>
              <a:uLnTx/>
              <a:uFillTx/>
              <a:latin typeface="Arial" charset="0"/>
              <a:ea typeface="Arial" charset="0"/>
              <a:cs typeface="Arial" charset="0"/>
            </a:endParaRPr>
          </a:p>
        </p:txBody>
      </p:sp>
      <p:sp>
        <p:nvSpPr>
          <p:cNvPr id="20" name="Down Arrow 19">
            <a:extLst>
              <a:ext uri="{FF2B5EF4-FFF2-40B4-BE49-F238E27FC236}">
                <a16:creationId xmlns:a16="http://schemas.microsoft.com/office/drawing/2014/main" id="{E6EAAFC1-B501-B24C-B4C6-8CEC55AE3DB8}"/>
              </a:ext>
            </a:extLst>
          </p:cNvPr>
          <p:cNvSpPr/>
          <p:nvPr/>
        </p:nvSpPr>
        <p:spPr>
          <a:xfrm>
            <a:off x="4067736" y="6384671"/>
            <a:ext cx="708005" cy="978408"/>
          </a:xfrm>
          <a:prstGeom prst="downArrow">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ctr" defTabSz="914400" rtl="0" eaLnBrk="1" fontAlgn="auto" latinLnBrk="0" hangingPunct="1">
              <a:lnSpc>
                <a:spcPct val="100000"/>
              </a:lnSpc>
              <a:spcBef>
                <a:spcPts val="1800"/>
              </a:spcBef>
              <a:spcAft>
                <a:spcPts val="600"/>
              </a:spcAft>
              <a:buClrTx/>
              <a:buSzTx/>
              <a:buFont typeface="Arial" charset="0"/>
              <a:buChar char="•"/>
              <a:tabLst/>
              <a:defRPr/>
            </a:pPr>
            <a:endParaRPr kumimoji="0" lang="en-US" sz="2200" b="0" i="0" u="none" strike="noStrike" kern="1200" cap="none" spc="0" normalizeH="0" baseline="0" noProof="0" dirty="0" err="1">
              <a:ln>
                <a:noFill/>
              </a:ln>
              <a:solidFill>
                <a:srgbClr val="000000"/>
              </a:solidFill>
              <a:effectLst/>
              <a:uLnTx/>
              <a:uFillTx/>
              <a:latin typeface="Arial" charset="0"/>
              <a:ea typeface="Arial" charset="0"/>
              <a:cs typeface="Arial" charset="0"/>
            </a:endParaRPr>
          </a:p>
        </p:txBody>
      </p:sp>
      <p:sp>
        <p:nvSpPr>
          <p:cNvPr id="2" name="Text Placeholder 1">
            <a:extLst>
              <a:ext uri="{FF2B5EF4-FFF2-40B4-BE49-F238E27FC236}">
                <a16:creationId xmlns:a16="http://schemas.microsoft.com/office/drawing/2014/main" id="{F325E154-B502-3F40-A8EF-EEA357C00453}"/>
              </a:ext>
            </a:extLst>
          </p:cNvPr>
          <p:cNvSpPr>
            <a:spLocks noGrp="1"/>
          </p:cNvSpPr>
          <p:nvPr>
            <p:ph type="body" sz="quarter" idx="22"/>
          </p:nvPr>
        </p:nvSpPr>
        <p:spPr/>
        <p:txBody>
          <a:bodyPr/>
          <a:lstStyle/>
          <a:p>
            <a:r>
              <a:rPr lang="en-US" dirty="0"/>
              <a:t>Lack of routine and lack of certainty about the future has disrupted prior approaches to money management</a:t>
            </a:r>
          </a:p>
        </p:txBody>
      </p:sp>
      <p:sp>
        <p:nvSpPr>
          <p:cNvPr id="4" name="Slide Number Placeholder 3">
            <a:extLst>
              <a:ext uri="{FF2B5EF4-FFF2-40B4-BE49-F238E27FC236}">
                <a16:creationId xmlns:a16="http://schemas.microsoft.com/office/drawing/2014/main" id="{62603628-F92D-6D4D-A258-118512CBFB5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96931FB1-0FB5-A648-ADE7-4457D7602E7C}"/>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2" name="Rectangle 11">
            <a:extLst>
              <a:ext uri="{FF2B5EF4-FFF2-40B4-BE49-F238E27FC236}">
                <a16:creationId xmlns:a16="http://schemas.microsoft.com/office/drawing/2014/main" id="{E8789CC1-7C34-A94A-802B-9056133A2533}"/>
              </a:ext>
            </a:extLst>
          </p:cNvPr>
          <p:cNvSpPr/>
          <p:nvPr/>
        </p:nvSpPr>
        <p:spPr>
          <a:xfrm>
            <a:off x="7360424" y="4180648"/>
            <a:ext cx="4672826" cy="2652359"/>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Stationary Settlers: </a:t>
            </a: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often felt they had their finances ‘down to a T’ and that they were able to keep things on an even keel</a:t>
            </a:r>
          </a:p>
        </p:txBody>
      </p:sp>
      <p:sp>
        <p:nvSpPr>
          <p:cNvPr id="13" name="Rectangle 12">
            <a:extLst>
              <a:ext uri="{FF2B5EF4-FFF2-40B4-BE49-F238E27FC236}">
                <a16:creationId xmlns:a16="http://schemas.microsoft.com/office/drawing/2014/main" id="{590D089F-7F85-624C-8C6A-C6229DE24BAD}"/>
              </a:ext>
            </a:extLst>
          </p:cNvPr>
          <p:cNvSpPr/>
          <p:nvPr/>
        </p:nvSpPr>
        <p:spPr>
          <a:xfrm>
            <a:off x="2085326" y="4221516"/>
            <a:ext cx="4672826" cy="2652359"/>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Precarious Worriers: </a:t>
            </a: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felt that finances were out of their control, with debt being allowed to build and a lack of certainty about how things can get better</a:t>
            </a:r>
          </a:p>
        </p:txBody>
      </p:sp>
      <p:sp>
        <p:nvSpPr>
          <p:cNvPr id="14" name="Rectangle 13">
            <a:extLst>
              <a:ext uri="{FF2B5EF4-FFF2-40B4-BE49-F238E27FC236}">
                <a16:creationId xmlns:a16="http://schemas.microsoft.com/office/drawing/2014/main" id="{83A5E2EB-E032-C545-AC06-E1FE5CD053C1}"/>
              </a:ext>
            </a:extLst>
          </p:cNvPr>
          <p:cNvSpPr/>
          <p:nvPr/>
        </p:nvSpPr>
        <p:spPr>
          <a:xfrm>
            <a:off x="12653837" y="4174490"/>
            <a:ext cx="4672826" cy="2652359"/>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Practical Planners: </a:t>
            </a: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were in control of their finances and had future milestones where income might increase to look ahead to and plan for</a:t>
            </a:r>
          </a:p>
        </p:txBody>
      </p:sp>
      <p:pic>
        <p:nvPicPr>
          <p:cNvPr id="15" name="Picture 14" descr="A close up of a logo&#10;&#10;Description automatically generated">
            <a:extLst>
              <a:ext uri="{FF2B5EF4-FFF2-40B4-BE49-F238E27FC236}">
                <a16:creationId xmlns:a16="http://schemas.microsoft.com/office/drawing/2014/main" id="{E57578FA-65FA-EB45-B76F-1B2A8019CA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09450" y="3549309"/>
            <a:ext cx="1634497" cy="1634497"/>
          </a:xfrm>
          <a:prstGeom prst="rect">
            <a:avLst/>
          </a:prstGeom>
        </p:spPr>
      </p:pic>
      <p:pic>
        <p:nvPicPr>
          <p:cNvPr id="16" name="Picture 15" descr="A picture containing shirt, room&#10;&#10;Description automatically generated">
            <a:extLst>
              <a:ext uri="{FF2B5EF4-FFF2-40B4-BE49-F238E27FC236}">
                <a16:creationId xmlns:a16="http://schemas.microsoft.com/office/drawing/2014/main" id="{B1585074-9088-F849-80EB-28F70C582C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4942" y="3431882"/>
            <a:ext cx="1730663" cy="1730663"/>
          </a:xfrm>
          <a:prstGeom prst="rect">
            <a:avLst/>
          </a:prstGeom>
        </p:spPr>
      </p:pic>
      <p:pic>
        <p:nvPicPr>
          <p:cNvPr id="17" name="Picture 16" descr="A close up of a logo&#10;&#10;Description automatically generated">
            <a:extLst>
              <a:ext uri="{FF2B5EF4-FFF2-40B4-BE49-F238E27FC236}">
                <a16:creationId xmlns:a16="http://schemas.microsoft.com/office/drawing/2014/main" id="{D4258FB8-BACA-DF47-B3E0-7C5AD5AC74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0000" y="3363552"/>
            <a:ext cx="1634497" cy="1634497"/>
          </a:xfrm>
          <a:prstGeom prst="rect">
            <a:avLst/>
          </a:prstGeom>
        </p:spPr>
      </p:pic>
      <p:sp>
        <p:nvSpPr>
          <p:cNvPr id="18" name="Rectangle 17">
            <a:extLst>
              <a:ext uri="{FF2B5EF4-FFF2-40B4-BE49-F238E27FC236}">
                <a16:creationId xmlns:a16="http://schemas.microsoft.com/office/drawing/2014/main" id="{EEE41DD7-686E-034F-B9A3-B175AAF1B60E}"/>
              </a:ext>
            </a:extLst>
          </p:cNvPr>
          <p:cNvSpPr/>
          <p:nvPr/>
        </p:nvSpPr>
        <p:spPr>
          <a:xfrm>
            <a:off x="1593826" y="3063875"/>
            <a:ext cx="17019589" cy="625187"/>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Arial" charset="0"/>
                <a:cs typeface="Arial" charset="0"/>
              </a:rPr>
              <a:t>Approaches to money management prior to the crisis differed according to typology:</a:t>
            </a:r>
          </a:p>
        </p:txBody>
      </p:sp>
      <p:sp>
        <p:nvSpPr>
          <p:cNvPr id="27" name="Text Placeholder 2">
            <a:extLst>
              <a:ext uri="{FF2B5EF4-FFF2-40B4-BE49-F238E27FC236}">
                <a16:creationId xmlns:a16="http://schemas.microsoft.com/office/drawing/2014/main" id="{A16D2716-ADF5-A24A-B93F-EDDD3D0B223E}"/>
              </a:ext>
            </a:extLst>
          </p:cNvPr>
          <p:cNvSpPr>
            <a:spLocks noGrp="1"/>
          </p:cNvSpPr>
          <p:nvPr>
            <p:ph type="body" sz="quarter" idx="12"/>
          </p:nvPr>
        </p:nvSpPr>
        <p:spPr>
          <a:xfrm>
            <a:off x="1625576" y="7368808"/>
            <a:ext cx="16987839" cy="2362279"/>
          </a:xfrm>
          <a:solidFill>
            <a:schemeClr val="accent1"/>
          </a:solidFill>
        </p:spPr>
        <p:txBody>
          <a:bodyPr>
            <a:normAutofit fontScale="85000" lnSpcReduction="10000"/>
          </a:bodyPr>
          <a:lstStyle/>
          <a:p>
            <a:pPr marL="22225" indent="0">
              <a:buNone/>
            </a:pPr>
            <a:r>
              <a:rPr lang="en-US" dirty="0">
                <a:solidFill>
                  <a:schemeClr val="tx1"/>
                </a:solidFill>
              </a:rPr>
              <a:t>The </a:t>
            </a:r>
            <a:r>
              <a:rPr lang="en-US" b="1" dirty="0">
                <a:solidFill>
                  <a:schemeClr val="tx1"/>
                </a:solidFill>
              </a:rPr>
              <a:t>lack of routine and feeling of lack of control </a:t>
            </a:r>
            <a:r>
              <a:rPr lang="en-US" dirty="0">
                <a:solidFill>
                  <a:schemeClr val="tx1"/>
                </a:solidFill>
              </a:rPr>
              <a:t>has meant many are slipping out of established habits:</a:t>
            </a:r>
          </a:p>
          <a:p>
            <a:pPr marL="976312" lvl="1" indent="-342900">
              <a:buFont typeface="Arial" panose="020B0604020202020204" pitchFamily="34" charset="0"/>
              <a:buChar char="•"/>
            </a:pPr>
            <a:r>
              <a:rPr lang="en-US" dirty="0">
                <a:solidFill>
                  <a:schemeClr val="tx1"/>
                </a:solidFill>
              </a:rPr>
              <a:t>Those whose incomes have decreased are focused more on getting by in the immediate term by necessity</a:t>
            </a:r>
          </a:p>
          <a:p>
            <a:pPr marL="976312" lvl="1" indent="-342900">
              <a:buFont typeface="Arial" panose="020B0604020202020204" pitchFamily="34" charset="0"/>
              <a:buChar char="•"/>
            </a:pPr>
            <a:r>
              <a:rPr lang="en-US" dirty="0">
                <a:solidFill>
                  <a:schemeClr val="tx1"/>
                </a:solidFill>
              </a:rPr>
              <a:t>While even those in a more stable position report growing less ‘disciplined’ throughout lockdown when it became clear that outgoings had settled to a level below the norm</a:t>
            </a:r>
          </a:p>
          <a:p>
            <a:pPr marL="976312" lvl="1" indent="-342900">
              <a:buFont typeface="Arial" panose="020B0604020202020204" pitchFamily="34" charset="0"/>
              <a:buChar char="•"/>
            </a:pPr>
            <a:r>
              <a:rPr lang="en-US" dirty="0">
                <a:solidFill>
                  <a:schemeClr val="tx1"/>
                </a:solidFill>
              </a:rPr>
              <a:t>And all feel that the lack of certainty about the future has made financial planning for the future nearly impossible</a:t>
            </a:r>
          </a:p>
        </p:txBody>
      </p:sp>
      <p:sp>
        <p:nvSpPr>
          <p:cNvPr id="19" name="Text Placeholder 4">
            <a:extLst>
              <a:ext uri="{FF2B5EF4-FFF2-40B4-BE49-F238E27FC236}">
                <a16:creationId xmlns:a16="http://schemas.microsoft.com/office/drawing/2014/main" id="{3F320080-17D4-B14D-8E90-18A149B45805}"/>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Financial impact</a:t>
            </a:r>
          </a:p>
        </p:txBody>
      </p:sp>
    </p:spTree>
    <p:extLst>
      <p:ext uri="{BB962C8B-B14F-4D97-AF65-F5344CB8AC3E}">
        <p14:creationId xmlns:p14="http://schemas.microsoft.com/office/powerpoint/2010/main" val="242155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ACC818-F393-CF41-9DF7-BE1E0F1C4050}"/>
              </a:ext>
            </a:extLst>
          </p:cNvPr>
          <p:cNvSpPr>
            <a:spLocks noGrp="1"/>
          </p:cNvSpPr>
          <p:nvPr>
            <p:ph type="body" sz="quarter" idx="22"/>
          </p:nvPr>
        </p:nvSpPr>
        <p:spPr/>
        <p:txBody>
          <a:bodyPr/>
          <a:lstStyle/>
          <a:p>
            <a:r>
              <a:rPr lang="en-US" dirty="0"/>
              <a:t>All are being more cautious with their money, while those in the most vulnerable position are cutting back considerably</a:t>
            </a:r>
          </a:p>
        </p:txBody>
      </p:sp>
      <p:sp>
        <p:nvSpPr>
          <p:cNvPr id="4" name="Slide Number Placeholder 3">
            <a:extLst>
              <a:ext uri="{FF2B5EF4-FFF2-40B4-BE49-F238E27FC236}">
                <a16:creationId xmlns:a16="http://schemas.microsoft.com/office/drawing/2014/main" id="{46AD4E43-FC06-D44A-B5C9-1E459E70ABF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85440A28-13DC-A04F-9F4C-4A0891C469AB}"/>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Rectangle 6">
            <a:extLst>
              <a:ext uri="{FF2B5EF4-FFF2-40B4-BE49-F238E27FC236}">
                <a16:creationId xmlns:a16="http://schemas.microsoft.com/office/drawing/2014/main" id="{37B4E88A-33D1-244A-A3DA-DEC1171F2A63}"/>
              </a:ext>
            </a:extLst>
          </p:cNvPr>
          <p:cNvSpPr/>
          <p:nvPr/>
        </p:nvSpPr>
        <p:spPr>
          <a:xfrm>
            <a:off x="1593826" y="3444875"/>
            <a:ext cx="17019589" cy="625187"/>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Arial" charset="0"/>
                <a:cs typeface="Arial" charset="0"/>
              </a:rPr>
              <a:t>The context of uncertainty has led JAM families to be cautious with their money. The reduction in expenditure resulting from lockdown is being used to offset loss of income or to save:</a:t>
            </a:r>
          </a:p>
        </p:txBody>
      </p:sp>
      <p:sp>
        <p:nvSpPr>
          <p:cNvPr id="8" name="Right Brace 7">
            <a:extLst>
              <a:ext uri="{FF2B5EF4-FFF2-40B4-BE49-F238E27FC236}">
                <a16:creationId xmlns:a16="http://schemas.microsoft.com/office/drawing/2014/main" id="{7A187D2A-7487-EF45-8035-55693F56A88D}"/>
              </a:ext>
            </a:extLst>
          </p:cNvPr>
          <p:cNvSpPr/>
          <p:nvPr/>
        </p:nvSpPr>
        <p:spPr>
          <a:xfrm rot="16200000">
            <a:off x="9846803" y="-3344692"/>
            <a:ext cx="894660" cy="16638566"/>
          </a:xfrm>
          <a:prstGeom prst="rightBrace">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1AEC3273-DFFB-524D-A7CC-8C46FE26BADD}"/>
              </a:ext>
            </a:extLst>
          </p:cNvPr>
          <p:cNvSpPr/>
          <p:nvPr/>
        </p:nvSpPr>
        <p:spPr>
          <a:xfrm>
            <a:off x="2343899" y="5340643"/>
            <a:ext cx="7174751" cy="3666832"/>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Those who have </a:t>
            </a:r>
            <a:r>
              <a:rPr kumimoji="0" lang="en-US" sz="2200" b="1" i="0" u="none" strike="noStrike" kern="1200" cap="none" spc="0" normalizeH="0" baseline="0" noProof="0" dirty="0">
                <a:ln>
                  <a:noFill/>
                </a:ln>
                <a:solidFill>
                  <a:srgbClr val="000000"/>
                </a:solidFill>
                <a:effectLst/>
                <a:uLnTx/>
                <a:uFillTx/>
                <a:latin typeface="Arial" charset="0"/>
                <a:ea typeface="Arial" charset="0"/>
                <a:cs typeface="Arial" charset="0"/>
              </a:rPr>
              <a:t>lost income</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 are cutting back considerably</a:t>
            </a:r>
          </a:p>
          <a:p>
            <a:pPr marL="365125" marR="0" lvl="0" indent="-34290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They are cancelling all ‘unnecessary’ direct debits and subscriptions and trying only to spend money on the weekly food shop</a:t>
            </a:r>
          </a:p>
          <a:p>
            <a:pPr marL="365125" marR="0" lvl="0" indent="-34290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Two families in the sample report going down to two meals a day – this is justified partly as a response to a more sedentary lifestyle, but it is also a cost-cutting measure</a:t>
            </a:r>
          </a:p>
        </p:txBody>
      </p:sp>
      <p:sp>
        <p:nvSpPr>
          <p:cNvPr id="10" name="Rectangle 9">
            <a:extLst>
              <a:ext uri="{FF2B5EF4-FFF2-40B4-BE49-F238E27FC236}">
                <a16:creationId xmlns:a16="http://schemas.microsoft.com/office/drawing/2014/main" id="{69D45B0D-BAAB-D74C-AB4E-D41A13EA2494}"/>
              </a:ext>
            </a:extLst>
          </p:cNvPr>
          <p:cNvSpPr/>
          <p:nvPr/>
        </p:nvSpPr>
        <p:spPr>
          <a:xfrm>
            <a:off x="11118137" y="5321884"/>
            <a:ext cx="7174751" cy="3666832"/>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Those with </a:t>
            </a:r>
            <a:r>
              <a:rPr kumimoji="0" lang="en-US" sz="2200" b="1" i="0" u="none" strike="noStrike" kern="1200" cap="none" spc="0" normalizeH="0" baseline="0" noProof="0" dirty="0">
                <a:ln>
                  <a:noFill/>
                </a:ln>
                <a:solidFill>
                  <a:srgbClr val="000000"/>
                </a:solidFill>
                <a:effectLst/>
                <a:uLnTx/>
                <a:uFillTx/>
                <a:latin typeface="Arial" charset="0"/>
                <a:ea typeface="Arial" charset="0"/>
                <a:cs typeface="Arial" charset="0"/>
              </a:rPr>
              <a:t>stable incomes</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 are largely seeing this as an opportunity to save any money left over</a:t>
            </a:r>
          </a:p>
          <a:p>
            <a:pPr marL="365125" marR="0" lvl="0" indent="-34290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The exceptions are a couple of instances in which participants are spending more on materials to keep children entertained and/or on longstanding house improvement/DIY projects</a:t>
            </a:r>
          </a:p>
          <a:p>
            <a:pPr marL="365125" marR="0" lvl="0" indent="-342900" algn="l" defTabSz="914400" rtl="0" eaLnBrk="1" fontAlgn="auto" latinLnBrk="0" hangingPunct="1">
              <a:lnSpc>
                <a:spcPct val="100000"/>
              </a:lnSpc>
              <a:spcBef>
                <a:spcPts val="0"/>
              </a:spcBef>
              <a:spcAft>
                <a:spcPts val="1200"/>
              </a:spcAft>
              <a:buClrTx/>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Due to uncertainty about the future, this money is being kept aside for emergencies for now</a:t>
            </a:r>
          </a:p>
        </p:txBody>
      </p:sp>
      <p:sp>
        <p:nvSpPr>
          <p:cNvPr id="11" name="Text Placeholder 4">
            <a:extLst>
              <a:ext uri="{FF2B5EF4-FFF2-40B4-BE49-F238E27FC236}">
                <a16:creationId xmlns:a16="http://schemas.microsoft.com/office/drawing/2014/main" id="{741A779F-D777-F040-88B0-EC55779FD9E0}"/>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Financial impact</a:t>
            </a:r>
          </a:p>
        </p:txBody>
      </p:sp>
    </p:spTree>
    <p:extLst>
      <p:ext uri="{BB962C8B-B14F-4D97-AF65-F5344CB8AC3E}">
        <p14:creationId xmlns:p14="http://schemas.microsoft.com/office/powerpoint/2010/main" val="1060319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901F7A-C645-614C-8D3A-44F171311A2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uk-UA" sz="1400" b="0" i="0" u="none" strike="noStrike" kern="1200" cap="none" spc="0" normalizeH="0" baseline="0" noProof="0" dirty="0">
              <a:ln>
                <a:noFill/>
              </a:ln>
              <a:solidFill>
                <a:srgbClr val="FFFFFF"/>
              </a:solidFill>
              <a:effectLst/>
              <a:uLnTx/>
              <a:uFillTx/>
              <a:latin typeface="Arial" charset="0"/>
              <a:cs typeface="Arial" charset="0"/>
            </a:endParaRPr>
          </a:p>
        </p:txBody>
      </p:sp>
      <p:sp>
        <p:nvSpPr>
          <p:cNvPr id="3" name="Footer Placeholder 2">
            <a:extLst>
              <a:ext uri="{FF2B5EF4-FFF2-40B4-BE49-F238E27FC236}">
                <a16:creationId xmlns:a16="http://schemas.microsoft.com/office/drawing/2014/main" id="{3B0F4C62-1C28-8344-A57E-1C18C4BA3159}"/>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FFFFFF"/>
                </a:solidFill>
                <a:effectLst/>
                <a:uLnTx/>
                <a:uFillTx/>
                <a:latin typeface="Arial"/>
                <a:ea typeface="+mn-ea"/>
                <a:cs typeface="Arial"/>
              </a:rPr>
              <a:t> </a:t>
            </a:r>
            <a:r>
              <a:rPr kumimoji="0" lang="en-US" sz="1400" b="0" i="0" u="none" strike="noStrike" kern="1200" cap="none" spc="0" normalizeH="0" baseline="0" noProof="0">
                <a:ln>
                  <a:noFill/>
                </a:ln>
                <a:solidFill>
                  <a:srgbClr val="FFFFFF"/>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FFFFFF"/>
              </a:solidFill>
              <a:effectLst/>
              <a:uLnTx/>
              <a:uFillTx/>
              <a:latin typeface="Arial"/>
              <a:ea typeface="+mn-ea"/>
              <a:cs typeface="Arial"/>
            </a:endParaRPr>
          </a:p>
        </p:txBody>
      </p:sp>
      <p:sp>
        <p:nvSpPr>
          <p:cNvPr id="4" name="Text Placeholder 3">
            <a:extLst>
              <a:ext uri="{FF2B5EF4-FFF2-40B4-BE49-F238E27FC236}">
                <a16:creationId xmlns:a16="http://schemas.microsoft.com/office/drawing/2014/main" id="{B70B524A-5FD6-F142-BD0F-8F146A7136E5}"/>
              </a:ext>
            </a:extLst>
          </p:cNvPr>
          <p:cNvSpPr>
            <a:spLocks noGrp="1"/>
          </p:cNvSpPr>
          <p:nvPr>
            <p:ph type="body" sz="quarter" idx="11"/>
          </p:nvPr>
        </p:nvSpPr>
        <p:spPr/>
        <p:txBody>
          <a:bodyPr/>
          <a:lstStyle/>
          <a:p>
            <a:r>
              <a:rPr lang="en-US" dirty="0"/>
              <a:t>05</a:t>
            </a:r>
          </a:p>
        </p:txBody>
      </p:sp>
      <p:sp>
        <p:nvSpPr>
          <p:cNvPr id="5" name="Text Placeholder 4">
            <a:extLst>
              <a:ext uri="{FF2B5EF4-FFF2-40B4-BE49-F238E27FC236}">
                <a16:creationId xmlns:a16="http://schemas.microsoft.com/office/drawing/2014/main" id="{7A94CD16-FA11-254C-809A-2EB22364A54C}"/>
              </a:ext>
            </a:extLst>
          </p:cNvPr>
          <p:cNvSpPr>
            <a:spLocks noGrp="1"/>
          </p:cNvSpPr>
          <p:nvPr>
            <p:ph type="body" sz="quarter" idx="12"/>
          </p:nvPr>
        </p:nvSpPr>
        <p:spPr/>
        <p:txBody>
          <a:bodyPr/>
          <a:lstStyle/>
          <a:p>
            <a:r>
              <a:rPr lang="en-US" dirty="0"/>
              <a:t>Children and education</a:t>
            </a:r>
          </a:p>
        </p:txBody>
      </p:sp>
    </p:spTree>
    <p:extLst>
      <p:ext uri="{BB962C8B-B14F-4D97-AF65-F5344CB8AC3E}">
        <p14:creationId xmlns:p14="http://schemas.microsoft.com/office/powerpoint/2010/main" val="1423900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064197-6393-A443-8D98-9135FDDB8596}"/>
              </a:ext>
            </a:extLst>
          </p:cNvPr>
          <p:cNvSpPr>
            <a:spLocks noGrp="1"/>
          </p:cNvSpPr>
          <p:nvPr>
            <p:ph type="body" sz="quarter" idx="22"/>
          </p:nvPr>
        </p:nvSpPr>
        <p:spPr/>
        <p:txBody>
          <a:bodyPr/>
          <a:lstStyle/>
          <a:p>
            <a:r>
              <a:rPr lang="en-US" dirty="0"/>
              <a:t>The priority for parents at this time has been to </a:t>
            </a:r>
            <a:r>
              <a:rPr lang="en-US" dirty="0" err="1"/>
              <a:t>minimise</a:t>
            </a:r>
            <a:r>
              <a:rPr lang="en-US" dirty="0"/>
              <a:t> the emotional stress for their children, and keep them safe</a:t>
            </a:r>
          </a:p>
        </p:txBody>
      </p:sp>
      <p:sp>
        <p:nvSpPr>
          <p:cNvPr id="3" name="Text Placeholder 2">
            <a:extLst>
              <a:ext uri="{FF2B5EF4-FFF2-40B4-BE49-F238E27FC236}">
                <a16:creationId xmlns:a16="http://schemas.microsoft.com/office/drawing/2014/main" id="{4321D6FE-8309-2A4E-93C4-0001F0BBF3BD}"/>
              </a:ext>
            </a:extLst>
          </p:cNvPr>
          <p:cNvSpPr>
            <a:spLocks noGrp="1"/>
          </p:cNvSpPr>
          <p:nvPr>
            <p:ph type="body" sz="quarter" idx="12"/>
          </p:nvPr>
        </p:nvSpPr>
        <p:spPr>
          <a:xfrm>
            <a:off x="8973622" y="3440868"/>
            <a:ext cx="9551966" cy="4271208"/>
          </a:xfrm>
        </p:spPr>
        <p:txBody>
          <a:bodyPr>
            <a:normAutofit lnSpcReduction="10000"/>
          </a:bodyPr>
          <a:lstStyle/>
          <a:p>
            <a:r>
              <a:rPr lang="en-US" dirty="0"/>
              <a:t>Parents say that they want to ensure that the family can enjoy increased time spent together, and that their children do not feel that a difficult situation is compounded by pressure or stress at home</a:t>
            </a:r>
          </a:p>
          <a:p>
            <a:r>
              <a:rPr lang="en-US" dirty="0"/>
              <a:t>Alongside this, parents have been fearful of the health risks to their children, despite awareness that they are in lower risk groups overall</a:t>
            </a:r>
          </a:p>
        </p:txBody>
      </p:sp>
      <p:sp>
        <p:nvSpPr>
          <p:cNvPr id="4" name="Slide Number Placeholder 3">
            <a:extLst>
              <a:ext uri="{FF2B5EF4-FFF2-40B4-BE49-F238E27FC236}">
                <a16:creationId xmlns:a16="http://schemas.microsoft.com/office/drawing/2014/main" id="{024FD1DD-575F-3B45-BB2F-604A53967FE3}"/>
              </a:ext>
            </a:extLst>
          </p:cNvPr>
          <p:cNvSpPr>
            <a:spLocks noGrp="1"/>
          </p:cNvSpPr>
          <p:nvPr>
            <p:ph type="sldNum" sz="quarter" idx="4"/>
          </p:nvPr>
        </p:nvSpPr>
        <p:spPr/>
        <p:txBody>
          <a:bodyPr/>
          <a:lstStyle/>
          <a:p>
            <a:fld id="{B6F15528-21DE-4FAA-801E-634DDDAF4B2B}" type="slidenum">
              <a:rPr lang="uk-UA" smtClean="0"/>
              <a:pPr/>
              <a:t>33</a:t>
            </a:fld>
            <a:endParaRPr lang="uk-UA" dirty="0"/>
          </a:p>
        </p:txBody>
      </p:sp>
      <p:sp>
        <p:nvSpPr>
          <p:cNvPr id="5" name="Footer Placeholder 4">
            <a:extLst>
              <a:ext uri="{FF2B5EF4-FFF2-40B4-BE49-F238E27FC236}">
                <a16:creationId xmlns:a16="http://schemas.microsoft.com/office/drawing/2014/main" id="{C27632E3-53A0-8F49-8406-9DE82B476D1C}"/>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pic>
        <p:nvPicPr>
          <p:cNvPr id="8" name="Picture 7" descr="A group of people in a dark room&#10;&#10;Description automatically generated">
            <a:extLst>
              <a:ext uri="{FF2B5EF4-FFF2-40B4-BE49-F238E27FC236}">
                <a16:creationId xmlns:a16="http://schemas.microsoft.com/office/drawing/2014/main" id="{40973F99-B36C-E542-9D02-61B36A9C88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8512" y="3673475"/>
            <a:ext cx="7239807" cy="4114800"/>
          </a:xfrm>
          <a:prstGeom prst="rect">
            <a:avLst/>
          </a:prstGeom>
        </p:spPr>
      </p:pic>
      <p:sp>
        <p:nvSpPr>
          <p:cNvPr id="9" name="Rectangular Callout 8">
            <a:extLst>
              <a:ext uri="{FF2B5EF4-FFF2-40B4-BE49-F238E27FC236}">
                <a16:creationId xmlns:a16="http://schemas.microsoft.com/office/drawing/2014/main" id="{21FC0C83-DAFF-3A40-871D-ADF0896C9C85}"/>
              </a:ext>
            </a:extLst>
          </p:cNvPr>
          <p:cNvSpPr/>
          <p:nvPr/>
        </p:nvSpPr>
        <p:spPr>
          <a:xfrm>
            <a:off x="1578512" y="7254875"/>
            <a:ext cx="7239807" cy="2514600"/>
          </a:xfrm>
          <a:prstGeom prst="wedgeRectCallout">
            <a:avLst>
              <a:gd name="adj1" fmla="val -8729"/>
              <a:gd name="adj2" fmla="val -9191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algn="ctr">
              <a:spcBef>
                <a:spcPts val="600"/>
              </a:spcBef>
              <a:spcAft>
                <a:spcPts val="600"/>
              </a:spcAft>
            </a:pPr>
            <a:r>
              <a:rPr lang="en-US" sz="2200" i="1" dirty="0">
                <a:solidFill>
                  <a:schemeClr val="tx1"/>
                </a:solidFill>
                <a:latin typeface="Arial" charset="0"/>
                <a:ea typeface="Arial" charset="0"/>
                <a:cs typeface="Arial" charset="0"/>
              </a:rPr>
              <a:t>“On Friday we decided to have a bit of an impromptu party night and we had some drinks and put on loud music and all danced around the living room… The kids needed it, they’re in their rooms a lot so it felt good to be social.”</a:t>
            </a:r>
          </a:p>
          <a:p>
            <a:pPr marL="22225" algn="r">
              <a:spcBef>
                <a:spcPts val="600"/>
              </a:spcBef>
              <a:spcAft>
                <a:spcPts val="600"/>
              </a:spcAft>
            </a:pPr>
            <a:r>
              <a:rPr lang="en-US" sz="2200" dirty="0">
                <a:solidFill>
                  <a:schemeClr val="tx1"/>
                </a:solidFill>
                <a:latin typeface="Arial" charset="0"/>
                <a:ea typeface="Arial" charset="0"/>
                <a:cs typeface="Arial" charset="0"/>
              </a:rPr>
              <a:t>(Dual parent, </a:t>
            </a:r>
            <a:r>
              <a:rPr lang="en-US" sz="2200" dirty="0" err="1">
                <a:solidFill>
                  <a:schemeClr val="tx1"/>
                </a:solidFill>
                <a:latin typeface="Arial" charset="0"/>
                <a:ea typeface="Arial" charset="0"/>
                <a:cs typeface="Arial" charset="0"/>
              </a:rPr>
              <a:t>Basildon</a:t>
            </a:r>
            <a:r>
              <a:rPr lang="en-US" sz="2200" dirty="0">
                <a:solidFill>
                  <a:schemeClr val="tx1"/>
                </a:solidFill>
                <a:latin typeface="Arial" charset="0"/>
                <a:ea typeface="Arial" charset="0"/>
                <a:cs typeface="Arial" charset="0"/>
              </a:rPr>
              <a:t>)</a:t>
            </a:r>
          </a:p>
        </p:txBody>
      </p:sp>
      <p:sp>
        <p:nvSpPr>
          <p:cNvPr id="10" name="Rectangular Callout 9">
            <a:extLst>
              <a:ext uri="{FF2B5EF4-FFF2-40B4-BE49-F238E27FC236}">
                <a16:creationId xmlns:a16="http://schemas.microsoft.com/office/drawing/2014/main" id="{89FB02C7-FE47-A44D-B226-C67EC5CCE22C}"/>
              </a:ext>
            </a:extLst>
          </p:cNvPr>
          <p:cNvSpPr/>
          <p:nvPr/>
        </p:nvSpPr>
        <p:spPr>
          <a:xfrm>
            <a:off x="11363234" y="7913009"/>
            <a:ext cx="7250182" cy="1752600"/>
          </a:xfrm>
          <a:prstGeom prst="wedgeRectCallout">
            <a:avLst>
              <a:gd name="adj1" fmla="val 1763"/>
              <a:gd name="adj2" fmla="val -7818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algn="ctr">
              <a:spcBef>
                <a:spcPts val="1800"/>
              </a:spcBef>
              <a:spcAft>
                <a:spcPts val="600"/>
              </a:spcAft>
            </a:pPr>
            <a:r>
              <a:rPr lang="en-US" sz="2200" i="1" dirty="0">
                <a:solidFill>
                  <a:schemeClr val="tx1"/>
                </a:solidFill>
                <a:latin typeface="Arial" charset="0"/>
                <a:ea typeface="Arial" charset="0"/>
                <a:cs typeface="Arial" charset="0"/>
              </a:rPr>
              <a:t>“My biggest concern is going to work and bringing the virus home. I don’t want to see my children be unwell.”</a:t>
            </a:r>
          </a:p>
          <a:p>
            <a:pPr marL="22225" algn="r">
              <a:spcBef>
                <a:spcPts val="1800"/>
              </a:spcBef>
              <a:spcAft>
                <a:spcPts val="600"/>
              </a:spcAft>
            </a:pPr>
            <a:r>
              <a:rPr lang="en-US" sz="2200" dirty="0">
                <a:solidFill>
                  <a:schemeClr val="tx1"/>
                </a:solidFill>
                <a:latin typeface="Arial" charset="0"/>
                <a:ea typeface="Arial" charset="0"/>
                <a:cs typeface="Arial" charset="0"/>
              </a:rPr>
              <a:t>(Single parent, Harlow)</a:t>
            </a:r>
          </a:p>
        </p:txBody>
      </p:sp>
      <p:sp>
        <p:nvSpPr>
          <p:cNvPr id="11" name="Text Placeholder 4">
            <a:extLst>
              <a:ext uri="{FF2B5EF4-FFF2-40B4-BE49-F238E27FC236}">
                <a16:creationId xmlns:a16="http://schemas.microsoft.com/office/drawing/2014/main" id="{2D802F85-6155-DF4F-8F38-2D8C61B3A39B}"/>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Children and education</a:t>
            </a:r>
          </a:p>
        </p:txBody>
      </p:sp>
      <p:sp>
        <p:nvSpPr>
          <p:cNvPr id="12" name="Text Placeholder 2">
            <a:extLst>
              <a:ext uri="{FF2B5EF4-FFF2-40B4-BE49-F238E27FC236}">
                <a16:creationId xmlns:a16="http://schemas.microsoft.com/office/drawing/2014/main" id="{5CE1BFA8-4DB1-4B46-95BF-65370D1FEA02}"/>
              </a:ext>
            </a:extLst>
          </p:cNvPr>
          <p:cNvSpPr txBox="1">
            <a:spLocks/>
          </p:cNvSpPr>
          <p:nvPr/>
        </p:nvSpPr>
        <p:spPr>
          <a:xfrm>
            <a:off x="1593827" y="3292475"/>
            <a:ext cx="7224492" cy="432381"/>
          </a:xfrm>
          <a:prstGeom prst="rect">
            <a:avLst/>
          </a:prstGeom>
          <a:solidFill>
            <a:schemeClr val="tx2"/>
          </a:solidFill>
        </p:spPr>
        <p:txBody>
          <a:bodyPr anchor="ctr">
            <a:normAutofit/>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Font typeface="Arial" charset="0"/>
              <a:buNone/>
            </a:pPr>
            <a:r>
              <a:rPr lang="en-US" sz="2000" b="1" i="1" kern="0" dirty="0">
                <a:solidFill>
                  <a:schemeClr val="bg1"/>
                </a:solidFill>
              </a:rPr>
              <a:t>Upload a picture that sums up your week:</a:t>
            </a:r>
          </a:p>
        </p:txBody>
      </p:sp>
    </p:spTree>
    <p:extLst>
      <p:ext uri="{BB962C8B-B14F-4D97-AF65-F5344CB8AC3E}">
        <p14:creationId xmlns:p14="http://schemas.microsoft.com/office/powerpoint/2010/main" val="3205733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D5AE0C-91DE-8B4E-8368-8178437E1FA9}"/>
              </a:ext>
            </a:extLst>
          </p:cNvPr>
          <p:cNvSpPr>
            <a:spLocks noGrp="1"/>
          </p:cNvSpPr>
          <p:nvPr>
            <p:ph type="body" sz="quarter" idx="22"/>
          </p:nvPr>
        </p:nvSpPr>
        <p:spPr/>
        <p:txBody>
          <a:bodyPr/>
          <a:lstStyle/>
          <a:p>
            <a:r>
              <a:rPr lang="en-US" dirty="0"/>
              <a:t>Education has not been a high priority for JAM parents at this time</a:t>
            </a:r>
          </a:p>
          <a:p>
            <a:endParaRPr lang="en-US" dirty="0"/>
          </a:p>
        </p:txBody>
      </p:sp>
      <p:sp>
        <p:nvSpPr>
          <p:cNvPr id="3" name="Text Placeholder 2">
            <a:extLst>
              <a:ext uri="{FF2B5EF4-FFF2-40B4-BE49-F238E27FC236}">
                <a16:creationId xmlns:a16="http://schemas.microsoft.com/office/drawing/2014/main" id="{515BF218-677F-1040-A788-09E03626BB8C}"/>
              </a:ext>
            </a:extLst>
          </p:cNvPr>
          <p:cNvSpPr>
            <a:spLocks noGrp="1"/>
          </p:cNvSpPr>
          <p:nvPr>
            <p:ph type="body" sz="quarter" idx="12"/>
          </p:nvPr>
        </p:nvSpPr>
        <p:spPr>
          <a:xfrm>
            <a:off x="1589335" y="3807603"/>
            <a:ext cx="5029223" cy="1409411"/>
          </a:xfrm>
          <a:solidFill>
            <a:schemeClr val="tx2"/>
          </a:solidFill>
        </p:spPr>
        <p:txBody>
          <a:bodyPr anchor="ctr"/>
          <a:lstStyle/>
          <a:p>
            <a:pPr marL="0" indent="0" algn="ctr">
              <a:buNone/>
            </a:pPr>
            <a:r>
              <a:rPr lang="en-US" dirty="0">
                <a:solidFill>
                  <a:schemeClr val="bg1"/>
                </a:solidFill>
              </a:rPr>
              <a:t>Do not want to add to the stress of their children </a:t>
            </a:r>
          </a:p>
        </p:txBody>
      </p:sp>
      <p:sp>
        <p:nvSpPr>
          <p:cNvPr id="4" name="Slide Number Placeholder 3">
            <a:extLst>
              <a:ext uri="{FF2B5EF4-FFF2-40B4-BE49-F238E27FC236}">
                <a16:creationId xmlns:a16="http://schemas.microsoft.com/office/drawing/2014/main" id="{2C3A6D41-BE4D-B24E-8592-14F4D001E162}"/>
              </a:ext>
            </a:extLst>
          </p:cNvPr>
          <p:cNvSpPr>
            <a:spLocks noGrp="1"/>
          </p:cNvSpPr>
          <p:nvPr>
            <p:ph type="sldNum" sz="quarter" idx="4"/>
          </p:nvPr>
        </p:nvSpPr>
        <p:spPr/>
        <p:txBody>
          <a:bodyPr/>
          <a:lstStyle/>
          <a:p>
            <a:fld id="{B6F15528-21DE-4FAA-801E-634DDDAF4B2B}" type="slidenum">
              <a:rPr lang="uk-UA" smtClean="0"/>
              <a:pPr/>
              <a:t>34</a:t>
            </a:fld>
            <a:endParaRPr lang="uk-UA" dirty="0"/>
          </a:p>
        </p:txBody>
      </p:sp>
      <p:sp>
        <p:nvSpPr>
          <p:cNvPr id="5" name="Footer Placeholder 4">
            <a:extLst>
              <a:ext uri="{FF2B5EF4-FFF2-40B4-BE49-F238E27FC236}">
                <a16:creationId xmlns:a16="http://schemas.microsoft.com/office/drawing/2014/main" id="{652432E7-C8F2-844F-9C8C-60CBFC1236EA}"/>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sp>
        <p:nvSpPr>
          <p:cNvPr id="7" name="Text Placeholder 2">
            <a:extLst>
              <a:ext uri="{FF2B5EF4-FFF2-40B4-BE49-F238E27FC236}">
                <a16:creationId xmlns:a16="http://schemas.microsoft.com/office/drawing/2014/main" id="{A9F42B57-90DA-5044-B485-F9CDFCE70931}"/>
              </a:ext>
            </a:extLst>
          </p:cNvPr>
          <p:cNvSpPr txBox="1">
            <a:spLocks/>
          </p:cNvSpPr>
          <p:nvPr/>
        </p:nvSpPr>
        <p:spPr>
          <a:xfrm>
            <a:off x="7306581" y="3807604"/>
            <a:ext cx="5029223" cy="1409411"/>
          </a:xfrm>
          <a:prstGeom prst="rect">
            <a:avLst/>
          </a:prstGeom>
          <a:solidFill>
            <a:schemeClr val="tx2"/>
          </a:solidFill>
        </p:spPr>
        <p:txBody>
          <a:bodyPr anchor="ctr">
            <a:normAutofit/>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Font typeface="Arial" charset="0"/>
              <a:buNone/>
            </a:pPr>
            <a:r>
              <a:rPr lang="en-US" kern="0" dirty="0">
                <a:solidFill>
                  <a:schemeClr val="bg1"/>
                </a:solidFill>
              </a:rPr>
              <a:t>Find home schooling challenging </a:t>
            </a:r>
          </a:p>
        </p:txBody>
      </p:sp>
      <p:sp>
        <p:nvSpPr>
          <p:cNvPr id="8" name="Text Placeholder 2">
            <a:extLst>
              <a:ext uri="{FF2B5EF4-FFF2-40B4-BE49-F238E27FC236}">
                <a16:creationId xmlns:a16="http://schemas.microsoft.com/office/drawing/2014/main" id="{0EA22E4D-E756-0D4A-9CF5-9C7CEFF99DF1}"/>
              </a:ext>
            </a:extLst>
          </p:cNvPr>
          <p:cNvSpPr txBox="1">
            <a:spLocks/>
          </p:cNvSpPr>
          <p:nvPr/>
        </p:nvSpPr>
        <p:spPr>
          <a:xfrm>
            <a:off x="13023827" y="3807603"/>
            <a:ext cx="5029223" cy="1409411"/>
          </a:xfrm>
          <a:prstGeom prst="rect">
            <a:avLst/>
          </a:prstGeom>
          <a:solidFill>
            <a:schemeClr val="tx2"/>
          </a:solidFill>
        </p:spPr>
        <p:txBody>
          <a:bodyPr anchor="ctr">
            <a:normAutofit/>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Font typeface="Arial" charset="0"/>
              <a:buNone/>
            </a:pPr>
            <a:r>
              <a:rPr lang="en-US" kern="0" dirty="0">
                <a:solidFill>
                  <a:schemeClr val="bg1"/>
                </a:solidFill>
              </a:rPr>
              <a:t>Do not have access to usual support </a:t>
            </a:r>
          </a:p>
        </p:txBody>
      </p:sp>
      <p:sp>
        <p:nvSpPr>
          <p:cNvPr id="10" name="Rectangular Callout 9">
            <a:extLst>
              <a:ext uri="{FF2B5EF4-FFF2-40B4-BE49-F238E27FC236}">
                <a16:creationId xmlns:a16="http://schemas.microsoft.com/office/drawing/2014/main" id="{4BBE2E40-D0CB-F348-91F5-C6F908BDEEB1}"/>
              </a:ext>
            </a:extLst>
          </p:cNvPr>
          <p:cNvSpPr/>
          <p:nvPr/>
        </p:nvSpPr>
        <p:spPr>
          <a:xfrm>
            <a:off x="7306581" y="5330389"/>
            <a:ext cx="5067842" cy="1924486"/>
          </a:xfrm>
          <a:prstGeom prst="wedgeRectCallout">
            <a:avLst>
              <a:gd name="adj1" fmla="val 3186"/>
              <a:gd name="adj2" fmla="val 7042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endParaRPr lang="en-US" sz="2000" dirty="0">
              <a:solidFill>
                <a:schemeClr val="tx1"/>
              </a:solidFill>
              <a:latin typeface="Arial" charset="0"/>
              <a:ea typeface="Arial" charset="0"/>
              <a:cs typeface="Arial" charset="0"/>
            </a:endParaRPr>
          </a:p>
        </p:txBody>
      </p:sp>
      <p:sp>
        <p:nvSpPr>
          <p:cNvPr id="11" name="TextBox 10">
            <a:extLst>
              <a:ext uri="{FF2B5EF4-FFF2-40B4-BE49-F238E27FC236}">
                <a16:creationId xmlns:a16="http://schemas.microsoft.com/office/drawing/2014/main" id="{D9E1EE8B-C0D3-9741-98FF-E8CFA5EC9E90}"/>
              </a:ext>
            </a:extLst>
          </p:cNvPr>
          <p:cNvSpPr txBox="1"/>
          <p:nvPr/>
        </p:nvSpPr>
        <p:spPr>
          <a:xfrm>
            <a:off x="8060941" y="6682259"/>
            <a:ext cx="4274863" cy="461665"/>
          </a:xfrm>
          <a:prstGeom prst="rect">
            <a:avLst/>
          </a:prstGeom>
          <a:noFill/>
        </p:spPr>
        <p:txBody>
          <a:bodyPr wrap="square" rtlCol="0">
            <a:spAutoFit/>
          </a:bodyPr>
          <a:lstStyle/>
          <a:p>
            <a:pPr marL="22225" algn="r"/>
            <a:r>
              <a:rPr lang="en-US" sz="2400" dirty="0">
                <a:latin typeface="Arial" charset="0"/>
                <a:ea typeface="Arial" charset="0"/>
                <a:cs typeface="Arial" charset="0"/>
              </a:rPr>
              <a:t>(Single parent, </a:t>
            </a:r>
            <a:r>
              <a:rPr lang="en-US" sz="2400" dirty="0" err="1">
                <a:latin typeface="Arial" charset="0"/>
                <a:ea typeface="Arial" charset="0"/>
                <a:cs typeface="Arial" charset="0"/>
              </a:rPr>
              <a:t>Basildon</a:t>
            </a:r>
            <a:r>
              <a:rPr lang="en-US" sz="2400" dirty="0">
                <a:latin typeface="Arial" charset="0"/>
                <a:ea typeface="Arial" charset="0"/>
                <a:cs typeface="Arial" charset="0"/>
              </a:rPr>
              <a:t>)</a:t>
            </a:r>
          </a:p>
        </p:txBody>
      </p:sp>
      <p:sp>
        <p:nvSpPr>
          <p:cNvPr id="12" name="TextBox 11">
            <a:extLst>
              <a:ext uri="{FF2B5EF4-FFF2-40B4-BE49-F238E27FC236}">
                <a16:creationId xmlns:a16="http://schemas.microsoft.com/office/drawing/2014/main" id="{F1DD45B1-5EE7-3441-A5CA-A1C3A241126D}"/>
              </a:ext>
            </a:extLst>
          </p:cNvPr>
          <p:cNvSpPr txBox="1"/>
          <p:nvPr/>
        </p:nvSpPr>
        <p:spPr>
          <a:xfrm>
            <a:off x="7563083" y="5370980"/>
            <a:ext cx="4797556" cy="1200329"/>
          </a:xfrm>
          <a:prstGeom prst="rect">
            <a:avLst/>
          </a:prstGeom>
          <a:noFill/>
        </p:spPr>
        <p:txBody>
          <a:bodyPr wrap="square" rtlCol="0">
            <a:spAutoFit/>
          </a:bodyPr>
          <a:lstStyle/>
          <a:p>
            <a:pPr>
              <a:buClr>
                <a:schemeClr val="tx2"/>
              </a:buClr>
            </a:pPr>
            <a:r>
              <a:rPr lang="en-GB" sz="2400" i="1" dirty="0">
                <a:latin typeface="Arial" charset="0"/>
                <a:cs typeface="Arial" charset="0"/>
              </a:rPr>
              <a:t>“Sometimes I just need a break myself. We are not teachers and we are not child psychologists</a:t>
            </a:r>
            <a:r>
              <a:rPr lang="en-US" sz="2400" i="1" dirty="0">
                <a:latin typeface="Arial" charset="0"/>
                <a:cs typeface="Arial" charset="0"/>
              </a:rPr>
              <a:t>.”</a:t>
            </a:r>
            <a:endParaRPr lang="en-US" sz="2400" dirty="0">
              <a:latin typeface="Arial" charset="0"/>
              <a:ea typeface="Arial" charset="0"/>
              <a:cs typeface="Arial" charset="0"/>
            </a:endParaRPr>
          </a:p>
        </p:txBody>
      </p:sp>
      <p:sp>
        <p:nvSpPr>
          <p:cNvPr id="13" name="Rectangular Callout 12">
            <a:extLst>
              <a:ext uri="{FF2B5EF4-FFF2-40B4-BE49-F238E27FC236}">
                <a16:creationId xmlns:a16="http://schemas.microsoft.com/office/drawing/2014/main" id="{D89B60C8-FB6A-F14F-981C-0D609BEF241C}"/>
              </a:ext>
            </a:extLst>
          </p:cNvPr>
          <p:cNvSpPr/>
          <p:nvPr/>
        </p:nvSpPr>
        <p:spPr>
          <a:xfrm>
            <a:off x="13023827" y="5330389"/>
            <a:ext cx="5067842" cy="1924486"/>
          </a:xfrm>
          <a:prstGeom prst="wedgeRectCallout">
            <a:avLst>
              <a:gd name="adj1" fmla="val -251"/>
              <a:gd name="adj2" fmla="val 7238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400" i="1" dirty="0">
                <a:solidFill>
                  <a:schemeClr val="tx1"/>
                </a:solidFill>
                <a:latin typeface="Arial" charset="0"/>
                <a:ea typeface="Arial" charset="0"/>
                <a:cs typeface="Arial" charset="0"/>
              </a:rPr>
              <a:t>“He’d usually be going to his nan’s every Wednesday as well as nursery twice a week.”</a:t>
            </a:r>
          </a:p>
          <a:p>
            <a:pPr marL="22225" algn="r"/>
            <a:r>
              <a:rPr lang="en-US" sz="2400" dirty="0">
                <a:solidFill>
                  <a:schemeClr val="tx1"/>
                </a:solidFill>
                <a:latin typeface="Arial" charset="0"/>
                <a:ea typeface="Arial" charset="0"/>
                <a:cs typeface="Arial" charset="0"/>
              </a:rPr>
              <a:t>(Dual parent, </a:t>
            </a:r>
            <a:r>
              <a:rPr lang="en-US" sz="2400" dirty="0" err="1">
                <a:solidFill>
                  <a:schemeClr val="tx1"/>
                </a:solidFill>
                <a:latin typeface="Arial" charset="0"/>
                <a:ea typeface="Arial" charset="0"/>
                <a:cs typeface="Arial" charset="0"/>
              </a:rPr>
              <a:t>Basildon</a:t>
            </a:r>
            <a:r>
              <a:rPr lang="en-US" sz="2400" dirty="0">
                <a:solidFill>
                  <a:schemeClr val="tx1"/>
                </a:solidFill>
                <a:latin typeface="Arial" charset="0"/>
                <a:ea typeface="Arial" charset="0"/>
                <a:cs typeface="Arial" charset="0"/>
              </a:rPr>
              <a:t>)</a:t>
            </a:r>
          </a:p>
        </p:txBody>
      </p:sp>
      <p:sp>
        <p:nvSpPr>
          <p:cNvPr id="16" name="Rectangular Callout 15">
            <a:extLst>
              <a:ext uri="{FF2B5EF4-FFF2-40B4-BE49-F238E27FC236}">
                <a16:creationId xmlns:a16="http://schemas.microsoft.com/office/drawing/2014/main" id="{B0F8D625-259E-9546-93F7-89181B7E9DC3}"/>
              </a:ext>
            </a:extLst>
          </p:cNvPr>
          <p:cNvSpPr/>
          <p:nvPr/>
        </p:nvSpPr>
        <p:spPr>
          <a:xfrm>
            <a:off x="1589335" y="5330389"/>
            <a:ext cx="5028371" cy="1924486"/>
          </a:xfrm>
          <a:prstGeom prst="wedgeRectCallout">
            <a:avLst>
              <a:gd name="adj1" fmla="val 38454"/>
              <a:gd name="adj2" fmla="val 726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400" i="1" dirty="0">
                <a:solidFill>
                  <a:schemeClr val="tx1"/>
                </a:solidFill>
                <a:latin typeface="Arial" charset="0"/>
                <a:ea typeface="Arial" charset="0"/>
                <a:cs typeface="Arial" charset="0"/>
              </a:rPr>
              <a:t>“We have to protect her because she already doesn’t like hearing about the deaths.” </a:t>
            </a:r>
          </a:p>
          <a:p>
            <a:pPr marL="22225" algn="r"/>
            <a:r>
              <a:rPr lang="en-US" sz="2400" dirty="0">
                <a:solidFill>
                  <a:schemeClr val="tx1"/>
                </a:solidFill>
                <a:latin typeface="Arial" charset="0"/>
                <a:ea typeface="Arial" charset="0"/>
                <a:cs typeface="Arial" charset="0"/>
              </a:rPr>
              <a:t>(Dual parent, Harlow)</a:t>
            </a:r>
          </a:p>
        </p:txBody>
      </p:sp>
      <p:sp>
        <p:nvSpPr>
          <p:cNvPr id="14" name="Text Placeholder 4">
            <a:extLst>
              <a:ext uri="{FF2B5EF4-FFF2-40B4-BE49-F238E27FC236}">
                <a16:creationId xmlns:a16="http://schemas.microsoft.com/office/drawing/2014/main" id="{3C2E924F-A0CA-D64C-9A59-719C9C8CB7A6}"/>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Children and education</a:t>
            </a:r>
          </a:p>
        </p:txBody>
      </p:sp>
    </p:spTree>
    <p:extLst>
      <p:ext uri="{BB962C8B-B14F-4D97-AF65-F5344CB8AC3E}">
        <p14:creationId xmlns:p14="http://schemas.microsoft.com/office/powerpoint/2010/main" val="2338366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E1F136-6C64-964A-B1F7-DFB668B1E1FC}"/>
              </a:ext>
            </a:extLst>
          </p:cNvPr>
          <p:cNvSpPr>
            <a:spLocks noGrp="1"/>
          </p:cNvSpPr>
          <p:nvPr>
            <p:ph type="body" sz="quarter" idx="22"/>
          </p:nvPr>
        </p:nvSpPr>
        <p:spPr/>
        <p:txBody>
          <a:bodyPr/>
          <a:lstStyle/>
          <a:p>
            <a:r>
              <a:rPr lang="en-US" dirty="0"/>
              <a:t>Most parents describe a relatively ‘hands off’ approach to home-schooling, though this does vary </a:t>
            </a:r>
          </a:p>
        </p:txBody>
      </p:sp>
      <p:sp>
        <p:nvSpPr>
          <p:cNvPr id="3" name="Text Placeholder 2">
            <a:extLst>
              <a:ext uri="{FF2B5EF4-FFF2-40B4-BE49-F238E27FC236}">
                <a16:creationId xmlns:a16="http://schemas.microsoft.com/office/drawing/2014/main" id="{E0746653-62C3-C64C-9F6D-9E6E84CBD43C}"/>
              </a:ext>
            </a:extLst>
          </p:cNvPr>
          <p:cNvSpPr>
            <a:spLocks noGrp="1"/>
          </p:cNvSpPr>
          <p:nvPr>
            <p:ph type="body" sz="quarter" idx="12"/>
          </p:nvPr>
        </p:nvSpPr>
        <p:spPr>
          <a:xfrm>
            <a:off x="1591690" y="7657630"/>
            <a:ext cx="17019588" cy="1276228"/>
          </a:xfrm>
          <a:solidFill>
            <a:schemeClr val="tx2"/>
          </a:solidFill>
        </p:spPr>
        <p:txBody>
          <a:bodyPr anchor="ctr">
            <a:normAutofit/>
          </a:bodyPr>
          <a:lstStyle/>
          <a:p>
            <a:pPr marL="0" indent="0" algn="ctr">
              <a:buNone/>
            </a:pPr>
            <a:r>
              <a:rPr lang="en-US" sz="2800" dirty="0">
                <a:solidFill>
                  <a:schemeClr val="bg1"/>
                </a:solidFill>
              </a:rPr>
              <a:t>This suggests that some children will be at a disadvantage upon the return to school, and that lockdown will likely contribute to an increasing attainment gap – even within this cohort</a:t>
            </a:r>
          </a:p>
        </p:txBody>
      </p:sp>
      <p:sp>
        <p:nvSpPr>
          <p:cNvPr id="4" name="Slide Number Placeholder 3">
            <a:extLst>
              <a:ext uri="{FF2B5EF4-FFF2-40B4-BE49-F238E27FC236}">
                <a16:creationId xmlns:a16="http://schemas.microsoft.com/office/drawing/2014/main" id="{CC1C941C-A403-2241-B8A1-21EDF163EC0B}"/>
              </a:ext>
            </a:extLst>
          </p:cNvPr>
          <p:cNvSpPr>
            <a:spLocks noGrp="1"/>
          </p:cNvSpPr>
          <p:nvPr>
            <p:ph type="sldNum" sz="quarter" idx="4"/>
          </p:nvPr>
        </p:nvSpPr>
        <p:spPr/>
        <p:txBody>
          <a:bodyPr/>
          <a:lstStyle/>
          <a:p>
            <a:fld id="{B6F15528-21DE-4FAA-801E-634DDDAF4B2B}" type="slidenum">
              <a:rPr lang="uk-UA" smtClean="0"/>
              <a:pPr/>
              <a:t>35</a:t>
            </a:fld>
            <a:endParaRPr lang="uk-UA" dirty="0"/>
          </a:p>
        </p:txBody>
      </p:sp>
      <p:sp>
        <p:nvSpPr>
          <p:cNvPr id="5" name="Footer Placeholder 4">
            <a:extLst>
              <a:ext uri="{FF2B5EF4-FFF2-40B4-BE49-F238E27FC236}">
                <a16:creationId xmlns:a16="http://schemas.microsoft.com/office/drawing/2014/main" id="{6C8324B1-79C9-BB4A-A5D2-5FC4C93FD1C2}"/>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sp>
        <p:nvSpPr>
          <p:cNvPr id="10" name="Rectangle 9">
            <a:extLst>
              <a:ext uri="{FF2B5EF4-FFF2-40B4-BE49-F238E27FC236}">
                <a16:creationId xmlns:a16="http://schemas.microsoft.com/office/drawing/2014/main" id="{8AA94090-1F50-1648-AEBC-83BD85DE3E62}"/>
              </a:ext>
            </a:extLst>
          </p:cNvPr>
          <p:cNvSpPr/>
          <p:nvPr/>
        </p:nvSpPr>
        <p:spPr>
          <a:xfrm>
            <a:off x="7156348" y="4568682"/>
            <a:ext cx="5531681" cy="2652359"/>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Stationary Settlers: </a:t>
            </a: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largely let their children get on with it and check in periodically rather than aiming to be surrogate teachers</a:t>
            </a:r>
          </a:p>
          <a:p>
            <a:pPr marL="22225"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1" name="Rectangle 10">
            <a:extLst>
              <a:ext uri="{FF2B5EF4-FFF2-40B4-BE49-F238E27FC236}">
                <a16:creationId xmlns:a16="http://schemas.microsoft.com/office/drawing/2014/main" id="{3F9F9CDD-EF17-F044-A357-C648B9708360}"/>
              </a:ext>
            </a:extLst>
          </p:cNvPr>
          <p:cNvSpPr/>
          <p:nvPr/>
        </p:nvSpPr>
        <p:spPr>
          <a:xfrm>
            <a:off x="1591690" y="4558700"/>
            <a:ext cx="5334023" cy="2652359"/>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Precarious Worriers: </a:t>
            </a:r>
            <a:r>
              <a:rPr kumimoji="0" lang="en-US" sz="2400" i="0" u="none" strike="noStrike" kern="1200" cap="none" spc="0" normalizeH="0" baseline="0" noProof="0" dirty="0">
                <a:ln>
                  <a:noFill/>
                </a:ln>
                <a:solidFill>
                  <a:srgbClr val="000000"/>
                </a:solidFill>
                <a:effectLst/>
                <a:uLnTx/>
                <a:uFillTx/>
                <a:latin typeface="Arial" charset="0"/>
                <a:ea typeface="Arial" charset="0"/>
                <a:cs typeface="Arial" charset="0"/>
              </a:rPr>
              <a:t>have limited time and confidence in their ability to help and instead </a:t>
            </a:r>
            <a:r>
              <a:rPr kumimoji="0" lang="en-US" sz="2400" i="0" u="none" strike="noStrike" kern="1200" cap="none" spc="0" normalizeH="0" baseline="0" noProof="0" dirty="0" err="1">
                <a:ln>
                  <a:noFill/>
                </a:ln>
                <a:solidFill>
                  <a:srgbClr val="000000"/>
                </a:solidFill>
                <a:effectLst/>
                <a:uLnTx/>
                <a:uFillTx/>
                <a:latin typeface="Arial" charset="0"/>
                <a:ea typeface="Arial" charset="0"/>
                <a:cs typeface="Arial" charset="0"/>
              </a:rPr>
              <a:t>prioritise</a:t>
            </a:r>
            <a:r>
              <a:rPr kumimoji="0" lang="en-US" sz="2400" i="0" u="none" strike="noStrike" kern="1200" cap="none" spc="0" normalizeH="0" baseline="0" noProof="0" dirty="0">
                <a:ln>
                  <a:noFill/>
                </a:ln>
                <a:solidFill>
                  <a:srgbClr val="000000"/>
                </a:solidFill>
                <a:effectLst/>
                <a:uLnTx/>
                <a:uFillTx/>
                <a:latin typeface="Arial" charset="0"/>
                <a:ea typeface="Arial" charset="0"/>
                <a:cs typeface="Arial" charset="0"/>
              </a:rPr>
              <a:t> their children’s happiness</a:t>
            </a: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2" name="Rectangle 11">
            <a:extLst>
              <a:ext uri="{FF2B5EF4-FFF2-40B4-BE49-F238E27FC236}">
                <a16:creationId xmlns:a16="http://schemas.microsoft.com/office/drawing/2014/main" id="{7AB13CCE-436C-DB40-81F4-A540B470DBF1}"/>
              </a:ext>
            </a:extLst>
          </p:cNvPr>
          <p:cNvSpPr/>
          <p:nvPr/>
        </p:nvSpPr>
        <p:spPr>
          <a:xfrm>
            <a:off x="13097914" y="4511675"/>
            <a:ext cx="5514468" cy="2652359"/>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Practical Planners: </a:t>
            </a: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take a more hands on approach, particularly with younger children. Some even say they will continue to do so over the summer holidays</a:t>
            </a:r>
          </a:p>
        </p:txBody>
      </p:sp>
      <p:pic>
        <p:nvPicPr>
          <p:cNvPr id="13" name="Picture 12" descr="A close up of a logo&#10;&#10;Description automatically generated">
            <a:extLst>
              <a:ext uri="{FF2B5EF4-FFF2-40B4-BE49-F238E27FC236}">
                <a16:creationId xmlns:a16="http://schemas.microsoft.com/office/drawing/2014/main" id="{C1F636C9-B380-D144-82E6-EDAD3B003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53527" y="3886494"/>
            <a:ext cx="1634497" cy="1634497"/>
          </a:xfrm>
          <a:prstGeom prst="rect">
            <a:avLst/>
          </a:prstGeom>
        </p:spPr>
      </p:pic>
      <p:pic>
        <p:nvPicPr>
          <p:cNvPr id="14" name="Picture 13" descr="A picture containing shirt, room&#10;&#10;Description automatically generated">
            <a:extLst>
              <a:ext uri="{FF2B5EF4-FFF2-40B4-BE49-F238E27FC236}">
                <a16:creationId xmlns:a16="http://schemas.microsoft.com/office/drawing/2014/main" id="{03930DDC-2CDE-3446-9E81-5F224F9244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1805" y="3710443"/>
            <a:ext cx="1730663" cy="1730663"/>
          </a:xfrm>
          <a:prstGeom prst="rect">
            <a:avLst/>
          </a:prstGeom>
        </p:spPr>
      </p:pic>
      <p:pic>
        <p:nvPicPr>
          <p:cNvPr id="15" name="Picture 14" descr="A close up of a logo&#10;&#10;Description automatically generated">
            <a:extLst>
              <a:ext uri="{FF2B5EF4-FFF2-40B4-BE49-F238E27FC236}">
                <a16:creationId xmlns:a16="http://schemas.microsoft.com/office/drawing/2014/main" id="{FCAB9BC4-5A46-9E4F-8F6B-DF2D69006E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46463" y="3697011"/>
            <a:ext cx="1634497" cy="1634497"/>
          </a:xfrm>
          <a:prstGeom prst="rect">
            <a:avLst/>
          </a:prstGeom>
        </p:spPr>
      </p:pic>
      <p:sp>
        <p:nvSpPr>
          <p:cNvPr id="16" name="Text Placeholder 4">
            <a:extLst>
              <a:ext uri="{FF2B5EF4-FFF2-40B4-BE49-F238E27FC236}">
                <a16:creationId xmlns:a16="http://schemas.microsoft.com/office/drawing/2014/main" id="{30065622-1C7B-1642-9534-86AAE9D0A875}"/>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Children and education</a:t>
            </a:r>
          </a:p>
        </p:txBody>
      </p:sp>
    </p:spTree>
    <p:extLst>
      <p:ext uri="{BB962C8B-B14F-4D97-AF65-F5344CB8AC3E}">
        <p14:creationId xmlns:p14="http://schemas.microsoft.com/office/powerpoint/2010/main" val="827088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CB26A5-065A-4142-8069-7DD570A729E6}"/>
              </a:ext>
            </a:extLst>
          </p:cNvPr>
          <p:cNvSpPr>
            <a:spLocks noGrp="1"/>
          </p:cNvSpPr>
          <p:nvPr>
            <p:ph type="body" sz="quarter" idx="22"/>
          </p:nvPr>
        </p:nvSpPr>
        <p:spPr/>
        <p:txBody>
          <a:bodyPr/>
          <a:lstStyle/>
          <a:p>
            <a:r>
              <a:rPr lang="en-US" dirty="0"/>
              <a:t>Even the most enthusiastic ‘teacher-parents’ struggled to maintain their children’s and their own motivation as time went on</a:t>
            </a:r>
          </a:p>
        </p:txBody>
      </p:sp>
      <p:sp>
        <p:nvSpPr>
          <p:cNvPr id="4" name="Slide Number Placeholder 3">
            <a:extLst>
              <a:ext uri="{FF2B5EF4-FFF2-40B4-BE49-F238E27FC236}">
                <a16:creationId xmlns:a16="http://schemas.microsoft.com/office/drawing/2014/main" id="{61A621CB-E33B-9A44-B36F-DCBF3620625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82020FA8-31A9-4549-9432-EF55D42CDAE9}"/>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8" name="Picture 7" descr="A close up of text on a whiteboard&#10;&#10;Description automatically generated">
            <a:extLst>
              <a:ext uri="{FF2B5EF4-FFF2-40B4-BE49-F238E27FC236}">
                <a16:creationId xmlns:a16="http://schemas.microsoft.com/office/drawing/2014/main" id="{A1BF9299-9C6E-A941-94E8-802DC07BAD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3827" y="4236633"/>
            <a:ext cx="3117653" cy="4156870"/>
          </a:xfrm>
          <a:prstGeom prst="rect">
            <a:avLst/>
          </a:prstGeom>
        </p:spPr>
      </p:pic>
      <p:sp>
        <p:nvSpPr>
          <p:cNvPr id="9" name="Rectangular Callout 8">
            <a:extLst>
              <a:ext uri="{FF2B5EF4-FFF2-40B4-BE49-F238E27FC236}">
                <a16:creationId xmlns:a16="http://schemas.microsoft.com/office/drawing/2014/main" id="{937B2C9C-5669-294D-AA55-B3FB3A02EE20}"/>
              </a:ext>
            </a:extLst>
          </p:cNvPr>
          <p:cNvSpPr/>
          <p:nvPr/>
        </p:nvSpPr>
        <p:spPr>
          <a:xfrm>
            <a:off x="4906542" y="5419578"/>
            <a:ext cx="4368347" cy="2323812"/>
          </a:xfrm>
          <a:prstGeom prst="wedgeRectCallout">
            <a:avLst>
              <a:gd name="adj1" fmla="val -63604"/>
              <a:gd name="adj2" fmla="val -1302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“I did this schedule one week into lockdown… It benefits me and the kids to have a routine.”</a:t>
            </a:r>
          </a:p>
          <a:p>
            <a:pPr marL="22225"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(Single parent, Harlow)</a:t>
            </a:r>
          </a:p>
        </p:txBody>
      </p:sp>
      <p:sp>
        <p:nvSpPr>
          <p:cNvPr id="10" name="Down Arrow 9">
            <a:extLst>
              <a:ext uri="{FF2B5EF4-FFF2-40B4-BE49-F238E27FC236}">
                <a16:creationId xmlns:a16="http://schemas.microsoft.com/office/drawing/2014/main" id="{1EC71880-9AE6-AB4C-841F-04F2F5A3E414}"/>
              </a:ext>
            </a:extLst>
          </p:cNvPr>
          <p:cNvSpPr/>
          <p:nvPr/>
        </p:nvSpPr>
        <p:spPr>
          <a:xfrm rot="16200000">
            <a:off x="9144519" y="5537481"/>
            <a:ext cx="2714236" cy="1082025"/>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ctr" defTabSz="914400" rtl="0" eaLnBrk="1" fontAlgn="auto" latinLnBrk="0" hangingPunct="1">
              <a:lnSpc>
                <a:spcPct val="100000"/>
              </a:lnSpc>
              <a:spcBef>
                <a:spcPts val="1800"/>
              </a:spcBef>
              <a:spcAft>
                <a:spcPts val="600"/>
              </a:spcAft>
              <a:buClrTx/>
              <a:buSzTx/>
              <a:buFont typeface="Arial" charset="0"/>
              <a:buChar char="•"/>
              <a:tabLst/>
              <a:defRPr/>
            </a:pPr>
            <a:endParaRPr kumimoji="0" lang="en-US" sz="2200" b="0" i="0" u="none" strike="noStrike" kern="1200" cap="none" spc="0" normalizeH="0" baseline="0" noProof="0" dirty="0" err="1">
              <a:ln>
                <a:noFill/>
              </a:ln>
              <a:solidFill>
                <a:srgbClr val="000000"/>
              </a:solidFill>
              <a:effectLst/>
              <a:uLnTx/>
              <a:uFillTx/>
              <a:latin typeface="Arial" charset="0"/>
              <a:ea typeface="Arial" charset="0"/>
              <a:cs typeface="Arial" charset="0"/>
            </a:endParaRPr>
          </a:p>
        </p:txBody>
      </p:sp>
      <p:sp>
        <p:nvSpPr>
          <p:cNvPr id="11" name="Rectangular Callout 10">
            <a:extLst>
              <a:ext uri="{FF2B5EF4-FFF2-40B4-BE49-F238E27FC236}">
                <a16:creationId xmlns:a16="http://schemas.microsoft.com/office/drawing/2014/main" id="{0D7A4FC2-A4C1-D341-B56A-F4D42C17F64C}"/>
              </a:ext>
            </a:extLst>
          </p:cNvPr>
          <p:cNvSpPr/>
          <p:nvPr/>
        </p:nvSpPr>
        <p:spPr>
          <a:xfrm>
            <a:off x="12180275" y="4721376"/>
            <a:ext cx="6019823" cy="3931871"/>
          </a:xfrm>
          <a:prstGeom prst="wedgeRectCallout">
            <a:avLst>
              <a:gd name="adj1" fmla="val 347"/>
              <a:gd name="adj2" fmla="val 6409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lvl="0" algn="ctr">
              <a:defRPr/>
            </a:pPr>
            <a:r>
              <a:rPr lang="en-US" sz="2200" i="1" dirty="0">
                <a:solidFill>
                  <a:srgbClr val="000000"/>
                </a:solidFill>
                <a:latin typeface="Arial" charset="0"/>
                <a:ea typeface="Arial" charset="0"/>
                <a:cs typeface="Arial" charset="0"/>
              </a:rPr>
              <a:t>“We struggled doing schoolwork this week. My little chart hasn’t been followed… They don’t want to do it. I’m not motivated to get them to try to do it. It’s still confusing as to what they have to do. I’m getting links to different websites that they could learn from but there’s nothing actually set for them.”</a:t>
            </a:r>
            <a:endPar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(Single parent, Harlow)</a:t>
            </a:r>
          </a:p>
        </p:txBody>
      </p:sp>
      <p:sp>
        <p:nvSpPr>
          <p:cNvPr id="15" name="TextBox 14">
            <a:extLst>
              <a:ext uri="{FF2B5EF4-FFF2-40B4-BE49-F238E27FC236}">
                <a16:creationId xmlns:a16="http://schemas.microsoft.com/office/drawing/2014/main" id="{9CAC7AC9-1A8B-374F-A71C-B5AC13C664A0}"/>
              </a:ext>
            </a:extLst>
          </p:cNvPr>
          <p:cNvSpPr txBox="1"/>
          <p:nvPr/>
        </p:nvSpPr>
        <p:spPr>
          <a:xfrm>
            <a:off x="5721328" y="3507512"/>
            <a:ext cx="1589474" cy="584775"/>
          </a:xfrm>
          <a:prstGeom prst="rect">
            <a:avLst/>
          </a:prstGeom>
          <a:noFill/>
        </p:spPr>
        <p:txBody>
          <a:bodyPr wrap="none" rtlCol="0">
            <a:spAutoFit/>
          </a:bodyPr>
          <a:lstStyle/>
          <a:p>
            <a:pPr>
              <a:buClr>
                <a:schemeClr val="tx2"/>
              </a:buClr>
            </a:pPr>
            <a:r>
              <a:rPr lang="en-US" sz="3200" b="1" dirty="0">
                <a:latin typeface="Arial" charset="0"/>
                <a:ea typeface="Arial" charset="0"/>
                <a:cs typeface="Arial" charset="0"/>
              </a:rPr>
              <a:t>Week 1</a:t>
            </a:r>
          </a:p>
        </p:txBody>
      </p:sp>
      <p:sp>
        <p:nvSpPr>
          <p:cNvPr id="16" name="TextBox 15">
            <a:extLst>
              <a:ext uri="{FF2B5EF4-FFF2-40B4-BE49-F238E27FC236}">
                <a16:creationId xmlns:a16="http://schemas.microsoft.com/office/drawing/2014/main" id="{1E9378C7-2207-BD45-A92D-3D9DB181EBC4}"/>
              </a:ext>
            </a:extLst>
          </p:cNvPr>
          <p:cNvSpPr txBox="1"/>
          <p:nvPr/>
        </p:nvSpPr>
        <p:spPr>
          <a:xfrm>
            <a:off x="14395450" y="3505300"/>
            <a:ext cx="1589474" cy="584775"/>
          </a:xfrm>
          <a:prstGeom prst="rect">
            <a:avLst/>
          </a:prstGeom>
          <a:noFill/>
        </p:spPr>
        <p:txBody>
          <a:bodyPr wrap="none" rtlCol="0">
            <a:spAutoFit/>
          </a:bodyPr>
          <a:lstStyle/>
          <a:p>
            <a:pPr>
              <a:buClr>
                <a:schemeClr val="tx2"/>
              </a:buClr>
            </a:pPr>
            <a:r>
              <a:rPr lang="en-US" sz="3200" b="1" dirty="0">
                <a:latin typeface="Arial" charset="0"/>
                <a:ea typeface="Arial" charset="0"/>
                <a:cs typeface="Arial" charset="0"/>
              </a:rPr>
              <a:t>Week 4</a:t>
            </a:r>
          </a:p>
        </p:txBody>
      </p:sp>
      <p:sp>
        <p:nvSpPr>
          <p:cNvPr id="12" name="Text Placeholder 4">
            <a:extLst>
              <a:ext uri="{FF2B5EF4-FFF2-40B4-BE49-F238E27FC236}">
                <a16:creationId xmlns:a16="http://schemas.microsoft.com/office/drawing/2014/main" id="{1E3C7450-38D9-5342-A9CA-3AD6155C24B6}"/>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Children and education</a:t>
            </a:r>
          </a:p>
        </p:txBody>
      </p:sp>
    </p:spTree>
    <p:extLst>
      <p:ext uri="{BB962C8B-B14F-4D97-AF65-F5344CB8AC3E}">
        <p14:creationId xmlns:p14="http://schemas.microsoft.com/office/powerpoint/2010/main" val="3086175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2BAC91-DCD2-F244-AFAA-20B8EF7CC8CD}"/>
              </a:ext>
            </a:extLst>
          </p:cNvPr>
          <p:cNvSpPr>
            <a:spLocks noGrp="1"/>
          </p:cNvSpPr>
          <p:nvPr>
            <p:ph type="body" sz="quarter" idx="22"/>
          </p:nvPr>
        </p:nvSpPr>
        <p:spPr/>
        <p:txBody>
          <a:bodyPr/>
          <a:lstStyle/>
          <a:p>
            <a:r>
              <a:rPr lang="en-US" dirty="0"/>
              <a:t>There is variation in what schools have provided, and in general parents feel school could have given more support</a:t>
            </a:r>
          </a:p>
        </p:txBody>
      </p:sp>
      <p:sp>
        <p:nvSpPr>
          <p:cNvPr id="3" name="Text Placeholder 2">
            <a:extLst>
              <a:ext uri="{FF2B5EF4-FFF2-40B4-BE49-F238E27FC236}">
                <a16:creationId xmlns:a16="http://schemas.microsoft.com/office/drawing/2014/main" id="{23D7D242-D784-2A46-9433-35194ADB507A}"/>
              </a:ext>
            </a:extLst>
          </p:cNvPr>
          <p:cNvSpPr>
            <a:spLocks noGrp="1"/>
          </p:cNvSpPr>
          <p:nvPr>
            <p:ph type="body" sz="quarter" idx="12"/>
          </p:nvPr>
        </p:nvSpPr>
        <p:spPr>
          <a:xfrm>
            <a:off x="1593827" y="3115254"/>
            <a:ext cx="11049023" cy="6959021"/>
          </a:xfrm>
        </p:spPr>
        <p:txBody>
          <a:bodyPr>
            <a:normAutofit fontScale="85000" lnSpcReduction="20000"/>
          </a:bodyPr>
          <a:lstStyle/>
          <a:p>
            <a:r>
              <a:rPr lang="en-US" dirty="0"/>
              <a:t>The schoolwork and support from schools varied massively across the sample according to:</a:t>
            </a:r>
          </a:p>
          <a:p>
            <a:pPr lvl="1"/>
            <a:r>
              <a:rPr lang="en-US" dirty="0"/>
              <a:t>Stage of lockdown – with provision changing as schools grew more accustomed to the circumstances</a:t>
            </a:r>
          </a:p>
          <a:p>
            <a:pPr lvl="1"/>
            <a:r>
              <a:rPr lang="en-US" dirty="0"/>
              <a:t>Age of children</a:t>
            </a:r>
          </a:p>
          <a:p>
            <a:pPr lvl="1"/>
            <a:r>
              <a:rPr lang="en-US" dirty="0"/>
              <a:t>And from school to school, with no consistent approach between schools</a:t>
            </a:r>
          </a:p>
          <a:p>
            <a:r>
              <a:rPr lang="en-US" dirty="0"/>
              <a:t>The schoolwork provided varied according to:</a:t>
            </a:r>
          </a:p>
          <a:p>
            <a:pPr lvl="1"/>
            <a:r>
              <a:rPr lang="en-US" b="1" dirty="0"/>
              <a:t>Contact with teachers:</a:t>
            </a:r>
            <a:r>
              <a:rPr lang="en-US" dirty="0"/>
              <a:t> virtual lessons or email contact</a:t>
            </a:r>
          </a:p>
          <a:p>
            <a:pPr lvl="1"/>
            <a:r>
              <a:rPr lang="en-US" b="1" dirty="0"/>
              <a:t>Type of work: </a:t>
            </a:r>
            <a:r>
              <a:rPr lang="en-US" dirty="0"/>
              <a:t>online activities or printable worksheets</a:t>
            </a:r>
          </a:p>
          <a:p>
            <a:pPr lvl="1"/>
            <a:r>
              <a:rPr lang="en-US" b="1" dirty="0"/>
              <a:t>Regularity of contact: </a:t>
            </a:r>
            <a:r>
              <a:rPr lang="en-US" dirty="0"/>
              <a:t>weekly schedules or daily activities </a:t>
            </a:r>
            <a:endParaRPr lang="en-US" b="1" dirty="0"/>
          </a:p>
          <a:p>
            <a:r>
              <a:rPr lang="en-US" dirty="0"/>
              <a:t>Those felt to be at a disadvantage included: </a:t>
            </a:r>
          </a:p>
          <a:p>
            <a:pPr lvl="1"/>
            <a:r>
              <a:rPr lang="en-US" dirty="0"/>
              <a:t>Children due to sit GCSEs and A-levels, who were mostly left with no work to do</a:t>
            </a:r>
          </a:p>
          <a:p>
            <a:pPr lvl="1"/>
            <a:r>
              <a:rPr lang="en-US" dirty="0"/>
              <a:t>Children with </a:t>
            </a:r>
            <a:r>
              <a:rPr lang="en-US" b="1" dirty="0"/>
              <a:t>special educational needs</a:t>
            </a:r>
            <a:r>
              <a:rPr lang="en-US" dirty="0"/>
              <a:t> who were not receiving necessary one-to-one sessions</a:t>
            </a:r>
          </a:p>
          <a:p>
            <a:r>
              <a:rPr lang="en-US" dirty="0"/>
              <a:t>Although experiences varied, overall parents in our sample wanted more contact and help from their children’s schools</a:t>
            </a:r>
          </a:p>
        </p:txBody>
      </p:sp>
      <p:sp>
        <p:nvSpPr>
          <p:cNvPr id="4" name="Slide Number Placeholder 3">
            <a:extLst>
              <a:ext uri="{FF2B5EF4-FFF2-40B4-BE49-F238E27FC236}">
                <a16:creationId xmlns:a16="http://schemas.microsoft.com/office/drawing/2014/main" id="{539BD525-C2FD-1842-A944-53C0E5BD7D9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53F01AFC-FB3C-1245-B574-7CF96DED98B2}"/>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Rectangular Callout 8">
            <a:extLst>
              <a:ext uri="{FF2B5EF4-FFF2-40B4-BE49-F238E27FC236}">
                <a16:creationId xmlns:a16="http://schemas.microsoft.com/office/drawing/2014/main" id="{5A93A34D-8774-C74C-8CDE-070B36F8E1F2}"/>
              </a:ext>
            </a:extLst>
          </p:cNvPr>
          <p:cNvSpPr/>
          <p:nvPr/>
        </p:nvSpPr>
        <p:spPr>
          <a:xfrm>
            <a:off x="12898991" y="3235037"/>
            <a:ext cx="5715001" cy="2919587"/>
          </a:xfrm>
          <a:prstGeom prst="wedgeRectCallout">
            <a:avLst>
              <a:gd name="adj1" fmla="val 33500"/>
              <a:gd name="adj2" fmla="val 6015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endParaRPr lang="en-US" sz="2000" dirty="0">
              <a:solidFill>
                <a:schemeClr val="tx1"/>
              </a:solidFill>
              <a:latin typeface="Arial" charset="0"/>
              <a:ea typeface="Arial" charset="0"/>
              <a:cs typeface="Arial" charset="0"/>
            </a:endParaRPr>
          </a:p>
        </p:txBody>
      </p:sp>
      <p:sp>
        <p:nvSpPr>
          <p:cNvPr id="10" name="Rectangular Callout 9">
            <a:extLst>
              <a:ext uri="{FF2B5EF4-FFF2-40B4-BE49-F238E27FC236}">
                <a16:creationId xmlns:a16="http://schemas.microsoft.com/office/drawing/2014/main" id="{620CEC6D-2799-3749-A865-963CE6453ED8}"/>
              </a:ext>
            </a:extLst>
          </p:cNvPr>
          <p:cNvSpPr/>
          <p:nvPr/>
        </p:nvSpPr>
        <p:spPr>
          <a:xfrm>
            <a:off x="12898414" y="6693731"/>
            <a:ext cx="5715001" cy="2862322"/>
          </a:xfrm>
          <a:prstGeom prst="wedgeRectCallout">
            <a:avLst>
              <a:gd name="adj1" fmla="val 33500"/>
              <a:gd name="adj2" fmla="val 6212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endParaRPr lang="en-US" sz="2200" dirty="0">
              <a:solidFill>
                <a:schemeClr val="tx1"/>
              </a:solidFill>
              <a:latin typeface="Arial" charset="0"/>
              <a:ea typeface="Arial" charset="0"/>
              <a:cs typeface="Arial" charset="0"/>
            </a:endParaRPr>
          </a:p>
        </p:txBody>
      </p:sp>
      <p:sp>
        <p:nvSpPr>
          <p:cNvPr id="11" name="TextBox 10">
            <a:extLst>
              <a:ext uri="{FF2B5EF4-FFF2-40B4-BE49-F238E27FC236}">
                <a16:creationId xmlns:a16="http://schemas.microsoft.com/office/drawing/2014/main" id="{E5A6A21E-E580-A249-92A5-318BD21DF7C8}"/>
              </a:ext>
            </a:extLst>
          </p:cNvPr>
          <p:cNvSpPr txBox="1"/>
          <p:nvPr/>
        </p:nvSpPr>
        <p:spPr>
          <a:xfrm>
            <a:off x="13050814" y="3349406"/>
            <a:ext cx="5410200" cy="2246769"/>
          </a:xfrm>
          <a:prstGeom prst="rect">
            <a:avLst/>
          </a:prstGeom>
          <a:noFill/>
        </p:spPr>
        <p:txBody>
          <a:bodyPr wrap="square" rtlCol="0">
            <a:spAutoFit/>
          </a:bodyPr>
          <a:lstStyle/>
          <a:p>
            <a:pPr marL="22225" algn="ctr"/>
            <a:r>
              <a:rPr lang="en-US" sz="2000" i="1" dirty="0">
                <a:latin typeface="Arial" charset="0"/>
                <a:ea typeface="Arial" charset="0"/>
                <a:cs typeface="Arial" charset="0"/>
              </a:rPr>
              <a:t>“I literally haven’t heard anything from any of my teachers. I think we should have been given some guidance for what we should be doing to keep us afloat, we’re already at that next stage of our life, just a bit of guidance and acknowledgement of the situation would have been good.”</a:t>
            </a:r>
          </a:p>
        </p:txBody>
      </p:sp>
      <p:sp>
        <p:nvSpPr>
          <p:cNvPr id="12" name="TextBox 11">
            <a:extLst>
              <a:ext uri="{FF2B5EF4-FFF2-40B4-BE49-F238E27FC236}">
                <a16:creationId xmlns:a16="http://schemas.microsoft.com/office/drawing/2014/main" id="{73E87537-6AB6-DC41-BCC7-BD62F91770F0}"/>
              </a:ext>
            </a:extLst>
          </p:cNvPr>
          <p:cNvSpPr txBox="1"/>
          <p:nvPr/>
        </p:nvSpPr>
        <p:spPr>
          <a:xfrm>
            <a:off x="10612415" y="5268120"/>
            <a:ext cx="8001000" cy="707886"/>
          </a:xfrm>
          <a:prstGeom prst="rect">
            <a:avLst/>
          </a:prstGeom>
          <a:noFill/>
        </p:spPr>
        <p:txBody>
          <a:bodyPr wrap="square" rtlCol="0">
            <a:spAutoFit/>
          </a:bodyPr>
          <a:lstStyle/>
          <a:p>
            <a:pPr marL="22225" algn="ctr"/>
            <a:endParaRPr lang="en-US" sz="2000" dirty="0">
              <a:latin typeface="Arial" charset="0"/>
              <a:ea typeface="Arial" charset="0"/>
              <a:cs typeface="Arial" charset="0"/>
            </a:endParaRPr>
          </a:p>
          <a:p>
            <a:pPr marL="22225" algn="r"/>
            <a:r>
              <a:rPr lang="en-US" sz="2000" dirty="0">
                <a:latin typeface="Arial" charset="0"/>
                <a:ea typeface="Arial" charset="0"/>
                <a:cs typeface="Arial" charset="0"/>
              </a:rPr>
              <a:t>(GCSE student, Single parent family, Harlow)</a:t>
            </a:r>
          </a:p>
        </p:txBody>
      </p:sp>
      <p:sp>
        <p:nvSpPr>
          <p:cNvPr id="13" name="TextBox 12">
            <a:extLst>
              <a:ext uri="{FF2B5EF4-FFF2-40B4-BE49-F238E27FC236}">
                <a16:creationId xmlns:a16="http://schemas.microsoft.com/office/drawing/2014/main" id="{39E862CB-2512-A242-8295-6FBBAB68DF52}"/>
              </a:ext>
            </a:extLst>
          </p:cNvPr>
          <p:cNvSpPr txBox="1"/>
          <p:nvPr/>
        </p:nvSpPr>
        <p:spPr>
          <a:xfrm>
            <a:off x="13114695" y="6830953"/>
            <a:ext cx="5498720" cy="2862322"/>
          </a:xfrm>
          <a:prstGeom prst="rect">
            <a:avLst/>
          </a:prstGeom>
          <a:noFill/>
        </p:spPr>
        <p:txBody>
          <a:bodyPr wrap="square" rtlCol="0">
            <a:spAutoFit/>
          </a:bodyPr>
          <a:lstStyle/>
          <a:p>
            <a:pPr marL="22225" algn="ctr"/>
            <a:r>
              <a:rPr lang="en-US" sz="2000" i="1" dirty="0">
                <a:latin typeface="Arial" charset="0"/>
                <a:ea typeface="Arial" charset="0"/>
                <a:cs typeface="Arial" charset="0"/>
              </a:rPr>
              <a:t>“My daughter had printed work from the school, whereas for my middle child, the teacher sets work every morning and they submit it online at the end of the day, and then my oldest one has virtual lessons. Whether it’s the same approach or not, its still hard to manage.”</a:t>
            </a:r>
          </a:p>
          <a:p>
            <a:pPr marL="22225" algn="ctr"/>
            <a:endParaRPr lang="en-US" sz="2000" i="1" dirty="0">
              <a:latin typeface="Arial" charset="0"/>
              <a:ea typeface="Arial" charset="0"/>
              <a:cs typeface="Arial" charset="0"/>
            </a:endParaRPr>
          </a:p>
          <a:p>
            <a:pPr marL="22225" algn="ctr"/>
            <a:endParaRPr lang="en-US" sz="2000" i="1" dirty="0">
              <a:latin typeface="Arial" charset="0"/>
              <a:ea typeface="Arial" charset="0"/>
              <a:cs typeface="Arial" charset="0"/>
            </a:endParaRPr>
          </a:p>
        </p:txBody>
      </p:sp>
      <p:sp>
        <p:nvSpPr>
          <p:cNvPr id="14" name="TextBox 13">
            <a:extLst>
              <a:ext uri="{FF2B5EF4-FFF2-40B4-BE49-F238E27FC236}">
                <a16:creationId xmlns:a16="http://schemas.microsoft.com/office/drawing/2014/main" id="{54C001DF-CCC4-7E44-B2DC-ECCD1DCA91B1}"/>
              </a:ext>
            </a:extLst>
          </p:cNvPr>
          <p:cNvSpPr txBox="1"/>
          <p:nvPr/>
        </p:nvSpPr>
        <p:spPr>
          <a:xfrm>
            <a:off x="10612415" y="8716328"/>
            <a:ext cx="8001000" cy="707886"/>
          </a:xfrm>
          <a:prstGeom prst="rect">
            <a:avLst/>
          </a:prstGeom>
          <a:noFill/>
        </p:spPr>
        <p:txBody>
          <a:bodyPr wrap="square" rtlCol="0">
            <a:spAutoFit/>
          </a:bodyPr>
          <a:lstStyle/>
          <a:p>
            <a:pPr marL="22225" algn="ctr"/>
            <a:endParaRPr lang="en-US" sz="2000" dirty="0">
              <a:latin typeface="Arial" charset="0"/>
              <a:ea typeface="Arial" charset="0"/>
              <a:cs typeface="Arial" charset="0"/>
            </a:endParaRPr>
          </a:p>
          <a:p>
            <a:pPr marL="22225" algn="r"/>
            <a:r>
              <a:rPr lang="en-US" sz="2000" dirty="0">
                <a:latin typeface="Arial" charset="0"/>
                <a:ea typeface="Arial" charset="0"/>
                <a:cs typeface="Arial" charset="0"/>
              </a:rPr>
              <a:t>(Single parent, Harlow)</a:t>
            </a:r>
          </a:p>
        </p:txBody>
      </p:sp>
      <p:sp>
        <p:nvSpPr>
          <p:cNvPr id="15" name="Text Placeholder 4">
            <a:extLst>
              <a:ext uri="{FF2B5EF4-FFF2-40B4-BE49-F238E27FC236}">
                <a16:creationId xmlns:a16="http://schemas.microsoft.com/office/drawing/2014/main" id="{E9BCA116-4909-4640-99E1-AD4BEB9CCD53}"/>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Children and education</a:t>
            </a:r>
          </a:p>
        </p:txBody>
      </p:sp>
    </p:spTree>
    <p:extLst>
      <p:ext uri="{BB962C8B-B14F-4D97-AF65-F5344CB8AC3E}">
        <p14:creationId xmlns:p14="http://schemas.microsoft.com/office/powerpoint/2010/main" val="3835420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1C328F-86EE-824F-9B9D-1234974429F2}"/>
              </a:ext>
            </a:extLst>
          </p:cNvPr>
          <p:cNvSpPr>
            <a:spLocks noGrp="1"/>
          </p:cNvSpPr>
          <p:nvPr>
            <p:ph type="body" sz="quarter" idx="22"/>
          </p:nvPr>
        </p:nvSpPr>
        <p:spPr/>
        <p:txBody>
          <a:bodyPr/>
          <a:lstStyle/>
          <a:p>
            <a:r>
              <a:rPr lang="en-US" dirty="0"/>
              <a:t>Views on returning to school were mixed – suggesting that differences in parents’ approach will endure beyond lockdown</a:t>
            </a:r>
          </a:p>
        </p:txBody>
      </p:sp>
      <p:sp>
        <p:nvSpPr>
          <p:cNvPr id="3" name="Text Placeholder 2">
            <a:extLst>
              <a:ext uri="{FF2B5EF4-FFF2-40B4-BE49-F238E27FC236}">
                <a16:creationId xmlns:a16="http://schemas.microsoft.com/office/drawing/2014/main" id="{968396CD-5925-9340-84A5-4A391F9C3F5A}"/>
              </a:ext>
            </a:extLst>
          </p:cNvPr>
          <p:cNvSpPr>
            <a:spLocks noGrp="1"/>
          </p:cNvSpPr>
          <p:nvPr>
            <p:ph type="body" sz="quarter" idx="12"/>
          </p:nvPr>
        </p:nvSpPr>
        <p:spPr>
          <a:xfrm>
            <a:off x="1593827" y="3216274"/>
            <a:ext cx="11049023" cy="5410201"/>
          </a:xfrm>
        </p:spPr>
        <p:txBody>
          <a:bodyPr>
            <a:normAutofit fontScale="85000" lnSpcReduction="20000"/>
          </a:bodyPr>
          <a:lstStyle/>
          <a:p>
            <a:r>
              <a:rPr lang="en-US" dirty="0"/>
              <a:t>Three families in our sample had children in Reception, Year 1 or Year 6: two of whom chose to send their children back, while the other decided not to due to health concerns</a:t>
            </a:r>
          </a:p>
          <a:p>
            <a:r>
              <a:rPr lang="en-US" dirty="0"/>
              <a:t>Views from other parents on whether they will send their children back to school or nursery when they re-open were mixed</a:t>
            </a:r>
          </a:p>
          <a:p>
            <a:pPr lvl="1"/>
            <a:r>
              <a:rPr lang="en-US" dirty="0"/>
              <a:t>There was some caution about the health risk, but also concern that the experience of a socially-distanced classroom will be so different as to make the prospect ‘not worth the risk’</a:t>
            </a:r>
          </a:p>
          <a:p>
            <a:pPr lvl="1"/>
            <a:r>
              <a:rPr lang="en-US" dirty="0"/>
              <a:t>Most don’t expect other year groups to return until September, and are unsure of the benefits of returning for just a few weeks before the summer holidays in any case</a:t>
            </a:r>
          </a:p>
          <a:p>
            <a:r>
              <a:rPr lang="en-US" dirty="0"/>
              <a:t>There are concerns about children falling behind across the sample – but differences in how much parents feel they can do about it</a:t>
            </a:r>
          </a:p>
        </p:txBody>
      </p:sp>
      <p:sp>
        <p:nvSpPr>
          <p:cNvPr id="4" name="Slide Number Placeholder 3">
            <a:extLst>
              <a:ext uri="{FF2B5EF4-FFF2-40B4-BE49-F238E27FC236}">
                <a16:creationId xmlns:a16="http://schemas.microsoft.com/office/drawing/2014/main" id="{1A786FDC-8061-C843-B75E-237CEC30BB2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65E91BBA-8567-CA4C-92FF-6B510F00DF6C}"/>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Rectangular Callout 6">
            <a:extLst>
              <a:ext uri="{FF2B5EF4-FFF2-40B4-BE49-F238E27FC236}">
                <a16:creationId xmlns:a16="http://schemas.microsoft.com/office/drawing/2014/main" id="{3980DFAC-4ED4-324E-9743-746558BD9C09}"/>
              </a:ext>
            </a:extLst>
          </p:cNvPr>
          <p:cNvSpPr/>
          <p:nvPr/>
        </p:nvSpPr>
        <p:spPr>
          <a:xfrm>
            <a:off x="12898414" y="3216275"/>
            <a:ext cx="5715001" cy="2465734"/>
          </a:xfrm>
          <a:prstGeom prst="wedgeRectCallout">
            <a:avLst>
              <a:gd name="adj1" fmla="val 1796"/>
              <a:gd name="adj2" fmla="val 65797"/>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lvl="0" algn="ctr">
              <a:defRPr/>
            </a:pPr>
            <a:r>
              <a:rPr lang="en-US" sz="2200" i="1" dirty="0">
                <a:solidFill>
                  <a:srgbClr val="000000"/>
                </a:solidFill>
                <a:latin typeface="Arial" charset="0"/>
                <a:ea typeface="Arial" charset="0"/>
                <a:cs typeface="Arial" charset="0"/>
              </a:rPr>
              <a:t>“The school explained what would happen if we sent them in: they will be there for 2 hours, they won’t be fed, they won’t be teaching new curriculum… So we said no.”</a:t>
            </a:r>
            <a:endPar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(Dual parent, </a:t>
            </a:r>
            <a:r>
              <a:rPr lang="en-US" sz="2200" dirty="0">
                <a:solidFill>
                  <a:srgbClr val="000000"/>
                </a:solidFill>
                <a:latin typeface="Arial" charset="0"/>
                <a:ea typeface="Arial" charset="0"/>
                <a:cs typeface="Arial" charset="0"/>
              </a:rPr>
              <a:t>Harlow</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t>
            </a:r>
          </a:p>
        </p:txBody>
      </p:sp>
      <p:sp>
        <p:nvSpPr>
          <p:cNvPr id="8" name="Rectangular Callout 7">
            <a:extLst>
              <a:ext uri="{FF2B5EF4-FFF2-40B4-BE49-F238E27FC236}">
                <a16:creationId xmlns:a16="http://schemas.microsoft.com/office/drawing/2014/main" id="{B740A50C-F18C-9146-B6C2-9F6E617C7A5A}"/>
              </a:ext>
            </a:extLst>
          </p:cNvPr>
          <p:cNvSpPr/>
          <p:nvPr/>
        </p:nvSpPr>
        <p:spPr>
          <a:xfrm>
            <a:off x="12898414" y="6188075"/>
            <a:ext cx="5715001" cy="3543012"/>
          </a:xfrm>
          <a:prstGeom prst="wedgeRectCallout">
            <a:avLst>
              <a:gd name="adj1" fmla="val 3500"/>
              <a:gd name="adj2" fmla="val 6372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lvl="0" algn="ctr">
              <a:defRPr/>
            </a:pPr>
            <a:r>
              <a:rPr lang="en-US" sz="2200" i="1" dirty="0">
                <a:solidFill>
                  <a:srgbClr val="000000"/>
                </a:solidFill>
                <a:latin typeface="Arial" charset="0"/>
                <a:ea typeface="Arial" charset="0"/>
                <a:cs typeface="Arial" charset="0"/>
              </a:rPr>
              <a:t>“It’s too confusing for her at this age having all this time off, then it can re-open for some years, then the option is given to others, then there are only three weeks left of term. I don’t see the point of making the upheaval… Three weeks [back at school before the holidays] isn’t long enough to make it worthwhile.”</a:t>
            </a: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(Dual parent, </a:t>
            </a:r>
            <a:r>
              <a:rPr lang="en-US" sz="2200" dirty="0">
                <a:solidFill>
                  <a:srgbClr val="000000"/>
                </a:solidFill>
                <a:latin typeface="Arial" charset="0"/>
                <a:ea typeface="Arial" charset="0"/>
                <a:cs typeface="Arial" charset="0"/>
              </a:rPr>
              <a:t>Colchester</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t>
            </a:r>
          </a:p>
        </p:txBody>
      </p:sp>
      <p:sp>
        <p:nvSpPr>
          <p:cNvPr id="11" name="Text Placeholder 2">
            <a:extLst>
              <a:ext uri="{FF2B5EF4-FFF2-40B4-BE49-F238E27FC236}">
                <a16:creationId xmlns:a16="http://schemas.microsoft.com/office/drawing/2014/main" id="{0D43F4DE-F556-5742-AA03-5B7AAA503F62}"/>
              </a:ext>
            </a:extLst>
          </p:cNvPr>
          <p:cNvSpPr txBox="1">
            <a:spLocks/>
          </p:cNvSpPr>
          <p:nvPr/>
        </p:nvSpPr>
        <p:spPr>
          <a:xfrm>
            <a:off x="1593827" y="8169275"/>
            <a:ext cx="11049023" cy="1561812"/>
          </a:xfrm>
          <a:prstGeom prst="rect">
            <a:avLst/>
          </a:prstGeom>
          <a:solidFill>
            <a:schemeClr val="tx2"/>
          </a:solidFill>
        </p:spPr>
        <p:txBody>
          <a:bodyPr anchor="ctr">
            <a:normAutofit fontScale="85000" lnSpcReduction="20000"/>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None/>
            </a:pPr>
            <a:r>
              <a:rPr lang="en-US" kern="0" dirty="0">
                <a:solidFill>
                  <a:schemeClr val="bg1"/>
                </a:solidFill>
              </a:rPr>
              <a:t>As some parents feel there is nothing they can do, while others may continue home-schooling over the summer, our evidence suggests that significant attainment gaps may emerge between children within this cohort</a:t>
            </a:r>
          </a:p>
        </p:txBody>
      </p:sp>
      <p:sp>
        <p:nvSpPr>
          <p:cNvPr id="9" name="Text Placeholder 4">
            <a:extLst>
              <a:ext uri="{FF2B5EF4-FFF2-40B4-BE49-F238E27FC236}">
                <a16:creationId xmlns:a16="http://schemas.microsoft.com/office/drawing/2014/main" id="{AB246ACE-91C3-3449-AF5E-600182A185D9}"/>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Children and education</a:t>
            </a:r>
          </a:p>
        </p:txBody>
      </p:sp>
    </p:spTree>
    <p:extLst>
      <p:ext uri="{BB962C8B-B14F-4D97-AF65-F5344CB8AC3E}">
        <p14:creationId xmlns:p14="http://schemas.microsoft.com/office/powerpoint/2010/main" val="47926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901F7A-C645-614C-8D3A-44F171311A2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uk-UA" sz="1400" b="0" i="0" u="none" strike="noStrike" kern="1200" cap="none" spc="0" normalizeH="0" baseline="0" noProof="0" dirty="0">
              <a:ln>
                <a:noFill/>
              </a:ln>
              <a:solidFill>
                <a:srgbClr val="FFFFFF"/>
              </a:solidFill>
              <a:effectLst/>
              <a:uLnTx/>
              <a:uFillTx/>
              <a:latin typeface="Arial" charset="0"/>
              <a:cs typeface="Arial" charset="0"/>
            </a:endParaRPr>
          </a:p>
        </p:txBody>
      </p:sp>
      <p:sp>
        <p:nvSpPr>
          <p:cNvPr id="3" name="Footer Placeholder 2">
            <a:extLst>
              <a:ext uri="{FF2B5EF4-FFF2-40B4-BE49-F238E27FC236}">
                <a16:creationId xmlns:a16="http://schemas.microsoft.com/office/drawing/2014/main" id="{3B0F4C62-1C28-8344-A57E-1C18C4BA3159}"/>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FFFFFF"/>
                </a:solidFill>
                <a:effectLst/>
                <a:uLnTx/>
                <a:uFillTx/>
                <a:latin typeface="Arial"/>
                <a:ea typeface="+mn-ea"/>
                <a:cs typeface="Arial"/>
              </a:rPr>
              <a:t> </a:t>
            </a:r>
            <a:r>
              <a:rPr kumimoji="0" lang="en-US" sz="1400" b="0" i="0" u="none" strike="noStrike" kern="1200" cap="none" spc="0" normalizeH="0" baseline="0" noProof="0">
                <a:ln>
                  <a:noFill/>
                </a:ln>
                <a:solidFill>
                  <a:srgbClr val="FFFFFF"/>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FFFFFF"/>
              </a:solidFill>
              <a:effectLst/>
              <a:uLnTx/>
              <a:uFillTx/>
              <a:latin typeface="Arial"/>
              <a:ea typeface="+mn-ea"/>
              <a:cs typeface="Arial"/>
            </a:endParaRPr>
          </a:p>
        </p:txBody>
      </p:sp>
      <p:sp>
        <p:nvSpPr>
          <p:cNvPr id="4" name="Text Placeholder 3">
            <a:extLst>
              <a:ext uri="{FF2B5EF4-FFF2-40B4-BE49-F238E27FC236}">
                <a16:creationId xmlns:a16="http://schemas.microsoft.com/office/drawing/2014/main" id="{B70B524A-5FD6-F142-BD0F-8F146A7136E5}"/>
              </a:ext>
            </a:extLst>
          </p:cNvPr>
          <p:cNvSpPr>
            <a:spLocks noGrp="1"/>
          </p:cNvSpPr>
          <p:nvPr>
            <p:ph type="body" sz="quarter" idx="11"/>
          </p:nvPr>
        </p:nvSpPr>
        <p:spPr/>
        <p:txBody>
          <a:bodyPr/>
          <a:lstStyle/>
          <a:p>
            <a:r>
              <a:rPr lang="en-US" dirty="0"/>
              <a:t>06</a:t>
            </a:r>
          </a:p>
        </p:txBody>
      </p:sp>
      <p:sp>
        <p:nvSpPr>
          <p:cNvPr id="5" name="Text Placeholder 4">
            <a:extLst>
              <a:ext uri="{FF2B5EF4-FFF2-40B4-BE49-F238E27FC236}">
                <a16:creationId xmlns:a16="http://schemas.microsoft.com/office/drawing/2014/main" id="{7A94CD16-FA11-254C-809A-2EB22364A54C}"/>
              </a:ext>
            </a:extLst>
          </p:cNvPr>
          <p:cNvSpPr>
            <a:spLocks noGrp="1"/>
          </p:cNvSpPr>
          <p:nvPr>
            <p:ph type="body" sz="quarter" idx="12"/>
          </p:nvPr>
        </p:nvSpPr>
        <p:spPr/>
        <p:txBody>
          <a:bodyPr/>
          <a:lstStyle/>
          <a:p>
            <a:r>
              <a:rPr lang="en-US" dirty="0"/>
              <a:t>Health and wellbeing</a:t>
            </a:r>
          </a:p>
        </p:txBody>
      </p:sp>
    </p:spTree>
    <p:extLst>
      <p:ext uri="{BB962C8B-B14F-4D97-AF65-F5344CB8AC3E}">
        <p14:creationId xmlns:p14="http://schemas.microsoft.com/office/powerpoint/2010/main" val="404634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A0416E-2482-1E4B-BADA-D43874765C1C}"/>
              </a:ext>
            </a:extLst>
          </p:cNvPr>
          <p:cNvSpPr>
            <a:spLocks noGrp="1"/>
          </p:cNvSpPr>
          <p:nvPr>
            <p:ph type="body" sz="quarter" idx="22"/>
          </p:nvPr>
        </p:nvSpPr>
        <p:spPr/>
        <p:txBody>
          <a:bodyPr/>
          <a:lstStyle/>
          <a:p>
            <a:r>
              <a:rPr lang="en-US" dirty="0"/>
              <a:t>Background</a:t>
            </a:r>
          </a:p>
        </p:txBody>
      </p:sp>
      <p:sp>
        <p:nvSpPr>
          <p:cNvPr id="3" name="Text Placeholder 2">
            <a:extLst>
              <a:ext uri="{FF2B5EF4-FFF2-40B4-BE49-F238E27FC236}">
                <a16:creationId xmlns:a16="http://schemas.microsoft.com/office/drawing/2014/main" id="{6609F99A-7FDD-5848-A829-7DEADD55177F}"/>
              </a:ext>
            </a:extLst>
          </p:cNvPr>
          <p:cNvSpPr>
            <a:spLocks noGrp="1"/>
          </p:cNvSpPr>
          <p:nvPr>
            <p:ph type="body" sz="quarter" idx="12"/>
          </p:nvPr>
        </p:nvSpPr>
        <p:spPr>
          <a:xfrm>
            <a:off x="1593827" y="2863721"/>
            <a:ext cx="11049023" cy="6514811"/>
          </a:xfrm>
        </p:spPr>
        <p:txBody>
          <a:bodyPr>
            <a:normAutofit fontScale="92500" lnSpcReduction="10000"/>
          </a:bodyPr>
          <a:lstStyle/>
          <a:p>
            <a:r>
              <a:rPr lang="en-US" dirty="0"/>
              <a:t>Essex County Council previously commissioned BritainThinks to conduct qualitative research with ‘just about managing’ (JAM) families living in the county</a:t>
            </a:r>
          </a:p>
          <a:p>
            <a:pPr lvl="1"/>
            <a:r>
              <a:rPr lang="en-US" dirty="0"/>
              <a:t>Defined as families earning an income insufficient for a ‘decent’ standard of living, but above a level typical of those experiencing severe deprivation</a:t>
            </a:r>
          </a:p>
          <a:p>
            <a:r>
              <a:rPr lang="en-US" dirty="0"/>
              <a:t>The final phase of fieldwork for this original project was completed shortly before the announcement of the UK’s lockdown restrictions</a:t>
            </a:r>
          </a:p>
          <a:p>
            <a:r>
              <a:rPr lang="en-US" dirty="0"/>
              <a:t>In the context of the nationwide uncertainty and upheaval at this moment, Essex County Council expressed a need for in-depth and longitudinal insight in order to understand the impact of lockdown and coronavirus on this audience during lockdown</a:t>
            </a:r>
          </a:p>
        </p:txBody>
      </p:sp>
      <p:sp>
        <p:nvSpPr>
          <p:cNvPr id="4" name="Slide Number Placeholder 3">
            <a:extLst>
              <a:ext uri="{FF2B5EF4-FFF2-40B4-BE49-F238E27FC236}">
                <a16:creationId xmlns:a16="http://schemas.microsoft.com/office/drawing/2014/main" id="{9B1D6B7C-DE2D-D14E-8BD1-A76A23806C98}"/>
              </a:ext>
            </a:extLst>
          </p:cNvPr>
          <p:cNvSpPr>
            <a:spLocks noGrp="1"/>
          </p:cNvSpPr>
          <p:nvPr>
            <p:ph type="sldNum" sz="quarter" idx="4"/>
          </p:nvPr>
        </p:nvSpPr>
        <p:spPr/>
        <p:txBody>
          <a:bodyPr/>
          <a:lstStyle/>
          <a:p>
            <a:fld id="{B6F15528-21DE-4FAA-801E-634DDDAF4B2B}" type="slidenum">
              <a:rPr lang="uk-UA" smtClean="0"/>
              <a:pPr/>
              <a:t>4</a:t>
            </a:fld>
            <a:endParaRPr lang="uk-UA" dirty="0"/>
          </a:p>
        </p:txBody>
      </p:sp>
      <p:sp>
        <p:nvSpPr>
          <p:cNvPr id="5" name="Footer Placeholder 4">
            <a:extLst>
              <a:ext uri="{FF2B5EF4-FFF2-40B4-BE49-F238E27FC236}">
                <a16:creationId xmlns:a16="http://schemas.microsoft.com/office/drawing/2014/main" id="{6D86101A-BFA5-3A4D-A963-73B7C52E248D}"/>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cxnSp>
        <p:nvCxnSpPr>
          <p:cNvPr id="7" name="Straight Connector 6">
            <a:extLst>
              <a:ext uri="{FF2B5EF4-FFF2-40B4-BE49-F238E27FC236}">
                <a16:creationId xmlns:a16="http://schemas.microsoft.com/office/drawing/2014/main" id="{71E84D38-5840-4446-8BA4-D5E472386A60}"/>
              </a:ext>
            </a:extLst>
          </p:cNvPr>
          <p:cNvCxnSpPr>
            <a:cxnSpLocks/>
          </p:cNvCxnSpPr>
          <p:nvPr/>
        </p:nvCxnSpPr>
        <p:spPr>
          <a:xfrm>
            <a:off x="13201801" y="5813135"/>
            <a:ext cx="528476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D4F1219-6FFE-A447-8E53-4E026CA95596}"/>
              </a:ext>
            </a:extLst>
          </p:cNvPr>
          <p:cNvSpPr txBox="1"/>
          <p:nvPr/>
        </p:nvSpPr>
        <p:spPr>
          <a:xfrm>
            <a:off x="13786569" y="5315890"/>
            <a:ext cx="4115229" cy="461665"/>
          </a:xfrm>
          <a:prstGeom prst="rect">
            <a:avLst/>
          </a:prstGeom>
          <a:noFill/>
        </p:spPr>
        <p:txBody>
          <a:bodyPr wrap="none" rtlCol="0">
            <a:spAutoFit/>
          </a:bodyPr>
          <a:lstStyle/>
          <a:p>
            <a:pPr>
              <a:buClr>
                <a:schemeClr val="tx2"/>
              </a:buClr>
            </a:pPr>
            <a:r>
              <a:rPr lang="en-US" sz="2400" b="1" dirty="0">
                <a:solidFill>
                  <a:schemeClr val="tx2"/>
                </a:solidFill>
                <a:latin typeface="Arial" charset="0"/>
                <a:ea typeface="Arial" charset="0"/>
                <a:cs typeface="Arial" charset="0"/>
              </a:rPr>
              <a:t>Minimum Income Standard</a:t>
            </a:r>
          </a:p>
        </p:txBody>
      </p:sp>
      <p:sp>
        <p:nvSpPr>
          <p:cNvPr id="9" name="TextBox 8">
            <a:extLst>
              <a:ext uri="{FF2B5EF4-FFF2-40B4-BE49-F238E27FC236}">
                <a16:creationId xmlns:a16="http://schemas.microsoft.com/office/drawing/2014/main" id="{32D8DB03-CECF-144E-870A-4910F76009ED}"/>
              </a:ext>
            </a:extLst>
          </p:cNvPr>
          <p:cNvSpPr txBox="1"/>
          <p:nvPr/>
        </p:nvSpPr>
        <p:spPr>
          <a:xfrm>
            <a:off x="13201800" y="6369750"/>
            <a:ext cx="5284766" cy="830997"/>
          </a:xfrm>
          <a:prstGeom prst="rect">
            <a:avLst/>
          </a:prstGeom>
          <a:noFill/>
          <a:ln w="57150">
            <a:solidFill>
              <a:srgbClr val="FFC000"/>
            </a:solidFill>
            <a:prstDash val="dash"/>
          </a:ln>
        </p:spPr>
        <p:txBody>
          <a:bodyPr wrap="square" rtlCol="0">
            <a:spAutoFit/>
          </a:bodyPr>
          <a:lstStyle/>
          <a:p>
            <a:pPr>
              <a:buClr>
                <a:schemeClr val="tx2"/>
              </a:buClr>
            </a:pPr>
            <a:r>
              <a:rPr lang="en-US" sz="2400" b="1" dirty="0">
                <a:latin typeface="Arial" charset="0"/>
                <a:ea typeface="Arial" charset="0"/>
                <a:cs typeface="Arial" charset="0"/>
              </a:rPr>
              <a:t>‘Just about managing’:</a:t>
            </a:r>
            <a:r>
              <a:rPr lang="en-US" sz="2400" dirty="0">
                <a:latin typeface="Arial" charset="0"/>
                <a:ea typeface="Arial" charset="0"/>
                <a:cs typeface="Arial" charset="0"/>
              </a:rPr>
              <a:t> insufficient income for a decent standard of living</a:t>
            </a:r>
          </a:p>
        </p:txBody>
      </p:sp>
      <p:sp>
        <p:nvSpPr>
          <p:cNvPr id="10" name="TextBox 9">
            <a:extLst>
              <a:ext uri="{FF2B5EF4-FFF2-40B4-BE49-F238E27FC236}">
                <a16:creationId xmlns:a16="http://schemas.microsoft.com/office/drawing/2014/main" id="{57B8CBC8-BC4A-A940-B897-DAC423D14A5D}"/>
              </a:ext>
            </a:extLst>
          </p:cNvPr>
          <p:cNvSpPr txBox="1"/>
          <p:nvPr/>
        </p:nvSpPr>
        <p:spPr>
          <a:xfrm>
            <a:off x="13201800" y="7725338"/>
            <a:ext cx="5284766" cy="830997"/>
          </a:xfrm>
          <a:prstGeom prst="rect">
            <a:avLst/>
          </a:prstGeom>
          <a:noFill/>
          <a:ln w="57150">
            <a:solidFill>
              <a:schemeClr val="accent5"/>
            </a:solidFill>
            <a:prstDash val="dash"/>
          </a:ln>
        </p:spPr>
        <p:txBody>
          <a:bodyPr wrap="square" rtlCol="0">
            <a:spAutoFit/>
          </a:bodyPr>
          <a:lstStyle/>
          <a:p>
            <a:pPr>
              <a:buClr>
                <a:schemeClr val="tx2"/>
              </a:buClr>
            </a:pPr>
            <a:r>
              <a:rPr lang="en-US" sz="2400" b="1" dirty="0">
                <a:latin typeface="Arial" charset="0"/>
                <a:ea typeface="Arial" charset="0"/>
                <a:cs typeface="Arial" charset="0"/>
              </a:rPr>
              <a:t>Destitute:</a:t>
            </a:r>
            <a:r>
              <a:rPr lang="en-US" sz="2400" dirty="0">
                <a:latin typeface="Arial" charset="0"/>
                <a:ea typeface="Arial" charset="0"/>
                <a:cs typeface="Arial" charset="0"/>
              </a:rPr>
              <a:t> struggle to meet essential needs such as food, rent and bills</a:t>
            </a:r>
          </a:p>
        </p:txBody>
      </p:sp>
      <p:cxnSp>
        <p:nvCxnSpPr>
          <p:cNvPr id="11" name="Straight Arrow Connector 10">
            <a:extLst>
              <a:ext uri="{FF2B5EF4-FFF2-40B4-BE49-F238E27FC236}">
                <a16:creationId xmlns:a16="http://schemas.microsoft.com/office/drawing/2014/main" id="{07A13A12-5A53-014A-B28C-70D049AC8E0A}"/>
              </a:ext>
            </a:extLst>
          </p:cNvPr>
          <p:cNvCxnSpPr>
            <a:cxnSpLocks/>
          </p:cNvCxnSpPr>
          <p:nvPr/>
        </p:nvCxnSpPr>
        <p:spPr>
          <a:xfrm>
            <a:off x="15945001" y="5872505"/>
            <a:ext cx="0" cy="497245"/>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8E1EBDE-D5CF-5640-BF0B-D927912A0090}"/>
              </a:ext>
            </a:extLst>
          </p:cNvPr>
          <p:cNvCxnSpPr>
            <a:cxnSpLocks/>
          </p:cNvCxnSpPr>
          <p:nvPr/>
        </p:nvCxnSpPr>
        <p:spPr>
          <a:xfrm>
            <a:off x="15945001" y="7200747"/>
            <a:ext cx="0" cy="497245"/>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3C81088-E78B-4447-A7B3-E245C68591C5}"/>
              </a:ext>
            </a:extLst>
          </p:cNvPr>
          <p:cNvSpPr txBox="1"/>
          <p:nvPr/>
        </p:nvSpPr>
        <p:spPr>
          <a:xfrm>
            <a:off x="13203917" y="4060535"/>
            <a:ext cx="5284766" cy="830997"/>
          </a:xfrm>
          <a:prstGeom prst="rect">
            <a:avLst/>
          </a:prstGeom>
          <a:noFill/>
          <a:ln w="57150">
            <a:solidFill>
              <a:schemeClr val="accent6">
                <a:lumMod val="60000"/>
                <a:lumOff val="40000"/>
              </a:schemeClr>
            </a:solidFill>
            <a:prstDash val="dash"/>
          </a:ln>
        </p:spPr>
        <p:txBody>
          <a:bodyPr wrap="square" rtlCol="0">
            <a:spAutoFit/>
          </a:bodyPr>
          <a:lstStyle/>
          <a:p>
            <a:pPr>
              <a:buClr>
                <a:schemeClr val="tx2"/>
              </a:buClr>
            </a:pPr>
            <a:r>
              <a:rPr lang="en-US" sz="2400" b="1" dirty="0">
                <a:latin typeface="Arial" charset="0"/>
                <a:ea typeface="Arial" charset="0"/>
                <a:cs typeface="Arial" charset="0"/>
              </a:rPr>
              <a:t>Sufficient income:</a:t>
            </a:r>
            <a:r>
              <a:rPr lang="en-US" sz="2400" dirty="0">
                <a:latin typeface="Arial" charset="0"/>
                <a:ea typeface="Arial" charset="0"/>
                <a:cs typeface="Arial" charset="0"/>
              </a:rPr>
              <a:t> able to afford a decent standard of living</a:t>
            </a:r>
          </a:p>
        </p:txBody>
      </p:sp>
      <p:cxnSp>
        <p:nvCxnSpPr>
          <p:cNvPr id="14" name="Straight Arrow Connector 13">
            <a:extLst>
              <a:ext uri="{FF2B5EF4-FFF2-40B4-BE49-F238E27FC236}">
                <a16:creationId xmlns:a16="http://schemas.microsoft.com/office/drawing/2014/main" id="{3A2A1F65-AC92-E941-A39D-36ACBE85E0CE}"/>
              </a:ext>
            </a:extLst>
          </p:cNvPr>
          <p:cNvCxnSpPr>
            <a:cxnSpLocks/>
          </p:cNvCxnSpPr>
          <p:nvPr/>
        </p:nvCxnSpPr>
        <p:spPr>
          <a:xfrm>
            <a:off x="15945001" y="4891532"/>
            <a:ext cx="0" cy="497245"/>
          </a:xfrm>
          <a:prstGeom prst="straightConnector1">
            <a:avLst/>
          </a:prstGeom>
          <a:ln w="76200">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651B584D-533B-8F4B-9BEC-4568D3D89A40}"/>
              </a:ext>
            </a:extLst>
          </p:cNvPr>
          <p:cNvSpPr>
            <a:spLocks noGrp="1"/>
          </p:cNvSpPr>
          <p:nvPr>
            <p:ph type="body" sz="quarter" idx="36"/>
          </p:nvPr>
        </p:nvSpPr>
        <p:spPr>
          <a:xfrm>
            <a:off x="1593828" y="701675"/>
            <a:ext cx="9448821" cy="304799"/>
          </a:xfrm>
        </p:spPr>
        <p:txBody>
          <a:bodyPr/>
          <a:lstStyle/>
          <a:p>
            <a:r>
              <a:rPr lang="en-US" dirty="0"/>
              <a:t>Introduction</a:t>
            </a:r>
          </a:p>
        </p:txBody>
      </p:sp>
    </p:spTree>
    <p:extLst>
      <p:ext uri="{BB962C8B-B14F-4D97-AF65-F5344CB8AC3E}">
        <p14:creationId xmlns:p14="http://schemas.microsoft.com/office/powerpoint/2010/main" val="1746146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0BA928-5FDD-6C4A-9A26-F0C0CF774480}"/>
              </a:ext>
            </a:extLst>
          </p:cNvPr>
          <p:cNvSpPr>
            <a:spLocks noGrp="1"/>
          </p:cNvSpPr>
          <p:nvPr>
            <p:ph type="body" sz="quarter" idx="22"/>
          </p:nvPr>
        </p:nvSpPr>
        <p:spPr/>
        <p:txBody>
          <a:bodyPr/>
          <a:lstStyle/>
          <a:p>
            <a:r>
              <a:rPr lang="en-US" dirty="0"/>
              <a:t>At the start of the project, fear of infection from coronavirus was the main health concern of JAM families</a:t>
            </a:r>
          </a:p>
        </p:txBody>
      </p:sp>
      <p:sp>
        <p:nvSpPr>
          <p:cNvPr id="3" name="Text Placeholder 2">
            <a:extLst>
              <a:ext uri="{FF2B5EF4-FFF2-40B4-BE49-F238E27FC236}">
                <a16:creationId xmlns:a16="http://schemas.microsoft.com/office/drawing/2014/main" id="{2B3C4C93-9623-ED46-9E64-8DE7C3CD1872}"/>
              </a:ext>
            </a:extLst>
          </p:cNvPr>
          <p:cNvSpPr>
            <a:spLocks noGrp="1"/>
          </p:cNvSpPr>
          <p:nvPr>
            <p:ph type="body" sz="quarter" idx="12"/>
          </p:nvPr>
        </p:nvSpPr>
        <p:spPr>
          <a:xfrm>
            <a:off x="1593828" y="3444875"/>
            <a:ext cx="9296422" cy="6127956"/>
          </a:xfrm>
        </p:spPr>
        <p:txBody>
          <a:bodyPr>
            <a:normAutofit/>
          </a:bodyPr>
          <a:lstStyle/>
          <a:p>
            <a:r>
              <a:rPr lang="en-GB" dirty="0"/>
              <a:t>Several in our sample were in the at-risk group and therefore were taking extra precautions</a:t>
            </a:r>
          </a:p>
          <a:p>
            <a:r>
              <a:rPr lang="en-GB" dirty="0"/>
              <a:t>But even those who were not in a vulnerable group had very high levels of concern over coronavirus at the start of the project</a:t>
            </a:r>
          </a:p>
          <a:p>
            <a:pPr lvl="1"/>
            <a:r>
              <a:rPr lang="en-GB" dirty="0"/>
              <a:t>This led to some very strict approaches to lockdown </a:t>
            </a:r>
          </a:p>
          <a:p>
            <a:r>
              <a:rPr lang="en-GB" dirty="0"/>
              <a:t>In some cases this superseded other health concerns e.g. keeping children inside as much as possible rather than encouraging them to go outside for walks </a:t>
            </a:r>
          </a:p>
        </p:txBody>
      </p:sp>
      <p:sp>
        <p:nvSpPr>
          <p:cNvPr id="4" name="Slide Number Placeholder 3">
            <a:extLst>
              <a:ext uri="{FF2B5EF4-FFF2-40B4-BE49-F238E27FC236}">
                <a16:creationId xmlns:a16="http://schemas.microsoft.com/office/drawing/2014/main" id="{A6E4B66E-606B-C04C-9360-89347126735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7C3660A1-2B1F-2444-8FE4-E47D5EAC8333}"/>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7" name="Rectangle 16">
            <a:extLst>
              <a:ext uri="{FF2B5EF4-FFF2-40B4-BE49-F238E27FC236}">
                <a16:creationId xmlns:a16="http://schemas.microsoft.com/office/drawing/2014/main" id="{1856F497-B5AE-DA44-9BFD-9A41E803EBB2}"/>
              </a:ext>
            </a:extLst>
          </p:cNvPr>
          <p:cNvSpPr/>
          <p:nvPr/>
        </p:nvSpPr>
        <p:spPr>
          <a:xfrm>
            <a:off x="11406264" y="3603131"/>
            <a:ext cx="7207151" cy="6127956"/>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lstStyle/>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Maria has two children, one of whom has asthma. Throughout lockdown, she has gone further than the guidelines set out in observing social distancing; she has avoided supermarkets, she has been spraying their post with disinfectant and she’s been making the family wear neck tubes when outside. </a:t>
            </a:r>
          </a:p>
        </p:txBody>
      </p:sp>
      <p:pic>
        <p:nvPicPr>
          <p:cNvPr id="18" name="Picture 17" descr="A close up of a logo&#10;&#10;Description automatically generated">
            <a:extLst>
              <a:ext uri="{FF2B5EF4-FFF2-40B4-BE49-F238E27FC236}">
                <a16:creationId xmlns:a16="http://schemas.microsoft.com/office/drawing/2014/main" id="{8E6B3785-BC58-CB4E-A572-1E47E2203C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62317" y="4257710"/>
            <a:ext cx="1634497" cy="1634497"/>
          </a:xfrm>
          <a:prstGeom prst="rect">
            <a:avLst/>
          </a:prstGeom>
        </p:spPr>
      </p:pic>
      <p:sp>
        <p:nvSpPr>
          <p:cNvPr id="7" name="Rectangular Callout 6">
            <a:extLst>
              <a:ext uri="{FF2B5EF4-FFF2-40B4-BE49-F238E27FC236}">
                <a16:creationId xmlns:a16="http://schemas.microsoft.com/office/drawing/2014/main" id="{A245B966-0E9E-F44A-9ADF-253D52C3156C}"/>
              </a:ext>
            </a:extLst>
          </p:cNvPr>
          <p:cNvSpPr/>
          <p:nvPr/>
        </p:nvSpPr>
        <p:spPr>
          <a:xfrm>
            <a:off x="12677146" y="4346162"/>
            <a:ext cx="5833126" cy="1976321"/>
          </a:xfrm>
          <a:prstGeom prst="wedgeRectCallou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“My biggest focus is to </a:t>
            </a:r>
            <a:r>
              <a:rPr kumimoji="0" lang="en-US" sz="2200" b="0" i="1" u="none" strike="noStrike" kern="1200" cap="none" spc="0" normalizeH="0" baseline="0" noProof="0" dirty="0" err="1">
                <a:ln>
                  <a:noFill/>
                </a:ln>
                <a:solidFill>
                  <a:srgbClr val="000000"/>
                </a:solidFill>
                <a:effectLst/>
                <a:uLnTx/>
                <a:uFillTx/>
                <a:latin typeface="Arial" charset="0"/>
                <a:ea typeface="Arial" charset="0"/>
                <a:cs typeface="Arial" charset="0"/>
              </a:rPr>
              <a:t>minimise</a:t>
            </a: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 household risk of one of us developing coronavirus which is why I’ve been strict with our shopping, cleaning, washing.” </a:t>
            </a:r>
          </a:p>
        </p:txBody>
      </p:sp>
      <p:sp>
        <p:nvSpPr>
          <p:cNvPr id="23" name="TextBox 22">
            <a:extLst>
              <a:ext uri="{FF2B5EF4-FFF2-40B4-BE49-F238E27FC236}">
                <a16:creationId xmlns:a16="http://schemas.microsoft.com/office/drawing/2014/main" id="{888C08E5-EDEE-984C-82CB-51736D319D30}"/>
              </a:ext>
            </a:extLst>
          </p:cNvPr>
          <p:cNvSpPr txBox="1"/>
          <p:nvPr/>
        </p:nvSpPr>
        <p:spPr>
          <a:xfrm>
            <a:off x="11406264" y="3603131"/>
            <a:ext cx="7207151" cy="584775"/>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6DA6"/>
              </a:buClr>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Arial" charset="0"/>
                <a:cs typeface="Arial" charset="0"/>
              </a:rPr>
              <a:t>Case study: Maria*</a:t>
            </a:r>
          </a:p>
        </p:txBody>
      </p:sp>
      <p:sp>
        <p:nvSpPr>
          <p:cNvPr id="10" name="Text Placeholder 4">
            <a:extLst>
              <a:ext uri="{FF2B5EF4-FFF2-40B4-BE49-F238E27FC236}">
                <a16:creationId xmlns:a16="http://schemas.microsoft.com/office/drawing/2014/main" id="{45B99E19-3410-9E4D-A737-A38D51BE1B31}"/>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Health and wellbeing</a:t>
            </a:r>
          </a:p>
        </p:txBody>
      </p:sp>
    </p:spTree>
    <p:extLst>
      <p:ext uri="{BB962C8B-B14F-4D97-AF65-F5344CB8AC3E}">
        <p14:creationId xmlns:p14="http://schemas.microsoft.com/office/powerpoint/2010/main" val="1346611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110C08-5FFF-2248-9266-28E2C87C0226}"/>
              </a:ext>
            </a:extLst>
          </p:cNvPr>
          <p:cNvSpPr>
            <a:spLocks noGrp="1"/>
          </p:cNvSpPr>
          <p:nvPr>
            <p:ph type="body" sz="quarter" idx="22"/>
          </p:nvPr>
        </p:nvSpPr>
        <p:spPr/>
        <p:txBody>
          <a:bodyPr/>
          <a:lstStyle/>
          <a:p>
            <a:r>
              <a:rPr lang="en-US" dirty="0"/>
              <a:t>However, as time went on, this fear subsided and other concerns became higher priority – nearly all spontaneous concerns were mental health related </a:t>
            </a:r>
          </a:p>
        </p:txBody>
      </p:sp>
      <p:sp>
        <p:nvSpPr>
          <p:cNvPr id="3" name="Text Placeholder 2">
            <a:extLst>
              <a:ext uri="{FF2B5EF4-FFF2-40B4-BE49-F238E27FC236}">
                <a16:creationId xmlns:a16="http://schemas.microsoft.com/office/drawing/2014/main" id="{C1BAB0AC-F35A-4F46-9F59-B8112594CDDD}"/>
              </a:ext>
            </a:extLst>
          </p:cNvPr>
          <p:cNvSpPr>
            <a:spLocks noGrp="1"/>
          </p:cNvSpPr>
          <p:nvPr>
            <p:ph type="body" sz="quarter" idx="12"/>
          </p:nvPr>
        </p:nvSpPr>
        <p:spPr>
          <a:xfrm>
            <a:off x="3051267" y="5235866"/>
            <a:ext cx="4724423" cy="3085812"/>
          </a:xfrm>
          <a:solidFill>
            <a:schemeClr val="tx2"/>
          </a:solidFill>
        </p:spPr>
        <p:txBody>
          <a:bodyPr anchor="ctr"/>
          <a:lstStyle/>
          <a:p>
            <a:pPr marL="0" indent="0" algn="ctr">
              <a:buNone/>
            </a:pPr>
            <a:r>
              <a:rPr lang="en-US" dirty="0">
                <a:solidFill>
                  <a:schemeClr val="bg1"/>
                </a:solidFill>
              </a:rPr>
              <a:t>Children finding lack of social contact harder and harder to deal with </a:t>
            </a:r>
          </a:p>
        </p:txBody>
      </p:sp>
      <p:sp>
        <p:nvSpPr>
          <p:cNvPr id="4" name="Slide Number Placeholder 3">
            <a:extLst>
              <a:ext uri="{FF2B5EF4-FFF2-40B4-BE49-F238E27FC236}">
                <a16:creationId xmlns:a16="http://schemas.microsoft.com/office/drawing/2014/main" id="{9C1C39A4-47CC-9F4B-A315-0A9F87D1471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6C733710-A14F-CC4B-88AB-D57A31D0FBEA}"/>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Text Placeholder 2">
            <a:extLst>
              <a:ext uri="{FF2B5EF4-FFF2-40B4-BE49-F238E27FC236}">
                <a16:creationId xmlns:a16="http://schemas.microsoft.com/office/drawing/2014/main" id="{7AA34926-654E-E34D-A95D-AC8CE5A11CC7}"/>
              </a:ext>
            </a:extLst>
          </p:cNvPr>
          <p:cNvSpPr txBox="1">
            <a:spLocks/>
          </p:cNvSpPr>
          <p:nvPr/>
        </p:nvSpPr>
        <p:spPr>
          <a:xfrm>
            <a:off x="8004290" y="5235865"/>
            <a:ext cx="4724423" cy="3085812"/>
          </a:xfrm>
          <a:prstGeom prst="rect">
            <a:avLst/>
          </a:prstGeom>
          <a:solidFill>
            <a:schemeClr val="tx2"/>
          </a:solidFill>
        </p:spPr>
        <p:txBody>
          <a:bodyPr anchor="ctr">
            <a:normAutofit/>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rtl="0" eaLnBrk="1" fontAlgn="auto" latinLnBrk="0" hangingPunct="1">
              <a:lnSpc>
                <a:spcPct val="100000"/>
              </a:lnSpc>
              <a:spcBef>
                <a:spcPts val="1800"/>
              </a:spcBef>
              <a:spcAft>
                <a:spcPts val="600"/>
              </a:spcAft>
              <a:buClr>
                <a:srgbClr val="006DA6"/>
              </a:buClr>
              <a:buSzTx/>
              <a:buFont typeface="Arial" charset="0"/>
              <a:buNone/>
              <a:tabLst/>
              <a:defRPr/>
            </a:pPr>
            <a:r>
              <a:rPr kumimoji="0" lang="en-US" sz="3200" b="0" i="0" u="none" strike="noStrike" kern="0" cap="none" spc="0" normalizeH="0" baseline="0" noProof="0" dirty="0">
                <a:ln>
                  <a:noFill/>
                </a:ln>
                <a:solidFill>
                  <a:srgbClr val="FFFFFF"/>
                </a:solidFill>
                <a:effectLst/>
                <a:uLnTx/>
                <a:uFillTx/>
                <a:latin typeface="Arial" charset="0"/>
                <a:cs typeface="Arial" charset="0"/>
              </a:rPr>
              <a:t>Worrying trends in behavior among younger children </a:t>
            </a:r>
          </a:p>
        </p:txBody>
      </p:sp>
      <p:sp>
        <p:nvSpPr>
          <p:cNvPr id="8" name="Text Placeholder 2">
            <a:extLst>
              <a:ext uri="{FF2B5EF4-FFF2-40B4-BE49-F238E27FC236}">
                <a16:creationId xmlns:a16="http://schemas.microsoft.com/office/drawing/2014/main" id="{1555E8E5-CCE5-E44A-ADAD-3C921D02A340}"/>
              </a:ext>
            </a:extLst>
          </p:cNvPr>
          <p:cNvSpPr txBox="1">
            <a:spLocks/>
          </p:cNvSpPr>
          <p:nvPr/>
        </p:nvSpPr>
        <p:spPr>
          <a:xfrm>
            <a:off x="12947650" y="5235865"/>
            <a:ext cx="4724423" cy="3085812"/>
          </a:xfrm>
          <a:prstGeom prst="rect">
            <a:avLst/>
          </a:prstGeom>
          <a:solidFill>
            <a:schemeClr val="tx2"/>
          </a:solidFill>
        </p:spPr>
        <p:txBody>
          <a:bodyPr anchor="ctr">
            <a:normAutofit/>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rtl="0" eaLnBrk="1" fontAlgn="auto" latinLnBrk="0" hangingPunct="1">
              <a:lnSpc>
                <a:spcPct val="100000"/>
              </a:lnSpc>
              <a:spcBef>
                <a:spcPts val="1800"/>
              </a:spcBef>
              <a:spcAft>
                <a:spcPts val="600"/>
              </a:spcAft>
              <a:buClr>
                <a:srgbClr val="006DA6"/>
              </a:buClr>
              <a:buSzTx/>
              <a:buFont typeface="Arial" charset="0"/>
              <a:buNone/>
              <a:tabLst/>
              <a:defRPr/>
            </a:pPr>
            <a:r>
              <a:rPr kumimoji="0" lang="en-US" sz="3200" b="0" i="0" u="none" strike="noStrike" kern="0" cap="none" spc="0" normalizeH="0" baseline="0" noProof="0" dirty="0">
                <a:ln>
                  <a:noFill/>
                </a:ln>
                <a:solidFill>
                  <a:srgbClr val="FFFFFF"/>
                </a:solidFill>
                <a:effectLst/>
                <a:uLnTx/>
                <a:uFillTx/>
                <a:latin typeface="Arial" charset="0"/>
                <a:cs typeface="Arial" charset="0"/>
              </a:rPr>
              <a:t>Increasing tendency in older children to stay in their rooms/spend all their time on screens </a:t>
            </a:r>
          </a:p>
        </p:txBody>
      </p:sp>
      <p:pic>
        <p:nvPicPr>
          <p:cNvPr id="12" name="Graphic 11">
            <a:extLst>
              <a:ext uri="{FF2B5EF4-FFF2-40B4-BE49-F238E27FC236}">
                <a16:creationId xmlns:a16="http://schemas.microsoft.com/office/drawing/2014/main" id="{59101AE0-4BC1-D844-9820-203C2C4125F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7228" y="4171876"/>
            <a:ext cx="952500" cy="952500"/>
          </a:xfrm>
          <a:prstGeom prst="rect">
            <a:avLst/>
          </a:prstGeom>
        </p:spPr>
      </p:pic>
      <p:pic>
        <p:nvPicPr>
          <p:cNvPr id="14" name="Graphic 13">
            <a:extLst>
              <a:ext uri="{FF2B5EF4-FFF2-40B4-BE49-F238E27FC236}">
                <a16:creationId xmlns:a16="http://schemas.microsoft.com/office/drawing/2014/main" id="{77AA62F0-C548-844D-A163-1F5631F9ACF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90251" y="4171876"/>
            <a:ext cx="952500" cy="952500"/>
          </a:xfrm>
          <a:prstGeom prst="rect">
            <a:avLst/>
          </a:prstGeom>
        </p:spPr>
      </p:pic>
      <p:pic>
        <p:nvPicPr>
          <p:cNvPr id="16" name="Graphic 15">
            <a:extLst>
              <a:ext uri="{FF2B5EF4-FFF2-40B4-BE49-F238E27FC236}">
                <a16:creationId xmlns:a16="http://schemas.microsoft.com/office/drawing/2014/main" id="{FC0C8A4A-A663-044E-8B98-68F71782067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709902" y="4171876"/>
            <a:ext cx="952500" cy="952500"/>
          </a:xfrm>
          <a:prstGeom prst="rect">
            <a:avLst/>
          </a:prstGeom>
        </p:spPr>
      </p:pic>
      <p:sp>
        <p:nvSpPr>
          <p:cNvPr id="13" name="Text Placeholder 4">
            <a:extLst>
              <a:ext uri="{FF2B5EF4-FFF2-40B4-BE49-F238E27FC236}">
                <a16:creationId xmlns:a16="http://schemas.microsoft.com/office/drawing/2014/main" id="{43834BAA-B94D-BD47-A671-E13B57EF6549}"/>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Health and wellbeing</a:t>
            </a:r>
          </a:p>
        </p:txBody>
      </p:sp>
    </p:spTree>
    <p:extLst>
      <p:ext uri="{BB962C8B-B14F-4D97-AF65-F5344CB8AC3E}">
        <p14:creationId xmlns:p14="http://schemas.microsoft.com/office/powerpoint/2010/main" val="1490329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585B37-201E-A547-9AF0-175DED2C0B84}"/>
              </a:ext>
            </a:extLst>
          </p:cNvPr>
          <p:cNvSpPr>
            <a:spLocks noGrp="1"/>
          </p:cNvSpPr>
          <p:nvPr>
            <p:ph type="body" sz="quarter" idx="22"/>
          </p:nvPr>
        </p:nvSpPr>
        <p:spPr/>
        <p:txBody>
          <a:bodyPr/>
          <a:lstStyle/>
          <a:p>
            <a:r>
              <a:rPr lang="en-US" dirty="0"/>
              <a:t>Lack of social contact was seen by parents to be the hardest aspect of lockdown for their children </a:t>
            </a:r>
          </a:p>
        </p:txBody>
      </p:sp>
      <p:sp>
        <p:nvSpPr>
          <p:cNvPr id="3" name="Text Placeholder 2">
            <a:extLst>
              <a:ext uri="{FF2B5EF4-FFF2-40B4-BE49-F238E27FC236}">
                <a16:creationId xmlns:a16="http://schemas.microsoft.com/office/drawing/2014/main" id="{13CA6E5A-8D2C-0F4A-96F5-47DC15839BFE}"/>
              </a:ext>
            </a:extLst>
          </p:cNvPr>
          <p:cNvSpPr>
            <a:spLocks noGrp="1"/>
          </p:cNvSpPr>
          <p:nvPr>
            <p:ph type="body" sz="quarter" idx="12"/>
          </p:nvPr>
        </p:nvSpPr>
        <p:spPr>
          <a:xfrm>
            <a:off x="1593827" y="3356133"/>
            <a:ext cx="9296423" cy="6032342"/>
          </a:xfrm>
        </p:spPr>
        <p:txBody>
          <a:bodyPr>
            <a:normAutofit/>
          </a:bodyPr>
          <a:lstStyle/>
          <a:p>
            <a:r>
              <a:rPr lang="en-US" dirty="0"/>
              <a:t>Parents express concern that this prolonged period of isolation may have long-lasting implications for the development of their children’s social skills</a:t>
            </a:r>
          </a:p>
          <a:p>
            <a:r>
              <a:rPr lang="en-US" dirty="0"/>
              <a:t>This is of a particular concern for younger children, who often find it more difficult to interact with friends and family over video calls</a:t>
            </a:r>
          </a:p>
          <a:p>
            <a:r>
              <a:rPr lang="en-GB" dirty="0"/>
              <a:t>There are some indications this has been harder for boys, who may feel less able to reach out to their friends  </a:t>
            </a:r>
          </a:p>
          <a:p>
            <a:pPr lvl="1"/>
            <a:endParaRPr lang="en-US" dirty="0"/>
          </a:p>
        </p:txBody>
      </p:sp>
      <p:sp>
        <p:nvSpPr>
          <p:cNvPr id="4" name="Slide Number Placeholder 3">
            <a:extLst>
              <a:ext uri="{FF2B5EF4-FFF2-40B4-BE49-F238E27FC236}">
                <a16:creationId xmlns:a16="http://schemas.microsoft.com/office/drawing/2014/main" id="{9CD6B93D-E24B-DA42-AA0D-9C9A5910B34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A68ECC74-3919-5843-891B-1B5809C9A9B5}"/>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3" name="Rectangle 12">
            <a:extLst>
              <a:ext uri="{FF2B5EF4-FFF2-40B4-BE49-F238E27FC236}">
                <a16:creationId xmlns:a16="http://schemas.microsoft.com/office/drawing/2014/main" id="{E5B5760E-E436-2348-B590-2EEE06167E6A}"/>
              </a:ext>
            </a:extLst>
          </p:cNvPr>
          <p:cNvSpPr/>
          <p:nvPr/>
        </p:nvSpPr>
        <p:spPr>
          <a:xfrm>
            <a:off x="11159344" y="4033569"/>
            <a:ext cx="7454072" cy="5697518"/>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lstStyle/>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a:t>
            </a:r>
          </a:p>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Emma is a single parent with three children. Over time she’s noticed changes in her youngest </a:t>
            </a:r>
            <a:r>
              <a:rPr lang="en-US" sz="2400" dirty="0">
                <a:solidFill>
                  <a:srgbClr val="000000"/>
                </a:solidFill>
                <a:latin typeface="Arial" charset="0"/>
                <a:ea typeface="Arial" charset="0"/>
                <a:cs typeface="Arial" charset="0"/>
              </a:rPr>
              <a:t>son</a:t>
            </a: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 who is 5 years old. He has taken to following her around the house, and says he feels afraid to be left alone. Over the whole of lockdown he has only spoken to his friends twice, in comparison to his older sister, who is 8, and who is on the phone to her friends every day. </a:t>
            </a:r>
          </a:p>
        </p:txBody>
      </p:sp>
      <p:pic>
        <p:nvPicPr>
          <p:cNvPr id="14" name="Picture 13" descr="A picture containing shirt, room&#10;&#10;Description automatically generated">
            <a:extLst>
              <a:ext uri="{FF2B5EF4-FFF2-40B4-BE49-F238E27FC236}">
                <a16:creationId xmlns:a16="http://schemas.microsoft.com/office/drawing/2014/main" id="{62AAAC9A-952D-0B45-87D3-76E7F8A7C9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2649" y="3992293"/>
            <a:ext cx="1524001" cy="1524001"/>
          </a:xfrm>
          <a:prstGeom prst="rect">
            <a:avLst/>
          </a:prstGeom>
        </p:spPr>
      </p:pic>
      <p:sp>
        <p:nvSpPr>
          <p:cNvPr id="15" name="TextBox 14">
            <a:extLst>
              <a:ext uri="{FF2B5EF4-FFF2-40B4-BE49-F238E27FC236}">
                <a16:creationId xmlns:a16="http://schemas.microsoft.com/office/drawing/2014/main" id="{FD4331EE-1BD5-CE45-879B-FA4930EE6FE4}"/>
              </a:ext>
            </a:extLst>
          </p:cNvPr>
          <p:cNvSpPr txBox="1"/>
          <p:nvPr/>
        </p:nvSpPr>
        <p:spPr>
          <a:xfrm>
            <a:off x="11159344" y="3448794"/>
            <a:ext cx="7454072" cy="584775"/>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6DA6"/>
              </a:buClr>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Arial" charset="0"/>
                <a:cs typeface="Arial" charset="0"/>
              </a:rPr>
              <a:t>Case study: Emma*</a:t>
            </a:r>
          </a:p>
        </p:txBody>
      </p:sp>
      <p:sp>
        <p:nvSpPr>
          <p:cNvPr id="16" name="Rectangular Callout 15">
            <a:extLst>
              <a:ext uri="{FF2B5EF4-FFF2-40B4-BE49-F238E27FC236}">
                <a16:creationId xmlns:a16="http://schemas.microsoft.com/office/drawing/2014/main" id="{78A08501-8F9E-0A40-80FB-022F5D52CCF7}"/>
              </a:ext>
            </a:extLst>
          </p:cNvPr>
          <p:cNvSpPr/>
          <p:nvPr/>
        </p:nvSpPr>
        <p:spPr>
          <a:xfrm>
            <a:off x="12618221" y="4164752"/>
            <a:ext cx="5663429" cy="1870923"/>
          </a:xfrm>
          <a:prstGeom prst="wedgeRectCallou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GB" sz="2200" b="0" i="1" u="none" strike="noStrike" kern="1200" cap="none" spc="0" normalizeH="0" baseline="0" noProof="0" dirty="0">
                <a:ln>
                  <a:noFill/>
                </a:ln>
                <a:solidFill>
                  <a:srgbClr val="000000"/>
                </a:solidFill>
                <a:effectLst/>
                <a:uLnTx/>
                <a:uFillTx/>
                <a:latin typeface="Arial" charset="0"/>
                <a:ea typeface="Arial" charset="0"/>
                <a:cs typeface="Arial" charset="0"/>
              </a:rPr>
              <a:t>“I didn’t think it was bothering [my son] too much. Typical boy taking it in his stride. Didn’t think he was missing his friends that much. But now I’ve noticed he doesn’t like to be left alone.”</a:t>
            </a:r>
            <a:endPar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0" name="Text Placeholder 4">
            <a:extLst>
              <a:ext uri="{FF2B5EF4-FFF2-40B4-BE49-F238E27FC236}">
                <a16:creationId xmlns:a16="http://schemas.microsoft.com/office/drawing/2014/main" id="{E2C9B848-51A5-0043-B70C-3E3897D4B945}"/>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Health and wellbeing</a:t>
            </a:r>
          </a:p>
        </p:txBody>
      </p:sp>
    </p:spTree>
    <p:extLst>
      <p:ext uri="{BB962C8B-B14F-4D97-AF65-F5344CB8AC3E}">
        <p14:creationId xmlns:p14="http://schemas.microsoft.com/office/powerpoint/2010/main" val="1855800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9E7FA8-688E-F94E-8821-070E66CB0CC2}"/>
              </a:ext>
            </a:extLst>
          </p:cNvPr>
          <p:cNvSpPr>
            <a:spLocks noGrp="1"/>
          </p:cNvSpPr>
          <p:nvPr>
            <p:ph type="body" sz="quarter" idx="22"/>
          </p:nvPr>
        </p:nvSpPr>
        <p:spPr/>
        <p:txBody>
          <a:bodyPr/>
          <a:lstStyle/>
          <a:p>
            <a:r>
              <a:rPr lang="en-US" dirty="0"/>
              <a:t>Over time, parents said they noticed changes in their children indicative of worsening mental and emotional well-being</a:t>
            </a:r>
          </a:p>
        </p:txBody>
      </p:sp>
      <p:sp>
        <p:nvSpPr>
          <p:cNvPr id="3" name="Text Placeholder 2">
            <a:extLst>
              <a:ext uri="{FF2B5EF4-FFF2-40B4-BE49-F238E27FC236}">
                <a16:creationId xmlns:a16="http://schemas.microsoft.com/office/drawing/2014/main" id="{1E238B08-D735-AC44-8718-2D0CAB1A9D4E}"/>
              </a:ext>
            </a:extLst>
          </p:cNvPr>
          <p:cNvSpPr>
            <a:spLocks noGrp="1"/>
          </p:cNvSpPr>
          <p:nvPr>
            <p:ph type="body" sz="quarter" idx="12"/>
          </p:nvPr>
        </p:nvSpPr>
        <p:spPr>
          <a:xfrm>
            <a:off x="1593827" y="3825876"/>
            <a:ext cx="8458223" cy="636166"/>
          </a:xfrm>
          <a:solidFill>
            <a:schemeClr val="tx2"/>
          </a:solidFill>
        </p:spPr>
        <p:txBody>
          <a:bodyPr anchor="ctr">
            <a:normAutofit/>
          </a:bodyPr>
          <a:lstStyle/>
          <a:p>
            <a:pPr marL="0" indent="0" algn="ctr">
              <a:buNone/>
            </a:pPr>
            <a:r>
              <a:rPr lang="en-US" sz="2800" dirty="0">
                <a:solidFill>
                  <a:schemeClr val="bg1"/>
                </a:solidFill>
              </a:rPr>
              <a:t>Younger children: </a:t>
            </a:r>
          </a:p>
        </p:txBody>
      </p:sp>
      <p:sp>
        <p:nvSpPr>
          <p:cNvPr id="4" name="Slide Number Placeholder 3">
            <a:extLst>
              <a:ext uri="{FF2B5EF4-FFF2-40B4-BE49-F238E27FC236}">
                <a16:creationId xmlns:a16="http://schemas.microsoft.com/office/drawing/2014/main" id="{F6CA38EB-AB5C-9942-8669-02DD476FF6B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A17B8996-E503-A744-B873-C8297E579B6B}"/>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Text Placeholder 2">
            <a:extLst>
              <a:ext uri="{FF2B5EF4-FFF2-40B4-BE49-F238E27FC236}">
                <a16:creationId xmlns:a16="http://schemas.microsoft.com/office/drawing/2014/main" id="{1334E42F-35F8-A046-B16C-76FE3DDCA76C}"/>
              </a:ext>
            </a:extLst>
          </p:cNvPr>
          <p:cNvSpPr txBox="1">
            <a:spLocks/>
          </p:cNvSpPr>
          <p:nvPr/>
        </p:nvSpPr>
        <p:spPr>
          <a:xfrm>
            <a:off x="10280627" y="3825875"/>
            <a:ext cx="8458223" cy="636166"/>
          </a:xfrm>
          <a:prstGeom prst="rect">
            <a:avLst/>
          </a:prstGeom>
          <a:solidFill>
            <a:schemeClr val="tx2"/>
          </a:solidFill>
        </p:spPr>
        <p:txBody>
          <a:bodyPr anchor="ctr">
            <a:normAutofit/>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rtl="0" eaLnBrk="1" fontAlgn="auto" latinLnBrk="0" hangingPunct="1">
              <a:lnSpc>
                <a:spcPct val="100000"/>
              </a:lnSpc>
              <a:spcBef>
                <a:spcPts val="1800"/>
              </a:spcBef>
              <a:spcAft>
                <a:spcPts val="600"/>
              </a:spcAft>
              <a:buClr>
                <a:srgbClr val="006DA6"/>
              </a:buClr>
              <a:buSzTx/>
              <a:buFont typeface="Arial" charset="0"/>
              <a:buNone/>
              <a:tabLst/>
              <a:defRPr/>
            </a:pPr>
            <a:r>
              <a:rPr kumimoji="0" lang="en-US" sz="2800" b="0" i="0" u="none" strike="noStrike" kern="0" cap="none" spc="0" normalizeH="0" baseline="0" noProof="0" dirty="0">
                <a:ln>
                  <a:noFill/>
                </a:ln>
                <a:solidFill>
                  <a:srgbClr val="FFFFFF"/>
                </a:solidFill>
                <a:effectLst/>
                <a:uLnTx/>
                <a:uFillTx/>
                <a:latin typeface="Arial" charset="0"/>
                <a:cs typeface="Arial" charset="0"/>
              </a:rPr>
              <a:t>Older children: </a:t>
            </a:r>
          </a:p>
        </p:txBody>
      </p:sp>
      <p:sp>
        <p:nvSpPr>
          <p:cNvPr id="10" name="Text Placeholder 2">
            <a:extLst>
              <a:ext uri="{FF2B5EF4-FFF2-40B4-BE49-F238E27FC236}">
                <a16:creationId xmlns:a16="http://schemas.microsoft.com/office/drawing/2014/main" id="{CF2FDC14-8A9A-1E42-A614-2544738ED300}"/>
              </a:ext>
            </a:extLst>
          </p:cNvPr>
          <p:cNvSpPr txBox="1">
            <a:spLocks/>
          </p:cNvSpPr>
          <p:nvPr/>
        </p:nvSpPr>
        <p:spPr>
          <a:xfrm>
            <a:off x="1534007" y="4595012"/>
            <a:ext cx="5333951" cy="5257800"/>
          </a:xfrm>
          <a:prstGeom prst="rect">
            <a:avLst/>
          </a:prstGeom>
        </p:spPr>
        <p:txBody>
          <a:bodyPr>
            <a:normAutofit fontScale="92500"/>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28613" marR="0" lvl="0" indent="-328613" algn="l" defTabSz="914400" rtl="0" eaLnBrk="1" fontAlgn="auto" latinLnBrk="0" hangingPunct="1">
              <a:lnSpc>
                <a:spcPct val="100000"/>
              </a:lnSpc>
              <a:spcBef>
                <a:spcPts val="1800"/>
              </a:spcBef>
              <a:spcAft>
                <a:spcPts val="600"/>
              </a:spcAft>
              <a:buClr>
                <a:srgbClr val="006DA6"/>
              </a:buClr>
              <a:buSzTx/>
              <a:buFont typeface="Arial" charset="0"/>
              <a:buChar char="•"/>
              <a:tabLst/>
              <a:defRPr/>
            </a:pPr>
            <a:r>
              <a:rPr kumimoji="0" lang="en-GB" sz="2800" b="0" i="0" u="none" strike="noStrike" kern="1200" cap="none" spc="0" normalizeH="0" baseline="0" noProof="0" dirty="0">
                <a:ln>
                  <a:noFill/>
                </a:ln>
                <a:solidFill>
                  <a:srgbClr val="000000"/>
                </a:solidFill>
                <a:effectLst/>
                <a:uLnTx/>
                <a:uFillTx/>
                <a:latin typeface="Arial" charset="0"/>
                <a:cs typeface="Arial" charset="0"/>
              </a:rPr>
              <a:t>Parents of primary- and pre-school-age children describe them ‘acting up’, having mood swings and displaying previously never seen behaviours e.g. following them wherever they go</a:t>
            </a:r>
          </a:p>
          <a:p>
            <a:pPr marL="328613" marR="0" lvl="0" indent="-328613" algn="l" defTabSz="914400" rtl="0" eaLnBrk="1" fontAlgn="auto" latinLnBrk="0" hangingPunct="1">
              <a:lnSpc>
                <a:spcPct val="100000"/>
              </a:lnSpc>
              <a:spcBef>
                <a:spcPts val="1800"/>
              </a:spcBef>
              <a:spcAft>
                <a:spcPts val="600"/>
              </a:spcAft>
              <a:buClr>
                <a:srgbClr val="006DA6"/>
              </a:buClr>
              <a:buSzTx/>
              <a:buFont typeface="Arial" charset="0"/>
              <a:buChar char="•"/>
              <a:tabLst/>
              <a:defRPr/>
            </a:pPr>
            <a:r>
              <a:rPr kumimoji="0" lang="en-GB" sz="2800" b="0" i="0" u="none" strike="noStrike" kern="1200" cap="none" spc="0" normalizeH="0" baseline="0" noProof="0" dirty="0">
                <a:ln>
                  <a:noFill/>
                </a:ln>
                <a:solidFill>
                  <a:srgbClr val="000000"/>
                </a:solidFill>
                <a:effectLst/>
                <a:uLnTx/>
                <a:uFillTx/>
                <a:latin typeface="Arial" charset="0"/>
                <a:cs typeface="Arial" charset="0"/>
              </a:rPr>
              <a:t>Some parents of pre-school children worry that they are becoming more insular and express concern over how they will interact with other children when they return to nursery.</a:t>
            </a:r>
          </a:p>
          <a:p>
            <a:pPr marL="328613" marR="0" lvl="0" indent="-328613" algn="l" defTabSz="914400" rtl="0" eaLnBrk="1" fontAlgn="auto" latinLnBrk="0" hangingPunct="1">
              <a:lnSpc>
                <a:spcPct val="100000"/>
              </a:lnSpc>
              <a:spcBef>
                <a:spcPts val="1800"/>
              </a:spcBef>
              <a:spcAft>
                <a:spcPts val="600"/>
              </a:spcAft>
              <a:buClr>
                <a:srgbClr val="006DA6"/>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cs typeface="Arial" charset="0"/>
            </a:endParaRPr>
          </a:p>
          <a:p>
            <a:pPr marL="0" marR="0" lvl="0" indent="0" algn="l" defTabSz="914400" rtl="0" eaLnBrk="1" fontAlgn="auto" latinLnBrk="0" hangingPunct="1">
              <a:lnSpc>
                <a:spcPct val="100000"/>
              </a:lnSpc>
              <a:spcBef>
                <a:spcPts val="1800"/>
              </a:spcBef>
              <a:spcAft>
                <a:spcPts val="600"/>
              </a:spcAft>
              <a:buClr>
                <a:srgbClr val="006DA6"/>
              </a:buClr>
              <a:buSzTx/>
              <a:buFont typeface="Arial" charset="0"/>
              <a:buNone/>
              <a:tabLst/>
              <a:defRPr/>
            </a:pPr>
            <a:endParaRPr kumimoji="0" lang="en-GB" sz="2800" b="0" i="0" u="none" strike="noStrike" kern="0" cap="none" spc="0" normalizeH="0" baseline="0" noProof="0" dirty="0">
              <a:ln>
                <a:noFill/>
              </a:ln>
              <a:solidFill>
                <a:sysClr val="windowText" lastClr="000000"/>
              </a:solidFill>
              <a:effectLst/>
              <a:uLnTx/>
              <a:uFillTx/>
              <a:latin typeface="Arial" charset="0"/>
              <a:cs typeface="Arial" charset="0"/>
            </a:endParaRPr>
          </a:p>
        </p:txBody>
      </p:sp>
      <p:sp>
        <p:nvSpPr>
          <p:cNvPr id="11" name="Rectangular Callout 10">
            <a:extLst>
              <a:ext uri="{FF2B5EF4-FFF2-40B4-BE49-F238E27FC236}">
                <a16:creationId xmlns:a16="http://schemas.microsoft.com/office/drawing/2014/main" id="{DAAE542E-F9A8-2F48-87ED-94C913E35E77}"/>
              </a:ext>
            </a:extLst>
          </p:cNvPr>
          <p:cNvSpPr/>
          <p:nvPr/>
        </p:nvSpPr>
        <p:spPr>
          <a:xfrm>
            <a:off x="6867958" y="4595012"/>
            <a:ext cx="3206121" cy="4495800"/>
          </a:xfrm>
          <a:prstGeom prst="wedgeRectCallou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GB" sz="2000" b="0" i="1" u="none" strike="noStrike" kern="1200" cap="none" spc="0" normalizeH="0" baseline="0" noProof="0" dirty="0">
                <a:ln>
                  <a:noFill/>
                </a:ln>
                <a:solidFill>
                  <a:srgbClr val="000000"/>
                </a:solidFill>
                <a:effectLst/>
                <a:uLnTx/>
                <a:uFillTx/>
                <a:latin typeface="Arial" charset="0"/>
                <a:ea typeface="+mn-ea"/>
                <a:cs typeface="Arial" charset="0"/>
              </a:rPr>
              <a:t>“My little one is really struggling to cope without her usual structure of nursery. I’ve been dealing with her tiredness and tantrums, and I think she might be putting on a little bit of weight as she’s got used to the idea of snacking</a:t>
            </a:r>
            <a:r>
              <a:rPr kumimoji="0" lang="en-GB" sz="2000" b="0" i="1" u="none" strike="noStrike" kern="1200" cap="none" spc="0" normalizeH="0" baseline="0" noProof="0" dirty="0">
                <a:ln>
                  <a:noFill/>
                </a:ln>
                <a:solidFill>
                  <a:srgbClr val="000000"/>
                </a:solidFill>
                <a:effectLst/>
                <a:uLnTx/>
                <a:uFillTx/>
                <a:latin typeface="Arial" panose="020B0604020202020204"/>
                <a:ea typeface="+mn-ea"/>
                <a:cs typeface="+mn-cs"/>
              </a:rPr>
              <a:t>.”</a:t>
            </a:r>
          </a:p>
          <a:p>
            <a:pPr marL="22225" marR="0" lvl="0" indent="0" algn="r" defTabSz="914400" rtl="0" eaLnBrk="1" fontAlgn="auto" latinLnBrk="0" hangingPunct="1">
              <a:lnSpc>
                <a:spcPct val="100000"/>
              </a:lnSpc>
              <a:spcBef>
                <a:spcPts val="1800"/>
              </a:spcBef>
              <a:spcAft>
                <a:spcPts val="6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rPr>
              <a:t>(Dual parent, Harlow)</a:t>
            </a:r>
          </a:p>
          <a:p>
            <a:pPr marL="365125" marR="0" lvl="0" indent="-342900" algn="ctr" defTabSz="914400" rtl="0" eaLnBrk="1" fontAlgn="auto" latinLnBrk="0" hangingPunct="1">
              <a:lnSpc>
                <a:spcPct val="100000"/>
              </a:lnSpc>
              <a:spcBef>
                <a:spcPts val="1800"/>
              </a:spcBef>
              <a:spcAft>
                <a:spcPts val="600"/>
              </a:spcAft>
              <a:buClrTx/>
              <a:buSzTx/>
              <a:buFont typeface="Arial" charset="0"/>
              <a:buChar char="•"/>
              <a:tabLst/>
              <a:defRPr/>
            </a:pPr>
            <a:endParaRPr kumimoji="0" lang="en-US" sz="2000" b="0" i="0" u="none" strike="noStrike" kern="1200" cap="none" spc="0" normalizeH="0" baseline="0" noProof="0" dirty="0" err="1">
              <a:ln>
                <a:noFill/>
              </a:ln>
              <a:solidFill>
                <a:srgbClr val="000000"/>
              </a:solidFill>
              <a:effectLst/>
              <a:uLnTx/>
              <a:uFillTx/>
              <a:latin typeface="Arial" charset="0"/>
              <a:ea typeface="Arial" charset="0"/>
              <a:cs typeface="Arial" charset="0"/>
            </a:endParaRPr>
          </a:p>
        </p:txBody>
      </p:sp>
      <p:sp>
        <p:nvSpPr>
          <p:cNvPr id="12" name="Text Placeholder 2">
            <a:extLst>
              <a:ext uri="{FF2B5EF4-FFF2-40B4-BE49-F238E27FC236}">
                <a16:creationId xmlns:a16="http://schemas.microsoft.com/office/drawing/2014/main" id="{F0FD7C63-FD4D-3848-96BF-66A7913A7E78}"/>
              </a:ext>
            </a:extLst>
          </p:cNvPr>
          <p:cNvSpPr txBox="1">
            <a:spLocks/>
          </p:cNvSpPr>
          <p:nvPr/>
        </p:nvSpPr>
        <p:spPr>
          <a:xfrm>
            <a:off x="10296983" y="4518812"/>
            <a:ext cx="4631867" cy="5257800"/>
          </a:xfrm>
          <a:prstGeom prst="rect">
            <a:avLst/>
          </a:prstGeom>
        </p:spPr>
        <p:txBody>
          <a:bodyPr>
            <a:normAutofit/>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28613" marR="0" lvl="0" indent="-328613" algn="l" defTabSz="914400" rtl="0" eaLnBrk="1" fontAlgn="auto" latinLnBrk="0" hangingPunct="1">
              <a:lnSpc>
                <a:spcPct val="100000"/>
              </a:lnSpc>
              <a:spcBef>
                <a:spcPts val="1800"/>
              </a:spcBef>
              <a:spcAft>
                <a:spcPts val="600"/>
              </a:spcAft>
              <a:buClr>
                <a:srgbClr val="006DA6"/>
              </a:buClr>
              <a:buSzTx/>
              <a:buFont typeface="Arial" charset="0"/>
              <a:buChar char="•"/>
              <a:tabLst/>
              <a:defRPr/>
            </a:pPr>
            <a:r>
              <a:rPr kumimoji="0" lang="en-GB" sz="2600" b="0" i="0" u="none" strike="noStrike" kern="0" cap="none" spc="0" normalizeH="0" baseline="0" noProof="0" dirty="0">
                <a:ln>
                  <a:noFill/>
                </a:ln>
                <a:solidFill>
                  <a:sysClr val="windowText" lastClr="000000"/>
                </a:solidFill>
                <a:effectLst/>
                <a:uLnTx/>
                <a:uFillTx/>
                <a:latin typeface="Arial" charset="0"/>
                <a:cs typeface="Arial" charset="0"/>
              </a:rPr>
              <a:t>Parents reported finding it increasingly difficult to keep older children motivated as time went on – especially those who had exams cancelled as a result of coronavirus</a:t>
            </a:r>
          </a:p>
          <a:p>
            <a:pPr marL="328613" marR="0" lvl="0" indent="-328613" algn="l" defTabSz="914400" rtl="0" eaLnBrk="1" fontAlgn="auto" latinLnBrk="0" hangingPunct="1">
              <a:lnSpc>
                <a:spcPct val="100000"/>
              </a:lnSpc>
              <a:spcBef>
                <a:spcPts val="1800"/>
              </a:spcBef>
              <a:spcAft>
                <a:spcPts val="600"/>
              </a:spcAft>
              <a:buClr>
                <a:srgbClr val="006DA6"/>
              </a:buClr>
              <a:buSzTx/>
              <a:buFont typeface="Arial" charset="0"/>
              <a:buChar char="•"/>
              <a:tabLst/>
              <a:defRPr/>
            </a:pPr>
            <a:r>
              <a:rPr kumimoji="0" lang="en-GB" sz="2600" b="0" i="0" u="none" strike="noStrike" kern="0" cap="none" spc="0" normalizeH="0" baseline="0" noProof="0" dirty="0">
                <a:ln>
                  <a:noFill/>
                </a:ln>
                <a:solidFill>
                  <a:sysClr val="windowText" lastClr="000000"/>
                </a:solidFill>
                <a:effectLst/>
                <a:uLnTx/>
                <a:uFillTx/>
                <a:latin typeface="Arial" charset="0"/>
                <a:cs typeface="Arial" charset="0"/>
              </a:rPr>
              <a:t>Many said their teenage children ended up spending more time alone in their rooms as lockdown went on</a:t>
            </a:r>
          </a:p>
        </p:txBody>
      </p:sp>
      <p:sp>
        <p:nvSpPr>
          <p:cNvPr id="13" name="Rectangular Callout 12">
            <a:extLst>
              <a:ext uri="{FF2B5EF4-FFF2-40B4-BE49-F238E27FC236}">
                <a16:creationId xmlns:a16="http://schemas.microsoft.com/office/drawing/2014/main" id="{13ED8DCA-3910-EC41-BB32-8C57DE682776}"/>
              </a:ext>
            </a:extLst>
          </p:cNvPr>
          <p:cNvSpPr/>
          <p:nvPr/>
        </p:nvSpPr>
        <p:spPr>
          <a:xfrm>
            <a:off x="15151754" y="4595012"/>
            <a:ext cx="3587096" cy="4495800"/>
          </a:xfrm>
          <a:prstGeom prst="wedgeRectCallou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charset="0"/>
                <a:ea typeface="Arial" charset="0"/>
                <a:cs typeface="Arial" charset="0"/>
              </a:rPr>
              <a:t>“I try and talk to him sometimes about things, but I just can’t get through to him. He’s got no ‘get up and go’ and gets short tempered with me. He’s lethargic and seems to just be waiting for his exam results. I think he is worried about what he might get.”</a:t>
            </a:r>
          </a:p>
          <a:p>
            <a:pPr marL="22225" marR="0" lvl="0" indent="0" algn="r" defTabSz="914400" rtl="0" eaLnBrk="1" fontAlgn="auto" latinLnBrk="0" hangingPunct="1">
              <a:lnSpc>
                <a:spcPct val="100000"/>
              </a:lnSpc>
              <a:spcBef>
                <a:spcPts val="180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(Single parent, Chelmsford)</a:t>
            </a:r>
          </a:p>
        </p:txBody>
      </p:sp>
      <p:sp>
        <p:nvSpPr>
          <p:cNvPr id="8" name="Rectangle 7">
            <a:extLst>
              <a:ext uri="{FF2B5EF4-FFF2-40B4-BE49-F238E27FC236}">
                <a16:creationId xmlns:a16="http://schemas.microsoft.com/office/drawing/2014/main" id="{E84F73BE-8F23-8D40-B6EA-57359ABAEBEB}"/>
              </a:ext>
            </a:extLst>
          </p:cNvPr>
          <p:cNvSpPr/>
          <p:nvPr/>
        </p:nvSpPr>
        <p:spPr>
          <a:xfrm>
            <a:off x="1534007" y="3140075"/>
            <a:ext cx="17079409" cy="533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Arial" panose="020B0604020202020204"/>
                <a:ea typeface="+mn-ea"/>
                <a:cs typeface="+mn-cs"/>
              </a:rPr>
              <a:t>The form this took varied for younger and older children:</a:t>
            </a:r>
            <a:endParaRPr kumimoji="0" lang="en-US" sz="2400" b="0" i="1"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4" name="Text Placeholder 4">
            <a:extLst>
              <a:ext uri="{FF2B5EF4-FFF2-40B4-BE49-F238E27FC236}">
                <a16:creationId xmlns:a16="http://schemas.microsoft.com/office/drawing/2014/main" id="{32E510CF-A256-204E-A2B5-0C852B4B57EA}"/>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Health and wellbeing</a:t>
            </a:r>
          </a:p>
        </p:txBody>
      </p:sp>
    </p:spTree>
    <p:extLst>
      <p:ext uri="{BB962C8B-B14F-4D97-AF65-F5344CB8AC3E}">
        <p14:creationId xmlns:p14="http://schemas.microsoft.com/office/powerpoint/2010/main" val="1971926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99A140-5E07-2F4D-A1B4-7614C1003591}"/>
              </a:ext>
            </a:extLst>
          </p:cNvPr>
          <p:cNvSpPr>
            <a:spLocks noGrp="1"/>
          </p:cNvSpPr>
          <p:nvPr>
            <p:ph type="body" sz="quarter" idx="22"/>
          </p:nvPr>
        </p:nvSpPr>
        <p:spPr/>
        <p:txBody>
          <a:bodyPr/>
          <a:lstStyle/>
          <a:p>
            <a:r>
              <a:rPr lang="en-US" dirty="0"/>
              <a:t>Physical health was less of a top-of-mind concern for JAM families, despite most seeing a significant decline in physical activity during this time </a:t>
            </a:r>
          </a:p>
        </p:txBody>
      </p:sp>
      <p:sp>
        <p:nvSpPr>
          <p:cNvPr id="3" name="Text Placeholder 2">
            <a:extLst>
              <a:ext uri="{FF2B5EF4-FFF2-40B4-BE49-F238E27FC236}">
                <a16:creationId xmlns:a16="http://schemas.microsoft.com/office/drawing/2014/main" id="{0A0713AF-519F-6947-9FF3-B0981838631E}"/>
              </a:ext>
            </a:extLst>
          </p:cNvPr>
          <p:cNvSpPr>
            <a:spLocks noGrp="1"/>
          </p:cNvSpPr>
          <p:nvPr>
            <p:ph type="body" sz="quarter" idx="12"/>
          </p:nvPr>
        </p:nvSpPr>
        <p:spPr>
          <a:xfrm>
            <a:off x="1607355" y="5165430"/>
            <a:ext cx="8901896" cy="4451645"/>
          </a:xfrm>
        </p:spPr>
        <p:txBody>
          <a:bodyPr>
            <a:normAutofit lnSpcReduction="10000"/>
          </a:bodyPr>
          <a:lstStyle/>
          <a:p>
            <a:r>
              <a:rPr lang="en-US" sz="2800" dirty="0"/>
              <a:t>8/14 of the sample said they were less physically active than they used to be, but few raised this as a spontaneous concern</a:t>
            </a:r>
          </a:p>
          <a:p>
            <a:pPr lvl="1"/>
            <a:r>
              <a:rPr lang="en-US" sz="2400" dirty="0"/>
              <a:t>Whilst many said they initially had exercise routines in place, adherence to these tended to decline over time as motivation decreased</a:t>
            </a:r>
          </a:p>
          <a:p>
            <a:pPr lvl="1"/>
            <a:r>
              <a:rPr lang="en-US" sz="2400" dirty="0"/>
              <a:t>Three participants spontaneously reported weight gain </a:t>
            </a:r>
          </a:p>
          <a:p>
            <a:r>
              <a:rPr lang="en-US" sz="2800" dirty="0"/>
              <a:t>Many said they generally felt less healthy at this time, with a few commenting that they have been drinking more than usual </a:t>
            </a:r>
          </a:p>
        </p:txBody>
      </p:sp>
      <p:sp>
        <p:nvSpPr>
          <p:cNvPr id="4" name="Slide Number Placeholder 3">
            <a:extLst>
              <a:ext uri="{FF2B5EF4-FFF2-40B4-BE49-F238E27FC236}">
                <a16:creationId xmlns:a16="http://schemas.microsoft.com/office/drawing/2014/main" id="{ADF675B9-3890-8F4E-950D-2F95D2A7189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33849A76-4AB9-7548-88DF-E489C4016A6B}"/>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Rectangle 6">
            <a:extLst>
              <a:ext uri="{FF2B5EF4-FFF2-40B4-BE49-F238E27FC236}">
                <a16:creationId xmlns:a16="http://schemas.microsoft.com/office/drawing/2014/main" id="{A0122E88-645C-6E44-819E-009D7C73020C}"/>
              </a:ext>
            </a:extLst>
          </p:cNvPr>
          <p:cNvSpPr/>
          <p:nvPr/>
        </p:nvSpPr>
        <p:spPr>
          <a:xfrm>
            <a:off x="1593826" y="3939522"/>
            <a:ext cx="17019589" cy="972488"/>
          </a:xfrm>
          <a:prstGeom prst="rect">
            <a:avLst/>
          </a:prstGeom>
          <a:no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Previous research indicated that physical activity tended not to be a priority for this audience and that the main source of physical activity for children was through school and after-school clubs</a:t>
            </a:r>
          </a:p>
        </p:txBody>
      </p:sp>
      <p:sp>
        <p:nvSpPr>
          <p:cNvPr id="9" name="Rectangle 8">
            <a:extLst>
              <a:ext uri="{FF2B5EF4-FFF2-40B4-BE49-F238E27FC236}">
                <a16:creationId xmlns:a16="http://schemas.microsoft.com/office/drawing/2014/main" id="{A1605C1B-7DC0-7B43-ACB5-02AACBE8DCF9}"/>
              </a:ext>
            </a:extLst>
          </p:cNvPr>
          <p:cNvSpPr/>
          <p:nvPr/>
        </p:nvSpPr>
        <p:spPr>
          <a:xfrm>
            <a:off x="10509252" y="5165430"/>
            <a:ext cx="8104164" cy="4565657"/>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lstStyle/>
          <a:p>
            <a:pPr marL="22225" marR="0" lvl="0" indent="0" algn="ctr" defTabSz="914400" rtl="0" eaLnBrk="1" fontAlgn="auto" latinLnBrk="0" hangingPunct="1">
              <a:lnSpc>
                <a:spcPct val="100000"/>
              </a:lnSpc>
              <a:spcBef>
                <a:spcPts val="600"/>
              </a:spcBef>
              <a:spcAft>
                <a:spcPts val="6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600"/>
              </a:spcBef>
              <a:spcAft>
                <a:spcPts val="6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600"/>
              </a:spcBef>
              <a:spcAft>
                <a:spcPts val="6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600"/>
              </a:spcBef>
              <a:spcAft>
                <a:spcPts val="6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Sally is a single parent with a teenage son. At the start of lockdown Sally and her son came up with separate exercise routines. But over time they have both found themselves lacking in motivation and their activity levels have been going steadily down. </a:t>
            </a:r>
          </a:p>
        </p:txBody>
      </p:sp>
      <p:pic>
        <p:nvPicPr>
          <p:cNvPr id="10" name="Picture 9" descr="A close up of a logo&#10;&#10;Description automatically generated">
            <a:extLst>
              <a:ext uri="{FF2B5EF4-FFF2-40B4-BE49-F238E27FC236}">
                <a16:creationId xmlns:a16="http://schemas.microsoft.com/office/drawing/2014/main" id="{0E37C668-5E34-2E4D-A9DC-2678A6624C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25400" y="5643631"/>
            <a:ext cx="1634497" cy="1634497"/>
          </a:xfrm>
          <a:prstGeom prst="rect">
            <a:avLst/>
          </a:prstGeom>
        </p:spPr>
      </p:pic>
      <p:sp>
        <p:nvSpPr>
          <p:cNvPr id="11" name="Rectangular Callout 10">
            <a:extLst>
              <a:ext uri="{FF2B5EF4-FFF2-40B4-BE49-F238E27FC236}">
                <a16:creationId xmlns:a16="http://schemas.microsoft.com/office/drawing/2014/main" id="{AEF260AF-E78F-7943-9AB7-FE51451E4FDC}"/>
              </a:ext>
            </a:extLst>
          </p:cNvPr>
          <p:cNvSpPr/>
          <p:nvPr/>
        </p:nvSpPr>
        <p:spPr>
          <a:xfrm>
            <a:off x="11451430" y="5908755"/>
            <a:ext cx="6872140" cy="1369373"/>
          </a:xfrm>
          <a:prstGeom prst="wedgeRectCallou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GB" sz="2400" b="0" i="1" u="none" strike="noStrike" kern="1200" cap="none" spc="0" normalizeH="0" baseline="0" noProof="0" dirty="0">
                <a:ln>
                  <a:noFill/>
                </a:ln>
                <a:solidFill>
                  <a:srgbClr val="000000"/>
                </a:solidFill>
                <a:effectLst/>
                <a:uLnTx/>
                <a:uFillTx/>
                <a:latin typeface="Arial" panose="020B0604020202020204"/>
                <a:ea typeface="+mn-ea"/>
                <a:cs typeface="+mn-cs"/>
              </a:rPr>
              <a:t>“I’m definitely not doing enough exercise, I kind of got lazy with it. It’s got worse and worse for both of us. He’s on his phone all the time now.”</a:t>
            </a:r>
            <a:endPar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2" name="TextBox 11">
            <a:extLst>
              <a:ext uri="{FF2B5EF4-FFF2-40B4-BE49-F238E27FC236}">
                <a16:creationId xmlns:a16="http://schemas.microsoft.com/office/drawing/2014/main" id="{FB6BAB71-47BC-6942-9112-1CB958F78FC8}"/>
              </a:ext>
            </a:extLst>
          </p:cNvPr>
          <p:cNvSpPr txBox="1"/>
          <p:nvPr/>
        </p:nvSpPr>
        <p:spPr>
          <a:xfrm>
            <a:off x="10509252" y="5121275"/>
            <a:ext cx="8104163" cy="584775"/>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6DA6"/>
              </a:buClr>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Arial" charset="0"/>
                <a:cs typeface="Arial" charset="0"/>
              </a:rPr>
              <a:t>Case study: Sally*</a:t>
            </a:r>
          </a:p>
        </p:txBody>
      </p:sp>
      <p:sp>
        <p:nvSpPr>
          <p:cNvPr id="13" name="Text Placeholder 4">
            <a:extLst>
              <a:ext uri="{FF2B5EF4-FFF2-40B4-BE49-F238E27FC236}">
                <a16:creationId xmlns:a16="http://schemas.microsoft.com/office/drawing/2014/main" id="{7BA061E8-7A29-2940-AF26-B252D141C90A}"/>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Health and wellbeing</a:t>
            </a:r>
          </a:p>
        </p:txBody>
      </p:sp>
    </p:spTree>
    <p:extLst>
      <p:ext uri="{BB962C8B-B14F-4D97-AF65-F5344CB8AC3E}">
        <p14:creationId xmlns:p14="http://schemas.microsoft.com/office/powerpoint/2010/main" val="1517686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0BA928-5FDD-6C4A-9A26-F0C0CF774480}"/>
              </a:ext>
            </a:extLst>
          </p:cNvPr>
          <p:cNvSpPr>
            <a:spLocks noGrp="1"/>
          </p:cNvSpPr>
          <p:nvPr>
            <p:ph type="body" sz="quarter" idx="22"/>
          </p:nvPr>
        </p:nvSpPr>
        <p:spPr/>
        <p:txBody>
          <a:bodyPr/>
          <a:lstStyle/>
          <a:p>
            <a:r>
              <a:rPr lang="en-US" dirty="0"/>
              <a:t>Similarly, healthy eating has not been a primary health concern for JAM families at this time</a:t>
            </a:r>
          </a:p>
        </p:txBody>
      </p:sp>
      <p:sp>
        <p:nvSpPr>
          <p:cNvPr id="3" name="Text Placeholder 2">
            <a:extLst>
              <a:ext uri="{FF2B5EF4-FFF2-40B4-BE49-F238E27FC236}">
                <a16:creationId xmlns:a16="http://schemas.microsoft.com/office/drawing/2014/main" id="{2B3C4C93-9623-ED46-9E64-8DE7C3CD1872}"/>
              </a:ext>
            </a:extLst>
          </p:cNvPr>
          <p:cNvSpPr>
            <a:spLocks noGrp="1"/>
          </p:cNvSpPr>
          <p:nvPr>
            <p:ph type="body" sz="quarter" idx="12"/>
          </p:nvPr>
        </p:nvSpPr>
        <p:spPr>
          <a:xfrm>
            <a:off x="1726139" y="3338172"/>
            <a:ext cx="9189292" cy="809554"/>
          </a:xfrm>
        </p:spPr>
        <p:txBody>
          <a:bodyPr>
            <a:normAutofit fontScale="92500" lnSpcReduction="10000"/>
          </a:bodyPr>
          <a:lstStyle/>
          <a:p>
            <a:pPr marL="0" indent="0" algn="ctr">
              <a:buNone/>
            </a:pPr>
            <a:r>
              <a:rPr lang="en-US" sz="2800" dirty="0"/>
              <a:t>Families report two key challenges to healthy eating during lockdown: </a:t>
            </a:r>
          </a:p>
        </p:txBody>
      </p:sp>
      <p:sp>
        <p:nvSpPr>
          <p:cNvPr id="4" name="Slide Number Placeholder 3">
            <a:extLst>
              <a:ext uri="{FF2B5EF4-FFF2-40B4-BE49-F238E27FC236}">
                <a16:creationId xmlns:a16="http://schemas.microsoft.com/office/drawing/2014/main" id="{A6E4B66E-606B-C04C-9360-89347126735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7C3660A1-2B1F-2444-8FE4-E47D5EAC8333}"/>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8" name="Rectangle 7">
            <a:extLst>
              <a:ext uri="{FF2B5EF4-FFF2-40B4-BE49-F238E27FC236}">
                <a16:creationId xmlns:a16="http://schemas.microsoft.com/office/drawing/2014/main" id="{1ACFE536-ACB9-E045-9FFA-3F8D87E1F70C}"/>
              </a:ext>
            </a:extLst>
          </p:cNvPr>
          <p:cNvSpPr/>
          <p:nvPr/>
        </p:nvSpPr>
        <p:spPr>
          <a:xfrm>
            <a:off x="1726139" y="4250508"/>
            <a:ext cx="4471852" cy="289785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Arial" charset="0"/>
                <a:cs typeface="Arial" charset="0"/>
              </a:rPr>
              <a:t>Boredom and lack of routine: </a:t>
            </a:r>
            <a:r>
              <a:rPr kumimoji="0" lang="en-US" sz="2400" b="0" i="0" u="none" strike="noStrike" kern="1200" cap="none" spc="0" normalizeH="0" baseline="0" noProof="0" dirty="0">
                <a:ln>
                  <a:noFill/>
                </a:ln>
                <a:solidFill>
                  <a:srgbClr val="FFFFFF"/>
                </a:solidFill>
                <a:effectLst/>
                <a:uLnTx/>
                <a:uFillTx/>
                <a:latin typeface="Arial" charset="0"/>
                <a:ea typeface="Arial" charset="0"/>
                <a:cs typeface="Arial" charset="0"/>
              </a:rPr>
              <a:t>Boredom seems to have driven an increased appetite amongst children, and this combined with less routine, has led to increased tendency to snack. </a:t>
            </a:r>
          </a:p>
          <a:p>
            <a:pPr marL="22225" marR="0" lvl="0" indent="0" algn="ctr" defTabSz="914400" rtl="0" eaLnBrk="1" fontAlgn="auto" latinLnBrk="0" hangingPunct="1">
              <a:lnSpc>
                <a:spcPct val="100000"/>
              </a:lnSpc>
              <a:spcBef>
                <a:spcPts val="600"/>
              </a:spcBef>
              <a:spcAft>
                <a:spcPts val="6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3" name="Rectangle 12">
            <a:extLst>
              <a:ext uri="{FF2B5EF4-FFF2-40B4-BE49-F238E27FC236}">
                <a16:creationId xmlns:a16="http://schemas.microsoft.com/office/drawing/2014/main" id="{A58B0CBC-13C9-924A-AD06-394E248DAD54}"/>
              </a:ext>
            </a:extLst>
          </p:cNvPr>
          <p:cNvSpPr/>
          <p:nvPr/>
        </p:nvSpPr>
        <p:spPr>
          <a:xfrm>
            <a:off x="6328108" y="4253477"/>
            <a:ext cx="4587323" cy="290814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Arial" charset="0"/>
                <a:cs typeface="Arial" charset="0"/>
              </a:rPr>
              <a:t>Difficulty of going to the shops: </a:t>
            </a:r>
            <a:r>
              <a:rPr kumimoji="0" lang="en-US" sz="2400" b="0" i="0" u="none" strike="noStrike" kern="1200" cap="none" spc="0" normalizeH="0" baseline="0" noProof="0" dirty="0">
                <a:ln>
                  <a:noFill/>
                </a:ln>
                <a:solidFill>
                  <a:srgbClr val="FFFFFF"/>
                </a:solidFill>
                <a:effectLst/>
                <a:uLnTx/>
                <a:uFillTx/>
                <a:latin typeface="Arial" charset="0"/>
                <a:ea typeface="Arial" charset="0"/>
                <a:cs typeface="Arial" charset="0"/>
              </a:rPr>
              <a:t>Some report this leading to increase in consumption of frozen foods and pre-prepared foods rather than fresh</a:t>
            </a:r>
          </a:p>
          <a:p>
            <a:pPr marL="22225" marR="0" lvl="0" indent="0" algn="ctr" defTabSz="914400" rtl="0" eaLnBrk="1" fontAlgn="auto" latinLnBrk="0" hangingPunct="1">
              <a:lnSpc>
                <a:spcPct val="100000"/>
              </a:lnSpc>
              <a:spcBef>
                <a:spcPts val="600"/>
              </a:spcBef>
              <a:spcAft>
                <a:spcPts val="6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600"/>
              </a:spcBef>
              <a:spcAft>
                <a:spcPts val="60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7" name="Rectangular Callout 16">
            <a:extLst>
              <a:ext uri="{FF2B5EF4-FFF2-40B4-BE49-F238E27FC236}">
                <a16:creationId xmlns:a16="http://schemas.microsoft.com/office/drawing/2014/main" id="{2C741080-A56A-444C-84D0-7E509317843B}"/>
              </a:ext>
            </a:extLst>
          </p:cNvPr>
          <p:cNvSpPr/>
          <p:nvPr/>
        </p:nvSpPr>
        <p:spPr>
          <a:xfrm>
            <a:off x="6328108" y="7245685"/>
            <a:ext cx="4587323" cy="2347201"/>
          </a:xfrm>
          <a:prstGeom prst="wedgeRectCallou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GB" sz="2000" b="0" i="1" u="none" strike="noStrike" kern="1200" cap="none" spc="0" normalizeH="0" baseline="0" noProof="0" dirty="0">
                <a:ln>
                  <a:noFill/>
                </a:ln>
                <a:solidFill>
                  <a:srgbClr val="000000"/>
                </a:solidFill>
                <a:effectLst/>
                <a:uLnTx/>
                <a:uFillTx/>
                <a:latin typeface="Arial" panose="020B0604020202020204"/>
                <a:ea typeface="+mn-ea"/>
                <a:cs typeface="+mn-cs"/>
              </a:rPr>
              <a:t>“I’ve put on a stone since lockdown. I bought a lot of freezer foods like chicken nuggets and pizzas because I was worried about getting to the shops.”</a:t>
            </a:r>
          </a:p>
          <a:p>
            <a:pPr marL="22225" marR="0" lvl="0" indent="0" algn="r" defTabSz="914400" rtl="0" eaLnBrk="1" fontAlgn="auto" latinLnBrk="0" hangingPunct="1">
              <a:lnSpc>
                <a:spcPct val="100000"/>
              </a:lnSpc>
              <a:spcBef>
                <a:spcPts val="180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(Single Parent, Harlow)</a:t>
            </a:r>
          </a:p>
        </p:txBody>
      </p:sp>
      <p:sp>
        <p:nvSpPr>
          <p:cNvPr id="19" name="Text Placeholder 2">
            <a:extLst>
              <a:ext uri="{FF2B5EF4-FFF2-40B4-BE49-F238E27FC236}">
                <a16:creationId xmlns:a16="http://schemas.microsoft.com/office/drawing/2014/main" id="{BCA26F09-05BD-4D4F-9708-7305B17872F0}"/>
              </a:ext>
            </a:extLst>
          </p:cNvPr>
          <p:cNvSpPr txBox="1">
            <a:spLocks/>
          </p:cNvSpPr>
          <p:nvPr/>
        </p:nvSpPr>
        <p:spPr>
          <a:xfrm>
            <a:off x="11931869" y="3389899"/>
            <a:ext cx="6681547" cy="2449457"/>
          </a:xfrm>
          <a:prstGeom prst="rect">
            <a:avLst/>
          </a:prstGeom>
        </p:spPr>
        <p:txBody>
          <a:bodyPr>
            <a:normAutofit/>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28613" marR="0" lvl="0" indent="-328613" algn="l" defTabSz="914400" rtl="0" eaLnBrk="1" fontAlgn="auto" latinLnBrk="0" hangingPunct="1">
              <a:lnSpc>
                <a:spcPct val="100000"/>
              </a:lnSpc>
              <a:spcBef>
                <a:spcPts val="1800"/>
              </a:spcBef>
              <a:spcAft>
                <a:spcPts val="600"/>
              </a:spcAft>
              <a:buClr>
                <a:srgbClr val="006DA6"/>
              </a:buClr>
              <a:buSzTx/>
              <a:buFont typeface="Arial" charset="0"/>
              <a:buChar char="•"/>
              <a:tabLst/>
              <a:defRPr/>
            </a:pPr>
            <a:r>
              <a:rPr kumimoji="0" lang="en-US" sz="2800" b="0" i="0" u="none" strike="noStrike" kern="0" cap="none" spc="0" normalizeH="0" baseline="0" noProof="0" dirty="0">
                <a:ln>
                  <a:noFill/>
                </a:ln>
                <a:solidFill>
                  <a:sysClr val="windowText" lastClr="000000"/>
                </a:solidFill>
                <a:effectLst/>
                <a:uLnTx/>
                <a:uFillTx/>
                <a:latin typeface="Arial" charset="0"/>
                <a:cs typeface="Arial" charset="0"/>
              </a:rPr>
              <a:t>Whilst parents say they have tried to maintain healthy eating during this time, they also say it has not been a top priority, with the emphasis instead on keeping everyone happy </a:t>
            </a:r>
          </a:p>
        </p:txBody>
      </p:sp>
      <p:sp>
        <p:nvSpPr>
          <p:cNvPr id="21" name="Rectangular Callout 20">
            <a:extLst>
              <a:ext uri="{FF2B5EF4-FFF2-40B4-BE49-F238E27FC236}">
                <a16:creationId xmlns:a16="http://schemas.microsoft.com/office/drawing/2014/main" id="{E6E3A643-5DCC-CB4A-B7B8-3048A60EDB57}"/>
              </a:ext>
            </a:extLst>
          </p:cNvPr>
          <p:cNvSpPr/>
          <p:nvPr/>
        </p:nvSpPr>
        <p:spPr>
          <a:xfrm>
            <a:off x="1726139" y="7249688"/>
            <a:ext cx="4471852" cy="2364889"/>
          </a:xfrm>
          <a:prstGeom prst="wedgeRectCallou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GB" sz="2000" b="0" i="1" u="none" strike="noStrike" kern="1200" cap="none" spc="0" normalizeH="0" baseline="0" noProof="0" dirty="0">
                <a:ln>
                  <a:noFill/>
                </a:ln>
                <a:solidFill>
                  <a:srgbClr val="000000"/>
                </a:solidFill>
                <a:effectLst/>
                <a:uLnTx/>
                <a:uFillTx/>
                <a:latin typeface="Arial" panose="020B0604020202020204"/>
                <a:ea typeface="+mn-ea"/>
                <a:cs typeface="+mn-cs"/>
              </a:rPr>
              <a:t>“I think they enjoy being at home and eating when they want. It is so tricky because it’s not like you can lock the cupboards!”</a:t>
            </a:r>
          </a:p>
          <a:p>
            <a:pPr marL="22225" marR="0" lvl="0" indent="0" algn="r" defTabSz="914400" rtl="0" eaLnBrk="1" fontAlgn="auto" latinLnBrk="0" hangingPunct="1">
              <a:lnSpc>
                <a:spcPct val="100000"/>
              </a:lnSpc>
              <a:spcBef>
                <a:spcPts val="1800"/>
              </a:spcBef>
              <a:spcAft>
                <a:spcPts val="6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rPr>
              <a:t>(Dual parent, Harlow)</a:t>
            </a:r>
          </a:p>
        </p:txBody>
      </p:sp>
      <p:sp>
        <p:nvSpPr>
          <p:cNvPr id="22" name="Right Brace 21">
            <a:extLst>
              <a:ext uri="{FF2B5EF4-FFF2-40B4-BE49-F238E27FC236}">
                <a16:creationId xmlns:a16="http://schemas.microsoft.com/office/drawing/2014/main" id="{21061997-16C6-4D45-BB64-397266ACB75E}"/>
              </a:ext>
            </a:extLst>
          </p:cNvPr>
          <p:cNvSpPr/>
          <p:nvPr/>
        </p:nvSpPr>
        <p:spPr>
          <a:xfrm>
            <a:off x="11195050" y="3338172"/>
            <a:ext cx="457200" cy="6392915"/>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Rectangular Callout 22">
            <a:extLst>
              <a:ext uri="{FF2B5EF4-FFF2-40B4-BE49-F238E27FC236}">
                <a16:creationId xmlns:a16="http://schemas.microsoft.com/office/drawing/2014/main" id="{12584D4B-5601-DE4E-9BD3-F39B24245F4B}"/>
              </a:ext>
            </a:extLst>
          </p:cNvPr>
          <p:cNvSpPr/>
          <p:nvPr/>
        </p:nvSpPr>
        <p:spPr>
          <a:xfrm>
            <a:off x="11931869" y="5925142"/>
            <a:ext cx="6681547" cy="2796941"/>
          </a:xfrm>
          <a:prstGeom prst="wedgeRectCallou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GB" sz="2400" b="0" i="1" u="none" strike="noStrike" kern="1200" cap="none" spc="0" normalizeH="0" baseline="0" noProof="0" dirty="0">
                <a:ln>
                  <a:noFill/>
                </a:ln>
                <a:solidFill>
                  <a:srgbClr val="000000"/>
                </a:solidFill>
                <a:effectLst/>
                <a:uLnTx/>
                <a:uFillTx/>
                <a:latin typeface="Arial" panose="020B0604020202020204"/>
                <a:ea typeface="+mn-ea"/>
                <a:cs typeface="+mn-cs"/>
              </a:rPr>
              <a:t>“We’re not being strict. I don’t want them to remember this as a really awful time. I would like them to remember it quite fondly because it is time together. It’s bringing us closer.”</a:t>
            </a:r>
          </a:p>
          <a:p>
            <a:pPr marL="22225" marR="0" lvl="0" indent="0" algn="r" defTabSz="914400" rtl="0" eaLnBrk="1" fontAlgn="auto" latinLnBrk="0" hangingPunct="1">
              <a:lnSpc>
                <a:spcPct val="100000"/>
              </a:lnSpc>
              <a:spcBef>
                <a:spcPts val="1800"/>
              </a:spcBef>
              <a:spcAft>
                <a:spcPts val="60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(Single Parent, Colchester)</a:t>
            </a:r>
          </a:p>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GB" sz="2400" b="0" i="1" u="none" strike="noStrike" kern="1200" cap="none" spc="0" normalizeH="0" baseline="0" noProof="0" dirty="0">
              <a:ln>
                <a:noFill/>
              </a:ln>
              <a:solidFill>
                <a:srgbClr val="000000"/>
              </a:solidFill>
              <a:effectLst/>
              <a:uLnTx/>
              <a:uFillTx/>
              <a:latin typeface="Arial" panose="020B0604020202020204"/>
              <a:ea typeface="+mn-ea"/>
              <a:cs typeface="+mn-cs"/>
            </a:endParaRPr>
          </a:p>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GB" sz="2400" b="0"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 name="Text Placeholder 4">
            <a:extLst>
              <a:ext uri="{FF2B5EF4-FFF2-40B4-BE49-F238E27FC236}">
                <a16:creationId xmlns:a16="http://schemas.microsoft.com/office/drawing/2014/main" id="{5691CC2F-6511-5740-BD70-1B1AB4FA0D07}"/>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Health and wellbeing</a:t>
            </a:r>
          </a:p>
        </p:txBody>
      </p:sp>
    </p:spTree>
    <p:extLst>
      <p:ext uri="{BB962C8B-B14F-4D97-AF65-F5344CB8AC3E}">
        <p14:creationId xmlns:p14="http://schemas.microsoft.com/office/powerpoint/2010/main" val="4082510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people sitting on a bench&#10;&#10;Description automatically generated">
            <a:extLst>
              <a:ext uri="{FF2B5EF4-FFF2-40B4-BE49-F238E27FC236}">
                <a16:creationId xmlns:a16="http://schemas.microsoft.com/office/drawing/2014/main" id="{35897587-A417-F741-AF71-5DDA0C2E6F3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rcRect/>
          <a:stretch/>
        </p:blipFill>
        <p:spPr>
          <a:xfrm>
            <a:off x="10049013" y="3760925"/>
            <a:ext cx="7764594" cy="5867400"/>
          </a:xfrm>
          <a:prstGeom prst="rect">
            <a:avLst/>
          </a:prstGeom>
        </p:spPr>
      </p:pic>
      <p:pic>
        <p:nvPicPr>
          <p:cNvPr id="10" name="Picture 9" descr="A person using a computer sitting on top of a table&#10;&#10;Description automatically generated">
            <a:extLst>
              <a:ext uri="{FF2B5EF4-FFF2-40B4-BE49-F238E27FC236}">
                <a16:creationId xmlns:a16="http://schemas.microsoft.com/office/drawing/2014/main" id="{83AEC49D-C4E9-E147-A64B-C631A1C60073}"/>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a:ext>
            </a:extLst>
          </a:blip>
          <a:srcRect/>
          <a:stretch/>
        </p:blipFill>
        <p:spPr>
          <a:xfrm>
            <a:off x="1731586" y="3811274"/>
            <a:ext cx="7801848" cy="5867400"/>
          </a:xfrm>
          <a:prstGeom prst="rect">
            <a:avLst/>
          </a:prstGeom>
        </p:spPr>
      </p:pic>
      <p:sp>
        <p:nvSpPr>
          <p:cNvPr id="8" name="Rectangle 7">
            <a:extLst>
              <a:ext uri="{FF2B5EF4-FFF2-40B4-BE49-F238E27FC236}">
                <a16:creationId xmlns:a16="http://schemas.microsoft.com/office/drawing/2014/main" id="{C3A7979D-604E-9441-AD2B-A05717F8DABB}"/>
              </a:ext>
            </a:extLst>
          </p:cNvPr>
          <p:cNvSpPr/>
          <p:nvPr/>
        </p:nvSpPr>
        <p:spPr>
          <a:xfrm>
            <a:off x="1745018" y="8726100"/>
            <a:ext cx="7788416" cy="1004987"/>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Arial" charset="0"/>
                <a:cs typeface="Arial" charset="0"/>
              </a:rPr>
              <a:t>More likely to be Practical Planners</a:t>
            </a:r>
          </a:p>
        </p:txBody>
      </p:sp>
      <p:sp>
        <p:nvSpPr>
          <p:cNvPr id="31" name="Rectangle 30">
            <a:extLst>
              <a:ext uri="{FF2B5EF4-FFF2-40B4-BE49-F238E27FC236}">
                <a16:creationId xmlns:a16="http://schemas.microsoft.com/office/drawing/2014/main" id="{4B6508CF-09E3-A444-85FF-53B1F3E68CD0}"/>
              </a:ext>
            </a:extLst>
          </p:cNvPr>
          <p:cNvSpPr/>
          <p:nvPr/>
        </p:nvSpPr>
        <p:spPr>
          <a:xfrm>
            <a:off x="10049012" y="8702675"/>
            <a:ext cx="7764595" cy="1019120"/>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Arial" charset="0"/>
                <a:cs typeface="Arial" charset="0"/>
              </a:rPr>
              <a:t>More likely to be Precarious Worriers</a:t>
            </a:r>
          </a:p>
        </p:txBody>
      </p:sp>
      <p:sp>
        <p:nvSpPr>
          <p:cNvPr id="2" name="Text Placeholder 1">
            <a:extLst>
              <a:ext uri="{FF2B5EF4-FFF2-40B4-BE49-F238E27FC236}">
                <a16:creationId xmlns:a16="http://schemas.microsoft.com/office/drawing/2014/main" id="{73D1A498-84A7-C448-902F-4F51196E0B92}"/>
              </a:ext>
            </a:extLst>
          </p:cNvPr>
          <p:cNvSpPr>
            <a:spLocks noGrp="1"/>
          </p:cNvSpPr>
          <p:nvPr>
            <p:ph type="body" sz="quarter" idx="22"/>
          </p:nvPr>
        </p:nvSpPr>
        <p:spPr/>
        <p:txBody>
          <a:bodyPr/>
          <a:lstStyle/>
          <a:p>
            <a:r>
              <a:rPr lang="en-US" dirty="0"/>
              <a:t>Parents have taken differing approaches to health and well-being at this time</a:t>
            </a:r>
          </a:p>
        </p:txBody>
      </p:sp>
      <p:sp>
        <p:nvSpPr>
          <p:cNvPr id="4" name="Slide Number Placeholder 3">
            <a:extLst>
              <a:ext uri="{FF2B5EF4-FFF2-40B4-BE49-F238E27FC236}">
                <a16:creationId xmlns:a16="http://schemas.microsoft.com/office/drawing/2014/main" id="{1D3CE7A6-A72F-6D45-961A-F7657DB917C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9BE5900E-8A83-AF48-9C7A-5C8F1F5D0F0A}"/>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6" name="Text Placeholder 2">
            <a:extLst>
              <a:ext uri="{FF2B5EF4-FFF2-40B4-BE49-F238E27FC236}">
                <a16:creationId xmlns:a16="http://schemas.microsoft.com/office/drawing/2014/main" id="{832E903E-7F86-F045-91FA-B139AE8D1DD7}"/>
              </a:ext>
            </a:extLst>
          </p:cNvPr>
          <p:cNvSpPr txBox="1">
            <a:spLocks/>
          </p:cNvSpPr>
          <p:nvPr/>
        </p:nvSpPr>
        <p:spPr>
          <a:xfrm>
            <a:off x="9964555" y="3353154"/>
            <a:ext cx="5003717" cy="5907068"/>
          </a:xfrm>
          <a:prstGeom prst="rect">
            <a:avLst/>
          </a:prstGeom>
        </p:spPr>
        <p:txBody>
          <a:bodyPr>
            <a:normAutofit/>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28613" marR="0" lvl="0" indent="-328613" algn="l" defTabSz="914400" rtl="0" eaLnBrk="1" fontAlgn="auto" latinLnBrk="0" hangingPunct="1">
              <a:lnSpc>
                <a:spcPct val="100000"/>
              </a:lnSpc>
              <a:spcBef>
                <a:spcPts val="1800"/>
              </a:spcBef>
              <a:spcAft>
                <a:spcPts val="600"/>
              </a:spcAft>
              <a:buClr>
                <a:srgbClr val="006DA6"/>
              </a:buClr>
              <a:buSzTx/>
              <a:buFont typeface="Arial" panose="020B0604020202020204" pitchFamily="34" charset="0"/>
              <a:buChar char="•"/>
              <a:tabLst/>
              <a:defRPr/>
            </a:pPr>
            <a:endParaRPr kumimoji="0" lang="en-US" sz="3200" b="0" i="0" u="none" strike="noStrike" kern="0" cap="none" spc="0" normalizeH="0" baseline="0" noProof="0" dirty="0">
              <a:ln>
                <a:noFill/>
              </a:ln>
              <a:solidFill>
                <a:sysClr val="windowText" lastClr="000000"/>
              </a:solidFill>
              <a:effectLst/>
              <a:uLnTx/>
              <a:uFillTx/>
              <a:latin typeface="Arial" charset="0"/>
              <a:cs typeface="Arial" charset="0"/>
            </a:endParaRPr>
          </a:p>
        </p:txBody>
      </p:sp>
      <p:pic>
        <p:nvPicPr>
          <p:cNvPr id="29" name="Picture 28" descr="A close up of a logo&#10;&#10;Description automatically generated">
            <a:extLst>
              <a:ext uri="{FF2B5EF4-FFF2-40B4-BE49-F238E27FC236}">
                <a16:creationId xmlns:a16="http://schemas.microsoft.com/office/drawing/2014/main" id="{1C85416E-E9D8-8940-AB12-B753BA3EAD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17270" y="8741935"/>
            <a:ext cx="1135619" cy="1135619"/>
          </a:xfrm>
          <a:prstGeom prst="rect">
            <a:avLst/>
          </a:prstGeom>
        </p:spPr>
      </p:pic>
      <p:pic>
        <p:nvPicPr>
          <p:cNvPr id="30" name="Picture 29" descr="A picture containing shirt, room&#10;&#10;Description automatically generated">
            <a:extLst>
              <a:ext uri="{FF2B5EF4-FFF2-40B4-BE49-F238E27FC236}">
                <a16:creationId xmlns:a16="http://schemas.microsoft.com/office/drawing/2014/main" id="{C275D40B-F940-6648-A1B7-6A7772BE131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53699" y="8607147"/>
            <a:ext cx="1294190" cy="1294190"/>
          </a:xfrm>
          <a:prstGeom prst="rect">
            <a:avLst/>
          </a:prstGeom>
        </p:spPr>
      </p:pic>
      <p:sp>
        <p:nvSpPr>
          <p:cNvPr id="17" name="Rectangle 16">
            <a:extLst>
              <a:ext uri="{FF2B5EF4-FFF2-40B4-BE49-F238E27FC236}">
                <a16:creationId xmlns:a16="http://schemas.microsoft.com/office/drawing/2014/main" id="{AFE63C9B-C3BB-9C45-9246-67A1408E6D32}"/>
              </a:ext>
            </a:extLst>
          </p:cNvPr>
          <p:cNvSpPr/>
          <p:nvPr/>
        </p:nvSpPr>
        <p:spPr>
          <a:xfrm>
            <a:off x="1731586" y="3095623"/>
            <a:ext cx="7812691" cy="71565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US" sz="3200" b="1" i="0" u="none" strike="noStrike" kern="1200" cap="none" spc="0" normalizeH="0" baseline="0" noProof="0" dirty="0">
              <a:ln>
                <a:noFill/>
              </a:ln>
              <a:solidFill>
                <a:schemeClr val="bg1"/>
              </a:solidFill>
              <a:effectLst/>
              <a:uLnTx/>
              <a:uFillTx/>
              <a:latin typeface="Arial" panose="020B0604020202020204"/>
              <a:ea typeface="+mn-ea"/>
              <a:cs typeface="+mn-cs"/>
            </a:endParaRPr>
          </a:p>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a:ea typeface="+mn-ea"/>
                <a:cs typeface="+mn-cs"/>
              </a:rPr>
              <a:t>Routine</a:t>
            </a:r>
          </a:p>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US" sz="2800" b="1" i="0" u="none" strike="noStrike" kern="1200" cap="none" spc="0" normalizeH="0" baseline="0" noProof="0" dirty="0" err="1">
              <a:ln>
                <a:noFill/>
              </a:ln>
              <a:solidFill>
                <a:schemeClr val="bg1"/>
              </a:solidFill>
              <a:effectLst/>
              <a:uLnTx/>
              <a:uFillTx/>
              <a:latin typeface="Arial" charset="0"/>
              <a:ea typeface="Arial" charset="0"/>
              <a:cs typeface="Arial" charset="0"/>
            </a:endParaRPr>
          </a:p>
        </p:txBody>
      </p:sp>
      <p:sp>
        <p:nvSpPr>
          <p:cNvPr id="18" name="Rectangle 17">
            <a:extLst>
              <a:ext uri="{FF2B5EF4-FFF2-40B4-BE49-F238E27FC236}">
                <a16:creationId xmlns:a16="http://schemas.microsoft.com/office/drawing/2014/main" id="{11812E0E-D691-5548-892A-E01BD7734637}"/>
              </a:ext>
            </a:extLst>
          </p:cNvPr>
          <p:cNvSpPr/>
          <p:nvPr/>
        </p:nvSpPr>
        <p:spPr>
          <a:xfrm>
            <a:off x="10049012" y="3097646"/>
            <a:ext cx="7764594" cy="70445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US" sz="3200" b="1" i="0" u="none" strike="noStrike" kern="1200" cap="none" spc="0" normalizeH="0" baseline="0" noProof="0" dirty="0">
              <a:ln>
                <a:noFill/>
              </a:ln>
              <a:solidFill>
                <a:schemeClr val="bg1"/>
              </a:solidFill>
              <a:effectLst/>
              <a:uLnTx/>
              <a:uFillTx/>
              <a:latin typeface="Arial" panose="020B0604020202020204"/>
              <a:ea typeface="+mn-ea"/>
              <a:cs typeface="+mn-cs"/>
            </a:endParaRPr>
          </a:p>
          <a:p>
            <a:pPr marL="22225" marR="0" lvl="0" indent="0" algn="ctr" defTabSz="914400" rtl="0" eaLnBrk="1" fontAlgn="auto" latinLnBrk="0" hangingPunct="1">
              <a:lnSpc>
                <a:spcPct val="100000"/>
              </a:lnSpc>
              <a:spcBef>
                <a:spcPts val="1800"/>
              </a:spcBef>
              <a:spcAft>
                <a:spcPts val="600"/>
              </a:spcAft>
              <a:buClrTx/>
              <a:buSzTx/>
              <a:buFontTx/>
              <a:buNone/>
              <a:tabLst/>
              <a:defRPr/>
            </a:pPr>
            <a:r>
              <a:rPr lang="en-US" sz="3200" b="1" dirty="0">
                <a:solidFill>
                  <a:schemeClr val="bg1"/>
                </a:solidFill>
                <a:latin typeface="Arial" panose="020B0604020202020204"/>
              </a:rPr>
              <a:t>H</a:t>
            </a:r>
            <a:r>
              <a:rPr kumimoji="0" lang="en-US" sz="3200" b="1" i="0" u="none" strike="noStrike" kern="1200" cap="none" spc="0" normalizeH="0" baseline="0" noProof="0" dirty="0" err="1">
                <a:ln>
                  <a:noFill/>
                </a:ln>
                <a:solidFill>
                  <a:schemeClr val="bg1"/>
                </a:solidFill>
                <a:effectLst/>
                <a:uLnTx/>
                <a:uFillTx/>
                <a:latin typeface="Arial" panose="020B0604020202020204"/>
                <a:ea typeface="+mn-ea"/>
                <a:cs typeface="+mn-cs"/>
              </a:rPr>
              <a:t>aving</a:t>
            </a:r>
            <a:r>
              <a:rPr kumimoji="0" lang="en-US" sz="3200" b="1" i="0" u="none" strike="noStrike" kern="1200" cap="none" spc="0" normalizeH="0" baseline="0" noProof="0" dirty="0">
                <a:ln>
                  <a:noFill/>
                </a:ln>
                <a:solidFill>
                  <a:schemeClr val="bg1"/>
                </a:solidFill>
                <a:effectLst/>
                <a:uLnTx/>
                <a:uFillTx/>
                <a:latin typeface="Arial" panose="020B0604020202020204"/>
                <a:ea typeface="+mn-ea"/>
                <a:cs typeface="+mn-cs"/>
              </a:rPr>
              <a:t> fun</a:t>
            </a:r>
          </a:p>
          <a:p>
            <a:pPr marL="22225" marR="0" lvl="0" indent="0" algn="ctr" defTabSz="914400" rtl="0" eaLnBrk="1" fontAlgn="auto" latinLnBrk="0" hangingPunct="1">
              <a:lnSpc>
                <a:spcPct val="100000"/>
              </a:lnSpc>
              <a:spcBef>
                <a:spcPts val="1800"/>
              </a:spcBef>
              <a:spcAft>
                <a:spcPts val="600"/>
              </a:spcAft>
              <a:buClrTx/>
              <a:buSzTx/>
              <a:buFontTx/>
              <a:buNone/>
              <a:tabLst/>
              <a:defRPr/>
            </a:pPr>
            <a:endParaRPr kumimoji="0" lang="en-US" sz="2800" b="1" i="0" u="none" strike="noStrike" kern="1200" cap="none" spc="0" normalizeH="0" baseline="0" noProof="0" dirty="0" err="1">
              <a:ln>
                <a:noFill/>
              </a:ln>
              <a:solidFill>
                <a:schemeClr val="bg1"/>
              </a:solidFill>
              <a:effectLst/>
              <a:uLnTx/>
              <a:uFillTx/>
              <a:latin typeface="Arial" charset="0"/>
              <a:ea typeface="Arial" charset="0"/>
              <a:cs typeface="Arial" charset="0"/>
            </a:endParaRPr>
          </a:p>
        </p:txBody>
      </p:sp>
      <p:sp>
        <p:nvSpPr>
          <p:cNvPr id="20" name="Text Placeholder 2">
            <a:extLst>
              <a:ext uri="{FF2B5EF4-FFF2-40B4-BE49-F238E27FC236}">
                <a16:creationId xmlns:a16="http://schemas.microsoft.com/office/drawing/2014/main" id="{054C2776-9852-FD4E-B63C-E69BCB5A71DD}"/>
              </a:ext>
            </a:extLst>
          </p:cNvPr>
          <p:cNvSpPr txBox="1">
            <a:spLocks/>
          </p:cNvSpPr>
          <p:nvPr/>
        </p:nvSpPr>
        <p:spPr>
          <a:xfrm>
            <a:off x="1745018" y="3816841"/>
            <a:ext cx="3354032" cy="4599016"/>
          </a:xfrm>
          <a:prstGeom prst="rect">
            <a:avLst/>
          </a:prstGeom>
        </p:spPr>
        <p:txBody>
          <a:bodyPr>
            <a:normAutofit/>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28613" marR="0" lvl="0" indent="-328613" algn="l" defTabSz="914400" rtl="0" eaLnBrk="1" fontAlgn="auto" latinLnBrk="0" hangingPunct="1">
              <a:lnSpc>
                <a:spcPct val="100000"/>
              </a:lnSpc>
              <a:spcBef>
                <a:spcPts val="1800"/>
              </a:spcBef>
              <a:spcAft>
                <a:spcPts val="600"/>
              </a:spcAft>
              <a:buClr>
                <a:schemeClr val="bg1"/>
              </a:buClr>
              <a:buSzTx/>
              <a:buFont typeface="Arial" panose="020B0604020202020204" pitchFamily="34" charset="0"/>
              <a:buChar char="•"/>
              <a:tabLst/>
              <a:defRPr/>
            </a:pPr>
            <a:r>
              <a:rPr kumimoji="0" lang="en-US" sz="2800" b="0" i="0" u="none" strike="noStrike" kern="0" cap="none" spc="0" normalizeH="0" baseline="0" noProof="0" dirty="0">
                <a:ln>
                  <a:noFill/>
                </a:ln>
                <a:solidFill>
                  <a:schemeClr val="bg1"/>
                </a:solidFill>
                <a:effectLst/>
                <a:uLnTx/>
                <a:uFillTx/>
                <a:latin typeface="Arial" charset="0"/>
                <a:cs typeface="Arial" charset="0"/>
              </a:rPr>
              <a:t>Regular meal teams and bedtimes</a:t>
            </a:r>
          </a:p>
          <a:p>
            <a:pPr marL="328613" marR="0" lvl="0" indent="-328613" algn="l" defTabSz="914400" rtl="0" eaLnBrk="1" fontAlgn="auto" latinLnBrk="0" hangingPunct="1">
              <a:lnSpc>
                <a:spcPct val="100000"/>
              </a:lnSpc>
              <a:spcBef>
                <a:spcPts val="1800"/>
              </a:spcBef>
              <a:spcAft>
                <a:spcPts val="600"/>
              </a:spcAft>
              <a:buClr>
                <a:schemeClr val="bg1"/>
              </a:buClr>
              <a:buSzTx/>
              <a:buFont typeface="Arial" panose="020B0604020202020204" pitchFamily="34" charset="0"/>
              <a:buChar char="•"/>
              <a:tabLst/>
              <a:defRPr/>
            </a:pPr>
            <a:r>
              <a:rPr kumimoji="0" lang="en-US" sz="2800" b="0" i="0" u="none" strike="noStrike" kern="0" cap="none" spc="0" normalizeH="0" baseline="0" noProof="0" dirty="0">
                <a:ln>
                  <a:noFill/>
                </a:ln>
                <a:solidFill>
                  <a:schemeClr val="bg1"/>
                </a:solidFill>
                <a:effectLst/>
                <a:uLnTx/>
                <a:uFillTx/>
                <a:latin typeface="Arial" charset="0"/>
                <a:cs typeface="Arial" charset="0"/>
              </a:rPr>
              <a:t>Daily activity plan </a:t>
            </a:r>
          </a:p>
        </p:txBody>
      </p:sp>
      <p:sp>
        <p:nvSpPr>
          <p:cNvPr id="21" name="Text Placeholder 2">
            <a:extLst>
              <a:ext uri="{FF2B5EF4-FFF2-40B4-BE49-F238E27FC236}">
                <a16:creationId xmlns:a16="http://schemas.microsoft.com/office/drawing/2014/main" id="{4A114AB4-06BF-5049-AA7D-B29021D8D6E2}"/>
              </a:ext>
            </a:extLst>
          </p:cNvPr>
          <p:cNvSpPr txBox="1">
            <a:spLocks/>
          </p:cNvSpPr>
          <p:nvPr/>
        </p:nvSpPr>
        <p:spPr>
          <a:xfrm>
            <a:off x="10127088" y="3908031"/>
            <a:ext cx="3887362" cy="4248620"/>
          </a:xfrm>
          <a:prstGeom prst="rect">
            <a:avLst/>
          </a:prstGeom>
        </p:spPr>
        <p:txBody>
          <a:bodyPr>
            <a:normAutofit/>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28613" marR="0" lvl="0" indent="-328613" algn="l" defTabSz="914400" rtl="0" eaLnBrk="1" fontAlgn="auto" latinLnBrk="0" hangingPunct="1">
              <a:lnSpc>
                <a:spcPct val="100000"/>
              </a:lnSpc>
              <a:spcBef>
                <a:spcPts val="1800"/>
              </a:spcBef>
              <a:spcAft>
                <a:spcPts val="600"/>
              </a:spcAft>
              <a:buClr>
                <a:schemeClr val="bg1"/>
              </a:buClr>
              <a:buSzTx/>
              <a:buFont typeface="Arial" panose="020B0604020202020204" pitchFamily="34" charset="0"/>
              <a:buChar char="•"/>
              <a:tabLst/>
              <a:defRPr/>
            </a:pPr>
            <a:r>
              <a:rPr kumimoji="0" lang="en-US" sz="2800" i="0" u="none" strike="noStrike" kern="0" cap="none" spc="0" normalizeH="0" baseline="0" noProof="0" dirty="0">
                <a:ln>
                  <a:noFill/>
                </a:ln>
                <a:solidFill>
                  <a:schemeClr val="bg1"/>
                </a:solidFill>
                <a:effectLst/>
                <a:uLnTx/>
                <a:uFillTx/>
                <a:latin typeface="Arial" charset="0"/>
                <a:cs typeface="Arial" charset="0"/>
              </a:rPr>
              <a:t>Bedtimes and mealtimes vary</a:t>
            </a:r>
          </a:p>
          <a:p>
            <a:pPr marL="328613" marR="0" lvl="0" indent="-328613" algn="l" defTabSz="914400" rtl="0" eaLnBrk="1" fontAlgn="auto" latinLnBrk="0" hangingPunct="1">
              <a:lnSpc>
                <a:spcPct val="100000"/>
              </a:lnSpc>
              <a:spcBef>
                <a:spcPts val="1800"/>
              </a:spcBef>
              <a:spcAft>
                <a:spcPts val="600"/>
              </a:spcAft>
              <a:buClr>
                <a:schemeClr val="bg1"/>
              </a:buClr>
              <a:buSzTx/>
              <a:buFont typeface="Arial" panose="020B0604020202020204" pitchFamily="34" charset="0"/>
              <a:buChar char="•"/>
              <a:tabLst/>
              <a:defRPr/>
            </a:pPr>
            <a:r>
              <a:rPr kumimoji="0" lang="en-US" sz="2800" i="0" u="none" strike="noStrike" kern="0" cap="none" spc="0" normalizeH="0" baseline="0" noProof="0" dirty="0">
                <a:ln>
                  <a:noFill/>
                </a:ln>
                <a:solidFill>
                  <a:schemeClr val="bg1"/>
                </a:solidFill>
                <a:effectLst/>
                <a:uLnTx/>
                <a:uFillTx/>
                <a:latin typeface="Arial" charset="0"/>
                <a:cs typeface="Arial" charset="0"/>
              </a:rPr>
              <a:t>Exercise sporadic</a:t>
            </a:r>
          </a:p>
        </p:txBody>
      </p:sp>
      <p:sp>
        <p:nvSpPr>
          <p:cNvPr id="19" name="Text Placeholder 4">
            <a:extLst>
              <a:ext uri="{FF2B5EF4-FFF2-40B4-BE49-F238E27FC236}">
                <a16:creationId xmlns:a16="http://schemas.microsoft.com/office/drawing/2014/main" id="{6B99671D-91EA-964C-A2F3-14A66385EC70}"/>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Health and wellbeing</a:t>
            </a:r>
          </a:p>
        </p:txBody>
      </p:sp>
    </p:spTree>
    <p:extLst>
      <p:ext uri="{BB962C8B-B14F-4D97-AF65-F5344CB8AC3E}">
        <p14:creationId xmlns:p14="http://schemas.microsoft.com/office/powerpoint/2010/main" val="1762046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CFF0D5-3D95-0244-81B0-6683CB21CE07}"/>
              </a:ext>
            </a:extLst>
          </p:cNvPr>
          <p:cNvSpPr>
            <a:spLocks noGrp="1"/>
          </p:cNvSpPr>
          <p:nvPr>
            <p:ph type="body" sz="quarter" idx="22"/>
          </p:nvPr>
        </p:nvSpPr>
        <p:spPr/>
        <p:txBody>
          <a:bodyPr/>
          <a:lstStyle/>
          <a:p>
            <a:r>
              <a:rPr lang="en-US" dirty="0"/>
              <a:t>But all have said it has become harder to hold onto good habits over time</a:t>
            </a:r>
          </a:p>
        </p:txBody>
      </p:sp>
      <p:sp>
        <p:nvSpPr>
          <p:cNvPr id="4" name="Slide Number Placeholder 3">
            <a:extLst>
              <a:ext uri="{FF2B5EF4-FFF2-40B4-BE49-F238E27FC236}">
                <a16:creationId xmlns:a16="http://schemas.microsoft.com/office/drawing/2014/main" id="{704A6A4E-3E47-AB41-98AE-5A3B1348FE9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1EFF83DE-C353-124A-A44C-E8A092119FCB}"/>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Rectangle 6">
            <a:extLst>
              <a:ext uri="{FF2B5EF4-FFF2-40B4-BE49-F238E27FC236}">
                <a16:creationId xmlns:a16="http://schemas.microsoft.com/office/drawing/2014/main" id="{5C7A0D83-B816-7647-B08A-2B553E8037A9}"/>
              </a:ext>
            </a:extLst>
          </p:cNvPr>
          <p:cNvSpPr/>
          <p:nvPr/>
        </p:nvSpPr>
        <p:spPr>
          <a:xfrm>
            <a:off x="2467514" y="3978275"/>
            <a:ext cx="7454072" cy="5449039"/>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lstStyle/>
          <a:p>
            <a:pPr marL="22225" marR="0" lvl="0" indent="0" algn="ctr" defTabSz="914400" rtl="0" eaLnBrk="1" fontAlgn="auto" latinLnBrk="0" hangingPunct="1">
              <a:lnSpc>
                <a:spcPct val="100000"/>
              </a:lnSpc>
              <a:spcBef>
                <a:spcPts val="600"/>
              </a:spcBef>
              <a:spcAft>
                <a:spcPts val="6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a:t>
            </a:r>
          </a:p>
          <a:p>
            <a:pPr marL="22225" marR="0" lvl="0" indent="0" algn="ctr" defTabSz="914400" rtl="0" eaLnBrk="1" fontAlgn="auto" latinLnBrk="0" hangingPunct="1">
              <a:lnSpc>
                <a:spcPct val="100000"/>
              </a:lnSpc>
              <a:spcBef>
                <a:spcPts val="600"/>
              </a:spcBef>
              <a:spcAft>
                <a:spcPts val="6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600"/>
              </a:spcBef>
              <a:spcAft>
                <a:spcPts val="6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With four children of varying ages, Melissa has found it difficult to impose structure in the children’s days. Space at home is limited so it’s difficult for all the children to do their schoolwork at the same time. Over time, all sense of routine has disappeared, and arguments are breaking out regularly.  </a:t>
            </a:r>
          </a:p>
        </p:txBody>
      </p:sp>
      <p:pic>
        <p:nvPicPr>
          <p:cNvPr id="8" name="Picture 7" descr="A picture containing shirt, room&#10;&#10;Description automatically generated">
            <a:extLst>
              <a:ext uri="{FF2B5EF4-FFF2-40B4-BE49-F238E27FC236}">
                <a16:creationId xmlns:a16="http://schemas.microsoft.com/office/drawing/2014/main" id="{E6DE8521-E6E8-1145-9D9E-696A9A0E3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50819" y="3937000"/>
            <a:ext cx="1524001" cy="1524001"/>
          </a:xfrm>
          <a:prstGeom prst="rect">
            <a:avLst/>
          </a:prstGeom>
        </p:spPr>
      </p:pic>
      <p:sp>
        <p:nvSpPr>
          <p:cNvPr id="9" name="TextBox 8">
            <a:extLst>
              <a:ext uri="{FF2B5EF4-FFF2-40B4-BE49-F238E27FC236}">
                <a16:creationId xmlns:a16="http://schemas.microsoft.com/office/drawing/2014/main" id="{80E6AA81-5576-1347-AE06-9148351113C4}"/>
              </a:ext>
            </a:extLst>
          </p:cNvPr>
          <p:cNvSpPr txBox="1"/>
          <p:nvPr/>
        </p:nvSpPr>
        <p:spPr>
          <a:xfrm>
            <a:off x="2467514" y="3393501"/>
            <a:ext cx="7454072" cy="584775"/>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6DA6"/>
              </a:buClr>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Arial" charset="0"/>
                <a:cs typeface="Arial" charset="0"/>
              </a:rPr>
              <a:t>Case study: Melissa*</a:t>
            </a:r>
          </a:p>
        </p:txBody>
      </p:sp>
      <p:sp>
        <p:nvSpPr>
          <p:cNvPr id="10" name="Rectangular Callout 9">
            <a:extLst>
              <a:ext uri="{FF2B5EF4-FFF2-40B4-BE49-F238E27FC236}">
                <a16:creationId xmlns:a16="http://schemas.microsoft.com/office/drawing/2014/main" id="{1A8B19DB-0C18-8F4C-B76F-CFC40132A424}"/>
              </a:ext>
            </a:extLst>
          </p:cNvPr>
          <p:cNvSpPr/>
          <p:nvPr/>
        </p:nvSpPr>
        <p:spPr>
          <a:xfrm>
            <a:off x="3926391" y="4109459"/>
            <a:ext cx="5663429" cy="2099523"/>
          </a:xfrm>
          <a:prstGeom prst="wedgeRectCallou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600"/>
              </a:spcBef>
              <a:spcAft>
                <a:spcPts val="600"/>
              </a:spcAft>
              <a:buClrTx/>
              <a:buSzTx/>
              <a:buFontTx/>
              <a:buNone/>
              <a:tabLst/>
              <a:defRPr/>
            </a:pPr>
            <a:r>
              <a:rPr kumimoji="0" lang="en-GB" sz="2000" b="0" i="1" u="none" strike="noStrike" kern="1200" cap="none" spc="0" normalizeH="0" baseline="0" noProof="0" dirty="0">
                <a:ln>
                  <a:noFill/>
                </a:ln>
                <a:solidFill>
                  <a:srgbClr val="000000"/>
                </a:solidFill>
                <a:effectLst/>
                <a:uLnTx/>
                <a:uFillTx/>
                <a:latin typeface="Arial" charset="0"/>
                <a:ea typeface="Arial" charset="0"/>
                <a:cs typeface="Arial" charset="0"/>
              </a:rPr>
              <a:t>“</a:t>
            </a:r>
            <a:r>
              <a:rPr kumimoji="0" lang="en-GB" sz="2000" b="0" i="1" u="none" strike="noStrike" kern="1200" cap="none" spc="0" normalizeH="0" baseline="0" noProof="0" dirty="0">
                <a:ln>
                  <a:noFill/>
                </a:ln>
                <a:solidFill>
                  <a:srgbClr val="000000"/>
                </a:solidFill>
                <a:effectLst/>
                <a:uLnTx/>
                <a:uFillTx/>
                <a:latin typeface="Arial" panose="020B0604020202020204"/>
                <a:ea typeface="+mn-ea"/>
                <a:cs typeface="+mn-cs"/>
              </a:rPr>
              <a:t>I get worried they will put on a bit of weight and they’re lacking motivation to go to the park too. It’s just that out of control thing, and me thinking how can I deal with this better.</a:t>
            </a:r>
            <a:r>
              <a:rPr kumimoji="0" lang="en-GB" sz="2000" b="0" i="1" u="none" strike="noStrike" kern="1200" cap="none" spc="0" normalizeH="0" baseline="0" noProof="0" dirty="0">
                <a:ln>
                  <a:noFill/>
                </a:ln>
                <a:solidFill>
                  <a:srgbClr val="000000"/>
                </a:solidFill>
                <a:effectLst/>
                <a:uLnTx/>
                <a:uFillTx/>
                <a:latin typeface="Arial" charset="0"/>
                <a:ea typeface="Arial" charset="0"/>
                <a:cs typeface="Arial" charset="0"/>
              </a:rPr>
              <a:t>”</a:t>
            </a:r>
          </a:p>
        </p:txBody>
      </p:sp>
      <p:sp>
        <p:nvSpPr>
          <p:cNvPr id="13" name="Rectangle 12">
            <a:extLst>
              <a:ext uri="{FF2B5EF4-FFF2-40B4-BE49-F238E27FC236}">
                <a16:creationId xmlns:a16="http://schemas.microsoft.com/office/drawing/2014/main" id="{189B536C-E723-3544-B22C-800E100E5045}"/>
              </a:ext>
            </a:extLst>
          </p:cNvPr>
          <p:cNvSpPr/>
          <p:nvPr/>
        </p:nvSpPr>
        <p:spPr>
          <a:xfrm>
            <a:off x="10052050" y="3978275"/>
            <a:ext cx="7454072" cy="5449039"/>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lstStyle/>
          <a:p>
            <a:pPr marL="22225" algn="ctr">
              <a:spcBef>
                <a:spcPts val="1800"/>
              </a:spcBef>
              <a:spcAft>
                <a:spcPts val="600"/>
              </a:spcAft>
            </a:pPr>
            <a:endParaRPr lang="en-US" sz="2400" dirty="0">
              <a:solidFill>
                <a:schemeClr val="tx1"/>
              </a:solidFill>
              <a:latin typeface="Arial" charset="0"/>
              <a:ea typeface="Arial" charset="0"/>
              <a:cs typeface="Arial" charset="0"/>
            </a:endParaRPr>
          </a:p>
          <a:p>
            <a:pPr marL="22225" algn="ctr">
              <a:spcBef>
                <a:spcPts val="1800"/>
              </a:spcBef>
              <a:spcAft>
                <a:spcPts val="600"/>
              </a:spcAft>
            </a:pPr>
            <a:endParaRPr lang="en-US" sz="2400" dirty="0">
              <a:solidFill>
                <a:schemeClr val="tx1"/>
              </a:solidFill>
              <a:latin typeface="Arial" charset="0"/>
              <a:ea typeface="Arial" charset="0"/>
              <a:cs typeface="Arial" charset="0"/>
            </a:endParaRPr>
          </a:p>
          <a:p>
            <a:pPr marL="22225" algn="ctr">
              <a:spcBef>
                <a:spcPts val="1800"/>
              </a:spcBef>
              <a:spcAft>
                <a:spcPts val="600"/>
              </a:spcAft>
            </a:pPr>
            <a:endParaRPr lang="en-US" sz="2400" dirty="0">
              <a:solidFill>
                <a:schemeClr val="tx1"/>
              </a:solidFill>
              <a:latin typeface="Arial" charset="0"/>
              <a:ea typeface="Arial" charset="0"/>
              <a:cs typeface="Arial" charset="0"/>
            </a:endParaRPr>
          </a:p>
          <a:p>
            <a:pPr marL="22225" algn="ctr">
              <a:spcBef>
                <a:spcPts val="1800"/>
              </a:spcBef>
              <a:spcAft>
                <a:spcPts val="600"/>
              </a:spcAft>
            </a:pPr>
            <a:r>
              <a:rPr lang="en-US" sz="2400" dirty="0">
                <a:solidFill>
                  <a:schemeClr val="tx1"/>
                </a:solidFill>
                <a:latin typeface="Arial" charset="0"/>
                <a:ea typeface="Arial" charset="0"/>
                <a:cs typeface="Arial" charset="0"/>
              </a:rPr>
              <a:t>At the start of lockdown, Danielle involved her children in creating their own schedule to stick to each day. While their motivation to do schoolwork decreased over time, this sense of structure meant their eating and sleep routine stayed relatively constant throughout lockdown, while Danielle also ensured they got outside for physical exercise in the garden.</a:t>
            </a:r>
          </a:p>
        </p:txBody>
      </p:sp>
      <p:sp>
        <p:nvSpPr>
          <p:cNvPr id="15" name="TextBox 14">
            <a:extLst>
              <a:ext uri="{FF2B5EF4-FFF2-40B4-BE49-F238E27FC236}">
                <a16:creationId xmlns:a16="http://schemas.microsoft.com/office/drawing/2014/main" id="{78549F7E-B41E-4C46-AE63-CB3EFEF223D2}"/>
              </a:ext>
            </a:extLst>
          </p:cNvPr>
          <p:cNvSpPr txBox="1"/>
          <p:nvPr/>
        </p:nvSpPr>
        <p:spPr>
          <a:xfrm>
            <a:off x="10052050" y="3393501"/>
            <a:ext cx="7454072" cy="584775"/>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6DA6"/>
              </a:buClr>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Arial" charset="0"/>
                <a:cs typeface="Arial" charset="0"/>
              </a:rPr>
              <a:t>Case study: Danielle*</a:t>
            </a:r>
          </a:p>
        </p:txBody>
      </p:sp>
      <p:sp>
        <p:nvSpPr>
          <p:cNvPr id="16" name="Rectangular Callout 15">
            <a:extLst>
              <a:ext uri="{FF2B5EF4-FFF2-40B4-BE49-F238E27FC236}">
                <a16:creationId xmlns:a16="http://schemas.microsoft.com/office/drawing/2014/main" id="{FBD13507-9CD7-824E-96AC-EDD2218C699A}"/>
              </a:ext>
            </a:extLst>
          </p:cNvPr>
          <p:cNvSpPr/>
          <p:nvPr/>
        </p:nvSpPr>
        <p:spPr>
          <a:xfrm>
            <a:off x="11510927" y="4109459"/>
            <a:ext cx="5663429" cy="2099523"/>
          </a:xfrm>
          <a:prstGeom prst="wedgeRectCallou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algn="ctr">
              <a:spcBef>
                <a:spcPts val="600"/>
              </a:spcBef>
              <a:spcAft>
                <a:spcPts val="600"/>
              </a:spcAft>
              <a:defRPr/>
            </a:pPr>
            <a:r>
              <a:rPr lang="en-GB" sz="2000" i="1" dirty="0">
                <a:solidFill>
                  <a:schemeClr val="tx1"/>
                </a:solidFill>
                <a:latin typeface="Arial" charset="0"/>
                <a:ea typeface="Arial" charset="0"/>
                <a:cs typeface="Arial" charset="0"/>
              </a:rPr>
              <a:t>“</a:t>
            </a:r>
            <a:r>
              <a:rPr lang="en-GB" sz="2000" i="1" dirty="0">
                <a:solidFill>
                  <a:schemeClr val="tx1"/>
                </a:solidFill>
              </a:rPr>
              <a:t>They have drawn up a pattern and schedule for themselves, so we put ourselves into a kind of routine. They chose to systematically and wisely do their work first, which is OK for me, then they can go onto anything else they want to do.</a:t>
            </a:r>
            <a:r>
              <a:rPr lang="en-GB" sz="2000" i="1" dirty="0">
                <a:solidFill>
                  <a:schemeClr val="tx1"/>
                </a:solidFill>
                <a:latin typeface="Arial" charset="0"/>
                <a:ea typeface="Arial" charset="0"/>
                <a:cs typeface="Arial" charset="0"/>
              </a:rPr>
              <a:t>”</a:t>
            </a:r>
          </a:p>
          <a:p>
            <a:pPr marL="22225" marR="0" lvl="0" indent="0" algn="ctr" defTabSz="914400" rtl="0" eaLnBrk="1" fontAlgn="auto" latinLnBrk="0" hangingPunct="1">
              <a:lnSpc>
                <a:spcPct val="100000"/>
              </a:lnSpc>
              <a:spcBef>
                <a:spcPts val="600"/>
              </a:spcBef>
              <a:spcAft>
                <a:spcPts val="600"/>
              </a:spcAft>
              <a:buClrTx/>
              <a:buSzTx/>
              <a:buFontTx/>
              <a:buNone/>
              <a:tabLst/>
              <a:defRPr/>
            </a:pPr>
            <a:endParaRPr kumimoji="0" lang="en-GB" sz="2400" b="0" i="1" u="none" strike="noStrike" kern="1200" cap="none" spc="0" normalizeH="0" baseline="0" noProof="0" dirty="0">
              <a:ln>
                <a:noFill/>
              </a:ln>
              <a:solidFill>
                <a:srgbClr val="000000"/>
              </a:solidFill>
              <a:effectLst/>
              <a:uLnTx/>
              <a:uFillTx/>
              <a:latin typeface="Arial" charset="0"/>
              <a:ea typeface="Arial" charset="0"/>
              <a:cs typeface="Arial" charset="0"/>
            </a:endParaRPr>
          </a:p>
        </p:txBody>
      </p:sp>
      <p:pic>
        <p:nvPicPr>
          <p:cNvPr id="17" name="Picture 16" descr="A close up of a logo&#10;&#10;Description automatically generated">
            <a:extLst>
              <a:ext uri="{FF2B5EF4-FFF2-40B4-BE49-F238E27FC236}">
                <a16:creationId xmlns:a16="http://schemas.microsoft.com/office/drawing/2014/main" id="{FEB23A97-F244-6249-81D7-4E53D95159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3679" y="4032475"/>
            <a:ext cx="1135619" cy="1135619"/>
          </a:xfrm>
          <a:prstGeom prst="rect">
            <a:avLst/>
          </a:prstGeom>
        </p:spPr>
      </p:pic>
      <p:sp>
        <p:nvSpPr>
          <p:cNvPr id="18" name="Text Placeholder 4">
            <a:extLst>
              <a:ext uri="{FF2B5EF4-FFF2-40B4-BE49-F238E27FC236}">
                <a16:creationId xmlns:a16="http://schemas.microsoft.com/office/drawing/2014/main" id="{DB21D8EC-7BF4-8F4F-B240-4B267C52A05F}"/>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Health and wellbeing</a:t>
            </a:r>
          </a:p>
        </p:txBody>
      </p:sp>
    </p:spTree>
    <p:extLst>
      <p:ext uri="{BB962C8B-B14F-4D97-AF65-F5344CB8AC3E}">
        <p14:creationId xmlns:p14="http://schemas.microsoft.com/office/powerpoint/2010/main" val="1383888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0BA928-5FDD-6C4A-9A26-F0C0CF774480}"/>
              </a:ext>
            </a:extLst>
          </p:cNvPr>
          <p:cNvSpPr>
            <a:spLocks noGrp="1"/>
          </p:cNvSpPr>
          <p:nvPr>
            <p:ph type="body" sz="quarter" idx="22"/>
          </p:nvPr>
        </p:nvSpPr>
        <p:spPr/>
        <p:txBody>
          <a:bodyPr/>
          <a:lstStyle/>
          <a:p>
            <a:r>
              <a:rPr lang="en-US" dirty="0"/>
              <a:t>JAM families were reluctant to access all but essential healthcare services during lockdown</a:t>
            </a:r>
          </a:p>
        </p:txBody>
      </p:sp>
      <p:sp>
        <p:nvSpPr>
          <p:cNvPr id="4" name="Slide Number Placeholder 3">
            <a:extLst>
              <a:ext uri="{FF2B5EF4-FFF2-40B4-BE49-F238E27FC236}">
                <a16:creationId xmlns:a16="http://schemas.microsoft.com/office/drawing/2014/main" id="{A6E4B66E-606B-C04C-9360-89347126735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7C3660A1-2B1F-2444-8FE4-E47D5EAC8333}"/>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Rectangle 6">
            <a:extLst>
              <a:ext uri="{FF2B5EF4-FFF2-40B4-BE49-F238E27FC236}">
                <a16:creationId xmlns:a16="http://schemas.microsoft.com/office/drawing/2014/main" id="{7A760056-1EDB-834E-9E0F-3298C1A46FDE}"/>
              </a:ext>
            </a:extLst>
          </p:cNvPr>
          <p:cNvSpPr/>
          <p:nvPr/>
        </p:nvSpPr>
        <p:spPr>
          <a:xfrm>
            <a:off x="1593827" y="3825875"/>
            <a:ext cx="5638823" cy="9906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Arial" charset="0"/>
                <a:cs typeface="Arial" charset="0"/>
              </a:rPr>
              <a:t>Having appointments cancelled</a:t>
            </a:r>
          </a:p>
        </p:txBody>
      </p:sp>
      <p:sp>
        <p:nvSpPr>
          <p:cNvPr id="8" name="Rectangle 7">
            <a:extLst>
              <a:ext uri="{FF2B5EF4-FFF2-40B4-BE49-F238E27FC236}">
                <a16:creationId xmlns:a16="http://schemas.microsoft.com/office/drawing/2014/main" id="{942489D4-9FCE-E148-8504-7650029E04F4}"/>
              </a:ext>
            </a:extLst>
          </p:cNvPr>
          <p:cNvSpPr/>
          <p:nvPr/>
        </p:nvSpPr>
        <p:spPr>
          <a:xfrm>
            <a:off x="7461250" y="3825875"/>
            <a:ext cx="5638823" cy="9906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Arial" charset="0"/>
                <a:cs typeface="Arial" charset="0"/>
              </a:rPr>
              <a:t>Putting off ‘minor’ ailments</a:t>
            </a:r>
          </a:p>
        </p:txBody>
      </p:sp>
      <p:sp>
        <p:nvSpPr>
          <p:cNvPr id="9" name="Rectangle 8">
            <a:extLst>
              <a:ext uri="{FF2B5EF4-FFF2-40B4-BE49-F238E27FC236}">
                <a16:creationId xmlns:a16="http://schemas.microsoft.com/office/drawing/2014/main" id="{139DD4F1-31BD-BA4A-9C81-DDD625EDC156}"/>
              </a:ext>
            </a:extLst>
          </p:cNvPr>
          <p:cNvSpPr/>
          <p:nvPr/>
        </p:nvSpPr>
        <p:spPr>
          <a:xfrm>
            <a:off x="13328673" y="3825875"/>
            <a:ext cx="5638823" cy="9906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Arial" charset="0"/>
                <a:cs typeface="Arial" charset="0"/>
              </a:rPr>
              <a:t>Having difficulty accessing support</a:t>
            </a:r>
          </a:p>
        </p:txBody>
      </p:sp>
      <p:sp>
        <p:nvSpPr>
          <p:cNvPr id="10" name="Rectangle 9">
            <a:extLst>
              <a:ext uri="{FF2B5EF4-FFF2-40B4-BE49-F238E27FC236}">
                <a16:creationId xmlns:a16="http://schemas.microsoft.com/office/drawing/2014/main" id="{8253B264-C7BA-714E-A5F5-1CD8F3A84A42}"/>
              </a:ext>
            </a:extLst>
          </p:cNvPr>
          <p:cNvSpPr/>
          <p:nvPr/>
        </p:nvSpPr>
        <p:spPr>
          <a:xfrm>
            <a:off x="1593826" y="4968875"/>
            <a:ext cx="5638823" cy="2362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l" defTabSz="914400" rtl="0" eaLnBrk="1" fontAlgn="auto" latinLnBrk="0" hangingPunct="1">
              <a:lnSpc>
                <a:spcPct val="100000"/>
              </a:lnSpc>
              <a:spcBef>
                <a:spcPts val="18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Most of the families in our sample had at least one appointment with a healthcare provider due to take place during lockdown which was subsequently cancelled</a:t>
            </a:r>
            <a:r>
              <a:rPr kumimoji="0" lang="en-GB" sz="3200" b="0" i="0" u="none" strike="noStrike" kern="1200" cap="none" spc="0" normalizeH="0" baseline="0" noProof="0" dirty="0">
                <a:ln>
                  <a:noFill/>
                </a:ln>
                <a:solidFill>
                  <a:srgbClr val="000000"/>
                </a:solidFill>
                <a:effectLst/>
                <a:uLnTx/>
                <a:uFillTx/>
                <a:latin typeface="Arial" panose="020B0604020202020204"/>
                <a:ea typeface="+mn-ea"/>
                <a:cs typeface="+mn-cs"/>
              </a:rPr>
              <a:t> </a:t>
            </a:r>
            <a:endParaRPr kumimoji="0" lang="en-US" sz="2800" b="0" i="0" u="none" strike="noStrike" kern="1200" cap="none" spc="0" normalizeH="0" baseline="0" noProof="0" dirty="0" err="1">
              <a:ln>
                <a:noFill/>
              </a:ln>
              <a:solidFill>
                <a:srgbClr val="000000"/>
              </a:solidFill>
              <a:effectLst/>
              <a:uLnTx/>
              <a:uFillTx/>
              <a:latin typeface="Arial" charset="0"/>
              <a:ea typeface="Arial" charset="0"/>
              <a:cs typeface="Arial" charset="0"/>
            </a:endParaRPr>
          </a:p>
        </p:txBody>
      </p:sp>
      <p:sp>
        <p:nvSpPr>
          <p:cNvPr id="11" name="Rectangle 10">
            <a:extLst>
              <a:ext uri="{FF2B5EF4-FFF2-40B4-BE49-F238E27FC236}">
                <a16:creationId xmlns:a16="http://schemas.microsoft.com/office/drawing/2014/main" id="{047DC0E7-52C2-4349-B539-FB002BADB8CE}"/>
              </a:ext>
            </a:extLst>
          </p:cNvPr>
          <p:cNvSpPr/>
          <p:nvPr/>
        </p:nvSpPr>
        <p:spPr>
          <a:xfrm>
            <a:off x="7461250" y="4968875"/>
            <a:ext cx="5638823" cy="2362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l" defTabSz="914400" rtl="0" eaLnBrk="1" fontAlgn="auto" latinLnBrk="0" hangingPunct="1">
              <a:lnSpc>
                <a:spcPct val="100000"/>
              </a:lnSpc>
              <a:spcBef>
                <a:spcPts val="18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Not seeking GP advice when they normally would for fear of </a:t>
            </a:r>
            <a:r>
              <a:rPr kumimoji="0" lang="en-GB" sz="2400" b="0" i="0" u="none" strike="noStrike" kern="1200" cap="none" spc="0" normalizeH="0" baseline="0" noProof="0" dirty="0" err="1">
                <a:ln>
                  <a:noFill/>
                </a:ln>
                <a:solidFill>
                  <a:srgbClr val="000000"/>
                </a:solidFill>
                <a:effectLst/>
                <a:uLnTx/>
                <a:uFillTx/>
                <a:latin typeface="Arial" panose="020B0604020202020204"/>
                <a:ea typeface="+mn-ea"/>
                <a:cs typeface="+mn-cs"/>
              </a:rPr>
              <a:t>placin</a:t>
            </a:r>
            <a:r>
              <a:rPr lang="en-GB" sz="2400" dirty="0">
                <a:solidFill>
                  <a:srgbClr val="000000"/>
                </a:solidFill>
                <a:latin typeface="Arial" panose="020B0604020202020204"/>
              </a:rPr>
              <a:t>g extra burden on</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 the NHS</a:t>
            </a:r>
            <a:endParaRPr kumimoji="0" lang="en-US" sz="2800" b="0" i="0" u="none" strike="noStrike" kern="1200" cap="none" spc="0" normalizeH="0" baseline="0" noProof="0" dirty="0" err="1">
              <a:ln>
                <a:noFill/>
              </a:ln>
              <a:solidFill>
                <a:srgbClr val="000000"/>
              </a:solidFill>
              <a:effectLst/>
              <a:uLnTx/>
              <a:uFillTx/>
              <a:latin typeface="Arial" charset="0"/>
              <a:ea typeface="Arial" charset="0"/>
              <a:cs typeface="Arial" charset="0"/>
            </a:endParaRPr>
          </a:p>
        </p:txBody>
      </p:sp>
      <p:sp>
        <p:nvSpPr>
          <p:cNvPr id="12" name="Rectangle 11">
            <a:extLst>
              <a:ext uri="{FF2B5EF4-FFF2-40B4-BE49-F238E27FC236}">
                <a16:creationId xmlns:a16="http://schemas.microsoft.com/office/drawing/2014/main" id="{A36A88B4-57A6-924C-B087-3938BD1C0B27}"/>
              </a:ext>
            </a:extLst>
          </p:cNvPr>
          <p:cNvSpPr/>
          <p:nvPr/>
        </p:nvSpPr>
        <p:spPr>
          <a:xfrm>
            <a:off x="13328672" y="4968875"/>
            <a:ext cx="5638823" cy="2362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l" defTabSz="914400" rtl="0" eaLnBrk="1" fontAlgn="auto" latinLnBrk="0" hangingPunct="1">
              <a:lnSpc>
                <a:spcPct val="100000"/>
              </a:lnSpc>
              <a:spcBef>
                <a:spcPts val="18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charset="0"/>
                <a:ea typeface="Arial" charset="0"/>
                <a:cs typeface="Arial" charset="0"/>
              </a:rPr>
              <a:t>One participant in our sample was pregnant during the research, and found the reduction in contact with her midwife difficult to cope with </a:t>
            </a:r>
            <a:endParaRPr kumimoji="0" lang="en-US" sz="2800" b="0" i="0" u="none" strike="noStrike" kern="1200" cap="none" spc="0" normalizeH="0" baseline="0" noProof="0" dirty="0" err="1">
              <a:ln>
                <a:noFill/>
              </a:ln>
              <a:solidFill>
                <a:srgbClr val="000000"/>
              </a:solidFill>
              <a:effectLst/>
              <a:uLnTx/>
              <a:uFillTx/>
              <a:latin typeface="Arial" charset="0"/>
              <a:ea typeface="Arial" charset="0"/>
              <a:cs typeface="Arial" charset="0"/>
            </a:endParaRPr>
          </a:p>
        </p:txBody>
      </p:sp>
      <p:sp>
        <p:nvSpPr>
          <p:cNvPr id="13" name="Rectangular Callout 12">
            <a:extLst>
              <a:ext uri="{FF2B5EF4-FFF2-40B4-BE49-F238E27FC236}">
                <a16:creationId xmlns:a16="http://schemas.microsoft.com/office/drawing/2014/main" id="{A1AD2222-2A41-CB49-B60F-3B56C7D46B2B}"/>
              </a:ext>
            </a:extLst>
          </p:cNvPr>
          <p:cNvSpPr/>
          <p:nvPr/>
        </p:nvSpPr>
        <p:spPr>
          <a:xfrm>
            <a:off x="1593826" y="7483475"/>
            <a:ext cx="5638823" cy="2057400"/>
          </a:xfrm>
          <a:prstGeom prst="wedgeRectCallou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algn="ctr" defTabSz="914400" rtl="0" eaLnBrk="1" fontAlgn="auto" latinLnBrk="0" hangingPunct="1">
              <a:lnSpc>
                <a:spcPct val="100000"/>
              </a:lnSpc>
              <a:spcBef>
                <a:spcPts val="600"/>
              </a:spcBef>
              <a:spcAft>
                <a:spcPts val="600"/>
              </a:spcAft>
              <a:buClrTx/>
              <a:buSzTx/>
              <a:tabLst/>
              <a:defRPr/>
            </a:pP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“My dentist cancelled our appointments. If I had an urgent issue I would contact them as I trust him, but they haven’t been rescheduled yet.”</a:t>
            </a:r>
          </a:p>
          <a:p>
            <a:pPr marL="22225" marR="0" lvl="0" algn="r" defTabSz="914400" rtl="0" eaLnBrk="1" fontAlgn="auto" latinLnBrk="0" hangingPunct="1">
              <a:lnSpc>
                <a:spcPct val="100000"/>
              </a:lnSpc>
              <a:spcBef>
                <a:spcPts val="600"/>
              </a:spcBef>
              <a:spcAft>
                <a:spcPts val="600"/>
              </a:spcAft>
              <a:buClrTx/>
              <a:buSzTx/>
              <a:tabLst/>
              <a:defRPr/>
            </a:pPr>
            <a:r>
              <a:rPr kumimoji="0" lang="en-US" sz="2200" b="0" u="none" strike="noStrike" kern="1200" cap="none" spc="0" normalizeH="0" baseline="0" noProof="0" dirty="0">
                <a:ln>
                  <a:noFill/>
                </a:ln>
                <a:solidFill>
                  <a:srgbClr val="000000"/>
                </a:solidFill>
                <a:effectLst/>
                <a:uLnTx/>
                <a:uFillTx/>
                <a:latin typeface="Arial" charset="0"/>
                <a:ea typeface="Arial" charset="0"/>
                <a:cs typeface="Arial" charset="0"/>
              </a:rPr>
              <a:t>(Single parent, Harlow)</a:t>
            </a:r>
          </a:p>
        </p:txBody>
      </p:sp>
      <p:sp>
        <p:nvSpPr>
          <p:cNvPr id="14" name="Rectangular Callout 13">
            <a:extLst>
              <a:ext uri="{FF2B5EF4-FFF2-40B4-BE49-F238E27FC236}">
                <a16:creationId xmlns:a16="http://schemas.microsoft.com/office/drawing/2014/main" id="{0C196D74-93A0-3A41-9724-50B0A7B276C4}"/>
              </a:ext>
            </a:extLst>
          </p:cNvPr>
          <p:cNvSpPr/>
          <p:nvPr/>
        </p:nvSpPr>
        <p:spPr>
          <a:xfrm>
            <a:off x="7461250" y="7483475"/>
            <a:ext cx="5638823" cy="2057400"/>
          </a:xfrm>
          <a:prstGeom prst="wedgeRectCallou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algn="ctr" defTabSz="914400" rtl="0" eaLnBrk="1" fontAlgn="auto" latinLnBrk="0" hangingPunct="1">
              <a:lnSpc>
                <a:spcPct val="100000"/>
              </a:lnSpc>
              <a:spcBef>
                <a:spcPts val="600"/>
              </a:spcBef>
              <a:spcAft>
                <a:spcPts val="600"/>
              </a:spcAft>
              <a:buClrTx/>
              <a:buSzTx/>
              <a:tabLst/>
              <a:defRPr/>
            </a:pP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“I had chest pains the other week and would usually have rung the </a:t>
            </a:r>
            <a:r>
              <a:rPr kumimoji="0" lang="en-US" sz="2200" b="0" i="1" u="none" strike="noStrike" kern="1200" cap="none" spc="0" normalizeH="0" baseline="0" noProof="0" dirty="0" err="1">
                <a:ln>
                  <a:noFill/>
                </a:ln>
                <a:solidFill>
                  <a:srgbClr val="000000"/>
                </a:solidFill>
                <a:effectLst/>
                <a:uLnTx/>
                <a:uFillTx/>
                <a:latin typeface="Arial" charset="0"/>
                <a:ea typeface="Arial" charset="0"/>
                <a:cs typeface="Arial" charset="0"/>
              </a:rPr>
              <a:t>doct</a:t>
            </a:r>
            <a:r>
              <a:rPr lang="en-US" sz="2200" i="1" dirty="0">
                <a:solidFill>
                  <a:srgbClr val="000000"/>
                </a:solidFill>
                <a:latin typeface="Arial" charset="0"/>
                <a:ea typeface="Arial" charset="0"/>
                <a:cs typeface="Arial" charset="0"/>
              </a:rPr>
              <a:t>or. I didn’t want to be a burden though so I waited it out.”</a:t>
            </a:r>
          </a:p>
          <a:p>
            <a:pPr marL="22225" marR="0" lvl="0" algn="r" defTabSz="914400" rtl="0" eaLnBrk="1" fontAlgn="auto" latinLnBrk="0" hangingPunct="1">
              <a:lnSpc>
                <a:spcPct val="100000"/>
              </a:lnSpc>
              <a:spcBef>
                <a:spcPts val="600"/>
              </a:spcBef>
              <a:spcAft>
                <a:spcPts val="600"/>
              </a:spcAft>
              <a:buClrTx/>
              <a:buSzTx/>
              <a:tabLst/>
              <a:defRPr/>
            </a:pPr>
            <a:r>
              <a:rPr kumimoji="0" lang="en-US" sz="2200" b="0" u="none" strike="noStrike" kern="1200" cap="none" spc="0" normalizeH="0" baseline="0" noProof="0" dirty="0">
                <a:ln>
                  <a:noFill/>
                </a:ln>
                <a:solidFill>
                  <a:srgbClr val="000000"/>
                </a:solidFill>
                <a:effectLst/>
                <a:uLnTx/>
                <a:uFillTx/>
                <a:latin typeface="Arial" charset="0"/>
                <a:ea typeface="Arial" charset="0"/>
                <a:cs typeface="Arial" charset="0"/>
              </a:rPr>
              <a:t>(Single parent, Colchester)</a:t>
            </a:r>
          </a:p>
        </p:txBody>
      </p:sp>
      <p:sp>
        <p:nvSpPr>
          <p:cNvPr id="15" name="Rectangular Callout 14">
            <a:extLst>
              <a:ext uri="{FF2B5EF4-FFF2-40B4-BE49-F238E27FC236}">
                <a16:creationId xmlns:a16="http://schemas.microsoft.com/office/drawing/2014/main" id="{169D4D56-BA66-EE43-96FB-0634DD4BC14A}"/>
              </a:ext>
            </a:extLst>
          </p:cNvPr>
          <p:cNvSpPr/>
          <p:nvPr/>
        </p:nvSpPr>
        <p:spPr>
          <a:xfrm>
            <a:off x="13358765" y="7483475"/>
            <a:ext cx="5638823" cy="2057400"/>
          </a:xfrm>
          <a:prstGeom prst="wedgeRectCallou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marR="0" lvl="0" algn="ctr" defTabSz="914400" rtl="0" eaLnBrk="1" fontAlgn="auto" latinLnBrk="0" hangingPunct="1">
              <a:lnSpc>
                <a:spcPct val="100000"/>
              </a:lnSpc>
              <a:spcBef>
                <a:spcPts val="600"/>
              </a:spcBef>
              <a:spcAft>
                <a:spcPts val="600"/>
              </a:spcAft>
              <a:buClrTx/>
              <a:buSzTx/>
              <a:tabLst/>
              <a:defRPr/>
            </a:pP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“My midwife told me to self-isolate for 12 weeks and gave me an emergency number. That’s all. And when I rang the number it’s a robot answering, not her.”</a:t>
            </a:r>
          </a:p>
          <a:p>
            <a:pPr marL="22225" marR="0" lvl="0" algn="r" defTabSz="914400" rtl="0" eaLnBrk="1" fontAlgn="auto" latinLnBrk="0" hangingPunct="1">
              <a:lnSpc>
                <a:spcPct val="100000"/>
              </a:lnSpc>
              <a:spcBef>
                <a:spcPts val="600"/>
              </a:spcBef>
              <a:spcAft>
                <a:spcPts val="600"/>
              </a:spcAft>
              <a:buClrTx/>
              <a:buSzTx/>
              <a:tabLst/>
              <a:defRPr/>
            </a:pPr>
            <a:r>
              <a:rPr lang="en-US" sz="2200" dirty="0">
                <a:solidFill>
                  <a:srgbClr val="000000"/>
                </a:solidFill>
                <a:latin typeface="Arial" charset="0"/>
                <a:ea typeface="Arial" charset="0"/>
                <a:cs typeface="Arial" charset="0"/>
              </a:rPr>
              <a:t>(Dual parent, Colchester)</a:t>
            </a:r>
            <a:endParaRPr kumimoji="0" lang="en-US" sz="2200" b="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6" name="Text Placeholder 4">
            <a:extLst>
              <a:ext uri="{FF2B5EF4-FFF2-40B4-BE49-F238E27FC236}">
                <a16:creationId xmlns:a16="http://schemas.microsoft.com/office/drawing/2014/main" id="{DAEE54C2-5A0B-984F-BE6E-7CF47DB8B4DA}"/>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Health and wellbeing</a:t>
            </a:r>
          </a:p>
        </p:txBody>
      </p:sp>
    </p:spTree>
    <p:extLst>
      <p:ext uri="{BB962C8B-B14F-4D97-AF65-F5344CB8AC3E}">
        <p14:creationId xmlns:p14="http://schemas.microsoft.com/office/powerpoint/2010/main" val="4153437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4794A2-8EC7-264C-A6A7-DEAF5BFA726E}"/>
              </a:ext>
            </a:extLst>
          </p:cNvPr>
          <p:cNvSpPr>
            <a:spLocks noGrp="1"/>
          </p:cNvSpPr>
          <p:nvPr>
            <p:ph type="sldNum" sz="quarter" idx="4"/>
          </p:nvPr>
        </p:nvSpPr>
        <p:spPr/>
        <p:txBody>
          <a:bodyPr/>
          <a:lstStyle/>
          <a:p>
            <a:fld id="{B6F15528-21DE-4FAA-801E-634DDDAF4B2B}" type="slidenum">
              <a:rPr lang="uk-UA" smtClean="0"/>
              <a:pPr/>
              <a:t>49</a:t>
            </a:fld>
            <a:endParaRPr lang="uk-UA" dirty="0"/>
          </a:p>
        </p:txBody>
      </p:sp>
      <p:sp>
        <p:nvSpPr>
          <p:cNvPr id="3" name="Footer Placeholder 2">
            <a:extLst>
              <a:ext uri="{FF2B5EF4-FFF2-40B4-BE49-F238E27FC236}">
                <a16:creationId xmlns:a16="http://schemas.microsoft.com/office/drawing/2014/main" id="{C5B62FAC-DEEC-6A48-9EC4-E77F1F61D073}"/>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sp>
        <p:nvSpPr>
          <p:cNvPr id="4" name="Text Placeholder 3">
            <a:extLst>
              <a:ext uri="{FF2B5EF4-FFF2-40B4-BE49-F238E27FC236}">
                <a16:creationId xmlns:a16="http://schemas.microsoft.com/office/drawing/2014/main" id="{80C37C8B-3BA8-8342-AD60-ED8359C3F0B4}"/>
              </a:ext>
            </a:extLst>
          </p:cNvPr>
          <p:cNvSpPr>
            <a:spLocks noGrp="1"/>
          </p:cNvSpPr>
          <p:nvPr>
            <p:ph type="body" sz="quarter" idx="11"/>
          </p:nvPr>
        </p:nvSpPr>
        <p:spPr/>
        <p:txBody>
          <a:bodyPr/>
          <a:lstStyle/>
          <a:p>
            <a:r>
              <a:rPr lang="en-US" dirty="0"/>
              <a:t>07</a:t>
            </a:r>
          </a:p>
        </p:txBody>
      </p:sp>
      <p:sp>
        <p:nvSpPr>
          <p:cNvPr id="5" name="Text Placeholder 4">
            <a:extLst>
              <a:ext uri="{FF2B5EF4-FFF2-40B4-BE49-F238E27FC236}">
                <a16:creationId xmlns:a16="http://schemas.microsoft.com/office/drawing/2014/main" id="{E87DEC70-4317-A748-8F45-584898C06625}"/>
              </a:ext>
            </a:extLst>
          </p:cNvPr>
          <p:cNvSpPr>
            <a:spLocks noGrp="1"/>
          </p:cNvSpPr>
          <p:nvPr>
            <p:ph type="body" sz="quarter" idx="12"/>
          </p:nvPr>
        </p:nvSpPr>
        <p:spPr/>
        <p:txBody>
          <a:bodyPr/>
          <a:lstStyle/>
          <a:p>
            <a:r>
              <a:rPr lang="en-US" dirty="0"/>
              <a:t>Perceptions of the long-term impact</a:t>
            </a:r>
          </a:p>
        </p:txBody>
      </p:sp>
    </p:spTree>
    <p:extLst>
      <p:ext uri="{BB962C8B-B14F-4D97-AF65-F5344CB8AC3E}">
        <p14:creationId xmlns:p14="http://schemas.microsoft.com/office/powerpoint/2010/main" val="3382464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A0416E-2482-1E4B-BADA-D43874765C1C}"/>
              </a:ext>
            </a:extLst>
          </p:cNvPr>
          <p:cNvSpPr>
            <a:spLocks noGrp="1"/>
          </p:cNvSpPr>
          <p:nvPr>
            <p:ph type="body" sz="quarter" idx="22"/>
          </p:nvPr>
        </p:nvSpPr>
        <p:spPr/>
        <p:txBody>
          <a:bodyPr/>
          <a:lstStyle/>
          <a:p>
            <a:r>
              <a:rPr lang="en-US" dirty="0"/>
              <a:t>Objectives</a:t>
            </a:r>
          </a:p>
        </p:txBody>
      </p:sp>
      <p:sp>
        <p:nvSpPr>
          <p:cNvPr id="3" name="Text Placeholder 2">
            <a:extLst>
              <a:ext uri="{FF2B5EF4-FFF2-40B4-BE49-F238E27FC236}">
                <a16:creationId xmlns:a16="http://schemas.microsoft.com/office/drawing/2014/main" id="{6609F99A-7FDD-5848-A829-7DEADD55177F}"/>
              </a:ext>
            </a:extLst>
          </p:cNvPr>
          <p:cNvSpPr>
            <a:spLocks noGrp="1"/>
          </p:cNvSpPr>
          <p:nvPr>
            <p:ph type="body" sz="quarter" idx="12"/>
          </p:nvPr>
        </p:nvSpPr>
        <p:spPr>
          <a:xfrm>
            <a:off x="1593827" y="2682875"/>
            <a:ext cx="17019589" cy="6356557"/>
          </a:xfrm>
        </p:spPr>
        <p:txBody>
          <a:bodyPr>
            <a:normAutofit/>
          </a:bodyPr>
          <a:lstStyle/>
          <a:p>
            <a:r>
              <a:rPr lang="en-GB" dirty="0"/>
              <a:t>Previous research conducted with JAM families gave reason to believe that the financial situation and childcare responsibilities of JAM families may make them vulnerable to some of the negative consequences of lockdown and coronavirus</a:t>
            </a:r>
          </a:p>
          <a:p>
            <a:r>
              <a:rPr lang="en-GB" dirty="0"/>
              <a:t>As such, the objective of the research was to understand the experience of JAM families in the county </a:t>
            </a:r>
            <a:r>
              <a:rPr lang="en-GB" b="1" dirty="0"/>
              <a:t>as these unprecedented circumstances developed, </a:t>
            </a:r>
            <a:r>
              <a:rPr lang="en-GB" dirty="0"/>
              <a:t>with a particular focus on their:</a:t>
            </a:r>
            <a:endParaRPr lang="en-GB" i="1" dirty="0"/>
          </a:p>
          <a:p>
            <a:pPr lvl="1"/>
            <a:r>
              <a:rPr lang="en-GB" dirty="0"/>
              <a:t>Responses to self-isolation and/or social distancing;</a:t>
            </a:r>
          </a:p>
          <a:p>
            <a:pPr lvl="1"/>
            <a:r>
              <a:rPr lang="en-GB" dirty="0"/>
              <a:t>Management of additional childcare responsibilities following school closures;</a:t>
            </a:r>
          </a:p>
          <a:p>
            <a:pPr lvl="1"/>
            <a:r>
              <a:rPr lang="en-GB" dirty="0"/>
              <a:t>Experiences of work, including working from home;</a:t>
            </a:r>
          </a:p>
          <a:p>
            <a:pPr lvl="1"/>
            <a:r>
              <a:rPr lang="en-GB" dirty="0"/>
              <a:t>Anxieties and concern related to income and job security;</a:t>
            </a:r>
          </a:p>
          <a:p>
            <a:pPr lvl="1"/>
            <a:r>
              <a:rPr lang="en-GB" dirty="0"/>
              <a:t>Attitudes to health and wellbeing;</a:t>
            </a:r>
          </a:p>
          <a:p>
            <a:pPr lvl="1"/>
            <a:r>
              <a:rPr lang="en-GB" dirty="0"/>
              <a:t>Impact of coronavirus on longstanding issues and stresses.</a:t>
            </a:r>
          </a:p>
        </p:txBody>
      </p:sp>
      <p:sp>
        <p:nvSpPr>
          <p:cNvPr id="4" name="Slide Number Placeholder 3">
            <a:extLst>
              <a:ext uri="{FF2B5EF4-FFF2-40B4-BE49-F238E27FC236}">
                <a16:creationId xmlns:a16="http://schemas.microsoft.com/office/drawing/2014/main" id="{9B1D6B7C-DE2D-D14E-8BD1-A76A23806C98}"/>
              </a:ext>
            </a:extLst>
          </p:cNvPr>
          <p:cNvSpPr>
            <a:spLocks noGrp="1"/>
          </p:cNvSpPr>
          <p:nvPr>
            <p:ph type="sldNum" sz="quarter" idx="4"/>
          </p:nvPr>
        </p:nvSpPr>
        <p:spPr/>
        <p:txBody>
          <a:bodyPr/>
          <a:lstStyle/>
          <a:p>
            <a:fld id="{B6F15528-21DE-4FAA-801E-634DDDAF4B2B}" type="slidenum">
              <a:rPr lang="uk-UA" smtClean="0"/>
              <a:pPr/>
              <a:t>5</a:t>
            </a:fld>
            <a:endParaRPr lang="uk-UA" dirty="0"/>
          </a:p>
        </p:txBody>
      </p:sp>
      <p:sp>
        <p:nvSpPr>
          <p:cNvPr id="5" name="Footer Placeholder 4">
            <a:extLst>
              <a:ext uri="{FF2B5EF4-FFF2-40B4-BE49-F238E27FC236}">
                <a16:creationId xmlns:a16="http://schemas.microsoft.com/office/drawing/2014/main" id="{6D86101A-BFA5-3A4D-A963-73B7C52E248D}"/>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sp>
        <p:nvSpPr>
          <p:cNvPr id="6" name="Text Placeholder 4">
            <a:extLst>
              <a:ext uri="{FF2B5EF4-FFF2-40B4-BE49-F238E27FC236}">
                <a16:creationId xmlns:a16="http://schemas.microsoft.com/office/drawing/2014/main" id="{B503BC8F-39ED-FB41-ACB6-81671DC598C6}"/>
              </a:ext>
            </a:extLst>
          </p:cNvPr>
          <p:cNvSpPr>
            <a:spLocks noGrp="1"/>
          </p:cNvSpPr>
          <p:nvPr>
            <p:ph type="body" sz="quarter" idx="36"/>
          </p:nvPr>
        </p:nvSpPr>
        <p:spPr>
          <a:xfrm>
            <a:off x="1593828" y="701675"/>
            <a:ext cx="9448821" cy="304799"/>
          </a:xfrm>
        </p:spPr>
        <p:txBody>
          <a:bodyPr/>
          <a:lstStyle/>
          <a:p>
            <a:r>
              <a:rPr lang="en-US" dirty="0"/>
              <a:t>Introduction</a:t>
            </a:r>
          </a:p>
        </p:txBody>
      </p:sp>
    </p:spTree>
    <p:extLst>
      <p:ext uri="{BB962C8B-B14F-4D97-AF65-F5344CB8AC3E}">
        <p14:creationId xmlns:p14="http://schemas.microsoft.com/office/powerpoint/2010/main" val="2162282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D22301-64AF-A64E-99D6-3DB84F452E3C}"/>
              </a:ext>
            </a:extLst>
          </p:cNvPr>
          <p:cNvSpPr>
            <a:spLocks noGrp="1"/>
          </p:cNvSpPr>
          <p:nvPr>
            <p:ph type="body" sz="quarter" idx="22"/>
          </p:nvPr>
        </p:nvSpPr>
        <p:spPr/>
        <p:txBody>
          <a:bodyPr/>
          <a:lstStyle/>
          <a:p>
            <a:r>
              <a:rPr lang="en-US" dirty="0"/>
              <a:t>Long-term planning has largely been shelved – all JAM families are focusing on getting through the next few months</a:t>
            </a:r>
          </a:p>
        </p:txBody>
      </p:sp>
      <p:sp>
        <p:nvSpPr>
          <p:cNvPr id="4" name="Slide Number Placeholder 3">
            <a:extLst>
              <a:ext uri="{FF2B5EF4-FFF2-40B4-BE49-F238E27FC236}">
                <a16:creationId xmlns:a16="http://schemas.microsoft.com/office/drawing/2014/main" id="{0472D3EE-CA42-B643-96DD-219D96FDC33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B6D556B3-ABB7-394B-80A0-83617CFD5EB7}"/>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38" name="Text Placeholder 2">
            <a:extLst>
              <a:ext uri="{FF2B5EF4-FFF2-40B4-BE49-F238E27FC236}">
                <a16:creationId xmlns:a16="http://schemas.microsoft.com/office/drawing/2014/main" id="{8B45A59E-C97B-0E44-956D-A61EA83ED98E}"/>
              </a:ext>
            </a:extLst>
          </p:cNvPr>
          <p:cNvSpPr txBox="1">
            <a:spLocks/>
          </p:cNvSpPr>
          <p:nvPr/>
        </p:nvSpPr>
        <p:spPr>
          <a:xfrm>
            <a:off x="1593827" y="8152192"/>
            <a:ext cx="17019588" cy="1273362"/>
          </a:xfrm>
          <a:prstGeom prst="rect">
            <a:avLst/>
          </a:prstGeom>
          <a:solidFill>
            <a:schemeClr val="accent1"/>
          </a:solidFill>
        </p:spPr>
        <p:txBody>
          <a:bodyPr anchor="ctr">
            <a:normAutofit/>
          </a:bodyPr>
          <a:lstStyle>
            <a:lvl1pPr marL="328613" indent="-328613">
              <a:spcBef>
                <a:spcPts val="1800"/>
              </a:spcBef>
              <a:spcAft>
                <a:spcPts val="600"/>
              </a:spcAft>
              <a:buClr>
                <a:schemeClr val="tx2"/>
              </a:buClr>
              <a:buFont typeface="Arial" charset="0"/>
              <a:buChar char="•"/>
              <a:tabLst/>
              <a:defRPr sz="3200">
                <a:latin typeface="Arial" charset="0"/>
                <a:ea typeface="Arial" charset="0"/>
                <a:cs typeface="Arial" charset="0"/>
              </a:defRPr>
            </a:lvl1pPr>
            <a:lvl2pPr marL="939800" indent="-493713">
              <a:spcAft>
                <a:spcPts val="600"/>
              </a:spcAft>
              <a:buClr>
                <a:schemeClr val="tx2"/>
              </a:buClr>
              <a:buFont typeface="Arial" charset="0"/>
              <a:buChar char="•"/>
              <a:tabLst/>
              <a:defRPr sz="2800" baseline="0">
                <a:latin typeface="Arial" charset="0"/>
                <a:ea typeface="Arial" charset="0"/>
                <a:cs typeface="Arial" charset="0"/>
              </a:defRPr>
            </a:lvl2pPr>
            <a:lvl3pPr marL="1433513" indent="-446088">
              <a:spcAft>
                <a:spcPts val="600"/>
              </a:spcAft>
              <a:buClr>
                <a:schemeClr val="tx2"/>
              </a:buClr>
              <a:buFont typeface="Arial" charset="0"/>
              <a:buChar char="•"/>
              <a:tabLst/>
              <a:defRPr sz="2400" baseline="0">
                <a:latin typeface="Arial" charset="0"/>
                <a:ea typeface="Arial" charset="0"/>
                <a:cs typeface="Arial" charset="0"/>
              </a:defRPr>
            </a:lvl3pPr>
            <a:lvl4pPr marL="1927225" indent="-446088">
              <a:spcAft>
                <a:spcPts val="600"/>
              </a:spcAft>
              <a:buClr>
                <a:schemeClr val="tx2"/>
              </a:buClr>
              <a:buFont typeface="Arial" charset="0"/>
              <a:buChar char="•"/>
              <a:tabLst/>
              <a:defRPr sz="2400">
                <a:latin typeface="Arial" charset="0"/>
                <a:ea typeface="Arial" charset="0"/>
                <a:cs typeface="Arial" charset="0"/>
              </a:defRPr>
            </a:lvl4pPr>
            <a:lvl5pPr marL="2171700" indent="-342900">
              <a:buFont typeface="Arial" charset="0"/>
              <a:buChar char="•"/>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Font typeface="Arial" charset="0"/>
              <a:buNone/>
            </a:pPr>
            <a:r>
              <a:rPr lang="en-US" b="1" u="sng" kern="0" dirty="0">
                <a:solidFill>
                  <a:sysClr val="windowText" lastClr="000000"/>
                </a:solidFill>
              </a:rPr>
              <a:t>All</a:t>
            </a:r>
            <a:r>
              <a:rPr lang="en-US" b="1" kern="0" dirty="0">
                <a:solidFill>
                  <a:sysClr val="windowText" lastClr="000000"/>
                </a:solidFill>
              </a:rPr>
              <a:t> are now focused on the short term. </a:t>
            </a:r>
            <a:r>
              <a:rPr lang="en-US" kern="0" dirty="0">
                <a:solidFill>
                  <a:sysClr val="windowText" lastClr="000000"/>
                </a:solidFill>
              </a:rPr>
              <a:t>Even those whose circumstances have remained stable throughout lockdown are unsure of what may change in future</a:t>
            </a:r>
            <a:endParaRPr lang="en-US" u="sng" kern="0" dirty="0">
              <a:solidFill>
                <a:sysClr val="windowText" lastClr="000000"/>
              </a:solidFill>
            </a:endParaRPr>
          </a:p>
        </p:txBody>
      </p:sp>
      <p:sp>
        <p:nvSpPr>
          <p:cNvPr id="39" name="Down Arrow 38">
            <a:extLst>
              <a:ext uri="{FF2B5EF4-FFF2-40B4-BE49-F238E27FC236}">
                <a16:creationId xmlns:a16="http://schemas.microsoft.com/office/drawing/2014/main" id="{72C64637-05A7-3142-AD93-3B3779FB078A}"/>
              </a:ext>
            </a:extLst>
          </p:cNvPr>
          <p:cNvSpPr/>
          <p:nvPr/>
        </p:nvSpPr>
        <p:spPr>
          <a:xfrm>
            <a:off x="14636247" y="7185308"/>
            <a:ext cx="708005" cy="978408"/>
          </a:xfrm>
          <a:prstGeom prst="downArrow">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ctr" defTabSz="914400" rtl="0" eaLnBrk="1" fontAlgn="auto" latinLnBrk="0" hangingPunct="1">
              <a:lnSpc>
                <a:spcPct val="100000"/>
              </a:lnSpc>
              <a:spcBef>
                <a:spcPts val="1800"/>
              </a:spcBef>
              <a:spcAft>
                <a:spcPts val="600"/>
              </a:spcAft>
              <a:buClrTx/>
              <a:buSzTx/>
              <a:buFont typeface="Arial" charset="0"/>
              <a:buChar char="•"/>
              <a:tabLst/>
              <a:defRPr/>
            </a:pPr>
            <a:endParaRPr kumimoji="0" lang="en-US" sz="2200" b="0" i="0" u="none" strike="noStrike" kern="1200" cap="none" spc="0" normalizeH="0" baseline="0" noProof="0" dirty="0" err="1">
              <a:ln>
                <a:noFill/>
              </a:ln>
              <a:solidFill>
                <a:srgbClr val="000000"/>
              </a:solidFill>
              <a:effectLst/>
              <a:uLnTx/>
              <a:uFillTx/>
              <a:latin typeface="Arial" charset="0"/>
              <a:ea typeface="Arial" charset="0"/>
              <a:cs typeface="Arial" charset="0"/>
            </a:endParaRPr>
          </a:p>
        </p:txBody>
      </p:sp>
      <p:sp>
        <p:nvSpPr>
          <p:cNvPr id="40" name="Down Arrow 39">
            <a:extLst>
              <a:ext uri="{FF2B5EF4-FFF2-40B4-BE49-F238E27FC236}">
                <a16:creationId xmlns:a16="http://schemas.microsoft.com/office/drawing/2014/main" id="{F622B4F0-A5EF-8041-98EF-67A147EF419C}"/>
              </a:ext>
            </a:extLst>
          </p:cNvPr>
          <p:cNvSpPr/>
          <p:nvPr/>
        </p:nvSpPr>
        <p:spPr>
          <a:xfrm>
            <a:off x="9344045" y="7183798"/>
            <a:ext cx="708005" cy="978408"/>
          </a:xfrm>
          <a:prstGeom prst="downArrow">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ctr" defTabSz="914400" rtl="0" eaLnBrk="1" fontAlgn="auto" latinLnBrk="0" hangingPunct="1">
              <a:lnSpc>
                <a:spcPct val="100000"/>
              </a:lnSpc>
              <a:spcBef>
                <a:spcPts val="1800"/>
              </a:spcBef>
              <a:spcAft>
                <a:spcPts val="600"/>
              </a:spcAft>
              <a:buClrTx/>
              <a:buSzTx/>
              <a:buFont typeface="Arial" charset="0"/>
              <a:buChar char="•"/>
              <a:tabLst/>
              <a:defRPr/>
            </a:pPr>
            <a:endParaRPr kumimoji="0" lang="en-US" sz="2200" b="0" i="0" u="none" strike="noStrike" kern="1200" cap="none" spc="0" normalizeH="0" baseline="0" noProof="0" dirty="0" err="1">
              <a:ln>
                <a:noFill/>
              </a:ln>
              <a:solidFill>
                <a:srgbClr val="000000"/>
              </a:solidFill>
              <a:effectLst/>
              <a:uLnTx/>
              <a:uFillTx/>
              <a:latin typeface="Arial" charset="0"/>
              <a:ea typeface="Arial" charset="0"/>
              <a:cs typeface="Arial" charset="0"/>
            </a:endParaRPr>
          </a:p>
        </p:txBody>
      </p:sp>
      <p:sp>
        <p:nvSpPr>
          <p:cNvPr id="41" name="Down Arrow 40">
            <a:extLst>
              <a:ext uri="{FF2B5EF4-FFF2-40B4-BE49-F238E27FC236}">
                <a16:creationId xmlns:a16="http://schemas.microsoft.com/office/drawing/2014/main" id="{B06DE815-3DB6-CD42-A00F-8EA0B7E0B565}"/>
              </a:ext>
            </a:extLst>
          </p:cNvPr>
          <p:cNvSpPr/>
          <p:nvPr/>
        </p:nvSpPr>
        <p:spPr>
          <a:xfrm>
            <a:off x="4067736" y="7183798"/>
            <a:ext cx="708005" cy="978408"/>
          </a:xfrm>
          <a:prstGeom prst="downArrow">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marR="0" lvl="0" indent="-342900" algn="ctr" defTabSz="914400" rtl="0" eaLnBrk="1" fontAlgn="auto" latinLnBrk="0" hangingPunct="1">
              <a:lnSpc>
                <a:spcPct val="100000"/>
              </a:lnSpc>
              <a:spcBef>
                <a:spcPts val="1800"/>
              </a:spcBef>
              <a:spcAft>
                <a:spcPts val="600"/>
              </a:spcAft>
              <a:buClrTx/>
              <a:buSzTx/>
              <a:buFont typeface="Arial" charset="0"/>
              <a:buChar char="•"/>
              <a:tabLst/>
              <a:defRPr/>
            </a:pPr>
            <a:endParaRPr kumimoji="0" lang="en-US" sz="2200" b="0" i="0" u="none" strike="noStrike" kern="1200" cap="none" spc="0" normalizeH="0" baseline="0" noProof="0" dirty="0" err="1">
              <a:ln>
                <a:noFill/>
              </a:ln>
              <a:solidFill>
                <a:srgbClr val="000000"/>
              </a:solidFill>
              <a:effectLst/>
              <a:uLnTx/>
              <a:uFillTx/>
              <a:latin typeface="Arial" charset="0"/>
              <a:ea typeface="Arial" charset="0"/>
              <a:cs typeface="Arial" charset="0"/>
            </a:endParaRPr>
          </a:p>
        </p:txBody>
      </p:sp>
      <p:sp>
        <p:nvSpPr>
          <p:cNvPr id="42" name="Rectangle 41">
            <a:extLst>
              <a:ext uri="{FF2B5EF4-FFF2-40B4-BE49-F238E27FC236}">
                <a16:creationId xmlns:a16="http://schemas.microsoft.com/office/drawing/2014/main" id="{BF40E889-4976-3B48-A3F0-51979F920773}"/>
              </a:ext>
            </a:extLst>
          </p:cNvPr>
          <p:cNvSpPr/>
          <p:nvPr/>
        </p:nvSpPr>
        <p:spPr>
          <a:xfrm>
            <a:off x="7360424" y="4871571"/>
            <a:ext cx="4672826" cy="2652359"/>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Stationary Settlers: </a:t>
            </a: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felt it was unlikely that much would change in their lives but were reasonably happy to ‘keep on </a:t>
            </a:r>
            <a:r>
              <a:rPr kumimoji="0" lang="en-US" sz="2400" b="0" i="0" u="none" strike="noStrike" kern="1200" cap="none" spc="0" normalizeH="0" baseline="0" noProof="0" dirty="0" err="1">
                <a:ln>
                  <a:noFill/>
                </a:ln>
                <a:solidFill>
                  <a:srgbClr val="000000"/>
                </a:solidFill>
                <a:effectLst/>
                <a:uLnTx/>
                <a:uFillTx/>
                <a:latin typeface="Arial" charset="0"/>
                <a:ea typeface="Arial" charset="0"/>
                <a:cs typeface="Arial" charset="0"/>
              </a:rPr>
              <a:t>keepin</a:t>
            </a:r>
            <a:r>
              <a:rPr lang="en-US" sz="2400" dirty="0">
                <a:solidFill>
                  <a:srgbClr val="000000"/>
                </a:solidFill>
                <a:latin typeface="Arial" charset="0"/>
                <a:ea typeface="Arial" charset="0"/>
                <a:cs typeface="Arial" charset="0"/>
              </a:rPr>
              <a:t>g on’</a:t>
            </a: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43" name="Rectangle 42">
            <a:extLst>
              <a:ext uri="{FF2B5EF4-FFF2-40B4-BE49-F238E27FC236}">
                <a16:creationId xmlns:a16="http://schemas.microsoft.com/office/drawing/2014/main" id="{D39219C3-169F-344C-BC34-3965688E3600}"/>
              </a:ext>
            </a:extLst>
          </p:cNvPr>
          <p:cNvSpPr/>
          <p:nvPr/>
        </p:nvSpPr>
        <p:spPr>
          <a:xfrm>
            <a:off x="2085326" y="4912439"/>
            <a:ext cx="4672826" cy="2652359"/>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Precarious Worriers: </a:t>
            </a:r>
            <a:r>
              <a:rPr kumimoji="0" lang="en-US" sz="2400" i="0" u="none" strike="noStrike" kern="1200" cap="none" spc="0" normalizeH="0" baseline="0" noProof="0" dirty="0">
                <a:ln>
                  <a:noFill/>
                </a:ln>
                <a:solidFill>
                  <a:srgbClr val="000000"/>
                </a:solidFill>
                <a:effectLst/>
                <a:uLnTx/>
                <a:uFillTx/>
                <a:latin typeface="Arial" charset="0"/>
                <a:ea typeface="Arial" charset="0"/>
                <a:cs typeface="Arial" charset="0"/>
              </a:rPr>
              <a:t>previously focused on </a:t>
            </a:r>
            <a:r>
              <a:rPr kumimoji="0" lang="en-US" sz="2400" i="0" u="none" strike="noStrike" kern="1200" cap="none" spc="0" normalizeH="0" baseline="0" noProof="0" dirty="0" err="1">
                <a:ln>
                  <a:noFill/>
                </a:ln>
                <a:solidFill>
                  <a:srgbClr val="000000"/>
                </a:solidFill>
                <a:effectLst/>
                <a:uLnTx/>
                <a:uFillTx/>
                <a:latin typeface="Arial" charset="0"/>
                <a:ea typeface="Arial" charset="0"/>
                <a:cs typeface="Arial" charset="0"/>
              </a:rPr>
              <a:t>minimising</a:t>
            </a:r>
            <a:r>
              <a:rPr kumimoji="0" lang="en-US" sz="2400" i="0" u="none" strike="noStrike" kern="1200" cap="none" spc="0" normalizeH="0" baseline="0" noProof="0" dirty="0">
                <a:ln>
                  <a:noFill/>
                </a:ln>
                <a:solidFill>
                  <a:srgbClr val="000000"/>
                </a:solidFill>
                <a:effectLst/>
                <a:uLnTx/>
                <a:uFillTx/>
                <a:latin typeface="Arial" charset="0"/>
                <a:ea typeface="Arial" charset="0"/>
                <a:cs typeface="Arial" charset="0"/>
              </a:rPr>
              <a:t> risk for the future and were limited in how far they felt able to plan ahead</a:t>
            </a: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44" name="Rectangle 43">
            <a:extLst>
              <a:ext uri="{FF2B5EF4-FFF2-40B4-BE49-F238E27FC236}">
                <a16:creationId xmlns:a16="http://schemas.microsoft.com/office/drawing/2014/main" id="{FE82FFC0-6F1B-5D4D-A7BA-BDF78F0F1695}"/>
              </a:ext>
            </a:extLst>
          </p:cNvPr>
          <p:cNvSpPr/>
          <p:nvPr/>
        </p:nvSpPr>
        <p:spPr>
          <a:xfrm>
            <a:off x="12653837" y="4865413"/>
            <a:ext cx="4672826" cy="2652359"/>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Practical Planners: </a:t>
            </a: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had milestones in their future that they were working toward and expected some small improvements in their circumstances</a:t>
            </a:r>
          </a:p>
        </p:txBody>
      </p:sp>
      <p:pic>
        <p:nvPicPr>
          <p:cNvPr id="45" name="Picture 44" descr="A close up of a logo&#10;&#10;Description automatically generated">
            <a:extLst>
              <a:ext uri="{FF2B5EF4-FFF2-40B4-BE49-F238E27FC236}">
                <a16:creationId xmlns:a16="http://schemas.microsoft.com/office/drawing/2014/main" id="{2D1A0B99-A949-364F-8646-F17CC4628C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09450" y="4240232"/>
            <a:ext cx="1634497" cy="1634497"/>
          </a:xfrm>
          <a:prstGeom prst="rect">
            <a:avLst/>
          </a:prstGeom>
        </p:spPr>
      </p:pic>
      <p:pic>
        <p:nvPicPr>
          <p:cNvPr id="46" name="Picture 45" descr="A picture containing shirt, room&#10;&#10;Description automatically generated">
            <a:extLst>
              <a:ext uri="{FF2B5EF4-FFF2-40B4-BE49-F238E27FC236}">
                <a16:creationId xmlns:a16="http://schemas.microsoft.com/office/drawing/2014/main" id="{FAF910C4-18C5-2C40-A465-49C8A7D191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2073" y="4164972"/>
            <a:ext cx="1730663" cy="1730663"/>
          </a:xfrm>
          <a:prstGeom prst="rect">
            <a:avLst/>
          </a:prstGeom>
        </p:spPr>
      </p:pic>
      <p:pic>
        <p:nvPicPr>
          <p:cNvPr id="47" name="Picture 46" descr="A close up of a logo&#10;&#10;Description automatically generated">
            <a:extLst>
              <a:ext uri="{FF2B5EF4-FFF2-40B4-BE49-F238E27FC236}">
                <a16:creationId xmlns:a16="http://schemas.microsoft.com/office/drawing/2014/main" id="{A7F36B93-4776-C14C-B35B-F22C47B24F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0000" y="4054475"/>
            <a:ext cx="1634497" cy="1634497"/>
          </a:xfrm>
          <a:prstGeom prst="rect">
            <a:avLst/>
          </a:prstGeom>
        </p:spPr>
      </p:pic>
      <p:sp>
        <p:nvSpPr>
          <p:cNvPr id="17" name="Rectangle 16">
            <a:extLst>
              <a:ext uri="{FF2B5EF4-FFF2-40B4-BE49-F238E27FC236}">
                <a16:creationId xmlns:a16="http://schemas.microsoft.com/office/drawing/2014/main" id="{02FB4D66-FBC8-534E-A264-616F9D46EA6B}"/>
              </a:ext>
            </a:extLst>
          </p:cNvPr>
          <p:cNvSpPr/>
          <p:nvPr/>
        </p:nvSpPr>
        <p:spPr>
          <a:xfrm>
            <a:off x="1593850" y="3283937"/>
            <a:ext cx="17019589" cy="972488"/>
          </a:xfrm>
          <a:prstGeom prst="rect">
            <a:avLst/>
          </a:prstGeom>
          <a:no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lvl="0" algn="ctr">
              <a:spcBef>
                <a:spcPts val="1800"/>
              </a:spcBef>
              <a:spcAft>
                <a:spcPts val="600"/>
              </a:spcAft>
              <a:defRPr/>
            </a:pPr>
            <a:r>
              <a:rPr lang="en-US" sz="2400" b="1" dirty="0">
                <a:solidFill>
                  <a:srgbClr val="000000"/>
                </a:solidFill>
                <a:latin typeface="Arial" charset="0"/>
                <a:ea typeface="Arial" charset="0"/>
                <a:cs typeface="Arial" charset="0"/>
              </a:rPr>
              <a:t>Previous research indicated that there were stark differences in the extent to which JAM families felt able to think about and plan for the future:</a:t>
            </a:r>
          </a:p>
        </p:txBody>
      </p:sp>
      <p:sp>
        <p:nvSpPr>
          <p:cNvPr id="16" name="Text Placeholder 4">
            <a:extLst>
              <a:ext uri="{FF2B5EF4-FFF2-40B4-BE49-F238E27FC236}">
                <a16:creationId xmlns:a16="http://schemas.microsoft.com/office/drawing/2014/main" id="{C2B85F9F-5420-664D-9316-844A66E731D1}"/>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Perceptions of the long-term impact</a:t>
            </a:r>
          </a:p>
        </p:txBody>
      </p:sp>
    </p:spTree>
    <p:extLst>
      <p:ext uri="{BB962C8B-B14F-4D97-AF65-F5344CB8AC3E}">
        <p14:creationId xmlns:p14="http://schemas.microsoft.com/office/powerpoint/2010/main" val="41493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5FD31-096B-8E44-A382-21D384B2C83F}"/>
              </a:ext>
            </a:extLst>
          </p:cNvPr>
          <p:cNvSpPr>
            <a:spLocks noGrp="1"/>
          </p:cNvSpPr>
          <p:nvPr>
            <p:ph type="body" sz="quarter" idx="22"/>
          </p:nvPr>
        </p:nvSpPr>
        <p:spPr/>
        <p:txBody>
          <a:bodyPr/>
          <a:lstStyle/>
          <a:p>
            <a:r>
              <a:rPr lang="en-US" dirty="0"/>
              <a:t>Priorities in the next few months include keeping children occupied and keeping or finding stable work – but much is uncertain</a:t>
            </a:r>
          </a:p>
        </p:txBody>
      </p:sp>
      <p:sp>
        <p:nvSpPr>
          <p:cNvPr id="4" name="Slide Number Placeholder 3">
            <a:extLst>
              <a:ext uri="{FF2B5EF4-FFF2-40B4-BE49-F238E27FC236}">
                <a16:creationId xmlns:a16="http://schemas.microsoft.com/office/drawing/2014/main" id="{DD66C76C-8633-A545-BB04-925B3B7DF53F}"/>
              </a:ext>
            </a:extLst>
          </p:cNvPr>
          <p:cNvSpPr>
            <a:spLocks noGrp="1"/>
          </p:cNvSpPr>
          <p:nvPr>
            <p:ph type="sldNum" sz="quarter" idx="4"/>
          </p:nvPr>
        </p:nvSpPr>
        <p:spPr/>
        <p:txBody>
          <a:bodyPr/>
          <a:lstStyle/>
          <a:p>
            <a:fld id="{B6F15528-21DE-4FAA-801E-634DDDAF4B2B}" type="slidenum">
              <a:rPr lang="uk-UA" smtClean="0"/>
              <a:pPr/>
              <a:t>51</a:t>
            </a:fld>
            <a:endParaRPr lang="uk-UA" dirty="0"/>
          </a:p>
        </p:txBody>
      </p:sp>
      <p:sp>
        <p:nvSpPr>
          <p:cNvPr id="5" name="Footer Placeholder 4">
            <a:extLst>
              <a:ext uri="{FF2B5EF4-FFF2-40B4-BE49-F238E27FC236}">
                <a16:creationId xmlns:a16="http://schemas.microsoft.com/office/drawing/2014/main" id="{E1F1E3C8-6F3F-8E48-908E-77D30913B4D6}"/>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sp>
        <p:nvSpPr>
          <p:cNvPr id="7" name="Rectangle 6">
            <a:extLst>
              <a:ext uri="{FF2B5EF4-FFF2-40B4-BE49-F238E27FC236}">
                <a16:creationId xmlns:a16="http://schemas.microsoft.com/office/drawing/2014/main" id="{5EEE3881-4FA7-5C42-BECF-9AA71D609C94}"/>
              </a:ext>
            </a:extLst>
          </p:cNvPr>
          <p:cNvSpPr/>
          <p:nvPr/>
        </p:nvSpPr>
        <p:spPr>
          <a:xfrm>
            <a:off x="1593828" y="3545894"/>
            <a:ext cx="5383256" cy="83205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Keeping children occupied</a:t>
            </a:r>
          </a:p>
        </p:txBody>
      </p:sp>
      <p:sp>
        <p:nvSpPr>
          <p:cNvPr id="8" name="Rectangle 7">
            <a:extLst>
              <a:ext uri="{FF2B5EF4-FFF2-40B4-BE49-F238E27FC236}">
                <a16:creationId xmlns:a16="http://schemas.microsoft.com/office/drawing/2014/main" id="{D475E670-450B-A646-ADC7-5012A7F51ED4}"/>
              </a:ext>
            </a:extLst>
          </p:cNvPr>
          <p:cNvSpPr/>
          <p:nvPr/>
        </p:nvSpPr>
        <p:spPr>
          <a:xfrm>
            <a:off x="1593828" y="4587875"/>
            <a:ext cx="5383256" cy="30480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indent="-342900">
              <a:spcAft>
                <a:spcPts val="1200"/>
              </a:spcAft>
              <a:buFont typeface="Arial" charset="0"/>
              <a:buChar char="•"/>
            </a:pPr>
            <a:r>
              <a:rPr lang="en-US" sz="2200" dirty="0">
                <a:solidFill>
                  <a:schemeClr val="tx1"/>
                </a:solidFill>
                <a:latin typeface="Arial" charset="0"/>
                <a:ea typeface="Arial" charset="0"/>
                <a:cs typeface="Arial" charset="0"/>
              </a:rPr>
              <a:t>Parents are running low on ideas for how to keep their children entertained</a:t>
            </a:r>
          </a:p>
          <a:p>
            <a:pPr marL="365125" indent="-342900">
              <a:spcAft>
                <a:spcPts val="1200"/>
              </a:spcAft>
              <a:buFont typeface="Arial" charset="0"/>
              <a:buChar char="•"/>
            </a:pPr>
            <a:r>
              <a:rPr lang="en-US" sz="2200" dirty="0">
                <a:solidFill>
                  <a:schemeClr val="tx1"/>
                </a:solidFill>
                <a:latin typeface="Arial" charset="0"/>
                <a:ea typeface="Arial" charset="0"/>
                <a:cs typeface="Arial" charset="0"/>
              </a:rPr>
              <a:t>Most anticipate that they won’t be back in school until September</a:t>
            </a:r>
          </a:p>
          <a:p>
            <a:pPr marL="365125" indent="-342900">
              <a:spcAft>
                <a:spcPts val="1200"/>
              </a:spcAft>
              <a:buFont typeface="Arial" charset="0"/>
              <a:buChar char="•"/>
            </a:pPr>
            <a:r>
              <a:rPr lang="en-US" sz="2200" dirty="0">
                <a:solidFill>
                  <a:schemeClr val="tx1"/>
                </a:solidFill>
                <a:latin typeface="Arial" charset="0"/>
                <a:ea typeface="Arial" charset="0"/>
                <a:cs typeface="Arial" charset="0"/>
              </a:rPr>
              <a:t>Cancelled summer holidays make this prospect seem challenging</a:t>
            </a:r>
          </a:p>
        </p:txBody>
      </p:sp>
      <p:sp>
        <p:nvSpPr>
          <p:cNvPr id="9" name="Rectangle 8">
            <a:extLst>
              <a:ext uri="{FF2B5EF4-FFF2-40B4-BE49-F238E27FC236}">
                <a16:creationId xmlns:a16="http://schemas.microsoft.com/office/drawing/2014/main" id="{BDEF8FAE-AD19-794B-BCFD-CB0FA371B896}"/>
              </a:ext>
            </a:extLst>
          </p:cNvPr>
          <p:cNvSpPr/>
          <p:nvPr/>
        </p:nvSpPr>
        <p:spPr>
          <a:xfrm>
            <a:off x="7411994" y="4587875"/>
            <a:ext cx="5383256" cy="30480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indent="-342900">
              <a:spcAft>
                <a:spcPts val="1200"/>
              </a:spcAft>
              <a:buFont typeface="Arial" charset="0"/>
              <a:buChar char="•"/>
            </a:pPr>
            <a:r>
              <a:rPr lang="en-US" sz="2200" dirty="0">
                <a:solidFill>
                  <a:schemeClr val="tx1"/>
                </a:solidFill>
                <a:latin typeface="Arial" charset="0"/>
                <a:ea typeface="Arial" charset="0"/>
                <a:cs typeface="Arial" charset="0"/>
              </a:rPr>
              <a:t>Most are anxious to retain stable jobs, or search for new work if employers don’t survive coronavirus</a:t>
            </a:r>
          </a:p>
          <a:p>
            <a:pPr marL="365125" indent="-342900">
              <a:spcAft>
                <a:spcPts val="1200"/>
              </a:spcAft>
              <a:buFont typeface="Arial" charset="0"/>
              <a:buChar char="•"/>
            </a:pPr>
            <a:r>
              <a:rPr lang="en-US" sz="2200" dirty="0">
                <a:solidFill>
                  <a:schemeClr val="tx1"/>
                </a:solidFill>
                <a:latin typeface="Arial" charset="0"/>
                <a:ea typeface="Arial" charset="0"/>
                <a:cs typeface="Arial" charset="0"/>
              </a:rPr>
              <a:t>However, this is seen as largely out of their control, with the prospect of finding new work in the current circumstances seen as unlikely</a:t>
            </a:r>
          </a:p>
        </p:txBody>
      </p:sp>
      <p:sp>
        <p:nvSpPr>
          <p:cNvPr id="10" name="Rectangle 9">
            <a:extLst>
              <a:ext uri="{FF2B5EF4-FFF2-40B4-BE49-F238E27FC236}">
                <a16:creationId xmlns:a16="http://schemas.microsoft.com/office/drawing/2014/main" id="{97722D31-CDD3-0540-BC9C-4DB97AC84700}"/>
              </a:ext>
            </a:extLst>
          </p:cNvPr>
          <p:cNvSpPr/>
          <p:nvPr/>
        </p:nvSpPr>
        <p:spPr>
          <a:xfrm>
            <a:off x="7411994" y="3550046"/>
            <a:ext cx="5383256" cy="83205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Stable work</a:t>
            </a:r>
          </a:p>
        </p:txBody>
      </p:sp>
      <p:sp>
        <p:nvSpPr>
          <p:cNvPr id="11" name="Rectangular Callout 10">
            <a:extLst>
              <a:ext uri="{FF2B5EF4-FFF2-40B4-BE49-F238E27FC236}">
                <a16:creationId xmlns:a16="http://schemas.microsoft.com/office/drawing/2014/main" id="{EEB030B7-BD40-2542-9F6F-836CE718679F}"/>
              </a:ext>
            </a:extLst>
          </p:cNvPr>
          <p:cNvSpPr/>
          <p:nvPr/>
        </p:nvSpPr>
        <p:spPr>
          <a:xfrm>
            <a:off x="1593828" y="7845798"/>
            <a:ext cx="5383256" cy="1885289"/>
          </a:xfrm>
          <a:prstGeom prst="wedgeRectCallout">
            <a:avLst>
              <a:gd name="adj1" fmla="val 41500"/>
              <a:gd name="adj2" fmla="val 7039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“We want to have fun but we’re not really going to make changes. We wanted to go to the Lake District</a:t>
            </a:r>
            <a:r>
              <a:rPr lang="en-US" sz="2200" i="1" dirty="0">
                <a:solidFill>
                  <a:srgbClr val="000000"/>
                </a:solidFill>
                <a:latin typeface="Arial" charset="0"/>
                <a:ea typeface="Arial" charset="0"/>
                <a:cs typeface="Arial" charset="0"/>
              </a:rPr>
              <a:t>. But so do </a:t>
            </a:r>
            <a:r>
              <a:rPr kumimoji="0" lang="en-US" sz="2200" b="0" i="1" u="none" strike="noStrike" kern="1200" cap="none" spc="0" normalizeH="0" baseline="0" noProof="0" dirty="0" err="1">
                <a:ln>
                  <a:noFill/>
                </a:ln>
                <a:solidFill>
                  <a:srgbClr val="000000"/>
                </a:solidFill>
                <a:effectLst/>
                <a:uLnTx/>
                <a:uFillTx/>
                <a:latin typeface="Arial" charset="0"/>
                <a:ea typeface="Arial" charset="0"/>
                <a:cs typeface="Arial" charset="0"/>
              </a:rPr>
              <a:t>hal</a:t>
            </a:r>
            <a:r>
              <a:rPr lang="en-US" sz="2200" i="1" dirty="0">
                <a:solidFill>
                  <a:srgbClr val="000000"/>
                </a:solidFill>
                <a:latin typeface="Arial" charset="0"/>
                <a:ea typeface="Arial" charset="0"/>
                <a:cs typeface="Arial" charset="0"/>
              </a:rPr>
              <a:t>f the country probably.</a:t>
            </a: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a:t>
            </a: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(Single parent, </a:t>
            </a:r>
            <a:r>
              <a:rPr lang="en-US" sz="2200" dirty="0">
                <a:solidFill>
                  <a:srgbClr val="000000"/>
                </a:solidFill>
                <a:latin typeface="Arial" charset="0"/>
                <a:ea typeface="Arial" charset="0"/>
                <a:cs typeface="Arial" charset="0"/>
              </a:rPr>
              <a:t>Colchester</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t>
            </a:r>
          </a:p>
        </p:txBody>
      </p:sp>
      <p:sp>
        <p:nvSpPr>
          <p:cNvPr id="12" name="Rectangular Callout 11">
            <a:extLst>
              <a:ext uri="{FF2B5EF4-FFF2-40B4-BE49-F238E27FC236}">
                <a16:creationId xmlns:a16="http://schemas.microsoft.com/office/drawing/2014/main" id="{1E722F86-254A-1049-858A-8E4FB262E1BB}"/>
              </a:ext>
            </a:extLst>
          </p:cNvPr>
          <p:cNvSpPr/>
          <p:nvPr/>
        </p:nvSpPr>
        <p:spPr>
          <a:xfrm>
            <a:off x="7411993" y="7845798"/>
            <a:ext cx="5383256" cy="1885289"/>
          </a:xfrm>
          <a:prstGeom prst="wedgeRectCallout">
            <a:avLst>
              <a:gd name="adj1" fmla="val 41500"/>
              <a:gd name="adj2" fmla="val 7039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lvl="0" algn="ctr">
              <a:defRPr/>
            </a:pPr>
            <a:r>
              <a:rPr lang="en-US" sz="2200" i="1" dirty="0">
                <a:solidFill>
                  <a:srgbClr val="000000"/>
                </a:solidFill>
                <a:latin typeface="Arial" charset="0"/>
                <a:ea typeface="Arial" charset="0"/>
                <a:cs typeface="Arial" charset="0"/>
              </a:rPr>
              <a:t>“It’s all hinging on our jobs. I chose a career in primary education, but that might be stopped. I might have to do whatever job I can find.”</a:t>
            </a: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(Dual parent, </a:t>
            </a:r>
            <a:r>
              <a:rPr lang="en-US" sz="2200" dirty="0">
                <a:solidFill>
                  <a:srgbClr val="000000"/>
                </a:solidFill>
                <a:latin typeface="Arial" charset="0"/>
                <a:ea typeface="Arial" charset="0"/>
                <a:cs typeface="Arial" charset="0"/>
              </a:rPr>
              <a:t>Chelmsford</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t>
            </a:r>
          </a:p>
        </p:txBody>
      </p:sp>
      <p:pic>
        <p:nvPicPr>
          <p:cNvPr id="14" name="Picture 13" descr="A picture containing clock&#10;&#10;Description automatically generated">
            <a:extLst>
              <a:ext uri="{FF2B5EF4-FFF2-40B4-BE49-F238E27FC236}">
                <a16:creationId xmlns:a16="http://schemas.microsoft.com/office/drawing/2014/main" id="{24150EDF-0F90-EE4D-9581-3C0156D9D7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16788" y="2397787"/>
            <a:ext cx="3810000" cy="3810000"/>
          </a:xfrm>
          <a:prstGeom prst="rect">
            <a:avLst/>
          </a:prstGeom>
        </p:spPr>
      </p:pic>
      <p:sp>
        <p:nvSpPr>
          <p:cNvPr id="15" name="Rectangle 14">
            <a:extLst>
              <a:ext uri="{FF2B5EF4-FFF2-40B4-BE49-F238E27FC236}">
                <a16:creationId xmlns:a16="http://schemas.microsoft.com/office/drawing/2014/main" id="{0C8A1F76-AFB5-8540-84CB-D53CDCA2EADE}"/>
              </a:ext>
            </a:extLst>
          </p:cNvPr>
          <p:cNvSpPr/>
          <p:nvPr/>
        </p:nvSpPr>
        <p:spPr>
          <a:xfrm>
            <a:off x="13230160" y="5750587"/>
            <a:ext cx="5383256" cy="188528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But most simply didn’t know the situation they or the country could be in over the next few months</a:t>
            </a:r>
          </a:p>
        </p:txBody>
      </p:sp>
      <p:sp>
        <p:nvSpPr>
          <p:cNvPr id="16" name="Rectangular Callout 15">
            <a:extLst>
              <a:ext uri="{FF2B5EF4-FFF2-40B4-BE49-F238E27FC236}">
                <a16:creationId xmlns:a16="http://schemas.microsoft.com/office/drawing/2014/main" id="{9B689732-FA89-A14E-98CD-E20E967918E6}"/>
              </a:ext>
            </a:extLst>
          </p:cNvPr>
          <p:cNvSpPr/>
          <p:nvPr/>
        </p:nvSpPr>
        <p:spPr>
          <a:xfrm>
            <a:off x="13230160" y="7804562"/>
            <a:ext cx="5383256" cy="1885289"/>
          </a:xfrm>
          <a:prstGeom prst="wedgeRectCallout">
            <a:avLst>
              <a:gd name="adj1" fmla="val 41500"/>
              <a:gd name="adj2" fmla="val 7039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lvl="0" algn="ctr">
              <a:defRPr/>
            </a:pP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“I don’t know. </a:t>
            </a:r>
            <a:r>
              <a:rPr lang="en-US" sz="2200" i="1" dirty="0">
                <a:solidFill>
                  <a:srgbClr val="000000"/>
                </a:solidFill>
                <a:latin typeface="Arial" charset="0"/>
                <a:ea typeface="Arial" charset="0"/>
                <a:cs typeface="Arial" charset="0"/>
              </a:rPr>
              <a:t>My one-year plan is on pause… We need to wait until we’re settled, and things are back to normal.”</a:t>
            </a: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(Single parent, </a:t>
            </a:r>
            <a:r>
              <a:rPr lang="en-US" sz="2200" dirty="0">
                <a:solidFill>
                  <a:srgbClr val="000000"/>
                </a:solidFill>
                <a:latin typeface="Arial" charset="0"/>
                <a:ea typeface="Arial" charset="0"/>
                <a:cs typeface="Arial" charset="0"/>
              </a:rPr>
              <a:t>Harlow</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t>
            </a:r>
          </a:p>
        </p:txBody>
      </p:sp>
      <p:sp>
        <p:nvSpPr>
          <p:cNvPr id="17" name="Text Placeholder 4">
            <a:extLst>
              <a:ext uri="{FF2B5EF4-FFF2-40B4-BE49-F238E27FC236}">
                <a16:creationId xmlns:a16="http://schemas.microsoft.com/office/drawing/2014/main" id="{FDE5910E-6D92-8442-A018-A63CAE57CD78}"/>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Perceptions of the long-term impact</a:t>
            </a:r>
          </a:p>
        </p:txBody>
      </p:sp>
    </p:spTree>
    <p:extLst>
      <p:ext uri="{BB962C8B-B14F-4D97-AF65-F5344CB8AC3E}">
        <p14:creationId xmlns:p14="http://schemas.microsoft.com/office/powerpoint/2010/main" val="1084449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13A18A-7CAB-5F44-B2F6-6D0B75136CBB}"/>
              </a:ext>
            </a:extLst>
          </p:cNvPr>
          <p:cNvSpPr>
            <a:spLocks noGrp="1"/>
          </p:cNvSpPr>
          <p:nvPr>
            <p:ph type="body" sz="quarter" idx="22"/>
          </p:nvPr>
        </p:nvSpPr>
        <p:spPr/>
        <p:txBody>
          <a:bodyPr/>
          <a:lstStyle/>
          <a:p>
            <a:r>
              <a:rPr lang="en-US" dirty="0"/>
              <a:t>JAM families find it hard to assess what the long-term impact of the situation will be on their finances</a:t>
            </a:r>
          </a:p>
          <a:p>
            <a:endParaRPr lang="en-US" dirty="0"/>
          </a:p>
        </p:txBody>
      </p:sp>
      <p:sp>
        <p:nvSpPr>
          <p:cNvPr id="4" name="Slide Number Placeholder 3">
            <a:extLst>
              <a:ext uri="{FF2B5EF4-FFF2-40B4-BE49-F238E27FC236}">
                <a16:creationId xmlns:a16="http://schemas.microsoft.com/office/drawing/2014/main" id="{4854C767-BDE6-774E-9890-B1AA69144AC9}"/>
              </a:ext>
            </a:extLst>
          </p:cNvPr>
          <p:cNvSpPr>
            <a:spLocks noGrp="1"/>
          </p:cNvSpPr>
          <p:nvPr>
            <p:ph type="sldNum" sz="quarter" idx="4"/>
          </p:nvPr>
        </p:nvSpPr>
        <p:spPr/>
        <p:txBody>
          <a:bodyPr/>
          <a:lstStyle/>
          <a:p>
            <a:fld id="{B6F15528-21DE-4FAA-801E-634DDDAF4B2B}" type="slidenum">
              <a:rPr lang="uk-UA" smtClean="0"/>
              <a:pPr/>
              <a:t>52</a:t>
            </a:fld>
            <a:endParaRPr lang="uk-UA" dirty="0"/>
          </a:p>
        </p:txBody>
      </p:sp>
      <p:sp>
        <p:nvSpPr>
          <p:cNvPr id="5" name="Footer Placeholder 4">
            <a:extLst>
              <a:ext uri="{FF2B5EF4-FFF2-40B4-BE49-F238E27FC236}">
                <a16:creationId xmlns:a16="http://schemas.microsoft.com/office/drawing/2014/main" id="{E005068F-F1D0-1E4D-B0DA-FE578E64F028}"/>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grpSp>
        <p:nvGrpSpPr>
          <p:cNvPr id="3" name="Group 2">
            <a:extLst>
              <a:ext uri="{FF2B5EF4-FFF2-40B4-BE49-F238E27FC236}">
                <a16:creationId xmlns:a16="http://schemas.microsoft.com/office/drawing/2014/main" id="{1A403A53-67AA-4CF2-8A33-6466EE9BBD9F}"/>
              </a:ext>
            </a:extLst>
          </p:cNvPr>
          <p:cNvGrpSpPr/>
          <p:nvPr/>
        </p:nvGrpSpPr>
        <p:grpSpPr>
          <a:xfrm>
            <a:off x="1510703" y="3469841"/>
            <a:ext cx="17102714" cy="6192894"/>
            <a:chOff x="1510703" y="3469841"/>
            <a:chExt cx="17102714" cy="6192894"/>
          </a:xfrm>
        </p:grpSpPr>
        <p:sp>
          <p:nvSpPr>
            <p:cNvPr id="7" name="Rectangle 6">
              <a:extLst>
                <a:ext uri="{FF2B5EF4-FFF2-40B4-BE49-F238E27FC236}">
                  <a16:creationId xmlns:a16="http://schemas.microsoft.com/office/drawing/2014/main" id="{6215B6FB-5B25-814F-B7CC-BCE15C3DB22C}"/>
                </a:ext>
              </a:extLst>
            </p:cNvPr>
            <p:cNvSpPr/>
            <p:nvPr/>
          </p:nvSpPr>
          <p:spPr>
            <a:xfrm>
              <a:off x="1593829" y="3469841"/>
              <a:ext cx="5383256" cy="61332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Feeling the pain</a:t>
              </a:r>
            </a:p>
          </p:txBody>
        </p:sp>
        <p:sp>
          <p:nvSpPr>
            <p:cNvPr id="8" name="Rectangle 7">
              <a:extLst>
                <a:ext uri="{FF2B5EF4-FFF2-40B4-BE49-F238E27FC236}">
                  <a16:creationId xmlns:a16="http://schemas.microsoft.com/office/drawing/2014/main" id="{3549A518-A808-0B48-AEFC-A4548F68A0F5}"/>
                </a:ext>
              </a:extLst>
            </p:cNvPr>
            <p:cNvSpPr/>
            <p:nvPr/>
          </p:nvSpPr>
          <p:spPr>
            <a:xfrm>
              <a:off x="7411995" y="3473993"/>
              <a:ext cx="5383256" cy="613323"/>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Fine for now</a:t>
              </a:r>
            </a:p>
          </p:txBody>
        </p:sp>
        <p:sp>
          <p:nvSpPr>
            <p:cNvPr id="9" name="Rectangle 8">
              <a:extLst>
                <a:ext uri="{FF2B5EF4-FFF2-40B4-BE49-F238E27FC236}">
                  <a16:creationId xmlns:a16="http://schemas.microsoft.com/office/drawing/2014/main" id="{28588DDF-8CCF-4842-9F01-F033C4BC68DF}"/>
                </a:ext>
              </a:extLst>
            </p:cNvPr>
            <p:cNvSpPr/>
            <p:nvPr/>
          </p:nvSpPr>
          <p:spPr>
            <a:xfrm>
              <a:off x="13230161" y="3469841"/>
              <a:ext cx="5383256" cy="613323"/>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Secure</a:t>
              </a:r>
            </a:p>
          </p:txBody>
        </p:sp>
        <p:sp>
          <p:nvSpPr>
            <p:cNvPr id="10" name="Rectangle 9">
              <a:extLst>
                <a:ext uri="{FF2B5EF4-FFF2-40B4-BE49-F238E27FC236}">
                  <a16:creationId xmlns:a16="http://schemas.microsoft.com/office/drawing/2014/main" id="{A7008674-4063-9342-8D07-43ADD5C28625}"/>
                </a:ext>
              </a:extLst>
            </p:cNvPr>
            <p:cNvSpPr/>
            <p:nvPr/>
          </p:nvSpPr>
          <p:spPr>
            <a:xfrm>
              <a:off x="1510703" y="4112291"/>
              <a:ext cx="5383258" cy="27432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indent="-342900">
                <a:spcBef>
                  <a:spcPts val="1800"/>
                </a:spcBef>
                <a:spcAft>
                  <a:spcPts val="600"/>
                </a:spcAft>
                <a:buFont typeface="Arial" charset="0"/>
                <a:buChar char="•"/>
              </a:pPr>
              <a:r>
                <a:rPr lang="en-US" sz="2400" dirty="0">
                  <a:solidFill>
                    <a:schemeClr val="tx1"/>
                  </a:solidFill>
                  <a:latin typeface="Arial" charset="0"/>
                  <a:ea typeface="Arial" charset="0"/>
                  <a:cs typeface="Arial" charset="0"/>
                </a:rPr>
                <a:t>Those who have been made redundant are unsure what benefits they can claim making income hard to predict</a:t>
              </a:r>
            </a:p>
            <a:p>
              <a:pPr marL="365125" indent="-342900">
                <a:spcBef>
                  <a:spcPts val="1800"/>
                </a:spcBef>
                <a:spcAft>
                  <a:spcPts val="600"/>
                </a:spcAft>
                <a:buFont typeface="Arial" charset="0"/>
                <a:buChar char="•"/>
              </a:pPr>
              <a:r>
                <a:rPr lang="en-US" sz="2400" dirty="0">
                  <a:solidFill>
                    <a:schemeClr val="tx1"/>
                  </a:solidFill>
                  <a:latin typeface="Arial" charset="0"/>
                  <a:ea typeface="Arial" charset="0"/>
                  <a:cs typeface="Arial" charset="0"/>
                </a:rPr>
                <a:t>Job market uncertainty makes it difficult to know what prospects they can expect</a:t>
              </a:r>
            </a:p>
          </p:txBody>
        </p:sp>
        <p:sp>
          <p:nvSpPr>
            <p:cNvPr id="11" name="Rectangle 10">
              <a:extLst>
                <a:ext uri="{FF2B5EF4-FFF2-40B4-BE49-F238E27FC236}">
                  <a16:creationId xmlns:a16="http://schemas.microsoft.com/office/drawing/2014/main" id="{1274F4F9-F632-D742-8CFF-A151DD0150FB}"/>
                </a:ext>
              </a:extLst>
            </p:cNvPr>
            <p:cNvSpPr/>
            <p:nvPr/>
          </p:nvSpPr>
          <p:spPr>
            <a:xfrm>
              <a:off x="7360421" y="4101662"/>
              <a:ext cx="5383258" cy="27432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indent="-342900">
                <a:spcBef>
                  <a:spcPts val="1800"/>
                </a:spcBef>
                <a:spcAft>
                  <a:spcPts val="600"/>
                </a:spcAft>
                <a:buFont typeface="Arial" charset="0"/>
                <a:buChar char="•"/>
              </a:pPr>
              <a:r>
                <a:rPr lang="en-US" sz="2400" dirty="0">
                  <a:solidFill>
                    <a:schemeClr val="tx1"/>
                  </a:solidFill>
                  <a:latin typeface="Arial" charset="0"/>
                  <a:ea typeface="Arial" charset="0"/>
                  <a:cs typeface="Arial" charset="0"/>
                </a:rPr>
                <a:t>Those who are furloughed wonder whether they will be made redundant </a:t>
              </a:r>
            </a:p>
            <a:p>
              <a:pPr marL="365125" indent="-342900">
                <a:spcBef>
                  <a:spcPts val="1800"/>
                </a:spcBef>
                <a:spcAft>
                  <a:spcPts val="600"/>
                </a:spcAft>
                <a:buFont typeface="Arial" charset="0"/>
                <a:buChar char="•"/>
              </a:pPr>
              <a:r>
                <a:rPr lang="en-US" sz="2400" dirty="0">
                  <a:solidFill>
                    <a:schemeClr val="tx1"/>
                  </a:solidFill>
                  <a:latin typeface="Arial" charset="0"/>
                  <a:ea typeface="Arial" charset="0"/>
                  <a:cs typeface="Arial" charset="0"/>
                </a:rPr>
                <a:t>Self-employed feel very uncertain about future earning potential </a:t>
              </a:r>
            </a:p>
          </p:txBody>
        </p:sp>
        <p:sp>
          <p:nvSpPr>
            <p:cNvPr id="12" name="Rectangle 11">
              <a:extLst>
                <a:ext uri="{FF2B5EF4-FFF2-40B4-BE49-F238E27FC236}">
                  <a16:creationId xmlns:a16="http://schemas.microsoft.com/office/drawing/2014/main" id="{4A0F08A2-E430-9340-9108-DAD6C2C6998B}"/>
                </a:ext>
              </a:extLst>
            </p:cNvPr>
            <p:cNvSpPr/>
            <p:nvPr/>
          </p:nvSpPr>
          <p:spPr>
            <a:xfrm>
              <a:off x="13230158" y="4112291"/>
              <a:ext cx="5383258" cy="27432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indent="-342900">
                <a:spcBef>
                  <a:spcPts val="1800"/>
                </a:spcBef>
                <a:spcAft>
                  <a:spcPts val="600"/>
                </a:spcAft>
                <a:buFont typeface="Arial" charset="0"/>
                <a:buChar char="•"/>
              </a:pPr>
              <a:r>
                <a:rPr lang="en-US" sz="2400" dirty="0">
                  <a:solidFill>
                    <a:schemeClr val="tx1"/>
                  </a:solidFill>
                  <a:latin typeface="Arial" charset="0"/>
                  <a:ea typeface="Arial" charset="0"/>
                  <a:cs typeface="Arial" charset="0"/>
                </a:rPr>
                <a:t>Those in secure work wonder whether the crisis will have impacted their future progression prospects</a:t>
              </a:r>
            </a:p>
          </p:txBody>
        </p:sp>
        <p:sp>
          <p:nvSpPr>
            <p:cNvPr id="13" name="Rectangular Callout 12">
              <a:extLst>
                <a:ext uri="{FF2B5EF4-FFF2-40B4-BE49-F238E27FC236}">
                  <a16:creationId xmlns:a16="http://schemas.microsoft.com/office/drawing/2014/main" id="{B5003B91-B14B-CF4D-B6CB-7556D5DFA285}"/>
                </a:ext>
              </a:extLst>
            </p:cNvPr>
            <p:cNvSpPr/>
            <p:nvPr/>
          </p:nvSpPr>
          <p:spPr>
            <a:xfrm>
              <a:off x="1593827" y="7331075"/>
              <a:ext cx="5383259" cy="2294685"/>
            </a:xfrm>
            <a:prstGeom prst="wedgeRectCallou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algn="ctr">
                <a:spcBef>
                  <a:spcPts val="1800"/>
                </a:spcBef>
                <a:spcAft>
                  <a:spcPts val="600"/>
                </a:spcAft>
              </a:pPr>
              <a:r>
                <a:rPr lang="en-US" sz="2200" i="1" dirty="0">
                  <a:solidFill>
                    <a:schemeClr val="tx1"/>
                  </a:solidFill>
                  <a:latin typeface="Arial" charset="0"/>
                  <a:ea typeface="Arial" charset="0"/>
                  <a:cs typeface="Arial" charset="0"/>
                </a:rPr>
                <a:t>“I’m searching for jobs but there isn’t much to apply for unfortunately. If this continues I’ll be unable to pay my bills.”</a:t>
              </a:r>
            </a:p>
            <a:p>
              <a:pPr marL="22225" algn="r">
                <a:spcBef>
                  <a:spcPts val="1800"/>
                </a:spcBef>
                <a:spcAft>
                  <a:spcPts val="600"/>
                </a:spcAft>
              </a:pPr>
              <a:r>
                <a:rPr lang="en-US" sz="2200" dirty="0">
                  <a:solidFill>
                    <a:schemeClr val="tx1"/>
                  </a:solidFill>
                  <a:latin typeface="Arial" charset="0"/>
                  <a:ea typeface="Arial" charset="0"/>
                  <a:cs typeface="Arial" charset="0"/>
                </a:rPr>
                <a:t>(Single parent, </a:t>
              </a:r>
              <a:r>
                <a:rPr lang="en-US" sz="2200" dirty="0" err="1">
                  <a:solidFill>
                    <a:schemeClr val="tx1"/>
                  </a:solidFill>
                  <a:latin typeface="Arial" charset="0"/>
                  <a:ea typeface="Arial" charset="0"/>
                  <a:cs typeface="Arial" charset="0"/>
                </a:rPr>
                <a:t>Basildon</a:t>
              </a:r>
              <a:r>
                <a:rPr lang="en-US" sz="2200" dirty="0">
                  <a:solidFill>
                    <a:schemeClr val="tx1"/>
                  </a:solidFill>
                  <a:latin typeface="Arial" charset="0"/>
                  <a:ea typeface="Arial" charset="0"/>
                  <a:cs typeface="Arial" charset="0"/>
                </a:rPr>
                <a:t>)</a:t>
              </a:r>
            </a:p>
          </p:txBody>
        </p:sp>
        <p:sp>
          <p:nvSpPr>
            <p:cNvPr id="14" name="Rectangular Callout 13">
              <a:extLst>
                <a:ext uri="{FF2B5EF4-FFF2-40B4-BE49-F238E27FC236}">
                  <a16:creationId xmlns:a16="http://schemas.microsoft.com/office/drawing/2014/main" id="{C75B5624-92B1-CD48-912B-5E64C2C14D91}"/>
                </a:ext>
              </a:extLst>
            </p:cNvPr>
            <p:cNvSpPr/>
            <p:nvPr/>
          </p:nvSpPr>
          <p:spPr>
            <a:xfrm>
              <a:off x="7411991" y="7331075"/>
              <a:ext cx="5383259" cy="2294685"/>
            </a:xfrm>
            <a:prstGeom prst="wedgeRectCallou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algn="ctr">
                <a:spcBef>
                  <a:spcPts val="1800"/>
                </a:spcBef>
                <a:spcAft>
                  <a:spcPts val="600"/>
                </a:spcAft>
              </a:pPr>
              <a:r>
                <a:rPr lang="en-US" sz="2200" i="1" dirty="0">
                  <a:solidFill>
                    <a:schemeClr val="tx1"/>
                  </a:solidFill>
                  <a:latin typeface="Arial" charset="0"/>
                  <a:ea typeface="Arial" charset="0"/>
                  <a:cs typeface="Arial" charset="0"/>
                </a:rPr>
                <a:t>“I think my clients will trickle back but I just don’t know. The uncertainty isn’t very pleasant, that’s for sure.”</a:t>
              </a:r>
            </a:p>
            <a:p>
              <a:pPr marL="22225" algn="r">
                <a:spcBef>
                  <a:spcPts val="1800"/>
                </a:spcBef>
                <a:spcAft>
                  <a:spcPts val="600"/>
                </a:spcAft>
              </a:pPr>
              <a:r>
                <a:rPr lang="en-US" sz="2200" dirty="0">
                  <a:solidFill>
                    <a:schemeClr val="tx1"/>
                  </a:solidFill>
                  <a:latin typeface="Arial" charset="0"/>
                  <a:ea typeface="Arial" charset="0"/>
                  <a:cs typeface="Arial" charset="0"/>
                </a:rPr>
                <a:t>(Dual parent, </a:t>
              </a:r>
              <a:r>
                <a:rPr lang="en-US" sz="2200" dirty="0" err="1">
                  <a:solidFill>
                    <a:schemeClr val="tx1"/>
                  </a:solidFill>
                  <a:latin typeface="Arial" charset="0"/>
                  <a:ea typeface="Arial" charset="0"/>
                  <a:cs typeface="Arial" charset="0"/>
                </a:rPr>
                <a:t>Basildon</a:t>
              </a:r>
              <a:r>
                <a:rPr lang="en-US" sz="2200" dirty="0">
                  <a:solidFill>
                    <a:schemeClr val="tx1"/>
                  </a:solidFill>
                  <a:latin typeface="Arial" charset="0"/>
                  <a:ea typeface="Arial" charset="0"/>
                  <a:cs typeface="Arial" charset="0"/>
                </a:rPr>
                <a:t>)</a:t>
              </a:r>
            </a:p>
          </p:txBody>
        </p:sp>
        <p:sp>
          <p:nvSpPr>
            <p:cNvPr id="15" name="Rectangular Callout 14">
              <a:extLst>
                <a:ext uri="{FF2B5EF4-FFF2-40B4-BE49-F238E27FC236}">
                  <a16:creationId xmlns:a16="http://schemas.microsoft.com/office/drawing/2014/main" id="{3600233F-7469-A448-848D-3E0116590C8C}"/>
                </a:ext>
              </a:extLst>
            </p:cNvPr>
            <p:cNvSpPr/>
            <p:nvPr/>
          </p:nvSpPr>
          <p:spPr>
            <a:xfrm>
              <a:off x="13230157" y="7368050"/>
              <a:ext cx="5383259" cy="2294685"/>
            </a:xfrm>
            <a:prstGeom prst="wedgeRectCallout">
              <a:avLst>
                <a:gd name="adj1" fmla="val -21462"/>
                <a:gd name="adj2" fmla="val 6102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225" algn="ctr">
                <a:spcBef>
                  <a:spcPts val="600"/>
                </a:spcBef>
                <a:spcAft>
                  <a:spcPts val="600"/>
                </a:spcAft>
              </a:pPr>
              <a:r>
                <a:rPr lang="en-US" sz="2200" i="1" dirty="0">
                  <a:solidFill>
                    <a:schemeClr val="tx1"/>
                  </a:solidFill>
                  <a:latin typeface="Arial" charset="0"/>
                  <a:ea typeface="Arial" charset="0"/>
                  <a:cs typeface="Arial" charset="0"/>
                </a:rPr>
                <a:t>“I think they’ll continue to need us but the doubt is niggling in the back of my mind, and it really throws the idea of moving to office work into doubt.”</a:t>
              </a:r>
            </a:p>
            <a:p>
              <a:pPr marL="22225" algn="r">
                <a:spcBef>
                  <a:spcPts val="600"/>
                </a:spcBef>
                <a:spcAft>
                  <a:spcPts val="600"/>
                </a:spcAft>
              </a:pPr>
              <a:r>
                <a:rPr lang="en-US" sz="2200" dirty="0">
                  <a:solidFill>
                    <a:schemeClr val="tx1"/>
                  </a:solidFill>
                  <a:latin typeface="Arial" charset="0"/>
                  <a:ea typeface="Arial" charset="0"/>
                  <a:cs typeface="Arial" charset="0"/>
                </a:rPr>
                <a:t>(Single parent, Colchester)</a:t>
              </a:r>
            </a:p>
          </p:txBody>
        </p:sp>
      </p:grpSp>
      <p:sp>
        <p:nvSpPr>
          <p:cNvPr id="16" name="Text Placeholder 4">
            <a:extLst>
              <a:ext uri="{FF2B5EF4-FFF2-40B4-BE49-F238E27FC236}">
                <a16:creationId xmlns:a16="http://schemas.microsoft.com/office/drawing/2014/main" id="{E36FE2BD-4BD9-1B4D-B62D-3D7249D90512}"/>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Perceptions of the long-term impact</a:t>
            </a:r>
          </a:p>
        </p:txBody>
      </p:sp>
    </p:spTree>
    <p:extLst>
      <p:ext uri="{BB962C8B-B14F-4D97-AF65-F5344CB8AC3E}">
        <p14:creationId xmlns:p14="http://schemas.microsoft.com/office/powerpoint/2010/main" val="3787107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E6014E-4D2C-0141-93ED-4CEDF568044A}"/>
              </a:ext>
            </a:extLst>
          </p:cNvPr>
          <p:cNvSpPr>
            <a:spLocks noGrp="1"/>
          </p:cNvSpPr>
          <p:nvPr>
            <p:ph type="body" sz="quarter" idx="22"/>
          </p:nvPr>
        </p:nvSpPr>
        <p:spPr/>
        <p:txBody>
          <a:bodyPr/>
          <a:lstStyle/>
          <a:p>
            <a:r>
              <a:rPr lang="en-US" dirty="0"/>
              <a:t>The crisis has increased the already prevalent feeling amongst JAM families that their future is outside of their control </a:t>
            </a:r>
          </a:p>
        </p:txBody>
      </p:sp>
      <p:sp>
        <p:nvSpPr>
          <p:cNvPr id="3" name="Text Placeholder 2">
            <a:extLst>
              <a:ext uri="{FF2B5EF4-FFF2-40B4-BE49-F238E27FC236}">
                <a16:creationId xmlns:a16="http://schemas.microsoft.com/office/drawing/2014/main" id="{9A4669A3-8CBF-6F41-8315-A962983222F7}"/>
              </a:ext>
            </a:extLst>
          </p:cNvPr>
          <p:cNvSpPr>
            <a:spLocks noGrp="1"/>
          </p:cNvSpPr>
          <p:nvPr>
            <p:ph type="body" sz="quarter" idx="12"/>
          </p:nvPr>
        </p:nvSpPr>
        <p:spPr>
          <a:xfrm>
            <a:off x="1527404" y="4459978"/>
            <a:ext cx="11049023" cy="5752812"/>
          </a:xfrm>
        </p:spPr>
        <p:txBody>
          <a:bodyPr>
            <a:normAutofit/>
          </a:bodyPr>
          <a:lstStyle/>
          <a:p>
            <a:r>
              <a:rPr lang="en-US" dirty="0"/>
              <a:t>There is concern about factors outside their control: </a:t>
            </a:r>
          </a:p>
          <a:p>
            <a:pPr lvl="1"/>
            <a:r>
              <a:rPr lang="en-US" dirty="0"/>
              <a:t>Rise in the cost of living</a:t>
            </a:r>
          </a:p>
          <a:p>
            <a:pPr lvl="1"/>
            <a:r>
              <a:rPr lang="en-US" dirty="0"/>
              <a:t>Rise in VAT to pay back government spending</a:t>
            </a:r>
          </a:p>
          <a:p>
            <a:pPr lvl="1"/>
            <a:r>
              <a:rPr lang="en-US" dirty="0"/>
              <a:t>Impact on housing market</a:t>
            </a:r>
          </a:p>
          <a:p>
            <a:r>
              <a:rPr lang="en-US" dirty="0"/>
              <a:t>And many feel that tough economic conditions will leave them with little choice in terms of employment </a:t>
            </a:r>
          </a:p>
          <a:p>
            <a:pPr lvl="1"/>
            <a:r>
              <a:rPr lang="en-US" dirty="0"/>
              <a:t>Some who have been made redundant say this made them consider whether they should retrain, but feel unsure whether the costs for this would be prohibitive</a:t>
            </a:r>
          </a:p>
        </p:txBody>
      </p:sp>
      <p:sp>
        <p:nvSpPr>
          <p:cNvPr id="4" name="Slide Number Placeholder 3">
            <a:extLst>
              <a:ext uri="{FF2B5EF4-FFF2-40B4-BE49-F238E27FC236}">
                <a16:creationId xmlns:a16="http://schemas.microsoft.com/office/drawing/2014/main" id="{8DA46FEB-513C-9C42-B209-9DEF582CDA69}"/>
              </a:ext>
            </a:extLst>
          </p:cNvPr>
          <p:cNvSpPr>
            <a:spLocks noGrp="1"/>
          </p:cNvSpPr>
          <p:nvPr>
            <p:ph type="sldNum" sz="quarter" idx="4"/>
          </p:nvPr>
        </p:nvSpPr>
        <p:spPr/>
        <p:txBody>
          <a:bodyPr/>
          <a:lstStyle/>
          <a:p>
            <a:fld id="{B6F15528-21DE-4FAA-801E-634DDDAF4B2B}" type="slidenum">
              <a:rPr lang="uk-UA" smtClean="0"/>
              <a:pPr/>
              <a:t>53</a:t>
            </a:fld>
            <a:endParaRPr lang="uk-UA" dirty="0"/>
          </a:p>
        </p:txBody>
      </p:sp>
      <p:sp>
        <p:nvSpPr>
          <p:cNvPr id="5" name="Footer Placeholder 4">
            <a:extLst>
              <a:ext uri="{FF2B5EF4-FFF2-40B4-BE49-F238E27FC236}">
                <a16:creationId xmlns:a16="http://schemas.microsoft.com/office/drawing/2014/main" id="{1C1E2366-03F6-9645-9D9A-4484F7AC5FF0}"/>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sp>
        <p:nvSpPr>
          <p:cNvPr id="7" name="Rectangular Callout 6">
            <a:extLst>
              <a:ext uri="{FF2B5EF4-FFF2-40B4-BE49-F238E27FC236}">
                <a16:creationId xmlns:a16="http://schemas.microsoft.com/office/drawing/2014/main" id="{3176E3D4-FC0E-9546-AAED-D91D82C99366}"/>
              </a:ext>
            </a:extLst>
          </p:cNvPr>
          <p:cNvSpPr/>
          <p:nvPr/>
        </p:nvSpPr>
        <p:spPr>
          <a:xfrm>
            <a:off x="12855345" y="4585128"/>
            <a:ext cx="5715001" cy="2209800"/>
          </a:xfrm>
          <a:prstGeom prst="wedgeRectCallout">
            <a:avLst>
              <a:gd name="adj1" fmla="val 34981"/>
              <a:gd name="adj2" fmla="val 6273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“Obviously money has to be clawed back somehow, VAT perhaps. I don’t think we’ll avoid a recession and I don’t know what that’ll do to house prices.”</a:t>
            </a:r>
          </a:p>
          <a:p>
            <a:pPr marL="22225"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(Dual parent, </a:t>
            </a:r>
            <a:r>
              <a:rPr lang="en-US" sz="2200" dirty="0" err="1">
                <a:solidFill>
                  <a:srgbClr val="000000"/>
                </a:solidFill>
                <a:latin typeface="Arial" charset="0"/>
                <a:ea typeface="Arial" charset="0"/>
                <a:cs typeface="Arial" charset="0"/>
              </a:rPr>
              <a:t>Basildon</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t>
            </a:r>
          </a:p>
        </p:txBody>
      </p:sp>
      <p:sp>
        <p:nvSpPr>
          <p:cNvPr id="8" name="Rectangular Callout 7">
            <a:extLst>
              <a:ext uri="{FF2B5EF4-FFF2-40B4-BE49-F238E27FC236}">
                <a16:creationId xmlns:a16="http://schemas.microsoft.com/office/drawing/2014/main" id="{36A890F6-7713-1E4B-A5F7-00B0E8C0443F}"/>
              </a:ext>
            </a:extLst>
          </p:cNvPr>
          <p:cNvSpPr/>
          <p:nvPr/>
        </p:nvSpPr>
        <p:spPr>
          <a:xfrm>
            <a:off x="12855345" y="7175735"/>
            <a:ext cx="5715001" cy="2209800"/>
          </a:xfrm>
          <a:prstGeom prst="wedgeRectCallout">
            <a:avLst>
              <a:gd name="adj1" fmla="val 3500"/>
              <a:gd name="adj2" fmla="val 6372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“If I haven’t heard anything from my employer in September then I’ll have to look elsewhere. But it’s going to be hard, a lot of people </a:t>
            </a:r>
            <a:r>
              <a:rPr kumimoji="0" lang="en-US" sz="2200" b="0" i="1" u="none" strike="noStrike" kern="1200" cap="none" spc="0" normalizeH="0" baseline="0" noProof="0" dirty="0" err="1">
                <a:ln>
                  <a:noFill/>
                </a:ln>
                <a:solidFill>
                  <a:srgbClr val="000000"/>
                </a:solidFill>
                <a:effectLst/>
                <a:uLnTx/>
                <a:uFillTx/>
                <a:latin typeface="Arial" charset="0"/>
                <a:ea typeface="Arial" charset="0"/>
                <a:cs typeface="Arial" charset="0"/>
              </a:rPr>
              <a:t>wil</a:t>
            </a:r>
            <a:r>
              <a:rPr lang="en-US" sz="2200" i="1" dirty="0">
                <a:solidFill>
                  <a:srgbClr val="000000"/>
                </a:solidFill>
                <a:latin typeface="Arial" charset="0"/>
                <a:ea typeface="Arial" charset="0"/>
                <a:cs typeface="Arial" charset="0"/>
              </a:rPr>
              <a:t>l be in the same boat</a:t>
            </a: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a:t>
            </a: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(Dual parent, </a:t>
            </a:r>
            <a:r>
              <a:rPr kumimoji="0" lang="en-US" sz="2200" b="0" i="0" u="none" strike="noStrike" kern="1200" cap="none" spc="0" normalizeH="0" baseline="0" noProof="0" dirty="0" err="1">
                <a:ln>
                  <a:noFill/>
                </a:ln>
                <a:solidFill>
                  <a:srgbClr val="000000"/>
                </a:solidFill>
                <a:effectLst/>
                <a:uLnTx/>
                <a:uFillTx/>
                <a:latin typeface="Arial" charset="0"/>
                <a:ea typeface="Arial" charset="0"/>
                <a:cs typeface="Arial" charset="0"/>
              </a:rPr>
              <a:t>Basildon</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t>
            </a:r>
          </a:p>
        </p:txBody>
      </p:sp>
      <p:sp>
        <p:nvSpPr>
          <p:cNvPr id="9" name="Rectangle 8">
            <a:extLst>
              <a:ext uri="{FF2B5EF4-FFF2-40B4-BE49-F238E27FC236}">
                <a16:creationId xmlns:a16="http://schemas.microsoft.com/office/drawing/2014/main" id="{ECAEED45-7EBE-F449-A845-E07B7CD7E192}"/>
              </a:ext>
            </a:extLst>
          </p:cNvPr>
          <p:cNvSpPr/>
          <p:nvPr/>
        </p:nvSpPr>
        <p:spPr>
          <a:xfrm>
            <a:off x="1593850" y="3283937"/>
            <a:ext cx="17019589" cy="972488"/>
          </a:xfrm>
          <a:prstGeom prst="rect">
            <a:avLst/>
          </a:prstGeom>
          <a:no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lvl="0" algn="ctr">
              <a:spcBef>
                <a:spcPts val="1800"/>
              </a:spcBef>
              <a:spcAft>
                <a:spcPts val="600"/>
              </a:spcAft>
              <a:defRPr/>
            </a:pPr>
            <a:r>
              <a:rPr lang="en-US" sz="2400" b="1" dirty="0">
                <a:solidFill>
                  <a:srgbClr val="000000"/>
                </a:solidFill>
                <a:latin typeface="Arial" charset="0"/>
                <a:ea typeface="Arial" charset="0"/>
                <a:cs typeface="Arial" charset="0"/>
              </a:rPr>
              <a:t>Previous research found that JAM families struggled to plan beyond the medium term  </a:t>
            </a:r>
          </a:p>
        </p:txBody>
      </p:sp>
      <p:sp>
        <p:nvSpPr>
          <p:cNvPr id="10" name="Text Placeholder 4">
            <a:extLst>
              <a:ext uri="{FF2B5EF4-FFF2-40B4-BE49-F238E27FC236}">
                <a16:creationId xmlns:a16="http://schemas.microsoft.com/office/drawing/2014/main" id="{67097619-866F-8A40-9EB4-F8BA7EC0491B}"/>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Perceptions of the long-term impact</a:t>
            </a:r>
          </a:p>
        </p:txBody>
      </p:sp>
    </p:spTree>
    <p:extLst>
      <p:ext uri="{BB962C8B-B14F-4D97-AF65-F5344CB8AC3E}">
        <p14:creationId xmlns:p14="http://schemas.microsoft.com/office/powerpoint/2010/main" val="1986019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901F7A-C645-614C-8D3A-44F171311A22}"/>
              </a:ext>
            </a:extLst>
          </p:cNvPr>
          <p:cNvSpPr>
            <a:spLocks noGrp="1"/>
          </p:cNvSpPr>
          <p:nvPr>
            <p:ph type="sldNum" sz="quarter" idx="4"/>
          </p:nvPr>
        </p:nvSpPr>
        <p:spPr/>
        <p:txBody>
          <a:bodyPr/>
          <a:lstStyle/>
          <a:p>
            <a:fld id="{B6F15528-21DE-4FAA-801E-634DDDAF4B2B}" type="slidenum">
              <a:rPr lang="uk-UA" smtClean="0"/>
              <a:pPr/>
              <a:t>54</a:t>
            </a:fld>
            <a:endParaRPr lang="uk-UA" dirty="0"/>
          </a:p>
        </p:txBody>
      </p:sp>
      <p:sp>
        <p:nvSpPr>
          <p:cNvPr id="3" name="Footer Placeholder 2">
            <a:extLst>
              <a:ext uri="{FF2B5EF4-FFF2-40B4-BE49-F238E27FC236}">
                <a16:creationId xmlns:a16="http://schemas.microsoft.com/office/drawing/2014/main" id="{3B0F4C62-1C28-8344-A57E-1C18C4BA3159}"/>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sp>
        <p:nvSpPr>
          <p:cNvPr id="4" name="Text Placeholder 3">
            <a:extLst>
              <a:ext uri="{FF2B5EF4-FFF2-40B4-BE49-F238E27FC236}">
                <a16:creationId xmlns:a16="http://schemas.microsoft.com/office/drawing/2014/main" id="{B70B524A-5FD6-F142-BD0F-8F146A7136E5}"/>
              </a:ext>
            </a:extLst>
          </p:cNvPr>
          <p:cNvSpPr>
            <a:spLocks noGrp="1"/>
          </p:cNvSpPr>
          <p:nvPr>
            <p:ph type="body" sz="quarter" idx="11"/>
          </p:nvPr>
        </p:nvSpPr>
        <p:spPr/>
        <p:txBody>
          <a:bodyPr/>
          <a:lstStyle/>
          <a:p>
            <a:r>
              <a:rPr lang="en-US" dirty="0"/>
              <a:t>08</a:t>
            </a:r>
          </a:p>
        </p:txBody>
      </p:sp>
      <p:sp>
        <p:nvSpPr>
          <p:cNvPr id="5" name="Text Placeholder 4">
            <a:extLst>
              <a:ext uri="{FF2B5EF4-FFF2-40B4-BE49-F238E27FC236}">
                <a16:creationId xmlns:a16="http://schemas.microsoft.com/office/drawing/2014/main" id="{7A94CD16-FA11-254C-809A-2EB22364A54C}"/>
              </a:ext>
            </a:extLst>
          </p:cNvPr>
          <p:cNvSpPr>
            <a:spLocks noGrp="1"/>
          </p:cNvSpPr>
          <p:nvPr>
            <p:ph type="body" sz="quarter" idx="12"/>
          </p:nvPr>
        </p:nvSpPr>
        <p:spPr/>
        <p:txBody>
          <a:bodyPr/>
          <a:lstStyle/>
          <a:p>
            <a:r>
              <a:rPr lang="en-US" dirty="0"/>
              <a:t>Conclusion</a:t>
            </a:r>
          </a:p>
        </p:txBody>
      </p:sp>
      <p:sp>
        <p:nvSpPr>
          <p:cNvPr id="6" name="Text Placeholder 5">
            <a:extLst>
              <a:ext uri="{FF2B5EF4-FFF2-40B4-BE49-F238E27FC236}">
                <a16:creationId xmlns:a16="http://schemas.microsoft.com/office/drawing/2014/main" id="{BB0D6B03-19A0-C746-B875-276887E2399F}"/>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2C7333CB-60B6-8A47-B268-FAEB630000F4}"/>
              </a:ext>
            </a:extLst>
          </p:cNvPr>
          <p:cNvSpPr>
            <a:spLocks noGrp="1"/>
          </p:cNvSpPr>
          <p:nvPr>
            <p:ph type="body" sz="quarter" idx="36"/>
          </p:nvPr>
        </p:nvSpPr>
        <p:spPr/>
        <p:txBody>
          <a:bodyPr/>
          <a:lstStyle/>
          <a:p>
            <a:endParaRPr lang="en-US"/>
          </a:p>
        </p:txBody>
      </p:sp>
    </p:spTree>
    <p:extLst>
      <p:ext uri="{BB962C8B-B14F-4D97-AF65-F5344CB8AC3E}">
        <p14:creationId xmlns:p14="http://schemas.microsoft.com/office/powerpoint/2010/main" val="786877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1593825" y="1578263"/>
            <a:ext cx="17019591" cy="1409411"/>
          </a:xfrm>
        </p:spPr>
        <p:txBody>
          <a:bodyPr/>
          <a:lstStyle/>
          <a:p>
            <a:r>
              <a:rPr lang="en-US" dirty="0"/>
              <a:t>Key findings</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4" name="Footer Placeholder 3"/>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6" name="Pentagon 5"/>
          <p:cNvSpPr/>
          <p:nvPr/>
        </p:nvSpPr>
        <p:spPr>
          <a:xfrm>
            <a:off x="1593828" y="3069802"/>
            <a:ext cx="1590062" cy="1143001"/>
          </a:xfrm>
          <a:prstGeom prst="homePlate">
            <a:avLst>
              <a:gd name="adj" fmla="val 30364"/>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rPr>
              <a:t>1</a:t>
            </a:r>
          </a:p>
        </p:txBody>
      </p:sp>
      <p:sp>
        <p:nvSpPr>
          <p:cNvPr id="7" name="Pentagon 6"/>
          <p:cNvSpPr/>
          <p:nvPr/>
        </p:nvSpPr>
        <p:spPr>
          <a:xfrm>
            <a:off x="1593828" y="4432562"/>
            <a:ext cx="1590062" cy="1102204"/>
          </a:xfrm>
          <a:prstGeom prst="homePlate">
            <a:avLst>
              <a:gd name="adj" fmla="val 30364"/>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rPr>
              <a:t>2</a:t>
            </a:r>
          </a:p>
        </p:txBody>
      </p:sp>
      <p:sp>
        <p:nvSpPr>
          <p:cNvPr id="8" name="Pentagon 7"/>
          <p:cNvSpPr/>
          <p:nvPr/>
        </p:nvSpPr>
        <p:spPr>
          <a:xfrm>
            <a:off x="1593827" y="5754525"/>
            <a:ext cx="1590062" cy="1101944"/>
          </a:xfrm>
          <a:prstGeom prst="homePlate">
            <a:avLst>
              <a:gd name="adj" fmla="val 30364"/>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rPr>
              <a:t>3</a:t>
            </a:r>
          </a:p>
        </p:txBody>
      </p:sp>
      <p:sp>
        <p:nvSpPr>
          <p:cNvPr id="9" name="Pentagon 8"/>
          <p:cNvSpPr/>
          <p:nvPr/>
        </p:nvSpPr>
        <p:spPr>
          <a:xfrm>
            <a:off x="1593826" y="7076228"/>
            <a:ext cx="1590062" cy="1143001"/>
          </a:xfrm>
          <a:prstGeom prst="homePlate">
            <a:avLst>
              <a:gd name="adj" fmla="val 30364"/>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rPr>
              <a:t>4</a:t>
            </a:r>
          </a:p>
        </p:txBody>
      </p:sp>
      <p:sp>
        <p:nvSpPr>
          <p:cNvPr id="10" name="Pentagon 9"/>
          <p:cNvSpPr/>
          <p:nvPr/>
        </p:nvSpPr>
        <p:spPr>
          <a:xfrm>
            <a:off x="1593825" y="8438988"/>
            <a:ext cx="1590062" cy="1101886"/>
          </a:xfrm>
          <a:prstGeom prst="homePlate">
            <a:avLst>
              <a:gd name="adj" fmla="val 30364"/>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rPr>
              <a:t>5</a:t>
            </a:r>
          </a:p>
        </p:txBody>
      </p:sp>
      <p:sp>
        <p:nvSpPr>
          <p:cNvPr id="11" name="Rectangle 10"/>
          <p:cNvSpPr/>
          <p:nvPr/>
        </p:nvSpPr>
        <p:spPr>
          <a:xfrm>
            <a:off x="3299371" y="3069802"/>
            <a:ext cx="15287080" cy="114300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This has been a hugely stressful and challenging experience for parents. One of their main priorities has been to shield their children from the emotional impacts of the crisis, whilst keeping them safe. </a:t>
            </a:r>
          </a:p>
        </p:txBody>
      </p:sp>
      <p:sp>
        <p:nvSpPr>
          <p:cNvPr id="12" name="Rectangle 11"/>
          <p:cNvSpPr/>
          <p:nvPr/>
        </p:nvSpPr>
        <p:spPr>
          <a:xfrm>
            <a:off x="3299371" y="4432503"/>
            <a:ext cx="15287080" cy="11022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The crisis has had an uneven impact on JAM families’ finances, with some better off than before and some worse off. Those who are worst affected have been relying on short-term solutions</a:t>
            </a:r>
            <a:r>
              <a:rPr lang="en-US" sz="2400" dirty="0">
                <a:solidFill>
                  <a:srgbClr val="000000"/>
                </a:solidFill>
                <a:latin typeface="Arial" charset="0"/>
                <a:ea typeface="Arial" charset="0"/>
                <a:cs typeface="Arial" charset="0"/>
              </a:rPr>
              <a:t> </a:t>
            </a: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but are very concerned about the long-term outlook. </a:t>
            </a:r>
          </a:p>
        </p:txBody>
      </p:sp>
      <p:sp>
        <p:nvSpPr>
          <p:cNvPr id="13" name="Rectangle 12"/>
          <p:cNvSpPr/>
          <p:nvPr/>
        </p:nvSpPr>
        <p:spPr>
          <a:xfrm>
            <a:off x="3299371" y="5754407"/>
            <a:ext cx="15287080" cy="11022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Education attainment has not been a priority for parents at this time, and overall approaches to home-schooling have been patchy. There are real concerns about what this will mean for long-term prospects of children.</a:t>
            </a:r>
          </a:p>
        </p:txBody>
      </p:sp>
      <p:sp>
        <p:nvSpPr>
          <p:cNvPr id="14" name="Rectangle 13"/>
          <p:cNvSpPr/>
          <p:nvPr/>
        </p:nvSpPr>
        <p:spPr>
          <a:xfrm>
            <a:off x="3299371" y="7076311"/>
            <a:ext cx="15287080" cy="114300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Emotional well-being of their children has been by far the greatest health concern of parents at this time. Lack of social interaction is the greatest cause for concern, especially for younger children. Physical activity and healthy eating have been less of a priority. </a:t>
            </a:r>
          </a:p>
        </p:txBody>
      </p:sp>
      <p:sp>
        <p:nvSpPr>
          <p:cNvPr id="15" name="Rectangle 14"/>
          <p:cNvSpPr/>
          <p:nvPr/>
        </p:nvSpPr>
        <p:spPr>
          <a:xfrm>
            <a:off x="3299371" y="8439012"/>
            <a:ext cx="15287080" cy="11022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The crisis has exacerbated any pre-existing lack of agency that these families felt towards their futures, and made it even more difficult to plan ahead, even in the short term. </a:t>
            </a:r>
          </a:p>
        </p:txBody>
      </p:sp>
      <p:sp>
        <p:nvSpPr>
          <p:cNvPr id="16" name="Text Placeholder 4">
            <a:extLst>
              <a:ext uri="{FF2B5EF4-FFF2-40B4-BE49-F238E27FC236}">
                <a16:creationId xmlns:a16="http://schemas.microsoft.com/office/drawing/2014/main" id="{02CBCD16-DFFF-9348-B912-D12D17EF489F}"/>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Conclusion</a:t>
            </a:r>
          </a:p>
        </p:txBody>
      </p:sp>
    </p:spTree>
    <p:extLst>
      <p:ext uri="{BB962C8B-B14F-4D97-AF65-F5344CB8AC3E}">
        <p14:creationId xmlns:p14="http://schemas.microsoft.com/office/powerpoint/2010/main" val="1063106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43BC2-237C-F74B-9C2F-B94A5E005E29}"/>
              </a:ext>
            </a:extLst>
          </p:cNvPr>
          <p:cNvSpPr>
            <a:spLocks noGrp="1"/>
          </p:cNvSpPr>
          <p:nvPr>
            <p:ph type="body" sz="quarter" idx="22"/>
          </p:nvPr>
        </p:nvSpPr>
        <p:spPr/>
        <p:txBody>
          <a:bodyPr/>
          <a:lstStyle/>
          <a:p>
            <a:r>
              <a:rPr lang="en-US" dirty="0"/>
              <a:t>The parents of JAM families had a number of ideas about how Essex County Council could support families in future</a:t>
            </a:r>
          </a:p>
        </p:txBody>
      </p:sp>
      <p:sp>
        <p:nvSpPr>
          <p:cNvPr id="4" name="Slide Number Placeholder 3">
            <a:extLst>
              <a:ext uri="{FF2B5EF4-FFF2-40B4-BE49-F238E27FC236}">
                <a16:creationId xmlns:a16="http://schemas.microsoft.com/office/drawing/2014/main" id="{6F71CEAF-A964-3546-A6AB-EA3B1BEDCDF2}"/>
              </a:ext>
            </a:extLst>
          </p:cNvPr>
          <p:cNvSpPr>
            <a:spLocks noGrp="1"/>
          </p:cNvSpPr>
          <p:nvPr>
            <p:ph type="sldNum" sz="quarter" idx="4"/>
          </p:nvPr>
        </p:nvSpPr>
        <p:spPr/>
        <p:txBody>
          <a:bodyPr/>
          <a:lstStyle/>
          <a:p>
            <a:fld id="{B6F15528-21DE-4FAA-801E-634DDDAF4B2B}" type="slidenum">
              <a:rPr lang="uk-UA" smtClean="0"/>
              <a:pPr/>
              <a:t>56</a:t>
            </a:fld>
            <a:endParaRPr lang="uk-UA" dirty="0"/>
          </a:p>
        </p:txBody>
      </p:sp>
      <p:sp>
        <p:nvSpPr>
          <p:cNvPr id="5" name="Footer Placeholder 4">
            <a:extLst>
              <a:ext uri="{FF2B5EF4-FFF2-40B4-BE49-F238E27FC236}">
                <a16:creationId xmlns:a16="http://schemas.microsoft.com/office/drawing/2014/main" id="{50151E8D-5800-E940-B324-F5E99FBF0DF3}"/>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sp>
        <p:nvSpPr>
          <p:cNvPr id="15" name="Rectangle 14">
            <a:extLst>
              <a:ext uri="{FF2B5EF4-FFF2-40B4-BE49-F238E27FC236}">
                <a16:creationId xmlns:a16="http://schemas.microsoft.com/office/drawing/2014/main" id="{69C06A4E-8E2A-E847-994A-DD7352352C30}"/>
              </a:ext>
            </a:extLst>
          </p:cNvPr>
          <p:cNvSpPr/>
          <p:nvPr/>
        </p:nvSpPr>
        <p:spPr>
          <a:xfrm>
            <a:off x="3717066" y="3397693"/>
            <a:ext cx="3966906" cy="54138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Financial support</a:t>
            </a:r>
          </a:p>
        </p:txBody>
      </p:sp>
      <p:sp>
        <p:nvSpPr>
          <p:cNvPr id="16" name="Rectangle 15">
            <a:extLst>
              <a:ext uri="{FF2B5EF4-FFF2-40B4-BE49-F238E27FC236}">
                <a16:creationId xmlns:a16="http://schemas.microsoft.com/office/drawing/2014/main" id="{F8B09C03-9B56-FB45-B60B-3A68133857EC}"/>
              </a:ext>
            </a:extLst>
          </p:cNvPr>
          <p:cNvSpPr/>
          <p:nvPr/>
        </p:nvSpPr>
        <p:spPr>
          <a:xfrm>
            <a:off x="8064971" y="3394223"/>
            <a:ext cx="3972785" cy="54138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Mental health</a:t>
            </a:r>
          </a:p>
        </p:txBody>
      </p:sp>
      <p:sp>
        <p:nvSpPr>
          <p:cNvPr id="17" name="Rectangle 16">
            <a:extLst>
              <a:ext uri="{FF2B5EF4-FFF2-40B4-BE49-F238E27FC236}">
                <a16:creationId xmlns:a16="http://schemas.microsoft.com/office/drawing/2014/main" id="{353F0D82-4688-3C40-8651-1B003BBD53E9}"/>
              </a:ext>
            </a:extLst>
          </p:cNvPr>
          <p:cNvSpPr/>
          <p:nvPr/>
        </p:nvSpPr>
        <p:spPr>
          <a:xfrm>
            <a:off x="12408371" y="3397693"/>
            <a:ext cx="3972785" cy="54138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Childcare</a:t>
            </a:r>
          </a:p>
        </p:txBody>
      </p:sp>
      <p:sp>
        <p:nvSpPr>
          <p:cNvPr id="20" name="Rectangle 19">
            <a:extLst>
              <a:ext uri="{FF2B5EF4-FFF2-40B4-BE49-F238E27FC236}">
                <a16:creationId xmlns:a16="http://schemas.microsoft.com/office/drawing/2014/main" id="{D7643A36-242C-6442-B38B-26EB777DE4BC}"/>
              </a:ext>
            </a:extLst>
          </p:cNvPr>
          <p:cNvSpPr/>
          <p:nvPr/>
        </p:nvSpPr>
        <p:spPr>
          <a:xfrm>
            <a:off x="12414249" y="4108313"/>
            <a:ext cx="3966907" cy="28956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indent="-342900">
              <a:spcAft>
                <a:spcPts val="1200"/>
              </a:spcAft>
              <a:buFont typeface="Arial" charset="0"/>
              <a:buChar char="•"/>
            </a:pPr>
            <a:r>
              <a:rPr lang="en-US" sz="2400" dirty="0">
                <a:solidFill>
                  <a:schemeClr val="tx1"/>
                </a:solidFill>
                <a:latin typeface="Arial" charset="0"/>
                <a:ea typeface="Arial" charset="0"/>
                <a:cs typeface="Arial" charset="0"/>
              </a:rPr>
              <a:t>Socially-distanced activities over the summer</a:t>
            </a:r>
          </a:p>
          <a:p>
            <a:pPr marL="365125" indent="-342900">
              <a:spcAft>
                <a:spcPts val="1200"/>
              </a:spcAft>
              <a:buFont typeface="Arial" charset="0"/>
              <a:buChar char="•"/>
            </a:pPr>
            <a:r>
              <a:rPr lang="en-US" sz="2400" dirty="0">
                <a:solidFill>
                  <a:schemeClr val="tx1"/>
                </a:solidFill>
                <a:latin typeface="Arial" charset="0"/>
                <a:ea typeface="Arial" charset="0"/>
                <a:cs typeface="Arial" charset="0"/>
              </a:rPr>
              <a:t>And support for single parents and children of key workers</a:t>
            </a:r>
          </a:p>
        </p:txBody>
      </p:sp>
      <p:sp>
        <p:nvSpPr>
          <p:cNvPr id="21" name="Rectangle 20">
            <a:extLst>
              <a:ext uri="{FF2B5EF4-FFF2-40B4-BE49-F238E27FC236}">
                <a16:creationId xmlns:a16="http://schemas.microsoft.com/office/drawing/2014/main" id="{CD9D0E08-4375-364B-A630-B5165FD18911}"/>
              </a:ext>
            </a:extLst>
          </p:cNvPr>
          <p:cNvSpPr/>
          <p:nvPr/>
        </p:nvSpPr>
        <p:spPr>
          <a:xfrm>
            <a:off x="8064971" y="4108313"/>
            <a:ext cx="3966907" cy="28956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indent="-342900">
              <a:spcAft>
                <a:spcPts val="1200"/>
              </a:spcAft>
              <a:buFont typeface="Arial" charset="0"/>
              <a:buChar char="•"/>
            </a:pPr>
            <a:r>
              <a:rPr lang="en-US" sz="2400" dirty="0">
                <a:solidFill>
                  <a:schemeClr val="tx1"/>
                </a:solidFill>
                <a:latin typeface="Arial" charset="0"/>
                <a:ea typeface="Arial" charset="0"/>
                <a:cs typeface="Arial" charset="0"/>
              </a:rPr>
              <a:t>Support for parents and children in the immediate term, and to deal with the ‘knock-on’ effects of lockdown</a:t>
            </a:r>
          </a:p>
        </p:txBody>
      </p:sp>
      <p:sp>
        <p:nvSpPr>
          <p:cNvPr id="22" name="Rectangle 21">
            <a:extLst>
              <a:ext uri="{FF2B5EF4-FFF2-40B4-BE49-F238E27FC236}">
                <a16:creationId xmlns:a16="http://schemas.microsoft.com/office/drawing/2014/main" id="{670E11BF-5DEC-A44B-A433-5BDB0CFC3CF9}"/>
              </a:ext>
            </a:extLst>
          </p:cNvPr>
          <p:cNvSpPr/>
          <p:nvPr/>
        </p:nvSpPr>
        <p:spPr>
          <a:xfrm>
            <a:off x="3717066" y="4108313"/>
            <a:ext cx="3966907" cy="28956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365125" indent="-342900">
              <a:spcAft>
                <a:spcPts val="1200"/>
              </a:spcAft>
              <a:buFont typeface="Arial" charset="0"/>
              <a:buChar char="•"/>
            </a:pPr>
            <a:r>
              <a:rPr lang="en-US" sz="2400" dirty="0">
                <a:solidFill>
                  <a:schemeClr val="tx1"/>
                </a:solidFill>
                <a:latin typeface="Arial" charset="0"/>
                <a:ea typeface="Arial" charset="0"/>
                <a:cs typeface="Arial" charset="0"/>
              </a:rPr>
              <a:t>In the form of council tax breaks or subsidy of meals for children in place of school dinners</a:t>
            </a:r>
          </a:p>
        </p:txBody>
      </p:sp>
      <p:sp>
        <p:nvSpPr>
          <p:cNvPr id="23" name="Rectangular Callout 22">
            <a:extLst>
              <a:ext uri="{FF2B5EF4-FFF2-40B4-BE49-F238E27FC236}">
                <a16:creationId xmlns:a16="http://schemas.microsoft.com/office/drawing/2014/main" id="{D83C159B-9DD1-F94F-B747-709B0F86E5BC}"/>
              </a:ext>
            </a:extLst>
          </p:cNvPr>
          <p:cNvSpPr/>
          <p:nvPr/>
        </p:nvSpPr>
        <p:spPr>
          <a:xfrm>
            <a:off x="3725465" y="7173150"/>
            <a:ext cx="3966906" cy="2297054"/>
          </a:xfrm>
          <a:prstGeom prst="wedgeRectCallout">
            <a:avLst>
              <a:gd name="adj1" fmla="val 3500"/>
              <a:gd name="adj2" fmla="val 6372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a:t>
            </a:r>
            <a:r>
              <a:rPr lang="en-US" sz="2200" i="1" dirty="0">
                <a:solidFill>
                  <a:srgbClr val="000000"/>
                </a:solidFill>
                <a:latin typeface="Arial" charset="0"/>
                <a:ea typeface="Arial" charset="0"/>
                <a:cs typeface="Arial" charset="0"/>
              </a:rPr>
              <a:t>Children are costing me more because of being at home. They could help like they do with school dinners</a:t>
            </a:r>
            <a:r>
              <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rPr>
              <a:t>.”</a:t>
            </a: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(Single parent, </a:t>
            </a:r>
            <a:r>
              <a:rPr lang="en-US" sz="2200" dirty="0">
                <a:solidFill>
                  <a:srgbClr val="000000"/>
                </a:solidFill>
                <a:latin typeface="Arial" charset="0"/>
                <a:ea typeface="Arial" charset="0"/>
                <a:cs typeface="Arial" charset="0"/>
              </a:rPr>
              <a:t>Harlow</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t>
            </a:r>
          </a:p>
        </p:txBody>
      </p:sp>
      <p:sp>
        <p:nvSpPr>
          <p:cNvPr id="24" name="Rectangular Callout 23">
            <a:extLst>
              <a:ext uri="{FF2B5EF4-FFF2-40B4-BE49-F238E27FC236}">
                <a16:creationId xmlns:a16="http://schemas.microsoft.com/office/drawing/2014/main" id="{FBC56582-1390-FC4F-9381-C9E98FC3BED8}"/>
              </a:ext>
            </a:extLst>
          </p:cNvPr>
          <p:cNvSpPr/>
          <p:nvPr/>
        </p:nvSpPr>
        <p:spPr>
          <a:xfrm>
            <a:off x="8064972" y="7173150"/>
            <a:ext cx="3966906" cy="2297054"/>
          </a:xfrm>
          <a:prstGeom prst="wedgeRectCallout">
            <a:avLst>
              <a:gd name="adj1" fmla="val 3500"/>
              <a:gd name="adj2" fmla="val 6372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lvl="0" algn="ctr">
              <a:defRPr/>
            </a:pPr>
            <a:r>
              <a:rPr lang="en-US" sz="2200" i="1" dirty="0">
                <a:solidFill>
                  <a:srgbClr val="000000"/>
                </a:solidFill>
                <a:latin typeface="Arial" charset="0"/>
                <a:ea typeface="Arial" charset="0"/>
                <a:cs typeface="Arial" charset="0"/>
              </a:rPr>
              <a:t>“Mental health is going to be a big thing in the next few years. I do think there will be a knock-on effect.”</a:t>
            </a:r>
            <a:endPar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(Dual parent, Harlow)</a:t>
            </a:r>
          </a:p>
        </p:txBody>
      </p:sp>
      <p:sp>
        <p:nvSpPr>
          <p:cNvPr id="25" name="Rectangular Callout 24">
            <a:extLst>
              <a:ext uri="{FF2B5EF4-FFF2-40B4-BE49-F238E27FC236}">
                <a16:creationId xmlns:a16="http://schemas.microsoft.com/office/drawing/2014/main" id="{0482571C-A3B2-CC49-B6A0-626EE55522AB}"/>
              </a:ext>
            </a:extLst>
          </p:cNvPr>
          <p:cNvSpPr/>
          <p:nvPr/>
        </p:nvSpPr>
        <p:spPr>
          <a:xfrm>
            <a:off x="12414250" y="7173150"/>
            <a:ext cx="3966906" cy="2297054"/>
          </a:xfrm>
          <a:prstGeom prst="wedgeRectCallout">
            <a:avLst>
              <a:gd name="adj1" fmla="val 3500"/>
              <a:gd name="adj2" fmla="val 6372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lvl="0" algn="ctr">
              <a:defRPr/>
            </a:pPr>
            <a:r>
              <a:rPr lang="en-US" sz="2200" i="1" dirty="0">
                <a:solidFill>
                  <a:srgbClr val="000000"/>
                </a:solidFill>
                <a:latin typeface="Arial" charset="0"/>
                <a:ea typeface="Arial" charset="0"/>
                <a:cs typeface="Arial" charset="0"/>
              </a:rPr>
              <a:t>“Key workers have had no childcare provision. They could run play schemes with distancing.”</a:t>
            </a:r>
            <a:endParaRPr kumimoji="0" lang="en-US" sz="2200" b="0" i="1"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2225"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(Dual parent, </a:t>
            </a:r>
            <a:r>
              <a:rPr lang="en-US" sz="2200" dirty="0">
                <a:solidFill>
                  <a:srgbClr val="000000"/>
                </a:solidFill>
                <a:latin typeface="Arial" charset="0"/>
                <a:ea typeface="Arial" charset="0"/>
                <a:cs typeface="Arial" charset="0"/>
              </a:rPr>
              <a:t>Chelmsford</a:t>
            </a:r>
            <a:r>
              <a:rPr kumimoji="0" lang="en-US" sz="2200" b="0" i="0" u="none" strike="noStrike" kern="1200" cap="none" spc="0" normalizeH="0" baseline="0" noProof="0" dirty="0">
                <a:ln>
                  <a:noFill/>
                </a:ln>
                <a:solidFill>
                  <a:srgbClr val="000000"/>
                </a:solidFill>
                <a:effectLst/>
                <a:uLnTx/>
                <a:uFillTx/>
                <a:latin typeface="Arial" charset="0"/>
                <a:ea typeface="Arial" charset="0"/>
                <a:cs typeface="Arial" charset="0"/>
              </a:rPr>
              <a:t>)</a:t>
            </a:r>
          </a:p>
        </p:txBody>
      </p:sp>
      <p:sp>
        <p:nvSpPr>
          <p:cNvPr id="14" name="Text Placeholder 4">
            <a:extLst>
              <a:ext uri="{FF2B5EF4-FFF2-40B4-BE49-F238E27FC236}">
                <a16:creationId xmlns:a16="http://schemas.microsoft.com/office/drawing/2014/main" id="{4309FF95-7EA3-1C4F-A557-573CD2F33DD7}"/>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Conclusion</a:t>
            </a:r>
          </a:p>
        </p:txBody>
      </p:sp>
    </p:spTree>
    <p:extLst>
      <p:ext uri="{BB962C8B-B14F-4D97-AF65-F5344CB8AC3E}">
        <p14:creationId xmlns:p14="http://schemas.microsoft.com/office/powerpoint/2010/main" val="1191617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9345" y="5426075"/>
            <a:ext cx="17301905" cy="4462760"/>
          </a:xfrm>
          <a:prstGeom prst="rect">
            <a:avLst/>
          </a:prstGeom>
          <a:noFill/>
        </p:spPr>
        <p:txBody>
          <a:bodyPr wrap="square"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Arial" charset="0"/>
                <a:cs typeface="Arial" charset="0"/>
              </a:rPr>
              <a:t>For more</a:t>
            </a:r>
            <a:r>
              <a:rPr kumimoji="0" lang="en-US" sz="2400" b="1" i="0" u="none" strike="noStrike" kern="1200" cap="none" spc="-25" normalizeH="0" baseline="0" noProof="0" dirty="0">
                <a:ln>
                  <a:noFill/>
                </a:ln>
                <a:solidFill>
                  <a:srgbClr val="FFFFFF"/>
                </a:solidFill>
                <a:effectLst/>
                <a:uLnTx/>
                <a:uFillTx/>
                <a:latin typeface="Arial" charset="0"/>
                <a:ea typeface="Arial" charset="0"/>
                <a:cs typeface="Arial" charset="0"/>
              </a:rPr>
              <a:t> </a:t>
            </a:r>
            <a:r>
              <a:rPr kumimoji="0" lang="en-US" sz="2400" b="1" i="0" u="none" strike="noStrike" kern="1200" cap="none" spc="-5" normalizeH="0" baseline="0" noProof="0" dirty="0">
                <a:ln>
                  <a:noFill/>
                </a:ln>
                <a:solidFill>
                  <a:srgbClr val="FFFFFF"/>
                </a:solidFill>
                <a:effectLst/>
                <a:uLnTx/>
                <a:uFillTx/>
                <a:latin typeface="Arial" charset="0"/>
                <a:ea typeface="Arial" charset="0"/>
                <a:cs typeface="Arial" charset="0"/>
              </a:rPr>
              <a:t>information:</a:t>
            </a:r>
            <a:endPar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Arial" charset="0"/>
                <a:cs typeface="Arial" charset="0"/>
              </a:rPr>
              <a:t>Lucy Bush, Research Director | </a:t>
            </a:r>
            <a:r>
              <a:rPr kumimoji="0" lang="en-US" sz="2400" b="0" i="0" u="none" strike="noStrike" kern="1200" cap="none" spc="0" normalizeH="0" baseline="0" noProof="0" dirty="0" err="1">
                <a:ln>
                  <a:noFill/>
                </a:ln>
                <a:solidFill>
                  <a:srgbClr val="FFFFFF"/>
                </a:solidFill>
                <a:effectLst/>
                <a:uLnTx/>
                <a:uFillTx/>
                <a:latin typeface="Arial" charset="0"/>
                <a:ea typeface="Arial" charset="0"/>
                <a:cs typeface="Arial" charset="0"/>
              </a:rPr>
              <a:t>lbush@britainthinks.com</a:t>
            </a: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12700" marR="0" lvl="0" indent="0" algn="l" defTabSz="914400" rtl="0" eaLnBrk="1" fontAlgn="auto" latinLnBrk="0" hangingPunct="1">
              <a:lnSpc>
                <a:spcPct val="100000"/>
              </a:lnSpc>
              <a:spcBef>
                <a:spcPts val="1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Arial" charset="0"/>
                <a:cs typeface="Arial" charset="0"/>
              </a:rPr>
              <a:t>Michaela Rhode, Associate Director | </a:t>
            </a:r>
            <a:r>
              <a:rPr kumimoji="0" lang="en-US" sz="2400" b="0" i="0" u="none" strike="noStrike" kern="1200" cap="none" spc="0" normalizeH="0" baseline="0" noProof="0" dirty="0" err="1">
                <a:ln>
                  <a:noFill/>
                </a:ln>
                <a:solidFill>
                  <a:srgbClr val="FFFFFF"/>
                </a:solidFill>
                <a:effectLst/>
                <a:uLnTx/>
                <a:uFillTx/>
                <a:latin typeface="Arial" charset="0"/>
                <a:ea typeface="Arial" charset="0"/>
                <a:cs typeface="Arial" charset="0"/>
              </a:rPr>
              <a:t>mrhode@britainthinks.com</a:t>
            </a:r>
            <a:r>
              <a:rPr kumimoji="0" lang="en-US" sz="2400" b="0" i="0" u="none" strike="noStrike" kern="1200" cap="none" spc="0" normalizeH="0" baseline="0" noProof="0" dirty="0">
                <a:ln>
                  <a:noFill/>
                </a:ln>
                <a:solidFill>
                  <a:srgbClr val="FFFFFF"/>
                </a:solidFill>
                <a:effectLst/>
                <a:uLnTx/>
                <a:uFillTx/>
                <a:latin typeface="Arial" charset="0"/>
                <a:ea typeface="Arial" charset="0"/>
                <a:cs typeface="Arial" charset="0"/>
              </a:rPr>
              <a:t> </a:t>
            </a:r>
          </a:p>
          <a:p>
            <a:pPr marL="12700" marR="0" lvl="0" indent="0" algn="l" defTabSz="914400" rtl="0" eaLnBrk="1" fontAlgn="auto" latinLnBrk="0" hangingPunct="1">
              <a:lnSpc>
                <a:spcPct val="100000"/>
              </a:lnSpc>
              <a:spcBef>
                <a:spcPts val="1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Arial" charset="0"/>
                <a:cs typeface="Arial" charset="0"/>
              </a:rPr>
              <a:t>Tom Brookes, Senior Research Executive | </a:t>
            </a:r>
            <a:r>
              <a:rPr kumimoji="0" lang="en-US" sz="2400" b="0" i="0" u="none" strike="noStrike" kern="1200" cap="none" spc="0" normalizeH="0" baseline="0" noProof="0" dirty="0" err="1">
                <a:ln>
                  <a:noFill/>
                </a:ln>
                <a:solidFill>
                  <a:srgbClr val="FFFFFF"/>
                </a:solidFill>
                <a:effectLst/>
                <a:uLnTx/>
                <a:uFillTx/>
                <a:latin typeface="Arial" charset="0"/>
                <a:ea typeface="Arial" charset="0"/>
                <a:cs typeface="Arial" charset="0"/>
              </a:rPr>
              <a:t>tbrookes@britainthinks.com</a:t>
            </a:r>
            <a:r>
              <a:rPr kumimoji="0" lang="en-US" sz="2400" b="0" i="0" u="none" strike="noStrike" kern="1200" cap="none" spc="0" normalizeH="0" baseline="0" noProof="0" dirty="0">
                <a:ln>
                  <a:noFill/>
                </a:ln>
                <a:solidFill>
                  <a:srgbClr val="FFFFFF"/>
                </a:solidFill>
                <a:effectLst/>
                <a:uLnTx/>
                <a:uFillTx/>
                <a:latin typeface="Arial" charset="0"/>
                <a:ea typeface="Arial" charset="0"/>
                <a:cs typeface="Arial" charset="0"/>
              </a:rPr>
              <a:t>	</a:t>
            </a:r>
          </a:p>
          <a:p>
            <a:pPr marL="12700" marR="0" lvl="0" indent="0" algn="l" defTabSz="914400" rtl="0" eaLnBrk="1" fontAlgn="auto" latinLnBrk="0" hangingPunct="1">
              <a:lnSpc>
                <a:spcPct val="100000"/>
              </a:lnSpc>
              <a:spcBef>
                <a:spcPts val="1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Arial" charset="0"/>
                <a:cs typeface="Arial" charset="0"/>
              </a:rPr>
              <a:t>Alice Haywood, Research Executive | </a:t>
            </a:r>
            <a:r>
              <a:rPr kumimoji="0" lang="en-US" sz="2400" b="0" i="0" u="none" strike="noStrike" kern="1200" cap="none" spc="0" normalizeH="0" baseline="0" noProof="0" dirty="0" err="1">
                <a:ln>
                  <a:noFill/>
                </a:ln>
                <a:solidFill>
                  <a:srgbClr val="FFFFFF"/>
                </a:solidFill>
                <a:effectLst/>
                <a:uLnTx/>
                <a:uFillTx/>
                <a:latin typeface="Arial" charset="0"/>
                <a:ea typeface="Arial" charset="0"/>
                <a:cs typeface="Arial" charset="0"/>
              </a:rPr>
              <a:t>ahaywood@britainthinks.com</a:t>
            </a: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12700" marR="5080" lvl="0" indent="0" algn="l" defTabSz="914400" rtl="0" eaLnBrk="1" fontAlgn="auto" latinLnBrk="0" hangingPunct="1">
              <a:lnSpc>
                <a:spcPct val="100400"/>
              </a:lnSpc>
              <a:spcBef>
                <a:spcPts val="0"/>
              </a:spcBef>
              <a:spcAft>
                <a:spcPts val="0"/>
              </a:spcAft>
              <a:buClrTx/>
              <a:buSzTx/>
              <a:buFontTx/>
              <a:buNone/>
              <a:tabLst/>
              <a:defRPr/>
            </a:pPr>
            <a:endParaRPr kumimoji="0" lang="en-US" sz="2400" b="0" i="0" u="none" strike="noStrike" kern="1200" cap="none" spc="-5" normalizeH="0" baseline="0" noProof="0" dirty="0">
              <a:ln>
                <a:noFill/>
              </a:ln>
              <a:solidFill>
                <a:srgbClr val="FFFFFF"/>
              </a:solidFill>
              <a:effectLst/>
              <a:uLnTx/>
              <a:uFillTx/>
              <a:latin typeface="Arial" charset="0"/>
              <a:ea typeface="Arial" charset="0"/>
              <a:cs typeface="Arial" charset="0"/>
            </a:endParaRPr>
          </a:p>
          <a:p>
            <a:pPr marL="12700" marR="5080" lvl="0" indent="0" algn="l" defTabSz="914400" rtl="0" eaLnBrk="1" fontAlgn="auto" latinLnBrk="0" hangingPunct="1">
              <a:lnSpc>
                <a:spcPct val="100400"/>
              </a:lnSpc>
              <a:spcBef>
                <a:spcPts val="0"/>
              </a:spcBef>
              <a:spcAft>
                <a:spcPts val="0"/>
              </a:spcAft>
              <a:buClrTx/>
              <a:buSzTx/>
              <a:buFontTx/>
              <a:buNone/>
              <a:tabLst/>
              <a:defRPr/>
            </a:pPr>
            <a:r>
              <a:rPr kumimoji="0" lang="en-US" sz="2400" b="0" i="0" u="none" strike="noStrike" kern="1200" cap="none" spc="-5" normalizeH="0" baseline="0" noProof="0" dirty="0" err="1">
                <a:ln>
                  <a:noFill/>
                </a:ln>
                <a:solidFill>
                  <a:srgbClr val="FFFFFF"/>
                </a:solidFill>
                <a:effectLst/>
                <a:uLnTx/>
                <a:uFillTx/>
                <a:latin typeface="Arial" charset="0"/>
                <a:ea typeface="Arial" charset="0"/>
                <a:cs typeface="Arial" charset="0"/>
              </a:rPr>
              <a:t>Britain</a:t>
            </a:r>
            <a:r>
              <a:rPr kumimoji="0" lang="en-US" sz="2400" b="0" i="0" u="none" strike="noStrike" kern="1200" cap="none" spc="0" normalizeH="0" baseline="0" noProof="0" dirty="0" err="1">
                <a:ln>
                  <a:noFill/>
                </a:ln>
                <a:solidFill>
                  <a:srgbClr val="FFFFFF"/>
                </a:solidFill>
                <a:effectLst/>
                <a:uLnTx/>
                <a:uFillTx/>
                <a:latin typeface="Arial" charset="0"/>
                <a:ea typeface="Arial" charset="0"/>
                <a:cs typeface="Arial" charset="0"/>
              </a:rPr>
              <a:t>Thinks</a:t>
            </a:r>
            <a:r>
              <a:rPr kumimoji="0" lang="en-US" sz="2400" b="0" i="0" u="none" strike="noStrike" kern="1200" cap="none" spc="0" normalizeH="0" baseline="0" noProof="0" dirty="0">
                <a:ln>
                  <a:noFill/>
                </a:ln>
                <a:solidFill>
                  <a:srgbClr val="FFFFFF"/>
                </a:solidFill>
                <a:effectLst/>
                <a:uLnTx/>
                <a:uFillTx/>
                <a:latin typeface="Arial" charset="0"/>
                <a:ea typeface="Arial" charset="0"/>
                <a:cs typeface="Arial" charset="0"/>
              </a:rPr>
              <a:t> </a:t>
            </a:r>
          </a:p>
          <a:p>
            <a:pPr marL="12700" marR="5080" lvl="0" indent="0" algn="l" defTabSz="914400" rtl="0" eaLnBrk="1" fontAlgn="auto" latinLnBrk="0" hangingPunct="1">
              <a:lnSpc>
                <a:spcPct val="1004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Arial" charset="0"/>
                <a:cs typeface="Arial" charset="0"/>
              </a:rPr>
              <a:t>Somerset</a:t>
            </a:r>
            <a:r>
              <a:rPr kumimoji="0" lang="en-US" sz="2400" b="0" i="0" u="none" strike="noStrike" kern="1200" cap="none" spc="-60" normalizeH="0" baseline="0" noProof="0" dirty="0">
                <a:ln>
                  <a:noFill/>
                </a:ln>
                <a:solidFill>
                  <a:srgbClr val="FFFFFF"/>
                </a:solidFill>
                <a:effectLst/>
                <a:uLnTx/>
                <a:uFillTx/>
                <a:latin typeface="Arial" charset="0"/>
                <a:ea typeface="Arial" charset="0"/>
                <a:cs typeface="Arial" charset="0"/>
              </a:rPr>
              <a:t> </a:t>
            </a:r>
            <a:r>
              <a:rPr kumimoji="0" lang="en-US" sz="2400" b="0" i="0" u="none" strike="noStrike" kern="1200" cap="none" spc="0" normalizeH="0" baseline="0" noProof="0" dirty="0">
                <a:ln>
                  <a:noFill/>
                </a:ln>
                <a:solidFill>
                  <a:srgbClr val="FFFFFF"/>
                </a:solidFill>
                <a:effectLst/>
                <a:uLnTx/>
                <a:uFillTx/>
                <a:latin typeface="Arial" charset="0"/>
                <a:ea typeface="Arial" charset="0"/>
                <a:cs typeface="Arial" charset="0"/>
              </a:rPr>
              <a:t>House </a:t>
            </a:r>
          </a:p>
          <a:p>
            <a:pPr marL="12700" marR="5080" lvl="0" indent="0" algn="l" defTabSz="914400" rtl="0" eaLnBrk="1" fontAlgn="auto" latinLnBrk="0" hangingPunct="1">
              <a:lnSpc>
                <a:spcPct val="1004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Arial" charset="0"/>
                <a:cs typeface="Arial" charset="0"/>
              </a:rPr>
              <a:t>Strand</a:t>
            </a: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12700" marR="721995" lvl="0" indent="0" algn="l" defTabSz="914400" rtl="0" eaLnBrk="1" fontAlgn="auto" latinLnBrk="0" hangingPunct="1">
              <a:lnSpc>
                <a:spcPct val="100400"/>
              </a:lnSpc>
              <a:spcBef>
                <a:spcPts val="0"/>
              </a:spcBef>
              <a:spcAft>
                <a:spcPts val="0"/>
              </a:spcAft>
              <a:buClrTx/>
              <a:buSzTx/>
              <a:buFontTx/>
              <a:buNone/>
              <a:tabLst/>
              <a:defRPr/>
            </a:pPr>
            <a:r>
              <a:rPr kumimoji="0" lang="en-US" sz="2400" b="0" i="0" u="none" strike="noStrike" kern="1200" cap="none" spc="-5" normalizeH="0" baseline="0" noProof="0" dirty="0">
                <a:ln>
                  <a:noFill/>
                </a:ln>
                <a:solidFill>
                  <a:srgbClr val="FFFFFF"/>
                </a:solidFill>
                <a:effectLst/>
                <a:uLnTx/>
                <a:uFillTx/>
                <a:latin typeface="Arial" charset="0"/>
                <a:ea typeface="Arial" charset="0"/>
                <a:cs typeface="Arial" charset="0"/>
              </a:rPr>
              <a:t>London  </a:t>
            </a:r>
          </a:p>
          <a:p>
            <a:pPr marL="12700" marR="721995" lvl="0" indent="0" algn="l" defTabSz="914400" rtl="0" eaLnBrk="1" fontAlgn="auto" latinLnBrk="0" hangingPunct="1">
              <a:lnSpc>
                <a:spcPct val="100400"/>
              </a:lnSpc>
              <a:spcBef>
                <a:spcPts val="0"/>
              </a:spcBef>
              <a:spcAft>
                <a:spcPts val="0"/>
              </a:spcAft>
              <a:buClrTx/>
              <a:buSzTx/>
              <a:buFontTx/>
              <a:buNone/>
              <a:tabLst/>
              <a:defRPr/>
            </a:pPr>
            <a:r>
              <a:rPr kumimoji="0" lang="en-US" sz="2400" b="0" i="0" u="none" strike="noStrike" kern="1200" cap="none" spc="5" normalizeH="0" baseline="0" noProof="0" dirty="0">
                <a:ln>
                  <a:noFill/>
                </a:ln>
                <a:solidFill>
                  <a:srgbClr val="FFFFFF"/>
                </a:solidFill>
                <a:effectLst/>
                <a:uLnTx/>
                <a:uFillTx/>
                <a:latin typeface="Arial" charset="0"/>
                <a:ea typeface="Arial" charset="0"/>
                <a:cs typeface="Arial" charset="0"/>
              </a:rPr>
              <a:t>WC2R</a:t>
            </a:r>
            <a:r>
              <a:rPr kumimoji="0" lang="en-US" sz="2400" b="0" i="0" u="none" strike="noStrike" kern="1200" cap="none" spc="-100" normalizeH="0" baseline="0" noProof="0" dirty="0">
                <a:ln>
                  <a:noFill/>
                </a:ln>
                <a:solidFill>
                  <a:srgbClr val="FFFFFF"/>
                </a:solidFill>
                <a:effectLst/>
                <a:uLnTx/>
                <a:uFillTx/>
                <a:latin typeface="Arial" charset="0"/>
                <a:ea typeface="Arial" charset="0"/>
                <a:cs typeface="Arial" charset="0"/>
              </a:rPr>
              <a:t> </a:t>
            </a:r>
            <a:r>
              <a:rPr kumimoji="0" lang="en-US" sz="2400" b="0" i="0" u="none" strike="noStrike" kern="1200" cap="none" spc="0" normalizeH="0" baseline="0" noProof="0" dirty="0">
                <a:ln>
                  <a:noFill/>
                </a:ln>
                <a:solidFill>
                  <a:srgbClr val="FFFFFF"/>
                </a:solidFill>
                <a:effectLst/>
                <a:uLnTx/>
                <a:uFillTx/>
                <a:latin typeface="Arial" charset="0"/>
                <a:ea typeface="Arial" charset="0"/>
                <a:cs typeface="Arial" charset="0"/>
              </a:rPr>
              <a:t>1LA</a:t>
            </a:r>
            <a:endPar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20143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A0416E-2482-1E4B-BADA-D43874765C1C}"/>
              </a:ext>
            </a:extLst>
          </p:cNvPr>
          <p:cNvSpPr>
            <a:spLocks noGrp="1"/>
          </p:cNvSpPr>
          <p:nvPr>
            <p:ph type="body" sz="quarter" idx="22"/>
          </p:nvPr>
        </p:nvSpPr>
        <p:spPr/>
        <p:txBody>
          <a:bodyPr/>
          <a:lstStyle/>
          <a:p>
            <a:r>
              <a:rPr lang="en-US" dirty="0"/>
              <a:t>Methodology</a:t>
            </a:r>
          </a:p>
        </p:txBody>
      </p:sp>
      <p:sp>
        <p:nvSpPr>
          <p:cNvPr id="3" name="Text Placeholder 2">
            <a:extLst>
              <a:ext uri="{FF2B5EF4-FFF2-40B4-BE49-F238E27FC236}">
                <a16:creationId xmlns:a16="http://schemas.microsoft.com/office/drawing/2014/main" id="{6609F99A-7FDD-5848-A829-7DEADD55177F}"/>
              </a:ext>
            </a:extLst>
          </p:cNvPr>
          <p:cNvSpPr>
            <a:spLocks noGrp="1"/>
          </p:cNvSpPr>
          <p:nvPr>
            <p:ph type="body" sz="quarter" idx="12"/>
          </p:nvPr>
        </p:nvSpPr>
        <p:spPr>
          <a:xfrm>
            <a:off x="1581901" y="2858391"/>
            <a:ext cx="17019589" cy="3375713"/>
          </a:xfrm>
        </p:spPr>
        <p:txBody>
          <a:bodyPr>
            <a:normAutofit fontScale="92500" lnSpcReduction="10000"/>
          </a:bodyPr>
          <a:lstStyle/>
          <a:p>
            <a:r>
              <a:rPr lang="en-US" dirty="0"/>
              <a:t>Fieldwork was conducted with 14 families living across Essex. Participants had previously taken part in the longitudinal phase of research in the initial project</a:t>
            </a:r>
          </a:p>
          <a:p>
            <a:pPr lvl="1"/>
            <a:r>
              <a:rPr lang="en-US" dirty="0"/>
              <a:t>The fieldwork team therefore began this piece of work with a detailed understanding of the lives of each family in the sample, ensuring that insight built upon prior knowledge and established moderator-participant relationships</a:t>
            </a:r>
          </a:p>
          <a:p>
            <a:r>
              <a:rPr lang="en-US" dirty="0"/>
              <a:t>Longitudinal qualitative research was conducted from Thursday 9</a:t>
            </a:r>
            <a:r>
              <a:rPr lang="en-US" baseline="30000" dirty="0"/>
              <a:t>th</a:t>
            </a:r>
            <a:r>
              <a:rPr lang="en-US" dirty="0"/>
              <a:t> April through to Friday 5</a:t>
            </a:r>
            <a:r>
              <a:rPr lang="en-US" baseline="30000" dirty="0"/>
              <a:t>th</a:t>
            </a:r>
            <a:r>
              <a:rPr lang="en-US" dirty="0"/>
              <a:t> June and consisted of the following:</a:t>
            </a:r>
          </a:p>
          <a:p>
            <a:endParaRPr lang="en-US" dirty="0"/>
          </a:p>
        </p:txBody>
      </p:sp>
      <p:sp>
        <p:nvSpPr>
          <p:cNvPr id="4" name="Slide Number Placeholder 3">
            <a:extLst>
              <a:ext uri="{FF2B5EF4-FFF2-40B4-BE49-F238E27FC236}">
                <a16:creationId xmlns:a16="http://schemas.microsoft.com/office/drawing/2014/main" id="{9B1D6B7C-DE2D-D14E-8BD1-A76A23806C98}"/>
              </a:ext>
            </a:extLst>
          </p:cNvPr>
          <p:cNvSpPr>
            <a:spLocks noGrp="1"/>
          </p:cNvSpPr>
          <p:nvPr>
            <p:ph type="sldNum" sz="quarter" idx="4"/>
          </p:nvPr>
        </p:nvSpPr>
        <p:spPr/>
        <p:txBody>
          <a:bodyPr/>
          <a:lstStyle/>
          <a:p>
            <a:fld id="{B6F15528-21DE-4FAA-801E-634DDDAF4B2B}" type="slidenum">
              <a:rPr lang="uk-UA" smtClean="0"/>
              <a:pPr/>
              <a:t>6</a:t>
            </a:fld>
            <a:endParaRPr lang="uk-UA" dirty="0"/>
          </a:p>
        </p:txBody>
      </p:sp>
      <p:sp>
        <p:nvSpPr>
          <p:cNvPr id="5" name="Footer Placeholder 4">
            <a:extLst>
              <a:ext uri="{FF2B5EF4-FFF2-40B4-BE49-F238E27FC236}">
                <a16:creationId xmlns:a16="http://schemas.microsoft.com/office/drawing/2014/main" id="{6D86101A-BFA5-3A4D-A963-73B7C52E248D}"/>
              </a:ext>
            </a:extLst>
          </p:cNvPr>
          <p:cNvSpPr>
            <a:spLocks noGrp="1"/>
          </p:cNvSpPr>
          <p:nvPr>
            <p:ph type="ftr" sz="quarter" idx="3"/>
          </p:nvPr>
        </p:nvSpPr>
        <p:spPr/>
        <p:txBody>
          <a:bodyPr/>
          <a:lstStyle/>
          <a:p>
            <a:pPr marL="12700">
              <a:lnSpc>
                <a:spcPts val="1515"/>
              </a:lnSpc>
            </a:pPr>
            <a:r>
              <a:rPr lang="en-US"/>
              <a:t>BritainThinks | Private and</a:t>
            </a:r>
            <a:r>
              <a:rPr lang="en-US" spc="-100"/>
              <a:t> </a:t>
            </a:r>
            <a:r>
              <a:rPr lang="en-US"/>
              <a:t>Confidential</a:t>
            </a:r>
            <a:endParaRPr lang="en-US" dirty="0"/>
          </a:p>
        </p:txBody>
      </p:sp>
      <p:grpSp>
        <p:nvGrpSpPr>
          <p:cNvPr id="6" name="Group 5">
            <a:extLst>
              <a:ext uri="{FF2B5EF4-FFF2-40B4-BE49-F238E27FC236}">
                <a16:creationId xmlns:a16="http://schemas.microsoft.com/office/drawing/2014/main" id="{6492176F-58D5-43A1-B236-BC32E419CF05}"/>
              </a:ext>
            </a:extLst>
          </p:cNvPr>
          <p:cNvGrpSpPr/>
          <p:nvPr/>
        </p:nvGrpSpPr>
        <p:grpSpPr>
          <a:xfrm>
            <a:off x="1593828" y="6591987"/>
            <a:ext cx="17019588" cy="3101288"/>
            <a:chOff x="1593828" y="6591987"/>
            <a:chExt cx="17019588" cy="3101288"/>
          </a:xfrm>
        </p:grpSpPr>
        <p:sp>
          <p:nvSpPr>
            <p:cNvPr id="7" name="Rectangle 6">
              <a:extLst>
                <a:ext uri="{FF2B5EF4-FFF2-40B4-BE49-F238E27FC236}">
                  <a16:creationId xmlns:a16="http://schemas.microsoft.com/office/drawing/2014/main" id="{BD26D41E-26E4-0049-B007-DDDFBFBCF48E}"/>
                </a:ext>
              </a:extLst>
            </p:cNvPr>
            <p:cNvSpPr/>
            <p:nvPr/>
          </p:nvSpPr>
          <p:spPr>
            <a:xfrm>
              <a:off x="1593828" y="6591987"/>
              <a:ext cx="4572022" cy="202473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Weeks 1 – 4 </a:t>
              </a:r>
            </a:p>
            <a:p>
              <a:pPr marL="22225" algn="ctr"/>
              <a:r>
                <a:rPr lang="en-US" sz="2800" dirty="0">
                  <a:solidFill>
                    <a:schemeClr val="bg1"/>
                  </a:solidFill>
                  <a:latin typeface="Arial" charset="0"/>
                  <a:ea typeface="Arial" charset="0"/>
                  <a:cs typeface="Arial" charset="0"/>
                </a:rPr>
                <a:t>9</a:t>
              </a:r>
              <a:r>
                <a:rPr lang="en-US" sz="2800" baseline="30000" dirty="0">
                  <a:solidFill>
                    <a:schemeClr val="bg1"/>
                  </a:solidFill>
                  <a:latin typeface="Arial" charset="0"/>
                  <a:ea typeface="Arial" charset="0"/>
                  <a:cs typeface="Arial" charset="0"/>
                </a:rPr>
                <a:t>th</a:t>
              </a:r>
              <a:r>
                <a:rPr lang="en-US" sz="2800" dirty="0">
                  <a:solidFill>
                    <a:schemeClr val="bg1"/>
                  </a:solidFill>
                  <a:latin typeface="Arial" charset="0"/>
                  <a:ea typeface="Arial" charset="0"/>
                  <a:cs typeface="Arial" charset="0"/>
                </a:rPr>
                <a:t> April – 7</a:t>
              </a:r>
              <a:r>
                <a:rPr lang="en-US" sz="2800" baseline="30000" dirty="0">
                  <a:solidFill>
                    <a:schemeClr val="bg1"/>
                  </a:solidFill>
                  <a:latin typeface="Arial" charset="0"/>
                  <a:ea typeface="Arial" charset="0"/>
                  <a:cs typeface="Arial" charset="0"/>
                </a:rPr>
                <a:t>th</a:t>
              </a:r>
              <a:r>
                <a:rPr lang="en-US" sz="2800" dirty="0">
                  <a:solidFill>
                    <a:schemeClr val="bg1"/>
                  </a:solidFill>
                  <a:latin typeface="Arial" charset="0"/>
                  <a:ea typeface="Arial" charset="0"/>
                  <a:cs typeface="Arial" charset="0"/>
                </a:rPr>
                <a:t> May</a:t>
              </a:r>
            </a:p>
          </p:txBody>
        </p:sp>
        <p:sp>
          <p:nvSpPr>
            <p:cNvPr id="8" name="Rectangle 7">
              <a:extLst>
                <a:ext uri="{FF2B5EF4-FFF2-40B4-BE49-F238E27FC236}">
                  <a16:creationId xmlns:a16="http://schemas.microsoft.com/office/drawing/2014/main" id="{04EF1BDB-59D6-AB4C-8094-FF3B8560A42E}"/>
                </a:ext>
              </a:extLst>
            </p:cNvPr>
            <p:cNvSpPr/>
            <p:nvPr/>
          </p:nvSpPr>
          <p:spPr>
            <a:xfrm>
              <a:off x="6470650" y="6591987"/>
              <a:ext cx="12142766" cy="94818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365125" indent="-342900">
                <a:spcAft>
                  <a:spcPts val="1200"/>
                </a:spcAft>
                <a:buFont typeface="Arial" charset="0"/>
                <a:buChar char="•"/>
              </a:pPr>
              <a:r>
                <a:rPr lang="en-US" sz="2200" b="1" dirty="0">
                  <a:solidFill>
                    <a:schemeClr val="tx1"/>
                  </a:solidFill>
                  <a:latin typeface="Arial" charset="0"/>
                  <a:ea typeface="Arial" charset="0"/>
                  <a:cs typeface="Arial" charset="0"/>
                </a:rPr>
                <a:t>Online community </a:t>
              </a:r>
              <a:r>
                <a:rPr lang="en-US" sz="2200" dirty="0">
                  <a:solidFill>
                    <a:schemeClr val="tx1"/>
                  </a:solidFill>
                  <a:latin typeface="Arial" charset="0"/>
                  <a:ea typeface="Arial" charset="0"/>
                  <a:cs typeface="Arial" charset="0"/>
                </a:rPr>
                <a:t>in which participants completed a regular diary exercise and weekly, topic-specific questions</a:t>
              </a:r>
              <a:endParaRPr lang="en-US" sz="2200" b="1" dirty="0">
                <a:solidFill>
                  <a:schemeClr val="tx1"/>
                </a:solidFill>
                <a:latin typeface="Arial" charset="0"/>
                <a:ea typeface="Arial" charset="0"/>
                <a:cs typeface="Arial" charset="0"/>
              </a:endParaRPr>
            </a:p>
          </p:txBody>
        </p:sp>
        <p:sp>
          <p:nvSpPr>
            <p:cNvPr id="9" name="Rectangle 8">
              <a:extLst>
                <a:ext uri="{FF2B5EF4-FFF2-40B4-BE49-F238E27FC236}">
                  <a16:creationId xmlns:a16="http://schemas.microsoft.com/office/drawing/2014/main" id="{3406BE7E-A27D-5D4C-B2F7-C02FAEA4F917}"/>
                </a:ext>
              </a:extLst>
            </p:cNvPr>
            <p:cNvSpPr/>
            <p:nvPr/>
          </p:nvSpPr>
          <p:spPr>
            <a:xfrm>
              <a:off x="6470650" y="7668541"/>
              <a:ext cx="12142766" cy="94818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365125" indent="-342900">
                <a:spcAft>
                  <a:spcPts val="1200"/>
                </a:spcAft>
                <a:buFont typeface="Arial" charset="0"/>
                <a:buChar char="•"/>
              </a:pPr>
              <a:r>
                <a:rPr lang="en-US" sz="2200" b="1" dirty="0">
                  <a:solidFill>
                    <a:schemeClr val="tx1"/>
                  </a:solidFill>
                  <a:latin typeface="Arial" charset="0"/>
                  <a:ea typeface="Arial" charset="0"/>
                  <a:cs typeface="Arial" charset="0"/>
                </a:rPr>
                <a:t>Weekly telephone interviews</a:t>
              </a:r>
              <a:r>
                <a:rPr lang="en-US" sz="2200" dirty="0">
                  <a:solidFill>
                    <a:schemeClr val="tx1"/>
                  </a:solidFill>
                  <a:latin typeface="Arial" charset="0"/>
                  <a:ea typeface="Arial" charset="0"/>
                  <a:cs typeface="Arial" charset="0"/>
                </a:rPr>
                <a:t> lasting 30-45 minutes each, and each on a different topic (corresponding with the topic covered in the online community)</a:t>
              </a:r>
              <a:endParaRPr lang="en-US" sz="2200" b="1" dirty="0">
                <a:solidFill>
                  <a:schemeClr val="tx1"/>
                </a:solidFill>
                <a:latin typeface="Arial" charset="0"/>
                <a:ea typeface="Arial" charset="0"/>
                <a:cs typeface="Arial" charset="0"/>
              </a:endParaRPr>
            </a:p>
          </p:txBody>
        </p:sp>
        <p:sp>
          <p:nvSpPr>
            <p:cNvPr id="10" name="Rectangle 9">
              <a:extLst>
                <a:ext uri="{FF2B5EF4-FFF2-40B4-BE49-F238E27FC236}">
                  <a16:creationId xmlns:a16="http://schemas.microsoft.com/office/drawing/2014/main" id="{BB11BC90-896E-E643-A02C-59C1714E8546}"/>
                </a:ext>
              </a:extLst>
            </p:cNvPr>
            <p:cNvSpPr/>
            <p:nvPr/>
          </p:nvSpPr>
          <p:spPr>
            <a:xfrm>
              <a:off x="1593828" y="8745095"/>
              <a:ext cx="4572022" cy="94818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algn="ctr"/>
              <a:r>
                <a:rPr lang="en-US" sz="2800" b="1" dirty="0">
                  <a:solidFill>
                    <a:schemeClr val="bg1"/>
                  </a:solidFill>
                  <a:latin typeface="Arial" charset="0"/>
                  <a:ea typeface="Arial" charset="0"/>
                  <a:cs typeface="Arial" charset="0"/>
                </a:rPr>
                <a:t>Weeks 7 – 8</a:t>
              </a:r>
            </a:p>
            <a:p>
              <a:pPr marL="22225" algn="ctr"/>
              <a:r>
                <a:rPr lang="en-US" sz="2800" dirty="0">
                  <a:solidFill>
                    <a:schemeClr val="bg1"/>
                  </a:solidFill>
                  <a:latin typeface="Arial" charset="0"/>
                  <a:ea typeface="Arial" charset="0"/>
                  <a:cs typeface="Arial" charset="0"/>
                </a:rPr>
                <a:t>25</a:t>
              </a:r>
              <a:r>
                <a:rPr lang="en-US" sz="2800" baseline="30000" dirty="0">
                  <a:solidFill>
                    <a:schemeClr val="bg1"/>
                  </a:solidFill>
                  <a:latin typeface="Arial" charset="0"/>
                  <a:ea typeface="Arial" charset="0"/>
                  <a:cs typeface="Arial" charset="0"/>
                </a:rPr>
                <a:t>th</a:t>
              </a:r>
              <a:r>
                <a:rPr lang="en-US" sz="2800" dirty="0">
                  <a:solidFill>
                    <a:schemeClr val="bg1"/>
                  </a:solidFill>
                  <a:latin typeface="Arial" charset="0"/>
                  <a:ea typeface="Arial" charset="0"/>
                  <a:cs typeface="Arial" charset="0"/>
                </a:rPr>
                <a:t> May – 5</a:t>
              </a:r>
              <a:r>
                <a:rPr lang="en-US" sz="2800" baseline="30000" dirty="0">
                  <a:solidFill>
                    <a:schemeClr val="bg1"/>
                  </a:solidFill>
                  <a:latin typeface="Arial" charset="0"/>
                  <a:ea typeface="Arial" charset="0"/>
                  <a:cs typeface="Arial" charset="0"/>
                </a:rPr>
                <a:t>th</a:t>
              </a:r>
              <a:r>
                <a:rPr lang="en-US" sz="2800" dirty="0">
                  <a:solidFill>
                    <a:schemeClr val="bg1"/>
                  </a:solidFill>
                  <a:latin typeface="Arial" charset="0"/>
                  <a:ea typeface="Arial" charset="0"/>
                  <a:cs typeface="Arial" charset="0"/>
                </a:rPr>
                <a:t> June</a:t>
              </a:r>
            </a:p>
          </p:txBody>
        </p:sp>
        <p:sp>
          <p:nvSpPr>
            <p:cNvPr id="11" name="Rectangle 10">
              <a:extLst>
                <a:ext uri="{FF2B5EF4-FFF2-40B4-BE49-F238E27FC236}">
                  <a16:creationId xmlns:a16="http://schemas.microsoft.com/office/drawing/2014/main" id="{A0C527DB-533C-0949-88D9-EEA1C5866E73}"/>
                </a:ext>
              </a:extLst>
            </p:cNvPr>
            <p:cNvSpPr/>
            <p:nvPr/>
          </p:nvSpPr>
          <p:spPr>
            <a:xfrm>
              <a:off x="6470650" y="8745095"/>
              <a:ext cx="12142766" cy="948180"/>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365125" indent="-342900">
                <a:spcAft>
                  <a:spcPts val="1200"/>
                </a:spcAft>
                <a:buFont typeface="Arial" charset="0"/>
                <a:buChar char="•"/>
              </a:pPr>
              <a:r>
                <a:rPr lang="en-US" sz="2200" b="1" dirty="0">
                  <a:solidFill>
                    <a:schemeClr val="tx1"/>
                  </a:solidFill>
                  <a:latin typeface="Arial" charset="0"/>
                  <a:ea typeface="Arial" charset="0"/>
                  <a:cs typeface="Arial" charset="0"/>
                </a:rPr>
                <a:t>Final ‘check in’ telephone interview</a:t>
              </a:r>
              <a:r>
                <a:rPr lang="en-US" sz="2200" dirty="0">
                  <a:solidFill>
                    <a:schemeClr val="tx1"/>
                  </a:solidFill>
                  <a:latin typeface="Arial" charset="0"/>
                  <a:ea typeface="Arial" charset="0"/>
                  <a:cs typeface="Arial" charset="0"/>
                </a:rPr>
                <a:t> lasting 45 minutes in which participants reflected on coronavirus and lockdown and their potential long-term impacts</a:t>
              </a:r>
              <a:endParaRPr lang="en-US" sz="2200" b="1" dirty="0">
                <a:solidFill>
                  <a:schemeClr val="tx1"/>
                </a:solidFill>
                <a:latin typeface="Arial" charset="0"/>
                <a:ea typeface="Arial" charset="0"/>
                <a:cs typeface="Arial" charset="0"/>
              </a:endParaRPr>
            </a:p>
          </p:txBody>
        </p:sp>
      </p:grpSp>
      <p:sp>
        <p:nvSpPr>
          <p:cNvPr id="12" name="Text Placeholder 4">
            <a:extLst>
              <a:ext uri="{FF2B5EF4-FFF2-40B4-BE49-F238E27FC236}">
                <a16:creationId xmlns:a16="http://schemas.microsoft.com/office/drawing/2014/main" id="{483ABFCF-8321-BD4A-9EFD-00A31125F7A6}"/>
              </a:ext>
            </a:extLst>
          </p:cNvPr>
          <p:cNvSpPr>
            <a:spLocks noGrp="1"/>
          </p:cNvSpPr>
          <p:nvPr>
            <p:ph type="body" sz="quarter" idx="36"/>
          </p:nvPr>
        </p:nvSpPr>
        <p:spPr>
          <a:xfrm>
            <a:off x="1593828" y="701675"/>
            <a:ext cx="9448821" cy="304799"/>
          </a:xfrm>
        </p:spPr>
        <p:txBody>
          <a:bodyPr/>
          <a:lstStyle/>
          <a:p>
            <a:r>
              <a:rPr lang="en-US" dirty="0"/>
              <a:t>Introduction</a:t>
            </a:r>
          </a:p>
        </p:txBody>
      </p:sp>
    </p:spTree>
    <p:extLst>
      <p:ext uri="{BB962C8B-B14F-4D97-AF65-F5344CB8AC3E}">
        <p14:creationId xmlns:p14="http://schemas.microsoft.com/office/powerpoint/2010/main" val="179597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1593825" y="1578263"/>
            <a:ext cx="17019591" cy="1409411"/>
          </a:xfrm>
        </p:spPr>
        <p:txBody>
          <a:bodyPr/>
          <a:lstStyle/>
          <a:p>
            <a:r>
              <a:rPr lang="en-US" dirty="0"/>
              <a:t>Key findings</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4" name="Footer Placeholder 3"/>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5" name="Group 4">
            <a:extLst>
              <a:ext uri="{FF2B5EF4-FFF2-40B4-BE49-F238E27FC236}">
                <a16:creationId xmlns:a16="http://schemas.microsoft.com/office/drawing/2014/main" id="{C35F955A-4610-420F-A6DD-22F039248B68}"/>
              </a:ext>
            </a:extLst>
          </p:cNvPr>
          <p:cNvGrpSpPr/>
          <p:nvPr/>
        </p:nvGrpSpPr>
        <p:grpSpPr>
          <a:xfrm>
            <a:off x="1593825" y="3069802"/>
            <a:ext cx="16992626" cy="6471414"/>
            <a:chOff x="1593825" y="3069802"/>
            <a:chExt cx="16992626" cy="6471414"/>
          </a:xfrm>
        </p:grpSpPr>
        <p:sp>
          <p:nvSpPr>
            <p:cNvPr id="8" name="Pentagon 7"/>
            <p:cNvSpPr/>
            <p:nvPr/>
          </p:nvSpPr>
          <p:spPr>
            <a:xfrm>
              <a:off x="1593827" y="5754525"/>
              <a:ext cx="1590062" cy="1101944"/>
            </a:xfrm>
            <a:prstGeom prst="homePlate">
              <a:avLst>
                <a:gd name="adj" fmla="val 30364"/>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rPr>
                <a:t>3</a:t>
              </a:r>
            </a:p>
          </p:txBody>
        </p:sp>
        <p:sp>
          <p:nvSpPr>
            <p:cNvPr id="9" name="Pentagon 8"/>
            <p:cNvSpPr/>
            <p:nvPr/>
          </p:nvSpPr>
          <p:spPr>
            <a:xfrm>
              <a:off x="1593826" y="7076228"/>
              <a:ext cx="1590062" cy="1143001"/>
            </a:xfrm>
            <a:prstGeom prst="homePlate">
              <a:avLst>
                <a:gd name="adj" fmla="val 30364"/>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rPr>
                <a:t>4</a:t>
              </a:r>
            </a:p>
          </p:txBody>
        </p:sp>
        <p:sp>
          <p:nvSpPr>
            <p:cNvPr id="10" name="Pentagon 9"/>
            <p:cNvSpPr/>
            <p:nvPr/>
          </p:nvSpPr>
          <p:spPr>
            <a:xfrm>
              <a:off x="1593825" y="8438988"/>
              <a:ext cx="1590062" cy="1101886"/>
            </a:xfrm>
            <a:prstGeom prst="homePlate">
              <a:avLst>
                <a:gd name="adj" fmla="val 30364"/>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rPr>
                <a:t>5</a:t>
              </a:r>
            </a:p>
          </p:txBody>
        </p:sp>
        <p:grpSp>
          <p:nvGrpSpPr>
            <p:cNvPr id="17" name="Group 16">
              <a:extLst>
                <a:ext uri="{FF2B5EF4-FFF2-40B4-BE49-F238E27FC236}">
                  <a16:creationId xmlns:a16="http://schemas.microsoft.com/office/drawing/2014/main" id="{9B1255F8-AFB6-4CC4-B807-8233DE5BD010}"/>
                </a:ext>
              </a:extLst>
            </p:cNvPr>
            <p:cNvGrpSpPr/>
            <p:nvPr/>
          </p:nvGrpSpPr>
          <p:grpSpPr>
            <a:xfrm>
              <a:off x="1593828" y="3069802"/>
              <a:ext cx="16992623" cy="2464964"/>
              <a:chOff x="1593828" y="3069802"/>
              <a:chExt cx="16992623" cy="2464964"/>
            </a:xfrm>
          </p:grpSpPr>
          <p:sp>
            <p:nvSpPr>
              <p:cNvPr id="6" name="Pentagon 5"/>
              <p:cNvSpPr/>
              <p:nvPr/>
            </p:nvSpPr>
            <p:spPr>
              <a:xfrm>
                <a:off x="1593828" y="3069802"/>
                <a:ext cx="1590062" cy="1143001"/>
              </a:xfrm>
              <a:prstGeom prst="homePlate">
                <a:avLst>
                  <a:gd name="adj" fmla="val 30364"/>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rPr>
                  <a:t>1</a:t>
                </a:r>
              </a:p>
            </p:txBody>
          </p:sp>
          <p:sp>
            <p:nvSpPr>
              <p:cNvPr id="7" name="Pentagon 6"/>
              <p:cNvSpPr/>
              <p:nvPr/>
            </p:nvSpPr>
            <p:spPr>
              <a:xfrm>
                <a:off x="1593828" y="4432562"/>
                <a:ext cx="1590062" cy="1102204"/>
              </a:xfrm>
              <a:prstGeom prst="homePlate">
                <a:avLst>
                  <a:gd name="adj" fmla="val 30364"/>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rPr>
                  <a:t>2</a:t>
                </a:r>
              </a:p>
            </p:txBody>
          </p:sp>
          <p:sp>
            <p:nvSpPr>
              <p:cNvPr id="11" name="Rectangle 10"/>
              <p:cNvSpPr/>
              <p:nvPr/>
            </p:nvSpPr>
            <p:spPr>
              <a:xfrm>
                <a:off x="3299371" y="3069802"/>
                <a:ext cx="15287080" cy="114300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This has been a hugely stressful and challenging experience for parents. One of their main priorities has been to shield their children from the emotional impacts of the crisis, whilst keeping them safe. </a:t>
                </a:r>
              </a:p>
            </p:txBody>
          </p:sp>
          <p:sp>
            <p:nvSpPr>
              <p:cNvPr id="12" name="Rectangle 11"/>
              <p:cNvSpPr/>
              <p:nvPr/>
            </p:nvSpPr>
            <p:spPr>
              <a:xfrm>
                <a:off x="3299371" y="4432503"/>
                <a:ext cx="15287080" cy="11022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The crisis has had an uneven impact on JAM families’ finances, with some better off than before and some worse off. Those who are worst affected have been relying on short-term solutions</a:t>
                </a:r>
                <a:r>
                  <a:rPr lang="en-US" sz="2400" dirty="0">
                    <a:solidFill>
                      <a:srgbClr val="000000"/>
                    </a:solidFill>
                    <a:latin typeface="Arial" charset="0"/>
                    <a:ea typeface="Arial" charset="0"/>
                    <a:cs typeface="Arial" charset="0"/>
                  </a:rPr>
                  <a:t> </a:t>
                </a: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but are very concerned about the long-term outlook. </a:t>
                </a:r>
              </a:p>
            </p:txBody>
          </p:sp>
        </p:grpSp>
        <p:sp>
          <p:nvSpPr>
            <p:cNvPr id="13" name="Rectangle 12"/>
            <p:cNvSpPr/>
            <p:nvPr/>
          </p:nvSpPr>
          <p:spPr>
            <a:xfrm>
              <a:off x="3299371" y="5754407"/>
              <a:ext cx="15287080" cy="11022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Education attainment has not been a priority for parents at this time, and overall approaches to home-schooling have been patchy. There are real concerns about what this will mean for long-term prospects of children.</a:t>
              </a:r>
            </a:p>
          </p:txBody>
        </p:sp>
        <p:sp>
          <p:nvSpPr>
            <p:cNvPr id="14" name="Rectangle 13"/>
            <p:cNvSpPr/>
            <p:nvPr/>
          </p:nvSpPr>
          <p:spPr>
            <a:xfrm>
              <a:off x="3299371" y="7076311"/>
              <a:ext cx="15287080" cy="114300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Emotional well-being of their children has been by far the greatest health concern of parents at this time. Lack of social interaction is the greatest cause for concern, especially for younger children. Physical activity and healthy eating have been less of a priority. </a:t>
              </a:r>
            </a:p>
          </p:txBody>
        </p:sp>
        <p:sp>
          <p:nvSpPr>
            <p:cNvPr id="15" name="Rectangle 14"/>
            <p:cNvSpPr/>
            <p:nvPr/>
          </p:nvSpPr>
          <p:spPr>
            <a:xfrm>
              <a:off x="3299371" y="8439012"/>
              <a:ext cx="15287080" cy="11022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The crisis has exacerbated any pre-existing lack of agency that these families felt towards their futures, and made it even more difficult to plan ahead, even in the short term. </a:t>
              </a:r>
            </a:p>
          </p:txBody>
        </p:sp>
      </p:grpSp>
      <p:sp>
        <p:nvSpPr>
          <p:cNvPr id="16" name="Text Placeholder 4">
            <a:extLst>
              <a:ext uri="{FF2B5EF4-FFF2-40B4-BE49-F238E27FC236}">
                <a16:creationId xmlns:a16="http://schemas.microsoft.com/office/drawing/2014/main" id="{4F741C5A-8461-7346-A64D-C305E9493B11}"/>
              </a:ext>
            </a:extLst>
          </p:cNvPr>
          <p:cNvSpPr>
            <a:spLocks noGrp="1"/>
          </p:cNvSpPr>
          <p:nvPr>
            <p:ph type="body" sz="quarter" idx="36"/>
          </p:nvPr>
        </p:nvSpPr>
        <p:spPr>
          <a:xfrm>
            <a:off x="1593828" y="701675"/>
            <a:ext cx="9448821" cy="304799"/>
          </a:xfrm>
        </p:spPr>
        <p:txBody>
          <a:bodyPr/>
          <a:lstStyle/>
          <a:p>
            <a:r>
              <a:rPr lang="en-US" dirty="0"/>
              <a:t>Introduction</a:t>
            </a:r>
          </a:p>
        </p:txBody>
      </p:sp>
    </p:spTree>
    <p:extLst>
      <p:ext uri="{BB962C8B-B14F-4D97-AF65-F5344CB8AC3E}">
        <p14:creationId xmlns:p14="http://schemas.microsoft.com/office/powerpoint/2010/main" val="3605959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901F7A-C645-614C-8D3A-44F171311A2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uk-UA" sz="1400" b="0" i="0" u="none" strike="noStrike" kern="1200" cap="none" spc="0" normalizeH="0" baseline="0" noProof="0" dirty="0">
              <a:ln>
                <a:noFill/>
              </a:ln>
              <a:solidFill>
                <a:srgbClr val="FFFFFF"/>
              </a:solidFill>
              <a:effectLst/>
              <a:uLnTx/>
              <a:uFillTx/>
              <a:latin typeface="Arial" charset="0"/>
              <a:cs typeface="Arial" charset="0"/>
            </a:endParaRPr>
          </a:p>
        </p:txBody>
      </p:sp>
      <p:sp>
        <p:nvSpPr>
          <p:cNvPr id="3" name="Footer Placeholder 2">
            <a:extLst>
              <a:ext uri="{FF2B5EF4-FFF2-40B4-BE49-F238E27FC236}">
                <a16:creationId xmlns:a16="http://schemas.microsoft.com/office/drawing/2014/main" id="{3B0F4C62-1C28-8344-A57E-1C18C4BA3159}"/>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FFFFFF"/>
                </a:solidFill>
                <a:effectLst/>
                <a:uLnTx/>
                <a:uFillTx/>
                <a:latin typeface="Arial"/>
                <a:ea typeface="+mn-ea"/>
                <a:cs typeface="Arial"/>
              </a:rPr>
              <a:t> </a:t>
            </a:r>
            <a:r>
              <a:rPr kumimoji="0" lang="en-US" sz="1400" b="0" i="0" u="none" strike="noStrike" kern="1200" cap="none" spc="0" normalizeH="0" baseline="0" noProof="0">
                <a:ln>
                  <a:noFill/>
                </a:ln>
                <a:solidFill>
                  <a:srgbClr val="FFFFFF"/>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FFFFFF"/>
              </a:solidFill>
              <a:effectLst/>
              <a:uLnTx/>
              <a:uFillTx/>
              <a:latin typeface="Arial"/>
              <a:ea typeface="+mn-ea"/>
              <a:cs typeface="Arial"/>
            </a:endParaRPr>
          </a:p>
        </p:txBody>
      </p:sp>
      <p:sp>
        <p:nvSpPr>
          <p:cNvPr id="4" name="Text Placeholder 3">
            <a:extLst>
              <a:ext uri="{FF2B5EF4-FFF2-40B4-BE49-F238E27FC236}">
                <a16:creationId xmlns:a16="http://schemas.microsoft.com/office/drawing/2014/main" id="{B70B524A-5FD6-F142-BD0F-8F146A7136E5}"/>
              </a:ext>
            </a:extLst>
          </p:cNvPr>
          <p:cNvSpPr>
            <a:spLocks noGrp="1"/>
          </p:cNvSpPr>
          <p:nvPr>
            <p:ph type="body" sz="quarter" idx="11"/>
          </p:nvPr>
        </p:nvSpPr>
        <p:spPr/>
        <p:txBody>
          <a:bodyPr/>
          <a:lstStyle/>
          <a:p>
            <a:r>
              <a:rPr lang="en-US" dirty="0"/>
              <a:t>02</a:t>
            </a:r>
          </a:p>
        </p:txBody>
      </p:sp>
      <p:sp>
        <p:nvSpPr>
          <p:cNvPr id="5" name="Text Placeholder 4">
            <a:extLst>
              <a:ext uri="{FF2B5EF4-FFF2-40B4-BE49-F238E27FC236}">
                <a16:creationId xmlns:a16="http://schemas.microsoft.com/office/drawing/2014/main" id="{7A94CD16-FA11-254C-809A-2EB22364A54C}"/>
              </a:ext>
            </a:extLst>
          </p:cNvPr>
          <p:cNvSpPr>
            <a:spLocks noGrp="1"/>
          </p:cNvSpPr>
          <p:nvPr>
            <p:ph type="body" sz="quarter" idx="12"/>
          </p:nvPr>
        </p:nvSpPr>
        <p:spPr/>
        <p:txBody>
          <a:bodyPr/>
          <a:lstStyle/>
          <a:p>
            <a:r>
              <a:rPr lang="en-US" dirty="0"/>
              <a:t>The coronavirus context for JAM families</a:t>
            </a:r>
          </a:p>
        </p:txBody>
      </p:sp>
    </p:spTree>
    <p:extLst>
      <p:ext uri="{BB962C8B-B14F-4D97-AF65-F5344CB8AC3E}">
        <p14:creationId xmlns:p14="http://schemas.microsoft.com/office/powerpoint/2010/main" val="69672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E0157-82FA-2746-978B-E5249C884DCD}"/>
              </a:ext>
            </a:extLst>
          </p:cNvPr>
          <p:cNvSpPr>
            <a:spLocks noGrp="1"/>
          </p:cNvSpPr>
          <p:nvPr>
            <p:ph type="body" sz="quarter" idx="22"/>
          </p:nvPr>
        </p:nvSpPr>
        <p:spPr/>
        <p:txBody>
          <a:bodyPr/>
          <a:lstStyle/>
          <a:p>
            <a:r>
              <a:rPr lang="en-US" dirty="0"/>
              <a:t>JAM families were not all entering the coronavirus crisis from the same starting point – some were in more vulnerable positions</a:t>
            </a:r>
          </a:p>
        </p:txBody>
      </p:sp>
      <p:sp>
        <p:nvSpPr>
          <p:cNvPr id="4" name="Slide Number Placeholder 3">
            <a:extLst>
              <a:ext uri="{FF2B5EF4-FFF2-40B4-BE49-F238E27FC236}">
                <a16:creationId xmlns:a16="http://schemas.microsoft.com/office/drawing/2014/main" id="{3C6B5ECB-E284-C144-88EA-57857878266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uk-UA" sz="14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uk-UA"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351002F4-2B18-0D45-AD39-AAFD807550F9}"/>
              </a:ext>
            </a:extLst>
          </p:cNvPr>
          <p:cNvSpPr>
            <a:spLocks noGrp="1"/>
          </p:cNvSpPr>
          <p:nvPr>
            <p:ph type="ftr" sz="quarter" idx="3"/>
          </p:nvPr>
        </p:nvSpPr>
        <p:spPr/>
        <p:txBody>
          <a:bodyPr/>
          <a:lstStyle/>
          <a:p>
            <a:pPr marL="12700" marR="0" lvl="0" indent="0" algn="l" defTabSz="914400" rtl="0" eaLnBrk="1" fontAlgn="auto" latinLnBrk="0" hangingPunct="1">
              <a:lnSpc>
                <a:spcPts val="1515"/>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BritainThinks | Private and</a:t>
            </a:r>
            <a:r>
              <a:rPr kumimoji="0" lang="en-US" sz="1400" b="0" i="0" u="none" strike="noStrike" kern="1200" cap="none" spc="-100" normalizeH="0" baseline="0" noProof="0">
                <a:ln>
                  <a:noFill/>
                </a:ln>
                <a:solidFill>
                  <a:srgbClr val="000000"/>
                </a:solidFill>
                <a:effectLst/>
                <a:uLnTx/>
                <a:uFillTx/>
                <a:latin typeface="Arial"/>
                <a:ea typeface="+mn-ea"/>
                <a:cs typeface="Arial"/>
              </a:rPr>
              <a:t> </a:t>
            </a:r>
            <a:r>
              <a:rPr kumimoji="0" lang="en-US" sz="1400" b="0" i="0" u="none" strike="noStrike" kern="1200" cap="none" spc="0" normalizeH="0" baseline="0" noProof="0">
                <a:ln>
                  <a:noFill/>
                </a:ln>
                <a:solidFill>
                  <a:srgbClr val="000000"/>
                </a:solidFill>
                <a:effectLst/>
                <a:uLnTx/>
                <a:uFillTx/>
                <a:latin typeface="Arial"/>
                <a:ea typeface="+mn-ea"/>
                <a:cs typeface="Arial"/>
              </a:rPr>
              <a:t>Confidential</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Rectangle 6">
            <a:extLst>
              <a:ext uri="{FF2B5EF4-FFF2-40B4-BE49-F238E27FC236}">
                <a16:creationId xmlns:a16="http://schemas.microsoft.com/office/drawing/2014/main" id="{AB75B887-E1DB-4046-B79C-9154CC4E8B6C}"/>
              </a:ext>
            </a:extLst>
          </p:cNvPr>
          <p:cNvSpPr/>
          <p:nvPr/>
        </p:nvSpPr>
        <p:spPr>
          <a:xfrm>
            <a:off x="1593826" y="8260116"/>
            <a:ext cx="17019589" cy="625187"/>
          </a:xfrm>
          <a:prstGeom prst="rect">
            <a:avLst/>
          </a:pr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algn="ctr" defTabSz="914400" rtl="0" eaLnBrk="1" fontAlgn="auto" latinLnBrk="0" hangingPunct="1">
              <a:lnSpc>
                <a:spcPct val="100000"/>
              </a:lnSpc>
              <a:spcBef>
                <a:spcPts val="1800"/>
              </a:spcBef>
              <a:spcAft>
                <a:spcPts val="600"/>
              </a:spcAft>
              <a:buClr>
                <a:srgbClr val="006DA6"/>
              </a:buClr>
              <a:buSzTx/>
              <a:tabLst/>
              <a:defRPr/>
            </a:pPr>
            <a:r>
              <a:rPr kumimoji="0" lang="en-US" sz="2800" b="0" i="0" u="none" strike="noStrike" kern="1200" cap="none" spc="0" normalizeH="0" baseline="0" noProof="0" dirty="0">
                <a:ln>
                  <a:noFill/>
                </a:ln>
                <a:solidFill>
                  <a:schemeClr val="bg1"/>
                </a:solidFill>
                <a:effectLst/>
                <a:uLnTx/>
                <a:uFillTx/>
                <a:latin typeface="Arial" charset="0"/>
                <a:ea typeface="Arial" charset="0"/>
                <a:cs typeface="Arial" charset="0"/>
              </a:rPr>
              <a:t>These typologies will be referenced throughout the report</a:t>
            </a:r>
          </a:p>
        </p:txBody>
      </p:sp>
      <p:sp>
        <p:nvSpPr>
          <p:cNvPr id="8" name="Rectangle 7">
            <a:extLst>
              <a:ext uri="{FF2B5EF4-FFF2-40B4-BE49-F238E27FC236}">
                <a16:creationId xmlns:a16="http://schemas.microsoft.com/office/drawing/2014/main" id="{33775986-5318-EB40-87D1-1E32EBAB9A04}"/>
              </a:ext>
            </a:extLst>
          </p:cNvPr>
          <p:cNvSpPr/>
          <p:nvPr/>
        </p:nvSpPr>
        <p:spPr>
          <a:xfrm>
            <a:off x="7360424" y="4866448"/>
            <a:ext cx="4672826" cy="2652359"/>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Stationary Settlers: </a:t>
            </a: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experienced financial difficulty but were largely able to manage their situation. They didn’t expect this to change much in future</a:t>
            </a:r>
          </a:p>
        </p:txBody>
      </p:sp>
      <p:pic>
        <p:nvPicPr>
          <p:cNvPr id="9" name="Picture 8" descr="A close up of a logo&#10;&#10;Description automatically generated">
            <a:extLst>
              <a:ext uri="{FF2B5EF4-FFF2-40B4-BE49-F238E27FC236}">
                <a16:creationId xmlns:a16="http://schemas.microsoft.com/office/drawing/2014/main" id="{3ED047D8-72A6-B040-A181-D0B753536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0000" y="4049352"/>
            <a:ext cx="1634497" cy="1634497"/>
          </a:xfrm>
          <a:prstGeom prst="rect">
            <a:avLst/>
          </a:prstGeom>
        </p:spPr>
      </p:pic>
      <p:sp>
        <p:nvSpPr>
          <p:cNvPr id="10" name="Rectangle 9">
            <a:extLst>
              <a:ext uri="{FF2B5EF4-FFF2-40B4-BE49-F238E27FC236}">
                <a16:creationId xmlns:a16="http://schemas.microsoft.com/office/drawing/2014/main" id="{B9DCDCA0-8036-454D-9260-FA588830703F}"/>
              </a:ext>
            </a:extLst>
          </p:cNvPr>
          <p:cNvSpPr/>
          <p:nvPr/>
        </p:nvSpPr>
        <p:spPr>
          <a:xfrm>
            <a:off x="2085326" y="4907316"/>
            <a:ext cx="4672826" cy="2652359"/>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Precarious Worriers: </a:t>
            </a: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were in an insecure financial situation and struggled to see a way out. In future, they </a:t>
            </a:r>
            <a:r>
              <a:rPr kumimoji="0" lang="en-US" sz="2400" b="0" i="0" u="none" strike="noStrike" kern="1200" cap="none" spc="0" normalizeH="0" baseline="0" noProof="0" dirty="0" err="1">
                <a:ln>
                  <a:noFill/>
                </a:ln>
                <a:solidFill>
                  <a:srgbClr val="000000"/>
                </a:solidFill>
                <a:effectLst/>
                <a:uLnTx/>
                <a:uFillTx/>
                <a:latin typeface="Arial" charset="0"/>
                <a:ea typeface="Arial" charset="0"/>
                <a:cs typeface="Arial" charset="0"/>
              </a:rPr>
              <a:t>prioritised</a:t>
            </a: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 </a:t>
            </a:r>
            <a:r>
              <a:rPr kumimoji="0" lang="en-US" sz="2400" b="0" i="0" u="none" strike="noStrike" kern="1200" cap="none" spc="0" normalizeH="0" baseline="0" noProof="0" dirty="0" err="1">
                <a:ln>
                  <a:noFill/>
                </a:ln>
                <a:solidFill>
                  <a:srgbClr val="000000"/>
                </a:solidFill>
                <a:effectLst/>
                <a:uLnTx/>
                <a:uFillTx/>
                <a:latin typeface="Arial" charset="0"/>
                <a:ea typeface="Arial" charset="0"/>
                <a:cs typeface="Arial" charset="0"/>
              </a:rPr>
              <a:t>minimising</a:t>
            </a: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 risk and achieving stability</a:t>
            </a:r>
          </a:p>
        </p:txBody>
      </p:sp>
      <p:sp>
        <p:nvSpPr>
          <p:cNvPr id="11" name="Rectangle 10">
            <a:extLst>
              <a:ext uri="{FF2B5EF4-FFF2-40B4-BE49-F238E27FC236}">
                <a16:creationId xmlns:a16="http://schemas.microsoft.com/office/drawing/2014/main" id="{A6DC51FA-8618-194E-B0A0-41A50C7DAC8E}"/>
              </a:ext>
            </a:extLst>
          </p:cNvPr>
          <p:cNvSpPr/>
          <p:nvPr/>
        </p:nvSpPr>
        <p:spPr>
          <a:xfrm>
            <a:off x="12653837" y="4860290"/>
            <a:ext cx="4672826" cy="2652359"/>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Practical Planners: </a:t>
            </a: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saw future milestones when their financial situation should improve, even though things may have been difficult currently</a:t>
            </a:r>
          </a:p>
        </p:txBody>
      </p:sp>
      <p:pic>
        <p:nvPicPr>
          <p:cNvPr id="12" name="Picture 11" descr="A close up of a logo&#10;&#10;Description automatically generated">
            <a:extLst>
              <a:ext uri="{FF2B5EF4-FFF2-40B4-BE49-F238E27FC236}">
                <a16:creationId xmlns:a16="http://schemas.microsoft.com/office/drawing/2014/main" id="{9FA33F1A-B0A1-444E-A3CD-70916B0189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62339" y="4235109"/>
            <a:ext cx="1634497" cy="1634497"/>
          </a:xfrm>
          <a:prstGeom prst="rect">
            <a:avLst/>
          </a:prstGeom>
        </p:spPr>
      </p:pic>
      <p:pic>
        <p:nvPicPr>
          <p:cNvPr id="13" name="Picture 12" descr="A picture containing shirt, room&#10;&#10;Description automatically generated">
            <a:extLst>
              <a:ext uri="{FF2B5EF4-FFF2-40B4-BE49-F238E27FC236}">
                <a16:creationId xmlns:a16="http://schemas.microsoft.com/office/drawing/2014/main" id="{CAD930DA-07A1-E842-9F6F-A6E141647E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2073" y="4159849"/>
            <a:ext cx="1730663" cy="1730663"/>
          </a:xfrm>
          <a:prstGeom prst="rect">
            <a:avLst/>
          </a:prstGeom>
        </p:spPr>
      </p:pic>
      <p:sp>
        <p:nvSpPr>
          <p:cNvPr id="14" name="Rectangle 13">
            <a:extLst>
              <a:ext uri="{FF2B5EF4-FFF2-40B4-BE49-F238E27FC236}">
                <a16:creationId xmlns:a16="http://schemas.microsoft.com/office/drawing/2014/main" id="{247D5F18-5E07-764A-B228-2C5EE21B3008}"/>
              </a:ext>
            </a:extLst>
          </p:cNvPr>
          <p:cNvSpPr/>
          <p:nvPr/>
        </p:nvSpPr>
        <p:spPr>
          <a:xfrm>
            <a:off x="1542073" y="3392886"/>
            <a:ext cx="17019589" cy="625187"/>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lvl="0" algn="ctr">
              <a:spcBef>
                <a:spcPts val="1800"/>
              </a:spcBef>
              <a:spcAft>
                <a:spcPts val="600"/>
              </a:spcAft>
            </a:pPr>
            <a:r>
              <a:rPr lang="en-US" sz="2400" b="1" dirty="0">
                <a:solidFill>
                  <a:srgbClr val="000000"/>
                </a:solidFill>
                <a:latin typeface="Arial" charset="0"/>
                <a:ea typeface="Arial" charset="0"/>
                <a:cs typeface="Arial" charset="0"/>
              </a:rPr>
              <a:t>Previous research indicated that this audience is best thought of according to three typologies rather than as a homogenous group:</a:t>
            </a:r>
          </a:p>
        </p:txBody>
      </p:sp>
      <p:sp>
        <p:nvSpPr>
          <p:cNvPr id="15" name="Text Placeholder 4">
            <a:extLst>
              <a:ext uri="{FF2B5EF4-FFF2-40B4-BE49-F238E27FC236}">
                <a16:creationId xmlns:a16="http://schemas.microsoft.com/office/drawing/2014/main" id="{DBB141FF-B4C7-A64B-BC8F-5CD63C85572C}"/>
              </a:ext>
            </a:extLst>
          </p:cNvPr>
          <p:cNvSpPr txBox="1">
            <a:spLocks/>
          </p:cNvSpPr>
          <p:nvPr/>
        </p:nvSpPr>
        <p:spPr>
          <a:xfrm>
            <a:off x="1593828" y="701675"/>
            <a:ext cx="9448821" cy="304799"/>
          </a:xfrm>
          <a:prstGeom prst="rect">
            <a:avLst/>
          </a:prstGeom>
        </p:spPr>
        <p:txBody>
          <a:bodyPr anchor="ctr"/>
          <a:lstStyle>
            <a:lvl1pPr marL="0">
              <a:defRPr sz="1650">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The coronavirus context for JAM families</a:t>
            </a:r>
          </a:p>
        </p:txBody>
      </p:sp>
    </p:spTree>
    <p:extLst>
      <p:ext uri="{BB962C8B-B14F-4D97-AF65-F5344CB8AC3E}">
        <p14:creationId xmlns:p14="http://schemas.microsoft.com/office/powerpoint/2010/main" val="1786533802"/>
      </p:ext>
    </p:extLst>
  </p:cSld>
  <p:clrMapOvr>
    <a:masterClrMapping/>
  </p:clrMapOvr>
</p:sld>
</file>

<file path=ppt/theme/theme1.xml><?xml version="1.0" encoding="utf-8"?>
<a:theme xmlns:a="http://schemas.openxmlformats.org/drawingml/2006/main" name="Title Slide Master">
  <a:themeElements>
    <a:clrScheme name="BRITAINTHINKS">
      <a:dk1>
        <a:srgbClr val="000000"/>
      </a:dk1>
      <a:lt1>
        <a:srgbClr val="FFFFFF"/>
      </a:lt1>
      <a:dk2>
        <a:srgbClr val="006DA6"/>
      </a:dk2>
      <a:lt2>
        <a:srgbClr val="6D6E71"/>
      </a:lt2>
      <a:accent1>
        <a:srgbClr val="DFDFDF"/>
      </a:accent1>
      <a:accent2>
        <a:srgbClr val="309296"/>
      </a:accent2>
      <a:accent3>
        <a:srgbClr val="533A67"/>
      </a:accent3>
      <a:accent4>
        <a:srgbClr val="E5AB25"/>
      </a:accent4>
      <a:accent5>
        <a:srgbClr val="781517"/>
      </a:accent5>
      <a:accent6>
        <a:srgbClr val="2A5D3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presentation slide master">
  <a:themeElements>
    <a:clrScheme name="BRITAINTHINKS">
      <a:dk1>
        <a:srgbClr val="000000"/>
      </a:dk1>
      <a:lt1>
        <a:srgbClr val="FFFFFF"/>
      </a:lt1>
      <a:dk2>
        <a:srgbClr val="006DA6"/>
      </a:dk2>
      <a:lt2>
        <a:srgbClr val="6D6E71"/>
      </a:lt2>
      <a:accent1>
        <a:srgbClr val="DFDFDF"/>
      </a:accent1>
      <a:accent2>
        <a:srgbClr val="309296"/>
      </a:accent2>
      <a:accent3>
        <a:srgbClr val="533A67"/>
      </a:accent3>
      <a:accent4>
        <a:srgbClr val="E5AB25"/>
      </a:accent4>
      <a:accent5>
        <a:srgbClr val="781517"/>
      </a:accent5>
      <a:accent6>
        <a:srgbClr val="2A5D3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defPPr marL="365125" indent="-342900" algn="ctr">
          <a:spcBef>
            <a:spcPts val="1800"/>
          </a:spcBef>
          <a:spcAft>
            <a:spcPts val="600"/>
          </a:spcAft>
          <a:buFont typeface="Arial" charset="0"/>
          <a:buChar char="•"/>
          <a:defRPr sz="2200" dirty="0" err="1" smtClean="0">
            <a:solidFill>
              <a:schemeClr val="tx1"/>
            </a:solidFill>
            <a:latin typeface="Arial" charset="0"/>
            <a:ea typeface="Arial" charset="0"/>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buClr>
            <a:schemeClr val="tx2"/>
          </a:buClr>
          <a:defRPr sz="3200" smtClean="0">
            <a:latin typeface="Arial" charset="0"/>
            <a:ea typeface="Arial" charset="0"/>
            <a:cs typeface="Arial"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04D8C8797784D939F7DD0EBF84C43" ma:contentTypeVersion="13" ma:contentTypeDescription="Create a new document." ma:contentTypeScope="" ma:versionID="70e6d44755a7a062cf9f5c719cc6f53a">
  <xsd:schema xmlns:xsd="http://www.w3.org/2001/XMLSchema" xmlns:xs="http://www.w3.org/2001/XMLSchema" xmlns:p="http://schemas.microsoft.com/office/2006/metadata/properties" xmlns:ns3="36833d6c-1f4f-43c9-80ba-f86659fe7f91" xmlns:ns4="f34c21ad-c875-4176-bb80-585e5beec4a9" targetNamespace="http://schemas.microsoft.com/office/2006/metadata/properties" ma:root="true" ma:fieldsID="5821e4482e939f71ffe906606555e2ba" ns3:_="" ns4:_="">
    <xsd:import namespace="36833d6c-1f4f-43c9-80ba-f86659fe7f91"/>
    <xsd:import namespace="f34c21ad-c875-4176-bb80-585e5beec4a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833d6c-1f4f-43c9-80ba-f86659fe7f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4c21ad-c875-4176-bb80-585e5beec4a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F1C3D2-D689-480E-97AB-D061F46CFD14}">
  <ds:schemaRefs>
    <ds:schemaRef ds:uri="http://schemas.microsoft.com/sharepoint/v3/contenttype/forms"/>
  </ds:schemaRefs>
</ds:datastoreItem>
</file>

<file path=customXml/itemProps2.xml><?xml version="1.0" encoding="utf-8"?>
<ds:datastoreItem xmlns:ds="http://schemas.openxmlformats.org/officeDocument/2006/customXml" ds:itemID="{E3D3E91B-0CDC-4898-8008-97717C3CEC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833d6c-1f4f-43c9-80ba-f86659fe7f91"/>
    <ds:schemaRef ds:uri="f34c21ad-c875-4176-bb80-585e5beec4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C22018-D99F-4F2C-BE84-D2AAD4180250}">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f34c21ad-c875-4176-bb80-585e5beec4a9"/>
    <ds:schemaRef ds:uri="36833d6c-1f4f-43c9-80ba-f86659fe7f9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5941</TotalTime>
  <Words>9228</Words>
  <Application>Microsoft Office PowerPoint</Application>
  <PresentationFormat>Custom</PresentationFormat>
  <Paragraphs>742</Paragraphs>
  <Slides>57</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57</vt:i4>
      </vt:variant>
    </vt:vector>
  </HeadingPairs>
  <TitlesOfParts>
    <vt:vector size="61" baseType="lpstr">
      <vt:lpstr>Arial</vt:lpstr>
      <vt:lpstr>Calibri</vt:lpstr>
      <vt:lpstr>Title Slide Master</vt:lpstr>
      <vt:lpstr>Main presentation slide master</vt:lpstr>
      <vt:lpstr>Essex County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Poppy Reece, Researcher</dc:creator>
  <cp:lastModifiedBy>Poppy Reece - Researcher</cp:lastModifiedBy>
  <cp:revision>394</cp:revision>
  <dcterms:created xsi:type="dcterms:W3CDTF">2016-09-14T07:40:59Z</dcterms:created>
  <dcterms:modified xsi:type="dcterms:W3CDTF">2020-06-29T15:35:39Z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2016-09-14T00:00:00Z</vt:filetime>
  </property>
  <property fmtid="{D5CDD505-2E9C-101B-9397-08002B2CF9AE}" pid="3" name="Creator">
    <vt:lpwstr>Adobe InDesign CC 2015 (Macintosh)</vt:lpwstr>
  </property>
  <property fmtid="{D5CDD505-2E9C-101B-9397-08002B2CF9AE}" pid="4" name="LastSaved">
    <vt:filetime>2016-09-14T00:00:00Z</vt:filetime>
  </property>
  <property fmtid="{D5CDD505-2E9C-101B-9397-08002B2CF9AE}" pid="5" name="ContentTypeId">
    <vt:lpwstr>0x010100FDC04D8C8797784D939F7DD0EBF84C43</vt:lpwstr>
  </property>
</Properties>
</file>